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3" r:id="rId2"/>
  </p:sldMasterIdLst>
  <p:notesMasterIdLst>
    <p:notesMasterId r:id="rId28"/>
  </p:notesMasterIdLst>
  <p:handoutMasterIdLst>
    <p:handoutMasterId r:id="rId29"/>
  </p:handoutMasterIdLst>
  <p:sldIdLst>
    <p:sldId id="1000" r:id="rId3"/>
    <p:sldId id="937" r:id="rId4"/>
    <p:sldId id="989" r:id="rId5"/>
    <p:sldId id="998" r:id="rId6"/>
    <p:sldId id="999" r:id="rId7"/>
    <p:sldId id="653" r:id="rId8"/>
    <p:sldId id="634" r:id="rId9"/>
    <p:sldId id="635" r:id="rId10"/>
    <p:sldId id="644" r:id="rId11"/>
    <p:sldId id="994" r:id="rId12"/>
    <p:sldId id="658" r:id="rId13"/>
    <p:sldId id="659" r:id="rId14"/>
    <p:sldId id="645" r:id="rId15"/>
    <p:sldId id="938" r:id="rId16"/>
    <p:sldId id="945" r:id="rId17"/>
    <p:sldId id="667" r:id="rId18"/>
    <p:sldId id="663" r:id="rId19"/>
    <p:sldId id="995" r:id="rId20"/>
    <p:sldId id="997" r:id="rId21"/>
    <p:sldId id="664" r:id="rId22"/>
    <p:sldId id="665" r:id="rId23"/>
    <p:sldId id="974" r:id="rId24"/>
    <p:sldId id="977" r:id="rId25"/>
    <p:sldId id="993" r:id="rId26"/>
    <p:sldId id="981" r:id="rId27"/>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03D33-C498-F074-AED9-9DAF8A532BF0}" name="岡本　由貴" initials="O" userId="岡本　由貴"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a:srgbClr val="CCECFF"/>
    <a:srgbClr val="008000"/>
    <a:srgbClr val="CCFF99"/>
    <a:srgbClr val="B4C7E7"/>
    <a:srgbClr val="CCFFCC"/>
    <a:srgbClr val="009900"/>
    <a:srgbClr val="FFFFCC"/>
    <a:srgbClr val="E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0" autoAdjust="0"/>
    <p:restoredTop sz="74115" autoAdjust="0"/>
  </p:normalViewPr>
  <p:slideViewPr>
    <p:cSldViewPr snapToGrid="0">
      <p:cViewPr varScale="1">
        <p:scale>
          <a:sx n="72" d="100"/>
          <a:sy n="72" d="100"/>
        </p:scale>
        <p:origin x="1325" y="53"/>
      </p:cViewPr>
      <p:guideLst/>
    </p:cSldViewPr>
  </p:slideViewPr>
  <p:notesTextViewPr>
    <p:cViewPr>
      <p:scale>
        <a:sx n="100" d="100"/>
        <a:sy n="100" d="100"/>
      </p:scale>
      <p:origin x="0" y="0"/>
    </p:cViewPr>
  </p:notesTextViewPr>
  <p:notesViewPr>
    <p:cSldViewPr snapToGrid="0">
      <p:cViewPr varScale="1">
        <p:scale>
          <a:sx n="65" d="100"/>
          <a:sy n="65" d="100"/>
        </p:scale>
        <p:origin x="23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0094AF6-E900-CCD9-AE4D-72D27ABA7FFE}"/>
              </a:ext>
            </a:extLst>
          </p:cNvPr>
          <p:cNvSpPr>
            <a:spLocks noGrp="1"/>
          </p:cNvSpPr>
          <p:nvPr>
            <p:ph type="hdr" sz="quarter"/>
          </p:nvPr>
        </p:nvSpPr>
        <p:spPr>
          <a:xfrm>
            <a:off x="1" y="0"/>
            <a:ext cx="3078163" cy="512763"/>
          </a:xfrm>
          <a:prstGeom prst="rect">
            <a:avLst/>
          </a:prstGeom>
        </p:spPr>
        <p:txBody>
          <a:bodyPr vert="horz" lIns="91425" tIns="45712" rIns="91425" bIns="45712"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575F9B0F-DCED-2ED8-CE21-D99688437377}"/>
              </a:ext>
            </a:extLst>
          </p:cNvPr>
          <p:cNvSpPr>
            <a:spLocks noGrp="1"/>
          </p:cNvSpPr>
          <p:nvPr>
            <p:ph type="dt" sz="quarter" idx="1"/>
          </p:nvPr>
        </p:nvSpPr>
        <p:spPr>
          <a:xfrm>
            <a:off x="4022726" y="0"/>
            <a:ext cx="3078163" cy="512763"/>
          </a:xfrm>
          <a:prstGeom prst="rect">
            <a:avLst/>
          </a:prstGeom>
        </p:spPr>
        <p:txBody>
          <a:bodyPr vert="horz" lIns="91425" tIns="45712" rIns="91425" bIns="45712" rtlCol="0"/>
          <a:lstStyle>
            <a:lvl1pPr algn="r">
              <a:defRPr sz="1100"/>
            </a:lvl1pPr>
          </a:lstStyle>
          <a:p>
            <a:fld id="{7EEAB1FF-5241-4955-8322-20D944B8ED72}" type="datetimeFigureOut">
              <a:rPr kumimoji="1" lang="ja-JP" altLang="en-US" smtClean="0"/>
              <a:t>2025/12/3</a:t>
            </a:fld>
            <a:endParaRPr kumimoji="1" lang="ja-JP" altLang="en-US"/>
          </a:p>
        </p:txBody>
      </p:sp>
      <p:sp>
        <p:nvSpPr>
          <p:cNvPr id="4" name="フッター プレースホルダー 3">
            <a:extLst>
              <a:ext uri="{FF2B5EF4-FFF2-40B4-BE49-F238E27FC236}">
                <a16:creationId xmlns:a16="http://schemas.microsoft.com/office/drawing/2014/main" id="{5B30DD7E-2DBF-7A01-C524-895B38C4589A}"/>
              </a:ext>
            </a:extLst>
          </p:cNvPr>
          <p:cNvSpPr>
            <a:spLocks noGrp="1"/>
          </p:cNvSpPr>
          <p:nvPr>
            <p:ph type="ftr" sz="quarter" idx="2"/>
          </p:nvPr>
        </p:nvSpPr>
        <p:spPr>
          <a:xfrm>
            <a:off x="1" y="9720263"/>
            <a:ext cx="3078163" cy="512762"/>
          </a:xfrm>
          <a:prstGeom prst="rect">
            <a:avLst/>
          </a:prstGeom>
        </p:spPr>
        <p:txBody>
          <a:bodyPr vert="horz" lIns="91425" tIns="45712" rIns="91425" bIns="45712"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217D9223-3DAE-2385-8133-F9F443AA62C8}"/>
              </a:ext>
            </a:extLst>
          </p:cNvPr>
          <p:cNvSpPr>
            <a:spLocks noGrp="1"/>
          </p:cNvSpPr>
          <p:nvPr>
            <p:ph type="sldNum" sz="quarter" idx="3"/>
          </p:nvPr>
        </p:nvSpPr>
        <p:spPr>
          <a:xfrm>
            <a:off x="4022726" y="9720263"/>
            <a:ext cx="3078163" cy="512762"/>
          </a:xfrm>
          <a:prstGeom prst="rect">
            <a:avLst/>
          </a:prstGeom>
        </p:spPr>
        <p:txBody>
          <a:bodyPr vert="horz" lIns="91425" tIns="45712" rIns="91425" bIns="45712" rtlCol="0" anchor="b"/>
          <a:lstStyle>
            <a:lvl1pPr algn="r">
              <a:defRPr sz="1100"/>
            </a:lvl1pPr>
          </a:lstStyle>
          <a:p>
            <a:fld id="{85D904A2-DFC5-4328-9005-263CDC0F06E6}" type="slidenum">
              <a:rPr kumimoji="1" lang="ja-JP" altLang="en-US" smtClean="0"/>
              <a:t>‹#›</a:t>
            </a:fld>
            <a:endParaRPr kumimoji="1" lang="ja-JP" altLang="en-US"/>
          </a:p>
        </p:txBody>
      </p:sp>
    </p:spTree>
    <p:extLst>
      <p:ext uri="{BB962C8B-B14F-4D97-AF65-F5344CB8AC3E}">
        <p14:creationId xmlns:p14="http://schemas.microsoft.com/office/powerpoint/2010/main" val="1599582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518" cy="513204"/>
          </a:xfrm>
          <a:prstGeom prst="rect">
            <a:avLst/>
          </a:prstGeom>
        </p:spPr>
        <p:txBody>
          <a:bodyPr vert="horz" lIns="94634" tIns="47317" rIns="94634" bIns="47317"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303" y="1"/>
            <a:ext cx="3077518" cy="513204"/>
          </a:xfrm>
          <a:prstGeom prst="rect">
            <a:avLst/>
          </a:prstGeom>
        </p:spPr>
        <p:txBody>
          <a:bodyPr vert="horz" lIns="94634" tIns="47317" rIns="94634" bIns="47317" rtlCol="0"/>
          <a:lstStyle>
            <a:lvl1pPr algn="r">
              <a:defRPr sz="1100"/>
            </a:lvl1pPr>
          </a:lstStyle>
          <a:p>
            <a:fld id="{9A1BB259-EC03-42DD-8BD0-D7A55012A9E0}"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4634" tIns="47317" rIns="94634" bIns="47317" rtlCol="0" anchor="ctr"/>
          <a:lstStyle/>
          <a:p>
            <a:endParaRPr lang="ja-JP" altLang="en-US"/>
          </a:p>
        </p:txBody>
      </p:sp>
      <p:sp>
        <p:nvSpPr>
          <p:cNvPr id="5" name="ノート プレースホルダー 4"/>
          <p:cNvSpPr>
            <a:spLocks noGrp="1"/>
          </p:cNvSpPr>
          <p:nvPr>
            <p:ph type="body" sz="quarter" idx="3"/>
          </p:nvPr>
        </p:nvSpPr>
        <p:spPr>
          <a:xfrm>
            <a:off x="710581" y="4924471"/>
            <a:ext cx="5681317" cy="4028814"/>
          </a:xfrm>
          <a:prstGeom prst="rect">
            <a:avLst/>
          </a:prstGeom>
        </p:spPr>
        <p:txBody>
          <a:bodyPr vert="horz" lIns="94634" tIns="47317" rIns="94634" bIns="473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822"/>
            <a:ext cx="3077518" cy="513204"/>
          </a:xfrm>
          <a:prstGeom prst="rect">
            <a:avLst/>
          </a:prstGeom>
        </p:spPr>
        <p:txBody>
          <a:bodyPr vert="horz" lIns="94634" tIns="47317" rIns="94634" bIns="4731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303" y="9719822"/>
            <a:ext cx="3077518" cy="513204"/>
          </a:xfrm>
          <a:prstGeom prst="rect">
            <a:avLst/>
          </a:prstGeom>
        </p:spPr>
        <p:txBody>
          <a:bodyPr vert="horz" lIns="94634" tIns="47317" rIns="94634" bIns="47317" rtlCol="0" anchor="b"/>
          <a:lstStyle>
            <a:lvl1pPr algn="r">
              <a:defRPr sz="1100"/>
            </a:lvl1pPr>
          </a:lstStyle>
          <a:p>
            <a:fld id="{A7B2078E-94EB-4550-B470-816A9155D44D}" type="slidenum">
              <a:rPr kumimoji="1" lang="ja-JP" altLang="en-US" smtClean="0"/>
              <a:t>‹#›</a:t>
            </a:fld>
            <a:endParaRPr kumimoji="1" lang="ja-JP" altLang="en-US"/>
          </a:p>
        </p:txBody>
      </p:sp>
    </p:spTree>
    <p:extLst>
      <p:ext uri="{BB962C8B-B14F-4D97-AF65-F5344CB8AC3E}">
        <p14:creationId xmlns:p14="http://schemas.microsoft.com/office/powerpoint/2010/main" val="1805867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9784-E888-C12B-E5D6-CBDC18265E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A1D488-5087-34F0-1709-21904CA11D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D1D1CB-6B16-F261-787F-8B40ECD792D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19410FC-7CDA-4477-6FBE-B4727F3DF8ED}"/>
              </a:ext>
            </a:extLst>
          </p:cNvPr>
          <p:cNvSpPr>
            <a:spLocks noGrp="1"/>
          </p:cNvSpPr>
          <p:nvPr>
            <p:ph type="sldNum" sz="quarter" idx="5"/>
          </p:nvPr>
        </p:nvSpPr>
        <p:spPr/>
        <p:txBody>
          <a:bodyPr/>
          <a:lstStyle/>
          <a:p>
            <a:pPr>
              <a:defRPr/>
            </a:pPr>
            <a:fld id="{9BB1CCBB-ACEA-4F82-809A-ACF5026CB7D2}" type="slidenum">
              <a:rPr lang="ja-JP" altLang="en-US" smtClean="0"/>
              <a:pPr>
                <a:defRPr/>
              </a:pPr>
              <a:t>1</a:t>
            </a:fld>
            <a:endParaRPr lang="ja-JP" altLang="en-US"/>
          </a:p>
        </p:txBody>
      </p:sp>
    </p:spTree>
    <p:extLst>
      <p:ext uri="{BB962C8B-B14F-4D97-AF65-F5344CB8AC3E}">
        <p14:creationId xmlns:p14="http://schemas.microsoft.com/office/powerpoint/2010/main" val="323150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17</a:t>
            </a:fld>
            <a:endParaRPr kumimoji="1" lang="ja-JP" altLang="en-US"/>
          </a:p>
        </p:txBody>
      </p:sp>
    </p:spTree>
    <p:extLst>
      <p:ext uri="{BB962C8B-B14F-4D97-AF65-F5344CB8AC3E}">
        <p14:creationId xmlns:p14="http://schemas.microsoft.com/office/powerpoint/2010/main" val="409364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18</a:t>
            </a:fld>
            <a:endParaRPr kumimoji="1" lang="ja-JP" altLang="en-US"/>
          </a:p>
        </p:txBody>
      </p:sp>
    </p:spTree>
    <p:extLst>
      <p:ext uri="{BB962C8B-B14F-4D97-AF65-F5344CB8AC3E}">
        <p14:creationId xmlns:p14="http://schemas.microsoft.com/office/powerpoint/2010/main" val="380411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19</a:t>
            </a:fld>
            <a:endParaRPr kumimoji="1" lang="ja-JP" altLang="en-US"/>
          </a:p>
        </p:txBody>
      </p:sp>
    </p:spTree>
    <p:extLst>
      <p:ext uri="{BB962C8B-B14F-4D97-AF65-F5344CB8AC3E}">
        <p14:creationId xmlns:p14="http://schemas.microsoft.com/office/powerpoint/2010/main" val="377270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20</a:t>
            </a:fld>
            <a:endParaRPr kumimoji="1" lang="ja-JP" altLang="en-US"/>
          </a:p>
        </p:txBody>
      </p:sp>
    </p:spTree>
    <p:extLst>
      <p:ext uri="{BB962C8B-B14F-4D97-AF65-F5344CB8AC3E}">
        <p14:creationId xmlns:p14="http://schemas.microsoft.com/office/powerpoint/2010/main" val="159715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B058-0766-C170-FF1B-61E74A5476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6E75A7-56D1-405B-FA3E-1AF61090DE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1EB651-D347-42DB-E4D3-6532B85045C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3691200-2CBA-04DD-26BF-5C884D5F0E4F}"/>
              </a:ext>
            </a:extLst>
          </p:cNvPr>
          <p:cNvSpPr>
            <a:spLocks noGrp="1"/>
          </p:cNvSpPr>
          <p:nvPr>
            <p:ph type="sldNum" sz="quarter" idx="5"/>
          </p:nvPr>
        </p:nvSpPr>
        <p:spPr/>
        <p:txBody>
          <a:bodyPr/>
          <a:lstStyle/>
          <a:p>
            <a:fld id="{35D09EB6-F18F-48A2-931C-0D6C3FBBE2B1}" type="slidenum">
              <a:rPr kumimoji="1" lang="ja-JP" altLang="en-US" smtClean="0"/>
              <a:t>21</a:t>
            </a:fld>
            <a:endParaRPr kumimoji="1" lang="ja-JP" altLang="en-US"/>
          </a:p>
        </p:txBody>
      </p:sp>
    </p:spTree>
    <p:extLst>
      <p:ext uri="{BB962C8B-B14F-4D97-AF65-F5344CB8AC3E}">
        <p14:creationId xmlns:p14="http://schemas.microsoft.com/office/powerpoint/2010/main" val="287810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9383-0738-0BEB-67D1-6128B254AB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678B52-C6BA-3A90-295A-0D0060F1F6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314A9A-2227-F648-6748-6A8E161A41A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DE877D-F808-9BDA-77AE-2B10C8072D43}"/>
              </a:ext>
            </a:extLst>
          </p:cNvPr>
          <p:cNvSpPr>
            <a:spLocks noGrp="1"/>
          </p:cNvSpPr>
          <p:nvPr>
            <p:ph type="sldNum" sz="quarter" idx="5"/>
          </p:nvPr>
        </p:nvSpPr>
        <p:spPr/>
        <p:txBody>
          <a:bodyPr/>
          <a:lstStyle/>
          <a:p>
            <a:fld id="{35D09EB6-F18F-48A2-931C-0D6C3FBBE2B1}" type="slidenum">
              <a:rPr kumimoji="1" lang="ja-JP" altLang="en-US" smtClean="0"/>
              <a:t>22</a:t>
            </a:fld>
            <a:endParaRPr kumimoji="1" lang="ja-JP" altLang="en-US"/>
          </a:p>
        </p:txBody>
      </p:sp>
    </p:spTree>
    <p:extLst>
      <p:ext uri="{BB962C8B-B14F-4D97-AF65-F5344CB8AC3E}">
        <p14:creationId xmlns:p14="http://schemas.microsoft.com/office/powerpoint/2010/main" val="31730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7638-CB21-1BF9-2111-0DCAF5CF3A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05F2B2-D53C-5E0E-6C5B-2C16CA971B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2E2FA8-4280-1B2A-FF1F-6CDC50F381A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06B5C81-2B65-5A14-5B1D-50C821DED345}"/>
              </a:ext>
            </a:extLst>
          </p:cNvPr>
          <p:cNvSpPr>
            <a:spLocks noGrp="1"/>
          </p:cNvSpPr>
          <p:nvPr>
            <p:ph type="sldNum" sz="quarter" idx="5"/>
          </p:nvPr>
        </p:nvSpPr>
        <p:spPr/>
        <p:txBody>
          <a:bodyPr/>
          <a:lstStyle/>
          <a:p>
            <a:fld id="{35D09EB6-F18F-48A2-931C-0D6C3FBBE2B1}" type="slidenum">
              <a:rPr kumimoji="1" lang="ja-JP" altLang="en-US" smtClean="0"/>
              <a:t>23</a:t>
            </a:fld>
            <a:endParaRPr kumimoji="1" lang="ja-JP" altLang="en-US"/>
          </a:p>
        </p:txBody>
      </p:sp>
    </p:spTree>
    <p:extLst>
      <p:ext uri="{BB962C8B-B14F-4D97-AF65-F5344CB8AC3E}">
        <p14:creationId xmlns:p14="http://schemas.microsoft.com/office/powerpoint/2010/main" val="276009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24</a:t>
            </a:fld>
            <a:endParaRPr kumimoji="1" lang="ja-JP" altLang="en-US"/>
          </a:p>
        </p:txBody>
      </p:sp>
    </p:spTree>
    <p:extLst>
      <p:ext uri="{BB962C8B-B14F-4D97-AF65-F5344CB8AC3E}">
        <p14:creationId xmlns:p14="http://schemas.microsoft.com/office/powerpoint/2010/main" val="102914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849F2-96AC-2917-0C74-51AF40C769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92B3D7-7339-2EC3-5F4E-CD29C5A2202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1A39F9-3902-2ACD-FC0B-9595F389C2A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4D3221-FA67-34CD-CA64-A285F180DF98}"/>
              </a:ext>
            </a:extLst>
          </p:cNvPr>
          <p:cNvSpPr>
            <a:spLocks noGrp="1"/>
          </p:cNvSpPr>
          <p:nvPr>
            <p:ph type="sldNum" sz="quarter" idx="5"/>
          </p:nvPr>
        </p:nvSpPr>
        <p:spPr/>
        <p:txBody>
          <a:bodyPr/>
          <a:lstStyle/>
          <a:p>
            <a:fld id="{A7B2078E-94EB-4550-B470-816A9155D44D}" type="slidenum">
              <a:rPr kumimoji="1" lang="ja-JP" altLang="en-US" smtClean="0"/>
              <a:t>2</a:t>
            </a:fld>
            <a:endParaRPr kumimoji="1" lang="ja-JP" altLang="en-US"/>
          </a:p>
        </p:txBody>
      </p:sp>
    </p:spTree>
    <p:extLst>
      <p:ext uri="{BB962C8B-B14F-4D97-AF65-F5344CB8AC3E}">
        <p14:creationId xmlns:p14="http://schemas.microsoft.com/office/powerpoint/2010/main" val="262371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FF75D-6D81-BF8B-A72C-E533E74326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3EFFD3-121E-E86A-7279-E960416E75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BFD8AD-6D44-C63B-6121-359CA5DCDAC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9D75C65-A5EF-C492-4157-F88069EAB8FB}"/>
              </a:ext>
            </a:extLst>
          </p:cNvPr>
          <p:cNvSpPr>
            <a:spLocks noGrp="1"/>
          </p:cNvSpPr>
          <p:nvPr>
            <p:ph type="sldNum" sz="quarter" idx="5"/>
          </p:nvPr>
        </p:nvSpPr>
        <p:spPr/>
        <p:txBody>
          <a:bodyPr/>
          <a:lstStyle/>
          <a:p>
            <a:fld id="{A7B2078E-94EB-4550-B470-816A9155D44D}" type="slidenum">
              <a:rPr kumimoji="1" lang="ja-JP" altLang="en-US" smtClean="0"/>
              <a:t>3</a:t>
            </a:fld>
            <a:endParaRPr kumimoji="1" lang="ja-JP" altLang="en-US"/>
          </a:p>
        </p:txBody>
      </p:sp>
    </p:spTree>
    <p:extLst>
      <p:ext uri="{BB962C8B-B14F-4D97-AF65-F5344CB8AC3E}">
        <p14:creationId xmlns:p14="http://schemas.microsoft.com/office/powerpoint/2010/main" val="155011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AEFBA-09C9-EC4C-7517-AC726B949F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8DE199-6BC7-DD04-470C-9CE299E105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A1CDCB-B893-A243-F064-A1C3205324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13CB8DC-3366-FB2F-E5E2-F2084803CDCC}"/>
              </a:ext>
            </a:extLst>
          </p:cNvPr>
          <p:cNvSpPr>
            <a:spLocks noGrp="1"/>
          </p:cNvSpPr>
          <p:nvPr>
            <p:ph type="sldNum" sz="quarter" idx="5"/>
          </p:nvPr>
        </p:nvSpPr>
        <p:spPr/>
        <p:txBody>
          <a:bodyPr/>
          <a:lstStyle/>
          <a:p>
            <a:fld id="{A7B2078E-94EB-4550-B470-816A9155D44D}" type="slidenum">
              <a:rPr kumimoji="1" lang="ja-JP" altLang="en-US" smtClean="0"/>
              <a:t>4</a:t>
            </a:fld>
            <a:endParaRPr kumimoji="1" lang="ja-JP" altLang="en-US"/>
          </a:p>
        </p:txBody>
      </p:sp>
    </p:spTree>
    <p:extLst>
      <p:ext uri="{BB962C8B-B14F-4D97-AF65-F5344CB8AC3E}">
        <p14:creationId xmlns:p14="http://schemas.microsoft.com/office/powerpoint/2010/main" val="331687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6</a:t>
            </a:fld>
            <a:endParaRPr kumimoji="1" lang="ja-JP" altLang="en-US"/>
          </a:p>
        </p:txBody>
      </p:sp>
    </p:spTree>
    <p:extLst>
      <p:ext uri="{BB962C8B-B14F-4D97-AF65-F5344CB8AC3E}">
        <p14:creationId xmlns:p14="http://schemas.microsoft.com/office/powerpoint/2010/main" val="38594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8</a:t>
            </a:fld>
            <a:endParaRPr kumimoji="1" lang="ja-JP" altLang="en-US"/>
          </a:p>
        </p:txBody>
      </p:sp>
    </p:spTree>
    <p:extLst>
      <p:ext uri="{BB962C8B-B14F-4D97-AF65-F5344CB8AC3E}">
        <p14:creationId xmlns:p14="http://schemas.microsoft.com/office/powerpoint/2010/main" val="50589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10</a:t>
            </a:fld>
            <a:endParaRPr kumimoji="1" lang="ja-JP" altLang="en-US"/>
          </a:p>
        </p:txBody>
      </p:sp>
    </p:spTree>
    <p:extLst>
      <p:ext uri="{BB962C8B-B14F-4D97-AF65-F5344CB8AC3E}">
        <p14:creationId xmlns:p14="http://schemas.microsoft.com/office/powerpoint/2010/main" val="223871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12</a:t>
            </a:fld>
            <a:endParaRPr kumimoji="1" lang="ja-JP" altLang="en-US"/>
          </a:p>
        </p:txBody>
      </p:sp>
    </p:spTree>
    <p:extLst>
      <p:ext uri="{BB962C8B-B14F-4D97-AF65-F5344CB8AC3E}">
        <p14:creationId xmlns:p14="http://schemas.microsoft.com/office/powerpoint/2010/main" val="13923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B2078E-94EB-4550-B470-816A9155D44D}" type="slidenum">
              <a:rPr kumimoji="1" lang="ja-JP" altLang="en-US" smtClean="0"/>
              <a:t>15</a:t>
            </a:fld>
            <a:endParaRPr kumimoji="1" lang="ja-JP" altLang="en-US"/>
          </a:p>
        </p:txBody>
      </p:sp>
    </p:spTree>
    <p:extLst>
      <p:ext uri="{BB962C8B-B14F-4D97-AF65-F5344CB8AC3E}">
        <p14:creationId xmlns:p14="http://schemas.microsoft.com/office/powerpoint/2010/main" val="320988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80000" y="621437"/>
            <a:ext cx="8784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44000" y="477604"/>
            <a:ext cx="216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4" name="スライド番号プレースホルダー 10">
            <a:extLst>
              <a:ext uri="{FF2B5EF4-FFF2-40B4-BE49-F238E27FC236}">
                <a16:creationId xmlns:a16="http://schemas.microsoft.com/office/drawing/2014/main" id="{7080E427-DB2F-4344-0925-66F9955A3026}"/>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324306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1620263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1764000"/>
            <a:ext cx="6912000" cy="666000"/>
          </a:xfrm>
        </p:spPr>
        <p:txBody>
          <a:bodyPr anchor="ctr">
            <a:normAutofit/>
          </a:bodyPr>
          <a:lstStyle>
            <a:lvl1pPr>
              <a:defRPr sz="2000"/>
            </a:lvl1pPr>
          </a:lstStyle>
          <a:p>
            <a:r>
              <a:rPr lang="ja-JP" altLang="en-US"/>
              <a:t>マスター タイトルの書式設定</a:t>
            </a:r>
            <a:endParaRPr lang="en-US"/>
          </a:p>
        </p:txBody>
      </p:sp>
      <p:sp>
        <p:nvSpPr>
          <p:cNvPr id="9" name="テキスト プレースホルダー 8">
            <a:extLst>
              <a:ext uri="{FF2B5EF4-FFF2-40B4-BE49-F238E27FC236}">
                <a16:creationId xmlns:a16="http://schemas.microsoft.com/office/drawing/2014/main" id="{F9F8F279-D942-257B-9951-139298FE620B}"/>
              </a:ext>
            </a:extLst>
          </p:cNvPr>
          <p:cNvSpPr>
            <a:spLocks noGrp="1"/>
          </p:cNvSpPr>
          <p:nvPr>
            <p:ph type="body" sz="quarter" idx="10" hasCustomPrompt="1"/>
          </p:nvPr>
        </p:nvSpPr>
        <p:spPr>
          <a:xfrm>
            <a:off x="7776000" y="108000"/>
            <a:ext cx="1260000" cy="432000"/>
          </a:xfrm>
          <a:solidFill>
            <a:schemeClr val="tx1"/>
          </a:solidFill>
        </p:spPr>
        <p:txBody>
          <a:bodyPr anchor="ctr">
            <a:noAutofit/>
          </a:bodyPr>
          <a:lstStyle>
            <a:lvl1pPr marL="0" indent="0" algn="ctr">
              <a:buNone/>
              <a:defRPr sz="1800" b="1">
                <a:solidFill>
                  <a:schemeClr val="bg1"/>
                </a:solidFill>
                <a:latin typeface="+mn-lt"/>
              </a:defRPr>
            </a:lvl1pPr>
            <a:lvl2pPr marL="457200" indent="0">
              <a:buNone/>
              <a:defRPr b="1">
                <a:solidFill>
                  <a:schemeClr val="bg1"/>
                </a:solidFill>
                <a:latin typeface="+mn-lt"/>
              </a:defRPr>
            </a:lvl2pPr>
            <a:lvl3pPr marL="914400" indent="0">
              <a:buNone/>
              <a:defRPr b="1">
                <a:solidFill>
                  <a:schemeClr val="bg1"/>
                </a:solidFill>
                <a:latin typeface="+mn-lt"/>
              </a:defRPr>
            </a:lvl3pPr>
            <a:lvl4pPr marL="1371600" indent="0">
              <a:buNone/>
              <a:defRPr b="1">
                <a:solidFill>
                  <a:schemeClr val="bg1"/>
                </a:solidFill>
                <a:latin typeface="+mn-lt"/>
              </a:defRPr>
            </a:lvl4pPr>
            <a:lvl5pPr marL="1828800" indent="0">
              <a:buNone/>
              <a:defRPr b="1">
                <a:solidFill>
                  <a:schemeClr val="bg1"/>
                </a:solidFill>
                <a:latin typeface="+mn-lt"/>
              </a:defRPr>
            </a:lvl5pPr>
          </a:lstStyle>
          <a:p>
            <a:pPr lvl="0"/>
            <a:r>
              <a:rPr kumimoji="1" lang="ja-JP" altLang="en-US"/>
              <a:t>資料－○</a:t>
            </a:r>
          </a:p>
        </p:txBody>
      </p:sp>
    </p:spTree>
    <p:extLst>
      <p:ext uri="{BB962C8B-B14F-4D97-AF65-F5344CB8AC3E}">
        <p14:creationId xmlns:p14="http://schemas.microsoft.com/office/powerpoint/2010/main" val="649487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80000" y="621437"/>
            <a:ext cx="8784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44000" y="477604"/>
            <a:ext cx="216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4" name="スライド番号プレースホルダー 10">
            <a:extLst>
              <a:ext uri="{FF2B5EF4-FFF2-40B4-BE49-F238E27FC236}">
                <a16:creationId xmlns:a16="http://schemas.microsoft.com/office/drawing/2014/main" id="{7080E427-DB2F-4344-0925-66F9955A3026}"/>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2163812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610D41-C8F6-E601-54DD-01F3FCD48115}"/>
              </a:ext>
            </a:extLst>
          </p:cNvPr>
          <p:cNvSpPr/>
          <p:nvPr userDrawn="1"/>
        </p:nvSpPr>
        <p:spPr>
          <a:xfrm>
            <a:off x="180000" y="720000"/>
            <a:ext cx="8784000" cy="5953048"/>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スライド番号プレースホルダー 10">
            <a:extLst>
              <a:ext uri="{FF2B5EF4-FFF2-40B4-BE49-F238E27FC236}">
                <a16:creationId xmlns:a16="http://schemas.microsoft.com/office/drawing/2014/main" id="{D592D160-781C-1825-5CDF-13B16960F11C}"/>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46590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スライド番号プレースホルダー 10">
            <a:extLst>
              <a:ext uri="{FF2B5EF4-FFF2-40B4-BE49-F238E27FC236}">
                <a16:creationId xmlns:a16="http://schemas.microsoft.com/office/drawing/2014/main" id="{BAFAF458-96A8-5E35-2E09-060F91BB4B41}"/>
              </a:ext>
            </a:extLst>
          </p:cNvPr>
          <p:cNvSpPr>
            <a:spLocks noGrp="1"/>
          </p:cNvSpPr>
          <p:nvPr>
            <p:ph type="sldNum" sz="quarter" idx="12"/>
          </p:nvPr>
        </p:nvSpPr>
        <p:spPr>
          <a:xfrm>
            <a:off x="7159286" y="6563899"/>
            <a:ext cx="2057400" cy="365125"/>
          </a:xfrm>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74555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2025/12/3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424800"/>
          </a:xfrm>
          <a:prstGeom prst="rect">
            <a:avLst/>
          </a:prstGeom>
          <a:gradFill>
            <a:gsLst>
              <a:gs pos="0">
                <a:schemeClr val="accent1">
                  <a:lumMod val="5000"/>
                  <a:lumOff val="95000"/>
                </a:schemeClr>
              </a:gs>
              <a:gs pos="75000">
                <a:srgbClr val="009900"/>
              </a:gs>
            </a:gsLst>
            <a:lin ang="6600000" scaled="0"/>
          </a:gradFill>
          <a:ln>
            <a:noFill/>
          </a:ln>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51520" y="720000"/>
            <a:ext cx="8640960" cy="5976000"/>
          </a:xfrm>
          <a:prstGeom prst="rect">
            <a:avLst/>
          </a:prstGeom>
        </p:spPr>
        <p:txBody>
          <a:bodyPr vert="horz" lIns="91440" tIns="18000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スライド番号プレースホルダー 6">
            <a:extLst>
              <a:ext uri="{FF2B5EF4-FFF2-40B4-BE49-F238E27FC236}">
                <a16:creationId xmlns:a16="http://schemas.microsoft.com/office/drawing/2014/main" id="{30DB3DBC-508D-4C84-1CA0-7CC67CB2FE94}"/>
              </a:ext>
            </a:extLst>
          </p:cNvPr>
          <p:cNvSpPr>
            <a:spLocks noGrp="1"/>
          </p:cNvSpPr>
          <p:nvPr>
            <p:ph type="sldNum" sz="quarter" idx="4"/>
          </p:nvPr>
        </p:nvSpPr>
        <p:spPr>
          <a:xfrm>
            <a:off x="7159286" y="6563899"/>
            <a:ext cx="20574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6599535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kumimoji="1"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DB2D725-74C4-4E4D-8574-F829164877E0}"/>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被害想定手法について</a:t>
            </a:r>
          </a:p>
        </p:txBody>
      </p:sp>
      <p:sp>
        <p:nvSpPr>
          <p:cNvPr id="7" name="Line 4">
            <a:extLst>
              <a:ext uri="{FF2B5EF4-FFF2-40B4-BE49-F238E27FC236}">
                <a16:creationId xmlns:a16="http://schemas.microsoft.com/office/drawing/2014/main" id="{167A7E86-97CE-4E7A-BD06-B9D616717B7D}"/>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88BEA471-7B31-4CC0-A53B-B7DF02AEC712}"/>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10" name="Group 16">
            <a:extLst>
              <a:ext uri="{FF2B5EF4-FFF2-40B4-BE49-F238E27FC236}">
                <a16:creationId xmlns:a16="http://schemas.microsoft.com/office/drawing/2014/main" id="{15065ED7-F476-464C-9198-E6CC60ADE7CC}"/>
              </a:ext>
            </a:extLst>
          </p:cNvPr>
          <p:cNvGraphicFramePr>
            <a:graphicFrameLocks noGrp="1"/>
          </p:cNvGraphicFramePr>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19</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第５回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資料４</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04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F122-B33D-C1C1-17C5-2073E58AE6BF}"/>
            </a:ext>
          </a:extLst>
        </p:cNvPr>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7D2823B8-5CCD-FC9D-6066-ABCDDE1FF4E3}"/>
              </a:ext>
            </a:extLst>
          </p:cNvPr>
          <p:cNvSpPr txBox="1">
            <a:spLocks noGrp="1"/>
          </p:cNvSpPr>
          <p:nvPr>
            <p:ph type="sldNum" sz="quarter" idx="4294967295"/>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9</a:t>
            </a:fld>
            <a:endParaRPr lang="ja-JP" altLang="en-US" sz="1600" dirty="0">
              <a:solidFill>
                <a:schemeClr val="tx1"/>
              </a:solidFill>
            </a:endParaRPr>
          </a:p>
        </p:txBody>
      </p:sp>
      <p:sp>
        <p:nvSpPr>
          <p:cNvPr id="16" name="テキスト プレースホルダー 15">
            <a:extLst>
              <a:ext uri="{FF2B5EF4-FFF2-40B4-BE49-F238E27FC236}">
                <a16:creationId xmlns:a16="http://schemas.microsoft.com/office/drawing/2014/main" id="{EAC3CA6D-B776-91AA-4E95-AB26CB13C0D1}"/>
              </a:ext>
            </a:extLst>
          </p:cNvPr>
          <p:cNvSpPr>
            <a:spLocks noGrp="1"/>
          </p:cNvSpPr>
          <p:nvPr>
            <p:ph type="body" sz="quarter" idx="11"/>
          </p:nvPr>
        </p:nvSpPr>
        <p:spPr>
          <a:xfrm>
            <a:off x="144000" y="477604"/>
            <a:ext cx="4576590" cy="320000"/>
          </a:xfrm>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揺れによる建物被害　</a:t>
            </a: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　ー　</a:t>
            </a:r>
          </a:p>
        </p:txBody>
      </p:sp>
      <p:sp>
        <p:nvSpPr>
          <p:cNvPr id="3" name="正方形/長方形 2">
            <a:extLst>
              <a:ext uri="{FF2B5EF4-FFF2-40B4-BE49-F238E27FC236}">
                <a16:creationId xmlns:a16="http://schemas.microsoft.com/office/drawing/2014/main" id="{BBEBA292-EF48-0191-786C-A6DE51EFCC13}"/>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1-2 </a:t>
            </a:r>
            <a:r>
              <a:rPr lang="ja-JP" altLang="en-US" dirty="0"/>
              <a:t>内閣府公表</a:t>
            </a:r>
            <a:r>
              <a:rPr lang="ja-JP" altLang="en-US" spc="-100" dirty="0"/>
              <a:t>（令和７年３月）資料を踏まえた見直し事項</a:t>
            </a: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8C9D31F-F2F8-4E6F-7A66-4ED878C84944}"/>
              </a:ext>
            </a:extLst>
          </p:cNvPr>
          <p:cNvSpPr/>
          <p:nvPr/>
        </p:nvSpPr>
        <p:spPr>
          <a:xfrm>
            <a:off x="4313208" y="1315703"/>
            <a:ext cx="4600278" cy="485613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6DBB2CE-B5E5-C62D-06DF-D47AE0F9BDCE}"/>
              </a:ext>
            </a:extLst>
          </p:cNvPr>
          <p:cNvSpPr/>
          <p:nvPr/>
        </p:nvSpPr>
        <p:spPr>
          <a:xfrm>
            <a:off x="295274" y="1315703"/>
            <a:ext cx="3246449" cy="460330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8E318C35-3B2E-F1FD-4C10-9C004EFB8049}"/>
              </a:ext>
            </a:extLst>
          </p:cNvPr>
          <p:cNvSpPr txBox="1"/>
          <p:nvPr/>
        </p:nvSpPr>
        <p:spPr>
          <a:xfrm>
            <a:off x="6158345" y="6179974"/>
            <a:ext cx="2755141" cy="261610"/>
          </a:xfrm>
          <a:prstGeom prst="rect">
            <a:avLst/>
          </a:prstGeom>
          <a:noFill/>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年３月）より</a:t>
            </a:r>
          </a:p>
        </p:txBody>
      </p:sp>
      <p:pic>
        <p:nvPicPr>
          <p:cNvPr id="15" name="図 14">
            <a:extLst>
              <a:ext uri="{FF2B5EF4-FFF2-40B4-BE49-F238E27FC236}">
                <a16:creationId xmlns:a16="http://schemas.microsoft.com/office/drawing/2014/main" id="{DA088D8D-4222-770E-AA4E-BBEF3815173C}"/>
              </a:ext>
            </a:extLst>
          </p:cNvPr>
          <p:cNvPicPr>
            <a:picLocks noChangeAspect="1"/>
          </p:cNvPicPr>
          <p:nvPr/>
        </p:nvPicPr>
        <p:blipFill>
          <a:blip r:embed="rId2"/>
          <a:stretch>
            <a:fillRect/>
          </a:stretch>
        </p:blipFill>
        <p:spPr>
          <a:xfrm>
            <a:off x="408741" y="3784995"/>
            <a:ext cx="2733023" cy="1715700"/>
          </a:xfrm>
          <a:prstGeom prst="rect">
            <a:avLst/>
          </a:prstGeom>
        </p:spPr>
      </p:pic>
      <p:sp>
        <p:nvSpPr>
          <p:cNvPr id="18" name="テキスト ボックス 5">
            <a:extLst>
              <a:ext uri="{FF2B5EF4-FFF2-40B4-BE49-F238E27FC236}">
                <a16:creationId xmlns:a16="http://schemas.microsoft.com/office/drawing/2014/main" id="{EAF3A548-CFE1-7B36-E928-6972EEDC0DE6}"/>
              </a:ext>
            </a:extLst>
          </p:cNvPr>
          <p:cNvSpPr txBox="1"/>
          <p:nvPr/>
        </p:nvSpPr>
        <p:spPr>
          <a:xfrm>
            <a:off x="273243" y="1297870"/>
            <a:ext cx="1396531"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H24</a:t>
            </a:r>
            <a:r>
              <a:rPr lang="ja-JP" altLang="en-US" sz="1400" b="1" dirty="0">
                <a:latin typeface="Meiryo UI" panose="020B0604030504040204" pitchFamily="50" charset="-128"/>
                <a:ea typeface="Meiryo UI" panose="020B0604030504040204" pitchFamily="50" charset="-128"/>
              </a:rPr>
              <a:t>内閣府</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E9E64AE-EDC7-A2C2-6D77-B804F6C04701}"/>
              </a:ext>
            </a:extLst>
          </p:cNvPr>
          <p:cNvSpPr txBox="1"/>
          <p:nvPr/>
        </p:nvSpPr>
        <p:spPr>
          <a:xfrm>
            <a:off x="4360665" y="1297870"/>
            <a:ext cx="4395709"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R7</a:t>
            </a:r>
            <a:r>
              <a:rPr lang="ja-JP" altLang="en-US" sz="1400" b="1" dirty="0">
                <a:latin typeface="Meiryo UI" panose="020B0604030504040204" pitchFamily="50" charset="-128"/>
                <a:ea typeface="Meiryo UI" panose="020B0604030504040204" pitchFamily="50" charset="-128"/>
              </a:rPr>
              <a:t>内閣府</a:t>
            </a:r>
            <a:r>
              <a:rPr lang="ja-JP" altLang="en-US" sz="1400" dirty="0">
                <a:latin typeface="Meiryo UI" panose="020B0604030504040204" pitchFamily="50" charset="-128"/>
                <a:ea typeface="Meiryo UI" panose="020B0604030504040204" pitchFamily="50" charset="-128"/>
              </a:rPr>
              <a:t>（非木造の被害率の見直し</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1EBA1E97-9300-AD7F-89F3-9CD35A2AA0D7}"/>
              </a:ext>
            </a:extLst>
          </p:cNvPr>
          <p:cNvPicPr>
            <a:picLocks noChangeAspect="1"/>
          </p:cNvPicPr>
          <p:nvPr/>
        </p:nvPicPr>
        <p:blipFill>
          <a:blip r:embed="rId3"/>
          <a:stretch>
            <a:fillRect/>
          </a:stretch>
        </p:blipFill>
        <p:spPr>
          <a:xfrm>
            <a:off x="4441858" y="1824917"/>
            <a:ext cx="2196330" cy="1409989"/>
          </a:xfrm>
          <a:prstGeom prst="rect">
            <a:avLst/>
          </a:prstGeom>
        </p:spPr>
      </p:pic>
      <p:pic>
        <p:nvPicPr>
          <p:cNvPr id="21" name="図 20">
            <a:extLst>
              <a:ext uri="{FF2B5EF4-FFF2-40B4-BE49-F238E27FC236}">
                <a16:creationId xmlns:a16="http://schemas.microsoft.com/office/drawing/2014/main" id="{E3CD7C5F-FF6C-D877-D014-281055D6A208}"/>
              </a:ext>
            </a:extLst>
          </p:cNvPr>
          <p:cNvPicPr>
            <a:picLocks noChangeAspect="1"/>
          </p:cNvPicPr>
          <p:nvPr/>
        </p:nvPicPr>
        <p:blipFill>
          <a:blip r:embed="rId4"/>
          <a:stretch>
            <a:fillRect/>
          </a:stretch>
        </p:blipFill>
        <p:spPr>
          <a:xfrm>
            <a:off x="4441858" y="3286143"/>
            <a:ext cx="2184807" cy="1409989"/>
          </a:xfrm>
          <a:prstGeom prst="rect">
            <a:avLst/>
          </a:prstGeom>
        </p:spPr>
      </p:pic>
      <p:pic>
        <p:nvPicPr>
          <p:cNvPr id="22" name="図 21">
            <a:extLst>
              <a:ext uri="{FF2B5EF4-FFF2-40B4-BE49-F238E27FC236}">
                <a16:creationId xmlns:a16="http://schemas.microsoft.com/office/drawing/2014/main" id="{FF75A9C6-1E17-C7FF-650C-E4EA4CCC573C}"/>
              </a:ext>
            </a:extLst>
          </p:cNvPr>
          <p:cNvPicPr>
            <a:picLocks noChangeAspect="1"/>
          </p:cNvPicPr>
          <p:nvPr/>
        </p:nvPicPr>
        <p:blipFill>
          <a:blip r:embed="rId5"/>
          <a:stretch>
            <a:fillRect/>
          </a:stretch>
        </p:blipFill>
        <p:spPr>
          <a:xfrm>
            <a:off x="4441858" y="4741573"/>
            <a:ext cx="2209306" cy="1347138"/>
          </a:xfrm>
          <a:prstGeom prst="rect">
            <a:avLst/>
          </a:prstGeom>
        </p:spPr>
      </p:pic>
      <p:pic>
        <p:nvPicPr>
          <p:cNvPr id="23" name="図 22">
            <a:extLst>
              <a:ext uri="{FF2B5EF4-FFF2-40B4-BE49-F238E27FC236}">
                <a16:creationId xmlns:a16="http://schemas.microsoft.com/office/drawing/2014/main" id="{A527A4BB-202A-9218-08A5-6CD93B20B52B}"/>
              </a:ext>
            </a:extLst>
          </p:cNvPr>
          <p:cNvPicPr>
            <a:picLocks noChangeAspect="1"/>
          </p:cNvPicPr>
          <p:nvPr/>
        </p:nvPicPr>
        <p:blipFill>
          <a:blip r:embed="rId6"/>
          <a:stretch>
            <a:fillRect/>
          </a:stretch>
        </p:blipFill>
        <p:spPr>
          <a:xfrm>
            <a:off x="6688465" y="1824917"/>
            <a:ext cx="2196331" cy="1425134"/>
          </a:xfrm>
          <a:prstGeom prst="rect">
            <a:avLst/>
          </a:prstGeom>
        </p:spPr>
      </p:pic>
      <p:pic>
        <p:nvPicPr>
          <p:cNvPr id="24" name="図 23">
            <a:extLst>
              <a:ext uri="{FF2B5EF4-FFF2-40B4-BE49-F238E27FC236}">
                <a16:creationId xmlns:a16="http://schemas.microsoft.com/office/drawing/2014/main" id="{67C0C337-09C6-0E25-0A17-F9E4EFDFA75E}"/>
              </a:ext>
            </a:extLst>
          </p:cNvPr>
          <p:cNvPicPr>
            <a:picLocks noChangeAspect="1"/>
          </p:cNvPicPr>
          <p:nvPr/>
        </p:nvPicPr>
        <p:blipFill>
          <a:blip r:embed="rId7"/>
          <a:stretch>
            <a:fillRect/>
          </a:stretch>
        </p:blipFill>
        <p:spPr>
          <a:xfrm>
            <a:off x="6688465" y="3284531"/>
            <a:ext cx="2196331" cy="1413212"/>
          </a:xfrm>
          <a:prstGeom prst="rect">
            <a:avLst/>
          </a:prstGeom>
        </p:spPr>
      </p:pic>
      <p:sp>
        <p:nvSpPr>
          <p:cNvPr id="27" name="テキスト ボックス 24">
            <a:extLst>
              <a:ext uri="{FF2B5EF4-FFF2-40B4-BE49-F238E27FC236}">
                <a16:creationId xmlns:a16="http://schemas.microsoft.com/office/drawing/2014/main" id="{685363DA-D48E-16EA-5FAA-CC1C1998171B}"/>
              </a:ext>
            </a:extLst>
          </p:cNvPr>
          <p:cNvSpPr txBox="1"/>
          <p:nvPr/>
        </p:nvSpPr>
        <p:spPr>
          <a:xfrm>
            <a:off x="4942819" y="1512005"/>
            <a:ext cx="1095172"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kumimoji="1" lang="en-US" altLang="ja-JP" sz="1400" b="1" dirty="0">
                <a:latin typeface="Meiryo UI" panose="020B0604030504040204" pitchFamily="50" charset="-128"/>
                <a:ea typeface="Meiryo UI" panose="020B0604030504040204" pitchFamily="50" charset="-128"/>
              </a:rPr>
              <a:t>RC</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SRC</a:t>
            </a:r>
            <a:r>
              <a:rPr kumimoji="1" lang="ja-JP" altLang="en-US" sz="1400" b="1" dirty="0">
                <a:latin typeface="Meiryo UI" panose="020B0604030504040204" pitchFamily="50" charset="-128"/>
                <a:ea typeface="Meiryo UI" panose="020B0604030504040204" pitchFamily="50" charset="-128"/>
              </a:rPr>
              <a:t>造</a:t>
            </a:r>
          </a:p>
        </p:txBody>
      </p:sp>
      <p:sp>
        <p:nvSpPr>
          <p:cNvPr id="28" name="テキスト ボックス 25">
            <a:extLst>
              <a:ext uri="{FF2B5EF4-FFF2-40B4-BE49-F238E27FC236}">
                <a16:creationId xmlns:a16="http://schemas.microsoft.com/office/drawing/2014/main" id="{46C466AD-C4E3-980A-C871-B8079D3B2A24}"/>
              </a:ext>
            </a:extLst>
          </p:cNvPr>
          <p:cNvSpPr txBox="1"/>
          <p:nvPr/>
        </p:nvSpPr>
        <p:spPr>
          <a:xfrm>
            <a:off x="7606288" y="1512005"/>
            <a:ext cx="715696" cy="307777"/>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kumimoji="1" lang="en-US" altLang="ja-JP" sz="1400" b="1" dirty="0">
                <a:latin typeface="Meiryo UI" panose="020B0604030504040204" pitchFamily="50" charset="-128"/>
                <a:ea typeface="Meiryo UI" panose="020B0604030504040204" pitchFamily="50" charset="-128"/>
              </a:rPr>
              <a:t>S</a:t>
            </a:r>
            <a:r>
              <a:rPr kumimoji="1" lang="ja-JP" altLang="en-US" sz="1400" b="1" dirty="0">
                <a:latin typeface="Meiryo UI" panose="020B0604030504040204" pitchFamily="50" charset="-128"/>
                <a:ea typeface="Meiryo UI" panose="020B0604030504040204" pitchFamily="50" charset="-128"/>
              </a:rPr>
              <a:t>造</a:t>
            </a:r>
          </a:p>
        </p:txBody>
      </p:sp>
      <p:sp>
        <p:nvSpPr>
          <p:cNvPr id="30" name="テキスト ボックス 27">
            <a:extLst>
              <a:ext uri="{FF2B5EF4-FFF2-40B4-BE49-F238E27FC236}">
                <a16:creationId xmlns:a16="http://schemas.microsoft.com/office/drawing/2014/main" id="{C9EC0B3C-257C-BA25-88CE-D2D542034875}"/>
              </a:ext>
            </a:extLst>
          </p:cNvPr>
          <p:cNvSpPr txBox="1"/>
          <p:nvPr/>
        </p:nvSpPr>
        <p:spPr>
          <a:xfrm>
            <a:off x="1414103" y="3522572"/>
            <a:ext cx="723275"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kumimoji="1" lang="ja-JP" altLang="en-US" sz="1400" b="1" dirty="0">
                <a:latin typeface="Meiryo UI" panose="020B0604030504040204" pitchFamily="50" charset="-128"/>
                <a:ea typeface="Meiryo UI" panose="020B0604030504040204" pitchFamily="50" charset="-128"/>
              </a:rPr>
              <a:t>非木造</a:t>
            </a:r>
          </a:p>
        </p:txBody>
      </p:sp>
      <p:sp>
        <p:nvSpPr>
          <p:cNvPr id="32" name="テキスト ボックス 28">
            <a:extLst>
              <a:ext uri="{FF2B5EF4-FFF2-40B4-BE49-F238E27FC236}">
                <a16:creationId xmlns:a16="http://schemas.microsoft.com/office/drawing/2014/main" id="{E93B9CBE-B191-7726-7843-30D9D8C99097}"/>
              </a:ext>
            </a:extLst>
          </p:cNvPr>
          <p:cNvSpPr txBox="1"/>
          <p:nvPr/>
        </p:nvSpPr>
        <p:spPr>
          <a:xfrm>
            <a:off x="230514" y="5457344"/>
            <a:ext cx="3407839" cy="461665"/>
          </a:xfrm>
          <a:prstGeom prst="rect">
            <a:avLst/>
          </a:prstGeom>
          <a:noFill/>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非木造：</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構造区分なし</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階層区分なし</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年代</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endParaRPr lang="ja-JP" altLang="en-US" sz="1200" dirty="0">
              <a:latin typeface="Meiryo UI" panose="020B0604030504040204" pitchFamily="50" charset="-128"/>
              <a:ea typeface="Meiryo UI" panose="020B0604030504040204" pitchFamily="50" charset="-128"/>
            </a:endParaRPr>
          </a:p>
        </p:txBody>
      </p:sp>
      <p:sp>
        <p:nvSpPr>
          <p:cNvPr id="35" name="テキスト ボックス 31">
            <a:extLst>
              <a:ext uri="{FF2B5EF4-FFF2-40B4-BE49-F238E27FC236}">
                <a16:creationId xmlns:a16="http://schemas.microsoft.com/office/drawing/2014/main" id="{95D96AAB-C985-8E65-8052-FCFC622E09E7}"/>
              </a:ext>
            </a:extLst>
          </p:cNvPr>
          <p:cNvSpPr txBox="1"/>
          <p:nvPr/>
        </p:nvSpPr>
        <p:spPr>
          <a:xfrm>
            <a:off x="6688465" y="4992231"/>
            <a:ext cx="2267764" cy="830997"/>
          </a:xfrm>
          <a:prstGeom prst="rect">
            <a:avLst/>
          </a:prstGeom>
          <a:noFill/>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RC</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SRC</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造：</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階層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年代</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200" dirty="0">
                <a:latin typeface="Meiryo UI" panose="020B0604030504040204" pitchFamily="50" charset="-128"/>
                <a:ea typeface="Meiryo UI" panose="020B0604030504040204" pitchFamily="50" charset="-128"/>
              </a:rPr>
              <a:t>S</a:t>
            </a:r>
            <a:r>
              <a:rPr lang="ja-JP" altLang="en-US" sz="1200" dirty="0">
                <a:latin typeface="Meiryo UI" panose="020B0604030504040204" pitchFamily="50" charset="-128"/>
                <a:ea typeface="Meiryo UI" panose="020B0604030504040204" pitchFamily="50" charset="-128"/>
              </a:rPr>
              <a:t>造：</a:t>
            </a:r>
            <a:endParaRPr lang="en-US" altLang="ja-JP" sz="12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階層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年代</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区分</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矢印: 右 37">
            <a:extLst>
              <a:ext uri="{FF2B5EF4-FFF2-40B4-BE49-F238E27FC236}">
                <a16:creationId xmlns:a16="http://schemas.microsoft.com/office/drawing/2014/main" id="{6F0F6BD8-44D8-89E5-F26E-59C3DB01E2D6}"/>
              </a:ext>
            </a:extLst>
          </p:cNvPr>
          <p:cNvSpPr/>
          <p:nvPr/>
        </p:nvSpPr>
        <p:spPr>
          <a:xfrm>
            <a:off x="3638353" y="2623209"/>
            <a:ext cx="552691" cy="64633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pic>
        <p:nvPicPr>
          <p:cNvPr id="40" name="図 39">
            <a:extLst>
              <a:ext uri="{FF2B5EF4-FFF2-40B4-BE49-F238E27FC236}">
                <a16:creationId xmlns:a16="http://schemas.microsoft.com/office/drawing/2014/main" id="{B9FDEC9B-87BF-B03E-CC89-87DDFD7AA47D}"/>
              </a:ext>
            </a:extLst>
          </p:cNvPr>
          <p:cNvPicPr>
            <a:picLocks noChangeAspect="1"/>
          </p:cNvPicPr>
          <p:nvPr/>
        </p:nvPicPr>
        <p:blipFill>
          <a:blip r:embed="rId8"/>
          <a:srcRect l="1401" t="1900" r="1401" b="4179"/>
          <a:stretch/>
        </p:blipFill>
        <p:spPr>
          <a:xfrm>
            <a:off x="408741" y="1761381"/>
            <a:ext cx="2778697" cy="1729671"/>
          </a:xfrm>
          <a:prstGeom prst="rect">
            <a:avLst/>
          </a:prstGeom>
        </p:spPr>
      </p:pic>
      <p:sp>
        <p:nvSpPr>
          <p:cNvPr id="41" name="テキスト ボックス 27">
            <a:extLst>
              <a:ext uri="{FF2B5EF4-FFF2-40B4-BE49-F238E27FC236}">
                <a16:creationId xmlns:a16="http://schemas.microsoft.com/office/drawing/2014/main" id="{A2DE6D73-50AB-FC8F-1370-0563591CFABA}"/>
              </a:ext>
            </a:extLst>
          </p:cNvPr>
          <p:cNvSpPr txBox="1"/>
          <p:nvPr/>
        </p:nvSpPr>
        <p:spPr>
          <a:xfrm>
            <a:off x="1414103" y="1488001"/>
            <a:ext cx="543739"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r>
              <a:rPr kumimoji="1" lang="ja-JP" altLang="en-US" sz="1400" b="1" dirty="0">
                <a:latin typeface="Meiryo UI" panose="020B0604030504040204" pitchFamily="50" charset="-128"/>
                <a:ea typeface="Meiryo UI" panose="020B0604030504040204" pitchFamily="50" charset="-128"/>
              </a:rPr>
              <a:t>木造</a:t>
            </a:r>
          </a:p>
        </p:txBody>
      </p:sp>
      <p:sp>
        <p:nvSpPr>
          <p:cNvPr id="46" name="コンテンツ プレースホルダー 1">
            <a:extLst>
              <a:ext uri="{FF2B5EF4-FFF2-40B4-BE49-F238E27FC236}">
                <a16:creationId xmlns:a16="http://schemas.microsoft.com/office/drawing/2014/main" id="{C0DAD7F6-80B6-4F5E-61FF-F2EB59B08F34}"/>
              </a:ext>
            </a:extLst>
          </p:cNvPr>
          <p:cNvSpPr txBox="1">
            <a:spLocks/>
          </p:cNvSpPr>
          <p:nvPr/>
        </p:nvSpPr>
        <p:spPr bwMode="auto">
          <a:xfrm>
            <a:off x="216538" y="941837"/>
            <a:ext cx="1920840" cy="25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400" b="1" spc="-100" dirty="0"/>
              <a:t>●全壊の被害率曲線</a:t>
            </a:r>
            <a:endParaRPr lang="en-US" altLang="ja-JP" sz="1400" b="1" dirty="0"/>
          </a:p>
        </p:txBody>
      </p:sp>
      <p:sp>
        <p:nvSpPr>
          <p:cNvPr id="2" name="テキスト ボックス 1">
            <a:extLst>
              <a:ext uri="{FF2B5EF4-FFF2-40B4-BE49-F238E27FC236}">
                <a16:creationId xmlns:a16="http://schemas.microsoft.com/office/drawing/2014/main" id="{D13393D0-8D82-3061-5E34-131E32727E5A}"/>
              </a:ext>
            </a:extLst>
          </p:cNvPr>
          <p:cNvSpPr txBox="1"/>
          <p:nvPr/>
        </p:nvSpPr>
        <p:spPr>
          <a:xfrm>
            <a:off x="684380" y="5935174"/>
            <a:ext cx="2905995"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被害想定手法の概要（平成</a:t>
            </a:r>
            <a:r>
              <a:rPr lang="en-US" altLang="ja-JP" sz="1050" dirty="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年８月）より</a:t>
            </a:r>
          </a:p>
        </p:txBody>
      </p:sp>
    </p:spTree>
    <p:extLst>
      <p:ext uri="{BB962C8B-B14F-4D97-AF65-F5344CB8AC3E}">
        <p14:creationId xmlns:p14="http://schemas.microsoft.com/office/powerpoint/2010/main" val="2988014014"/>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1DB2-BC76-C17A-8E5F-76A270D44581}"/>
            </a:ext>
          </a:extLst>
        </p:cNvPr>
        <p:cNvGrpSpPr/>
        <p:nvPr/>
      </p:nvGrpSpPr>
      <p:grpSpPr>
        <a:xfrm>
          <a:off x="0" y="0"/>
          <a:ext cx="0" cy="0"/>
          <a:chOff x="0" y="0"/>
          <a:chExt cx="0" cy="0"/>
        </a:xfrm>
      </p:grpSpPr>
      <p:sp>
        <p:nvSpPr>
          <p:cNvPr id="6" name="コンテンツ プレースホルダー 1">
            <a:extLst>
              <a:ext uri="{FF2B5EF4-FFF2-40B4-BE49-F238E27FC236}">
                <a16:creationId xmlns:a16="http://schemas.microsoft.com/office/drawing/2014/main" id="{7DCB6C68-3F80-D8DC-5C9E-B938AFA251BD}"/>
              </a:ext>
            </a:extLst>
          </p:cNvPr>
          <p:cNvSpPr txBox="1">
            <a:spLocks/>
          </p:cNvSpPr>
          <p:nvPr/>
        </p:nvSpPr>
        <p:spPr bwMode="auto">
          <a:xfrm>
            <a:off x="144000" y="1661565"/>
            <a:ext cx="5197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None/>
            </a:pPr>
            <a:r>
              <a:rPr lang="ja-JP" altLang="en-US" sz="1600" b="1" spc="-100" dirty="0"/>
              <a:t>①建物が倒壊しない場合の</a:t>
            </a:r>
            <a:r>
              <a:rPr lang="ja-JP" altLang="en-US" sz="1600" b="1" kern="100" dirty="0">
                <a:cs typeface="Aparajita" panose="020B0502040204020203" pitchFamily="18" charset="0"/>
              </a:rPr>
              <a:t>火気器具・電熱器具からの</a:t>
            </a:r>
            <a:r>
              <a:rPr lang="ja-JP" altLang="en-US" sz="1600" b="1" spc="-100" dirty="0"/>
              <a:t>出火率</a:t>
            </a:r>
            <a:endParaRPr lang="en-US" altLang="ja-JP" sz="1600" b="1" dirty="0"/>
          </a:p>
        </p:txBody>
      </p:sp>
      <p:sp>
        <p:nvSpPr>
          <p:cNvPr id="8" name="テキスト ボックス 7">
            <a:extLst>
              <a:ext uri="{FF2B5EF4-FFF2-40B4-BE49-F238E27FC236}">
                <a16:creationId xmlns:a16="http://schemas.microsoft.com/office/drawing/2014/main" id="{46F78F1F-3B21-D2A9-2774-CA93DF4E6257}"/>
              </a:ext>
            </a:extLst>
          </p:cNvPr>
          <p:cNvSpPr txBox="1"/>
          <p:nvPr/>
        </p:nvSpPr>
        <p:spPr>
          <a:xfrm>
            <a:off x="6186400" y="5172778"/>
            <a:ext cx="2851700" cy="253916"/>
          </a:xfrm>
          <a:prstGeom prst="rect">
            <a:avLst/>
          </a:prstGeom>
          <a:noFill/>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被害想定手法の概要（令和７年３月）より</a:t>
            </a:r>
          </a:p>
        </p:txBody>
      </p:sp>
      <p:sp>
        <p:nvSpPr>
          <p:cNvPr id="9" name="正方形/長方形 8">
            <a:extLst>
              <a:ext uri="{FF2B5EF4-FFF2-40B4-BE49-F238E27FC236}">
                <a16:creationId xmlns:a16="http://schemas.microsoft.com/office/drawing/2014/main" id="{2876B402-5DFA-548C-0525-27F7DECC28C9}"/>
              </a:ext>
            </a:extLst>
          </p:cNvPr>
          <p:cNvSpPr/>
          <p:nvPr/>
        </p:nvSpPr>
        <p:spPr>
          <a:xfrm>
            <a:off x="298667" y="892180"/>
            <a:ext cx="8546665" cy="738664"/>
          </a:xfrm>
          <a:prstGeom prst="rect">
            <a:avLst/>
          </a:prstGeom>
          <a:solidFill>
            <a:srgbClr val="FFFFCC"/>
          </a:solidFill>
          <a:ln w="9525">
            <a:solidFill>
              <a:schemeClr val="bg1">
                <a:lumMod val="50000"/>
              </a:schemeClr>
            </a:solidFill>
            <a:prstDash val="solid"/>
          </a:ln>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marL="342900" indent="-34290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内閣府では、最新の調査結果に基づき、①建物倒壊しない場合の火気器具・電熱器具からの出火率、②感震ブレーカーの設置率が見直された。</a:t>
            </a:r>
            <a:endParaRPr lang="en-US" altLang="ja-JP" sz="1400" kern="100" dirty="0">
              <a:latin typeface="Meiryo UI" panose="020B0604030504040204" pitchFamily="50" charset="-128"/>
              <a:ea typeface="Meiryo UI" panose="020B0604030504040204" pitchFamily="50" charset="-128"/>
              <a:cs typeface="Aparajita" panose="020B0502040204020203" pitchFamily="18" charset="0"/>
            </a:endParaRPr>
          </a:p>
          <a:p>
            <a:pPr marL="342900" indent="-34290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大阪府においても、</a:t>
            </a:r>
            <a:r>
              <a:rPr lang="ja-JP" altLang="en-US" sz="1400" u="sng" kern="100" dirty="0">
                <a:latin typeface="Meiryo UI" panose="020B0604030504040204" pitchFamily="50" charset="-128"/>
                <a:ea typeface="Meiryo UI" panose="020B0604030504040204" pitchFamily="50" charset="-128"/>
                <a:cs typeface="Aparajita" panose="020B0502040204020203" pitchFamily="18" charset="0"/>
              </a:rPr>
              <a:t>同様の出火率および設置率を採用する</a:t>
            </a: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a:t>
            </a:r>
          </a:p>
        </p:txBody>
      </p:sp>
      <p:sp>
        <p:nvSpPr>
          <p:cNvPr id="10" name="テキスト ボックス 9">
            <a:extLst>
              <a:ext uri="{FF2B5EF4-FFF2-40B4-BE49-F238E27FC236}">
                <a16:creationId xmlns:a16="http://schemas.microsoft.com/office/drawing/2014/main" id="{D35967AC-0C4B-9436-D61D-07A61B4D93D6}"/>
              </a:ext>
            </a:extLst>
          </p:cNvPr>
          <p:cNvSpPr txBox="1"/>
          <p:nvPr/>
        </p:nvSpPr>
        <p:spPr>
          <a:xfrm>
            <a:off x="144000" y="1936226"/>
            <a:ext cx="447076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H24</a:t>
            </a:r>
            <a:r>
              <a:rPr lang="ja-JP" altLang="en-US" sz="1400" b="1" dirty="0">
                <a:latin typeface="Meiryo UI" panose="020B0604030504040204" pitchFamily="50" charset="-128"/>
                <a:ea typeface="Meiryo UI" panose="020B0604030504040204" pitchFamily="50" charset="-128"/>
              </a:rPr>
              <a:t>内閣府　</a:t>
            </a:r>
            <a:endParaRPr kumimoji="1" lang="ja-JP" altLang="en-US" sz="14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E62BC0-A958-E160-0052-3D7B2F2DAF43}"/>
              </a:ext>
            </a:extLst>
          </p:cNvPr>
          <p:cNvSpPr txBox="1"/>
          <p:nvPr/>
        </p:nvSpPr>
        <p:spPr>
          <a:xfrm>
            <a:off x="4605794" y="1960534"/>
            <a:ext cx="28517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　→　大阪府でも採用</a:t>
            </a:r>
          </a:p>
        </p:txBody>
      </p:sp>
      <p:sp>
        <p:nvSpPr>
          <p:cNvPr id="2" name="正方形/長方形 1">
            <a:extLst>
              <a:ext uri="{FF2B5EF4-FFF2-40B4-BE49-F238E27FC236}">
                <a16:creationId xmlns:a16="http://schemas.microsoft.com/office/drawing/2014/main" id="{94118D89-1E59-B61C-ACE3-000837735CB7}"/>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　建物被害　　ー　</a:t>
            </a:r>
            <a:r>
              <a:rPr kumimoji="1" lang="en-US" altLang="ja-JP" dirty="0">
                <a:latin typeface="Meiryo UI" panose="020B0604030504040204" pitchFamily="50" charset="-128"/>
                <a:ea typeface="Meiryo UI" panose="020B0604030504040204" pitchFamily="50" charset="-128"/>
              </a:rPr>
              <a:t>1.5 </a:t>
            </a:r>
            <a:r>
              <a:rPr kumimoji="1" lang="ja-JP" altLang="en-US" dirty="0">
                <a:latin typeface="Meiryo UI" panose="020B0604030504040204" pitchFamily="50" charset="-128"/>
                <a:ea typeface="Meiryo UI" panose="020B0604030504040204" pitchFamily="50" charset="-128"/>
              </a:rPr>
              <a:t>地震火災による建物被害　</a:t>
            </a:r>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　ー　</a:t>
            </a:r>
          </a:p>
        </p:txBody>
      </p:sp>
      <p:sp>
        <p:nvSpPr>
          <p:cNvPr id="5" name="タイトル 4">
            <a:extLst>
              <a:ext uri="{FF2B5EF4-FFF2-40B4-BE49-F238E27FC236}">
                <a16:creationId xmlns:a16="http://schemas.microsoft.com/office/drawing/2014/main" id="{B8BC7347-81FD-FDA3-C883-9AA1DABF3088}"/>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DC4C7E36-FE7B-EEF4-4E5C-F7E4E5126107}"/>
              </a:ext>
            </a:extLst>
          </p:cNvPr>
          <p:cNvSpPr>
            <a:spLocks noGrp="1"/>
          </p:cNvSpPr>
          <p:nvPr>
            <p:ph type="body" sz="quarter" idx="11"/>
          </p:nvPr>
        </p:nvSpPr>
        <p:spPr>
          <a:xfrm>
            <a:off x="144000" y="477604"/>
            <a:ext cx="3296430" cy="320000"/>
          </a:xfrm>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a:t>
            </a:r>
            <a:r>
              <a:rPr lang="ja-JP" altLang="en-US" dirty="0"/>
              <a:t>地震火災</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　ー　</a:t>
            </a:r>
            <a:endParaRPr lang="ja-JP" altLang="en-US" dirty="0"/>
          </a:p>
        </p:txBody>
      </p:sp>
      <p:sp>
        <p:nvSpPr>
          <p:cNvPr id="17" name="スライド番号プレースホルダー 3">
            <a:extLst>
              <a:ext uri="{FF2B5EF4-FFF2-40B4-BE49-F238E27FC236}">
                <a16:creationId xmlns:a16="http://schemas.microsoft.com/office/drawing/2014/main" id="{A6B1E32A-FF6E-B7A2-B7D0-AF1699C54E91}"/>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10</a:t>
            </a:fld>
            <a:endParaRPr lang="ja-JP" altLang="en-US" sz="1600" dirty="0">
              <a:solidFill>
                <a:schemeClr val="tx1"/>
              </a:solidFill>
            </a:endParaRPr>
          </a:p>
        </p:txBody>
      </p:sp>
      <p:sp>
        <p:nvSpPr>
          <p:cNvPr id="4" name="テキスト ボックス 3">
            <a:extLst>
              <a:ext uri="{FF2B5EF4-FFF2-40B4-BE49-F238E27FC236}">
                <a16:creationId xmlns:a16="http://schemas.microsoft.com/office/drawing/2014/main" id="{EE77CE79-1233-16C9-1A0B-9B9A8E8BF071}"/>
              </a:ext>
            </a:extLst>
          </p:cNvPr>
          <p:cNvSpPr txBox="1"/>
          <p:nvPr/>
        </p:nvSpPr>
        <p:spPr>
          <a:xfrm>
            <a:off x="5677450" y="6478610"/>
            <a:ext cx="3251258" cy="253916"/>
          </a:xfrm>
          <a:prstGeom prst="rect">
            <a:avLst/>
          </a:prstGeom>
          <a:noFill/>
        </p:spPr>
        <p:txBody>
          <a:bodyPr wrap="square">
            <a:spAutoFit/>
          </a:bodyPr>
          <a:lstStyle/>
          <a:p>
            <a:pPr algn="r"/>
            <a:r>
              <a:rPr lang="en-US" altLang="ja-JP" sz="1050" i="0" dirty="0">
                <a:solidFill>
                  <a:srgbClr val="000000"/>
                </a:solidFill>
                <a:effectLst/>
                <a:latin typeface="+mn-ea"/>
              </a:rPr>
              <a:t>※</a:t>
            </a:r>
            <a:r>
              <a:rPr lang="ja-JP" altLang="en-US" sz="1050" i="0" dirty="0">
                <a:solidFill>
                  <a:srgbClr val="000000"/>
                </a:solidFill>
                <a:effectLst/>
                <a:latin typeface="+mn-ea"/>
              </a:rPr>
              <a:t>令和</a:t>
            </a:r>
            <a:r>
              <a:rPr lang="en-US" altLang="ja-JP" sz="1050" i="0" dirty="0">
                <a:solidFill>
                  <a:srgbClr val="000000"/>
                </a:solidFill>
                <a:effectLst/>
                <a:latin typeface="+mn-ea"/>
              </a:rPr>
              <a:t>5</a:t>
            </a:r>
            <a:r>
              <a:rPr lang="ja-JP" altLang="en-US" sz="1050" i="0" dirty="0">
                <a:solidFill>
                  <a:srgbClr val="000000"/>
                </a:solidFill>
                <a:effectLst/>
                <a:latin typeface="+mn-ea"/>
              </a:rPr>
              <a:t>年度内閣府（都道府県別）アンケート結果より</a:t>
            </a:r>
            <a:endParaRPr lang="ja-JP" altLang="en-US" sz="1050" dirty="0">
              <a:latin typeface="+mn-ea"/>
            </a:endParaRPr>
          </a:p>
        </p:txBody>
      </p:sp>
      <p:graphicFrame>
        <p:nvGraphicFramePr>
          <p:cNvPr id="16" name="表 15">
            <a:extLst>
              <a:ext uri="{FF2B5EF4-FFF2-40B4-BE49-F238E27FC236}">
                <a16:creationId xmlns:a16="http://schemas.microsoft.com/office/drawing/2014/main" id="{F2D5B430-72F2-86AD-AA34-4CD321F3E04C}"/>
              </a:ext>
            </a:extLst>
          </p:cNvPr>
          <p:cNvGraphicFramePr>
            <a:graphicFrameLocks noGrp="1"/>
          </p:cNvGraphicFramePr>
          <p:nvPr>
            <p:extLst>
              <p:ext uri="{D42A27DB-BD31-4B8C-83A1-F6EECF244321}">
                <p14:modId xmlns:p14="http://schemas.microsoft.com/office/powerpoint/2010/main" val="3610655673"/>
              </p:ext>
            </p:extLst>
          </p:nvPr>
        </p:nvGraphicFramePr>
        <p:xfrm>
          <a:off x="4633813" y="6197319"/>
          <a:ext cx="4294895" cy="290640"/>
        </p:xfrm>
        <a:graphic>
          <a:graphicData uri="http://schemas.openxmlformats.org/drawingml/2006/table">
            <a:tbl>
              <a:tblPr firstRow="1" bandRow="1">
                <a:tableStyleId>{5940675A-B579-460E-94D1-54222C63F5DA}</a:tableStyleId>
              </a:tblPr>
              <a:tblGrid>
                <a:gridCol w="2925572">
                  <a:extLst>
                    <a:ext uri="{9D8B030D-6E8A-4147-A177-3AD203B41FA5}">
                      <a16:colId xmlns:a16="http://schemas.microsoft.com/office/drawing/2014/main" val="3957077017"/>
                    </a:ext>
                  </a:extLst>
                </a:gridCol>
                <a:gridCol w="1369323">
                  <a:extLst>
                    <a:ext uri="{9D8B030D-6E8A-4147-A177-3AD203B41FA5}">
                      <a16:colId xmlns:a16="http://schemas.microsoft.com/office/drawing/2014/main" val="1646435778"/>
                    </a:ext>
                  </a:extLst>
                </a:gridCol>
              </a:tblGrid>
              <a:tr h="138582">
                <a:tc>
                  <a:txBody>
                    <a:bodyPr/>
                    <a:lstStyle/>
                    <a:p>
                      <a:pPr algn="ctr">
                        <a:lnSpc>
                          <a:spcPts val="1800"/>
                        </a:lnSpc>
                      </a:pPr>
                      <a:r>
                        <a:rPr lang="ja-JP" altLang="en-US" sz="1100" b="0" kern="100" dirty="0">
                          <a:latin typeface="Meiryo UI" panose="020B0604030504040204" pitchFamily="50" charset="-128"/>
                          <a:ea typeface="Meiryo UI" panose="020B0604030504040204" pitchFamily="50" charset="-128"/>
                          <a:cs typeface="Aparajita" panose="020B0502040204020203" pitchFamily="18" charset="0"/>
                        </a:rPr>
                        <a:t>大阪府における感震ブレーカー設置率</a:t>
                      </a:r>
                      <a:endParaRPr kumimoji="1" lang="ja-JP" altLang="en-US" sz="1100" b="0" dirty="0"/>
                    </a:p>
                  </a:txBody>
                  <a:tcPr anchor="ctr">
                    <a:solidFill>
                      <a:schemeClr val="bg1">
                        <a:lumMod val="85000"/>
                      </a:schemeClr>
                    </a:solidFill>
                  </a:tcPr>
                </a:tc>
                <a:tc>
                  <a:txBody>
                    <a:bodyPr/>
                    <a:lstStyle/>
                    <a:p>
                      <a:pPr algn="r">
                        <a:lnSpc>
                          <a:spcPts val="1700"/>
                        </a:lnSpc>
                      </a:pPr>
                      <a:r>
                        <a:rPr kumimoji="1" lang="en-US" altLang="ja-JP" sz="1200" b="1" dirty="0"/>
                        <a:t>5.7%</a:t>
                      </a:r>
                      <a:endParaRPr kumimoji="1" lang="ja-JP" altLang="en-US" sz="1200" b="1" dirty="0"/>
                    </a:p>
                  </a:txBody>
                  <a:tcPr anchor="ctr"/>
                </a:tc>
                <a:extLst>
                  <a:ext uri="{0D108BD9-81ED-4DB2-BD59-A6C34878D82A}">
                    <a16:rowId xmlns:a16="http://schemas.microsoft.com/office/drawing/2014/main" val="1606331048"/>
                  </a:ext>
                </a:extLst>
              </a:tr>
            </a:tbl>
          </a:graphicData>
        </a:graphic>
      </p:graphicFrame>
      <p:sp>
        <p:nvSpPr>
          <p:cNvPr id="3" name="コンテンツ プレースホルダー 1">
            <a:extLst>
              <a:ext uri="{FF2B5EF4-FFF2-40B4-BE49-F238E27FC236}">
                <a16:creationId xmlns:a16="http://schemas.microsoft.com/office/drawing/2014/main" id="{F1A18AA7-F0FD-E8B9-2BAF-7ECAE5FCF13C}"/>
              </a:ext>
            </a:extLst>
          </p:cNvPr>
          <p:cNvSpPr txBox="1">
            <a:spLocks/>
          </p:cNvSpPr>
          <p:nvPr/>
        </p:nvSpPr>
        <p:spPr bwMode="auto">
          <a:xfrm>
            <a:off x="144000" y="5708680"/>
            <a:ext cx="2306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None/>
            </a:pPr>
            <a:r>
              <a:rPr lang="ja-JP" altLang="en-US" sz="1600" b="1" spc="-100" dirty="0"/>
              <a:t>②感震ブレーカー設置率</a:t>
            </a:r>
            <a:endParaRPr lang="en-US" altLang="ja-JP" sz="1600" b="1" dirty="0"/>
          </a:p>
        </p:txBody>
      </p:sp>
      <p:graphicFrame>
        <p:nvGraphicFramePr>
          <p:cNvPr id="11" name="表 10">
            <a:extLst>
              <a:ext uri="{FF2B5EF4-FFF2-40B4-BE49-F238E27FC236}">
                <a16:creationId xmlns:a16="http://schemas.microsoft.com/office/drawing/2014/main" id="{4490CFFE-8AD2-7B4D-B9FA-B48FBCE329EC}"/>
              </a:ext>
            </a:extLst>
          </p:cNvPr>
          <p:cNvGraphicFramePr>
            <a:graphicFrameLocks noGrp="1"/>
          </p:cNvGraphicFramePr>
          <p:nvPr>
            <p:extLst>
              <p:ext uri="{D42A27DB-BD31-4B8C-83A1-F6EECF244321}">
                <p14:modId xmlns:p14="http://schemas.microsoft.com/office/powerpoint/2010/main" val="2071885231"/>
              </p:ext>
            </p:extLst>
          </p:nvPr>
        </p:nvGraphicFramePr>
        <p:xfrm>
          <a:off x="263162" y="6205259"/>
          <a:ext cx="4088776" cy="290641"/>
        </p:xfrm>
        <a:graphic>
          <a:graphicData uri="http://schemas.openxmlformats.org/drawingml/2006/table">
            <a:tbl>
              <a:tblPr firstRow="1" bandRow="1">
                <a:tableStyleId>{5940675A-B579-460E-94D1-54222C63F5DA}</a:tableStyleId>
              </a:tblPr>
              <a:tblGrid>
                <a:gridCol w="2785169">
                  <a:extLst>
                    <a:ext uri="{9D8B030D-6E8A-4147-A177-3AD203B41FA5}">
                      <a16:colId xmlns:a16="http://schemas.microsoft.com/office/drawing/2014/main" val="3957077017"/>
                    </a:ext>
                  </a:extLst>
                </a:gridCol>
                <a:gridCol w="1303607">
                  <a:extLst>
                    <a:ext uri="{9D8B030D-6E8A-4147-A177-3AD203B41FA5}">
                      <a16:colId xmlns:a16="http://schemas.microsoft.com/office/drawing/2014/main" val="1646435778"/>
                    </a:ext>
                  </a:extLst>
                </a:gridCol>
              </a:tblGrid>
              <a:tr h="290641">
                <a:tc>
                  <a:txBody>
                    <a:bodyPr/>
                    <a:lstStyle/>
                    <a:p>
                      <a:pPr algn="ctr">
                        <a:lnSpc>
                          <a:spcPts val="1800"/>
                        </a:lnSpc>
                      </a:pPr>
                      <a:r>
                        <a:rPr lang="ja-JP" altLang="en-US" sz="1100" b="0" kern="100" dirty="0">
                          <a:latin typeface="Meiryo UI" panose="020B0604030504040204" pitchFamily="50" charset="-128"/>
                          <a:ea typeface="Meiryo UI" panose="020B0604030504040204" pitchFamily="50" charset="-128"/>
                          <a:cs typeface="Aparajita" panose="020B0502040204020203" pitchFamily="18" charset="0"/>
                        </a:rPr>
                        <a:t>感震ブレーカー設置率</a:t>
                      </a:r>
                      <a:r>
                        <a:rPr lang="en-US" altLang="ja-JP" sz="1100" b="0" kern="100" dirty="0">
                          <a:latin typeface="Meiryo UI" panose="020B0604030504040204" pitchFamily="50" charset="-128"/>
                          <a:ea typeface="Meiryo UI" panose="020B0604030504040204" pitchFamily="50" charset="-128"/>
                          <a:cs typeface="Aparajita" panose="020B0502040204020203" pitchFamily="18" charset="0"/>
                        </a:rPr>
                        <a:t>(</a:t>
                      </a:r>
                      <a:r>
                        <a:rPr lang="ja-JP" altLang="en-US" sz="1100" b="0" kern="100" dirty="0">
                          <a:latin typeface="Meiryo UI" panose="020B0604030504040204" pitchFamily="50" charset="-128"/>
                          <a:ea typeface="Meiryo UI" panose="020B0604030504040204" pitchFamily="50" charset="-128"/>
                          <a:cs typeface="Aparajita" panose="020B0502040204020203" pitchFamily="18" charset="0"/>
                        </a:rPr>
                        <a:t>全国一律</a:t>
                      </a:r>
                      <a:r>
                        <a:rPr lang="en-US" altLang="ja-JP" sz="1100" b="0" kern="100" dirty="0">
                          <a:latin typeface="Meiryo UI" panose="020B0604030504040204" pitchFamily="50" charset="-128"/>
                          <a:ea typeface="Meiryo UI" panose="020B0604030504040204" pitchFamily="50" charset="-128"/>
                          <a:cs typeface="Aparajita" panose="020B0502040204020203" pitchFamily="18" charset="0"/>
                        </a:rPr>
                        <a:t>)</a:t>
                      </a:r>
                    </a:p>
                  </a:txBody>
                  <a:tcPr anchor="ctr">
                    <a:solidFill>
                      <a:schemeClr val="bg1">
                        <a:lumMod val="85000"/>
                      </a:schemeClr>
                    </a:solidFill>
                  </a:tcPr>
                </a:tc>
                <a:tc>
                  <a:txBody>
                    <a:bodyPr/>
                    <a:lstStyle/>
                    <a:p>
                      <a:pPr algn="r">
                        <a:lnSpc>
                          <a:spcPts val="1700"/>
                        </a:lnSpc>
                      </a:pPr>
                      <a:r>
                        <a:rPr kumimoji="1" lang="en-US" altLang="ja-JP" sz="1200" b="1" dirty="0"/>
                        <a:t>15%</a:t>
                      </a:r>
                      <a:endParaRPr kumimoji="1" lang="ja-JP" altLang="en-US" sz="1200" b="1" dirty="0"/>
                    </a:p>
                  </a:txBody>
                  <a:tcPr anchor="ctr"/>
                </a:tc>
                <a:extLst>
                  <a:ext uri="{0D108BD9-81ED-4DB2-BD59-A6C34878D82A}">
                    <a16:rowId xmlns:a16="http://schemas.microsoft.com/office/drawing/2014/main" val="1606331048"/>
                  </a:ext>
                </a:extLst>
              </a:tr>
            </a:tbl>
          </a:graphicData>
        </a:graphic>
      </p:graphicFrame>
      <p:sp>
        <p:nvSpPr>
          <p:cNvPr id="18" name="矢印: 右 17">
            <a:extLst>
              <a:ext uri="{FF2B5EF4-FFF2-40B4-BE49-F238E27FC236}">
                <a16:creationId xmlns:a16="http://schemas.microsoft.com/office/drawing/2014/main" id="{3ACBE3E5-EADC-78AA-8C9B-2B323A8B9C10}"/>
              </a:ext>
            </a:extLst>
          </p:cNvPr>
          <p:cNvSpPr/>
          <p:nvPr/>
        </p:nvSpPr>
        <p:spPr>
          <a:xfrm>
            <a:off x="4330823" y="6063640"/>
            <a:ext cx="291389"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0F221CA-7628-4F15-054B-0862169F9D0C}"/>
              </a:ext>
            </a:extLst>
          </p:cNvPr>
          <p:cNvSpPr txBox="1"/>
          <p:nvPr/>
        </p:nvSpPr>
        <p:spPr>
          <a:xfrm>
            <a:off x="4605794" y="5932520"/>
            <a:ext cx="28517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　→　大阪府でも採用</a:t>
            </a:r>
          </a:p>
        </p:txBody>
      </p:sp>
      <p:sp>
        <p:nvSpPr>
          <p:cNvPr id="20" name="テキスト ボックス 19">
            <a:extLst>
              <a:ext uri="{FF2B5EF4-FFF2-40B4-BE49-F238E27FC236}">
                <a16:creationId xmlns:a16="http://schemas.microsoft.com/office/drawing/2014/main" id="{DFF42BB2-6C05-3AB1-434B-C055D6BD70DA}"/>
              </a:ext>
            </a:extLst>
          </p:cNvPr>
          <p:cNvSpPr txBox="1"/>
          <p:nvPr/>
        </p:nvSpPr>
        <p:spPr>
          <a:xfrm>
            <a:off x="215291" y="5932520"/>
            <a:ext cx="447076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H24</a:t>
            </a:r>
            <a:r>
              <a:rPr lang="ja-JP" altLang="en-US" sz="1400" b="1" dirty="0">
                <a:latin typeface="Meiryo UI" panose="020B0604030504040204" pitchFamily="50" charset="-128"/>
                <a:ea typeface="Meiryo UI" panose="020B0604030504040204" pitchFamily="50" charset="-128"/>
              </a:rPr>
              <a:t>内閣府　</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24" name="表 23">
            <a:extLst>
              <a:ext uri="{FF2B5EF4-FFF2-40B4-BE49-F238E27FC236}">
                <a16:creationId xmlns:a16="http://schemas.microsoft.com/office/drawing/2014/main" id="{CEFB47E0-6B73-3A36-9A8B-00E54F245B6C}"/>
              </a:ext>
            </a:extLst>
          </p:cNvPr>
          <p:cNvGraphicFramePr>
            <a:graphicFrameLocks noGrp="1"/>
          </p:cNvGraphicFramePr>
          <p:nvPr>
            <p:extLst>
              <p:ext uri="{D42A27DB-BD31-4B8C-83A1-F6EECF244321}">
                <p14:modId xmlns:p14="http://schemas.microsoft.com/office/powerpoint/2010/main" val="1060453769"/>
              </p:ext>
            </p:extLst>
          </p:nvPr>
        </p:nvGraphicFramePr>
        <p:xfrm>
          <a:off x="4633814" y="2241432"/>
          <a:ext cx="4282371" cy="2948965"/>
        </p:xfrm>
        <a:graphic>
          <a:graphicData uri="http://schemas.openxmlformats.org/drawingml/2006/table">
            <a:tbl>
              <a:tblPr firstRow="1" bandRow="1">
                <a:tableStyleId>{D7AC3CCA-C797-4891-BE02-D94E43425B78}</a:tableStyleId>
              </a:tblPr>
              <a:tblGrid>
                <a:gridCol w="558800">
                  <a:extLst>
                    <a:ext uri="{9D8B030D-6E8A-4147-A177-3AD203B41FA5}">
                      <a16:colId xmlns:a16="http://schemas.microsoft.com/office/drawing/2014/main" val="1752398219"/>
                    </a:ext>
                  </a:extLst>
                </a:gridCol>
                <a:gridCol w="1025186">
                  <a:extLst>
                    <a:ext uri="{9D8B030D-6E8A-4147-A177-3AD203B41FA5}">
                      <a16:colId xmlns:a16="http://schemas.microsoft.com/office/drawing/2014/main" val="3767013326"/>
                    </a:ext>
                  </a:extLst>
                </a:gridCol>
                <a:gridCol w="539677">
                  <a:extLst>
                    <a:ext uri="{9D8B030D-6E8A-4147-A177-3AD203B41FA5}">
                      <a16:colId xmlns:a16="http://schemas.microsoft.com/office/drawing/2014/main" val="3319524653"/>
                    </a:ext>
                  </a:extLst>
                </a:gridCol>
                <a:gridCol w="539677">
                  <a:extLst>
                    <a:ext uri="{9D8B030D-6E8A-4147-A177-3AD203B41FA5}">
                      <a16:colId xmlns:a16="http://schemas.microsoft.com/office/drawing/2014/main" val="3372773467"/>
                    </a:ext>
                  </a:extLst>
                </a:gridCol>
                <a:gridCol w="539677">
                  <a:extLst>
                    <a:ext uri="{9D8B030D-6E8A-4147-A177-3AD203B41FA5}">
                      <a16:colId xmlns:a16="http://schemas.microsoft.com/office/drawing/2014/main" val="1399065718"/>
                    </a:ext>
                  </a:extLst>
                </a:gridCol>
                <a:gridCol w="539677">
                  <a:extLst>
                    <a:ext uri="{9D8B030D-6E8A-4147-A177-3AD203B41FA5}">
                      <a16:colId xmlns:a16="http://schemas.microsoft.com/office/drawing/2014/main" val="3122727019"/>
                    </a:ext>
                  </a:extLst>
                </a:gridCol>
                <a:gridCol w="539677">
                  <a:extLst>
                    <a:ext uri="{9D8B030D-6E8A-4147-A177-3AD203B41FA5}">
                      <a16:colId xmlns:a16="http://schemas.microsoft.com/office/drawing/2014/main" val="1242944888"/>
                    </a:ext>
                  </a:extLst>
                </a:gridCol>
              </a:tblGrid>
              <a:tr h="169898">
                <a:tc>
                  <a:txBody>
                    <a:bodyPr/>
                    <a:lstStyle/>
                    <a:p>
                      <a:pPr algn="ctr">
                        <a:lnSpc>
                          <a:spcPts val="1320"/>
                        </a:lnSpc>
                      </a:pPr>
                      <a:r>
                        <a:rPr kumimoji="1" lang="ja-JP" altLang="en-US" sz="800" dirty="0">
                          <a:solidFill>
                            <a:schemeClr val="bg1"/>
                          </a:solidFill>
                          <a:latin typeface="+mn-ea"/>
                          <a:ea typeface="+mn-ea"/>
                        </a:rPr>
                        <a:t>季節・</a:t>
                      </a:r>
                      <a:endParaRPr kumimoji="1" lang="en-US" altLang="ja-JP" sz="800" dirty="0">
                        <a:solidFill>
                          <a:schemeClr val="bg1"/>
                        </a:solidFill>
                        <a:latin typeface="+mn-ea"/>
                        <a:ea typeface="+mn-ea"/>
                      </a:endParaRPr>
                    </a:p>
                    <a:p>
                      <a:pPr algn="ctr">
                        <a:lnSpc>
                          <a:spcPts val="1320"/>
                        </a:lnSpc>
                      </a:pPr>
                      <a:r>
                        <a:rPr kumimoji="1" lang="ja-JP" altLang="en-US" sz="800" dirty="0">
                          <a:solidFill>
                            <a:schemeClr val="bg1"/>
                          </a:solidFill>
                          <a:latin typeface="+mn-ea"/>
                          <a:ea typeface="+mn-ea"/>
                        </a:rPr>
                        <a:t>時間帯</a:t>
                      </a:r>
                    </a:p>
                  </a:txBody>
                  <a:tcPr anchor="ctr">
                    <a:solidFill>
                      <a:srgbClr val="0066FF"/>
                    </a:solidFill>
                  </a:tcPr>
                </a:tc>
                <a:tc>
                  <a:txBody>
                    <a:bodyPr/>
                    <a:lstStyle/>
                    <a:p>
                      <a:pPr algn="ctr">
                        <a:lnSpc>
                          <a:spcPts val="1320"/>
                        </a:lnSpc>
                      </a:pPr>
                      <a:r>
                        <a:rPr kumimoji="1" lang="ja-JP" altLang="en-US" sz="800" b="1" dirty="0">
                          <a:solidFill>
                            <a:schemeClr val="bg1"/>
                          </a:solidFill>
                          <a:latin typeface="+mn-ea"/>
                          <a:ea typeface="+mn-ea"/>
                        </a:rPr>
                        <a:t>用途</a:t>
                      </a:r>
                    </a:p>
                  </a:txBody>
                  <a:tcPr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震度５弱</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震度５強</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震度６弱</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震度６強</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震度７</a:t>
                      </a:r>
                    </a:p>
                  </a:txBody>
                  <a:tcPr marL="9525" marR="9525" marT="9525" marB="0" anchor="ctr">
                    <a:solidFill>
                      <a:srgbClr val="0066FF"/>
                    </a:solidFill>
                  </a:tcPr>
                </a:tc>
                <a:extLst>
                  <a:ext uri="{0D108BD9-81ED-4DB2-BD59-A6C34878D82A}">
                    <a16:rowId xmlns:a16="http://schemas.microsoft.com/office/drawing/2014/main" val="2716224064"/>
                  </a:ext>
                </a:extLst>
              </a:tr>
              <a:tr h="169898">
                <a:tc rowSpan="5">
                  <a:txBody>
                    <a:bodyPr/>
                    <a:lstStyle/>
                    <a:p>
                      <a:pPr>
                        <a:lnSpc>
                          <a:spcPts val="1320"/>
                        </a:lnSpc>
                      </a:pPr>
                      <a:r>
                        <a:rPr kumimoji="1" lang="ja-JP" altLang="en-US" sz="800" dirty="0">
                          <a:latin typeface="+mn-ea"/>
                          <a:ea typeface="+mn-ea"/>
                        </a:rPr>
                        <a:t>冬</a:t>
                      </a:r>
                      <a:r>
                        <a:rPr kumimoji="1" lang="en-US" altLang="ja-JP" sz="800" dirty="0">
                          <a:latin typeface="+mn-ea"/>
                          <a:ea typeface="+mn-ea"/>
                        </a:rPr>
                        <a:t>5</a:t>
                      </a:r>
                      <a:r>
                        <a:rPr kumimoji="1" lang="ja-JP" altLang="en-US" sz="800" dirty="0">
                          <a:latin typeface="+mn-ea"/>
                          <a:ea typeface="+mn-ea"/>
                        </a:rPr>
                        <a:t>時</a:t>
                      </a:r>
                    </a:p>
                  </a:txBody>
                  <a:tcPr anchor="ctr">
                    <a:solidFill>
                      <a:schemeClr val="bg1"/>
                    </a:solidFill>
                  </a:tcPr>
                </a:tc>
                <a:tc>
                  <a:txBody>
                    <a:bodyPr/>
                    <a:lstStyle/>
                    <a:p>
                      <a:pPr algn="l" fontAlgn="ctr">
                        <a:buNone/>
                      </a:pPr>
                      <a:r>
                        <a:rPr lang="ja-JP" altLang="en-US" sz="800" b="0" i="0" u="none" strike="noStrike" dirty="0">
                          <a:solidFill>
                            <a:srgbClr val="000000"/>
                          </a:solidFill>
                          <a:effectLst/>
                          <a:latin typeface="+mn-ea"/>
                          <a:ea typeface="+mn-ea"/>
                        </a:rPr>
                        <a:t>飲食店 </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0.0025%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0.0099%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0.0402%</a:t>
                      </a:r>
                    </a:p>
                  </a:txBody>
                  <a:tcPr marL="9525" marR="9525" marT="9525" marB="0" anchor="ctr">
                    <a:solidFill>
                      <a:schemeClr val="bg1"/>
                    </a:solidFill>
                  </a:tcPr>
                </a:tc>
                <a:extLst>
                  <a:ext uri="{0D108BD9-81ED-4DB2-BD59-A6C34878D82A}">
                    <a16:rowId xmlns:a16="http://schemas.microsoft.com/office/drawing/2014/main" val="3966019851"/>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0.0042%</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0.0454%</a:t>
                      </a:r>
                    </a:p>
                  </a:txBody>
                  <a:tcPr marL="9525" marR="9525" marT="9525" marB="0" anchor="ctr">
                    <a:solidFill>
                      <a:schemeClr val="bg1"/>
                    </a:solidFill>
                  </a:tcPr>
                </a:tc>
                <a:extLst>
                  <a:ext uri="{0D108BD9-81ED-4DB2-BD59-A6C34878D82A}">
                    <a16:rowId xmlns:a16="http://schemas.microsoft.com/office/drawing/2014/main" val="739627328"/>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0.0025%</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0.0112%</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0.1368%</a:t>
                      </a:r>
                    </a:p>
                  </a:txBody>
                  <a:tcPr marL="9525" marR="9525" marT="9525" marB="0" anchor="ctr">
                    <a:solidFill>
                      <a:schemeClr val="bg1"/>
                    </a:solidFill>
                  </a:tcPr>
                </a:tc>
                <a:extLst>
                  <a:ext uri="{0D108BD9-81ED-4DB2-BD59-A6C34878D82A}">
                    <a16:rowId xmlns:a16="http://schemas.microsoft.com/office/drawing/2014/main" val="607771343"/>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0.0000%</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0.0006%</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0.0026%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0.0127%</a:t>
                      </a:r>
                    </a:p>
                  </a:txBody>
                  <a:tcPr marL="9525" marR="9525" marT="9525" marB="0" anchor="ctr">
                    <a:solidFill>
                      <a:schemeClr val="bg1"/>
                    </a:solidFill>
                  </a:tcPr>
                </a:tc>
                <a:extLst>
                  <a:ext uri="{0D108BD9-81ED-4DB2-BD59-A6C34878D82A}">
                    <a16:rowId xmlns:a16="http://schemas.microsoft.com/office/drawing/2014/main" val="966452945"/>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0.0016%</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0.0053%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0.0225%</a:t>
                      </a:r>
                    </a:p>
                  </a:txBody>
                  <a:tcPr marL="9525" marR="9525" marT="9525" marB="0" anchor="ctr">
                    <a:solidFill>
                      <a:schemeClr val="bg1"/>
                    </a:solidFill>
                  </a:tcPr>
                </a:tc>
                <a:extLst>
                  <a:ext uri="{0D108BD9-81ED-4DB2-BD59-A6C34878D82A}">
                    <a16:rowId xmlns:a16="http://schemas.microsoft.com/office/drawing/2014/main" val="102849127"/>
                  </a:ext>
                </a:extLst>
              </a:tr>
              <a:tr h="169898">
                <a:tc rowSpan="5">
                  <a:txBody>
                    <a:bodyPr/>
                    <a:lstStyle/>
                    <a:p>
                      <a:pPr>
                        <a:lnSpc>
                          <a:spcPts val="1320"/>
                        </a:lnSpc>
                      </a:pPr>
                      <a:r>
                        <a:rPr kumimoji="1" lang="ja-JP" altLang="en-US" sz="800" dirty="0">
                          <a:latin typeface="+mn-ea"/>
                          <a:ea typeface="+mn-ea"/>
                        </a:rPr>
                        <a:t>夏</a:t>
                      </a:r>
                      <a:r>
                        <a:rPr kumimoji="1" lang="en-US" altLang="ja-JP" sz="800" dirty="0">
                          <a:latin typeface="+mn-ea"/>
                          <a:ea typeface="+mn-ea"/>
                        </a:rPr>
                        <a:t>12</a:t>
                      </a:r>
                      <a:r>
                        <a:rPr kumimoji="1" lang="ja-JP" altLang="en-US" sz="800" dirty="0">
                          <a:latin typeface="+mn-ea"/>
                          <a:ea typeface="+mn-ea"/>
                        </a:rPr>
                        <a:t>時</a:t>
                      </a:r>
                      <a:endParaRPr kumimoji="1" lang="en-US" altLang="ja-JP" sz="800" dirty="0">
                        <a:latin typeface="+mn-ea"/>
                        <a:ea typeface="+mn-ea"/>
                      </a:endParaRPr>
                    </a:p>
                  </a:txBody>
                  <a:tcPr anchor="ctr">
                    <a:solidFill>
                      <a:schemeClr val="bg1"/>
                    </a:solidFill>
                  </a:tcPr>
                </a:tc>
                <a:tc>
                  <a:txBody>
                    <a:bodyPr/>
                    <a:lstStyle/>
                    <a:p>
                      <a:pPr algn="l" fontAlgn="ctr">
                        <a:buNone/>
                      </a:pPr>
                      <a:r>
                        <a:rPr lang="ja-JP" altLang="en-US" sz="800" b="0" i="0" u="none" strike="noStrike" dirty="0">
                          <a:solidFill>
                            <a:srgbClr val="000000"/>
                          </a:solidFill>
                          <a:effectLst/>
                          <a:latin typeface="+mn-ea"/>
                          <a:ea typeface="+mn-ea"/>
                        </a:rPr>
                        <a:t>飲食店</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0.0017%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0.0042%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0.0199%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0.0681%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0.2222%</a:t>
                      </a:r>
                    </a:p>
                  </a:txBody>
                  <a:tcPr marL="9525" marR="9525" marT="9525" marB="0" anchor="ctr">
                    <a:solidFill>
                      <a:schemeClr val="bg1"/>
                    </a:solidFill>
                  </a:tcPr>
                </a:tc>
                <a:extLst>
                  <a:ext uri="{0D108BD9-81ED-4DB2-BD59-A6C34878D82A}">
                    <a16:rowId xmlns:a16="http://schemas.microsoft.com/office/drawing/2014/main" val="3361332363"/>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0.0008%</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0.0037%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0.0151%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0.0951%</a:t>
                      </a:r>
                    </a:p>
                  </a:txBody>
                  <a:tcPr marL="9525" marR="9525" marT="9525" marB="0" anchor="ctr">
                    <a:solidFill>
                      <a:schemeClr val="bg1"/>
                    </a:solidFill>
                  </a:tcPr>
                </a:tc>
                <a:extLst>
                  <a:ext uri="{0D108BD9-81ED-4DB2-BD59-A6C34878D82A}">
                    <a16:rowId xmlns:a16="http://schemas.microsoft.com/office/drawing/2014/main" val="562560397"/>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0.0010%</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0.0015%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0.0050%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0.0231%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0.2880%</a:t>
                      </a:r>
                    </a:p>
                  </a:txBody>
                  <a:tcPr marL="9525" marR="9525" marT="9525" marB="0" anchor="ctr">
                    <a:solidFill>
                      <a:schemeClr val="bg1"/>
                    </a:solidFill>
                  </a:tcPr>
                </a:tc>
                <a:extLst>
                  <a:ext uri="{0D108BD9-81ED-4DB2-BD59-A6C34878D82A}">
                    <a16:rowId xmlns:a16="http://schemas.microsoft.com/office/drawing/2014/main" val="3932355137"/>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0.0011%</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0.0052%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0.0196%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0.1071%</a:t>
                      </a:r>
                    </a:p>
                  </a:txBody>
                  <a:tcPr marL="9525" marR="9525" marT="9525" marB="0" anchor="ctr">
                    <a:solidFill>
                      <a:schemeClr val="bg1"/>
                    </a:solidFill>
                  </a:tcPr>
                </a:tc>
                <a:extLst>
                  <a:ext uri="{0D108BD9-81ED-4DB2-BD59-A6C34878D82A}">
                    <a16:rowId xmlns:a16="http://schemas.microsoft.com/office/drawing/2014/main" val="1439676046"/>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0.0166%</a:t>
                      </a:r>
                    </a:p>
                  </a:txBody>
                  <a:tcPr marL="9525" marR="9525" marT="9525" marB="0" anchor="ctr">
                    <a:solidFill>
                      <a:schemeClr val="bg1"/>
                    </a:solidFill>
                  </a:tcPr>
                </a:tc>
                <a:extLst>
                  <a:ext uri="{0D108BD9-81ED-4DB2-BD59-A6C34878D82A}">
                    <a16:rowId xmlns:a16="http://schemas.microsoft.com/office/drawing/2014/main" val="1878243235"/>
                  </a:ext>
                </a:extLst>
              </a:tr>
              <a:tr h="169898">
                <a:tc rowSpan="5">
                  <a:txBody>
                    <a:bodyPr/>
                    <a:lstStyle/>
                    <a:p>
                      <a:pPr>
                        <a:lnSpc>
                          <a:spcPts val="1320"/>
                        </a:lnSpc>
                      </a:pPr>
                      <a:r>
                        <a:rPr kumimoji="1" lang="ja-JP" altLang="en-US" sz="800" dirty="0">
                          <a:latin typeface="+mn-ea"/>
                          <a:ea typeface="+mn-ea"/>
                        </a:rPr>
                        <a:t>冬</a:t>
                      </a:r>
                      <a:r>
                        <a:rPr kumimoji="1" lang="en-US" altLang="ja-JP" sz="800" dirty="0">
                          <a:latin typeface="+mn-ea"/>
                          <a:ea typeface="+mn-ea"/>
                        </a:rPr>
                        <a:t>18</a:t>
                      </a:r>
                      <a:r>
                        <a:rPr kumimoji="1" lang="ja-JP" altLang="en-US" sz="800" dirty="0">
                          <a:latin typeface="+mn-ea"/>
                          <a:ea typeface="+mn-ea"/>
                        </a:rPr>
                        <a:t>時</a:t>
                      </a:r>
                    </a:p>
                  </a:txBody>
                  <a:tcPr anchor="ctr">
                    <a:solidFill>
                      <a:schemeClr val="bg1"/>
                    </a:solidFill>
                  </a:tcPr>
                </a:tc>
                <a:tc>
                  <a:txBody>
                    <a:bodyPr/>
                    <a:lstStyle/>
                    <a:p>
                      <a:pPr algn="l" fontAlgn="ctr">
                        <a:buNone/>
                      </a:pPr>
                      <a:r>
                        <a:rPr lang="ja-JP" altLang="en-US" sz="800" b="0" i="0" u="none" strike="noStrike">
                          <a:solidFill>
                            <a:srgbClr val="000000"/>
                          </a:solidFill>
                          <a:effectLst/>
                          <a:latin typeface="+mn-ea"/>
                          <a:ea typeface="+mn-ea"/>
                        </a:rPr>
                        <a:t>飲食店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0.0088%</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0.0366%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0.1153%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0.3862%</a:t>
                      </a:r>
                    </a:p>
                  </a:txBody>
                  <a:tcPr marL="9525" marR="9525" marT="9525" marB="0" anchor="ctr">
                    <a:solidFill>
                      <a:schemeClr val="bg1"/>
                    </a:solidFill>
                  </a:tcPr>
                </a:tc>
                <a:extLst>
                  <a:ext uri="{0D108BD9-81ED-4DB2-BD59-A6C34878D82A}">
                    <a16:rowId xmlns:a16="http://schemas.microsoft.com/office/drawing/2014/main" val="2754253757"/>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0.0017%</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0.0055%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0.0176%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0.1082%</a:t>
                      </a:r>
                    </a:p>
                  </a:txBody>
                  <a:tcPr marL="9525" marR="9525" marT="9525" marB="0" anchor="ctr">
                    <a:solidFill>
                      <a:schemeClr val="bg1"/>
                    </a:solidFill>
                  </a:tcPr>
                </a:tc>
                <a:extLst>
                  <a:ext uri="{0D108BD9-81ED-4DB2-BD59-A6C34878D82A}">
                    <a16:rowId xmlns:a16="http://schemas.microsoft.com/office/drawing/2014/main" val="337492352"/>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0.0031%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0.0131%</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0.0284%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0.0717%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0.9761%</a:t>
                      </a:r>
                    </a:p>
                  </a:txBody>
                  <a:tcPr marL="9525" marR="9525" marT="9525" marB="0" anchor="ctr">
                    <a:solidFill>
                      <a:schemeClr val="bg1"/>
                    </a:solidFill>
                  </a:tcPr>
                </a:tc>
                <a:extLst>
                  <a:ext uri="{0D108BD9-81ED-4DB2-BD59-A6C34878D82A}">
                    <a16:rowId xmlns:a16="http://schemas.microsoft.com/office/drawing/2014/main" val="1643110367"/>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0.0194%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0.1144%</a:t>
                      </a:r>
                    </a:p>
                  </a:txBody>
                  <a:tcPr marL="9525" marR="9525" marT="9525" marB="0" anchor="ctr">
                    <a:solidFill>
                      <a:schemeClr val="bg1"/>
                    </a:solidFill>
                  </a:tcPr>
                </a:tc>
                <a:extLst>
                  <a:ext uri="{0D108BD9-81ED-4DB2-BD59-A6C34878D82A}">
                    <a16:rowId xmlns:a16="http://schemas.microsoft.com/office/drawing/2014/main" val="2199742217"/>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0.0007%</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0.0025%</a:t>
                      </a:r>
                    </a:p>
                  </a:txBody>
                  <a:tcPr marL="9525" marR="9525" marT="9525" marB="0" anchor="ctr">
                    <a:solidFill>
                      <a:schemeClr val="bg1"/>
                    </a:solidFill>
                  </a:tcPr>
                </a:tc>
                <a:tc>
                  <a:txBody>
                    <a:bodyPr/>
                    <a:lstStyle/>
                    <a:p>
                      <a:pPr algn="r" fontAlgn="ctr">
                        <a:buNone/>
                      </a:pPr>
                      <a:r>
                        <a:rPr lang="en-US" altLang="ja-JP" sz="800" b="0" i="0" u="none" strike="noStrike">
                          <a:solidFill>
                            <a:srgbClr val="000000"/>
                          </a:solidFill>
                          <a:effectLst/>
                          <a:latin typeface="+mn-ea"/>
                          <a:ea typeface="+mn-ea"/>
                        </a:rPr>
                        <a:t>0.0076%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0.0230%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0.0765%</a:t>
                      </a:r>
                    </a:p>
                  </a:txBody>
                  <a:tcPr marL="9525" marR="9525" marT="9525" marB="0" anchor="ctr">
                    <a:solidFill>
                      <a:schemeClr val="bg1"/>
                    </a:solidFill>
                  </a:tcPr>
                </a:tc>
                <a:extLst>
                  <a:ext uri="{0D108BD9-81ED-4DB2-BD59-A6C34878D82A}">
                    <a16:rowId xmlns:a16="http://schemas.microsoft.com/office/drawing/2014/main" val="3595145904"/>
                  </a:ext>
                </a:extLst>
              </a:tr>
            </a:tbl>
          </a:graphicData>
        </a:graphic>
      </p:graphicFrame>
      <p:sp>
        <p:nvSpPr>
          <p:cNvPr id="12" name="矢印: 右 11">
            <a:extLst>
              <a:ext uri="{FF2B5EF4-FFF2-40B4-BE49-F238E27FC236}">
                <a16:creationId xmlns:a16="http://schemas.microsoft.com/office/drawing/2014/main" id="{2BD63CC2-C18D-3AFD-A241-EE157A8FCD7B}"/>
              </a:ext>
            </a:extLst>
          </p:cNvPr>
          <p:cNvSpPr/>
          <p:nvPr/>
        </p:nvSpPr>
        <p:spPr>
          <a:xfrm>
            <a:off x="4330823" y="3548643"/>
            <a:ext cx="291389"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24">
            <a:extLst>
              <a:ext uri="{FF2B5EF4-FFF2-40B4-BE49-F238E27FC236}">
                <a16:creationId xmlns:a16="http://schemas.microsoft.com/office/drawing/2014/main" id="{B8DCFEB3-23EC-3146-3D9B-7EE248517521}"/>
              </a:ext>
            </a:extLst>
          </p:cNvPr>
          <p:cNvGraphicFramePr>
            <a:graphicFrameLocks noGrp="1"/>
          </p:cNvGraphicFramePr>
          <p:nvPr>
            <p:extLst>
              <p:ext uri="{D42A27DB-BD31-4B8C-83A1-F6EECF244321}">
                <p14:modId xmlns:p14="http://schemas.microsoft.com/office/powerpoint/2010/main" val="4118361607"/>
              </p:ext>
            </p:extLst>
          </p:nvPr>
        </p:nvGraphicFramePr>
        <p:xfrm>
          <a:off x="263163" y="2241432"/>
          <a:ext cx="4088775" cy="3458659"/>
        </p:xfrm>
        <a:graphic>
          <a:graphicData uri="http://schemas.openxmlformats.org/drawingml/2006/table">
            <a:tbl>
              <a:tblPr firstRow="1" bandRow="1">
                <a:tableStyleId>{D7AC3CCA-C797-4891-BE02-D94E43425B78}</a:tableStyleId>
              </a:tblPr>
              <a:tblGrid>
                <a:gridCol w="558800">
                  <a:extLst>
                    <a:ext uri="{9D8B030D-6E8A-4147-A177-3AD203B41FA5}">
                      <a16:colId xmlns:a16="http://schemas.microsoft.com/office/drawing/2014/main" val="1752398219"/>
                    </a:ext>
                  </a:extLst>
                </a:gridCol>
                <a:gridCol w="1025186">
                  <a:extLst>
                    <a:ext uri="{9D8B030D-6E8A-4147-A177-3AD203B41FA5}">
                      <a16:colId xmlns:a16="http://schemas.microsoft.com/office/drawing/2014/main" val="3767013326"/>
                    </a:ext>
                  </a:extLst>
                </a:gridCol>
                <a:gridCol w="519041">
                  <a:extLst>
                    <a:ext uri="{9D8B030D-6E8A-4147-A177-3AD203B41FA5}">
                      <a16:colId xmlns:a16="http://schemas.microsoft.com/office/drawing/2014/main" val="3319524653"/>
                    </a:ext>
                  </a:extLst>
                </a:gridCol>
                <a:gridCol w="519041">
                  <a:extLst>
                    <a:ext uri="{9D8B030D-6E8A-4147-A177-3AD203B41FA5}">
                      <a16:colId xmlns:a16="http://schemas.microsoft.com/office/drawing/2014/main" val="3372773467"/>
                    </a:ext>
                  </a:extLst>
                </a:gridCol>
                <a:gridCol w="519041">
                  <a:extLst>
                    <a:ext uri="{9D8B030D-6E8A-4147-A177-3AD203B41FA5}">
                      <a16:colId xmlns:a16="http://schemas.microsoft.com/office/drawing/2014/main" val="1399065718"/>
                    </a:ext>
                  </a:extLst>
                </a:gridCol>
                <a:gridCol w="519041">
                  <a:extLst>
                    <a:ext uri="{9D8B030D-6E8A-4147-A177-3AD203B41FA5}">
                      <a16:colId xmlns:a16="http://schemas.microsoft.com/office/drawing/2014/main" val="3122727019"/>
                    </a:ext>
                  </a:extLst>
                </a:gridCol>
                <a:gridCol w="428625">
                  <a:extLst>
                    <a:ext uri="{9D8B030D-6E8A-4147-A177-3AD203B41FA5}">
                      <a16:colId xmlns:a16="http://schemas.microsoft.com/office/drawing/2014/main" val="1242944888"/>
                    </a:ext>
                  </a:extLst>
                </a:gridCol>
              </a:tblGrid>
              <a:tr h="169898">
                <a:tc>
                  <a:txBody>
                    <a:bodyPr/>
                    <a:lstStyle/>
                    <a:p>
                      <a:pPr algn="ctr">
                        <a:lnSpc>
                          <a:spcPts val="1320"/>
                        </a:lnSpc>
                      </a:pPr>
                      <a:r>
                        <a:rPr kumimoji="1" lang="ja-JP" altLang="en-US" sz="800" dirty="0">
                          <a:solidFill>
                            <a:schemeClr val="bg1"/>
                          </a:solidFill>
                          <a:latin typeface="+mn-ea"/>
                          <a:ea typeface="+mn-ea"/>
                        </a:rPr>
                        <a:t>季節・</a:t>
                      </a:r>
                      <a:endParaRPr kumimoji="1" lang="en-US" altLang="ja-JP" sz="800" dirty="0">
                        <a:solidFill>
                          <a:schemeClr val="bg1"/>
                        </a:solidFill>
                        <a:latin typeface="+mn-ea"/>
                        <a:ea typeface="+mn-ea"/>
                      </a:endParaRPr>
                    </a:p>
                    <a:p>
                      <a:pPr algn="ctr">
                        <a:lnSpc>
                          <a:spcPts val="1320"/>
                        </a:lnSpc>
                      </a:pPr>
                      <a:r>
                        <a:rPr kumimoji="1" lang="ja-JP" altLang="en-US" sz="800" dirty="0">
                          <a:solidFill>
                            <a:schemeClr val="bg1"/>
                          </a:solidFill>
                          <a:latin typeface="+mn-ea"/>
                          <a:ea typeface="+mn-ea"/>
                        </a:rPr>
                        <a:t>時間帯</a:t>
                      </a:r>
                    </a:p>
                  </a:txBody>
                  <a:tcPr anchor="ctr">
                    <a:solidFill>
                      <a:srgbClr val="0066FF"/>
                    </a:solidFill>
                  </a:tcPr>
                </a:tc>
                <a:tc>
                  <a:txBody>
                    <a:bodyPr/>
                    <a:lstStyle/>
                    <a:p>
                      <a:pPr algn="ctr">
                        <a:lnSpc>
                          <a:spcPts val="1320"/>
                        </a:lnSpc>
                      </a:pPr>
                      <a:r>
                        <a:rPr kumimoji="1" lang="ja-JP" altLang="en-US" sz="800" b="1" dirty="0">
                          <a:solidFill>
                            <a:schemeClr val="bg1"/>
                          </a:solidFill>
                          <a:latin typeface="+mn-ea"/>
                          <a:ea typeface="+mn-ea"/>
                        </a:rPr>
                        <a:t>用途</a:t>
                      </a:r>
                    </a:p>
                  </a:txBody>
                  <a:tcPr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震度５弱</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震度５強</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震度６弱</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震度６強</a:t>
                      </a:r>
                    </a:p>
                  </a:txBody>
                  <a:tcPr marL="9525" marR="9525" marT="9525" marB="0" anchor="ctr">
                    <a:solidFill>
                      <a:srgbClr val="0066FF"/>
                    </a:solidFill>
                  </a:tcPr>
                </a:tc>
                <a:tc>
                  <a:txBody>
                    <a:bodyPr/>
                    <a:lstStyle/>
                    <a:p>
                      <a:pPr algn="ctr" fontAlgn="ctr">
                        <a:buNone/>
                      </a:pPr>
                      <a:r>
                        <a:rPr lang="ja-JP" altLang="en-US" sz="800" b="1" i="0" u="none" strike="noStrike" dirty="0">
                          <a:solidFill>
                            <a:schemeClr val="bg1"/>
                          </a:solidFill>
                          <a:effectLst/>
                          <a:latin typeface="+mn-ea"/>
                          <a:ea typeface="+mn-ea"/>
                        </a:rPr>
                        <a:t>震度７</a:t>
                      </a:r>
                    </a:p>
                  </a:txBody>
                  <a:tcPr marL="9525" marR="9525" marT="9525" marB="0" anchor="ctr">
                    <a:solidFill>
                      <a:srgbClr val="0066FF"/>
                    </a:solidFill>
                  </a:tcPr>
                </a:tc>
                <a:extLst>
                  <a:ext uri="{0D108BD9-81ED-4DB2-BD59-A6C34878D82A}">
                    <a16:rowId xmlns:a16="http://schemas.microsoft.com/office/drawing/2014/main" val="2716224064"/>
                  </a:ext>
                </a:extLst>
              </a:tr>
              <a:tr h="169898">
                <a:tc rowSpan="6">
                  <a:txBody>
                    <a:bodyPr/>
                    <a:lstStyle/>
                    <a:p>
                      <a:pPr>
                        <a:lnSpc>
                          <a:spcPts val="1320"/>
                        </a:lnSpc>
                      </a:pPr>
                      <a:r>
                        <a:rPr kumimoji="1" lang="ja-JP" altLang="en-US" sz="800" dirty="0">
                          <a:latin typeface="+mn-ea"/>
                          <a:ea typeface="+mn-ea"/>
                        </a:rPr>
                        <a:t>冬</a:t>
                      </a:r>
                      <a:r>
                        <a:rPr kumimoji="1" lang="en-US" altLang="ja-JP" sz="800" dirty="0">
                          <a:latin typeface="+mn-ea"/>
                          <a:ea typeface="+mn-ea"/>
                        </a:rPr>
                        <a:t>5</a:t>
                      </a:r>
                      <a:r>
                        <a:rPr kumimoji="1" lang="ja-JP" altLang="en-US" sz="800" dirty="0">
                          <a:latin typeface="+mn-ea"/>
                          <a:ea typeface="+mn-ea"/>
                        </a:rPr>
                        <a:t>時</a:t>
                      </a:r>
                    </a:p>
                  </a:txBody>
                  <a:tcPr anchor="ctr">
                    <a:solidFill>
                      <a:schemeClr val="bg1"/>
                    </a:solidFill>
                  </a:tcPr>
                </a:tc>
                <a:tc>
                  <a:txBody>
                    <a:bodyPr/>
                    <a:lstStyle/>
                    <a:p>
                      <a:pPr algn="l" fontAlgn="ctr">
                        <a:buNone/>
                      </a:pPr>
                      <a:r>
                        <a:rPr lang="ja-JP" altLang="en-US" sz="800" b="0" i="0" u="none" strike="noStrike" dirty="0">
                          <a:solidFill>
                            <a:srgbClr val="000000"/>
                          </a:solidFill>
                          <a:effectLst/>
                          <a:latin typeface="+mn-ea"/>
                          <a:ea typeface="+mn-ea"/>
                        </a:rPr>
                        <a:t>飲食店 </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0.0047%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0.0188%</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0.066%</a:t>
                      </a:r>
                    </a:p>
                  </a:txBody>
                  <a:tcPr marL="9525" marR="9525" marT="9525" marB="0" anchor="ctr">
                    <a:solidFill>
                      <a:schemeClr val="bg1"/>
                    </a:solidFill>
                  </a:tcPr>
                </a:tc>
                <a:extLst>
                  <a:ext uri="{0D108BD9-81ED-4DB2-BD59-A6C34878D82A}">
                    <a16:rowId xmlns:a16="http://schemas.microsoft.com/office/drawing/2014/main" val="3966019851"/>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0.0059%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0.051%</a:t>
                      </a:r>
                    </a:p>
                  </a:txBody>
                  <a:tcPr marL="9525" marR="9525" marT="9525" marB="0" anchor="ctr">
                    <a:solidFill>
                      <a:schemeClr val="bg1"/>
                    </a:solidFill>
                  </a:tcPr>
                </a:tc>
                <a:extLst>
                  <a:ext uri="{0D108BD9-81ED-4DB2-BD59-A6C34878D82A}">
                    <a16:rowId xmlns:a16="http://schemas.microsoft.com/office/drawing/2014/main" val="739627328"/>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0.118%</a:t>
                      </a:r>
                    </a:p>
                  </a:txBody>
                  <a:tcPr marL="9525" marR="9525" marT="9525" marB="0" anchor="ctr">
                    <a:solidFill>
                      <a:schemeClr val="bg1"/>
                    </a:solidFill>
                  </a:tcPr>
                </a:tc>
                <a:extLst>
                  <a:ext uri="{0D108BD9-81ED-4DB2-BD59-A6C34878D82A}">
                    <a16:rowId xmlns:a16="http://schemas.microsoft.com/office/drawing/2014/main" val="607771343"/>
                  </a:ext>
                </a:extLst>
              </a:tr>
              <a:tr h="169898">
                <a:tc vMerge="1">
                  <a:txBody>
                    <a:bodyPr/>
                    <a:lstStyle/>
                    <a:p>
                      <a:endParaRPr kumimoji="1" lang="ja-JP" altLang="en-US"/>
                    </a:p>
                  </a:txBody>
                  <a:tcPr/>
                </a:tc>
                <a:tc>
                  <a:txBody>
                    <a:bodyPr/>
                    <a:lstStyle/>
                    <a:p>
                      <a:pPr algn="l" fontAlgn="ctr">
                        <a:buNone/>
                      </a:pPr>
                      <a:r>
                        <a:rPr lang="ja-JP" altLang="en-US" sz="800" b="0" i="0" u="none" strike="noStrike" dirty="0">
                          <a:solidFill>
                            <a:srgbClr val="000000"/>
                          </a:solidFill>
                          <a:effectLst/>
                          <a:latin typeface="+mn-ea"/>
                          <a:ea typeface="+mn-ea"/>
                        </a:rPr>
                        <a:t>診療所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0.0018%</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a:t>
                      </a:r>
                    </a:p>
                  </a:txBody>
                  <a:tcPr marL="9525" marR="9525" marT="9525" marB="0" anchor="ctr">
                    <a:solidFill>
                      <a:schemeClr val="bg1"/>
                    </a:solidFill>
                  </a:tcPr>
                </a:tc>
                <a:extLst>
                  <a:ext uri="{0D108BD9-81ED-4DB2-BD59-A6C34878D82A}">
                    <a16:rowId xmlns:a16="http://schemas.microsoft.com/office/drawing/2014/main" val="3165995487"/>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0.011%</a:t>
                      </a:r>
                    </a:p>
                  </a:txBody>
                  <a:tcPr marL="9525" marR="9525" marT="9525" marB="0" anchor="ctr">
                    <a:solidFill>
                      <a:schemeClr val="bg1"/>
                    </a:solidFill>
                  </a:tcPr>
                </a:tc>
                <a:extLst>
                  <a:ext uri="{0D108BD9-81ED-4DB2-BD59-A6C34878D82A}">
                    <a16:rowId xmlns:a16="http://schemas.microsoft.com/office/drawing/2014/main" val="966452945"/>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住宅・共同住宅</a:t>
                      </a:r>
                      <a:endParaRPr lang="en-US" altLang="ja-JP" sz="800" b="0" i="0" u="none" strike="noStrike" dirty="0">
                        <a:solidFill>
                          <a:srgbClr val="000000"/>
                        </a:solidFill>
                        <a:effectLst/>
                        <a:latin typeface="+mn-ea"/>
                        <a:ea typeface="+mn-ea"/>
                      </a:endParaRP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0.026%</a:t>
                      </a:r>
                    </a:p>
                  </a:txBody>
                  <a:tcPr marL="9525" marR="9525" marT="9525" marB="0" anchor="ctr">
                    <a:solidFill>
                      <a:schemeClr val="bg1"/>
                    </a:solidFill>
                  </a:tcPr>
                </a:tc>
                <a:extLst>
                  <a:ext uri="{0D108BD9-81ED-4DB2-BD59-A6C34878D82A}">
                    <a16:rowId xmlns:a16="http://schemas.microsoft.com/office/drawing/2014/main" val="102849127"/>
                  </a:ext>
                </a:extLst>
              </a:tr>
              <a:tr h="169898">
                <a:tc rowSpan="6">
                  <a:txBody>
                    <a:bodyPr/>
                    <a:lstStyle/>
                    <a:p>
                      <a:pPr>
                        <a:lnSpc>
                          <a:spcPts val="1320"/>
                        </a:lnSpc>
                      </a:pPr>
                      <a:r>
                        <a:rPr kumimoji="1" lang="ja-JP" altLang="en-US" sz="800" dirty="0">
                          <a:latin typeface="+mn-ea"/>
                          <a:ea typeface="+mn-ea"/>
                        </a:rPr>
                        <a:t>夏</a:t>
                      </a:r>
                      <a:r>
                        <a:rPr kumimoji="1" lang="en-US" altLang="ja-JP" sz="800" dirty="0">
                          <a:latin typeface="+mn-ea"/>
                          <a:ea typeface="+mn-ea"/>
                        </a:rPr>
                        <a:t>12</a:t>
                      </a:r>
                      <a:r>
                        <a:rPr kumimoji="1" lang="ja-JP" altLang="en-US" sz="800" dirty="0">
                          <a:latin typeface="+mn-ea"/>
                          <a:ea typeface="+mn-ea"/>
                        </a:rPr>
                        <a:t>時</a:t>
                      </a:r>
                      <a:endParaRPr kumimoji="1" lang="en-US" altLang="ja-JP" sz="800" dirty="0">
                        <a:latin typeface="+mn-ea"/>
                        <a:ea typeface="+mn-ea"/>
                      </a:endParaRPr>
                    </a:p>
                  </a:txBody>
                  <a:tcPr anchor="ctr">
                    <a:solidFill>
                      <a:schemeClr val="bg1"/>
                    </a:solidFill>
                  </a:tcPr>
                </a:tc>
                <a:tc>
                  <a:txBody>
                    <a:bodyPr/>
                    <a:lstStyle/>
                    <a:p>
                      <a:pPr algn="l" fontAlgn="ctr">
                        <a:buNone/>
                      </a:pPr>
                      <a:r>
                        <a:rPr lang="ja-JP" altLang="en-US" sz="800" b="0" i="0" u="none" strike="noStrike" dirty="0">
                          <a:solidFill>
                            <a:srgbClr val="000000"/>
                          </a:solidFill>
                          <a:effectLst/>
                          <a:latin typeface="+mn-ea"/>
                          <a:ea typeface="+mn-ea"/>
                        </a:rPr>
                        <a:t>飲食店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0.0346%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0.1152%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0.331%</a:t>
                      </a:r>
                    </a:p>
                  </a:txBody>
                  <a:tcPr marL="9525" marR="9525" marT="9525" marB="0" anchor="ctr">
                    <a:solidFill>
                      <a:schemeClr val="bg1"/>
                    </a:solidFill>
                  </a:tcPr>
                </a:tc>
                <a:extLst>
                  <a:ext uri="{0D108BD9-81ED-4DB2-BD59-A6C34878D82A}">
                    <a16:rowId xmlns:a16="http://schemas.microsoft.com/office/drawing/2014/main" val="3361332363"/>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0.0253%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0.123%</a:t>
                      </a:r>
                    </a:p>
                  </a:txBody>
                  <a:tcPr marL="9525" marR="9525" marT="9525" marB="0" anchor="ctr">
                    <a:solidFill>
                      <a:schemeClr val="bg1"/>
                    </a:solidFill>
                  </a:tcPr>
                </a:tc>
                <a:extLst>
                  <a:ext uri="{0D108BD9-81ED-4DB2-BD59-A6C34878D82A}">
                    <a16:rowId xmlns:a16="http://schemas.microsoft.com/office/drawing/2014/main" val="562560397"/>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0.0296%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0.313%</a:t>
                      </a:r>
                    </a:p>
                  </a:txBody>
                  <a:tcPr marL="9525" marR="9525" marT="9525" marB="0" anchor="ctr">
                    <a:solidFill>
                      <a:schemeClr val="bg1"/>
                    </a:solidFill>
                  </a:tcPr>
                </a:tc>
                <a:extLst>
                  <a:ext uri="{0D108BD9-81ED-4DB2-BD59-A6C34878D82A}">
                    <a16:rowId xmlns:a16="http://schemas.microsoft.com/office/drawing/2014/main" val="3932355137"/>
                  </a:ext>
                </a:extLst>
              </a:tr>
              <a:tr h="16989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n-ea"/>
                          <a:ea typeface="+mn-ea"/>
                        </a:rPr>
                        <a:t>診療所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0.0050%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0.023%</a:t>
                      </a:r>
                    </a:p>
                  </a:txBody>
                  <a:tcPr marL="9525" marR="9525" marT="9525" marB="0" anchor="ctr">
                    <a:solidFill>
                      <a:schemeClr val="bg1"/>
                    </a:solidFill>
                  </a:tcPr>
                </a:tc>
                <a:extLst>
                  <a:ext uri="{0D108BD9-81ED-4DB2-BD59-A6C34878D82A}">
                    <a16:rowId xmlns:a16="http://schemas.microsoft.com/office/drawing/2014/main" val="105908663"/>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0.0083%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0.0313%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0.183%</a:t>
                      </a:r>
                    </a:p>
                  </a:txBody>
                  <a:tcPr marL="9525" marR="9525" marT="9525" marB="0" anchor="ctr">
                    <a:solidFill>
                      <a:schemeClr val="bg1"/>
                    </a:solidFill>
                  </a:tcPr>
                </a:tc>
                <a:extLst>
                  <a:ext uri="{0D108BD9-81ED-4DB2-BD59-A6C34878D82A}">
                    <a16:rowId xmlns:a16="http://schemas.microsoft.com/office/drawing/2014/main" val="1439676046"/>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住宅・共同住宅</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0.0043%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0.021%</a:t>
                      </a:r>
                    </a:p>
                  </a:txBody>
                  <a:tcPr marL="9525" marR="9525" marT="9525" marB="0" anchor="ctr">
                    <a:solidFill>
                      <a:schemeClr val="bg1"/>
                    </a:solidFill>
                  </a:tcPr>
                </a:tc>
                <a:extLst>
                  <a:ext uri="{0D108BD9-81ED-4DB2-BD59-A6C34878D82A}">
                    <a16:rowId xmlns:a16="http://schemas.microsoft.com/office/drawing/2014/main" val="1878243235"/>
                  </a:ext>
                </a:extLst>
              </a:tr>
              <a:tr h="169898">
                <a:tc rowSpan="6">
                  <a:txBody>
                    <a:bodyPr/>
                    <a:lstStyle/>
                    <a:p>
                      <a:pPr>
                        <a:lnSpc>
                          <a:spcPts val="1320"/>
                        </a:lnSpc>
                      </a:pPr>
                      <a:r>
                        <a:rPr kumimoji="1" lang="ja-JP" altLang="en-US" sz="800" dirty="0">
                          <a:latin typeface="+mn-ea"/>
                          <a:ea typeface="+mn-ea"/>
                        </a:rPr>
                        <a:t>冬</a:t>
                      </a:r>
                      <a:r>
                        <a:rPr kumimoji="1" lang="en-US" altLang="ja-JP" sz="800" dirty="0">
                          <a:latin typeface="+mn-ea"/>
                          <a:ea typeface="+mn-ea"/>
                        </a:rPr>
                        <a:t>18</a:t>
                      </a:r>
                      <a:r>
                        <a:rPr kumimoji="1" lang="ja-JP" altLang="en-US" sz="800" dirty="0">
                          <a:latin typeface="+mn-ea"/>
                          <a:ea typeface="+mn-ea"/>
                        </a:rPr>
                        <a:t>時</a:t>
                      </a:r>
                    </a:p>
                  </a:txBody>
                  <a:tcPr anchor="ctr">
                    <a:solidFill>
                      <a:schemeClr val="bg1"/>
                    </a:solidFill>
                  </a:tcPr>
                </a:tc>
                <a:tc>
                  <a:txBody>
                    <a:bodyPr/>
                    <a:lstStyle/>
                    <a:p>
                      <a:pPr algn="l" fontAlgn="ctr">
                        <a:buNone/>
                      </a:pPr>
                      <a:r>
                        <a:rPr lang="ja-JP" altLang="en-US" sz="800" b="0" i="0" u="none" strike="noStrike">
                          <a:solidFill>
                            <a:srgbClr val="000000"/>
                          </a:solidFill>
                          <a:effectLst/>
                          <a:latin typeface="+mn-ea"/>
                          <a:ea typeface="+mn-ea"/>
                        </a:rPr>
                        <a:t>飲食店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0.0047%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0.0157%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0.0541%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0.1657%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0.509%</a:t>
                      </a:r>
                    </a:p>
                  </a:txBody>
                  <a:tcPr marL="9525" marR="9525" marT="9525" marB="0" anchor="ctr">
                    <a:solidFill>
                      <a:schemeClr val="bg1"/>
                    </a:solidFill>
                  </a:tcPr>
                </a:tc>
                <a:extLst>
                  <a:ext uri="{0D108BD9-81ED-4DB2-BD59-A6C34878D82A}">
                    <a16:rowId xmlns:a16="http://schemas.microsoft.com/office/drawing/2014/main" val="2754253757"/>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a:solidFill>
                            <a:srgbClr val="000000"/>
                          </a:solidFill>
                          <a:effectLst/>
                          <a:latin typeface="+mn-ea"/>
                          <a:ea typeface="+mn-ea"/>
                        </a:rPr>
                        <a:t>物販店</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0.0022%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0.0085%</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0.0302%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0.158%</a:t>
                      </a:r>
                    </a:p>
                  </a:txBody>
                  <a:tcPr marL="9525" marR="9525" marT="9525" marB="0" anchor="ctr">
                    <a:solidFill>
                      <a:schemeClr val="bg1"/>
                    </a:solidFill>
                  </a:tcPr>
                </a:tc>
                <a:extLst>
                  <a:ext uri="{0D108BD9-81ED-4DB2-BD59-A6C34878D82A}">
                    <a16:rowId xmlns:a16="http://schemas.microsoft.com/office/drawing/2014/main" val="337492352"/>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a:solidFill>
                            <a:srgbClr val="000000"/>
                          </a:solidFill>
                          <a:effectLst/>
                          <a:latin typeface="+mn-ea"/>
                          <a:ea typeface="+mn-ea"/>
                        </a:rPr>
                        <a:t>病院</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0.0008%</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0.0017%</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0.0072%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0.0372%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0.529%</a:t>
                      </a:r>
                    </a:p>
                  </a:txBody>
                  <a:tcPr marL="9525" marR="9525" marT="9525" marB="0" anchor="ctr">
                    <a:solidFill>
                      <a:schemeClr val="bg1"/>
                    </a:solidFill>
                  </a:tcPr>
                </a:tc>
                <a:extLst>
                  <a:ext uri="{0D108BD9-81ED-4DB2-BD59-A6C34878D82A}">
                    <a16:rowId xmlns:a16="http://schemas.microsoft.com/office/drawing/2014/main" val="1643110367"/>
                  </a:ext>
                </a:extLst>
              </a:tr>
              <a:tr h="16989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mn-ea"/>
                          <a:ea typeface="+mn-ea"/>
                        </a:rPr>
                        <a:t>診療所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0.0036%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0.0130%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0.041%</a:t>
                      </a:r>
                    </a:p>
                  </a:txBody>
                  <a:tcPr marL="9525" marR="9525" marT="9525" marB="0" anchor="ctr">
                    <a:solidFill>
                      <a:schemeClr val="bg1"/>
                    </a:solidFill>
                  </a:tcPr>
                </a:tc>
                <a:extLst>
                  <a:ext uri="{0D108BD9-81ED-4DB2-BD59-A6C34878D82A}">
                    <a16:rowId xmlns:a16="http://schemas.microsoft.com/office/drawing/2014/main" val="1720853431"/>
                  </a:ext>
                </a:extLst>
              </a:tr>
              <a:tr h="169898">
                <a:tc vMerge="1">
                  <a:txBody>
                    <a:bodyPr/>
                    <a:lstStyle/>
                    <a:p>
                      <a:pPr>
                        <a:lnSpc>
                          <a:spcPts val="1320"/>
                        </a:lnSpc>
                      </a:pPr>
                      <a:endParaRPr kumimoji="1" lang="ja-JP" altLang="en-US" sz="1100" dirty="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事務所等その他事業所</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0.0003%</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0.0052%</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0.0216%</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0.177%</a:t>
                      </a:r>
                    </a:p>
                  </a:txBody>
                  <a:tcPr marL="9525" marR="9525" marT="9525" marB="0" anchor="ctr">
                    <a:solidFill>
                      <a:schemeClr val="bg1"/>
                    </a:solidFill>
                  </a:tcPr>
                </a:tc>
                <a:extLst>
                  <a:ext uri="{0D108BD9-81ED-4DB2-BD59-A6C34878D82A}">
                    <a16:rowId xmlns:a16="http://schemas.microsoft.com/office/drawing/2014/main" val="2199742217"/>
                  </a:ext>
                </a:extLst>
              </a:tr>
              <a:tr h="169898">
                <a:tc vMerge="1">
                  <a:txBody>
                    <a:bodyPr/>
                    <a:lstStyle/>
                    <a:p>
                      <a:pPr>
                        <a:lnSpc>
                          <a:spcPts val="1320"/>
                        </a:lnSpc>
                      </a:pPr>
                      <a:endParaRPr kumimoji="1" lang="ja-JP" altLang="en-US" sz="1100">
                        <a:latin typeface="+mn-ea"/>
                        <a:ea typeface="+mn-ea"/>
                      </a:endParaRPr>
                    </a:p>
                  </a:txBody>
                  <a:tcPr>
                    <a:noFill/>
                  </a:tcPr>
                </a:tc>
                <a:tc>
                  <a:txBody>
                    <a:bodyPr/>
                    <a:lstStyle/>
                    <a:p>
                      <a:pPr algn="l" fontAlgn="ctr">
                        <a:buNone/>
                      </a:pPr>
                      <a:r>
                        <a:rPr lang="ja-JP" altLang="en-US" sz="800" b="0" i="0" u="none" strike="noStrike" dirty="0">
                          <a:solidFill>
                            <a:srgbClr val="000000"/>
                          </a:solidFill>
                          <a:effectLst/>
                          <a:latin typeface="+mn-ea"/>
                          <a:ea typeface="+mn-ea"/>
                        </a:rPr>
                        <a:t>住宅・共同住宅</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0.0010%</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0.0034%</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0.0109%</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0.0351%</a:t>
                      </a:r>
                    </a:p>
                  </a:txBody>
                  <a:tcPr marL="9525" marR="9525" marT="9525" marB="0" anchor="ctr">
                    <a:solidFill>
                      <a:schemeClr val="bg1"/>
                    </a:solidFill>
                  </a:tcPr>
                </a:tc>
                <a:tc>
                  <a:txBody>
                    <a:bodyPr/>
                    <a:lstStyle/>
                    <a:p>
                      <a:pPr algn="r" fontAlgn="ctr">
                        <a:buNone/>
                      </a:pPr>
                      <a:r>
                        <a:rPr lang="en-US" altLang="ja-JP" sz="800" b="0" i="0" u="none" strike="noStrike" dirty="0">
                          <a:solidFill>
                            <a:srgbClr val="000000"/>
                          </a:solidFill>
                          <a:effectLst/>
                          <a:latin typeface="+mn-ea"/>
                          <a:ea typeface="+mn-ea"/>
                        </a:rPr>
                        <a:t>0.115%</a:t>
                      </a:r>
                    </a:p>
                  </a:txBody>
                  <a:tcPr marL="9525" marR="9525" marT="9525" marB="0" anchor="ctr">
                    <a:solidFill>
                      <a:schemeClr val="bg1"/>
                    </a:solidFill>
                  </a:tcPr>
                </a:tc>
                <a:extLst>
                  <a:ext uri="{0D108BD9-81ED-4DB2-BD59-A6C34878D82A}">
                    <a16:rowId xmlns:a16="http://schemas.microsoft.com/office/drawing/2014/main" val="3595145904"/>
                  </a:ext>
                </a:extLst>
              </a:tr>
            </a:tbl>
          </a:graphicData>
        </a:graphic>
      </p:graphicFrame>
      <p:sp>
        <p:nvSpPr>
          <p:cNvPr id="26" name="テキスト ボックス 25">
            <a:extLst>
              <a:ext uri="{FF2B5EF4-FFF2-40B4-BE49-F238E27FC236}">
                <a16:creationId xmlns:a16="http://schemas.microsoft.com/office/drawing/2014/main" id="{5B81599F-DCF3-EE61-26E5-6B2867AB6EF3}"/>
              </a:ext>
            </a:extLst>
          </p:cNvPr>
          <p:cNvSpPr txBox="1"/>
          <p:nvPr/>
        </p:nvSpPr>
        <p:spPr>
          <a:xfrm>
            <a:off x="2235845" y="5640775"/>
            <a:ext cx="2851700" cy="261610"/>
          </a:xfrm>
          <a:prstGeom prst="rect">
            <a:avLst/>
          </a:prstGeom>
          <a:noFill/>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被害想定手法の概要（平成</a:t>
            </a:r>
            <a:r>
              <a:rPr lang="en-US" altLang="ja-JP" sz="1050" dirty="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年８月）より</a:t>
            </a:r>
          </a:p>
        </p:txBody>
      </p:sp>
      <p:sp>
        <p:nvSpPr>
          <p:cNvPr id="27" name="テキスト ボックス 26">
            <a:extLst>
              <a:ext uri="{FF2B5EF4-FFF2-40B4-BE49-F238E27FC236}">
                <a16:creationId xmlns:a16="http://schemas.microsoft.com/office/drawing/2014/main" id="{21A77182-0984-2EF5-F6B2-95D25FAC3DB5}"/>
              </a:ext>
            </a:extLst>
          </p:cNvPr>
          <p:cNvSpPr txBox="1"/>
          <p:nvPr/>
        </p:nvSpPr>
        <p:spPr>
          <a:xfrm>
            <a:off x="0" y="6478610"/>
            <a:ext cx="4770783" cy="253916"/>
          </a:xfrm>
          <a:prstGeom prst="rect">
            <a:avLst/>
          </a:prstGeom>
          <a:noFill/>
        </p:spPr>
        <p:txBody>
          <a:bodyPr wrap="square">
            <a:spAutoFit/>
          </a:bodyPr>
          <a:lstStyle/>
          <a:p>
            <a:pPr algn="r"/>
            <a:r>
              <a:rPr lang="en-US" altLang="ja-JP" sz="1050" dirty="0"/>
              <a:t>※</a:t>
            </a:r>
            <a:r>
              <a:rPr lang="ja-JP" altLang="en-US" sz="1050" dirty="0"/>
              <a:t>感震ブレーカーに関する意識と普及状況に関する調査（平成</a:t>
            </a:r>
            <a:r>
              <a:rPr lang="en-US" altLang="ja-JP" sz="1050" dirty="0"/>
              <a:t>30</a:t>
            </a:r>
            <a:r>
              <a:rPr lang="ja-JP" altLang="en-US" sz="1050" dirty="0"/>
              <a:t>年、内閣府）より</a:t>
            </a:r>
          </a:p>
        </p:txBody>
      </p:sp>
    </p:spTree>
    <p:extLst>
      <p:ext uri="{BB962C8B-B14F-4D97-AF65-F5344CB8AC3E}">
        <p14:creationId xmlns:p14="http://schemas.microsoft.com/office/powerpoint/2010/main" val="2936503847"/>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65FEB-07BF-C3CE-2DFF-F8067FF8DF43}"/>
            </a:ext>
          </a:extLst>
        </p:cNvPr>
        <p:cNvGrpSpPr/>
        <p:nvPr/>
      </p:nvGrpSpPr>
      <p:grpSpPr>
        <a:xfrm>
          <a:off x="0" y="0"/>
          <a:ext cx="0" cy="0"/>
          <a:chOff x="0" y="0"/>
          <a:chExt cx="0" cy="0"/>
        </a:xfrm>
      </p:grpSpPr>
      <p:sp>
        <p:nvSpPr>
          <p:cNvPr id="19" name="四角形: 角を丸くする 4">
            <a:extLst>
              <a:ext uri="{FF2B5EF4-FFF2-40B4-BE49-F238E27FC236}">
                <a16:creationId xmlns:a16="http://schemas.microsoft.com/office/drawing/2014/main" id="{5A00A5A9-D489-2973-5CDA-81DA2760FF15}"/>
              </a:ext>
            </a:extLst>
          </p:cNvPr>
          <p:cNvSpPr/>
          <p:nvPr/>
        </p:nvSpPr>
        <p:spPr>
          <a:xfrm>
            <a:off x="235668" y="4497078"/>
            <a:ext cx="8546665" cy="820712"/>
          </a:xfrm>
          <a:prstGeom prst="roundRect">
            <a:avLst>
              <a:gd name="adj" fmla="val 6240"/>
            </a:avLst>
          </a:prstGeom>
          <a:solidFill>
            <a:schemeClr val="accent2">
              <a:lumMod val="20000"/>
              <a:lumOff val="80000"/>
            </a:schemeClr>
          </a:solidFill>
          <a:ln w="6350">
            <a:noFill/>
            <a:headEnd type="triangle"/>
          </a:ln>
        </p:spPr>
        <p:style>
          <a:lnRef idx="1">
            <a:schemeClr val="dk1"/>
          </a:lnRef>
          <a:fillRef idx="0">
            <a:schemeClr val="dk1"/>
          </a:fillRef>
          <a:effectRef idx="0">
            <a:schemeClr val="dk1"/>
          </a:effectRef>
          <a:fontRef idx="minor">
            <a:schemeClr val="tx1"/>
          </a:fontRef>
        </p:style>
        <p:txBody>
          <a:bodyPr rtlCol="0" anchor="t"/>
          <a:lstStyle/>
          <a:p>
            <a:pPr marL="342900"/>
            <a:endParaRPr kumimoji="1" lang="en-US" altLang="ja-JP" sz="1600" dirty="0">
              <a:latin typeface="Meiryo UI" panose="020B0604030504040204" pitchFamily="50" charset="-128"/>
              <a:ea typeface="Meiryo UI" panose="020B0604030504040204" pitchFamily="50" charset="-128"/>
            </a:endParaRPr>
          </a:p>
        </p:txBody>
      </p:sp>
      <p:sp>
        <p:nvSpPr>
          <p:cNvPr id="18" name="四角形: 角を丸くする 4">
            <a:extLst>
              <a:ext uri="{FF2B5EF4-FFF2-40B4-BE49-F238E27FC236}">
                <a16:creationId xmlns:a16="http://schemas.microsoft.com/office/drawing/2014/main" id="{7CC9C3BA-01A1-11A6-872D-63266CA82CE7}"/>
              </a:ext>
            </a:extLst>
          </p:cNvPr>
          <p:cNvSpPr/>
          <p:nvPr/>
        </p:nvSpPr>
        <p:spPr>
          <a:xfrm>
            <a:off x="259384" y="2309038"/>
            <a:ext cx="8546665" cy="1851816"/>
          </a:xfrm>
          <a:prstGeom prst="roundRect">
            <a:avLst>
              <a:gd name="adj" fmla="val 6240"/>
            </a:avLst>
          </a:prstGeom>
          <a:solidFill>
            <a:schemeClr val="accent2">
              <a:lumMod val="20000"/>
              <a:lumOff val="80000"/>
            </a:schemeClr>
          </a:solidFill>
          <a:ln w="6350">
            <a:noFill/>
            <a:headEnd type="triangle"/>
          </a:ln>
        </p:spPr>
        <p:style>
          <a:lnRef idx="1">
            <a:schemeClr val="dk1"/>
          </a:lnRef>
          <a:fillRef idx="0">
            <a:schemeClr val="dk1"/>
          </a:fillRef>
          <a:effectRef idx="0">
            <a:schemeClr val="dk1"/>
          </a:effectRef>
          <a:fontRef idx="minor">
            <a:schemeClr val="tx1"/>
          </a:fontRef>
        </p:style>
        <p:txBody>
          <a:bodyPr rtlCol="0" anchor="t"/>
          <a:lstStyle/>
          <a:p>
            <a:pPr marL="342900"/>
            <a:endParaRPr kumimoji="1" lang="en-US" altLang="ja-JP" sz="1600" dirty="0">
              <a:latin typeface="Meiryo UI" panose="020B0604030504040204" pitchFamily="50" charset="-128"/>
              <a:ea typeface="Meiryo UI" panose="020B0604030504040204" pitchFamily="50" charset="-128"/>
            </a:endParaRPr>
          </a:p>
        </p:txBody>
      </p:sp>
      <p:sp>
        <p:nvSpPr>
          <p:cNvPr id="6" name="コンテンツ プレースホルダー 1">
            <a:extLst>
              <a:ext uri="{FF2B5EF4-FFF2-40B4-BE49-F238E27FC236}">
                <a16:creationId xmlns:a16="http://schemas.microsoft.com/office/drawing/2014/main" id="{C73BDBEF-0155-72A3-ED00-C0753E0390CC}"/>
              </a:ext>
            </a:extLst>
          </p:cNvPr>
          <p:cNvSpPr txBox="1">
            <a:spLocks/>
          </p:cNvSpPr>
          <p:nvPr/>
        </p:nvSpPr>
        <p:spPr bwMode="auto">
          <a:xfrm>
            <a:off x="193143" y="1997293"/>
            <a:ext cx="1973412"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800" b="1" spc="-100" dirty="0"/>
              <a:t>①初期消火成功率</a:t>
            </a:r>
            <a:endParaRPr lang="en-US" altLang="ja-JP" sz="2800" b="1" dirty="0"/>
          </a:p>
        </p:txBody>
      </p:sp>
      <p:sp>
        <p:nvSpPr>
          <p:cNvPr id="5" name="正方形/長方形 4">
            <a:extLst>
              <a:ext uri="{FF2B5EF4-FFF2-40B4-BE49-F238E27FC236}">
                <a16:creationId xmlns:a16="http://schemas.microsoft.com/office/drawing/2014/main" id="{AECE7667-9B0E-CBB7-DA4C-F0946E008F93}"/>
              </a:ext>
            </a:extLst>
          </p:cNvPr>
          <p:cNvSpPr/>
          <p:nvPr/>
        </p:nvSpPr>
        <p:spPr>
          <a:xfrm>
            <a:off x="298667" y="779586"/>
            <a:ext cx="8546665" cy="1169551"/>
          </a:xfrm>
          <a:prstGeom prst="rect">
            <a:avLst/>
          </a:prstGeom>
          <a:solidFill>
            <a:srgbClr val="FFFFCC"/>
          </a:solidFill>
          <a:ln w="9525">
            <a:solidFill>
              <a:schemeClr val="accent3"/>
            </a:solidFill>
            <a:prstDash val="solid"/>
          </a:ln>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marL="285750" indent="-285750" algn="just">
              <a:spcAft>
                <a:spcPts val="0"/>
              </a:spcAft>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rPr>
              <a:t>内閣府</a:t>
            </a: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では、最新の調査結果に基づき①初期消火成功率および②風向については、全方向で風下となる設定に見直された。</a:t>
            </a:r>
            <a:endParaRPr lang="en-US" altLang="ja-JP" sz="1400" kern="100" dirty="0">
              <a:latin typeface="Meiryo UI" panose="020B0604030504040204" pitchFamily="50" charset="-128"/>
              <a:ea typeface="Meiryo UI" panose="020B0604030504040204" pitchFamily="50" charset="-128"/>
              <a:cs typeface="Aparajita" panose="020B0502040204020203" pitchFamily="18" charset="0"/>
            </a:endParaRPr>
          </a:p>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大阪府においても、同様の初期消火成功率および風向の設定方法を採用する。</a:t>
            </a:r>
            <a:endParaRPr lang="en-US" altLang="ja-JP" sz="1400" kern="100" dirty="0">
              <a:latin typeface="Meiryo UI" panose="020B0604030504040204" pitchFamily="50" charset="-128"/>
              <a:ea typeface="Meiryo UI" panose="020B0604030504040204" pitchFamily="50" charset="-128"/>
              <a:cs typeface="Aparajita" panose="020B0502040204020203" pitchFamily="18" charset="0"/>
            </a:endParaRPr>
          </a:p>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③風速については、地域特性を反映するため、</a:t>
            </a:r>
            <a:r>
              <a:rPr lang="ja-JP" altLang="en-US" sz="1400" u="sng" kern="100" dirty="0">
                <a:latin typeface="Meiryo UI" panose="020B0604030504040204" pitchFamily="50" charset="-128"/>
                <a:ea typeface="Meiryo UI" panose="020B0604030504040204" pitchFamily="50" charset="-128"/>
                <a:cs typeface="Aparajita" panose="020B0502040204020203" pitchFamily="18" charset="0"/>
              </a:rPr>
              <a:t>大阪府内の観測値（アメダス）を用いた平均風速及び最大風速を採用する</a:t>
            </a: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 （内閣府での風速の見直しはなし）</a:t>
            </a:r>
            <a:endParaRPr lang="en-US" altLang="ja-JP" sz="1400" b="1" kern="100" dirty="0">
              <a:latin typeface="Meiryo UI" panose="020B0604030504040204" pitchFamily="50" charset="-128"/>
              <a:ea typeface="Meiryo UI" panose="020B0604030504040204" pitchFamily="50" charset="-128"/>
              <a:cs typeface="Aparajita" panose="020B0502040204020203" pitchFamily="18" charset="0"/>
            </a:endParaRPr>
          </a:p>
        </p:txBody>
      </p:sp>
      <p:sp>
        <p:nvSpPr>
          <p:cNvPr id="20" name="テキスト ボックス 19">
            <a:extLst>
              <a:ext uri="{FF2B5EF4-FFF2-40B4-BE49-F238E27FC236}">
                <a16:creationId xmlns:a16="http://schemas.microsoft.com/office/drawing/2014/main" id="{0DE1CED5-31C7-F244-AC09-025D6CE350C6}"/>
              </a:ext>
            </a:extLst>
          </p:cNvPr>
          <p:cNvSpPr txBox="1"/>
          <p:nvPr/>
        </p:nvSpPr>
        <p:spPr>
          <a:xfrm>
            <a:off x="554874" y="2365987"/>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21" name="テキスト ボックス 20">
            <a:extLst>
              <a:ext uri="{FF2B5EF4-FFF2-40B4-BE49-F238E27FC236}">
                <a16:creationId xmlns:a16="http://schemas.microsoft.com/office/drawing/2014/main" id="{33AA00C9-F714-DEBA-D46F-884D874472CC}"/>
              </a:ext>
            </a:extLst>
          </p:cNvPr>
          <p:cNvSpPr txBox="1"/>
          <p:nvPr/>
        </p:nvSpPr>
        <p:spPr>
          <a:xfrm>
            <a:off x="4246878" y="2285877"/>
            <a:ext cx="4550194"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lang="ja-JP" altLang="en-US" sz="14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（パラメータの見直し）</a:t>
            </a:r>
            <a:r>
              <a:rPr kumimoji="1" lang="ja-JP" altLang="en-US" sz="1400" b="1" dirty="0">
                <a:latin typeface="Meiryo UI" panose="020B0604030504040204" pitchFamily="50" charset="-128"/>
                <a:ea typeface="Meiryo UI" panose="020B0604030504040204" pitchFamily="50" charset="-128"/>
              </a:rPr>
              <a:t>　→　大阪府でも採用</a:t>
            </a:r>
          </a:p>
        </p:txBody>
      </p:sp>
      <p:sp>
        <p:nvSpPr>
          <p:cNvPr id="22" name="矢印: 右 21">
            <a:extLst>
              <a:ext uri="{FF2B5EF4-FFF2-40B4-BE49-F238E27FC236}">
                <a16:creationId xmlns:a16="http://schemas.microsoft.com/office/drawing/2014/main" id="{ECF174FC-0F80-D2A5-618B-49D43159EEF2}"/>
              </a:ext>
            </a:extLst>
          </p:cNvPr>
          <p:cNvSpPr/>
          <p:nvPr/>
        </p:nvSpPr>
        <p:spPr>
          <a:xfrm>
            <a:off x="3698070" y="2982988"/>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1">
            <a:extLst>
              <a:ext uri="{FF2B5EF4-FFF2-40B4-BE49-F238E27FC236}">
                <a16:creationId xmlns:a16="http://schemas.microsoft.com/office/drawing/2014/main" id="{36C66B6A-2B9D-341E-7FD4-0A11294FE9FC}"/>
              </a:ext>
            </a:extLst>
          </p:cNvPr>
          <p:cNvSpPr txBox="1">
            <a:spLocks/>
          </p:cNvSpPr>
          <p:nvPr/>
        </p:nvSpPr>
        <p:spPr bwMode="auto">
          <a:xfrm>
            <a:off x="193143" y="4180537"/>
            <a:ext cx="1126462"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800" b="1" spc="-100" dirty="0"/>
              <a:t>②風向</a:t>
            </a:r>
            <a:endParaRPr lang="en-US" altLang="ja-JP" sz="2800" b="1" dirty="0"/>
          </a:p>
        </p:txBody>
      </p:sp>
      <p:sp>
        <p:nvSpPr>
          <p:cNvPr id="9" name="正方形/長方形 8">
            <a:extLst>
              <a:ext uri="{FF2B5EF4-FFF2-40B4-BE49-F238E27FC236}">
                <a16:creationId xmlns:a16="http://schemas.microsoft.com/office/drawing/2014/main" id="{79F6C144-A9D6-43B4-22F6-27DC228F52F2}"/>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　建物被害　ー　</a:t>
            </a:r>
            <a:r>
              <a:rPr kumimoji="1" lang="en-US" altLang="ja-JP" dirty="0">
                <a:latin typeface="Meiryo UI" panose="020B0604030504040204" pitchFamily="50" charset="-128"/>
                <a:ea typeface="Meiryo UI" panose="020B0604030504040204" pitchFamily="50" charset="-128"/>
              </a:rPr>
              <a:t>1.5 </a:t>
            </a:r>
            <a:r>
              <a:rPr kumimoji="1" lang="ja-JP" altLang="en-US" dirty="0">
                <a:latin typeface="Meiryo UI" panose="020B0604030504040204" pitchFamily="50" charset="-128"/>
                <a:ea typeface="Meiryo UI" panose="020B0604030504040204" pitchFamily="50" charset="-128"/>
              </a:rPr>
              <a:t>地震火災による建物被害　</a:t>
            </a:r>
            <a:r>
              <a:rPr kumimoji="1" lang="en-US" altLang="ja-JP" dirty="0">
                <a:latin typeface="Meiryo UI" panose="020B0604030504040204" pitchFamily="50" charset="-128"/>
                <a:ea typeface="Meiryo UI" panose="020B0604030504040204" pitchFamily="50" charset="-128"/>
              </a:rPr>
              <a:t>3/3</a:t>
            </a:r>
            <a:r>
              <a:rPr kumimoji="1" lang="ja-JP" altLang="en-US" dirty="0">
                <a:latin typeface="Meiryo UI" panose="020B0604030504040204" pitchFamily="50" charset="-128"/>
                <a:ea typeface="Meiryo UI" panose="020B0604030504040204" pitchFamily="50" charset="-128"/>
              </a:rPr>
              <a:t>　ー　</a:t>
            </a:r>
          </a:p>
        </p:txBody>
      </p:sp>
      <p:sp>
        <p:nvSpPr>
          <p:cNvPr id="3" name="タイトル 2">
            <a:extLst>
              <a:ext uri="{FF2B5EF4-FFF2-40B4-BE49-F238E27FC236}">
                <a16:creationId xmlns:a16="http://schemas.microsoft.com/office/drawing/2014/main" id="{3306991D-93E9-4C4A-3AA5-E4B9987FD55C}"/>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4" name="テキスト プレースホルダー 3">
            <a:extLst>
              <a:ext uri="{FF2B5EF4-FFF2-40B4-BE49-F238E27FC236}">
                <a16:creationId xmlns:a16="http://schemas.microsoft.com/office/drawing/2014/main" id="{D356E2A5-1FA7-2C31-F6B8-1CBBBC068CE6}"/>
              </a:ext>
            </a:extLst>
          </p:cNvPr>
          <p:cNvSpPr>
            <a:spLocks noGrp="1"/>
          </p:cNvSpPr>
          <p:nvPr>
            <p:ph type="body" sz="quarter" idx="11"/>
          </p:nvPr>
        </p:nvSpPr>
        <p:spPr>
          <a:xfrm>
            <a:off x="144000" y="477604"/>
            <a:ext cx="3144696" cy="320000"/>
          </a:xfrm>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a:t>
            </a:r>
            <a:r>
              <a:rPr lang="ja-JP" altLang="en-US" dirty="0"/>
              <a:t>地震火災</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2/3</a:t>
            </a:r>
            <a:r>
              <a:rPr lang="ja-JP" altLang="en-US" dirty="0">
                <a:latin typeface="Meiryo UI" panose="020B0604030504040204" pitchFamily="50" charset="-128"/>
                <a:ea typeface="Meiryo UI" panose="020B0604030504040204" pitchFamily="50" charset="-128"/>
              </a:rPr>
              <a:t>　ー　</a:t>
            </a:r>
            <a:endParaRPr lang="ja-JP" altLang="en-US" dirty="0"/>
          </a:p>
        </p:txBody>
      </p:sp>
      <p:sp>
        <p:nvSpPr>
          <p:cNvPr id="12" name="スライド番号プレースホルダー 3">
            <a:extLst>
              <a:ext uri="{FF2B5EF4-FFF2-40B4-BE49-F238E27FC236}">
                <a16:creationId xmlns:a16="http://schemas.microsoft.com/office/drawing/2014/main" id="{FB45E209-A5B6-9289-82D5-AAF68878D293}"/>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11</a:t>
            </a:fld>
            <a:endParaRPr lang="ja-JP" altLang="en-US" sz="1600" dirty="0">
              <a:solidFill>
                <a:schemeClr val="tx1"/>
              </a:solidFill>
            </a:endParaRPr>
          </a:p>
        </p:txBody>
      </p:sp>
      <p:sp>
        <p:nvSpPr>
          <p:cNvPr id="11" name="テキスト ボックス 10">
            <a:extLst>
              <a:ext uri="{FF2B5EF4-FFF2-40B4-BE49-F238E27FC236}">
                <a16:creationId xmlns:a16="http://schemas.microsoft.com/office/drawing/2014/main" id="{CDDE5EA1-E79E-23E3-198B-6BDE16D9C93D}"/>
              </a:ext>
            </a:extLst>
          </p:cNvPr>
          <p:cNvSpPr txBox="1"/>
          <p:nvPr/>
        </p:nvSpPr>
        <p:spPr>
          <a:xfrm>
            <a:off x="1410975" y="4805736"/>
            <a:ext cx="1478253"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最頻度の風向</a:t>
            </a:r>
            <a:endParaRPr kumimoji="1" lang="ja-JP" altLang="en-US" sz="1400" dirty="0">
              <a:solidFill>
                <a:srgbClr val="0066FF"/>
              </a:solidFill>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id="{3E417C3D-E54B-5FB1-E708-2B8ED11D3F8D}"/>
              </a:ext>
            </a:extLst>
          </p:cNvPr>
          <p:cNvSpPr/>
          <p:nvPr/>
        </p:nvSpPr>
        <p:spPr>
          <a:xfrm>
            <a:off x="3674355" y="4667236"/>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F4262CA-3662-5B3E-C075-30E3DA02AC8E}"/>
              </a:ext>
            </a:extLst>
          </p:cNvPr>
          <p:cNvSpPr txBox="1"/>
          <p:nvPr/>
        </p:nvSpPr>
        <p:spPr>
          <a:xfrm>
            <a:off x="4740198" y="4802790"/>
            <a:ext cx="3743718" cy="523220"/>
          </a:xfrm>
          <a:prstGeom prst="rect">
            <a:avLst/>
          </a:prstGeom>
          <a:noFill/>
        </p:spPr>
        <p:txBody>
          <a:bodyPr wrap="square" rtlCol="0">
            <a:spAutoFit/>
          </a:bodyPr>
          <a:lstStyle/>
          <a:p>
            <a:r>
              <a:rPr lang="ja-JP" altLang="en-US" sz="1400" u="sng" kern="100" dirty="0">
                <a:latin typeface="Meiryo UI" panose="020B0604030504040204" pitchFamily="50" charset="-128"/>
                <a:ea typeface="Meiryo UI" panose="020B0604030504040204" pitchFamily="50" charset="-128"/>
                <a:cs typeface="Aparajita" panose="020B0502040204020203" pitchFamily="18" charset="0"/>
              </a:rPr>
              <a:t>どのように風向が変化しても最も燃えやすい</a:t>
            </a:r>
            <a:r>
              <a:rPr kumimoji="1" lang="ja-JP" altLang="en-US" sz="1400" u="sng" dirty="0">
                <a:latin typeface="Meiryo UI" panose="020B0604030504040204" pitchFamily="50" charset="-128"/>
                <a:ea typeface="Meiryo UI" panose="020B0604030504040204" pitchFamily="50" charset="-128"/>
              </a:rPr>
              <a:t>全方向風下となるよう設定</a:t>
            </a:r>
            <a:endParaRPr kumimoji="1" lang="ja-JP" altLang="en-US" sz="1400" u="sng" dirty="0">
              <a:solidFill>
                <a:srgbClr val="0066FF"/>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5ACEA58-DB3C-424E-73EF-98A178014FEA}"/>
              </a:ext>
            </a:extLst>
          </p:cNvPr>
          <p:cNvSpPr txBox="1"/>
          <p:nvPr/>
        </p:nvSpPr>
        <p:spPr>
          <a:xfrm>
            <a:off x="4246878" y="4551380"/>
            <a:ext cx="474972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lang="ja-JP" altLang="en-US" sz="14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（風向の設定見直し）</a:t>
            </a:r>
            <a:r>
              <a:rPr kumimoji="1" lang="ja-JP" altLang="en-US" sz="1400" b="1" dirty="0">
                <a:latin typeface="Meiryo UI" panose="020B0604030504040204" pitchFamily="50" charset="-128"/>
                <a:ea typeface="Meiryo UI" panose="020B0604030504040204" pitchFamily="50" charset="-128"/>
              </a:rPr>
              <a:t>　→　大阪府でも採用</a:t>
            </a:r>
          </a:p>
        </p:txBody>
      </p:sp>
      <p:sp>
        <p:nvSpPr>
          <p:cNvPr id="28" name="テキスト ボックス 27">
            <a:extLst>
              <a:ext uri="{FF2B5EF4-FFF2-40B4-BE49-F238E27FC236}">
                <a16:creationId xmlns:a16="http://schemas.microsoft.com/office/drawing/2014/main" id="{C6A1BF7D-D90F-14A0-BB41-544698492D98}"/>
              </a:ext>
            </a:extLst>
          </p:cNvPr>
          <p:cNvSpPr txBox="1"/>
          <p:nvPr/>
        </p:nvSpPr>
        <p:spPr>
          <a:xfrm>
            <a:off x="449938" y="4551380"/>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10" name="四角形: 角を丸くする 4">
            <a:extLst>
              <a:ext uri="{FF2B5EF4-FFF2-40B4-BE49-F238E27FC236}">
                <a16:creationId xmlns:a16="http://schemas.microsoft.com/office/drawing/2014/main" id="{160AE5BF-2C5E-A810-B4BA-929EDD711F82}"/>
              </a:ext>
            </a:extLst>
          </p:cNvPr>
          <p:cNvSpPr/>
          <p:nvPr/>
        </p:nvSpPr>
        <p:spPr>
          <a:xfrm>
            <a:off x="235668" y="5664622"/>
            <a:ext cx="8546665" cy="899074"/>
          </a:xfrm>
          <a:prstGeom prst="roundRect">
            <a:avLst>
              <a:gd name="adj" fmla="val 6240"/>
            </a:avLst>
          </a:prstGeom>
          <a:solidFill>
            <a:schemeClr val="accent2">
              <a:lumMod val="20000"/>
              <a:lumOff val="80000"/>
            </a:schemeClr>
          </a:solidFill>
          <a:ln w="6350">
            <a:noFill/>
            <a:headEnd type="triangle"/>
          </a:ln>
        </p:spPr>
        <p:style>
          <a:lnRef idx="1">
            <a:schemeClr val="dk1"/>
          </a:lnRef>
          <a:fillRef idx="0">
            <a:schemeClr val="dk1"/>
          </a:fillRef>
          <a:effectRef idx="0">
            <a:schemeClr val="dk1"/>
          </a:effectRef>
          <a:fontRef idx="minor">
            <a:schemeClr val="tx1"/>
          </a:fontRef>
        </p:style>
        <p:txBody>
          <a:bodyPr rtlCol="0" anchor="t"/>
          <a:lstStyle/>
          <a:p>
            <a:pPr marL="342900"/>
            <a:endParaRPr kumimoji="1" lang="en-US" altLang="ja-JP" sz="1600" dirty="0">
              <a:latin typeface="Meiryo UI" panose="020B0604030504040204" pitchFamily="50" charset="-128"/>
              <a:ea typeface="Meiryo UI" panose="020B0604030504040204" pitchFamily="50" charset="-128"/>
            </a:endParaRPr>
          </a:p>
        </p:txBody>
      </p:sp>
      <p:sp>
        <p:nvSpPr>
          <p:cNvPr id="15" name="コンテンツ プレースホルダー 1">
            <a:extLst>
              <a:ext uri="{FF2B5EF4-FFF2-40B4-BE49-F238E27FC236}">
                <a16:creationId xmlns:a16="http://schemas.microsoft.com/office/drawing/2014/main" id="{9DFB6E86-38EC-9CBF-0148-87EBA06F6193}"/>
              </a:ext>
            </a:extLst>
          </p:cNvPr>
          <p:cNvSpPr txBox="1">
            <a:spLocks/>
          </p:cNvSpPr>
          <p:nvPr/>
        </p:nvSpPr>
        <p:spPr bwMode="auto">
          <a:xfrm>
            <a:off x="193143" y="5342015"/>
            <a:ext cx="1126462" cy="42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800" b="1" spc="-100" dirty="0"/>
              <a:t>③風速</a:t>
            </a:r>
            <a:endParaRPr lang="en-US" altLang="ja-JP" sz="2800" b="1" dirty="0"/>
          </a:p>
        </p:txBody>
      </p:sp>
      <p:sp>
        <p:nvSpPr>
          <p:cNvPr id="16" name="テキスト ボックス 15">
            <a:extLst>
              <a:ext uri="{FF2B5EF4-FFF2-40B4-BE49-F238E27FC236}">
                <a16:creationId xmlns:a16="http://schemas.microsoft.com/office/drawing/2014/main" id="{6F87F32D-73E4-1A33-A0D5-FB12900B3043}"/>
              </a:ext>
            </a:extLst>
          </p:cNvPr>
          <p:cNvSpPr txBox="1"/>
          <p:nvPr/>
        </p:nvSpPr>
        <p:spPr>
          <a:xfrm>
            <a:off x="719794" y="5979653"/>
            <a:ext cx="2784982" cy="307777"/>
          </a:xfrm>
          <a:prstGeom prst="rect">
            <a:avLst/>
          </a:prstGeom>
          <a:noFill/>
        </p:spPr>
        <p:txBody>
          <a:bodyPr wrap="square" rtlCol="0">
            <a:spAutoFit/>
          </a:bodyPr>
          <a:lstStyle/>
          <a:p>
            <a:r>
              <a:rPr lang="ja-JP" altLang="en-US" sz="1400" dirty="0"/>
              <a:t>平均風速と</a:t>
            </a:r>
            <a:r>
              <a:rPr lang="en-US" altLang="ja-JP" sz="1400" dirty="0"/>
              <a:t>8m/s</a:t>
            </a:r>
            <a:r>
              <a:rPr lang="ja-JP" altLang="en-US" sz="1400" dirty="0"/>
              <a:t>の２通りを検討</a:t>
            </a:r>
            <a:endParaRPr kumimoji="1" lang="ja-JP" altLang="en-US" sz="1400" dirty="0">
              <a:solidFill>
                <a:srgbClr val="0066FF"/>
              </a:solidFill>
              <a:latin typeface="Meiryo UI" panose="020B0604030504040204" pitchFamily="50" charset="-128"/>
              <a:ea typeface="Meiryo UI" panose="020B0604030504040204" pitchFamily="50" charset="-128"/>
            </a:endParaRPr>
          </a:p>
        </p:txBody>
      </p:sp>
      <p:sp>
        <p:nvSpPr>
          <p:cNvPr id="25" name="矢印: 右 24">
            <a:extLst>
              <a:ext uri="{FF2B5EF4-FFF2-40B4-BE49-F238E27FC236}">
                <a16:creationId xmlns:a16="http://schemas.microsoft.com/office/drawing/2014/main" id="{43C39AB6-3B23-F343-F87E-EE32888BA7F6}"/>
              </a:ext>
            </a:extLst>
          </p:cNvPr>
          <p:cNvSpPr/>
          <p:nvPr/>
        </p:nvSpPr>
        <p:spPr>
          <a:xfrm>
            <a:off x="3675874" y="5895453"/>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0022F10-987F-D43B-2708-46EF98F2DBF4}"/>
              </a:ext>
            </a:extLst>
          </p:cNvPr>
          <p:cNvSpPr txBox="1"/>
          <p:nvPr/>
        </p:nvSpPr>
        <p:spPr>
          <a:xfrm>
            <a:off x="4740198" y="5979653"/>
            <a:ext cx="3661215" cy="523220"/>
          </a:xfrm>
          <a:prstGeom prst="rect">
            <a:avLst/>
          </a:prstGeom>
          <a:noFill/>
        </p:spPr>
        <p:txBody>
          <a:bodyPr wrap="square" rtlCol="0">
            <a:spAutoFit/>
          </a:bodyPr>
          <a:lstStyle/>
          <a:p>
            <a:pPr indent="-457200"/>
            <a:r>
              <a:rPr lang="ja-JP" altLang="en-US" sz="1400" u="sng" dirty="0">
                <a:latin typeface="メイリオ" panose="020B0604030504040204" pitchFamily="50" charset="-128"/>
                <a:ea typeface="メイリオ" panose="020B0604030504040204" pitchFamily="50" charset="-128"/>
                <a:cs typeface="Times New Roman" panose="02020603050405020304" pitchFamily="18" charset="0"/>
              </a:rPr>
              <a:t>大阪府では、府内観測値による</a:t>
            </a:r>
            <a:r>
              <a:rPr lang="ja-JP" altLang="en-US" sz="1400" u="sng" dirty="0"/>
              <a:t>平均風速と最大風速の２通りを検討</a:t>
            </a:r>
            <a:endParaRPr kumimoji="1" lang="ja-JP" altLang="en-US" sz="1400" u="sng"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9AF146E-F0A6-5869-4D0E-882EBFDF7353}"/>
              </a:ext>
            </a:extLst>
          </p:cNvPr>
          <p:cNvSpPr txBox="1"/>
          <p:nvPr/>
        </p:nvSpPr>
        <p:spPr>
          <a:xfrm>
            <a:off x="4246878" y="5714380"/>
            <a:ext cx="415453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■大阪府採用案</a:t>
            </a:r>
            <a:endParaRPr kumimoji="1" lang="ja-JP" altLang="en-US" sz="1400" dirty="0">
              <a:solidFill>
                <a:srgbClr val="0066FF"/>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790942E-8646-46AE-8416-5F1E0A6A8B48}"/>
              </a:ext>
            </a:extLst>
          </p:cNvPr>
          <p:cNvSpPr txBox="1"/>
          <p:nvPr/>
        </p:nvSpPr>
        <p:spPr>
          <a:xfrm>
            <a:off x="408292" y="5714380"/>
            <a:ext cx="2633082"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r>
              <a:rPr kumimoji="1" lang="ja-JP" altLang="en-US" sz="1400" dirty="0">
                <a:latin typeface="Meiryo UI" panose="020B0604030504040204" pitchFamily="50" charset="-128"/>
                <a:ea typeface="Meiryo UI" panose="020B0604030504040204" pitchFamily="50" charset="-128"/>
              </a:rPr>
              <a:t>（見直し無し）</a:t>
            </a:r>
            <a:endParaRPr kumimoji="1" lang="ja-JP" altLang="en-US" sz="14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4BCFF87-6916-EF05-4420-ED1C1D8ABE25}"/>
              </a:ext>
            </a:extLst>
          </p:cNvPr>
          <p:cNvSpPr/>
          <p:nvPr/>
        </p:nvSpPr>
        <p:spPr>
          <a:xfrm>
            <a:off x="505037" y="3005708"/>
            <a:ext cx="2783659" cy="880359"/>
          </a:xfrm>
          <a:prstGeom prst="rect">
            <a:avLst/>
          </a:prstGeom>
          <a:solidFill>
            <a:schemeClr val="bg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EE8AF511-6B76-ED09-C159-54551D7808BC}"/>
              </a:ext>
            </a:extLst>
          </p:cNvPr>
          <p:cNvPicPr>
            <a:picLocks noChangeAspect="1"/>
          </p:cNvPicPr>
          <p:nvPr/>
        </p:nvPicPr>
        <p:blipFill>
          <a:blip r:embed="rId2"/>
          <a:stretch>
            <a:fillRect/>
          </a:stretch>
        </p:blipFill>
        <p:spPr>
          <a:xfrm>
            <a:off x="500944" y="2652742"/>
            <a:ext cx="2787752" cy="1246556"/>
          </a:xfrm>
          <a:prstGeom prst="rect">
            <a:avLst/>
          </a:prstGeom>
        </p:spPr>
      </p:pic>
      <p:sp>
        <p:nvSpPr>
          <p:cNvPr id="31" name="正方形/長方形 30">
            <a:extLst>
              <a:ext uri="{FF2B5EF4-FFF2-40B4-BE49-F238E27FC236}">
                <a16:creationId xmlns:a16="http://schemas.microsoft.com/office/drawing/2014/main" id="{E9306282-AAF3-CC59-89E8-5FD43D731E92}"/>
              </a:ext>
            </a:extLst>
          </p:cNvPr>
          <p:cNvSpPr/>
          <p:nvPr/>
        </p:nvSpPr>
        <p:spPr>
          <a:xfrm>
            <a:off x="4965786" y="3250924"/>
            <a:ext cx="3311907" cy="821899"/>
          </a:xfrm>
          <a:prstGeom prst="rect">
            <a:avLst/>
          </a:prstGeom>
          <a:solidFill>
            <a:schemeClr val="bg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8079A2C7-7AF9-1FFF-BB26-66ADB1FCF8C9}"/>
              </a:ext>
            </a:extLst>
          </p:cNvPr>
          <p:cNvGrpSpPr/>
          <p:nvPr/>
        </p:nvGrpSpPr>
        <p:grpSpPr>
          <a:xfrm>
            <a:off x="4953625" y="2605117"/>
            <a:ext cx="3342937" cy="1494979"/>
            <a:chOff x="4641778" y="2765114"/>
            <a:chExt cx="4248087" cy="1899766"/>
          </a:xfrm>
        </p:grpSpPr>
        <p:pic>
          <p:nvPicPr>
            <p:cNvPr id="24" name="図 23">
              <a:extLst>
                <a:ext uri="{FF2B5EF4-FFF2-40B4-BE49-F238E27FC236}">
                  <a16:creationId xmlns:a16="http://schemas.microsoft.com/office/drawing/2014/main" id="{EBF089B5-159C-2FD5-FBBC-75E00200B067}"/>
                </a:ext>
              </a:extLst>
            </p:cNvPr>
            <p:cNvPicPr>
              <a:picLocks noChangeAspect="1"/>
            </p:cNvPicPr>
            <p:nvPr/>
          </p:nvPicPr>
          <p:blipFill>
            <a:blip r:embed="rId3"/>
            <a:stretch>
              <a:fillRect/>
            </a:stretch>
          </p:blipFill>
          <p:spPr>
            <a:xfrm>
              <a:off x="4641778" y="2765114"/>
              <a:ext cx="4248087" cy="1899766"/>
            </a:xfrm>
            <a:prstGeom prst="rect">
              <a:avLst/>
            </a:prstGeom>
          </p:spPr>
        </p:pic>
        <p:sp>
          <p:nvSpPr>
            <p:cNvPr id="2" name="テキスト ボックス 1">
              <a:extLst>
                <a:ext uri="{FF2B5EF4-FFF2-40B4-BE49-F238E27FC236}">
                  <a16:creationId xmlns:a16="http://schemas.microsoft.com/office/drawing/2014/main" id="{E3D64E3D-DB85-15BA-3B59-0945C22EA13D}"/>
                </a:ext>
              </a:extLst>
            </p:cNvPr>
            <p:cNvSpPr txBox="1"/>
            <p:nvPr/>
          </p:nvSpPr>
          <p:spPr>
            <a:xfrm>
              <a:off x="8258697" y="3993634"/>
              <a:ext cx="587555" cy="228738"/>
            </a:xfrm>
            <a:prstGeom prst="rect">
              <a:avLst/>
            </a:prstGeom>
            <a:solidFill>
              <a:schemeClr val="bg1"/>
            </a:solidFill>
            <a:ln>
              <a:noFill/>
            </a:ln>
          </p:spPr>
          <p:txBody>
            <a:bodyPr wrap="square" lIns="36000" tIns="36000" rIns="36000" bIns="36000" rtlCol="0">
              <a:spAutoFit/>
            </a:bodyPr>
            <a:lstStyle/>
            <a:p>
              <a:pPr algn="r">
                <a:lnSpc>
                  <a:spcPts val="1100"/>
                </a:lnSpc>
              </a:pPr>
              <a:r>
                <a:rPr lang="en-US" altLang="ja-JP" sz="1300" b="1" dirty="0">
                  <a:solidFill>
                    <a:srgbClr val="FF0000"/>
                  </a:solidFill>
                  <a:latin typeface="游ゴシック" panose="020B0400000000000000" pitchFamily="50" charset="-128"/>
                  <a:ea typeface="游ゴシック" panose="020B0400000000000000" pitchFamily="50" charset="-128"/>
                </a:rPr>
                <a:t>25%</a:t>
              </a:r>
              <a:endParaRPr kumimoji="1" lang="ja-JP" altLang="en-US" sz="1300" b="1" dirty="0">
                <a:solidFill>
                  <a:srgbClr val="FF0000"/>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450047543"/>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6A5CF-69FE-85BA-27EE-9B16E82E407F}"/>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17C6C3B-1850-77E1-0055-67BAC9C5EAB8}"/>
              </a:ext>
            </a:extLst>
          </p:cNvPr>
          <p:cNvSpPr/>
          <p:nvPr/>
        </p:nvSpPr>
        <p:spPr>
          <a:xfrm>
            <a:off x="4130764" y="2177272"/>
            <a:ext cx="4768769" cy="413909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2">
            <a:extLst>
              <a:ext uri="{FF2B5EF4-FFF2-40B4-BE49-F238E27FC236}">
                <a16:creationId xmlns:a16="http://schemas.microsoft.com/office/drawing/2014/main" id="{356171E2-1675-2522-71A9-945BF737EC77}"/>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10" name="スライド番号プレースホルダー 3">
            <a:extLst>
              <a:ext uri="{FF2B5EF4-FFF2-40B4-BE49-F238E27FC236}">
                <a16:creationId xmlns:a16="http://schemas.microsoft.com/office/drawing/2014/main" id="{9A7B54BA-057C-C43B-814F-1793D6C6F6B8}"/>
              </a:ext>
            </a:extLst>
          </p:cNvPr>
          <p:cNvSpPr txBox="1">
            <a:spLocks noGrp="1"/>
          </p:cNvSpPr>
          <p:nvPr>
            <p:ph type="sldNum" sz="quarter" idx="4294967295"/>
          </p:nvPr>
        </p:nvSpPr>
        <p:spPr>
          <a:xfrm>
            <a:off x="708660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12</a:t>
            </a:fld>
            <a:endParaRPr lang="ja-JP" altLang="en-US" sz="1600" dirty="0">
              <a:solidFill>
                <a:schemeClr val="tx1"/>
              </a:solidFill>
            </a:endParaRPr>
          </a:p>
        </p:txBody>
      </p:sp>
      <p:sp>
        <p:nvSpPr>
          <p:cNvPr id="61" name="コンテンツ プレースホルダー 1">
            <a:extLst>
              <a:ext uri="{FF2B5EF4-FFF2-40B4-BE49-F238E27FC236}">
                <a16:creationId xmlns:a16="http://schemas.microsoft.com/office/drawing/2014/main" id="{55D74CB8-34E6-02A5-1826-1F112AA502EA}"/>
              </a:ext>
            </a:extLst>
          </p:cNvPr>
          <p:cNvSpPr txBox="1">
            <a:spLocks/>
          </p:cNvSpPr>
          <p:nvPr/>
        </p:nvSpPr>
        <p:spPr bwMode="auto">
          <a:xfrm>
            <a:off x="244467" y="1537595"/>
            <a:ext cx="2407533" cy="3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600" b="1" spc="-100" dirty="0"/>
              <a:t>●延焼シミュレーション</a:t>
            </a:r>
            <a:endParaRPr lang="en-US" altLang="ja-JP" b="1" dirty="0"/>
          </a:p>
        </p:txBody>
      </p:sp>
      <p:pic>
        <p:nvPicPr>
          <p:cNvPr id="64" name="図 63" descr="グラフィカル ユーザー インターフェイス, アプリケーション, Word&#10;&#10;自動的に生成された説明">
            <a:extLst>
              <a:ext uri="{FF2B5EF4-FFF2-40B4-BE49-F238E27FC236}">
                <a16:creationId xmlns:a16="http://schemas.microsoft.com/office/drawing/2014/main" id="{BDAEE7F9-298C-CE59-D9F6-525FE7529B61}"/>
              </a:ext>
            </a:extLst>
          </p:cNvPr>
          <p:cNvPicPr>
            <a:picLocks noChangeAspect="1"/>
          </p:cNvPicPr>
          <p:nvPr/>
        </p:nvPicPr>
        <p:blipFill rotWithShape="1">
          <a:blip r:embed="rId3"/>
          <a:srcRect l="19811" t="20906" r="68251" b="60434"/>
          <a:stretch/>
        </p:blipFill>
        <p:spPr bwMode="auto">
          <a:xfrm>
            <a:off x="4198396" y="4447049"/>
            <a:ext cx="2634723" cy="1389912"/>
          </a:xfrm>
          <a:prstGeom prst="rect">
            <a:avLst/>
          </a:prstGeom>
          <a:ln>
            <a:noFill/>
          </a:ln>
          <a:extLst>
            <a:ext uri="{53640926-AAD7-44D8-BBD7-CCE9431645EC}">
              <a14:shadowObscured xmlns:a14="http://schemas.microsoft.com/office/drawing/2010/main"/>
            </a:ext>
          </a:extLst>
        </p:spPr>
      </p:pic>
      <p:sp>
        <p:nvSpPr>
          <p:cNvPr id="65" name="テキスト ボックス 64">
            <a:extLst>
              <a:ext uri="{FF2B5EF4-FFF2-40B4-BE49-F238E27FC236}">
                <a16:creationId xmlns:a16="http://schemas.microsoft.com/office/drawing/2014/main" id="{9ECBB0D9-47E5-04F8-2A01-6CC473A5CB43}"/>
              </a:ext>
            </a:extLst>
          </p:cNvPr>
          <p:cNvSpPr txBox="1"/>
          <p:nvPr/>
        </p:nvSpPr>
        <p:spPr>
          <a:xfrm>
            <a:off x="4149308" y="2177272"/>
            <a:ext cx="4623954" cy="2123658"/>
          </a:xfrm>
          <a:prstGeom prst="rect">
            <a:avLst/>
          </a:prstGeom>
          <a:noFill/>
          <a:ln>
            <a:noFill/>
          </a:ln>
        </p:spPr>
        <p:txBody>
          <a:bodyPr wrap="square">
            <a:spAutoFit/>
          </a:bodyPr>
          <a:lstStyle/>
          <a:p>
            <a:pPr marL="176213" lvl="0" indent="-176213" algn="just">
              <a:buFont typeface="+mj-ea"/>
              <a:buAutoNum type="circleNumDbPlain"/>
              <a:tabLst>
                <a:tab pos="399415"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延焼の単位は建物</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棟単位とし、出火点は残火災件数に従い、市域の木造建物に対しランダムで設定する。</a:t>
            </a:r>
          </a:p>
          <a:p>
            <a:pPr marL="176213" lvl="0" indent="-176213" algn="just">
              <a:buFont typeface="+mj-ea"/>
              <a:buAutoNum type="circleNumDbPlain"/>
              <a:tabLst>
                <a:tab pos="399415"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風向・風速は延焼シミュレーション時間内で一定の条件とする。</a:t>
            </a:r>
          </a:p>
          <a:p>
            <a:pPr marL="176213" lvl="0" indent="-176213" algn="just">
              <a:buFont typeface="+mj-ea"/>
              <a:buAutoNum type="circleNumDbPlain"/>
              <a:tabLst>
                <a:tab pos="399415"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建物間の燃え移りは、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図に示すように、建物の中心（ポリゴンの幾何重心）を結ぶ直線に沿って、出火建物の重心から外壁、隣接建物の外壁、隣接建物の重心へと燃え進み、さらに同様に次の隣接建物に燃え進んで行く。ある建物から隣接建物に延焼するまでの時間</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下記</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の式のとおりである。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76213" lvl="0" indent="-176213" algn="just">
              <a:tabLst>
                <a:tab pos="399415" algn="l"/>
              </a:tabLst>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シミュレーションは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回の計算では、延焼火点の位置に依存した結果になるため、延焼火点の位置を</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10,000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回全体にランダムに割り振り、それぞれの延焼シミュレーションを行い、平均的な焼失棟数期待値を求める。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6" name="コンテンツ プレースホルダー 1">
            <a:extLst>
              <a:ext uri="{FF2B5EF4-FFF2-40B4-BE49-F238E27FC236}">
                <a16:creationId xmlns:a16="http://schemas.microsoft.com/office/drawing/2014/main" id="{CE00840D-33B7-943C-7B1D-BF457786D95A}"/>
              </a:ext>
            </a:extLst>
          </p:cNvPr>
          <p:cNvSpPr txBox="1">
            <a:spLocks/>
          </p:cNvSpPr>
          <p:nvPr/>
        </p:nvSpPr>
        <p:spPr bwMode="auto">
          <a:xfrm>
            <a:off x="4784141" y="5831918"/>
            <a:ext cx="1667566" cy="30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200" spc="-100" dirty="0"/>
              <a:t>図　延焼経路のイメージ</a:t>
            </a:r>
            <a:endParaRPr lang="en-US" altLang="ja-JP" sz="1800" dirty="0"/>
          </a:p>
        </p:txBody>
      </p:sp>
      <p:pic>
        <p:nvPicPr>
          <p:cNvPr id="68" name="図 67">
            <a:extLst>
              <a:ext uri="{FF2B5EF4-FFF2-40B4-BE49-F238E27FC236}">
                <a16:creationId xmlns:a16="http://schemas.microsoft.com/office/drawing/2014/main" id="{D5B6C888-6DF1-2DBB-B842-60437873709A}"/>
              </a:ext>
            </a:extLst>
          </p:cNvPr>
          <p:cNvPicPr>
            <a:picLocks noChangeAspect="1"/>
          </p:cNvPicPr>
          <p:nvPr/>
        </p:nvPicPr>
        <p:blipFill>
          <a:blip r:embed="rId4"/>
          <a:stretch>
            <a:fillRect/>
          </a:stretch>
        </p:blipFill>
        <p:spPr>
          <a:xfrm>
            <a:off x="6894968" y="4713491"/>
            <a:ext cx="1109090" cy="360977"/>
          </a:xfrm>
          <a:prstGeom prst="rect">
            <a:avLst/>
          </a:prstGeom>
        </p:spPr>
      </p:pic>
      <p:pic>
        <p:nvPicPr>
          <p:cNvPr id="70" name="図 69">
            <a:extLst>
              <a:ext uri="{FF2B5EF4-FFF2-40B4-BE49-F238E27FC236}">
                <a16:creationId xmlns:a16="http://schemas.microsoft.com/office/drawing/2014/main" id="{54A33836-4F4C-71B3-7C7C-006292FDAF54}"/>
              </a:ext>
            </a:extLst>
          </p:cNvPr>
          <p:cNvPicPr>
            <a:picLocks noChangeAspect="1"/>
          </p:cNvPicPr>
          <p:nvPr/>
        </p:nvPicPr>
        <p:blipFill>
          <a:blip r:embed="rId5"/>
          <a:stretch>
            <a:fillRect/>
          </a:stretch>
        </p:blipFill>
        <p:spPr>
          <a:xfrm>
            <a:off x="6894968" y="5104856"/>
            <a:ext cx="1969789" cy="732105"/>
          </a:xfrm>
          <a:prstGeom prst="rect">
            <a:avLst/>
          </a:prstGeom>
        </p:spPr>
      </p:pic>
      <p:sp>
        <p:nvSpPr>
          <p:cNvPr id="2" name="テキスト ボックス 1">
            <a:extLst>
              <a:ext uri="{FF2B5EF4-FFF2-40B4-BE49-F238E27FC236}">
                <a16:creationId xmlns:a16="http://schemas.microsoft.com/office/drawing/2014/main" id="{F36FFB4F-2B3E-E309-356B-C953FE2809DC}"/>
              </a:ext>
            </a:extLst>
          </p:cNvPr>
          <p:cNvSpPr txBox="1"/>
          <p:nvPr/>
        </p:nvSpPr>
        <p:spPr>
          <a:xfrm>
            <a:off x="5357192" y="6328532"/>
            <a:ext cx="3530789"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山梨県地震被害想定調査報告書（令和５年５月）より</a:t>
            </a:r>
          </a:p>
        </p:txBody>
      </p:sp>
      <p:sp>
        <p:nvSpPr>
          <p:cNvPr id="4" name="正方形/長方形 3">
            <a:extLst>
              <a:ext uri="{FF2B5EF4-FFF2-40B4-BE49-F238E27FC236}">
                <a16:creationId xmlns:a16="http://schemas.microsoft.com/office/drawing/2014/main" id="{A3729AE0-D3A4-EF69-03FB-8A2C59D3645A}"/>
              </a:ext>
            </a:extLst>
          </p:cNvPr>
          <p:cNvSpPr/>
          <p:nvPr/>
        </p:nvSpPr>
        <p:spPr>
          <a:xfrm>
            <a:off x="370738" y="821656"/>
            <a:ext cx="8528795" cy="628775"/>
          </a:xfrm>
          <a:prstGeom prst="rect">
            <a:avLst/>
          </a:prstGeom>
          <a:solidFill>
            <a:srgbClr val="FFFFCC"/>
          </a:solidFill>
          <a:ln w="952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内閣府では、延焼シミュレーションをクラスターデータベースを用いて、焼失棟数を算出している。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大阪府においては、</a:t>
            </a:r>
            <a:r>
              <a:rPr lang="ja-JP" altLang="en-US" sz="1400" dirty="0">
                <a:solidFill>
                  <a:schemeClr val="tx1"/>
                </a:solidFill>
                <a:uFill>
                  <a:solidFill>
                    <a:schemeClr val="accent1">
                      <a:lumMod val="75000"/>
                    </a:schemeClr>
                  </a:solidFill>
                </a:uFill>
                <a:latin typeface="BIZ UDPゴシック" panose="020B0400000000000000" pitchFamily="50" charset="-128"/>
                <a:ea typeface="BIZ UDPゴシック" panose="020B0400000000000000" pitchFamily="50" charset="-128"/>
              </a:rPr>
              <a:t>市街地が多くを占めることを考慮し</a:t>
            </a:r>
            <a:r>
              <a:rPr kumimoji="1" lang="ja-JP" altLang="en-US" sz="1400" dirty="0">
                <a:solidFill>
                  <a:schemeClr val="tx1"/>
                </a:solidFill>
                <a:latin typeface="Meiryo UI" panose="020B0604030504040204" pitchFamily="50" charset="-128"/>
                <a:ea typeface="Meiryo UI" panose="020B0604030504040204" pitchFamily="50" charset="-128"/>
              </a:rPr>
              <a:t>、１棟単位での延焼シミュレーションを実施。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プレースホルダー 15">
            <a:extLst>
              <a:ext uri="{FF2B5EF4-FFF2-40B4-BE49-F238E27FC236}">
                <a16:creationId xmlns:a16="http://schemas.microsoft.com/office/drawing/2014/main" id="{CF500431-8D3C-E56D-D77F-FF92A4323C2E}"/>
              </a:ext>
            </a:extLst>
          </p:cNvPr>
          <p:cNvSpPr>
            <a:spLocks noGrp="1"/>
          </p:cNvSpPr>
          <p:nvPr>
            <p:ph type="body" sz="quarter" idx="11"/>
          </p:nvPr>
        </p:nvSpPr>
        <p:spPr>
          <a:xfrm>
            <a:off x="144000" y="477604"/>
            <a:ext cx="4428000" cy="320000"/>
          </a:xfrm>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地震火災による建物被害　</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　ー　</a:t>
            </a:r>
          </a:p>
        </p:txBody>
      </p:sp>
      <p:pic>
        <p:nvPicPr>
          <p:cNvPr id="5" name="図 4">
            <a:extLst>
              <a:ext uri="{FF2B5EF4-FFF2-40B4-BE49-F238E27FC236}">
                <a16:creationId xmlns:a16="http://schemas.microsoft.com/office/drawing/2014/main" id="{B594F641-2EB3-DC5C-A16D-5526DEF92334}"/>
              </a:ext>
            </a:extLst>
          </p:cNvPr>
          <p:cNvPicPr>
            <a:picLocks noChangeAspect="1"/>
          </p:cNvPicPr>
          <p:nvPr/>
        </p:nvPicPr>
        <p:blipFill>
          <a:blip r:embed="rId6"/>
          <a:srcRect r="1779"/>
          <a:stretch>
            <a:fillRect/>
          </a:stretch>
        </p:blipFill>
        <p:spPr>
          <a:xfrm>
            <a:off x="732987" y="2002347"/>
            <a:ext cx="2851700" cy="4278198"/>
          </a:xfrm>
          <a:prstGeom prst="rect">
            <a:avLst/>
          </a:prstGeom>
        </p:spPr>
      </p:pic>
      <p:sp>
        <p:nvSpPr>
          <p:cNvPr id="6" name="テキスト ボックス 5">
            <a:extLst>
              <a:ext uri="{FF2B5EF4-FFF2-40B4-BE49-F238E27FC236}">
                <a16:creationId xmlns:a16="http://schemas.microsoft.com/office/drawing/2014/main" id="{3F3E4BF4-91D1-A421-1B15-F9F822D7B4F6}"/>
              </a:ext>
            </a:extLst>
          </p:cNvPr>
          <p:cNvSpPr txBox="1"/>
          <p:nvPr/>
        </p:nvSpPr>
        <p:spPr>
          <a:xfrm>
            <a:off x="1076655" y="6266193"/>
            <a:ext cx="2851700" cy="253916"/>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被害想定手法の概要（令和７年３月）より</a:t>
            </a:r>
          </a:p>
        </p:txBody>
      </p:sp>
      <p:sp>
        <p:nvSpPr>
          <p:cNvPr id="7" name="コンテンツ プレースホルダー 1">
            <a:extLst>
              <a:ext uri="{FF2B5EF4-FFF2-40B4-BE49-F238E27FC236}">
                <a16:creationId xmlns:a16="http://schemas.microsoft.com/office/drawing/2014/main" id="{989D6A23-2DC9-3DDA-DDB4-1C70864F019C}"/>
              </a:ext>
            </a:extLst>
          </p:cNvPr>
          <p:cNvSpPr txBox="1">
            <a:spLocks/>
          </p:cNvSpPr>
          <p:nvPr/>
        </p:nvSpPr>
        <p:spPr bwMode="auto">
          <a:xfrm>
            <a:off x="370738" y="1797088"/>
            <a:ext cx="3045562" cy="3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R7</a:t>
            </a:r>
            <a:r>
              <a:rPr lang="ja-JP" altLang="en-US" sz="1400" b="1" dirty="0">
                <a:cs typeface="Times New Roman" panose="02020603050405020304" pitchFamily="18" charset="0"/>
              </a:rPr>
              <a:t>内閣府</a:t>
            </a:r>
            <a:r>
              <a:rPr lang="ja-JP" altLang="en-US" sz="1400" dirty="0">
                <a:cs typeface="Times New Roman" panose="02020603050405020304" pitchFamily="18" charset="0"/>
              </a:rPr>
              <a:t>（クラスターデータベース）</a:t>
            </a:r>
            <a:endParaRPr lang="en-US" altLang="ja-JP" sz="1400" dirty="0">
              <a:cs typeface="Times New Roman" panose="02020603050405020304" pitchFamily="18" charset="0"/>
            </a:endParaRPr>
          </a:p>
        </p:txBody>
      </p:sp>
      <p:sp>
        <p:nvSpPr>
          <p:cNvPr id="8" name="コンテンツ プレースホルダー 1">
            <a:extLst>
              <a:ext uri="{FF2B5EF4-FFF2-40B4-BE49-F238E27FC236}">
                <a16:creationId xmlns:a16="http://schemas.microsoft.com/office/drawing/2014/main" id="{0646B8C6-823E-AC59-52D3-F3B838251CF0}"/>
              </a:ext>
            </a:extLst>
          </p:cNvPr>
          <p:cNvSpPr txBox="1">
            <a:spLocks/>
          </p:cNvSpPr>
          <p:nvPr/>
        </p:nvSpPr>
        <p:spPr bwMode="auto">
          <a:xfrm>
            <a:off x="4149308" y="1764711"/>
            <a:ext cx="3992176" cy="3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■大阪府採用案</a:t>
            </a:r>
            <a:r>
              <a:rPr lang="ja-JP" altLang="en-US" sz="1400" dirty="0">
                <a:cs typeface="Times New Roman" panose="02020603050405020304" pitchFamily="18" charset="0"/>
              </a:rPr>
              <a:t>（</a:t>
            </a:r>
            <a:r>
              <a:rPr lang="en-US" altLang="ja-JP" sz="1400" dirty="0">
                <a:cs typeface="Times New Roman" panose="02020603050405020304" pitchFamily="18" charset="0"/>
              </a:rPr>
              <a:t>1</a:t>
            </a:r>
            <a:r>
              <a:rPr lang="ja-JP" altLang="en-US" sz="1400" dirty="0">
                <a:cs typeface="Times New Roman" panose="02020603050405020304" pitchFamily="18" charset="0"/>
              </a:rPr>
              <a:t>棟単位の延焼シミュレーション）</a:t>
            </a:r>
            <a:endParaRPr lang="en-US" altLang="ja-JP" sz="1400" dirty="0">
              <a:cs typeface="Times New Roman" panose="02020603050405020304" pitchFamily="18" charset="0"/>
            </a:endParaRPr>
          </a:p>
        </p:txBody>
      </p:sp>
    </p:spTree>
    <p:extLst>
      <p:ext uri="{BB962C8B-B14F-4D97-AF65-F5344CB8AC3E}">
        <p14:creationId xmlns:p14="http://schemas.microsoft.com/office/powerpoint/2010/main" val="4093643843"/>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944A-75B5-CBF4-31DF-2478A780965D}"/>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46A01C8F-E8F1-0E68-BF3C-E62555D53D27}"/>
              </a:ext>
            </a:extLst>
          </p:cNvPr>
          <p:cNvSpPr/>
          <p:nvPr/>
        </p:nvSpPr>
        <p:spPr>
          <a:xfrm>
            <a:off x="439588" y="3710546"/>
            <a:ext cx="8318377" cy="1798546"/>
          </a:xfrm>
          <a:prstGeom prst="roundRect">
            <a:avLst>
              <a:gd name="adj" fmla="val 6103"/>
            </a:avLst>
          </a:prstGeom>
          <a:solidFill>
            <a:schemeClr val="accent2">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42B8EBE-9D7D-CE5E-7ECF-692C603A09B2}"/>
              </a:ext>
            </a:extLst>
          </p:cNvPr>
          <p:cNvSpPr/>
          <p:nvPr/>
        </p:nvSpPr>
        <p:spPr>
          <a:xfrm>
            <a:off x="298666" y="833594"/>
            <a:ext cx="8546665" cy="738664"/>
          </a:xfrm>
          <a:prstGeom prst="rect">
            <a:avLst/>
          </a:prstGeom>
          <a:solidFill>
            <a:srgbClr val="FFFFCC"/>
          </a:solidFill>
          <a:ln>
            <a:solidFill>
              <a:schemeClr val="bg1">
                <a:lumMod val="50000"/>
              </a:schemeClr>
            </a:solidFill>
            <a:prstDash val="solid"/>
          </a:ln>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内閣府では、東日本大震災の実績に基づいた廣井（</a:t>
            </a:r>
            <a:r>
              <a:rPr lang="en-US" altLang="ja-JP" sz="1400" kern="100" dirty="0">
                <a:latin typeface="Meiryo UI" panose="020B0604030504040204" pitchFamily="50" charset="-128"/>
                <a:ea typeface="Meiryo UI" panose="020B0604030504040204" pitchFamily="50" charset="-128"/>
                <a:cs typeface="Aparajita" panose="020B0502040204020203" pitchFamily="18" charset="0"/>
              </a:rPr>
              <a:t>2014</a:t>
            </a: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）により定量的に津波火災件数を算出するよう、見直された。</a:t>
            </a:r>
            <a:endParaRPr lang="en-US" altLang="ja-JP" sz="1400" kern="100" dirty="0">
              <a:latin typeface="Meiryo UI" panose="020B0604030504040204" pitchFamily="50" charset="-128"/>
              <a:ea typeface="Meiryo UI" panose="020B0604030504040204" pitchFamily="50" charset="-128"/>
              <a:cs typeface="Aparajita" panose="020B0502040204020203" pitchFamily="18" charset="0"/>
            </a:endParaRPr>
          </a:p>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大阪府においても、同様の算定手法を採用する。</a:t>
            </a:r>
          </a:p>
        </p:txBody>
      </p:sp>
      <p:sp>
        <p:nvSpPr>
          <p:cNvPr id="21" name="テキスト ボックス 20">
            <a:extLst>
              <a:ext uri="{FF2B5EF4-FFF2-40B4-BE49-F238E27FC236}">
                <a16:creationId xmlns:a16="http://schemas.microsoft.com/office/drawing/2014/main" id="{B2B8F6B7-D829-70A7-5996-194B34472D75}"/>
              </a:ext>
            </a:extLst>
          </p:cNvPr>
          <p:cNvSpPr txBox="1"/>
          <p:nvPr/>
        </p:nvSpPr>
        <p:spPr>
          <a:xfrm>
            <a:off x="727754" y="3432698"/>
            <a:ext cx="402315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kumimoji="1" lang="ja-JP" altLang="en-US" sz="1400" dirty="0">
                <a:latin typeface="Meiryo UI" panose="020B0604030504040204" pitchFamily="50" charset="-128"/>
                <a:ea typeface="Meiryo UI" panose="020B0604030504040204" pitchFamily="50" charset="-128"/>
              </a:rPr>
              <a:t>（定量評価）</a:t>
            </a:r>
            <a:r>
              <a:rPr kumimoji="1" lang="ja-JP" altLang="en-US" sz="1400" b="1" dirty="0">
                <a:latin typeface="Meiryo UI" panose="020B0604030504040204" pitchFamily="50" charset="-128"/>
                <a:ea typeface="Meiryo UI" panose="020B0604030504040204" pitchFamily="50" charset="-128"/>
              </a:rPr>
              <a:t>　→　大阪府でも採用</a:t>
            </a:r>
            <a:endParaRPr kumimoji="1" lang="ja-JP" altLang="en-US"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A62CBD6-8266-7FDC-6DDA-B0B44A194B5B}"/>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　建物被害　ー　</a:t>
            </a:r>
            <a:r>
              <a:rPr kumimoji="1" lang="en-US" altLang="ja-JP" dirty="0">
                <a:latin typeface="Meiryo UI" panose="020B0604030504040204" pitchFamily="50" charset="-128"/>
                <a:ea typeface="Meiryo UI" panose="020B0604030504040204" pitchFamily="50" charset="-128"/>
              </a:rPr>
              <a:t>1.6 </a:t>
            </a:r>
            <a:r>
              <a:rPr kumimoji="1" lang="ja-JP" altLang="en-US" dirty="0">
                <a:latin typeface="Meiryo UI" panose="020B0604030504040204" pitchFamily="50" charset="-128"/>
                <a:ea typeface="Meiryo UI" panose="020B0604030504040204" pitchFamily="50" charset="-128"/>
              </a:rPr>
              <a:t>津波火災による建物被害　ー　</a:t>
            </a:r>
          </a:p>
        </p:txBody>
      </p:sp>
      <p:sp>
        <p:nvSpPr>
          <p:cNvPr id="3" name="タイトル 2">
            <a:extLst>
              <a:ext uri="{FF2B5EF4-FFF2-40B4-BE49-F238E27FC236}">
                <a16:creationId xmlns:a16="http://schemas.microsoft.com/office/drawing/2014/main" id="{E9EFCE1F-F38D-1726-08EB-2E5BD76ED93A}"/>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4" name="テキスト プレースホルダー 3">
            <a:extLst>
              <a:ext uri="{FF2B5EF4-FFF2-40B4-BE49-F238E27FC236}">
                <a16:creationId xmlns:a16="http://schemas.microsoft.com/office/drawing/2014/main" id="{5D4BD890-8528-59DE-5D79-9536F1F2740C}"/>
              </a:ext>
            </a:extLst>
          </p:cNvPr>
          <p:cNvSpPr>
            <a:spLocks noGrp="1"/>
          </p:cNvSpPr>
          <p:nvPr>
            <p:ph type="body" sz="quarter" idx="11"/>
          </p:nvPr>
        </p:nvSpPr>
        <p:spPr>
          <a:xfrm>
            <a:off x="144000" y="477604"/>
            <a:ext cx="2770650" cy="320000"/>
          </a:xfrm>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a:t>
            </a:r>
            <a:r>
              <a:rPr lang="ja-JP" altLang="en-US" dirty="0"/>
              <a:t>津波火災</a:t>
            </a:r>
            <a:r>
              <a:rPr lang="ja-JP" altLang="en-US" dirty="0">
                <a:latin typeface="Meiryo UI" panose="020B0604030504040204" pitchFamily="50" charset="-128"/>
                <a:ea typeface="Meiryo UI" panose="020B0604030504040204" pitchFamily="50" charset="-128"/>
              </a:rPr>
              <a:t>　ー</a:t>
            </a:r>
            <a:endParaRPr lang="ja-JP" altLang="en-US" dirty="0"/>
          </a:p>
        </p:txBody>
      </p:sp>
      <p:sp>
        <p:nvSpPr>
          <p:cNvPr id="12" name="スライド番号プレースホルダー 3">
            <a:extLst>
              <a:ext uri="{FF2B5EF4-FFF2-40B4-BE49-F238E27FC236}">
                <a16:creationId xmlns:a16="http://schemas.microsoft.com/office/drawing/2014/main" id="{C81BFEC4-3679-A2F8-EF65-B2930A23623E}"/>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13</a:t>
            </a:fld>
            <a:endParaRPr lang="ja-JP" altLang="en-US" sz="1600" dirty="0">
              <a:solidFill>
                <a:schemeClr val="tx1"/>
              </a:solidFill>
            </a:endParaRPr>
          </a:p>
        </p:txBody>
      </p:sp>
      <p:pic>
        <p:nvPicPr>
          <p:cNvPr id="10" name="図 9">
            <a:extLst>
              <a:ext uri="{FF2B5EF4-FFF2-40B4-BE49-F238E27FC236}">
                <a16:creationId xmlns:a16="http://schemas.microsoft.com/office/drawing/2014/main" id="{750A3354-9D6D-069B-684A-24F5AF4EAFC9}"/>
              </a:ext>
            </a:extLst>
          </p:cNvPr>
          <p:cNvPicPr>
            <a:picLocks noChangeAspect="1"/>
          </p:cNvPicPr>
          <p:nvPr/>
        </p:nvPicPr>
        <p:blipFill>
          <a:blip r:embed="rId2"/>
          <a:srcRect l="1315" t="11321" r="10823" b="9768"/>
          <a:stretch>
            <a:fillRect/>
          </a:stretch>
        </p:blipFill>
        <p:spPr>
          <a:xfrm>
            <a:off x="791254" y="3931483"/>
            <a:ext cx="7548612" cy="1412001"/>
          </a:xfrm>
          <a:prstGeom prst="rect">
            <a:avLst/>
          </a:prstGeom>
          <a:ln>
            <a:solidFill>
              <a:schemeClr val="tx1"/>
            </a:solidFill>
          </a:ln>
        </p:spPr>
      </p:pic>
      <p:sp>
        <p:nvSpPr>
          <p:cNvPr id="2" name="テキスト ボックス 1">
            <a:extLst>
              <a:ext uri="{FF2B5EF4-FFF2-40B4-BE49-F238E27FC236}">
                <a16:creationId xmlns:a16="http://schemas.microsoft.com/office/drawing/2014/main" id="{BAD14FEA-474C-DAE1-389C-9BF4CC24990E}"/>
              </a:ext>
            </a:extLst>
          </p:cNvPr>
          <p:cNvSpPr txBox="1"/>
          <p:nvPr/>
        </p:nvSpPr>
        <p:spPr>
          <a:xfrm>
            <a:off x="619843" y="5513405"/>
            <a:ext cx="8138121" cy="430887"/>
          </a:xfrm>
          <a:prstGeom prst="rect">
            <a:avLst/>
          </a:prstGeom>
          <a:noFill/>
          <a:ln>
            <a:noFill/>
          </a:ln>
        </p:spPr>
        <p:txBody>
          <a:bodyPr wrap="square">
            <a:spAutoFit/>
          </a:bodyPr>
          <a:lstStyle/>
          <a:p>
            <a:pPr marL="88900" indent="-88900"/>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津波火災に関する東日本大震災を対象とした質問紙調査の報告と出火件数予測手法の提案</a:t>
            </a:r>
            <a:r>
              <a:rPr lang="en-US" altLang="ja-JP" sz="1100" dirty="0">
                <a:latin typeface="Meiryo UI" panose="020B0604030504040204" pitchFamily="50" charset="-128"/>
                <a:ea typeface="Meiryo UI" panose="020B0604030504040204" pitchFamily="50" charset="-128"/>
              </a:rPr>
              <a:t>. </a:t>
            </a:r>
            <a:r>
              <a:rPr lang="zh-CN" altLang="en-US" sz="1100" dirty="0">
                <a:latin typeface="Meiryo UI" panose="020B0604030504040204" pitchFamily="50" charset="-128"/>
                <a:ea typeface="Meiryo UI" panose="020B0604030504040204" pitchFamily="50" charset="-128"/>
              </a:rPr>
              <a:t>地域安全学会論文集</a:t>
            </a:r>
            <a:r>
              <a:rPr lang="en-US" altLang="ja-JP" sz="1100" dirty="0">
                <a:latin typeface="Meiryo UI" panose="020B0604030504040204" pitchFamily="50" charset="-128"/>
                <a:ea typeface="Meiryo UI" panose="020B0604030504040204" pitchFamily="50" charset="-128"/>
              </a:rPr>
              <a:t>(24). pp.111-121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廣井悠）より</a:t>
            </a:r>
          </a:p>
        </p:txBody>
      </p:sp>
      <p:sp>
        <p:nvSpPr>
          <p:cNvPr id="6" name="四角形: 角を丸くする 4">
            <a:extLst>
              <a:ext uri="{FF2B5EF4-FFF2-40B4-BE49-F238E27FC236}">
                <a16:creationId xmlns:a16="http://schemas.microsoft.com/office/drawing/2014/main" id="{BC2511CC-95BA-0229-31C7-A35313C4A0DC}"/>
              </a:ext>
            </a:extLst>
          </p:cNvPr>
          <p:cNvSpPr/>
          <p:nvPr/>
        </p:nvSpPr>
        <p:spPr>
          <a:xfrm>
            <a:off x="386034" y="2138225"/>
            <a:ext cx="8371931" cy="424864"/>
          </a:xfrm>
          <a:prstGeom prst="roundRect">
            <a:avLst>
              <a:gd name="adj" fmla="val 6240"/>
            </a:avLst>
          </a:prstGeom>
          <a:solidFill>
            <a:schemeClr val="accent2">
              <a:lumMod val="20000"/>
              <a:lumOff val="80000"/>
            </a:schemeClr>
          </a:solidFill>
          <a:ln w="6350">
            <a:noFill/>
            <a:headEnd type="triangle"/>
          </a:ln>
        </p:spPr>
        <p:style>
          <a:lnRef idx="1">
            <a:schemeClr val="dk1"/>
          </a:lnRef>
          <a:fillRef idx="0">
            <a:schemeClr val="dk1"/>
          </a:fillRef>
          <a:effectRef idx="0">
            <a:schemeClr val="dk1"/>
          </a:effectRef>
          <a:fontRef idx="minor">
            <a:schemeClr val="tx1"/>
          </a:fontRef>
        </p:style>
        <p:txBody>
          <a:bodyPr rtlCol="0" anchor="t"/>
          <a:lstStyle/>
          <a:p>
            <a:r>
              <a:rPr lang="ja-JP" altLang="en-US" sz="1600" dirty="0"/>
              <a:t>東日本大震災の知見等を踏まえ、津波火災の出火要因や被害様相を整理する。（定性評価）</a:t>
            </a:r>
          </a:p>
        </p:txBody>
      </p:sp>
      <p:sp>
        <p:nvSpPr>
          <p:cNvPr id="8" name="テキスト ボックス 7">
            <a:extLst>
              <a:ext uri="{FF2B5EF4-FFF2-40B4-BE49-F238E27FC236}">
                <a16:creationId xmlns:a16="http://schemas.microsoft.com/office/drawing/2014/main" id="{8ECC6BF1-CE9C-026E-E864-0C8D6FF23D7C}"/>
              </a:ext>
            </a:extLst>
          </p:cNvPr>
          <p:cNvSpPr txBox="1"/>
          <p:nvPr/>
        </p:nvSpPr>
        <p:spPr>
          <a:xfrm>
            <a:off x="727754" y="1847263"/>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7" name="矢印: 右 6">
            <a:extLst>
              <a:ext uri="{FF2B5EF4-FFF2-40B4-BE49-F238E27FC236}">
                <a16:creationId xmlns:a16="http://schemas.microsoft.com/office/drawing/2014/main" id="{A0ABFEDA-BD29-B1C4-E375-7E3E37D7829C}"/>
              </a:ext>
            </a:extLst>
          </p:cNvPr>
          <p:cNvSpPr/>
          <p:nvPr/>
        </p:nvSpPr>
        <p:spPr>
          <a:xfrm rot="5400000">
            <a:off x="4118705" y="2780123"/>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1930296"/>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F54B8-5851-D5D5-2A11-2CA7B6A0EAB8}"/>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0C6C07F5-2D78-7D19-5A62-DEA81CD3A822}"/>
              </a:ext>
            </a:extLst>
          </p:cNvPr>
          <p:cNvSpPr txBox="1"/>
          <p:nvPr/>
        </p:nvSpPr>
        <p:spPr>
          <a:xfrm>
            <a:off x="4849494" y="2570169"/>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21" name="テキスト ボックス 20">
            <a:extLst>
              <a:ext uri="{FF2B5EF4-FFF2-40B4-BE49-F238E27FC236}">
                <a16:creationId xmlns:a16="http://schemas.microsoft.com/office/drawing/2014/main" id="{E9A1EE84-17AA-FFAD-E2F8-B68B85C56243}"/>
              </a:ext>
            </a:extLst>
          </p:cNvPr>
          <p:cNvSpPr txBox="1"/>
          <p:nvPr/>
        </p:nvSpPr>
        <p:spPr>
          <a:xfrm>
            <a:off x="4685090" y="4568242"/>
            <a:ext cx="4117554"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 （パラメータの見直し）</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sz="1400" b="1" dirty="0">
                <a:latin typeface="Meiryo UI" panose="020B0604030504040204" pitchFamily="50" charset="-128"/>
                <a:ea typeface="Meiryo UI" panose="020B0604030504040204" pitchFamily="50" charset="-128"/>
              </a:rPr>
              <a:t>　　　　　　　　　　　　　　　　→　大阪府でも採用</a:t>
            </a:r>
          </a:p>
        </p:txBody>
      </p:sp>
      <p:sp>
        <p:nvSpPr>
          <p:cNvPr id="9" name="正方形/長方形 8">
            <a:extLst>
              <a:ext uri="{FF2B5EF4-FFF2-40B4-BE49-F238E27FC236}">
                <a16:creationId xmlns:a16="http://schemas.microsoft.com/office/drawing/2014/main" id="{0DF14B9A-A858-BB60-9BBF-0BE1EEBCF038}"/>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　建物被害　ー　</a:t>
            </a:r>
            <a:r>
              <a:rPr kumimoji="1" lang="en-US" altLang="ja-JP" dirty="0">
                <a:latin typeface="Meiryo UI" panose="020B0604030504040204" pitchFamily="50" charset="-128"/>
                <a:ea typeface="Meiryo UI" panose="020B0604030504040204" pitchFamily="50" charset="-128"/>
              </a:rPr>
              <a:t>1.8 </a:t>
            </a:r>
            <a:r>
              <a:rPr kumimoji="1" lang="ja-JP" altLang="en-US" dirty="0">
                <a:latin typeface="Meiryo UI" panose="020B0604030504040204" pitchFamily="50" charset="-128"/>
                <a:ea typeface="Meiryo UI" panose="020B0604030504040204" pitchFamily="50" charset="-128"/>
              </a:rPr>
              <a:t>ブロック塀被害　ー　</a:t>
            </a:r>
          </a:p>
        </p:txBody>
      </p:sp>
      <p:sp>
        <p:nvSpPr>
          <p:cNvPr id="3" name="タイトル 2">
            <a:extLst>
              <a:ext uri="{FF2B5EF4-FFF2-40B4-BE49-F238E27FC236}">
                <a16:creationId xmlns:a16="http://schemas.microsoft.com/office/drawing/2014/main" id="{9480BC3E-F970-BD56-66A1-B24D240D8801}"/>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4" name="テキスト プレースホルダー 3">
            <a:extLst>
              <a:ext uri="{FF2B5EF4-FFF2-40B4-BE49-F238E27FC236}">
                <a16:creationId xmlns:a16="http://schemas.microsoft.com/office/drawing/2014/main" id="{9DFB9ADD-8D6C-9C17-E763-59A42CE8E5CD}"/>
              </a:ext>
            </a:extLst>
          </p:cNvPr>
          <p:cNvSpPr>
            <a:spLocks noGrp="1"/>
          </p:cNvSpPr>
          <p:nvPr>
            <p:ph type="body" sz="quarter" idx="11"/>
          </p:nvPr>
        </p:nvSpPr>
        <p:spPr/>
        <p:txBody>
          <a:bodyPr/>
          <a:lstStyle/>
          <a:p>
            <a:r>
              <a:rPr lang="ja-JP" altLang="en-US" dirty="0"/>
              <a:t>ブロック塀の倒壊</a:t>
            </a:r>
          </a:p>
        </p:txBody>
      </p:sp>
      <p:sp>
        <p:nvSpPr>
          <p:cNvPr id="12" name="スライド番号プレースホルダー 3">
            <a:extLst>
              <a:ext uri="{FF2B5EF4-FFF2-40B4-BE49-F238E27FC236}">
                <a16:creationId xmlns:a16="http://schemas.microsoft.com/office/drawing/2014/main" id="{FDE0D9E6-F606-D618-51D9-74C4FBD7CCC2}"/>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14</a:t>
            </a:fld>
            <a:endParaRPr lang="ja-JP" altLang="en-US" sz="1600" dirty="0">
              <a:solidFill>
                <a:schemeClr val="tx1"/>
              </a:solidFill>
            </a:endParaRPr>
          </a:p>
        </p:txBody>
      </p:sp>
      <p:sp>
        <p:nvSpPr>
          <p:cNvPr id="19" name="正方形/長方形 18">
            <a:extLst>
              <a:ext uri="{FF2B5EF4-FFF2-40B4-BE49-F238E27FC236}">
                <a16:creationId xmlns:a16="http://schemas.microsoft.com/office/drawing/2014/main" id="{606C627F-12C1-CD1B-AA36-9FDE12DD8067}"/>
              </a:ext>
            </a:extLst>
          </p:cNvPr>
          <p:cNvSpPr/>
          <p:nvPr/>
        </p:nvSpPr>
        <p:spPr>
          <a:xfrm>
            <a:off x="287108" y="2384117"/>
            <a:ext cx="4312441" cy="3608397"/>
          </a:xfrm>
          <a:prstGeom prst="rect">
            <a:avLst/>
          </a:prstGeom>
          <a:solidFill>
            <a:schemeClr val="accent2">
              <a:lumMod val="20000"/>
              <a:lumOff val="80000"/>
            </a:schemeClr>
          </a:solidFill>
          <a:ln w="12700">
            <a:no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EA96DCB-406C-3F2C-AC78-0348674312EF}"/>
              </a:ext>
            </a:extLst>
          </p:cNvPr>
          <p:cNvPicPr>
            <a:picLocks noChangeAspect="1"/>
          </p:cNvPicPr>
          <p:nvPr/>
        </p:nvPicPr>
        <p:blipFill>
          <a:blip r:embed="rId2"/>
          <a:stretch>
            <a:fillRect/>
          </a:stretch>
        </p:blipFill>
        <p:spPr>
          <a:xfrm>
            <a:off x="297047" y="2297258"/>
            <a:ext cx="4729769" cy="3782117"/>
          </a:xfrm>
          <a:prstGeom prst="rect">
            <a:avLst/>
          </a:prstGeom>
        </p:spPr>
      </p:pic>
      <p:sp>
        <p:nvSpPr>
          <p:cNvPr id="25" name="正方形/長方形 24">
            <a:extLst>
              <a:ext uri="{FF2B5EF4-FFF2-40B4-BE49-F238E27FC236}">
                <a16:creationId xmlns:a16="http://schemas.microsoft.com/office/drawing/2014/main" id="{79AEB4D0-CB57-9DA4-397D-E3F7595D357A}"/>
              </a:ext>
            </a:extLst>
          </p:cNvPr>
          <p:cNvSpPr/>
          <p:nvPr/>
        </p:nvSpPr>
        <p:spPr>
          <a:xfrm>
            <a:off x="4782017" y="2179692"/>
            <a:ext cx="1885483" cy="356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spc="-100" dirty="0">
                <a:solidFill>
                  <a:schemeClr val="tx1"/>
                </a:solidFill>
              </a:rPr>
              <a:t>●</a:t>
            </a:r>
            <a:r>
              <a:rPr kumimoji="1" lang="ja-JP" altLang="en-US" sz="1600" b="1" dirty="0">
                <a:solidFill>
                  <a:schemeClr val="tx1"/>
                </a:solidFill>
                <a:latin typeface="Meiryo UI" panose="020B0604030504040204" pitchFamily="50" charset="-128"/>
                <a:ea typeface="Meiryo UI" panose="020B0604030504040204" pitchFamily="50" charset="-128"/>
              </a:rPr>
              <a:t>塀等の件数比率</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graphicFrame>
        <p:nvGraphicFramePr>
          <p:cNvPr id="28" name="表 27">
            <a:extLst>
              <a:ext uri="{FF2B5EF4-FFF2-40B4-BE49-F238E27FC236}">
                <a16:creationId xmlns:a16="http://schemas.microsoft.com/office/drawing/2014/main" id="{7FDDEC61-4311-D27F-A71E-04C9B65D4D4C}"/>
              </a:ext>
            </a:extLst>
          </p:cNvPr>
          <p:cNvGraphicFramePr>
            <a:graphicFrameLocks noGrp="1"/>
          </p:cNvGraphicFramePr>
          <p:nvPr>
            <p:extLst>
              <p:ext uri="{D42A27DB-BD31-4B8C-83A1-F6EECF244321}">
                <p14:modId xmlns:p14="http://schemas.microsoft.com/office/powerpoint/2010/main" val="1414692118"/>
              </p:ext>
            </p:extLst>
          </p:nvPr>
        </p:nvGraphicFramePr>
        <p:xfrm>
          <a:off x="4766189" y="2852864"/>
          <a:ext cx="4117554" cy="760226"/>
        </p:xfrm>
        <a:graphic>
          <a:graphicData uri="http://schemas.openxmlformats.org/drawingml/2006/table">
            <a:tbl>
              <a:tblPr firstRow="1" bandRow="1">
                <a:tableStyleId>{7DF18680-E054-41AD-8BC1-D1AEF772440D}</a:tableStyleId>
              </a:tblPr>
              <a:tblGrid>
                <a:gridCol w="1389935">
                  <a:extLst>
                    <a:ext uri="{9D8B030D-6E8A-4147-A177-3AD203B41FA5}">
                      <a16:colId xmlns:a16="http://schemas.microsoft.com/office/drawing/2014/main" val="2501106999"/>
                    </a:ext>
                  </a:extLst>
                </a:gridCol>
                <a:gridCol w="1365663">
                  <a:extLst>
                    <a:ext uri="{9D8B030D-6E8A-4147-A177-3AD203B41FA5}">
                      <a16:colId xmlns:a16="http://schemas.microsoft.com/office/drawing/2014/main" val="2961096777"/>
                    </a:ext>
                  </a:extLst>
                </a:gridCol>
                <a:gridCol w="1361956">
                  <a:extLst>
                    <a:ext uri="{9D8B030D-6E8A-4147-A177-3AD203B41FA5}">
                      <a16:colId xmlns:a16="http://schemas.microsoft.com/office/drawing/2014/main" val="1890679728"/>
                    </a:ext>
                  </a:extLst>
                </a:gridCol>
              </a:tblGrid>
              <a:tr h="293392">
                <a:tc>
                  <a:txBody>
                    <a:bodyPr/>
                    <a:lstStyle/>
                    <a:p>
                      <a:pPr algn="ctr"/>
                      <a:r>
                        <a:rPr lang="ja-JP" sz="1200" kern="100" dirty="0">
                          <a:effectLst/>
                        </a:rPr>
                        <a:t>ブロック塀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rPr>
                        <a:t>石塀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rPr>
                        <a:t>コンクリート塀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6244678"/>
                  </a:ext>
                </a:extLst>
              </a:tr>
              <a:tr h="466834">
                <a:tc>
                  <a:txBody>
                    <a:bodyPr/>
                    <a:lstStyle/>
                    <a:p>
                      <a:pPr algn="ctr"/>
                      <a:r>
                        <a:rPr lang="en-US" sz="1200" kern="100" dirty="0">
                          <a:effectLst/>
                        </a:rPr>
                        <a:t>0.16×</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0.035×</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kern="100" dirty="0">
                          <a:effectLst/>
                        </a:rPr>
                        <a:t>0.036×</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82308704"/>
                  </a:ext>
                </a:extLst>
              </a:tr>
            </a:tbl>
          </a:graphicData>
        </a:graphic>
      </p:graphicFrame>
      <p:sp>
        <p:nvSpPr>
          <p:cNvPr id="30" name="コンテンツ プレースホルダー 1">
            <a:extLst>
              <a:ext uri="{FF2B5EF4-FFF2-40B4-BE49-F238E27FC236}">
                <a16:creationId xmlns:a16="http://schemas.microsoft.com/office/drawing/2014/main" id="{807A7138-CAD1-B65C-1890-8E2625EB7B6A}"/>
              </a:ext>
            </a:extLst>
          </p:cNvPr>
          <p:cNvSpPr txBox="1">
            <a:spLocks/>
          </p:cNvSpPr>
          <p:nvPr/>
        </p:nvSpPr>
        <p:spPr bwMode="auto">
          <a:xfrm>
            <a:off x="248882" y="2061359"/>
            <a:ext cx="1641636" cy="32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600" b="1" spc="-100" dirty="0"/>
              <a:t>●被害想定フロー</a:t>
            </a:r>
            <a:endParaRPr lang="en-US" altLang="ja-JP" sz="1600" b="1" dirty="0"/>
          </a:p>
        </p:txBody>
      </p:sp>
      <p:sp>
        <p:nvSpPr>
          <p:cNvPr id="31" name="正方形/長方形 30">
            <a:extLst>
              <a:ext uri="{FF2B5EF4-FFF2-40B4-BE49-F238E27FC236}">
                <a16:creationId xmlns:a16="http://schemas.microsoft.com/office/drawing/2014/main" id="{2049371A-3534-FBDB-C71C-C676DD262D3C}"/>
              </a:ext>
            </a:extLst>
          </p:cNvPr>
          <p:cNvSpPr/>
          <p:nvPr/>
        </p:nvSpPr>
        <p:spPr>
          <a:xfrm>
            <a:off x="2513043" y="2887471"/>
            <a:ext cx="954715" cy="291238"/>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表 32">
            <a:extLst>
              <a:ext uri="{FF2B5EF4-FFF2-40B4-BE49-F238E27FC236}">
                <a16:creationId xmlns:a16="http://schemas.microsoft.com/office/drawing/2014/main" id="{994AA038-D002-1428-114D-40A59D4DAFF6}"/>
              </a:ext>
            </a:extLst>
          </p:cNvPr>
          <p:cNvGraphicFramePr>
            <a:graphicFrameLocks noGrp="1"/>
          </p:cNvGraphicFramePr>
          <p:nvPr>
            <p:extLst>
              <p:ext uri="{D42A27DB-BD31-4B8C-83A1-F6EECF244321}">
                <p14:modId xmlns:p14="http://schemas.microsoft.com/office/powerpoint/2010/main" val="3442608336"/>
              </p:ext>
            </p:extLst>
          </p:nvPr>
        </p:nvGraphicFramePr>
        <p:xfrm>
          <a:off x="4766189" y="5104596"/>
          <a:ext cx="4139272" cy="760226"/>
        </p:xfrm>
        <a:graphic>
          <a:graphicData uri="http://schemas.openxmlformats.org/drawingml/2006/table">
            <a:tbl>
              <a:tblPr firstRow="1" bandRow="1">
                <a:tableStyleId>{7DF18680-E054-41AD-8BC1-D1AEF772440D}</a:tableStyleId>
              </a:tblPr>
              <a:tblGrid>
                <a:gridCol w="1366254">
                  <a:extLst>
                    <a:ext uri="{9D8B030D-6E8A-4147-A177-3AD203B41FA5}">
                      <a16:colId xmlns:a16="http://schemas.microsoft.com/office/drawing/2014/main" val="2501106999"/>
                    </a:ext>
                  </a:extLst>
                </a:gridCol>
                <a:gridCol w="1413895">
                  <a:extLst>
                    <a:ext uri="{9D8B030D-6E8A-4147-A177-3AD203B41FA5}">
                      <a16:colId xmlns:a16="http://schemas.microsoft.com/office/drawing/2014/main" val="2961096777"/>
                    </a:ext>
                  </a:extLst>
                </a:gridCol>
                <a:gridCol w="1359123">
                  <a:extLst>
                    <a:ext uri="{9D8B030D-6E8A-4147-A177-3AD203B41FA5}">
                      <a16:colId xmlns:a16="http://schemas.microsoft.com/office/drawing/2014/main" val="1890679728"/>
                    </a:ext>
                  </a:extLst>
                </a:gridCol>
              </a:tblGrid>
              <a:tr h="247533">
                <a:tc>
                  <a:txBody>
                    <a:bodyPr/>
                    <a:lstStyle/>
                    <a:p>
                      <a:pPr algn="ctr"/>
                      <a:r>
                        <a:rPr lang="ja-JP" sz="1200" kern="100" dirty="0">
                          <a:effectLst/>
                        </a:rPr>
                        <a:t>ブロック塀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dirty="0">
                          <a:effectLst/>
                        </a:rPr>
                        <a:t>石塀</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ja-JP" sz="1200" kern="100">
                          <a:effectLst/>
                        </a:rPr>
                        <a:t>コンクリート塀</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6244678"/>
                  </a:ext>
                </a:extLst>
              </a:tr>
              <a:tr h="512693">
                <a:tc>
                  <a:txBody>
                    <a:bodyPr/>
                    <a:lstStyle/>
                    <a:p>
                      <a:pPr algn="ctr"/>
                      <a:r>
                        <a:rPr lang="en-US" sz="1200" kern="100" dirty="0">
                          <a:effectLst/>
                        </a:rPr>
                        <a:t>0.16×</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b="1" kern="100" dirty="0">
                          <a:solidFill>
                            <a:schemeClr val="tx1"/>
                          </a:solidFill>
                          <a:effectLst/>
                        </a:rPr>
                        <a:t>0.027</a:t>
                      </a:r>
                      <a:r>
                        <a:rPr lang="en-US" sz="1200" kern="100" dirty="0">
                          <a:effectLst/>
                        </a:rPr>
                        <a:t>×</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r>
                        <a:rPr lang="en-US" sz="1200" b="1" kern="100" dirty="0">
                          <a:solidFill>
                            <a:schemeClr val="tx1"/>
                          </a:solidFill>
                          <a:effectLst/>
                        </a:rPr>
                        <a:t>0.016</a:t>
                      </a:r>
                      <a:r>
                        <a:rPr lang="en-US" sz="1200" kern="100" dirty="0">
                          <a:effectLst/>
                        </a:rPr>
                        <a:t>×</a:t>
                      </a:r>
                    </a:p>
                    <a:p>
                      <a:pPr algn="ctr"/>
                      <a:r>
                        <a:rPr lang="ja-JP" sz="1200" kern="100" dirty="0">
                          <a:effectLst/>
                        </a:rPr>
                        <a:t>（木造住宅棟数）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82308704"/>
                  </a:ext>
                </a:extLst>
              </a:tr>
            </a:tbl>
          </a:graphicData>
        </a:graphic>
      </p:graphicFrame>
      <p:sp>
        <p:nvSpPr>
          <p:cNvPr id="34" name="矢印: 右 33">
            <a:extLst>
              <a:ext uri="{FF2B5EF4-FFF2-40B4-BE49-F238E27FC236}">
                <a16:creationId xmlns:a16="http://schemas.microsoft.com/office/drawing/2014/main" id="{200E9A10-9CCD-2ADE-3EA8-0B73D862F61A}"/>
              </a:ext>
            </a:extLst>
          </p:cNvPr>
          <p:cNvSpPr/>
          <p:nvPr/>
        </p:nvSpPr>
        <p:spPr>
          <a:xfrm rot="5400000">
            <a:off x="5798534" y="3922380"/>
            <a:ext cx="406143" cy="553999"/>
          </a:xfrm>
          <a:prstGeom prst="right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8169BFB-237C-6302-9701-8A18F4B14801}"/>
              </a:ext>
            </a:extLst>
          </p:cNvPr>
          <p:cNvSpPr/>
          <p:nvPr/>
        </p:nvSpPr>
        <p:spPr>
          <a:xfrm>
            <a:off x="298577" y="863808"/>
            <a:ext cx="8487614" cy="523220"/>
          </a:xfrm>
          <a:prstGeom prst="rect">
            <a:avLst/>
          </a:prstGeom>
          <a:solidFill>
            <a:srgbClr val="FFFFCC"/>
          </a:solidFill>
          <a:ln>
            <a:solidFill>
              <a:schemeClr val="accent3"/>
            </a:solidFill>
          </a:ln>
        </p:spPr>
        <p:txBody>
          <a:bodyPr wrap="squar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内閣府では、最新の調査結果に基づき、</a:t>
            </a:r>
            <a:r>
              <a:rPr lang="ja-JP" altLang="en-US" sz="1400" b="1" kern="100" dirty="0">
                <a:latin typeface="Meiryo UI" panose="020B0604030504040204" pitchFamily="50" charset="-128"/>
                <a:ea typeface="Meiryo UI" panose="020B0604030504040204" pitchFamily="50" charset="-128"/>
                <a:cs typeface="Aparajita" panose="020B0502040204020203" pitchFamily="18" charset="0"/>
              </a:rPr>
              <a:t>石塀やコンクリート塀の木造住宅件数比率</a:t>
            </a: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が見直された。</a:t>
            </a:r>
            <a:endParaRPr lang="en-US" altLang="ja-JP" sz="1400" kern="100" dirty="0">
              <a:latin typeface="Meiryo UI" panose="020B0604030504040204" pitchFamily="50" charset="-128"/>
              <a:ea typeface="Meiryo UI" panose="020B0604030504040204" pitchFamily="50" charset="-128"/>
              <a:cs typeface="Aparajita" panose="020B0502040204020203" pitchFamily="18" charset="0"/>
            </a:endParaRPr>
          </a:p>
          <a:p>
            <a:pPr marL="285750" indent="-285750" algn="just">
              <a:spcAft>
                <a:spcPts val="0"/>
              </a:spcAft>
              <a:buFont typeface="Wingdings" panose="05000000000000000000" pitchFamily="2" charset="2"/>
              <a:buChar char="ü"/>
            </a:pPr>
            <a:r>
              <a:rPr lang="ja-JP" altLang="en-US" sz="1400" kern="100" dirty="0">
                <a:latin typeface="Meiryo UI" panose="020B0604030504040204" pitchFamily="50" charset="-128"/>
                <a:ea typeface="Meiryo UI" panose="020B0604030504040204" pitchFamily="50" charset="-128"/>
                <a:cs typeface="Aparajita" panose="020B0502040204020203" pitchFamily="18" charset="0"/>
              </a:rPr>
              <a:t>大阪府においても、石塀やコンクリート塀の同様の木造住宅件数比率を採用する。</a:t>
            </a:r>
          </a:p>
        </p:txBody>
      </p:sp>
      <p:sp>
        <p:nvSpPr>
          <p:cNvPr id="11" name="テキスト ボックス 10">
            <a:extLst>
              <a:ext uri="{FF2B5EF4-FFF2-40B4-BE49-F238E27FC236}">
                <a16:creationId xmlns:a16="http://schemas.microsoft.com/office/drawing/2014/main" id="{89088B1E-7BBE-2B42-8599-82A0046F8CF0}"/>
              </a:ext>
            </a:extLst>
          </p:cNvPr>
          <p:cNvSpPr txBox="1"/>
          <p:nvPr/>
        </p:nvSpPr>
        <p:spPr>
          <a:xfrm>
            <a:off x="6371587" y="3937303"/>
            <a:ext cx="2284324" cy="600164"/>
          </a:xfrm>
          <a:prstGeom prst="rect">
            <a:avLst/>
          </a:prstGeom>
          <a:noFill/>
          <a:ln>
            <a:noFill/>
          </a:ln>
        </p:spPr>
        <p:txBody>
          <a:bodyPr wrap="square">
            <a:spAutoFit/>
          </a:bodyPr>
          <a:lstStyle/>
          <a:p>
            <a:r>
              <a:rPr lang="ja-JP" altLang="en-US" sz="1100" dirty="0">
                <a:latin typeface="Meiryo UI" panose="020B0604030504040204" pitchFamily="50" charset="-128"/>
                <a:ea typeface="Meiryo UI" panose="020B0604030504040204" pitchFamily="50" charset="-128"/>
              </a:rPr>
              <a:t>ブロック塀は愛知県</a:t>
            </a:r>
            <a:r>
              <a:rPr lang="en-US" altLang="ja-JP" sz="1100" dirty="0">
                <a:latin typeface="Meiryo UI" panose="020B0604030504040204" pitchFamily="50" charset="-128"/>
                <a:ea typeface="Meiryo UI" panose="020B0604030504040204" pitchFamily="50" charset="-128"/>
              </a:rPr>
              <a:t>(H15)</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石塀・コンクリート塀は東京都（</a:t>
            </a:r>
            <a:r>
              <a:rPr lang="en-US" altLang="ja-JP" sz="1100" dirty="0">
                <a:latin typeface="Meiryo UI" panose="020B0604030504040204" pitchFamily="50" charset="-128"/>
                <a:ea typeface="Meiryo UI" panose="020B0604030504040204" pitchFamily="50" charset="-128"/>
              </a:rPr>
              <a:t>R4</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による見直し</a:t>
            </a:r>
          </a:p>
        </p:txBody>
      </p:sp>
      <p:sp>
        <p:nvSpPr>
          <p:cNvPr id="13" name="テキスト ボックス 12">
            <a:extLst>
              <a:ext uri="{FF2B5EF4-FFF2-40B4-BE49-F238E27FC236}">
                <a16:creationId xmlns:a16="http://schemas.microsoft.com/office/drawing/2014/main" id="{96959216-A66C-7C16-E42F-1E7E2BED5D81}"/>
              </a:ext>
            </a:extLst>
          </p:cNvPr>
          <p:cNvSpPr txBox="1"/>
          <p:nvPr/>
        </p:nvSpPr>
        <p:spPr>
          <a:xfrm>
            <a:off x="6029326" y="3568907"/>
            <a:ext cx="3003020"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被害想定手法の概要（平成</a:t>
            </a: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8</a:t>
            </a:r>
            <a:r>
              <a:rPr lang="ja-JP" altLang="en-US" sz="1100" dirty="0">
                <a:latin typeface="Meiryo UI" panose="020B0604030504040204" pitchFamily="50" charset="-128"/>
                <a:ea typeface="Meiryo UI" panose="020B0604030504040204" pitchFamily="50" charset="-128"/>
              </a:rPr>
              <a:t>月）より</a:t>
            </a:r>
          </a:p>
        </p:txBody>
      </p:sp>
      <p:sp>
        <p:nvSpPr>
          <p:cNvPr id="5" name="テキスト ボックス 4">
            <a:extLst>
              <a:ext uri="{FF2B5EF4-FFF2-40B4-BE49-F238E27FC236}">
                <a16:creationId xmlns:a16="http://schemas.microsoft.com/office/drawing/2014/main" id="{C8E3F310-9B06-5BDC-4751-99D8C651F157}"/>
              </a:ext>
            </a:extLst>
          </p:cNvPr>
          <p:cNvSpPr txBox="1"/>
          <p:nvPr/>
        </p:nvSpPr>
        <p:spPr>
          <a:xfrm>
            <a:off x="6096000" y="5874920"/>
            <a:ext cx="3048000"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被害想定手法の概要（令和７年３月）より</a:t>
            </a:r>
          </a:p>
        </p:txBody>
      </p:sp>
      <p:sp>
        <p:nvSpPr>
          <p:cNvPr id="8" name="左中かっこ 7">
            <a:extLst>
              <a:ext uri="{FF2B5EF4-FFF2-40B4-BE49-F238E27FC236}">
                <a16:creationId xmlns:a16="http://schemas.microsoft.com/office/drawing/2014/main" id="{A1A98B49-6E4C-D68F-983E-F29AE157427D}"/>
              </a:ext>
            </a:extLst>
          </p:cNvPr>
          <p:cNvSpPr/>
          <p:nvPr/>
        </p:nvSpPr>
        <p:spPr>
          <a:xfrm>
            <a:off x="4518030" y="2179691"/>
            <a:ext cx="323550" cy="3899683"/>
          </a:xfrm>
          <a:prstGeom prst="leftBrace">
            <a:avLst>
              <a:gd name="adj1" fmla="val 8333"/>
              <a:gd name="adj2" fmla="val 21836"/>
            </a:avLst>
          </a:prstGeom>
          <a:ln w="15875">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692575044"/>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12EC-B75B-E476-B037-875B8D23E94C}"/>
            </a:ext>
          </a:extLst>
        </p:cNvPr>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51FB5F7D-9404-0472-138C-DA48E1723125}"/>
              </a:ext>
            </a:extLst>
          </p:cNvPr>
          <p:cNvSpPr/>
          <p:nvPr/>
        </p:nvSpPr>
        <p:spPr>
          <a:xfrm>
            <a:off x="4718789" y="3870102"/>
            <a:ext cx="4120789" cy="346153"/>
          </a:xfrm>
          <a:prstGeom prst="roundRect">
            <a:avLst>
              <a:gd name="adj" fmla="val 30868"/>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17701ABC-5AF1-3688-4E1B-C0799BFE88B5}"/>
              </a:ext>
            </a:extLst>
          </p:cNvPr>
          <p:cNvSpPr/>
          <p:nvPr/>
        </p:nvSpPr>
        <p:spPr>
          <a:xfrm>
            <a:off x="4738814" y="4257525"/>
            <a:ext cx="4120789" cy="2210341"/>
          </a:xfrm>
          <a:prstGeom prst="roundRect">
            <a:avLst>
              <a:gd name="adj" fmla="val 61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532F8EB0-A004-B65A-CAE4-B5ADE6B13F4B}"/>
              </a:ext>
            </a:extLst>
          </p:cNvPr>
          <p:cNvSpPr/>
          <p:nvPr/>
        </p:nvSpPr>
        <p:spPr>
          <a:xfrm>
            <a:off x="4731526" y="1624677"/>
            <a:ext cx="4113572" cy="2210341"/>
          </a:xfrm>
          <a:prstGeom prst="roundRect">
            <a:avLst>
              <a:gd name="adj" fmla="val 61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E9C3184-5344-8200-2BB2-700705905701}"/>
              </a:ext>
            </a:extLst>
          </p:cNvPr>
          <p:cNvSpPr/>
          <p:nvPr/>
        </p:nvSpPr>
        <p:spPr>
          <a:xfrm>
            <a:off x="284397" y="1624679"/>
            <a:ext cx="4140816" cy="2213432"/>
          </a:xfrm>
          <a:prstGeom prst="roundRect">
            <a:avLst>
              <a:gd name="adj" fmla="val 61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4255A33-C32D-97F2-75C3-EAAC17FC4A66}"/>
              </a:ext>
            </a:extLst>
          </p:cNvPr>
          <p:cNvSpPr/>
          <p:nvPr/>
        </p:nvSpPr>
        <p:spPr>
          <a:xfrm>
            <a:off x="284397" y="4257525"/>
            <a:ext cx="4140816" cy="2213432"/>
          </a:xfrm>
          <a:prstGeom prst="roundRect">
            <a:avLst>
              <a:gd name="adj" fmla="val 61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272EBC9C-E0F7-7B51-485E-B91EFC1A71FF}"/>
              </a:ext>
            </a:extLst>
          </p:cNvPr>
          <p:cNvPicPr>
            <a:picLocks noChangeAspect="1"/>
          </p:cNvPicPr>
          <p:nvPr/>
        </p:nvPicPr>
        <p:blipFill>
          <a:blip r:embed="rId3"/>
          <a:stretch>
            <a:fillRect/>
          </a:stretch>
        </p:blipFill>
        <p:spPr>
          <a:xfrm>
            <a:off x="325897" y="4614391"/>
            <a:ext cx="3093218" cy="1734729"/>
          </a:xfrm>
          <a:prstGeom prst="rect">
            <a:avLst/>
          </a:prstGeom>
        </p:spPr>
      </p:pic>
      <p:pic>
        <p:nvPicPr>
          <p:cNvPr id="18" name="図 17">
            <a:extLst>
              <a:ext uri="{FF2B5EF4-FFF2-40B4-BE49-F238E27FC236}">
                <a16:creationId xmlns:a16="http://schemas.microsoft.com/office/drawing/2014/main" id="{EF7E2FAB-72D3-451D-C18F-29D44A5944D8}"/>
              </a:ext>
            </a:extLst>
          </p:cNvPr>
          <p:cNvPicPr>
            <a:picLocks noChangeAspect="1"/>
          </p:cNvPicPr>
          <p:nvPr/>
        </p:nvPicPr>
        <p:blipFill>
          <a:blip r:embed="rId4"/>
          <a:stretch>
            <a:fillRect/>
          </a:stretch>
        </p:blipFill>
        <p:spPr>
          <a:xfrm>
            <a:off x="4789043" y="4658884"/>
            <a:ext cx="2806752" cy="1734729"/>
          </a:xfrm>
          <a:prstGeom prst="rect">
            <a:avLst/>
          </a:prstGeom>
        </p:spPr>
      </p:pic>
      <p:sp>
        <p:nvSpPr>
          <p:cNvPr id="4" name="タイトル 3">
            <a:extLst>
              <a:ext uri="{FF2B5EF4-FFF2-40B4-BE49-F238E27FC236}">
                <a16:creationId xmlns:a16="http://schemas.microsoft.com/office/drawing/2014/main" id="{15E0B348-339B-749D-ABFE-589CF07DEB8F}"/>
              </a:ext>
            </a:extLst>
          </p:cNvPr>
          <p:cNvSpPr>
            <a:spLocks noGrp="1"/>
          </p:cNvSpPr>
          <p:nvPr>
            <p:ph type="title"/>
          </p:nvPr>
        </p:nvSpPr>
        <p:spPr/>
        <p:txBody>
          <a:bodyPr/>
          <a:lstStyle/>
          <a:p>
            <a:endParaRPr lang="ja-JP" altLang="en-US"/>
          </a:p>
        </p:txBody>
      </p:sp>
      <p:sp>
        <p:nvSpPr>
          <p:cNvPr id="7" name="コンテンツ プレースホルダー 1">
            <a:extLst>
              <a:ext uri="{FF2B5EF4-FFF2-40B4-BE49-F238E27FC236}">
                <a16:creationId xmlns:a16="http://schemas.microsoft.com/office/drawing/2014/main" id="{E5A40685-23F7-29E8-B050-BCDEB6B4E5DE}"/>
              </a:ext>
            </a:extLst>
          </p:cNvPr>
          <p:cNvSpPr>
            <a:spLocks noGrp="1"/>
          </p:cNvSpPr>
          <p:nvPr>
            <p:ph type="body" sz="quarter" idx="11"/>
          </p:nvPr>
        </p:nvSpPr>
        <p:spPr>
          <a:xfrm>
            <a:off x="144000" y="477604"/>
            <a:ext cx="3925080" cy="320000"/>
          </a:xfrm>
        </p:spPr>
        <p:txBody>
          <a:bodyPr>
            <a:noAutofit/>
          </a:bodyPr>
          <a:lstStyle/>
          <a:p>
            <a:pPr>
              <a:spcBef>
                <a:spcPct val="0"/>
              </a:spcBef>
            </a:pPr>
            <a:r>
              <a:rPr lang="ja-JP" altLang="en-US" dirty="0">
                <a:latin typeface="Meiryo UI" panose="020B0604030504040204" pitchFamily="50" charset="-128"/>
                <a:ea typeface="Meiryo UI" panose="020B0604030504040204" pitchFamily="50" charset="-128"/>
              </a:rPr>
              <a:t>２． 人的被害　ー　火災による人的被害　ー　</a:t>
            </a:r>
            <a:endParaRPr lang="en-US" altLang="ja-JP" dirty="0">
              <a:latin typeface="Meiryo UI" panose="020B0604030504040204" pitchFamily="50" charset="-128"/>
              <a:ea typeface="Meiryo UI" panose="020B0604030504040204" pitchFamily="50" charset="-128"/>
            </a:endParaRPr>
          </a:p>
        </p:txBody>
      </p:sp>
      <p:sp>
        <p:nvSpPr>
          <p:cNvPr id="14" name="スライド番号プレースホルダー 3">
            <a:extLst>
              <a:ext uri="{FF2B5EF4-FFF2-40B4-BE49-F238E27FC236}">
                <a16:creationId xmlns:a16="http://schemas.microsoft.com/office/drawing/2014/main" id="{7F21886E-E1EE-7449-55D4-183298EC4AB9}"/>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15</a:t>
            </a:fld>
            <a:endParaRPr lang="ja-JP" altLang="en-US" sz="1600" dirty="0">
              <a:solidFill>
                <a:schemeClr val="tx1"/>
              </a:solidFill>
            </a:endParaRPr>
          </a:p>
        </p:txBody>
      </p:sp>
      <p:sp>
        <p:nvSpPr>
          <p:cNvPr id="5" name="コンテンツ プレースホルダー 1">
            <a:extLst>
              <a:ext uri="{FF2B5EF4-FFF2-40B4-BE49-F238E27FC236}">
                <a16:creationId xmlns:a16="http://schemas.microsoft.com/office/drawing/2014/main" id="{855D6C69-D8B5-0B63-5C9C-D137D9A576BF}"/>
              </a:ext>
            </a:extLst>
          </p:cNvPr>
          <p:cNvSpPr txBox="1">
            <a:spLocks/>
          </p:cNvSpPr>
          <p:nvPr/>
        </p:nvSpPr>
        <p:spPr bwMode="auto">
          <a:xfrm>
            <a:off x="468947" y="1888331"/>
            <a:ext cx="3911506" cy="199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300" dirty="0">
                <a:cs typeface="Times New Roman" panose="02020603050405020304" pitchFamily="18" charset="0"/>
              </a:rPr>
              <a:t>炎上出火家屋内から逃げ遅れた死者数</a:t>
            </a:r>
            <a:endParaRPr lang="en-US" altLang="ja-JP" sz="1300" dirty="0">
              <a:cs typeface="Times New Roman" panose="02020603050405020304" pitchFamily="18" charset="0"/>
            </a:endParaRPr>
          </a:p>
          <a:p>
            <a:pPr marL="0" indent="0">
              <a:spcBef>
                <a:spcPts val="300"/>
              </a:spcBef>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0.046</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endParaRPr lang="en-US" altLang="ja-JP" sz="1300" dirty="0">
              <a:cs typeface="Times New Roman" panose="02020603050405020304" pitchFamily="18" charset="0"/>
            </a:endParaRPr>
          </a:p>
          <a:p>
            <a:pPr marL="0" indent="0">
              <a:spcBef>
                <a:spcPts val="300"/>
              </a:spcBef>
              <a:buFont typeface="Arial" charset="0"/>
              <a:buNone/>
            </a:pPr>
            <a:r>
              <a:rPr lang="ja-JP" altLang="en-US" sz="1300" dirty="0">
                <a:cs typeface="Times New Roman" panose="02020603050405020304" pitchFamily="18" charset="0"/>
              </a:rPr>
              <a:t>出火直後の火災による重傷者数</a:t>
            </a:r>
          </a:p>
          <a:p>
            <a:pPr marL="0" indent="0">
              <a:spcBef>
                <a:spcPts val="300"/>
              </a:spcBef>
              <a:buFont typeface="Arial" charset="0"/>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0.075</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p>
          <a:p>
            <a:pPr marL="0" indent="0">
              <a:spcBef>
                <a:spcPts val="300"/>
              </a:spcBef>
              <a:buFont typeface="Arial" charset="0"/>
              <a:buNone/>
            </a:pPr>
            <a:r>
              <a:rPr lang="ja-JP" altLang="en-US" sz="1300" dirty="0">
                <a:cs typeface="Times New Roman" panose="02020603050405020304" pitchFamily="18" charset="0"/>
              </a:rPr>
              <a:t>出火直後の火災による軽傷者数</a:t>
            </a:r>
          </a:p>
          <a:p>
            <a:pPr marL="0" indent="0">
              <a:spcBef>
                <a:spcPts val="300"/>
              </a:spcBef>
              <a:buFont typeface="Arial" charset="0"/>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0.187</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endParaRPr lang="en-US" altLang="ja-JP" sz="1300" dirty="0">
              <a:cs typeface="Times New Roman" panose="02020603050405020304" pitchFamily="18" charset="0"/>
            </a:endParaRPr>
          </a:p>
          <a:p>
            <a:pPr marL="0" indent="0">
              <a:lnSpc>
                <a:spcPts val="600"/>
              </a:lnSpc>
              <a:spcBef>
                <a:spcPts val="300"/>
              </a:spcBef>
              <a:buNone/>
            </a:pPr>
            <a:endParaRPr lang="en-US" altLang="ja-JP" sz="1050" dirty="0">
              <a:cs typeface="Times New Roman" panose="02020603050405020304" pitchFamily="18" charset="0"/>
            </a:endParaRPr>
          </a:p>
          <a:p>
            <a:pPr marL="0" indent="0">
              <a:spcBef>
                <a:spcPts val="300"/>
              </a:spcBef>
              <a:buNone/>
            </a:pPr>
            <a:r>
              <a:rPr lang="en-US" altLang="ja-JP" sz="1050" dirty="0">
                <a:cs typeface="Times New Roman" panose="02020603050405020304" pitchFamily="18" charset="0"/>
              </a:rPr>
              <a:t>※</a:t>
            </a:r>
            <a:r>
              <a:rPr lang="ja-JP" altLang="en-US" sz="1050" dirty="0">
                <a:cs typeface="Times New Roman" panose="02020603050405020304" pitchFamily="18" charset="0"/>
              </a:rPr>
              <a:t>各係数は、平成</a:t>
            </a:r>
            <a:r>
              <a:rPr lang="en-US" altLang="ja-JP" sz="1050" dirty="0">
                <a:cs typeface="Times New Roman" panose="02020603050405020304" pitchFamily="18" charset="0"/>
              </a:rPr>
              <a:t>17</a:t>
            </a:r>
            <a:r>
              <a:rPr lang="ja-JP" altLang="en-US" sz="1050" dirty="0">
                <a:cs typeface="Times New Roman" panose="02020603050405020304" pitchFamily="18" charset="0"/>
              </a:rPr>
              <a:t>年～</a:t>
            </a:r>
            <a:r>
              <a:rPr lang="en-US" altLang="ja-JP" sz="1050" dirty="0">
                <a:cs typeface="Times New Roman" panose="02020603050405020304" pitchFamily="18" charset="0"/>
              </a:rPr>
              <a:t>22</a:t>
            </a:r>
            <a:r>
              <a:rPr lang="ja-JP" altLang="en-US" sz="1050" dirty="0">
                <a:cs typeface="Times New Roman" panose="02020603050405020304" pitchFamily="18" charset="0"/>
              </a:rPr>
              <a:t>年の</a:t>
            </a:r>
            <a:r>
              <a:rPr lang="en-US" altLang="ja-JP" sz="1050" dirty="0">
                <a:cs typeface="Times New Roman" panose="02020603050405020304" pitchFamily="18" charset="0"/>
              </a:rPr>
              <a:t>5</a:t>
            </a:r>
            <a:r>
              <a:rPr lang="ja-JP" altLang="en-US" sz="1050" dirty="0">
                <a:cs typeface="Times New Roman" panose="02020603050405020304" pitchFamily="18" charset="0"/>
              </a:rPr>
              <a:t>年間の全国における</a:t>
            </a:r>
            <a:r>
              <a:rPr lang="en-US" altLang="ja-JP" sz="1050" dirty="0">
                <a:cs typeface="Times New Roman" panose="02020603050405020304" pitchFamily="18" charset="0"/>
              </a:rPr>
              <a:t>1</a:t>
            </a:r>
            <a:r>
              <a:rPr lang="ja-JP" altLang="en-US" sz="1050" dirty="0">
                <a:cs typeface="Times New Roman" panose="02020603050405020304" pitchFamily="18" charset="0"/>
              </a:rPr>
              <a:t>建物出火（放火を除く）当たりの被害者数</a:t>
            </a:r>
          </a:p>
          <a:p>
            <a:pPr marL="0" indent="0">
              <a:spcBef>
                <a:spcPts val="300"/>
              </a:spcBef>
              <a:buFont typeface="Arial" charset="0"/>
              <a:buNone/>
            </a:pPr>
            <a:endParaRPr lang="en-US" altLang="ja-JP" sz="1300" dirty="0">
              <a:cs typeface="Times New Roman" panose="02020603050405020304" pitchFamily="18" charset="0"/>
            </a:endParaRPr>
          </a:p>
        </p:txBody>
      </p:sp>
      <p:sp>
        <p:nvSpPr>
          <p:cNvPr id="8" name="コンテンツ プレースホルダー 1">
            <a:extLst>
              <a:ext uri="{FF2B5EF4-FFF2-40B4-BE49-F238E27FC236}">
                <a16:creationId xmlns:a16="http://schemas.microsoft.com/office/drawing/2014/main" id="{EF50B8E0-7D85-56F7-E62A-B25521F76FFB}"/>
              </a:ext>
            </a:extLst>
          </p:cNvPr>
          <p:cNvSpPr txBox="1">
            <a:spLocks/>
          </p:cNvSpPr>
          <p:nvPr/>
        </p:nvSpPr>
        <p:spPr bwMode="auto">
          <a:xfrm>
            <a:off x="4959949" y="1888331"/>
            <a:ext cx="3892438" cy="199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300" dirty="0">
                <a:cs typeface="Times New Roman" panose="02020603050405020304" pitchFamily="18" charset="0"/>
              </a:rPr>
              <a:t>炎上出火家屋内から逃げ遅れた死者数</a:t>
            </a:r>
          </a:p>
          <a:p>
            <a:pPr marL="0" indent="0">
              <a:spcBef>
                <a:spcPts val="300"/>
              </a:spcBef>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0.055</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endParaRPr lang="en-US" altLang="ja-JP" sz="1300" dirty="0">
              <a:cs typeface="Times New Roman" panose="02020603050405020304" pitchFamily="18" charset="0"/>
            </a:endParaRPr>
          </a:p>
          <a:p>
            <a:pPr marL="0" indent="0">
              <a:spcBef>
                <a:spcPts val="300"/>
              </a:spcBef>
              <a:buFont typeface="Arial" charset="0"/>
              <a:buNone/>
            </a:pPr>
            <a:r>
              <a:rPr lang="ja-JP" altLang="en-US" sz="1300" dirty="0">
                <a:cs typeface="Times New Roman" panose="02020603050405020304" pitchFamily="18" charset="0"/>
              </a:rPr>
              <a:t>出火直後の火災による重傷者数</a:t>
            </a:r>
          </a:p>
          <a:p>
            <a:pPr marL="0" indent="0">
              <a:spcBef>
                <a:spcPts val="300"/>
              </a:spcBef>
              <a:buFont typeface="Arial" charset="0"/>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0.073</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p>
          <a:p>
            <a:pPr marL="0" indent="0">
              <a:spcBef>
                <a:spcPts val="300"/>
              </a:spcBef>
              <a:buFont typeface="Arial" charset="0"/>
              <a:buNone/>
            </a:pPr>
            <a:r>
              <a:rPr lang="ja-JP" altLang="en-US" sz="1300" dirty="0">
                <a:cs typeface="Times New Roman" panose="02020603050405020304" pitchFamily="18" charset="0"/>
              </a:rPr>
              <a:t>出火直後の火災による軽傷者数</a:t>
            </a:r>
          </a:p>
          <a:p>
            <a:pPr marL="0" indent="0">
              <a:spcBef>
                <a:spcPts val="300"/>
              </a:spcBef>
              <a:buFont typeface="Arial" charset="0"/>
              <a:buNone/>
            </a:pPr>
            <a:r>
              <a:rPr lang="ja-JP" altLang="en-US" sz="1300" dirty="0">
                <a:cs typeface="Times New Roman" panose="02020603050405020304" pitchFamily="18" charset="0"/>
              </a:rPr>
              <a:t>　　　　＝</a:t>
            </a:r>
            <a:r>
              <a:rPr lang="en-US" altLang="ja-JP" sz="1300" b="1" dirty="0">
                <a:cs typeface="Times New Roman" panose="02020603050405020304" pitchFamily="18" charset="0"/>
              </a:rPr>
              <a:t>0.182</a:t>
            </a:r>
            <a:r>
              <a:rPr lang="en-US" altLang="ja-JP" sz="1300" dirty="0">
                <a:cs typeface="Times New Roman" panose="02020603050405020304" pitchFamily="18" charset="0"/>
              </a:rPr>
              <a:t>×</a:t>
            </a:r>
            <a:r>
              <a:rPr lang="ja-JP" altLang="en-US" sz="1300" dirty="0">
                <a:cs typeface="Times New Roman" panose="02020603050405020304" pitchFamily="18" charset="0"/>
              </a:rPr>
              <a:t>出火件数</a:t>
            </a:r>
            <a:r>
              <a:rPr lang="en-US" altLang="ja-JP" sz="1300" dirty="0">
                <a:cs typeface="Times New Roman" panose="02020603050405020304" pitchFamily="18" charset="0"/>
              </a:rPr>
              <a:t>×</a:t>
            </a:r>
            <a:r>
              <a:rPr lang="ja-JP" altLang="en-US" sz="1300" dirty="0">
                <a:cs typeface="Times New Roman" panose="02020603050405020304" pitchFamily="18" charset="0"/>
              </a:rPr>
              <a:t>屋内滞留人口比率</a:t>
            </a:r>
            <a:endParaRPr lang="en-US" altLang="ja-JP" sz="1300" dirty="0">
              <a:cs typeface="Times New Roman" panose="02020603050405020304" pitchFamily="18" charset="0"/>
            </a:endParaRPr>
          </a:p>
          <a:p>
            <a:pPr marL="0" indent="-457200">
              <a:lnSpc>
                <a:spcPts val="600"/>
              </a:lnSpc>
              <a:spcBef>
                <a:spcPts val="300"/>
              </a:spcBef>
              <a:buNone/>
            </a:pPr>
            <a:endParaRPr lang="en-US" altLang="ja-JP" sz="1050" dirty="0">
              <a:cs typeface="Times New Roman" panose="02020603050405020304" pitchFamily="18" charset="0"/>
            </a:endParaRPr>
          </a:p>
          <a:p>
            <a:pPr marL="0" indent="-457200">
              <a:spcBef>
                <a:spcPts val="300"/>
              </a:spcBef>
              <a:buNone/>
            </a:pPr>
            <a:r>
              <a:rPr lang="en-US" altLang="ja-JP" sz="1050" dirty="0">
                <a:cs typeface="Times New Roman" panose="02020603050405020304" pitchFamily="18" charset="0"/>
              </a:rPr>
              <a:t>※</a:t>
            </a:r>
            <a:r>
              <a:rPr lang="ja-JP" altLang="en-US" sz="1050" dirty="0">
                <a:cs typeface="Times New Roman" panose="02020603050405020304" pitchFamily="18" charset="0"/>
              </a:rPr>
              <a:t>係数は、平成</a:t>
            </a:r>
            <a:r>
              <a:rPr lang="en-US" altLang="ja-JP" sz="1050" dirty="0">
                <a:cs typeface="Times New Roman" panose="02020603050405020304" pitchFamily="18" charset="0"/>
              </a:rPr>
              <a:t>30</a:t>
            </a:r>
            <a:r>
              <a:rPr lang="ja-JP" altLang="en-US" sz="1050" dirty="0">
                <a:cs typeface="Times New Roman" panose="02020603050405020304" pitchFamily="18" charset="0"/>
              </a:rPr>
              <a:t>年～令和</a:t>
            </a:r>
            <a:r>
              <a:rPr lang="en-US" altLang="ja-JP" sz="1050" dirty="0">
                <a:cs typeface="Times New Roman" panose="02020603050405020304" pitchFamily="18" charset="0"/>
              </a:rPr>
              <a:t>4</a:t>
            </a:r>
            <a:r>
              <a:rPr lang="ja-JP" altLang="en-US" sz="1050" dirty="0">
                <a:cs typeface="Times New Roman" panose="02020603050405020304" pitchFamily="18" charset="0"/>
              </a:rPr>
              <a:t>年の</a:t>
            </a:r>
            <a:r>
              <a:rPr lang="en-US" altLang="ja-JP" sz="1050" dirty="0">
                <a:cs typeface="Times New Roman" panose="02020603050405020304" pitchFamily="18" charset="0"/>
              </a:rPr>
              <a:t>5</a:t>
            </a:r>
            <a:r>
              <a:rPr lang="ja-JP" altLang="en-US" sz="1050" dirty="0">
                <a:cs typeface="Times New Roman" panose="02020603050405020304" pitchFamily="18" charset="0"/>
              </a:rPr>
              <a:t>年間の全国における</a:t>
            </a:r>
            <a:r>
              <a:rPr lang="en-US" altLang="ja-JP" sz="1050" dirty="0">
                <a:cs typeface="Times New Roman" panose="02020603050405020304" pitchFamily="18" charset="0"/>
              </a:rPr>
              <a:t>1</a:t>
            </a:r>
            <a:r>
              <a:rPr lang="ja-JP" altLang="en-US" sz="1050" dirty="0">
                <a:cs typeface="Times New Roman" panose="02020603050405020304" pitchFamily="18" charset="0"/>
              </a:rPr>
              <a:t>建物出火（放火を除く）当たりの被害者数</a:t>
            </a:r>
          </a:p>
          <a:p>
            <a:pPr marL="0" indent="0">
              <a:spcBef>
                <a:spcPts val="300"/>
              </a:spcBef>
              <a:buFont typeface="Arial" charset="0"/>
              <a:buNone/>
            </a:pPr>
            <a:endParaRPr lang="ja-JP" altLang="en-US" sz="1050" dirty="0">
              <a:cs typeface="Times New Roman" panose="02020603050405020304" pitchFamily="18" charset="0"/>
            </a:endParaRPr>
          </a:p>
          <a:p>
            <a:pPr marL="0" indent="0">
              <a:spcBef>
                <a:spcPts val="300"/>
              </a:spcBef>
              <a:buFont typeface="Arial" charset="0"/>
              <a:buNone/>
            </a:pPr>
            <a:endParaRPr lang="en-US" altLang="ja-JP" sz="1300" dirty="0">
              <a:cs typeface="Times New Roman" panose="02020603050405020304" pitchFamily="18" charset="0"/>
            </a:endParaRPr>
          </a:p>
          <a:p>
            <a:pPr marL="0" indent="0">
              <a:spcBef>
                <a:spcPts val="300"/>
              </a:spcBef>
              <a:buFont typeface="Arial" charset="0"/>
              <a:buNone/>
            </a:pPr>
            <a:endParaRPr lang="en-US" altLang="ja-JP" sz="1300" dirty="0">
              <a:cs typeface="Times New Roman" panose="02020603050405020304" pitchFamily="18" charset="0"/>
            </a:endParaRPr>
          </a:p>
        </p:txBody>
      </p:sp>
      <p:sp>
        <p:nvSpPr>
          <p:cNvPr id="9" name="コンテンツ プレースホルダー 1">
            <a:extLst>
              <a:ext uri="{FF2B5EF4-FFF2-40B4-BE49-F238E27FC236}">
                <a16:creationId xmlns:a16="http://schemas.microsoft.com/office/drawing/2014/main" id="{CCF3F9AD-2097-6312-0335-E9D12F200969}"/>
              </a:ext>
            </a:extLst>
          </p:cNvPr>
          <p:cNvSpPr txBox="1">
            <a:spLocks/>
          </p:cNvSpPr>
          <p:nvPr/>
        </p:nvSpPr>
        <p:spPr bwMode="auto">
          <a:xfrm>
            <a:off x="251952" y="4265664"/>
            <a:ext cx="3418027" cy="3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Font typeface="Arial" charset="0"/>
              <a:buNone/>
            </a:pPr>
            <a:r>
              <a:rPr lang="ja-JP" altLang="en-US" sz="1300" b="1" dirty="0">
                <a:uFill>
                  <a:solidFill>
                    <a:schemeClr val="accent1">
                      <a:lumMod val="75000"/>
                    </a:schemeClr>
                  </a:solidFill>
                </a:uFill>
              </a:rPr>
              <a:t>◆延焼拡大時の逃げまどい</a:t>
            </a:r>
            <a:endParaRPr lang="en-US" altLang="ja-JP" sz="1300" b="1" dirty="0">
              <a:uFill>
                <a:solidFill>
                  <a:schemeClr val="accent1">
                    <a:lumMod val="75000"/>
                  </a:schemeClr>
                </a:solidFill>
              </a:uFill>
            </a:endParaRPr>
          </a:p>
        </p:txBody>
      </p:sp>
      <p:sp>
        <p:nvSpPr>
          <p:cNvPr id="19" name="矢印: 右 18">
            <a:extLst>
              <a:ext uri="{FF2B5EF4-FFF2-40B4-BE49-F238E27FC236}">
                <a16:creationId xmlns:a16="http://schemas.microsoft.com/office/drawing/2014/main" id="{7A5F41A2-D837-2F78-99E8-D3A51955F72C}"/>
              </a:ext>
            </a:extLst>
          </p:cNvPr>
          <p:cNvSpPr/>
          <p:nvPr/>
        </p:nvSpPr>
        <p:spPr>
          <a:xfrm>
            <a:off x="4380452" y="2420393"/>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1">
            <a:extLst>
              <a:ext uri="{FF2B5EF4-FFF2-40B4-BE49-F238E27FC236}">
                <a16:creationId xmlns:a16="http://schemas.microsoft.com/office/drawing/2014/main" id="{A0AD64FF-7B73-F2A8-6312-39ABF66842CF}"/>
              </a:ext>
            </a:extLst>
          </p:cNvPr>
          <p:cNvSpPr txBox="1">
            <a:spLocks/>
          </p:cNvSpPr>
          <p:nvPr/>
        </p:nvSpPr>
        <p:spPr bwMode="auto">
          <a:xfrm>
            <a:off x="3330145" y="4721776"/>
            <a:ext cx="1208397" cy="158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Font typeface="Arial" charset="0"/>
              <a:buNone/>
            </a:pPr>
            <a:r>
              <a:rPr lang="ja-JP" altLang="en-US" sz="1200" dirty="0">
                <a:cs typeface="Times New Roman" panose="02020603050405020304" pitchFamily="18" charset="0"/>
              </a:rPr>
              <a:t>諸井・武村（</a:t>
            </a:r>
            <a:r>
              <a:rPr lang="en-US" altLang="ja-JP" sz="1200" dirty="0">
                <a:cs typeface="Times New Roman" panose="02020603050405020304" pitchFamily="18" charset="0"/>
              </a:rPr>
              <a:t>2004</a:t>
            </a:r>
            <a:r>
              <a:rPr lang="ja-JP" altLang="en-US" sz="1200" dirty="0">
                <a:cs typeface="Times New Roman" panose="02020603050405020304" pitchFamily="18" charset="0"/>
              </a:rPr>
              <a:t>）による関東大震災における「火災による死者の増加傾向」に係る推定式を適用</a:t>
            </a:r>
          </a:p>
        </p:txBody>
      </p:sp>
      <p:sp>
        <p:nvSpPr>
          <p:cNvPr id="21" name="コンテンツ プレースホルダー 1">
            <a:extLst>
              <a:ext uri="{FF2B5EF4-FFF2-40B4-BE49-F238E27FC236}">
                <a16:creationId xmlns:a16="http://schemas.microsoft.com/office/drawing/2014/main" id="{86C13AA4-E56D-FD4C-7D49-6DF4F4BB1ECC}"/>
              </a:ext>
            </a:extLst>
          </p:cNvPr>
          <p:cNvSpPr txBox="1">
            <a:spLocks/>
          </p:cNvSpPr>
          <p:nvPr/>
        </p:nvSpPr>
        <p:spPr bwMode="auto">
          <a:xfrm>
            <a:off x="7577473" y="4778000"/>
            <a:ext cx="1332359" cy="137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200" dirty="0">
                <a:latin typeface="+mn-ea"/>
                <a:ea typeface="+mn-ea"/>
                <a:cs typeface="Times New Roman" panose="02020603050405020304" pitchFamily="18" charset="0"/>
              </a:rPr>
              <a:t>諸井・武村（</a:t>
            </a:r>
            <a:r>
              <a:rPr lang="en-US" altLang="ja-JP" sz="1200" dirty="0">
                <a:latin typeface="+mn-ea"/>
                <a:ea typeface="+mn-ea"/>
                <a:cs typeface="Times New Roman" panose="02020603050405020304" pitchFamily="18" charset="0"/>
              </a:rPr>
              <a:t>2004</a:t>
            </a:r>
            <a:r>
              <a:rPr lang="ja-JP" altLang="en-US" sz="1200" dirty="0">
                <a:latin typeface="+mn-ea"/>
                <a:ea typeface="+mn-ea"/>
                <a:cs typeface="Times New Roman" panose="02020603050405020304" pitchFamily="18" charset="0"/>
              </a:rPr>
              <a:t>）及び函館大火災害誌をによる関東地震と函館大火（</a:t>
            </a:r>
            <a:r>
              <a:rPr lang="en-US" altLang="ja-JP" sz="1200" dirty="0">
                <a:latin typeface="+mn-ea"/>
                <a:ea typeface="+mn-ea"/>
                <a:cs typeface="Times New Roman" panose="02020603050405020304" pitchFamily="18" charset="0"/>
              </a:rPr>
              <a:t>1934</a:t>
            </a:r>
            <a:r>
              <a:rPr lang="ja-JP" altLang="en-US" sz="1200" dirty="0">
                <a:latin typeface="+mn-ea"/>
                <a:ea typeface="+mn-ea"/>
                <a:cs typeface="Times New Roman" panose="02020603050405020304" pitchFamily="18" charset="0"/>
              </a:rPr>
              <a:t>）の関係式を適用</a:t>
            </a:r>
          </a:p>
        </p:txBody>
      </p:sp>
      <p:sp>
        <p:nvSpPr>
          <p:cNvPr id="22" name="テキスト ボックス 21">
            <a:extLst>
              <a:ext uri="{FF2B5EF4-FFF2-40B4-BE49-F238E27FC236}">
                <a16:creationId xmlns:a16="http://schemas.microsoft.com/office/drawing/2014/main" id="{EAE9CD19-AEC4-680A-C025-E581A5AF19C5}"/>
              </a:ext>
            </a:extLst>
          </p:cNvPr>
          <p:cNvSpPr txBox="1"/>
          <p:nvPr/>
        </p:nvSpPr>
        <p:spPr>
          <a:xfrm>
            <a:off x="5987970" y="6436139"/>
            <a:ext cx="3003354"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被害想定手法の概要（令和７年３月）より</a:t>
            </a:r>
          </a:p>
        </p:txBody>
      </p:sp>
      <p:sp>
        <p:nvSpPr>
          <p:cNvPr id="11" name="正方形/長方形 10">
            <a:extLst>
              <a:ext uri="{FF2B5EF4-FFF2-40B4-BE49-F238E27FC236}">
                <a16:creationId xmlns:a16="http://schemas.microsoft.com/office/drawing/2014/main" id="{3F1456BD-29A7-68C9-9DDF-202B0A655B21}"/>
              </a:ext>
            </a:extLst>
          </p:cNvPr>
          <p:cNvSpPr/>
          <p:nvPr/>
        </p:nvSpPr>
        <p:spPr>
          <a:xfrm>
            <a:off x="0" y="-14905"/>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1-2 </a:t>
            </a:r>
            <a:r>
              <a:rPr lang="ja-JP" altLang="en-US" dirty="0"/>
              <a:t>内閣府公表</a:t>
            </a:r>
            <a:r>
              <a:rPr lang="ja-JP" altLang="en-US" spc="-100" dirty="0"/>
              <a:t>（令和７年３月）資料を踏まえた見直し事項</a:t>
            </a:r>
            <a:endParaRPr kumimoji="1" lang="en-US" altLang="ja-JP" dirty="0">
              <a:latin typeface="Meiryo UI" panose="020B0604030504040204" pitchFamily="50" charset="-128"/>
              <a:ea typeface="Meiryo UI" panose="020B0604030504040204" pitchFamily="50" charset="-128"/>
            </a:endParaRPr>
          </a:p>
        </p:txBody>
      </p:sp>
      <p:sp>
        <p:nvSpPr>
          <p:cNvPr id="3" name="コンテンツ プレースホルダー 1">
            <a:extLst>
              <a:ext uri="{FF2B5EF4-FFF2-40B4-BE49-F238E27FC236}">
                <a16:creationId xmlns:a16="http://schemas.microsoft.com/office/drawing/2014/main" id="{1F155588-57F2-D26D-FD00-255EB2C39948}"/>
              </a:ext>
            </a:extLst>
          </p:cNvPr>
          <p:cNvSpPr txBox="1">
            <a:spLocks/>
          </p:cNvSpPr>
          <p:nvPr/>
        </p:nvSpPr>
        <p:spPr bwMode="auto">
          <a:xfrm>
            <a:off x="231066" y="831744"/>
            <a:ext cx="8614032" cy="548658"/>
          </a:xfrm>
          <a:prstGeom prst="rect">
            <a:avLst/>
          </a:prstGeom>
          <a:solidFill>
            <a:srgbClr val="FFFFCC"/>
          </a:solidFill>
          <a:ln w="9525">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60375" indent="-285750">
              <a:spcBef>
                <a:spcPts val="300"/>
              </a:spcBef>
              <a:buFont typeface="Wingdings" panose="05000000000000000000" pitchFamily="2" charset="2"/>
              <a:buChar char="ü"/>
            </a:pPr>
            <a:r>
              <a:rPr lang="ja-JP" altLang="en-US" sz="1400" dirty="0">
                <a:cs typeface="Times New Roman" panose="02020603050405020304" pitchFamily="18" charset="0"/>
              </a:rPr>
              <a:t>内閣府では、「炎上出火家屋内からの逃げ遅れ」や「延焼拡大時の逃げまどい」による被害率が見直された。</a:t>
            </a:r>
            <a:endParaRPr lang="en-US" altLang="ja-JP" sz="1400" dirty="0">
              <a:cs typeface="Times New Roman" panose="02020603050405020304" pitchFamily="18" charset="0"/>
            </a:endParaRPr>
          </a:p>
          <a:p>
            <a:pPr marL="460375" indent="-285750">
              <a:spcBef>
                <a:spcPts val="300"/>
              </a:spcBef>
              <a:buFont typeface="Wingdings" panose="05000000000000000000" pitchFamily="2" charset="2"/>
              <a:buChar char="ü"/>
            </a:pPr>
            <a:r>
              <a:rPr lang="ja-JP" altLang="en-US" sz="1400" dirty="0">
                <a:cs typeface="Times New Roman" panose="02020603050405020304" pitchFamily="18" charset="0"/>
              </a:rPr>
              <a:t>大阪府においても、同様の被害率を採用する。</a:t>
            </a:r>
            <a:endParaRPr lang="en-US" altLang="ja-JP" sz="1400" dirty="0">
              <a:cs typeface="Times New Roman" panose="02020603050405020304" pitchFamily="18" charset="0"/>
            </a:endParaRPr>
          </a:p>
        </p:txBody>
      </p:sp>
      <p:sp>
        <p:nvSpPr>
          <p:cNvPr id="12" name="矢印: 右 11">
            <a:extLst>
              <a:ext uri="{FF2B5EF4-FFF2-40B4-BE49-F238E27FC236}">
                <a16:creationId xmlns:a16="http://schemas.microsoft.com/office/drawing/2014/main" id="{5673F0C1-7514-9E0F-387F-9724BB4A5C9C}"/>
              </a:ext>
            </a:extLst>
          </p:cNvPr>
          <p:cNvSpPr/>
          <p:nvPr/>
        </p:nvSpPr>
        <p:spPr>
          <a:xfrm>
            <a:off x="4380452" y="5186964"/>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1">
            <a:extLst>
              <a:ext uri="{FF2B5EF4-FFF2-40B4-BE49-F238E27FC236}">
                <a16:creationId xmlns:a16="http://schemas.microsoft.com/office/drawing/2014/main" id="{CBA0C4D1-A307-938E-E94D-E3930551CB49}"/>
              </a:ext>
            </a:extLst>
          </p:cNvPr>
          <p:cNvSpPr txBox="1">
            <a:spLocks/>
          </p:cNvSpPr>
          <p:nvPr/>
        </p:nvSpPr>
        <p:spPr bwMode="auto">
          <a:xfrm>
            <a:off x="251952" y="1636426"/>
            <a:ext cx="3505188" cy="3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300" b="1" dirty="0">
                <a:uFill>
                  <a:solidFill>
                    <a:schemeClr val="accent1">
                      <a:lumMod val="75000"/>
                    </a:schemeClr>
                  </a:solidFill>
                </a:uFill>
              </a:rPr>
              <a:t>◆炎上出火家屋内からの逃げ遅れ</a:t>
            </a:r>
            <a:endParaRPr lang="en-US" altLang="ja-JP" sz="1300" b="1" dirty="0">
              <a:uFill>
                <a:solidFill>
                  <a:schemeClr val="accent1">
                    <a:lumMod val="75000"/>
                  </a:schemeClr>
                </a:solidFill>
              </a:uFill>
            </a:endParaRPr>
          </a:p>
        </p:txBody>
      </p:sp>
      <p:sp>
        <p:nvSpPr>
          <p:cNvPr id="25" name="コンテンツ プレースホルダー 1">
            <a:extLst>
              <a:ext uri="{FF2B5EF4-FFF2-40B4-BE49-F238E27FC236}">
                <a16:creationId xmlns:a16="http://schemas.microsoft.com/office/drawing/2014/main" id="{B3232BDD-E55B-9DB0-CC91-EEC95B1A7DC7}"/>
              </a:ext>
            </a:extLst>
          </p:cNvPr>
          <p:cNvSpPr txBox="1">
            <a:spLocks/>
          </p:cNvSpPr>
          <p:nvPr/>
        </p:nvSpPr>
        <p:spPr bwMode="auto">
          <a:xfrm>
            <a:off x="4798118" y="1353842"/>
            <a:ext cx="4345882" cy="3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R7</a:t>
            </a:r>
            <a:r>
              <a:rPr lang="ja-JP" altLang="en-US" sz="1400" b="1" dirty="0">
                <a:cs typeface="Times New Roman" panose="02020603050405020304" pitchFamily="18" charset="0"/>
              </a:rPr>
              <a:t>内閣府</a:t>
            </a:r>
            <a:r>
              <a:rPr lang="ja-JP" altLang="en-US" sz="1400" dirty="0">
                <a:cs typeface="Times New Roman" panose="02020603050405020304" pitchFamily="18" charset="0"/>
              </a:rPr>
              <a:t>（被害率の見直し）</a:t>
            </a:r>
            <a:r>
              <a:rPr lang="ja-JP" altLang="en-US" sz="1400" b="1" dirty="0"/>
              <a:t> →　大阪府でも採用</a:t>
            </a:r>
            <a:endParaRPr lang="en-US" altLang="ja-JP" sz="1400" dirty="0">
              <a:cs typeface="Times New Roman" panose="02020603050405020304" pitchFamily="18" charset="0"/>
            </a:endParaRPr>
          </a:p>
        </p:txBody>
      </p:sp>
      <p:sp>
        <p:nvSpPr>
          <p:cNvPr id="26" name="コンテンツ プレースホルダー 1">
            <a:extLst>
              <a:ext uri="{FF2B5EF4-FFF2-40B4-BE49-F238E27FC236}">
                <a16:creationId xmlns:a16="http://schemas.microsoft.com/office/drawing/2014/main" id="{1E1B6950-AE35-54FE-984B-81A24CE3D04B}"/>
              </a:ext>
            </a:extLst>
          </p:cNvPr>
          <p:cNvSpPr txBox="1">
            <a:spLocks/>
          </p:cNvSpPr>
          <p:nvPr/>
        </p:nvSpPr>
        <p:spPr bwMode="auto">
          <a:xfrm>
            <a:off x="210810" y="1353842"/>
            <a:ext cx="1363382" cy="31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H24</a:t>
            </a:r>
            <a:r>
              <a:rPr lang="ja-JP" altLang="en-US" sz="1400" b="1" dirty="0">
                <a:cs typeface="Times New Roman" panose="02020603050405020304" pitchFamily="18" charset="0"/>
              </a:rPr>
              <a:t>内閣府</a:t>
            </a:r>
            <a:endParaRPr lang="en-US" altLang="ja-JP" sz="1400" dirty="0">
              <a:cs typeface="Times New Roman" panose="02020603050405020304" pitchFamily="18" charset="0"/>
            </a:endParaRPr>
          </a:p>
        </p:txBody>
      </p:sp>
      <p:sp>
        <p:nvSpPr>
          <p:cNvPr id="27" name="コンテンツ プレースホルダー 1">
            <a:extLst>
              <a:ext uri="{FF2B5EF4-FFF2-40B4-BE49-F238E27FC236}">
                <a16:creationId xmlns:a16="http://schemas.microsoft.com/office/drawing/2014/main" id="{EC996C09-952F-D226-01D7-0B0481E3D79F}"/>
              </a:ext>
            </a:extLst>
          </p:cNvPr>
          <p:cNvSpPr txBox="1">
            <a:spLocks/>
          </p:cNvSpPr>
          <p:nvPr/>
        </p:nvSpPr>
        <p:spPr bwMode="auto">
          <a:xfrm>
            <a:off x="4738814" y="1636426"/>
            <a:ext cx="3936240" cy="3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300" b="1" dirty="0">
                <a:uFill>
                  <a:solidFill>
                    <a:schemeClr val="accent1">
                      <a:lumMod val="75000"/>
                    </a:schemeClr>
                  </a:solidFill>
                </a:uFill>
              </a:rPr>
              <a:t>◆炎上出火家屋内からの逃げ遅れ</a:t>
            </a:r>
            <a:r>
              <a:rPr lang="ja-JP" altLang="en-US" sz="1300" dirty="0">
                <a:uFill>
                  <a:solidFill>
                    <a:schemeClr val="accent1">
                      <a:lumMod val="75000"/>
                    </a:schemeClr>
                  </a:solidFill>
                </a:uFill>
              </a:rPr>
              <a:t>（パラメータ見直し）</a:t>
            </a:r>
            <a:endParaRPr lang="en-US" altLang="ja-JP" sz="1300" dirty="0">
              <a:uFill>
                <a:solidFill>
                  <a:schemeClr val="accent1">
                    <a:lumMod val="75000"/>
                  </a:schemeClr>
                </a:solidFill>
              </a:uFill>
            </a:endParaRPr>
          </a:p>
        </p:txBody>
      </p:sp>
      <p:sp>
        <p:nvSpPr>
          <p:cNvPr id="28" name="コンテンツ プレースホルダー 1">
            <a:extLst>
              <a:ext uri="{FF2B5EF4-FFF2-40B4-BE49-F238E27FC236}">
                <a16:creationId xmlns:a16="http://schemas.microsoft.com/office/drawing/2014/main" id="{6308FDE6-509C-9D5F-CD8A-931AFA743BBB}"/>
              </a:ext>
            </a:extLst>
          </p:cNvPr>
          <p:cNvSpPr txBox="1">
            <a:spLocks/>
          </p:cNvSpPr>
          <p:nvPr/>
        </p:nvSpPr>
        <p:spPr bwMode="auto">
          <a:xfrm>
            <a:off x="4738814" y="4214801"/>
            <a:ext cx="3557461" cy="47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300" b="1" dirty="0">
                <a:uFill>
                  <a:solidFill>
                    <a:schemeClr val="accent1">
                      <a:lumMod val="75000"/>
                    </a:schemeClr>
                  </a:solidFill>
                </a:uFill>
              </a:rPr>
              <a:t>◆延焼拡大時の逃げまどい</a:t>
            </a:r>
            <a:r>
              <a:rPr lang="ja-JP" altLang="en-US" sz="1300" dirty="0">
                <a:uFill>
                  <a:solidFill>
                    <a:schemeClr val="accent1">
                      <a:lumMod val="75000"/>
                    </a:schemeClr>
                  </a:solidFill>
                </a:uFill>
              </a:rPr>
              <a:t>（死者率の見直し）</a:t>
            </a:r>
            <a:endParaRPr lang="en-US" altLang="ja-JP" sz="1300" dirty="0">
              <a:uFill>
                <a:solidFill>
                  <a:schemeClr val="accent1">
                    <a:lumMod val="75000"/>
                  </a:schemeClr>
                </a:solidFill>
              </a:uFill>
            </a:endParaRPr>
          </a:p>
          <a:p>
            <a:pPr marL="0" indent="0">
              <a:spcBef>
                <a:spcPct val="0"/>
              </a:spcBef>
              <a:buNone/>
            </a:pPr>
            <a:r>
              <a:rPr lang="ja-JP" altLang="en-US" sz="1200" b="1" dirty="0"/>
              <a:t> 　　　　　　　　　　　　　　　　　　　　→　大阪府でも採用</a:t>
            </a:r>
            <a:endParaRPr lang="en-US" altLang="ja-JP" sz="1300" dirty="0">
              <a:uFill>
                <a:solidFill>
                  <a:schemeClr val="accent1">
                    <a:lumMod val="75000"/>
                  </a:schemeClr>
                </a:solidFill>
              </a:uFill>
            </a:endParaRPr>
          </a:p>
        </p:txBody>
      </p:sp>
      <p:sp>
        <p:nvSpPr>
          <p:cNvPr id="29" name="テキスト ボックス 28">
            <a:extLst>
              <a:ext uri="{FF2B5EF4-FFF2-40B4-BE49-F238E27FC236}">
                <a16:creationId xmlns:a16="http://schemas.microsoft.com/office/drawing/2014/main" id="{BC84441B-5F75-1A8B-A7CF-91505D2FD2AF}"/>
              </a:ext>
            </a:extLst>
          </p:cNvPr>
          <p:cNvSpPr txBox="1"/>
          <p:nvPr/>
        </p:nvSpPr>
        <p:spPr>
          <a:xfrm>
            <a:off x="1622132" y="6436139"/>
            <a:ext cx="3003353"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被害想定手法の概要（平成</a:t>
            </a: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年８月）より</a:t>
            </a:r>
          </a:p>
        </p:txBody>
      </p:sp>
      <p:sp>
        <p:nvSpPr>
          <p:cNvPr id="31" name="四角形: 角を丸くする 30">
            <a:extLst>
              <a:ext uri="{FF2B5EF4-FFF2-40B4-BE49-F238E27FC236}">
                <a16:creationId xmlns:a16="http://schemas.microsoft.com/office/drawing/2014/main" id="{0F1A485D-CD84-BB11-8879-E606639B4439}"/>
              </a:ext>
            </a:extLst>
          </p:cNvPr>
          <p:cNvSpPr/>
          <p:nvPr/>
        </p:nvSpPr>
        <p:spPr>
          <a:xfrm>
            <a:off x="284397" y="3876949"/>
            <a:ext cx="4120789" cy="346153"/>
          </a:xfrm>
          <a:prstGeom prst="roundRect">
            <a:avLst>
              <a:gd name="adj" fmla="val 30868"/>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1">
            <a:extLst>
              <a:ext uri="{FF2B5EF4-FFF2-40B4-BE49-F238E27FC236}">
                <a16:creationId xmlns:a16="http://schemas.microsoft.com/office/drawing/2014/main" id="{4425DAA2-3A24-A684-A3CF-C98320A5E31A}"/>
              </a:ext>
            </a:extLst>
          </p:cNvPr>
          <p:cNvSpPr txBox="1">
            <a:spLocks/>
          </p:cNvSpPr>
          <p:nvPr/>
        </p:nvSpPr>
        <p:spPr bwMode="auto">
          <a:xfrm>
            <a:off x="257491" y="3888158"/>
            <a:ext cx="3418027" cy="30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Font typeface="Arial" charset="0"/>
              <a:buNone/>
            </a:pPr>
            <a:r>
              <a:rPr lang="ja-JP" altLang="en-US" sz="1300" b="1" dirty="0">
                <a:uFill>
                  <a:solidFill>
                    <a:schemeClr val="accent1">
                      <a:lumMod val="75000"/>
                    </a:schemeClr>
                  </a:solidFill>
                </a:uFill>
              </a:rPr>
              <a:t>◆倒壊後に焼失した家屋内の救出困難者</a:t>
            </a:r>
            <a:endParaRPr lang="en-US" altLang="ja-JP" sz="1300" b="1" dirty="0">
              <a:uFill>
                <a:solidFill>
                  <a:schemeClr val="accent1">
                    <a:lumMod val="75000"/>
                  </a:schemeClr>
                </a:solidFill>
              </a:uFill>
            </a:endParaRPr>
          </a:p>
        </p:txBody>
      </p:sp>
      <p:sp>
        <p:nvSpPr>
          <p:cNvPr id="34" name="コンテンツ プレースホルダー 1">
            <a:extLst>
              <a:ext uri="{FF2B5EF4-FFF2-40B4-BE49-F238E27FC236}">
                <a16:creationId xmlns:a16="http://schemas.microsoft.com/office/drawing/2014/main" id="{D413F3D1-C3A8-8488-5DD7-906397C51EDB}"/>
              </a:ext>
            </a:extLst>
          </p:cNvPr>
          <p:cNvSpPr txBox="1">
            <a:spLocks/>
          </p:cNvSpPr>
          <p:nvPr/>
        </p:nvSpPr>
        <p:spPr bwMode="auto">
          <a:xfrm>
            <a:off x="4698762" y="3864351"/>
            <a:ext cx="4136057" cy="33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Font typeface="Arial" charset="0"/>
              <a:buNone/>
            </a:pPr>
            <a:r>
              <a:rPr lang="ja-JP" altLang="en-US" sz="1300" b="1" dirty="0">
                <a:uFill>
                  <a:solidFill>
                    <a:schemeClr val="accent1">
                      <a:lumMod val="75000"/>
                    </a:schemeClr>
                  </a:solidFill>
                </a:uFill>
              </a:rPr>
              <a:t>◆倒壊後に焼失した家屋内の救出困難者</a:t>
            </a:r>
            <a:r>
              <a:rPr lang="ja-JP" altLang="en-US" sz="1300" dirty="0">
                <a:uFill>
                  <a:solidFill>
                    <a:schemeClr val="accent1">
                      <a:lumMod val="75000"/>
                    </a:schemeClr>
                  </a:solidFill>
                </a:uFill>
              </a:rPr>
              <a:t>（見直しなし）</a:t>
            </a:r>
            <a:endParaRPr lang="en-US" altLang="ja-JP" sz="1300" dirty="0">
              <a:uFill>
                <a:solidFill>
                  <a:schemeClr val="accent1">
                    <a:lumMod val="75000"/>
                  </a:schemeClr>
                </a:solidFill>
              </a:uFill>
            </a:endParaRPr>
          </a:p>
        </p:txBody>
      </p:sp>
    </p:spTree>
    <p:extLst>
      <p:ext uri="{BB962C8B-B14F-4D97-AF65-F5344CB8AC3E}">
        <p14:creationId xmlns:p14="http://schemas.microsoft.com/office/powerpoint/2010/main" val="3854367473"/>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A17A-8FD1-B817-6B15-345603FE3B92}"/>
            </a:ext>
          </a:extLst>
        </p:cNvPr>
        <p:cNvGrpSpPr/>
        <p:nvPr/>
      </p:nvGrpSpPr>
      <p:grpSpPr>
        <a:xfrm>
          <a:off x="0" y="0"/>
          <a:ext cx="0" cy="0"/>
          <a:chOff x="0" y="0"/>
          <a:chExt cx="0" cy="0"/>
        </a:xfrm>
      </p:grpSpPr>
      <p:sp>
        <p:nvSpPr>
          <p:cNvPr id="33" name="コンテンツ プレースホルダー 1">
            <a:extLst>
              <a:ext uri="{FF2B5EF4-FFF2-40B4-BE49-F238E27FC236}">
                <a16:creationId xmlns:a16="http://schemas.microsoft.com/office/drawing/2014/main" id="{53F92906-608F-334D-62A0-79A46BF744D9}"/>
              </a:ext>
            </a:extLst>
          </p:cNvPr>
          <p:cNvSpPr txBox="1">
            <a:spLocks/>
          </p:cNvSpPr>
          <p:nvPr/>
        </p:nvSpPr>
        <p:spPr bwMode="auto">
          <a:xfrm>
            <a:off x="380144" y="939257"/>
            <a:ext cx="8373438" cy="598063"/>
          </a:xfrm>
          <a:prstGeom prst="rect">
            <a:avLst/>
          </a:prstGeom>
          <a:solidFill>
            <a:srgbClr val="FFFFCC"/>
          </a:solidFill>
          <a:ln w="9525">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60375" indent="-285750">
              <a:spcBef>
                <a:spcPts val="300"/>
              </a:spcBef>
              <a:buFont typeface="Wingdings" panose="05000000000000000000" pitchFamily="2" charset="2"/>
              <a:buChar char="ü"/>
            </a:pPr>
            <a:r>
              <a:rPr lang="ja-JP" altLang="en-US" sz="1400" dirty="0">
                <a:cs typeface="Times New Roman" panose="02020603050405020304" pitchFamily="18" charset="0"/>
              </a:rPr>
              <a:t>内閣府では、最新の調査や研究に基づき、津波に対する避難速度が傾斜や避難者の行動別に見直された。</a:t>
            </a:r>
            <a:endParaRPr lang="en-US" altLang="ja-JP" sz="1400" dirty="0">
              <a:cs typeface="Times New Roman" panose="02020603050405020304" pitchFamily="18" charset="0"/>
            </a:endParaRPr>
          </a:p>
          <a:p>
            <a:pPr marL="460375" indent="-285750">
              <a:spcBef>
                <a:spcPts val="300"/>
              </a:spcBef>
              <a:buFont typeface="Wingdings" panose="05000000000000000000" pitchFamily="2" charset="2"/>
              <a:buChar char="ü"/>
            </a:pPr>
            <a:r>
              <a:rPr lang="ja-JP" altLang="en-US" sz="1400" dirty="0">
                <a:cs typeface="Times New Roman" panose="02020603050405020304" pitchFamily="18" charset="0"/>
              </a:rPr>
              <a:t>大阪府においても、同様の津波に対する避難速度を採用する。</a:t>
            </a:r>
            <a:endParaRPr lang="en-US" altLang="ja-JP" sz="1400" dirty="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5F2F48E-6431-B64A-795D-88DC0DFE9C9B}"/>
              </a:ext>
            </a:extLst>
          </p:cNvPr>
          <p:cNvSpPr txBox="1"/>
          <p:nvPr/>
        </p:nvSpPr>
        <p:spPr>
          <a:xfrm>
            <a:off x="5967472" y="4837291"/>
            <a:ext cx="3073933"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被害想定手法の概要（令和７年３月）より</a:t>
            </a:r>
          </a:p>
        </p:txBody>
      </p:sp>
      <p:graphicFrame>
        <p:nvGraphicFramePr>
          <p:cNvPr id="11" name="表 10">
            <a:extLst>
              <a:ext uri="{FF2B5EF4-FFF2-40B4-BE49-F238E27FC236}">
                <a16:creationId xmlns:a16="http://schemas.microsoft.com/office/drawing/2014/main" id="{D8564661-D205-6CB6-C111-01485461E689}"/>
              </a:ext>
            </a:extLst>
          </p:cNvPr>
          <p:cNvGraphicFramePr>
            <a:graphicFrameLocks noGrp="1"/>
          </p:cNvGraphicFramePr>
          <p:nvPr>
            <p:extLst>
              <p:ext uri="{D42A27DB-BD31-4B8C-83A1-F6EECF244321}">
                <p14:modId xmlns:p14="http://schemas.microsoft.com/office/powerpoint/2010/main" val="3054962083"/>
              </p:ext>
            </p:extLst>
          </p:nvPr>
        </p:nvGraphicFramePr>
        <p:xfrm>
          <a:off x="3972231" y="2835771"/>
          <a:ext cx="4910963" cy="2001520"/>
        </p:xfrm>
        <a:graphic>
          <a:graphicData uri="http://schemas.openxmlformats.org/drawingml/2006/table">
            <a:tbl>
              <a:tblPr firstRow="1" bandRow="1">
                <a:tableStyleId>{5C22544A-7EE6-4342-B048-85BDC9FD1C3A}</a:tableStyleId>
              </a:tblPr>
              <a:tblGrid>
                <a:gridCol w="777427">
                  <a:extLst>
                    <a:ext uri="{9D8B030D-6E8A-4147-A177-3AD203B41FA5}">
                      <a16:colId xmlns:a16="http://schemas.microsoft.com/office/drawing/2014/main" val="1967008882"/>
                    </a:ext>
                  </a:extLst>
                </a:gridCol>
                <a:gridCol w="921068">
                  <a:extLst>
                    <a:ext uri="{9D8B030D-6E8A-4147-A177-3AD203B41FA5}">
                      <a16:colId xmlns:a16="http://schemas.microsoft.com/office/drawing/2014/main" val="2937451762"/>
                    </a:ext>
                  </a:extLst>
                </a:gridCol>
                <a:gridCol w="1605600">
                  <a:extLst>
                    <a:ext uri="{9D8B030D-6E8A-4147-A177-3AD203B41FA5}">
                      <a16:colId xmlns:a16="http://schemas.microsoft.com/office/drawing/2014/main" val="1645995597"/>
                    </a:ext>
                  </a:extLst>
                </a:gridCol>
                <a:gridCol w="1606868">
                  <a:extLst>
                    <a:ext uri="{9D8B030D-6E8A-4147-A177-3AD203B41FA5}">
                      <a16:colId xmlns:a16="http://schemas.microsoft.com/office/drawing/2014/main" val="1431515701"/>
                    </a:ext>
                  </a:extLst>
                </a:gridCol>
              </a:tblGrid>
              <a:tr h="370840">
                <a:tc>
                  <a:txBody>
                    <a:bodyPr/>
                    <a:lstStyle/>
                    <a:p>
                      <a:r>
                        <a:rPr kumimoji="1" lang="ja-JP" altLang="en-US" sz="1400" b="0" dirty="0">
                          <a:solidFill>
                            <a:schemeClr val="bg1"/>
                          </a:solidFill>
                          <a:latin typeface="Meiryo UI" panose="020B0604030504040204" pitchFamily="50" charset="-128"/>
                          <a:ea typeface="Meiryo UI" panose="020B0604030504040204" pitchFamily="50" charset="-128"/>
                        </a:rPr>
                        <a:t>時間帯</a:t>
                      </a:r>
                      <a:endParaRPr kumimoji="1" lang="en-US" altLang="ja-JP" sz="1400" b="0" dirty="0">
                        <a:solidFill>
                          <a:schemeClr val="bg1"/>
                        </a:solidFill>
                        <a:latin typeface="Meiryo UI" panose="020B0604030504040204" pitchFamily="50" charset="-128"/>
                        <a:ea typeface="Meiryo UI" panose="020B0604030504040204" pitchFamily="50" charset="-128"/>
                      </a:endParaRPr>
                    </a:p>
                  </a:txBody>
                  <a:tcPr anchor="ctr">
                    <a:solidFill>
                      <a:schemeClr val="accent5"/>
                    </a:solidFill>
                  </a:tcPr>
                </a:tc>
                <a:tc>
                  <a:txBody>
                    <a:bodyPr/>
                    <a:lstStyle/>
                    <a:p>
                      <a:pPr algn="ctr"/>
                      <a:r>
                        <a:rPr kumimoji="1" lang="ja-JP" altLang="en-US" sz="1400" b="0" dirty="0">
                          <a:solidFill>
                            <a:schemeClr val="bg1"/>
                          </a:solidFill>
                          <a:latin typeface="Meiryo UI" panose="020B0604030504040204" pitchFamily="50" charset="-128"/>
                          <a:ea typeface="Meiryo UI" panose="020B0604030504040204" pitchFamily="50" charset="-128"/>
                        </a:rPr>
                        <a:t>地形</a:t>
                      </a:r>
                    </a:p>
                  </a:txBody>
                  <a:tcPr anchor="ctr">
                    <a:solidFill>
                      <a:schemeClr val="accent5"/>
                    </a:solidFill>
                  </a:tcPr>
                </a:tc>
                <a:tc>
                  <a:txBody>
                    <a:bodyPr/>
                    <a:lstStyle/>
                    <a:p>
                      <a:pPr algn="ctr"/>
                      <a:r>
                        <a:rPr kumimoji="1" lang="ja-JP" altLang="en-US" sz="1400" b="0" dirty="0">
                          <a:solidFill>
                            <a:schemeClr val="bg1"/>
                          </a:solidFill>
                          <a:latin typeface="Meiryo UI" panose="020B0604030504040204" pitchFamily="50" charset="-128"/>
                          <a:ea typeface="Meiryo UI" panose="020B0604030504040204" pitchFamily="50" charset="-128"/>
                        </a:rPr>
                        <a:t>健常者</a:t>
                      </a:r>
                    </a:p>
                  </a:txBody>
                  <a:tcPr anchor="ctr">
                    <a:solidFill>
                      <a:schemeClr val="accent5"/>
                    </a:solidFill>
                  </a:tcPr>
                </a:tc>
                <a:tc>
                  <a:txBody>
                    <a:bodyPr/>
                    <a:lstStyle/>
                    <a:p>
                      <a:pPr algn="ctr"/>
                      <a:r>
                        <a:rPr kumimoji="1" lang="ja-JP" altLang="en-US" sz="1400" b="0" dirty="0">
                          <a:solidFill>
                            <a:schemeClr val="bg1"/>
                          </a:solidFill>
                          <a:latin typeface="Meiryo UI" panose="020B0604030504040204" pitchFamily="50" charset="-128"/>
                          <a:ea typeface="Meiryo UI" panose="020B0604030504040204" pitchFamily="50" charset="-128"/>
                        </a:rPr>
                        <a:t>避難行動</a:t>
                      </a:r>
                      <a:endParaRPr kumimoji="1" lang="en-US" altLang="ja-JP" sz="1400" b="0" dirty="0">
                        <a:solidFill>
                          <a:schemeClr val="bg1"/>
                        </a:solidFill>
                        <a:latin typeface="Meiryo UI" panose="020B0604030504040204" pitchFamily="50" charset="-128"/>
                        <a:ea typeface="Meiryo UI" panose="020B0604030504040204" pitchFamily="50" charset="-128"/>
                      </a:endParaRPr>
                    </a:p>
                    <a:p>
                      <a:pPr algn="ctr"/>
                      <a:r>
                        <a:rPr kumimoji="1" lang="ja-JP" altLang="en-US" sz="1400" b="0" dirty="0">
                          <a:solidFill>
                            <a:schemeClr val="bg1"/>
                          </a:solidFill>
                          <a:latin typeface="Meiryo UI" panose="020B0604030504040204" pitchFamily="50" charset="-128"/>
                          <a:ea typeface="Meiryo UI" panose="020B0604030504040204" pitchFamily="50" charset="-128"/>
                        </a:rPr>
                        <a:t>要支援者同行</a:t>
                      </a:r>
                    </a:p>
                  </a:txBody>
                  <a:tcPr anchor="ctr">
                    <a:solidFill>
                      <a:schemeClr val="accent5"/>
                    </a:solidFill>
                  </a:tcPr>
                </a:tc>
                <a:extLst>
                  <a:ext uri="{0D108BD9-81ED-4DB2-BD59-A6C34878D82A}">
                    <a16:rowId xmlns:a16="http://schemas.microsoft.com/office/drawing/2014/main" val="2642019919"/>
                  </a:ext>
                </a:extLst>
              </a:tr>
              <a:tr h="370840">
                <a:tc rowSpan="2">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昼間</a:t>
                      </a:r>
                    </a:p>
                  </a:txBody>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平野部</a:t>
                      </a: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2.72km/h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1.89km/h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2371864"/>
                  </a:ext>
                </a:extLst>
              </a:tr>
              <a:tr h="370840">
                <a:tc vMerge="1">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傾斜部</a:t>
                      </a: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1.73km/h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1.20km/h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9578875"/>
                  </a:ext>
                </a:extLst>
              </a:tr>
              <a:tr h="370840">
                <a:tc rowSpan="2">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夜間</a:t>
                      </a:r>
                    </a:p>
                  </a:txBody>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平野部</a:t>
                      </a: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2.18km/h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1.51km/h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10401557"/>
                  </a:ext>
                </a:extLst>
              </a:tr>
              <a:tr h="370840">
                <a:tc vMerge="1">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b="0" dirty="0">
                          <a:solidFill>
                            <a:schemeClr val="tx1"/>
                          </a:solidFill>
                          <a:latin typeface="Meiryo UI" panose="020B0604030504040204" pitchFamily="50" charset="-128"/>
                          <a:ea typeface="Meiryo UI" panose="020B0604030504040204" pitchFamily="50" charset="-128"/>
                        </a:rPr>
                        <a:t>傾斜部</a:t>
                      </a: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1.38km/h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0.96km/h</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30231473"/>
                  </a:ext>
                </a:extLst>
              </a:tr>
            </a:tbl>
          </a:graphicData>
        </a:graphic>
      </p:graphicFrame>
      <p:sp>
        <p:nvSpPr>
          <p:cNvPr id="12" name="テキスト ボックス 11">
            <a:extLst>
              <a:ext uri="{FF2B5EF4-FFF2-40B4-BE49-F238E27FC236}">
                <a16:creationId xmlns:a16="http://schemas.microsoft.com/office/drawing/2014/main" id="{FDECEE87-14C6-F0E5-F462-5D6B051F6ADF}"/>
              </a:ext>
            </a:extLst>
          </p:cNvPr>
          <p:cNvSpPr txBox="1"/>
          <p:nvPr/>
        </p:nvSpPr>
        <p:spPr>
          <a:xfrm>
            <a:off x="597478" y="2527994"/>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13" name="テキスト ボックス 12">
            <a:extLst>
              <a:ext uri="{FF2B5EF4-FFF2-40B4-BE49-F238E27FC236}">
                <a16:creationId xmlns:a16="http://schemas.microsoft.com/office/drawing/2014/main" id="{7EA27E10-AD22-84EC-23C7-872041DF4649}"/>
              </a:ext>
            </a:extLst>
          </p:cNvPr>
          <p:cNvSpPr txBox="1"/>
          <p:nvPr/>
        </p:nvSpPr>
        <p:spPr>
          <a:xfrm>
            <a:off x="3972229" y="2519561"/>
            <a:ext cx="4704631"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kumimoji="1" lang="ja-JP" altLang="en-US" sz="1400" dirty="0">
                <a:latin typeface="Meiryo UI" panose="020B0604030504040204" pitchFamily="50" charset="-128"/>
                <a:ea typeface="Meiryo UI" panose="020B0604030504040204" pitchFamily="50" charset="-128"/>
              </a:rPr>
              <a:t>（パラメータの見直し）</a:t>
            </a:r>
            <a:r>
              <a:rPr lang="ja-JP" altLang="en-US" sz="1400" b="1" dirty="0"/>
              <a:t>　　→　大阪府でも採用</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矢印: 右 13">
            <a:extLst>
              <a:ext uri="{FF2B5EF4-FFF2-40B4-BE49-F238E27FC236}">
                <a16:creationId xmlns:a16="http://schemas.microsoft.com/office/drawing/2014/main" id="{8CCB9CBD-B044-B760-9640-6A2521E4108A}"/>
              </a:ext>
            </a:extLst>
          </p:cNvPr>
          <p:cNvSpPr/>
          <p:nvPr/>
        </p:nvSpPr>
        <p:spPr>
          <a:xfrm>
            <a:off x="3223375" y="3152000"/>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表 14">
            <a:extLst>
              <a:ext uri="{FF2B5EF4-FFF2-40B4-BE49-F238E27FC236}">
                <a16:creationId xmlns:a16="http://schemas.microsoft.com/office/drawing/2014/main" id="{BD3E61D9-010B-731C-CC47-83D311A6C3EF}"/>
              </a:ext>
            </a:extLst>
          </p:cNvPr>
          <p:cNvGraphicFramePr>
            <a:graphicFrameLocks noGrp="1"/>
          </p:cNvGraphicFramePr>
          <p:nvPr>
            <p:extLst>
              <p:ext uri="{D42A27DB-BD31-4B8C-83A1-F6EECF244321}">
                <p14:modId xmlns:p14="http://schemas.microsoft.com/office/powerpoint/2010/main" val="2872686127"/>
              </p:ext>
            </p:extLst>
          </p:nvPr>
        </p:nvGraphicFramePr>
        <p:xfrm>
          <a:off x="621461" y="2835771"/>
          <a:ext cx="2383027" cy="1112520"/>
        </p:xfrm>
        <a:graphic>
          <a:graphicData uri="http://schemas.openxmlformats.org/drawingml/2006/table">
            <a:tbl>
              <a:tblPr firstRow="1" bandRow="1">
                <a:tableStyleId>{5C22544A-7EE6-4342-B048-85BDC9FD1C3A}</a:tableStyleId>
              </a:tblPr>
              <a:tblGrid>
                <a:gridCol w="777427">
                  <a:extLst>
                    <a:ext uri="{9D8B030D-6E8A-4147-A177-3AD203B41FA5}">
                      <a16:colId xmlns:a16="http://schemas.microsoft.com/office/drawing/2014/main" val="1967008882"/>
                    </a:ext>
                  </a:extLst>
                </a:gridCol>
                <a:gridCol w="1605600">
                  <a:extLst>
                    <a:ext uri="{9D8B030D-6E8A-4147-A177-3AD203B41FA5}">
                      <a16:colId xmlns:a16="http://schemas.microsoft.com/office/drawing/2014/main" val="1645995597"/>
                    </a:ext>
                  </a:extLst>
                </a:gridCol>
              </a:tblGrid>
              <a:tr h="370840">
                <a:tc>
                  <a:txBody>
                    <a:bodyPr/>
                    <a:lstStyle/>
                    <a:p>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全体</a:t>
                      </a:r>
                    </a:p>
                  </a:txBody>
                  <a:tcPr>
                    <a:solidFill>
                      <a:schemeClr val="accent5"/>
                    </a:solidFill>
                  </a:tcPr>
                </a:tc>
                <a:extLst>
                  <a:ext uri="{0D108BD9-81ED-4DB2-BD59-A6C34878D82A}">
                    <a16:rowId xmlns:a16="http://schemas.microsoft.com/office/drawing/2014/main" val="2642019919"/>
                  </a:ext>
                </a:extLst>
              </a:tr>
              <a:tr h="370840">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昼間</a:t>
                      </a:r>
                    </a:p>
                  </a:txBody>
                  <a:tcPr/>
                </a:tc>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2.65km/h</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2371864"/>
                  </a:ext>
                </a:extLst>
              </a:tr>
              <a:tr h="370840">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夜間</a:t>
                      </a:r>
                    </a:p>
                  </a:txBody>
                  <a:tcPr/>
                </a:tc>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2.12km/h</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10401557"/>
                  </a:ext>
                </a:extLst>
              </a:tr>
            </a:tbl>
          </a:graphicData>
        </a:graphic>
      </p:graphicFrame>
      <p:sp>
        <p:nvSpPr>
          <p:cNvPr id="5" name="正方形/長方形 4">
            <a:extLst>
              <a:ext uri="{FF2B5EF4-FFF2-40B4-BE49-F238E27FC236}">
                <a16:creationId xmlns:a16="http://schemas.microsoft.com/office/drawing/2014/main" id="{70554400-3363-8ABE-4E69-9AF729FC9DFD}"/>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２． 人的被害　ー　</a:t>
            </a:r>
            <a:r>
              <a:rPr kumimoji="1" lang="en-US" altLang="ja-JP" dirty="0">
                <a:latin typeface="Meiryo UI" panose="020B0604030504040204" pitchFamily="50" charset="-128"/>
                <a:ea typeface="Meiryo UI" panose="020B0604030504040204" pitchFamily="50" charset="-128"/>
              </a:rPr>
              <a:t>2.5 </a:t>
            </a:r>
            <a:r>
              <a:rPr kumimoji="1" lang="ja-JP" altLang="en-US" dirty="0">
                <a:latin typeface="Meiryo UI" panose="020B0604030504040204" pitchFamily="50" charset="-128"/>
                <a:ea typeface="Meiryo UI" panose="020B0604030504040204" pitchFamily="50" charset="-128"/>
              </a:rPr>
              <a:t>津波による人的被害　ー　</a:t>
            </a:r>
            <a:endParaRPr kumimoji="1" lang="en-US" altLang="ja-JP"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DD44F7F1-8EF1-513E-0C4D-C76E6AA461DD}"/>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A409AAE5-E3B8-FD43-63E8-95099DFEF25E}"/>
              </a:ext>
            </a:extLst>
          </p:cNvPr>
          <p:cNvSpPr>
            <a:spLocks noGrp="1"/>
          </p:cNvSpPr>
          <p:nvPr>
            <p:ph type="body" sz="quarter" idx="11"/>
          </p:nvPr>
        </p:nvSpPr>
        <p:spPr>
          <a:xfrm>
            <a:off x="144000" y="477604"/>
            <a:ext cx="4119390" cy="320000"/>
          </a:xfrm>
        </p:spPr>
        <p:txBody>
          <a:bodyPr/>
          <a:lstStyle/>
          <a:p>
            <a:pPr algn="l"/>
            <a:r>
              <a:rPr lang="ja-JP" altLang="en-US" dirty="0">
                <a:latin typeface="Meiryo UI" panose="020B0604030504040204" pitchFamily="50" charset="-128"/>
                <a:ea typeface="Meiryo UI" panose="020B0604030504040204" pitchFamily="50" charset="-128"/>
              </a:rPr>
              <a:t>２． 人的被害　　ー　津波による人的被害　</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　ー　</a:t>
            </a:r>
            <a:endParaRPr lang="ja-JP" altLang="en-US" dirty="0"/>
          </a:p>
        </p:txBody>
      </p:sp>
      <p:sp>
        <p:nvSpPr>
          <p:cNvPr id="8" name="スライド番号プレースホルダー 3">
            <a:extLst>
              <a:ext uri="{FF2B5EF4-FFF2-40B4-BE49-F238E27FC236}">
                <a16:creationId xmlns:a16="http://schemas.microsoft.com/office/drawing/2014/main" id="{1CFC0AC9-64F1-6C2E-5562-64525C37DADD}"/>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16</a:t>
            </a:fld>
            <a:endParaRPr lang="ja-JP" altLang="en-US" sz="1600" dirty="0">
              <a:solidFill>
                <a:schemeClr val="tx1"/>
              </a:solidFill>
            </a:endParaRPr>
          </a:p>
        </p:txBody>
      </p:sp>
      <p:sp>
        <p:nvSpPr>
          <p:cNvPr id="3" name="コンテンツ プレースホルダー 1">
            <a:extLst>
              <a:ext uri="{FF2B5EF4-FFF2-40B4-BE49-F238E27FC236}">
                <a16:creationId xmlns:a16="http://schemas.microsoft.com/office/drawing/2014/main" id="{0BCEB386-657F-A7DD-6033-4F6C20CD0AFB}"/>
              </a:ext>
            </a:extLst>
          </p:cNvPr>
          <p:cNvSpPr txBox="1">
            <a:spLocks/>
          </p:cNvSpPr>
          <p:nvPr/>
        </p:nvSpPr>
        <p:spPr bwMode="auto">
          <a:xfrm>
            <a:off x="392654" y="2175183"/>
            <a:ext cx="2830721" cy="4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800" b="1" spc="-100" dirty="0"/>
              <a:t>●津波に対する避難速度</a:t>
            </a:r>
            <a:endParaRPr lang="en-US" altLang="ja-JP" sz="2800" b="1" dirty="0"/>
          </a:p>
        </p:txBody>
      </p:sp>
      <p:sp>
        <p:nvSpPr>
          <p:cNvPr id="2" name="テキスト ボックス 1">
            <a:extLst>
              <a:ext uri="{FF2B5EF4-FFF2-40B4-BE49-F238E27FC236}">
                <a16:creationId xmlns:a16="http://schemas.microsoft.com/office/drawing/2014/main" id="{F9957AA7-B0E0-04ED-0BEA-099257AAD04B}"/>
              </a:ext>
            </a:extLst>
          </p:cNvPr>
          <p:cNvSpPr txBox="1"/>
          <p:nvPr/>
        </p:nvSpPr>
        <p:spPr>
          <a:xfrm>
            <a:off x="247544" y="3948291"/>
            <a:ext cx="3003353" cy="261610"/>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被害想定手法の概要（平成</a:t>
            </a: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年８月）より</a:t>
            </a:r>
          </a:p>
        </p:txBody>
      </p:sp>
    </p:spTree>
    <p:extLst>
      <p:ext uri="{BB962C8B-B14F-4D97-AF65-F5344CB8AC3E}">
        <p14:creationId xmlns:p14="http://schemas.microsoft.com/office/powerpoint/2010/main" val="3169051883"/>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3FC9-5599-B00C-DE05-59632E784F16}"/>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D4A8CDD7-56F3-69D2-7FE8-1D3E031C106E}"/>
              </a:ext>
            </a:extLst>
          </p:cNvPr>
          <p:cNvGraphicFramePr>
            <a:graphicFrameLocks noGrp="1"/>
          </p:cNvGraphicFramePr>
          <p:nvPr>
            <p:extLst>
              <p:ext uri="{D42A27DB-BD31-4B8C-83A1-F6EECF244321}">
                <p14:modId xmlns:p14="http://schemas.microsoft.com/office/powerpoint/2010/main" val="503380704"/>
              </p:ext>
            </p:extLst>
          </p:nvPr>
        </p:nvGraphicFramePr>
        <p:xfrm>
          <a:off x="1497151" y="2312795"/>
          <a:ext cx="7119185" cy="2241828"/>
        </p:xfrm>
        <a:graphic>
          <a:graphicData uri="http://schemas.openxmlformats.org/drawingml/2006/table">
            <a:tbl>
              <a:tblPr firstRow="1" firstCol="1" bandRow="1">
                <a:tableStyleId>{7DF18680-E054-41AD-8BC1-D1AEF772440D}</a:tableStyleId>
              </a:tblPr>
              <a:tblGrid>
                <a:gridCol w="535904">
                  <a:extLst>
                    <a:ext uri="{9D8B030D-6E8A-4147-A177-3AD203B41FA5}">
                      <a16:colId xmlns:a16="http://schemas.microsoft.com/office/drawing/2014/main" val="871302674"/>
                    </a:ext>
                  </a:extLst>
                </a:gridCol>
                <a:gridCol w="3222997">
                  <a:extLst>
                    <a:ext uri="{9D8B030D-6E8A-4147-A177-3AD203B41FA5}">
                      <a16:colId xmlns:a16="http://schemas.microsoft.com/office/drawing/2014/main" val="2307633500"/>
                    </a:ext>
                  </a:extLst>
                </a:gridCol>
                <a:gridCol w="1034528">
                  <a:extLst>
                    <a:ext uri="{9D8B030D-6E8A-4147-A177-3AD203B41FA5}">
                      <a16:colId xmlns:a16="http://schemas.microsoft.com/office/drawing/2014/main" val="647374605"/>
                    </a:ext>
                  </a:extLst>
                </a:gridCol>
                <a:gridCol w="1093945">
                  <a:extLst>
                    <a:ext uri="{9D8B030D-6E8A-4147-A177-3AD203B41FA5}">
                      <a16:colId xmlns:a16="http://schemas.microsoft.com/office/drawing/2014/main" val="3880034143"/>
                    </a:ext>
                  </a:extLst>
                </a:gridCol>
                <a:gridCol w="1231811">
                  <a:extLst>
                    <a:ext uri="{9D8B030D-6E8A-4147-A177-3AD203B41FA5}">
                      <a16:colId xmlns:a16="http://schemas.microsoft.com/office/drawing/2014/main" val="262732892"/>
                    </a:ext>
                  </a:extLst>
                </a:gridCol>
              </a:tblGrid>
              <a:tr h="245388">
                <a:tc rowSpan="3">
                  <a:txBody>
                    <a:bodyPr/>
                    <a:lstStyle/>
                    <a:p>
                      <a:pPr algn="ctr"/>
                      <a:r>
                        <a:rPr kumimoji="1" lang="en-US" altLang="ja-JP" sz="1000" dirty="0"/>
                        <a:t>No.</a:t>
                      </a:r>
                      <a:endParaRPr kumimoji="1" lang="ja-JP" altLang="en-US" sz="1000" dirty="0"/>
                    </a:p>
                  </a:txBody>
                  <a:tcPr anchor="ctr">
                    <a:lnR w="12700" cap="flat" cmpd="sng" algn="ctr">
                      <a:solidFill>
                        <a:schemeClr val="bg1"/>
                      </a:solidFill>
                      <a:prstDash val="solid"/>
                      <a:round/>
                      <a:headEnd type="none" w="med" len="med"/>
                      <a:tailEnd type="none" w="med" len="med"/>
                    </a:lnR>
                  </a:tcPr>
                </a:tc>
                <a:tc rowSpan="3">
                  <a:txBody>
                    <a:bodyPr/>
                    <a:lstStyle/>
                    <a:p>
                      <a:pPr algn="ctr"/>
                      <a:r>
                        <a:rPr kumimoji="1" lang="ja-JP" altLang="en-US" sz="1000" dirty="0"/>
                        <a:t>ケース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solidFill>
                  </a:tcPr>
                </a:tc>
                <a:tc gridSpan="3">
                  <a:txBody>
                    <a:bodyPr/>
                    <a:lstStyle/>
                    <a:p>
                      <a:pPr algn="ctr"/>
                      <a:r>
                        <a:rPr kumimoji="1" lang="ja-JP" altLang="en-US" sz="1000" dirty="0"/>
                        <a:t>避難行動別の比率</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sz="1000" dirty="0"/>
                    </a:p>
                  </a:txBody>
                  <a:tcPr/>
                </a:tc>
                <a:tc hMerge="1">
                  <a:txBody>
                    <a:bodyPr/>
                    <a:lstStyle/>
                    <a:p>
                      <a:endParaRPr kumimoji="1" lang="ja-JP" altLang="en-US" sz="1000" dirty="0"/>
                    </a:p>
                  </a:txBody>
                  <a:tcPr/>
                </a:tc>
                <a:extLst>
                  <a:ext uri="{0D108BD9-81ED-4DB2-BD59-A6C34878D82A}">
                    <a16:rowId xmlns:a16="http://schemas.microsoft.com/office/drawing/2014/main" val="3594088099"/>
                  </a:ext>
                </a:extLst>
              </a:tr>
              <a:tr h="218661">
                <a:tc vMerge="1">
                  <a:txBody>
                    <a:bodyPr/>
                    <a:lstStyle/>
                    <a:p>
                      <a:endParaRPr kumimoji="1" lang="ja-JP" altLang="en-US"/>
                    </a:p>
                  </a:txBody>
                  <a:tcPr/>
                </a:tc>
                <a:tc vMerge="1">
                  <a:txBody>
                    <a:bodyPr/>
                    <a:lstStyle/>
                    <a:p>
                      <a:endParaRPr kumimoji="1" lang="ja-JP" altLang="en-US" dirty="0"/>
                    </a:p>
                  </a:txBody>
                  <a:tcPr/>
                </a:tc>
                <a:tc gridSpan="2">
                  <a:txBody>
                    <a:bodyPr/>
                    <a:lstStyle/>
                    <a:p>
                      <a:pPr algn="ctr"/>
                      <a:r>
                        <a:rPr kumimoji="1" lang="ja-JP" altLang="en-US" sz="1000" dirty="0">
                          <a:solidFill>
                            <a:schemeClr val="bg1"/>
                          </a:solidFill>
                        </a:rPr>
                        <a:t>避難する</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kumimoji="1" lang="ja-JP" altLang="en-US" sz="1000" dirty="0">
                        <a:solidFill>
                          <a:schemeClr val="bg1"/>
                        </a:solidFill>
                      </a:endParaRPr>
                    </a:p>
                  </a:txBody>
                  <a:tcPr>
                    <a:solidFill>
                      <a:schemeClr val="accent5"/>
                    </a:solidFill>
                  </a:tcPr>
                </a:tc>
                <a:tc rowSpan="2">
                  <a:txBody>
                    <a:bodyPr/>
                    <a:lstStyle/>
                    <a:p>
                      <a:r>
                        <a:rPr kumimoji="1" lang="ja-JP" altLang="en-US" sz="1000" dirty="0">
                          <a:solidFill>
                            <a:schemeClr val="bg1"/>
                          </a:solidFill>
                        </a:rPr>
                        <a:t>切迫避難あるいは避難しない</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839600781"/>
                  </a:ext>
                </a:extLst>
              </a:tr>
              <a:tr h="179831">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1000" dirty="0">
                          <a:solidFill>
                            <a:schemeClr val="bg1"/>
                          </a:solidFill>
                        </a:rPr>
                        <a:t>すぐに避難する</a:t>
                      </a:r>
                      <a:endParaRPr kumimoji="1" lang="en-US" altLang="ja-JP" sz="1000" dirty="0">
                        <a:solidFill>
                          <a:schemeClr val="bg1"/>
                        </a:solidFill>
                      </a:endParaRPr>
                    </a:p>
                    <a:p>
                      <a:r>
                        <a:rPr kumimoji="1" lang="ja-JP" altLang="en-US" sz="1000" dirty="0">
                          <a:solidFill>
                            <a:schemeClr val="bg1"/>
                          </a:solidFill>
                        </a:rPr>
                        <a:t>（直後避難）</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r>
                        <a:rPr kumimoji="1" lang="ja-JP" altLang="en-US" sz="1000" dirty="0">
                          <a:solidFill>
                            <a:schemeClr val="bg1"/>
                          </a:solidFill>
                        </a:rPr>
                        <a:t>避難するがすぐには避難しない</a:t>
                      </a:r>
                      <a:endParaRPr kumimoji="1" lang="en-US" altLang="ja-JP" sz="1000" dirty="0">
                        <a:solidFill>
                          <a:schemeClr val="bg1"/>
                        </a:solidFill>
                      </a:endParaRPr>
                    </a:p>
                    <a:p>
                      <a:r>
                        <a:rPr kumimoji="1" lang="ja-JP" altLang="en-US" sz="1000" dirty="0">
                          <a:solidFill>
                            <a:schemeClr val="bg1"/>
                          </a:solidFill>
                        </a:rPr>
                        <a:t>（用事後避難）</a:t>
                      </a:r>
                      <a:endParaRPr kumimoji="1" lang="en-US" altLang="ja-JP" sz="100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vMerge="1">
                  <a:txBody>
                    <a:bodyPr/>
                    <a:lstStyle/>
                    <a:p>
                      <a:endParaRPr kumimoji="1" lang="ja-JP" altLang="en-US" sz="1000" dirty="0">
                        <a:solidFill>
                          <a:schemeClr val="bg1"/>
                        </a:solidFill>
                      </a:endParaRPr>
                    </a:p>
                  </a:txBody>
                  <a:tcPr>
                    <a:solidFill>
                      <a:schemeClr val="accent5"/>
                    </a:solidFill>
                  </a:tcPr>
                </a:tc>
                <a:extLst>
                  <a:ext uri="{0D108BD9-81ED-4DB2-BD59-A6C34878D82A}">
                    <a16:rowId xmlns:a16="http://schemas.microsoft.com/office/drawing/2014/main" val="239432964"/>
                  </a:ext>
                </a:extLst>
              </a:tr>
              <a:tr h="265332">
                <a:tc>
                  <a:txBody>
                    <a:bodyPr/>
                    <a:lstStyle/>
                    <a:p>
                      <a:pPr algn="ctr"/>
                      <a:r>
                        <a:rPr kumimoji="1" lang="ja-JP" altLang="en-US" sz="1000" dirty="0">
                          <a:solidFill>
                            <a:schemeClr val="bg1"/>
                          </a:solidFill>
                        </a:rPr>
                        <a:t>①</a:t>
                      </a:r>
                    </a:p>
                  </a:txBody>
                  <a:tcPr/>
                </a:tc>
                <a:tc>
                  <a:txBody>
                    <a:bodyPr/>
                    <a:lstStyle/>
                    <a:p>
                      <a:r>
                        <a:rPr kumimoji="1" lang="ja-JP" altLang="en-US" sz="1000" dirty="0">
                          <a:solidFill>
                            <a:schemeClr val="bg1"/>
                          </a:solidFill>
                        </a:rPr>
                        <a:t>全員が発災後すぐに避難を開始した場合</a:t>
                      </a:r>
                    </a:p>
                  </a:txBody>
                  <a:tcPr>
                    <a:solidFill>
                      <a:schemeClr val="accent5"/>
                    </a:solidFill>
                  </a:tcPr>
                </a:tc>
                <a:tc>
                  <a:txBody>
                    <a:bodyPr/>
                    <a:lstStyle/>
                    <a:p>
                      <a:pPr algn="ctr">
                        <a:lnSpc>
                          <a:spcPts val="1400"/>
                        </a:lnSpc>
                      </a:pPr>
                      <a:r>
                        <a:rPr kumimoji="1" lang="en-US" altLang="ja-JP" sz="1400" dirty="0"/>
                        <a:t>100%</a:t>
                      </a:r>
                      <a:endParaRPr kumimoji="1" lang="ja-JP" altLang="en-US" sz="1400" dirty="0"/>
                    </a:p>
                  </a:txBody>
                  <a:tcPr>
                    <a:lnT w="38100" cap="flat" cmpd="sng" algn="ctr">
                      <a:solidFill>
                        <a:schemeClr val="bg1"/>
                      </a:solidFill>
                      <a:prstDash val="solid"/>
                      <a:round/>
                      <a:headEnd type="none" w="med" len="med"/>
                      <a:tailEnd type="none" w="med" len="med"/>
                    </a:lnT>
                  </a:tcPr>
                </a:tc>
                <a:tc>
                  <a:txBody>
                    <a:bodyPr/>
                    <a:lstStyle/>
                    <a:p>
                      <a:pPr algn="ctr">
                        <a:lnSpc>
                          <a:spcPts val="1400"/>
                        </a:lnSpc>
                      </a:pPr>
                      <a:r>
                        <a:rPr kumimoji="1" lang="en-US" altLang="ja-JP" sz="1400" dirty="0"/>
                        <a:t>0%</a:t>
                      </a:r>
                      <a:endParaRPr kumimoji="1" lang="ja-JP" altLang="en-US" sz="1400" dirty="0"/>
                    </a:p>
                  </a:txBody>
                  <a:tcPr>
                    <a:lnT w="38100" cap="flat" cmpd="sng" algn="ctr">
                      <a:solidFill>
                        <a:schemeClr val="bg1"/>
                      </a:solidFill>
                      <a:prstDash val="solid"/>
                      <a:round/>
                      <a:headEnd type="none" w="med" len="med"/>
                      <a:tailEnd type="none" w="med" len="med"/>
                    </a:lnT>
                  </a:tcPr>
                </a:tc>
                <a:tc>
                  <a:txBody>
                    <a:bodyPr/>
                    <a:lstStyle/>
                    <a:p>
                      <a:pPr algn="ctr">
                        <a:lnSpc>
                          <a:spcPts val="1400"/>
                        </a:lnSpc>
                      </a:pPr>
                      <a:r>
                        <a:rPr kumimoji="1" lang="en-US" altLang="ja-JP" sz="1400" dirty="0"/>
                        <a:t>0%</a:t>
                      </a:r>
                      <a:endParaRPr kumimoji="1" lang="ja-JP" altLang="en-US" sz="1400" dirty="0"/>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859789338"/>
                  </a:ext>
                </a:extLst>
              </a:tr>
              <a:tr h="370840">
                <a:tc>
                  <a:txBody>
                    <a:bodyPr/>
                    <a:lstStyle/>
                    <a:p>
                      <a:pPr algn="ctr"/>
                      <a:r>
                        <a:rPr kumimoji="1" lang="ja-JP" altLang="en-US" sz="1000" dirty="0">
                          <a:solidFill>
                            <a:schemeClr val="bg1"/>
                          </a:solidFill>
                        </a:rPr>
                        <a:t>②</a:t>
                      </a:r>
                    </a:p>
                  </a:txBody>
                  <a:tcPr/>
                </a:tc>
                <a:tc>
                  <a:txBody>
                    <a:bodyPr/>
                    <a:lstStyle/>
                    <a:p>
                      <a:r>
                        <a:rPr kumimoji="1" lang="ja-JP" altLang="en-US" sz="1000" dirty="0">
                          <a:solidFill>
                            <a:schemeClr val="bg1"/>
                          </a:solidFill>
                        </a:rPr>
                        <a:t>早期避難者比率が高く、さらに津波情報の伝達や避難の呼びかけが効果的に行われた場合</a:t>
                      </a:r>
                    </a:p>
                  </a:txBody>
                  <a:tcPr>
                    <a:solidFill>
                      <a:schemeClr val="accent5"/>
                    </a:solidFill>
                  </a:tcPr>
                </a:tc>
                <a:tc>
                  <a:txBody>
                    <a:bodyPr/>
                    <a:lstStyle/>
                    <a:p>
                      <a:pPr algn="ctr">
                        <a:lnSpc>
                          <a:spcPts val="1400"/>
                        </a:lnSpc>
                      </a:pPr>
                      <a:r>
                        <a:rPr kumimoji="1" lang="en-US" altLang="ja-JP" sz="1400" dirty="0"/>
                        <a:t>70%</a:t>
                      </a:r>
                      <a:endParaRPr kumimoji="1" lang="ja-JP" altLang="en-US" sz="1400" dirty="0"/>
                    </a:p>
                  </a:txBody>
                  <a:tcPr/>
                </a:tc>
                <a:tc>
                  <a:txBody>
                    <a:bodyPr/>
                    <a:lstStyle/>
                    <a:p>
                      <a:pPr algn="ctr">
                        <a:lnSpc>
                          <a:spcPts val="1400"/>
                        </a:lnSpc>
                      </a:pPr>
                      <a:r>
                        <a:rPr kumimoji="1" lang="en-US" altLang="ja-JP" sz="1400" dirty="0"/>
                        <a:t>30%</a:t>
                      </a:r>
                      <a:endParaRPr kumimoji="1" lang="ja-JP" altLang="en-US" sz="1400" dirty="0"/>
                    </a:p>
                  </a:txBody>
                  <a:tcPr/>
                </a:tc>
                <a:tc>
                  <a:txBody>
                    <a:bodyPr/>
                    <a:lstStyle/>
                    <a:p>
                      <a:pPr algn="ctr">
                        <a:lnSpc>
                          <a:spcPts val="1400"/>
                        </a:lnSpc>
                      </a:pPr>
                      <a:r>
                        <a:rPr kumimoji="1" lang="en-US" altLang="ja-JP" sz="1400" dirty="0"/>
                        <a:t>0%</a:t>
                      </a:r>
                      <a:endParaRPr kumimoji="1" lang="ja-JP" altLang="en-US" sz="1400" dirty="0"/>
                    </a:p>
                  </a:txBody>
                  <a:tcPr/>
                </a:tc>
                <a:extLst>
                  <a:ext uri="{0D108BD9-81ED-4DB2-BD59-A6C34878D82A}">
                    <a16:rowId xmlns:a16="http://schemas.microsoft.com/office/drawing/2014/main" val="3842386561"/>
                  </a:ext>
                </a:extLst>
              </a:tr>
              <a:tr h="0">
                <a:tc>
                  <a:txBody>
                    <a:bodyPr/>
                    <a:lstStyle/>
                    <a:p>
                      <a:pPr algn="ctr"/>
                      <a:r>
                        <a:rPr kumimoji="1" lang="ja-JP" altLang="en-US" sz="1000" dirty="0">
                          <a:solidFill>
                            <a:schemeClr val="bg1"/>
                          </a:solidFill>
                        </a:rPr>
                        <a:t>③</a:t>
                      </a:r>
                    </a:p>
                  </a:txBody>
                  <a:tcPr/>
                </a:tc>
                <a:tc>
                  <a:txBody>
                    <a:bodyPr/>
                    <a:lstStyle/>
                    <a:p>
                      <a:r>
                        <a:rPr kumimoji="1" lang="ja-JP" altLang="en-US" sz="1000" dirty="0">
                          <a:solidFill>
                            <a:schemeClr val="bg1"/>
                          </a:solidFill>
                        </a:rPr>
                        <a:t>早期避難者比率が低い場合</a:t>
                      </a:r>
                    </a:p>
                  </a:txBody>
                  <a:tcPr>
                    <a:solidFill>
                      <a:schemeClr val="accent5"/>
                    </a:solidFill>
                  </a:tcPr>
                </a:tc>
                <a:tc>
                  <a:txBody>
                    <a:bodyPr/>
                    <a:lstStyle/>
                    <a:p>
                      <a:pPr algn="ctr">
                        <a:lnSpc>
                          <a:spcPts val="1400"/>
                        </a:lnSpc>
                      </a:pPr>
                      <a:r>
                        <a:rPr kumimoji="1" lang="en-US" altLang="ja-JP" sz="1400" dirty="0"/>
                        <a:t>20%</a:t>
                      </a:r>
                      <a:endParaRPr kumimoji="1" lang="ja-JP" altLang="en-US" sz="1400" dirty="0"/>
                    </a:p>
                  </a:txBody>
                  <a:tcPr/>
                </a:tc>
                <a:tc>
                  <a:txBody>
                    <a:bodyPr/>
                    <a:lstStyle/>
                    <a:p>
                      <a:pPr algn="ctr">
                        <a:lnSpc>
                          <a:spcPts val="1400"/>
                        </a:lnSpc>
                      </a:pPr>
                      <a:r>
                        <a:rPr kumimoji="1" lang="en-US" altLang="ja-JP" sz="1400" dirty="0"/>
                        <a:t>50%</a:t>
                      </a:r>
                      <a:endParaRPr kumimoji="1" lang="ja-JP" altLang="en-US" sz="1400" dirty="0"/>
                    </a:p>
                  </a:txBody>
                  <a:tcPr/>
                </a:tc>
                <a:tc>
                  <a:txBody>
                    <a:bodyPr/>
                    <a:lstStyle/>
                    <a:p>
                      <a:pPr algn="ctr">
                        <a:lnSpc>
                          <a:spcPts val="1400"/>
                        </a:lnSpc>
                      </a:pPr>
                      <a:r>
                        <a:rPr kumimoji="1" lang="en-US" altLang="ja-JP" sz="1400" dirty="0"/>
                        <a:t>30%</a:t>
                      </a:r>
                      <a:endParaRPr kumimoji="1" lang="ja-JP" altLang="en-US" sz="1400" dirty="0"/>
                    </a:p>
                  </a:txBody>
                  <a:tcPr/>
                </a:tc>
                <a:extLst>
                  <a:ext uri="{0D108BD9-81ED-4DB2-BD59-A6C34878D82A}">
                    <a16:rowId xmlns:a16="http://schemas.microsoft.com/office/drawing/2014/main" val="4190532015"/>
                  </a:ext>
                </a:extLst>
              </a:tr>
              <a:tr h="191932">
                <a:tc>
                  <a:txBody>
                    <a:bodyPr/>
                    <a:lstStyle/>
                    <a:p>
                      <a:pPr algn="ctr"/>
                      <a:r>
                        <a:rPr kumimoji="1" lang="ja-JP" altLang="en-US" sz="1000" dirty="0">
                          <a:solidFill>
                            <a:schemeClr val="bg1"/>
                          </a:solidFill>
                        </a:rPr>
                        <a:t>④</a:t>
                      </a:r>
                    </a:p>
                  </a:txBody>
                  <a:tcPr/>
                </a:tc>
                <a:tc>
                  <a:txBody>
                    <a:bodyPr/>
                    <a:lstStyle/>
                    <a:p>
                      <a:r>
                        <a:rPr kumimoji="1" lang="ja-JP" altLang="en-US" sz="1000" dirty="0">
                          <a:solidFill>
                            <a:schemeClr val="bg1"/>
                          </a:solidFill>
                        </a:rPr>
                        <a:t>（参考）アンケート結果の避難開始率の場合（平均）</a:t>
                      </a:r>
                    </a:p>
                  </a:txBody>
                  <a:tcPr>
                    <a:solidFill>
                      <a:schemeClr val="accent5"/>
                    </a:solidFill>
                  </a:tcPr>
                </a:tc>
                <a:tc>
                  <a:txBody>
                    <a:bodyPr/>
                    <a:lstStyle/>
                    <a:p>
                      <a:pPr algn="ctr">
                        <a:lnSpc>
                          <a:spcPts val="1400"/>
                        </a:lnSpc>
                      </a:pPr>
                      <a:r>
                        <a:rPr kumimoji="1" lang="en-US" altLang="ja-JP" sz="1400" dirty="0"/>
                        <a:t>53.3%</a:t>
                      </a:r>
                      <a:endParaRPr kumimoji="1" lang="ja-JP" altLang="en-US" sz="1400" dirty="0"/>
                    </a:p>
                  </a:txBody>
                  <a:tcPr/>
                </a:tc>
                <a:tc>
                  <a:txBody>
                    <a:bodyPr/>
                    <a:lstStyle/>
                    <a:p>
                      <a:pPr algn="ctr">
                        <a:lnSpc>
                          <a:spcPts val="1400"/>
                        </a:lnSpc>
                      </a:pPr>
                      <a:r>
                        <a:rPr kumimoji="1" lang="en-US" altLang="ja-JP" sz="1400" dirty="0"/>
                        <a:t>37.5%</a:t>
                      </a:r>
                      <a:endParaRPr kumimoji="1" lang="ja-JP" altLang="en-US" sz="1400" dirty="0"/>
                    </a:p>
                  </a:txBody>
                  <a:tcPr/>
                </a:tc>
                <a:tc>
                  <a:txBody>
                    <a:bodyPr/>
                    <a:lstStyle/>
                    <a:p>
                      <a:pPr algn="ctr">
                        <a:lnSpc>
                          <a:spcPts val="1400"/>
                        </a:lnSpc>
                      </a:pPr>
                      <a:r>
                        <a:rPr kumimoji="1" lang="en-US" altLang="ja-JP" sz="1400" dirty="0"/>
                        <a:t>9.2%</a:t>
                      </a:r>
                      <a:endParaRPr kumimoji="1" lang="ja-JP" altLang="en-US" sz="1400" dirty="0"/>
                    </a:p>
                  </a:txBody>
                  <a:tcPr/>
                </a:tc>
                <a:extLst>
                  <a:ext uri="{0D108BD9-81ED-4DB2-BD59-A6C34878D82A}">
                    <a16:rowId xmlns:a16="http://schemas.microsoft.com/office/drawing/2014/main" val="2508988443"/>
                  </a:ext>
                </a:extLst>
              </a:tr>
            </a:tbl>
          </a:graphicData>
        </a:graphic>
      </p:graphicFrame>
      <p:pic>
        <p:nvPicPr>
          <p:cNvPr id="29" name="グラフィックス 28">
            <a:extLst>
              <a:ext uri="{FF2B5EF4-FFF2-40B4-BE49-F238E27FC236}">
                <a16:creationId xmlns:a16="http://schemas.microsoft.com/office/drawing/2014/main" id="{A8AA2031-D842-835E-C446-5CE6466033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213" y="4727049"/>
            <a:ext cx="4617162" cy="1707186"/>
          </a:xfrm>
          <a:prstGeom prst="rect">
            <a:avLst/>
          </a:prstGeom>
        </p:spPr>
      </p:pic>
      <p:sp>
        <p:nvSpPr>
          <p:cNvPr id="33" name="コンテンツ プレースホルダー 1">
            <a:extLst>
              <a:ext uri="{FF2B5EF4-FFF2-40B4-BE49-F238E27FC236}">
                <a16:creationId xmlns:a16="http://schemas.microsoft.com/office/drawing/2014/main" id="{DB87C7A6-973A-F102-265E-49547C5A6CAE}"/>
              </a:ext>
            </a:extLst>
          </p:cNvPr>
          <p:cNvSpPr txBox="1">
            <a:spLocks/>
          </p:cNvSpPr>
          <p:nvPr/>
        </p:nvSpPr>
        <p:spPr bwMode="auto">
          <a:xfrm>
            <a:off x="269163" y="849805"/>
            <a:ext cx="8614032" cy="1020403"/>
          </a:xfrm>
          <a:prstGeom prst="rect">
            <a:avLst/>
          </a:prstGeom>
          <a:solidFill>
            <a:srgbClr val="FFFFCC"/>
          </a:solidFill>
          <a:ln w="9525">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60375" indent="-285750">
              <a:spcBef>
                <a:spcPts val="300"/>
              </a:spcBef>
              <a:buFont typeface="Wingdings" panose="05000000000000000000" pitchFamily="2" charset="2"/>
              <a:buChar char="ü"/>
            </a:pPr>
            <a:r>
              <a:rPr lang="ja-JP" altLang="en-US" sz="1400" dirty="0"/>
              <a:t>内閣府では、下表の②早期避難率高い＋呼びかけ、③早期避難率の低いケースを実施し、④アンケート結果のケースは参考値として算出している。</a:t>
            </a:r>
            <a:endParaRPr lang="en-US" altLang="ja-JP" sz="1400" dirty="0"/>
          </a:p>
          <a:p>
            <a:pPr marL="460375" indent="-285750">
              <a:spcBef>
                <a:spcPts val="300"/>
              </a:spcBef>
              <a:buFont typeface="Wingdings" panose="05000000000000000000" pitchFamily="2" charset="2"/>
              <a:buChar char="ü"/>
            </a:pPr>
            <a:r>
              <a:rPr lang="ja-JP" altLang="en-US" sz="1400" dirty="0"/>
              <a:t>大阪府においては、下表②、③のケースを実施するとともに、大阪府独自のアンケート調査によるケースを④として実施する。なお、ケース①は対策が進んだ場合の減災効果算出で採用する。</a:t>
            </a:r>
            <a:endParaRPr lang="en-US" altLang="ja-JP" sz="1400" dirty="0">
              <a:cs typeface="Times New Roman" panose="02020603050405020304" pitchFamily="18" charset="0"/>
            </a:endParaRPr>
          </a:p>
        </p:txBody>
      </p:sp>
      <p:sp>
        <p:nvSpPr>
          <p:cNvPr id="5" name="正方形/長方形 4">
            <a:extLst>
              <a:ext uri="{FF2B5EF4-FFF2-40B4-BE49-F238E27FC236}">
                <a16:creationId xmlns:a16="http://schemas.microsoft.com/office/drawing/2014/main" id="{20D73A33-A7D5-01AF-F2DB-7839DF58C8DD}"/>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２． 人的被害　ー　</a:t>
            </a:r>
            <a:r>
              <a:rPr kumimoji="1" lang="en-US" altLang="ja-JP" dirty="0">
                <a:latin typeface="Meiryo UI" panose="020B0604030504040204" pitchFamily="50" charset="-128"/>
                <a:ea typeface="Meiryo UI" panose="020B0604030504040204" pitchFamily="50" charset="-128"/>
              </a:rPr>
              <a:t>2.5 </a:t>
            </a:r>
            <a:r>
              <a:rPr kumimoji="1" lang="ja-JP" altLang="en-US" dirty="0">
                <a:latin typeface="Meiryo UI" panose="020B0604030504040204" pitchFamily="50" charset="-128"/>
                <a:ea typeface="Meiryo UI" panose="020B0604030504040204" pitchFamily="50" charset="-128"/>
              </a:rPr>
              <a:t>津波による人的被害　ー　</a:t>
            </a:r>
            <a:endParaRPr kumimoji="1" lang="en-US" altLang="ja-JP"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1CE8BCD0-C732-D57B-C2A2-02DF407CAF81}"/>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9ABE9092-0F76-690D-2540-060E074043F0}"/>
              </a:ext>
            </a:extLst>
          </p:cNvPr>
          <p:cNvSpPr>
            <a:spLocks noGrp="1"/>
          </p:cNvSpPr>
          <p:nvPr>
            <p:ph type="body" sz="quarter" idx="11"/>
          </p:nvPr>
        </p:nvSpPr>
        <p:spPr>
          <a:xfrm>
            <a:off x="144000" y="477604"/>
            <a:ext cx="4073670" cy="320000"/>
          </a:xfrm>
        </p:spPr>
        <p:txBody>
          <a:bodyPr/>
          <a:lstStyle/>
          <a:p>
            <a:pPr algn="l"/>
            <a:r>
              <a:rPr lang="ja-JP" altLang="en-US" dirty="0">
                <a:latin typeface="Meiryo UI" panose="020B0604030504040204" pitchFamily="50" charset="-128"/>
                <a:ea typeface="Meiryo UI" panose="020B0604030504040204" pitchFamily="50" charset="-128"/>
              </a:rPr>
              <a:t>２． 人的被害　　ー　津波による人的被害　</a:t>
            </a: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ー　</a:t>
            </a:r>
            <a:endParaRPr lang="ja-JP" altLang="en-US" dirty="0"/>
          </a:p>
        </p:txBody>
      </p:sp>
      <p:sp>
        <p:nvSpPr>
          <p:cNvPr id="8" name="スライド番号プレースホルダー 3">
            <a:extLst>
              <a:ext uri="{FF2B5EF4-FFF2-40B4-BE49-F238E27FC236}">
                <a16:creationId xmlns:a16="http://schemas.microsoft.com/office/drawing/2014/main" id="{013DCBE8-82BF-B603-2EF6-5D153162E951}"/>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17</a:t>
            </a:fld>
            <a:endParaRPr lang="ja-JP" altLang="en-US" sz="1600" dirty="0">
              <a:solidFill>
                <a:schemeClr val="tx1"/>
              </a:solidFill>
            </a:endParaRPr>
          </a:p>
        </p:txBody>
      </p:sp>
      <p:sp>
        <p:nvSpPr>
          <p:cNvPr id="3" name="コンテンツ プレースホルダー 1">
            <a:extLst>
              <a:ext uri="{FF2B5EF4-FFF2-40B4-BE49-F238E27FC236}">
                <a16:creationId xmlns:a16="http://schemas.microsoft.com/office/drawing/2014/main" id="{BDA40FE2-C1CA-64E8-5FF6-234586C0AC62}"/>
              </a:ext>
            </a:extLst>
          </p:cNvPr>
          <p:cNvSpPr txBox="1">
            <a:spLocks/>
          </p:cNvSpPr>
          <p:nvPr/>
        </p:nvSpPr>
        <p:spPr bwMode="auto">
          <a:xfrm>
            <a:off x="4109258" y="2069478"/>
            <a:ext cx="18949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lgn="ctr">
              <a:spcBef>
                <a:spcPts val="600"/>
              </a:spcBef>
              <a:spcAft>
                <a:spcPts val="0"/>
              </a:spcAft>
              <a:buFont typeface="Arial" charset="0"/>
              <a:buNone/>
            </a:pPr>
            <a:r>
              <a:rPr lang="ja-JP" altLang="en-US" sz="1200" spc="-100" dirty="0"/>
              <a:t>表　避難開始時期</a:t>
            </a:r>
            <a:endParaRPr lang="en-US" altLang="ja-JP" sz="1200" dirty="0"/>
          </a:p>
        </p:txBody>
      </p:sp>
      <p:sp>
        <p:nvSpPr>
          <p:cNvPr id="10" name="テキスト ボックス 9">
            <a:extLst>
              <a:ext uri="{FF2B5EF4-FFF2-40B4-BE49-F238E27FC236}">
                <a16:creationId xmlns:a16="http://schemas.microsoft.com/office/drawing/2014/main" id="{7EB444DA-696C-9D6A-8A52-80CD7228CCB3}"/>
              </a:ext>
            </a:extLst>
          </p:cNvPr>
          <p:cNvSpPr txBox="1"/>
          <p:nvPr/>
        </p:nvSpPr>
        <p:spPr>
          <a:xfrm>
            <a:off x="302181" y="1965306"/>
            <a:ext cx="3632154"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r>
              <a:rPr kumimoji="1" lang="ja-JP" altLang="en-US" sz="1400" dirty="0">
                <a:latin typeface="Meiryo UI" panose="020B0604030504040204" pitchFamily="50" charset="-128"/>
                <a:ea typeface="Meiryo UI" panose="020B0604030504040204" pitchFamily="50" charset="-128"/>
              </a:rPr>
              <a:t>（最新のアンケート結果を反映）</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A2E7A3A-C841-8825-309D-69A3E923E517}"/>
              </a:ext>
            </a:extLst>
          </p:cNvPr>
          <p:cNvSpPr txBox="1"/>
          <p:nvPr/>
        </p:nvSpPr>
        <p:spPr>
          <a:xfrm>
            <a:off x="5182529" y="4533977"/>
            <a:ext cx="3619248"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：津波対策に関する意識調査（平成</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30</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年、内閣府）より</a:t>
            </a:r>
            <a:endParaRPr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24" name="表 23">
            <a:extLst>
              <a:ext uri="{FF2B5EF4-FFF2-40B4-BE49-F238E27FC236}">
                <a16:creationId xmlns:a16="http://schemas.microsoft.com/office/drawing/2014/main" id="{CC18152E-A9BC-2E12-93EE-DBF20F873F11}"/>
              </a:ext>
            </a:extLst>
          </p:cNvPr>
          <p:cNvGraphicFramePr>
            <a:graphicFrameLocks noGrp="1"/>
          </p:cNvGraphicFramePr>
          <p:nvPr>
            <p:extLst>
              <p:ext uri="{D42A27DB-BD31-4B8C-83A1-F6EECF244321}">
                <p14:modId xmlns:p14="http://schemas.microsoft.com/office/powerpoint/2010/main" val="1355781623"/>
              </p:ext>
            </p:extLst>
          </p:nvPr>
        </p:nvGraphicFramePr>
        <p:xfrm>
          <a:off x="5310967" y="5852835"/>
          <a:ext cx="3305369" cy="277627"/>
        </p:xfrm>
        <a:graphic>
          <a:graphicData uri="http://schemas.openxmlformats.org/drawingml/2006/table">
            <a:tbl>
              <a:tblPr firstRow="1" bandRow="1">
                <a:tableStyleId>{5940675A-B579-460E-94D1-54222C63F5DA}</a:tableStyleId>
              </a:tblPr>
              <a:tblGrid>
                <a:gridCol w="1000381">
                  <a:extLst>
                    <a:ext uri="{9D8B030D-6E8A-4147-A177-3AD203B41FA5}">
                      <a16:colId xmlns:a16="http://schemas.microsoft.com/office/drawing/2014/main" val="1646435778"/>
                    </a:ext>
                  </a:extLst>
                </a:gridCol>
                <a:gridCol w="1053548">
                  <a:extLst>
                    <a:ext uri="{9D8B030D-6E8A-4147-A177-3AD203B41FA5}">
                      <a16:colId xmlns:a16="http://schemas.microsoft.com/office/drawing/2014/main" val="258767895"/>
                    </a:ext>
                  </a:extLst>
                </a:gridCol>
                <a:gridCol w="1251440">
                  <a:extLst>
                    <a:ext uri="{9D8B030D-6E8A-4147-A177-3AD203B41FA5}">
                      <a16:colId xmlns:a16="http://schemas.microsoft.com/office/drawing/2014/main" val="2718983864"/>
                    </a:ext>
                  </a:extLst>
                </a:gridCol>
              </a:tblGrid>
              <a:tr h="277627">
                <a:tc>
                  <a:txBody>
                    <a:bodyPr/>
                    <a:lstStyle/>
                    <a:p>
                      <a:pPr algn="r">
                        <a:lnSpc>
                          <a:spcPts val="1400"/>
                        </a:lnSpc>
                      </a:pPr>
                      <a:r>
                        <a:rPr kumimoji="1" lang="en-US" altLang="ja-JP" sz="1400" dirty="0">
                          <a:latin typeface="Meiryo UI" panose="020B0604030504040204" pitchFamily="50" charset="-128"/>
                          <a:ea typeface="Meiryo UI" panose="020B0604030504040204" pitchFamily="50" charset="-128"/>
                        </a:rPr>
                        <a:t>30%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lnSpc>
                          <a:spcPts val="1400"/>
                        </a:lnSpc>
                      </a:pPr>
                      <a:r>
                        <a:rPr kumimoji="1" lang="en-US" altLang="ja-JP" sz="1400" dirty="0">
                          <a:latin typeface="Meiryo UI" panose="020B0604030504040204" pitchFamily="50" charset="-128"/>
                          <a:ea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lnSpc>
                          <a:spcPts val="1400"/>
                        </a:lnSpc>
                      </a:pPr>
                      <a:r>
                        <a:rPr kumimoji="1" lang="en-US" altLang="ja-JP" sz="1400" dirty="0">
                          <a:latin typeface="Meiryo UI" panose="020B0604030504040204" pitchFamily="50" charset="-128"/>
                          <a:ea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06331048"/>
                  </a:ext>
                </a:extLst>
              </a:tr>
            </a:tbl>
          </a:graphicData>
        </a:graphic>
      </p:graphicFrame>
      <p:sp>
        <p:nvSpPr>
          <p:cNvPr id="26" name="テキスト ボックス 25">
            <a:extLst>
              <a:ext uri="{FF2B5EF4-FFF2-40B4-BE49-F238E27FC236}">
                <a16:creationId xmlns:a16="http://schemas.microsoft.com/office/drawing/2014/main" id="{945A6E60-BE7E-017B-D916-34C0A2B038E3}"/>
              </a:ext>
            </a:extLst>
          </p:cNvPr>
          <p:cNvSpPr txBox="1"/>
          <p:nvPr/>
        </p:nvSpPr>
        <p:spPr>
          <a:xfrm>
            <a:off x="5656126" y="6125618"/>
            <a:ext cx="3006320" cy="256622"/>
          </a:xfrm>
          <a:prstGeom prst="rect">
            <a:avLst/>
          </a:prstGeom>
          <a:noFill/>
        </p:spPr>
        <p:txBody>
          <a:bodyPr wrap="square" rtlCol="0">
            <a:spAutoFit/>
          </a:bodyPr>
          <a:lstStyle/>
          <a:p>
            <a:pPr algn="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おおさか</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Q</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ネット</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年大阪府の意識調査）より</a:t>
            </a:r>
            <a:endPar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F76715B7-E33D-FDC4-9312-FC5AB61219A9}"/>
              </a:ext>
            </a:extLst>
          </p:cNvPr>
          <p:cNvSpPr/>
          <p:nvPr/>
        </p:nvSpPr>
        <p:spPr>
          <a:xfrm>
            <a:off x="1495782" y="4300707"/>
            <a:ext cx="7119185" cy="224321"/>
          </a:xfrm>
          <a:prstGeom prst="rect">
            <a:avLst/>
          </a:prstGeom>
          <a:no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3755549-8227-B9E3-8385-AD3AD69E96BB}"/>
              </a:ext>
            </a:extLst>
          </p:cNvPr>
          <p:cNvSpPr/>
          <p:nvPr/>
        </p:nvSpPr>
        <p:spPr>
          <a:xfrm rot="5400000">
            <a:off x="6725200" y="4722914"/>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6D828A1-E13E-832A-2FC2-1485033CB1D1}"/>
              </a:ext>
            </a:extLst>
          </p:cNvPr>
          <p:cNvSpPr txBox="1"/>
          <p:nvPr/>
        </p:nvSpPr>
        <p:spPr>
          <a:xfrm>
            <a:off x="5309682" y="5275080"/>
            <a:ext cx="3632154"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■大阪府</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（大阪独自の調査結果を参考値として使用）</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F9D03884-1321-C649-1519-857D975A1462}"/>
              </a:ext>
            </a:extLst>
          </p:cNvPr>
          <p:cNvSpPr/>
          <p:nvPr/>
        </p:nvSpPr>
        <p:spPr>
          <a:xfrm>
            <a:off x="575654" y="4980035"/>
            <a:ext cx="4410880" cy="267940"/>
          </a:xfrm>
          <a:prstGeom prst="rect">
            <a:avLst/>
          </a:prstGeom>
          <a:noFill/>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コネクタ: カギ線 14">
            <a:extLst>
              <a:ext uri="{FF2B5EF4-FFF2-40B4-BE49-F238E27FC236}">
                <a16:creationId xmlns:a16="http://schemas.microsoft.com/office/drawing/2014/main" id="{20C4DF3F-710B-240E-E383-E9DF32E1ECA1}"/>
              </a:ext>
            </a:extLst>
          </p:cNvPr>
          <p:cNvCxnSpPr>
            <a:cxnSpLocks/>
            <a:stCxn id="13" idx="3"/>
            <a:endCxn id="24" idx="1"/>
          </p:cNvCxnSpPr>
          <p:nvPr/>
        </p:nvCxnSpPr>
        <p:spPr>
          <a:xfrm>
            <a:off x="4986534" y="5114005"/>
            <a:ext cx="324433" cy="877643"/>
          </a:xfrm>
          <a:prstGeom prst="bentConnector3">
            <a:avLst>
              <a:gd name="adj1" fmla="val 50000"/>
            </a:avLst>
          </a:prstGeom>
          <a:ln w="25400">
            <a:tailEnd type="triangle"/>
          </a:ln>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003D56FE-E2A8-00E1-C9EE-A40B97FB4399}"/>
              </a:ext>
            </a:extLst>
          </p:cNvPr>
          <p:cNvSpPr/>
          <p:nvPr/>
        </p:nvSpPr>
        <p:spPr>
          <a:xfrm>
            <a:off x="5309598" y="5852835"/>
            <a:ext cx="3305369" cy="272783"/>
          </a:xfrm>
          <a:prstGeom prst="rect">
            <a:avLst/>
          </a:prstGeom>
          <a:no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34043976"/>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83FC1-048C-4EBB-7C93-B27810693CD4}"/>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503E49-AD6B-0AD7-DC2E-3FBF07BE3990}"/>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２． 人的被害　ー　</a:t>
            </a:r>
            <a:r>
              <a:rPr kumimoji="1" lang="en-US" altLang="ja-JP" dirty="0">
                <a:latin typeface="Meiryo UI" panose="020B0604030504040204" pitchFamily="50" charset="-128"/>
                <a:ea typeface="Meiryo UI" panose="020B0604030504040204" pitchFamily="50" charset="-128"/>
              </a:rPr>
              <a:t>2.5 </a:t>
            </a:r>
            <a:r>
              <a:rPr kumimoji="1" lang="ja-JP" altLang="en-US" dirty="0">
                <a:latin typeface="Meiryo UI" panose="020B0604030504040204" pitchFamily="50" charset="-128"/>
                <a:ea typeface="Meiryo UI" panose="020B0604030504040204" pitchFamily="50" charset="-128"/>
              </a:rPr>
              <a:t>津波による人的被害　ー　</a:t>
            </a:r>
            <a:endParaRPr kumimoji="1" lang="en-US" altLang="ja-JP"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BA55B122-0EDC-5464-9EDE-D82BFB973258}"/>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8" name="スライド番号プレースホルダー 3">
            <a:extLst>
              <a:ext uri="{FF2B5EF4-FFF2-40B4-BE49-F238E27FC236}">
                <a16:creationId xmlns:a16="http://schemas.microsoft.com/office/drawing/2014/main" id="{BF8C0622-62FD-6887-FDCE-84702DA41698}"/>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18</a:t>
            </a:fld>
            <a:endParaRPr lang="ja-JP" altLang="en-US" sz="1600" dirty="0">
              <a:solidFill>
                <a:schemeClr val="tx1"/>
              </a:solidFill>
            </a:endParaRPr>
          </a:p>
        </p:txBody>
      </p:sp>
      <p:sp>
        <p:nvSpPr>
          <p:cNvPr id="2" name="四角形: 角を丸くする 1">
            <a:extLst>
              <a:ext uri="{FF2B5EF4-FFF2-40B4-BE49-F238E27FC236}">
                <a16:creationId xmlns:a16="http://schemas.microsoft.com/office/drawing/2014/main" id="{018059E7-F631-8EC0-0461-5A6674498F16}"/>
              </a:ext>
            </a:extLst>
          </p:cNvPr>
          <p:cNvSpPr/>
          <p:nvPr/>
        </p:nvSpPr>
        <p:spPr>
          <a:xfrm>
            <a:off x="264984" y="1743747"/>
            <a:ext cx="4817793" cy="4547823"/>
          </a:xfrm>
          <a:prstGeom prst="roundRect">
            <a:avLst>
              <a:gd name="adj" fmla="val 1570"/>
            </a:avLst>
          </a:prstGeom>
          <a:solidFill>
            <a:schemeClr val="accent2">
              <a:lumMod val="20000"/>
              <a:lumOff val="80000"/>
            </a:schemeClr>
          </a:solidFill>
          <a:ln w="12700">
            <a:no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3C42396-7EC7-E0CE-6D6B-728E19C5D791}"/>
              </a:ext>
            </a:extLst>
          </p:cNvPr>
          <p:cNvSpPr/>
          <p:nvPr/>
        </p:nvSpPr>
        <p:spPr>
          <a:xfrm>
            <a:off x="445118" y="6320145"/>
            <a:ext cx="427596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dirty="0">
                <a:solidFill>
                  <a:schemeClr val="tx1"/>
                </a:solidFill>
                <a:latin typeface="Meiryo UI" panose="020B0604030504040204" pitchFamily="50" charset="-128"/>
                <a:ea typeface="Meiryo UI" panose="020B0604030504040204" pitchFamily="50" charset="-128"/>
              </a:rPr>
              <a:t>図　</a:t>
            </a:r>
            <a:r>
              <a:rPr lang="ja-JP" altLang="en-US" sz="1200" dirty="0">
                <a:solidFill>
                  <a:schemeClr val="tx1"/>
                </a:solidFill>
                <a:latin typeface="Meiryo UI" panose="020B0604030504040204" pitchFamily="50" charset="-128"/>
                <a:ea typeface="Meiryo UI" panose="020B0604030504040204" pitchFamily="50" charset="-128"/>
              </a:rPr>
              <a:t>屋内収容物の移動・転倒等による</a:t>
            </a:r>
            <a:r>
              <a:rPr kumimoji="1" lang="ja-JP" altLang="en-US" sz="1200" dirty="0">
                <a:solidFill>
                  <a:schemeClr val="tx1"/>
                </a:solidFill>
                <a:latin typeface="Meiryo UI" panose="020B0604030504040204" pitchFamily="50" charset="-128"/>
                <a:ea typeface="Meiryo UI" panose="020B0604030504040204" pitchFamily="50" charset="-128"/>
              </a:rPr>
              <a:t>死者数想定フロー</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2F687497-4B00-AB06-9C6F-48FC8325545F}"/>
              </a:ext>
            </a:extLst>
          </p:cNvPr>
          <p:cNvPicPr>
            <a:picLocks noChangeAspect="1"/>
          </p:cNvPicPr>
          <p:nvPr/>
        </p:nvPicPr>
        <p:blipFill>
          <a:blip r:embed="rId3"/>
          <a:stretch>
            <a:fillRect/>
          </a:stretch>
        </p:blipFill>
        <p:spPr>
          <a:xfrm>
            <a:off x="304201" y="1772322"/>
            <a:ext cx="4730950" cy="4473283"/>
          </a:xfrm>
          <a:prstGeom prst="rect">
            <a:avLst/>
          </a:prstGeom>
        </p:spPr>
      </p:pic>
      <p:sp>
        <p:nvSpPr>
          <p:cNvPr id="18" name="コンテンツ プレースホルダー 1">
            <a:extLst>
              <a:ext uri="{FF2B5EF4-FFF2-40B4-BE49-F238E27FC236}">
                <a16:creationId xmlns:a16="http://schemas.microsoft.com/office/drawing/2014/main" id="{DD6C6376-05E0-4F3B-46AA-79F959F8590A}"/>
              </a:ext>
            </a:extLst>
          </p:cNvPr>
          <p:cNvSpPr txBox="1">
            <a:spLocks/>
          </p:cNvSpPr>
          <p:nvPr/>
        </p:nvSpPr>
        <p:spPr bwMode="auto">
          <a:xfrm>
            <a:off x="264984" y="826179"/>
            <a:ext cx="8614032" cy="755115"/>
          </a:xfrm>
          <a:prstGeom prst="rect">
            <a:avLst/>
          </a:prstGeom>
          <a:solidFill>
            <a:srgbClr val="FFFFCC"/>
          </a:solidFill>
          <a:ln w="9525">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60375" indent="-285750">
              <a:spcBef>
                <a:spcPts val="300"/>
              </a:spcBef>
              <a:buFont typeface="Wingdings" panose="05000000000000000000" pitchFamily="2" charset="2"/>
              <a:buChar char="ü"/>
            </a:pPr>
            <a:r>
              <a:rPr lang="ja-JP" altLang="en-US" sz="1400" dirty="0"/>
              <a:t>内閣府では、最新の調査結果を受け、転倒防止対策実施率が見直された。</a:t>
            </a:r>
            <a:endParaRPr lang="en-US" altLang="ja-JP" sz="1400" dirty="0"/>
          </a:p>
          <a:p>
            <a:pPr marL="460375" indent="-285750">
              <a:spcBef>
                <a:spcPts val="300"/>
              </a:spcBef>
              <a:buFont typeface="Wingdings" panose="05000000000000000000" pitchFamily="2" charset="2"/>
              <a:buChar char="ü"/>
            </a:pPr>
            <a:r>
              <a:rPr lang="ja-JP" altLang="en-US" sz="1400" dirty="0"/>
              <a:t>大阪府においては、地域特性を反映するために、</a:t>
            </a:r>
            <a:r>
              <a:rPr lang="ja-JP" altLang="en-US" sz="1400" u="sng" dirty="0"/>
              <a:t>独自に調査した</a:t>
            </a:r>
            <a:r>
              <a:rPr lang="ja-JP" altLang="ja-JP" sz="1400" u="sng" dirty="0"/>
              <a:t>意識調査（おおさか</a:t>
            </a:r>
            <a:r>
              <a:rPr lang="en-US" altLang="ja-JP" sz="1400" u="sng" dirty="0"/>
              <a:t>Q</a:t>
            </a:r>
            <a:r>
              <a:rPr lang="ja-JP" altLang="ja-JP" sz="1400" u="sng" dirty="0"/>
              <a:t>ネット）</a:t>
            </a:r>
            <a:r>
              <a:rPr lang="ja-JP" altLang="en-US" sz="1400" u="sng" dirty="0"/>
              <a:t>から得られた転倒防止対策実施率</a:t>
            </a:r>
            <a:r>
              <a:rPr lang="ja-JP" altLang="ja-JP" sz="1400" u="sng" dirty="0"/>
              <a:t>を採用する。</a:t>
            </a:r>
            <a:endParaRPr lang="en-US" altLang="ja-JP" sz="1400" u="sng" dirty="0">
              <a:cs typeface="Times New Roman" panose="02020603050405020304" pitchFamily="18" charset="0"/>
            </a:endParaRPr>
          </a:p>
        </p:txBody>
      </p:sp>
      <p:sp>
        <p:nvSpPr>
          <p:cNvPr id="19" name="正方形/長方形 18">
            <a:extLst>
              <a:ext uri="{FF2B5EF4-FFF2-40B4-BE49-F238E27FC236}">
                <a16:creationId xmlns:a16="http://schemas.microsoft.com/office/drawing/2014/main" id="{DDB4661A-9AF2-0B78-E553-98D9BE74BC28}"/>
              </a:ext>
            </a:extLst>
          </p:cNvPr>
          <p:cNvSpPr/>
          <p:nvPr/>
        </p:nvSpPr>
        <p:spPr>
          <a:xfrm>
            <a:off x="3663877" y="5195240"/>
            <a:ext cx="1307759" cy="311038"/>
          </a:xfrm>
          <a:prstGeom prst="rect">
            <a:avLst/>
          </a:prstGeom>
          <a:no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5926B160-1FB0-AF71-5AC4-3F18D3F25B55}"/>
              </a:ext>
            </a:extLst>
          </p:cNvPr>
          <p:cNvGraphicFramePr>
            <a:graphicFrameLocks noGrp="1"/>
          </p:cNvGraphicFramePr>
          <p:nvPr>
            <p:extLst>
              <p:ext uri="{D42A27DB-BD31-4B8C-83A1-F6EECF244321}">
                <p14:modId xmlns:p14="http://schemas.microsoft.com/office/powerpoint/2010/main" val="774751592"/>
              </p:ext>
            </p:extLst>
          </p:nvPr>
        </p:nvGraphicFramePr>
        <p:xfrm>
          <a:off x="5541710" y="4288346"/>
          <a:ext cx="2393394" cy="426720"/>
        </p:xfrm>
        <a:graphic>
          <a:graphicData uri="http://schemas.openxmlformats.org/drawingml/2006/table">
            <a:tbl>
              <a:tblPr firstRow="1" bandRow="1">
                <a:tableStyleId>{5940675A-B579-460E-94D1-54222C63F5DA}</a:tableStyleId>
              </a:tblPr>
              <a:tblGrid>
                <a:gridCol w="1489676">
                  <a:extLst>
                    <a:ext uri="{9D8B030D-6E8A-4147-A177-3AD203B41FA5}">
                      <a16:colId xmlns:a16="http://schemas.microsoft.com/office/drawing/2014/main" val="3957077017"/>
                    </a:ext>
                  </a:extLst>
                </a:gridCol>
                <a:gridCol w="903718">
                  <a:extLst>
                    <a:ext uri="{9D8B030D-6E8A-4147-A177-3AD203B41FA5}">
                      <a16:colId xmlns:a16="http://schemas.microsoft.com/office/drawing/2014/main" val="1646435778"/>
                    </a:ext>
                  </a:extLst>
                </a:gridCol>
              </a:tblGrid>
              <a:tr h="163582">
                <a:tc>
                  <a:txBody>
                    <a:bodyPr/>
                    <a:lstStyle/>
                    <a:p>
                      <a:r>
                        <a:rPr kumimoji="1" lang="en-US" altLang="ja-JP" sz="1100" dirty="0"/>
                        <a:t>R7</a:t>
                      </a:r>
                      <a:r>
                        <a:rPr kumimoji="1" lang="ja-JP" altLang="en-US" sz="1100" dirty="0"/>
                        <a:t>内閣府</a:t>
                      </a:r>
                      <a:endParaRPr kumimoji="1" lang="en-US" altLang="ja-JP" sz="1100" dirty="0"/>
                    </a:p>
                    <a:p>
                      <a:r>
                        <a:rPr kumimoji="1" lang="ja-JP" altLang="en-US" sz="1100" dirty="0"/>
                        <a:t>転倒防止対策実施率</a:t>
                      </a:r>
                    </a:p>
                  </a:txBody>
                  <a:tcPr>
                    <a:solidFill>
                      <a:schemeClr val="bg1">
                        <a:lumMod val="85000"/>
                      </a:schemeClr>
                    </a:solidFill>
                  </a:tcPr>
                </a:tc>
                <a:tc>
                  <a:txBody>
                    <a:bodyPr/>
                    <a:lstStyle/>
                    <a:p>
                      <a:pPr algn="r">
                        <a:lnSpc>
                          <a:spcPct val="150000"/>
                        </a:lnSpc>
                      </a:pPr>
                      <a:r>
                        <a:rPr kumimoji="1" lang="en-US" altLang="ja-JP" sz="1200" dirty="0"/>
                        <a:t>35.9%</a:t>
                      </a:r>
                      <a:endParaRPr kumimoji="1" lang="ja-JP" altLang="en-US" sz="1200" dirty="0"/>
                    </a:p>
                  </a:txBody>
                  <a:tcPr/>
                </a:tc>
                <a:extLst>
                  <a:ext uri="{0D108BD9-81ED-4DB2-BD59-A6C34878D82A}">
                    <a16:rowId xmlns:a16="http://schemas.microsoft.com/office/drawing/2014/main" val="1606331048"/>
                  </a:ext>
                </a:extLst>
              </a:tr>
            </a:tbl>
          </a:graphicData>
        </a:graphic>
      </p:graphicFrame>
      <p:sp>
        <p:nvSpPr>
          <p:cNvPr id="21" name="矢印: 右 20">
            <a:extLst>
              <a:ext uri="{FF2B5EF4-FFF2-40B4-BE49-F238E27FC236}">
                <a16:creationId xmlns:a16="http://schemas.microsoft.com/office/drawing/2014/main" id="{A6F9FB23-7F24-99C9-008F-6E9A34F09649}"/>
              </a:ext>
            </a:extLst>
          </p:cNvPr>
          <p:cNvSpPr/>
          <p:nvPr/>
        </p:nvSpPr>
        <p:spPr>
          <a:xfrm rot="5400000">
            <a:off x="6512060" y="4877785"/>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B9E377DC-4BED-8E72-3687-D96A947B0363}"/>
              </a:ext>
            </a:extLst>
          </p:cNvPr>
          <p:cNvGraphicFramePr>
            <a:graphicFrameLocks noGrp="1"/>
          </p:cNvGraphicFramePr>
          <p:nvPr>
            <p:extLst>
              <p:ext uri="{D42A27DB-BD31-4B8C-83A1-F6EECF244321}">
                <p14:modId xmlns:p14="http://schemas.microsoft.com/office/powerpoint/2010/main" val="2840710593"/>
              </p:ext>
            </p:extLst>
          </p:nvPr>
        </p:nvGraphicFramePr>
        <p:xfrm>
          <a:off x="5541710" y="5852466"/>
          <a:ext cx="2393394" cy="426720"/>
        </p:xfrm>
        <a:graphic>
          <a:graphicData uri="http://schemas.openxmlformats.org/drawingml/2006/table">
            <a:tbl>
              <a:tblPr firstRow="1" bandRow="1">
                <a:tableStyleId>{5940675A-B579-460E-94D1-54222C63F5DA}</a:tableStyleId>
              </a:tblPr>
              <a:tblGrid>
                <a:gridCol w="1489676">
                  <a:extLst>
                    <a:ext uri="{9D8B030D-6E8A-4147-A177-3AD203B41FA5}">
                      <a16:colId xmlns:a16="http://schemas.microsoft.com/office/drawing/2014/main" val="3957077017"/>
                    </a:ext>
                  </a:extLst>
                </a:gridCol>
                <a:gridCol w="903718">
                  <a:extLst>
                    <a:ext uri="{9D8B030D-6E8A-4147-A177-3AD203B41FA5}">
                      <a16:colId xmlns:a16="http://schemas.microsoft.com/office/drawing/2014/main" val="1646435778"/>
                    </a:ext>
                  </a:extLst>
                </a:gridCol>
              </a:tblGrid>
              <a:tr h="163582">
                <a:tc>
                  <a:txBody>
                    <a:bodyPr/>
                    <a:lstStyle/>
                    <a:p>
                      <a:r>
                        <a:rPr kumimoji="1" lang="ja-JP" altLang="en-US" sz="1100" dirty="0"/>
                        <a:t>大阪府</a:t>
                      </a:r>
                      <a:endParaRPr kumimoji="1" lang="en-US" altLang="ja-JP" sz="1100" dirty="0"/>
                    </a:p>
                    <a:p>
                      <a:r>
                        <a:rPr kumimoji="1" lang="ja-JP" altLang="en-US" sz="1100" dirty="0"/>
                        <a:t>転倒防止対策実施率</a:t>
                      </a:r>
                    </a:p>
                  </a:txBody>
                  <a:tcPr>
                    <a:solidFill>
                      <a:schemeClr val="bg1">
                        <a:lumMod val="85000"/>
                      </a:schemeClr>
                    </a:solidFill>
                  </a:tcPr>
                </a:tc>
                <a:tc>
                  <a:txBody>
                    <a:bodyPr/>
                    <a:lstStyle/>
                    <a:p>
                      <a:pPr algn="r">
                        <a:lnSpc>
                          <a:spcPct val="150000"/>
                        </a:lnSpc>
                      </a:pPr>
                      <a:r>
                        <a:rPr kumimoji="1" lang="en-US" altLang="ja-JP" sz="1200" b="1" dirty="0"/>
                        <a:t>27.1%</a:t>
                      </a:r>
                      <a:endParaRPr kumimoji="1" lang="ja-JP" altLang="en-US" sz="1200" b="1" dirty="0"/>
                    </a:p>
                  </a:txBody>
                  <a:tcPr/>
                </a:tc>
                <a:extLst>
                  <a:ext uri="{0D108BD9-81ED-4DB2-BD59-A6C34878D82A}">
                    <a16:rowId xmlns:a16="http://schemas.microsoft.com/office/drawing/2014/main" val="1606331048"/>
                  </a:ext>
                </a:extLst>
              </a:tr>
            </a:tbl>
          </a:graphicData>
        </a:graphic>
      </p:graphicFrame>
      <p:sp>
        <p:nvSpPr>
          <p:cNvPr id="23" name="テキスト ボックス 22">
            <a:extLst>
              <a:ext uri="{FF2B5EF4-FFF2-40B4-BE49-F238E27FC236}">
                <a16:creationId xmlns:a16="http://schemas.microsoft.com/office/drawing/2014/main" id="{70E3E46C-204D-1712-52E9-896BA6712860}"/>
              </a:ext>
            </a:extLst>
          </p:cNvPr>
          <p:cNvSpPr txBox="1"/>
          <p:nvPr/>
        </p:nvSpPr>
        <p:spPr>
          <a:xfrm>
            <a:off x="5428836" y="6277611"/>
            <a:ext cx="3079193" cy="253916"/>
          </a:xfrm>
          <a:prstGeom prst="rect">
            <a:avLst/>
          </a:prstGeom>
          <a:noFill/>
        </p:spPr>
        <p:txBody>
          <a:bodyPr wrap="square" rtlCol="0">
            <a:spAutoFit/>
          </a:bodyPr>
          <a:lstStyle/>
          <a:p>
            <a:pPr algn="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おおさか</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Q</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ネット（</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年大阪府の意識調査）より</a:t>
            </a:r>
            <a:endParaRPr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7" name="グラフィックス 26">
            <a:extLst>
              <a:ext uri="{FF2B5EF4-FFF2-40B4-BE49-F238E27FC236}">
                <a16:creationId xmlns:a16="http://schemas.microsoft.com/office/drawing/2014/main" id="{BA8EA75C-4A4C-26FC-1CFC-378260B770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9735" y="1582243"/>
            <a:ext cx="3744791" cy="1931232"/>
          </a:xfrm>
          <a:prstGeom prst="rect">
            <a:avLst/>
          </a:prstGeom>
        </p:spPr>
      </p:pic>
      <p:sp>
        <p:nvSpPr>
          <p:cNvPr id="32" name="テキスト ボックス 31">
            <a:extLst>
              <a:ext uri="{FF2B5EF4-FFF2-40B4-BE49-F238E27FC236}">
                <a16:creationId xmlns:a16="http://schemas.microsoft.com/office/drawing/2014/main" id="{882F01DC-AFDB-ACE2-6AA2-241A4CCE6CDA}"/>
              </a:ext>
            </a:extLst>
          </p:cNvPr>
          <p:cNvSpPr txBox="1"/>
          <p:nvPr/>
        </p:nvSpPr>
        <p:spPr>
          <a:xfrm>
            <a:off x="5452534" y="3509028"/>
            <a:ext cx="3079193"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図　おおさか</a:t>
            </a: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Q</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ネットによる転倒防止対策実施状況</a:t>
            </a:r>
            <a:endParaRPr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左中かっこ 33">
            <a:extLst>
              <a:ext uri="{FF2B5EF4-FFF2-40B4-BE49-F238E27FC236}">
                <a16:creationId xmlns:a16="http://schemas.microsoft.com/office/drawing/2014/main" id="{9DC108BD-37C0-1DE9-D541-0541CEDB4ECD}"/>
              </a:ext>
            </a:extLst>
          </p:cNvPr>
          <p:cNvSpPr/>
          <p:nvPr/>
        </p:nvSpPr>
        <p:spPr>
          <a:xfrm>
            <a:off x="4986250" y="3794135"/>
            <a:ext cx="323550" cy="2659888"/>
          </a:xfrm>
          <a:prstGeom prst="leftBrace">
            <a:avLst>
              <a:gd name="adj1" fmla="val 8333"/>
              <a:gd name="adj2" fmla="val 58067"/>
            </a:avLst>
          </a:prstGeom>
          <a:ln w="15875">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6C45512-58F3-A532-15AE-6B9444211C88}"/>
              </a:ext>
            </a:extLst>
          </p:cNvPr>
          <p:cNvSpPr txBox="1"/>
          <p:nvPr/>
        </p:nvSpPr>
        <p:spPr>
          <a:xfrm>
            <a:off x="5428836" y="4697797"/>
            <a:ext cx="3079193" cy="253916"/>
          </a:xfrm>
          <a:prstGeom prst="rect">
            <a:avLst/>
          </a:prstGeom>
          <a:noFill/>
        </p:spPr>
        <p:txBody>
          <a:bodyPr wrap="square" rtlCol="0">
            <a:spAutoFit/>
          </a:bodyPr>
          <a:lstStyle/>
          <a:p>
            <a:pPr algn="r"/>
            <a:r>
              <a:rPr kumimoji="1" lang="en-US" altLang="ja-JP" sz="1050" dirty="0">
                <a:latin typeface="Meiryo UI" panose="020B0604030504040204" pitchFamily="50" charset="-128"/>
                <a:ea typeface="Meiryo UI" panose="020B0604030504040204" pitchFamily="50" charset="-128"/>
                <a:cs typeface="Times New Roman" panose="02020603050405020304" pitchFamily="18" charset="0"/>
              </a:rPr>
              <a:t>※ 2022</a:t>
            </a:r>
            <a:r>
              <a:rPr kumimoji="1" lang="ja-JP" altLang="en-US" sz="1050" dirty="0">
                <a:latin typeface="Meiryo UI" panose="020B0604030504040204" pitchFamily="50" charset="-128"/>
                <a:ea typeface="Meiryo UI" panose="020B0604030504040204" pitchFamily="50" charset="-128"/>
                <a:cs typeface="Times New Roman" panose="02020603050405020304" pitchFamily="18" charset="0"/>
              </a:rPr>
              <a:t>年９月内閣府世論調査より</a:t>
            </a:r>
            <a:endParaRPr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2CB83304-3410-CE4B-4B0F-83CD5ED7F876}"/>
              </a:ext>
            </a:extLst>
          </p:cNvPr>
          <p:cNvSpPr>
            <a:spLocks noGrp="1"/>
          </p:cNvSpPr>
          <p:nvPr>
            <p:ph type="body" sz="quarter" idx="11"/>
          </p:nvPr>
        </p:nvSpPr>
        <p:spPr>
          <a:xfrm>
            <a:off x="144000" y="477604"/>
            <a:ext cx="5352879" cy="320400"/>
          </a:xfrm>
        </p:spPr>
        <p:txBody>
          <a:bodyPr/>
          <a:lstStyle/>
          <a:p>
            <a:pPr algn="just">
              <a:lnSpc>
                <a:spcPts val="1600"/>
              </a:lnSpc>
            </a:pPr>
            <a:r>
              <a:rPr lang="ja-JP" altLang="en-US" dirty="0">
                <a:latin typeface="Meiryo UI" panose="020B0604030504040204" pitchFamily="50" charset="-128"/>
                <a:ea typeface="Meiryo UI" panose="020B0604030504040204" pitchFamily="50" charset="-128"/>
              </a:rPr>
              <a:t>２． 人的被害　　ー　屋内収容物の移動・転倒等による人的被害　ー　</a:t>
            </a:r>
            <a:endParaRPr lang="ja-JP" altLang="en-US" dirty="0"/>
          </a:p>
        </p:txBody>
      </p:sp>
      <p:sp>
        <p:nvSpPr>
          <p:cNvPr id="3" name="テキスト ボックス 2">
            <a:extLst>
              <a:ext uri="{FF2B5EF4-FFF2-40B4-BE49-F238E27FC236}">
                <a16:creationId xmlns:a16="http://schemas.microsoft.com/office/drawing/2014/main" id="{E7C4EA10-872E-D2E9-BB24-35FE806DE3EF}"/>
              </a:ext>
            </a:extLst>
          </p:cNvPr>
          <p:cNvSpPr txBox="1"/>
          <p:nvPr/>
        </p:nvSpPr>
        <p:spPr>
          <a:xfrm>
            <a:off x="5109073" y="5349302"/>
            <a:ext cx="2658119"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■大阪府</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（大阪独自の調査結果を採用）</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B9881457-7F76-397B-E301-5EE8D5DC0F92}"/>
              </a:ext>
            </a:extLst>
          </p:cNvPr>
          <p:cNvSpPr txBox="1"/>
          <p:nvPr/>
        </p:nvSpPr>
        <p:spPr>
          <a:xfrm>
            <a:off x="5109073" y="3780088"/>
            <a:ext cx="4000057"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（転倒防止対策実施率に最新の世論調査を反映）</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右中かっこ 9">
            <a:extLst>
              <a:ext uri="{FF2B5EF4-FFF2-40B4-BE49-F238E27FC236}">
                <a16:creationId xmlns:a16="http://schemas.microsoft.com/office/drawing/2014/main" id="{C9750310-B1DE-68D3-1FD8-CFF04B2D009D}"/>
              </a:ext>
            </a:extLst>
          </p:cNvPr>
          <p:cNvSpPr/>
          <p:nvPr/>
        </p:nvSpPr>
        <p:spPr>
          <a:xfrm rot="5400000">
            <a:off x="5679774" y="1959805"/>
            <a:ext cx="152268" cy="892218"/>
          </a:xfrm>
          <a:prstGeom prst="rightBrace">
            <a:avLst/>
          </a:prstGeom>
          <a:ln w="12700">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5B0E05B-9902-8114-8072-A5C5CBF21572}"/>
              </a:ext>
            </a:extLst>
          </p:cNvPr>
          <p:cNvSpPr txBox="1"/>
          <p:nvPr/>
        </p:nvSpPr>
        <p:spPr>
          <a:xfrm>
            <a:off x="5323526" y="2449632"/>
            <a:ext cx="878491" cy="215444"/>
          </a:xfrm>
          <a:prstGeom prst="rect">
            <a:avLst/>
          </a:prstGeom>
          <a:noFill/>
        </p:spPr>
        <p:txBody>
          <a:bodyPr wrap="square" rtlCol="0">
            <a:spAutoFit/>
          </a:bodyPr>
          <a:lstStyle/>
          <a:p>
            <a:pPr algn="ctr"/>
            <a:r>
              <a:rPr kumimoji="1" lang="en-US" altLang="ja-JP" sz="800" dirty="0">
                <a:latin typeface="Meiryo UI" panose="020B0604030504040204" pitchFamily="50" charset="-128"/>
                <a:ea typeface="Meiryo UI" panose="020B0604030504040204" pitchFamily="50" charset="-128"/>
                <a:cs typeface="Times New Roman" panose="02020603050405020304" pitchFamily="18" charset="0"/>
              </a:rPr>
              <a:t>27.1%</a:t>
            </a:r>
            <a:endParaRPr lang="en-US" altLang="ja-JP" sz="8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F44274DF-9FB7-F6C3-E4CC-BEF9366BA91B}"/>
              </a:ext>
            </a:extLst>
          </p:cNvPr>
          <p:cNvSpPr/>
          <p:nvPr/>
        </p:nvSpPr>
        <p:spPr>
          <a:xfrm>
            <a:off x="5541711" y="5853131"/>
            <a:ext cx="2393394" cy="424480"/>
          </a:xfrm>
          <a:prstGeom prst="rect">
            <a:avLst/>
          </a:prstGeom>
          <a:no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45466023"/>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9CB14-A09F-1768-E891-C0464830AD2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DCA39DD-287F-2B53-75F5-3D403F2B9FB9}"/>
              </a:ext>
            </a:extLst>
          </p:cNvPr>
          <p:cNvSpPr>
            <a:spLocks noGrp="1"/>
          </p:cNvSpPr>
          <p:nvPr/>
        </p:nvSpPr>
        <p:spPr bwMode="auto">
          <a:xfrm>
            <a:off x="673100" y="5207211"/>
            <a:ext cx="7742238" cy="100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200"/>
              </a:lnSpc>
              <a:spcBef>
                <a:spcPts val="0"/>
              </a:spcBef>
              <a:spcAft>
                <a:spcPts val="0"/>
              </a:spcAft>
              <a:buNone/>
            </a:pPr>
            <a:r>
              <a:rPr lang="ja-JP" altLang="en-US" sz="1800" spc="-100" dirty="0"/>
              <a:t>　内閣府公表（令和７年３月）資料を踏まえた被害想定手法およびパラメータ設定の妥当性を確認する。</a:t>
            </a:r>
            <a:endParaRPr lang="en-US" altLang="ja-JP" sz="1800" spc="-100" dirty="0"/>
          </a:p>
        </p:txBody>
      </p:sp>
      <p:sp>
        <p:nvSpPr>
          <p:cNvPr id="4" name="スライド番号プレースホルダー 12">
            <a:extLst>
              <a:ext uri="{FF2B5EF4-FFF2-40B4-BE49-F238E27FC236}">
                <a16:creationId xmlns:a16="http://schemas.microsoft.com/office/drawing/2014/main" id="{09A22CD8-4B96-8E48-0EBE-A617870A3168}"/>
              </a:ext>
            </a:extLst>
          </p:cNvPr>
          <p:cNvSpPr txBox="1">
            <a:spLocks/>
          </p:cNvSpPr>
          <p:nvPr/>
        </p:nvSpPr>
        <p:spPr>
          <a:xfrm>
            <a:off x="7056438" y="6497638"/>
            <a:ext cx="2087562" cy="3603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8A6AB4-C314-4581-B2EB-142FADA2A072}" type="slidenum">
              <a:rPr lang="ja-JP" altLang="en-US" smtClean="0">
                <a:solidFill>
                  <a:schemeClr val="tx1"/>
                </a:solidFill>
              </a:rPr>
              <a:pPr/>
              <a:t>1</a:t>
            </a:fld>
            <a:endParaRPr lang="ja-JP" altLang="en-US" dirty="0">
              <a:solidFill>
                <a:schemeClr val="tx1"/>
              </a:solidFill>
            </a:endParaRPr>
          </a:p>
        </p:txBody>
      </p:sp>
      <p:sp>
        <p:nvSpPr>
          <p:cNvPr id="3" name="角丸四角形 5">
            <a:extLst>
              <a:ext uri="{FF2B5EF4-FFF2-40B4-BE49-F238E27FC236}">
                <a16:creationId xmlns:a16="http://schemas.microsoft.com/office/drawing/2014/main" id="{5F858DD4-C777-EE83-566B-2010AB36628C}"/>
              </a:ext>
            </a:extLst>
          </p:cNvPr>
          <p:cNvSpPr/>
          <p:nvPr/>
        </p:nvSpPr>
        <p:spPr>
          <a:xfrm>
            <a:off x="792607" y="4800762"/>
            <a:ext cx="7033767" cy="126000"/>
          </a:xfrm>
          <a:prstGeom prst="roundRect">
            <a:avLst>
              <a:gd name="adj" fmla="val 2313"/>
            </a:avLst>
          </a:prstGeom>
          <a:gradFill flip="none" rotWithShape="1">
            <a:gsLst>
              <a:gs pos="100000">
                <a:schemeClr val="accent1">
                  <a:lumMod val="5000"/>
                  <a:lumOff val="95000"/>
                </a:schemeClr>
              </a:gs>
              <a:gs pos="0">
                <a:srgbClr val="009900"/>
              </a:gs>
              <a:gs pos="100000">
                <a:srgbClr val="FFFFFF"/>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lang="ja-JP" altLang="en-US" sz="3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本日の審議事項</a:t>
            </a:r>
            <a:endParaRPr kumimoji="1" lang="en-US" altLang="ja-JP" sz="36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コンテンツ プレースホルダー 1">
            <a:extLst>
              <a:ext uri="{FF2B5EF4-FFF2-40B4-BE49-F238E27FC236}">
                <a16:creationId xmlns:a16="http://schemas.microsoft.com/office/drawing/2014/main" id="{FD747F98-2A14-5747-7275-D1CB4B6F0679}"/>
              </a:ext>
            </a:extLst>
          </p:cNvPr>
          <p:cNvSpPr>
            <a:spLocks noGrp="1"/>
          </p:cNvSpPr>
          <p:nvPr/>
        </p:nvSpPr>
        <p:spPr bwMode="auto">
          <a:xfrm>
            <a:off x="673100" y="1249292"/>
            <a:ext cx="7742238" cy="250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200"/>
              </a:lnSpc>
              <a:spcBef>
                <a:spcPts val="0"/>
              </a:spcBef>
              <a:spcAft>
                <a:spcPts val="0"/>
              </a:spcAft>
              <a:buNone/>
            </a:pPr>
            <a:r>
              <a:rPr lang="ja-JP" altLang="en-US" sz="2400" b="1" dirty="0"/>
              <a:t>１．被害想定手法の見直しについて</a:t>
            </a:r>
            <a:r>
              <a:rPr lang="ja-JP" altLang="en-US" sz="1800" spc="-100" dirty="0"/>
              <a:t>　  　</a:t>
            </a:r>
            <a:endParaRPr lang="en-US" altLang="ja-JP" sz="1800" spc="-100" dirty="0"/>
          </a:p>
          <a:p>
            <a:pPr marL="714375" indent="0">
              <a:lnSpc>
                <a:spcPts val="3200"/>
              </a:lnSpc>
              <a:spcBef>
                <a:spcPts val="0"/>
              </a:spcBef>
              <a:spcAft>
                <a:spcPts val="0"/>
              </a:spcAft>
              <a:buNone/>
            </a:pPr>
            <a:r>
              <a:rPr lang="en-US" altLang="ja-JP" sz="1800" spc="-100" dirty="0"/>
              <a:t>1-1 </a:t>
            </a:r>
            <a:r>
              <a:rPr lang="ja-JP" altLang="en-US" sz="1800" spc="-100" dirty="0"/>
              <a:t>これまでの部会における方針、決定事項</a:t>
            </a:r>
            <a:r>
              <a:rPr lang="en-US" altLang="ja-JP" sz="1800" spc="-100" dirty="0"/>
              <a:t>【</a:t>
            </a:r>
            <a:r>
              <a:rPr lang="ja-JP" altLang="en-US" sz="1800" spc="-100" dirty="0"/>
              <a:t>～令和６年度</a:t>
            </a:r>
            <a:r>
              <a:rPr lang="en-US" altLang="ja-JP" sz="1800" spc="-100" dirty="0"/>
              <a:t>】</a:t>
            </a:r>
            <a:endParaRPr lang="en-US" altLang="ja-JP" sz="1400" spc="-100" dirty="0"/>
          </a:p>
          <a:p>
            <a:pPr marL="714375" indent="0">
              <a:lnSpc>
                <a:spcPts val="3200"/>
              </a:lnSpc>
              <a:spcBef>
                <a:spcPts val="0"/>
              </a:spcBef>
              <a:spcAft>
                <a:spcPts val="0"/>
              </a:spcAft>
              <a:buNone/>
            </a:pPr>
            <a:r>
              <a:rPr lang="en-US" altLang="ja-JP" sz="1800" spc="-100" dirty="0"/>
              <a:t>1-2 </a:t>
            </a:r>
            <a:r>
              <a:rPr lang="ja-JP" altLang="en-US" sz="1800" spc="-100" dirty="0"/>
              <a:t>内閣府公表（令和７年３月）資料を踏まえた見直し事項</a:t>
            </a:r>
            <a:endParaRPr lang="en-US" altLang="ja-JP" sz="1800" spc="-100" dirty="0"/>
          </a:p>
          <a:p>
            <a:pPr marL="714375" indent="0">
              <a:lnSpc>
                <a:spcPts val="3200"/>
              </a:lnSpc>
              <a:spcBef>
                <a:spcPts val="0"/>
              </a:spcBef>
              <a:spcAft>
                <a:spcPts val="0"/>
              </a:spcAft>
              <a:buNone/>
            </a:pPr>
            <a:r>
              <a:rPr lang="en-US" altLang="ja-JP" sz="1800" spc="-100" dirty="0"/>
              <a:t>1-3 2</a:t>
            </a:r>
            <a:r>
              <a:rPr lang="ja-JP" altLang="en-US" sz="1800" spc="-100" dirty="0"/>
              <a:t>段階地震等の複合災害における取り扱いについて</a:t>
            </a:r>
            <a:endParaRPr lang="en-US" altLang="ja-JP" sz="1800" spc="-100" dirty="0"/>
          </a:p>
          <a:p>
            <a:pPr marL="0" indent="0">
              <a:lnSpc>
                <a:spcPts val="3200"/>
              </a:lnSpc>
              <a:spcBef>
                <a:spcPts val="0"/>
              </a:spcBef>
              <a:spcAft>
                <a:spcPts val="0"/>
              </a:spcAft>
              <a:buNone/>
            </a:pPr>
            <a:r>
              <a:rPr lang="ja-JP" altLang="en-US" sz="1800" spc="-100" dirty="0"/>
              <a:t>　　　　</a:t>
            </a:r>
            <a:endParaRPr lang="en-US" altLang="ja-JP" sz="1800" spc="-100" dirty="0"/>
          </a:p>
          <a:p>
            <a:pPr marL="0" indent="0">
              <a:lnSpc>
                <a:spcPts val="3200"/>
              </a:lnSpc>
              <a:spcBef>
                <a:spcPts val="0"/>
              </a:spcBef>
              <a:spcAft>
                <a:spcPts val="0"/>
              </a:spcAft>
              <a:buNone/>
            </a:pPr>
            <a:r>
              <a:rPr lang="ja-JP" altLang="en-US" sz="2400" b="1" spc="-100" dirty="0"/>
              <a:t>２</a:t>
            </a:r>
            <a:r>
              <a:rPr lang="en-US" altLang="ja-JP" sz="2400" b="1" spc="-100" dirty="0"/>
              <a:t>.</a:t>
            </a:r>
            <a:r>
              <a:rPr lang="ja-JP" altLang="en-US" sz="2400" b="1" spc="-100" dirty="0"/>
              <a:t>　今後の審議事項</a:t>
            </a:r>
            <a:endParaRPr kumimoji="1" lang="en-US" altLang="ja-JP" sz="2400" b="1" dirty="0"/>
          </a:p>
        </p:txBody>
      </p:sp>
      <p:sp>
        <p:nvSpPr>
          <p:cNvPr id="6" name="正方形/長方形 5">
            <a:extLst>
              <a:ext uri="{FF2B5EF4-FFF2-40B4-BE49-F238E27FC236}">
                <a16:creationId xmlns:a16="http://schemas.microsoft.com/office/drawing/2014/main" id="{1C6A69D9-F12A-553C-D277-259135C5011A}"/>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spc="-100" dirty="0">
                <a:latin typeface="Meiryo UI" panose="020B0604030504040204" pitchFamily="50" charset="-128"/>
                <a:ea typeface="Meiryo UI" panose="020B0604030504040204" pitchFamily="50" charset="-128"/>
              </a:rPr>
              <a:t>目次</a:t>
            </a:r>
            <a:endParaRPr kumimoji="1" lang="ja-JP" altLang="en-US" sz="2000" dirty="0">
              <a:latin typeface="Meiryo UI" panose="020B0604030504040204" pitchFamily="50" charset="-128"/>
              <a:ea typeface="Meiryo UI" panose="020B0604030504040204" pitchFamily="50" charset="-128"/>
            </a:endParaRPr>
          </a:p>
        </p:txBody>
      </p:sp>
      <p:sp>
        <p:nvSpPr>
          <p:cNvPr id="7" name="タイトル 6">
            <a:extLst>
              <a:ext uri="{FF2B5EF4-FFF2-40B4-BE49-F238E27FC236}">
                <a16:creationId xmlns:a16="http://schemas.microsoft.com/office/drawing/2014/main" id="{D218817F-6F15-E383-5D77-8C2624B9BCD4}"/>
              </a:ext>
            </a:extLst>
          </p:cNvPr>
          <p:cNvSpPr>
            <a:spLocks noGrp="1"/>
          </p:cNvSpPr>
          <p:nvPr>
            <p:ph type="title"/>
          </p:nvPr>
        </p:nvSpPr>
        <p:spPr/>
        <p:txBody>
          <a:bodyPr/>
          <a:lstStyle/>
          <a:p>
            <a:r>
              <a:rPr lang="ja-JP" altLang="en-US" dirty="0"/>
              <a:t>目次</a:t>
            </a:r>
          </a:p>
        </p:txBody>
      </p:sp>
    </p:spTree>
    <p:extLst>
      <p:ext uri="{BB962C8B-B14F-4D97-AF65-F5344CB8AC3E}">
        <p14:creationId xmlns:p14="http://schemas.microsoft.com/office/powerpoint/2010/main" val="114807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E3A1-E3CC-B871-EB8B-FAFBEEDE6BBD}"/>
            </a:ext>
          </a:extLst>
        </p:cNvPr>
        <p:cNvGrpSpPr/>
        <p:nvPr/>
      </p:nvGrpSpPr>
      <p:grpSpPr>
        <a:xfrm>
          <a:off x="0" y="0"/>
          <a:ext cx="0" cy="0"/>
          <a:chOff x="0" y="0"/>
          <a:chExt cx="0" cy="0"/>
        </a:xfrm>
      </p:grpSpPr>
      <p:sp>
        <p:nvSpPr>
          <p:cNvPr id="33" name="コンテンツ プレースホルダー 1">
            <a:extLst>
              <a:ext uri="{FF2B5EF4-FFF2-40B4-BE49-F238E27FC236}">
                <a16:creationId xmlns:a16="http://schemas.microsoft.com/office/drawing/2014/main" id="{556516FF-CE88-C83F-4A09-3FFDE77C4642}"/>
              </a:ext>
            </a:extLst>
          </p:cNvPr>
          <p:cNvSpPr txBox="1">
            <a:spLocks/>
          </p:cNvSpPr>
          <p:nvPr/>
        </p:nvSpPr>
        <p:spPr bwMode="auto">
          <a:xfrm>
            <a:off x="296658" y="885976"/>
            <a:ext cx="8550685" cy="820412"/>
          </a:xfrm>
          <a:prstGeom prst="rect">
            <a:avLst/>
          </a:prstGeom>
          <a:solidFill>
            <a:srgbClr val="FFFFCC"/>
          </a:solidFill>
          <a:ln w="9525">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ü"/>
            </a:pPr>
            <a:r>
              <a:rPr lang="ja-JP" altLang="en-US" sz="1400" dirty="0"/>
              <a:t>内閣府では、東日本大震災（岩手県・宮城県）における災害関連死者数と最大避難者数の関係に基づき、</a:t>
            </a:r>
            <a:endParaRPr lang="en-US" altLang="ja-JP" sz="1400" dirty="0"/>
          </a:p>
          <a:p>
            <a:pPr marL="0" indent="0">
              <a:buNone/>
            </a:pPr>
            <a:r>
              <a:rPr lang="en-US" altLang="ja-JP" sz="1400" dirty="0"/>
              <a:t>     </a:t>
            </a:r>
            <a:r>
              <a:rPr lang="ja-JP" altLang="en-US" sz="1400" dirty="0"/>
              <a:t> </a:t>
            </a:r>
            <a:r>
              <a:rPr lang="ja-JP" altLang="ja-JP" sz="1400" u="sng" dirty="0"/>
              <a:t>避難者１万人あたり</a:t>
            </a:r>
            <a:r>
              <a:rPr lang="en-US" altLang="ja-JP" sz="1400" u="sng" dirty="0"/>
              <a:t>40</a:t>
            </a:r>
            <a:r>
              <a:rPr lang="ja-JP" altLang="ja-JP" sz="1400" u="sng" dirty="0"/>
              <a:t>人</a:t>
            </a:r>
            <a:r>
              <a:rPr lang="ja-JP" altLang="en-US" sz="1400" u="sng" dirty="0"/>
              <a:t>の災害関連死が発生</a:t>
            </a:r>
            <a:r>
              <a:rPr lang="ja-JP" altLang="en-US" sz="1400" dirty="0"/>
              <a:t>するよう、見直された。</a:t>
            </a:r>
            <a:endParaRPr lang="en-US" altLang="ja-JP" sz="1400" dirty="0"/>
          </a:p>
          <a:p>
            <a:pPr marL="368300" indent="-285750">
              <a:buFont typeface="Wingdings" panose="05000000000000000000" pitchFamily="2" charset="2"/>
              <a:buChar char="ü"/>
            </a:pPr>
            <a:r>
              <a:rPr lang="ja-JP" altLang="en-US" sz="1400" dirty="0">
                <a:cs typeface="Times New Roman" panose="02020603050405020304" pitchFamily="18" charset="0"/>
              </a:rPr>
              <a:t>大阪府においても、同様の</a:t>
            </a:r>
            <a:r>
              <a:rPr lang="ja-JP" altLang="en-US" sz="1400" dirty="0"/>
              <a:t>災害関連死者数と最大避難者数の関係</a:t>
            </a:r>
            <a:r>
              <a:rPr lang="ja-JP" altLang="en-US" sz="1400" dirty="0">
                <a:cs typeface="Times New Roman" panose="02020603050405020304" pitchFamily="18" charset="0"/>
              </a:rPr>
              <a:t>を採用する。</a:t>
            </a:r>
            <a:endParaRPr lang="en-US" altLang="ja-JP" sz="1400" dirty="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9786253-AA91-E79D-5C15-7FCDF0885FF6}"/>
              </a:ext>
            </a:extLst>
          </p:cNvPr>
          <p:cNvSpPr txBox="1"/>
          <p:nvPr/>
        </p:nvSpPr>
        <p:spPr>
          <a:xfrm>
            <a:off x="5520363" y="6064529"/>
            <a:ext cx="2960563"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被害想定手法の概要（令和７年３月）より</a:t>
            </a:r>
          </a:p>
        </p:txBody>
      </p:sp>
      <p:sp>
        <p:nvSpPr>
          <p:cNvPr id="8" name="正方形/長方形 7">
            <a:extLst>
              <a:ext uri="{FF2B5EF4-FFF2-40B4-BE49-F238E27FC236}">
                <a16:creationId xmlns:a16="http://schemas.microsoft.com/office/drawing/2014/main" id="{FE87D6E8-2CFB-4F28-4C4D-5BE54655CB68}"/>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２． 人的被害　　ー　</a:t>
            </a:r>
            <a:r>
              <a:rPr kumimoji="1" lang="en-US" altLang="ja-JP" dirty="0">
                <a:latin typeface="Meiryo UI" panose="020B0604030504040204" pitchFamily="50" charset="-128"/>
                <a:ea typeface="Meiryo UI" panose="020B0604030504040204" pitchFamily="50" charset="-128"/>
              </a:rPr>
              <a:t>2.5 </a:t>
            </a:r>
            <a:r>
              <a:rPr kumimoji="1" lang="ja-JP" altLang="en-US" dirty="0">
                <a:latin typeface="Meiryo UI" panose="020B0604030504040204" pitchFamily="50" charset="-128"/>
                <a:ea typeface="Meiryo UI" panose="020B0604030504040204" pitchFamily="50" charset="-128"/>
              </a:rPr>
              <a:t>災害関連死　ー　</a:t>
            </a:r>
            <a:endParaRPr kumimoji="1" lang="en-US" altLang="ja-JP" dirty="0">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84BF0344-B78E-F88C-D9E9-01372B40742F}"/>
              </a:ext>
            </a:extLst>
          </p:cNvPr>
          <p:cNvSpPr>
            <a:spLocks noGrp="1"/>
          </p:cNvSpPr>
          <p:nvPr>
            <p:ph type="body" sz="quarter" idx="11"/>
          </p:nvPr>
        </p:nvSpPr>
        <p:spPr>
          <a:xfrm>
            <a:off x="144000" y="477604"/>
            <a:ext cx="3147840" cy="320000"/>
          </a:xfrm>
        </p:spPr>
        <p:txBody>
          <a:bodyPr/>
          <a:lstStyle/>
          <a:p>
            <a:r>
              <a:rPr lang="ja-JP" altLang="en-US" dirty="0">
                <a:latin typeface="Meiryo UI" panose="020B0604030504040204" pitchFamily="50" charset="-128"/>
                <a:ea typeface="Meiryo UI" panose="020B0604030504040204" pitchFamily="50" charset="-128"/>
              </a:rPr>
              <a:t>２． 人的被害　　ー　災害関連死　ー　</a:t>
            </a:r>
            <a:endParaRPr lang="en-US" altLang="ja-JP" dirty="0">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48484F6F-948D-97D9-7FBA-74EB0E52DEE7}"/>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19</a:t>
            </a:fld>
            <a:endParaRPr lang="ja-JP" altLang="en-US" sz="1600" dirty="0">
              <a:solidFill>
                <a:schemeClr val="tx1"/>
              </a:solidFill>
            </a:endParaRPr>
          </a:p>
        </p:txBody>
      </p:sp>
      <p:sp>
        <p:nvSpPr>
          <p:cNvPr id="3" name="テキスト ボックス 2">
            <a:extLst>
              <a:ext uri="{FF2B5EF4-FFF2-40B4-BE49-F238E27FC236}">
                <a16:creationId xmlns:a16="http://schemas.microsoft.com/office/drawing/2014/main" id="{5AACE499-047A-AB21-28DC-920373CA3616}"/>
              </a:ext>
            </a:extLst>
          </p:cNvPr>
          <p:cNvSpPr txBox="1"/>
          <p:nvPr/>
        </p:nvSpPr>
        <p:spPr>
          <a:xfrm>
            <a:off x="4422136" y="5595293"/>
            <a:ext cx="2960563" cy="307777"/>
          </a:xfrm>
          <a:prstGeom prst="rect">
            <a:avLst/>
          </a:prstGeom>
          <a:noFill/>
          <a:ln>
            <a:noFill/>
          </a:ln>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図　避難者数と災害関連死の関係</a:t>
            </a:r>
          </a:p>
        </p:txBody>
      </p:sp>
      <p:grpSp>
        <p:nvGrpSpPr>
          <p:cNvPr id="132" name="グループ化 131">
            <a:extLst>
              <a:ext uri="{FF2B5EF4-FFF2-40B4-BE49-F238E27FC236}">
                <a16:creationId xmlns:a16="http://schemas.microsoft.com/office/drawing/2014/main" id="{6C0E11A7-0DBE-724F-221B-70B41FDB924C}"/>
              </a:ext>
            </a:extLst>
          </p:cNvPr>
          <p:cNvGrpSpPr/>
          <p:nvPr/>
        </p:nvGrpSpPr>
        <p:grpSpPr>
          <a:xfrm>
            <a:off x="2064479" y="2114307"/>
            <a:ext cx="6666818" cy="4081027"/>
            <a:chOff x="1630412" y="2401448"/>
            <a:chExt cx="5881006" cy="3600000"/>
          </a:xfrm>
        </p:grpSpPr>
        <p:pic>
          <p:nvPicPr>
            <p:cNvPr id="2" name="図 1">
              <a:extLst>
                <a:ext uri="{FF2B5EF4-FFF2-40B4-BE49-F238E27FC236}">
                  <a16:creationId xmlns:a16="http://schemas.microsoft.com/office/drawing/2014/main" id="{5FD34148-740B-7D91-6D1F-651C7DA8E58B}"/>
                </a:ext>
              </a:extLst>
            </p:cNvPr>
            <p:cNvPicPr>
              <a:picLocks noChangeAspect="1"/>
            </p:cNvPicPr>
            <p:nvPr/>
          </p:nvPicPr>
          <p:blipFill>
            <a:blip r:embed="rId3">
              <a:clrChange>
                <a:clrFrom>
                  <a:srgbClr val="FDEADA"/>
                </a:clrFrom>
                <a:clrTo>
                  <a:srgbClr val="FDEADA">
                    <a:alpha val="0"/>
                  </a:srgbClr>
                </a:clrTo>
              </a:clrChange>
            </a:blip>
            <a:srcRect b="14047"/>
            <a:stretch/>
          </p:blipFill>
          <p:spPr>
            <a:xfrm>
              <a:off x="1630412" y="2401448"/>
              <a:ext cx="5881006" cy="3600000"/>
            </a:xfrm>
            <a:prstGeom prst="rect">
              <a:avLst/>
            </a:prstGeom>
          </p:spPr>
        </p:pic>
        <p:sp>
          <p:nvSpPr>
            <p:cNvPr id="5" name="正方形/長方形 4">
              <a:extLst>
                <a:ext uri="{FF2B5EF4-FFF2-40B4-BE49-F238E27FC236}">
                  <a16:creationId xmlns:a16="http://schemas.microsoft.com/office/drawing/2014/main" id="{95078113-0BB3-76F2-414A-9EDC4DB6C95C}"/>
                </a:ext>
              </a:extLst>
            </p:cNvPr>
            <p:cNvSpPr/>
            <p:nvPr/>
          </p:nvSpPr>
          <p:spPr>
            <a:xfrm>
              <a:off x="2962275" y="3105150"/>
              <a:ext cx="1285875" cy="600075"/>
            </a:xfrm>
            <a:prstGeom prst="rect">
              <a:avLst/>
            </a:prstGeom>
            <a:solidFill>
              <a:schemeClr val="bg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AE785FBA-4C05-E845-0614-5E3CF5A938AD}"/>
                </a:ext>
              </a:extLst>
            </p:cNvPr>
            <p:cNvCxnSpPr>
              <a:cxnSpLocks/>
            </p:cNvCxnSpPr>
            <p:nvPr/>
          </p:nvCxnSpPr>
          <p:spPr>
            <a:xfrm>
              <a:off x="2752725" y="3261503"/>
              <a:ext cx="1571625" cy="0"/>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ACD3ABCE-117C-7FE5-0ED3-EE9D57EA6B9E}"/>
                </a:ext>
              </a:extLst>
            </p:cNvPr>
            <p:cNvCxnSpPr>
              <a:cxnSpLocks/>
            </p:cNvCxnSpPr>
            <p:nvPr/>
          </p:nvCxnSpPr>
          <p:spPr>
            <a:xfrm flipV="1">
              <a:off x="3259262" y="2857500"/>
              <a:ext cx="0" cy="990600"/>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1F9ECDEE-B773-B3C5-0D89-EA4513C97183}"/>
                </a:ext>
              </a:extLst>
            </p:cNvPr>
            <p:cNvCxnSpPr>
              <a:cxnSpLocks/>
            </p:cNvCxnSpPr>
            <p:nvPr/>
          </p:nvCxnSpPr>
          <p:spPr>
            <a:xfrm flipV="1">
              <a:off x="3783137" y="2909887"/>
              <a:ext cx="0" cy="769958"/>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798D7466-58DF-6A92-3223-B9647768D013}"/>
                </a:ext>
              </a:extLst>
            </p:cNvPr>
            <p:cNvCxnSpPr>
              <a:cxnSpLocks/>
              <a:stCxn id="81" idx="0"/>
            </p:cNvCxnSpPr>
            <p:nvPr/>
          </p:nvCxnSpPr>
          <p:spPr>
            <a:xfrm flipH="1">
              <a:off x="3178710" y="3667959"/>
              <a:ext cx="360343" cy="965440"/>
            </a:xfrm>
            <a:prstGeom prst="straightConnector1">
              <a:avLst/>
            </a:prstGeom>
            <a:ln w="92075">
              <a:solidFill>
                <a:schemeClr val="bg1"/>
              </a:solidFill>
              <a:headEnd w="lg" len="med"/>
              <a:tailEnd type="triangle" w="sm" len="sm"/>
            </a:ln>
          </p:spPr>
          <p:style>
            <a:lnRef idx="1">
              <a:schemeClr val="dk1"/>
            </a:lnRef>
            <a:fillRef idx="0">
              <a:schemeClr val="dk1"/>
            </a:fillRef>
            <a:effectRef idx="0">
              <a:schemeClr val="dk1"/>
            </a:effectRef>
            <a:fontRef idx="minor">
              <a:schemeClr val="tx1"/>
            </a:fontRef>
          </p:style>
        </p:cxnSp>
        <p:sp>
          <p:nvSpPr>
            <p:cNvPr id="60" name="楕円 59">
              <a:extLst>
                <a:ext uri="{FF2B5EF4-FFF2-40B4-BE49-F238E27FC236}">
                  <a16:creationId xmlns:a16="http://schemas.microsoft.com/office/drawing/2014/main" id="{C5232644-009A-C262-83C4-FE4A68685C4E}"/>
                </a:ext>
              </a:extLst>
            </p:cNvPr>
            <p:cNvSpPr/>
            <p:nvPr/>
          </p:nvSpPr>
          <p:spPr>
            <a:xfrm>
              <a:off x="3268787" y="4491772"/>
              <a:ext cx="72000" cy="72000"/>
            </a:xfrm>
            <a:prstGeom prst="ellipse">
              <a:avLst/>
            </a:prstGeom>
            <a:solidFill>
              <a:schemeClr val="accent2"/>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6F01070A-0EF1-C1C4-2786-885C1A6098DA}"/>
                </a:ext>
              </a:extLst>
            </p:cNvPr>
            <p:cNvSpPr txBox="1"/>
            <p:nvPr/>
          </p:nvSpPr>
          <p:spPr>
            <a:xfrm>
              <a:off x="3322201" y="3667959"/>
              <a:ext cx="433701" cy="230774"/>
            </a:xfrm>
            <a:prstGeom prst="rect">
              <a:avLst/>
            </a:prstGeom>
            <a:noFill/>
          </p:spPr>
          <p:txBody>
            <a:bodyPr wrap="square" rtlCol="0">
              <a:spAutoFit/>
            </a:bodyPr>
            <a:lstStyle/>
            <a:p>
              <a:r>
                <a:rPr kumimoji="1" lang="ja-JP" altLang="en-US" sz="1100" dirty="0">
                  <a:solidFill>
                    <a:schemeClr val="bg1">
                      <a:lumMod val="50000"/>
                    </a:schemeClr>
                  </a:solidFill>
                  <a:latin typeface="BIZ UDゴシック" panose="020B0400000000000000" pitchFamily="49" charset="-128"/>
                  <a:ea typeface="BIZ UDゴシック" panose="020B0400000000000000" pitchFamily="49" charset="-128"/>
                </a:rPr>
                <a:t>半島</a:t>
              </a:r>
            </a:p>
          </p:txBody>
        </p:sp>
        <p:sp>
          <p:nvSpPr>
            <p:cNvPr id="82" name="テキスト ボックス 81">
              <a:extLst>
                <a:ext uri="{FF2B5EF4-FFF2-40B4-BE49-F238E27FC236}">
                  <a16:creationId xmlns:a16="http://schemas.microsoft.com/office/drawing/2014/main" id="{E0428F4A-57C3-5C88-965D-1CECE6AA4BA2}"/>
                </a:ext>
              </a:extLst>
            </p:cNvPr>
            <p:cNvSpPr txBox="1"/>
            <p:nvPr/>
          </p:nvSpPr>
          <p:spPr>
            <a:xfrm>
              <a:off x="3231425" y="3834606"/>
              <a:ext cx="496641" cy="237561"/>
            </a:xfrm>
            <a:prstGeom prst="rect">
              <a:avLst/>
            </a:prstGeom>
            <a:noFill/>
          </p:spPr>
          <p:txBody>
            <a:bodyPr wrap="square" rtlCol="0">
              <a:spAutoFit/>
            </a:bodyPr>
            <a:lstStyle/>
            <a:p>
              <a:r>
                <a:rPr kumimoji="1" lang="ja-JP" altLang="en-US" sz="1150" dirty="0">
                  <a:solidFill>
                    <a:schemeClr val="bg1">
                      <a:lumMod val="50000"/>
                    </a:schemeClr>
                  </a:solidFill>
                  <a:latin typeface="BIZ UDゴシック" panose="020B0400000000000000" pitchFamily="49" charset="-128"/>
                  <a:ea typeface="BIZ UDゴシック" panose="020B0400000000000000" pitchFamily="49" charset="-128"/>
                </a:rPr>
                <a:t>川）</a:t>
              </a:r>
            </a:p>
          </p:txBody>
        </p:sp>
        <p:cxnSp>
          <p:nvCxnSpPr>
            <p:cNvPr id="17" name="直線コネクタ 16">
              <a:extLst>
                <a:ext uri="{FF2B5EF4-FFF2-40B4-BE49-F238E27FC236}">
                  <a16:creationId xmlns:a16="http://schemas.microsoft.com/office/drawing/2014/main" id="{B6336EF0-2CEF-E920-D5B5-45F8EDDDC7B9}"/>
                </a:ext>
              </a:extLst>
            </p:cNvPr>
            <p:cNvCxnSpPr>
              <a:cxnSpLocks/>
            </p:cNvCxnSpPr>
            <p:nvPr/>
          </p:nvCxnSpPr>
          <p:spPr>
            <a:xfrm>
              <a:off x="2728912" y="3671078"/>
              <a:ext cx="1595438" cy="0"/>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17" name="直線コネクタ 116">
              <a:extLst>
                <a:ext uri="{FF2B5EF4-FFF2-40B4-BE49-F238E27FC236}">
                  <a16:creationId xmlns:a16="http://schemas.microsoft.com/office/drawing/2014/main" id="{1327FEB3-D03E-8DBD-4A9A-600E08F98577}"/>
                </a:ext>
              </a:extLst>
            </p:cNvPr>
            <p:cNvCxnSpPr>
              <a:cxnSpLocks/>
            </p:cNvCxnSpPr>
            <p:nvPr/>
          </p:nvCxnSpPr>
          <p:spPr>
            <a:xfrm>
              <a:off x="3268787" y="4077041"/>
              <a:ext cx="514350" cy="0"/>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22" name="直線コネクタ 121">
              <a:extLst>
                <a:ext uri="{FF2B5EF4-FFF2-40B4-BE49-F238E27FC236}">
                  <a16:creationId xmlns:a16="http://schemas.microsoft.com/office/drawing/2014/main" id="{8F999571-615D-9811-EDEE-2ECDFB108D22}"/>
                </a:ext>
              </a:extLst>
            </p:cNvPr>
            <p:cNvCxnSpPr>
              <a:cxnSpLocks/>
            </p:cNvCxnSpPr>
            <p:nvPr/>
          </p:nvCxnSpPr>
          <p:spPr>
            <a:xfrm flipV="1">
              <a:off x="3255042" y="4092721"/>
              <a:ext cx="4220" cy="541024"/>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27" name="直線コネクタ 126">
              <a:extLst>
                <a:ext uri="{FF2B5EF4-FFF2-40B4-BE49-F238E27FC236}">
                  <a16:creationId xmlns:a16="http://schemas.microsoft.com/office/drawing/2014/main" id="{1DB32AFB-7B6C-E284-75E7-EAA9B7A0E548}"/>
                </a:ext>
              </a:extLst>
            </p:cNvPr>
            <p:cNvCxnSpPr>
              <a:cxnSpLocks/>
            </p:cNvCxnSpPr>
            <p:nvPr/>
          </p:nvCxnSpPr>
          <p:spPr>
            <a:xfrm flipH="1">
              <a:off x="2728912" y="4498165"/>
              <a:ext cx="530350" cy="0"/>
            </a:xfrm>
            <a:prstGeom prst="line">
              <a:avLst/>
            </a:prstGeom>
            <a:ln w="19050">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sp>
        <p:nvSpPr>
          <p:cNvPr id="10" name="テキスト ボックス 9">
            <a:extLst>
              <a:ext uri="{FF2B5EF4-FFF2-40B4-BE49-F238E27FC236}">
                <a16:creationId xmlns:a16="http://schemas.microsoft.com/office/drawing/2014/main" id="{AAB4A9DC-8D0E-403A-64E6-4CA326C30DF4}"/>
              </a:ext>
            </a:extLst>
          </p:cNvPr>
          <p:cNvSpPr txBox="1"/>
          <p:nvPr/>
        </p:nvSpPr>
        <p:spPr>
          <a:xfrm>
            <a:off x="310442" y="2086464"/>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14" name="テキスト ボックス 13">
            <a:extLst>
              <a:ext uri="{FF2B5EF4-FFF2-40B4-BE49-F238E27FC236}">
                <a16:creationId xmlns:a16="http://schemas.microsoft.com/office/drawing/2014/main" id="{495C6FC7-65E3-2422-A047-84724E812758}"/>
              </a:ext>
            </a:extLst>
          </p:cNvPr>
          <p:cNvSpPr txBox="1"/>
          <p:nvPr/>
        </p:nvSpPr>
        <p:spPr>
          <a:xfrm>
            <a:off x="296658" y="2628106"/>
            <a:ext cx="1297621"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様相を整理</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（定性評価）</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矢印: 右 14">
            <a:extLst>
              <a:ext uri="{FF2B5EF4-FFF2-40B4-BE49-F238E27FC236}">
                <a16:creationId xmlns:a16="http://schemas.microsoft.com/office/drawing/2014/main" id="{36946042-A9E4-E614-280C-869FF03D1B25}"/>
              </a:ext>
            </a:extLst>
          </p:cNvPr>
          <p:cNvSpPr/>
          <p:nvPr/>
        </p:nvSpPr>
        <p:spPr>
          <a:xfrm>
            <a:off x="1717920" y="2612716"/>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3">
            <a:extLst>
              <a:ext uri="{FF2B5EF4-FFF2-40B4-BE49-F238E27FC236}">
                <a16:creationId xmlns:a16="http://schemas.microsoft.com/office/drawing/2014/main" id="{0B9E476D-32A0-474D-AA5B-1C7D5AC11B5C}"/>
              </a:ext>
            </a:extLst>
          </p:cNvPr>
          <p:cNvSpPr>
            <a:spLocks noGrp="1"/>
          </p:cNvSpPr>
          <p:nvPr>
            <p:ph type="title"/>
          </p:nvPr>
        </p:nvSpPr>
        <p:spPr>
          <a:xfrm>
            <a:off x="0" y="0"/>
            <a:ext cx="9144000" cy="425450"/>
          </a:xfrm>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4" name="テキスト ボックス 3">
            <a:extLst>
              <a:ext uri="{FF2B5EF4-FFF2-40B4-BE49-F238E27FC236}">
                <a16:creationId xmlns:a16="http://schemas.microsoft.com/office/drawing/2014/main" id="{64349463-528E-3856-DD44-9C03FD9D670A}"/>
              </a:ext>
            </a:extLst>
          </p:cNvPr>
          <p:cNvSpPr txBox="1"/>
          <p:nvPr/>
        </p:nvSpPr>
        <p:spPr>
          <a:xfrm>
            <a:off x="6143809" y="1932575"/>
            <a:ext cx="2960563" cy="307777"/>
          </a:xfrm>
          <a:prstGeom prst="rect">
            <a:avLst/>
          </a:prstGeom>
          <a:noFill/>
        </p:spPr>
        <p:txBody>
          <a:bodyPr wrap="square" rtlCol="0">
            <a:spAutoFit/>
          </a:bodyPr>
          <a:lstStyle/>
          <a:p>
            <a:r>
              <a:rPr kumimoji="1" lang="ja-JP" altLang="en-US" sz="1400" b="1" dirty="0">
                <a:solidFill>
                  <a:schemeClr val="accent2"/>
                </a:solidFill>
                <a:latin typeface="Meiryo UI" panose="020B0604030504040204" pitchFamily="50" charset="-128"/>
                <a:ea typeface="Meiryo UI" panose="020B0604030504040204" pitchFamily="50" charset="-128"/>
              </a:rPr>
              <a:t>内閣府採用値</a:t>
            </a:r>
            <a:r>
              <a:rPr lang="ja-JP" altLang="en-US" sz="1400" b="1" dirty="0"/>
              <a:t>　→　大阪府でも採用</a:t>
            </a:r>
            <a:endParaRPr lang="en-US" altLang="ja-JP" sz="14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37B25BE-8062-0F4B-39A7-0BB357B62881}"/>
              </a:ext>
            </a:extLst>
          </p:cNvPr>
          <p:cNvSpPr txBox="1"/>
          <p:nvPr/>
        </p:nvSpPr>
        <p:spPr>
          <a:xfrm>
            <a:off x="3906190" y="6270807"/>
            <a:ext cx="322834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図　災害関連死者数と避難者数の関係</a:t>
            </a:r>
          </a:p>
        </p:txBody>
      </p:sp>
      <p:sp>
        <p:nvSpPr>
          <p:cNvPr id="20" name="テキスト ボックス 19">
            <a:extLst>
              <a:ext uri="{FF2B5EF4-FFF2-40B4-BE49-F238E27FC236}">
                <a16:creationId xmlns:a16="http://schemas.microsoft.com/office/drawing/2014/main" id="{B083428C-F9C0-C633-6596-DFC7F906A5D2}"/>
              </a:ext>
            </a:extLst>
          </p:cNvPr>
          <p:cNvSpPr txBox="1"/>
          <p:nvPr/>
        </p:nvSpPr>
        <p:spPr>
          <a:xfrm>
            <a:off x="2242551" y="2086464"/>
            <a:ext cx="3327277"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内閣府（定量評価）</a:t>
            </a:r>
          </a:p>
        </p:txBody>
      </p:sp>
    </p:spTree>
    <p:extLst>
      <p:ext uri="{BB962C8B-B14F-4D97-AF65-F5344CB8AC3E}">
        <p14:creationId xmlns:p14="http://schemas.microsoft.com/office/powerpoint/2010/main" val="3217260665"/>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BC57-7228-7D0E-ACC6-A1E8CD014982}"/>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DC438B48-F8DD-D549-709C-391C09E8C332}"/>
              </a:ext>
            </a:extLst>
          </p:cNvPr>
          <p:cNvPicPr>
            <a:picLocks noChangeAspect="1"/>
          </p:cNvPicPr>
          <p:nvPr/>
        </p:nvPicPr>
        <p:blipFill>
          <a:blip r:embed="rId3"/>
          <a:srcRect t="52114"/>
          <a:stretch/>
        </p:blipFill>
        <p:spPr>
          <a:xfrm>
            <a:off x="4528299" y="4853181"/>
            <a:ext cx="4322829" cy="1591588"/>
          </a:xfrm>
          <a:prstGeom prst="rect">
            <a:avLst/>
          </a:prstGeom>
        </p:spPr>
      </p:pic>
      <p:sp>
        <p:nvSpPr>
          <p:cNvPr id="33" name="コンテンツ プレースホルダー 1">
            <a:extLst>
              <a:ext uri="{FF2B5EF4-FFF2-40B4-BE49-F238E27FC236}">
                <a16:creationId xmlns:a16="http://schemas.microsoft.com/office/drawing/2014/main" id="{8788BC51-979C-D313-C66B-D57B45648EFB}"/>
              </a:ext>
            </a:extLst>
          </p:cNvPr>
          <p:cNvSpPr txBox="1">
            <a:spLocks/>
          </p:cNvSpPr>
          <p:nvPr/>
        </p:nvSpPr>
        <p:spPr bwMode="auto">
          <a:xfrm>
            <a:off x="340360" y="882668"/>
            <a:ext cx="8451205" cy="689553"/>
          </a:xfrm>
          <a:prstGeom prst="rect">
            <a:avLst/>
          </a:prstGeom>
          <a:solidFill>
            <a:srgbClr val="FFFFCC"/>
          </a:solidFill>
          <a:ln w="9525">
            <a:solidFill>
              <a:schemeClr val="bg1">
                <a:lumMod val="50000"/>
              </a:schemeClr>
            </a:solid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1400"/>
              </a:lnSpc>
              <a:spcBef>
                <a:spcPts val="300"/>
              </a:spcBef>
              <a:buFont typeface="Wingdings" panose="05000000000000000000" pitchFamily="2" charset="2"/>
              <a:buChar char="ü"/>
            </a:pPr>
            <a:r>
              <a:rPr lang="ja-JP" altLang="en-US" sz="1400" dirty="0">
                <a:cs typeface="Times New Roman" panose="02020603050405020304" pitchFamily="18" charset="0"/>
              </a:rPr>
              <a:t>内閣府では、近年の地震事例により、</a:t>
            </a:r>
            <a:r>
              <a:rPr lang="ja-JP" altLang="en-US" sz="1400" u="sng" dirty="0">
                <a:cs typeface="Times New Roman" panose="02020603050405020304" pitchFamily="18" charset="0"/>
              </a:rPr>
              <a:t>半壊建物からの避難者の発生割合</a:t>
            </a:r>
            <a:r>
              <a:rPr lang="ja-JP" altLang="en-US" sz="1400" dirty="0">
                <a:cs typeface="Times New Roman" panose="02020603050405020304" pitchFamily="18" charset="0"/>
              </a:rPr>
              <a:t>が見直されたほか、</a:t>
            </a:r>
            <a:r>
              <a:rPr lang="ja-JP" altLang="en-US" sz="1400" u="sng" dirty="0">
                <a:cs typeface="Times New Roman" panose="02020603050405020304" pitchFamily="18" charset="0"/>
              </a:rPr>
              <a:t>停電による避難者の発生</a:t>
            </a:r>
            <a:r>
              <a:rPr lang="ja-JP" altLang="en-US" sz="1400" dirty="0">
                <a:cs typeface="Times New Roman" panose="02020603050405020304" pitchFamily="18" charset="0"/>
              </a:rPr>
              <a:t>も新たに考慮された。</a:t>
            </a:r>
            <a:endParaRPr lang="en-US" altLang="ja-JP" sz="1400" dirty="0">
              <a:cs typeface="Times New Roman" panose="02020603050405020304" pitchFamily="18" charset="0"/>
            </a:endParaRPr>
          </a:p>
          <a:p>
            <a:pPr>
              <a:lnSpc>
                <a:spcPts val="1400"/>
              </a:lnSpc>
              <a:spcBef>
                <a:spcPts val="300"/>
              </a:spcBef>
              <a:buFont typeface="Wingdings" panose="05000000000000000000" pitchFamily="2" charset="2"/>
              <a:buChar char="ü"/>
            </a:pPr>
            <a:r>
              <a:rPr lang="ja-JP" altLang="en-US" sz="1400" dirty="0">
                <a:cs typeface="Times New Roman" panose="02020603050405020304" pitchFamily="18" charset="0"/>
              </a:rPr>
              <a:t>大阪府においても、同様の見直しを行う。</a:t>
            </a:r>
            <a:endParaRPr lang="en-US" altLang="ja-JP" sz="1400" dirty="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5C545D9-B619-4CEE-5B1F-6609B33E68FE}"/>
              </a:ext>
            </a:extLst>
          </p:cNvPr>
          <p:cNvSpPr txBox="1"/>
          <p:nvPr/>
        </p:nvSpPr>
        <p:spPr>
          <a:xfrm>
            <a:off x="5873057" y="6422204"/>
            <a:ext cx="2978072" cy="261610"/>
          </a:xfrm>
          <a:prstGeom prst="rect">
            <a:avLst/>
          </a:prstGeom>
          <a:noFill/>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被害想定手法の概要（令和７年３月）より</a:t>
            </a:r>
          </a:p>
        </p:txBody>
      </p:sp>
      <p:pic>
        <p:nvPicPr>
          <p:cNvPr id="5" name="図 4">
            <a:extLst>
              <a:ext uri="{FF2B5EF4-FFF2-40B4-BE49-F238E27FC236}">
                <a16:creationId xmlns:a16="http://schemas.microsoft.com/office/drawing/2014/main" id="{D6FAA8D7-77EC-B03E-1B24-B12FE07B8598}"/>
              </a:ext>
            </a:extLst>
          </p:cNvPr>
          <p:cNvPicPr>
            <a:picLocks noChangeAspect="1"/>
          </p:cNvPicPr>
          <p:nvPr/>
        </p:nvPicPr>
        <p:blipFill>
          <a:blip r:embed="rId4"/>
          <a:stretch>
            <a:fillRect/>
          </a:stretch>
        </p:blipFill>
        <p:spPr>
          <a:xfrm>
            <a:off x="4528300" y="1880685"/>
            <a:ext cx="4322830" cy="2436118"/>
          </a:xfrm>
          <a:prstGeom prst="rect">
            <a:avLst/>
          </a:prstGeom>
        </p:spPr>
      </p:pic>
      <p:pic>
        <p:nvPicPr>
          <p:cNvPr id="10" name="図 9">
            <a:extLst>
              <a:ext uri="{FF2B5EF4-FFF2-40B4-BE49-F238E27FC236}">
                <a16:creationId xmlns:a16="http://schemas.microsoft.com/office/drawing/2014/main" id="{C8D6F7F8-2A7B-3830-0C42-2A1D664BA6C8}"/>
              </a:ext>
            </a:extLst>
          </p:cNvPr>
          <p:cNvPicPr>
            <a:picLocks noChangeAspect="1"/>
          </p:cNvPicPr>
          <p:nvPr/>
        </p:nvPicPr>
        <p:blipFill>
          <a:blip r:embed="rId3"/>
          <a:srcRect b="80566"/>
          <a:stretch/>
        </p:blipFill>
        <p:spPr>
          <a:xfrm>
            <a:off x="4528299" y="4299534"/>
            <a:ext cx="4322833" cy="645898"/>
          </a:xfrm>
          <a:prstGeom prst="rect">
            <a:avLst/>
          </a:prstGeom>
        </p:spPr>
      </p:pic>
      <p:sp>
        <p:nvSpPr>
          <p:cNvPr id="11" name="正方形/長方形 10">
            <a:extLst>
              <a:ext uri="{FF2B5EF4-FFF2-40B4-BE49-F238E27FC236}">
                <a16:creationId xmlns:a16="http://schemas.microsoft.com/office/drawing/2014/main" id="{3FD0ACB1-E31F-9A30-8B12-40AC6125F878}"/>
              </a:ext>
            </a:extLst>
          </p:cNvPr>
          <p:cNvSpPr>
            <a:spLocks/>
          </p:cNvSpPr>
          <p:nvPr/>
        </p:nvSpPr>
        <p:spPr>
          <a:xfrm>
            <a:off x="5959394" y="2082279"/>
            <a:ext cx="194439" cy="1260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AF5327B-5884-325E-4BEC-F68ED128EC68}"/>
              </a:ext>
            </a:extLst>
          </p:cNvPr>
          <p:cNvSpPr>
            <a:spLocks/>
          </p:cNvSpPr>
          <p:nvPr/>
        </p:nvSpPr>
        <p:spPr>
          <a:xfrm>
            <a:off x="5784926" y="2217928"/>
            <a:ext cx="458358" cy="1260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2AEA068-48E2-064B-CA87-CAD603242013}"/>
              </a:ext>
            </a:extLst>
          </p:cNvPr>
          <p:cNvSpPr>
            <a:spLocks/>
          </p:cNvSpPr>
          <p:nvPr/>
        </p:nvSpPr>
        <p:spPr>
          <a:xfrm>
            <a:off x="5992894" y="5180961"/>
            <a:ext cx="194439" cy="1260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2F0BD03-3333-5B66-5F07-E00CFFE2AE43}"/>
              </a:ext>
            </a:extLst>
          </p:cNvPr>
          <p:cNvSpPr>
            <a:spLocks/>
          </p:cNvSpPr>
          <p:nvPr/>
        </p:nvSpPr>
        <p:spPr>
          <a:xfrm>
            <a:off x="5780795" y="5313041"/>
            <a:ext cx="458358" cy="1260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E9B3461-51FE-85CC-C16E-D4F80D20478A}"/>
              </a:ext>
            </a:extLst>
          </p:cNvPr>
          <p:cNvSpPr>
            <a:spLocks/>
          </p:cNvSpPr>
          <p:nvPr/>
        </p:nvSpPr>
        <p:spPr>
          <a:xfrm>
            <a:off x="5086157" y="5736225"/>
            <a:ext cx="2197447" cy="1260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AF7601F-D201-F9AA-BE9C-9179619531BA}"/>
              </a:ext>
            </a:extLst>
          </p:cNvPr>
          <p:cNvSpPr>
            <a:spLocks/>
          </p:cNvSpPr>
          <p:nvPr/>
        </p:nvSpPr>
        <p:spPr>
          <a:xfrm>
            <a:off x="5136706" y="3544822"/>
            <a:ext cx="3350205" cy="152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25CC61A-B6B3-BE0A-AEBC-34E1C41D0BD5}"/>
              </a:ext>
            </a:extLst>
          </p:cNvPr>
          <p:cNvSpPr>
            <a:spLocks/>
          </p:cNvSpPr>
          <p:nvPr/>
        </p:nvSpPr>
        <p:spPr>
          <a:xfrm>
            <a:off x="4600151" y="4691456"/>
            <a:ext cx="4142712" cy="266821"/>
          </a:xfrm>
          <a:prstGeom prst="rect">
            <a:avLst/>
          </a:prstGeom>
          <a:solidFill>
            <a:srgbClr val="FBEA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手法の変更はなし</a:t>
            </a:r>
          </a:p>
        </p:txBody>
      </p:sp>
      <p:sp>
        <p:nvSpPr>
          <p:cNvPr id="26" name="コンテンツ プレースホルダー 1">
            <a:extLst>
              <a:ext uri="{FF2B5EF4-FFF2-40B4-BE49-F238E27FC236}">
                <a16:creationId xmlns:a16="http://schemas.microsoft.com/office/drawing/2014/main" id="{32E2D301-596C-E6DE-5AAB-CFA30FED4803}"/>
              </a:ext>
            </a:extLst>
          </p:cNvPr>
          <p:cNvSpPr txBox="1">
            <a:spLocks/>
          </p:cNvSpPr>
          <p:nvPr/>
        </p:nvSpPr>
        <p:spPr bwMode="auto">
          <a:xfrm>
            <a:off x="4414760" y="1606815"/>
            <a:ext cx="4570214" cy="2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t>■ </a:t>
            </a:r>
            <a:r>
              <a:rPr lang="en-US" altLang="ja-JP" sz="1400" b="1" dirty="0">
                <a:cs typeface="Times New Roman" panose="02020603050405020304" pitchFamily="18" charset="0"/>
              </a:rPr>
              <a:t>R7</a:t>
            </a:r>
            <a:r>
              <a:rPr lang="ja-JP" altLang="en-US" sz="1400" b="1" dirty="0">
                <a:cs typeface="Times New Roman" panose="02020603050405020304" pitchFamily="18" charset="0"/>
              </a:rPr>
              <a:t>内閣府</a:t>
            </a:r>
            <a:r>
              <a:rPr lang="en-US" altLang="ja-JP" sz="1400" b="1" dirty="0">
                <a:cs typeface="Times New Roman" panose="02020603050405020304" pitchFamily="18" charset="0"/>
              </a:rPr>
              <a:t>(</a:t>
            </a:r>
            <a:r>
              <a:rPr lang="ja-JP" altLang="en-US" sz="1400" b="1" dirty="0">
                <a:cs typeface="Times New Roman" panose="02020603050405020304" pitchFamily="18" charset="0"/>
              </a:rPr>
              <a:t>パラメータの見直し</a:t>
            </a:r>
            <a:r>
              <a:rPr lang="en-US" altLang="ja-JP" sz="1400" b="1" dirty="0">
                <a:cs typeface="Times New Roman" panose="02020603050405020304" pitchFamily="18" charset="0"/>
              </a:rPr>
              <a:t>)</a:t>
            </a:r>
            <a:r>
              <a:rPr lang="ja-JP" altLang="en-US" sz="1400" b="1" dirty="0"/>
              <a:t> 　→　大阪府でも採用</a:t>
            </a:r>
            <a:endParaRPr lang="en-US" altLang="ja-JP" sz="1400" b="1" dirty="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BC283D44-FA1F-D3CF-50A0-3FDE4AC14198}"/>
              </a:ext>
            </a:extLst>
          </p:cNvPr>
          <p:cNvSpPr txBox="1"/>
          <p:nvPr/>
        </p:nvSpPr>
        <p:spPr>
          <a:xfrm>
            <a:off x="339825" y="1612663"/>
            <a:ext cx="150069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H24</a:t>
            </a:r>
            <a:r>
              <a:rPr kumimoji="1" lang="ja-JP" altLang="en-US" sz="1400" b="1" dirty="0">
                <a:latin typeface="Meiryo UI" panose="020B0604030504040204" pitchFamily="50" charset="-128"/>
                <a:ea typeface="Meiryo UI" panose="020B0604030504040204" pitchFamily="50" charset="-128"/>
              </a:rPr>
              <a:t>内閣府</a:t>
            </a:r>
          </a:p>
        </p:txBody>
      </p:sp>
      <p:sp>
        <p:nvSpPr>
          <p:cNvPr id="8" name="正方形/長方形 7">
            <a:extLst>
              <a:ext uri="{FF2B5EF4-FFF2-40B4-BE49-F238E27FC236}">
                <a16:creationId xmlns:a16="http://schemas.microsoft.com/office/drawing/2014/main" id="{2CABA616-ACB0-D092-EA18-978EACC6C0D1}"/>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．生活への影響　　ー　</a:t>
            </a:r>
            <a:r>
              <a:rPr kumimoji="1" lang="en-US" altLang="ja-JP" dirty="0">
                <a:latin typeface="Meiryo UI" panose="020B0604030504040204" pitchFamily="50" charset="-128"/>
                <a:ea typeface="Meiryo UI" panose="020B0604030504040204" pitchFamily="50" charset="-128"/>
              </a:rPr>
              <a:t>4.1 </a:t>
            </a:r>
            <a:r>
              <a:rPr kumimoji="1" lang="ja-JP" altLang="en-US" dirty="0">
                <a:latin typeface="Meiryo UI" panose="020B0604030504040204" pitchFamily="50" charset="-128"/>
                <a:ea typeface="Meiryo UI" panose="020B0604030504040204" pitchFamily="50" charset="-128"/>
              </a:rPr>
              <a:t>避難者数　ー　</a:t>
            </a:r>
          </a:p>
        </p:txBody>
      </p:sp>
      <p:sp>
        <p:nvSpPr>
          <p:cNvPr id="3" name="タイトル 2">
            <a:extLst>
              <a:ext uri="{FF2B5EF4-FFF2-40B4-BE49-F238E27FC236}">
                <a16:creationId xmlns:a16="http://schemas.microsoft.com/office/drawing/2014/main" id="{92893094-8196-3C09-C2F3-9F49CEBA0750}"/>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4" name="テキスト プレースホルダー 3">
            <a:extLst>
              <a:ext uri="{FF2B5EF4-FFF2-40B4-BE49-F238E27FC236}">
                <a16:creationId xmlns:a16="http://schemas.microsoft.com/office/drawing/2014/main" id="{D24DC659-AC4D-D181-4F81-44B977C7DAE9}"/>
              </a:ext>
            </a:extLst>
          </p:cNvPr>
          <p:cNvSpPr>
            <a:spLocks noGrp="1"/>
          </p:cNvSpPr>
          <p:nvPr>
            <p:ph type="body" sz="quarter" idx="11"/>
          </p:nvPr>
        </p:nvSpPr>
        <p:spPr>
          <a:xfrm>
            <a:off x="144000" y="477604"/>
            <a:ext cx="3319290" cy="320000"/>
          </a:xfrm>
        </p:spPr>
        <p:txBody>
          <a:bodyPr/>
          <a:lstStyle/>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．生活への影響　　ー　避難者数　ー　</a:t>
            </a:r>
          </a:p>
        </p:txBody>
      </p:sp>
      <p:sp>
        <p:nvSpPr>
          <p:cNvPr id="29" name="スライド番号プレースホルダー 3">
            <a:extLst>
              <a:ext uri="{FF2B5EF4-FFF2-40B4-BE49-F238E27FC236}">
                <a16:creationId xmlns:a16="http://schemas.microsoft.com/office/drawing/2014/main" id="{08F84A22-E82B-0A7E-4B76-8860A289EA18}"/>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20</a:t>
            </a:fld>
            <a:endParaRPr lang="ja-JP" altLang="en-US" sz="1600" dirty="0">
              <a:solidFill>
                <a:schemeClr val="tx1"/>
              </a:solidFill>
            </a:endParaRPr>
          </a:p>
        </p:txBody>
      </p:sp>
      <p:pic>
        <p:nvPicPr>
          <p:cNvPr id="31" name="図 30">
            <a:extLst>
              <a:ext uri="{FF2B5EF4-FFF2-40B4-BE49-F238E27FC236}">
                <a16:creationId xmlns:a16="http://schemas.microsoft.com/office/drawing/2014/main" id="{452F6891-465E-4A2C-AFBF-794AD02B7DA2}"/>
              </a:ext>
            </a:extLst>
          </p:cNvPr>
          <p:cNvPicPr>
            <a:picLocks noChangeAspect="1"/>
          </p:cNvPicPr>
          <p:nvPr/>
        </p:nvPicPr>
        <p:blipFill>
          <a:blip r:embed="rId5"/>
          <a:srcRect b="59245"/>
          <a:stretch>
            <a:fillRect/>
          </a:stretch>
        </p:blipFill>
        <p:spPr>
          <a:xfrm>
            <a:off x="339081" y="1900562"/>
            <a:ext cx="3784946" cy="1955189"/>
          </a:xfrm>
          <a:prstGeom prst="rect">
            <a:avLst/>
          </a:prstGeom>
        </p:spPr>
      </p:pic>
      <p:pic>
        <p:nvPicPr>
          <p:cNvPr id="32" name="図 31">
            <a:extLst>
              <a:ext uri="{FF2B5EF4-FFF2-40B4-BE49-F238E27FC236}">
                <a16:creationId xmlns:a16="http://schemas.microsoft.com/office/drawing/2014/main" id="{E0E54CCB-3888-F57A-4E3B-B3A937F180EF}"/>
              </a:ext>
            </a:extLst>
          </p:cNvPr>
          <p:cNvPicPr>
            <a:picLocks noChangeAspect="1"/>
          </p:cNvPicPr>
          <p:nvPr/>
        </p:nvPicPr>
        <p:blipFill>
          <a:blip r:embed="rId5"/>
          <a:srcRect t="43030"/>
          <a:stretch>
            <a:fillRect/>
          </a:stretch>
        </p:blipFill>
        <p:spPr>
          <a:xfrm>
            <a:off x="335004" y="3796013"/>
            <a:ext cx="3784945" cy="2733121"/>
          </a:xfrm>
          <a:prstGeom prst="rect">
            <a:avLst/>
          </a:prstGeom>
        </p:spPr>
      </p:pic>
      <p:cxnSp>
        <p:nvCxnSpPr>
          <p:cNvPr id="35" name="直線コネクタ 34">
            <a:extLst>
              <a:ext uri="{FF2B5EF4-FFF2-40B4-BE49-F238E27FC236}">
                <a16:creationId xmlns:a16="http://schemas.microsoft.com/office/drawing/2014/main" id="{6FA86E22-7E88-28E4-8FC2-83A19CBBF9AC}"/>
              </a:ext>
            </a:extLst>
          </p:cNvPr>
          <p:cNvCxnSpPr>
            <a:cxnSpLocks/>
          </p:cNvCxnSpPr>
          <p:nvPr/>
        </p:nvCxnSpPr>
        <p:spPr>
          <a:xfrm flipV="1">
            <a:off x="4565962" y="4939811"/>
            <a:ext cx="4223156" cy="0"/>
          </a:xfrm>
          <a:prstGeom prst="line">
            <a:avLst/>
          </a:prstGeom>
          <a:ln w="12700">
            <a:solidFill>
              <a:schemeClr val="tx1">
                <a:lumMod val="65000"/>
                <a:lumOff val="35000"/>
              </a:schemeClr>
            </a:solidFill>
            <a:prstDash val="sysDash"/>
            <a:tailEnd type="none"/>
          </a:ln>
        </p:spPr>
        <p:style>
          <a:lnRef idx="1">
            <a:schemeClr val="dk1"/>
          </a:lnRef>
          <a:fillRef idx="0">
            <a:schemeClr val="dk1"/>
          </a:fillRef>
          <a:effectRef idx="0">
            <a:schemeClr val="dk1"/>
          </a:effectRef>
          <a:fontRef idx="minor">
            <a:schemeClr val="tx1"/>
          </a:fontRef>
        </p:style>
      </p:cxnSp>
      <p:sp>
        <p:nvSpPr>
          <p:cNvPr id="28" name="矢印: 右 27">
            <a:extLst>
              <a:ext uri="{FF2B5EF4-FFF2-40B4-BE49-F238E27FC236}">
                <a16:creationId xmlns:a16="http://schemas.microsoft.com/office/drawing/2014/main" id="{1B482F64-2390-58D7-76C8-4909A75C5F3E}"/>
              </a:ext>
            </a:extLst>
          </p:cNvPr>
          <p:cNvSpPr/>
          <p:nvPr/>
        </p:nvSpPr>
        <p:spPr>
          <a:xfrm>
            <a:off x="4118079" y="3599957"/>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22AC30D-74EF-0945-1E0D-56B44B2AA6CF}"/>
              </a:ext>
            </a:extLst>
          </p:cNvPr>
          <p:cNvSpPr txBox="1"/>
          <p:nvPr/>
        </p:nvSpPr>
        <p:spPr>
          <a:xfrm>
            <a:off x="1318732" y="6422204"/>
            <a:ext cx="3003353" cy="261610"/>
          </a:xfrm>
          <a:prstGeom prst="rect">
            <a:avLst/>
          </a:prstGeom>
          <a:noFill/>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被害想定手法の概要（平成</a:t>
            </a:r>
            <a:r>
              <a:rPr lang="en-US" altLang="ja-JP" sz="1050" dirty="0">
                <a:latin typeface="Meiryo UI" panose="020B0604030504040204" pitchFamily="50" charset="-128"/>
                <a:ea typeface="Meiryo UI" panose="020B0604030504040204" pitchFamily="50" charset="-128"/>
              </a:rPr>
              <a:t>25</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月）より</a:t>
            </a:r>
          </a:p>
        </p:txBody>
      </p:sp>
    </p:spTree>
    <p:extLst>
      <p:ext uri="{BB962C8B-B14F-4D97-AF65-F5344CB8AC3E}">
        <p14:creationId xmlns:p14="http://schemas.microsoft.com/office/powerpoint/2010/main" val="4122978389"/>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8E9D-EE1E-F072-3AC1-F75D43DEDD23}"/>
            </a:ext>
          </a:extLst>
        </p:cNvPr>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A3F3C55D-93DE-0FB3-4159-58E355F05BEE}"/>
              </a:ext>
            </a:extLst>
          </p:cNvPr>
          <p:cNvSpPr/>
          <p:nvPr/>
        </p:nvSpPr>
        <p:spPr>
          <a:xfrm>
            <a:off x="4875799" y="1835584"/>
            <a:ext cx="3718302" cy="3361994"/>
          </a:xfrm>
          <a:prstGeom prst="roundRect">
            <a:avLst>
              <a:gd name="adj" fmla="val 4278"/>
            </a:avLst>
          </a:prstGeom>
          <a:solidFill>
            <a:schemeClr val="accent2">
              <a:lumMod val="20000"/>
              <a:lumOff val="80000"/>
            </a:schemeClr>
          </a:solidFill>
          <a:ln w="12700">
            <a:no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076C67C-859A-3D38-606F-36C72B36B125}"/>
              </a:ext>
            </a:extLst>
          </p:cNvPr>
          <p:cNvSpPr/>
          <p:nvPr/>
        </p:nvSpPr>
        <p:spPr>
          <a:xfrm>
            <a:off x="458214" y="1835583"/>
            <a:ext cx="3718302" cy="3026948"/>
          </a:xfrm>
          <a:prstGeom prst="roundRect">
            <a:avLst>
              <a:gd name="adj" fmla="val 4278"/>
            </a:avLst>
          </a:prstGeom>
          <a:solidFill>
            <a:schemeClr val="accent2">
              <a:lumMod val="20000"/>
              <a:lumOff val="80000"/>
            </a:schemeClr>
          </a:solidFill>
          <a:ln w="12700">
            <a:no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3FDFB18-09CD-54F5-B66C-8FBB44FDB25D}"/>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５．その他の被害 　ー　</a:t>
            </a:r>
            <a:r>
              <a:rPr kumimoji="1" lang="en-US" altLang="ja-JP" dirty="0">
                <a:latin typeface="Meiryo UI" panose="020B0604030504040204" pitchFamily="50" charset="-128"/>
                <a:ea typeface="Meiryo UI" panose="020B0604030504040204" pitchFamily="50" charset="-128"/>
              </a:rPr>
              <a:t>5.1 </a:t>
            </a:r>
            <a:r>
              <a:rPr kumimoji="1" lang="ja-JP" altLang="en-US" dirty="0">
                <a:latin typeface="Meiryo UI" panose="020B0604030504040204" pitchFamily="50" charset="-128"/>
                <a:ea typeface="Meiryo UI" panose="020B0604030504040204" pitchFamily="50" charset="-128"/>
              </a:rPr>
              <a:t>震災廃棄物量　ー　</a:t>
            </a:r>
          </a:p>
        </p:txBody>
      </p:sp>
      <p:sp>
        <p:nvSpPr>
          <p:cNvPr id="6" name="タイトル 5">
            <a:extLst>
              <a:ext uri="{FF2B5EF4-FFF2-40B4-BE49-F238E27FC236}">
                <a16:creationId xmlns:a16="http://schemas.microsoft.com/office/drawing/2014/main" id="{C8C8B5D4-FB87-0106-4C83-07E43FA7668A}"/>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9" name="テキスト プレースホルダー 8">
            <a:extLst>
              <a:ext uri="{FF2B5EF4-FFF2-40B4-BE49-F238E27FC236}">
                <a16:creationId xmlns:a16="http://schemas.microsoft.com/office/drawing/2014/main" id="{C3FD10CE-2D1D-F2E3-D3CD-7E43800AF9DC}"/>
              </a:ext>
            </a:extLst>
          </p:cNvPr>
          <p:cNvSpPr>
            <a:spLocks noGrp="1"/>
          </p:cNvSpPr>
          <p:nvPr>
            <p:ph type="body" sz="quarter" idx="11"/>
          </p:nvPr>
        </p:nvSpPr>
        <p:spPr>
          <a:xfrm>
            <a:off x="144000" y="477604"/>
            <a:ext cx="3490740" cy="320000"/>
          </a:xfrm>
        </p:spPr>
        <p:txBody>
          <a:bodyPr/>
          <a:lstStyle/>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．その他の被害 　ー　震災廃棄物量　ー　</a:t>
            </a:r>
          </a:p>
        </p:txBody>
      </p:sp>
      <p:sp>
        <p:nvSpPr>
          <p:cNvPr id="21" name="スライド番号プレースホルダー 3">
            <a:extLst>
              <a:ext uri="{FF2B5EF4-FFF2-40B4-BE49-F238E27FC236}">
                <a16:creationId xmlns:a16="http://schemas.microsoft.com/office/drawing/2014/main" id="{76C4B25D-851F-18C4-0070-6FFF57D542FF}"/>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21</a:t>
            </a:fld>
            <a:endParaRPr lang="ja-JP" altLang="en-US" sz="1600" dirty="0">
              <a:solidFill>
                <a:schemeClr val="tx1"/>
              </a:solidFill>
            </a:endParaRPr>
          </a:p>
        </p:txBody>
      </p:sp>
      <p:sp>
        <p:nvSpPr>
          <p:cNvPr id="11" name="コンテンツ プレースホルダー 1">
            <a:extLst>
              <a:ext uri="{FF2B5EF4-FFF2-40B4-BE49-F238E27FC236}">
                <a16:creationId xmlns:a16="http://schemas.microsoft.com/office/drawing/2014/main" id="{C1D29340-D507-4384-E6E2-BCBA4CCE164A}"/>
              </a:ext>
            </a:extLst>
          </p:cNvPr>
          <p:cNvSpPr txBox="1">
            <a:spLocks/>
          </p:cNvSpPr>
          <p:nvPr/>
        </p:nvSpPr>
        <p:spPr bwMode="auto">
          <a:xfrm>
            <a:off x="238017" y="895127"/>
            <a:ext cx="8586669" cy="339838"/>
          </a:xfrm>
          <a:prstGeom prst="rect">
            <a:avLst/>
          </a:prstGeom>
          <a:solidFill>
            <a:srgbClr val="FFFFCC"/>
          </a:solidFill>
          <a:ln w="9525">
            <a:solidFill>
              <a:schemeClr val="bg1">
                <a:lumMod val="50000"/>
              </a:schemeClr>
            </a:solid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300"/>
              </a:spcBef>
              <a:buFont typeface="Wingdings" panose="05000000000000000000" pitchFamily="2" charset="2"/>
              <a:buChar char="ü"/>
            </a:pPr>
            <a:r>
              <a:rPr lang="ja-JP" altLang="en-US" sz="1400" dirty="0">
                <a:cs typeface="Times New Roman" panose="02020603050405020304" pitchFamily="18" charset="0"/>
              </a:rPr>
              <a:t>内閣府では、震災廃棄物として「片づけごみ及び公物等」が新たに考慮されたため、大阪府においても考慮する。</a:t>
            </a:r>
            <a:endParaRPr lang="en-US" altLang="ja-JP" sz="1400" dirty="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0BA11E64-52B6-57FE-E029-BA0BB5AC476B}"/>
              </a:ext>
            </a:extLst>
          </p:cNvPr>
          <p:cNvSpPr txBox="1"/>
          <p:nvPr/>
        </p:nvSpPr>
        <p:spPr>
          <a:xfrm>
            <a:off x="4923376" y="2354399"/>
            <a:ext cx="2947414"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●片づけごみ及び公物等　（追加）</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フローチャート: 処理 19">
            <a:extLst>
              <a:ext uri="{FF2B5EF4-FFF2-40B4-BE49-F238E27FC236}">
                <a16:creationId xmlns:a16="http://schemas.microsoft.com/office/drawing/2014/main" id="{29D4BF6E-FAFD-B40B-4BCB-4D99DA942B2C}"/>
              </a:ext>
            </a:extLst>
          </p:cNvPr>
          <p:cNvSpPr/>
          <p:nvPr/>
        </p:nvSpPr>
        <p:spPr>
          <a:xfrm>
            <a:off x="6311664" y="2733278"/>
            <a:ext cx="1806064" cy="425003"/>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400" dirty="0"/>
              <a:t>全壊焼失棟数</a:t>
            </a:r>
          </a:p>
        </p:txBody>
      </p:sp>
      <p:sp>
        <p:nvSpPr>
          <p:cNvPr id="22" name="フローチャート: 処理 21">
            <a:extLst>
              <a:ext uri="{FF2B5EF4-FFF2-40B4-BE49-F238E27FC236}">
                <a16:creationId xmlns:a16="http://schemas.microsoft.com/office/drawing/2014/main" id="{B748FFB8-2453-F516-EC73-B085FE640506}"/>
              </a:ext>
            </a:extLst>
          </p:cNvPr>
          <p:cNvSpPr/>
          <p:nvPr/>
        </p:nvSpPr>
        <p:spPr>
          <a:xfrm>
            <a:off x="5171514" y="3525023"/>
            <a:ext cx="1786849" cy="625940"/>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t>片付けごみ及び公物等発生原単位</a:t>
            </a:r>
            <a:endParaRPr kumimoji="1" lang="ja-JP" altLang="en-US" sz="1400" dirty="0"/>
          </a:p>
        </p:txBody>
      </p:sp>
      <p:sp>
        <p:nvSpPr>
          <p:cNvPr id="23" name="フローチャート: 処理 22">
            <a:extLst>
              <a:ext uri="{FF2B5EF4-FFF2-40B4-BE49-F238E27FC236}">
                <a16:creationId xmlns:a16="http://schemas.microsoft.com/office/drawing/2014/main" id="{8E41CB99-3570-6155-23F5-3E83ADBCC2D5}"/>
              </a:ext>
            </a:extLst>
          </p:cNvPr>
          <p:cNvSpPr/>
          <p:nvPr/>
        </p:nvSpPr>
        <p:spPr>
          <a:xfrm>
            <a:off x="6039852" y="4444770"/>
            <a:ext cx="2362497" cy="417761"/>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t>片付けごみ及び公物等</a:t>
            </a:r>
            <a:endParaRPr kumimoji="1" lang="ja-JP" altLang="en-US" sz="1400" dirty="0"/>
          </a:p>
        </p:txBody>
      </p:sp>
      <p:cxnSp>
        <p:nvCxnSpPr>
          <p:cNvPr id="26" name="直線矢印コネクタ 25">
            <a:extLst>
              <a:ext uri="{FF2B5EF4-FFF2-40B4-BE49-F238E27FC236}">
                <a16:creationId xmlns:a16="http://schemas.microsoft.com/office/drawing/2014/main" id="{7B8E47FD-CC2F-5329-3247-3566713EA03E}"/>
              </a:ext>
            </a:extLst>
          </p:cNvPr>
          <p:cNvCxnSpPr>
            <a:cxnSpLocks/>
            <a:stCxn id="20" idx="2"/>
            <a:endCxn id="23" idx="0"/>
          </p:cNvCxnSpPr>
          <p:nvPr/>
        </p:nvCxnSpPr>
        <p:spPr>
          <a:xfrm>
            <a:off x="7214696" y="3158281"/>
            <a:ext cx="6405" cy="1286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D452034C-6F1F-9227-B4E0-EFA275AFC5B2}"/>
              </a:ext>
            </a:extLst>
          </p:cNvPr>
          <p:cNvCxnSpPr>
            <a:cxnSpLocks/>
          </p:cNvCxnSpPr>
          <p:nvPr/>
        </p:nvCxnSpPr>
        <p:spPr>
          <a:xfrm>
            <a:off x="6958363" y="3837993"/>
            <a:ext cx="25633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E858E1CA-F88B-EA28-60F3-ED8E864724C4}"/>
              </a:ext>
            </a:extLst>
          </p:cNvPr>
          <p:cNvSpPr txBox="1"/>
          <p:nvPr/>
        </p:nvSpPr>
        <p:spPr>
          <a:xfrm>
            <a:off x="994563" y="4516302"/>
            <a:ext cx="2806278" cy="253916"/>
          </a:xfrm>
          <a:prstGeom prst="rect">
            <a:avLst/>
          </a:prstGeom>
          <a:noFill/>
        </p:spPr>
        <p:txBody>
          <a:bodyPr wrap="square" rtlCol="0">
            <a:spAutoFit/>
          </a:bodyPr>
          <a:lstStyle/>
          <a:p>
            <a:pPr algn="ctr"/>
            <a:r>
              <a:rPr lang="ja-JP" altLang="en-US" sz="1050" dirty="0">
                <a:latin typeface="BIZ UDPゴシック" panose="020B0400000000000000" pitchFamily="50" charset="-128"/>
                <a:ea typeface="BIZ UDPゴシック" panose="020B0400000000000000" pitchFamily="50" charset="-128"/>
                <a:cs typeface="Times New Roman" panose="02020603050405020304" pitchFamily="18" charset="0"/>
              </a:rPr>
              <a:t>図　解体廃棄物量の発生フロー</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945F710-FA8E-7BAC-8FDC-1FE36D17CBF3}"/>
              </a:ext>
            </a:extLst>
          </p:cNvPr>
          <p:cNvSpPr txBox="1"/>
          <p:nvPr/>
        </p:nvSpPr>
        <p:spPr>
          <a:xfrm>
            <a:off x="5172429" y="4943661"/>
            <a:ext cx="3272135" cy="253916"/>
          </a:xfrm>
          <a:prstGeom prst="rect">
            <a:avLst/>
          </a:prstGeom>
          <a:noFill/>
        </p:spPr>
        <p:txBody>
          <a:bodyPr wrap="square" rtlCol="0">
            <a:spAutoFit/>
          </a:bodyPr>
          <a:lstStyle/>
          <a:p>
            <a:pPr algn="ctr"/>
            <a:r>
              <a:rPr lang="ja-JP" altLang="en-US" sz="1050" dirty="0">
                <a:latin typeface="BIZ UDPゴシック" panose="020B0400000000000000" pitchFamily="50" charset="-128"/>
                <a:ea typeface="BIZ UDPゴシック" panose="020B0400000000000000" pitchFamily="50" charset="-128"/>
                <a:cs typeface="Times New Roman" panose="02020603050405020304" pitchFamily="18" charset="0"/>
              </a:rPr>
              <a:t>図　片づけごみ及び公物等の算出フロー</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コンテンツ プレースホルダー 1">
            <a:extLst>
              <a:ext uri="{FF2B5EF4-FFF2-40B4-BE49-F238E27FC236}">
                <a16:creationId xmlns:a16="http://schemas.microsoft.com/office/drawing/2014/main" id="{59240AED-BB8B-02C8-880D-898EFCD34E6F}"/>
              </a:ext>
            </a:extLst>
          </p:cNvPr>
          <p:cNvSpPr txBox="1">
            <a:spLocks/>
          </p:cNvSpPr>
          <p:nvPr/>
        </p:nvSpPr>
        <p:spPr bwMode="auto">
          <a:xfrm>
            <a:off x="4898608" y="1520006"/>
            <a:ext cx="4036669" cy="3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R7</a:t>
            </a:r>
            <a:r>
              <a:rPr lang="ja-JP" altLang="en-US" sz="1400" b="1" dirty="0">
                <a:cs typeface="Times New Roman" panose="02020603050405020304" pitchFamily="18" charset="0"/>
              </a:rPr>
              <a:t>内閣府</a:t>
            </a:r>
            <a:r>
              <a:rPr lang="ja-JP" altLang="en-US" sz="1400" dirty="0">
                <a:cs typeface="Times New Roman" panose="02020603050405020304" pitchFamily="18" charset="0"/>
              </a:rPr>
              <a:t>（項目の追加）</a:t>
            </a:r>
            <a:r>
              <a:rPr lang="ja-JP" altLang="en-US" sz="1400" b="1" dirty="0"/>
              <a:t>　→　大阪府でも採用</a:t>
            </a:r>
            <a:endParaRPr lang="en-US" altLang="ja-JP" sz="1400" dirty="0">
              <a:cs typeface="Times New Roman" panose="02020603050405020304" pitchFamily="18" charset="0"/>
            </a:endParaRPr>
          </a:p>
        </p:txBody>
      </p:sp>
      <p:sp>
        <p:nvSpPr>
          <p:cNvPr id="15" name="フローチャート: 処理 14">
            <a:extLst>
              <a:ext uri="{FF2B5EF4-FFF2-40B4-BE49-F238E27FC236}">
                <a16:creationId xmlns:a16="http://schemas.microsoft.com/office/drawing/2014/main" id="{B1EEE3EF-A497-068B-E939-274E89DFCBF1}"/>
              </a:ext>
            </a:extLst>
          </p:cNvPr>
          <p:cNvSpPr/>
          <p:nvPr/>
        </p:nvSpPr>
        <p:spPr>
          <a:xfrm>
            <a:off x="1744599" y="2247131"/>
            <a:ext cx="1806064" cy="425003"/>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400" dirty="0"/>
              <a:t>揺れ、液状化、津波、急傾斜地崩壊、火災</a:t>
            </a:r>
          </a:p>
        </p:txBody>
      </p:sp>
      <p:sp>
        <p:nvSpPr>
          <p:cNvPr id="24" name="フローチャート: 処理 23">
            <a:extLst>
              <a:ext uri="{FF2B5EF4-FFF2-40B4-BE49-F238E27FC236}">
                <a16:creationId xmlns:a16="http://schemas.microsoft.com/office/drawing/2014/main" id="{56D22904-8496-A6BB-C710-86BD7D19A633}"/>
              </a:ext>
            </a:extLst>
          </p:cNvPr>
          <p:cNvSpPr/>
          <p:nvPr/>
        </p:nvSpPr>
        <p:spPr>
          <a:xfrm>
            <a:off x="604449" y="3038876"/>
            <a:ext cx="1786849" cy="625940"/>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400" dirty="0"/>
              <a:t>建物全半壊・焼失・浸水に伴う廃棄物発生量単位</a:t>
            </a:r>
          </a:p>
        </p:txBody>
      </p:sp>
      <p:sp>
        <p:nvSpPr>
          <p:cNvPr id="25" name="フローチャート: 処理 24">
            <a:extLst>
              <a:ext uri="{FF2B5EF4-FFF2-40B4-BE49-F238E27FC236}">
                <a16:creationId xmlns:a16="http://schemas.microsoft.com/office/drawing/2014/main" id="{BE5999F6-834E-99FD-7206-F06ED3A5D34F}"/>
              </a:ext>
            </a:extLst>
          </p:cNvPr>
          <p:cNvSpPr/>
          <p:nvPr/>
        </p:nvSpPr>
        <p:spPr>
          <a:xfrm>
            <a:off x="1472787" y="3958623"/>
            <a:ext cx="2362497" cy="417761"/>
          </a:xfrm>
          <a:prstGeom prst="flowChartProcess">
            <a:avLst/>
          </a:prstGeom>
          <a:solidFill>
            <a:schemeClr val="accent5">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t>災害廃棄物発生量</a:t>
            </a:r>
            <a:endParaRPr kumimoji="1" lang="ja-JP" altLang="en-US" sz="1400" dirty="0"/>
          </a:p>
        </p:txBody>
      </p:sp>
      <p:cxnSp>
        <p:nvCxnSpPr>
          <p:cNvPr id="27" name="直線矢印コネクタ 26">
            <a:extLst>
              <a:ext uri="{FF2B5EF4-FFF2-40B4-BE49-F238E27FC236}">
                <a16:creationId xmlns:a16="http://schemas.microsoft.com/office/drawing/2014/main" id="{DB3AEB7D-2163-CFBF-3090-EC8B2B668781}"/>
              </a:ext>
            </a:extLst>
          </p:cNvPr>
          <p:cNvCxnSpPr>
            <a:cxnSpLocks/>
            <a:stCxn id="15" idx="2"/>
            <a:endCxn id="25" idx="0"/>
          </p:cNvCxnSpPr>
          <p:nvPr/>
        </p:nvCxnSpPr>
        <p:spPr>
          <a:xfrm>
            <a:off x="2647631" y="2672134"/>
            <a:ext cx="6405" cy="1286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コンテンツ プレースホルダー 1">
            <a:extLst>
              <a:ext uri="{FF2B5EF4-FFF2-40B4-BE49-F238E27FC236}">
                <a16:creationId xmlns:a16="http://schemas.microsoft.com/office/drawing/2014/main" id="{EA3C9896-8A39-E40D-9571-13580DED1116}"/>
              </a:ext>
            </a:extLst>
          </p:cNvPr>
          <p:cNvSpPr txBox="1">
            <a:spLocks/>
          </p:cNvSpPr>
          <p:nvPr/>
        </p:nvSpPr>
        <p:spPr bwMode="auto">
          <a:xfrm>
            <a:off x="443451" y="1508398"/>
            <a:ext cx="2438840" cy="4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R24</a:t>
            </a:r>
            <a:r>
              <a:rPr lang="ja-JP" altLang="en-US" sz="1400" b="1" dirty="0">
                <a:cs typeface="Times New Roman" panose="02020603050405020304" pitchFamily="18" charset="0"/>
              </a:rPr>
              <a:t>内閣府</a:t>
            </a:r>
            <a:endParaRPr lang="en-US" altLang="ja-JP" sz="1400" dirty="0">
              <a:cs typeface="Times New Roman" panose="02020603050405020304" pitchFamily="18" charset="0"/>
            </a:endParaRPr>
          </a:p>
        </p:txBody>
      </p:sp>
      <p:cxnSp>
        <p:nvCxnSpPr>
          <p:cNvPr id="30" name="直線矢印コネクタ 29">
            <a:extLst>
              <a:ext uri="{FF2B5EF4-FFF2-40B4-BE49-F238E27FC236}">
                <a16:creationId xmlns:a16="http://schemas.microsoft.com/office/drawing/2014/main" id="{B7A68043-2030-D499-5031-02AFB68D84D9}"/>
              </a:ext>
            </a:extLst>
          </p:cNvPr>
          <p:cNvCxnSpPr>
            <a:cxnSpLocks/>
          </p:cNvCxnSpPr>
          <p:nvPr/>
        </p:nvCxnSpPr>
        <p:spPr>
          <a:xfrm>
            <a:off x="2397702" y="3351846"/>
            <a:ext cx="25633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5692D385-DD6A-A820-B091-A2971DA296DB}"/>
              </a:ext>
            </a:extLst>
          </p:cNvPr>
          <p:cNvSpPr txBox="1"/>
          <p:nvPr/>
        </p:nvSpPr>
        <p:spPr>
          <a:xfrm>
            <a:off x="515851" y="1875023"/>
            <a:ext cx="254000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●解体廃棄物</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矢印: 右 32">
            <a:extLst>
              <a:ext uri="{FF2B5EF4-FFF2-40B4-BE49-F238E27FC236}">
                <a16:creationId xmlns:a16="http://schemas.microsoft.com/office/drawing/2014/main" id="{0EC8190B-3C3F-0EC7-C6F7-26D8A3D5277E}"/>
              </a:ext>
            </a:extLst>
          </p:cNvPr>
          <p:cNvSpPr/>
          <p:nvPr/>
        </p:nvSpPr>
        <p:spPr>
          <a:xfrm>
            <a:off x="4369840" y="3038378"/>
            <a:ext cx="406143" cy="55399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72199663-4BCD-391D-4132-C3BDBED08AC3}"/>
              </a:ext>
            </a:extLst>
          </p:cNvPr>
          <p:cNvSpPr txBox="1"/>
          <p:nvPr/>
        </p:nvSpPr>
        <p:spPr>
          <a:xfrm>
            <a:off x="4923376" y="1875023"/>
            <a:ext cx="254000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●解体廃棄物</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（変更なし）</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9C1482B4-6F47-49E4-BA18-BA52DC3120A8}"/>
              </a:ext>
            </a:extLst>
          </p:cNvPr>
          <p:cNvSpPr txBox="1"/>
          <p:nvPr/>
        </p:nvSpPr>
        <p:spPr>
          <a:xfrm>
            <a:off x="5670250" y="5152573"/>
            <a:ext cx="2978072"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被害想定手法の概要（令和７年３月）より</a:t>
            </a:r>
          </a:p>
        </p:txBody>
      </p:sp>
      <p:sp>
        <p:nvSpPr>
          <p:cNvPr id="40" name="テキスト ボックス 39">
            <a:extLst>
              <a:ext uri="{FF2B5EF4-FFF2-40B4-BE49-F238E27FC236}">
                <a16:creationId xmlns:a16="http://schemas.microsoft.com/office/drawing/2014/main" id="{ACA8D9B7-8C1A-1C78-C609-C44775F3A118}"/>
              </a:ext>
            </a:extLst>
          </p:cNvPr>
          <p:cNvSpPr txBox="1"/>
          <p:nvPr/>
        </p:nvSpPr>
        <p:spPr>
          <a:xfrm>
            <a:off x="1200273" y="4862531"/>
            <a:ext cx="3003353"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被害想定手法の概要（平成</a:t>
            </a:r>
            <a:r>
              <a:rPr lang="en-US" altLang="ja-JP" sz="1050" dirty="0">
                <a:latin typeface="Meiryo UI" panose="020B0604030504040204" pitchFamily="50" charset="-128"/>
                <a:ea typeface="Meiryo UI" panose="020B0604030504040204" pitchFamily="50" charset="-128"/>
              </a:rPr>
              <a:t>25</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月）より</a:t>
            </a:r>
          </a:p>
        </p:txBody>
      </p:sp>
    </p:spTree>
    <p:extLst>
      <p:ext uri="{BB962C8B-B14F-4D97-AF65-F5344CB8AC3E}">
        <p14:creationId xmlns:p14="http://schemas.microsoft.com/office/powerpoint/2010/main" val="72887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7E89-3D6D-CAAF-E4A0-B0D920FFD7B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91F05D9-412B-F917-55C8-1D81F104F81A}"/>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５．その他の被害 　ー　</a:t>
            </a:r>
            <a:r>
              <a:rPr kumimoji="1" lang="en-US" altLang="ja-JP" dirty="0">
                <a:latin typeface="Meiryo UI" panose="020B0604030504040204" pitchFamily="50" charset="-128"/>
                <a:ea typeface="Meiryo UI" panose="020B0604030504040204" pitchFamily="50" charset="-128"/>
              </a:rPr>
              <a:t>5.4 </a:t>
            </a:r>
            <a:r>
              <a:rPr kumimoji="1" lang="ja-JP" altLang="en-US" dirty="0">
                <a:latin typeface="Meiryo UI" panose="020B0604030504040204" pitchFamily="50" charset="-128"/>
                <a:ea typeface="Meiryo UI" panose="020B0604030504040204" pitchFamily="50" charset="-128"/>
              </a:rPr>
              <a:t>エレベータ閉じ込め・停止　ー　</a:t>
            </a:r>
          </a:p>
        </p:txBody>
      </p:sp>
      <p:sp>
        <p:nvSpPr>
          <p:cNvPr id="5" name="タイトル 4">
            <a:extLst>
              <a:ext uri="{FF2B5EF4-FFF2-40B4-BE49-F238E27FC236}">
                <a16:creationId xmlns:a16="http://schemas.microsoft.com/office/drawing/2014/main" id="{99A66C69-5713-B849-5D23-B48D19A56557}"/>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6" name="テキスト プレースホルダー 5">
            <a:extLst>
              <a:ext uri="{FF2B5EF4-FFF2-40B4-BE49-F238E27FC236}">
                <a16:creationId xmlns:a16="http://schemas.microsoft.com/office/drawing/2014/main" id="{67B95A89-7FF4-3B5A-66D1-8EFAD2EE3635}"/>
              </a:ext>
            </a:extLst>
          </p:cNvPr>
          <p:cNvSpPr>
            <a:spLocks noGrp="1"/>
          </p:cNvSpPr>
          <p:nvPr>
            <p:ph type="body" sz="quarter" idx="11"/>
          </p:nvPr>
        </p:nvSpPr>
        <p:spPr>
          <a:xfrm>
            <a:off x="144000" y="477604"/>
            <a:ext cx="4176540" cy="320000"/>
          </a:xfrm>
        </p:spPr>
        <p:txBody>
          <a:bodyPr/>
          <a:lstStyle/>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．その他の被害 　ー　エレベータ閉じ込め・停止　ー　</a:t>
            </a:r>
          </a:p>
        </p:txBody>
      </p:sp>
      <p:sp>
        <p:nvSpPr>
          <p:cNvPr id="21" name="スライド番号プレースホルダー 3">
            <a:extLst>
              <a:ext uri="{FF2B5EF4-FFF2-40B4-BE49-F238E27FC236}">
                <a16:creationId xmlns:a16="http://schemas.microsoft.com/office/drawing/2014/main" id="{FE8B01E9-1951-2C06-180D-75B316B6342D}"/>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22</a:t>
            </a:fld>
            <a:endParaRPr lang="ja-JP" altLang="en-US" sz="1600" dirty="0">
              <a:solidFill>
                <a:schemeClr val="tx1"/>
              </a:solidFill>
            </a:endParaRPr>
          </a:p>
        </p:txBody>
      </p:sp>
      <p:sp>
        <p:nvSpPr>
          <p:cNvPr id="14" name="コンテンツ プレースホルダー 1">
            <a:extLst>
              <a:ext uri="{FF2B5EF4-FFF2-40B4-BE49-F238E27FC236}">
                <a16:creationId xmlns:a16="http://schemas.microsoft.com/office/drawing/2014/main" id="{60544FB9-3FBC-8B65-EA1F-1D5C2E3DB46D}"/>
              </a:ext>
            </a:extLst>
          </p:cNvPr>
          <p:cNvSpPr txBox="1">
            <a:spLocks/>
          </p:cNvSpPr>
          <p:nvPr/>
        </p:nvSpPr>
        <p:spPr bwMode="auto">
          <a:xfrm>
            <a:off x="400890" y="869796"/>
            <a:ext cx="8391516" cy="834141"/>
          </a:xfrm>
          <a:prstGeom prst="rect">
            <a:avLst/>
          </a:prstGeom>
          <a:solidFill>
            <a:srgbClr val="FFFFCC"/>
          </a:solidFill>
          <a:ln w="9525">
            <a:solidFill>
              <a:schemeClr val="bg1">
                <a:lumMod val="50000"/>
              </a:schemeClr>
            </a:solid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ü"/>
            </a:pPr>
            <a:r>
              <a:rPr lang="ja-JP" altLang="en-US" sz="1400" dirty="0"/>
              <a:t>内閣府では、</a:t>
            </a:r>
            <a:r>
              <a:rPr lang="ja-JP" altLang="en-US" sz="1400" dirty="0">
                <a:solidFill>
                  <a:srgbClr val="000000"/>
                </a:solidFill>
                <a:latin typeface="MSPGothic"/>
              </a:rPr>
              <a:t>日本エレベータ協会「</a:t>
            </a:r>
            <a:r>
              <a:rPr lang="zh-TW" altLang="en-US" sz="1400" dirty="0">
                <a:solidFill>
                  <a:srgbClr val="000000"/>
                </a:solidFill>
                <a:latin typeface="MSPGothic"/>
              </a:rPr>
              <a:t>昇降機台数調査報告」</a:t>
            </a:r>
            <a:r>
              <a:rPr lang="ja-JP" altLang="en-US" sz="1400" dirty="0">
                <a:solidFill>
                  <a:srgbClr val="000000"/>
                </a:solidFill>
                <a:latin typeface="MSPGothic"/>
              </a:rPr>
              <a:t>の更新に伴い、</a:t>
            </a:r>
            <a:r>
              <a:rPr lang="ja-JP" altLang="en-US" sz="1400" dirty="0"/>
              <a:t>地震時管制運転装置設置率が見直されたほか、大阪府北部地震の実績により、</a:t>
            </a:r>
            <a:r>
              <a:rPr lang="ja-JP" altLang="en-US" sz="1400" dirty="0">
                <a:solidFill>
                  <a:schemeClr val="dk1"/>
                </a:solidFill>
              </a:rPr>
              <a:t>ドア開放検知に伴う安全装置作動率が見直された。</a:t>
            </a:r>
            <a:endParaRPr lang="en-US" altLang="ja-JP" sz="1400" dirty="0"/>
          </a:p>
          <a:p>
            <a:pPr>
              <a:buFont typeface="Wingdings" panose="05000000000000000000" pitchFamily="2" charset="2"/>
              <a:buChar char="ü"/>
            </a:pPr>
            <a:r>
              <a:rPr lang="ja-JP" altLang="en-US" sz="1400" dirty="0"/>
              <a:t>大阪府においても、同様の</a:t>
            </a:r>
            <a:r>
              <a:rPr lang="ja-JP" altLang="en-US" sz="1400" u="sng" dirty="0"/>
              <a:t>地震時管制運転装置設置率、</a:t>
            </a:r>
            <a:r>
              <a:rPr lang="ja-JP" altLang="en-US" sz="1400" u="sng" dirty="0">
                <a:solidFill>
                  <a:schemeClr val="dk1"/>
                </a:solidFill>
              </a:rPr>
              <a:t>ドア開放検知に伴う安全装置作動率</a:t>
            </a:r>
            <a:r>
              <a:rPr lang="ja-JP" altLang="en-US" sz="1400" u="sng" dirty="0"/>
              <a:t>を採用</a:t>
            </a:r>
            <a:r>
              <a:rPr lang="ja-JP" altLang="en-US" sz="1400" dirty="0"/>
              <a:t>する。</a:t>
            </a:r>
            <a:endParaRPr lang="en-US" altLang="ja-JP" sz="1400" dirty="0"/>
          </a:p>
          <a:p>
            <a:pPr>
              <a:buFont typeface="Wingdings" panose="05000000000000000000" pitchFamily="2" charset="2"/>
              <a:buChar char="ü"/>
            </a:pPr>
            <a:endParaRPr lang="ja-JP" altLang="en-US" sz="1400" dirty="0"/>
          </a:p>
        </p:txBody>
      </p:sp>
      <p:grpSp>
        <p:nvGrpSpPr>
          <p:cNvPr id="16" name="グループ化 15">
            <a:extLst>
              <a:ext uri="{FF2B5EF4-FFF2-40B4-BE49-F238E27FC236}">
                <a16:creationId xmlns:a16="http://schemas.microsoft.com/office/drawing/2014/main" id="{E955439F-1324-D58A-5A84-CB91E7DEB088}"/>
              </a:ext>
            </a:extLst>
          </p:cNvPr>
          <p:cNvGrpSpPr/>
          <p:nvPr/>
        </p:nvGrpSpPr>
        <p:grpSpPr>
          <a:xfrm>
            <a:off x="382375" y="2772442"/>
            <a:ext cx="8334461" cy="3606287"/>
            <a:chOff x="510590" y="1817881"/>
            <a:chExt cx="8122820" cy="3514711"/>
          </a:xfrm>
        </p:grpSpPr>
        <p:pic>
          <p:nvPicPr>
            <p:cNvPr id="9" name="図 8">
              <a:extLst>
                <a:ext uri="{FF2B5EF4-FFF2-40B4-BE49-F238E27FC236}">
                  <a16:creationId xmlns:a16="http://schemas.microsoft.com/office/drawing/2014/main" id="{7D423CF5-F8E0-C9DA-90ED-1E03A1C5C2A1}"/>
                </a:ext>
              </a:extLst>
            </p:cNvPr>
            <p:cNvPicPr>
              <a:picLocks noChangeAspect="1"/>
            </p:cNvPicPr>
            <p:nvPr/>
          </p:nvPicPr>
          <p:blipFill>
            <a:blip r:embed="rId3"/>
            <a:stretch>
              <a:fillRect/>
            </a:stretch>
          </p:blipFill>
          <p:spPr>
            <a:xfrm>
              <a:off x="510590" y="1909457"/>
              <a:ext cx="8005143" cy="3423135"/>
            </a:xfrm>
            <a:prstGeom prst="rect">
              <a:avLst/>
            </a:prstGeom>
          </p:spPr>
        </p:pic>
        <p:sp>
          <p:nvSpPr>
            <p:cNvPr id="15" name="正方形/長方形 14">
              <a:extLst>
                <a:ext uri="{FF2B5EF4-FFF2-40B4-BE49-F238E27FC236}">
                  <a16:creationId xmlns:a16="http://schemas.microsoft.com/office/drawing/2014/main" id="{741D8656-EA87-C786-2F15-D087C3124C51}"/>
                </a:ext>
              </a:extLst>
            </p:cNvPr>
            <p:cNvSpPr/>
            <p:nvPr/>
          </p:nvSpPr>
          <p:spPr>
            <a:xfrm>
              <a:off x="4194760" y="1817881"/>
              <a:ext cx="4438650" cy="1381125"/>
            </a:xfrm>
            <a:prstGeom prst="rect">
              <a:avLst/>
            </a:prstGeom>
            <a:solidFill>
              <a:schemeClr val="bg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4EC4749E-C85C-2EB1-5439-0D35D09A086E}"/>
              </a:ext>
            </a:extLst>
          </p:cNvPr>
          <p:cNvSpPr/>
          <p:nvPr/>
        </p:nvSpPr>
        <p:spPr>
          <a:xfrm>
            <a:off x="1849039" y="3879465"/>
            <a:ext cx="1532965" cy="1877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DA207649-E898-177F-F939-90F7E12D5553}"/>
              </a:ext>
            </a:extLst>
          </p:cNvPr>
          <p:cNvGraphicFramePr>
            <a:graphicFrameLocks noGrp="1"/>
          </p:cNvGraphicFramePr>
          <p:nvPr>
            <p:extLst>
              <p:ext uri="{D42A27DB-BD31-4B8C-83A1-F6EECF244321}">
                <p14:modId xmlns:p14="http://schemas.microsoft.com/office/powerpoint/2010/main" val="4282606973"/>
              </p:ext>
            </p:extLst>
          </p:nvPr>
        </p:nvGraphicFramePr>
        <p:xfrm>
          <a:off x="3832406" y="2142631"/>
          <a:ext cx="4763687" cy="548640"/>
        </p:xfrm>
        <a:graphic>
          <a:graphicData uri="http://schemas.openxmlformats.org/drawingml/2006/table">
            <a:tbl>
              <a:tblPr firstRow="1" bandRow="1">
                <a:tableStyleId>{93296810-A885-4BE3-A3E7-6D5BEEA58F35}</a:tableStyleId>
              </a:tblPr>
              <a:tblGrid>
                <a:gridCol w="2503405">
                  <a:extLst>
                    <a:ext uri="{9D8B030D-6E8A-4147-A177-3AD203B41FA5}">
                      <a16:colId xmlns:a16="http://schemas.microsoft.com/office/drawing/2014/main" val="2460756006"/>
                    </a:ext>
                  </a:extLst>
                </a:gridCol>
                <a:gridCol w="1137425">
                  <a:extLst>
                    <a:ext uri="{9D8B030D-6E8A-4147-A177-3AD203B41FA5}">
                      <a16:colId xmlns:a16="http://schemas.microsoft.com/office/drawing/2014/main" val="3397988715"/>
                    </a:ext>
                  </a:extLst>
                </a:gridCol>
                <a:gridCol w="1122857">
                  <a:extLst>
                    <a:ext uri="{9D8B030D-6E8A-4147-A177-3AD203B41FA5}">
                      <a16:colId xmlns:a16="http://schemas.microsoft.com/office/drawing/2014/main" val="2341078621"/>
                    </a:ext>
                  </a:extLst>
                </a:gridCol>
              </a:tblGrid>
              <a:tr h="238380">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Meiryo UI" panose="020B0604030504040204" pitchFamily="50" charset="-128"/>
                          <a:ea typeface="Meiryo UI" panose="020B0604030504040204" pitchFamily="50" charset="-128"/>
                        </a:rPr>
                        <a:t>H24</a:t>
                      </a:r>
                      <a:r>
                        <a:rPr kumimoji="1" lang="ja-JP" altLang="en-US" sz="1200" dirty="0">
                          <a:latin typeface="Meiryo UI" panose="020B0604030504040204" pitchFamily="50" charset="-128"/>
                          <a:ea typeface="Meiryo UI" panose="020B0604030504040204" pitchFamily="50" charset="-128"/>
                        </a:rPr>
                        <a:t>内閣府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内閣府</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22627800"/>
                  </a:ext>
                </a:extLst>
              </a:tr>
              <a:tr h="238380">
                <a:tc>
                  <a:txBody>
                    <a:bodyPr/>
                    <a:lstStyle/>
                    <a:p>
                      <a:r>
                        <a:rPr kumimoji="1" lang="ja-JP" altLang="en-US" sz="1200" dirty="0">
                          <a:latin typeface="Meiryo UI" panose="020B0604030504040204" pitchFamily="50" charset="-128"/>
                          <a:ea typeface="Meiryo UI" panose="020B0604030504040204" pitchFamily="50" charset="-128"/>
                        </a:rPr>
                        <a:t>地震時管制運転装置設置率</a:t>
                      </a:r>
                    </a:p>
                  </a:txBody>
                  <a:tcP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63.77%</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67.3%</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78550635"/>
                  </a:ext>
                </a:extLst>
              </a:tr>
            </a:tbl>
          </a:graphicData>
        </a:graphic>
      </p:graphicFrame>
      <p:cxnSp>
        <p:nvCxnSpPr>
          <p:cNvPr id="24" name="コネクタ: カギ線 23">
            <a:extLst>
              <a:ext uri="{FF2B5EF4-FFF2-40B4-BE49-F238E27FC236}">
                <a16:creationId xmlns:a16="http://schemas.microsoft.com/office/drawing/2014/main" id="{210FB6A7-2F81-D6D0-B9C1-244F97D1272A}"/>
              </a:ext>
            </a:extLst>
          </p:cNvPr>
          <p:cNvCxnSpPr>
            <a:cxnSpLocks/>
            <a:stCxn id="22" idx="3"/>
            <a:endCxn id="10" idx="1"/>
          </p:cNvCxnSpPr>
          <p:nvPr/>
        </p:nvCxnSpPr>
        <p:spPr>
          <a:xfrm flipV="1">
            <a:off x="3382004" y="2416951"/>
            <a:ext cx="450402" cy="1556369"/>
          </a:xfrm>
          <a:prstGeom prst="bentConnector3">
            <a:avLst>
              <a:gd name="adj1" fmla="val 35197"/>
            </a:avLst>
          </a:prstGeom>
          <a:ln w="28575">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EF3869E7-E8A9-F051-ACEC-74B2DF7EF989}"/>
              </a:ext>
            </a:extLst>
          </p:cNvPr>
          <p:cNvSpPr txBox="1"/>
          <p:nvPr/>
        </p:nvSpPr>
        <p:spPr>
          <a:xfrm>
            <a:off x="5563755" y="2686685"/>
            <a:ext cx="3153081" cy="261610"/>
          </a:xfrm>
          <a:prstGeom prst="rect">
            <a:avLst/>
          </a:prstGeom>
          <a:noFill/>
        </p:spPr>
        <p:txBody>
          <a:bodyPr wrap="square">
            <a:spAutoFit/>
          </a:bodyPr>
          <a:lstStyle/>
          <a:p>
            <a:pPr algn="l"/>
            <a:r>
              <a:rPr lang="ja-JP" altLang="en-US" sz="1100" dirty="0">
                <a:solidFill>
                  <a:srgbClr val="000000"/>
                </a:solidFill>
                <a:latin typeface="MSPGothic"/>
              </a:rPr>
              <a:t>出典：</a:t>
            </a:r>
            <a:r>
              <a:rPr lang="ja-JP" altLang="en-US" sz="1100" b="0" i="0" u="none" strike="noStrike" baseline="0" dirty="0">
                <a:solidFill>
                  <a:srgbClr val="000000"/>
                </a:solidFill>
                <a:latin typeface="MSPGothic"/>
              </a:rPr>
              <a:t>日本エレベータ協会「</a:t>
            </a:r>
            <a:r>
              <a:rPr lang="zh-TW" altLang="en-US" sz="1100" b="0" i="0" u="none" strike="noStrike" baseline="0" dirty="0">
                <a:solidFill>
                  <a:srgbClr val="000000"/>
                </a:solidFill>
                <a:latin typeface="MSPGothic"/>
              </a:rPr>
              <a:t>昇降機台数調査報告」</a:t>
            </a:r>
          </a:p>
        </p:txBody>
      </p:sp>
      <p:sp>
        <p:nvSpPr>
          <p:cNvPr id="29" name="テキスト ボックス 28">
            <a:extLst>
              <a:ext uri="{FF2B5EF4-FFF2-40B4-BE49-F238E27FC236}">
                <a16:creationId xmlns:a16="http://schemas.microsoft.com/office/drawing/2014/main" id="{8F6830F9-1CDD-1D67-5ABB-C84F34ACE004}"/>
              </a:ext>
            </a:extLst>
          </p:cNvPr>
          <p:cNvSpPr txBox="1"/>
          <p:nvPr/>
        </p:nvSpPr>
        <p:spPr>
          <a:xfrm>
            <a:off x="3382004" y="6351328"/>
            <a:ext cx="3228346"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図　エレベータ閉じ込め者数の算出フロー</a:t>
            </a:r>
          </a:p>
        </p:txBody>
      </p:sp>
      <p:graphicFrame>
        <p:nvGraphicFramePr>
          <p:cNvPr id="7" name="表 6">
            <a:extLst>
              <a:ext uri="{FF2B5EF4-FFF2-40B4-BE49-F238E27FC236}">
                <a16:creationId xmlns:a16="http://schemas.microsoft.com/office/drawing/2014/main" id="{E44BD99E-7098-2172-6A98-BA9B90DFC6B1}"/>
              </a:ext>
            </a:extLst>
          </p:cNvPr>
          <p:cNvGraphicFramePr>
            <a:graphicFrameLocks noGrp="1"/>
          </p:cNvGraphicFramePr>
          <p:nvPr>
            <p:extLst>
              <p:ext uri="{D42A27DB-BD31-4B8C-83A1-F6EECF244321}">
                <p14:modId xmlns:p14="http://schemas.microsoft.com/office/powerpoint/2010/main" val="3781449087"/>
              </p:ext>
            </p:extLst>
          </p:nvPr>
        </p:nvGraphicFramePr>
        <p:xfrm>
          <a:off x="3832406" y="2982644"/>
          <a:ext cx="4763687" cy="914400"/>
        </p:xfrm>
        <a:graphic>
          <a:graphicData uri="http://schemas.openxmlformats.org/drawingml/2006/table">
            <a:tbl>
              <a:tblPr firstRow="1" bandRow="1">
                <a:tableStyleId>{93296810-A885-4BE3-A3E7-6D5BEEA58F35}</a:tableStyleId>
              </a:tblPr>
              <a:tblGrid>
                <a:gridCol w="2536859">
                  <a:extLst>
                    <a:ext uri="{9D8B030D-6E8A-4147-A177-3AD203B41FA5}">
                      <a16:colId xmlns:a16="http://schemas.microsoft.com/office/drawing/2014/main" val="2460756006"/>
                    </a:ext>
                  </a:extLst>
                </a:gridCol>
                <a:gridCol w="1126273">
                  <a:extLst>
                    <a:ext uri="{9D8B030D-6E8A-4147-A177-3AD203B41FA5}">
                      <a16:colId xmlns:a16="http://schemas.microsoft.com/office/drawing/2014/main" val="3397988715"/>
                    </a:ext>
                  </a:extLst>
                </a:gridCol>
                <a:gridCol w="1100555">
                  <a:extLst>
                    <a:ext uri="{9D8B030D-6E8A-4147-A177-3AD203B41FA5}">
                      <a16:colId xmlns:a16="http://schemas.microsoft.com/office/drawing/2014/main" val="2341078621"/>
                    </a:ext>
                  </a:extLst>
                </a:gridCol>
              </a:tblGrid>
              <a:tr h="231841">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Meiryo UI" panose="020B0604030504040204" pitchFamily="50" charset="-128"/>
                          <a:ea typeface="Meiryo UI" panose="020B0604030504040204" pitchFamily="50" charset="-128"/>
                        </a:rPr>
                        <a:t>H24</a:t>
                      </a:r>
                      <a:r>
                        <a:rPr kumimoji="1" lang="ja-JP" altLang="en-US" sz="1200" dirty="0">
                          <a:latin typeface="Meiryo UI" panose="020B0604030504040204" pitchFamily="50" charset="-128"/>
                          <a:ea typeface="Meiryo UI" panose="020B0604030504040204" pitchFamily="50" charset="-128"/>
                        </a:rPr>
                        <a:t>内閣府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内閣府</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222627800"/>
                  </a:ext>
                </a:extLst>
              </a:tr>
              <a:tr h="312213">
                <a:tc>
                  <a:txBody>
                    <a:bodyPr/>
                    <a:lstStyle/>
                    <a:p>
                      <a:r>
                        <a:rPr kumimoji="1" lang="ja-JP" altLang="en-US" sz="1200" b="0" i="0" u="none" strike="noStrike" kern="1200" baseline="0" dirty="0">
                          <a:solidFill>
                            <a:schemeClr val="dk1"/>
                          </a:solidFill>
                          <a:latin typeface="+mn-lt"/>
                          <a:ea typeface="+mn-ea"/>
                          <a:cs typeface="+mn-cs"/>
                        </a:rPr>
                        <a:t>ドア開放検知に伴う安全装置作動率</a:t>
                      </a:r>
                    </a:p>
                  </a:txBody>
                  <a:tcP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0.114%</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0.439%</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SPGothic"/>
                        </a:rPr>
                        <a:t>（大阪府北部地震の実績）</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78550635"/>
                  </a:ext>
                </a:extLst>
              </a:tr>
            </a:tbl>
          </a:graphicData>
        </a:graphic>
      </p:graphicFrame>
      <p:sp>
        <p:nvSpPr>
          <p:cNvPr id="18" name="正方形/長方形 17">
            <a:extLst>
              <a:ext uri="{FF2B5EF4-FFF2-40B4-BE49-F238E27FC236}">
                <a16:creationId xmlns:a16="http://schemas.microsoft.com/office/drawing/2014/main" id="{D80525C3-5884-D390-BE3B-A7DEF014E8D8}"/>
              </a:ext>
            </a:extLst>
          </p:cNvPr>
          <p:cNvSpPr/>
          <p:nvPr/>
        </p:nvSpPr>
        <p:spPr>
          <a:xfrm>
            <a:off x="1849041" y="4121225"/>
            <a:ext cx="1408510" cy="302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コネクタ: カギ線 18">
            <a:extLst>
              <a:ext uri="{FF2B5EF4-FFF2-40B4-BE49-F238E27FC236}">
                <a16:creationId xmlns:a16="http://schemas.microsoft.com/office/drawing/2014/main" id="{9B48C3C9-E0F1-4E3D-54CD-B413268CA313}"/>
              </a:ext>
            </a:extLst>
          </p:cNvPr>
          <p:cNvCxnSpPr>
            <a:cxnSpLocks/>
            <a:stCxn id="18" idx="3"/>
            <a:endCxn id="7" idx="1"/>
          </p:cNvCxnSpPr>
          <p:nvPr/>
        </p:nvCxnSpPr>
        <p:spPr>
          <a:xfrm flipV="1">
            <a:off x="3257551" y="3439844"/>
            <a:ext cx="574855" cy="832483"/>
          </a:xfrm>
          <a:prstGeom prst="bentConnector3">
            <a:avLst>
              <a:gd name="adj1" fmla="val 50000"/>
            </a:avLst>
          </a:prstGeom>
          <a:ln w="28575">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sp>
        <p:nvSpPr>
          <p:cNvPr id="2" name="正方形/長方形 1">
            <a:extLst>
              <a:ext uri="{FF2B5EF4-FFF2-40B4-BE49-F238E27FC236}">
                <a16:creationId xmlns:a16="http://schemas.microsoft.com/office/drawing/2014/main" id="{17C5B60D-54B5-BD19-2A2C-6F7C3166A46B}"/>
              </a:ext>
            </a:extLst>
          </p:cNvPr>
          <p:cNvSpPr/>
          <p:nvPr/>
        </p:nvSpPr>
        <p:spPr>
          <a:xfrm>
            <a:off x="3832208" y="2156209"/>
            <a:ext cx="4763687" cy="1740835"/>
          </a:xfrm>
          <a:prstGeom prst="rect">
            <a:avLst/>
          </a:prstGeom>
          <a:noFill/>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DBF2D52-22E2-5E53-A2C3-D99E2C766491}"/>
              </a:ext>
            </a:extLst>
          </p:cNvPr>
          <p:cNvSpPr txBox="1"/>
          <p:nvPr/>
        </p:nvSpPr>
        <p:spPr>
          <a:xfrm>
            <a:off x="3832008" y="1879070"/>
            <a:ext cx="4763687"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R7</a:t>
            </a:r>
            <a:r>
              <a:rPr kumimoji="1" lang="ja-JP" altLang="en-US" sz="1400" b="1" dirty="0">
                <a:latin typeface="Meiryo UI" panose="020B0604030504040204" pitchFamily="50" charset="-128"/>
                <a:ea typeface="Meiryo UI" panose="020B0604030504040204" pitchFamily="50" charset="-128"/>
              </a:rPr>
              <a:t>内閣府（パラメータの見直し）</a:t>
            </a:r>
            <a:r>
              <a:rPr lang="ja-JP" altLang="en-US" sz="1400" b="1" dirty="0"/>
              <a:t>　→　大阪府でも採用</a:t>
            </a:r>
            <a:endParaRPr kumimoji="1" lang="ja-JP" altLang="en-US" sz="1400" b="1" dirty="0">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BD45DAF8-4838-535A-E764-B1703A92AF8E}"/>
              </a:ext>
            </a:extLst>
          </p:cNvPr>
          <p:cNvSpPr/>
          <p:nvPr/>
        </p:nvSpPr>
        <p:spPr>
          <a:xfrm>
            <a:off x="7354957" y="2421454"/>
            <a:ext cx="309863" cy="283395"/>
          </a:xfrm>
          <a:prstGeom prst="rightArrow">
            <a:avLst>
              <a:gd name="adj1" fmla="val 50000"/>
              <a:gd name="adj2" fmla="val 4755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5BBB97C-8A53-9F5A-944B-A3490C88FB1F}"/>
              </a:ext>
            </a:extLst>
          </p:cNvPr>
          <p:cNvSpPr/>
          <p:nvPr/>
        </p:nvSpPr>
        <p:spPr>
          <a:xfrm>
            <a:off x="7354957" y="3310214"/>
            <a:ext cx="309863" cy="283395"/>
          </a:xfrm>
          <a:prstGeom prst="rightArrow">
            <a:avLst>
              <a:gd name="adj1" fmla="val 50000"/>
              <a:gd name="adj2" fmla="val 4755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42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D4A12-8982-1909-B736-EE392CF089A5}"/>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90766748-968E-B930-ED01-06443FB3F14C}"/>
              </a:ext>
            </a:extLst>
          </p:cNvPr>
          <p:cNvPicPr>
            <a:picLocks noChangeAspect="1"/>
          </p:cNvPicPr>
          <p:nvPr/>
        </p:nvPicPr>
        <p:blipFill>
          <a:blip r:embed="rId3"/>
          <a:srcRect l="2433" t="3491" b="9973"/>
          <a:stretch>
            <a:fillRect/>
          </a:stretch>
        </p:blipFill>
        <p:spPr>
          <a:xfrm>
            <a:off x="7368836" y="3632636"/>
            <a:ext cx="1505716" cy="1236544"/>
          </a:xfrm>
          <a:prstGeom prst="rect">
            <a:avLst/>
          </a:prstGeom>
        </p:spPr>
      </p:pic>
      <p:pic>
        <p:nvPicPr>
          <p:cNvPr id="10" name="図 9">
            <a:extLst>
              <a:ext uri="{FF2B5EF4-FFF2-40B4-BE49-F238E27FC236}">
                <a16:creationId xmlns:a16="http://schemas.microsoft.com/office/drawing/2014/main" id="{203B9C6B-A960-8DFB-6AD9-75AD33D82005}"/>
              </a:ext>
            </a:extLst>
          </p:cNvPr>
          <p:cNvPicPr>
            <a:picLocks noChangeAspect="1"/>
          </p:cNvPicPr>
          <p:nvPr/>
        </p:nvPicPr>
        <p:blipFill>
          <a:blip r:embed="rId4">
            <a:clrChange>
              <a:clrFrom>
                <a:srgbClr val="FFFFFF"/>
              </a:clrFrom>
              <a:clrTo>
                <a:srgbClr val="FFFFFF">
                  <a:alpha val="0"/>
                </a:srgbClr>
              </a:clrTo>
            </a:clrChange>
          </a:blip>
          <a:srcRect t="847" r="4784" b="10246"/>
          <a:stretch>
            <a:fillRect/>
          </a:stretch>
        </p:blipFill>
        <p:spPr>
          <a:xfrm>
            <a:off x="7371459" y="5070681"/>
            <a:ext cx="1505716" cy="1236544"/>
          </a:xfrm>
          <a:prstGeom prst="rect">
            <a:avLst/>
          </a:prstGeom>
        </p:spPr>
      </p:pic>
      <p:sp>
        <p:nvSpPr>
          <p:cNvPr id="4" name="正方形/長方形 3">
            <a:extLst>
              <a:ext uri="{FF2B5EF4-FFF2-40B4-BE49-F238E27FC236}">
                <a16:creationId xmlns:a16="http://schemas.microsoft.com/office/drawing/2014/main" id="{F87A1428-F8B0-8495-2198-229A1C3A5EAA}"/>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５．その他の被害 　ー　</a:t>
            </a:r>
            <a:r>
              <a:rPr kumimoji="1" lang="en-US" altLang="ja-JP" dirty="0">
                <a:latin typeface="Meiryo UI" panose="020B0604030504040204" pitchFamily="50" charset="-128"/>
                <a:ea typeface="Meiryo UI" panose="020B0604030504040204" pitchFamily="50" charset="-128"/>
              </a:rPr>
              <a:t>5.4 </a:t>
            </a:r>
            <a:r>
              <a:rPr kumimoji="1" lang="ja-JP" altLang="en-US" dirty="0">
                <a:latin typeface="Meiryo UI" panose="020B0604030504040204" pitchFamily="50" charset="-128"/>
                <a:ea typeface="Meiryo UI" panose="020B0604030504040204" pitchFamily="50" charset="-128"/>
              </a:rPr>
              <a:t>エレベータ閉じ込め・停止　ー　</a:t>
            </a:r>
          </a:p>
        </p:txBody>
      </p:sp>
      <p:sp>
        <p:nvSpPr>
          <p:cNvPr id="5" name="タイトル 4">
            <a:extLst>
              <a:ext uri="{FF2B5EF4-FFF2-40B4-BE49-F238E27FC236}">
                <a16:creationId xmlns:a16="http://schemas.microsoft.com/office/drawing/2014/main" id="{166E098A-C8DC-8525-68F2-08E0068C61B0}"/>
              </a:ext>
            </a:extLst>
          </p:cNvPr>
          <p:cNvSpPr>
            <a:spLocks noGrp="1"/>
          </p:cNvSpPr>
          <p:nvPr>
            <p:ph type="title"/>
          </p:nvPr>
        </p:nvSpPr>
        <p:spPr>
          <a:xfrm>
            <a:off x="0" y="-1"/>
            <a:ext cx="9144000" cy="424800"/>
          </a:xfrm>
        </p:spPr>
        <p:txBody>
          <a:bodyPr>
            <a:noAutofit/>
          </a:bodyPr>
          <a:lstStyle/>
          <a:p>
            <a:pPr marL="714375" indent="-714375">
              <a:spcBef>
                <a:spcPts val="0"/>
              </a:spcBef>
            </a:pPr>
            <a:r>
              <a:rPr lang="en-US" altLang="ja-JP" spc="-100" dirty="0"/>
              <a:t>1-3 2</a:t>
            </a:r>
            <a:r>
              <a:rPr lang="ja-JP" altLang="en-US" spc="-100" dirty="0"/>
              <a:t>段階地震等の複合災害における取り扱いについて</a:t>
            </a:r>
            <a:endParaRPr lang="en-US" altLang="ja-JP" spc="-100" dirty="0"/>
          </a:p>
        </p:txBody>
      </p:sp>
      <p:sp>
        <p:nvSpPr>
          <p:cNvPr id="6" name="テキスト プレースホルダー 5">
            <a:extLst>
              <a:ext uri="{FF2B5EF4-FFF2-40B4-BE49-F238E27FC236}">
                <a16:creationId xmlns:a16="http://schemas.microsoft.com/office/drawing/2014/main" id="{81CA1ED1-9BB5-125C-4EE0-93E751EA196B}"/>
              </a:ext>
            </a:extLst>
          </p:cNvPr>
          <p:cNvSpPr>
            <a:spLocks noGrp="1"/>
          </p:cNvSpPr>
          <p:nvPr>
            <p:ph type="body" sz="quarter" idx="11"/>
          </p:nvPr>
        </p:nvSpPr>
        <p:spPr>
          <a:xfrm>
            <a:off x="848184" y="-633858"/>
            <a:ext cx="2599200" cy="320000"/>
          </a:xfrm>
        </p:spPr>
        <p:txBody>
          <a:bodyPr/>
          <a:lstStyle/>
          <a:p>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．時間差での地震の発生</a:t>
            </a:r>
          </a:p>
        </p:txBody>
      </p:sp>
      <p:sp>
        <p:nvSpPr>
          <p:cNvPr id="21" name="スライド番号プレースホルダー 3">
            <a:extLst>
              <a:ext uri="{FF2B5EF4-FFF2-40B4-BE49-F238E27FC236}">
                <a16:creationId xmlns:a16="http://schemas.microsoft.com/office/drawing/2014/main" id="{43711116-1C4D-4D33-A88D-3D75D7CFEE4D}"/>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23</a:t>
            </a:fld>
            <a:endParaRPr lang="ja-JP" altLang="en-US" sz="1600" dirty="0">
              <a:solidFill>
                <a:schemeClr val="tx1"/>
              </a:solidFill>
            </a:endParaRPr>
          </a:p>
        </p:txBody>
      </p:sp>
      <p:sp>
        <p:nvSpPr>
          <p:cNvPr id="23" name="コンテンツ プレースホルダー 1">
            <a:extLst>
              <a:ext uri="{FF2B5EF4-FFF2-40B4-BE49-F238E27FC236}">
                <a16:creationId xmlns:a16="http://schemas.microsoft.com/office/drawing/2014/main" id="{866053E2-5D39-E3FC-0568-7AE04D74207C}"/>
              </a:ext>
            </a:extLst>
          </p:cNvPr>
          <p:cNvSpPr txBox="1">
            <a:spLocks/>
          </p:cNvSpPr>
          <p:nvPr/>
        </p:nvSpPr>
        <p:spPr bwMode="auto">
          <a:xfrm>
            <a:off x="342900" y="696004"/>
            <a:ext cx="8472230" cy="979139"/>
          </a:xfrm>
          <a:prstGeom prst="rect">
            <a:avLst/>
          </a:prstGeom>
          <a:solidFill>
            <a:srgbClr val="FFFFCC"/>
          </a:solidFill>
          <a:ln w="9525">
            <a:solidFill>
              <a:schemeClr val="bg1">
                <a:lumMod val="50000"/>
              </a:schemeClr>
            </a:solid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300"/>
              </a:spcBef>
              <a:buFont typeface="Wingdings" panose="05000000000000000000" pitchFamily="2" charset="2"/>
              <a:buChar char="ü"/>
            </a:pPr>
            <a:r>
              <a:rPr lang="ja-JP" altLang="en-US" sz="1400" dirty="0">
                <a:cs typeface="Times New Roman" panose="02020603050405020304" pitchFamily="18" charset="0"/>
              </a:rPr>
              <a:t>時間差で発生する地震を検討することで、後発地震発生までの対策により被害を軽減できる可能性や、大規模な地震が繰り返し発生することで被害の増加や社会の混乱につながる可能性を示す。</a:t>
            </a:r>
            <a:endParaRPr lang="en-US" altLang="ja-JP" sz="1400" dirty="0">
              <a:cs typeface="Times New Roman" panose="02020603050405020304" pitchFamily="18" charset="0"/>
            </a:endParaRPr>
          </a:p>
          <a:p>
            <a:pPr>
              <a:spcBef>
                <a:spcPts val="300"/>
              </a:spcBef>
              <a:buFont typeface="Wingdings" panose="05000000000000000000" pitchFamily="2" charset="2"/>
              <a:buChar char="ü"/>
            </a:pPr>
            <a:r>
              <a:rPr lang="ja-JP" altLang="en-US" sz="1400" dirty="0">
                <a:cs typeface="Times New Roman" panose="02020603050405020304" pitchFamily="18" charset="0"/>
              </a:rPr>
              <a:t>大阪府では、先発・後発地震ともに半割れによる影響が顕著となる「</a:t>
            </a:r>
            <a:r>
              <a:rPr lang="ja-JP" altLang="en-US" sz="1400" b="1" dirty="0">
                <a:cs typeface="Times New Roman" panose="02020603050405020304" pitchFamily="18" charset="0"/>
              </a:rPr>
              <a:t>東側半割れの数日後、西側半割れが発生</a:t>
            </a:r>
            <a:r>
              <a:rPr lang="ja-JP" altLang="en-US" sz="1400" dirty="0">
                <a:cs typeface="Times New Roman" panose="02020603050405020304" pitchFamily="18" charset="0"/>
              </a:rPr>
              <a:t>するケース」について、揺れによる建物被害、津波による人的被害を災害シナリオ作成の参考値として算出する。</a:t>
            </a:r>
            <a:endParaRPr lang="en-US" altLang="ja-JP" sz="1400" dirty="0">
              <a:cs typeface="Times New Roman" panose="02020603050405020304" pitchFamily="18" charset="0"/>
            </a:endParaRPr>
          </a:p>
        </p:txBody>
      </p:sp>
      <p:sp>
        <p:nvSpPr>
          <p:cNvPr id="25" name="コンテンツ プレースホルダー 1">
            <a:extLst>
              <a:ext uri="{FF2B5EF4-FFF2-40B4-BE49-F238E27FC236}">
                <a16:creationId xmlns:a16="http://schemas.microsoft.com/office/drawing/2014/main" id="{0A35C7A1-8437-BE98-4AB8-DD62B7213FD5}"/>
              </a:ext>
            </a:extLst>
          </p:cNvPr>
          <p:cNvSpPr txBox="1">
            <a:spLocks/>
          </p:cNvSpPr>
          <p:nvPr/>
        </p:nvSpPr>
        <p:spPr bwMode="auto">
          <a:xfrm>
            <a:off x="7171777" y="4819221"/>
            <a:ext cx="1970677" cy="3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300"/>
              </a:spcBef>
              <a:buNone/>
            </a:pP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震度分布図（東側半割れ）</a:t>
            </a:r>
            <a:endPar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コンテンツ プレースホルダー 1">
            <a:extLst>
              <a:ext uri="{FF2B5EF4-FFF2-40B4-BE49-F238E27FC236}">
                <a16:creationId xmlns:a16="http://schemas.microsoft.com/office/drawing/2014/main" id="{F381ED58-2DD0-B74D-4C38-502917D32B7F}"/>
              </a:ext>
            </a:extLst>
          </p:cNvPr>
          <p:cNvSpPr txBox="1">
            <a:spLocks/>
          </p:cNvSpPr>
          <p:nvPr/>
        </p:nvSpPr>
        <p:spPr bwMode="auto">
          <a:xfrm>
            <a:off x="7208120" y="6245053"/>
            <a:ext cx="1897991" cy="3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300"/>
              </a:spcBef>
              <a:buNone/>
            </a:pP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震度分布図（西側半割れ）</a:t>
            </a:r>
            <a:endParaRPr lang="en-US" altLang="ja-JP" sz="1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45B4AABF-E4D2-69BA-9FB5-B3576FD55890}"/>
              </a:ext>
            </a:extLst>
          </p:cNvPr>
          <p:cNvGraphicFramePr>
            <a:graphicFrameLocks noGrp="1"/>
          </p:cNvGraphicFramePr>
          <p:nvPr>
            <p:extLst>
              <p:ext uri="{D42A27DB-BD31-4B8C-83A1-F6EECF244321}">
                <p14:modId xmlns:p14="http://schemas.microsoft.com/office/powerpoint/2010/main" val="2744686716"/>
              </p:ext>
            </p:extLst>
          </p:nvPr>
        </p:nvGraphicFramePr>
        <p:xfrm>
          <a:off x="342900" y="1905216"/>
          <a:ext cx="7708570" cy="1676400"/>
        </p:xfrm>
        <a:graphic>
          <a:graphicData uri="http://schemas.openxmlformats.org/drawingml/2006/table">
            <a:tbl>
              <a:tblPr firstRow="1" bandRow="1">
                <a:tableStyleId>{7DF18680-E054-41AD-8BC1-D1AEF772440D}</a:tableStyleId>
              </a:tblPr>
              <a:tblGrid>
                <a:gridCol w="676326">
                  <a:extLst>
                    <a:ext uri="{9D8B030D-6E8A-4147-A177-3AD203B41FA5}">
                      <a16:colId xmlns:a16="http://schemas.microsoft.com/office/drawing/2014/main" val="2921813108"/>
                    </a:ext>
                  </a:extLst>
                </a:gridCol>
                <a:gridCol w="1705510">
                  <a:extLst>
                    <a:ext uri="{9D8B030D-6E8A-4147-A177-3AD203B41FA5}">
                      <a16:colId xmlns:a16="http://schemas.microsoft.com/office/drawing/2014/main" val="895386205"/>
                    </a:ext>
                  </a:extLst>
                </a:gridCol>
                <a:gridCol w="904126">
                  <a:extLst>
                    <a:ext uri="{9D8B030D-6E8A-4147-A177-3AD203B41FA5}">
                      <a16:colId xmlns:a16="http://schemas.microsoft.com/office/drawing/2014/main" val="1351323924"/>
                    </a:ext>
                  </a:extLst>
                </a:gridCol>
                <a:gridCol w="976045">
                  <a:extLst>
                    <a:ext uri="{9D8B030D-6E8A-4147-A177-3AD203B41FA5}">
                      <a16:colId xmlns:a16="http://schemas.microsoft.com/office/drawing/2014/main" val="181801696"/>
                    </a:ext>
                  </a:extLst>
                </a:gridCol>
                <a:gridCol w="873303">
                  <a:extLst>
                    <a:ext uri="{9D8B030D-6E8A-4147-A177-3AD203B41FA5}">
                      <a16:colId xmlns:a16="http://schemas.microsoft.com/office/drawing/2014/main" val="1260474323"/>
                    </a:ext>
                  </a:extLst>
                </a:gridCol>
                <a:gridCol w="945222">
                  <a:extLst>
                    <a:ext uri="{9D8B030D-6E8A-4147-A177-3AD203B41FA5}">
                      <a16:colId xmlns:a16="http://schemas.microsoft.com/office/drawing/2014/main" val="4055280443"/>
                    </a:ext>
                  </a:extLst>
                </a:gridCol>
                <a:gridCol w="832207">
                  <a:extLst>
                    <a:ext uri="{9D8B030D-6E8A-4147-A177-3AD203B41FA5}">
                      <a16:colId xmlns:a16="http://schemas.microsoft.com/office/drawing/2014/main" val="489791725"/>
                    </a:ext>
                  </a:extLst>
                </a:gridCol>
                <a:gridCol w="795831">
                  <a:extLst>
                    <a:ext uri="{9D8B030D-6E8A-4147-A177-3AD203B41FA5}">
                      <a16:colId xmlns:a16="http://schemas.microsoft.com/office/drawing/2014/main" val="3247415056"/>
                    </a:ext>
                  </a:extLst>
                </a:gridCol>
              </a:tblGrid>
              <a:tr h="0">
                <a:tc rowSpan="2">
                  <a:txBody>
                    <a:bodyPr/>
                    <a:lstStyle/>
                    <a:p>
                      <a:pPr algn="ctr">
                        <a:lnSpc>
                          <a:spcPts val="1200"/>
                        </a:lnSpc>
                      </a:pPr>
                      <a:r>
                        <a:rPr kumimoji="1" lang="ja-JP" altLang="en-US" sz="1200" b="0" dirty="0">
                          <a:latin typeface="+mn-lt"/>
                          <a:ea typeface="+mn-ea"/>
                        </a:rPr>
                        <a:t>出典</a:t>
                      </a:r>
                    </a:p>
                  </a:txBody>
                  <a:tcPr anchor="ctr">
                    <a:lnB w="38100" cap="flat" cmpd="sng" algn="ctr">
                      <a:solidFill>
                        <a:schemeClr val="bg1"/>
                      </a:solidFill>
                      <a:prstDash val="solid"/>
                      <a:round/>
                      <a:headEnd type="none" w="med" len="med"/>
                      <a:tailEnd type="none" w="med" len="med"/>
                    </a:lnB>
                  </a:tcPr>
                </a:tc>
                <a:tc rowSpan="2">
                  <a:txBody>
                    <a:bodyPr/>
                    <a:lstStyle/>
                    <a:p>
                      <a:pPr algn="ctr">
                        <a:lnSpc>
                          <a:spcPts val="1200"/>
                        </a:lnSpc>
                      </a:pPr>
                      <a:r>
                        <a:rPr kumimoji="1" lang="ja-JP" altLang="en-US" sz="1200" b="0" dirty="0">
                          <a:latin typeface="+mn-lt"/>
                          <a:ea typeface="+mn-ea"/>
                        </a:rPr>
                        <a:t>ケース</a:t>
                      </a:r>
                    </a:p>
                  </a:txBody>
                  <a:tcPr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a:lnSpc>
                          <a:spcPts val="1200"/>
                        </a:lnSpc>
                      </a:pPr>
                      <a:r>
                        <a:rPr kumimoji="1" lang="ja-JP" altLang="en-US" sz="1200" b="0" dirty="0">
                          <a:solidFill>
                            <a:schemeClr val="bg1"/>
                          </a:solidFill>
                          <a:latin typeface="+mn-lt"/>
                          <a:ea typeface="+mn-ea"/>
                        </a:rPr>
                        <a:t>揺れによる全壊棟数（棟）</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400" b="0" dirty="0">
                        <a:solidFill>
                          <a:schemeClr val="bg1"/>
                        </a:solidFill>
                        <a:latin typeface="+mn-ea"/>
                        <a:ea typeface="+mn-ea"/>
                      </a:endParaRPr>
                    </a:p>
                  </a:txBody>
                  <a:tcPr/>
                </a:tc>
                <a:tc gridSpan="3">
                  <a:txBody>
                    <a:bodyPr/>
                    <a:lstStyle/>
                    <a:p>
                      <a:pPr algn="ctr">
                        <a:lnSpc>
                          <a:spcPts val="1200"/>
                        </a:lnSpc>
                      </a:pPr>
                      <a:r>
                        <a:rPr kumimoji="1" lang="ja-JP" altLang="en-US" sz="1200" b="0" dirty="0">
                          <a:solidFill>
                            <a:schemeClr val="bg1"/>
                          </a:solidFill>
                          <a:latin typeface="+mn-lt"/>
                          <a:ea typeface="+mn-ea"/>
                        </a:rPr>
                        <a:t>津波による死者数（人）</a:t>
                      </a:r>
                    </a:p>
                  </a:txBody>
                  <a:tcPr>
                    <a:lnB w="12700" cap="flat" cmpd="sng" algn="ctr">
                      <a:solidFill>
                        <a:schemeClr val="bg1"/>
                      </a:solidFill>
                      <a:prstDash val="solid"/>
                      <a:round/>
                      <a:headEnd type="none" w="med" len="med"/>
                      <a:tailEnd type="none" w="med" len="med"/>
                    </a:lnB>
                  </a:tcPr>
                </a:tc>
                <a:tc hMerge="1">
                  <a:txBody>
                    <a:bodyPr/>
                    <a:lstStyle/>
                    <a:p>
                      <a:pPr algn="ctr"/>
                      <a:endParaRPr kumimoji="1" lang="ja-JP" altLang="en-US" sz="1400" b="0" dirty="0">
                        <a:latin typeface="+mn-ea"/>
                        <a:ea typeface="+mn-ea"/>
                      </a:endParaRPr>
                    </a:p>
                  </a:txBody>
                  <a:tcPr/>
                </a:tc>
                <a:tc hMerge="1">
                  <a:txBody>
                    <a:bodyPr/>
                    <a:lstStyle/>
                    <a:p>
                      <a:pPr algn="ctr"/>
                      <a:endParaRPr kumimoji="1" lang="ja-JP" altLang="en-US" sz="1400" b="0" dirty="0">
                        <a:solidFill>
                          <a:schemeClr val="bg1"/>
                        </a:solidFill>
                        <a:latin typeface="+mn-lt"/>
                        <a:ea typeface="+mn-ea"/>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900682"/>
                  </a:ext>
                </a:extLst>
              </a:tr>
              <a:tr h="152673">
                <a:tc vMerge="1">
                  <a:txBody>
                    <a:bodyPr/>
                    <a:lstStyle/>
                    <a:p>
                      <a:endParaRPr kumimoji="1" lang="ja-JP" altLang="en-US" sz="1400" b="0" dirty="0">
                        <a:solidFill>
                          <a:schemeClr val="bg1"/>
                        </a:solidFill>
                        <a:latin typeface="+mn-lt"/>
                        <a:ea typeface="+mn-ea"/>
                      </a:endParaRPr>
                    </a:p>
                  </a:txBody>
                  <a:tcPr>
                    <a:lnT w="12700" cap="flat" cmpd="sng" algn="ctr">
                      <a:solidFill>
                        <a:schemeClr val="bg1"/>
                      </a:solidFill>
                      <a:prstDash val="solid"/>
                      <a:round/>
                      <a:headEnd type="none" w="med" len="med"/>
                      <a:tailEnd type="none" w="med" len="med"/>
                    </a:lnT>
                    <a:solidFill>
                      <a:schemeClr val="accent5"/>
                    </a:solidFill>
                  </a:tcPr>
                </a:tc>
                <a:tc vMerge="1">
                  <a:txBody>
                    <a:bodyPr/>
                    <a:lstStyle/>
                    <a:p>
                      <a:endParaRPr kumimoji="1" lang="ja-JP" altLang="en-US" sz="1400" b="0" dirty="0">
                        <a:solidFill>
                          <a:schemeClr val="bg1"/>
                        </a:solidFill>
                        <a:latin typeface="+mn-lt"/>
                        <a:ea typeface="+mn-ea"/>
                      </a:endParaRPr>
                    </a:p>
                  </a:txBody>
                  <a:tcPr>
                    <a:lnT w="12700" cap="flat" cmpd="sng" algn="ctr">
                      <a:solidFill>
                        <a:schemeClr val="bg1"/>
                      </a:solidFill>
                      <a:prstDash val="solid"/>
                      <a:round/>
                      <a:headEnd type="none" w="med" len="med"/>
                      <a:tailEnd type="none" w="med" len="med"/>
                    </a:lnT>
                    <a:solidFill>
                      <a:schemeClr val="accent5"/>
                    </a:solidFill>
                  </a:tcPr>
                </a:tc>
                <a:tc>
                  <a:txBody>
                    <a:bodyPr/>
                    <a:lstStyle/>
                    <a:p>
                      <a:pPr marL="0" indent="0" algn="ctr">
                        <a:lnSpc>
                          <a:spcPts val="1200"/>
                        </a:lnSpc>
                      </a:pPr>
                      <a:r>
                        <a:rPr kumimoji="1" lang="ja-JP" altLang="en-US" sz="1200" b="0" dirty="0">
                          <a:solidFill>
                            <a:schemeClr val="bg1"/>
                          </a:solidFill>
                          <a:latin typeface="+mn-lt"/>
                          <a:ea typeface="+mn-ea"/>
                        </a:rPr>
                        <a:t>先発地震</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1200"/>
                        </a:lnSpc>
                      </a:pPr>
                      <a:r>
                        <a:rPr kumimoji="1" lang="ja-JP" altLang="en-US" sz="1200" b="0" dirty="0">
                          <a:solidFill>
                            <a:schemeClr val="bg1"/>
                          </a:solidFill>
                          <a:latin typeface="+mn-lt"/>
                          <a:ea typeface="+mn-ea"/>
                        </a:rPr>
                        <a:t>後発地震</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1200"/>
                        </a:lnSpc>
                      </a:pPr>
                      <a:r>
                        <a:rPr kumimoji="1" lang="ja-JP" altLang="en-US" sz="1200" b="0" dirty="0">
                          <a:solidFill>
                            <a:schemeClr val="bg1"/>
                          </a:solidFill>
                          <a:latin typeface="+mn-lt"/>
                          <a:ea typeface="+mn-ea"/>
                        </a:rPr>
                        <a:t>合計</a:t>
                      </a:r>
                      <a:endParaRPr kumimoji="1" lang="en-US" altLang="ja-JP" sz="1200" b="0" dirty="0">
                        <a:solidFill>
                          <a:schemeClr val="bg1"/>
                        </a:solidFill>
                        <a:latin typeface="+mn-lt"/>
                        <a:ea typeface="+mn-ea"/>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1200"/>
                        </a:lnSpc>
                      </a:pPr>
                      <a:r>
                        <a:rPr kumimoji="1" lang="ja-JP" altLang="en-US" sz="1200" b="0" dirty="0">
                          <a:solidFill>
                            <a:schemeClr val="bg1"/>
                          </a:solidFill>
                          <a:latin typeface="+mn-lt"/>
                          <a:ea typeface="+mn-ea"/>
                        </a:rPr>
                        <a:t>先発地震</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ctr">
                        <a:lnSpc>
                          <a:spcPts val="1200"/>
                        </a:lnSpc>
                      </a:pPr>
                      <a:r>
                        <a:rPr kumimoji="1" lang="ja-JP" altLang="en-US" sz="1200" b="0" dirty="0">
                          <a:solidFill>
                            <a:schemeClr val="bg1"/>
                          </a:solidFill>
                          <a:latin typeface="+mn-lt"/>
                          <a:ea typeface="+mn-ea"/>
                        </a:rPr>
                        <a:t>後発地震</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0" dirty="0">
                          <a:solidFill>
                            <a:schemeClr val="bg1"/>
                          </a:solidFill>
                          <a:latin typeface="+mn-lt"/>
                          <a:ea typeface="+mn-ea"/>
                        </a:rPr>
                        <a:t>合計</a:t>
                      </a:r>
                      <a:endParaRPr kumimoji="1" lang="en-US" altLang="ja-JP" sz="1200" b="0" dirty="0">
                        <a:solidFill>
                          <a:schemeClr val="bg1"/>
                        </a:solidFill>
                        <a:latin typeface="+mn-lt"/>
                        <a:ea typeface="+mn-ea"/>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472449713"/>
                  </a:ext>
                </a:extLst>
              </a:tr>
              <a:tr h="0">
                <a:tc rowSpan="3">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200" b="0" dirty="0">
                          <a:latin typeface="+mn-lt"/>
                          <a:ea typeface="+mn-ea"/>
                        </a:rPr>
                        <a:t>R7.3</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内閣府</a:t>
                      </a:r>
                      <a:endParaRPr kumimoji="1" lang="en-US" altLang="ja-JP" sz="1200" b="0" dirty="0">
                        <a:latin typeface="+mn-lt"/>
                        <a:ea typeface="+mn-ea"/>
                      </a:endParaRPr>
                    </a:p>
                  </a:txBody>
                  <a:tcPr>
                    <a:lnT w="38100" cap="flat" cmpd="sng" algn="ctr">
                      <a:solidFill>
                        <a:schemeClr val="bg1"/>
                      </a:solidFill>
                      <a:prstDash val="solid"/>
                      <a:round/>
                      <a:headEnd type="none" w="med" len="med"/>
                      <a:tailEnd type="none" w="med" len="med"/>
                    </a:lnT>
                  </a:tcPr>
                </a:tc>
                <a:tc>
                  <a:txBody>
                    <a:bodyPr/>
                    <a:lstStyle/>
                    <a:p>
                      <a:pPr>
                        <a:lnSpc>
                          <a:spcPts val="1200"/>
                        </a:lnSpc>
                      </a:pPr>
                      <a:r>
                        <a:rPr kumimoji="1" lang="ja-JP" altLang="en-US" sz="1200" b="0" dirty="0">
                          <a:latin typeface="+mn-lt"/>
                          <a:ea typeface="+mn-ea"/>
                        </a:rPr>
                        <a:t>全割れ</a:t>
                      </a:r>
                      <a:r>
                        <a:rPr kumimoji="1" lang="en-US" altLang="ja-JP" sz="1200" b="0" baseline="50000" dirty="0">
                          <a:latin typeface="+mn-lt"/>
                          <a:ea typeface="+mn-ea"/>
                        </a:rPr>
                        <a:t>※1</a:t>
                      </a:r>
                    </a:p>
                    <a:p>
                      <a:pPr>
                        <a:lnSpc>
                          <a:spcPts val="1200"/>
                        </a:lnSpc>
                      </a:pPr>
                      <a:r>
                        <a:rPr kumimoji="1" lang="en-US" altLang="ja-JP" sz="1200" b="0" dirty="0">
                          <a:latin typeface="+mn-lt"/>
                          <a:ea typeface="+mn-ea"/>
                        </a:rPr>
                        <a:t>(</a:t>
                      </a:r>
                      <a:r>
                        <a:rPr kumimoji="1" lang="ja-JP" altLang="en-US" sz="1200" b="0" dirty="0">
                          <a:latin typeface="+mn-lt"/>
                          <a:ea typeface="+mn-ea"/>
                        </a:rPr>
                        <a:t>最大クラス地震</a:t>
                      </a:r>
                      <a:r>
                        <a:rPr kumimoji="1" lang="en-US" altLang="ja-JP" sz="1200" b="0" dirty="0">
                          <a:latin typeface="+mn-lt"/>
                          <a:ea typeface="+mn-ea"/>
                        </a:rPr>
                        <a:t>)</a:t>
                      </a:r>
                      <a:endParaRPr kumimoji="1" lang="ja-JP" altLang="en-US" sz="1200" b="0" dirty="0">
                        <a:latin typeface="+mn-lt"/>
                        <a:ea typeface="+mn-ea"/>
                      </a:endParaRPr>
                    </a:p>
                  </a:txBody>
                  <a:tcPr>
                    <a:lnT w="38100" cap="flat" cmpd="sng" algn="ctr">
                      <a:solidFill>
                        <a:schemeClr val="bg1"/>
                      </a:solidFill>
                      <a:prstDash val="solid"/>
                      <a:round/>
                      <a:headEnd type="none" w="med" len="med"/>
                      <a:tailEnd type="none" w="med" len="med"/>
                    </a:lnT>
                  </a:tcPr>
                </a:tc>
                <a:tc>
                  <a:txBody>
                    <a:bodyPr/>
                    <a:lstStyle/>
                    <a:p>
                      <a:pPr algn="r">
                        <a:lnSpc>
                          <a:spcPts val="1200"/>
                        </a:lnSpc>
                      </a:pPr>
                      <a:r>
                        <a:rPr kumimoji="1" lang="ja-JP" altLang="en-US" sz="1200" b="0" dirty="0">
                          <a:latin typeface="+mn-lt"/>
                          <a:ea typeface="+mn-ea"/>
                        </a:rPr>
                        <a:t>ー</a:t>
                      </a:r>
                      <a:endParaRPr kumimoji="1" lang="en-US" altLang="ja-JP" sz="1200" b="0" dirty="0">
                        <a:latin typeface="+mn-lt"/>
                        <a:ea typeface="+mn-ea"/>
                      </a:endParaRPr>
                    </a:p>
                  </a:txBody>
                  <a:tcPr>
                    <a:lnT w="381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ー</a:t>
                      </a:r>
                    </a:p>
                  </a:txBody>
                  <a:tcPr>
                    <a:lnT w="381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約</a:t>
                      </a:r>
                      <a:r>
                        <a:rPr kumimoji="1" lang="en-US" altLang="ja-JP" sz="1200" b="0" dirty="0">
                          <a:latin typeface="+mn-lt"/>
                          <a:ea typeface="+mn-ea"/>
                        </a:rPr>
                        <a:t>58,000</a:t>
                      </a:r>
                      <a:endParaRPr kumimoji="1" lang="ja-JP" altLang="en-US" sz="1200" b="0" dirty="0">
                        <a:latin typeface="+mn-lt"/>
                        <a:ea typeface="+mn-ea"/>
                      </a:endParaRPr>
                    </a:p>
                  </a:txBody>
                  <a:tcPr>
                    <a:lnT w="381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ー</a:t>
                      </a:r>
                      <a:endParaRPr kumimoji="1" lang="en-US" altLang="ja-JP" sz="1200" b="0" dirty="0">
                        <a:latin typeface="+mn-lt"/>
                        <a:ea typeface="+mn-ea"/>
                      </a:endParaRPr>
                    </a:p>
                  </a:txBody>
                  <a:tcPr>
                    <a:lnT w="38100" cap="flat" cmpd="sng" algn="ctr">
                      <a:solidFill>
                        <a:schemeClr val="bg1"/>
                      </a:solidFill>
                      <a:prstDash val="solid"/>
                      <a:round/>
                      <a:headEnd type="none" w="med" len="med"/>
                      <a:tailEnd type="none" w="med" len="med"/>
                    </a:lnT>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ー</a:t>
                      </a:r>
                    </a:p>
                  </a:txBody>
                  <a:tcPr>
                    <a:lnT w="38100" cap="flat" cmpd="sng" algn="ctr">
                      <a:solidFill>
                        <a:schemeClr val="bg1"/>
                      </a:solidFill>
                      <a:prstDash val="solid"/>
                      <a:round/>
                      <a:headEnd type="none" w="med" len="med"/>
                      <a:tailEnd type="none" w="med" len="med"/>
                    </a:lnT>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2,600</a:t>
                      </a:r>
                      <a:endParaRPr kumimoji="1" lang="ja-JP" altLang="en-US" sz="1200" b="0" dirty="0">
                        <a:latin typeface="+mn-lt"/>
                        <a:ea typeface="+mn-ea"/>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9692710"/>
                  </a:ext>
                </a:extLst>
              </a:tr>
              <a:tr h="0">
                <a:tc vMerge="1">
                  <a:txBody>
                    <a:bodyPr/>
                    <a:lstStyle/>
                    <a:p>
                      <a:endParaRPr kumimoji="1" lang="ja-JP" altLang="en-US" sz="1400" b="0" dirty="0">
                        <a:latin typeface="+mn-lt"/>
                        <a:ea typeface="+mn-ea"/>
                      </a:endParaRPr>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半割れ</a:t>
                      </a:r>
                      <a:r>
                        <a:rPr kumimoji="1" lang="en-US" altLang="ja-JP" sz="1200" b="0" baseline="50000" dirty="0">
                          <a:latin typeface="+mn-lt"/>
                          <a:ea typeface="+mn-ea"/>
                        </a:rPr>
                        <a:t>※2</a:t>
                      </a:r>
                      <a:endParaRPr kumimoji="1" lang="en-US" altLang="ja-JP" sz="1200" b="0" dirty="0">
                        <a:latin typeface="+mn-lt"/>
                        <a:ea typeface="+mn-ea"/>
                      </a:endParaRPr>
                    </a:p>
                    <a:p>
                      <a:pPr>
                        <a:lnSpc>
                          <a:spcPts val="1200"/>
                        </a:lnSpc>
                      </a:pPr>
                      <a:r>
                        <a:rPr kumimoji="1" lang="en-US" altLang="ja-JP" sz="1200" b="0" dirty="0">
                          <a:latin typeface="+mn-lt"/>
                          <a:ea typeface="+mn-ea"/>
                        </a:rPr>
                        <a:t>(</a:t>
                      </a:r>
                      <a:r>
                        <a:rPr kumimoji="1" lang="ja-JP" altLang="en-US" sz="1200" b="0" dirty="0">
                          <a:latin typeface="+mn-lt"/>
                          <a:ea typeface="+mn-ea"/>
                        </a:rPr>
                        <a:t>東側→数日後、西側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27,000</a:t>
                      </a:r>
                    </a:p>
                    <a:p>
                      <a:pPr algn="r">
                        <a:lnSpc>
                          <a:spcPts val="1200"/>
                        </a:lnSpc>
                      </a:pPr>
                      <a:r>
                        <a:rPr kumimoji="1" lang="en-US" altLang="ja-JP" sz="1200" b="0" dirty="0">
                          <a:latin typeface="+mn-lt"/>
                          <a:ea typeface="+mn-ea"/>
                        </a:rPr>
                        <a:t>(</a:t>
                      </a:r>
                      <a:r>
                        <a:rPr kumimoji="1" lang="ja-JP" altLang="en-US" sz="1200" b="0" dirty="0">
                          <a:latin typeface="+mn-lt"/>
                          <a:ea typeface="+mn-ea"/>
                        </a:rPr>
                        <a:t>東側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24,000</a:t>
                      </a: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200" b="0" dirty="0">
                          <a:latin typeface="+mn-lt"/>
                          <a:ea typeface="+mn-ea"/>
                        </a:rPr>
                        <a:t>(</a:t>
                      </a:r>
                      <a:r>
                        <a:rPr kumimoji="1" lang="ja-JP" altLang="en-US" sz="1200" b="0" dirty="0">
                          <a:latin typeface="+mn-lt"/>
                          <a:ea typeface="+mn-ea"/>
                        </a:rPr>
                        <a:t>西側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51,000</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わずか</a:t>
                      </a:r>
                    </a:p>
                  </a:txBody>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わずか</a:t>
                      </a:r>
                    </a:p>
                    <a:p>
                      <a:pPr algn="r">
                        <a:lnSpc>
                          <a:spcPts val="1200"/>
                        </a:lnSpc>
                      </a:pPr>
                      <a:endParaRPr kumimoji="1" lang="ja-JP" altLang="en-US" sz="1200" b="0" dirty="0">
                        <a:latin typeface="+mn-lt"/>
                        <a:ea typeface="+mn-ea"/>
                      </a:endParaRPr>
                    </a:p>
                  </a:txBody>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わずか</a:t>
                      </a:r>
                    </a:p>
                    <a:p>
                      <a:pPr algn="r">
                        <a:lnSpc>
                          <a:spcPts val="1200"/>
                        </a:lnSpc>
                      </a:pPr>
                      <a:endParaRPr kumimoji="1" lang="ja-JP" altLang="en-US" sz="1200" b="0" dirty="0">
                        <a:latin typeface="+mn-lt"/>
                        <a:ea typeface="+mn-ea"/>
                      </a:endParaRPr>
                    </a:p>
                  </a:txBody>
                  <a:tcPr/>
                </a:tc>
                <a:extLst>
                  <a:ext uri="{0D108BD9-81ED-4DB2-BD59-A6C34878D82A}">
                    <a16:rowId xmlns:a16="http://schemas.microsoft.com/office/drawing/2014/main" val="3845300277"/>
                  </a:ext>
                </a:extLst>
              </a:tr>
              <a:tr h="191859">
                <a:tc vMerge="1">
                  <a:txBody>
                    <a:bodyPr/>
                    <a:lstStyle/>
                    <a:p>
                      <a:endParaRPr kumimoji="1" lang="ja-JP" altLang="en-US" sz="1400" b="0" dirty="0">
                        <a:latin typeface="+mn-lt"/>
                        <a:ea typeface="+mn-ea"/>
                      </a:endParaRPr>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半割れ</a:t>
                      </a:r>
                      <a:r>
                        <a:rPr kumimoji="1" lang="en-US" altLang="ja-JP" sz="1200" b="0" baseline="50000" dirty="0">
                          <a:latin typeface="+mn-lt"/>
                          <a:ea typeface="+mn-ea"/>
                        </a:rPr>
                        <a:t>※2</a:t>
                      </a:r>
                      <a:endParaRPr kumimoji="1" lang="en-US" altLang="ja-JP" sz="1200" b="0" dirty="0">
                        <a:latin typeface="+mn-lt"/>
                        <a:ea typeface="+mn-ea"/>
                      </a:endParaRPr>
                    </a:p>
                    <a:p>
                      <a:pPr>
                        <a:lnSpc>
                          <a:spcPts val="1200"/>
                        </a:lnSpc>
                      </a:pPr>
                      <a:r>
                        <a:rPr kumimoji="1" lang="en-US" altLang="ja-JP" sz="1200" b="0" dirty="0">
                          <a:latin typeface="+mn-lt"/>
                          <a:ea typeface="+mn-ea"/>
                        </a:rPr>
                        <a:t>(</a:t>
                      </a:r>
                      <a:r>
                        <a:rPr kumimoji="1" lang="ja-JP" altLang="en-US" sz="1200" b="0" dirty="0">
                          <a:latin typeface="+mn-lt"/>
                          <a:ea typeface="+mn-ea"/>
                        </a:rPr>
                        <a:t>西側→数日後、東側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7,200</a:t>
                      </a: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200" b="0" dirty="0">
                          <a:latin typeface="+mn-lt"/>
                          <a:ea typeface="+mn-ea"/>
                        </a:rPr>
                        <a:t>(</a:t>
                      </a:r>
                      <a:r>
                        <a:rPr kumimoji="1" lang="ja-JP" altLang="en-US" sz="1200" b="0" dirty="0">
                          <a:latin typeface="+mn-lt"/>
                          <a:ea typeface="+mn-ea"/>
                        </a:rPr>
                        <a:t>西側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43,000</a:t>
                      </a:r>
                    </a:p>
                    <a:p>
                      <a:pPr marL="0" marR="0" lvl="0" indent="0" algn="r" defTabSz="914400" rtl="0" eaLnBrk="1" fontAlgn="auto" latinLnBrk="0" hangingPunct="1">
                        <a:lnSpc>
                          <a:spcPts val="1200"/>
                        </a:lnSpc>
                        <a:spcBef>
                          <a:spcPts val="0"/>
                        </a:spcBef>
                        <a:spcAft>
                          <a:spcPts val="0"/>
                        </a:spcAft>
                        <a:buClrTx/>
                        <a:buSzTx/>
                        <a:buFontTx/>
                        <a:buNone/>
                        <a:tabLst/>
                        <a:defRPr/>
                      </a:pPr>
                      <a:r>
                        <a:rPr kumimoji="1" lang="en-US" altLang="ja-JP" sz="1200" b="0" dirty="0">
                          <a:latin typeface="+mn-lt"/>
                          <a:ea typeface="+mn-ea"/>
                        </a:rPr>
                        <a:t>(</a:t>
                      </a:r>
                      <a:r>
                        <a:rPr kumimoji="1" lang="ja-JP" altLang="en-US" sz="1200" b="0" dirty="0">
                          <a:latin typeface="+mn-lt"/>
                          <a:ea typeface="+mn-ea"/>
                        </a:rPr>
                        <a:t>東側</a:t>
                      </a:r>
                      <a:r>
                        <a:rPr kumimoji="1" lang="en-US" altLang="ja-JP" sz="1200" b="0" dirty="0">
                          <a:latin typeface="+mn-lt"/>
                          <a:ea typeface="+mn-ea"/>
                        </a:rPr>
                        <a:t>)</a:t>
                      </a:r>
                      <a:endParaRPr kumimoji="1" lang="ja-JP" altLang="en-US" sz="1200" b="0" dirty="0">
                        <a:latin typeface="+mn-lt"/>
                        <a:ea typeface="+mn-ea"/>
                      </a:endParaRPr>
                    </a:p>
                  </a:txBody>
                  <a:tcPr/>
                </a:tc>
                <a:tc>
                  <a:txBody>
                    <a:bodyPr/>
                    <a:lstStyle/>
                    <a:p>
                      <a:pPr algn="r">
                        <a:lnSpc>
                          <a:spcPts val="1200"/>
                        </a:lnSpc>
                      </a:pPr>
                      <a:r>
                        <a:rPr kumimoji="1" lang="ja-JP" altLang="en-US" sz="1200" b="0" dirty="0">
                          <a:latin typeface="+mn-lt"/>
                          <a:ea typeface="+mn-ea"/>
                        </a:rPr>
                        <a:t>約</a:t>
                      </a:r>
                      <a:r>
                        <a:rPr kumimoji="1" lang="en-US" altLang="ja-JP" sz="1200" b="0" dirty="0">
                          <a:latin typeface="+mn-lt"/>
                          <a:ea typeface="+mn-ea"/>
                        </a:rPr>
                        <a:t>50,000</a:t>
                      </a:r>
                      <a:endParaRPr kumimoji="1" lang="ja-JP" altLang="en-US" sz="1200" b="0" dirty="0">
                        <a:latin typeface="+mn-lt"/>
                        <a:ea typeface="+mn-ea"/>
                      </a:endParaRPr>
                    </a:p>
                  </a:txBody>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約</a:t>
                      </a:r>
                      <a:r>
                        <a:rPr kumimoji="1" lang="en-US" altLang="ja-JP" sz="1200" b="0" dirty="0">
                          <a:latin typeface="+mn-lt"/>
                          <a:ea typeface="+mn-ea"/>
                        </a:rPr>
                        <a:t>40</a:t>
                      </a:r>
                      <a:endParaRPr kumimoji="1" lang="ja-JP" altLang="en-US" sz="1200" b="0" dirty="0">
                        <a:latin typeface="+mn-lt"/>
                        <a:ea typeface="+mn-ea"/>
                      </a:endParaRPr>
                    </a:p>
                  </a:txBody>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わずか</a:t>
                      </a:r>
                    </a:p>
                  </a:txBody>
                  <a:tcP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約</a:t>
                      </a:r>
                      <a:r>
                        <a:rPr kumimoji="1" lang="en-US" altLang="ja-JP" sz="1200" b="0" dirty="0">
                          <a:latin typeface="+mn-lt"/>
                          <a:ea typeface="+mn-ea"/>
                        </a:rPr>
                        <a:t>40</a:t>
                      </a:r>
                      <a:endParaRPr kumimoji="1" lang="ja-JP" altLang="en-US" sz="1200" b="0" dirty="0">
                        <a:latin typeface="+mn-lt"/>
                        <a:ea typeface="+mn-ea"/>
                      </a:endParaRPr>
                    </a:p>
                  </a:txBody>
                  <a:tcPr/>
                </a:tc>
                <a:extLst>
                  <a:ext uri="{0D108BD9-81ED-4DB2-BD59-A6C34878D82A}">
                    <a16:rowId xmlns:a16="http://schemas.microsoft.com/office/drawing/2014/main" val="957663794"/>
                  </a:ext>
                </a:extLst>
              </a:tr>
            </a:tbl>
          </a:graphicData>
        </a:graphic>
      </p:graphicFrame>
      <p:graphicFrame>
        <p:nvGraphicFramePr>
          <p:cNvPr id="12" name="表 11">
            <a:extLst>
              <a:ext uri="{FF2B5EF4-FFF2-40B4-BE49-F238E27FC236}">
                <a16:creationId xmlns:a16="http://schemas.microsoft.com/office/drawing/2014/main" id="{C340D0A3-3419-9D86-2DCB-7F66BAF6CFB4}"/>
              </a:ext>
            </a:extLst>
          </p:cNvPr>
          <p:cNvGraphicFramePr>
            <a:graphicFrameLocks noGrp="1"/>
          </p:cNvGraphicFramePr>
          <p:nvPr>
            <p:extLst>
              <p:ext uri="{D42A27DB-BD31-4B8C-83A1-F6EECF244321}">
                <p14:modId xmlns:p14="http://schemas.microsoft.com/office/powerpoint/2010/main" val="1473041535"/>
              </p:ext>
            </p:extLst>
          </p:nvPr>
        </p:nvGraphicFramePr>
        <p:xfrm>
          <a:off x="328870" y="4180472"/>
          <a:ext cx="6309436" cy="1924271"/>
        </p:xfrm>
        <a:graphic>
          <a:graphicData uri="http://schemas.openxmlformats.org/drawingml/2006/table">
            <a:tbl>
              <a:tblPr firstRow="1" bandRow="1">
                <a:tableStyleId>{7DF18680-E054-41AD-8BC1-D1AEF772440D}</a:tableStyleId>
              </a:tblPr>
              <a:tblGrid>
                <a:gridCol w="877630">
                  <a:extLst>
                    <a:ext uri="{9D8B030D-6E8A-4147-A177-3AD203B41FA5}">
                      <a16:colId xmlns:a16="http://schemas.microsoft.com/office/drawing/2014/main" val="2921813108"/>
                    </a:ext>
                  </a:extLst>
                </a:gridCol>
                <a:gridCol w="1447800">
                  <a:extLst>
                    <a:ext uri="{9D8B030D-6E8A-4147-A177-3AD203B41FA5}">
                      <a16:colId xmlns:a16="http://schemas.microsoft.com/office/drawing/2014/main" val="895386205"/>
                    </a:ext>
                  </a:extLst>
                </a:gridCol>
                <a:gridCol w="1358900">
                  <a:extLst>
                    <a:ext uri="{9D8B030D-6E8A-4147-A177-3AD203B41FA5}">
                      <a16:colId xmlns:a16="http://schemas.microsoft.com/office/drawing/2014/main" val="1351323924"/>
                    </a:ext>
                  </a:extLst>
                </a:gridCol>
                <a:gridCol w="2625106">
                  <a:extLst>
                    <a:ext uri="{9D8B030D-6E8A-4147-A177-3AD203B41FA5}">
                      <a16:colId xmlns:a16="http://schemas.microsoft.com/office/drawing/2014/main" val="206352282"/>
                    </a:ext>
                  </a:extLst>
                </a:gridCol>
              </a:tblGrid>
              <a:tr h="247871">
                <a:tc gridSpan="2">
                  <a:txBody>
                    <a:bodyPr/>
                    <a:lstStyle/>
                    <a:p>
                      <a:pPr algn="ctr">
                        <a:lnSpc>
                          <a:spcPts val="1200"/>
                        </a:lnSpc>
                      </a:pPr>
                      <a:r>
                        <a:rPr kumimoji="1" lang="ja-JP" altLang="en-US" sz="1200" b="0" dirty="0">
                          <a:latin typeface="+mn-lt"/>
                          <a:ea typeface="+mn-ea"/>
                        </a:rPr>
                        <a:t>項目</a:t>
                      </a:r>
                    </a:p>
                  </a:txBody>
                  <a:tcPr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algn="ctr">
                        <a:lnSpc>
                          <a:spcPts val="1300"/>
                        </a:lnSpc>
                      </a:pPr>
                      <a:endParaRPr kumimoji="1" lang="ja-JP" altLang="en-US" sz="1200" b="0" dirty="0">
                        <a:latin typeface="+mn-lt"/>
                        <a:ea typeface="+mn-ea"/>
                      </a:endParaRPr>
                    </a:p>
                  </a:txBody>
                  <a:tcPr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lnSpc>
                          <a:spcPts val="1200"/>
                        </a:lnSpc>
                      </a:pPr>
                      <a:r>
                        <a:rPr kumimoji="1" lang="ja-JP" altLang="en-US" sz="1200" b="0" dirty="0">
                          <a:solidFill>
                            <a:schemeClr val="bg1"/>
                          </a:solidFill>
                          <a:latin typeface="+mn-lt"/>
                          <a:ea typeface="+mn-ea"/>
                        </a:rPr>
                        <a:t>先発（東側）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lnSpc>
                          <a:spcPts val="1200"/>
                        </a:lnSpc>
                      </a:pPr>
                      <a:r>
                        <a:rPr kumimoji="1" lang="ja-JP" altLang="en-US" sz="1200" b="0" dirty="0">
                          <a:solidFill>
                            <a:schemeClr val="bg1"/>
                          </a:solidFill>
                          <a:latin typeface="+mn-lt"/>
                          <a:ea typeface="+mn-ea"/>
                        </a:rPr>
                        <a:t>後発（西側）</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900682"/>
                  </a:ext>
                </a:extLst>
              </a:tr>
              <a:tr h="317924">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200" b="0" dirty="0">
                          <a:latin typeface="+mn-lt"/>
                          <a:ea typeface="+mn-ea"/>
                        </a:rPr>
                        <a:t>地震動予測</a:t>
                      </a:r>
                    </a:p>
                  </a:txBody>
                  <a:tcPr>
                    <a:lnT w="38100" cap="flat" cmpd="sng" algn="ctr">
                      <a:solidFill>
                        <a:schemeClr val="bg1"/>
                      </a:solidFill>
                      <a:prstDash val="solid"/>
                      <a:round/>
                      <a:headEnd type="none" w="med" len="med"/>
                      <a:tailEnd type="none" w="med" len="med"/>
                    </a:lnT>
                  </a:tcPr>
                </a:tc>
                <a:tc hMerge="1">
                  <a:txBody>
                    <a:bodyPr/>
                    <a:lstStyle/>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en-US" sz="1200" b="0" dirty="0">
                        <a:latin typeface="+mn-lt"/>
                        <a:ea typeface="+mn-ea"/>
                      </a:endParaRPr>
                    </a:p>
                  </a:txBody>
                  <a:tcPr>
                    <a:lnT w="38100" cap="flat" cmpd="sng" algn="ctr">
                      <a:solidFill>
                        <a:schemeClr val="bg1"/>
                      </a:solidFill>
                      <a:prstDash val="solid"/>
                      <a:round/>
                      <a:headEnd type="none" w="med" len="med"/>
                      <a:tailEnd type="none" w="med" len="med"/>
                    </a:lnT>
                  </a:tcPr>
                </a:tc>
                <a:tc gridSpan="2">
                  <a:txBody>
                    <a:bodyPr/>
                    <a:lstStyle/>
                    <a:p>
                      <a:pPr algn="ctr">
                        <a:lnSpc>
                          <a:spcPts val="1200"/>
                        </a:lnSpc>
                      </a:pPr>
                      <a:r>
                        <a:rPr kumimoji="1" lang="en-US" altLang="ja-JP" sz="1200" b="0" dirty="0">
                          <a:latin typeface="+mn-lt"/>
                          <a:ea typeface="+mn-ea"/>
                        </a:rPr>
                        <a:t>R7</a:t>
                      </a:r>
                      <a:r>
                        <a:rPr kumimoji="1" lang="ja-JP" altLang="en-US" sz="1200" b="0" dirty="0">
                          <a:latin typeface="+mn-lt"/>
                          <a:ea typeface="+mn-ea"/>
                        </a:rPr>
                        <a:t>内閣府の工学的基盤面の地震動を基に、</a:t>
                      </a:r>
                      <a:endParaRPr kumimoji="1" lang="en-US" altLang="ja-JP" sz="1200" b="0" dirty="0">
                        <a:latin typeface="+mn-lt"/>
                        <a:ea typeface="+mn-ea"/>
                      </a:endParaRPr>
                    </a:p>
                    <a:p>
                      <a:pPr algn="ctr">
                        <a:lnSpc>
                          <a:spcPts val="1200"/>
                        </a:lnSpc>
                      </a:pPr>
                      <a:r>
                        <a:rPr kumimoji="1" lang="ja-JP" altLang="en-US" sz="1200" b="0" dirty="0">
                          <a:latin typeface="+mn-lt"/>
                          <a:ea typeface="+mn-ea"/>
                        </a:rPr>
                        <a:t>震度増分を考慮した簡便法により、地表面の地震動を予測</a:t>
                      </a:r>
                    </a:p>
                  </a:txBody>
                  <a:tcP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2822724625"/>
                  </a:ext>
                </a:extLst>
              </a:tr>
              <a:tr h="0">
                <a:tc gridSpan="2">
                  <a:txBody>
                    <a:bodyPr/>
                    <a:lstStyle/>
                    <a:p>
                      <a:pPr>
                        <a:lnSpc>
                          <a:spcPts val="1200"/>
                        </a:lnSpc>
                      </a:pPr>
                      <a:r>
                        <a:rPr kumimoji="1" lang="ja-JP" altLang="en-US" sz="1200" b="0" dirty="0">
                          <a:latin typeface="+mn-lt"/>
                          <a:ea typeface="+mn-ea"/>
                        </a:rPr>
                        <a:t>津波浸水想定</a:t>
                      </a:r>
                    </a:p>
                  </a:txBody>
                  <a:tcPr>
                    <a:lnB w="12700" cap="flat" cmpd="sng" algn="ctr">
                      <a:solidFill>
                        <a:schemeClr val="bg1"/>
                      </a:solidFill>
                      <a:prstDash val="solid"/>
                      <a:round/>
                      <a:headEnd type="none" w="med" len="med"/>
                      <a:tailEnd type="none" w="med" len="med"/>
                    </a:lnB>
                  </a:tcPr>
                </a:tc>
                <a:tc hMerge="1">
                  <a:txBody>
                    <a:bodyPr/>
                    <a:lstStyle/>
                    <a:p>
                      <a:pPr>
                        <a:lnSpc>
                          <a:spcPts val="1300"/>
                        </a:lnSpc>
                      </a:pPr>
                      <a:endParaRPr kumimoji="1" lang="ja-JP" altLang="en-US" sz="1200" b="0" dirty="0">
                        <a:latin typeface="+mn-lt"/>
                        <a:ea typeface="+mn-ea"/>
                      </a:endParaRPr>
                    </a:p>
                  </a:txBody>
                  <a:tcPr>
                    <a:lnB w="12700" cap="flat" cmpd="sng" algn="ctr">
                      <a:solidFill>
                        <a:schemeClr val="bg1"/>
                      </a:solidFill>
                      <a:prstDash val="solid"/>
                      <a:round/>
                      <a:headEnd type="none" w="med" len="med"/>
                      <a:tailEnd type="none" w="med" len="med"/>
                    </a:lnB>
                  </a:tcPr>
                </a:tc>
                <a:tc gridSpan="2">
                  <a:txBody>
                    <a:bodyPr/>
                    <a:lstStyle/>
                    <a:p>
                      <a:pPr algn="ctr">
                        <a:lnSpc>
                          <a:spcPts val="1200"/>
                        </a:lnSpc>
                      </a:pPr>
                      <a:r>
                        <a:rPr kumimoji="1" lang="en-US" altLang="ja-JP" sz="1200" b="0" dirty="0">
                          <a:latin typeface="+mn-lt"/>
                          <a:ea typeface="+mn-ea"/>
                        </a:rPr>
                        <a:t>R7</a:t>
                      </a:r>
                      <a:r>
                        <a:rPr kumimoji="1" lang="ja-JP" altLang="en-US" sz="1200" b="0" dirty="0">
                          <a:latin typeface="+mn-lt"/>
                          <a:ea typeface="+mn-ea"/>
                        </a:rPr>
                        <a:t>津波浸水想定と同条件</a:t>
                      </a:r>
                      <a:endParaRPr kumimoji="1" lang="en-US" altLang="ja-JP" sz="1200" b="0" dirty="0">
                        <a:latin typeface="+mn-lt"/>
                        <a:ea typeface="+mn-ea"/>
                      </a:endParaRPr>
                    </a:p>
                    <a:p>
                      <a:pPr algn="ctr">
                        <a:lnSpc>
                          <a:spcPts val="1200"/>
                        </a:lnSpc>
                      </a:pPr>
                      <a:r>
                        <a:rPr kumimoji="1" lang="en-US" altLang="ja-JP" sz="1200" b="0" dirty="0">
                          <a:latin typeface="+mn-lt"/>
                          <a:ea typeface="+mn-ea"/>
                        </a:rPr>
                        <a:t>※</a:t>
                      </a:r>
                      <a:r>
                        <a:rPr kumimoji="1" lang="ja-JP" altLang="en-US" sz="1200" b="0" dirty="0">
                          <a:latin typeface="+mn-lt"/>
                          <a:ea typeface="+mn-ea"/>
                        </a:rPr>
                        <a:t>波源設定については内閣府公表データを採用</a:t>
                      </a:r>
                      <a:endParaRPr kumimoji="1" lang="en-US" altLang="ja-JP" sz="1200" b="0" dirty="0">
                        <a:latin typeface="+mn-lt"/>
                        <a:ea typeface="+mn-ea"/>
                      </a:endParaRPr>
                    </a:p>
                  </a:txBody>
                  <a:tcPr anchor="ctr"/>
                </a:tc>
                <a:tc hMerge="1">
                  <a:txBody>
                    <a:bodyPr/>
                    <a:lstStyle/>
                    <a:p>
                      <a:pPr algn="ctr">
                        <a:lnSpc>
                          <a:spcPts val="1200"/>
                        </a:lnSpc>
                      </a:pPr>
                      <a:endParaRPr kumimoji="1" lang="en-US" altLang="ja-JP" sz="1200" b="0" dirty="0">
                        <a:latin typeface="+mn-lt"/>
                        <a:ea typeface="+mn-ea"/>
                      </a:endParaRPr>
                    </a:p>
                  </a:txBody>
                  <a:tcPr anchor="ctr"/>
                </a:tc>
                <a:extLst>
                  <a:ext uri="{0D108BD9-81ED-4DB2-BD59-A6C34878D82A}">
                    <a16:rowId xmlns:a16="http://schemas.microsoft.com/office/drawing/2014/main" val="159692710"/>
                  </a:ext>
                </a:extLst>
              </a:tr>
              <a:tr h="0">
                <a:tc rowSpan="3">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200" b="0" dirty="0">
                          <a:latin typeface="+mn-lt"/>
                          <a:ea typeface="+mn-ea"/>
                        </a:rPr>
                        <a:t>被害想定</a:t>
                      </a:r>
                      <a:endParaRPr kumimoji="1" lang="en-US" altLang="ja-JP" sz="1200" b="0" dirty="0">
                        <a:latin typeface="+mn-lt"/>
                        <a:ea typeface="+mn-ea"/>
                      </a:endParaRPr>
                    </a:p>
                  </a:txBody>
                  <a:tcPr>
                    <a:lnT w="12700" cap="flat" cmpd="sng" algn="ctr">
                      <a:solidFill>
                        <a:schemeClr val="bg1"/>
                      </a:solidFill>
                      <a:prstDash val="solid"/>
                      <a:round/>
                      <a:headEnd type="none" w="med" len="med"/>
                      <a:tailEnd type="none" w="med" len="med"/>
                    </a:lnT>
                  </a:tcPr>
                </a:tc>
                <a:tc>
                  <a:txBody>
                    <a:bodyPr/>
                    <a:lstStyle/>
                    <a:p>
                      <a:pPr>
                        <a:lnSpc>
                          <a:spcPts val="1200"/>
                        </a:lnSpc>
                      </a:pPr>
                      <a:r>
                        <a:rPr kumimoji="1" lang="ja-JP" altLang="en-US" sz="1200" b="0" dirty="0">
                          <a:latin typeface="+mn-lt"/>
                          <a:ea typeface="+mn-ea"/>
                        </a:rPr>
                        <a:t>シーン</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200"/>
                        </a:lnSpc>
                      </a:pPr>
                      <a:r>
                        <a:rPr kumimoji="1" lang="ja-JP" altLang="en-US" sz="1200" b="0" dirty="0">
                          <a:latin typeface="+mn-lt"/>
                          <a:ea typeface="+mn-ea"/>
                        </a:rPr>
                        <a:t>冬・深夜</a:t>
                      </a:r>
                    </a:p>
                  </a:txBody>
                  <a:tcPr/>
                </a:tc>
                <a:tc>
                  <a:txBody>
                    <a:bodyPr/>
                    <a:lstStyle/>
                    <a:p>
                      <a:pPr algn="ctr">
                        <a:lnSpc>
                          <a:spcPts val="1200"/>
                        </a:lnSpc>
                      </a:pPr>
                      <a:r>
                        <a:rPr kumimoji="1" lang="ja-JP" altLang="en-US" sz="1200" b="0">
                          <a:latin typeface="+mn-lt"/>
                          <a:ea typeface="+mn-ea"/>
                        </a:rPr>
                        <a:t>冬・深夜</a:t>
                      </a:r>
                      <a:endParaRPr kumimoji="1" lang="ja-JP" altLang="en-US" sz="1200" b="0" dirty="0">
                        <a:latin typeface="+mn-lt"/>
                        <a:ea typeface="+mn-ea"/>
                      </a:endParaRPr>
                    </a:p>
                  </a:txBody>
                  <a:tcPr/>
                </a:tc>
                <a:extLst>
                  <a:ext uri="{0D108BD9-81ED-4DB2-BD59-A6C34878D82A}">
                    <a16:rowId xmlns:a16="http://schemas.microsoft.com/office/drawing/2014/main" val="2508889255"/>
                  </a:ext>
                </a:extLst>
              </a:tr>
              <a:tr h="0">
                <a:tc vMerge="1">
                  <a:txBody>
                    <a:bodyPr/>
                    <a:lstStyle/>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200" b="0" dirty="0">
                        <a:latin typeface="+mn-lt"/>
                        <a:ea typeface="+mn-ea"/>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ts val="1200"/>
                        </a:lnSpc>
                      </a:pPr>
                      <a:r>
                        <a:rPr kumimoji="1" lang="ja-JP" altLang="en-US" sz="1200" b="0" dirty="0">
                          <a:latin typeface="+mn-lt"/>
                          <a:ea typeface="+mn-ea"/>
                        </a:rPr>
                        <a:t>揺れによる建物被害</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200"/>
                        </a:lnSpc>
                      </a:pPr>
                      <a:r>
                        <a:rPr kumimoji="1" lang="en-US" altLang="ja-JP" sz="1200" b="0" dirty="0">
                          <a:latin typeface="+mn-lt"/>
                          <a:ea typeface="+mn-ea"/>
                        </a:rPr>
                        <a:t>R7</a:t>
                      </a:r>
                      <a:r>
                        <a:rPr kumimoji="1" lang="ja-JP" altLang="en-US" sz="1200" b="0" dirty="0">
                          <a:latin typeface="+mn-lt"/>
                          <a:ea typeface="+mn-ea"/>
                        </a:rPr>
                        <a:t>内閣府の</a:t>
                      </a:r>
                      <a:endParaRPr kumimoji="1" lang="en-US" altLang="ja-JP" sz="1200" b="0" dirty="0">
                        <a:latin typeface="+mn-lt"/>
                        <a:ea typeface="+mn-ea"/>
                      </a:endParaRPr>
                    </a:p>
                    <a:p>
                      <a:pPr algn="ctr">
                        <a:lnSpc>
                          <a:spcPts val="1200"/>
                        </a:lnSpc>
                      </a:pPr>
                      <a:r>
                        <a:rPr kumimoji="1" lang="ja-JP" altLang="en-US" sz="1200" b="0" dirty="0">
                          <a:latin typeface="+mn-lt"/>
                          <a:ea typeface="+mn-ea"/>
                        </a:rPr>
                        <a:t>被害率関数</a:t>
                      </a:r>
                    </a:p>
                  </a:txBody>
                  <a:tcPr/>
                </a:tc>
                <a:tc>
                  <a:txBody>
                    <a:bodyPr/>
                    <a:lstStyle/>
                    <a:p>
                      <a:pPr algn="ctr">
                        <a:lnSpc>
                          <a:spcPts val="1200"/>
                        </a:lnSpc>
                      </a:pPr>
                      <a:r>
                        <a:rPr kumimoji="1" lang="ja-JP" altLang="en-US" sz="1200" b="0">
                          <a:latin typeface="+mn-lt"/>
                          <a:ea typeface="+mn-ea"/>
                        </a:rPr>
                        <a:t>先発地震による半壊建物は、全壊率を大きくした被害率関数を適用</a:t>
                      </a:r>
                      <a:endParaRPr kumimoji="1" lang="ja-JP" altLang="en-US" sz="1200" b="0" dirty="0">
                        <a:latin typeface="+mn-lt"/>
                        <a:ea typeface="+mn-ea"/>
                      </a:endParaRPr>
                    </a:p>
                  </a:txBody>
                  <a:tcPr/>
                </a:tc>
                <a:extLst>
                  <a:ext uri="{0D108BD9-81ED-4DB2-BD59-A6C34878D82A}">
                    <a16:rowId xmlns:a16="http://schemas.microsoft.com/office/drawing/2014/main" val="3845300277"/>
                  </a:ext>
                </a:extLst>
              </a:tr>
              <a:tr h="0">
                <a:tc vMerge="1">
                  <a:txBody>
                    <a:bodyPr/>
                    <a:lstStyle/>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200" b="0" dirty="0">
                        <a:latin typeface="+mn-lt"/>
                        <a:ea typeface="+mn-ea"/>
                      </a:endParaRPr>
                    </a:p>
                  </a:txBody>
                  <a:tcPr>
                    <a:lnT w="12700" cap="flat" cmpd="sng" algn="ctr">
                      <a:solidFill>
                        <a:schemeClr val="bg1"/>
                      </a:solidFill>
                      <a:prstDash val="solid"/>
                      <a:round/>
                      <a:headEnd type="none" w="med" len="med"/>
                      <a:tailEnd type="none" w="med" len="med"/>
                    </a:lnT>
                  </a:tcPr>
                </a:tc>
                <a:tc>
                  <a:txBody>
                    <a:bodyPr/>
                    <a:lstStyle/>
                    <a:p>
                      <a:pPr>
                        <a:lnSpc>
                          <a:spcPts val="1200"/>
                        </a:lnSpc>
                      </a:pPr>
                      <a:r>
                        <a:rPr kumimoji="1" lang="ja-JP" altLang="en-US" sz="1200" b="0" dirty="0">
                          <a:latin typeface="+mn-lt"/>
                          <a:ea typeface="+mn-ea"/>
                        </a:rPr>
                        <a:t>津波被害</a:t>
                      </a:r>
                    </a:p>
                  </a:txBody>
                  <a:tcPr>
                    <a:lnT w="12700" cap="flat" cmpd="sng" algn="ctr">
                      <a:solidFill>
                        <a:schemeClr val="bg1"/>
                      </a:solidFill>
                      <a:prstDash val="solid"/>
                      <a:round/>
                      <a:headEnd type="none" w="med" len="med"/>
                      <a:tailEnd type="none" w="med" len="med"/>
                    </a:lnT>
                  </a:tcPr>
                </a:tc>
                <a:tc>
                  <a:txBody>
                    <a:bodyPr/>
                    <a:lstStyle/>
                    <a:p>
                      <a:pPr algn="ctr">
                        <a:lnSpc>
                          <a:spcPts val="1200"/>
                        </a:lnSpc>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早期避難率低</a:t>
                      </a:r>
                      <a:endParaRPr kumimoji="1" lang="ja-JP" altLang="en-US" sz="1200" b="0" dirty="0">
                        <a:latin typeface="+mn-lt"/>
                        <a:ea typeface="+mn-ea"/>
                      </a:endParaRPr>
                    </a:p>
                  </a:txBody>
                  <a:tcPr/>
                </a:tc>
                <a:tc>
                  <a:txBody>
                    <a:bodyPr/>
                    <a:lstStyle/>
                    <a:p>
                      <a:pPr algn="ctr">
                        <a:lnSpc>
                          <a:spcPts val="1200"/>
                        </a:lnSpc>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早期避難率高＋呼びかけ</a:t>
                      </a:r>
                      <a:endParaRPr kumimoji="1" lang="ja-JP" altLang="en-US" sz="1200" b="0" dirty="0">
                        <a:latin typeface="+mn-lt"/>
                        <a:ea typeface="+mn-ea"/>
                      </a:endParaRPr>
                    </a:p>
                  </a:txBody>
                  <a:tcPr/>
                </a:tc>
                <a:extLst>
                  <a:ext uri="{0D108BD9-81ED-4DB2-BD59-A6C34878D82A}">
                    <a16:rowId xmlns:a16="http://schemas.microsoft.com/office/drawing/2014/main" val="957663794"/>
                  </a:ext>
                </a:extLst>
              </a:tr>
            </a:tbl>
          </a:graphicData>
        </a:graphic>
      </p:graphicFrame>
      <p:sp>
        <p:nvSpPr>
          <p:cNvPr id="15" name="コンテンツ プレースホルダー 1">
            <a:extLst>
              <a:ext uri="{FF2B5EF4-FFF2-40B4-BE49-F238E27FC236}">
                <a16:creationId xmlns:a16="http://schemas.microsoft.com/office/drawing/2014/main" id="{A4393248-8ADB-D553-C99C-057F8CDB06F3}"/>
              </a:ext>
            </a:extLst>
          </p:cNvPr>
          <p:cNvSpPr txBox="1">
            <a:spLocks/>
          </p:cNvSpPr>
          <p:nvPr/>
        </p:nvSpPr>
        <p:spPr bwMode="auto">
          <a:xfrm>
            <a:off x="289280" y="3949533"/>
            <a:ext cx="1847634" cy="3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100"/>
              </a:lnSpc>
              <a:spcBef>
                <a:spcPts val="300"/>
              </a:spcBef>
              <a:buNone/>
            </a:pPr>
            <a:r>
              <a:rPr lang="ja-JP" altLang="en-US" sz="1400" b="1" dirty="0">
                <a:cs typeface="Times New Roman" panose="02020603050405020304" pitchFamily="18" charset="0"/>
              </a:rPr>
              <a:t>■大阪府の計算条件</a:t>
            </a:r>
            <a:endParaRPr lang="en-US" altLang="ja-JP" sz="1400" b="1" dirty="0">
              <a:cs typeface="Times New Roman" panose="02020603050405020304" pitchFamily="18" charset="0"/>
            </a:endParaRPr>
          </a:p>
        </p:txBody>
      </p:sp>
      <p:sp>
        <p:nvSpPr>
          <p:cNvPr id="17" name="コンテンツ プレースホルダー 1">
            <a:extLst>
              <a:ext uri="{FF2B5EF4-FFF2-40B4-BE49-F238E27FC236}">
                <a16:creationId xmlns:a16="http://schemas.microsoft.com/office/drawing/2014/main" id="{1439BB12-11F3-43C7-E180-9BF0CC9308A9}"/>
              </a:ext>
            </a:extLst>
          </p:cNvPr>
          <p:cNvSpPr txBox="1">
            <a:spLocks/>
          </p:cNvSpPr>
          <p:nvPr/>
        </p:nvSpPr>
        <p:spPr bwMode="auto">
          <a:xfrm>
            <a:off x="289280" y="1704381"/>
            <a:ext cx="2149120" cy="3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100"/>
              </a:lnSpc>
              <a:spcBef>
                <a:spcPts val="300"/>
              </a:spcBef>
              <a:buNone/>
            </a:pPr>
            <a:r>
              <a:rPr lang="ja-JP" altLang="en-US" sz="1400" b="1" dirty="0">
                <a:cs typeface="Times New Roman" panose="02020603050405020304" pitchFamily="18" charset="0"/>
              </a:rPr>
              <a:t>■</a:t>
            </a:r>
            <a:r>
              <a:rPr lang="en-US" altLang="ja-JP" sz="1400" b="1" dirty="0">
                <a:cs typeface="Times New Roman" panose="02020603050405020304" pitchFamily="18" charset="0"/>
              </a:rPr>
              <a:t>R7</a:t>
            </a:r>
            <a:r>
              <a:rPr lang="ja-JP" altLang="en-US" sz="1400" b="1" dirty="0">
                <a:cs typeface="Times New Roman" panose="02020603050405020304" pitchFamily="18" charset="0"/>
              </a:rPr>
              <a:t>内閣府の想定結果</a:t>
            </a:r>
            <a:endParaRPr lang="en-US" altLang="ja-JP" sz="1400" b="1" dirty="0">
              <a:cs typeface="Times New Roman" panose="02020603050405020304" pitchFamily="18" charset="0"/>
            </a:endParaRPr>
          </a:p>
        </p:txBody>
      </p:sp>
      <p:sp>
        <p:nvSpPr>
          <p:cNvPr id="18" name="コンテンツ プレースホルダー 1">
            <a:extLst>
              <a:ext uri="{FF2B5EF4-FFF2-40B4-BE49-F238E27FC236}">
                <a16:creationId xmlns:a16="http://schemas.microsoft.com/office/drawing/2014/main" id="{7045D315-C181-377A-0C08-13CE83A737BB}"/>
              </a:ext>
            </a:extLst>
          </p:cNvPr>
          <p:cNvSpPr txBox="1">
            <a:spLocks/>
          </p:cNvSpPr>
          <p:nvPr/>
        </p:nvSpPr>
        <p:spPr bwMode="auto">
          <a:xfrm>
            <a:off x="3708861" y="6448349"/>
            <a:ext cx="5524500" cy="25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1100"/>
              </a:lnSpc>
              <a:spcBef>
                <a:spcPts val="300"/>
              </a:spcBef>
              <a:buNone/>
            </a:pPr>
            <a:r>
              <a:rPr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「南海トラフ巨大地震 時間差をおいて発生する地震の被害想定について」（</a:t>
            </a:r>
            <a:r>
              <a:rPr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R7</a:t>
            </a:r>
            <a:r>
              <a:rPr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．３内閣府）</a:t>
            </a:r>
            <a:endParaRPr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01E61ED-5C12-104F-4B6F-95DEBEEFF3D7}"/>
              </a:ext>
            </a:extLst>
          </p:cNvPr>
          <p:cNvPicPr>
            <a:picLocks noChangeAspect="1"/>
          </p:cNvPicPr>
          <p:nvPr/>
        </p:nvPicPr>
        <p:blipFill>
          <a:blip r:embed="rId5"/>
          <a:srcRect l="6799" t="5956" r="74265" b="73257"/>
          <a:stretch>
            <a:fillRect/>
          </a:stretch>
        </p:blipFill>
        <p:spPr>
          <a:xfrm>
            <a:off x="6677896" y="5279266"/>
            <a:ext cx="641726" cy="1020225"/>
          </a:xfrm>
          <a:prstGeom prst="rect">
            <a:avLst/>
          </a:prstGeom>
          <a:ln w="3175">
            <a:solidFill>
              <a:schemeClr val="tx1"/>
            </a:solidFill>
          </a:ln>
        </p:spPr>
      </p:pic>
      <p:sp>
        <p:nvSpPr>
          <p:cNvPr id="2" name="正方形/長方形 1">
            <a:extLst>
              <a:ext uri="{FF2B5EF4-FFF2-40B4-BE49-F238E27FC236}">
                <a16:creationId xmlns:a16="http://schemas.microsoft.com/office/drawing/2014/main" id="{F0854172-8926-882E-4D8E-B0E831D1EF3C}"/>
              </a:ext>
            </a:extLst>
          </p:cNvPr>
          <p:cNvSpPr/>
          <p:nvPr/>
        </p:nvSpPr>
        <p:spPr>
          <a:xfrm>
            <a:off x="1003852" y="2793250"/>
            <a:ext cx="7047618" cy="352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145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B17A-733D-476D-E15B-DF81564F33E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BEF973-B0FB-8B82-9BFB-1523DDC72728}"/>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今後の審議事項</a:t>
            </a:r>
          </a:p>
        </p:txBody>
      </p:sp>
      <p:sp>
        <p:nvSpPr>
          <p:cNvPr id="3" name="タイトル 2">
            <a:extLst>
              <a:ext uri="{FF2B5EF4-FFF2-40B4-BE49-F238E27FC236}">
                <a16:creationId xmlns:a16="http://schemas.microsoft.com/office/drawing/2014/main" id="{068318AA-438F-E91C-7362-694D76E9BF71}"/>
              </a:ext>
            </a:extLst>
          </p:cNvPr>
          <p:cNvSpPr>
            <a:spLocks noGrp="1"/>
          </p:cNvSpPr>
          <p:nvPr>
            <p:ph type="title"/>
          </p:nvPr>
        </p:nvSpPr>
        <p:spPr/>
        <p:txBody>
          <a:bodyPr/>
          <a:lstStyle/>
          <a:p>
            <a:r>
              <a:rPr lang="ja-JP" altLang="en-US" dirty="0"/>
              <a:t>２．今後の審議事項</a:t>
            </a:r>
          </a:p>
        </p:txBody>
      </p:sp>
      <p:sp>
        <p:nvSpPr>
          <p:cNvPr id="5" name="テキスト プレースホルダー 4">
            <a:extLst>
              <a:ext uri="{FF2B5EF4-FFF2-40B4-BE49-F238E27FC236}">
                <a16:creationId xmlns:a16="http://schemas.microsoft.com/office/drawing/2014/main" id="{A0A81851-87A0-2791-0278-C31FAEA9BDEF}"/>
              </a:ext>
            </a:extLst>
          </p:cNvPr>
          <p:cNvSpPr>
            <a:spLocks noGrp="1"/>
          </p:cNvSpPr>
          <p:nvPr>
            <p:ph type="body" sz="quarter" idx="11"/>
          </p:nvPr>
        </p:nvSpPr>
        <p:spPr/>
        <p:txBody>
          <a:bodyPr/>
          <a:lstStyle/>
          <a:p>
            <a:r>
              <a:rPr lang="ja-JP" altLang="en-US" dirty="0"/>
              <a:t>今後の審議事項</a:t>
            </a:r>
          </a:p>
        </p:txBody>
      </p:sp>
      <p:sp>
        <p:nvSpPr>
          <p:cNvPr id="10" name="スライド番号プレースホルダー 3">
            <a:extLst>
              <a:ext uri="{FF2B5EF4-FFF2-40B4-BE49-F238E27FC236}">
                <a16:creationId xmlns:a16="http://schemas.microsoft.com/office/drawing/2014/main" id="{A04B23F4-3834-02C0-8205-396ADD498BAC}"/>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24</a:t>
            </a:fld>
            <a:endParaRPr lang="ja-JP" altLang="en-US" sz="1600" dirty="0">
              <a:solidFill>
                <a:schemeClr val="tx1"/>
              </a:solidFill>
            </a:endParaRPr>
          </a:p>
        </p:txBody>
      </p:sp>
      <p:sp>
        <p:nvSpPr>
          <p:cNvPr id="6" name="コンテンツ プレースホルダー 1">
            <a:extLst>
              <a:ext uri="{FF2B5EF4-FFF2-40B4-BE49-F238E27FC236}">
                <a16:creationId xmlns:a16="http://schemas.microsoft.com/office/drawing/2014/main" id="{D71CD2ED-C98D-6CCB-A179-154CCADDB8EA}"/>
              </a:ext>
            </a:extLst>
          </p:cNvPr>
          <p:cNvSpPr>
            <a:spLocks noGrp="1"/>
          </p:cNvSpPr>
          <p:nvPr/>
        </p:nvSpPr>
        <p:spPr bwMode="auto">
          <a:xfrm>
            <a:off x="458390" y="1311768"/>
            <a:ext cx="8241110" cy="41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3200"/>
              </a:lnSpc>
              <a:spcBef>
                <a:spcPts val="0"/>
              </a:spcBef>
              <a:spcAft>
                <a:spcPts val="0"/>
              </a:spcAft>
              <a:buNone/>
            </a:pPr>
            <a:r>
              <a:rPr lang="ja-JP" altLang="en-US" sz="2400" b="1" spc="-100" dirty="0"/>
              <a:t>１．被害想定結果の妥当性確認</a:t>
            </a:r>
            <a:endParaRPr lang="en-US" altLang="ja-JP" sz="2400" b="1" spc="-100" dirty="0"/>
          </a:p>
          <a:p>
            <a:pPr marL="628650" indent="266700">
              <a:lnSpc>
                <a:spcPts val="3200"/>
              </a:lnSpc>
              <a:spcBef>
                <a:spcPts val="0"/>
              </a:spcBef>
              <a:spcAft>
                <a:spcPts val="0"/>
              </a:spcAft>
              <a:buFont typeface="Arial" panose="020B0604020202020204" pitchFamily="34" charset="0"/>
              <a:buChar char="•"/>
            </a:pPr>
            <a:r>
              <a:rPr lang="ja-JP" altLang="en-US" sz="2400" b="1" spc="-100" dirty="0"/>
              <a:t>直下型地震（５シナリオ）</a:t>
            </a:r>
            <a:endParaRPr lang="en-US" altLang="ja-JP" sz="2400" b="1" spc="-100" dirty="0"/>
          </a:p>
          <a:p>
            <a:pPr marL="628650" indent="266700">
              <a:lnSpc>
                <a:spcPts val="3200"/>
              </a:lnSpc>
              <a:spcBef>
                <a:spcPts val="0"/>
              </a:spcBef>
              <a:spcAft>
                <a:spcPts val="0"/>
              </a:spcAft>
              <a:buFont typeface="Arial" panose="020B0604020202020204" pitchFamily="34" charset="0"/>
              <a:buChar char="•"/>
            </a:pPr>
            <a:r>
              <a:rPr lang="ja-JP" altLang="en-US" sz="2400" b="1" spc="-100" dirty="0"/>
              <a:t>南海トラフ地震（１シナリオ、参考：時間差）</a:t>
            </a:r>
            <a:endParaRPr lang="en-US" altLang="ja-JP" sz="2400" b="1" spc="-100" dirty="0"/>
          </a:p>
          <a:p>
            <a:pPr marL="628650" indent="0">
              <a:lnSpc>
                <a:spcPts val="3200"/>
              </a:lnSpc>
              <a:spcBef>
                <a:spcPts val="0"/>
              </a:spcBef>
              <a:spcAft>
                <a:spcPts val="0"/>
              </a:spcAft>
              <a:buNone/>
            </a:pPr>
            <a:r>
              <a:rPr lang="en-US" altLang="ja-JP" sz="2400" b="1" spc="-100" dirty="0"/>
              <a:t>※</a:t>
            </a:r>
            <a:r>
              <a:rPr lang="ja-JP" altLang="en-US" sz="2400" b="1" spc="-100" dirty="0"/>
              <a:t>ライフライン被害想定は事業者の協力を得るため、</a:t>
            </a:r>
            <a:endParaRPr lang="en-US" altLang="ja-JP" sz="2400" b="1" spc="-100" dirty="0"/>
          </a:p>
          <a:p>
            <a:pPr marL="628650" indent="0">
              <a:lnSpc>
                <a:spcPts val="3200"/>
              </a:lnSpc>
              <a:spcBef>
                <a:spcPts val="0"/>
              </a:spcBef>
              <a:spcAft>
                <a:spcPts val="0"/>
              </a:spcAft>
              <a:buNone/>
            </a:pPr>
            <a:r>
              <a:rPr lang="ja-JP" altLang="en-US" sz="2400" b="1" spc="-100" dirty="0"/>
              <a:t>　 来年度に算定の見込みである。</a:t>
            </a:r>
            <a:endParaRPr lang="en-US" altLang="ja-JP" sz="2400" b="1" spc="-100" dirty="0"/>
          </a:p>
          <a:p>
            <a:pPr marL="628650" indent="0">
              <a:lnSpc>
                <a:spcPts val="3200"/>
              </a:lnSpc>
              <a:spcBef>
                <a:spcPts val="0"/>
              </a:spcBef>
              <a:spcAft>
                <a:spcPts val="0"/>
              </a:spcAft>
              <a:buNone/>
            </a:pPr>
            <a:endParaRPr lang="en-US" altLang="ja-JP" sz="2400" b="1" dirty="0"/>
          </a:p>
          <a:p>
            <a:pPr marL="0" indent="0">
              <a:lnSpc>
                <a:spcPts val="3200"/>
              </a:lnSpc>
              <a:spcBef>
                <a:spcPts val="0"/>
              </a:spcBef>
              <a:spcAft>
                <a:spcPts val="0"/>
              </a:spcAft>
              <a:buNone/>
            </a:pPr>
            <a:r>
              <a:rPr lang="ja-JP" altLang="en-US" sz="2400" b="1" dirty="0"/>
              <a:t>２．自助・共助の取組みによる減災効果</a:t>
            </a:r>
            <a:endParaRPr lang="en-US" altLang="ja-JP" sz="2400" b="1" dirty="0"/>
          </a:p>
          <a:p>
            <a:pPr indent="104775">
              <a:lnSpc>
                <a:spcPts val="3200"/>
              </a:lnSpc>
              <a:spcBef>
                <a:spcPts val="0"/>
              </a:spcBef>
              <a:spcAft>
                <a:spcPts val="0"/>
              </a:spcAft>
              <a:buFont typeface="Arial" panose="020B0604020202020204" pitchFamily="34" charset="0"/>
              <a:buChar char="•"/>
            </a:pPr>
            <a:r>
              <a:rPr lang="ja-JP" altLang="en-US" sz="2400" b="1" spc="-100" dirty="0"/>
              <a:t>　建物の耐震化</a:t>
            </a:r>
            <a:endParaRPr lang="en-US" altLang="ja-JP" sz="2400" b="1" spc="-100" dirty="0"/>
          </a:p>
          <a:p>
            <a:pPr indent="104775">
              <a:lnSpc>
                <a:spcPts val="3200"/>
              </a:lnSpc>
              <a:spcBef>
                <a:spcPts val="0"/>
              </a:spcBef>
              <a:spcAft>
                <a:spcPts val="0"/>
              </a:spcAft>
              <a:buFont typeface="Arial" panose="020B0604020202020204" pitchFamily="34" charset="0"/>
              <a:buChar char="•"/>
            </a:pPr>
            <a:r>
              <a:rPr lang="ja-JP" altLang="en-US" sz="2400" b="1" spc="-100" dirty="0"/>
              <a:t>　津波の避難意識向上</a:t>
            </a:r>
            <a:endParaRPr lang="en-US" altLang="ja-JP" sz="2400" b="1" spc="-100" dirty="0"/>
          </a:p>
          <a:p>
            <a:pPr indent="104775">
              <a:lnSpc>
                <a:spcPts val="3200"/>
              </a:lnSpc>
              <a:spcBef>
                <a:spcPts val="0"/>
              </a:spcBef>
              <a:spcAft>
                <a:spcPts val="0"/>
              </a:spcAft>
              <a:buFont typeface="Arial" panose="020B0604020202020204" pitchFamily="34" charset="0"/>
              <a:buChar char="•"/>
            </a:pPr>
            <a:r>
              <a:rPr lang="ja-JP" altLang="en-US" sz="2400" b="1" spc="-100" dirty="0"/>
              <a:t>  家具等の固定実施率向上</a:t>
            </a:r>
            <a:endParaRPr lang="en-US" altLang="ja-JP" sz="2400" b="1" spc="-100" dirty="0"/>
          </a:p>
        </p:txBody>
      </p:sp>
    </p:spTree>
    <p:extLst>
      <p:ext uri="{BB962C8B-B14F-4D97-AF65-F5344CB8AC3E}">
        <p14:creationId xmlns:p14="http://schemas.microsoft.com/office/powerpoint/2010/main" val="722065380"/>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1A807-9424-74E4-ED66-B96C2B0803C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C41D9AE-A19A-5FD2-9DEC-7181E7D31672}"/>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pc="-100" dirty="0">
                <a:latin typeface="Meiryo UI" panose="020B0604030504040204" pitchFamily="50" charset="-128"/>
                <a:ea typeface="Meiryo UI" panose="020B0604030504040204" pitchFamily="50" charset="-128"/>
              </a:rPr>
              <a:t>１．これまでの部会における方針、決定事項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p>
        </p:txBody>
      </p:sp>
      <p:sp>
        <p:nvSpPr>
          <p:cNvPr id="10" name="タイトル 9">
            <a:extLst>
              <a:ext uri="{FF2B5EF4-FFF2-40B4-BE49-F238E27FC236}">
                <a16:creationId xmlns:a16="http://schemas.microsoft.com/office/drawing/2014/main" id="{2D6204F3-3257-674B-6ABA-C494A80D75D0}"/>
              </a:ext>
            </a:extLst>
          </p:cNvPr>
          <p:cNvSpPr>
            <a:spLocks noGrp="1"/>
          </p:cNvSpPr>
          <p:nvPr>
            <p:ph type="title"/>
          </p:nvPr>
        </p:nvSpPr>
        <p:spPr/>
        <p:txBody>
          <a:bodyPr/>
          <a:lstStyle/>
          <a:p>
            <a:r>
              <a:rPr lang="en-US" altLang="ja-JP" spc="-100" dirty="0">
                <a:latin typeface="Meiryo UI" panose="020B0604030504040204" pitchFamily="50" charset="-128"/>
                <a:ea typeface="Meiryo UI" panose="020B0604030504040204" pitchFamily="50" charset="-128"/>
              </a:rPr>
              <a:t>1-1 </a:t>
            </a:r>
            <a:r>
              <a:rPr lang="ja-JP" altLang="en-US" spc="-100" dirty="0">
                <a:latin typeface="Meiryo UI" panose="020B0604030504040204" pitchFamily="50" charset="-128"/>
                <a:ea typeface="Meiryo UI" panose="020B0604030504040204" pitchFamily="50" charset="-128"/>
              </a:rPr>
              <a:t>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endParaRPr lang="ja-JP" altLang="en-US" dirty="0"/>
          </a:p>
        </p:txBody>
      </p:sp>
      <p:sp>
        <p:nvSpPr>
          <p:cNvPr id="13" name="テキスト プレースホルダー 12">
            <a:extLst>
              <a:ext uri="{FF2B5EF4-FFF2-40B4-BE49-F238E27FC236}">
                <a16:creationId xmlns:a16="http://schemas.microsoft.com/office/drawing/2014/main" id="{F602D905-41A1-9360-3D9F-CCCD56D547A5}"/>
              </a:ext>
            </a:extLst>
          </p:cNvPr>
          <p:cNvSpPr>
            <a:spLocks noGrp="1"/>
          </p:cNvSpPr>
          <p:nvPr>
            <p:ph type="body" sz="quarter" idx="11"/>
          </p:nvPr>
        </p:nvSpPr>
        <p:spPr>
          <a:xfrm>
            <a:off x="144000" y="477604"/>
            <a:ext cx="1554171" cy="320000"/>
          </a:xfrm>
        </p:spPr>
        <p:txBody>
          <a:bodyPr/>
          <a:lstStyle/>
          <a:p>
            <a:r>
              <a:rPr lang="ja-JP" altLang="en-US" dirty="0"/>
              <a:t>被害想定について</a:t>
            </a:r>
          </a:p>
        </p:txBody>
      </p:sp>
      <p:sp>
        <p:nvSpPr>
          <p:cNvPr id="21" name="スライド番号プレースホルダー 3">
            <a:extLst>
              <a:ext uri="{FF2B5EF4-FFF2-40B4-BE49-F238E27FC236}">
                <a16:creationId xmlns:a16="http://schemas.microsoft.com/office/drawing/2014/main" id="{70D6A9D9-737C-EA87-007A-A0983F2F7B35}"/>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
        <p:nvSpPr>
          <p:cNvPr id="41" name="角丸四角形 73">
            <a:extLst>
              <a:ext uri="{FF2B5EF4-FFF2-40B4-BE49-F238E27FC236}">
                <a16:creationId xmlns:a16="http://schemas.microsoft.com/office/drawing/2014/main" id="{ACD3E694-CEA3-AB34-BE5D-1F3009F42047}"/>
              </a:ext>
            </a:extLst>
          </p:cNvPr>
          <p:cNvSpPr/>
          <p:nvPr/>
        </p:nvSpPr>
        <p:spPr>
          <a:xfrm>
            <a:off x="245342" y="1046975"/>
            <a:ext cx="4165087" cy="72670"/>
          </a:xfrm>
          <a:prstGeom prst="roundRect">
            <a:avLst>
              <a:gd name="adj" fmla="val 2313"/>
            </a:avLst>
          </a:prstGeom>
          <a:gradFill flip="none" rotWithShape="1">
            <a:gsLst>
              <a:gs pos="100000">
                <a:srgbClr val="CCFFCC"/>
              </a:gs>
              <a:gs pos="0">
                <a:srgbClr val="008000"/>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これまでの部会における方針、決定事項（第４回部会）</a:t>
            </a:r>
          </a:p>
        </p:txBody>
      </p:sp>
      <p:sp>
        <p:nvSpPr>
          <p:cNvPr id="42" name="角丸四角形 73">
            <a:extLst>
              <a:ext uri="{FF2B5EF4-FFF2-40B4-BE49-F238E27FC236}">
                <a16:creationId xmlns:a16="http://schemas.microsoft.com/office/drawing/2014/main" id="{9D725186-20C6-8E3F-171B-1C276802622B}"/>
              </a:ext>
            </a:extLst>
          </p:cNvPr>
          <p:cNvSpPr/>
          <p:nvPr/>
        </p:nvSpPr>
        <p:spPr>
          <a:xfrm>
            <a:off x="246977" y="5424271"/>
            <a:ext cx="3025035" cy="72000"/>
          </a:xfrm>
          <a:prstGeom prst="roundRect">
            <a:avLst>
              <a:gd name="adj" fmla="val 2313"/>
            </a:avLst>
          </a:prstGeom>
          <a:gradFill flip="none" rotWithShape="1">
            <a:gsLst>
              <a:gs pos="100000">
                <a:srgbClr val="CCFFCC"/>
              </a:gs>
              <a:gs pos="0">
                <a:srgbClr val="008000"/>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今回（第５回）部会における諮問事項</a:t>
            </a:r>
          </a:p>
        </p:txBody>
      </p:sp>
      <p:sp>
        <p:nvSpPr>
          <p:cNvPr id="45" name="正方形/長方形 44">
            <a:extLst>
              <a:ext uri="{FF2B5EF4-FFF2-40B4-BE49-F238E27FC236}">
                <a16:creationId xmlns:a16="http://schemas.microsoft.com/office/drawing/2014/main" id="{EC38D87B-B669-7ACD-ADD7-40DD561C315E}"/>
              </a:ext>
            </a:extLst>
          </p:cNvPr>
          <p:cNvSpPr/>
          <p:nvPr/>
        </p:nvSpPr>
        <p:spPr>
          <a:xfrm>
            <a:off x="364393" y="5562478"/>
            <a:ext cx="8322407" cy="99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被害想定手法の妥当性</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161925">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内閣府公表資料を踏まえた見直し（</a:t>
            </a:r>
            <a:r>
              <a:rPr kumimoji="1" lang="ja-JP" altLang="en-US" sz="1400" u="sng" dirty="0">
                <a:solidFill>
                  <a:schemeClr val="tx1"/>
                </a:solidFill>
                <a:latin typeface="Meiryo UI" panose="020B0604030504040204" pitchFamily="50" charset="-128"/>
                <a:ea typeface="Meiryo UI" panose="020B0604030504040204" pitchFamily="50" charset="-128"/>
              </a:rPr>
              <a:t>大阪府の地域特性等を考慮したパラメータの設定</a:t>
            </a:r>
            <a:r>
              <a:rPr kumimoji="1" lang="en-US" altLang="ja-JP" sz="1400" baseline="500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火災における風速、感震ブレーカー設置率、家具転倒防止実施率、津波に対する避難開始時期など</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161925">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段階地震の検討ケースとアウトプット</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AB80C104-432A-5097-9981-1B40F3E0B31E}"/>
              </a:ext>
            </a:extLst>
          </p:cNvPr>
          <p:cNvSpPr/>
          <p:nvPr/>
        </p:nvSpPr>
        <p:spPr>
          <a:xfrm>
            <a:off x="5818789" y="1012335"/>
            <a:ext cx="2150863" cy="360850"/>
          </a:xfrm>
          <a:prstGeom prst="roundRect">
            <a:avLst>
              <a:gd name="adj" fmla="val 6679"/>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9EF1C004-CE3F-1EB8-0FB9-2228CDCE4814}"/>
              </a:ext>
            </a:extLst>
          </p:cNvPr>
          <p:cNvSpPr/>
          <p:nvPr/>
        </p:nvSpPr>
        <p:spPr>
          <a:xfrm>
            <a:off x="6173847" y="1040472"/>
            <a:ext cx="1440746" cy="321972"/>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①ハザードの想定</a:t>
            </a:r>
          </a:p>
        </p:txBody>
      </p:sp>
      <p:sp>
        <p:nvSpPr>
          <p:cNvPr id="50" name="四角形: 角を丸くする 49">
            <a:extLst>
              <a:ext uri="{FF2B5EF4-FFF2-40B4-BE49-F238E27FC236}">
                <a16:creationId xmlns:a16="http://schemas.microsoft.com/office/drawing/2014/main" id="{6DBF3389-739D-B38F-04B0-7122F17B4A10}"/>
              </a:ext>
            </a:extLst>
          </p:cNvPr>
          <p:cNvSpPr/>
          <p:nvPr/>
        </p:nvSpPr>
        <p:spPr>
          <a:xfrm>
            <a:off x="4923200" y="1900800"/>
            <a:ext cx="3942040" cy="1444907"/>
          </a:xfrm>
          <a:prstGeom prst="roundRect">
            <a:avLst>
              <a:gd name="adj" fmla="val 6679"/>
            </a:avLst>
          </a:prstGeom>
          <a:solidFill>
            <a:schemeClr val="accent6">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744A94C-EC78-82D1-FFAD-371961BD1F95}"/>
              </a:ext>
            </a:extLst>
          </p:cNvPr>
          <p:cNvSpPr/>
          <p:nvPr/>
        </p:nvSpPr>
        <p:spPr>
          <a:xfrm>
            <a:off x="5818789" y="1950170"/>
            <a:ext cx="1904911" cy="2762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2000" b="1" dirty="0">
                <a:solidFill>
                  <a:schemeClr val="tx1"/>
                </a:solidFill>
                <a:latin typeface="Meiryo UI" panose="020B0604030504040204" pitchFamily="50" charset="-128"/>
                <a:ea typeface="Meiryo UI" panose="020B0604030504040204" pitchFamily="50" charset="-128"/>
              </a:rPr>
              <a:t>②被害の想定</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4AAB74E6-C795-9231-2B93-475F96638C7A}"/>
              </a:ext>
            </a:extLst>
          </p:cNvPr>
          <p:cNvSpPr/>
          <p:nvPr/>
        </p:nvSpPr>
        <p:spPr>
          <a:xfrm>
            <a:off x="6008446" y="4004491"/>
            <a:ext cx="1771549" cy="399465"/>
          </a:xfrm>
          <a:prstGeom prst="roundRect">
            <a:avLst>
              <a:gd name="adj" fmla="val 10462"/>
            </a:avLst>
          </a:prstGeom>
          <a:solidFill>
            <a:schemeClr val="accent4">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正方形/長方形 52">
            <a:extLst>
              <a:ext uri="{FF2B5EF4-FFF2-40B4-BE49-F238E27FC236}">
                <a16:creationId xmlns:a16="http://schemas.microsoft.com/office/drawing/2014/main" id="{89F64F02-55E5-7CDF-0A44-79BBECFB38F8}"/>
              </a:ext>
            </a:extLst>
          </p:cNvPr>
          <p:cNvSpPr/>
          <p:nvPr/>
        </p:nvSpPr>
        <p:spPr>
          <a:xfrm>
            <a:off x="5951390" y="4040035"/>
            <a:ext cx="1885661" cy="39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③災害シナリオ</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5" name="矢印: 右 54">
            <a:extLst>
              <a:ext uri="{FF2B5EF4-FFF2-40B4-BE49-F238E27FC236}">
                <a16:creationId xmlns:a16="http://schemas.microsoft.com/office/drawing/2014/main" id="{AFDCF371-21B1-B67D-8010-FB143A2C6781}"/>
              </a:ext>
            </a:extLst>
          </p:cNvPr>
          <p:cNvSpPr/>
          <p:nvPr/>
        </p:nvSpPr>
        <p:spPr>
          <a:xfrm rot="5400000">
            <a:off x="6672245" y="1410779"/>
            <a:ext cx="443951" cy="465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1271B984-A344-143C-C8B2-5AF24825DF5D}"/>
              </a:ext>
            </a:extLst>
          </p:cNvPr>
          <p:cNvSpPr txBox="1"/>
          <p:nvPr/>
        </p:nvSpPr>
        <p:spPr>
          <a:xfrm>
            <a:off x="5701270" y="646134"/>
            <a:ext cx="2385900" cy="360850"/>
          </a:xfrm>
          <a:prstGeom prst="rect">
            <a:avLst/>
          </a:prstGeom>
          <a:noFill/>
          <a:ln>
            <a:noFill/>
          </a:ln>
        </p:spPr>
        <p:txBody>
          <a:bodyPr wrap="square" tIns="72000" bIns="72000" rtlCol="0" anchor="t" anchorCtr="0">
            <a:spAutoFit/>
          </a:bodyPr>
          <a:lstStyle/>
          <a:p>
            <a:pPr algn="ctr"/>
            <a:r>
              <a:rPr lang="ja-JP" altLang="en-US" sz="1400" b="1" dirty="0">
                <a:latin typeface="Meiryo UI" panose="020B0604030504040204" pitchFamily="50" charset="-128"/>
                <a:ea typeface="Meiryo UI" panose="020B0604030504040204" pitchFamily="50" charset="-128"/>
              </a:rPr>
              <a:t>地震被害想定調査の流れ</a:t>
            </a:r>
          </a:p>
        </p:txBody>
      </p:sp>
      <p:sp>
        <p:nvSpPr>
          <p:cNvPr id="58" name="テキスト ボックス 57">
            <a:extLst>
              <a:ext uri="{FF2B5EF4-FFF2-40B4-BE49-F238E27FC236}">
                <a16:creationId xmlns:a16="http://schemas.microsoft.com/office/drawing/2014/main" id="{FA4C976E-0056-ECAB-FDE5-20D821CA239E}"/>
              </a:ext>
            </a:extLst>
          </p:cNvPr>
          <p:cNvSpPr txBox="1"/>
          <p:nvPr/>
        </p:nvSpPr>
        <p:spPr>
          <a:xfrm>
            <a:off x="82319" y="1145990"/>
            <a:ext cx="4606290" cy="307777"/>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（１）基本方針</a:t>
            </a:r>
            <a:endParaRPr kumimoji="1" lang="en-US" altLang="ja-JP" sz="1400" b="1"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386BCC94-2A27-5671-D2B0-38C37FFADF40}"/>
              </a:ext>
            </a:extLst>
          </p:cNvPr>
          <p:cNvSpPr/>
          <p:nvPr/>
        </p:nvSpPr>
        <p:spPr>
          <a:xfrm>
            <a:off x="360316" y="1381278"/>
            <a:ext cx="4334881" cy="1732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被害想定の算定式は、直下型地震・海溝型地震ともに、</a:t>
            </a:r>
            <a:r>
              <a:rPr kumimoji="1" lang="ja-JP" altLang="en-US" sz="1400" u="sng" dirty="0">
                <a:solidFill>
                  <a:schemeClr val="tx1"/>
                </a:solidFill>
                <a:latin typeface="Meiryo UI" panose="020B0604030504040204" pitchFamily="50" charset="-128"/>
                <a:ea typeface="Meiryo UI" panose="020B0604030504040204" pitchFamily="50" charset="-128"/>
              </a:rPr>
              <a:t>内閣府が公表した南海トラフ巨大地震の被害想定手法を用いることを基本</a:t>
            </a:r>
            <a:r>
              <a:rPr kumimoji="1" lang="ja-JP" altLang="en-US" sz="1400" dirty="0">
                <a:solidFill>
                  <a:schemeClr val="tx1"/>
                </a:solidFill>
                <a:latin typeface="Meiryo UI" panose="020B0604030504040204" pitchFamily="50" charset="-128"/>
                <a:ea typeface="Meiryo UI" panose="020B0604030504040204" pitchFamily="50" charset="-128"/>
              </a:rPr>
              <a:t>とする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buClr>
                <a:schemeClr val="tx1"/>
              </a:buClr>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ハザード（地震動、津波浸水想定等）は大阪府が独自に計算したものを採用</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buFont typeface="Wingdings" panose="05000000000000000000" pitchFamily="2" charset="2"/>
              <a:buChar char="Ø"/>
            </a:pPr>
            <a:r>
              <a:rPr kumimoji="1" lang="ja-JP" altLang="en-US" sz="1400" u="sng" dirty="0">
                <a:solidFill>
                  <a:schemeClr val="tx1"/>
                </a:solidFill>
                <a:latin typeface="Meiryo UI" panose="020B0604030504040204" pitchFamily="50" charset="-128"/>
                <a:ea typeface="Meiryo UI" panose="020B0604030504040204" pitchFamily="50" charset="-128"/>
              </a:rPr>
              <a:t>自助や共助で想定される被害が変化する項目については、対策が進んだ場合のパラメータも設定</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73038" indent="-173038">
              <a:buFont typeface="Wingdings" panose="05000000000000000000" pitchFamily="2" charset="2"/>
              <a:buChar char="Ø"/>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1C3B5077-1D54-3320-839E-5D06878822B2}"/>
              </a:ext>
            </a:extLst>
          </p:cNvPr>
          <p:cNvSpPr txBox="1"/>
          <p:nvPr/>
        </p:nvSpPr>
        <p:spPr>
          <a:xfrm>
            <a:off x="82319" y="2959401"/>
            <a:ext cx="4606290" cy="307777"/>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（２）前提条件</a:t>
            </a:r>
            <a:endParaRPr kumimoji="1" lang="en-US" altLang="ja-JP" sz="1400" dirty="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0381F90B-AEA2-8EC6-6905-E30467D93680}"/>
              </a:ext>
            </a:extLst>
          </p:cNvPr>
          <p:cNvSpPr/>
          <p:nvPr/>
        </p:nvSpPr>
        <p:spPr>
          <a:xfrm>
            <a:off x="364482" y="3225399"/>
            <a:ext cx="5643964" cy="135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buFont typeface="Wingdings" panose="05000000000000000000" pitchFamily="2" charset="2"/>
              <a:buChar char="Ø"/>
            </a:pPr>
            <a:r>
              <a:rPr lang="ja-JP" altLang="en-US" sz="1400" dirty="0">
                <a:solidFill>
                  <a:schemeClr val="tx1"/>
                </a:solidFill>
              </a:rPr>
              <a:t>対象とする事項は、以下の通り。</a:t>
            </a:r>
            <a:endParaRPr lang="en-US" altLang="ja-JP" sz="1400" dirty="0">
              <a:solidFill>
                <a:schemeClr val="tx1"/>
              </a:solidFill>
            </a:endParaRPr>
          </a:p>
          <a:p>
            <a:r>
              <a:rPr lang="ja-JP" altLang="en-US" sz="1400" dirty="0">
                <a:solidFill>
                  <a:schemeClr val="tx1"/>
                </a:solidFill>
              </a:rPr>
              <a:t>　　　地震動・</a:t>
            </a:r>
            <a:r>
              <a:rPr lang="ja-JP" altLang="en-US" sz="1400" dirty="0">
                <a:solidFill>
                  <a:schemeClr val="tx1"/>
                </a:solidFill>
                <a:latin typeface="Meiryo UI" panose="020B0604030504040204" pitchFamily="50" charset="-128"/>
                <a:ea typeface="Meiryo UI" panose="020B0604030504040204" pitchFamily="50" charset="-128"/>
              </a:rPr>
              <a:t>液状化</a:t>
            </a:r>
            <a:r>
              <a:rPr lang="ja-JP" altLang="en-US" sz="1400" dirty="0">
                <a:solidFill>
                  <a:schemeClr val="tx1"/>
                </a:solidFill>
              </a:rPr>
              <a:t>：直下型</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ケース、</a:t>
            </a:r>
            <a:r>
              <a:rPr lang="ja-JP" altLang="en-US" sz="1400" dirty="0">
                <a:solidFill>
                  <a:schemeClr val="tx1"/>
                </a:solidFill>
                <a:latin typeface="Meiryo UI" panose="020B0604030504040204" pitchFamily="50" charset="-128"/>
                <a:ea typeface="Meiryo UI" panose="020B0604030504040204" pitchFamily="50" charset="-128"/>
              </a:rPr>
              <a:t>南海トラフ地震</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津波浸水　　　　：南海トラフ地震</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想定する季節・時間帯については、人々の活動状況や居場所が異なるシーンを網羅する観点から、内閣府公表資料と同様に</a:t>
            </a:r>
            <a:r>
              <a:rPr kumimoji="1" lang="ja-JP" altLang="en-US" sz="1400" u="sng" dirty="0">
                <a:solidFill>
                  <a:schemeClr val="tx1"/>
                </a:solidFill>
                <a:latin typeface="Meiryo UI" panose="020B0604030504040204" pitchFamily="50" charset="-128"/>
                <a:ea typeface="Meiryo UI" panose="020B0604030504040204" pitchFamily="50" charset="-128"/>
              </a:rPr>
              <a:t>冬の早朝５時、</a:t>
            </a:r>
            <a:endParaRPr kumimoji="1" lang="en-US" altLang="ja-JP" sz="1400" u="sng"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u="sng" dirty="0">
                <a:solidFill>
                  <a:schemeClr val="tx1"/>
                </a:solidFill>
                <a:latin typeface="Meiryo UI" panose="020B0604030504040204" pitchFamily="50" charset="-128"/>
                <a:ea typeface="Meiryo UI" panose="020B0604030504040204" pitchFamily="50" charset="-128"/>
              </a:rPr>
              <a:t>夏の昼</a:t>
            </a:r>
            <a:r>
              <a:rPr kumimoji="1" lang="en-US" altLang="ja-JP" sz="1400" u="sng" dirty="0">
                <a:solidFill>
                  <a:schemeClr val="tx1"/>
                </a:solidFill>
                <a:latin typeface="Meiryo UI" panose="020B0604030504040204" pitchFamily="50" charset="-128"/>
                <a:ea typeface="Meiryo UI" panose="020B0604030504040204" pitchFamily="50" charset="-128"/>
              </a:rPr>
              <a:t>12</a:t>
            </a:r>
            <a:r>
              <a:rPr kumimoji="1" lang="ja-JP" altLang="en-US" sz="1400" u="sng" dirty="0">
                <a:solidFill>
                  <a:schemeClr val="tx1"/>
                </a:solidFill>
                <a:latin typeface="Meiryo UI" panose="020B0604030504040204" pitchFamily="50" charset="-128"/>
                <a:ea typeface="Meiryo UI" panose="020B0604030504040204" pitchFamily="50" charset="-128"/>
              </a:rPr>
              <a:t>時、冬の夕</a:t>
            </a:r>
            <a:r>
              <a:rPr kumimoji="1" lang="en-US" altLang="ja-JP" sz="1400" u="sng" dirty="0">
                <a:solidFill>
                  <a:schemeClr val="tx1"/>
                </a:solidFill>
                <a:latin typeface="Meiryo UI" panose="020B0604030504040204" pitchFamily="50" charset="-128"/>
                <a:ea typeface="Meiryo UI" panose="020B0604030504040204" pitchFamily="50" charset="-128"/>
              </a:rPr>
              <a:t>18</a:t>
            </a:r>
            <a:r>
              <a:rPr kumimoji="1" lang="ja-JP" altLang="en-US" sz="1400" u="sng" dirty="0">
                <a:solidFill>
                  <a:schemeClr val="tx1"/>
                </a:solidFill>
                <a:latin typeface="Meiryo UI" panose="020B0604030504040204" pitchFamily="50" charset="-128"/>
                <a:ea typeface="Meiryo UI" panose="020B0604030504040204" pitchFamily="50" charset="-128"/>
              </a:rPr>
              <a:t>時</a:t>
            </a:r>
            <a:r>
              <a:rPr kumimoji="1" lang="ja-JP" altLang="en-US" sz="1400" dirty="0">
                <a:solidFill>
                  <a:schemeClr val="tx1"/>
                </a:solidFill>
                <a:latin typeface="Meiryo UI" panose="020B0604030504040204" pitchFamily="50" charset="-128"/>
                <a:ea typeface="Meiryo UI" panose="020B0604030504040204" pitchFamily="50" charset="-128"/>
              </a:rPr>
              <a:t>を採用。</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pPr marL="173038" indent="-173038">
              <a:buFont typeface="Wingdings" panose="05000000000000000000" pitchFamily="2" charset="2"/>
              <a:buChar char="Ø"/>
            </a:pPr>
            <a:endParaRPr kumimoji="1" lang="en-US" altLang="ja-JP" sz="1400" dirty="0">
              <a:solidFill>
                <a:schemeClr val="tx1"/>
              </a:solidFill>
              <a:latin typeface="Meiryo UI" panose="020B0604030504040204" pitchFamily="50" charset="-128"/>
              <a:ea typeface="Meiryo UI" panose="020B0604030504040204" pitchFamily="50" charset="-128"/>
            </a:endParaRPr>
          </a:p>
          <a:p>
            <a:pPr marL="173038" indent="-173038">
              <a:buFont typeface="Wingdings" panose="05000000000000000000" pitchFamily="2" charset="2"/>
              <a:buChar char="Ø"/>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9D365AE2-B0C9-8DCA-712C-F0D51D7994D3}"/>
              </a:ext>
            </a:extLst>
          </p:cNvPr>
          <p:cNvSpPr txBox="1"/>
          <p:nvPr/>
        </p:nvSpPr>
        <p:spPr>
          <a:xfrm>
            <a:off x="4923200" y="1505636"/>
            <a:ext cx="1974189" cy="360850"/>
          </a:xfrm>
          <a:prstGeom prst="rect">
            <a:avLst/>
          </a:prstGeom>
          <a:noFill/>
          <a:ln>
            <a:noFill/>
          </a:ln>
        </p:spPr>
        <p:txBody>
          <a:bodyPr wrap="square" tIns="72000" bIns="72000" rtlCol="0" anchor="t" anchorCtr="0">
            <a:spAutoFit/>
          </a:bodyPr>
          <a:lstStyle/>
          <a:p>
            <a:r>
              <a:rPr lang="ja-JP" altLang="en-US" sz="1400" b="1" dirty="0">
                <a:solidFill>
                  <a:srgbClr val="FF0000"/>
                </a:solidFill>
                <a:latin typeface="Meiryo UI" panose="020B0604030504040204" pitchFamily="50" charset="-128"/>
                <a:ea typeface="Meiryo UI" panose="020B0604030504040204" pitchFamily="50" charset="-128"/>
              </a:rPr>
              <a:t>▼本日の審議項目</a:t>
            </a:r>
          </a:p>
        </p:txBody>
      </p:sp>
      <p:sp>
        <p:nvSpPr>
          <p:cNvPr id="65" name="正方形/長方形 64">
            <a:extLst>
              <a:ext uri="{FF2B5EF4-FFF2-40B4-BE49-F238E27FC236}">
                <a16:creationId xmlns:a16="http://schemas.microsoft.com/office/drawing/2014/main" id="{F997E922-050D-A5EC-6440-11FCEECE06D4}"/>
              </a:ext>
            </a:extLst>
          </p:cNvPr>
          <p:cNvSpPr/>
          <p:nvPr/>
        </p:nvSpPr>
        <p:spPr>
          <a:xfrm>
            <a:off x="5513275" y="2322522"/>
            <a:ext cx="3280335" cy="8903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kumimoji="1" lang="ja-JP" altLang="en-US" sz="1400" b="1" dirty="0">
                <a:solidFill>
                  <a:schemeClr val="tx1"/>
                </a:solidFill>
                <a:latin typeface="Meiryo UI" panose="020B0604030504040204" pitchFamily="50" charset="-128"/>
                <a:ea typeface="Meiryo UI" panose="020B0604030504040204" pitchFamily="50" charset="-128"/>
              </a:rPr>
              <a:t>　　　　被害想定手法・パラメータ</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内閣府公表資料を踏まえた被害想定手法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180975">
              <a:buFont typeface="Wingdings" panose="05000000000000000000" pitchFamily="2" charset="2"/>
              <a:buChar char="Ø"/>
            </a:pPr>
            <a:r>
              <a:rPr kumimoji="1" lang="ja-JP" altLang="en-US" sz="1200" dirty="0">
                <a:solidFill>
                  <a:schemeClr val="tx1"/>
                </a:solidFill>
                <a:latin typeface="Meiryo UI" panose="020B0604030504040204" pitchFamily="50" charset="-128"/>
                <a:ea typeface="Meiryo UI" panose="020B0604030504040204" pitchFamily="50" charset="-128"/>
              </a:rPr>
              <a:t>大阪府の地域特性を考慮したパラメータの設定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E5D2227F-8E66-B7A4-4408-216F8AD850D5}"/>
              </a:ext>
            </a:extLst>
          </p:cNvPr>
          <p:cNvSpPr txBox="1"/>
          <p:nvPr/>
        </p:nvSpPr>
        <p:spPr>
          <a:xfrm>
            <a:off x="5009838" y="2322522"/>
            <a:ext cx="356243" cy="903810"/>
          </a:xfrm>
          <a:prstGeom prst="rect">
            <a:avLst/>
          </a:prstGeom>
          <a:solidFill>
            <a:schemeClr val="tx1">
              <a:lumMod val="75000"/>
              <a:lumOff val="25000"/>
            </a:schemeClr>
          </a:solidFill>
        </p:spPr>
        <p:txBody>
          <a:bodyPr vert="eaVert" wrap="square" lIns="0" tIns="0" rIns="0" bIns="0" rtlCol="0" anchor="ctr" anchorCtr="1">
            <a:no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検討事項</a:t>
            </a:r>
          </a:p>
        </p:txBody>
      </p:sp>
      <p:sp>
        <p:nvSpPr>
          <p:cNvPr id="68" name="矢印: 右 67">
            <a:extLst>
              <a:ext uri="{FF2B5EF4-FFF2-40B4-BE49-F238E27FC236}">
                <a16:creationId xmlns:a16="http://schemas.microsoft.com/office/drawing/2014/main" id="{0F4DA131-19F8-9D4B-6AB0-38E1E1E93F9B}"/>
              </a:ext>
            </a:extLst>
          </p:cNvPr>
          <p:cNvSpPr/>
          <p:nvPr/>
        </p:nvSpPr>
        <p:spPr>
          <a:xfrm rot="5400000">
            <a:off x="6672245" y="3461312"/>
            <a:ext cx="443951" cy="465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EBAE345A-6B8D-0761-A4FF-4583AC1AB864}"/>
              </a:ext>
            </a:extLst>
          </p:cNvPr>
          <p:cNvSpPr txBox="1"/>
          <p:nvPr/>
        </p:nvSpPr>
        <p:spPr>
          <a:xfrm>
            <a:off x="60547" y="4581521"/>
            <a:ext cx="5568125" cy="307777"/>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（３）被害想定項目</a:t>
            </a:r>
            <a:endParaRPr kumimoji="1" lang="en-US" altLang="ja-JP" sz="1400" dirty="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F359B0DA-64B1-D257-71B3-1A977418CDAC}"/>
              </a:ext>
            </a:extLst>
          </p:cNvPr>
          <p:cNvSpPr/>
          <p:nvPr/>
        </p:nvSpPr>
        <p:spPr>
          <a:xfrm>
            <a:off x="335818" y="4825612"/>
            <a:ext cx="4941032" cy="286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3038" indent="-173038">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回部会で検討した項目を基本とする。（ページ</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参照）</a:t>
            </a:r>
          </a:p>
        </p:txBody>
      </p:sp>
    </p:spTree>
    <p:extLst>
      <p:ext uri="{BB962C8B-B14F-4D97-AF65-F5344CB8AC3E}">
        <p14:creationId xmlns:p14="http://schemas.microsoft.com/office/powerpoint/2010/main" val="254961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091D-E05E-9CC6-33D0-8F8AAC2FAC0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040C936-EB7D-A5E5-E53A-7ADD5D9AB312}"/>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pc="-100" dirty="0">
                <a:latin typeface="Meiryo UI" panose="020B0604030504040204" pitchFamily="50" charset="-128"/>
                <a:ea typeface="Meiryo UI" panose="020B0604030504040204" pitchFamily="50" charset="-128"/>
              </a:rPr>
              <a:t>１．これまでの部会における方針、決定事項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p>
        </p:txBody>
      </p:sp>
      <p:sp>
        <p:nvSpPr>
          <p:cNvPr id="10" name="タイトル 9">
            <a:extLst>
              <a:ext uri="{FF2B5EF4-FFF2-40B4-BE49-F238E27FC236}">
                <a16:creationId xmlns:a16="http://schemas.microsoft.com/office/drawing/2014/main" id="{7E9A2CB1-9BD9-2A11-385D-878BF624B045}"/>
              </a:ext>
            </a:extLst>
          </p:cNvPr>
          <p:cNvSpPr>
            <a:spLocks noGrp="1"/>
          </p:cNvSpPr>
          <p:nvPr>
            <p:ph type="title"/>
          </p:nvPr>
        </p:nvSpPr>
        <p:spPr/>
        <p:txBody>
          <a:bodyPr/>
          <a:lstStyle/>
          <a:p>
            <a:r>
              <a:rPr lang="en-US" altLang="ja-JP" spc="-100" dirty="0">
                <a:latin typeface="Meiryo UI" panose="020B0604030504040204" pitchFamily="50" charset="-128"/>
                <a:ea typeface="Meiryo UI" panose="020B0604030504040204" pitchFamily="50" charset="-128"/>
              </a:rPr>
              <a:t>1-1 </a:t>
            </a:r>
            <a:r>
              <a:rPr lang="ja-JP" altLang="en-US" spc="-100" dirty="0">
                <a:latin typeface="Meiryo UI" panose="020B0604030504040204" pitchFamily="50" charset="-128"/>
                <a:ea typeface="Meiryo UI" panose="020B0604030504040204" pitchFamily="50" charset="-128"/>
              </a:rPr>
              <a:t>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endParaRPr lang="ja-JP" altLang="en-US" dirty="0"/>
          </a:p>
        </p:txBody>
      </p:sp>
      <p:sp>
        <p:nvSpPr>
          <p:cNvPr id="13" name="テキスト プレースホルダー 12">
            <a:extLst>
              <a:ext uri="{FF2B5EF4-FFF2-40B4-BE49-F238E27FC236}">
                <a16:creationId xmlns:a16="http://schemas.microsoft.com/office/drawing/2014/main" id="{CBDE719C-BCF2-5CC5-F720-B34857B4C8D4}"/>
              </a:ext>
            </a:extLst>
          </p:cNvPr>
          <p:cNvSpPr>
            <a:spLocks noGrp="1"/>
          </p:cNvSpPr>
          <p:nvPr>
            <p:ph type="body" sz="quarter" idx="11"/>
          </p:nvPr>
        </p:nvSpPr>
        <p:spPr/>
        <p:txBody>
          <a:bodyPr/>
          <a:lstStyle/>
          <a:p>
            <a:r>
              <a:rPr lang="ja-JP" altLang="en-US" dirty="0"/>
              <a:t>被害想定項目（</a:t>
            </a:r>
            <a:r>
              <a:rPr lang="en-US" altLang="ja-JP" dirty="0"/>
              <a:t>1/2</a:t>
            </a:r>
            <a:r>
              <a:rPr lang="ja-JP" altLang="en-US" dirty="0"/>
              <a:t>）</a:t>
            </a:r>
          </a:p>
        </p:txBody>
      </p:sp>
      <p:sp>
        <p:nvSpPr>
          <p:cNvPr id="21" name="スライド番号プレースホルダー 3">
            <a:extLst>
              <a:ext uri="{FF2B5EF4-FFF2-40B4-BE49-F238E27FC236}">
                <a16:creationId xmlns:a16="http://schemas.microsoft.com/office/drawing/2014/main" id="{42087137-98FC-FD5B-4450-B4F8973B5BA0}"/>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sp>
        <p:nvSpPr>
          <p:cNvPr id="5" name="正方形/長方形 4">
            <a:extLst>
              <a:ext uri="{FF2B5EF4-FFF2-40B4-BE49-F238E27FC236}">
                <a16:creationId xmlns:a16="http://schemas.microsoft.com/office/drawing/2014/main" id="{AF86A595-776D-4197-2071-84E1AB782391}"/>
              </a:ext>
            </a:extLst>
          </p:cNvPr>
          <p:cNvSpPr/>
          <p:nvPr/>
        </p:nvSpPr>
        <p:spPr>
          <a:xfrm>
            <a:off x="554082" y="1186402"/>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1.</a:t>
            </a:r>
            <a:r>
              <a:rPr kumimoji="1" lang="ja-JP" altLang="en-US" sz="1400" u="sng" dirty="0">
                <a:solidFill>
                  <a:schemeClr val="tx1"/>
                </a:solidFill>
                <a:latin typeface="Meiryo UI" panose="020B0604030504040204" pitchFamily="50" charset="-128"/>
                <a:ea typeface="Meiryo UI" panose="020B0604030504040204" pitchFamily="50" charset="-128"/>
              </a:rPr>
              <a:t> 建物被害等</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7918CB3-DF09-740A-2D5E-31944D09648A}"/>
              </a:ext>
            </a:extLst>
          </p:cNvPr>
          <p:cNvSpPr/>
          <p:nvPr/>
        </p:nvSpPr>
        <p:spPr>
          <a:xfrm>
            <a:off x="657676" y="1459167"/>
            <a:ext cx="3493412" cy="196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1.1   </a:t>
            </a:r>
            <a:r>
              <a:rPr kumimoji="1" lang="ja-JP" altLang="en-US" sz="1400" dirty="0">
                <a:solidFill>
                  <a:schemeClr val="tx1"/>
                </a:solidFill>
                <a:latin typeface="Meiryo UI" panose="020B0604030504040204" pitchFamily="50" charset="-128"/>
                <a:ea typeface="Meiryo UI" panose="020B0604030504040204" pitchFamily="50" charset="-128"/>
              </a:rPr>
              <a:t>揺れによる被害★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1.2   </a:t>
            </a:r>
            <a:r>
              <a:rPr kumimoji="1" lang="ja-JP" altLang="en-US" sz="1400" dirty="0">
                <a:solidFill>
                  <a:schemeClr val="tx1"/>
                </a:solidFill>
                <a:latin typeface="Meiryo UI" panose="020B0604030504040204" pitchFamily="50" charset="-128"/>
                <a:ea typeface="Meiryo UI" panose="020B0604030504040204" pitchFamily="50" charset="-128"/>
              </a:rPr>
              <a:t>液状化による被害★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1.3   </a:t>
            </a:r>
            <a:r>
              <a:rPr kumimoji="1" lang="ja-JP" altLang="en-US" sz="1400" dirty="0">
                <a:solidFill>
                  <a:schemeClr val="tx1"/>
                </a:solidFill>
                <a:latin typeface="Meiryo UI" panose="020B0604030504040204" pitchFamily="50" charset="-128"/>
                <a:ea typeface="Meiryo UI" panose="020B0604030504040204" pitchFamily="50" charset="-128"/>
              </a:rPr>
              <a:t>津波による被害★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1.4   </a:t>
            </a:r>
            <a:r>
              <a:rPr kumimoji="1" lang="ja-JP" altLang="en-US" sz="1400" dirty="0">
                <a:solidFill>
                  <a:schemeClr val="tx1"/>
                </a:solidFill>
                <a:latin typeface="Meiryo UI" panose="020B0604030504040204" pitchFamily="50" charset="-128"/>
                <a:ea typeface="Meiryo UI" panose="020B0604030504040204" pitchFamily="50" charset="-128"/>
              </a:rPr>
              <a:t>急傾斜地崩壊による被害★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1.5   </a:t>
            </a:r>
            <a:r>
              <a:rPr kumimoji="1" lang="ja-JP" altLang="en-US" sz="1400" dirty="0">
                <a:solidFill>
                  <a:schemeClr val="tx1"/>
                </a:solidFill>
                <a:latin typeface="Meiryo UI" panose="020B0604030504040204" pitchFamily="50" charset="-128"/>
                <a:ea typeface="Meiryo UI" panose="020B0604030504040204" pitchFamily="50" charset="-128"/>
              </a:rPr>
              <a:t>地震火災による被害★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1.6   </a:t>
            </a:r>
            <a:r>
              <a:rPr kumimoji="1" lang="ja-JP" altLang="en-US" sz="1400" dirty="0">
                <a:solidFill>
                  <a:schemeClr val="tx1"/>
                </a:solidFill>
                <a:latin typeface="Meiryo UI" panose="020B0604030504040204" pitchFamily="50" charset="-128"/>
                <a:ea typeface="Meiryo UI" panose="020B0604030504040204" pitchFamily="50" charset="-128"/>
              </a:rPr>
              <a:t>津波火災による被害★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1.7   </a:t>
            </a:r>
            <a:r>
              <a:rPr kumimoji="1" lang="ja-JP" altLang="en-US" sz="1400" dirty="0">
                <a:solidFill>
                  <a:schemeClr val="tx1"/>
                </a:solidFill>
                <a:latin typeface="Meiryo UI" panose="020B0604030504040204" pitchFamily="50" charset="-128"/>
                <a:ea typeface="Meiryo UI" panose="020B0604030504040204" pitchFamily="50" charset="-128"/>
              </a:rPr>
              <a:t>ブロック塀等の転倒被害★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1.8   </a:t>
            </a:r>
            <a:r>
              <a:rPr kumimoji="1" lang="ja-JP" altLang="en-US" sz="1400" dirty="0">
                <a:solidFill>
                  <a:schemeClr val="tx1"/>
                </a:solidFill>
                <a:latin typeface="Meiryo UI" panose="020B0604030504040204" pitchFamily="50" charset="-128"/>
                <a:ea typeface="Meiryo UI" panose="020B0604030504040204" pitchFamily="50" charset="-128"/>
              </a:rPr>
              <a:t>自動販売機等の転倒被害★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1.9   </a:t>
            </a:r>
            <a:r>
              <a:rPr kumimoji="1" lang="ja-JP" altLang="en-US" sz="1400" dirty="0">
                <a:solidFill>
                  <a:schemeClr val="tx1"/>
                </a:solidFill>
                <a:latin typeface="Meiryo UI" panose="020B0604030504040204" pitchFamily="50" charset="-128"/>
                <a:ea typeface="Meiryo UI" panose="020B0604030504040204" pitchFamily="50" charset="-128"/>
              </a:rPr>
              <a:t>屋外落下物の被害★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729371-EF12-19E0-40F9-9941A9165CBA}"/>
              </a:ext>
            </a:extLst>
          </p:cNvPr>
          <p:cNvSpPr/>
          <p:nvPr/>
        </p:nvSpPr>
        <p:spPr>
          <a:xfrm>
            <a:off x="657676" y="3864949"/>
            <a:ext cx="3493412" cy="2743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2.1   </a:t>
            </a:r>
            <a:r>
              <a:rPr kumimoji="1" lang="ja-JP" altLang="en-US" sz="1400" dirty="0">
                <a:solidFill>
                  <a:schemeClr val="tx1"/>
                </a:solidFill>
                <a:latin typeface="Meiryo UI" panose="020B0604030504040204" pitchFamily="50" charset="-128"/>
                <a:ea typeface="Meiryo UI" panose="020B0604030504040204" pitchFamily="50" charset="-128"/>
              </a:rPr>
              <a:t>建物倒壊（揺れ）による被害★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2.2   </a:t>
            </a:r>
            <a:r>
              <a:rPr kumimoji="1" lang="ja-JP" altLang="en-US" sz="1400" dirty="0">
                <a:solidFill>
                  <a:schemeClr val="tx1"/>
                </a:solidFill>
                <a:latin typeface="Meiryo UI" panose="020B0604030504040204" pitchFamily="50" charset="-128"/>
                <a:ea typeface="Meiryo UI" panose="020B0604030504040204" pitchFamily="50" charset="-128"/>
              </a:rPr>
              <a:t>屋内収容物の移動による被害★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2.3   </a:t>
            </a:r>
            <a:r>
              <a:rPr kumimoji="1" lang="ja-JP" altLang="en-US" sz="1400" dirty="0">
                <a:solidFill>
                  <a:schemeClr val="tx1"/>
                </a:solidFill>
                <a:latin typeface="Meiryo UI" panose="020B0604030504040204" pitchFamily="50" charset="-128"/>
                <a:ea typeface="Meiryo UI" panose="020B0604030504040204" pitchFamily="50" charset="-128"/>
              </a:rPr>
              <a:t>屋内落下物による被害★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2.4   </a:t>
            </a:r>
            <a:r>
              <a:rPr kumimoji="1" lang="ja-JP" altLang="en-US" sz="1400" dirty="0">
                <a:solidFill>
                  <a:schemeClr val="tx1"/>
                </a:solidFill>
                <a:latin typeface="Meiryo UI" panose="020B0604030504040204" pitchFamily="50" charset="-128"/>
                <a:ea typeface="Meiryo UI" panose="020B0604030504040204" pitchFamily="50" charset="-128"/>
              </a:rPr>
              <a:t>地震火災による被害★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2.5   </a:t>
            </a:r>
            <a:r>
              <a:rPr kumimoji="1" lang="ja-JP" altLang="en-US" sz="1400" dirty="0">
                <a:solidFill>
                  <a:schemeClr val="tx1"/>
                </a:solidFill>
                <a:latin typeface="Meiryo UI" panose="020B0604030504040204" pitchFamily="50" charset="-128"/>
                <a:ea typeface="Meiryo UI" panose="020B0604030504040204" pitchFamily="50" charset="-128"/>
              </a:rPr>
              <a:t>津波による被害★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2.6   </a:t>
            </a:r>
            <a:r>
              <a:rPr kumimoji="1" lang="ja-JP" altLang="en-US" sz="1400" dirty="0">
                <a:solidFill>
                  <a:schemeClr val="tx1"/>
                </a:solidFill>
                <a:latin typeface="Meiryo UI" panose="020B0604030504040204" pitchFamily="50" charset="-128"/>
                <a:ea typeface="Meiryo UI" panose="020B0604030504040204" pitchFamily="50" charset="-128"/>
              </a:rPr>
              <a:t>急傾斜地崩壊による被害★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2.7   </a:t>
            </a:r>
            <a:r>
              <a:rPr kumimoji="1" lang="ja-JP" altLang="en-US" sz="1400" dirty="0">
                <a:solidFill>
                  <a:schemeClr val="tx1"/>
                </a:solidFill>
                <a:latin typeface="Meiryo UI" panose="020B0604030504040204" pitchFamily="50" charset="-128"/>
                <a:ea typeface="Meiryo UI" panose="020B0604030504040204" pitchFamily="50" charset="-128"/>
              </a:rPr>
              <a:t>ブロック塀等の転倒による被害★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2.8   </a:t>
            </a:r>
            <a:r>
              <a:rPr kumimoji="1" lang="ja-JP" altLang="en-US" sz="1400" dirty="0">
                <a:solidFill>
                  <a:schemeClr val="tx1"/>
                </a:solidFill>
                <a:latin typeface="Meiryo UI" panose="020B0604030504040204" pitchFamily="50" charset="-128"/>
                <a:ea typeface="Meiryo UI" panose="020B0604030504040204" pitchFamily="50" charset="-128"/>
              </a:rPr>
              <a:t>自動販売機の転倒による被害★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2.9   </a:t>
            </a:r>
            <a:r>
              <a:rPr kumimoji="1" lang="ja-JP" altLang="en-US" sz="1400" dirty="0">
                <a:solidFill>
                  <a:schemeClr val="tx1"/>
                </a:solidFill>
                <a:latin typeface="Meiryo UI" panose="020B0604030504040204" pitchFamily="50" charset="-128"/>
                <a:ea typeface="Meiryo UI" panose="020B0604030504040204" pitchFamily="50" charset="-128"/>
              </a:rPr>
              <a:t>屋外落下物による被害★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2.10 </a:t>
            </a:r>
            <a:r>
              <a:rPr kumimoji="1" lang="ja-JP" altLang="en-US" sz="1400" dirty="0">
                <a:solidFill>
                  <a:schemeClr val="tx1"/>
                </a:solidFill>
                <a:latin typeface="Meiryo UI" panose="020B0604030504040204" pitchFamily="50" charset="-128"/>
                <a:ea typeface="Meiryo UI" panose="020B0604030504040204" pitchFamily="50" charset="-128"/>
              </a:rPr>
              <a:t>揺れによる建物被害に伴う要救助者★</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2.11 </a:t>
            </a:r>
            <a:r>
              <a:rPr kumimoji="1" lang="ja-JP" altLang="en-US" sz="1400" dirty="0">
                <a:solidFill>
                  <a:schemeClr val="tx1"/>
                </a:solidFill>
                <a:latin typeface="Meiryo UI" panose="020B0604030504040204" pitchFamily="50" charset="-128"/>
                <a:ea typeface="Meiryo UI" panose="020B0604030504040204" pitchFamily="50" charset="-128"/>
              </a:rPr>
              <a:t>津波に伴う要救助者・要捜索者★</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2.12 </a:t>
            </a:r>
            <a:r>
              <a:rPr kumimoji="1" lang="ja-JP" altLang="en-US" sz="1400" dirty="0">
                <a:solidFill>
                  <a:schemeClr val="tx1"/>
                </a:solidFill>
                <a:latin typeface="Meiryo UI" panose="020B0604030504040204" pitchFamily="50" charset="-128"/>
                <a:ea typeface="Meiryo UI" panose="020B0604030504040204" pitchFamily="50" charset="-128"/>
              </a:rPr>
              <a:t>災害関連死★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C625EAA-757E-47C4-459F-5A97ECFCD0EC}"/>
              </a:ext>
            </a:extLst>
          </p:cNvPr>
          <p:cNvSpPr/>
          <p:nvPr/>
        </p:nvSpPr>
        <p:spPr>
          <a:xfrm>
            <a:off x="4729298" y="1186402"/>
            <a:ext cx="2719251"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3.</a:t>
            </a:r>
            <a:r>
              <a:rPr kumimoji="1" lang="ja-JP" altLang="en-US" sz="1400" u="sng" dirty="0">
                <a:solidFill>
                  <a:schemeClr val="tx1"/>
                </a:solidFill>
                <a:latin typeface="Meiryo UI" panose="020B0604030504040204" pitchFamily="50" charset="-128"/>
                <a:ea typeface="Meiryo UI" panose="020B0604030504040204" pitchFamily="50" charset="-128"/>
              </a:rPr>
              <a:t> ライフライン・インフラの被害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C6CF382-6D89-A9A1-FF36-D30C11D25270}"/>
              </a:ext>
            </a:extLst>
          </p:cNvPr>
          <p:cNvSpPr/>
          <p:nvPr/>
        </p:nvSpPr>
        <p:spPr>
          <a:xfrm>
            <a:off x="4832893" y="1459167"/>
            <a:ext cx="3493412" cy="2856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3.1   </a:t>
            </a:r>
            <a:r>
              <a:rPr kumimoji="1" lang="ja-JP" altLang="en-US" sz="1400" dirty="0">
                <a:solidFill>
                  <a:schemeClr val="tx1"/>
                </a:solidFill>
                <a:latin typeface="Meiryo UI" panose="020B0604030504040204" pitchFamily="50" charset="-128"/>
                <a:ea typeface="Meiryo UI" panose="020B0604030504040204" pitchFamily="50" charset="-128"/>
              </a:rPr>
              <a:t>上下道の被害★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3.2   </a:t>
            </a:r>
            <a:r>
              <a:rPr kumimoji="1" lang="ja-JP" altLang="en-US" sz="1400" dirty="0">
                <a:solidFill>
                  <a:schemeClr val="tx1"/>
                </a:solidFill>
                <a:latin typeface="Meiryo UI" panose="020B0604030504040204" pitchFamily="50" charset="-128"/>
                <a:ea typeface="Meiryo UI" panose="020B0604030504040204" pitchFamily="50" charset="-128"/>
              </a:rPr>
              <a:t>下水道の被害★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3.3   </a:t>
            </a:r>
            <a:r>
              <a:rPr kumimoji="1" lang="ja-JP" altLang="en-US" sz="1400" dirty="0">
                <a:solidFill>
                  <a:schemeClr val="tx1"/>
                </a:solidFill>
                <a:latin typeface="Meiryo UI" panose="020B0604030504040204" pitchFamily="50" charset="-128"/>
                <a:ea typeface="Meiryo UI" panose="020B0604030504040204" pitchFamily="50" charset="-128"/>
              </a:rPr>
              <a:t>電力の被害★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3.4   </a:t>
            </a:r>
            <a:r>
              <a:rPr kumimoji="1" lang="ja-JP" altLang="en-US" sz="1400" dirty="0">
                <a:solidFill>
                  <a:schemeClr val="tx1"/>
                </a:solidFill>
                <a:latin typeface="Meiryo UI" panose="020B0604030504040204" pitchFamily="50" charset="-128"/>
                <a:ea typeface="Meiryo UI" panose="020B0604030504040204" pitchFamily="50" charset="-128"/>
              </a:rPr>
              <a:t>通信（固定電話）の被害★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3.5   </a:t>
            </a:r>
            <a:r>
              <a:rPr kumimoji="1" lang="ja-JP" altLang="en-US" sz="1400" dirty="0">
                <a:solidFill>
                  <a:schemeClr val="tx1"/>
                </a:solidFill>
                <a:latin typeface="Meiryo UI" panose="020B0604030504040204" pitchFamily="50" charset="-128"/>
                <a:ea typeface="Meiryo UI" panose="020B0604030504040204" pitchFamily="50" charset="-128"/>
              </a:rPr>
              <a:t>通信（携帯電話）の被害★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3.6   </a:t>
            </a:r>
            <a:r>
              <a:rPr kumimoji="1" lang="ja-JP" altLang="en-US" sz="1400" dirty="0">
                <a:solidFill>
                  <a:schemeClr val="tx1"/>
                </a:solidFill>
                <a:latin typeface="Meiryo UI" panose="020B0604030504040204" pitchFamily="50" charset="-128"/>
                <a:ea typeface="Meiryo UI" panose="020B0604030504040204" pitchFamily="50" charset="-128"/>
              </a:rPr>
              <a:t>通信（インターネット）の被害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3.7   </a:t>
            </a:r>
            <a:r>
              <a:rPr kumimoji="1" lang="ja-JP" altLang="en-US" sz="1400" dirty="0">
                <a:solidFill>
                  <a:schemeClr val="tx1"/>
                </a:solidFill>
                <a:latin typeface="Meiryo UI" panose="020B0604030504040204" pitchFamily="50" charset="-128"/>
                <a:ea typeface="Meiryo UI" panose="020B0604030504040204" pitchFamily="50" charset="-128"/>
              </a:rPr>
              <a:t>都市ガスの被害★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3.8   </a:t>
            </a:r>
            <a:r>
              <a:rPr kumimoji="1" lang="ja-JP" altLang="en-US" sz="1400" dirty="0">
                <a:solidFill>
                  <a:schemeClr val="tx1"/>
                </a:solidFill>
                <a:latin typeface="Meiryo UI" panose="020B0604030504040204" pitchFamily="50" charset="-128"/>
                <a:ea typeface="Meiryo UI" panose="020B0604030504040204" pitchFamily="50" charset="-128"/>
              </a:rPr>
              <a:t>道路の被害★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3.9   </a:t>
            </a:r>
            <a:r>
              <a:rPr kumimoji="1" lang="ja-JP" altLang="en-US" sz="1400" dirty="0">
                <a:solidFill>
                  <a:schemeClr val="tx1"/>
                </a:solidFill>
                <a:latin typeface="Meiryo UI" panose="020B0604030504040204" pitchFamily="50" charset="-128"/>
                <a:ea typeface="Meiryo UI" panose="020B0604030504040204" pitchFamily="50" charset="-128"/>
              </a:rPr>
              <a:t>鉄道の被害★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3.10 </a:t>
            </a:r>
            <a:r>
              <a:rPr kumimoji="1" lang="ja-JP" altLang="en-US" sz="1400" dirty="0">
                <a:solidFill>
                  <a:schemeClr val="tx1"/>
                </a:solidFill>
                <a:latin typeface="Meiryo UI" panose="020B0604030504040204" pitchFamily="50" charset="-128"/>
                <a:ea typeface="Meiryo UI" panose="020B0604030504040204" pitchFamily="50" charset="-128"/>
              </a:rPr>
              <a:t>港湾の被害★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3.11 </a:t>
            </a:r>
            <a:r>
              <a:rPr kumimoji="1" lang="ja-JP" altLang="en-US" sz="1400" dirty="0">
                <a:solidFill>
                  <a:schemeClr val="tx1"/>
                </a:solidFill>
                <a:latin typeface="Meiryo UI" panose="020B0604030504040204" pitchFamily="50" charset="-128"/>
                <a:ea typeface="Meiryo UI" panose="020B0604030504040204" pitchFamily="50" charset="-128"/>
              </a:rPr>
              <a:t>空港の被害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3.12 </a:t>
            </a:r>
            <a:r>
              <a:rPr kumimoji="1" lang="ja-JP" altLang="en-US" sz="1400" dirty="0">
                <a:solidFill>
                  <a:schemeClr val="tx1"/>
                </a:solidFill>
                <a:latin typeface="Meiryo UI" panose="020B0604030504040204" pitchFamily="50" charset="-128"/>
                <a:ea typeface="Meiryo UI" panose="020B0604030504040204" pitchFamily="50" charset="-128"/>
              </a:rPr>
              <a:t>燃料の供給に関する影響</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3.13 </a:t>
            </a:r>
            <a:r>
              <a:rPr kumimoji="1" lang="ja-JP" altLang="en-US" sz="1400" dirty="0">
                <a:solidFill>
                  <a:schemeClr val="tx1"/>
                </a:solidFill>
                <a:latin typeface="Meiryo UI" panose="020B0604030504040204" pitchFamily="50" charset="-128"/>
                <a:ea typeface="Meiryo UI" panose="020B0604030504040204" pitchFamily="50" charset="-128"/>
              </a:rPr>
              <a:t>移動・物流に与える影響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A4A9EEA2-32D5-3770-A94E-997A83EADC71}"/>
              </a:ext>
            </a:extLst>
          </p:cNvPr>
          <p:cNvSpPr/>
          <p:nvPr/>
        </p:nvSpPr>
        <p:spPr>
          <a:xfrm>
            <a:off x="4729298" y="4402198"/>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4.  </a:t>
            </a:r>
            <a:r>
              <a:rPr kumimoji="1" lang="ja-JP" altLang="en-US" sz="1400" u="sng" dirty="0">
                <a:solidFill>
                  <a:schemeClr val="tx1"/>
                </a:solidFill>
                <a:latin typeface="Meiryo UI" panose="020B0604030504040204" pitchFamily="50" charset="-128"/>
                <a:ea typeface="Meiryo UI" panose="020B0604030504040204" pitchFamily="50" charset="-128"/>
              </a:rPr>
              <a:t>生活への影響</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EF15187-EEA5-7CF6-D082-CE1E39D5CE66}"/>
              </a:ext>
            </a:extLst>
          </p:cNvPr>
          <p:cNvSpPr/>
          <p:nvPr/>
        </p:nvSpPr>
        <p:spPr>
          <a:xfrm>
            <a:off x="4832893" y="4724172"/>
            <a:ext cx="3493412" cy="1417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4.1   </a:t>
            </a:r>
            <a:r>
              <a:rPr kumimoji="1" lang="ja-JP" altLang="en-US" sz="1400" dirty="0">
                <a:solidFill>
                  <a:schemeClr val="tx1"/>
                </a:solidFill>
                <a:latin typeface="Meiryo UI" panose="020B0604030504040204" pitchFamily="50" charset="-128"/>
                <a:ea typeface="Meiryo UI" panose="020B0604030504040204" pitchFamily="50" charset="-128"/>
              </a:rPr>
              <a:t>避難者数★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4.2   </a:t>
            </a:r>
            <a:r>
              <a:rPr kumimoji="1" lang="ja-JP" altLang="en-US" sz="1400" dirty="0">
                <a:solidFill>
                  <a:schemeClr val="tx1"/>
                </a:solidFill>
                <a:latin typeface="Meiryo UI" panose="020B0604030504040204" pitchFamily="50" charset="-128"/>
                <a:ea typeface="Meiryo UI" panose="020B0604030504040204" pitchFamily="50" charset="-128"/>
              </a:rPr>
              <a:t>要配慮者数★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4.3   </a:t>
            </a:r>
            <a:r>
              <a:rPr kumimoji="1" lang="ja-JP" altLang="en-US" sz="1400" dirty="0">
                <a:solidFill>
                  <a:schemeClr val="tx1"/>
                </a:solidFill>
                <a:latin typeface="Meiryo UI" panose="020B0604030504040204" pitchFamily="50" charset="-128"/>
                <a:ea typeface="Meiryo UI" panose="020B0604030504040204" pitchFamily="50" charset="-128"/>
              </a:rPr>
              <a:t>帰宅困難者数★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4.4   </a:t>
            </a:r>
            <a:r>
              <a:rPr kumimoji="1" lang="ja-JP" altLang="en-US" sz="1400" dirty="0">
                <a:solidFill>
                  <a:schemeClr val="tx1"/>
                </a:solidFill>
                <a:latin typeface="Meiryo UI" panose="020B0604030504040204" pitchFamily="50" charset="-128"/>
                <a:ea typeface="Meiryo UI" panose="020B0604030504040204" pitchFamily="50" charset="-128"/>
              </a:rPr>
              <a:t>物資★</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4.5   </a:t>
            </a:r>
            <a:r>
              <a:rPr kumimoji="1" lang="ja-JP" altLang="en-US" sz="1400" dirty="0">
                <a:solidFill>
                  <a:schemeClr val="tx1"/>
                </a:solidFill>
                <a:latin typeface="Meiryo UI" panose="020B0604030504040204" pitchFamily="50" charset="-128"/>
                <a:ea typeface="Meiryo UI" panose="020B0604030504040204" pitchFamily="50" charset="-128"/>
              </a:rPr>
              <a:t>医療機能★</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4.6   </a:t>
            </a:r>
            <a:r>
              <a:rPr kumimoji="1" lang="ja-JP" altLang="en-US" sz="1400" dirty="0">
                <a:solidFill>
                  <a:schemeClr val="tx1"/>
                </a:solidFill>
                <a:latin typeface="Meiryo UI" panose="020B0604030504040204" pitchFamily="50" charset="-128"/>
                <a:ea typeface="Meiryo UI" panose="020B0604030504040204" pitchFamily="50" charset="-128"/>
              </a:rPr>
              <a:t>保健衛生・防疫・遺体処理等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8FD7073B-C332-8046-B80A-1543AC46DA69}"/>
              </a:ext>
            </a:extLst>
          </p:cNvPr>
          <p:cNvSpPr/>
          <p:nvPr/>
        </p:nvSpPr>
        <p:spPr>
          <a:xfrm>
            <a:off x="554082" y="3569383"/>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2.</a:t>
            </a:r>
            <a:r>
              <a:rPr kumimoji="1" lang="ja-JP" altLang="en-US" sz="1400" u="sng" dirty="0">
                <a:solidFill>
                  <a:schemeClr val="tx1"/>
                </a:solidFill>
                <a:latin typeface="Meiryo UI" panose="020B0604030504040204" pitchFamily="50" charset="-128"/>
                <a:ea typeface="Meiryo UI" panose="020B0604030504040204" pitchFamily="50" charset="-128"/>
              </a:rPr>
              <a:t> 人的被害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E3BAC16-0A86-0B63-EB2F-7AC91BA26476}"/>
              </a:ext>
            </a:extLst>
          </p:cNvPr>
          <p:cNvSpPr/>
          <p:nvPr/>
        </p:nvSpPr>
        <p:spPr>
          <a:xfrm>
            <a:off x="4572000" y="6260535"/>
            <a:ext cx="4373217"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★：定量評価を行う項目          ：大阪府独自の項目</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Text Box 9">
            <a:extLst>
              <a:ext uri="{FF2B5EF4-FFF2-40B4-BE49-F238E27FC236}">
                <a16:creationId xmlns:a16="http://schemas.microsoft.com/office/drawing/2014/main" id="{40BA34D0-6C90-B824-A879-B48453C49DA4}"/>
              </a:ext>
            </a:extLst>
          </p:cNvPr>
          <p:cNvSpPr txBox="1">
            <a:spLocks noChangeArrowheads="1"/>
          </p:cNvSpPr>
          <p:nvPr/>
        </p:nvSpPr>
        <p:spPr bwMode="auto">
          <a:xfrm>
            <a:off x="298918" y="784853"/>
            <a:ext cx="8458187" cy="307777"/>
          </a:xfrm>
          <a:prstGeom prst="rect">
            <a:avLst/>
          </a:prstGeom>
          <a:solidFill>
            <a:srgbClr val="FFFFCC"/>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54678" indent="-285750" defTabSz="360929">
              <a:spcBef>
                <a:spcPct val="0"/>
              </a:spcBef>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rPr>
              <a:t>内閣府公表データ及び大阪府の地域特性を考慮した結果、第４回部会で検討した下記項目の被害を想定する。</a:t>
            </a:r>
            <a:endParaRPr lang="en-US" altLang="ja-JP" sz="1400" dirty="0">
              <a:latin typeface="Meiryo UI" panose="020B0604030504040204" pitchFamily="50" charset="-128"/>
              <a:ea typeface="Meiryo UI" panose="020B0604030504040204" pitchFamily="50" charset="-128"/>
            </a:endParaRPr>
          </a:p>
        </p:txBody>
      </p:sp>
      <p:sp>
        <p:nvSpPr>
          <p:cNvPr id="8" name="Text Box 9">
            <a:extLst>
              <a:ext uri="{FF2B5EF4-FFF2-40B4-BE49-F238E27FC236}">
                <a16:creationId xmlns:a16="http://schemas.microsoft.com/office/drawing/2014/main" id="{BA04A80A-8ACC-34B3-FCDE-18CFCAB8D937}"/>
              </a:ext>
            </a:extLst>
          </p:cNvPr>
          <p:cNvSpPr txBox="1">
            <a:spLocks noChangeArrowheads="1"/>
          </p:cNvSpPr>
          <p:nvPr/>
        </p:nvSpPr>
        <p:spPr bwMode="auto">
          <a:xfrm>
            <a:off x="7591780" y="70001"/>
            <a:ext cx="1457666" cy="307777"/>
          </a:xfrm>
          <a:prstGeom prst="rect">
            <a:avLst/>
          </a:prstGeom>
          <a:noFill/>
          <a:ln w="9525">
            <a:no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8928" indent="0" defTabSz="360929">
              <a:spcBef>
                <a:spcPct val="0"/>
              </a:spcBef>
              <a:buNone/>
            </a:pPr>
            <a:r>
              <a:rPr lang="ja-JP" altLang="en-US" sz="1400" dirty="0"/>
              <a:t>第４回資料再掲</a:t>
            </a:r>
            <a:endParaRPr lang="en-US" altLang="ja-JP" sz="1400" dirty="0"/>
          </a:p>
        </p:txBody>
      </p:sp>
      <p:sp>
        <p:nvSpPr>
          <p:cNvPr id="3" name="正方形/長方形 2">
            <a:extLst>
              <a:ext uri="{FF2B5EF4-FFF2-40B4-BE49-F238E27FC236}">
                <a16:creationId xmlns:a16="http://schemas.microsoft.com/office/drawing/2014/main" id="{48BF4784-5DC5-D41D-CA9B-BAE891ADE016}"/>
              </a:ext>
            </a:extLst>
          </p:cNvPr>
          <p:cNvSpPr/>
          <p:nvPr/>
        </p:nvSpPr>
        <p:spPr>
          <a:xfrm>
            <a:off x="4842832" y="3828698"/>
            <a:ext cx="2999142" cy="467009"/>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67A0DE3-61C8-D9B6-FC97-902CE10A0C8F}"/>
              </a:ext>
            </a:extLst>
          </p:cNvPr>
          <p:cNvSpPr/>
          <p:nvPr/>
        </p:nvSpPr>
        <p:spPr>
          <a:xfrm>
            <a:off x="6758608" y="6302874"/>
            <a:ext cx="364417" cy="227102"/>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2670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A202D-0A6D-7077-5990-6495B7DDD8D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2872B68-900F-8ACA-C72B-A55410534CF5}"/>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pc="-100" dirty="0">
                <a:latin typeface="Meiryo UI" panose="020B0604030504040204" pitchFamily="50" charset="-128"/>
                <a:ea typeface="Meiryo UI" panose="020B0604030504040204" pitchFamily="50" charset="-128"/>
              </a:rPr>
              <a:t>１．これまでの部会における方針、決定事項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p>
        </p:txBody>
      </p:sp>
      <p:sp>
        <p:nvSpPr>
          <p:cNvPr id="2" name="タイトル 1">
            <a:extLst>
              <a:ext uri="{FF2B5EF4-FFF2-40B4-BE49-F238E27FC236}">
                <a16:creationId xmlns:a16="http://schemas.microsoft.com/office/drawing/2014/main" id="{1237E9D4-50AD-D1F5-CD79-6558D52EF267}"/>
              </a:ext>
            </a:extLst>
          </p:cNvPr>
          <p:cNvSpPr>
            <a:spLocks noGrp="1"/>
          </p:cNvSpPr>
          <p:nvPr>
            <p:ph type="title"/>
          </p:nvPr>
        </p:nvSpPr>
        <p:spPr/>
        <p:txBody>
          <a:bodyPr/>
          <a:lstStyle/>
          <a:p>
            <a:r>
              <a:rPr lang="ja-JP" altLang="en-US" spc="-100" dirty="0">
                <a:latin typeface="Meiryo UI" panose="020B0604030504040204" pitchFamily="50" charset="-128"/>
                <a:ea typeface="Meiryo UI" panose="020B0604030504040204" pitchFamily="50" charset="-128"/>
              </a:rPr>
              <a:t>１．これまでの部会における方針、決定事項</a:t>
            </a:r>
            <a:r>
              <a:rPr lang="en-US" altLang="ja-JP" spc="-100" dirty="0">
                <a:latin typeface="Meiryo UI" panose="020B0604030504040204" pitchFamily="50" charset="-128"/>
                <a:ea typeface="Meiryo UI" panose="020B0604030504040204" pitchFamily="50" charset="-128"/>
              </a:rPr>
              <a:t>【</a:t>
            </a:r>
            <a:r>
              <a:rPr lang="ja-JP" altLang="en-US" spc="-100" dirty="0">
                <a:latin typeface="Meiryo UI" panose="020B0604030504040204" pitchFamily="50" charset="-128"/>
                <a:ea typeface="Meiryo UI" panose="020B0604030504040204" pitchFamily="50" charset="-128"/>
              </a:rPr>
              <a:t>～令和６年度</a:t>
            </a:r>
            <a:r>
              <a:rPr lang="en-US" altLang="ja-JP" spc="-100" dirty="0">
                <a:latin typeface="Meiryo UI" panose="020B0604030504040204" pitchFamily="50" charset="-128"/>
                <a:ea typeface="Meiryo UI" panose="020B0604030504040204" pitchFamily="50" charset="-128"/>
              </a:rPr>
              <a:t>】</a:t>
            </a:r>
            <a:endParaRPr lang="ja-JP" altLang="en-US" dirty="0"/>
          </a:p>
        </p:txBody>
      </p:sp>
      <p:sp>
        <p:nvSpPr>
          <p:cNvPr id="9" name="テキスト プレースホルダー 8">
            <a:extLst>
              <a:ext uri="{FF2B5EF4-FFF2-40B4-BE49-F238E27FC236}">
                <a16:creationId xmlns:a16="http://schemas.microsoft.com/office/drawing/2014/main" id="{A2121E5C-1A4F-A707-C87D-4D9D1E2FBFF1}"/>
              </a:ext>
            </a:extLst>
          </p:cNvPr>
          <p:cNvSpPr>
            <a:spLocks noGrp="1"/>
          </p:cNvSpPr>
          <p:nvPr>
            <p:ph type="body" sz="quarter" idx="11"/>
          </p:nvPr>
        </p:nvSpPr>
        <p:spPr/>
        <p:txBody>
          <a:bodyPr/>
          <a:lstStyle/>
          <a:p>
            <a:r>
              <a:rPr lang="ja-JP" altLang="en-US" b="1" dirty="0"/>
              <a:t>被害想定項目（</a:t>
            </a:r>
            <a:r>
              <a:rPr lang="en-US" altLang="ja-JP" b="1" dirty="0"/>
              <a:t>2/2</a:t>
            </a:r>
            <a:r>
              <a:rPr lang="ja-JP" altLang="en-US" b="1" dirty="0"/>
              <a:t>）</a:t>
            </a:r>
          </a:p>
        </p:txBody>
      </p:sp>
      <p:sp>
        <p:nvSpPr>
          <p:cNvPr id="21" name="スライド番号プレースホルダー 3">
            <a:extLst>
              <a:ext uri="{FF2B5EF4-FFF2-40B4-BE49-F238E27FC236}">
                <a16:creationId xmlns:a16="http://schemas.microsoft.com/office/drawing/2014/main" id="{283C4405-4DBD-BB15-C885-629CD9688B97}"/>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a:t>
            </a:fld>
            <a:endParaRPr lang="ja-JP" altLang="en-US" sz="1600" dirty="0">
              <a:solidFill>
                <a:schemeClr val="tx1"/>
              </a:solidFill>
            </a:endParaRPr>
          </a:p>
        </p:txBody>
      </p:sp>
      <p:sp>
        <p:nvSpPr>
          <p:cNvPr id="5" name="正方形/長方形 4">
            <a:extLst>
              <a:ext uri="{FF2B5EF4-FFF2-40B4-BE49-F238E27FC236}">
                <a16:creationId xmlns:a16="http://schemas.microsoft.com/office/drawing/2014/main" id="{09F234F9-305C-5733-0242-021924500293}"/>
              </a:ext>
            </a:extLst>
          </p:cNvPr>
          <p:cNvSpPr/>
          <p:nvPr/>
        </p:nvSpPr>
        <p:spPr>
          <a:xfrm>
            <a:off x="453024" y="1595217"/>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5.</a:t>
            </a:r>
            <a:r>
              <a:rPr kumimoji="1" lang="ja-JP" altLang="en-US" sz="1400" u="sng" dirty="0">
                <a:solidFill>
                  <a:schemeClr val="tx1"/>
                </a:solidFill>
                <a:latin typeface="Meiryo UI" panose="020B0604030504040204" pitchFamily="50" charset="-128"/>
                <a:ea typeface="Meiryo UI" panose="020B0604030504040204" pitchFamily="50" charset="-128"/>
              </a:rPr>
              <a:t> その他の被害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C87BDD1-5D59-448B-B66D-E9C3BD2288F9}"/>
              </a:ext>
            </a:extLst>
          </p:cNvPr>
          <p:cNvSpPr/>
          <p:nvPr/>
        </p:nvSpPr>
        <p:spPr>
          <a:xfrm>
            <a:off x="556617" y="1903160"/>
            <a:ext cx="3493411" cy="371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5.1   </a:t>
            </a:r>
            <a:r>
              <a:rPr kumimoji="1" lang="ja-JP" altLang="en-US" sz="1400" dirty="0">
                <a:solidFill>
                  <a:schemeClr val="tx1"/>
                </a:solidFill>
                <a:latin typeface="Meiryo UI" panose="020B0604030504040204" pitchFamily="50" charset="-128"/>
                <a:ea typeface="Meiryo UI" panose="020B0604030504040204" pitchFamily="50" charset="-128"/>
              </a:rPr>
              <a:t>震災廃棄物量★</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5.2   </a:t>
            </a:r>
            <a:r>
              <a:rPr kumimoji="1" lang="ja-JP" altLang="en-US" sz="1400" dirty="0">
                <a:solidFill>
                  <a:schemeClr val="tx1"/>
                </a:solidFill>
                <a:latin typeface="Meiryo UI" panose="020B0604030504040204" pitchFamily="50" charset="-128"/>
                <a:ea typeface="Meiryo UI" panose="020B0604030504040204" pitchFamily="50" charset="-128"/>
              </a:rPr>
              <a:t>道路閉塞（道路リンク）★</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5.3</a:t>
            </a:r>
            <a:r>
              <a:rPr kumimoji="1" lang="ja-JP" altLang="en-US" sz="1400" dirty="0">
                <a:solidFill>
                  <a:schemeClr val="tx1"/>
                </a:solidFill>
                <a:latin typeface="Meiryo UI" panose="020B0604030504040204" pitchFamily="50" charset="-128"/>
                <a:ea typeface="Meiryo UI" panose="020B0604030504040204" pitchFamily="50" charset="-128"/>
              </a:rPr>
              <a:t>   文化財★</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5.4   </a:t>
            </a:r>
            <a:r>
              <a:rPr kumimoji="1" lang="ja-JP" altLang="en-US" sz="1400" dirty="0">
                <a:solidFill>
                  <a:schemeClr val="tx1"/>
                </a:solidFill>
                <a:latin typeface="Meiryo UI" panose="020B0604030504040204" pitchFamily="50" charset="-128"/>
                <a:ea typeface="Meiryo UI" panose="020B0604030504040204" pitchFamily="50" charset="-128"/>
              </a:rPr>
              <a:t>エレベーター閉じ込め・停止★</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5.5   </a:t>
            </a:r>
            <a:r>
              <a:rPr kumimoji="1" lang="ja-JP" altLang="en-US" sz="1400" dirty="0">
                <a:solidFill>
                  <a:schemeClr val="tx1"/>
                </a:solidFill>
                <a:latin typeface="Meiryo UI" panose="020B0604030504040204" pitchFamily="50" charset="-128"/>
                <a:ea typeface="Meiryo UI" panose="020B0604030504040204" pitchFamily="50" charset="-128"/>
              </a:rPr>
              <a:t>長周期地震動</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5.6   </a:t>
            </a:r>
            <a:r>
              <a:rPr kumimoji="1" lang="ja-JP" altLang="en-US" sz="1400" dirty="0">
                <a:solidFill>
                  <a:schemeClr val="tx1"/>
                </a:solidFill>
                <a:latin typeface="Meiryo UI" panose="020B0604030504040204" pitchFamily="50" charset="-128"/>
                <a:ea typeface="Meiryo UI" panose="020B0604030504040204" pitchFamily="50" charset="-128"/>
              </a:rPr>
              <a:t>道路上の自動車への落石・崩土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5.7   </a:t>
            </a:r>
            <a:r>
              <a:rPr kumimoji="1" lang="ja-JP" altLang="en-US" sz="1400" dirty="0">
                <a:solidFill>
                  <a:schemeClr val="tx1"/>
                </a:solidFill>
                <a:latin typeface="Meiryo UI" panose="020B0604030504040204" pitchFamily="50" charset="-128"/>
                <a:ea typeface="Meiryo UI" panose="020B0604030504040204" pitchFamily="50" charset="-128"/>
              </a:rPr>
              <a:t>交通人的被害（道路）</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5.8   </a:t>
            </a:r>
            <a:r>
              <a:rPr kumimoji="1" lang="ja-JP" altLang="en-US" sz="1400" dirty="0">
                <a:solidFill>
                  <a:schemeClr val="tx1"/>
                </a:solidFill>
                <a:latin typeface="Meiryo UI" panose="020B0604030504040204" pitchFamily="50" charset="-128"/>
                <a:ea typeface="Meiryo UI" panose="020B0604030504040204" pitchFamily="50" charset="-128"/>
              </a:rPr>
              <a:t>交通人的被害（鉄道）</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5.9   </a:t>
            </a:r>
            <a:r>
              <a:rPr kumimoji="1" lang="ja-JP" altLang="en-US" sz="1400" dirty="0">
                <a:solidFill>
                  <a:schemeClr val="tx1"/>
                </a:solidFill>
                <a:latin typeface="Meiryo UI" panose="020B0604030504040204" pitchFamily="50" charset="-128"/>
                <a:ea typeface="Meiryo UI" panose="020B0604030504040204" pitchFamily="50" charset="-128"/>
              </a:rPr>
              <a:t>治安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5.10 </a:t>
            </a:r>
            <a:r>
              <a:rPr kumimoji="1" lang="ja-JP" altLang="en-US" sz="1400" dirty="0">
                <a:solidFill>
                  <a:schemeClr val="tx1"/>
                </a:solidFill>
                <a:latin typeface="Meiryo UI" panose="020B0604030504040204" pitchFamily="50" charset="-128"/>
                <a:ea typeface="Meiryo UI" panose="020B0604030504040204" pitchFamily="50" charset="-128"/>
              </a:rPr>
              <a:t>海岸保全施設・河川管理施設の沈下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5.11 </a:t>
            </a:r>
            <a:r>
              <a:rPr kumimoji="1" lang="ja-JP" altLang="en-US" sz="1400" dirty="0">
                <a:solidFill>
                  <a:schemeClr val="tx1"/>
                </a:solidFill>
                <a:latin typeface="Meiryo UI" panose="020B0604030504040204" pitchFamily="50" charset="-128"/>
                <a:ea typeface="Meiryo UI" panose="020B0604030504040204" pitchFamily="50" charset="-128"/>
              </a:rPr>
              <a:t>孤立集落★</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5.12 </a:t>
            </a:r>
            <a:r>
              <a:rPr kumimoji="1" lang="ja-JP" altLang="en-US" sz="1400" dirty="0">
                <a:solidFill>
                  <a:schemeClr val="tx1"/>
                </a:solidFill>
                <a:latin typeface="Meiryo UI" panose="020B0604030504040204" pitchFamily="50" charset="-128"/>
                <a:ea typeface="Meiryo UI" panose="020B0604030504040204" pitchFamily="50" charset="-128"/>
              </a:rPr>
              <a:t>地域コミュニティ関係</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5.13 </a:t>
            </a:r>
            <a:r>
              <a:rPr kumimoji="1" lang="ja-JP" altLang="en-US" sz="1400" dirty="0">
                <a:solidFill>
                  <a:schemeClr val="tx1"/>
                </a:solidFill>
                <a:latin typeface="Meiryo UI" panose="020B0604030504040204" pitchFamily="50" charset="-128"/>
                <a:ea typeface="Meiryo UI" panose="020B0604030504040204" pitchFamily="50" charset="-128"/>
              </a:rPr>
              <a:t>行政機能</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5.14 </a:t>
            </a:r>
            <a:r>
              <a:rPr kumimoji="1" lang="ja-JP" altLang="en-US" sz="1400" dirty="0">
                <a:solidFill>
                  <a:schemeClr val="tx1"/>
                </a:solidFill>
                <a:latin typeface="Meiryo UI" panose="020B0604030504040204" pitchFamily="50" charset="-128"/>
                <a:ea typeface="Meiryo UI" panose="020B0604030504040204" pitchFamily="50" charset="-128"/>
              </a:rPr>
              <a:t>宅地造成地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5.15 </a:t>
            </a:r>
            <a:r>
              <a:rPr kumimoji="1" lang="ja-JP" altLang="en-US" sz="1400" dirty="0">
                <a:solidFill>
                  <a:schemeClr val="tx1"/>
                </a:solidFill>
                <a:latin typeface="Meiryo UI" panose="020B0604030504040204" pitchFamily="50" charset="-128"/>
                <a:ea typeface="Meiryo UI" panose="020B0604030504040204" pitchFamily="50" charset="-128"/>
              </a:rPr>
              <a:t>危険物・コンビナート施設</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5.16 </a:t>
            </a:r>
            <a:r>
              <a:rPr kumimoji="1" lang="ja-JP" altLang="en-US" sz="1400" dirty="0">
                <a:solidFill>
                  <a:schemeClr val="tx1"/>
                </a:solidFill>
                <a:latin typeface="Meiryo UI" panose="020B0604030504040204" pitchFamily="50" charset="-128"/>
                <a:ea typeface="Meiryo UI" panose="020B0604030504040204" pitchFamily="50" charset="-128"/>
              </a:rPr>
              <a:t>堰堤・ため池等の決壊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5.17 </a:t>
            </a:r>
            <a:r>
              <a:rPr kumimoji="1" lang="ja-JP" altLang="en-US" sz="1400" dirty="0">
                <a:solidFill>
                  <a:schemeClr val="tx1"/>
                </a:solidFill>
                <a:latin typeface="Meiryo UI" panose="020B0604030504040204" pitchFamily="50" charset="-128"/>
                <a:ea typeface="Meiryo UI" panose="020B0604030504040204" pitchFamily="50" charset="-128"/>
              </a:rPr>
              <a:t>漁船・船舶・水産関連施設</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51E35CD-8CB0-BB79-ECF4-C0C687A8DB01}"/>
              </a:ext>
            </a:extLst>
          </p:cNvPr>
          <p:cNvSpPr/>
          <p:nvPr/>
        </p:nvSpPr>
        <p:spPr>
          <a:xfrm>
            <a:off x="4729299" y="1595217"/>
            <a:ext cx="2225406"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6.</a:t>
            </a:r>
            <a:r>
              <a:rPr kumimoji="1" lang="ja-JP" altLang="en-US" sz="1400" u="sng" dirty="0">
                <a:solidFill>
                  <a:schemeClr val="tx1"/>
                </a:solidFill>
                <a:latin typeface="Meiryo UI" panose="020B0604030504040204" pitchFamily="50" charset="-128"/>
                <a:ea typeface="Meiryo UI" panose="020B0604030504040204" pitchFamily="50" charset="-128"/>
              </a:rPr>
              <a:t> 地域別の被害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F9BD7B4-FE7F-A6F4-29ED-5C6433E3948C}"/>
              </a:ext>
            </a:extLst>
          </p:cNvPr>
          <p:cNvSpPr/>
          <p:nvPr/>
        </p:nvSpPr>
        <p:spPr>
          <a:xfrm>
            <a:off x="4832893" y="1903160"/>
            <a:ext cx="4053932" cy="165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6.1  </a:t>
            </a:r>
            <a:r>
              <a:rPr kumimoji="1" lang="ja-JP" altLang="en-US" sz="1400" dirty="0">
                <a:solidFill>
                  <a:schemeClr val="tx1"/>
                </a:solidFill>
                <a:latin typeface="Meiryo UI" panose="020B0604030504040204" pitchFamily="50" charset="-128"/>
                <a:ea typeface="Meiryo UI" panose="020B0604030504040204" pitchFamily="50" charset="-128"/>
              </a:rPr>
              <a:t>繁華街（商業施設、雑居ビル、地下街等）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6.2  </a:t>
            </a:r>
            <a:r>
              <a:rPr kumimoji="1" lang="ja-JP" altLang="en-US" sz="1400" dirty="0">
                <a:solidFill>
                  <a:schemeClr val="tx1"/>
                </a:solidFill>
                <a:latin typeface="Meiryo UI" panose="020B0604030504040204" pitchFamily="50" charset="-128"/>
                <a:ea typeface="Meiryo UI" panose="020B0604030504040204" pitchFamily="50" charset="-128"/>
              </a:rPr>
              <a:t>ターミナル駅</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6.3</a:t>
            </a:r>
            <a:r>
              <a:rPr kumimoji="1" lang="ja-JP" altLang="en-US" sz="1400" dirty="0">
                <a:solidFill>
                  <a:schemeClr val="tx1"/>
                </a:solidFill>
                <a:latin typeface="Meiryo UI" panose="020B0604030504040204" pitchFamily="50" charset="-128"/>
                <a:ea typeface="Meiryo UI" panose="020B0604030504040204" pitchFamily="50" charset="-128"/>
              </a:rPr>
              <a:t>  超高層オフィスビル街</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6.4  </a:t>
            </a:r>
            <a:r>
              <a:rPr kumimoji="1" lang="ja-JP" altLang="en-US" sz="1400" dirty="0">
                <a:solidFill>
                  <a:schemeClr val="tx1"/>
                </a:solidFill>
                <a:latin typeface="Meiryo UI" panose="020B0604030504040204" pitchFamily="50" charset="-128"/>
                <a:ea typeface="Meiryo UI" panose="020B0604030504040204" pitchFamily="50" charset="-128"/>
              </a:rPr>
              <a:t>タワーマンション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6.5  </a:t>
            </a:r>
            <a:r>
              <a:rPr kumimoji="1" lang="ja-JP" altLang="en-US" sz="1400" dirty="0">
                <a:solidFill>
                  <a:schemeClr val="tx1"/>
                </a:solidFill>
                <a:latin typeface="Meiryo UI" panose="020B0604030504040204" pitchFamily="50" charset="-128"/>
                <a:ea typeface="Meiryo UI" panose="020B0604030504040204" pitchFamily="50" charset="-128"/>
              </a:rPr>
              <a:t>密集市街地</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6.6  </a:t>
            </a:r>
            <a:r>
              <a:rPr kumimoji="1" lang="ja-JP" altLang="en-US" sz="1400" dirty="0">
                <a:solidFill>
                  <a:schemeClr val="tx1"/>
                </a:solidFill>
                <a:latin typeface="Meiryo UI" panose="020B0604030504040204" pitchFamily="50" charset="-128"/>
                <a:ea typeface="Meiryo UI" panose="020B0604030504040204" pitchFamily="50" charset="-128"/>
              </a:rPr>
              <a:t>海抜ゼロメートル地帯</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6.7  </a:t>
            </a:r>
            <a:r>
              <a:rPr kumimoji="1" lang="ja-JP" altLang="en-US" sz="1400" dirty="0">
                <a:solidFill>
                  <a:schemeClr val="tx1"/>
                </a:solidFill>
                <a:latin typeface="Meiryo UI" panose="020B0604030504040204" pitchFamily="50" charset="-128"/>
                <a:ea typeface="Meiryo UI" panose="020B0604030504040204" pitchFamily="50" charset="-128"/>
              </a:rPr>
              <a:t>山間部</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58A45CE-CA6F-604B-9A92-8D2998601CA3}"/>
              </a:ext>
            </a:extLst>
          </p:cNvPr>
          <p:cNvSpPr/>
          <p:nvPr/>
        </p:nvSpPr>
        <p:spPr>
          <a:xfrm>
            <a:off x="4729299" y="3761468"/>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7. </a:t>
            </a:r>
            <a:r>
              <a:rPr kumimoji="1" lang="ja-JP" altLang="en-US" sz="1400" u="sng" dirty="0">
                <a:solidFill>
                  <a:schemeClr val="tx1"/>
                </a:solidFill>
                <a:latin typeface="Meiryo UI" panose="020B0604030504040204" pitchFamily="50" charset="-128"/>
                <a:ea typeface="Meiryo UI" panose="020B0604030504040204" pitchFamily="50" charset="-128"/>
              </a:rPr>
              <a:t>複合災害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8BB8EAD-1740-7D89-A2ED-134C47442A15}"/>
              </a:ext>
            </a:extLst>
          </p:cNvPr>
          <p:cNvSpPr/>
          <p:nvPr/>
        </p:nvSpPr>
        <p:spPr>
          <a:xfrm>
            <a:off x="4832893" y="4047448"/>
            <a:ext cx="4053932" cy="607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7.1  </a:t>
            </a:r>
            <a:r>
              <a:rPr kumimoji="1" lang="ja-JP" altLang="en-US" sz="1400" dirty="0">
                <a:solidFill>
                  <a:schemeClr val="tx1"/>
                </a:solidFill>
                <a:latin typeface="Meiryo UI" panose="020B0604030504040204" pitchFamily="50" charset="-128"/>
                <a:ea typeface="Meiryo UI" panose="020B0604030504040204" pitchFamily="50" charset="-128"/>
              </a:rPr>
              <a:t>複合災害（高潮・河川氾濫・感染症拡大等）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7.2  </a:t>
            </a:r>
            <a:r>
              <a:rPr kumimoji="1" lang="ja-JP" altLang="en-US" sz="1400" dirty="0">
                <a:solidFill>
                  <a:schemeClr val="tx1"/>
                </a:solidFill>
                <a:latin typeface="Meiryo UI" panose="020B0604030504040204" pitchFamily="50" charset="-128"/>
                <a:ea typeface="Meiryo UI" panose="020B0604030504040204" pitchFamily="50" charset="-128"/>
              </a:rPr>
              <a:t>時間差での地震の発生★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BBF360AC-D08E-01B9-2E6E-3EA818DE0E9B}"/>
              </a:ext>
            </a:extLst>
          </p:cNvPr>
          <p:cNvSpPr/>
          <p:nvPr/>
        </p:nvSpPr>
        <p:spPr>
          <a:xfrm>
            <a:off x="4729299" y="4854744"/>
            <a:ext cx="2533292"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u="sng" dirty="0">
                <a:solidFill>
                  <a:schemeClr val="tx1"/>
                </a:solidFill>
                <a:latin typeface="Meiryo UI" panose="020B0604030504040204" pitchFamily="50" charset="-128"/>
                <a:ea typeface="Meiryo UI" panose="020B0604030504040204" pitchFamily="50" charset="-128"/>
              </a:rPr>
              <a:t>8. </a:t>
            </a:r>
            <a:r>
              <a:rPr kumimoji="1" lang="ja-JP" altLang="en-US" sz="1400" u="sng" dirty="0">
                <a:solidFill>
                  <a:schemeClr val="tx1"/>
                </a:solidFill>
                <a:latin typeface="Meiryo UI" panose="020B0604030504040204" pitchFamily="50" charset="-128"/>
                <a:ea typeface="Meiryo UI" panose="020B0604030504040204" pitchFamily="50" charset="-128"/>
              </a:rPr>
              <a:t>経済被害</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50DFB076-6B8A-CE17-7348-1F7369D30942}"/>
              </a:ext>
            </a:extLst>
          </p:cNvPr>
          <p:cNvSpPr/>
          <p:nvPr/>
        </p:nvSpPr>
        <p:spPr>
          <a:xfrm>
            <a:off x="4832893" y="5140724"/>
            <a:ext cx="4053932" cy="89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solidFill>
                <a:latin typeface="Meiryo UI" panose="020B0604030504040204" pitchFamily="50" charset="-128"/>
                <a:ea typeface="Meiryo UI" panose="020B0604030504040204" pitchFamily="50" charset="-128"/>
              </a:rPr>
              <a:t>8.1  </a:t>
            </a:r>
            <a:r>
              <a:rPr kumimoji="1" lang="ja-JP" altLang="en-US" sz="1400" dirty="0">
                <a:solidFill>
                  <a:schemeClr val="tx1"/>
                </a:solidFill>
                <a:latin typeface="Meiryo UI" panose="020B0604030504040204" pitchFamily="50" charset="-128"/>
                <a:ea typeface="Meiryo UI" panose="020B0604030504040204" pitchFamily="50" charset="-128"/>
              </a:rPr>
              <a:t>資産等の被害★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8.2  </a:t>
            </a:r>
            <a:r>
              <a:rPr kumimoji="1" lang="ja-JP" altLang="en-US" sz="1400" dirty="0">
                <a:solidFill>
                  <a:schemeClr val="tx1"/>
                </a:solidFill>
                <a:latin typeface="Meiryo UI" panose="020B0604030504040204" pitchFamily="50" charset="-128"/>
                <a:ea typeface="Meiryo UI" panose="020B0604030504040204" pitchFamily="50" charset="-128"/>
              </a:rPr>
              <a:t>生産・サービス低下による影響★</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8.3  </a:t>
            </a:r>
            <a:r>
              <a:rPr kumimoji="1" lang="ja-JP" altLang="en-US" sz="1400" dirty="0">
                <a:solidFill>
                  <a:schemeClr val="tx1"/>
                </a:solidFill>
                <a:latin typeface="Meiryo UI" panose="020B0604030504040204" pitchFamily="50" charset="-128"/>
                <a:ea typeface="Meiryo UI" panose="020B0604030504040204" pitchFamily="50" charset="-128"/>
              </a:rPr>
              <a:t>交通寸断による影響★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Text Box 9">
            <a:extLst>
              <a:ext uri="{FF2B5EF4-FFF2-40B4-BE49-F238E27FC236}">
                <a16:creationId xmlns:a16="http://schemas.microsoft.com/office/drawing/2014/main" id="{91473D81-1F3C-C622-5B49-7C17969DC3DC}"/>
              </a:ext>
            </a:extLst>
          </p:cNvPr>
          <p:cNvSpPr txBox="1">
            <a:spLocks noChangeArrowheads="1"/>
          </p:cNvSpPr>
          <p:nvPr/>
        </p:nvSpPr>
        <p:spPr bwMode="auto">
          <a:xfrm>
            <a:off x="7548750" y="0"/>
            <a:ext cx="1500696" cy="307777"/>
          </a:xfrm>
          <a:prstGeom prst="rect">
            <a:avLst/>
          </a:prstGeom>
          <a:noFill/>
          <a:ln w="9525">
            <a:no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8928" indent="0" defTabSz="360929">
              <a:spcBef>
                <a:spcPct val="0"/>
              </a:spcBef>
              <a:buNone/>
            </a:pPr>
            <a:r>
              <a:rPr lang="ja-JP" altLang="en-US" sz="1400" dirty="0"/>
              <a:t>第４回資料再掲</a:t>
            </a:r>
            <a:endParaRPr lang="en-US" altLang="ja-JP" sz="1400" dirty="0"/>
          </a:p>
        </p:txBody>
      </p:sp>
      <p:sp>
        <p:nvSpPr>
          <p:cNvPr id="10" name="正方形/長方形 9">
            <a:extLst>
              <a:ext uri="{FF2B5EF4-FFF2-40B4-BE49-F238E27FC236}">
                <a16:creationId xmlns:a16="http://schemas.microsoft.com/office/drawing/2014/main" id="{937DEE01-D934-7A31-479C-2EDFE826589C}"/>
              </a:ext>
            </a:extLst>
          </p:cNvPr>
          <p:cNvSpPr/>
          <p:nvPr/>
        </p:nvSpPr>
        <p:spPr>
          <a:xfrm>
            <a:off x="576495" y="3849935"/>
            <a:ext cx="3363349" cy="233505"/>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8EC1767-84B5-7761-A9CF-2BB91052EDD8}"/>
              </a:ext>
            </a:extLst>
          </p:cNvPr>
          <p:cNvSpPr/>
          <p:nvPr/>
        </p:nvSpPr>
        <p:spPr>
          <a:xfrm>
            <a:off x="576495" y="4294265"/>
            <a:ext cx="3363349" cy="233506"/>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FBFF76D-0C0E-2D3E-DF9B-6DD6E47A36EC}"/>
              </a:ext>
            </a:extLst>
          </p:cNvPr>
          <p:cNvSpPr/>
          <p:nvPr/>
        </p:nvSpPr>
        <p:spPr>
          <a:xfrm>
            <a:off x="4832893" y="1903161"/>
            <a:ext cx="3754490" cy="1098540"/>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F97347-74AD-AF9D-4BE1-BA2B6F302DF8}"/>
              </a:ext>
            </a:extLst>
          </p:cNvPr>
          <p:cNvSpPr/>
          <p:nvPr/>
        </p:nvSpPr>
        <p:spPr>
          <a:xfrm>
            <a:off x="4832893" y="3212799"/>
            <a:ext cx="3754490" cy="269696"/>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3006A13-4882-6936-4E2A-8EE45F9FBBC6}"/>
              </a:ext>
            </a:extLst>
          </p:cNvPr>
          <p:cNvSpPr/>
          <p:nvPr/>
        </p:nvSpPr>
        <p:spPr>
          <a:xfrm>
            <a:off x="4572000" y="6260535"/>
            <a:ext cx="4373217"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★：定量評価を行う項目          ：大阪府独自の項目</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B2962F3E-E36D-29E7-5937-7A41AFD3AF09}"/>
              </a:ext>
            </a:extLst>
          </p:cNvPr>
          <p:cNvSpPr/>
          <p:nvPr/>
        </p:nvSpPr>
        <p:spPr>
          <a:xfrm>
            <a:off x="6758608" y="6302874"/>
            <a:ext cx="364417" cy="227102"/>
          </a:xfrm>
          <a:prstGeom prst="rect">
            <a:avLst/>
          </a:prstGeom>
          <a:noFill/>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Text Box 9">
            <a:extLst>
              <a:ext uri="{FF2B5EF4-FFF2-40B4-BE49-F238E27FC236}">
                <a16:creationId xmlns:a16="http://schemas.microsoft.com/office/drawing/2014/main" id="{A210ED8A-26F4-24E8-E4E7-C11E3AA7BAD6}"/>
              </a:ext>
            </a:extLst>
          </p:cNvPr>
          <p:cNvSpPr txBox="1">
            <a:spLocks noChangeArrowheads="1"/>
          </p:cNvSpPr>
          <p:nvPr/>
        </p:nvSpPr>
        <p:spPr bwMode="auto">
          <a:xfrm>
            <a:off x="298918" y="861053"/>
            <a:ext cx="8458187" cy="307777"/>
          </a:xfrm>
          <a:prstGeom prst="rect">
            <a:avLst/>
          </a:prstGeom>
          <a:solidFill>
            <a:srgbClr val="FFFFCC"/>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54678" indent="-285750" defTabSz="360929">
              <a:spcBef>
                <a:spcPct val="0"/>
              </a:spcBef>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rPr>
              <a:t>内閣府公表データ及び大阪府の地域特性を考慮した結果、第４回部会で検討した下記項目の被害を想定する。</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085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D6EB5-D2B5-7FCE-4C23-5746FC11425A}"/>
            </a:ext>
          </a:extLst>
        </p:cNvPr>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3690A91C-E42E-0CEF-BE59-B57724E9FF6C}"/>
              </a:ext>
            </a:extLst>
          </p:cNvPr>
          <p:cNvGraphicFramePr>
            <a:graphicFrameLocks noGrp="1"/>
          </p:cNvGraphicFramePr>
          <p:nvPr>
            <p:extLst>
              <p:ext uri="{D42A27DB-BD31-4B8C-83A1-F6EECF244321}">
                <p14:modId xmlns:p14="http://schemas.microsoft.com/office/powerpoint/2010/main" val="206690888"/>
              </p:ext>
            </p:extLst>
          </p:nvPr>
        </p:nvGraphicFramePr>
        <p:xfrm>
          <a:off x="328181" y="1431118"/>
          <a:ext cx="8487638" cy="4890347"/>
        </p:xfrm>
        <a:graphic>
          <a:graphicData uri="http://schemas.openxmlformats.org/drawingml/2006/table">
            <a:tbl>
              <a:tblPr firstRow="1" firstCol="1" bandRow="1">
                <a:tableStyleId>{5940675A-B579-460E-94D1-54222C63F5DA}</a:tableStyleId>
              </a:tblPr>
              <a:tblGrid>
                <a:gridCol w="1166082">
                  <a:extLst>
                    <a:ext uri="{9D8B030D-6E8A-4147-A177-3AD203B41FA5}">
                      <a16:colId xmlns:a16="http://schemas.microsoft.com/office/drawing/2014/main" val="3860642103"/>
                    </a:ext>
                  </a:extLst>
                </a:gridCol>
                <a:gridCol w="2442118">
                  <a:extLst>
                    <a:ext uri="{9D8B030D-6E8A-4147-A177-3AD203B41FA5}">
                      <a16:colId xmlns:a16="http://schemas.microsoft.com/office/drawing/2014/main" val="376159414"/>
                    </a:ext>
                  </a:extLst>
                </a:gridCol>
                <a:gridCol w="2442118">
                  <a:extLst>
                    <a:ext uri="{9D8B030D-6E8A-4147-A177-3AD203B41FA5}">
                      <a16:colId xmlns:a16="http://schemas.microsoft.com/office/drawing/2014/main" val="3446254389"/>
                    </a:ext>
                  </a:extLst>
                </a:gridCol>
                <a:gridCol w="936702">
                  <a:extLst>
                    <a:ext uri="{9D8B030D-6E8A-4147-A177-3AD203B41FA5}">
                      <a16:colId xmlns:a16="http://schemas.microsoft.com/office/drawing/2014/main" val="1441543478"/>
                    </a:ext>
                  </a:extLst>
                </a:gridCol>
                <a:gridCol w="1500618">
                  <a:extLst>
                    <a:ext uri="{9D8B030D-6E8A-4147-A177-3AD203B41FA5}">
                      <a16:colId xmlns:a16="http://schemas.microsoft.com/office/drawing/2014/main" val="4089714237"/>
                    </a:ext>
                  </a:extLst>
                </a:gridCol>
              </a:tblGrid>
              <a:tr h="596056">
                <a:tc>
                  <a:txBody>
                    <a:bodyPr/>
                    <a:lstStyle/>
                    <a:p>
                      <a:pPr algn="ctr">
                        <a:lnSpc>
                          <a:spcPts val="1600"/>
                        </a:lnSpc>
                      </a:pPr>
                      <a:r>
                        <a:rPr lang="ja-JP" sz="1400" b="1" dirty="0">
                          <a:solidFill>
                            <a:schemeClr val="bg1"/>
                          </a:solidFill>
                          <a:effectLst/>
                          <a:latin typeface="メイリオ" panose="020B0604030504040204" pitchFamily="50" charset="-128"/>
                          <a:ea typeface="メイリオ" panose="020B0604030504040204" pitchFamily="50" charset="-128"/>
                        </a:rPr>
                        <a:t>項目</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回部会時</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今回の見直し検討内容</a:t>
                      </a:r>
                      <a:endPar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（内閣府データとの整合）</a:t>
                      </a:r>
                      <a:endParaRPr lang="ja-JP"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アウト</a:t>
                      </a:r>
                      <a:endPar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プット</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変更の理由</a:t>
                      </a:r>
                      <a:endParaRPr lang="ja-JP"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79589436"/>
                  </a:ext>
                </a:extLst>
              </a:tr>
              <a:tr h="859716">
                <a:tc>
                  <a:txBody>
                    <a:bodyPr/>
                    <a:lstStyle/>
                    <a:p>
                      <a:pPr algn="just">
                        <a:lnSpc>
                          <a:spcPts val="1600"/>
                        </a:lnSpc>
                      </a:pPr>
                      <a:r>
                        <a:rPr lang="ja-JP" sz="1300" dirty="0">
                          <a:effectLst/>
                          <a:latin typeface="メイリオ" panose="020B0604030504040204" pitchFamily="50" charset="-128"/>
                          <a:ea typeface="メイリオ" panose="020B0604030504040204" pitchFamily="50" charset="-128"/>
                        </a:rPr>
                        <a:t>揺れ</a:t>
                      </a:r>
                      <a:r>
                        <a:rPr lang="ja-JP" altLang="en-US" sz="1300" dirty="0">
                          <a:effectLst/>
                          <a:latin typeface="メイリオ" panose="020B0604030504040204" pitchFamily="50" charset="-128"/>
                          <a:ea typeface="メイリオ" panose="020B0604030504040204" pitchFamily="50" charset="-128"/>
                        </a:rPr>
                        <a:t>による</a:t>
                      </a:r>
                      <a:endParaRPr lang="en-US" altLang="ja-JP" sz="1300" dirty="0">
                        <a:effectLst/>
                        <a:latin typeface="メイリオ" panose="020B0604030504040204" pitchFamily="50" charset="-128"/>
                        <a:ea typeface="メイリオ" panose="020B0604030504040204" pitchFamily="50" charset="-128"/>
                      </a:endParaRPr>
                    </a:p>
                    <a:p>
                      <a:pPr algn="just">
                        <a:lnSpc>
                          <a:spcPts val="1600"/>
                        </a:lnSpc>
                      </a:pPr>
                      <a:r>
                        <a:rPr lang="ja-JP" altLang="en-US" sz="1300" dirty="0">
                          <a:effectLst/>
                          <a:latin typeface="メイリオ" panose="020B0604030504040204" pitchFamily="50" charset="-128"/>
                          <a:ea typeface="メイリオ" panose="020B0604030504040204" pitchFamily="50" charset="-128"/>
                        </a:rPr>
                        <a:t>建物被害</a:t>
                      </a:r>
                      <a:endParaRPr lang="en-US" altLang="ja-JP" sz="1300" dirty="0">
                        <a:effectLst/>
                        <a:latin typeface="メイリオ" panose="020B0604030504040204" pitchFamily="50" charset="-128"/>
                        <a:ea typeface="メイリオ" panose="020B0604030504040204" pitchFamily="50" charset="-128"/>
                      </a:endParaRPr>
                    </a:p>
                    <a:p>
                      <a:pPr algn="just">
                        <a:lnSpc>
                          <a:spcPts val="1600"/>
                        </a:lnSpc>
                      </a:pPr>
                      <a:endParaRPr lang="en-US" altLang="ja-JP" sz="1300" dirty="0">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dirty="0">
                          <a:effectLst/>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300" dirty="0">
                          <a:solidFill>
                            <a:schemeClr val="tx1"/>
                          </a:solidFill>
                          <a:latin typeface="Meiryo UI" panose="020B0604030504040204" pitchFamily="50" charset="-128"/>
                          <a:ea typeface="Meiryo UI" panose="020B0604030504040204" pitchFamily="50" charset="-128"/>
                        </a:rPr>
                        <a:t>P8-P9</a:t>
                      </a:r>
                      <a:endParaRPr lang="ja-JP"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noFill/>
                  </a:tcPr>
                </a:tc>
                <a:tc>
                  <a:txBody>
                    <a:bodyPr/>
                    <a:lstStyle/>
                    <a:p>
                      <a:pPr algn="just">
                        <a:lnSpc>
                          <a:spcPts val="1600"/>
                        </a:lnSpc>
                      </a:pPr>
                      <a:r>
                        <a:rPr lang="ja-JP" sz="1300" dirty="0">
                          <a:solidFill>
                            <a:schemeClr val="tx1"/>
                          </a:solidFill>
                          <a:effectLst/>
                          <a:latin typeface="メイリオ" panose="020B0604030504040204" pitchFamily="50" charset="-128"/>
                          <a:ea typeface="メイリオ" panose="020B0604030504040204" pitchFamily="50" charset="-128"/>
                        </a:rPr>
                        <a:t>構造・年代別に区分した建物棟数に全壊率・全半壊率を乗じて</a:t>
                      </a:r>
                      <a:r>
                        <a:rPr lang="ja-JP" altLang="en-US" sz="1300" dirty="0">
                          <a:solidFill>
                            <a:schemeClr val="tx1"/>
                          </a:solidFill>
                          <a:effectLst/>
                          <a:latin typeface="メイリオ" panose="020B0604030504040204" pitchFamily="50" charset="-128"/>
                          <a:ea typeface="メイリオ" panose="020B0604030504040204" pitchFamily="50" charset="-128"/>
                        </a:rPr>
                        <a:t>算出</a:t>
                      </a:r>
                      <a:endParaRPr lang="ja-JP" sz="1300" dirty="0">
                        <a:solidFill>
                          <a:schemeClr val="tx1"/>
                        </a:solidFill>
                        <a:effectLst/>
                        <a:latin typeface="メイリオ" panose="020B0604030504040204" pitchFamily="50" charset="-128"/>
                        <a:ea typeface="メイリオ" panose="020B0604030504040204" pitchFamily="50" charset="-128"/>
                      </a:endParaRPr>
                    </a:p>
                  </a:txBody>
                  <a:tcPr marL="36195" marR="36195" marT="0" marB="0" anchor="ctr">
                    <a:noFill/>
                  </a:tcPr>
                </a:tc>
                <a:tc>
                  <a:txBody>
                    <a:bodyPr/>
                    <a:lstStyle/>
                    <a:p>
                      <a:r>
                        <a:rPr kumimoji="1" lang="ja-JP" altLang="ja-JP" sz="1300" b="1" kern="1200" dirty="0">
                          <a:solidFill>
                            <a:schemeClr val="tx1"/>
                          </a:solidFill>
                          <a:effectLst/>
                          <a:latin typeface="+mn-lt"/>
                          <a:ea typeface="+mn-ea"/>
                          <a:cs typeface="+mn-cs"/>
                        </a:rPr>
                        <a:t>・構造区分（非木造）が細分化</a:t>
                      </a:r>
                    </a:p>
                    <a:p>
                      <a:r>
                        <a:rPr kumimoji="1" lang="ja-JP" altLang="en-US" sz="1300" b="1" kern="1200" dirty="0">
                          <a:solidFill>
                            <a:schemeClr val="tx1"/>
                          </a:solidFill>
                          <a:effectLst/>
                          <a:latin typeface="+mn-lt"/>
                          <a:ea typeface="+mn-ea"/>
                          <a:cs typeface="+mn-cs"/>
                        </a:rPr>
                        <a:t>・</a:t>
                      </a:r>
                      <a:r>
                        <a:rPr kumimoji="1" lang="ja-JP" altLang="ja-JP" sz="1300" b="1" kern="1200" dirty="0">
                          <a:solidFill>
                            <a:schemeClr val="tx1"/>
                          </a:solidFill>
                          <a:effectLst/>
                          <a:latin typeface="+mn-lt"/>
                          <a:ea typeface="+mn-ea"/>
                          <a:cs typeface="+mn-cs"/>
                        </a:rPr>
                        <a:t>新たに階層区分が追加</a:t>
                      </a:r>
                      <a:r>
                        <a:rPr kumimoji="1" lang="ja-JP" altLang="ja-JP" sz="1300" kern="1200" dirty="0">
                          <a:solidFill>
                            <a:schemeClr val="tx1"/>
                          </a:solidFill>
                          <a:effectLst/>
                          <a:latin typeface="+mn-lt"/>
                          <a:ea typeface="+mn-ea"/>
                          <a:cs typeface="+mn-cs"/>
                        </a:rPr>
                        <a:t>　　</a:t>
                      </a:r>
                      <a:endParaRPr lang="en-US" altLang="ja-JP" sz="1300" dirty="0">
                        <a:solidFill>
                          <a:srgbClr val="0066FF"/>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ja-JP" sz="1300" dirty="0">
                          <a:effectLst/>
                          <a:latin typeface="メイリオ" panose="020B0604030504040204" pitchFamily="50" charset="-128"/>
                          <a:ea typeface="メイリオ" panose="020B0604030504040204" pitchFamily="50" charset="-128"/>
                        </a:rPr>
                        <a:t>全壊・</a:t>
                      </a:r>
                      <a:endParaRPr lang="en-US" altLang="ja-JP" sz="1300" dirty="0">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ja-JP" sz="1300" dirty="0">
                          <a:effectLst/>
                          <a:latin typeface="メイリオ" panose="020B0604030504040204" pitchFamily="50" charset="-128"/>
                          <a:ea typeface="メイリオ" panose="020B0604030504040204" pitchFamily="50" charset="-128"/>
                        </a:rPr>
                        <a:t>半壊棟数</a:t>
                      </a:r>
                      <a:endParaRPr lang="ja-JP"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54184650"/>
                  </a:ext>
                </a:extLst>
              </a:tr>
              <a:tr h="1761892">
                <a:tc>
                  <a:txBody>
                    <a:bodyPr/>
                    <a:lstStyle/>
                    <a:p>
                      <a:pPr algn="just">
                        <a:lnSpc>
                          <a:spcPts val="1600"/>
                        </a:lnSpc>
                      </a:pPr>
                      <a:r>
                        <a:rPr lang="ja-JP" sz="1300" dirty="0">
                          <a:effectLst/>
                          <a:latin typeface="メイリオ" panose="020B0604030504040204" pitchFamily="50" charset="-128"/>
                          <a:ea typeface="メイリオ" panose="020B0604030504040204" pitchFamily="50" charset="-128"/>
                        </a:rPr>
                        <a:t>地震火災</a:t>
                      </a:r>
                      <a:r>
                        <a:rPr lang="ja-JP" altLang="en-US" sz="1300" dirty="0">
                          <a:effectLst/>
                          <a:latin typeface="メイリオ" panose="020B0604030504040204" pitchFamily="50" charset="-128"/>
                          <a:ea typeface="メイリオ" panose="020B0604030504040204" pitchFamily="50" charset="-128"/>
                        </a:rPr>
                        <a:t>に</a:t>
                      </a:r>
                      <a:endParaRPr lang="en-US" altLang="ja-JP" sz="1300" dirty="0">
                        <a:effectLst/>
                        <a:latin typeface="メイリオ" panose="020B0604030504040204" pitchFamily="50" charset="-128"/>
                        <a:ea typeface="メイリオ" panose="020B0604030504040204" pitchFamily="50" charset="-128"/>
                      </a:endParaRPr>
                    </a:p>
                    <a:p>
                      <a:pPr algn="just">
                        <a:lnSpc>
                          <a:spcPts val="1600"/>
                        </a:lnSpc>
                      </a:pPr>
                      <a:r>
                        <a:rPr lang="ja-JP" altLang="en-US" sz="1300" dirty="0">
                          <a:effectLst/>
                          <a:latin typeface="メイリオ" panose="020B0604030504040204" pitchFamily="50" charset="-128"/>
                          <a:ea typeface="メイリオ" panose="020B0604030504040204" pitchFamily="50" charset="-128"/>
                        </a:rPr>
                        <a:t>よる建物被害</a:t>
                      </a:r>
                      <a:endParaRPr lang="en-US" altLang="ja-JP" sz="1300" dirty="0">
                        <a:effectLst/>
                        <a:latin typeface="メイリオ" panose="020B0604030504040204" pitchFamily="50" charset="-128"/>
                        <a:ea typeface="メイリオ" panose="020B0604030504040204" pitchFamily="50" charset="-128"/>
                      </a:endParaRPr>
                    </a:p>
                    <a:p>
                      <a:pPr algn="just">
                        <a:lnSpc>
                          <a:spcPts val="1600"/>
                        </a:lnSpc>
                      </a:pPr>
                      <a:endParaRPr lang="en-US" altLang="ja-JP" sz="1300" dirty="0">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ts val="1600"/>
                        </a:lnSpc>
                        <a:spcBef>
                          <a:spcPts val="300"/>
                        </a:spcBef>
                        <a:spcAft>
                          <a:spcPts val="0"/>
                        </a:spcAft>
                        <a:buClrTx/>
                        <a:buSzTx/>
                        <a:buFontTx/>
                        <a:buNone/>
                        <a:tabLst/>
                        <a:defRPr/>
                      </a:pPr>
                      <a:r>
                        <a:rPr lang="ja-JP" altLang="en-US" sz="13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dirty="0">
                          <a:effectLst/>
                          <a:latin typeface="メイリオ" panose="020B0604030504040204" pitchFamily="50" charset="-128"/>
                          <a:ea typeface="メイリオ" panose="020B0604030504040204" pitchFamily="50" charset="-128"/>
                          <a:cs typeface="Times New Roman" panose="02020603050405020304" pitchFamily="18" charset="0"/>
                        </a:rPr>
                        <a:t>P10~P12</a:t>
                      </a:r>
                      <a:endParaRPr lang="ja-JP"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tcPr>
                </a:tc>
                <a:tc>
                  <a:txBody>
                    <a:bodyPr/>
                    <a:lstStyle/>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rPr>
                        <a:t>揺れによる全壊率や震度に応じた出火率から出火件数を算出し、初期消火成功率や消防力を踏まえ、消火できなかった残火炎件数を算出</a:t>
                      </a:r>
                      <a:endParaRPr lang="en-US" altLang="ja-JP" sz="1300" dirty="0">
                        <a:solidFill>
                          <a:schemeClr val="tx1"/>
                        </a:solidFill>
                        <a:effectLst/>
                        <a:latin typeface="メイリオ" panose="020B0604030504040204" pitchFamily="50" charset="-128"/>
                        <a:ea typeface="メイリオ" panose="020B0604030504040204" pitchFamily="50" charset="-128"/>
                      </a:endParaRPr>
                    </a:p>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rPr>
                        <a:t>これを出火点とし、風向・風速を加味した延焼シミュレーションにより算出</a:t>
                      </a:r>
                    </a:p>
                  </a:txBody>
                  <a:tcPr marL="36195" marR="36195"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solidFill>
                            <a:schemeClr val="tx1"/>
                          </a:solidFill>
                          <a:effectLst/>
                          <a:latin typeface="メイリオ" panose="020B0604030504040204" pitchFamily="50" charset="-128"/>
                          <a:ea typeface="メイリオ" panose="020B0604030504040204" pitchFamily="50" charset="-128"/>
                        </a:rPr>
                        <a:t>・出火率（建物が倒壊しない場合）や初期消火成功率、風向の設定手法が見直し</a:t>
                      </a:r>
                      <a:endParaRPr lang="en-US" altLang="ja-JP" sz="1300" b="1" dirty="0">
                        <a:solidFill>
                          <a:schemeClr val="tx1"/>
                        </a:solidFill>
                        <a:effectLst/>
                        <a:latin typeface="メイリオ" panose="020B0604030504040204" pitchFamily="50" charset="-128"/>
                        <a:ea typeface="メイリオ" panose="020B0604030504040204" pitchFamily="50" charset="-128"/>
                      </a:endParaRPr>
                    </a:p>
                  </a:txBody>
                  <a:tcPr marL="36195" marR="36195" marT="0" marB="0" anchor="ctr"/>
                </a:tc>
                <a:tc>
                  <a:txBody>
                    <a:bodyPr/>
                    <a:lstStyle/>
                    <a:p>
                      <a:pPr algn="just">
                        <a:lnSpc>
                          <a:spcPts val="1600"/>
                        </a:lnSpc>
                      </a:pPr>
                      <a:r>
                        <a:rPr lang="ja-JP" sz="1300" dirty="0">
                          <a:effectLst/>
                          <a:latin typeface="メイリオ" panose="020B0604030504040204" pitchFamily="50" charset="-128"/>
                          <a:ea typeface="メイリオ" panose="020B0604030504040204" pitchFamily="50" charset="-128"/>
                        </a:rPr>
                        <a:t>出火件数</a:t>
                      </a:r>
                    </a:p>
                    <a:p>
                      <a:pPr algn="just">
                        <a:lnSpc>
                          <a:spcPts val="1600"/>
                        </a:lnSpc>
                      </a:pPr>
                      <a:r>
                        <a:rPr lang="ja-JP" sz="1300" dirty="0">
                          <a:effectLst/>
                          <a:latin typeface="メイリオ" panose="020B0604030504040204" pitchFamily="50" charset="-128"/>
                          <a:ea typeface="メイリオ" panose="020B0604030504040204" pitchFamily="50" charset="-128"/>
                        </a:rPr>
                        <a:t>焼失棟数</a:t>
                      </a:r>
                      <a:endParaRPr 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最新の調査結果（東京消防庁）を反映</a:t>
                      </a:r>
                      <a:endParaRPr kumimoji="1" lang="ja-JP"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91709"/>
                  </a:ext>
                </a:extLst>
              </a:tr>
              <a:tr h="715700">
                <a:tc>
                  <a:txBody>
                    <a:bodyPr/>
                    <a:lstStyle/>
                    <a:p>
                      <a:pPr algn="just">
                        <a:lnSpc>
                          <a:spcPts val="1600"/>
                        </a:lnSpc>
                      </a:pPr>
                      <a:r>
                        <a:rPr lang="ja-JP" sz="1300" dirty="0">
                          <a:solidFill>
                            <a:schemeClr val="tx1"/>
                          </a:solidFill>
                          <a:effectLst/>
                          <a:latin typeface="メイリオ" panose="020B0604030504040204" pitchFamily="50" charset="-128"/>
                          <a:ea typeface="メイリオ" panose="020B0604030504040204" pitchFamily="50" charset="-128"/>
                        </a:rPr>
                        <a:t>津波火災</a:t>
                      </a:r>
                      <a:endParaRPr lang="en-US" altLang="ja-JP" sz="1300" dirty="0">
                        <a:solidFill>
                          <a:schemeClr val="tx1"/>
                        </a:solidFill>
                        <a:effectLst/>
                        <a:latin typeface="メイリオ" panose="020B0604030504040204" pitchFamily="50" charset="-128"/>
                        <a:ea typeface="メイリオ" panose="020B0604030504040204" pitchFamily="50" charset="-128"/>
                      </a:endParaRPr>
                    </a:p>
                    <a:p>
                      <a:pPr algn="just">
                        <a:lnSpc>
                          <a:spcPts val="1600"/>
                        </a:lnSpc>
                      </a:pPr>
                      <a:endParaRPr lang="en-US" altLang="ja-JP" sz="1300" dirty="0">
                        <a:solidFill>
                          <a:schemeClr val="tx1"/>
                        </a:solidFill>
                        <a:effectLst/>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P13</a:t>
                      </a:r>
                      <a:endParaRPr lang="ja-JP"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tcPr>
                </a:tc>
                <a:tc>
                  <a:txBody>
                    <a:bodyPr/>
                    <a:lstStyle/>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津波火災の出火原因や被害様相を整理（定性評価）</a:t>
                      </a:r>
                      <a:endPar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0" dirty="0">
                          <a:solidFill>
                            <a:schemeClr val="tx1"/>
                          </a:solidFill>
                          <a:effectLst/>
                          <a:latin typeface="メイリオ" panose="020B0604030504040204" pitchFamily="50" charset="-128"/>
                          <a:ea typeface="メイリオ" panose="020B0604030504040204" pitchFamily="50" charset="-128"/>
                        </a:rPr>
                        <a:t>浸水建物数や車両所有台数、プロパン使用率からなる計算式の採用</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（定量評価）</a:t>
                      </a:r>
                      <a:endPar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pPr>
                      <a:r>
                        <a:rPr lang="ja-JP" sz="1300" b="1" dirty="0">
                          <a:solidFill>
                            <a:schemeClr val="tx1"/>
                          </a:solidFill>
                          <a:effectLst/>
                          <a:latin typeface="メイリオ" panose="020B0604030504040204" pitchFamily="50" charset="-128"/>
                          <a:ea typeface="メイリオ" panose="020B0604030504040204" pitchFamily="50" charset="-128"/>
                        </a:rPr>
                        <a:t>火災件数</a:t>
                      </a:r>
                      <a:endParaRPr 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934669"/>
                  </a:ext>
                </a:extLst>
              </a:tr>
              <a:tr h="956983">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ブロック塀</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P14</a:t>
                      </a:r>
                      <a:endParaRPr lang="ja-JP"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木造建物数との関係に基づき、石塀やコンクリート塀の現況数を設定</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石塀やコンクリート塀の</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現況数の割合を更新</a:t>
                      </a:r>
                      <a:endPar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ブロック塀、の被害数</a:t>
                      </a:r>
                      <a:endPar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最新の調査結果を反映</a:t>
                      </a:r>
                      <a:endParaRPr kumimoji="1" lang="ja-JP"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092259"/>
                  </a:ext>
                </a:extLst>
              </a:tr>
            </a:tbl>
          </a:graphicData>
        </a:graphic>
      </p:graphicFrame>
      <p:sp>
        <p:nvSpPr>
          <p:cNvPr id="2" name="コンテンツ プレースホルダー 1">
            <a:extLst>
              <a:ext uri="{FF2B5EF4-FFF2-40B4-BE49-F238E27FC236}">
                <a16:creationId xmlns:a16="http://schemas.microsoft.com/office/drawing/2014/main" id="{C0B7A8EA-B182-1381-5C78-4FA7A865D11B}"/>
              </a:ext>
            </a:extLst>
          </p:cNvPr>
          <p:cNvSpPr txBox="1">
            <a:spLocks/>
          </p:cNvSpPr>
          <p:nvPr/>
        </p:nvSpPr>
        <p:spPr bwMode="auto">
          <a:xfrm>
            <a:off x="6666770" y="6377918"/>
            <a:ext cx="2353405" cy="23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None/>
            </a:pPr>
            <a:r>
              <a:rPr lang="en-US" altLang="ja-JP" sz="1200" spc="-100" dirty="0"/>
              <a:t>※</a:t>
            </a:r>
            <a:r>
              <a:rPr lang="ja-JP" altLang="en-US" sz="1200" b="1" spc="-100" dirty="0"/>
              <a:t>太字</a:t>
            </a:r>
            <a:r>
              <a:rPr lang="ja-JP" altLang="en-US" sz="1200" spc="-100" dirty="0"/>
              <a:t>：第</a:t>
            </a:r>
            <a:r>
              <a:rPr lang="en-US" altLang="ja-JP" sz="1200" spc="-100" dirty="0"/>
              <a:t>4</a:t>
            </a:r>
            <a:r>
              <a:rPr lang="ja-JP" altLang="en-US" sz="1200" spc="-100" dirty="0"/>
              <a:t>回部会からの変更点</a:t>
            </a:r>
            <a:endParaRPr lang="en-US" altLang="ja-JP" sz="1200" dirty="0"/>
          </a:p>
        </p:txBody>
      </p:sp>
      <p:sp>
        <p:nvSpPr>
          <p:cNvPr id="6" name="正方形/長方形 5">
            <a:extLst>
              <a:ext uri="{FF2B5EF4-FFF2-40B4-BE49-F238E27FC236}">
                <a16:creationId xmlns:a16="http://schemas.microsoft.com/office/drawing/2014/main" id="{14A2F1DF-4598-779A-7FB7-FB1F9257B815}"/>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．建物被害＜定量評価を行う項目のみ＞　</a:t>
            </a:r>
          </a:p>
        </p:txBody>
      </p:sp>
      <p:sp>
        <p:nvSpPr>
          <p:cNvPr id="4" name="タイトル 3">
            <a:extLst>
              <a:ext uri="{FF2B5EF4-FFF2-40B4-BE49-F238E27FC236}">
                <a16:creationId xmlns:a16="http://schemas.microsoft.com/office/drawing/2014/main" id="{8D5030EE-D437-85A3-96C8-7B4B2317D3AE}"/>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2ACE80D6-4052-AA25-2992-C34F31D85BFE}"/>
              </a:ext>
            </a:extLst>
          </p:cNvPr>
          <p:cNvSpPr>
            <a:spLocks noGrp="1"/>
          </p:cNvSpPr>
          <p:nvPr>
            <p:ph type="body" sz="quarter" idx="11"/>
          </p:nvPr>
        </p:nvSpPr>
        <p:spPr>
          <a:xfrm>
            <a:off x="144000" y="477604"/>
            <a:ext cx="1545652" cy="320000"/>
          </a:xfrm>
        </p:spPr>
        <p:txBody>
          <a:bodyPr/>
          <a:lstStyle/>
          <a:p>
            <a:r>
              <a:rPr lang="ja-JP" altLang="en-US" b="1" dirty="0"/>
              <a:t>建 物 被 害</a:t>
            </a:r>
          </a:p>
        </p:txBody>
      </p:sp>
      <p:sp>
        <p:nvSpPr>
          <p:cNvPr id="15" name="スライド番号プレースホルダー 3">
            <a:extLst>
              <a:ext uri="{FF2B5EF4-FFF2-40B4-BE49-F238E27FC236}">
                <a16:creationId xmlns:a16="http://schemas.microsoft.com/office/drawing/2014/main" id="{0CC52DA0-7FB8-44EE-FB8A-DFF568C18C09}"/>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a:t>
            </a:fld>
            <a:endParaRPr lang="ja-JP" altLang="en-US" sz="1600" dirty="0">
              <a:solidFill>
                <a:schemeClr val="tx1"/>
              </a:solidFill>
            </a:endParaRPr>
          </a:p>
        </p:txBody>
      </p:sp>
      <p:sp>
        <p:nvSpPr>
          <p:cNvPr id="3" name="四角形: 角を丸くする 4">
            <a:extLst>
              <a:ext uri="{FF2B5EF4-FFF2-40B4-BE49-F238E27FC236}">
                <a16:creationId xmlns:a16="http://schemas.microsoft.com/office/drawing/2014/main" id="{2E058603-68A5-F831-3D3E-FA1B1883CFC4}"/>
              </a:ext>
            </a:extLst>
          </p:cNvPr>
          <p:cNvSpPr/>
          <p:nvPr/>
        </p:nvSpPr>
        <p:spPr>
          <a:xfrm>
            <a:off x="328181" y="880047"/>
            <a:ext cx="8487637" cy="425003"/>
          </a:xfrm>
          <a:prstGeom prst="roundRect">
            <a:avLst>
              <a:gd name="adj" fmla="val 8233"/>
            </a:avLst>
          </a:prstGeom>
          <a:solidFill>
            <a:srgbClr val="FFFFCC"/>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cs typeface="Angsana New" panose="02020603050405020304" pitchFamily="18" charset="-34"/>
              </a:rPr>
              <a:t>建物被害は、「揺れ」「地震火災」「津波火災」「ブロック塀等」のパラメータを見直す。</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21929"/>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5EA0-6098-4423-2612-3D232FAFD706}"/>
            </a:ext>
          </a:extLst>
        </p:cNvPr>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C289B37A-97B7-7E49-3CA5-6DC66616A653}"/>
              </a:ext>
            </a:extLst>
          </p:cNvPr>
          <p:cNvGraphicFramePr>
            <a:graphicFrameLocks noGrp="1"/>
          </p:cNvGraphicFramePr>
          <p:nvPr>
            <p:extLst>
              <p:ext uri="{D42A27DB-BD31-4B8C-83A1-F6EECF244321}">
                <p14:modId xmlns:p14="http://schemas.microsoft.com/office/powerpoint/2010/main" val="2396748148"/>
              </p:ext>
            </p:extLst>
          </p:nvPr>
        </p:nvGraphicFramePr>
        <p:xfrm>
          <a:off x="321439" y="1348015"/>
          <a:ext cx="8501122" cy="4802731"/>
        </p:xfrm>
        <a:graphic>
          <a:graphicData uri="http://schemas.openxmlformats.org/drawingml/2006/table">
            <a:tbl>
              <a:tblPr firstRow="1" firstCol="1" bandRow="1">
                <a:tableStyleId>{5940675A-B579-460E-94D1-54222C63F5DA}</a:tableStyleId>
              </a:tblPr>
              <a:tblGrid>
                <a:gridCol w="1012377">
                  <a:extLst>
                    <a:ext uri="{9D8B030D-6E8A-4147-A177-3AD203B41FA5}">
                      <a16:colId xmlns:a16="http://schemas.microsoft.com/office/drawing/2014/main" val="3860642103"/>
                    </a:ext>
                  </a:extLst>
                </a:gridCol>
                <a:gridCol w="2796519">
                  <a:extLst>
                    <a:ext uri="{9D8B030D-6E8A-4147-A177-3AD203B41FA5}">
                      <a16:colId xmlns:a16="http://schemas.microsoft.com/office/drawing/2014/main" val="376159414"/>
                    </a:ext>
                  </a:extLst>
                </a:gridCol>
                <a:gridCol w="2796519">
                  <a:extLst>
                    <a:ext uri="{9D8B030D-6E8A-4147-A177-3AD203B41FA5}">
                      <a16:colId xmlns:a16="http://schemas.microsoft.com/office/drawing/2014/main" val="2647640738"/>
                    </a:ext>
                  </a:extLst>
                </a:gridCol>
                <a:gridCol w="845237">
                  <a:extLst>
                    <a:ext uri="{9D8B030D-6E8A-4147-A177-3AD203B41FA5}">
                      <a16:colId xmlns:a16="http://schemas.microsoft.com/office/drawing/2014/main" val="1441543478"/>
                    </a:ext>
                  </a:extLst>
                </a:gridCol>
                <a:gridCol w="1050470">
                  <a:extLst>
                    <a:ext uri="{9D8B030D-6E8A-4147-A177-3AD203B41FA5}">
                      <a16:colId xmlns:a16="http://schemas.microsoft.com/office/drawing/2014/main" val="3678871320"/>
                    </a:ext>
                  </a:extLst>
                </a:gridCol>
              </a:tblGrid>
              <a:tr h="535773">
                <a:tc>
                  <a:txBody>
                    <a:bodyPr/>
                    <a:lstStyle/>
                    <a:p>
                      <a:pPr algn="ctr">
                        <a:lnSpc>
                          <a:spcPts val="1600"/>
                        </a:lnSpc>
                      </a:pPr>
                      <a:r>
                        <a:rPr lang="ja-JP" sz="1400" b="1" dirty="0">
                          <a:solidFill>
                            <a:schemeClr val="bg1"/>
                          </a:solidFill>
                          <a:effectLst/>
                          <a:latin typeface="メイリオ" panose="020B0604030504040204" pitchFamily="50" charset="-128"/>
                          <a:ea typeface="メイリオ" panose="020B0604030504040204" pitchFamily="50" charset="-128"/>
                        </a:rPr>
                        <a:t>項目</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回部会時</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今回の見直し検討内容</a:t>
                      </a:r>
                      <a:endPar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（内閣府データとの整合）</a:t>
                      </a:r>
                      <a:endParaRPr lang="ja-JP"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アウトプット</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変更の理由</a:t>
                      </a:r>
                      <a:endParaRPr lang="ja-JP"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79589436"/>
                  </a:ext>
                </a:extLst>
              </a:tr>
              <a:tr h="1299502">
                <a:tc>
                  <a:txBody>
                    <a:bodyPr/>
                    <a:lstStyle/>
                    <a:p>
                      <a:pPr algn="just">
                        <a:lnSpc>
                          <a:spcPts val="1600"/>
                        </a:lnSpc>
                        <a:spcBef>
                          <a:spcPts val="0"/>
                        </a:spcBef>
                        <a:spcAft>
                          <a:spcPts val="0"/>
                        </a:spcAft>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火災</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による</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spcBef>
                          <a:spcPts val="0"/>
                        </a:spcBef>
                        <a:spcAft>
                          <a:spcPts val="0"/>
                        </a:spcAft>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人的被害</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spcBef>
                          <a:spcPts val="0"/>
                        </a:spcBef>
                        <a:spcAft>
                          <a:spcPts val="0"/>
                        </a:spcAft>
                      </a:pP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P15</a:t>
                      </a:r>
                      <a:endParaRPr lang="ja-JP"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noFill/>
                  </a:tcP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・炎上</a:t>
                      </a:r>
                      <a:r>
                        <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出火建物における逃げ遅れ</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の被害率を平成</a:t>
                      </a:r>
                      <a:r>
                        <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17~22</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年の平時火災から設定</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延焼からの逃げまどい被害</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率を関東大震災の被害事例より設定</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spcBef>
                          <a:spcPts val="0"/>
                        </a:spcBef>
                        <a:spcAft>
                          <a:spcPts val="0"/>
                        </a:spcAft>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・炎上</a:t>
                      </a:r>
                      <a:r>
                        <a:rPr lang="ja-JP"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出火建物における逃げ遅れ</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の被害率を</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平成</a:t>
                      </a:r>
                      <a:r>
                        <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令和</a:t>
                      </a:r>
                      <a:r>
                        <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の平時火災から設定</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spcBef>
                          <a:spcPts val="0"/>
                        </a:spcBef>
                        <a:spcAft>
                          <a:spcPts val="0"/>
                        </a:spcAft>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延焼からの逃げまどい被害</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率を</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函館大火（</a:t>
                      </a:r>
                      <a:r>
                        <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1934</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の被害事例も含めて再</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設定</a:t>
                      </a:r>
                      <a:endPar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spcBef>
                          <a:spcPts val="0"/>
                        </a:spcBef>
                        <a:spcAft>
                          <a:spcPts val="0"/>
                        </a:spcAft>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死傷者数</a:t>
                      </a:r>
                    </a:p>
                  </a:txBody>
                  <a:tcPr marL="36195" marR="36195" marT="0" marB="0" anchor="ctr">
                    <a:noFill/>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近年の火災被害を反映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2670184"/>
                  </a:ext>
                </a:extLst>
              </a:tr>
              <a:tr h="1087810">
                <a:tc>
                  <a:txBody>
                    <a:bodyPr/>
                    <a:lstStyle/>
                    <a:p>
                      <a:pPr algn="just">
                        <a:lnSpc>
                          <a:spcPts val="1600"/>
                        </a:lnSpc>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津波</a:t>
                      </a: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による</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人的被害</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P16</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a:t>
                      </a:r>
                      <a:endParaRPr lang="ja-JP"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noFill/>
                  </a:tcP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全員一律の避難速度を設定</a:t>
                      </a:r>
                      <a:endPar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spcBef>
                          <a:spcPts val="0"/>
                        </a:spcBef>
                        <a:spcAft>
                          <a:spcPts val="0"/>
                        </a:spcAft>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健常者</a:t>
                      </a:r>
                      <a:r>
                        <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要支援者の同行者、平野部</a:t>
                      </a:r>
                      <a:r>
                        <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傾斜部</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に分けて避難速度を設定</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spcBef>
                          <a:spcPts val="0"/>
                        </a:spcBef>
                        <a:spcAft>
                          <a:spcPts val="0"/>
                        </a:spcAft>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死傷者数</a:t>
                      </a:r>
                    </a:p>
                  </a:txBody>
                  <a:tcPr marL="36195" marR="36195" marT="0" marB="0" anchor="ctr">
                    <a:noFill/>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34092259"/>
                  </a:ext>
                </a:extLst>
              </a:tr>
              <a:tr h="863646">
                <a:tc>
                  <a:txBody>
                    <a:bodyPr/>
                    <a:lstStyle/>
                    <a:p>
                      <a:pPr algn="just">
                        <a:lnSpc>
                          <a:spcPts val="1600"/>
                        </a:lnSpc>
                      </a:pPr>
                      <a:r>
                        <a:rPr kumimoji="1" lang="ja-JP" altLang="en-US" sz="1300" dirty="0">
                          <a:latin typeface="Meiryo UI" panose="020B0604030504040204" pitchFamily="50" charset="-128"/>
                          <a:ea typeface="Meiryo UI" panose="020B0604030504040204" pitchFamily="50" charset="-128"/>
                        </a:rPr>
                        <a:t>屋内収容物の移動・転倒等による</a:t>
                      </a:r>
                      <a:endParaRPr kumimoji="1" lang="en-US" altLang="ja-JP" sz="1300" dirty="0">
                        <a:latin typeface="Meiryo UI" panose="020B0604030504040204" pitchFamily="50" charset="-128"/>
                        <a:ea typeface="Meiryo UI" panose="020B0604030504040204" pitchFamily="50" charset="-128"/>
                      </a:endParaRPr>
                    </a:p>
                    <a:p>
                      <a:pPr algn="just">
                        <a:lnSpc>
                          <a:spcPts val="1600"/>
                        </a:lnSpc>
                      </a:pPr>
                      <a:r>
                        <a:rPr kumimoji="1" lang="ja-JP" altLang="en-US" sz="1300" dirty="0">
                          <a:latin typeface="Meiryo UI" panose="020B0604030504040204" pitchFamily="50" charset="-128"/>
                          <a:ea typeface="Meiryo UI" panose="020B0604030504040204" pitchFamily="50" charset="-128"/>
                        </a:rPr>
                        <a:t>人的被害　</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P18</a:t>
                      </a:r>
                      <a:endParaRPr lang="ja-JP"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tcP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家具等の転倒防止実施率を考慮</a:t>
                      </a:r>
                      <a:endPar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家具等の転倒防止実施率を最新のパラメータ（全国平均）に更新</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spcBef>
                          <a:spcPts val="0"/>
                        </a:spcBef>
                        <a:spcAft>
                          <a:spcPts val="0"/>
                        </a:spcAft>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死傷者数</a:t>
                      </a:r>
                    </a:p>
                  </a:txBody>
                  <a:tcPr marL="36195" marR="36195" marT="0" marB="0" anchor="ct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最新のパラメータを反映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1991533"/>
                  </a:ext>
                </a:extLst>
              </a:tr>
              <a:tr h="863646">
                <a:tc>
                  <a:txBody>
                    <a:bodyPr/>
                    <a:lstStyle/>
                    <a:p>
                      <a:pPr algn="just">
                        <a:lnSpc>
                          <a:spcPts val="1600"/>
                        </a:lnSpc>
                        <a:spcBef>
                          <a:spcPts val="0"/>
                        </a:spcBef>
                        <a:spcAft>
                          <a:spcPts val="0"/>
                        </a:spcAft>
                      </a:pPr>
                      <a:r>
                        <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災害関連死</a:t>
                      </a: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spcBef>
                          <a:spcPts val="0"/>
                        </a:spcBef>
                        <a:spcAft>
                          <a:spcPts val="0"/>
                        </a:spcAft>
                      </a:pPr>
                      <a:endParaRPr lang="en-US"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0" dirty="0">
                          <a:effectLst/>
                          <a:latin typeface="メイリオ" panose="020B0604030504040204" pitchFamily="50" charset="-128"/>
                          <a:ea typeface="メイリオ" panose="020B0604030504040204" pitchFamily="50" charset="-128"/>
                          <a:cs typeface="Times New Roman" panose="02020603050405020304" pitchFamily="18" charset="0"/>
                        </a:rPr>
                        <a:t>P19</a:t>
                      </a:r>
                      <a:endParaRPr lang="ja-JP" altLang="ja-JP" sz="1300" b="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過去の地震における災害関連死の発生状況から被害様相を整理（定性評価）</a:t>
                      </a:r>
                      <a:endPar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東日本大震災における避難者数と災害関連死者数の関係に基づき</a:t>
                      </a:r>
                      <a:r>
                        <a:rPr lang="ja-JP" alt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災害関連死</a:t>
                      </a: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者数を算出</a:t>
                      </a: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（定量評価）</a:t>
                      </a:r>
                      <a:endParaRPr lang="en-US" altLang="ja-JP" sz="13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spcBef>
                          <a:spcPts val="0"/>
                        </a:spcBef>
                        <a:spcAft>
                          <a:spcPts val="0"/>
                        </a:spcAft>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死者数</a:t>
                      </a:r>
                      <a:endPar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475609"/>
                  </a:ext>
                </a:extLst>
              </a:tr>
            </a:tbl>
          </a:graphicData>
        </a:graphic>
      </p:graphicFrame>
      <p:sp>
        <p:nvSpPr>
          <p:cNvPr id="2" name="コンテンツ プレースホルダー 1">
            <a:extLst>
              <a:ext uri="{FF2B5EF4-FFF2-40B4-BE49-F238E27FC236}">
                <a16:creationId xmlns:a16="http://schemas.microsoft.com/office/drawing/2014/main" id="{4532DEA3-9144-AC6B-AB25-0B9B61FC5755}"/>
              </a:ext>
            </a:extLst>
          </p:cNvPr>
          <p:cNvSpPr txBox="1">
            <a:spLocks/>
          </p:cNvSpPr>
          <p:nvPr/>
        </p:nvSpPr>
        <p:spPr bwMode="auto">
          <a:xfrm>
            <a:off x="6373846" y="6313425"/>
            <a:ext cx="2558281" cy="33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en-US" altLang="ja-JP" sz="1400" spc="-100" dirty="0"/>
              <a:t>※</a:t>
            </a:r>
            <a:r>
              <a:rPr lang="ja-JP" altLang="en-US" sz="1400" b="1" spc="-100" dirty="0"/>
              <a:t>太字</a:t>
            </a:r>
            <a:r>
              <a:rPr lang="ja-JP" altLang="en-US" sz="1400" spc="-100" dirty="0"/>
              <a:t>：第４回部会からの変更点</a:t>
            </a:r>
            <a:endParaRPr lang="en-US" altLang="ja-JP" sz="2000" dirty="0"/>
          </a:p>
        </p:txBody>
      </p:sp>
      <p:sp>
        <p:nvSpPr>
          <p:cNvPr id="6" name="正方形/長方形 5">
            <a:extLst>
              <a:ext uri="{FF2B5EF4-FFF2-40B4-BE49-F238E27FC236}">
                <a16:creationId xmlns:a16="http://schemas.microsoft.com/office/drawing/2014/main" id="{3E3EDBC7-29F7-9514-130C-CAD589377967}"/>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２． 人的被害＜定量評価を行う項目のみ＞　　</a:t>
            </a:r>
            <a:endParaRPr kumimoji="1" lang="en-US" altLang="ja-JP"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BECC3EBA-66B5-6A06-587F-65DA97FAF737}"/>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02810D92-6663-9BD5-8179-363B24D327FD}"/>
              </a:ext>
            </a:extLst>
          </p:cNvPr>
          <p:cNvSpPr>
            <a:spLocks noGrp="1"/>
          </p:cNvSpPr>
          <p:nvPr>
            <p:ph type="body" sz="quarter" idx="11"/>
          </p:nvPr>
        </p:nvSpPr>
        <p:spPr>
          <a:xfrm>
            <a:off x="144000" y="477604"/>
            <a:ext cx="1544400" cy="320000"/>
          </a:xfrm>
        </p:spPr>
        <p:txBody>
          <a:bodyPr/>
          <a:lstStyle/>
          <a:p>
            <a:r>
              <a:rPr lang="ja-JP" altLang="en-US" b="1" dirty="0"/>
              <a:t>人 的 被 害</a:t>
            </a:r>
          </a:p>
        </p:txBody>
      </p:sp>
      <p:sp>
        <p:nvSpPr>
          <p:cNvPr id="10" name="スライド番号プレースホルダー 3">
            <a:extLst>
              <a:ext uri="{FF2B5EF4-FFF2-40B4-BE49-F238E27FC236}">
                <a16:creationId xmlns:a16="http://schemas.microsoft.com/office/drawing/2014/main" id="{86256817-CD65-630D-C033-9FC7379B9EE9}"/>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a:t>
            </a:fld>
            <a:endParaRPr lang="ja-JP" altLang="en-US" sz="1600" dirty="0">
              <a:solidFill>
                <a:schemeClr val="tx1"/>
              </a:solidFill>
            </a:endParaRPr>
          </a:p>
        </p:txBody>
      </p:sp>
      <p:sp>
        <p:nvSpPr>
          <p:cNvPr id="3" name="四角形: 角を丸くする 4">
            <a:extLst>
              <a:ext uri="{FF2B5EF4-FFF2-40B4-BE49-F238E27FC236}">
                <a16:creationId xmlns:a16="http://schemas.microsoft.com/office/drawing/2014/main" id="{D42819B6-265D-F2A7-8466-B6EDD6A53B42}"/>
              </a:ext>
            </a:extLst>
          </p:cNvPr>
          <p:cNvSpPr/>
          <p:nvPr/>
        </p:nvSpPr>
        <p:spPr>
          <a:xfrm>
            <a:off x="308342" y="850205"/>
            <a:ext cx="8501122" cy="335131"/>
          </a:xfrm>
          <a:prstGeom prst="roundRect">
            <a:avLst>
              <a:gd name="adj" fmla="val 8233"/>
            </a:avLst>
          </a:prstGeom>
          <a:solidFill>
            <a:srgbClr val="FFFFCC"/>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cs typeface="Angsana New" panose="02020603050405020304" pitchFamily="18" charset="-34"/>
              </a:rPr>
              <a:t>人的被害は、「火災」「津波」「屋内収容物の移動等」「災害関連死」のパラメータ等を見直す。</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1142257"/>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0A5E-5FEA-9E03-C3C8-A4454901A619}"/>
            </a:ext>
          </a:extLst>
        </p:cNvPr>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61F2010-91C7-E653-F3A0-178761C5524E}"/>
              </a:ext>
            </a:extLst>
          </p:cNvPr>
          <p:cNvGraphicFramePr>
            <a:graphicFrameLocks noGrp="1"/>
          </p:cNvGraphicFramePr>
          <p:nvPr>
            <p:extLst>
              <p:ext uri="{D42A27DB-BD31-4B8C-83A1-F6EECF244321}">
                <p14:modId xmlns:p14="http://schemas.microsoft.com/office/powerpoint/2010/main" val="455037474"/>
              </p:ext>
            </p:extLst>
          </p:nvPr>
        </p:nvGraphicFramePr>
        <p:xfrm>
          <a:off x="282850" y="1295004"/>
          <a:ext cx="8571142" cy="4740725"/>
        </p:xfrm>
        <a:graphic>
          <a:graphicData uri="http://schemas.openxmlformats.org/drawingml/2006/table">
            <a:tbl>
              <a:tblPr firstRow="1" firstCol="1" bandRow="1">
                <a:tableStyleId>{5940675A-B579-460E-94D1-54222C63F5DA}</a:tableStyleId>
              </a:tblPr>
              <a:tblGrid>
                <a:gridCol w="1126850">
                  <a:extLst>
                    <a:ext uri="{9D8B030D-6E8A-4147-A177-3AD203B41FA5}">
                      <a16:colId xmlns:a16="http://schemas.microsoft.com/office/drawing/2014/main" val="3860642103"/>
                    </a:ext>
                  </a:extLst>
                </a:gridCol>
                <a:gridCol w="2400300">
                  <a:extLst>
                    <a:ext uri="{9D8B030D-6E8A-4147-A177-3AD203B41FA5}">
                      <a16:colId xmlns:a16="http://schemas.microsoft.com/office/drawing/2014/main" val="376159414"/>
                    </a:ext>
                  </a:extLst>
                </a:gridCol>
                <a:gridCol w="2677886">
                  <a:extLst>
                    <a:ext uri="{9D8B030D-6E8A-4147-A177-3AD203B41FA5}">
                      <a16:colId xmlns:a16="http://schemas.microsoft.com/office/drawing/2014/main" val="1895220950"/>
                    </a:ext>
                  </a:extLst>
                </a:gridCol>
                <a:gridCol w="1121228">
                  <a:extLst>
                    <a:ext uri="{9D8B030D-6E8A-4147-A177-3AD203B41FA5}">
                      <a16:colId xmlns:a16="http://schemas.microsoft.com/office/drawing/2014/main" val="1441543478"/>
                    </a:ext>
                  </a:extLst>
                </a:gridCol>
                <a:gridCol w="1244878">
                  <a:extLst>
                    <a:ext uri="{9D8B030D-6E8A-4147-A177-3AD203B41FA5}">
                      <a16:colId xmlns:a16="http://schemas.microsoft.com/office/drawing/2014/main" val="3678871320"/>
                    </a:ext>
                  </a:extLst>
                </a:gridCol>
              </a:tblGrid>
              <a:tr h="528456">
                <a:tc>
                  <a:txBody>
                    <a:bodyPr/>
                    <a:lstStyle/>
                    <a:p>
                      <a:pPr algn="ctr">
                        <a:lnSpc>
                          <a:spcPts val="1600"/>
                        </a:lnSpc>
                      </a:pPr>
                      <a:r>
                        <a:rPr lang="ja-JP" sz="1350" b="1" dirty="0">
                          <a:solidFill>
                            <a:schemeClr val="bg1"/>
                          </a:solidFill>
                          <a:effectLst/>
                          <a:latin typeface="Meiryo UI" panose="020B0604030504040204" pitchFamily="50" charset="-128"/>
                          <a:ea typeface="Meiryo UI" panose="020B0604030504040204" pitchFamily="50" charset="-128"/>
                        </a:rPr>
                        <a:t>項目</a:t>
                      </a:r>
                      <a:endParaRPr lang="ja-JP" sz="135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回部会時</a:t>
                      </a:r>
                      <a:endParaRPr 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今回の見直し検討内容</a:t>
                      </a:r>
                      <a:endParaRPr lang="en-US"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600"/>
                        </a:lnSpc>
                      </a:pPr>
                      <a:r>
                        <a:rPr lang="ja-JP" altLang="en-US"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（内閣府データとの整合）</a:t>
                      </a:r>
                      <a:endParaRPr lang="ja-JP" altLang="ja-JP" sz="1400" b="1"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35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アウトプット</a:t>
                      </a:r>
                      <a:endParaRPr lang="ja-JP" sz="135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lnSpc>
                          <a:spcPts val="1600"/>
                        </a:lnSpc>
                      </a:pPr>
                      <a:r>
                        <a:rPr lang="ja-JP" altLang="en-US" sz="135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変更の理由</a:t>
                      </a:r>
                      <a:endParaRPr lang="ja-JP" sz="135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79589436"/>
                  </a:ext>
                </a:extLst>
              </a:tr>
              <a:tr h="1148340">
                <a:tc>
                  <a:txBody>
                    <a:bodyPr/>
                    <a:lstStyle/>
                    <a:p>
                      <a:pPr algn="just">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避難者</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3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0" dirty="0">
                          <a:effectLst/>
                          <a:latin typeface="Meiryo UI" panose="020B0604030504040204" pitchFamily="50" charset="-128"/>
                          <a:ea typeface="Meiryo UI" panose="020B0604030504040204" pitchFamily="50" charset="-128"/>
                          <a:cs typeface="Times New Roman" panose="02020603050405020304" pitchFamily="18" charset="0"/>
                        </a:rPr>
                        <a:t>P20</a:t>
                      </a:r>
                      <a:endParaRPr lang="ja-JP" altLang="ja-JP" sz="1300" b="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noFill/>
                  </a:tcPr>
                </a:tc>
                <a:tc>
                  <a:txBody>
                    <a:bodyPr/>
                    <a:lstStyle/>
                    <a:p>
                      <a:pPr algn="just">
                        <a:lnSpc>
                          <a:spcPts val="1600"/>
                        </a:lnSpc>
                      </a:pPr>
                      <a:r>
                        <a:rPr lang="ja-JP" altLang="en-US"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・過去の地震の被害事例より、建物被害による避難者の発生割合を設定</a:t>
                      </a:r>
                      <a:endParaRPr lang="en-US" altLang="ja-JP"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・断水の影響による避難者の発生を考慮</a:t>
                      </a:r>
                      <a:endParaRPr lang="en-US" altLang="ja-JP"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noFill/>
                  </a:tcPr>
                </a:tc>
                <a:tc>
                  <a:txBody>
                    <a:bodyPr/>
                    <a:lstStyle/>
                    <a:p>
                      <a:pPr algn="just">
                        <a:lnSpc>
                          <a:spcPts val="1600"/>
                        </a:lnSpc>
                      </a:pPr>
                      <a:r>
                        <a:rPr lang="ja-JP" altLang="en-US"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・近年の地震の被害事例を含めて、</a:t>
                      </a:r>
                      <a:r>
                        <a:rPr lang="ja-JP" altLang="en-US" sz="13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建物被害による避難者の発生割合を更新</a:t>
                      </a:r>
                      <a:endParaRPr lang="en-US" altLang="ja-JP"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・断水に加え、</a:t>
                      </a:r>
                      <a:r>
                        <a:rPr lang="ja-JP" altLang="en-US" sz="1300" b="1"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停電</a:t>
                      </a:r>
                      <a:r>
                        <a:rPr lang="ja-JP" altLang="en-US"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の影響による避難者の発生を考慮</a:t>
                      </a:r>
                      <a:endParaRPr lang="en-US" altLang="ja-JP"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noFill/>
                  </a:tcPr>
                </a:tc>
                <a:tc>
                  <a:txBody>
                    <a:bodyPr/>
                    <a:lstStyle/>
                    <a:p>
                      <a:pPr algn="l">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避難者数</a:t>
                      </a:r>
                    </a:p>
                  </a:txBody>
                  <a:tcPr marL="36195" marR="36195" marT="0" marB="0" anchor="ctr">
                    <a:noFill/>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近年の地震被害を反映</a:t>
                      </a:r>
                      <a:endParaRPr 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54184650"/>
                  </a:ext>
                </a:extLst>
              </a:tr>
              <a:tr h="1209907">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震災</a:t>
                      </a: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廃棄物</a:t>
                      </a: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量</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0" dirty="0">
                          <a:effectLst/>
                          <a:latin typeface="Meiryo UI" panose="020B0604030504040204" pitchFamily="50" charset="-128"/>
                          <a:ea typeface="Meiryo UI" panose="020B0604030504040204" pitchFamily="50" charset="-128"/>
                          <a:cs typeface="Times New Roman" panose="02020603050405020304" pitchFamily="18" charset="0"/>
                        </a:rPr>
                        <a:t>P21</a:t>
                      </a:r>
                      <a:endParaRPr lang="ja-JP" sz="1300" b="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tcP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災害廃棄物として、解体廃棄物の発生量を算出</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災害廃棄物として、解体廃棄物に加え、</a:t>
                      </a:r>
                      <a:r>
                        <a:rPr lang="ja-JP" altLang="en-US" sz="1300" b="1" dirty="0">
                          <a:effectLst/>
                          <a:latin typeface="Meiryo UI" panose="020B0604030504040204" pitchFamily="50" charset="-128"/>
                          <a:ea typeface="Meiryo UI" panose="020B0604030504040204" pitchFamily="50" charset="-128"/>
                          <a:cs typeface="Times New Roman" panose="02020603050405020304" pitchFamily="18" charset="0"/>
                        </a:rPr>
                        <a:t>片付けごみ及び公物等</a:t>
                      </a:r>
                      <a:r>
                        <a:rPr lang="ja-JP" altLang="en-US" sz="1300" b="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発生量を算出</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tc>
                <a:tc>
                  <a:txBody>
                    <a:bodyPr/>
                    <a:lstStyle/>
                    <a:p>
                      <a:pPr algn="l">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災害</a:t>
                      </a: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廃棄物量</a:t>
                      </a: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rPr>
                        <a:t>津波堆積物</a:t>
                      </a: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の発生量</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近年の地震被害を反映</a:t>
                      </a:r>
                      <a:endParaRPr lang="ja-JP"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2292062"/>
                  </a:ext>
                </a:extLst>
              </a:tr>
              <a:tr h="922378">
                <a:tc>
                  <a:txBody>
                    <a:bodyPr/>
                    <a:lstStyle/>
                    <a:p>
                      <a:pPr algn="just">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エレベータ内</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閉じ込め</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3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0" dirty="0">
                          <a:effectLst/>
                          <a:latin typeface="Meiryo UI" panose="020B0604030504040204" pitchFamily="50" charset="-128"/>
                          <a:ea typeface="Meiryo UI" panose="020B0604030504040204" pitchFamily="50" charset="-128"/>
                          <a:cs typeface="Times New Roman" panose="02020603050405020304" pitchFamily="18" charset="0"/>
                        </a:rPr>
                        <a:t>P22</a:t>
                      </a:r>
                      <a:endParaRPr lang="ja-JP" sz="1300" b="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tcPr>
                </a:tc>
                <a:tc>
                  <a:txBody>
                    <a:bodyPr/>
                    <a:lstStyle/>
                    <a:p>
                      <a:r>
                        <a:rPr kumimoji="1" lang="ja-JP" altLang="en-US" sz="1300" b="0" i="0" u="none" strike="noStrike" kern="1200" baseline="0" dirty="0">
                          <a:solidFill>
                            <a:schemeClr val="tx1"/>
                          </a:solidFill>
                          <a:latin typeface="+mn-lt"/>
                          <a:ea typeface="+mn-ea"/>
                          <a:cs typeface="+mn-cs"/>
                        </a:rPr>
                        <a:t>地震時管制運転中の安全装置優先作動に伴うエレベータ停止</a:t>
                      </a:r>
                    </a:p>
                  </a:txBody>
                  <a:tcPr marL="36195" marR="36195" marT="0" marB="0" anchor="ctr"/>
                </a:tc>
                <a:tc>
                  <a:txBody>
                    <a:bodyPr/>
                    <a:lstStyle/>
                    <a:p>
                      <a:r>
                        <a:rPr kumimoji="1" lang="ja-JP" altLang="en-US" sz="1300" b="0" i="0" u="none" strike="noStrike" kern="1200" baseline="0" dirty="0">
                          <a:solidFill>
                            <a:schemeClr val="tx1"/>
                          </a:solidFill>
                          <a:latin typeface="+mn-lt"/>
                          <a:ea typeface="+mn-ea"/>
                          <a:cs typeface="+mn-cs"/>
                        </a:rPr>
                        <a:t>地震時管制</a:t>
                      </a:r>
                      <a:r>
                        <a:rPr kumimoji="1" lang="zh-TW" altLang="en-US" sz="1300" b="0" i="0" u="none" strike="noStrike" kern="1200" baseline="0" dirty="0">
                          <a:solidFill>
                            <a:schemeClr val="tx1"/>
                          </a:solidFill>
                          <a:latin typeface="+mn-lt"/>
                          <a:ea typeface="+mn-ea"/>
                          <a:cs typeface="+mn-cs"/>
                        </a:rPr>
                        <a:t>運転装置設置率</a:t>
                      </a:r>
                      <a:r>
                        <a:rPr kumimoji="1" lang="ja-JP" altLang="en-US" sz="1300" b="0" i="0" u="none" strike="noStrike" kern="1200" baseline="0" dirty="0">
                          <a:solidFill>
                            <a:schemeClr val="tx1"/>
                          </a:solidFill>
                          <a:latin typeface="+mn-lt"/>
                          <a:ea typeface="+mn-ea"/>
                          <a:cs typeface="+mn-cs"/>
                        </a:rPr>
                        <a:t>およびドア開放検知に伴う安全装置作動率を見直し</a:t>
                      </a:r>
                      <a:endParaRPr lang="en-US" altLang="ja-JP" sz="1300" b="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tc>
                <a:tc>
                  <a:txBody>
                    <a:bodyPr/>
                    <a:lstStyle/>
                    <a:p>
                      <a:pPr algn="just">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エレベータ停止台数</a:t>
                      </a: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3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sz="1300" dirty="0">
                          <a:effectLst/>
                          <a:latin typeface="Meiryo UI" panose="020B0604030504040204" pitchFamily="50" charset="-128"/>
                          <a:ea typeface="Meiryo UI" panose="020B0604030504040204" pitchFamily="50" charset="-128"/>
                          <a:cs typeface="Times New Roman" panose="02020603050405020304" pitchFamily="18" charset="0"/>
                        </a:rPr>
                        <a:t>閉じ込め人数</a:t>
                      </a:r>
                    </a:p>
                  </a:txBody>
                  <a:tcPr marL="36195" marR="36195" marT="0" marB="0" anchor="ctr"/>
                </a:tc>
                <a:tc>
                  <a:txBody>
                    <a:bodyPr/>
                    <a:lstStyle/>
                    <a:p>
                      <a:pPr algn="just">
                        <a:lnSpc>
                          <a:spcPts val="1600"/>
                        </a:lnSpc>
                      </a:pPr>
                      <a:r>
                        <a:rPr lang="ja-JP" altLang="en-US" sz="1300" dirty="0">
                          <a:effectLst/>
                          <a:latin typeface="Meiryo UI" panose="020B0604030504040204" pitchFamily="50" charset="-128"/>
                          <a:ea typeface="Meiryo UI" panose="020B0604030504040204" pitchFamily="50" charset="-128"/>
                          <a:cs typeface="Times New Roman" panose="02020603050405020304" pitchFamily="18" charset="0"/>
                        </a:rPr>
                        <a:t>最新の調査結果（エレベータ協会等）を反映</a:t>
                      </a:r>
                      <a:endParaRPr lang="ja-JP" sz="13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7191709"/>
                  </a:ext>
                </a:extLst>
              </a:tr>
              <a:tr h="931644">
                <a:tc>
                  <a:txBody>
                    <a:bodyPr/>
                    <a:lstStyle/>
                    <a:p>
                      <a:pPr algn="just">
                        <a:lnSpc>
                          <a:spcPts val="1600"/>
                        </a:lnSpc>
                      </a:pPr>
                      <a:r>
                        <a:rPr lang="ja-JP" altLang="en-US" sz="1300" dirty="0">
                          <a:effectLst/>
                          <a:latin typeface="メイリオ" panose="020B0604030504040204" pitchFamily="50" charset="-128"/>
                          <a:ea typeface="メイリオ" panose="020B0604030504040204" pitchFamily="50" charset="-128"/>
                          <a:cs typeface="Times New Roman" panose="02020603050405020304" pitchFamily="18" charset="0"/>
                        </a:rPr>
                        <a:t>時間差での</a:t>
                      </a:r>
                      <a:endParaRPr lang="en-US"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r>
                        <a:rPr lang="ja-JP" altLang="en-US" sz="1300" dirty="0">
                          <a:effectLst/>
                          <a:latin typeface="メイリオ" panose="020B0604030504040204" pitchFamily="50" charset="-128"/>
                          <a:ea typeface="メイリオ" panose="020B0604030504040204" pitchFamily="50" charset="-128"/>
                          <a:cs typeface="Times New Roman" panose="02020603050405020304" pitchFamily="18" charset="0"/>
                        </a:rPr>
                        <a:t>地震の発生</a:t>
                      </a:r>
                      <a:endParaRPr lang="en-US"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endParaRPr lang="en-US" alt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r>
                        <a:rPr lang="ja-JP" altLang="en-US" sz="13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0" dirty="0">
                          <a:effectLst/>
                          <a:latin typeface="Meiryo UI" panose="020B0604030504040204" pitchFamily="50" charset="-128"/>
                          <a:ea typeface="Meiryo UI" panose="020B0604030504040204" pitchFamily="50" charset="-128"/>
                          <a:cs typeface="Times New Roman" panose="02020603050405020304" pitchFamily="18" charset="0"/>
                        </a:rPr>
                        <a:t>P23</a:t>
                      </a:r>
                      <a:endParaRPr lang="ja-JP" altLang="ja-JP" sz="1300" b="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時間差で大規模な地震が発生する可能性を考慮し、被害様相を整理（定性評価）</a:t>
                      </a:r>
                      <a:endParaRPr lang="ja-JP" sz="13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２回目の地震に対し、防災意識が高まった状況を想定して推計</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r>
                        <a:rPr lang="ja-JP" altLang="en-US"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（定量評価）</a:t>
                      </a:r>
                      <a:endParaRPr lang="en-US" altLang="ja-JP" sz="1300" b="1"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建物被害、</a:t>
                      </a:r>
                      <a:endParaRPr lang="en-US" alt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600"/>
                        </a:lnSpc>
                      </a:pPr>
                      <a:r>
                        <a:rPr lang="ja-JP" altLang="en-US"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人的被害</a:t>
                      </a:r>
                      <a:endParaRPr lang="ja-JP" sz="1300" b="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B w="12700" cap="flat" cmpd="sng" algn="ctr">
                      <a:solidFill>
                        <a:schemeClr val="tx1"/>
                      </a:solidFill>
                      <a:prstDash val="solid"/>
                      <a:round/>
                      <a:headEnd type="none" w="med" len="med"/>
                      <a:tailEnd type="none" w="med" len="med"/>
                    </a:lnB>
                  </a:tcPr>
                </a:tc>
                <a:tc>
                  <a:txBody>
                    <a:bodyPr/>
                    <a:lstStyle/>
                    <a:p>
                      <a:pPr algn="just">
                        <a:lnSpc>
                          <a:spcPts val="1600"/>
                        </a:lnSpc>
                      </a:pPr>
                      <a:r>
                        <a:rPr lang="ja-JP" altLang="en-US" sz="1300" dirty="0">
                          <a:effectLst/>
                          <a:latin typeface="メイリオ" panose="020B0604030504040204" pitchFamily="50" charset="-128"/>
                          <a:ea typeface="メイリオ" panose="020B0604030504040204" pitchFamily="50" charset="-128"/>
                          <a:cs typeface="Times New Roman" panose="02020603050405020304" pitchFamily="18" charset="0"/>
                        </a:rPr>
                        <a:t>時間差で発生する場合の被害率の違いを考慮</a:t>
                      </a:r>
                      <a:endParaRPr lang="ja-JP" sz="13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6195" marR="3619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092259"/>
                  </a:ext>
                </a:extLst>
              </a:tr>
            </a:tbl>
          </a:graphicData>
        </a:graphic>
      </p:graphicFrame>
      <p:sp>
        <p:nvSpPr>
          <p:cNvPr id="6" name="コンテンツ プレースホルダー 1">
            <a:extLst>
              <a:ext uri="{FF2B5EF4-FFF2-40B4-BE49-F238E27FC236}">
                <a16:creationId xmlns:a16="http://schemas.microsoft.com/office/drawing/2014/main" id="{ED751E15-AB45-D139-08AA-8619396BC169}"/>
              </a:ext>
            </a:extLst>
          </p:cNvPr>
          <p:cNvSpPr txBox="1">
            <a:spLocks/>
          </p:cNvSpPr>
          <p:nvPr/>
        </p:nvSpPr>
        <p:spPr bwMode="auto">
          <a:xfrm>
            <a:off x="6395339" y="6378723"/>
            <a:ext cx="2552701" cy="30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en-US" altLang="ja-JP" sz="1400" spc="-100" dirty="0"/>
              <a:t>※</a:t>
            </a:r>
            <a:r>
              <a:rPr lang="ja-JP" altLang="en-US" sz="1400" b="1" spc="-100" dirty="0"/>
              <a:t>太字</a:t>
            </a:r>
            <a:r>
              <a:rPr lang="ja-JP" altLang="en-US" sz="1400" spc="-100" dirty="0"/>
              <a:t>：第４回部会からの変更点</a:t>
            </a:r>
            <a:endParaRPr lang="en-US" altLang="ja-JP" sz="2000" dirty="0"/>
          </a:p>
        </p:txBody>
      </p:sp>
      <p:sp>
        <p:nvSpPr>
          <p:cNvPr id="2" name="正方形/長方形 1">
            <a:extLst>
              <a:ext uri="{FF2B5EF4-FFF2-40B4-BE49-F238E27FC236}">
                <a16:creationId xmlns:a16="http://schemas.microsoft.com/office/drawing/2014/main" id="{EBB0F592-0443-A00A-AB3E-2DD391774867}"/>
              </a:ext>
            </a:extLst>
          </p:cNvPr>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．生活への影響＜定量評価を行う項目のみ＞　</a:t>
            </a:r>
          </a:p>
        </p:txBody>
      </p:sp>
      <p:sp>
        <p:nvSpPr>
          <p:cNvPr id="4" name="タイトル 3">
            <a:extLst>
              <a:ext uri="{FF2B5EF4-FFF2-40B4-BE49-F238E27FC236}">
                <a16:creationId xmlns:a16="http://schemas.microsoft.com/office/drawing/2014/main" id="{EFD753DB-66EE-6282-52B7-EDB87ADDFEDF}"/>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テキスト プレースホルダー 6">
            <a:extLst>
              <a:ext uri="{FF2B5EF4-FFF2-40B4-BE49-F238E27FC236}">
                <a16:creationId xmlns:a16="http://schemas.microsoft.com/office/drawing/2014/main" id="{F3CFAF24-2D27-D0B8-2E16-86A35F912B15}"/>
              </a:ext>
            </a:extLst>
          </p:cNvPr>
          <p:cNvSpPr>
            <a:spLocks noGrp="1"/>
          </p:cNvSpPr>
          <p:nvPr>
            <p:ph type="body" sz="quarter" idx="11"/>
          </p:nvPr>
        </p:nvSpPr>
        <p:spPr>
          <a:xfrm>
            <a:off x="143999" y="477604"/>
            <a:ext cx="3622457" cy="320000"/>
          </a:xfrm>
        </p:spPr>
        <p:txBody>
          <a:bodyPr/>
          <a:lstStyle/>
          <a:p>
            <a:r>
              <a:rPr lang="ja-JP" altLang="en-US" b="1" dirty="0">
                <a:latin typeface="Meiryo UI" panose="020B0604030504040204" pitchFamily="50" charset="-128"/>
                <a:ea typeface="Meiryo UI" panose="020B0604030504040204" pitchFamily="50" charset="-128"/>
              </a:rPr>
              <a:t>生 活 へ の 影 響 ・ そ の 他 の 被 害</a:t>
            </a:r>
            <a:endParaRPr lang="en-US" altLang="ja-JP" b="1" dirty="0">
              <a:latin typeface="Meiryo UI" panose="020B0604030504040204" pitchFamily="50" charset="-128"/>
              <a:ea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387DB3EA-73B1-3162-EE5B-D4DE4CFB2866}"/>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7</a:t>
            </a:fld>
            <a:endParaRPr lang="ja-JP" altLang="en-US" sz="1600" dirty="0">
              <a:solidFill>
                <a:schemeClr val="tx1"/>
              </a:solidFill>
            </a:endParaRPr>
          </a:p>
        </p:txBody>
      </p:sp>
      <p:sp>
        <p:nvSpPr>
          <p:cNvPr id="3" name="四角形: 角を丸くする 4">
            <a:extLst>
              <a:ext uri="{FF2B5EF4-FFF2-40B4-BE49-F238E27FC236}">
                <a16:creationId xmlns:a16="http://schemas.microsoft.com/office/drawing/2014/main" id="{99E98177-1651-79D1-E2FF-9623FD61FB50}"/>
              </a:ext>
            </a:extLst>
          </p:cNvPr>
          <p:cNvSpPr/>
          <p:nvPr/>
        </p:nvSpPr>
        <p:spPr>
          <a:xfrm>
            <a:off x="282851" y="876599"/>
            <a:ext cx="8571142" cy="319999"/>
          </a:xfrm>
          <a:prstGeom prst="roundRect">
            <a:avLst>
              <a:gd name="adj" fmla="val 8233"/>
            </a:avLst>
          </a:prstGeom>
          <a:solidFill>
            <a:srgbClr val="FFFFCC"/>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cs typeface="Angsana New" panose="02020603050405020304" pitchFamily="18" charset="-34"/>
              </a:rPr>
              <a:t>生活への影響は「避難者」 「震災廃棄物」「エレベータ内閉じ込め」「時間差での地震発生」の算出方法を見直す。</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2134098"/>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AB717-16DD-4454-7AAE-4ED5DE394AD6}"/>
            </a:ext>
          </a:extLst>
        </p:cNvPr>
        <p:cNvGrpSpPr/>
        <p:nvPr/>
      </p:nvGrpSpPr>
      <p:grpSpPr>
        <a:xfrm>
          <a:off x="0" y="0"/>
          <a:ext cx="0" cy="0"/>
          <a:chOff x="0" y="0"/>
          <a:chExt cx="0" cy="0"/>
        </a:xfrm>
      </p:grpSpPr>
      <p:sp>
        <p:nvSpPr>
          <p:cNvPr id="11" name="タイトル 10">
            <a:extLst>
              <a:ext uri="{FF2B5EF4-FFF2-40B4-BE49-F238E27FC236}">
                <a16:creationId xmlns:a16="http://schemas.microsoft.com/office/drawing/2014/main" id="{843CA3EE-5F9C-B6C0-950C-1924FB0D1938}"/>
              </a:ext>
            </a:extLst>
          </p:cNvPr>
          <p:cNvSpPr>
            <a:spLocks noGrp="1"/>
          </p:cNvSpPr>
          <p:nvPr>
            <p:ph type="title"/>
          </p:nvPr>
        </p:nvSpPr>
        <p:spPr/>
        <p:txBody>
          <a:bodyPr/>
          <a:lstStyle/>
          <a:p>
            <a:r>
              <a:rPr lang="en-US" altLang="ja-JP" dirty="0"/>
              <a:t>1-2 </a:t>
            </a:r>
            <a:r>
              <a:rPr lang="ja-JP" altLang="en-US" dirty="0"/>
              <a:t>内閣府公表</a:t>
            </a:r>
            <a:r>
              <a:rPr lang="ja-JP" altLang="en-US" spc="-100" dirty="0"/>
              <a:t>（令和７年３月）資料を踏まえた見直し事項</a:t>
            </a:r>
            <a:endParaRPr lang="ja-JP" altLang="en-US" dirty="0"/>
          </a:p>
        </p:txBody>
      </p:sp>
      <p:sp>
        <p:nvSpPr>
          <p:cNvPr id="7" name="コンテンツ プレースホルダー 1">
            <a:extLst>
              <a:ext uri="{FF2B5EF4-FFF2-40B4-BE49-F238E27FC236}">
                <a16:creationId xmlns:a16="http://schemas.microsoft.com/office/drawing/2014/main" id="{9F7018B3-9810-BA52-F1A2-A9F5689ABFDC}"/>
              </a:ext>
            </a:extLst>
          </p:cNvPr>
          <p:cNvSpPr>
            <a:spLocks noGrp="1"/>
          </p:cNvSpPr>
          <p:nvPr>
            <p:ph type="body" sz="quarter" idx="11"/>
          </p:nvPr>
        </p:nvSpPr>
        <p:spPr>
          <a:xfrm>
            <a:off x="127800" y="505814"/>
            <a:ext cx="4087360" cy="320000"/>
          </a:xfrm>
          <a:solidFill>
            <a:schemeClr val="bg1">
              <a:lumMod val="50000"/>
            </a:schemeClr>
          </a:solidFill>
        </p:spPr>
        <p:txBody>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．建物被害　ー　揺れによる建物被害　</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　ー　</a:t>
            </a:r>
          </a:p>
        </p:txBody>
      </p:sp>
      <p:sp>
        <p:nvSpPr>
          <p:cNvPr id="8" name="スライド番号プレースホルダー 3">
            <a:extLst>
              <a:ext uri="{FF2B5EF4-FFF2-40B4-BE49-F238E27FC236}">
                <a16:creationId xmlns:a16="http://schemas.microsoft.com/office/drawing/2014/main" id="{F1B2D49F-331C-D07C-CC59-533E7210A455}"/>
              </a:ext>
            </a:extLst>
          </p:cNvPr>
          <p:cNvSpPr txBox="1">
            <a:spLocks noGrp="1"/>
          </p:cNvSpPr>
          <p:nvPr>
            <p:ph type="sldNum" sz="quarter" idx="12"/>
          </p:nvPr>
        </p:nvSpPr>
        <p:spPr>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8</a:t>
            </a:fld>
            <a:endParaRPr lang="ja-JP" altLang="en-US" sz="1600" dirty="0">
              <a:solidFill>
                <a:schemeClr val="tx1"/>
              </a:solidFill>
            </a:endParaRPr>
          </a:p>
        </p:txBody>
      </p:sp>
      <p:sp>
        <p:nvSpPr>
          <p:cNvPr id="9" name="コンテンツ プレースホルダー 1">
            <a:extLst>
              <a:ext uri="{FF2B5EF4-FFF2-40B4-BE49-F238E27FC236}">
                <a16:creationId xmlns:a16="http://schemas.microsoft.com/office/drawing/2014/main" id="{5DF9F2E3-A2CF-AE33-CD37-E7819BC1E41F}"/>
              </a:ext>
            </a:extLst>
          </p:cNvPr>
          <p:cNvSpPr txBox="1">
            <a:spLocks/>
          </p:cNvSpPr>
          <p:nvPr/>
        </p:nvSpPr>
        <p:spPr bwMode="auto">
          <a:xfrm>
            <a:off x="350697" y="2785903"/>
            <a:ext cx="3068778" cy="48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600" b="1" spc="-100" dirty="0"/>
              <a:t>●被害想定フロー（</a:t>
            </a:r>
            <a:r>
              <a:rPr lang="en-US" altLang="ja-JP" sz="1600" b="1" spc="-100" dirty="0"/>
              <a:t>R7</a:t>
            </a:r>
            <a:r>
              <a:rPr lang="ja-JP" altLang="en-US" sz="1600" b="1" spc="-100" dirty="0"/>
              <a:t>内閣府）</a:t>
            </a:r>
            <a:endParaRPr lang="en-US" altLang="ja-JP" b="1" dirty="0"/>
          </a:p>
        </p:txBody>
      </p:sp>
      <p:sp>
        <p:nvSpPr>
          <p:cNvPr id="14" name="テキスト ボックス 13">
            <a:extLst>
              <a:ext uri="{FF2B5EF4-FFF2-40B4-BE49-F238E27FC236}">
                <a16:creationId xmlns:a16="http://schemas.microsoft.com/office/drawing/2014/main" id="{03071681-7C26-D0FE-0C51-E503B391CA53}"/>
              </a:ext>
            </a:extLst>
          </p:cNvPr>
          <p:cNvSpPr txBox="1"/>
          <p:nvPr/>
        </p:nvSpPr>
        <p:spPr>
          <a:xfrm>
            <a:off x="4803846" y="6433094"/>
            <a:ext cx="2784032" cy="261610"/>
          </a:xfrm>
          <a:prstGeom prst="rect">
            <a:avLst/>
          </a:prstGeom>
          <a:noFill/>
          <a:ln>
            <a:noFill/>
          </a:ln>
        </p:spPr>
        <p:txBody>
          <a:bodyPr wrap="square">
            <a:spAutoFit/>
          </a:bodyPr>
          <a:lstStyle/>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被害想定手法の概要（令和</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年３月）より</a:t>
            </a:r>
          </a:p>
        </p:txBody>
      </p:sp>
      <p:sp>
        <p:nvSpPr>
          <p:cNvPr id="10" name="コンテンツ プレースホルダー 1">
            <a:extLst>
              <a:ext uri="{FF2B5EF4-FFF2-40B4-BE49-F238E27FC236}">
                <a16:creationId xmlns:a16="http://schemas.microsoft.com/office/drawing/2014/main" id="{1468AA38-DFCF-0BDC-FEF0-B493EDA0CD78}"/>
              </a:ext>
            </a:extLst>
          </p:cNvPr>
          <p:cNvSpPr txBox="1">
            <a:spLocks/>
          </p:cNvSpPr>
          <p:nvPr/>
        </p:nvSpPr>
        <p:spPr bwMode="auto">
          <a:xfrm>
            <a:off x="373845" y="1986659"/>
            <a:ext cx="2407533" cy="37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600" b="1" spc="-100" dirty="0"/>
              <a:t>●被害想定手法</a:t>
            </a:r>
            <a:endParaRPr lang="en-US" altLang="ja-JP" b="1" dirty="0"/>
          </a:p>
        </p:txBody>
      </p:sp>
      <p:sp>
        <p:nvSpPr>
          <p:cNvPr id="4" name="正方形/長方形 3">
            <a:extLst>
              <a:ext uri="{FF2B5EF4-FFF2-40B4-BE49-F238E27FC236}">
                <a16:creationId xmlns:a16="http://schemas.microsoft.com/office/drawing/2014/main" id="{4AC5DB3C-28C8-768D-C892-BFE350AB0D16}"/>
              </a:ext>
            </a:extLst>
          </p:cNvPr>
          <p:cNvSpPr/>
          <p:nvPr/>
        </p:nvSpPr>
        <p:spPr>
          <a:xfrm>
            <a:off x="298386" y="942817"/>
            <a:ext cx="8547227" cy="747385"/>
          </a:xfrm>
          <a:prstGeom prst="rect">
            <a:avLst/>
          </a:prstGeom>
          <a:solidFill>
            <a:srgbClr val="FFFFCC"/>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1463" indent="-271463">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内閣府では、兵庫県南部地震及び新潟県中越地震で建物高さ方向の違いにより被害率が異なる傾向が見られたことから、高層階ほど被害率が高くなるよう非木造の区分や被害率が見直された</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marL="271463" indent="-271463">
              <a:buFont typeface="Wingdings" panose="05000000000000000000" pitchFamily="2" charset="2"/>
              <a:buChar char="ü"/>
            </a:pPr>
            <a:r>
              <a:rPr lang="ja-JP" altLang="en-US" sz="1400" dirty="0">
                <a:solidFill>
                  <a:schemeClr val="tx1"/>
                </a:solidFill>
                <a:latin typeface="Meiryo UI" panose="020B0604030504040204" pitchFamily="50" charset="-128"/>
                <a:ea typeface="Meiryo UI" panose="020B0604030504040204" pitchFamily="50" charset="-128"/>
              </a:rPr>
              <a:t>大阪府においても、同様の建物被害率を採用する。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725C79E-8AD4-6A5D-A685-2AD9886CB5D4}"/>
              </a:ext>
            </a:extLst>
          </p:cNvPr>
          <p:cNvSpPr txBox="1"/>
          <p:nvPr/>
        </p:nvSpPr>
        <p:spPr>
          <a:xfrm>
            <a:off x="4215160" y="4656366"/>
            <a:ext cx="2423765" cy="723900"/>
          </a:xfrm>
          <a:prstGeom prst="rect">
            <a:avLst/>
          </a:prstGeom>
          <a:noFill/>
          <a:ln w="28575">
            <a:solidFill>
              <a:srgbClr val="FF0000"/>
            </a:solidFill>
          </a:ln>
        </p:spPr>
        <p:txBody>
          <a:bodyPr wrap="square" rtlCol="0" anchor="ctr" anchorCtr="0">
            <a:noAutofit/>
          </a:bodyPr>
          <a:lstStyle/>
          <a:p>
            <a:pPr algn="ct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6" name="コンテンツ プレースホルダー 1">
            <a:extLst>
              <a:ext uri="{FF2B5EF4-FFF2-40B4-BE49-F238E27FC236}">
                <a16:creationId xmlns:a16="http://schemas.microsoft.com/office/drawing/2014/main" id="{120C6EC6-C9A4-20A5-6CF0-F0C9085BBD27}"/>
              </a:ext>
            </a:extLst>
          </p:cNvPr>
          <p:cNvSpPr txBox="1">
            <a:spLocks/>
          </p:cNvSpPr>
          <p:nvPr/>
        </p:nvSpPr>
        <p:spPr>
          <a:xfrm>
            <a:off x="350697" y="1728354"/>
            <a:ext cx="7898782" cy="246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44000">
              <a:spcBef>
                <a:spcPts val="300"/>
              </a:spcBef>
              <a:buNone/>
            </a:pPr>
            <a:r>
              <a:rPr lang="en-US" altLang="ja-JP" sz="1050" dirty="0">
                <a:latin typeface="Meiryo UI" panose="020B0604030504040204" pitchFamily="50" charset="-128"/>
                <a:ea typeface="Meiryo UI" panose="020B0604030504040204" pitchFamily="50" charset="-128"/>
              </a:rPr>
              <a:t>※60m</a:t>
            </a:r>
            <a:r>
              <a:rPr lang="ja-JP" altLang="en-US" sz="1050" dirty="0">
                <a:latin typeface="Meiryo UI" panose="020B0604030504040204" pitchFamily="50" charset="-128"/>
                <a:ea typeface="Meiryo UI" panose="020B0604030504040204" pitchFamily="50" charset="-128"/>
              </a:rPr>
              <a:t>超の高層建物は、国土交通大臣の認定により高い安全基準によって設計されていることから、</a:t>
            </a:r>
            <a:r>
              <a:rPr lang="en-US" altLang="ja-JP" sz="1050" dirty="0">
                <a:latin typeface="Meiryo UI" panose="020B0604030504040204" pitchFamily="50" charset="-128"/>
                <a:ea typeface="Meiryo UI" panose="020B0604030504040204" pitchFamily="50" charset="-128"/>
              </a:rPr>
              <a:t>16</a:t>
            </a:r>
            <a:r>
              <a:rPr lang="ja-JP" altLang="en-US" sz="1050" dirty="0">
                <a:latin typeface="Meiryo UI" panose="020B0604030504040204" pitchFamily="50" charset="-128"/>
                <a:ea typeface="Meiryo UI" panose="020B0604030504040204" pitchFamily="50" charset="-128"/>
              </a:rPr>
              <a:t>階以上の建物は損傷しないものとする。</a:t>
            </a:r>
            <a:endParaRPr lang="en-US" altLang="ja-JP" sz="1050" dirty="0">
              <a:uFill>
                <a:solidFill>
                  <a:schemeClr val="accent1">
                    <a:lumMod val="75000"/>
                  </a:schemeClr>
                </a:solidFill>
              </a:uFill>
              <a:latin typeface="Meiryo UI" panose="020B0604030504040204" pitchFamily="50" charset="-128"/>
              <a:ea typeface="Meiryo UI" panose="020B0604030504040204" pitchFamily="50" charset="-128"/>
            </a:endParaRPr>
          </a:p>
        </p:txBody>
      </p:sp>
      <p:sp>
        <p:nvSpPr>
          <p:cNvPr id="12" name="コンテンツ プレースホルダー 1">
            <a:extLst>
              <a:ext uri="{FF2B5EF4-FFF2-40B4-BE49-F238E27FC236}">
                <a16:creationId xmlns:a16="http://schemas.microsoft.com/office/drawing/2014/main" id="{30A58CA2-3A5F-0D8F-6468-4B4EBFD99BBD}"/>
              </a:ext>
            </a:extLst>
          </p:cNvPr>
          <p:cNvSpPr txBox="1">
            <a:spLocks/>
          </p:cNvSpPr>
          <p:nvPr/>
        </p:nvSpPr>
        <p:spPr>
          <a:xfrm>
            <a:off x="596773" y="2249624"/>
            <a:ext cx="6991105" cy="601707"/>
          </a:xfrm>
          <a:prstGeom prst="roundRect">
            <a:avLst/>
          </a:prstGeom>
          <a:noFill/>
        </p:spPr>
        <p:txBody>
          <a:bodyPr vert="horz" lIns="91440" tIns="0" rIns="9144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54038" indent="-285750" algn="l">
              <a:spcBef>
                <a:spcPts val="300"/>
              </a:spcBef>
              <a:buFont typeface="Wingdings" panose="05000000000000000000" pitchFamily="2" charset="2"/>
              <a:buChar char="ü"/>
            </a:pPr>
            <a:r>
              <a:rPr lang="ja-JP" altLang="en-US" dirty="0">
                <a:solidFill>
                  <a:schemeClr val="tx1"/>
                </a:solidFill>
                <a:uFill>
                  <a:solidFill>
                    <a:schemeClr val="accent1">
                      <a:lumMod val="75000"/>
                    </a:schemeClr>
                  </a:solidFill>
                </a:uFill>
                <a:latin typeface="Meiryo UI" panose="020B0604030504040204" pitchFamily="50" charset="-128"/>
                <a:ea typeface="Meiryo UI" panose="020B0604030504040204" pitchFamily="50" charset="-128"/>
              </a:rPr>
              <a:t>構造・年代別に区分した建物棟数に全壊率・全半壊率を乗じて算出する。</a:t>
            </a:r>
            <a:endParaRPr lang="en-US" altLang="ja-JP" dirty="0">
              <a:solidFill>
                <a:schemeClr val="tx1"/>
              </a:solidFill>
              <a:uFill>
                <a:solidFill>
                  <a:schemeClr val="accent1">
                    <a:lumMod val="75000"/>
                  </a:schemeClr>
                </a:solidFill>
              </a:uFill>
              <a:latin typeface="Meiryo UI" panose="020B0604030504040204" pitchFamily="50" charset="-128"/>
              <a:ea typeface="Meiryo UI" panose="020B0604030504040204" pitchFamily="50" charset="-128"/>
            </a:endParaRPr>
          </a:p>
          <a:p>
            <a:pPr marL="554038" indent="-285750" algn="l">
              <a:spcBef>
                <a:spcPts val="300"/>
              </a:spcBef>
              <a:buFont typeface="Wingdings" panose="05000000000000000000" pitchFamily="2" charset="2"/>
              <a:buChar char="ü"/>
            </a:pPr>
            <a:r>
              <a:rPr lang="ja-JP" altLang="en-US" dirty="0">
                <a:solidFill>
                  <a:schemeClr val="tx1"/>
                </a:solidFill>
                <a:uFill>
                  <a:solidFill>
                    <a:schemeClr val="accent1">
                      <a:lumMod val="75000"/>
                    </a:schemeClr>
                  </a:solidFill>
                </a:uFill>
                <a:latin typeface="Meiryo UI" panose="020B0604030504040204" pitchFamily="50" charset="-128"/>
                <a:ea typeface="Meiryo UI" panose="020B0604030504040204" pitchFamily="50" charset="-128"/>
              </a:rPr>
              <a:t>半壊棟数は、全半壊棟数から全壊棟数を差し引くことにより算出する。</a:t>
            </a:r>
            <a:endParaRPr lang="en-US" altLang="ja-JP" dirty="0">
              <a:solidFill>
                <a:schemeClr val="tx1"/>
              </a:solidFill>
              <a:uFill>
                <a:solidFill>
                  <a:schemeClr val="accent1">
                    <a:lumMod val="75000"/>
                  </a:schemeClr>
                </a:solidFill>
              </a:u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80042082-263A-1946-BBCB-D84C9B3D9C1B}"/>
              </a:ext>
            </a:extLst>
          </p:cNvPr>
          <p:cNvGrpSpPr/>
          <p:nvPr/>
        </p:nvGrpSpPr>
        <p:grpSpPr>
          <a:xfrm>
            <a:off x="1113248" y="3147788"/>
            <a:ext cx="6474630" cy="3292091"/>
            <a:chOff x="373845" y="3096008"/>
            <a:chExt cx="6712060" cy="3412815"/>
          </a:xfrm>
        </p:grpSpPr>
        <p:pic>
          <p:nvPicPr>
            <p:cNvPr id="3" name="図 2">
              <a:extLst>
                <a:ext uri="{FF2B5EF4-FFF2-40B4-BE49-F238E27FC236}">
                  <a16:creationId xmlns:a16="http://schemas.microsoft.com/office/drawing/2014/main" id="{26059618-2014-F318-4D00-98C80AE15073}"/>
                </a:ext>
              </a:extLst>
            </p:cNvPr>
            <p:cNvPicPr>
              <a:picLocks noChangeAspect="1"/>
            </p:cNvPicPr>
            <p:nvPr/>
          </p:nvPicPr>
          <p:blipFill>
            <a:blip r:embed="rId3"/>
            <a:stretch>
              <a:fillRect/>
            </a:stretch>
          </p:blipFill>
          <p:spPr>
            <a:xfrm>
              <a:off x="373845" y="3096008"/>
              <a:ext cx="6712060" cy="3412815"/>
            </a:xfrm>
            <a:prstGeom prst="rect">
              <a:avLst/>
            </a:prstGeom>
          </p:spPr>
        </p:pic>
        <p:sp>
          <p:nvSpPr>
            <p:cNvPr id="2" name="正方形/長方形 1">
              <a:extLst>
                <a:ext uri="{FF2B5EF4-FFF2-40B4-BE49-F238E27FC236}">
                  <a16:creationId xmlns:a16="http://schemas.microsoft.com/office/drawing/2014/main" id="{0858C0AB-841F-28CA-8B55-C08925A2C886}"/>
                </a:ext>
              </a:extLst>
            </p:cNvPr>
            <p:cNvSpPr/>
            <p:nvPr/>
          </p:nvSpPr>
          <p:spPr>
            <a:xfrm>
              <a:off x="4779712" y="5459555"/>
              <a:ext cx="1859213" cy="484989"/>
            </a:xfrm>
            <a:prstGeom prst="rect">
              <a:avLst/>
            </a:prstGeom>
            <a:solidFill>
              <a:schemeClr val="accent2">
                <a:lumMod val="20000"/>
                <a:lumOff val="80000"/>
              </a:schemeClr>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5" name="コンテンツ プレースホルダー 1">
            <a:extLst>
              <a:ext uri="{FF2B5EF4-FFF2-40B4-BE49-F238E27FC236}">
                <a16:creationId xmlns:a16="http://schemas.microsoft.com/office/drawing/2014/main" id="{ED61A020-DE8C-6102-8335-A21D11B31A72}"/>
              </a:ext>
            </a:extLst>
          </p:cNvPr>
          <p:cNvSpPr txBox="1">
            <a:spLocks/>
          </p:cNvSpPr>
          <p:nvPr/>
        </p:nvSpPr>
        <p:spPr bwMode="auto">
          <a:xfrm>
            <a:off x="6877283" y="2639680"/>
            <a:ext cx="1968330" cy="44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lnSpc>
                <a:spcPts val="1200"/>
              </a:lnSpc>
              <a:spcBef>
                <a:spcPts val="600"/>
              </a:spcBef>
              <a:spcAft>
                <a:spcPts val="0"/>
              </a:spcAft>
              <a:buFont typeface="Arial" charset="0"/>
              <a:buNone/>
            </a:pPr>
            <a:r>
              <a:rPr lang="ja-JP" altLang="en-US" sz="1200" dirty="0"/>
              <a:t>第４回部会</a:t>
            </a:r>
            <a:endParaRPr lang="en-US" altLang="ja-JP" sz="1200" dirty="0"/>
          </a:p>
          <a:p>
            <a:pPr marL="0" lvl="1" indent="0">
              <a:lnSpc>
                <a:spcPts val="1200"/>
              </a:lnSpc>
              <a:spcBef>
                <a:spcPts val="600"/>
              </a:spcBef>
              <a:spcAft>
                <a:spcPts val="0"/>
              </a:spcAft>
              <a:buFont typeface="Arial" charset="0"/>
              <a:buNone/>
            </a:pPr>
            <a:r>
              <a:rPr lang="ja-JP" altLang="en-US" sz="1200" dirty="0"/>
              <a:t>非木造：建築年次３区分</a:t>
            </a:r>
            <a:endParaRPr lang="en-US" altLang="ja-JP" sz="1200" dirty="0"/>
          </a:p>
        </p:txBody>
      </p:sp>
      <p:sp>
        <p:nvSpPr>
          <p:cNvPr id="16" name="正方形/長方形 15">
            <a:extLst>
              <a:ext uri="{FF2B5EF4-FFF2-40B4-BE49-F238E27FC236}">
                <a16:creationId xmlns:a16="http://schemas.microsoft.com/office/drawing/2014/main" id="{92769AAB-2664-6443-8D5C-2A019BF13A7D}"/>
              </a:ext>
            </a:extLst>
          </p:cNvPr>
          <p:cNvSpPr/>
          <p:nvPr/>
        </p:nvSpPr>
        <p:spPr>
          <a:xfrm>
            <a:off x="5048103" y="3979089"/>
            <a:ext cx="2539775" cy="549298"/>
          </a:xfrm>
          <a:prstGeom prst="rect">
            <a:avLst/>
          </a:prstGeom>
          <a:noFill/>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コンテンツ プレースホルダー 1">
            <a:extLst>
              <a:ext uri="{FF2B5EF4-FFF2-40B4-BE49-F238E27FC236}">
                <a16:creationId xmlns:a16="http://schemas.microsoft.com/office/drawing/2014/main" id="{48D92A50-3C8C-19CF-A1AF-75CAB31E0A5B}"/>
              </a:ext>
            </a:extLst>
          </p:cNvPr>
          <p:cNvSpPr txBox="1">
            <a:spLocks/>
          </p:cNvSpPr>
          <p:nvPr/>
        </p:nvSpPr>
        <p:spPr bwMode="auto">
          <a:xfrm>
            <a:off x="7891042" y="3318337"/>
            <a:ext cx="814861" cy="4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spcBef>
                <a:spcPts val="600"/>
              </a:spcBef>
              <a:spcAft>
                <a:spcPts val="0"/>
              </a:spcAft>
              <a:buFont typeface="Arial" charset="0"/>
              <a:buNone/>
            </a:pPr>
            <a:r>
              <a:rPr lang="ja-JP" altLang="en-US" sz="1800" dirty="0"/>
              <a:t>見直し</a:t>
            </a:r>
            <a:endParaRPr lang="en-US" altLang="ja-JP" sz="1800" dirty="0"/>
          </a:p>
        </p:txBody>
      </p:sp>
      <p:cxnSp>
        <p:nvCxnSpPr>
          <p:cNvPr id="19" name="コネクタ: カギ線 18">
            <a:extLst>
              <a:ext uri="{FF2B5EF4-FFF2-40B4-BE49-F238E27FC236}">
                <a16:creationId xmlns:a16="http://schemas.microsoft.com/office/drawing/2014/main" id="{AF50940D-9799-091D-D476-DB20DEE29D4F}"/>
              </a:ext>
            </a:extLst>
          </p:cNvPr>
          <p:cNvCxnSpPr>
            <a:cxnSpLocks/>
            <a:stCxn id="15" idx="2"/>
            <a:endCxn id="16" idx="3"/>
          </p:cNvCxnSpPr>
          <p:nvPr/>
        </p:nvCxnSpPr>
        <p:spPr>
          <a:xfrm rot="5400000">
            <a:off x="7138987" y="3531277"/>
            <a:ext cx="1171352" cy="273570"/>
          </a:xfrm>
          <a:prstGeom prst="bentConnector2">
            <a:avLst/>
          </a:prstGeom>
          <a:ln w="127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5033379"/>
      </p:ext>
    </p:extLst>
  </p:cSld>
  <p:clrMapOvr>
    <a:masterClrMapping/>
  </p:clrMapOvr>
  <mc:AlternateContent xmlns:mc="http://schemas.openxmlformats.org/markup-compatibility/2006" xmlns:p14="http://schemas.microsoft.com/office/powerpoint/2010/main">
    <mc:Choice Requires="p14">
      <p:transition spd="slow" p14:dur="2000" advTm="39448"/>
    </mc:Choice>
    <mc:Fallback xmlns="">
      <p:transition spd="slow" advTm="39448"/>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1">
      <a:dk1>
        <a:sysClr val="windowText" lastClr="000000"/>
      </a:dk1>
      <a:lt1>
        <a:sysClr val="window" lastClr="FFFFFF"/>
      </a:lt1>
      <a:dk2>
        <a:srgbClr val="44546A"/>
      </a:dk2>
      <a:lt2>
        <a:srgbClr val="E7E6E6"/>
      </a:lt2>
      <a:accent1>
        <a:srgbClr val="0000C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alpha val="50000"/>
          </a:srgbClr>
        </a:solidFill>
        <a:ln w="12700">
          <a:noFill/>
          <a:headEnd type="triangle"/>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12700">
          <a:tailEnd type="non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13588</TotalTime>
  <Words>6054</Words>
  <Application>Microsoft Office PowerPoint</Application>
  <PresentationFormat>画面に合わせる (4:3)</PresentationFormat>
  <Paragraphs>936</Paragraphs>
  <Slides>25</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25</vt:i4>
      </vt:variant>
    </vt:vector>
  </HeadingPairs>
  <TitlesOfParts>
    <vt:vector size="39" baseType="lpstr">
      <vt:lpstr>BIZ UDPゴシック</vt:lpstr>
      <vt:lpstr>BIZ UDゴシック</vt:lpstr>
      <vt:lpstr>Meiryo UI</vt:lpstr>
      <vt:lpstr>ＭＳ Ｐゴシック</vt:lpstr>
      <vt:lpstr>ＭＳ ゴシック</vt:lpstr>
      <vt:lpstr>MSPGothic</vt:lpstr>
      <vt:lpstr>メイリオ</vt:lpstr>
      <vt:lpstr>游ゴシック</vt:lpstr>
      <vt:lpstr>Arial</vt:lpstr>
      <vt:lpstr>Calibri</vt:lpstr>
      <vt:lpstr>Calibri Light</vt:lpstr>
      <vt:lpstr>Wingdings</vt:lpstr>
      <vt:lpstr>Office テーマ</vt:lpstr>
      <vt:lpstr>1_Office テーマ</vt:lpstr>
      <vt:lpstr>PowerPoint プレゼンテーション</vt:lpstr>
      <vt:lpstr>目次</vt:lpstr>
      <vt:lpstr>1-1 これまでの部会における方針、決定事項【～令和６年度】</vt:lpstr>
      <vt:lpstr>1-1 これまでの部会における方針、決定事項【～令和６年度】</vt:lpstr>
      <vt:lpstr>１．これまでの部会における方針、決定事項【～令和６年度】</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PowerPoint プレゼンテーション</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PowerPoint プレゼンテーション</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1-2 内閣府公表（令和７年３月）資料を踏まえた見直し事項</vt:lpstr>
      <vt:lpstr>1-3 2段階地震等の複合災害における取り扱いについて</vt:lpstr>
      <vt:lpstr>２．今後の審議事項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1178</cp:revision>
  <cp:lastPrinted>2025-11-13T11:52:35Z</cp:lastPrinted>
  <dcterms:created xsi:type="dcterms:W3CDTF">2023-04-14T08:08:46Z</dcterms:created>
  <dcterms:modified xsi:type="dcterms:W3CDTF">2025-12-03T11:44:17Z</dcterms:modified>
</cp:coreProperties>
</file>