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3" r:id="rId1"/>
  </p:sldMasterIdLst>
  <p:notesMasterIdLst>
    <p:notesMasterId r:id="rId29"/>
  </p:notesMasterIdLst>
  <p:handoutMasterIdLst>
    <p:handoutMasterId r:id="rId30"/>
  </p:handoutMasterIdLst>
  <p:sldIdLst>
    <p:sldId id="1000" r:id="rId2"/>
    <p:sldId id="937" r:id="rId3"/>
    <p:sldId id="1076" r:id="rId4"/>
    <p:sldId id="1099" r:id="rId5"/>
    <p:sldId id="1050" r:id="rId6"/>
    <p:sldId id="1056" r:id="rId7"/>
    <p:sldId id="1077" r:id="rId8"/>
    <p:sldId id="1078" r:id="rId9"/>
    <p:sldId id="1100" r:id="rId10"/>
    <p:sldId id="1101" r:id="rId11"/>
    <p:sldId id="1102" r:id="rId12"/>
    <p:sldId id="1093" r:id="rId13"/>
    <p:sldId id="1083" r:id="rId14"/>
    <p:sldId id="1094" r:id="rId15"/>
    <p:sldId id="1095" r:id="rId16"/>
    <p:sldId id="1086" r:id="rId17"/>
    <p:sldId id="1096" r:id="rId18"/>
    <p:sldId id="1087" r:id="rId19"/>
    <p:sldId id="256" r:id="rId20"/>
    <p:sldId id="257" r:id="rId21"/>
    <p:sldId id="258" r:id="rId22"/>
    <p:sldId id="259" r:id="rId23"/>
    <p:sldId id="261" r:id="rId24"/>
    <p:sldId id="262" r:id="rId25"/>
    <p:sldId id="1066" r:id="rId26"/>
    <p:sldId id="1097" r:id="rId27"/>
    <p:sldId id="1075" r:id="rId28"/>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D03D33-C498-F074-AED9-9DAF8A532BF0}" name="岡本　由貴" initials="O" userId="岡本　由貴" providerId="None"/>
  <p188:author id="{48D52F5A-EFC5-EFBB-911E-44965082C8E4}" name="応用地質" initials="O" userId="応用地質"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8FCF6"/>
    <a:srgbClr val="EAF4E4"/>
    <a:srgbClr val="E5E8EE"/>
    <a:srgbClr val="009900"/>
    <a:srgbClr val="008000"/>
    <a:srgbClr val="66FF33"/>
    <a:srgbClr val="FFFFCC"/>
    <a:srgbClr val="0033CC"/>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88164" autoAdjust="0"/>
  </p:normalViewPr>
  <p:slideViewPr>
    <p:cSldViewPr snapToGrid="0">
      <p:cViewPr varScale="1">
        <p:scale>
          <a:sx n="86" d="100"/>
          <a:sy n="86" d="100"/>
        </p:scale>
        <p:origin x="1354" y="62"/>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65" d="100"/>
          <a:sy n="65" d="100"/>
        </p:scale>
        <p:origin x="234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8/10/relationships/authors" Targe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80094AF6-E900-CCD9-AE4D-72D27ABA7FFE}"/>
              </a:ext>
            </a:extLst>
          </p:cNvPr>
          <p:cNvSpPr>
            <a:spLocks noGrp="1"/>
          </p:cNvSpPr>
          <p:nvPr>
            <p:ph type="hdr" sz="quarter"/>
          </p:nvPr>
        </p:nvSpPr>
        <p:spPr>
          <a:xfrm>
            <a:off x="2" y="0"/>
            <a:ext cx="2950193" cy="498047"/>
          </a:xfrm>
          <a:prstGeom prst="rect">
            <a:avLst/>
          </a:prstGeom>
        </p:spPr>
        <p:txBody>
          <a:bodyPr vert="horz" lIns="88302" tIns="44150" rIns="88302" bIns="44150" rtlCol="0"/>
          <a:lstStyle>
            <a:lvl1pPr algn="l">
              <a:defRPr sz="1100"/>
            </a:lvl1pPr>
          </a:lstStyle>
          <a:p>
            <a:endParaRPr kumimoji="1" lang="ja-JP" altLang="en-US"/>
          </a:p>
        </p:txBody>
      </p:sp>
      <p:sp>
        <p:nvSpPr>
          <p:cNvPr id="3" name="日付プレースホルダー 2">
            <a:extLst>
              <a:ext uri="{FF2B5EF4-FFF2-40B4-BE49-F238E27FC236}">
                <a16:creationId xmlns:a16="http://schemas.microsoft.com/office/drawing/2014/main" id="{575F9B0F-DCED-2ED8-CE21-D99688437377}"/>
              </a:ext>
            </a:extLst>
          </p:cNvPr>
          <p:cNvSpPr>
            <a:spLocks noGrp="1"/>
          </p:cNvSpPr>
          <p:nvPr>
            <p:ph type="dt" sz="quarter" idx="1"/>
          </p:nvPr>
        </p:nvSpPr>
        <p:spPr>
          <a:xfrm>
            <a:off x="3855488" y="0"/>
            <a:ext cx="2950193" cy="498047"/>
          </a:xfrm>
          <a:prstGeom prst="rect">
            <a:avLst/>
          </a:prstGeom>
        </p:spPr>
        <p:txBody>
          <a:bodyPr vert="horz" lIns="88302" tIns="44150" rIns="88302" bIns="44150" rtlCol="0"/>
          <a:lstStyle>
            <a:lvl1pPr algn="r">
              <a:defRPr sz="1100"/>
            </a:lvl1pPr>
          </a:lstStyle>
          <a:p>
            <a:fld id="{7EEAB1FF-5241-4955-8322-20D944B8ED72}" type="datetimeFigureOut">
              <a:rPr kumimoji="1" lang="ja-JP" altLang="en-US" smtClean="0"/>
              <a:t>2026/3/11</a:t>
            </a:fld>
            <a:endParaRPr kumimoji="1" lang="ja-JP" altLang="en-US"/>
          </a:p>
        </p:txBody>
      </p:sp>
      <p:sp>
        <p:nvSpPr>
          <p:cNvPr id="4" name="フッター プレースホルダー 3">
            <a:extLst>
              <a:ext uri="{FF2B5EF4-FFF2-40B4-BE49-F238E27FC236}">
                <a16:creationId xmlns:a16="http://schemas.microsoft.com/office/drawing/2014/main" id="{5B30DD7E-2DBF-7A01-C524-895B38C4589A}"/>
              </a:ext>
            </a:extLst>
          </p:cNvPr>
          <p:cNvSpPr>
            <a:spLocks noGrp="1"/>
          </p:cNvSpPr>
          <p:nvPr>
            <p:ph type="ftr" sz="quarter" idx="2"/>
          </p:nvPr>
        </p:nvSpPr>
        <p:spPr>
          <a:xfrm>
            <a:off x="2" y="9441292"/>
            <a:ext cx="2950193" cy="498046"/>
          </a:xfrm>
          <a:prstGeom prst="rect">
            <a:avLst/>
          </a:prstGeom>
        </p:spPr>
        <p:txBody>
          <a:bodyPr vert="horz" lIns="88302" tIns="44150" rIns="88302" bIns="44150" rtlCol="0" anchor="b"/>
          <a:lstStyle>
            <a:lvl1pPr algn="l">
              <a:defRPr sz="1100"/>
            </a:lvl1pPr>
          </a:lstStyle>
          <a:p>
            <a:endParaRPr kumimoji="1" lang="ja-JP" altLang="en-US"/>
          </a:p>
        </p:txBody>
      </p:sp>
      <p:sp>
        <p:nvSpPr>
          <p:cNvPr id="5" name="スライド番号プレースホルダー 4">
            <a:extLst>
              <a:ext uri="{FF2B5EF4-FFF2-40B4-BE49-F238E27FC236}">
                <a16:creationId xmlns:a16="http://schemas.microsoft.com/office/drawing/2014/main" id="{217D9223-3DAE-2385-8133-F9F443AA62C8}"/>
              </a:ext>
            </a:extLst>
          </p:cNvPr>
          <p:cNvSpPr>
            <a:spLocks noGrp="1"/>
          </p:cNvSpPr>
          <p:nvPr>
            <p:ph type="sldNum" sz="quarter" idx="3"/>
          </p:nvPr>
        </p:nvSpPr>
        <p:spPr>
          <a:xfrm>
            <a:off x="3855488" y="9441292"/>
            <a:ext cx="2950193" cy="498046"/>
          </a:xfrm>
          <a:prstGeom prst="rect">
            <a:avLst/>
          </a:prstGeom>
        </p:spPr>
        <p:txBody>
          <a:bodyPr vert="horz" lIns="88302" tIns="44150" rIns="88302" bIns="44150" rtlCol="0" anchor="b"/>
          <a:lstStyle>
            <a:lvl1pPr algn="r">
              <a:defRPr sz="1100"/>
            </a:lvl1pPr>
          </a:lstStyle>
          <a:p>
            <a:fld id="{85D904A2-DFC5-4328-9005-263CDC0F06E6}" type="slidenum">
              <a:rPr kumimoji="1" lang="ja-JP" altLang="en-US" smtClean="0"/>
              <a:t>‹#›</a:t>
            </a:fld>
            <a:endParaRPr kumimoji="1" lang="ja-JP" altLang="en-US"/>
          </a:p>
        </p:txBody>
      </p:sp>
    </p:spTree>
    <p:extLst>
      <p:ext uri="{BB962C8B-B14F-4D97-AF65-F5344CB8AC3E}">
        <p14:creationId xmlns:p14="http://schemas.microsoft.com/office/powerpoint/2010/main" val="15995821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2"/>
            <a:ext cx="2949575" cy="498475"/>
          </a:xfrm>
          <a:prstGeom prst="rect">
            <a:avLst/>
          </a:prstGeom>
        </p:spPr>
        <p:txBody>
          <a:bodyPr vert="horz" lIns="91401" tIns="45700" rIns="91401" bIns="45700" rtlCol="0"/>
          <a:lstStyle>
            <a:lvl1pPr algn="l">
              <a:defRPr sz="1100"/>
            </a:lvl1pPr>
          </a:lstStyle>
          <a:p>
            <a:endParaRPr kumimoji="1" lang="ja-JP" altLang="en-US"/>
          </a:p>
        </p:txBody>
      </p:sp>
      <p:sp>
        <p:nvSpPr>
          <p:cNvPr id="3" name="日付プレースホルダー 2"/>
          <p:cNvSpPr>
            <a:spLocks noGrp="1"/>
          </p:cNvSpPr>
          <p:nvPr>
            <p:ph type="dt" idx="1"/>
          </p:nvPr>
        </p:nvSpPr>
        <p:spPr>
          <a:xfrm>
            <a:off x="3856040" y="2"/>
            <a:ext cx="2949575" cy="498475"/>
          </a:xfrm>
          <a:prstGeom prst="rect">
            <a:avLst/>
          </a:prstGeom>
        </p:spPr>
        <p:txBody>
          <a:bodyPr vert="horz" lIns="91401" tIns="45700" rIns="91401" bIns="45700" rtlCol="0"/>
          <a:lstStyle>
            <a:lvl1pPr algn="r">
              <a:defRPr sz="1100"/>
            </a:lvl1pPr>
          </a:lstStyle>
          <a:p>
            <a:fld id="{9A1BB259-EC03-42DD-8BD0-D7A55012A9E0}" type="datetimeFigureOut">
              <a:rPr kumimoji="1" lang="ja-JP" altLang="en-US" smtClean="0"/>
              <a:t>2026/3/11</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01" tIns="45700" rIns="91401" bIns="45700" rtlCol="0" anchor="ctr"/>
          <a:lstStyle/>
          <a:p>
            <a:endParaRPr lang="ja-JP" altLang="en-US"/>
          </a:p>
        </p:txBody>
      </p:sp>
      <p:sp>
        <p:nvSpPr>
          <p:cNvPr id="5" name="ノート プレースホルダー 4"/>
          <p:cNvSpPr>
            <a:spLocks noGrp="1"/>
          </p:cNvSpPr>
          <p:nvPr>
            <p:ph type="body" sz="quarter" idx="3"/>
          </p:nvPr>
        </p:nvSpPr>
        <p:spPr>
          <a:xfrm>
            <a:off x="681041" y="4783140"/>
            <a:ext cx="5445125" cy="3913187"/>
          </a:xfrm>
          <a:prstGeom prst="rect">
            <a:avLst/>
          </a:prstGeom>
        </p:spPr>
        <p:txBody>
          <a:bodyPr vert="horz" lIns="91401" tIns="45700" rIns="91401" bIns="4570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440864"/>
            <a:ext cx="2949575" cy="498475"/>
          </a:xfrm>
          <a:prstGeom prst="rect">
            <a:avLst/>
          </a:prstGeom>
        </p:spPr>
        <p:txBody>
          <a:bodyPr vert="horz" lIns="91401" tIns="45700" rIns="91401" bIns="45700"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856040" y="9440864"/>
            <a:ext cx="2949575" cy="498475"/>
          </a:xfrm>
          <a:prstGeom prst="rect">
            <a:avLst/>
          </a:prstGeom>
        </p:spPr>
        <p:txBody>
          <a:bodyPr vert="horz" lIns="91401" tIns="45700" rIns="91401" bIns="45700" rtlCol="0" anchor="b"/>
          <a:lstStyle>
            <a:lvl1pPr algn="r">
              <a:defRPr sz="1100"/>
            </a:lvl1pPr>
          </a:lstStyle>
          <a:p>
            <a:fld id="{A7B2078E-94EB-4550-B470-816A9155D44D}" type="slidenum">
              <a:rPr kumimoji="1" lang="ja-JP" altLang="en-US" smtClean="0"/>
              <a:t>‹#›</a:t>
            </a:fld>
            <a:endParaRPr kumimoji="1" lang="ja-JP" altLang="en-US"/>
          </a:p>
        </p:txBody>
      </p:sp>
    </p:spTree>
    <p:extLst>
      <p:ext uri="{BB962C8B-B14F-4D97-AF65-F5344CB8AC3E}">
        <p14:creationId xmlns:p14="http://schemas.microsoft.com/office/powerpoint/2010/main" val="180586738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79784-E888-C12B-E5D6-CBDC18265EC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BA1D488-5087-34F0-1709-21904CA11D1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6D1D1CB-6B16-F261-787F-8B40ECD792D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19410FC-7CDA-4477-6FBE-B4727F3DF8ED}"/>
              </a:ext>
            </a:extLst>
          </p:cNvPr>
          <p:cNvSpPr>
            <a:spLocks noGrp="1"/>
          </p:cNvSpPr>
          <p:nvPr>
            <p:ph type="sldNum" sz="quarter" idx="5"/>
          </p:nvPr>
        </p:nvSpPr>
        <p:spPr/>
        <p:txBody>
          <a:bodyPr/>
          <a:lstStyle/>
          <a:p>
            <a:pPr>
              <a:defRPr/>
            </a:pPr>
            <a:fld id="{9BB1CCBB-ACEA-4F82-809A-ACF5026CB7D2}" type="slidenum">
              <a:rPr lang="ja-JP" altLang="en-US" smtClean="0"/>
              <a:pPr>
                <a:defRPr/>
              </a:pPr>
              <a:t>1</a:t>
            </a:fld>
            <a:endParaRPr lang="ja-JP" altLang="en-US"/>
          </a:p>
        </p:txBody>
      </p:sp>
    </p:spTree>
    <p:extLst>
      <p:ext uri="{BB962C8B-B14F-4D97-AF65-F5344CB8AC3E}">
        <p14:creationId xmlns:p14="http://schemas.microsoft.com/office/powerpoint/2010/main" val="3231507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26611-2333-C090-125B-2A77B99234A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5EDC6A6-DE5A-DCB1-D7B2-78AAF885E21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D52D2FD-BC7B-B21E-41D0-53A47517FEB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E2B6A91-A8AC-5CA0-680E-0D0146DCA582}"/>
              </a:ext>
            </a:extLst>
          </p:cNvPr>
          <p:cNvSpPr>
            <a:spLocks noGrp="1"/>
          </p:cNvSpPr>
          <p:nvPr>
            <p:ph type="sldNum" sz="quarter" idx="5"/>
          </p:nvPr>
        </p:nvSpPr>
        <p:spPr/>
        <p:txBody>
          <a:bodyPr/>
          <a:lstStyle/>
          <a:p>
            <a:pPr>
              <a:defRPr/>
            </a:pPr>
            <a:fld id="{9BB1CCBB-ACEA-4F82-809A-ACF5026CB7D2}" type="slidenum">
              <a:rPr lang="ja-JP" altLang="en-US" smtClean="0"/>
              <a:pPr>
                <a:defRPr/>
              </a:pPr>
              <a:t>10</a:t>
            </a:fld>
            <a:endParaRPr lang="ja-JP" altLang="en-US"/>
          </a:p>
        </p:txBody>
      </p:sp>
    </p:spTree>
    <p:extLst>
      <p:ext uri="{BB962C8B-B14F-4D97-AF65-F5344CB8AC3E}">
        <p14:creationId xmlns:p14="http://schemas.microsoft.com/office/powerpoint/2010/main" val="2111220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292C4-28D0-D5A0-813A-3C1CDB558EF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0858232-291D-556F-7E02-F4ACD9F2BEF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B06D0A9-14EB-F747-AF9F-1A4547A40E8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2D040B3-59B2-798D-2650-6F86D419F99B}"/>
              </a:ext>
            </a:extLst>
          </p:cNvPr>
          <p:cNvSpPr>
            <a:spLocks noGrp="1"/>
          </p:cNvSpPr>
          <p:nvPr>
            <p:ph type="sldNum" sz="quarter" idx="5"/>
          </p:nvPr>
        </p:nvSpPr>
        <p:spPr/>
        <p:txBody>
          <a:bodyPr/>
          <a:lstStyle/>
          <a:p>
            <a:pPr>
              <a:defRPr/>
            </a:pPr>
            <a:fld id="{9BB1CCBB-ACEA-4F82-809A-ACF5026CB7D2}" type="slidenum">
              <a:rPr lang="ja-JP" altLang="en-US" smtClean="0"/>
              <a:pPr>
                <a:defRPr/>
              </a:pPr>
              <a:t>11</a:t>
            </a:fld>
            <a:endParaRPr lang="ja-JP" altLang="en-US"/>
          </a:p>
        </p:txBody>
      </p:sp>
    </p:spTree>
    <p:extLst>
      <p:ext uri="{BB962C8B-B14F-4D97-AF65-F5344CB8AC3E}">
        <p14:creationId xmlns:p14="http://schemas.microsoft.com/office/powerpoint/2010/main" val="974777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A752F-D277-4E87-AC1E-7BAFEB278F8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36348A0-8911-D5D7-1071-FFDB7B52492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8E80F93-786E-9309-CD69-AB83934BA72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D4CF690-80BF-8144-08BF-E1B2C3428233}"/>
              </a:ext>
            </a:extLst>
          </p:cNvPr>
          <p:cNvSpPr>
            <a:spLocks noGrp="1"/>
          </p:cNvSpPr>
          <p:nvPr>
            <p:ph type="sldNum" sz="quarter" idx="5"/>
          </p:nvPr>
        </p:nvSpPr>
        <p:spPr/>
        <p:txBody>
          <a:bodyPr/>
          <a:lstStyle/>
          <a:p>
            <a:pPr>
              <a:defRPr/>
            </a:pPr>
            <a:fld id="{9BB1CCBB-ACEA-4F82-809A-ACF5026CB7D2}" type="slidenum">
              <a:rPr lang="ja-JP" altLang="en-US" smtClean="0"/>
              <a:pPr>
                <a:defRPr/>
              </a:pPr>
              <a:t>12</a:t>
            </a:fld>
            <a:endParaRPr lang="ja-JP" altLang="en-US"/>
          </a:p>
        </p:txBody>
      </p:sp>
    </p:spTree>
    <p:extLst>
      <p:ext uri="{BB962C8B-B14F-4D97-AF65-F5344CB8AC3E}">
        <p14:creationId xmlns:p14="http://schemas.microsoft.com/office/powerpoint/2010/main" val="3588946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E807E-D872-893D-AB62-65181F39E9A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E9B277A-222B-AC29-5E40-154735A3701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DB407BB-3901-2F1A-3DA7-CB7253EF464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E25C021-9C27-035C-D1F5-5E780710AAC7}"/>
              </a:ext>
            </a:extLst>
          </p:cNvPr>
          <p:cNvSpPr>
            <a:spLocks noGrp="1"/>
          </p:cNvSpPr>
          <p:nvPr>
            <p:ph type="sldNum" sz="quarter" idx="5"/>
          </p:nvPr>
        </p:nvSpPr>
        <p:spPr/>
        <p:txBody>
          <a:bodyPr/>
          <a:lstStyle/>
          <a:p>
            <a:pPr>
              <a:defRPr/>
            </a:pPr>
            <a:fld id="{9BB1CCBB-ACEA-4F82-809A-ACF5026CB7D2}" type="slidenum">
              <a:rPr lang="ja-JP" altLang="en-US" smtClean="0"/>
              <a:pPr>
                <a:defRPr/>
              </a:pPr>
              <a:t>13</a:t>
            </a:fld>
            <a:endParaRPr lang="ja-JP" altLang="en-US"/>
          </a:p>
        </p:txBody>
      </p:sp>
    </p:spTree>
    <p:extLst>
      <p:ext uri="{BB962C8B-B14F-4D97-AF65-F5344CB8AC3E}">
        <p14:creationId xmlns:p14="http://schemas.microsoft.com/office/powerpoint/2010/main" val="3159357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44253-CE21-ECAE-926D-939BAABF656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77C306F-49F3-A607-BD4C-1123E57AAEF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01DF9F4-D4C7-7A42-16E7-D8B0CB3F276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02DF192-DE25-1CBC-E117-C5C6AD35BEE2}"/>
              </a:ext>
            </a:extLst>
          </p:cNvPr>
          <p:cNvSpPr>
            <a:spLocks noGrp="1"/>
          </p:cNvSpPr>
          <p:nvPr>
            <p:ph type="sldNum" sz="quarter" idx="5"/>
          </p:nvPr>
        </p:nvSpPr>
        <p:spPr/>
        <p:txBody>
          <a:bodyPr/>
          <a:lstStyle/>
          <a:p>
            <a:pPr>
              <a:defRPr/>
            </a:pPr>
            <a:fld id="{9BB1CCBB-ACEA-4F82-809A-ACF5026CB7D2}" type="slidenum">
              <a:rPr lang="ja-JP" altLang="en-US" smtClean="0"/>
              <a:pPr>
                <a:defRPr/>
              </a:pPr>
              <a:t>14</a:t>
            </a:fld>
            <a:endParaRPr lang="ja-JP" altLang="en-US"/>
          </a:p>
        </p:txBody>
      </p:sp>
    </p:spTree>
    <p:extLst>
      <p:ext uri="{BB962C8B-B14F-4D97-AF65-F5344CB8AC3E}">
        <p14:creationId xmlns:p14="http://schemas.microsoft.com/office/powerpoint/2010/main" val="1667822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73A75-4743-A7A2-1058-2270A6CED58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B2E132D-64CB-171D-F0E3-A67F1EB2CF3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014C19F-FFBB-297E-4678-AC1579189B5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650EC65-33D0-792D-EFEC-D7C4C9BAD8F1}"/>
              </a:ext>
            </a:extLst>
          </p:cNvPr>
          <p:cNvSpPr>
            <a:spLocks noGrp="1"/>
          </p:cNvSpPr>
          <p:nvPr>
            <p:ph type="sldNum" sz="quarter" idx="5"/>
          </p:nvPr>
        </p:nvSpPr>
        <p:spPr/>
        <p:txBody>
          <a:bodyPr/>
          <a:lstStyle/>
          <a:p>
            <a:pPr>
              <a:defRPr/>
            </a:pPr>
            <a:fld id="{9BB1CCBB-ACEA-4F82-809A-ACF5026CB7D2}" type="slidenum">
              <a:rPr lang="ja-JP" altLang="en-US" smtClean="0"/>
              <a:pPr>
                <a:defRPr/>
              </a:pPr>
              <a:t>15</a:t>
            </a:fld>
            <a:endParaRPr lang="ja-JP" altLang="en-US"/>
          </a:p>
        </p:txBody>
      </p:sp>
    </p:spTree>
    <p:extLst>
      <p:ext uri="{BB962C8B-B14F-4D97-AF65-F5344CB8AC3E}">
        <p14:creationId xmlns:p14="http://schemas.microsoft.com/office/powerpoint/2010/main" val="1513590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73A75-4743-A7A2-1058-2270A6CED58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B2E132D-64CB-171D-F0E3-A67F1EB2CF3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014C19F-FFBB-297E-4678-AC1579189B5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650EC65-33D0-792D-EFEC-D7C4C9BAD8F1}"/>
              </a:ext>
            </a:extLst>
          </p:cNvPr>
          <p:cNvSpPr>
            <a:spLocks noGrp="1"/>
          </p:cNvSpPr>
          <p:nvPr>
            <p:ph type="sldNum" sz="quarter" idx="5"/>
          </p:nvPr>
        </p:nvSpPr>
        <p:spPr/>
        <p:txBody>
          <a:bodyPr/>
          <a:lstStyle/>
          <a:p>
            <a:pPr>
              <a:defRPr/>
            </a:pPr>
            <a:fld id="{9BB1CCBB-ACEA-4F82-809A-ACF5026CB7D2}" type="slidenum">
              <a:rPr lang="ja-JP" altLang="en-US" smtClean="0"/>
              <a:pPr>
                <a:defRPr/>
              </a:pPr>
              <a:t>16</a:t>
            </a:fld>
            <a:endParaRPr lang="ja-JP" altLang="en-US"/>
          </a:p>
        </p:txBody>
      </p:sp>
    </p:spTree>
    <p:extLst>
      <p:ext uri="{BB962C8B-B14F-4D97-AF65-F5344CB8AC3E}">
        <p14:creationId xmlns:p14="http://schemas.microsoft.com/office/powerpoint/2010/main" val="1211548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E53B2-8802-439E-A6C7-254349349FA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A1F4FAE-758E-84AA-54AB-3A11F8941C0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0999269-3E54-C534-D3A5-6D8AE5EE97B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C0A29DA-29A1-563B-219A-51097A7CBE55}"/>
              </a:ext>
            </a:extLst>
          </p:cNvPr>
          <p:cNvSpPr>
            <a:spLocks noGrp="1"/>
          </p:cNvSpPr>
          <p:nvPr>
            <p:ph type="sldNum" sz="quarter" idx="5"/>
          </p:nvPr>
        </p:nvSpPr>
        <p:spPr/>
        <p:txBody>
          <a:bodyPr/>
          <a:lstStyle/>
          <a:p>
            <a:pPr>
              <a:defRPr/>
            </a:pPr>
            <a:fld id="{9BB1CCBB-ACEA-4F82-809A-ACF5026CB7D2}" type="slidenum">
              <a:rPr lang="ja-JP" altLang="en-US" smtClean="0"/>
              <a:pPr>
                <a:defRPr/>
              </a:pPr>
              <a:t>17</a:t>
            </a:fld>
            <a:endParaRPr lang="ja-JP" altLang="en-US"/>
          </a:p>
        </p:txBody>
      </p:sp>
    </p:spTree>
    <p:extLst>
      <p:ext uri="{BB962C8B-B14F-4D97-AF65-F5344CB8AC3E}">
        <p14:creationId xmlns:p14="http://schemas.microsoft.com/office/powerpoint/2010/main" val="1178484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3E1B0-3158-4AB1-24CA-C366D2E8DCA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7C84507-7C04-EB68-C073-4ACF7C1C37B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1E9C233-B055-7872-6EBC-7C84AA13FCA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AEB3857-5F96-0459-902E-58721E0FC79B}"/>
              </a:ext>
            </a:extLst>
          </p:cNvPr>
          <p:cNvSpPr>
            <a:spLocks noGrp="1"/>
          </p:cNvSpPr>
          <p:nvPr>
            <p:ph type="sldNum" sz="quarter" idx="5"/>
          </p:nvPr>
        </p:nvSpPr>
        <p:spPr/>
        <p:txBody>
          <a:bodyPr/>
          <a:lstStyle/>
          <a:p>
            <a:pPr>
              <a:defRPr/>
            </a:pPr>
            <a:fld id="{9BB1CCBB-ACEA-4F82-809A-ACF5026CB7D2}" type="slidenum">
              <a:rPr lang="ja-JP" altLang="en-US" smtClean="0"/>
              <a:pPr>
                <a:defRPr/>
              </a:pPr>
              <a:t>24</a:t>
            </a:fld>
            <a:endParaRPr lang="ja-JP" altLang="en-US"/>
          </a:p>
        </p:txBody>
      </p:sp>
    </p:spTree>
    <p:extLst>
      <p:ext uri="{BB962C8B-B14F-4D97-AF65-F5344CB8AC3E}">
        <p14:creationId xmlns:p14="http://schemas.microsoft.com/office/powerpoint/2010/main" val="2271672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280D8-DBFC-D385-D100-05F3D131844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F1D36DC-3597-3510-D260-CE8E6365B50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5F92202-D572-4A74-3245-5F9EB01E302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2FBD56A-44DD-7296-6CB5-65F98111F6CE}"/>
              </a:ext>
            </a:extLst>
          </p:cNvPr>
          <p:cNvSpPr>
            <a:spLocks noGrp="1"/>
          </p:cNvSpPr>
          <p:nvPr>
            <p:ph type="sldNum" sz="quarter" idx="5"/>
          </p:nvPr>
        </p:nvSpPr>
        <p:spPr/>
        <p:txBody>
          <a:bodyPr/>
          <a:lstStyle/>
          <a:p>
            <a:pPr>
              <a:defRPr/>
            </a:pPr>
            <a:fld id="{9BB1CCBB-ACEA-4F82-809A-ACF5026CB7D2}" type="slidenum">
              <a:rPr lang="ja-JP" altLang="en-US" smtClean="0"/>
              <a:pPr>
                <a:defRPr/>
              </a:pPr>
              <a:t>25</a:t>
            </a:fld>
            <a:endParaRPr lang="ja-JP" altLang="en-US"/>
          </a:p>
        </p:txBody>
      </p:sp>
    </p:spTree>
    <p:extLst>
      <p:ext uri="{BB962C8B-B14F-4D97-AF65-F5344CB8AC3E}">
        <p14:creationId xmlns:p14="http://schemas.microsoft.com/office/powerpoint/2010/main" val="2444598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15565-E52B-93D3-FDAE-73BDB6EFDE7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D3F838A-6145-D185-D838-85D36362CDB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5DBC1A2-7FA2-A61A-B0A2-81828268297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54E26E9-0810-5855-5130-0E98CD798F8E}"/>
              </a:ext>
            </a:extLst>
          </p:cNvPr>
          <p:cNvSpPr>
            <a:spLocks noGrp="1"/>
          </p:cNvSpPr>
          <p:nvPr>
            <p:ph type="sldNum" sz="quarter" idx="5"/>
          </p:nvPr>
        </p:nvSpPr>
        <p:spPr/>
        <p:txBody>
          <a:bodyPr/>
          <a:lstStyle/>
          <a:p>
            <a:pPr>
              <a:defRPr/>
            </a:pPr>
            <a:fld id="{9BB1CCBB-ACEA-4F82-809A-ACF5026CB7D2}" type="slidenum">
              <a:rPr lang="ja-JP" altLang="en-US" smtClean="0"/>
              <a:pPr>
                <a:defRPr/>
              </a:pPr>
              <a:t>2</a:t>
            </a:fld>
            <a:endParaRPr lang="ja-JP" altLang="en-US"/>
          </a:p>
        </p:txBody>
      </p:sp>
    </p:spTree>
    <p:extLst>
      <p:ext uri="{BB962C8B-B14F-4D97-AF65-F5344CB8AC3E}">
        <p14:creationId xmlns:p14="http://schemas.microsoft.com/office/powerpoint/2010/main" val="2811126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76A90-5697-6055-9498-D6468CFE122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16498F0-5C9E-5DAC-277B-4CECA2D44AA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4C77AB6-8193-7724-24E4-DBE86368703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EDF2DFF-8D82-9140-CD4B-53E237782F51}"/>
              </a:ext>
            </a:extLst>
          </p:cNvPr>
          <p:cNvSpPr>
            <a:spLocks noGrp="1"/>
          </p:cNvSpPr>
          <p:nvPr>
            <p:ph type="sldNum" sz="quarter" idx="5"/>
          </p:nvPr>
        </p:nvSpPr>
        <p:spPr/>
        <p:txBody>
          <a:bodyPr/>
          <a:lstStyle/>
          <a:p>
            <a:pPr>
              <a:defRPr/>
            </a:pPr>
            <a:fld id="{9BB1CCBB-ACEA-4F82-809A-ACF5026CB7D2}" type="slidenum">
              <a:rPr lang="ja-JP" altLang="en-US" smtClean="0"/>
              <a:pPr>
                <a:defRPr/>
              </a:pPr>
              <a:t>26</a:t>
            </a:fld>
            <a:endParaRPr lang="ja-JP" altLang="en-US"/>
          </a:p>
        </p:txBody>
      </p:sp>
    </p:spTree>
    <p:extLst>
      <p:ext uri="{BB962C8B-B14F-4D97-AF65-F5344CB8AC3E}">
        <p14:creationId xmlns:p14="http://schemas.microsoft.com/office/powerpoint/2010/main" val="532101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4502A-66CE-5340-3EF5-9E725D4C371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2D70C5F-8CC1-4357-81E7-5C39A5F116F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E1283BF-449A-BF0A-1315-3D0428A81CE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CD54441-D5CA-E669-8876-1111418711AA}"/>
              </a:ext>
            </a:extLst>
          </p:cNvPr>
          <p:cNvSpPr>
            <a:spLocks noGrp="1"/>
          </p:cNvSpPr>
          <p:nvPr>
            <p:ph type="sldNum" sz="quarter" idx="5"/>
          </p:nvPr>
        </p:nvSpPr>
        <p:spPr/>
        <p:txBody>
          <a:bodyPr/>
          <a:lstStyle/>
          <a:p>
            <a:pPr>
              <a:defRPr/>
            </a:pPr>
            <a:fld id="{9BB1CCBB-ACEA-4F82-809A-ACF5026CB7D2}" type="slidenum">
              <a:rPr lang="ja-JP" altLang="en-US" smtClean="0"/>
              <a:pPr>
                <a:defRPr/>
              </a:pPr>
              <a:t>3</a:t>
            </a:fld>
            <a:endParaRPr lang="ja-JP" altLang="en-US"/>
          </a:p>
        </p:txBody>
      </p:sp>
    </p:spTree>
    <p:extLst>
      <p:ext uri="{BB962C8B-B14F-4D97-AF65-F5344CB8AC3E}">
        <p14:creationId xmlns:p14="http://schemas.microsoft.com/office/powerpoint/2010/main" val="2941866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87950-31C8-F037-D6C9-9B89EB34E16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9DC09EC-61E9-AD18-9FE3-9BEAEC7C31D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B83F564-4842-3F9A-FA8E-E1E4D1124B8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B88CA51-8E90-8E07-8104-3B5FE83E930E}"/>
              </a:ext>
            </a:extLst>
          </p:cNvPr>
          <p:cNvSpPr>
            <a:spLocks noGrp="1"/>
          </p:cNvSpPr>
          <p:nvPr>
            <p:ph type="sldNum" sz="quarter" idx="5"/>
          </p:nvPr>
        </p:nvSpPr>
        <p:spPr/>
        <p:txBody>
          <a:bodyPr/>
          <a:lstStyle/>
          <a:p>
            <a:pPr>
              <a:defRPr/>
            </a:pPr>
            <a:fld id="{9BB1CCBB-ACEA-4F82-809A-ACF5026CB7D2}" type="slidenum">
              <a:rPr lang="ja-JP" altLang="en-US" smtClean="0"/>
              <a:pPr>
                <a:defRPr/>
              </a:pPr>
              <a:t>4</a:t>
            </a:fld>
            <a:endParaRPr lang="ja-JP" altLang="en-US"/>
          </a:p>
        </p:txBody>
      </p:sp>
    </p:spTree>
    <p:extLst>
      <p:ext uri="{BB962C8B-B14F-4D97-AF65-F5344CB8AC3E}">
        <p14:creationId xmlns:p14="http://schemas.microsoft.com/office/powerpoint/2010/main" val="3251843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E1182-E027-576E-E816-F5089926E81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BEB119F-751A-35DD-D4B9-D905EA2DBCC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8AD9C0B-F394-3059-A2BC-FBD9974D538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644FE68-C758-B21D-32CF-57524100E278}"/>
              </a:ext>
            </a:extLst>
          </p:cNvPr>
          <p:cNvSpPr>
            <a:spLocks noGrp="1"/>
          </p:cNvSpPr>
          <p:nvPr>
            <p:ph type="sldNum" sz="quarter" idx="5"/>
          </p:nvPr>
        </p:nvSpPr>
        <p:spPr/>
        <p:txBody>
          <a:bodyPr/>
          <a:lstStyle/>
          <a:p>
            <a:pPr>
              <a:defRPr/>
            </a:pPr>
            <a:fld id="{9BB1CCBB-ACEA-4F82-809A-ACF5026CB7D2}" type="slidenum">
              <a:rPr lang="ja-JP" altLang="en-US" smtClean="0"/>
              <a:pPr>
                <a:defRPr/>
              </a:pPr>
              <a:t>5</a:t>
            </a:fld>
            <a:endParaRPr lang="ja-JP" altLang="en-US"/>
          </a:p>
        </p:txBody>
      </p:sp>
    </p:spTree>
    <p:extLst>
      <p:ext uri="{BB962C8B-B14F-4D97-AF65-F5344CB8AC3E}">
        <p14:creationId xmlns:p14="http://schemas.microsoft.com/office/powerpoint/2010/main" val="1693789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A85B0-A573-F8A1-58E6-96F74242CD8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5228FEA-E4B7-A729-C2E0-4234D387DE0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E25299A-3D0B-2DBB-B5CA-E99011BEAAA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66A5983-5B8C-AE46-12FC-F87708AD8524}"/>
              </a:ext>
            </a:extLst>
          </p:cNvPr>
          <p:cNvSpPr>
            <a:spLocks noGrp="1"/>
          </p:cNvSpPr>
          <p:nvPr>
            <p:ph type="sldNum" sz="quarter" idx="5"/>
          </p:nvPr>
        </p:nvSpPr>
        <p:spPr/>
        <p:txBody>
          <a:bodyPr/>
          <a:lstStyle/>
          <a:p>
            <a:pPr>
              <a:defRPr/>
            </a:pPr>
            <a:fld id="{9BB1CCBB-ACEA-4F82-809A-ACF5026CB7D2}" type="slidenum">
              <a:rPr lang="ja-JP" altLang="en-US" smtClean="0"/>
              <a:pPr>
                <a:defRPr/>
              </a:pPr>
              <a:t>6</a:t>
            </a:fld>
            <a:endParaRPr lang="ja-JP" altLang="en-US"/>
          </a:p>
        </p:txBody>
      </p:sp>
    </p:spTree>
    <p:extLst>
      <p:ext uri="{BB962C8B-B14F-4D97-AF65-F5344CB8AC3E}">
        <p14:creationId xmlns:p14="http://schemas.microsoft.com/office/powerpoint/2010/main" val="2803559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13646-090C-4EA5-85EA-E4818C2D95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3BEB3EF-EDD5-D24E-7824-412FC50FE32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A1FE071-B9FE-DD05-7871-0C7053D05D3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F1D50C7-49E0-A5D9-C35B-C9C3918DF052}"/>
              </a:ext>
            </a:extLst>
          </p:cNvPr>
          <p:cNvSpPr>
            <a:spLocks noGrp="1"/>
          </p:cNvSpPr>
          <p:nvPr>
            <p:ph type="sldNum" sz="quarter" idx="5"/>
          </p:nvPr>
        </p:nvSpPr>
        <p:spPr/>
        <p:txBody>
          <a:bodyPr/>
          <a:lstStyle/>
          <a:p>
            <a:pPr>
              <a:defRPr/>
            </a:pPr>
            <a:fld id="{9BB1CCBB-ACEA-4F82-809A-ACF5026CB7D2}" type="slidenum">
              <a:rPr lang="ja-JP" altLang="en-US" smtClean="0"/>
              <a:pPr>
                <a:defRPr/>
              </a:pPr>
              <a:t>7</a:t>
            </a:fld>
            <a:endParaRPr lang="ja-JP" altLang="en-US"/>
          </a:p>
        </p:txBody>
      </p:sp>
    </p:spTree>
    <p:extLst>
      <p:ext uri="{BB962C8B-B14F-4D97-AF65-F5344CB8AC3E}">
        <p14:creationId xmlns:p14="http://schemas.microsoft.com/office/powerpoint/2010/main" val="3825546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C4BD7-AC3B-A347-F60A-C68A0670135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F0B90DF-E07E-4266-6858-A2C011E39E0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B2A2132-2BFD-0F60-2D29-765A935C6763}"/>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03B2112-4BB2-A8F6-B2B6-0833A3B0EAFF}"/>
              </a:ext>
            </a:extLst>
          </p:cNvPr>
          <p:cNvSpPr>
            <a:spLocks noGrp="1"/>
          </p:cNvSpPr>
          <p:nvPr>
            <p:ph type="sldNum" sz="quarter" idx="5"/>
          </p:nvPr>
        </p:nvSpPr>
        <p:spPr/>
        <p:txBody>
          <a:bodyPr/>
          <a:lstStyle/>
          <a:p>
            <a:pPr>
              <a:defRPr/>
            </a:pPr>
            <a:fld id="{9BB1CCBB-ACEA-4F82-809A-ACF5026CB7D2}" type="slidenum">
              <a:rPr lang="ja-JP" altLang="en-US" smtClean="0"/>
              <a:pPr>
                <a:defRPr/>
              </a:pPr>
              <a:t>8</a:t>
            </a:fld>
            <a:endParaRPr lang="ja-JP" altLang="en-US"/>
          </a:p>
        </p:txBody>
      </p:sp>
    </p:spTree>
    <p:extLst>
      <p:ext uri="{BB962C8B-B14F-4D97-AF65-F5344CB8AC3E}">
        <p14:creationId xmlns:p14="http://schemas.microsoft.com/office/powerpoint/2010/main" val="23107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4E96E-B6AD-9D49-D7DF-283B5303E7F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D9B0B4-7F4C-7B2C-D852-ABED1608F08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5728486-4C31-0FD1-4100-E8B824D0756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7F9E502-538D-66B6-0339-DDDFE7EA7950}"/>
              </a:ext>
            </a:extLst>
          </p:cNvPr>
          <p:cNvSpPr>
            <a:spLocks noGrp="1"/>
          </p:cNvSpPr>
          <p:nvPr>
            <p:ph type="sldNum" sz="quarter" idx="5"/>
          </p:nvPr>
        </p:nvSpPr>
        <p:spPr/>
        <p:txBody>
          <a:bodyPr/>
          <a:lstStyle/>
          <a:p>
            <a:pPr>
              <a:defRPr/>
            </a:pPr>
            <a:fld id="{9BB1CCBB-ACEA-4F82-809A-ACF5026CB7D2}" type="slidenum">
              <a:rPr lang="ja-JP" altLang="en-US" smtClean="0"/>
              <a:pPr>
                <a:defRPr/>
              </a:pPr>
              <a:t>9</a:t>
            </a:fld>
            <a:endParaRPr lang="ja-JP" altLang="en-US"/>
          </a:p>
        </p:txBody>
      </p:sp>
    </p:spTree>
    <p:extLst>
      <p:ext uri="{BB962C8B-B14F-4D97-AF65-F5344CB8AC3E}">
        <p14:creationId xmlns:p14="http://schemas.microsoft.com/office/powerpoint/2010/main" val="1471049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Tree>
    <p:extLst>
      <p:ext uri="{BB962C8B-B14F-4D97-AF65-F5344CB8AC3E}">
        <p14:creationId xmlns:p14="http://schemas.microsoft.com/office/powerpoint/2010/main" val="216202635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0" y="1764000"/>
            <a:ext cx="6912000" cy="666000"/>
          </a:xfrm>
        </p:spPr>
        <p:txBody>
          <a:bodyPr anchor="ctr">
            <a:normAutofit/>
          </a:bodyPr>
          <a:lstStyle>
            <a:lvl1pPr>
              <a:defRPr sz="2000"/>
            </a:lvl1pPr>
          </a:lstStyle>
          <a:p>
            <a:r>
              <a:rPr lang="ja-JP" altLang="en-US"/>
              <a:t>マスター タイトルの書式設定</a:t>
            </a:r>
            <a:endParaRPr lang="en-US"/>
          </a:p>
        </p:txBody>
      </p:sp>
      <p:sp>
        <p:nvSpPr>
          <p:cNvPr id="9" name="テキスト プレースホルダー 8">
            <a:extLst>
              <a:ext uri="{FF2B5EF4-FFF2-40B4-BE49-F238E27FC236}">
                <a16:creationId xmlns:a16="http://schemas.microsoft.com/office/drawing/2014/main" id="{F9F8F279-D942-257B-9951-139298FE620B}"/>
              </a:ext>
            </a:extLst>
          </p:cNvPr>
          <p:cNvSpPr>
            <a:spLocks noGrp="1"/>
          </p:cNvSpPr>
          <p:nvPr>
            <p:ph type="body" sz="quarter" idx="10" hasCustomPrompt="1"/>
          </p:nvPr>
        </p:nvSpPr>
        <p:spPr>
          <a:xfrm>
            <a:off x="7776000" y="108000"/>
            <a:ext cx="1260000" cy="432000"/>
          </a:xfrm>
          <a:solidFill>
            <a:schemeClr val="tx1"/>
          </a:solidFill>
        </p:spPr>
        <p:txBody>
          <a:bodyPr anchor="ctr">
            <a:noAutofit/>
          </a:bodyPr>
          <a:lstStyle>
            <a:lvl1pPr marL="0" indent="0" algn="ctr">
              <a:buNone/>
              <a:defRPr sz="1800" b="1">
                <a:solidFill>
                  <a:schemeClr val="bg1"/>
                </a:solidFill>
                <a:latin typeface="+mn-lt"/>
              </a:defRPr>
            </a:lvl1pPr>
            <a:lvl2pPr marL="457200" indent="0">
              <a:buNone/>
              <a:defRPr b="1">
                <a:solidFill>
                  <a:schemeClr val="bg1"/>
                </a:solidFill>
                <a:latin typeface="+mn-lt"/>
              </a:defRPr>
            </a:lvl2pPr>
            <a:lvl3pPr marL="914400" indent="0">
              <a:buNone/>
              <a:defRPr b="1">
                <a:solidFill>
                  <a:schemeClr val="bg1"/>
                </a:solidFill>
                <a:latin typeface="+mn-lt"/>
              </a:defRPr>
            </a:lvl3pPr>
            <a:lvl4pPr marL="1371600" indent="0">
              <a:buNone/>
              <a:defRPr b="1">
                <a:solidFill>
                  <a:schemeClr val="bg1"/>
                </a:solidFill>
                <a:latin typeface="+mn-lt"/>
              </a:defRPr>
            </a:lvl4pPr>
            <a:lvl5pPr marL="1828800" indent="0">
              <a:buNone/>
              <a:defRPr b="1">
                <a:solidFill>
                  <a:schemeClr val="bg1"/>
                </a:solidFill>
                <a:latin typeface="+mn-lt"/>
              </a:defRPr>
            </a:lvl5pPr>
          </a:lstStyle>
          <a:p>
            <a:pPr lvl="0"/>
            <a:r>
              <a:rPr kumimoji="1" lang="ja-JP" altLang="en-US"/>
              <a:t>資料－○</a:t>
            </a:r>
          </a:p>
        </p:txBody>
      </p:sp>
    </p:spTree>
    <p:extLst>
      <p:ext uri="{BB962C8B-B14F-4D97-AF65-F5344CB8AC3E}">
        <p14:creationId xmlns:p14="http://schemas.microsoft.com/office/powerpoint/2010/main" val="649487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テキスト プレースホルダー 8">
            <a:extLst>
              <a:ext uri="{FF2B5EF4-FFF2-40B4-BE49-F238E27FC236}">
                <a16:creationId xmlns:a16="http://schemas.microsoft.com/office/drawing/2014/main" id="{157B9B6E-5793-BDBD-4B4E-68FFD742DED9}"/>
              </a:ext>
            </a:extLst>
          </p:cNvPr>
          <p:cNvSpPr>
            <a:spLocks noGrp="1"/>
          </p:cNvSpPr>
          <p:nvPr>
            <p:ph type="body" sz="quarter" idx="11" hasCustomPrompt="1"/>
          </p:nvPr>
        </p:nvSpPr>
        <p:spPr>
          <a:xfrm>
            <a:off x="144000" y="477604"/>
            <a:ext cx="2160000" cy="320000"/>
          </a:xfrm>
          <a:prstGeom prst="roundRect">
            <a:avLst/>
          </a:prstGeom>
          <a:solidFill>
            <a:schemeClr val="bg1">
              <a:lumMod val="50000"/>
            </a:schemeClr>
          </a:solidFill>
        </p:spPr>
        <p:txBody>
          <a:bodyPr tIns="0" bIns="0" anchor="ctr">
            <a:noAutofit/>
          </a:bodyPr>
          <a:lstStyle>
            <a:lvl1pPr marL="0" indent="0" algn="ctr">
              <a:buNone/>
              <a:defRPr sz="1400">
                <a:solidFill>
                  <a:schemeClr val="bg1"/>
                </a:solidFill>
              </a:defRPr>
            </a:lvl1pPr>
          </a:lstStyle>
          <a:p>
            <a:pPr lvl="0"/>
            <a:r>
              <a:rPr kumimoji="1" lang="ja-JP" altLang="en-US" dirty="0"/>
              <a:t>タイトルの設定</a:t>
            </a:r>
          </a:p>
        </p:txBody>
      </p:sp>
      <p:sp>
        <p:nvSpPr>
          <p:cNvPr id="4" name="スライド番号プレースホルダー 10">
            <a:extLst>
              <a:ext uri="{FF2B5EF4-FFF2-40B4-BE49-F238E27FC236}">
                <a16:creationId xmlns:a16="http://schemas.microsoft.com/office/drawing/2014/main" id="{7080E427-DB2F-4344-0925-66F9955A3026}"/>
              </a:ext>
            </a:extLst>
          </p:cNvPr>
          <p:cNvSpPr>
            <a:spLocks noGrp="1"/>
          </p:cNvSpPr>
          <p:nvPr>
            <p:ph type="sldNum" sz="quarter" idx="12"/>
          </p:nvPr>
        </p:nvSpPr>
        <p:spPr>
          <a:xfrm>
            <a:off x="7159286" y="6563899"/>
            <a:ext cx="2057400" cy="365125"/>
          </a:xfrm>
        </p:spPr>
        <p:txBody>
          <a:bodyPr/>
          <a:lstStyle/>
          <a:p>
            <a:fld id="{A76FB005-E763-4F19-9331-D53ED78ABD6A}" type="slidenum">
              <a:rPr kumimoji="1" lang="ja-JP" altLang="en-US" smtClean="0"/>
              <a:pPr/>
              <a:t>‹#›</a:t>
            </a:fld>
            <a:endParaRPr kumimoji="1" lang="ja-JP" altLang="en-US"/>
          </a:p>
        </p:txBody>
      </p:sp>
    </p:spTree>
    <p:extLst>
      <p:ext uri="{BB962C8B-B14F-4D97-AF65-F5344CB8AC3E}">
        <p14:creationId xmlns:p14="http://schemas.microsoft.com/office/powerpoint/2010/main" val="2163812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1_白紙">
    <p:spTree>
      <p:nvGrpSpPr>
        <p:cNvPr id="1" name=""/>
        <p:cNvGrpSpPr/>
        <p:nvPr/>
      </p:nvGrpSpPr>
      <p:grpSpPr>
        <a:xfrm>
          <a:off x="0" y="0"/>
          <a:ext cx="0" cy="0"/>
          <a:chOff x="0" y="0"/>
          <a:chExt cx="0" cy="0"/>
        </a:xfrm>
      </p:grpSpPr>
      <p:sp>
        <p:nvSpPr>
          <p:cNvPr id="2" name="スライド番号プレースホルダー 10">
            <a:extLst>
              <a:ext uri="{FF2B5EF4-FFF2-40B4-BE49-F238E27FC236}">
                <a16:creationId xmlns:a16="http://schemas.microsoft.com/office/drawing/2014/main" id="{D592D160-781C-1825-5CDF-13B16960F11C}"/>
              </a:ext>
            </a:extLst>
          </p:cNvPr>
          <p:cNvSpPr>
            <a:spLocks noGrp="1"/>
          </p:cNvSpPr>
          <p:nvPr>
            <p:ph type="sldNum" sz="quarter" idx="12"/>
          </p:nvPr>
        </p:nvSpPr>
        <p:spPr>
          <a:xfrm>
            <a:off x="7159286" y="6563899"/>
            <a:ext cx="2057400" cy="365125"/>
          </a:xfrm>
        </p:spPr>
        <p:txBody>
          <a:bodyPr/>
          <a:lstStyle/>
          <a:p>
            <a:fld id="{A76FB005-E763-4F19-9331-D53ED78ABD6A}" type="slidenum">
              <a:rPr kumimoji="1" lang="ja-JP" altLang="en-US" smtClean="0"/>
              <a:pPr/>
              <a:t>‹#›</a:t>
            </a:fld>
            <a:endParaRPr kumimoji="1" lang="ja-JP" altLang="en-US"/>
          </a:p>
        </p:txBody>
      </p:sp>
    </p:spTree>
    <p:extLst>
      <p:ext uri="{BB962C8B-B14F-4D97-AF65-F5344CB8AC3E}">
        <p14:creationId xmlns:p14="http://schemas.microsoft.com/office/powerpoint/2010/main" val="1465909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2_白紙">
    <p:spTree>
      <p:nvGrpSpPr>
        <p:cNvPr id="1" name=""/>
        <p:cNvGrpSpPr/>
        <p:nvPr/>
      </p:nvGrpSpPr>
      <p:grpSpPr>
        <a:xfrm>
          <a:off x="0" y="0"/>
          <a:ext cx="0" cy="0"/>
          <a:chOff x="0" y="0"/>
          <a:chExt cx="0" cy="0"/>
        </a:xfrm>
      </p:grpSpPr>
      <p:sp>
        <p:nvSpPr>
          <p:cNvPr id="2" name="スライド番号プレースホルダー 10">
            <a:extLst>
              <a:ext uri="{FF2B5EF4-FFF2-40B4-BE49-F238E27FC236}">
                <a16:creationId xmlns:a16="http://schemas.microsoft.com/office/drawing/2014/main" id="{BAFAF458-96A8-5E35-2E09-060F91BB4B41}"/>
              </a:ext>
            </a:extLst>
          </p:cNvPr>
          <p:cNvSpPr>
            <a:spLocks noGrp="1"/>
          </p:cNvSpPr>
          <p:nvPr>
            <p:ph type="sldNum" sz="quarter" idx="12"/>
          </p:nvPr>
        </p:nvSpPr>
        <p:spPr>
          <a:xfrm>
            <a:off x="7159286" y="6563899"/>
            <a:ext cx="2057400" cy="365125"/>
          </a:xfrm>
        </p:spPr>
        <p:txBody>
          <a:bodyPr/>
          <a:lstStyle/>
          <a:p>
            <a:fld id="{A76FB005-E763-4F19-9331-D53ED78ABD6A}" type="slidenum">
              <a:rPr kumimoji="1" lang="ja-JP" altLang="en-US" smtClean="0"/>
              <a:pPr/>
              <a:t>‹#›</a:t>
            </a:fld>
            <a:endParaRPr kumimoji="1" lang="ja-JP" altLang="en-US"/>
          </a:p>
        </p:txBody>
      </p:sp>
    </p:spTree>
    <p:extLst>
      <p:ext uri="{BB962C8B-B14F-4D97-AF65-F5344CB8AC3E}">
        <p14:creationId xmlns:p14="http://schemas.microsoft.com/office/powerpoint/2010/main" val="745554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B8BAED8-F62B-4E1C-AF38-1C97836584AC}" type="datetimeFigureOut">
              <a:rPr kumimoji="1" lang="ja-JP" altLang="en-US" smtClean="0"/>
              <a:t>2026/3/11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50A9D94-D7B8-4485-8BB3-9ED5A880C06D}" type="slidenum">
              <a:rPr kumimoji="1" lang="ja-JP" altLang="en-US" smtClean="0"/>
              <a:t>‹#›</a:t>
            </a:fld>
            <a:endParaRPr kumimoji="1" lang="ja-JP" altLang="en-US"/>
          </a:p>
        </p:txBody>
      </p:sp>
    </p:spTree>
    <p:extLst>
      <p:ext uri="{BB962C8B-B14F-4D97-AF65-F5344CB8AC3E}">
        <p14:creationId xmlns:p14="http://schemas.microsoft.com/office/powerpoint/2010/main" val="15726471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424800"/>
          </a:xfrm>
          <a:prstGeom prst="rect">
            <a:avLst/>
          </a:prstGeom>
          <a:gradFill>
            <a:gsLst>
              <a:gs pos="0">
                <a:schemeClr val="accent1">
                  <a:lumMod val="5000"/>
                  <a:lumOff val="95000"/>
                </a:schemeClr>
              </a:gs>
              <a:gs pos="75000">
                <a:srgbClr val="009900"/>
              </a:gs>
            </a:gsLst>
            <a:lin ang="6600000" scaled="0"/>
          </a:gradFill>
          <a:ln>
            <a:noFill/>
          </a:ln>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251520" y="720000"/>
            <a:ext cx="8640960" cy="5976000"/>
          </a:xfrm>
          <a:prstGeom prst="rect">
            <a:avLst/>
          </a:prstGeom>
        </p:spPr>
        <p:txBody>
          <a:bodyPr vert="horz" lIns="91440" tIns="180000" rIns="91440" bIns="45720" rtlCol="0">
            <a:no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スライド番号プレースホルダー 6">
            <a:extLst>
              <a:ext uri="{FF2B5EF4-FFF2-40B4-BE49-F238E27FC236}">
                <a16:creationId xmlns:a16="http://schemas.microsoft.com/office/drawing/2014/main" id="{30DB3DBC-508D-4C84-1CA0-7CC67CB2FE94}"/>
              </a:ext>
            </a:extLst>
          </p:cNvPr>
          <p:cNvSpPr>
            <a:spLocks noGrp="1"/>
          </p:cNvSpPr>
          <p:nvPr>
            <p:ph type="sldNum" sz="quarter" idx="4"/>
          </p:nvPr>
        </p:nvSpPr>
        <p:spPr>
          <a:xfrm>
            <a:off x="7159286" y="6563899"/>
            <a:ext cx="2057400" cy="365125"/>
          </a:xfrm>
          <a:prstGeom prst="rect">
            <a:avLst/>
          </a:prstGeom>
        </p:spPr>
        <p:txBody>
          <a:bodyPr vert="horz" lIns="91440" tIns="45720" rIns="91440" bIns="45720" rtlCol="0" anchor="ctr"/>
          <a:lstStyle>
            <a:lvl1pPr algn="r">
              <a:defRPr sz="1000">
                <a:solidFill>
                  <a:schemeClr val="tx1">
                    <a:tint val="82000"/>
                  </a:schemeClr>
                </a:solidFill>
              </a:defRPr>
            </a:lvl1pPr>
          </a:lstStyle>
          <a:p>
            <a:fld id="{A76FB005-E763-4F19-9331-D53ED78ABD6A}" type="slidenum">
              <a:rPr kumimoji="1" lang="ja-JP" altLang="en-US" smtClean="0"/>
              <a:pPr/>
              <a:t>‹#›</a:t>
            </a:fld>
            <a:endParaRPr kumimoji="1" lang="ja-JP" altLang="en-US"/>
          </a:p>
        </p:txBody>
      </p:sp>
    </p:spTree>
    <p:extLst>
      <p:ext uri="{BB962C8B-B14F-4D97-AF65-F5344CB8AC3E}">
        <p14:creationId xmlns:p14="http://schemas.microsoft.com/office/powerpoint/2010/main" val="165995359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hf hdr="0" ftr="0" dt="0"/>
  <p:txStyles>
    <p:titleStyle>
      <a:lvl1pPr algn="l" defTabSz="914400" rtl="0" eaLnBrk="1" latinLnBrk="0" hangingPunct="1">
        <a:lnSpc>
          <a:spcPct val="90000"/>
        </a:lnSpc>
        <a:spcBef>
          <a:spcPct val="0"/>
        </a:spcBef>
        <a:buNone/>
        <a:defRPr kumimoji="1" sz="18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BDB2D725-74C4-4E4D-8574-F829164877E0}"/>
              </a:ext>
            </a:extLst>
          </p:cNvPr>
          <p:cNvSpPr txBox="1">
            <a:spLocks noChangeArrowheads="1"/>
          </p:cNvSpPr>
          <p:nvPr/>
        </p:nvSpPr>
        <p:spPr bwMode="auto">
          <a:xfrm>
            <a:off x="739588" y="2475361"/>
            <a:ext cx="7680512" cy="52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70" tIns="47886" rIns="95770" bIns="47886" numCol="1" anchor="ctr" anchorCtr="0" compatLnSpc="1">
            <a:prstTxWarp prst="textNoShape">
              <a:avLst/>
            </a:prstTxWarp>
            <a:spAutoFit/>
          </a:bodyPr>
          <a:lstStyle>
            <a:lvl1pPr algn="ctr" defTabSz="957263" rtl="0" eaLnBrk="0" fontAlgn="base" hangingPunct="0">
              <a:spcBef>
                <a:spcPct val="0"/>
              </a:spcBef>
              <a:spcAft>
                <a:spcPct val="0"/>
              </a:spcAft>
              <a:defRPr kumimoji="1" sz="4600">
                <a:solidFill>
                  <a:schemeClr val="tx2"/>
                </a:solidFill>
                <a:latin typeface="+mj-lt"/>
                <a:ea typeface="+mj-ea"/>
                <a:cs typeface="+mj-cs"/>
              </a:defRPr>
            </a:lvl1pPr>
            <a:lvl2pPr algn="ctr" defTabSz="957263" rtl="0" eaLnBrk="0" fontAlgn="base" hangingPunct="0">
              <a:spcBef>
                <a:spcPct val="0"/>
              </a:spcBef>
              <a:spcAft>
                <a:spcPct val="0"/>
              </a:spcAft>
              <a:defRPr kumimoji="1" sz="4600">
                <a:solidFill>
                  <a:schemeClr val="tx2"/>
                </a:solidFill>
                <a:latin typeface="Arial" charset="0"/>
                <a:ea typeface="ＭＳ Ｐゴシック" pitchFamily="50" charset="-128"/>
              </a:defRPr>
            </a:lvl2pPr>
            <a:lvl3pPr algn="ctr" defTabSz="957263" rtl="0" eaLnBrk="0" fontAlgn="base" hangingPunct="0">
              <a:spcBef>
                <a:spcPct val="0"/>
              </a:spcBef>
              <a:spcAft>
                <a:spcPct val="0"/>
              </a:spcAft>
              <a:defRPr kumimoji="1" sz="4600">
                <a:solidFill>
                  <a:schemeClr val="tx2"/>
                </a:solidFill>
                <a:latin typeface="Arial" charset="0"/>
                <a:ea typeface="ＭＳ Ｐゴシック" pitchFamily="50" charset="-128"/>
              </a:defRPr>
            </a:lvl3pPr>
            <a:lvl4pPr algn="ctr" defTabSz="957263" rtl="0" eaLnBrk="0" fontAlgn="base" hangingPunct="0">
              <a:spcBef>
                <a:spcPct val="0"/>
              </a:spcBef>
              <a:spcAft>
                <a:spcPct val="0"/>
              </a:spcAft>
              <a:defRPr kumimoji="1" sz="4600">
                <a:solidFill>
                  <a:schemeClr val="tx2"/>
                </a:solidFill>
                <a:latin typeface="Arial" charset="0"/>
                <a:ea typeface="ＭＳ Ｐゴシック" pitchFamily="50" charset="-128"/>
              </a:defRPr>
            </a:lvl4pPr>
            <a:lvl5pPr algn="ctr" defTabSz="957263" rtl="0" eaLnBrk="0" fontAlgn="base" hangingPunct="0">
              <a:spcBef>
                <a:spcPct val="0"/>
              </a:spcBef>
              <a:spcAft>
                <a:spcPct val="0"/>
              </a:spcAft>
              <a:defRPr kumimoji="1" sz="4600">
                <a:solidFill>
                  <a:schemeClr val="tx2"/>
                </a:solidFill>
                <a:latin typeface="Arial" charset="0"/>
                <a:ea typeface="ＭＳ Ｐゴシック" pitchFamily="50" charset="-128"/>
              </a:defRPr>
            </a:lvl5pPr>
            <a:lvl6pPr marL="342077" algn="ctr" defTabSz="957341" rtl="0" fontAlgn="base">
              <a:spcBef>
                <a:spcPct val="0"/>
              </a:spcBef>
              <a:spcAft>
                <a:spcPct val="0"/>
              </a:spcAft>
              <a:defRPr kumimoji="1" sz="4600">
                <a:solidFill>
                  <a:schemeClr val="tx2"/>
                </a:solidFill>
                <a:latin typeface="Arial" charset="0"/>
                <a:ea typeface="ＭＳ Ｐゴシック" pitchFamily="50" charset="-128"/>
              </a:defRPr>
            </a:lvl6pPr>
            <a:lvl7pPr marL="684154" algn="ctr" defTabSz="957341" rtl="0" fontAlgn="base">
              <a:spcBef>
                <a:spcPct val="0"/>
              </a:spcBef>
              <a:spcAft>
                <a:spcPct val="0"/>
              </a:spcAft>
              <a:defRPr kumimoji="1" sz="4600">
                <a:solidFill>
                  <a:schemeClr val="tx2"/>
                </a:solidFill>
                <a:latin typeface="Arial" charset="0"/>
                <a:ea typeface="ＭＳ Ｐゴシック" pitchFamily="50" charset="-128"/>
              </a:defRPr>
            </a:lvl7pPr>
            <a:lvl8pPr marL="1026231" algn="ctr" defTabSz="957341" rtl="0" fontAlgn="base">
              <a:spcBef>
                <a:spcPct val="0"/>
              </a:spcBef>
              <a:spcAft>
                <a:spcPct val="0"/>
              </a:spcAft>
              <a:defRPr kumimoji="1" sz="4600">
                <a:solidFill>
                  <a:schemeClr val="tx2"/>
                </a:solidFill>
                <a:latin typeface="Arial" charset="0"/>
                <a:ea typeface="ＭＳ Ｐゴシック" pitchFamily="50" charset="-128"/>
              </a:defRPr>
            </a:lvl8pPr>
            <a:lvl9pPr marL="1368308" algn="ctr" defTabSz="957341" rtl="0" fontAlgn="base">
              <a:spcBef>
                <a:spcPct val="0"/>
              </a:spcBef>
              <a:spcAft>
                <a:spcPct val="0"/>
              </a:spcAft>
              <a:defRPr kumimoji="1" sz="4600">
                <a:solidFill>
                  <a:schemeClr val="tx2"/>
                </a:solidFill>
                <a:latin typeface="Arial" charset="0"/>
                <a:ea typeface="ＭＳ Ｐゴシック" pitchFamily="50" charset="-128"/>
              </a:defRPr>
            </a:lvl9pPr>
          </a:lstStyle>
          <a:p>
            <a:pPr eaLnBrk="1" hangingPunct="1"/>
            <a:r>
              <a:rPr lang="ja-JP" altLang="en-US" sz="2800" kern="0" dirty="0">
                <a:solidFill>
                  <a:schemeClr val="tx1"/>
                </a:solidFill>
                <a:latin typeface="ＭＳ Ｐゴシック" panose="020B0600070205080204" pitchFamily="50" charset="-128"/>
                <a:ea typeface="ＭＳ Ｐゴシック" panose="020B0600070205080204" pitchFamily="50" charset="-128"/>
              </a:rPr>
              <a:t>第５回検討部会における委員意見と今後の対応</a:t>
            </a:r>
          </a:p>
        </p:txBody>
      </p:sp>
      <p:sp>
        <p:nvSpPr>
          <p:cNvPr id="7" name="Line 4">
            <a:extLst>
              <a:ext uri="{FF2B5EF4-FFF2-40B4-BE49-F238E27FC236}">
                <a16:creationId xmlns:a16="http://schemas.microsoft.com/office/drawing/2014/main" id="{167A7E86-97CE-4E7A-BD06-B9D616717B7D}"/>
              </a:ext>
            </a:extLst>
          </p:cNvPr>
          <p:cNvSpPr>
            <a:spLocks noChangeShapeType="1"/>
          </p:cNvSpPr>
          <p:nvPr/>
        </p:nvSpPr>
        <p:spPr bwMode="auto">
          <a:xfrm>
            <a:off x="739588" y="3225666"/>
            <a:ext cx="7664824" cy="0"/>
          </a:xfrm>
          <a:prstGeom prst="line">
            <a:avLst/>
          </a:prstGeom>
          <a:noFill/>
          <a:ln w="57150" cmpd="thinThick">
            <a:solidFill>
              <a:schemeClr val="tx1"/>
            </a:solidFill>
            <a:round/>
            <a:headEnd/>
            <a:tailEnd/>
          </a:ln>
          <a:extLst>
            <a:ext uri="{909E8E84-426E-40DD-AFC4-6F175D3DCCD1}">
              <a14:hiddenFill xmlns:a14="http://schemas.microsoft.com/office/drawing/2010/main">
                <a:noFill/>
              </a14:hiddenFill>
            </a:ext>
          </a:extLst>
        </p:spPr>
        <p:txBody>
          <a:bodyPr lIns="63152" tIns="31577" rIns="63152" bIns="31577"/>
          <a:lstStyle/>
          <a:p>
            <a:endParaRPr lang="ja-JP" altLang="en-US" sz="1477"/>
          </a:p>
        </p:txBody>
      </p:sp>
      <p:sp>
        <p:nvSpPr>
          <p:cNvPr id="8" name="Line 5">
            <a:extLst>
              <a:ext uri="{FF2B5EF4-FFF2-40B4-BE49-F238E27FC236}">
                <a16:creationId xmlns:a16="http://schemas.microsoft.com/office/drawing/2014/main" id="{88BEA471-7B31-4CC0-A53B-B7DF02AEC712}"/>
              </a:ext>
            </a:extLst>
          </p:cNvPr>
          <p:cNvSpPr>
            <a:spLocks noChangeShapeType="1"/>
          </p:cNvSpPr>
          <p:nvPr/>
        </p:nvSpPr>
        <p:spPr bwMode="auto">
          <a:xfrm>
            <a:off x="739588" y="2252650"/>
            <a:ext cx="7696200" cy="0"/>
          </a:xfrm>
          <a:prstGeom prst="line">
            <a:avLst/>
          </a:prstGeom>
          <a:noFill/>
          <a:ln w="57150" cmpd="thickThin">
            <a:solidFill>
              <a:schemeClr val="tx1"/>
            </a:solidFill>
            <a:round/>
            <a:headEnd/>
            <a:tailEnd/>
          </a:ln>
          <a:extLst>
            <a:ext uri="{909E8E84-426E-40DD-AFC4-6F175D3DCCD1}">
              <a14:hiddenFill xmlns:a14="http://schemas.microsoft.com/office/drawing/2010/main">
                <a:noFill/>
              </a14:hiddenFill>
            </a:ext>
          </a:extLst>
        </p:spPr>
        <p:txBody>
          <a:bodyPr lIns="63152" tIns="31577" rIns="63152" bIns="31577"/>
          <a:lstStyle/>
          <a:p>
            <a:endParaRPr lang="ja-JP" altLang="en-US" sz="1477"/>
          </a:p>
        </p:txBody>
      </p:sp>
      <p:graphicFrame>
        <p:nvGraphicFramePr>
          <p:cNvPr id="10" name="Group 16">
            <a:extLst>
              <a:ext uri="{FF2B5EF4-FFF2-40B4-BE49-F238E27FC236}">
                <a16:creationId xmlns:a16="http://schemas.microsoft.com/office/drawing/2014/main" id="{15065ED7-F476-464C-9198-E6CC60ADE7CC}"/>
              </a:ext>
            </a:extLst>
          </p:cNvPr>
          <p:cNvGraphicFramePr>
            <a:graphicFrameLocks noGrp="1"/>
          </p:cNvGraphicFramePr>
          <p:nvPr>
            <p:extLst>
              <p:ext uri="{D42A27DB-BD31-4B8C-83A1-F6EECF244321}">
                <p14:modId xmlns:p14="http://schemas.microsoft.com/office/powerpoint/2010/main" val="3565807457"/>
              </p:ext>
            </p:extLst>
          </p:nvPr>
        </p:nvGraphicFramePr>
        <p:xfrm>
          <a:off x="6073993" y="197826"/>
          <a:ext cx="2928340" cy="797169"/>
        </p:xfrm>
        <a:graphic>
          <a:graphicData uri="http://schemas.openxmlformats.org/drawingml/2006/table">
            <a:tbl>
              <a:tblPr/>
              <a:tblGrid>
                <a:gridCol w="2226170">
                  <a:extLst>
                    <a:ext uri="{9D8B030D-6E8A-4147-A177-3AD203B41FA5}">
                      <a16:colId xmlns:a16="http://schemas.microsoft.com/office/drawing/2014/main" val="20000"/>
                    </a:ext>
                  </a:extLst>
                </a:gridCol>
                <a:gridCol w="702170">
                  <a:extLst>
                    <a:ext uri="{9D8B030D-6E8A-4147-A177-3AD203B41FA5}">
                      <a16:colId xmlns:a16="http://schemas.microsoft.com/office/drawing/2014/main" val="20001"/>
                    </a:ext>
                  </a:extLst>
                </a:gridCol>
              </a:tblGrid>
              <a:tr h="7971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令和８年３月</a:t>
                      </a:r>
                      <a:r>
                        <a:rPr kumimoji="1" lang="en-US" altLang="ja-JP" sz="1200" b="0" i="0" u="none" strike="noStrike" cap="none" normalizeH="0" baseline="0" dirty="0">
                          <a:ln>
                            <a:noFill/>
                          </a:ln>
                          <a:solidFill>
                            <a:schemeClr val="tx1"/>
                          </a:solidFill>
                          <a:effectLst/>
                          <a:latin typeface="ＭＳ ゴシック" pitchFamily="49" charset="-128"/>
                          <a:ea typeface="ＭＳ ゴシック" pitchFamily="49" charset="-128"/>
                        </a:rPr>
                        <a:t>18</a:t>
                      </a: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日（水）</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第６回</a:t>
                      </a:r>
                      <a:endParaRPr kumimoji="1" lang="en-US" altLang="ja-JP" sz="1200" b="0" i="0" u="none" strike="noStrike" cap="none" normalizeH="0" baseline="0" dirty="0">
                        <a:ln>
                          <a:noFill/>
                        </a:ln>
                        <a:solidFill>
                          <a:schemeClr val="tx1"/>
                        </a:solidFill>
                        <a:effectLst/>
                        <a:latin typeface="ＭＳ ゴシック" pitchFamily="49" charset="-128"/>
                        <a:ea typeface="ＭＳ ゴシック" pitchFamily="49"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1200" b="0" i="0" u="none" strike="noStrike" cap="none" normalizeH="0" baseline="0" dirty="0">
                          <a:ln>
                            <a:noFill/>
                          </a:ln>
                          <a:solidFill>
                            <a:schemeClr val="tx1"/>
                          </a:solidFill>
                          <a:effectLst/>
                          <a:latin typeface="ＭＳ ゴシック" pitchFamily="49" charset="-128"/>
                          <a:ea typeface="ＭＳ ゴシック" pitchFamily="49" charset="-128"/>
                        </a:rPr>
                        <a:t>地震津波災害対策等検討部会</a:t>
                      </a:r>
                      <a:endParaRPr kumimoji="1" lang="en-US" altLang="ja-JP" sz="1100" b="0" i="0" u="none" strike="noStrike" cap="none" normalizeH="0" baseline="0" dirty="0">
                        <a:ln>
                          <a:noFill/>
                        </a:ln>
                        <a:solidFill>
                          <a:schemeClr val="tx1"/>
                        </a:solidFill>
                        <a:effectLst/>
                        <a:latin typeface="ＭＳ ゴシック" pitchFamily="49" charset="-128"/>
                        <a:ea typeface="ＭＳ ゴシック" pitchFamily="49" charset="-128"/>
                      </a:endParaRPr>
                    </a:p>
                  </a:txBody>
                  <a:tcPr marL="84385" marR="84385" marT="43169" marB="4316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資料１</a:t>
                      </a:r>
                      <a:endParaRPr kumimoji="1" lang="en-US" altLang="ja-JP" sz="1200" b="0" i="0" u="none" strike="noStrike" cap="none" normalizeH="0" baseline="0" dirty="0">
                        <a:ln>
                          <a:noFill/>
                        </a:ln>
                        <a:solidFill>
                          <a:schemeClr val="tx1"/>
                        </a:solidFill>
                        <a:effectLst/>
                        <a:latin typeface="ＭＳ ゴシック" pitchFamily="49" charset="-128"/>
                        <a:ea typeface="ＭＳ ゴシック" pitchFamily="49" charset="-128"/>
                      </a:endParaRPr>
                    </a:p>
                  </a:txBody>
                  <a:tcPr marL="84385" marR="84385" marT="43169" marB="4316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56042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B55C7-D360-6931-5991-856F7495C88D}"/>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714064AE-529D-CCE4-AF1A-5020642899D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24600" y="1861637"/>
            <a:ext cx="3045551" cy="4410798"/>
          </a:xfrm>
          <a:prstGeom prst="rect">
            <a:avLst/>
          </a:prstGeom>
        </p:spPr>
      </p:pic>
      <p:sp>
        <p:nvSpPr>
          <p:cNvPr id="43" name="テキスト ボックス 20">
            <a:extLst>
              <a:ext uri="{FF2B5EF4-FFF2-40B4-BE49-F238E27FC236}">
                <a16:creationId xmlns:a16="http://schemas.microsoft.com/office/drawing/2014/main" id="{7FAB2B81-E54D-A8CF-636F-5523C3794F0A}"/>
              </a:ext>
            </a:extLst>
          </p:cNvPr>
          <p:cNvSpPr txBox="1"/>
          <p:nvPr/>
        </p:nvSpPr>
        <p:spPr>
          <a:xfrm>
            <a:off x="3570012" y="1902701"/>
            <a:ext cx="1044000" cy="276999"/>
          </a:xfrm>
          <a:prstGeom prst="rect">
            <a:avLst/>
          </a:prstGeom>
          <a:solidFill>
            <a:schemeClr val="bg1">
              <a:lumMod val="95000"/>
            </a:schemeClr>
          </a:solidFill>
          <a:ln w="12700">
            <a:solidFill>
              <a:schemeClr val="tx1"/>
            </a:solidFill>
          </a:ln>
        </p:spPr>
        <p:txBody>
          <a:bodyPr wrap="square" lIns="36000" rIns="36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kumimoji="1" lang="ja-JP" altLang="en-US" sz="1200" b="1" dirty="0">
                <a:latin typeface="Meiryo UI 本文"/>
              </a:rPr>
              <a:t>上町断層帯①</a:t>
            </a:r>
            <a:endParaRPr lang="ja-JP" altLang="en-US" sz="1200" b="1" dirty="0">
              <a:latin typeface="Meiryo UI 本文"/>
            </a:endParaRPr>
          </a:p>
        </p:txBody>
      </p:sp>
      <p:sp>
        <p:nvSpPr>
          <p:cNvPr id="63" name="テキスト ボックス 21">
            <a:extLst>
              <a:ext uri="{FF2B5EF4-FFF2-40B4-BE49-F238E27FC236}">
                <a16:creationId xmlns:a16="http://schemas.microsoft.com/office/drawing/2014/main" id="{76D756B9-F5A5-F537-53ED-462A6992D657}"/>
              </a:ext>
            </a:extLst>
          </p:cNvPr>
          <p:cNvSpPr txBox="1"/>
          <p:nvPr/>
        </p:nvSpPr>
        <p:spPr>
          <a:xfrm>
            <a:off x="4881135" y="3933160"/>
            <a:ext cx="903642"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kumimoji="1" lang="ja-JP" altLang="en-US" sz="800" b="1" dirty="0">
                <a:ln w="0">
                  <a:solidFill>
                    <a:schemeClr val="bg1">
                      <a:lumMod val="95000"/>
                    </a:schemeClr>
                  </a:solidFill>
                </a:ln>
              </a:rPr>
              <a:t>大阪市</a:t>
            </a:r>
            <a:endParaRPr kumimoji="1" lang="ja-JP" altLang="en-US" sz="600" b="1" dirty="0">
              <a:ln w="0">
                <a:solidFill>
                  <a:schemeClr val="bg1">
                    <a:lumMod val="95000"/>
                  </a:schemeClr>
                </a:solidFill>
              </a:ln>
            </a:endParaRPr>
          </a:p>
        </p:txBody>
      </p:sp>
      <p:sp>
        <p:nvSpPr>
          <p:cNvPr id="64" name="テキスト ボックス 21">
            <a:extLst>
              <a:ext uri="{FF2B5EF4-FFF2-40B4-BE49-F238E27FC236}">
                <a16:creationId xmlns:a16="http://schemas.microsoft.com/office/drawing/2014/main" id="{848964A1-5283-0245-0957-6C4C74B4E6C5}"/>
              </a:ext>
            </a:extLst>
          </p:cNvPr>
          <p:cNvSpPr txBox="1"/>
          <p:nvPr/>
        </p:nvSpPr>
        <p:spPr>
          <a:xfrm>
            <a:off x="4976983" y="4532858"/>
            <a:ext cx="753855"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kumimoji="1" lang="ja-JP" altLang="en-US" sz="800" b="1" dirty="0">
                <a:ln w="0">
                  <a:solidFill>
                    <a:schemeClr val="bg1"/>
                  </a:solidFill>
                </a:ln>
              </a:rPr>
              <a:t>堺市</a:t>
            </a:r>
            <a:endParaRPr kumimoji="1" lang="ja-JP" altLang="en-US" sz="600" b="1" dirty="0">
              <a:ln w="0">
                <a:solidFill>
                  <a:schemeClr val="bg1"/>
                </a:solidFill>
              </a:ln>
            </a:endParaRPr>
          </a:p>
        </p:txBody>
      </p:sp>
      <p:sp>
        <p:nvSpPr>
          <p:cNvPr id="77" name="正方形/長方形 76">
            <a:extLst>
              <a:ext uri="{FF2B5EF4-FFF2-40B4-BE49-F238E27FC236}">
                <a16:creationId xmlns:a16="http://schemas.microsoft.com/office/drawing/2014/main" id="{7547C128-A392-2246-2C26-778B15585D05}"/>
              </a:ext>
            </a:extLst>
          </p:cNvPr>
          <p:cNvSpPr/>
          <p:nvPr/>
        </p:nvSpPr>
        <p:spPr>
          <a:xfrm>
            <a:off x="4871406" y="3934505"/>
            <a:ext cx="308757" cy="215445"/>
          </a:xfrm>
          <a:prstGeom prst="rect">
            <a:avLst/>
          </a:prstGeom>
          <a:noFill/>
          <a:ln w="2540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2B8135EA-F8EB-D871-D80F-B170C96F667B}"/>
              </a:ext>
            </a:extLst>
          </p:cNvPr>
          <p:cNvSpPr/>
          <p:nvPr/>
        </p:nvSpPr>
        <p:spPr>
          <a:xfrm>
            <a:off x="4895802" y="4337872"/>
            <a:ext cx="308757" cy="462280"/>
          </a:xfrm>
          <a:prstGeom prst="rect">
            <a:avLst/>
          </a:prstGeom>
          <a:noFill/>
          <a:ln w="2540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9" name="テキスト ボックス 18">
            <a:extLst>
              <a:ext uri="{FF2B5EF4-FFF2-40B4-BE49-F238E27FC236}">
                <a16:creationId xmlns:a16="http://schemas.microsoft.com/office/drawing/2014/main" id="{BABE99B6-8381-3F47-33B7-EECBEF9378D1}"/>
              </a:ext>
            </a:extLst>
          </p:cNvPr>
          <p:cNvSpPr txBox="1"/>
          <p:nvPr/>
        </p:nvSpPr>
        <p:spPr>
          <a:xfrm>
            <a:off x="4076132" y="3941746"/>
            <a:ext cx="813231" cy="21544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ja-JP" altLang="en-US" sz="800" b="1" dirty="0">
                <a:ln w="0">
                  <a:noFill/>
                </a:ln>
                <a:solidFill>
                  <a:srgbClr val="00B0F0"/>
                </a:solidFill>
                <a:highlight>
                  <a:srgbClr val="E5E8EE"/>
                </a:highlight>
              </a:rPr>
              <a:t>大阪北港地区</a:t>
            </a:r>
          </a:p>
        </p:txBody>
      </p:sp>
      <p:sp>
        <p:nvSpPr>
          <p:cNvPr id="80" name="テキスト ボックス 18">
            <a:extLst>
              <a:ext uri="{FF2B5EF4-FFF2-40B4-BE49-F238E27FC236}">
                <a16:creationId xmlns:a16="http://schemas.microsoft.com/office/drawing/2014/main" id="{CEA40576-4404-BC75-FEA2-A1D9F87D7282}"/>
              </a:ext>
            </a:extLst>
          </p:cNvPr>
          <p:cNvSpPr txBox="1"/>
          <p:nvPr/>
        </p:nvSpPr>
        <p:spPr>
          <a:xfrm>
            <a:off x="3930004" y="4461290"/>
            <a:ext cx="990815" cy="21544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ja-JP" altLang="en-US" sz="800" b="1" dirty="0">
                <a:ln w="0">
                  <a:noFill/>
                </a:ln>
                <a:solidFill>
                  <a:srgbClr val="00B0F0"/>
                </a:solidFill>
                <a:highlight>
                  <a:srgbClr val="E5E8EE"/>
                </a:highlight>
              </a:rPr>
              <a:t>堺泉北臨海地区</a:t>
            </a:r>
          </a:p>
        </p:txBody>
      </p:sp>
      <p:sp>
        <p:nvSpPr>
          <p:cNvPr id="3" name="テキスト ボックス 18">
            <a:extLst>
              <a:ext uri="{FF2B5EF4-FFF2-40B4-BE49-F238E27FC236}">
                <a16:creationId xmlns:a16="http://schemas.microsoft.com/office/drawing/2014/main" id="{C2F74D24-58D3-5B94-E23F-E38E6D5B9642}"/>
              </a:ext>
            </a:extLst>
          </p:cNvPr>
          <p:cNvSpPr txBox="1"/>
          <p:nvPr/>
        </p:nvSpPr>
        <p:spPr>
          <a:xfrm>
            <a:off x="3787764" y="6236818"/>
            <a:ext cx="2704837" cy="159462"/>
          </a:xfrm>
          <a:prstGeom prst="rect">
            <a:avLst/>
          </a:prstGeom>
          <a:noFill/>
        </p:spPr>
        <p:txBody>
          <a:bodyPr wrap="square" lIns="0" tIns="0" rIns="0" bIns="36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kumimoji="1" lang="ja-JP" altLang="en-US" sz="800" dirty="0"/>
              <a:t>今回調査における被害想定で予測した地震動を用いて算定</a:t>
            </a:r>
            <a:endParaRPr kumimoji="1" lang="en-US" altLang="ja-JP" sz="800" dirty="0"/>
          </a:p>
        </p:txBody>
      </p:sp>
      <p:sp>
        <p:nvSpPr>
          <p:cNvPr id="41" name="テキスト ボックス 21">
            <a:extLst>
              <a:ext uri="{FF2B5EF4-FFF2-40B4-BE49-F238E27FC236}">
                <a16:creationId xmlns:a16="http://schemas.microsoft.com/office/drawing/2014/main" id="{24C65DD2-DC35-9010-F485-EF32E751CD74}"/>
              </a:ext>
            </a:extLst>
          </p:cNvPr>
          <p:cNvSpPr txBox="1"/>
          <p:nvPr/>
        </p:nvSpPr>
        <p:spPr>
          <a:xfrm>
            <a:off x="252000" y="1599918"/>
            <a:ext cx="2880000"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kumimoji="1" lang="ja-JP" altLang="en-US" sz="1200" dirty="0"/>
              <a:t>図７　長周期地震動階級の算定結果</a:t>
            </a:r>
            <a:endParaRPr kumimoji="1" lang="ja-JP" altLang="en-US" sz="1050" dirty="0"/>
          </a:p>
        </p:txBody>
      </p:sp>
      <p:sp>
        <p:nvSpPr>
          <p:cNvPr id="51" name="テキスト ボックス 18">
            <a:extLst>
              <a:ext uri="{FF2B5EF4-FFF2-40B4-BE49-F238E27FC236}">
                <a16:creationId xmlns:a16="http://schemas.microsoft.com/office/drawing/2014/main" id="{F96DD56E-FA53-C025-B987-BFDCB00AE17F}"/>
              </a:ext>
            </a:extLst>
          </p:cNvPr>
          <p:cNvSpPr txBox="1"/>
          <p:nvPr/>
        </p:nvSpPr>
        <p:spPr>
          <a:xfrm>
            <a:off x="6737484" y="1994141"/>
            <a:ext cx="594829" cy="3077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t>凡例</a:t>
            </a:r>
          </a:p>
        </p:txBody>
      </p:sp>
      <p:sp>
        <p:nvSpPr>
          <p:cNvPr id="53" name="テキスト ボックス 18">
            <a:extLst>
              <a:ext uri="{FF2B5EF4-FFF2-40B4-BE49-F238E27FC236}">
                <a16:creationId xmlns:a16="http://schemas.microsoft.com/office/drawing/2014/main" id="{951806A8-6523-15AE-E8D6-7C11BD56A023}"/>
              </a:ext>
            </a:extLst>
          </p:cNvPr>
          <p:cNvSpPr txBox="1"/>
          <p:nvPr/>
        </p:nvSpPr>
        <p:spPr>
          <a:xfrm>
            <a:off x="6748005" y="2262686"/>
            <a:ext cx="2239478" cy="222625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2000"/>
              </a:lnSpc>
            </a:pPr>
            <a:r>
              <a:rPr lang="ja-JP" altLang="en-US" dirty="0">
                <a:ln>
                  <a:solidFill>
                    <a:schemeClr val="tx1"/>
                  </a:solidFill>
                </a:ln>
                <a:solidFill>
                  <a:srgbClr val="2752A6"/>
                </a:solidFill>
              </a:rPr>
              <a:t>■</a:t>
            </a:r>
            <a:r>
              <a:rPr lang="en-US" altLang="ja-JP" sz="1200" dirty="0"/>
              <a:t>:</a:t>
            </a:r>
            <a:r>
              <a:rPr lang="ja-JP" altLang="en-US" sz="1200" dirty="0"/>
              <a:t>長周期地震動階級１</a:t>
            </a:r>
            <a:endParaRPr lang="en-US" altLang="ja-JP" sz="1200" dirty="0"/>
          </a:p>
          <a:p>
            <a:pPr>
              <a:lnSpc>
                <a:spcPts val="2000"/>
              </a:lnSpc>
            </a:pPr>
            <a:r>
              <a:rPr lang="ja-JP" altLang="en-US" dirty="0">
                <a:ln>
                  <a:solidFill>
                    <a:schemeClr val="tx1"/>
                  </a:solidFill>
                </a:ln>
                <a:solidFill>
                  <a:srgbClr val="F7DB25"/>
                </a:solidFill>
              </a:rPr>
              <a:t>■</a:t>
            </a:r>
            <a:r>
              <a:rPr lang="en-US" altLang="ja-JP" sz="1200" dirty="0"/>
              <a:t>:</a:t>
            </a:r>
            <a:r>
              <a:rPr lang="ja-JP" altLang="en-US" sz="1200" dirty="0"/>
              <a:t>長周期地震動階級２</a:t>
            </a:r>
            <a:endParaRPr lang="en-US" altLang="ja-JP" sz="1200" dirty="0">
              <a:ln>
                <a:solidFill>
                  <a:schemeClr val="tx1"/>
                </a:solidFill>
              </a:ln>
              <a:pattFill prst="pct20">
                <a:fgClr>
                  <a:schemeClr val="tx1"/>
                </a:fgClr>
                <a:bgClr>
                  <a:schemeClr val="bg1"/>
                </a:bgClr>
              </a:pattFill>
            </a:endParaRPr>
          </a:p>
          <a:p>
            <a:pPr>
              <a:lnSpc>
                <a:spcPts val="2000"/>
              </a:lnSpc>
            </a:pPr>
            <a:r>
              <a:rPr lang="ja-JP" altLang="en-US" dirty="0">
                <a:ln>
                  <a:solidFill>
                    <a:schemeClr val="tx1"/>
                  </a:solidFill>
                </a:ln>
                <a:solidFill>
                  <a:srgbClr val="E32D16"/>
                </a:solidFill>
              </a:rPr>
              <a:t>■</a:t>
            </a:r>
            <a:r>
              <a:rPr lang="en-US" altLang="ja-JP" sz="1200" dirty="0"/>
              <a:t>:</a:t>
            </a:r>
            <a:r>
              <a:rPr lang="ja-JP" altLang="en-US" sz="1200" dirty="0"/>
              <a:t>長周期地震動階級３</a:t>
            </a:r>
            <a:endParaRPr lang="en-US" altLang="ja-JP" sz="1200" dirty="0">
              <a:ln>
                <a:solidFill>
                  <a:schemeClr val="tx1"/>
                </a:solidFill>
              </a:ln>
              <a:pattFill prst="pct20">
                <a:fgClr>
                  <a:schemeClr val="tx1"/>
                </a:fgClr>
                <a:bgClr>
                  <a:schemeClr val="bg1"/>
                </a:bgClr>
              </a:pattFill>
            </a:endParaRPr>
          </a:p>
          <a:p>
            <a:pPr>
              <a:lnSpc>
                <a:spcPts val="2000"/>
              </a:lnSpc>
            </a:pPr>
            <a:r>
              <a:rPr lang="ja-JP" altLang="en-US" dirty="0">
                <a:ln>
                  <a:solidFill>
                    <a:schemeClr val="tx1"/>
                  </a:solidFill>
                </a:ln>
                <a:solidFill>
                  <a:srgbClr val="992026"/>
                </a:solidFill>
              </a:rPr>
              <a:t>■</a:t>
            </a:r>
            <a:r>
              <a:rPr lang="en-US" altLang="ja-JP" sz="1200" dirty="0"/>
              <a:t>:</a:t>
            </a:r>
            <a:r>
              <a:rPr lang="ja-JP" altLang="en-US" sz="1200" dirty="0"/>
              <a:t>長周期地震動階級４</a:t>
            </a:r>
            <a:endParaRPr lang="en-US" altLang="ja-JP" sz="1200" dirty="0">
              <a:ln>
                <a:solidFill>
                  <a:schemeClr val="tx1"/>
                </a:solidFill>
              </a:ln>
              <a:pattFill prst="pct20">
                <a:fgClr>
                  <a:schemeClr val="tx1"/>
                </a:fgClr>
                <a:bgClr>
                  <a:schemeClr val="bg1"/>
                </a:bgClr>
              </a:pattFill>
            </a:endParaRPr>
          </a:p>
          <a:p>
            <a:endParaRPr lang="en-US" altLang="ja-JP" sz="1200" dirty="0">
              <a:ln>
                <a:solidFill>
                  <a:schemeClr val="tx1"/>
                </a:solidFill>
              </a:ln>
              <a:pattFill prst="pct20">
                <a:fgClr>
                  <a:schemeClr val="tx1"/>
                </a:fgClr>
                <a:bgClr>
                  <a:schemeClr val="bg1"/>
                </a:bgClr>
              </a:pattFill>
            </a:endParaRPr>
          </a:p>
          <a:p>
            <a:pPr marL="358775" indent="-358775"/>
            <a:r>
              <a:rPr lang="ja-JP" altLang="en-US" dirty="0">
                <a:ln w="15875">
                  <a:solidFill>
                    <a:schemeClr val="tx1"/>
                  </a:solidFill>
                </a:ln>
                <a:pattFill prst="pct20">
                  <a:fgClr>
                    <a:schemeClr val="tx1"/>
                  </a:fgClr>
                  <a:bgClr>
                    <a:schemeClr val="bg1"/>
                  </a:bgClr>
                </a:pattFill>
              </a:rPr>
              <a:t>■</a:t>
            </a:r>
            <a:r>
              <a:rPr lang="en-US" altLang="ja-JP" sz="1200" dirty="0"/>
              <a:t>:	</a:t>
            </a:r>
            <a:r>
              <a:rPr lang="ja-JP" altLang="en-US" sz="1200" dirty="0"/>
              <a:t>超高層建築物が</a:t>
            </a:r>
            <a:r>
              <a:rPr lang="en-US" altLang="ja-JP" sz="1200" dirty="0"/>
              <a:t>10</a:t>
            </a:r>
            <a:r>
              <a:rPr lang="ja-JP" altLang="en-US" sz="1200" dirty="0"/>
              <a:t>棟以上ある市町村</a:t>
            </a:r>
            <a:endParaRPr lang="en-US" altLang="ja-JP" sz="1200" dirty="0"/>
          </a:p>
          <a:p>
            <a:pPr marL="358775" indent="-358775"/>
            <a:r>
              <a:rPr lang="ja-JP" altLang="en-US" dirty="0">
                <a:ln w="15875">
                  <a:solidFill>
                    <a:srgbClr val="00B0F0"/>
                  </a:solidFill>
                </a:ln>
                <a:noFill/>
              </a:rPr>
              <a:t>■</a:t>
            </a:r>
            <a:r>
              <a:rPr lang="en-US" altLang="ja-JP" sz="1200" dirty="0"/>
              <a:t>:	</a:t>
            </a:r>
            <a:r>
              <a:rPr lang="ja-JP" altLang="en-US" sz="1200" dirty="0"/>
              <a:t>浮屋根式危険物タンクがあるとされる地域</a:t>
            </a:r>
            <a:endParaRPr lang="en-US" altLang="ja-JP" sz="1200" dirty="0"/>
          </a:p>
        </p:txBody>
      </p:sp>
      <p:grpSp>
        <p:nvGrpSpPr>
          <p:cNvPr id="13" name="グループ化 12">
            <a:extLst>
              <a:ext uri="{FF2B5EF4-FFF2-40B4-BE49-F238E27FC236}">
                <a16:creationId xmlns:a16="http://schemas.microsoft.com/office/drawing/2014/main" id="{4DBDA21A-0A8B-4EF8-8E2B-4A02174023D9}"/>
              </a:ext>
            </a:extLst>
          </p:cNvPr>
          <p:cNvGrpSpPr/>
          <p:nvPr/>
        </p:nvGrpSpPr>
        <p:grpSpPr>
          <a:xfrm>
            <a:off x="331195" y="1861638"/>
            <a:ext cx="4331393" cy="4621401"/>
            <a:chOff x="331195" y="1861638"/>
            <a:chExt cx="4331393" cy="4621401"/>
          </a:xfrm>
        </p:grpSpPr>
        <p:pic>
          <p:nvPicPr>
            <p:cNvPr id="10" name="図 9">
              <a:extLst>
                <a:ext uri="{FF2B5EF4-FFF2-40B4-BE49-F238E27FC236}">
                  <a16:creationId xmlns:a16="http://schemas.microsoft.com/office/drawing/2014/main" id="{94483232-B257-8048-AC52-C2E07AA485F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31195" y="1861638"/>
              <a:ext cx="3051164" cy="4418927"/>
            </a:xfrm>
            <a:prstGeom prst="rect">
              <a:avLst/>
            </a:prstGeom>
          </p:spPr>
        </p:pic>
        <p:sp>
          <p:nvSpPr>
            <p:cNvPr id="42" name="テキスト ボックス 19">
              <a:extLst>
                <a:ext uri="{FF2B5EF4-FFF2-40B4-BE49-F238E27FC236}">
                  <a16:creationId xmlns:a16="http://schemas.microsoft.com/office/drawing/2014/main" id="{B405C3F1-AE7A-1E59-0B0C-727AED812C3B}"/>
                </a:ext>
              </a:extLst>
            </p:cNvPr>
            <p:cNvSpPr txBox="1"/>
            <p:nvPr/>
          </p:nvSpPr>
          <p:spPr>
            <a:xfrm>
              <a:off x="373928" y="1902701"/>
              <a:ext cx="1044982" cy="276999"/>
            </a:xfrm>
            <a:prstGeom prst="rect">
              <a:avLst/>
            </a:prstGeom>
            <a:solidFill>
              <a:schemeClr val="bg1">
                <a:lumMod val="95000"/>
              </a:schemeClr>
            </a:solidFill>
            <a:ln w="12700">
              <a:solidFill>
                <a:schemeClr val="tx1"/>
              </a:solidFill>
            </a:ln>
          </p:spPr>
          <p:txBody>
            <a:bodyPr wrap="square" lIns="36000" rIns="36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kumimoji="1" lang="ja-JP" altLang="en-US" sz="1200" b="1" dirty="0">
                  <a:latin typeface="Meiryo UI 本文"/>
                </a:rPr>
                <a:t>南海トラフ地震</a:t>
              </a:r>
              <a:endParaRPr lang="ja-JP" altLang="en-US" sz="1200" b="1" baseline="30000" dirty="0">
                <a:latin typeface="Meiryo UI 本文"/>
              </a:endParaRPr>
            </a:p>
          </p:txBody>
        </p:sp>
        <p:sp>
          <p:nvSpPr>
            <p:cNvPr id="67" name="テキスト ボックス 21">
              <a:extLst>
                <a:ext uri="{FF2B5EF4-FFF2-40B4-BE49-F238E27FC236}">
                  <a16:creationId xmlns:a16="http://schemas.microsoft.com/office/drawing/2014/main" id="{DF7BFE1A-4E37-B0BB-7156-F82C6F8A1976}"/>
                </a:ext>
              </a:extLst>
            </p:cNvPr>
            <p:cNvSpPr txBox="1"/>
            <p:nvPr/>
          </p:nvSpPr>
          <p:spPr>
            <a:xfrm>
              <a:off x="1688523" y="3933160"/>
              <a:ext cx="903642"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kumimoji="1" lang="ja-JP" altLang="en-US" sz="800" b="1" dirty="0">
                  <a:ln w="0">
                    <a:solidFill>
                      <a:schemeClr val="bg1"/>
                    </a:solidFill>
                  </a:ln>
                </a:rPr>
                <a:t>大阪市</a:t>
              </a:r>
              <a:endParaRPr kumimoji="1" lang="ja-JP" altLang="en-US" sz="600" b="1" dirty="0">
                <a:ln w="0">
                  <a:solidFill>
                    <a:schemeClr val="bg1"/>
                  </a:solidFill>
                </a:ln>
              </a:endParaRPr>
            </a:p>
          </p:txBody>
        </p:sp>
        <p:sp>
          <p:nvSpPr>
            <p:cNvPr id="68" name="テキスト ボックス 21">
              <a:extLst>
                <a:ext uri="{FF2B5EF4-FFF2-40B4-BE49-F238E27FC236}">
                  <a16:creationId xmlns:a16="http://schemas.microsoft.com/office/drawing/2014/main" id="{A55D0FC5-F523-95DF-C06F-799BCB193849}"/>
                </a:ext>
              </a:extLst>
            </p:cNvPr>
            <p:cNvSpPr txBox="1"/>
            <p:nvPr/>
          </p:nvSpPr>
          <p:spPr>
            <a:xfrm>
              <a:off x="1784371" y="4532858"/>
              <a:ext cx="753855"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kumimoji="1" lang="ja-JP" altLang="en-US" sz="800" b="1" dirty="0">
                  <a:ln w="0">
                    <a:solidFill>
                      <a:schemeClr val="bg1"/>
                    </a:solidFill>
                  </a:ln>
                </a:rPr>
                <a:t>堺市</a:t>
              </a:r>
              <a:endParaRPr kumimoji="1" lang="ja-JP" altLang="en-US" sz="600" b="1" dirty="0">
                <a:ln w="0">
                  <a:solidFill>
                    <a:schemeClr val="bg1"/>
                  </a:solidFill>
                </a:ln>
              </a:endParaRPr>
            </a:p>
          </p:txBody>
        </p:sp>
        <p:sp>
          <p:nvSpPr>
            <p:cNvPr id="69" name="正方形/長方形 68">
              <a:extLst>
                <a:ext uri="{FF2B5EF4-FFF2-40B4-BE49-F238E27FC236}">
                  <a16:creationId xmlns:a16="http://schemas.microsoft.com/office/drawing/2014/main" id="{D8903812-D44F-C1E4-918C-909939B16FBD}"/>
                </a:ext>
              </a:extLst>
            </p:cNvPr>
            <p:cNvSpPr/>
            <p:nvPr/>
          </p:nvSpPr>
          <p:spPr>
            <a:xfrm>
              <a:off x="1702398" y="4336526"/>
              <a:ext cx="308757" cy="462280"/>
            </a:xfrm>
            <a:prstGeom prst="rect">
              <a:avLst/>
            </a:prstGeom>
            <a:noFill/>
            <a:ln w="2540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1" name="テキスト ボックス 18">
              <a:extLst>
                <a:ext uri="{FF2B5EF4-FFF2-40B4-BE49-F238E27FC236}">
                  <a16:creationId xmlns:a16="http://schemas.microsoft.com/office/drawing/2014/main" id="{A9323D37-2513-D115-4893-9A6973AFA488}"/>
                </a:ext>
              </a:extLst>
            </p:cNvPr>
            <p:cNvSpPr txBox="1"/>
            <p:nvPr/>
          </p:nvSpPr>
          <p:spPr>
            <a:xfrm>
              <a:off x="882728" y="3940400"/>
              <a:ext cx="813231" cy="21544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ja-JP" altLang="en-US" sz="800" b="1" dirty="0">
                  <a:ln w="0">
                    <a:noFill/>
                  </a:ln>
                  <a:solidFill>
                    <a:srgbClr val="00B0F0"/>
                  </a:solidFill>
                  <a:highlight>
                    <a:srgbClr val="E5E8EE"/>
                  </a:highlight>
                </a:rPr>
                <a:t>大阪北港地区</a:t>
              </a:r>
            </a:p>
          </p:txBody>
        </p:sp>
        <p:sp>
          <p:nvSpPr>
            <p:cNvPr id="72" name="テキスト ボックス 18">
              <a:extLst>
                <a:ext uri="{FF2B5EF4-FFF2-40B4-BE49-F238E27FC236}">
                  <a16:creationId xmlns:a16="http://schemas.microsoft.com/office/drawing/2014/main" id="{F3566B4C-D3BA-304D-6AB6-E781A3A52FFD}"/>
                </a:ext>
              </a:extLst>
            </p:cNvPr>
            <p:cNvSpPr txBox="1"/>
            <p:nvPr/>
          </p:nvSpPr>
          <p:spPr>
            <a:xfrm>
              <a:off x="736600" y="4459944"/>
              <a:ext cx="990815" cy="21544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ja-JP" altLang="en-US" sz="800" b="1" dirty="0">
                  <a:ln w="0">
                    <a:noFill/>
                  </a:ln>
                  <a:solidFill>
                    <a:srgbClr val="00B0F0"/>
                  </a:solidFill>
                  <a:highlight>
                    <a:srgbClr val="E5E8EE"/>
                  </a:highlight>
                </a:rPr>
                <a:t>堺泉北臨海地区</a:t>
              </a:r>
            </a:p>
          </p:txBody>
        </p:sp>
        <p:sp>
          <p:nvSpPr>
            <p:cNvPr id="2" name="テキスト ボックス 18">
              <a:extLst>
                <a:ext uri="{FF2B5EF4-FFF2-40B4-BE49-F238E27FC236}">
                  <a16:creationId xmlns:a16="http://schemas.microsoft.com/office/drawing/2014/main" id="{F787BC29-6B6F-49EB-881E-9D5535E9E59F}"/>
                </a:ext>
              </a:extLst>
            </p:cNvPr>
            <p:cNvSpPr txBox="1"/>
            <p:nvPr/>
          </p:nvSpPr>
          <p:spPr>
            <a:xfrm>
              <a:off x="413446" y="6236818"/>
              <a:ext cx="2880000" cy="246221"/>
            </a:xfrm>
            <a:prstGeom prst="rect">
              <a:avLst/>
            </a:prstGeom>
            <a:noFill/>
          </p:spPr>
          <p:txBody>
            <a:bodyPr wrap="square"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800" dirty="0"/>
                <a:t>南海トラフ地震の長周期地震動を算定したものとして、内閣府（</a:t>
              </a:r>
              <a:r>
                <a:rPr kumimoji="1" lang="en-US" altLang="ja-JP" sz="800" dirty="0"/>
                <a:t>H27</a:t>
              </a:r>
              <a:r>
                <a:rPr kumimoji="1" lang="ja-JP" altLang="en-US" sz="800" dirty="0"/>
                <a:t>）の</a:t>
              </a:r>
              <a:r>
                <a:rPr kumimoji="1" lang="en-US" altLang="ja-JP" sz="800" dirty="0"/>
                <a:t>『</a:t>
              </a:r>
              <a:r>
                <a:rPr kumimoji="1" lang="ja-JP" altLang="en-US" sz="800" dirty="0"/>
                <a:t>最大クラスの地震</a:t>
              </a:r>
              <a:r>
                <a:rPr kumimoji="1" lang="en-US" altLang="ja-JP" sz="800" dirty="0"/>
                <a:t>』</a:t>
              </a:r>
              <a:r>
                <a:rPr kumimoji="1" lang="ja-JP" altLang="en-US" sz="800" dirty="0"/>
                <a:t>工学的基盤波形を用いて作成。</a:t>
              </a:r>
              <a:endParaRPr kumimoji="1" lang="en-US" altLang="ja-JP" sz="800" dirty="0"/>
            </a:p>
          </p:txBody>
        </p:sp>
        <p:grpSp>
          <p:nvGrpSpPr>
            <p:cNvPr id="4" name="グループ化 3">
              <a:extLst>
                <a:ext uri="{FF2B5EF4-FFF2-40B4-BE49-F238E27FC236}">
                  <a16:creationId xmlns:a16="http://schemas.microsoft.com/office/drawing/2014/main" id="{9BD1F9CA-C380-9C5F-35AC-3D1E593926FE}"/>
                </a:ext>
              </a:extLst>
            </p:cNvPr>
            <p:cNvGrpSpPr/>
            <p:nvPr/>
          </p:nvGrpSpPr>
          <p:grpSpPr>
            <a:xfrm>
              <a:off x="492171" y="2678021"/>
              <a:ext cx="4170417" cy="1470583"/>
              <a:chOff x="614091" y="2801735"/>
              <a:chExt cx="4170417" cy="1470583"/>
            </a:xfrm>
          </p:grpSpPr>
          <p:sp>
            <p:nvSpPr>
              <p:cNvPr id="54" name="正方形/長方形 53">
                <a:extLst>
                  <a:ext uri="{FF2B5EF4-FFF2-40B4-BE49-F238E27FC236}">
                    <a16:creationId xmlns:a16="http://schemas.microsoft.com/office/drawing/2014/main" id="{2A653855-80DB-FB78-0DE4-0911A043000E}"/>
                  </a:ext>
                </a:extLst>
              </p:cNvPr>
              <p:cNvSpPr/>
              <p:nvPr/>
            </p:nvSpPr>
            <p:spPr>
              <a:xfrm>
                <a:off x="614091" y="2801735"/>
                <a:ext cx="926739" cy="502920"/>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55" name="正方形/長方形 54">
                <a:extLst>
                  <a:ext uri="{FF2B5EF4-FFF2-40B4-BE49-F238E27FC236}">
                    <a16:creationId xmlns:a16="http://schemas.microsoft.com/office/drawing/2014/main" id="{C38AA690-10C8-0E61-0080-96303036D24D}"/>
                  </a:ext>
                </a:extLst>
              </p:cNvPr>
              <p:cNvSpPr/>
              <p:nvPr/>
            </p:nvSpPr>
            <p:spPr>
              <a:xfrm>
                <a:off x="3857769" y="2801735"/>
                <a:ext cx="926739" cy="502920"/>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CDA2735E-9680-EB92-E2E4-C9257D053875}"/>
                  </a:ext>
                </a:extLst>
              </p:cNvPr>
              <p:cNvSpPr/>
              <p:nvPr/>
            </p:nvSpPr>
            <p:spPr>
              <a:xfrm>
                <a:off x="1808901" y="4056873"/>
                <a:ext cx="308757" cy="215445"/>
              </a:xfrm>
              <a:prstGeom prst="rect">
                <a:avLst/>
              </a:prstGeom>
              <a:noFill/>
              <a:ln w="2540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sp>
        <p:nvSpPr>
          <p:cNvPr id="34" name="タイトル 6">
            <a:extLst>
              <a:ext uri="{FF2B5EF4-FFF2-40B4-BE49-F238E27FC236}">
                <a16:creationId xmlns:a16="http://schemas.microsoft.com/office/drawing/2014/main" id="{671586C7-3AE8-467F-9C10-93141DF0D446}"/>
              </a:ext>
            </a:extLst>
          </p:cNvPr>
          <p:cNvSpPr>
            <a:spLocks noGrp="1"/>
          </p:cNvSpPr>
          <p:nvPr>
            <p:ph type="title" idx="4294967295"/>
          </p:nvPr>
        </p:nvSpPr>
        <p:spPr>
          <a:xfrm>
            <a:off x="0" y="0"/>
            <a:ext cx="9144000" cy="425450"/>
          </a:xfrm>
        </p:spPr>
        <p:txBody>
          <a:bodyPr>
            <a:normAutofit/>
          </a:bodyPr>
          <a:lstStyle/>
          <a:p>
            <a:r>
              <a:rPr lang="ja-JP" altLang="en-US" sz="2400" b="1" dirty="0"/>
              <a:t>２．今後の対応 </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【No.1】</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長周期地震動に関するリスク提示</a:t>
            </a:r>
            <a:endParaRPr lang="ja-JP" altLang="en-US" sz="2400" b="1" dirty="0"/>
          </a:p>
        </p:txBody>
      </p:sp>
      <p:sp>
        <p:nvSpPr>
          <p:cNvPr id="5" name="スライド番号プレースホルダー 12">
            <a:extLst>
              <a:ext uri="{FF2B5EF4-FFF2-40B4-BE49-F238E27FC236}">
                <a16:creationId xmlns:a16="http://schemas.microsoft.com/office/drawing/2014/main" id="{ACCD982E-C15D-16BA-2964-957B7995A5CB}"/>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9</a:t>
            </a:fld>
            <a:endParaRPr lang="ja-JP" altLang="en-US" dirty="0">
              <a:solidFill>
                <a:schemeClr val="tx1"/>
              </a:solidFill>
            </a:endParaRPr>
          </a:p>
        </p:txBody>
      </p:sp>
      <p:sp>
        <p:nvSpPr>
          <p:cNvPr id="6" name="四角形: 角を丸くする 5">
            <a:extLst>
              <a:ext uri="{FF2B5EF4-FFF2-40B4-BE49-F238E27FC236}">
                <a16:creationId xmlns:a16="http://schemas.microsoft.com/office/drawing/2014/main" id="{20D45052-97DF-594E-EF00-A17A772FA75B}"/>
              </a:ext>
            </a:extLst>
          </p:cNvPr>
          <p:cNvSpPr/>
          <p:nvPr/>
        </p:nvSpPr>
        <p:spPr>
          <a:xfrm>
            <a:off x="252000" y="517875"/>
            <a:ext cx="8640000" cy="1010588"/>
          </a:xfrm>
          <a:prstGeom prst="roundRect">
            <a:avLst>
              <a:gd name="adj" fmla="val 6626"/>
            </a:avLst>
          </a:prstGeom>
          <a:solidFill>
            <a:schemeClr val="accent6">
              <a:lumMod val="60000"/>
              <a:lumOff val="40000"/>
              <a:alpha val="50000"/>
            </a:schemeClr>
          </a:solidFill>
          <a:ln w="12700">
            <a:solidFill>
              <a:schemeClr val="accent6">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lIns="36000" tIns="36000" rIns="36000" bIns="36000" rtlCol="0" anchor="t" anchorCtr="0">
            <a:spAutoFit/>
          </a:bodyPr>
          <a:lstStyle/>
          <a:p>
            <a:pPr marL="216000" indent="-216000">
              <a:buFont typeface="Meiryo UI" panose="020B0604030504040204" pitchFamily="50" charset="-128"/>
              <a:buChar char="○"/>
            </a:pPr>
            <a:r>
              <a:rPr kumimoji="1" lang="ja-JP" altLang="en-US" sz="1400" dirty="0"/>
              <a:t>算定の結果、府内の山地部を除く広い範囲において長周期地震動階級</a:t>
            </a:r>
            <a:r>
              <a:rPr kumimoji="1" lang="en-US" altLang="ja-JP" sz="1400" dirty="0"/>
              <a:t>4</a:t>
            </a:r>
            <a:r>
              <a:rPr kumimoji="1" lang="ja-JP" altLang="en-US" sz="1400" dirty="0"/>
              <a:t>となることが確認された。</a:t>
            </a:r>
            <a:endParaRPr kumimoji="1" lang="en-US" altLang="ja-JP" sz="1400" dirty="0"/>
          </a:p>
          <a:p>
            <a:pPr marL="216000" indent="-216000">
              <a:spcBef>
                <a:spcPts val="300"/>
              </a:spcBef>
              <a:buFont typeface="Meiryo UI" panose="020B0604030504040204" pitchFamily="50" charset="-128"/>
              <a:buChar char="○"/>
            </a:pPr>
            <a:r>
              <a:rPr kumimoji="1" lang="ja-JP" altLang="en-US" sz="1400" dirty="0"/>
              <a:t>このことから、特に長周期地震動の影響を受けやすい建物が多く立地する地域では、長周期地震動によるリスクについて府民に理解していただく必要があるため、大阪府としても引き続き、市町村が作成するハザードマップなどに反映されるよう、情報提供を行っていく。</a:t>
            </a:r>
            <a:endParaRPr kumimoji="1" lang="ja-JP" altLang="en-US" sz="1000" dirty="0"/>
          </a:p>
        </p:txBody>
      </p:sp>
      <p:sp>
        <p:nvSpPr>
          <p:cNvPr id="9" name="テキスト ボックス 8">
            <a:extLst>
              <a:ext uri="{FF2B5EF4-FFF2-40B4-BE49-F238E27FC236}">
                <a16:creationId xmlns:a16="http://schemas.microsoft.com/office/drawing/2014/main" id="{04743ED9-B1DA-1486-A9A9-2DD015265BAB}"/>
              </a:ext>
            </a:extLst>
          </p:cNvPr>
          <p:cNvSpPr txBox="1"/>
          <p:nvPr/>
        </p:nvSpPr>
        <p:spPr>
          <a:xfrm>
            <a:off x="9246359" y="439751"/>
            <a:ext cx="1064526" cy="253916"/>
          </a:xfrm>
          <a:prstGeom prst="rect">
            <a:avLst/>
          </a:prstGeom>
          <a:noFill/>
        </p:spPr>
        <p:txBody>
          <a:bodyPr wrap="square">
            <a:spAutoFit/>
          </a:bodyPr>
          <a:lstStyle/>
          <a:p>
            <a:r>
              <a:rPr lang="ja-JP" altLang="en-US" sz="1050" dirty="0"/>
              <a:t>山間⇒山地</a:t>
            </a:r>
          </a:p>
        </p:txBody>
      </p:sp>
    </p:spTree>
    <p:extLst>
      <p:ext uri="{BB962C8B-B14F-4D97-AF65-F5344CB8AC3E}">
        <p14:creationId xmlns:p14="http://schemas.microsoft.com/office/powerpoint/2010/main" val="2821846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88D97-109C-C604-A310-688592F67111}"/>
            </a:ext>
          </a:extLst>
        </p:cNvPr>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C2220B26-9A55-5A77-0722-A63A2138838A}"/>
              </a:ext>
            </a:extLst>
          </p:cNvPr>
          <p:cNvGraphicFramePr>
            <a:graphicFrameLocks noGrp="1"/>
          </p:cNvGraphicFramePr>
          <p:nvPr>
            <p:extLst>
              <p:ext uri="{D42A27DB-BD31-4B8C-83A1-F6EECF244321}">
                <p14:modId xmlns:p14="http://schemas.microsoft.com/office/powerpoint/2010/main" val="973144083"/>
              </p:ext>
            </p:extLst>
          </p:nvPr>
        </p:nvGraphicFramePr>
        <p:xfrm>
          <a:off x="290382" y="2704763"/>
          <a:ext cx="8535919" cy="3631266"/>
        </p:xfrm>
        <a:graphic>
          <a:graphicData uri="http://schemas.openxmlformats.org/drawingml/2006/table">
            <a:tbl>
              <a:tblPr firstRow="1" bandRow="1">
                <a:tableStyleId>{073A0DAA-6AF3-43AB-8588-CEC1D06C72B9}</a:tableStyleId>
              </a:tblPr>
              <a:tblGrid>
                <a:gridCol w="1163278">
                  <a:extLst>
                    <a:ext uri="{9D8B030D-6E8A-4147-A177-3AD203B41FA5}">
                      <a16:colId xmlns:a16="http://schemas.microsoft.com/office/drawing/2014/main" val="1485207866"/>
                    </a:ext>
                  </a:extLst>
                </a:gridCol>
                <a:gridCol w="650200">
                  <a:extLst>
                    <a:ext uri="{9D8B030D-6E8A-4147-A177-3AD203B41FA5}">
                      <a16:colId xmlns:a16="http://schemas.microsoft.com/office/drawing/2014/main" val="2208709599"/>
                    </a:ext>
                  </a:extLst>
                </a:gridCol>
                <a:gridCol w="4779341">
                  <a:extLst>
                    <a:ext uri="{9D8B030D-6E8A-4147-A177-3AD203B41FA5}">
                      <a16:colId xmlns:a16="http://schemas.microsoft.com/office/drawing/2014/main" val="3705607116"/>
                    </a:ext>
                  </a:extLst>
                </a:gridCol>
                <a:gridCol w="1943100">
                  <a:extLst>
                    <a:ext uri="{9D8B030D-6E8A-4147-A177-3AD203B41FA5}">
                      <a16:colId xmlns:a16="http://schemas.microsoft.com/office/drawing/2014/main" val="2412232695"/>
                    </a:ext>
                  </a:extLst>
                </a:gridCol>
              </a:tblGrid>
              <a:tr h="239522">
                <a:tc>
                  <a:txBody>
                    <a:bodyPr/>
                    <a:lstStyle/>
                    <a:p>
                      <a:pPr algn="ctr" fontAlgn="ctr"/>
                      <a:r>
                        <a:rPr lang="zh-TW" altLang="en-US" sz="1200" u="none" strike="noStrike" dirty="0">
                          <a:solidFill>
                            <a:schemeClr val="bg1"/>
                          </a:solidFill>
                          <a:effectLst/>
                          <a:latin typeface="Meiryo UI" panose="020B0604030504040204" pitchFamily="50" charset="-128"/>
                          <a:ea typeface="Meiryo UI" panose="020B0604030504040204" pitchFamily="50" charset="-128"/>
                        </a:rPr>
                        <a:t>被害想定項目</a:t>
                      </a:r>
                      <a:endParaRPr lang="zh-TW" altLang="en-US" sz="1200" b="1" i="0" u="none" strike="noStrike" dirty="0">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dirty="0">
                          <a:solidFill>
                            <a:schemeClr val="bg1"/>
                          </a:solidFill>
                          <a:effectLst/>
                          <a:latin typeface="Meiryo UI" panose="020B0604030504040204" pitchFamily="50" charset="-128"/>
                          <a:ea typeface="Meiryo UI" panose="020B0604030504040204" pitchFamily="50" charset="-128"/>
                        </a:rPr>
                        <a:t>時間</a:t>
                      </a:r>
                      <a:endParaRPr lang="zh-TW" altLang="en-US" sz="1200" b="1" i="0" u="none" strike="noStrike" dirty="0">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dirty="0">
                          <a:solidFill>
                            <a:schemeClr val="bg1"/>
                          </a:solidFill>
                          <a:effectLst/>
                          <a:latin typeface="Meiryo UI" panose="020B0604030504040204" pitchFamily="50" charset="-128"/>
                          <a:ea typeface="Meiryo UI" panose="020B0604030504040204" pitchFamily="50" charset="-128"/>
                        </a:rPr>
                        <a:t>被害様相（対策なしの場合）</a:t>
                      </a:r>
                    </a:p>
                  </a:txBody>
                  <a:tcPr marL="72000" marR="72000" marT="0"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rPr>
                        <a:t>主な防災・減災対策</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endParaRPr>
                    </a:p>
                  </a:txBody>
                  <a:tcPr marL="72000" marR="72000" marT="0" marB="0" anchor="ctr"/>
                </a:tc>
                <a:extLst>
                  <a:ext uri="{0D108BD9-81ED-4DB2-BD59-A6C34878D82A}">
                    <a16:rowId xmlns:a16="http://schemas.microsoft.com/office/drawing/2014/main" val="1697345396"/>
                  </a:ext>
                </a:extLst>
              </a:tr>
              <a:tr h="1417054">
                <a:tc rowSpan="4">
                  <a:txBody>
                    <a:bodyPr/>
                    <a:lstStyle/>
                    <a:p>
                      <a:pPr algn="l" fontAlgn="ctr"/>
                      <a:r>
                        <a:rPr lang="zh-TW" altLang="en-US" sz="1100" b="1" i="0" u="none" strike="noStrike" dirty="0">
                          <a:solidFill>
                            <a:srgbClr val="000000"/>
                          </a:solidFill>
                          <a:effectLst/>
                          <a:latin typeface="Meiryo UI" panose="020B0604030504040204" pitchFamily="50" charset="-128"/>
                          <a:ea typeface="Meiryo UI" panose="020B0604030504040204" pitchFamily="50" charset="-128"/>
                        </a:rPr>
                        <a:t>長周期地震動</a:t>
                      </a: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直後</a:t>
                      </a:r>
                      <a:endParaRPr kumimoji="1" lang="zh-TW"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u="none" strike="noStrike" dirty="0">
                          <a:effectLst/>
                          <a:latin typeface="Meiryo UI" panose="020B0604030504040204" pitchFamily="50" charset="-128"/>
                          <a:ea typeface="Meiryo UI" panose="020B0604030504040204" pitchFamily="50" charset="-128"/>
                        </a:rPr>
                        <a:t>地表の揺れが小さい遠隔地においても、高層ビルの上層階では揺れが大きく増幅</a:t>
                      </a:r>
                      <a:endParaRPr lang="en-US" altLang="ja-JP" sz="1000" u="none" strike="noStrike" dirty="0">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上層階の多くの人が、揺れによって動作上の支障があり、吐き気やめまいを感じる人が発生</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dirty="0">
                          <a:solidFill>
                            <a:srgbClr val="0070C0"/>
                          </a:solidFill>
                          <a:effectLst/>
                          <a:latin typeface="Meiryo UI" panose="020B0604030504040204" pitchFamily="50" charset="-128"/>
                          <a:ea typeface="Meiryo UI" panose="020B0604030504040204" pitchFamily="50" charset="-128"/>
                        </a:rPr>
                        <a:t>立っていることが困難、物につかまらないと歩くことが難しいなど、行動に支障が発生</a:t>
                      </a:r>
                      <a:endParaRPr lang="en-US" altLang="ja-JP" sz="1000" b="0" i="0" u="none" strike="noStrike" dirty="0">
                        <a:solidFill>
                          <a:srgbClr val="0070C0"/>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固定していない家具・什器の転倒、コピー機などのキャスター付什器の滑りによって、人的被害が発生</a:t>
                      </a:r>
                      <a:r>
                        <a:rPr lang="en-US" altLang="ja-JP" sz="1000" b="0" i="0" u="none" strike="noStrike" baseline="30000" dirty="0">
                          <a:solidFill>
                            <a:srgbClr val="0070C0"/>
                          </a:solidFill>
                          <a:effectLst/>
                          <a:latin typeface="Meiryo UI" panose="020B0604030504040204" pitchFamily="50" charset="-128"/>
                          <a:ea typeface="Meiryo UI" panose="020B0604030504040204" pitchFamily="50" charset="-128"/>
                        </a:rPr>
                        <a:t>※2</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dirty="0">
                          <a:solidFill>
                            <a:srgbClr val="0070C0"/>
                          </a:solidFill>
                          <a:effectLst/>
                          <a:latin typeface="Meiryo UI" panose="020B0604030504040204" pitchFamily="50" charset="-128"/>
                          <a:ea typeface="Meiryo UI" panose="020B0604030504040204" pitchFamily="50" charset="-128"/>
                        </a:rPr>
                        <a:t>屋外プールや高層ホテル内での大浴場などのスロッシングによる被害、落下した水や破損物による周辺歩行者への影響</a:t>
                      </a:r>
                      <a:r>
                        <a:rPr lang="en-US" altLang="ja-JP" sz="1000" b="0" i="0" u="none" strike="noStrike" baseline="30000" dirty="0">
                          <a:solidFill>
                            <a:srgbClr val="0070C0"/>
                          </a:solidFill>
                          <a:effectLst/>
                          <a:latin typeface="Meiryo UI" panose="020B0604030504040204" pitchFamily="50" charset="-128"/>
                          <a:ea typeface="Meiryo UI" panose="020B0604030504040204" pitchFamily="50" charset="-128"/>
                        </a:rPr>
                        <a:t>※2</a:t>
                      </a:r>
                    </a:p>
                    <a:p>
                      <a:pPr marL="171450" indent="-171450" algn="l" fontAlgn="ctr">
                        <a:buFont typeface="Wingdings" panose="05000000000000000000" pitchFamily="2" charset="2"/>
                        <a:buChar char="Ø"/>
                      </a:pP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高層ビル上層階での転倒・落下物により多数の死傷者が発生した場合、停電でエレベータが停止しているため救出作業が難航</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超高層免震建物（場合によって中低層免震も含まれる）では、免震層許容変位量を超える大変位やエキスパンションジョイント被害などが発生する可能性</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浮き屋根式タンク等のスロッシングにより、危険物（重油など）の流出や、それに伴う津波火災が発生</a:t>
                      </a:r>
                    </a:p>
                  </a:txBody>
                  <a:tcPr marL="72000" marR="36000" marT="0" marB="0" anchor="ctr">
                    <a:solidFill>
                      <a:schemeClr val="bg1">
                        <a:lumMod val="85000"/>
                      </a:schemeClr>
                    </a:solidFill>
                  </a:tcPr>
                </a:tc>
                <a:tc rowSpan="4">
                  <a:txBody>
                    <a:bodyPr/>
                    <a:lstStyle/>
                    <a:p>
                      <a:pPr marL="0" marR="0" lvl="0" indent="0" algn="l" defTabSz="914400" rtl="0" eaLnBrk="1" fontAlgn="ctr" latinLnBrk="0" hangingPunct="1">
                        <a:lnSpc>
                          <a:spcPct val="100000"/>
                        </a:lnSpc>
                        <a:spcBef>
                          <a:spcPts val="0"/>
                        </a:spcBef>
                        <a:spcAft>
                          <a:spcPts val="0"/>
                        </a:spcAft>
                        <a:buClrTx/>
                        <a:buSzTx/>
                        <a:buFont typeface="Wingdings" panose="05000000000000000000" pitchFamily="2" charset="2"/>
                        <a:buNone/>
                        <a:tabLst/>
                        <a:defRPr/>
                      </a:pP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自助・共助</a:t>
                      </a: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180000" marR="0" lvl="0" indent="-14400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家具類の固定</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80000" marR="0" lvl="0" indent="-14400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家庭内備蓄の促進</a:t>
                      </a:r>
                      <a:endParaRPr kumimoji="1" lang="en-US" altLang="ja-JP" sz="11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endParaRPr>
                    </a:p>
                    <a:p>
                      <a:pPr marL="180000" marR="0" lvl="0" indent="-14400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マンションの防災体制の整備</a:t>
                      </a:r>
                      <a:endParaRPr kumimoji="1" lang="en-US" altLang="ja-JP" sz="11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endParaRPr>
                    </a:p>
                    <a:p>
                      <a:pPr marL="180000" marR="0" lvl="0" indent="-14400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地震時の対応行動</a:t>
                      </a:r>
                      <a:r>
                        <a:rPr kumimoji="1" lang="en-US" altLang="ja-JP" sz="1100" b="0" i="0" u="none" strike="noStrike" kern="1200" cap="none" spc="0" normalizeH="0" baseline="30000" noProof="0" dirty="0">
                          <a:ln>
                            <a:noFill/>
                          </a:ln>
                          <a:solidFill>
                            <a:srgbClr val="0070C0"/>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30000" noProof="0" dirty="0">
                          <a:ln>
                            <a:noFill/>
                          </a:ln>
                          <a:solidFill>
                            <a:srgbClr val="0070C0"/>
                          </a:solidFill>
                          <a:effectLst/>
                          <a:uLnTx/>
                          <a:uFillTx/>
                          <a:latin typeface="Meiryo UI" panose="020B0604030504040204" pitchFamily="50" charset="-128"/>
                          <a:ea typeface="Meiryo UI" panose="020B0604030504040204" pitchFamily="50" charset="-128"/>
                          <a:cs typeface="+mn-cs"/>
                        </a:rPr>
                        <a:t>１</a:t>
                      </a:r>
                      <a:r>
                        <a:rPr kumimoji="1" lang="ja-JP" altLang="en-US" sz="11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の周知</a:t>
                      </a:r>
                      <a:endParaRPr kumimoji="1" lang="en-US" altLang="ja-JP" sz="1100" b="0" i="0" u="none" strike="noStrike" kern="1200" cap="none" spc="0" normalizeH="0" baseline="30000" noProof="0" dirty="0">
                        <a:ln>
                          <a:noFill/>
                        </a:ln>
                        <a:solidFill>
                          <a:srgbClr val="0070C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ctr" latinLnBrk="0" hangingPunct="1">
                        <a:lnSpc>
                          <a:spcPct val="100000"/>
                        </a:lnSpc>
                        <a:spcBef>
                          <a:spcPts val="600"/>
                        </a:spcBef>
                        <a:spcAft>
                          <a:spcPts val="0"/>
                        </a:spcAft>
                        <a:buClrTx/>
                        <a:buSzTx/>
                        <a:buFont typeface="Wingdings" panose="05000000000000000000" pitchFamily="2" charset="2"/>
                        <a:buNone/>
                        <a:tabLst/>
                        <a:defRPr/>
                      </a:pP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事業者</a:t>
                      </a: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180000" marR="0" lvl="0" indent="-14400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建</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築</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物の制振化等</a:t>
                      </a:r>
                    </a:p>
                    <a:p>
                      <a:pPr marL="180000" marR="0" lvl="0" indent="-14400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高層ビルにおける什器の転倒・移動防止対策等</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80000" marR="0" lvl="0" indent="-14400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入居者への地震発生時の身の守り方の周知徹底</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80000" marR="0" lvl="0" indent="-14400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スロッシング防止対策</a:t>
                      </a:r>
                      <a:endParaRPr kumimoji="1" lang="en-US" altLang="ja-JP" sz="11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endParaRPr>
                    </a:p>
                    <a:p>
                      <a:pPr marL="180000" marR="0" lvl="0" indent="-14400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建物の継続使用可否の迅速な判断に資する建物被災度判定システムの導入</a:t>
                      </a:r>
                      <a:endPar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ctr" latinLnBrk="0" hangingPunct="1">
                        <a:lnSpc>
                          <a:spcPct val="100000"/>
                        </a:lnSpc>
                        <a:spcBef>
                          <a:spcPts val="600"/>
                        </a:spcBef>
                        <a:spcAft>
                          <a:spcPts val="0"/>
                        </a:spcAft>
                        <a:buClrTx/>
                        <a:buSzTx/>
                        <a:buFont typeface="Wingdings" panose="05000000000000000000" pitchFamily="2" charset="2"/>
                        <a:buNone/>
                        <a:tabLst/>
                        <a:defRPr/>
                      </a:pP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公助</a:t>
                      </a: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180000" marR="0" lvl="0" indent="-14400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防災教育</a:t>
                      </a:r>
                    </a:p>
                  </a:txBody>
                  <a:tcPr marL="72000" marR="72000" marT="0" marB="0" anchor="ctr">
                    <a:solidFill>
                      <a:schemeClr val="bg1">
                        <a:lumMod val="85000"/>
                      </a:schemeClr>
                    </a:solidFill>
                  </a:tcPr>
                </a:tc>
                <a:extLst>
                  <a:ext uri="{0D108BD9-81ED-4DB2-BD59-A6C34878D82A}">
                    <a16:rowId xmlns:a16="http://schemas.microsoft.com/office/drawing/2014/main" val="355546456"/>
                  </a:ext>
                </a:extLst>
              </a:tr>
              <a:tr h="422334">
                <a:tc vMerge="1">
                  <a:txBody>
                    <a:bodyPr/>
                    <a:lstStyle/>
                    <a:p>
                      <a:pPr algn="l" fontAlgn="ctr"/>
                      <a:endParaRPr lang="zh-TW"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１日後</a:t>
                      </a:r>
                      <a:endParaRPr kumimoji="1" lang="zh-TW"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マンションでは、停電・断水等によりいわゆる「高層難民」となる上層階居住者が多数発生</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階段の昇降に必要な体力が低下している高齢者などは、生活を継続することが困難になる</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建物の継続利用や改修の要否の判断を行う専門家が不足し、超高層建築物における　居住や事業の再開に時間を要する</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txBody>
                  <a:tcPr marL="72000" marR="36000" marT="0" marB="0" anchor="ctr">
                    <a:solidFill>
                      <a:schemeClr val="bg1">
                        <a:lumMod val="85000"/>
                      </a:schemeClr>
                    </a:solidFill>
                  </a:tcPr>
                </a:tc>
                <a:tc vMerge="1">
                  <a:txBody>
                    <a:bodyPr/>
                    <a:lstStyle/>
                    <a:p>
                      <a:pPr marL="0" marR="0" lvl="0" indent="0" algn="l" defTabSz="914400" rtl="0" eaLnBrk="1" fontAlgn="ctr" latinLnBrk="0" hangingPunct="1">
                        <a:lnSpc>
                          <a:spcPct val="100000"/>
                        </a:lnSpc>
                        <a:spcBef>
                          <a:spcPts val="0"/>
                        </a:spcBef>
                        <a:spcAft>
                          <a:spcPts val="0"/>
                        </a:spcAft>
                        <a:buClrTx/>
                        <a:buSzTx/>
                        <a:buFont typeface="Wingdings" panose="05000000000000000000" pitchFamily="2" charset="2"/>
                        <a:buNone/>
                        <a:tabLst/>
                        <a:defRPr/>
                      </a:pPr>
                      <a:endPar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extLst>
                  <a:ext uri="{0D108BD9-81ED-4DB2-BD59-A6C34878D82A}">
                    <a16:rowId xmlns:a16="http://schemas.microsoft.com/office/drawing/2014/main" val="3573560827"/>
                  </a:ext>
                </a:extLst>
              </a:tr>
              <a:tr h="465664">
                <a:tc vMerge="1">
                  <a:txBody>
                    <a:bodyPr/>
                    <a:lstStyle/>
                    <a:p>
                      <a:pPr algn="l" fontAlgn="ctr"/>
                      <a:endParaRPr lang="zh-TW"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数日後</a:t>
                      </a:r>
                      <a:endParaRPr kumimoji="1" lang="zh-TW" altLang="en-US" sz="11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dirty="0">
                          <a:solidFill>
                            <a:srgbClr val="0070C0"/>
                          </a:solidFill>
                          <a:effectLst/>
                          <a:latin typeface="Meiryo UI" panose="020B0604030504040204" pitchFamily="50" charset="-128"/>
                          <a:ea typeface="Meiryo UI" panose="020B0604030504040204" pitchFamily="50" charset="-128"/>
                        </a:rPr>
                        <a:t>エレベータ停止の場合は、技術者による安全確認後の再起動になる。閉じ込め者の救出が最優先となり、また復旧対象の台数も多いことから、エレベータや機械式駐車場等の停止が続き、生活支障が続く</a:t>
                      </a:r>
                      <a:endParaRPr lang="en-US" altLang="ja-JP" sz="1000" b="0" i="0" u="none" strike="noStrike" dirty="0">
                        <a:solidFill>
                          <a:srgbClr val="0070C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vMerge="1">
                  <a:txBody>
                    <a:bodyPr/>
                    <a:lstStyle/>
                    <a:p>
                      <a:pPr marL="180000" marR="0" lvl="0" indent="-14400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endPar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extLst>
                  <a:ext uri="{0D108BD9-81ED-4DB2-BD59-A6C34878D82A}">
                    <a16:rowId xmlns:a16="http://schemas.microsoft.com/office/drawing/2014/main" val="3676442992"/>
                  </a:ext>
                </a:extLst>
              </a:tr>
              <a:tr h="39104">
                <a:tc vMerge="1">
                  <a:txBody>
                    <a:bodyPr/>
                    <a:lstStyle/>
                    <a:p>
                      <a:pPr algn="l" fontAlgn="ctr"/>
                      <a:endParaRPr lang="zh-TW"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１週間後</a:t>
                      </a:r>
                      <a:endParaRPr kumimoji="1" lang="zh-TW" altLang="en-US" sz="11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dirty="0">
                          <a:solidFill>
                            <a:srgbClr val="0070C0"/>
                          </a:solidFill>
                          <a:effectLst/>
                          <a:latin typeface="Meiryo UI" panose="020B0604030504040204" pitchFamily="50" charset="-128"/>
                          <a:ea typeface="Meiryo UI" panose="020B0604030504040204" pitchFamily="50" charset="-128"/>
                        </a:rPr>
                        <a:t>エレベータ停止が続き、備蓄していた食料・飲料が底をつくなど、高層階の居住者は自宅での生活が困難になる</a:t>
                      </a:r>
                      <a:endParaRPr lang="en-US" altLang="ja-JP" sz="1000" b="0" i="0" u="none" strike="noStrike" dirty="0">
                        <a:solidFill>
                          <a:srgbClr val="0070C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vMerge="1">
                  <a:txBody>
                    <a:bodyPr/>
                    <a:lstStyle/>
                    <a:p>
                      <a:pPr marL="180000" marR="0" lvl="0" indent="-14400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endPar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extLst>
                  <a:ext uri="{0D108BD9-81ED-4DB2-BD59-A6C34878D82A}">
                    <a16:rowId xmlns:a16="http://schemas.microsoft.com/office/drawing/2014/main" val="1677987877"/>
                  </a:ext>
                </a:extLst>
              </a:tr>
            </a:tbl>
          </a:graphicData>
        </a:graphic>
      </p:graphicFrame>
      <p:sp>
        <p:nvSpPr>
          <p:cNvPr id="5" name="テキスト ボックス 4">
            <a:extLst>
              <a:ext uri="{FF2B5EF4-FFF2-40B4-BE49-F238E27FC236}">
                <a16:creationId xmlns:a16="http://schemas.microsoft.com/office/drawing/2014/main" id="{19ABD1FD-D751-F816-54B7-DA2EF93A242A}"/>
              </a:ext>
            </a:extLst>
          </p:cNvPr>
          <p:cNvSpPr txBox="1"/>
          <p:nvPr/>
        </p:nvSpPr>
        <p:spPr>
          <a:xfrm>
            <a:off x="6693638" y="2449279"/>
            <a:ext cx="2301627" cy="276999"/>
          </a:xfrm>
          <a:prstGeom prst="rect">
            <a:avLst/>
          </a:prstGeom>
          <a:noFill/>
        </p:spPr>
        <p:txBody>
          <a:bodyPr wrap="square">
            <a:spAutoFit/>
          </a:bodyPr>
          <a:lstStyle/>
          <a:p>
            <a:r>
              <a:rPr lang="en-US" altLang="ja-JP" sz="1200" dirty="0"/>
              <a:t>※</a:t>
            </a:r>
            <a:r>
              <a:rPr lang="ja-JP" altLang="en-US" sz="1200" dirty="0">
                <a:solidFill>
                  <a:srgbClr val="0070C0"/>
                </a:solidFill>
              </a:rPr>
              <a:t>青字</a:t>
            </a:r>
            <a:r>
              <a:rPr lang="ja-JP" altLang="en-US" sz="1200" dirty="0"/>
              <a:t>：部会資料からの追記案</a:t>
            </a:r>
          </a:p>
        </p:txBody>
      </p:sp>
      <p:sp>
        <p:nvSpPr>
          <p:cNvPr id="8" name="テキスト ボックス 7">
            <a:extLst>
              <a:ext uri="{FF2B5EF4-FFF2-40B4-BE49-F238E27FC236}">
                <a16:creationId xmlns:a16="http://schemas.microsoft.com/office/drawing/2014/main" id="{9FF05948-D9EF-647E-3265-7A086F40AC36}"/>
              </a:ext>
            </a:extLst>
          </p:cNvPr>
          <p:cNvSpPr txBox="1"/>
          <p:nvPr/>
        </p:nvSpPr>
        <p:spPr>
          <a:xfrm>
            <a:off x="148735" y="2449279"/>
            <a:ext cx="6773452" cy="338554"/>
          </a:xfrm>
          <a:prstGeom prst="rect">
            <a:avLst/>
          </a:prstGeom>
          <a:noFill/>
        </p:spPr>
        <p:txBody>
          <a:bodyPr wrap="square">
            <a:spAutoFit/>
          </a:bodyPr>
          <a:lstStyle/>
          <a:p>
            <a:pPr algn="l">
              <a:buNone/>
            </a:pPr>
            <a:r>
              <a:rPr lang="ja-JP" altLang="en-US" sz="1600" b="1" i="0" dirty="0">
                <a:effectLst/>
                <a:latin typeface="メイリオ" panose="020B0604030504040204" pitchFamily="50" charset="-128"/>
                <a:ea typeface="メイリオ" panose="020B0604030504040204" pitchFamily="50" charset="-128"/>
              </a:rPr>
              <a:t>◆シナリオへの反映案</a:t>
            </a:r>
          </a:p>
        </p:txBody>
      </p:sp>
      <p:sp>
        <p:nvSpPr>
          <p:cNvPr id="12" name="タイトル 6">
            <a:extLst>
              <a:ext uri="{FF2B5EF4-FFF2-40B4-BE49-F238E27FC236}">
                <a16:creationId xmlns:a16="http://schemas.microsoft.com/office/drawing/2014/main" id="{37C9FA00-F536-40CA-ACB6-E8EEE90AD84A}"/>
              </a:ext>
            </a:extLst>
          </p:cNvPr>
          <p:cNvSpPr>
            <a:spLocks noGrp="1"/>
          </p:cNvSpPr>
          <p:nvPr>
            <p:ph type="title"/>
          </p:nvPr>
        </p:nvSpPr>
        <p:spPr>
          <a:xfrm>
            <a:off x="0" y="0"/>
            <a:ext cx="9144000" cy="424800"/>
          </a:xfrm>
        </p:spPr>
        <p:txBody>
          <a:bodyPr>
            <a:normAutofit fontScale="90000"/>
          </a:bodyPr>
          <a:lstStyle/>
          <a:p>
            <a:r>
              <a:rPr lang="ja-JP" altLang="en-US" sz="2400" b="1" dirty="0"/>
              <a:t>２．今後の対応 </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【No.1】</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長周期地震動に関するリスク提示（まとめ）</a:t>
            </a:r>
            <a:endParaRPr lang="ja-JP" altLang="en-US" sz="2400" b="1" dirty="0"/>
          </a:p>
        </p:txBody>
      </p:sp>
      <p:sp>
        <p:nvSpPr>
          <p:cNvPr id="2" name="スライド番号プレースホルダー 12">
            <a:extLst>
              <a:ext uri="{FF2B5EF4-FFF2-40B4-BE49-F238E27FC236}">
                <a16:creationId xmlns:a16="http://schemas.microsoft.com/office/drawing/2014/main" id="{D6C49608-7F73-372F-DC46-014D08115CCF}"/>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10</a:t>
            </a:fld>
            <a:endParaRPr lang="ja-JP" altLang="en-US" dirty="0">
              <a:solidFill>
                <a:schemeClr val="tx1"/>
              </a:solidFill>
            </a:endParaRPr>
          </a:p>
        </p:txBody>
      </p:sp>
      <p:sp>
        <p:nvSpPr>
          <p:cNvPr id="4" name="四角形: 角を丸くする 3">
            <a:extLst>
              <a:ext uri="{FF2B5EF4-FFF2-40B4-BE49-F238E27FC236}">
                <a16:creationId xmlns:a16="http://schemas.microsoft.com/office/drawing/2014/main" id="{1456B46D-1CED-F70B-739A-875652B1601B}"/>
              </a:ext>
            </a:extLst>
          </p:cNvPr>
          <p:cNvSpPr/>
          <p:nvPr/>
        </p:nvSpPr>
        <p:spPr>
          <a:xfrm>
            <a:off x="252000" y="588598"/>
            <a:ext cx="8640000" cy="1721882"/>
          </a:xfrm>
          <a:prstGeom prst="roundRect">
            <a:avLst>
              <a:gd name="adj" fmla="val 6626"/>
            </a:avLst>
          </a:prstGeom>
          <a:solidFill>
            <a:schemeClr val="accent6">
              <a:lumMod val="60000"/>
              <a:lumOff val="40000"/>
              <a:alpha val="50000"/>
            </a:schemeClr>
          </a:solidFill>
          <a:ln w="12700">
            <a:solidFill>
              <a:schemeClr val="accent6">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lIns="36000" tIns="36000" rIns="36000" bIns="36000" rtlCol="0" anchor="t" anchorCtr="0">
            <a:spAutoFit/>
          </a:bodyPr>
          <a:lstStyle/>
          <a:p>
            <a:pPr marL="216000" indent="-216000">
              <a:buFont typeface="Meiryo UI" panose="020B0604030504040204" pitchFamily="50" charset="-128"/>
              <a:buChar char="○"/>
            </a:pPr>
            <a:r>
              <a:rPr kumimoji="1" lang="ja-JP" altLang="en-US" sz="1400" dirty="0"/>
              <a:t>南海トラフ地震および上町断層帯①では、府内の山地部を除く広い範囲で長周期地震動階級</a:t>
            </a:r>
            <a:r>
              <a:rPr kumimoji="1" lang="en-US" altLang="ja-JP" sz="1400" dirty="0"/>
              <a:t>4</a:t>
            </a:r>
            <a:r>
              <a:rPr kumimoji="1" lang="ja-JP" altLang="en-US" sz="1400" dirty="0"/>
              <a:t>となることを確認。</a:t>
            </a:r>
            <a:endParaRPr kumimoji="1" lang="en-US" altLang="ja-JP" sz="1400" dirty="0"/>
          </a:p>
          <a:p>
            <a:pPr marL="216000" indent="-216000">
              <a:spcBef>
                <a:spcPts val="300"/>
              </a:spcBef>
              <a:buFont typeface="Meiryo UI" panose="020B0604030504040204" pitchFamily="50" charset="-128"/>
              <a:buChar char="○"/>
            </a:pPr>
            <a:r>
              <a:rPr kumimoji="1" lang="ja-JP" altLang="en-US" sz="1400" dirty="0"/>
              <a:t>超高層建築物などは長周期地震動の影響を受けやすく、大きな揺れが長く続く（例：</a:t>
            </a:r>
            <a:r>
              <a:rPr kumimoji="1" lang="en-US" altLang="ja-JP" sz="1400" dirty="0"/>
              <a:t>2011</a:t>
            </a:r>
            <a:r>
              <a:rPr kumimoji="1" lang="ja-JP" altLang="en-US" sz="1400" dirty="0"/>
              <a:t>年東北地方太平洋沖地震における大阪府咲洲庁舎では約</a:t>
            </a:r>
            <a:r>
              <a:rPr kumimoji="1" lang="en-US" altLang="ja-JP" sz="1400" dirty="0"/>
              <a:t>10</a:t>
            </a:r>
            <a:r>
              <a:rPr kumimoji="1" lang="ja-JP" altLang="en-US" sz="1400" dirty="0"/>
              <a:t>分間の揺れが生じた）可能性があることから、これらの構造物が多く存在する地域においては、特に長周期地震動のリスクについて理解していただく必要がある。</a:t>
            </a:r>
            <a:endParaRPr kumimoji="1" lang="en-US" altLang="ja-JP" sz="1400" dirty="0"/>
          </a:p>
          <a:p>
            <a:pPr marL="216000" indent="-216000">
              <a:spcBef>
                <a:spcPts val="300"/>
              </a:spcBef>
              <a:buFont typeface="Meiryo UI" panose="020B0604030504040204" pitchFamily="50" charset="-128"/>
              <a:buChar char="○"/>
            </a:pPr>
            <a:r>
              <a:rPr kumimoji="1" lang="ja-JP" altLang="en-US" sz="1400" dirty="0"/>
              <a:t>このため、府民の事前の備えにつなげるよう、家具や什器の固定、避難経路や避難場所の事前確認、停電・断水や　エレベータ停止を前提とした備蓄品の確保などを呼びかけるとともに、市町村が作成するハザードマップなどでも周知できるよう、大阪府として引き続き情報提供を行っていく。</a:t>
            </a:r>
            <a:endParaRPr kumimoji="1" lang="ja-JP" altLang="en-US" sz="1000" dirty="0"/>
          </a:p>
        </p:txBody>
      </p:sp>
      <p:sp>
        <p:nvSpPr>
          <p:cNvPr id="7" name="テキスト ボックス 6">
            <a:extLst>
              <a:ext uri="{FF2B5EF4-FFF2-40B4-BE49-F238E27FC236}">
                <a16:creationId xmlns:a16="http://schemas.microsoft.com/office/drawing/2014/main" id="{80D5D396-C29C-DFEA-B373-7DA29CCAE53E}"/>
              </a:ext>
            </a:extLst>
          </p:cNvPr>
          <p:cNvSpPr txBox="1"/>
          <p:nvPr/>
        </p:nvSpPr>
        <p:spPr>
          <a:xfrm>
            <a:off x="186636" y="6311965"/>
            <a:ext cx="8535919" cy="415498"/>
          </a:xfrm>
          <a:prstGeom prst="rect">
            <a:avLst/>
          </a:prstGeom>
          <a:noFill/>
        </p:spPr>
        <p:txBody>
          <a:bodyPr wrap="square">
            <a:spAutoFit/>
          </a:bodyPr>
          <a:lstStyle/>
          <a:p>
            <a:r>
              <a:rPr lang="en-US" altLang="ja-JP" sz="1050" dirty="0">
                <a:solidFill>
                  <a:srgbClr val="0070C0"/>
                </a:solidFill>
              </a:rPr>
              <a:t>※</a:t>
            </a:r>
            <a:r>
              <a:rPr lang="ja-JP" altLang="en-US" sz="1050" dirty="0">
                <a:solidFill>
                  <a:srgbClr val="0070C0"/>
                </a:solidFill>
              </a:rPr>
              <a:t>１　地震時の対応行動：固定物にしがみつくなどの身を守る行動が重要</a:t>
            </a:r>
            <a:endParaRPr lang="en-US" altLang="ja-JP" sz="1050" dirty="0">
              <a:solidFill>
                <a:srgbClr val="0070C0"/>
              </a:solidFill>
            </a:endParaRPr>
          </a:p>
          <a:p>
            <a:r>
              <a:rPr lang="en-US" altLang="ja-JP" sz="1050" dirty="0">
                <a:solidFill>
                  <a:srgbClr val="0070C0"/>
                </a:solidFill>
              </a:rPr>
              <a:t>※</a:t>
            </a:r>
            <a:r>
              <a:rPr lang="ja-JP" altLang="en-US" sz="1050" dirty="0">
                <a:solidFill>
                  <a:srgbClr val="0070C0"/>
                </a:solidFill>
              </a:rPr>
              <a:t>２　長周期地震動動画（検索キーワード）：ミャンマー大地震</a:t>
            </a:r>
            <a:r>
              <a:rPr lang="en-US" altLang="ja-JP" sz="1050" dirty="0">
                <a:solidFill>
                  <a:srgbClr val="0070C0"/>
                </a:solidFill>
              </a:rPr>
              <a:t>/</a:t>
            </a:r>
            <a:r>
              <a:rPr lang="ja-JP" altLang="en-US" sz="1050" dirty="0">
                <a:solidFill>
                  <a:srgbClr val="0070C0"/>
                </a:solidFill>
              </a:rPr>
              <a:t>高層ビル</a:t>
            </a:r>
            <a:r>
              <a:rPr lang="en-US" altLang="ja-JP" sz="1050" dirty="0">
                <a:solidFill>
                  <a:srgbClr val="0070C0"/>
                </a:solidFill>
              </a:rPr>
              <a:t>/</a:t>
            </a:r>
            <a:r>
              <a:rPr lang="ja-JP" altLang="en-US" sz="1050" dirty="0">
                <a:solidFill>
                  <a:srgbClr val="0070C0"/>
                </a:solidFill>
              </a:rPr>
              <a:t>屋上プール，東日本大震災</a:t>
            </a:r>
            <a:r>
              <a:rPr lang="en-US" altLang="ja-JP" sz="1050" dirty="0">
                <a:solidFill>
                  <a:srgbClr val="0070C0"/>
                </a:solidFill>
              </a:rPr>
              <a:t>/</a:t>
            </a:r>
            <a:r>
              <a:rPr lang="ja-JP" altLang="en-US" sz="1050" dirty="0">
                <a:solidFill>
                  <a:srgbClr val="0070C0"/>
                </a:solidFill>
              </a:rPr>
              <a:t>長周期地震動</a:t>
            </a:r>
            <a:r>
              <a:rPr lang="en-US" altLang="ja-JP" sz="1050" dirty="0">
                <a:solidFill>
                  <a:srgbClr val="0070C0"/>
                </a:solidFill>
              </a:rPr>
              <a:t>/</a:t>
            </a:r>
            <a:r>
              <a:rPr lang="ja-JP" altLang="en-US" sz="1050" dirty="0">
                <a:solidFill>
                  <a:srgbClr val="0070C0"/>
                </a:solidFill>
              </a:rPr>
              <a:t>高層ビルの被害</a:t>
            </a:r>
            <a:endParaRPr lang="ja-JP" altLang="en-US" sz="1050" dirty="0"/>
          </a:p>
        </p:txBody>
      </p:sp>
    </p:spTree>
    <p:extLst>
      <p:ext uri="{BB962C8B-B14F-4D97-AF65-F5344CB8AC3E}">
        <p14:creationId xmlns:p14="http://schemas.microsoft.com/office/powerpoint/2010/main" val="2449249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5DDB8-BB0D-E162-27BB-F1920A53D989}"/>
            </a:ext>
          </a:extLst>
        </p:cNvPr>
        <p:cNvGrpSpPr/>
        <p:nvPr/>
      </p:nvGrpSpPr>
      <p:grpSpPr>
        <a:xfrm>
          <a:off x="0" y="0"/>
          <a:ext cx="0" cy="0"/>
          <a:chOff x="0" y="0"/>
          <a:chExt cx="0" cy="0"/>
        </a:xfrm>
      </p:grpSpPr>
      <p:sp>
        <p:nvSpPr>
          <p:cNvPr id="24" name="テキスト ボックス 23">
            <a:extLst>
              <a:ext uri="{FF2B5EF4-FFF2-40B4-BE49-F238E27FC236}">
                <a16:creationId xmlns:a16="http://schemas.microsoft.com/office/drawing/2014/main" id="{56B5E6F0-F17D-47EA-AFB0-A355BD794E11}"/>
              </a:ext>
            </a:extLst>
          </p:cNvPr>
          <p:cNvSpPr txBox="1"/>
          <p:nvPr/>
        </p:nvSpPr>
        <p:spPr>
          <a:xfrm>
            <a:off x="275912" y="1629683"/>
            <a:ext cx="3715096" cy="4479363"/>
          </a:xfrm>
          <a:prstGeom prst="rect">
            <a:avLst/>
          </a:prstGeom>
          <a:solidFill>
            <a:srgbClr val="EAF4E4"/>
          </a:solidFill>
          <a:ln>
            <a:noFill/>
          </a:ln>
        </p:spPr>
        <p:txBody>
          <a:bodyPr wrap="square">
            <a:noAutofit/>
          </a:bodyPr>
          <a:lstStyle/>
          <a:p>
            <a:endParaRPr kumimoji="1" lang="ja-JP" altLang="en-US" sz="1200" dirty="0"/>
          </a:p>
        </p:txBody>
      </p:sp>
      <p:sp>
        <p:nvSpPr>
          <p:cNvPr id="6" name="正方形/長方形 5">
            <a:extLst>
              <a:ext uri="{FF2B5EF4-FFF2-40B4-BE49-F238E27FC236}">
                <a16:creationId xmlns:a16="http://schemas.microsoft.com/office/drawing/2014/main" id="{7703B729-9357-E449-D993-FB7E2AB33B64}"/>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dirty="0">
                <a:latin typeface="Meiryo UI" panose="020B0604030504040204" pitchFamily="50" charset="-128"/>
                <a:ea typeface="Meiryo UI" panose="020B0604030504040204" pitchFamily="50" charset="-128"/>
              </a:rPr>
              <a:t>目次</a:t>
            </a:r>
            <a:endParaRPr kumimoji="1" lang="ja-JP" altLang="en-US" sz="2000" dirty="0">
              <a:latin typeface="Meiryo UI" panose="020B0604030504040204" pitchFamily="50" charset="-128"/>
              <a:ea typeface="Meiryo UI" panose="020B0604030504040204" pitchFamily="50" charset="-128"/>
            </a:endParaRPr>
          </a:p>
        </p:txBody>
      </p:sp>
      <p:sp>
        <p:nvSpPr>
          <p:cNvPr id="7" name="タイトル 6">
            <a:extLst>
              <a:ext uri="{FF2B5EF4-FFF2-40B4-BE49-F238E27FC236}">
                <a16:creationId xmlns:a16="http://schemas.microsoft.com/office/drawing/2014/main" id="{93CDD488-4F47-504D-FBF7-33D0C8E36BE9}"/>
              </a:ext>
            </a:extLst>
          </p:cNvPr>
          <p:cNvSpPr>
            <a:spLocks noGrp="1"/>
          </p:cNvSpPr>
          <p:nvPr>
            <p:ph type="title"/>
          </p:nvPr>
        </p:nvSpPr>
        <p:spPr/>
        <p:txBody>
          <a:bodyPr>
            <a:normAutofit/>
          </a:bodyPr>
          <a:lstStyle/>
          <a:p>
            <a:r>
              <a:rPr lang="ja-JP" altLang="en-US" sz="2400" b="1" dirty="0"/>
              <a:t>２．今後の対応 </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【No.</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液状化によるリスク</a:t>
            </a:r>
            <a:endParaRPr lang="ja-JP" altLang="en-US" sz="2400" b="1" dirty="0"/>
          </a:p>
        </p:txBody>
      </p:sp>
      <p:sp>
        <p:nvSpPr>
          <p:cNvPr id="2" name="テキスト ボックス 11">
            <a:extLst>
              <a:ext uri="{FF2B5EF4-FFF2-40B4-BE49-F238E27FC236}">
                <a16:creationId xmlns:a16="http://schemas.microsoft.com/office/drawing/2014/main" id="{148E2DA1-5153-1BD3-52A6-43752B0DF610}"/>
              </a:ext>
            </a:extLst>
          </p:cNvPr>
          <p:cNvSpPr txBox="1"/>
          <p:nvPr/>
        </p:nvSpPr>
        <p:spPr>
          <a:xfrm>
            <a:off x="351335" y="1723779"/>
            <a:ext cx="3574466" cy="4026117"/>
          </a:xfrm>
          <a:prstGeom prst="rect">
            <a:avLst/>
          </a:prstGeom>
          <a:noFill/>
        </p:spPr>
        <p:txBody>
          <a:bodyPr wrap="square" lIns="0" tIns="0" rIns="0" bIns="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300"/>
              </a:spcBef>
            </a:pPr>
            <a:r>
              <a:rPr lang="en-US" altLang="ja-JP" sz="1200" b="1" dirty="0"/>
              <a:t>【</a:t>
            </a:r>
            <a:r>
              <a:rPr lang="ja-JP" altLang="en-US" sz="1200" b="1" dirty="0"/>
              <a:t>液状化による被害例</a:t>
            </a:r>
            <a:r>
              <a:rPr lang="en-US" altLang="ja-JP" sz="1200" b="1" dirty="0"/>
              <a:t>】</a:t>
            </a:r>
          </a:p>
          <a:p>
            <a:pPr indent="108000">
              <a:spcBef>
                <a:spcPts val="300"/>
              </a:spcBef>
            </a:pPr>
            <a:r>
              <a:rPr lang="ja-JP" altLang="en-US" sz="1200" dirty="0"/>
              <a:t>液状化現象は地震の強い揺れにより飽和した砂質地盤が一時的に液体状の性質を示す現象で、地中の水や砂が地表へ噴出したり、地盤の沈下を引き起こすことがある。</a:t>
            </a:r>
            <a:endParaRPr lang="en-US" altLang="ja-JP" sz="1200" dirty="0"/>
          </a:p>
          <a:p>
            <a:pPr marL="558000" indent="-558000">
              <a:spcBef>
                <a:spcPts val="300"/>
              </a:spcBef>
            </a:pPr>
            <a:r>
              <a:rPr lang="ja-JP" altLang="en-US" sz="1200" dirty="0"/>
              <a:t>　例①：道路上の噴水、噴砂：車両や歩行者の通行が困難になったものと考えられる。</a:t>
            </a:r>
            <a:endParaRPr lang="en-US" altLang="ja-JP" sz="1200" dirty="0"/>
          </a:p>
          <a:p>
            <a:pPr marL="558000" indent="-558000">
              <a:spcBef>
                <a:spcPts val="300"/>
              </a:spcBef>
            </a:pPr>
            <a:r>
              <a:rPr lang="ja-JP" altLang="en-US" sz="1200" dirty="0"/>
              <a:t>　例②：道路上の自動車の埋没：車両の移動が困難となった。</a:t>
            </a:r>
            <a:endParaRPr lang="en-US" altLang="ja-JP" sz="1200" dirty="0"/>
          </a:p>
          <a:p>
            <a:pPr marL="558000" indent="-558000">
              <a:spcBef>
                <a:spcPts val="300"/>
              </a:spcBef>
            </a:pPr>
            <a:r>
              <a:rPr lang="ja-JP" altLang="en-US" sz="1200" dirty="0"/>
              <a:t>　例③：橋梁で約</a:t>
            </a:r>
            <a:r>
              <a:rPr lang="en-US" altLang="ja-JP" sz="1200" dirty="0"/>
              <a:t>1.5m</a:t>
            </a:r>
            <a:r>
              <a:rPr lang="ja-JP" altLang="en-US" sz="1200" dirty="0"/>
              <a:t>の段差が発生：車両の通行に支障が生じた。</a:t>
            </a:r>
            <a:endParaRPr lang="en-US" altLang="ja-JP" sz="1200" dirty="0"/>
          </a:p>
          <a:p>
            <a:pPr marL="558000" indent="-558000">
              <a:spcBef>
                <a:spcPts val="300"/>
              </a:spcBef>
            </a:pPr>
            <a:r>
              <a:rPr lang="ja-JP" altLang="en-US" sz="1200" dirty="0"/>
              <a:t>　例④：交通看板の傾斜：転倒のリスクがあり、交通の安全性が低下。信号機や同様の現象が起きた場合、交通機能の低下や渋滞の発生なども生じる可能性がある。</a:t>
            </a:r>
            <a:endParaRPr lang="en-US" altLang="ja-JP" sz="1200" dirty="0"/>
          </a:p>
          <a:p>
            <a:pPr>
              <a:spcBef>
                <a:spcPts val="300"/>
              </a:spcBef>
            </a:pPr>
            <a:endParaRPr lang="en-US" altLang="ja-JP" sz="1200" dirty="0"/>
          </a:p>
          <a:p>
            <a:pPr>
              <a:spcBef>
                <a:spcPts val="300"/>
              </a:spcBef>
            </a:pPr>
            <a:r>
              <a:rPr lang="en-US" altLang="ja-JP" sz="1200" b="1" dirty="0"/>
              <a:t>【</a:t>
            </a:r>
            <a:r>
              <a:rPr lang="ja-JP" altLang="en-US" sz="1200" b="1" dirty="0"/>
              <a:t>その他</a:t>
            </a:r>
            <a:r>
              <a:rPr lang="en-US" altLang="ja-JP" sz="1200" b="1" dirty="0"/>
              <a:t>】</a:t>
            </a:r>
          </a:p>
          <a:p>
            <a:pPr indent="108000">
              <a:spcBef>
                <a:spcPts val="300"/>
              </a:spcBef>
            </a:pPr>
            <a:r>
              <a:rPr lang="ja-JP" altLang="en-US" sz="1200" dirty="0"/>
              <a:t>歩道の変状（例：平成</a:t>
            </a:r>
            <a:r>
              <a:rPr lang="en-US" altLang="ja-JP" sz="1200" dirty="0"/>
              <a:t>16</a:t>
            </a:r>
            <a:r>
              <a:rPr lang="ja-JP" altLang="en-US" sz="1200" dirty="0"/>
              <a:t>年新潟県中越地震）や、  マンホールの浮き上がり（例：平成</a:t>
            </a:r>
            <a:r>
              <a:rPr lang="en-US" altLang="ja-JP" sz="1200" dirty="0"/>
              <a:t>28</a:t>
            </a:r>
            <a:r>
              <a:rPr lang="ja-JP" altLang="en-US" sz="1200" dirty="0"/>
              <a:t>年熊本地震）など、道路の通行障害に繋がる液状が被害が様々な地震において多数発生している。</a:t>
            </a:r>
            <a:endParaRPr lang="en-US" altLang="ja-JP" sz="1200" dirty="0"/>
          </a:p>
        </p:txBody>
      </p:sp>
      <p:sp>
        <p:nvSpPr>
          <p:cNvPr id="10" name="テキスト ボックス 26">
            <a:extLst>
              <a:ext uri="{FF2B5EF4-FFF2-40B4-BE49-F238E27FC236}">
                <a16:creationId xmlns:a16="http://schemas.microsoft.com/office/drawing/2014/main" id="{65726134-593E-9043-361F-43BC73B8C5CB}"/>
              </a:ext>
            </a:extLst>
          </p:cNvPr>
          <p:cNvSpPr txBox="1"/>
          <p:nvPr/>
        </p:nvSpPr>
        <p:spPr>
          <a:xfrm>
            <a:off x="4102499" y="1324285"/>
            <a:ext cx="2823206" cy="27699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200" dirty="0"/>
              <a:t>図</a:t>
            </a:r>
            <a:r>
              <a:rPr lang="en-US" altLang="ja-JP" sz="1200" dirty="0"/>
              <a:t>8</a:t>
            </a:r>
            <a:r>
              <a:rPr lang="ja-JP" altLang="en-US" sz="1200" dirty="0"/>
              <a:t>　液状化による被害事例</a:t>
            </a:r>
            <a:endParaRPr lang="en-US" altLang="ja-JP" sz="1200" dirty="0"/>
          </a:p>
        </p:txBody>
      </p:sp>
      <p:sp>
        <p:nvSpPr>
          <p:cNvPr id="5" name="テキスト ボックス 24">
            <a:extLst>
              <a:ext uri="{FF2B5EF4-FFF2-40B4-BE49-F238E27FC236}">
                <a16:creationId xmlns:a16="http://schemas.microsoft.com/office/drawing/2014/main" id="{864D6E78-9710-41BC-71DD-CDE156296C0E}"/>
              </a:ext>
            </a:extLst>
          </p:cNvPr>
          <p:cNvSpPr txBox="1"/>
          <p:nvPr/>
        </p:nvSpPr>
        <p:spPr>
          <a:xfrm>
            <a:off x="4125873" y="5878214"/>
            <a:ext cx="2158888" cy="23083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900" b="0" i="0" dirty="0">
                <a:solidFill>
                  <a:srgbClr val="000000"/>
                </a:solidFill>
                <a:effectLst/>
                <a:latin typeface="Meiryo UI 本文"/>
              </a:rPr>
              <a:t>※</a:t>
            </a:r>
            <a:r>
              <a:rPr lang="ja-JP" altLang="en-US" sz="900" b="0" i="0" dirty="0">
                <a:solidFill>
                  <a:srgbClr val="000000"/>
                </a:solidFill>
                <a:effectLst/>
                <a:latin typeface="Meiryo UI 本文"/>
              </a:rPr>
              <a:t>出典：国土交通省</a:t>
            </a:r>
            <a:r>
              <a:rPr lang="en-US" altLang="ja-JP" sz="900" b="0" i="0" dirty="0">
                <a:solidFill>
                  <a:srgbClr val="000000"/>
                </a:solidFill>
                <a:effectLst/>
                <a:latin typeface="Meiryo UI 本文"/>
              </a:rPr>
              <a:t>HP</a:t>
            </a:r>
            <a:endParaRPr lang="ja-JP" altLang="en-US" sz="900" dirty="0">
              <a:latin typeface="Meiryo UI 本文"/>
            </a:endParaRPr>
          </a:p>
        </p:txBody>
      </p:sp>
      <p:sp>
        <p:nvSpPr>
          <p:cNvPr id="18" name="テキスト ボックス 2">
            <a:extLst>
              <a:ext uri="{FF2B5EF4-FFF2-40B4-BE49-F238E27FC236}">
                <a16:creationId xmlns:a16="http://schemas.microsoft.com/office/drawing/2014/main" id="{6EA89938-4F5F-3178-96F9-32F519B9CB3C}"/>
              </a:ext>
            </a:extLst>
          </p:cNvPr>
          <p:cNvSpPr txBox="1"/>
          <p:nvPr/>
        </p:nvSpPr>
        <p:spPr>
          <a:xfrm>
            <a:off x="4113107" y="3482153"/>
            <a:ext cx="2387121" cy="23083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900" b="0" i="0" dirty="0">
                <a:solidFill>
                  <a:srgbClr val="000000"/>
                </a:solidFill>
                <a:effectLst/>
                <a:latin typeface="Meiryo UI 本文"/>
              </a:rPr>
              <a:t>※</a:t>
            </a:r>
            <a:r>
              <a:rPr lang="ja-JP" altLang="en-US" sz="900" b="0" i="0" dirty="0">
                <a:solidFill>
                  <a:srgbClr val="000000"/>
                </a:solidFill>
                <a:effectLst/>
                <a:latin typeface="Meiryo UI 本文"/>
              </a:rPr>
              <a:t>出典：</a:t>
            </a:r>
            <a:r>
              <a:rPr lang="zh-CN" altLang="en-US" sz="900" b="0" i="0" dirty="0">
                <a:solidFill>
                  <a:srgbClr val="000000"/>
                </a:solidFill>
                <a:effectLst/>
                <a:latin typeface="Meiryo UI 本文"/>
              </a:rPr>
              <a:t>神戸市</a:t>
            </a:r>
            <a:endParaRPr lang="ja-JP" altLang="en-US" sz="900" dirty="0">
              <a:latin typeface="Meiryo UI 本文"/>
            </a:endParaRPr>
          </a:p>
        </p:txBody>
      </p:sp>
      <p:sp>
        <p:nvSpPr>
          <p:cNvPr id="38" name="テキスト ボックス 24">
            <a:extLst>
              <a:ext uri="{FF2B5EF4-FFF2-40B4-BE49-F238E27FC236}">
                <a16:creationId xmlns:a16="http://schemas.microsoft.com/office/drawing/2014/main" id="{E22A2C28-EB0B-746F-2445-C0BC60639033}"/>
              </a:ext>
            </a:extLst>
          </p:cNvPr>
          <p:cNvSpPr txBox="1"/>
          <p:nvPr/>
        </p:nvSpPr>
        <p:spPr>
          <a:xfrm>
            <a:off x="6551625" y="5886190"/>
            <a:ext cx="2158888" cy="23083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900" b="0" i="0" dirty="0">
                <a:solidFill>
                  <a:srgbClr val="000000"/>
                </a:solidFill>
                <a:effectLst/>
                <a:latin typeface="Meiryo UI 本文"/>
              </a:rPr>
              <a:t>※</a:t>
            </a:r>
            <a:r>
              <a:rPr lang="ja-JP" altLang="en-US" sz="900" b="0" i="0" dirty="0">
                <a:solidFill>
                  <a:srgbClr val="000000"/>
                </a:solidFill>
                <a:effectLst/>
                <a:latin typeface="Meiryo UI 本文"/>
              </a:rPr>
              <a:t>出典：国土交通省資料</a:t>
            </a:r>
            <a:endParaRPr lang="ja-JP" altLang="en-US" sz="900" dirty="0">
              <a:latin typeface="Meiryo UI 本文"/>
            </a:endParaRPr>
          </a:p>
        </p:txBody>
      </p:sp>
      <p:sp>
        <p:nvSpPr>
          <p:cNvPr id="41" name="テキスト ボックス 2">
            <a:extLst>
              <a:ext uri="{FF2B5EF4-FFF2-40B4-BE49-F238E27FC236}">
                <a16:creationId xmlns:a16="http://schemas.microsoft.com/office/drawing/2014/main" id="{ABF444A1-E6CC-79C8-2C5C-6ECF4389FEED}"/>
              </a:ext>
            </a:extLst>
          </p:cNvPr>
          <p:cNvSpPr txBox="1"/>
          <p:nvPr/>
        </p:nvSpPr>
        <p:spPr>
          <a:xfrm>
            <a:off x="6564343" y="3474718"/>
            <a:ext cx="2387121" cy="23083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900" b="0" i="0" dirty="0">
                <a:solidFill>
                  <a:srgbClr val="000000"/>
                </a:solidFill>
                <a:effectLst/>
                <a:latin typeface="Meiryo UI 本文"/>
              </a:rPr>
              <a:t>※</a:t>
            </a:r>
            <a:r>
              <a:rPr lang="ja-JP" altLang="en-US" sz="900" b="0" i="0" dirty="0">
                <a:solidFill>
                  <a:srgbClr val="000000"/>
                </a:solidFill>
                <a:effectLst/>
                <a:latin typeface="Meiryo UI 本文"/>
              </a:rPr>
              <a:t>出典：浦安市における東日本大震災の記録</a:t>
            </a:r>
          </a:p>
        </p:txBody>
      </p:sp>
      <p:grpSp>
        <p:nvGrpSpPr>
          <p:cNvPr id="13" name="グループ化 12">
            <a:extLst>
              <a:ext uri="{FF2B5EF4-FFF2-40B4-BE49-F238E27FC236}">
                <a16:creationId xmlns:a16="http://schemas.microsoft.com/office/drawing/2014/main" id="{DA6D03C3-BECE-426F-F13D-268B75043C15}"/>
              </a:ext>
            </a:extLst>
          </p:cNvPr>
          <p:cNvGrpSpPr/>
          <p:nvPr/>
        </p:nvGrpSpPr>
        <p:grpSpPr>
          <a:xfrm>
            <a:off x="4097868" y="1686448"/>
            <a:ext cx="2367778" cy="1787506"/>
            <a:chOff x="4009199" y="2035027"/>
            <a:chExt cx="2367778" cy="1787506"/>
          </a:xfrm>
        </p:grpSpPr>
        <p:pic>
          <p:nvPicPr>
            <p:cNvPr id="19" name="図 18" descr="大きい, 建物, 眺め, テーブル が含まれている画像&#10;&#10;AI 生成コンテンツは誤りを含む可能性があります。">
              <a:extLst>
                <a:ext uri="{FF2B5EF4-FFF2-40B4-BE49-F238E27FC236}">
                  <a16:creationId xmlns:a16="http://schemas.microsoft.com/office/drawing/2014/main" id="{12E8F194-4DDE-F6DF-5EF4-6D2808F702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7459" y="2275031"/>
              <a:ext cx="2299518" cy="1547502"/>
            </a:xfrm>
            <a:prstGeom prst="rect">
              <a:avLst/>
            </a:prstGeom>
          </p:spPr>
        </p:pic>
        <p:sp>
          <p:nvSpPr>
            <p:cNvPr id="21" name="テキスト ボックス 7">
              <a:extLst>
                <a:ext uri="{FF2B5EF4-FFF2-40B4-BE49-F238E27FC236}">
                  <a16:creationId xmlns:a16="http://schemas.microsoft.com/office/drawing/2014/main" id="{CE639ACD-EB1A-D266-FE9E-28191DF01CAC}"/>
                </a:ext>
              </a:extLst>
            </p:cNvPr>
            <p:cNvSpPr txBox="1"/>
            <p:nvPr/>
          </p:nvSpPr>
          <p:spPr>
            <a:xfrm>
              <a:off x="4009199" y="2035027"/>
              <a:ext cx="2090419" cy="26334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500"/>
                </a:lnSpc>
              </a:pPr>
              <a:r>
                <a:rPr lang="ja-JP" altLang="en-US" sz="1050" i="0" dirty="0">
                  <a:solidFill>
                    <a:srgbClr val="1A1A1A"/>
                  </a:solidFill>
                  <a:effectLst/>
                  <a:latin typeface="+mn-ea"/>
                </a:rPr>
                <a:t>例①：道路上への噴水・噴砂</a:t>
              </a:r>
              <a:endParaRPr lang="en-US" altLang="ja-JP" sz="1050" i="0" dirty="0">
                <a:solidFill>
                  <a:srgbClr val="1A1A1A"/>
                </a:solidFill>
                <a:effectLst/>
                <a:latin typeface="+mn-ea"/>
              </a:endParaRPr>
            </a:p>
          </p:txBody>
        </p:sp>
        <p:sp>
          <p:nvSpPr>
            <p:cNvPr id="40" name="テキスト ボックス 39">
              <a:extLst>
                <a:ext uri="{FF2B5EF4-FFF2-40B4-BE49-F238E27FC236}">
                  <a16:creationId xmlns:a16="http://schemas.microsoft.com/office/drawing/2014/main" id="{F16042CB-47D7-CC11-2841-8427A13CE6ED}"/>
                </a:ext>
              </a:extLst>
            </p:cNvPr>
            <p:cNvSpPr txBox="1"/>
            <p:nvPr/>
          </p:nvSpPr>
          <p:spPr>
            <a:xfrm>
              <a:off x="4013830" y="2494613"/>
              <a:ext cx="1102818" cy="215444"/>
            </a:xfrm>
            <a:prstGeom prst="rect">
              <a:avLst/>
            </a:prstGeom>
            <a:noFill/>
          </p:spPr>
          <p:txBody>
            <a:bodyPr wrap="square">
              <a:spAutoFit/>
            </a:bodyPr>
            <a:lstStyle/>
            <a:p>
              <a:r>
                <a:rPr lang="ja-JP" altLang="en-US" sz="800" dirty="0">
                  <a:highlight>
                    <a:srgbClr val="F8FCF6"/>
                  </a:highlight>
                </a:rPr>
                <a:t>ポートアイランド</a:t>
              </a:r>
            </a:p>
          </p:txBody>
        </p:sp>
        <p:sp>
          <p:nvSpPr>
            <p:cNvPr id="8" name="テキスト ボックス 7">
              <a:extLst>
                <a:ext uri="{FF2B5EF4-FFF2-40B4-BE49-F238E27FC236}">
                  <a16:creationId xmlns:a16="http://schemas.microsoft.com/office/drawing/2014/main" id="{C3F52F86-FF7C-0125-3B13-3DDEAFB7D27E}"/>
                </a:ext>
              </a:extLst>
            </p:cNvPr>
            <p:cNvSpPr txBox="1"/>
            <p:nvPr/>
          </p:nvSpPr>
          <p:spPr>
            <a:xfrm>
              <a:off x="4009199" y="2264985"/>
              <a:ext cx="2265871" cy="262059"/>
            </a:xfrm>
            <a:prstGeom prst="rect">
              <a:avLst/>
            </a:prstGeom>
            <a:noFill/>
          </p:spPr>
          <p:txBody>
            <a:bodyPr wrap="square">
              <a:spAutoFit/>
            </a:bodyPr>
            <a:lstStyle/>
            <a:p>
              <a:pPr>
                <a:lnSpc>
                  <a:spcPts val="1500"/>
                </a:lnSpc>
              </a:pPr>
              <a:r>
                <a:rPr lang="ja-JP" altLang="en-US" sz="1000" dirty="0">
                  <a:highlight>
                    <a:srgbClr val="F8FCF6"/>
                  </a:highlight>
                  <a:latin typeface="+mn-ea"/>
                </a:rPr>
                <a:t>＜平成７年兵庫県南部地震＞</a:t>
              </a:r>
            </a:p>
          </p:txBody>
        </p:sp>
      </p:grpSp>
      <p:grpSp>
        <p:nvGrpSpPr>
          <p:cNvPr id="16" name="グループ化 15">
            <a:extLst>
              <a:ext uri="{FF2B5EF4-FFF2-40B4-BE49-F238E27FC236}">
                <a16:creationId xmlns:a16="http://schemas.microsoft.com/office/drawing/2014/main" id="{C2293DD0-4F46-B6BB-5FC8-AAF71D62B0DF}"/>
              </a:ext>
            </a:extLst>
          </p:cNvPr>
          <p:cNvGrpSpPr/>
          <p:nvPr/>
        </p:nvGrpSpPr>
        <p:grpSpPr>
          <a:xfrm>
            <a:off x="6535806" y="1686448"/>
            <a:ext cx="2421155" cy="1787506"/>
            <a:chOff x="6447137" y="2035027"/>
            <a:chExt cx="2421155" cy="1787506"/>
          </a:xfrm>
        </p:grpSpPr>
        <p:pic>
          <p:nvPicPr>
            <p:cNvPr id="29" name="Picture 4">
              <a:extLst>
                <a:ext uri="{FF2B5EF4-FFF2-40B4-BE49-F238E27FC236}">
                  <a16:creationId xmlns:a16="http://schemas.microsoft.com/office/drawing/2014/main" id="{2A0AAEF9-7D43-7E6D-6C81-C5016105D3E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6517823" y="2281475"/>
              <a:ext cx="2350469" cy="1541058"/>
            </a:xfrm>
            <a:prstGeom prst="rect">
              <a:avLst/>
            </a:prstGeom>
            <a:noFill/>
            <a:extLst>
              <a:ext uri="{909E8E84-426E-40DD-AFC4-6F175D3DCCD1}">
                <a14:hiddenFill xmlns:a14="http://schemas.microsoft.com/office/drawing/2010/main">
                  <a:solidFill>
                    <a:srgbClr val="FFFFFF"/>
                  </a:solidFill>
                </a14:hiddenFill>
              </a:ext>
            </a:extLst>
          </p:spPr>
        </p:pic>
        <p:sp>
          <p:nvSpPr>
            <p:cNvPr id="31" name="テキスト ボックス 30">
              <a:extLst>
                <a:ext uri="{FF2B5EF4-FFF2-40B4-BE49-F238E27FC236}">
                  <a16:creationId xmlns:a16="http://schemas.microsoft.com/office/drawing/2014/main" id="{FEF883D8-6842-187A-D508-43FF15C0EC44}"/>
                </a:ext>
              </a:extLst>
            </p:cNvPr>
            <p:cNvSpPr txBox="1"/>
            <p:nvPr/>
          </p:nvSpPr>
          <p:spPr>
            <a:xfrm>
              <a:off x="6447137" y="2035027"/>
              <a:ext cx="2328056" cy="263342"/>
            </a:xfrm>
            <a:prstGeom prst="rect">
              <a:avLst/>
            </a:prstGeom>
            <a:noFill/>
          </p:spPr>
          <p:txBody>
            <a:bodyPr wrap="square">
              <a:spAutoFit/>
            </a:bodyPr>
            <a:lstStyle/>
            <a:p>
              <a:pPr>
                <a:lnSpc>
                  <a:spcPts val="1500"/>
                </a:lnSpc>
              </a:pPr>
              <a:r>
                <a:rPr lang="ja-JP" altLang="en-US" sz="1050" dirty="0">
                  <a:solidFill>
                    <a:srgbClr val="1A1A1A"/>
                  </a:solidFill>
                  <a:latin typeface="+mn-ea"/>
                </a:rPr>
                <a:t>例②：自動車の</a:t>
              </a:r>
              <a:r>
                <a:rPr lang="ja-JP" altLang="en-US" sz="1050" i="0" dirty="0">
                  <a:solidFill>
                    <a:srgbClr val="1A1A1A"/>
                  </a:solidFill>
                  <a:effectLst/>
                  <a:latin typeface="+mn-ea"/>
                </a:rPr>
                <a:t>埋没</a:t>
              </a:r>
              <a:endParaRPr lang="ja-JP" altLang="en-US" sz="1000" dirty="0">
                <a:highlight>
                  <a:srgbClr val="F8FCF6"/>
                </a:highlight>
                <a:latin typeface="+mn-ea"/>
              </a:endParaRPr>
            </a:p>
          </p:txBody>
        </p:sp>
        <p:sp>
          <p:nvSpPr>
            <p:cNvPr id="14" name="テキスト ボックス 13">
              <a:extLst>
                <a:ext uri="{FF2B5EF4-FFF2-40B4-BE49-F238E27FC236}">
                  <a16:creationId xmlns:a16="http://schemas.microsoft.com/office/drawing/2014/main" id="{817DD687-8158-ED4A-978A-4D5449C4A4EE}"/>
                </a:ext>
              </a:extLst>
            </p:cNvPr>
            <p:cNvSpPr txBox="1"/>
            <p:nvPr/>
          </p:nvSpPr>
          <p:spPr>
            <a:xfrm>
              <a:off x="6461978" y="2258069"/>
              <a:ext cx="2265871" cy="262059"/>
            </a:xfrm>
            <a:prstGeom prst="rect">
              <a:avLst/>
            </a:prstGeom>
            <a:noFill/>
          </p:spPr>
          <p:txBody>
            <a:bodyPr wrap="square">
              <a:spAutoFit/>
            </a:bodyPr>
            <a:lstStyle/>
            <a:p>
              <a:pPr>
                <a:lnSpc>
                  <a:spcPts val="1500"/>
                </a:lnSpc>
              </a:pPr>
              <a:r>
                <a:rPr lang="ja-JP" altLang="en-US" sz="1000" dirty="0">
                  <a:highlight>
                    <a:srgbClr val="F8FCF6"/>
                  </a:highlight>
                  <a:latin typeface="+mn-ea"/>
                </a:rPr>
                <a:t>＜平成</a:t>
              </a:r>
              <a:r>
                <a:rPr lang="en-US" altLang="ja-JP" sz="1000" dirty="0">
                  <a:highlight>
                    <a:srgbClr val="F8FCF6"/>
                  </a:highlight>
                  <a:latin typeface="+mn-ea"/>
                </a:rPr>
                <a:t>28</a:t>
              </a:r>
              <a:r>
                <a:rPr lang="ja-JP" altLang="en-US" sz="1000" dirty="0">
                  <a:highlight>
                    <a:srgbClr val="F8FCF6"/>
                  </a:highlight>
                  <a:latin typeface="+mn-ea"/>
                </a:rPr>
                <a:t>年東北地方太平沖地震＞</a:t>
              </a:r>
            </a:p>
          </p:txBody>
        </p:sp>
      </p:grpSp>
      <p:grpSp>
        <p:nvGrpSpPr>
          <p:cNvPr id="25" name="グループ化 24">
            <a:extLst>
              <a:ext uri="{FF2B5EF4-FFF2-40B4-BE49-F238E27FC236}">
                <a16:creationId xmlns:a16="http://schemas.microsoft.com/office/drawing/2014/main" id="{D7F25024-4FBF-1D1D-CA77-9F5F52763F0C}"/>
              </a:ext>
            </a:extLst>
          </p:cNvPr>
          <p:cNvGrpSpPr/>
          <p:nvPr/>
        </p:nvGrpSpPr>
        <p:grpSpPr>
          <a:xfrm>
            <a:off x="4094861" y="3845577"/>
            <a:ext cx="2370785" cy="2037532"/>
            <a:chOff x="4006192" y="4194156"/>
            <a:chExt cx="2370785" cy="2037532"/>
          </a:xfrm>
        </p:grpSpPr>
        <p:pic>
          <p:nvPicPr>
            <p:cNvPr id="3" name="図 2" descr="建物, トラック, 記号, 橋 が含まれている画像&#10;&#10;AI 生成コンテンツは誤りを含む可能性があります。">
              <a:extLst>
                <a:ext uri="{FF2B5EF4-FFF2-40B4-BE49-F238E27FC236}">
                  <a16:creationId xmlns:a16="http://schemas.microsoft.com/office/drawing/2014/main" id="{3D7E1183-8B87-9536-EC44-2FB52955FA5B}"/>
                </a:ext>
              </a:extLst>
            </p:cNvPr>
            <p:cNvPicPr>
              <a:picLocks noChangeAspect="1"/>
            </p:cNvPicPr>
            <p:nvPr/>
          </p:nvPicPr>
          <p:blipFill>
            <a:blip r:embed="rId5" cstate="screen">
              <a:extLst>
                <a:ext uri="{28A0092B-C50C-407E-A947-70E740481C1C}">
                  <a14:useLocalDpi xmlns:a14="http://schemas.microsoft.com/office/drawing/2010/main"/>
                </a:ext>
              </a:extLst>
            </a:blip>
            <a:srcRect r="3686"/>
            <a:stretch>
              <a:fillRect/>
            </a:stretch>
          </p:blipFill>
          <p:spPr>
            <a:xfrm>
              <a:off x="4077459" y="4449690"/>
              <a:ext cx="2299518" cy="1781998"/>
            </a:xfrm>
            <a:prstGeom prst="rect">
              <a:avLst/>
            </a:prstGeom>
          </p:spPr>
        </p:pic>
        <p:sp>
          <p:nvSpPr>
            <p:cNvPr id="11" name="テキスト ボックス 27">
              <a:extLst>
                <a:ext uri="{FF2B5EF4-FFF2-40B4-BE49-F238E27FC236}">
                  <a16:creationId xmlns:a16="http://schemas.microsoft.com/office/drawing/2014/main" id="{AA6F7625-3686-5CB2-AD77-775B035D8647}"/>
                </a:ext>
              </a:extLst>
            </p:cNvPr>
            <p:cNvSpPr txBox="1"/>
            <p:nvPr/>
          </p:nvSpPr>
          <p:spPr>
            <a:xfrm>
              <a:off x="4006192" y="4194156"/>
              <a:ext cx="2303860" cy="26334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500"/>
                </a:lnSpc>
              </a:pPr>
              <a:r>
                <a:rPr lang="ja-JP" altLang="en-US" sz="1050" i="0" dirty="0">
                  <a:solidFill>
                    <a:srgbClr val="1A1A1A"/>
                  </a:solidFill>
                  <a:effectLst/>
                  <a:latin typeface="+mn-ea"/>
                </a:rPr>
                <a:t>例③：橋梁に段差が発生</a:t>
              </a:r>
              <a:endParaRPr lang="ja-JP" altLang="en-US" sz="1000" dirty="0">
                <a:highlight>
                  <a:srgbClr val="F8FCF6"/>
                </a:highlight>
                <a:latin typeface="+mn-ea"/>
              </a:endParaRPr>
            </a:p>
          </p:txBody>
        </p:sp>
        <p:sp>
          <p:nvSpPr>
            <p:cNvPr id="17" name="テキスト ボックス 16">
              <a:extLst>
                <a:ext uri="{FF2B5EF4-FFF2-40B4-BE49-F238E27FC236}">
                  <a16:creationId xmlns:a16="http://schemas.microsoft.com/office/drawing/2014/main" id="{EF0EFFB2-6E65-DDE8-711F-6D4611C91A3F}"/>
                </a:ext>
              </a:extLst>
            </p:cNvPr>
            <p:cNvSpPr txBox="1"/>
            <p:nvPr/>
          </p:nvSpPr>
          <p:spPr>
            <a:xfrm>
              <a:off x="4041262" y="4457498"/>
              <a:ext cx="2265871" cy="262059"/>
            </a:xfrm>
            <a:prstGeom prst="rect">
              <a:avLst/>
            </a:prstGeom>
            <a:noFill/>
          </p:spPr>
          <p:txBody>
            <a:bodyPr wrap="square">
              <a:spAutoFit/>
            </a:bodyPr>
            <a:lstStyle/>
            <a:p>
              <a:pPr>
                <a:lnSpc>
                  <a:spcPts val="1500"/>
                </a:lnSpc>
              </a:pPr>
              <a:r>
                <a:rPr lang="ja-JP" altLang="en-US" sz="1000" dirty="0">
                  <a:solidFill>
                    <a:srgbClr val="1A1A1A"/>
                  </a:solidFill>
                  <a:highlight>
                    <a:srgbClr val="F8FCF6"/>
                  </a:highlight>
                  <a:latin typeface="+mn-ea"/>
                </a:rPr>
                <a:t>＜令和６年能登半島地震＞</a:t>
              </a:r>
              <a:endParaRPr lang="ja-JP" altLang="en-US" sz="1000" dirty="0">
                <a:highlight>
                  <a:srgbClr val="F8FCF6"/>
                </a:highlight>
                <a:latin typeface="+mn-ea"/>
              </a:endParaRPr>
            </a:p>
          </p:txBody>
        </p:sp>
      </p:grpSp>
      <p:grpSp>
        <p:nvGrpSpPr>
          <p:cNvPr id="26" name="グループ化 25">
            <a:extLst>
              <a:ext uri="{FF2B5EF4-FFF2-40B4-BE49-F238E27FC236}">
                <a16:creationId xmlns:a16="http://schemas.microsoft.com/office/drawing/2014/main" id="{18FC6BBB-53F9-8F1B-6365-3E1F76A7DD22}"/>
              </a:ext>
            </a:extLst>
          </p:cNvPr>
          <p:cNvGrpSpPr/>
          <p:nvPr/>
        </p:nvGrpSpPr>
        <p:grpSpPr>
          <a:xfrm>
            <a:off x="6564344" y="3838807"/>
            <a:ext cx="2392616" cy="2039407"/>
            <a:chOff x="6475675" y="4187386"/>
            <a:chExt cx="2392616" cy="2039407"/>
          </a:xfrm>
        </p:grpSpPr>
        <p:pic>
          <p:nvPicPr>
            <p:cNvPr id="28" name="図 27" descr="屋外, 記号, 道路, ストリート が含まれている画像&#10;&#10;AI 生成コンテンツは誤りを含む可能性があります。">
              <a:extLst>
                <a:ext uri="{FF2B5EF4-FFF2-40B4-BE49-F238E27FC236}">
                  <a16:creationId xmlns:a16="http://schemas.microsoft.com/office/drawing/2014/main" id="{60FB1D55-128C-B342-E45A-D5F64FA2D4D9}"/>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523318" y="4444796"/>
              <a:ext cx="2344973" cy="1781997"/>
            </a:xfrm>
            <a:prstGeom prst="rect">
              <a:avLst/>
            </a:prstGeom>
          </p:spPr>
        </p:pic>
        <p:sp>
          <p:nvSpPr>
            <p:cNvPr id="37" name="テキスト ボックス 27">
              <a:extLst>
                <a:ext uri="{FF2B5EF4-FFF2-40B4-BE49-F238E27FC236}">
                  <a16:creationId xmlns:a16="http://schemas.microsoft.com/office/drawing/2014/main" id="{A0DF9A33-2DFF-D35F-DC01-E9F76763C21C}"/>
                </a:ext>
              </a:extLst>
            </p:cNvPr>
            <p:cNvSpPr txBox="1"/>
            <p:nvPr/>
          </p:nvSpPr>
          <p:spPr>
            <a:xfrm>
              <a:off x="6517823" y="4187386"/>
              <a:ext cx="2344973" cy="26334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500"/>
                </a:lnSpc>
              </a:pPr>
              <a:r>
                <a:rPr lang="ja-JP" altLang="en-US" sz="1050" dirty="0">
                  <a:solidFill>
                    <a:srgbClr val="1A1A1A"/>
                  </a:solidFill>
                  <a:latin typeface="+mn-ea"/>
                </a:rPr>
                <a:t>例</a:t>
              </a:r>
              <a:r>
                <a:rPr lang="ja-JP" altLang="en-US" sz="1050" i="0" dirty="0">
                  <a:solidFill>
                    <a:srgbClr val="1A1A1A"/>
                  </a:solidFill>
                  <a:effectLst/>
                  <a:latin typeface="+mn-ea"/>
                </a:rPr>
                <a:t>④：交通看板の傾斜</a:t>
              </a:r>
              <a:endParaRPr lang="ja-JP" altLang="en-US" sz="1050" dirty="0">
                <a:latin typeface="+mn-ea"/>
              </a:endParaRPr>
            </a:p>
          </p:txBody>
        </p:sp>
        <p:sp>
          <p:nvSpPr>
            <p:cNvPr id="22" name="テキスト ボックス 21">
              <a:extLst>
                <a:ext uri="{FF2B5EF4-FFF2-40B4-BE49-F238E27FC236}">
                  <a16:creationId xmlns:a16="http://schemas.microsoft.com/office/drawing/2014/main" id="{9778F134-2382-91E4-D9A9-FCFC7B6E2613}"/>
                </a:ext>
              </a:extLst>
            </p:cNvPr>
            <p:cNvSpPr txBox="1"/>
            <p:nvPr/>
          </p:nvSpPr>
          <p:spPr>
            <a:xfrm>
              <a:off x="6475675" y="4441075"/>
              <a:ext cx="2265871" cy="262059"/>
            </a:xfrm>
            <a:prstGeom prst="rect">
              <a:avLst/>
            </a:prstGeom>
            <a:noFill/>
          </p:spPr>
          <p:txBody>
            <a:bodyPr wrap="square">
              <a:spAutoFit/>
            </a:bodyPr>
            <a:lstStyle/>
            <a:p>
              <a:pPr>
                <a:lnSpc>
                  <a:spcPts val="1500"/>
                </a:lnSpc>
              </a:pPr>
              <a:r>
                <a:rPr lang="ja-JP" altLang="en-US" sz="1000" dirty="0">
                  <a:solidFill>
                    <a:srgbClr val="1A1A1A"/>
                  </a:solidFill>
                  <a:highlight>
                    <a:srgbClr val="F8FCF6"/>
                  </a:highlight>
                  <a:latin typeface="+mn-ea"/>
                </a:rPr>
                <a:t>＜令和６年能登半島地震＞</a:t>
              </a:r>
              <a:endParaRPr lang="ja-JP" altLang="en-US" sz="1000" dirty="0">
                <a:highlight>
                  <a:srgbClr val="F8FCF6"/>
                </a:highlight>
                <a:latin typeface="+mn-ea"/>
              </a:endParaRPr>
            </a:p>
          </p:txBody>
        </p:sp>
      </p:grpSp>
      <p:sp>
        <p:nvSpPr>
          <p:cNvPr id="4" name="スライド番号プレースホルダー 12">
            <a:extLst>
              <a:ext uri="{FF2B5EF4-FFF2-40B4-BE49-F238E27FC236}">
                <a16:creationId xmlns:a16="http://schemas.microsoft.com/office/drawing/2014/main" id="{0FFDA696-8084-0882-A1A9-810A40B37BDE}"/>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11</a:t>
            </a:fld>
            <a:endParaRPr lang="ja-JP" altLang="en-US" dirty="0">
              <a:solidFill>
                <a:schemeClr val="tx1"/>
              </a:solidFill>
            </a:endParaRPr>
          </a:p>
        </p:txBody>
      </p:sp>
      <p:sp>
        <p:nvSpPr>
          <p:cNvPr id="15" name="四角形: 角を丸くする 14">
            <a:extLst>
              <a:ext uri="{FF2B5EF4-FFF2-40B4-BE49-F238E27FC236}">
                <a16:creationId xmlns:a16="http://schemas.microsoft.com/office/drawing/2014/main" id="{841CDCE3-B44F-3106-ABAC-A4DC2A2B8FED}"/>
              </a:ext>
            </a:extLst>
          </p:cNvPr>
          <p:cNvSpPr/>
          <p:nvPr/>
        </p:nvSpPr>
        <p:spPr>
          <a:xfrm>
            <a:off x="252000" y="517875"/>
            <a:ext cx="8640000" cy="523072"/>
          </a:xfrm>
          <a:prstGeom prst="roundRect">
            <a:avLst>
              <a:gd name="adj" fmla="val 6626"/>
            </a:avLst>
          </a:prstGeom>
          <a:solidFill>
            <a:schemeClr val="accent6">
              <a:lumMod val="60000"/>
              <a:lumOff val="40000"/>
              <a:alpha val="50000"/>
            </a:schemeClr>
          </a:solidFill>
          <a:ln w="12700">
            <a:solidFill>
              <a:schemeClr val="accent6">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lIns="36000" tIns="36000" rIns="36000" bIns="36000" rtlCol="0" anchor="t" anchorCtr="0">
            <a:spAutoFit/>
          </a:bodyPr>
          <a:lstStyle/>
          <a:p>
            <a:pPr marL="216000" indent="-216000">
              <a:buFont typeface="Meiryo UI" panose="020B0604030504040204" pitchFamily="50" charset="-128"/>
              <a:buChar char="○"/>
            </a:pPr>
            <a:r>
              <a:rPr kumimoji="1" lang="ja-JP" altLang="en-US" sz="1400" dirty="0"/>
              <a:t>これまでの災害事例を踏まえ、液状化によって生じる地盤沈下や道路における噴水・噴砂などにより想定されるリスクを洗い出し、災害シナリオなどに反映させることで、府民の事前の備えにつなげる。</a:t>
            </a:r>
            <a:endParaRPr kumimoji="1" lang="ja-JP" altLang="en-US" sz="1000" dirty="0"/>
          </a:p>
        </p:txBody>
      </p:sp>
    </p:spTree>
    <p:extLst>
      <p:ext uri="{BB962C8B-B14F-4D97-AF65-F5344CB8AC3E}">
        <p14:creationId xmlns:p14="http://schemas.microsoft.com/office/powerpoint/2010/main" val="4237744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D2EABB8-8097-461D-5EF4-3B8795E67E7E}"/>
            </a:ext>
          </a:extLst>
        </p:cNvPr>
        <p:cNvGrpSpPr/>
        <p:nvPr/>
      </p:nvGrpSpPr>
      <p:grpSpPr>
        <a:xfrm>
          <a:off x="0" y="0"/>
          <a:ext cx="0" cy="0"/>
          <a:chOff x="0" y="0"/>
          <a:chExt cx="0" cy="0"/>
        </a:xfrm>
      </p:grpSpPr>
      <p:sp>
        <p:nvSpPr>
          <p:cNvPr id="24" name="テキスト ボックス 23">
            <a:extLst>
              <a:ext uri="{FF2B5EF4-FFF2-40B4-BE49-F238E27FC236}">
                <a16:creationId xmlns:a16="http://schemas.microsoft.com/office/drawing/2014/main" id="{53700512-4FEE-4F2F-8365-DE41168C91A1}"/>
              </a:ext>
            </a:extLst>
          </p:cNvPr>
          <p:cNvSpPr txBox="1"/>
          <p:nvPr/>
        </p:nvSpPr>
        <p:spPr>
          <a:xfrm>
            <a:off x="6383477" y="2040527"/>
            <a:ext cx="2699563" cy="3130913"/>
          </a:xfrm>
          <a:prstGeom prst="rect">
            <a:avLst/>
          </a:prstGeom>
          <a:solidFill>
            <a:srgbClr val="EAF4E4"/>
          </a:solidFill>
          <a:ln>
            <a:noFill/>
          </a:ln>
        </p:spPr>
        <p:txBody>
          <a:bodyPr wrap="square">
            <a:noAutofit/>
          </a:bodyPr>
          <a:lstStyle/>
          <a:p>
            <a:endParaRPr kumimoji="1" lang="ja-JP" altLang="en-US" sz="1200" dirty="0"/>
          </a:p>
        </p:txBody>
      </p:sp>
      <p:pic>
        <p:nvPicPr>
          <p:cNvPr id="14" name="図 13" descr="ダイアグラム&#10;&#10;AI 生成コンテンツは誤りを含む可能性があります。">
            <a:extLst>
              <a:ext uri="{FF2B5EF4-FFF2-40B4-BE49-F238E27FC236}">
                <a16:creationId xmlns:a16="http://schemas.microsoft.com/office/drawing/2014/main" id="{550152D9-2E6B-F5DE-EC09-E6D4DA8F52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21068" y="2040527"/>
            <a:ext cx="3122627" cy="4299598"/>
          </a:xfrm>
          <a:prstGeom prst="rect">
            <a:avLst/>
          </a:prstGeom>
        </p:spPr>
      </p:pic>
      <p:pic>
        <p:nvPicPr>
          <p:cNvPr id="18" name="図 17" descr="マップ&#10;&#10;AI 生成コンテンツは誤りを含む可能性があります。">
            <a:extLst>
              <a:ext uri="{FF2B5EF4-FFF2-40B4-BE49-F238E27FC236}">
                <a16:creationId xmlns:a16="http://schemas.microsoft.com/office/drawing/2014/main" id="{1DCAA85E-A6D0-4834-4010-2F6D8E331A2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9469" y="1969420"/>
            <a:ext cx="3052239" cy="4420485"/>
          </a:xfrm>
          <a:prstGeom prst="rect">
            <a:avLst/>
          </a:prstGeom>
        </p:spPr>
      </p:pic>
      <p:sp>
        <p:nvSpPr>
          <p:cNvPr id="19" name="テキスト ボックス 32">
            <a:extLst>
              <a:ext uri="{FF2B5EF4-FFF2-40B4-BE49-F238E27FC236}">
                <a16:creationId xmlns:a16="http://schemas.microsoft.com/office/drawing/2014/main" id="{10D83194-A20B-9291-26D2-4B8E6FBD959F}"/>
              </a:ext>
            </a:extLst>
          </p:cNvPr>
          <p:cNvSpPr txBox="1"/>
          <p:nvPr/>
        </p:nvSpPr>
        <p:spPr>
          <a:xfrm>
            <a:off x="272320" y="1684978"/>
            <a:ext cx="1260000" cy="257369"/>
          </a:xfrm>
          <a:prstGeom prst="rect">
            <a:avLst/>
          </a:prstGeom>
          <a:solidFill>
            <a:schemeClr val="bg1"/>
          </a:solidFill>
          <a:ln w="19050">
            <a:solidFill>
              <a:schemeClr val="dk1"/>
            </a:solidFill>
          </a:ln>
        </p:spPr>
        <p:txBody>
          <a:bodyPr wrap="square" lIns="36000" tIns="36000" rIns="36000" bIns="360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kumimoji="1" lang="ja-JP" altLang="en-US" sz="1200" b="1" dirty="0">
                <a:latin typeface="+mn-ea"/>
              </a:rPr>
              <a:t>液状化危険度</a:t>
            </a:r>
          </a:p>
        </p:txBody>
      </p:sp>
      <p:sp>
        <p:nvSpPr>
          <p:cNvPr id="20" name="テキスト ボックス 33">
            <a:extLst>
              <a:ext uri="{FF2B5EF4-FFF2-40B4-BE49-F238E27FC236}">
                <a16:creationId xmlns:a16="http://schemas.microsoft.com/office/drawing/2014/main" id="{D48AF6D2-7A81-4826-E3FC-9A831849A642}"/>
              </a:ext>
            </a:extLst>
          </p:cNvPr>
          <p:cNvSpPr txBox="1"/>
          <p:nvPr/>
        </p:nvSpPr>
        <p:spPr>
          <a:xfrm>
            <a:off x="2074384" y="6312729"/>
            <a:ext cx="1187324" cy="23083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ja-JP" altLang="en-US" sz="900" dirty="0"/>
              <a:t>（南海トラフ地震）</a:t>
            </a:r>
            <a:endParaRPr lang="en-US" altLang="ja-JP" sz="900" dirty="0"/>
          </a:p>
        </p:txBody>
      </p:sp>
      <p:sp>
        <p:nvSpPr>
          <p:cNvPr id="23" name="テキスト ボックス 32">
            <a:extLst>
              <a:ext uri="{FF2B5EF4-FFF2-40B4-BE49-F238E27FC236}">
                <a16:creationId xmlns:a16="http://schemas.microsoft.com/office/drawing/2014/main" id="{F9C30DA3-64C0-9B63-A959-BA24735679D2}"/>
              </a:ext>
            </a:extLst>
          </p:cNvPr>
          <p:cNvSpPr txBox="1"/>
          <p:nvPr/>
        </p:nvSpPr>
        <p:spPr>
          <a:xfrm>
            <a:off x="3178655" y="1684978"/>
            <a:ext cx="1260000" cy="257369"/>
          </a:xfrm>
          <a:prstGeom prst="rect">
            <a:avLst/>
          </a:prstGeom>
          <a:solidFill>
            <a:schemeClr val="bg1"/>
          </a:solidFill>
          <a:ln w="19050">
            <a:solidFill>
              <a:schemeClr val="dk1"/>
            </a:solidFill>
          </a:ln>
        </p:spPr>
        <p:txBody>
          <a:bodyPr wrap="square" lIns="36000" tIns="36000" rIns="36000" bIns="360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kumimoji="1" lang="ja-JP" altLang="en-US" sz="1200" b="1" dirty="0">
                <a:latin typeface="+mn-ea"/>
              </a:rPr>
              <a:t>広域緊急交通路</a:t>
            </a:r>
          </a:p>
        </p:txBody>
      </p:sp>
      <p:sp>
        <p:nvSpPr>
          <p:cNvPr id="3" name="テキスト ボックス 2">
            <a:extLst>
              <a:ext uri="{FF2B5EF4-FFF2-40B4-BE49-F238E27FC236}">
                <a16:creationId xmlns:a16="http://schemas.microsoft.com/office/drawing/2014/main" id="{5A4D873C-90F8-89CA-44FE-E4CBA7615895}"/>
              </a:ext>
            </a:extLst>
          </p:cNvPr>
          <p:cNvSpPr txBox="1"/>
          <p:nvPr/>
        </p:nvSpPr>
        <p:spPr>
          <a:xfrm>
            <a:off x="6423840" y="2139377"/>
            <a:ext cx="2649040" cy="2931572"/>
          </a:xfrm>
          <a:prstGeom prst="rect">
            <a:avLst/>
          </a:prstGeom>
          <a:noFill/>
        </p:spPr>
        <p:txBody>
          <a:bodyPr wrap="square" lIns="0" tIns="0" rIns="0" bIns="0">
            <a:spAutoFit/>
          </a:bodyPr>
          <a:lstStyle/>
          <a:p>
            <a:r>
              <a:rPr lang="en-US" altLang="ja-JP" sz="1200" b="1" dirty="0"/>
              <a:t>【</a:t>
            </a:r>
            <a:r>
              <a:rPr lang="ja-JP" altLang="en-US" sz="1200" b="1" dirty="0"/>
              <a:t>広域緊急交通路</a:t>
            </a:r>
            <a:r>
              <a:rPr lang="en-US" altLang="ja-JP" sz="1200" b="1" dirty="0"/>
              <a:t>】</a:t>
            </a:r>
          </a:p>
          <a:p>
            <a:pPr indent="108000">
              <a:spcBef>
                <a:spcPts val="300"/>
              </a:spcBef>
            </a:pPr>
            <a:r>
              <a:rPr lang="ja-JP" altLang="en-US" sz="1200" dirty="0"/>
              <a:t>災害発生時に救助・救急、消火、医療、緊急物資の供給を迅速かつ的確に実施するための道路</a:t>
            </a:r>
            <a:endParaRPr lang="en-US" altLang="ja-JP" sz="1200" dirty="0"/>
          </a:p>
          <a:p>
            <a:pPr marL="252000" indent="-180000">
              <a:spcBef>
                <a:spcPts val="300"/>
              </a:spcBef>
              <a:buFont typeface="+mj-ea"/>
              <a:buAutoNum type="circleNumDbPlain"/>
            </a:pPr>
            <a:r>
              <a:rPr lang="ja-JP" altLang="en-US" sz="1200" dirty="0"/>
              <a:t>府県間を連絡する主要な道路</a:t>
            </a:r>
            <a:endParaRPr lang="en-US" altLang="ja-JP" sz="1200" dirty="0"/>
          </a:p>
          <a:p>
            <a:pPr marL="252000" indent="-180000">
              <a:spcBef>
                <a:spcPts val="300"/>
              </a:spcBef>
              <a:buFont typeface="+mj-ea"/>
              <a:buAutoNum type="circleNumDbPlain"/>
            </a:pPr>
            <a:r>
              <a:rPr lang="ja-JP" altLang="en-US" sz="1200" dirty="0"/>
              <a:t>府域の広域防災拠点、広報支援活動拠点、陸上・海上・航空輸送基地等を連絡する主要な道路及び接続道路</a:t>
            </a:r>
            <a:endParaRPr lang="en-US" altLang="ja-JP" sz="1200" dirty="0"/>
          </a:p>
          <a:p>
            <a:pPr marL="252000" indent="-180000">
              <a:spcBef>
                <a:spcPts val="300"/>
              </a:spcBef>
              <a:buFont typeface="+mj-ea"/>
              <a:buAutoNum type="circleNumDbPlain"/>
            </a:pPr>
            <a:r>
              <a:rPr lang="ja-JP" altLang="en-US" sz="1200" dirty="0"/>
              <a:t>各府民センタービル、市町村庁舎等、市町村の輸送拠点及び災害拠点病院を連絡する主要な道路及び接続道路</a:t>
            </a:r>
            <a:endParaRPr lang="en-US" altLang="ja-JP" sz="1200" dirty="0"/>
          </a:p>
          <a:p>
            <a:pPr marL="252000" indent="-180000">
              <a:spcBef>
                <a:spcPts val="300"/>
              </a:spcBef>
              <a:buFont typeface="+mj-ea"/>
              <a:buAutoNum type="circleNumDbPlain"/>
            </a:pPr>
            <a:r>
              <a:rPr lang="ja-JP" altLang="en-US" sz="1200" dirty="0"/>
              <a:t>津波による沿岸部の被災を考慮した、内陸部から沿岸部への櫛の歯型のアクセス道路</a:t>
            </a:r>
          </a:p>
          <a:p>
            <a:r>
              <a:rPr lang="en-US" altLang="ja-JP" sz="1000" dirty="0"/>
              <a:t>                      ※</a:t>
            </a:r>
            <a:r>
              <a:rPr lang="ja-JP" altLang="en-US" sz="1000" dirty="0"/>
              <a:t>出典：</a:t>
            </a:r>
            <a:r>
              <a:rPr lang="zh-TW" altLang="en-US" sz="1000" dirty="0"/>
              <a:t>大阪府地域防災計画</a:t>
            </a:r>
            <a:endParaRPr lang="en-US" altLang="ja-JP" sz="1000" dirty="0"/>
          </a:p>
        </p:txBody>
      </p:sp>
      <p:sp>
        <p:nvSpPr>
          <p:cNvPr id="4" name="矢印: 右 3">
            <a:extLst>
              <a:ext uri="{FF2B5EF4-FFF2-40B4-BE49-F238E27FC236}">
                <a16:creationId xmlns:a16="http://schemas.microsoft.com/office/drawing/2014/main" id="{6D0BBEDA-B89C-8BC0-36D5-CC2F5B1989D3}"/>
              </a:ext>
            </a:extLst>
          </p:cNvPr>
          <p:cNvSpPr/>
          <p:nvPr/>
        </p:nvSpPr>
        <p:spPr>
          <a:xfrm>
            <a:off x="2982604" y="4023065"/>
            <a:ext cx="1118044" cy="1370154"/>
          </a:xfrm>
          <a:prstGeom prst="rightArrow">
            <a:avLst>
              <a:gd name="adj1" fmla="val 68686"/>
              <a:gd name="adj2" fmla="val 55452"/>
            </a:avLst>
          </a:prstGeom>
          <a:solidFill>
            <a:schemeClr val="accent6">
              <a:lumMod val="75000"/>
              <a:alpha val="50000"/>
            </a:scheme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テキスト ボックス 34">
            <a:extLst>
              <a:ext uri="{FF2B5EF4-FFF2-40B4-BE49-F238E27FC236}">
                <a16:creationId xmlns:a16="http://schemas.microsoft.com/office/drawing/2014/main" id="{8974A826-64C9-E0D7-1912-842976E36CC7}"/>
              </a:ext>
            </a:extLst>
          </p:cNvPr>
          <p:cNvSpPr txBox="1"/>
          <p:nvPr/>
        </p:nvSpPr>
        <p:spPr>
          <a:xfrm>
            <a:off x="2766452" y="4436949"/>
            <a:ext cx="1392530" cy="57708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050" b="1" dirty="0"/>
              <a:t>液状化危険度が</a:t>
            </a:r>
            <a:endParaRPr lang="en-US" altLang="ja-JP" sz="1050" b="1" dirty="0"/>
          </a:p>
          <a:p>
            <a:pPr algn="ctr"/>
            <a:r>
              <a:rPr lang="ja-JP" altLang="en-US" sz="1050" b="1" dirty="0"/>
              <a:t>「非常に激しい」</a:t>
            </a:r>
            <a:endParaRPr lang="en-US" altLang="ja-JP" sz="1050" b="1" dirty="0"/>
          </a:p>
          <a:p>
            <a:pPr algn="ctr"/>
            <a:r>
              <a:rPr lang="ja-JP" altLang="en-US" sz="1050" b="1" dirty="0"/>
              <a:t>地点を重ね合わせ</a:t>
            </a:r>
            <a:endParaRPr lang="en-US" altLang="ja-JP" sz="1050" b="1" dirty="0"/>
          </a:p>
        </p:txBody>
      </p:sp>
      <p:sp>
        <p:nvSpPr>
          <p:cNvPr id="8" name="テキスト ボックス 34">
            <a:extLst>
              <a:ext uri="{FF2B5EF4-FFF2-40B4-BE49-F238E27FC236}">
                <a16:creationId xmlns:a16="http://schemas.microsoft.com/office/drawing/2014/main" id="{0838647A-5AC4-495F-FF88-9147EE67D480}"/>
              </a:ext>
            </a:extLst>
          </p:cNvPr>
          <p:cNvSpPr txBox="1"/>
          <p:nvPr/>
        </p:nvSpPr>
        <p:spPr>
          <a:xfrm>
            <a:off x="319704" y="2225474"/>
            <a:ext cx="931377" cy="108519"/>
          </a:xfrm>
          <a:prstGeom prst="rect">
            <a:avLst/>
          </a:prstGeom>
          <a:noFill/>
          <a:ln w="12700">
            <a:solidFill>
              <a:srgbClr val="FF0000"/>
            </a:solidFill>
          </a:ln>
        </p:spPr>
        <p:txBody>
          <a:bodyPr wrap="square">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ltLang="ja-JP" sz="1050" dirty="0"/>
          </a:p>
        </p:txBody>
      </p:sp>
      <p:sp>
        <p:nvSpPr>
          <p:cNvPr id="21" name="タイトル 6">
            <a:extLst>
              <a:ext uri="{FF2B5EF4-FFF2-40B4-BE49-F238E27FC236}">
                <a16:creationId xmlns:a16="http://schemas.microsoft.com/office/drawing/2014/main" id="{240FA4C7-4542-4499-9CDC-E6D9184910A1}"/>
              </a:ext>
            </a:extLst>
          </p:cNvPr>
          <p:cNvSpPr>
            <a:spLocks noGrp="1"/>
          </p:cNvSpPr>
          <p:nvPr>
            <p:ph type="title"/>
          </p:nvPr>
        </p:nvSpPr>
        <p:spPr>
          <a:xfrm>
            <a:off x="0" y="0"/>
            <a:ext cx="9144000" cy="424800"/>
          </a:xfrm>
        </p:spPr>
        <p:txBody>
          <a:bodyPr>
            <a:normAutofit/>
          </a:bodyPr>
          <a:lstStyle/>
          <a:p>
            <a:r>
              <a:rPr lang="ja-JP" altLang="en-US" sz="2400" b="1" dirty="0"/>
              <a:t>２．今後の対応 </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【No.</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液状化によるリスク</a:t>
            </a:r>
            <a:endParaRPr lang="ja-JP" altLang="en-US" sz="2400" b="1" dirty="0"/>
          </a:p>
        </p:txBody>
      </p:sp>
      <p:sp>
        <p:nvSpPr>
          <p:cNvPr id="2" name="スライド番号プレースホルダー 12">
            <a:extLst>
              <a:ext uri="{FF2B5EF4-FFF2-40B4-BE49-F238E27FC236}">
                <a16:creationId xmlns:a16="http://schemas.microsoft.com/office/drawing/2014/main" id="{1C94B652-8F47-BE17-9D0C-149F1FDBCC18}"/>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12</a:t>
            </a:fld>
            <a:endParaRPr lang="ja-JP" altLang="en-US" dirty="0">
              <a:solidFill>
                <a:schemeClr val="tx1"/>
              </a:solidFill>
            </a:endParaRPr>
          </a:p>
        </p:txBody>
      </p:sp>
      <p:sp>
        <p:nvSpPr>
          <p:cNvPr id="6" name="四角形: 角を丸くする 5">
            <a:extLst>
              <a:ext uri="{FF2B5EF4-FFF2-40B4-BE49-F238E27FC236}">
                <a16:creationId xmlns:a16="http://schemas.microsoft.com/office/drawing/2014/main" id="{E85E3A5C-FE74-486D-377F-7A42D750C603}"/>
              </a:ext>
            </a:extLst>
          </p:cNvPr>
          <p:cNvSpPr/>
          <p:nvPr/>
        </p:nvSpPr>
        <p:spPr>
          <a:xfrm>
            <a:off x="252000" y="517875"/>
            <a:ext cx="8640000" cy="1010588"/>
          </a:xfrm>
          <a:prstGeom prst="roundRect">
            <a:avLst>
              <a:gd name="adj" fmla="val 6626"/>
            </a:avLst>
          </a:prstGeom>
          <a:solidFill>
            <a:schemeClr val="accent6">
              <a:lumMod val="60000"/>
              <a:lumOff val="40000"/>
              <a:alpha val="50000"/>
            </a:schemeClr>
          </a:solidFill>
          <a:ln w="12700">
            <a:solidFill>
              <a:schemeClr val="accent6">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lIns="36000" tIns="36000" rIns="36000" bIns="36000" rtlCol="0" anchor="t" anchorCtr="0">
            <a:spAutoFit/>
          </a:bodyPr>
          <a:lstStyle/>
          <a:p>
            <a:pPr marL="216000" indent="-216000">
              <a:buFont typeface="Meiryo UI" panose="020B0604030504040204" pitchFamily="50" charset="-128"/>
              <a:buChar char="○"/>
            </a:pPr>
            <a:r>
              <a:rPr kumimoji="1" lang="ja-JP" altLang="en-US" sz="1400" dirty="0"/>
              <a:t>地震により発生する液状化現象は、路面の沈下や橋梁の損傷、噴砂の発生などによって道路機能を大きく低下させ、通行性の著しい悪化を招くおそれがある。</a:t>
            </a:r>
            <a:endParaRPr kumimoji="1" lang="en-US" altLang="ja-JP" sz="1400" dirty="0"/>
          </a:p>
          <a:p>
            <a:pPr marL="216000" indent="-216000">
              <a:spcBef>
                <a:spcPts val="300"/>
              </a:spcBef>
              <a:buFont typeface="Meiryo UI" panose="020B0604030504040204" pitchFamily="50" charset="-128"/>
              <a:buChar char="○"/>
            </a:pPr>
            <a:r>
              <a:rPr kumimoji="1" lang="ja-JP" altLang="en-US" sz="1400" dirty="0"/>
              <a:t>ここでは、想定地震に基づく液状化危険度分布と大阪府の広域緊急交通路を用いて、リスクの高い地域について整理した。</a:t>
            </a:r>
            <a:endParaRPr kumimoji="1" lang="ja-JP" altLang="en-US" sz="1000" dirty="0"/>
          </a:p>
        </p:txBody>
      </p:sp>
    </p:spTree>
    <p:extLst>
      <p:ext uri="{BB962C8B-B14F-4D97-AF65-F5344CB8AC3E}">
        <p14:creationId xmlns:p14="http://schemas.microsoft.com/office/powerpoint/2010/main" val="2275664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15CC3-76DE-92BC-3B40-3B22DD7250AC}"/>
            </a:ext>
          </a:extLst>
        </p:cNvPr>
        <p:cNvGrpSpPr/>
        <p:nvPr/>
      </p:nvGrpSpPr>
      <p:grpSpPr>
        <a:xfrm>
          <a:off x="0" y="0"/>
          <a:ext cx="0" cy="0"/>
          <a:chOff x="0" y="0"/>
          <a:chExt cx="0" cy="0"/>
        </a:xfrm>
      </p:grpSpPr>
      <p:sp>
        <p:nvSpPr>
          <p:cNvPr id="18" name="タイトル 6">
            <a:extLst>
              <a:ext uri="{FF2B5EF4-FFF2-40B4-BE49-F238E27FC236}">
                <a16:creationId xmlns:a16="http://schemas.microsoft.com/office/drawing/2014/main" id="{940F788D-E066-49F8-87B6-921E0F3F3609}"/>
              </a:ext>
            </a:extLst>
          </p:cNvPr>
          <p:cNvSpPr>
            <a:spLocks noGrp="1"/>
          </p:cNvSpPr>
          <p:nvPr>
            <p:ph type="title" idx="4294967295"/>
          </p:nvPr>
        </p:nvSpPr>
        <p:spPr>
          <a:xfrm>
            <a:off x="0" y="0"/>
            <a:ext cx="9144000" cy="425450"/>
          </a:xfrm>
        </p:spPr>
        <p:txBody>
          <a:bodyPr>
            <a:normAutofit/>
          </a:bodyPr>
          <a:lstStyle/>
          <a:p>
            <a:r>
              <a:rPr lang="ja-JP" altLang="en-US" sz="2400" b="1" dirty="0"/>
              <a:t>２．今後の対応 </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【No.</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液状化によるリスク</a:t>
            </a:r>
            <a:endParaRPr lang="ja-JP" altLang="en-US" sz="2400" b="1" dirty="0"/>
          </a:p>
        </p:txBody>
      </p:sp>
      <p:pic>
        <p:nvPicPr>
          <p:cNvPr id="33" name="図 32">
            <a:extLst>
              <a:ext uri="{FF2B5EF4-FFF2-40B4-BE49-F238E27FC236}">
                <a16:creationId xmlns:a16="http://schemas.microsoft.com/office/drawing/2014/main" id="{E58B7C27-060D-4BCC-06D3-AB825AA991E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00183" y="756128"/>
            <a:ext cx="3818710" cy="5530546"/>
          </a:xfrm>
          <a:prstGeom prst="rect">
            <a:avLst/>
          </a:prstGeom>
        </p:spPr>
      </p:pic>
      <p:sp>
        <p:nvSpPr>
          <p:cNvPr id="34" name="テキスト ボックス 1">
            <a:extLst>
              <a:ext uri="{FF2B5EF4-FFF2-40B4-BE49-F238E27FC236}">
                <a16:creationId xmlns:a16="http://schemas.microsoft.com/office/drawing/2014/main" id="{45D8FFE9-B27A-4F1E-90E1-BA62DD57D1F8}"/>
              </a:ext>
            </a:extLst>
          </p:cNvPr>
          <p:cNvSpPr txBox="1"/>
          <p:nvPr/>
        </p:nvSpPr>
        <p:spPr>
          <a:xfrm>
            <a:off x="5242960" y="6207823"/>
            <a:ext cx="3733156" cy="46166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200" dirty="0"/>
              <a:t>図</a:t>
            </a:r>
            <a:r>
              <a:rPr lang="en-US" altLang="ja-JP" sz="1200" dirty="0"/>
              <a:t>11</a:t>
            </a:r>
            <a:r>
              <a:rPr lang="ja-JP" altLang="en-US" sz="1200" dirty="0"/>
              <a:t>　南海トラフ地震の液状化が</a:t>
            </a:r>
            <a:r>
              <a:rPr lang="en-US" altLang="ja-JP" sz="1200" dirty="0"/>
              <a:t>『</a:t>
            </a:r>
            <a:r>
              <a:rPr lang="ja-JP" altLang="en-US" sz="1200" dirty="0"/>
              <a:t>非常に激しい</a:t>
            </a:r>
            <a:r>
              <a:rPr lang="en-US" altLang="ja-JP" sz="1200" dirty="0"/>
              <a:t>』</a:t>
            </a:r>
            <a:r>
              <a:rPr lang="ja-JP" altLang="en-US" sz="1200" dirty="0"/>
              <a:t>地点と</a:t>
            </a:r>
            <a:endParaRPr lang="en-US" altLang="ja-JP" sz="1200" dirty="0"/>
          </a:p>
          <a:p>
            <a:pPr algn="ctr"/>
            <a:r>
              <a:rPr lang="ja-JP" altLang="en-US" sz="1200" dirty="0"/>
              <a:t>大阪府広域緊急交通路の重ね合わせ図</a:t>
            </a:r>
            <a:endParaRPr lang="en-US" altLang="ja-JP" sz="1200" dirty="0"/>
          </a:p>
        </p:txBody>
      </p:sp>
      <p:sp>
        <p:nvSpPr>
          <p:cNvPr id="35" name="正方形/長方形 34">
            <a:extLst>
              <a:ext uri="{FF2B5EF4-FFF2-40B4-BE49-F238E27FC236}">
                <a16:creationId xmlns:a16="http://schemas.microsoft.com/office/drawing/2014/main" id="{6B4A5EAF-6CD5-0967-F4F0-D07D61A9A9A2}"/>
              </a:ext>
            </a:extLst>
          </p:cNvPr>
          <p:cNvSpPr/>
          <p:nvPr/>
        </p:nvSpPr>
        <p:spPr>
          <a:xfrm>
            <a:off x="6741916" y="2152579"/>
            <a:ext cx="1866654" cy="2162072"/>
          </a:xfrm>
          <a:prstGeom prst="rect">
            <a:avLst/>
          </a:prstGeom>
          <a:noFill/>
          <a:ln w="158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pic>
        <p:nvPicPr>
          <p:cNvPr id="36" name="図 35">
            <a:extLst>
              <a:ext uri="{FF2B5EF4-FFF2-40B4-BE49-F238E27FC236}">
                <a16:creationId xmlns:a16="http://schemas.microsoft.com/office/drawing/2014/main" id="{12170CD8-14D7-FFC8-3B42-252FA47EE13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139556" y="1757459"/>
            <a:ext cx="2436339" cy="2976875"/>
          </a:xfrm>
          <a:prstGeom prst="rect">
            <a:avLst/>
          </a:prstGeom>
          <a:ln w="12700">
            <a:solidFill>
              <a:schemeClr val="tx1"/>
            </a:solidFill>
          </a:ln>
        </p:spPr>
      </p:pic>
      <p:cxnSp>
        <p:nvCxnSpPr>
          <p:cNvPr id="37" name="直線コネクタ 36">
            <a:extLst>
              <a:ext uri="{FF2B5EF4-FFF2-40B4-BE49-F238E27FC236}">
                <a16:creationId xmlns:a16="http://schemas.microsoft.com/office/drawing/2014/main" id="{01BD2B28-7B3B-9CE0-8E9C-A7878C432230}"/>
              </a:ext>
            </a:extLst>
          </p:cNvPr>
          <p:cNvCxnSpPr>
            <a:cxnSpLocks/>
          </p:cNvCxnSpPr>
          <p:nvPr/>
        </p:nvCxnSpPr>
        <p:spPr>
          <a:xfrm>
            <a:off x="6575895" y="1757459"/>
            <a:ext cx="2032675" cy="395120"/>
          </a:xfrm>
          <a:prstGeom prst="line">
            <a:avLst/>
          </a:prstGeom>
          <a:ln w="12700">
            <a:solidFill>
              <a:schemeClr val="tx1"/>
            </a:solidFill>
            <a:prstDash val="sysDash"/>
            <a:tailEnd type="none"/>
          </a:ln>
        </p:spPr>
        <p:style>
          <a:lnRef idx="1">
            <a:schemeClr val="dk1"/>
          </a:lnRef>
          <a:fillRef idx="0">
            <a:schemeClr val="dk1"/>
          </a:fillRef>
          <a:effectRef idx="0">
            <a:schemeClr val="dk1"/>
          </a:effectRef>
          <a:fontRef idx="minor">
            <a:schemeClr val="tx1"/>
          </a:fontRef>
        </p:style>
      </p:cxnSp>
      <p:cxnSp>
        <p:nvCxnSpPr>
          <p:cNvPr id="38" name="直線コネクタ 37">
            <a:extLst>
              <a:ext uri="{FF2B5EF4-FFF2-40B4-BE49-F238E27FC236}">
                <a16:creationId xmlns:a16="http://schemas.microsoft.com/office/drawing/2014/main" id="{D5157989-684A-9E8A-BFAD-43955430A3A0}"/>
              </a:ext>
            </a:extLst>
          </p:cNvPr>
          <p:cNvCxnSpPr>
            <a:cxnSpLocks/>
          </p:cNvCxnSpPr>
          <p:nvPr/>
        </p:nvCxnSpPr>
        <p:spPr>
          <a:xfrm flipV="1">
            <a:off x="6575895" y="4314651"/>
            <a:ext cx="2032675" cy="419683"/>
          </a:xfrm>
          <a:prstGeom prst="line">
            <a:avLst/>
          </a:prstGeom>
          <a:ln w="12700">
            <a:solidFill>
              <a:schemeClr val="tx1"/>
            </a:solidFill>
            <a:prstDash val="sysDash"/>
            <a:tailEnd type="none"/>
          </a:ln>
        </p:spPr>
        <p:style>
          <a:lnRef idx="1">
            <a:schemeClr val="dk1"/>
          </a:lnRef>
          <a:fillRef idx="0">
            <a:schemeClr val="dk1"/>
          </a:fillRef>
          <a:effectRef idx="0">
            <a:schemeClr val="dk1"/>
          </a:effectRef>
          <a:fontRef idx="minor">
            <a:schemeClr val="tx1"/>
          </a:fontRef>
        </p:style>
      </p:cxnSp>
      <p:pic>
        <p:nvPicPr>
          <p:cNvPr id="39" name="図 38" descr="テーブル&#10;&#10;AI 生成コンテンツは誤りを含む可能性があります。">
            <a:extLst>
              <a:ext uri="{FF2B5EF4-FFF2-40B4-BE49-F238E27FC236}">
                <a16:creationId xmlns:a16="http://schemas.microsoft.com/office/drawing/2014/main" id="{360CDE7B-87F4-97D5-8197-91496D23FDA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359648" y="487617"/>
            <a:ext cx="2216247" cy="1134345"/>
          </a:xfrm>
          <a:prstGeom prst="rect">
            <a:avLst/>
          </a:prstGeom>
        </p:spPr>
      </p:pic>
      <p:pic>
        <p:nvPicPr>
          <p:cNvPr id="4" name="図 3">
            <a:extLst>
              <a:ext uri="{FF2B5EF4-FFF2-40B4-BE49-F238E27FC236}">
                <a16:creationId xmlns:a16="http://schemas.microsoft.com/office/drawing/2014/main" id="{30BA50EE-90C1-81B1-30BD-1CCC66EC202A}"/>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025162" y="911153"/>
            <a:ext cx="1155476" cy="351955"/>
          </a:xfrm>
          <a:prstGeom prst="rect">
            <a:avLst/>
          </a:prstGeom>
        </p:spPr>
      </p:pic>
      <p:sp>
        <p:nvSpPr>
          <p:cNvPr id="3" name="スライド番号プレースホルダー 12">
            <a:extLst>
              <a:ext uri="{FF2B5EF4-FFF2-40B4-BE49-F238E27FC236}">
                <a16:creationId xmlns:a16="http://schemas.microsoft.com/office/drawing/2014/main" id="{691B6A7C-A8C6-2CF4-9CBE-E958B54AA0F6}"/>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13</a:t>
            </a:fld>
            <a:endParaRPr lang="ja-JP" altLang="en-US" dirty="0">
              <a:solidFill>
                <a:schemeClr val="tx1"/>
              </a:solidFill>
            </a:endParaRPr>
          </a:p>
        </p:txBody>
      </p:sp>
      <p:sp>
        <p:nvSpPr>
          <p:cNvPr id="2" name="四角形: 角を丸くする 1">
            <a:extLst>
              <a:ext uri="{FF2B5EF4-FFF2-40B4-BE49-F238E27FC236}">
                <a16:creationId xmlns:a16="http://schemas.microsoft.com/office/drawing/2014/main" id="{C57F242B-39FD-2B54-0CE6-17BA5E21B030}"/>
              </a:ext>
            </a:extLst>
          </p:cNvPr>
          <p:cNvSpPr/>
          <p:nvPr/>
        </p:nvSpPr>
        <p:spPr>
          <a:xfrm>
            <a:off x="252000" y="841031"/>
            <a:ext cx="3818710" cy="4706641"/>
          </a:xfrm>
          <a:prstGeom prst="roundRect">
            <a:avLst>
              <a:gd name="adj" fmla="val 6626"/>
            </a:avLst>
          </a:prstGeom>
          <a:solidFill>
            <a:schemeClr val="accent6">
              <a:lumMod val="60000"/>
              <a:lumOff val="40000"/>
              <a:alpha val="50000"/>
            </a:schemeClr>
          </a:solidFill>
          <a:ln w="12700">
            <a:solidFill>
              <a:schemeClr val="accent6">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wrap="square" lIns="36000" tIns="36000" rIns="36000" bIns="36000" rtlCol="0" anchor="t" anchorCtr="0">
            <a:spAutoFit/>
          </a:bodyPr>
          <a:lstStyle/>
          <a:p>
            <a:r>
              <a:rPr kumimoji="1" lang="en-US" altLang="ja-JP" sz="1400" b="1" dirty="0"/>
              <a:t>【</a:t>
            </a:r>
            <a:r>
              <a:rPr kumimoji="1" lang="ja-JP" altLang="en-US" sz="1400" b="1" dirty="0"/>
              <a:t>大阪府で想定されるリスク</a:t>
            </a:r>
            <a:r>
              <a:rPr kumimoji="1" lang="en-US" altLang="ja-JP" sz="1400" b="1" dirty="0"/>
              <a:t>】</a:t>
            </a:r>
          </a:p>
          <a:p>
            <a:pPr marL="216000" indent="-216000">
              <a:spcBef>
                <a:spcPts val="300"/>
              </a:spcBef>
              <a:buFont typeface="Meiryo UI" panose="020B0604030504040204" pitchFamily="50" charset="-128"/>
              <a:buChar char="○"/>
            </a:pPr>
            <a:r>
              <a:rPr kumimoji="1" lang="ja-JP" altLang="en-US" sz="1400" dirty="0"/>
              <a:t>大阪府においては、広域緊急交通路周辺を中心に、液状化危険度が「非常に激しい」と評価される地点が、</a:t>
            </a:r>
            <a:r>
              <a:rPr kumimoji="1" lang="ja-JP" altLang="en-US" sz="1400" b="1" dirty="0"/>
              <a:t>大阪市西部の大正区・港区や淀川沿い</a:t>
            </a:r>
            <a:r>
              <a:rPr kumimoji="1" lang="ja-JP" altLang="en-US" sz="1400" dirty="0"/>
              <a:t>に多く分布している。</a:t>
            </a:r>
            <a:endParaRPr kumimoji="1" lang="en-US" altLang="ja-JP" sz="1400" dirty="0"/>
          </a:p>
          <a:p>
            <a:pPr marL="216000" indent="-216000">
              <a:spcBef>
                <a:spcPts val="300"/>
              </a:spcBef>
              <a:buFont typeface="Meiryo UI" panose="020B0604030504040204" pitchFamily="50" charset="-128"/>
              <a:buChar char="○"/>
            </a:pPr>
            <a:r>
              <a:rPr kumimoji="1" lang="ja-JP" altLang="en-US" sz="1400" dirty="0"/>
              <a:t>特に淀川沿いでは、大阪市から京都府境にかけて広範囲で液状化の影響が生じる可能性があり、大阪府北東部や京都府方面へ向かう交通機能が低下するとともに、広域緊急交通路に対する影響により、</a:t>
            </a:r>
            <a:r>
              <a:rPr kumimoji="1" lang="ja-JP" altLang="en-US" sz="1400" b="1" dirty="0"/>
              <a:t>応急対応や物資輸送が遅延するリスク</a:t>
            </a:r>
            <a:r>
              <a:rPr kumimoji="1" lang="ja-JP" altLang="en-US" sz="1400" dirty="0"/>
              <a:t>が高まる。</a:t>
            </a:r>
            <a:endParaRPr kumimoji="1" lang="en-US" altLang="ja-JP" sz="1400" dirty="0"/>
          </a:p>
          <a:p>
            <a:pPr marL="216000" indent="-216000">
              <a:spcBef>
                <a:spcPts val="300"/>
              </a:spcBef>
              <a:buFont typeface="Meiryo UI" panose="020B0604030504040204" pitchFamily="50" charset="-128"/>
              <a:buChar char="○"/>
            </a:pPr>
            <a:r>
              <a:rPr kumimoji="1" lang="ja-JP" altLang="en-US" sz="1400" dirty="0"/>
              <a:t>沿岸部において液状化による道路被害が発生した場合には、住民の</a:t>
            </a:r>
            <a:r>
              <a:rPr kumimoji="1" lang="ja-JP" altLang="en-US" sz="1400" b="1" dirty="0"/>
              <a:t>避難行動が阻害される可能性</a:t>
            </a:r>
            <a:r>
              <a:rPr kumimoji="1" lang="ja-JP" altLang="en-US" sz="1400" dirty="0"/>
              <a:t>があり、津波や火災など迅速な避難が求められる状況では、特に大きなリスクとなる。</a:t>
            </a:r>
            <a:endParaRPr kumimoji="1" lang="en-US" altLang="ja-JP" sz="1400" dirty="0"/>
          </a:p>
          <a:p>
            <a:pPr marL="216000" indent="-216000">
              <a:spcBef>
                <a:spcPts val="300"/>
              </a:spcBef>
              <a:buFont typeface="Meiryo UI" panose="020B0604030504040204" pitchFamily="50" charset="-128"/>
              <a:buChar char="○"/>
            </a:pPr>
            <a:r>
              <a:rPr kumimoji="1" lang="ja-JP" altLang="en-US" sz="1400" dirty="0"/>
              <a:t>さらに、余震などによる</a:t>
            </a:r>
            <a:r>
              <a:rPr kumimoji="1" lang="ja-JP" altLang="en-US" sz="1400" b="1" dirty="0"/>
              <a:t>再液状化</a:t>
            </a:r>
            <a:r>
              <a:rPr kumimoji="1" lang="ja-JP" altLang="en-US" sz="1400" dirty="0"/>
              <a:t>により被害が拡大・長期化するおそれがある。</a:t>
            </a:r>
            <a:endParaRPr kumimoji="1" lang="en-US" altLang="ja-JP" sz="1400" dirty="0"/>
          </a:p>
          <a:p>
            <a:pPr marL="216000" indent="-216000">
              <a:spcBef>
                <a:spcPts val="300"/>
              </a:spcBef>
              <a:buFont typeface="Meiryo UI" panose="020B0604030504040204" pitchFamily="50" charset="-128"/>
              <a:buChar char="○"/>
            </a:pPr>
            <a:r>
              <a:rPr kumimoji="1" lang="ja-JP" altLang="en-US" sz="1400" dirty="0"/>
              <a:t>地下埋設物などライフライン被害が生じた場合には、復旧の遅れにより避難所生活が長期化する可能性も考えられる。</a:t>
            </a:r>
            <a:endParaRPr kumimoji="1" lang="ja-JP" altLang="en-US" sz="1000" dirty="0"/>
          </a:p>
        </p:txBody>
      </p:sp>
    </p:spTree>
    <p:extLst>
      <p:ext uri="{BB962C8B-B14F-4D97-AF65-F5344CB8AC3E}">
        <p14:creationId xmlns:p14="http://schemas.microsoft.com/office/powerpoint/2010/main" val="1359372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3CE25-C6A1-56B6-7F61-907D72E28A7C}"/>
            </a:ext>
          </a:extLst>
        </p:cNvPr>
        <p:cNvGrpSpPr/>
        <p:nvPr/>
      </p:nvGrpSpPr>
      <p:grpSpPr>
        <a:xfrm>
          <a:off x="0" y="0"/>
          <a:ext cx="0" cy="0"/>
          <a:chOff x="0" y="0"/>
          <a:chExt cx="0" cy="0"/>
        </a:xfrm>
      </p:grpSpPr>
      <p:graphicFrame>
        <p:nvGraphicFramePr>
          <p:cNvPr id="12" name="表 11">
            <a:extLst>
              <a:ext uri="{FF2B5EF4-FFF2-40B4-BE49-F238E27FC236}">
                <a16:creationId xmlns:a16="http://schemas.microsoft.com/office/drawing/2014/main" id="{9627BFA3-BCB6-75BC-14F2-2965791BEC0C}"/>
              </a:ext>
            </a:extLst>
          </p:cNvPr>
          <p:cNvGraphicFramePr>
            <a:graphicFrameLocks noGrp="1"/>
          </p:cNvGraphicFramePr>
          <p:nvPr>
            <p:extLst>
              <p:ext uri="{D42A27DB-BD31-4B8C-83A1-F6EECF244321}">
                <p14:modId xmlns:p14="http://schemas.microsoft.com/office/powerpoint/2010/main" val="4173718780"/>
              </p:ext>
            </p:extLst>
          </p:nvPr>
        </p:nvGraphicFramePr>
        <p:xfrm>
          <a:off x="229736" y="3182171"/>
          <a:ext cx="8538173" cy="3328996"/>
        </p:xfrm>
        <a:graphic>
          <a:graphicData uri="http://schemas.openxmlformats.org/drawingml/2006/table">
            <a:tbl>
              <a:tblPr firstRow="1" bandRow="1">
                <a:tableStyleId>{073A0DAA-6AF3-43AB-8588-CEC1D06C72B9}</a:tableStyleId>
              </a:tblPr>
              <a:tblGrid>
                <a:gridCol w="1126154">
                  <a:extLst>
                    <a:ext uri="{9D8B030D-6E8A-4147-A177-3AD203B41FA5}">
                      <a16:colId xmlns:a16="http://schemas.microsoft.com/office/drawing/2014/main" val="811358257"/>
                    </a:ext>
                  </a:extLst>
                </a:gridCol>
                <a:gridCol w="766146">
                  <a:extLst>
                    <a:ext uri="{9D8B030D-6E8A-4147-A177-3AD203B41FA5}">
                      <a16:colId xmlns:a16="http://schemas.microsoft.com/office/drawing/2014/main" val="3828989152"/>
                    </a:ext>
                  </a:extLst>
                </a:gridCol>
                <a:gridCol w="4150099">
                  <a:extLst>
                    <a:ext uri="{9D8B030D-6E8A-4147-A177-3AD203B41FA5}">
                      <a16:colId xmlns:a16="http://schemas.microsoft.com/office/drawing/2014/main" val="3078953395"/>
                    </a:ext>
                  </a:extLst>
                </a:gridCol>
                <a:gridCol w="2495774">
                  <a:extLst>
                    <a:ext uri="{9D8B030D-6E8A-4147-A177-3AD203B41FA5}">
                      <a16:colId xmlns:a16="http://schemas.microsoft.com/office/drawing/2014/main" val="3712950243"/>
                    </a:ext>
                  </a:extLst>
                </a:gridCol>
              </a:tblGrid>
              <a:tr h="342116">
                <a:tc>
                  <a:txBody>
                    <a:bodyPr/>
                    <a:lstStyle/>
                    <a:p>
                      <a:pPr algn="ctr" fontAlgn="ctr"/>
                      <a:r>
                        <a:rPr lang="zh-TW" altLang="en-US" sz="1200" u="none" strike="noStrike" dirty="0">
                          <a:solidFill>
                            <a:schemeClr val="bg1"/>
                          </a:solidFill>
                          <a:effectLst/>
                          <a:latin typeface="Meiryo UI" panose="020B0604030504040204" pitchFamily="50" charset="-128"/>
                          <a:ea typeface="Meiryo UI" panose="020B0604030504040204" pitchFamily="50" charset="-128"/>
                        </a:rPr>
                        <a:t>被害想定項目</a:t>
                      </a:r>
                      <a:endParaRPr lang="zh-TW" altLang="en-US" sz="1200" b="1" i="0" u="none" strike="noStrike" dirty="0">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dirty="0">
                          <a:solidFill>
                            <a:schemeClr val="bg1"/>
                          </a:solidFill>
                          <a:effectLst/>
                          <a:latin typeface="Meiryo UI" panose="020B0604030504040204" pitchFamily="50" charset="-128"/>
                          <a:ea typeface="Meiryo UI" panose="020B0604030504040204" pitchFamily="50" charset="-128"/>
                        </a:rPr>
                        <a:t>時間</a:t>
                      </a:r>
                      <a:endParaRPr lang="zh-TW" altLang="en-US" sz="1200" b="1" i="0" u="none" strike="noStrike" dirty="0">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dirty="0">
                          <a:solidFill>
                            <a:schemeClr val="bg1"/>
                          </a:solidFill>
                          <a:effectLst/>
                          <a:latin typeface="Meiryo UI" panose="020B0604030504040204" pitchFamily="50" charset="-128"/>
                          <a:ea typeface="Meiryo UI" panose="020B0604030504040204" pitchFamily="50" charset="-128"/>
                        </a:rPr>
                        <a:t>被害様相（対策なしの場合）</a:t>
                      </a:r>
                    </a:p>
                  </a:txBody>
                  <a:tcPr marL="72000" marR="72000" marT="0"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rPr>
                        <a:t>主な防災・減災対策</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endParaRPr>
                    </a:p>
                  </a:txBody>
                  <a:tcPr marL="72000" marR="72000" marT="0" marB="0" anchor="ctr"/>
                </a:tc>
                <a:extLst>
                  <a:ext uri="{0D108BD9-81ED-4DB2-BD59-A6C34878D82A}">
                    <a16:rowId xmlns:a16="http://schemas.microsoft.com/office/drawing/2014/main" val="2216543240"/>
                  </a:ext>
                </a:extLst>
              </a:tr>
              <a:tr h="1218194">
                <a:tc rowSpan="4">
                  <a:txBody>
                    <a:bodyPr/>
                    <a:lstStyle/>
                    <a:p>
                      <a:pPr algn="l" fontAlgn="ctr"/>
                      <a:r>
                        <a:rPr lang="ja-JP" altLang="en-US" sz="1100" b="1" u="none" strike="noStrike" dirty="0">
                          <a:effectLst/>
                          <a:latin typeface="Meiryo UI" panose="020B0604030504040204" pitchFamily="50" charset="-128"/>
                          <a:ea typeface="Meiryo UI" panose="020B0604030504040204" pitchFamily="50" charset="-128"/>
                        </a:rPr>
                        <a:t>液状化</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直後</a:t>
                      </a: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液状化の発生しやすい地域（沿岸部・埋立地など）においては、液状化により建物の沈下や傾斜といった被害が生じる</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橋脚の傾斜や落橋、堤防の破壊・沈下、マンホールの浮き上がりなどの土木構造物の被災により、道路機能やライフライン機能に大きな影響を及ぼす</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dirty="0">
                          <a:solidFill>
                            <a:srgbClr val="0070C0"/>
                          </a:solidFill>
                          <a:effectLst/>
                          <a:latin typeface="Meiryo UI" panose="020B0604030504040204" pitchFamily="50" charset="-128"/>
                          <a:ea typeface="Meiryo UI" panose="020B0604030504040204" pitchFamily="50" charset="-128"/>
                        </a:rPr>
                        <a:t>多数の橋梁で段差が発生し、自動車等での通行が不可能になる</a:t>
                      </a:r>
                      <a:endParaRPr lang="en-US" altLang="ja-JP" sz="1000" b="0" i="0" u="none" strike="noStrike" dirty="0">
                        <a:solidFill>
                          <a:srgbClr val="0070C0"/>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dirty="0">
                          <a:solidFill>
                            <a:srgbClr val="0070C0"/>
                          </a:solidFill>
                          <a:effectLst/>
                          <a:latin typeface="Meiryo UI" panose="020B0604030504040204" pitchFamily="50" charset="-128"/>
                          <a:ea typeface="Meiryo UI" panose="020B0604030504040204" pitchFamily="50" charset="-128"/>
                        </a:rPr>
                        <a:t>液状化地域において火災が延焼した場合、液状化による道路被害により　消防自動車が通行できず、消火活動が困難となる可能性がある</a:t>
                      </a:r>
                    </a:p>
                  </a:txBody>
                  <a:tcPr marL="72000" marR="72000" marT="0" marB="0" anchor="ctr">
                    <a:solidFill>
                      <a:schemeClr val="bg1">
                        <a:lumMod val="85000"/>
                      </a:schemeClr>
                    </a:solidFill>
                  </a:tcPr>
                </a:tc>
                <a:tc rowSpan="4">
                  <a:txBody>
                    <a:bodyPr/>
                    <a:lstStyle/>
                    <a:p>
                      <a:pPr marL="0" indent="0" algn="l" fontAlgn="ctr">
                        <a:buFont typeface="Wingdings" panose="05000000000000000000" pitchFamily="2" charset="2"/>
                        <a:buNone/>
                      </a:pP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自助・共助</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a:t>
                      </a:r>
                    </a:p>
                    <a:p>
                      <a:pPr marL="180000" indent="-144000" algn="l" fontAlgn="ctr">
                        <a:buFont typeface="Wingdings" panose="05000000000000000000" pitchFamily="2" charset="2"/>
                        <a:buChar char="Ø"/>
                      </a:pP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地盤改良、杭補強等の液状化対策</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marL="180000" indent="-144000" algn="l" fontAlgn="ctr">
                        <a:buFont typeface="Wingdings" panose="05000000000000000000" pitchFamily="2" charset="2"/>
                        <a:buChar char="Ø"/>
                      </a:pP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地震保険</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marL="180000" indent="-144000" algn="l" fontAlgn="ctr">
                        <a:buFont typeface="Wingdings" panose="05000000000000000000" pitchFamily="2" charset="2"/>
                        <a:buChar char="Ø"/>
                      </a:pPr>
                      <a:r>
                        <a:rPr lang="ja-JP" altLang="en-US" sz="1100" b="0" i="0" u="none" strike="noStrike" dirty="0">
                          <a:solidFill>
                            <a:srgbClr val="0070C0"/>
                          </a:solidFill>
                          <a:effectLst/>
                          <a:latin typeface="Meiryo UI" panose="020B0604030504040204" pitchFamily="50" charset="-128"/>
                          <a:ea typeface="Meiryo UI" panose="020B0604030504040204" pitchFamily="50" charset="-128"/>
                        </a:rPr>
                        <a:t>家庭内備蓄の促進</a:t>
                      </a:r>
                      <a:endParaRPr lang="en-US" altLang="ja-JP" sz="1100" b="0" i="0" u="none" strike="noStrike" dirty="0">
                        <a:solidFill>
                          <a:srgbClr val="0070C0"/>
                        </a:solidFill>
                        <a:effectLst/>
                        <a:latin typeface="Meiryo UI" panose="020B0604030504040204" pitchFamily="50" charset="-128"/>
                        <a:ea typeface="Meiryo UI" panose="020B0604030504040204" pitchFamily="50" charset="-128"/>
                      </a:endParaRPr>
                    </a:p>
                    <a:p>
                      <a:pPr marL="0" marR="0" lvl="0" indent="0" algn="l" defTabSz="914400" rtl="0" eaLnBrk="1" fontAlgn="ctr" latinLnBrk="0" hangingPunct="1">
                        <a:lnSpc>
                          <a:spcPct val="100000"/>
                        </a:lnSpc>
                        <a:spcBef>
                          <a:spcPts val="600"/>
                        </a:spcBef>
                        <a:spcAft>
                          <a:spcPts val="0"/>
                        </a:spcAft>
                        <a:buClrTx/>
                        <a:buSzTx/>
                        <a:buFont typeface="Wingdings" panose="05000000000000000000" pitchFamily="2" charset="2"/>
                        <a:buNone/>
                        <a:tabLst/>
                        <a:defRPr/>
                      </a:pP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公助</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a:t>
                      </a:r>
                    </a:p>
                    <a:p>
                      <a:pPr marL="180000" indent="-144000" algn="l" fontAlgn="ctr">
                        <a:buFont typeface="Wingdings" panose="05000000000000000000" pitchFamily="2" charset="2"/>
                        <a:buChar char="Ø"/>
                      </a:pP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液状化リスクの普及・啓発</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marL="180000" indent="-144000" algn="l" fontAlgn="ctr">
                        <a:buFont typeface="Wingdings" panose="05000000000000000000" pitchFamily="2" charset="2"/>
                        <a:buChar char="Ø"/>
                      </a:pPr>
                      <a:r>
                        <a:rPr lang="ja-JP" altLang="en-US" sz="1100" b="0" i="0" u="none" strike="noStrike" dirty="0">
                          <a:solidFill>
                            <a:srgbClr val="0070C0"/>
                          </a:solidFill>
                          <a:effectLst/>
                          <a:latin typeface="Meiryo UI" panose="020B0604030504040204" pitchFamily="50" charset="-128"/>
                          <a:ea typeface="Meiryo UI" panose="020B0604030504040204" pitchFamily="50" charset="-128"/>
                        </a:rPr>
                        <a:t>施設管理者等への情報提供</a:t>
                      </a:r>
                      <a:endParaRPr lang="en-US" altLang="ja-JP" sz="1100" b="0" i="0" u="none" strike="noStrike" dirty="0">
                        <a:solidFill>
                          <a:srgbClr val="0070C0"/>
                        </a:solidFill>
                        <a:effectLst/>
                        <a:latin typeface="Meiryo UI" panose="020B0604030504040204" pitchFamily="50" charset="-128"/>
                        <a:ea typeface="Meiryo UI" panose="020B0604030504040204" pitchFamily="50" charset="-128"/>
                      </a:endParaRPr>
                    </a:p>
                    <a:p>
                      <a:pPr marL="180000" indent="-144000" algn="l" fontAlgn="ctr">
                        <a:buFont typeface="Wingdings" panose="05000000000000000000" pitchFamily="2" charset="2"/>
                        <a:buChar char="Ø"/>
                      </a:pPr>
                      <a:r>
                        <a:rPr lang="ja-JP" altLang="en-US" sz="1100" b="0" i="0" u="none" strike="noStrike" dirty="0">
                          <a:solidFill>
                            <a:srgbClr val="0070C0"/>
                          </a:solidFill>
                          <a:effectLst/>
                          <a:latin typeface="Meiryo UI" panose="020B0604030504040204" pitchFamily="50" charset="-128"/>
                          <a:ea typeface="Meiryo UI" panose="020B0604030504040204" pitchFamily="50" charset="-128"/>
                        </a:rPr>
                        <a:t>う回路、代替輸送の確保</a:t>
                      </a:r>
                      <a:endParaRPr lang="en-US" altLang="ja-JP" sz="1100" b="0" i="0" u="none" strike="noStrike" dirty="0">
                        <a:solidFill>
                          <a:srgbClr val="0070C0"/>
                        </a:solidFill>
                        <a:effectLst/>
                        <a:latin typeface="Meiryo UI" panose="020B0604030504040204" pitchFamily="50" charset="-128"/>
                        <a:ea typeface="Meiryo UI" panose="020B0604030504040204" pitchFamily="50" charset="-128"/>
                      </a:endParaRPr>
                    </a:p>
                    <a:p>
                      <a:pPr marL="180000" indent="-144000" algn="l" fontAlgn="ctr">
                        <a:buFont typeface="Wingdings" panose="05000000000000000000" pitchFamily="2" charset="2"/>
                        <a:buChar char="Ø"/>
                      </a:pP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土木構造物の液状化対策</a:t>
                      </a:r>
                    </a:p>
                  </a:txBody>
                  <a:tcPr marL="72000" marR="72000" marT="0" marB="0" anchor="ctr">
                    <a:solidFill>
                      <a:schemeClr val="bg1">
                        <a:lumMod val="85000"/>
                      </a:schemeClr>
                    </a:solidFill>
                  </a:tcPr>
                </a:tc>
                <a:extLst>
                  <a:ext uri="{0D108BD9-81ED-4DB2-BD59-A6C34878D82A}">
                    <a16:rowId xmlns:a16="http://schemas.microsoft.com/office/drawing/2014/main" val="1811458162"/>
                  </a:ext>
                </a:extLst>
              </a:tr>
              <a:tr h="754144">
                <a:tc vMerge="1">
                  <a:txBody>
                    <a:bodyPr/>
                    <a:lstStyle/>
                    <a:p>
                      <a:pPr algn="l" fontAlgn="ct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100" b="0" i="0" u="none" strike="noStrike" dirty="0">
                          <a:solidFill>
                            <a:srgbClr val="0070C0"/>
                          </a:solidFill>
                          <a:effectLst/>
                          <a:latin typeface="Meiryo UI" panose="020B0604030504040204" pitchFamily="50" charset="-128"/>
                          <a:ea typeface="Meiryo UI" panose="020B0604030504040204" pitchFamily="50" charset="-128"/>
                        </a:rPr>
                        <a:t>１日後</a:t>
                      </a:r>
                    </a:p>
                  </a:txBody>
                  <a:tcPr marL="72000" marR="72000" marT="0" marB="0" anchor="ctr">
                    <a:solidFill>
                      <a:schemeClr val="bg1">
                        <a:lumMod val="85000"/>
                      </a:schemeClr>
                    </a:solidFill>
                  </a:tcPr>
                </a:tc>
                <a:tc>
                  <a:txBody>
                    <a:bodyPr/>
                    <a:lstStyle/>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dirty="0">
                          <a:solidFill>
                            <a:schemeClr val="tx1"/>
                          </a:solidFill>
                          <a:effectLst/>
                          <a:latin typeface="+mn-lt"/>
                          <a:ea typeface="+mn-ea"/>
                        </a:rPr>
                        <a:t>液状化により停電・断水が発生した地域では、自宅の建物に被害がない場合であっても、水やトイレの使用が困難となる</a:t>
                      </a:r>
                      <a:endParaRPr lang="en-US" altLang="ja-JP" sz="1000" b="0" i="0" u="none" strike="noStrike" dirty="0">
                        <a:solidFill>
                          <a:schemeClr val="tx1"/>
                        </a:solidFill>
                        <a:effectLst/>
                        <a:latin typeface="+mn-lt"/>
                        <a:ea typeface="+mn-ea"/>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dirty="0">
                          <a:solidFill>
                            <a:schemeClr val="tx1"/>
                          </a:solidFill>
                          <a:effectLst/>
                          <a:latin typeface="+mn-lt"/>
                          <a:ea typeface="+mn-ea"/>
                        </a:rPr>
                        <a:t>噴砂の発生により、屋外行動時における呼吸への影響や視界不良が生じる可能性がある</a:t>
                      </a:r>
                      <a:endParaRPr lang="en-US" altLang="ja-JP" sz="1000" b="0" i="0" u="none" strike="noStrike" dirty="0">
                        <a:solidFill>
                          <a:schemeClr val="tx1"/>
                        </a:solidFill>
                        <a:effectLst/>
                        <a:latin typeface="+mn-lt"/>
                        <a:ea typeface="+mn-ea"/>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dirty="0">
                          <a:solidFill>
                            <a:srgbClr val="0070C0"/>
                          </a:solidFill>
                          <a:effectLst/>
                          <a:latin typeface="Meiryo UI" panose="020B0604030504040204" pitchFamily="50" charset="-128"/>
                          <a:ea typeface="Meiryo UI" panose="020B0604030504040204" pitchFamily="50" charset="-128"/>
                        </a:rPr>
                        <a:t>液状化による道路被害により、緊急輸送や救急・救助活動に支障が発生するおそれがある</a:t>
                      </a:r>
                      <a:endParaRPr lang="en-US" altLang="ja-JP" sz="1000" b="0" i="0" u="none" strike="noStrike" dirty="0">
                        <a:solidFill>
                          <a:srgbClr val="0070C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vMerge="1">
                  <a:txBody>
                    <a:bodyPr/>
                    <a:lstStyle/>
                    <a:p>
                      <a:pPr marL="171450" indent="-171450" algn="l" fontAlgn="ctr">
                        <a:buFont typeface="Wingdings" panose="05000000000000000000" pitchFamily="2" charset="2"/>
                        <a:buChar char="Ø"/>
                      </a:pP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extLst>
                  <a:ext uri="{0D108BD9-81ED-4DB2-BD59-A6C34878D82A}">
                    <a16:rowId xmlns:a16="http://schemas.microsoft.com/office/drawing/2014/main" val="2913081113"/>
                  </a:ext>
                </a:extLst>
              </a:tr>
              <a:tr h="397086">
                <a:tc vMerge="1">
                  <a:txBody>
                    <a:bodyPr/>
                    <a:lstStyle/>
                    <a:p>
                      <a:pPr algn="l" fontAlgn="ct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algn="ctr" fontAlgn="ctr"/>
                      <a:r>
                        <a:rPr lang="ja-JP" altLang="en-US" sz="1100" b="0" i="0" u="none" strike="noStrike" dirty="0">
                          <a:solidFill>
                            <a:srgbClr val="0070C0"/>
                          </a:solidFill>
                          <a:effectLst/>
                          <a:latin typeface="Meiryo UI" panose="020B0604030504040204" pitchFamily="50" charset="-128"/>
                          <a:ea typeface="Meiryo UI" panose="020B0604030504040204" pitchFamily="50" charset="-128"/>
                        </a:rPr>
                        <a:t>１週間後</a:t>
                      </a:r>
                    </a:p>
                  </a:txBody>
                  <a:tcPr marL="72000" marR="72000" marT="0" marB="0" anchor="ctr">
                    <a:solidFill>
                      <a:schemeClr val="bg1">
                        <a:lumMod val="85000"/>
                      </a:schemeClr>
                    </a:solidFill>
                  </a:tcPr>
                </a:tc>
                <a:tc>
                  <a:txBody>
                    <a:bodyPr/>
                    <a:lstStyle/>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建物の傾斜やライフラインへの影響などにより日常生活の継続が困難となり、長期にわたる避難所生活を余儀なくされる可能性がある</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vMerge="1">
                  <a:txBody>
                    <a:bodyPr/>
                    <a:lstStyle/>
                    <a:p>
                      <a:pPr marL="171450" indent="-171450" algn="l" fontAlgn="ctr">
                        <a:buFont typeface="Wingdings" panose="05000000000000000000" pitchFamily="2" charset="2"/>
                        <a:buChar char="Ø"/>
                      </a:pP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extLst>
                  <a:ext uri="{0D108BD9-81ED-4DB2-BD59-A6C34878D82A}">
                    <a16:rowId xmlns:a16="http://schemas.microsoft.com/office/drawing/2014/main" val="525522142"/>
                  </a:ext>
                </a:extLst>
              </a:tr>
              <a:tr h="398545">
                <a:tc vMerge="1">
                  <a:txBody>
                    <a:bodyPr/>
                    <a:lstStyle/>
                    <a:p>
                      <a:pPr algn="l" fontAlgn="ct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algn="ctr" fontAlgn="ctr"/>
                      <a:r>
                        <a:rPr lang="ja-JP" altLang="en-US" sz="1100" b="0" i="0" u="none" strike="noStrike" dirty="0">
                          <a:solidFill>
                            <a:srgbClr val="0070C0"/>
                          </a:solidFill>
                          <a:effectLst/>
                          <a:latin typeface="Meiryo UI" panose="020B0604030504040204" pitchFamily="50" charset="-128"/>
                          <a:ea typeface="Meiryo UI" panose="020B0604030504040204" pitchFamily="50" charset="-128"/>
                        </a:rPr>
                        <a:t>１か月後以降</a:t>
                      </a: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dirty="0">
                          <a:solidFill>
                            <a:srgbClr val="0070C0"/>
                          </a:solidFill>
                          <a:effectLst/>
                          <a:latin typeface="Meiryo UI" panose="020B0604030504040204" pitchFamily="50" charset="-128"/>
                          <a:ea typeface="Meiryo UI" panose="020B0604030504040204" pitchFamily="50" charset="-128"/>
                        </a:rPr>
                        <a:t>道路復旧が遅れ、復興がさらに遅れる</a:t>
                      </a:r>
                      <a:endParaRPr lang="en-US" altLang="ja-JP" sz="1000" b="0" i="0" u="none" strike="noStrike" dirty="0">
                        <a:solidFill>
                          <a:srgbClr val="0070C0"/>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dirty="0">
                          <a:solidFill>
                            <a:srgbClr val="0070C0"/>
                          </a:solidFill>
                          <a:effectLst/>
                          <a:latin typeface="Meiryo UI" panose="020B0604030504040204" pitchFamily="50" charset="-128"/>
                          <a:ea typeface="Meiryo UI" panose="020B0604030504040204" pitchFamily="50" charset="-128"/>
                        </a:rPr>
                        <a:t>道路被害により救援物資運搬や廃棄物の回収などができず、沿岸部や低地部では生活支障が継続する</a:t>
                      </a:r>
                      <a:endParaRPr lang="en-US" altLang="ja-JP" sz="1000" b="0" i="0" u="none" strike="noStrike" dirty="0">
                        <a:solidFill>
                          <a:srgbClr val="0070C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vMerge="1">
                  <a:txBody>
                    <a:bodyPr/>
                    <a:lstStyle/>
                    <a:p>
                      <a:pPr marL="171450" indent="-171450" algn="l" fontAlgn="ctr">
                        <a:buFont typeface="Wingdings" panose="05000000000000000000" pitchFamily="2" charset="2"/>
                        <a:buChar char="Ø"/>
                      </a:pP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extLst>
                  <a:ext uri="{0D108BD9-81ED-4DB2-BD59-A6C34878D82A}">
                    <a16:rowId xmlns:a16="http://schemas.microsoft.com/office/drawing/2014/main" val="3860496386"/>
                  </a:ext>
                </a:extLst>
              </a:tr>
            </a:tbl>
          </a:graphicData>
        </a:graphic>
      </p:graphicFrame>
      <p:sp>
        <p:nvSpPr>
          <p:cNvPr id="13" name="テキスト ボックス 12">
            <a:extLst>
              <a:ext uri="{FF2B5EF4-FFF2-40B4-BE49-F238E27FC236}">
                <a16:creationId xmlns:a16="http://schemas.microsoft.com/office/drawing/2014/main" id="{648DC62B-80E3-04BD-4D11-D2BE48D303A0}"/>
              </a:ext>
            </a:extLst>
          </p:cNvPr>
          <p:cNvSpPr txBox="1"/>
          <p:nvPr/>
        </p:nvSpPr>
        <p:spPr>
          <a:xfrm>
            <a:off x="6634648" y="2948204"/>
            <a:ext cx="2301627" cy="276999"/>
          </a:xfrm>
          <a:prstGeom prst="rect">
            <a:avLst/>
          </a:prstGeom>
          <a:noFill/>
        </p:spPr>
        <p:txBody>
          <a:bodyPr wrap="square">
            <a:spAutoFit/>
          </a:bodyPr>
          <a:lstStyle/>
          <a:p>
            <a:r>
              <a:rPr lang="en-US" altLang="ja-JP" sz="1200" dirty="0"/>
              <a:t>※</a:t>
            </a:r>
            <a:r>
              <a:rPr lang="ja-JP" altLang="en-US" sz="1200" dirty="0">
                <a:solidFill>
                  <a:srgbClr val="0070C0"/>
                </a:solidFill>
              </a:rPr>
              <a:t>青字</a:t>
            </a:r>
            <a:r>
              <a:rPr lang="ja-JP" altLang="en-US" sz="1200" dirty="0"/>
              <a:t>：部会資料からの追記案</a:t>
            </a:r>
          </a:p>
        </p:txBody>
      </p:sp>
      <p:sp>
        <p:nvSpPr>
          <p:cNvPr id="17" name="タイトル 6">
            <a:extLst>
              <a:ext uri="{FF2B5EF4-FFF2-40B4-BE49-F238E27FC236}">
                <a16:creationId xmlns:a16="http://schemas.microsoft.com/office/drawing/2014/main" id="{441A9B53-0AB3-4473-9708-4D1D710CB2E1}"/>
              </a:ext>
            </a:extLst>
          </p:cNvPr>
          <p:cNvSpPr>
            <a:spLocks noGrp="1"/>
          </p:cNvSpPr>
          <p:nvPr>
            <p:ph type="title" idx="4294967295"/>
          </p:nvPr>
        </p:nvSpPr>
        <p:spPr>
          <a:xfrm>
            <a:off x="0" y="0"/>
            <a:ext cx="9144000" cy="425450"/>
          </a:xfrm>
        </p:spPr>
        <p:txBody>
          <a:bodyPr>
            <a:normAutofit/>
          </a:bodyPr>
          <a:lstStyle/>
          <a:p>
            <a:r>
              <a:rPr lang="ja-JP" altLang="en-US" sz="2400" b="1" dirty="0"/>
              <a:t>２．今後の対応 </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【No.</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液状化によるリスク（まとめ）</a:t>
            </a:r>
            <a:endParaRPr lang="ja-JP" altLang="en-US" sz="2400" b="1" dirty="0"/>
          </a:p>
        </p:txBody>
      </p:sp>
      <p:sp>
        <p:nvSpPr>
          <p:cNvPr id="11" name="テキスト ボックス 37">
            <a:extLst>
              <a:ext uri="{FF2B5EF4-FFF2-40B4-BE49-F238E27FC236}">
                <a16:creationId xmlns:a16="http://schemas.microsoft.com/office/drawing/2014/main" id="{66892B1A-4166-82A7-FA0E-896458272C08}"/>
              </a:ext>
            </a:extLst>
          </p:cNvPr>
          <p:cNvSpPr txBox="1"/>
          <p:nvPr/>
        </p:nvSpPr>
        <p:spPr>
          <a:xfrm>
            <a:off x="250823" y="1712165"/>
            <a:ext cx="4248000" cy="1160965"/>
          </a:xfrm>
          <a:prstGeom prst="rect">
            <a:avLst/>
          </a:prstGeom>
          <a:noFill/>
          <a:ln w="25400" cmpd="dbl">
            <a:solidFill>
              <a:schemeClr val="accent6">
                <a:lumMod val="50000"/>
              </a:schemeClr>
            </a:solidFill>
          </a:ln>
        </p:spPr>
        <p:txBody>
          <a:bodyPr wrap="square">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r>
              <a:rPr lang="ja-JP" altLang="en-US" sz="1400" u="sng" dirty="0">
                <a:effectLst>
                  <a:outerShdw blurRad="38100" dist="38100" dir="2700000" algn="tl">
                    <a:srgbClr val="000000">
                      <a:alpha val="43137"/>
                    </a:srgbClr>
                  </a:outerShdw>
                </a:effectLst>
              </a:rPr>
              <a:t>■自治体の取り組み</a:t>
            </a:r>
            <a:endParaRPr lang="en-US" altLang="ja-JP" sz="1400" u="sng" dirty="0">
              <a:effectLst>
                <a:outerShdw blurRad="38100" dist="38100" dir="2700000" algn="tl">
                  <a:srgbClr val="000000">
                    <a:alpha val="43137"/>
                  </a:srgbClr>
                </a:outerShdw>
              </a:effectLst>
            </a:endParaRPr>
          </a:p>
          <a:p>
            <a:pPr marL="269875" indent="-171450">
              <a:buFont typeface="Wingdings" panose="05000000000000000000" pitchFamily="2" charset="2"/>
              <a:buChar char="ü"/>
            </a:pPr>
            <a:r>
              <a:rPr lang="ja-JP" altLang="en-US" sz="1400" dirty="0"/>
              <a:t>土木構造物における液状化対策の推進</a:t>
            </a:r>
            <a:endParaRPr lang="en-US" altLang="ja-JP" sz="1400" dirty="0"/>
          </a:p>
          <a:p>
            <a:pPr marL="269875" indent="-171450">
              <a:buFont typeface="Wingdings" panose="05000000000000000000" pitchFamily="2" charset="2"/>
              <a:buChar char="ü"/>
            </a:pPr>
            <a:r>
              <a:rPr lang="ja-JP" altLang="en-US" sz="1400" dirty="0"/>
              <a:t>支援、輸送、避難に関するう回路、代替輸送の確保</a:t>
            </a:r>
          </a:p>
          <a:p>
            <a:pPr marL="269875" indent="-171450">
              <a:buFont typeface="Wingdings" panose="05000000000000000000" pitchFamily="2" charset="2"/>
              <a:buChar char="ü"/>
            </a:pPr>
            <a:r>
              <a:rPr lang="ja-JP" altLang="en-US" sz="1400" dirty="0"/>
              <a:t>リスクの啓発と事前の備えの呼びかけ など</a:t>
            </a:r>
            <a:endParaRPr lang="en-US" altLang="ja-JP" sz="1400" dirty="0"/>
          </a:p>
        </p:txBody>
      </p:sp>
      <p:sp>
        <p:nvSpPr>
          <p:cNvPr id="15" name="テキスト ボックス 37">
            <a:extLst>
              <a:ext uri="{FF2B5EF4-FFF2-40B4-BE49-F238E27FC236}">
                <a16:creationId xmlns:a16="http://schemas.microsoft.com/office/drawing/2014/main" id="{A999731E-9889-D996-F7D0-3C155214DF32}"/>
              </a:ext>
            </a:extLst>
          </p:cNvPr>
          <p:cNvSpPr txBox="1"/>
          <p:nvPr/>
        </p:nvSpPr>
        <p:spPr>
          <a:xfrm>
            <a:off x="4629991" y="1712165"/>
            <a:ext cx="4248000" cy="1160965"/>
          </a:xfrm>
          <a:prstGeom prst="rect">
            <a:avLst/>
          </a:prstGeom>
          <a:noFill/>
          <a:ln w="25400" cmpd="dbl">
            <a:solidFill>
              <a:schemeClr val="accent6">
                <a:lumMod val="50000"/>
              </a:schemeClr>
            </a:solidFill>
          </a:ln>
        </p:spPr>
        <p:txBody>
          <a:bodyPr wrap="square">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7938">
              <a:lnSpc>
                <a:spcPct val="150000"/>
              </a:lnSpc>
            </a:pPr>
            <a:r>
              <a:rPr lang="ja-JP" altLang="en-US" sz="1400" u="sng" dirty="0">
                <a:effectLst>
                  <a:outerShdw blurRad="38100" dist="38100" dir="2700000" algn="tl">
                    <a:srgbClr val="000000">
                      <a:alpha val="43137"/>
                    </a:srgbClr>
                  </a:outerShdw>
                </a:effectLst>
              </a:rPr>
              <a:t>■府民の取り組み（呼びかけ）</a:t>
            </a:r>
            <a:endParaRPr lang="en-US" altLang="ja-JP" sz="1400" u="sng" dirty="0">
              <a:effectLst>
                <a:outerShdw blurRad="38100" dist="38100" dir="2700000" algn="tl">
                  <a:srgbClr val="000000">
                    <a:alpha val="43137"/>
                  </a:srgbClr>
                </a:outerShdw>
              </a:effectLst>
            </a:endParaRPr>
          </a:p>
          <a:p>
            <a:pPr marL="269875" indent="-171450">
              <a:buFont typeface="Wingdings" panose="05000000000000000000" pitchFamily="2" charset="2"/>
              <a:buChar char="ü"/>
            </a:pPr>
            <a:r>
              <a:rPr lang="ja-JP" altLang="en-US" sz="1400" dirty="0"/>
              <a:t>主な活動場所における液状化リスクの認識と複数避難路の設定</a:t>
            </a:r>
            <a:endParaRPr lang="en-US" altLang="ja-JP" sz="1400" dirty="0"/>
          </a:p>
          <a:p>
            <a:pPr marL="269875" indent="-171450">
              <a:buFont typeface="Wingdings" panose="05000000000000000000" pitchFamily="2" charset="2"/>
              <a:buChar char="ü"/>
            </a:pPr>
            <a:r>
              <a:rPr lang="ja-JP" altLang="en-US" sz="1400" dirty="0"/>
              <a:t>避難が困難な場合に備えた自宅備蓄の準備</a:t>
            </a:r>
            <a:endParaRPr lang="en-US" altLang="ja-JP" sz="1400" dirty="0"/>
          </a:p>
        </p:txBody>
      </p:sp>
      <p:sp>
        <p:nvSpPr>
          <p:cNvPr id="2" name="スライド番号プレースホルダー 12">
            <a:extLst>
              <a:ext uri="{FF2B5EF4-FFF2-40B4-BE49-F238E27FC236}">
                <a16:creationId xmlns:a16="http://schemas.microsoft.com/office/drawing/2014/main" id="{4DCC743C-2305-E900-5366-58FC643F92B8}"/>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14</a:t>
            </a:fld>
            <a:endParaRPr lang="ja-JP" altLang="en-US" dirty="0">
              <a:solidFill>
                <a:schemeClr val="tx1"/>
              </a:solidFill>
            </a:endParaRPr>
          </a:p>
        </p:txBody>
      </p:sp>
      <p:sp>
        <p:nvSpPr>
          <p:cNvPr id="3" name="四角形: 角を丸くする 2">
            <a:extLst>
              <a:ext uri="{FF2B5EF4-FFF2-40B4-BE49-F238E27FC236}">
                <a16:creationId xmlns:a16="http://schemas.microsoft.com/office/drawing/2014/main" id="{FF66BDD8-BB22-ADD3-9577-F64DEF07EFBB}"/>
              </a:ext>
            </a:extLst>
          </p:cNvPr>
          <p:cNvSpPr/>
          <p:nvPr/>
        </p:nvSpPr>
        <p:spPr>
          <a:xfrm>
            <a:off x="252000" y="517875"/>
            <a:ext cx="8640000" cy="1010588"/>
          </a:xfrm>
          <a:prstGeom prst="roundRect">
            <a:avLst>
              <a:gd name="adj" fmla="val 6626"/>
            </a:avLst>
          </a:prstGeom>
          <a:solidFill>
            <a:schemeClr val="accent6">
              <a:lumMod val="60000"/>
              <a:lumOff val="40000"/>
              <a:alpha val="50000"/>
            </a:schemeClr>
          </a:solidFill>
          <a:ln w="12700">
            <a:solidFill>
              <a:schemeClr val="accent6">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lIns="36000" tIns="36000" rIns="36000" bIns="36000" rtlCol="0" anchor="t" anchorCtr="0">
            <a:spAutoFit/>
          </a:bodyPr>
          <a:lstStyle/>
          <a:p>
            <a:pPr marL="216000" indent="-216000">
              <a:buFont typeface="Meiryo UI" panose="020B0604030504040204" pitchFamily="50" charset="-128"/>
              <a:buChar char="○"/>
            </a:pPr>
            <a:r>
              <a:rPr kumimoji="1" lang="ja-JP" altLang="en-US" sz="1400" dirty="0"/>
              <a:t>大阪市や淀川沿いなどでは、液状化により交通機能が大きく低下し、応急対応や物資輸送の遅延、さらに沿岸部に　おける避難路の寸断といったリスクが確認された。</a:t>
            </a:r>
            <a:endParaRPr kumimoji="1" lang="en-US" altLang="ja-JP" sz="1400" dirty="0"/>
          </a:p>
          <a:p>
            <a:pPr marL="216000" indent="-216000">
              <a:spcBef>
                <a:spcPts val="300"/>
              </a:spcBef>
              <a:buFont typeface="Meiryo UI" panose="020B0604030504040204" pitchFamily="50" charset="-128"/>
              <a:buChar char="○"/>
            </a:pPr>
            <a:r>
              <a:rPr kumimoji="1" lang="ja-JP" altLang="en-US" sz="1400" dirty="0"/>
              <a:t>その他の地域においても液状化により避難や復旧に支障が生じるおそれがあることから、以下の項目を災害シナリオに反映するとともに、想定されるリスクについて府内市町村および関係機関に周知し、事前の備えを呼びかける。</a:t>
            </a:r>
            <a:endParaRPr kumimoji="1" lang="en-US" altLang="ja-JP" sz="1400" dirty="0"/>
          </a:p>
        </p:txBody>
      </p:sp>
    </p:spTree>
    <p:extLst>
      <p:ext uri="{BB962C8B-B14F-4D97-AF65-F5344CB8AC3E}">
        <p14:creationId xmlns:p14="http://schemas.microsoft.com/office/powerpoint/2010/main" val="1690503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D5E8745-A8E9-6916-0A8D-767E60625484}"/>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FAA10A30-CA74-0053-D2B9-A19F95700BD4}"/>
              </a:ext>
            </a:extLst>
          </p:cNvPr>
          <p:cNvSpPr txBox="1">
            <a:spLocks/>
          </p:cNvSpPr>
          <p:nvPr/>
        </p:nvSpPr>
        <p:spPr>
          <a:xfrm>
            <a:off x="7117398" y="6533310"/>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15</a:t>
            </a:fld>
            <a:endParaRPr lang="ja-JP" altLang="en-US" dirty="0">
              <a:solidFill>
                <a:schemeClr val="tx1"/>
              </a:solidFill>
            </a:endParaRPr>
          </a:p>
        </p:txBody>
      </p:sp>
      <p:grpSp>
        <p:nvGrpSpPr>
          <p:cNvPr id="3" name="グループ化 2">
            <a:extLst>
              <a:ext uri="{FF2B5EF4-FFF2-40B4-BE49-F238E27FC236}">
                <a16:creationId xmlns:a16="http://schemas.microsoft.com/office/drawing/2014/main" id="{F03C0ABF-9BFE-4C5C-912E-A431437E1E9D}"/>
              </a:ext>
            </a:extLst>
          </p:cNvPr>
          <p:cNvGrpSpPr/>
          <p:nvPr/>
        </p:nvGrpSpPr>
        <p:grpSpPr>
          <a:xfrm>
            <a:off x="251999" y="1134022"/>
            <a:ext cx="8640000" cy="5655010"/>
            <a:chOff x="246512" y="3410494"/>
            <a:chExt cx="8805504" cy="6016970"/>
          </a:xfrm>
        </p:grpSpPr>
        <p:pic>
          <p:nvPicPr>
            <p:cNvPr id="8" name="図 7">
              <a:extLst>
                <a:ext uri="{FF2B5EF4-FFF2-40B4-BE49-F238E27FC236}">
                  <a16:creationId xmlns:a16="http://schemas.microsoft.com/office/drawing/2014/main" id="{5C39D8F4-9917-4DE8-985A-2CC2A75CF34E}"/>
                </a:ext>
              </a:extLst>
            </p:cNvPr>
            <p:cNvPicPr>
              <a:picLocks noChangeAspect="1"/>
            </p:cNvPicPr>
            <p:nvPr/>
          </p:nvPicPr>
          <p:blipFill>
            <a:blip r:embed="rId3"/>
            <a:stretch>
              <a:fillRect/>
            </a:stretch>
          </p:blipFill>
          <p:spPr>
            <a:xfrm>
              <a:off x="3907542" y="3412189"/>
              <a:ext cx="5144474" cy="5988796"/>
            </a:xfrm>
            <a:prstGeom prst="rect">
              <a:avLst/>
            </a:prstGeom>
            <a:ln w="15875">
              <a:solidFill>
                <a:schemeClr val="tx1"/>
              </a:solidFill>
            </a:ln>
          </p:spPr>
        </p:pic>
        <p:pic>
          <p:nvPicPr>
            <p:cNvPr id="12" name="図 11">
              <a:extLst>
                <a:ext uri="{FF2B5EF4-FFF2-40B4-BE49-F238E27FC236}">
                  <a16:creationId xmlns:a16="http://schemas.microsoft.com/office/drawing/2014/main" id="{26D2B15F-0A81-48B2-848F-B96F768DDA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6512" y="4532271"/>
              <a:ext cx="3097182" cy="4895193"/>
            </a:xfrm>
            <a:prstGeom prst="rect">
              <a:avLst/>
            </a:prstGeom>
          </p:spPr>
        </p:pic>
        <p:pic>
          <p:nvPicPr>
            <p:cNvPr id="13" name="図 12">
              <a:extLst>
                <a:ext uri="{FF2B5EF4-FFF2-40B4-BE49-F238E27FC236}">
                  <a16:creationId xmlns:a16="http://schemas.microsoft.com/office/drawing/2014/main" id="{EF763BBC-6FB0-48D9-A816-DDD37601F9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6513" y="3684601"/>
              <a:ext cx="2463594" cy="850267"/>
            </a:xfrm>
            <a:prstGeom prst="rect">
              <a:avLst/>
            </a:prstGeom>
          </p:spPr>
        </p:pic>
        <p:pic>
          <p:nvPicPr>
            <p:cNvPr id="14" name="図 13">
              <a:extLst>
                <a:ext uri="{FF2B5EF4-FFF2-40B4-BE49-F238E27FC236}">
                  <a16:creationId xmlns:a16="http://schemas.microsoft.com/office/drawing/2014/main" id="{949DFFFC-6FFC-40B9-B148-90C898F0EF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6512" y="3410494"/>
              <a:ext cx="1698863" cy="239583"/>
            </a:xfrm>
            <a:prstGeom prst="rect">
              <a:avLst/>
            </a:prstGeom>
          </p:spPr>
        </p:pic>
        <p:pic>
          <p:nvPicPr>
            <p:cNvPr id="15" name="図 14">
              <a:extLst>
                <a:ext uri="{FF2B5EF4-FFF2-40B4-BE49-F238E27FC236}">
                  <a16:creationId xmlns:a16="http://schemas.microsoft.com/office/drawing/2014/main" id="{45C2A57B-FECD-4BEA-A299-F4065C3334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68238" y="7876287"/>
              <a:ext cx="998734" cy="1416904"/>
            </a:xfrm>
            <a:prstGeom prst="rect">
              <a:avLst/>
            </a:prstGeom>
          </p:spPr>
        </p:pic>
        <p:pic>
          <p:nvPicPr>
            <p:cNvPr id="16" name="図 15">
              <a:extLst>
                <a:ext uri="{FF2B5EF4-FFF2-40B4-BE49-F238E27FC236}">
                  <a16:creationId xmlns:a16="http://schemas.microsoft.com/office/drawing/2014/main" id="{57920C17-196F-42B3-A5A1-86E54039D227}"/>
                </a:ext>
              </a:extLst>
            </p:cNvPr>
            <p:cNvPicPr>
              <a:picLocks noChangeAspect="1"/>
            </p:cNvPicPr>
            <p:nvPr/>
          </p:nvPicPr>
          <p:blipFill>
            <a:blip r:embed="rId8"/>
            <a:stretch>
              <a:fillRect/>
            </a:stretch>
          </p:blipFill>
          <p:spPr>
            <a:xfrm>
              <a:off x="4157812" y="5722567"/>
              <a:ext cx="2352811" cy="966333"/>
            </a:xfrm>
            <a:prstGeom prst="rect">
              <a:avLst/>
            </a:prstGeom>
          </p:spPr>
        </p:pic>
        <p:sp>
          <p:nvSpPr>
            <p:cNvPr id="17" name="正方形/長方形 16">
              <a:extLst>
                <a:ext uri="{FF2B5EF4-FFF2-40B4-BE49-F238E27FC236}">
                  <a16:creationId xmlns:a16="http://schemas.microsoft.com/office/drawing/2014/main" id="{AE171334-1B39-4CCF-B85D-2CE38ADA635C}"/>
                </a:ext>
              </a:extLst>
            </p:cNvPr>
            <p:cNvSpPr/>
            <p:nvPr/>
          </p:nvSpPr>
          <p:spPr>
            <a:xfrm>
              <a:off x="4318189" y="6250712"/>
              <a:ext cx="2057400" cy="3310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タイトル 6">
            <a:extLst>
              <a:ext uri="{FF2B5EF4-FFF2-40B4-BE49-F238E27FC236}">
                <a16:creationId xmlns:a16="http://schemas.microsoft.com/office/drawing/2014/main" id="{ECBC2833-0A4D-4A85-8277-1169C541C39C}"/>
              </a:ext>
            </a:extLst>
          </p:cNvPr>
          <p:cNvSpPr>
            <a:spLocks noGrp="1"/>
          </p:cNvSpPr>
          <p:nvPr>
            <p:ph type="title"/>
          </p:nvPr>
        </p:nvSpPr>
        <p:spPr>
          <a:xfrm>
            <a:off x="0" y="0"/>
            <a:ext cx="9144000" cy="424800"/>
          </a:xfrm>
        </p:spPr>
        <p:txBody>
          <a:bodyPr>
            <a:normAutofit/>
          </a:bodyPr>
          <a:lstStyle/>
          <a:p>
            <a:r>
              <a:rPr lang="ja-JP" altLang="en-US" sz="2400" b="1" dirty="0"/>
              <a:t>２．今後の対応 </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【No.</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３</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津波浸水域が拡大するリスク</a:t>
            </a:r>
            <a:endParaRPr lang="ja-JP" altLang="en-US" sz="2400" b="1" dirty="0"/>
          </a:p>
        </p:txBody>
      </p:sp>
      <p:sp>
        <p:nvSpPr>
          <p:cNvPr id="2" name="四角形: 角を丸くする 1">
            <a:extLst>
              <a:ext uri="{FF2B5EF4-FFF2-40B4-BE49-F238E27FC236}">
                <a16:creationId xmlns:a16="http://schemas.microsoft.com/office/drawing/2014/main" id="{CD14C40A-CC9B-47B7-B877-D9C04211FCFF}"/>
              </a:ext>
            </a:extLst>
          </p:cNvPr>
          <p:cNvSpPr/>
          <p:nvPr/>
        </p:nvSpPr>
        <p:spPr>
          <a:xfrm>
            <a:off x="252000" y="517875"/>
            <a:ext cx="8640000" cy="299294"/>
          </a:xfrm>
          <a:prstGeom prst="roundRect">
            <a:avLst>
              <a:gd name="adj" fmla="val 6626"/>
            </a:avLst>
          </a:prstGeom>
          <a:solidFill>
            <a:schemeClr val="accent6">
              <a:lumMod val="60000"/>
              <a:lumOff val="40000"/>
              <a:alpha val="50000"/>
            </a:schemeClr>
          </a:solidFill>
          <a:ln w="12700">
            <a:solidFill>
              <a:schemeClr val="accent6">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lIns="36000" tIns="36000" rIns="36000" bIns="36000" rtlCol="0" anchor="t" anchorCtr="0">
            <a:spAutoFit/>
          </a:bodyPr>
          <a:lstStyle/>
          <a:p>
            <a:pPr marL="216000" indent="-216000">
              <a:buFont typeface="Meiryo UI" panose="020B0604030504040204" pitchFamily="50" charset="-128"/>
              <a:buChar char="○"/>
            </a:pPr>
            <a:r>
              <a:rPr kumimoji="1" lang="ja-JP" altLang="en-US" sz="1400" dirty="0"/>
              <a:t>府民が避難行動について意識できるよう、目安として防潮施設が全く機能しないケースの浸水域を線で明示。</a:t>
            </a:r>
            <a:endParaRPr kumimoji="1" lang="en-US" altLang="ja-JP" sz="1400" dirty="0"/>
          </a:p>
        </p:txBody>
      </p:sp>
    </p:spTree>
    <p:extLst>
      <p:ext uri="{BB962C8B-B14F-4D97-AF65-F5344CB8AC3E}">
        <p14:creationId xmlns:p14="http://schemas.microsoft.com/office/powerpoint/2010/main" val="428483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E8745-A8E9-6916-0A8D-767E60625484}"/>
            </a:ext>
          </a:extLst>
        </p:cNvPr>
        <p:cNvGrpSpPr/>
        <p:nvPr/>
      </p:nvGrpSpPr>
      <p:grpSpPr>
        <a:xfrm>
          <a:off x="0" y="0"/>
          <a:ext cx="0" cy="0"/>
          <a:chOff x="0" y="0"/>
          <a:chExt cx="0" cy="0"/>
        </a:xfrm>
      </p:grpSpPr>
      <p:sp>
        <p:nvSpPr>
          <p:cNvPr id="23" name="四角形: 角を丸くする 22">
            <a:extLst>
              <a:ext uri="{FF2B5EF4-FFF2-40B4-BE49-F238E27FC236}">
                <a16:creationId xmlns:a16="http://schemas.microsoft.com/office/drawing/2014/main" id="{B4B9AFE8-AAD8-4B25-AB15-C172EAFA6CD1}"/>
              </a:ext>
            </a:extLst>
          </p:cNvPr>
          <p:cNvSpPr/>
          <p:nvPr/>
        </p:nvSpPr>
        <p:spPr>
          <a:xfrm>
            <a:off x="220424" y="452958"/>
            <a:ext cx="843748" cy="244203"/>
          </a:xfrm>
          <a:prstGeom prst="roundRect">
            <a:avLst>
              <a:gd name="adj" fmla="val 18353"/>
            </a:avLst>
          </a:prstGeom>
          <a:solidFill>
            <a:schemeClr val="accent6">
              <a:lumMod val="60000"/>
              <a:lumOff val="40000"/>
              <a:alpha val="50000"/>
            </a:schemeClr>
          </a:solidFill>
          <a:ln w="12700">
            <a:solidFill>
              <a:schemeClr val="accent6">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177800" indent="-177800">
              <a:buFont typeface="Wingdings" panose="05000000000000000000" pitchFamily="2" charset="2"/>
              <a:buChar char="l"/>
            </a:pPr>
            <a:endParaRPr lang="ja-JP" altLang="en-US" sz="1400" dirty="0"/>
          </a:p>
        </p:txBody>
      </p:sp>
      <p:sp>
        <p:nvSpPr>
          <p:cNvPr id="20" name="タイトル 6">
            <a:extLst>
              <a:ext uri="{FF2B5EF4-FFF2-40B4-BE49-F238E27FC236}">
                <a16:creationId xmlns:a16="http://schemas.microsoft.com/office/drawing/2014/main" id="{ECBC2833-0A4D-4A85-8277-1169C541C39C}"/>
              </a:ext>
            </a:extLst>
          </p:cNvPr>
          <p:cNvSpPr>
            <a:spLocks noGrp="1"/>
          </p:cNvSpPr>
          <p:nvPr>
            <p:ph type="title" idx="4294967295"/>
          </p:nvPr>
        </p:nvSpPr>
        <p:spPr>
          <a:xfrm>
            <a:off x="0" y="0"/>
            <a:ext cx="9144000" cy="425450"/>
          </a:xfrm>
        </p:spPr>
        <p:txBody>
          <a:bodyPr>
            <a:normAutofit/>
          </a:bodyPr>
          <a:lstStyle/>
          <a:p>
            <a:r>
              <a:rPr lang="ja-JP" altLang="en-US" sz="2400" b="1" dirty="0"/>
              <a:t>２．今後の対応 </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【No.</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３</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津波浸水域が拡大するリスク</a:t>
            </a:r>
            <a:endParaRPr lang="ja-JP" altLang="en-US" sz="2400" b="1" dirty="0"/>
          </a:p>
        </p:txBody>
      </p:sp>
      <p:sp>
        <p:nvSpPr>
          <p:cNvPr id="22" name="テキスト ボックス 21">
            <a:extLst>
              <a:ext uri="{FF2B5EF4-FFF2-40B4-BE49-F238E27FC236}">
                <a16:creationId xmlns:a16="http://schemas.microsoft.com/office/drawing/2014/main" id="{A33B41F2-05AC-477E-B632-82747005FD1E}"/>
              </a:ext>
            </a:extLst>
          </p:cNvPr>
          <p:cNvSpPr txBox="1"/>
          <p:nvPr/>
        </p:nvSpPr>
        <p:spPr>
          <a:xfrm>
            <a:off x="220424" y="450940"/>
            <a:ext cx="1015187" cy="246221"/>
          </a:xfrm>
          <a:prstGeom prst="rect">
            <a:avLst/>
          </a:prstGeom>
          <a:noFill/>
        </p:spPr>
        <p:txBody>
          <a:bodyPr wrap="square">
            <a:spAutoFit/>
          </a:bodyPr>
          <a:lstStyle/>
          <a:p>
            <a:r>
              <a:rPr lang="ja-JP" altLang="en-US" sz="1000" dirty="0"/>
              <a:t>（拡大図）</a:t>
            </a:r>
          </a:p>
        </p:txBody>
      </p:sp>
      <p:pic>
        <p:nvPicPr>
          <p:cNvPr id="2" name="図 1">
            <a:extLst>
              <a:ext uri="{FF2B5EF4-FFF2-40B4-BE49-F238E27FC236}">
                <a16:creationId xmlns:a16="http://schemas.microsoft.com/office/drawing/2014/main" id="{42AF36B5-5BC1-4582-8D83-AFD03EACFF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424" y="722651"/>
            <a:ext cx="4354309" cy="3024773"/>
          </a:xfrm>
          <a:prstGeom prst="rect">
            <a:avLst/>
          </a:prstGeom>
          <a:ln w="12700">
            <a:solidFill>
              <a:srgbClr val="FF0000"/>
            </a:solidFill>
          </a:ln>
        </p:spPr>
      </p:pic>
      <p:pic>
        <p:nvPicPr>
          <p:cNvPr id="5" name="図 4">
            <a:extLst>
              <a:ext uri="{FF2B5EF4-FFF2-40B4-BE49-F238E27FC236}">
                <a16:creationId xmlns:a16="http://schemas.microsoft.com/office/drawing/2014/main" id="{58FA1D71-AF72-4092-B20D-4784A03F8E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9733" y="722651"/>
            <a:ext cx="4317120" cy="3024773"/>
          </a:xfrm>
          <a:prstGeom prst="rect">
            <a:avLst/>
          </a:prstGeom>
          <a:ln w="12700">
            <a:solidFill>
              <a:srgbClr val="FF0000"/>
            </a:solidFill>
          </a:ln>
        </p:spPr>
      </p:pic>
      <p:pic>
        <p:nvPicPr>
          <p:cNvPr id="6" name="図 5">
            <a:extLst>
              <a:ext uri="{FF2B5EF4-FFF2-40B4-BE49-F238E27FC236}">
                <a16:creationId xmlns:a16="http://schemas.microsoft.com/office/drawing/2014/main" id="{90A9CDF7-10E7-4063-A99D-172A211B1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0424" y="3799447"/>
            <a:ext cx="4348064" cy="3048030"/>
          </a:xfrm>
          <a:prstGeom prst="rect">
            <a:avLst/>
          </a:prstGeom>
          <a:ln w="12700">
            <a:solidFill>
              <a:srgbClr val="FF0000"/>
            </a:solidFill>
          </a:ln>
        </p:spPr>
      </p:pic>
      <p:pic>
        <p:nvPicPr>
          <p:cNvPr id="7" name="図 6">
            <a:extLst>
              <a:ext uri="{FF2B5EF4-FFF2-40B4-BE49-F238E27FC236}">
                <a16:creationId xmlns:a16="http://schemas.microsoft.com/office/drawing/2014/main" id="{CEC5D395-11C9-44AE-9F46-D9AC802CC20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49733" y="3799447"/>
            <a:ext cx="4317120" cy="3044842"/>
          </a:xfrm>
          <a:prstGeom prst="rect">
            <a:avLst/>
          </a:prstGeom>
          <a:ln w="12700">
            <a:solidFill>
              <a:srgbClr val="FF0000"/>
            </a:solidFill>
          </a:ln>
        </p:spPr>
      </p:pic>
      <p:sp>
        <p:nvSpPr>
          <p:cNvPr id="4" name="スライド番号プレースホルダー 12">
            <a:extLst>
              <a:ext uri="{FF2B5EF4-FFF2-40B4-BE49-F238E27FC236}">
                <a16:creationId xmlns:a16="http://schemas.microsoft.com/office/drawing/2014/main" id="{2A118418-F34F-F7B6-19D9-C23E0075CA1F}"/>
              </a:ext>
            </a:extLst>
          </p:cNvPr>
          <p:cNvSpPr txBox="1">
            <a:spLocks/>
          </p:cNvSpPr>
          <p:nvPr/>
        </p:nvSpPr>
        <p:spPr>
          <a:xfrm>
            <a:off x="714025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16</a:t>
            </a:fld>
            <a:endParaRPr lang="ja-JP" altLang="en-US" dirty="0">
              <a:solidFill>
                <a:schemeClr val="tx1"/>
              </a:solidFill>
            </a:endParaRPr>
          </a:p>
        </p:txBody>
      </p:sp>
    </p:spTree>
    <p:extLst>
      <p:ext uri="{BB962C8B-B14F-4D97-AF65-F5344CB8AC3E}">
        <p14:creationId xmlns:p14="http://schemas.microsoft.com/office/powerpoint/2010/main" val="2773715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1DEF807-C519-13C1-F6C1-9478990ACA90}"/>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3EB24CE8-EF81-C35F-90F4-9A17A5DDDBF3}"/>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17</a:t>
            </a:fld>
            <a:endParaRPr lang="ja-JP" altLang="en-US" dirty="0">
              <a:solidFill>
                <a:schemeClr val="tx1"/>
              </a:solidFill>
            </a:endParaRPr>
          </a:p>
        </p:txBody>
      </p:sp>
      <p:sp>
        <p:nvSpPr>
          <p:cNvPr id="11" name="タイトル 6">
            <a:extLst>
              <a:ext uri="{FF2B5EF4-FFF2-40B4-BE49-F238E27FC236}">
                <a16:creationId xmlns:a16="http://schemas.microsoft.com/office/drawing/2014/main" id="{5D1F148C-3F5C-46ED-B6AC-39A3DAD62920}"/>
              </a:ext>
            </a:extLst>
          </p:cNvPr>
          <p:cNvSpPr>
            <a:spLocks noGrp="1"/>
          </p:cNvSpPr>
          <p:nvPr>
            <p:ph type="title"/>
          </p:nvPr>
        </p:nvSpPr>
        <p:spPr>
          <a:xfrm>
            <a:off x="0" y="0"/>
            <a:ext cx="9144000" cy="424800"/>
          </a:xfrm>
        </p:spPr>
        <p:txBody>
          <a:bodyPr>
            <a:normAutofit fontScale="90000"/>
          </a:bodyPr>
          <a:lstStyle/>
          <a:p>
            <a:r>
              <a:rPr lang="ja-JP" altLang="en-US" sz="2400" b="1" dirty="0"/>
              <a:t>２．今後の対応 </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【No.</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４</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津波浸水における地下空間へのリスク提示</a:t>
            </a:r>
            <a:endParaRPr lang="ja-JP" altLang="en-US" sz="2400" b="1" dirty="0"/>
          </a:p>
        </p:txBody>
      </p:sp>
      <p:pic>
        <p:nvPicPr>
          <p:cNvPr id="7" name="図 6">
            <a:extLst>
              <a:ext uri="{FF2B5EF4-FFF2-40B4-BE49-F238E27FC236}">
                <a16:creationId xmlns:a16="http://schemas.microsoft.com/office/drawing/2014/main" id="{11CCCFB4-6F83-4842-BC9D-30662500EFA0}"/>
              </a:ext>
            </a:extLst>
          </p:cNvPr>
          <p:cNvPicPr>
            <a:picLocks noChangeAspect="1"/>
          </p:cNvPicPr>
          <p:nvPr/>
        </p:nvPicPr>
        <p:blipFill>
          <a:blip r:embed="rId3"/>
          <a:stretch>
            <a:fillRect/>
          </a:stretch>
        </p:blipFill>
        <p:spPr>
          <a:xfrm>
            <a:off x="3269265" y="1828800"/>
            <a:ext cx="5621476" cy="4485290"/>
          </a:xfrm>
          <a:prstGeom prst="rect">
            <a:avLst/>
          </a:prstGeom>
          <a:ln w="34925">
            <a:solidFill>
              <a:srgbClr val="FF0000"/>
            </a:solidFill>
          </a:ln>
        </p:spPr>
      </p:pic>
      <p:sp>
        <p:nvSpPr>
          <p:cNvPr id="2" name="四角形: 角を丸くする 1">
            <a:extLst>
              <a:ext uri="{FF2B5EF4-FFF2-40B4-BE49-F238E27FC236}">
                <a16:creationId xmlns:a16="http://schemas.microsoft.com/office/drawing/2014/main" id="{559BFDD2-CCCC-8CA3-5719-F40F2E0A240E}"/>
              </a:ext>
            </a:extLst>
          </p:cNvPr>
          <p:cNvSpPr/>
          <p:nvPr/>
        </p:nvSpPr>
        <p:spPr>
          <a:xfrm>
            <a:off x="252000" y="517875"/>
            <a:ext cx="8640000" cy="970628"/>
          </a:xfrm>
          <a:prstGeom prst="roundRect">
            <a:avLst>
              <a:gd name="adj" fmla="val 6626"/>
            </a:avLst>
          </a:prstGeom>
          <a:solidFill>
            <a:schemeClr val="accent6">
              <a:lumMod val="60000"/>
              <a:lumOff val="40000"/>
              <a:alpha val="50000"/>
            </a:schemeClr>
          </a:solidFill>
          <a:ln w="12700">
            <a:solidFill>
              <a:schemeClr val="accent6">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lIns="36000" tIns="36000" rIns="36000" bIns="36000" rtlCol="0" anchor="t" anchorCtr="0">
            <a:spAutoFit/>
          </a:bodyPr>
          <a:lstStyle/>
          <a:p>
            <a:pPr marL="216000" indent="-216000">
              <a:buFont typeface="Meiryo UI" panose="020B0604030504040204" pitchFamily="50" charset="-128"/>
              <a:buChar char="○"/>
            </a:pPr>
            <a:r>
              <a:rPr kumimoji="1" lang="ja-JP" altLang="en-US" sz="1400" dirty="0"/>
              <a:t>地下空間への出入り口における津波到達時間を明示したデータを活用し、大阪市が作成するハザードマップに反映</a:t>
            </a:r>
            <a:endParaRPr kumimoji="1" lang="en-US" altLang="ja-JP" sz="1400" dirty="0"/>
          </a:p>
          <a:p>
            <a:r>
              <a:rPr kumimoji="1" lang="ja-JP" altLang="en-US" sz="1400" dirty="0"/>
              <a:t>　　するとともに、来阪者にも情報が伝わるよう、大阪防災アプリでの情報提供を検討。</a:t>
            </a:r>
            <a:endParaRPr kumimoji="1" lang="en-US" altLang="ja-JP" sz="1400" dirty="0"/>
          </a:p>
          <a:p>
            <a:pPr marL="216000" indent="-216000">
              <a:buFont typeface="Meiryo UI" panose="020B0604030504040204" pitchFamily="50" charset="-128"/>
              <a:buChar char="○"/>
            </a:pPr>
            <a:r>
              <a:rPr kumimoji="1" lang="ja-JP" altLang="en-US" sz="1400" dirty="0"/>
              <a:t>これにより、地下街などの施設管理者による適切な避難誘導や、地震後の止水板設置等の迅速かつ適切な対応に　　つなげる。</a:t>
            </a:r>
            <a:endParaRPr kumimoji="1" lang="en-US" altLang="ja-JP" sz="1400" dirty="0"/>
          </a:p>
        </p:txBody>
      </p:sp>
      <p:sp>
        <p:nvSpPr>
          <p:cNvPr id="3" name="四角形: 角を丸くする 2">
            <a:extLst>
              <a:ext uri="{FF2B5EF4-FFF2-40B4-BE49-F238E27FC236}">
                <a16:creationId xmlns:a16="http://schemas.microsoft.com/office/drawing/2014/main" id="{C0BFD8DA-B3FC-C744-06EC-993879F8F795}"/>
              </a:ext>
            </a:extLst>
          </p:cNvPr>
          <p:cNvSpPr/>
          <p:nvPr/>
        </p:nvSpPr>
        <p:spPr>
          <a:xfrm>
            <a:off x="252000" y="1781027"/>
            <a:ext cx="2880000" cy="3677346"/>
          </a:xfrm>
          <a:prstGeom prst="roundRect">
            <a:avLst>
              <a:gd name="adj" fmla="val 6626"/>
            </a:avLst>
          </a:prstGeom>
          <a:solidFill>
            <a:schemeClr val="accent6">
              <a:lumMod val="60000"/>
              <a:lumOff val="40000"/>
              <a:alpha val="50000"/>
            </a:schemeClr>
          </a:solidFill>
          <a:ln w="12700">
            <a:solidFill>
              <a:schemeClr val="accent6">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wrap="square" lIns="0" tIns="36000" rIns="0" bIns="36000" rtlCol="0" anchor="t" anchorCtr="0">
            <a:spAutoFit/>
          </a:bodyPr>
          <a:lstStyle/>
          <a:p>
            <a:r>
              <a:rPr kumimoji="1" lang="en-US" altLang="ja-JP" sz="1400" b="1" dirty="0"/>
              <a:t>【</a:t>
            </a:r>
            <a:r>
              <a:rPr kumimoji="1" lang="ja-JP" altLang="en-US" sz="1400" b="1" dirty="0"/>
              <a:t>地下空間へのリスク提示</a:t>
            </a:r>
            <a:r>
              <a:rPr kumimoji="1" lang="en-US" altLang="ja-JP" sz="1400" b="1" dirty="0"/>
              <a:t>】</a:t>
            </a:r>
          </a:p>
          <a:p>
            <a:pPr>
              <a:spcBef>
                <a:spcPts val="300"/>
              </a:spcBef>
            </a:pPr>
            <a:r>
              <a:rPr kumimoji="1" lang="ja-JP" altLang="en-US" sz="1400" dirty="0"/>
              <a:t>■地下空間への出入口の確認</a:t>
            </a:r>
            <a:endParaRPr kumimoji="1" lang="en-US" altLang="ja-JP" sz="1400" dirty="0"/>
          </a:p>
          <a:p>
            <a:pPr marL="252000" indent="-108000">
              <a:buFont typeface="Arial" panose="020B0604020202020204" pitchFamily="34" charset="0"/>
              <a:buChar char="•"/>
            </a:pPr>
            <a:r>
              <a:rPr kumimoji="1" lang="ja-JP" altLang="en-US" sz="1400" dirty="0"/>
              <a:t>地下街等の出入口について、府内</a:t>
            </a:r>
            <a:r>
              <a:rPr kumimoji="1" lang="en-US" altLang="ja-JP" sz="1400" dirty="0"/>
              <a:t>13</a:t>
            </a:r>
            <a:r>
              <a:rPr kumimoji="1" lang="ja-JP" altLang="en-US" sz="1400" dirty="0"/>
              <a:t>市町村を対象に調査を実施し、地下空間への出入口を整理した。</a:t>
            </a:r>
            <a:endParaRPr kumimoji="1" lang="en-US" altLang="ja-JP" sz="1400" dirty="0"/>
          </a:p>
          <a:p>
            <a:pPr marL="180000">
              <a:spcBef>
                <a:spcPts val="300"/>
              </a:spcBef>
            </a:pPr>
            <a:r>
              <a:rPr kumimoji="1" lang="ja-JP" altLang="en-US" sz="1400" dirty="0"/>
              <a:t>（</a:t>
            </a:r>
            <a:r>
              <a:rPr kumimoji="1" lang="en-US" altLang="ja-JP" sz="1400" dirty="0"/>
              <a:t>※</a:t>
            </a:r>
            <a:r>
              <a:rPr kumimoji="1" lang="ja-JP" altLang="en-US" sz="1400" dirty="0"/>
              <a:t>対象は大阪市および堺市）</a:t>
            </a:r>
            <a:endParaRPr kumimoji="1" lang="en-US" altLang="ja-JP" sz="1400" dirty="0"/>
          </a:p>
          <a:p>
            <a:pPr>
              <a:spcBef>
                <a:spcPts val="300"/>
              </a:spcBef>
            </a:pPr>
            <a:endParaRPr kumimoji="1" lang="en-US" altLang="ja-JP" sz="1400" dirty="0"/>
          </a:p>
          <a:p>
            <a:pPr>
              <a:spcBef>
                <a:spcPts val="300"/>
              </a:spcBef>
            </a:pPr>
            <a:r>
              <a:rPr kumimoji="1" lang="ja-JP" altLang="en-US" sz="1400" dirty="0"/>
              <a:t>■地下空間への津波到達時間の整理</a:t>
            </a:r>
            <a:endParaRPr kumimoji="1" lang="en-US" altLang="ja-JP" sz="1400" dirty="0"/>
          </a:p>
          <a:p>
            <a:pPr marL="252000" indent="-108000">
              <a:spcBef>
                <a:spcPts val="300"/>
              </a:spcBef>
              <a:buFont typeface="Arial" panose="020B0604020202020204" pitchFamily="34" charset="0"/>
              <a:buChar char="•"/>
            </a:pPr>
            <a:r>
              <a:rPr kumimoji="1" lang="ja-JP" altLang="en-US" sz="1400" dirty="0"/>
              <a:t>津波浸水想定を基に、地下街などに影響が生じる浸水深</a:t>
            </a:r>
            <a:r>
              <a:rPr kumimoji="1" lang="en-US" altLang="ja-JP" sz="1400" dirty="0"/>
              <a:t>30cm</a:t>
            </a:r>
            <a:r>
              <a:rPr kumimoji="1" lang="ja-JP" altLang="en-US" sz="1400" dirty="0"/>
              <a:t>以上の範囲を抽出・表示</a:t>
            </a:r>
            <a:endParaRPr kumimoji="1" lang="en-US" altLang="ja-JP" sz="1400" dirty="0"/>
          </a:p>
          <a:p>
            <a:pPr marL="252000" indent="-108000">
              <a:spcBef>
                <a:spcPts val="300"/>
              </a:spcBef>
              <a:buFont typeface="Arial" panose="020B0604020202020204" pitchFamily="34" charset="0"/>
              <a:buChar char="•"/>
            </a:pPr>
            <a:r>
              <a:rPr kumimoji="1" lang="ja-JP" altLang="en-US" sz="1400" dirty="0"/>
              <a:t>整理した地下街など出入口を図面上にプロット</a:t>
            </a:r>
            <a:endParaRPr kumimoji="1" lang="en-US" altLang="ja-JP" sz="1400" dirty="0"/>
          </a:p>
          <a:p>
            <a:pPr marL="252000" indent="-108000">
              <a:spcBef>
                <a:spcPts val="300"/>
              </a:spcBef>
              <a:buFont typeface="Arial" panose="020B0604020202020204" pitchFamily="34" charset="0"/>
              <a:buChar char="•"/>
            </a:pPr>
            <a:r>
              <a:rPr kumimoji="1" lang="ja-JP" altLang="en-US" sz="1400" dirty="0"/>
              <a:t>代表地点ごとの津波到達時間を明示</a:t>
            </a:r>
            <a:endParaRPr kumimoji="1" lang="ja-JP" altLang="en-US" sz="1000" dirty="0"/>
          </a:p>
        </p:txBody>
      </p:sp>
      <p:sp>
        <p:nvSpPr>
          <p:cNvPr id="6" name="二等辺三角形 5">
            <a:extLst>
              <a:ext uri="{FF2B5EF4-FFF2-40B4-BE49-F238E27FC236}">
                <a16:creationId xmlns:a16="http://schemas.microsoft.com/office/drawing/2014/main" id="{2FBB8687-B81D-40FC-9A2D-E1AC5F9DA8F2}"/>
              </a:ext>
            </a:extLst>
          </p:cNvPr>
          <p:cNvSpPr/>
          <p:nvPr/>
        </p:nvSpPr>
        <p:spPr>
          <a:xfrm rot="5400000">
            <a:off x="2691462" y="3774841"/>
            <a:ext cx="1007790" cy="126714"/>
          </a:xfrm>
          <a:prstGeom prst="triangle">
            <a:avLst>
              <a:gd name="adj" fmla="val 47909"/>
            </a:avLst>
          </a:prstGeom>
          <a:solidFill>
            <a:srgbClr val="0070C0"/>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103338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B3DA8F07-1B02-32A2-C771-FF325405996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 y="205444"/>
            <a:ext cx="9143999" cy="6447112"/>
          </a:xfrm>
          <a:prstGeom prst="rect">
            <a:avLst/>
          </a:prstGeom>
        </p:spPr>
      </p:pic>
      <p:sp>
        <p:nvSpPr>
          <p:cNvPr id="12" name="吹き出し: 線 11">
            <a:extLst>
              <a:ext uri="{FF2B5EF4-FFF2-40B4-BE49-F238E27FC236}">
                <a16:creationId xmlns:a16="http://schemas.microsoft.com/office/drawing/2014/main" id="{E21A702A-F3B1-305C-BA5A-879BF81D9BDF}"/>
              </a:ext>
            </a:extLst>
          </p:cNvPr>
          <p:cNvSpPr/>
          <p:nvPr/>
        </p:nvSpPr>
        <p:spPr>
          <a:xfrm>
            <a:off x="4172926" y="1635285"/>
            <a:ext cx="1109549" cy="376580"/>
          </a:xfrm>
          <a:prstGeom prst="borderCallout1">
            <a:avLst>
              <a:gd name="adj1" fmla="val 142812"/>
              <a:gd name="adj2" fmla="val -19402"/>
              <a:gd name="adj3" fmla="val 98919"/>
              <a:gd name="adj4" fmla="val 238"/>
            </a:avLst>
          </a:prstGeom>
          <a:solidFill>
            <a:srgbClr val="FFFF00">
              <a:alpha val="70000"/>
            </a:srgbClr>
          </a:solid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r>
              <a:rPr kumimoji="1" lang="en-US" altLang="ja-JP" sz="635" dirty="0"/>
              <a:t>〈JR</a:t>
            </a:r>
            <a:r>
              <a:rPr kumimoji="1" lang="ja-JP" altLang="en-US" sz="635" dirty="0"/>
              <a:t>神戸線　加島駅周辺</a:t>
            </a:r>
            <a:r>
              <a:rPr kumimoji="1" lang="en-US" altLang="ja-JP" sz="635" dirty="0"/>
              <a:t>〉</a:t>
            </a:r>
          </a:p>
          <a:p>
            <a:r>
              <a:rPr kumimoji="1" lang="en-US" altLang="ja-JP" sz="635" dirty="0"/>
              <a:t>30cm</a:t>
            </a:r>
            <a:r>
              <a:rPr kumimoji="1" lang="ja-JP" altLang="en-US" sz="635" dirty="0"/>
              <a:t>津波到達時間</a:t>
            </a:r>
            <a:endParaRPr kumimoji="1" lang="en-US" altLang="ja-JP" sz="635" dirty="0"/>
          </a:p>
          <a:p>
            <a:r>
              <a:rPr kumimoji="1" lang="ja-JP" altLang="en-US" sz="635" dirty="0"/>
              <a:t>地震発生後</a:t>
            </a:r>
            <a:r>
              <a:rPr kumimoji="1" lang="en-US" altLang="ja-JP" sz="635" dirty="0"/>
              <a:t>189</a:t>
            </a:r>
            <a:r>
              <a:rPr kumimoji="1" lang="ja-JP" altLang="en-US" sz="635" dirty="0"/>
              <a:t>分</a:t>
            </a:r>
            <a:endParaRPr kumimoji="1" lang="en-US" altLang="ja-JP" sz="635" dirty="0"/>
          </a:p>
        </p:txBody>
      </p:sp>
      <p:sp>
        <p:nvSpPr>
          <p:cNvPr id="13" name="吹き出し: 線 12">
            <a:extLst>
              <a:ext uri="{FF2B5EF4-FFF2-40B4-BE49-F238E27FC236}">
                <a16:creationId xmlns:a16="http://schemas.microsoft.com/office/drawing/2014/main" id="{890F15DE-C53F-8120-672B-74463C466862}"/>
              </a:ext>
            </a:extLst>
          </p:cNvPr>
          <p:cNvSpPr/>
          <p:nvPr/>
        </p:nvSpPr>
        <p:spPr>
          <a:xfrm>
            <a:off x="4294253" y="3027199"/>
            <a:ext cx="1169681" cy="353309"/>
          </a:xfrm>
          <a:prstGeom prst="borderCallout1">
            <a:avLst>
              <a:gd name="adj1" fmla="val 150932"/>
              <a:gd name="adj2" fmla="val -15238"/>
              <a:gd name="adj3" fmla="val 98919"/>
              <a:gd name="adj4" fmla="val 238"/>
            </a:avLst>
          </a:prstGeom>
          <a:solidFill>
            <a:srgbClr val="FFFF00">
              <a:alpha val="70000"/>
            </a:srgbClr>
          </a:solid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r>
              <a:rPr kumimoji="1" lang="en-US" altLang="ja-JP" sz="635" dirty="0"/>
              <a:t>〈JR</a:t>
            </a:r>
            <a:r>
              <a:rPr kumimoji="1" lang="ja-JP" altLang="en-US" sz="635" dirty="0"/>
              <a:t>東西線　御幣島駅周辺</a:t>
            </a:r>
            <a:r>
              <a:rPr kumimoji="1" lang="en-US" altLang="ja-JP" sz="635" dirty="0"/>
              <a:t>〉</a:t>
            </a:r>
          </a:p>
          <a:p>
            <a:r>
              <a:rPr kumimoji="1" lang="en-US" altLang="ja-JP" sz="635" dirty="0"/>
              <a:t>30cm</a:t>
            </a:r>
            <a:r>
              <a:rPr kumimoji="1" lang="ja-JP" altLang="en-US" sz="635" dirty="0"/>
              <a:t>津波到達時間</a:t>
            </a:r>
            <a:endParaRPr kumimoji="1" lang="en-US" altLang="ja-JP" sz="635" dirty="0"/>
          </a:p>
          <a:p>
            <a:r>
              <a:rPr kumimoji="1" lang="ja-JP" altLang="en-US" sz="635" dirty="0"/>
              <a:t>地震発生後</a:t>
            </a:r>
            <a:r>
              <a:rPr kumimoji="1" lang="en-US" altLang="ja-JP" sz="635" dirty="0"/>
              <a:t>49</a:t>
            </a:r>
            <a:r>
              <a:rPr kumimoji="1" lang="ja-JP" altLang="en-US" sz="635" dirty="0"/>
              <a:t>分</a:t>
            </a:r>
          </a:p>
        </p:txBody>
      </p:sp>
      <p:sp>
        <p:nvSpPr>
          <p:cNvPr id="14" name="吹き出し: 線 13">
            <a:extLst>
              <a:ext uri="{FF2B5EF4-FFF2-40B4-BE49-F238E27FC236}">
                <a16:creationId xmlns:a16="http://schemas.microsoft.com/office/drawing/2014/main" id="{DC464168-B71E-F286-4376-2341D3EDD955}"/>
              </a:ext>
            </a:extLst>
          </p:cNvPr>
          <p:cNvSpPr/>
          <p:nvPr/>
        </p:nvSpPr>
        <p:spPr>
          <a:xfrm flipH="1">
            <a:off x="4041640" y="4363582"/>
            <a:ext cx="1276549" cy="353309"/>
          </a:xfrm>
          <a:prstGeom prst="borderCallout1">
            <a:avLst>
              <a:gd name="adj1" fmla="val 231796"/>
              <a:gd name="adj2" fmla="val -17964"/>
              <a:gd name="adj3" fmla="val 98919"/>
              <a:gd name="adj4" fmla="val 238"/>
            </a:avLst>
          </a:prstGeom>
          <a:solidFill>
            <a:srgbClr val="FFFF00">
              <a:alpha val="70000"/>
            </a:srgbClr>
          </a:solid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r>
              <a:rPr kumimoji="1" lang="en-US" altLang="ja-JP" sz="635" dirty="0"/>
              <a:t>〈</a:t>
            </a:r>
            <a:r>
              <a:rPr kumimoji="1" lang="ja-JP" altLang="en-US" sz="635" dirty="0"/>
              <a:t>千日前線　野田阪神駅周辺</a:t>
            </a:r>
            <a:r>
              <a:rPr kumimoji="1" lang="en-US" altLang="ja-JP" sz="635" dirty="0"/>
              <a:t>〉</a:t>
            </a:r>
          </a:p>
          <a:p>
            <a:r>
              <a:rPr kumimoji="1" lang="en-US" altLang="ja-JP" sz="635" dirty="0"/>
              <a:t>30cm</a:t>
            </a:r>
            <a:r>
              <a:rPr kumimoji="1" lang="ja-JP" altLang="en-US" sz="635" dirty="0"/>
              <a:t>津波到達時間</a:t>
            </a:r>
            <a:endParaRPr kumimoji="1" lang="en-US" altLang="ja-JP" sz="635" dirty="0"/>
          </a:p>
          <a:p>
            <a:r>
              <a:rPr kumimoji="1" lang="ja-JP" altLang="en-US" sz="635" dirty="0"/>
              <a:t>地震発生後</a:t>
            </a:r>
            <a:r>
              <a:rPr kumimoji="1" lang="en-US" altLang="ja-JP" sz="635" dirty="0"/>
              <a:t>349</a:t>
            </a:r>
            <a:r>
              <a:rPr kumimoji="1" lang="ja-JP" altLang="en-US" sz="635" dirty="0"/>
              <a:t>分</a:t>
            </a:r>
          </a:p>
        </p:txBody>
      </p:sp>
      <p:sp>
        <p:nvSpPr>
          <p:cNvPr id="15" name="吹き出し: 線 14">
            <a:extLst>
              <a:ext uri="{FF2B5EF4-FFF2-40B4-BE49-F238E27FC236}">
                <a16:creationId xmlns:a16="http://schemas.microsoft.com/office/drawing/2014/main" id="{F36FCA26-5266-6929-BA19-8128267F9D87}"/>
              </a:ext>
            </a:extLst>
          </p:cNvPr>
          <p:cNvSpPr/>
          <p:nvPr/>
        </p:nvSpPr>
        <p:spPr>
          <a:xfrm>
            <a:off x="6064529" y="5518660"/>
            <a:ext cx="1332088" cy="401406"/>
          </a:xfrm>
          <a:prstGeom prst="borderCallout1">
            <a:avLst>
              <a:gd name="adj1" fmla="val 12893"/>
              <a:gd name="adj2" fmla="val -30103"/>
              <a:gd name="adj3" fmla="val 4001"/>
              <a:gd name="adj4" fmla="val -5230"/>
            </a:avLst>
          </a:prstGeom>
          <a:solidFill>
            <a:srgbClr val="FFFF00">
              <a:alpha val="70000"/>
            </a:srgbClr>
          </a:solid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r>
              <a:rPr kumimoji="1" lang="en-US" altLang="ja-JP" sz="635" dirty="0"/>
              <a:t>〈</a:t>
            </a:r>
            <a:r>
              <a:rPr kumimoji="1" lang="ja-JP" altLang="en-US" sz="635" dirty="0"/>
              <a:t>千日前線　玉川駅周辺</a:t>
            </a:r>
            <a:r>
              <a:rPr kumimoji="1" lang="en-US" altLang="ja-JP" sz="635" dirty="0"/>
              <a:t>〉</a:t>
            </a:r>
          </a:p>
          <a:p>
            <a:r>
              <a:rPr kumimoji="1" lang="en-US" altLang="ja-JP" sz="635" dirty="0"/>
              <a:t>30cm</a:t>
            </a:r>
            <a:r>
              <a:rPr kumimoji="1" lang="ja-JP" altLang="en-US" sz="635" dirty="0"/>
              <a:t>津波到達時間</a:t>
            </a:r>
            <a:endParaRPr kumimoji="1" lang="en-US" altLang="ja-JP" sz="635" dirty="0"/>
          </a:p>
          <a:p>
            <a:r>
              <a:rPr kumimoji="1" lang="ja-JP" altLang="en-US" sz="635" dirty="0"/>
              <a:t>地震発生後</a:t>
            </a:r>
            <a:r>
              <a:rPr kumimoji="1" lang="en-US" altLang="ja-JP" sz="635" dirty="0"/>
              <a:t>226</a:t>
            </a:r>
            <a:r>
              <a:rPr kumimoji="1" lang="ja-JP" altLang="en-US" sz="635" dirty="0"/>
              <a:t>分</a:t>
            </a:r>
          </a:p>
        </p:txBody>
      </p:sp>
      <p:sp>
        <p:nvSpPr>
          <p:cNvPr id="2" name="吹き出し: 線 1">
            <a:extLst>
              <a:ext uri="{FF2B5EF4-FFF2-40B4-BE49-F238E27FC236}">
                <a16:creationId xmlns:a16="http://schemas.microsoft.com/office/drawing/2014/main" id="{0578449C-F205-58AD-D169-351AEB9A2491}"/>
              </a:ext>
            </a:extLst>
          </p:cNvPr>
          <p:cNvSpPr/>
          <p:nvPr/>
        </p:nvSpPr>
        <p:spPr>
          <a:xfrm>
            <a:off x="6366590" y="3786224"/>
            <a:ext cx="1151372" cy="368223"/>
          </a:xfrm>
          <a:prstGeom prst="borderCallout1">
            <a:avLst>
              <a:gd name="adj1" fmla="val 357689"/>
              <a:gd name="adj2" fmla="val -10122"/>
              <a:gd name="adj3" fmla="val 4001"/>
              <a:gd name="adj4" fmla="val -5230"/>
            </a:avLst>
          </a:prstGeom>
          <a:solidFill>
            <a:srgbClr val="FFFF00">
              <a:alpha val="70000"/>
            </a:srgbClr>
          </a:solid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r>
              <a:rPr kumimoji="1" lang="en-US" altLang="ja-JP" sz="635" dirty="0"/>
              <a:t>〈</a:t>
            </a:r>
            <a:r>
              <a:rPr kumimoji="1" lang="ja-JP" altLang="en-US" sz="635" dirty="0"/>
              <a:t>阪神電車　福島駅周辺</a:t>
            </a:r>
            <a:r>
              <a:rPr kumimoji="1" lang="en-US" altLang="ja-JP" sz="635" dirty="0"/>
              <a:t>〉</a:t>
            </a:r>
          </a:p>
          <a:p>
            <a:r>
              <a:rPr kumimoji="1" lang="en-US" altLang="ja-JP" sz="635" dirty="0"/>
              <a:t>30cm</a:t>
            </a:r>
            <a:r>
              <a:rPr kumimoji="1" lang="ja-JP" altLang="en-US" sz="635" dirty="0"/>
              <a:t>津波到達時間</a:t>
            </a:r>
            <a:endParaRPr kumimoji="1" lang="en-US" altLang="ja-JP" sz="635" dirty="0"/>
          </a:p>
          <a:p>
            <a:r>
              <a:rPr kumimoji="1" lang="ja-JP" altLang="en-US" sz="635" dirty="0"/>
              <a:t>地震発生後</a:t>
            </a:r>
            <a:r>
              <a:rPr kumimoji="1" lang="en-US" altLang="ja-JP" sz="635" dirty="0"/>
              <a:t>292</a:t>
            </a:r>
            <a:r>
              <a:rPr kumimoji="1" lang="ja-JP" altLang="en-US" sz="635" dirty="0"/>
              <a:t>分</a:t>
            </a:r>
          </a:p>
        </p:txBody>
      </p:sp>
      <p:sp>
        <p:nvSpPr>
          <p:cNvPr id="8" name="タイトル 6">
            <a:extLst>
              <a:ext uri="{FF2B5EF4-FFF2-40B4-BE49-F238E27FC236}">
                <a16:creationId xmlns:a16="http://schemas.microsoft.com/office/drawing/2014/main" id="{0E884C54-93E4-4E28-8A8F-B9A9330EF964}"/>
              </a:ext>
            </a:extLst>
          </p:cNvPr>
          <p:cNvSpPr txBox="1">
            <a:spLocks/>
          </p:cNvSpPr>
          <p:nvPr/>
        </p:nvSpPr>
        <p:spPr>
          <a:xfrm>
            <a:off x="-1" y="0"/>
            <a:ext cx="9143999" cy="353308"/>
          </a:xfrm>
          <a:prstGeom prst="rect">
            <a:avLst/>
          </a:prstGeom>
          <a:gradFill>
            <a:gsLst>
              <a:gs pos="0">
                <a:schemeClr val="accent1">
                  <a:lumMod val="5000"/>
                  <a:lumOff val="95000"/>
                </a:schemeClr>
              </a:gs>
              <a:gs pos="75000">
                <a:srgbClr val="009900"/>
              </a:gs>
            </a:gsLst>
            <a:lin ang="6600000" scaled="0"/>
          </a:gradFill>
          <a:ln>
            <a:noFill/>
          </a:ln>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kumimoji="1" sz="6000" kern="1200">
                <a:solidFill>
                  <a:schemeClr val="bg1"/>
                </a:solidFill>
                <a:latin typeface="+mj-lt"/>
                <a:ea typeface="+mj-ea"/>
                <a:cs typeface="+mj-cs"/>
              </a:defRPr>
            </a:lvl1pPr>
          </a:lstStyle>
          <a:p>
            <a:pPr algn="l"/>
            <a:r>
              <a:rPr lang="ja-JP" altLang="en-US" sz="2400" b="1" dirty="0"/>
              <a:t>２．今後の対応 </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【No.</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４</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津波浸水における地下空間へのリスク提示</a:t>
            </a:r>
            <a:endParaRPr lang="ja-JP" altLang="en-US" sz="2400" b="1" dirty="0"/>
          </a:p>
        </p:txBody>
      </p:sp>
      <p:sp>
        <p:nvSpPr>
          <p:cNvPr id="3" name="スライド番号プレースホルダー 12">
            <a:extLst>
              <a:ext uri="{FF2B5EF4-FFF2-40B4-BE49-F238E27FC236}">
                <a16:creationId xmlns:a16="http://schemas.microsoft.com/office/drawing/2014/main" id="{4484B255-70EA-9507-0E19-7A0C8C0FF8BD}"/>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18</a:t>
            </a:fld>
            <a:endParaRPr lang="ja-JP" altLang="en-US" dirty="0">
              <a:solidFill>
                <a:schemeClr val="tx1"/>
              </a:solidFill>
            </a:endParaRPr>
          </a:p>
        </p:txBody>
      </p:sp>
    </p:spTree>
    <p:extLst>
      <p:ext uri="{BB962C8B-B14F-4D97-AF65-F5344CB8AC3E}">
        <p14:creationId xmlns:p14="http://schemas.microsoft.com/office/powerpoint/2010/main" val="4013385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DC9CB14-A09F-1768-E891-C0464830AD2D}"/>
            </a:ext>
          </a:extLst>
        </p:cNvPr>
        <p:cNvGrpSpPr/>
        <p:nvPr/>
      </p:nvGrpSpPr>
      <p:grpSpPr>
        <a:xfrm>
          <a:off x="0" y="0"/>
          <a:ext cx="0" cy="0"/>
          <a:chOff x="0" y="0"/>
          <a:chExt cx="0" cy="0"/>
        </a:xfrm>
      </p:grpSpPr>
      <p:sp>
        <p:nvSpPr>
          <p:cNvPr id="5" name="コンテンツ プレースホルダー 1">
            <a:extLst>
              <a:ext uri="{FF2B5EF4-FFF2-40B4-BE49-F238E27FC236}">
                <a16:creationId xmlns:a16="http://schemas.microsoft.com/office/drawing/2014/main" id="{FD747F98-2A14-5747-7275-D1CB4B6F0679}"/>
              </a:ext>
            </a:extLst>
          </p:cNvPr>
          <p:cNvSpPr>
            <a:spLocks noGrp="1"/>
          </p:cNvSpPr>
          <p:nvPr/>
        </p:nvSpPr>
        <p:spPr bwMode="auto">
          <a:xfrm>
            <a:off x="673100" y="1804729"/>
            <a:ext cx="7742238" cy="2118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3200"/>
              </a:lnSpc>
              <a:spcBef>
                <a:spcPts val="0"/>
              </a:spcBef>
              <a:spcAft>
                <a:spcPts val="0"/>
              </a:spcAft>
              <a:buNone/>
            </a:pPr>
            <a:r>
              <a:rPr lang="ja-JP" altLang="en-US" sz="2400" b="1" dirty="0"/>
              <a:t>１．第５回検討部会における委員意見</a:t>
            </a:r>
            <a:endParaRPr lang="en-US" altLang="ja-JP" sz="2400" b="1" dirty="0"/>
          </a:p>
          <a:p>
            <a:pPr marL="0" indent="0">
              <a:lnSpc>
                <a:spcPts val="3200"/>
              </a:lnSpc>
              <a:spcBef>
                <a:spcPts val="0"/>
              </a:spcBef>
              <a:spcAft>
                <a:spcPts val="0"/>
              </a:spcAft>
              <a:buNone/>
            </a:pPr>
            <a:endParaRPr lang="en-US" altLang="ja-JP" sz="2400" b="1" dirty="0"/>
          </a:p>
          <a:p>
            <a:pPr marL="0" indent="0">
              <a:lnSpc>
                <a:spcPts val="3200"/>
              </a:lnSpc>
              <a:spcBef>
                <a:spcPts val="0"/>
              </a:spcBef>
              <a:spcAft>
                <a:spcPts val="0"/>
              </a:spcAft>
              <a:buNone/>
            </a:pPr>
            <a:r>
              <a:rPr lang="ja-JP" altLang="en-US" sz="2400" b="1" dirty="0"/>
              <a:t>２．今後の対応</a:t>
            </a:r>
            <a:endParaRPr kumimoji="1" lang="en-US" altLang="ja-JP" sz="2400" b="1" dirty="0"/>
          </a:p>
        </p:txBody>
      </p:sp>
      <p:sp>
        <p:nvSpPr>
          <p:cNvPr id="4" name="スライド番号プレースホルダー 12">
            <a:extLst>
              <a:ext uri="{FF2B5EF4-FFF2-40B4-BE49-F238E27FC236}">
                <a16:creationId xmlns:a16="http://schemas.microsoft.com/office/drawing/2014/main" id="{09A22CD8-4B96-8E48-0EBE-A617870A3168}"/>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a:t>
            </a:fld>
            <a:endParaRPr lang="ja-JP" altLang="en-US" dirty="0">
              <a:solidFill>
                <a:schemeClr val="tx1"/>
              </a:solidFill>
            </a:endParaRPr>
          </a:p>
        </p:txBody>
      </p:sp>
      <p:sp>
        <p:nvSpPr>
          <p:cNvPr id="6" name="正方形/長方形 5">
            <a:extLst>
              <a:ext uri="{FF2B5EF4-FFF2-40B4-BE49-F238E27FC236}">
                <a16:creationId xmlns:a16="http://schemas.microsoft.com/office/drawing/2014/main" id="{1C6A69D9-F12A-553C-D277-259135C5011A}"/>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dirty="0">
                <a:latin typeface="Meiryo UI" panose="020B0604030504040204" pitchFamily="50" charset="-128"/>
                <a:ea typeface="Meiryo UI" panose="020B0604030504040204" pitchFamily="50" charset="-128"/>
              </a:rPr>
              <a:t>目次</a:t>
            </a:r>
            <a:endParaRPr kumimoji="1" lang="ja-JP" altLang="en-US" sz="2000" dirty="0">
              <a:latin typeface="Meiryo UI" panose="020B0604030504040204" pitchFamily="50" charset="-128"/>
              <a:ea typeface="Meiryo UI" panose="020B0604030504040204" pitchFamily="50" charset="-128"/>
            </a:endParaRPr>
          </a:p>
        </p:txBody>
      </p:sp>
      <p:sp>
        <p:nvSpPr>
          <p:cNvPr id="7" name="タイトル 6">
            <a:extLst>
              <a:ext uri="{FF2B5EF4-FFF2-40B4-BE49-F238E27FC236}">
                <a16:creationId xmlns:a16="http://schemas.microsoft.com/office/drawing/2014/main" id="{D218817F-6F15-E383-5D77-8C2624B9BCD4}"/>
              </a:ext>
            </a:extLst>
          </p:cNvPr>
          <p:cNvSpPr>
            <a:spLocks noGrp="1"/>
          </p:cNvSpPr>
          <p:nvPr>
            <p:ph type="title" idx="4294967295"/>
          </p:nvPr>
        </p:nvSpPr>
        <p:spPr>
          <a:xfrm>
            <a:off x="0" y="0"/>
            <a:ext cx="9144000" cy="425450"/>
          </a:xfrm>
        </p:spPr>
        <p:txBody>
          <a:bodyPr>
            <a:normAutofit/>
          </a:bodyPr>
          <a:lstStyle/>
          <a:p>
            <a:r>
              <a:rPr lang="ja-JP" altLang="en-US" sz="2400" b="1" dirty="0"/>
              <a:t>目次</a:t>
            </a:r>
          </a:p>
        </p:txBody>
      </p:sp>
    </p:spTree>
    <p:extLst>
      <p:ext uri="{BB962C8B-B14F-4D97-AF65-F5344CB8AC3E}">
        <p14:creationId xmlns:p14="http://schemas.microsoft.com/office/powerpoint/2010/main" val="114807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1F25895-4413-701D-754C-8244FBA740E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 y="230707"/>
            <a:ext cx="9143999" cy="6447112"/>
          </a:xfrm>
          <a:prstGeom prst="rect">
            <a:avLst/>
          </a:prstGeom>
        </p:spPr>
      </p:pic>
      <p:sp>
        <p:nvSpPr>
          <p:cNvPr id="6" name="吹き出し: 線 5">
            <a:extLst>
              <a:ext uri="{FF2B5EF4-FFF2-40B4-BE49-F238E27FC236}">
                <a16:creationId xmlns:a16="http://schemas.microsoft.com/office/drawing/2014/main" id="{64231988-AC2C-E26F-CB39-BACCFFEF81F3}"/>
              </a:ext>
            </a:extLst>
          </p:cNvPr>
          <p:cNvSpPr/>
          <p:nvPr/>
        </p:nvSpPr>
        <p:spPr>
          <a:xfrm>
            <a:off x="53100" y="3811701"/>
            <a:ext cx="1230521" cy="360491"/>
          </a:xfrm>
          <a:prstGeom prst="borderCallout1">
            <a:avLst>
              <a:gd name="adj1" fmla="val 171040"/>
              <a:gd name="adj2" fmla="val 95918"/>
              <a:gd name="adj3" fmla="val 101106"/>
              <a:gd name="adj4" fmla="val 238"/>
            </a:avLst>
          </a:prstGeom>
          <a:solidFill>
            <a:srgbClr val="FFFF00">
              <a:alpha val="70000"/>
            </a:srgbClr>
          </a:solid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r>
              <a:rPr kumimoji="1" lang="en-US" altLang="ja-JP" sz="635" dirty="0"/>
              <a:t>〈</a:t>
            </a:r>
            <a:r>
              <a:rPr kumimoji="1" lang="ja-JP" altLang="en-US" sz="635" dirty="0"/>
              <a:t>大阪グランフロント周辺</a:t>
            </a:r>
            <a:r>
              <a:rPr kumimoji="1" lang="en-US" altLang="ja-JP" sz="635" dirty="0"/>
              <a:t>〉</a:t>
            </a:r>
          </a:p>
          <a:p>
            <a:r>
              <a:rPr kumimoji="1" lang="en-US" altLang="ja-JP" sz="635" dirty="0"/>
              <a:t>30cm</a:t>
            </a:r>
            <a:r>
              <a:rPr kumimoji="1" lang="ja-JP" altLang="en-US" sz="635" dirty="0"/>
              <a:t>津波到達時間</a:t>
            </a:r>
            <a:endParaRPr kumimoji="1" lang="en-US" altLang="ja-JP" sz="635" dirty="0"/>
          </a:p>
          <a:p>
            <a:r>
              <a:rPr kumimoji="1" lang="ja-JP" altLang="en-US" sz="635" dirty="0"/>
              <a:t>地震発生後</a:t>
            </a:r>
            <a:r>
              <a:rPr kumimoji="1" lang="en-US" altLang="ja-JP" sz="635" dirty="0"/>
              <a:t>192</a:t>
            </a:r>
            <a:r>
              <a:rPr kumimoji="1" lang="ja-JP" altLang="en-US" sz="635" dirty="0"/>
              <a:t>分</a:t>
            </a:r>
          </a:p>
        </p:txBody>
      </p:sp>
      <p:sp>
        <p:nvSpPr>
          <p:cNvPr id="2" name="吹き出し: 線 1">
            <a:extLst>
              <a:ext uri="{FF2B5EF4-FFF2-40B4-BE49-F238E27FC236}">
                <a16:creationId xmlns:a16="http://schemas.microsoft.com/office/drawing/2014/main" id="{1523E51E-962C-78A9-2C7E-C7AA50D92703}"/>
              </a:ext>
            </a:extLst>
          </p:cNvPr>
          <p:cNvSpPr/>
          <p:nvPr/>
        </p:nvSpPr>
        <p:spPr>
          <a:xfrm>
            <a:off x="1454499" y="5491838"/>
            <a:ext cx="1107050" cy="360490"/>
          </a:xfrm>
          <a:prstGeom prst="borderCallout1">
            <a:avLst>
              <a:gd name="adj1" fmla="val -65187"/>
              <a:gd name="adj2" fmla="val -69835"/>
              <a:gd name="adj3" fmla="val 33304"/>
              <a:gd name="adj4" fmla="val -6528"/>
            </a:avLst>
          </a:prstGeom>
          <a:solidFill>
            <a:srgbClr val="FFFF00">
              <a:alpha val="70000"/>
            </a:srgbClr>
          </a:solid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r>
              <a:rPr kumimoji="1" lang="en-US" altLang="ja-JP" sz="635" dirty="0"/>
              <a:t>〈JR</a:t>
            </a:r>
            <a:r>
              <a:rPr kumimoji="1" lang="ja-JP" altLang="en-US" sz="635" dirty="0"/>
              <a:t>東西線　福島駅周辺</a:t>
            </a:r>
            <a:r>
              <a:rPr kumimoji="1" lang="en-US" altLang="ja-JP" sz="635" dirty="0"/>
              <a:t>〉</a:t>
            </a:r>
          </a:p>
          <a:p>
            <a:r>
              <a:rPr kumimoji="1" lang="en-US" altLang="ja-JP" sz="635" dirty="0"/>
              <a:t>30cm</a:t>
            </a:r>
            <a:r>
              <a:rPr kumimoji="1" lang="ja-JP" altLang="en-US" sz="635" dirty="0"/>
              <a:t>津波到達時間</a:t>
            </a:r>
            <a:endParaRPr kumimoji="1" lang="en-US" altLang="ja-JP" sz="635" dirty="0"/>
          </a:p>
          <a:p>
            <a:r>
              <a:rPr kumimoji="1" lang="ja-JP" altLang="en-US" sz="635" dirty="0"/>
              <a:t>地震発生後</a:t>
            </a:r>
            <a:r>
              <a:rPr kumimoji="1" lang="en-US" altLang="ja-JP" sz="635" dirty="0"/>
              <a:t>292</a:t>
            </a:r>
            <a:r>
              <a:rPr kumimoji="1" lang="ja-JP" altLang="en-US" sz="635" dirty="0"/>
              <a:t>分</a:t>
            </a:r>
          </a:p>
        </p:txBody>
      </p:sp>
      <p:sp>
        <p:nvSpPr>
          <p:cNvPr id="7" name="タイトル 6">
            <a:extLst>
              <a:ext uri="{FF2B5EF4-FFF2-40B4-BE49-F238E27FC236}">
                <a16:creationId xmlns:a16="http://schemas.microsoft.com/office/drawing/2014/main" id="{2C495CAE-E09C-4524-ADA1-E62904B6580A}"/>
              </a:ext>
            </a:extLst>
          </p:cNvPr>
          <p:cNvSpPr txBox="1">
            <a:spLocks/>
          </p:cNvSpPr>
          <p:nvPr/>
        </p:nvSpPr>
        <p:spPr>
          <a:xfrm>
            <a:off x="-1" y="0"/>
            <a:ext cx="9143999" cy="353308"/>
          </a:xfrm>
          <a:prstGeom prst="rect">
            <a:avLst/>
          </a:prstGeom>
          <a:gradFill>
            <a:gsLst>
              <a:gs pos="0">
                <a:schemeClr val="accent1">
                  <a:lumMod val="5000"/>
                  <a:lumOff val="95000"/>
                </a:schemeClr>
              </a:gs>
              <a:gs pos="75000">
                <a:srgbClr val="009900"/>
              </a:gs>
            </a:gsLst>
            <a:lin ang="6600000" scaled="0"/>
          </a:gradFill>
          <a:ln>
            <a:noFill/>
          </a:ln>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kumimoji="1" sz="6000" kern="1200">
                <a:solidFill>
                  <a:schemeClr val="bg1"/>
                </a:solidFill>
                <a:latin typeface="+mj-lt"/>
                <a:ea typeface="+mj-ea"/>
                <a:cs typeface="+mj-cs"/>
              </a:defRPr>
            </a:lvl1pPr>
          </a:lstStyle>
          <a:p>
            <a:pPr algn="l"/>
            <a:r>
              <a:rPr lang="ja-JP" altLang="en-US" sz="2400" b="1" dirty="0"/>
              <a:t>２．今後の対応 </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【No.</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４</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津波浸水における地下空間へのリスク提示</a:t>
            </a:r>
            <a:endParaRPr lang="ja-JP" altLang="en-US" sz="2400" b="1" dirty="0"/>
          </a:p>
        </p:txBody>
      </p:sp>
      <p:sp>
        <p:nvSpPr>
          <p:cNvPr id="3" name="スライド番号プレースホルダー 12">
            <a:extLst>
              <a:ext uri="{FF2B5EF4-FFF2-40B4-BE49-F238E27FC236}">
                <a16:creationId xmlns:a16="http://schemas.microsoft.com/office/drawing/2014/main" id="{087EF6EF-337C-6DCE-3524-9B980C118F80}"/>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19</a:t>
            </a:fld>
            <a:endParaRPr lang="ja-JP" altLang="en-US" dirty="0">
              <a:solidFill>
                <a:schemeClr val="tx1"/>
              </a:solidFill>
            </a:endParaRPr>
          </a:p>
        </p:txBody>
      </p:sp>
      <p:sp>
        <p:nvSpPr>
          <p:cNvPr id="8" name="テキスト ボックス 7">
            <a:extLst>
              <a:ext uri="{FF2B5EF4-FFF2-40B4-BE49-F238E27FC236}">
                <a16:creationId xmlns:a16="http://schemas.microsoft.com/office/drawing/2014/main" id="{ACC0653E-0052-4CB9-86CD-BA3092D0FF20}"/>
              </a:ext>
            </a:extLst>
          </p:cNvPr>
          <p:cNvSpPr txBox="1"/>
          <p:nvPr/>
        </p:nvSpPr>
        <p:spPr>
          <a:xfrm>
            <a:off x="1336723" y="3991946"/>
            <a:ext cx="389850" cy="215444"/>
          </a:xfrm>
          <a:prstGeom prst="rect">
            <a:avLst/>
          </a:prstGeom>
          <a:solidFill>
            <a:schemeClr val="bg1"/>
          </a:solidFill>
          <a:ln>
            <a:solidFill>
              <a:srgbClr val="0066FF"/>
            </a:solidFill>
          </a:ln>
        </p:spPr>
        <p:txBody>
          <a:bodyPr wrap="none" rtlCol="0">
            <a:spAutoFit/>
          </a:bodyPr>
          <a:lstStyle/>
          <a:p>
            <a:r>
              <a:rPr kumimoji="1" lang="ja-JP" altLang="en-US" sz="800" dirty="0"/>
              <a:t>梅田</a:t>
            </a:r>
          </a:p>
        </p:txBody>
      </p:sp>
    </p:spTree>
    <p:extLst>
      <p:ext uri="{BB962C8B-B14F-4D97-AF65-F5344CB8AC3E}">
        <p14:creationId xmlns:p14="http://schemas.microsoft.com/office/powerpoint/2010/main" val="3714382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3CC3D-2258-E432-3A89-30D7C1D665C1}"/>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7A7E4349-36C8-50BB-A140-2275E0FE2CE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 y="205444"/>
            <a:ext cx="9143999" cy="6447112"/>
          </a:xfrm>
          <a:prstGeom prst="rect">
            <a:avLst/>
          </a:prstGeom>
        </p:spPr>
      </p:pic>
      <p:sp>
        <p:nvSpPr>
          <p:cNvPr id="6" name="吹き出し: 線 5">
            <a:extLst>
              <a:ext uri="{FF2B5EF4-FFF2-40B4-BE49-F238E27FC236}">
                <a16:creationId xmlns:a16="http://schemas.microsoft.com/office/drawing/2014/main" id="{550BE66A-CD28-A887-E458-61FDDF3FFE5B}"/>
              </a:ext>
            </a:extLst>
          </p:cNvPr>
          <p:cNvSpPr/>
          <p:nvPr/>
        </p:nvSpPr>
        <p:spPr>
          <a:xfrm>
            <a:off x="4959288" y="4513435"/>
            <a:ext cx="899173" cy="354527"/>
          </a:xfrm>
          <a:prstGeom prst="borderCallout1">
            <a:avLst>
              <a:gd name="adj1" fmla="val 152772"/>
              <a:gd name="adj2" fmla="val -11591"/>
              <a:gd name="adj3" fmla="val 98919"/>
              <a:gd name="adj4" fmla="val 238"/>
            </a:avLst>
          </a:prstGeom>
          <a:solidFill>
            <a:srgbClr val="FFFF00">
              <a:alpha val="70000"/>
            </a:srgbClr>
          </a:solid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r>
              <a:rPr kumimoji="1" lang="en-US" altLang="ja-JP" sz="635" dirty="0"/>
              <a:t>〈</a:t>
            </a:r>
            <a:r>
              <a:rPr kumimoji="1" lang="ja-JP" altLang="en-US" sz="635" dirty="0"/>
              <a:t>南港トンネル</a:t>
            </a:r>
            <a:r>
              <a:rPr kumimoji="1" lang="en-US" altLang="ja-JP" sz="635" dirty="0"/>
              <a:t>〉</a:t>
            </a:r>
          </a:p>
          <a:p>
            <a:r>
              <a:rPr kumimoji="1" lang="en-US" altLang="ja-JP" sz="635" dirty="0"/>
              <a:t>30cm</a:t>
            </a:r>
            <a:r>
              <a:rPr kumimoji="1" lang="ja-JP" altLang="en-US" sz="635" dirty="0"/>
              <a:t>津波到達時間</a:t>
            </a:r>
            <a:endParaRPr kumimoji="1" lang="en-US" altLang="ja-JP" sz="635" dirty="0"/>
          </a:p>
          <a:p>
            <a:r>
              <a:rPr kumimoji="1" lang="ja-JP" altLang="en-US" sz="635" dirty="0"/>
              <a:t>地震発生後</a:t>
            </a:r>
            <a:r>
              <a:rPr kumimoji="1" lang="en-US" altLang="ja-JP" sz="635" dirty="0"/>
              <a:t>125</a:t>
            </a:r>
            <a:r>
              <a:rPr kumimoji="1" lang="ja-JP" altLang="en-US" sz="635" dirty="0"/>
              <a:t>分</a:t>
            </a:r>
          </a:p>
        </p:txBody>
      </p:sp>
      <p:sp>
        <p:nvSpPr>
          <p:cNvPr id="4" name="タイトル 6">
            <a:extLst>
              <a:ext uri="{FF2B5EF4-FFF2-40B4-BE49-F238E27FC236}">
                <a16:creationId xmlns:a16="http://schemas.microsoft.com/office/drawing/2014/main" id="{6B6296BE-2E6E-4A93-B26D-0B964D5ED3DA}"/>
              </a:ext>
            </a:extLst>
          </p:cNvPr>
          <p:cNvSpPr txBox="1">
            <a:spLocks/>
          </p:cNvSpPr>
          <p:nvPr/>
        </p:nvSpPr>
        <p:spPr>
          <a:xfrm>
            <a:off x="-1" y="0"/>
            <a:ext cx="9143999" cy="353308"/>
          </a:xfrm>
          <a:prstGeom prst="rect">
            <a:avLst/>
          </a:prstGeom>
          <a:gradFill>
            <a:gsLst>
              <a:gs pos="0">
                <a:schemeClr val="accent1">
                  <a:lumMod val="5000"/>
                  <a:lumOff val="95000"/>
                </a:schemeClr>
              </a:gs>
              <a:gs pos="75000">
                <a:srgbClr val="009900"/>
              </a:gs>
            </a:gsLst>
            <a:lin ang="6600000" scaled="0"/>
          </a:gradFill>
          <a:ln>
            <a:noFill/>
          </a:ln>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kumimoji="1" sz="6000" kern="1200">
                <a:solidFill>
                  <a:schemeClr val="bg1"/>
                </a:solidFill>
                <a:latin typeface="+mj-lt"/>
                <a:ea typeface="+mj-ea"/>
                <a:cs typeface="+mj-cs"/>
              </a:defRPr>
            </a:lvl1pPr>
          </a:lstStyle>
          <a:p>
            <a:pPr algn="l"/>
            <a:r>
              <a:rPr lang="ja-JP" altLang="en-US" sz="2400" b="1" dirty="0"/>
              <a:t>２．今後の対応 </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【No.</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４</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津波浸水における地下空間へのリスク提示</a:t>
            </a:r>
            <a:endParaRPr lang="ja-JP" altLang="en-US" sz="2400" b="1" dirty="0"/>
          </a:p>
        </p:txBody>
      </p:sp>
      <p:sp>
        <p:nvSpPr>
          <p:cNvPr id="2" name="スライド番号プレースホルダー 12">
            <a:extLst>
              <a:ext uri="{FF2B5EF4-FFF2-40B4-BE49-F238E27FC236}">
                <a16:creationId xmlns:a16="http://schemas.microsoft.com/office/drawing/2014/main" id="{043A8366-3E0C-99BA-D3B8-77BD78424DDF}"/>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20</a:t>
            </a:fld>
            <a:endParaRPr lang="ja-JP" altLang="en-US" dirty="0">
              <a:solidFill>
                <a:schemeClr val="tx1"/>
              </a:solidFill>
            </a:endParaRPr>
          </a:p>
        </p:txBody>
      </p:sp>
    </p:spTree>
    <p:extLst>
      <p:ext uri="{BB962C8B-B14F-4D97-AF65-F5344CB8AC3E}">
        <p14:creationId xmlns:p14="http://schemas.microsoft.com/office/powerpoint/2010/main" val="1128420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1988495-BD44-070B-B24A-CCAE078CEDB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 y="205444"/>
            <a:ext cx="9143999" cy="6447112"/>
          </a:xfrm>
          <a:prstGeom prst="rect">
            <a:avLst/>
          </a:prstGeom>
        </p:spPr>
      </p:pic>
      <p:sp>
        <p:nvSpPr>
          <p:cNvPr id="6" name="吹き出し: 線 5">
            <a:extLst>
              <a:ext uri="{FF2B5EF4-FFF2-40B4-BE49-F238E27FC236}">
                <a16:creationId xmlns:a16="http://schemas.microsoft.com/office/drawing/2014/main" id="{5086ECCC-48D4-C2FB-DE65-3CBFE9B1D4AE}"/>
              </a:ext>
            </a:extLst>
          </p:cNvPr>
          <p:cNvSpPr/>
          <p:nvPr/>
        </p:nvSpPr>
        <p:spPr>
          <a:xfrm>
            <a:off x="2821104" y="645188"/>
            <a:ext cx="1260285" cy="368172"/>
          </a:xfrm>
          <a:prstGeom prst="borderCallout1">
            <a:avLst>
              <a:gd name="adj1" fmla="val 185146"/>
              <a:gd name="adj2" fmla="val -7013"/>
              <a:gd name="adj3" fmla="val 98919"/>
              <a:gd name="adj4" fmla="val 238"/>
            </a:avLst>
          </a:prstGeom>
          <a:solidFill>
            <a:srgbClr val="FFFF00">
              <a:alpha val="70000"/>
            </a:srgbClr>
          </a:solid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r>
              <a:rPr kumimoji="1" lang="en-US" altLang="ja-JP" sz="635" dirty="0"/>
              <a:t>〈</a:t>
            </a:r>
            <a:r>
              <a:rPr kumimoji="1" lang="ja-JP" altLang="en-US" sz="635" dirty="0"/>
              <a:t>千日前線　野田阪神駅周辺</a:t>
            </a:r>
            <a:r>
              <a:rPr kumimoji="1" lang="en-US" altLang="ja-JP" sz="635" dirty="0"/>
              <a:t>〉</a:t>
            </a:r>
          </a:p>
          <a:p>
            <a:r>
              <a:rPr kumimoji="1" lang="en-US" altLang="ja-JP" sz="635" dirty="0"/>
              <a:t>30cm</a:t>
            </a:r>
            <a:r>
              <a:rPr kumimoji="1" lang="ja-JP" altLang="en-US" sz="635" dirty="0"/>
              <a:t>津波到達時間</a:t>
            </a:r>
            <a:endParaRPr kumimoji="1" lang="en-US" altLang="ja-JP" sz="635" dirty="0"/>
          </a:p>
          <a:p>
            <a:r>
              <a:rPr kumimoji="1" lang="ja-JP" altLang="en-US" sz="635" dirty="0"/>
              <a:t>地震発生後</a:t>
            </a:r>
            <a:r>
              <a:rPr kumimoji="1" lang="en-US" altLang="ja-JP" sz="635" dirty="0"/>
              <a:t>349</a:t>
            </a:r>
            <a:r>
              <a:rPr kumimoji="1" lang="ja-JP" altLang="en-US" sz="635" dirty="0"/>
              <a:t>分</a:t>
            </a:r>
          </a:p>
        </p:txBody>
      </p:sp>
      <p:sp>
        <p:nvSpPr>
          <p:cNvPr id="7" name="吹き出し: 線 6">
            <a:extLst>
              <a:ext uri="{FF2B5EF4-FFF2-40B4-BE49-F238E27FC236}">
                <a16:creationId xmlns:a16="http://schemas.microsoft.com/office/drawing/2014/main" id="{FA26440C-EEAF-D054-BD72-6A6829EA77F9}"/>
              </a:ext>
            </a:extLst>
          </p:cNvPr>
          <p:cNvSpPr/>
          <p:nvPr/>
        </p:nvSpPr>
        <p:spPr>
          <a:xfrm>
            <a:off x="3780958" y="1689779"/>
            <a:ext cx="1190444" cy="368171"/>
          </a:xfrm>
          <a:prstGeom prst="borderCallout1">
            <a:avLst>
              <a:gd name="adj1" fmla="val 201743"/>
              <a:gd name="adj2" fmla="val -13278"/>
              <a:gd name="adj3" fmla="val 98919"/>
              <a:gd name="adj4" fmla="val 238"/>
            </a:avLst>
          </a:prstGeom>
          <a:solidFill>
            <a:srgbClr val="FFFF00">
              <a:alpha val="70000"/>
            </a:srgbClr>
          </a:solid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r>
              <a:rPr kumimoji="1" lang="en-US" altLang="ja-JP" sz="635" dirty="0"/>
              <a:t>〈</a:t>
            </a:r>
            <a:r>
              <a:rPr kumimoji="1" lang="ja-JP" altLang="en-US" sz="635" dirty="0"/>
              <a:t>千日前線　阿波座駅周辺</a:t>
            </a:r>
            <a:r>
              <a:rPr kumimoji="1" lang="en-US" altLang="ja-JP" sz="635" dirty="0"/>
              <a:t>〉</a:t>
            </a:r>
          </a:p>
          <a:p>
            <a:r>
              <a:rPr kumimoji="1" lang="en-US" altLang="ja-JP" sz="635" dirty="0"/>
              <a:t>30cm</a:t>
            </a:r>
            <a:r>
              <a:rPr kumimoji="1" lang="ja-JP" altLang="en-US" sz="635" dirty="0"/>
              <a:t>津波到達時間</a:t>
            </a:r>
            <a:endParaRPr kumimoji="1" lang="en-US" altLang="ja-JP" sz="635" dirty="0"/>
          </a:p>
          <a:p>
            <a:r>
              <a:rPr kumimoji="1" lang="ja-JP" altLang="en-US" sz="635" dirty="0"/>
              <a:t>地震発生後</a:t>
            </a:r>
            <a:r>
              <a:rPr kumimoji="1" lang="en-US" altLang="ja-JP" sz="635" dirty="0"/>
              <a:t>357</a:t>
            </a:r>
            <a:r>
              <a:rPr kumimoji="1" lang="ja-JP" altLang="en-US" sz="635" dirty="0"/>
              <a:t>分</a:t>
            </a:r>
          </a:p>
        </p:txBody>
      </p:sp>
      <p:sp>
        <p:nvSpPr>
          <p:cNvPr id="8" name="吹き出し: 線 7">
            <a:extLst>
              <a:ext uri="{FF2B5EF4-FFF2-40B4-BE49-F238E27FC236}">
                <a16:creationId xmlns:a16="http://schemas.microsoft.com/office/drawing/2014/main" id="{62948AAD-6DFC-659A-E898-416555A596D0}"/>
              </a:ext>
            </a:extLst>
          </p:cNvPr>
          <p:cNvSpPr/>
          <p:nvPr/>
        </p:nvSpPr>
        <p:spPr>
          <a:xfrm>
            <a:off x="3876969" y="3013537"/>
            <a:ext cx="1190444" cy="368171"/>
          </a:xfrm>
          <a:prstGeom prst="borderCallout1">
            <a:avLst>
              <a:gd name="adj1" fmla="val 142888"/>
              <a:gd name="adj2" fmla="val -7950"/>
              <a:gd name="adj3" fmla="val 98919"/>
              <a:gd name="adj4" fmla="val 238"/>
            </a:avLst>
          </a:prstGeom>
          <a:solidFill>
            <a:srgbClr val="FFFF00">
              <a:alpha val="70000"/>
            </a:srgbClr>
          </a:solid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r>
              <a:rPr kumimoji="1" lang="en-US" altLang="ja-JP" sz="635" dirty="0"/>
              <a:t>〈</a:t>
            </a:r>
            <a:r>
              <a:rPr kumimoji="1" lang="ja-JP" altLang="en-US" sz="635" dirty="0"/>
              <a:t>千日前線　桜川駅周辺</a:t>
            </a:r>
            <a:r>
              <a:rPr kumimoji="1" lang="en-US" altLang="ja-JP" sz="635" dirty="0"/>
              <a:t>〉</a:t>
            </a:r>
          </a:p>
          <a:p>
            <a:r>
              <a:rPr kumimoji="1" lang="en-US" altLang="ja-JP" sz="635" dirty="0"/>
              <a:t>30cm</a:t>
            </a:r>
            <a:r>
              <a:rPr kumimoji="1" lang="ja-JP" altLang="en-US" sz="635" dirty="0"/>
              <a:t>津波到達時間</a:t>
            </a:r>
            <a:endParaRPr kumimoji="1" lang="en-US" altLang="ja-JP" sz="635" dirty="0"/>
          </a:p>
          <a:p>
            <a:r>
              <a:rPr kumimoji="1" lang="ja-JP" altLang="en-US" sz="635" dirty="0"/>
              <a:t>地震発生後</a:t>
            </a:r>
            <a:r>
              <a:rPr kumimoji="1" lang="en-US" altLang="ja-JP" sz="635" dirty="0"/>
              <a:t>161</a:t>
            </a:r>
            <a:r>
              <a:rPr kumimoji="1" lang="ja-JP" altLang="en-US" sz="635" dirty="0"/>
              <a:t>分</a:t>
            </a:r>
          </a:p>
        </p:txBody>
      </p:sp>
      <p:sp>
        <p:nvSpPr>
          <p:cNvPr id="9" name="吹き出し: 線 8">
            <a:extLst>
              <a:ext uri="{FF2B5EF4-FFF2-40B4-BE49-F238E27FC236}">
                <a16:creationId xmlns:a16="http://schemas.microsoft.com/office/drawing/2014/main" id="{2881B53B-FA1B-9A80-1CB6-BCD8DE096D22}"/>
              </a:ext>
            </a:extLst>
          </p:cNvPr>
          <p:cNvSpPr/>
          <p:nvPr/>
        </p:nvSpPr>
        <p:spPr>
          <a:xfrm>
            <a:off x="3949936" y="2406916"/>
            <a:ext cx="1226927" cy="342306"/>
          </a:xfrm>
          <a:prstGeom prst="borderCallout1">
            <a:avLst>
              <a:gd name="adj1" fmla="val 146943"/>
              <a:gd name="adj2" fmla="val -18426"/>
              <a:gd name="adj3" fmla="val 98919"/>
              <a:gd name="adj4" fmla="val 238"/>
            </a:avLst>
          </a:prstGeom>
          <a:solidFill>
            <a:srgbClr val="FFFF00">
              <a:alpha val="70000"/>
            </a:srgbClr>
          </a:solid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r>
              <a:rPr kumimoji="1" lang="en-US" altLang="ja-JP" sz="635" dirty="0"/>
              <a:t>〈</a:t>
            </a:r>
            <a:r>
              <a:rPr kumimoji="1" lang="ja-JP" altLang="en-US" sz="635" dirty="0"/>
              <a:t>千日前線　西長堀駅周辺</a:t>
            </a:r>
            <a:r>
              <a:rPr kumimoji="1" lang="en-US" altLang="ja-JP" sz="635" dirty="0"/>
              <a:t>〉</a:t>
            </a:r>
          </a:p>
          <a:p>
            <a:r>
              <a:rPr kumimoji="1" lang="en-US" altLang="ja-JP" sz="635" dirty="0"/>
              <a:t>30cm</a:t>
            </a:r>
            <a:r>
              <a:rPr kumimoji="1" lang="ja-JP" altLang="en-US" sz="635" dirty="0"/>
              <a:t>津波到達時間</a:t>
            </a:r>
            <a:endParaRPr kumimoji="1" lang="en-US" altLang="ja-JP" sz="635" dirty="0"/>
          </a:p>
          <a:p>
            <a:r>
              <a:rPr kumimoji="1" lang="ja-JP" altLang="en-US" sz="635" dirty="0"/>
              <a:t>地震発生後</a:t>
            </a:r>
            <a:r>
              <a:rPr kumimoji="1" lang="en-US" altLang="ja-JP" sz="635" dirty="0"/>
              <a:t>170</a:t>
            </a:r>
            <a:r>
              <a:rPr kumimoji="1" lang="ja-JP" altLang="en-US" sz="635" dirty="0"/>
              <a:t>分</a:t>
            </a:r>
          </a:p>
        </p:txBody>
      </p:sp>
      <p:sp>
        <p:nvSpPr>
          <p:cNvPr id="10" name="吹き出し: 線 9">
            <a:extLst>
              <a:ext uri="{FF2B5EF4-FFF2-40B4-BE49-F238E27FC236}">
                <a16:creationId xmlns:a16="http://schemas.microsoft.com/office/drawing/2014/main" id="{812A87A9-01D3-6C57-2A22-BF18BCDCBD21}"/>
              </a:ext>
            </a:extLst>
          </p:cNvPr>
          <p:cNvSpPr/>
          <p:nvPr/>
        </p:nvSpPr>
        <p:spPr>
          <a:xfrm>
            <a:off x="3397858" y="4016474"/>
            <a:ext cx="1367062" cy="368171"/>
          </a:xfrm>
          <a:prstGeom prst="borderCallout1">
            <a:avLst>
              <a:gd name="adj1" fmla="val -32531"/>
              <a:gd name="adj2" fmla="val -25050"/>
              <a:gd name="adj3" fmla="val 1499"/>
              <a:gd name="adj4" fmla="val 265"/>
            </a:avLst>
          </a:prstGeom>
          <a:solidFill>
            <a:srgbClr val="FFFF00">
              <a:alpha val="70000"/>
            </a:srgbClr>
          </a:solid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r>
              <a:rPr kumimoji="1" lang="en-US" altLang="ja-JP" sz="635" dirty="0"/>
              <a:t>〈</a:t>
            </a:r>
            <a:r>
              <a:rPr kumimoji="1" lang="ja-JP" altLang="en-US" sz="635" dirty="0"/>
              <a:t>長堀鶴見緑地線　大正駅周辺</a:t>
            </a:r>
            <a:r>
              <a:rPr kumimoji="1" lang="en-US" altLang="ja-JP" sz="635" dirty="0"/>
              <a:t>〉</a:t>
            </a:r>
          </a:p>
          <a:p>
            <a:r>
              <a:rPr kumimoji="1" lang="en-US" altLang="ja-JP" sz="635" dirty="0"/>
              <a:t>30cm</a:t>
            </a:r>
            <a:r>
              <a:rPr kumimoji="1" lang="ja-JP" altLang="en-US" sz="635" dirty="0"/>
              <a:t>津波到達時間</a:t>
            </a:r>
            <a:endParaRPr kumimoji="1" lang="en-US" altLang="ja-JP" sz="635" dirty="0"/>
          </a:p>
          <a:p>
            <a:r>
              <a:rPr kumimoji="1" lang="ja-JP" altLang="en-US" sz="635" dirty="0"/>
              <a:t>地震発生後</a:t>
            </a:r>
            <a:r>
              <a:rPr kumimoji="1" lang="en-US" altLang="ja-JP" sz="635" dirty="0"/>
              <a:t>164</a:t>
            </a:r>
            <a:r>
              <a:rPr kumimoji="1" lang="ja-JP" altLang="en-US" sz="635" dirty="0"/>
              <a:t>分</a:t>
            </a:r>
          </a:p>
        </p:txBody>
      </p:sp>
      <p:sp>
        <p:nvSpPr>
          <p:cNvPr id="11" name="吹き出し: 線 10">
            <a:extLst>
              <a:ext uri="{FF2B5EF4-FFF2-40B4-BE49-F238E27FC236}">
                <a16:creationId xmlns:a16="http://schemas.microsoft.com/office/drawing/2014/main" id="{CEAC0FF9-07D4-D5EA-335F-1946EDF4A211}"/>
              </a:ext>
            </a:extLst>
          </p:cNvPr>
          <p:cNvSpPr/>
          <p:nvPr/>
        </p:nvSpPr>
        <p:spPr>
          <a:xfrm flipH="1">
            <a:off x="1156730" y="3341692"/>
            <a:ext cx="998740" cy="368172"/>
          </a:xfrm>
          <a:prstGeom prst="borderCallout1">
            <a:avLst>
              <a:gd name="adj1" fmla="val -61522"/>
              <a:gd name="adj2" fmla="val -44622"/>
              <a:gd name="adj3" fmla="val 100679"/>
              <a:gd name="adj4" fmla="val -4"/>
            </a:avLst>
          </a:prstGeom>
          <a:solidFill>
            <a:srgbClr val="FFFF00">
              <a:alpha val="70000"/>
            </a:srgbClr>
          </a:solid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r>
              <a:rPr kumimoji="1" lang="en-US" altLang="ja-JP" sz="635" dirty="0"/>
              <a:t>〈</a:t>
            </a:r>
            <a:r>
              <a:rPr kumimoji="1" lang="ja-JP" altLang="en-US" sz="635" dirty="0"/>
              <a:t>中央線　九条駅周辺</a:t>
            </a:r>
            <a:r>
              <a:rPr kumimoji="1" lang="en-US" altLang="ja-JP" sz="635" dirty="0"/>
              <a:t>〉</a:t>
            </a:r>
          </a:p>
          <a:p>
            <a:r>
              <a:rPr kumimoji="1" lang="en-US" altLang="ja-JP" sz="635" dirty="0"/>
              <a:t>30cm</a:t>
            </a:r>
            <a:r>
              <a:rPr kumimoji="1" lang="ja-JP" altLang="en-US" sz="635" dirty="0"/>
              <a:t>津波到達時間</a:t>
            </a:r>
            <a:endParaRPr kumimoji="1" lang="en-US" altLang="ja-JP" sz="635" dirty="0"/>
          </a:p>
          <a:p>
            <a:r>
              <a:rPr kumimoji="1" lang="ja-JP" altLang="en-US" sz="635" dirty="0"/>
              <a:t>地震発生後</a:t>
            </a:r>
            <a:r>
              <a:rPr kumimoji="1" lang="en-US" altLang="ja-JP" sz="635" dirty="0"/>
              <a:t>253</a:t>
            </a:r>
            <a:r>
              <a:rPr kumimoji="1" lang="ja-JP" altLang="en-US" sz="635" dirty="0"/>
              <a:t>分</a:t>
            </a:r>
          </a:p>
        </p:txBody>
      </p:sp>
      <p:sp>
        <p:nvSpPr>
          <p:cNvPr id="12" name="吹き出し: 線 11">
            <a:extLst>
              <a:ext uri="{FF2B5EF4-FFF2-40B4-BE49-F238E27FC236}">
                <a16:creationId xmlns:a16="http://schemas.microsoft.com/office/drawing/2014/main" id="{A3D6354A-7454-90B8-F102-33F8C22F80DA}"/>
              </a:ext>
            </a:extLst>
          </p:cNvPr>
          <p:cNvSpPr/>
          <p:nvPr/>
        </p:nvSpPr>
        <p:spPr>
          <a:xfrm>
            <a:off x="2155470" y="2071199"/>
            <a:ext cx="1105633" cy="335717"/>
          </a:xfrm>
          <a:prstGeom prst="borderCallout1">
            <a:avLst>
              <a:gd name="adj1" fmla="val -81184"/>
              <a:gd name="adj2" fmla="val 59169"/>
              <a:gd name="adj3" fmla="val -17134"/>
              <a:gd name="adj4" fmla="val 37218"/>
            </a:avLst>
          </a:prstGeom>
          <a:solidFill>
            <a:srgbClr val="FFFF00">
              <a:alpha val="70000"/>
            </a:srgbClr>
          </a:solid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r>
              <a:rPr kumimoji="1" lang="en-US" altLang="ja-JP" sz="635" dirty="0"/>
              <a:t>〈</a:t>
            </a:r>
            <a:r>
              <a:rPr kumimoji="1" lang="ja-JP" altLang="en-US" sz="635" dirty="0"/>
              <a:t>千日前線　玉川駅周辺</a:t>
            </a:r>
            <a:r>
              <a:rPr kumimoji="1" lang="en-US" altLang="ja-JP" sz="635" dirty="0"/>
              <a:t>〉</a:t>
            </a:r>
          </a:p>
          <a:p>
            <a:r>
              <a:rPr kumimoji="1" lang="en-US" altLang="ja-JP" sz="635" dirty="0"/>
              <a:t>30cm</a:t>
            </a:r>
            <a:r>
              <a:rPr kumimoji="1" lang="ja-JP" altLang="en-US" sz="635" dirty="0"/>
              <a:t>津波到達時間</a:t>
            </a:r>
            <a:endParaRPr kumimoji="1" lang="en-US" altLang="ja-JP" sz="635" dirty="0"/>
          </a:p>
          <a:p>
            <a:r>
              <a:rPr kumimoji="1" lang="ja-JP" altLang="en-US" sz="635" dirty="0"/>
              <a:t>地震発生後</a:t>
            </a:r>
            <a:r>
              <a:rPr kumimoji="1" lang="en-US" altLang="ja-JP" sz="635" dirty="0"/>
              <a:t>226</a:t>
            </a:r>
            <a:r>
              <a:rPr kumimoji="1" lang="ja-JP" altLang="en-US" sz="635" dirty="0"/>
              <a:t>分</a:t>
            </a:r>
          </a:p>
        </p:txBody>
      </p:sp>
      <p:sp>
        <p:nvSpPr>
          <p:cNvPr id="13" name="吹き出し: 線 12">
            <a:extLst>
              <a:ext uri="{FF2B5EF4-FFF2-40B4-BE49-F238E27FC236}">
                <a16:creationId xmlns:a16="http://schemas.microsoft.com/office/drawing/2014/main" id="{DBB8B165-A1D4-A0A5-CFAE-0BFFA11A37C4}"/>
              </a:ext>
            </a:extLst>
          </p:cNvPr>
          <p:cNvSpPr/>
          <p:nvPr/>
        </p:nvSpPr>
        <p:spPr>
          <a:xfrm>
            <a:off x="4267790" y="1233510"/>
            <a:ext cx="1098213" cy="329028"/>
          </a:xfrm>
          <a:prstGeom prst="borderCallout1">
            <a:avLst>
              <a:gd name="adj1" fmla="val 14514"/>
              <a:gd name="adj2" fmla="val -69854"/>
              <a:gd name="adj3" fmla="val 10843"/>
              <a:gd name="adj4" fmla="val -7044"/>
            </a:avLst>
          </a:prstGeom>
          <a:solidFill>
            <a:srgbClr val="FFFF00">
              <a:alpha val="70000"/>
            </a:srgbClr>
          </a:solid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r>
              <a:rPr kumimoji="1" lang="en-US" altLang="ja-JP" sz="635" dirty="0"/>
              <a:t>〈</a:t>
            </a:r>
            <a:r>
              <a:rPr kumimoji="1" lang="ja-JP" altLang="en-US" sz="635" dirty="0"/>
              <a:t>阪神電車　福島駅周辺</a:t>
            </a:r>
            <a:r>
              <a:rPr kumimoji="1" lang="en-US" altLang="ja-JP" sz="635" dirty="0"/>
              <a:t>〉</a:t>
            </a:r>
          </a:p>
          <a:p>
            <a:r>
              <a:rPr kumimoji="1" lang="en-US" altLang="ja-JP" sz="635" dirty="0"/>
              <a:t>30cm</a:t>
            </a:r>
            <a:r>
              <a:rPr kumimoji="1" lang="ja-JP" altLang="en-US" sz="635" dirty="0"/>
              <a:t>津波到達時間</a:t>
            </a:r>
            <a:endParaRPr kumimoji="1" lang="en-US" altLang="ja-JP" sz="635" dirty="0"/>
          </a:p>
          <a:p>
            <a:r>
              <a:rPr kumimoji="1" lang="ja-JP" altLang="en-US" sz="635" dirty="0"/>
              <a:t>地震発生後</a:t>
            </a:r>
            <a:r>
              <a:rPr kumimoji="1" lang="en-US" altLang="ja-JP" sz="635" dirty="0"/>
              <a:t>292</a:t>
            </a:r>
            <a:r>
              <a:rPr kumimoji="1" lang="ja-JP" altLang="en-US" sz="635" dirty="0"/>
              <a:t>分</a:t>
            </a:r>
          </a:p>
        </p:txBody>
      </p:sp>
      <p:sp>
        <p:nvSpPr>
          <p:cNvPr id="14" name="タイトル 6">
            <a:extLst>
              <a:ext uri="{FF2B5EF4-FFF2-40B4-BE49-F238E27FC236}">
                <a16:creationId xmlns:a16="http://schemas.microsoft.com/office/drawing/2014/main" id="{C83431FC-07D5-429C-93AE-1794EE11547B}"/>
              </a:ext>
            </a:extLst>
          </p:cNvPr>
          <p:cNvSpPr txBox="1">
            <a:spLocks/>
          </p:cNvSpPr>
          <p:nvPr/>
        </p:nvSpPr>
        <p:spPr>
          <a:xfrm>
            <a:off x="-1" y="0"/>
            <a:ext cx="9143999" cy="353308"/>
          </a:xfrm>
          <a:prstGeom prst="rect">
            <a:avLst/>
          </a:prstGeom>
          <a:gradFill>
            <a:gsLst>
              <a:gs pos="0">
                <a:schemeClr val="accent1">
                  <a:lumMod val="5000"/>
                  <a:lumOff val="95000"/>
                </a:schemeClr>
              </a:gs>
              <a:gs pos="75000">
                <a:srgbClr val="009900"/>
              </a:gs>
            </a:gsLst>
            <a:lin ang="6600000" scaled="0"/>
          </a:gradFill>
          <a:ln>
            <a:noFill/>
          </a:ln>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kumimoji="1" sz="6000" kern="1200">
                <a:solidFill>
                  <a:schemeClr val="bg1"/>
                </a:solidFill>
                <a:latin typeface="+mj-lt"/>
                <a:ea typeface="+mj-ea"/>
                <a:cs typeface="+mj-cs"/>
              </a:defRPr>
            </a:lvl1pPr>
          </a:lstStyle>
          <a:p>
            <a:pPr algn="l"/>
            <a:r>
              <a:rPr lang="ja-JP" altLang="en-US" sz="2400" b="1" dirty="0"/>
              <a:t>２．今後の対応 </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【No.</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４</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津波浸水における地下空間へのリスク提示</a:t>
            </a:r>
            <a:endParaRPr lang="ja-JP" altLang="en-US" sz="2400" b="1" dirty="0"/>
          </a:p>
        </p:txBody>
      </p:sp>
      <p:sp>
        <p:nvSpPr>
          <p:cNvPr id="2" name="スライド番号プレースホルダー 12">
            <a:extLst>
              <a:ext uri="{FF2B5EF4-FFF2-40B4-BE49-F238E27FC236}">
                <a16:creationId xmlns:a16="http://schemas.microsoft.com/office/drawing/2014/main" id="{FAF8368F-1177-A488-72C8-9F33D8B9EAB7}"/>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21</a:t>
            </a:fld>
            <a:endParaRPr lang="ja-JP" altLang="en-US" dirty="0">
              <a:solidFill>
                <a:schemeClr val="tx1"/>
              </a:solidFill>
            </a:endParaRPr>
          </a:p>
        </p:txBody>
      </p:sp>
      <p:sp>
        <p:nvSpPr>
          <p:cNvPr id="15" name="テキスト ボックス 14">
            <a:extLst>
              <a:ext uri="{FF2B5EF4-FFF2-40B4-BE49-F238E27FC236}">
                <a16:creationId xmlns:a16="http://schemas.microsoft.com/office/drawing/2014/main" id="{8E410DA2-FB75-4034-9D1F-D3BC9AF28EE8}"/>
              </a:ext>
            </a:extLst>
          </p:cNvPr>
          <p:cNvSpPr txBox="1"/>
          <p:nvPr/>
        </p:nvSpPr>
        <p:spPr>
          <a:xfrm>
            <a:off x="5754563" y="5237089"/>
            <a:ext cx="492443" cy="215444"/>
          </a:xfrm>
          <a:prstGeom prst="rect">
            <a:avLst/>
          </a:prstGeom>
          <a:solidFill>
            <a:schemeClr val="bg1"/>
          </a:solidFill>
          <a:ln>
            <a:solidFill>
              <a:srgbClr val="0066FF"/>
            </a:solidFill>
          </a:ln>
        </p:spPr>
        <p:txBody>
          <a:bodyPr wrap="none" rtlCol="0">
            <a:spAutoFit/>
          </a:bodyPr>
          <a:lstStyle/>
          <a:p>
            <a:r>
              <a:rPr kumimoji="1" lang="ja-JP" altLang="en-US" sz="800" dirty="0"/>
              <a:t>天王寺</a:t>
            </a:r>
          </a:p>
        </p:txBody>
      </p:sp>
      <p:sp>
        <p:nvSpPr>
          <p:cNvPr id="16" name="テキスト ボックス 15">
            <a:extLst>
              <a:ext uri="{FF2B5EF4-FFF2-40B4-BE49-F238E27FC236}">
                <a16:creationId xmlns:a16="http://schemas.microsoft.com/office/drawing/2014/main" id="{FFF29A8A-1867-4117-9B88-BF0B75BD0E3B}"/>
              </a:ext>
            </a:extLst>
          </p:cNvPr>
          <p:cNvSpPr txBox="1"/>
          <p:nvPr/>
        </p:nvSpPr>
        <p:spPr>
          <a:xfrm>
            <a:off x="2269146" y="3701168"/>
            <a:ext cx="679994" cy="215444"/>
          </a:xfrm>
          <a:prstGeom prst="rect">
            <a:avLst/>
          </a:prstGeom>
          <a:solidFill>
            <a:schemeClr val="bg1"/>
          </a:solidFill>
          <a:ln>
            <a:solidFill>
              <a:srgbClr val="0066FF"/>
            </a:solidFill>
          </a:ln>
        </p:spPr>
        <p:txBody>
          <a:bodyPr wrap="none" rtlCol="0">
            <a:spAutoFit/>
          </a:bodyPr>
          <a:lstStyle/>
          <a:p>
            <a:r>
              <a:rPr kumimoji="1" lang="ja-JP" altLang="en-US" sz="800" dirty="0"/>
              <a:t>京セラドーム</a:t>
            </a:r>
          </a:p>
        </p:txBody>
      </p:sp>
      <p:sp>
        <p:nvSpPr>
          <p:cNvPr id="17" name="テキスト ボックス 16">
            <a:extLst>
              <a:ext uri="{FF2B5EF4-FFF2-40B4-BE49-F238E27FC236}">
                <a16:creationId xmlns:a16="http://schemas.microsoft.com/office/drawing/2014/main" id="{C31760CA-1A5F-4C45-B2D0-692CBCFE4E17}"/>
              </a:ext>
            </a:extLst>
          </p:cNvPr>
          <p:cNvSpPr txBox="1"/>
          <p:nvPr/>
        </p:nvSpPr>
        <p:spPr>
          <a:xfrm>
            <a:off x="3949936" y="3764221"/>
            <a:ext cx="444352" cy="215444"/>
          </a:xfrm>
          <a:prstGeom prst="rect">
            <a:avLst/>
          </a:prstGeom>
          <a:solidFill>
            <a:schemeClr val="bg1"/>
          </a:solidFill>
          <a:ln>
            <a:solidFill>
              <a:srgbClr val="0066FF"/>
            </a:solidFill>
          </a:ln>
        </p:spPr>
        <p:txBody>
          <a:bodyPr wrap="none" rtlCol="0">
            <a:spAutoFit/>
          </a:bodyPr>
          <a:lstStyle/>
          <a:p>
            <a:r>
              <a:rPr kumimoji="1" lang="ja-JP" altLang="en-US" sz="800" dirty="0"/>
              <a:t>なんば</a:t>
            </a:r>
          </a:p>
        </p:txBody>
      </p:sp>
    </p:spTree>
    <p:extLst>
      <p:ext uri="{BB962C8B-B14F-4D97-AF65-F5344CB8AC3E}">
        <p14:creationId xmlns:p14="http://schemas.microsoft.com/office/powerpoint/2010/main" val="1992609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02A04C9-BF90-291A-D44D-3445E0E7136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 y="205444"/>
            <a:ext cx="9143999" cy="6447112"/>
          </a:xfrm>
          <a:prstGeom prst="rect">
            <a:avLst/>
          </a:prstGeom>
        </p:spPr>
      </p:pic>
      <p:sp>
        <p:nvSpPr>
          <p:cNvPr id="2" name="吹き出し: 線 1">
            <a:extLst>
              <a:ext uri="{FF2B5EF4-FFF2-40B4-BE49-F238E27FC236}">
                <a16:creationId xmlns:a16="http://schemas.microsoft.com/office/drawing/2014/main" id="{44F6D0BC-6EA5-C980-BBB0-B72ACB5C6613}"/>
              </a:ext>
            </a:extLst>
          </p:cNvPr>
          <p:cNvSpPr/>
          <p:nvPr/>
        </p:nvSpPr>
        <p:spPr>
          <a:xfrm>
            <a:off x="5517232" y="4097804"/>
            <a:ext cx="1245718" cy="366665"/>
          </a:xfrm>
          <a:prstGeom prst="borderCallout1">
            <a:avLst>
              <a:gd name="adj1" fmla="val -42928"/>
              <a:gd name="adj2" fmla="val -22006"/>
              <a:gd name="adj3" fmla="val 4612"/>
              <a:gd name="adj4" fmla="val 1141"/>
            </a:avLst>
          </a:prstGeom>
          <a:solidFill>
            <a:srgbClr val="FFFF00">
              <a:alpha val="70000"/>
            </a:srgbClr>
          </a:solid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r>
              <a:rPr kumimoji="1" lang="en-US" altLang="ja-JP" sz="635" dirty="0"/>
              <a:t>〈</a:t>
            </a:r>
            <a:r>
              <a:rPr kumimoji="1" lang="ja-JP" altLang="en-US" sz="635" dirty="0"/>
              <a:t>四つ橋線　北加賀屋駅周辺</a:t>
            </a:r>
            <a:r>
              <a:rPr kumimoji="1" lang="en-US" altLang="ja-JP" sz="635" dirty="0"/>
              <a:t>〉</a:t>
            </a:r>
          </a:p>
          <a:p>
            <a:r>
              <a:rPr kumimoji="1" lang="en-US" altLang="ja-JP" sz="635" dirty="0"/>
              <a:t>30cm</a:t>
            </a:r>
            <a:r>
              <a:rPr kumimoji="1" lang="ja-JP" altLang="en-US" sz="635" dirty="0"/>
              <a:t>津波到達時間</a:t>
            </a:r>
            <a:endParaRPr kumimoji="1" lang="en-US" altLang="ja-JP" sz="635" dirty="0"/>
          </a:p>
          <a:p>
            <a:r>
              <a:rPr kumimoji="1" lang="ja-JP" altLang="en-US" sz="635" dirty="0"/>
              <a:t>地震発生後</a:t>
            </a:r>
            <a:r>
              <a:rPr kumimoji="1" lang="en-US" altLang="ja-JP" sz="635" dirty="0"/>
              <a:t>148</a:t>
            </a:r>
            <a:r>
              <a:rPr kumimoji="1" lang="ja-JP" altLang="en-US" sz="635" dirty="0"/>
              <a:t>分</a:t>
            </a:r>
          </a:p>
        </p:txBody>
      </p:sp>
      <p:sp>
        <p:nvSpPr>
          <p:cNvPr id="3" name="吹き出し: 線 2">
            <a:extLst>
              <a:ext uri="{FF2B5EF4-FFF2-40B4-BE49-F238E27FC236}">
                <a16:creationId xmlns:a16="http://schemas.microsoft.com/office/drawing/2014/main" id="{02A42D09-110A-9192-DA33-0A3FF4CEBB13}"/>
              </a:ext>
            </a:extLst>
          </p:cNvPr>
          <p:cNvSpPr/>
          <p:nvPr/>
        </p:nvSpPr>
        <p:spPr>
          <a:xfrm>
            <a:off x="5149517" y="4855177"/>
            <a:ext cx="1446375" cy="366665"/>
          </a:xfrm>
          <a:prstGeom prst="borderCallout1">
            <a:avLst>
              <a:gd name="adj1" fmla="val 55856"/>
              <a:gd name="adj2" fmla="val -30028"/>
              <a:gd name="adj3" fmla="val -1622"/>
              <a:gd name="adj4" fmla="val -320"/>
            </a:avLst>
          </a:prstGeom>
          <a:solidFill>
            <a:srgbClr val="FFFF00">
              <a:alpha val="70000"/>
            </a:srgbClr>
          </a:solid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r>
              <a:rPr kumimoji="1" lang="en-US" altLang="ja-JP" sz="635" dirty="0"/>
              <a:t>〈</a:t>
            </a:r>
            <a:r>
              <a:rPr kumimoji="1" lang="ja-JP" altLang="en-US" sz="635" dirty="0"/>
              <a:t>四つ橋線　住之江公園駅周辺</a:t>
            </a:r>
            <a:r>
              <a:rPr kumimoji="1" lang="en-US" altLang="ja-JP" sz="635" dirty="0"/>
              <a:t>〉</a:t>
            </a:r>
          </a:p>
          <a:p>
            <a:r>
              <a:rPr kumimoji="1" lang="en-US" altLang="ja-JP" sz="635" dirty="0"/>
              <a:t>30cm</a:t>
            </a:r>
            <a:r>
              <a:rPr kumimoji="1" lang="ja-JP" altLang="en-US" sz="635" dirty="0"/>
              <a:t>津波到達時間</a:t>
            </a:r>
            <a:endParaRPr kumimoji="1" lang="en-US" altLang="ja-JP" sz="635" dirty="0"/>
          </a:p>
          <a:p>
            <a:r>
              <a:rPr kumimoji="1" lang="ja-JP" altLang="en-US" sz="635" dirty="0"/>
              <a:t>地震発生後</a:t>
            </a:r>
            <a:r>
              <a:rPr kumimoji="1" lang="en-US" altLang="ja-JP" sz="635" dirty="0"/>
              <a:t>144</a:t>
            </a:r>
            <a:r>
              <a:rPr kumimoji="1" lang="ja-JP" altLang="en-US" sz="635" dirty="0"/>
              <a:t>分</a:t>
            </a:r>
          </a:p>
        </p:txBody>
      </p:sp>
      <p:sp>
        <p:nvSpPr>
          <p:cNvPr id="6" name="タイトル 6">
            <a:extLst>
              <a:ext uri="{FF2B5EF4-FFF2-40B4-BE49-F238E27FC236}">
                <a16:creationId xmlns:a16="http://schemas.microsoft.com/office/drawing/2014/main" id="{21AD6F87-72E2-464F-8B73-36215107D476}"/>
              </a:ext>
            </a:extLst>
          </p:cNvPr>
          <p:cNvSpPr txBox="1">
            <a:spLocks/>
          </p:cNvSpPr>
          <p:nvPr/>
        </p:nvSpPr>
        <p:spPr>
          <a:xfrm>
            <a:off x="-1" y="0"/>
            <a:ext cx="9143999" cy="353308"/>
          </a:xfrm>
          <a:prstGeom prst="rect">
            <a:avLst/>
          </a:prstGeom>
          <a:gradFill>
            <a:gsLst>
              <a:gs pos="0">
                <a:schemeClr val="accent1">
                  <a:lumMod val="5000"/>
                  <a:lumOff val="95000"/>
                </a:schemeClr>
              </a:gs>
              <a:gs pos="75000">
                <a:srgbClr val="009900"/>
              </a:gs>
            </a:gsLst>
            <a:lin ang="6600000" scaled="0"/>
          </a:gradFill>
          <a:ln>
            <a:noFill/>
          </a:ln>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kumimoji="1" sz="6000" kern="1200">
                <a:solidFill>
                  <a:schemeClr val="bg1"/>
                </a:solidFill>
                <a:latin typeface="+mj-lt"/>
                <a:ea typeface="+mj-ea"/>
                <a:cs typeface="+mj-cs"/>
              </a:defRPr>
            </a:lvl1pPr>
          </a:lstStyle>
          <a:p>
            <a:pPr algn="l"/>
            <a:r>
              <a:rPr lang="ja-JP" altLang="en-US" sz="2400" b="1" dirty="0"/>
              <a:t>２．今後の対応 </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【No.</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４</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津波浸水における地下空間へのリスク提示</a:t>
            </a:r>
            <a:endParaRPr lang="ja-JP" altLang="en-US" sz="2400" b="1" dirty="0"/>
          </a:p>
        </p:txBody>
      </p:sp>
      <p:sp>
        <p:nvSpPr>
          <p:cNvPr id="4" name="スライド番号プレースホルダー 12">
            <a:extLst>
              <a:ext uri="{FF2B5EF4-FFF2-40B4-BE49-F238E27FC236}">
                <a16:creationId xmlns:a16="http://schemas.microsoft.com/office/drawing/2014/main" id="{26D60B71-2EEA-9728-12B1-FBA5D7CFBDD0}"/>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22</a:t>
            </a:fld>
            <a:endParaRPr lang="ja-JP" altLang="en-US" dirty="0">
              <a:solidFill>
                <a:schemeClr val="tx1"/>
              </a:solidFill>
            </a:endParaRPr>
          </a:p>
        </p:txBody>
      </p:sp>
    </p:spTree>
    <p:extLst>
      <p:ext uri="{BB962C8B-B14F-4D97-AF65-F5344CB8AC3E}">
        <p14:creationId xmlns:p14="http://schemas.microsoft.com/office/powerpoint/2010/main" val="3117630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06560-ADD5-1138-A41B-446CD5D5A1E8}"/>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274C2A70-02CE-C767-580D-7565FC7CA1A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 y="205444"/>
            <a:ext cx="9143998" cy="6447112"/>
          </a:xfrm>
          <a:prstGeom prst="rect">
            <a:avLst/>
          </a:prstGeom>
        </p:spPr>
      </p:pic>
      <p:sp>
        <p:nvSpPr>
          <p:cNvPr id="2" name="吹き出し: 線 1">
            <a:extLst>
              <a:ext uri="{FF2B5EF4-FFF2-40B4-BE49-F238E27FC236}">
                <a16:creationId xmlns:a16="http://schemas.microsoft.com/office/drawing/2014/main" id="{2441953E-083F-1478-273E-3948387C2DA2}"/>
              </a:ext>
            </a:extLst>
          </p:cNvPr>
          <p:cNvSpPr/>
          <p:nvPr/>
        </p:nvSpPr>
        <p:spPr>
          <a:xfrm>
            <a:off x="3800400" y="1596841"/>
            <a:ext cx="1349581" cy="361765"/>
          </a:xfrm>
          <a:prstGeom prst="borderCallout1">
            <a:avLst>
              <a:gd name="adj1" fmla="val -29014"/>
              <a:gd name="adj2" fmla="val -34184"/>
              <a:gd name="adj3" fmla="val 2534"/>
              <a:gd name="adj4" fmla="val -5588"/>
            </a:avLst>
          </a:prstGeom>
          <a:solidFill>
            <a:srgbClr val="FFFF00">
              <a:alpha val="70000"/>
            </a:srgbClr>
          </a:solid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r>
              <a:rPr kumimoji="1" lang="en-US" altLang="ja-JP" sz="635" dirty="0"/>
              <a:t>〈</a:t>
            </a:r>
            <a:r>
              <a:rPr kumimoji="1" lang="ja-JP" altLang="en-US" sz="635" dirty="0"/>
              <a:t>四つ橋線　住之江公園駅周辺</a:t>
            </a:r>
            <a:r>
              <a:rPr kumimoji="1" lang="en-US" altLang="ja-JP" sz="635" dirty="0"/>
              <a:t>〉</a:t>
            </a:r>
          </a:p>
          <a:p>
            <a:r>
              <a:rPr kumimoji="1" lang="en-US" altLang="ja-JP" sz="635" dirty="0"/>
              <a:t>30cm</a:t>
            </a:r>
            <a:r>
              <a:rPr kumimoji="1" lang="ja-JP" altLang="en-US" sz="635" dirty="0"/>
              <a:t>津波到達時間</a:t>
            </a:r>
            <a:endParaRPr kumimoji="1" lang="en-US" altLang="ja-JP" sz="635" dirty="0"/>
          </a:p>
          <a:p>
            <a:r>
              <a:rPr kumimoji="1" lang="ja-JP" altLang="en-US" sz="635" dirty="0"/>
              <a:t>地震発生後</a:t>
            </a:r>
            <a:r>
              <a:rPr kumimoji="1" lang="en-US" altLang="ja-JP" sz="635" dirty="0"/>
              <a:t>144</a:t>
            </a:r>
            <a:r>
              <a:rPr kumimoji="1" lang="ja-JP" altLang="en-US" sz="635" dirty="0"/>
              <a:t>分</a:t>
            </a:r>
          </a:p>
        </p:txBody>
      </p:sp>
      <p:sp>
        <p:nvSpPr>
          <p:cNvPr id="3" name="吹き出し: 線 2">
            <a:extLst>
              <a:ext uri="{FF2B5EF4-FFF2-40B4-BE49-F238E27FC236}">
                <a16:creationId xmlns:a16="http://schemas.microsoft.com/office/drawing/2014/main" id="{41A9560F-2AE2-5AB9-5501-4234C287CFC5}"/>
              </a:ext>
            </a:extLst>
          </p:cNvPr>
          <p:cNvSpPr/>
          <p:nvPr/>
        </p:nvSpPr>
        <p:spPr>
          <a:xfrm>
            <a:off x="3569960" y="3878482"/>
            <a:ext cx="1090370" cy="361765"/>
          </a:xfrm>
          <a:prstGeom prst="borderCallout1">
            <a:avLst>
              <a:gd name="adj1" fmla="val -12854"/>
              <a:gd name="adj2" fmla="val -44255"/>
              <a:gd name="adj3" fmla="val 2534"/>
              <a:gd name="adj4" fmla="val -5588"/>
            </a:avLst>
          </a:prstGeom>
          <a:solidFill>
            <a:srgbClr val="FFFF00">
              <a:alpha val="70000"/>
            </a:srgbClr>
          </a:solid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r>
              <a:rPr kumimoji="1" lang="en-US" altLang="ja-JP" sz="635" dirty="0"/>
              <a:t>〈</a:t>
            </a:r>
            <a:r>
              <a:rPr kumimoji="1" lang="ja-JP" altLang="en-US" sz="635" dirty="0"/>
              <a:t>南海本線　堺駅周辺</a:t>
            </a:r>
            <a:r>
              <a:rPr kumimoji="1" lang="en-US" altLang="ja-JP" sz="635" dirty="0"/>
              <a:t>〉</a:t>
            </a:r>
          </a:p>
          <a:p>
            <a:r>
              <a:rPr kumimoji="1" lang="en-US" altLang="ja-JP" sz="635" dirty="0"/>
              <a:t>30cm</a:t>
            </a:r>
            <a:r>
              <a:rPr kumimoji="1" lang="ja-JP" altLang="en-US" sz="635" dirty="0"/>
              <a:t>津波到達時間</a:t>
            </a:r>
            <a:endParaRPr kumimoji="1" lang="en-US" altLang="ja-JP" sz="635" dirty="0"/>
          </a:p>
          <a:p>
            <a:r>
              <a:rPr kumimoji="1" lang="ja-JP" altLang="en-US" sz="635" dirty="0"/>
              <a:t>地震発生後</a:t>
            </a:r>
            <a:r>
              <a:rPr kumimoji="1" lang="en-US" altLang="ja-JP" sz="635" dirty="0"/>
              <a:t>129</a:t>
            </a:r>
            <a:r>
              <a:rPr kumimoji="1" lang="ja-JP" altLang="en-US" sz="635" dirty="0"/>
              <a:t>分</a:t>
            </a:r>
          </a:p>
        </p:txBody>
      </p:sp>
      <p:sp>
        <p:nvSpPr>
          <p:cNvPr id="6" name="タイトル 6">
            <a:extLst>
              <a:ext uri="{FF2B5EF4-FFF2-40B4-BE49-F238E27FC236}">
                <a16:creationId xmlns:a16="http://schemas.microsoft.com/office/drawing/2014/main" id="{66FF8A9D-8B3F-452E-ACE9-AFC46A9A2E42}"/>
              </a:ext>
            </a:extLst>
          </p:cNvPr>
          <p:cNvSpPr txBox="1">
            <a:spLocks/>
          </p:cNvSpPr>
          <p:nvPr/>
        </p:nvSpPr>
        <p:spPr>
          <a:xfrm>
            <a:off x="-1" y="0"/>
            <a:ext cx="9143999" cy="353308"/>
          </a:xfrm>
          <a:prstGeom prst="rect">
            <a:avLst/>
          </a:prstGeom>
          <a:gradFill>
            <a:gsLst>
              <a:gs pos="0">
                <a:schemeClr val="accent1">
                  <a:lumMod val="5000"/>
                  <a:lumOff val="95000"/>
                </a:schemeClr>
              </a:gs>
              <a:gs pos="75000">
                <a:srgbClr val="009900"/>
              </a:gs>
            </a:gsLst>
            <a:lin ang="6600000" scaled="0"/>
          </a:gradFill>
          <a:ln>
            <a:noFill/>
          </a:ln>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kumimoji="1" sz="6000" kern="1200">
                <a:solidFill>
                  <a:schemeClr val="bg1"/>
                </a:solidFill>
                <a:latin typeface="+mj-lt"/>
                <a:ea typeface="+mj-ea"/>
                <a:cs typeface="+mj-cs"/>
              </a:defRPr>
            </a:lvl1pPr>
          </a:lstStyle>
          <a:p>
            <a:pPr algn="l"/>
            <a:r>
              <a:rPr lang="ja-JP" altLang="en-US" sz="2400" b="1" dirty="0"/>
              <a:t>２．今後の対応 </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【No.</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４</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津波浸水における地下空間へのリスク提示</a:t>
            </a:r>
            <a:endParaRPr lang="ja-JP" altLang="en-US" sz="2400" b="1" dirty="0"/>
          </a:p>
        </p:txBody>
      </p:sp>
      <p:sp>
        <p:nvSpPr>
          <p:cNvPr id="4" name="スライド番号プレースホルダー 12">
            <a:extLst>
              <a:ext uri="{FF2B5EF4-FFF2-40B4-BE49-F238E27FC236}">
                <a16:creationId xmlns:a16="http://schemas.microsoft.com/office/drawing/2014/main" id="{9CBBAA72-CE8A-8D28-8E42-46C91773286E}"/>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23</a:t>
            </a:fld>
            <a:endParaRPr lang="ja-JP" altLang="en-US" dirty="0">
              <a:solidFill>
                <a:schemeClr val="tx1"/>
              </a:solidFill>
            </a:endParaRPr>
          </a:p>
        </p:txBody>
      </p:sp>
    </p:spTree>
    <p:extLst>
      <p:ext uri="{BB962C8B-B14F-4D97-AF65-F5344CB8AC3E}">
        <p14:creationId xmlns:p14="http://schemas.microsoft.com/office/powerpoint/2010/main" val="1718836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858AD52-3213-F22E-AD19-FEDCEF4901FF}"/>
            </a:ext>
          </a:extLst>
        </p:cNvPr>
        <p:cNvGrpSpPr/>
        <p:nvPr/>
      </p:nvGrpSpPr>
      <p:grpSpPr>
        <a:xfrm>
          <a:off x="0" y="0"/>
          <a:ext cx="0" cy="0"/>
          <a:chOff x="0" y="0"/>
          <a:chExt cx="0" cy="0"/>
        </a:xfrm>
      </p:grpSpPr>
      <p:grpSp>
        <p:nvGrpSpPr>
          <p:cNvPr id="36" name="グループ化 35">
            <a:extLst>
              <a:ext uri="{FF2B5EF4-FFF2-40B4-BE49-F238E27FC236}">
                <a16:creationId xmlns:a16="http://schemas.microsoft.com/office/drawing/2014/main" id="{284F941E-8EC3-1C3E-90D9-25C459D8B6A5}"/>
              </a:ext>
            </a:extLst>
          </p:cNvPr>
          <p:cNvGrpSpPr/>
          <p:nvPr/>
        </p:nvGrpSpPr>
        <p:grpSpPr>
          <a:xfrm>
            <a:off x="1041975" y="1748655"/>
            <a:ext cx="6666818" cy="4081027"/>
            <a:chOff x="1630412" y="2401448"/>
            <a:chExt cx="5881006" cy="3600000"/>
          </a:xfrm>
        </p:grpSpPr>
        <p:pic>
          <p:nvPicPr>
            <p:cNvPr id="37" name="図 36">
              <a:extLst>
                <a:ext uri="{FF2B5EF4-FFF2-40B4-BE49-F238E27FC236}">
                  <a16:creationId xmlns:a16="http://schemas.microsoft.com/office/drawing/2014/main" id="{F2910137-BC45-6188-C17A-FE3A78A28A5E}"/>
                </a:ext>
              </a:extLst>
            </p:cNvPr>
            <p:cNvPicPr>
              <a:picLocks noChangeAspect="1"/>
            </p:cNvPicPr>
            <p:nvPr/>
          </p:nvPicPr>
          <p:blipFill>
            <a:blip r:embed="rId3" cstate="screen">
              <a:clrChange>
                <a:clrFrom>
                  <a:srgbClr val="FDEADA"/>
                </a:clrFrom>
                <a:clrTo>
                  <a:srgbClr val="FDEADA">
                    <a:alpha val="0"/>
                  </a:srgbClr>
                </a:clrTo>
              </a:clrChange>
              <a:extLst>
                <a:ext uri="{28A0092B-C50C-407E-A947-70E740481C1C}">
                  <a14:useLocalDpi xmlns:a14="http://schemas.microsoft.com/office/drawing/2010/main"/>
                </a:ext>
              </a:extLst>
            </a:blip>
            <a:srcRect/>
            <a:stretch/>
          </p:blipFill>
          <p:spPr>
            <a:xfrm>
              <a:off x="1630412" y="2401448"/>
              <a:ext cx="5881006" cy="3600000"/>
            </a:xfrm>
            <a:prstGeom prst="rect">
              <a:avLst/>
            </a:prstGeom>
          </p:spPr>
        </p:pic>
        <p:sp>
          <p:nvSpPr>
            <p:cNvPr id="38" name="正方形/長方形 37">
              <a:extLst>
                <a:ext uri="{FF2B5EF4-FFF2-40B4-BE49-F238E27FC236}">
                  <a16:creationId xmlns:a16="http://schemas.microsoft.com/office/drawing/2014/main" id="{36173699-F8DC-5A04-958C-B5906C979096}"/>
                </a:ext>
              </a:extLst>
            </p:cNvPr>
            <p:cNvSpPr/>
            <p:nvPr/>
          </p:nvSpPr>
          <p:spPr>
            <a:xfrm>
              <a:off x="2962275" y="3105150"/>
              <a:ext cx="1285875" cy="600075"/>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9" name="直線コネクタ 38">
              <a:extLst>
                <a:ext uri="{FF2B5EF4-FFF2-40B4-BE49-F238E27FC236}">
                  <a16:creationId xmlns:a16="http://schemas.microsoft.com/office/drawing/2014/main" id="{3A1632F6-DCBE-28E2-DD46-4BABBF660FE7}"/>
                </a:ext>
              </a:extLst>
            </p:cNvPr>
            <p:cNvCxnSpPr>
              <a:cxnSpLocks/>
            </p:cNvCxnSpPr>
            <p:nvPr/>
          </p:nvCxnSpPr>
          <p:spPr>
            <a:xfrm>
              <a:off x="2752725" y="3261503"/>
              <a:ext cx="1571625" cy="0"/>
            </a:xfrm>
            <a:prstGeom prst="line">
              <a:avLst/>
            </a:prstGeom>
            <a:ln w="19050">
              <a:solidFill>
                <a:schemeClr val="bg1">
                  <a:lumMod val="85000"/>
                </a:schemeClr>
              </a:solidFill>
              <a:tailEnd type="none"/>
            </a:ln>
          </p:spPr>
          <p:style>
            <a:lnRef idx="1">
              <a:schemeClr val="dk1"/>
            </a:lnRef>
            <a:fillRef idx="0">
              <a:schemeClr val="dk1"/>
            </a:fillRef>
            <a:effectRef idx="0">
              <a:schemeClr val="dk1"/>
            </a:effectRef>
            <a:fontRef idx="minor">
              <a:schemeClr val="tx1"/>
            </a:fontRef>
          </p:style>
        </p:cxnSp>
        <p:cxnSp>
          <p:nvCxnSpPr>
            <p:cNvPr id="40" name="直線コネクタ 39">
              <a:extLst>
                <a:ext uri="{FF2B5EF4-FFF2-40B4-BE49-F238E27FC236}">
                  <a16:creationId xmlns:a16="http://schemas.microsoft.com/office/drawing/2014/main" id="{5F0FB24E-6842-DFA2-D54F-37CE01D192ED}"/>
                </a:ext>
              </a:extLst>
            </p:cNvPr>
            <p:cNvCxnSpPr>
              <a:cxnSpLocks/>
            </p:cNvCxnSpPr>
            <p:nvPr/>
          </p:nvCxnSpPr>
          <p:spPr>
            <a:xfrm flipV="1">
              <a:off x="3259262" y="2857500"/>
              <a:ext cx="0" cy="990600"/>
            </a:xfrm>
            <a:prstGeom prst="line">
              <a:avLst/>
            </a:prstGeom>
            <a:ln w="19050">
              <a:solidFill>
                <a:schemeClr val="bg1">
                  <a:lumMod val="85000"/>
                </a:schemeClr>
              </a:solidFill>
              <a:tailEnd type="none"/>
            </a:ln>
          </p:spPr>
          <p:style>
            <a:lnRef idx="1">
              <a:schemeClr val="dk1"/>
            </a:lnRef>
            <a:fillRef idx="0">
              <a:schemeClr val="dk1"/>
            </a:fillRef>
            <a:effectRef idx="0">
              <a:schemeClr val="dk1"/>
            </a:effectRef>
            <a:fontRef idx="minor">
              <a:schemeClr val="tx1"/>
            </a:fontRef>
          </p:style>
        </p:cxnSp>
        <p:cxnSp>
          <p:nvCxnSpPr>
            <p:cNvPr id="41" name="直線コネクタ 40">
              <a:extLst>
                <a:ext uri="{FF2B5EF4-FFF2-40B4-BE49-F238E27FC236}">
                  <a16:creationId xmlns:a16="http://schemas.microsoft.com/office/drawing/2014/main" id="{E59E46CB-CA64-DE9A-A1FA-F6505078D39F}"/>
                </a:ext>
              </a:extLst>
            </p:cNvPr>
            <p:cNvCxnSpPr>
              <a:cxnSpLocks/>
            </p:cNvCxnSpPr>
            <p:nvPr/>
          </p:nvCxnSpPr>
          <p:spPr>
            <a:xfrm flipV="1">
              <a:off x="3783137" y="2909887"/>
              <a:ext cx="0" cy="769958"/>
            </a:xfrm>
            <a:prstGeom prst="line">
              <a:avLst/>
            </a:prstGeom>
            <a:ln w="19050">
              <a:solidFill>
                <a:schemeClr val="bg1">
                  <a:lumMod val="85000"/>
                </a:schemeClr>
              </a:solidFill>
              <a:tailEnd type="none"/>
            </a:ln>
          </p:spPr>
          <p:style>
            <a:lnRef idx="1">
              <a:schemeClr val="dk1"/>
            </a:lnRef>
            <a:fillRef idx="0">
              <a:schemeClr val="dk1"/>
            </a:fillRef>
            <a:effectRef idx="0">
              <a:schemeClr val="dk1"/>
            </a:effectRef>
            <a:fontRef idx="minor">
              <a:schemeClr val="tx1"/>
            </a:fontRef>
          </p:style>
        </p:cxnSp>
        <p:cxnSp>
          <p:nvCxnSpPr>
            <p:cNvPr id="42" name="直線矢印コネクタ 41">
              <a:extLst>
                <a:ext uri="{FF2B5EF4-FFF2-40B4-BE49-F238E27FC236}">
                  <a16:creationId xmlns:a16="http://schemas.microsoft.com/office/drawing/2014/main" id="{AC592026-3C78-D294-4243-89FA11526940}"/>
                </a:ext>
              </a:extLst>
            </p:cNvPr>
            <p:cNvCxnSpPr>
              <a:cxnSpLocks/>
              <a:stCxn id="44" idx="0"/>
            </p:cNvCxnSpPr>
            <p:nvPr/>
          </p:nvCxnSpPr>
          <p:spPr>
            <a:xfrm flipH="1">
              <a:off x="3178710" y="3667959"/>
              <a:ext cx="360343" cy="965440"/>
            </a:xfrm>
            <a:prstGeom prst="straightConnector1">
              <a:avLst/>
            </a:prstGeom>
            <a:ln w="92075">
              <a:solidFill>
                <a:schemeClr val="bg1"/>
              </a:solidFill>
              <a:headEnd w="lg" len="med"/>
              <a:tailEnd type="triangle" w="sm" len="sm"/>
            </a:ln>
          </p:spPr>
          <p:style>
            <a:lnRef idx="1">
              <a:schemeClr val="dk1"/>
            </a:lnRef>
            <a:fillRef idx="0">
              <a:schemeClr val="dk1"/>
            </a:fillRef>
            <a:effectRef idx="0">
              <a:schemeClr val="dk1"/>
            </a:effectRef>
            <a:fontRef idx="minor">
              <a:schemeClr val="tx1"/>
            </a:fontRef>
          </p:style>
        </p:cxnSp>
        <p:sp>
          <p:nvSpPr>
            <p:cNvPr id="43" name="楕円 42">
              <a:extLst>
                <a:ext uri="{FF2B5EF4-FFF2-40B4-BE49-F238E27FC236}">
                  <a16:creationId xmlns:a16="http://schemas.microsoft.com/office/drawing/2014/main" id="{2E1E7FD7-992F-4592-4B40-A300287E00ED}"/>
                </a:ext>
              </a:extLst>
            </p:cNvPr>
            <p:cNvSpPr/>
            <p:nvPr/>
          </p:nvSpPr>
          <p:spPr>
            <a:xfrm>
              <a:off x="3268787" y="4491772"/>
              <a:ext cx="72000" cy="72000"/>
            </a:xfrm>
            <a:prstGeom prst="ellipse">
              <a:avLst/>
            </a:prstGeom>
            <a:solidFill>
              <a:schemeClr val="accent2"/>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AA630A0E-13C3-771A-7715-5F4E1A52A28C}"/>
                </a:ext>
              </a:extLst>
            </p:cNvPr>
            <p:cNvSpPr txBox="1"/>
            <p:nvPr/>
          </p:nvSpPr>
          <p:spPr>
            <a:xfrm>
              <a:off x="3322201" y="3667959"/>
              <a:ext cx="433701" cy="230774"/>
            </a:xfrm>
            <a:prstGeom prst="rect">
              <a:avLst/>
            </a:prstGeom>
            <a:noFill/>
          </p:spPr>
          <p:txBody>
            <a:bodyPr wrap="square" rtlCol="0">
              <a:spAutoFit/>
            </a:bodyPr>
            <a:lstStyle/>
            <a:p>
              <a:r>
                <a:rPr kumimoji="1" lang="ja-JP" altLang="en-US" sz="1100" dirty="0">
                  <a:solidFill>
                    <a:schemeClr val="bg1">
                      <a:lumMod val="50000"/>
                    </a:schemeClr>
                  </a:solidFill>
                  <a:latin typeface="BIZ UDゴシック" panose="020B0400000000000000" pitchFamily="49" charset="-128"/>
                  <a:ea typeface="BIZ UDゴシック" panose="020B0400000000000000" pitchFamily="49" charset="-128"/>
                </a:rPr>
                <a:t>半島</a:t>
              </a:r>
            </a:p>
          </p:txBody>
        </p:sp>
        <p:sp>
          <p:nvSpPr>
            <p:cNvPr id="45" name="テキスト ボックス 44">
              <a:extLst>
                <a:ext uri="{FF2B5EF4-FFF2-40B4-BE49-F238E27FC236}">
                  <a16:creationId xmlns:a16="http://schemas.microsoft.com/office/drawing/2014/main" id="{96A1B784-5635-E74F-B5E2-2A27E1CD86BC}"/>
                </a:ext>
              </a:extLst>
            </p:cNvPr>
            <p:cNvSpPr txBox="1"/>
            <p:nvPr/>
          </p:nvSpPr>
          <p:spPr>
            <a:xfrm>
              <a:off x="3231425" y="3834606"/>
              <a:ext cx="496641" cy="237561"/>
            </a:xfrm>
            <a:prstGeom prst="rect">
              <a:avLst/>
            </a:prstGeom>
            <a:noFill/>
          </p:spPr>
          <p:txBody>
            <a:bodyPr wrap="square" rtlCol="0">
              <a:spAutoFit/>
            </a:bodyPr>
            <a:lstStyle/>
            <a:p>
              <a:r>
                <a:rPr kumimoji="1" lang="ja-JP" altLang="en-US" sz="1150" dirty="0">
                  <a:solidFill>
                    <a:schemeClr val="bg1">
                      <a:lumMod val="50000"/>
                    </a:schemeClr>
                  </a:solidFill>
                  <a:latin typeface="BIZ UDゴシック" panose="020B0400000000000000" pitchFamily="49" charset="-128"/>
                  <a:ea typeface="BIZ UDゴシック" panose="020B0400000000000000" pitchFamily="49" charset="-128"/>
                </a:rPr>
                <a:t>川）</a:t>
              </a:r>
            </a:p>
          </p:txBody>
        </p:sp>
        <p:cxnSp>
          <p:nvCxnSpPr>
            <p:cNvPr id="46" name="直線コネクタ 45">
              <a:extLst>
                <a:ext uri="{FF2B5EF4-FFF2-40B4-BE49-F238E27FC236}">
                  <a16:creationId xmlns:a16="http://schemas.microsoft.com/office/drawing/2014/main" id="{99FC9096-1FE6-A8CC-0A74-B48693326426}"/>
                </a:ext>
              </a:extLst>
            </p:cNvPr>
            <p:cNvCxnSpPr>
              <a:cxnSpLocks/>
            </p:cNvCxnSpPr>
            <p:nvPr/>
          </p:nvCxnSpPr>
          <p:spPr>
            <a:xfrm>
              <a:off x="2728912" y="3671078"/>
              <a:ext cx="1595438" cy="0"/>
            </a:xfrm>
            <a:prstGeom prst="line">
              <a:avLst/>
            </a:prstGeom>
            <a:ln w="19050">
              <a:solidFill>
                <a:schemeClr val="bg1">
                  <a:lumMod val="85000"/>
                </a:schemeClr>
              </a:solidFill>
              <a:tailEnd type="none"/>
            </a:ln>
          </p:spPr>
          <p:style>
            <a:lnRef idx="1">
              <a:schemeClr val="dk1"/>
            </a:lnRef>
            <a:fillRef idx="0">
              <a:schemeClr val="dk1"/>
            </a:fillRef>
            <a:effectRef idx="0">
              <a:schemeClr val="dk1"/>
            </a:effectRef>
            <a:fontRef idx="minor">
              <a:schemeClr val="tx1"/>
            </a:fontRef>
          </p:style>
        </p:cxnSp>
        <p:cxnSp>
          <p:nvCxnSpPr>
            <p:cNvPr id="47" name="直線コネクタ 46">
              <a:extLst>
                <a:ext uri="{FF2B5EF4-FFF2-40B4-BE49-F238E27FC236}">
                  <a16:creationId xmlns:a16="http://schemas.microsoft.com/office/drawing/2014/main" id="{A69569B1-994E-CD03-3843-671300F50517}"/>
                </a:ext>
              </a:extLst>
            </p:cNvPr>
            <p:cNvCxnSpPr>
              <a:cxnSpLocks/>
            </p:cNvCxnSpPr>
            <p:nvPr/>
          </p:nvCxnSpPr>
          <p:spPr>
            <a:xfrm>
              <a:off x="3268787" y="4077041"/>
              <a:ext cx="514350" cy="0"/>
            </a:xfrm>
            <a:prstGeom prst="line">
              <a:avLst/>
            </a:prstGeom>
            <a:ln w="19050">
              <a:solidFill>
                <a:schemeClr val="bg1">
                  <a:lumMod val="85000"/>
                </a:schemeClr>
              </a:solidFill>
              <a:tailEnd type="none"/>
            </a:ln>
          </p:spPr>
          <p:style>
            <a:lnRef idx="1">
              <a:schemeClr val="dk1"/>
            </a:lnRef>
            <a:fillRef idx="0">
              <a:schemeClr val="dk1"/>
            </a:fillRef>
            <a:effectRef idx="0">
              <a:schemeClr val="dk1"/>
            </a:effectRef>
            <a:fontRef idx="minor">
              <a:schemeClr val="tx1"/>
            </a:fontRef>
          </p:style>
        </p:cxnSp>
        <p:cxnSp>
          <p:nvCxnSpPr>
            <p:cNvPr id="48" name="直線コネクタ 47">
              <a:extLst>
                <a:ext uri="{FF2B5EF4-FFF2-40B4-BE49-F238E27FC236}">
                  <a16:creationId xmlns:a16="http://schemas.microsoft.com/office/drawing/2014/main" id="{928C4BF8-43F6-6E55-F6B2-C01194B48354}"/>
                </a:ext>
              </a:extLst>
            </p:cNvPr>
            <p:cNvCxnSpPr>
              <a:cxnSpLocks/>
            </p:cNvCxnSpPr>
            <p:nvPr/>
          </p:nvCxnSpPr>
          <p:spPr>
            <a:xfrm flipV="1">
              <a:off x="3255042" y="4092721"/>
              <a:ext cx="4220" cy="541024"/>
            </a:xfrm>
            <a:prstGeom prst="line">
              <a:avLst/>
            </a:prstGeom>
            <a:ln w="19050">
              <a:solidFill>
                <a:schemeClr val="bg1">
                  <a:lumMod val="85000"/>
                </a:schemeClr>
              </a:solidFill>
              <a:tailEnd type="none"/>
            </a:ln>
          </p:spPr>
          <p:style>
            <a:lnRef idx="1">
              <a:schemeClr val="dk1"/>
            </a:lnRef>
            <a:fillRef idx="0">
              <a:schemeClr val="dk1"/>
            </a:fillRef>
            <a:effectRef idx="0">
              <a:schemeClr val="dk1"/>
            </a:effectRef>
            <a:fontRef idx="minor">
              <a:schemeClr val="tx1"/>
            </a:fontRef>
          </p:style>
        </p:cxnSp>
        <p:cxnSp>
          <p:nvCxnSpPr>
            <p:cNvPr id="49" name="直線コネクタ 48">
              <a:extLst>
                <a:ext uri="{FF2B5EF4-FFF2-40B4-BE49-F238E27FC236}">
                  <a16:creationId xmlns:a16="http://schemas.microsoft.com/office/drawing/2014/main" id="{6BC7D257-5387-A5AF-C587-FC95CEFE4038}"/>
                </a:ext>
              </a:extLst>
            </p:cNvPr>
            <p:cNvCxnSpPr>
              <a:cxnSpLocks/>
            </p:cNvCxnSpPr>
            <p:nvPr/>
          </p:nvCxnSpPr>
          <p:spPr>
            <a:xfrm flipH="1">
              <a:off x="2728912" y="4498165"/>
              <a:ext cx="530350" cy="0"/>
            </a:xfrm>
            <a:prstGeom prst="line">
              <a:avLst/>
            </a:prstGeom>
            <a:ln w="19050">
              <a:solidFill>
                <a:schemeClr val="bg1">
                  <a:lumMod val="85000"/>
                </a:schemeClr>
              </a:solidFill>
              <a:tailEnd type="none"/>
            </a:ln>
          </p:spPr>
          <p:style>
            <a:lnRef idx="1">
              <a:schemeClr val="dk1"/>
            </a:lnRef>
            <a:fillRef idx="0">
              <a:schemeClr val="dk1"/>
            </a:fillRef>
            <a:effectRef idx="0">
              <a:schemeClr val="dk1"/>
            </a:effectRef>
            <a:fontRef idx="minor">
              <a:schemeClr val="tx1"/>
            </a:fontRef>
          </p:style>
        </p:cxnSp>
      </p:grpSp>
      <p:sp>
        <p:nvSpPr>
          <p:cNvPr id="4" name="スライド番号プレースホルダー 12">
            <a:extLst>
              <a:ext uri="{FF2B5EF4-FFF2-40B4-BE49-F238E27FC236}">
                <a16:creationId xmlns:a16="http://schemas.microsoft.com/office/drawing/2014/main" id="{7DAF13A8-202B-EC34-E47E-4FBDF61C1D38}"/>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24</a:t>
            </a:fld>
            <a:endParaRPr lang="ja-JP" altLang="en-US" dirty="0">
              <a:solidFill>
                <a:schemeClr val="tx1"/>
              </a:solidFill>
            </a:endParaRPr>
          </a:p>
        </p:txBody>
      </p:sp>
      <p:sp>
        <p:nvSpPr>
          <p:cNvPr id="5" name="テキスト ボックス 4">
            <a:extLst>
              <a:ext uri="{FF2B5EF4-FFF2-40B4-BE49-F238E27FC236}">
                <a16:creationId xmlns:a16="http://schemas.microsoft.com/office/drawing/2014/main" id="{9852E03D-06CC-02E5-A1C7-07CB5E40BF24}"/>
              </a:ext>
            </a:extLst>
          </p:cNvPr>
          <p:cNvSpPr txBox="1"/>
          <p:nvPr/>
        </p:nvSpPr>
        <p:spPr>
          <a:xfrm>
            <a:off x="1083314" y="5983570"/>
            <a:ext cx="7808686" cy="1015663"/>
          </a:xfrm>
          <a:prstGeom prst="rect">
            <a:avLst/>
          </a:prstGeom>
          <a:noFill/>
        </p:spPr>
        <p:txBody>
          <a:bodyPr wrap="square">
            <a:spAutoFit/>
          </a:bodyPr>
          <a:lstStyle/>
          <a:p>
            <a:pPr marL="88900" indent="-88900"/>
            <a:r>
              <a:rPr lang="ja-JP" altLang="en-US" sz="1000" b="0" i="0" dirty="0">
                <a:solidFill>
                  <a:srgbClr val="000000"/>
                </a:solidFill>
                <a:effectLst/>
                <a:latin typeface="Meiryo UI 本文"/>
              </a:rPr>
              <a:t>出典：</a:t>
            </a:r>
            <a:endParaRPr lang="en-US" altLang="ja-JP" sz="1000" b="0" i="0" dirty="0">
              <a:solidFill>
                <a:srgbClr val="000000"/>
              </a:solidFill>
              <a:effectLst/>
              <a:latin typeface="Meiryo UI 本文"/>
            </a:endParaRPr>
          </a:p>
          <a:p>
            <a:pPr marL="88900" indent="-88900"/>
            <a:r>
              <a:rPr lang="en-US" altLang="ja-JP" sz="1000" b="0" i="0" dirty="0">
                <a:solidFill>
                  <a:srgbClr val="000000"/>
                </a:solidFill>
                <a:effectLst/>
                <a:latin typeface="Meiryo UI 本文"/>
              </a:rPr>
              <a:t>※</a:t>
            </a:r>
            <a:r>
              <a:rPr lang="ja-JP" altLang="en-US" sz="1000" b="0" i="0" dirty="0">
                <a:solidFill>
                  <a:srgbClr val="000000"/>
                </a:solidFill>
                <a:effectLst/>
                <a:latin typeface="Meiryo UI 本文"/>
              </a:rPr>
              <a:t>１）令和６年能登半島地震に係る被害状況等について、令和</a:t>
            </a:r>
            <a:r>
              <a:rPr lang="en-US" altLang="ja-JP" sz="1000" b="0" i="0" dirty="0">
                <a:solidFill>
                  <a:srgbClr val="000000"/>
                </a:solidFill>
                <a:effectLst/>
                <a:latin typeface="Meiryo UI 本文"/>
              </a:rPr>
              <a:t>7</a:t>
            </a:r>
            <a:r>
              <a:rPr lang="ja-JP" altLang="en-US" sz="1000" b="0" i="0" dirty="0">
                <a:solidFill>
                  <a:srgbClr val="000000"/>
                </a:solidFill>
                <a:effectLst/>
                <a:latin typeface="Meiryo UI 本文"/>
              </a:rPr>
              <a:t>年</a:t>
            </a:r>
            <a:r>
              <a:rPr lang="en-US" altLang="ja-JP" sz="1000" b="0" i="0" dirty="0">
                <a:solidFill>
                  <a:srgbClr val="000000"/>
                </a:solidFill>
                <a:effectLst/>
                <a:latin typeface="Meiryo UI 本文"/>
              </a:rPr>
              <a:t>12</a:t>
            </a:r>
            <a:r>
              <a:rPr lang="ja-JP" altLang="en-US" sz="1000" b="0" i="0" dirty="0">
                <a:solidFill>
                  <a:srgbClr val="000000"/>
                </a:solidFill>
                <a:effectLst/>
                <a:latin typeface="Meiryo UI 本文"/>
              </a:rPr>
              <a:t>月</a:t>
            </a:r>
            <a:r>
              <a:rPr lang="en-US" altLang="ja-JP" sz="1000" b="0" i="0" dirty="0">
                <a:solidFill>
                  <a:srgbClr val="000000"/>
                </a:solidFill>
                <a:effectLst/>
                <a:latin typeface="Meiryo UI 本文"/>
              </a:rPr>
              <a:t>25</a:t>
            </a:r>
            <a:r>
              <a:rPr lang="ja-JP" altLang="en-US" sz="1000" b="0" i="0" dirty="0">
                <a:solidFill>
                  <a:srgbClr val="000000"/>
                </a:solidFill>
                <a:effectLst/>
                <a:latin typeface="Meiryo UI 本文"/>
              </a:rPr>
              <a:t>日</a:t>
            </a:r>
            <a:r>
              <a:rPr lang="en-US" altLang="ja-JP" sz="1000" b="0" i="0" dirty="0">
                <a:solidFill>
                  <a:srgbClr val="000000"/>
                </a:solidFill>
                <a:effectLst/>
                <a:latin typeface="Meiryo UI 本文"/>
              </a:rPr>
              <a:t>18:00</a:t>
            </a:r>
            <a:r>
              <a:rPr lang="ja-JP" altLang="en-US" sz="1000" b="0" i="0" dirty="0">
                <a:solidFill>
                  <a:srgbClr val="000000"/>
                </a:solidFill>
                <a:effectLst/>
                <a:latin typeface="Meiryo UI 本文"/>
              </a:rPr>
              <a:t>現在（石川県の災害関連死</a:t>
            </a:r>
            <a:r>
              <a:rPr lang="en-US" altLang="ja-JP" sz="1000" b="0" i="0" dirty="0">
                <a:solidFill>
                  <a:srgbClr val="000000"/>
                </a:solidFill>
                <a:effectLst/>
                <a:latin typeface="Meiryo UI 本文"/>
              </a:rPr>
              <a:t>456</a:t>
            </a:r>
            <a:r>
              <a:rPr lang="ja-JP" altLang="en-US" sz="1000" b="0" i="0" dirty="0">
                <a:solidFill>
                  <a:srgbClr val="000000"/>
                </a:solidFill>
                <a:effectLst/>
                <a:latin typeface="Meiryo UI 本文"/>
              </a:rPr>
              <a:t>人）、</a:t>
            </a:r>
            <a:endParaRPr lang="en-US" altLang="ja-JP" sz="1000" b="0" i="0" dirty="0">
              <a:solidFill>
                <a:srgbClr val="000000"/>
              </a:solidFill>
              <a:effectLst/>
              <a:latin typeface="Meiryo UI 本文"/>
            </a:endParaRPr>
          </a:p>
          <a:p>
            <a:pPr marL="88900" indent="-88900"/>
            <a:r>
              <a:rPr lang="ja-JP" altLang="en-US" sz="1000" dirty="0">
                <a:solidFill>
                  <a:srgbClr val="000000"/>
                </a:solidFill>
                <a:latin typeface="Meiryo UI 本文"/>
              </a:rPr>
              <a:t>　　　　 被害想定手法の概要、令和</a:t>
            </a:r>
            <a:r>
              <a:rPr lang="en-US" altLang="ja-JP" sz="1000" dirty="0">
                <a:solidFill>
                  <a:srgbClr val="000000"/>
                </a:solidFill>
                <a:latin typeface="Meiryo UI 本文"/>
              </a:rPr>
              <a:t>7</a:t>
            </a:r>
            <a:r>
              <a:rPr lang="ja-JP" altLang="en-US" sz="1000" dirty="0">
                <a:solidFill>
                  <a:srgbClr val="000000"/>
                </a:solidFill>
                <a:latin typeface="Meiryo UI 本文"/>
              </a:rPr>
              <a:t>年</a:t>
            </a:r>
            <a:r>
              <a:rPr lang="en-US" altLang="ja-JP" sz="1000" dirty="0">
                <a:solidFill>
                  <a:srgbClr val="000000"/>
                </a:solidFill>
                <a:latin typeface="Meiryo UI 本文"/>
              </a:rPr>
              <a:t>3</a:t>
            </a:r>
            <a:r>
              <a:rPr lang="ja-JP" altLang="en-US" sz="1000" dirty="0">
                <a:solidFill>
                  <a:srgbClr val="000000"/>
                </a:solidFill>
                <a:latin typeface="Meiryo UI 本文"/>
              </a:rPr>
              <a:t>月、内閣府（石川県の最大避難者数</a:t>
            </a:r>
            <a:r>
              <a:rPr lang="en-US" altLang="ja-JP" sz="1000" dirty="0">
                <a:solidFill>
                  <a:srgbClr val="000000"/>
                </a:solidFill>
                <a:latin typeface="Meiryo UI 本文"/>
              </a:rPr>
              <a:t>40,688</a:t>
            </a:r>
            <a:r>
              <a:rPr lang="ja-JP" altLang="en-US" sz="1000" dirty="0">
                <a:solidFill>
                  <a:srgbClr val="000000"/>
                </a:solidFill>
                <a:latin typeface="Meiryo UI 本文"/>
              </a:rPr>
              <a:t>人）</a:t>
            </a:r>
            <a:endParaRPr lang="en-US" altLang="ja-JP" sz="1000" b="0" i="0" dirty="0">
              <a:solidFill>
                <a:srgbClr val="000000"/>
              </a:solidFill>
              <a:effectLst/>
              <a:latin typeface="Meiryo UI 本文"/>
            </a:endParaRPr>
          </a:p>
          <a:p>
            <a:pPr marL="88900" indent="-88900"/>
            <a:r>
              <a:rPr lang="en-US" altLang="ja-JP" sz="1000" dirty="0">
                <a:solidFill>
                  <a:srgbClr val="000000"/>
                </a:solidFill>
                <a:latin typeface="Meiryo UI 本文"/>
              </a:rPr>
              <a:t>※</a:t>
            </a:r>
            <a:r>
              <a:rPr lang="ja-JP" altLang="en-US" sz="1000" dirty="0">
                <a:solidFill>
                  <a:srgbClr val="000000"/>
                </a:solidFill>
                <a:latin typeface="Meiryo UI 本文"/>
              </a:rPr>
              <a:t>２）東日本大震災における震災関連死の死者数、令和６年 </a:t>
            </a:r>
            <a:r>
              <a:rPr lang="en-US" altLang="ja-JP" sz="1000" dirty="0">
                <a:solidFill>
                  <a:srgbClr val="000000"/>
                </a:solidFill>
                <a:latin typeface="Meiryo UI 本文"/>
              </a:rPr>
              <a:t>12 </a:t>
            </a:r>
            <a:r>
              <a:rPr lang="ja-JP" altLang="en-US" sz="1000" dirty="0">
                <a:solidFill>
                  <a:srgbClr val="000000"/>
                </a:solidFill>
                <a:latin typeface="Meiryo UI 本文"/>
              </a:rPr>
              <a:t>月 </a:t>
            </a:r>
            <a:r>
              <a:rPr lang="en-US" altLang="ja-JP" sz="1000" dirty="0">
                <a:solidFill>
                  <a:srgbClr val="000000"/>
                </a:solidFill>
                <a:latin typeface="Meiryo UI 本文"/>
              </a:rPr>
              <a:t>31 </a:t>
            </a:r>
            <a:r>
              <a:rPr lang="ja-JP" altLang="en-US" sz="1000" dirty="0">
                <a:solidFill>
                  <a:srgbClr val="000000"/>
                </a:solidFill>
                <a:latin typeface="Meiryo UI 本文"/>
              </a:rPr>
              <a:t>日現在（岩手県＋宮城県の震災関連死</a:t>
            </a:r>
            <a:r>
              <a:rPr lang="en-US" altLang="ja-JP" sz="1000" dirty="0">
                <a:solidFill>
                  <a:srgbClr val="000000"/>
                </a:solidFill>
                <a:latin typeface="Meiryo UI 本文"/>
              </a:rPr>
              <a:t>1,404</a:t>
            </a:r>
            <a:r>
              <a:rPr lang="ja-JP" altLang="en-US" sz="1000" dirty="0">
                <a:solidFill>
                  <a:srgbClr val="000000"/>
                </a:solidFill>
                <a:latin typeface="Meiryo UI 本文"/>
              </a:rPr>
              <a:t>人）</a:t>
            </a:r>
            <a:endParaRPr lang="en-US" altLang="ja-JP" sz="1000" b="0" i="0" dirty="0">
              <a:solidFill>
                <a:srgbClr val="000000"/>
              </a:solidFill>
              <a:effectLst/>
              <a:latin typeface="Meiryo UI 本文"/>
            </a:endParaRPr>
          </a:p>
          <a:p>
            <a:pPr marL="88900" indent="-88900"/>
            <a:r>
              <a:rPr lang="en-US" altLang="ja-JP" sz="1000" b="0" i="0" dirty="0">
                <a:solidFill>
                  <a:srgbClr val="000000"/>
                </a:solidFill>
                <a:effectLst/>
                <a:latin typeface="Meiryo UI 本文"/>
              </a:rPr>
              <a:t>※</a:t>
            </a:r>
            <a:r>
              <a:rPr lang="ja-JP" altLang="en-US" sz="1000" b="0" i="0" dirty="0">
                <a:solidFill>
                  <a:srgbClr val="000000"/>
                </a:solidFill>
                <a:effectLst/>
                <a:latin typeface="Meiryo UI 本文"/>
              </a:rPr>
              <a:t>３）南海トラフ巨大地震の被害想定項目及び手法の概要、令和７年３月</a:t>
            </a:r>
          </a:p>
          <a:p>
            <a:endParaRPr lang="ja-JP" altLang="en-US" sz="1000" dirty="0">
              <a:latin typeface="Meiryo UI 本文"/>
            </a:endParaRPr>
          </a:p>
        </p:txBody>
      </p:sp>
      <p:sp>
        <p:nvSpPr>
          <p:cNvPr id="8" name="テキスト ボックス 7">
            <a:extLst>
              <a:ext uri="{FF2B5EF4-FFF2-40B4-BE49-F238E27FC236}">
                <a16:creationId xmlns:a16="http://schemas.microsoft.com/office/drawing/2014/main" id="{7DC52BF8-3829-7E28-15A9-2CDA6312DCAC}"/>
              </a:ext>
            </a:extLst>
          </p:cNvPr>
          <p:cNvSpPr txBox="1"/>
          <p:nvPr/>
        </p:nvSpPr>
        <p:spPr>
          <a:xfrm>
            <a:off x="271732" y="6987398"/>
            <a:ext cx="8207305" cy="523220"/>
          </a:xfrm>
          <a:prstGeom prst="rect">
            <a:avLst/>
          </a:prstGeom>
          <a:noFill/>
        </p:spPr>
        <p:txBody>
          <a:bodyPr wrap="square">
            <a:spAutoFit/>
          </a:bodyPr>
          <a:lstStyle/>
          <a:p>
            <a:pPr marL="285750" indent="-285750" algn="l">
              <a:buFont typeface="Wingdings" panose="05000000000000000000" pitchFamily="2" charset="2"/>
              <a:buChar char="Ø"/>
            </a:pPr>
            <a:r>
              <a:rPr lang="ja-JP" altLang="en-US" sz="1400" i="0" dirty="0">
                <a:solidFill>
                  <a:srgbClr val="222222"/>
                </a:solidFill>
                <a:effectLst/>
                <a:latin typeface="メイリオ" panose="020B0604030504040204" pitchFamily="50" charset="-128"/>
                <a:ea typeface="メイリオ" panose="020B0604030504040204" pitchFamily="50" charset="-128"/>
              </a:rPr>
              <a:t>令和６年能登半島地震の石川県における災害関連死（</a:t>
            </a:r>
            <a:r>
              <a:rPr lang="en-US" altLang="ja-JP" sz="1400" i="0" dirty="0">
                <a:solidFill>
                  <a:srgbClr val="222222"/>
                </a:solidFill>
                <a:effectLst/>
                <a:latin typeface="メイリオ" panose="020B0604030504040204" pitchFamily="50" charset="-128"/>
                <a:ea typeface="メイリオ" panose="020B0604030504040204" pitchFamily="50" charset="-128"/>
              </a:rPr>
              <a:t>R7.12</a:t>
            </a:r>
            <a:r>
              <a:rPr lang="ja-JP" altLang="en-US" sz="1400" dirty="0">
                <a:solidFill>
                  <a:srgbClr val="222222"/>
                </a:solidFill>
                <a:latin typeface="メイリオ" panose="020B0604030504040204" pitchFamily="50" charset="-128"/>
                <a:ea typeface="メイリオ" panose="020B0604030504040204" pitchFamily="50" charset="-128"/>
              </a:rPr>
              <a:t>月</a:t>
            </a:r>
            <a:r>
              <a:rPr lang="ja-JP" altLang="en-US" sz="1400" i="0" dirty="0">
                <a:solidFill>
                  <a:srgbClr val="222222"/>
                </a:solidFill>
                <a:effectLst/>
                <a:latin typeface="メイリオ" panose="020B0604030504040204" pitchFamily="50" charset="-128"/>
                <a:ea typeface="メイリオ" panose="020B0604030504040204" pitchFamily="50" charset="-128"/>
              </a:rPr>
              <a:t>時点）：</a:t>
            </a:r>
            <a:r>
              <a:rPr lang="en-US" altLang="ja-JP" sz="1400" i="0" dirty="0">
                <a:solidFill>
                  <a:srgbClr val="222222"/>
                </a:solidFill>
                <a:effectLst/>
                <a:latin typeface="メイリオ" panose="020B0604030504040204" pitchFamily="50" charset="-128"/>
                <a:ea typeface="メイリオ" panose="020B0604030504040204" pitchFamily="50" charset="-128"/>
              </a:rPr>
              <a:t>456</a:t>
            </a:r>
            <a:r>
              <a:rPr lang="ja-JP" altLang="en-US" sz="1400" i="0" dirty="0">
                <a:solidFill>
                  <a:srgbClr val="222222"/>
                </a:solidFill>
                <a:effectLst/>
                <a:latin typeface="メイリオ" panose="020B0604030504040204" pitchFamily="50" charset="-128"/>
                <a:ea typeface="メイリオ" panose="020B0604030504040204" pitchFamily="50" charset="-128"/>
              </a:rPr>
              <a:t>人</a:t>
            </a:r>
            <a:r>
              <a:rPr lang="en-US" altLang="ja-JP" sz="1400" i="0" baseline="30000" dirty="0">
                <a:solidFill>
                  <a:srgbClr val="222222"/>
                </a:solidFill>
                <a:effectLst/>
                <a:latin typeface="メイリオ" panose="020B0604030504040204" pitchFamily="50" charset="-128"/>
                <a:ea typeface="メイリオ" panose="020B0604030504040204" pitchFamily="50" charset="-128"/>
              </a:rPr>
              <a:t>※</a:t>
            </a:r>
            <a:r>
              <a:rPr lang="ja-JP" altLang="en-US" sz="1400" i="0" baseline="30000" dirty="0">
                <a:solidFill>
                  <a:srgbClr val="222222"/>
                </a:solidFill>
                <a:effectLst/>
                <a:latin typeface="メイリオ" panose="020B0604030504040204" pitchFamily="50" charset="-128"/>
                <a:ea typeface="メイリオ" panose="020B0604030504040204" pitchFamily="50" charset="-128"/>
              </a:rPr>
              <a:t>１</a:t>
            </a:r>
            <a:endParaRPr lang="en-US" altLang="ja-JP" sz="1400" i="0" baseline="30000" dirty="0">
              <a:solidFill>
                <a:srgbClr val="222222"/>
              </a:solidFill>
              <a:effectLst/>
              <a:latin typeface="メイリオ" panose="020B0604030504040204" pitchFamily="50" charset="-128"/>
              <a:ea typeface="メイリオ" panose="020B0604030504040204" pitchFamily="50" charset="-128"/>
            </a:endParaRPr>
          </a:p>
          <a:p>
            <a:pPr algn="l"/>
            <a:r>
              <a:rPr lang="ja-JP" altLang="en-US" sz="1400" baseline="30000" dirty="0">
                <a:solidFill>
                  <a:srgbClr val="222222"/>
                </a:solidFill>
                <a:latin typeface="メイリオ" panose="020B0604030504040204" pitchFamily="50" charset="-128"/>
                <a:ea typeface="メイリオ" panose="020B0604030504040204" pitchFamily="50" charset="-128"/>
              </a:rPr>
              <a:t>　 　</a:t>
            </a:r>
            <a:r>
              <a:rPr lang="ja-JP" altLang="en-US" sz="1400" dirty="0">
                <a:solidFill>
                  <a:srgbClr val="222222"/>
                </a:solidFill>
                <a:latin typeface="メイリオ" panose="020B0604030504040204" pitchFamily="50" charset="-128"/>
                <a:ea typeface="メイリオ" panose="020B0604030504040204" pitchFamily="50" charset="-128"/>
              </a:rPr>
              <a:t>⇒</a:t>
            </a:r>
            <a:r>
              <a:rPr lang="ja-JP" altLang="en-US" sz="1400" b="1" dirty="0">
                <a:solidFill>
                  <a:srgbClr val="222222"/>
                </a:solidFill>
                <a:latin typeface="メイリオ" panose="020B0604030504040204" pitchFamily="50" charset="-128"/>
                <a:ea typeface="メイリオ" panose="020B0604030504040204" pitchFamily="50" charset="-128"/>
              </a:rPr>
              <a:t>避難者１万人あたり約</a:t>
            </a:r>
            <a:r>
              <a:rPr lang="en-US" altLang="ja-JP" sz="1400" b="1" dirty="0">
                <a:solidFill>
                  <a:srgbClr val="222222"/>
                </a:solidFill>
                <a:latin typeface="メイリオ" panose="020B0604030504040204" pitchFamily="50" charset="-128"/>
                <a:ea typeface="メイリオ" panose="020B0604030504040204" pitchFamily="50" charset="-128"/>
              </a:rPr>
              <a:t>110</a:t>
            </a:r>
            <a:r>
              <a:rPr lang="ja-JP" altLang="en-US" sz="1400" b="1" dirty="0">
                <a:solidFill>
                  <a:srgbClr val="222222"/>
                </a:solidFill>
                <a:latin typeface="メイリオ" panose="020B0604030504040204" pitchFamily="50" charset="-128"/>
                <a:ea typeface="メイリオ" panose="020B0604030504040204" pitchFamily="50" charset="-128"/>
              </a:rPr>
              <a:t>人</a:t>
            </a:r>
            <a:endParaRPr lang="en-US" altLang="ja-JP" sz="1400" b="1" i="0" dirty="0">
              <a:solidFill>
                <a:srgbClr val="222222"/>
              </a:solidFill>
              <a:effectLst/>
              <a:latin typeface="メイリオ" panose="020B0604030504040204" pitchFamily="50" charset="-128"/>
              <a:ea typeface="メイリオ" panose="020B0604030504040204" pitchFamily="50" charset="-128"/>
            </a:endParaRPr>
          </a:p>
        </p:txBody>
      </p:sp>
      <p:sp>
        <p:nvSpPr>
          <p:cNvPr id="10" name="テキスト ボックス 23">
            <a:extLst>
              <a:ext uri="{FF2B5EF4-FFF2-40B4-BE49-F238E27FC236}">
                <a16:creationId xmlns:a16="http://schemas.microsoft.com/office/drawing/2014/main" id="{2724DFA4-FBB9-D96F-4D36-AA7C2090444E}"/>
              </a:ext>
            </a:extLst>
          </p:cNvPr>
          <p:cNvSpPr txBox="1"/>
          <p:nvPr/>
        </p:nvSpPr>
        <p:spPr>
          <a:xfrm>
            <a:off x="2382972" y="5866058"/>
            <a:ext cx="4775931"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kumimoji="1" lang="ja-JP" altLang="en-US" sz="1200" dirty="0"/>
              <a:t>各地震災害時における避難者数と災害関連死者数</a:t>
            </a:r>
            <a:r>
              <a:rPr kumimoji="1" lang="en-US" altLang="ja-JP" sz="1200" baseline="30000" dirty="0"/>
              <a:t>※</a:t>
            </a:r>
            <a:r>
              <a:rPr kumimoji="1" lang="ja-JP" altLang="en-US" sz="1200" baseline="30000" dirty="0"/>
              <a:t>３</a:t>
            </a:r>
            <a:endParaRPr kumimoji="1" lang="ja-JP" altLang="en-US" sz="1050" baseline="30000" dirty="0"/>
          </a:p>
        </p:txBody>
      </p:sp>
      <p:sp>
        <p:nvSpPr>
          <p:cNvPr id="11" name="テキスト ボックス 23">
            <a:extLst>
              <a:ext uri="{FF2B5EF4-FFF2-40B4-BE49-F238E27FC236}">
                <a16:creationId xmlns:a16="http://schemas.microsoft.com/office/drawing/2014/main" id="{577198F1-EF47-9DEC-0185-6CD344FE578D}"/>
              </a:ext>
            </a:extLst>
          </p:cNvPr>
          <p:cNvSpPr txBox="1"/>
          <p:nvPr/>
        </p:nvSpPr>
        <p:spPr>
          <a:xfrm>
            <a:off x="2521491" y="3465986"/>
            <a:ext cx="501109"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kumimoji="1" lang="ja-JP" altLang="en-US" sz="1600" dirty="0">
                <a:solidFill>
                  <a:srgbClr val="FF0000"/>
                </a:solidFill>
              </a:rPr>
              <a:t>●</a:t>
            </a:r>
            <a:endParaRPr kumimoji="1" lang="ja-JP" altLang="en-US" sz="1200" dirty="0">
              <a:solidFill>
                <a:srgbClr val="FF0000"/>
              </a:solidFill>
            </a:endParaRPr>
          </a:p>
        </p:txBody>
      </p:sp>
      <p:cxnSp>
        <p:nvCxnSpPr>
          <p:cNvPr id="13" name="直線コネクタ 12">
            <a:extLst>
              <a:ext uri="{FF2B5EF4-FFF2-40B4-BE49-F238E27FC236}">
                <a16:creationId xmlns:a16="http://schemas.microsoft.com/office/drawing/2014/main" id="{12AF49A5-F469-A1F4-0B26-2ABD212F3572}"/>
              </a:ext>
            </a:extLst>
          </p:cNvPr>
          <p:cNvCxnSpPr>
            <a:cxnSpLocks/>
          </p:cNvCxnSpPr>
          <p:nvPr/>
        </p:nvCxnSpPr>
        <p:spPr>
          <a:xfrm flipH="1" flipV="1">
            <a:off x="1599953" y="2521975"/>
            <a:ext cx="1170579" cy="1147373"/>
          </a:xfrm>
          <a:prstGeom prst="line">
            <a:avLst/>
          </a:prstGeom>
          <a:ln w="28575">
            <a:solidFill>
              <a:srgbClr val="FF0000"/>
            </a:solidFill>
            <a:tailEnd type="none"/>
          </a:ln>
        </p:spPr>
        <p:style>
          <a:lnRef idx="1">
            <a:schemeClr val="dk1"/>
          </a:lnRef>
          <a:fillRef idx="0">
            <a:schemeClr val="dk1"/>
          </a:fillRef>
          <a:effectRef idx="0">
            <a:schemeClr val="dk1"/>
          </a:effectRef>
          <a:fontRef idx="minor">
            <a:schemeClr val="tx1"/>
          </a:fontRef>
        </p:style>
      </p:cxnSp>
      <p:sp>
        <p:nvSpPr>
          <p:cNvPr id="14" name="テキスト ボックス 13">
            <a:extLst>
              <a:ext uri="{FF2B5EF4-FFF2-40B4-BE49-F238E27FC236}">
                <a16:creationId xmlns:a16="http://schemas.microsoft.com/office/drawing/2014/main" id="{F381ECC1-A39F-45DA-4C6D-257B27412E6F}"/>
              </a:ext>
            </a:extLst>
          </p:cNvPr>
          <p:cNvSpPr txBox="1"/>
          <p:nvPr/>
        </p:nvSpPr>
        <p:spPr>
          <a:xfrm>
            <a:off x="157749" y="1906677"/>
            <a:ext cx="1444257" cy="584775"/>
          </a:xfrm>
          <a:prstGeom prst="rect">
            <a:avLst/>
          </a:prstGeom>
          <a:solidFill>
            <a:schemeClr val="bg1"/>
          </a:solidFill>
          <a:ln w="28575">
            <a:solidFill>
              <a:srgbClr val="FF0000"/>
            </a:solidFill>
          </a:ln>
        </p:spPr>
        <p:txBody>
          <a:bodyPr wrap="square" rtlCol="0">
            <a:spAutoFit/>
          </a:bodyPr>
          <a:lstStyle/>
          <a:p>
            <a:r>
              <a:rPr kumimoji="1" lang="ja-JP" altLang="en-US" sz="1600" dirty="0">
                <a:solidFill>
                  <a:srgbClr val="FF0000"/>
                </a:solidFill>
              </a:rPr>
              <a:t>避難者１万人</a:t>
            </a:r>
            <a:endParaRPr kumimoji="1" lang="en-US" altLang="ja-JP" sz="1600" dirty="0">
              <a:solidFill>
                <a:srgbClr val="FF0000"/>
              </a:solidFill>
            </a:endParaRPr>
          </a:p>
          <a:p>
            <a:r>
              <a:rPr kumimoji="1" lang="ja-JP" altLang="en-US" sz="1600" dirty="0">
                <a:solidFill>
                  <a:srgbClr val="FF0000"/>
                </a:solidFill>
              </a:rPr>
              <a:t>あたり約</a:t>
            </a:r>
            <a:r>
              <a:rPr kumimoji="1" lang="en-US" altLang="ja-JP" sz="1600" dirty="0">
                <a:solidFill>
                  <a:srgbClr val="FF0000"/>
                </a:solidFill>
              </a:rPr>
              <a:t>110</a:t>
            </a:r>
            <a:r>
              <a:rPr kumimoji="1" lang="ja-JP" altLang="en-US" sz="1600" dirty="0">
                <a:solidFill>
                  <a:srgbClr val="FF0000"/>
                </a:solidFill>
              </a:rPr>
              <a:t>人</a:t>
            </a:r>
          </a:p>
        </p:txBody>
      </p:sp>
      <p:sp>
        <p:nvSpPr>
          <p:cNvPr id="15" name="テキスト ボックス 14">
            <a:extLst>
              <a:ext uri="{FF2B5EF4-FFF2-40B4-BE49-F238E27FC236}">
                <a16:creationId xmlns:a16="http://schemas.microsoft.com/office/drawing/2014/main" id="{55A243CC-607D-0064-9ABB-8BFE176500B5}"/>
              </a:ext>
            </a:extLst>
          </p:cNvPr>
          <p:cNvSpPr txBox="1"/>
          <p:nvPr/>
        </p:nvSpPr>
        <p:spPr>
          <a:xfrm>
            <a:off x="77577" y="2538297"/>
            <a:ext cx="1692545" cy="553998"/>
          </a:xfrm>
          <a:prstGeom prst="rect">
            <a:avLst/>
          </a:prstGeom>
          <a:noFill/>
        </p:spPr>
        <p:txBody>
          <a:bodyPr wrap="square">
            <a:spAutoFit/>
          </a:bodyPr>
          <a:lstStyle/>
          <a:p>
            <a:r>
              <a:rPr lang="ja-JP" altLang="en-US" sz="1000" b="0" i="0" dirty="0">
                <a:solidFill>
                  <a:srgbClr val="000000"/>
                </a:solidFill>
                <a:effectLst/>
                <a:latin typeface="Meiryo UI 本文"/>
              </a:rPr>
              <a:t>令和６年能登半島地震</a:t>
            </a:r>
            <a:endParaRPr lang="en-US" altLang="ja-JP" sz="1000" b="0" i="0" dirty="0">
              <a:solidFill>
                <a:srgbClr val="000000"/>
              </a:solidFill>
              <a:effectLst/>
              <a:latin typeface="Meiryo UI 本文"/>
            </a:endParaRPr>
          </a:p>
          <a:p>
            <a:r>
              <a:rPr lang="ja-JP" altLang="en-US" sz="1000" b="0" i="0" dirty="0">
                <a:solidFill>
                  <a:srgbClr val="000000"/>
                </a:solidFill>
                <a:effectLst/>
                <a:latin typeface="Meiryo UI 本文"/>
              </a:rPr>
              <a:t>（石川県）</a:t>
            </a:r>
            <a:r>
              <a:rPr lang="en-US" altLang="ja-JP" sz="1000" b="0" i="0" dirty="0">
                <a:solidFill>
                  <a:srgbClr val="000000"/>
                </a:solidFill>
                <a:effectLst/>
                <a:latin typeface="Meiryo UI 本文"/>
              </a:rPr>
              <a:t>R7.12</a:t>
            </a:r>
            <a:r>
              <a:rPr lang="ja-JP" altLang="en-US" sz="1000" b="0" i="0" dirty="0">
                <a:solidFill>
                  <a:srgbClr val="000000"/>
                </a:solidFill>
                <a:effectLst/>
                <a:latin typeface="Meiryo UI 本文"/>
              </a:rPr>
              <a:t>時点</a:t>
            </a:r>
            <a:r>
              <a:rPr lang="en-US" altLang="ja-JP" sz="1000" b="0" i="0" baseline="30000" dirty="0">
                <a:solidFill>
                  <a:srgbClr val="000000"/>
                </a:solidFill>
                <a:effectLst/>
                <a:latin typeface="Meiryo UI 本文"/>
              </a:rPr>
              <a:t>※</a:t>
            </a:r>
            <a:r>
              <a:rPr lang="ja-JP" altLang="en-US" sz="1000" b="0" i="0" baseline="30000" dirty="0">
                <a:solidFill>
                  <a:srgbClr val="000000"/>
                </a:solidFill>
                <a:effectLst/>
                <a:latin typeface="Meiryo UI 本文"/>
              </a:rPr>
              <a:t>１</a:t>
            </a:r>
            <a:endParaRPr lang="en-US" altLang="ja-JP" sz="1000" b="0" i="0" baseline="30000" dirty="0">
              <a:solidFill>
                <a:srgbClr val="000000"/>
              </a:solidFill>
              <a:effectLst/>
              <a:latin typeface="Meiryo UI 本文"/>
            </a:endParaRPr>
          </a:p>
          <a:p>
            <a:r>
              <a:rPr lang="ja-JP" altLang="en-US" sz="1000" dirty="0">
                <a:solidFill>
                  <a:srgbClr val="000000"/>
                </a:solidFill>
                <a:latin typeface="Meiryo UI 本文"/>
              </a:rPr>
              <a:t>　</a:t>
            </a:r>
            <a:r>
              <a:rPr lang="en-US" altLang="ja-JP" sz="1000" b="1" dirty="0">
                <a:solidFill>
                  <a:srgbClr val="000000"/>
                </a:solidFill>
                <a:latin typeface="Meiryo UI 本文"/>
              </a:rPr>
              <a:t>※</a:t>
            </a:r>
            <a:r>
              <a:rPr lang="ja-JP" altLang="en-US" sz="1000" b="1" dirty="0">
                <a:solidFill>
                  <a:srgbClr val="000000"/>
                </a:solidFill>
                <a:latin typeface="Meiryo UI 本文"/>
              </a:rPr>
              <a:t>採用</a:t>
            </a:r>
            <a:endParaRPr lang="ja-JP" altLang="en-US" sz="1000" b="1" dirty="0">
              <a:latin typeface="Meiryo UI 本文"/>
            </a:endParaRPr>
          </a:p>
        </p:txBody>
      </p:sp>
      <p:sp>
        <p:nvSpPr>
          <p:cNvPr id="16" name="テキスト ボックス 15">
            <a:extLst>
              <a:ext uri="{FF2B5EF4-FFF2-40B4-BE49-F238E27FC236}">
                <a16:creationId xmlns:a16="http://schemas.microsoft.com/office/drawing/2014/main" id="{EE18233C-DE3F-8A5F-DCBD-EC716B82998B}"/>
              </a:ext>
            </a:extLst>
          </p:cNvPr>
          <p:cNvSpPr txBox="1"/>
          <p:nvPr/>
        </p:nvSpPr>
        <p:spPr>
          <a:xfrm>
            <a:off x="7351774" y="2411865"/>
            <a:ext cx="1387378" cy="553998"/>
          </a:xfrm>
          <a:prstGeom prst="rect">
            <a:avLst/>
          </a:prstGeom>
          <a:noFill/>
        </p:spPr>
        <p:txBody>
          <a:bodyPr wrap="square">
            <a:spAutoFit/>
          </a:bodyPr>
          <a:lstStyle/>
          <a:p>
            <a:r>
              <a:rPr lang="ja-JP" altLang="en-US" sz="1000" b="0" i="0" dirty="0">
                <a:solidFill>
                  <a:srgbClr val="000000"/>
                </a:solidFill>
                <a:effectLst/>
                <a:latin typeface="Meiryo UI 本文"/>
              </a:rPr>
              <a:t>東日本大震災</a:t>
            </a:r>
            <a:endParaRPr lang="en-US" altLang="ja-JP" sz="1000" b="0" i="0" dirty="0">
              <a:solidFill>
                <a:srgbClr val="000000"/>
              </a:solidFill>
              <a:effectLst/>
              <a:latin typeface="Meiryo UI 本文"/>
            </a:endParaRPr>
          </a:p>
          <a:p>
            <a:r>
              <a:rPr lang="ja-JP" altLang="en-US" sz="1000" b="0" i="0" dirty="0">
                <a:solidFill>
                  <a:srgbClr val="000000"/>
                </a:solidFill>
                <a:effectLst/>
                <a:latin typeface="Meiryo UI 本文"/>
              </a:rPr>
              <a:t>（岩手県＋宮城県）</a:t>
            </a:r>
            <a:endParaRPr lang="en-US" altLang="ja-JP" sz="1000" b="0" i="0" dirty="0">
              <a:solidFill>
                <a:srgbClr val="000000"/>
              </a:solidFill>
              <a:effectLst/>
              <a:latin typeface="Meiryo UI 本文"/>
            </a:endParaRPr>
          </a:p>
          <a:p>
            <a:r>
              <a:rPr lang="ja-JP" altLang="en-US" sz="1000" dirty="0">
                <a:solidFill>
                  <a:srgbClr val="000000"/>
                </a:solidFill>
                <a:latin typeface="Meiryo UI 本文"/>
              </a:rPr>
              <a:t>　</a:t>
            </a:r>
            <a:r>
              <a:rPr lang="en-US" altLang="ja-JP" sz="1000" b="0" i="0" dirty="0">
                <a:solidFill>
                  <a:srgbClr val="000000"/>
                </a:solidFill>
                <a:effectLst/>
                <a:latin typeface="Meiryo UI 本文"/>
              </a:rPr>
              <a:t>R6.12</a:t>
            </a:r>
            <a:r>
              <a:rPr lang="ja-JP" altLang="en-US" sz="1000" b="0" i="0" dirty="0">
                <a:solidFill>
                  <a:srgbClr val="000000"/>
                </a:solidFill>
                <a:effectLst/>
                <a:latin typeface="Meiryo UI 本文"/>
              </a:rPr>
              <a:t>時点 </a:t>
            </a:r>
            <a:r>
              <a:rPr lang="en-US" altLang="ja-JP" sz="1000" b="0" i="0" baseline="30000" dirty="0">
                <a:solidFill>
                  <a:srgbClr val="000000"/>
                </a:solidFill>
                <a:effectLst/>
                <a:latin typeface="Meiryo UI 本文"/>
              </a:rPr>
              <a:t>※</a:t>
            </a:r>
            <a:r>
              <a:rPr lang="ja-JP" altLang="en-US" sz="1000" b="0" i="0" baseline="30000" dirty="0">
                <a:solidFill>
                  <a:srgbClr val="000000"/>
                </a:solidFill>
                <a:effectLst/>
                <a:latin typeface="Meiryo UI 本文"/>
              </a:rPr>
              <a:t>２</a:t>
            </a:r>
            <a:endParaRPr lang="en-US" altLang="ja-JP" sz="1000" baseline="30000" dirty="0">
              <a:solidFill>
                <a:srgbClr val="000000"/>
              </a:solidFill>
              <a:latin typeface="Meiryo UI 本文"/>
            </a:endParaRPr>
          </a:p>
        </p:txBody>
      </p:sp>
      <p:sp>
        <p:nvSpPr>
          <p:cNvPr id="19" name="タイトル 6">
            <a:extLst>
              <a:ext uri="{FF2B5EF4-FFF2-40B4-BE49-F238E27FC236}">
                <a16:creationId xmlns:a16="http://schemas.microsoft.com/office/drawing/2014/main" id="{00F2575C-91BB-4EC7-85DE-3758A58D98AA}"/>
              </a:ext>
            </a:extLst>
          </p:cNvPr>
          <p:cNvSpPr>
            <a:spLocks noGrp="1"/>
          </p:cNvSpPr>
          <p:nvPr>
            <p:ph type="title"/>
          </p:nvPr>
        </p:nvSpPr>
        <p:spPr>
          <a:xfrm>
            <a:off x="0" y="0"/>
            <a:ext cx="9144000" cy="424800"/>
          </a:xfrm>
        </p:spPr>
        <p:txBody>
          <a:bodyPr>
            <a:normAutofit fontScale="90000"/>
          </a:bodyPr>
          <a:lstStyle/>
          <a:p>
            <a:r>
              <a:rPr lang="ja-JP" altLang="en-US" sz="2400" b="1" dirty="0">
                <a:solidFill>
                  <a:srgbClr val="F8FCF6"/>
                </a:solidFill>
              </a:rPr>
              <a:t>２．</a:t>
            </a:r>
            <a:r>
              <a:rPr lang="ja-JP" altLang="en-US" sz="2400" b="1" dirty="0"/>
              <a:t>今後の対応 </a:t>
            </a:r>
            <a:r>
              <a:rPr lang="en-US" altLang="ja-JP" sz="2400" dirty="0">
                <a:solidFill>
                  <a:srgbClr val="F8FCF6"/>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【No.</a:t>
            </a:r>
            <a:r>
              <a:rPr lang="ja-JP" altLang="en-US" sz="2400" dirty="0">
                <a:solidFill>
                  <a:srgbClr val="F8FCF6"/>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a:t>
            </a:r>
            <a:r>
              <a:rPr lang="en-US" altLang="ja-JP" sz="2400" dirty="0">
                <a:solidFill>
                  <a:srgbClr val="F8FCF6"/>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a:t>
            </a:r>
            <a:r>
              <a:rPr lang="ja-JP" altLang="en-US" sz="2400" dirty="0">
                <a:solidFill>
                  <a:srgbClr val="F8FCF6"/>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令和６年能登半島地震における災害関連死</a:t>
            </a:r>
            <a:endParaRPr lang="ja-JP" altLang="en-US" sz="2400" b="1" dirty="0">
              <a:solidFill>
                <a:srgbClr val="F8FCF6"/>
              </a:solidFill>
            </a:endParaRPr>
          </a:p>
        </p:txBody>
      </p:sp>
      <p:sp>
        <p:nvSpPr>
          <p:cNvPr id="7" name="四角形: 角を丸くする 6">
            <a:extLst>
              <a:ext uri="{FF2B5EF4-FFF2-40B4-BE49-F238E27FC236}">
                <a16:creationId xmlns:a16="http://schemas.microsoft.com/office/drawing/2014/main" id="{19C2408B-4034-AFD8-E60A-3E0D75BEEF6F}"/>
              </a:ext>
            </a:extLst>
          </p:cNvPr>
          <p:cNvSpPr/>
          <p:nvPr/>
        </p:nvSpPr>
        <p:spPr>
          <a:xfrm>
            <a:off x="252000" y="517875"/>
            <a:ext cx="8640000" cy="970628"/>
          </a:xfrm>
          <a:prstGeom prst="roundRect">
            <a:avLst>
              <a:gd name="adj" fmla="val 6626"/>
            </a:avLst>
          </a:prstGeom>
          <a:solidFill>
            <a:schemeClr val="accent6">
              <a:lumMod val="60000"/>
              <a:lumOff val="40000"/>
              <a:alpha val="50000"/>
            </a:schemeClr>
          </a:solidFill>
          <a:ln w="12700">
            <a:solidFill>
              <a:schemeClr val="accent6">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lIns="36000" tIns="36000" rIns="36000" bIns="36000" rtlCol="0" anchor="t" anchorCtr="0">
            <a:spAutoFit/>
          </a:bodyPr>
          <a:lstStyle/>
          <a:p>
            <a:pPr marL="216000" indent="-216000">
              <a:buFont typeface="Meiryo UI" panose="020B0604030504040204" pitchFamily="50" charset="-128"/>
              <a:buChar char="○"/>
            </a:pPr>
            <a:r>
              <a:rPr kumimoji="1" lang="ja-JP" altLang="en-US" sz="1400" dirty="0"/>
              <a:t>第</a:t>
            </a:r>
            <a:r>
              <a:rPr kumimoji="1" lang="en-US" altLang="ja-JP" sz="1400" dirty="0"/>
              <a:t>5</a:t>
            </a:r>
            <a:r>
              <a:rPr kumimoji="1" lang="ja-JP" altLang="en-US" sz="1400" dirty="0"/>
              <a:t>回部会においては、災害関連死の算定手法として、令和</a:t>
            </a:r>
            <a:r>
              <a:rPr kumimoji="1" lang="en-US" altLang="ja-JP" sz="1400" dirty="0"/>
              <a:t>7</a:t>
            </a:r>
            <a:r>
              <a:rPr kumimoji="1" lang="ja-JP" altLang="en-US" sz="1400" dirty="0"/>
              <a:t>年</a:t>
            </a:r>
            <a:r>
              <a:rPr kumimoji="1" lang="en-US" altLang="ja-JP" sz="1400" dirty="0"/>
              <a:t>3</a:t>
            </a:r>
            <a:r>
              <a:rPr kumimoji="1" lang="ja-JP" altLang="en-US" sz="1400" dirty="0"/>
              <a:t>月時点の東日本大震災の事例を基に、避難者　　</a:t>
            </a:r>
            <a:r>
              <a:rPr kumimoji="1" lang="en-US" altLang="ja-JP" sz="1400" dirty="0"/>
              <a:t>1</a:t>
            </a:r>
            <a:r>
              <a:rPr kumimoji="1" lang="ja-JP" altLang="en-US" sz="1400" dirty="0"/>
              <a:t>万人あたり約</a:t>
            </a:r>
            <a:r>
              <a:rPr kumimoji="1" lang="en-US" altLang="ja-JP" sz="1400" dirty="0"/>
              <a:t>40</a:t>
            </a:r>
            <a:r>
              <a:rPr kumimoji="1" lang="ja-JP" altLang="en-US" sz="1400" dirty="0"/>
              <a:t>人としていたが、令和</a:t>
            </a:r>
            <a:r>
              <a:rPr kumimoji="1" lang="en-US" altLang="ja-JP" sz="1400" dirty="0"/>
              <a:t>6</a:t>
            </a:r>
            <a:r>
              <a:rPr kumimoji="1" lang="ja-JP" altLang="en-US" sz="1400" dirty="0"/>
              <a:t>年能登半島地震の状況（令和</a:t>
            </a:r>
            <a:r>
              <a:rPr kumimoji="1" lang="en-US" altLang="ja-JP" sz="1400" dirty="0"/>
              <a:t>7</a:t>
            </a:r>
            <a:r>
              <a:rPr kumimoji="1" lang="ja-JP" altLang="en-US" sz="1400" dirty="0"/>
              <a:t>年</a:t>
            </a:r>
            <a:r>
              <a:rPr kumimoji="1" lang="en-US" altLang="ja-JP" sz="1400" dirty="0"/>
              <a:t>12</a:t>
            </a:r>
            <a:r>
              <a:rPr kumimoji="1" lang="ja-JP" altLang="en-US" sz="1400" dirty="0"/>
              <a:t>月時点）を踏まえると、災害関連死の発生状況が東日本大震災を上回っていることから、避難者</a:t>
            </a:r>
            <a:r>
              <a:rPr kumimoji="1" lang="en-US" altLang="ja-JP" sz="1400" dirty="0"/>
              <a:t>1</a:t>
            </a:r>
            <a:r>
              <a:rPr kumimoji="1" lang="ja-JP" altLang="en-US" sz="1400" dirty="0"/>
              <a:t>万人あたり約</a:t>
            </a:r>
            <a:r>
              <a:rPr kumimoji="1" lang="en-US" altLang="ja-JP" sz="1400" dirty="0"/>
              <a:t>40</a:t>
            </a:r>
            <a:r>
              <a:rPr kumimoji="1" lang="ja-JP" altLang="en-US" sz="1400" dirty="0"/>
              <a:t>～</a:t>
            </a:r>
            <a:r>
              <a:rPr kumimoji="1" lang="en-US" altLang="ja-JP" sz="1400" dirty="0"/>
              <a:t>110</a:t>
            </a:r>
            <a:r>
              <a:rPr kumimoji="1" lang="ja-JP" altLang="en-US" sz="1400" dirty="0"/>
              <a:t>人以上として算定を行う。</a:t>
            </a:r>
            <a:endParaRPr kumimoji="1" lang="en-US" altLang="ja-JP" sz="1400" dirty="0"/>
          </a:p>
          <a:p>
            <a:r>
              <a:rPr kumimoji="1" lang="ja-JP" altLang="en-US" sz="1400" dirty="0"/>
              <a:t>　　　</a:t>
            </a:r>
            <a:r>
              <a:rPr kumimoji="1" lang="en-US" altLang="ja-JP" sz="1400" dirty="0"/>
              <a:t>※</a:t>
            </a:r>
            <a:r>
              <a:rPr kumimoji="1" lang="ja-JP" altLang="en-US" sz="1400" dirty="0"/>
              <a:t>当該数値は令和</a:t>
            </a:r>
            <a:r>
              <a:rPr kumimoji="1" lang="en-US" altLang="ja-JP" sz="1400" dirty="0"/>
              <a:t>7</a:t>
            </a:r>
            <a:r>
              <a:rPr kumimoji="1" lang="ja-JP" altLang="en-US" sz="1400" dirty="0"/>
              <a:t>年</a:t>
            </a:r>
            <a:r>
              <a:rPr kumimoji="1" lang="en-US" altLang="ja-JP" sz="1400" dirty="0"/>
              <a:t>12</a:t>
            </a:r>
            <a:r>
              <a:rPr kumimoji="1" lang="ja-JP" altLang="en-US" sz="1400" dirty="0"/>
              <a:t>月時点のものであり、今後さらに増加する可能性があることから、「以上」と表記する。</a:t>
            </a:r>
            <a:endParaRPr kumimoji="1" lang="en-US" altLang="ja-JP" sz="1400" dirty="0"/>
          </a:p>
        </p:txBody>
      </p:sp>
    </p:spTree>
    <p:extLst>
      <p:ext uri="{BB962C8B-B14F-4D97-AF65-F5344CB8AC3E}">
        <p14:creationId xmlns:p14="http://schemas.microsoft.com/office/powerpoint/2010/main" val="752553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B4CA2-4E0C-324A-C0CC-A39264BDEC5E}"/>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9E0BD6F8-5F4B-E138-A586-94E5AE6BD61E}"/>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25</a:t>
            </a:fld>
            <a:endParaRPr lang="ja-JP" altLang="en-US" dirty="0">
              <a:solidFill>
                <a:schemeClr val="tx1"/>
              </a:solidFill>
            </a:endParaRPr>
          </a:p>
        </p:txBody>
      </p:sp>
      <p:sp>
        <p:nvSpPr>
          <p:cNvPr id="13" name="テキスト ボックス 23">
            <a:extLst>
              <a:ext uri="{FF2B5EF4-FFF2-40B4-BE49-F238E27FC236}">
                <a16:creationId xmlns:a16="http://schemas.microsoft.com/office/drawing/2014/main" id="{ACD63B0D-6C61-E5D8-6723-1490AFBCD95F}"/>
              </a:ext>
            </a:extLst>
          </p:cNvPr>
          <p:cNvSpPr txBox="1"/>
          <p:nvPr/>
        </p:nvSpPr>
        <p:spPr>
          <a:xfrm>
            <a:off x="2184034" y="6220938"/>
            <a:ext cx="4775931"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kumimoji="1" lang="ja-JP" altLang="en-US" sz="1200" dirty="0"/>
              <a:t>焼失棟数分布図と密集市街地（上町断層帯地震①）</a:t>
            </a:r>
            <a:endParaRPr kumimoji="1" lang="ja-JP" altLang="en-US" sz="1050" dirty="0"/>
          </a:p>
        </p:txBody>
      </p:sp>
      <p:sp>
        <p:nvSpPr>
          <p:cNvPr id="15" name="タイトル 6">
            <a:extLst>
              <a:ext uri="{FF2B5EF4-FFF2-40B4-BE49-F238E27FC236}">
                <a16:creationId xmlns:a16="http://schemas.microsoft.com/office/drawing/2014/main" id="{F3D9DF57-01BB-40B5-85F4-DEB0A7288702}"/>
              </a:ext>
            </a:extLst>
          </p:cNvPr>
          <p:cNvSpPr>
            <a:spLocks noGrp="1"/>
          </p:cNvSpPr>
          <p:nvPr>
            <p:ph type="title"/>
          </p:nvPr>
        </p:nvSpPr>
        <p:spPr>
          <a:xfrm>
            <a:off x="0" y="0"/>
            <a:ext cx="9144000" cy="424800"/>
          </a:xfrm>
        </p:spPr>
        <p:txBody>
          <a:bodyPr>
            <a:normAutofit/>
          </a:bodyPr>
          <a:lstStyle/>
          <a:p>
            <a:r>
              <a:rPr lang="ja-JP" altLang="en-US" sz="2400" b="1" dirty="0">
                <a:solidFill>
                  <a:srgbClr val="F8FCF6"/>
                </a:solidFill>
              </a:rPr>
              <a:t>２．</a:t>
            </a:r>
            <a:r>
              <a:rPr lang="ja-JP" altLang="en-US" sz="2400" b="1" dirty="0"/>
              <a:t>今後の対応 </a:t>
            </a:r>
            <a:r>
              <a:rPr lang="en-US" altLang="ja-JP" sz="2400" dirty="0">
                <a:solidFill>
                  <a:srgbClr val="F8FCF6"/>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No.</a:t>
            </a:r>
            <a:r>
              <a:rPr lang="ja-JP" altLang="en-US" sz="2400" dirty="0">
                <a:solidFill>
                  <a:srgbClr val="F8FCF6"/>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６</a:t>
            </a:r>
            <a:r>
              <a:rPr lang="en-US" altLang="ja-JP" sz="2400" dirty="0">
                <a:solidFill>
                  <a:srgbClr val="F8FCF6"/>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a:t>
            </a:r>
            <a:r>
              <a:rPr lang="ja-JP" altLang="en-US" sz="2400" dirty="0">
                <a:solidFill>
                  <a:srgbClr val="F8FCF6"/>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密集市街地の現況とリスク</a:t>
            </a:r>
            <a:endParaRPr lang="ja-JP" altLang="en-US" sz="2400" b="1" dirty="0">
              <a:solidFill>
                <a:srgbClr val="F8FCF6"/>
              </a:solidFill>
            </a:endParaRPr>
          </a:p>
        </p:txBody>
      </p:sp>
      <p:pic>
        <p:nvPicPr>
          <p:cNvPr id="18" name="図 17" descr="ダイアグラム&#10;&#10;AI 生成コンテンツは誤りを含む可能性があります。">
            <a:extLst>
              <a:ext uri="{FF2B5EF4-FFF2-40B4-BE49-F238E27FC236}">
                <a16:creationId xmlns:a16="http://schemas.microsoft.com/office/drawing/2014/main" id="{B442459E-57BB-C0CA-159A-335D4060F27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52000" y="2158392"/>
            <a:ext cx="8640000" cy="3741336"/>
          </a:xfrm>
          <a:prstGeom prst="rect">
            <a:avLst/>
          </a:prstGeom>
        </p:spPr>
      </p:pic>
      <p:pic>
        <p:nvPicPr>
          <p:cNvPr id="16" name="図 15" descr="図形 が含まれている画像&#10;&#10;AI 生成コンテンツは誤りを含む可能性があります。">
            <a:extLst>
              <a:ext uri="{FF2B5EF4-FFF2-40B4-BE49-F238E27FC236}">
                <a16:creationId xmlns:a16="http://schemas.microsoft.com/office/drawing/2014/main" id="{B23A8441-01F0-F34E-1F94-B1332CDBD2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401"/>
          <a:stretch>
            <a:fillRect/>
          </a:stretch>
        </p:blipFill>
        <p:spPr bwMode="auto">
          <a:xfrm>
            <a:off x="7564048" y="2644527"/>
            <a:ext cx="629717" cy="622233"/>
          </a:xfrm>
          <a:prstGeom prst="rect">
            <a:avLst/>
          </a:prstGeom>
          <a:ln w="6350">
            <a:noFill/>
          </a:ln>
          <a:extLst>
            <a:ext uri="{53640926-AAD7-44D8-BBD7-CCE9431645EC}">
              <a14:shadowObscured xmlns:a14="http://schemas.microsoft.com/office/drawing/2010/main"/>
            </a:ext>
          </a:extLst>
        </p:spPr>
      </p:pic>
      <p:sp>
        <p:nvSpPr>
          <p:cNvPr id="2" name="四角形: 角を丸くする 1">
            <a:extLst>
              <a:ext uri="{FF2B5EF4-FFF2-40B4-BE49-F238E27FC236}">
                <a16:creationId xmlns:a16="http://schemas.microsoft.com/office/drawing/2014/main" id="{B236C903-7BA9-60B0-0AE5-C3DECDF36E0B}"/>
              </a:ext>
            </a:extLst>
          </p:cNvPr>
          <p:cNvSpPr/>
          <p:nvPr/>
        </p:nvSpPr>
        <p:spPr>
          <a:xfrm>
            <a:off x="242168" y="637062"/>
            <a:ext cx="8640000" cy="1194405"/>
          </a:xfrm>
          <a:prstGeom prst="roundRect">
            <a:avLst>
              <a:gd name="adj" fmla="val 6626"/>
            </a:avLst>
          </a:prstGeom>
          <a:solidFill>
            <a:schemeClr val="accent6">
              <a:lumMod val="60000"/>
              <a:lumOff val="40000"/>
              <a:alpha val="50000"/>
            </a:schemeClr>
          </a:solidFill>
          <a:ln w="12700">
            <a:solidFill>
              <a:schemeClr val="accent6">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lIns="36000" tIns="36000" rIns="36000" bIns="36000" rtlCol="0" anchor="t" anchorCtr="0">
            <a:spAutoFit/>
          </a:bodyPr>
          <a:lstStyle/>
          <a:p>
            <a:pPr marL="216000" indent="-216000">
              <a:buFont typeface="Meiryo UI" panose="020B0604030504040204" pitchFamily="50" charset="-128"/>
              <a:buChar char="○"/>
            </a:pPr>
            <a:r>
              <a:rPr kumimoji="1" lang="ja-JP" altLang="en-US" sz="1400" dirty="0"/>
              <a:t>今回実施した延焼シミュレーション結果では、密集市街地だけではなく、木造住宅が密集している地域で、地震時に</a:t>
            </a:r>
            <a:endParaRPr kumimoji="1" lang="en-US" altLang="ja-JP" sz="1400" dirty="0"/>
          </a:p>
          <a:p>
            <a:r>
              <a:rPr kumimoji="1" lang="ja-JP" altLang="en-US" sz="1400" dirty="0"/>
              <a:t>　　大規模な火災につながる危険性が高いことを確認。</a:t>
            </a:r>
            <a:endParaRPr kumimoji="1" lang="en-US" altLang="ja-JP" sz="1400" dirty="0"/>
          </a:p>
          <a:p>
            <a:pPr marL="216000" indent="-216000">
              <a:buFont typeface="Meiryo UI" panose="020B0604030504040204" pitchFamily="50" charset="-128"/>
              <a:buChar char="○"/>
            </a:pPr>
            <a:r>
              <a:rPr kumimoji="1" lang="ja-JP" altLang="en-US" sz="1400" dirty="0"/>
              <a:t>なお、大阪府では、令和</a:t>
            </a:r>
            <a:r>
              <a:rPr kumimoji="1" lang="en-US" altLang="ja-JP" sz="1400" dirty="0"/>
              <a:t>7</a:t>
            </a:r>
            <a:r>
              <a:rPr kumimoji="1" lang="ja-JP" altLang="en-US" sz="1400" dirty="0"/>
              <a:t>年</a:t>
            </a:r>
            <a:r>
              <a:rPr kumimoji="1" lang="en-US" altLang="ja-JP" sz="1400" dirty="0"/>
              <a:t>3</a:t>
            </a:r>
            <a:r>
              <a:rPr kumimoji="1" lang="ja-JP" altLang="en-US" sz="1400" dirty="0"/>
              <a:t>月末時点の地震時等に著しく危険な密集市街地の状況を公表しており、大阪府内に</a:t>
            </a:r>
            <a:endParaRPr kumimoji="1" lang="en-US" altLang="ja-JP" sz="1400" dirty="0"/>
          </a:p>
          <a:p>
            <a:r>
              <a:rPr kumimoji="1" lang="ja-JP" altLang="en-US" sz="1400" dirty="0"/>
              <a:t>　　おける面積は約</a:t>
            </a:r>
            <a:r>
              <a:rPr kumimoji="1" lang="en-US" altLang="ja-JP" sz="1400" dirty="0"/>
              <a:t>425ha</a:t>
            </a:r>
            <a:r>
              <a:rPr kumimoji="1" lang="ja-JP" altLang="en-US" sz="1400" dirty="0"/>
              <a:t>となっており、今回の延焼シミュレーション範囲内であることが確認できた。</a:t>
            </a:r>
            <a:endParaRPr kumimoji="1" lang="en-US" altLang="ja-JP" sz="1400" dirty="0"/>
          </a:p>
          <a:p>
            <a:r>
              <a:rPr kumimoji="1" lang="ja-JP" altLang="en-US" sz="1400" dirty="0"/>
              <a:t>　　（</a:t>
            </a:r>
            <a:r>
              <a:rPr kumimoji="1" lang="en-US" altLang="ja-JP" sz="1400" dirty="0"/>
              <a:t>※</a:t>
            </a:r>
            <a:r>
              <a:rPr kumimoji="1" lang="ja-JP" altLang="en-US" sz="1400" dirty="0"/>
              <a:t>平成</a:t>
            </a:r>
            <a:r>
              <a:rPr kumimoji="1" lang="en-US" altLang="ja-JP" sz="1400" dirty="0"/>
              <a:t>24</a:t>
            </a:r>
            <a:r>
              <a:rPr kumimoji="1" lang="ja-JP" altLang="en-US" sz="1400" dirty="0"/>
              <a:t>年度時点では 約</a:t>
            </a:r>
            <a:r>
              <a:rPr kumimoji="1" lang="en-US" altLang="ja-JP" sz="1400" dirty="0"/>
              <a:t>2,248ha</a:t>
            </a:r>
            <a:r>
              <a:rPr kumimoji="1" lang="ja-JP" altLang="en-US" sz="1400" dirty="0"/>
              <a:t>）</a:t>
            </a:r>
            <a:endParaRPr kumimoji="1" lang="en-US" altLang="ja-JP" sz="1400" dirty="0"/>
          </a:p>
        </p:txBody>
      </p:sp>
    </p:spTree>
    <p:extLst>
      <p:ext uri="{BB962C8B-B14F-4D97-AF65-F5344CB8AC3E}">
        <p14:creationId xmlns:p14="http://schemas.microsoft.com/office/powerpoint/2010/main" val="2233294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75737-987B-FCDD-3911-F294AC082E32}"/>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C6DD9FD2-3FEC-1DB6-F0B7-CCDE7EC58D97}"/>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26</a:t>
            </a:fld>
            <a:endParaRPr lang="ja-JP" altLang="en-US" dirty="0">
              <a:solidFill>
                <a:schemeClr val="tx1"/>
              </a:solidFill>
            </a:endParaRPr>
          </a:p>
        </p:txBody>
      </p:sp>
      <p:sp>
        <p:nvSpPr>
          <p:cNvPr id="5" name="テキスト ボックス 4">
            <a:extLst>
              <a:ext uri="{FF2B5EF4-FFF2-40B4-BE49-F238E27FC236}">
                <a16:creationId xmlns:a16="http://schemas.microsoft.com/office/drawing/2014/main" id="{BF34D8E1-A9EE-83CA-59D1-9F8EB0EC7B54}"/>
              </a:ext>
            </a:extLst>
          </p:cNvPr>
          <p:cNvSpPr txBox="1"/>
          <p:nvPr/>
        </p:nvSpPr>
        <p:spPr>
          <a:xfrm>
            <a:off x="6655737" y="1665708"/>
            <a:ext cx="2301627" cy="276999"/>
          </a:xfrm>
          <a:prstGeom prst="rect">
            <a:avLst/>
          </a:prstGeom>
          <a:noFill/>
        </p:spPr>
        <p:txBody>
          <a:bodyPr wrap="square">
            <a:spAutoFit/>
          </a:bodyPr>
          <a:lstStyle/>
          <a:p>
            <a:r>
              <a:rPr lang="en-US" altLang="ja-JP" sz="1200" dirty="0"/>
              <a:t>※</a:t>
            </a:r>
            <a:r>
              <a:rPr lang="ja-JP" altLang="en-US" sz="1200" dirty="0">
                <a:solidFill>
                  <a:srgbClr val="0070C0"/>
                </a:solidFill>
              </a:rPr>
              <a:t>青字</a:t>
            </a:r>
            <a:r>
              <a:rPr lang="ja-JP" altLang="en-US" sz="1200" dirty="0"/>
              <a:t>：部会資料からの追記案</a:t>
            </a:r>
          </a:p>
        </p:txBody>
      </p:sp>
      <p:graphicFrame>
        <p:nvGraphicFramePr>
          <p:cNvPr id="8" name="表 7">
            <a:extLst>
              <a:ext uri="{FF2B5EF4-FFF2-40B4-BE49-F238E27FC236}">
                <a16:creationId xmlns:a16="http://schemas.microsoft.com/office/drawing/2014/main" id="{953B4271-1DA2-B465-32C0-3F897566A984}"/>
              </a:ext>
            </a:extLst>
          </p:cNvPr>
          <p:cNvGraphicFramePr>
            <a:graphicFrameLocks noGrp="1"/>
          </p:cNvGraphicFramePr>
          <p:nvPr>
            <p:extLst>
              <p:ext uri="{D42A27DB-BD31-4B8C-83A1-F6EECF244321}">
                <p14:modId xmlns:p14="http://schemas.microsoft.com/office/powerpoint/2010/main" val="844174387"/>
              </p:ext>
            </p:extLst>
          </p:nvPr>
        </p:nvGraphicFramePr>
        <p:xfrm>
          <a:off x="306068" y="1921191"/>
          <a:ext cx="8538995" cy="3015617"/>
        </p:xfrm>
        <a:graphic>
          <a:graphicData uri="http://schemas.openxmlformats.org/drawingml/2006/table">
            <a:tbl>
              <a:tblPr firstRow="1" bandRow="1">
                <a:tableStyleId>{073A0DAA-6AF3-43AB-8588-CEC1D06C72B9}</a:tableStyleId>
              </a:tblPr>
              <a:tblGrid>
                <a:gridCol w="1058463">
                  <a:extLst>
                    <a:ext uri="{9D8B030D-6E8A-4147-A177-3AD203B41FA5}">
                      <a16:colId xmlns:a16="http://schemas.microsoft.com/office/drawing/2014/main" val="1485207866"/>
                    </a:ext>
                  </a:extLst>
                </a:gridCol>
                <a:gridCol w="591615">
                  <a:extLst>
                    <a:ext uri="{9D8B030D-6E8A-4147-A177-3AD203B41FA5}">
                      <a16:colId xmlns:a16="http://schemas.microsoft.com/office/drawing/2014/main" val="2208709599"/>
                    </a:ext>
                  </a:extLst>
                </a:gridCol>
                <a:gridCol w="3648241">
                  <a:extLst>
                    <a:ext uri="{9D8B030D-6E8A-4147-A177-3AD203B41FA5}">
                      <a16:colId xmlns:a16="http://schemas.microsoft.com/office/drawing/2014/main" val="3705607116"/>
                    </a:ext>
                  </a:extLst>
                </a:gridCol>
                <a:gridCol w="3240676">
                  <a:extLst>
                    <a:ext uri="{9D8B030D-6E8A-4147-A177-3AD203B41FA5}">
                      <a16:colId xmlns:a16="http://schemas.microsoft.com/office/drawing/2014/main" val="2412232695"/>
                    </a:ext>
                  </a:extLst>
                </a:gridCol>
              </a:tblGrid>
              <a:tr h="323893">
                <a:tc>
                  <a:txBody>
                    <a:bodyPr/>
                    <a:lstStyle/>
                    <a:p>
                      <a:pPr algn="ctr" fontAlgn="ctr"/>
                      <a:r>
                        <a:rPr lang="zh-TW" altLang="en-US" sz="1200" u="none" strike="noStrike" dirty="0">
                          <a:solidFill>
                            <a:schemeClr val="bg1"/>
                          </a:solidFill>
                          <a:effectLst/>
                          <a:latin typeface="Meiryo UI" panose="020B0604030504040204" pitchFamily="50" charset="-128"/>
                          <a:ea typeface="Meiryo UI" panose="020B0604030504040204" pitchFamily="50" charset="-128"/>
                        </a:rPr>
                        <a:t>被害想定項目</a:t>
                      </a:r>
                      <a:endParaRPr lang="zh-TW" altLang="en-US" sz="1200" b="1" i="0" u="none" strike="noStrike" dirty="0">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dirty="0">
                          <a:solidFill>
                            <a:schemeClr val="bg1"/>
                          </a:solidFill>
                          <a:effectLst/>
                          <a:latin typeface="Meiryo UI" panose="020B0604030504040204" pitchFamily="50" charset="-128"/>
                          <a:ea typeface="Meiryo UI" panose="020B0604030504040204" pitchFamily="50" charset="-128"/>
                        </a:rPr>
                        <a:t>時間</a:t>
                      </a:r>
                      <a:endParaRPr lang="zh-TW" altLang="en-US" sz="1200" b="1" i="0" u="none" strike="noStrike" dirty="0">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dirty="0">
                          <a:solidFill>
                            <a:schemeClr val="bg1"/>
                          </a:solidFill>
                          <a:effectLst/>
                          <a:latin typeface="Meiryo UI" panose="020B0604030504040204" pitchFamily="50" charset="-128"/>
                          <a:ea typeface="Meiryo UI" panose="020B0604030504040204" pitchFamily="50" charset="-128"/>
                        </a:rPr>
                        <a:t>被害様相（対策なしの場合）</a:t>
                      </a:r>
                    </a:p>
                  </a:txBody>
                  <a:tcPr marL="72000" marR="72000" marT="0"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rPr>
                        <a:t>主な防災・減災対策</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endParaRPr>
                    </a:p>
                  </a:txBody>
                  <a:tcPr marL="72000" marR="72000" marT="0" marB="0" anchor="ctr"/>
                </a:tc>
                <a:extLst>
                  <a:ext uri="{0D108BD9-81ED-4DB2-BD59-A6C34878D82A}">
                    <a16:rowId xmlns:a16="http://schemas.microsoft.com/office/drawing/2014/main" val="1697345396"/>
                  </a:ext>
                </a:extLst>
              </a:tr>
              <a:tr h="1737995">
                <a:tc rowSpan="3">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b="1" u="none" strike="noStrike" dirty="0">
                          <a:effectLst/>
                          <a:latin typeface="Meiryo UI" panose="020B0604030504040204" pitchFamily="50" charset="-128"/>
                          <a:ea typeface="Meiryo UI" panose="020B0604030504040204" pitchFamily="50" charset="-128"/>
                        </a:rPr>
                        <a:t>地震火災</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直後</a:t>
                      </a: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u="none" strike="noStrike" dirty="0">
                          <a:solidFill>
                            <a:schemeClr val="tx1"/>
                          </a:solidFill>
                          <a:effectLst/>
                          <a:latin typeface="Meiryo UI" panose="020B0604030504040204" pitchFamily="50" charset="-128"/>
                          <a:ea typeface="Meiryo UI" panose="020B0604030504040204" pitchFamily="50" charset="-128"/>
                        </a:rPr>
                        <a:t>木造密集市街地などを中心に、同時多発火災が発生</a:t>
                      </a:r>
                      <a:endParaRPr lang="en-US" altLang="ja-JP" sz="1000" b="0" u="none" strike="noStrike" dirty="0">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u="none" strike="noStrike" dirty="0">
                          <a:solidFill>
                            <a:schemeClr val="tx1"/>
                          </a:solidFill>
                          <a:effectLst/>
                          <a:latin typeface="Meiryo UI" panose="020B0604030504040204" pitchFamily="50" charset="-128"/>
                          <a:ea typeface="Meiryo UI" panose="020B0604030504040204" pitchFamily="50" charset="-128"/>
                        </a:rPr>
                        <a:t>消防力が不足し、延焼火災</a:t>
                      </a:r>
                      <a:endParaRPr lang="en-US" altLang="ja-JP" sz="1000" b="0" u="none" strike="noStrike" dirty="0">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火災旋風が発生</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する可能性</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dirty="0">
                          <a:solidFill>
                            <a:srgbClr val="0070C0"/>
                          </a:solidFill>
                          <a:effectLst/>
                          <a:latin typeface="Meiryo UI" panose="020B0604030504040204" pitchFamily="50" charset="-128"/>
                          <a:ea typeface="Meiryo UI" panose="020B0604030504040204" pitchFamily="50" charset="-128"/>
                        </a:rPr>
                        <a:t>避難経路が閉塞し、逃げまどいによる犠牲者の発生</a:t>
                      </a:r>
                      <a:endParaRPr lang="en-US" altLang="ja-JP" sz="1000" b="0" i="0" u="none" strike="noStrike" dirty="0">
                        <a:solidFill>
                          <a:srgbClr val="0070C0"/>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歴史的な街並みや指定文化財等の建造物の焼失</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太陽光発電システムが損傷し、出火要因</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津波警報等が発表された地域では、津波避難のために住民による初期消火が困難、消防機関による消火活動が困難</a:t>
                      </a:r>
                    </a:p>
                  </a:txBody>
                  <a:tcPr marL="72000" marR="72000" marT="0" marB="0" anchor="ctr">
                    <a:solidFill>
                      <a:schemeClr val="bg1">
                        <a:lumMod val="85000"/>
                      </a:schemeClr>
                    </a:solidFill>
                  </a:tcPr>
                </a:tc>
                <a:tc rowSpan="3">
                  <a:txBody>
                    <a:bodyPr/>
                    <a:lstStyle/>
                    <a:p>
                      <a:pPr marL="0" indent="0" algn="l" fontAlgn="ctr">
                        <a:buFont typeface="Wingdings" panose="05000000000000000000" pitchFamily="2" charset="2"/>
                        <a:buNone/>
                      </a:pP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自助・共助</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a:t>
                      </a:r>
                    </a:p>
                    <a:p>
                      <a:pPr marL="180000" indent="-144000" algn="l" fontAlgn="ctr">
                        <a:buFont typeface="Wingdings" panose="05000000000000000000" pitchFamily="2" charset="2"/>
                        <a:buChar char="Ø"/>
                      </a:pP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感震ブレーカーの設置</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marL="180000" indent="-144000" algn="l" fontAlgn="ctr">
                        <a:buFont typeface="Wingdings" panose="05000000000000000000" pitchFamily="2" charset="2"/>
                        <a:buChar char="Ø"/>
                      </a:pP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消火資機材等の準備、消火訓練への参加</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marL="180000" indent="-144000" algn="l" fontAlgn="ctr">
                        <a:buFont typeface="Wingdings" panose="05000000000000000000" pitchFamily="2" charset="2"/>
                        <a:buChar char="Ø"/>
                      </a:pP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不燃化対策</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marL="180000" indent="-144000" algn="l" fontAlgn="ctr">
                        <a:buFont typeface="Wingdings" panose="05000000000000000000" pitchFamily="2" charset="2"/>
                        <a:buChar char="Ø"/>
                      </a:pPr>
                      <a:r>
                        <a:rPr lang="ja-JP" altLang="en-US" sz="1100" b="0" i="0" u="none" strike="noStrike" dirty="0">
                          <a:solidFill>
                            <a:srgbClr val="0070C0"/>
                          </a:solidFill>
                          <a:effectLst/>
                          <a:latin typeface="Meiryo UI" panose="020B0604030504040204" pitchFamily="50" charset="-128"/>
                          <a:ea typeface="Meiryo UI" panose="020B0604030504040204" pitchFamily="50" charset="-128"/>
                        </a:rPr>
                        <a:t>家具転倒防止器具の設置促進</a:t>
                      </a:r>
                      <a:endParaRPr lang="en-US" altLang="ja-JP" sz="1100" b="0" i="0" u="none" strike="noStrike" dirty="0">
                        <a:solidFill>
                          <a:srgbClr val="0070C0"/>
                        </a:solidFill>
                        <a:effectLst/>
                        <a:latin typeface="Meiryo UI" panose="020B0604030504040204" pitchFamily="50" charset="-128"/>
                        <a:ea typeface="Meiryo UI" panose="020B0604030504040204" pitchFamily="50" charset="-128"/>
                      </a:endParaRPr>
                    </a:p>
                    <a:p>
                      <a:pPr marL="180000" indent="-144000" algn="l" fontAlgn="ctr">
                        <a:buFont typeface="Wingdings" panose="05000000000000000000" pitchFamily="2" charset="2"/>
                        <a:buChar char="Ø"/>
                      </a:pPr>
                      <a:r>
                        <a:rPr lang="ja-JP" altLang="en-US" sz="1100" b="0" i="0" u="none" strike="noStrike" dirty="0">
                          <a:solidFill>
                            <a:srgbClr val="0070C0"/>
                          </a:solidFill>
                          <a:effectLst/>
                          <a:latin typeface="Meiryo UI" panose="020B0604030504040204" pitchFamily="50" charset="-128"/>
                          <a:ea typeface="Meiryo UI" panose="020B0604030504040204" pitchFamily="50" charset="-128"/>
                        </a:rPr>
                        <a:t>防災グッズの備え</a:t>
                      </a:r>
                      <a:endParaRPr lang="en-US" altLang="ja-JP" sz="1100" b="0" i="0" u="none" strike="noStrike" dirty="0">
                        <a:solidFill>
                          <a:srgbClr val="0070C0"/>
                        </a:solidFill>
                        <a:effectLst/>
                        <a:latin typeface="Meiryo UI" panose="020B0604030504040204" pitchFamily="50" charset="-128"/>
                        <a:ea typeface="Meiryo UI" panose="020B0604030504040204" pitchFamily="50" charset="-128"/>
                      </a:endParaRPr>
                    </a:p>
                    <a:p>
                      <a:pPr marL="180000" indent="-144000" algn="l" fontAlgn="ctr">
                        <a:buFont typeface="Wingdings" panose="05000000000000000000" pitchFamily="2" charset="2"/>
                        <a:buChar char="Ø"/>
                      </a:pP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自主防災組織の強化</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marL="180000" indent="-144000" algn="l" fontAlgn="ctr">
                        <a:buFont typeface="Wingdings" panose="05000000000000000000" pitchFamily="2" charset="2"/>
                        <a:buChar char="Ø"/>
                      </a:pPr>
                      <a:r>
                        <a:rPr lang="ja-JP" altLang="en-US" sz="1100" b="0" i="0" u="none" strike="noStrike" dirty="0">
                          <a:solidFill>
                            <a:srgbClr val="0070C0"/>
                          </a:solidFill>
                          <a:effectLst/>
                          <a:latin typeface="Meiryo UI" panose="020B0604030504040204" pitchFamily="50" charset="-128"/>
                          <a:ea typeface="Meiryo UI" panose="020B0604030504040204" pitchFamily="50" charset="-128"/>
                        </a:rPr>
                        <a:t>防災訓練・防災パトロールの実施</a:t>
                      </a:r>
                      <a:endParaRPr lang="en-US" altLang="ja-JP" sz="1100" b="0" i="0" u="none" strike="noStrike" dirty="0">
                        <a:solidFill>
                          <a:srgbClr val="0070C0"/>
                        </a:solidFill>
                        <a:effectLst/>
                        <a:latin typeface="Meiryo UI" panose="020B0604030504040204" pitchFamily="50" charset="-128"/>
                        <a:ea typeface="Meiryo UI" panose="020B0604030504040204" pitchFamily="50" charset="-128"/>
                      </a:endParaRPr>
                    </a:p>
                    <a:p>
                      <a:pPr marL="0" indent="0" algn="l" fontAlgn="ctr">
                        <a:spcBef>
                          <a:spcPts val="600"/>
                        </a:spcBef>
                        <a:buFont typeface="Wingdings" panose="05000000000000000000" pitchFamily="2" charset="2"/>
                        <a:buNone/>
                      </a:pP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公助</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a:t>
                      </a:r>
                    </a:p>
                    <a:p>
                      <a:pPr marL="180000" indent="-144000" algn="l" fontAlgn="ctr">
                        <a:buFont typeface="Wingdings" panose="05000000000000000000" pitchFamily="2" charset="2"/>
                        <a:buChar char="Ø"/>
                      </a:pP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木造密集市街地の解消</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marL="180000" indent="-144000" algn="l" fontAlgn="ctr">
                        <a:buFont typeface="Wingdings" panose="05000000000000000000" pitchFamily="2" charset="2"/>
                        <a:buChar char="Ø"/>
                      </a:pP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延焼遮断帯等の整備</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marL="180000" indent="-144000" algn="l" fontAlgn="ctr">
                        <a:buFont typeface="Wingdings" panose="05000000000000000000" pitchFamily="2" charset="2"/>
                        <a:buChar char="Ø"/>
                      </a:pPr>
                      <a:r>
                        <a:rPr lang="ja-JP" altLang="en-US" sz="1100" b="0" i="0" u="none" strike="noStrike" dirty="0">
                          <a:solidFill>
                            <a:srgbClr val="0070C0"/>
                          </a:solidFill>
                          <a:effectLst/>
                          <a:latin typeface="Meiryo UI" panose="020B0604030504040204" pitchFamily="50" charset="-128"/>
                          <a:ea typeface="Meiryo UI" panose="020B0604030504040204" pitchFamily="50" charset="-128"/>
                        </a:rPr>
                        <a:t>避難路等の整備</a:t>
                      </a:r>
                      <a:endParaRPr lang="en-US" altLang="ja-JP" sz="1100" b="0" i="0" u="none" strike="noStrike" dirty="0">
                        <a:solidFill>
                          <a:srgbClr val="0070C0"/>
                        </a:solidFill>
                        <a:effectLst/>
                        <a:latin typeface="Meiryo UI" panose="020B0604030504040204" pitchFamily="50" charset="-128"/>
                        <a:ea typeface="Meiryo UI" panose="020B0604030504040204" pitchFamily="50" charset="-128"/>
                      </a:endParaRPr>
                    </a:p>
                    <a:p>
                      <a:pPr marL="180000" indent="-144000" algn="l" fontAlgn="ctr">
                        <a:buFont typeface="Wingdings" panose="05000000000000000000" pitchFamily="2" charset="2"/>
                        <a:buChar char="Ø"/>
                      </a:pP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消防</a:t>
                      </a:r>
                      <a:r>
                        <a:rPr lang="ja-JP" altLang="en-US" sz="1100" b="0" i="0" u="none" strike="noStrike" dirty="0">
                          <a:solidFill>
                            <a:srgbClr val="0070C0"/>
                          </a:solidFill>
                          <a:effectLst/>
                          <a:latin typeface="Meiryo UI" panose="020B0604030504040204" pitchFamily="50" charset="-128"/>
                          <a:ea typeface="Meiryo UI" panose="020B0604030504040204" pitchFamily="50" charset="-128"/>
                        </a:rPr>
                        <a:t>水利・消防機器</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の充実強化</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marL="180000" indent="-144000" algn="l" fontAlgn="ctr">
                        <a:buFont typeface="Wingdings" panose="05000000000000000000" pitchFamily="2" charset="2"/>
                        <a:buChar char="Ø"/>
                      </a:pP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住民への火災予防等の普及・啓発</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marL="180000" indent="-144000" algn="l" fontAlgn="ctr">
                        <a:buFont typeface="Wingdings" panose="05000000000000000000" pitchFamily="2" charset="2"/>
                        <a:buChar char="Ø"/>
                      </a:pPr>
                      <a:r>
                        <a:rPr lang="ja-JP" altLang="en-US" sz="1100" b="0" i="0" u="none" strike="noStrike" dirty="0">
                          <a:solidFill>
                            <a:srgbClr val="0070C0"/>
                          </a:solidFill>
                          <a:effectLst/>
                          <a:latin typeface="Meiryo UI" panose="020B0604030504040204" pitchFamily="50" charset="-128"/>
                          <a:ea typeface="Meiryo UI" panose="020B0604030504040204" pitchFamily="50" charset="-128"/>
                        </a:rPr>
                        <a:t>地域防災情報の充実（危険性の見える化等）</a:t>
                      </a:r>
                    </a:p>
                  </a:txBody>
                  <a:tcPr marL="72000" marR="72000" marT="0" marB="0" anchor="ctr">
                    <a:solidFill>
                      <a:schemeClr val="bg1">
                        <a:lumMod val="85000"/>
                      </a:schemeClr>
                    </a:solidFill>
                  </a:tcPr>
                </a:tc>
                <a:extLst>
                  <a:ext uri="{0D108BD9-81ED-4DB2-BD59-A6C34878D82A}">
                    <a16:rowId xmlns:a16="http://schemas.microsoft.com/office/drawing/2014/main" val="3334180832"/>
                  </a:ext>
                </a:extLst>
              </a:tr>
              <a:tr h="560438">
                <a:tc vMerge="1">
                  <a:txBody>
                    <a:bodyPr/>
                    <a:lstStyle/>
                    <a:p>
                      <a:endParaRPr kumimoji="1" lang="ja-JP" altLang="en-US"/>
                    </a:p>
                  </a:txBody>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１日後</a:t>
                      </a: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u="none" strike="noStrike" dirty="0">
                          <a:effectLst/>
                          <a:latin typeface="Meiryo UI" panose="020B0604030504040204" pitchFamily="50" charset="-128"/>
                          <a:ea typeface="Meiryo UI" panose="020B0604030504040204" pitchFamily="50" charset="-128"/>
                        </a:rPr>
                        <a:t>大規模な火災により多くの住宅が焼失</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vMerge="1">
                  <a:txBody>
                    <a:bodyPr/>
                    <a:lstStyle/>
                    <a:p>
                      <a:endParaRPr dirty="0"/>
                    </a:p>
                  </a:txBody>
                  <a:tcPr marL="72000" marR="72000" marT="0" marB="0" anchor="ctr"/>
                </a:tc>
                <a:extLst>
                  <a:ext uri="{0D108BD9-81ED-4DB2-BD59-A6C34878D82A}">
                    <a16:rowId xmlns:a16="http://schemas.microsoft.com/office/drawing/2014/main" val="2216622322"/>
                  </a:ext>
                </a:extLst>
              </a:tr>
              <a:tr h="393291">
                <a:tc vMerge="1">
                  <a:txBody>
                    <a:bodyPr/>
                    <a:lstStyle/>
                    <a:p>
                      <a:endParaRPr kumimoji="1" lang="ja-JP" altLang="en-US"/>
                    </a:p>
                  </a:txBody>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数日後</a:t>
                      </a:r>
                    </a:p>
                  </a:txBody>
                  <a:tcPr marL="72000" marR="72000" marT="0" marB="0" anchor="ctr">
                    <a:solidFill>
                      <a:schemeClr val="bg1">
                        <a:lumMod val="85000"/>
                      </a:schemeClr>
                    </a:solidFill>
                  </a:tcPr>
                </a:tc>
                <a:tc>
                  <a:txBody>
                    <a:bodyPr/>
                    <a:lstStyle/>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復電による通電火災</a:t>
                      </a:r>
                    </a:p>
                  </a:txBody>
                  <a:tcPr marL="72000" marR="72000" marT="0" marB="0" anchor="ctr">
                    <a:solidFill>
                      <a:schemeClr val="bg1">
                        <a:lumMod val="85000"/>
                      </a:schemeClr>
                    </a:solidFill>
                  </a:tcPr>
                </a:tc>
                <a:tc vMerge="1">
                  <a:txBody>
                    <a:bodyPr/>
                    <a:lstStyle/>
                    <a:p>
                      <a:endParaRPr kumimoji="1" lang="ja-JP" altLang="en-US"/>
                    </a:p>
                  </a:txBody>
                  <a:tcPr/>
                </a:tc>
                <a:extLst>
                  <a:ext uri="{0D108BD9-81ED-4DB2-BD59-A6C34878D82A}">
                    <a16:rowId xmlns:a16="http://schemas.microsoft.com/office/drawing/2014/main" val="3232884783"/>
                  </a:ext>
                </a:extLst>
              </a:tr>
            </a:tbl>
          </a:graphicData>
        </a:graphic>
      </p:graphicFrame>
      <p:sp>
        <p:nvSpPr>
          <p:cNvPr id="10" name="テキスト ボックス 9">
            <a:extLst>
              <a:ext uri="{FF2B5EF4-FFF2-40B4-BE49-F238E27FC236}">
                <a16:creationId xmlns:a16="http://schemas.microsoft.com/office/drawing/2014/main" id="{CA8D5272-99A6-731B-B147-8420D29DEB95}"/>
              </a:ext>
            </a:extLst>
          </p:cNvPr>
          <p:cNvSpPr txBox="1"/>
          <p:nvPr/>
        </p:nvSpPr>
        <p:spPr>
          <a:xfrm>
            <a:off x="186636" y="1625506"/>
            <a:ext cx="6773452" cy="338554"/>
          </a:xfrm>
          <a:prstGeom prst="rect">
            <a:avLst/>
          </a:prstGeom>
          <a:noFill/>
        </p:spPr>
        <p:txBody>
          <a:bodyPr wrap="square">
            <a:spAutoFit/>
          </a:bodyPr>
          <a:lstStyle/>
          <a:p>
            <a:pPr algn="l">
              <a:buNone/>
            </a:pPr>
            <a:r>
              <a:rPr lang="ja-JP" altLang="en-US" sz="1600" b="1" i="0" dirty="0">
                <a:effectLst/>
                <a:latin typeface="メイリオ" panose="020B0604030504040204" pitchFamily="50" charset="-128"/>
                <a:ea typeface="メイリオ" panose="020B0604030504040204" pitchFamily="50" charset="-128"/>
              </a:rPr>
              <a:t>◆シナリオへの反映案</a:t>
            </a:r>
          </a:p>
        </p:txBody>
      </p:sp>
      <p:sp>
        <p:nvSpPr>
          <p:cNvPr id="12" name="タイトル 6">
            <a:extLst>
              <a:ext uri="{FF2B5EF4-FFF2-40B4-BE49-F238E27FC236}">
                <a16:creationId xmlns:a16="http://schemas.microsoft.com/office/drawing/2014/main" id="{512669D9-CAB2-46B4-B6D0-A9518053A0FC}"/>
              </a:ext>
            </a:extLst>
          </p:cNvPr>
          <p:cNvSpPr>
            <a:spLocks noGrp="1"/>
          </p:cNvSpPr>
          <p:nvPr>
            <p:ph type="title"/>
          </p:nvPr>
        </p:nvSpPr>
        <p:spPr>
          <a:xfrm>
            <a:off x="0" y="0"/>
            <a:ext cx="9144000" cy="424800"/>
          </a:xfrm>
        </p:spPr>
        <p:txBody>
          <a:bodyPr>
            <a:normAutofit/>
          </a:bodyPr>
          <a:lstStyle/>
          <a:p>
            <a:r>
              <a:rPr lang="ja-JP" altLang="en-US" sz="2400" b="1" dirty="0">
                <a:solidFill>
                  <a:srgbClr val="F8FCF6"/>
                </a:solidFill>
              </a:rPr>
              <a:t>２．</a:t>
            </a:r>
            <a:r>
              <a:rPr lang="ja-JP" altLang="en-US" sz="2400" b="1" dirty="0"/>
              <a:t>今後の対応 </a:t>
            </a:r>
            <a:r>
              <a:rPr lang="en-US" altLang="ja-JP" sz="2400" dirty="0">
                <a:solidFill>
                  <a:srgbClr val="F8FCF6"/>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No.</a:t>
            </a:r>
            <a:r>
              <a:rPr lang="ja-JP" altLang="en-US" sz="2400" dirty="0">
                <a:solidFill>
                  <a:srgbClr val="F8FCF6"/>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６</a:t>
            </a:r>
            <a:r>
              <a:rPr lang="en-US" altLang="ja-JP" sz="2400" dirty="0">
                <a:solidFill>
                  <a:srgbClr val="F8FCF6"/>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a:t>
            </a:r>
            <a:r>
              <a:rPr lang="ja-JP" altLang="en-US" sz="2400" dirty="0">
                <a:solidFill>
                  <a:srgbClr val="F8FCF6"/>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密集市街地の現況とリスク（まとめ）</a:t>
            </a:r>
            <a:endParaRPr lang="ja-JP" altLang="en-US" sz="2400" b="1" dirty="0">
              <a:solidFill>
                <a:srgbClr val="F8FCF6"/>
              </a:solidFill>
            </a:endParaRPr>
          </a:p>
        </p:txBody>
      </p:sp>
      <p:sp>
        <p:nvSpPr>
          <p:cNvPr id="2" name="四角形: 角を丸くする 1">
            <a:extLst>
              <a:ext uri="{FF2B5EF4-FFF2-40B4-BE49-F238E27FC236}">
                <a16:creationId xmlns:a16="http://schemas.microsoft.com/office/drawing/2014/main" id="{162306A2-BF51-3525-C9EA-261103A825D3}"/>
              </a:ext>
            </a:extLst>
          </p:cNvPr>
          <p:cNvSpPr/>
          <p:nvPr/>
        </p:nvSpPr>
        <p:spPr>
          <a:xfrm>
            <a:off x="116114" y="-813780"/>
            <a:ext cx="8491770" cy="705644"/>
          </a:xfrm>
          <a:prstGeom prst="roundRect">
            <a:avLst>
              <a:gd name="adj" fmla="val 19765"/>
            </a:avLst>
          </a:prstGeom>
          <a:solidFill>
            <a:schemeClr val="accent6">
              <a:lumMod val="60000"/>
              <a:lumOff val="40000"/>
              <a:alpha val="50000"/>
            </a:schemeClr>
          </a:solidFill>
          <a:ln w="12700">
            <a:solidFill>
              <a:schemeClr val="accent6">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285750" indent="-285750">
              <a:buFont typeface="Meiryo UI" panose="020B0604030504040204" pitchFamily="50" charset="-128"/>
              <a:buChar char="○"/>
            </a:pPr>
            <a:r>
              <a:rPr kumimoji="1" lang="ja-JP" altLang="en-US" sz="1400" dirty="0"/>
              <a:t>密集市街地におけるリスクとして、今回示した延焼シミュレーション結果などを提示し、居住する府民に対してリスク周知を行うとともに、感震ブレーカーの設置や不燃化対策などの事前の備えを働きかける。</a:t>
            </a:r>
          </a:p>
        </p:txBody>
      </p:sp>
      <p:sp>
        <p:nvSpPr>
          <p:cNvPr id="6" name="四角形: 角を丸くする 5">
            <a:extLst>
              <a:ext uri="{FF2B5EF4-FFF2-40B4-BE49-F238E27FC236}">
                <a16:creationId xmlns:a16="http://schemas.microsoft.com/office/drawing/2014/main" id="{F192D517-9D8F-F5DC-93A0-BE7AA838115F}"/>
              </a:ext>
            </a:extLst>
          </p:cNvPr>
          <p:cNvSpPr/>
          <p:nvPr/>
        </p:nvSpPr>
        <p:spPr>
          <a:xfrm>
            <a:off x="252000" y="517875"/>
            <a:ext cx="8640000" cy="523072"/>
          </a:xfrm>
          <a:prstGeom prst="roundRect">
            <a:avLst>
              <a:gd name="adj" fmla="val 6626"/>
            </a:avLst>
          </a:prstGeom>
          <a:solidFill>
            <a:schemeClr val="accent6">
              <a:lumMod val="60000"/>
              <a:lumOff val="40000"/>
              <a:alpha val="50000"/>
            </a:schemeClr>
          </a:solidFill>
          <a:ln w="12700">
            <a:solidFill>
              <a:schemeClr val="accent6">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lIns="36000" tIns="36000" rIns="0" bIns="36000" rtlCol="0" anchor="t" anchorCtr="0">
            <a:spAutoFit/>
          </a:bodyPr>
          <a:lstStyle/>
          <a:p>
            <a:pPr marL="216000" indent="-216000">
              <a:buFont typeface="Meiryo UI" panose="020B0604030504040204" pitchFamily="50" charset="-128"/>
              <a:buChar char="○"/>
            </a:pPr>
            <a:r>
              <a:rPr kumimoji="1" lang="ja-JP" altLang="en-US" sz="1400" dirty="0"/>
              <a:t>密集市街地におけるリスクとして、今回示した延焼シミュレーション結果などを提示し、当該地域に居住する府民に対してリスクの周知を行うとともに、感震ブレーカー設置や不燃化対策など、延焼火災の抑制に向けた事前の備えを働きかける。</a:t>
            </a:r>
            <a:endParaRPr kumimoji="1" lang="en-US" altLang="ja-JP" sz="1400" dirty="0"/>
          </a:p>
        </p:txBody>
      </p:sp>
    </p:spTree>
    <p:extLst>
      <p:ext uri="{BB962C8B-B14F-4D97-AF65-F5344CB8AC3E}">
        <p14:creationId xmlns:p14="http://schemas.microsoft.com/office/powerpoint/2010/main" val="2678802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B74AFD5-E186-0BC7-E878-CCEBBFCA7E7F}"/>
            </a:ext>
          </a:extLst>
        </p:cNvPr>
        <p:cNvGrpSpPr/>
        <p:nvPr/>
      </p:nvGrpSpPr>
      <p:grpSpPr>
        <a:xfrm>
          <a:off x="0" y="0"/>
          <a:ext cx="0" cy="0"/>
          <a:chOff x="0" y="0"/>
          <a:chExt cx="0" cy="0"/>
        </a:xfrm>
      </p:grpSpPr>
      <p:sp>
        <p:nvSpPr>
          <p:cNvPr id="7" name="タイトル 6">
            <a:extLst>
              <a:ext uri="{FF2B5EF4-FFF2-40B4-BE49-F238E27FC236}">
                <a16:creationId xmlns:a16="http://schemas.microsoft.com/office/drawing/2014/main" id="{C905A415-8364-D41C-487F-292B2ACC5B9A}"/>
              </a:ext>
            </a:extLst>
          </p:cNvPr>
          <p:cNvSpPr>
            <a:spLocks noGrp="1"/>
          </p:cNvSpPr>
          <p:nvPr>
            <p:ph type="title"/>
          </p:nvPr>
        </p:nvSpPr>
        <p:spPr>
          <a:xfrm>
            <a:off x="0" y="0"/>
            <a:ext cx="9144000" cy="424800"/>
          </a:xfrm>
        </p:spPr>
        <p:txBody>
          <a:bodyPr>
            <a:normAutofit/>
          </a:bodyPr>
          <a:lstStyle/>
          <a:p>
            <a:r>
              <a:rPr lang="ja-JP" altLang="en-US" sz="2400" b="1" dirty="0">
                <a:latin typeface="+mn-ea"/>
                <a:ea typeface="+mn-ea"/>
              </a:rPr>
              <a:t>１．</a:t>
            </a:r>
            <a:r>
              <a:rPr lang="ja-JP" altLang="en-US" sz="2400" b="1" dirty="0"/>
              <a:t>第５回検討部会における委員意見</a:t>
            </a:r>
            <a:endParaRPr lang="ja-JP" altLang="en-US" sz="2400" b="1" dirty="0">
              <a:latin typeface="+mn-ea"/>
              <a:ea typeface="+mn-ea"/>
            </a:endParaRPr>
          </a:p>
        </p:txBody>
      </p:sp>
      <p:graphicFrame>
        <p:nvGraphicFramePr>
          <p:cNvPr id="8" name="表 7">
            <a:extLst>
              <a:ext uri="{FF2B5EF4-FFF2-40B4-BE49-F238E27FC236}">
                <a16:creationId xmlns:a16="http://schemas.microsoft.com/office/drawing/2014/main" id="{6B311C9E-C06C-C1B7-0960-C86780FC18C3}"/>
              </a:ext>
            </a:extLst>
          </p:cNvPr>
          <p:cNvGraphicFramePr>
            <a:graphicFrameLocks noGrp="1"/>
          </p:cNvGraphicFramePr>
          <p:nvPr>
            <p:extLst>
              <p:ext uri="{D42A27DB-BD31-4B8C-83A1-F6EECF244321}">
                <p14:modId xmlns:p14="http://schemas.microsoft.com/office/powerpoint/2010/main" val="2992654552"/>
              </p:ext>
            </p:extLst>
          </p:nvPr>
        </p:nvGraphicFramePr>
        <p:xfrm>
          <a:off x="375033" y="1168134"/>
          <a:ext cx="8365206" cy="4822763"/>
        </p:xfrm>
        <a:graphic>
          <a:graphicData uri="http://schemas.openxmlformats.org/drawingml/2006/table">
            <a:tbl>
              <a:tblPr firstRow="1" firstCol="1" bandRow="1">
                <a:tableStyleId>{5940675A-B579-460E-94D1-54222C63F5DA}</a:tableStyleId>
              </a:tblPr>
              <a:tblGrid>
                <a:gridCol w="1061881">
                  <a:extLst>
                    <a:ext uri="{9D8B030D-6E8A-4147-A177-3AD203B41FA5}">
                      <a16:colId xmlns:a16="http://schemas.microsoft.com/office/drawing/2014/main" val="3860642103"/>
                    </a:ext>
                  </a:extLst>
                </a:gridCol>
                <a:gridCol w="451263">
                  <a:extLst>
                    <a:ext uri="{9D8B030D-6E8A-4147-A177-3AD203B41FA5}">
                      <a16:colId xmlns:a16="http://schemas.microsoft.com/office/drawing/2014/main" val="201394745"/>
                    </a:ext>
                  </a:extLst>
                </a:gridCol>
                <a:gridCol w="3567753">
                  <a:extLst>
                    <a:ext uri="{9D8B030D-6E8A-4147-A177-3AD203B41FA5}">
                      <a16:colId xmlns:a16="http://schemas.microsoft.com/office/drawing/2014/main" val="376159414"/>
                    </a:ext>
                  </a:extLst>
                </a:gridCol>
                <a:gridCol w="3284309">
                  <a:extLst>
                    <a:ext uri="{9D8B030D-6E8A-4147-A177-3AD203B41FA5}">
                      <a16:colId xmlns:a16="http://schemas.microsoft.com/office/drawing/2014/main" val="1895220950"/>
                    </a:ext>
                  </a:extLst>
                </a:gridCol>
              </a:tblGrid>
              <a:tr h="511297">
                <a:tc>
                  <a:txBody>
                    <a:bodyPr/>
                    <a:lstStyle/>
                    <a:p>
                      <a:pPr algn="ctr">
                        <a:lnSpc>
                          <a:spcPts val="1800"/>
                        </a:lnSpc>
                      </a:pPr>
                      <a:r>
                        <a:rPr lang="ja-JP" sz="1600" b="1" dirty="0">
                          <a:solidFill>
                            <a:schemeClr val="bg1"/>
                          </a:solidFill>
                          <a:effectLst/>
                          <a:latin typeface="Meiryo UI" panose="020B0604030504040204" pitchFamily="50" charset="-128"/>
                          <a:ea typeface="Meiryo UI" panose="020B0604030504040204" pitchFamily="50" charset="-128"/>
                        </a:rPr>
                        <a:t>項目</a:t>
                      </a:r>
                      <a:endParaRPr lang="ja-JP" sz="1600" b="1"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solidFill>
                  </a:tcPr>
                </a:tc>
                <a:tc>
                  <a:txBody>
                    <a:bodyPr/>
                    <a:lstStyle/>
                    <a:p>
                      <a:pPr algn="ctr">
                        <a:lnSpc>
                          <a:spcPts val="1800"/>
                        </a:lnSpc>
                      </a:pPr>
                      <a:r>
                        <a:rPr lang="en-US" altLang="ja-JP" sz="1600" b="1"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No.</a:t>
                      </a:r>
                      <a:endParaRPr lang="ja-JP" sz="1600" b="1"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solidFill>
                  </a:tcPr>
                </a:tc>
                <a:tc>
                  <a:txBody>
                    <a:bodyPr/>
                    <a:lstStyle/>
                    <a:p>
                      <a:pPr algn="ctr">
                        <a:lnSpc>
                          <a:spcPts val="1800"/>
                        </a:lnSpc>
                      </a:pPr>
                      <a:r>
                        <a:rPr lang="ja-JP" altLang="en-US" sz="1600" b="1"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ご意見</a:t>
                      </a:r>
                      <a:endParaRPr lang="ja-JP" sz="1600" b="1"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6195" marR="3619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solidFill>
                  </a:tcPr>
                </a:tc>
                <a:tc>
                  <a:txBody>
                    <a:bodyPr/>
                    <a:lstStyle/>
                    <a:p>
                      <a:pPr algn="ctr">
                        <a:lnSpc>
                          <a:spcPts val="1800"/>
                        </a:lnSpc>
                      </a:pPr>
                      <a:r>
                        <a:rPr lang="ja-JP" altLang="en-US" sz="1600" b="1"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今後の対応</a:t>
                      </a:r>
                      <a:endParaRPr lang="ja-JP" altLang="ja-JP" sz="1600" b="1"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6195" marR="3619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solidFill>
                  </a:tcPr>
                </a:tc>
                <a:extLst>
                  <a:ext uri="{0D108BD9-81ED-4DB2-BD59-A6C34878D82A}">
                    <a16:rowId xmlns:a16="http://schemas.microsoft.com/office/drawing/2014/main" val="79589436"/>
                  </a:ext>
                </a:extLst>
              </a:tr>
              <a:tr h="15284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800" dirty="0">
                          <a:effectLst/>
                          <a:latin typeface="Meiryo UI" panose="020B0604030504040204" pitchFamily="50" charset="-128"/>
                          <a:ea typeface="Meiryo UI" panose="020B0604030504040204" pitchFamily="50" charset="-128"/>
                          <a:cs typeface="Times New Roman" panose="02020603050405020304" pitchFamily="18" charset="0"/>
                        </a:rPr>
                        <a:t>地震動の</a:t>
                      </a:r>
                      <a:endParaRPr lang="en-US" altLang="ja-JP" sz="1800" dirty="0">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800" dirty="0">
                          <a:effectLst/>
                          <a:latin typeface="Meiryo UI" panose="020B0604030504040204" pitchFamily="50" charset="-128"/>
                          <a:ea typeface="Meiryo UI" panose="020B0604030504040204" pitchFamily="50" charset="-128"/>
                          <a:cs typeface="Times New Roman" panose="02020603050405020304" pitchFamily="18" charset="0"/>
                        </a:rPr>
                        <a:t>予測</a:t>
                      </a:r>
                      <a:endParaRPr lang="ja-JP" altLang="ja-JP" sz="1800" b="0" dirty="0">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tc>
                <a:tc>
                  <a:txBody>
                    <a:bodyPr/>
                    <a:lstStyle/>
                    <a:p>
                      <a:pPr algn="ctr">
                        <a:lnSpc>
                          <a:spcPts val="1800"/>
                        </a:lnSpc>
                      </a:pPr>
                      <a:r>
                        <a:rPr lang="ja-JP" altLang="en-US" sz="1600" b="0" dirty="0">
                          <a:effectLst/>
                          <a:latin typeface="Meiryo UI" panose="020B0604030504040204" pitchFamily="50" charset="-128"/>
                          <a:ea typeface="Meiryo UI" panose="020B0604030504040204" pitchFamily="50" charset="-128"/>
                          <a:cs typeface="Times New Roman" panose="02020603050405020304" pitchFamily="18" charset="0"/>
                        </a:rPr>
                        <a:t>１</a:t>
                      </a:r>
                      <a:endParaRPr lang="ja-JP" sz="1600" b="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0" marB="0" anchor="ctr"/>
                </a:tc>
                <a:tc>
                  <a:txBody>
                    <a:bodyPr/>
                    <a:lstStyle/>
                    <a:p>
                      <a:pPr marL="285750" indent="-200025" algn="just">
                        <a:lnSpc>
                          <a:spcPts val="1800"/>
                        </a:lnSpc>
                        <a:buFont typeface="Arial" panose="020B0604020202020204" pitchFamily="34" charset="0"/>
                        <a:buChar char="•"/>
                      </a:pPr>
                      <a:r>
                        <a:rPr lang="ja-JP" altLang="en-US" sz="1600" dirty="0">
                          <a:effectLst/>
                          <a:latin typeface="Meiryo UI" panose="020B0604030504040204" pitchFamily="50" charset="-128"/>
                          <a:ea typeface="Meiryo UI" panose="020B0604030504040204" pitchFamily="50" charset="-128"/>
                          <a:cs typeface="Times New Roman" panose="02020603050405020304" pitchFamily="18" charset="0"/>
                        </a:rPr>
                        <a:t>被害想定を国でなく大阪府で実施する意義は、長周期を検討することにある。揺れの継続時間や長周期地震動の影響に関して、少なくとも定性的に議論を深めることが必要。</a:t>
                      </a:r>
                      <a:endParaRPr lang="ja-JP" altLang="ja-JP" sz="16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0" marB="0" anchor="ctr"/>
                </a:tc>
                <a:tc>
                  <a:txBody>
                    <a:bodyPr/>
                    <a:lstStyle/>
                    <a:p>
                      <a:pPr marL="285750" indent="-192088" algn="l">
                        <a:lnSpc>
                          <a:spcPts val="1800"/>
                        </a:lnSpc>
                        <a:buFont typeface="Arial" panose="020B0604020202020204" pitchFamily="34" charset="0"/>
                        <a:buChar char="•"/>
                      </a:pPr>
                      <a:r>
                        <a:rPr kumimoji="1" lang="ja-JP" altLang="en-US" sz="1600" b="0" i="0" u="none" kern="1200" dirty="0">
                          <a:solidFill>
                            <a:schemeClr val="tx1"/>
                          </a:solidFill>
                          <a:effectLst/>
                          <a:latin typeface="+mn-ea"/>
                          <a:ea typeface="+mn-ea"/>
                          <a:cs typeface="+mn-cs"/>
                        </a:rPr>
                        <a:t>府内における長周期地震動の</a:t>
                      </a:r>
                      <a:r>
                        <a:rPr kumimoji="1" lang="ja-JP" altLang="en-US" sz="1600" b="0" i="0" u="none" kern="1200" baseline="0" dirty="0">
                          <a:solidFill>
                            <a:schemeClr val="tx1"/>
                          </a:solidFill>
                          <a:effectLst/>
                          <a:uFill>
                            <a:solidFill>
                              <a:srgbClr val="FF0000"/>
                            </a:solidFill>
                          </a:uFill>
                          <a:latin typeface="+mn-ea"/>
                          <a:ea typeface="+mn-ea"/>
                          <a:cs typeface="+mn-cs"/>
                        </a:rPr>
                        <a:t>リスクを検討</a:t>
                      </a:r>
                      <a:endParaRPr kumimoji="1" lang="en-US" altLang="ja-JP" sz="1600" b="0" i="0" u="none" kern="1200" baseline="0" dirty="0">
                        <a:solidFill>
                          <a:schemeClr val="tx1"/>
                        </a:solidFill>
                        <a:effectLst/>
                        <a:uFill>
                          <a:solidFill>
                            <a:srgbClr val="FF0000"/>
                          </a:solidFill>
                        </a:uFill>
                        <a:latin typeface="+mn-ea"/>
                        <a:ea typeface="+mn-ea"/>
                        <a:cs typeface="+mn-cs"/>
                      </a:endParaRPr>
                    </a:p>
                    <a:p>
                      <a:pPr marL="285750" indent="-192088" algn="just">
                        <a:lnSpc>
                          <a:spcPts val="1800"/>
                        </a:lnSpc>
                        <a:buFont typeface="Arial" panose="020B0604020202020204" pitchFamily="34" charset="0"/>
                        <a:buChar char="•"/>
                      </a:pPr>
                      <a:r>
                        <a:rPr kumimoji="1" lang="ja-JP" altLang="en-US" sz="1600" b="0" i="0" u="none" kern="1200" baseline="0" dirty="0">
                          <a:solidFill>
                            <a:schemeClr val="tx1"/>
                          </a:solidFill>
                          <a:effectLst/>
                          <a:uFill>
                            <a:solidFill>
                              <a:srgbClr val="FF0000"/>
                            </a:solidFill>
                          </a:uFill>
                          <a:latin typeface="+mn-ea"/>
                          <a:ea typeface="+mn-ea"/>
                          <a:cs typeface="+mn-cs"/>
                        </a:rPr>
                        <a:t>府民の事前の備えに繋がるよう、情報提供を行う</a:t>
                      </a:r>
                      <a:endParaRPr kumimoji="1" lang="en-US" altLang="ja-JP" sz="1600" b="0" i="0" u="none" kern="1200" baseline="0" dirty="0">
                        <a:solidFill>
                          <a:schemeClr val="tx1"/>
                        </a:solidFill>
                        <a:effectLst/>
                        <a:uFill>
                          <a:solidFill>
                            <a:srgbClr val="FF0000"/>
                          </a:solidFill>
                        </a:uFill>
                        <a:latin typeface="+mn-ea"/>
                        <a:ea typeface="+mn-ea"/>
                        <a:cs typeface="+mn-cs"/>
                      </a:endParaRPr>
                    </a:p>
                    <a:p>
                      <a:pPr marL="93662" marR="0" lvl="0" indent="0" algn="just"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1" lang="ja-JP" altLang="en-US" sz="1600" b="1" i="0" kern="1200" dirty="0">
                          <a:solidFill>
                            <a:schemeClr val="tx1"/>
                          </a:solidFill>
                          <a:effectLst/>
                          <a:latin typeface="+mn-ea"/>
                          <a:ea typeface="+mn-ea"/>
                          <a:cs typeface="+mn-cs"/>
                        </a:rPr>
                        <a:t>⇒</a:t>
                      </a:r>
                      <a:r>
                        <a:rPr kumimoji="1" lang="en-US" altLang="ja-JP" sz="1600" b="1" i="0" kern="1200" dirty="0">
                          <a:solidFill>
                            <a:schemeClr val="tx1"/>
                          </a:solidFill>
                          <a:effectLst/>
                          <a:latin typeface="+mn-ea"/>
                          <a:ea typeface="+mn-ea"/>
                          <a:cs typeface="+mn-cs"/>
                        </a:rPr>
                        <a:t>P6-10</a:t>
                      </a:r>
                    </a:p>
                  </a:txBody>
                  <a:tcPr marL="36195" marR="36195" marT="0" marB="0" anchor="ctr"/>
                </a:tc>
                <a:extLst>
                  <a:ext uri="{0D108BD9-81ED-4DB2-BD59-A6C34878D82A}">
                    <a16:rowId xmlns:a16="http://schemas.microsoft.com/office/drawing/2014/main" val="2991197217"/>
                  </a:ext>
                </a:extLst>
              </a:tr>
              <a:tr h="2782978">
                <a:tc>
                  <a:txBody>
                    <a:bodyPr/>
                    <a:lstStyle/>
                    <a:p>
                      <a:pPr algn="ctr">
                        <a:lnSpc>
                          <a:spcPts val="1800"/>
                        </a:lnSpc>
                      </a:pPr>
                      <a:r>
                        <a:rPr lang="ja-JP" altLang="en-US" sz="1600" b="0" dirty="0">
                          <a:effectLst/>
                          <a:latin typeface="Meiryo UI" panose="020B0604030504040204" pitchFamily="50" charset="-128"/>
                          <a:ea typeface="Meiryo UI" panose="020B0604030504040204" pitchFamily="50" charset="-128"/>
                          <a:cs typeface="Times New Roman" panose="02020603050405020304" pitchFamily="18" charset="0"/>
                        </a:rPr>
                        <a:t>液状化</a:t>
                      </a:r>
                      <a:endParaRPr lang="ja-JP" altLang="ja-JP" sz="1600" b="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0" marB="0" anchor="ctr"/>
                </a:tc>
                <a:tc>
                  <a:txBody>
                    <a:bodyPr/>
                    <a:lstStyle/>
                    <a:p>
                      <a:pPr algn="ctr">
                        <a:lnSpc>
                          <a:spcPts val="1800"/>
                        </a:lnSpc>
                      </a:pPr>
                      <a:r>
                        <a:rPr lang="ja-JP" altLang="en-US" sz="1600" b="0" dirty="0">
                          <a:effectLst/>
                          <a:latin typeface="Meiryo UI" panose="020B0604030504040204" pitchFamily="50" charset="-128"/>
                          <a:ea typeface="Meiryo UI" panose="020B0604030504040204" pitchFamily="50" charset="-128"/>
                          <a:cs typeface="Times New Roman" panose="02020603050405020304" pitchFamily="18" charset="0"/>
                        </a:rPr>
                        <a:t>２</a:t>
                      </a:r>
                      <a:endParaRPr lang="ja-JP" altLang="ja-JP" sz="1600" b="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0" marB="0" anchor="ctr"/>
                </a:tc>
                <a:tc>
                  <a:txBody>
                    <a:bodyPr/>
                    <a:lstStyle/>
                    <a:p>
                      <a:pPr marL="285750" indent="-200025" algn="l">
                        <a:lnSpc>
                          <a:spcPts val="1800"/>
                        </a:lnSpc>
                        <a:buFont typeface="Arial" panose="020B0604020202020204" pitchFamily="34" charset="0"/>
                        <a:buChar char="•"/>
                      </a:pPr>
                      <a:r>
                        <a:rPr kumimoji="1" lang="ja-JP" altLang="ja-JP" sz="1600" kern="1200" dirty="0">
                          <a:solidFill>
                            <a:schemeClr val="tx1"/>
                          </a:solidFill>
                          <a:effectLst/>
                          <a:latin typeface="+mn-ea"/>
                          <a:ea typeface="+mn-ea"/>
                          <a:cs typeface="+mn-cs"/>
                        </a:rPr>
                        <a:t>府民が</a:t>
                      </a:r>
                      <a:r>
                        <a:rPr kumimoji="1" lang="ja-JP" altLang="en-US" sz="1600" kern="1200" dirty="0">
                          <a:solidFill>
                            <a:schemeClr val="tx1"/>
                          </a:solidFill>
                          <a:effectLst/>
                          <a:latin typeface="+mn-ea"/>
                          <a:ea typeface="+mn-ea"/>
                          <a:cs typeface="+mn-cs"/>
                        </a:rPr>
                        <a:t>液状化を</a:t>
                      </a:r>
                      <a:r>
                        <a:rPr kumimoji="1" lang="ja-JP" altLang="ja-JP" sz="1600" kern="1200" dirty="0">
                          <a:solidFill>
                            <a:schemeClr val="tx1"/>
                          </a:solidFill>
                          <a:effectLst/>
                          <a:latin typeface="+mn-ea"/>
                          <a:ea typeface="+mn-ea"/>
                          <a:cs typeface="+mn-cs"/>
                        </a:rPr>
                        <a:t>具体的にイメージできる情報</a:t>
                      </a:r>
                      <a:r>
                        <a:rPr kumimoji="1" lang="ja-JP" altLang="en-US" sz="1600" kern="1200" dirty="0">
                          <a:solidFill>
                            <a:schemeClr val="tx1"/>
                          </a:solidFill>
                          <a:effectLst/>
                          <a:latin typeface="+mn-ea"/>
                          <a:ea typeface="+mn-ea"/>
                          <a:cs typeface="+mn-cs"/>
                        </a:rPr>
                        <a:t>を</a:t>
                      </a:r>
                      <a:r>
                        <a:rPr kumimoji="1" lang="ja-JP" altLang="ja-JP" sz="1600" kern="1200" dirty="0">
                          <a:solidFill>
                            <a:schemeClr val="tx1"/>
                          </a:solidFill>
                          <a:effectLst/>
                          <a:latin typeface="+mn-ea"/>
                          <a:ea typeface="+mn-ea"/>
                          <a:cs typeface="+mn-cs"/>
                        </a:rPr>
                        <a:t>提供</a:t>
                      </a:r>
                      <a:r>
                        <a:rPr kumimoji="1" lang="ja-JP" altLang="en-US" sz="1600" kern="1200" dirty="0">
                          <a:solidFill>
                            <a:schemeClr val="tx1"/>
                          </a:solidFill>
                          <a:effectLst/>
                          <a:latin typeface="+mn-ea"/>
                          <a:ea typeface="+mn-ea"/>
                          <a:cs typeface="+mn-cs"/>
                        </a:rPr>
                        <a:t>することが必要。</a:t>
                      </a:r>
                      <a:endParaRPr kumimoji="1" lang="en-US" altLang="ja-JP" sz="1600" kern="1200" dirty="0">
                        <a:solidFill>
                          <a:schemeClr val="tx1"/>
                        </a:solidFill>
                        <a:effectLst/>
                        <a:latin typeface="+mn-ea"/>
                        <a:ea typeface="+mn-ea"/>
                        <a:cs typeface="+mn-cs"/>
                      </a:endParaRPr>
                    </a:p>
                    <a:p>
                      <a:pPr marL="285750" indent="-200025" algn="l">
                        <a:lnSpc>
                          <a:spcPts val="1800"/>
                        </a:lnSpc>
                        <a:buFont typeface="Arial" panose="020B0604020202020204" pitchFamily="34" charset="0"/>
                        <a:buChar char="•"/>
                      </a:pPr>
                      <a:r>
                        <a:rPr kumimoji="1" lang="ja-JP" altLang="en-US" sz="1600" kern="1200" dirty="0">
                          <a:solidFill>
                            <a:schemeClr val="tx1"/>
                          </a:solidFill>
                          <a:effectLst/>
                          <a:latin typeface="+mn-lt"/>
                          <a:ea typeface="+mn-ea"/>
                          <a:cs typeface="+mn-cs"/>
                        </a:rPr>
                        <a:t>液状化が起こることにより、</a:t>
                      </a:r>
                      <a:r>
                        <a:rPr kumimoji="1" lang="ja-JP" altLang="ja-JP" sz="1600" kern="1200" dirty="0">
                          <a:solidFill>
                            <a:schemeClr val="tx1"/>
                          </a:solidFill>
                          <a:effectLst/>
                          <a:latin typeface="+mn-lt"/>
                          <a:ea typeface="+mn-ea"/>
                          <a:cs typeface="+mn-cs"/>
                        </a:rPr>
                        <a:t>複合的なリスク</a:t>
                      </a:r>
                      <a:r>
                        <a:rPr kumimoji="1" lang="ja-JP" altLang="en-US" sz="1600" kern="1200" dirty="0">
                          <a:solidFill>
                            <a:schemeClr val="tx1"/>
                          </a:solidFill>
                          <a:effectLst/>
                          <a:latin typeface="+mn-lt"/>
                          <a:ea typeface="+mn-ea"/>
                          <a:cs typeface="+mn-cs"/>
                        </a:rPr>
                        <a:t>が高まることを周知することが必要。</a:t>
                      </a:r>
                      <a:endParaRPr kumimoji="1" lang="en-US" altLang="ja-JP" sz="1600" kern="1200" dirty="0">
                        <a:solidFill>
                          <a:schemeClr val="tx1"/>
                        </a:solidFill>
                        <a:effectLst/>
                        <a:latin typeface="+mn-lt"/>
                        <a:ea typeface="+mn-ea"/>
                        <a:cs typeface="+mn-cs"/>
                      </a:endParaRPr>
                    </a:p>
                    <a:p>
                      <a:pPr marL="625475" indent="-358775" algn="l">
                        <a:lnSpc>
                          <a:spcPts val="1800"/>
                        </a:lnSpc>
                        <a:spcBef>
                          <a:spcPts val="300"/>
                        </a:spcBef>
                      </a:pPr>
                      <a:r>
                        <a:rPr kumimoji="1" lang="ja-JP" altLang="en-US" sz="1600" kern="1200" dirty="0">
                          <a:solidFill>
                            <a:schemeClr val="tx1"/>
                          </a:solidFill>
                          <a:effectLst/>
                          <a:latin typeface="+mn-lt"/>
                          <a:ea typeface="+mn-ea"/>
                          <a:cs typeface="+mn-cs"/>
                        </a:rPr>
                        <a:t>（例）液状化被害を受けた地域での消火活動の困難さ</a:t>
                      </a:r>
                      <a:endParaRPr lang="ja-JP" altLang="en-US" sz="1600" dirty="0">
                        <a:solidFill>
                          <a:schemeClr val="tx1"/>
                        </a:solidFill>
                        <a:effectLst/>
                        <a:latin typeface="+mn-ea"/>
                        <a:ea typeface="+mn-ea"/>
                        <a:cs typeface="Times New Roman" panose="02020603050405020304" pitchFamily="18" charset="0"/>
                      </a:endParaRPr>
                    </a:p>
                  </a:txBody>
                  <a:tcPr marL="36195" marR="36195" marT="0" marB="0" anchor="ctr">
                    <a:lnB w="12700" cap="flat" cmpd="sng" algn="ctr">
                      <a:solidFill>
                        <a:schemeClr val="tx1"/>
                      </a:solidFill>
                      <a:prstDash val="solid"/>
                      <a:round/>
                      <a:headEnd type="none" w="med" len="med"/>
                      <a:tailEnd type="none" w="med" len="med"/>
                    </a:lnB>
                  </a:tcPr>
                </a:tc>
                <a:tc>
                  <a:txBody>
                    <a:bodyPr/>
                    <a:lstStyle/>
                    <a:p>
                      <a:pPr marL="285750" marR="0" lvl="0" indent="-192088" algn="just"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lang="ja-JP" altLang="en-US" sz="1600" b="0" u="none"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過去の地震における液状化被害事例を提示</a:t>
                      </a:r>
                      <a:endParaRPr lang="en-US" altLang="ja-JP" sz="1600" b="0" u="none"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285750" indent="-192088" algn="just">
                        <a:lnSpc>
                          <a:spcPts val="1800"/>
                        </a:lnSpc>
                        <a:buFont typeface="Arial" panose="020B0604020202020204" pitchFamily="34" charset="0"/>
                        <a:buChar char="•"/>
                      </a:pPr>
                      <a:r>
                        <a:rPr lang="ja-JP" altLang="en-US" sz="1600" b="0" u="none" baseline="0" dirty="0">
                          <a:solidFill>
                            <a:schemeClr val="tx1"/>
                          </a:solidFill>
                          <a:effectLst/>
                          <a:uFill>
                            <a:solidFill>
                              <a:srgbClr val="FF0000"/>
                            </a:solidFill>
                          </a:uFill>
                          <a:latin typeface="メイリオ" panose="020B0604030504040204" pitchFamily="50" charset="-128"/>
                          <a:ea typeface="メイリオ" panose="020B0604030504040204" pitchFamily="50" charset="-128"/>
                          <a:cs typeface="Times New Roman" panose="02020603050405020304" pitchFamily="18" charset="0"/>
                        </a:rPr>
                        <a:t>広域緊急交通路</a:t>
                      </a:r>
                      <a:r>
                        <a:rPr lang="ja-JP" altLang="en-US" sz="1600" b="0" u="none"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と液状化危険度から、想定されるリスクを整理し、</a:t>
                      </a:r>
                      <a:r>
                        <a:rPr lang="ja-JP" altLang="en-US" sz="1600" b="0" u="none" baseline="0" dirty="0">
                          <a:solidFill>
                            <a:schemeClr val="tx1"/>
                          </a:solidFill>
                          <a:effectLst/>
                          <a:uFill>
                            <a:solidFill>
                              <a:srgbClr val="FF0000"/>
                            </a:solidFill>
                          </a:uFill>
                          <a:latin typeface="メイリオ" panose="020B0604030504040204" pitchFamily="50" charset="-128"/>
                          <a:ea typeface="メイリオ" panose="020B0604030504040204" pitchFamily="50" charset="-128"/>
                          <a:cs typeface="Times New Roman" panose="02020603050405020304" pitchFamily="18" charset="0"/>
                        </a:rPr>
                        <a:t>災害シナリオに記載</a:t>
                      </a:r>
                      <a:endParaRPr lang="en-US" altLang="ja-JP" sz="1600" b="0" u="none" baseline="0" dirty="0">
                        <a:solidFill>
                          <a:schemeClr val="tx1"/>
                        </a:solidFill>
                        <a:effectLst/>
                        <a:uFill>
                          <a:solidFill>
                            <a:srgbClr val="FF0000"/>
                          </a:solidFill>
                        </a:uFill>
                        <a:latin typeface="メイリオ" panose="020B0604030504040204" pitchFamily="50" charset="-128"/>
                        <a:ea typeface="メイリオ" panose="020B0604030504040204" pitchFamily="50" charset="-128"/>
                        <a:cs typeface="Times New Roman" panose="02020603050405020304" pitchFamily="18" charset="0"/>
                      </a:endParaRPr>
                    </a:p>
                    <a:p>
                      <a:pPr marL="93662" marR="0" lvl="0" indent="0" algn="just"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1" lang="ja-JP" altLang="en-US" sz="1600" b="1" i="0" u="none" kern="1200" dirty="0">
                          <a:solidFill>
                            <a:schemeClr val="tx1"/>
                          </a:solidFill>
                          <a:effectLst/>
                          <a:latin typeface="+mn-ea"/>
                          <a:ea typeface="+mn-ea"/>
                          <a:cs typeface="+mn-cs"/>
                        </a:rPr>
                        <a:t>⇒</a:t>
                      </a:r>
                      <a:r>
                        <a:rPr kumimoji="1" lang="en-US" altLang="ja-JP" sz="1600" b="1" i="0" u="none" kern="1200" dirty="0">
                          <a:solidFill>
                            <a:schemeClr val="tx1"/>
                          </a:solidFill>
                          <a:effectLst/>
                          <a:latin typeface="+mn-ea"/>
                          <a:ea typeface="+mn-ea"/>
                          <a:cs typeface="+mn-cs"/>
                        </a:rPr>
                        <a:t>P11-14</a:t>
                      </a:r>
                    </a:p>
                  </a:txBody>
                  <a:tcPr marL="36195" marR="36195"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4092259"/>
                  </a:ext>
                </a:extLst>
              </a:tr>
            </a:tbl>
          </a:graphicData>
        </a:graphic>
      </p:graphicFrame>
      <p:sp>
        <p:nvSpPr>
          <p:cNvPr id="2" name="コンテンツ プレースホルダー 1">
            <a:extLst>
              <a:ext uri="{FF2B5EF4-FFF2-40B4-BE49-F238E27FC236}">
                <a16:creationId xmlns:a16="http://schemas.microsoft.com/office/drawing/2014/main" id="{7024208D-C6FF-6ED4-5558-500114E7FF63}"/>
              </a:ext>
            </a:extLst>
          </p:cNvPr>
          <p:cNvSpPr txBox="1">
            <a:spLocks/>
          </p:cNvSpPr>
          <p:nvPr/>
        </p:nvSpPr>
        <p:spPr bwMode="auto">
          <a:xfrm>
            <a:off x="216000" y="648000"/>
            <a:ext cx="3168267"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Font typeface="Arial" charset="0"/>
              <a:buNone/>
            </a:pPr>
            <a:r>
              <a:rPr lang="en-US" altLang="ja-JP" sz="2400" dirty="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1.1</a:t>
            </a:r>
            <a:r>
              <a:rPr lang="ja-JP" altLang="en-US" sz="2400" dirty="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地震動・液状化</a:t>
            </a:r>
            <a:endParaRPr lang="en-US" altLang="ja-JP" sz="2400" dirty="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4" name="スライド番号プレースホルダー 12">
            <a:extLst>
              <a:ext uri="{FF2B5EF4-FFF2-40B4-BE49-F238E27FC236}">
                <a16:creationId xmlns:a16="http://schemas.microsoft.com/office/drawing/2014/main" id="{C80F7BFE-6B2C-B487-D2CB-AD38337A8B91}"/>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2</a:t>
            </a:fld>
            <a:endParaRPr lang="ja-JP" altLang="en-US" dirty="0">
              <a:solidFill>
                <a:schemeClr val="tx1"/>
              </a:solidFill>
            </a:endParaRPr>
          </a:p>
        </p:txBody>
      </p:sp>
    </p:spTree>
    <p:extLst>
      <p:ext uri="{BB962C8B-B14F-4D97-AF65-F5344CB8AC3E}">
        <p14:creationId xmlns:p14="http://schemas.microsoft.com/office/powerpoint/2010/main" val="406170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AA4DA-CED8-5F97-F250-252919885717}"/>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7E0A9712-0825-3807-5D24-38B02A2A3BE1}"/>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3</a:t>
            </a:fld>
            <a:endParaRPr lang="ja-JP" altLang="en-US" dirty="0">
              <a:solidFill>
                <a:schemeClr val="tx1"/>
              </a:solidFill>
            </a:endParaRPr>
          </a:p>
        </p:txBody>
      </p:sp>
      <p:sp>
        <p:nvSpPr>
          <p:cNvPr id="7" name="タイトル 6">
            <a:extLst>
              <a:ext uri="{FF2B5EF4-FFF2-40B4-BE49-F238E27FC236}">
                <a16:creationId xmlns:a16="http://schemas.microsoft.com/office/drawing/2014/main" id="{1A22BCB9-B00F-B1FD-5F3D-8B5424EF3A46}"/>
              </a:ext>
            </a:extLst>
          </p:cNvPr>
          <p:cNvSpPr>
            <a:spLocks noGrp="1"/>
          </p:cNvSpPr>
          <p:nvPr>
            <p:ph type="title"/>
          </p:nvPr>
        </p:nvSpPr>
        <p:spPr>
          <a:xfrm>
            <a:off x="0" y="0"/>
            <a:ext cx="9144000" cy="424800"/>
          </a:xfrm>
        </p:spPr>
        <p:txBody>
          <a:bodyPr>
            <a:normAutofit/>
          </a:bodyPr>
          <a:lstStyle/>
          <a:p>
            <a:r>
              <a:rPr lang="ja-JP" altLang="en-US" sz="2400" b="1" dirty="0">
                <a:latin typeface="+mn-ea"/>
                <a:ea typeface="+mn-ea"/>
              </a:rPr>
              <a:t>１．</a:t>
            </a:r>
            <a:r>
              <a:rPr lang="ja-JP" altLang="en-US" sz="2400" b="1" dirty="0"/>
              <a:t>第５回検討部会における委員意見</a:t>
            </a:r>
            <a:endParaRPr lang="ja-JP" altLang="en-US" sz="2400" b="1" dirty="0">
              <a:latin typeface="+mn-ea"/>
              <a:ea typeface="+mn-ea"/>
            </a:endParaRPr>
          </a:p>
        </p:txBody>
      </p:sp>
      <p:graphicFrame>
        <p:nvGraphicFramePr>
          <p:cNvPr id="8" name="表 7">
            <a:extLst>
              <a:ext uri="{FF2B5EF4-FFF2-40B4-BE49-F238E27FC236}">
                <a16:creationId xmlns:a16="http://schemas.microsoft.com/office/drawing/2014/main" id="{1AAB49C5-823D-0CB1-F5F9-CB0468C435F5}"/>
              </a:ext>
            </a:extLst>
          </p:cNvPr>
          <p:cNvGraphicFramePr>
            <a:graphicFrameLocks noGrp="1"/>
          </p:cNvGraphicFramePr>
          <p:nvPr>
            <p:extLst>
              <p:ext uri="{D42A27DB-BD31-4B8C-83A1-F6EECF244321}">
                <p14:modId xmlns:p14="http://schemas.microsoft.com/office/powerpoint/2010/main" val="3726620641"/>
              </p:ext>
            </p:extLst>
          </p:nvPr>
        </p:nvGraphicFramePr>
        <p:xfrm>
          <a:off x="330250" y="1213741"/>
          <a:ext cx="8374363" cy="3516884"/>
        </p:xfrm>
        <a:graphic>
          <a:graphicData uri="http://schemas.openxmlformats.org/drawingml/2006/table">
            <a:tbl>
              <a:tblPr firstRow="1" firstCol="1" bandRow="1">
                <a:tableStyleId>{5940675A-B579-460E-94D1-54222C63F5DA}</a:tableStyleId>
              </a:tblPr>
              <a:tblGrid>
                <a:gridCol w="1106664">
                  <a:extLst>
                    <a:ext uri="{9D8B030D-6E8A-4147-A177-3AD203B41FA5}">
                      <a16:colId xmlns:a16="http://schemas.microsoft.com/office/drawing/2014/main" val="3176591748"/>
                    </a:ext>
                  </a:extLst>
                </a:gridCol>
                <a:gridCol w="463138">
                  <a:extLst>
                    <a:ext uri="{9D8B030D-6E8A-4147-A177-3AD203B41FA5}">
                      <a16:colId xmlns:a16="http://schemas.microsoft.com/office/drawing/2014/main" val="4270726141"/>
                    </a:ext>
                  </a:extLst>
                </a:gridCol>
                <a:gridCol w="3669475">
                  <a:extLst>
                    <a:ext uri="{9D8B030D-6E8A-4147-A177-3AD203B41FA5}">
                      <a16:colId xmlns:a16="http://schemas.microsoft.com/office/drawing/2014/main" val="376159414"/>
                    </a:ext>
                  </a:extLst>
                </a:gridCol>
                <a:gridCol w="3135086">
                  <a:extLst>
                    <a:ext uri="{9D8B030D-6E8A-4147-A177-3AD203B41FA5}">
                      <a16:colId xmlns:a16="http://schemas.microsoft.com/office/drawing/2014/main" val="1895220950"/>
                    </a:ext>
                  </a:extLst>
                </a:gridCol>
              </a:tblGrid>
              <a:tr h="531760">
                <a:tc>
                  <a:txBody>
                    <a:bodyPr/>
                    <a:lstStyle/>
                    <a:p>
                      <a:pPr algn="ctr">
                        <a:lnSpc>
                          <a:spcPts val="1800"/>
                        </a:lnSpc>
                      </a:pPr>
                      <a:r>
                        <a:rPr lang="ja-JP" sz="1600" b="1" dirty="0">
                          <a:solidFill>
                            <a:schemeClr val="bg1"/>
                          </a:solidFill>
                          <a:effectLst/>
                          <a:latin typeface="Meiryo UI" panose="020B0604030504040204" pitchFamily="50" charset="-128"/>
                          <a:ea typeface="Meiryo UI" panose="020B0604030504040204" pitchFamily="50" charset="-128"/>
                        </a:rPr>
                        <a:t>項目</a:t>
                      </a:r>
                      <a:endParaRPr lang="ja-JP" sz="1600" b="1"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solidFill>
                  </a:tcPr>
                </a:tc>
                <a:tc>
                  <a:txBody>
                    <a:bodyPr/>
                    <a:lstStyle/>
                    <a:p>
                      <a:pPr algn="ctr">
                        <a:lnSpc>
                          <a:spcPts val="1800"/>
                        </a:lnSpc>
                      </a:pPr>
                      <a:r>
                        <a:rPr lang="en-US" altLang="ja-JP" sz="1600" b="1"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No.</a:t>
                      </a:r>
                      <a:endParaRPr lang="ja-JP" sz="1600" b="1"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solidFill>
                  </a:tcPr>
                </a:tc>
                <a:tc>
                  <a:txBody>
                    <a:bodyPr/>
                    <a:lstStyle/>
                    <a:p>
                      <a:pPr algn="ctr">
                        <a:lnSpc>
                          <a:spcPts val="1800"/>
                        </a:lnSpc>
                      </a:pPr>
                      <a:r>
                        <a:rPr lang="ja-JP" altLang="en-US" sz="1600" b="1"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ご意見</a:t>
                      </a:r>
                      <a:endParaRPr lang="ja-JP" sz="1600" b="1"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6195" marR="3619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solidFill>
                  </a:tcPr>
                </a:tc>
                <a:tc>
                  <a:txBody>
                    <a:bodyPr/>
                    <a:lstStyle/>
                    <a:p>
                      <a:pPr algn="ctr">
                        <a:lnSpc>
                          <a:spcPts val="1800"/>
                        </a:lnSpc>
                      </a:pPr>
                      <a:r>
                        <a:rPr lang="ja-JP" altLang="en-US" sz="1600" b="1"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今後の対応</a:t>
                      </a:r>
                      <a:endParaRPr lang="ja-JP" altLang="ja-JP" sz="1600" b="1"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6195" marR="3619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solidFill>
                  </a:tcPr>
                </a:tc>
                <a:extLst>
                  <a:ext uri="{0D108BD9-81ED-4DB2-BD59-A6C34878D82A}">
                    <a16:rowId xmlns:a16="http://schemas.microsoft.com/office/drawing/2014/main" val="79589436"/>
                  </a:ext>
                </a:extLst>
              </a:tr>
              <a:tr h="1455931">
                <a:tc rowSpan="2">
                  <a:txBody>
                    <a:bodyPr/>
                    <a:lstStyle/>
                    <a:p>
                      <a:pPr algn="ctr">
                        <a:lnSpc>
                          <a:spcPts val="1800"/>
                        </a:lnSpc>
                      </a:pPr>
                      <a:r>
                        <a:rPr kumimoji="1" lang="ja-JP" altLang="ja-JP" sz="1600" kern="1200" dirty="0">
                          <a:solidFill>
                            <a:schemeClr val="tx1"/>
                          </a:solidFill>
                          <a:effectLst/>
                          <a:latin typeface="+mn-lt"/>
                          <a:ea typeface="+mn-ea"/>
                          <a:cs typeface="+mn-cs"/>
                        </a:rPr>
                        <a:t>津波</a:t>
                      </a:r>
                      <a:endParaRPr lang="ja-JP" altLang="ja-JP" sz="1600" b="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noFill/>
                  </a:tcPr>
                </a:tc>
                <a:tc>
                  <a:txBody>
                    <a:bodyPr/>
                    <a:lstStyle/>
                    <a:p>
                      <a:pPr algn="ctr">
                        <a:lnSpc>
                          <a:spcPts val="1800"/>
                        </a:lnSpc>
                      </a:pPr>
                      <a:r>
                        <a:rPr lang="en-US" altLang="ja-JP" sz="1600" b="0" dirty="0">
                          <a:effectLst/>
                          <a:latin typeface="Meiryo UI" panose="020B0604030504040204" pitchFamily="50" charset="-128"/>
                          <a:ea typeface="Meiryo UI" panose="020B0604030504040204" pitchFamily="50" charset="-128"/>
                          <a:cs typeface="Times New Roman" panose="02020603050405020304" pitchFamily="18" charset="0"/>
                        </a:rPr>
                        <a:t>3</a:t>
                      </a:r>
                      <a:endParaRPr lang="ja-JP" altLang="ja-JP" sz="1600" b="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0" marB="0" anchor="ctr">
                    <a:noFill/>
                  </a:tcPr>
                </a:tc>
                <a:tc>
                  <a:txBody>
                    <a:bodyPr/>
                    <a:lstStyle/>
                    <a:p>
                      <a:pPr algn="l"/>
                      <a:r>
                        <a:rPr lang="ja-JP" altLang="en-US" sz="1600" b="0" dirty="0">
                          <a:solidFill>
                            <a:schemeClr val="tx1"/>
                          </a:solidFill>
                          <a:latin typeface="游ゴシック 本文"/>
                        </a:rPr>
                        <a:t>・　府民自らが事前準備や、いざという時の</a:t>
                      </a:r>
                      <a:endParaRPr lang="en-US" altLang="ja-JP" sz="1600" b="0" dirty="0">
                        <a:solidFill>
                          <a:schemeClr val="tx1"/>
                        </a:solidFill>
                        <a:latin typeface="游ゴシック 本文"/>
                      </a:endParaRPr>
                    </a:p>
                    <a:p>
                      <a:pPr algn="l"/>
                      <a:r>
                        <a:rPr lang="ja-JP" altLang="en-US" sz="1600" b="0" dirty="0">
                          <a:solidFill>
                            <a:schemeClr val="tx1"/>
                          </a:solidFill>
                          <a:latin typeface="游ゴシック 本文"/>
                        </a:rPr>
                        <a:t>　避難行動について考え、促すためにも</a:t>
                      </a:r>
                      <a:endParaRPr lang="en-US" altLang="ja-JP" sz="1600" b="0" dirty="0">
                        <a:solidFill>
                          <a:schemeClr val="tx1"/>
                        </a:solidFill>
                        <a:latin typeface="游ゴシック 本文"/>
                      </a:endParaRPr>
                    </a:p>
                    <a:p>
                      <a:pPr algn="l"/>
                      <a:r>
                        <a:rPr lang="ja-JP" altLang="en-US" sz="1600" b="0" dirty="0">
                          <a:solidFill>
                            <a:schemeClr val="tx1"/>
                          </a:solidFill>
                          <a:latin typeface="游ゴシック 本文"/>
                        </a:rPr>
                        <a:t>　防潮堤等が無かった場合の浸水域を線で</a:t>
                      </a:r>
                      <a:endParaRPr lang="en-US" altLang="ja-JP" sz="1600" b="0" dirty="0">
                        <a:solidFill>
                          <a:schemeClr val="tx1"/>
                        </a:solidFill>
                        <a:latin typeface="游ゴシック 本文"/>
                      </a:endParaRPr>
                    </a:p>
                    <a:p>
                      <a:pPr algn="l"/>
                      <a:r>
                        <a:rPr lang="ja-JP" altLang="en-US" sz="1600" b="0" dirty="0">
                          <a:solidFill>
                            <a:schemeClr val="tx1"/>
                          </a:solidFill>
                          <a:latin typeface="游ゴシック 本文"/>
                        </a:rPr>
                        <a:t>　明示すべきである。</a:t>
                      </a:r>
                      <a:endParaRPr lang="en-US" altLang="ja-JP" sz="1600" b="0" dirty="0">
                        <a:solidFill>
                          <a:schemeClr val="tx1"/>
                        </a:solidFill>
                        <a:latin typeface="游ゴシック 本文"/>
                      </a:endParaRPr>
                    </a:p>
                  </a:txBody>
                  <a:tcPr marL="36195" marR="36195" marT="0" marB="0" anchor="ctr">
                    <a:noFill/>
                  </a:tcPr>
                </a:tc>
                <a:tc>
                  <a:txBody>
                    <a:bodyPr/>
                    <a:lstStyle/>
                    <a:p>
                      <a:pPr marL="342900" marR="0" lvl="0" indent="-255588" algn="just"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1" lang="ja-JP" altLang="en-US" sz="1600" dirty="0"/>
                        <a:t>府民が避難行動について意識できるよう、目安として防潮施設が全く機能しないケースの浸水域を線で明示</a:t>
                      </a:r>
                      <a:r>
                        <a:rPr kumimoji="1" lang="ja-JP" altLang="en-US" sz="1600" b="1" i="0" kern="1200" dirty="0">
                          <a:solidFill>
                            <a:schemeClr val="tx1"/>
                          </a:solidFill>
                          <a:effectLst/>
                          <a:latin typeface="+mn-ea"/>
                          <a:ea typeface="+mn-ea"/>
                          <a:cs typeface="+mn-cs"/>
                        </a:rPr>
                        <a:t>⇒</a:t>
                      </a:r>
                      <a:r>
                        <a:rPr kumimoji="1" lang="en-US" altLang="ja-JP" sz="1600" b="1" i="0" kern="1200" dirty="0">
                          <a:solidFill>
                            <a:schemeClr val="tx1"/>
                          </a:solidFill>
                          <a:effectLst/>
                          <a:latin typeface="+mn-ea"/>
                          <a:ea typeface="+mn-ea"/>
                          <a:cs typeface="+mn-cs"/>
                        </a:rPr>
                        <a:t>P15-16</a:t>
                      </a:r>
                    </a:p>
                  </a:txBody>
                  <a:tcPr marL="36195" marR="36195" marT="0" marB="0" anchor="ctr">
                    <a:noFill/>
                  </a:tcPr>
                </a:tc>
                <a:extLst>
                  <a:ext uri="{0D108BD9-81ED-4DB2-BD59-A6C34878D82A}">
                    <a16:rowId xmlns:a16="http://schemas.microsoft.com/office/drawing/2014/main" val="1654184650"/>
                  </a:ext>
                </a:extLst>
              </a:tr>
              <a:tr h="1529193">
                <a:tc vMerge="1">
                  <a:txBody>
                    <a:bodyPr/>
                    <a:lstStyle/>
                    <a:p>
                      <a:pPr algn="ctr">
                        <a:lnSpc>
                          <a:spcPts val="1800"/>
                        </a:lnSpc>
                      </a:pPr>
                      <a:endParaRPr lang="ja-JP" altLang="ja-JP" sz="1600" b="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tcPr>
                </a:tc>
                <a:tc>
                  <a:txBody>
                    <a:bodyPr/>
                    <a:lstStyle/>
                    <a:p>
                      <a:pPr algn="ctr">
                        <a:lnSpc>
                          <a:spcPts val="1800"/>
                        </a:lnSpc>
                      </a:pPr>
                      <a:r>
                        <a:rPr lang="en-US" altLang="ja-JP" sz="1600" b="0" dirty="0">
                          <a:effectLst/>
                          <a:latin typeface="Meiryo UI" panose="020B0604030504040204" pitchFamily="50" charset="-128"/>
                          <a:ea typeface="Meiryo UI" panose="020B0604030504040204" pitchFamily="50" charset="-128"/>
                          <a:cs typeface="Times New Roman" panose="02020603050405020304" pitchFamily="18" charset="0"/>
                        </a:rPr>
                        <a:t>4</a:t>
                      </a:r>
                      <a:endParaRPr lang="ja-JP" sz="1600" b="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0" marB="0" anchor="ctr"/>
                </a:tc>
                <a:tc>
                  <a:txBody>
                    <a:bodyPr/>
                    <a:lstStyle/>
                    <a:p>
                      <a:pPr marL="266700" indent="-174625" algn="just">
                        <a:lnSpc>
                          <a:spcPts val="1800"/>
                        </a:lnSpc>
                        <a:buFont typeface="Arial" panose="020B0604020202020204" pitchFamily="34" charset="0"/>
                        <a:buChar char="•"/>
                      </a:pPr>
                      <a:r>
                        <a:rPr kumimoji="1" lang="ja-JP" altLang="en-US" sz="1600" kern="1200" dirty="0">
                          <a:solidFill>
                            <a:schemeClr val="tx1"/>
                          </a:solidFill>
                          <a:effectLst/>
                          <a:latin typeface="+mn-lt"/>
                          <a:ea typeface="+mn-ea"/>
                          <a:cs typeface="+mn-cs"/>
                        </a:rPr>
                        <a:t>地下街が多い大阪府では、浸水面積よりも到達時間や開始時間が重要。</a:t>
                      </a:r>
                      <a:endParaRPr kumimoji="1" lang="en-US" altLang="ja-JP" sz="1600" kern="1200" dirty="0">
                        <a:solidFill>
                          <a:schemeClr val="tx1"/>
                        </a:solidFill>
                        <a:effectLst/>
                        <a:latin typeface="+mn-lt"/>
                        <a:ea typeface="+mn-ea"/>
                        <a:cs typeface="+mn-cs"/>
                      </a:endParaRPr>
                    </a:p>
                    <a:p>
                      <a:pPr marL="266700" indent="-174625" algn="just">
                        <a:lnSpc>
                          <a:spcPts val="1800"/>
                        </a:lnSpc>
                        <a:buFont typeface="Arial" panose="020B0604020202020204" pitchFamily="34" charset="0"/>
                        <a:buChar char="•"/>
                      </a:pPr>
                      <a:r>
                        <a:rPr kumimoji="1" lang="ja-JP" altLang="en-US" sz="1600" kern="1200" dirty="0">
                          <a:solidFill>
                            <a:schemeClr val="tx1"/>
                          </a:solidFill>
                          <a:effectLst/>
                          <a:latin typeface="+mn-lt"/>
                          <a:ea typeface="+mn-ea"/>
                          <a:cs typeface="+mn-cs"/>
                        </a:rPr>
                        <a:t>地下空間でつながっているため、一部で津波が流入するとすぐに広がる。地下街の入口における津波到達時間を図示できないか。</a:t>
                      </a:r>
                    </a:p>
                  </a:txBody>
                  <a:tcPr marL="36195" marR="36195" marT="0" marB="0" anchor="ctr"/>
                </a:tc>
                <a:tc>
                  <a:txBody>
                    <a:bodyPr/>
                    <a:lstStyle/>
                    <a:p>
                      <a:pPr marL="285750" indent="-192088" algn="just">
                        <a:lnSpc>
                          <a:spcPts val="1800"/>
                        </a:lnSpc>
                        <a:buFont typeface="Arial" panose="020B0604020202020204" pitchFamily="34" charset="0"/>
                        <a:buChar char="•"/>
                      </a:pPr>
                      <a:r>
                        <a:rPr lang="ja-JP" altLang="en-US" sz="1600" u="none" baseline="0" dirty="0">
                          <a:effectLst/>
                          <a:uFill>
                            <a:solidFill>
                              <a:srgbClr val="FF0000"/>
                            </a:solidFill>
                          </a:uFill>
                          <a:latin typeface="+mn-ea"/>
                          <a:ea typeface="+mn-ea"/>
                          <a:cs typeface="Times New Roman" panose="02020603050405020304" pitchFamily="18" charset="0"/>
                        </a:rPr>
                        <a:t>浸水深</a:t>
                      </a:r>
                      <a:r>
                        <a:rPr lang="en-US" altLang="ja-JP" sz="1600" u="none" baseline="0" dirty="0">
                          <a:effectLst/>
                          <a:uFill>
                            <a:solidFill>
                              <a:srgbClr val="FF0000"/>
                            </a:solidFill>
                          </a:uFill>
                          <a:latin typeface="+mn-ea"/>
                          <a:ea typeface="+mn-ea"/>
                          <a:cs typeface="Times New Roman" panose="02020603050405020304" pitchFamily="18" charset="0"/>
                        </a:rPr>
                        <a:t>30cm</a:t>
                      </a:r>
                      <a:r>
                        <a:rPr lang="ja-JP" altLang="en-US" sz="1600" u="none" baseline="0" dirty="0">
                          <a:effectLst/>
                          <a:uFill>
                            <a:solidFill>
                              <a:srgbClr val="FF0000"/>
                            </a:solidFill>
                          </a:uFill>
                          <a:latin typeface="+mn-ea"/>
                          <a:ea typeface="+mn-ea"/>
                          <a:cs typeface="Times New Roman" panose="02020603050405020304" pitchFamily="18" charset="0"/>
                        </a:rPr>
                        <a:t>以上が想定される府内</a:t>
                      </a:r>
                      <a:r>
                        <a:rPr lang="en-US" altLang="ja-JP" sz="1600" u="none" baseline="0" dirty="0">
                          <a:effectLst/>
                          <a:uFill>
                            <a:solidFill>
                              <a:srgbClr val="FF0000"/>
                            </a:solidFill>
                          </a:uFill>
                          <a:latin typeface="+mn-ea"/>
                          <a:ea typeface="+mn-ea"/>
                          <a:cs typeface="Times New Roman" panose="02020603050405020304" pitchFamily="18" charset="0"/>
                        </a:rPr>
                        <a:t>13</a:t>
                      </a:r>
                      <a:r>
                        <a:rPr lang="ja-JP" altLang="en-US" sz="1600" u="none" baseline="0" dirty="0">
                          <a:effectLst/>
                          <a:uFill>
                            <a:solidFill>
                              <a:srgbClr val="FF0000"/>
                            </a:solidFill>
                          </a:uFill>
                          <a:latin typeface="+mn-ea"/>
                          <a:ea typeface="+mn-ea"/>
                          <a:cs typeface="Times New Roman" panose="02020603050405020304" pitchFamily="18" charset="0"/>
                        </a:rPr>
                        <a:t>市町に地下空間への出入り口等の調査を実施し、津波による</a:t>
                      </a:r>
                      <a:r>
                        <a:rPr lang="ja-JP" altLang="en-US" sz="1600" u="none" dirty="0">
                          <a:effectLst/>
                          <a:latin typeface="+mn-ea"/>
                          <a:ea typeface="+mn-ea"/>
                          <a:cs typeface="Times New Roman" panose="02020603050405020304" pitchFamily="18" charset="0"/>
                        </a:rPr>
                        <a:t>地下空間リスクマップを作成</a:t>
                      </a:r>
                      <a:endParaRPr lang="en-US" altLang="ja-JP" sz="1600" u="none" dirty="0">
                        <a:effectLst/>
                        <a:latin typeface="+mn-ea"/>
                        <a:ea typeface="+mn-ea"/>
                        <a:cs typeface="Times New Roman" panose="02020603050405020304" pitchFamily="18" charset="0"/>
                      </a:endParaRPr>
                    </a:p>
                    <a:p>
                      <a:pPr marL="93662" marR="0" lvl="0" indent="0" algn="just"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1" lang="ja-JP" altLang="en-US" sz="1600" b="1" i="0" kern="1200" dirty="0">
                          <a:solidFill>
                            <a:schemeClr val="tx1"/>
                          </a:solidFill>
                          <a:effectLst/>
                          <a:latin typeface="+mn-ea"/>
                          <a:ea typeface="+mn-ea"/>
                          <a:cs typeface="+mn-cs"/>
                        </a:rPr>
                        <a:t>⇒</a:t>
                      </a:r>
                      <a:r>
                        <a:rPr kumimoji="1" lang="en-US" altLang="ja-JP" sz="1600" b="1" i="0" kern="1200" dirty="0">
                          <a:solidFill>
                            <a:schemeClr val="tx1"/>
                          </a:solidFill>
                          <a:effectLst/>
                          <a:latin typeface="+mn-ea"/>
                          <a:ea typeface="+mn-ea"/>
                          <a:cs typeface="+mn-cs"/>
                        </a:rPr>
                        <a:t>P17-23</a:t>
                      </a:r>
                    </a:p>
                  </a:txBody>
                  <a:tcPr marL="36195" marR="36195" marT="0" marB="0" anchor="ctr"/>
                </a:tc>
                <a:extLst>
                  <a:ext uri="{0D108BD9-81ED-4DB2-BD59-A6C34878D82A}">
                    <a16:rowId xmlns:a16="http://schemas.microsoft.com/office/drawing/2014/main" val="4273711169"/>
                  </a:ext>
                </a:extLst>
              </a:tr>
            </a:tbl>
          </a:graphicData>
        </a:graphic>
      </p:graphicFrame>
      <p:sp>
        <p:nvSpPr>
          <p:cNvPr id="2" name="コンテンツ プレースホルダー 1">
            <a:extLst>
              <a:ext uri="{FF2B5EF4-FFF2-40B4-BE49-F238E27FC236}">
                <a16:creationId xmlns:a16="http://schemas.microsoft.com/office/drawing/2014/main" id="{76502236-C553-E073-AA07-96BC518E513A}"/>
              </a:ext>
            </a:extLst>
          </p:cNvPr>
          <p:cNvSpPr txBox="1">
            <a:spLocks/>
          </p:cNvSpPr>
          <p:nvPr/>
        </p:nvSpPr>
        <p:spPr bwMode="auto">
          <a:xfrm>
            <a:off x="216000" y="648000"/>
            <a:ext cx="3168267"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Font typeface="Arial" charset="0"/>
              <a:buNone/>
            </a:pPr>
            <a:r>
              <a:rPr lang="en-US" altLang="ja-JP" sz="2400" dirty="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1.2</a:t>
            </a:r>
            <a:r>
              <a:rPr lang="ja-JP" altLang="en-US" sz="2400" dirty="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津波</a:t>
            </a:r>
            <a:endParaRPr lang="en-US" altLang="ja-JP" sz="2400" dirty="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68978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54ED069-4794-9EB7-D9DA-8D22A9FD5CBA}"/>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AAD6EB64-029A-A8B4-BB42-74ABEC441010}"/>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4</a:t>
            </a:fld>
            <a:endParaRPr lang="ja-JP" altLang="en-US" dirty="0">
              <a:solidFill>
                <a:schemeClr val="tx1"/>
              </a:solidFill>
            </a:endParaRPr>
          </a:p>
        </p:txBody>
      </p:sp>
      <p:sp>
        <p:nvSpPr>
          <p:cNvPr id="7" name="タイトル 6">
            <a:extLst>
              <a:ext uri="{FF2B5EF4-FFF2-40B4-BE49-F238E27FC236}">
                <a16:creationId xmlns:a16="http://schemas.microsoft.com/office/drawing/2014/main" id="{0386D63D-247A-DBF6-E7DE-F62E15D2C239}"/>
              </a:ext>
            </a:extLst>
          </p:cNvPr>
          <p:cNvSpPr>
            <a:spLocks noGrp="1"/>
          </p:cNvSpPr>
          <p:nvPr>
            <p:ph type="title"/>
          </p:nvPr>
        </p:nvSpPr>
        <p:spPr>
          <a:xfrm>
            <a:off x="0" y="-13087"/>
            <a:ext cx="9144000" cy="424800"/>
          </a:xfrm>
        </p:spPr>
        <p:txBody>
          <a:bodyPr>
            <a:normAutofit/>
          </a:bodyPr>
          <a:lstStyle/>
          <a:p>
            <a:r>
              <a:rPr lang="ja-JP" altLang="en-US" sz="2400" b="1" dirty="0">
                <a:latin typeface="+mn-ea"/>
                <a:ea typeface="+mn-ea"/>
              </a:rPr>
              <a:t>１．</a:t>
            </a:r>
            <a:r>
              <a:rPr lang="ja-JP" altLang="en-US" sz="2400" b="1" dirty="0"/>
              <a:t>第５回検討部会における委員意見</a:t>
            </a:r>
            <a:endParaRPr lang="ja-JP" altLang="en-US" sz="2400" b="1" dirty="0">
              <a:latin typeface="+mn-ea"/>
              <a:ea typeface="+mn-ea"/>
            </a:endParaRPr>
          </a:p>
        </p:txBody>
      </p:sp>
      <p:graphicFrame>
        <p:nvGraphicFramePr>
          <p:cNvPr id="8" name="表 7">
            <a:extLst>
              <a:ext uri="{FF2B5EF4-FFF2-40B4-BE49-F238E27FC236}">
                <a16:creationId xmlns:a16="http://schemas.microsoft.com/office/drawing/2014/main" id="{BD55158F-DC46-5992-A4FB-AA09EA3900A3}"/>
              </a:ext>
            </a:extLst>
          </p:cNvPr>
          <p:cNvGraphicFramePr>
            <a:graphicFrameLocks noGrp="1"/>
          </p:cNvGraphicFramePr>
          <p:nvPr>
            <p:extLst>
              <p:ext uri="{D42A27DB-BD31-4B8C-83A1-F6EECF244321}">
                <p14:modId xmlns:p14="http://schemas.microsoft.com/office/powerpoint/2010/main" val="1491772090"/>
              </p:ext>
            </p:extLst>
          </p:nvPr>
        </p:nvGraphicFramePr>
        <p:xfrm>
          <a:off x="375033" y="1199104"/>
          <a:ext cx="8375267" cy="4401159"/>
        </p:xfrm>
        <a:graphic>
          <a:graphicData uri="http://schemas.openxmlformats.org/drawingml/2006/table">
            <a:tbl>
              <a:tblPr firstRow="1" firstCol="1" bandRow="1">
                <a:tableStyleId>{5940675A-B579-460E-94D1-54222C63F5DA}</a:tableStyleId>
              </a:tblPr>
              <a:tblGrid>
                <a:gridCol w="1250567">
                  <a:extLst>
                    <a:ext uri="{9D8B030D-6E8A-4147-A177-3AD203B41FA5}">
                      <a16:colId xmlns:a16="http://schemas.microsoft.com/office/drawing/2014/main" val="4278499996"/>
                    </a:ext>
                  </a:extLst>
                </a:gridCol>
                <a:gridCol w="469900">
                  <a:extLst>
                    <a:ext uri="{9D8B030D-6E8A-4147-A177-3AD203B41FA5}">
                      <a16:colId xmlns:a16="http://schemas.microsoft.com/office/drawing/2014/main" val="4270726141"/>
                    </a:ext>
                  </a:extLst>
                </a:gridCol>
                <a:gridCol w="3492500">
                  <a:extLst>
                    <a:ext uri="{9D8B030D-6E8A-4147-A177-3AD203B41FA5}">
                      <a16:colId xmlns:a16="http://schemas.microsoft.com/office/drawing/2014/main" val="376159414"/>
                    </a:ext>
                  </a:extLst>
                </a:gridCol>
                <a:gridCol w="3162300">
                  <a:extLst>
                    <a:ext uri="{9D8B030D-6E8A-4147-A177-3AD203B41FA5}">
                      <a16:colId xmlns:a16="http://schemas.microsoft.com/office/drawing/2014/main" val="1895220950"/>
                    </a:ext>
                  </a:extLst>
                </a:gridCol>
              </a:tblGrid>
              <a:tr h="485653">
                <a:tc>
                  <a:txBody>
                    <a:bodyPr/>
                    <a:lstStyle/>
                    <a:p>
                      <a:pPr algn="ctr">
                        <a:lnSpc>
                          <a:spcPts val="1800"/>
                        </a:lnSpc>
                      </a:pPr>
                      <a:r>
                        <a:rPr lang="ja-JP" sz="1600" b="1" dirty="0">
                          <a:solidFill>
                            <a:schemeClr val="bg1"/>
                          </a:solidFill>
                          <a:effectLst/>
                          <a:latin typeface="Meiryo UI" panose="020B0604030504040204" pitchFamily="50" charset="-128"/>
                          <a:ea typeface="Meiryo UI" panose="020B0604030504040204" pitchFamily="50" charset="-128"/>
                        </a:rPr>
                        <a:t>項目</a:t>
                      </a:r>
                      <a:endParaRPr lang="ja-JP" sz="1600" b="1"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solidFill>
                  </a:tcPr>
                </a:tc>
                <a:tc>
                  <a:txBody>
                    <a:bodyPr/>
                    <a:lstStyle/>
                    <a:p>
                      <a:pPr algn="ctr">
                        <a:lnSpc>
                          <a:spcPts val="1800"/>
                        </a:lnSpc>
                      </a:pPr>
                      <a:r>
                        <a:rPr lang="en-US" altLang="ja-JP" sz="1600" b="1"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No.</a:t>
                      </a:r>
                      <a:endParaRPr lang="ja-JP" sz="1600" b="1"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solidFill>
                  </a:tcPr>
                </a:tc>
                <a:tc>
                  <a:txBody>
                    <a:bodyPr/>
                    <a:lstStyle/>
                    <a:p>
                      <a:pPr algn="ctr">
                        <a:lnSpc>
                          <a:spcPts val="1800"/>
                        </a:lnSpc>
                      </a:pPr>
                      <a:r>
                        <a:rPr lang="ja-JP" altLang="en-US" sz="1600" b="1"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ご意見</a:t>
                      </a:r>
                      <a:endParaRPr lang="ja-JP" sz="1600" b="1"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6195" marR="3619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solidFill>
                  </a:tcPr>
                </a:tc>
                <a:tc>
                  <a:txBody>
                    <a:bodyPr/>
                    <a:lstStyle/>
                    <a:p>
                      <a:pPr algn="ctr">
                        <a:lnSpc>
                          <a:spcPts val="1800"/>
                        </a:lnSpc>
                      </a:pPr>
                      <a:r>
                        <a:rPr lang="ja-JP" altLang="en-US" sz="1600" b="1"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今後の対応</a:t>
                      </a:r>
                      <a:endParaRPr lang="ja-JP" altLang="ja-JP" sz="1600" b="1"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6195" marR="3619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solidFill>
                  </a:tcPr>
                </a:tc>
                <a:extLst>
                  <a:ext uri="{0D108BD9-81ED-4DB2-BD59-A6C34878D82A}">
                    <a16:rowId xmlns:a16="http://schemas.microsoft.com/office/drawing/2014/main" val="79589436"/>
                  </a:ext>
                </a:extLst>
              </a:tr>
              <a:tr h="1202967">
                <a:tc>
                  <a:txBody>
                    <a:bodyPr/>
                    <a:lstStyle/>
                    <a:p>
                      <a:pPr algn="ctr">
                        <a:lnSpc>
                          <a:spcPts val="1800"/>
                        </a:lnSpc>
                      </a:pPr>
                      <a:r>
                        <a:rPr lang="ja-JP" altLang="en-US" sz="1600" b="0" dirty="0">
                          <a:effectLst/>
                          <a:latin typeface="Meiryo UI" panose="020B0604030504040204" pitchFamily="50" charset="-128"/>
                          <a:ea typeface="Meiryo UI" panose="020B0604030504040204" pitchFamily="50" charset="-128"/>
                          <a:cs typeface="Times New Roman" panose="02020603050405020304" pitchFamily="18" charset="0"/>
                        </a:rPr>
                        <a:t>被害想定</a:t>
                      </a:r>
                      <a:endParaRPr lang="ja-JP" altLang="ja-JP" sz="1600" b="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noFill/>
                  </a:tcPr>
                </a:tc>
                <a:tc>
                  <a:txBody>
                    <a:bodyPr/>
                    <a:lstStyle/>
                    <a:p>
                      <a:pPr algn="ctr">
                        <a:lnSpc>
                          <a:spcPts val="1800"/>
                        </a:lnSpc>
                      </a:pPr>
                      <a:r>
                        <a:rPr lang="en-US" altLang="ja-JP" sz="1600" b="0" dirty="0">
                          <a:effectLst/>
                          <a:latin typeface="Meiryo UI" panose="020B0604030504040204" pitchFamily="50" charset="-128"/>
                          <a:ea typeface="Meiryo UI" panose="020B0604030504040204" pitchFamily="50" charset="-128"/>
                          <a:cs typeface="Times New Roman" panose="02020603050405020304" pitchFamily="18" charset="0"/>
                        </a:rPr>
                        <a:t>5</a:t>
                      </a:r>
                      <a:endParaRPr lang="ja-JP" altLang="ja-JP" sz="1600" b="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0" marB="0" anchor="ctr">
                    <a:noFill/>
                  </a:tcPr>
                </a:tc>
                <a:tc>
                  <a:txBody>
                    <a:bodyPr/>
                    <a:lstStyle/>
                    <a:p>
                      <a:pPr marL="285750" indent="-196850" algn="just">
                        <a:lnSpc>
                          <a:spcPts val="1800"/>
                        </a:lnSpc>
                        <a:buFont typeface="Arial" panose="020B0604020202020204" pitchFamily="34" charset="0"/>
                        <a:buChar char="•"/>
                      </a:pPr>
                      <a:r>
                        <a:rPr kumimoji="1" lang="en-US" altLang="ja-JP" sz="1600" kern="1200" dirty="0">
                          <a:solidFill>
                            <a:schemeClr val="tx1"/>
                          </a:solidFill>
                          <a:effectLst/>
                          <a:latin typeface="+mn-lt"/>
                          <a:ea typeface="+mn-ea"/>
                          <a:cs typeface="+mn-cs"/>
                        </a:rPr>
                        <a:t>R6</a:t>
                      </a:r>
                      <a:r>
                        <a:rPr kumimoji="1" lang="ja-JP" altLang="ja-JP" sz="1600" kern="1200" dirty="0">
                          <a:solidFill>
                            <a:schemeClr val="tx1"/>
                          </a:solidFill>
                          <a:effectLst/>
                          <a:latin typeface="+mn-lt"/>
                          <a:ea typeface="+mn-ea"/>
                          <a:cs typeface="+mn-cs"/>
                        </a:rPr>
                        <a:t>能登半島地震</a:t>
                      </a:r>
                      <a:r>
                        <a:rPr kumimoji="1" lang="ja-JP" altLang="en-US" sz="1600" kern="1200" dirty="0">
                          <a:solidFill>
                            <a:schemeClr val="tx1"/>
                          </a:solidFill>
                          <a:effectLst/>
                          <a:latin typeface="+mn-lt"/>
                          <a:ea typeface="+mn-ea"/>
                          <a:cs typeface="+mn-cs"/>
                        </a:rPr>
                        <a:t>の災害関連死は現在も増加しているため、最新の災害関連死者数を反映し、今後も増加する可能性があることを注記すべき。</a:t>
                      </a:r>
                      <a:endParaRPr lang="ja-JP" sz="1600" dirty="0">
                        <a:solidFill>
                          <a:schemeClr val="tx1"/>
                        </a:solidFill>
                        <a:effectLst/>
                        <a:latin typeface="+mn-ea"/>
                        <a:ea typeface="+mn-ea"/>
                        <a:cs typeface="Times New Roman" panose="02020603050405020304" pitchFamily="18" charset="0"/>
                      </a:endParaRPr>
                    </a:p>
                  </a:txBody>
                  <a:tcPr marL="36195" marR="36195" marT="0" marB="0" anchor="ctr">
                    <a:noFill/>
                  </a:tcPr>
                </a:tc>
                <a:tc>
                  <a:txBody>
                    <a:bodyPr/>
                    <a:lstStyle/>
                    <a:p>
                      <a:pPr algn="just">
                        <a:lnSpc>
                          <a:spcPts val="1800"/>
                        </a:lnSpc>
                      </a:pPr>
                      <a:endParaRPr kumimoji="1" lang="en-US" altLang="ja-JP" sz="1600" kern="1200" dirty="0">
                        <a:solidFill>
                          <a:schemeClr val="tx1"/>
                        </a:solidFill>
                        <a:effectLst/>
                        <a:latin typeface="+mn-lt"/>
                        <a:ea typeface="+mn-ea"/>
                        <a:cs typeface="+mn-cs"/>
                      </a:endParaRPr>
                    </a:p>
                    <a:p>
                      <a:pPr marL="285750" indent="-192088" algn="just">
                        <a:lnSpc>
                          <a:spcPts val="1800"/>
                        </a:lnSpc>
                        <a:buFont typeface="Arial" panose="020B0604020202020204" pitchFamily="34" charset="0"/>
                        <a:buChar char="•"/>
                      </a:pPr>
                      <a:r>
                        <a:rPr kumimoji="1" lang="ja-JP" altLang="en-US" sz="1600" kern="1200" dirty="0">
                          <a:solidFill>
                            <a:schemeClr val="tx1"/>
                          </a:solidFill>
                          <a:effectLst/>
                          <a:latin typeface="+mn-lt"/>
                          <a:ea typeface="+mn-ea"/>
                          <a:cs typeface="+mn-cs"/>
                        </a:rPr>
                        <a:t>最新の評価（</a:t>
                      </a:r>
                      <a:r>
                        <a:rPr kumimoji="1" lang="en-US" altLang="ja-JP" sz="1600" kern="1200" dirty="0">
                          <a:solidFill>
                            <a:schemeClr val="tx1"/>
                          </a:solidFill>
                          <a:effectLst/>
                          <a:latin typeface="+mn-lt"/>
                          <a:ea typeface="+mn-ea"/>
                          <a:cs typeface="+mn-cs"/>
                        </a:rPr>
                        <a:t>R7.12</a:t>
                      </a:r>
                      <a:r>
                        <a:rPr kumimoji="1" lang="ja-JP" altLang="en-US" sz="1600" kern="1200" dirty="0">
                          <a:solidFill>
                            <a:schemeClr val="tx1"/>
                          </a:solidFill>
                          <a:effectLst/>
                          <a:latin typeface="+mn-lt"/>
                          <a:ea typeface="+mn-ea"/>
                          <a:cs typeface="+mn-cs"/>
                        </a:rPr>
                        <a:t>）に更新し、</a:t>
                      </a:r>
                      <a:r>
                        <a:rPr kumimoji="1" lang="ja-JP" altLang="ja-JP" sz="1600" kern="1200" dirty="0">
                          <a:solidFill>
                            <a:schemeClr val="tx1"/>
                          </a:solidFill>
                          <a:effectLst/>
                          <a:latin typeface="+mn-lt"/>
                          <a:ea typeface="+mn-ea"/>
                          <a:cs typeface="+mn-cs"/>
                        </a:rPr>
                        <a:t>今後も増え続ける可能性を注記</a:t>
                      </a:r>
                      <a:endParaRPr kumimoji="1" lang="en-US" altLang="ja-JP" sz="1600" b="0" i="0" kern="1200" dirty="0">
                        <a:solidFill>
                          <a:schemeClr val="tx1"/>
                        </a:solidFill>
                        <a:effectLst/>
                        <a:latin typeface="+mn-lt"/>
                        <a:ea typeface="+mn-ea"/>
                        <a:cs typeface="+mn-cs"/>
                      </a:endParaRPr>
                    </a:p>
                    <a:p>
                      <a:pPr marL="93662" indent="0" algn="just">
                        <a:lnSpc>
                          <a:spcPts val="1800"/>
                        </a:lnSpc>
                        <a:buFont typeface="Arial" panose="020B0604020202020204" pitchFamily="34" charset="0"/>
                        <a:buNone/>
                      </a:pPr>
                      <a:r>
                        <a:rPr kumimoji="1" lang="ja-JP" altLang="en-US" sz="1600" b="1" i="0" kern="1200" dirty="0">
                          <a:solidFill>
                            <a:schemeClr val="tx1"/>
                          </a:solidFill>
                          <a:effectLst/>
                          <a:latin typeface="+mn-ea"/>
                          <a:ea typeface="+mn-ea"/>
                          <a:cs typeface="+mn-cs"/>
                        </a:rPr>
                        <a:t>⇒</a:t>
                      </a:r>
                      <a:r>
                        <a:rPr kumimoji="1" lang="en-US" altLang="ja-JP" sz="1600" b="1" i="0" kern="1200" dirty="0">
                          <a:solidFill>
                            <a:schemeClr val="tx1"/>
                          </a:solidFill>
                          <a:effectLst/>
                          <a:latin typeface="+mn-ea"/>
                          <a:ea typeface="+mn-ea"/>
                          <a:cs typeface="+mn-cs"/>
                        </a:rPr>
                        <a:t>P24</a:t>
                      </a:r>
                    </a:p>
                  </a:txBody>
                  <a:tcPr marL="36195" marR="36195" marT="0" marB="0" anchor="ctr">
                    <a:noFill/>
                  </a:tcPr>
                </a:tc>
                <a:extLst>
                  <a:ext uri="{0D108BD9-81ED-4DB2-BD59-A6C34878D82A}">
                    <a16:rowId xmlns:a16="http://schemas.microsoft.com/office/drawing/2014/main" val="3577577902"/>
                  </a:ext>
                </a:extLst>
              </a:tr>
              <a:tr h="1110529">
                <a:tc>
                  <a:txBody>
                    <a:bodyPr/>
                    <a:lstStyle/>
                    <a:p>
                      <a:pPr algn="ctr">
                        <a:lnSpc>
                          <a:spcPts val="1800"/>
                        </a:lnSpc>
                      </a:pPr>
                      <a:r>
                        <a:rPr lang="ja-JP" altLang="en-US" sz="1600" b="0" dirty="0">
                          <a:effectLst/>
                          <a:latin typeface="Meiryo UI" panose="020B0604030504040204" pitchFamily="50" charset="-128"/>
                          <a:ea typeface="Meiryo UI" panose="020B0604030504040204" pitchFamily="50" charset="-128"/>
                          <a:cs typeface="Times New Roman" panose="02020603050405020304" pitchFamily="18" charset="0"/>
                        </a:rPr>
                        <a:t>災害シナリオ</a:t>
                      </a:r>
                      <a:br>
                        <a:rPr lang="en-US" altLang="ja-JP" sz="1600" b="0" dirty="0">
                          <a:effectLst/>
                          <a:latin typeface="Meiryo UI" panose="020B0604030504040204" pitchFamily="50" charset="-128"/>
                          <a:ea typeface="Meiryo UI" panose="020B0604030504040204" pitchFamily="50" charset="-128"/>
                          <a:cs typeface="Times New Roman" panose="02020603050405020304" pitchFamily="18" charset="0"/>
                        </a:rPr>
                      </a:br>
                      <a:r>
                        <a:rPr lang="ja-JP" altLang="en-US" sz="1600" b="0" dirty="0">
                          <a:effectLst/>
                          <a:latin typeface="Meiryo UI" panose="020B0604030504040204" pitchFamily="50" charset="-128"/>
                          <a:ea typeface="Meiryo UI" panose="020B0604030504040204" pitchFamily="50" charset="-128"/>
                          <a:cs typeface="Times New Roman" panose="02020603050405020304" pitchFamily="18" charset="0"/>
                        </a:rPr>
                        <a:t>（詳細版）</a:t>
                      </a:r>
                      <a:endParaRPr lang="ja-JP" altLang="ja-JP" sz="1600" b="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noFill/>
                  </a:tcPr>
                </a:tc>
                <a:tc>
                  <a:txBody>
                    <a:bodyPr/>
                    <a:lstStyle/>
                    <a:p>
                      <a:pPr algn="ctr">
                        <a:lnSpc>
                          <a:spcPts val="1800"/>
                        </a:lnSpc>
                      </a:pPr>
                      <a:r>
                        <a:rPr lang="en-US" altLang="ja-JP" sz="1600" b="0" dirty="0">
                          <a:effectLst/>
                          <a:latin typeface="Meiryo UI" panose="020B0604030504040204" pitchFamily="50" charset="-128"/>
                          <a:ea typeface="Meiryo UI" panose="020B0604030504040204" pitchFamily="50" charset="-128"/>
                          <a:cs typeface="Times New Roman" panose="02020603050405020304" pitchFamily="18" charset="0"/>
                        </a:rPr>
                        <a:t>6</a:t>
                      </a:r>
                      <a:endParaRPr lang="ja-JP" altLang="ja-JP" sz="1600" b="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0" marB="0" anchor="ctr">
                    <a:noFill/>
                  </a:tcPr>
                </a:tc>
                <a:tc>
                  <a:txBody>
                    <a:bodyPr/>
                    <a:lstStyle/>
                    <a:p>
                      <a:pPr marL="285750" marR="0" lvl="0" indent="-196850" algn="just"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1" lang="ja-JP" altLang="en-US" sz="1600" kern="1200" dirty="0">
                          <a:solidFill>
                            <a:schemeClr val="tx1"/>
                          </a:solidFill>
                          <a:effectLst/>
                          <a:latin typeface="+mn-ea"/>
                          <a:ea typeface="+mn-ea"/>
                          <a:cs typeface="+mn-cs"/>
                        </a:rPr>
                        <a:t>密集市街地の危険性を明示し、対策が進んでいない現実を伝えるべき。</a:t>
                      </a:r>
                      <a:endParaRPr kumimoji="1" lang="ja-JP" altLang="en-US" sz="1600" b="0" i="0" u="none" strike="noStrike" kern="1200" baseline="0" dirty="0">
                        <a:solidFill>
                          <a:schemeClr val="tx1"/>
                        </a:solidFill>
                        <a:latin typeface="+mn-ea"/>
                        <a:ea typeface="+mn-ea"/>
                        <a:cs typeface="+mn-cs"/>
                      </a:endParaRPr>
                    </a:p>
                  </a:txBody>
                  <a:tcPr marL="36195" marR="36195" marT="0" marB="0" anchor="ctr">
                    <a:lnB w="12700" cap="flat" cmpd="sng" algn="ctr">
                      <a:solidFill>
                        <a:schemeClr val="tx1"/>
                      </a:solidFill>
                      <a:prstDash val="solid"/>
                      <a:round/>
                      <a:headEnd type="none" w="med" len="med"/>
                      <a:tailEnd type="none" w="med" len="med"/>
                    </a:lnB>
                    <a:noFill/>
                  </a:tcPr>
                </a:tc>
                <a:tc>
                  <a:txBody>
                    <a:bodyPr/>
                    <a:lstStyle/>
                    <a:p>
                      <a:pPr marL="285750" marR="0" lvl="0" indent="-192088" algn="just"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1" lang="ja-JP" altLang="en-US" sz="1600" kern="1200" dirty="0">
                          <a:solidFill>
                            <a:schemeClr val="tx1"/>
                          </a:solidFill>
                          <a:effectLst/>
                          <a:latin typeface="+mn-lt"/>
                          <a:ea typeface="+mn-ea"/>
                          <a:cs typeface="+mn-cs"/>
                        </a:rPr>
                        <a:t>想定される</a:t>
                      </a:r>
                      <a:r>
                        <a:rPr kumimoji="1" lang="ja-JP" altLang="ja-JP" sz="1600" kern="1200" dirty="0">
                          <a:solidFill>
                            <a:schemeClr val="tx1"/>
                          </a:solidFill>
                          <a:effectLst/>
                          <a:latin typeface="+mn-lt"/>
                          <a:ea typeface="+mn-ea"/>
                          <a:cs typeface="+mn-cs"/>
                        </a:rPr>
                        <a:t>リスク</a:t>
                      </a:r>
                      <a:r>
                        <a:rPr kumimoji="1" lang="ja-JP" altLang="en-US" sz="1600" kern="1200" dirty="0">
                          <a:solidFill>
                            <a:schemeClr val="tx1"/>
                          </a:solidFill>
                          <a:effectLst/>
                          <a:latin typeface="+mn-lt"/>
                          <a:ea typeface="+mn-ea"/>
                          <a:cs typeface="+mn-cs"/>
                        </a:rPr>
                        <a:t>を整理し、災害シナリオに追加する。</a:t>
                      </a:r>
                      <a:endParaRPr kumimoji="1" lang="en-US" altLang="ja-JP" sz="1600" b="0" i="0" u="sng" kern="1200" baseline="0" dirty="0">
                        <a:solidFill>
                          <a:schemeClr val="tx1"/>
                        </a:solidFill>
                        <a:effectLst/>
                        <a:uFill>
                          <a:solidFill>
                            <a:srgbClr val="FF0000"/>
                          </a:solidFill>
                        </a:uFill>
                        <a:latin typeface="+mn-lt"/>
                        <a:ea typeface="+mn-ea"/>
                        <a:cs typeface="+mn-cs"/>
                      </a:endParaRPr>
                    </a:p>
                    <a:p>
                      <a:pPr marL="0" marR="0" lvl="0" indent="0" algn="just"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1" lang="ja-JP" altLang="en-US" sz="1500" b="1" i="0" kern="1200" dirty="0">
                          <a:solidFill>
                            <a:schemeClr val="tx1"/>
                          </a:solidFill>
                          <a:effectLst/>
                          <a:latin typeface="+mn-ea"/>
                          <a:ea typeface="+mn-ea"/>
                          <a:cs typeface="+mn-cs"/>
                        </a:rPr>
                        <a:t> ⇒</a:t>
                      </a:r>
                      <a:r>
                        <a:rPr kumimoji="1" lang="en-US" altLang="ja-JP" sz="1500" b="1" i="0" kern="1200" dirty="0">
                          <a:solidFill>
                            <a:schemeClr val="tx1"/>
                          </a:solidFill>
                          <a:effectLst/>
                          <a:latin typeface="+mn-ea"/>
                          <a:ea typeface="+mn-ea"/>
                          <a:cs typeface="+mn-cs"/>
                        </a:rPr>
                        <a:t>P25-26</a:t>
                      </a:r>
                    </a:p>
                  </a:txBody>
                  <a:tcPr marL="36195" marR="36195" marT="0" marB="0" anchor="ctr">
                    <a:noFill/>
                  </a:tcPr>
                </a:tc>
                <a:extLst>
                  <a:ext uri="{0D108BD9-81ED-4DB2-BD59-A6C34878D82A}">
                    <a16:rowId xmlns:a16="http://schemas.microsoft.com/office/drawing/2014/main" val="1453977226"/>
                  </a:ext>
                </a:extLst>
              </a:tr>
              <a:tr h="803773">
                <a:tc rowSpan="2">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lang="ja-JP" altLang="en-US" sz="1600" b="0" dirty="0">
                          <a:effectLst/>
                          <a:latin typeface="Meiryo UI" panose="020B0604030504040204" pitchFamily="50" charset="-128"/>
                          <a:ea typeface="Meiryo UI" panose="020B0604030504040204" pitchFamily="50" charset="-128"/>
                          <a:cs typeface="Times New Roman" panose="02020603050405020304" pitchFamily="18" charset="0"/>
                        </a:rPr>
                        <a:t>災害シナリオ</a:t>
                      </a:r>
                      <a:endParaRPr lang="ja-JP" altLang="ja-JP" sz="1600" b="0" dirty="0">
                        <a:effectLst/>
                        <a:latin typeface="Meiryo UI" panose="020B0604030504040204" pitchFamily="50" charset="-128"/>
                        <a:ea typeface="Meiryo UI" panose="020B0604030504040204" pitchFamily="50" charset="-128"/>
                        <a:cs typeface="Times New Roman" panose="02020603050405020304" pitchFamily="18" charset="0"/>
                      </a:endParaRPr>
                    </a:p>
                    <a:p>
                      <a:pPr algn="ctr">
                        <a:lnSpc>
                          <a:spcPts val="1800"/>
                        </a:lnSpc>
                      </a:pPr>
                      <a:r>
                        <a:rPr lang="ja-JP" altLang="en-US" sz="1600" b="0" dirty="0">
                          <a:effectLst/>
                          <a:latin typeface="Meiryo UI" panose="020B0604030504040204" pitchFamily="50" charset="-128"/>
                          <a:ea typeface="Meiryo UI" panose="020B0604030504040204" pitchFamily="50" charset="-128"/>
                          <a:cs typeface="Times New Roman" panose="02020603050405020304" pitchFamily="18" charset="0"/>
                        </a:rPr>
                        <a:t>（府民向け概要版）</a:t>
                      </a:r>
                      <a:endParaRPr lang="ja-JP" altLang="ja-JP" sz="1600" b="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noFill/>
                  </a:tcPr>
                </a:tc>
                <a:tc>
                  <a:txBody>
                    <a:bodyPr/>
                    <a:lstStyle/>
                    <a:p>
                      <a:pPr algn="ctr">
                        <a:lnSpc>
                          <a:spcPts val="1800"/>
                        </a:lnSpc>
                      </a:pPr>
                      <a:r>
                        <a:rPr lang="en-US" altLang="ja-JP" sz="1600" b="0" dirty="0">
                          <a:effectLst/>
                          <a:latin typeface="Meiryo UI" panose="020B0604030504040204" pitchFamily="50" charset="-128"/>
                          <a:ea typeface="Meiryo UI" panose="020B0604030504040204" pitchFamily="50" charset="-128"/>
                          <a:cs typeface="Times New Roman" panose="02020603050405020304" pitchFamily="18" charset="0"/>
                        </a:rPr>
                        <a:t>7</a:t>
                      </a:r>
                      <a:endParaRPr lang="ja-JP" altLang="ja-JP" sz="1600" b="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0" marB="0" anchor="ctr">
                    <a:noFill/>
                  </a:tcPr>
                </a:tc>
                <a:tc>
                  <a:txBody>
                    <a:bodyPr/>
                    <a:lstStyle/>
                    <a:p>
                      <a:pPr marL="285750" marR="0" lvl="0" indent="-196850" algn="just"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1" lang="ja-JP" altLang="ja-JP" sz="1600" kern="1200" dirty="0">
                          <a:solidFill>
                            <a:schemeClr val="tx1"/>
                          </a:solidFill>
                          <a:effectLst/>
                          <a:latin typeface="+mn-lt"/>
                          <a:ea typeface="+mn-ea"/>
                          <a:cs typeface="+mn-cs"/>
                        </a:rPr>
                        <a:t>府民向けシナリオに、具体的な情報</a:t>
                      </a:r>
                      <a:endParaRPr kumimoji="1" lang="en-US" altLang="ja-JP" sz="1600" kern="1200" dirty="0">
                        <a:solidFill>
                          <a:schemeClr val="tx1"/>
                        </a:solidFill>
                        <a:effectLst/>
                        <a:latin typeface="+mn-lt"/>
                        <a:ea typeface="+mn-ea"/>
                        <a:cs typeface="+mn-cs"/>
                      </a:endParaRPr>
                    </a:p>
                    <a:p>
                      <a:pPr marL="88900" marR="0" lvl="0" indent="0" algn="just"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1" lang="ja-JP" altLang="en-US" sz="1600" kern="1200" dirty="0">
                          <a:solidFill>
                            <a:schemeClr val="tx1"/>
                          </a:solidFill>
                          <a:effectLst/>
                          <a:latin typeface="+mn-lt"/>
                          <a:ea typeface="+mn-ea"/>
                          <a:cs typeface="+mn-cs"/>
                        </a:rPr>
                        <a:t>　 </a:t>
                      </a:r>
                      <a:r>
                        <a:rPr kumimoji="1" lang="ja-JP" altLang="ja-JP" sz="1600" kern="1200" dirty="0">
                          <a:solidFill>
                            <a:schemeClr val="tx1"/>
                          </a:solidFill>
                          <a:effectLst/>
                          <a:latin typeface="+mn-lt"/>
                          <a:ea typeface="+mn-ea"/>
                          <a:cs typeface="+mn-cs"/>
                        </a:rPr>
                        <a:t>アクセス</a:t>
                      </a:r>
                      <a:r>
                        <a:rPr kumimoji="1" lang="ja-JP" altLang="en-US" sz="1600" kern="1200" dirty="0">
                          <a:solidFill>
                            <a:schemeClr val="tx1"/>
                          </a:solidFill>
                          <a:effectLst/>
                          <a:latin typeface="+mn-lt"/>
                          <a:ea typeface="+mn-ea"/>
                          <a:cs typeface="+mn-cs"/>
                        </a:rPr>
                        <a:t>先を提示すべき。</a:t>
                      </a:r>
                      <a:endParaRPr kumimoji="1" lang="ja-JP" altLang="en-US" sz="1600" b="0" i="0" u="none" strike="noStrike" kern="1200" baseline="0" dirty="0">
                        <a:solidFill>
                          <a:schemeClr val="tx1"/>
                        </a:solidFill>
                        <a:latin typeface="+mn-ea"/>
                        <a:ea typeface="+mn-ea"/>
                        <a:cs typeface="+mn-cs"/>
                      </a:endParaRPr>
                    </a:p>
                  </a:txBody>
                  <a:tcPr marL="36195" marR="36195" marT="0" marB="0" anchor="ctr">
                    <a:lnT w="12700" cap="flat" cmpd="sng" algn="ctr">
                      <a:solidFill>
                        <a:schemeClr val="tx1"/>
                      </a:solidFill>
                      <a:prstDash val="solid"/>
                      <a:round/>
                      <a:headEnd type="none" w="med" len="med"/>
                      <a:tailEnd type="none" w="med" len="med"/>
                    </a:lnT>
                    <a:noFill/>
                  </a:tcPr>
                </a:tc>
                <a:tc>
                  <a:txBody>
                    <a:bodyPr/>
                    <a:lstStyle/>
                    <a:p>
                      <a:pPr marL="285750" marR="0" lvl="0" indent="-198438" algn="just"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lang="ja-JP" altLang="en-US" sz="1600" b="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府民向けシナリオに検索</a:t>
                      </a:r>
                      <a:endParaRPr lang="en-US" altLang="ja-JP" sz="1600" b="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87312" marR="0" lvl="0" indent="0" algn="just"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lang="en-US" altLang="ja-JP" sz="1600" b="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600" b="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キーワードを掲載</a:t>
                      </a:r>
                      <a:endParaRPr lang="en-US" altLang="ja-JP" sz="1600" b="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just" defTabSz="914400" rtl="0" eaLnBrk="1" fontAlgn="auto" latinLnBrk="0" hangingPunct="1">
                        <a:lnSpc>
                          <a:spcPts val="1800"/>
                        </a:lnSpc>
                        <a:spcBef>
                          <a:spcPts val="0"/>
                        </a:spcBef>
                        <a:spcAft>
                          <a:spcPts val="0"/>
                        </a:spcAft>
                        <a:buClrTx/>
                        <a:buSzTx/>
                        <a:buFontTx/>
                        <a:buNone/>
                        <a:tabLst/>
                        <a:defRPr/>
                      </a:pPr>
                      <a:r>
                        <a:rPr kumimoji="1" lang="ja-JP" altLang="en-US" sz="1600" b="1" i="0" kern="1200" dirty="0">
                          <a:solidFill>
                            <a:schemeClr val="tx1"/>
                          </a:solidFill>
                          <a:effectLst/>
                          <a:latin typeface="+mn-ea"/>
                          <a:ea typeface="+mn-ea"/>
                          <a:cs typeface="+mn-cs"/>
                        </a:rPr>
                        <a:t> ⇒資料</a:t>
                      </a:r>
                      <a:r>
                        <a:rPr kumimoji="1" lang="en-US" altLang="ja-JP" sz="1600" b="1" i="0" kern="1200" dirty="0">
                          <a:solidFill>
                            <a:schemeClr val="tx1"/>
                          </a:solidFill>
                          <a:effectLst/>
                          <a:latin typeface="+mn-ea"/>
                          <a:ea typeface="+mn-ea"/>
                          <a:cs typeface="+mn-cs"/>
                        </a:rPr>
                        <a:t>3-2</a:t>
                      </a:r>
                    </a:p>
                  </a:txBody>
                  <a:tcPr marL="36195" marR="36195" marT="0" marB="0" anchor="ctr">
                    <a:noFill/>
                  </a:tcPr>
                </a:tc>
                <a:extLst>
                  <a:ext uri="{0D108BD9-81ED-4DB2-BD59-A6C34878D82A}">
                    <a16:rowId xmlns:a16="http://schemas.microsoft.com/office/drawing/2014/main" val="2248097678"/>
                  </a:ext>
                </a:extLst>
              </a:tr>
              <a:tr h="798237">
                <a:tc vMerge="1">
                  <a:txBody>
                    <a:bodyPr/>
                    <a:lstStyle/>
                    <a:p>
                      <a:pPr algn="ctr">
                        <a:lnSpc>
                          <a:spcPts val="1800"/>
                        </a:lnSpc>
                      </a:pPr>
                      <a:endParaRPr lang="ja-JP" altLang="ja-JP" sz="1600" b="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noFill/>
                  </a:tcPr>
                </a:tc>
                <a:tc>
                  <a:txBody>
                    <a:bodyPr/>
                    <a:lstStyle/>
                    <a:p>
                      <a:pPr algn="ctr">
                        <a:lnSpc>
                          <a:spcPts val="1800"/>
                        </a:lnSpc>
                      </a:pPr>
                      <a:r>
                        <a:rPr lang="en-US" altLang="ja-JP" sz="1600" b="0" dirty="0">
                          <a:effectLst/>
                          <a:latin typeface="Meiryo UI" panose="020B0604030504040204" pitchFamily="50" charset="-128"/>
                          <a:ea typeface="Meiryo UI" panose="020B0604030504040204" pitchFamily="50" charset="-128"/>
                          <a:cs typeface="Times New Roman" panose="02020603050405020304" pitchFamily="18" charset="0"/>
                        </a:rPr>
                        <a:t>8</a:t>
                      </a:r>
                      <a:endParaRPr lang="ja-JP" altLang="ja-JP" sz="1600" b="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0" marB="0" anchor="ctr">
                    <a:noFill/>
                  </a:tcPr>
                </a:tc>
                <a:tc>
                  <a:txBody>
                    <a:bodyPr/>
                    <a:lstStyle/>
                    <a:p>
                      <a:pPr marL="285750" marR="0" lvl="0" indent="-196850" algn="just"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1" lang="ja-JP" altLang="ja-JP" sz="1600" kern="1200" dirty="0">
                          <a:solidFill>
                            <a:schemeClr val="tx1"/>
                          </a:solidFill>
                          <a:effectLst/>
                          <a:latin typeface="+mn-lt"/>
                          <a:ea typeface="+mn-ea"/>
                          <a:cs typeface="+mn-cs"/>
                        </a:rPr>
                        <a:t>多様な背景を持つ方々</a:t>
                      </a:r>
                      <a:r>
                        <a:rPr kumimoji="1" lang="ja-JP" altLang="en-US" sz="1600" kern="1200" dirty="0">
                          <a:solidFill>
                            <a:schemeClr val="tx1"/>
                          </a:solidFill>
                          <a:effectLst/>
                          <a:latin typeface="+mn-lt"/>
                          <a:ea typeface="+mn-ea"/>
                          <a:cs typeface="+mn-cs"/>
                        </a:rPr>
                        <a:t>（</a:t>
                      </a:r>
                      <a:r>
                        <a:rPr kumimoji="1" lang="ja-JP" altLang="ja-JP" sz="1600" kern="1200" dirty="0">
                          <a:solidFill>
                            <a:schemeClr val="tx1"/>
                          </a:solidFill>
                          <a:effectLst/>
                          <a:latin typeface="+mn-lt"/>
                          <a:ea typeface="+mn-ea"/>
                          <a:cs typeface="+mn-cs"/>
                        </a:rPr>
                        <a:t>外国人や観光客など</a:t>
                      </a:r>
                      <a:r>
                        <a:rPr kumimoji="1" lang="ja-JP" altLang="en-US" sz="1600" kern="1200" dirty="0">
                          <a:solidFill>
                            <a:schemeClr val="tx1"/>
                          </a:solidFill>
                          <a:effectLst/>
                          <a:latin typeface="+mn-lt"/>
                          <a:ea typeface="+mn-ea"/>
                          <a:cs typeface="+mn-cs"/>
                        </a:rPr>
                        <a:t>）</a:t>
                      </a:r>
                      <a:r>
                        <a:rPr kumimoji="1" lang="ja-JP" altLang="ja-JP" sz="1600" kern="1200" dirty="0">
                          <a:solidFill>
                            <a:schemeClr val="tx1"/>
                          </a:solidFill>
                          <a:effectLst/>
                          <a:latin typeface="+mn-lt"/>
                          <a:ea typeface="+mn-ea"/>
                          <a:cs typeface="+mn-cs"/>
                        </a:rPr>
                        <a:t>にもわかりやすい情報提供</a:t>
                      </a:r>
                      <a:r>
                        <a:rPr kumimoji="1" lang="ja-JP" altLang="en-US" sz="1600" kern="1200" dirty="0">
                          <a:solidFill>
                            <a:schemeClr val="tx1"/>
                          </a:solidFill>
                          <a:effectLst/>
                          <a:latin typeface="+mn-lt"/>
                          <a:ea typeface="+mn-ea"/>
                          <a:cs typeface="+mn-cs"/>
                        </a:rPr>
                        <a:t>のあり方を検討すべき。</a:t>
                      </a:r>
                      <a:endParaRPr kumimoji="1" lang="ja-JP" altLang="en-US" sz="1600" b="0" i="0" u="none" strike="noStrike" kern="1200" baseline="0" dirty="0">
                        <a:solidFill>
                          <a:schemeClr val="tx1"/>
                        </a:solidFill>
                        <a:latin typeface="+mn-ea"/>
                        <a:ea typeface="+mn-ea"/>
                        <a:cs typeface="+mn-cs"/>
                      </a:endParaRPr>
                    </a:p>
                  </a:txBody>
                  <a:tcPr marL="36195" marR="36195" marT="0" marB="0" anchor="ctr">
                    <a:noFill/>
                  </a:tcPr>
                </a:tc>
                <a:tc>
                  <a:txBody>
                    <a:bodyPr/>
                    <a:lstStyle/>
                    <a:p>
                      <a:pPr marL="285750" marR="0" lvl="0" indent="-198438" algn="just"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lang="ja-JP" altLang="en-US" sz="1600" dirty="0">
                          <a:effectLst/>
                          <a:latin typeface="+mn-ea"/>
                          <a:ea typeface="+mn-ea"/>
                          <a:cs typeface="Times New Roman" panose="02020603050405020304" pitchFamily="18" charset="0"/>
                        </a:rPr>
                        <a:t>関係部局と調整し、次期アクションプランの中で検討する。</a:t>
                      </a:r>
                      <a:endParaRPr lang="en-US" altLang="ja-JP" sz="1600" b="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6195" marR="36195" marT="0" marB="0" anchor="ctr">
                    <a:noFill/>
                  </a:tcPr>
                </a:tc>
                <a:extLst>
                  <a:ext uri="{0D108BD9-81ED-4DB2-BD59-A6C34878D82A}">
                    <a16:rowId xmlns:a16="http://schemas.microsoft.com/office/drawing/2014/main" val="1417672074"/>
                  </a:ext>
                </a:extLst>
              </a:tr>
            </a:tbl>
          </a:graphicData>
        </a:graphic>
      </p:graphicFrame>
      <p:sp>
        <p:nvSpPr>
          <p:cNvPr id="2" name="コンテンツ プレースホルダー 1">
            <a:extLst>
              <a:ext uri="{FF2B5EF4-FFF2-40B4-BE49-F238E27FC236}">
                <a16:creationId xmlns:a16="http://schemas.microsoft.com/office/drawing/2014/main" id="{14B261E1-3831-1BDE-3BF9-186D76D66023}"/>
              </a:ext>
            </a:extLst>
          </p:cNvPr>
          <p:cNvSpPr txBox="1">
            <a:spLocks/>
          </p:cNvSpPr>
          <p:nvPr/>
        </p:nvSpPr>
        <p:spPr bwMode="auto">
          <a:xfrm>
            <a:off x="216000" y="648000"/>
            <a:ext cx="4196967"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Font typeface="Arial" charset="0"/>
              <a:buNone/>
            </a:pPr>
            <a:r>
              <a:rPr lang="en-US" altLang="ja-JP" sz="2400" dirty="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1.3</a:t>
            </a:r>
            <a:r>
              <a:rPr lang="ja-JP" altLang="en-US" sz="2400" dirty="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被害想定・災害シナリオ</a:t>
            </a:r>
            <a:endParaRPr lang="en-US" altLang="ja-JP" sz="2400" dirty="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01195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DA3B726-E905-B091-2E50-77F8700E5F64}"/>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E73B10C1-AFBC-4446-8FF0-79363C445677}"/>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5</a:t>
            </a:fld>
            <a:endParaRPr lang="ja-JP" altLang="en-US" dirty="0">
              <a:solidFill>
                <a:schemeClr val="tx1"/>
              </a:solidFill>
            </a:endParaRPr>
          </a:p>
        </p:txBody>
      </p:sp>
      <p:sp>
        <p:nvSpPr>
          <p:cNvPr id="7" name="タイトル 6">
            <a:extLst>
              <a:ext uri="{FF2B5EF4-FFF2-40B4-BE49-F238E27FC236}">
                <a16:creationId xmlns:a16="http://schemas.microsoft.com/office/drawing/2014/main" id="{D4227097-A47F-79DE-9CD8-1FC8599CFBE1}"/>
              </a:ext>
            </a:extLst>
          </p:cNvPr>
          <p:cNvSpPr>
            <a:spLocks noGrp="1"/>
          </p:cNvSpPr>
          <p:nvPr>
            <p:ph type="title"/>
          </p:nvPr>
        </p:nvSpPr>
        <p:spPr>
          <a:xfrm>
            <a:off x="0" y="0"/>
            <a:ext cx="9144000" cy="424800"/>
          </a:xfrm>
        </p:spPr>
        <p:txBody>
          <a:bodyPr>
            <a:normAutofit/>
          </a:bodyPr>
          <a:lstStyle/>
          <a:p>
            <a:r>
              <a:rPr lang="ja-JP" altLang="en-US" sz="2400" b="1" dirty="0">
                <a:latin typeface="+mn-ea"/>
                <a:ea typeface="+mn-ea"/>
              </a:rPr>
              <a:t>１．</a:t>
            </a:r>
            <a:r>
              <a:rPr lang="ja-JP" altLang="en-US" sz="2400" b="1" dirty="0"/>
              <a:t>第５回検討部会における委員意見</a:t>
            </a:r>
            <a:endParaRPr lang="ja-JP" altLang="en-US" sz="2400" b="1" dirty="0">
              <a:latin typeface="+mn-ea"/>
              <a:ea typeface="+mn-ea"/>
            </a:endParaRPr>
          </a:p>
        </p:txBody>
      </p:sp>
      <p:sp>
        <p:nvSpPr>
          <p:cNvPr id="2" name="コンテンツ プレースホルダー 1">
            <a:extLst>
              <a:ext uri="{FF2B5EF4-FFF2-40B4-BE49-F238E27FC236}">
                <a16:creationId xmlns:a16="http://schemas.microsoft.com/office/drawing/2014/main" id="{5D3E35E7-9178-0C0E-D96B-54F9E34C4F19}"/>
              </a:ext>
            </a:extLst>
          </p:cNvPr>
          <p:cNvSpPr txBox="1">
            <a:spLocks/>
          </p:cNvSpPr>
          <p:nvPr/>
        </p:nvSpPr>
        <p:spPr bwMode="auto">
          <a:xfrm>
            <a:off x="216000" y="648000"/>
            <a:ext cx="4196967"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Font typeface="Arial" charset="0"/>
              <a:buNone/>
            </a:pPr>
            <a:r>
              <a:rPr lang="en-US" altLang="ja-JP" sz="2400" dirty="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1.3</a:t>
            </a:r>
            <a:r>
              <a:rPr lang="ja-JP" altLang="en-US" sz="2400" dirty="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被害想定・災害シナリオ</a:t>
            </a:r>
            <a:endParaRPr lang="en-US" altLang="ja-JP" sz="2400" dirty="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graphicFrame>
        <p:nvGraphicFramePr>
          <p:cNvPr id="3" name="表 2">
            <a:extLst>
              <a:ext uri="{FF2B5EF4-FFF2-40B4-BE49-F238E27FC236}">
                <a16:creationId xmlns:a16="http://schemas.microsoft.com/office/drawing/2014/main" id="{604A96DA-8066-05EB-31E1-80951115D113}"/>
              </a:ext>
            </a:extLst>
          </p:cNvPr>
          <p:cNvGraphicFramePr>
            <a:graphicFrameLocks noGrp="1"/>
          </p:cNvGraphicFramePr>
          <p:nvPr>
            <p:extLst>
              <p:ext uri="{D42A27DB-BD31-4B8C-83A1-F6EECF244321}">
                <p14:modId xmlns:p14="http://schemas.microsoft.com/office/powerpoint/2010/main" val="1503132594"/>
              </p:ext>
            </p:extLst>
          </p:nvPr>
        </p:nvGraphicFramePr>
        <p:xfrm>
          <a:off x="375033" y="1199104"/>
          <a:ext cx="8375267" cy="2896646"/>
        </p:xfrm>
        <a:graphic>
          <a:graphicData uri="http://schemas.openxmlformats.org/drawingml/2006/table">
            <a:tbl>
              <a:tblPr firstRow="1" firstCol="1" bandRow="1">
                <a:tableStyleId>{5940675A-B579-460E-94D1-54222C63F5DA}</a:tableStyleId>
              </a:tblPr>
              <a:tblGrid>
                <a:gridCol w="1212467">
                  <a:extLst>
                    <a:ext uri="{9D8B030D-6E8A-4147-A177-3AD203B41FA5}">
                      <a16:colId xmlns:a16="http://schemas.microsoft.com/office/drawing/2014/main" val="3279094926"/>
                    </a:ext>
                  </a:extLst>
                </a:gridCol>
                <a:gridCol w="431800">
                  <a:extLst>
                    <a:ext uri="{9D8B030D-6E8A-4147-A177-3AD203B41FA5}">
                      <a16:colId xmlns:a16="http://schemas.microsoft.com/office/drawing/2014/main" val="4270726141"/>
                    </a:ext>
                  </a:extLst>
                </a:gridCol>
                <a:gridCol w="3530600">
                  <a:extLst>
                    <a:ext uri="{9D8B030D-6E8A-4147-A177-3AD203B41FA5}">
                      <a16:colId xmlns:a16="http://schemas.microsoft.com/office/drawing/2014/main" val="376159414"/>
                    </a:ext>
                  </a:extLst>
                </a:gridCol>
                <a:gridCol w="3200400">
                  <a:extLst>
                    <a:ext uri="{9D8B030D-6E8A-4147-A177-3AD203B41FA5}">
                      <a16:colId xmlns:a16="http://schemas.microsoft.com/office/drawing/2014/main" val="1895220950"/>
                    </a:ext>
                  </a:extLst>
                </a:gridCol>
              </a:tblGrid>
              <a:tr h="485653">
                <a:tc>
                  <a:txBody>
                    <a:bodyPr/>
                    <a:lstStyle/>
                    <a:p>
                      <a:pPr algn="ctr">
                        <a:lnSpc>
                          <a:spcPts val="1800"/>
                        </a:lnSpc>
                      </a:pPr>
                      <a:r>
                        <a:rPr lang="ja-JP" sz="1600" b="1" dirty="0">
                          <a:solidFill>
                            <a:schemeClr val="bg1"/>
                          </a:solidFill>
                          <a:effectLst/>
                          <a:latin typeface="Meiryo UI" panose="020B0604030504040204" pitchFamily="50" charset="-128"/>
                          <a:ea typeface="Meiryo UI" panose="020B0604030504040204" pitchFamily="50" charset="-128"/>
                        </a:rPr>
                        <a:t>項目</a:t>
                      </a:r>
                      <a:endParaRPr lang="ja-JP" sz="1600" b="1"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solidFill>
                  </a:tcPr>
                </a:tc>
                <a:tc>
                  <a:txBody>
                    <a:bodyPr/>
                    <a:lstStyle/>
                    <a:p>
                      <a:pPr algn="ctr">
                        <a:lnSpc>
                          <a:spcPts val="1800"/>
                        </a:lnSpc>
                      </a:pPr>
                      <a:r>
                        <a:rPr lang="en-US" altLang="ja-JP" sz="1600" b="1"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No.</a:t>
                      </a:r>
                      <a:endParaRPr lang="ja-JP" sz="1600" b="1"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solidFill>
                  </a:tcPr>
                </a:tc>
                <a:tc>
                  <a:txBody>
                    <a:bodyPr/>
                    <a:lstStyle/>
                    <a:p>
                      <a:pPr algn="ctr">
                        <a:lnSpc>
                          <a:spcPts val="1800"/>
                        </a:lnSpc>
                      </a:pPr>
                      <a:r>
                        <a:rPr lang="ja-JP" altLang="en-US" sz="1600" b="1"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ご意見</a:t>
                      </a:r>
                      <a:endParaRPr lang="ja-JP" sz="1600" b="1"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6195" marR="3619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solidFill>
                  </a:tcPr>
                </a:tc>
                <a:tc>
                  <a:txBody>
                    <a:bodyPr/>
                    <a:lstStyle/>
                    <a:p>
                      <a:pPr algn="ctr">
                        <a:lnSpc>
                          <a:spcPts val="1800"/>
                        </a:lnSpc>
                      </a:pPr>
                      <a:r>
                        <a:rPr lang="ja-JP" altLang="en-US" sz="1600" b="1"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今後の対応</a:t>
                      </a:r>
                      <a:endParaRPr lang="ja-JP" altLang="ja-JP" sz="1600" b="1"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6195" marR="3619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solidFill>
                  </a:tcPr>
                </a:tc>
                <a:extLst>
                  <a:ext uri="{0D108BD9-81ED-4DB2-BD59-A6C34878D82A}">
                    <a16:rowId xmlns:a16="http://schemas.microsoft.com/office/drawing/2014/main" val="79589436"/>
                  </a:ext>
                </a:extLst>
              </a:tr>
              <a:tr h="1001293">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b="0" dirty="0">
                          <a:effectLst/>
                          <a:latin typeface="Meiryo UI" panose="020B0604030504040204" pitchFamily="50" charset="-128"/>
                          <a:ea typeface="Meiryo UI" panose="020B0604030504040204" pitchFamily="50" charset="-128"/>
                          <a:cs typeface="Times New Roman" panose="02020603050405020304" pitchFamily="18" charset="0"/>
                        </a:rPr>
                        <a:t>災害シナリオ</a:t>
                      </a:r>
                      <a:endParaRPr lang="en-US" altLang="ja-JP" sz="1600" b="0" dirty="0">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b="0" dirty="0">
                          <a:effectLst/>
                          <a:latin typeface="Meiryo UI" panose="020B0604030504040204" pitchFamily="50" charset="-128"/>
                          <a:ea typeface="Meiryo UI" panose="020B0604030504040204" pitchFamily="50" charset="-128"/>
                          <a:cs typeface="Times New Roman" panose="02020603050405020304" pitchFamily="18" charset="0"/>
                        </a:rPr>
                        <a:t>（府民向け概要版）</a:t>
                      </a:r>
                      <a:endParaRPr lang="ja-JP" altLang="ja-JP" sz="1600" b="0" dirty="0">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noFill/>
                  </a:tcPr>
                </a:tc>
                <a:tc>
                  <a:txBody>
                    <a:bodyPr/>
                    <a:lstStyle/>
                    <a:p>
                      <a:pPr algn="ctr">
                        <a:lnSpc>
                          <a:spcPts val="1800"/>
                        </a:lnSpc>
                      </a:pPr>
                      <a:r>
                        <a:rPr lang="en-US" altLang="ja-JP" sz="1600" b="0" dirty="0">
                          <a:effectLst/>
                          <a:latin typeface="Meiryo UI" panose="020B0604030504040204" pitchFamily="50" charset="-128"/>
                          <a:ea typeface="Meiryo UI" panose="020B0604030504040204" pitchFamily="50" charset="-128"/>
                          <a:cs typeface="Times New Roman" panose="02020603050405020304" pitchFamily="18" charset="0"/>
                        </a:rPr>
                        <a:t>9</a:t>
                      </a:r>
                      <a:endParaRPr lang="ja-JP" altLang="ja-JP" sz="1600" b="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0" marB="0" anchor="ctr">
                    <a:noFill/>
                  </a:tcPr>
                </a:tc>
                <a:tc>
                  <a:txBody>
                    <a:bodyPr/>
                    <a:lstStyle/>
                    <a:p>
                      <a:pPr marL="285750" marR="0" lvl="0" indent="-196850" algn="just"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1" lang="ja-JP" altLang="ja-JP" sz="1600" kern="1200" dirty="0">
                          <a:solidFill>
                            <a:schemeClr val="tx1"/>
                          </a:solidFill>
                          <a:effectLst/>
                          <a:latin typeface="+mn-lt"/>
                          <a:ea typeface="+mn-ea"/>
                          <a:cs typeface="+mn-cs"/>
                        </a:rPr>
                        <a:t>企業の気付きになるような情報</a:t>
                      </a:r>
                      <a:r>
                        <a:rPr kumimoji="1" lang="ja-JP" altLang="en-US" sz="1600" kern="1200" dirty="0">
                          <a:solidFill>
                            <a:schemeClr val="tx1"/>
                          </a:solidFill>
                          <a:effectLst/>
                          <a:latin typeface="+mn-lt"/>
                          <a:ea typeface="+mn-ea"/>
                          <a:cs typeface="+mn-cs"/>
                        </a:rPr>
                        <a:t>提供のあり方を工夫すべき。</a:t>
                      </a:r>
                      <a:endParaRPr kumimoji="1" lang="en-US" altLang="ja-JP" sz="1600" kern="1200" dirty="0">
                        <a:solidFill>
                          <a:schemeClr val="tx1"/>
                        </a:solidFill>
                        <a:effectLst/>
                        <a:latin typeface="+mn-lt"/>
                        <a:ea typeface="+mn-ea"/>
                        <a:cs typeface="+mn-cs"/>
                      </a:endParaRPr>
                    </a:p>
                    <a:p>
                      <a:pPr marL="0" marR="0" lvl="0" indent="0" algn="just"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1" lang="ja-JP" altLang="en-US" sz="1600" kern="1200" dirty="0">
                          <a:solidFill>
                            <a:schemeClr val="tx1"/>
                          </a:solidFill>
                          <a:effectLst/>
                          <a:latin typeface="+mn-lt"/>
                          <a:ea typeface="+mn-ea"/>
                          <a:cs typeface="+mn-cs"/>
                        </a:rPr>
                        <a:t>　（例）</a:t>
                      </a:r>
                      <a:r>
                        <a:rPr kumimoji="1" lang="ja-JP" altLang="ja-JP" sz="1600" kern="1200" dirty="0">
                          <a:solidFill>
                            <a:schemeClr val="tx1"/>
                          </a:solidFill>
                          <a:effectLst/>
                          <a:latin typeface="+mn-lt"/>
                          <a:ea typeface="+mn-ea"/>
                          <a:cs typeface="+mn-cs"/>
                        </a:rPr>
                        <a:t>転倒防止付きの商品など</a:t>
                      </a:r>
                      <a:endParaRPr kumimoji="1" lang="ja-JP" altLang="en-US" sz="1600" b="0" i="0" u="none" strike="noStrike" kern="1200" baseline="0" dirty="0">
                        <a:solidFill>
                          <a:schemeClr val="tx1"/>
                        </a:solidFill>
                        <a:latin typeface="+mn-ea"/>
                        <a:ea typeface="+mn-ea"/>
                        <a:cs typeface="+mn-cs"/>
                      </a:endParaRPr>
                    </a:p>
                  </a:txBody>
                  <a:tcPr marL="36195" marR="36195" marT="0" marB="0" anchor="ctr">
                    <a:noFill/>
                  </a:tcPr>
                </a:tc>
                <a:tc>
                  <a:txBody>
                    <a:bodyPr/>
                    <a:lstStyle/>
                    <a:p>
                      <a:pPr marL="285750" indent="-192088" algn="l">
                        <a:lnSpc>
                          <a:spcPts val="1800"/>
                        </a:lnSpc>
                        <a:buFont typeface="Arial" panose="020B0604020202020204" pitchFamily="34" charset="0"/>
                        <a:buChar char="•"/>
                      </a:pPr>
                      <a:r>
                        <a:rPr kumimoji="1" lang="en-US" altLang="ja-JP" sz="1600" b="0" i="0" kern="1200" dirty="0">
                          <a:solidFill>
                            <a:schemeClr val="tx1"/>
                          </a:solidFill>
                          <a:effectLst/>
                          <a:latin typeface="+mn-ea"/>
                          <a:ea typeface="+mn-ea"/>
                          <a:cs typeface="+mn-cs"/>
                        </a:rPr>
                        <a:t>No.</a:t>
                      </a:r>
                      <a:r>
                        <a:rPr kumimoji="1" lang="ja-JP" altLang="en-US" sz="1600" b="0" i="0" kern="1200" dirty="0">
                          <a:solidFill>
                            <a:schemeClr val="tx1"/>
                          </a:solidFill>
                          <a:effectLst/>
                          <a:latin typeface="+mn-ea"/>
                          <a:ea typeface="+mn-ea"/>
                          <a:cs typeface="+mn-cs"/>
                        </a:rPr>
                        <a:t>８と同様</a:t>
                      </a:r>
                      <a:endParaRPr kumimoji="1" lang="en-US" altLang="ja-JP" sz="1600" b="1" i="0" kern="1200" dirty="0">
                        <a:solidFill>
                          <a:schemeClr val="tx1"/>
                        </a:solidFill>
                        <a:effectLst/>
                        <a:latin typeface="+mn-ea"/>
                        <a:ea typeface="+mn-ea"/>
                        <a:cs typeface="+mn-cs"/>
                      </a:endParaRPr>
                    </a:p>
                  </a:txBody>
                  <a:tcPr marL="36195" marR="36195" marT="0" marB="0" anchor="ctr">
                    <a:noFill/>
                  </a:tcPr>
                </a:tc>
                <a:extLst>
                  <a:ext uri="{0D108BD9-81ED-4DB2-BD59-A6C34878D82A}">
                    <a16:rowId xmlns:a16="http://schemas.microsoft.com/office/drawing/2014/main" val="3564087570"/>
                  </a:ext>
                </a:extLst>
              </a:tr>
              <a:tr h="1409700">
                <a:tc vMerge="1">
                  <a:txBody>
                    <a:bodyPr/>
                    <a:lstStyle/>
                    <a:p>
                      <a:endParaRPr kumimoji="1" lang="ja-JP" altLang="en-US" dirty="0"/>
                    </a:p>
                  </a:txBody>
                  <a:tcPr>
                    <a:lnL w="12700" cap="flat" cmpd="sng" algn="ctr">
                      <a:solidFill>
                        <a:schemeClr val="tx1"/>
                      </a:solidFill>
                      <a:prstDash val="solid"/>
                      <a:round/>
                      <a:headEnd type="none" w="med" len="med"/>
                      <a:tailEnd type="none" w="med" len="med"/>
                    </a:lnL>
                    <a:noFill/>
                  </a:tcPr>
                </a:tc>
                <a:tc>
                  <a:txBody>
                    <a:bodyPr/>
                    <a:lstStyle/>
                    <a:p>
                      <a:pPr algn="ctr">
                        <a:lnSpc>
                          <a:spcPts val="1800"/>
                        </a:lnSpc>
                      </a:pPr>
                      <a:r>
                        <a:rPr lang="en-US" altLang="ja-JP" sz="1600" b="0" dirty="0">
                          <a:effectLst/>
                          <a:latin typeface="Meiryo UI" panose="020B0604030504040204" pitchFamily="50" charset="-128"/>
                          <a:ea typeface="Meiryo UI" panose="020B0604030504040204" pitchFamily="50" charset="-128"/>
                          <a:cs typeface="Times New Roman" panose="02020603050405020304" pitchFamily="18" charset="0"/>
                        </a:rPr>
                        <a:t>10</a:t>
                      </a:r>
                      <a:endParaRPr lang="ja-JP" altLang="ja-JP" sz="1600" b="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0" marB="0" anchor="ctr">
                    <a:noFill/>
                  </a:tcPr>
                </a:tc>
                <a:tc>
                  <a:txBody>
                    <a:bodyPr/>
                    <a:lstStyle/>
                    <a:p>
                      <a:pPr marL="285750" marR="0" lvl="0" indent="-196850" algn="just"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1" lang="ja-JP" altLang="ja-JP" sz="1600" u="none" strike="noStrike" kern="1200" dirty="0">
                          <a:solidFill>
                            <a:schemeClr val="tx1"/>
                          </a:solidFill>
                          <a:effectLst/>
                          <a:latin typeface="+mn-lt"/>
                          <a:ea typeface="+mn-ea"/>
                          <a:cs typeface="+mn-cs"/>
                        </a:rPr>
                        <a:t>府民向けシナリオ</a:t>
                      </a:r>
                      <a:r>
                        <a:rPr kumimoji="1" lang="ja-JP" altLang="en-US" sz="1600" u="none" strike="noStrike" kern="1200" dirty="0">
                          <a:solidFill>
                            <a:schemeClr val="tx1"/>
                          </a:solidFill>
                          <a:effectLst/>
                          <a:latin typeface="+mn-lt"/>
                          <a:ea typeface="+mn-ea"/>
                          <a:cs typeface="+mn-cs"/>
                        </a:rPr>
                        <a:t>の</a:t>
                      </a:r>
                      <a:r>
                        <a:rPr kumimoji="1" lang="ja-JP" altLang="ja-JP" sz="1600" u="none" strike="noStrike" kern="1200" dirty="0">
                          <a:solidFill>
                            <a:schemeClr val="tx1"/>
                          </a:solidFill>
                          <a:effectLst/>
                          <a:latin typeface="+mn-lt"/>
                          <a:ea typeface="+mn-ea"/>
                          <a:cs typeface="+mn-cs"/>
                        </a:rPr>
                        <a:t>右列</a:t>
                      </a:r>
                      <a:r>
                        <a:rPr kumimoji="1" lang="ja-JP" altLang="en-US" sz="1600" u="none" strike="noStrike" kern="1200" dirty="0">
                          <a:solidFill>
                            <a:schemeClr val="tx1"/>
                          </a:solidFill>
                          <a:effectLst/>
                          <a:latin typeface="+mn-lt"/>
                          <a:ea typeface="+mn-ea"/>
                          <a:cs typeface="+mn-cs"/>
                        </a:rPr>
                        <a:t>の項目名</a:t>
                      </a:r>
                      <a:endParaRPr kumimoji="1" lang="en-US" altLang="ja-JP" sz="1600" u="none" strike="noStrike" kern="1200" dirty="0">
                        <a:solidFill>
                          <a:schemeClr val="tx1"/>
                        </a:solidFill>
                        <a:effectLst/>
                        <a:latin typeface="+mn-lt"/>
                        <a:ea typeface="+mn-ea"/>
                        <a:cs typeface="+mn-cs"/>
                      </a:endParaRPr>
                    </a:p>
                    <a:p>
                      <a:pPr marL="88900" marR="0" lvl="0" indent="0" algn="just"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1" lang="en-US" altLang="ja-JP" sz="1600" u="none" strike="noStrike" kern="1200" dirty="0">
                          <a:solidFill>
                            <a:schemeClr val="tx1"/>
                          </a:solidFill>
                          <a:effectLst/>
                          <a:latin typeface="+mn-lt"/>
                          <a:ea typeface="+mn-ea"/>
                          <a:cs typeface="+mn-cs"/>
                        </a:rPr>
                        <a:t>   </a:t>
                      </a:r>
                      <a:r>
                        <a:rPr kumimoji="1" lang="ja-JP" altLang="ja-JP" sz="1600" u="none" strike="noStrike" kern="1200" dirty="0">
                          <a:solidFill>
                            <a:schemeClr val="tx1"/>
                          </a:solidFill>
                          <a:effectLst/>
                          <a:latin typeface="+mn-lt"/>
                          <a:ea typeface="+mn-ea"/>
                          <a:cs typeface="+mn-cs"/>
                        </a:rPr>
                        <a:t>「被害の状況【事前対策あり】」</a:t>
                      </a:r>
                      <a:r>
                        <a:rPr kumimoji="1" lang="ja-JP" altLang="en-US" sz="1600" u="none" strike="noStrike" kern="1200" dirty="0">
                          <a:solidFill>
                            <a:schemeClr val="tx1"/>
                          </a:solidFill>
                          <a:effectLst/>
                          <a:latin typeface="+mn-lt"/>
                          <a:ea typeface="+mn-ea"/>
                          <a:cs typeface="+mn-cs"/>
                        </a:rPr>
                        <a:t>を</a:t>
                      </a:r>
                      <a:endParaRPr kumimoji="1" lang="en-US" altLang="ja-JP" sz="1600" u="none" strike="noStrike" kern="1200" dirty="0">
                        <a:solidFill>
                          <a:schemeClr val="tx1"/>
                        </a:solidFill>
                        <a:effectLst/>
                        <a:latin typeface="+mn-lt"/>
                        <a:ea typeface="+mn-ea"/>
                        <a:cs typeface="+mn-cs"/>
                      </a:endParaRPr>
                    </a:p>
                    <a:p>
                      <a:pPr marL="88900" marR="0" lvl="0" indent="0" algn="just"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1" lang="en-US" altLang="ja-JP" sz="1600" u="none" strike="noStrike" kern="1200" dirty="0">
                          <a:solidFill>
                            <a:schemeClr val="tx1"/>
                          </a:solidFill>
                          <a:effectLst/>
                          <a:latin typeface="+mn-lt"/>
                          <a:ea typeface="+mn-ea"/>
                          <a:cs typeface="+mn-cs"/>
                        </a:rPr>
                        <a:t>   </a:t>
                      </a:r>
                      <a:r>
                        <a:rPr kumimoji="1" lang="ja-JP" altLang="en-US" sz="1600" u="none" strike="noStrike" kern="1200" dirty="0">
                          <a:solidFill>
                            <a:schemeClr val="tx1"/>
                          </a:solidFill>
                          <a:effectLst/>
                          <a:latin typeface="+mn-lt"/>
                          <a:ea typeface="+mn-ea"/>
                          <a:cs typeface="+mn-cs"/>
                        </a:rPr>
                        <a:t>わかりやすくすべき。</a:t>
                      </a:r>
                      <a:endParaRPr kumimoji="1" lang="ja-JP" altLang="en-US" sz="1600" b="0" i="0" u="none" strike="noStrike" kern="1200" baseline="0" dirty="0">
                        <a:solidFill>
                          <a:schemeClr val="tx1"/>
                        </a:solidFill>
                        <a:latin typeface="+mn-ea"/>
                        <a:ea typeface="+mn-ea"/>
                        <a:cs typeface="+mn-cs"/>
                      </a:endParaRPr>
                    </a:p>
                  </a:txBody>
                  <a:tcPr marL="36195" marR="36195" marT="0" marB="0" anchor="ctr">
                    <a:noFill/>
                  </a:tcPr>
                </a:tc>
                <a:tc>
                  <a:txBody>
                    <a:bodyPr/>
                    <a:lstStyle/>
                    <a:p>
                      <a:pPr marL="285750" marR="0" lvl="0" indent="-198438" algn="just"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lang="ja-JP" altLang="en-US" sz="1600" b="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項目名を</a:t>
                      </a:r>
                      <a:endParaRPr lang="en-US" altLang="ja-JP" sz="1600" b="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87312" marR="0" lvl="0" indent="0" algn="just"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lang="ja-JP" altLang="en-US" sz="1600" b="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「事前準備とその効果」に修正</a:t>
                      </a:r>
                      <a:endParaRPr lang="en-US" altLang="ja-JP" sz="1600" b="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87312" marR="0" lvl="0" indent="0" algn="just"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1" lang="ja-JP" altLang="en-US" sz="1600" b="1" i="0" kern="1200" dirty="0">
                          <a:solidFill>
                            <a:schemeClr val="tx1"/>
                          </a:solidFill>
                          <a:effectLst/>
                          <a:latin typeface="+mn-ea"/>
                          <a:ea typeface="+mn-ea"/>
                          <a:cs typeface="+mn-cs"/>
                        </a:rPr>
                        <a:t>⇒資料</a:t>
                      </a:r>
                      <a:r>
                        <a:rPr kumimoji="1" lang="en-US" altLang="ja-JP" sz="1600" b="1" i="0" kern="1200" dirty="0">
                          <a:solidFill>
                            <a:schemeClr val="tx1"/>
                          </a:solidFill>
                          <a:effectLst/>
                          <a:latin typeface="+mn-ea"/>
                          <a:ea typeface="+mn-ea"/>
                          <a:cs typeface="+mn-cs"/>
                        </a:rPr>
                        <a:t>3-2</a:t>
                      </a:r>
                    </a:p>
                  </a:txBody>
                  <a:tcPr marL="36195" marR="36195" marT="0" marB="0" anchor="ctr">
                    <a:noFill/>
                  </a:tcPr>
                </a:tc>
                <a:extLst>
                  <a:ext uri="{0D108BD9-81ED-4DB2-BD59-A6C34878D82A}">
                    <a16:rowId xmlns:a16="http://schemas.microsoft.com/office/drawing/2014/main" val="744276034"/>
                  </a:ext>
                </a:extLst>
              </a:tr>
            </a:tbl>
          </a:graphicData>
        </a:graphic>
      </p:graphicFrame>
    </p:spTree>
    <p:extLst>
      <p:ext uri="{BB962C8B-B14F-4D97-AF65-F5344CB8AC3E}">
        <p14:creationId xmlns:p14="http://schemas.microsoft.com/office/powerpoint/2010/main" val="906704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2F2D2E5-199A-6CF5-1DD7-67C6D2400390}"/>
            </a:ext>
          </a:extLst>
        </p:cNvPr>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63C024A7-4A04-E31A-530D-0ACE7AAA86F4}"/>
              </a:ext>
            </a:extLst>
          </p:cNvPr>
          <p:cNvSpPr/>
          <p:nvPr/>
        </p:nvSpPr>
        <p:spPr>
          <a:xfrm>
            <a:off x="252000" y="517875"/>
            <a:ext cx="8640000" cy="1010588"/>
          </a:xfrm>
          <a:prstGeom prst="roundRect">
            <a:avLst>
              <a:gd name="adj" fmla="val 6626"/>
            </a:avLst>
          </a:prstGeom>
          <a:solidFill>
            <a:schemeClr val="accent6">
              <a:lumMod val="60000"/>
              <a:lumOff val="40000"/>
              <a:alpha val="50000"/>
            </a:schemeClr>
          </a:solidFill>
          <a:ln w="12700">
            <a:solidFill>
              <a:schemeClr val="accent6">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lIns="36000" tIns="36000" rIns="36000" bIns="36000" rtlCol="0" anchor="t" anchorCtr="0">
            <a:spAutoFit/>
          </a:bodyPr>
          <a:lstStyle/>
          <a:p>
            <a:pPr marL="216000" indent="-216000">
              <a:buFont typeface="Meiryo UI" panose="020B0604030504040204" pitchFamily="50" charset="-128"/>
              <a:buChar char="○"/>
            </a:pPr>
            <a:r>
              <a:rPr kumimoji="1" lang="ja-JP" altLang="en-US" sz="1400" dirty="0"/>
              <a:t>長周期地震動によって生じる被害（地震発生時の人の行動の困難さ、家具や什器の移動・転倒など）の程度を示す指標である長周期地震動階級（</a:t>
            </a:r>
            <a:r>
              <a:rPr kumimoji="1" lang="en-US" altLang="ja-JP" sz="1400" dirty="0"/>
              <a:t>4</a:t>
            </a:r>
            <a:r>
              <a:rPr kumimoji="1" lang="ja-JP" altLang="en-US" sz="1400" dirty="0"/>
              <a:t>階級）を用いて、府内における長周期地震動に対するリスクを検討する。</a:t>
            </a:r>
            <a:endParaRPr kumimoji="1" lang="en-US" altLang="ja-JP" sz="1400" dirty="0"/>
          </a:p>
          <a:p>
            <a:pPr marL="216000" indent="-216000">
              <a:spcBef>
                <a:spcPts val="300"/>
              </a:spcBef>
              <a:buFont typeface="Meiryo UI" panose="020B0604030504040204" pitchFamily="50" charset="-128"/>
              <a:buChar char="○"/>
            </a:pPr>
            <a:r>
              <a:rPr kumimoji="1" lang="ja-JP" altLang="en-US" sz="1400" dirty="0"/>
              <a:t>また、地域別の評価結果を市町村に提供し、市が作成するハザードマップなどに反映することで、府民の事前の備えに　つなげる。</a:t>
            </a:r>
          </a:p>
        </p:txBody>
      </p:sp>
      <p:pic>
        <p:nvPicPr>
          <p:cNvPr id="19" name="図 18" descr="タイムライン が含まれている画像&#10;&#10;AI 生成コンテンツは誤りを含む可能性があります。">
            <a:extLst>
              <a:ext uri="{FF2B5EF4-FFF2-40B4-BE49-F238E27FC236}">
                <a16:creationId xmlns:a16="http://schemas.microsoft.com/office/drawing/2014/main" id="{C84F80CF-23D5-BA34-E34C-40B1C2C38D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2000" y="1990326"/>
            <a:ext cx="5665903" cy="4010447"/>
          </a:xfrm>
          <a:prstGeom prst="rect">
            <a:avLst/>
          </a:prstGeom>
        </p:spPr>
      </p:pic>
      <p:sp>
        <p:nvSpPr>
          <p:cNvPr id="7" name="タイトル 6">
            <a:extLst>
              <a:ext uri="{FF2B5EF4-FFF2-40B4-BE49-F238E27FC236}">
                <a16:creationId xmlns:a16="http://schemas.microsoft.com/office/drawing/2014/main" id="{305B02B4-CF75-ED96-8492-3A0AF512CF14}"/>
              </a:ext>
            </a:extLst>
          </p:cNvPr>
          <p:cNvSpPr>
            <a:spLocks noGrp="1"/>
          </p:cNvSpPr>
          <p:nvPr>
            <p:ph type="title"/>
          </p:nvPr>
        </p:nvSpPr>
        <p:spPr>
          <a:xfrm>
            <a:off x="0" y="0"/>
            <a:ext cx="9144000" cy="424800"/>
          </a:xfrm>
        </p:spPr>
        <p:txBody>
          <a:bodyPr>
            <a:normAutofit/>
          </a:bodyPr>
          <a:lstStyle/>
          <a:p>
            <a:r>
              <a:rPr lang="ja-JP" altLang="en-US" sz="2400" b="1" dirty="0"/>
              <a:t>２．今後の対応 </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【No.1】</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長周期地震動に関するリスク提示</a:t>
            </a:r>
            <a:endParaRPr lang="ja-JP" altLang="en-US" sz="2400" b="1" dirty="0"/>
          </a:p>
        </p:txBody>
      </p:sp>
      <p:sp>
        <p:nvSpPr>
          <p:cNvPr id="5" name="テキスト ボックス 65">
            <a:extLst>
              <a:ext uri="{FF2B5EF4-FFF2-40B4-BE49-F238E27FC236}">
                <a16:creationId xmlns:a16="http://schemas.microsoft.com/office/drawing/2014/main" id="{5E3F817E-0450-5957-A007-2D3F63501DBA}"/>
              </a:ext>
            </a:extLst>
          </p:cNvPr>
          <p:cNvSpPr txBox="1"/>
          <p:nvPr/>
        </p:nvSpPr>
        <p:spPr>
          <a:xfrm>
            <a:off x="2139145" y="6187948"/>
            <a:ext cx="3941064" cy="27699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1200" dirty="0"/>
              <a:t>図１　　長周期地震動階級解説表（出典：気象庁</a:t>
            </a:r>
            <a:r>
              <a:rPr lang="en-US" altLang="ja-JP" sz="1200" dirty="0"/>
              <a:t>HP </a:t>
            </a:r>
            <a:r>
              <a:rPr kumimoji="1" lang="ja-JP" altLang="en-US" sz="1200" dirty="0"/>
              <a:t>）</a:t>
            </a:r>
            <a:endParaRPr lang="ja-JP" altLang="en-US" sz="1200" dirty="0"/>
          </a:p>
        </p:txBody>
      </p:sp>
      <p:sp>
        <p:nvSpPr>
          <p:cNvPr id="12" name="テキスト ボックス 11">
            <a:extLst>
              <a:ext uri="{FF2B5EF4-FFF2-40B4-BE49-F238E27FC236}">
                <a16:creationId xmlns:a16="http://schemas.microsoft.com/office/drawing/2014/main" id="{00268319-CCDC-D458-E09C-DC903255DEC3}"/>
              </a:ext>
            </a:extLst>
          </p:cNvPr>
          <p:cNvSpPr txBox="1"/>
          <p:nvPr/>
        </p:nvSpPr>
        <p:spPr>
          <a:xfrm>
            <a:off x="6080209" y="6187948"/>
            <a:ext cx="2787593" cy="438582"/>
          </a:xfrm>
          <a:prstGeom prst="rect">
            <a:avLst/>
          </a:prstGeom>
          <a:noFill/>
        </p:spPr>
        <p:txBody>
          <a:bodyPr wrap="square">
            <a:spAutoFit/>
          </a:bodyPr>
          <a:lstStyle/>
          <a:p>
            <a:pPr algn="ctr"/>
            <a:r>
              <a:rPr kumimoji="1" lang="ja-JP" altLang="en-US" sz="1200" dirty="0"/>
              <a:t>図２　長周期地震動階級の事例</a:t>
            </a:r>
          </a:p>
          <a:p>
            <a:pPr algn="r"/>
            <a:r>
              <a:rPr kumimoji="1" lang="ja-JP" altLang="en-US" sz="1050" dirty="0"/>
              <a:t>（出典：気象庁</a:t>
            </a:r>
            <a:r>
              <a:rPr kumimoji="1" lang="en-US" altLang="ja-JP" sz="1050" dirty="0"/>
              <a:t>HP</a:t>
            </a:r>
            <a:r>
              <a:rPr kumimoji="1" lang="ja-JP" altLang="en-US" sz="1050" dirty="0"/>
              <a:t>）</a:t>
            </a:r>
          </a:p>
        </p:txBody>
      </p:sp>
      <p:pic>
        <p:nvPicPr>
          <p:cNvPr id="10" name="図 9" descr="マップ&#10;&#10;AI 生成コンテンツは誤りを含む可能性があります。">
            <a:extLst>
              <a:ext uri="{FF2B5EF4-FFF2-40B4-BE49-F238E27FC236}">
                <a16:creationId xmlns:a16="http://schemas.microsoft.com/office/drawing/2014/main" id="{5B09FFCC-92D2-A21D-0EFC-E1B78E85C3E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005287" y="3925085"/>
            <a:ext cx="2884293" cy="2075681"/>
          </a:xfrm>
          <a:prstGeom prst="rect">
            <a:avLst/>
          </a:prstGeom>
          <a:ln w="3175">
            <a:solidFill>
              <a:schemeClr val="tx1"/>
            </a:solidFill>
          </a:ln>
        </p:spPr>
      </p:pic>
      <p:pic>
        <p:nvPicPr>
          <p:cNvPr id="14" name="図 13">
            <a:extLst>
              <a:ext uri="{FF2B5EF4-FFF2-40B4-BE49-F238E27FC236}">
                <a16:creationId xmlns:a16="http://schemas.microsoft.com/office/drawing/2014/main" id="{E0C6A5B2-95FC-0D01-9D87-42477F0D4AE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183399" y="6007786"/>
            <a:ext cx="2454084" cy="162384"/>
          </a:xfrm>
          <a:prstGeom prst="rect">
            <a:avLst/>
          </a:prstGeom>
        </p:spPr>
      </p:pic>
      <p:sp>
        <p:nvSpPr>
          <p:cNvPr id="17" name="テキスト ボックス 16">
            <a:extLst>
              <a:ext uri="{FF2B5EF4-FFF2-40B4-BE49-F238E27FC236}">
                <a16:creationId xmlns:a16="http://schemas.microsoft.com/office/drawing/2014/main" id="{994F86E1-D110-20D4-AF09-4F6689BDD11A}"/>
              </a:ext>
            </a:extLst>
          </p:cNvPr>
          <p:cNvSpPr txBox="1"/>
          <p:nvPr/>
        </p:nvSpPr>
        <p:spPr>
          <a:xfrm>
            <a:off x="7479317" y="5746176"/>
            <a:ext cx="1438854" cy="261610"/>
          </a:xfrm>
          <a:prstGeom prst="rect">
            <a:avLst/>
          </a:prstGeom>
          <a:noFill/>
          <a:ln>
            <a:noFill/>
          </a:ln>
        </p:spPr>
        <p:txBody>
          <a:bodyPr wrap="square">
            <a:spAutoFit/>
          </a:bodyPr>
          <a:lstStyle/>
          <a:p>
            <a:pPr algn="r"/>
            <a:r>
              <a:rPr lang="ja-JP" altLang="en-US" sz="1100" b="1" dirty="0"/>
              <a:t>平成</a:t>
            </a:r>
            <a:r>
              <a:rPr lang="en-US" altLang="ja-JP" sz="1100" b="1" dirty="0"/>
              <a:t>28</a:t>
            </a:r>
            <a:r>
              <a:rPr lang="ja-JP" altLang="en-US" sz="1100" b="1" dirty="0"/>
              <a:t>年熊本地震</a:t>
            </a:r>
          </a:p>
        </p:txBody>
      </p:sp>
      <p:pic>
        <p:nvPicPr>
          <p:cNvPr id="24" name="図 23">
            <a:extLst>
              <a:ext uri="{FF2B5EF4-FFF2-40B4-BE49-F238E27FC236}">
                <a16:creationId xmlns:a16="http://schemas.microsoft.com/office/drawing/2014/main" id="{68E4B2C7-884D-11EA-C14A-E550CACFBC30}"/>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016858" y="1635368"/>
            <a:ext cx="2872723" cy="1974317"/>
          </a:xfrm>
          <a:prstGeom prst="rect">
            <a:avLst/>
          </a:prstGeom>
          <a:ln w="3175">
            <a:solidFill>
              <a:schemeClr val="tx1"/>
            </a:solidFill>
          </a:ln>
        </p:spPr>
      </p:pic>
      <p:sp>
        <p:nvSpPr>
          <p:cNvPr id="25" name="テキスト ボックス 24">
            <a:extLst>
              <a:ext uri="{FF2B5EF4-FFF2-40B4-BE49-F238E27FC236}">
                <a16:creationId xmlns:a16="http://schemas.microsoft.com/office/drawing/2014/main" id="{29D6F3AC-D8A5-0B45-29A7-867BC9F2A084}"/>
              </a:ext>
            </a:extLst>
          </p:cNvPr>
          <p:cNvSpPr txBox="1"/>
          <p:nvPr/>
        </p:nvSpPr>
        <p:spPr>
          <a:xfrm>
            <a:off x="7484764" y="3152238"/>
            <a:ext cx="1438854" cy="430887"/>
          </a:xfrm>
          <a:prstGeom prst="rect">
            <a:avLst/>
          </a:prstGeom>
          <a:noFill/>
          <a:ln>
            <a:noFill/>
          </a:ln>
        </p:spPr>
        <p:txBody>
          <a:bodyPr wrap="square">
            <a:spAutoFit/>
          </a:bodyPr>
          <a:lstStyle/>
          <a:p>
            <a:pPr algn="r"/>
            <a:r>
              <a:rPr lang="ja-JP" altLang="en-US" sz="1100" b="1" dirty="0"/>
              <a:t>平成</a:t>
            </a:r>
            <a:r>
              <a:rPr lang="en-US" altLang="ja-JP" sz="1100" b="1" dirty="0"/>
              <a:t>24</a:t>
            </a:r>
            <a:r>
              <a:rPr lang="ja-JP" altLang="en-US" sz="1100" b="1" dirty="0"/>
              <a:t>年東北地方</a:t>
            </a:r>
            <a:endParaRPr lang="en-US" altLang="ja-JP" sz="1100" b="1" dirty="0"/>
          </a:p>
          <a:p>
            <a:pPr algn="r"/>
            <a:r>
              <a:rPr lang="ja-JP" altLang="en-US" sz="1100" b="1" dirty="0"/>
              <a:t>太平洋沖地震</a:t>
            </a:r>
          </a:p>
        </p:txBody>
      </p:sp>
      <p:sp>
        <p:nvSpPr>
          <p:cNvPr id="18" name="テキスト ボックス 17">
            <a:extLst>
              <a:ext uri="{FF2B5EF4-FFF2-40B4-BE49-F238E27FC236}">
                <a16:creationId xmlns:a16="http://schemas.microsoft.com/office/drawing/2014/main" id="{9CE464AD-9DE5-4530-B2A0-F994C078DDB5}"/>
              </a:ext>
            </a:extLst>
          </p:cNvPr>
          <p:cNvSpPr txBox="1"/>
          <p:nvPr/>
        </p:nvSpPr>
        <p:spPr>
          <a:xfrm>
            <a:off x="6183399" y="3614742"/>
            <a:ext cx="2305438" cy="307777"/>
          </a:xfrm>
          <a:prstGeom prst="rect">
            <a:avLst/>
          </a:prstGeom>
          <a:noFill/>
        </p:spPr>
        <p:txBody>
          <a:bodyPr wrap="square">
            <a:spAutoFit/>
          </a:bodyPr>
          <a:lstStyle/>
          <a:p>
            <a:r>
              <a:rPr kumimoji="1" lang="en-US" altLang="ja-JP" sz="700" dirty="0"/>
              <a:t>※2011</a:t>
            </a:r>
            <a:r>
              <a:rPr kumimoji="1" lang="ja-JP" altLang="en-US" sz="700" dirty="0"/>
              <a:t>年時点で長周期地震動階級は示されていないため、　</a:t>
            </a:r>
            <a:endParaRPr kumimoji="1" lang="en-US" altLang="ja-JP" sz="700" dirty="0"/>
          </a:p>
          <a:p>
            <a:r>
              <a:rPr kumimoji="1" lang="ja-JP" altLang="en-US" sz="700" dirty="0"/>
              <a:t>　 観測波形を用いて算定。</a:t>
            </a:r>
            <a:endParaRPr kumimoji="1" lang="ja-JP" altLang="en-US" sz="1100" dirty="0"/>
          </a:p>
        </p:txBody>
      </p:sp>
      <p:sp>
        <p:nvSpPr>
          <p:cNvPr id="2" name="スライド番号プレースホルダー 12">
            <a:extLst>
              <a:ext uri="{FF2B5EF4-FFF2-40B4-BE49-F238E27FC236}">
                <a16:creationId xmlns:a16="http://schemas.microsoft.com/office/drawing/2014/main" id="{5DAF95B5-4B89-944D-DF17-748D57A2D66E}"/>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6</a:t>
            </a:fld>
            <a:endParaRPr lang="ja-JP" altLang="en-US" dirty="0">
              <a:solidFill>
                <a:schemeClr val="tx1"/>
              </a:solidFill>
            </a:endParaRPr>
          </a:p>
        </p:txBody>
      </p:sp>
    </p:spTree>
    <p:extLst>
      <p:ext uri="{BB962C8B-B14F-4D97-AF65-F5344CB8AC3E}">
        <p14:creationId xmlns:p14="http://schemas.microsoft.com/office/powerpoint/2010/main" val="2882436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219B18D-9741-D7FB-7DB8-5674191CEF16}"/>
            </a:ext>
          </a:extLst>
        </p:cNvPr>
        <p:cNvGrpSpPr/>
        <p:nvPr/>
      </p:nvGrpSpPr>
      <p:grpSpPr>
        <a:xfrm>
          <a:off x="0" y="0"/>
          <a:ext cx="0" cy="0"/>
          <a:chOff x="0" y="0"/>
          <a:chExt cx="0" cy="0"/>
        </a:xfrm>
      </p:grpSpPr>
      <p:sp>
        <p:nvSpPr>
          <p:cNvPr id="5" name="テキスト ボックス 24">
            <a:extLst>
              <a:ext uri="{FF2B5EF4-FFF2-40B4-BE49-F238E27FC236}">
                <a16:creationId xmlns:a16="http://schemas.microsoft.com/office/drawing/2014/main" id="{ED2B5244-0CE9-8EE2-B5DB-146BAF36B57A}"/>
              </a:ext>
            </a:extLst>
          </p:cNvPr>
          <p:cNvSpPr txBox="1"/>
          <p:nvPr/>
        </p:nvSpPr>
        <p:spPr>
          <a:xfrm>
            <a:off x="257264" y="1524624"/>
            <a:ext cx="5209725" cy="2932338"/>
          </a:xfrm>
          <a:prstGeom prst="rect">
            <a:avLst/>
          </a:prstGeom>
          <a:solidFill>
            <a:srgbClr val="EAF4E4"/>
          </a:solidFill>
        </p:spPr>
        <p:txBody>
          <a:bodyPr wrap="square"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kumimoji="1" lang="en-US" altLang="ja-JP" sz="1200" dirty="0"/>
          </a:p>
        </p:txBody>
      </p:sp>
      <p:pic>
        <p:nvPicPr>
          <p:cNvPr id="2" name="図 1" descr="屋外, 車, 雪, テーブル が含まれている画像&#10;&#10;AI 生成コンテンツは誤りを含む可能性があります。">
            <a:extLst>
              <a:ext uri="{FF2B5EF4-FFF2-40B4-BE49-F238E27FC236}">
                <a16:creationId xmlns:a16="http://schemas.microsoft.com/office/drawing/2014/main" id="{45105699-394C-B332-2B2E-8BB6AAB181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2159" y="3211429"/>
            <a:ext cx="1612130" cy="1228145"/>
          </a:xfrm>
          <a:prstGeom prst="rect">
            <a:avLst/>
          </a:prstGeom>
        </p:spPr>
      </p:pic>
      <p:sp>
        <p:nvSpPr>
          <p:cNvPr id="11" name="テキスト ボックス 24">
            <a:extLst>
              <a:ext uri="{FF2B5EF4-FFF2-40B4-BE49-F238E27FC236}">
                <a16:creationId xmlns:a16="http://schemas.microsoft.com/office/drawing/2014/main" id="{BD8F3341-F63B-8145-2736-402610D18A7F}"/>
              </a:ext>
            </a:extLst>
          </p:cNvPr>
          <p:cNvSpPr txBox="1"/>
          <p:nvPr/>
        </p:nvSpPr>
        <p:spPr>
          <a:xfrm>
            <a:off x="282989" y="6225218"/>
            <a:ext cx="2799488"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2563" indent="-182563"/>
            <a:r>
              <a:rPr kumimoji="1" lang="en-US" altLang="ja-JP" sz="700" dirty="0"/>
              <a:t>※1:</a:t>
            </a:r>
            <a:r>
              <a:rPr kumimoji="1" lang="ja-JP" altLang="en-US" sz="700" dirty="0"/>
              <a:t>国土交通省</a:t>
            </a:r>
            <a:r>
              <a:rPr kumimoji="1" lang="en-US" altLang="ja-JP" sz="700" dirty="0" err="1"/>
              <a:t>ProjectPLATEAU</a:t>
            </a:r>
            <a:r>
              <a:rPr kumimoji="1" lang="ja-JP" altLang="en-US" sz="700" dirty="0"/>
              <a:t>による建物高さデータから推定</a:t>
            </a:r>
            <a:endParaRPr kumimoji="1" lang="en-US" altLang="ja-JP" sz="700" dirty="0"/>
          </a:p>
          <a:p>
            <a:pPr marL="193675" indent="-193675"/>
            <a:r>
              <a:rPr kumimoji="1" lang="en-US" altLang="ja-JP" sz="700" dirty="0"/>
              <a:t>※2:</a:t>
            </a:r>
            <a:r>
              <a:rPr kumimoji="1" lang="ja-JP" altLang="en-US" sz="700" dirty="0"/>
              <a:t>一般社団法人日本免震構造協会による免震建築物等の計画推移（</a:t>
            </a:r>
            <a:r>
              <a:rPr kumimoji="1" lang="en-US" altLang="ja-JP" sz="700" dirty="0"/>
              <a:t>2025</a:t>
            </a:r>
            <a:r>
              <a:rPr kumimoji="1" lang="ja-JP" altLang="en-US" sz="700" dirty="0"/>
              <a:t>年</a:t>
            </a:r>
            <a:r>
              <a:rPr kumimoji="1" lang="en-US" altLang="ja-JP" sz="700" dirty="0"/>
              <a:t>6</a:t>
            </a:r>
            <a:r>
              <a:rPr kumimoji="1" lang="ja-JP" altLang="en-US" sz="700" dirty="0"/>
              <a:t>月</a:t>
            </a:r>
            <a:r>
              <a:rPr kumimoji="1" lang="en-US" altLang="ja-JP" sz="700" dirty="0"/>
              <a:t>10</a:t>
            </a:r>
            <a:r>
              <a:rPr kumimoji="1" lang="ja-JP" altLang="en-US" sz="700" dirty="0"/>
              <a:t>日総会資料）</a:t>
            </a:r>
            <a:endParaRPr kumimoji="1" lang="en-US" altLang="ja-JP" sz="700" dirty="0"/>
          </a:p>
        </p:txBody>
      </p:sp>
      <p:sp>
        <p:nvSpPr>
          <p:cNvPr id="16" name="テキスト ボックス 15">
            <a:extLst>
              <a:ext uri="{FF2B5EF4-FFF2-40B4-BE49-F238E27FC236}">
                <a16:creationId xmlns:a16="http://schemas.microsoft.com/office/drawing/2014/main" id="{8E27B0D1-3995-37DF-D8D0-8ADA81A28F0E}"/>
              </a:ext>
            </a:extLst>
          </p:cNvPr>
          <p:cNvSpPr txBox="1"/>
          <p:nvPr/>
        </p:nvSpPr>
        <p:spPr>
          <a:xfrm>
            <a:off x="1150826" y="4477682"/>
            <a:ext cx="3448326" cy="246221"/>
          </a:xfrm>
          <a:prstGeom prst="rect">
            <a:avLst/>
          </a:prstGeom>
          <a:noFill/>
        </p:spPr>
        <p:txBody>
          <a:bodyPr wrap="square">
            <a:spAutoFit/>
          </a:bodyPr>
          <a:lstStyle/>
          <a:p>
            <a:pPr algn="ctr"/>
            <a:r>
              <a:rPr kumimoji="1" lang="ja-JP" altLang="en-US" sz="1000" dirty="0"/>
              <a:t>表　大阪府における超高層建築物等の分布状況</a:t>
            </a:r>
            <a:endParaRPr lang="ja-JP" altLang="en-US" sz="1000" dirty="0"/>
          </a:p>
        </p:txBody>
      </p:sp>
      <p:graphicFrame>
        <p:nvGraphicFramePr>
          <p:cNvPr id="13" name="表 12">
            <a:extLst>
              <a:ext uri="{FF2B5EF4-FFF2-40B4-BE49-F238E27FC236}">
                <a16:creationId xmlns:a16="http://schemas.microsoft.com/office/drawing/2014/main" id="{5DF4E4B4-BB0B-F428-55BF-24F81AC042FD}"/>
              </a:ext>
            </a:extLst>
          </p:cNvPr>
          <p:cNvGraphicFramePr>
            <a:graphicFrameLocks noGrp="1"/>
          </p:cNvGraphicFramePr>
          <p:nvPr>
            <p:extLst>
              <p:ext uri="{D42A27DB-BD31-4B8C-83A1-F6EECF244321}">
                <p14:modId xmlns:p14="http://schemas.microsoft.com/office/powerpoint/2010/main" val="1236774227"/>
              </p:ext>
            </p:extLst>
          </p:nvPr>
        </p:nvGraphicFramePr>
        <p:xfrm>
          <a:off x="282989" y="4733194"/>
          <a:ext cx="5184000" cy="1446240"/>
        </p:xfrm>
        <a:graphic>
          <a:graphicData uri="http://schemas.openxmlformats.org/drawingml/2006/table">
            <a:tbl>
              <a:tblPr firstRow="1" bandRow="1">
                <a:tableStyleId>{5940675A-B579-460E-94D1-54222C63F5DA}</a:tableStyleId>
              </a:tblPr>
              <a:tblGrid>
                <a:gridCol w="1296000">
                  <a:extLst>
                    <a:ext uri="{9D8B030D-6E8A-4147-A177-3AD203B41FA5}">
                      <a16:colId xmlns:a16="http://schemas.microsoft.com/office/drawing/2014/main" val="3212444849"/>
                    </a:ext>
                  </a:extLst>
                </a:gridCol>
                <a:gridCol w="3888000">
                  <a:extLst>
                    <a:ext uri="{9D8B030D-6E8A-4147-A177-3AD203B41FA5}">
                      <a16:colId xmlns:a16="http://schemas.microsoft.com/office/drawing/2014/main" val="62420632"/>
                    </a:ext>
                  </a:extLst>
                </a:gridCol>
              </a:tblGrid>
              <a:tr h="252000">
                <a:tc>
                  <a:txBody>
                    <a:bodyPr/>
                    <a:lstStyle/>
                    <a:p>
                      <a:pPr algn="ctr"/>
                      <a:r>
                        <a:rPr kumimoji="1" lang="ja-JP" altLang="en-US" sz="1200" b="1" baseline="0" dirty="0">
                          <a:solidFill>
                            <a:schemeClr val="bg1"/>
                          </a:solidFill>
                        </a:rPr>
                        <a:t>構造物</a:t>
                      </a:r>
                    </a:p>
                  </a:txBody>
                  <a:tcPr anchor="ctr">
                    <a:solidFill>
                      <a:srgbClr val="009900"/>
                    </a:solidFill>
                  </a:tcPr>
                </a:tc>
                <a:tc>
                  <a:txBody>
                    <a:bodyPr/>
                    <a:lstStyle/>
                    <a:p>
                      <a:pPr algn="ctr"/>
                      <a:r>
                        <a:rPr kumimoji="1" lang="ja-JP" altLang="en-US" sz="1200" b="1" baseline="0" dirty="0">
                          <a:solidFill>
                            <a:schemeClr val="bg1"/>
                          </a:solidFill>
                        </a:rPr>
                        <a:t>府内の分布</a:t>
                      </a:r>
                    </a:p>
                  </a:txBody>
                  <a:tcPr anchor="ctr">
                    <a:solidFill>
                      <a:srgbClr val="009900"/>
                    </a:solidFill>
                  </a:tcPr>
                </a:tc>
                <a:extLst>
                  <a:ext uri="{0D108BD9-81ED-4DB2-BD59-A6C34878D82A}">
                    <a16:rowId xmlns:a16="http://schemas.microsoft.com/office/drawing/2014/main" val="772124454"/>
                  </a:ext>
                </a:extLst>
              </a:tr>
              <a:tr h="396000">
                <a:tc>
                  <a:txBody>
                    <a:bodyPr/>
                    <a:lstStyle/>
                    <a:p>
                      <a:pPr algn="ctr"/>
                      <a:r>
                        <a:rPr kumimoji="1" lang="ja-JP" altLang="en-US" sz="1200" b="1" dirty="0">
                          <a:solidFill>
                            <a:schemeClr val="bg1"/>
                          </a:solidFill>
                        </a:rPr>
                        <a:t>超高層建築物</a:t>
                      </a:r>
                      <a:r>
                        <a:rPr kumimoji="1" lang="en-US" altLang="ja-JP" sz="1000" b="1" baseline="30000" dirty="0">
                          <a:solidFill>
                            <a:schemeClr val="bg1"/>
                          </a:solidFill>
                        </a:rPr>
                        <a:t>※1</a:t>
                      </a:r>
                      <a:endParaRPr kumimoji="1" lang="ja-JP" altLang="en-US" sz="1200" b="1" baseline="30000" dirty="0">
                        <a:solidFill>
                          <a:schemeClr val="bg1"/>
                        </a:solidFill>
                      </a:endParaRPr>
                    </a:p>
                  </a:txBody>
                  <a:tcPr anchor="ctr">
                    <a:solidFill>
                      <a:srgbClr val="009900"/>
                    </a:solidFill>
                  </a:tcPr>
                </a:tc>
                <a:tc>
                  <a:txBody>
                    <a:bodyPr/>
                    <a:lstStyle/>
                    <a:p>
                      <a:pPr algn="l"/>
                      <a:r>
                        <a:rPr kumimoji="1" lang="ja-JP" altLang="en-US" sz="1200" b="1" baseline="0" dirty="0">
                          <a:solidFill>
                            <a:schemeClr val="tx1"/>
                          </a:solidFill>
                        </a:rPr>
                        <a:t>大阪市</a:t>
                      </a:r>
                      <a:r>
                        <a:rPr kumimoji="1" lang="en-US" altLang="ja-JP" sz="1200" b="1" baseline="0" dirty="0">
                          <a:solidFill>
                            <a:schemeClr val="tx1"/>
                          </a:solidFill>
                        </a:rPr>
                        <a:t>300</a:t>
                      </a:r>
                      <a:r>
                        <a:rPr kumimoji="1" lang="ja-JP" altLang="en-US" sz="1200" b="1" baseline="0" dirty="0">
                          <a:solidFill>
                            <a:schemeClr val="tx1"/>
                          </a:solidFill>
                        </a:rPr>
                        <a:t>棟以上</a:t>
                      </a:r>
                      <a:r>
                        <a:rPr kumimoji="1" lang="ja-JP" altLang="en-US" sz="1200" b="0" baseline="0" dirty="0">
                          <a:solidFill>
                            <a:schemeClr val="tx1"/>
                          </a:solidFill>
                        </a:rPr>
                        <a:t>、</a:t>
                      </a:r>
                      <a:r>
                        <a:rPr kumimoji="1" lang="ja-JP" altLang="en-US" sz="1200" b="1" baseline="0" dirty="0">
                          <a:solidFill>
                            <a:schemeClr val="tx1"/>
                          </a:solidFill>
                        </a:rPr>
                        <a:t>堺市</a:t>
                      </a:r>
                      <a:r>
                        <a:rPr kumimoji="1" lang="en-US" altLang="ja-JP" sz="1200" b="1" baseline="0" dirty="0">
                          <a:solidFill>
                            <a:schemeClr val="tx1"/>
                          </a:solidFill>
                        </a:rPr>
                        <a:t>10</a:t>
                      </a:r>
                      <a:r>
                        <a:rPr kumimoji="1" lang="ja-JP" altLang="en-US" sz="1200" b="1" baseline="0" dirty="0">
                          <a:solidFill>
                            <a:schemeClr val="tx1"/>
                          </a:solidFill>
                        </a:rPr>
                        <a:t>棟以上</a:t>
                      </a:r>
                      <a:endParaRPr kumimoji="1" lang="en-US" altLang="ja-JP" sz="1200" b="1" baseline="0" dirty="0">
                        <a:solidFill>
                          <a:schemeClr val="tx1"/>
                        </a:solidFill>
                      </a:endParaRPr>
                    </a:p>
                    <a:p>
                      <a:pPr algn="l"/>
                      <a:r>
                        <a:rPr kumimoji="1" lang="ja-JP" altLang="en-US" sz="1200" b="0" baseline="0" dirty="0">
                          <a:solidFill>
                            <a:schemeClr val="tx1"/>
                          </a:solidFill>
                        </a:rPr>
                        <a:t>そ</a:t>
                      </a:r>
                      <a:r>
                        <a:rPr kumimoji="1" lang="ja-JP" altLang="en-US" sz="1050" b="0" baseline="0" dirty="0">
                          <a:solidFill>
                            <a:schemeClr val="tx1"/>
                          </a:solidFill>
                        </a:rPr>
                        <a:t>の他</a:t>
                      </a:r>
                      <a:r>
                        <a:rPr kumimoji="1" lang="ja-JP" altLang="en-US" sz="1200" b="0" baseline="0" dirty="0">
                          <a:solidFill>
                            <a:schemeClr val="tx1"/>
                          </a:solidFill>
                        </a:rPr>
                        <a:t>、</a:t>
                      </a:r>
                      <a:r>
                        <a:rPr kumimoji="1" lang="ja-JP" altLang="en-US" sz="1050" b="0" baseline="0" dirty="0">
                          <a:solidFill>
                            <a:schemeClr val="tx1"/>
                          </a:solidFill>
                        </a:rPr>
                        <a:t>高槻市、守口市、豊中市などでも所在を確認</a:t>
                      </a:r>
                      <a:endParaRPr kumimoji="1" lang="en-US" altLang="ja-JP" sz="1050" b="0" baseline="0" dirty="0">
                        <a:solidFill>
                          <a:schemeClr val="tx1"/>
                        </a:solidFill>
                      </a:endParaRPr>
                    </a:p>
                  </a:txBody>
                  <a:tcPr anchor="ctr">
                    <a:noFill/>
                  </a:tcPr>
                </a:tc>
                <a:extLst>
                  <a:ext uri="{0D108BD9-81ED-4DB2-BD59-A6C34878D82A}">
                    <a16:rowId xmlns:a16="http://schemas.microsoft.com/office/drawing/2014/main" val="2805982899"/>
                  </a:ext>
                </a:extLst>
              </a:tr>
              <a:tr h="28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bg1"/>
                          </a:solidFill>
                        </a:rPr>
                        <a:t>免震建築物</a:t>
                      </a:r>
                      <a:r>
                        <a:rPr kumimoji="1" lang="en-US" altLang="ja-JP" sz="1000" b="1" baseline="30000" dirty="0">
                          <a:solidFill>
                            <a:schemeClr val="bg1"/>
                          </a:solidFill>
                        </a:rPr>
                        <a:t>※2</a:t>
                      </a:r>
                      <a:endParaRPr kumimoji="1" lang="ja-JP" altLang="en-US" sz="1200" b="1" baseline="30000" dirty="0">
                        <a:solidFill>
                          <a:schemeClr val="bg1"/>
                        </a:solidFill>
                      </a:endParaRPr>
                    </a:p>
                  </a:txBody>
                  <a:tcPr anchor="ctr">
                    <a:solidFill>
                      <a:srgbClr val="009900"/>
                    </a:solidFill>
                  </a:tcPr>
                </a:tc>
                <a:tc>
                  <a:txBody>
                    <a:bodyPr/>
                    <a:lstStyle/>
                    <a:p>
                      <a:pPr algn="l"/>
                      <a:r>
                        <a:rPr kumimoji="1" lang="ja-JP" altLang="en-US" sz="1200" dirty="0"/>
                        <a:t>大阪府内で</a:t>
                      </a:r>
                      <a:r>
                        <a:rPr kumimoji="1" lang="en-US" altLang="ja-JP" sz="1200" b="1" dirty="0"/>
                        <a:t>425</a:t>
                      </a:r>
                      <a:r>
                        <a:rPr kumimoji="1" lang="ja-JP" altLang="en-US" sz="1200" b="1" dirty="0"/>
                        <a:t>棟</a:t>
                      </a:r>
                    </a:p>
                  </a:txBody>
                  <a:tcPr anchor="ctr"/>
                </a:tc>
                <a:extLst>
                  <a:ext uri="{0D108BD9-81ED-4DB2-BD59-A6C34878D82A}">
                    <a16:rowId xmlns:a16="http://schemas.microsoft.com/office/drawing/2014/main" val="1845879200"/>
                  </a:ext>
                </a:extLst>
              </a:tr>
              <a:tr h="36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bg1"/>
                          </a:solidFill>
                        </a:rPr>
                        <a:t>危険物タンク</a:t>
                      </a:r>
                      <a:r>
                        <a:rPr kumimoji="1" lang="en-US" altLang="ja-JP" sz="1000" b="1" baseline="30000" dirty="0">
                          <a:solidFill>
                            <a:schemeClr val="bg1"/>
                          </a:solidFill>
                        </a:rPr>
                        <a:t>※3※4</a:t>
                      </a:r>
                      <a:endParaRPr kumimoji="1" lang="ja-JP" altLang="en-US" sz="1200" b="1" baseline="30000" dirty="0">
                        <a:solidFill>
                          <a:schemeClr val="bg1"/>
                        </a:solidFill>
                      </a:endParaRPr>
                    </a:p>
                  </a:txBody>
                  <a:tcPr anchor="ctr">
                    <a:solidFill>
                      <a:srgbClr val="0099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t>140</a:t>
                      </a:r>
                      <a:r>
                        <a:rPr kumimoji="1" lang="ja-JP" altLang="en-US" sz="1200" b="1" dirty="0"/>
                        <a:t>基</a:t>
                      </a:r>
                      <a:r>
                        <a:rPr kumimoji="1" lang="ja-JP" altLang="en-US" sz="1000" dirty="0"/>
                        <a:t>（令和７年３月末時点、</a:t>
                      </a:r>
                      <a:r>
                        <a:rPr kumimoji="1" lang="zh-CN" altLang="en-US" sz="1000" dirty="0"/>
                        <a:t>大阪北港地区</a:t>
                      </a:r>
                      <a:r>
                        <a:rPr kumimoji="1" lang="ja-JP" altLang="en-US" sz="1000" dirty="0"/>
                        <a:t>、堺泉北臨海地区、</a:t>
                      </a:r>
                      <a:endParaRPr kumimoji="1" lang="en-US" altLang="ja-JP" sz="10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　　　　　　　関西国際空港も含む）</a:t>
                      </a:r>
                      <a:endParaRPr kumimoji="1" lang="en-US" altLang="ja-JP" sz="1000" dirty="0"/>
                    </a:p>
                  </a:txBody>
                  <a:tcPr anchor="ctr"/>
                </a:tc>
                <a:extLst>
                  <a:ext uri="{0D108BD9-81ED-4DB2-BD59-A6C34878D82A}">
                    <a16:rowId xmlns:a16="http://schemas.microsoft.com/office/drawing/2014/main" val="4235924989"/>
                  </a:ext>
                </a:extLst>
              </a:tr>
            </a:tbl>
          </a:graphicData>
        </a:graphic>
      </p:graphicFrame>
      <p:sp>
        <p:nvSpPr>
          <p:cNvPr id="24" name="テキスト ボックス 23">
            <a:extLst>
              <a:ext uri="{FF2B5EF4-FFF2-40B4-BE49-F238E27FC236}">
                <a16:creationId xmlns:a16="http://schemas.microsoft.com/office/drawing/2014/main" id="{1441447B-5865-8BFD-57A0-4DB4D4260AC3}"/>
              </a:ext>
            </a:extLst>
          </p:cNvPr>
          <p:cNvSpPr txBox="1"/>
          <p:nvPr/>
        </p:nvSpPr>
        <p:spPr>
          <a:xfrm>
            <a:off x="5793642" y="6389065"/>
            <a:ext cx="2980132" cy="276999"/>
          </a:xfrm>
          <a:prstGeom prst="rect">
            <a:avLst/>
          </a:prstGeom>
          <a:noFill/>
        </p:spPr>
        <p:txBody>
          <a:bodyPr wrap="square">
            <a:spAutoFit/>
          </a:bodyPr>
          <a:lstStyle/>
          <a:p>
            <a:pPr algn="ctr"/>
            <a:r>
              <a:rPr kumimoji="1" lang="ja-JP" altLang="en-US" sz="1200" dirty="0"/>
              <a:t>図３　超高層建築物等の分布状況</a:t>
            </a:r>
            <a:endParaRPr lang="ja-JP" altLang="en-US" sz="1200" dirty="0"/>
          </a:p>
        </p:txBody>
      </p:sp>
      <p:grpSp>
        <p:nvGrpSpPr>
          <p:cNvPr id="12" name="グループ化 11">
            <a:extLst>
              <a:ext uri="{FF2B5EF4-FFF2-40B4-BE49-F238E27FC236}">
                <a16:creationId xmlns:a16="http://schemas.microsoft.com/office/drawing/2014/main" id="{8B024DA5-476A-4F88-95F8-C8EB4960104A}"/>
              </a:ext>
            </a:extLst>
          </p:cNvPr>
          <p:cNvGrpSpPr>
            <a:grpSpLocks noChangeAspect="1"/>
          </p:cNvGrpSpPr>
          <p:nvPr/>
        </p:nvGrpSpPr>
        <p:grpSpPr>
          <a:xfrm>
            <a:off x="5568834" y="1419277"/>
            <a:ext cx="3429748" cy="4688504"/>
            <a:chOff x="5994143" y="2031216"/>
            <a:chExt cx="2773160" cy="4016302"/>
          </a:xfrm>
        </p:grpSpPr>
        <p:pic>
          <p:nvPicPr>
            <p:cNvPr id="23" name="図 22">
              <a:extLst>
                <a:ext uri="{FF2B5EF4-FFF2-40B4-BE49-F238E27FC236}">
                  <a16:creationId xmlns:a16="http://schemas.microsoft.com/office/drawing/2014/main" id="{3B17428C-FE5C-1AB9-CDE5-2012DFE6357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994143" y="2031216"/>
              <a:ext cx="2773160" cy="4016302"/>
            </a:xfrm>
            <a:prstGeom prst="rect">
              <a:avLst/>
            </a:prstGeom>
          </p:spPr>
        </p:pic>
        <p:sp>
          <p:nvSpPr>
            <p:cNvPr id="25" name="正方形/長方形 24">
              <a:extLst>
                <a:ext uri="{FF2B5EF4-FFF2-40B4-BE49-F238E27FC236}">
                  <a16:creationId xmlns:a16="http://schemas.microsoft.com/office/drawing/2014/main" id="{A478B2F5-1257-3128-746D-3770DFB17660}"/>
                </a:ext>
              </a:extLst>
            </p:cNvPr>
            <p:cNvSpPr/>
            <p:nvPr/>
          </p:nvSpPr>
          <p:spPr>
            <a:xfrm>
              <a:off x="7349939" y="3996586"/>
              <a:ext cx="197321" cy="178065"/>
            </a:xfrm>
            <a:prstGeom prst="rect">
              <a:avLst/>
            </a:prstGeom>
            <a:noFill/>
            <a:ln w="2540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03FF15B-B65C-0A30-C36A-7F2E09F267D0}"/>
                </a:ext>
              </a:extLst>
            </p:cNvPr>
            <p:cNvSpPr/>
            <p:nvPr/>
          </p:nvSpPr>
          <p:spPr>
            <a:xfrm>
              <a:off x="7308013" y="4306358"/>
              <a:ext cx="193523" cy="301837"/>
            </a:xfrm>
            <a:prstGeom prst="rect">
              <a:avLst/>
            </a:prstGeom>
            <a:noFill/>
            <a:ln w="2540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 name="テキスト ボックス 18">
              <a:extLst>
                <a:ext uri="{FF2B5EF4-FFF2-40B4-BE49-F238E27FC236}">
                  <a16:creationId xmlns:a16="http://schemas.microsoft.com/office/drawing/2014/main" id="{EB797C7D-E59B-CABF-1043-1B7358966EF8}"/>
                </a:ext>
              </a:extLst>
            </p:cNvPr>
            <p:cNvSpPr txBox="1"/>
            <p:nvPr/>
          </p:nvSpPr>
          <p:spPr>
            <a:xfrm>
              <a:off x="6591543" y="3975321"/>
              <a:ext cx="813231" cy="21544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ja-JP" altLang="en-US" sz="800" b="1" dirty="0">
                  <a:ln w="0">
                    <a:noFill/>
                  </a:ln>
                  <a:solidFill>
                    <a:srgbClr val="00B0F0"/>
                  </a:solidFill>
                  <a:highlight>
                    <a:srgbClr val="E5E8EE"/>
                  </a:highlight>
                </a:rPr>
                <a:t>大阪北港地区</a:t>
              </a:r>
            </a:p>
          </p:txBody>
        </p:sp>
        <p:sp>
          <p:nvSpPr>
            <p:cNvPr id="30" name="テキスト ボックス 18">
              <a:extLst>
                <a:ext uri="{FF2B5EF4-FFF2-40B4-BE49-F238E27FC236}">
                  <a16:creationId xmlns:a16="http://schemas.microsoft.com/office/drawing/2014/main" id="{8E93BE5F-537F-1C6E-18E1-4D94BECEFFAC}"/>
                </a:ext>
              </a:extLst>
            </p:cNvPr>
            <p:cNvSpPr txBox="1"/>
            <p:nvPr/>
          </p:nvSpPr>
          <p:spPr>
            <a:xfrm>
              <a:off x="6389908" y="4343928"/>
              <a:ext cx="990815" cy="21544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ja-JP" altLang="en-US" sz="800" b="1" dirty="0">
                  <a:ln w="0">
                    <a:noFill/>
                  </a:ln>
                  <a:solidFill>
                    <a:srgbClr val="00B0F0"/>
                  </a:solidFill>
                  <a:highlight>
                    <a:srgbClr val="E5E8EE"/>
                  </a:highlight>
                </a:rPr>
                <a:t>堺泉北臨海地区</a:t>
              </a:r>
            </a:p>
          </p:txBody>
        </p:sp>
      </p:grpSp>
      <p:sp>
        <p:nvSpPr>
          <p:cNvPr id="34" name="テキスト ボックス 33">
            <a:extLst>
              <a:ext uri="{FF2B5EF4-FFF2-40B4-BE49-F238E27FC236}">
                <a16:creationId xmlns:a16="http://schemas.microsoft.com/office/drawing/2014/main" id="{88C29D84-E6FC-5B4F-5E60-FD7B4B4D4BF0}"/>
              </a:ext>
            </a:extLst>
          </p:cNvPr>
          <p:cNvSpPr txBox="1"/>
          <p:nvPr/>
        </p:nvSpPr>
        <p:spPr>
          <a:xfrm>
            <a:off x="6074588" y="6061768"/>
            <a:ext cx="2633401" cy="348813"/>
          </a:xfrm>
          <a:prstGeom prst="rect">
            <a:avLst/>
          </a:prstGeom>
          <a:noFill/>
        </p:spPr>
        <p:txBody>
          <a:bodyPr wrap="square">
            <a:spAutoFit/>
          </a:bodyPr>
          <a:lstStyle/>
          <a:p>
            <a:pPr marL="180975" indent="-180975">
              <a:lnSpc>
                <a:spcPts val="1000"/>
              </a:lnSpc>
            </a:pPr>
            <a:r>
              <a:rPr lang="ja-JP" altLang="en-US" sz="1000" dirty="0">
                <a:ln w="15875">
                  <a:solidFill>
                    <a:schemeClr val="tx1"/>
                  </a:solidFill>
                </a:ln>
                <a:pattFill prst="pct20">
                  <a:fgClr>
                    <a:schemeClr val="tx1"/>
                  </a:fgClr>
                  <a:bgClr>
                    <a:schemeClr val="bg1"/>
                  </a:bgClr>
                </a:pattFill>
              </a:rPr>
              <a:t>■</a:t>
            </a:r>
            <a:r>
              <a:rPr lang="en-US" altLang="ja-JP" sz="1000" dirty="0"/>
              <a:t>:</a:t>
            </a:r>
            <a:r>
              <a:rPr lang="ja-JP" altLang="en-US" sz="1000" dirty="0"/>
              <a:t>超高層建築物が</a:t>
            </a:r>
            <a:r>
              <a:rPr lang="en-US" altLang="ja-JP" sz="1000" dirty="0"/>
              <a:t>10</a:t>
            </a:r>
            <a:r>
              <a:rPr lang="ja-JP" altLang="en-US" sz="1000" dirty="0"/>
              <a:t>棟以上ある市町村</a:t>
            </a:r>
            <a:endParaRPr lang="en-US" altLang="ja-JP" sz="1000" dirty="0"/>
          </a:p>
          <a:p>
            <a:pPr marL="180975" indent="-180975">
              <a:lnSpc>
                <a:spcPts val="1000"/>
              </a:lnSpc>
            </a:pPr>
            <a:r>
              <a:rPr lang="ja-JP" altLang="en-US" sz="1000" dirty="0">
                <a:ln w="15875">
                  <a:solidFill>
                    <a:srgbClr val="00B0F0"/>
                  </a:solidFill>
                </a:ln>
                <a:noFill/>
              </a:rPr>
              <a:t>■</a:t>
            </a:r>
            <a:r>
              <a:rPr lang="en-US" altLang="ja-JP" sz="1000" dirty="0"/>
              <a:t>:</a:t>
            </a:r>
            <a:r>
              <a:rPr lang="ja-JP" altLang="en-US" sz="1000" dirty="0"/>
              <a:t>浮屋根式の危険物タンクがあるとされる地域</a:t>
            </a:r>
            <a:endParaRPr lang="en-US" altLang="ja-JP" sz="1000" dirty="0"/>
          </a:p>
        </p:txBody>
      </p:sp>
      <p:sp>
        <p:nvSpPr>
          <p:cNvPr id="35" name="テキスト ボックス 24">
            <a:extLst>
              <a:ext uri="{FF2B5EF4-FFF2-40B4-BE49-F238E27FC236}">
                <a16:creationId xmlns:a16="http://schemas.microsoft.com/office/drawing/2014/main" id="{C7B1B862-CCB3-7C93-1FFF-84FDACA3BD30}"/>
              </a:ext>
            </a:extLst>
          </p:cNvPr>
          <p:cNvSpPr txBox="1"/>
          <p:nvPr/>
        </p:nvSpPr>
        <p:spPr>
          <a:xfrm>
            <a:off x="214529" y="1559771"/>
            <a:ext cx="3071469" cy="22518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1400" b="1" dirty="0">
                <a:effectLst>
                  <a:outerShdw blurRad="38100" dist="38100" dir="2700000" algn="tl">
                    <a:srgbClr val="000000">
                      <a:alpha val="43137"/>
                    </a:srgbClr>
                  </a:outerShdw>
                </a:effectLst>
              </a:rPr>
              <a:t>長周期地震動によって生じる被害の例</a:t>
            </a:r>
            <a:endParaRPr kumimoji="1" lang="en-US" altLang="ja-JP" sz="1400" b="1" dirty="0">
              <a:effectLst>
                <a:outerShdw blurRad="38100" dist="38100" dir="2700000" algn="tl">
                  <a:srgbClr val="000000">
                    <a:alpha val="43137"/>
                  </a:srgbClr>
                </a:outerShdw>
              </a:effectLst>
            </a:endParaRPr>
          </a:p>
          <a:p>
            <a:r>
              <a:rPr kumimoji="1" lang="en-US" altLang="ja-JP" sz="1200" b="1" dirty="0"/>
              <a:t>【</a:t>
            </a:r>
            <a:r>
              <a:rPr kumimoji="1" lang="ja-JP" altLang="en-US" sz="1200" b="1" dirty="0"/>
              <a:t>超高層建築物</a:t>
            </a:r>
            <a:r>
              <a:rPr kumimoji="1" lang="en-US" altLang="ja-JP" sz="1200" b="1" dirty="0"/>
              <a:t>】</a:t>
            </a:r>
          </a:p>
          <a:p>
            <a:pPr marL="266700" indent="-171450">
              <a:buFont typeface="Wingdings" panose="05000000000000000000" pitchFamily="2" charset="2"/>
              <a:buChar char="Ø"/>
            </a:pPr>
            <a:r>
              <a:rPr kumimoji="1" lang="ja-JP" altLang="en-US" sz="1100" u="sng" dirty="0"/>
              <a:t>家具や什器の移動・転倒</a:t>
            </a:r>
            <a:endParaRPr kumimoji="1" lang="en-US" altLang="ja-JP" sz="1100" u="sng" dirty="0"/>
          </a:p>
          <a:p>
            <a:pPr marL="266700" indent="-171450">
              <a:buFont typeface="Wingdings" panose="05000000000000000000" pitchFamily="2" charset="2"/>
              <a:buChar char="Ø"/>
            </a:pPr>
            <a:r>
              <a:rPr kumimoji="1" lang="ja-JP" altLang="en-US" sz="1100" dirty="0"/>
              <a:t>エレベーターの停止</a:t>
            </a:r>
            <a:endParaRPr kumimoji="1" lang="en-US" altLang="ja-JP" sz="1100" dirty="0"/>
          </a:p>
          <a:p>
            <a:pPr marL="266700" indent="-171450">
              <a:buFont typeface="Wingdings" panose="05000000000000000000" pitchFamily="2" charset="2"/>
              <a:buChar char="Ø"/>
            </a:pPr>
            <a:r>
              <a:rPr kumimoji="1" lang="ja-JP" altLang="en-US" sz="1100" dirty="0"/>
              <a:t>天井や外装材など、非構造部材の変形や脱落</a:t>
            </a:r>
            <a:endParaRPr kumimoji="1" lang="en-US" altLang="ja-JP" sz="1100" dirty="0"/>
          </a:p>
          <a:p>
            <a:pPr>
              <a:lnSpc>
                <a:spcPts val="800"/>
              </a:lnSpc>
            </a:pPr>
            <a:endParaRPr kumimoji="1" lang="en-US" altLang="ja-JP" sz="1200" dirty="0"/>
          </a:p>
          <a:p>
            <a:r>
              <a:rPr kumimoji="1" lang="en-US" altLang="ja-JP" sz="1200" b="1" dirty="0"/>
              <a:t>【</a:t>
            </a:r>
            <a:r>
              <a:rPr kumimoji="1" lang="ja-JP" altLang="en-US" sz="1200" b="1" dirty="0"/>
              <a:t>免震建築物</a:t>
            </a:r>
            <a:r>
              <a:rPr kumimoji="1" lang="en-US" altLang="ja-JP" sz="1200" b="1" dirty="0"/>
              <a:t>】</a:t>
            </a:r>
          </a:p>
          <a:p>
            <a:pPr marL="266700" indent="-171450">
              <a:buFont typeface="Wingdings" panose="05000000000000000000" pitchFamily="2" charset="2"/>
              <a:buChar char="Ø"/>
            </a:pPr>
            <a:r>
              <a:rPr kumimoji="1" lang="ja-JP" altLang="en-US" sz="1100" dirty="0"/>
              <a:t>ダンパーや外付け階段の損傷</a:t>
            </a:r>
            <a:endParaRPr kumimoji="1" lang="en-US" altLang="ja-JP" sz="1100" dirty="0"/>
          </a:p>
          <a:p>
            <a:pPr marL="266700" indent="-171450">
              <a:buFont typeface="Wingdings" panose="05000000000000000000" pitchFamily="2" charset="2"/>
              <a:buChar char="Ø"/>
            </a:pPr>
            <a:r>
              <a:rPr kumimoji="1" lang="ja-JP" altLang="en-US" sz="1100" dirty="0"/>
              <a:t>免震材料、クリアランスの変状</a:t>
            </a:r>
            <a:endParaRPr kumimoji="1" lang="en-US" altLang="ja-JP" sz="1100" dirty="0"/>
          </a:p>
          <a:p>
            <a:pPr>
              <a:lnSpc>
                <a:spcPts val="800"/>
              </a:lnSpc>
            </a:pPr>
            <a:endParaRPr kumimoji="1" lang="en-US" altLang="ja-JP" sz="1200" dirty="0"/>
          </a:p>
          <a:p>
            <a:r>
              <a:rPr kumimoji="1" lang="en-US" altLang="ja-JP" sz="1200" b="1" dirty="0"/>
              <a:t>【</a:t>
            </a:r>
            <a:r>
              <a:rPr kumimoji="1" lang="ja-JP" altLang="en-US" sz="1200" b="1" dirty="0"/>
              <a:t>危険物タンク</a:t>
            </a:r>
            <a:r>
              <a:rPr kumimoji="1" lang="en-US" altLang="ja-JP" sz="1200" b="1" dirty="0"/>
              <a:t>】</a:t>
            </a:r>
          </a:p>
          <a:p>
            <a:pPr marL="266700" indent="-171450">
              <a:buFont typeface="Wingdings" panose="05000000000000000000" pitchFamily="2" charset="2"/>
              <a:buChar char="Ø"/>
            </a:pPr>
            <a:r>
              <a:rPr kumimoji="1" lang="ja-JP" altLang="en-US" sz="1100" u="sng" dirty="0"/>
              <a:t>スロッシングによる液体内容物の揺動、溢流</a:t>
            </a:r>
            <a:endParaRPr kumimoji="1" lang="en-US" altLang="ja-JP" sz="1100" u="sng" dirty="0"/>
          </a:p>
          <a:p>
            <a:pPr marL="266700" indent="-171450">
              <a:buFont typeface="Wingdings" panose="05000000000000000000" pitchFamily="2" charset="2"/>
              <a:buChar char="Ø"/>
            </a:pPr>
            <a:r>
              <a:rPr kumimoji="1" lang="ja-JP" altLang="en-US" sz="1100" u="sng" dirty="0"/>
              <a:t>上記に伴う火災発生</a:t>
            </a:r>
            <a:r>
              <a:rPr kumimoji="1" lang="ja-JP" altLang="en-US" sz="1100" dirty="0"/>
              <a:t>や供給機能の停止、低下</a:t>
            </a:r>
            <a:endParaRPr kumimoji="1" lang="en-US" altLang="ja-JP" sz="1100" dirty="0"/>
          </a:p>
        </p:txBody>
      </p:sp>
      <p:pic>
        <p:nvPicPr>
          <p:cNvPr id="53" name="図 52" descr="天井, 屋内, テーブル, キッチン が含まれている画像&#10;&#10;AI 生成コンテンツは誤りを含む可能性があります。">
            <a:extLst>
              <a:ext uri="{FF2B5EF4-FFF2-40B4-BE49-F238E27FC236}">
                <a16:creationId xmlns:a16="http://schemas.microsoft.com/office/drawing/2014/main" id="{7775649A-018A-686F-2582-1B1F67C357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97570" y="1565071"/>
            <a:ext cx="1710157" cy="1231002"/>
          </a:xfrm>
          <a:prstGeom prst="rect">
            <a:avLst/>
          </a:prstGeom>
        </p:spPr>
      </p:pic>
      <p:sp>
        <p:nvSpPr>
          <p:cNvPr id="54" name="テキスト ボックス 53">
            <a:extLst>
              <a:ext uri="{FF2B5EF4-FFF2-40B4-BE49-F238E27FC236}">
                <a16:creationId xmlns:a16="http://schemas.microsoft.com/office/drawing/2014/main" id="{43E9E2C8-DBCD-40D8-EFF1-EA1FBBC61C9C}"/>
              </a:ext>
            </a:extLst>
          </p:cNvPr>
          <p:cNvSpPr txBox="1"/>
          <p:nvPr/>
        </p:nvSpPr>
        <p:spPr>
          <a:xfrm>
            <a:off x="3244675" y="1562579"/>
            <a:ext cx="1948694" cy="215444"/>
          </a:xfrm>
          <a:prstGeom prst="rect">
            <a:avLst/>
          </a:prstGeom>
          <a:noFill/>
        </p:spPr>
        <p:txBody>
          <a:bodyPr wrap="square">
            <a:spAutoFit/>
          </a:bodyPr>
          <a:lstStyle/>
          <a:p>
            <a:r>
              <a:rPr lang="ja-JP" altLang="en-US" sz="800" b="1" dirty="0">
                <a:highlight>
                  <a:srgbClr val="F8FCF6"/>
                </a:highlight>
              </a:rPr>
              <a:t>＜平成</a:t>
            </a:r>
            <a:r>
              <a:rPr lang="en-US" altLang="ja-JP" sz="800" b="1" dirty="0">
                <a:highlight>
                  <a:srgbClr val="F8FCF6"/>
                </a:highlight>
              </a:rPr>
              <a:t>24</a:t>
            </a:r>
            <a:r>
              <a:rPr lang="ja-JP" altLang="en-US" sz="800" b="1" dirty="0">
                <a:highlight>
                  <a:srgbClr val="F8FCF6"/>
                </a:highlight>
              </a:rPr>
              <a:t>東北地方太平洋沖地震＞</a:t>
            </a:r>
            <a:endParaRPr lang="ja-JP" altLang="en-US" sz="800" dirty="0">
              <a:highlight>
                <a:srgbClr val="F8FCF6"/>
              </a:highlight>
            </a:endParaRPr>
          </a:p>
        </p:txBody>
      </p:sp>
      <p:sp>
        <p:nvSpPr>
          <p:cNvPr id="56" name="テキスト ボックス 55">
            <a:extLst>
              <a:ext uri="{FF2B5EF4-FFF2-40B4-BE49-F238E27FC236}">
                <a16:creationId xmlns:a16="http://schemas.microsoft.com/office/drawing/2014/main" id="{07B067EF-39CC-9AC8-4A68-0DEA03B0B4E4}"/>
              </a:ext>
            </a:extLst>
          </p:cNvPr>
          <p:cNvSpPr txBox="1"/>
          <p:nvPr/>
        </p:nvSpPr>
        <p:spPr>
          <a:xfrm>
            <a:off x="3244675" y="2802127"/>
            <a:ext cx="954773" cy="415498"/>
          </a:xfrm>
          <a:prstGeom prst="rect">
            <a:avLst/>
          </a:prstGeom>
          <a:noFill/>
        </p:spPr>
        <p:txBody>
          <a:bodyPr wrap="square">
            <a:spAutoFit/>
          </a:bodyPr>
          <a:lstStyle/>
          <a:p>
            <a:r>
              <a:rPr kumimoji="1" lang="ja-JP" altLang="en-US" sz="700" dirty="0"/>
              <a:t>▲高層階における書架の転倒</a:t>
            </a:r>
            <a:endParaRPr kumimoji="1" lang="en-US" altLang="ja-JP" sz="700" dirty="0"/>
          </a:p>
          <a:p>
            <a:r>
              <a:rPr kumimoji="1" lang="ja-JP" altLang="en-US" sz="700" dirty="0"/>
              <a:t>（出典：気象庁）</a:t>
            </a:r>
            <a:endParaRPr kumimoji="1" lang="en-US" altLang="ja-JP" sz="700" dirty="0"/>
          </a:p>
        </p:txBody>
      </p:sp>
      <p:sp>
        <p:nvSpPr>
          <p:cNvPr id="57" name="テキスト ボックス 56">
            <a:extLst>
              <a:ext uri="{FF2B5EF4-FFF2-40B4-BE49-F238E27FC236}">
                <a16:creationId xmlns:a16="http://schemas.microsoft.com/office/drawing/2014/main" id="{2458E78D-BC32-58C9-AB76-A689DC1BAE6C}"/>
              </a:ext>
            </a:extLst>
          </p:cNvPr>
          <p:cNvSpPr txBox="1"/>
          <p:nvPr/>
        </p:nvSpPr>
        <p:spPr>
          <a:xfrm>
            <a:off x="4219022" y="2816905"/>
            <a:ext cx="938335" cy="415498"/>
          </a:xfrm>
          <a:prstGeom prst="rect">
            <a:avLst/>
          </a:prstGeom>
          <a:noFill/>
        </p:spPr>
        <p:txBody>
          <a:bodyPr wrap="square">
            <a:spAutoFit/>
          </a:bodyPr>
          <a:lstStyle/>
          <a:p>
            <a:r>
              <a:rPr kumimoji="1" lang="ja-JP" altLang="en-US" sz="700" dirty="0"/>
              <a:t>▼石油タンクでスロッシング、火災が発生</a:t>
            </a:r>
            <a:endParaRPr kumimoji="1" lang="en-US" altLang="ja-JP" sz="700" dirty="0"/>
          </a:p>
          <a:p>
            <a:r>
              <a:rPr kumimoji="1" lang="ja-JP" altLang="en-US" sz="700" dirty="0"/>
              <a:t>（出典：気象庁）</a:t>
            </a:r>
            <a:endParaRPr kumimoji="1" lang="en-US" altLang="ja-JP" sz="700" dirty="0"/>
          </a:p>
        </p:txBody>
      </p:sp>
      <p:sp>
        <p:nvSpPr>
          <p:cNvPr id="55" name="テキスト ボックス 54">
            <a:extLst>
              <a:ext uri="{FF2B5EF4-FFF2-40B4-BE49-F238E27FC236}">
                <a16:creationId xmlns:a16="http://schemas.microsoft.com/office/drawing/2014/main" id="{90260C90-67FB-BA06-4A61-E4942FF37BB7}"/>
              </a:ext>
            </a:extLst>
          </p:cNvPr>
          <p:cNvSpPr txBox="1"/>
          <p:nvPr/>
        </p:nvSpPr>
        <p:spPr>
          <a:xfrm>
            <a:off x="3673394" y="3165896"/>
            <a:ext cx="1438049" cy="215444"/>
          </a:xfrm>
          <a:prstGeom prst="rect">
            <a:avLst/>
          </a:prstGeom>
          <a:noFill/>
        </p:spPr>
        <p:txBody>
          <a:bodyPr wrap="square">
            <a:spAutoFit/>
          </a:bodyPr>
          <a:lstStyle/>
          <a:p>
            <a:r>
              <a:rPr lang="ja-JP" altLang="en-US" sz="800" b="1" dirty="0">
                <a:highlight>
                  <a:srgbClr val="F8FCF6"/>
                </a:highlight>
              </a:rPr>
              <a:t>＜平成</a:t>
            </a:r>
            <a:r>
              <a:rPr lang="en-US" altLang="ja-JP" sz="800" b="1" dirty="0">
                <a:highlight>
                  <a:srgbClr val="F8FCF6"/>
                </a:highlight>
              </a:rPr>
              <a:t>15</a:t>
            </a:r>
            <a:r>
              <a:rPr lang="ja-JP" altLang="en-US" sz="800" b="1" dirty="0">
                <a:highlight>
                  <a:srgbClr val="F8FCF6"/>
                </a:highlight>
              </a:rPr>
              <a:t>年十勝沖地震＞</a:t>
            </a:r>
            <a:endParaRPr lang="en-US" altLang="ja-JP" sz="800" b="1" dirty="0">
              <a:highlight>
                <a:srgbClr val="F8FCF6"/>
              </a:highlight>
            </a:endParaRPr>
          </a:p>
        </p:txBody>
      </p:sp>
      <p:sp>
        <p:nvSpPr>
          <p:cNvPr id="31" name="タイトル 6">
            <a:extLst>
              <a:ext uri="{FF2B5EF4-FFF2-40B4-BE49-F238E27FC236}">
                <a16:creationId xmlns:a16="http://schemas.microsoft.com/office/drawing/2014/main" id="{E1F5903D-A187-47E4-B23F-843A1B22874E}"/>
              </a:ext>
            </a:extLst>
          </p:cNvPr>
          <p:cNvSpPr>
            <a:spLocks noGrp="1"/>
          </p:cNvSpPr>
          <p:nvPr>
            <p:ph type="title"/>
          </p:nvPr>
        </p:nvSpPr>
        <p:spPr>
          <a:xfrm>
            <a:off x="0" y="0"/>
            <a:ext cx="9144000" cy="424800"/>
          </a:xfrm>
        </p:spPr>
        <p:txBody>
          <a:bodyPr>
            <a:normAutofit/>
          </a:bodyPr>
          <a:lstStyle/>
          <a:p>
            <a:r>
              <a:rPr lang="ja-JP" altLang="en-US" sz="2400" b="1" dirty="0"/>
              <a:t>２．今後の対応 </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【No.1】</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長周期地震動に関するリスク提示</a:t>
            </a:r>
            <a:endParaRPr lang="ja-JP" altLang="en-US" sz="2400" b="1" dirty="0"/>
          </a:p>
        </p:txBody>
      </p:sp>
      <p:sp>
        <p:nvSpPr>
          <p:cNvPr id="26" name="テキスト ボックス 24">
            <a:extLst>
              <a:ext uri="{FF2B5EF4-FFF2-40B4-BE49-F238E27FC236}">
                <a16:creationId xmlns:a16="http://schemas.microsoft.com/office/drawing/2014/main" id="{EDB3753F-4436-4513-9E0F-97E5A44095F3}"/>
              </a:ext>
            </a:extLst>
          </p:cNvPr>
          <p:cNvSpPr txBox="1"/>
          <p:nvPr/>
        </p:nvSpPr>
        <p:spPr>
          <a:xfrm>
            <a:off x="2920727" y="6215927"/>
            <a:ext cx="2546262"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7800" indent="-177800"/>
            <a:r>
              <a:rPr kumimoji="1" lang="en-US" altLang="ja-JP" sz="700" dirty="0"/>
              <a:t>※3:</a:t>
            </a:r>
            <a:r>
              <a:rPr kumimoji="1" lang="ja-JP" altLang="en-US" sz="700" dirty="0"/>
              <a:t>石油コンビナート等防災体制の現況（令和</a:t>
            </a:r>
            <a:r>
              <a:rPr kumimoji="1" lang="en-US" altLang="ja-JP" sz="700" dirty="0"/>
              <a:t>7</a:t>
            </a:r>
            <a:r>
              <a:rPr kumimoji="1" lang="ja-JP" altLang="en-US" sz="700" dirty="0"/>
              <a:t>年）消防庁</a:t>
            </a:r>
            <a:endParaRPr kumimoji="1" lang="en-US" altLang="ja-JP" sz="700" dirty="0"/>
          </a:p>
          <a:p>
            <a:pPr marL="177800" indent="-177800"/>
            <a:r>
              <a:rPr kumimoji="1" lang="ja-JP" altLang="en-US" sz="700" dirty="0"/>
              <a:t>　　　浮き屋根式タンクを想定</a:t>
            </a:r>
            <a:endParaRPr kumimoji="1" lang="en-US" altLang="ja-JP" sz="700" dirty="0"/>
          </a:p>
          <a:p>
            <a:pPr marL="180975" indent="-180975"/>
            <a:r>
              <a:rPr kumimoji="1" lang="en-US" altLang="ja-JP" sz="700" dirty="0"/>
              <a:t>※4:</a:t>
            </a:r>
            <a:r>
              <a:rPr kumimoji="1" lang="ja-JP" altLang="en-US" sz="700" dirty="0"/>
              <a:t>該当タンクの分布は</a:t>
            </a:r>
            <a:r>
              <a:rPr kumimoji="1" lang="en-US" altLang="ja-JP" sz="700" dirty="0"/>
              <a:t>2025</a:t>
            </a:r>
            <a:r>
              <a:rPr kumimoji="1" lang="ja-JP" altLang="en-US" sz="700" dirty="0"/>
              <a:t>年時点の航空写真によって判定</a:t>
            </a:r>
            <a:endParaRPr kumimoji="1" lang="en-US" altLang="ja-JP" sz="700" dirty="0"/>
          </a:p>
        </p:txBody>
      </p:sp>
      <p:sp>
        <p:nvSpPr>
          <p:cNvPr id="3" name="スライド番号プレースホルダー 12">
            <a:extLst>
              <a:ext uri="{FF2B5EF4-FFF2-40B4-BE49-F238E27FC236}">
                <a16:creationId xmlns:a16="http://schemas.microsoft.com/office/drawing/2014/main" id="{796D0EE1-86DD-1550-0C7F-601D72F3FAB9}"/>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7</a:t>
            </a:fld>
            <a:endParaRPr lang="ja-JP" altLang="en-US" dirty="0">
              <a:solidFill>
                <a:schemeClr val="tx1"/>
              </a:solidFill>
            </a:endParaRPr>
          </a:p>
        </p:txBody>
      </p:sp>
      <p:sp>
        <p:nvSpPr>
          <p:cNvPr id="6" name="四角形: 角を丸くする 5">
            <a:extLst>
              <a:ext uri="{FF2B5EF4-FFF2-40B4-BE49-F238E27FC236}">
                <a16:creationId xmlns:a16="http://schemas.microsoft.com/office/drawing/2014/main" id="{E7C4AF82-0A3A-C351-DBBD-F66B1E7C30E9}"/>
              </a:ext>
            </a:extLst>
          </p:cNvPr>
          <p:cNvSpPr/>
          <p:nvPr/>
        </p:nvSpPr>
        <p:spPr>
          <a:xfrm>
            <a:off x="252000" y="517875"/>
            <a:ext cx="8640000" cy="922675"/>
          </a:xfrm>
          <a:prstGeom prst="roundRect">
            <a:avLst>
              <a:gd name="adj" fmla="val 6626"/>
            </a:avLst>
          </a:prstGeom>
          <a:solidFill>
            <a:schemeClr val="accent6">
              <a:lumMod val="60000"/>
              <a:lumOff val="40000"/>
              <a:alpha val="50000"/>
            </a:schemeClr>
          </a:solidFill>
          <a:ln w="12700">
            <a:solidFill>
              <a:schemeClr val="accent6">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lIns="36000" tIns="36000" rIns="36000" bIns="36000" rtlCol="0" anchor="t" anchorCtr="0">
            <a:spAutoFit/>
          </a:bodyPr>
          <a:lstStyle/>
          <a:p>
            <a:pPr marL="216000" indent="-216000">
              <a:buFont typeface="Meiryo UI" panose="020B0604030504040204" pitchFamily="50" charset="-128"/>
              <a:buChar char="○"/>
            </a:pPr>
            <a:r>
              <a:rPr kumimoji="1" lang="ja-JP" altLang="en-US" sz="1400" dirty="0"/>
              <a:t>長周期地震動の影響を受けやすい構造物（</a:t>
            </a:r>
            <a:r>
              <a:rPr kumimoji="1" lang="en-US" altLang="ja-JP" sz="1400" dirty="0"/>
              <a:t>※1</a:t>
            </a:r>
            <a:r>
              <a:rPr kumimoji="1" lang="ja-JP" altLang="en-US" sz="1400" dirty="0"/>
              <a:t>）として、超高層建築物（</a:t>
            </a:r>
            <a:r>
              <a:rPr kumimoji="1" lang="en-US" altLang="ja-JP" sz="1400" dirty="0"/>
              <a:t>※2</a:t>
            </a:r>
            <a:r>
              <a:rPr kumimoji="1" lang="ja-JP" altLang="en-US" sz="1400" dirty="0"/>
              <a:t>）、免震建築物、危険物タンクなどが挙げられることから、府内におけるこれら構造物の分布状況を整理する。</a:t>
            </a:r>
            <a:endParaRPr kumimoji="1" lang="en-US" altLang="ja-JP" sz="1400" dirty="0"/>
          </a:p>
          <a:p>
            <a:pPr>
              <a:spcBef>
                <a:spcPts val="300"/>
              </a:spcBef>
            </a:pPr>
            <a:r>
              <a:rPr kumimoji="1" lang="ja-JP" altLang="en-US" sz="1000" dirty="0"/>
              <a:t>　　　　　</a:t>
            </a:r>
            <a:r>
              <a:rPr kumimoji="1" lang="en-US" altLang="ja-JP" sz="1000" dirty="0"/>
              <a:t>※</a:t>
            </a:r>
            <a:r>
              <a:rPr kumimoji="1" lang="ja-JP" altLang="en-US" sz="1000" dirty="0"/>
              <a:t>１：固有周期が</a:t>
            </a:r>
            <a:r>
              <a:rPr kumimoji="1" lang="en-US" altLang="ja-JP" sz="1000" dirty="0"/>
              <a:t>1.6</a:t>
            </a:r>
            <a:r>
              <a:rPr kumimoji="1" lang="ja-JP" altLang="en-US" sz="1000" dirty="0"/>
              <a:t>秒以上となる可能性が高く、地震動の長周期成分と共振現象を起こして、大きい振幅の揺れが生じる恐れがある構造物</a:t>
            </a:r>
          </a:p>
          <a:p>
            <a:pPr>
              <a:spcBef>
                <a:spcPts val="300"/>
              </a:spcBef>
            </a:pPr>
            <a:r>
              <a:rPr kumimoji="1" lang="ja-JP" altLang="en-US" sz="1000" dirty="0"/>
              <a:t>　　　　　</a:t>
            </a:r>
            <a:r>
              <a:rPr kumimoji="1" lang="en-US" altLang="ja-JP" sz="1000" dirty="0"/>
              <a:t>※</a:t>
            </a:r>
            <a:r>
              <a:rPr kumimoji="1" lang="ja-JP" altLang="en-US" sz="1000" dirty="0"/>
              <a:t>２：高さが</a:t>
            </a:r>
            <a:r>
              <a:rPr kumimoji="1" lang="en-US" altLang="ja-JP" sz="1000" dirty="0"/>
              <a:t>60m</a:t>
            </a:r>
            <a:r>
              <a:rPr kumimoji="1" lang="ja-JP" altLang="en-US" sz="1000" dirty="0"/>
              <a:t>を超える建築物（建築基準法）</a:t>
            </a:r>
          </a:p>
        </p:txBody>
      </p:sp>
      <p:sp>
        <p:nvSpPr>
          <p:cNvPr id="17" name="二等辺三角形 16">
            <a:extLst>
              <a:ext uri="{FF2B5EF4-FFF2-40B4-BE49-F238E27FC236}">
                <a16:creationId xmlns:a16="http://schemas.microsoft.com/office/drawing/2014/main" id="{2812CD53-5A53-AD15-1882-C027DAC0AF1E}"/>
              </a:ext>
            </a:extLst>
          </p:cNvPr>
          <p:cNvSpPr/>
          <p:nvPr/>
        </p:nvSpPr>
        <p:spPr>
          <a:xfrm rot="5400000">
            <a:off x="5376219" y="5267961"/>
            <a:ext cx="510248" cy="180000"/>
          </a:xfrm>
          <a:prstGeom prst="triangle">
            <a:avLst/>
          </a:prstGeom>
          <a:solidFill>
            <a:srgbClr val="009900">
              <a:alpha val="5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13029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259B2-CF8F-E03B-95A7-EB2A72F9F752}"/>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68EDF600-2010-3FD7-252A-D6C71DD21402}"/>
              </a:ext>
            </a:extLst>
          </p:cNvPr>
          <p:cNvSpPr txBox="1"/>
          <p:nvPr/>
        </p:nvSpPr>
        <p:spPr>
          <a:xfrm>
            <a:off x="252000" y="2631221"/>
            <a:ext cx="4164802" cy="3866417"/>
          </a:xfrm>
          <a:prstGeom prst="rect">
            <a:avLst/>
          </a:prstGeom>
          <a:solidFill>
            <a:srgbClr val="EAF4E4"/>
          </a:solidFill>
          <a:ln>
            <a:noFill/>
          </a:ln>
        </p:spPr>
        <p:txBody>
          <a:bodyPr wrap="square">
            <a:noAutofit/>
          </a:bodyPr>
          <a:lstStyle/>
          <a:p>
            <a:endParaRPr kumimoji="1" lang="ja-JP" altLang="en-US" sz="1200" dirty="0"/>
          </a:p>
        </p:txBody>
      </p:sp>
      <p:pic>
        <p:nvPicPr>
          <p:cNvPr id="7" name="図 6">
            <a:extLst>
              <a:ext uri="{FF2B5EF4-FFF2-40B4-BE49-F238E27FC236}">
                <a16:creationId xmlns:a16="http://schemas.microsoft.com/office/drawing/2014/main" id="{C656006B-F593-A188-E96F-BA62F907C14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250687" y="2907131"/>
            <a:ext cx="2121406" cy="3165596"/>
          </a:xfrm>
          <a:prstGeom prst="rect">
            <a:avLst/>
          </a:prstGeom>
        </p:spPr>
      </p:pic>
      <p:pic>
        <p:nvPicPr>
          <p:cNvPr id="3" name="図 2">
            <a:extLst>
              <a:ext uri="{FF2B5EF4-FFF2-40B4-BE49-F238E27FC236}">
                <a16:creationId xmlns:a16="http://schemas.microsoft.com/office/drawing/2014/main" id="{DEAFC441-9958-738D-39F9-A43885140E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7764" y="1403482"/>
            <a:ext cx="2108344" cy="1989605"/>
          </a:xfrm>
          <a:prstGeom prst="rect">
            <a:avLst/>
          </a:prstGeom>
        </p:spPr>
      </p:pic>
      <p:sp>
        <p:nvSpPr>
          <p:cNvPr id="24" name="テキスト ボックス 62">
            <a:extLst>
              <a:ext uri="{FF2B5EF4-FFF2-40B4-BE49-F238E27FC236}">
                <a16:creationId xmlns:a16="http://schemas.microsoft.com/office/drawing/2014/main" id="{217BBD2F-C7B2-2035-C6B0-42B405B94453}"/>
              </a:ext>
            </a:extLst>
          </p:cNvPr>
          <p:cNvSpPr txBox="1"/>
          <p:nvPr/>
        </p:nvSpPr>
        <p:spPr>
          <a:xfrm>
            <a:off x="4648297" y="4938127"/>
            <a:ext cx="1078476"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1000" dirty="0"/>
              <a:t>○加速度波形</a:t>
            </a:r>
            <a:endParaRPr kumimoji="1" lang="ja-JP" altLang="en-US" sz="600" dirty="0"/>
          </a:p>
        </p:txBody>
      </p:sp>
      <p:sp>
        <p:nvSpPr>
          <p:cNvPr id="11" name="テキスト ボックス 24">
            <a:extLst>
              <a:ext uri="{FF2B5EF4-FFF2-40B4-BE49-F238E27FC236}">
                <a16:creationId xmlns:a16="http://schemas.microsoft.com/office/drawing/2014/main" id="{DD80E01A-93D5-856C-F66B-08E5495DAAD2}"/>
              </a:ext>
            </a:extLst>
          </p:cNvPr>
          <p:cNvSpPr txBox="1"/>
          <p:nvPr/>
        </p:nvSpPr>
        <p:spPr>
          <a:xfrm>
            <a:off x="292640" y="1425602"/>
            <a:ext cx="3816000" cy="1044742"/>
          </a:xfrm>
          <a:prstGeom prst="rect">
            <a:avLst/>
          </a:prstGeom>
          <a:noFill/>
        </p:spPr>
        <p:txBody>
          <a:bodyPr wrap="square" lIns="36000" tIns="36000" rIns="36000" bIns="3600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1400" b="1" dirty="0">
                <a:effectLst>
                  <a:outerShdw blurRad="38100" dist="38100" dir="2700000" algn="tl">
                    <a:srgbClr val="000000">
                      <a:alpha val="43137"/>
                    </a:srgbClr>
                  </a:outerShdw>
                </a:effectLst>
              </a:rPr>
              <a:t>長周期地震動階級の算定方法</a:t>
            </a:r>
            <a:endParaRPr kumimoji="1" lang="en-US" altLang="ja-JP" sz="1400" b="1" dirty="0">
              <a:effectLst>
                <a:outerShdw blurRad="38100" dist="38100" dir="2700000" algn="tl">
                  <a:srgbClr val="000000">
                    <a:alpha val="43137"/>
                  </a:srgbClr>
                </a:outerShdw>
              </a:effectLst>
            </a:endParaRPr>
          </a:p>
          <a:p>
            <a:pPr marL="216000" indent="-216000">
              <a:spcBef>
                <a:spcPts val="300"/>
              </a:spcBef>
              <a:buFont typeface="+mj-ea"/>
              <a:buAutoNum type="circleNumDbPlain"/>
              <a:tabLst>
                <a:tab pos="358775" algn="l"/>
              </a:tabLst>
            </a:pPr>
            <a:r>
              <a:rPr kumimoji="1" lang="ja-JP" altLang="en-US" sz="1200" dirty="0"/>
              <a:t>地震動の予測地点（メッシュ）の地震波形から</a:t>
            </a:r>
            <a:r>
              <a:rPr kumimoji="1" lang="ja-JP" altLang="en-US" sz="1200" u="sng" dirty="0"/>
              <a:t>絶対速度応答スペクトル</a:t>
            </a:r>
            <a:r>
              <a:rPr kumimoji="1" lang="en-US" altLang="ja-JP" sz="1200" u="sng" dirty="0" err="1"/>
              <a:t>Sva</a:t>
            </a:r>
            <a:r>
              <a:rPr kumimoji="1" lang="ja-JP" altLang="en-US" sz="1200" dirty="0"/>
              <a:t>を求める。</a:t>
            </a:r>
            <a:endParaRPr kumimoji="1" lang="en-US" altLang="ja-JP" sz="1200" dirty="0"/>
          </a:p>
          <a:p>
            <a:pPr marL="216000" indent="-216000">
              <a:spcBef>
                <a:spcPts val="300"/>
              </a:spcBef>
              <a:buFont typeface="+mj-ea"/>
              <a:buAutoNum type="circleNumDbPlain"/>
              <a:tabLst>
                <a:tab pos="358775" algn="l"/>
              </a:tabLst>
            </a:pPr>
            <a:r>
              <a:rPr kumimoji="1" lang="ja-JP" altLang="en-US" sz="1200" u="sng" dirty="0"/>
              <a:t>周期</a:t>
            </a:r>
            <a:r>
              <a:rPr kumimoji="1" lang="en-US" altLang="ja-JP" sz="1200" u="sng" dirty="0"/>
              <a:t>1.6</a:t>
            </a:r>
            <a:r>
              <a:rPr kumimoji="1" lang="ja-JP" altLang="en-US" sz="1200" u="sng" dirty="0"/>
              <a:t>～</a:t>
            </a:r>
            <a:r>
              <a:rPr kumimoji="1" lang="en-US" altLang="ja-JP" sz="1200" u="sng" dirty="0"/>
              <a:t>7.8</a:t>
            </a:r>
            <a:r>
              <a:rPr kumimoji="1" lang="ja-JP" altLang="en-US" sz="1200" u="sng" dirty="0"/>
              <a:t>秒の間における最大値</a:t>
            </a:r>
            <a:r>
              <a:rPr kumimoji="1" lang="ja-JP" altLang="en-US" sz="1200" dirty="0"/>
              <a:t>の階級をその地点の「長周期地震動階級」とする。</a:t>
            </a:r>
            <a:endParaRPr kumimoji="1" lang="en-US" altLang="ja-JP" sz="1100" dirty="0"/>
          </a:p>
        </p:txBody>
      </p:sp>
      <p:sp>
        <p:nvSpPr>
          <p:cNvPr id="51" name="テキスト ボックス 50">
            <a:extLst>
              <a:ext uri="{FF2B5EF4-FFF2-40B4-BE49-F238E27FC236}">
                <a16:creationId xmlns:a16="http://schemas.microsoft.com/office/drawing/2014/main" id="{02E9195F-0639-B741-1C12-5D16EB53547C}"/>
              </a:ext>
            </a:extLst>
          </p:cNvPr>
          <p:cNvSpPr txBox="1"/>
          <p:nvPr/>
        </p:nvSpPr>
        <p:spPr>
          <a:xfrm>
            <a:off x="292640" y="2771961"/>
            <a:ext cx="1908000" cy="3055571"/>
          </a:xfrm>
          <a:prstGeom prst="rect">
            <a:avLst/>
          </a:prstGeom>
          <a:noFill/>
          <a:ln>
            <a:noFill/>
          </a:ln>
        </p:spPr>
        <p:txBody>
          <a:bodyPr wrap="square" lIns="36000" tIns="36000" rIns="36000" bIns="36000">
            <a:spAutoFit/>
          </a:bodyPr>
          <a:lstStyle/>
          <a:p>
            <a:pPr>
              <a:lnSpc>
                <a:spcPts val="1600"/>
              </a:lnSpc>
            </a:pPr>
            <a:r>
              <a:rPr kumimoji="1" lang="ja-JP" altLang="en-US" sz="1400" b="1" dirty="0">
                <a:effectLst>
                  <a:outerShdw blurRad="38100" dist="38100" dir="2700000" algn="tl">
                    <a:srgbClr val="000000">
                      <a:alpha val="43137"/>
                    </a:srgbClr>
                  </a:outerShdw>
                </a:effectLst>
              </a:rPr>
              <a:t>応答スペクトル</a:t>
            </a:r>
            <a:endParaRPr kumimoji="1" lang="en-US" altLang="ja-JP" sz="1400" b="1" dirty="0">
              <a:effectLst>
                <a:outerShdw blurRad="38100" dist="38100" dir="2700000" algn="tl">
                  <a:srgbClr val="000000">
                    <a:alpha val="43137"/>
                  </a:srgbClr>
                </a:outerShdw>
              </a:effectLst>
            </a:endParaRPr>
          </a:p>
          <a:p>
            <a:pPr marL="108000" indent="-108000">
              <a:spcBef>
                <a:spcPts val="300"/>
              </a:spcBef>
              <a:buFont typeface="Arial" panose="020B0604020202020204" pitchFamily="34" charset="0"/>
              <a:buChar char="•"/>
            </a:pPr>
            <a:r>
              <a:rPr kumimoji="1" lang="ja-JP" altLang="en-US" sz="1200" dirty="0"/>
              <a:t>様々な固有周期をもつ構造物に対して、地震動がどの程度の揺れの強さ（応答）を生じさせるかを図に示したものを応答スペクトルという。</a:t>
            </a:r>
            <a:endParaRPr kumimoji="1" lang="en-US" altLang="ja-JP" sz="1200" dirty="0"/>
          </a:p>
          <a:p>
            <a:pPr marL="108000" indent="-108000">
              <a:spcBef>
                <a:spcPts val="600"/>
              </a:spcBef>
              <a:buFont typeface="Arial" panose="020B0604020202020204" pitchFamily="34" charset="0"/>
              <a:buChar char="•"/>
            </a:pPr>
            <a:r>
              <a:rPr kumimoji="1" lang="ja-JP" altLang="en-US" sz="1200" dirty="0"/>
              <a:t>対象とする時刻歴波形に対して、異なる周期を有する１質点系の最大応答量を並べて作成する。</a:t>
            </a:r>
            <a:endParaRPr kumimoji="1" lang="en-US" altLang="ja-JP" sz="1200" dirty="0"/>
          </a:p>
          <a:p>
            <a:pPr marL="108000" indent="-108000">
              <a:spcBef>
                <a:spcPts val="600"/>
              </a:spcBef>
              <a:buFont typeface="Arial" panose="020B0604020202020204" pitchFamily="34" charset="0"/>
              <a:buChar char="•"/>
            </a:pPr>
            <a:r>
              <a:rPr kumimoji="1" lang="ja-JP" altLang="en-US" sz="1200" u="sng" dirty="0"/>
              <a:t>絶対速度応答スペクトル</a:t>
            </a:r>
            <a:r>
              <a:rPr kumimoji="1" lang="ja-JP" altLang="en-US" sz="1200" dirty="0"/>
              <a:t>は、様々な固有周期を持つ高層ビル高層階の床が動く速度（絶対速度）の最大値を示している。</a:t>
            </a:r>
            <a:endParaRPr kumimoji="1" lang="en-US" altLang="ja-JP" sz="1200" dirty="0"/>
          </a:p>
        </p:txBody>
      </p:sp>
      <p:sp>
        <p:nvSpPr>
          <p:cNvPr id="67" name="テキスト ボックス 63">
            <a:extLst>
              <a:ext uri="{FF2B5EF4-FFF2-40B4-BE49-F238E27FC236}">
                <a16:creationId xmlns:a16="http://schemas.microsoft.com/office/drawing/2014/main" id="{92FD8550-22FD-C856-DAA9-FA64579DE861}"/>
              </a:ext>
            </a:extLst>
          </p:cNvPr>
          <p:cNvSpPr txBox="1"/>
          <p:nvPr/>
        </p:nvSpPr>
        <p:spPr>
          <a:xfrm>
            <a:off x="6727078" y="4512831"/>
            <a:ext cx="1917827"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1000" dirty="0"/>
              <a:t>○絶対速度応答</a:t>
            </a:r>
            <a:endParaRPr kumimoji="1" lang="ja-JP" altLang="en-US" sz="600" dirty="0"/>
          </a:p>
        </p:txBody>
      </p:sp>
      <p:sp>
        <p:nvSpPr>
          <p:cNvPr id="71" name="四角形: 角を丸くする 70">
            <a:extLst>
              <a:ext uri="{FF2B5EF4-FFF2-40B4-BE49-F238E27FC236}">
                <a16:creationId xmlns:a16="http://schemas.microsoft.com/office/drawing/2014/main" id="{266125A4-C463-5A71-BBA0-D96115A48F63}"/>
              </a:ext>
            </a:extLst>
          </p:cNvPr>
          <p:cNvSpPr/>
          <p:nvPr/>
        </p:nvSpPr>
        <p:spPr>
          <a:xfrm>
            <a:off x="4633758" y="4267355"/>
            <a:ext cx="4164802" cy="2206286"/>
          </a:xfrm>
          <a:prstGeom prst="roundRect">
            <a:avLst>
              <a:gd name="adj" fmla="val 10978"/>
            </a:avLst>
          </a:prstGeom>
          <a:noFill/>
          <a:ln w="12700">
            <a:solidFill>
              <a:srgbClr val="009900"/>
            </a:solidFill>
            <a:prstDash val="sys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2" name="テキスト ボックス 61">
            <a:extLst>
              <a:ext uri="{FF2B5EF4-FFF2-40B4-BE49-F238E27FC236}">
                <a16:creationId xmlns:a16="http://schemas.microsoft.com/office/drawing/2014/main" id="{EDB89291-9338-0FA6-6621-E8F17A03AA50}"/>
              </a:ext>
            </a:extLst>
          </p:cNvPr>
          <p:cNvSpPr txBox="1"/>
          <p:nvPr/>
        </p:nvSpPr>
        <p:spPr>
          <a:xfrm>
            <a:off x="4744078" y="4153473"/>
            <a:ext cx="1786741" cy="246221"/>
          </a:xfrm>
          <a:prstGeom prst="rect">
            <a:avLst/>
          </a:prstGeom>
          <a:solidFill>
            <a:schemeClr val="bg1"/>
          </a:solidFill>
          <a:ln w="12700">
            <a:solidFill>
              <a:srgbClr val="009900"/>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kumimoji="1" lang="ja-JP" altLang="en-US" sz="1000" b="1" dirty="0"/>
              <a:t>長周期地震動階級の算定例</a:t>
            </a:r>
            <a:endParaRPr kumimoji="1" lang="en-US" altLang="ja-JP" sz="1000" b="1" dirty="0"/>
          </a:p>
        </p:txBody>
      </p:sp>
      <p:sp>
        <p:nvSpPr>
          <p:cNvPr id="74" name="テキスト ボックス 73">
            <a:extLst>
              <a:ext uri="{FF2B5EF4-FFF2-40B4-BE49-F238E27FC236}">
                <a16:creationId xmlns:a16="http://schemas.microsoft.com/office/drawing/2014/main" id="{B1DD2686-BCE3-C0D7-A3A1-009DC28458AA}"/>
              </a:ext>
            </a:extLst>
          </p:cNvPr>
          <p:cNvSpPr txBox="1"/>
          <p:nvPr/>
        </p:nvSpPr>
        <p:spPr>
          <a:xfrm>
            <a:off x="4820278" y="4460132"/>
            <a:ext cx="2236160" cy="415498"/>
          </a:xfrm>
          <a:prstGeom prst="rect">
            <a:avLst/>
          </a:prstGeom>
          <a:noFill/>
        </p:spPr>
        <p:txBody>
          <a:bodyPr wrap="square">
            <a:spAutoFit/>
          </a:bodyPr>
          <a:lstStyle/>
          <a:p>
            <a:r>
              <a:rPr kumimoji="1" lang="ja-JP" altLang="en-US" sz="1050" dirty="0"/>
              <a:t>想定地震：南海トラフ地震</a:t>
            </a:r>
            <a:r>
              <a:rPr kumimoji="1" lang="en-US" altLang="ja-JP" sz="1050" dirty="0"/>
              <a:t>(H27)</a:t>
            </a:r>
          </a:p>
          <a:p>
            <a:r>
              <a:rPr kumimoji="1" lang="ja-JP" altLang="en-US" sz="1050" dirty="0"/>
              <a:t>地　　　点：大阪府庁地点</a:t>
            </a:r>
          </a:p>
        </p:txBody>
      </p:sp>
      <p:sp>
        <p:nvSpPr>
          <p:cNvPr id="97" name="テキスト ボックス 65">
            <a:extLst>
              <a:ext uri="{FF2B5EF4-FFF2-40B4-BE49-F238E27FC236}">
                <a16:creationId xmlns:a16="http://schemas.microsoft.com/office/drawing/2014/main" id="{7A2B4B6E-53C8-FAF5-EBD5-EEA16FD56E63}"/>
              </a:ext>
            </a:extLst>
          </p:cNvPr>
          <p:cNvSpPr txBox="1"/>
          <p:nvPr/>
        </p:nvSpPr>
        <p:spPr>
          <a:xfrm>
            <a:off x="4457735" y="3450599"/>
            <a:ext cx="1830768" cy="5078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kumimoji="1" lang="ja-JP" altLang="en-US" sz="900" dirty="0"/>
              <a:t>図５　絶対速度応答スペクトル </a:t>
            </a:r>
            <a:r>
              <a:rPr kumimoji="1" lang="en-US" altLang="ja-JP" sz="900" dirty="0" err="1"/>
              <a:t>Sva</a:t>
            </a:r>
            <a:r>
              <a:rPr kumimoji="1" lang="ja-JP" altLang="en-US" sz="900" dirty="0"/>
              <a:t>と長周期地震動階級の関係</a:t>
            </a:r>
            <a:endParaRPr kumimoji="1" lang="en-US" altLang="ja-JP" sz="900" dirty="0"/>
          </a:p>
          <a:p>
            <a:pPr algn="r"/>
            <a:r>
              <a:rPr kumimoji="1" lang="ja-JP" altLang="en-US" sz="900" dirty="0"/>
              <a:t>（気象庁による図面を基に作成）</a:t>
            </a:r>
            <a:endParaRPr lang="ja-JP" altLang="en-US" sz="900" dirty="0"/>
          </a:p>
        </p:txBody>
      </p:sp>
      <p:sp>
        <p:nvSpPr>
          <p:cNvPr id="99" name="テキスト ボックス 65">
            <a:extLst>
              <a:ext uri="{FF2B5EF4-FFF2-40B4-BE49-F238E27FC236}">
                <a16:creationId xmlns:a16="http://schemas.microsoft.com/office/drawing/2014/main" id="{725FF5EE-0813-54DA-8FED-A26EC5E50541}"/>
              </a:ext>
            </a:extLst>
          </p:cNvPr>
          <p:cNvSpPr txBox="1"/>
          <p:nvPr/>
        </p:nvSpPr>
        <p:spPr>
          <a:xfrm>
            <a:off x="2368900" y="6083103"/>
            <a:ext cx="1830768" cy="36933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kumimoji="1" lang="ja-JP" altLang="en-US" sz="900" dirty="0"/>
              <a:t>図４　応答スペクトルの模式図</a:t>
            </a:r>
            <a:endParaRPr kumimoji="1" lang="en-US" altLang="ja-JP" sz="900" dirty="0"/>
          </a:p>
          <a:p>
            <a:pPr algn="ctr"/>
            <a:r>
              <a:rPr kumimoji="1" lang="ja-JP" altLang="en-US" sz="900" dirty="0"/>
              <a:t>（気象庁による図面を基に作成）</a:t>
            </a:r>
            <a:endParaRPr lang="ja-JP" altLang="en-US" sz="900" dirty="0"/>
          </a:p>
        </p:txBody>
      </p:sp>
      <p:pic>
        <p:nvPicPr>
          <p:cNvPr id="8" name="図 7" descr="グラフ, 散布図&#10;&#10;AI 生成コンテンツは誤りを含む可能性があります。">
            <a:extLst>
              <a:ext uri="{FF2B5EF4-FFF2-40B4-BE49-F238E27FC236}">
                <a16:creationId xmlns:a16="http://schemas.microsoft.com/office/drawing/2014/main" id="{E74819B7-050E-F47F-9E32-FFB3986ABA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58365" y="1425602"/>
            <a:ext cx="2540569" cy="1955835"/>
          </a:xfrm>
          <a:prstGeom prst="rect">
            <a:avLst/>
          </a:prstGeom>
        </p:spPr>
      </p:pic>
      <p:sp>
        <p:nvSpPr>
          <p:cNvPr id="15" name="テキスト ボックス 24">
            <a:extLst>
              <a:ext uri="{FF2B5EF4-FFF2-40B4-BE49-F238E27FC236}">
                <a16:creationId xmlns:a16="http://schemas.microsoft.com/office/drawing/2014/main" id="{0F1AE146-80AA-D931-6132-9579414E771A}"/>
              </a:ext>
            </a:extLst>
          </p:cNvPr>
          <p:cNvSpPr txBox="1"/>
          <p:nvPr/>
        </p:nvSpPr>
        <p:spPr>
          <a:xfrm>
            <a:off x="6350083" y="3450599"/>
            <a:ext cx="2793917" cy="446276"/>
          </a:xfrm>
          <a:prstGeom prst="rect">
            <a:avLst/>
          </a:prstGeom>
          <a:noFill/>
        </p:spPr>
        <p:txBody>
          <a:bodyPr wrap="square"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900" dirty="0"/>
              <a:t>図６　高層建物の固有周期と建物高さ・階数との関係</a:t>
            </a:r>
          </a:p>
          <a:p>
            <a:r>
              <a:rPr kumimoji="1" lang="ja-JP" altLang="en-US" sz="700" dirty="0"/>
              <a:t>（出典：地震調査研究推進本部，長周期地震動評価</a:t>
            </a:r>
            <a:r>
              <a:rPr kumimoji="1" lang="en-US" altLang="ja-JP" sz="700" dirty="0"/>
              <a:t>2016</a:t>
            </a:r>
            <a:r>
              <a:rPr kumimoji="1" lang="ja-JP" altLang="en-US" sz="700" dirty="0"/>
              <a:t>年試作版</a:t>
            </a:r>
          </a:p>
          <a:p>
            <a:r>
              <a:rPr kumimoji="1" lang="ja-JP" altLang="en-US" sz="700" dirty="0"/>
              <a:t>  －相模トラフ巨大地震の検討－，平成</a:t>
            </a:r>
            <a:r>
              <a:rPr kumimoji="1" lang="en-US" altLang="ja-JP" sz="700" dirty="0"/>
              <a:t>28</a:t>
            </a:r>
            <a:r>
              <a:rPr kumimoji="1" lang="ja-JP" altLang="en-US" sz="700" dirty="0"/>
              <a:t>年</a:t>
            </a:r>
            <a:r>
              <a:rPr kumimoji="1" lang="en-US" altLang="ja-JP" sz="700" dirty="0"/>
              <a:t>10</a:t>
            </a:r>
            <a:r>
              <a:rPr kumimoji="1" lang="ja-JP" altLang="en-US" sz="700" dirty="0"/>
              <a:t>月）</a:t>
            </a:r>
            <a:endParaRPr kumimoji="1" lang="en-US" altLang="ja-JP" sz="700" dirty="0"/>
          </a:p>
        </p:txBody>
      </p:sp>
      <p:sp>
        <p:nvSpPr>
          <p:cNvPr id="47" name="タイトル 6">
            <a:extLst>
              <a:ext uri="{FF2B5EF4-FFF2-40B4-BE49-F238E27FC236}">
                <a16:creationId xmlns:a16="http://schemas.microsoft.com/office/drawing/2014/main" id="{708A64E9-405A-4D6C-9CBA-9D43E38F0C10}"/>
              </a:ext>
            </a:extLst>
          </p:cNvPr>
          <p:cNvSpPr>
            <a:spLocks noGrp="1"/>
          </p:cNvSpPr>
          <p:nvPr>
            <p:ph type="title" idx="4294967295"/>
          </p:nvPr>
        </p:nvSpPr>
        <p:spPr>
          <a:xfrm>
            <a:off x="0" y="0"/>
            <a:ext cx="9144000" cy="425450"/>
          </a:xfrm>
        </p:spPr>
        <p:txBody>
          <a:bodyPr>
            <a:normAutofit/>
          </a:bodyPr>
          <a:lstStyle/>
          <a:p>
            <a:r>
              <a:rPr lang="ja-JP" altLang="en-US" sz="2400" b="1" dirty="0"/>
              <a:t>２．今後の対応 </a:t>
            </a:r>
            <a:r>
              <a:rPr lang="en-US" altLang="ja-JP"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【No.1】</a:t>
            </a:r>
            <a:r>
              <a:rPr lang="ja-JP" altLang="en-US" sz="2400" dirty="0">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長周期地震動に関するリスク提示</a:t>
            </a:r>
            <a:endParaRPr lang="ja-JP" altLang="en-US" sz="2400" b="1" dirty="0"/>
          </a:p>
        </p:txBody>
      </p:sp>
      <p:sp>
        <p:nvSpPr>
          <p:cNvPr id="2" name="スライド番号プレースホルダー 12">
            <a:extLst>
              <a:ext uri="{FF2B5EF4-FFF2-40B4-BE49-F238E27FC236}">
                <a16:creationId xmlns:a16="http://schemas.microsoft.com/office/drawing/2014/main" id="{4CCAA8AE-0228-2EFC-50E7-7CB1D3EBD5B5}"/>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8</a:t>
            </a:fld>
            <a:endParaRPr lang="ja-JP" altLang="en-US" dirty="0">
              <a:solidFill>
                <a:schemeClr val="tx1"/>
              </a:solidFill>
            </a:endParaRPr>
          </a:p>
        </p:txBody>
      </p:sp>
      <p:sp>
        <p:nvSpPr>
          <p:cNvPr id="4" name="四角形: 角を丸くする 3">
            <a:extLst>
              <a:ext uri="{FF2B5EF4-FFF2-40B4-BE49-F238E27FC236}">
                <a16:creationId xmlns:a16="http://schemas.microsoft.com/office/drawing/2014/main" id="{90AB8F54-C49A-01C6-F35B-B2F6D1FAC555}"/>
              </a:ext>
            </a:extLst>
          </p:cNvPr>
          <p:cNvSpPr/>
          <p:nvPr/>
        </p:nvSpPr>
        <p:spPr>
          <a:xfrm>
            <a:off x="252000" y="517875"/>
            <a:ext cx="8640000" cy="746850"/>
          </a:xfrm>
          <a:prstGeom prst="roundRect">
            <a:avLst>
              <a:gd name="adj" fmla="val 6626"/>
            </a:avLst>
          </a:prstGeom>
          <a:solidFill>
            <a:schemeClr val="accent6">
              <a:lumMod val="60000"/>
              <a:lumOff val="40000"/>
              <a:alpha val="50000"/>
            </a:schemeClr>
          </a:solidFill>
          <a:ln w="12700">
            <a:solidFill>
              <a:schemeClr val="accent6">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lIns="36000" tIns="36000" rIns="36000" bIns="36000" rtlCol="0" anchor="t" anchorCtr="0">
            <a:spAutoFit/>
          </a:bodyPr>
          <a:lstStyle/>
          <a:p>
            <a:pPr marL="216000" indent="-216000">
              <a:buFont typeface="Meiryo UI" panose="020B0604030504040204" pitchFamily="50" charset="-128"/>
              <a:buChar char="○"/>
            </a:pPr>
            <a:r>
              <a:rPr kumimoji="1" lang="ja-JP" altLang="en-US" sz="1400" dirty="0"/>
              <a:t>長周期地震動の影響を受けやすい構造物が分布しているエリアにおいて震度が大きい、南海トラフ地震（海溝型）　及び上町断層帯①（直下型）を対象として、それぞれ長周期地震動階級を算定し、リスクマップ（長周期地震動階級分布図）を作成する。</a:t>
            </a:r>
            <a:endParaRPr kumimoji="1" lang="ja-JP" altLang="en-US" sz="1000" dirty="0"/>
          </a:p>
        </p:txBody>
      </p:sp>
      <p:pic>
        <p:nvPicPr>
          <p:cNvPr id="10" name="図 9">
            <a:extLst>
              <a:ext uri="{FF2B5EF4-FFF2-40B4-BE49-F238E27FC236}">
                <a16:creationId xmlns:a16="http://schemas.microsoft.com/office/drawing/2014/main" id="{70C30D41-013A-565B-D5BF-8666D4848F8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49081" y="5281600"/>
            <a:ext cx="1819585" cy="1017600"/>
          </a:xfrm>
          <a:prstGeom prst="rect">
            <a:avLst/>
          </a:prstGeom>
        </p:spPr>
      </p:pic>
      <p:pic>
        <p:nvPicPr>
          <p:cNvPr id="43" name="図 42">
            <a:extLst>
              <a:ext uri="{FF2B5EF4-FFF2-40B4-BE49-F238E27FC236}">
                <a16:creationId xmlns:a16="http://schemas.microsoft.com/office/drawing/2014/main" id="{A2CD829A-14DE-61E0-D3E0-DFE45B4A95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87231" y="4759271"/>
            <a:ext cx="1967881" cy="1714589"/>
          </a:xfrm>
          <a:prstGeom prst="rect">
            <a:avLst/>
          </a:prstGeom>
        </p:spPr>
      </p:pic>
      <p:sp>
        <p:nvSpPr>
          <p:cNvPr id="63" name="テキスト ボックス 63">
            <a:extLst>
              <a:ext uri="{FF2B5EF4-FFF2-40B4-BE49-F238E27FC236}">
                <a16:creationId xmlns:a16="http://schemas.microsoft.com/office/drawing/2014/main" id="{AC74CB92-C0B1-5536-C3EE-28ACB2FC281D}"/>
              </a:ext>
            </a:extLst>
          </p:cNvPr>
          <p:cNvSpPr txBox="1"/>
          <p:nvPr/>
        </p:nvSpPr>
        <p:spPr>
          <a:xfrm>
            <a:off x="6858095" y="4079941"/>
            <a:ext cx="1898808" cy="400110"/>
          </a:xfrm>
          <a:prstGeom prst="wedgeRectCallout">
            <a:avLst>
              <a:gd name="adj1" fmla="val 2144"/>
              <a:gd name="adj2" fmla="val 156771"/>
            </a:avLst>
          </a:prstGeom>
          <a:solidFill>
            <a:srgbClr val="EAF4E4"/>
          </a:solidFill>
          <a:ln w="19050">
            <a:solidFill>
              <a:srgbClr val="009900"/>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kumimoji="1" lang="ja-JP" altLang="en-US" sz="1000" dirty="0">
                <a:solidFill>
                  <a:schemeClr val="accent6">
                    <a:lumMod val="50000"/>
                  </a:schemeClr>
                </a:solidFill>
              </a:rPr>
              <a:t>最大値が</a:t>
            </a:r>
            <a:r>
              <a:rPr kumimoji="1" lang="en-US" altLang="ja-JP" sz="1000" dirty="0">
                <a:solidFill>
                  <a:schemeClr val="accent6">
                    <a:lumMod val="50000"/>
                  </a:schemeClr>
                </a:solidFill>
              </a:rPr>
              <a:t>100cm/s</a:t>
            </a:r>
            <a:r>
              <a:rPr kumimoji="1" lang="ja-JP" altLang="en-US" sz="1000" dirty="0">
                <a:solidFill>
                  <a:schemeClr val="accent6">
                    <a:lumMod val="50000"/>
                  </a:schemeClr>
                </a:solidFill>
              </a:rPr>
              <a:t>以上のため</a:t>
            </a:r>
            <a:endParaRPr kumimoji="1" lang="en-US" altLang="ja-JP" sz="1000" dirty="0">
              <a:solidFill>
                <a:schemeClr val="accent6">
                  <a:lumMod val="50000"/>
                </a:schemeClr>
              </a:solidFill>
            </a:endParaRPr>
          </a:p>
          <a:p>
            <a:pPr algn="ctr"/>
            <a:r>
              <a:rPr kumimoji="1" lang="ja-JP" altLang="en-US" sz="1000" b="1" dirty="0">
                <a:solidFill>
                  <a:schemeClr val="accent6">
                    <a:lumMod val="50000"/>
                  </a:schemeClr>
                </a:solidFill>
              </a:rPr>
              <a:t>長周期地震動階級４</a:t>
            </a:r>
            <a:r>
              <a:rPr kumimoji="1" lang="ja-JP" altLang="en-US" sz="1000" dirty="0">
                <a:solidFill>
                  <a:schemeClr val="accent6">
                    <a:lumMod val="50000"/>
                  </a:schemeClr>
                </a:solidFill>
              </a:rPr>
              <a:t>と判定</a:t>
            </a:r>
          </a:p>
        </p:txBody>
      </p:sp>
      <p:sp>
        <p:nvSpPr>
          <p:cNvPr id="64" name="矢印: 下 63">
            <a:extLst>
              <a:ext uri="{FF2B5EF4-FFF2-40B4-BE49-F238E27FC236}">
                <a16:creationId xmlns:a16="http://schemas.microsoft.com/office/drawing/2014/main" id="{BE02C7A2-3D3B-E601-BBC1-FF6F8FC59A9B}"/>
              </a:ext>
            </a:extLst>
          </p:cNvPr>
          <p:cNvSpPr/>
          <p:nvPr/>
        </p:nvSpPr>
        <p:spPr>
          <a:xfrm rot="16200000">
            <a:off x="6366339" y="5198783"/>
            <a:ext cx="438143" cy="339842"/>
          </a:xfrm>
          <a:prstGeom prst="downArrow">
            <a:avLst/>
          </a:prstGeom>
          <a:noFill/>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6" name="テキスト ボックス 65">
            <a:extLst>
              <a:ext uri="{FF2B5EF4-FFF2-40B4-BE49-F238E27FC236}">
                <a16:creationId xmlns:a16="http://schemas.microsoft.com/office/drawing/2014/main" id="{77144639-7996-6493-F52B-B89B5B64DBDD}"/>
              </a:ext>
            </a:extLst>
          </p:cNvPr>
          <p:cNvSpPr txBox="1"/>
          <p:nvPr/>
        </p:nvSpPr>
        <p:spPr>
          <a:xfrm>
            <a:off x="6331155" y="4841870"/>
            <a:ext cx="557724" cy="253916"/>
          </a:xfrm>
          <a:prstGeom prst="rect">
            <a:avLst/>
          </a:prstGeom>
          <a:noFill/>
        </p:spPr>
        <p:txBody>
          <a:bodyPr wrap="square">
            <a:spAutoFit/>
          </a:bodyPr>
          <a:lstStyle/>
          <a:p>
            <a:r>
              <a:rPr kumimoji="1" lang="ja-JP" altLang="en-US" sz="1050" dirty="0"/>
              <a:t>変換</a:t>
            </a:r>
          </a:p>
        </p:txBody>
      </p:sp>
    </p:spTree>
    <p:extLst>
      <p:ext uri="{BB962C8B-B14F-4D97-AF65-F5344CB8AC3E}">
        <p14:creationId xmlns:p14="http://schemas.microsoft.com/office/powerpoint/2010/main" val="3021592225"/>
      </p:ext>
    </p:extLst>
  </p:cSld>
  <p:clrMapOvr>
    <a:masterClrMapping/>
  </p:clrMapOvr>
</p:sld>
</file>

<file path=ppt/theme/theme1.xml><?xml version="1.0" encoding="utf-8"?>
<a:theme xmlns:a="http://schemas.openxmlformats.org/drawingml/2006/main" name="1_Office テーマ">
  <a:themeElements>
    <a:clrScheme name="ユーザー定義 1">
      <a:dk1>
        <a:sysClr val="windowText" lastClr="000000"/>
      </a:dk1>
      <a:lt1>
        <a:sysClr val="window" lastClr="FFFFFF"/>
      </a:lt1>
      <a:dk2>
        <a:srgbClr val="44546A"/>
      </a:dk2>
      <a:lt2>
        <a:srgbClr val="E7E6E6"/>
      </a:lt2>
      <a:accent1>
        <a:srgbClr val="0000CC"/>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alpha val="50000"/>
          </a:srgbClr>
        </a:solidFill>
        <a:ln w="12700">
          <a:noFill/>
          <a:headEnd type="triangle"/>
          <a:tailEnd type="none"/>
        </a:ln>
      </a:spPr>
      <a:bodyPr rtlCol="0" anchor="ctr"/>
      <a:lstStyle>
        <a:defPPr algn="ctr">
          <a:defRPr kumimoji="1"/>
        </a:defPPr>
      </a:lstStyle>
      <a:style>
        <a:lnRef idx="1">
          <a:schemeClr val="accent1"/>
        </a:lnRef>
        <a:fillRef idx="0">
          <a:schemeClr val="accent1"/>
        </a:fillRef>
        <a:effectRef idx="0">
          <a:schemeClr val="accent1"/>
        </a:effectRef>
        <a:fontRef idx="minor">
          <a:schemeClr val="tx1"/>
        </a:fontRef>
      </a:style>
    </a:spDef>
    <a:lnDef>
      <a:spPr>
        <a:ln w="12700">
          <a:tailEnd type="none"/>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19212</TotalTime>
  <Words>5530</Words>
  <Application>Microsoft Office PowerPoint</Application>
  <PresentationFormat>画面に合わせる (4:3)</PresentationFormat>
  <Paragraphs>532</Paragraphs>
  <Slides>27</Slides>
  <Notes>20</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27</vt:i4>
      </vt:variant>
    </vt:vector>
  </HeadingPairs>
  <TitlesOfParts>
    <vt:vector size="39" baseType="lpstr">
      <vt:lpstr>BIZ UDPゴシック</vt:lpstr>
      <vt:lpstr>BIZ UDゴシック</vt:lpstr>
      <vt:lpstr>Meiryo UI</vt:lpstr>
      <vt:lpstr>Meiryo UI 本文</vt:lpstr>
      <vt:lpstr>ＭＳ Ｐゴシック</vt:lpstr>
      <vt:lpstr>ＭＳ ゴシック</vt:lpstr>
      <vt:lpstr>メイリオ</vt:lpstr>
      <vt:lpstr>游ゴシック</vt:lpstr>
      <vt:lpstr>游ゴシック 本文</vt:lpstr>
      <vt:lpstr>Arial</vt:lpstr>
      <vt:lpstr>Wingdings</vt:lpstr>
      <vt:lpstr>1_Office テーマ</vt:lpstr>
      <vt:lpstr>PowerPoint プレゼンテーション</vt:lpstr>
      <vt:lpstr>目次</vt:lpstr>
      <vt:lpstr>１．第５回検討部会における委員意見</vt:lpstr>
      <vt:lpstr>１．第５回検討部会における委員意見</vt:lpstr>
      <vt:lpstr>１．第５回検討部会における委員意見</vt:lpstr>
      <vt:lpstr>１．第５回検討部会における委員意見</vt:lpstr>
      <vt:lpstr>２．今後の対応 【No.1】　長周期地震動に関するリスク提示</vt:lpstr>
      <vt:lpstr>２．今後の対応 【No.1】　長周期地震動に関するリスク提示</vt:lpstr>
      <vt:lpstr>２．今後の対応 【No.1】　長周期地震動に関するリスク提示</vt:lpstr>
      <vt:lpstr>２．今後の対応 【No.1】　長周期地震動に関するリスク提示</vt:lpstr>
      <vt:lpstr>２．今後の対応 【No.1】　長周期地震動に関するリスク提示（まとめ）</vt:lpstr>
      <vt:lpstr>２．今後の対応 【No.２】　液状化によるリスク</vt:lpstr>
      <vt:lpstr>２．今後の対応 【No.２】　液状化によるリスク</vt:lpstr>
      <vt:lpstr>２．今後の対応 【No.２】　液状化によるリスク</vt:lpstr>
      <vt:lpstr>２．今後の対応 【No.２】　液状化によるリスク（まとめ）</vt:lpstr>
      <vt:lpstr>２．今後の対応 【No.３】　津波浸水域が拡大するリスク</vt:lpstr>
      <vt:lpstr>２．今後の対応 【No.３】　津波浸水域が拡大するリスク</vt:lpstr>
      <vt:lpstr>２．今後の対応 【No.４】　津波浸水における地下空間へのリスク提示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２．今後の対応 【No.５】　令和６年能登半島地震における災害関連死</vt:lpstr>
      <vt:lpstr>２．今後の対応 【 No.６】　密集市街地の現況とリスク</vt:lpstr>
      <vt:lpstr>２．今後の対応 【 No.６】　密集市街地の現況とリスク（まとめ）</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荒木　大地</cp:lastModifiedBy>
  <cp:revision>2</cp:revision>
  <cp:lastPrinted>2026-02-16T09:50:08Z</cp:lastPrinted>
  <dcterms:created xsi:type="dcterms:W3CDTF">2023-04-14T08:08:46Z</dcterms:created>
  <dcterms:modified xsi:type="dcterms:W3CDTF">2026-03-11T00:40:29Z</dcterms:modified>
</cp:coreProperties>
</file>