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Lst>
  <p:notesMasterIdLst>
    <p:notesMasterId r:id="rId20"/>
  </p:notesMasterIdLst>
  <p:handoutMasterIdLst>
    <p:handoutMasterId r:id="rId21"/>
  </p:handoutMasterIdLst>
  <p:sldIdLst>
    <p:sldId id="492" r:id="rId5"/>
    <p:sldId id="586" r:id="rId6"/>
    <p:sldId id="495" r:id="rId7"/>
    <p:sldId id="514" r:id="rId8"/>
    <p:sldId id="585" r:id="rId9"/>
    <p:sldId id="529" r:id="rId10"/>
    <p:sldId id="257" r:id="rId11"/>
    <p:sldId id="540" r:id="rId12"/>
    <p:sldId id="530" r:id="rId13"/>
    <p:sldId id="534" r:id="rId14"/>
    <p:sldId id="560" r:id="rId15"/>
    <p:sldId id="580" r:id="rId16"/>
    <p:sldId id="578" r:id="rId17"/>
    <p:sldId id="587" r:id="rId18"/>
    <p:sldId id="584" r:id="rId19"/>
  </p:sldIdLst>
  <p:sldSz cx="9144000" cy="6858000" type="screen4x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02D12D-1AD1-1602-208B-4C8007444346}" name="田原 道崇" initials="T" userId="田原 道崇" providerId="None"/>
  <p188:author id="{D92E496E-6BC1-376F-93E3-02F03D2908B0}" name="田原 道崇" initials="道田" userId="S::AE3031@oyo.co.jp::8ba052a8-b012-473f-b2b0-198e78d6e53d" providerId="AD"/>
  <p188:author id="{15CD0A73-621A-67FA-E5F0-84539363AF94}" name="OYO" initials="OYO" userId="OYO" providerId="None"/>
  <p188:author id="{02622CE3-BA29-3E10-0DEE-546998AA48D6}" name="市川 水彩" initials="市水" userId="S::ae3356@oyo.co.jp::6230b962-0daa-4c48-bdbe-26ad983dae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00FF00"/>
    <a:srgbClr val="FF00FF"/>
    <a:srgbClr val="FFFF99"/>
    <a:srgbClr val="008000"/>
    <a:srgbClr val="FFF3FF"/>
    <a:srgbClr val="FFCCFF"/>
    <a:srgbClr val="F4B183"/>
    <a:srgbClr val="FFFFFF"/>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2" autoAdjust="0"/>
    <p:restoredTop sz="70243" autoAdjust="0"/>
  </p:normalViewPr>
  <p:slideViewPr>
    <p:cSldViewPr snapToGrid="0">
      <p:cViewPr varScale="1">
        <p:scale>
          <a:sx n="68" d="100"/>
          <a:sy n="68" d="100"/>
        </p:scale>
        <p:origin x="1982" y="62"/>
      </p:cViewPr>
      <p:guideLst/>
    </p:cSldViewPr>
  </p:slideViewPr>
  <p:notesTextViewPr>
    <p:cViewPr>
      <p:scale>
        <a:sx n="150" d="100"/>
        <a:sy n="150" d="100"/>
      </p:scale>
      <p:origin x="0" y="0"/>
    </p:cViewPr>
  </p:notesTextViewPr>
  <p:notesViewPr>
    <p:cSldViewPr snapToGrid="0">
      <p:cViewPr varScale="1">
        <p:scale>
          <a:sx n="75" d="100"/>
          <a:sy n="75" d="100"/>
        </p:scale>
        <p:origin x="316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E41E83E-CD12-86E2-37B6-98DC6C6DBD52}"/>
              </a:ext>
            </a:extLst>
          </p:cNvPr>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AF3934F-AB7D-C6DB-8027-1F65048ABE3E}"/>
              </a:ext>
            </a:extLst>
          </p:cNvPr>
          <p:cNvSpPr>
            <a:spLocks noGrp="1"/>
          </p:cNvSpPr>
          <p:nvPr>
            <p:ph type="dt" sz="quarter" idx="1"/>
          </p:nvPr>
        </p:nvSpPr>
        <p:spPr>
          <a:xfrm>
            <a:off x="3765213" y="1"/>
            <a:ext cx="2880101" cy="490354"/>
          </a:xfrm>
          <a:prstGeom prst="rect">
            <a:avLst/>
          </a:prstGeom>
        </p:spPr>
        <p:txBody>
          <a:bodyPr vert="horz" lIns="89675" tIns="44838" rIns="89675" bIns="44838" rtlCol="0"/>
          <a:lstStyle>
            <a:lvl1pPr algn="r">
              <a:defRPr sz="1200"/>
            </a:lvl1pPr>
          </a:lstStyle>
          <a:p>
            <a:fld id="{6C83FC98-CD27-4F12-8330-8EAF0105420E}" type="datetimeFigureOut">
              <a:rPr kumimoji="1" lang="ja-JP" altLang="en-US" smtClean="0"/>
              <a:t>2025/12/3</a:t>
            </a:fld>
            <a:endParaRPr kumimoji="1" lang="ja-JP" altLang="en-US"/>
          </a:p>
        </p:txBody>
      </p:sp>
      <p:sp>
        <p:nvSpPr>
          <p:cNvPr id="4" name="フッター プレースホルダー 3">
            <a:extLst>
              <a:ext uri="{FF2B5EF4-FFF2-40B4-BE49-F238E27FC236}">
                <a16:creationId xmlns:a16="http://schemas.microsoft.com/office/drawing/2014/main" id="{F1A53C99-D04C-A279-7DFC-2621446AB1F9}"/>
              </a:ext>
            </a:extLst>
          </p:cNvPr>
          <p:cNvSpPr>
            <a:spLocks noGrp="1"/>
          </p:cNvSpPr>
          <p:nvPr>
            <p:ph type="ftr" sz="quarter" idx="2"/>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6923348-137A-1CDD-D1B5-5D50014CA47D}"/>
              </a:ext>
            </a:extLst>
          </p:cNvPr>
          <p:cNvSpPr>
            <a:spLocks noGrp="1"/>
          </p:cNvSpPr>
          <p:nvPr>
            <p:ph type="sldNum" sz="quarter" idx="3"/>
          </p:nvPr>
        </p:nvSpPr>
        <p:spPr>
          <a:xfrm>
            <a:off x="3765213" y="9287059"/>
            <a:ext cx="2880101" cy="490354"/>
          </a:xfrm>
          <a:prstGeom prst="rect">
            <a:avLst/>
          </a:prstGeom>
        </p:spPr>
        <p:txBody>
          <a:bodyPr vert="horz" lIns="89675" tIns="44838" rIns="89675" bIns="44838" rtlCol="0" anchor="b"/>
          <a:lstStyle>
            <a:lvl1pPr algn="r">
              <a:defRPr sz="1200"/>
            </a:lvl1pPr>
          </a:lstStyle>
          <a:p>
            <a:fld id="{5FEDA811-9D2E-4CF9-83DD-E73A50761C45}" type="slidenum">
              <a:rPr kumimoji="1" lang="ja-JP" altLang="en-US" smtClean="0"/>
              <a:t>‹#›</a:t>
            </a:fld>
            <a:endParaRPr kumimoji="1" lang="ja-JP" altLang="en-US"/>
          </a:p>
        </p:txBody>
      </p:sp>
    </p:spTree>
    <p:extLst>
      <p:ext uri="{BB962C8B-B14F-4D97-AF65-F5344CB8AC3E}">
        <p14:creationId xmlns:p14="http://schemas.microsoft.com/office/powerpoint/2010/main" val="3700798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1"/>
            <a:ext cx="2880101" cy="490354"/>
          </a:xfrm>
          <a:prstGeom prst="rect">
            <a:avLst/>
          </a:prstGeom>
        </p:spPr>
        <p:txBody>
          <a:bodyPr vert="horz" lIns="89675" tIns="44838" rIns="89675" bIns="44838" rtlCol="0"/>
          <a:lstStyle>
            <a:lvl1pPr algn="r">
              <a:defRPr sz="1200"/>
            </a:lvl1pPr>
          </a:lstStyle>
          <a:p>
            <a:fld id="{43ACC0AA-2636-420A-A8A1-1769E1970182}" type="datetimeFigureOut">
              <a:rPr kumimoji="1" lang="ja-JP" altLang="en-US" smtClean="0"/>
              <a:t>2025/12/3</a:t>
            </a:fld>
            <a:endParaRPr kumimoji="1" lang="ja-JP" altLang="en-US"/>
          </a:p>
        </p:txBody>
      </p:sp>
      <p:sp>
        <p:nvSpPr>
          <p:cNvPr id="4" name="スライド イメージ プレースホルダー 3"/>
          <p:cNvSpPr>
            <a:spLocks noGrp="1" noRot="1" noChangeAspect="1"/>
          </p:cNvSpPr>
          <p:nvPr>
            <p:ph type="sldImg" idx="2"/>
          </p:nvPr>
        </p:nvSpPr>
        <p:spPr>
          <a:xfrm>
            <a:off x="1123950" y="1222375"/>
            <a:ext cx="4398963" cy="3300413"/>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705215"/>
            <a:ext cx="5316870" cy="3849436"/>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90354"/>
          </a:xfrm>
          <a:prstGeom prst="rect">
            <a:avLst/>
          </a:prstGeom>
        </p:spPr>
        <p:txBody>
          <a:bodyPr vert="horz" lIns="89675" tIns="44838" rIns="89675" bIns="44838" rtlCol="0" anchor="b"/>
          <a:lstStyle>
            <a:lvl1pPr algn="r">
              <a:defRPr sz="1200"/>
            </a:lvl1pPr>
          </a:lstStyle>
          <a:p>
            <a:fld id="{35D09EB6-F18F-48A2-931C-0D6C3FBBE2B1}" type="slidenum">
              <a:rPr kumimoji="1" lang="ja-JP" altLang="en-US" smtClean="0"/>
              <a:t>‹#›</a:t>
            </a:fld>
            <a:endParaRPr kumimoji="1" lang="ja-JP" altLang="en-US"/>
          </a:p>
        </p:txBody>
      </p:sp>
    </p:spTree>
    <p:extLst>
      <p:ext uri="{BB962C8B-B14F-4D97-AF65-F5344CB8AC3E}">
        <p14:creationId xmlns:p14="http://schemas.microsoft.com/office/powerpoint/2010/main" val="3843911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C48D6-A21C-BF59-B130-A98DF60C43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42A510-7F58-C17F-8AAE-ECAB3417976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FDD5FC-4BCB-0AFF-6365-C2C8B0117D7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AAC2E08-ACA4-E641-47E9-248D60E914C5}"/>
              </a:ext>
            </a:extLst>
          </p:cNvPr>
          <p:cNvSpPr>
            <a:spLocks noGrp="1"/>
          </p:cNvSpPr>
          <p:nvPr>
            <p:ph type="sldNum" sz="quarter" idx="5"/>
          </p:nvPr>
        </p:nvSpPr>
        <p:spPr/>
        <p:txBody>
          <a:bodyPr/>
          <a:lstStyle/>
          <a:p>
            <a:fld id="{35D09EB6-F18F-48A2-931C-0D6C3FBBE2B1}" type="slidenum">
              <a:rPr kumimoji="1" lang="ja-JP" altLang="en-US" smtClean="0"/>
              <a:t>2</a:t>
            </a:fld>
            <a:endParaRPr kumimoji="1" lang="ja-JP" altLang="en-US"/>
          </a:p>
        </p:txBody>
      </p:sp>
    </p:spTree>
    <p:extLst>
      <p:ext uri="{BB962C8B-B14F-4D97-AF65-F5344CB8AC3E}">
        <p14:creationId xmlns:p14="http://schemas.microsoft.com/office/powerpoint/2010/main" val="316879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C1EF8-A586-9ABE-31E4-15E6FAE45F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365DE23-139B-DEDE-F66F-06D584884C7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8F69D01-62A5-DABC-5FB1-9098B133986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A2EA31A-7F1A-136F-1486-6B62B8950A7A}"/>
              </a:ext>
            </a:extLst>
          </p:cNvPr>
          <p:cNvSpPr>
            <a:spLocks noGrp="1"/>
          </p:cNvSpPr>
          <p:nvPr>
            <p:ph type="sldNum" sz="quarter" idx="5"/>
          </p:nvPr>
        </p:nvSpPr>
        <p:spPr/>
        <p:txBody>
          <a:bodyPr/>
          <a:lstStyle/>
          <a:p>
            <a:fld id="{35D09EB6-F18F-48A2-931C-0D6C3FBBE2B1}" type="slidenum">
              <a:rPr kumimoji="1" lang="ja-JP" altLang="en-US" smtClean="0"/>
              <a:t>12</a:t>
            </a:fld>
            <a:endParaRPr kumimoji="1" lang="ja-JP" altLang="en-US"/>
          </a:p>
        </p:txBody>
      </p:sp>
    </p:spTree>
    <p:extLst>
      <p:ext uri="{BB962C8B-B14F-4D97-AF65-F5344CB8AC3E}">
        <p14:creationId xmlns:p14="http://schemas.microsoft.com/office/powerpoint/2010/main" val="236156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D2A44-12FD-A09F-CE07-92C8DA928A1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3B93DFC-DBCD-5ED3-863E-423505090DA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589A909-1020-9763-285D-8F56B60A46C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95FEEC3-9A88-685B-C21A-9103D506B640}"/>
              </a:ext>
            </a:extLst>
          </p:cNvPr>
          <p:cNvSpPr>
            <a:spLocks noGrp="1"/>
          </p:cNvSpPr>
          <p:nvPr>
            <p:ph type="sldNum" sz="quarter" idx="5"/>
          </p:nvPr>
        </p:nvSpPr>
        <p:spPr/>
        <p:txBody>
          <a:bodyPr/>
          <a:lstStyle/>
          <a:p>
            <a:fld id="{35D09EB6-F18F-48A2-931C-0D6C3FBBE2B1}" type="slidenum">
              <a:rPr kumimoji="1" lang="ja-JP" altLang="en-US" smtClean="0"/>
              <a:t>13</a:t>
            </a:fld>
            <a:endParaRPr kumimoji="1" lang="ja-JP" altLang="en-US"/>
          </a:p>
        </p:txBody>
      </p:sp>
    </p:spTree>
    <p:extLst>
      <p:ext uri="{BB962C8B-B14F-4D97-AF65-F5344CB8AC3E}">
        <p14:creationId xmlns:p14="http://schemas.microsoft.com/office/powerpoint/2010/main" val="1339425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7E78E-7AC4-B201-8108-DBE82E3CBEA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F7F513-D424-360D-4A5E-F1C435F12D2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3BD855-58F0-9DA6-C65C-328FF1D5A4D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A97CA19-9370-0558-4B07-52B03246DECA}"/>
              </a:ext>
            </a:extLst>
          </p:cNvPr>
          <p:cNvSpPr>
            <a:spLocks noGrp="1"/>
          </p:cNvSpPr>
          <p:nvPr>
            <p:ph type="sldNum" sz="quarter" idx="5"/>
          </p:nvPr>
        </p:nvSpPr>
        <p:spPr/>
        <p:txBody>
          <a:bodyPr/>
          <a:lstStyle/>
          <a:p>
            <a:fld id="{35D09EB6-F18F-48A2-931C-0D6C3FBBE2B1}" type="slidenum">
              <a:rPr kumimoji="1" lang="ja-JP" altLang="en-US" smtClean="0"/>
              <a:t>14</a:t>
            </a:fld>
            <a:endParaRPr kumimoji="1" lang="ja-JP" altLang="en-US"/>
          </a:p>
        </p:txBody>
      </p:sp>
    </p:spTree>
    <p:extLst>
      <p:ext uri="{BB962C8B-B14F-4D97-AF65-F5344CB8AC3E}">
        <p14:creationId xmlns:p14="http://schemas.microsoft.com/office/powerpoint/2010/main" val="298836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2C172-E9F8-68CC-9AA4-2020DD7308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D39EF5-CB3A-F019-6886-9D2A39A119C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11B082D-AE0A-E503-97F1-F25E318DED0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36A3BCB-20C0-A3AE-F5E2-47E0F0454765}"/>
              </a:ext>
            </a:extLst>
          </p:cNvPr>
          <p:cNvSpPr>
            <a:spLocks noGrp="1"/>
          </p:cNvSpPr>
          <p:nvPr>
            <p:ph type="sldNum" sz="quarter" idx="5"/>
          </p:nvPr>
        </p:nvSpPr>
        <p:spPr/>
        <p:txBody>
          <a:bodyPr/>
          <a:lstStyle/>
          <a:p>
            <a:fld id="{35D09EB6-F18F-48A2-931C-0D6C3FBBE2B1}" type="slidenum">
              <a:rPr kumimoji="1" lang="ja-JP" altLang="en-US" smtClean="0"/>
              <a:t>3</a:t>
            </a:fld>
            <a:endParaRPr kumimoji="1" lang="ja-JP" altLang="en-US"/>
          </a:p>
        </p:txBody>
      </p:sp>
    </p:spTree>
    <p:extLst>
      <p:ext uri="{BB962C8B-B14F-4D97-AF65-F5344CB8AC3E}">
        <p14:creationId xmlns:p14="http://schemas.microsoft.com/office/powerpoint/2010/main" val="174319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E9F5A-1348-BAD4-E9FE-CCDED5B2F0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3F0DD0-36A6-6453-4539-7125A64000B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E5C2CA6-4D2C-9D8E-55DF-752BFE4600A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25A53C9-19D5-760E-2AD8-56CEC982D602}"/>
              </a:ext>
            </a:extLst>
          </p:cNvPr>
          <p:cNvSpPr>
            <a:spLocks noGrp="1"/>
          </p:cNvSpPr>
          <p:nvPr>
            <p:ph type="sldNum" sz="quarter" idx="5"/>
          </p:nvPr>
        </p:nvSpPr>
        <p:spPr/>
        <p:txBody>
          <a:bodyPr/>
          <a:lstStyle/>
          <a:p>
            <a:fld id="{35D09EB6-F18F-48A2-931C-0D6C3FBBE2B1}" type="slidenum">
              <a:rPr kumimoji="1" lang="ja-JP" altLang="en-US" smtClean="0"/>
              <a:t>4</a:t>
            </a:fld>
            <a:endParaRPr kumimoji="1" lang="ja-JP" altLang="en-US"/>
          </a:p>
        </p:txBody>
      </p:sp>
    </p:spTree>
    <p:extLst>
      <p:ext uri="{BB962C8B-B14F-4D97-AF65-F5344CB8AC3E}">
        <p14:creationId xmlns:p14="http://schemas.microsoft.com/office/powerpoint/2010/main" val="15781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BF60B-7F18-D40F-5B04-981497E4FC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5A1BE0-EB85-A6AC-9675-0F79B8EA6B6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1946532-7BC7-FD1A-BF1D-033E98B586E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090EBCC-F5D1-1AF6-D95F-EFE54E7744E4}"/>
              </a:ext>
            </a:extLst>
          </p:cNvPr>
          <p:cNvSpPr>
            <a:spLocks noGrp="1"/>
          </p:cNvSpPr>
          <p:nvPr>
            <p:ph type="sldNum" sz="quarter" idx="5"/>
          </p:nvPr>
        </p:nvSpPr>
        <p:spPr/>
        <p:txBody>
          <a:bodyPr/>
          <a:lstStyle/>
          <a:p>
            <a:fld id="{35D09EB6-F18F-48A2-931C-0D6C3FBBE2B1}" type="slidenum">
              <a:rPr kumimoji="1" lang="ja-JP" altLang="en-US" smtClean="0"/>
              <a:t>5</a:t>
            </a:fld>
            <a:endParaRPr kumimoji="1" lang="ja-JP" altLang="en-US"/>
          </a:p>
        </p:txBody>
      </p:sp>
    </p:spTree>
    <p:extLst>
      <p:ext uri="{BB962C8B-B14F-4D97-AF65-F5344CB8AC3E}">
        <p14:creationId xmlns:p14="http://schemas.microsoft.com/office/powerpoint/2010/main" val="4073057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CE8D7-1072-4EAA-834B-0FD4047919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B047EA-6B2A-7D48-250C-E42C84EC12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CE8BCFA-DA51-13F6-98A3-8A03CAB1793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DEC5D13-2939-A16D-5FF6-EACDF7616F94}"/>
              </a:ext>
            </a:extLst>
          </p:cNvPr>
          <p:cNvSpPr>
            <a:spLocks noGrp="1"/>
          </p:cNvSpPr>
          <p:nvPr>
            <p:ph type="sldNum" sz="quarter" idx="5"/>
          </p:nvPr>
        </p:nvSpPr>
        <p:spPr/>
        <p:txBody>
          <a:bodyPr/>
          <a:lstStyle/>
          <a:p>
            <a:fld id="{35D09EB6-F18F-48A2-931C-0D6C3FBBE2B1}" type="slidenum">
              <a:rPr kumimoji="1" lang="ja-JP" altLang="en-US" smtClean="0"/>
              <a:t>7</a:t>
            </a:fld>
            <a:endParaRPr kumimoji="1" lang="ja-JP" altLang="en-US"/>
          </a:p>
        </p:txBody>
      </p:sp>
    </p:spTree>
    <p:extLst>
      <p:ext uri="{BB962C8B-B14F-4D97-AF65-F5344CB8AC3E}">
        <p14:creationId xmlns:p14="http://schemas.microsoft.com/office/powerpoint/2010/main" val="419824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F1952-08EA-4A0E-BA8F-3A10067D75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417FFD-DD62-7882-BB0F-21EBFE6C79D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3AF816D-E43B-FB13-C322-C175E61B7B5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841CC0D-A537-CC89-71EE-A7A292A0A4F3}"/>
              </a:ext>
            </a:extLst>
          </p:cNvPr>
          <p:cNvSpPr>
            <a:spLocks noGrp="1"/>
          </p:cNvSpPr>
          <p:nvPr>
            <p:ph type="sldNum" sz="quarter" idx="5"/>
          </p:nvPr>
        </p:nvSpPr>
        <p:spPr/>
        <p:txBody>
          <a:bodyPr/>
          <a:lstStyle/>
          <a:p>
            <a:fld id="{35D09EB6-F18F-48A2-931C-0D6C3FBBE2B1}" type="slidenum">
              <a:rPr kumimoji="1" lang="ja-JP" altLang="en-US" smtClean="0"/>
              <a:t>8</a:t>
            </a:fld>
            <a:endParaRPr kumimoji="1" lang="ja-JP" altLang="en-US"/>
          </a:p>
        </p:txBody>
      </p:sp>
    </p:spTree>
    <p:extLst>
      <p:ext uri="{BB962C8B-B14F-4D97-AF65-F5344CB8AC3E}">
        <p14:creationId xmlns:p14="http://schemas.microsoft.com/office/powerpoint/2010/main" val="1685136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8B8DC-12B9-1473-EA0F-8EF91D0B59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1BC5F11-4A74-0D5C-0C31-3695B66677E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BEEB44-DCC9-F8D1-6EAC-FA380B8EB88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A433044-2F86-A8C4-73CF-A1089A3B2217}"/>
              </a:ext>
            </a:extLst>
          </p:cNvPr>
          <p:cNvSpPr>
            <a:spLocks noGrp="1"/>
          </p:cNvSpPr>
          <p:nvPr>
            <p:ph type="sldNum" sz="quarter" idx="5"/>
          </p:nvPr>
        </p:nvSpPr>
        <p:spPr/>
        <p:txBody>
          <a:bodyPr/>
          <a:lstStyle/>
          <a:p>
            <a:fld id="{35D09EB6-F18F-48A2-931C-0D6C3FBBE2B1}" type="slidenum">
              <a:rPr kumimoji="1" lang="ja-JP" altLang="en-US" smtClean="0"/>
              <a:t>9</a:t>
            </a:fld>
            <a:endParaRPr kumimoji="1" lang="ja-JP" altLang="en-US"/>
          </a:p>
        </p:txBody>
      </p:sp>
    </p:spTree>
    <p:extLst>
      <p:ext uri="{BB962C8B-B14F-4D97-AF65-F5344CB8AC3E}">
        <p14:creationId xmlns:p14="http://schemas.microsoft.com/office/powerpoint/2010/main" val="391503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69DCF-9AD9-CEF2-2FE4-DED20812204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8B344E-FC3D-28AD-E6E0-E1578C13558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83899F8-B411-E0CF-9A57-51FB4192A2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7A5BA18-24A5-57D0-0402-4BC1A3B7A583}"/>
              </a:ext>
            </a:extLst>
          </p:cNvPr>
          <p:cNvSpPr>
            <a:spLocks noGrp="1"/>
          </p:cNvSpPr>
          <p:nvPr>
            <p:ph type="sldNum" sz="quarter" idx="5"/>
          </p:nvPr>
        </p:nvSpPr>
        <p:spPr/>
        <p:txBody>
          <a:bodyPr/>
          <a:lstStyle/>
          <a:p>
            <a:fld id="{35D09EB6-F18F-48A2-931C-0D6C3FBBE2B1}" type="slidenum">
              <a:rPr kumimoji="1" lang="ja-JP" altLang="en-US" smtClean="0"/>
              <a:t>10</a:t>
            </a:fld>
            <a:endParaRPr kumimoji="1" lang="ja-JP" altLang="en-US"/>
          </a:p>
        </p:txBody>
      </p:sp>
    </p:spTree>
    <p:extLst>
      <p:ext uri="{BB962C8B-B14F-4D97-AF65-F5344CB8AC3E}">
        <p14:creationId xmlns:p14="http://schemas.microsoft.com/office/powerpoint/2010/main" val="363526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38332-EEE9-2E52-229B-0758AF5E017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AC3EE31-C146-26D4-0A7D-E8DDFEFE52A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1742BC3-F07A-FDAE-FDE2-83B30B7E37D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F8EB353-B946-6DBC-04B6-23142E5CA6BE}"/>
              </a:ext>
            </a:extLst>
          </p:cNvPr>
          <p:cNvSpPr>
            <a:spLocks noGrp="1"/>
          </p:cNvSpPr>
          <p:nvPr>
            <p:ph type="sldNum" sz="quarter" idx="5"/>
          </p:nvPr>
        </p:nvSpPr>
        <p:spPr/>
        <p:txBody>
          <a:bodyPr/>
          <a:lstStyle/>
          <a:p>
            <a:fld id="{35D09EB6-F18F-48A2-931C-0D6C3FBBE2B1}" type="slidenum">
              <a:rPr kumimoji="1" lang="ja-JP" altLang="en-US" smtClean="0"/>
              <a:t>11</a:t>
            </a:fld>
            <a:endParaRPr kumimoji="1" lang="ja-JP" altLang="en-US"/>
          </a:p>
        </p:txBody>
      </p:sp>
    </p:spTree>
    <p:extLst>
      <p:ext uri="{BB962C8B-B14F-4D97-AF65-F5344CB8AC3E}">
        <p14:creationId xmlns:p14="http://schemas.microsoft.com/office/powerpoint/2010/main" val="5370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Tree>
    <p:extLst>
      <p:ext uri="{BB962C8B-B14F-4D97-AF65-F5344CB8AC3E}">
        <p14:creationId xmlns:p14="http://schemas.microsoft.com/office/powerpoint/2010/main" val="34027923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0" y="1764000"/>
            <a:ext cx="6912000" cy="666000"/>
          </a:xfrm>
        </p:spPr>
        <p:txBody>
          <a:bodyPr anchor="ctr">
            <a:normAutofit/>
          </a:bodyPr>
          <a:lstStyle>
            <a:lvl1pPr>
              <a:defRPr sz="2000"/>
            </a:lvl1pPr>
          </a:lstStyle>
          <a:p>
            <a:r>
              <a:rPr lang="ja-JP" altLang="en-US"/>
              <a:t>マスター タイトルの書式設定</a:t>
            </a:r>
            <a:endParaRPr lang="en-US"/>
          </a:p>
        </p:txBody>
      </p:sp>
      <p:sp>
        <p:nvSpPr>
          <p:cNvPr id="9" name="テキスト プレースホルダー 8">
            <a:extLst>
              <a:ext uri="{FF2B5EF4-FFF2-40B4-BE49-F238E27FC236}">
                <a16:creationId xmlns:a16="http://schemas.microsoft.com/office/drawing/2014/main" id="{F9F8F279-D942-257B-9951-139298FE620B}"/>
              </a:ext>
            </a:extLst>
          </p:cNvPr>
          <p:cNvSpPr>
            <a:spLocks noGrp="1"/>
          </p:cNvSpPr>
          <p:nvPr>
            <p:ph type="body" sz="quarter" idx="10" hasCustomPrompt="1"/>
          </p:nvPr>
        </p:nvSpPr>
        <p:spPr>
          <a:xfrm>
            <a:off x="7776000" y="108000"/>
            <a:ext cx="1260000" cy="432000"/>
          </a:xfrm>
          <a:solidFill>
            <a:schemeClr val="tx1"/>
          </a:solidFill>
        </p:spPr>
        <p:txBody>
          <a:bodyPr anchor="ctr">
            <a:noAutofit/>
          </a:bodyPr>
          <a:lstStyle>
            <a:lvl1pPr marL="0" indent="0" algn="ctr">
              <a:buNone/>
              <a:defRPr sz="1800" b="1">
                <a:solidFill>
                  <a:schemeClr val="bg1"/>
                </a:solidFill>
                <a:latin typeface="+mn-lt"/>
              </a:defRPr>
            </a:lvl1pPr>
            <a:lvl2pPr marL="457200" indent="0">
              <a:buNone/>
              <a:defRPr b="1">
                <a:solidFill>
                  <a:schemeClr val="bg1"/>
                </a:solidFill>
                <a:latin typeface="+mn-lt"/>
              </a:defRPr>
            </a:lvl2pPr>
            <a:lvl3pPr marL="914400" indent="0">
              <a:buNone/>
              <a:defRPr b="1">
                <a:solidFill>
                  <a:schemeClr val="bg1"/>
                </a:solidFill>
                <a:latin typeface="+mn-lt"/>
              </a:defRPr>
            </a:lvl3pPr>
            <a:lvl4pPr marL="1371600" indent="0">
              <a:buNone/>
              <a:defRPr b="1">
                <a:solidFill>
                  <a:schemeClr val="bg1"/>
                </a:solidFill>
                <a:latin typeface="+mn-lt"/>
              </a:defRPr>
            </a:lvl4pPr>
            <a:lvl5pPr marL="1828800" indent="0">
              <a:buNone/>
              <a:defRPr b="1">
                <a:solidFill>
                  <a:schemeClr val="bg1"/>
                </a:solidFill>
                <a:latin typeface="+mn-lt"/>
              </a:defRPr>
            </a:lvl5pPr>
          </a:lstStyle>
          <a:p>
            <a:pPr lvl="0"/>
            <a:r>
              <a:rPr kumimoji="1" lang="ja-JP" altLang="en-US"/>
              <a:t>資料－○</a:t>
            </a:r>
          </a:p>
        </p:txBody>
      </p:sp>
    </p:spTree>
    <p:extLst>
      <p:ext uri="{BB962C8B-B14F-4D97-AF65-F5344CB8AC3E}">
        <p14:creationId xmlns:p14="http://schemas.microsoft.com/office/powerpoint/2010/main" val="267342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7F94E56-006E-769C-EB3B-EA09DD7D183F}"/>
              </a:ext>
            </a:extLst>
          </p:cNvPr>
          <p:cNvSpPr/>
          <p:nvPr userDrawn="1"/>
        </p:nvSpPr>
        <p:spPr>
          <a:xfrm>
            <a:off x="180000" y="621437"/>
            <a:ext cx="8784000" cy="6051611"/>
          </a:xfrm>
          <a:prstGeom prst="rect">
            <a:avLst/>
          </a:prstGeom>
          <a:ln w="12700">
            <a:solidFill>
              <a:schemeClr val="bg1">
                <a:lumMod val="50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テキスト プレースホルダー 8">
            <a:extLst>
              <a:ext uri="{FF2B5EF4-FFF2-40B4-BE49-F238E27FC236}">
                <a16:creationId xmlns:a16="http://schemas.microsoft.com/office/drawing/2014/main" id="{157B9B6E-5793-BDBD-4B4E-68FFD742DED9}"/>
              </a:ext>
            </a:extLst>
          </p:cNvPr>
          <p:cNvSpPr>
            <a:spLocks noGrp="1"/>
          </p:cNvSpPr>
          <p:nvPr>
            <p:ph type="body" sz="quarter" idx="11" hasCustomPrompt="1"/>
          </p:nvPr>
        </p:nvSpPr>
        <p:spPr>
          <a:xfrm>
            <a:off x="144000" y="477604"/>
            <a:ext cx="2160000" cy="320000"/>
          </a:xfrm>
          <a:prstGeom prst="roundRect">
            <a:avLst/>
          </a:prstGeom>
          <a:solidFill>
            <a:schemeClr val="bg1">
              <a:lumMod val="50000"/>
            </a:schemeClr>
          </a:solidFill>
        </p:spPr>
        <p:txBody>
          <a:bodyPr tIns="0" bIns="0" anchor="ctr">
            <a:noAutofit/>
          </a:bodyPr>
          <a:lstStyle>
            <a:lvl1pPr marL="0" indent="0" algn="ctr">
              <a:buNone/>
              <a:defRPr sz="1400">
                <a:solidFill>
                  <a:schemeClr val="bg1"/>
                </a:solidFill>
              </a:defRPr>
            </a:lvl1pPr>
          </a:lstStyle>
          <a:p>
            <a:pPr lvl="0"/>
            <a:r>
              <a:rPr kumimoji="1" lang="ja-JP" altLang="en-US" dirty="0"/>
              <a:t>タイトルの設定</a:t>
            </a:r>
          </a:p>
        </p:txBody>
      </p:sp>
      <p:sp>
        <p:nvSpPr>
          <p:cNvPr id="11" name="スライド番号プレースホルダー 10">
            <a:extLst>
              <a:ext uri="{FF2B5EF4-FFF2-40B4-BE49-F238E27FC236}">
                <a16:creationId xmlns:a16="http://schemas.microsoft.com/office/drawing/2014/main" id="{481DA685-7855-A398-254B-F42489871EA4}"/>
              </a:ext>
            </a:extLst>
          </p:cNvPr>
          <p:cNvSpPr>
            <a:spLocks noGrp="1"/>
          </p:cNvSpPr>
          <p:nvPr>
            <p:ph type="sldNum" sz="quarter" idx="12"/>
          </p:nvPr>
        </p:nvSpPr>
        <p:spPr/>
        <p:txBody>
          <a:body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4231141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1610D41-C8F6-E601-54DD-01F3FCD48115}"/>
              </a:ext>
            </a:extLst>
          </p:cNvPr>
          <p:cNvSpPr/>
          <p:nvPr userDrawn="1"/>
        </p:nvSpPr>
        <p:spPr>
          <a:xfrm>
            <a:off x="180000" y="720000"/>
            <a:ext cx="8784000" cy="5953048"/>
          </a:xfrm>
          <a:prstGeom prst="rect">
            <a:avLst/>
          </a:prstGeom>
          <a:ln w="12700">
            <a:solidFill>
              <a:schemeClr val="bg1">
                <a:lumMod val="50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57120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986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424800"/>
          </a:xfrm>
          <a:prstGeom prst="rect">
            <a:avLst/>
          </a:prstGeom>
          <a:gradFill>
            <a:gsLst>
              <a:gs pos="0">
                <a:schemeClr val="accent1">
                  <a:lumMod val="5000"/>
                  <a:lumOff val="95000"/>
                </a:schemeClr>
              </a:gs>
              <a:gs pos="75000">
                <a:srgbClr val="0000CC"/>
              </a:gs>
            </a:gsLst>
            <a:lin ang="6600000" scaled="0"/>
          </a:gradFill>
          <a:ln>
            <a:noFill/>
          </a:ln>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251520" y="720000"/>
            <a:ext cx="8640960" cy="5976000"/>
          </a:xfrm>
          <a:prstGeom prst="rect">
            <a:avLst/>
          </a:prstGeom>
        </p:spPr>
        <p:txBody>
          <a:bodyPr vert="horz" lIns="91440" tIns="180000" rIns="91440" bIns="4572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スライド番号プレースホルダー 6">
            <a:extLst>
              <a:ext uri="{FF2B5EF4-FFF2-40B4-BE49-F238E27FC236}">
                <a16:creationId xmlns:a16="http://schemas.microsoft.com/office/drawing/2014/main" id="{6EF96F35-C9A5-E542-2C12-30EA8C07AD70}"/>
              </a:ext>
            </a:extLst>
          </p:cNvPr>
          <p:cNvSpPr>
            <a:spLocks noGrp="1"/>
          </p:cNvSpPr>
          <p:nvPr>
            <p:ph type="sldNum" sz="quarter" idx="4"/>
          </p:nvPr>
        </p:nvSpPr>
        <p:spPr>
          <a:xfrm>
            <a:off x="7159286" y="6563899"/>
            <a:ext cx="20574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A76FB005-E763-4F19-9331-D53ED78ABD6A}" type="slidenum">
              <a:rPr kumimoji="1" lang="ja-JP" altLang="en-US" smtClean="0"/>
              <a:pPr/>
              <a:t>‹#›</a:t>
            </a:fld>
            <a:endParaRPr kumimoji="1" lang="ja-JP" altLang="en-US"/>
          </a:p>
        </p:txBody>
      </p:sp>
    </p:spTree>
    <p:extLst>
      <p:ext uri="{BB962C8B-B14F-4D97-AF65-F5344CB8AC3E}">
        <p14:creationId xmlns:p14="http://schemas.microsoft.com/office/powerpoint/2010/main" val="167838943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 id="2147483668" r:id="rId4"/>
    <p:sldLayoutId id="2147483667" r:id="rId5"/>
  </p:sldLayoutIdLst>
  <p:hf hdr="0"/>
  <p:txStyles>
    <p:titleStyle>
      <a:lvl1pPr algn="l" defTabSz="914400" rtl="0" eaLnBrk="1" latinLnBrk="0" hangingPunct="1">
        <a:lnSpc>
          <a:spcPct val="90000"/>
        </a:lnSpc>
        <a:spcBef>
          <a:spcPct val="0"/>
        </a:spcBef>
        <a:buNone/>
        <a:defRPr kumimoji="1" sz="1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6">
            <a:extLst>
              <a:ext uri="{FF2B5EF4-FFF2-40B4-BE49-F238E27FC236}">
                <a16:creationId xmlns:a16="http://schemas.microsoft.com/office/drawing/2014/main" id="{CF067D27-3CA5-498A-947A-FC7608C77E92}"/>
              </a:ext>
            </a:extLst>
          </p:cNvPr>
          <p:cNvGraphicFramePr>
            <a:graphicFrameLocks noGrp="1"/>
          </p:cNvGraphicFramePr>
          <p:nvPr>
            <p:extLst>
              <p:ext uri="{D42A27DB-BD31-4B8C-83A1-F6EECF244321}">
                <p14:modId xmlns:p14="http://schemas.microsoft.com/office/powerpoint/2010/main" val="1516721483"/>
              </p:ext>
            </p:extLst>
          </p:nvPr>
        </p:nvGraphicFramePr>
        <p:xfrm>
          <a:off x="6073993" y="197826"/>
          <a:ext cx="2928340" cy="797169"/>
        </p:xfrm>
        <a:graphic>
          <a:graphicData uri="http://schemas.openxmlformats.org/drawingml/2006/table">
            <a:tbl>
              <a:tblPr/>
              <a:tblGrid>
                <a:gridCol w="2226170">
                  <a:extLst>
                    <a:ext uri="{9D8B030D-6E8A-4147-A177-3AD203B41FA5}">
                      <a16:colId xmlns:a16="http://schemas.microsoft.com/office/drawing/2014/main" val="20000"/>
                    </a:ext>
                  </a:extLst>
                </a:gridCol>
                <a:gridCol w="702170">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令和７年</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12</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19</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日（金）</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第５回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itchFamily="49" charset="-128"/>
                          <a:ea typeface="ＭＳ ゴシック" pitchFamily="49" charset="-128"/>
                        </a:rPr>
                        <a:t>地震津波災害対策等検討部会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a:t>
                      </a: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Rectangle 2">
            <a:extLst>
              <a:ext uri="{FF2B5EF4-FFF2-40B4-BE49-F238E27FC236}">
                <a16:creationId xmlns:a16="http://schemas.microsoft.com/office/drawing/2014/main" id="{4B0E872F-AAAC-4A8A-AE66-8D177CD1E8E8}"/>
              </a:ext>
            </a:extLst>
          </p:cNvPr>
          <p:cNvSpPr txBox="1">
            <a:spLocks noChangeArrowheads="1"/>
          </p:cNvSpPr>
          <p:nvPr/>
        </p:nvSpPr>
        <p:spPr bwMode="auto">
          <a:xfrm>
            <a:off x="739588" y="2475361"/>
            <a:ext cx="7680512" cy="52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70" tIns="47886" rIns="95770" bIns="47886" numCol="1" anchor="ctr" anchorCtr="0" compatLnSpc="1">
            <a:prstTxWarp prst="textNoShape">
              <a:avLst/>
            </a:prstTxWarp>
            <a:spAutoFit/>
          </a:bodyPr>
          <a:lstStyle>
            <a:lvl1pPr algn="ctr" defTabSz="957263" rtl="0" eaLnBrk="0" fontAlgn="base" hangingPunct="0">
              <a:spcBef>
                <a:spcPct val="0"/>
              </a:spcBef>
              <a:spcAft>
                <a:spcPct val="0"/>
              </a:spcAft>
              <a:defRPr kumimoji="1" sz="4600">
                <a:solidFill>
                  <a:schemeClr val="tx2"/>
                </a:solidFill>
                <a:latin typeface="+mj-lt"/>
                <a:ea typeface="+mj-ea"/>
                <a:cs typeface="+mj-cs"/>
              </a:defRPr>
            </a:lvl1pPr>
            <a:lvl2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2pPr>
            <a:lvl3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3pPr>
            <a:lvl4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4pPr>
            <a:lvl5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5pPr>
            <a:lvl6pPr marL="342077" algn="ctr" defTabSz="957341" rtl="0" fontAlgn="base">
              <a:spcBef>
                <a:spcPct val="0"/>
              </a:spcBef>
              <a:spcAft>
                <a:spcPct val="0"/>
              </a:spcAft>
              <a:defRPr kumimoji="1" sz="4600">
                <a:solidFill>
                  <a:schemeClr val="tx2"/>
                </a:solidFill>
                <a:latin typeface="Arial" charset="0"/>
                <a:ea typeface="ＭＳ Ｐゴシック" pitchFamily="50" charset="-128"/>
              </a:defRPr>
            </a:lvl6pPr>
            <a:lvl7pPr marL="684154" algn="ctr" defTabSz="957341" rtl="0" fontAlgn="base">
              <a:spcBef>
                <a:spcPct val="0"/>
              </a:spcBef>
              <a:spcAft>
                <a:spcPct val="0"/>
              </a:spcAft>
              <a:defRPr kumimoji="1" sz="4600">
                <a:solidFill>
                  <a:schemeClr val="tx2"/>
                </a:solidFill>
                <a:latin typeface="Arial" charset="0"/>
                <a:ea typeface="ＭＳ Ｐゴシック" pitchFamily="50" charset="-128"/>
              </a:defRPr>
            </a:lvl7pPr>
            <a:lvl8pPr marL="1026231" algn="ctr" defTabSz="957341" rtl="0" fontAlgn="base">
              <a:spcBef>
                <a:spcPct val="0"/>
              </a:spcBef>
              <a:spcAft>
                <a:spcPct val="0"/>
              </a:spcAft>
              <a:defRPr kumimoji="1" sz="4600">
                <a:solidFill>
                  <a:schemeClr val="tx2"/>
                </a:solidFill>
                <a:latin typeface="Arial" charset="0"/>
                <a:ea typeface="ＭＳ Ｐゴシック" pitchFamily="50" charset="-128"/>
              </a:defRPr>
            </a:lvl8pPr>
            <a:lvl9pPr marL="1368308" algn="ctr" defTabSz="957341" rtl="0" fontAlgn="base">
              <a:spcBef>
                <a:spcPct val="0"/>
              </a:spcBef>
              <a:spcAft>
                <a:spcPct val="0"/>
              </a:spcAft>
              <a:defRPr kumimoji="1" sz="4600">
                <a:solidFill>
                  <a:schemeClr val="tx2"/>
                </a:solidFill>
                <a:latin typeface="Arial" charset="0"/>
                <a:ea typeface="ＭＳ Ｐゴシック" pitchFamily="50" charset="-128"/>
              </a:defRPr>
            </a:lvl9pPr>
          </a:lstStyle>
          <a:p>
            <a:pPr eaLnBrk="1" hangingPunct="1"/>
            <a:r>
              <a:rPr lang="ja-JP" altLang="en-US" sz="2800" kern="0" dirty="0">
                <a:solidFill>
                  <a:schemeClr val="tx1"/>
                </a:solidFill>
                <a:latin typeface="ＭＳ Ｐゴシック" panose="020B0600070205080204" pitchFamily="50" charset="-128"/>
                <a:ea typeface="ＭＳ Ｐゴシック" panose="020B0600070205080204" pitchFamily="50" charset="-128"/>
              </a:rPr>
              <a:t>地震動の想定に</a:t>
            </a:r>
            <a:r>
              <a:rPr lang="ja-JP" altLang="en-US" sz="2800" kern="0">
                <a:solidFill>
                  <a:schemeClr val="tx1"/>
                </a:solidFill>
                <a:latin typeface="ＭＳ Ｐゴシック" panose="020B0600070205080204" pitchFamily="50" charset="-128"/>
                <a:ea typeface="ＭＳ Ｐゴシック" panose="020B0600070205080204" pitchFamily="50" charset="-128"/>
              </a:rPr>
              <a:t>ついて（海溝型）</a:t>
            </a:r>
            <a:endParaRPr lang="ja-JP" altLang="en-US" sz="2800" kern="0" dirty="0">
              <a:solidFill>
                <a:schemeClr val="tx1"/>
              </a:solidFill>
              <a:latin typeface="ＭＳ Ｐゴシック" panose="020B0600070205080204" pitchFamily="50" charset="-128"/>
              <a:ea typeface="ＭＳ Ｐゴシック" panose="020B0600070205080204" pitchFamily="50" charset="-128"/>
            </a:endParaRPr>
          </a:p>
        </p:txBody>
      </p:sp>
      <p:sp>
        <p:nvSpPr>
          <p:cNvPr id="6" name="Line 4">
            <a:extLst>
              <a:ext uri="{FF2B5EF4-FFF2-40B4-BE49-F238E27FC236}">
                <a16:creationId xmlns:a16="http://schemas.microsoft.com/office/drawing/2014/main" id="{B15BBE78-AA21-4F93-BB62-22443C3D6E1C}"/>
              </a:ext>
            </a:extLst>
          </p:cNvPr>
          <p:cNvSpPr>
            <a:spLocks noChangeShapeType="1"/>
          </p:cNvSpPr>
          <p:nvPr/>
        </p:nvSpPr>
        <p:spPr bwMode="auto">
          <a:xfrm>
            <a:off x="739588" y="3225666"/>
            <a:ext cx="7664824"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
        <p:nvSpPr>
          <p:cNvPr id="8" name="Line 5">
            <a:extLst>
              <a:ext uri="{FF2B5EF4-FFF2-40B4-BE49-F238E27FC236}">
                <a16:creationId xmlns:a16="http://schemas.microsoft.com/office/drawing/2014/main" id="{1D078CA7-CBFC-4D30-A9C7-AC584577EFC1}"/>
              </a:ext>
            </a:extLst>
          </p:cNvPr>
          <p:cNvSpPr>
            <a:spLocks noChangeShapeType="1"/>
          </p:cNvSpPr>
          <p:nvPr/>
        </p:nvSpPr>
        <p:spPr bwMode="auto">
          <a:xfrm>
            <a:off x="739588" y="2252650"/>
            <a:ext cx="76962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Tree>
    <p:extLst>
      <p:ext uri="{BB962C8B-B14F-4D97-AF65-F5344CB8AC3E}">
        <p14:creationId xmlns:p14="http://schemas.microsoft.com/office/powerpoint/2010/main" val="334990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34298-3CF8-558B-2EB2-9747DA47EAE6}"/>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F26768CF-266C-ED03-1C9D-758B27DAD98D}"/>
              </a:ext>
            </a:extLst>
          </p:cNvPr>
          <p:cNvSpPr>
            <a:spLocks noGrp="1"/>
          </p:cNvSpPr>
          <p:nvPr>
            <p:ph type="title"/>
          </p:nvPr>
        </p:nvSpPr>
        <p:spPr/>
        <p:txBody>
          <a:bodyPr>
            <a:normAutofit/>
          </a:bodyPr>
          <a:lstStyle/>
          <a:p>
            <a:r>
              <a:rPr kumimoji="1" lang="en-US" altLang="ja-JP" sz="1800" dirty="0"/>
              <a:t>4</a:t>
            </a:r>
            <a:r>
              <a:rPr kumimoji="1" lang="ja-JP" altLang="en-US" sz="1800" dirty="0"/>
              <a:t>．</a:t>
            </a:r>
            <a:r>
              <a:rPr lang="ja-JP" altLang="en-US" dirty="0"/>
              <a:t>浅部</a:t>
            </a:r>
            <a:r>
              <a:rPr kumimoji="1" lang="ja-JP" altLang="en-US" sz="1800" dirty="0"/>
              <a:t>地盤モデルの作成</a:t>
            </a:r>
            <a:endParaRPr lang="ja-JP" altLang="en-US" sz="1600" dirty="0"/>
          </a:p>
        </p:txBody>
      </p:sp>
      <p:sp>
        <p:nvSpPr>
          <p:cNvPr id="10" name="テキスト プレースホルダー 9">
            <a:extLst>
              <a:ext uri="{FF2B5EF4-FFF2-40B4-BE49-F238E27FC236}">
                <a16:creationId xmlns:a16="http://schemas.microsoft.com/office/drawing/2014/main" id="{400D81B5-7126-B38A-D307-12860F1326F5}"/>
              </a:ext>
            </a:extLst>
          </p:cNvPr>
          <p:cNvSpPr>
            <a:spLocks noGrp="1"/>
          </p:cNvSpPr>
          <p:nvPr>
            <p:ph type="body" sz="quarter" idx="11"/>
          </p:nvPr>
        </p:nvSpPr>
        <p:spPr>
          <a:xfrm>
            <a:off x="144000" y="477604"/>
            <a:ext cx="2815100" cy="320000"/>
          </a:xfrm>
        </p:spPr>
        <p:txBody>
          <a:bodyPr/>
          <a:lstStyle/>
          <a:p>
            <a:r>
              <a:rPr lang="ja-JP" altLang="en-US" dirty="0">
                <a:latin typeface="Meiryo UI" panose="020B0604030504040204" pitchFamily="50" charset="-128"/>
                <a:ea typeface="Meiryo UI" panose="020B0604030504040204" pitchFamily="50" charset="-128"/>
              </a:rPr>
              <a:t>浅部地盤（工学的基盤～地表）</a:t>
            </a:r>
          </a:p>
        </p:txBody>
      </p:sp>
      <p:sp>
        <p:nvSpPr>
          <p:cNvPr id="7" name="角丸四角形 73">
            <a:extLst>
              <a:ext uri="{FF2B5EF4-FFF2-40B4-BE49-F238E27FC236}">
                <a16:creationId xmlns:a16="http://schemas.microsoft.com/office/drawing/2014/main" id="{6215BB4E-FCEE-D008-7A5C-2C42CD6256C1}"/>
              </a:ext>
            </a:extLst>
          </p:cNvPr>
          <p:cNvSpPr/>
          <p:nvPr/>
        </p:nvSpPr>
        <p:spPr>
          <a:xfrm>
            <a:off x="336885" y="1778089"/>
            <a:ext cx="212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浅部地盤モデル作成方法</a:t>
            </a:r>
          </a:p>
        </p:txBody>
      </p:sp>
      <p:pic>
        <p:nvPicPr>
          <p:cNvPr id="6" name="図 5">
            <a:extLst>
              <a:ext uri="{FF2B5EF4-FFF2-40B4-BE49-F238E27FC236}">
                <a16:creationId xmlns:a16="http://schemas.microsoft.com/office/drawing/2014/main" id="{324880D1-BE40-83DD-53E2-F67D517940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885" y="3249847"/>
            <a:ext cx="5502344" cy="3133280"/>
          </a:xfrm>
          <a:prstGeom prst="rect">
            <a:avLst/>
          </a:prstGeom>
          <a:noFill/>
          <a:ln>
            <a:noFill/>
          </a:ln>
        </p:spPr>
      </p:pic>
      <p:sp>
        <p:nvSpPr>
          <p:cNvPr id="8" name="テキスト ボックス 7">
            <a:extLst>
              <a:ext uri="{FF2B5EF4-FFF2-40B4-BE49-F238E27FC236}">
                <a16:creationId xmlns:a16="http://schemas.microsoft.com/office/drawing/2014/main" id="{3EB11D68-E618-0A85-8A3D-93DD9B6B351D}"/>
              </a:ext>
            </a:extLst>
          </p:cNvPr>
          <p:cNvSpPr txBox="1"/>
          <p:nvPr/>
        </p:nvSpPr>
        <p:spPr>
          <a:xfrm>
            <a:off x="5502164" y="6339854"/>
            <a:ext cx="3314244" cy="276999"/>
          </a:xfrm>
          <a:prstGeom prst="rect">
            <a:avLst/>
          </a:prstGeom>
          <a:noFill/>
        </p:spPr>
        <p:txBody>
          <a:bodyPr wrap="square" rtlCol="0">
            <a:spAutoFit/>
          </a:bodyPr>
          <a:lstStyle/>
          <a:p>
            <a:pPr algn="ctr"/>
            <a:r>
              <a:rPr kumimoji="1" lang="ja-JP" altLang="en-US" sz="1200" dirty="0"/>
              <a:t>図</a:t>
            </a:r>
            <a:r>
              <a:rPr kumimoji="1" lang="en-US" altLang="ja-JP" sz="1200" dirty="0">
                <a:latin typeface="+mn-ea"/>
              </a:rPr>
              <a:t>10</a:t>
            </a:r>
            <a:r>
              <a:rPr kumimoji="1" lang="ja-JP" altLang="en-US" sz="1200" dirty="0">
                <a:latin typeface="+mn-ea"/>
              </a:rPr>
              <a:t> </a:t>
            </a:r>
            <a:r>
              <a:rPr kumimoji="1" lang="ja-JP" altLang="en-US" sz="1200" dirty="0"/>
              <a:t>ボーリングデータの分布</a:t>
            </a:r>
          </a:p>
        </p:txBody>
      </p:sp>
      <p:pic>
        <p:nvPicPr>
          <p:cNvPr id="18" name="図 17" descr="マップ&#10;&#10;AI によって生成されたコンテンツは間違っている可能性があります。">
            <a:extLst>
              <a:ext uri="{FF2B5EF4-FFF2-40B4-BE49-F238E27FC236}">
                <a16:creationId xmlns:a16="http://schemas.microsoft.com/office/drawing/2014/main" id="{C8ED2A50-B24E-5296-8E53-DD2E2548C16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9229" y="2609850"/>
            <a:ext cx="2640115" cy="3744043"/>
          </a:xfrm>
          <a:prstGeom prst="rect">
            <a:avLst/>
          </a:prstGeom>
          <a:noFill/>
          <a:ln>
            <a:noFill/>
          </a:ln>
        </p:spPr>
      </p:pic>
      <p:sp>
        <p:nvSpPr>
          <p:cNvPr id="5" name="テキスト ボックス 4">
            <a:extLst>
              <a:ext uri="{FF2B5EF4-FFF2-40B4-BE49-F238E27FC236}">
                <a16:creationId xmlns:a16="http://schemas.microsoft.com/office/drawing/2014/main" id="{5E981640-D2BB-C844-E4A7-08D6DCE2A2F8}"/>
              </a:ext>
            </a:extLst>
          </p:cNvPr>
          <p:cNvSpPr txBox="1"/>
          <p:nvPr/>
        </p:nvSpPr>
        <p:spPr>
          <a:xfrm>
            <a:off x="336885" y="1825672"/>
            <a:ext cx="8470230" cy="1015663"/>
          </a:xfrm>
          <a:prstGeom prst="rect">
            <a:avLst/>
          </a:prstGeom>
          <a:noFill/>
        </p:spPr>
        <p:txBody>
          <a:bodyPr wrap="square">
            <a:spAutoFit/>
          </a:bodyPr>
          <a:lstStyle/>
          <a:p>
            <a:pPr marL="85725" indent="-85725">
              <a:buFont typeface="Arial" panose="020B0604020202020204" pitchFamily="34" charset="0"/>
              <a:buChar char="•"/>
            </a:pPr>
            <a:r>
              <a:rPr lang="ja-JP" altLang="en-US" sz="1200" dirty="0"/>
              <a:t>関西圏地盤情報データベース、市町村などのボーリングデータをもとに作成された</a:t>
            </a:r>
            <a:r>
              <a:rPr lang="en-US" altLang="ja-JP" sz="1200" dirty="0"/>
              <a:t>H26</a:t>
            </a:r>
            <a:r>
              <a:rPr lang="ja-JP" altLang="en-US" sz="1200" dirty="0"/>
              <a:t>想定（南海トラフ）の浅部地盤について、</a:t>
            </a:r>
            <a:r>
              <a:rPr lang="en-US" altLang="ja-JP" sz="1200" b="1" dirty="0"/>
              <a:t>H26</a:t>
            </a:r>
            <a:r>
              <a:rPr lang="ja-JP" altLang="en-US" sz="1200" b="1" dirty="0"/>
              <a:t>以降のボーリングデータ約</a:t>
            </a:r>
            <a:r>
              <a:rPr lang="en-US" altLang="ja-JP" sz="1200" b="1" dirty="0"/>
              <a:t>2,200</a:t>
            </a:r>
            <a:r>
              <a:rPr lang="ja-JP" altLang="en-US" sz="1200" b="1" dirty="0"/>
              <a:t>本を追加し、モデルを更新する。（計</a:t>
            </a:r>
            <a:r>
              <a:rPr lang="zh-TW" altLang="en-US" sz="1200" b="1" dirty="0"/>
              <a:t>約</a:t>
            </a:r>
            <a:r>
              <a:rPr lang="en-US" altLang="zh-TW" sz="1200" b="1" dirty="0"/>
              <a:t>2</a:t>
            </a:r>
            <a:r>
              <a:rPr lang="zh-TW" altLang="en-US" sz="1200" b="1" dirty="0"/>
              <a:t>万</a:t>
            </a:r>
            <a:r>
              <a:rPr lang="en-US" altLang="zh-TW" sz="1200" b="1" dirty="0"/>
              <a:t>4,000</a:t>
            </a:r>
            <a:r>
              <a:rPr lang="ja-JP" altLang="en-US" sz="1200" b="1" dirty="0"/>
              <a:t>本）</a:t>
            </a:r>
            <a:endParaRPr lang="en-US" altLang="ja-JP" sz="1200" b="1" dirty="0"/>
          </a:p>
          <a:p>
            <a:pPr marL="85725" indent="-85725">
              <a:buFont typeface="Arial" panose="020B0604020202020204" pitchFamily="34" charset="0"/>
              <a:buChar char="•"/>
            </a:pPr>
            <a:r>
              <a:rPr lang="ja-JP" altLang="en-US" sz="1200" dirty="0"/>
              <a:t>作成方法は、</a:t>
            </a:r>
            <a:r>
              <a:rPr lang="en-US" altLang="ja-JP" sz="1200" dirty="0"/>
              <a:t>H26</a:t>
            </a:r>
            <a:r>
              <a:rPr lang="ja-JP" altLang="en-US" sz="1200" dirty="0"/>
              <a:t>想定（南海トラフ）と同じ方法を用いた。ボーリングデータのない地点については、若松・松岡（</a:t>
            </a:r>
            <a:r>
              <a:rPr lang="en-US" altLang="ja-JP" sz="1200" dirty="0"/>
              <a:t>2020</a:t>
            </a:r>
            <a:r>
              <a:rPr lang="ja-JP" altLang="en-US" sz="1200" dirty="0"/>
              <a:t>）</a:t>
            </a:r>
            <a:r>
              <a:rPr lang="en-US" altLang="ja-JP" sz="1200" baseline="30000" dirty="0"/>
              <a:t>*1</a:t>
            </a:r>
            <a:r>
              <a:rPr lang="ja-JP" altLang="en-US" sz="1200" dirty="0"/>
              <a:t> による微地形区分</a:t>
            </a:r>
            <a:r>
              <a:rPr lang="ja-JP" altLang="en-US" sz="1200"/>
              <a:t>を用いて補完する</a:t>
            </a:r>
            <a:r>
              <a:rPr lang="ja-JP" altLang="en-US" sz="1200" dirty="0"/>
              <a:t>。</a:t>
            </a:r>
            <a:endParaRPr lang="en-US" altLang="ja-JP" sz="1200" dirty="0"/>
          </a:p>
          <a:p>
            <a:pPr marL="85725" indent="-85725">
              <a:buFont typeface="Arial" panose="020B0604020202020204" pitchFamily="34" charset="0"/>
              <a:buChar char="•"/>
            </a:pPr>
            <a:r>
              <a:rPr lang="ja-JP" altLang="en-US" sz="1200" b="1" dirty="0"/>
              <a:t>地盤モデルの作成単位</a:t>
            </a:r>
            <a:r>
              <a:rPr lang="ja-JP" altLang="en-US" sz="1200" dirty="0"/>
              <a:t>は、地震動の予測を行う</a:t>
            </a:r>
            <a:r>
              <a:rPr lang="en-US" altLang="ja-JP" sz="1200" b="1" dirty="0"/>
              <a:t>250m</a:t>
            </a:r>
            <a:r>
              <a:rPr lang="ja-JP" altLang="en-US" sz="1200" b="1" dirty="0"/>
              <a:t>メッシュ</a:t>
            </a:r>
            <a:r>
              <a:rPr lang="ja-JP" altLang="en-US" sz="1200" dirty="0"/>
              <a:t>とした。</a:t>
            </a:r>
          </a:p>
        </p:txBody>
      </p:sp>
      <p:sp>
        <p:nvSpPr>
          <p:cNvPr id="13" name="テキスト ボックス 12">
            <a:extLst>
              <a:ext uri="{FF2B5EF4-FFF2-40B4-BE49-F238E27FC236}">
                <a16:creationId xmlns:a16="http://schemas.microsoft.com/office/drawing/2014/main" id="{A418886B-0614-AC4B-738D-466FFDD145B7}"/>
              </a:ext>
            </a:extLst>
          </p:cNvPr>
          <p:cNvSpPr txBox="1"/>
          <p:nvPr/>
        </p:nvSpPr>
        <p:spPr>
          <a:xfrm>
            <a:off x="1871238" y="6353893"/>
            <a:ext cx="2433638" cy="276999"/>
          </a:xfrm>
          <a:prstGeom prst="rect">
            <a:avLst/>
          </a:prstGeom>
          <a:noFill/>
        </p:spPr>
        <p:txBody>
          <a:bodyPr wrap="square">
            <a:spAutoFit/>
          </a:bodyPr>
          <a:lstStyle/>
          <a:p>
            <a:pPr algn="ctr"/>
            <a:r>
              <a:rPr lang="ja-JP" altLang="ja-JP" sz="1200" kern="100" dirty="0">
                <a:effectLst/>
                <a:latin typeface="+mn-ea"/>
                <a:cs typeface="Times New Roman" panose="02020603050405020304" pitchFamily="18" charset="0"/>
              </a:rPr>
              <a:t>図</a:t>
            </a:r>
            <a:r>
              <a:rPr lang="en-US" altLang="ja-JP" sz="1200" kern="100" dirty="0">
                <a:effectLst/>
                <a:latin typeface="+mn-ea"/>
                <a:cs typeface="Times New Roman" panose="02020603050405020304" pitchFamily="18" charset="0"/>
              </a:rPr>
              <a:t>9</a:t>
            </a:r>
            <a:r>
              <a:rPr kumimoji="1" lang="ja-JP" altLang="en-US" sz="1200" dirty="0">
                <a:latin typeface="+mn-ea"/>
              </a:rPr>
              <a:t>　</a:t>
            </a:r>
            <a:r>
              <a:rPr lang="ja-JP" altLang="ja-JP" sz="1200" kern="100" dirty="0">
                <a:effectLst/>
                <a:latin typeface="+mn-ea"/>
                <a:cs typeface="Times New Roman" panose="02020603050405020304" pitchFamily="18" charset="0"/>
              </a:rPr>
              <a:t>浅部地盤モデル作成フロー</a:t>
            </a:r>
          </a:p>
        </p:txBody>
      </p:sp>
      <p:sp>
        <p:nvSpPr>
          <p:cNvPr id="9" name="テキスト ボックス 8">
            <a:extLst>
              <a:ext uri="{FF2B5EF4-FFF2-40B4-BE49-F238E27FC236}">
                <a16:creationId xmlns:a16="http://schemas.microsoft.com/office/drawing/2014/main" id="{EC6565F4-E800-BED1-D00A-95D6A36F7032}"/>
              </a:ext>
            </a:extLst>
          </p:cNvPr>
          <p:cNvSpPr txBox="1"/>
          <p:nvPr/>
        </p:nvSpPr>
        <p:spPr>
          <a:xfrm>
            <a:off x="336885" y="2818562"/>
            <a:ext cx="5725884" cy="246221"/>
          </a:xfrm>
          <a:prstGeom prst="rect">
            <a:avLst/>
          </a:prstGeom>
          <a:noFill/>
        </p:spPr>
        <p:txBody>
          <a:bodyPr wrap="square">
            <a:spAutoFit/>
          </a:bodyPr>
          <a:lstStyle/>
          <a:p>
            <a:r>
              <a:rPr lang="en-US" altLang="ja-JP" sz="1000" dirty="0"/>
              <a:t>*1:H26</a:t>
            </a:r>
            <a:r>
              <a:rPr lang="ja-JP" altLang="en-US" sz="1000" dirty="0"/>
              <a:t>想定（南海トラフ）では若松・松岡（</a:t>
            </a:r>
            <a:r>
              <a:rPr lang="en-US" altLang="ja-JP" sz="1000" dirty="0"/>
              <a:t>2011</a:t>
            </a:r>
            <a:r>
              <a:rPr lang="ja-JP" altLang="en-US" sz="1000" dirty="0"/>
              <a:t>）による微地形区分を採用</a:t>
            </a:r>
            <a:endParaRPr lang="en-US" altLang="ja-JP" sz="1000" dirty="0"/>
          </a:p>
        </p:txBody>
      </p:sp>
      <p:sp>
        <p:nvSpPr>
          <p:cNvPr id="4" name="スライド番号プレースホルダー 12">
            <a:extLst>
              <a:ext uri="{FF2B5EF4-FFF2-40B4-BE49-F238E27FC236}">
                <a16:creationId xmlns:a16="http://schemas.microsoft.com/office/drawing/2014/main" id="{78C60078-5B05-7669-B680-FE689938E65A}"/>
              </a:ext>
            </a:extLst>
          </p:cNvPr>
          <p:cNvSpPr>
            <a:spLocks noGrp="1"/>
          </p:cNvSpPr>
          <p:nvPr>
            <p:ph type="sldNum" sz="quarter" idx="12"/>
          </p:nvPr>
        </p:nvSpPr>
        <p:spPr>
          <a:xfrm>
            <a:off x="7159286" y="6563899"/>
            <a:ext cx="2057400" cy="365125"/>
          </a:xfrm>
        </p:spPr>
        <p:txBody>
          <a:bodyPr/>
          <a:lstStyle/>
          <a:p>
            <a:fld id="{DE8A6AB4-C314-4581-B2EB-142FADA2A072}" type="slidenum">
              <a:rPr lang="ja-JP" altLang="en-US" smtClean="0"/>
              <a:pPr/>
              <a:t>9</a:t>
            </a:fld>
            <a:endParaRPr lang="ja-JP" altLang="en-US" dirty="0"/>
          </a:p>
        </p:txBody>
      </p:sp>
      <p:sp>
        <p:nvSpPr>
          <p:cNvPr id="14" name="四角形: 角を丸くする 4">
            <a:extLst>
              <a:ext uri="{FF2B5EF4-FFF2-40B4-BE49-F238E27FC236}">
                <a16:creationId xmlns:a16="http://schemas.microsoft.com/office/drawing/2014/main" id="{78647460-69EC-C70A-8025-3DA2E3616EA7}"/>
              </a:ext>
            </a:extLst>
          </p:cNvPr>
          <p:cNvSpPr/>
          <p:nvPr/>
        </p:nvSpPr>
        <p:spPr>
          <a:xfrm>
            <a:off x="336885" y="959682"/>
            <a:ext cx="8470230" cy="445603"/>
          </a:xfrm>
          <a:prstGeom prst="roundRect">
            <a:avLst>
              <a:gd name="adj" fmla="val 1340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pPr marL="180975" indent="-180975">
              <a:buFont typeface="Wingdings" panose="05000000000000000000" pitchFamily="2" charset="2"/>
              <a:buChar char="l"/>
            </a:pPr>
            <a:r>
              <a:rPr kumimoji="1" lang="en-US" altLang="ja-JP" sz="1400" dirty="0"/>
              <a:t>H26</a:t>
            </a:r>
            <a:r>
              <a:rPr kumimoji="1" lang="ja-JP" altLang="en-US" sz="1400" dirty="0"/>
              <a:t>想定（南海トラフ）による浅部地盤データを基に、ボーリングデータを追加してモデル更新を行う。</a:t>
            </a:r>
          </a:p>
        </p:txBody>
      </p:sp>
    </p:spTree>
    <p:extLst>
      <p:ext uri="{BB962C8B-B14F-4D97-AF65-F5344CB8AC3E}">
        <p14:creationId xmlns:p14="http://schemas.microsoft.com/office/powerpoint/2010/main" val="209176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420C-0B21-1100-0982-E678F2428B7C}"/>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3ADC1909-8608-F3EE-E6E1-176123EFBEAB}"/>
              </a:ext>
            </a:extLst>
          </p:cNvPr>
          <p:cNvSpPr>
            <a:spLocks noGrp="1"/>
          </p:cNvSpPr>
          <p:nvPr>
            <p:ph type="title"/>
          </p:nvPr>
        </p:nvSpPr>
        <p:spPr/>
        <p:txBody>
          <a:bodyPr>
            <a:normAutofit/>
          </a:bodyPr>
          <a:lstStyle/>
          <a:p>
            <a:r>
              <a:rPr lang="ja-JP" altLang="en-US" dirty="0"/>
              <a:t>４．浅部地盤モデルの設定</a:t>
            </a:r>
          </a:p>
        </p:txBody>
      </p:sp>
      <p:sp>
        <p:nvSpPr>
          <p:cNvPr id="57" name="テキスト プレースホルダー 56">
            <a:extLst>
              <a:ext uri="{FF2B5EF4-FFF2-40B4-BE49-F238E27FC236}">
                <a16:creationId xmlns:a16="http://schemas.microsoft.com/office/drawing/2014/main" id="{3AB1873C-4A6D-8AA6-17B0-3BC38760AA2B}"/>
              </a:ext>
            </a:extLst>
          </p:cNvPr>
          <p:cNvSpPr>
            <a:spLocks noGrp="1"/>
          </p:cNvSpPr>
          <p:nvPr>
            <p:ph type="body" sz="quarter" idx="11"/>
          </p:nvPr>
        </p:nvSpPr>
        <p:spPr>
          <a:xfrm>
            <a:off x="143999" y="477604"/>
            <a:ext cx="3168000" cy="320000"/>
          </a:xfrm>
        </p:spPr>
        <p:txBody>
          <a:bodyPr/>
          <a:lstStyle/>
          <a:p>
            <a:pPr algn="ctr"/>
            <a:r>
              <a:rPr lang="ja-JP" altLang="en-US" dirty="0">
                <a:latin typeface="Meiryo UI" panose="020B0604030504040204" pitchFamily="50" charset="-128"/>
                <a:ea typeface="Meiryo UI" panose="020B0604030504040204" pitchFamily="50" charset="-128"/>
              </a:rPr>
              <a:t>震度増分算定のための</a:t>
            </a:r>
            <a:r>
              <a:rPr lang="en-US" altLang="ja-JP" dirty="0">
                <a:latin typeface="Meiryo UI" panose="020B0604030504040204" pitchFamily="50" charset="-128"/>
                <a:ea typeface="Meiryo UI" panose="020B0604030504040204" pitchFamily="50" charset="-128"/>
              </a:rPr>
              <a:t>AVS30</a:t>
            </a:r>
            <a:r>
              <a:rPr lang="ja-JP" altLang="en-US" dirty="0">
                <a:latin typeface="Meiryo UI" panose="020B0604030504040204" pitchFamily="50" charset="-128"/>
                <a:ea typeface="Meiryo UI" panose="020B0604030504040204" pitchFamily="50" charset="-128"/>
              </a:rPr>
              <a:t>設定方法</a:t>
            </a:r>
          </a:p>
        </p:txBody>
      </p:sp>
      <p:sp>
        <p:nvSpPr>
          <p:cNvPr id="15" name="スライド番号プレースホルダー 12">
            <a:extLst>
              <a:ext uri="{FF2B5EF4-FFF2-40B4-BE49-F238E27FC236}">
                <a16:creationId xmlns:a16="http://schemas.microsoft.com/office/drawing/2014/main" id="{5EA74161-DB86-24AB-E97E-BD640C24E497}"/>
              </a:ext>
            </a:extLst>
          </p:cNvPr>
          <p:cNvSpPr>
            <a:spLocks noGrp="1"/>
          </p:cNvSpPr>
          <p:nvPr>
            <p:ph type="sldNum" sz="quarter" idx="12"/>
          </p:nvPr>
        </p:nvSpPr>
        <p:spPr>
          <a:prstGeom prst="rect">
            <a:avLst/>
          </a:prstGeom>
        </p:spPr>
        <p:txBody>
          <a:bodyPr/>
          <a:lstStyle/>
          <a:p>
            <a:fld id="{DE8A6AB4-C314-4581-B2EB-142FADA2A072}" type="slidenum">
              <a:rPr lang="ja-JP" altLang="en-US" smtClean="0"/>
              <a:pPr/>
              <a:t>10</a:t>
            </a:fld>
            <a:endParaRPr lang="ja-JP" altLang="en-US" dirty="0"/>
          </a:p>
        </p:txBody>
      </p:sp>
      <p:sp>
        <p:nvSpPr>
          <p:cNvPr id="3" name="テキスト ボックス 2">
            <a:extLst>
              <a:ext uri="{FF2B5EF4-FFF2-40B4-BE49-F238E27FC236}">
                <a16:creationId xmlns:a16="http://schemas.microsoft.com/office/drawing/2014/main" id="{ADBAA803-DCB7-E39A-D4B2-C1D62DC8FF7F}"/>
              </a:ext>
            </a:extLst>
          </p:cNvPr>
          <p:cNvSpPr txBox="1"/>
          <p:nvPr/>
        </p:nvSpPr>
        <p:spPr>
          <a:xfrm>
            <a:off x="273499" y="2114556"/>
            <a:ext cx="4752838" cy="276999"/>
          </a:xfrm>
          <a:prstGeom prst="rect">
            <a:avLst/>
          </a:prstGeom>
          <a:noFill/>
        </p:spPr>
        <p:txBody>
          <a:bodyPr wrap="square" rtlCol="0">
            <a:spAutoFit/>
          </a:bodyPr>
          <a:lstStyle/>
          <a:p>
            <a:r>
              <a:rPr kumimoji="1" lang="en-US" altLang="ja-JP" sz="1200" b="1" dirty="0">
                <a:effectLst>
                  <a:outerShdw blurRad="38100" dist="38100" dir="2700000" algn="tl">
                    <a:srgbClr val="000000">
                      <a:alpha val="43137"/>
                    </a:srgbClr>
                  </a:outerShdw>
                </a:effectLst>
                <a:latin typeface="+mn-ea"/>
              </a:rPr>
              <a:t>【AVS30</a:t>
            </a:r>
            <a:r>
              <a:rPr kumimoji="1" lang="ja-JP" altLang="en-US" sz="1200" b="1" dirty="0">
                <a:effectLst>
                  <a:outerShdw blurRad="38100" dist="38100" dir="2700000" algn="tl">
                    <a:srgbClr val="000000">
                      <a:alpha val="43137"/>
                    </a:srgbClr>
                  </a:outerShdw>
                </a:effectLst>
                <a:latin typeface="+mn-ea"/>
              </a:rPr>
              <a:t>の算定式</a:t>
            </a:r>
            <a:r>
              <a:rPr kumimoji="1" lang="en-US" altLang="ja-JP" sz="1200" b="1" dirty="0">
                <a:effectLst>
                  <a:outerShdw blurRad="38100" dist="38100" dir="2700000" algn="tl">
                    <a:srgbClr val="000000">
                      <a:alpha val="43137"/>
                    </a:srgbClr>
                  </a:outerShdw>
                </a:effectLst>
                <a:latin typeface="+mn-ea"/>
              </a:rPr>
              <a:t>】</a:t>
            </a:r>
          </a:p>
        </p:txBody>
      </p:sp>
      <p:sp>
        <p:nvSpPr>
          <p:cNvPr id="17" name="テキスト ボックス 16">
            <a:extLst>
              <a:ext uri="{FF2B5EF4-FFF2-40B4-BE49-F238E27FC236}">
                <a16:creationId xmlns:a16="http://schemas.microsoft.com/office/drawing/2014/main" id="{F8510F88-61E3-2F50-4B87-A7F3EB6EAFBC}"/>
              </a:ext>
            </a:extLst>
          </p:cNvPr>
          <p:cNvSpPr txBox="1"/>
          <p:nvPr/>
        </p:nvSpPr>
        <p:spPr>
          <a:xfrm>
            <a:off x="5191435" y="6223000"/>
            <a:ext cx="3620519" cy="446276"/>
          </a:xfrm>
          <a:prstGeom prst="rect">
            <a:avLst/>
          </a:prstGeom>
          <a:noFill/>
        </p:spPr>
        <p:txBody>
          <a:bodyPr wrap="square">
            <a:spAutoFit/>
          </a:bodyPr>
          <a:lstStyle/>
          <a:p>
            <a:pPr algn="ctr"/>
            <a:r>
              <a:rPr lang="ja-JP" altLang="en-US" sz="1100" dirty="0"/>
              <a:t>図</a:t>
            </a:r>
            <a:r>
              <a:rPr lang="en-US" altLang="ja-JP" sz="1100" dirty="0"/>
              <a:t>12</a:t>
            </a:r>
            <a:r>
              <a:rPr lang="ja-JP" altLang="en-US" sz="1100" dirty="0"/>
              <a:t> 若松・松岡（</a:t>
            </a:r>
            <a:r>
              <a:rPr lang="en-US" altLang="ja-JP" sz="1100" dirty="0"/>
              <a:t>2020</a:t>
            </a:r>
            <a:r>
              <a:rPr lang="ja-JP" altLang="en-US" sz="1100" dirty="0"/>
              <a:t>）の微地形区分と</a:t>
            </a:r>
            <a:endParaRPr lang="en-US" altLang="ja-JP" sz="1100" dirty="0"/>
          </a:p>
          <a:p>
            <a:pPr algn="ctr"/>
            <a:r>
              <a:rPr lang="ja-JP" altLang="en-US" sz="1100" dirty="0"/>
              <a:t>浅部地盤モデル作成に用いたボーリングデータの分布地点</a:t>
            </a:r>
          </a:p>
        </p:txBody>
      </p:sp>
      <p:sp>
        <p:nvSpPr>
          <p:cNvPr id="8" name="テキスト ボックス 7">
            <a:extLst>
              <a:ext uri="{FF2B5EF4-FFF2-40B4-BE49-F238E27FC236}">
                <a16:creationId xmlns:a16="http://schemas.microsoft.com/office/drawing/2014/main" id="{896EA14A-06EB-8DA7-CF97-17E3DA5933B3}"/>
              </a:ext>
            </a:extLst>
          </p:cNvPr>
          <p:cNvSpPr txBox="1"/>
          <p:nvPr/>
        </p:nvSpPr>
        <p:spPr>
          <a:xfrm>
            <a:off x="6799920" y="832044"/>
            <a:ext cx="2120582" cy="430887"/>
          </a:xfrm>
          <a:prstGeom prst="rect">
            <a:avLst/>
          </a:prstGeom>
          <a:noFill/>
        </p:spPr>
        <p:txBody>
          <a:bodyPr wrap="square">
            <a:spAutoFit/>
          </a:bodyPr>
          <a:lstStyle/>
          <a:p>
            <a:pPr marL="266700" indent="-266700"/>
            <a:r>
              <a:rPr lang="ja-JP" altLang="en-US" sz="1100" dirty="0">
                <a:solidFill>
                  <a:schemeClr val="tx1">
                    <a:lumMod val="65000"/>
                    <a:lumOff val="35000"/>
                  </a:schemeClr>
                </a:solidFill>
              </a:rPr>
              <a:t>●</a:t>
            </a:r>
            <a:r>
              <a:rPr lang="ja-JP" altLang="en-US" sz="1100" dirty="0"/>
              <a:t>：浅部地盤モデル作成に用いたボーリングデータの位置</a:t>
            </a: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60AB8C6E-9826-3E53-19D7-264A39725F0D}"/>
                  </a:ext>
                </a:extLst>
              </p:cNvPr>
              <p:cNvSpPr txBox="1"/>
              <p:nvPr/>
            </p:nvSpPr>
            <p:spPr>
              <a:xfrm>
                <a:off x="1074419" y="2438827"/>
                <a:ext cx="1567801" cy="442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𝐴𝑉𝑆</m:t>
                      </m:r>
                      <m:r>
                        <a:rPr kumimoji="1" lang="en-US" altLang="ja-JP" sz="1400" b="0" i="1" smtClean="0">
                          <a:latin typeface="Cambria Math" panose="02040503050406030204" pitchFamily="18" charset="0"/>
                        </a:rPr>
                        <m:t>30=</m:t>
                      </m:r>
                      <m:f>
                        <m:fPr>
                          <m:ctrlPr>
                            <a:rPr kumimoji="1" lang="en-US" altLang="ja-JP" sz="1400" b="0" i="1" smtClean="0">
                              <a:latin typeface="Cambria Math" panose="02040503050406030204" pitchFamily="18" charset="0"/>
                            </a:rPr>
                          </m:ctrlPr>
                        </m:fPr>
                        <m:num>
                          <m:r>
                            <a:rPr kumimoji="1" lang="en-US" altLang="ja-JP" sz="1400" b="0" i="1" smtClean="0">
                              <a:latin typeface="Cambria Math" panose="02040503050406030204" pitchFamily="18" charset="0"/>
                            </a:rPr>
                            <m:t>30</m:t>
                          </m:r>
                        </m:num>
                        <m:den>
                          <m:nary>
                            <m:naryPr>
                              <m:chr m:val="∑"/>
                              <m:subHide m:val="on"/>
                              <m:supHide m:val="on"/>
                              <m:ctrlPr>
                                <a:rPr kumimoji="1" lang="en-US" altLang="ja-JP" sz="1400" b="0" i="1" smtClean="0">
                                  <a:latin typeface="Cambria Math" panose="02040503050406030204" pitchFamily="18" charset="0"/>
                                </a:rPr>
                              </m:ctrlPr>
                            </m:naryPr>
                            <m:sub/>
                            <m:sup/>
                            <m:e>
                              <m:r>
                                <a:rPr kumimoji="1" lang="en-US" altLang="ja-JP" sz="1400" b="0" i="1" smtClean="0">
                                  <a:latin typeface="Cambria Math" panose="02040503050406030204" pitchFamily="18" charset="0"/>
                                </a:rPr>
                                <m:t>(</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𝐻</m:t>
                                  </m:r>
                                </m:e>
                                <m:sub>
                                  <m:r>
                                    <a:rPr kumimoji="1" lang="en-US" altLang="ja-JP" sz="1400" b="0" i="1" smtClean="0">
                                      <a:latin typeface="Cambria Math" panose="02040503050406030204" pitchFamily="18" charset="0"/>
                                    </a:rPr>
                                    <m:t>𝑖</m:t>
                                  </m:r>
                                </m:sub>
                              </m:sSub>
                              <m:r>
                                <a:rPr kumimoji="1" lang="en-US" altLang="ja-JP" sz="1400" b="0" i="1" smtClean="0">
                                  <a:latin typeface="Cambria Math" panose="02040503050406030204" pitchFamily="18" charset="0"/>
                                </a:rPr>
                                <m:t>/</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𝑉</m:t>
                                  </m:r>
                                </m:e>
                                <m:sub>
                                  <m:r>
                                    <a:rPr kumimoji="1" lang="en-US" altLang="ja-JP" sz="1400" b="0" i="1" smtClean="0">
                                      <a:latin typeface="Cambria Math" panose="02040503050406030204" pitchFamily="18" charset="0"/>
                                    </a:rPr>
                                    <m:t>𝑠𝑖</m:t>
                                  </m:r>
                                </m:sub>
                              </m:sSub>
                              <m:r>
                                <a:rPr kumimoji="1" lang="en-US" altLang="ja-JP" sz="1400" b="0" i="1" smtClean="0">
                                  <a:latin typeface="Cambria Math" panose="02040503050406030204" pitchFamily="18" charset="0"/>
                                </a:rPr>
                                <m:t>)</m:t>
                              </m:r>
                            </m:e>
                          </m:nary>
                        </m:den>
                      </m:f>
                    </m:oMath>
                  </m:oMathPara>
                </a14:m>
                <a:endParaRPr kumimoji="1" lang="ja-JP" altLang="en-US" sz="1400" dirty="0"/>
              </a:p>
            </p:txBody>
          </p:sp>
        </mc:Choice>
        <mc:Fallback xmlns="">
          <p:sp>
            <p:nvSpPr>
              <p:cNvPr id="14" name="テキスト ボックス 13">
                <a:extLst>
                  <a:ext uri="{FF2B5EF4-FFF2-40B4-BE49-F238E27FC236}">
                    <a16:creationId xmlns:a16="http://schemas.microsoft.com/office/drawing/2014/main" id="{60AB8C6E-9826-3E53-19D7-264A39725F0D}"/>
                  </a:ext>
                </a:extLst>
              </p:cNvPr>
              <p:cNvSpPr txBox="1">
                <a:spLocks noRot="1" noChangeAspect="1" noMove="1" noResize="1" noEditPoints="1" noAdjustHandles="1" noChangeArrowheads="1" noChangeShapeType="1" noTextEdit="1"/>
              </p:cNvSpPr>
              <p:nvPr/>
            </p:nvSpPr>
            <p:spPr>
              <a:xfrm>
                <a:off x="1074419" y="2438827"/>
                <a:ext cx="1567801" cy="442942"/>
              </a:xfrm>
              <a:prstGeom prst="rect">
                <a:avLst/>
              </a:prstGeom>
              <a:blipFill>
                <a:blip r:embed="rId3"/>
                <a:stretch>
                  <a:fillRect l="-1556" t="-28767" r="-3113" b="-1219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FA9F5EE7-F033-036D-CAAF-58624D6A4538}"/>
                  </a:ext>
                </a:extLst>
              </p:cNvPr>
              <p:cNvSpPr txBox="1"/>
              <p:nvPr/>
            </p:nvSpPr>
            <p:spPr>
              <a:xfrm>
                <a:off x="3269828" y="2523169"/>
                <a:ext cx="1567801" cy="323165"/>
              </a:xfrm>
              <a:prstGeom prst="rect">
                <a:avLst/>
              </a:prstGeom>
              <a:noFill/>
            </p:spPr>
            <p:txBody>
              <a:bodyPr wrap="square" lIns="0" tIns="0" rIns="0" bIns="0" rtlCol="0">
                <a:spAutoFit/>
              </a:bodyPr>
              <a:lstStyle/>
              <a:p>
                <a:pPr>
                  <a:tabLst>
                    <a:tab pos="179388" algn="l"/>
                  </a:tabLst>
                </a:pPr>
                <a14:m>
                  <m:oMath xmlns:m="http://schemas.openxmlformats.org/officeDocument/2006/math">
                    <m:sSub>
                      <m:sSubPr>
                        <m:ctrlPr>
                          <a:rPr kumimoji="1" lang="en-US" altLang="ja-JP" sz="1050" i="1" smtClean="0">
                            <a:latin typeface="Cambria Math" panose="02040503050406030204" pitchFamily="18" charset="0"/>
                          </a:rPr>
                        </m:ctrlPr>
                      </m:sSubPr>
                      <m:e>
                        <m:r>
                          <a:rPr kumimoji="1" lang="en-US" altLang="ja-JP" sz="1050" i="1">
                            <a:latin typeface="Cambria Math" panose="02040503050406030204" pitchFamily="18" charset="0"/>
                          </a:rPr>
                          <m:t>𝐻</m:t>
                        </m:r>
                      </m:e>
                      <m:sub>
                        <m:r>
                          <a:rPr kumimoji="1" lang="en-US" altLang="ja-JP" sz="1050" i="1">
                            <a:latin typeface="Cambria Math" panose="02040503050406030204" pitchFamily="18" charset="0"/>
                          </a:rPr>
                          <m:t>𝑖</m:t>
                        </m:r>
                      </m:sub>
                    </m:sSub>
                  </m:oMath>
                </a14:m>
                <a:r>
                  <a:rPr kumimoji="1" lang="en-US" altLang="ja-JP" sz="1050" dirty="0"/>
                  <a:t>	:</a:t>
                </a:r>
                <a:r>
                  <a:rPr kumimoji="1" lang="en-US" altLang="ja-JP" sz="1050" dirty="0" err="1"/>
                  <a:t>i</a:t>
                </a:r>
                <a:r>
                  <a:rPr kumimoji="1" lang="ja-JP" altLang="en-US" sz="1050" dirty="0"/>
                  <a:t>層の層厚</a:t>
                </a:r>
                <a:r>
                  <a:rPr kumimoji="1" lang="en-US" altLang="ja-JP" sz="1050" dirty="0"/>
                  <a:t>[m]</a:t>
                </a:r>
                <a:r>
                  <a:rPr kumimoji="1" lang="ja-JP" altLang="en-US" sz="1050" dirty="0"/>
                  <a:t>、</a:t>
                </a:r>
                <a:endParaRPr kumimoji="1" lang="en-US" altLang="ja-JP" sz="1050" dirty="0"/>
              </a:p>
              <a:p>
                <a:pPr>
                  <a:tabLst>
                    <a:tab pos="179388" algn="l"/>
                  </a:tabLst>
                </a:pPr>
                <a14:m>
                  <m:oMath xmlns:m="http://schemas.openxmlformats.org/officeDocument/2006/math">
                    <m:sSub>
                      <m:sSubPr>
                        <m:ctrlPr>
                          <a:rPr kumimoji="1" lang="en-US" altLang="ja-JP" sz="1050" i="1">
                            <a:latin typeface="Cambria Math" panose="02040503050406030204" pitchFamily="18" charset="0"/>
                          </a:rPr>
                        </m:ctrlPr>
                      </m:sSubPr>
                      <m:e>
                        <m:r>
                          <a:rPr kumimoji="1" lang="en-US" altLang="ja-JP" sz="1050" i="1">
                            <a:latin typeface="Cambria Math" panose="02040503050406030204" pitchFamily="18" charset="0"/>
                          </a:rPr>
                          <m:t>𝑉</m:t>
                        </m:r>
                      </m:e>
                      <m:sub>
                        <m:r>
                          <a:rPr kumimoji="1" lang="en-US" altLang="ja-JP" sz="1050" i="1">
                            <a:latin typeface="Cambria Math" panose="02040503050406030204" pitchFamily="18" charset="0"/>
                          </a:rPr>
                          <m:t>𝑠𝑖</m:t>
                        </m:r>
                      </m:sub>
                    </m:sSub>
                  </m:oMath>
                </a14:m>
                <a:r>
                  <a:rPr kumimoji="1" lang="en-US" altLang="ja-JP" sz="1050" dirty="0"/>
                  <a:t>	:</a:t>
                </a:r>
                <a:r>
                  <a:rPr kumimoji="1" lang="en-US" altLang="ja-JP" sz="1050" dirty="0" err="1"/>
                  <a:t>i</a:t>
                </a:r>
                <a:r>
                  <a:rPr kumimoji="1" lang="ja-JP" altLang="en-US" sz="1050" dirty="0"/>
                  <a:t>層の平均</a:t>
                </a:r>
                <a:r>
                  <a:rPr kumimoji="1" lang="en-US" altLang="ja-JP" sz="1050" dirty="0"/>
                  <a:t>S</a:t>
                </a:r>
                <a:r>
                  <a:rPr kumimoji="1" lang="ja-JP" altLang="en-US" sz="1050" dirty="0"/>
                  <a:t>波速度</a:t>
                </a:r>
              </a:p>
            </p:txBody>
          </p:sp>
        </mc:Choice>
        <mc:Fallback xmlns="">
          <p:sp>
            <p:nvSpPr>
              <p:cNvPr id="16" name="テキスト ボックス 15">
                <a:extLst>
                  <a:ext uri="{FF2B5EF4-FFF2-40B4-BE49-F238E27FC236}">
                    <a16:creationId xmlns:a16="http://schemas.microsoft.com/office/drawing/2014/main" id="{FA9F5EE7-F033-036D-CAAF-58624D6A4538}"/>
                  </a:ext>
                </a:extLst>
              </p:cNvPr>
              <p:cNvSpPr txBox="1">
                <a:spLocks noRot="1" noChangeAspect="1" noMove="1" noResize="1" noEditPoints="1" noAdjustHandles="1" noChangeArrowheads="1" noChangeShapeType="1" noTextEdit="1"/>
              </p:cNvSpPr>
              <p:nvPr/>
            </p:nvSpPr>
            <p:spPr>
              <a:xfrm>
                <a:off x="3269828" y="2523169"/>
                <a:ext cx="1567801" cy="323165"/>
              </a:xfrm>
              <a:prstGeom prst="rect">
                <a:avLst/>
              </a:prstGeom>
              <a:blipFill>
                <a:blip r:embed="rId4"/>
                <a:stretch>
                  <a:fillRect l="-3101" t="-13208" b="-24528"/>
                </a:stretch>
              </a:blipFill>
            </p:spPr>
            <p:txBody>
              <a:bodyPr/>
              <a:lstStyle/>
              <a:p>
                <a:r>
                  <a:rPr lang="ja-JP" altLang="en-US">
                    <a:noFill/>
                  </a:rPr>
                  <a:t> </a:t>
                </a:r>
              </a:p>
            </p:txBody>
          </p:sp>
        </mc:Fallback>
      </mc:AlternateContent>
      <p:sp>
        <p:nvSpPr>
          <p:cNvPr id="22" name="四角形: 角を丸くする 4">
            <a:extLst>
              <a:ext uri="{FF2B5EF4-FFF2-40B4-BE49-F238E27FC236}">
                <a16:creationId xmlns:a16="http://schemas.microsoft.com/office/drawing/2014/main" id="{82539F09-78F3-EFC1-A642-2AEA47CCEF4F}"/>
              </a:ext>
            </a:extLst>
          </p:cNvPr>
          <p:cNvSpPr/>
          <p:nvPr/>
        </p:nvSpPr>
        <p:spPr>
          <a:xfrm>
            <a:off x="314325" y="877015"/>
            <a:ext cx="8497630" cy="1001644"/>
          </a:xfrm>
          <a:prstGeom prst="roundRect">
            <a:avLst>
              <a:gd name="adj" fmla="val 1435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pPr marL="216000" indent="-216000">
              <a:buFont typeface="Wingdings" panose="05000000000000000000" pitchFamily="2" charset="2"/>
              <a:buChar char="l"/>
            </a:pPr>
            <a:r>
              <a:rPr kumimoji="1" lang="ja-JP" altLang="en-US" sz="1400" dirty="0"/>
              <a:t>震度増分を求めるために必要となる</a:t>
            </a:r>
            <a:r>
              <a:rPr kumimoji="1" lang="en-US" altLang="ja-JP" sz="1400" dirty="0"/>
              <a:t>AVS30</a:t>
            </a:r>
            <a:r>
              <a:rPr kumimoji="1" lang="ja-JP" altLang="en-US" sz="1400" dirty="0"/>
              <a:t>は、</a:t>
            </a:r>
            <a:r>
              <a:rPr kumimoji="1" lang="en-US" altLang="ja-JP" sz="1400" dirty="0"/>
              <a:t>R7</a:t>
            </a:r>
            <a:r>
              <a:rPr kumimoji="1" lang="ja-JP" altLang="en-US" sz="1400" dirty="0"/>
              <a:t>内閣府の考え方を踏襲し、微地形を考慮して設定した。</a:t>
            </a:r>
            <a:endParaRPr kumimoji="1" lang="en-US" altLang="ja-JP" sz="1400" dirty="0"/>
          </a:p>
          <a:p>
            <a:pPr marL="216000" indent="-216000">
              <a:buFont typeface="Wingdings" panose="05000000000000000000" pitchFamily="2" charset="2"/>
              <a:buChar char="l"/>
            </a:pPr>
            <a:r>
              <a:rPr kumimoji="1" lang="ja-JP" altLang="en-US" sz="1400" dirty="0"/>
              <a:t>山地、丘陵、砂礫質台地については、</a:t>
            </a:r>
            <a:r>
              <a:rPr kumimoji="1" lang="en-US" altLang="ja-JP" sz="1400" dirty="0"/>
              <a:t>R7</a:t>
            </a:r>
            <a:r>
              <a:rPr kumimoji="1" lang="ja-JP" altLang="en-US" sz="1400" dirty="0"/>
              <a:t>内閣府想定による</a:t>
            </a:r>
            <a:r>
              <a:rPr kumimoji="1" lang="en-US" altLang="ja-JP" sz="1400" dirty="0"/>
              <a:t>AVS30</a:t>
            </a:r>
            <a:r>
              <a:rPr kumimoji="1" lang="ja-JP" altLang="en-US" sz="1400" dirty="0"/>
              <a:t>の設定値を採用した。</a:t>
            </a:r>
            <a:endParaRPr kumimoji="1" lang="en-US" altLang="ja-JP" sz="1400" dirty="0"/>
          </a:p>
          <a:p>
            <a:pPr marL="216000" indent="-216000">
              <a:buFont typeface="Wingdings" panose="05000000000000000000" pitchFamily="2" charset="2"/>
              <a:buChar char="l"/>
            </a:pPr>
            <a:r>
              <a:rPr kumimoji="1" lang="ja-JP" altLang="en-US" sz="1400" dirty="0"/>
              <a:t>その他の微地形では、多くのボーリングデータを収集したことから、ボーリングのある地点はその結果を用いて</a:t>
            </a:r>
            <a:r>
              <a:rPr kumimoji="1" lang="en-US" altLang="ja-JP" sz="1400" dirty="0"/>
              <a:t>AVS30</a:t>
            </a:r>
            <a:r>
              <a:rPr kumimoji="1" lang="ja-JP" altLang="en-US" sz="1400" dirty="0"/>
              <a:t>を算定した。ボーリングのない地点は、周辺のデータを用いて補完して作成したモデルから</a:t>
            </a:r>
            <a:r>
              <a:rPr kumimoji="1" lang="en-US" altLang="ja-JP" sz="1400" dirty="0"/>
              <a:t>AVS30</a:t>
            </a:r>
            <a:r>
              <a:rPr kumimoji="1" lang="ja-JP" altLang="en-US" sz="1400" dirty="0"/>
              <a:t>を算定した。</a:t>
            </a:r>
          </a:p>
        </p:txBody>
      </p:sp>
      <p:sp>
        <p:nvSpPr>
          <p:cNvPr id="25" name="テキスト ボックス 24">
            <a:extLst>
              <a:ext uri="{FF2B5EF4-FFF2-40B4-BE49-F238E27FC236}">
                <a16:creationId xmlns:a16="http://schemas.microsoft.com/office/drawing/2014/main" id="{F9E6F808-F754-A589-2C9D-2169D208CE7F}"/>
              </a:ext>
            </a:extLst>
          </p:cNvPr>
          <p:cNvSpPr txBox="1"/>
          <p:nvPr/>
        </p:nvSpPr>
        <p:spPr>
          <a:xfrm>
            <a:off x="2703516" y="2565404"/>
            <a:ext cx="1233669" cy="261610"/>
          </a:xfrm>
          <a:prstGeom prst="rect">
            <a:avLst/>
          </a:prstGeom>
          <a:noFill/>
        </p:spPr>
        <p:txBody>
          <a:bodyPr wrap="square" rtlCol="0">
            <a:spAutoFit/>
          </a:bodyPr>
          <a:lstStyle/>
          <a:p>
            <a:r>
              <a:rPr kumimoji="1" lang="ja-JP" altLang="en-US" sz="1100" dirty="0">
                <a:latin typeface="+mn-ea"/>
              </a:rPr>
              <a:t>・・・①</a:t>
            </a:r>
            <a:endParaRPr kumimoji="1" lang="en-US" altLang="ja-JP" sz="1100" dirty="0">
              <a:latin typeface="+mn-ea"/>
            </a:endParaRPr>
          </a:p>
        </p:txBody>
      </p:sp>
      <p:grpSp>
        <p:nvGrpSpPr>
          <p:cNvPr id="63" name="グループ化 62">
            <a:extLst>
              <a:ext uri="{FF2B5EF4-FFF2-40B4-BE49-F238E27FC236}">
                <a16:creationId xmlns:a16="http://schemas.microsoft.com/office/drawing/2014/main" id="{31353D99-FAB1-11BE-951C-38EC82428A67}"/>
              </a:ext>
            </a:extLst>
          </p:cNvPr>
          <p:cNvGrpSpPr/>
          <p:nvPr/>
        </p:nvGrpSpPr>
        <p:grpSpPr>
          <a:xfrm>
            <a:off x="5284238" y="2021075"/>
            <a:ext cx="3392320" cy="4230496"/>
            <a:chOff x="5191434" y="1764456"/>
            <a:chExt cx="3577928" cy="4461965"/>
          </a:xfrm>
        </p:grpSpPr>
        <p:pic>
          <p:nvPicPr>
            <p:cNvPr id="59" name="図 58" descr="マップ&#10;&#10;AI 生成コンテンツは誤りを含む可能性があります。">
              <a:extLst>
                <a:ext uri="{FF2B5EF4-FFF2-40B4-BE49-F238E27FC236}">
                  <a16:creationId xmlns:a16="http://schemas.microsoft.com/office/drawing/2014/main" id="{0668BA3A-C55B-8783-6EA4-FFC5486634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1434" y="1764456"/>
              <a:ext cx="3577928" cy="4461965"/>
            </a:xfrm>
            <a:prstGeom prst="rect">
              <a:avLst/>
            </a:prstGeom>
          </p:spPr>
        </p:pic>
        <p:grpSp>
          <p:nvGrpSpPr>
            <p:cNvPr id="23" name="グループ化 22">
              <a:extLst>
                <a:ext uri="{FF2B5EF4-FFF2-40B4-BE49-F238E27FC236}">
                  <a16:creationId xmlns:a16="http://schemas.microsoft.com/office/drawing/2014/main" id="{8262476C-450E-3866-6FD8-6A6EE096AB62}"/>
                </a:ext>
              </a:extLst>
            </p:cNvPr>
            <p:cNvGrpSpPr/>
            <p:nvPr/>
          </p:nvGrpSpPr>
          <p:grpSpPr>
            <a:xfrm>
              <a:off x="5326599" y="1912675"/>
              <a:ext cx="916680" cy="2732239"/>
              <a:chOff x="4620418" y="929595"/>
              <a:chExt cx="1194850" cy="3561347"/>
            </a:xfrm>
          </p:grpSpPr>
          <p:pic>
            <p:nvPicPr>
              <p:cNvPr id="5" name="図 4">
                <a:extLst>
                  <a:ext uri="{FF2B5EF4-FFF2-40B4-BE49-F238E27FC236}">
                    <a16:creationId xmlns:a16="http://schemas.microsoft.com/office/drawing/2014/main" id="{947E4FFD-569D-80E7-4DB9-AAC42EDA3808}"/>
                  </a:ext>
                </a:extLst>
              </p:cNvPr>
              <p:cNvPicPr>
                <a:picLocks noChangeAspect="1"/>
              </p:cNvPicPr>
              <p:nvPr/>
            </p:nvPicPr>
            <p:blipFill>
              <a:blip r:embed="rId6"/>
              <a:stretch>
                <a:fillRect/>
              </a:stretch>
            </p:blipFill>
            <p:spPr>
              <a:xfrm>
                <a:off x="4620418" y="929595"/>
                <a:ext cx="1194850" cy="3561347"/>
              </a:xfrm>
              <a:prstGeom prst="rect">
                <a:avLst/>
              </a:prstGeom>
              <a:ln w="3175">
                <a:solidFill>
                  <a:schemeClr val="tx1"/>
                </a:solidFill>
              </a:ln>
            </p:spPr>
          </p:pic>
          <p:sp>
            <p:nvSpPr>
              <p:cNvPr id="6" name="正方形/長方形 5">
                <a:extLst>
                  <a:ext uri="{FF2B5EF4-FFF2-40B4-BE49-F238E27FC236}">
                    <a16:creationId xmlns:a16="http://schemas.microsoft.com/office/drawing/2014/main" id="{3A207BFF-2C64-4AFD-3E6A-1F802BDD5700}"/>
                  </a:ext>
                </a:extLst>
              </p:cNvPr>
              <p:cNvSpPr/>
              <p:nvPr/>
            </p:nvSpPr>
            <p:spPr>
              <a:xfrm>
                <a:off x="4620418" y="966787"/>
                <a:ext cx="1194850" cy="440531"/>
              </a:xfrm>
              <a:prstGeom prst="rect">
                <a:avLst/>
              </a:prstGeom>
              <a:noFill/>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778E3AA-03F9-C34C-7687-28B6D780CA59}"/>
                  </a:ext>
                </a:extLst>
              </p:cNvPr>
              <p:cNvSpPr/>
              <p:nvPr/>
            </p:nvSpPr>
            <p:spPr>
              <a:xfrm>
                <a:off x="4620418" y="1959768"/>
                <a:ext cx="1194850" cy="159545"/>
              </a:xfrm>
              <a:prstGeom prst="rect">
                <a:avLst/>
              </a:prstGeom>
              <a:noFill/>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62" name="図 61" descr="マップ&#10;&#10;AI によって生成されたコンテンツは間違っている可能性があります。">
              <a:extLst>
                <a:ext uri="{FF2B5EF4-FFF2-40B4-BE49-F238E27FC236}">
                  <a16:creationId xmlns:a16="http://schemas.microsoft.com/office/drawing/2014/main" id="{A17A4A1F-1790-9474-1475-4B850A7F1875}"/>
                </a:ext>
              </a:extLst>
            </p:cNvPr>
            <p:cNvPicPr>
              <a:picLocks noChangeAspect="1"/>
            </p:cNvPicPr>
            <p:nvPr/>
          </p:nvPicPr>
          <p:blipFill>
            <a:blip r:embed="rId7" cstate="print">
              <a:extLst>
                <a:ext uri="{28A0092B-C50C-407E-A947-70E740481C1C}">
                  <a14:useLocalDpi xmlns:a14="http://schemas.microsoft.com/office/drawing/2010/main" val="0"/>
                </a:ext>
              </a:extLst>
            </a:blip>
            <a:srcRect l="55341" t="87343" r="3682" b="7086"/>
            <a:stretch>
              <a:fillRect/>
            </a:stretch>
          </p:blipFill>
          <p:spPr bwMode="auto">
            <a:xfrm>
              <a:off x="6889270" y="5817433"/>
              <a:ext cx="1809282" cy="348871"/>
            </a:xfrm>
            <a:prstGeom prst="rect">
              <a:avLst/>
            </a:prstGeom>
            <a:noFill/>
            <a:ln>
              <a:noFill/>
            </a:ln>
          </p:spPr>
        </p:pic>
      </p:grpSp>
      <p:sp>
        <p:nvSpPr>
          <p:cNvPr id="88" name="テキスト ボックス 87">
            <a:extLst>
              <a:ext uri="{FF2B5EF4-FFF2-40B4-BE49-F238E27FC236}">
                <a16:creationId xmlns:a16="http://schemas.microsoft.com/office/drawing/2014/main" id="{9BFBCF9A-3270-996B-17CF-AAA98C319962}"/>
              </a:ext>
            </a:extLst>
          </p:cNvPr>
          <p:cNvSpPr txBox="1"/>
          <p:nvPr/>
        </p:nvSpPr>
        <p:spPr>
          <a:xfrm>
            <a:off x="639541" y="6309739"/>
            <a:ext cx="4018490" cy="276999"/>
          </a:xfrm>
          <a:prstGeom prst="rect">
            <a:avLst/>
          </a:prstGeom>
          <a:noFill/>
        </p:spPr>
        <p:txBody>
          <a:bodyPr wrap="square">
            <a:spAutoFit/>
          </a:bodyPr>
          <a:lstStyle/>
          <a:p>
            <a:pPr algn="ctr"/>
            <a:r>
              <a:rPr lang="ja-JP" altLang="en-US" sz="1200" dirty="0"/>
              <a:t>図</a:t>
            </a:r>
            <a:r>
              <a:rPr lang="en-US" altLang="ja-JP" sz="1200" dirty="0"/>
              <a:t>11</a:t>
            </a:r>
            <a:r>
              <a:rPr lang="ja-JP" altLang="en-US" sz="1200" dirty="0"/>
              <a:t>　今回想定（南海トラフ）における</a:t>
            </a:r>
            <a:r>
              <a:rPr lang="en-US" altLang="ja-JP" sz="1200" dirty="0"/>
              <a:t>AVS30</a:t>
            </a:r>
            <a:r>
              <a:rPr lang="ja-JP" altLang="en-US" sz="1200" dirty="0"/>
              <a:t>設定の考え方</a:t>
            </a:r>
          </a:p>
        </p:txBody>
      </p:sp>
      <p:grpSp>
        <p:nvGrpSpPr>
          <p:cNvPr id="93" name="グループ化 92">
            <a:extLst>
              <a:ext uri="{FF2B5EF4-FFF2-40B4-BE49-F238E27FC236}">
                <a16:creationId xmlns:a16="http://schemas.microsoft.com/office/drawing/2014/main" id="{BC6315C2-AB1C-2560-0301-ED04DA7D7E5B}"/>
              </a:ext>
            </a:extLst>
          </p:cNvPr>
          <p:cNvGrpSpPr/>
          <p:nvPr/>
        </p:nvGrpSpPr>
        <p:grpSpPr>
          <a:xfrm>
            <a:off x="1567265" y="3425193"/>
            <a:ext cx="2656612" cy="608509"/>
            <a:chOff x="314325" y="3839630"/>
            <a:chExt cx="2656612" cy="608509"/>
          </a:xfrm>
        </p:grpSpPr>
        <p:sp>
          <p:nvSpPr>
            <p:cNvPr id="91" name="テキスト ボックス 90">
              <a:extLst>
                <a:ext uri="{FF2B5EF4-FFF2-40B4-BE49-F238E27FC236}">
                  <a16:creationId xmlns:a16="http://schemas.microsoft.com/office/drawing/2014/main" id="{0D4E2F1C-37B1-5F33-FA75-232B165E11D8}"/>
                </a:ext>
              </a:extLst>
            </p:cNvPr>
            <p:cNvSpPr txBox="1"/>
            <p:nvPr/>
          </p:nvSpPr>
          <p:spPr>
            <a:xfrm>
              <a:off x="314325" y="3839630"/>
              <a:ext cx="2656612" cy="608509"/>
            </a:xfrm>
            <a:prstGeom prst="flowChartDecision">
              <a:avLst/>
            </a:prstGeom>
            <a:solidFill>
              <a:schemeClr val="accent5">
                <a:lumMod val="20000"/>
                <a:lumOff val="80000"/>
              </a:schemeClr>
            </a:solidFill>
            <a:ln w="12700">
              <a:solidFill>
                <a:schemeClr val="tx1"/>
              </a:solidFill>
            </a:ln>
          </p:spPr>
          <p:txBody>
            <a:bodyPr wrap="square">
              <a:noAutofit/>
            </a:bodyPr>
            <a:lstStyle/>
            <a:p>
              <a:pPr algn="ctr"/>
              <a:endParaRPr lang="ja-JP" altLang="en-US" sz="1200" dirty="0"/>
            </a:p>
          </p:txBody>
        </p:sp>
        <p:sp>
          <p:nvSpPr>
            <p:cNvPr id="92" name="テキスト ボックス 91">
              <a:extLst>
                <a:ext uri="{FF2B5EF4-FFF2-40B4-BE49-F238E27FC236}">
                  <a16:creationId xmlns:a16="http://schemas.microsoft.com/office/drawing/2014/main" id="{38F7593F-9977-1516-446C-5C90432A4CD7}"/>
                </a:ext>
              </a:extLst>
            </p:cNvPr>
            <p:cNvSpPr txBox="1"/>
            <p:nvPr/>
          </p:nvSpPr>
          <p:spPr>
            <a:xfrm>
              <a:off x="580631" y="3944318"/>
              <a:ext cx="2124000" cy="369299"/>
            </a:xfrm>
            <a:prstGeom prst="rect">
              <a:avLst/>
            </a:prstGeom>
            <a:noFill/>
            <a:ln w="6350">
              <a:noFill/>
            </a:ln>
          </p:spPr>
          <p:txBody>
            <a:bodyPr wrap="square" anchor="ctr">
              <a:noAutofit/>
            </a:bodyPr>
            <a:lstStyle/>
            <a:p>
              <a:pPr algn="ctr"/>
              <a:r>
                <a:rPr lang="ja-JP" altLang="en-US" sz="1200" b="1" dirty="0"/>
                <a:t>微地形区分</a:t>
              </a:r>
            </a:p>
          </p:txBody>
        </p:sp>
      </p:grpSp>
      <p:sp>
        <p:nvSpPr>
          <p:cNvPr id="96" name="テキスト ボックス 95">
            <a:extLst>
              <a:ext uri="{FF2B5EF4-FFF2-40B4-BE49-F238E27FC236}">
                <a16:creationId xmlns:a16="http://schemas.microsoft.com/office/drawing/2014/main" id="{91D3AE60-2F93-DD4F-E73C-C9500F4AC1DC}"/>
              </a:ext>
            </a:extLst>
          </p:cNvPr>
          <p:cNvSpPr txBox="1"/>
          <p:nvPr/>
        </p:nvSpPr>
        <p:spPr>
          <a:xfrm>
            <a:off x="503934" y="3294874"/>
            <a:ext cx="2026403" cy="430887"/>
          </a:xfrm>
          <a:prstGeom prst="rect">
            <a:avLst/>
          </a:prstGeom>
          <a:noFill/>
        </p:spPr>
        <p:txBody>
          <a:bodyPr wrap="square" rtlCol="0">
            <a:spAutoFit/>
          </a:bodyPr>
          <a:lstStyle/>
          <a:p>
            <a:r>
              <a:rPr kumimoji="1" lang="ja-JP" altLang="en-US" sz="1100" dirty="0">
                <a:latin typeface="+mn-ea"/>
              </a:rPr>
              <a:t>山地、山麓地、</a:t>
            </a:r>
            <a:endParaRPr kumimoji="1" lang="en-US" altLang="ja-JP" sz="1100" dirty="0">
              <a:latin typeface="+mn-ea"/>
            </a:endParaRPr>
          </a:p>
          <a:p>
            <a:r>
              <a:rPr kumimoji="1" lang="ja-JP" altLang="en-US" sz="1100" dirty="0">
                <a:latin typeface="+mn-ea"/>
              </a:rPr>
              <a:t>丘陵、砂礫質台地</a:t>
            </a:r>
            <a:endParaRPr kumimoji="1" lang="en-US" altLang="ja-JP" sz="1100" dirty="0">
              <a:latin typeface="+mn-ea"/>
            </a:endParaRPr>
          </a:p>
        </p:txBody>
      </p:sp>
      <p:sp>
        <p:nvSpPr>
          <p:cNvPr id="98" name="テキスト ボックス 97">
            <a:extLst>
              <a:ext uri="{FF2B5EF4-FFF2-40B4-BE49-F238E27FC236}">
                <a16:creationId xmlns:a16="http://schemas.microsoft.com/office/drawing/2014/main" id="{87957C51-0E39-AAA7-FE40-F3ECFEC6D88B}"/>
              </a:ext>
            </a:extLst>
          </p:cNvPr>
          <p:cNvSpPr txBox="1"/>
          <p:nvPr/>
        </p:nvSpPr>
        <p:spPr>
          <a:xfrm>
            <a:off x="2858451" y="4038085"/>
            <a:ext cx="1233669" cy="261610"/>
          </a:xfrm>
          <a:prstGeom prst="rect">
            <a:avLst/>
          </a:prstGeom>
          <a:noFill/>
        </p:spPr>
        <p:txBody>
          <a:bodyPr wrap="square" rtlCol="0">
            <a:spAutoFit/>
          </a:bodyPr>
          <a:lstStyle/>
          <a:p>
            <a:r>
              <a:rPr kumimoji="1" lang="ja-JP" altLang="en-US" sz="1100" dirty="0">
                <a:latin typeface="+mn-ea"/>
              </a:rPr>
              <a:t>その他の微地形</a:t>
            </a:r>
            <a:endParaRPr kumimoji="1" lang="en-US" altLang="ja-JP" sz="1100" dirty="0">
              <a:latin typeface="+mn-ea"/>
            </a:endParaRPr>
          </a:p>
        </p:txBody>
      </p:sp>
      <p:sp>
        <p:nvSpPr>
          <p:cNvPr id="99" name="テキスト ボックス 98">
            <a:extLst>
              <a:ext uri="{FF2B5EF4-FFF2-40B4-BE49-F238E27FC236}">
                <a16:creationId xmlns:a16="http://schemas.microsoft.com/office/drawing/2014/main" id="{078F9B2C-2945-04C6-2802-A75E35EE549F}"/>
              </a:ext>
            </a:extLst>
          </p:cNvPr>
          <p:cNvSpPr txBox="1"/>
          <p:nvPr/>
        </p:nvSpPr>
        <p:spPr>
          <a:xfrm>
            <a:off x="245647" y="4401599"/>
            <a:ext cx="1233669" cy="639153"/>
          </a:xfrm>
          <a:prstGeom prst="rect">
            <a:avLst/>
          </a:prstGeom>
          <a:solidFill>
            <a:schemeClr val="accent5">
              <a:lumMod val="20000"/>
              <a:lumOff val="80000"/>
            </a:schemeClr>
          </a:solidFill>
          <a:ln w="12700">
            <a:solidFill>
              <a:schemeClr val="tx1"/>
            </a:solidFill>
          </a:ln>
        </p:spPr>
        <p:txBody>
          <a:bodyPr wrap="square" rtlCol="0" anchor="ctr">
            <a:noAutofit/>
          </a:bodyPr>
          <a:lstStyle/>
          <a:p>
            <a:pPr algn="ctr"/>
            <a:r>
              <a:rPr kumimoji="1" lang="en-US" altLang="ja-JP" sz="1200" b="1" dirty="0">
                <a:latin typeface="+mn-ea"/>
              </a:rPr>
              <a:t>R7</a:t>
            </a:r>
            <a:r>
              <a:rPr kumimoji="1" lang="ja-JP" altLang="en-US" sz="1200" b="1" dirty="0">
                <a:latin typeface="+mn-ea"/>
              </a:rPr>
              <a:t>内閣府想定</a:t>
            </a:r>
            <a:r>
              <a:rPr kumimoji="1" lang="ja-JP" altLang="en-US" sz="1200" dirty="0">
                <a:latin typeface="+mn-ea"/>
              </a:rPr>
              <a:t>の</a:t>
            </a:r>
            <a:r>
              <a:rPr kumimoji="1" lang="en-US" altLang="ja-JP" sz="1200" dirty="0">
                <a:latin typeface="+mn-ea"/>
              </a:rPr>
              <a:t>AVS30</a:t>
            </a:r>
            <a:r>
              <a:rPr kumimoji="1" lang="ja-JP" altLang="en-US" sz="1200" dirty="0">
                <a:latin typeface="+mn-ea"/>
              </a:rPr>
              <a:t>を採用</a:t>
            </a:r>
            <a:endParaRPr kumimoji="1" lang="en-US" altLang="ja-JP" sz="1200" dirty="0">
              <a:latin typeface="+mn-ea"/>
            </a:endParaRPr>
          </a:p>
        </p:txBody>
      </p:sp>
      <p:grpSp>
        <p:nvGrpSpPr>
          <p:cNvPr id="100" name="グループ化 99">
            <a:extLst>
              <a:ext uri="{FF2B5EF4-FFF2-40B4-BE49-F238E27FC236}">
                <a16:creationId xmlns:a16="http://schemas.microsoft.com/office/drawing/2014/main" id="{B174FAE6-EA23-7A58-B041-D5FA869917D3}"/>
              </a:ext>
            </a:extLst>
          </p:cNvPr>
          <p:cNvGrpSpPr/>
          <p:nvPr/>
        </p:nvGrpSpPr>
        <p:grpSpPr>
          <a:xfrm>
            <a:off x="1561919" y="4314321"/>
            <a:ext cx="2656612" cy="788937"/>
            <a:chOff x="4506345" y="1103750"/>
            <a:chExt cx="2656612" cy="788937"/>
          </a:xfrm>
        </p:grpSpPr>
        <p:sp>
          <p:nvSpPr>
            <p:cNvPr id="101" name="テキスト ボックス 100">
              <a:extLst>
                <a:ext uri="{FF2B5EF4-FFF2-40B4-BE49-F238E27FC236}">
                  <a16:creationId xmlns:a16="http://schemas.microsoft.com/office/drawing/2014/main" id="{68B7C907-270A-580A-09E3-DA878C8C5428}"/>
                </a:ext>
              </a:extLst>
            </p:cNvPr>
            <p:cNvSpPr txBox="1"/>
            <p:nvPr/>
          </p:nvSpPr>
          <p:spPr>
            <a:xfrm>
              <a:off x="4506345" y="1103750"/>
              <a:ext cx="2656612" cy="788937"/>
            </a:xfrm>
            <a:prstGeom prst="flowChartDecision">
              <a:avLst/>
            </a:prstGeom>
            <a:solidFill>
              <a:schemeClr val="accent5">
                <a:lumMod val="20000"/>
                <a:lumOff val="80000"/>
              </a:schemeClr>
            </a:solidFill>
            <a:ln w="12700">
              <a:solidFill>
                <a:schemeClr val="tx1"/>
              </a:solidFill>
            </a:ln>
          </p:spPr>
          <p:txBody>
            <a:bodyPr wrap="square">
              <a:noAutofit/>
            </a:bodyPr>
            <a:lstStyle/>
            <a:p>
              <a:pPr algn="ctr"/>
              <a:endParaRPr lang="ja-JP" altLang="en-US" sz="1200" dirty="0"/>
            </a:p>
          </p:txBody>
        </p:sp>
        <p:sp>
          <p:nvSpPr>
            <p:cNvPr id="102" name="テキスト ボックス 101">
              <a:extLst>
                <a:ext uri="{FF2B5EF4-FFF2-40B4-BE49-F238E27FC236}">
                  <a16:creationId xmlns:a16="http://schemas.microsoft.com/office/drawing/2014/main" id="{634E5203-EECB-5678-94C9-6806468649EA}"/>
                </a:ext>
              </a:extLst>
            </p:cNvPr>
            <p:cNvSpPr txBox="1"/>
            <p:nvPr/>
          </p:nvSpPr>
          <p:spPr>
            <a:xfrm>
              <a:off x="4772651" y="1266506"/>
              <a:ext cx="2123994" cy="505764"/>
            </a:xfrm>
            <a:prstGeom prst="rect">
              <a:avLst/>
            </a:prstGeom>
            <a:noFill/>
            <a:ln w="6350">
              <a:noFill/>
            </a:ln>
          </p:spPr>
          <p:txBody>
            <a:bodyPr wrap="square" anchor="ctr">
              <a:noAutofit/>
            </a:bodyPr>
            <a:lstStyle/>
            <a:p>
              <a:pPr algn="ctr"/>
              <a:r>
                <a:rPr lang="en-US" altLang="ja-JP" sz="1100" dirty="0"/>
                <a:t>250m</a:t>
              </a:r>
              <a:r>
                <a:rPr lang="ja-JP" altLang="en-US" sz="1100" dirty="0"/>
                <a:t>メッシュ内に</a:t>
              </a:r>
              <a:endParaRPr lang="en-US" altLang="ja-JP" sz="1100" dirty="0"/>
            </a:p>
            <a:p>
              <a:pPr algn="ctr"/>
              <a:r>
                <a:rPr lang="en-US" altLang="ja-JP" sz="1100" dirty="0"/>
                <a:t>PS</a:t>
              </a:r>
              <a:r>
                <a:rPr lang="ja-JP" altLang="en-US" sz="1100" dirty="0"/>
                <a:t>検層やﾎﾞｰﾘﾝｸﾞﾃﾞｰﾀ</a:t>
              </a:r>
              <a:endParaRPr lang="en-US" altLang="ja-JP" sz="1100" dirty="0"/>
            </a:p>
            <a:p>
              <a:pPr algn="ctr"/>
              <a:r>
                <a:rPr lang="ja-JP" altLang="en-US" sz="1100" dirty="0"/>
                <a:t>があるか</a:t>
              </a:r>
            </a:p>
          </p:txBody>
        </p:sp>
      </p:grpSp>
      <p:sp>
        <p:nvSpPr>
          <p:cNvPr id="103" name="フリーフォーム: 図形 102">
            <a:extLst>
              <a:ext uri="{FF2B5EF4-FFF2-40B4-BE49-F238E27FC236}">
                <a16:creationId xmlns:a16="http://schemas.microsoft.com/office/drawing/2014/main" id="{BE3C9353-0BDD-7019-EE14-BE09C55C81DE}"/>
              </a:ext>
            </a:extLst>
          </p:cNvPr>
          <p:cNvSpPr/>
          <p:nvPr/>
        </p:nvSpPr>
        <p:spPr>
          <a:xfrm>
            <a:off x="849420" y="3729446"/>
            <a:ext cx="723780" cy="682815"/>
          </a:xfrm>
          <a:custGeom>
            <a:avLst/>
            <a:gdLst>
              <a:gd name="connsiteX0" fmla="*/ 192505 w 192505"/>
              <a:gd name="connsiteY0" fmla="*/ 0 h 490888"/>
              <a:gd name="connsiteX1" fmla="*/ 0 w 192505"/>
              <a:gd name="connsiteY1" fmla="*/ 0 h 490888"/>
              <a:gd name="connsiteX2" fmla="*/ 0 w 192505"/>
              <a:gd name="connsiteY2" fmla="*/ 490888 h 490888"/>
            </a:gdLst>
            <a:ahLst/>
            <a:cxnLst>
              <a:cxn ang="0">
                <a:pos x="connsiteX0" y="connsiteY0"/>
              </a:cxn>
              <a:cxn ang="0">
                <a:pos x="connsiteX1" y="connsiteY1"/>
              </a:cxn>
              <a:cxn ang="0">
                <a:pos x="connsiteX2" y="connsiteY2"/>
              </a:cxn>
            </a:cxnLst>
            <a:rect l="l" t="t" r="r" b="b"/>
            <a:pathLst>
              <a:path w="192505" h="490888">
                <a:moveTo>
                  <a:pt x="192505" y="0"/>
                </a:moveTo>
                <a:lnTo>
                  <a:pt x="0" y="0"/>
                </a:lnTo>
                <a:lnTo>
                  <a:pt x="0" y="490888"/>
                </a:lnTo>
              </a:path>
            </a:pathLst>
          </a:custGeom>
          <a:noFill/>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5" name="直線コネクタ 104">
            <a:extLst>
              <a:ext uri="{FF2B5EF4-FFF2-40B4-BE49-F238E27FC236}">
                <a16:creationId xmlns:a16="http://schemas.microsoft.com/office/drawing/2014/main" id="{27E3F802-1968-D4D4-BFF8-76AEF7B101FC}"/>
              </a:ext>
            </a:extLst>
          </p:cNvPr>
          <p:cNvCxnSpPr>
            <a:cxnSpLocks/>
            <a:endCxn id="101" idx="0"/>
          </p:cNvCxnSpPr>
          <p:nvPr/>
        </p:nvCxnSpPr>
        <p:spPr>
          <a:xfrm>
            <a:off x="2890222" y="4023459"/>
            <a:ext cx="3" cy="290862"/>
          </a:xfrm>
          <a:prstGeom prst="line">
            <a:avLst/>
          </a:prstGeom>
          <a:ln w="12700">
            <a:tailEnd type="triangle"/>
          </a:ln>
        </p:spPr>
        <p:style>
          <a:lnRef idx="1">
            <a:schemeClr val="dk1"/>
          </a:lnRef>
          <a:fillRef idx="0">
            <a:schemeClr val="dk1"/>
          </a:fillRef>
          <a:effectRef idx="0">
            <a:schemeClr val="dk1"/>
          </a:effectRef>
          <a:fontRef idx="minor">
            <a:schemeClr val="tx1"/>
          </a:fontRef>
        </p:style>
      </p:cxnSp>
      <p:cxnSp>
        <p:nvCxnSpPr>
          <p:cNvPr id="107" name="直線コネクタ 106">
            <a:extLst>
              <a:ext uri="{FF2B5EF4-FFF2-40B4-BE49-F238E27FC236}">
                <a16:creationId xmlns:a16="http://schemas.microsoft.com/office/drawing/2014/main" id="{9E9A2279-5D0D-65A7-3EFF-4CEBD2B687BC}"/>
              </a:ext>
            </a:extLst>
          </p:cNvPr>
          <p:cNvCxnSpPr>
            <a:cxnSpLocks/>
          </p:cNvCxnSpPr>
          <p:nvPr/>
        </p:nvCxnSpPr>
        <p:spPr>
          <a:xfrm>
            <a:off x="2890222" y="5103258"/>
            <a:ext cx="0" cy="490141"/>
          </a:xfrm>
          <a:prstGeom prst="line">
            <a:avLst/>
          </a:prstGeom>
          <a:ln w="12700">
            <a:tailEnd type="triangle"/>
          </a:ln>
        </p:spPr>
        <p:style>
          <a:lnRef idx="1">
            <a:schemeClr val="dk1"/>
          </a:lnRef>
          <a:fillRef idx="0">
            <a:schemeClr val="dk1"/>
          </a:fillRef>
          <a:effectRef idx="0">
            <a:schemeClr val="dk1"/>
          </a:effectRef>
          <a:fontRef idx="minor">
            <a:schemeClr val="tx1"/>
          </a:fontRef>
        </p:style>
      </p:cxnSp>
      <p:sp>
        <p:nvSpPr>
          <p:cNvPr id="109" name="フリーフォーム: 図形 108">
            <a:extLst>
              <a:ext uri="{FF2B5EF4-FFF2-40B4-BE49-F238E27FC236}">
                <a16:creationId xmlns:a16="http://schemas.microsoft.com/office/drawing/2014/main" id="{B71FED4D-42FC-D10E-4CEA-C87E8BBB318C}"/>
              </a:ext>
            </a:extLst>
          </p:cNvPr>
          <p:cNvSpPr/>
          <p:nvPr/>
        </p:nvSpPr>
        <p:spPr>
          <a:xfrm flipH="1">
            <a:off x="4213583" y="4707372"/>
            <a:ext cx="358753" cy="323165"/>
          </a:xfrm>
          <a:custGeom>
            <a:avLst/>
            <a:gdLst>
              <a:gd name="connsiteX0" fmla="*/ 192505 w 192505"/>
              <a:gd name="connsiteY0" fmla="*/ 0 h 490888"/>
              <a:gd name="connsiteX1" fmla="*/ 0 w 192505"/>
              <a:gd name="connsiteY1" fmla="*/ 0 h 490888"/>
              <a:gd name="connsiteX2" fmla="*/ 0 w 192505"/>
              <a:gd name="connsiteY2" fmla="*/ 490888 h 490888"/>
            </a:gdLst>
            <a:ahLst/>
            <a:cxnLst>
              <a:cxn ang="0">
                <a:pos x="connsiteX0" y="connsiteY0"/>
              </a:cxn>
              <a:cxn ang="0">
                <a:pos x="connsiteX1" y="connsiteY1"/>
              </a:cxn>
              <a:cxn ang="0">
                <a:pos x="connsiteX2" y="connsiteY2"/>
              </a:cxn>
            </a:cxnLst>
            <a:rect l="l" t="t" r="r" b="b"/>
            <a:pathLst>
              <a:path w="192505" h="490888">
                <a:moveTo>
                  <a:pt x="192505" y="0"/>
                </a:moveTo>
                <a:lnTo>
                  <a:pt x="0" y="0"/>
                </a:lnTo>
                <a:lnTo>
                  <a:pt x="0" y="490888"/>
                </a:lnTo>
              </a:path>
            </a:pathLst>
          </a:custGeom>
          <a:noFill/>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0" name="テキスト ボックス 109">
            <a:extLst>
              <a:ext uri="{FF2B5EF4-FFF2-40B4-BE49-F238E27FC236}">
                <a16:creationId xmlns:a16="http://schemas.microsoft.com/office/drawing/2014/main" id="{ABC69587-DD09-433D-0744-E8229E216340}"/>
              </a:ext>
            </a:extLst>
          </p:cNvPr>
          <p:cNvSpPr txBox="1"/>
          <p:nvPr/>
        </p:nvSpPr>
        <p:spPr>
          <a:xfrm>
            <a:off x="4006168" y="5027990"/>
            <a:ext cx="1131664" cy="461665"/>
          </a:xfrm>
          <a:prstGeom prst="rect">
            <a:avLst/>
          </a:prstGeom>
          <a:solidFill>
            <a:schemeClr val="accent5">
              <a:lumMod val="20000"/>
              <a:lumOff val="80000"/>
            </a:schemeClr>
          </a:solidFill>
          <a:ln w="12700">
            <a:solidFill>
              <a:schemeClr val="tx1"/>
            </a:solidFill>
          </a:ln>
        </p:spPr>
        <p:txBody>
          <a:bodyPr wrap="square" rtlCol="0">
            <a:spAutoFit/>
          </a:bodyPr>
          <a:lstStyle/>
          <a:p>
            <a:pPr algn="ctr"/>
            <a:r>
              <a:rPr kumimoji="1" lang="ja-JP" altLang="en-US" sz="1200" b="1" dirty="0">
                <a:latin typeface="+mn-ea"/>
              </a:rPr>
              <a:t>①式</a:t>
            </a:r>
            <a:r>
              <a:rPr kumimoji="1" lang="ja-JP" altLang="en-US" sz="1200" dirty="0">
                <a:latin typeface="+mn-ea"/>
              </a:rPr>
              <a:t>から</a:t>
            </a:r>
            <a:endParaRPr kumimoji="1" lang="en-US" altLang="ja-JP" sz="1200" dirty="0">
              <a:latin typeface="+mn-ea"/>
            </a:endParaRPr>
          </a:p>
          <a:p>
            <a:pPr algn="ctr"/>
            <a:r>
              <a:rPr kumimoji="1" lang="en-US" altLang="ja-JP" sz="1200" dirty="0">
                <a:latin typeface="+mn-ea"/>
              </a:rPr>
              <a:t>AVS30</a:t>
            </a:r>
            <a:r>
              <a:rPr kumimoji="1" lang="ja-JP" altLang="en-US" sz="1200" dirty="0">
                <a:latin typeface="+mn-ea"/>
              </a:rPr>
              <a:t>を算定</a:t>
            </a:r>
            <a:endParaRPr kumimoji="1" lang="en-US" altLang="ja-JP" sz="1200" dirty="0">
              <a:latin typeface="+mn-ea"/>
            </a:endParaRPr>
          </a:p>
        </p:txBody>
      </p:sp>
      <p:sp>
        <p:nvSpPr>
          <p:cNvPr id="112" name="テキスト ボックス 111">
            <a:extLst>
              <a:ext uri="{FF2B5EF4-FFF2-40B4-BE49-F238E27FC236}">
                <a16:creationId xmlns:a16="http://schemas.microsoft.com/office/drawing/2014/main" id="{F717CF64-06F7-4F53-DAA8-2BAE5007485B}"/>
              </a:ext>
            </a:extLst>
          </p:cNvPr>
          <p:cNvSpPr txBox="1"/>
          <p:nvPr/>
        </p:nvSpPr>
        <p:spPr>
          <a:xfrm>
            <a:off x="2126717" y="5600768"/>
            <a:ext cx="1527010" cy="639153"/>
          </a:xfrm>
          <a:prstGeom prst="rect">
            <a:avLst/>
          </a:prstGeom>
          <a:solidFill>
            <a:schemeClr val="accent5">
              <a:lumMod val="20000"/>
              <a:lumOff val="80000"/>
            </a:schemeClr>
          </a:solidFill>
          <a:ln w="12700">
            <a:solidFill>
              <a:schemeClr val="tx1"/>
            </a:solidFill>
          </a:ln>
        </p:spPr>
        <p:txBody>
          <a:bodyPr wrap="square" rtlCol="0" anchor="ctr">
            <a:noAutofit/>
          </a:bodyPr>
          <a:lstStyle/>
          <a:p>
            <a:pPr algn="ctr"/>
            <a:r>
              <a:rPr kumimoji="1" lang="ja-JP" altLang="en-US" sz="1200" dirty="0">
                <a:latin typeface="+mn-ea"/>
              </a:rPr>
              <a:t>モデル補間によって</a:t>
            </a:r>
            <a:endParaRPr kumimoji="1" lang="en-US" altLang="ja-JP" sz="1200" dirty="0">
              <a:latin typeface="+mn-ea"/>
            </a:endParaRPr>
          </a:p>
          <a:p>
            <a:pPr algn="ctr"/>
            <a:r>
              <a:rPr kumimoji="1" lang="ja-JP" altLang="en-US" sz="1200" dirty="0">
                <a:latin typeface="+mn-ea"/>
              </a:rPr>
              <a:t>作成した</a:t>
            </a:r>
            <a:r>
              <a:rPr kumimoji="1" lang="en-US" altLang="ja-JP" sz="1200" dirty="0">
                <a:latin typeface="+mn-ea"/>
              </a:rPr>
              <a:t>Vs</a:t>
            </a:r>
            <a:r>
              <a:rPr kumimoji="1" lang="ja-JP" altLang="en-US" sz="1200" dirty="0">
                <a:latin typeface="+mn-ea"/>
              </a:rPr>
              <a:t>から</a:t>
            </a:r>
            <a:endParaRPr kumimoji="1" lang="en-US" altLang="ja-JP" sz="1200" dirty="0">
              <a:latin typeface="+mn-ea"/>
            </a:endParaRPr>
          </a:p>
          <a:p>
            <a:pPr algn="ctr"/>
            <a:r>
              <a:rPr kumimoji="1" lang="ja-JP" altLang="en-US" sz="1200" dirty="0">
                <a:latin typeface="+mn-ea"/>
              </a:rPr>
              <a:t>①式で</a:t>
            </a:r>
            <a:r>
              <a:rPr kumimoji="1" lang="en-US" altLang="ja-JP" sz="1200" dirty="0">
                <a:latin typeface="+mn-ea"/>
              </a:rPr>
              <a:t>AVS30</a:t>
            </a:r>
            <a:r>
              <a:rPr kumimoji="1" lang="ja-JP" altLang="en-US" sz="1200" dirty="0">
                <a:latin typeface="+mn-ea"/>
              </a:rPr>
              <a:t>を算定</a:t>
            </a:r>
            <a:endParaRPr kumimoji="1" lang="en-US" altLang="ja-JP" sz="1200" baseline="30000" dirty="0">
              <a:latin typeface="+mn-ea"/>
            </a:endParaRPr>
          </a:p>
        </p:txBody>
      </p:sp>
      <p:sp>
        <p:nvSpPr>
          <p:cNvPr id="113" name="テキスト ボックス 112">
            <a:extLst>
              <a:ext uri="{FF2B5EF4-FFF2-40B4-BE49-F238E27FC236}">
                <a16:creationId xmlns:a16="http://schemas.microsoft.com/office/drawing/2014/main" id="{AA452E09-228E-24FB-8D5C-E5A3B0742892}"/>
              </a:ext>
            </a:extLst>
          </p:cNvPr>
          <p:cNvSpPr txBox="1"/>
          <p:nvPr/>
        </p:nvSpPr>
        <p:spPr>
          <a:xfrm>
            <a:off x="4203916" y="4457096"/>
            <a:ext cx="566625" cy="272929"/>
          </a:xfrm>
          <a:prstGeom prst="rect">
            <a:avLst/>
          </a:prstGeom>
          <a:noFill/>
          <a:ln w="6350">
            <a:noFill/>
          </a:ln>
        </p:spPr>
        <p:txBody>
          <a:bodyPr wrap="square" anchor="ctr">
            <a:noAutofit/>
          </a:bodyPr>
          <a:lstStyle/>
          <a:p>
            <a:pPr algn="ctr"/>
            <a:r>
              <a:rPr lang="ja-JP" altLang="en-US" sz="1200" dirty="0"/>
              <a:t>ある</a:t>
            </a:r>
          </a:p>
        </p:txBody>
      </p:sp>
      <p:sp>
        <p:nvSpPr>
          <p:cNvPr id="114" name="テキスト ボックス 113">
            <a:extLst>
              <a:ext uri="{FF2B5EF4-FFF2-40B4-BE49-F238E27FC236}">
                <a16:creationId xmlns:a16="http://schemas.microsoft.com/office/drawing/2014/main" id="{84F62002-679C-6830-8698-B4555B3DDFC1}"/>
              </a:ext>
            </a:extLst>
          </p:cNvPr>
          <p:cNvSpPr txBox="1"/>
          <p:nvPr/>
        </p:nvSpPr>
        <p:spPr>
          <a:xfrm>
            <a:off x="2441375" y="5223675"/>
            <a:ext cx="566625" cy="272929"/>
          </a:xfrm>
          <a:prstGeom prst="rect">
            <a:avLst/>
          </a:prstGeom>
          <a:noFill/>
          <a:ln w="6350">
            <a:noFill/>
          </a:ln>
        </p:spPr>
        <p:txBody>
          <a:bodyPr wrap="square" anchor="ctr">
            <a:noAutofit/>
          </a:bodyPr>
          <a:lstStyle/>
          <a:p>
            <a:pPr algn="ctr"/>
            <a:r>
              <a:rPr lang="ja-JP" altLang="en-US" sz="1200" dirty="0"/>
              <a:t>ない</a:t>
            </a:r>
          </a:p>
        </p:txBody>
      </p:sp>
    </p:spTree>
    <p:extLst>
      <p:ext uri="{BB962C8B-B14F-4D97-AF65-F5344CB8AC3E}">
        <p14:creationId xmlns:p14="http://schemas.microsoft.com/office/powerpoint/2010/main" val="277701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24EB6-BBC5-CE12-A9A5-34B17BACC471}"/>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0B94F00D-C8EC-DAF9-8C22-C941A435E0D7}"/>
              </a:ext>
            </a:extLst>
          </p:cNvPr>
          <p:cNvSpPr>
            <a:spLocks noGrp="1"/>
          </p:cNvSpPr>
          <p:nvPr>
            <p:ph type="title"/>
          </p:nvPr>
        </p:nvSpPr>
        <p:spPr/>
        <p:txBody>
          <a:bodyPr>
            <a:normAutofit/>
          </a:bodyPr>
          <a:lstStyle/>
          <a:p>
            <a:r>
              <a:rPr lang="ja-JP" altLang="en-US" dirty="0"/>
              <a:t>４．浅部地盤モデルの設定</a:t>
            </a:r>
          </a:p>
        </p:txBody>
      </p:sp>
      <p:sp>
        <p:nvSpPr>
          <p:cNvPr id="6" name="テキスト プレースホルダー 5">
            <a:extLst>
              <a:ext uri="{FF2B5EF4-FFF2-40B4-BE49-F238E27FC236}">
                <a16:creationId xmlns:a16="http://schemas.microsoft.com/office/drawing/2014/main" id="{DBE92013-A788-5269-547E-A31ED715BC14}"/>
              </a:ext>
            </a:extLst>
          </p:cNvPr>
          <p:cNvSpPr>
            <a:spLocks noGrp="1"/>
          </p:cNvSpPr>
          <p:nvPr>
            <p:ph type="body" sz="quarter" idx="11"/>
          </p:nvPr>
        </p:nvSpPr>
        <p:spPr>
          <a:xfrm>
            <a:off x="144000" y="477604"/>
            <a:ext cx="3168000" cy="320000"/>
          </a:xfrm>
        </p:spPr>
        <p:txBody>
          <a:bodyPr/>
          <a:lstStyle/>
          <a:p>
            <a:r>
              <a:rPr lang="ja-JP" altLang="en-US" dirty="0">
                <a:latin typeface="Meiryo UI" panose="020B0604030504040204" pitchFamily="50" charset="-128"/>
                <a:ea typeface="Meiryo UI" panose="020B0604030504040204" pitchFamily="50" charset="-128"/>
              </a:rPr>
              <a:t>震度増分算定のための</a:t>
            </a:r>
            <a:r>
              <a:rPr lang="en-US" altLang="ja-JP" dirty="0">
                <a:latin typeface="Meiryo UI" panose="020B0604030504040204" pitchFamily="50" charset="-128"/>
                <a:ea typeface="Meiryo UI" panose="020B0604030504040204" pitchFamily="50" charset="-128"/>
              </a:rPr>
              <a:t>AVS30</a:t>
            </a:r>
            <a:r>
              <a:rPr lang="ja-JP" altLang="en-US" dirty="0">
                <a:latin typeface="Meiryo UI" panose="020B0604030504040204" pitchFamily="50" charset="-128"/>
                <a:ea typeface="Meiryo UI" panose="020B0604030504040204" pitchFamily="50" charset="-128"/>
              </a:rPr>
              <a:t>設定方法</a:t>
            </a:r>
          </a:p>
        </p:txBody>
      </p:sp>
      <p:sp>
        <p:nvSpPr>
          <p:cNvPr id="15" name="スライド番号プレースホルダー 12">
            <a:extLst>
              <a:ext uri="{FF2B5EF4-FFF2-40B4-BE49-F238E27FC236}">
                <a16:creationId xmlns:a16="http://schemas.microsoft.com/office/drawing/2014/main" id="{DC939554-459D-9BC0-5DEF-2D5334583AC9}"/>
              </a:ext>
            </a:extLst>
          </p:cNvPr>
          <p:cNvSpPr>
            <a:spLocks noGrp="1"/>
          </p:cNvSpPr>
          <p:nvPr>
            <p:ph type="sldNum" sz="quarter" idx="12"/>
          </p:nvPr>
        </p:nvSpPr>
        <p:spPr>
          <a:prstGeom prst="rect">
            <a:avLst/>
          </a:prstGeom>
        </p:spPr>
        <p:txBody>
          <a:bodyPr/>
          <a:lstStyle/>
          <a:p>
            <a:fld id="{DE8A6AB4-C314-4581-B2EB-142FADA2A072}" type="slidenum">
              <a:rPr lang="ja-JP" altLang="en-US" smtClean="0"/>
              <a:pPr/>
              <a:t>11</a:t>
            </a:fld>
            <a:endParaRPr lang="ja-JP" altLang="en-US" dirty="0"/>
          </a:p>
        </p:txBody>
      </p:sp>
      <p:sp>
        <p:nvSpPr>
          <p:cNvPr id="2" name="角丸四角形 73">
            <a:extLst>
              <a:ext uri="{FF2B5EF4-FFF2-40B4-BE49-F238E27FC236}">
                <a16:creationId xmlns:a16="http://schemas.microsoft.com/office/drawing/2014/main" id="{6256F149-5921-E29C-67E3-81F6971EB118}"/>
              </a:ext>
            </a:extLst>
          </p:cNvPr>
          <p:cNvSpPr/>
          <p:nvPr/>
        </p:nvSpPr>
        <p:spPr>
          <a:xfrm>
            <a:off x="322759" y="1036487"/>
            <a:ext cx="414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en-US" altLang="ja-JP" sz="1200" b="1" dirty="0">
                <a:solidFill>
                  <a:schemeClr val="tx1"/>
                </a:solidFill>
                <a:latin typeface="Meiryo UI" panose="020B0604030504040204" pitchFamily="50" charset="-128"/>
                <a:ea typeface="Meiryo UI" panose="020B0604030504040204" pitchFamily="50" charset="-128"/>
              </a:rPr>
              <a:t>H26</a:t>
            </a:r>
            <a:r>
              <a:rPr kumimoji="1" lang="ja-JP" altLang="en-US" sz="1200" b="1" dirty="0">
                <a:solidFill>
                  <a:schemeClr val="tx1"/>
                </a:solidFill>
                <a:latin typeface="Meiryo UI" panose="020B0604030504040204" pitchFamily="50" charset="-128"/>
                <a:ea typeface="Meiryo UI" panose="020B0604030504040204" pitchFamily="50" charset="-128"/>
              </a:rPr>
              <a:t>想定（南海トラフ）時との比較</a:t>
            </a:r>
          </a:p>
        </p:txBody>
      </p:sp>
      <p:sp>
        <p:nvSpPr>
          <p:cNvPr id="13" name="テキスト ボックス 12">
            <a:extLst>
              <a:ext uri="{FF2B5EF4-FFF2-40B4-BE49-F238E27FC236}">
                <a16:creationId xmlns:a16="http://schemas.microsoft.com/office/drawing/2014/main" id="{B5F278B0-861E-0421-ADD9-DD0976EEBAAB}"/>
              </a:ext>
            </a:extLst>
          </p:cNvPr>
          <p:cNvSpPr txBox="1"/>
          <p:nvPr/>
        </p:nvSpPr>
        <p:spPr>
          <a:xfrm>
            <a:off x="273498" y="1104242"/>
            <a:ext cx="8540302" cy="646331"/>
          </a:xfrm>
          <a:prstGeom prst="rect">
            <a:avLst/>
          </a:prstGeom>
          <a:noFill/>
        </p:spPr>
        <p:txBody>
          <a:bodyPr wrap="square" rtlCol="0">
            <a:spAutoFit/>
          </a:bodyPr>
          <a:lstStyle/>
          <a:p>
            <a:pPr marL="85725" indent="-85725">
              <a:buFont typeface="Arial" panose="020B0604020202020204" pitchFamily="34" charset="0"/>
              <a:buChar char="•"/>
            </a:pPr>
            <a:r>
              <a:rPr kumimoji="1" lang="ja-JP" altLang="en-US" sz="1200" dirty="0">
                <a:latin typeface="+mn-ea"/>
              </a:rPr>
              <a:t>作成した</a:t>
            </a:r>
            <a:r>
              <a:rPr kumimoji="1" lang="en-US" altLang="ja-JP" sz="1200" dirty="0">
                <a:latin typeface="+mn-ea"/>
              </a:rPr>
              <a:t>AVS30</a:t>
            </a:r>
            <a:r>
              <a:rPr kumimoji="1" lang="ja-JP" altLang="en-US" sz="1200" dirty="0">
                <a:latin typeface="+mn-ea"/>
              </a:rPr>
              <a:t>について、</a:t>
            </a:r>
            <a:r>
              <a:rPr kumimoji="1" lang="en-US" altLang="ja-JP" sz="1200" dirty="0">
                <a:latin typeface="+mn-ea"/>
              </a:rPr>
              <a:t>H26</a:t>
            </a:r>
            <a:r>
              <a:rPr kumimoji="1" lang="ja-JP" altLang="en-US" sz="1200" dirty="0">
                <a:latin typeface="+mn-ea"/>
              </a:rPr>
              <a:t>想定（南海トラフ）と分布を比較した。</a:t>
            </a:r>
            <a:endParaRPr kumimoji="1" lang="en-US" altLang="ja-JP" sz="1200" dirty="0">
              <a:latin typeface="+mn-ea"/>
            </a:endParaRPr>
          </a:p>
          <a:p>
            <a:pPr marL="85725" indent="-85725">
              <a:buFont typeface="Arial" panose="020B0604020202020204" pitchFamily="34" charset="0"/>
              <a:buChar char="•"/>
            </a:pPr>
            <a:r>
              <a:rPr kumimoji="1" lang="en-US" altLang="ja-JP" sz="1200" dirty="0">
                <a:latin typeface="+mn-ea"/>
              </a:rPr>
              <a:t>AVS30</a:t>
            </a:r>
            <a:r>
              <a:rPr kumimoji="1" lang="ja-JP" altLang="en-US" sz="1200" dirty="0">
                <a:latin typeface="+mn-ea"/>
              </a:rPr>
              <a:t>の分布傾向は大きく変わらないが、豊中市～吹田市の一部地域などは、過年度はモデル補完により算定していたが、今回は、微地形が丘陵に分類されるため、内閣府の設定値を採用したことによる変化である。</a:t>
            </a:r>
            <a:endParaRPr kumimoji="1" lang="en-US" altLang="ja-JP" sz="1200" dirty="0">
              <a:highlight>
                <a:srgbClr val="FFFF00"/>
              </a:highlight>
              <a:latin typeface="+mn-ea"/>
            </a:endParaRPr>
          </a:p>
        </p:txBody>
      </p:sp>
      <p:pic>
        <p:nvPicPr>
          <p:cNvPr id="26" name="図 25">
            <a:extLst>
              <a:ext uri="{FF2B5EF4-FFF2-40B4-BE49-F238E27FC236}">
                <a16:creationId xmlns:a16="http://schemas.microsoft.com/office/drawing/2014/main" id="{B612D9DA-0FEC-9741-DF48-D4973CB4E10E}"/>
              </a:ext>
            </a:extLst>
          </p:cNvPr>
          <p:cNvPicPr>
            <a:picLocks noChangeAspect="1"/>
          </p:cNvPicPr>
          <p:nvPr/>
        </p:nvPicPr>
        <p:blipFill>
          <a:blip r:embed="rId3"/>
          <a:srcRect/>
          <a:stretch/>
        </p:blipFill>
        <p:spPr>
          <a:xfrm>
            <a:off x="884254" y="1938473"/>
            <a:ext cx="3519368" cy="4370564"/>
          </a:xfrm>
          <a:prstGeom prst="rect">
            <a:avLst/>
          </a:prstGeom>
          <a:ln w="19050">
            <a:solidFill>
              <a:schemeClr val="tx1"/>
            </a:solidFill>
          </a:ln>
        </p:spPr>
      </p:pic>
      <p:sp>
        <p:nvSpPr>
          <p:cNvPr id="30" name="テキスト ボックス 29">
            <a:extLst>
              <a:ext uri="{FF2B5EF4-FFF2-40B4-BE49-F238E27FC236}">
                <a16:creationId xmlns:a16="http://schemas.microsoft.com/office/drawing/2014/main" id="{B528392A-978F-9DAF-4D75-0720C016B151}"/>
              </a:ext>
            </a:extLst>
          </p:cNvPr>
          <p:cNvSpPr txBox="1"/>
          <p:nvPr/>
        </p:nvSpPr>
        <p:spPr>
          <a:xfrm>
            <a:off x="597743" y="1869704"/>
            <a:ext cx="1189038" cy="461665"/>
          </a:xfrm>
          <a:prstGeom prst="rect">
            <a:avLst/>
          </a:prstGeom>
          <a:solidFill>
            <a:srgbClr val="FFFF00"/>
          </a:solidFill>
          <a:ln w="19050">
            <a:solidFill>
              <a:schemeClr val="tx1"/>
            </a:solidFill>
          </a:ln>
        </p:spPr>
        <p:txBody>
          <a:bodyPr wrap="square">
            <a:spAutoFit/>
          </a:bodyPr>
          <a:lstStyle/>
          <a:p>
            <a:pPr algn="ctr"/>
            <a:r>
              <a:rPr lang="ja-JP" altLang="en-US" sz="1200" b="1" dirty="0"/>
              <a:t>今回想定</a:t>
            </a:r>
            <a:endParaRPr lang="en-US" altLang="ja-JP" sz="1200" b="1" dirty="0"/>
          </a:p>
          <a:p>
            <a:pPr algn="ctr"/>
            <a:r>
              <a:rPr lang="ja-JP" altLang="en-US" sz="1200" b="1" dirty="0"/>
              <a:t>（南海トラフ）</a:t>
            </a:r>
          </a:p>
        </p:txBody>
      </p:sp>
      <p:pic>
        <p:nvPicPr>
          <p:cNvPr id="31" name="図 30">
            <a:extLst>
              <a:ext uri="{FF2B5EF4-FFF2-40B4-BE49-F238E27FC236}">
                <a16:creationId xmlns:a16="http://schemas.microsoft.com/office/drawing/2014/main" id="{435C12B5-AE52-4ECB-F9B2-4A7F93D85212}"/>
              </a:ext>
            </a:extLst>
          </p:cNvPr>
          <p:cNvPicPr>
            <a:picLocks noChangeAspect="1"/>
          </p:cNvPicPr>
          <p:nvPr/>
        </p:nvPicPr>
        <p:blipFill>
          <a:blip r:embed="rId4"/>
          <a:srcRect/>
          <a:stretch/>
        </p:blipFill>
        <p:spPr>
          <a:xfrm>
            <a:off x="4740380" y="1932308"/>
            <a:ext cx="3520800" cy="4372342"/>
          </a:xfrm>
          <a:prstGeom prst="rect">
            <a:avLst/>
          </a:prstGeom>
        </p:spPr>
      </p:pic>
      <p:sp>
        <p:nvSpPr>
          <p:cNvPr id="32" name="テキスト ボックス 31">
            <a:extLst>
              <a:ext uri="{FF2B5EF4-FFF2-40B4-BE49-F238E27FC236}">
                <a16:creationId xmlns:a16="http://schemas.microsoft.com/office/drawing/2014/main" id="{AF2FFD61-B9C8-02DB-32A8-9F7D40223C0D}"/>
              </a:ext>
            </a:extLst>
          </p:cNvPr>
          <p:cNvSpPr txBox="1"/>
          <p:nvPr/>
        </p:nvSpPr>
        <p:spPr>
          <a:xfrm>
            <a:off x="805643" y="6333611"/>
            <a:ext cx="3597980" cy="276999"/>
          </a:xfrm>
          <a:prstGeom prst="rect">
            <a:avLst/>
          </a:prstGeom>
          <a:noFill/>
        </p:spPr>
        <p:txBody>
          <a:bodyPr wrap="square">
            <a:spAutoFit/>
          </a:bodyPr>
          <a:lstStyle/>
          <a:p>
            <a:pPr algn="ctr"/>
            <a:r>
              <a:rPr lang="ja-JP" altLang="en-US" sz="1200" dirty="0"/>
              <a:t>図</a:t>
            </a:r>
            <a:r>
              <a:rPr lang="en-US" altLang="ja-JP" sz="1200" dirty="0"/>
              <a:t>13</a:t>
            </a:r>
            <a:r>
              <a:rPr lang="ja-JP" altLang="en-US" sz="1200" dirty="0"/>
              <a:t> </a:t>
            </a:r>
            <a:r>
              <a:rPr lang="en-US" altLang="ja-JP" sz="1200" dirty="0"/>
              <a:t> </a:t>
            </a:r>
            <a:r>
              <a:rPr lang="ja-JP" altLang="en-US" sz="1200" dirty="0"/>
              <a:t>今回想定（南海トラフ）による</a:t>
            </a:r>
            <a:r>
              <a:rPr lang="en-US" altLang="ja-JP" sz="1200" dirty="0"/>
              <a:t>AVS30</a:t>
            </a:r>
            <a:r>
              <a:rPr lang="ja-JP" altLang="en-US" sz="1200" dirty="0"/>
              <a:t>分布</a:t>
            </a:r>
          </a:p>
        </p:txBody>
      </p:sp>
      <p:sp>
        <p:nvSpPr>
          <p:cNvPr id="33" name="テキスト ボックス 32">
            <a:extLst>
              <a:ext uri="{FF2B5EF4-FFF2-40B4-BE49-F238E27FC236}">
                <a16:creationId xmlns:a16="http://schemas.microsoft.com/office/drawing/2014/main" id="{BDDCDB40-65F9-9077-CC4D-3990A74298C0}"/>
              </a:ext>
            </a:extLst>
          </p:cNvPr>
          <p:cNvSpPr txBox="1"/>
          <p:nvPr/>
        </p:nvSpPr>
        <p:spPr>
          <a:xfrm>
            <a:off x="4690347" y="6333610"/>
            <a:ext cx="3597980" cy="276999"/>
          </a:xfrm>
          <a:prstGeom prst="rect">
            <a:avLst/>
          </a:prstGeom>
          <a:noFill/>
        </p:spPr>
        <p:txBody>
          <a:bodyPr wrap="square">
            <a:spAutoFit/>
          </a:bodyPr>
          <a:lstStyle/>
          <a:p>
            <a:pPr algn="ctr"/>
            <a:r>
              <a:rPr lang="ja-JP" altLang="en-US" sz="1200" dirty="0"/>
              <a:t>図</a:t>
            </a:r>
            <a:r>
              <a:rPr lang="en-US" altLang="ja-JP" sz="1200" dirty="0"/>
              <a:t>14</a:t>
            </a:r>
            <a:r>
              <a:rPr lang="ja-JP" altLang="en-US" sz="1200" dirty="0"/>
              <a:t> </a:t>
            </a:r>
            <a:r>
              <a:rPr lang="en-US" altLang="ja-JP" sz="1200" dirty="0"/>
              <a:t> H26</a:t>
            </a:r>
            <a:r>
              <a:rPr lang="ja-JP" altLang="en-US" sz="1200" dirty="0"/>
              <a:t>想定（南海トラフ）による</a:t>
            </a:r>
            <a:r>
              <a:rPr lang="en-US" altLang="ja-JP" sz="1200" dirty="0"/>
              <a:t>AVS30</a:t>
            </a:r>
            <a:r>
              <a:rPr lang="ja-JP" altLang="en-US" sz="1200" dirty="0"/>
              <a:t>分布</a:t>
            </a:r>
          </a:p>
        </p:txBody>
      </p:sp>
      <p:sp>
        <p:nvSpPr>
          <p:cNvPr id="38" name="テキスト ボックス 37">
            <a:extLst>
              <a:ext uri="{FF2B5EF4-FFF2-40B4-BE49-F238E27FC236}">
                <a16:creationId xmlns:a16="http://schemas.microsoft.com/office/drawing/2014/main" id="{B82AEBE5-73F9-D4AA-3CA3-D17DAE474D7B}"/>
              </a:ext>
            </a:extLst>
          </p:cNvPr>
          <p:cNvSpPr txBox="1"/>
          <p:nvPr/>
        </p:nvSpPr>
        <p:spPr>
          <a:xfrm>
            <a:off x="4674638" y="1869703"/>
            <a:ext cx="1189038" cy="461665"/>
          </a:xfrm>
          <a:prstGeom prst="rect">
            <a:avLst/>
          </a:prstGeom>
          <a:solidFill>
            <a:schemeClr val="bg1"/>
          </a:solidFill>
          <a:ln w="19050">
            <a:solidFill>
              <a:schemeClr val="tx1"/>
            </a:solidFill>
          </a:ln>
        </p:spPr>
        <p:txBody>
          <a:bodyPr wrap="square">
            <a:spAutoFit/>
          </a:bodyPr>
          <a:lstStyle/>
          <a:p>
            <a:pPr algn="ctr"/>
            <a:r>
              <a:rPr lang="en-US" altLang="ja-JP" sz="1200" dirty="0"/>
              <a:t>H26</a:t>
            </a:r>
            <a:r>
              <a:rPr lang="ja-JP" altLang="en-US" sz="1200" dirty="0"/>
              <a:t>想定</a:t>
            </a:r>
            <a:endParaRPr lang="en-US" altLang="ja-JP" sz="1200" dirty="0"/>
          </a:p>
          <a:p>
            <a:pPr algn="ctr"/>
            <a:r>
              <a:rPr lang="ja-JP" altLang="en-US" sz="1200" dirty="0"/>
              <a:t>（南海トラフ）</a:t>
            </a:r>
          </a:p>
        </p:txBody>
      </p:sp>
      <p:pic>
        <p:nvPicPr>
          <p:cNvPr id="40" name="図 39">
            <a:extLst>
              <a:ext uri="{FF2B5EF4-FFF2-40B4-BE49-F238E27FC236}">
                <a16:creationId xmlns:a16="http://schemas.microsoft.com/office/drawing/2014/main" id="{E8EF0AFD-A35B-CBF3-C982-8F18B6EF0CA5}"/>
              </a:ext>
            </a:extLst>
          </p:cNvPr>
          <p:cNvPicPr>
            <a:picLocks noChangeAspect="1"/>
          </p:cNvPicPr>
          <p:nvPr/>
        </p:nvPicPr>
        <p:blipFill>
          <a:blip r:embed="rId5"/>
          <a:srcRect l="1012" r="15505" b="12009"/>
          <a:stretch>
            <a:fillRect/>
          </a:stretch>
        </p:blipFill>
        <p:spPr>
          <a:xfrm>
            <a:off x="1118370" y="2749799"/>
            <a:ext cx="1040187" cy="1826197"/>
          </a:xfrm>
          <a:prstGeom prst="rect">
            <a:avLst/>
          </a:prstGeom>
          <a:ln w="3175">
            <a:solidFill>
              <a:schemeClr val="tx1"/>
            </a:solidFill>
          </a:ln>
        </p:spPr>
      </p:pic>
      <p:sp>
        <p:nvSpPr>
          <p:cNvPr id="4" name="楕円 3">
            <a:extLst>
              <a:ext uri="{FF2B5EF4-FFF2-40B4-BE49-F238E27FC236}">
                <a16:creationId xmlns:a16="http://schemas.microsoft.com/office/drawing/2014/main" id="{5B1BB249-C832-399B-FABA-1E35E4CBBE47}"/>
              </a:ext>
            </a:extLst>
          </p:cNvPr>
          <p:cNvSpPr/>
          <p:nvPr/>
        </p:nvSpPr>
        <p:spPr>
          <a:xfrm>
            <a:off x="2672296" y="3058013"/>
            <a:ext cx="697494" cy="580818"/>
          </a:xfrm>
          <a:prstGeom prst="ellipse">
            <a:avLst/>
          </a:prstGeom>
          <a:noFill/>
          <a:ln w="25400">
            <a:solidFill>
              <a:schemeClr val="dk1"/>
            </a:solidFill>
            <a:prstDash val="sys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55F69483-9872-1CA6-365D-672735C08B5F}"/>
              </a:ext>
            </a:extLst>
          </p:cNvPr>
          <p:cNvSpPr/>
          <p:nvPr/>
        </p:nvSpPr>
        <p:spPr>
          <a:xfrm>
            <a:off x="6541420" y="3082080"/>
            <a:ext cx="697494" cy="580818"/>
          </a:xfrm>
          <a:prstGeom prst="ellipse">
            <a:avLst/>
          </a:prstGeom>
          <a:noFill/>
          <a:ln w="25400">
            <a:solidFill>
              <a:schemeClr val="dk1"/>
            </a:solidFill>
            <a:prstDash val="sys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A9F3DE4-7EF8-E4DE-AAE6-5154C0816B09}"/>
              </a:ext>
            </a:extLst>
          </p:cNvPr>
          <p:cNvPicPr>
            <a:picLocks noChangeAspect="1"/>
          </p:cNvPicPr>
          <p:nvPr/>
        </p:nvPicPr>
        <p:blipFill>
          <a:blip r:embed="rId5"/>
          <a:srcRect l="1012" r="15505" b="12009"/>
          <a:stretch>
            <a:fillRect/>
          </a:stretch>
        </p:blipFill>
        <p:spPr>
          <a:xfrm>
            <a:off x="4948269" y="2749799"/>
            <a:ext cx="1040187" cy="1826197"/>
          </a:xfrm>
          <a:prstGeom prst="rect">
            <a:avLst/>
          </a:prstGeom>
          <a:ln w="3175">
            <a:solidFill>
              <a:schemeClr val="tx1"/>
            </a:solidFill>
          </a:ln>
        </p:spPr>
      </p:pic>
    </p:spTree>
    <p:extLst>
      <p:ext uri="{BB962C8B-B14F-4D97-AF65-F5344CB8AC3E}">
        <p14:creationId xmlns:p14="http://schemas.microsoft.com/office/powerpoint/2010/main" val="5854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B65B4-263A-4541-DB36-4689EA03A60A}"/>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09D85B26-D5B9-659E-5935-50CD9E6C7EDF}"/>
              </a:ext>
            </a:extLst>
          </p:cNvPr>
          <p:cNvSpPr>
            <a:spLocks noGrp="1"/>
          </p:cNvSpPr>
          <p:nvPr>
            <p:ph type="title"/>
          </p:nvPr>
        </p:nvSpPr>
        <p:spPr/>
        <p:txBody>
          <a:bodyPr>
            <a:normAutofit/>
          </a:bodyPr>
          <a:lstStyle/>
          <a:p>
            <a:r>
              <a:rPr kumimoji="1" lang="ja-JP" altLang="en-US" sz="1800" dirty="0"/>
              <a:t>５．地表面の震度</a:t>
            </a:r>
            <a:r>
              <a:rPr lang="ja-JP" altLang="en-US" dirty="0"/>
              <a:t>分布</a:t>
            </a:r>
            <a:endParaRPr kumimoji="1" lang="ja-JP" altLang="en-US" sz="1800" dirty="0"/>
          </a:p>
        </p:txBody>
      </p:sp>
      <p:sp>
        <p:nvSpPr>
          <p:cNvPr id="10" name="テキスト プレースホルダー 9">
            <a:extLst>
              <a:ext uri="{FF2B5EF4-FFF2-40B4-BE49-F238E27FC236}">
                <a16:creationId xmlns:a16="http://schemas.microsoft.com/office/drawing/2014/main" id="{EBFF926A-EC83-422E-8988-AD29C4BA2717}"/>
              </a:ext>
            </a:extLst>
          </p:cNvPr>
          <p:cNvSpPr>
            <a:spLocks noGrp="1"/>
          </p:cNvSpPr>
          <p:nvPr>
            <p:ph type="body" sz="quarter" idx="11"/>
          </p:nvPr>
        </p:nvSpPr>
        <p:spPr>
          <a:xfrm>
            <a:off x="144001" y="477604"/>
            <a:ext cx="1837200" cy="320000"/>
          </a:xfrm>
        </p:spPr>
        <p:txBody>
          <a:bodyPr/>
          <a:lstStyle/>
          <a:p>
            <a:pPr algn="ctr"/>
            <a:r>
              <a:rPr lang="ja-JP" altLang="en-US" dirty="0">
                <a:latin typeface="Meiryo UI" panose="020B0604030504040204" pitchFamily="50" charset="-128"/>
                <a:ea typeface="Meiryo UI" panose="020B0604030504040204" pitchFamily="50" charset="-128"/>
              </a:rPr>
              <a:t>地表震度の予測結果</a:t>
            </a:r>
          </a:p>
        </p:txBody>
      </p:sp>
      <p:sp>
        <p:nvSpPr>
          <p:cNvPr id="12" name="テキスト ボックス 11">
            <a:extLst>
              <a:ext uri="{FF2B5EF4-FFF2-40B4-BE49-F238E27FC236}">
                <a16:creationId xmlns:a16="http://schemas.microsoft.com/office/drawing/2014/main" id="{74CD91C1-386E-97C4-04BD-232BF9613AE0}"/>
              </a:ext>
            </a:extLst>
          </p:cNvPr>
          <p:cNvSpPr txBox="1"/>
          <p:nvPr/>
        </p:nvSpPr>
        <p:spPr>
          <a:xfrm>
            <a:off x="1121421" y="6312413"/>
            <a:ext cx="3182665" cy="276999"/>
          </a:xfrm>
          <a:prstGeom prst="rect">
            <a:avLst/>
          </a:prstGeom>
          <a:noFill/>
        </p:spPr>
        <p:txBody>
          <a:bodyPr wrap="square">
            <a:spAutoFit/>
          </a:bodyPr>
          <a:lstStyle/>
          <a:p>
            <a:pPr algn="ctr"/>
            <a:r>
              <a:rPr lang="ja-JP" altLang="en-US" sz="1200" dirty="0"/>
              <a:t>図</a:t>
            </a:r>
            <a:r>
              <a:rPr lang="en-US" altLang="ja-JP" sz="1200" dirty="0"/>
              <a:t>15</a:t>
            </a:r>
            <a:r>
              <a:rPr lang="ja-JP" altLang="en-US" sz="1200" dirty="0"/>
              <a:t> 今回想定（南海トラフ）の地表震度</a:t>
            </a:r>
          </a:p>
        </p:txBody>
      </p:sp>
      <p:sp>
        <p:nvSpPr>
          <p:cNvPr id="14" name="テキスト ボックス 13">
            <a:extLst>
              <a:ext uri="{FF2B5EF4-FFF2-40B4-BE49-F238E27FC236}">
                <a16:creationId xmlns:a16="http://schemas.microsoft.com/office/drawing/2014/main" id="{25400B32-90E8-FC57-1F95-CC8E968BAA82}"/>
              </a:ext>
            </a:extLst>
          </p:cNvPr>
          <p:cNvSpPr txBox="1"/>
          <p:nvPr/>
        </p:nvSpPr>
        <p:spPr>
          <a:xfrm>
            <a:off x="5030382" y="6288149"/>
            <a:ext cx="3182665" cy="276999"/>
          </a:xfrm>
          <a:prstGeom prst="rect">
            <a:avLst/>
          </a:prstGeom>
          <a:noFill/>
        </p:spPr>
        <p:txBody>
          <a:bodyPr wrap="square">
            <a:spAutoFit/>
          </a:bodyPr>
          <a:lstStyle/>
          <a:p>
            <a:pPr algn="ctr"/>
            <a:r>
              <a:rPr lang="ja-JP" altLang="en-US" sz="1200" dirty="0"/>
              <a:t>図</a:t>
            </a:r>
            <a:r>
              <a:rPr lang="en-US" altLang="ja-JP" sz="1200" dirty="0"/>
              <a:t>16</a:t>
            </a:r>
            <a:r>
              <a:rPr lang="ja-JP" altLang="en-US" sz="1200" dirty="0"/>
              <a:t> </a:t>
            </a:r>
            <a:r>
              <a:rPr lang="en-US" altLang="ja-JP" sz="1200" dirty="0"/>
              <a:t>H26</a:t>
            </a:r>
            <a:r>
              <a:rPr lang="ja-JP" altLang="en-US" sz="1200" dirty="0"/>
              <a:t>想定（南海トラフ）の地表震度</a:t>
            </a:r>
          </a:p>
        </p:txBody>
      </p:sp>
      <p:sp>
        <p:nvSpPr>
          <p:cNvPr id="3" name="四角形: 角を丸くする 4">
            <a:extLst>
              <a:ext uri="{FF2B5EF4-FFF2-40B4-BE49-F238E27FC236}">
                <a16:creationId xmlns:a16="http://schemas.microsoft.com/office/drawing/2014/main" id="{3A735178-F256-C3CC-8C5A-E97530B67B9A}"/>
              </a:ext>
            </a:extLst>
          </p:cNvPr>
          <p:cNvSpPr/>
          <p:nvPr/>
        </p:nvSpPr>
        <p:spPr>
          <a:xfrm>
            <a:off x="314325" y="934226"/>
            <a:ext cx="8497630" cy="737854"/>
          </a:xfrm>
          <a:prstGeom prst="roundRect">
            <a:avLst>
              <a:gd name="adj" fmla="val 1435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pPr marL="216000" indent="-216000">
              <a:buFont typeface="Wingdings" panose="05000000000000000000" pitchFamily="2" charset="2"/>
              <a:buChar char="l"/>
            </a:pPr>
            <a:r>
              <a:rPr kumimoji="1" lang="ja-JP" altLang="en-US" sz="1400" dirty="0"/>
              <a:t>地表震度は、５弱～６強が予測された。</a:t>
            </a:r>
            <a:r>
              <a:rPr kumimoji="1" lang="ja-JP" altLang="en-US" sz="1400" b="1" dirty="0"/>
              <a:t>府の広い範囲で震度６弱、南部沿岸域で６強</a:t>
            </a:r>
            <a:r>
              <a:rPr kumimoji="1" lang="ja-JP" altLang="en-US" sz="1400" dirty="0"/>
              <a:t>となった。</a:t>
            </a:r>
            <a:endParaRPr kumimoji="1" lang="en-US" altLang="ja-JP" sz="1400" dirty="0"/>
          </a:p>
          <a:p>
            <a:pPr marL="216000" indent="-216000">
              <a:buFont typeface="Wingdings" panose="05000000000000000000" pitchFamily="2" charset="2"/>
              <a:buChar char="l"/>
            </a:pPr>
            <a:r>
              <a:rPr kumimoji="1" lang="en-US" altLang="ja-JP" sz="1400" dirty="0"/>
              <a:t>H26</a:t>
            </a:r>
            <a:r>
              <a:rPr kumimoji="1" lang="ja-JP" altLang="en-US" sz="1400" dirty="0"/>
              <a:t>想定（南海トラフ）と比較すると、夢洲周辺では震度が大きく、関西国際空港の一部や阪南市や岬町沿岸部では震度が小さくなっている。</a:t>
            </a:r>
          </a:p>
        </p:txBody>
      </p:sp>
      <p:sp>
        <p:nvSpPr>
          <p:cNvPr id="5" name="角丸四角形 73">
            <a:extLst>
              <a:ext uri="{FF2B5EF4-FFF2-40B4-BE49-F238E27FC236}">
                <a16:creationId xmlns:a16="http://schemas.microsoft.com/office/drawing/2014/main" id="{BB995C35-931A-BD3E-CFB5-F26F3BA7D10A}"/>
              </a:ext>
            </a:extLst>
          </p:cNvPr>
          <p:cNvSpPr/>
          <p:nvPr/>
        </p:nvSpPr>
        <p:spPr>
          <a:xfrm>
            <a:off x="297396" y="1965825"/>
            <a:ext cx="2772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en-US" altLang="ja-JP" sz="1200" b="1" dirty="0">
                <a:solidFill>
                  <a:schemeClr val="tx1"/>
                </a:solidFill>
                <a:latin typeface="Meiryo UI" panose="020B0604030504040204" pitchFamily="50" charset="-128"/>
                <a:ea typeface="Meiryo UI" panose="020B0604030504040204" pitchFamily="50" charset="-128"/>
              </a:rPr>
              <a:t>H26</a:t>
            </a:r>
            <a:r>
              <a:rPr kumimoji="1" lang="ja-JP" altLang="en-US" sz="1200" b="1" dirty="0">
                <a:solidFill>
                  <a:schemeClr val="tx1"/>
                </a:solidFill>
                <a:latin typeface="Meiryo UI" panose="020B0604030504040204" pitchFamily="50" charset="-128"/>
                <a:ea typeface="Meiryo UI" panose="020B0604030504040204" pitchFamily="50" charset="-128"/>
              </a:rPr>
              <a:t>想定（南海トラフ）時との比較</a:t>
            </a:r>
          </a:p>
        </p:txBody>
      </p:sp>
      <p:sp>
        <p:nvSpPr>
          <p:cNvPr id="23" name="スライド番号プレースホルダー 12">
            <a:extLst>
              <a:ext uri="{FF2B5EF4-FFF2-40B4-BE49-F238E27FC236}">
                <a16:creationId xmlns:a16="http://schemas.microsoft.com/office/drawing/2014/main" id="{3BDD5BCC-7E67-7C54-01F8-217598854257}"/>
              </a:ext>
            </a:extLst>
          </p:cNvPr>
          <p:cNvSpPr>
            <a:spLocks noGrp="1"/>
          </p:cNvSpPr>
          <p:nvPr>
            <p:ph type="sldNum" sz="quarter" idx="12"/>
          </p:nvPr>
        </p:nvSpPr>
        <p:spPr>
          <a:xfrm>
            <a:off x="7159286" y="6563899"/>
            <a:ext cx="2057400" cy="365125"/>
          </a:xfrm>
          <a:prstGeom prst="rect">
            <a:avLst/>
          </a:prstGeom>
        </p:spPr>
        <p:txBody>
          <a:bodyPr/>
          <a:lstStyle/>
          <a:p>
            <a:fld id="{DE8A6AB4-C314-4581-B2EB-142FADA2A072}" type="slidenum">
              <a:rPr lang="ja-JP" altLang="en-US" smtClean="0"/>
              <a:pPr/>
              <a:t>12</a:t>
            </a:fld>
            <a:endParaRPr lang="ja-JP" altLang="en-US" dirty="0"/>
          </a:p>
        </p:txBody>
      </p:sp>
      <p:pic>
        <p:nvPicPr>
          <p:cNvPr id="15" name="図 14">
            <a:extLst>
              <a:ext uri="{FF2B5EF4-FFF2-40B4-BE49-F238E27FC236}">
                <a16:creationId xmlns:a16="http://schemas.microsoft.com/office/drawing/2014/main" id="{486C9A4E-8788-D03C-1A50-EE796EC40957}"/>
              </a:ext>
            </a:extLst>
          </p:cNvPr>
          <p:cNvPicPr>
            <a:picLocks noChangeAspect="1"/>
          </p:cNvPicPr>
          <p:nvPr/>
        </p:nvPicPr>
        <p:blipFill>
          <a:blip r:embed="rId3"/>
          <a:srcRect/>
          <a:stretch/>
        </p:blipFill>
        <p:spPr>
          <a:xfrm>
            <a:off x="1287442" y="2181506"/>
            <a:ext cx="2856085" cy="4136399"/>
          </a:xfrm>
          <a:prstGeom prst="rect">
            <a:avLst/>
          </a:prstGeom>
        </p:spPr>
      </p:pic>
      <p:pic>
        <p:nvPicPr>
          <p:cNvPr id="16" name="図 15">
            <a:extLst>
              <a:ext uri="{FF2B5EF4-FFF2-40B4-BE49-F238E27FC236}">
                <a16:creationId xmlns:a16="http://schemas.microsoft.com/office/drawing/2014/main" id="{AAFDEBED-7EE4-C1C0-7467-48563FC77BBA}"/>
              </a:ext>
            </a:extLst>
          </p:cNvPr>
          <p:cNvPicPr>
            <a:picLocks noChangeAspect="1"/>
          </p:cNvPicPr>
          <p:nvPr/>
        </p:nvPicPr>
        <p:blipFill>
          <a:blip r:embed="rId4"/>
          <a:srcRect/>
          <a:stretch/>
        </p:blipFill>
        <p:spPr>
          <a:xfrm>
            <a:off x="5237538" y="2181506"/>
            <a:ext cx="2856085" cy="4136399"/>
          </a:xfrm>
          <a:prstGeom prst="rect">
            <a:avLst/>
          </a:prstGeom>
        </p:spPr>
      </p:pic>
      <p:sp>
        <p:nvSpPr>
          <p:cNvPr id="26" name="正方形/長方形 25">
            <a:extLst>
              <a:ext uri="{FF2B5EF4-FFF2-40B4-BE49-F238E27FC236}">
                <a16:creationId xmlns:a16="http://schemas.microsoft.com/office/drawing/2014/main" id="{6594A716-D0FE-B04F-D19D-A7D56C7DDC57}"/>
              </a:ext>
            </a:extLst>
          </p:cNvPr>
          <p:cNvSpPr/>
          <p:nvPr/>
        </p:nvSpPr>
        <p:spPr>
          <a:xfrm>
            <a:off x="1362587" y="2257425"/>
            <a:ext cx="2700337" cy="3979069"/>
          </a:xfrm>
          <a:prstGeom prst="rect">
            <a:avLst/>
          </a:prstGeom>
          <a:noFill/>
          <a:ln w="190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2795DCB1-EA88-A98F-1407-36755E97F8E4}"/>
              </a:ext>
            </a:extLst>
          </p:cNvPr>
          <p:cNvSpPr/>
          <p:nvPr/>
        </p:nvSpPr>
        <p:spPr>
          <a:xfrm>
            <a:off x="2452313" y="4092130"/>
            <a:ext cx="520883" cy="505659"/>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9247A5D8-FBB7-A4B8-5DA9-1B0655386B8D}"/>
              </a:ext>
            </a:extLst>
          </p:cNvPr>
          <p:cNvSpPr/>
          <p:nvPr/>
        </p:nvSpPr>
        <p:spPr>
          <a:xfrm>
            <a:off x="6405138" y="4092130"/>
            <a:ext cx="520883" cy="505659"/>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AEB0FAF4-F80D-F786-2052-184B65C0C906}"/>
              </a:ext>
            </a:extLst>
          </p:cNvPr>
          <p:cNvSpPr/>
          <p:nvPr/>
        </p:nvSpPr>
        <p:spPr>
          <a:xfrm>
            <a:off x="1735327" y="5191991"/>
            <a:ext cx="330846" cy="321177"/>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6CCF9A53-08F3-2031-7B2C-A281851E95A0}"/>
              </a:ext>
            </a:extLst>
          </p:cNvPr>
          <p:cNvSpPr/>
          <p:nvPr/>
        </p:nvSpPr>
        <p:spPr>
          <a:xfrm>
            <a:off x="5709877" y="5191991"/>
            <a:ext cx="330846" cy="321177"/>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28061B38-7D55-4DD0-9B95-2B5D4E37B912}"/>
              </a:ext>
            </a:extLst>
          </p:cNvPr>
          <p:cNvSpPr/>
          <p:nvPr/>
        </p:nvSpPr>
        <p:spPr>
          <a:xfrm rot="20161619">
            <a:off x="1357900" y="5691715"/>
            <a:ext cx="926843" cy="225916"/>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AC7694CB-125A-C5D4-BA5D-C4398EA8382B}"/>
              </a:ext>
            </a:extLst>
          </p:cNvPr>
          <p:cNvSpPr/>
          <p:nvPr/>
        </p:nvSpPr>
        <p:spPr>
          <a:xfrm rot="20161619">
            <a:off x="5267417" y="5691715"/>
            <a:ext cx="926843" cy="225916"/>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4D5C1C1A-201A-B234-EA2F-741CA8697703}"/>
              </a:ext>
            </a:extLst>
          </p:cNvPr>
          <p:cNvPicPr>
            <a:picLocks noChangeAspect="1"/>
          </p:cNvPicPr>
          <p:nvPr/>
        </p:nvPicPr>
        <p:blipFill>
          <a:blip r:embed="rId3"/>
          <a:srcRect l="6799" t="5319" r="74265" b="73257"/>
          <a:stretch>
            <a:fillRect/>
          </a:stretch>
        </p:blipFill>
        <p:spPr>
          <a:xfrm>
            <a:off x="1507088" y="2558808"/>
            <a:ext cx="559085" cy="916089"/>
          </a:xfrm>
          <a:prstGeom prst="rect">
            <a:avLst/>
          </a:prstGeom>
        </p:spPr>
      </p:pic>
      <p:pic>
        <p:nvPicPr>
          <p:cNvPr id="6" name="図 5">
            <a:extLst>
              <a:ext uri="{FF2B5EF4-FFF2-40B4-BE49-F238E27FC236}">
                <a16:creationId xmlns:a16="http://schemas.microsoft.com/office/drawing/2014/main" id="{5DB3326D-903E-DA90-B64B-514AC7F831C9}"/>
              </a:ext>
            </a:extLst>
          </p:cNvPr>
          <p:cNvPicPr>
            <a:picLocks noChangeAspect="1"/>
          </p:cNvPicPr>
          <p:nvPr/>
        </p:nvPicPr>
        <p:blipFill>
          <a:blip r:embed="rId3"/>
          <a:srcRect l="6799" t="5319" r="74265" b="73257"/>
          <a:stretch>
            <a:fillRect/>
          </a:stretch>
        </p:blipFill>
        <p:spPr>
          <a:xfrm>
            <a:off x="5436959" y="2558808"/>
            <a:ext cx="559085" cy="916089"/>
          </a:xfrm>
          <a:prstGeom prst="rect">
            <a:avLst/>
          </a:prstGeom>
        </p:spPr>
      </p:pic>
      <p:sp>
        <p:nvSpPr>
          <p:cNvPr id="18" name="テキスト ボックス 17">
            <a:extLst>
              <a:ext uri="{FF2B5EF4-FFF2-40B4-BE49-F238E27FC236}">
                <a16:creationId xmlns:a16="http://schemas.microsoft.com/office/drawing/2014/main" id="{C290CCB7-A161-3FBD-FCB2-579C6F5057EE}"/>
              </a:ext>
            </a:extLst>
          </p:cNvPr>
          <p:cNvSpPr txBox="1"/>
          <p:nvPr/>
        </p:nvSpPr>
        <p:spPr>
          <a:xfrm>
            <a:off x="5009999" y="2097143"/>
            <a:ext cx="1149799" cy="461665"/>
          </a:xfrm>
          <a:prstGeom prst="rect">
            <a:avLst/>
          </a:prstGeom>
          <a:solidFill>
            <a:schemeClr val="bg1"/>
          </a:solidFill>
          <a:ln w="12700">
            <a:solidFill>
              <a:schemeClr val="tx1"/>
            </a:solidFill>
          </a:ln>
        </p:spPr>
        <p:txBody>
          <a:bodyPr wrap="square">
            <a:spAutoFit/>
          </a:bodyPr>
          <a:lstStyle/>
          <a:p>
            <a:pPr algn="ctr"/>
            <a:r>
              <a:rPr lang="en-US" altLang="ja-JP" sz="1200" dirty="0"/>
              <a:t>H26</a:t>
            </a:r>
            <a:r>
              <a:rPr lang="ja-JP" altLang="en-US" sz="1200" dirty="0"/>
              <a:t>想定</a:t>
            </a:r>
            <a:endParaRPr lang="en-US" altLang="ja-JP" sz="1200" dirty="0"/>
          </a:p>
          <a:p>
            <a:pPr algn="ctr"/>
            <a:r>
              <a:rPr lang="ja-JP" altLang="en-US" sz="1200" dirty="0"/>
              <a:t>（南海トラフ）</a:t>
            </a:r>
          </a:p>
        </p:txBody>
      </p:sp>
      <p:sp>
        <p:nvSpPr>
          <p:cNvPr id="25" name="テキスト ボックス 24">
            <a:extLst>
              <a:ext uri="{FF2B5EF4-FFF2-40B4-BE49-F238E27FC236}">
                <a16:creationId xmlns:a16="http://schemas.microsoft.com/office/drawing/2014/main" id="{6F034C89-89E8-BA96-4FBE-AAB0234844BB}"/>
              </a:ext>
            </a:extLst>
          </p:cNvPr>
          <p:cNvSpPr txBox="1"/>
          <p:nvPr/>
        </p:nvSpPr>
        <p:spPr>
          <a:xfrm>
            <a:off x="1050377" y="2088313"/>
            <a:ext cx="1189038" cy="461665"/>
          </a:xfrm>
          <a:prstGeom prst="rect">
            <a:avLst/>
          </a:prstGeom>
          <a:solidFill>
            <a:schemeClr val="bg1"/>
          </a:solidFill>
          <a:ln w="19050">
            <a:solidFill>
              <a:srgbClr val="FF0000"/>
            </a:solidFill>
          </a:ln>
        </p:spPr>
        <p:txBody>
          <a:bodyPr wrap="square">
            <a:spAutoFit/>
          </a:bodyPr>
          <a:lstStyle/>
          <a:p>
            <a:pPr algn="ctr"/>
            <a:r>
              <a:rPr lang="ja-JP" altLang="en-US" sz="1200" b="1" dirty="0">
                <a:solidFill>
                  <a:srgbClr val="FF0000"/>
                </a:solidFill>
              </a:rPr>
              <a:t>今回想定</a:t>
            </a:r>
            <a:endParaRPr lang="en-US" altLang="ja-JP" sz="1200" b="1" dirty="0">
              <a:solidFill>
                <a:srgbClr val="FF0000"/>
              </a:solidFill>
            </a:endParaRPr>
          </a:p>
          <a:p>
            <a:pPr algn="ctr"/>
            <a:r>
              <a:rPr lang="ja-JP" altLang="en-US" sz="1200" b="1" dirty="0">
                <a:solidFill>
                  <a:srgbClr val="FF0000"/>
                </a:solidFill>
              </a:rPr>
              <a:t>（南海トラフ）</a:t>
            </a:r>
            <a:endParaRPr lang="en-US" altLang="ja-JP" sz="1200" b="1" dirty="0">
              <a:solidFill>
                <a:srgbClr val="FF0000"/>
              </a:solidFill>
            </a:endParaRPr>
          </a:p>
        </p:txBody>
      </p:sp>
    </p:spTree>
    <p:extLst>
      <p:ext uri="{BB962C8B-B14F-4D97-AF65-F5344CB8AC3E}">
        <p14:creationId xmlns:p14="http://schemas.microsoft.com/office/powerpoint/2010/main" val="3771855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D53C0-ADEC-D557-EEA7-E23DF27B5751}"/>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02CD911E-7166-8306-5792-CF93CFCE56F3}"/>
              </a:ext>
            </a:extLst>
          </p:cNvPr>
          <p:cNvSpPr>
            <a:spLocks noGrp="1"/>
          </p:cNvSpPr>
          <p:nvPr>
            <p:ph type="title"/>
          </p:nvPr>
        </p:nvSpPr>
        <p:spPr/>
        <p:txBody>
          <a:bodyPr>
            <a:normAutofit/>
          </a:bodyPr>
          <a:lstStyle/>
          <a:p>
            <a:r>
              <a:rPr kumimoji="1" lang="ja-JP" altLang="en-US" sz="1800" dirty="0"/>
              <a:t>５．地表面の震度</a:t>
            </a:r>
            <a:r>
              <a:rPr lang="ja-JP" altLang="en-US" dirty="0"/>
              <a:t>分布</a:t>
            </a:r>
            <a:endParaRPr kumimoji="1" lang="ja-JP" altLang="en-US" sz="1800" dirty="0"/>
          </a:p>
        </p:txBody>
      </p:sp>
      <p:sp>
        <p:nvSpPr>
          <p:cNvPr id="10" name="テキスト プレースホルダー 9">
            <a:extLst>
              <a:ext uri="{FF2B5EF4-FFF2-40B4-BE49-F238E27FC236}">
                <a16:creationId xmlns:a16="http://schemas.microsoft.com/office/drawing/2014/main" id="{2E68779F-F897-2635-4F5D-AEF6BE80889C}"/>
              </a:ext>
            </a:extLst>
          </p:cNvPr>
          <p:cNvSpPr>
            <a:spLocks noGrp="1"/>
          </p:cNvSpPr>
          <p:nvPr>
            <p:ph type="body" sz="quarter" idx="11"/>
          </p:nvPr>
        </p:nvSpPr>
        <p:spPr>
          <a:xfrm>
            <a:off x="144001" y="477604"/>
            <a:ext cx="1837200" cy="320000"/>
          </a:xfrm>
        </p:spPr>
        <p:txBody>
          <a:bodyPr/>
          <a:lstStyle/>
          <a:p>
            <a:pPr algn="ctr"/>
            <a:r>
              <a:rPr lang="ja-JP" altLang="en-US" dirty="0">
                <a:latin typeface="Meiryo UI" panose="020B0604030504040204" pitchFamily="50" charset="-128"/>
                <a:ea typeface="Meiryo UI" panose="020B0604030504040204" pitchFamily="50" charset="-128"/>
              </a:rPr>
              <a:t>地表震度の予測結果</a:t>
            </a:r>
          </a:p>
        </p:txBody>
      </p:sp>
      <p:sp>
        <p:nvSpPr>
          <p:cNvPr id="23" name="スライド番号プレースホルダー 12">
            <a:extLst>
              <a:ext uri="{FF2B5EF4-FFF2-40B4-BE49-F238E27FC236}">
                <a16:creationId xmlns:a16="http://schemas.microsoft.com/office/drawing/2014/main" id="{6413CCB2-3F31-B0DA-D577-B792C3B8526B}"/>
              </a:ext>
            </a:extLst>
          </p:cNvPr>
          <p:cNvSpPr>
            <a:spLocks noGrp="1"/>
          </p:cNvSpPr>
          <p:nvPr>
            <p:ph type="sldNum" sz="quarter" idx="12"/>
          </p:nvPr>
        </p:nvSpPr>
        <p:spPr>
          <a:xfrm>
            <a:off x="7159286" y="6563899"/>
            <a:ext cx="2057400" cy="365125"/>
          </a:xfrm>
          <a:prstGeom prst="rect">
            <a:avLst/>
          </a:prstGeom>
        </p:spPr>
        <p:txBody>
          <a:bodyPr/>
          <a:lstStyle/>
          <a:p>
            <a:fld id="{DE8A6AB4-C314-4581-B2EB-142FADA2A072}" type="slidenum">
              <a:rPr lang="ja-JP" altLang="en-US" smtClean="0"/>
              <a:pPr/>
              <a:t>13</a:t>
            </a:fld>
            <a:endParaRPr lang="ja-JP" altLang="en-US" dirty="0"/>
          </a:p>
        </p:txBody>
      </p:sp>
      <p:sp>
        <p:nvSpPr>
          <p:cNvPr id="2" name="テキスト ボックス 1">
            <a:extLst>
              <a:ext uri="{FF2B5EF4-FFF2-40B4-BE49-F238E27FC236}">
                <a16:creationId xmlns:a16="http://schemas.microsoft.com/office/drawing/2014/main" id="{0E28260C-C26C-5356-AE7E-59BD40BA00F2}"/>
              </a:ext>
            </a:extLst>
          </p:cNvPr>
          <p:cNvSpPr txBox="1"/>
          <p:nvPr/>
        </p:nvSpPr>
        <p:spPr>
          <a:xfrm>
            <a:off x="5243638" y="6254405"/>
            <a:ext cx="3690700" cy="430887"/>
          </a:xfrm>
          <a:prstGeom prst="rect">
            <a:avLst/>
          </a:prstGeom>
          <a:noFill/>
        </p:spPr>
        <p:txBody>
          <a:bodyPr wrap="square">
            <a:spAutoFit/>
          </a:bodyPr>
          <a:lstStyle/>
          <a:p>
            <a:pPr algn="ctr"/>
            <a:r>
              <a:rPr lang="ja-JP" altLang="en-US" sz="1100" dirty="0"/>
              <a:t>図</a:t>
            </a:r>
            <a:r>
              <a:rPr lang="en-US" altLang="ja-JP" sz="1100" dirty="0"/>
              <a:t>18</a:t>
            </a:r>
            <a:r>
              <a:rPr lang="ja-JP" altLang="en-US" sz="1100" dirty="0"/>
              <a:t> 工学的基盤の計測震度の差分</a:t>
            </a:r>
            <a:endParaRPr lang="en-US" altLang="ja-JP" sz="1100" dirty="0"/>
          </a:p>
          <a:p>
            <a:pPr algn="ctr"/>
            <a:r>
              <a:rPr lang="ja-JP" altLang="en-US" sz="1000" dirty="0"/>
              <a:t>（今回想定の基盤震度</a:t>
            </a:r>
            <a:r>
              <a:rPr lang="en-US" altLang="ja-JP" sz="1000" dirty="0"/>
              <a:t>-H26</a:t>
            </a:r>
            <a:r>
              <a:rPr lang="ja-JP" altLang="en-US" sz="1000" dirty="0"/>
              <a:t>想定の基盤震度）</a:t>
            </a:r>
          </a:p>
        </p:txBody>
      </p:sp>
      <p:sp>
        <p:nvSpPr>
          <p:cNvPr id="15" name="角丸四角形 73">
            <a:extLst>
              <a:ext uri="{FF2B5EF4-FFF2-40B4-BE49-F238E27FC236}">
                <a16:creationId xmlns:a16="http://schemas.microsoft.com/office/drawing/2014/main" id="{ACAB670B-C1F0-C572-65F2-118A48B5EBD7}"/>
              </a:ext>
            </a:extLst>
          </p:cNvPr>
          <p:cNvSpPr/>
          <p:nvPr/>
        </p:nvSpPr>
        <p:spPr>
          <a:xfrm>
            <a:off x="314325" y="995017"/>
            <a:ext cx="216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地表震度予測結果の分析</a:t>
            </a:r>
          </a:p>
        </p:txBody>
      </p:sp>
      <p:sp>
        <p:nvSpPr>
          <p:cNvPr id="16" name="テキスト ボックス 15">
            <a:extLst>
              <a:ext uri="{FF2B5EF4-FFF2-40B4-BE49-F238E27FC236}">
                <a16:creationId xmlns:a16="http://schemas.microsoft.com/office/drawing/2014/main" id="{65111EC4-E382-0201-7E56-88570B39BF5F}"/>
              </a:ext>
            </a:extLst>
          </p:cNvPr>
          <p:cNvSpPr txBox="1"/>
          <p:nvPr/>
        </p:nvSpPr>
        <p:spPr>
          <a:xfrm>
            <a:off x="273498" y="1040736"/>
            <a:ext cx="8540302" cy="600164"/>
          </a:xfrm>
          <a:prstGeom prst="rect">
            <a:avLst/>
          </a:prstGeom>
          <a:noFill/>
        </p:spPr>
        <p:txBody>
          <a:bodyPr wrap="square" rtlCol="0">
            <a:spAutoFit/>
          </a:bodyPr>
          <a:lstStyle/>
          <a:p>
            <a:pPr marL="85725" indent="-85725">
              <a:buFont typeface="Arial" panose="020B0604020202020204" pitchFamily="34" charset="0"/>
              <a:buChar char="•"/>
            </a:pPr>
            <a:r>
              <a:rPr kumimoji="1" lang="en-US" altLang="ja-JP" sz="1100" dirty="0">
                <a:latin typeface="+mn-ea"/>
              </a:rPr>
              <a:t>H26</a:t>
            </a:r>
            <a:r>
              <a:rPr kumimoji="1" lang="ja-JP" altLang="en-US" sz="1100" dirty="0">
                <a:latin typeface="+mn-ea"/>
              </a:rPr>
              <a:t>想定（南海トラフ）と今回想定（南海トラフ）における地表震度の算定条件の違いは、工学的基盤の震度と、</a:t>
            </a:r>
            <a:r>
              <a:rPr kumimoji="1" lang="en-US" altLang="ja-JP" sz="1100" dirty="0">
                <a:latin typeface="+mn-ea"/>
              </a:rPr>
              <a:t>AVS30</a:t>
            </a:r>
            <a:r>
              <a:rPr kumimoji="1" lang="ja-JP" altLang="en-US" sz="1100" dirty="0">
                <a:latin typeface="+mn-ea"/>
              </a:rPr>
              <a:t>の設定である。</a:t>
            </a:r>
            <a:endParaRPr kumimoji="1" lang="en-US" altLang="ja-JP" sz="1100" dirty="0">
              <a:latin typeface="+mn-ea"/>
            </a:endParaRPr>
          </a:p>
          <a:p>
            <a:pPr marL="85725" indent="-85725">
              <a:buFont typeface="Arial" panose="020B0604020202020204" pitchFamily="34" charset="0"/>
              <a:buChar char="•"/>
            </a:pPr>
            <a:r>
              <a:rPr kumimoji="1" lang="ja-JP" altLang="en-US" sz="1100" dirty="0">
                <a:latin typeface="+mn-ea"/>
              </a:rPr>
              <a:t>工学的基盤の震度の差分（図</a:t>
            </a:r>
            <a:r>
              <a:rPr kumimoji="1" lang="en-US" altLang="ja-JP" sz="1100" dirty="0">
                <a:latin typeface="+mn-ea"/>
              </a:rPr>
              <a:t>18</a:t>
            </a:r>
            <a:r>
              <a:rPr kumimoji="1" lang="ja-JP" altLang="en-US" sz="1100" dirty="0">
                <a:latin typeface="+mn-ea"/>
              </a:rPr>
              <a:t>）より、</a:t>
            </a:r>
            <a:r>
              <a:rPr kumimoji="1" lang="ja-JP" altLang="en-US" sz="1100" dirty="0"/>
              <a:t>夢洲周辺では計測震度が大きく、阪南市や岬町沿岸部では小さくなっていることから、地表震度の予測結果と同じ傾向となっていることを確認した。</a:t>
            </a:r>
          </a:p>
        </p:txBody>
      </p:sp>
      <p:sp>
        <p:nvSpPr>
          <p:cNvPr id="34" name="テキスト ボックス 33">
            <a:extLst>
              <a:ext uri="{FF2B5EF4-FFF2-40B4-BE49-F238E27FC236}">
                <a16:creationId xmlns:a16="http://schemas.microsoft.com/office/drawing/2014/main" id="{01897E90-A4AF-4BE9-5CC0-E0E77FCB1194}"/>
              </a:ext>
            </a:extLst>
          </p:cNvPr>
          <p:cNvSpPr txBox="1"/>
          <p:nvPr/>
        </p:nvSpPr>
        <p:spPr>
          <a:xfrm>
            <a:off x="453763" y="6364044"/>
            <a:ext cx="4871370" cy="261610"/>
          </a:xfrm>
          <a:prstGeom prst="rect">
            <a:avLst/>
          </a:prstGeom>
          <a:noFill/>
        </p:spPr>
        <p:txBody>
          <a:bodyPr wrap="square">
            <a:spAutoFit/>
          </a:bodyPr>
          <a:lstStyle/>
          <a:p>
            <a:pPr algn="ctr"/>
            <a:r>
              <a:rPr lang="ja-JP" altLang="en-US" sz="1100" dirty="0"/>
              <a:t>図</a:t>
            </a:r>
            <a:r>
              <a:rPr lang="en-US" altLang="ja-JP" sz="1100" dirty="0"/>
              <a:t>17</a:t>
            </a:r>
            <a:r>
              <a:rPr lang="ja-JP" altLang="en-US" sz="1100" dirty="0"/>
              <a:t>　今回想定（南海トラフ）と</a:t>
            </a:r>
            <a:r>
              <a:rPr lang="en-US" altLang="ja-JP" sz="1100" dirty="0"/>
              <a:t>H26</a:t>
            </a:r>
            <a:r>
              <a:rPr lang="ja-JP" altLang="en-US" sz="1100" dirty="0"/>
              <a:t>想定（南海トラフ）の地表震度分布</a:t>
            </a:r>
          </a:p>
        </p:txBody>
      </p:sp>
      <p:pic>
        <p:nvPicPr>
          <p:cNvPr id="37" name="図 36" descr="マップ&#10;&#10;AI 生成コンテンツは誤りを含む可能性があります。">
            <a:extLst>
              <a:ext uri="{FF2B5EF4-FFF2-40B4-BE49-F238E27FC236}">
                <a16:creationId xmlns:a16="http://schemas.microsoft.com/office/drawing/2014/main" id="{8B2E3339-BEDE-CF52-EECE-475C0BF72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934" y="2103808"/>
            <a:ext cx="3387792" cy="4208142"/>
          </a:xfrm>
          <a:prstGeom prst="rect">
            <a:avLst/>
          </a:prstGeom>
        </p:spPr>
      </p:pic>
      <p:graphicFrame>
        <p:nvGraphicFramePr>
          <p:cNvPr id="38" name="表 37">
            <a:extLst>
              <a:ext uri="{FF2B5EF4-FFF2-40B4-BE49-F238E27FC236}">
                <a16:creationId xmlns:a16="http://schemas.microsoft.com/office/drawing/2014/main" id="{879E6B14-3E00-9866-FE8C-4C0C5EF4AC7A}"/>
              </a:ext>
            </a:extLst>
          </p:cNvPr>
          <p:cNvGraphicFramePr>
            <a:graphicFrameLocks noGrp="1"/>
          </p:cNvGraphicFramePr>
          <p:nvPr>
            <p:extLst>
              <p:ext uri="{D42A27DB-BD31-4B8C-83A1-F6EECF244321}">
                <p14:modId xmlns:p14="http://schemas.microsoft.com/office/powerpoint/2010/main" val="1222405220"/>
              </p:ext>
            </p:extLst>
          </p:nvPr>
        </p:nvGraphicFramePr>
        <p:xfrm>
          <a:off x="273498" y="2120517"/>
          <a:ext cx="5159057" cy="1200300"/>
        </p:xfrm>
        <a:graphic>
          <a:graphicData uri="http://schemas.openxmlformats.org/drawingml/2006/table">
            <a:tbl>
              <a:tblPr firstRow="1" bandRow="1">
                <a:tableStyleId>{5C22544A-7EE6-4342-B048-85BDC9FD1C3A}</a:tableStyleId>
              </a:tblPr>
              <a:tblGrid>
                <a:gridCol w="628968">
                  <a:extLst>
                    <a:ext uri="{9D8B030D-6E8A-4147-A177-3AD203B41FA5}">
                      <a16:colId xmlns:a16="http://schemas.microsoft.com/office/drawing/2014/main" val="4017181050"/>
                    </a:ext>
                  </a:extLst>
                </a:gridCol>
                <a:gridCol w="1271905">
                  <a:extLst>
                    <a:ext uri="{9D8B030D-6E8A-4147-A177-3AD203B41FA5}">
                      <a16:colId xmlns:a16="http://schemas.microsoft.com/office/drawing/2014/main" val="1037559111"/>
                    </a:ext>
                  </a:extLst>
                </a:gridCol>
                <a:gridCol w="1598559">
                  <a:extLst>
                    <a:ext uri="{9D8B030D-6E8A-4147-A177-3AD203B41FA5}">
                      <a16:colId xmlns:a16="http://schemas.microsoft.com/office/drawing/2014/main" val="3848674165"/>
                    </a:ext>
                  </a:extLst>
                </a:gridCol>
                <a:gridCol w="1659625">
                  <a:extLst>
                    <a:ext uri="{9D8B030D-6E8A-4147-A177-3AD203B41FA5}">
                      <a16:colId xmlns:a16="http://schemas.microsoft.com/office/drawing/2014/main" val="4291599042"/>
                    </a:ext>
                  </a:extLst>
                </a:gridCol>
              </a:tblGrid>
              <a:tr h="0">
                <a:tc gridSpan="2">
                  <a:txBody>
                    <a:bodyPr/>
                    <a:lstStyle/>
                    <a:p>
                      <a:pPr algn="ctr"/>
                      <a:r>
                        <a:rPr kumimoji="1" lang="ja-JP" altLang="en-US" sz="1050" b="0" dirty="0"/>
                        <a:t>項目</a:t>
                      </a:r>
                    </a:p>
                  </a:txBody>
                  <a:tcPr anchor="ctr"/>
                </a:tc>
                <a:tc hMerge="1">
                  <a:txBody>
                    <a:bodyPr/>
                    <a:lstStyle/>
                    <a:p>
                      <a:endParaRPr dirty="0"/>
                    </a:p>
                  </a:txBody>
                  <a:tcPr anchor="ctr"/>
                </a:tc>
                <a:tc>
                  <a:txBody>
                    <a:bodyPr/>
                    <a:lstStyle/>
                    <a:p>
                      <a:pPr algn="ctr"/>
                      <a:r>
                        <a:rPr kumimoji="1" lang="ja-JP" altLang="en-US" sz="1050" b="0" dirty="0">
                          <a:solidFill>
                            <a:srgbClr val="FF0000"/>
                          </a:solidFill>
                        </a:rPr>
                        <a:t>今回想定（南海トラフ）</a:t>
                      </a:r>
                    </a:p>
                  </a:txBody>
                  <a:tcPr anchor="ctr"/>
                </a:tc>
                <a:tc>
                  <a:txBody>
                    <a:bodyPr/>
                    <a:lstStyle/>
                    <a:p>
                      <a:pPr algn="ctr"/>
                      <a:r>
                        <a:rPr kumimoji="1" lang="en-US" altLang="ja-JP" sz="1050" b="0" dirty="0"/>
                        <a:t>H26</a:t>
                      </a:r>
                      <a:r>
                        <a:rPr kumimoji="1" lang="ja-JP" altLang="en-US" sz="1050" b="0" dirty="0"/>
                        <a:t>想定（南海トラフ）</a:t>
                      </a:r>
                    </a:p>
                  </a:txBody>
                  <a:tcPr anchor="ctr"/>
                </a:tc>
                <a:extLst>
                  <a:ext uri="{0D108BD9-81ED-4DB2-BD59-A6C34878D82A}">
                    <a16:rowId xmlns:a16="http://schemas.microsoft.com/office/drawing/2014/main" val="586364765"/>
                  </a:ext>
                </a:extLst>
              </a:tr>
              <a:tr h="324000">
                <a:tc rowSpan="2">
                  <a:txBody>
                    <a:bodyPr/>
                    <a:lstStyle/>
                    <a:p>
                      <a:pPr algn="ctr"/>
                      <a:r>
                        <a:rPr kumimoji="1" lang="ja-JP" altLang="en-US" sz="1050" b="0" dirty="0"/>
                        <a:t>工学的</a:t>
                      </a:r>
                      <a:endParaRPr kumimoji="1" lang="en-US" altLang="ja-JP" sz="1050" b="0" dirty="0"/>
                    </a:p>
                    <a:p>
                      <a:pPr algn="ctr"/>
                      <a:r>
                        <a:rPr kumimoji="1" lang="ja-JP" altLang="en-US" sz="1050" b="0" dirty="0"/>
                        <a:t>基盤</a:t>
                      </a:r>
                    </a:p>
                  </a:txBody>
                  <a:tcPr anchor="ctr"/>
                </a:tc>
                <a:tc>
                  <a:txBody>
                    <a:bodyPr/>
                    <a:lstStyle/>
                    <a:p>
                      <a:pPr algn="ctr"/>
                      <a:r>
                        <a:rPr kumimoji="1" lang="ja-JP" altLang="en-US" sz="1050" b="0" dirty="0"/>
                        <a:t>基盤地震動の諸元</a:t>
                      </a:r>
                    </a:p>
                  </a:txBody>
                  <a:tcPr anchor="ctr"/>
                </a:tc>
                <a:tc>
                  <a:txBody>
                    <a:bodyPr/>
                    <a:lstStyle/>
                    <a:p>
                      <a:pPr algn="ctr"/>
                      <a:r>
                        <a:rPr kumimoji="1" lang="en-US" altLang="ja-JP" sz="1050" b="0" dirty="0"/>
                        <a:t>R7</a:t>
                      </a:r>
                      <a:r>
                        <a:rPr kumimoji="1" lang="ja-JP" altLang="en-US" sz="1050" b="0" dirty="0"/>
                        <a:t>内閣府想定</a:t>
                      </a:r>
                    </a:p>
                  </a:txBody>
                  <a:tcPr anchor="ctr"/>
                </a:tc>
                <a:tc>
                  <a:txBody>
                    <a:bodyPr/>
                    <a:lstStyle/>
                    <a:p>
                      <a:pPr algn="ctr"/>
                      <a:r>
                        <a:rPr kumimoji="1" lang="en-US" altLang="ja-JP" sz="1050" b="0" dirty="0"/>
                        <a:t>H24</a:t>
                      </a:r>
                      <a:r>
                        <a:rPr kumimoji="1" lang="ja-JP" altLang="en-US" sz="1050" b="0" dirty="0"/>
                        <a:t>内閣府想定</a:t>
                      </a:r>
                    </a:p>
                  </a:txBody>
                  <a:tcPr anchor="ctr"/>
                </a:tc>
                <a:extLst>
                  <a:ext uri="{0D108BD9-81ED-4DB2-BD59-A6C34878D82A}">
                    <a16:rowId xmlns:a16="http://schemas.microsoft.com/office/drawing/2014/main" val="926356794"/>
                  </a:ext>
                </a:extLst>
              </a:tr>
              <a:tr h="0">
                <a:tc vMerge="1">
                  <a:txBody>
                    <a:bodyPr/>
                    <a:lstStyle/>
                    <a:p>
                      <a:pPr algn="ctr"/>
                      <a:endParaRPr kumimoji="1" lang="ja-JP" altLang="en-US" sz="1100" b="0" dirty="0"/>
                    </a:p>
                  </a:txBody>
                  <a:tcPr anchor="ctr"/>
                </a:tc>
                <a:tc>
                  <a:txBody>
                    <a:bodyPr/>
                    <a:lstStyle/>
                    <a:p>
                      <a:pPr algn="ctr"/>
                      <a:r>
                        <a:rPr kumimoji="1" lang="ja-JP" altLang="en-US" sz="1050" b="0" dirty="0"/>
                        <a:t>想定ケース</a:t>
                      </a:r>
                    </a:p>
                  </a:txBody>
                  <a:tcPr anchor="ctr"/>
                </a:tc>
                <a:tc>
                  <a:txBody>
                    <a:bodyPr/>
                    <a:lstStyle/>
                    <a:p>
                      <a:pPr algn="ctr"/>
                      <a:r>
                        <a:rPr kumimoji="1" lang="ja-JP" altLang="en-US" sz="1050" b="0" dirty="0"/>
                        <a:t>地先で最大となるケース</a:t>
                      </a:r>
                      <a:endParaRPr kumimoji="1" lang="en-US" altLang="ja-JP" sz="1050" b="0" dirty="0"/>
                    </a:p>
                    <a:p>
                      <a:pPr algn="ctr"/>
                      <a:r>
                        <a:rPr kumimoji="1" lang="ja-JP" altLang="en-US" sz="800" b="0" dirty="0"/>
                        <a:t>（基本、東側、陸側）</a:t>
                      </a:r>
                    </a:p>
                  </a:txBody>
                  <a:tcPr anchor="ctr"/>
                </a:tc>
                <a:tc>
                  <a:txBody>
                    <a:bodyPr/>
                    <a:lstStyle/>
                    <a:p>
                      <a:pPr algn="ctr"/>
                      <a:r>
                        <a:rPr kumimoji="1" lang="ja-JP" altLang="en-US" sz="1050" b="0" dirty="0"/>
                        <a:t>陸側ケース</a:t>
                      </a:r>
                    </a:p>
                  </a:txBody>
                  <a:tcPr anchor="ctr"/>
                </a:tc>
                <a:extLst>
                  <a:ext uri="{0D108BD9-81ED-4DB2-BD59-A6C34878D82A}">
                    <a16:rowId xmlns:a16="http://schemas.microsoft.com/office/drawing/2014/main" val="1924840680"/>
                  </a:ext>
                </a:extLst>
              </a:tr>
              <a:tr h="0">
                <a:tc gridSpan="2">
                  <a:txBody>
                    <a:bodyPr/>
                    <a:lstStyle/>
                    <a:p>
                      <a:pPr algn="ctr"/>
                      <a:r>
                        <a:rPr kumimoji="1" lang="en-US" altLang="ja-JP" sz="1050" b="0" dirty="0"/>
                        <a:t>AVS30</a:t>
                      </a:r>
                      <a:r>
                        <a:rPr kumimoji="1" lang="ja-JP" altLang="en-US" sz="1050" b="0" dirty="0"/>
                        <a:t>の設定</a:t>
                      </a:r>
                    </a:p>
                  </a:txBody>
                  <a:tcPr anchor="ctr"/>
                </a:tc>
                <a:tc hMerge="1">
                  <a:txBody>
                    <a:bodyPr/>
                    <a:lstStyle/>
                    <a:p>
                      <a:endParaRPr dirty="0"/>
                    </a:p>
                  </a:txBody>
                  <a:tcPr anchor="ctr"/>
                </a:tc>
                <a:tc>
                  <a:txBody>
                    <a:bodyPr/>
                    <a:lstStyle/>
                    <a:p>
                      <a:pPr algn="ctr"/>
                      <a:r>
                        <a:rPr kumimoji="1" lang="en-US" altLang="ja-JP" sz="1050" b="0" dirty="0"/>
                        <a:t>H26</a:t>
                      </a:r>
                      <a:r>
                        <a:rPr kumimoji="1" lang="ja-JP" altLang="en-US" sz="1050" b="0" dirty="0"/>
                        <a:t>のモデルを更新</a:t>
                      </a:r>
                    </a:p>
                  </a:txBody>
                  <a:tcPr anchor="ctr"/>
                </a:tc>
                <a:tc>
                  <a:txBody>
                    <a:bodyPr/>
                    <a:lstStyle/>
                    <a:p>
                      <a:pPr algn="ctr"/>
                      <a:r>
                        <a:rPr kumimoji="1" lang="ja-JP" altLang="en-US" sz="1050" b="0" dirty="0"/>
                        <a:t>ボーリング、微地形から作成</a:t>
                      </a:r>
                    </a:p>
                  </a:txBody>
                  <a:tcPr anchor="ctr"/>
                </a:tc>
                <a:extLst>
                  <a:ext uri="{0D108BD9-81ED-4DB2-BD59-A6C34878D82A}">
                    <a16:rowId xmlns:a16="http://schemas.microsoft.com/office/drawing/2014/main" val="3882447257"/>
                  </a:ext>
                </a:extLst>
              </a:tr>
            </a:tbl>
          </a:graphicData>
        </a:graphic>
      </p:graphicFrame>
      <p:pic>
        <p:nvPicPr>
          <p:cNvPr id="43" name="図 42" descr="グラフ, 棒グラフ&#10;&#10;AI 生成コンテンツは誤りを含む可能性があります。">
            <a:extLst>
              <a:ext uri="{FF2B5EF4-FFF2-40B4-BE49-F238E27FC236}">
                <a16:creationId xmlns:a16="http://schemas.microsoft.com/office/drawing/2014/main" id="{3B0AA080-E288-4F96-FA98-793464A5DDA5}"/>
              </a:ext>
            </a:extLst>
          </p:cNvPr>
          <p:cNvPicPr>
            <a:picLocks noChangeAspect="1"/>
          </p:cNvPicPr>
          <p:nvPr/>
        </p:nvPicPr>
        <p:blipFill>
          <a:blip r:embed="rId4">
            <a:extLst>
              <a:ext uri="{28A0092B-C50C-407E-A947-70E740481C1C}">
                <a14:useLocalDpi xmlns:a14="http://schemas.microsoft.com/office/drawing/2010/main" val="0"/>
              </a:ext>
            </a:extLst>
          </a:blip>
          <a:srcRect t="15502" r="38970" b="5518"/>
          <a:stretch>
            <a:fillRect/>
          </a:stretch>
        </p:blipFill>
        <p:spPr>
          <a:xfrm>
            <a:off x="5673034" y="2525900"/>
            <a:ext cx="825302" cy="865985"/>
          </a:xfrm>
          <a:prstGeom prst="rect">
            <a:avLst/>
          </a:prstGeom>
        </p:spPr>
      </p:pic>
      <p:sp>
        <p:nvSpPr>
          <p:cNvPr id="44" name="テキスト ボックス 43">
            <a:extLst>
              <a:ext uri="{FF2B5EF4-FFF2-40B4-BE49-F238E27FC236}">
                <a16:creationId xmlns:a16="http://schemas.microsoft.com/office/drawing/2014/main" id="{6EC1079E-6FAC-EBE4-9A19-765CDBAD9997}"/>
              </a:ext>
            </a:extLst>
          </p:cNvPr>
          <p:cNvSpPr txBox="1"/>
          <p:nvPr/>
        </p:nvSpPr>
        <p:spPr>
          <a:xfrm>
            <a:off x="170789" y="1845031"/>
            <a:ext cx="4871370" cy="261610"/>
          </a:xfrm>
          <a:prstGeom prst="rect">
            <a:avLst/>
          </a:prstGeom>
          <a:noFill/>
        </p:spPr>
        <p:txBody>
          <a:bodyPr wrap="square">
            <a:spAutoFit/>
          </a:bodyPr>
          <a:lstStyle/>
          <a:p>
            <a:pPr algn="ctr"/>
            <a:r>
              <a:rPr lang="ja-JP" altLang="en-US" sz="1100" dirty="0"/>
              <a:t>表</a:t>
            </a:r>
            <a:r>
              <a:rPr lang="en-US" altLang="ja-JP" sz="1100" dirty="0"/>
              <a:t>1</a:t>
            </a:r>
            <a:r>
              <a:rPr lang="ja-JP" altLang="en-US" sz="1100" dirty="0"/>
              <a:t>　南海トラフ地震の地表震度の算定条件比較</a:t>
            </a:r>
          </a:p>
        </p:txBody>
      </p:sp>
      <p:sp>
        <p:nvSpPr>
          <p:cNvPr id="50" name="楕円 49">
            <a:extLst>
              <a:ext uri="{FF2B5EF4-FFF2-40B4-BE49-F238E27FC236}">
                <a16:creationId xmlns:a16="http://schemas.microsoft.com/office/drawing/2014/main" id="{54C7CCA2-F521-C4C7-C74B-078AAEB20362}"/>
              </a:ext>
            </a:extLst>
          </p:cNvPr>
          <p:cNvSpPr/>
          <p:nvPr/>
        </p:nvSpPr>
        <p:spPr>
          <a:xfrm>
            <a:off x="6828546" y="3955049"/>
            <a:ext cx="520883" cy="505659"/>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BC5E69F2-7A09-58D1-945D-567F5F76C7AD}"/>
              </a:ext>
            </a:extLst>
          </p:cNvPr>
          <p:cNvSpPr/>
          <p:nvPr/>
        </p:nvSpPr>
        <p:spPr>
          <a:xfrm>
            <a:off x="6208212" y="5236355"/>
            <a:ext cx="290124" cy="281644"/>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C8B7884F-3E9E-07E7-5CA1-8FAE20D54ECE}"/>
              </a:ext>
            </a:extLst>
          </p:cNvPr>
          <p:cNvSpPr/>
          <p:nvPr/>
        </p:nvSpPr>
        <p:spPr>
          <a:xfrm rot="20161619">
            <a:off x="5856393" y="5689360"/>
            <a:ext cx="703636" cy="173589"/>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B6D1C2E8-8721-E57D-2171-32203BD8BD07}"/>
              </a:ext>
            </a:extLst>
          </p:cNvPr>
          <p:cNvPicPr>
            <a:picLocks noChangeAspect="1"/>
          </p:cNvPicPr>
          <p:nvPr/>
        </p:nvPicPr>
        <p:blipFill>
          <a:blip r:embed="rId5"/>
          <a:srcRect/>
          <a:stretch/>
        </p:blipFill>
        <p:spPr>
          <a:xfrm>
            <a:off x="951055" y="3727199"/>
            <a:ext cx="1784709" cy="2584751"/>
          </a:xfrm>
          <a:prstGeom prst="rect">
            <a:avLst/>
          </a:prstGeom>
        </p:spPr>
      </p:pic>
      <p:pic>
        <p:nvPicPr>
          <p:cNvPr id="5" name="図 4">
            <a:extLst>
              <a:ext uri="{FF2B5EF4-FFF2-40B4-BE49-F238E27FC236}">
                <a16:creationId xmlns:a16="http://schemas.microsoft.com/office/drawing/2014/main" id="{E1664DB6-ECA6-D236-1B3F-858D23A0838E}"/>
              </a:ext>
            </a:extLst>
          </p:cNvPr>
          <p:cNvPicPr>
            <a:picLocks noChangeAspect="1"/>
          </p:cNvPicPr>
          <p:nvPr/>
        </p:nvPicPr>
        <p:blipFill>
          <a:blip r:embed="rId6"/>
          <a:srcRect/>
          <a:stretch/>
        </p:blipFill>
        <p:spPr>
          <a:xfrm>
            <a:off x="3387826" y="3727199"/>
            <a:ext cx="1784709" cy="2584751"/>
          </a:xfrm>
          <a:prstGeom prst="rect">
            <a:avLst/>
          </a:prstGeom>
        </p:spPr>
      </p:pic>
      <p:sp>
        <p:nvSpPr>
          <p:cNvPr id="8" name="テキスト ボックス 7">
            <a:extLst>
              <a:ext uri="{FF2B5EF4-FFF2-40B4-BE49-F238E27FC236}">
                <a16:creationId xmlns:a16="http://schemas.microsoft.com/office/drawing/2014/main" id="{4E5E2DD8-4B3D-7345-EB80-FB3BBC0314D3}"/>
              </a:ext>
            </a:extLst>
          </p:cNvPr>
          <p:cNvSpPr txBox="1"/>
          <p:nvPr/>
        </p:nvSpPr>
        <p:spPr>
          <a:xfrm>
            <a:off x="2938639" y="3675105"/>
            <a:ext cx="972000" cy="400110"/>
          </a:xfrm>
          <a:prstGeom prst="rect">
            <a:avLst/>
          </a:prstGeom>
          <a:solidFill>
            <a:schemeClr val="bg1"/>
          </a:solidFill>
          <a:ln w="12700">
            <a:solidFill>
              <a:schemeClr val="tx1"/>
            </a:solidFill>
          </a:ln>
        </p:spPr>
        <p:txBody>
          <a:bodyPr wrap="square">
            <a:spAutoFit/>
          </a:bodyPr>
          <a:lstStyle/>
          <a:p>
            <a:pPr algn="ctr"/>
            <a:r>
              <a:rPr lang="en-US" altLang="ja-JP" sz="1000" dirty="0"/>
              <a:t>H26</a:t>
            </a:r>
            <a:r>
              <a:rPr lang="ja-JP" altLang="en-US" sz="1000" dirty="0"/>
              <a:t>想定</a:t>
            </a:r>
            <a:endParaRPr lang="en-US" altLang="ja-JP" sz="1000" dirty="0"/>
          </a:p>
          <a:p>
            <a:pPr algn="ctr"/>
            <a:r>
              <a:rPr lang="ja-JP" altLang="en-US" sz="1000" dirty="0"/>
              <a:t>（南海トラフ）</a:t>
            </a:r>
          </a:p>
        </p:txBody>
      </p:sp>
      <p:pic>
        <p:nvPicPr>
          <p:cNvPr id="9" name="図 8">
            <a:extLst>
              <a:ext uri="{FF2B5EF4-FFF2-40B4-BE49-F238E27FC236}">
                <a16:creationId xmlns:a16="http://schemas.microsoft.com/office/drawing/2014/main" id="{A7A2C698-8B62-1396-0B42-1D08BAB57DBE}"/>
              </a:ext>
            </a:extLst>
          </p:cNvPr>
          <p:cNvPicPr>
            <a:picLocks noChangeAspect="1"/>
          </p:cNvPicPr>
          <p:nvPr/>
        </p:nvPicPr>
        <p:blipFill>
          <a:blip r:embed="rId5"/>
          <a:srcRect l="6799" t="5319" r="74265" b="73257"/>
          <a:stretch>
            <a:fillRect/>
          </a:stretch>
        </p:blipFill>
        <p:spPr>
          <a:xfrm>
            <a:off x="1080356" y="4091940"/>
            <a:ext cx="360013" cy="589900"/>
          </a:xfrm>
          <a:prstGeom prst="rect">
            <a:avLst/>
          </a:prstGeom>
        </p:spPr>
      </p:pic>
      <p:pic>
        <p:nvPicPr>
          <p:cNvPr id="12" name="図 11">
            <a:extLst>
              <a:ext uri="{FF2B5EF4-FFF2-40B4-BE49-F238E27FC236}">
                <a16:creationId xmlns:a16="http://schemas.microsoft.com/office/drawing/2014/main" id="{7F070B57-5F1B-0A16-6AB4-AD22802C7024}"/>
              </a:ext>
            </a:extLst>
          </p:cNvPr>
          <p:cNvPicPr>
            <a:picLocks noChangeAspect="1"/>
          </p:cNvPicPr>
          <p:nvPr/>
        </p:nvPicPr>
        <p:blipFill>
          <a:blip r:embed="rId5"/>
          <a:srcRect l="6799" t="5319" r="74265" b="73257"/>
          <a:stretch>
            <a:fillRect/>
          </a:stretch>
        </p:blipFill>
        <p:spPr>
          <a:xfrm>
            <a:off x="3495869" y="4091940"/>
            <a:ext cx="360013" cy="589900"/>
          </a:xfrm>
          <a:prstGeom prst="rect">
            <a:avLst/>
          </a:prstGeom>
        </p:spPr>
      </p:pic>
      <p:sp>
        <p:nvSpPr>
          <p:cNvPr id="14" name="楕円 13">
            <a:extLst>
              <a:ext uri="{FF2B5EF4-FFF2-40B4-BE49-F238E27FC236}">
                <a16:creationId xmlns:a16="http://schemas.microsoft.com/office/drawing/2014/main" id="{CC223B78-FBB6-A8CC-6D3F-31557AD6A8DB}"/>
              </a:ext>
            </a:extLst>
          </p:cNvPr>
          <p:cNvSpPr/>
          <p:nvPr/>
        </p:nvSpPr>
        <p:spPr>
          <a:xfrm>
            <a:off x="4099849" y="4869510"/>
            <a:ext cx="360661" cy="350120"/>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65D4105E-1227-65B3-6726-3836A1E9889C}"/>
              </a:ext>
            </a:extLst>
          </p:cNvPr>
          <p:cNvSpPr/>
          <p:nvPr/>
        </p:nvSpPr>
        <p:spPr>
          <a:xfrm>
            <a:off x="1620540" y="4849627"/>
            <a:ext cx="360661" cy="350120"/>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89CA3606-C5BE-B472-ECE9-6C8E024298B2}"/>
              </a:ext>
            </a:extLst>
          </p:cNvPr>
          <p:cNvSpPr/>
          <p:nvPr/>
        </p:nvSpPr>
        <p:spPr>
          <a:xfrm>
            <a:off x="1273857" y="5629706"/>
            <a:ext cx="211189" cy="205017"/>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DFF457BF-3848-34D6-75D5-B20CB17D997B}"/>
              </a:ext>
            </a:extLst>
          </p:cNvPr>
          <p:cNvSpPr/>
          <p:nvPr/>
        </p:nvSpPr>
        <p:spPr>
          <a:xfrm>
            <a:off x="3701138" y="5626251"/>
            <a:ext cx="211189" cy="205017"/>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5B535934-3F75-A1E9-8F93-C7BEB3EB9534}"/>
              </a:ext>
            </a:extLst>
          </p:cNvPr>
          <p:cNvSpPr/>
          <p:nvPr/>
        </p:nvSpPr>
        <p:spPr>
          <a:xfrm rot="20161619">
            <a:off x="1006354" y="5905374"/>
            <a:ext cx="535007" cy="173589"/>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3737D784-2CED-4165-7A57-A14D18C41648}"/>
              </a:ext>
            </a:extLst>
          </p:cNvPr>
          <p:cNvSpPr/>
          <p:nvPr/>
        </p:nvSpPr>
        <p:spPr>
          <a:xfrm rot="20161619">
            <a:off x="3457973" y="5905374"/>
            <a:ext cx="535007" cy="173589"/>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381DE71F-836F-6D9D-940C-EB30B2E2B5CD}"/>
              </a:ext>
            </a:extLst>
          </p:cNvPr>
          <p:cNvSpPr/>
          <p:nvPr/>
        </p:nvSpPr>
        <p:spPr>
          <a:xfrm>
            <a:off x="1005841" y="3776662"/>
            <a:ext cx="1680209" cy="2479357"/>
          </a:xfrm>
          <a:prstGeom prst="rect">
            <a:avLst/>
          </a:prstGeom>
          <a:noFill/>
          <a:ln w="190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DCD31AC-4B3B-92FD-62B4-BB6B8BD0E03F}"/>
              </a:ext>
            </a:extLst>
          </p:cNvPr>
          <p:cNvSpPr txBox="1"/>
          <p:nvPr/>
        </p:nvSpPr>
        <p:spPr>
          <a:xfrm>
            <a:off x="345087" y="3675105"/>
            <a:ext cx="1008000" cy="400110"/>
          </a:xfrm>
          <a:prstGeom prst="rect">
            <a:avLst/>
          </a:prstGeom>
          <a:solidFill>
            <a:schemeClr val="bg1"/>
          </a:solidFill>
          <a:ln w="19050">
            <a:solidFill>
              <a:srgbClr val="FF0000"/>
            </a:solidFill>
          </a:ln>
        </p:spPr>
        <p:txBody>
          <a:bodyPr wrap="square">
            <a:spAutoFit/>
          </a:bodyPr>
          <a:lstStyle/>
          <a:p>
            <a:pPr algn="ctr"/>
            <a:r>
              <a:rPr lang="ja-JP" altLang="en-US" sz="1000" b="1" dirty="0">
                <a:solidFill>
                  <a:srgbClr val="FF0000"/>
                </a:solidFill>
              </a:rPr>
              <a:t>今回想定</a:t>
            </a:r>
            <a:endParaRPr lang="en-US" altLang="ja-JP" sz="1000" b="1" dirty="0">
              <a:solidFill>
                <a:srgbClr val="FF0000"/>
              </a:solidFill>
            </a:endParaRPr>
          </a:p>
          <a:p>
            <a:pPr algn="ctr"/>
            <a:r>
              <a:rPr lang="ja-JP" altLang="en-US" sz="1000" b="1" dirty="0">
                <a:solidFill>
                  <a:srgbClr val="FF0000"/>
                </a:solidFill>
              </a:rPr>
              <a:t>（南海トラフ）</a:t>
            </a:r>
            <a:endParaRPr lang="en-US" altLang="ja-JP" sz="1000" b="1" dirty="0">
              <a:solidFill>
                <a:srgbClr val="FF0000"/>
              </a:solidFill>
            </a:endParaRPr>
          </a:p>
        </p:txBody>
      </p:sp>
    </p:spTree>
    <p:extLst>
      <p:ext uri="{BB962C8B-B14F-4D97-AF65-F5344CB8AC3E}">
        <p14:creationId xmlns:p14="http://schemas.microsoft.com/office/powerpoint/2010/main" val="1728851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FB07E-1BE3-ED51-FCAE-9FBE915B1777}"/>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931363CB-A39D-FDFB-1BD6-9F7322991945}"/>
              </a:ext>
            </a:extLst>
          </p:cNvPr>
          <p:cNvSpPr>
            <a:spLocks noGrp="1"/>
          </p:cNvSpPr>
          <p:nvPr>
            <p:ph type="title"/>
          </p:nvPr>
        </p:nvSpPr>
        <p:spPr/>
        <p:txBody>
          <a:bodyPr>
            <a:normAutofit/>
          </a:bodyPr>
          <a:lstStyle/>
          <a:p>
            <a:r>
              <a:rPr lang="ja-JP" altLang="en-US" dirty="0"/>
              <a:t>６</a:t>
            </a:r>
            <a:r>
              <a:rPr kumimoji="1" lang="ja-JP" altLang="en-US" sz="1800" dirty="0"/>
              <a:t>．南海トラフ巨大地震の震度分布のまとめ</a:t>
            </a:r>
          </a:p>
        </p:txBody>
      </p:sp>
      <p:sp>
        <p:nvSpPr>
          <p:cNvPr id="5" name="テキスト プレースホルダー 4">
            <a:extLst>
              <a:ext uri="{FF2B5EF4-FFF2-40B4-BE49-F238E27FC236}">
                <a16:creationId xmlns:a16="http://schemas.microsoft.com/office/drawing/2014/main" id="{179B80C7-EEBC-F4F1-E54D-969E2BB284F5}"/>
              </a:ext>
            </a:extLst>
          </p:cNvPr>
          <p:cNvSpPr>
            <a:spLocks noGrp="1"/>
          </p:cNvSpPr>
          <p:nvPr>
            <p:ph type="body" sz="quarter" idx="11"/>
          </p:nvPr>
        </p:nvSpPr>
        <p:spPr>
          <a:xfrm>
            <a:off x="144000" y="477604"/>
            <a:ext cx="1494300" cy="320000"/>
          </a:xfrm>
        </p:spPr>
        <p:txBody>
          <a:bodyPr/>
          <a:lstStyle/>
          <a:p>
            <a:pPr algn="ctr"/>
            <a:r>
              <a:rPr lang="ja-JP" altLang="en-US" dirty="0">
                <a:latin typeface="Meiryo UI" panose="020B0604030504040204" pitchFamily="50" charset="-128"/>
                <a:ea typeface="Meiryo UI" panose="020B0604030504040204" pitchFamily="50" charset="-128"/>
              </a:rPr>
              <a:t>検討内容の要約</a:t>
            </a:r>
          </a:p>
        </p:txBody>
      </p:sp>
      <p:sp>
        <p:nvSpPr>
          <p:cNvPr id="15" name="スライド番号プレースホルダー 12">
            <a:extLst>
              <a:ext uri="{FF2B5EF4-FFF2-40B4-BE49-F238E27FC236}">
                <a16:creationId xmlns:a16="http://schemas.microsoft.com/office/drawing/2014/main" id="{A242343F-634B-E5C2-B983-99A4D554C17E}"/>
              </a:ext>
            </a:extLst>
          </p:cNvPr>
          <p:cNvSpPr>
            <a:spLocks noGrp="1"/>
          </p:cNvSpPr>
          <p:nvPr>
            <p:ph type="sldNum" sz="quarter" idx="12"/>
          </p:nvPr>
        </p:nvSpPr>
        <p:spPr>
          <a:prstGeom prst="rect">
            <a:avLst/>
          </a:prstGeom>
        </p:spPr>
        <p:txBody>
          <a:bodyPr/>
          <a:lstStyle/>
          <a:p>
            <a:fld id="{DE8A6AB4-C314-4581-B2EB-142FADA2A072}" type="slidenum">
              <a:rPr lang="ja-JP" altLang="en-US" smtClean="0"/>
              <a:pPr/>
              <a:t>14</a:t>
            </a:fld>
            <a:endParaRPr lang="ja-JP" altLang="en-US" dirty="0"/>
          </a:p>
        </p:txBody>
      </p:sp>
      <p:sp>
        <p:nvSpPr>
          <p:cNvPr id="14" name="四角形: 角を丸くする 4">
            <a:extLst>
              <a:ext uri="{FF2B5EF4-FFF2-40B4-BE49-F238E27FC236}">
                <a16:creationId xmlns:a16="http://schemas.microsoft.com/office/drawing/2014/main" id="{3A1D5733-1B9B-DD11-BD4B-14C935DE5D6D}"/>
              </a:ext>
            </a:extLst>
          </p:cNvPr>
          <p:cNvSpPr/>
          <p:nvPr/>
        </p:nvSpPr>
        <p:spPr>
          <a:xfrm>
            <a:off x="323185" y="877015"/>
            <a:ext cx="8497630" cy="3283505"/>
          </a:xfrm>
          <a:prstGeom prst="roundRect">
            <a:avLst>
              <a:gd name="adj" fmla="val 10424"/>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r>
              <a:rPr kumimoji="1" lang="ja-JP" altLang="en-US" sz="1400" b="1" dirty="0"/>
              <a:t>検討対象とする地震：</a:t>
            </a:r>
            <a:endParaRPr kumimoji="1" lang="en-US" altLang="ja-JP" sz="1400" b="1" dirty="0"/>
          </a:p>
          <a:p>
            <a:pPr marL="216000" indent="-216000">
              <a:buFont typeface="Wingdings" panose="05000000000000000000" pitchFamily="2" charset="2"/>
              <a:buChar char="l"/>
            </a:pPr>
            <a:r>
              <a:rPr kumimoji="1" lang="en-US" altLang="ja-JP" sz="1400" dirty="0"/>
              <a:t>R7</a:t>
            </a:r>
            <a:r>
              <a:rPr kumimoji="1" lang="ja-JP" altLang="en-US" sz="1400" dirty="0"/>
              <a:t>内閣府想定の予測結果を踏まえ、 地先で最大となるケースを採用した。</a:t>
            </a:r>
            <a:endParaRPr kumimoji="1" lang="en-US" altLang="ja-JP" sz="1400" dirty="0"/>
          </a:p>
          <a:p>
            <a:pPr marL="216000" indent="-216000">
              <a:buFont typeface="Wingdings" panose="05000000000000000000" pitchFamily="2" charset="2"/>
              <a:buChar char="l"/>
            </a:pPr>
            <a:endParaRPr kumimoji="1" lang="en-US" altLang="ja-JP" sz="1400" dirty="0"/>
          </a:p>
          <a:p>
            <a:r>
              <a:rPr kumimoji="1" lang="ja-JP" altLang="en-US" sz="1400" b="1" dirty="0"/>
              <a:t>震度設定の条件：</a:t>
            </a:r>
            <a:endParaRPr kumimoji="1" lang="en-US" altLang="ja-JP" sz="1400" b="1" dirty="0"/>
          </a:p>
          <a:p>
            <a:pPr marL="216000" indent="-216000">
              <a:buFont typeface="Wingdings" panose="05000000000000000000" pitchFamily="2" charset="2"/>
              <a:buChar char="l"/>
            </a:pPr>
            <a:r>
              <a:rPr kumimoji="1" lang="ja-JP" altLang="en-US" sz="1400" dirty="0"/>
              <a:t>工学的基盤の震度は、</a:t>
            </a:r>
            <a:r>
              <a:rPr kumimoji="1" lang="en-US" altLang="ja-JP" sz="1400" dirty="0"/>
              <a:t>R7</a:t>
            </a:r>
            <a:r>
              <a:rPr kumimoji="1" lang="ja-JP" altLang="en-US" sz="1400" dirty="0"/>
              <a:t>内閣府想定の公表データを用いた。</a:t>
            </a:r>
            <a:endParaRPr kumimoji="1" lang="en-US" altLang="ja-JP" sz="1400" dirty="0"/>
          </a:p>
          <a:p>
            <a:pPr marL="216000" indent="-216000">
              <a:buFont typeface="Wingdings" panose="05000000000000000000" pitchFamily="2" charset="2"/>
              <a:buChar char="l"/>
            </a:pPr>
            <a:r>
              <a:rPr kumimoji="1" lang="ja-JP" altLang="en-US" sz="1400" dirty="0"/>
              <a:t>地表震度の予測手法は、震度増分による方法として、直下型地震と同様に</a:t>
            </a:r>
            <a:r>
              <a:rPr kumimoji="1" lang="en-US" altLang="ja-JP" sz="1400" dirty="0"/>
              <a:t>250m</a:t>
            </a:r>
            <a:r>
              <a:rPr kumimoji="1" lang="ja-JP" altLang="en-US" sz="1400" dirty="0"/>
              <a:t>メッシュで予測を行った。</a:t>
            </a:r>
            <a:endParaRPr kumimoji="1" lang="en-US" altLang="ja-JP" sz="1400" dirty="0"/>
          </a:p>
          <a:p>
            <a:pPr marL="216000" indent="-216000">
              <a:buFont typeface="Wingdings" panose="05000000000000000000" pitchFamily="2" charset="2"/>
              <a:buChar char="l"/>
            </a:pPr>
            <a:endParaRPr kumimoji="1" lang="en-US" altLang="ja-JP" sz="1400" dirty="0"/>
          </a:p>
          <a:p>
            <a:r>
              <a:rPr kumimoji="1" lang="ja-JP" altLang="en-US" sz="1400" b="1" dirty="0"/>
              <a:t>浅部地盤モデルの設定：</a:t>
            </a:r>
            <a:endParaRPr kumimoji="1" lang="en-US" altLang="ja-JP" sz="1400" b="1" dirty="0"/>
          </a:p>
          <a:p>
            <a:pPr marL="179388" indent="-179388">
              <a:buFont typeface="Wingdings" panose="05000000000000000000" pitchFamily="2" charset="2"/>
              <a:buChar char="l"/>
            </a:pPr>
            <a:r>
              <a:rPr kumimoji="1" lang="ja-JP" altLang="en-US" sz="1400" dirty="0"/>
              <a:t>震度増分を考慮するための</a:t>
            </a:r>
            <a:r>
              <a:rPr kumimoji="1" lang="en-US" altLang="ja-JP" sz="1400" dirty="0"/>
              <a:t>AVS30</a:t>
            </a:r>
            <a:r>
              <a:rPr kumimoji="1" lang="ja-JP" altLang="en-US" sz="1400" dirty="0"/>
              <a:t>は、直下型地震の予測で作成した浅部地盤モデルを基本に、微地形区分を反映して設定した。</a:t>
            </a:r>
            <a:endParaRPr kumimoji="1" lang="en-US" altLang="ja-JP" sz="1400" dirty="0"/>
          </a:p>
          <a:p>
            <a:endParaRPr kumimoji="1" lang="en-US" altLang="ja-JP" sz="1400" dirty="0"/>
          </a:p>
          <a:p>
            <a:r>
              <a:rPr kumimoji="1" lang="ja-JP" altLang="en-US" sz="1400" b="1" dirty="0"/>
              <a:t>震度予測結果：</a:t>
            </a:r>
            <a:endParaRPr kumimoji="1" lang="en-US" altLang="ja-JP" sz="1400" b="1" dirty="0"/>
          </a:p>
          <a:p>
            <a:pPr marL="179388" indent="-179388">
              <a:buFont typeface="Wingdings" panose="05000000000000000000" pitchFamily="2" charset="2"/>
              <a:buChar char="l"/>
            </a:pPr>
            <a:r>
              <a:rPr kumimoji="1" lang="ja-JP" altLang="en-US" sz="1400" dirty="0"/>
              <a:t>地表震度は、府内で５弱～６強が予測され、広い範囲で震度６弱、南部沿岸域では６強となっていることを</a:t>
            </a:r>
            <a:endParaRPr kumimoji="1" lang="en-US" altLang="ja-JP" sz="1400" dirty="0"/>
          </a:p>
          <a:p>
            <a:r>
              <a:rPr kumimoji="1" lang="ja-JP" altLang="en-US" sz="1400" dirty="0"/>
              <a:t>　 確認した。</a:t>
            </a:r>
            <a:endParaRPr kumimoji="1" lang="en-US" altLang="ja-JP" sz="1400" dirty="0"/>
          </a:p>
          <a:p>
            <a:pPr marL="179388" indent="-179388">
              <a:buFont typeface="Wingdings" panose="05000000000000000000" pitchFamily="2" charset="2"/>
              <a:buChar char="l"/>
            </a:pPr>
            <a:endParaRPr kumimoji="1" lang="en-US" altLang="ja-JP" sz="1400" dirty="0"/>
          </a:p>
          <a:p>
            <a:pPr marL="179388" indent="-179388">
              <a:buFont typeface="Wingdings" panose="05000000000000000000" pitchFamily="2" charset="2"/>
              <a:buChar char="l"/>
            </a:pPr>
            <a:endParaRPr kumimoji="1" lang="en-US" altLang="ja-JP" sz="1400" dirty="0"/>
          </a:p>
          <a:p>
            <a:pPr marL="179388" indent="-179388">
              <a:buFont typeface="Wingdings" panose="05000000000000000000" pitchFamily="2" charset="2"/>
              <a:buChar char="l"/>
            </a:pPr>
            <a:endParaRPr kumimoji="1" lang="en-US" altLang="ja-JP" sz="1400" dirty="0"/>
          </a:p>
        </p:txBody>
      </p:sp>
    </p:spTree>
    <p:extLst>
      <p:ext uri="{BB962C8B-B14F-4D97-AF65-F5344CB8AC3E}">
        <p14:creationId xmlns:p14="http://schemas.microsoft.com/office/powerpoint/2010/main" val="255622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8965C7-1A7E-8691-F567-74838B157F64}"/>
              </a:ext>
            </a:extLst>
          </p:cNvPr>
          <p:cNvSpPr>
            <a:spLocks noGrp="1"/>
          </p:cNvSpPr>
          <p:nvPr>
            <p:ph type="title"/>
          </p:nvPr>
        </p:nvSpPr>
        <p:spPr/>
        <p:txBody>
          <a:bodyPr/>
          <a:lstStyle/>
          <a:p>
            <a:r>
              <a:rPr lang="ja-JP" altLang="en-US" dirty="0"/>
              <a:t>目次</a:t>
            </a:r>
            <a:endParaRPr kumimoji="1" lang="ja-JP" altLang="en-US" dirty="0"/>
          </a:p>
        </p:txBody>
      </p:sp>
      <p:sp>
        <p:nvSpPr>
          <p:cNvPr id="7" name="テキスト ボックス 6">
            <a:extLst>
              <a:ext uri="{FF2B5EF4-FFF2-40B4-BE49-F238E27FC236}">
                <a16:creationId xmlns:a16="http://schemas.microsoft.com/office/drawing/2014/main" id="{CDA299C0-45B9-E4D3-2EF4-674C7578E984}"/>
              </a:ext>
            </a:extLst>
          </p:cNvPr>
          <p:cNvSpPr txBox="1"/>
          <p:nvPr/>
        </p:nvSpPr>
        <p:spPr>
          <a:xfrm>
            <a:off x="414337" y="933982"/>
            <a:ext cx="8315325" cy="2111732"/>
          </a:xfrm>
          <a:prstGeom prst="rect">
            <a:avLst/>
          </a:prstGeom>
          <a:noFill/>
        </p:spPr>
        <p:txBody>
          <a:bodyPr wrap="square" rtlCol="0">
            <a:spAutoFit/>
          </a:bodyPr>
          <a:lstStyle/>
          <a:p>
            <a:pPr marL="342900" indent="-342900">
              <a:lnSpc>
                <a:spcPct val="150000"/>
              </a:lnSpc>
              <a:buFont typeface="+mj-lt"/>
              <a:buAutoNum type="arabicPeriod"/>
            </a:pPr>
            <a:r>
              <a:rPr kumimoji="1" lang="ja-JP" altLang="en-US" b="1" dirty="0"/>
              <a:t>これまでの部会における方針、決定事項</a:t>
            </a:r>
            <a:r>
              <a:rPr kumimoji="1" lang="en-US" altLang="ja-JP" b="1" dirty="0"/>
              <a:t>【</a:t>
            </a:r>
            <a:r>
              <a:rPr kumimoji="1" lang="ja-JP" altLang="en-US" b="1" dirty="0"/>
              <a:t>～令和６年度</a:t>
            </a:r>
            <a:r>
              <a:rPr kumimoji="1" lang="en-US" altLang="ja-JP" b="1" dirty="0"/>
              <a:t>】</a:t>
            </a:r>
          </a:p>
          <a:p>
            <a:pPr marL="342900" indent="-342900">
              <a:lnSpc>
                <a:spcPct val="150000"/>
              </a:lnSpc>
              <a:buFont typeface="+mj-lt"/>
              <a:buAutoNum type="arabicPeriod"/>
            </a:pPr>
            <a:endParaRPr kumimoji="1" lang="ja-JP" altLang="en-US" b="1" dirty="0"/>
          </a:p>
          <a:p>
            <a:pPr marL="342900" indent="-342900">
              <a:lnSpc>
                <a:spcPct val="150000"/>
              </a:lnSpc>
              <a:buFont typeface="+mj-lt"/>
              <a:buAutoNum type="arabicPeriod"/>
            </a:pPr>
            <a:r>
              <a:rPr kumimoji="1" lang="ja-JP" altLang="en-US" b="1" dirty="0"/>
              <a:t>南海トラフ巨大地震の地震動設定について</a:t>
            </a:r>
            <a:endParaRPr kumimoji="1" lang="en-US" altLang="ja-JP" b="1" dirty="0"/>
          </a:p>
          <a:p>
            <a:pPr marL="342900" indent="-342900">
              <a:lnSpc>
                <a:spcPct val="150000"/>
              </a:lnSpc>
              <a:buFont typeface="+mj-lt"/>
              <a:buAutoNum type="arabicPeriod"/>
            </a:pPr>
            <a:endParaRPr kumimoji="1" lang="ja-JP" altLang="en-US" b="1" dirty="0"/>
          </a:p>
          <a:p>
            <a:pPr marL="342900" indent="-342900">
              <a:lnSpc>
                <a:spcPct val="150000"/>
              </a:lnSpc>
              <a:buFont typeface="+mj-lt"/>
              <a:buAutoNum type="arabicPeriod"/>
            </a:pPr>
            <a:r>
              <a:rPr kumimoji="1" lang="ja-JP" altLang="en-US" b="1" dirty="0"/>
              <a:t>南海トラフ巨大地震の震度分布のまとめ</a:t>
            </a:r>
            <a:endParaRPr kumimoji="1" lang="en-US" altLang="ja-JP" b="1" dirty="0"/>
          </a:p>
        </p:txBody>
      </p:sp>
      <p:sp>
        <p:nvSpPr>
          <p:cNvPr id="12" name="スライド番号プレースホルダー 12">
            <a:extLst>
              <a:ext uri="{FF2B5EF4-FFF2-40B4-BE49-F238E27FC236}">
                <a16:creationId xmlns:a16="http://schemas.microsoft.com/office/drawing/2014/main" id="{43532E61-9945-DEB0-A040-A32DBAA9621F}"/>
              </a:ext>
            </a:extLst>
          </p:cNvPr>
          <p:cNvSpPr>
            <a:spLocks noGrp="1"/>
          </p:cNvSpPr>
          <p:nvPr>
            <p:ph type="sldNum" sz="quarter" idx="12"/>
          </p:nvPr>
        </p:nvSpPr>
        <p:spPr>
          <a:xfrm>
            <a:off x="7159286" y="6563899"/>
            <a:ext cx="2057400" cy="365125"/>
          </a:xfrm>
          <a:prstGeom prst="rect">
            <a:avLst/>
          </a:prstGeom>
        </p:spPr>
        <p:txBody>
          <a:bodyPr/>
          <a:lstStyle/>
          <a:p>
            <a:fld id="{DE8A6AB4-C314-4581-B2EB-142FADA2A072}" type="slidenum">
              <a:rPr lang="ja-JP" altLang="en-US" smtClean="0"/>
              <a:pPr/>
              <a:t>1</a:t>
            </a:fld>
            <a:endParaRPr lang="ja-JP" altLang="en-US" dirty="0"/>
          </a:p>
        </p:txBody>
      </p:sp>
    </p:spTree>
    <p:extLst>
      <p:ext uri="{BB962C8B-B14F-4D97-AF65-F5344CB8AC3E}">
        <p14:creationId xmlns:p14="http://schemas.microsoft.com/office/powerpoint/2010/main" val="403331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56394-C990-C5B7-E7A9-4039C075906B}"/>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8D7CF5D3-2D6C-7DFC-F2E2-B4CF0F6F987B}"/>
              </a:ext>
            </a:extLst>
          </p:cNvPr>
          <p:cNvSpPr>
            <a:spLocks noGrp="1"/>
          </p:cNvSpPr>
          <p:nvPr>
            <p:ph type="title"/>
          </p:nvPr>
        </p:nvSpPr>
        <p:spPr/>
        <p:txBody>
          <a:bodyPr>
            <a:normAutofit/>
          </a:bodyPr>
          <a:lstStyle/>
          <a:p>
            <a:r>
              <a:rPr lang="ja-JP" altLang="en-US" dirty="0"/>
              <a:t>１．これまでの部会における方針、決定事項</a:t>
            </a:r>
            <a:r>
              <a:rPr lang="en-US" altLang="ja-JP" dirty="0"/>
              <a:t>【</a:t>
            </a:r>
            <a:r>
              <a:rPr lang="ja-JP" altLang="en-US" dirty="0"/>
              <a:t>～令和６年度</a:t>
            </a:r>
            <a:r>
              <a:rPr lang="en-US" altLang="ja-JP" dirty="0"/>
              <a:t>】</a:t>
            </a:r>
            <a:endParaRPr kumimoji="1" lang="en-US" altLang="ja-JP" sz="1800" dirty="0">
              <a:latin typeface="+mn-ea"/>
            </a:endParaRPr>
          </a:p>
        </p:txBody>
      </p:sp>
      <p:sp>
        <p:nvSpPr>
          <p:cNvPr id="8" name="テキスト プレースホルダー 7">
            <a:extLst>
              <a:ext uri="{FF2B5EF4-FFF2-40B4-BE49-F238E27FC236}">
                <a16:creationId xmlns:a16="http://schemas.microsoft.com/office/drawing/2014/main" id="{10D32DBA-E514-4D17-8823-FAC565CBF019}"/>
              </a:ext>
            </a:extLst>
          </p:cNvPr>
          <p:cNvSpPr>
            <a:spLocks noGrp="1"/>
          </p:cNvSpPr>
          <p:nvPr>
            <p:ph type="body" sz="quarter" idx="11"/>
          </p:nvPr>
        </p:nvSpPr>
        <p:spPr/>
        <p:txBody>
          <a:bodyPr/>
          <a:lstStyle/>
          <a:p>
            <a:endParaRPr lang="ja-JP" altLang="en-US"/>
          </a:p>
        </p:txBody>
      </p:sp>
      <p:sp>
        <p:nvSpPr>
          <p:cNvPr id="15" name="スライド番号プレースホルダー 12">
            <a:extLst>
              <a:ext uri="{FF2B5EF4-FFF2-40B4-BE49-F238E27FC236}">
                <a16:creationId xmlns:a16="http://schemas.microsoft.com/office/drawing/2014/main" id="{162ED31E-2C1C-97EF-0D71-2D8089919BB5}"/>
              </a:ext>
            </a:extLst>
          </p:cNvPr>
          <p:cNvSpPr>
            <a:spLocks noGrp="1"/>
          </p:cNvSpPr>
          <p:nvPr>
            <p:ph type="sldNum" sz="quarter" idx="12"/>
          </p:nvPr>
        </p:nvSpPr>
        <p:spPr>
          <a:prstGeom prst="rect">
            <a:avLst/>
          </a:prstGeom>
        </p:spPr>
        <p:txBody>
          <a:bodyPr/>
          <a:lstStyle/>
          <a:p>
            <a:fld id="{DE8A6AB4-C314-4581-B2EB-142FADA2A072}" type="slidenum">
              <a:rPr lang="ja-JP" altLang="en-US" smtClean="0"/>
              <a:pPr/>
              <a:t>2</a:t>
            </a:fld>
            <a:endParaRPr lang="ja-JP" altLang="en-US" dirty="0"/>
          </a:p>
        </p:txBody>
      </p:sp>
      <p:sp>
        <p:nvSpPr>
          <p:cNvPr id="17" name="角丸四角形 16">
            <a:extLst>
              <a:ext uri="{FF2B5EF4-FFF2-40B4-BE49-F238E27FC236}">
                <a16:creationId xmlns:a16="http://schemas.microsoft.com/office/drawing/2014/main" id="{4A97D9B8-75C7-E16E-74AB-84A5F87BAE64}"/>
              </a:ext>
            </a:extLst>
          </p:cNvPr>
          <p:cNvSpPr/>
          <p:nvPr/>
        </p:nvSpPr>
        <p:spPr>
          <a:xfrm>
            <a:off x="103800" y="477769"/>
            <a:ext cx="3096599"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南海トラフ巨大地震の震度設定について</a:t>
            </a:r>
          </a:p>
        </p:txBody>
      </p:sp>
      <p:sp>
        <p:nvSpPr>
          <p:cNvPr id="5" name="テキスト ボックス 4">
            <a:extLst>
              <a:ext uri="{FF2B5EF4-FFF2-40B4-BE49-F238E27FC236}">
                <a16:creationId xmlns:a16="http://schemas.microsoft.com/office/drawing/2014/main" id="{7B48A18B-734A-876F-7FB7-393ECD780E97}"/>
              </a:ext>
            </a:extLst>
          </p:cNvPr>
          <p:cNvSpPr txBox="1"/>
          <p:nvPr/>
        </p:nvSpPr>
        <p:spPr>
          <a:xfrm>
            <a:off x="165100" y="1174040"/>
            <a:ext cx="8813800" cy="1118255"/>
          </a:xfrm>
          <a:prstGeom prst="rect">
            <a:avLst/>
          </a:prstGeom>
          <a:noFill/>
        </p:spPr>
        <p:txBody>
          <a:bodyPr wrap="square" rtlCol="0">
            <a:spAutoFit/>
          </a:bodyPr>
          <a:lstStyle/>
          <a:p>
            <a:pPr marL="304800" indent="-215900">
              <a:lnSpc>
                <a:spcPts val="1600"/>
              </a:lnSpc>
              <a:buFont typeface="+mj-ea"/>
              <a:buAutoNum type="circleNumDbPlain"/>
            </a:pPr>
            <a:r>
              <a:rPr kumimoji="1" lang="ja-JP" altLang="en-US" sz="1400" dirty="0">
                <a:latin typeface="+mn-ea"/>
              </a:rPr>
              <a:t>想定地震は、内閣府で検討が進められている「南海トラフ巨大地震モデル・被害想定手法検討会」 による</a:t>
            </a:r>
            <a:r>
              <a:rPr kumimoji="1" lang="en-US" altLang="ja-JP" sz="1400" b="1" dirty="0">
                <a:latin typeface="+mn-ea"/>
              </a:rPr>
              <a:t>『</a:t>
            </a:r>
            <a:r>
              <a:rPr kumimoji="1" lang="ja-JP" altLang="en-US" sz="1400" b="1" dirty="0">
                <a:latin typeface="+mn-ea"/>
              </a:rPr>
              <a:t>南海トラフ巨大地震</a:t>
            </a:r>
            <a:r>
              <a:rPr kumimoji="1" lang="en-US" altLang="ja-JP" sz="1400" b="1" dirty="0">
                <a:latin typeface="+mn-ea"/>
              </a:rPr>
              <a:t>』</a:t>
            </a:r>
            <a:r>
              <a:rPr kumimoji="1" lang="ja-JP" altLang="en-US" sz="1400" dirty="0">
                <a:latin typeface="+mn-ea"/>
              </a:rPr>
              <a:t>とする。</a:t>
            </a:r>
            <a:endParaRPr kumimoji="1" lang="en-US" altLang="ja-JP" sz="1400" dirty="0">
              <a:latin typeface="+mn-ea"/>
            </a:endParaRPr>
          </a:p>
          <a:p>
            <a:pPr marL="304800" indent="-215900">
              <a:lnSpc>
                <a:spcPts val="1600"/>
              </a:lnSpc>
              <a:buFont typeface="+mj-ea"/>
              <a:buAutoNum type="circleNumDbPlain"/>
            </a:pPr>
            <a:r>
              <a:rPr kumimoji="1" lang="ja-JP" altLang="en-US" sz="1400" b="1" dirty="0">
                <a:latin typeface="+mn-ea"/>
              </a:rPr>
              <a:t>震度予測手法</a:t>
            </a:r>
            <a:r>
              <a:rPr kumimoji="1" lang="ja-JP" altLang="en-US" sz="1400" dirty="0">
                <a:latin typeface="+mn-ea"/>
              </a:rPr>
              <a:t>は国の想定との整合を重視し、</a:t>
            </a:r>
            <a:r>
              <a:rPr kumimoji="1" lang="ja-JP" altLang="en-US" sz="1400" b="1" dirty="0">
                <a:latin typeface="+mn-ea"/>
              </a:rPr>
              <a:t>内閣府と同じ手法</a:t>
            </a:r>
            <a:r>
              <a:rPr kumimoji="1" lang="ja-JP" altLang="en-US" sz="1400" dirty="0">
                <a:latin typeface="+mn-ea"/>
              </a:rPr>
              <a:t>を用い、</a:t>
            </a:r>
            <a:r>
              <a:rPr kumimoji="1" lang="ja-JP" altLang="en-US" sz="1400" b="1" dirty="0">
                <a:latin typeface="+mn-ea"/>
              </a:rPr>
              <a:t>工学的基盤波は内閣府提供資料を用いる。</a:t>
            </a:r>
            <a:endParaRPr kumimoji="1" lang="en-US" altLang="ja-JP" sz="1400" b="1" dirty="0">
              <a:latin typeface="+mn-ea"/>
            </a:endParaRPr>
          </a:p>
          <a:p>
            <a:pPr marL="304800" indent="-215900">
              <a:lnSpc>
                <a:spcPts val="1600"/>
              </a:lnSpc>
              <a:buFont typeface="+mj-ea"/>
              <a:buAutoNum type="circleNumDbPlain"/>
            </a:pPr>
            <a:r>
              <a:rPr kumimoji="1" lang="ja-JP" altLang="en-US" sz="1400" dirty="0">
                <a:latin typeface="+mn-ea"/>
              </a:rPr>
              <a:t>浅部地盤（工学的基盤～地表）については、今回新たに更新したモデルを採用する。</a:t>
            </a:r>
          </a:p>
          <a:p>
            <a:pPr marL="304800" indent="-215900">
              <a:lnSpc>
                <a:spcPts val="1600"/>
              </a:lnSpc>
              <a:buFont typeface="+mj-ea"/>
              <a:buAutoNum type="circleNumDbPlain"/>
            </a:pPr>
            <a:endParaRPr kumimoji="1" lang="en-US" altLang="ja-JP" sz="1400" b="1" dirty="0">
              <a:latin typeface="+mn-ea"/>
            </a:endParaRPr>
          </a:p>
        </p:txBody>
      </p:sp>
      <p:sp>
        <p:nvSpPr>
          <p:cNvPr id="12" name="テキスト ボックス 11">
            <a:extLst>
              <a:ext uri="{FF2B5EF4-FFF2-40B4-BE49-F238E27FC236}">
                <a16:creationId xmlns:a16="http://schemas.microsoft.com/office/drawing/2014/main" id="{ED443222-0420-A3B6-4A2D-601855CF73C7}"/>
              </a:ext>
            </a:extLst>
          </p:cNvPr>
          <p:cNvSpPr txBox="1"/>
          <p:nvPr/>
        </p:nvSpPr>
        <p:spPr>
          <a:xfrm>
            <a:off x="165099" y="2767280"/>
            <a:ext cx="8813800" cy="1323439"/>
          </a:xfrm>
          <a:prstGeom prst="rect">
            <a:avLst/>
          </a:prstGeom>
          <a:noFill/>
        </p:spPr>
        <p:txBody>
          <a:bodyPr wrap="square" rtlCol="0">
            <a:spAutoFit/>
          </a:bodyPr>
          <a:lstStyle/>
          <a:p>
            <a:pPr marL="304800" indent="-215900">
              <a:lnSpc>
                <a:spcPts val="1600"/>
              </a:lnSpc>
              <a:buFont typeface="+mj-ea"/>
              <a:buAutoNum type="circleNumDbPlain"/>
            </a:pPr>
            <a:r>
              <a:rPr kumimoji="1" lang="en-US" altLang="ja-JP" sz="1400" dirty="0">
                <a:latin typeface="+mn-ea"/>
              </a:rPr>
              <a:t>R7</a:t>
            </a:r>
            <a:r>
              <a:rPr kumimoji="1" lang="ja-JP" altLang="en-US" sz="1400" dirty="0">
                <a:latin typeface="+mn-ea"/>
              </a:rPr>
              <a:t>年</a:t>
            </a:r>
            <a:r>
              <a:rPr kumimoji="1" lang="en-US" altLang="ja-JP" sz="1400" dirty="0">
                <a:latin typeface="+mn-ea"/>
              </a:rPr>
              <a:t>3</a:t>
            </a:r>
            <a:r>
              <a:rPr kumimoji="1" lang="ja-JP" altLang="en-US" sz="1400" dirty="0">
                <a:latin typeface="+mn-ea"/>
              </a:rPr>
              <a:t>月に公表された「南海トラフ巨大地震モデル・被害想定手法検討会」の検討報告書（以下「</a:t>
            </a:r>
            <a:r>
              <a:rPr kumimoji="1" lang="en-US" altLang="ja-JP" sz="1400" dirty="0">
                <a:latin typeface="+mn-ea"/>
              </a:rPr>
              <a:t>R7</a:t>
            </a:r>
            <a:r>
              <a:rPr kumimoji="1" lang="ja-JP" altLang="en-US" sz="1400" dirty="0">
                <a:latin typeface="+mn-ea"/>
              </a:rPr>
              <a:t>内閣府想定」と言う。）を踏まえ、</a:t>
            </a:r>
            <a:r>
              <a:rPr kumimoji="1" lang="en-US" altLang="ja-JP" sz="1400" b="1" dirty="0">
                <a:latin typeface="+mn-ea"/>
              </a:rPr>
              <a:t> 『</a:t>
            </a:r>
            <a:r>
              <a:rPr kumimoji="1" lang="ja-JP" altLang="en-US" sz="1400" b="1" dirty="0">
                <a:latin typeface="+mn-ea"/>
              </a:rPr>
              <a:t>南海トラフ巨大地震</a:t>
            </a:r>
            <a:r>
              <a:rPr kumimoji="1" lang="en-US" altLang="ja-JP" sz="1400" b="1" dirty="0">
                <a:latin typeface="+mn-ea"/>
              </a:rPr>
              <a:t>』</a:t>
            </a:r>
            <a:r>
              <a:rPr kumimoji="1" lang="ja-JP" altLang="en-US" sz="1400" b="1" dirty="0">
                <a:latin typeface="+mn-ea"/>
              </a:rPr>
              <a:t>による陸側、東側、基本ケースのうち、地先ごとに最大となるケースを想定地震とした。</a:t>
            </a:r>
            <a:endParaRPr kumimoji="1" lang="en-US" altLang="ja-JP" sz="1400" dirty="0">
              <a:latin typeface="+mn-ea"/>
            </a:endParaRPr>
          </a:p>
          <a:p>
            <a:pPr marL="268288" indent="-179388">
              <a:lnSpc>
                <a:spcPts val="1600"/>
              </a:lnSpc>
              <a:buFont typeface="+mj-ea"/>
              <a:buAutoNum type="circleNumDbPlain" startAt="3"/>
            </a:pPr>
            <a:r>
              <a:rPr kumimoji="1" lang="ja-JP" altLang="en-US" sz="1400" dirty="0">
                <a:latin typeface="+mn-ea"/>
              </a:rPr>
              <a:t>浅部地盤は、直下型地震の想定で新たに更新したモデルを基本として、大阪府</a:t>
            </a:r>
            <a:r>
              <a:rPr kumimoji="1" lang="en-US" altLang="ja-JP" sz="1400" dirty="0">
                <a:latin typeface="+mn-ea"/>
              </a:rPr>
              <a:t>H26</a:t>
            </a:r>
            <a:r>
              <a:rPr kumimoji="1" lang="ja-JP" altLang="en-US" sz="1400" dirty="0">
                <a:latin typeface="+mn-ea"/>
              </a:rPr>
              <a:t>想定（南海トラフ）の設定方法を一部踏襲した。</a:t>
            </a:r>
            <a:endParaRPr kumimoji="1" lang="en-US" altLang="ja-JP" sz="1400" dirty="0">
              <a:latin typeface="+mn-ea"/>
            </a:endParaRPr>
          </a:p>
          <a:p>
            <a:pPr marL="304800" indent="-215900">
              <a:lnSpc>
                <a:spcPts val="1600"/>
              </a:lnSpc>
              <a:buFont typeface="+mj-ea"/>
              <a:buAutoNum type="circleNumDbPlain" startAt="3"/>
            </a:pPr>
            <a:endParaRPr kumimoji="1" lang="ja-JP" altLang="en-US" sz="1400" dirty="0">
              <a:latin typeface="+mn-ea"/>
            </a:endParaRPr>
          </a:p>
        </p:txBody>
      </p:sp>
      <p:sp>
        <p:nvSpPr>
          <p:cNvPr id="6" name="角丸四角形 73">
            <a:extLst>
              <a:ext uri="{FF2B5EF4-FFF2-40B4-BE49-F238E27FC236}">
                <a16:creationId xmlns:a16="http://schemas.microsoft.com/office/drawing/2014/main" id="{15DD20F6-F895-F3EB-2209-D41A4E89F2A9}"/>
              </a:ext>
            </a:extLst>
          </p:cNvPr>
          <p:cNvSpPr/>
          <p:nvPr/>
        </p:nvSpPr>
        <p:spPr>
          <a:xfrm>
            <a:off x="295453" y="1082603"/>
            <a:ext cx="5004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400" b="1" dirty="0">
                <a:solidFill>
                  <a:schemeClr val="tx1"/>
                </a:solidFill>
                <a:latin typeface="Meiryo UI" panose="020B0604030504040204" pitchFamily="50" charset="-128"/>
                <a:ea typeface="Meiryo UI" panose="020B0604030504040204" pitchFamily="50" charset="-128"/>
              </a:rPr>
              <a:t>これまでの部会における方針、決定事項（第</a:t>
            </a:r>
            <a:r>
              <a:rPr kumimoji="1" lang="en-US" altLang="ja-JP" sz="1400" b="1" dirty="0">
                <a:solidFill>
                  <a:schemeClr val="tx1"/>
                </a:solidFill>
                <a:latin typeface="Meiryo UI" panose="020B0604030504040204" pitchFamily="50" charset="-128"/>
                <a:ea typeface="Meiryo UI" panose="020B0604030504040204" pitchFamily="50" charset="-128"/>
              </a:rPr>
              <a:t>2</a:t>
            </a:r>
            <a:r>
              <a:rPr kumimoji="1" lang="ja-JP" altLang="en-US" sz="1400" b="1" dirty="0">
                <a:solidFill>
                  <a:schemeClr val="tx1"/>
                </a:solidFill>
                <a:latin typeface="Meiryo UI" panose="020B0604030504040204" pitchFamily="50" charset="-128"/>
                <a:ea typeface="Meiryo UI" panose="020B0604030504040204" pitchFamily="50" charset="-128"/>
              </a:rPr>
              <a:t>回部会）</a:t>
            </a:r>
          </a:p>
        </p:txBody>
      </p:sp>
      <p:sp>
        <p:nvSpPr>
          <p:cNvPr id="7" name="角丸四角形 73">
            <a:extLst>
              <a:ext uri="{FF2B5EF4-FFF2-40B4-BE49-F238E27FC236}">
                <a16:creationId xmlns:a16="http://schemas.microsoft.com/office/drawing/2014/main" id="{F74984E6-14ED-D75F-CFC7-D285825A6DA1}"/>
              </a:ext>
            </a:extLst>
          </p:cNvPr>
          <p:cNvSpPr/>
          <p:nvPr/>
        </p:nvSpPr>
        <p:spPr>
          <a:xfrm>
            <a:off x="295453" y="2620875"/>
            <a:ext cx="4165087"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400" b="1" dirty="0">
                <a:solidFill>
                  <a:schemeClr val="tx1"/>
                </a:solidFill>
                <a:latin typeface="Meiryo UI" panose="020B0604030504040204" pitchFamily="50" charset="-128"/>
                <a:ea typeface="Meiryo UI" panose="020B0604030504040204" pitchFamily="50" charset="-128"/>
              </a:rPr>
              <a:t>今回（第５回）部会における諮問事項</a:t>
            </a:r>
          </a:p>
        </p:txBody>
      </p:sp>
    </p:spTree>
    <p:extLst>
      <p:ext uri="{BB962C8B-B14F-4D97-AF65-F5344CB8AC3E}">
        <p14:creationId xmlns:p14="http://schemas.microsoft.com/office/powerpoint/2010/main" val="3103996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D5B45-66FD-2230-D5C4-B819932289C3}"/>
            </a:ext>
          </a:extLst>
        </p:cNvPr>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37536868-0423-891C-7F4D-6A6578CAAC02}"/>
              </a:ext>
            </a:extLst>
          </p:cNvPr>
          <p:cNvSpPr/>
          <p:nvPr/>
        </p:nvSpPr>
        <p:spPr>
          <a:xfrm>
            <a:off x="314324" y="974700"/>
            <a:ext cx="8515351" cy="4923746"/>
          </a:xfrm>
          <a:prstGeom prst="rect">
            <a:avLst/>
          </a:prstGeom>
          <a:solidFill>
            <a:schemeClr val="accent4">
              <a:lumMod val="20000"/>
              <a:lumOff val="80000"/>
            </a:schemeClr>
          </a:solidFill>
          <a:ln w="38100">
            <a:solidFill>
              <a:schemeClr val="accent4">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r"/>
            <a:endParaRPr kumimoji="1" lang="ja-JP" altLang="en-US" dirty="0"/>
          </a:p>
        </p:txBody>
      </p:sp>
      <p:sp>
        <p:nvSpPr>
          <p:cNvPr id="11" name="タイトル 3">
            <a:extLst>
              <a:ext uri="{FF2B5EF4-FFF2-40B4-BE49-F238E27FC236}">
                <a16:creationId xmlns:a16="http://schemas.microsoft.com/office/drawing/2014/main" id="{3A56526D-0060-9D60-3C71-E3E7E92BE9BD}"/>
              </a:ext>
            </a:extLst>
          </p:cNvPr>
          <p:cNvSpPr>
            <a:spLocks noGrp="1"/>
          </p:cNvSpPr>
          <p:nvPr>
            <p:ph type="title"/>
          </p:nvPr>
        </p:nvSpPr>
        <p:spPr/>
        <p:txBody>
          <a:bodyPr>
            <a:normAutofit/>
          </a:bodyPr>
          <a:lstStyle/>
          <a:p>
            <a:r>
              <a:rPr kumimoji="1" lang="ja-JP" altLang="en-US" sz="1800" dirty="0"/>
              <a:t>２．南海トラフ巨大地震の被害想定算定の流れ</a:t>
            </a:r>
          </a:p>
        </p:txBody>
      </p:sp>
      <p:sp>
        <p:nvSpPr>
          <p:cNvPr id="23" name="テキスト プレースホルダー 22">
            <a:extLst>
              <a:ext uri="{FF2B5EF4-FFF2-40B4-BE49-F238E27FC236}">
                <a16:creationId xmlns:a16="http://schemas.microsoft.com/office/drawing/2014/main" id="{5FBDB2B0-7988-1F7F-ACB3-6375970BEE2E}"/>
              </a:ext>
            </a:extLst>
          </p:cNvPr>
          <p:cNvSpPr>
            <a:spLocks noGrp="1"/>
          </p:cNvSpPr>
          <p:nvPr>
            <p:ph type="body" sz="quarter" idx="11"/>
          </p:nvPr>
        </p:nvSpPr>
        <p:spPr>
          <a:xfrm>
            <a:off x="144000" y="477604"/>
            <a:ext cx="4183936" cy="320000"/>
          </a:xfrm>
        </p:spPr>
        <p:txBody>
          <a:bodyPr/>
          <a:lstStyle/>
          <a:p>
            <a:pPr algn="ctr"/>
            <a:r>
              <a:rPr lang="ja-JP" altLang="en-US" dirty="0">
                <a:latin typeface="Meiryo UI" panose="020B0604030504040204" pitchFamily="50" charset="-128"/>
                <a:ea typeface="Meiryo UI" panose="020B0604030504040204" pitchFamily="50" charset="-128"/>
              </a:rPr>
              <a:t>南海トラフ巨大地震の被害想定算定の流れと進捗状況</a:t>
            </a:r>
          </a:p>
        </p:txBody>
      </p:sp>
      <p:sp>
        <p:nvSpPr>
          <p:cNvPr id="15" name="スライド番号プレースホルダー 12">
            <a:extLst>
              <a:ext uri="{FF2B5EF4-FFF2-40B4-BE49-F238E27FC236}">
                <a16:creationId xmlns:a16="http://schemas.microsoft.com/office/drawing/2014/main" id="{5048BAF3-3F83-A201-4965-AAC9CDB10A5A}"/>
              </a:ext>
            </a:extLst>
          </p:cNvPr>
          <p:cNvSpPr>
            <a:spLocks noGrp="1"/>
          </p:cNvSpPr>
          <p:nvPr>
            <p:ph type="sldNum" sz="quarter" idx="12"/>
          </p:nvPr>
        </p:nvSpPr>
        <p:spPr>
          <a:prstGeom prst="rect">
            <a:avLst/>
          </a:prstGeom>
        </p:spPr>
        <p:txBody>
          <a:bodyPr/>
          <a:lstStyle/>
          <a:p>
            <a:fld id="{DE8A6AB4-C314-4581-B2EB-142FADA2A072}" type="slidenum">
              <a:rPr lang="ja-JP" altLang="en-US" smtClean="0"/>
              <a:pPr/>
              <a:t>3</a:t>
            </a:fld>
            <a:endParaRPr lang="ja-JP" altLang="en-US" dirty="0"/>
          </a:p>
        </p:txBody>
      </p:sp>
      <p:sp>
        <p:nvSpPr>
          <p:cNvPr id="5" name="四角形: 角を丸くする 4">
            <a:extLst>
              <a:ext uri="{FF2B5EF4-FFF2-40B4-BE49-F238E27FC236}">
                <a16:creationId xmlns:a16="http://schemas.microsoft.com/office/drawing/2014/main" id="{2CF852AF-8110-8C3E-E162-24F041CD1B6C}"/>
              </a:ext>
            </a:extLst>
          </p:cNvPr>
          <p:cNvSpPr/>
          <p:nvPr/>
        </p:nvSpPr>
        <p:spPr>
          <a:xfrm>
            <a:off x="4447850" y="3090440"/>
            <a:ext cx="3153098" cy="391538"/>
          </a:xfrm>
          <a:prstGeom prst="roundRect">
            <a:avLst>
              <a:gd name="adj" fmla="val 13220"/>
            </a:avLst>
          </a:prstGeom>
          <a:solidFill>
            <a:schemeClr val="accent5">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b="1" dirty="0"/>
              <a:t>工学的基盤震度の設定</a:t>
            </a:r>
          </a:p>
        </p:txBody>
      </p:sp>
      <p:cxnSp>
        <p:nvCxnSpPr>
          <p:cNvPr id="7" name="直線コネクタ 6">
            <a:extLst>
              <a:ext uri="{FF2B5EF4-FFF2-40B4-BE49-F238E27FC236}">
                <a16:creationId xmlns:a16="http://schemas.microsoft.com/office/drawing/2014/main" id="{644370E3-E217-7D41-EC95-884827EC4224}"/>
              </a:ext>
            </a:extLst>
          </p:cNvPr>
          <p:cNvCxnSpPr>
            <a:cxnSpLocks/>
            <a:stCxn id="5" idx="2"/>
            <a:endCxn id="29" idx="0"/>
          </p:cNvCxnSpPr>
          <p:nvPr/>
        </p:nvCxnSpPr>
        <p:spPr>
          <a:xfrm>
            <a:off x="6024399" y="3481978"/>
            <a:ext cx="0" cy="54615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808F2F9-58DE-7BF8-DD78-CBE196E63C0F}"/>
              </a:ext>
            </a:extLst>
          </p:cNvPr>
          <p:cNvCxnSpPr>
            <a:cxnSpLocks/>
            <a:stCxn id="29" idx="2"/>
          </p:cNvCxnSpPr>
          <p:nvPr/>
        </p:nvCxnSpPr>
        <p:spPr>
          <a:xfrm flipH="1">
            <a:off x="6024384" y="4419666"/>
            <a:ext cx="15" cy="677616"/>
          </a:xfrm>
          <a:prstGeom prst="line">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55805F7D-669F-15B5-0B8A-A0386C79BF19}"/>
              </a:ext>
            </a:extLst>
          </p:cNvPr>
          <p:cNvSpPr/>
          <p:nvPr/>
        </p:nvSpPr>
        <p:spPr>
          <a:xfrm>
            <a:off x="5209846" y="6147109"/>
            <a:ext cx="1629104" cy="391538"/>
          </a:xfrm>
          <a:prstGeom prst="roundRect">
            <a:avLst>
              <a:gd name="adj" fmla="val 13220"/>
            </a:avLst>
          </a:prstGeom>
          <a:solidFill>
            <a:schemeClr val="bg1"/>
          </a:solidFill>
          <a:ln w="12700">
            <a:prstDash val="sysDash"/>
            <a:headEnd type="triangl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dirty="0"/>
              <a:t>被害想定の算出</a:t>
            </a:r>
          </a:p>
        </p:txBody>
      </p:sp>
      <p:cxnSp>
        <p:nvCxnSpPr>
          <p:cNvPr id="12" name="直線コネクタ 11">
            <a:extLst>
              <a:ext uri="{FF2B5EF4-FFF2-40B4-BE49-F238E27FC236}">
                <a16:creationId xmlns:a16="http://schemas.microsoft.com/office/drawing/2014/main" id="{0D210E69-5D2F-AE6E-A909-AFF984051B00}"/>
              </a:ext>
            </a:extLst>
          </p:cNvPr>
          <p:cNvCxnSpPr>
            <a:cxnSpLocks/>
            <a:stCxn id="8" idx="2"/>
            <a:endCxn id="10" idx="0"/>
          </p:cNvCxnSpPr>
          <p:nvPr/>
        </p:nvCxnSpPr>
        <p:spPr>
          <a:xfrm>
            <a:off x="6024398" y="5508519"/>
            <a:ext cx="0" cy="638590"/>
          </a:xfrm>
          <a:prstGeom prst="line">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24BD8F30-9551-D32D-C4BB-C11B53568086}"/>
              </a:ext>
            </a:extLst>
          </p:cNvPr>
          <p:cNvSpPr/>
          <p:nvPr/>
        </p:nvSpPr>
        <p:spPr>
          <a:xfrm>
            <a:off x="547299" y="1267618"/>
            <a:ext cx="5042882" cy="862340"/>
          </a:xfrm>
          <a:prstGeom prst="rect">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BD51D70-0FEA-743E-9583-8D3FEA493D40}"/>
              </a:ext>
            </a:extLst>
          </p:cNvPr>
          <p:cNvSpPr/>
          <p:nvPr/>
        </p:nvSpPr>
        <p:spPr>
          <a:xfrm>
            <a:off x="460488" y="1106891"/>
            <a:ext cx="1458222" cy="257927"/>
          </a:xfrm>
          <a:prstGeom prst="rect">
            <a:avLst/>
          </a:prstGeom>
          <a:solidFill>
            <a:schemeClr val="tx1"/>
          </a:solidFill>
          <a:ln w="1905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400" dirty="0">
                <a:solidFill>
                  <a:schemeClr val="bg1"/>
                </a:solidFill>
              </a:rPr>
              <a:t>R7</a:t>
            </a:r>
            <a:r>
              <a:rPr kumimoji="1" lang="ja-JP" altLang="en-US" sz="1400" dirty="0">
                <a:solidFill>
                  <a:schemeClr val="bg1"/>
                </a:solidFill>
              </a:rPr>
              <a:t>内閣府想定</a:t>
            </a:r>
          </a:p>
        </p:txBody>
      </p:sp>
      <p:sp>
        <p:nvSpPr>
          <p:cNvPr id="20" name="フリーフォーム: 図形 19">
            <a:extLst>
              <a:ext uri="{FF2B5EF4-FFF2-40B4-BE49-F238E27FC236}">
                <a16:creationId xmlns:a16="http://schemas.microsoft.com/office/drawing/2014/main" id="{70A22DB0-BF75-34FE-98D9-D92379838601}"/>
              </a:ext>
            </a:extLst>
          </p:cNvPr>
          <p:cNvSpPr/>
          <p:nvPr/>
        </p:nvSpPr>
        <p:spPr>
          <a:xfrm>
            <a:off x="3068741" y="2416728"/>
            <a:ext cx="1379110" cy="892175"/>
          </a:xfrm>
          <a:custGeom>
            <a:avLst/>
            <a:gdLst>
              <a:gd name="connsiteX0" fmla="*/ 0 w 924560"/>
              <a:gd name="connsiteY0" fmla="*/ 0 h 1391920"/>
              <a:gd name="connsiteX1" fmla="*/ 0 w 924560"/>
              <a:gd name="connsiteY1" fmla="*/ 1391920 h 1391920"/>
              <a:gd name="connsiteX2" fmla="*/ 924560 w 924560"/>
              <a:gd name="connsiteY2" fmla="*/ 1391920 h 1391920"/>
            </a:gdLst>
            <a:ahLst/>
            <a:cxnLst>
              <a:cxn ang="0">
                <a:pos x="connsiteX0" y="connsiteY0"/>
              </a:cxn>
              <a:cxn ang="0">
                <a:pos x="connsiteX1" y="connsiteY1"/>
              </a:cxn>
              <a:cxn ang="0">
                <a:pos x="connsiteX2" y="connsiteY2"/>
              </a:cxn>
            </a:cxnLst>
            <a:rect l="l" t="t" r="r" b="b"/>
            <a:pathLst>
              <a:path w="924560" h="1391920">
                <a:moveTo>
                  <a:pt x="0" y="0"/>
                </a:moveTo>
                <a:lnTo>
                  <a:pt x="0" y="1391920"/>
                </a:lnTo>
                <a:lnTo>
                  <a:pt x="924560" y="1391920"/>
                </a:lnTo>
              </a:path>
            </a:pathLst>
          </a:custGeom>
          <a:no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7599CFA-9592-2B91-4C3F-3C55A0BAF469}"/>
              </a:ext>
            </a:extLst>
          </p:cNvPr>
          <p:cNvSpPr txBox="1"/>
          <p:nvPr/>
        </p:nvSpPr>
        <p:spPr>
          <a:xfrm>
            <a:off x="1606526" y="2733778"/>
            <a:ext cx="1589325" cy="646331"/>
          </a:xfrm>
          <a:prstGeom prst="rect">
            <a:avLst/>
          </a:prstGeom>
          <a:noFill/>
        </p:spPr>
        <p:txBody>
          <a:bodyPr wrap="square" rtlCol="0">
            <a:spAutoFit/>
          </a:bodyPr>
          <a:lstStyle/>
          <a:p>
            <a:pPr algn="ctr"/>
            <a:r>
              <a:rPr kumimoji="1" lang="en-US" altLang="ja-JP" sz="1200" b="1" dirty="0">
                <a:latin typeface="+mn-ea"/>
              </a:rPr>
              <a:t>R7</a:t>
            </a:r>
            <a:r>
              <a:rPr kumimoji="1" lang="ja-JP" altLang="en-US" sz="1200" b="1" dirty="0">
                <a:latin typeface="+mn-ea"/>
              </a:rPr>
              <a:t>内閣府想定の</a:t>
            </a:r>
            <a:endParaRPr kumimoji="1" lang="en-US" altLang="ja-JP" sz="1200" b="1" dirty="0">
              <a:latin typeface="+mn-ea"/>
            </a:endParaRPr>
          </a:p>
          <a:p>
            <a:pPr algn="ctr"/>
            <a:r>
              <a:rPr kumimoji="1" lang="ja-JP" altLang="en-US" sz="1200" b="1" dirty="0">
                <a:latin typeface="+mn-ea"/>
              </a:rPr>
              <a:t>工学的基盤の</a:t>
            </a:r>
            <a:endParaRPr kumimoji="1" lang="en-US" altLang="ja-JP" sz="1200" b="1" dirty="0">
              <a:latin typeface="+mn-ea"/>
            </a:endParaRPr>
          </a:p>
          <a:p>
            <a:pPr algn="ctr"/>
            <a:r>
              <a:rPr kumimoji="1" lang="ja-JP" altLang="en-US" sz="1200" b="1" dirty="0">
                <a:latin typeface="+mn-ea"/>
              </a:rPr>
              <a:t>震度データを使用</a:t>
            </a:r>
            <a:endParaRPr kumimoji="1" lang="en-US" altLang="ja-JP" sz="1200" b="1" dirty="0">
              <a:latin typeface="+mn-ea"/>
            </a:endParaRPr>
          </a:p>
        </p:txBody>
      </p:sp>
      <p:sp>
        <p:nvSpPr>
          <p:cNvPr id="24" name="四角形: 角を丸くする 23">
            <a:extLst>
              <a:ext uri="{FF2B5EF4-FFF2-40B4-BE49-F238E27FC236}">
                <a16:creationId xmlns:a16="http://schemas.microsoft.com/office/drawing/2014/main" id="{7E9D9E02-F548-89D4-A19C-8A0728660C8E}"/>
              </a:ext>
            </a:extLst>
          </p:cNvPr>
          <p:cNvSpPr/>
          <p:nvPr/>
        </p:nvSpPr>
        <p:spPr>
          <a:xfrm>
            <a:off x="2056368" y="2294956"/>
            <a:ext cx="2024744" cy="391538"/>
          </a:xfrm>
          <a:prstGeom prst="roundRect">
            <a:avLst>
              <a:gd name="adj" fmla="val 13220"/>
            </a:avLst>
          </a:prstGeom>
          <a:solidFill>
            <a:schemeClr val="accent5">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b="1" dirty="0"/>
              <a:t>検討対象とする地震</a:t>
            </a:r>
          </a:p>
        </p:txBody>
      </p:sp>
      <p:sp>
        <p:nvSpPr>
          <p:cNvPr id="26" name="四角形: 角を丸くする 25">
            <a:extLst>
              <a:ext uri="{FF2B5EF4-FFF2-40B4-BE49-F238E27FC236}">
                <a16:creationId xmlns:a16="http://schemas.microsoft.com/office/drawing/2014/main" id="{E1EAA32A-DACC-4A20-4AD9-434A38C27ADA}"/>
              </a:ext>
            </a:extLst>
          </p:cNvPr>
          <p:cNvSpPr/>
          <p:nvPr/>
        </p:nvSpPr>
        <p:spPr>
          <a:xfrm>
            <a:off x="548616" y="4168881"/>
            <a:ext cx="1971493" cy="465499"/>
          </a:xfrm>
          <a:prstGeom prst="roundRect">
            <a:avLst>
              <a:gd name="adj" fmla="val 13220"/>
            </a:avLst>
          </a:prstGeom>
          <a:solidFill>
            <a:schemeClr val="accent5">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b="1" dirty="0"/>
              <a:t>AVS30</a:t>
            </a:r>
            <a:r>
              <a:rPr kumimoji="1" lang="ja-JP" altLang="en-US" sz="1400" b="1" dirty="0"/>
              <a:t>の設定</a:t>
            </a:r>
          </a:p>
        </p:txBody>
      </p:sp>
      <p:sp>
        <p:nvSpPr>
          <p:cNvPr id="27" name="フリーフォーム: 図形 26">
            <a:extLst>
              <a:ext uri="{FF2B5EF4-FFF2-40B4-BE49-F238E27FC236}">
                <a16:creationId xmlns:a16="http://schemas.microsoft.com/office/drawing/2014/main" id="{FDC3CB1D-4E91-F883-5A16-31EC1AF6875B}"/>
              </a:ext>
            </a:extLst>
          </p:cNvPr>
          <p:cNvSpPr/>
          <p:nvPr/>
        </p:nvSpPr>
        <p:spPr>
          <a:xfrm flipH="1" flipV="1">
            <a:off x="2520095" y="4406207"/>
            <a:ext cx="3504285" cy="299761"/>
          </a:xfrm>
          <a:custGeom>
            <a:avLst/>
            <a:gdLst>
              <a:gd name="connsiteX0" fmla="*/ 0 w 3549445"/>
              <a:gd name="connsiteY0" fmla="*/ 0 h 285135"/>
              <a:gd name="connsiteX1" fmla="*/ 3008671 w 3549445"/>
              <a:gd name="connsiteY1" fmla="*/ 0 h 285135"/>
              <a:gd name="connsiteX2" fmla="*/ 3008671 w 3549445"/>
              <a:gd name="connsiteY2" fmla="*/ 285135 h 285135"/>
              <a:gd name="connsiteX3" fmla="*/ 3549445 w 3549445"/>
              <a:gd name="connsiteY3" fmla="*/ 285135 h 285135"/>
            </a:gdLst>
            <a:ahLst/>
            <a:cxnLst>
              <a:cxn ang="0">
                <a:pos x="connsiteX0" y="connsiteY0"/>
              </a:cxn>
              <a:cxn ang="0">
                <a:pos x="connsiteX1" y="connsiteY1"/>
              </a:cxn>
              <a:cxn ang="0">
                <a:pos x="connsiteX2" y="connsiteY2"/>
              </a:cxn>
              <a:cxn ang="0">
                <a:pos x="connsiteX3" y="connsiteY3"/>
              </a:cxn>
            </a:cxnLst>
            <a:rect l="l" t="t" r="r" b="b"/>
            <a:pathLst>
              <a:path w="3549445" h="285135">
                <a:moveTo>
                  <a:pt x="0" y="0"/>
                </a:moveTo>
                <a:lnTo>
                  <a:pt x="3008671" y="0"/>
                </a:lnTo>
                <a:lnTo>
                  <a:pt x="3008671" y="285135"/>
                </a:lnTo>
                <a:lnTo>
                  <a:pt x="3549445" y="285135"/>
                </a:lnTo>
              </a:path>
            </a:pathLst>
          </a:custGeom>
          <a:noFill/>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四角形: 角を丸くする 4">
            <a:extLst>
              <a:ext uri="{FF2B5EF4-FFF2-40B4-BE49-F238E27FC236}">
                <a16:creationId xmlns:a16="http://schemas.microsoft.com/office/drawing/2014/main" id="{65195C35-2352-2F0E-2EB4-B87837CDCCD2}"/>
              </a:ext>
            </a:extLst>
          </p:cNvPr>
          <p:cNvSpPr/>
          <p:nvPr/>
        </p:nvSpPr>
        <p:spPr>
          <a:xfrm>
            <a:off x="5755281" y="1203810"/>
            <a:ext cx="2928230" cy="1201913"/>
          </a:xfrm>
          <a:prstGeom prst="roundRect">
            <a:avLst>
              <a:gd name="adj" fmla="val 14516"/>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200" dirty="0"/>
              <a:t>南海トラフ巨大地震は広域に影響を及ぼす災害であることから、国の想定との整合を重視し、</a:t>
            </a:r>
            <a:r>
              <a:rPr kumimoji="1" lang="ja-JP" altLang="en-US" sz="1200" b="1" dirty="0"/>
              <a:t>内閣府「南海トラフ巨大地震モデル・被害想定手法検討会（</a:t>
            </a:r>
            <a:r>
              <a:rPr kumimoji="1" lang="en-US" altLang="ja-JP" sz="1200" b="1" dirty="0"/>
              <a:t>R</a:t>
            </a:r>
            <a:r>
              <a:rPr kumimoji="1" lang="ja-JP" altLang="en-US" sz="1200" b="1" dirty="0"/>
              <a:t>７）」</a:t>
            </a:r>
            <a:r>
              <a:rPr kumimoji="1" lang="ja-JP" altLang="en-US" sz="1200" dirty="0"/>
              <a:t>を踏まえた震度の予測を行う。</a:t>
            </a:r>
            <a:endParaRPr kumimoji="1" lang="en-US" altLang="ja-JP" sz="1200" dirty="0"/>
          </a:p>
        </p:txBody>
      </p:sp>
      <p:sp>
        <p:nvSpPr>
          <p:cNvPr id="40" name="四角形: 角を丸くする 4">
            <a:extLst>
              <a:ext uri="{FF2B5EF4-FFF2-40B4-BE49-F238E27FC236}">
                <a16:creationId xmlns:a16="http://schemas.microsoft.com/office/drawing/2014/main" id="{45DEE6A7-3253-5688-E899-D2EF69EFAE53}"/>
              </a:ext>
            </a:extLst>
          </p:cNvPr>
          <p:cNvSpPr/>
          <p:nvPr/>
        </p:nvSpPr>
        <p:spPr>
          <a:xfrm>
            <a:off x="313385" y="5813325"/>
            <a:ext cx="3367134" cy="496134"/>
          </a:xfrm>
          <a:prstGeom prst="rect">
            <a:avLst/>
          </a:prstGeom>
          <a:noFill/>
          <a:ln w="6350">
            <a:noFill/>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600" b="1" dirty="0">
                <a:solidFill>
                  <a:schemeClr val="accent4">
                    <a:lumMod val="75000"/>
                  </a:schemeClr>
                </a:solidFill>
              </a:rPr>
              <a:t>▲本日の報告・審議事項</a:t>
            </a:r>
            <a:endParaRPr kumimoji="1" lang="en-US" altLang="ja-JP" sz="1600" b="1" dirty="0">
              <a:solidFill>
                <a:schemeClr val="accent4">
                  <a:lumMod val="75000"/>
                </a:schemeClr>
              </a:solidFill>
            </a:endParaRPr>
          </a:p>
        </p:txBody>
      </p:sp>
      <p:cxnSp>
        <p:nvCxnSpPr>
          <p:cNvPr id="17" name="直線コネクタ 16">
            <a:extLst>
              <a:ext uri="{FF2B5EF4-FFF2-40B4-BE49-F238E27FC236}">
                <a16:creationId xmlns:a16="http://schemas.microsoft.com/office/drawing/2014/main" id="{337A91AE-5CE8-B8E7-14E0-E93CD8A07244}"/>
              </a:ext>
            </a:extLst>
          </p:cNvPr>
          <p:cNvCxnSpPr>
            <a:cxnSpLocks/>
            <a:stCxn id="4" idx="2"/>
          </p:cNvCxnSpPr>
          <p:nvPr/>
        </p:nvCxnSpPr>
        <p:spPr>
          <a:xfrm>
            <a:off x="3068740" y="1908706"/>
            <a:ext cx="0" cy="38625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四角形: 角を丸くする 3">
            <a:extLst>
              <a:ext uri="{FF2B5EF4-FFF2-40B4-BE49-F238E27FC236}">
                <a16:creationId xmlns:a16="http://schemas.microsoft.com/office/drawing/2014/main" id="{7DD49A79-FC80-8B63-A710-DAAB825DF3B1}"/>
              </a:ext>
            </a:extLst>
          </p:cNvPr>
          <p:cNvSpPr/>
          <p:nvPr/>
        </p:nvSpPr>
        <p:spPr>
          <a:xfrm>
            <a:off x="1009220" y="1517168"/>
            <a:ext cx="4119040" cy="391538"/>
          </a:xfrm>
          <a:prstGeom prst="roundRect">
            <a:avLst>
              <a:gd name="adj" fmla="val 13220"/>
            </a:avLst>
          </a:prstGeom>
          <a:solidFill>
            <a:schemeClr val="bg1">
              <a:lumMod val="85000"/>
            </a:schemeClr>
          </a:solidFill>
          <a:ln w="19050">
            <a:prstDash val="solid"/>
            <a:headEnd type="triangle"/>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b="1" dirty="0"/>
              <a:t>R7</a:t>
            </a:r>
            <a:r>
              <a:rPr kumimoji="1" lang="ja-JP" altLang="en-US" sz="1400" b="1" dirty="0"/>
              <a:t>内閣府想定における南海トラフ巨大地震の震度</a:t>
            </a:r>
          </a:p>
        </p:txBody>
      </p:sp>
      <p:sp>
        <p:nvSpPr>
          <p:cNvPr id="25" name="テキスト ボックス 24">
            <a:extLst>
              <a:ext uri="{FF2B5EF4-FFF2-40B4-BE49-F238E27FC236}">
                <a16:creationId xmlns:a16="http://schemas.microsoft.com/office/drawing/2014/main" id="{B6168D02-A24A-752F-4CD1-179E598A7A4D}"/>
              </a:ext>
            </a:extLst>
          </p:cNvPr>
          <p:cNvSpPr txBox="1"/>
          <p:nvPr/>
        </p:nvSpPr>
        <p:spPr>
          <a:xfrm>
            <a:off x="147092" y="6382729"/>
            <a:ext cx="4981168" cy="276999"/>
          </a:xfrm>
          <a:prstGeom prst="rect">
            <a:avLst/>
          </a:prstGeom>
          <a:noFill/>
        </p:spPr>
        <p:txBody>
          <a:bodyPr wrap="square" rtlCol="0">
            <a:spAutoFit/>
          </a:bodyPr>
          <a:lstStyle/>
          <a:p>
            <a:r>
              <a:rPr kumimoji="1" lang="en-US" altLang="ja-JP" sz="1200" dirty="0">
                <a:latin typeface="+mn-ea"/>
              </a:rPr>
              <a:t>※</a:t>
            </a:r>
            <a:r>
              <a:rPr kumimoji="1" lang="ja-JP" altLang="en-US" sz="1200" dirty="0">
                <a:latin typeface="+mn-ea"/>
              </a:rPr>
              <a:t>実線は本日までに検討を実施した項目、破線は次回以降の部会で示す項目</a:t>
            </a:r>
            <a:endParaRPr kumimoji="1" lang="en-US" altLang="ja-JP" sz="1200" dirty="0">
              <a:latin typeface="+mn-ea"/>
            </a:endParaRPr>
          </a:p>
        </p:txBody>
      </p:sp>
      <p:sp>
        <p:nvSpPr>
          <p:cNvPr id="29" name="四角形: 角を丸くする 28">
            <a:extLst>
              <a:ext uri="{FF2B5EF4-FFF2-40B4-BE49-F238E27FC236}">
                <a16:creationId xmlns:a16="http://schemas.microsoft.com/office/drawing/2014/main" id="{5D0361E7-3EAF-A296-A745-3CAF230EB37D}"/>
              </a:ext>
            </a:extLst>
          </p:cNvPr>
          <p:cNvSpPr/>
          <p:nvPr/>
        </p:nvSpPr>
        <p:spPr>
          <a:xfrm>
            <a:off x="4447850" y="4028128"/>
            <a:ext cx="3153098" cy="391538"/>
          </a:xfrm>
          <a:prstGeom prst="roundRect">
            <a:avLst>
              <a:gd name="adj" fmla="val 13220"/>
            </a:avLst>
          </a:prstGeom>
          <a:solidFill>
            <a:schemeClr val="accent5">
              <a:lumMod val="20000"/>
              <a:lumOff val="80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b="1" dirty="0"/>
              <a:t>震度予測手法の確認</a:t>
            </a:r>
          </a:p>
        </p:txBody>
      </p:sp>
      <p:sp>
        <p:nvSpPr>
          <p:cNvPr id="72" name="楕円 71">
            <a:extLst>
              <a:ext uri="{FF2B5EF4-FFF2-40B4-BE49-F238E27FC236}">
                <a16:creationId xmlns:a16="http://schemas.microsoft.com/office/drawing/2014/main" id="{BE06F0C1-D210-B586-BD8D-5E024C120AC8}"/>
              </a:ext>
            </a:extLst>
          </p:cNvPr>
          <p:cNvSpPr/>
          <p:nvPr/>
        </p:nvSpPr>
        <p:spPr>
          <a:xfrm>
            <a:off x="383515" y="4062380"/>
            <a:ext cx="668045" cy="231020"/>
          </a:xfrm>
          <a:prstGeom prst="ellipse">
            <a:avLst/>
          </a:prstGeom>
          <a:solidFill>
            <a:schemeClr val="accent1"/>
          </a:solidFill>
          <a:ln w="95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kumimoji="1" lang="en-US" altLang="ja-JP" sz="1000" dirty="0">
                <a:solidFill>
                  <a:schemeClr val="bg1"/>
                </a:solidFill>
              </a:rPr>
              <a:t>P.9~11</a:t>
            </a:r>
            <a:endParaRPr kumimoji="1" lang="ja-JP" altLang="en-US" sz="1000" dirty="0">
              <a:solidFill>
                <a:schemeClr val="bg1"/>
              </a:solidFill>
            </a:endParaRPr>
          </a:p>
        </p:txBody>
      </p:sp>
      <p:sp>
        <p:nvSpPr>
          <p:cNvPr id="73" name="楕円 72">
            <a:extLst>
              <a:ext uri="{FF2B5EF4-FFF2-40B4-BE49-F238E27FC236}">
                <a16:creationId xmlns:a16="http://schemas.microsoft.com/office/drawing/2014/main" id="{E5F1A111-36B0-BF44-D733-950D95F4BA1B}"/>
              </a:ext>
            </a:extLst>
          </p:cNvPr>
          <p:cNvSpPr/>
          <p:nvPr/>
        </p:nvSpPr>
        <p:spPr>
          <a:xfrm>
            <a:off x="4327936" y="2986507"/>
            <a:ext cx="436542" cy="231020"/>
          </a:xfrm>
          <a:prstGeom prst="ellipse">
            <a:avLst/>
          </a:prstGeom>
          <a:solidFill>
            <a:schemeClr val="accent1"/>
          </a:solidFill>
          <a:ln w="95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kumimoji="1" lang="en-US" altLang="ja-JP" sz="1000" dirty="0">
                <a:solidFill>
                  <a:schemeClr val="bg1"/>
                </a:solidFill>
              </a:rPr>
              <a:t>P.7</a:t>
            </a:r>
            <a:endParaRPr kumimoji="1" lang="ja-JP" altLang="en-US" sz="1000" dirty="0">
              <a:solidFill>
                <a:schemeClr val="bg1"/>
              </a:solidFill>
            </a:endParaRPr>
          </a:p>
        </p:txBody>
      </p:sp>
      <p:sp>
        <p:nvSpPr>
          <p:cNvPr id="74" name="楕円 73">
            <a:extLst>
              <a:ext uri="{FF2B5EF4-FFF2-40B4-BE49-F238E27FC236}">
                <a16:creationId xmlns:a16="http://schemas.microsoft.com/office/drawing/2014/main" id="{88871739-958C-511A-79AB-7C784F1AF26E}"/>
              </a:ext>
            </a:extLst>
          </p:cNvPr>
          <p:cNvSpPr/>
          <p:nvPr/>
        </p:nvSpPr>
        <p:spPr>
          <a:xfrm>
            <a:off x="4289280" y="3900463"/>
            <a:ext cx="436542" cy="231020"/>
          </a:xfrm>
          <a:prstGeom prst="ellipse">
            <a:avLst/>
          </a:prstGeom>
          <a:solidFill>
            <a:schemeClr val="accent1"/>
          </a:solidFill>
          <a:ln w="95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kumimoji="1" lang="en-US" altLang="ja-JP" sz="1000" dirty="0">
                <a:solidFill>
                  <a:schemeClr val="bg1"/>
                </a:solidFill>
              </a:rPr>
              <a:t>P.8</a:t>
            </a:r>
            <a:endParaRPr kumimoji="1" lang="ja-JP" altLang="en-US" sz="1000" dirty="0">
              <a:solidFill>
                <a:schemeClr val="bg1"/>
              </a:solidFill>
            </a:endParaRPr>
          </a:p>
        </p:txBody>
      </p:sp>
      <p:sp>
        <p:nvSpPr>
          <p:cNvPr id="6" name="楕円 5">
            <a:extLst>
              <a:ext uri="{FF2B5EF4-FFF2-40B4-BE49-F238E27FC236}">
                <a16:creationId xmlns:a16="http://schemas.microsoft.com/office/drawing/2014/main" id="{EBDCFB42-DF8B-4428-F2B5-CE983C047098}"/>
              </a:ext>
            </a:extLst>
          </p:cNvPr>
          <p:cNvSpPr/>
          <p:nvPr/>
        </p:nvSpPr>
        <p:spPr>
          <a:xfrm>
            <a:off x="655320" y="1410763"/>
            <a:ext cx="585100" cy="257926"/>
          </a:xfrm>
          <a:prstGeom prst="ellipse">
            <a:avLst/>
          </a:prstGeom>
          <a:solidFill>
            <a:schemeClr val="accent1"/>
          </a:solidFill>
          <a:ln w="95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kumimoji="1" lang="en-US" altLang="ja-JP" sz="1000" dirty="0">
                <a:solidFill>
                  <a:schemeClr val="bg1"/>
                </a:solidFill>
              </a:rPr>
              <a:t>P.5</a:t>
            </a:r>
            <a:r>
              <a:rPr kumimoji="1" lang="ja-JP" altLang="en-US" sz="1000" dirty="0">
                <a:solidFill>
                  <a:schemeClr val="bg1"/>
                </a:solidFill>
              </a:rPr>
              <a:t>～</a:t>
            </a:r>
            <a:r>
              <a:rPr kumimoji="1" lang="en-US" altLang="ja-JP" sz="1000" dirty="0">
                <a:solidFill>
                  <a:schemeClr val="bg1"/>
                </a:solidFill>
              </a:rPr>
              <a:t>6</a:t>
            </a:r>
            <a:endParaRPr kumimoji="1" lang="ja-JP" altLang="en-US" sz="1000" dirty="0">
              <a:solidFill>
                <a:schemeClr val="bg1"/>
              </a:solidFill>
            </a:endParaRPr>
          </a:p>
        </p:txBody>
      </p:sp>
      <p:sp>
        <p:nvSpPr>
          <p:cNvPr id="22" name="楕円 21">
            <a:extLst>
              <a:ext uri="{FF2B5EF4-FFF2-40B4-BE49-F238E27FC236}">
                <a16:creationId xmlns:a16="http://schemas.microsoft.com/office/drawing/2014/main" id="{957F2675-5358-E648-BA67-8231965B9EB6}"/>
              </a:ext>
            </a:extLst>
          </p:cNvPr>
          <p:cNvSpPr/>
          <p:nvPr/>
        </p:nvSpPr>
        <p:spPr>
          <a:xfrm>
            <a:off x="1763818" y="2146749"/>
            <a:ext cx="585100" cy="257926"/>
          </a:xfrm>
          <a:prstGeom prst="ellipse">
            <a:avLst/>
          </a:prstGeom>
          <a:solidFill>
            <a:schemeClr val="accent1"/>
          </a:solidFill>
          <a:ln w="95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kumimoji="1" lang="en-US" altLang="ja-JP" sz="1000" dirty="0">
                <a:solidFill>
                  <a:schemeClr val="bg1"/>
                </a:solidFill>
              </a:rPr>
              <a:t>P.5</a:t>
            </a:r>
            <a:r>
              <a:rPr kumimoji="1" lang="ja-JP" altLang="en-US" sz="1000" dirty="0">
                <a:solidFill>
                  <a:schemeClr val="bg1"/>
                </a:solidFill>
              </a:rPr>
              <a:t>～</a:t>
            </a:r>
            <a:r>
              <a:rPr kumimoji="1" lang="en-US" altLang="ja-JP" sz="1000" dirty="0">
                <a:solidFill>
                  <a:schemeClr val="bg1"/>
                </a:solidFill>
              </a:rPr>
              <a:t>6</a:t>
            </a:r>
            <a:endParaRPr kumimoji="1" lang="ja-JP" altLang="en-US" sz="1000" dirty="0">
              <a:solidFill>
                <a:schemeClr val="bg1"/>
              </a:solidFill>
            </a:endParaRPr>
          </a:p>
        </p:txBody>
      </p:sp>
      <p:sp>
        <p:nvSpPr>
          <p:cNvPr id="8" name="四角形: 角を丸くする 7">
            <a:extLst>
              <a:ext uri="{FF2B5EF4-FFF2-40B4-BE49-F238E27FC236}">
                <a16:creationId xmlns:a16="http://schemas.microsoft.com/office/drawing/2014/main" id="{4B86C82D-042E-FE1A-051D-78F5E3785DC2}"/>
              </a:ext>
            </a:extLst>
          </p:cNvPr>
          <p:cNvSpPr/>
          <p:nvPr/>
        </p:nvSpPr>
        <p:spPr>
          <a:xfrm>
            <a:off x="4857750" y="5116981"/>
            <a:ext cx="2333296" cy="391538"/>
          </a:xfrm>
          <a:prstGeom prst="roundRect">
            <a:avLst>
              <a:gd name="adj" fmla="val 13220"/>
            </a:avLst>
          </a:prstGeom>
          <a:solidFill>
            <a:schemeClr val="bg1"/>
          </a:solidFill>
          <a:ln w="19050">
            <a:prstDash val="solid"/>
            <a:headEnd type="triangl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b="1" dirty="0"/>
              <a:t>地表面の震度・液状化分布</a:t>
            </a:r>
          </a:p>
        </p:txBody>
      </p:sp>
      <p:sp>
        <p:nvSpPr>
          <p:cNvPr id="75" name="楕円 74">
            <a:extLst>
              <a:ext uri="{FF2B5EF4-FFF2-40B4-BE49-F238E27FC236}">
                <a16:creationId xmlns:a16="http://schemas.microsoft.com/office/drawing/2014/main" id="{9A7B75C7-1F73-76AB-8C0F-DA4E591F1135}"/>
              </a:ext>
            </a:extLst>
          </p:cNvPr>
          <p:cNvSpPr/>
          <p:nvPr/>
        </p:nvSpPr>
        <p:spPr>
          <a:xfrm>
            <a:off x="4561112" y="4928506"/>
            <a:ext cx="870423" cy="252000"/>
          </a:xfrm>
          <a:prstGeom prst="ellipse">
            <a:avLst/>
          </a:prstGeom>
          <a:solidFill>
            <a:schemeClr val="accent1"/>
          </a:solidFill>
          <a:ln w="9525">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kumimoji="1" lang="en-US" altLang="ja-JP" sz="1000" dirty="0">
                <a:solidFill>
                  <a:schemeClr val="bg1"/>
                </a:solidFill>
              </a:rPr>
              <a:t>P.12</a:t>
            </a:r>
            <a:r>
              <a:rPr kumimoji="1" lang="ja-JP" altLang="en-US" sz="1000" dirty="0">
                <a:solidFill>
                  <a:schemeClr val="bg1"/>
                </a:solidFill>
              </a:rPr>
              <a:t>～</a:t>
            </a:r>
            <a:r>
              <a:rPr kumimoji="1" lang="en-US" altLang="ja-JP" sz="1000" dirty="0">
                <a:solidFill>
                  <a:schemeClr val="bg1"/>
                </a:solidFill>
              </a:rPr>
              <a:t>13</a:t>
            </a:r>
            <a:endParaRPr kumimoji="1" lang="ja-JP" altLang="en-US" sz="1000" dirty="0">
              <a:solidFill>
                <a:schemeClr val="bg1"/>
              </a:solidFill>
            </a:endParaRPr>
          </a:p>
        </p:txBody>
      </p:sp>
    </p:spTree>
    <p:extLst>
      <p:ext uri="{BB962C8B-B14F-4D97-AF65-F5344CB8AC3E}">
        <p14:creationId xmlns:p14="http://schemas.microsoft.com/office/powerpoint/2010/main" val="365012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8A0CA-5C0E-2C57-EDF7-CBC00AEBF757}"/>
            </a:ext>
          </a:extLst>
        </p:cNvPr>
        <p:cNvGrpSpPr/>
        <p:nvPr/>
      </p:nvGrpSpPr>
      <p:grpSpPr>
        <a:xfrm>
          <a:off x="0" y="0"/>
          <a:ext cx="0" cy="0"/>
          <a:chOff x="0" y="0"/>
          <a:chExt cx="0" cy="0"/>
        </a:xfrm>
      </p:grpSpPr>
      <p:sp>
        <p:nvSpPr>
          <p:cNvPr id="31" name="テキスト プレースホルダー 30">
            <a:extLst>
              <a:ext uri="{FF2B5EF4-FFF2-40B4-BE49-F238E27FC236}">
                <a16:creationId xmlns:a16="http://schemas.microsoft.com/office/drawing/2014/main" id="{78F2C77B-D431-BC65-6F7C-051E5AD83C19}"/>
              </a:ext>
            </a:extLst>
          </p:cNvPr>
          <p:cNvSpPr>
            <a:spLocks noGrp="1"/>
          </p:cNvSpPr>
          <p:nvPr>
            <p:ph type="body" sz="quarter" idx="11"/>
          </p:nvPr>
        </p:nvSpPr>
        <p:spPr>
          <a:xfrm>
            <a:off x="144000" y="477604"/>
            <a:ext cx="3240000" cy="320000"/>
          </a:xfrm>
        </p:spPr>
        <p:txBody>
          <a:bodyPr/>
          <a:lstStyle/>
          <a:p>
            <a:pPr algn="ctr"/>
            <a:r>
              <a:rPr lang="ja-JP" altLang="en-US" dirty="0">
                <a:latin typeface="Meiryo UI" panose="020B0604030504040204" pitchFamily="50" charset="-128"/>
                <a:ea typeface="Meiryo UI" panose="020B0604030504040204" pitchFamily="50" charset="-128"/>
              </a:rPr>
              <a:t>海溝型地震において検討対象とする地震</a:t>
            </a:r>
          </a:p>
        </p:txBody>
      </p:sp>
      <p:sp>
        <p:nvSpPr>
          <p:cNvPr id="15" name="スライド番号プレースホルダー 12">
            <a:extLst>
              <a:ext uri="{FF2B5EF4-FFF2-40B4-BE49-F238E27FC236}">
                <a16:creationId xmlns:a16="http://schemas.microsoft.com/office/drawing/2014/main" id="{F2D9D838-FAC0-C289-2EF2-9BDA4126130E}"/>
              </a:ext>
            </a:extLst>
          </p:cNvPr>
          <p:cNvSpPr>
            <a:spLocks noGrp="1"/>
          </p:cNvSpPr>
          <p:nvPr>
            <p:ph type="sldNum" sz="quarter" idx="12"/>
          </p:nvPr>
        </p:nvSpPr>
        <p:spPr>
          <a:prstGeom prst="rect">
            <a:avLst/>
          </a:prstGeom>
        </p:spPr>
        <p:txBody>
          <a:bodyPr/>
          <a:lstStyle/>
          <a:p>
            <a:fld id="{DE8A6AB4-C314-4581-B2EB-142FADA2A072}" type="slidenum">
              <a:rPr lang="ja-JP" altLang="en-US" smtClean="0"/>
              <a:pPr/>
              <a:t>4</a:t>
            </a:fld>
            <a:endParaRPr lang="ja-JP" altLang="en-US" dirty="0"/>
          </a:p>
        </p:txBody>
      </p:sp>
      <p:sp>
        <p:nvSpPr>
          <p:cNvPr id="5" name="角丸四角形 73">
            <a:extLst>
              <a:ext uri="{FF2B5EF4-FFF2-40B4-BE49-F238E27FC236}">
                <a16:creationId xmlns:a16="http://schemas.microsoft.com/office/drawing/2014/main" id="{84F6F5A8-9CF6-973C-B286-4B0723F9B03E}"/>
              </a:ext>
            </a:extLst>
          </p:cNvPr>
          <p:cNvSpPr/>
          <p:nvPr/>
        </p:nvSpPr>
        <p:spPr>
          <a:xfrm>
            <a:off x="322759" y="1025588"/>
            <a:ext cx="414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en-US" altLang="ja-JP" sz="1200" b="1" dirty="0">
                <a:solidFill>
                  <a:schemeClr val="tx1"/>
                </a:solidFill>
                <a:latin typeface="Meiryo UI" panose="020B0604030504040204" pitchFamily="50" charset="-128"/>
                <a:ea typeface="Meiryo UI" panose="020B0604030504040204" pitchFamily="50" charset="-128"/>
              </a:rPr>
              <a:t>R7</a:t>
            </a:r>
            <a:r>
              <a:rPr kumimoji="1" lang="ja-JP" altLang="en-US" sz="1200" b="1" dirty="0">
                <a:solidFill>
                  <a:schemeClr val="tx1"/>
                </a:solidFill>
                <a:latin typeface="Meiryo UI" panose="020B0604030504040204" pitchFamily="50" charset="-128"/>
                <a:ea typeface="Meiryo UI" panose="020B0604030504040204" pitchFamily="50" charset="-128"/>
              </a:rPr>
              <a:t>内閣府想定による南海トラフ地震の設定ケース</a:t>
            </a:r>
          </a:p>
        </p:txBody>
      </p:sp>
      <p:sp>
        <p:nvSpPr>
          <p:cNvPr id="6" name="テキスト ボックス 5">
            <a:extLst>
              <a:ext uri="{FF2B5EF4-FFF2-40B4-BE49-F238E27FC236}">
                <a16:creationId xmlns:a16="http://schemas.microsoft.com/office/drawing/2014/main" id="{3276C118-8E4E-DFBB-8BC7-60D11627A7F9}"/>
              </a:ext>
            </a:extLst>
          </p:cNvPr>
          <p:cNvSpPr txBox="1"/>
          <p:nvPr/>
        </p:nvSpPr>
        <p:spPr>
          <a:xfrm>
            <a:off x="273498" y="1124986"/>
            <a:ext cx="8540302" cy="646331"/>
          </a:xfrm>
          <a:prstGeom prst="rect">
            <a:avLst/>
          </a:prstGeom>
          <a:noFill/>
        </p:spPr>
        <p:txBody>
          <a:bodyPr wrap="square" rtlCol="0">
            <a:spAutoFit/>
          </a:bodyPr>
          <a:lstStyle/>
          <a:p>
            <a:pPr marL="85725" indent="-85725">
              <a:buFont typeface="Arial" panose="020B0604020202020204" pitchFamily="34" charset="0"/>
              <a:buChar char="•"/>
            </a:pPr>
            <a:r>
              <a:rPr kumimoji="1" lang="ja-JP" altLang="en-US" sz="1200" dirty="0">
                <a:latin typeface="+mn-ea"/>
              </a:rPr>
              <a:t>内閣府による</a:t>
            </a:r>
            <a:r>
              <a:rPr kumimoji="1" lang="ja-JP" altLang="en-US" sz="1200" dirty="0"/>
              <a:t>南海トラフ巨大地震では</a:t>
            </a:r>
            <a:r>
              <a:rPr kumimoji="1" lang="ja-JP" altLang="en-US" sz="1200" dirty="0">
                <a:latin typeface="+mn-ea"/>
              </a:rPr>
              <a:t>駿河湾～日向灘を</a:t>
            </a:r>
            <a:r>
              <a:rPr kumimoji="1" lang="ja-JP" altLang="en-US" sz="1200" dirty="0"/>
              <a:t>震源断層として想定し、</a:t>
            </a:r>
            <a:r>
              <a:rPr kumimoji="1" lang="ja-JP" altLang="en-US" sz="1200" dirty="0">
                <a:latin typeface="+mn-ea"/>
              </a:rPr>
              <a:t>震源断層のなかでも特に強い揺れを生じさせる領域（強震動生成域）について、不確実性を考慮して基本、東側、西側、陸側の４のケースを設定し、地表震度を求めている。</a:t>
            </a:r>
            <a:endParaRPr kumimoji="1" lang="en-US" altLang="ja-JP" sz="1200" dirty="0">
              <a:latin typeface="+mn-ea"/>
            </a:endParaRPr>
          </a:p>
          <a:p>
            <a:pPr marL="85725" indent="-85725">
              <a:buFont typeface="Arial" panose="020B0604020202020204" pitchFamily="34" charset="0"/>
              <a:buChar char="•"/>
            </a:pPr>
            <a:r>
              <a:rPr kumimoji="1" lang="ja-JP" altLang="en-US" sz="1200" dirty="0">
                <a:latin typeface="+mn-ea"/>
              </a:rPr>
              <a:t>また、震源からの距離に従って揺れの強さを算定する経験的な手法によっても地表震度を求めている。</a:t>
            </a:r>
            <a:endParaRPr kumimoji="1" lang="en-US" altLang="ja-JP" sz="1200" dirty="0">
              <a:latin typeface="+mn-ea"/>
            </a:endParaRPr>
          </a:p>
        </p:txBody>
      </p:sp>
      <p:sp>
        <p:nvSpPr>
          <p:cNvPr id="28" name="テキスト ボックス 27">
            <a:extLst>
              <a:ext uri="{FF2B5EF4-FFF2-40B4-BE49-F238E27FC236}">
                <a16:creationId xmlns:a16="http://schemas.microsoft.com/office/drawing/2014/main" id="{B4765104-BD63-6762-A736-1505D7551FF7}"/>
              </a:ext>
            </a:extLst>
          </p:cNvPr>
          <p:cNvSpPr txBox="1"/>
          <p:nvPr/>
        </p:nvSpPr>
        <p:spPr>
          <a:xfrm>
            <a:off x="2962314" y="6225076"/>
            <a:ext cx="3213022" cy="261610"/>
          </a:xfrm>
          <a:prstGeom prst="rect">
            <a:avLst/>
          </a:prstGeom>
          <a:noFill/>
          <a:ln>
            <a:noFill/>
          </a:ln>
        </p:spPr>
        <p:txBody>
          <a:bodyPr wrap="square" anchor="ctr">
            <a:spAutoFit/>
          </a:bodyPr>
          <a:lstStyle/>
          <a:p>
            <a:pPr algn="ctr"/>
            <a:r>
              <a:rPr lang="ja-JP" altLang="en-US" sz="1100" dirty="0">
                <a:latin typeface="メイリオ" panose="020B0604030504040204" pitchFamily="50" charset="-128"/>
                <a:ea typeface="メイリオ" panose="020B0604030504040204" pitchFamily="50" charset="-128"/>
              </a:rPr>
              <a:t>図</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R7</a:t>
            </a:r>
            <a:r>
              <a:rPr lang="ja-JP" altLang="en-US" sz="1100" dirty="0">
                <a:latin typeface="メイリオ" panose="020B0604030504040204" pitchFamily="50" charset="-128"/>
                <a:ea typeface="メイリオ" panose="020B0604030504040204" pitchFamily="50" charset="-128"/>
              </a:rPr>
              <a:t>内閣府想定によるケース別の震源設定</a:t>
            </a:r>
          </a:p>
        </p:txBody>
      </p:sp>
      <p:pic>
        <p:nvPicPr>
          <p:cNvPr id="3" name="図 2" descr="ダイアグラム&#10;&#10;AI 生成コンテンツは誤りを含む可能性があります。">
            <a:extLst>
              <a:ext uri="{FF2B5EF4-FFF2-40B4-BE49-F238E27FC236}">
                <a16:creationId xmlns:a16="http://schemas.microsoft.com/office/drawing/2014/main" id="{BDA7C413-BE20-E893-09FD-DB6115F3E3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39" y="2402694"/>
            <a:ext cx="5523371" cy="3642426"/>
          </a:xfrm>
          <a:prstGeom prst="rect">
            <a:avLst/>
          </a:prstGeom>
        </p:spPr>
      </p:pic>
      <p:pic>
        <p:nvPicPr>
          <p:cNvPr id="9" name="図 8" descr="図形 が含まれている画像&#10;&#10;AI 生成コンテンツは誤りを含む可能性があります。">
            <a:extLst>
              <a:ext uri="{FF2B5EF4-FFF2-40B4-BE49-F238E27FC236}">
                <a16:creationId xmlns:a16="http://schemas.microsoft.com/office/drawing/2014/main" id="{C0A41332-8892-FDE4-8556-EF19018964F8}"/>
              </a:ext>
            </a:extLst>
          </p:cNvPr>
          <p:cNvPicPr>
            <a:picLocks noChangeAspect="1"/>
          </p:cNvPicPr>
          <p:nvPr/>
        </p:nvPicPr>
        <p:blipFill>
          <a:blip r:embed="rId4" cstate="print">
            <a:extLst>
              <a:ext uri="{28A0092B-C50C-407E-A947-70E740481C1C}">
                <a14:useLocalDpi xmlns:a14="http://schemas.microsoft.com/office/drawing/2010/main" val="0"/>
              </a:ext>
            </a:extLst>
          </a:blip>
          <a:srcRect r="21359" b="9865"/>
          <a:stretch>
            <a:fillRect/>
          </a:stretch>
        </p:blipFill>
        <p:spPr>
          <a:xfrm>
            <a:off x="3859913" y="4995264"/>
            <a:ext cx="683736" cy="877835"/>
          </a:xfrm>
          <a:prstGeom prst="rect">
            <a:avLst/>
          </a:prstGeom>
        </p:spPr>
      </p:pic>
      <p:pic>
        <p:nvPicPr>
          <p:cNvPr id="22" name="図 21" descr="マップ&#10;&#10;AI 生成コンテンツは誤りを含む可能性があります。">
            <a:extLst>
              <a:ext uri="{FF2B5EF4-FFF2-40B4-BE49-F238E27FC236}">
                <a16:creationId xmlns:a16="http://schemas.microsoft.com/office/drawing/2014/main" id="{8C2B4815-5638-C1C8-4972-DDD42622D0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1492" y="2402694"/>
            <a:ext cx="2345824" cy="1547467"/>
          </a:xfrm>
          <a:prstGeom prst="rect">
            <a:avLst/>
          </a:prstGeom>
          <a:ln w="3175">
            <a:solidFill>
              <a:schemeClr val="tx1"/>
            </a:solidFill>
          </a:ln>
        </p:spPr>
      </p:pic>
      <p:sp>
        <p:nvSpPr>
          <p:cNvPr id="23" name="テキスト ボックス 22">
            <a:extLst>
              <a:ext uri="{FF2B5EF4-FFF2-40B4-BE49-F238E27FC236}">
                <a16:creationId xmlns:a16="http://schemas.microsoft.com/office/drawing/2014/main" id="{58CCB675-FF61-1BB1-A786-6D487C135121}"/>
              </a:ext>
            </a:extLst>
          </p:cNvPr>
          <p:cNvSpPr txBox="1"/>
          <p:nvPr/>
        </p:nvSpPr>
        <p:spPr>
          <a:xfrm>
            <a:off x="4916997" y="4498364"/>
            <a:ext cx="3775074" cy="1374735"/>
          </a:xfrm>
          <a:prstGeom prst="rect">
            <a:avLst/>
          </a:prstGeom>
          <a:solidFill>
            <a:schemeClr val="bg1"/>
          </a:solidFill>
          <a:ln>
            <a:solidFill>
              <a:schemeClr val="tx1"/>
            </a:solidFill>
          </a:ln>
        </p:spPr>
        <p:txBody>
          <a:bodyPr wrap="square" rtlCol="0" anchor="ctr">
            <a:spAutoFit/>
          </a:bodyPr>
          <a:lstStyle/>
          <a:p>
            <a:pPr marL="933450" indent="-933450" defTabSz="447675">
              <a:lnSpc>
                <a:spcPts val="1000"/>
              </a:lnSpc>
            </a:pPr>
            <a:r>
              <a:rPr kumimoji="1" lang="ja-JP" altLang="en-US" sz="1050" dirty="0">
                <a:latin typeface="+mn-ea"/>
              </a:rPr>
              <a:t>①基本ケース  ：過去に発生した南海トラフ地震の痕跡や揺れに基づき設定したもの</a:t>
            </a:r>
            <a:endParaRPr kumimoji="1" lang="en-US" altLang="ja-JP" sz="1050" dirty="0">
              <a:latin typeface="+mn-ea"/>
            </a:endParaRPr>
          </a:p>
          <a:p>
            <a:pPr marL="930275" indent="-930275">
              <a:lnSpc>
                <a:spcPts val="1000"/>
              </a:lnSpc>
            </a:pPr>
            <a:r>
              <a:rPr kumimoji="1" lang="ja-JP" altLang="en-US" sz="1050" dirty="0">
                <a:latin typeface="+mn-ea"/>
              </a:rPr>
              <a:t>②東側ケース  ：基本ケースの強震動生成域を、やや東側の場所に設定したもの</a:t>
            </a:r>
            <a:endParaRPr kumimoji="1" lang="en-US" altLang="ja-JP" sz="1050" dirty="0">
              <a:latin typeface="+mn-ea"/>
            </a:endParaRPr>
          </a:p>
          <a:p>
            <a:pPr marL="933450" indent="-933450">
              <a:lnSpc>
                <a:spcPts val="1000"/>
              </a:lnSpc>
            </a:pPr>
            <a:r>
              <a:rPr kumimoji="1" lang="ja-JP" altLang="en-US" sz="1050" dirty="0">
                <a:latin typeface="+mn-ea"/>
              </a:rPr>
              <a:t>③西側ケース  ：基本ケースの強震動生成域を、やや西側の場所に設定したもの</a:t>
            </a:r>
            <a:endParaRPr kumimoji="1" lang="en-US" altLang="ja-JP" sz="1050" dirty="0">
              <a:latin typeface="+mn-ea"/>
            </a:endParaRPr>
          </a:p>
          <a:p>
            <a:pPr marL="936625" indent="-936625">
              <a:lnSpc>
                <a:spcPts val="1000"/>
              </a:lnSpc>
            </a:pPr>
            <a:r>
              <a:rPr kumimoji="1" lang="ja-JP" altLang="en-US" sz="1050" dirty="0">
                <a:latin typeface="+mn-ea"/>
              </a:rPr>
              <a:t>④陸側ケース  ：基本ケースの強震動生成域を、可能性がある範囲で最も陸側域の場所に設定したもの</a:t>
            </a:r>
            <a:endParaRPr kumimoji="1" lang="en-US" altLang="ja-JP" sz="1050" dirty="0">
              <a:latin typeface="+mn-ea"/>
            </a:endParaRPr>
          </a:p>
          <a:p>
            <a:pPr marL="927100" indent="-927100">
              <a:lnSpc>
                <a:spcPts val="1000"/>
              </a:lnSpc>
            </a:pPr>
            <a:r>
              <a:rPr kumimoji="1" lang="ja-JP" altLang="en-US" sz="1050" dirty="0">
                <a:latin typeface="+mn-ea"/>
              </a:rPr>
              <a:t>⑤経験的手法：震源からの距離に従って揺れの強さを算定する「経験的手法」に用いるもの</a:t>
            </a:r>
            <a:endParaRPr kumimoji="1" lang="en-US" altLang="ja-JP" sz="1050" dirty="0">
              <a:latin typeface="+mn-ea"/>
            </a:endParaRPr>
          </a:p>
        </p:txBody>
      </p:sp>
      <p:sp>
        <p:nvSpPr>
          <p:cNvPr id="24" name="テキスト ボックス 23">
            <a:extLst>
              <a:ext uri="{FF2B5EF4-FFF2-40B4-BE49-F238E27FC236}">
                <a16:creationId xmlns:a16="http://schemas.microsoft.com/office/drawing/2014/main" id="{10010B16-5B36-A942-28B8-DD751156A27D}"/>
              </a:ext>
            </a:extLst>
          </p:cNvPr>
          <p:cNvSpPr txBox="1"/>
          <p:nvPr/>
        </p:nvSpPr>
        <p:spPr>
          <a:xfrm>
            <a:off x="3782034" y="4711042"/>
            <a:ext cx="1134131" cy="338554"/>
          </a:xfrm>
          <a:prstGeom prst="rect">
            <a:avLst/>
          </a:prstGeom>
          <a:noFill/>
          <a:ln>
            <a:noFill/>
          </a:ln>
        </p:spPr>
        <p:txBody>
          <a:bodyPr wrap="square" anchor="ctr">
            <a:spAutoFit/>
          </a:bodyPr>
          <a:lstStyle/>
          <a:p>
            <a:r>
              <a:rPr lang="ja-JP" altLang="en-US" sz="800" dirty="0">
                <a:latin typeface="メイリオ" panose="020B0604030504040204" pitchFamily="50" charset="-128"/>
                <a:ea typeface="メイリオ" panose="020B0604030504040204" pitchFamily="50" charset="-128"/>
              </a:rPr>
              <a:t>強震動生成域</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設定位置の凡例</a:t>
            </a:r>
          </a:p>
        </p:txBody>
      </p:sp>
      <p:sp>
        <p:nvSpPr>
          <p:cNvPr id="25" name="テキスト ボックス 24">
            <a:extLst>
              <a:ext uri="{FF2B5EF4-FFF2-40B4-BE49-F238E27FC236}">
                <a16:creationId xmlns:a16="http://schemas.microsoft.com/office/drawing/2014/main" id="{BC1C8A03-06C0-7661-669C-8D01CCF1B5C2}"/>
              </a:ext>
            </a:extLst>
          </p:cNvPr>
          <p:cNvSpPr txBox="1"/>
          <p:nvPr/>
        </p:nvSpPr>
        <p:spPr>
          <a:xfrm>
            <a:off x="524439" y="2081519"/>
            <a:ext cx="2206851" cy="261610"/>
          </a:xfrm>
          <a:prstGeom prst="rect">
            <a:avLst/>
          </a:prstGeom>
          <a:solidFill>
            <a:schemeClr val="bg1"/>
          </a:solidFill>
          <a:ln>
            <a:solidFill>
              <a:schemeClr val="tx1"/>
            </a:solidFill>
          </a:ln>
        </p:spPr>
        <p:txBody>
          <a:bodyPr wrap="square" anchor="ctr">
            <a:spAutoFit/>
          </a:bodyPr>
          <a:lstStyle/>
          <a:p>
            <a:pPr algn="ctr"/>
            <a:r>
              <a:rPr lang="ja-JP" altLang="en-US" sz="1100" dirty="0">
                <a:latin typeface="メイリオ" panose="020B0604030504040204" pitchFamily="50" charset="-128"/>
                <a:ea typeface="メイリオ" panose="020B0604030504040204" pitchFamily="50" charset="-128"/>
              </a:rPr>
              <a:t>基本、東側、西側、陸側ケース</a:t>
            </a:r>
          </a:p>
        </p:txBody>
      </p:sp>
      <p:sp>
        <p:nvSpPr>
          <p:cNvPr id="27" name="テキスト ボックス 26">
            <a:extLst>
              <a:ext uri="{FF2B5EF4-FFF2-40B4-BE49-F238E27FC236}">
                <a16:creationId xmlns:a16="http://schemas.microsoft.com/office/drawing/2014/main" id="{47C50E38-D208-B417-509F-E58BF63BD20E}"/>
              </a:ext>
            </a:extLst>
          </p:cNvPr>
          <p:cNvSpPr txBox="1"/>
          <p:nvPr/>
        </p:nvSpPr>
        <p:spPr>
          <a:xfrm>
            <a:off x="6211493" y="2081519"/>
            <a:ext cx="913208" cy="261610"/>
          </a:xfrm>
          <a:prstGeom prst="rect">
            <a:avLst/>
          </a:prstGeom>
          <a:solidFill>
            <a:schemeClr val="bg1"/>
          </a:solidFill>
          <a:ln>
            <a:solidFill>
              <a:schemeClr val="tx1"/>
            </a:solidFill>
          </a:ln>
        </p:spPr>
        <p:txBody>
          <a:bodyPr wrap="square" anchor="ctr">
            <a:spAutoFit/>
          </a:bodyPr>
          <a:lstStyle/>
          <a:p>
            <a:pPr algn="ctr"/>
            <a:r>
              <a:rPr lang="ja-JP" altLang="en-US" sz="1100" dirty="0">
                <a:latin typeface="メイリオ" panose="020B0604030504040204" pitchFamily="50" charset="-128"/>
                <a:ea typeface="メイリオ" panose="020B0604030504040204" pitchFamily="50" charset="-128"/>
              </a:rPr>
              <a:t>経験的手法</a:t>
            </a:r>
          </a:p>
        </p:txBody>
      </p:sp>
      <p:sp>
        <p:nvSpPr>
          <p:cNvPr id="29" name="テキスト ボックス 28">
            <a:extLst>
              <a:ext uri="{FF2B5EF4-FFF2-40B4-BE49-F238E27FC236}">
                <a16:creationId xmlns:a16="http://schemas.microsoft.com/office/drawing/2014/main" id="{BCF65B75-18B2-2946-B9B3-D71DB266CD56}"/>
              </a:ext>
            </a:extLst>
          </p:cNvPr>
          <p:cNvSpPr txBox="1"/>
          <p:nvPr/>
        </p:nvSpPr>
        <p:spPr>
          <a:xfrm>
            <a:off x="6211492" y="3950161"/>
            <a:ext cx="2345824" cy="507831"/>
          </a:xfrm>
          <a:prstGeom prst="rect">
            <a:avLst/>
          </a:prstGeom>
          <a:noFill/>
          <a:ln>
            <a:noFill/>
          </a:ln>
        </p:spPr>
        <p:txBody>
          <a:bodyPr wrap="square" anchor="ctr">
            <a:spAutoFit/>
          </a:bodyPr>
          <a:lstStyle/>
          <a:p>
            <a:r>
              <a:rPr lang="ja-JP" altLang="en-US" sz="900" dirty="0">
                <a:latin typeface="メイリオ" panose="020B0604030504040204" pitchFamily="50" charset="-128"/>
                <a:ea typeface="メイリオ" panose="020B0604030504040204" pitchFamily="50" charset="-128"/>
              </a:rPr>
              <a:t>▲経験的手法（距離減衰式）よって震度を算定するため、強震動生成域のない一様な震源を設定</a:t>
            </a:r>
          </a:p>
        </p:txBody>
      </p:sp>
      <p:sp>
        <p:nvSpPr>
          <p:cNvPr id="2" name="テキスト ボックス 1">
            <a:extLst>
              <a:ext uri="{FF2B5EF4-FFF2-40B4-BE49-F238E27FC236}">
                <a16:creationId xmlns:a16="http://schemas.microsoft.com/office/drawing/2014/main" id="{85822BF3-EE96-10AC-524C-13CE607157FA}"/>
              </a:ext>
            </a:extLst>
          </p:cNvPr>
          <p:cNvSpPr txBox="1"/>
          <p:nvPr/>
        </p:nvSpPr>
        <p:spPr>
          <a:xfrm>
            <a:off x="2552700" y="5434181"/>
            <a:ext cx="933865" cy="215444"/>
          </a:xfrm>
          <a:prstGeom prst="rect">
            <a:avLst/>
          </a:prstGeom>
          <a:solidFill>
            <a:srgbClr val="E0E0E0"/>
          </a:solidFill>
          <a:ln w="6350">
            <a:solidFill>
              <a:schemeClr val="tx1"/>
            </a:solidFill>
          </a:ln>
        </p:spPr>
        <p:txBody>
          <a:bodyPr wrap="square" anchor="ctr">
            <a:spAutoFit/>
          </a:bodyPr>
          <a:lstStyle/>
          <a:p>
            <a:pPr algn="ctr"/>
            <a:r>
              <a:rPr lang="ja-JP" altLang="en-US" sz="800" dirty="0">
                <a:latin typeface="メイリオ" panose="020B0604030504040204" pitchFamily="50" charset="-128"/>
                <a:ea typeface="メイリオ" panose="020B0604030504040204" pitchFamily="50" charset="-128"/>
              </a:rPr>
              <a:t>震源断層の範囲</a:t>
            </a:r>
          </a:p>
        </p:txBody>
      </p:sp>
      <p:cxnSp>
        <p:nvCxnSpPr>
          <p:cNvPr id="7" name="直線矢印コネクタ 6">
            <a:extLst>
              <a:ext uri="{FF2B5EF4-FFF2-40B4-BE49-F238E27FC236}">
                <a16:creationId xmlns:a16="http://schemas.microsoft.com/office/drawing/2014/main" id="{B801D2B4-0E2C-728B-DDC2-8FE8B8DE0DDE}"/>
              </a:ext>
            </a:extLst>
          </p:cNvPr>
          <p:cNvCxnSpPr>
            <a:stCxn id="2" idx="0"/>
          </p:cNvCxnSpPr>
          <p:nvPr/>
        </p:nvCxnSpPr>
        <p:spPr>
          <a:xfrm flipH="1" flipV="1">
            <a:off x="2486025" y="4995264"/>
            <a:ext cx="533608" cy="438917"/>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
        <p:nvSpPr>
          <p:cNvPr id="20" name="タイトル 3">
            <a:extLst>
              <a:ext uri="{FF2B5EF4-FFF2-40B4-BE49-F238E27FC236}">
                <a16:creationId xmlns:a16="http://schemas.microsoft.com/office/drawing/2014/main" id="{3F929411-C3CE-496C-9812-25976EB6F53F}"/>
              </a:ext>
            </a:extLst>
          </p:cNvPr>
          <p:cNvSpPr>
            <a:spLocks noGrp="1"/>
          </p:cNvSpPr>
          <p:nvPr>
            <p:ph type="title"/>
          </p:nvPr>
        </p:nvSpPr>
        <p:spPr>
          <a:xfrm>
            <a:off x="0" y="0"/>
            <a:ext cx="9144000" cy="425450"/>
          </a:xfrm>
        </p:spPr>
        <p:txBody>
          <a:bodyPr>
            <a:normAutofit/>
          </a:bodyPr>
          <a:lstStyle/>
          <a:p>
            <a:r>
              <a:rPr kumimoji="1" lang="ja-JP" altLang="en-US" sz="1800" dirty="0"/>
              <a:t>２．南海トラフ巨大地震の地震動設定について</a:t>
            </a:r>
            <a:r>
              <a:rPr lang="ja-JP" altLang="en-US" dirty="0"/>
              <a:t>（検討対象とする地震）</a:t>
            </a:r>
            <a:endParaRPr kumimoji="1" lang="ja-JP" altLang="en-US" sz="1800" dirty="0"/>
          </a:p>
        </p:txBody>
      </p:sp>
    </p:spTree>
    <p:extLst>
      <p:ext uri="{BB962C8B-B14F-4D97-AF65-F5344CB8AC3E}">
        <p14:creationId xmlns:p14="http://schemas.microsoft.com/office/powerpoint/2010/main" val="344105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3BADD-A7CF-5481-9479-729C064CEFCD}"/>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81CADE06-875E-74F4-4F9C-357077CC1E06}"/>
              </a:ext>
            </a:extLst>
          </p:cNvPr>
          <p:cNvPicPr>
            <a:picLocks noChangeAspect="1"/>
          </p:cNvPicPr>
          <p:nvPr/>
        </p:nvPicPr>
        <p:blipFill>
          <a:blip r:embed="rId3"/>
          <a:srcRect/>
          <a:stretch/>
        </p:blipFill>
        <p:spPr>
          <a:xfrm>
            <a:off x="5351727" y="2159441"/>
            <a:ext cx="3442686" cy="3874178"/>
          </a:xfrm>
          <a:prstGeom prst="rect">
            <a:avLst/>
          </a:prstGeom>
        </p:spPr>
      </p:pic>
      <p:sp>
        <p:nvSpPr>
          <p:cNvPr id="11" name="タイトル 3">
            <a:extLst>
              <a:ext uri="{FF2B5EF4-FFF2-40B4-BE49-F238E27FC236}">
                <a16:creationId xmlns:a16="http://schemas.microsoft.com/office/drawing/2014/main" id="{46EA9ABF-2C1B-DD28-7954-54381E22F3B8}"/>
              </a:ext>
            </a:extLst>
          </p:cNvPr>
          <p:cNvSpPr>
            <a:spLocks noGrp="1"/>
          </p:cNvSpPr>
          <p:nvPr>
            <p:ph type="title"/>
          </p:nvPr>
        </p:nvSpPr>
        <p:spPr/>
        <p:txBody>
          <a:bodyPr>
            <a:normAutofit/>
          </a:bodyPr>
          <a:lstStyle/>
          <a:p>
            <a:r>
              <a:rPr kumimoji="1" lang="ja-JP" altLang="en-US" sz="1800" dirty="0"/>
              <a:t>２．南海トラフ巨大地震の地震動設定について</a:t>
            </a:r>
            <a:r>
              <a:rPr lang="ja-JP" altLang="en-US" dirty="0"/>
              <a:t>（検討対象とする地震）</a:t>
            </a:r>
            <a:endParaRPr kumimoji="1" lang="ja-JP" altLang="en-US" sz="1800" dirty="0"/>
          </a:p>
        </p:txBody>
      </p:sp>
      <p:sp>
        <p:nvSpPr>
          <p:cNvPr id="6" name="テキスト プレースホルダー 30">
            <a:extLst>
              <a:ext uri="{FF2B5EF4-FFF2-40B4-BE49-F238E27FC236}">
                <a16:creationId xmlns:a16="http://schemas.microsoft.com/office/drawing/2014/main" id="{47F43001-2222-FF00-3294-5FF1EE3A63FE}"/>
              </a:ext>
            </a:extLst>
          </p:cNvPr>
          <p:cNvSpPr>
            <a:spLocks noGrp="1"/>
          </p:cNvSpPr>
          <p:nvPr>
            <p:ph type="body" sz="quarter" idx="11"/>
          </p:nvPr>
        </p:nvSpPr>
        <p:spPr>
          <a:xfrm>
            <a:off x="143999" y="477604"/>
            <a:ext cx="3240000" cy="320000"/>
          </a:xfrm>
        </p:spPr>
        <p:txBody>
          <a:bodyPr/>
          <a:lstStyle/>
          <a:p>
            <a:pPr algn="ctr"/>
            <a:r>
              <a:rPr lang="ja-JP" altLang="en-US" dirty="0">
                <a:latin typeface="Meiryo UI" panose="020B0604030504040204" pitchFamily="50" charset="-128"/>
                <a:ea typeface="Meiryo UI" panose="020B0604030504040204" pitchFamily="50" charset="-128"/>
              </a:rPr>
              <a:t>海溝型地震において検討対象とする地震</a:t>
            </a:r>
          </a:p>
        </p:txBody>
      </p:sp>
      <p:sp>
        <p:nvSpPr>
          <p:cNvPr id="15" name="スライド番号プレースホルダー 12">
            <a:extLst>
              <a:ext uri="{FF2B5EF4-FFF2-40B4-BE49-F238E27FC236}">
                <a16:creationId xmlns:a16="http://schemas.microsoft.com/office/drawing/2014/main" id="{1629B97D-35CB-7E9A-48F0-421A6D5D0384}"/>
              </a:ext>
            </a:extLst>
          </p:cNvPr>
          <p:cNvSpPr>
            <a:spLocks noGrp="1"/>
          </p:cNvSpPr>
          <p:nvPr>
            <p:ph type="sldNum" sz="quarter" idx="12"/>
          </p:nvPr>
        </p:nvSpPr>
        <p:spPr>
          <a:prstGeom prst="rect">
            <a:avLst/>
          </a:prstGeom>
        </p:spPr>
        <p:txBody>
          <a:bodyPr/>
          <a:lstStyle/>
          <a:p>
            <a:fld id="{DE8A6AB4-C314-4581-B2EB-142FADA2A072}" type="slidenum">
              <a:rPr lang="ja-JP" altLang="en-US" smtClean="0"/>
              <a:pPr/>
              <a:t>5</a:t>
            </a:fld>
            <a:endParaRPr lang="ja-JP" altLang="en-US" dirty="0"/>
          </a:p>
        </p:txBody>
      </p:sp>
      <p:sp>
        <p:nvSpPr>
          <p:cNvPr id="46" name="テキスト ボックス 45">
            <a:extLst>
              <a:ext uri="{FF2B5EF4-FFF2-40B4-BE49-F238E27FC236}">
                <a16:creationId xmlns:a16="http://schemas.microsoft.com/office/drawing/2014/main" id="{1691943C-D208-C581-2358-2D237A348F0D}"/>
              </a:ext>
            </a:extLst>
          </p:cNvPr>
          <p:cNvSpPr txBox="1"/>
          <p:nvPr/>
        </p:nvSpPr>
        <p:spPr>
          <a:xfrm>
            <a:off x="5414798" y="6066751"/>
            <a:ext cx="3213022" cy="430887"/>
          </a:xfrm>
          <a:prstGeom prst="rect">
            <a:avLst/>
          </a:prstGeom>
          <a:noFill/>
          <a:ln>
            <a:noFill/>
          </a:ln>
        </p:spPr>
        <p:txBody>
          <a:bodyPr wrap="square" anchor="ctr">
            <a:spAutoFit/>
          </a:bodyPr>
          <a:lstStyle/>
          <a:p>
            <a:pPr algn="ctr"/>
            <a:r>
              <a:rPr lang="ja-JP" altLang="en-US" sz="1100" dirty="0">
                <a:latin typeface="メイリオ" panose="020B0604030504040204" pitchFamily="50" charset="-128"/>
                <a:ea typeface="メイリオ" panose="020B0604030504040204" pitchFamily="50" charset="-128"/>
              </a:rPr>
              <a:t>図</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R7</a:t>
            </a:r>
            <a:r>
              <a:rPr lang="ja-JP" altLang="en-US" sz="1100" dirty="0">
                <a:latin typeface="メイリオ" panose="020B0604030504040204" pitchFamily="50" charset="-128"/>
                <a:ea typeface="メイリオ" panose="020B0604030504040204" pitchFamily="50" charset="-128"/>
              </a:rPr>
              <a:t>内閣府想定による計測震度が</a:t>
            </a:r>
            <a:endParaRPr lang="en-US" altLang="ja-JP" sz="1100" dirty="0">
              <a:latin typeface="メイリオ" panose="020B0604030504040204" pitchFamily="50" charset="-128"/>
              <a:ea typeface="メイリオ" panose="020B0604030504040204" pitchFamily="50" charset="-128"/>
            </a:endParaRPr>
          </a:p>
          <a:p>
            <a:pPr algn="ctr"/>
            <a:r>
              <a:rPr lang="ja-JP" altLang="en-US" sz="1100" dirty="0">
                <a:latin typeface="メイリオ" panose="020B0604030504040204" pitchFamily="50" charset="-128"/>
                <a:ea typeface="メイリオ" panose="020B0604030504040204" pitchFamily="50" charset="-128"/>
              </a:rPr>
              <a:t>最大となるケースの分布</a:t>
            </a:r>
          </a:p>
        </p:txBody>
      </p:sp>
      <p:pic>
        <p:nvPicPr>
          <p:cNvPr id="13" name="図 12">
            <a:extLst>
              <a:ext uri="{FF2B5EF4-FFF2-40B4-BE49-F238E27FC236}">
                <a16:creationId xmlns:a16="http://schemas.microsoft.com/office/drawing/2014/main" id="{DA276B4E-BA44-52CF-E731-662071CC57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3331" y="2375587"/>
            <a:ext cx="1584000" cy="1782531"/>
          </a:xfrm>
          <a:prstGeom prst="rect">
            <a:avLst/>
          </a:prstGeom>
          <a:ln w="3175">
            <a:solidFill>
              <a:schemeClr val="tx1"/>
            </a:solidFill>
          </a:ln>
        </p:spPr>
      </p:pic>
      <p:pic>
        <p:nvPicPr>
          <p:cNvPr id="22" name="図 21">
            <a:extLst>
              <a:ext uri="{FF2B5EF4-FFF2-40B4-BE49-F238E27FC236}">
                <a16:creationId xmlns:a16="http://schemas.microsoft.com/office/drawing/2014/main" id="{8042261B-70FB-FF05-FE8D-21E6D2443A7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19114" y="2375587"/>
            <a:ext cx="1584000" cy="1782531"/>
          </a:xfrm>
          <a:prstGeom prst="rect">
            <a:avLst/>
          </a:prstGeom>
          <a:ln w="3175">
            <a:solidFill>
              <a:schemeClr val="tx1"/>
            </a:solidFill>
          </a:ln>
        </p:spPr>
      </p:pic>
      <p:sp>
        <p:nvSpPr>
          <p:cNvPr id="23" name="Text Box 8">
            <a:extLst>
              <a:ext uri="{FF2B5EF4-FFF2-40B4-BE49-F238E27FC236}">
                <a16:creationId xmlns:a16="http://schemas.microsoft.com/office/drawing/2014/main" id="{8C289B04-6AEB-8B93-1CAA-CB346EB7A4A8}"/>
              </a:ext>
            </a:extLst>
          </p:cNvPr>
          <p:cNvSpPr txBox="1">
            <a:spLocks noChangeArrowheads="1"/>
          </p:cNvSpPr>
          <p:nvPr/>
        </p:nvSpPr>
        <p:spPr bwMode="auto">
          <a:xfrm>
            <a:off x="683331" y="2078549"/>
            <a:ext cx="962123" cy="261610"/>
          </a:xfrm>
          <a:prstGeom prst="rect">
            <a:avLst/>
          </a:prstGeom>
          <a:solidFill>
            <a:schemeClr val="tx2">
              <a:lumMod val="75000"/>
            </a:schemeClr>
          </a:solidFill>
          <a:ln>
            <a:noFill/>
          </a:ln>
        </p:spPr>
        <p:txBody>
          <a:bodyPr wrap="none">
            <a:spAutoFit/>
          </a:bodyPr>
          <a:lstStyle>
            <a:lvl1pPr algn="l">
              <a:defRPr kumimoji="1">
                <a:solidFill>
                  <a:schemeClr val="tx1"/>
                </a:solidFill>
                <a:latin typeface="Calibri" pitchFamily="34" charset="0"/>
                <a:ea typeface="ＭＳ Ｐゴシック" pitchFamily="50" charset="-128"/>
              </a:defRPr>
            </a:lvl1pPr>
            <a:lvl2pPr marL="742950" indent="-285750" algn="l">
              <a:defRPr kumimoji="1">
                <a:solidFill>
                  <a:schemeClr val="tx1"/>
                </a:solidFill>
                <a:latin typeface="Calibri" pitchFamily="34" charset="0"/>
                <a:ea typeface="ＭＳ Ｐゴシック" pitchFamily="50" charset="-128"/>
              </a:defRPr>
            </a:lvl2pPr>
            <a:lvl3pPr marL="1143000" indent="-228600" algn="l">
              <a:defRPr kumimoji="1">
                <a:solidFill>
                  <a:schemeClr val="tx1"/>
                </a:solidFill>
                <a:latin typeface="Calibri" pitchFamily="34" charset="0"/>
                <a:ea typeface="ＭＳ Ｐゴシック" pitchFamily="50" charset="-128"/>
              </a:defRPr>
            </a:lvl3pPr>
            <a:lvl4pPr marL="1600200" indent="-228600" algn="l">
              <a:defRPr kumimoji="1">
                <a:solidFill>
                  <a:schemeClr val="tx1"/>
                </a:solidFill>
                <a:latin typeface="Calibri" pitchFamily="34" charset="0"/>
                <a:ea typeface="ＭＳ Ｐゴシック" pitchFamily="50" charset="-128"/>
              </a:defRPr>
            </a:lvl4pPr>
            <a:lvl5pPr marL="2057400" indent="-228600" algn="l">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ja-JP" altLang="en-US" sz="1100" b="1" dirty="0">
                <a:solidFill>
                  <a:schemeClr val="bg1"/>
                </a:solidFill>
                <a:effectLst/>
                <a:latin typeface="+mn-ea"/>
                <a:ea typeface="+mn-ea"/>
              </a:rPr>
              <a:t>①基本ケース</a:t>
            </a:r>
          </a:p>
        </p:txBody>
      </p:sp>
      <p:sp>
        <p:nvSpPr>
          <p:cNvPr id="24" name="Text Box 8">
            <a:extLst>
              <a:ext uri="{FF2B5EF4-FFF2-40B4-BE49-F238E27FC236}">
                <a16:creationId xmlns:a16="http://schemas.microsoft.com/office/drawing/2014/main" id="{927A4FA1-EDA4-E7BE-BAEC-0B067567A483}"/>
              </a:ext>
            </a:extLst>
          </p:cNvPr>
          <p:cNvSpPr txBox="1">
            <a:spLocks noChangeArrowheads="1"/>
          </p:cNvSpPr>
          <p:nvPr/>
        </p:nvSpPr>
        <p:spPr bwMode="auto">
          <a:xfrm>
            <a:off x="2419114" y="2078549"/>
            <a:ext cx="962123" cy="261610"/>
          </a:xfrm>
          <a:prstGeom prst="rect">
            <a:avLst/>
          </a:prstGeom>
          <a:solidFill>
            <a:schemeClr val="tx2">
              <a:lumMod val="75000"/>
            </a:schemeClr>
          </a:solidFill>
          <a:ln>
            <a:noFill/>
          </a:ln>
        </p:spPr>
        <p:txBody>
          <a:bodyPr wrap="none">
            <a:spAutoFit/>
          </a:bodyPr>
          <a:lstStyle>
            <a:lvl1pPr algn="l">
              <a:defRPr kumimoji="1">
                <a:solidFill>
                  <a:schemeClr val="tx1"/>
                </a:solidFill>
                <a:latin typeface="Calibri" pitchFamily="34" charset="0"/>
                <a:ea typeface="ＭＳ Ｐゴシック" pitchFamily="50" charset="-128"/>
              </a:defRPr>
            </a:lvl1pPr>
            <a:lvl2pPr marL="742950" indent="-285750" algn="l">
              <a:defRPr kumimoji="1">
                <a:solidFill>
                  <a:schemeClr val="tx1"/>
                </a:solidFill>
                <a:latin typeface="Calibri" pitchFamily="34" charset="0"/>
                <a:ea typeface="ＭＳ Ｐゴシック" pitchFamily="50" charset="-128"/>
              </a:defRPr>
            </a:lvl2pPr>
            <a:lvl3pPr marL="1143000" indent="-228600" algn="l">
              <a:defRPr kumimoji="1">
                <a:solidFill>
                  <a:schemeClr val="tx1"/>
                </a:solidFill>
                <a:latin typeface="Calibri" pitchFamily="34" charset="0"/>
                <a:ea typeface="ＭＳ Ｐゴシック" pitchFamily="50" charset="-128"/>
              </a:defRPr>
            </a:lvl3pPr>
            <a:lvl4pPr marL="1600200" indent="-228600" algn="l">
              <a:defRPr kumimoji="1">
                <a:solidFill>
                  <a:schemeClr val="tx1"/>
                </a:solidFill>
                <a:latin typeface="Calibri" pitchFamily="34" charset="0"/>
                <a:ea typeface="ＭＳ Ｐゴシック" pitchFamily="50" charset="-128"/>
              </a:defRPr>
            </a:lvl4pPr>
            <a:lvl5pPr marL="2057400" indent="-228600" algn="l">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ja-JP" altLang="en-US" sz="1100" b="1" dirty="0">
                <a:solidFill>
                  <a:schemeClr val="bg1"/>
                </a:solidFill>
                <a:effectLst/>
                <a:latin typeface="+mn-ea"/>
                <a:ea typeface="+mn-ea"/>
              </a:rPr>
              <a:t>②東側ケース</a:t>
            </a:r>
          </a:p>
        </p:txBody>
      </p:sp>
      <p:sp>
        <p:nvSpPr>
          <p:cNvPr id="25" name="Text Box 8">
            <a:extLst>
              <a:ext uri="{FF2B5EF4-FFF2-40B4-BE49-F238E27FC236}">
                <a16:creationId xmlns:a16="http://schemas.microsoft.com/office/drawing/2014/main" id="{632093E0-EB77-BB8E-65CE-D1B2F2741E70}"/>
              </a:ext>
            </a:extLst>
          </p:cNvPr>
          <p:cNvSpPr txBox="1">
            <a:spLocks noChangeArrowheads="1"/>
          </p:cNvSpPr>
          <p:nvPr/>
        </p:nvSpPr>
        <p:spPr bwMode="auto">
          <a:xfrm>
            <a:off x="307341" y="4283709"/>
            <a:ext cx="962123" cy="261610"/>
          </a:xfrm>
          <a:prstGeom prst="rect">
            <a:avLst/>
          </a:prstGeom>
          <a:solidFill>
            <a:schemeClr val="tx2">
              <a:lumMod val="75000"/>
            </a:schemeClr>
          </a:solidFill>
          <a:ln>
            <a:noFill/>
          </a:ln>
        </p:spPr>
        <p:txBody>
          <a:bodyPr wrap="none">
            <a:spAutoFit/>
          </a:bodyPr>
          <a:lstStyle>
            <a:lvl1pPr algn="l">
              <a:defRPr kumimoji="1">
                <a:solidFill>
                  <a:schemeClr val="tx1"/>
                </a:solidFill>
                <a:latin typeface="Calibri" pitchFamily="34" charset="0"/>
                <a:ea typeface="ＭＳ Ｐゴシック" pitchFamily="50" charset="-128"/>
              </a:defRPr>
            </a:lvl1pPr>
            <a:lvl2pPr marL="742950" indent="-285750" algn="l">
              <a:defRPr kumimoji="1">
                <a:solidFill>
                  <a:schemeClr val="tx1"/>
                </a:solidFill>
                <a:latin typeface="Calibri" pitchFamily="34" charset="0"/>
                <a:ea typeface="ＭＳ Ｐゴシック" pitchFamily="50" charset="-128"/>
              </a:defRPr>
            </a:lvl2pPr>
            <a:lvl3pPr marL="1143000" indent="-228600" algn="l">
              <a:defRPr kumimoji="1">
                <a:solidFill>
                  <a:schemeClr val="tx1"/>
                </a:solidFill>
                <a:latin typeface="Calibri" pitchFamily="34" charset="0"/>
                <a:ea typeface="ＭＳ Ｐゴシック" pitchFamily="50" charset="-128"/>
              </a:defRPr>
            </a:lvl3pPr>
            <a:lvl4pPr marL="1600200" indent="-228600" algn="l">
              <a:defRPr kumimoji="1">
                <a:solidFill>
                  <a:schemeClr val="tx1"/>
                </a:solidFill>
                <a:latin typeface="Calibri" pitchFamily="34" charset="0"/>
                <a:ea typeface="ＭＳ Ｐゴシック" pitchFamily="50" charset="-128"/>
              </a:defRPr>
            </a:lvl4pPr>
            <a:lvl5pPr marL="2057400" indent="-228600" algn="l">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ja-JP" altLang="en-US" sz="1100" b="1" dirty="0">
                <a:solidFill>
                  <a:schemeClr val="bg1"/>
                </a:solidFill>
                <a:latin typeface="+mn-ea"/>
                <a:ea typeface="+mn-ea"/>
              </a:rPr>
              <a:t>③</a:t>
            </a:r>
            <a:r>
              <a:rPr lang="ja-JP" altLang="en-US" sz="1100" b="1" dirty="0">
                <a:solidFill>
                  <a:schemeClr val="bg1"/>
                </a:solidFill>
                <a:effectLst/>
                <a:latin typeface="+mn-ea"/>
                <a:ea typeface="+mn-ea"/>
              </a:rPr>
              <a:t>西側ケース</a:t>
            </a:r>
          </a:p>
        </p:txBody>
      </p:sp>
      <p:pic>
        <p:nvPicPr>
          <p:cNvPr id="27" name="図 26">
            <a:extLst>
              <a:ext uri="{FF2B5EF4-FFF2-40B4-BE49-F238E27FC236}">
                <a16:creationId xmlns:a16="http://schemas.microsoft.com/office/drawing/2014/main" id="{318AC7DC-20D4-CBD2-1294-EC3575955D6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7341" y="4581756"/>
            <a:ext cx="1584000" cy="1782531"/>
          </a:xfrm>
          <a:prstGeom prst="rect">
            <a:avLst/>
          </a:prstGeom>
          <a:ln w="3175">
            <a:solidFill>
              <a:schemeClr val="tx1"/>
            </a:solidFill>
          </a:ln>
        </p:spPr>
      </p:pic>
      <p:pic>
        <p:nvPicPr>
          <p:cNvPr id="29" name="図 28">
            <a:extLst>
              <a:ext uri="{FF2B5EF4-FFF2-40B4-BE49-F238E27FC236}">
                <a16:creationId xmlns:a16="http://schemas.microsoft.com/office/drawing/2014/main" id="{EA1F4A02-A08B-6408-9D27-E9EB6A5EF79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957433" y="4581756"/>
            <a:ext cx="1584000" cy="1782531"/>
          </a:xfrm>
          <a:prstGeom prst="rect">
            <a:avLst/>
          </a:prstGeom>
          <a:ln w="3175">
            <a:solidFill>
              <a:schemeClr val="tx1"/>
            </a:solidFill>
          </a:ln>
        </p:spPr>
      </p:pic>
      <p:sp>
        <p:nvSpPr>
          <p:cNvPr id="30" name="Text Box 8">
            <a:extLst>
              <a:ext uri="{FF2B5EF4-FFF2-40B4-BE49-F238E27FC236}">
                <a16:creationId xmlns:a16="http://schemas.microsoft.com/office/drawing/2014/main" id="{D5596D9D-D1FD-C2A7-7A1E-A41B4590C782}"/>
              </a:ext>
            </a:extLst>
          </p:cNvPr>
          <p:cNvSpPr txBox="1">
            <a:spLocks noChangeArrowheads="1"/>
          </p:cNvSpPr>
          <p:nvPr/>
        </p:nvSpPr>
        <p:spPr bwMode="auto">
          <a:xfrm>
            <a:off x="1957433" y="4283709"/>
            <a:ext cx="962123" cy="261610"/>
          </a:xfrm>
          <a:prstGeom prst="rect">
            <a:avLst/>
          </a:prstGeom>
          <a:solidFill>
            <a:schemeClr val="tx2">
              <a:lumMod val="75000"/>
            </a:schemeClr>
          </a:solidFill>
          <a:ln>
            <a:noFill/>
          </a:ln>
        </p:spPr>
        <p:txBody>
          <a:bodyPr wrap="none">
            <a:spAutoFit/>
          </a:bodyPr>
          <a:lstStyle>
            <a:lvl1pPr algn="l">
              <a:defRPr kumimoji="1">
                <a:solidFill>
                  <a:schemeClr val="tx1"/>
                </a:solidFill>
                <a:latin typeface="Calibri" pitchFamily="34" charset="0"/>
                <a:ea typeface="ＭＳ Ｐゴシック" pitchFamily="50" charset="-128"/>
              </a:defRPr>
            </a:lvl1pPr>
            <a:lvl2pPr marL="742950" indent="-285750" algn="l">
              <a:defRPr kumimoji="1">
                <a:solidFill>
                  <a:schemeClr val="tx1"/>
                </a:solidFill>
                <a:latin typeface="Calibri" pitchFamily="34" charset="0"/>
                <a:ea typeface="ＭＳ Ｐゴシック" pitchFamily="50" charset="-128"/>
              </a:defRPr>
            </a:lvl2pPr>
            <a:lvl3pPr marL="1143000" indent="-228600" algn="l">
              <a:defRPr kumimoji="1">
                <a:solidFill>
                  <a:schemeClr val="tx1"/>
                </a:solidFill>
                <a:latin typeface="Calibri" pitchFamily="34" charset="0"/>
                <a:ea typeface="ＭＳ Ｐゴシック" pitchFamily="50" charset="-128"/>
              </a:defRPr>
            </a:lvl3pPr>
            <a:lvl4pPr marL="1600200" indent="-228600" algn="l">
              <a:defRPr kumimoji="1">
                <a:solidFill>
                  <a:schemeClr val="tx1"/>
                </a:solidFill>
                <a:latin typeface="Calibri" pitchFamily="34" charset="0"/>
                <a:ea typeface="ＭＳ Ｐゴシック" pitchFamily="50" charset="-128"/>
              </a:defRPr>
            </a:lvl4pPr>
            <a:lvl5pPr marL="2057400" indent="-228600" algn="l">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ja-JP" altLang="en-US" sz="1100" b="1" dirty="0">
                <a:solidFill>
                  <a:schemeClr val="bg1"/>
                </a:solidFill>
                <a:effectLst/>
                <a:latin typeface="+mn-ea"/>
                <a:ea typeface="+mn-ea"/>
              </a:rPr>
              <a:t>④陸側ケース</a:t>
            </a:r>
          </a:p>
        </p:txBody>
      </p:sp>
      <p:pic>
        <p:nvPicPr>
          <p:cNvPr id="43" name="図 42">
            <a:extLst>
              <a:ext uri="{FF2B5EF4-FFF2-40B4-BE49-F238E27FC236}">
                <a16:creationId xmlns:a16="http://schemas.microsoft.com/office/drawing/2014/main" id="{E013474F-6807-A7E5-6532-52CE00140BB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23774" y="4581756"/>
            <a:ext cx="1584000" cy="1782531"/>
          </a:xfrm>
          <a:prstGeom prst="rect">
            <a:avLst/>
          </a:prstGeom>
          <a:ln w="3175">
            <a:solidFill>
              <a:schemeClr val="tx1"/>
            </a:solidFill>
          </a:ln>
        </p:spPr>
      </p:pic>
      <p:sp>
        <p:nvSpPr>
          <p:cNvPr id="44" name="Text Box 8">
            <a:extLst>
              <a:ext uri="{FF2B5EF4-FFF2-40B4-BE49-F238E27FC236}">
                <a16:creationId xmlns:a16="http://schemas.microsoft.com/office/drawing/2014/main" id="{8ABD1756-244B-4318-E46A-4F0DB23ADEF5}"/>
              </a:ext>
            </a:extLst>
          </p:cNvPr>
          <p:cNvSpPr txBox="1">
            <a:spLocks noChangeArrowheads="1"/>
          </p:cNvSpPr>
          <p:nvPr/>
        </p:nvSpPr>
        <p:spPr bwMode="auto">
          <a:xfrm>
            <a:off x="3623774" y="4283709"/>
            <a:ext cx="1031051" cy="261610"/>
          </a:xfrm>
          <a:prstGeom prst="rect">
            <a:avLst/>
          </a:prstGeom>
          <a:solidFill>
            <a:schemeClr val="tx2">
              <a:lumMod val="75000"/>
            </a:schemeClr>
          </a:solidFill>
          <a:ln>
            <a:noFill/>
          </a:ln>
        </p:spPr>
        <p:txBody>
          <a:bodyPr wrap="none">
            <a:spAutoFit/>
          </a:bodyPr>
          <a:lstStyle>
            <a:lvl1pPr algn="l">
              <a:defRPr kumimoji="1">
                <a:solidFill>
                  <a:schemeClr val="tx1"/>
                </a:solidFill>
                <a:latin typeface="Calibri" pitchFamily="34" charset="0"/>
                <a:ea typeface="ＭＳ Ｐゴシック" pitchFamily="50" charset="-128"/>
              </a:defRPr>
            </a:lvl1pPr>
            <a:lvl2pPr marL="742950" indent="-285750" algn="l">
              <a:defRPr kumimoji="1">
                <a:solidFill>
                  <a:schemeClr val="tx1"/>
                </a:solidFill>
                <a:latin typeface="Calibri" pitchFamily="34" charset="0"/>
                <a:ea typeface="ＭＳ Ｐゴシック" pitchFamily="50" charset="-128"/>
              </a:defRPr>
            </a:lvl2pPr>
            <a:lvl3pPr marL="1143000" indent="-228600" algn="l">
              <a:defRPr kumimoji="1">
                <a:solidFill>
                  <a:schemeClr val="tx1"/>
                </a:solidFill>
                <a:latin typeface="Calibri" pitchFamily="34" charset="0"/>
                <a:ea typeface="ＭＳ Ｐゴシック" pitchFamily="50" charset="-128"/>
              </a:defRPr>
            </a:lvl3pPr>
            <a:lvl4pPr marL="1600200" indent="-228600" algn="l">
              <a:defRPr kumimoji="1">
                <a:solidFill>
                  <a:schemeClr val="tx1"/>
                </a:solidFill>
                <a:latin typeface="Calibri" pitchFamily="34" charset="0"/>
                <a:ea typeface="ＭＳ Ｐゴシック" pitchFamily="50" charset="-128"/>
              </a:defRPr>
            </a:lvl4pPr>
            <a:lvl5pPr marL="2057400" indent="-228600" algn="l">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r>
              <a:rPr lang="ja-JP" altLang="en-US" sz="1100" b="1" dirty="0">
                <a:solidFill>
                  <a:schemeClr val="bg1"/>
                </a:solidFill>
                <a:effectLst/>
                <a:latin typeface="+mn-ea"/>
                <a:ea typeface="+mn-ea"/>
              </a:rPr>
              <a:t>⑤経験的手法</a:t>
            </a:r>
          </a:p>
        </p:txBody>
      </p:sp>
      <p:sp>
        <p:nvSpPr>
          <p:cNvPr id="48" name="テキスト ボックス 47">
            <a:extLst>
              <a:ext uri="{FF2B5EF4-FFF2-40B4-BE49-F238E27FC236}">
                <a16:creationId xmlns:a16="http://schemas.microsoft.com/office/drawing/2014/main" id="{148F82F8-416C-9803-C1CB-8946F60D8374}"/>
              </a:ext>
            </a:extLst>
          </p:cNvPr>
          <p:cNvSpPr txBox="1"/>
          <p:nvPr/>
        </p:nvSpPr>
        <p:spPr>
          <a:xfrm>
            <a:off x="1142922" y="6384757"/>
            <a:ext cx="3213022" cy="261610"/>
          </a:xfrm>
          <a:prstGeom prst="rect">
            <a:avLst/>
          </a:prstGeom>
          <a:noFill/>
          <a:ln>
            <a:noFill/>
          </a:ln>
        </p:spPr>
        <p:txBody>
          <a:bodyPr wrap="square" anchor="ctr">
            <a:spAutoFit/>
          </a:bodyPr>
          <a:lstStyle/>
          <a:p>
            <a:pPr algn="ctr"/>
            <a:r>
              <a:rPr lang="ja-JP" altLang="en-US" sz="1100" dirty="0">
                <a:latin typeface="メイリオ" panose="020B0604030504040204" pitchFamily="50" charset="-128"/>
                <a:ea typeface="メイリオ" panose="020B0604030504040204" pitchFamily="50" charset="-128"/>
              </a:rPr>
              <a:t>図</a:t>
            </a:r>
            <a:r>
              <a:rPr lang="en-US" altLang="ja-JP" sz="1100" dirty="0">
                <a:latin typeface="メイリオ" panose="020B0604030504040204" pitchFamily="50" charset="-128"/>
                <a:ea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R7</a:t>
            </a:r>
            <a:r>
              <a:rPr lang="ja-JP" altLang="en-US" sz="1100" dirty="0">
                <a:latin typeface="メイリオ" panose="020B0604030504040204" pitchFamily="50" charset="-128"/>
                <a:ea typeface="メイリオ" panose="020B0604030504040204" pitchFamily="50" charset="-128"/>
              </a:rPr>
              <a:t>内閣府想定による地表震度分布</a:t>
            </a:r>
          </a:p>
        </p:txBody>
      </p:sp>
      <p:sp>
        <p:nvSpPr>
          <p:cNvPr id="2" name="四角形: 角を丸くする 4">
            <a:extLst>
              <a:ext uri="{FF2B5EF4-FFF2-40B4-BE49-F238E27FC236}">
                <a16:creationId xmlns:a16="http://schemas.microsoft.com/office/drawing/2014/main" id="{4D607189-D8F5-E8F1-CF56-88A11F8AAD45}"/>
              </a:ext>
            </a:extLst>
          </p:cNvPr>
          <p:cNvSpPr/>
          <p:nvPr/>
        </p:nvSpPr>
        <p:spPr>
          <a:xfrm>
            <a:off x="323851" y="971192"/>
            <a:ext cx="8489949" cy="764612"/>
          </a:xfrm>
          <a:prstGeom prst="roundRect">
            <a:avLst>
              <a:gd name="adj" fmla="val 1435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400" dirty="0"/>
              <a:t>　内閣府の</a:t>
            </a:r>
            <a:r>
              <a:rPr kumimoji="1" lang="ja-JP" altLang="en-US" sz="1400" b="1" dirty="0"/>
              <a:t>「南海トラフ巨大地震モデル・被害想定手法検討会（</a:t>
            </a:r>
            <a:r>
              <a:rPr kumimoji="1" lang="en-US" altLang="ja-JP" sz="1400" b="1" dirty="0"/>
              <a:t>R</a:t>
            </a:r>
            <a:r>
              <a:rPr kumimoji="1" lang="ja-JP" altLang="en-US" sz="1400" b="1" dirty="0"/>
              <a:t>７）」</a:t>
            </a:r>
            <a:r>
              <a:rPr kumimoji="1" lang="ja-JP" altLang="en-US" sz="1400" dirty="0"/>
              <a:t>で想定地震とされている</a:t>
            </a:r>
            <a:r>
              <a:rPr kumimoji="1" lang="ja-JP" altLang="en-US" sz="1400" b="1" dirty="0"/>
              <a:t>南海トラフ巨大地震</a:t>
            </a:r>
            <a:r>
              <a:rPr kumimoji="1" lang="ja-JP" altLang="en-US" sz="1400" dirty="0"/>
              <a:t>のうち、</a:t>
            </a:r>
            <a:r>
              <a:rPr kumimoji="1" lang="ja-JP" altLang="en-US" sz="1400" b="1" dirty="0"/>
              <a:t>府内の広い範囲で震度が最も大きくなるケースは、「陸側ケース」</a:t>
            </a:r>
            <a:r>
              <a:rPr kumimoji="1" lang="ja-JP" altLang="en-US" sz="1400" dirty="0"/>
              <a:t>となる。</a:t>
            </a:r>
            <a:endParaRPr kumimoji="1" lang="en-US" altLang="ja-JP" sz="1400" dirty="0"/>
          </a:p>
          <a:p>
            <a:r>
              <a:rPr kumimoji="1" lang="ja-JP" altLang="en-US" sz="1400" dirty="0"/>
              <a:t>　ただし、一部の地点では「基本ケース」「東側ケース」が最大となることから、</a:t>
            </a:r>
            <a:r>
              <a:rPr kumimoji="1" lang="ja-JP" altLang="en-US" sz="1400" b="1" dirty="0"/>
              <a:t>地先で最大となるケースを採用する。</a:t>
            </a:r>
            <a:endParaRPr kumimoji="1" lang="en-US" altLang="ja-JP" sz="1400" b="1" dirty="0"/>
          </a:p>
        </p:txBody>
      </p:sp>
      <p:pic>
        <p:nvPicPr>
          <p:cNvPr id="8" name="図 7">
            <a:extLst>
              <a:ext uri="{FF2B5EF4-FFF2-40B4-BE49-F238E27FC236}">
                <a16:creationId xmlns:a16="http://schemas.microsoft.com/office/drawing/2014/main" id="{EDACB68D-6BA3-BF75-339B-BF268541F1B8}"/>
              </a:ext>
            </a:extLst>
          </p:cNvPr>
          <p:cNvPicPr>
            <a:picLocks noChangeAspect="1"/>
          </p:cNvPicPr>
          <p:nvPr/>
        </p:nvPicPr>
        <p:blipFill>
          <a:blip r:embed="rId9"/>
          <a:srcRect/>
          <a:stretch/>
        </p:blipFill>
        <p:spPr>
          <a:xfrm>
            <a:off x="5415799" y="3015840"/>
            <a:ext cx="1339378" cy="826320"/>
          </a:xfrm>
          <a:prstGeom prst="rect">
            <a:avLst/>
          </a:prstGeom>
        </p:spPr>
      </p:pic>
      <p:pic>
        <p:nvPicPr>
          <p:cNvPr id="9" name="図 8">
            <a:extLst>
              <a:ext uri="{FF2B5EF4-FFF2-40B4-BE49-F238E27FC236}">
                <a16:creationId xmlns:a16="http://schemas.microsoft.com/office/drawing/2014/main" id="{D796F05D-7003-9BFA-6C6D-14C089302028}"/>
              </a:ext>
            </a:extLst>
          </p:cNvPr>
          <p:cNvPicPr>
            <a:picLocks noChangeAspect="1"/>
          </p:cNvPicPr>
          <p:nvPr/>
        </p:nvPicPr>
        <p:blipFill>
          <a:blip r:embed="rId10"/>
          <a:srcRect l="6799" t="5956" r="74265" b="73257"/>
          <a:stretch>
            <a:fillRect/>
          </a:stretch>
        </p:blipFill>
        <p:spPr>
          <a:xfrm>
            <a:off x="4050635" y="2972705"/>
            <a:ext cx="742345" cy="1180191"/>
          </a:xfrm>
          <a:prstGeom prst="rect">
            <a:avLst/>
          </a:prstGeom>
          <a:ln w="3175">
            <a:solidFill>
              <a:schemeClr val="tx1"/>
            </a:solidFill>
          </a:ln>
        </p:spPr>
      </p:pic>
    </p:spTree>
    <p:extLst>
      <p:ext uri="{BB962C8B-B14F-4D97-AF65-F5344CB8AC3E}">
        <p14:creationId xmlns:p14="http://schemas.microsoft.com/office/powerpoint/2010/main" val="192908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CE911-94EB-094A-EA1B-3B479C39B974}"/>
            </a:ext>
          </a:extLst>
        </p:cNvPr>
        <p:cNvGrpSpPr/>
        <p:nvPr/>
      </p:nvGrpSpPr>
      <p:grpSpPr>
        <a:xfrm>
          <a:off x="0" y="0"/>
          <a:ext cx="0" cy="0"/>
          <a:chOff x="0" y="0"/>
          <a:chExt cx="0" cy="0"/>
        </a:xfrm>
      </p:grpSpPr>
      <p:pic>
        <p:nvPicPr>
          <p:cNvPr id="19" name="図 18">
            <a:extLst>
              <a:ext uri="{FF2B5EF4-FFF2-40B4-BE49-F238E27FC236}">
                <a16:creationId xmlns:a16="http://schemas.microsoft.com/office/drawing/2014/main" id="{6E7962B8-33BA-187B-C3AB-B33171073C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51727" y="2159441"/>
            <a:ext cx="3442687" cy="3874178"/>
          </a:xfrm>
          <a:prstGeom prst="rect">
            <a:avLst/>
          </a:prstGeom>
        </p:spPr>
      </p:pic>
      <p:sp>
        <p:nvSpPr>
          <p:cNvPr id="4" name="正方形/長方形 3">
            <a:extLst>
              <a:ext uri="{FF2B5EF4-FFF2-40B4-BE49-F238E27FC236}">
                <a16:creationId xmlns:a16="http://schemas.microsoft.com/office/drawing/2014/main" id="{B6319CF9-EB84-D44A-1F59-9BC6C6E9C4BD}"/>
              </a:ext>
            </a:extLst>
          </p:cNvPr>
          <p:cNvSpPr/>
          <p:nvPr/>
        </p:nvSpPr>
        <p:spPr>
          <a:xfrm>
            <a:off x="6216550" y="5116011"/>
            <a:ext cx="567813" cy="4572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 name="正方形/長方形 5">
            <a:extLst>
              <a:ext uri="{FF2B5EF4-FFF2-40B4-BE49-F238E27FC236}">
                <a16:creationId xmlns:a16="http://schemas.microsoft.com/office/drawing/2014/main" id="{F127C157-9646-FFF7-01A8-111C236977B1}"/>
              </a:ext>
            </a:extLst>
          </p:cNvPr>
          <p:cNvSpPr/>
          <p:nvPr/>
        </p:nvSpPr>
        <p:spPr>
          <a:xfrm>
            <a:off x="7458133" y="5194785"/>
            <a:ext cx="353165" cy="28436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39" name="直線矢印コネクタ 38">
            <a:extLst>
              <a:ext uri="{FF2B5EF4-FFF2-40B4-BE49-F238E27FC236}">
                <a16:creationId xmlns:a16="http://schemas.microsoft.com/office/drawing/2014/main" id="{108F5330-7428-2859-44E8-CAD2F6459F8C}"/>
              </a:ext>
            </a:extLst>
          </p:cNvPr>
          <p:cNvCxnSpPr>
            <a:cxnSpLocks/>
            <a:stCxn id="49" idx="3"/>
            <a:endCxn id="4" idx="1"/>
          </p:cNvCxnSpPr>
          <p:nvPr/>
        </p:nvCxnSpPr>
        <p:spPr>
          <a:xfrm>
            <a:off x="3749797" y="5164408"/>
            <a:ext cx="2466753" cy="1802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B3AA93C0-D206-1354-80A6-41352776F53D}"/>
              </a:ext>
            </a:extLst>
          </p:cNvPr>
          <p:cNvCxnSpPr>
            <a:cxnSpLocks/>
            <a:stCxn id="45" idx="3"/>
            <a:endCxn id="6" idx="0"/>
          </p:cNvCxnSpPr>
          <p:nvPr/>
        </p:nvCxnSpPr>
        <p:spPr>
          <a:xfrm>
            <a:off x="3749797" y="3097774"/>
            <a:ext cx="3884919" cy="209701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45" name="図 44" descr="グラフ, ヒストグラム&#10;&#10;AI 生成コンテンツは誤りを含む可能性があります。">
            <a:extLst>
              <a:ext uri="{FF2B5EF4-FFF2-40B4-BE49-F238E27FC236}">
                <a16:creationId xmlns:a16="http://schemas.microsoft.com/office/drawing/2014/main" id="{DE434ABC-8FF9-DFFB-9E38-31E3C18FD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587" y="2278881"/>
            <a:ext cx="2439210" cy="1637786"/>
          </a:xfrm>
          <a:prstGeom prst="rect">
            <a:avLst/>
          </a:prstGeom>
          <a:ln w="25400">
            <a:solidFill>
              <a:schemeClr val="tx1"/>
            </a:solidFill>
          </a:ln>
        </p:spPr>
      </p:pic>
      <p:pic>
        <p:nvPicPr>
          <p:cNvPr id="49" name="図 48" descr="グラフ&#10;&#10;AI 生成コンテンツは誤りを含む可能性があります。">
            <a:extLst>
              <a:ext uri="{FF2B5EF4-FFF2-40B4-BE49-F238E27FC236}">
                <a16:creationId xmlns:a16="http://schemas.microsoft.com/office/drawing/2014/main" id="{3109BCA4-3B6B-5B53-BE35-30ED26463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587" y="4345515"/>
            <a:ext cx="2439210" cy="1637786"/>
          </a:xfrm>
          <a:prstGeom prst="rect">
            <a:avLst/>
          </a:prstGeom>
          <a:ln w="25400">
            <a:solidFill>
              <a:schemeClr val="tx1"/>
            </a:solidFill>
          </a:ln>
        </p:spPr>
      </p:pic>
      <p:sp>
        <p:nvSpPr>
          <p:cNvPr id="50" name="テキスト ボックス 49">
            <a:extLst>
              <a:ext uri="{FF2B5EF4-FFF2-40B4-BE49-F238E27FC236}">
                <a16:creationId xmlns:a16="http://schemas.microsoft.com/office/drawing/2014/main" id="{1D6810BC-B51F-58E6-AB97-005EE76F6C8E}"/>
              </a:ext>
            </a:extLst>
          </p:cNvPr>
          <p:cNvSpPr txBox="1"/>
          <p:nvPr/>
        </p:nvSpPr>
        <p:spPr>
          <a:xfrm>
            <a:off x="640192" y="2025227"/>
            <a:ext cx="3780000" cy="261610"/>
          </a:xfrm>
          <a:prstGeom prst="rect">
            <a:avLst/>
          </a:prstGeom>
          <a:noFill/>
        </p:spPr>
        <p:txBody>
          <a:bodyPr wrap="square" rtlCol="0">
            <a:spAutoFit/>
          </a:bodyPr>
          <a:lstStyle/>
          <a:p>
            <a:r>
              <a:rPr lang="ja-JP" altLang="en-US" sz="1050" dirty="0">
                <a:solidFill>
                  <a:srgbClr val="F0B400"/>
                </a:solidFill>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（基本ースの計測震度）</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（陸側</a:t>
            </a:r>
            <a:r>
              <a:rPr lang="ja-JP" altLang="en-US" sz="1050" dirty="0">
                <a:latin typeface="Meiryo UI" panose="020B0604030504040204" pitchFamily="50" charset="-128"/>
                <a:ea typeface="Meiryo UI" panose="020B0604030504040204" pitchFamily="50" charset="-128"/>
              </a:rPr>
              <a:t>ケースの計測震度</a:t>
            </a:r>
            <a:r>
              <a:rPr kumimoji="1" lang="ja-JP" altLang="en-US" sz="1050" dirty="0">
                <a:latin typeface="Meiryo UI" panose="020B0604030504040204" pitchFamily="50" charset="-128"/>
                <a:ea typeface="Meiryo UI" panose="020B0604030504040204" pitchFamily="50" charset="-128"/>
              </a:rPr>
              <a:t>）</a:t>
            </a:r>
          </a:p>
        </p:txBody>
      </p:sp>
      <p:sp>
        <p:nvSpPr>
          <p:cNvPr id="52" name="テキスト ボックス 51">
            <a:extLst>
              <a:ext uri="{FF2B5EF4-FFF2-40B4-BE49-F238E27FC236}">
                <a16:creationId xmlns:a16="http://schemas.microsoft.com/office/drawing/2014/main" id="{915CB4C3-A253-AF3B-0CFB-AB77AD2B4C43}"/>
              </a:ext>
            </a:extLst>
          </p:cNvPr>
          <p:cNvSpPr txBox="1"/>
          <p:nvPr/>
        </p:nvSpPr>
        <p:spPr>
          <a:xfrm>
            <a:off x="692074" y="4090215"/>
            <a:ext cx="3879925" cy="261610"/>
          </a:xfrm>
          <a:prstGeom prst="rect">
            <a:avLst/>
          </a:prstGeom>
          <a:noFill/>
        </p:spPr>
        <p:txBody>
          <a:bodyPr wrap="square" rtlCol="0">
            <a:spAutoFit/>
          </a:bodyPr>
          <a:lstStyle/>
          <a:p>
            <a:r>
              <a:rPr lang="ja-JP" altLang="en-US" sz="1050" dirty="0">
                <a:solidFill>
                  <a:srgbClr val="FF00FF"/>
                </a:solidFill>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（東側ケースの計測震度）</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（陸側</a:t>
            </a:r>
            <a:r>
              <a:rPr lang="ja-JP" altLang="en-US" sz="1050" dirty="0">
                <a:latin typeface="Meiryo UI" panose="020B0604030504040204" pitchFamily="50" charset="-128"/>
                <a:ea typeface="Meiryo UI" panose="020B0604030504040204" pitchFamily="50" charset="-128"/>
              </a:rPr>
              <a:t>ケースの計測震度</a:t>
            </a:r>
            <a:r>
              <a:rPr kumimoji="1" lang="ja-JP" altLang="en-US" sz="1050" dirty="0">
                <a:latin typeface="Meiryo UI" panose="020B0604030504040204" pitchFamily="50" charset="-128"/>
                <a:ea typeface="Meiryo UI" panose="020B0604030504040204" pitchFamily="50" charset="-128"/>
              </a:rPr>
              <a:t>）</a:t>
            </a:r>
          </a:p>
        </p:txBody>
      </p:sp>
      <p:pic>
        <p:nvPicPr>
          <p:cNvPr id="57" name="図 56" descr="ダイアグラム が含まれている画像&#10;&#10;AI 生成コンテンツは誤りを含む可能性があります。">
            <a:extLst>
              <a:ext uri="{FF2B5EF4-FFF2-40B4-BE49-F238E27FC236}">
                <a16:creationId xmlns:a16="http://schemas.microsoft.com/office/drawing/2014/main" id="{1CFDCED0-68EC-A9D4-93F8-0258B8113EE5}"/>
              </a:ext>
            </a:extLst>
          </p:cNvPr>
          <p:cNvPicPr>
            <a:picLocks noChangeAspect="1"/>
          </p:cNvPicPr>
          <p:nvPr/>
        </p:nvPicPr>
        <p:blipFill>
          <a:blip r:embed="rId5">
            <a:extLst>
              <a:ext uri="{28A0092B-C50C-407E-A947-70E740481C1C}">
                <a14:useLocalDpi xmlns:a14="http://schemas.microsoft.com/office/drawing/2010/main" val="0"/>
              </a:ext>
            </a:extLst>
          </a:blip>
          <a:srcRect t="50963" r="17376" b="26347"/>
          <a:stretch>
            <a:fillRect/>
          </a:stretch>
        </p:blipFill>
        <p:spPr>
          <a:xfrm>
            <a:off x="2863913" y="2337693"/>
            <a:ext cx="837298" cy="157163"/>
          </a:xfrm>
          <a:prstGeom prst="rect">
            <a:avLst/>
          </a:prstGeom>
          <a:ln w="6350">
            <a:solidFill>
              <a:schemeClr val="tx1"/>
            </a:solidFill>
          </a:ln>
        </p:spPr>
      </p:pic>
      <p:pic>
        <p:nvPicPr>
          <p:cNvPr id="58" name="図 57" descr="ダイアグラム が含まれている画像&#10;&#10;AI 生成コンテンツは誤りを含む可能性があります。">
            <a:extLst>
              <a:ext uri="{FF2B5EF4-FFF2-40B4-BE49-F238E27FC236}">
                <a16:creationId xmlns:a16="http://schemas.microsoft.com/office/drawing/2014/main" id="{188A193C-2608-4ED8-0D0D-0BDFB694C7AD}"/>
              </a:ext>
            </a:extLst>
          </p:cNvPr>
          <p:cNvPicPr>
            <a:picLocks noChangeAspect="1"/>
          </p:cNvPicPr>
          <p:nvPr/>
        </p:nvPicPr>
        <p:blipFill>
          <a:blip r:embed="rId5">
            <a:extLst>
              <a:ext uri="{28A0092B-C50C-407E-A947-70E740481C1C}">
                <a14:useLocalDpi xmlns:a14="http://schemas.microsoft.com/office/drawing/2010/main" val="0"/>
              </a:ext>
            </a:extLst>
          </a:blip>
          <a:srcRect t="5395" r="17376" b="24413"/>
          <a:stretch>
            <a:fillRect/>
          </a:stretch>
        </p:blipFill>
        <p:spPr>
          <a:xfrm>
            <a:off x="2982141" y="4396939"/>
            <a:ext cx="719070" cy="417529"/>
          </a:xfrm>
          <a:prstGeom prst="rect">
            <a:avLst/>
          </a:prstGeom>
          <a:ln w="6350">
            <a:solidFill>
              <a:schemeClr val="tx1"/>
            </a:solidFill>
          </a:ln>
        </p:spPr>
      </p:pic>
      <p:sp>
        <p:nvSpPr>
          <p:cNvPr id="5" name="タイトル 4">
            <a:extLst>
              <a:ext uri="{FF2B5EF4-FFF2-40B4-BE49-F238E27FC236}">
                <a16:creationId xmlns:a16="http://schemas.microsoft.com/office/drawing/2014/main" id="{EA6385C3-9E4B-F883-4ACE-C689122695A2}"/>
              </a:ext>
            </a:extLst>
          </p:cNvPr>
          <p:cNvSpPr>
            <a:spLocks noGrp="1"/>
          </p:cNvSpPr>
          <p:nvPr>
            <p:ph type="title"/>
          </p:nvPr>
        </p:nvSpPr>
        <p:spPr/>
        <p:txBody>
          <a:bodyPr/>
          <a:lstStyle/>
          <a:p>
            <a:r>
              <a:rPr lang="ja-JP" altLang="en-US" dirty="0"/>
              <a:t>２．南海トラフ巨大地震の地震動設定について（検討対象とする地震）</a:t>
            </a:r>
          </a:p>
        </p:txBody>
      </p:sp>
      <p:sp>
        <p:nvSpPr>
          <p:cNvPr id="7" name="テキスト プレースホルダー 6">
            <a:extLst>
              <a:ext uri="{FF2B5EF4-FFF2-40B4-BE49-F238E27FC236}">
                <a16:creationId xmlns:a16="http://schemas.microsoft.com/office/drawing/2014/main" id="{55D9B83D-FAFE-A3E4-7FFF-65C22741CC44}"/>
              </a:ext>
            </a:extLst>
          </p:cNvPr>
          <p:cNvSpPr>
            <a:spLocks noGrp="1"/>
          </p:cNvSpPr>
          <p:nvPr>
            <p:ph type="body" sz="quarter" idx="11"/>
          </p:nvPr>
        </p:nvSpPr>
        <p:spPr>
          <a:xfrm>
            <a:off x="144000" y="477604"/>
            <a:ext cx="3240000" cy="320000"/>
          </a:xfrm>
        </p:spPr>
        <p:txBody>
          <a:bodyPr/>
          <a:lstStyle/>
          <a:p>
            <a:r>
              <a:rPr lang="ja-JP" altLang="en-US" dirty="0">
                <a:latin typeface="Meiryo UI" panose="020B0604030504040204" pitchFamily="50" charset="-128"/>
                <a:ea typeface="Meiryo UI" panose="020B0604030504040204" pitchFamily="50" charset="-128"/>
              </a:rPr>
              <a:t>海溝型地震において検討対象とする地震</a:t>
            </a:r>
          </a:p>
        </p:txBody>
      </p:sp>
      <p:sp>
        <p:nvSpPr>
          <p:cNvPr id="8" name="角丸四角形 73">
            <a:extLst>
              <a:ext uri="{FF2B5EF4-FFF2-40B4-BE49-F238E27FC236}">
                <a16:creationId xmlns:a16="http://schemas.microsoft.com/office/drawing/2014/main" id="{8D589E8A-2BA2-51D5-6798-2FED807EC824}"/>
              </a:ext>
            </a:extLst>
          </p:cNvPr>
          <p:cNvSpPr/>
          <p:nvPr/>
        </p:nvSpPr>
        <p:spPr>
          <a:xfrm>
            <a:off x="322759" y="1057193"/>
            <a:ext cx="2808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想定ケースによる計測震度の差分</a:t>
            </a:r>
          </a:p>
        </p:txBody>
      </p:sp>
      <p:sp>
        <p:nvSpPr>
          <p:cNvPr id="17" name="テキスト ボックス 16">
            <a:extLst>
              <a:ext uri="{FF2B5EF4-FFF2-40B4-BE49-F238E27FC236}">
                <a16:creationId xmlns:a16="http://schemas.microsoft.com/office/drawing/2014/main" id="{0FDDB912-02A1-8730-3217-D12F69AF3F51}"/>
              </a:ext>
            </a:extLst>
          </p:cNvPr>
          <p:cNvSpPr txBox="1"/>
          <p:nvPr/>
        </p:nvSpPr>
        <p:spPr>
          <a:xfrm>
            <a:off x="273498" y="1124986"/>
            <a:ext cx="8520916" cy="461665"/>
          </a:xfrm>
          <a:prstGeom prst="rect">
            <a:avLst/>
          </a:prstGeom>
          <a:noFill/>
        </p:spPr>
        <p:txBody>
          <a:bodyPr wrap="square" rtlCol="0">
            <a:spAutoFit/>
          </a:bodyPr>
          <a:lstStyle/>
          <a:p>
            <a:pPr marL="85725" indent="-85725">
              <a:buFont typeface="Arial" panose="020B0604020202020204" pitchFamily="34" charset="0"/>
              <a:buChar char="•"/>
            </a:pPr>
            <a:r>
              <a:rPr kumimoji="1" lang="ja-JP" altLang="en-US" sz="1200" dirty="0">
                <a:latin typeface="+mn-ea"/>
              </a:rPr>
              <a:t>基本ケースや東側ケースの計測震度が最も大きくなる地点について、陸側ケースの計測震度との差を調査した結果、最大で＋</a:t>
            </a:r>
            <a:r>
              <a:rPr kumimoji="1" lang="en-US" altLang="ja-JP" sz="1200" dirty="0">
                <a:latin typeface="+mn-ea"/>
              </a:rPr>
              <a:t>0.3</a:t>
            </a:r>
            <a:r>
              <a:rPr kumimoji="1" lang="ja-JP" altLang="en-US" sz="1200" dirty="0">
                <a:latin typeface="+mn-ea"/>
              </a:rPr>
              <a:t>程度であることを確認した。</a:t>
            </a:r>
            <a:endParaRPr kumimoji="1" lang="en-US" altLang="ja-JP" sz="1200" dirty="0">
              <a:latin typeface="+mn-ea"/>
            </a:endParaRPr>
          </a:p>
        </p:txBody>
      </p:sp>
      <p:sp>
        <p:nvSpPr>
          <p:cNvPr id="23" name="テキスト ボックス 22">
            <a:extLst>
              <a:ext uri="{FF2B5EF4-FFF2-40B4-BE49-F238E27FC236}">
                <a16:creationId xmlns:a16="http://schemas.microsoft.com/office/drawing/2014/main" id="{108DF2CE-C2DF-4FDF-575C-593388E435B6}"/>
              </a:ext>
            </a:extLst>
          </p:cNvPr>
          <p:cNvSpPr txBox="1"/>
          <p:nvPr/>
        </p:nvSpPr>
        <p:spPr>
          <a:xfrm>
            <a:off x="5414798" y="6066751"/>
            <a:ext cx="3213022" cy="430887"/>
          </a:xfrm>
          <a:prstGeom prst="rect">
            <a:avLst/>
          </a:prstGeom>
          <a:noFill/>
          <a:ln>
            <a:noFill/>
          </a:ln>
        </p:spPr>
        <p:txBody>
          <a:bodyPr wrap="square" anchor="ctr">
            <a:spAutoFit/>
          </a:bodyPr>
          <a:lstStyle/>
          <a:p>
            <a:pPr algn="ctr"/>
            <a:r>
              <a:rPr lang="ja-JP" altLang="en-US" sz="1100" dirty="0">
                <a:latin typeface="メイリオ" panose="020B0604030504040204" pitchFamily="50" charset="-128"/>
                <a:ea typeface="メイリオ" panose="020B0604030504040204" pitchFamily="50" charset="-128"/>
              </a:rPr>
              <a:t>図</a:t>
            </a:r>
            <a:r>
              <a:rPr lang="en-US" altLang="ja-JP" sz="1100" dirty="0">
                <a:latin typeface="メイリオ" panose="020B0604030504040204" pitchFamily="50" charset="-128"/>
                <a:ea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R7</a:t>
            </a:r>
            <a:r>
              <a:rPr lang="ja-JP" altLang="en-US" sz="1100" dirty="0">
                <a:latin typeface="メイリオ" panose="020B0604030504040204" pitchFamily="50" charset="-128"/>
                <a:ea typeface="メイリオ" panose="020B0604030504040204" pitchFamily="50" charset="-128"/>
              </a:rPr>
              <a:t>内閣府想定による計測震度が</a:t>
            </a:r>
            <a:endParaRPr lang="en-US" altLang="ja-JP" sz="1100" dirty="0">
              <a:latin typeface="メイリオ" panose="020B0604030504040204" pitchFamily="50" charset="-128"/>
              <a:ea typeface="メイリオ" panose="020B0604030504040204" pitchFamily="50" charset="-128"/>
            </a:endParaRPr>
          </a:p>
          <a:p>
            <a:pPr algn="ctr"/>
            <a:r>
              <a:rPr lang="ja-JP" altLang="en-US" sz="1100" dirty="0">
                <a:latin typeface="メイリオ" panose="020B0604030504040204" pitchFamily="50" charset="-128"/>
                <a:ea typeface="メイリオ" panose="020B0604030504040204" pitchFamily="50" charset="-128"/>
              </a:rPr>
              <a:t>最大となるケースの分布</a:t>
            </a:r>
          </a:p>
        </p:txBody>
      </p:sp>
      <p:sp>
        <p:nvSpPr>
          <p:cNvPr id="24" name="テキスト ボックス 23">
            <a:extLst>
              <a:ext uri="{FF2B5EF4-FFF2-40B4-BE49-F238E27FC236}">
                <a16:creationId xmlns:a16="http://schemas.microsoft.com/office/drawing/2014/main" id="{38E19079-388C-6C4F-1E10-FDA97B933287}"/>
              </a:ext>
            </a:extLst>
          </p:cNvPr>
          <p:cNvSpPr txBox="1"/>
          <p:nvPr/>
        </p:nvSpPr>
        <p:spPr>
          <a:xfrm>
            <a:off x="923681" y="6056421"/>
            <a:ext cx="3213022" cy="261610"/>
          </a:xfrm>
          <a:prstGeom prst="rect">
            <a:avLst/>
          </a:prstGeom>
          <a:noFill/>
          <a:ln>
            <a:noFill/>
          </a:ln>
        </p:spPr>
        <p:txBody>
          <a:bodyPr wrap="square" anchor="ctr">
            <a:spAutoFit/>
          </a:bodyPr>
          <a:lstStyle/>
          <a:p>
            <a:pPr algn="ctr"/>
            <a:r>
              <a:rPr lang="ja-JP" altLang="en-US" sz="1100" dirty="0">
                <a:latin typeface="メイリオ" panose="020B0604030504040204" pitchFamily="50" charset="-128"/>
                <a:ea typeface="メイリオ" panose="020B0604030504040204" pitchFamily="50" charset="-128"/>
              </a:rPr>
              <a:t>図</a:t>
            </a:r>
            <a:r>
              <a:rPr lang="en-US" altLang="ja-JP" sz="1100" dirty="0">
                <a:latin typeface="メイリオ" panose="020B0604030504040204" pitchFamily="50" charset="-128"/>
                <a:ea typeface="メイリオ" panose="020B0604030504040204" pitchFamily="50" charset="-128"/>
              </a:rPr>
              <a:t>4</a:t>
            </a:r>
            <a:r>
              <a:rPr lang="ja-JP" altLang="en-US" sz="1100" dirty="0">
                <a:latin typeface="メイリオ" panose="020B0604030504040204" pitchFamily="50" charset="-128"/>
                <a:ea typeface="メイリオ" panose="020B0604030504040204" pitchFamily="50" charset="-128"/>
              </a:rPr>
              <a:t>　陸側ケースとの計測震度の差　</a:t>
            </a:r>
          </a:p>
        </p:txBody>
      </p:sp>
      <p:sp>
        <p:nvSpPr>
          <p:cNvPr id="2" name="スライド番号プレースホルダー 12">
            <a:extLst>
              <a:ext uri="{FF2B5EF4-FFF2-40B4-BE49-F238E27FC236}">
                <a16:creationId xmlns:a16="http://schemas.microsoft.com/office/drawing/2014/main" id="{B6B2145A-0AF5-6101-F810-F8450ADCAB29}"/>
              </a:ext>
            </a:extLst>
          </p:cNvPr>
          <p:cNvSpPr>
            <a:spLocks noGrp="1"/>
          </p:cNvSpPr>
          <p:nvPr>
            <p:ph type="sldNum" sz="quarter" idx="12"/>
          </p:nvPr>
        </p:nvSpPr>
        <p:spPr>
          <a:xfrm>
            <a:off x="7159286" y="6563899"/>
            <a:ext cx="2057400" cy="365125"/>
          </a:xfrm>
          <a:prstGeom prst="rect">
            <a:avLst/>
          </a:prstGeom>
        </p:spPr>
        <p:txBody>
          <a:bodyPr/>
          <a:lstStyle/>
          <a:p>
            <a:fld id="{DE8A6AB4-C314-4581-B2EB-142FADA2A072}" type="slidenum">
              <a:rPr lang="ja-JP" altLang="en-US" smtClean="0"/>
              <a:pPr/>
              <a:t>6</a:t>
            </a:fld>
            <a:endParaRPr lang="ja-JP" altLang="en-US" dirty="0"/>
          </a:p>
        </p:txBody>
      </p:sp>
      <p:pic>
        <p:nvPicPr>
          <p:cNvPr id="9" name="図 8">
            <a:extLst>
              <a:ext uri="{FF2B5EF4-FFF2-40B4-BE49-F238E27FC236}">
                <a16:creationId xmlns:a16="http://schemas.microsoft.com/office/drawing/2014/main" id="{77203650-10C7-F4A0-E138-C0F0AEF18464}"/>
              </a:ext>
            </a:extLst>
          </p:cNvPr>
          <p:cNvPicPr>
            <a:picLocks noChangeAspect="1"/>
          </p:cNvPicPr>
          <p:nvPr/>
        </p:nvPicPr>
        <p:blipFill>
          <a:blip r:embed="rId6"/>
          <a:srcRect/>
          <a:stretch/>
        </p:blipFill>
        <p:spPr>
          <a:xfrm>
            <a:off x="5415799" y="3015840"/>
            <a:ext cx="1339378" cy="826320"/>
          </a:xfrm>
          <a:prstGeom prst="rect">
            <a:avLst/>
          </a:prstGeom>
        </p:spPr>
      </p:pic>
    </p:spTree>
    <p:extLst>
      <p:ext uri="{BB962C8B-B14F-4D97-AF65-F5344CB8AC3E}">
        <p14:creationId xmlns:p14="http://schemas.microsoft.com/office/powerpoint/2010/main" val="275050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B3672-06CD-40F1-2DF2-082AE3063125}"/>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C0584739-F245-39FB-997B-00D1F86131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4233" y="2278378"/>
            <a:ext cx="3182665" cy="3953345"/>
          </a:xfrm>
          <a:prstGeom prst="rect">
            <a:avLst/>
          </a:prstGeom>
          <a:ln w="15875">
            <a:solidFill>
              <a:schemeClr val="tx1"/>
            </a:solidFill>
          </a:ln>
        </p:spPr>
      </p:pic>
      <p:sp>
        <p:nvSpPr>
          <p:cNvPr id="11" name="タイトル 3">
            <a:extLst>
              <a:ext uri="{FF2B5EF4-FFF2-40B4-BE49-F238E27FC236}">
                <a16:creationId xmlns:a16="http://schemas.microsoft.com/office/drawing/2014/main" id="{3CC549A1-4083-85D9-9CC7-84DE4D75D112}"/>
              </a:ext>
            </a:extLst>
          </p:cNvPr>
          <p:cNvSpPr>
            <a:spLocks noGrp="1"/>
          </p:cNvSpPr>
          <p:nvPr>
            <p:ph type="title"/>
          </p:nvPr>
        </p:nvSpPr>
        <p:spPr/>
        <p:txBody>
          <a:bodyPr>
            <a:normAutofit/>
          </a:bodyPr>
          <a:lstStyle/>
          <a:p>
            <a:r>
              <a:rPr lang="ja-JP" altLang="en-US" dirty="0"/>
              <a:t>２．南海トラフ巨大地震の地震動設定について（工学的基盤震度の設定）</a:t>
            </a:r>
          </a:p>
        </p:txBody>
      </p:sp>
      <p:sp>
        <p:nvSpPr>
          <p:cNvPr id="8" name="テキスト プレースホルダー 7">
            <a:extLst>
              <a:ext uri="{FF2B5EF4-FFF2-40B4-BE49-F238E27FC236}">
                <a16:creationId xmlns:a16="http://schemas.microsoft.com/office/drawing/2014/main" id="{210A103B-9682-8EF7-4474-229E6117D61A}"/>
              </a:ext>
            </a:extLst>
          </p:cNvPr>
          <p:cNvSpPr>
            <a:spLocks noGrp="1"/>
          </p:cNvSpPr>
          <p:nvPr>
            <p:ph type="body" sz="quarter" idx="11"/>
          </p:nvPr>
        </p:nvSpPr>
        <p:spPr>
          <a:xfrm>
            <a:off x="144000" y="477604"/>
            <a:ext cx="1770525" cy="320000"/>
          </a:xfrm>
        </p:spPr>
        <p:txBody>
          <a:bodyPr/>
          <a:lstStyle/>
          <a:p>
            <a:pPr algn="ctr"/>
            <a:r>
              <a:rPr lang="ja-JP" altLang="en-US" dirty="0">
                <a:latin typeface="Meiryo UI" panose="020B0604030504040204" pitchFamily="50" charset="-128"/>
                <a:ea typeface="Meiryo UI" panose="020B0604030504040204" pitchFamily="50" charset="-128"/>
              </a:rPr>
              <a:t>工学的基盤の震度</a:t>
            </a:r>
          </a:p>
        </p:txBody>
      </p:sp>
      <p:sp>
        <p:nvSpPr>
          <p:cNvPr id="15" name="スライド番号プレースホルダー 12">
            <a:extLst>
              <a:ext uri="{FF2B5EF4-FFF2-40B4-BE49-F238E27FC236}">
                <a16:creationId xmlns:a16="http://schemas.microsoft.com/office/drawing/2014/main" id="{F7EBA01B-5F94-BCCC-13E6-E8A054B1CA97}"/>
              </a:ext>
            </a:extLst>
          </p:cNvPr>
          <p:cNvSpPr>
            <a:spLocks noGrp="1"/>
          </p:cNvSpPr>
          <p:nvPr>
            <p:ph type="sldNum" sz="quarter" idx="12"/>
          </p:nvPr>
        </p:nvSpPr>
        <p:spPr>
          <a:prstGeom prst="rect">
            <a:avLst/>
          </a:prstGeom>
        </p:spPr>
        <p:txBody>
          <a:bodyPr/>
          <a:lstStyle/>
          <a:p>
            <a:fld id="{DE8A6AB4-C314-4581-B2EB-142FADA2A072}" type="slidenum">
              <a:rPr lang="ja-JP" altLang="en-US" smtClean="0"/>
              <a:pPr/>
              <a:t>7</a:t>
            </a:fld>
            <a:endParaRPr lang="ja-JP" altLang="en-US" dirty="0"/>
          </a:p>
        </p:txBody>
      </p:sp>
      <p:sp>
        <p:nvSpPr>
          <p:cNvPr id="7" name="テキスト ボックス 6">
            <a:extLst>
              <a:ext uri="{FF2B5EF4-FFF2-40B4-BE49-F238E27FC236}">
                <a16:creationId xmlns:a16="http://schemas.microsoft.com/office/drawing/2014/main" id="{EF46C3D9-A1A6-CAD9-C8BE-CF0E536D10EC}"/>
              </a:ext>
            </a:extLst>
          </p:cNvPr>
          <p:cNvSpPr txBox="1"/>
          <p:nvPr/>
        </p:nvSpPr>
        <p:spPr>
          <a:xfrm>
            <a:off x="1079111" y="6236905"/>
            <a:ext cx="3182665" cy="430887"/>
          </a:xfrm>
          <a:prstGeom prst="rect">
            <a:avLst/>
          </a:prstGeom>
          <a:noFill/>
        </p:spPr>
        <p:txBody>
          <a:bodyPr wrap="square">
            <a:spAutoFit/>
          </a:bodyPr>
          <a:lstStyle/>
          <a:p>
            <a:pPr algn="ctr"/>
            <a:r>
              <a:rPr lang="ja-JP" altLang="en-US" sz="1100" dirty="0"/>
              <a:t>図</a:t>
            </a:r>
            <a:r>
              <a:rPr lang="en-US" altLang="ja-JP" sz="1100" dirty="0"/>
              <a:t>6</a:t>
            </a:r>
            <a:r>
              <a:rPr lang="ja-JP" altLang="en-US" sz="1100" dirty="0"/>
              <a:t>　</a:t>
            </a:r>
            <a:r>
              <a:rPr lang="en-US" altLang="ja-JP" sz="1100" dirty="0"/>
              <a:t>R7</a:t>
            </a:r>
            <a:r>
              <a:rPr lang="ja-JP" altLang="en-US" sz="1100" dirty="0"/>
              <a:t>内閣府想定の</a:t>
            </a:r>
            <a:endParaRPr lang="en-US" altLang="ja-JP" sz="1100" dirty="0"/>
          </a:p>
          <a:p>
            <a:pPr algn="ctr"/>
            <a:r>
              <a:rPr lang="ja-JP" altLang="en-US" sz="1100" dirty="0"/>
              <a:t>工学的基盤震度分布図（最大ケース）</a:t>
            </a:r>
          </a:p>
        </p:txBody>
      </p:sp>
      <p:pic>
        <p:nvPicPr>
          <p:cNvPr id="5" name="図 4">
            <a:extLst>
              <a:ext uri="{FF2B5EF4-FFF2-40B4-BE49-F238E27FC236}">
                <a16:creationId xmlns:a16="http://schemas.microsoft.com/office/drawing/2014/main" id="{543FE8B3-39DB-AA5F-31D9-CA6517EEC9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424" y="2276545"/>
            <a:ext cx="3182665" cy="3957427"/>
          </a:xfrm>
          <a:prstGeom prst="rect">
            <a:avLst/>
          </a:prstGeom>
        </p:spPr>
      </p:pic>
      <p:sp>
        <p:nvSpPr>
          <p:cNvPr id="6" name="テキスト ボックス 5">
            <a:extLst>
              <a:ext uri="{FF2B5EF4-FFF2-40B4-BE49-F238E27FC236}">
                <a16:creationId xmlns:a16="http://schemas.microsoft.com/office/drawing/2014/main" id="{CEDDF652-1A4B-AE45-14F7-2693DC52A883}"/>
              </a:ext>
            </a:extLst>
          </p:cNvPr>
          <p:cNvSpPr txBox="1"/>
          <p:nvPr/>
        </p:nvSpPr>
        <p:spPr>
          <a:xfrm>
            <a:off x="4699324" y="2236267"/>
            <a:ext cx="1260000" cy="276999"/>
          </a:xfrm>
          <a:prstGeom prst="rect">
            <a:avLst/>
          </a:prstGeom>
          <a:solidFill>
            <a:schemeClr val="bg1"/>
          </a:solidFill>
          <a:ln w="12700">
            <a:solidFill>
              <a:schemeClr val="tx1"/>
            </a:solidFill>
          </a:ln>
        </p:spPr>
        <p:txBody>
          <a:bodyPr wrap="square">
            <a:spAutoFit/>
          </a:bodyPr>
          <a:lstStyle/>
          <a:p>
            <a:pPr algn="ctr"/>
            <a:r>
              <a:rPr lang="en-US" altLang="ja-JP" sz="1200" dirty="0"/>
              <a:t>H24</a:t>
            </a:r>
            <a:r>
              <a:rPr lang="ja-JP" altLang="en-US" sz="1200" dirty="0"/>
              <a:t>内閣府想定</a:t>
            </a:r>
          </a:p>
        </p:txBody>
      </p:sp>
      <p:sp>
        <p:nvSpPr>
          <p:cNvPr id="9" name="テキスト ボックス 8">
            <a:extLst>
              <a:ext uri="{FF2B5EF4-FFF2-40B4-BE49-F238E27FC236}">
                <a16:creationId xmlns:a16="http://schemas.microsoft.com/office/drawing/2014/main" id="{571A9F4C-19B3-D0C9-22AE-338F13AC906D}"/>
              </a:ext>
            </a:extLst>
          </p:cNvPr>
          <p:cNvSpPr txBox="1"/>
          <p:nvPr/>
        </p:nvSpPr>
        <p:spPr>
          <a:xfrm>
            <a:off x="4882225" y="6236905"/>
            <a:ext cx="3182665" cy="430887"/>
          </a:xfrm>
          <a:prstGeom prst="rect">
            <a:avLst/>
          </a:prstGeom>
          <a:noFill/>
        </p:spPr>
        <p:txBody>
          <a:bodyPr wrap="square">
            <a:spAutoFit/>
          </a:bodyPr>
          <a:lstStyle/>
          <a:p>
            <a:pPr algn="ctr"/>
            <a:r>
              <a:rPr lang="ja-JP" altLang="en-US" sz="1100" dirty="0"/>
              <a:t>図</a:t>
            </a:r>
            <a:r>
              <a:rPr lang="en-US" altLang="ja-JP" sz="1100" dirty="0"/>
              <a:t>7</a:t>
            </a:r>
            <a:r>
              <a:rPr lang="ja-JP" altLang="en-US" sz="1100" dirty="0"/>
              <a:t>　</a:t>
            </a:r>
            <a:r>
              <a:rPr lang="en-US" altLang="ja-JP" sz="1100" dirty="0"/>
              <a:t>H24</a:t>
            </a:r>
            <a:r>
              <a:rPr lang="ja-JP" altLang="en-US" sz="1100" dirty="0"/>
              <a:t>内閣府想定の</a:t>
            </a:r>
            <a:endParaRPr lang="en-US" altLang="ja-JP" sz="1100" dirty="0"/>
          </a:p>
          <a:p>
            <a:pPr algn="ctr"/>
            <a:r>
              <a:rPr lang="ja-JP" altLang="en-US" sz="1100" dirty="0"/>
              <a:t>工学的基盤震度分布図（陸側ケース）</a:t>
            </a:r>
          </a:p>
        </p:txBody>
      </p:sp>
      <p:sp>
        <p:nvSpPr>
          <p:cNvPr id="12" name="テキスト ボックス 11">
            <a:extLst>
              <a:ext uri="{FF2B5EF4-FFF2-40B4-BE49-F238E27FC236}">
                <a16:creationId xmlns:a16="http://schemas.microsoft.com/office/drawing/2014/main" id="{94C7B746-EEFB-6882-535B-A04630EEAF84}"/>
              </a:ext>
            </a:extLst>
          </p:cNvPr>
          <p:cNvSpPr txBox="1"/>
          <p:nvPr/>
        </p:nvSpPr>
        <p:spPr>
          <a:xfrm>
            <a:off x="899133" y="2181613"/>
            <a:ext cx="1188000" cy="276999"/>
          </a:xfrm>
          <a:prstGeom prst="rect">
            <a:avLst/>
          </a:prstGeom>
          <a:solidFill>
            <a:schemeClr val="bg1"/>
          </a:solidFill>
          <a:ln w="19050">
            <a:solidFill>
              <a:schemeClr val="tx1"/>
            </a:solidFill>
          </a:ln>
        </p:spPr>
        <p:txBody>
          <a:bodyPr wrap="square">
            <a:spAutoFit/>
          </a:bodyPr>
          <a:lstStyle/>
          <a:p>
            <a:pPr algn="ctr"/>
            <a:r>
              <a:rPr lang="en-US" altLang="ja-JP" sz="1200" b="1" dirty="0"/>
              <a:t>R7</a:t>
            </a:r>
            <a:r>
              <a:rPr lang="ja-JP" altLang="en-US" sz="1200" b="1" dirty="0"/>
              <a:t>内閣府想定</a:t>
            </a:r>
          </a:p>
        </p:txBody>
      </p:sp>
      <p:sp>
        <p:nvSpPr>
          <p:cNvPr id="14" name="楕円 13">
            <a:extLst>
              <a:ext uri="{FF2B5EF4-FFF2-40B4-BE49-F238E27FC236}">
                <a16:creationId xmlns:a16="http://schemas.microsoft.com/office/drawing/2014/main" id="{AC4D036F-E787-B9D1-8670-E264FC9F5FEC}"/>
              </a:ext>
            </a:extLst>
          </p:cNvPr>
          <p:cNvSpPr/>
          <p:nvPr/>
        </p:nvSpPr>
        <p:spPr>
          <a:xfrm>
            <a:off x="2367356" y="4072129"/>
            <a:ext cx="486006" cy="486006"/>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四角形: 角を丸くする 4">
            <a:extLst>
              <a:ext uri="{FF2B5EF4-FFF2-40B4-BE49-F238E27FC236}">
                <a16:creationId xmlns:a16="http://schemas.microsoft.com/office/drawing/2014/main" id="{2D21235A-6A39-BDD0-0A3E-4CD530FF521E}"/>
              </a:ext>
            </a:extLst>
          </p:cNvPr>
          <p:cNvSpPr/>
          <p:nvPr/>
        </p:nvSpPr>
        <p:spPr>
          <a:xfrm>
            <a:off x="323852" y="877015"/>
            <a:ext cx="8489948" cy="406904"/>
          </a:xfrm>
          <a:prstGeom prst="roundRect">
            <a:avLst>
              <a:gd name="adj" fmla="val 1435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r>
              <a:rPr kumimoji="1" lang="ja-JP" altLang="en-US" sz="1400" dirty="0"/>
              <a:t>　</a:t>
            </a:r>
            <a:r>
              <a:rPr kumimoji="1" lang="en-US" altLang="ja-JP" sz="1400" dirty="0"/>
              <a:t>R7</a:t>
            </a:r>
            <a:r>
              <a:rPr kumimoji="1" lang="ja-JP" altLang="en-US" sz="1400" dirty="0"/>
              <a:t>内閣府想定おける深部地盤モデルの更新による影響を確認</a:t>
            </a:r>
          </a:p>
        </p:txBody>
      </p:sp>
      <p:sp>
        <p:nvSpPr>
          <p:cNvPr id="23" name="角丸四角形 73">
            <a:extLst>
              <a:ext uri="{FF2B5EF4-FFF2-40B4-BE49-F238E27FC236}">
                <a16:creationId xmlns:a16="http://schemas.microsoft.com/office/drawing/2014/main" id="{B52B16DD-EB49-C259-6423-028B876CFBD3}"/>
              </a:ext>
            </a:extLst>
          </p:cNvPr>
          <p:cNvSpPr/>
          <p:nvPr/>
        </p:nvSpPr>
        <p:spPr>
          <a:xfrm>
            <a:off x="322759" y="1544256"/>
            <a:ext cx="414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内閣府想定による工学的基盤震度の比較</a:t>
            </a:r>
          </a:p>
        </p:txBody>
      </p:sp>
      <p:sp>
        <p:nvSpPr>
          <p:cNvPr id="24" name="テキスト ボックス 23">
            <a:extLst>
              <a:ext uri="{FF2B5EF4-FFF2-40B4-BE49-F238E27FC236}">
                <a16:creationId xmlns:a16="http://schemas.microsoft.com/office/drawing/2014/main" id="{58CD1BF8-A7C3-2CAE-250C-3F1842D3CF5F}"/>
              </a:ext>
            </a:extLst>
          </p:cNvPr>
          <p:cNvSpPr txBox="1"/>
          <p:nvPr/>
        </p:nvSpPr>
        <p:spPr>
          <a:xfrm>
            <a:off x="273498" y="1612011"/>
            <a:ext cx="8540302" cy="461665"/>
          </a:xfrm>
          <a:prstGeom prst="rect">
            <a:avLst/>
          </a:prstGeom>
          <a:noFill/>
        </p:spPr>
        <p:txBody>
          <a:bodyPr wrap="square" rtlCol="0">
            <a:spAutoFit/>
          </a:bodyPr>
          <a:lstStyle/>
          <a:p>
            <a:pPr marL="85725" indent="-85725">
              <a:buFont typeface="Arial" panose="020B0604020202020204" pitchFamily="34" charset="0"/>
              <a:buChar char="•"/>
            </a:pPr>
            <a:r>
              <a:rPr kumimoji="1" lang="en-US" altLang="ja-JP" sz="1200" dirty="0">
                <a:latin typeface="+mn-ea"/>
              </a:rPr>
              <a:t>H26</a:t>
            </a:r>
            <a:r>
              <a:rPr kumimoji="1" lang="ja-JP" altLang="en-US" sz="1200" dirty="0">
                <a:latin typeface="+mn-ea"/>
              </a:rPr>
              <a:t>想定（南海トラフ）で採用した</a:t>
            </a:r>
            <a:r>
              <a:rPr kumimoji="1" lang="en-US" altLang="ja-JP" sz="1200" dirty="0">
                <a:latin typeface="+mn-ea"/>
              </a:rPr>
              <a:t>H24</a:t>
            </a:r>
            <a:r>
              <a:rPr kumimoji="1" lang="ja-JP" altLang="en-US" sz="1200" dirty="0">
                <a:latin typeface="+mn-ea"/>
              </a:rPr>
              <a:t>内閣府想定の工学的基盤震度との比較を行った。</a:t>
            </a:r>
            <a:endParaRPr kumimoji="1" lang="en-US" altLang="ja-JP" sz="1200" dirty="0">
              <a:latin typeface="+mn-ea"/>
            </a:endParaRPr>
          </a:p>
          <a:p>
            <a:pPr marL="85725" indent="-85725">
              <a:buFont typeface="Arial" panose="020B0604020202020204" pitchFamily="34" charset="0"/>
              <a:buChar char="•"/>
            </a:pPr>
            <a:r>
              <a:rPr kumimoji="1" lang="ja-JP" altLang="en-US" sz="1200" dirty="0">
                <a:latin typeface="+mn-ea"/>
              </a:rPr>
              <a:t>夢洲周辺の臨海部で震度が５弱から５強と、やや大きくなっているのは、深部地盤モデルの更新による影響であると考えられる。</a:t>
            </a:r>
            <a:endParaRPr kumimoji="1" lang="en-US" altLang="ja-JP" sz="1200" dirty="0">
              <a:latin typeface="+mn-ea"/>
            </a:endParaRPr>
          </a:p>
        </p:txBody>
      </p:sp>
      <p:sp>
        <p:nvSpPr>
          <p:cNvPr id="19" name="楕円 18">
            <a:extLst>
              <a:ext uri="{FF2B5EF4-FFF2-40B4-BE49-F238E27FC236}">
                <a16:creationId xmlns:a16="http://schemas.microsoft.com/office/drawing/2014/main" id="{0E7E5B48-3ECB-BBDA-75EA-22CD636AE0C1}"/>
              </a:ext>
            </a:extLst>
          </p:cNvPr>
          <p:cNvSpPr/>
          <p:nvPr/>
        </p:nvSpPr>
        <p:spPr>
          <a:xfrm>
            <a:off x="6159500" y="4088324"/>
            <a:ext cx="486006" cy="486006"/>
          </a:xfrm>
          <a:prstGeom prst="ellipse">
            <a:avLst/>
          </a:prstGeom>
          <a:noFill/>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38EDDDBE-9DFC-EF89-7D8C-2AD1897CF9A6}"/>
              </a:ext>
            </a:extLst>
          </p:cNvPr>
          <p:cNvPicPr>
            <a:picLocks noChangeAspect="1"/>
          </p:cNvPicPr>
          <p:nvPr/>
        </p:nvPicPr>
        <p:blipFill>
          <a:blip r:embed="rId5"/>
          <a:srcRect l="6799" t="5956" r="74265" b="73257"/>
          <a:stretch>
            <a:fillRect/>
          </a:stretch>
        </p:blipFill>
        <p:spPr>
          <a:xfrm>
            <a:off x="1172180" y="2617105"/>
            <a:ext cx="742345" cy="1180191"/>
          </a:xfrm>
          <a:prstGeom prst="rect">
            <a:avLst/>
          </a:prstGeom>
          <a:ln w="3175">
            <a:solidFill>
              <a:schemeClr val="tx1"/>
            </a:solidFill>
          </a:ln>
        </p:spPr>
      </p:pic>
      <p:pic>
        <p:nvPicPr>
          <p:cNvPr id="13" name="図 12">
            <a:extLst>
              <a:ext uri="{FF2B5EF4-FFF2-40B4-BE49-F238E27FC236}">
                <a16:creationId xmlns:a16="http://schemas.microsoft.com/office/drawing/2014/main" id="{E4559E6B-222C-7232-E09A-5E470760CEC6}"/>
              </a:ext>
            </a:extLst>
          </p:cNvPr>
          <p:cNvPicPr>
            <a:picLocks noChangeAspect="1"/>
          </p:cNvPicPr>
          <p:nvPr/>
        </p:nvPicPr>
        <p:blipFill>
          <a:blip r:embed="rId5"/>
          <a:srcRect l="6799" t="5956" r="74265" b="73257"/>
          <a:stretch>
            <a:fillRect/>
          </a:stretch>
        </p:blipFill>
        <p:spPr>
          <a:xfrm>
            <a:off x="5041912" y="2617104"/>
            <a:ext cx="742345" cy="1180191"/>
          </a:xfrm>
          <a:prstGeom prst="rect">
            <a:avLst/>
          </a:prstGeom>
          <a:ln w="3175">
            <a:solidFill>
              <a:schemeClr val="tx1"/>
            </a:solidFill>
          </a:ln>
        </p:spPr>
      </p:pic>
    </p:spTree>
    <p:extLst>
      <p:ext uri="{BB962C8B-B14F-4D97-AF65-F5344CB8AC3E}">
        <p14:creationId xmlns:p14="http://schemas.microsoft.com/office/powerpoint/2010/main" val="12855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E4201-8FFB-94C3-140C-A8769B0D9A17}"/>
            </a:ext>
          </a:extLst>
        </p:cNvPr>
        <p:cNvGrpSpPr/>
        <p:nvPr/>
      </p:nvGrpSpPr>
      <p:grpSpPr>
        <a:xfrm>
          <a:off x="0" y="0"/>
          <a:ext cx="0" cy="0"/>
          <a:chOff x="0" y="0"/>
          <a:chExt cx="0" cy="0"/>
        </a:xfrm>
      </p:grpSpPr>
      <p:sp>
        <p:nvSpPr>
          <p:cNvPr id="11" name="タイトル 3">
            <a:extLst>
              <a:ext uri="{FF2B5EF4-FFF2-40B4-BE49-F238E27FC236}">
                <a16:creationId xmlns:a16="http://schemas.microsoft.com/office/drawing/2014/main" id="{5888249D-68F8-689C-3375-93F3217EF5AE}"/>
              </a:ext>
            </a:extLst>
          </p:cNvPr>
          <p:cNvSpPr>
            <a:spLocks noGrp="1"/>
          </p:cNvSpPr>
          <p:nvPr>
            <p:ph type="title"/>
          </p:nvPr>
        </p:nvSpPr>
        <p:spPr/>
        <p:txBody>
          <a:bodyPr>
            <a:normAutofit/>
          </a:bodyPr>
          <a:lstStyle/>
          <a:p>
            <a:r>
              <a:rPr lang="ja-JP" altLang="en-US" dirty="0"/>
              <a:t>２．南海トラフ巨大地震の地震動設定について（震度予測手法の確認）</a:t>
            </a:r>
          </a:p>
        </p:txBody>
      </p:sp>
      <p:sp>
        <p:nvSpPr>
          <p:cNvPr id="42" name="テキスト プレースホルダー 41">
            <a:extLst>
              <a:ext uri="{FF2B5EF4-FFF2-40B4-BE49-F238E27FC236}">
                <a16:creationId xmlns:a16="http://schemas.microsoft.com/office/drawing/2014/main" id="{DB6E926F-7AA1-31BD-F74E-9B2179E97742}"/>
              </a:ext>
            </a:extLst>
          </p:cNvPr>
          <p:cNvSpPr>
            <a:spLocks noGrp="1"/>
          </p:cNvSpPr>
          <p:nvPr>
            <p:ph type="body" sz="quarter" idx="11"/>
          </p:nvPr>
        </p:nvSpPr>
        <p:spPr>
          <a:xfrm>
            <a:off x="143999" y="477604"/>
            <a:ext cx="3165879" cy="320000"/>
          </a:xfrm>
        </p:spPr>
        <p:txBody>
          <a:bodyPr/>
          <a:lstStyle/>
          <a:p>
            <a:pPr algn="ctr"/>
            <a:r>
              <a:rPr lang="ja-JP" altLang="en-US" dirty="0">
                <a:latin typeface="Meiryo UI" panose="020B0604030504040204" pitchFamily="50" charset="-128"/>
                <a:ea typeface="Meiryo UI" panose="020B0604030504040204" pitchFamily="50" charset="-128"/>
              </a:rPr>
              <a:t>工学的基盤震度と震度予測手法の確認</a:t>
            </a:r>
          </a:p>
        </p:txBody>
      </p:sp>
      <p:sp>
        <p:nvSpPr>
          <p:cNvPr id="15" name="スライド番号プレースホルダー 12">
            <a:extLst>
              <a:ext uri="{FF2B5EF4-FFF2-40B4-BE49-F238E27FC236}">
                <a16:creationId xmlns:a16="http://schemas.microsoft.com/office/drawing/2014/main" id="{3E85B1FE-56E2-D895-D1CA-5F41BBDECC50}"/>
              </a:ext>
            </a:extLst>
          </p:cNvPr>
          <p:cNvSpPr>
            <a:spLocks noGrp="1"/>
          </p:cNvSpPr>
          <p:nvPr>
            <p:ph type="sldNum" sz="quarter" idx="12"/>
          </p:nvPr>
        </p:nvSpPr>
        <p:spPr>
          <a:prstGeom prst="rect">
            <a:avLst/>
          </a:prstGeom>
        </p:spPr>
        <p:txBody>
          <a:bodyPr/>
          <a:lstStyle/>
          <a:p>
            <a:fld id="{DE8A6AB4-C314-4581-B2EB-142FADA2A072}" type="slidenum">
              <a:rPr lang="ja-JP" altLang="en-US" smtClean="0"/>
              <a:pPr/>
              <a:t>8</a:t>
            </a:fld>
            <a:endParaRPr lang="ja-JP" altLang="en-US" dirty="0"/>
          </a:p>
        </p:txBody>
      </p:sp>
      <p:sp>
        <p:nvSpPr>
          <p:cNvPr id="3" name="四角形: 角を丸くする 4">
            <a:extLst>
              <a:ext uri="{FF2B5EF4-FFF2-40B4-BE49-F238E27FC236}">
                <a16:creationId xmlns:a16="http://schemas.microsoft.com/office/drawing/2014/main" id="{D33E6F1B-FFF2-5924-D8E2-6667F1F98590}"/>
              </a:ext>
            </a:extLst>
          </p:cNvPr>
          <p:cNvSpPr/>
          <p:nvPr/>
        </p:nvSpPr>
        <p:spPr>
          <a:xfrm>
            <a:off x="314325" y="956629"/>
            <a:ext cx="8497630" cy="908474"/>
          </a:xfrm>
          <a:prstGeom prst="roundRect">
            <a:avLst>
              <a:gd name="adj" fmla="val 1435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pPr marL="216000" indent="-216000">
              <a:buFont typeface="Wingdings" panose="05000000000000000000" pitchFamily="2" charset="2"/>
              <a:buChar char="l"/>
            </a:pPr>
            <a:r>
              <a:rPr kumimoji="1" lang="en-US" altLang="ja-JP" sz="1400" dirty="0"/>
              <a:t>H24</a:t>
            </a:r>
            <a:r>
              <a:rPr kumimoji="1" lang="ja-JP" altLang="en-US" sz="1400" dirty="0"/>
              <a:t>、</a:t>
            </a:r>
            <a:r>
              <a:rPr kumimoji="1" lang="en-US" altLang="ja-JP" sz="1400" dirty="0"/>
              <a:t>R7</a:t>
            </a:r>
            <a:r>
              <a:rPr kumimoji="1" lang="ja-JP" altLang="en-US" sz="1400" dirty="0"/>
              <a:t>内閣府想定および</a:t>
            </a:r>
            <a:r>
              <a:rPr kumimoji="1" lang="en-US" altLang="ja-JP" sz="1400" dirty="0"/>
              <a:t>H26</a:t>
            </a:r>
            <a:r>
              <a:rPr kumimoji="1" lang="ja-JP" altLang="en-US" sz="1400" dirty="0"/>
              <a:t>想定（南海トラフ）と同じ手法である</a:t>
            </a:r>
            <a:r>
              <a:rPr kumimoji="1" lang="ja-JP" altLang="en-US" sz="1400" b="1" dirty="0"/>
              <a:t>震度増分</a:t>
            </a:r>
            <a:r>
              <a:rPr kumimoji="1" lang="ja-JP" altLang="en-US" sz="1400" dirty="0"/>
              <a:t>によって地表震度を予測する。</a:t>
            </a:r>
            <a:endParaRPr kumimoji="1" lang="en-US" altLang="ja-JP" sz="1400" dirty="0"/>
          </a:p>
          <a:p>
            <a:pPr marL="216000" indent="-216000">
              <a:buFont typeface="Wingdings" panose="05000000000000000000" pitchFamily="2" charset="2"/>
              <a:buChar char="l"/>
            </a:pPr>
            <a:r>
              <a:rPr kumimoji="1" lang="ja-JP" altLang="en-US" sz="1400" dirty="0"/>
              <a:t>工学的基盤の震度は、</a:t>
            </a:r>
            <a:r>
              <a:rPr kumimoji="1" lang="en-US" altLang="ja-JP" sz="1400" dirty="0"/>
              <a:t> </a:t>
            </a:r>
            <a:r>
              <a:rPr kumimoji="1" lang="ja-JP" altLang="en-US" sz="1400" dirty="0"/>
              <a:t>統計的グリーン関数法で作成された</a:t>
            </a:r>
            <a:r>
              <a:rPr kumimoji="1" lang="en-US" altLang="ja-JP" sz="1400" dirty="0"/>
              <a:t>R7</a:t>
            </a:r>
            <a:r>
              <a:rPr kumimoji="1" lang="ja-JP" altLang="en-US" sz="1400" dirty="0"/>
              <a:t>内閣府想定の結果を使用する。</a:t>
            </a:r>
            <a:endParaRPr kumimoji="1" lang="en-US" altLang="ja-JP" sz="1400" dirty="0"/>
          </a:p>
          <a:p>
            <a:pPr marL="216000" indent="-216000">
              <a:buFont typeface="Wingdings" panose="05000000000000000000" pitchFamily="2" charset="2"/>
              <a:buChar char="l"/>
            </a:pPr>
            <a:r>
              <a:rPr kumimoji="1" lang="ja-JP" altLang="en-US" sz="1400" dirty="0"/>
              <a:t>浅部地盤は、直下型地震想定で作成したモデルを基本として、</a:t>
            </a:r>
            <a:r>
              <a:rPr kumimoji="1" lang="en-US" altLang="ja-JP" sz="1400" dirty="0"/>
              <a:t>H26</a:t>
            </a:r>
            <a:r>
              <a:rPr kumimoji="1" lang="ja-JP" altLang="en-US" sz="1400" dirty="0"/>
              <a:t>想定（南海トラフ）と同様に、微地形を考慮した</a:t>
            </a:r>
            <a:r>
              <a:rPr kumimoji="1" lang="en-US" altLang="ja-JP" sz="1400" dirty="0"/>
              <a:t>AVS30</a:t>
            </a:r>
            <a:r>
              <a:rPr kumimoji="1" lang="ja-JP" altLang="en-US" sz="1400" dirty="0"/>
              <a:t>を新たに設定する。</a:t>
            </a:r>
            <a:endParaRPr kumimoji="1" lang="en-US" altLang="ja-JP" sz="1400" dirty="0"/>
          </a:p>
        </p:txBody>
      </p:sp>
      <p:sp>
        <p:nvSpPr>
          <p:cNvPr id="40" name="テキスト ボックス 39">
            <a:extLst>
              <a:ext uri="{FF2B5EF4-FFF2-40B4-BE49-F238E27FC236}">
                <a16:creationId xmlns:a16="http://schemas.microsoft.com/office/drawing/2014/main" id="{8B8A9FB8-38DA-9A63-5639-A71C5650F465}"/>
              </a:ext>
            </a:extLst>
          </p:cNvPr>
          <p:cNvSpPr txBox="1"/>
          <p:nvPr/>
        </p:nvSpPr>
        <p:spPr>
          <a:xfrm>
            <a:off x="5219750" y="2007571"/>
            <a:ext cx="3592205" cy="4348797"/>
          </a:xfrm>
          <a:prstGeom prst="rect">
            <a:avLst/>
          </a:prstGeom>
          <a:solidFill>
            <a:schemeClr val="bg1">
              <a:lumMod val="95000"/>
            </a:schemeClr>
          </a:solidFill>
          <a:ln>
            <a:solidFill>
              <a:schemeClr val="tx1"/>
            </a:solidFill>
          </a:ln>
        </p:spPr>
        <p:txBody>
          <a:bodyPr wrap="square" rtlCol="0">
            <a:noAutofit/>
          </a:bodyPr>
          <a:lstStyle/>
          <a:p>
            <a:r>
              <a:rPr kumimoji="1" lang="ja-JP" altLang="en-US" sz="1200" dirty="0">
                <a:latin typeface="+mn-ea"/>
              </a:rPr>
              <a:t>　内閣府想定における地表の震度は、工学基盤から地表までの震度の変化を震度増分によって算出している。</a:t>
            </a:r>
            <a:endParaRPr kumimoji="1" lang="en-US" altLang="ja-JP" sz="1200" dirty="0">
              <a:latin typeface="+mn-ea"/>
            </a:endParaRPr>
          </a:p>
          <a:p>
            <a:r>
              <a:rPr kumimoji="1" lang="ja-JP" altLang="en-US" sz="1200" dirty="0">
                <a:latin typeface="+mn-ea"/>
              </a:rPr>
              <a:t>　具体的には、横田・他（</a:t>
            </a:r>
            <a:r>
              <a:rPr kumimoji="1" lang="en-US" altLang="ja-JP" sz="1200" dirty="0">
                <a:latin typeface="+mn-ea"/>
              </a:rPr>
              <a:t>2005</a:t>
            </a:r>
            <a:r>
              <a:rPr kumimoji="1" lang="ja-JP" altLang="en-US" sz="1200" dirty="0">
                <a:latin typeface="+mn-ea"/>
              </a:rPr>
              <a:t>）による、数値計算に基づく非線形性を加味した</a:t>
            </a:r>
            <a:r>
              <a:rPr kumimoji="1" lang="en-US" altLang="ja-JP" sz="1200" b="1" dirty="0">
                <a:latin typeface="+mn-ea"/>
              </a:rPr>
              <a:t>AVS30</a:t>
            </a:r>
            <a:r>
              <a:rPr kumimoji="1" lang="ja-JP" altLang="en-US" sz="1200" b="1" dirty="0">
                <a:latin typeface="+mn-ea"/>
              </a:rPr>
              <a:t>と震度増分の関係式</a:t>
            </a:r>
            <a:r>
              <a:rPr kumimoji="1" lang="ja-JP" altLang="en-US" sz="1200" dirty="0">
                <a:latin typeface="+mn-ea"/>
              </a:rPr>
              <a:t>を用いている。この関係式は、地盤の非線形性により、震度が大きくなると震度増分が小さくなる特徴がある。</a:t>
            </a:r>
            <a:endParaRPr kumimoji="1" lang="en-US" altLang="ja-JP" sz="1200" dirty="0">
              <a:latin typeface="+mn-ea"/>
            </a:endParaRPr>
          </a:p>
        </p:txBody>
      </p:sp>
      <p:sp>
        <p:nvSpPr>
          <p:cNvPr id="41" name="テキスト ボックス 40">
            <a:extLst>
              <a:ext uri="{FF2B5EF4-FFF2-40B4-BE49-F238E27FC236}">
                <a16:creationId xmlns:a16="http://schemas.microsoft.com/office/drawing/2014/main" id="{683EDA20-D85B-23F8-9C95-F6DCD246A81E}"/>
              </a:ext>
            </a:extLst>
          </p:cNvPr>
          <p:cNvSpPr txBox="1"/>
          <p:nvPr/>
        </p:nvSpPr>
        <p:spPr>
          <a:xfrm>
            <a:off x="5371004" y="6356369"/>
            <a:ext cx="3370868" cy="276999"/>
          </a:xfrm>
          <a:prstGeom prst="rect">
            <a:avLst/>
          </a:prstGeom>
          <a:noFill/>
        </p:spPr>
        <p:txBody>
          <a:bodyPr wrap="square" rtlCol="0">
            <a:spAutoFit/>
          </a:bodyPr>
          <a:lstStyle/>
          <a:p>
            <a:pPr algn="ctr"/>
            <a:r>
              <a:rPr kumimoji="1" lang="ja-JP" altLang="en-US" sz="1200" dirty="0">
                <a:latin typeface="+mn-ea"/>
              </a:rPr>
              <a:t>図</a:t>
            </a:r>
            <a:r>
              <a:rPr kumimoji="1" lang="en-US" altLang="ja-JP" sz="1200" dirty="0">
                <a:latin typeface="+mn-ea"/>
              </a:rPr>
              <a:t>8</a:t>
            </a:r>
            <a:r>
              <a:rPr kumimoji="1" lang="ja-JP" altLang="en-US" sz="1200" dirty="0">
                <a:latin typeface="+mn-ea"/>
              </a:rPr>
              <a:t>　震度増分の考え方</a:t>
            </a:r>
            <a:endParaRPr kumimoji="1" lang="en-US" altLang="ja-JP" sz="1200" dirty="0">
              <a:latin typeface="+mn-ea"/>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B5CD3264-9040-681C-0572-B7C8B1A87354}"/>
                  </a:ext>
                </a:extLst>
              </p:cNvPr>
              <p:cNvSpPr txBox="1"/>
              <p:nvPr/>
            </p:nvSpPr>
            <p:spPr>
              <a:xfrm>
                <a:off x="5566608" y="3557519"/>
                <a:ext cx="3041364" cy="307777"/>
              </a:xfrm>
              <a:prstGeom prst="rect">
                <a:avLst/>
              </a:prstGeom>
              <a:noFill/>
            </p:spPr>
            <p:txBody>
              <a:bodyPr wrap="square" lIns="0" tIns="0" rIns="0" bIns="0" rtlCol="0">
                <a:spAutoFit/>
              </a:bodyPr>
              <a:lstStyle/>
              <a:p>
                <a14:m>
                  <m:oMath xmlns:m="http://schemas.openxmlformats.org/officeDocument/2006/math">
                    <m:r>
                      <m:rPr>
                        <m:sty m:val="p"/>
                      </m:rPr>
                      <a:rPr kumimoji="1" lang="en-US" altLang="ja-JP" sz="1000" i="1">
                        <a:latin typeface="Cambria Math" panose="02040503050406030204" pitchFamily="18" charset="0"/>
                      </a:rPr>
                      <m:t>Δ</m:t>
                    </m:r>
                    <m:r>
                      <m:rPr>
                        <m:sty m:val="p"/>
                      </m:rPr>
                      <a:rPr kumimoji="1" lang="en-US" altLang="ja-JP" sz="1000">
                        <a:latin typeface="Cambria Math" panose="02040503050406030204" pitchFamily="18" charset="0"/>
                      </a:rPr>
                      <m:t>I</m:t>
                    </m:r>
                    <m:r>
                      <a:rPr kumimoji="1" lang="en-US" altLang="ja-JP" sz="1000" i="1">
                        <a:latin typeface="Cambria Math" panose="02040503050406030204" pitchFamily="18" charset="0"/>
                      </a:rPr>
                      <m:t> </m:t>
                    </m:r>
                  </m:oMath>
                </a14:m>
                <a:r>
                  <a:rPr kumimoji="1" lang="ja-JP" altLang="en-US" sz="1000" dirty="0"/>
                  <a:t>：震度増分、</a:t>
                </a:r>
                <a:r>
                  <a:rPr kumimoji="1" lang="en-US" altLang="ja-JP" sz="1000" dirty="0"/>
                  <a:t> </a:t>
                </a:r>
              </a:p>
              <a:p>
                <a14:m>
                  <m:oMath xmlns:m="http://schemas.openxmlformats.org/officeDocument/2006/math">
                    <m:r>
                      <a:rPr kumimoji="1" lang="en-US" altLang="ja-JP" sz="1000" i="1">
                        <a:latin typeface="Cambria Math" panose="02040503050406030204" pitchFamily="18" charset="0"/>
                      </a:rPr>
                      <m:t>𝐴𝑉𝑆</m:t>
                    </m:r>
                    <m:r>
                      <a:rPr kumimoji="1" lang="en-US" altLang="ja-JP" sz="1000" i="1">
                        <a:latin typeface="Cambria Math" panose="02040503050406030204" pitchFamily="18" charset="0"/>
                      </a:rPr>
                      <m:t>30 </m:t>
                    </m:r>
                  </m:oMath>
                </a14:m>
                <a:r>
                  <a:rPr kumimoji="1" lang="ja-JP" altLang="en-US" sz="1000" dirty="0"/>
                  <a:t>：地表から</a:t>
                </a:r>
                <a:r>
                  <a:rPr kumimoji="1" lang="en-US" altLang="ja-JP" sz="1000" dirty="0"/>
                  <a:t>30m</a:t>
                </a:r>
                <a:r>
                  <a:rPr kumimoji="1" lang="ja-JP" altLang="en-US" sz="1000" dirty="0"/>
                  <a:t>の深さまでの平均</a:t>
                </a:r>
                <a:r>
                  <a:rPr kumimoji="1" lang="en-US" altLang="ja-JP" sz="1000" dirty="0"/>
                  <a:t>S</a:t>
                </a:r>
                <a:r>
                  <a:rPr kumimoji="1" lang="ja-JP" altLang="en-US" sz="1000" dirty="0"/>
                  <a:t>波速度</a:t>
                </a:r>
                <a:r>
                  <a:rPr kumimoji="1" lang="en-US" altLang="ja-JP" sz="1000" dirty="0"/>
                  <a:t>[m/s]</a:t>
                </a:r>
                <a:endParaRPr kumimoji="1" lang="ja-JP" altLang="en-US" sz="1000" dirty="0"/>
              </a:p>
            </p:txBody>
          </p:sp>
        </mc:Choice>
        <mc:Fallback xmlns="">
          <p:sp>
            <p:nvSpPr>
              <p:cNvPr id="2" name="テキスト ボックス 1">
                <a:extLst>
                  <a:ext uri="{FF2B5EF4-FFF2-40B4-BE49-F238E27FC236}">
                    <a16:creationId xmlns:a16="http://schemas.microsoft.com/office/drawing/2014/main" id="{B5CD3264-9040-681C-0572-B7C8B1A87354}"/>
                  </a:ext>
                </a:extLst>
              </p:cNvPr>
              <p:cNvSpPr txBox="1">
                <a:spLocks noRot="1" noChangeAspect="1" noMove="1" noResize="1" noEditPoints="1" noAdjustHandles="1" noChangeArrowheads="1" noChangeShapeType="1" noTextEdit="1"/>
              </p:cNvSpPr>
              <p:nvPr/>
            </p:nvSpPr>
            <p:spPr>
              <a:xfrm>
                <a:off x="5566608" y="3557519"/>
                <a:ext cx="3041364" cy="307777"/>
              </a:xfrm>
              <a:prstGeom prst="rect">
                <a:avLst/>
              </a:prstGeom>
              <a:blipFill>
                <a:blip r:embed="rId3"/>
                <a:stretch>
                  <a:fillRect l="-1403" t="-16000" b="-2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D43893FE-4A0D-BD7B-CF15-A5D77CD2CE79}"/>
                  </a:ext>
                </a:extLst>
              </p:cNvPr>
              <p:cNvSpPr txBox="1"/>
              <p:nvPr/>
            </p:nvSpPr>
            <p:spPr>
              <a:xfrm>
                <a:off x="5791636" y="3289141"/>
                <a:ext cx="252960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1400" b="1" i="1" smtClean="0">
                              <a:latin typeface="Cambria Math" panose="02040503050406030204" pitchFamily="18" charset="0"/>
                            </a:rPr>
                          </m:ctrlPr>
                        </m:funcPr>
                        <m:fName>
                          <m:r>
                            <a:rPr kumimoji="1" lang="en-US" altLang="ja-JP" sz="1400" b="1" i="1">
                              <a:latin typeface="Cambria Math" panose="02040503050406030204" pitchFamily="18" charset="0"/>
                            </a:rPr>
                            <m:t>𝜟</m:t>
                          </m:r>
                          <m:r>
                            <a:rPr kumimoji="1" lang="en-US" altLang="ja-JP" sz="1400" b="1" i="0" smtClean="0">
                              <a:latin typeface="Cambria Math" panose="02040503050406030204" pitchFamily="18" charset="0"/>
                            </a:rPr>
                            <m:t>𝐈</m:t>
                          </m:r>
                          <m:r>
                            <a:rPr kumimoji="1" lang="en-US" altLang="ja-JP" sz="1400" b="1" i="0" smtClean="0">
                              <a:latin typeface="Cambria Math" panose="02040503050406030204" pitchFamily="18" charset="0"/>
                            </a:rPr>
                            <m:t>=</m:t>
                          </m:r>
                          <m:r>
                            <a:rPr kumimoji="1" lang="en-US" altLang="ja-JP" sz="1400" b="1" i="0" smtClean="0">
                              <a:latin typeface="Cambria Math" panose="02040503050406030204" pitchFamily="18" charset="0"/>
                            </a:rPr>
                            <m:t>𝟐</m:t>
                          </m:r>
                          <m:r>
                            <a:rPr kumimoji="1" lang="en-US" altLang="ja-JP" sz="1400" b="1" i="0" smtClean="0">
                              <a:latin typeface="Cambria Math" panose="02040503050406030204" pitchFamily="18" charset="0"/>
                            </a:rPr>
                            <m:t>.</m:t>
                          </m:r>
                          <m:r>
                            <a:rPr kumimoji="1" lang="en-US" altLang="ja-JP" sz="1400" b="1" i="0" smtClean="0">
                              <a:latin typeface="Cambria Math" panose="02040503050406030204" pitchFamily="18" charset="0"/>
                            </a:rPr>
                            <m:t>𝟖𝟖𝟖</m:t>
                          </m:r>
                          <m:r>
                            <a:rPr kumimoji="1" lang="en-US" altLang="ja-JP" sz="1400" b="1" i="0" smtClean="0">
                              <a:latin typeface="Cambria Math" panose="02040503050406030204" pitchFamily="18" charset="0"/>
                            </a:rPr>
                            <m:t>−</m:t>
                          </m:r>
                          <m:r>
                            <a:rPr kumimoji="1" lang="en-US" altLang="ja-JP" sz="1400" b="1" i="0" smtClean="0">
                              <a:latin typeface="Cambria Math" panose="02040503050406030204" pitchFamily="18" charset="0"/>
                            </a:rPr>
                            <m:t>𝟏</m:t>
                          </m:r>
                          <m:r>
                            <a:rPr kumimoji="1" lang="en-US" altLang="ja-JP" sz="1400" b="1" i="0" smtClean="0">
                              <a:latin typeface="Cambria Math" panose="02040503050406030204" pitchFamily="18" charset="0"/>
                            </a:rPr>
                            <m:t>.</m:t>
                          </m:r>
                          <m:r>
                            <a:rPr kumimoji="1" lang="en-US" altLang="ja-JP" sz="1400" b="1" i="0" smtClean="0">
                              <a:latin typeface="Cambria Math" panose="02040503050406030204" pitchFamily="18" charset="0"/>
                            </a:rPr>
                            <m:t>𝟎𝟏𝟓𝐥𝐨𝐠</m:t>
                          </m:r>
                        </m:fName>
                        <m:e>
                          <m:r>
                            <a:rPr kumimoji="1" lang="en-US" altLang="ja-JP" sz="1400" b="1" i="1" smtClean="0">
                              <a:latin typeface="Cambria Math" panose="02040503050406030204" pitchFamily="18" charset="0"/>
                            </a:rPr>
                            <m:t>𝑨𝑽𝑺</m:t>
                          </m:r>
                          <m:r>
                            <a:rPr kumimoji="1" lang="en-US" altLang="ja-JP" sz="1400" b="1" i="1" smtClean="0">
                              <a:latin typeface="Cambria Math" panose="02040503050406030204" pitchFamily="18" charset="0"/>
                            </a:rPr>
                            <m:t>𝟑𝟎</m:t>
                          </m:r>
                        </m:e>
                      </m:func>
                    </m:oMath>
                  </m:oMathPara>
                </a14:m>
                <a:endParaRPr kumimoji="1" lang="ja-JP" altLang="en-US" sz="1400" b="1" dirty="0"/>
              </a:p>
            </p:txBody>
          </p:sp>
        </mc:Choice>
        <mc:Fallback xmlns="">
          <p:sp>
            <p:nvSpPr>
              <p:cNvPr id="17" name="テキスト ボックス 16">
                <a:extLst>
                  <a:ext uri="{FF2B5EF4-FFF2-40B4-BE49-F238E27FC236}">
                    <a16:creationId xmlns:a16="http://schemas.microsoft.com/office/drawing/2014/main" id="{D43893FE-4A0D-BD7B-CF15-A5D77CD2CE79}"/>
                  </a:ext>
                </a:extLst>
              </p:cNvPr>
              <p:cNvSpPr txBox="1">
                <a:spLocks noRot="1" noChangeAspect="1" noMove="1" noResize="1" noEditPoints="1" noAdjustHandles="1" noChangeArrowheads="1" noChangeShapeType="1" noTextEdit="1"/>
              </p:cNvSpPr>
              <p:nvPr/>
            </p:nvSpPr>
            <p:spPr>
              <a:xfrm>
                <a:off x="5791636" y="3289141"/>
                <a:ext cx="2529603" cy="215444"/>
              </a:xfrm>
              <a:prstGeom prst="rect">
                <a:avLst/>
              </a:prstGeom>
              <a:blipFill>
                <a:blip r:embed="rId4"/>
                <a:stretch>
                  <a:fillRect l="-723" r="-482" b="-40000"/>
                </a:stretch>
              </a:blipFill>
            </p:spPr>
            <p:txBody>
              <a:bodyPr/>
              <a:lstStyle/>
              <a:p>
                <a:r>
                  <a:rPr lang="ja-JP" altLang="en-US">
                    <a:noFill/>
                  </a:rPr>
                  <a:t> </a:t>
                </a:r>
              </a:p>
            </p:txBody>
          </p:sp>
        </mc:Fallback>
      </mc:AlternateContent>
      <p:pic>
        <p:nvPicPr>
          <p:cNvPr id="43" name="図 42">
            <a:extLst>
              <a:ext uri="{FF2B5EF4-FFF2-40B4-BE49-F238E27FC236}">
                <a16:creationId xmlns:a16="http://schemas.microsoft.com/office/drawing/2014/main" id="{4DE192EA-902B-2B6C-5D5F-04A14B31BAE7}"/>
              </a:ext>
            </a:extLst>
          </p:cNvPr>
          <p:cNvPicPr>
            <a:picLocks noChangeAspect="1"/>
          </p:cNvPicPr>
          <p:nvPr/>
        </p:nvPicPr>
        <p:blipFill>
          <a:blip r:embed="rId5"/>
          <a:stretch>
            <a:fillRect/>
          </a:stretch>
        </p:blipFill>
        <p:spPr>
          <a:xfrm>
            <a:off x="5427812" y="4037325"/>
            <a:ext cx="3180160" cy="1677920"/>
          </a:xfrm>
          <a:prstGeom prst="rect">
            <a:avLst/>
          </a:prstGeom>
        </p:spPr>
      </p:pic>
      <p:sp>
        <p:nvSpPr>
          <p:cNvPr id="46" name="テキスト ボックス 45">
            <a:extLst>
              <a:ext uri="{FF2B5EF4-FFF2-40B4-BE49-F238E27FC236}">
                <a16:creationId xmlns:a16="http://schemas.microsoft.com/office/drawing/2014/main" id="{DFF8AE0D-DE34-98BF-5B19-DAEC282A3BB0}"/>
              </a:ext>
            </a:extLst>
          </p:cNvPr>
          <p:cNvSpPr txBox="1"/>
          <p:nvPr/>
        </p:nvSpPr>
        <p:spPr>
          <a:xfrm>
            <a:off x="5359191" y="5740117"/>
            <a:ext cx="3313322" cy="415498"/>
          </a:xfrm>
          <a:prstGeom prst="rect">
            <a:avLst/>
          </a:prstGeom>
          <a:noFill/>
        </p:spPr>
        <p:txBody>
          <a:bodyPr wrap="square">
            <a:spAutoFit/>
          </a:bodyPr>
          <a:lstStyle/>
          <a:p>
            <a:pPr algn="ctr"/>
            <a:r>
              <a:rPr lang="ja-JP" altLang="en-US" sz="1050" dirty="0"/>
              <a:t>図　横田他（</a:t>
            </a:r>
            <a:r>
              <a:rPr lang="en-US" altLang="ja-JP" sz="1050" dirty="0"/>
              <a:t>2005</a:t>
            </a:r>
            <a:r>
              <a:rPr lang="ja-JP" altLang="en-US" sz="1050" dirty="0"/>
              <a:t>）の</a:t>
            </a:r>
            <a:r>
              <a:rPr lang="en-US" altLang="ja-JP" sz="1050" dirty="0"/>
              <a:t>AVS30</a:t>
            </a:r>
            <a:r>
              <a:rPr lang="ja-JP" altLang="en-US" sz="1050" dirty="0"/>
              <a:t>と震度差の関係および</a:t>
            </a:r>
            <a:endParaRPr lang="en-US" altLang="ja-JP" sz="1050" dirty="0"/>
          </a:p>
          <a:p>
            <a:pPr algn="ctr"/>
            <a:r>
              <a:rPr lang="en-US" altLang="ja-JP" sz="1050" dirty="0"/>
              <a:t>H24</a:t>
            </a:r>
            <a:r>
              <a:rPr lang="ja-JP" altLang="en-US" sz="1050" dirty="0"/>
              <a:t>内閣府想定における</a:t>
            </a:r>
            <a:r>
              <a:rPr lang="en-US" altLang="ja-JP" sz="1050" dirty="0"/>
              <a:t>AVS30</a:t>
            </a:r>
            <a:r>
              <a:rPr lang="ja-JP" altLang="en-US" sz="1050" dirty="0"/>
              <a:t>との震度差</a:t>
            </a:r>
          </a:p>
        </p:txBody>
      </p:sp>
      <p:grpSp>
        <p:nvGrpSpPr>
          <p:cNvPr id="32" name="グループ化 31">
            <a:extLst>
              <a:ext uri="{FF2B5EF4-FFF2-40B4-BE49-F238E27FC236}">
                <a16:creationId xmlns:a16="http://schemas.microsoft.com/office/drawing/2014/main" id="{46620234-9D72-38C0-5E5C-40C8D0CFB161}"/>
              </a:ext>
            </a:extLst>
          </p:cNvPr>
          <p:cNvGrpSpPr/>
          <p:nvPr/>
        </p:nvGrpSpPr>
        <p:grpSpPr>
          <a:xfrm>
            <a:off x="237575" y="2193782"/>
            <a:ext cx="4870005" cy="4162586"/>
            <a:chOff x="237575" y="1818398"/>
            <a:chExt cx="4870005" cy="4162586"/>
          </a:xfrm>
        </p:grpSpPr>
        <p:grpSp>
          <p:nvGrpSpPr>
            <p:cNvPr id="5" name="グループ化 4">
              <a:extLst>
                <a:ext uri="{FF2B5EF4-FFF2-40B4-BE49-F238E27FC236}">
                  <a16:creationId xmlns:a16="http://schemas.microsoft.com/office/drawing/2014/main" id="{939401EE-CDE6-4F9F-22D4-E1909BAC84A3}"/>
                </a:ext>
              </a:extLst>
            </p:cNvPr>
            <p:cNvGrpSpPr/>
            <p:nvPr/>
          </p:nvGrpSpPr>
          <p:grpSpPr>
            <a:xfrm>
              <a:off x="237575" y="1818398"/>
              <a:ext cx="4870005" cy="4162586"/>
              <a:chOff x="49039" y="2373393"/>
              <a:chExt cx="4870005" cy="4162586"/>
            </a:xfrm>
          </p:grpSpPr>
          <p:sp>
            <p:nvSpPr>
              <p:cNvPr id="6" name="平行四辺形 5">
                <a:extLst>
                  <a:ext uri="{FF2B5EF4-FFF2-40B4-BE49-F238E27FC236}">
                    <a16:creationId xmlns:a16="http://schemas.microsoft.com/office/drawing/2014/main" id="{1C608960-8756-6089-0165-E2B7E4E9758F}"/>
                  </a:ext>
                </a:extLst>
              </p:cNvPr>
              <p:cNvSpPr/>
              <p:nvPr/>
            </p:nvSpPr>
            <p:spPr>
              <a:xfrm>
                <a:off x="830963" y="5814084"/>
                <a:ext cx="1567543" cy="721895"/>
              </a:xfrm>
              <a:prstGeom prst="parallelogram">
                <a:avLst>
                  <a:gd name="adj" fmla="val 64048"/>
                </a:avLst>
              </a:prstGeom>
              <a:solidFill>
                <a:schemeClr val="bg1">
                  <a:lumMod val="85000"/>
                </a:schemeClr>
              </a:solid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 name="平行四辺形 6">
                <a:extLst>
                  <a:ext uri="{FF2B5EF4-FFF2-40B4-BE49-F238E27FC236}">
                    <a16:creationId xmlns:a16="http://schemas.microsoft.com/office/drawing/2014/main" id="{05376285-F30A-354C-7240-C44E128AF027}"/>
                  </a:ext>
                </a:extLst>
              </p:cNvPr>
              <p:cNvSpPr/>
              <p:nvPr/>
            </p:nvSpPr>
            <p:spPr>
              <a:xfrm>
                <a:off x="1131949" y="5859874"/>
                <a:ext cx="674079" cy="281811"/>
              </a:xfrm>
              <a:prstGeom prst="parallelogram">
                <a:avLst>
                  <a:gd name="adj" fmla="val 64048"/>
                </a:avLst>
              </a:prstGeom>
              <a:solidFill>
                <a:schemeClr val="tx1"/>
              </a:solid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平行四辺形 7">
                <a:extLst>
                  <a:ext uri="{FF2B5EF4-FFF2-40B4-BE49-F238E27FC236}">
                    <a16:creationId xmlns:a16="http://schemas.microsoft.com/office/drawing/2014/main" id="{7EF9C45F-0FEE-C36C-FDBA-20664D89C3E4}"/>
                  </a:ext>
                </a:extLst>
              </p:cNvPr>
              <p:cNvSpPr/>
              <p:nvPr/>
            </p:nvSpPr>
            <p:spPr>
              <a:xfrm>
                <a:off x="1655161" y="6339522"/>
                <a:ext cx="301733" cy="136964"/>
              </a:xfrm>
              <a:prstGeom prst="parallelogram">
                <a:avLst>
                  <a:gd name="adj" fmla="val 64048"/>
                </a:avLst>
              </a:prstGeom>
              <a:solidFill>
                <a:schemeClr val="tx1"/>
              </a:solidFill>
              <a:ln w="19050">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E08C7F85-1A19-EE1C-FC4E-3DB1B18307D0}"/>
                  </a:ext>
                </a:extLst>
              </p:cNvPr>
              <p:cNvSpPr/>
              <p:nvPr/>
            </p:nvSpPr>
            <p:spPr>
              <a:xfrm>
                <a:off x="556586" y="2706134"/>
                <a:ext cx="2192613" cy="816354"/>
              </a:xfrm>
              <a:prstGeom prst="rect">
                <a:avLst/>
              </a:prstGeom>
              <a:solidFill>
                <a:schemeClr val="accent2">
                  <a:lumMod val="20000"/>
                  <a:lumOff val="80000"/>
                </a:schemeClr>
              </a:solidFill>
              <a:ln w="19050">
                <a:no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5B5AB7A-8354-0300-A885-B3A008A3C08C}"/>
                  </a:ext>
                </a:extLst>
              </p:cNvPr>
              <p:cNvSpPr/>
              <p:nvPr/>
            </p:nvSpPr>
            <p:spPr>
              <a:xfrm>
                <a:off x="556586" y="3382533"/>
                <a:ext cx="2192613" cy="1231156"/>
              </a:xfrm>
              <a:prstGeom prst="rect">
                <a:avLst/>
              </a:prstGeom>
              <a:solidFill>
                <a:schemeClr val="accent2">
                  <a:lumMod val="40000"/>
                  <a:lumOff val="60000"/>
                </a:schemeClr>
              </a:solidFill>
              <a:ln w="19050">
                <a:no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3BFB2FB-6C66-F0A3-B4BF-BD55ADE68230}"/>
                  </a:ext>
                </a:extLst>
              </p:cNvPr>
              <p:cNvSpPr/>
              <p:nvPr/>
            </p:nvSpPr>
            <p:spPr>
              <a:xfrm>
                <a:off x="556586" y="4612531"/>
                <a:ext cx="2192613" cy="591976"/>
              </a:xfrm>
              <a:prstGeom prst="rect">
                <a:avLst/>
              </a:prstGeom>
              <a:solidFill>
                <a:schemeClr val="accent2">
                  <a:lumMod val="60000"/>
                  <a:lumOff val="40000"/>
                </a:schemeClr>
              </a:solidFill>
              <a:ln w="19050">
                <a:no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127E57E-6732-CEF1-5BAD-B54E96E47A96}"/>
                  </a:ext>
                </a:extLst>
              </p:cNvPr>
              <p:cNvSpPr txBox="1"/>
              <p:nvPr/>
            </p:nvSpPr>
            <p:spPr>
              <a:xfrm>
                <a:off x="499437" y="3388417"/>
                <a:ext cx="864221" cy="253916"/>
              </a:xfrm>
              <a:prstGeom prst="rect">
                <a:avLst/>
              </a:prstGeom>
              <a:noFill/>
              <a:ln>
                <a:noFill/>
              </a:ln>
            </p:spPr>
            <p:txBody>
              <a:bodyPr wrap="square" rtlCol="0">
                <a:spAutoFit/>
              </a:bodyPr>
              <a:lstStyle/>
              <a:p>
                <a:r>
                  <a:rPr kumimoji="1" lang="ja-JP" altLang="en-US" sz="1000" dirty="0">
                    <a:latin typeface="+mn-ea"/>
                  </a:rPr>
                  <a:t>工学的基盤</a:t>
                </a:r>
              </a:p>
            </p:txBody>
          </p:sp>
          <p:sp>
            <p:nvSpPr>
              <p:cNvPr id="14" name="テキスト ボックス 13">
                <a:extLst>
                  <a:ext uri="{FF2B5EF4-FFF2-40B4-BE49-F238E27FC236}">
                    <a16:creationId xmlns:a16="http://schemas.microsoft.com/office/drawing/2014/main" id="{ADE00878-5676-1D8C-D5B2-4C9EA8DF63D1}"/>
                  </a:ext>
                </a:extLst>
              </p:cNvPr>
              <p:cNvSpPr txBox="1"/>
              <p:nvPr/>
            </p:nvSpPr>
            <p:spPr>
              <a:xfrm>
                <a:off x="501765" y="2478302"/>
                <a:ext cx="768347" cy="246221"/>
              </a:xfrm>
              <a:prstGeom prst="rect">
                <a:avLst/>
              </a:prstGeom>
              <a:noFill/>
              <a:ln>
                <a:noFill/>
              </a:ln>
            </p:spPr>
            <p:txBody>
              <a:bodyPr wrap="square" rtlCol="0">
                <a:spAutoFit/>
              </a:bodyPr>
              <a:lstStyle/>
              <a:p>
                <a:r>
                  <a:rPr kumimoji="1" lang="ja-JP" altLang="en-US" sz="1000" dirty="0">
                    <a:latin typeface="+mn-ea"/>
                  </a:rPr>
                  <a:t>地表</a:t>
                </a:r>
              </a:p>
            </p:txBody>
          </p:sp>
          <p:sp>
            <p:nvSpPr>
              <p:cNvPr id="16" name="テキスト ボックス 15">
                <a:extLst>
                  <a:ext uri="{FF2B5EF4-FFF2-40B4-BE49-F238E27FC236}">
                    <a16:creationId xmlns:a16="http://schemas.microsoft.com/office/drawing/2014/main" id="{9A8CC51F-5B37-B29F-E202-DE5D898C9E8E}"/>
                  </a:ext>
                </a:extLst>
              </p:cNvPr>
              <p:cNvSpPr txBox="1"/>
              <p:nvPr/>
            </p:nvSpPr>
            <p:spPr>
              <a:xfrm>
                <a:off x="501765" y="4605418"/>
                <a:ext cx="864221" cy="253916"/>
              </a:xfrm>
              <a:prstGeom prst="rect">
                <a:avLst/>
              </a:prstGeom>
              <a:noFill/>
              <a:ln>
                <a:noFill/>
              </a:ln>
            </p:spPr>
            <p:txBody>
              <a:bodyPr wrap="square" rtlCol="0">
                <a:spAutoFit/>
              </a:bodyPr>
              <a:lstStyle/>
              <a:p>
                <a:r>
                  <a:rPr kumimoji="1" lang="ja-JP" altLang="en-US" sz="1000" dirty="0">
                    <a:latin typeface="+mn-ea"/>
                  </a:rPr>
                  <a:t>地震基盤</a:t>
                </a:r>
              </a:p>
            </p:txBody>
          </p:sp>
          <p:cxnSp>
            <p:nvCxnSpPr>
              <p:cNvPr id="21" name="直線コネクタ 20">
                <a:extLst>
                  <a:ext uri="{FF2B5EF4-FFF2-40B4-BE49-F238E27FC236}">
                    <a16:creationId xmlns:a16="http://schemas.microsoft.com/office/drawing/2014/main" id="{ECF8F318-3990-9A36-E5FA-1F12550BE36F}"/>
                  </a:ext>
                </a:extLst>
              </p:cNvPr>
              <p:cNvCxnSpPr>
                <a:cxnSpLocks/>
              </p:cNvCxnSpPr>
              <p:nvPr/>
            </p:nvCxnSpPr>
            <p:spPr>
              <a:xfrm>
                <a:off x="556586" y="4612531"/>
                <a:ext cx="21926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377E346B-94A9-1F19-B190-1004F39C505A}"/>
                  </a:ext>
                </a:extLst>
              </p:cNvPr>
              <p:cNvSpPr txBox="1"/>
              <p:nvPr/>
            </p:nvSpPr>
            <p:spPr>
              <a:xfrm>
                <a:off x="3174789" y="2899964"/>
                <a:ext cx="915904" cy="261610"/>
              </a:xfrm>
              <a:prstGeom prst="rect">
                <a:avLst/>
              </a:prstGeom>
              <a:solidFill>
                <a:schemeClr val="bg1"/>
              </a:solidFill>
              <a:ln>
                <a:solidFill>
                  <a:schemeClr val="accent1"/>
                </a:solidFill>
              </a:ln>
            </p:spPr>
            <p:txBody>
              <a:bodyPr wrap="square" rtlCol="0">
                <a:spAutoFit/>
              </a:bodyPr>
              <a:lstStyle/>
              <a:p>
                <a:pPr algn="ctr"/>
                <a:r>
                  <a:rPr kumimoji="1" lang="ja-JP" altLang="en-US" sz="1100" dirty="0">
                    <a:solidFill>
                      <a:schemeClr val="accent1"/>
                    </a:solidFill>
                    <a:latin typeface="+mn-ea"/>
                  </a:rPr>
                  <a:t>震度増分</a:t>
                </a:r>
              </a:p>
            </p:txBody>
          </p:sp>
          <p:sp>
            <p:nvSpPr>
              <p:cNvPr id="23" name="テキスト ボックス 22">
                <a:extLst>
                  <a:ext uri="{FF2B5EF4-FFF2-40B4-BE49-F238E27FC236}">
                    <a16:creationId xmlns:a16="http://schemas.microsoft.com/office/drawing/2014/main" id="{71B9719E-BDF9-426F-9001-8ECD21E402D5}"/>
                  </a:ext>
                </a:extLst>
              </p:cNvPr>
              <p:cNvSpPr txBox="1"/>
              <p:nvPr/>
            </p:nvSpPr>
            <p:spPr>
              <a:xfrm>
                <a:off x="1004479" y="2373393"/>
                <a:ext cx="718358" cy="253916"/>
              </a:xfrm>
              <a:prstGeom prst="rect">
                <a:avLst/>
              </a:prstGeom>
              <a:solidFill>
                <a:srgbClr val="FFFF00"/>
              </a:solidFill>
              <a:ln w="6350">
                <a:solidFill>
                  <a:schemeClr val="tx1"/>
                </a:solidFill>
              </a:ln>
            </p:spPr>
            <p:txBody>
              <a:bodyPr wrap="square" rtlCol="0">
                <a:spAutoFit/>
              </a:bodyPr>
              <a:lstStyle/>
              <a:p>
                <a:pPr algn="ctr"/>
                <a:r>
                  <a:rPr kumimoji="1" lang="ja-JP" altLang="en-US" sz="1000" dirty="0">
                    <a:latin typeface="+mn-ea"/>
                  </a:rPr>
                  <a:t>地表震度</a:t>
                </a:r>
              </a:p>
            </p:txBody>
          </p:sp>
          <p:sp>
            <p:nvSpPr>
              <p:cNvPr id="24" name="右中かっこ 23">
                <a:extLst>
                  <a:ext uri="{FF2B5EF4-FFF2-40B4-BE49-F238E27FC236}">
                    <a16:creationId xmlns:a16="http://schemas.microsoft.com/office/drawing/2014/main" id="{788B25F2-D663-6396-EB11-118C2F61CC28}"/>
                  </a:ext>
                </a:extLst>
              </p:cNvPr>
              <p:cNvSpPr/>
              <p:nvPr/>
            </p:nvSpPr>
            <p:spPr>
              <a:xfrm>
                <a:off x="2849419" y="3387483"/>
                <a:ext cx="271924" cy="3085264"/>
              </a:xfrm>
              <a:prstGeom prst="rightBrace">
                <a:avLst>
                  <a:gd name="adj1" fmla="val 32730"/>
                  <a:gd name="adj2" fmla="val 50000"/>
                </a:avLst>
              </a:prstGeom>
              <a:ln w="12700">
                <a:solidFill>
                  <a:schemeClr val="accent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5" name="右中かっこ 24">
                <a:extLst>
                  <a:ext uri="{FF2B5EF4-FFF2-40B4-BE49-F238E27FC236}">
                    <a16:creationId xmlns:a16="http://schemas.microsoft.com/office/drawing/2014/main" id="{FA5BB194-06E0-569B-A988-614935532F8A}"/>
                  </a:ext>
                </a:extLst>
              </p:cNvPr>
              <p:cNvSpPr/>
              <p:nvPr/>
            </p:nvSpPr>
            <p:spPr>
              <a:xfrm>
                <a:off x="2849419" y="2689446"/>
                <a:ext cx="271924" cy="698037"/>
              </a:xfrm>
              <a:prstGeom prst="rightBrace">
                <a:avLst>
                  <a:gd name="adj1" fmla="val 32730"/>
                  <a:gd name="adj2" fmla="val 50000"/>
                </a:avLst>
              </a:prstGeom>
              <a:ln w="12700">
                <a:solidFill>
                  <a:schemeClr val="accent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7585C3EB-4ADF-C150-B6AF-877BA87AA703}"/>
                  </a:ext>
                </a:extLst>
              </p:cNvPr>
              <p:cNvSpPr txBox="1"/>
              <p:nvPr/>
            </p:nvSpPr>
            <p:spPr>
              <a:xfrm>
                <a:off x="3221562" y="3168471"/>
                <a:ext cx="1585557" cy="1061829"/>
              </a:xfrm>
              <a:prstGeom prst="rect">
                <a:avLst/>
              </a:prstGeom>
              <a:noFill/>
              <a:ln>
                <a:noFill/>
              </a:ln>
            </p:spPr>
            <p:txBody>
              <a:bodyPr wrap="square" rtlCol="0">
                <a:spAutoFit/>
              </a:bodyPr>
              <a:lstStyle/>
              <a:p>
                <a:r>
                  <a:rPr kumimoji="1" lang="ja-JP" altLang="en-US" sz="1050" dirty="0">
                    <a:latin typeface="+mn-ea"/>
                  </a:rPr>
                  <a:t>浅部地盤による震度の増減（</a:t>
                </a:r>
                <a:r>
                  <a:rPr kumimoji="1" lang="en-US" altLang="ja-JP" sz="1050" b="1" dirty="0">
                    <a:latin typeface="+mn-ea"/>
                  </a:rPr>
                  <a:t>ΔI</a:t>
                </a:r>
                <a:r>
                  <a:rPr kumimoji="1" lang="ja-JP" altLang="en-US" sz="1050" b="1" dirty="0">
                    <a:latin typeface="+mn-ea"/>
                  </a:rPr>
                  <a:t>：震度増分</a:t>
                </a:r>
                <a:r>
                  <a:rPr kumimoji="1" lang="ja-JP" altLang="en-US" sz="1050" dirty="0">
                    <a:latin typeface="+mn-ea"/>
                  </a:rPr>
                  <a:t>）を</a:t>
                </a:r>
                <a:r>
                  <a:rPr kumimoji="1" lang="en-US" altLang="ja-JP" sz="1050" b="1" dirty="0">
                    <a:latin typeface="+mn-ea"/>
                  </a:rPr>
                  <a:t>AVS30</a:t>
                </a:r>
                <a:r>
                  <a:rPr kumimoji="1" lang="ja-JP" altLang="en-US" sz="1050" dirty="0">
                    <a:latin typeface="+mn-ea"/>
                  </a:rPr>
                  <a:t>の関係式から求め、工学的基盤の震度に加えることで、地表震度を算定する</a:t>
                </a:r>
              </a:p>
            </p:txBody>
          </p:sp>
          <p:sp>
            <p:nvSpPr>
              <p:cNvPr id="28" name="テキスト ボックス 27">
                <a:extLst>
                  <a:ext uri="{FF2B5EF4-FFF2-40B4-BE49-F238E27FC236}">
                    <a16:creationId xmlns:a16="http://schemas.microsoft.com/office/drawing/2014/main" id="{3D354F15-26CF-92E4-A6DE-CDC739C4E330}"/>
                  </a:ext>
                </a:extLst>
              </p:cNvPr>
              <p:cNvSpPr txBox="1"/>
              <p:nvPr/>
            </p:nvSpPr>
            <p:spPr>
              <a:xfrm>
                <a:off x="3007620" y="4496877"/>
                <a:ext cx="1460421" cy="261610"/>
              </a:xfrm>
              <a:prstGeom prst="rect">
                <a:avLst/>
              </a:prstGeom>
              <a:noFill/>
              <a:ln>
                <a:noFill/>
              </a:ln>
            </p:spPr>
            <p:txBody>
              <a:bodyPr wrap="square" rtlCol="0">
                <a:spAutoFit/>
              </a:bodyPr>
              <a:lstStyle/>
              <a:p>
                <a:r>
                  <a:rPr kumimoji="1" lang="ja-JP" altLang="en-US" sz="1100" b="1" dirty="0">
                    <a:solidFill>
                      <a:schemeClr val="accent1"/>
                    </a:solidFill>
                    <a:latin typeface="+mn-ea"/>
                  </a:rPr>
                  <a:t>震源～工学的基盤</a:t>
                </a:r>
              </a:p>
            </p:txBody>
          </p:sp>
          <p:sp>
            <p:nvSpPr>
              <p:cNvPr id="29" name="テキスト ボックス 28">
                <a:extLst>
                  <a:ext uri="{FF2B5EF4-FFF2-40B4-BE49-F238E27FC236}">
                    <a16:creationId xmlns:a16="http://schemas.microsoft.com/office/drawing/2014/main" id="{6D44B1BC-95FE-66B5-6101-009AC0070BBE}"/>
                  </a:ext>
                </a:extLst>
              </p:cNvPr>
              <p:cNvSpPr txBox="1"/>
              <p:nvPr/>
            </p:nvSpPr>
            <p:spPr>
              <a:xfrm>
                <a:off x="2993934" y="2640490"/>
                <a:ext cx="1460421" cy="261610"/>
              </a:xfrm>
              <a:prstGeom prst="rect">
                <a:avLst/>
              </a:prstGeom>
              <a:noFill/>
              <a:ln>
                <a:noFill/>
              </a:ln>
            </p:spPr>
            <p:txBody>
              <a:bodyPr wrap="square" rtlCol="0">
                <a:spAutoFit/>
              </a:bodyPr>
              <a:lstStyle/>
              <a:p>
                <a:r>
                  <a:rPr kumimoji="1" lang="ja-JP" altLang="en-US" sz="1100" b="1" dirty="0">
                    <a:solidFill>
                      <a:schemeClr val="accent1"/>
                    </a:solidFill>
                    <a:latin typeface="+mn-ea"/>
                  </a:rPr>
                  <a:t>工学的基盤～地表</a:t>
                </a:r>
              </a:p>
            </p:txBody>
          </p:sp>
          <p:sp>
            <p:nvSpPr>
              <p:cNvPr id="30" name="テキスト ボックス 29">
                <a:extLst>
                  <a:ext uri="{FF2B5EF4-FFF2-40B4-BE49-F238E27FC236}">
                    <a16:creationId xmlns:a16="http://schemas.microsoft.com/office/drawing/2014/main" id="{8A7EDC70-8BD8-AFC0-6CE1-6028EB9EA20A}"/>
                  </a:ext>
                </a:extLst>
              </p:cNvPr>
              <p:cNvSpPr txBox="1"/>
              <p:nvPr/>
            </p:nvSpPr>
            <p:spPr>
              <a:xfrm>
                <a:off x="1526955" y="3436811"/>
                <a:ext cx="1112636" cy="246221"/>
              </a:xfrm>
              <a:prstGeom prst="rect">
                <a:avLst/>
              </a:prstGeom>
              <a:solidFill>
                <a:schemeClr val="bg1"/>
              </a:solidFill>
              <a:ln w="25400">
                <a:solidFill>
                  <a:srgbClr val="FF0000"/>
                </a:solidFill>
              </a:ln>
            </p:spPr>
            <p:txBody>
              <a:bodyPr wrap="square" rtlCol="0">
                <a:spAutoFit/>
              </a:bodyPr>
              <a:lstStyle/>
              <a:p>
                <a:pPr algn="ctr"/>
                <a:r>
                  <a:rPr kumimoji="1" lang="ja-JP" altLang="en-US" sz="1000" b="1" dirty="0">
                    <a:solidFill>
                      <a:srgbClr val="FF0000"/>
                    </a:solidFill>
                    <a:latin typeface="+mn-ea"/>
                  </a:rPr>
                  <a:t>工学的基盤震度</a:t>
                </a:r>
              </a:p>
            </p:txBody>
          </p:sp>
          <p:sp>
            <p:nvSpPr>
              <p:cNvPr id="31" name="フリーフォーム: 図形 36">
                <a:extLst>
                  <a:ext uri="{FF2B5EF4-FFF2-40B4-BE49-F238E27FC236}">
                    <a16:creationId xmlns:a16="http://schemas.microsoft.com/office/drawing/2014/main" id="{A4C948F5-C144-5C5B-6CDD-F8B6BF9EEA24}"/>
                  </a:ext>
                </a:extLst>
              </p:cNvPr>
              <p:cNvSpPr/>
              <p:nvPr/>
            </p:nvSpPr>
            <p:spPr>
              <a:xfrm rot="5400000">
                <a:off x="711053" y="3866118"/>
                <a:ext cx="1223891" cy="285321"/>
              </a:xfrm>
              <a:custGeom>
                <a:avLst/>
                <a:gdLst>
                  <a:gd name="connsiteX0" fmla="*/ 0 w 749395"/>
                  <a:gd name="connsiteY0" fmla="*/ 233757 h 508764"/>
                  <a:gd name="connsiteX1" fmla="*/ 199380 w 749395"/>
                  <a:gd name="connsiteY1" fmla="*/ 233757 h 508764"/>
                  <a:gd name="connsiteX2" fmla="*/ 254382 w 749395"/>
                  <a:gd name="connsiteY2" fmla="*/ 27501 h 508764"/>
                  <a:gd name="connsiteX3" fmla="*/ 330009 w 749395"/>
                  <a:gd name="connsiteY3" fmla="*/ 508764 h 508764"/>
                  <a:gd name="connsiteX4" fmla="*/ 371260 w 749395"/>
                  <a:gd name="connsiteY4" fmla="*/ 0 h 508764"/>
                  <a:gd name="connsiteX5" fmla="*/ 426262 w 749395"/>
                  <a:gd name="connsiteY5" fmla="*/ 433137 h 508764"/>
                  <a:gd name="connsiteX6" fmla="*/ 446887 w 749395"/>
                  <a:gd name="connsiteY6" fmla="*/ 61877 h 508764"/>
                  <a:gd name="connsiteX7" fmla="*/ 515639 w 749395"/>
                  <a:gd name="connsiteY7" fmla="*/ 426262 h 508764"/>
                  <a:gd name="connsiteX8" fmla="*/ 550015 w 749395"/>
                  <a:gd name="connsiteY8" fmla="*/ 130629 h 508764"/>
                  <a:gd name="connsiteX9" fmla="*/ 591266 w 749395"/>
                  <a:gd name="connsiteY9" fmla="*/ 261257 h 508764"/>
                  <a:gd name="connsiteX10" fmla="*/ 749395 w 749395"/>
                  <a:gd name="connsiteY10" fmla="*/ 261257 h 50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395" h="508764">
                    <a:moveTo>
                      <a:pt x="0" y="233757"/>
                    </a:moveTo>
                    <a:lnTo>
                      <a:pt x="199380" y="233757"/>
                    </a:lnTo>
                    <a:lnTo>
                      <a:pt x="254382" y="27501"/>
                    </a:lnTo>
                    <a:lnTo>
                      <a:pt x="330009" y="508764"/>
                    </a:lnTo>
                    <a:lnTo>
                      <a:pt x="371260" y="0"/>
                    </a:lnTo>
                    <a:lnTo>
                      <a:pt x="426262" y="433137"/>
                    </a:lnTo>
                    <a:lnTo>
                      <a:pt x="446887" y="61877"/>
                    </a:lnTo>
                    <a:lnTo>
                      <a:pt x="515639" y="426262"/>
                    </a:lnTo>
                    <a:lnTo>
                      <a:pt x="550015" y="130629"/>
                    </a:lnTo>
                    <a:lnTo>
                      <a:pt x="591266" y="261257"/>
                    </a:lnTo>
                    <a:lnTo>
                      <a:pt x="749395" y="261257"/>
                    </a:lnTo>
                  </a:path>
                </a:pathLst>
              </a:custGeom>
              <a:noFill/>
              <a:ln w="12700">
                <a:solidFill>
                  <a:schemeClr val="accent1"/>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C8B5BD80-F651-7AF3-95C2-792F49BADA63}"/>
                  </a:ext>
                </a:extLst>
              </p:cNvPr>
              <p:cNvSpPr txBox="1"/>
              <p:nvPr/>
            </p:nvSpPr>
            <p:spPr>
              <a:xfrm>
                <a:off x="3173095" y="4795533"/>
                <a:ext cx="1519484" cy="261610"/>
              </a:xfrm>
              <a:prstGeom prst="rect">
                <a:avLst/>
              </a:prstGeom>
              <a:solidFill>
                <a:schemeClr val="bg1"/>
              </a:solidFill>
              <a:ln>
                <a:solidFill>
                  <a:schemeClr val="accent1"/>
                </a:solidFill>
              </a:ln>
            </p:spPr>
            <p:txBody>
              <a:bodyPr wrap="square" rtlCol="0">
                <a:spAutoFit/>
              </a:bodyPr>
              <a:lstStyle/>
              <a:p>
                <a:pPr algn="ctr"/>
                <a:r>
                  <a:rPr kumimoji="1" lang="ja-JP" altLang="en-US" sz="1100" dirty="0">
                    <a:solidFill>
                      <a:schemeClr val="accent1"/>
                    </a:solidFill>
                    <a:latin typeface="+mn-ea"/>
                  </a:rPr>
                  <a:t>統計的グリーン関数法</a:t>
                </a:r>
              </a:p>
            </p:txBody>
          </p:sp>
          <p:sp>
            <p:nvSpPr>
              <p:cNvPr id="35" name="テキスト ボックス 34">
                <a:extLst>
                  <a:ext uri="{FF2B5EF4-FFF2-40B4-BE49-F238E27FC236}">
                    <a16:creationId xmlns:a16="http://schemas.microsoft.com/office/drawing/2014/main" id="{01C3B6BA-6A47-DE72-0F25-41F80EACCB05}"/>
                  </a:ext>
                </a:extLst>
              </p:cNvPr>
              <p:cNvSpPr txBox="1"/>
              <p:nvPr/>
            </p:nvSpPr>
            <p:spPr>
              <a:xfrm>
                <a:off x="3173094" y="5058464"/>
                <a:ext cx="1745950" cy="738664"/>
              </a:xfrm>
              <a:prstGeom prst="rect">
                <a:avLst/>
              </a:prstGeom>
              <a:noFill/>
              <a:ln>
                <a:noFill/>
              </a:ln>
            </p:spPr>
            <p:txBody>
              <a:bodyPr wrap="square" rtlCol="0">
                <a:spAutoFit/>
              </a:bodyPr>
              <a:lstStyle/>
              <a:p>
                <a:r>
                  <a:rPr kumimoji="1" lang="ja-JP" altLang="en-US" sz="1050" dirty="0">
                    <a:latin typeface="+mn-ea"/>
                  </a:rPr>
                  <a:t>震源断層の非一様すべりを考慮できる数値解析によって、</a:t>
                </a:r>
                <a:r>
                  <a:rPr kumimoji="1" lang="ja-JP" altLang="en-US" sz="1050" b="1" dirty="0">
                    <a:latin typeface="+mn-ea"/>
                  </a:rPr>
                  <a:t>工学的基盤の地震動を算定する</a:t>
                </a:r>
              </a:p>
            </p:txBody>
          </p:sp>
          <p:sp>
            <p:nvSpPr>
              <p:cNvPr id="36" name="フリーフォーム: 図形 36">
                <a:extLst>
                  <a:ext uri="{FF2B5EF4-FFF2-40B4-BE49-F238E27FC236}">
                    <a16:creationId xmlns:a16="http://schemas.microsoft.com/office/drawing/2014/main" id="{53E6A057-F007-7462-0DE0-5BF3642E97BB}"/>
                  </a:ext>
                </a:extLst>
              </p:cNvPr>
              <p:cNvSpPr/>
              <p:nvPr/>
            </p:nvSpPr>
            <p:spPr>
              <a:xfrm rot="4590216">
                <a:off x="716328" y="5267114"/>
                <a:ext cx="1564857" cy="285321"/>
              </a:xfrm>
              <a:custGeom>
                <a:avLst/>
                <a:gdLst>
                  <a:gd name="connsiteX0" fmla="*/ 0 w 749395"/>
                  <a:gd name="connsiteY0" fmla="*/ 233757 h 508764"/>
                  <a:gd name="connsiteX1" fmla="*/ 199380 w 749395"/>
                  <a:gd name="connsiteY1" fmla="*/ 233757 h 508764"/>
                  <a:gd name="connsiteX2" fmla="*/ 254382 w 749395"/>
                  <a:gd name="connsiteY2" fmla="*/ 27501 h 508764"/>
                  <a:gd name="connsiteX3" fmla="*/ 330009 w 749395"/>
                  <a:gd name="connsiteY3" fmla="*/ 508764 h 508764"/>
                  <a:gd name="connsiteX4" fmla="*/ 371260 w 749395"/>
                  <a:gd name="connsiteY4" fmla="*/ 0 h 508764"/>
                  <a:gd name="connsiteX5" fmla="*/ 426262 w 749395"/>
                  <a:gd name="connsiteY5" fmla="*/ 433137 h 508764"/>
                  <a:gd name="connsiteX6" fmla="*/ 446887 w 749395"/>
                  <a:gd name="connsiteY6" fmla="*/ 61877 h 508764"/>
                  <a:gd name="connsiteX7" fmla="*/ 515639 w 749395"/>
                  <a:gd name="connsiteY7" fmla="*/ 426262 h 508764"/>
                  <a:gd name="connsiteX8" fmla="*/ 550015 w 749395"/>
                  <a:gd name="connsiteY8" fmla="*/ 130629 h 508764"/>
                  <a:gd name="connsiteX9" fmla="*/ 591266 w 749395"/>
                  <a:gd name="connsiteY9" fmla="*/ 261257 h 508764"/>
                  <a:gd name="connsiteX10" fmla="*/ 749395 w 749395"/>
                  <a:gd name="connsiteY10" fmla="*/ 261257 h 50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395" h="508764">
                    <a:moveTo>
                      <a:pt x="0" y="233757"/>
                    </a:moveTo>
                    <a:lnTo>
                      <a:pt x="199380" y="233757"/>
                    </a:lnTo>
                    <a:lnTo>
                      <a:pt x="254382" y="27501"/>
                    </a:lnTo>
                    <a:lnTo>
                      <a:pt x="330009" y="508764"/>
                    </a:lnTo>
                    <a:lnTo>
                      <a:pt x="371260" y="0"/>
                    </a:lnTo>
                    <a:lnTo>
                      <a:pt x="426262" y="433137"/>
                    </a:lnTo>
                    <a:lnTo>
                      <a:pt x="446887" y="61877"/>
                    </a:lnTo>
                    <a:lnTo>
                      <a:pt x="515639" y="426262"/>
                    </a:lnTo>
                    <a:lnTo>
                      <a:pt x="550015" y="130629"/>
                    </a:lnTo>
                    <a:lnTo>
                      <a:pt x="591266" y="261257"/>
                    </a:lnTo>
                    <a:lnTo>
                      <a:pt x="749395" y="261257"/>
                    </a:lnTo>
                  </a:path>
                </a:pathLst>
              </a:custGeom>
              <a:noFill/>
              <a:ln w="12700">
                <a:solidFill>
                  <a:schemeClr val="accent1"/>
                </a:solidFill>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263C235C-3A54-BB4F-30F6-08278FB9FBCC}"/>
                  </a:ext>
                </a:extLst>
              </p:cNvPr>
              <p:cNvSpPr txBox="1"/>
              <p:nvPr/>
            </p:nvSpPr>
            <p:spPr>
              <a:xfrm>
                <a:off x="49039" y="5402641"/>
                <a:ext cx="1673798" cy="553998"/>
              </a:xfrm>
              <a:prstGeom prst="rect">
                <a:avLst/>
              </a:prstGeom>
              <a:noFill/>
              <a:ln>
                <a:noFill/>
              </a:ln>
            </p:spPr>
            <p:txBody>
              <a:bodyPr wrap="square" rtlCol="0">
                <a:spAutoFit/>
              </a:bodyPr>
              <a:lstStyle/>
              <a:p>
                <a:pPr algn="ctr"/>
                <a:r>
                  <a:rPr kumimoji="1" lang="ja-JP" altLang="en-US" sz="1000" dirty="0">
                    <a:latin typeface="+mn-ea"/>
                  </a:rPr>
                  <a:t>震源</a:t>
                </a:r>
                <a:endParaRPr kumimoji="1" lang="en-US" altLang="ja-JP" sz="1000" dirty="0">
                  <a:latin typeface="+mn-ea"/>
                </a:endParaRPr>
              </a:p>
              <a:p>
                <a:pPr algn="ctr"/>
                <a:r>
                  <a:rPr kumimoji="1" lang="ja-JP" altLang="en-US" sz="1000" dirty="0">
                    <a:latin typeface="+mn-ea"/>
                  </a:rPr>
                  <a:t>（非一様すべりを考慮）</a:t>
                </a:r>
              </a:p>
              <a:p>
                <a:pPr algn="ctr"/>
                <a:endParaRPr kumimoji="1" lang="ja-JP" altLang="en-US" sz="1000" dirty="0">
                  <a:latin typeface="+mn-ea"/>
                </a:endParaRPr>
              </a:p>
            </p:txBody>
          </p:sp>
          <p:sp>
            <p:nvSpPr>
              <p:cNvPr id="39" name="テキスト ボックス 38">
                <a:extLst>
                  <a:ext uri="{FF2B5EF4-FFF2-40B4-BE49-F238E27FC236}">
                    <a16:creationId xmlns:a16="http://schemas.microsoft.com/office/drawing/2014/main" id="{57743A75-4FB1-B2E9-8BF5-FE68EC120CDA}"/>
                  </a:ext>
                </a:extLst>
              </p:cNvPr>
              <p:cNvSpPr txBox="1"/>
              <p:nvPr/>
            </p:nvSpPr>
            <p:spPr>
              <a:xfrm>
                <a:off x="1682014" y="3731955"/>
                <a:ext cx="1067186" cy="400110"/>
              </a:xfrm>
              <a:prstGeom prst="rect">
                <a:avLst/>
              </a:prstGeom>
              <a:noFill/>
              <a:ln w="25400">
                <a:noFill/>
              </a:ln>
            </p:spPr>
            <p:txBody>
              <a:bodyPr wrap="square" rtlCol="0">
                <a:spAutoFit/>
              </a:bodyPr>
              <a:lstStyle/>
              <a:p>
                <a:r>
                  <a:rPr kumimoji="1" lang="ja-JP" altLang="en-US" sz="1000" b="1" dirty="0">
                    <a:solidFill>
                      <a:srgbClr val="FF0000"/>
                    </a:solidFill>
                    <a:highlight>
                      <a:srgbClr val="FFFF00"/>
                    </a:highlight>
                    <a:latin typeface="+mn-ea"/>
                  </a:rPr>
                  <a:t>➡内閣府提供</a:t>
                </a:r>
                <a:endParaRPr kumimoji="1" lang="en-US" altLang="ja-JP" sz="1000" b="1" dirty="0">
                  <a:solidFill>
                    <a:srgbClr val="FF0000"/>
                  </a:solidFill>
                  <a:highlight>
                    <a:srgbClr val="FFFF00"/>
                  </a:highlight>
                  <a:latin typeface="+mn-ea"/>
                </a:endParaRPr>
              </a:p>
              <a:p>
                <a:r>
                  <a:rPr kumimoji="1" lang="ja-JP" altLang="en-US" sz="1000" b="1" dirty="0">
                    <a:solidFill>
                      <a:srgbClr val="FF0000"/>
                    </a:solidFill>
                    <a:highlight>
                      <a:srgbClr val="FFFF00"/>
                    </a:highlight>
                    <a:latin typeface="+mn-ea"/>
                  </a:rPr>
                  <a:t>　 データを使用</a:t>
                </a:r>
              </a:p>
            </p:txBody>
          </p:sp>
          <p:cxnSp>
            <p:nvCxnSpPr>
              <p:cNvPr id="19" name="直線コネクタ 18">
                <a:extLst>
                  <a:ext uri="{FF2B5EF4-FFF2-40B4-BE49-F238E27FC236}">
                    <a16:creationId xmlns:a16="http://schemas.microsoft.com/office/drawing/2014/main" id="{2F5C04F2-E2A2-882A-9033-46B901D43DD0}"/>
                  </a:ext>
                </a:extLst>
              </p:cNvPr>
              <p:cNvCxnSpPr>
                <a:cxnSpLocks/>
              </p:cNvCxnSpPr>
              <p:nvPr/>
            </p:nvCxnSpPr>
            <p:spPr>
              <a:xfrm>
                <a:off x="556586" y="2693786"/>
                <a:ext cx="21926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8A8EA7E-B52A-F80D-393F-DDEB07381DEA}"/>
                  </a:ext>
                </a:extLst>
              </p:cNvPr>
              <p:cNvCxnSpPr>
                <a:cxnSpLocks/>
              </p:cNvCxnSpPr>
              <p:nvPr/>
            </p:nvCxnSpPr>
            <p:spPr>
              <a:xfrm>
                <a:off x="556586" y="3387483"/>
                <a:ext cx="21926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グループ化 89">
              <a:extLst>
                <a:ext uri="{FF2B5EF4-FFF2-40B4-BE49-F238E27FC236}">
                  <a16:creationId xmlns:a16="http://schemas.microsoft.com/office/drawing/2014/main" id="{FFEDD487-A7F3-BF63-19DD-2F9B5A27F16D}"/>
                </a:ext>
              </a:extLst>
            </p:cNvPr>
            <p:cNvGrpSpPr/>
            <p:nvPr/>
          </p:nvGrpSpPr>
          <p:grpSpPr>
            <a:xfrm>
              <a:off x="1486368" y="2153680"/>
              <a:ext cx="83291" cy="693601"/>
              <a:chOff x="-166556" y="2718065"/>
              <a:chExt cx="83291" cy="1003515"/>
            </a:xfrm>
          </p:grpSpPr>
          <p:sp>
            <p:nvSpPr>
              <p:cNvPr id="81" name="正方形/長方形 80">
                <a:extLst>
                  <a:ext uri="{FF2B5EF4-FFF2-40B4-BE49-F238E27FC236}">
                    <a16:creationId xmlns:a16="http://schemas.microsoft.com/office/drawing/2014/main" id="{65B0B2C0-F76F-74C3-BD8F-33DAF690F71A}"/>
                  </a:ext>
                </a:extLst>
              </p:cNvPr>
              <p:cNvSpPr/>
              <p:nvPr/>
            </p:nvSpPr>
            <p:spPr>
              <a:xfrm>
                <a:off x="-130311" y="2776539"/>
                <a:ext cx="10800" cy="936000"/>
              </a:xfrm>
              <a:prstGeom prst="rect">
                <a:avLst/>
              </a:prstGeom>
              <a:solidFill>
                <a:schemeClr val="accent1"/>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2" name="二等辺三角形 81">
                <a:extLst>
                  <a:ext uri="{FF2B5EF4-FFF2-40B4-BE49-F238E27FC236}">
                    <a16:creationId xmlns:a16="http://schemas.microsoft.com/office/drawing/2014/main" id="{384404B1-5092-9BB7-BED5-B0E224545EB2}"/>
                  </a:ext>
                </a:extLst>
              </p:cNvPr>
              <p:cNvSpPr/>
              <p:nvPr/>
            </p:nvSpPr>
            <p:spPr>
              <a:xfrm>
                <a:off x="-166556" y="2718065"/>
                <a:ext cx="83291" cy="79904"/>
              </a:xfrm>
              <a:prstGeom prst="triangle">
                <a:avLst/>
              </a:prstGeom>
              <a:solidFill>
                <a:schemeClr val="accent1"/>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9" name="二等辺三角形 88">
                <a:extLst>
                  <a:ext uri="{FF2B5EF4-FFF2-40B4-BE49-F238E27FC236}">
                    <a16:creationId xmlns:a16="http://schemas.microsoft.com/office/drawing/2014/main" id="{BC6E55DF-74D1-9F29-7009-4F35A2E7C2AD}"/>
                  </a:ext>
                </a:extLst>
              </p:cNvPr>
              <p:cNvSpPr/>
              <p:nvPr/>
            </p:nvSpPr>
            <p:spPr>
              <a:xfrm flipV="1">
                <a:off x="-139311" y="2797967"/>
                <a:ext cx="28800" cy="923613"/>
              </a:xfrm>
              <a:prstGeom prst="triangle">
                <a:avLst/>
              </a:prstGeom>
              <a:solidFill>
                <a:schemeClr val="accent1"/>
              </a:solidFill>
              <a:ln w="12700">
                <a:no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33" name="テキスト ボックス 32">
            <a:extLst>
              <a:ext uri="{FF2B5EF4-FFF2-40B4-BE49-F238E27FC236}">
                <a16:creationId xmlns:a16="http://schemas.microsoft.com/office/drawing/2014/main" id="{988000A0-B81F-176A-D5DC-E9468DCE517C}"/>
              </a:ext>
            </a:extLst>
          </p:cNvPr>
          <p:cNvSpPr txBox="1"/>
          <p:nvPr/>
        </p:nvSpPr>
        <p:spPr>
          <a:xfrm>
            <a:off x="576369" y="2647218"/>
            <a:ext cx="768347" cy="400110"/>
          </a:xfrm>
          <a:prstGeom prst="rect">
            <a:avLst/>
          </a:prstGeom>
          <a:noFill/>
          <a:ln>
            <a:noFill/>
          </a:ln>
        </p:spPr>
        <p:txBody>
          <a:bodyPr wrap="square" rtlCol="0">
            <a:spAutoFit/>
          </a:bodyPr>
          <a:lstStyle/>
          <a:p>
            <a:pPr algn="ctr"/>
            <a:r>
              <a:rPr kumimoji="1" lang="ja-JP" altLang="en-US" sz="1000" b="1" dirty="0">
                <a:solidFill>
                  <a:schemeClr val="accent2">
                    <a:lumMod val="50000"/>
                  </a:schemeClr>
                </a:solidFill>
                <a:latin typeface="+mn-ea"/>
              </a:rPr>
              <a:t>浅部</a:t>
            </a:r>
            <a:endParaRPr kumimoji="1" lang="en-US" altLang="ja-JP" sz="1000" b="1" dirty="0">
              <a:solidFill>
                <a:schemeClr val="accent2">
                  <a:lumMod val="50000"/>
                </a:schemeClr>
              </a:solidFill>
              <a:latin typeface="+mn-ea"/>
            </a:endParaRPr>
          </a:p>
          <a:p>
            <a:pPr algn="ctr"/>
            <a:r>
              <a:rPr kumimoji="1" lang="ja-JP" altLang="en-US" sz="1000" b="1" dirty="0">
                <a:solidFill>
                  <a:schemeClr val="accent2">
                    <a:lumMod val="50000"/>
                  </a:schemeClr>
                </a:solidFill>
                <a:latin typeface="+mn-ea"/>
              </a:rPr>
              <a:t>地盤</a:t>
            </a:r>
          </a:p>
        </p:txBody>
      </p:sp>
      <p:sp>
        <p:nvSpPr>
          <p:cNvPr id="38" name="矢印: 上下 37">
            <a:extLst>
              <a:ext uri="{FF2B5EF4-FFF2-40B4-BE49-F238E27FC236}">
                <a16:creationId xmlns:a16="http://schemas.microsoft.com/office/drawing/2014/main" id="{FDC1F71C-F21C-B695-932D-2E65E6500247}"/>
              </a:ext>
            </a:extLst>
          </p:cNvPr>
          <p:cNvSpPr/>
          <p:nvPr/>
        </p:nvSpPr>
        <p:spPr>
          <a:xfrm>
            <a:off x="1105901" y="2536184"/>
            <a:ext cx="242774" cy="654391"/>
          </a:xfrm>
          <a:prstGeom prst="upDownArrow">
            <a:avLst/>
          </a:prstGeom>
          <a:noFill/>
          <a:ln w="12700">
            <a:solidFill>
              <a:schemeClr val="accent2">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968126774"/>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4546A"/>
      </a:dk2>
      <a:lt2>
        <a:srgbClr val="E7E6E6"/>
      </a:lt2>
      <a:accent1>
        <a:srgbClr val="0000CC"/>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alpha val="50000"/>
          </a:srgbClr>
        </a:solidFill>
        <a:ln w="12700">
          <a:noFill/>
          <a:headEnd type="triangle"/>
          <a:tailEnd type="none"/>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w="12700">
          <a:tailEnd type="non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604"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656E101-1A56-41B6-9BE8-0066665F9350}">
  <we:reference id="wa200000113" version="1.0.0.0" store="ja-JP" storeType="OMEX"/>
  <we:alternateReferences>
    <we:reference id="WA20000011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8eb2221-3c31-4ea1-ab60-d0e1851723d9" xsi:nil="true"/>
    <lcf76f155ced4ddcb4097134ff3c332f xmlns="87227a4b-3d98-4409-9b58-39c72dcd56ea">
      <Terms xmlns="http://schemas.microsoft.com/office/infopath/2007/PartnerControls"/>
    </lcf76f155ced4ddcb4097134ff3c332f>
    <SharedWithUsers xmlns="08eb2221-3c31-4ea1-ab60-d0e1851723d9">
      <UserInfo>
        <DisplayName>地震防災事業部 メンバー</DisplayName>
        <AccountId>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EF686A963DC974EAA6C001AC047530C" ma:contentTypeVersion="14" ma:contentTypeDescription="新しいドキュメントを作成します。" ma:contentTypeScope="" ma:versionID="a1b81a4796804d6d99d61996169b65f5">
  <xsd:schema xmlns:xsd="http://www.w3.org/2001/XMLSchema" xmlns:xs="http://www.w3.org/2001/XMLSchema" xmlns:p="http://schemas.microsoft.com/office/2006/metadata/properties" xmlns:ns2="87227a4b-3d98-4409-9b58-39c72dcd56ea" xmlns:ns3="08eb2221-3c31-4ea1-ab60-d0e1851723d9" targetNamespace="http://schemas.microsoft.com/office/2006/metadata/properties" ma:root="true" ma:fieldsID="71308fbf992036c29bf11fe300f5e588" ns2:_="" ns3:_="">
    <xsd:import namespace="87227a4b-3d98-4409-9b58-39c72dcd56ea"/>
    <xsd:import namespace="08eb2221-3c31-4ea1-ab60-d0e1851723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227a4b-3d98-4409-9b58-39c72dcd56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e801979b-106c-4c7b-aeaf-b398830646b5"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eb2221-3c31-4ea1-ab60-d0e1851723d9"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19" nillable="true" ma:displayName="Taxonomy Catch All Column" ma:hidden="true" ma:list="{17699161-78b9-4206-a29b-a3cfabb7e07c}" ma:internalName="TaxCatchAll" ma:showField="CatchAllData" ma:web="08eb2221-3c31-4ea1-ab60-d0e1851723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337EAD-9F9C-4088-B8BB-C3C72AA7B88F}">
  <ds:schemaRefs>
    <ds:schemaRef ds:uri="http://schemas.microsoft.com/sharepoint/v3/contenttype/forms"/>
  </ds:schemaRefs>
</ds:datastoreItem>
</file>

<file path=customXml/itemProps2.xml><?xml version="1.0" encoding="utf-8"?>
<ds:datastoreItem xmlns:ds="http://schemas.openxmlformats.org/officeDocument/2006/customXml" ds:itemID="{2138DE6B-45DE-4AE9-8286-0514FF5BAE2D}">
  <ds:schemaRefs>
    <ds:schemaRef ds:uri="http://purl.org/dc/terms/"/>
    <ds:schemaRef ds:uri="http://schemas.microsoft.com/office/2006/documentManagement/types"/>
    <ds:schemaRef ds:uri="08eb2221-3c31-4ea1-ab60-d0e1851723d9"/>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 ds:uri="87227a4b-3d98-4409-9b58-39c72dcd56ea"/>
    <ds:schemaRef ds:uri="http://purl.org/dc/dcmitype/"/>
  </ds:schemaRefs>
</ds:datastoreItem>
</file>

<file path=customXml/itemProps3.xml><?xml version="1.0" encoding="utf-8"?>
<ds:datastoreItem xmlns:ds="http://schemas.openxmlformats.org/officeDocument/2006/customXml" ds:itemID="{B54366BF-F815-47D2-961A-5DE6CA3BCD4A}">
  <ds:schemaRefs>
    <ds:schemaRef ds:uri="08eb2221-3c31-4ea1-ab60-d0e1851723d9"/>
    <ds:schemaRef ds:uri="87227a4b-3d98-4409-9b58-39c72dcd56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21439</TotalTime>
  <Words>2668</Words>
  <Application>Microsoft Office PowerPoint</Application>
  <PresentationFormat>画面に合わせる (4:3)</PresentationFormat>
  <Paragraphs>254</Paragraphs>
  <Slides>15</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15</vt:i4>
      </vt:variant>
    </vt:vector>
  </HeadingPairs>
  <TitlesOfParts>
    <vt:vector size="24" baseType="lpstr">
      <vt:lpstr>Meiryo UI</vt:lpstr>
      <vt:lpstr>ＭＳ Ｐゴシック</vt:lpstr>
      <vt:lpstr>ＭＳ ゴシック</vt:lpstr>
      <vt:lpstr>メイリオ</vt:lpstr>
      <vt:lpstr>游ゴシック</vt:lpstr>
      <vt:lpstr>Arial</vt:lpstr>
      <vt:lpstr>Cambria Math</vt:lpstr>
      <vt:lpstr>Wingdings</vt:lpstr>
      <vt:lpstr>Office テーマ</vt:lpstr>
      <vt:lpstr>PowerPoint プレゼンテーション</vt:lpstr>
      <vt:lpstr>目次</vt:lpstr>
      <vt:lpstr>１．これまでの部会における方針、決定事項【～令和６年度】</vt:lpstr>
      <vt:lpstr>２．南海トラフ巨大地震の被害想定算定の流れ</vt:lpstr>
      <vt:lpstr>２．南海トラフ巨大地震の地震動設定について（検討対象とする地震）</vt:lpstr>
      <vt:lpstr>２．南海トラフ巨大地震の地震動設定について（検討対象とする地震）</vt:lpstr>
      <vt:lpstr>２．南海トラフ巨大地震の地震動設定について（検討対象とする地震）</vt:lpstr>
      <vt:lpstr>２．南海トラフ巨大地震の地震動設定について（工学的基盤震度の設定）</vt:lpstr>
      <vt:lpstr>２．南海トラフ巨大地震の地震動設定について（震度予測手法の確認）</vt:lpstr>
      <vt:lpstr>4．浅部地盤モデルの作成</vt:lpstr>
      <vt:lpstr>４．浅部地盤モデルの設定</vt:lpstr>
      <vt:lpstr>４．浅部地盤モデルの設定</vt:lpstr>
      <vt:lpstr>５．地表面の震度分布</vt:lpstr>
      <vt:lpstr>５．地表面の震度分布</vt:lpstr>
      <vt:lpstr>６．南海トラフ巨大地震の震度分布のまとめ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1685</cp:revision>
  <cp:lastPrinted>2025-12-03T10:20:00Z</cp:lastPrinted>
  <dcterms:created xsi:type="dcterms:W3CDTF">2023-04-14T08:08:46Z</dcterms:created>
  <dcterms:modified xsi:type="dcterms:W3CDTF">2025-12-03T11:40:50Z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0x0101007EF686A963DC974EAA6C001AC047530C</vt:lpwstr>
  </property>
  <property fmtid="{D5CDD505-2E9C-101B-9397-08002B2CF9AE}" pid="3" name="MediaServiceImageTags">
    <vt:lpwstr/>
  </property>
</Properties>
</file>