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38"/>
  </p:notesMasterIdLst>
  <p:sldIdLst>
    <p:sldId id="492" r:id="rId5"/>
    <p:sldId id="267" r:id="rId6"/>
    <p:sldId id="591" r:id="rId7"/>
    <p:sldId id="493" r:id="rId8"/>
    <p:sldId id="316" r:id="rId9"/>
    <p:sldId id="469" r:id="rId10"/>
    <p:sldId id="471" r:id="rId11"/>
    <p:sldId id="472" r:id="rId12"/>
    <p:sldId id="473" r:id="rId13"/>
    <p:sldId id="538" r:id="rId14"/>
    <p:sldId id="539" r:id="rId15"/>
    <p:sldId id="540" r:id="rId16"/>
    <p:sldId id="564" r:id="rId17"/>
    <p:sldId id="543" r:id="rId18"/>
    <p:sldId id="565" r:id="rId19"/>
    <p:sldId id="596" r:id="rId20"/>
    <p:sldId id="534" r:id="rId21"/>
    <p:sldId id="587" r:id="rId22"/>
    <p:sldId id="476" r:id="rId23"/>
    <p:sldId id="550" r:id="rId24"/>
    <p:sldId id="546" r:id="rId25"/>
    <p:sldId id="544" r:id="rId26"/>
    <p:sldId id="593" r:id="rId27"/>
    <p:sldId id="528" r:id="rId28"/>
    <p:sldId id="594" r:id="rId29"/>
    <p:sldId id="595" r:id="rId30"/>
    <p:sldId id="508" r:id="rId31"/>
    <p:sldId id="521" r:id="rId32"/>
    <p:sldId id="601" r:id="rId33"/>
    <p:sldId id="602" r:id="rId34"/>
    <p:sldId id="603" r:id="rId35"/>
    <p:sldId id="615" r:id="rId36"/>
    <p:sldId id="584" r:id="rId37"/>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2D12D-1AD1-1602-208B-4C8007444346}" name="田原 道崇" initials="T" userId="田原 道崇" providerId="None"/>
  <p188:author id="{D92E496E-6BC1-376F-93E3-02F03D2908B0}" name="田原 道崇" initials="道田" userId="S::AE3031@oyo.co.jp::8ba052a8-b012-473f-b2b0-198e78d6e53d" providerId="AD"/>
  <p188:author id="{15CD0A73-621A-67FA-E5F0-84539363AF94}" name="OYO" initials="OYO" userId="OYO" providerId="None"/>
  <p188:author id="{02622CE3-BA29-3E10-0DEE-546998AA48D6}" name="市川 水彩" initials="市水" userId="S::ae3356@oyo.co.jp::6230b962-0daa-4c48-bdbe-26ad983da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8A800"/>
    <a:srgbClr val="191989"/>
    <a:srgbClr val="FF33FF"/>
    <a:srgbClr val="969619"/>
    <a:srgbClr val="000098"/>
    <a:srgbClr val="FBBB7A"/>
    <a:srgbClr val="861280"/>
    <a:srgbClr val="860C0C"/>
    <a:srgbClr val="075B0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0" autoAdjust="0"/>
    <p:restoredTop sz="74336" autoAdjust="0"/>
  </p:normalViewPr>
  <p:slideViewPr>
    <p:cSldViewPr snapToGrid="0">
      <p:cViewPr varScale="1">
        <p:scale>
          <a:sx n="72" d="100"/>
          <a:sy n="72" d="100"/>
        </p:scale>
        <p:origin x="1690" y="53"/>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101" cy="490354"/>
          </a:xfrm>
          <a:prstGeom prst="rect">
            <a:avLst/>
          </a:prstGeom>
        </p:spPr>
        <p:txBody>
          <a:bodyPr vert="horz" lIns="89667" tIns="44834" rIns="89667" bIns="44834"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4" y="1"/>
            <a:ext cx="2880101" cy="490354"/>
          </a:xfrm>
          <a:prstGeom prst="rect">
            <a:avLst/>
          </a:prstGeom>
        </p:spPr>
        <p:txBody>
          <a:bodyPr vert="horz" lIns="89667" tIns="44834" rIns="89667" bIns="44834" rtlCol="0"/>
          <a:lstStyle>
            <a:lvl1pPr algn="r">
              <a:defRPr sz="1200"/>
            </a:lvl1pPr>
          </a:lstStyle>
          <a:p>
            <a:fld id="{43ACC0AA-2636-420A-A8A1-1769E1970182}"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67" tIns="44834" rIns="89667" bIns="44834" rtlCol="0" anchor="ctr"/>
          <a:lstStyle/>
          <a:p>
            <a:endParaRPr lang="ja-JP" altLang="en-US"/>
          </a:p>
        </p:txBody>
      </p:sp>
      <p:sp>
        <p:nvSpPr>
          <p:cNvPr id="5" name="ノート プレースホルダー 4"/>
          <p:cNvSpPr>
            <a:spLocks noGrp="1"/>
          </p:cNvSpPr>
          <p:nvPr>
            <p:ph type="body" sz="quarter" idx="3"/>
          </p:nvPr>
        </p:nvSpPr>
        <p:spPr>
          <a:xfrm>
            <a:off x="664998" y="4705215"/>
            <a:ext cx="5316870" cy="3849436"/>
          </a:xfrm>
          <a:prstGeom prst="rect">
            <a:avLst/>
          </a:prstGeom>
        </p:spPr>
        <p:txBody>
          <a:bodyPr vert="horz" lIns="89667" tIns="44834" rIns="89667" bIns="448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60"/>
            <a:ext cx="2880101" cy="490354"/>
          </a:xfrm>
          <a:prstGeom prst="rect">
            <a:avLst/>
          </a:prstGeom>
        </p:spPr>
        <p:txBody>
          <a:bodyPr vert="horz" lIns="89667" tIns="44834" rIns="89667" bIns="448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4" y="9287060"/>
            <a:ext cx="2880101" cy="490354"/>
          </a:xfrm>
          <a:prstGeom prst="rect">
            <a:avLst/>
          </a:prstGeom>
        </p:spPr>
        <p:txBody>
          <a:bodyPr vert="horz" lIns="89667" tIns="44834" rIns="89667" bIns="44834" rtlCol="0" anchor="b"/>
          <a:lstStyle>
            <a:lvl1pPr algn="r">
              <a:defRPr sz="1200"/>
            </a:lvl1pPr>
          </a:lstStyle>
          <a:p>
            <a:fld id="{35D09EB6-F18F-48A2-931C-0D6C3FBBE2B1}" type="slidenum">
              <a:rPr kumimoji="1" lang="ja-JP" altLang="en-US" smtClean="0"/>
              <a:t>‹#›</a:t>
            </a:fld>
            <a:endParaRPr kumimoji="1" lang="ja-JP" altLang="en-US"/>
          </a:p>
        </p:txBody>
      </p:sp>
    </p:spTree>
    <p:extLst>
      <p:ext uri="{BB962C8B-B14F-4D97-AF65-F5344CB8AC3E}">
        <p14:creationId xmlns:p14="http://schemas.microsoft.com/office/powerpoint/2010/main" val="3843911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9DE1A425-5A4F-4F69-94F9-9465E8CC742F}" type="slidenum">
              <a:rPr kumimoji="1" lang="ja-JP" altLang="en-US" smtClean="0"/>
              <a:t>1</a:t>
            </a:fld>
            <a:endParaRPr kumimoji="1" lang="ja-JP" altLang="en-US"/>
          </a:p>
        </p:txBody>
      </p:sp>
    </p:spTree>
    <p:extLst>
      <p:ext uri="{BB962C8B-B14F-4D97-AF65-F5344CB8AC3E}">
        <p14:creationId xmlns:p14="http://schemas.microsoft.com/office/powerpoint/2010/main" val="99243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9F2A-9D91-ECE3-EF7F-C0A09FEB9E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7334FE-52E6-C7AE-D980-4B4C252C59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3100DE-864C-82D2-AC89-1F2768645B5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4117789-09C0-7C31-2A20-E111D862DE1B}"/>
              </a:ext>
            </a:extLst>
          </p:cNvPr>
          <p:cNvSpPr>
            <a:spLocks noGrp="1"/>
          </p:cNvSpPr>
          <p:nvPr>
            <p:ph type="sldNum" sz="quarter" idx="5"/>
          </p:nvPr>
        </p:nvSpPr>
        <p:spPr/>
        <p:txBody>
          <a:bodyPr/>
          <a:lstStyle/>
          <a:p>
            <a:fld id="{35D09EB6-F18F-48A2-931C-0D6C3FBBE2B1}" type="slidenum">
              <a:rPr kumimoji="1" lang="ja-JP" altLang="en-US" smtClean="0"/>
              <a:t>11</a:t>
            </a:fld>
            <a:endParaRPr kumimoji="1" lang="ja-JP" altLang="en-US"/>
          </a:p>
        </p:txBody>
      </p:sp>
    </p:spTree>
    <p:extLst>
      <p:ext uri="{BB962C8B-B14F-4D97-AF65-F5344CB8AC3E}">
        <p14:creationId xmlns:p14="http://schemas.microsoft.com/office/powerpoint/2010/main" val="272146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85F2A-4350-8CE4-3374-B5DBD160DD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A79FB3-C6A6-90AA-4F78-A3848AF176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B1C4BD-6733-84C6-A1DE-6BB57ADEDFD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171161-E11C-BC47-8219-781CC809ADFC}"/>
              </a:ext>
            </a:extLst>
          </p:cNvPr>
          <p:cNvSpPr>
            <a:spLocks noGrp="1"/>
          </p:cNvSpPr>
          <p:nvPr>
            <p:ph type="sldNum" sz="quarter" idx="5"/>
          </p:nvPr>
        </p:nvSpPr>
        <p:spPr/>
        <p:txBody>
          <a:bodyPr/>
          <a:lstStyle/>
          <a:p>
            <a:fld id="{35D09EB6-F18F-48A2-931C-0D6C3FBBE2B1}" type="slidenum">
              <a:rPr kumimoji="1" lang="ja-JP" altLang="en-US" smtClean="0"/>
              <a:t>12</a:t>
            </a:fld>
            <a:endParaRPr kumimoji="1" lang="ja-JP" altLang="en-US"/>
          </a:p>
        </p:txBody>
      </p:sp>
    </p:spTree>
    <p:extLst>
      <p:ext uri="{BB962C8B-B14F-4D97-AF65-F5344CB8AC3E}">
        <p14:creationId xmlns:p14="http://schemas.microsoft.com/office/powerpoint/2010/main" val="7537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CBB5-F899-AAC6-93BC-28D76EE74B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550A98-F5FD-A97C-7B03-CE7B35AE12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2A529D-02C9-937C-A16F-ADC77EE693F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883F78D-569F-8F3A-082B-E9A422ED4885}"/>
              </a:ext>
            </a:extLst>
          </p:cNvPr>
          <p:cNvSpPr>
            <a:spLocks noGrp="1"/>
          </p:cNvSpPr>
          <p:nvPr>
            <p:ph type="sldNum" sz="quarter" idx="5"/>
          </p:nvPr>
        </p:nvSpPr>
        <p:spPr/>
        <p:txBody>
          <a:bodyPr/>
          <a:lstStyle/>
          <a:p>
            <a:fld id="{35D09EB6-F18F-48A2-931C-0D6C3FBBE2B1}" type="slidenum">
              <a:rPr kumimoji="1" lang="ja-JP" altLang="en-US" smtClean="0"/>
              <a:t>13</a:t>
            </a:fld>
            <a:endParaRPr kumimoji="1" lang="ja-JP" altLang="en-US"/>
          </a:p>
        </p:txBody>
      </p:sp>
    </p:spTree>
    <p:extLst>
      <p:ext uri="{BB962C8B-B14F-4D97-AF65-F5344CB8AC3E}">
        <p14:creationId xmlns:p14="http://schemas.microsoft.com/office/powerpoint/2010/main" val="173352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6ECB-4D54-FDFA-4717-96F0E46C5F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40EC3F-6152-BE29-AB0C-C258A42F34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399A30-E0A0-A9A9-5B80-1361CA2D856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1868F3D-1509-1A4C-D126-C28D187061A5}"/>
              </a:ext>
            </a:extLst>
          </p:cNvPr>
          <p:cNvSpPr>
            <a:spLocks noGrp="1"/>
          </p:cNvSpPr>
          <p:nvPr>
            <p:ph type="sldNum" sz="quarter" idx="5"/>
          </p:nvPr>
        </p:nvSpPr>
        <p:spPr/>
        <p:txBody>
          <a:bodyPr/>
          <a:lstStyle/>
          <a:p>
            <a:fld id="{35D09EB6-F18F-48A2-931C-0D6C3FBBE2B1}" type="slidenum">
              <a:rPr kumimoji="1" lang="ja-JP" altLang="en-US" smtClean="0"/>
              <a:t>14</a:t>
            </a:fld>
            <a:endParaRPr kumimoji="1" lang="ja-JP" altLang="en-US"/>
          </a:p>
        </p:txBody>
      </p:sp>
    </p:spTree>
    <p:extLst>
      <p:ext uri="{BB962C8B-B14F-4D97-AF65-F5344CB8AC3E}">
        <p14:creationId xmlns:p14="http://schemas.microsoft.com/office/powerpoint/2010/main" val="406046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7E3E1-01FB-EB60-DAB1-EF63A14E63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082DB2-0816-14A4-0D9D-90982956B9E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990434-D47C-73A0-C1A0-9EB87BD5BD2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E56D7D9-5B00-F12C-7B69-4E93BD95C1F6}"/>
              </a:ext>
            </a:extLst>
          </p:cNvPr>
          <p:cNvSpPr>
            <a:spLocks noGrp="1"/>
          </p:cNvSpPr>
          <p:nvPr>
            <p:ph type="sldNum" sz="quarter" idx="5"/>
          </p:nvPr>
        </p:nvSpPr>
        <p:spPr/>
        <p:txBody>
          <a:bodyPr/>
          <a:lstStyle/>
          <a:p>
            <a:fld id="{35D09EB6-F18F-48A2-931C-0D6C3FBBE2B1}" type="slidenum">
              <a:rPr kumimoji="1" lang="ja-JP" altLang="en-US" smtClean="0"/>
              <a:t>15</a:t>
            </a:fld>
            <a:endParaRPr kumimoji="1" lang="ja-JP" altLang="en-US"/>
          </a:p>
        </p:txBody>
      </p:sp>
    </p:spTree>
    <p:extLst>
      <p:ext uri="{BB962C8B-B14F-4D97-AF65-F5344CB8AC3E}">
        <p14:creationId xmlns:p14="http://schemas.microsoft.com/office/powerpoint/2010/main" val="382360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B8DC-12B9-1473-EA0F-8EF91D0B59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BC5F11-4A74-0D5C-0C31-3695B66677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BEEB44-DCC9-F8D1-6EAC-FA380B8EB88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433044-2F86-A8C4-73CF-A1089A3B2217}"/>
              </a:ext>
            </a:extLst>
          </p:cNvPr>
          <p:cNvSpPr>
            <a:spLocks noGrp="1"/>
          </p:cNvSpPr>
          <p:nvPr>
            <p:ph type="sldNum" sz="quarter" idx="5"/>
          </p:nvPr>
        </p:nvSpPr>
        <p:spPr/>
        <p:txBody>
          <a:bodyPr/>
          <a:lstStyle/>
          <a:p>
            <a:fld id="{35D09EB6-F18F-48A2-931C-0D6C3FBBE2B1}" type="slidenum">
              <a:rPr kumimoji="1" lang="ja-JP" altLang="en-US" smtClean="0"/>
              <a:t>16</a:t>
            </a:fld>
            <a:endParaRPr kumimoji="1" lang="ja-JP" altLang="en-US"/>
          </a:p>
        </p:txBody>
      </p:sp>
    </p:spTree>
    <p:extLst>
      <p:ext uri="{BB962C8B-B14F-4D97-AF65-F5344CB8AC3E}">
        <p14:creationId xmlns:p14="http://schemas.microsoft.com/office/powerpoint/2010/main" val="391503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4953B-6821-FB63-4B7D-10CBED7A2B9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941E4E-25D3-940C-9570-05A2457F67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D9B391F-1DE8-8490-3119-04DA620727D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CF6DA7-00B5-FF85-0ACD-DEFE9FD23E87}"/>
              </a:ext>
            </a:extLst>
          </p:cNvPr>
          <p:cNvSpPr>
            <a:spLocks noGrp="1"/>
          </p:cNvSpPr>
          <p:nvPr>
            <p:ph type="sldNum" sz="quarter" idx="5"/>
          </p:nvPr>
        </p:nvSpPr>
        <p:spPr/>
        <p:txBody>
          <a:bodyPr/>
          <a:lstStyle/>
          <a:p>
            <a:fld id="{35D09EB6-F18F-48A2-931C-0D6C3FBBE2B1}" type="slidenum">
              <a:rPr kumimoji="1" lang="ja-JP" altLang="en-US" smtClean="0"/>
              <a:t>17</a:t>
            </a:fld>
            <a:endParaRPr kumimoji="1" lang="ja-JP" altLang="en-US"/>
          </a:p>
        </p:txBody>
      </p:sp>
    </p:spTree>
    <p:extLst>
      <p:ext uri="{BB962C8B-B14F-4D97-AF65-F5344CB8AC3E}">
        <p14:creationId xmlns:p14="http://schemas.microsoft.com/office/powerpoint/2010/main" val="203476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9093-3A2D-81CB-AFF5-A34AB3DE1E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3BB9C2-1897-12A5-CFBA-FA58EC7208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BE8ED3-2299-5784-38CA-88E5FB8CCBC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A19B96B-B7EA-8B22-D3F2-52D9CA30BC09}"/>
              </a:ext>
            </a:extLst>
          </p:cNvPr>
          <p:cNvSpPr>
            <a:spLocks noGrp="1"/>
          </p:cNvSpPr>
          <p:nvPr>
            <p:ph type="sldNum" sz="quarter" idx="5"/>
          </p:nvPr>
        </p:nvSpPr>
        <p:spPr/>
        <p:txBody>
          <a:bodyPr/>
          <a:lstStyle/>
          <a:p>
            <a:fld id="{35D09EB6-F18F-48A2-931C-0D6C3FBBE2B1}" type="slidenum">
              <a:rPr kumimoji="1" lang="ja-JP" altLang="en-US" smtClean="0"/>
              <a:t>18</a:t>
            </a:fld>
            <a:endParaRPr kumimoji="1" lang="ja-JP" altLang="en-US"/>
          </a:p>
        </p:txBody>
      </p:sp>
    </p:spTree>
    <p:extLst>
      <p:ext uri="{BB962C8B-B14F-4D97-AF65-F5344CB8AC3E}">
        <p14:creationId xmlns:p14="http://schemas.microsoft.com/office/powerpoint/2010/main" val="82619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BE7D-D487-8721-8887-336D07B4C3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1FF7B9-837D-5BE7-5042-DF6572BD84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E6DF37-70A5-FCAA-06FA-42475090B22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FDC516F-161C-4775-C69A-C95E2013BD62}"/>
              </a:ext>
            </a:extLst>
          </p:cNvPr>
          <p:cNvSpPr>
            <a:spLocks noGrp="1"/>
          </p:cNvSpPr>
          <p:nvPr>
            <p:ph type="sldNum" sz="quarter" idx="5"/>
          </p:nvPr>
        </p:nvSpPr>
        <p:spPr/>
        <p:txBody>
          <a:bodyPr/>
          <a:lstStyle/>
          <a:p>
            <a:fld id="{35D09EB6-F18F-48A2-931C-0D6C3FBBE2B1}" type="slidenum">
              <a:rPr kumimoji="1" lang="ja-JP" altLang="en-US" smtClean="0"/>
              <a:t>19</a:t>
            </a:fld>
            <a:endParaRPr kumimoji="1" lang="ja-JP" altLang="en-US"/>
          </a:p>
        </p:txBody>
      </p:sp>
    </p:spTree>
    <p:extLst>
      <p:ext uri="{BB962C8B-B14F-4D97-AF65-F5344CB8AC3E}">
        <p14:creationId xmlns:p14="http://schemas.microsoft.com/office/powerpoint/2010/main" val="286770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9DA9-AF5F-04CF-3DFC-68CB23EB68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28AC5C-4F4D-7B8A-C002-606F5221B0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D644CA-1FC6-24B7-A2CE-6C28033FC97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E787049-5C3E-C90F-1382-77D1EC12EFD4}"/>
              </a:ext>
            </a:extLst>
          </p:cNvPr>
          <p:cNvSpPr>
            <a:spLocks noGrp="1"/>
          </p:cNvSpPr>
          <p:nvPr>
            <p:ph type="sldNum" sz="quarter" idx="5"/>
          </p:nvPr>
        </p:nvSpPr>
        <p:spPr/>
        <p:txBody>
          <a:bodyPr/>
          <a:lstStyle/>
          <a:p>
            <a:fld id="{35D09EB6-F18F-48A2-931C-0D6C3FBBE2B1}" type="slidenum">
              <a:rPr kumimoji="1" lang="ja-JP" altLang="en-US" smtClean="0"/>
              <a:t>20</a:t>
            </a:fld>
            <a:endParaRPr kumimoji="1" lang="ja-JP" altLang="en-US"/>
          </a:p>
        </p:txBody>
      </p:sp>
    </p:spTree>
    <p:extLst>
      <p:ext uri="{BB962C8B-B14F-4D97-AF65-F5344CB8AC3E}">
        <p14:creationId xmlns:p14="http://schemas.microsoft.com/office/powerpoint/2010/main" val="241638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34CA2-CAE4-E5FB-7C4E-3F148E8C1D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C4846F-3CDF-698D-96F7-C87CFCDF152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9AE7AC-6EEB-0A96-021A-BAE9315B997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8ADBAA6-495C-21F9-9DC4-8098C6F66480}"/>
              </a:ext>
            </a:extLst>
          </p:cNvPr>
          <p:cNvSpPr>
            <a:spLocks noGrp="1"/>
          </p:cNvSpPr>
          <p:nvPr>
            <p:ph type="sldNum" sz="quarter" idx="5"/>
          </p:nvPr>
        </p:nvSpPr>
        <p:spPr/>
        <p:txBody>
          <a:bodyPr/>
          <a:lstStyle/>
          <a:p>
            <a:fld id="{35D09EB6-F18F-48A2-931C-0D6C3FBBE2B1}" type="slidenum">
              <a:rPr kumimoji="1" lang="ja-JP" altLang="en-US" smtClean="0"/>
              <a:t>3</a:t>
            </a:fld>
            <a:endParaRPr kumimoji="1" lang="ja-JP" altLang="en-US"/>
          </a:p>
        </p:txBody>
      </p:sp>
    </p:spTree>
    <p:extLst>
      <p:ext uri="{BB962C8B-B14F-4D97-AF65-F5344CB8AC3E}">
        <p14:creationId xmlns:p14="http://schemas.microsoft.com/office/powerpoint/2010/main" val="301339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8427D-A68E-20A4-2BEA-4E29F122B0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B307CA-16B9-1612-210A-BDFF3737FC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D99EBC-0BD6-5E97-1350-8FB5C0F0E18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243EA35-3E7D-CD8F-4BE2-A62FCDD64282}"/>
              </a:ext>
            </a:extLst>
          </p:cNvPr>
          <p:cNvSpPr>
            <a:spLocks noGrp="1"/>
          </p:cNvSpPr>
          <p:nvPr>
            <p:ph type="sldNum" sz="quarter" idx="5"/>
          </p:nvPr>
        </p:nvSpPr>
        <p:spPr/>
        <p:txBody>
          <a:bodyPr/>
          <a:lstStyle/>
          <a:p>
            <a:fld id="{35D09EB6-F18F-48A2-931C-0D6C3FBBE2B1}" type="slidenum">
              <a:rPr kumimoji="1" lang="ja-JP" altLang="en-US" smtClean="0"/>
              <a:t>21</a:t>
            </a:fld>
            <a:endParaRPr kumimoji="1" lang="ja-JP" altLang="en-US"/>
          </a:p>
        </p:txBody>
      </p:sp>
    </p:spTree>
    <p:extLst>
      <p:ext uri="{BB962C8B-B14F-4D97-AF65-F5344CB8AC3E}">
        <p14:creationId xmlns:p14="http://schemas.microsoft.com/office/powerpoint/2010/main" val="4293597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137D-23AA-881C-D858-C14487A3FB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568B74-1767-8287-2075-C0A8460E5F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55A482-C120-D3E1-1C7F-A438937D1CD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081C96-81B8-46E6-D435-A39B44E2F531}"/>
              </a:ext>
            </a:extLst>
          </p:cNvPr>
          <p:cNvSpPr>
            <a:spLocks noGrp="1"/>
          </p:cNvSpPr>
          <p:nvPr>
            <p:ph type="sldNum" sz="quarter" idx="5"/>
          </p:nvPr>
        </p:nvSpPr>
        <p:spPr/>
        <p:txBody>
          <a:bodyPr/>
          <a:lstStyle/>
          <a:p>
            <a:fld id="{35D09EB6-F18F-48A2-931C-0D6C3FBBE2B1}" type="slidenum">
              <a:rPr kumimoji="1" lang="ja-JP" altLang="en-US" smtClean="0"/>
              <a:t>22</a:t>
            </a:fld>
            <a:endParaRPr kumimoji="1" lang="ja-JP" altLang="en-US"/>
          </a:p>
        </p:txBody>
      </p:sp>
    </p:spTree>
    <p:extLst>
      <p:ext uri="{BB962C8B-B14F-4D97-AF65-F5344CB8AC3E}">
        <p14:creationId xmlns:p14="http://schemas.microsoft.com/office/powerpoint/2010/main" val="1821221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3171-74A4-3251-FC6B-804D301FCC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B4C79D-C477-B401-B053-A8EA6FD73A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F1CF83-764F-D093-A1AF-36C1A4DF94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03D8EBC-8183-7FD3-D532-9C1C3920157F}"/>
              </a:ext>
            </a:extLst>
          </p:cNvPr>
          <p:cNvSpPr>
            <a:spLocks noGrp="1"/>
          </p:cNvSpPr>
          <p:nvPr>
            <p:ph type="sldNum" sz="quarter" idx="5"/>
          </p:nvPr>
        </p:nvSpPr>
        <p:spPr/>
        <p:txBody>
          <a:bodyPr/>
          <a:lstStyle/>
          <a:p>
            <a:fld id="{35D09EB6-F18F-48A2-931C-0D6C3FBBE2B1}" type="slidenum">
              <a:rPr kumimoji="1" lang="ja-JP" altLang="en-US" smtClean="0"/>
              <a:t>23</a:t>
            </a:fld>
            <a:endParaRPr kumimoji="1" lang="ja-JP" altLang="en-US"/>
          </a:p>
        </p:txBody>
      </p:sp>
    </p:spTree>
    <p:extLst>
      <p:ext uri="{BB962C8B-B14F-4D97-AF65-F5344CB8AC3E}">
        <p14:creationId xmlns:p14="http://schemas.microsoft.com/office/powerpoint/2010/main" val="264674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C338A-C8DF-8707-9F95-B73740963C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B15A70-448C-818B-86C0-F4AA957C62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06D736-E18B-1B0C-A144-66DAAB5073E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645DD94-518B-8966-BEF7-57D47AABC91C}"/>
              </a:ext>
            </a:extLst>
          </p:cNvPr>
          <p:cNvSpPr>
            <a:spLocks noGrp="1"/>
          </p:cNvSpPr>
          <p:nvPr>
            <p:ph type="sldNum" sz="quarter" idx="5"/>
          </p:nvPr>
        </p:nvSpPr>
        <p:spPr/>
        <p:txBody>
          <a:bodyPr/>
          <a:lstStyle/>
          <a:p>
            <a:fld id="{35D09EB6-F18F-48A2-931C-0D6C3FBBE2B1}" type="slidenum">
              <a:rPr kumimoji="1" lang="ja-JP" altLang="en-US" smtClean="0"/>
              <a:t>24</a:t>
            </a:fld>
            <a:endParaRPr kumimoji="1" lang="ja-JP" altLang="en-US"/>
          </a:p>
        </p:txBody>
      </p:sp>
    </p:spTree>
    <p:extLst>
      <p:ext uri="{BB962C8B-B14F-4D97-AF65-F5344CB8AC3E}">
        <p14:creationId xmlns:p14="http://schemas.microsoft.com/office/powerpoint/2010/main" val="922093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1E395-7795-16EE-0096-859A1EE6C5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1D25D3-E285-4008-E607-1BE466BA9E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153934-3A90-D4C0-FD70-76F8C6AEA4F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FCED503-1543-897B-46ED-65646010EB3C}"/>
              </a:ext>
            </a:extLst>
          </p:cNvPr>
          <p:cNvSpPr>
            <a:spLocks noGrp="1"/>
          </p:cNvSpPr>
          <p:nvPr>
            <p:ph type="sldNum" sz="quarter" idx="5"/>
          </p:nvPr>
        </p:nvSpPr>
        <p:spPr/>
        <p:txBody>
          <a:bodyPr/>
          <a:lstStyle/>
          <a:p>
            <a:fld id="{35D09EB6-F18F-48A2-931C-0D6C3FBBE2B1}" type="slidenum">
              <a:rPr kumimoji="1" lang="ja-JP" altLang="en-US" smtClean="0"/>
              <a:t>25</a:t>
            </a:fld>
            <a:endParaRPr kumimoji="1" lang="ja-JP" altLang="en-US"/>
          </a:p>
        </p:txBody>
      </p:sp>
    </p:spTree>
    <p:extLst>
      <p:ext uri="{BB962C8B-B14F-4D97-AF65-F5344CB8AC3E}">
        <p14:creationId xmlns:p14="http://schemas.microsoft.com/office/powerpoint/2010/main" val="58229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63BDE-195A-2E45-E3B3-DC48149126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1C7FD8-1481-A29C-2752-954C06553A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6A6AF6-3F27-3DD3-5E6F-BE5B0EA6D8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D434FA-AD3F-8BA9-139D-BB5F9153E1CB}"/>
              </a:ext>
            </a:extLst>
          </p:cNvPr>
          <p:cNvSpPr>
            <a:spLocks noGrp="1"/>
          </p:cNvSpPr>
          <p:nvPr>
            <p:ph type="sldNum" sz="quarter" idx="5"/>
          </p:nvPr>
        </p:nvSpPr>
        <p:spPr/>
        <p:txBody>
          <a:bodyPr/>
          <a:lstStyle/>
          <a:p>
            <a:fld id="{35D09EB6-F18F-48A2-931C-0D6C3FBBE2B1}" type="slidenum">
              <a:rPr kumimoji="1" lang="ja-JP" altLang="en-US" smtClean="0"/>
              <a:t>26</a:t>
            </a:fld>
            <a:endParaRPr kumimoji="1" lang="ja-JP" altLang="en-US"/>
          </a:p>
        </p:txBody>
      </p:sp>
    </p:spTree>
    <p:extLst>
      <p:ext uri="{BB962C8B-B14F-4D97-AF65-F5344CB8AC3E}">
        <p14:creationId xmlns:p14="http://schemas.microsoft.com/office/powerpoint/2010/main" val="4019538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7DF8-9B1C-AE22-D950-9FAF7C3D36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426C40-9500-11B5-08F4-97EDA773E4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E80662-9FE4-6EB1-A60C-C8FE41A95D5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23CBFCC-59D6-6A59-510A-0A8EBE63734E}"/>
              </a:ext>
            </a:extLst>
          </p:cNvPr>
          <p:cNvSpPr>
            <a:spLocks noGrp="1"/>
          </p:cNvSpPr>
          <p:nvPr>
            <p:ph type="sldNum" sz="quarter" idx="5"/>
          </p:nvPr>
        </p:nvSpPr>
        <p:spPr/>
        <p:txBody>
          <a:bodyPr/>
          <a:lstStyle/>
          <a:p>
            <a:fld id="{35D09EB6-F18F-48A2-931C-0D6C3FBBE2B1}" type="slidenum">
              <a:rPr kumimoji="1" lang="ja-JP" altLang="en-US" smtClean="0"/>
              <a:t>27</a:t>
            </a:fld>
            <a:endParaRPr kumimoji="1" lang="ja-JP" altLang="en-US"/>
          </a:p>
        </p:txBody>
      </p:sp>
    </p:spTree>
    <p:extLst>
      <p:ext uri="{BB962C8B-B14F-4D97-AF65-F5344CB8AC3E}">
        <p14:creationId xmlns:p14="http://schemas.microsoft.com/office/powerpoint/2010/main" val="3832513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E27BE-D542-45EA-913D-62CA5E0D41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0A3E37-1B87-CBE6-3435-E9201798E5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6F6901-0C80-5C24-6AFC-59024C140DC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C086BB7-AC90-3CB4-6451-F15F6A58B906}"/>
              </a:ext>
            </a:extLst>
          </p:cNvPr>
          <p:cNvSpPr>
            <a:spLocks noGrp="1"/>
          </p:cNvSpPr>
          <p:nvPr>
            <p:ph type="sldNum" sz="quarter" idx="5"/>
          </p:nvPr>
        </p:nvSpPr>
        <p:spPr/>
        <p:txBody>
          <a:bodyPr/>
          <a:lstStyle/>
          <a:p>
            <a:fld id="{35D09EB6-F18F-48A2-931C-0D6C3FBBE2B1}" type="slidenum">
              <a:rPr kumimoji="1" lang="ja-JP" altLang="en-US" smtClean="0"/>
              <a:t>28</a:t>
            </a:fld>
            <a:endParaRPr kumimoji="1" lang="ja-JP" altLang="en-US"/>
          </a:p>
        </p:txBody>
      </p:sp>
    </p:spTree>
    <p:extLst>
      <p:ext uri="{BB962C8B-B14F-4D97-AF65-F5344CB8AC3E}">
        <p14:creationId xmlns:p14="http://schemas.microsoft.com/office/powerpoint/2010/main" val="3983107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F809A-198F-0AF3-9C83-E8630D9753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8EE59D-C3E6-0029-A8E7-6D11400D35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BD0BFB-6019-B2FA-F0ED-B352BAA4922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51B6039-86DD-6665-6F80-4D3A5FEFF514}"/>
              </a:ext>
            </a:extLst>
          </p:cNvPr>
          <p:cNvSpPr>
            <a:spLocks noGrp="1"/>
          </p:cNvSpPr>
          <p:nvPr>
            <p:ph type="sldNum" sz="quarter" idx="5"/>
          </p:nvPr>
        </p:nvSpPr>
        <p:spPr/>
        <p:txBody>
          <a:bodyPr/>
          <a:lstStyle/>
          <a:p>
            <a:fld id="{35D09EB6-F18F-48A2-931C-0D6C3FBBE2B1}" type="slidenum">
              <a:rPr kumimoji="1" lang="ja-JP" altLang="en-US" smtClean="0"/>
              <a:t>29</a:t>
            </a:fld>
            <a:endParaRPr kumimoji="1" lang="ja-JP" altLang="en-US"/>
          </a:p>
        </p:txBody>
      </p:sp>
    </p:spTree>
    <p:extLst>
      <p:ext uri="{BB962C8B-B14F-4D97-AF65-F5344CB8AC3E}">
        <p14:creationId xmlns:p14="http://schemas.microsoft.com/office/powerpoint/2010/main" val="4153635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1298-3C2C-605F-D895-4BA087E8A5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696595-E075-2B4F-A1BB-704330CF05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AEE2C2-89C2-E14C-47B7-D469C333DB3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3CA651-0815-59A0-275C-09E730BE8EBA}"/>
              </a:ext>
            </a:extLst>
          </p:cNvPr>
          <p:cNvSpPr>
            <a:spLocks noGrp="1"/>
          </p:cNvSpPr>
          <p:nvPr>
            <p:ph type="sldNum" sz="quarter" idx="5"/>
          </p:nvPr>
        </p:nvSpPr>
        <p:spPr/>
        <p:txBody>
          <a:bodyPr/>
          <a:lstStyle/>
          <a:p>
            <a:fld id="{35D09EB6-F18F-48A2-931C-0D6C3FBBE2B1}" type="slidenum">
              <a:rPr kumimoji="1" lang="ja-JP" altLang="en-US" smtClean="0"/>
              <a:t>30</a:t>
            </a:fld>
            <a:endParaRPr kumimoji="1" lang="ja-JP" altLang="en-US"/>
          </a:p>
        </p:txBody>
      </p:sp>
    </p:spTree>
    <p:extLst>
      <p:ext uri="{BB962C8B-B14F-4D97-AF65-F5344CB8AC3E}">
        <p14:creationId xmlns:p14="http://schemas.microsoft.com/office/powerpoint/2010/main" val="85236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4</a:t>
            </a:fld>
            <a:endParaRPr kumimoji="1" lang="ja-JP" altLang="en-US"/>
          </a:p>
        </p:txBody>
      </p:sp>
    </p:spTree>
    <p:extLst>
      <p:ext uri="{BB962C8B-B14F-4D97-AF65-F5344CB8AC3E}">
        <p14:creationId xmlns:p14="http://schemas.microsoft.com/office/powerpoint/2010/main" val="3456866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EF02F-E0CB-7102-A3FA-873A8CD0B9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D56963-5906-3B33-82D5-57B0AA032E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5989EE-D2FD-99C5-A1F9-DF58BDDC65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F4248B9-BDA4-5271-CDE1-D1A2128308E2}"/>
              </a:ext>
            </a:extLst>
          </p:cNvPr>
          <p:cNvSpPr>
            <a:spLocks noGrp="1"/>
          </p:cNvSpPr>
          <p:nvPr>
            <p:ph type="sldNum" sz="quarter" idx="5"/>
          </p:nvPr>
        </p:nvSpPr>
        <p:spPr/>
        <p:txBody>
          <a:bodyPr/>
          <a:lstStyle/>
          <a:p>
            <a:fld id="{35D09EB6-F18F-48A2-931C-0D6C3FBBE2B1}" type="slidenum">
              <a:rPr kumimoji="1" lang="ja-JP" altLang="en-US" smtClean="0"/>
              <a:t>31</a:t>
            </a:fld>
            <a:endParaRPr kumimoji="1" lang="ja-JP" altLang="en-US"/>
          </a:p>
        </p:txBody>
      </p:sp>
    </p:spTree>
    <p:extLst>
      <p:ext uri="{BB962C8B-B14F-4D97-AF65-F5344CB8AC3E}">
        <p14:creationId xmlns:p14="http://schemas.microsoft.com/office/powerpoint/2010/main" val="90796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E78E-7AC4-B201-8108-DBE82E3CBE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F7F513-D424-360D-4A5E-F1C435F12D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3BD855-58F0-9DA6-C65C-328FF1D5A4D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97CA19-9370-0558-4B07-52B03246DECA}"/>
              </a:ext>
            </a:extLst>
          </p:cNvPr>
          <p:cNvSpPr>
            <a:spLocks noGrp="1"/>
          </p:cNvSpPr>
          <p:nvPr>
            <p:ph type="sldNum" sz="quarter" idx="5"/>
          </p:nvPr>
        </p:nvSpPr>
        <p:spPr/>
        <p:txBody>
          <a:bodyPr/>
          <a:lstStyle/>
          <a:p>
            <a:fld id="{35D09EB6-F18F-48A2-931C-0D6C3FBBE2B1}" type="slidenum">
              <a:rPr kumimoji="1" lang="ja-JP" altLang="en-US" smtClean="0"/>
              <a:t>32</a:t>
            </a:fld>
            <a:endParaRPr kumimoji="1" lang="ja-JP" altLang="en-US"/>
          </a:p>
        </p:txBody>
      </p:sp>
    </p:spTree>
    <p:extLst>
      <p:ext uri="{BB962C8B-B14F-4D97-AF65-F5344CB8AC3E}">
        <p14:creationId xmlns:p14="http://schemas.microsoft.com/office/powerpoint/2010/main" val="298836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D50A-7051-68F7-C308-C1CE7D1C7A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D2AE58-EAFD-CDE3-4AD1-B4DBB7144A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E43429-C729-F720-2272-C196E4243C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3BF458C-C225-4B71-2260-3701C053104E}"/>
              </a:ext>
            </a:extLst>
          </p:cNvPr>
          <p:cNvSpPr>
            <a:spLocks noGrp="1"/>
          </p:cNvSpPr>
          <p:nvPr>
            <p:ph type="sldNum" sz="quarter" idx="5"/>
          </p:nvPr>
        </p:nvSpPr>
        <p:spPr/>
        <p:txBody>
          <a:bodyPr/>
          <a:lstStyle/>
          <a:p>
            <a:fld id="{35D09EB6-F18F-48A2-931C-0D6C3FBBE2B1}" type="slidenum">
              <a:rPr kumimoji="1" lang="ja-JP" altLang="en-US" smtClean="0"/>
              <a:t>5</a:t>
            </a:fld>
            <a:endParaRPr kumimoji="1" lang="ja-JP" altLang="en-US"/>
          </a:p>
        </p:txBody>
      </p:sp>
    </p:spTree>
    <p:extLst>
      <p:ext uri="{BB962C8B-B14F-4D97-AF65-F5344CB8AC3E}">
        <p14:creationId xmlns:p14="http://schemas.microsoft.com/office/powerpoint/2010/main" val="371005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4AF5D-8451-019D-9FB6-CC61EC2BC0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02DE81-A821-29F9-E8DE-57C24E1170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C808AA-B3BA-C81B-AF6C-9455F472BE2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D6CB4E0-47BE-545E-6368-B6096AB5D4D0}"/>
              </a:ext>
            </a:extLst>
          </p:cNvPr>
          <p:cNvSpPr>
            <a:spLocks noGrp="1"/>
          </p:cNvSpPr>
          <p:nvPr>
            <p:ph type="sldNum" sz="quarter" idx="5"/>
          </p:nvPr>
        </p:nvSpPr>
        <p:spPr/>
        <p:txBody>
          <a:bodyPr/>
          <a:lstStyle/>
          <a:p>
            <a:fld id="{35D09EB6-F18F-48A2-931C-0D6C3FBBE2B1}" type="slidenum">
              <a:rPr kumimoji="1" lang="ja-JP" altLang="en-US" smtClean="0"/>
              <a:t>6</a:t>
            </a:fld>
            <a:endParaRPr kumimoji="1" lang="ja-JP" altLang="en-US"/>
          </a:p>
        </p:txBody>
      </p:sp>
    </p:spTree>
    <p:extLst>
      <p:ext uri="{BB962C8B-B14F-4D97-AF65-F5344CB8AC3E}">
        <p14:creationId xmlns:p14="http://schemas.microsoft.com/office/powerpoint/2010/main" val="274996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BA9E-A45A-3338-2E89-A0F7A7E443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428E6C-08AF-0C7B-D2AA-ED70BCFDB8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BC1CE4-4D27-7A5D-1A72-BE3909E1171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F4E80BB-336C-A935-4D5F-B1C4DF100E26}"/>
              </a:ext>
            </a:extLst>
          </p:cNvPr>
          <p:cNvSpPr>
            <a:spLocks noGrp="1"/>
          </p:cNvSpPr>
          <p:nvPr>
            <p:ph type="sldNum" sz="quarter" idx="5"/>
          </p:nvPr>
        </p:nvSpPr>
        <p:spPr/>
        <p:txBody>
          <a:bodyPr/>
          <a:lstStyle/>
          <a:p>
            <a:fld id="{35D09EB6-F18F-48A2-931C-0D6C3FBBE2B1}" type="slidenum">
              <a:rPr kumimoji="1" lang="ja-JP" altLang="en-US" smtClean="0"/>
              <a:t>7</a:t>
            </a:fld>
            <a:endParaRPr kumimoji="1" lang="ja-JP" altLang="en-US"/>
          </a:p>
        </p:txBody>
      </p:sp>
    </p:spTree>
    <p:extLst>
      <p:ext uri="{BB962C8B-B14F-4D97-AF65-F5344CB8AC3E}">
        <p14:creationId xmlns:p14="http://schemas.microsoft.com/office/powerpoint/2010/main" val="370428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A2BC9-4BAE-54BE-1F92-2D26C16C68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08BE81-4784-BC0F-96AA-4FD28F1589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6C15EF-F2A7-FDD1-E036-2C4F8BFA2B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65BF328-88FB-868E-5767-5FDC7EBE27D3}"/>
              </a:ext>
            </a:extLst>
          </p:cNvPr>
          <p:cNvSpPr>
            <a:spLocks noGrp="1"/>
          </p:cNvSpPr>
          <p:nvPr>
            <p:ph type="sldNum" sz="quarter" idx="5"/>
          </p:nvPr>
        </p:nvSpPr>
        <p:spPr/>
        <p:txBody>
          <a:bodyPr/>
          <a:lstStyle/>
          <a:p>
            <a:fld id="{35D09EB6-F18F-48A2-931C-0D6C3FBBE2B1}" type="slidenum">
              <a:rPr kumimoji="1" lang="ja-JP" altLang="en-US" smtClean="0"/>
              <a:t>8</a:t>
            </a:fld>
            <a:endParaRPr kumimoji="1" lang="ja-JP" altLang="en-US"/>
          </a:p>
        </p:txBody>
      </p:sp>
    </p:spTree>
    <p:extLst>
      <p:ext uri="{BB962C8B-B14F-4D97-AF65-F5344CB8AC3E}">
        <p14:creationId xmlns:p14="http://schemas.microsoft.com/office/powerpoint/2010/main" val="178201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476E2-82FE-70A2-9533-73384314B3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EC8DFF-4894-2172-D08D-01B16B1734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8F446C-EBD1-4EB7-AB24-8FB0B585933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18A60A6-FD62-E57F-6349-99F87BA66846}"/>
              </a:ext>
            </a:extLst>
          </p:cNvPr>
          <p:cNvSpPr>
            <a:spLocks noGrp="1"/>
          </p:cNvSpPr>
          <p:nvPr>
            <p:ph type="sldNum" sz="quarter" idx="5"/>
          </p:nvPr>
        </p:nvSpPr>
        <p:spPr/>
        <p:txBody>
          <a:bodyPr/>
          <a:lstStyle/>
          <a:p>
            <a:fld id="{35D09EB6-F18F-48A2-931C-0D6C3FBBE2B1}" type="slidenum">
              <a:rPr kumimoji="1" lang="ja-JP" altLang="en-US" smtClean="0"/>
              <a:t>9</a:t>
            </a:fld>
            <a:endParaRPr kumimoji="1" lang="ja-JP" altLang="en-US"/>
          </a:p>
        </p:txBody>
      </p:sp>
    </p:spTree>
    <p:extLst>
      <p:ext uri="{BB962C8B-B14F-4D97-AF65-F5344CB8AC3E}">
        <p14:creationId xmlns:p14="http://schemas.microsoft.com/office/powerpoint/2010/main" val="156624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357E-B1C5-8846-FDF2-07E8A768BE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0EE234-FF50-4CBC-DA3B-67D035436B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E25A71-1E17-B0FC-56B9-0BB3B4EE968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F7A0F15-A810-F4D9-C78F-87DB312CCFD5}"/>
              </a:ext>
            </a:extLst>
          </p:cNvPr>
          <p:cNvSpPr>
            <a:spLocks noGrp="1"/>
          </p:cNvSpPr>
          <p:nvPr>
            <p:ph type="sldNum" sz="quarter" idx="5"/>
          </p:nvPr>
        </p:nvSpPr>
        <p:spPr/>
        <p:txBody>
          <a:bodyPr/>
          <a:lstStyle/>
          <a:p>
            <a:fld id="{35D09EB6-F18F-48A2-931C-0D6C3FBBE2B1}" type="slidenum">
              <a:rPr kumimoji="1" lang="ja-JP" altLang="en-US" smtClean="0"/>
              <a:t>10</a:t>
            </a:fld>
            <a:endParaRPr kumimoji="1" lang="ja-JP" altLang="en-US"/>
          </a:p>
        </p:txBody>
      </p:sp>
    </p:spTree>
    <p:extLst>
      <p:ext uri="{BB962C8B-B14F-4D97-AF65-F5344CB8AC3E}">
        <p14:creationId xmlns:p14="http://schemas.microsoft.com/office/powerpoint/2010/main" val="187319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8327656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1764000"/>
            <a:ext cx="6912000" cy="666000"/>
          </a:xfrm>
        </p:spPr>
        <p:txBody>
          <a:bodyPr anchor="ctr">
            <a:normAutofit/>
          </a:bodyPr>
          <a:lstStyle>
            <a:lvl1pPr>
              <a:defRPr sz="2000"/>
            </a:lvl1pPr>
          </a:lstStyle>
          <a:p>
            <a:r>
              <a:rPr lang="ja-JP" altLang="en-US"/>
              <a:t>マスター タイトルの書式設定</a:t>
            </a:r>
            <a:endParaRPr lang="en-US"/>
          </a:p>
        </p:txBody>
      </p:sp>
      <p:sp>
        <p:nvSpPr>
          <p:cNvPr id="9" name="テキスト プレースホルダー 8">
            <a:extLst>
              <a:ext uri="{FF2B5EF4-FFF2-40B4-BE49-F238E27FC236}">
                <a16:creationId xmlns:a16="http://schemas.microsoft.com/office/drawing/2014/main" id="{F9F8F279-D942-257B-9951-139298FE620B}"/>
              </a:ext>
            </a:extLst>
          </p:cNvPr>
          <p:cNvSpPr>
            <a:spLocks noGrp="1"/>
          </p:cNvSpPr>
          <p:nvPr>
            <p:ph type="body" sz="quarter" idx="10" hasCustomPrompt="1"/>
          </p:nvPr>
        </p:nvSpPr>
        <p:spPr>
          <a:xfrm>
            <a:off x="7776000" y="108000"/>
            <a:ext cx="1260000" cy="432000"/>
          </a:xfrm>
          <a:solidFill>
            <a:schemeClr val="tx1"/>
          </a:solidFill>
        </p:spPr>
        <p:txBody>
          <a:bodyPr anchor="ctr">
            <a:noAutofit/>
          </a:bodyPr>
          <a:lstStyle>
            <a:lvl1pPr marL="0" indent="0" algn="ctr">
              <a:buNone/>
              <a:defRPr sz="1800" b="1">
                <a:solidFill>
                  <a:schemeClr val="bg1"/>
                </a:solidFill>
                <a:latin typeface="+mn-lt"/>
              </a:defRPr>
            </a:lvl1pPr>
            <a:lvl2pPr marL="457200" indent="0">
              <a:buNone/>
              <a:defRPr b="1">
                <a:solidFill>
                  <a:schemeClr val="bg1"/>
                </a:solidFill>
                <a:latin typeface="+mn-lt"/>
              </a:defRPr>
            </a:lvl2pPr>
            <a:lvl3pPr marL="914400" indent="0">
              <a:buNone/>
              <a:defRPr b="1">
                <a:solidFill>
                  <a:schemeClr val="bg1"/>
                </a:solidFill>
                <a:latin typeface="+mn-lt"/>
              </a:defRPr>
            </a:lvl3pPr>
            <a:lvl4pPr marL="1371600" indent="0">
              <a:buNone/>
              <a:defRPr b="1">
                <a:solidFill>
                  <a:schemeClr val="bg1"/>
                </a:solidFill>
                <a:latin typeface="+mn-lt"/>
              </a:defRPr>
            </a:lvl4pPr>
            <a:lvl5pPr marL="1828800" indent="0">
              <a:buNone/>
              <a:defRPr b="1">
                <a:solidFill>
                  <a:schemeClr val="bg1"/>
                </a:solidFill>
                <a:latin typeface="+mn-lt"/>
              </a:defRPr>
            </a:lvl5pPr>
          </a:lstStyle>
          <a:p>
            <a:pPr lvl="0"/>
            <a:r>
              <a:rPr kumimoji="1" lang="ja-JP" altLang="en-US"/>
              <a:t>資料－○</a:t>
            </a:r>
          </a:p>
        </p:txBody>
      </p:sp>
    </p:spTree>
    <p:extLst>
      <p:ext uri="{BB962C8B-B14F-4D97-AF65-F5344CB8AC3E}">
        <p14:creationId xmlns:p14="http://schemas.microsoft.com/office/powerpoint/2010/main" val="153828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80000" y="621437"/>
            <a:ext cx="8784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44000" y="477604"/>
            <a:ext cx="216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4" name="スライド番号プレースホルダー 10">
            <a:extLst>
              <a:ext uri="{FF2B5EF4-FFF2-40B4-BE49-F238E27FC236}">
                <a16:creationId xmlns:a16="http://schemas.microsoft.com/office/drawing/2014/main" id="{7080E427-DB2F-4344-0925-66F9955A3026}"/>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427056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610D41-C8F6-E601-54DD-01F3FCD48115}"/>
              </a:ext>
            </a:extLst>
          </p:cNvPr>
          <p:cNvSpPr/>
          <p:nvPr userDrawn="1"/>
        </p:nvSpPr>
        <p:spPr>
          <a:xfrm>
            <a:off x="180000" y="720000"/>
            <a:ext cx="8784000" cy="5953048"/>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スライド番号プレースホルダー 10">
            <a:extLst>
              <a:ext uri="{FF2B5EF4-FFF2-40B4-BE49-F238E27FC236}">
                <a16:creationId xmlns:a16="http://schemas.microsoft.com/office/drawing/2014/main" id="{D592D160-781C-1825-5CDF-13B16960F11C}"/>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30603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スライド番号プレースホルダー 10">
            <a:extLst>
              <a:ext uri="{FF2B5EF4-FFF2-40B4-BE49-F238E27FC236}">
                <a16:creationId xmlns:a16="http://schemas.microsoft.com/office/drawing/2014/main" id="{BAFAF458-96A8-5E35-2E09-060F91BB4B41}"/>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977193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424800"/>
          </a:xfrm>
          <a:prstGeom prst="rect">
            <a:avLst/>
          </a:prstGeom>
          <a:gradFill>
            <a:gsLst>
              <a:gs pos="0">
                <a:schemeClr val="accent1">
                  <a:lumMod val="5000"/>
                  <a:lumOff val="95000"/>
                </a:schemeClr>
              </a:gs>
              <a:gs pos="75000">
                <a:srgbClr val="0000CC"/>
              </a:gs>
            </a:gsLst>
            <a:lin ang="6600000" scaled="0"/>
          </a:gradFill>
          <a:ln>
            <a:noFill/>
          </a:ln>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51520" y="720000"/>
            <a:ext cx="8640960" cy="5976000"/>
          </a:xfrm>
          <a:prstGeom prst="rect">
            <a:avLst/>
          </a:prstGeom>
        </p:spPr>
        <p:txBody>
          <a:bodyPr vert="horz" lIns="91440" tIns="18000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スライド番号プレースホルダー 6">
            <a:extLst>
              <a:ext uri="{FF2B5EF4-FFF2-40B4-BE49-F238E27FC236}">
                <a16:creationId xmlns:a16="http://schemas.microsoft.com/office/drawing/2014/main" id="{30DB3DBC-508D-4C84-1CA0-7CC67CB2FE94}"/>
              </a:ext>
            </a:extLst>
          </p:cNvPr>
          <p:cNvSpPr>
            <a:spLocks noGrp="1"/>
          </p:cNvSpPr>
          <p:nvPr>
            <p:ph type="sldNum" sz="quarter" idx="4"/>
          </p:nvPr>
        </p:nvSpPr>
        <p:spPr>
          <a:xfrm>
            <a:off x="7159286" y="6563899"/>
            <a:ext cx="20574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l" defTabSz="914400" rtl="0" eaLnBrk="1" latinLnBrk="0" hangingPunct="1">
        <a:lnSpc>
          <a:spcPct val="90000"/>
        </a:lnSpc>
        <a:spcBef>
          <a:spcPct val="0"/>
        </a:spcBef>
        <a:buNone/>
        <a:defRPr kumimoji="1"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emf"/><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png"/><Relationship Id="rId10" Type="http://schemas.openxmlformats.org/officeDocument/2006/relationships/image" Target="../media/image37.emf"/><Relationship Id="rId4" Type="http://schemas.openxmlformats.org/officeDocument/2006/relationships/image" Target="../media/image31.png"/><Relationship Id="rId9" Type="http://schemas.openxmlformats.org/officeDocument/2006/relationships/image" Target="../media/image36.emf"/></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3.em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xlsx"/></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19.xml"/><Relationship Id="rId16"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1.png"/></Relationships>
</file>

<file path=ppt/slides/_rels/slide27.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a:extLst>
              <a:ext uri="{FF2B5EF4-FFF2-40B4-BE49-F238E27FC236}">
                <a16:creationId xmlns:a16="http://schemas.microsoft.com/office/drawing/2014/main" id="{CF067D27-3CA5-498A-947A-FC7608C77E92}"/>
              </a:ext>
            </a:extLst>
          </p:cNvPr>
          <p:cNvGraphicFramePr>
            <a:graphicFrameLocks noGrp="1"/>
          </p:cNvGraphicFramePr>
          <p:nvPr>
            <p:extLst>
              <p:ext uri="{D42A27DB-BD31-4B8C-83A1-F6EECF244321}">
                <p14:modId xmlns:p14="http://schemas.microsoft.com/office/powerpoint/2010/main" val="559064325"/>
              </p:ext>
            </p:extLst>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19</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第５回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１－１</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Rectangle 2">
            <a:extLst>
              <a:ext uri="{FF2B5EF4-FFF2-40B4-BE49-F238E27FC236}">
                <a16:creationId xmlns:a16="http://schemas.microsoft.com/office/drawing/2014/main" id="{4B0E872F-AAAC-4A8A-AE66-8D177CD1E8E8}"/>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地震動の想定について（直下型）</a:t>
            </a:r>
          </a:p>
        </p:txBody>
      </p:sp>
      <p:sp>
        <p:nvSpPr>
          <p:cNvPr id="6" name="Line 4">
            <a:extLst>
              <a:ext uri="{FF2B5EF4-FFF2-40B4-BE49-F238E27FC236}">
                <a16:creationId xmlns:a16="http://schemas.microsoft.com/office/drawing/2014/main" id="{B15BBE78-AA21-4F93-BB62-22443C3D6E1C}"/>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1D078CA7-CBFC-4D30-A9C7-AC584577EFC1}"/>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334990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B4B73-9B23-0FF9-E958-3EDD7B1F1A53}"/>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FA01E674-67BA-51A4-04D7-85C05A6AC0A8}"/>
              </a:ext>
            </a:extLst>
          </p:cNvPr>
          <p:cNvSpPr/>
          <p:nvPr/>
        </p:nvSpPr>
        <p:spPr>
          <a:xfrm>
            <a:off x="215899" y="5119418"/>
            <a:ext cx="8731251" cy="1451194"/>
          </a:xfrm>
          <a:prstGeom prst="rect">
            <a:avLst/>
          </a:prstGeom>
          <a:solidFill>
            <a:schemeClr val="accent6">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C03BBB59-8443-B7CD-6228-D9247D4D56AA}"/>
              </a:ext>
            </a:extLst>
          </p:cNvPr>
          <p:cNvSpPr/>
          <p:nvPr/>
        </p:nvSpPr>
        <p:spPr>
          <a:xfrm>
            <a:off x="215899" y="3623103"/>
            <a:ext cx="8731251" cy="1496314"/>
          </a:xfrm>
          <a:prstGeom prst="rect">
            <a:avLst/>
          </a:prstGeom>
          <a:solidFill>
            <a:schemeClr val="accent5">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タイトル 3">
            <a:extLst>
              <a:ext uri="{FF2B5EF4-FFF2-40B4-BE49-F238E27FC236}">
                <a16:creationId xmlns:a16="http://schemas.microsoft.com/office/drawing/2014/main" id="{C80EA14E-9AC7-9195-10A2-ABEB23B1B7CB}"/>
              </a:ext>
            </a:extLst>
          </p:cNvPr>
          <p:cNvSpPr>
            <a:spLocks noGrp="1"/>
          </p:cNvSpPr>
          <p:nvPr>
            <p:ph type="title"/>
          </p:nvPr>
        </p:nvSpPr>
        <p:spPr/>
        <p:txBody>
          <a:bodyPr>
            <a:normAutofit/>
          </a:bodyPr>
          <a:lstStyle/>
          <a:p>
            <a:r>
              <a:rPr kumimoji="1" lang="ja-JP" altLang="en-US" sz="1800" dirty="0"/>
              <a:t>２</a:t>
            </a:r>
            <a:r>
              <a:rPr kumimoji="1" lang="en-US" altLang="ja-JP" sz="1800" dirty="0"/>
              <a:t>-③</a:t>
            </a:r>
            <a:r>
              <a:rPr kumimoji="1" lang="ja-JP" altLang="en-US" sz="1800" dirty="0"/>
              <a:t>．断層帯の破壊シナリオの絞り込み（ステップ２）</a:t>
            </a:r>
            <a:endParaRPr lang="ja-JP" altLang="en-US" sz="1600" dirty="0"/>
          </a:p>
        </p:txBody>
      </p:sp>
      <p:sp>
        <p:nvSpPr>
          <p:cNvPr id="32" name="テキスト プレースホルダー 31">
            <a:extLst>
              <a:ext uri="{FF2B5EF4-FFF2-40B4-BE49-F238E27FC236}">
                <a16:creationId xmlns:a16="http://schemas.microsoft.com/office/drawing/2014/main" id="{23FC7C19-D9E2-5424-6035-FDD7AFE276C9}"/>
              </a:ext>
            </a:extLst>
          </p:cNvPr>
          <p:cNvSpPr>
            <a:spLocks noGrp="1"/>
          </p:cNvSpPr>
          <p:nvPr>
            <p:ph type="body" sz="quarter" idx="11"/>
          </p:nvPr>
        </p:nvSpPr>
        <p:spPr>
          <a:xfrm>
            <a:off x="144000" y="477604"/>
            <a:ext cx="1980000" cy="320000"/>
          </a:xfrm>
        </p:spPr>
        <p:txBody>
          <a:bodyPr/>
          <a:lstStyle/>
          <a:p>
            <a:r>
              <a:rPr lang="ja-JP" altLang="en-US" dirty="0">
                <a:latin typeface="Meiryo UI" panose="020B0604030504040204" pitchFamily="50" charset="-128"/>
                <a:ea typeface="Meiryo UI" panose="020B0604030504040204" pitchFamily="50" charset="-128"/>
              </a:rPr>
              <a:t>破壊シナリオ設定一覧</a:t>
            </a:r>
          </a:p>
        </p:txBody>
      </p:sp>
      <p:sp>
        <p:nvSpPr>
          <p:cNvPr id="15" name="スライド番号プレースホルダー 12">
            <a:extLst>
              <a:ext uri="{FF2B5EF4-FFF2-40B4-BE49-F238E27FC236}">
                <a16:creationId xmlns:a16="http://schemas.microsoft.com/office/drawing/2014/main" id="{1BDCEFD1-B89B-4784-AF70-B5B4B929782F}"/>
              </a:ext>
            </a:extLst>
          </p:cNvPr>
          <p:cNvSpPr>
            <a:spLocks noGrp="1"/>
          </p:cNvSpPr>
          <p:nvPr>
            <p:ph type="sldNum" sz="quarter" idx="12"/>
          </p:nvPr>
        </p:nvSpPr>
        <p:spPr/>
        <p:txBody>
          <a:bodyPr/>
          <a:lstStyle/>
          <a:p>
            <a:fld id="{DE8A6AB4-C314-4581-B2EB-142FADA2A072}" type="slidenum">
              <a:rPr lang="ja-JP" altLang="en-US" smtClean="0"/>
              <a:pPr/>
              <a:t>9</a:t>
            </a:fld>
            <a:endParaRPr lang="ja-JP" altLang="en-US" dirty="0"/>
          </a:p>
        </p:txBody>
      </p:sp>
      <p:sp>
        <p:nvSpPr>
          <p:cNvPr id="23" name="角丸四角形 73">
            <a:extLst>
              <a:ext uri="{FF2B5EF4-FFF2-40B4-BE49-F238E27FC236}">
                <a16:creationId xmlns:a16="http://schemas.microsoft.com/office/drawing/2014/main" id="{14F87B64-B3D3-75A8-1990-7578F21C4AB6}"/>
              </a:ext>
            </a:extLst>
          </p:cNvPr>
          <p:cNvSpPr/>
          <p:nvPr/>
        </p:nvSpPr>
        <p:spPr>
          <a:xfrm>
            <a:off x="259259" y="1005522"/>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上町断層帯（全</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pic>
        <p:nvPicPr>
          <p:cNvPr id="5" name="図 4" descr="マップ&#10;&#10;AI によって生成されたコンテンツは間違っている可能性があります。">
            <a:extLst>
              <a:ext uri="{FF2B5EF4-FFF2-40B4-BE49-F238E27FC236}">
                <a16:creationId xmlns:a16="http://schemas.microsoft.com/office/drawing/2014/main" id="{AB072B66-309B-A0DF-6068-C28BA9FB0D7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52472" y="1180370"/>
            <a:ext cx="2006299" cy="2336755"/>
          </a:xfrm>
          <a:prstGeom prst="rect">
            <a:avLst/>
          </a:prstGeom>
          <a:noFill/>
          <a:ln>
            <a:noFill/>
          </a:ln>
        </p:spPr>
      </p:pic>
      <p:sp>
        <p:nvSpPr>
          <p:cNvPr id="14" name="テキスト ボックス 13">
            <a:extLst>
              <a:ext uri="{FF2B5EF4-FFF2-40B4-BE49-F238E27FC236}">
                <a16:creationId xmlns:a16="http://schemas.microsoft.com/office/drawing/2014/main" id="{6CB57AE8-CAC3-761E-D250-B43BA3664833}"/>
              </a:ext>
            </a:extLst>
          </p:cNvPr>
          <p:cNvSpPr txBox="1"/>
          <p:nvPr/>
        </p:nvSpPr>
        <p:spPr>
          <a:xfrm>
            <a:off x="205727" y="5161266"/>
            <a:ext cx="2262443" cy="253916"/>
          </a:xfrm>
          <a:prstGeom prst="rect">
            <a:avLst/>
          </a:prstGeom>
          <a:noFill/>
        </p:spPr>
        <p:txBody>
          <a:bodyPr wrap="square" rtlCol="0">
            <a:spAutoFit/>
          </a:bodyPr>
          <a:lstStyle/>
          <a:p>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pic>
        <p:nvPicPr>
          <p:cNvPr id="19" name="図 18" descr="ダイアグラム&#10;&#10;AI によって生成されたコンテンツは間違っている可能性があります。">
            <a:extLst>
              <a:ext uri="{FF2B5EF4-FFF2-40B4-BE49-F238E27FC236}">
                <a16:creationId xmlns:a16="http://schemas.microsoft.com/office/drawing/2014/main" id="{534DB654-1E54-6693-FA8B-5D7ED935AF8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62762" y="1180371"/>
            <a:ext cx="1987978" cy="2336756"/>
          </a:xfrm>
          <a:prstGeom prst="rect">
            <a:avLst/>
          </a:prstGeom>
          <a:noFill/>
          <a:ln>
            <a:noFill/>
          </a:ln>
        </p:spPr>
      </p:pic>
      <p:pic>
        <p:nvPicPr>
          <p:cNvPr id="20" name="図 19" descr="ダイアグラム, マップ&#10;&#10;AI によって生成されたコンテンツは間違っている可能性があります。">
            <a:extLst>
              <a:ext uri="{FF2B5EF4-FFF2-40B4-BE49-F238E27FC236}">
                <a16:creationId xmlns:a16="http://schemas.microsoft.com/office/drawing/2014/main" id="{BA61C899-9718-24B9-E87E-7895749ADC2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96505" y="1180371"/>
            <a:ext cx="1987978" cy="2336756"/>
          </a:xfrm>
          <a:prstGeom prst="rect">
            <a:avLst/>
          </a:prstGeom>
          <a:noFill/>
          <a:ln>
            <a:noFill/>
          </a:ln>
        </p:spPr>
      </p:pic>
      <p:sp>
        <p:nvSpPr>
          <p:cNvPr id="30" name="テキスト ボックス 29">
            <a:extLst>
              <a:ext uri="{FF2B5EF4-FFF2-40B4-BE49-F238E27FC236}">
                <a16:creationId xmlns:a16="http://schemas.microsoft.com/office/drawing/2014/main" id="{F2DDDDB8-A4AC-CF7A-07CD-96A36A175D2A}"/>
              </a:ext>
            </a:extLst>
          </p:cNvPr>
          <p:cNvSpPr txBox="1"/>
          <p:nvPr/>
        </p:nvSpPr>
        <p:spPr>
          <a:xfrm>
            <a:off x="205727" y="3648699"/>
            <a:ext cx="1987977"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pic>
        <p:nvPicPr>
          <p:cNvPr id="3" name="図 2">
            <a:extLst>
              <a:ext uri="{FF2B5EF4-FFF2-40B4-BE49-F238E27FC236}">
                <a16:creationId xmlns:a16="http://schemas.microsoft.com/office/drawing/2014/main" id="{A25A59CC-C66F-3B5B-F1EF-67CA288802A3}"/>
              </a:ext>
            </a:extLst>
          </p:cNvPr>
          <p:cNvPicPr>
            <a:picLocks noChangeAspect="1"/>
          </p:cNvPicPr>
          <p:nvPr/>
        </p:nvPicPr>
        <p:blipFill>
          <a:blip r:embed="rId6"/>
          <a:stretch>
            <a:fillRect/>
          </a:stretch>
        </p:blipFill>
        <p:spPr>
          <a:xfrm>
            <a:off x="326936" y="3903402"/>
            <a:ext cx="2730925" cy="1080000"/>
          </a:xfrm>
          <a:prstGeom prst="rect">
            <a:avLst/>
          </a:prstGeom>
        </p:spPr>
      </p:pic>
      <p:pic>
        <p:nvPicPr>
          <p:cNvPr id="4" name="図 3">
            <a:extLst>
              <a:ext uri="{FF2B5EF4-FFF2-40B4-BE49-F238E27FC236}">
                <a16:creationId xmlns:a16="http://schemas.microsoft.com/office/drawing/2014/main" id="{8D816A91-8C9E-364B-94BD-F138D04312E8}"/>
              </a:ext>
            </a:extLst>
          </p:cNvPr>
          <p:cNvPicPr>
            <a:picLocks noChangeAspect="1"/>
          </p:cNvPicPr>
          <p:nvPr/>
        </p:nvPicPr>
        <p:blipFill>
          <a:blip r:embed="rId7"/>
          <a:stretch>
            <a:fillRect/>
          </a:stretch>
        </p:blipFill>
        <p:spPr>
          <a:xfrm>
            <a:off x="3108360" y="3903402"/>
            <a:ext cx="2843669" cy="1080000"/>
          </a:xfrm>
          <a:prstGeom prst="rect">
            <a:avLst/>
          </a:prstGeom>
        </p:spPr>
      </p:pic>
      <p:sp>
        <p:nvSpPr>
          <p:cNvPr id="7" name="テキスト ボックス 6">
            <a:extLst>
              <a:ext uri="{FF2B5EF4-FFF2-40B4-BE49-F238E27FC236}">
                <a16:creationId xmlns:a16="http://schemas.microsoft.com/office/drawing/2014/main" id="{4B214917-112B-DC21-B43C-5C2B4F269C60}"/>
              </a:ext>
            </a:extLst>
          </p:cNvPr>
          <p:cNvSpPr txBox="1"/>
          <p:nvPr/>
        </p:nvSpPr>
        <p:spPr>
          <a:xfrm>
            <a:off x="1362762" y="1179698"/>
            <a:ext cx="1158940" cy="253916"/>
          </a:xfrm>
          <a:prstGeom prst="rect">
            <a:avLst/>
          </a:prstGeom>
          <a:noFill/>
        </p:spPr>
        <p:txBody>
          <a:bodyPr wrap="square" rtlCol="0">
            <a:spAutoFit/>
          </a:bodyPr>
          <a:lstStyle/>
          <a:p>
            <a:r>
              <a:rPr kumimoji="1" lang="ja-JP" altLang="en-US" sz="1050" b="1" dirty="0">
                <a:solidFill>
                  <a:schemeClr val="accent1"/>
                </a:solidFill>
              </a:rPr>
              <a:t>ケース１～４</a:t>
            </a:r>
            <a:endParaRPr kumimoji="1" lang="en-US" altLang="ja-JP" sz="1050" b="1" dirty="0">
              <a:solidFill>
                <a:schemeClr val="accent1"/>
              </a:solidFill>
            </a:endParaRPr>
          </a:p>
        </p:txBody>
      </p:sp>
      <p:sp>
        <p:nvSpPr>
          <p:cNvPr id="8" name="テキスト ボックス 7">
            <a:extLst>
              <a:ext uri="{FF2B5EF4-FFF2-40B4-BE49-F238E27FC236}">
                <a16:creationId xmlns:a16="http://schemas.microsoft.com/office/drawing/2014/main" id="{1ED46B72-A0E8-C4EE-08EA-97708E65BB35}"/>
              </a:ext>
            </a:extLst>
          </p:cNvPr>
          <p:cNvSpPr txBox="1"/>
          <p:nvPr/>
        </p:nvSpPr>
        <p:spPr>
          <a:xfrm>
            <a:off x="3496505" y="1179698"/>
            <a:ext cx="1158940" cy="253916"/>
          </a:xfrm>
          <a:prstGeom prst="rect">
            <a:avLst/>
          </a:prstGeom>
          <a:noFill/>
        </p:spPr>
        <p:txBody>
          <a:bodyPr wrap="square" rtlCol="0">
            <a:spAutoFit/>
          </a:bodyPr>
          <a:lstStyle/>
          <a:p>
            <a:r>
              <a:rPr kumimoji="1" lang="ja-JP" altLang="en-US" sz="1050" b="1" dirty="0">
                <a:solidFill>
                  <a:schemeClr val="accent1"/>
                </a:solidFill>
              </a:rPr>
              <a:t>ケース５，６</a:t>
            </a:r>
            <a:endParaRPr kumimoji="1" lang="en-US" altLang="ja-JP" sz="1050" b="1" dirty="0">
              <a:solidFill>
                <a:schemeClr val="accent1"/>
              </a:solidFill>
            </a:endParaRPr>
          </a:p>
        </p:txBody>
      </p:sp>
      <p:sp>
        <p:nvSpPr>
          <p:cNvPr id="9" name="テキスト ボックス 8">
            <a:extLst>
              <a:ext uri="{FF2B5EF4-FFF2-40B4-BE49-F238E27FC236}">
                <a16:creationId xmlns:a16="http://schemas.microsoft.com/office/drawing/2014/main" id="{B5C8AB17-FF45-C3F8-5024-F69DA387ABB1}"/>
              </a:ext>
            </a:extLst>
          </p:cNvPr>
          <p:cNvSpPr txBox="1"/>
          <p:nvPr/>
        </p:nvSpPr>
        <p:spPr>
          <a:xfrm>
            <a:off x="5652472" y="1179698"/>
            <a:ext cx="1158940" cy="253916"/>
          </a:xfrm>
          <a:prstGeom prst="rect">
            <a:avLst/>
          </a:prstGeom>
          <a:noFill/>
        </p:spPr>
        <p:txBody>
          <a:bodyPr wrap="square" rtlCol="0">
            <a:spAutoFit/>
          </a:bodyPr>
          <a:lstStyle/>
          <a:p>
            <a:r>
              <a:rPr kumimoji="1" lang="ja-JP" altLang="en-US" sz="1050" b="1" dirty="0">
                <a:solidFill>
                  <a:srgbClr val="38A800"/>
                </a:solidFill>
              </a:rPr>
              <a:t>ケース７，８</a:t>
            </a:r>
            <a:endParaRPr kumimoji="1" lang="en-US" altLang="ja-JP" sz="1050" b="1" dirty="0">
              <a:solidFill>
                <a:srgbClr val="38A800"/>
              </a:solidFill>
            </a:endParaRPr>
          </a:p>
        </p:txBody>
      </p:sp>
      <p:pic>
        <p:nvPicPr>
          <p:cNvPr id="10" name="図 9">
            <a:extLst>
              <a:ext uri="{FF2B5EF4-FFF2-40B4-BE49-F238E27FC236}">
                <a16:creationId xmlns:a16="http://schemas.microsoft.com/office/drawing/2014/main" id="{92BFBD4F-927D-4296-831A-35C0C2365AD8}"/>
              </a:ext>
            </a:extLst>
          </p:cNvPr>
          <p:cNvPicPr>
            <a:picLocks noChangeAspect="1"/>
          </p:cNvPicPr>
          <p:nvPr/>
        </p:nvPicPr>
        <p:blipFill>
          <a:blip r:embed="rId8"/>
          <a:stretch>
            <a:fillRect/>
          </a:stretch>
        </p:blipFill>
        <p:spPr>
          <a:xfrm>
            <a:off x="5982318" y="3896655"/>
            <a:ext cx="2980000" cy="1080000"/>
          </a:xfrm>
          <a:prstGeom prst="rect">
            <a:avLst/>
          </a:prstGeom>
        </p:spPr>
      </p:pic>
      <p:pic>
        <p:nvPicPr>
          <p:cNvPr id="12" name="図 11">
            <a:extLst>
              <a:ext uri="{FF2B5EF4-FFF2-40B4-BE49-F238E27FC236}">
                <a16:creationId xmlns:a16="http://schemas.microsoft.com/office/drawing/2014/main" id="{2F5DA179-8E5D-F4A8-3FEC-013F799E1AF5}"/>
              </a:ext>
            </a:extLst>
          </p:cNvPr>
          <p:cNvPicPr>
            <a:picLocks noChangeAspect="1"/>
          </p:cNvPicPr>
          <p:nvPr/>
        </p:nvPicPr>
        <p:blipFill>
          <a:blip r:embed="rId9"/>
          <a:stretch>
            <a:fillRect/>
          </a:stretch>
        </p:blipFill>
        <p:spPr>
          <a:xfrm>
            <a:off x="936252" y="5383890"/>
            <a:ext cx="3603026" cy="1080000"/>
          </a:xfrm>
          <a:prstGeom prst="rect">
            <a:avLst/>
          </a:prstGeom>
        </p:spPr>
      </p:pic>
      <p:pic>
        <p:nvPicPr>
          <p:cNvPr id="13" name="図 12">
            <a:extLst>
              <a:ext uri="{FF2B5EF4-FFF2-40B4-BE49-F238E27FC236}">
                <a16:creationId xmlns:a16="http://schemas.microsoft.com/office/drawing/2014/main" id="{C51F4DC1-7785-E6DD-84C2-BE5023CFF37E}"/>
              </a:ext>
            </a:extLst>
          </p:cNvPr>
          <p:cNvPicPr>
            <a:picLocks noChangeAspect="1"/>
          </p:cNvPicPr>
          <p:nvPr/>
        </p:nvPicPr>
        <p:blipFill>
          <a:blip r:embed="rId10"/>
          <a:stretch>
            <a:fillRect/>
          </a:stretch>
        </p:blipFill>
        <p:spPr>
          <a:xfrm>
            <a:off x="4604722" y="5383890"/>
            <a:ext cx="3603025" cy="1080000"/>
          </a:xfrm>
          <a:prstGeom prst="rect">
            <a:avLst/>
          </a:prstGeom>
        </p:spPr>
      </p:pic>
      <p:sp>
        <p:nvSpPr>
          <p:cNvPr id="21" name="テキスト ボックス 20">
            <a:extLst>
              <a:ext uri="{FF2B5EF4-FFF2-40B4-BE49-F238E27FC236}">
                <a16:creationId xmlns:a16="http://schemas.microsoft.com/office/drawing/2014/main" id="{4198D4A0-68F9-39CA-8A05-BB6F056371B3}"/>
              </a:ext>
            </a:extLst>
          </p:cNvPr>
          <p:cNvSpPr txBox="1"/>
          <p:nvPr/>
        </p:nvSpPr>
        <p:spPr>
          <a:xfrm>
            <a:off x="669347" y="4768373"/>
            <a:ext cx="674137" cy="253916"/>
          </a:xfrm>
          <a:prstGeom prst="rect">
            <a:avLst/>
          </a:prstGeom>
          <a:noFill/>
        </p:spPr>
        <p:txBody>
          <a:bodyPr wrap="square" rtlCol="0">
            <a:spAutoFit/>
          </a:bodyPr>
          <a:lstStyle/>
          <a:p>
            <a:pPr algn="ctr"/>
            <a:r>
              <a:rPr kumimoji="1" lang="ja-JP" altLang="en-US" sz="1050" b="1" dirty="0">
                <a:highlight>
                  <a:srgbClr val="FFFF00"/>
                </a:highlight>
              </a:rPr>
              <a:t>ケース１</a:t>
            </a:r>
            <a:endParaRPr kumimoji="1" lang="en-US" altLang="ja-JP" sz="1050" b="1" dirty="0">
              <a:highlight>
                <a:srgbClr val="FFFF00"/>
              </a:highlight>
            </a:endParaRPr>
          </a:p>
        </p:txBody>
      </p:sp>
      <p:sp>
        <p:nvSpPr>
          <p:cNvPr id="24" name="テキスト ボックス 23">
            <a:extLst>
              <a:ext uri="{FF2B5EF4-FFF2-40B4-BE49-F238E27FC236}">
                <a16:creationId xmlns:a16="http://schemas.microsoft.com/office/drawing/2014/main" id="{245896F1-CD81-23C1-C6D4-F9B756EF90AC}"/>
              </a:ext>
            </a:extLst>
          </p:cNvPr>
          <p:cNvSpPr txBox="1"/>
          <p:nvPr/>
        </p:nvSpPr>
        <p:spPr>
          <a:xfrm>
            <a:off x="1929532" y="4857943"/>
            <a:ext cx="674137" cy="253916"/>
          </a:xfrm>
          <a:prstGeom prst="rect">
            <a:avLst/>
          </a:prstGeom>
          <a:noFill/>
        </p:spPr>
        <p:txBody>
          <a:bodyPr wrap="square" rtlCol="0">
            <a:spAutoFit/>
          </a:bodyPr>
          <a:lstStyle/>
          <a:p>
            <a:pPr algn="ctr"/>
            <a:r>
              <a:rPr kumimoji="1" lang="ja-JP" altLang="en-US" sz="1050" b="1" dirty="0">
                <a:highlight>
                  <a:srgbClr val="FFFF00"/>
                </a:highlight>
              </a:rPr>
              <a:t>ケース２</a:t>
            </a:r>
            <a:endParaRPr kumimoji="1" lang="en-US" altLang="ja-JP" sz="1050" b="1" dirty="0">
              <a:highlight>
                <a:srgbClr val="FFFF00"/>
              </a:highlight>
            </a:endParaRPr>
          </a:p>
        </p:txBody>
      </p:sp>
      <p:sp>
        <p:nvSpPr>
          <p:cNvPr id="25" name="テキスト ボックス 24">
            <a:extLst>
              <a:ext uri="{FF2B5EF4-FFF2-40B4-BE49-F238E27FC236}">
                <a16:creationId xmlns:a16="http://schemas.microsoft.com/office/drawing/2014/main" id="{0082841B-A516-2A10-B93C-7EA65AB13E6A}"/>
              </a:ext>
            </a:extLst>
          </p:cNvPr>
          <p:cNvSpPr txBox="1"/>
          <p:nvPr/>
        </p:nvSpPr>
        <p:spPr>
          <a:xfrm>
            <a:off x="3520255" y="4865501"/>
            <a:ext cx="674137" cy="253916"/>
          </a:xfrm>
          <a:prstGeom prst="rect">
            <a:avLst/>
          </a:prstGeom>
          <a:noFill/>
        </p:spPr>
        <p:txBody>
          <a:bodyPr wrap="square" rtlCol="0">
            <a:spAutoFit/>
          </a:bodyPr>
          <a:lstStyle/>
          <a:p>
            <a:pPr algn="ctr"/>
            <a:r>
              <a:rPr kumimoji="1" lang="ja-JP" altLang="en-US" sz="1050" b="1" dirty="0">
                <a:highlight>
                  <a:srgbClr val="FFFF00"/>
                </a:highlight>
              </a:rPr>
              <a:t>ケース３</a:t>
            </a:r>
            <a:endParaRPr kumimoji="1" lang="en-US" altLang="ja-JP" sz="1050" b="1" dirty="0">
              <a:highlight>
                <a:srgbClr val="FFFF00"/>
              </a:highlight>
            </a:endParaRPr>
          </a:p>
        </p:txBody>
      </p:sp>
      <p:sp>
        <p:nvSpPr>
          <p:cNvPr id="29" name="テキスト ボックス 28">
            <a:extLst>
              <a:ext uri="{FF2B5EF4-FFF2-40B4-BE49-F238E27FC236}">
                <a16:creationId xmlns:a16="http://schemas.microsoft.com/office/drawing/2014/main" id="{59FE6F29-E984-C316-C929-3DBBDD31A3BA}"/>
              </a:ext>
            </a:extLst>
          </p:cNvPr>
          <p:cNvSpPr txBox="1"/>
          <p:nvPr/>
        </p:nvSpPr>
        <p:spPr>
          <a:xfrm>
            <a:off x="4828711" y="4765233"/>
            <a:ext cx="674137" cy="253916"/>
          </a:xfrm>
          <a:prstGeom prst="rect">
            <a:avLst/>
          </a:prstGeom>
          <a:noFill/>
        </p:spPr>
        <p:txBody>
          <a:bodyPr wrap="square" rtlCol="0">
            <a:spAutoFit/>
          </a:bodyPr>
          <a:lstStyle/>
          <a:p>
            <a:pPr algn="ctr"/>
            <a:r>
              <a:rPr kumimoji="1" lang="ja-JP" altLang="en-US" sz="1050" b="1" dirty="0">
                <a:highlight>
                  <a:srgbClr val="FFFF00"/>
                </a:highlight>
              </a:rPr>
              <a:t>ケース４</a:t>
            </a:r>
            <a:endParaRPr kumimoji="1" lang="en-US" altLang="ja-JP" sz="1050" b="1" dirty="0">
              <a:highlight>
                <a:srgbClr val="FFFF00"/>
              </a:highlight>
            </a:endParaRPr>
          </a:p>
        </p:txBody>
      </p:sp>
      <p:sp>
        <p:nvSpPr>
          <p:cNvPr id="34" name="テキスト ボックス 33">
            <a:extLst>
              <a:ext uri="{FF2B5EF4-FFF2-40B4-BE49-F238E27FC236}">
                <a16:creationId xmlns:a16="http://schemas.microsoft.com/office/drawing/2014/main" id="{054D837E-442C-83EB-0951-0D58FCCCAF0B}"/>
              </a:ext>
            </a:extLst>
          </p:cNvPr>
          <p:cNvSpPr txBox="1"/>
          <p:nvPr/>
        </p:nvSpPr>
        <p:spPr>
          <a:xfrm>
            <a:off x="6161659" y="4627895"/>
            <a:ext cx="674137" cy="253916"/>
          </a:xfrm>
          <a:prstGeom prst="rect">
            <a:avLst/>
          </a:prstGeom>
          <a:noFill/>
        </p:spPr>
        <p:txBody>
          <a:bodyPr wrap="square" rtlCol="0">
            <a:spAutoFit/>
          </a:bodyPr>
          <a:lstStyle/>
          <a:p>
            <a:pPr algn="ctr"/>
            <a:r>
              <a:rPr kumimoji="1" lang="ja-JP" altLang="en-US" sz="1050" b="1" dirty="0">
                <a:highlight>
                  <a:srgbClr val="FFFF00"/>
                </a:highlight>
              </a:rPr>
              <a:t>ケース５</a:t>
            </a:r>
            <a:endParaRPr kumimoji="1" lang="en-US" altLang="ja-JP" sz="1050" b="1" dirty="0">
              <a:highlight>
                <a:srgbClr val="FFFF00"/>
              </a:highlight>
            </a:endParaRPr>
          </a:p>
        </p:txBody>
      </p:sp>
      <p:sp>
        <p:nvSpPr>
          <p:cNvPr id="35" name="テキスト ボックス 34">
            <a:extLst>
              <a:ext uri="{FF2B5EF4-FFF2-40B4-BE49-F238E27FC236}">
                <a16:creationId xmlns:a16="http://schemas.microsoft.com/office/drawing/2014/main" id="{2F8CCCA4-2DD9-E6C6-F661-F20876CB0551}"/>
              </a:ext>
            </a:extLst>
          </p:cNvPr>
          <p:cNvSpPr txBox="1"/>
          <p:nvPr/>
        </p:nvSpPr>
        <p:spPr>
          <a:xfrm>
            <a:off x="7547601" y="4632669"/>
            <a:ext cx="674137" cy="253916"/>
          </a:xfrm>
          <a:prstGeom prst="rect">
            <a:avLst/>
          </a:prstGeom>
          <a:noFill/>
        </p:spPr>
        <p:txBody>
          <a:bodyPr wrap="square" rtlCol="0">
            <a:spAutoFit/>
          </a:bodyPr>
          <a:lstStyle/>
          <a:p>
            <a:pPr algn="ctr"/>
            <a:r>
              <a:rPr kumimoji="1" lang="ja-JP" altLang="en-US" sz="1050" b="1" dirty="0">
                <a:highlight>
                  <a:srgbClr val="FFFF00"/>
                </a:highlight>
              </a:rPr>
              <a:t>ケース６</a:t>
            </a:r>
            <a:endParaRPr kumimoji="1" lang="en-US" altLang="ja-JP" sz="1050" b="1" dirty="0">
              <a:highlight>
                <a:srgbClr val="FFFF00"/>
              </a:highlight>
            </a:endParaRPr>
          </a:p>
        </p:txBody>
      </p:sp>
      <p:sp>
        <p:nvSpPr>
          <p:cNvPr id="38" name="テキスト ボックス 37">
            <a:extLst>
              <a:ext uri="{FF2B5EF4-FFF2-40B4-BE49-F238E27FC236}">
                <a16:creationId xmlns:a16="http://schemas.microsoft.com/office/drawing/2014/main" id="{BE2960B0-A504-1396-CA02-9765D27F7CD1}"/>
              </a:ext>
            </a:extLst>
          </p:cNvPr>
          <p:cNvSpPr txBox="1"/>
          <p:nvPr/>
        </p:nvSpPr>
        <p:spPr>
          <a:xfrm>
            <a:off x="5012908" y="6144497"/>
            <a:ext cx="674137" cy="253916"/>
          </a:xfrm>
          <a:prstGeom prst="rect">
            <a:avLst/>
          </a:prstGeom>
          <a:noFill/>
        </p:spPr>
        <p:txBody>
          <a:bodyPr wrap="square" rtlCol="0">
            <a:spAutoFit/>
          </a:bodyPr>
          <a:lstStyle/>
          <a:p>
            <a:pPr algn="ctr"/>
            <a:r>
              <a:rPr kumimoji="1" lang="ja-JP" altLang="en-US" sz="1050" b="1" dirty="0">
                <a:highlight>
                  <a:srgbClr val="FFFF00"/>
                </a:highlight>
              </a:rPr>
              <a:t>ケース８</a:t>
            </a:r>
            <a:endParaRPr kumimoji="1" lang="en-US" altLang="ja-JP" sz="1050" b="1" dirty="0">
              <a:highlight>
                <a:srgbClr val="FFFF00"/>
              </a:highlight>
            </a:endParaRPr>
          </a:p>
        </p:txBody>
      </p:sp>
      <p:sp>
        <p:nvSpPr>
          <p:cNvPr id="39" name="テキスト ボックス 38">
            <a:extLst>
              <a:ext uri="{FF2B5EF4-FFF2-40B4-BE49-F238E27FC236}">
                <a16:creationId xmlns:a16="http://schemas.microsoft.com/office/drawing/2014/main" id="{9D38C38C-EDD0-293D-2A24-FAEA0AF5ACB4}"/>
              </a:ext>
            </a:extLst>
          </p:cNvPr>
          <p:cNvSpPr txBox="1"/>
          <p:nvPr/>
        </p:nvSpPr>
        <p:spPr>
          <a:xfrm>
            <a:off x="2340043" y="6144497"/>
            <a:ext cx="674137" cy="253916"/>
          </a:xfrm>
          <a:prstGeom prst="rect">
            <a:avLst/>
          </a:prstGeom>
          <a:noFill/>
        </p:spPr>
        <p:txBody>
          <a:bodyPr wrap="square" rtlCol="0">
            <a:spAutoFit/>
          </a:bodyPr>
          <a:lstStyle/>
          <a:p>
            <a:pPr algn="ctr"/>
            <a:r>
              <a:rPr kumimoji="1" lang="ja-JP" altLang="en-US" sz="1050" b="1" dirty="0">
                <a:highlight>
                  <a:srgbClr val="FFFF00"/>
                </a:highlight>
              </a:rPr>
              <a:t>ケース７</a:t>
            </a:r>
            <a:endParaRPr kumimoji="1" lang="en-US" altLang="ja-JP" sz="1050" b="1" dirty="0">
              <a:highlight>
                <a:srgbClr val="FFFF00"/>
              </a:highlight>
            </a:endParaRPr>
          </a:p>
        </p:txBody>
      </p:sp>
      <p:sp>
        <p:nvSpPr>
          <p:cNvPr id="48" name="テキスト ボックス 47">
            <a:extLst>
              <a:ext uri="{FF2B5EF4-FFF2-40B4-BE49-F238E27FC236}">
                <a16:creationId xmlns:a16="http://schemas.microsoft.com/office/drawing/2014/main" id="{9ECF1DA4-47F1-E8BB-3CEC-EC711DDC5D43}"/>
              </a:ext>
            </a:extLst>
          </p:cNvPr>
          <p:cNvSpPr txBox="1"/>
          <p:nvPr/>
        </p:nvSpPr>
        <p:spPr>
          <a:xfrm>
            <a:off x="2977604" y="3648699"/>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49" name="テキスト ボックス 48">
            <a:extLst>
              <a:ext uri="{FF2B5EF4-FFF2-40B4-BE49-F238E27FC236}">
                <a16:creationId xmlns:a16="http://schemas.microsoft.com/office/drawing/2014/main" id="{2DCE5816-72C1-EB4F-D1EB-0587D55EEEC4}"/>
              </a:ext>
            </a:extLst>
          </p:cNvPr>
          <p:cNvSpPr txBox="1"/>
          <p:nvPr/>
        </p:nvSpPr>
        <p:spPr>
          <a:xfrm>
            <a:off x="6027188" y="3639525"/>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6" name="テキスト ボックス 5">
            <a:extLst>
              <a:ext uri="{FF2B5EF4-FFF2-40B4-BE49-F238E27FC236}">
                <a16:creationId xmlns:a16="http://schemas.microsoft.com/office/drawing/2014/main" id="{14E3C044-08F2-1799-EFF9-4964F1A1F026}"/>
              </a:ext>
            </a:extLst>
          </p:cNvPr>
          <p:cNvSpPr txBox="1"/>
          <p:nvPr/>
        </p:nvSpPr>
        <p:spPr>
          <a:xfrm>
            <a:off x="4490494" y="5151155"/>
            <a:ext cx="2262443" cy="253916"/>
          </a:xfrm>
          <a:prstGeom prst="rect">
            <a:avLst/>
          </a:prstGeom>
          <a:noFill/>
        </p:spPr>
        <p:txBody>
          <a:bodyPr wrap="square" rtlCol="0">
            <a:spAutoFit/>
          </a:bodyPr>
          <a:lstStyle/>
          <a:p>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sp>
        <p:nvSpPr>
          <p:cNvPr id="16" name="正方形/長方形 15">
            <a:extLst>
              <a:ext uri="{FF2B5EF4-FFF2-40B4-BE49-F238E27FC236}">
                <a16:creationId xmlns:a16="http://schemas.microsoft.com/office/drawing/2014/main" id="{F47FA423-EA9E-79A8-8294-52B069C8A3DA}"/>
              </a:ext>
            </a:extLst>
          </p:cNvPr>
          <p:cNvSpPr/>
          <p:nvPr/>
        </p:nvSpPr>
        <p:spPr>
          <a:xfrm>
            <a:off x="1343483" y="1179697"/>
            <a:ext cx="4140999" cy="2324895"/>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3714EE5-4B8F-AB21-2576-959339FD2888}"/>
              </a:ext>
            </a:extLst>
          </p:cNvPr>
          <p:cNvSpPr/>
          <p:nvPr/>
        </p:nvSpPr>
        <p:spPr>
          <a:xfrm>
            <a:off x="5670793" y="1204736"/>
            <a:ext cx="1987978" cy="2324895"/>
          </a:xfrm>
          <a:prstGeom prst="rect">
            <a:avLst/>
          </a:prstGeom>
          <a:noFill/>
          <a:ln w="38100">
            <a:solidFill>
              <a:srgbClr val="38A8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7BC73B1-8F59-FD1C-2C2C-36734296C730}"/>
              </a:ext>
            </a:extLst>
          </p:cNvPr>
          <p:cNvSpPr txBox="1"/>
          <p:nvPr/>
        </p:nvSpPr>
        <p:spPr>
          <a:xfrm>
            <a:off x="4948221" y="900383"/>
            <a:ext cx="3433121" cy="253916"/>
          </a:xfrm>
          <a:prstGeom prst="rect">
            <a:avLst/>
          </a:prstGeom>
          <a:noFill/>
        </p:spPr>
        <p:txBody>
          <a:bodyPr wrap="square" rtlCol="0">
            <a:spAutoFit/>
          </a:bodyPr>
          <a:lstStyle/>
          <a:p>
            <a:pPr algn="ctr"/>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の破壊シナリオの断層帯位置</a:t>
            </a:r>
            <a:endParaRPr kumimoji="1" lang="en-US" altLang="ja-JP" sz="1050" b="1" dirty="0">
              <a:solidFill>
                <a:srgbClr val="00B050"/>
              </a:solidFill>
            </a:endParaRPr>
          </a:p>
        </p:txBody>
      </p:sp>
      <p:sp>
        <p:nvSpPr>
          <p:cNvPr id="26" name="テキスト ボックス 25">
            <a:extLst>
              <a:ext uri="{FF2B5EF4-FFF2-40B4-BE49-F238E27FC236}">
                <a16:creationId xmlns:a16="http://schemas.microsoft.com/office/drawing/2014/main" id="{B733C86B-59FD-9207-E39E-AC2078C6D1F8}"/>
              </a:ext>
            </a:extLst>
          </p:cNvPr>
          <p:cNvSpPr txBox="1"/>
          <p:nvPr/>
        </p:nvSpPr>
        <p:spPr>
          <a:xfrm>
            <a:off x="1888834" y="915224"/>
            <a:ext cx="3215342" cy="253916"/>
          </a:xfrm>
          <a:prstGeom prst="rect">
            <a:avLst/>
          </a:prstGeom>
          <a:noFill/>
        </p:spPr>
        <p:txBody>
          <a:bodyPr wrap="square" rtlCol="0">
            <a:spAutoFit/>
          </a:bodyPr>
          <a:lstStyle/>
          <a:p>
            <a:pPr algn="ctr"/>
            <a:r>
              <a:rPr kumimoji="1" lang="ja-JP" altLang="en-US" sz="1050" b="1" dirty="0">
                <a:solidFill>
                  <a:schemeClr val="accent1"/>
                </a:solidFill>
              </a:rPr>
              <a:t>「レシピ」による破壊シナリオの断層帯位置</a:t>
            </a:r>
            <a:endParaRPr kumimoji="1" lang="en-US" altLang="ja-JP" sz="1050" b="1" dirty="0">
              <a:solidFill>
                <a:schemeClr val="accent1"/>
              </a:solidFill>
            </a:endParaRPr>
          </a:p>
        </p:txBody>
      </p:sp>
    </p:spTree>
    <p:extLst>
      <p:ext uri="{BB962C8B-B14F-4D97-AF65-F5344CB8AC3E}">
        <p14:creationId xmlns:p14="http://schemas.microsoft.com/office/powerpoint/2010/main" val="250946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7544-C4F1-5534-84A3-4490B76F79EA}"/>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F8C8C28-2BB8-C9BE-E6B4-00D6919DBF30}"/>
              </a:ext>
            </a:extLst>
          </p:cNvPr>
          <p:cNvSpPr/>
          <p:nvPr/>
        </p:nvSpPr>
        <p:spPr>
          <a:xfrm>
            <a:off x="2956759" y="1768381"/>
            <a:ext cx="5965393" cy="4795518"/>
          </a:xfrm>
          <a:prstGeom prst="rect">
            <a:avLst/>
          </a:prstGeom>
          <a:solidFill>
            <a:schemeClr val="accent5">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CD45A86F-C18D-9019-4CCE-D968D4355E0A}"/>
              </a:ext>
            </a:extLst>
          </p:cNvPr>
          <p:cNvPicPr>
            <a:picLocks noChangeAspect="1"/>
          </p:cNvPicPr>
          <p:nvPr/>
        </p:nvPicPr>
        <p:blipFill>
          <a:blip r:embed="rId3"/>
          <a:stretch>
            <a:fillRect/>
          </a:stretch>
        </p:blipFill>
        <p:spPr>
          <a:xfrm>
            <a:off x="3318785" y="2234932"/>
            <a:ext cx="5053585" cy="1080000"/>
          </a:xfrm>
          <a:prstGeom prst="rect">
            <a:avLst/>
          </a:prstGeom>
        </p:spPr>
      </p:pic>
      <p:pic>
        <p:nvPicPr>
          <p:cNvPr id="45" name="図 44">
            <a:extLst>
              <a:ext uri="{FF2B5EF4-FFF2-40B4-BE49-F238E27FC236}">
                <a16:creationId xmlns:a16="http://schemas.microsoft.com/office/drawing/2014/main" id="{3F06BF59-1ED2-0489-AF88-D6AA4F03C5C0}"/>
              </a:ext>
            </a:extLst>
          </p:cNvPr>
          <p:cNvPicPr>
            <a:picLocks noChangeAspect="1"/>
          </p:cNvPicPr>
          <p:nvPr/>
        </p:nvPicPr>
        <p:blipFill>
          <a:blip r:embed="rId4"/>
          <a:stretch>
            <a:fillRect/>
          </a:stretch>
        </p:blipFill>
        <p:spPr>
          <a:xfrm>
            <a:off x="3318785" y="3754421"/>
            <a:ext cx="5053585" cy="1080000"/>
          </a:xfrm>
          <a:prstGeom prst="rect">
            <a:avLst/>
          </a:prstGeom>
        </p:spPr>
      </p:pic>
      <p:pic>
        <p:nvPicPr>
          <p:cNvPr id="2" name="図 1">
            <a:extLst>
              <a:ext uri="{FF2B5EF4-FFF2-40B4-BE49-F238E27FC236}">
                <a16:creationId xmlns:a16="http://schemas.microsoft.com/office/drawing/2014/main" id="{FEEB4F6E-54FB-493F-38BD-A54B1F3CCFF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7313" y="1618863"/>
            <a:ext cx="1987978" cy="2326801"/>
          </a:xfrm>
          <a:prstGeom prst="rect">
            <a:avLst/>
          </a:prstGeom>
          <a:noFill/>
          <a:ln>
            <a:noFill/>
          </a:ln>
        </p:spPr>
      </p:pic>
      <p:pic>
        <p:nvPicPr>
          <p:cNvPr id="6" name="図 5">
            <a:extLst>
              <a:ext uri="{FF2B5EF4-FFF2-40B4-BE49-F238E27FC236}">
                <a16:creationId xmlns:a16="http://schemas.microsoft.com/office/drawing/2014/main" id="{A7793039-7182-1F3D-9D98-FB591BAA92DE}"/>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7313" y="4080970"/>
            <a:ext cx="1987977" cy="2322994"/>
          </a:xfrm>
          <a:prstGeom prst="rect">
            <a:avLst/>
          </a:prstGeom>
          <a:noFill/>
          <a:ln>
            <a:noFill/>
          </a:ln>
        </p:spPr>
      </p:pic>
      <p:sp>
        <p:nvSpPr>
          <p:cNvPr id="11" name="タイトル 3">
            <a:extLst>
              <a:ext uri="{FF2B5EF4-FFF2-40B4-BE49-F238E27FC236}">
                <a16:creationId xmlns:a16="http://schemas.microsoft.com/office/drawing/2014/main" id="{9E777260-FF26-A6D2-BEFD-A1953C74DE1A}"/>
              </a:ext>
            </a:extLst>
          </p:cNvPr>
          <p:cNvSpPr>
            <a:spLocks noGrp="1"/>
          </p:cNvSpPr>
          <p:nvPr>
            <p:ph type="title"/>
          </p:nvPr>
        </p:nvSpPr>
        <p:spPr/>
        <p:txBody>
          <a:bodyPr>
            <a:normAutofit/>
          </a:bodyPr>
          <a:lstStyle/>
          <a:p>
            <a:r>
              <a:rPr kumimoji="1" lang="ja-JP" altLang="en-US" sz="1800" dirty="0"/>
              <a:t>２</a:t>
            </a:r>
            <a:r>
              <a:rPr kumimoji="1" lang="en-US" altLang="ja-JP" sz="1800" dirty="0"/>
              <a:t>-③</a:t>
            </a:r>
            <a:r>
              <a:rPr kumimoji="1" lang="ja-JP" altLang="en-US" sz="1800" dirty="0"/>
              <a:t>．断層帯の破壊シナリオの絞り込み（ステップ２）</a:t>
            </a:r>
            <a:endParaRPr lang="ja-JP" altLang="en-US" sz="1600" dirty="0"/>
          </a:p>
        </p:txBody>
      </p:sp>
      <p:sp>
        <p:nvSpPr>
          <p:cNvPr id="5" name="テキスト プレースホルダー 4">
            <a:extLst>
              <a:ext uri="{FF2B5EF4-FFF2-40B4-BE49-F238E27FC236}">
                <a16:creationId xmlns:a16="http://schemas.microsoft.com/office/drawing/2014/main" id="{B66C8614-127F-7D0D-6338-F57F13F54BD5}"/>
              </a:ext>
            </a:extLst>
          </p:cNvPr>
          <p:cNvSpPr>
            <a:spLocks noGrp="1"/>
          </p:cNvSpPr>
          <p:nvPr>
            <p:ph type="body" sz="quarter" idx="11"/>
          </p:nvPr>
        </p:nvSpPr>
        <p:spPr>
          <a:xfrm>
            <a:off x="144000" y="477604"/>
            <a:ext cx="1980000" cy="320000"/>
          </a:xfrm>
        </p:spPr>
        <p:txBody>
          <a:bodyPr/>
          <a:lstStyle/>
          <a:p>
            <a:r>
              <a:rPr lang="ja-JP" altLang="en-US" dirty="0">
                <a:latin typeface="Meiryo UI" panose="020B0604030504040204" pitchFamily="50" charset="-128"/>
                <a:ea typeface="Meiryo UI" panose="020B0604030504040204" pitchFamily="50" charset="-128"/>
              </a:rPr>
              <a:t>破壊シナリオ設定一覧</a:t>
            </a:r>
          </a:p>
        </p:txBody>
      </p:sp>
      <p:sp>
        <p:nvSpPr>
          <p:cNvPr id="15" name="スライド番号プレースホルダー 12">
            <a:extLst>
              <a:ext uri="{FF2B5EF4-FFF2-40B4-BE49-F238E27FC236}">
                <a16:creationId xmlns:a16="http://schemas.microsoft.com/office/drawing/2014/main" id="{4456924A-758F-6ADD-61A4-AF30552ABB7E}"/>
              </a:ext>
            </a:extLst>
          </p:cNvPr>
          <p:cNvSpPr>
            <a:spLocks noGrp="1"/>
          </p:cNvSpPr>
          <p:nvPr>
            <p:ph type="sldNum" sz="quarter" idx="12"/>
          </p:nvPr>
        </p:nvSpPr>
        <p:spPr/>
        <p:txBody>
          <a:bodyPr/>
          <a:lstStyle/>
          <a:p>
            <a:fld id="{DE8A6AB4-C314-4581-B2EB-142FADA2A072}" type="slidenum">
              <a:rPr lang="ja-JP" altLang="en-US" smtClean="0"/>
              <a:pPr/>
              <a:t>10</a:t>
            </a:fld>
            <a:endParaRPr lang="ja-JP" altLang="en-US" dirty="0"/>
          </a:p>
        </p:txBody>
      </p:sp>
      <p:sp>
        <p:nvSpPr>
          <p:cNvPr id="23" name="角丸四角形 73">
            <a:extLst>
              <a:ext uri="{FF2B5EF4-FFF2-40B4-BE49-F238E27FC236}">
                <a16:creationId xmlns:a16="http://schemas.microsoft.com/office/drawing/2014/main" id="{C04A370C-03CC-8799-52E0-00FF4D977A35}"/>
              </a:ext>
            </a:extLst>
          </p:cNvPr>
          <p:cNvSpPr/>
          <p:nvPr/>
        </p:nvSpPr>
        <p:spPr>
          <a:xfrm>
            <a:off x="259259" y="1005522"/>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上町断層帯（全</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sp>
        <p:nvSpPr>
          <p:cNvPr id="7" name="テキスト ボックス 6">
            <a:extLst>
              <a:ext uri="{FF2B5EF4-FFF2-40B4-BE49-F238E27FC236}">
                <a16:creationId xmlns:a16="http://schemas.microsoft.com/office/drawing/2014/main" id="{3A7FB219-F347-A5FC-9047-F8EB8AF3CCB4}"/>
              </a:ext>
            </a:extLst>
          </p:cNvPr>
          <p:cNvSpPr txBox="1"/>
          <p:nvPr/>
        </p:nvSpPr>
        <p:spPr>
          <a:xfrm>
            <a:off x="667315" y="1623495"/>
            <a:ext cx="1158940" cy="253916"/>
          </a:xfrm>
          <a:prstGeom prst="rect">
            <a:avLst/>
          </a:prstGeom>
          <a:noFill/>
        </p:spPr>
        <p:txBody>
          <a:bodyPr wrap="square" rtlCol="0">
            <a:spAutoFit/>
          </a:bodyPr>
          <a:lstStyle/>
          <a:p>
            <a:r>
              <a:rPr kumimoji="1" lang="ja-JP" altLang="en-US" sz="1050" b="1" dirty="0">
                <a:solidFill>
                  <a:schemeClr val="accent1"/>
                </a:solidFill>
              </a:rPr>
              <a:t>ケース９～</a:t>
            </a:r>
            <a:r>
              <a:rPr kumimoji="1" lang="en-US" altLang="ja-JP" sz="1050" b="1" dirty="0">
                <a:solidFill>
                  <a:schemeClr val="accent1"/>
                </a:solidFill>
              </a:rPr>
              <a:t>14</a:t>
            </a:r>
          </a:p>
        </p:txBody>
      </p:sp>
      <p:sp>
        <p:nvSpPr>
          <p:cNvPr id="8" name="テキスト ボックス 7">
            <a:extLst>
              <a:ext uri="{FF2B5EF4-FFF2-40B4-BE49-F238E27FC236}">
                <a16:creationId xmlns:a16="http://schemas.microsoft.com/office/drawing/2014/main" id="{B87E1031-E23E-6407-6AC2-BF8DEC925748}"/>
              </a:ext>
            </a:extLst>
          </p:cNvPr>
          <p:cNvSpPr txBox="1"/>
          <p:nvPr/>
        </p:nvSpPr>
        <p:spPr>
          <a:xfrm>
            <a:off x="667314" y="4075777"/>
            <a:ext cx="1158940" cy="253916"/>
          </a:xfrm>
          <a:prstGeom prst="rect">
            <a:avLst/>
          </a:prstGeom>
          <a:noFill/>
        </p:spPr>
        <p:txBody>
          <a:bodyPr wrap="square" rtlCol="0">
            <a:spAutoFit/>
          </a:bodyPr>
          <a:lstStyle/>
          <a:p>
            <a:r>
              <a:rPr kumimoji="1" lang="ja-JP" altLang="en-US" sz="1050" b="1" dirty="0">
                <a:solidFill>
                  <a:schemeClr val="accent1"/>
                </a:solidFill>
              </a:rPr>
              <a:t>ケース</a:t>
            </a:r>
            <a:r>
              <a:rPr kumimoji="1" lang="en-US" altLang="ja-JP" sz="1050" b="1" dirty="0">
                <a:solidFill>
                  <a:schemeClr val="accent1"/>
                </a:solidFill>
              </a:rPr>
              <a:t>15</a:t>
            </a:r>
            <a:r>
              <a:rPr kumimoji="1" lang="ja-JP" altLang="en-US" sz="1050" b="1" dirty="0">
                <a:solidFill>
                  <a:schemeClr val="accent1"/>
                </a:solidFill>
              </a:rPr>
              <a:t>～</a:t>
            </a:r>
            <a:r>
              <a:rPr kumimoji="1" lang="en-US" altLang="ja-JP" sz="1050" b="1" dirty="0">
                <a:solidFill>
                  <a:schemeClr val="accent1"/>
                </a:solidFill>
              </a:rPr>
              <a:t>17</a:t>
            </a:r>
          </a:p>
        </p:txBody>
      </p:sp>
      <p:sp>
        <p:nvSpPr>
          <p:cNvPr id="22" name="テキスト ボックス 21">
            <a:extLst>
              <a:ext uri="{FF2B5EF4-FFF2-40B4-BE49-F238E27FC236}">
                <a16:creationId xmlns:a16="http://schemas.microsoft.com/office/drawing/2014/main" id="{688CFF34-052E-1486-30E5-6C7F9F10DD6B}"/>
              </a:ext>
            </a:extLst>
          </p:cNvPr>
          <p:cNvSpPr txBox="1"/>
          <p:nvPr/>
        </p:nvSpPr>
        <p:spPr>
          <a:xfrm>
            <a:off x="5601015" y="2965872"/>
            <a:ext cx="674137" cy="253916"/>
          </a:xfrm>
          <a:prstGeom prst="rect">
            <a:avLst/>
          </a:prstGeom>
          <a:noFill/>
        </p:spPr>
        <p:txBody>
          <a:bodyPr wrap="square" rtlCol="0">
            <a:spAutoFit/>
          </a:bodyPr>
          <a:lstStyle/>
          <a:p>
            <a:pPr algn="ctr"/>
            <a:r>
              <a:rPr kumimoji="1" lang="ja-JP" altLang="en-US" sz="1050" b="1" dirty="0">
                <a:highlight>
                  <a:srgbClr val="FFFF00"/>
                </a:highlight>
              </a:rPr>
              <a:t>ケース９</a:t>
            </a:r>
            <a:endParaRPr kumimoji="1" lang="en-US" altLang="ja-JP" sz="1050" b="1" dirty="0">
              <a:highlight>
                <a:srgbClr val="FFFF00"/>
              </a:highlight>
            </a:endParaRPr>
          </a:p>
        </p:txBody>
      </p:sp>
      <p:sp>
        <p:nvSpPr>
          <p:cNvPr id="26" name="テキスト ボックス 25">
            <a:extLst>
              <a:ext uri="{FF2B5EF4-FFF2-40B4-BE49-F238E27FC236}">
                <a16:creationId xmlns:a16="http://schemas.microsoft.com/office/drawing/2014/main" id="{2ECFD23A-2A6E-92A3-7475-4649F2D76369}"/>
              </a:ext>
            </a:extLst>
          </p:cNvPr>
          <p:cNvSpPr txBox="1"/>
          <p:nvPr/>
        </p:nvSpPr>
        <p:spPr>
          <a:xfrm>
            <a:off x="6663962" y="2965872"/>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10</a:t>
            </a:r>
          </a:p>
        </p:txBody>
      </p:sp>
      <p:sp>
        <p:nvSpPr>
          <p:cNvPr id="27" name="テキスト ボックス 26">
            <a:extLst>
              <a:ext uri="{FF2B5EF4-FFF2-40B4-BE49-F238E27FC236}">
                <a16:creationId xmlns:a16="http://schemas.microsoft.com/office/drawing/2014/main" id="{CAA1E332-7EDD-3B62-2C22-01CFDDA75304}"/>
              </a:ext>
            </a:extLst>
          </p:cNvPr>
          <p:cNvSpPr txBox="1"/>
          <p:nvPr/>
        </p:nvSpPr>
        <p:spPr>
          <a:xfrm>
            <a:off x="3523936" y="2970831"/>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11</a:t>
            </a:r>
          </a:p>
        </p:txBody>
      </p:sp>
      <p:pic>
        <p:nvPicPr>
          <p:cNvPr id="31" name="図 30">
            <a:extLst>
              <a:ext uri="{FF2B5EF4-FFF2-40B4-BE49-F238E27FC236}">
                <a16:creationId xmlns:a16="http://schemas.microsoft.com/office/drawing/2014/main" id="{FA0A4A54-203D-096B-09CD-94D5DA5EC4A0}"/>
              </a:ext>
            </a:extLst>
          </p:cNvPr>
          <p:cNvPicPr>
            <a:picLocks noChangeAspect="1"/>
          </p:cNvPicPr>
          <p:nvPr/>
        </p:nvPicPr>
        <p:blipFill>
          <a:blip r:embed="rId7"/>
          <a:stretch>
            <a:fillRect/>
          </a:stretch>
        </p:blipFill>
        <p:spPr>
          <a:xfrm>
            <a:off x="3330648" y="5208806"/>
            <a:ext cx="5029859" cy="1080000"/>
          </a:xfrm>
          <a:prstGeom prst="rect">
            <a:avLst/>
          </a:prstGeom>
        </p:spPr>
      </p:pic>
      <p:sp>
        <p:nvSpPr>
          <p:cNvPr id="32" name="テキスト ボックス 31">
            <a:extLst>
              <a:ext uri="{FF2B5EF4-FFF2-40B4-BE49-F238E27FC236}">
                <a16:creationId xmlns:a16="http://schemas.microsoft.com/office/drawing/2014/main" id="{DF1FBE9C-A727-9373-0298-E79BDE1CEF45}"/>
              </a:ext>
            </a:extLst>
          </p:cNvPr>
          <p:cNvSpPr txBox="1"/>
          <p:nvPr/>
        </p:nvSpPr>
        <p:spPr>
          <a:xfrm>
            <a:off x="3007570" y="1872032"/>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33" name="テキスト ボックス 32">
            <a:extLst>
              <a:ext uri="{FF2B5EF4-FFF2-40B4-BE49-F238E27FC236}">
                <a16:creationId xmlns:a16="http://schemas.microsoft.com/office/drawing/2014/main" id="{F3325E58-E8D7-BA18-41DD-F7B57DA70967}"/>
              </a:ext>
            </a:extLst>
          </p:cNvPr>
          <p:cNvSpPr txBox="1"/>
          <p:nvPr/>
        </p:nvSpPr>
        <p:spPr>
          <a:xfrm>
            <a:off x="2800350" y="682881"/>
            <a:ext cx="6084391" cy="1015663"/>
          </a:xfrm>
          <a:prstGeom prst="rect">
            <a:avLst/>
          </a:prstGeom>
          <a:noFill/>
        </p:spPr>
        <p:txBody>
          <a:bodyPr wrap="square" rtlCol="0">
            <a:spAutoFit/>
          </a:bodyPr>
          <a:lstStyle/>
          <a:p>
            <a:pPr marL="171450" indent="-171450" algn="just">
              <a:buFont typeface="Wingdings" panose="05000000000000000000" pitchFamily="2" charset="2"/>
              <a:buChar char="ü"/>
            </a:pPr>
            <a:r>
              <a:rPr lang="ja-JP" altLang="en-US" sz="1200" dirty="0"/>
              <a:t>上町断層帯が大阪湾南東岸断層と連動する場合については、全体の断層帯の延長を考慮し、強震動予測「レシピ」に基づき、長大な断層を対象とした方法を採用（平均応力降下量</a:t>
            </a:r>
            <a:r>
              <a:rPr lang="en-US" altLang="ja-JP" sz="1200" dirty="0"/>
              <a:t>3.1MPa</a:t>
            </a:r>
            <a:r>
              <a:rPr lang="ja-JP" altLang="en-US" sz="1200" dirty="0"/>
              <a:t>、アスペリティ面積が断層面積の </a:t>
            </a:r>
            <a:r>
              <a:rPr lang="en-US" altLang="ja-JP" sz="1200" dirty="0"/>
              <a:t>22%</a:t>
            </a:r>
            <a:r>
              <a:rPr lang="ja-JP" altLang="en-US" sz="1200" dirty="0"/>
              <a:t>）</a:t>
            </a:r>
            <a:endParaRPr lang="en-US" altLang="ja-JP" sz="1200" dirty="0"/>
          </a:p>
          <a:p>
            <a:pPr marL="171450" indent="-171450" algn="just">
              <a:buFont typeface="Wingdings" panose="05000000000000000000" pitchFamily="2" charset="2"/>
              <a:buChar char="ü"/>
            </a:pPr>
            <a:r>
              <a:rPr lang="ja-JP" altLang="en-US" sz="1200" dirty="0"/>
              <a:t>上町断層帯部分のアスペリティと破壊開始点の設定はケース１～６を参考とし、かつ、大阪湾南東岸断層に破壊開始点を設定するケース（ケース</a:t>
            </a:r>
            <a:r>
              <a:rPr lang="en-US" altLang="ja-JP" sz="1200" dirty="0"/>
              <a:t>11</a:t>
            </a:r>
            <a:r>
              <a:rPr lang="ja-JP" altLang="en-US" sz="1200" dirty="0"/>
              <a:t>、</a:t>
            </a:r>
            <a:r>
              <a:rPr lang="en-US" altLang="ja-JP" sz="1200" dirty="0"/>
              <a:t>14</a:t>
            </a:r>
            <a:r>
              <a:rPr lang="ja-JP" altLang="en-US" sz="1200" dirty="0"/>
              <a:t>、</a:t>
            </a:r>
            <a:r>
              <a:rPr lang="en-US" altLang="ja-JP" sz="1200" dirty="0"/>
              <a:t>17</a:t>
            </a:r>
            <a:r>
              <a:rPr lang="ja-JP" altLang="en-US" sz="1200" dirty="0"/>
              <a:t>）を加えた。</a:t>
            </a:r>
            <a:endParaRPr lang="en-US" altLang="ja-JP" sz="1200" dirty="0"/>
          </a:p>
        </p:txBody>
      </p:sp>
      <p:sp>
        <p:nvSpPr>
          <p:cNvPr id="36" name="テキスト ボックス 35">
            <a:extLst>
              <a:ext uri="{FF2B5EF4-FFF2-40B4-BE49-F238E27FC236}">
                <a16:creationId xmlns:a16="http://schemas.microsoft.com/office/drawing/2014/main" id="{E0905E67-8A13-DBA9-F386-79B741CF3FE3}"/>
              </a:ext>
            </a:extLst>
          </p:cNvPr>
          <p:cNvSpPr txBox="1"/>
          <p:nvPr/>
        </p:nvSpPr>
        <p:spPr>
          <a:xfrm>
            <a:off x="5490203" y="4520085"/>
            <a:ext cx="784950"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12</a:t>
            </a:r>
          </a:p>
        </p:txBody>
      </p:sp>
      <p:sp>
        <p:nvSpPr>
          <p:cNvPr id="37" name="テキスト ボックス 36">
            <a:extLst>
              <a:ext uri="{FF2B5EF4-FFF2-40B4-BE49-F238E27FC236}">
                <a16:creationId xmlns:a16="http://schemas.microsoft.com/office/drawing/2014/main" id="{ACDAAD9B-4865-DDDC-087E-632D9ADF1CF0}"/>
              </a:ext>
            </a:extLst>
          </p:cNvPr>
          <p:cNvSpPr txBox="1"/>
          <p:nvPr/>
        </p:nvSpPr>
        <p:spPr>
          <a:xfrm>
            <a:off x="6835412" y="4393127"/>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13</a:t>
            </a:r>
          </a:p>
        </p:txBody>
      </p:sp>
      <p:sp>
        <p:nvSpPr>
          <p:cNvPr id="40" name="テキスト ボックス 39">
            <a:extLst>
              <a:ext uri="{FF2B5EF4-FFF2-40B4-BE49-F238E27FC236}">
                <a16:creationId xmlns:a16="http://schemas.microsoft.com/office/drawing/2014/main" id="{586ADBF9-4D98-21B2-DEF3-6AD956401D66}"/>
              </a:ext>
            </a:extLst>
          </p:cNvPr>
          <p:cNvSpPr txBox="1"/>
          <p:nvPr/>
        </p:nvSpPr>
        <p:spPr>
          <a:xfrm>
            <a:off x="3523936" y="4525044"/>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14</a:t>
            </a:r>
          </a:p>
        </p:txBody>
      </p:sp>
      <p:sp>
        <p:nvSpPr>
          <p:cNvPr id="41" name="テキスト ボックス 40">
            <a:extLst>
              <a:ext uri="{FF2B5EF4-FFF2-40B4-BE49-F238E27FC236}">
                <a16:creationId xmlns:a16="http://schemas.microsoft.com/office/drawing/2014/main" id="{A6CA8A70-D9FA-3914-B5C6-09F9B5B57485}"/>
              </a:ext>
            </a:extLst>
          </p:cNvPr>
          <p:cNvSpPr txBox="1"/>
          <p:nvPr/>
        </p:nvSpPr>
        <p:spPr>
          <a:xfrm>
            <a:off x="5490203" y="5946725"/>
            <a:ext cx="784950"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15</a:t>
            </a:r>
          </a:p>
        </p:txBody>
      </p:sp>
      <p:sp>
        <p:nvSpPr>
          <p:cNvPr id="42" name="テキスト ボックス 41">
            <a:extLst>
              <a:ext uri="{FF2B5EF4-FFF2-40B4-BE49-F238E27FC236}">
                <a16:creationId xmlns:a16="http://schemas.microsoft.com/office/drawing/2014/main" id="{9C893821-0EE5-ABBB-3E95-96349EB220C7}"/>
              </a:ext>
            </a:extLst>
          </p:cNvPr>
          <p:cNvSpPr txBox="1"/>
          <p:nvPr/>
        </p:nvSpPr>
        <p:spPr>
          <a:xfrm>
            <a:off x="6835412" y="5819767"/>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16</a:t>
            </a:r>
          </a:p>
        </p:txBody>
      </p:sp>
      <p:sp>
        <p:nvSpPr>
          <p:cNvPr id="43" name="テキスト ボックス 42">
            <a:extLst>
              <a:ext uri="{FF2B5EF4-FFF2-40B4-BE49-F238E27FC236}">
                <a16:creationId xmlns:a16="http://schemas.microsoft.com/office/drawing/2014/main" id="{1914B6ED-9572-04F3-ADC8-7445F19E773F}"/>
              </a:ext>
            </a:extLst>
          </p:cNvPr>
          <p:cNvSpPr txBox="1"/>
          <p:nvPr/>
        </p:nvSpPr>
        <p:spPr>
          <a:xfrm>
            <a:off x="3523936" y="5951684"/>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17</a:t>
            </a:r>
          </a:p>
        </p:txBody>
      </p:sp>
      <p:sp>
        <p:nvSpPr>
          <p:cNvPr id="48" name="テキスト ボックス 47">
            <a:extLst>
              <a:ext uri="{FF2B5EF4-FFF2-40B4-BE49-F238E27FC236}">
                <a16:creationId xmlns:a16="http://schemas.microsoft.com/office/drawing/2014/main" id="{79D3F9B7-9432-0D98-791F-F9337EAEFB34}"/>
              </a:ext>
            </a:extLst>
          </p:cNvPr>
          <p:cNvSpPr txBox="1"/>
          <p:nvPr/>
        </p:nvSpPr>
        <p:spPr>
          <a:xfrm>
            <a:off x="968782" y="4772553"/>
            <a:ext cx="1158940" cy="253916"/>
          </a:xfrm>
          <a:prstGeom prst="rect">
            <a:avLst/>
          </a:prstGeom>
          <a:noFill/>
        </p:spPr>
        <p:txBody>
          <a:bodyPr wrap="square" rtlCol="0">
            <a:spAutoFit/>
          </a:bodyPr>
          <a:lstStyle/>
          <a:p>
            <a:pPr algn="ctr"/>
            <a:r>
              <a:rPr kumimoji="1" lang="ja-JP" altLang="en-US" sz="1050" dirty="0"/>
              <a:t>上町断層帯</a:t>
            </a:r>
            <a:endParaRPr kumimoji="1" lang="en-US" altLang="ja-JP" sz="1050" dirty="0"/>
          </a:p>
        </p:txBody>
      </p:sp>
      <p:sp>
        <p:nvSpPr>
          <p:cNvPr id="49" name="テキスト ボックス 48">
            <a:extLst>
              <a:ext uri="{FF2B5EF4-FFF2-40B4-BE49-F238E27FC236}">
                <a16:creationId xmlns:a16="http://schemas.microsoft.com/office/drawing/2014/main" id="{325CF33D-BD4A-0943-22A4-861E22F81B83}"/>
              </a:ext>
            </a:extLst>
          </p:cNvPr>
          <p:cNvSpPr txBox="1"/>
          <p:nvPr/>
        </p:nvSpPr>
        <p:spPr>
          <a:xfrm>
            <a:off x="470261" y="5334342"/>
            <a:ext cx="1158940" cy="415498"/>
          </a:xfrm>
          <a:prstGeom prst="rect">
            <a:avLst/>
          </a:prstGeom>
          <a:noFill/>
        </p:spPr>
        <p:txBody>
          <a:bodyPr wrap="square" rtlCol="0">
            <a:spAutoFit/>
          </a:bodyPr>
          <a:lstStyle/>
          <a:p>
            <a:pPr algn="ctr"/>
            <a:r>
              <a:rPr kumimoji="1" lang="ja-JP" altLang="en-US" sz="1050" dirty="0"/>
              <a:t>大阪湾</a:t>
            </a:r>
            <a:endParaRPr kumimoji="1" lang="en-US" altLang="ja-JP" sz="1050" dirty="0"/>
          </a:p>
          <a:p>
            <a:pPr algn="ctr"/>
            <a:r>
              <a:rPr kumimoji="1" lang="ja-JP" altLang="en-US" sz="1050" dirty="0"/>
              <a:t>南東岸断層</a:t>
            </a:r>
            <a:endParaRPr kumimoji="1" lang="en-US" altLang="ja-JP" sz="1050" dirty="0"/>
          </a:p>
        </p:txBody>
      </p:sp>
      <p:sp>
        <p:nvSpPr>
          <p:cNvPr id="50" name="テキスト ボックス 49">
            <a:extLst>
              <a:ext uri="{FF2B5EF4-FFF2-40B4-BE49-F238E27FC236}">
                <a16:creationId xmlns:a16="http://schemas.microsoft.com/office/drawing/2014/main" id="{D1D88FE8-028B-D1E5-00E9-9FE0BC7B08A0}"/>
              </a:ext>
            </a:extLst>
          </p:cNvPr>
          <p:cNvSpPr txBox="1"/>
          <p:nvPr/>
        </p:nvSpPr>
        <p:spPr>
          <a:xfrm>
            <a:off x="823925" y="2132450"/>
            <a:ext cx="1158940" cy="253916"/>
          </a:xfrm>
          <a:prstGeom prst="rect">
            <a:avLst/>
          </a:prstGeom>
          <a:noFill/>
        </p:spPr>
        <p:txBody>
          <a:bodyPr wrap="square" rtlCol="0">
            <a:spAutoFit/>
          </a:bodyPr>
          <a:lstStyle/>
          <a:p>
            <a:pPr algn="ctr"/>
            <a:r>
              <a:rPr kumimoji="1" lang="ja-JP" altLang="en-US" sz="1050" dirty="0"/>
              <a:t>上町断層帯</a:t>
            </a:r>
            <a:endParaRPr kumimoji="1" lang="en-US" altLang="ja-JP" sz="1050" dirty="0"/>
          </a:p>
        </p:txBody>
      </p:sp>
      <p:sp>
        <p:nvSpPr>
          <p:cNvPr id="51" name="テキスト ボックス 50">
            <a:extLst>
              <a:ext uri="{FF2B5EF4-FFF2-40B4-BE49-F238E27FC236}">
                <a16:creationId xmlns:a16="http://schemas.microsoft.com/office/drawing/2014/main" id="{AA2F7092-A298-70DD-1670-888F3D32EC73}"/>
              </a:ext>
            </a:extLst>
          </p:cNvPr>
          <p:cNvSpPr txBox="1"/>
          <p:nvPr/>
        </p:nvSpPr>
        <p:spPr>
          <a:xfrm>
            <a:off x="606391" y="2694239"/>
            <a:ext cx="1158940" cy="415498"/>
          </a:xfrm>
          <a:prstGeom prst="rect">
            <a:avLst/>
          </a:prstGeom>
          <a:noFill/>
        </p:spPr>
        <p:txBody>
          <a:bodyPr wrap="square" rtlCol="0">
            <a:spAutoFit/>
          </a:bodyPr>
          <a:lstStyle/>
          <a:p>
            <a:pPr algn="ctr"/>
            <a:r>
              <a:rPr kumimoji="1" lang="ja-JP" altLang="en-US" sz="1050" dirty="0"/>
              <a:t>大阪湾</a:t>
            </a:r>
            <a:endParaRPr kumimoji="1" lang="en-US" altLang="ja-JP" sz="1050" dirty="0"/>
          </a:p>
          <a:p>
            <a:pPr algn="ctr"/>
            <a:r>
              <a:rPr kumimoji="1" lang="ja-JP" altLang="en-US" sz="1050" dirty="0"/>
              <a:t>南東岸断層</a:t>
            </a:r>
            <a:endParaRPr kumimoji="1" lang="en-US" altLang="ja-JP" sz="1050" dirty="0"/>
          </a:p>
        </p:txBody>
      </p:sp>
      <p:sp>
        <p:nvSpPr>
          <p:cNvPr id="54" name="テキスト ボックス 53">
            <a:extLst>
              <a:ext uri="{FF2B5EF4-FFF2-40B4-BE49-F238E27FC236}">
                <a16:creationId xmlns:a16="http://schemas.microsoft.com/office/drawing/2014/main" id="{7D54F751-CD2A-36A3-A9FE-2B0F437BE824}"/>
              </a:ext>
            </a:extLst>
          </p:cNvPr>
          <p:cNvSpPr txBox="1"/>
          <p:nvPr/>
        </p:nvSpPr>
        <p:spPr>
          <a:xfrm>
            <a:off x="3007570" y="3423637"/>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55" name="テキスト ボックス 54">
            <a:extLst>
              <a:ext uri="{FF2B5EF4-FFF2-40B4-BE49-F238E27FC236}">
                <a16:creationId xmlns:a16="http://schemas.microsoft.com/office/drawing/2014/main" id="{F4FF3DF5-6209-B861-25A6-C7CF78FE8B91}"/>
              </a:ext>
            </a:extLst>
          </p:cNvPr>
          <p:cNvSpPr txBox="1"/>
          <p:nvPr/>
        </p:nvSpPr>
        <p:spPr>
          <a:xfrm>
            <a:off x="3035390" y="4943405"/>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9" name="テキスト ボックス 8">
            <a:extLst>
              <a:ext uri="{FF2B5EF4-FFF2-40B4-BE49-F238E27FC236}">
                <a16:creationId xmlns:a16="http://schemas.microsoft.com/office/drawing/2014/main" id="{85B44334-3A2A-C14E-33E3-E2673013DFA2}"/>
              </a:ext>
            </a:extLst>
          </p:cNvPr>
          <p:cNvSpPr txBox="1"/>
          <p:nvPr/>
        </p:nvSpPr>
        <p:spPr>
          <a:xfrm>
            <a:off x="344276" y="1059112"/>
            <a:ext cx="2311014" cy="461665"/>
          </a:xfrm>
          <a:prstGeom prst="rect">
            <a:avLst/>
          </a:prstGeom>
          <a:noFill/>
        </p:spPr>
        <p:txBody>
          <a:bodyPr wrap="square" rtlCol="0">
            <a:spAutoFit/>
          </a:bodyPr>
          <a:lstStyle/>
          <a:p>
            <a:pPr algn="just"/>
            <a:r>
              <a:rPr lang="ja-JP" altLang="en-US" sz="1200" dirty="0"/>
              <a:t>「レシピ」による上町断層帯と</a:t>
            </a:r>
            <a:endParaRPr lang="en-US" altLang="ja-JP" sz="1200" dirty="0"/>
          </a:p>
          <a:p>
            <a:pPr algn="just"/>
            <a:r>
              <a:rPr lang="ja-JP" altLang="en-US" sz="1200" dirty="0"/>
              <a:t>大阪湾南東岸断層の連動を想定</a:t>
            </a:r>
            <a:endParaRPr lang="en-US" altLang="ja-JP" sz="1200" dirty="0"/>
          </a:p>
        </p:txBody>
      </p:sp>
      <p:sp>
        <p:nvSpPr>
          <p:cNvPr id="10" name="正方形/長方形 9">
            <a:extLst>
              <a:ext uri="{FF2B5EF4-FFF2-40B4-BE49-F238E27FC236}">
                <a16:creationId xmlns:a16="http://schemas.microsoft.com/office/drawing/2014/main" id="{45AD9724-4276-4B3B-950D-E99D936EDE43}"/>
              </a:ext>
            </a:extLst>
          </p:cNvPr>
          <p:cNvSpPr/>
          <p:nvPr/>
        </p:nvSpPr>
        <p:spPr>
          <a:xfrm>
            <a:off x="667313" y="1615533"/>
            <a:ext cx="1987977" cy="2330131"/>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EC177D2-63EC-599D-8480-70D01B563A73}"/>
              </a:ext>
            </a:extLst>
          </p:cNvPr>
          <p:cNvSpPr/>
          <p:nvPr/>
        </p:nvSpPr>
        <p:spPr>
          <a:xfrm>
            <a:off x="667313" y="4077401"/>
            <a:ext cx="1987977" cy="2330131"/>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504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443F-AC60-B063-033E-623F607F55B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ECA11B-9B84-2C41-2A0E-0A58509CF496}"/>
              </a:ext>
            </a:extLst>
          </p:cNvPr>
          <p:cNvSpPr/>
          <p:nvPr/>
        </p:nvSpPr>
        <p:spPr>
          <a:xfrm>
            <a:off x="4919189" y="1463628"/>
            <a:ext cx="3766390" cy="5185620"/>
          </a:xfrm>
          <a:prstGeom prst="rect">
            <a:avLst/>
          </a:prstGeom>
          <a:solidFill>
            <a:schemeClr val="accent6">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4E5731D-D3A9-E130-78EF-1D613C293D7E}"/>
              </a:ext>
            </a:extLst>
          </p:cNvPr>
          <p:cNvSpPr/>
          <p:nvPr/>
        </p:nvSpPr>
        <p:spPr>
          <a:xfrm>
            <a:off x="3029403" y="1463627"/>
            <a:ext cx="1889786" cy="5185620"/>
          </a:xfrm>
          <a:prstGeom prst="rect">
            <a:avLst/>
          </a:prstGeom>
          <a:solidFill>
            <a:schemeClr val="accent5">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84A1F911-C997-7307-2D81-DAF19A00C366}"/>
              </a:ext>
            </a:extLst>
          </p:cNvPr>
          <p:cNvPicPr>
            <a:picLocks noChangeAspect="1"/>
          </p:cNvPicPr>
          <p:nvPr/>
        </p:nvPicPr>
        <p:blipFill>
          <a:blip r:embed="rId3"/>
          <a:stretch>
            <a:fillRect/>
          </a:stretch>
        </p:blipFill>
        <p:spPr>
          <a:xfrm>
            <a:off x="3244468" y="1724880"/>
            <a:ext cx="5332780" cy="1080000"/>
          </a:xfrm>
          <a:prstGeom prst="rect">
            <a:avLst/>
          </a:prstGeom>
        </p:spPr>
      </p:pic>
      <p:pic>
        <p:nvPicPr>
          <p:cNvPr id="47" name="図 46">
            <a:extLst>
              <a:ext uri="{FF2B5EF4-FFF2-40B4-BE49-F238E27FC236}">
                <a16:creationId xmlns:a16="http://schemas.microsoft.com/office/drawing/2014/main" id="{CB583538-C4A3-C832-06BA-67C58BE0B4B1}"/>
              </a:ext>
            </a:extLst>
          </p:cNvPr>
          <p:cNvPicPr>
            <a:picLocks noChangeAspect="1"/>
          </p:cNvPicPr>
          <p:nvPr/>
        </p:nvPicPr>
        <p:blipFill>
          <a:blip r:embed="rId4"/>
          <a:stretch>
            <a:fillRect/>
          </a:stretch>
        </p:blipFill>
        <p:spPr>
          <a:xfrm>
            <a:off x="3244468" y="3069652"/>
            <a:ext cx="5332780" cy="1080000"/>
          </a:xfrm>
          <a:prstGeom prst="rect">
            <a:avLst/>
          </a:prstGeom>
        </p:spPr>
      </p:pic>
      <p:pic>
        <p:nvPicPr>
          <p:cNvPr id="48" name="図 47">
            <a:extLst>
              <a:ext uri="{FF2B5EF4-FFF2-40B4-BE49-F238E27FC236}">
                <a16:creationId xmlns:a16="http://schemas.microsoft.com/office/drawing/2014/main" id="{52996229-7D90-1B1A-9DB8-30E4C44C0857}"/>
              </a:ext>
            </a:extLst>
          </p:cNvPr>
          <p:cNvPicPr>
            <a:picLocks noChangeAspect="1"/>
          </p:cNvPicPr>
          <p:nvPr/>
        </p:nvPicPr>
        <p:blipFill>
          <a:blip r:embed="rId5"/>
          <a:stretch>
            <a:fillRect/>
          </a:stretch>
        </p:blipFill>
        <p:spPr>
          <a:xfrm>
            <a:off x="3244468" y="4312183"/>
            <a:ext cx="5332780" cy="1080000"/>
          </a:xfrm>
          <a:prstGeom prst="rect">
            <a:avLst/>
          </a:prstGeom>
        </p:spPr>
      </p:pic>
      <p:pic>
        <p:nvPicPr>
          <p:cNvPr id="49" name="図 48">
            <a:extLst>
              <a:ext uri="{FF2B5EF4-FFF2-40B4-BE49-F238E27FC236}">
                <a16:creationId xmlns:a16="http://schemas.microsoft.com/office/drawing/2014/main" id="{8D2A1656-506D-D818-E5F2-71D00CE7F7DE}"/>
              </a:ext>
            </a:extLst>
          </p:cNvPr>
          <p:cNvPicPr>
            <a:picLocks noChangeAspect="1"/>
          </p:cNvPicPr>
          <p:nvPr/>
        </p:nvPicPr>
        <p:blipFill>
          <a:blip r:embed="rId6"/>
          <a:stretch>
            <a:fillRect/>
          </a:stretch>
        </p:blipFill>
        <p:spPr>
          <a:xfrm>
            <a:off x="3244468" y="5569248"/>
            <a:ext cx="5332780" cy="1080000"/>
          </a:xfrm>
          <a:prstGeom prst="rect">
            <a:avLst/>
          </a:prstGeom>
        </p:spPr>
      </p:pic>
      <p:sp>
        <p:nvSpPr>
          <p:cNvPr id="11" name="タイトル 3">
            <a:extLst>
              <a:ext uri="{FF2B5EF4-FFF2-40B4-BE49-F238E27FC236}">
                <a16:creationId xmlns:a16="http://schemas.microsoft.com/office/drawing/2014/main" id="{FCC6783B-9441-D9A0-F383-87864E1C5E53}"/>
              </a:ext>
            </a:extLst>
          </p:cNvPr>
          <p:cNvSpPr>
            <a:spLocks noGrp="1"/>
          </p:cNvSpPr>
          <p:nvPr>
            <p:ph type="title"/>
          </p:nvPr>
        </p:nvSpPr>
        <p:spPr/>
        <p:txBody>
          <a:bodyPr>
            <a:normAutofit/>
          </a:bodyPr>
          <a:lstStyle/>
          <a:p>
            <a:r>
              <a:rPr kumimoji="1" lang="ja-JP" altLang="en-US" sz="1800" dirty="0"/>
              <a:t>２</a:t>
            </a:r>
            <a:r>
              <a:rPr kumimoji="1" lang="en-US" altLang="ja-JP" sz="1800" dirty="0"/>
              <a:t>-③</a:t>
            </a:r>
            <a:r>
              <a:rPr kumimoji="1" lang="ja-JP" altLang="en-US" sz="1800" dirty="0"/>
              <a:t>．断層帯の破壊シナリオの絞り込み（ステップ２）</a:t>
            </a:r>
            <a:endParaRPr lang="ja-JP" altLang="en-US" sz="1600" dirty="0"/>
          </a:p>
        </p:txBody>
      </p:sp>
      <p:sp>
        <p:nvSpPr>
          <p:cNvPr id="5" name="テキスト プレースホルダー 4">
            <a:extLst>
              <a:ext uri="{FF2B5EF4-FFF2-40B4-BE49-F238E27FC236}">
                <a16:creationId xmlns:a16="http://schemas.microsoft.com/office/drawing/2014/main" id="{C076BE35-AAE9-4020-D5FD-84E05BDEADFD}"/>
              </a:ext>
            </a:extLst>
          </p:cNvPr>
          <p:cNvSpPr>
            <a:spLocks noGrp="1"/>
          </p:cNvSpPr>
          <p:nvPr>
            <p:ph type="body" sz="quarter" idx="11"/>
          </p:nvPr>
        </p:nvSpPr>
        <p:spPr>
          <a:xfrm>
            <a:off x="144000" y="477604"/>
            <a:ext cx="1980000" cy="320000"/>
          </a:xfrm>
        </p:spPr>
        <p:txBody>
          <a:bodyPr/>
          <a:lstStyle/>
          <a:p>
            <a:r>
              <a:rPr lang="ja-JP" altLang="en-US" dirty="0">
                <a:latin typeface="Meiryo UI" panose="020B0604030504040204" pitchFamily="50" charset="-128"/>
                <a:ea typeface="Meiryo UI" panose="020B0604030504040204" pitchFamily="50" charset="-128"/>
              </a:rPr>
              <a:t>破壊シナリオ設定一覧</a:t>
            </a:r>
          </a:p>
        </p:txBody>
      </p:sp>
      <p:sp>
        <p:nvSpPr>
          <p:cNvPr id="15" name="スライド番号プレースホルダー 12">
            <a:extLst>
              <a:ext uri="{FF2B5EF4-FFF2-40B4-BE49-F238E27FC236}">
                <a16:creationId xmlns:a16="http://schemas.microsoft.com/office/drawing/2014/main" id="{4CE41B60-02B3-A4B0-9235-80AAAA39F60F}"/>
              </a:ext>
            </a:extLst>
          </p:cNvPr>
          <p:cNvSpPr>
            <a:spLocks noGrp="1"/>
          </p:cNvSpPr>
          <p:nvPr>
            <p:ph type="sldNum" sz="quarter" idx="12"/>
          </p:nvPr>
        </p:nvSpPr>
        <p:spPr/>
        <p:txBody>
          <a:bodyPr/>
          <a:lstStyle/>
          <a:p>
            <a:fld id="{DE8A6AB4-C314-4581-B2EB-142FADA2A072}" type="slidenum">
              <a:rPr lang="ja-JP" altLang="en-US" smtClean="0"/>
              <a:pPr/>
              <a:t>11</a:t>
            </a:fld>
            <a:endParaRPr lang="ja-JP" altLang="en-US" dirty="0"/>
          </a:p>
        </p:txBody>
      </p:sp>
      <p:sp>
        <p:nvSpPr>
          <p:cNvPr id="23" name="角丸四角形 73">
            <a:extLst>
              <a:ext uri="{FF2B5EF4-FFF2-40B4-BE49-F238E27FC236}">
                <a16:creationId xmlns:a16="http://schemas.microsoft.com/office/drawing/2014/main" id="{1162248F-E071-6FFE-E0B8-7FAA77DEEE50}"/>
              </a:ext>
            </a:extLst>
          </p:cNvPr>
          <p:cNvSpPr/>
          <p:nvPr/>
        </p:nvSpPr>
        <p:spPr>
          <a:xfrm>
            <a:off x="259259" y="1005522"/>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上町断層帯（全</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pic>
        <p:nvPicPr>
          <p:cNvPr id="46" name="図 45" descr="ダイアグラム, マップ&#10;&#10;AI によって生成されたコンテンツは間違っている可能性があります。">
            <a:extLst>
              <a:ext uri="{FF2B5EF4-FFF2-40B4-BE49-F238E27FC236}">
                <a16:creationId xmlns:a16="http://schemas.microsoft.com/office/drawing/2014/main" id="{98575565-03A1-16BC-075C-5E5CBD5FA2DB}"/>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6707" y="2712262"/>
            <a:ext cx="1996070" cy="2325600"/>
          </a:xfrm>
          <a:prstGeom prst="rect">
            <a:avLst/>
          </a:prstGeom>
          <a:noFill/>
          <a:ln>
            <a:noFill/>
          </a:ln>
        </p:spPr>
      </p:pic>
      <p:sp>
        <p:nvSpPr>
          <p:cNvPr id="6" name="テキスト ボックス 5">
            <a:extLst>
              <a:ext uri="{FF2B5EF4-FFF2-40B4-BE49-F238E27FC236}">
                <a16:creationId xmlns:a16="http://schemas.microsoft.com/office/drawing/2014/main" id="{6214CF1B-90B1-8692-870B-9C6577D62A81}"/>
              </a:ext>
            </a:extLst>
          </p:cNvPr>
          <p:cNvSpPr txBox="1"/>
          <p:nvPr/>
        </p:nvSpPr>
        <p:spPr>
          <a:xfrm>
            <a:off x="686710" y="2712262"/>
            <a:ext cx="1158940" cy="253916"/>
          </a:xfrm>
          <a:prstGeom prst="rect">
            <a:avLst/>
          </a:prstGeom>
          <a:noFill/>
        </p:spPr>
        <p:txBody>
          <a:bodyPr wrap="square" rtlCol="0">
            <a:spAutoFit/>
          </a:bodyPr>
          <a:lstStyle/>
          <a:p>
            <a:r>
              <a:rPr kumimoji="1" lang="ja-JP" altLang="en-US" sz="1050" b="1" dirty="0"/>
              <a:t>ケース</a:t>
            </a:r>
            <a:r>
              <a:rPr kumimoji="1" lang="en-US" altLang="ja-JP" sz="1050" b="1" dirty="0"/>
              <a:t>18</a:t>
            </a:r>
            <a:r>
              <a:rPr kumimoji="1" lang="ja-JP" altLang="en-US" sz="1050" b="1" dirty="0"/>
              <a:t>～</a:t>
            </a:r>
            <a:r>
              <a:rPr kumimoji="1" lang="en-US" altLang="ja-JP" sz="1050" b="1" dirty="0"/>
              <a:t>21</a:t>
            </a:r>
          </a:p>
        </p:txBody>
      </p:sp>
      <p:sp>
        <p:nvSpPr>
          <p:cNvPr id="40" name="テキスト ボックス 39">
            <a:extLst>
              <a:ext uri="{FF2B5EF4-FFF2-40B4-BE49-F238E27FC236}">
                <a16:creationId xmlns:a16="http://schemas.microsoft.com/office/drawing/2014/main" id="{1E1750A2-E5B0-65A9-6568-AE0F002CC104}"/>
              </a:ext>
            </a:extLst>
          </p:cNvPr>
          <p:cNvSpPr txBox="1"/>
          <p:nvPr/>
        </p:nvSpPr>
        <p:spPr>
          <a:xfrm>
            <a:off x="2817775" y="635742"/>
            <a:ext cx="6161125" cy="830997"/>
          </a:xfrm>
          <a:prstGeom prst="rect">
            <a:avLst/>
          </a:prstGeom>
          <a:noFill/>
        </p:spPr>
        <p:txBody>
          <a:bodyPr wrap="square" rtlCol="0">
            <a:spAutoFit/>
          </a:bodyPr>
          <a:lstStyle/>
          <a:p>
            <a:pPr marL="171450" indent="-171450" algn="just">
              <a:buFont typeface="Wingdings" panose="05000000000000000000" pitchFamily="2" charset="2"/>
              <a:buChar char="ü"/>
            </a:pPr>
            <a:r>
              <a:rPr lang="ja-JP" altLang="en-US" sz="1200" dirty="0"/>
              <a:t>前述のケース９～</a:t>
            </a:r>
            <a:r>
              <a:rPr lang="en-US" altLang="ja-JP" sz="1200" dirty="0"/>
              <a:t>17</a:t>
            </a:r>
            <a:r>
              <a:rPr lang="ja-JP" altLang="en-US" sz="1200" dirty="0"/>
              <a:t>と同様に、全体の断層帯の延長を考慮して「レシピ」の方法でパラメータを設定した。なお、上町断層帯については</a:t>
            </a:r>
            <a:r>
              <a:rPr lang="en-US" altLang="ja-JP" sz="1200" dirty="0"/>
              <a:t>H19</a:t>
            </a:r>
            <a:r>
              <a:rPr lang="ja-JP" altLang="en-US" sz="1200" dirty="0"/>
              <a:t>想定（直下）で置き換えた。</a:t>
            </a:r>
            <a:endParaRPr lang="en-US" altLang="ja-JP" sz="1200" dirty="0"/>
          </a:p>
          <a:p>
            <a:pPr marL="171450" indent="-171450" algn="just">
              <a:buFont typeface="Wingdings" panose="05000000000000000000" pitchFamily="2" charset="2"/>
              <a:buChar char="ü"/>
            </a:pPr>
            <a:r>
              <a:rPr lang="ja-JP" altLang="en-US" sz="1200" dirty="0"/>
              <a:t>破壊開始点の設定は、</a:t>
            </a:r>
            <a:r>
              <a:rPr lang="en-US" altLang="ja-JP" sz="1200" dirty="0"/>
              <a:t>H19</a:t>
            </a:r>
            <a:r>
              <a:rPr lang="ja-JP" altLang="en-US" sz="1200" dirty="0"/>
              <a:t>想定（直下）の設定と同じ位置としてケース</a:t>
            </a:r>
            <a:r>
              <a:rPr lang="en-US" altLang="ja-JP" sz="1200" dirty="0"/>
              <a:t>18</a:t>
            </a:r>
            <a:r>
              <a:rPr lang="ja-JP" altLang="en-US" sz="1200" dirty="0"/>
              <a:t>、</a:t>
            </a:r>
            <a:r>
              <a:rPr lang="en-US" altLang="ja-JP" sz="1200" dirty="0"/>
              <a:t>20</a:t>
            </a:r>
            <a:r>
              <a:rPr lang="ja-JP" altLang="en-US" sz="1200" dirty="0"/>
              <a:t>を設定し、大阪湾南東岸断層に破壊開始点を設定するケース（ケース</a:t>
            </a:r>
            <a:r>
              <a:rPr lang="en-US" altLang="ja-JP" sz="1200" dirty="0"/>
              <a:t>19</a:t>
            </a:r>
            <a:r>
              <a:rPr lang="ja-JP" altLang="en-US" sz="1200" dirty="0"/>
              <a:t>、</a:t>
            </a:r>
            <a:r>
              <a:rPr lang="en-US" altLang="ja-JP" sz="1200" dirty="0"/>
              <a:t>21</a:t>
            </a:r>
            <a:r>
              <a:rPr lang="ja-JP" altLang="en-US" sz="1200" dirty="0"/>
              <a:t>）を加えた。</a:t>
            </a:r>
            <a:endParaRPr lang="en-US" altLang="ja-JP" sz="1200" dirty="0"/>
          </a:p>
        </p:txBody>
      </p:sp>
      <p:sp>
        <p:nvSpPr>
          <p:cNvPr id="41" name="テキスト ボックス 40">
            <a:extLst>
              <a:ext uri="{FF2B5EF4-FFF2-40B4-BE49-F238E27FC236}">
                <a16:creationId xmlns:a16="http://schemas.microsoft.com/office/drawing/2014/main" id="{5F8E02DB-0EC4-5D43-798A-98641800E735}"/>
              </a:ext>
            </a:extLst>
          </p:cNvPr>
          <p:cNvSpPr txBox="1"/>
          <p:nvPr/>
        </p:nvSpPr>
        <p:spPr>
          <a:xfrm>
            <a:off x="6344130" y="2478781"/>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18</a:t>
            </a:r>
          </a:p>
        </p:txBody>
      </p:sp>
      <p:sp>
        <p:nvSpPr>
          <p:cNvPr id="42" name="テキスト ボックス 41">
            <a:extLst>
              <a:ext uri="{FF2B5EF4-FFF2-40B4-BE49-F238E27FC236}">
                <a16:creationId xmlns:a16="http://schemas.microsoft.com/office/drawing/2014/main" id="{A5A838F4-B7AC-0E6A-CC27-5B7680DC71B8}"/>
              </a:ext>
            </a:extLst>
          </p:cNvPr>
          <p:cNvSpPr txBox="1"/>
          <p:nvPr/>
        </p:nvSpPr>
        <p:spPr>
          <a:xfrm>
            <a:off x="3352799" y="3733373"/>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19</a:t>
            </a:r>
          </a:p>
        </p:txBody>
      </p:sp>
      <p:sp>
        <p:nvSpPr>
          <p:cNvPr id="43" name="テキスト ボックス 42">
            <a:extLst>
              <a:ext uri="{FF2B5EF4-FFF2-40B4-BE49-F238E27FC236}">
                <a16:creationId xmlns:a16="http://schemas.microsoft.com/office/drawing/2014/main" id="{320F6712-A909-8E09-DA16-2D314C748950}"/>
              </a:ext>
            </a:extLst>
          </p:cNvPr>
          <p:cNvSpPr txBox="1"/>
          <p:nvPr/>
        </p:nvSpPr>
        <p:spPr>
          <a:xfrm>
            <a:off x="5408236" y="5066996"/>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20</a:t>
            </a:r>
          </a:p>
        </p:txBody>
      </p:sp>
      <p:sp>
        <p:nvSpPr>
          <p:cNvPr id="44" name="テキスト ボックス 43">
            <a:extLst>
              <a:ext uri="{FF2B5EF4-FFF2-40B4-BE49-F238E27FC236}">
                <a16:creationId xmlns:a16="http://schemas.microsoft.com/office/drawing/2014/main" id="{1B3E2F74-E6C7-E945-D9A9-FD7B3C442D9F}"/>
              </a:ext>
            </a:extLst>
          </p:cNvPr>
          <p:cNvSpPr txBox="1"/>
          <p:nvPr/>
        </p:nvSpPr>
        <p:spPr>
          <a:xfrm>
            <a:off x="3324760" y="6231022"/>
            <a:ext cx="784951"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21</a:t>
            </a:r>
          </a:p>
        </p:txBody>
      </p:sp>
      <p:sp>
        <p:nvSpPr>
          <p:cNvPr id="50" name="テキスト ボックス 49">
            <a:extLst>
              <a:ext uri="{FF2B5EF4-FFF2-40B4-BE49-F238E27FC236}">
                <a16:creationId xmlns:a16="http://schemas.microsoft.com/office/drawing/2014/main" id="{7DFEE092-2B6D-C3F3-C891-E17570DB91B7}"/>
              </a:ext>
            </a:extLst>
          </p:cNvPr>
          <p:cNvSpPr txBox="1"/>
          <p:nvPr/>
        </p:nvSpPr>
        <p:spPr>
          <a:xfrm>
            <a:off x="1033333" y="3259460"/>
            <a:ext cx="1158940" cy="253916"/>
          </a:xfrm>
          <a:prstGeom prst="rect">
            <a:avLst/>
          </a:prstGeom>
          <a:noFill/>
        </p:spPr>
        <p:txBody>
          <a:bodyPr wrap="square" rtlCol="0">
            <a:spAutoFit/>
          </a:bodyPr>
          <a:lstStyle/>
          <a:p>
            <a:pPr algn="ctr"/>
            <a:r>
              <a:rPr kumimoji="1" lang="ja-JP" altLang="en-US" sz="1050" dirty="0"/>
              <a:t>上町断層帯</a:t>
            </a:r>
            <a:endParaRPr kumimoji="1" lang="en-US" altLang="ja-JP" sz="1050" dirty="0"/>
          </a:p>
        </p:txBody>
      </p:sp>
      <p:sp>
        <p:nvSpPr>
          <p:cNvPr id="51" name="テキスト ボックス 50">
            <a:extLst>
              <a:ext uri="{FF2B5EF4-FFF2-40B4-BE49-F238E27FC236}">
                <a16:creationId xmlns:a16="http://schemas.microsoft.com/office/drawing/2014/main" id="{467B6BBD-EFC7-A818-75C6-BA4E68C227BC}"/>
              </a:ext>
            </a:extLst>
          </p:cNvPr>
          <p:cNvSpPr txBox="1"/>
          <p:nvPr/>
        </p:nvSpPr>
        <p:spPr>
          <a:xfrm>
            <a:off x="525802" y="3968735"/>
            <a:ext cx="1158940" cy="415498"/>
          </a:xfrm>
          <a:prstGeom prst="rect">
            <a:avLst/>
          </a:prstGeom>
          <a:noFill/>
        </p:spPr>
        <p:txBody>
          <a:bodyPr wrap="square" rtlCol="0">
            <a:spAutoFit/>
          </a:bodyPr>
          <a:lstStyle/>
          <a:p>
            <a:pPr algn="ctr"/>
            <a:r>
              <a:rPr kumimoji="1" lang="ja-JP" altLang="en-US" sz="1050" dirty="0"/>
              <a:t>大阪湾</a:t>
            </a:r>
            <a:endParaRPr kumimoji="1" lang="en-US" altLang="ja-JP" sz="1050" dirty="0"/>
          </a:p>
          <a:p>
            <a:pPr algn="ctr"/>
            <a:r>
              <a:rPr kumimoji="1" lang="ja-JP" altLang="en-US" sz="1050" dirty="0"/>
              <a:t>南東岸断層</a:t>
            </a:r>
            <a:endParaRPr kumimoji="1" lang="en-US" altLang="ja-JP" sz="1050" dirty="0"/>
          </a:p>
        </p:txBody>
      </p:sp>
      <p:sp>
        <p:nvSpPr>
          <p:cNvPr id="53" name="テキスト ボックス 52">
            <a:extLst>
              <a:ext uri="{FF2B5EF4-FFF2-40B4-BE49-F238E27FC236}">
                <a16:creationId xmlns:a16="http://schemas.microsoft.com/office/drawing/2014/main" id="{50C008A2-9C0A-83B6-C8E1-69172116C9BA}"/>
              </a:ext>
            </a:extLst>
          </p:cNvPr>
          <p:cNvSpPr txBox="1"/>
          <p:nvPr/>
        </p:nvSpPr>
        <p:spPr>
          <a:xfrm>
            <a:off x="3342181" y="1509701"/>
            <a:ext cx="4060903"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r>
              <a:rPr kumimoji="1" lang="ja-JP" altLang="en-US" sz="1050" b="1" dirty="0"/>
              <a:t>＋</a:t>
            </a:r>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sp>
        <p:nvSpPr>
          <p:cNvPr id="54" name="テキスト ボックス 53">
            <a:extLst>
              <a:ext uri="{FF2B5EF4-FFF2-40B4-BE49-F238E27FC236}">
                <a16:creationId xmlns:a16="http://schemas.microsoft.com/office/drawing/2014/main" id="{13007AB0-1CBE-9ABC-A74A-EFD0284E4053}"/>
              </a:ext>
            </a:extLst>
          </p:cNvPr>
          <p:cNvSpPr txBox="1"/>
          <p:nvPr/>
        </p:nvSpPr>
        <p:spPr>
          <a:xfrm>
            <a:off x="3342181" y="2864756"/>
            <a:ext cx="4060903"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r>
              <a:rPr kumimoji="1" lang="ja-JP" altLang="en-US" sz="1050" b="1" dirty="0"/>
              <a:t>＋</a:t>
            </a:r>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sp>
        <p:nvSpPr>
          <p:cNvPr id="55" name="テキスト ボックス 54">
            <a:extLst>
              <a:ext uri="{FF2B5EF4-FFF2-40B4-BE49-F238E27FC236}">
                <a16:creationId xmlns:a16="http://schemas.microsoft.com/office/drawing/2014/main" id="{361F99C0-0108-79BE-AE7E-16C0EEBA85DC}"/>
              </a:ext>
            </a:extLst>
          </p:cNvPr>
          <p:cNvSpPr txBox="1"/>
          <p:nvPr/>
        </p:nvSpPr>
        <p:spPr>
          <a:xfrm>
            <a:off x="3342181" y="4088388"/>
            <a:ext cx="4060903"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r>
              <a:rPr kumimoji="1" lang="ja-JP" altLang="en-US" sz="1050" b="1" dirty="0"/>
              <a:t>＋</a:t>
            </a:r>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sp>
        <p:nvSpPr>
          <p:cNvPr id="56" name="テキスト ボックス 55">
            <a:extLst>
              <a:ext uri="{FF2B5EF4-FFF2-40B4-BE49-F238E27FC236}">
                <a16:creationId xmlns:a16="http://schemas.microsoft.com/office/drawing/2014/main" id="{964E6CA3-29F4-9270-43B6-137049900D97}"/>
              </a:ext>
            </a:extLst>
          </p:cNvPr>
          <p:cNvSpPr txBox="1"/>
          <p:nvPr/>
        </p:nvSpPr>
        <p:spPr>
          <a:xfrm>
            <a:off x="3305710" y="5334185"/>
            <a:ext cx="4060903"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r>
              <a:rPr kumimoji="1" lang="ja-JP" altLang="en-US" sz="1050" b="1" dirty="0"/>
              <a:t>＋</a:t>
            </a:r>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sp>
        <p:nvSpPr>
          <p:cNvPr id="3" name="テキスト ボックス 2">
            <a:extLst>
              <a:ext uri="{FF2B5EF4-FFF2-40B4-BE49-F238E27FC236}">
                <a16:creationId xmlns:a16="http://schemas.microsoft.com/office/drawing/2014/main" id="{1E52CFDB-147D-B08D-557B-77C739C43A51}"/>
              </a:ext>
            </a:extLst>
          </p:cNvPr>
          <p:cNvSpPr txBox="1"/>
          <p:nvPr/>
        </p:nvSpPr>
        <p:spPr>
          <a:xfrm>
            <a:off x="165099" y="1059112"/>
            <a:ext cx="2689147" cy="461665"/>
          </a:xfrm>
          <a:prstGeom prst="rect">
            <a:avLst/>
          </a:prstGeom>
          <a:noFill/>
        </p:spPr>
        <p:txBody>
          <a:bodyPr wrap="square" rtlCol="0">
            <a:spAutoFit/>
          </a:bodyPr>
          <a:lstStyle/>
          <a:p>
            <a:pPr algn="just"/>
            <a:r>
              <a:rPr lang="en-US" altLang="ja-JP" sz="1200" dirty="0"/>
              <a:t>H19</a:t>
            </a:r>
            <a:r>
              <a:rPr lang="ja-JP" altLang="en-US" sz="1200" dirty="0"/>
              <a:t>想定（直下）による上町断層帯と</a:t>
            </a:r>
            <a:endParaRPr lang="en-US" altLang="ja-JP" sz="1200" dirty="0"/>
          </a:p>
          <a:p>
            <a:pPr algn="just"/>
            <a:r>
              <a:rPr lang="ja-JP" altLang="en-US" sz="1200" dirty="0"/>
              <a:t>大阪湾南東岸断層の連動を想定</a:t>
            </a:r>
            <a:endParaRPr lang="en-US" altLang="ja-JP" sz="1200" dirty="0"/>
          </a:p>
        </p:txBody>
      </p:sp>
      <p:sp>
        <p:nvSpPr>
          <p:cNvPr id="7" name="正方形/長方形 6">
            <a:extLst>
              <a:ext uri="{FF2B5EF4-FFF2-40B4-BE49-F238E27FC236}">
                <a16:creationId xmlns:a16="http://schemas.microsoft.com/office/drawing/2014/main" id="{EBABF70F-C220-E6EF-7024-1BED4A37AD88}"/>
              </a:ext>
            </a:extLst>
          </p:cNvPr>
          <p:cNvSpPr/>
          <p:nvPr/>
        </p:nvSpPr>
        <p:spPr>
          <a:xfrm>
            <a:off x="669860" y="2712261"/>
            <a:ext cx="1996070" cy="2324895"/>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4ED8704-7EB9-3C04-7C50-A61FBD243663}"/>
              </a:ext>
            </a:extLst>
          </p:cNvPr>
          <p:cNvSpPr/>
          <p:nvPr/>
        </p:nvSpPr>
        <p:spPr>
          <a:xfrm>
            <a:off x="635000" y="2673351"/>
            <a:ext cx="2070100" cy="2400300"/>
          </a:xfrm>
          <a:prstGeom prst="rect">
            <a:avLst/>
          </a:prstGeom>
          <a:noFill/>
          <a:ln w="38100">
            <a:solidFill>
              <a:srgbClr val="38A8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2857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63AFF-E70C-DC5A-C335-F3AF8D26539B}"/>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0E8A31F-95A6-4A91-233E-D5850463BFF8}"/>
              </a:ext>
            </a:extLst>
          </p:cNvPr>
          <p:cNvSpPr/>
          <p:nvPr/>
        </p:nvSpPr>
        <p:spPr>
          <a:xfrm>
            <a:off x="4452445" y="3503889"/>
            <a:ext cx="4462955" cy="1972886"/>
          </a:xfrm>
          <a:prstGeom prst="rect">
            <a:avLst/>
          </a:prstGeom>
          <a:solidFill>
            <a:schemeClr val="accent5">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9F24CF8-E74B-77F7-E728-FBC73134E132}"/>
              </a:ext>
            </a:extLst>
          </p:cNvPr>
          <p:cNvSpPr/>
          <p:nvPr/>
        </p:nvSpPr>
        <p:spPr>
          <a:xfrm>
            <a:off x="4452636" y="5465994"/>
            <a:ext cx="4462764" cy="1198257"/>
          </a:xfrm>
          <a:prstGeom prst="rect">
            <a:avLst/>
          </a:prstGeom>
          <a:solidFill>
            <a:schemeClr val="accent6">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DF4021F-9562-CA72-02D5-6E46DFC552B2}"/>
              </a:ext>
            </a:extLst>
          </p:cNvPr>
          <p:cNvSpPr/>
          <p:nvPr/>
        </p:nvSpPr>
        <p:spPr>
          <a:xfrm>
            <a:off x="327458" y="5465994"/>
            <a:ext cx="3994656" cy="1198257"/>
          </a:xfrm>
          <a:prstGeom prst="rect">
            <a:avLst/>
          </a:prstGeom>
          <a:solidFill>
            <a:schemeClr val="accent6">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26FB8A4E-E98D-C236-21A7-7D1130EAE9E7}"/>
              </a:ext>
            </a:extLst>
          </p:cNvPr>
          <p:cNvSpPr/>
          <p:nvPr/>
        </p:nvSpPr>
        <p:spPr>
          <a:xfrm>
            <a:off x="327457" y="3322319"/>
            <a:ext cx="3983774" cy="2143675"/>
          </a:xfrm>
          <a:prstGeom prst="rect">
            <a:avLst/>
          </a:prstGeom>
          <a:solidFill>
            <a:schemeClr val="accent5">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タイトル 3">
            <a:extLst>
              <a:ext uri="{FF2B5EF4-FFF2-40B4-BE49-F238E27FC236}">
                <a16:creationId xmlns:a16="http://schemas.microsoft.com/office/drawing/2014/main" id="{E0EBACB3-FEFC-167D-2683-7092F1E17F9C}"/>
              </a:ext>
            </a:extLst>
          </p:cNvPr>
          <p:cNvSpPr>
            <a:spLocks noGrp="1"/>
          </p:cNvSpPr>
          <p:nvPr>
            <p:ph type="title"/>
          </p:nvPr>
        </p:nvSpPr>
        <p:spPr/>
        <p:txBody>
          <a:bodyPr>
            <a:normAutofit/>
          </a:bodyPr>
          <a:lstStyle/>
          <a:p>
            <a:r>
              <a:rPr kumimoji="1" lang="ja-JP" altLang="en-US" sz="1800" dirty="0"/>
              <a:t>２</a:t>
            </a:r>
            <a:r>
              <a:rPr kumimoji="1" lang="en-US" altLang="ja-JP" sz="1800" dirty="0"/>
              <a:t>-③</a:t>
            </a:r>
            <a:r>
              <a:rPr kumimoji="1" lang="ja-JP" altLang="en-US" sz="1800" dirty="0"/>
              <a:t>．断層帯の破壊シナリオの絞り込み（ステップ２）</a:t>
            </a:r>
            <a:endParaRPr lang="ja-JP" altLang="en-US" sz="1600" dirty="0"/>
          </a:p>
        </p:txBody>
      </p:sp>
      <p:sp>
        <p:nvSpPr>
          <p:cNvPr id="9" name="テキスト プレースホルダー 8">
            <a:extLst>
              <a:ext uri="{FF2B5EF4-FFF2-40B4-BE49-F238E27FC236}">
                <a16:creationId xmlns:a16="http://schemas.microsoft.com/office/drawing/2014/main" id="{971D6267-C822-FE3A-DB75-FF35F620AF5E}"/>
              </a:ext>
            </a:extLst>
          </p:cNvPr>
          <p:cNvSpPr>
            <a:spLocks noGrp="1"/>
          </p:cNvSpPr>
          <p:nvPr>
            <p:ph type="body" sz="quarter" idx="11"/>
          </p:nvPr>
        </p:nvSpPr>
        <p:spPr>
          <a:xfrm>
            <a:off x="144000" y="477604"/>
            <a:ext cx="1980000" cy="320000"/>
          </a:xfrm>
        </p:spPr>
        <p:txBody>
          <a:bodyPr/>
          <a:lstStyle/>
          <a:p>
            <a:r>
              <a:rPr lang="ja-JP" altLang="en-US" dirty="0">
                <a:latin typeface="Meiryo UI" panose="020B0604030504040204" pitchFamily="50" charset="-128"/>
                <a:ea typeface="Meiryo UI" panose="020B0604030504040204" pitchFamily="50" charset="-128"/>
              </a:rPr>
              <a:t>破壊シナリオ設定一覧</a:t>
            </a:r>
          </a:p>
        </p:txBody>
      </p:sp>
      <p:sp>
        <p:nvSpPr>
          <p:cNvPr id="15" name="スライド番号プレースホルダー 12">
            <a:extLst>
              <a:ext uri="{FF2B5EF4-FFF2-40B4-BE49-F238E27FC236}">
                <a16:creationId xmlns:a16="http://schemas.microsoft.com/office/drawing/2014/main" id="{02302295-ABDD-F033-6074-0C5FA57FB18B}"/>
              </a:ext>
            </a:extLst>
          </p:cNvPr>
          <p:cNvSpPr>
            <a:spLocks noGrp="1"/>
          </p:cNvSpPr>
          <p:nvPr>
            <p:ph type="sldNum" sz="quarter" idx="12"/>
          </p:nvPr>
        </p:nvSpPr>
        <p:spPr/>
        <p:txBody>
          <a:bodyPr/>
          <a:lstStyle/>
          <a:p>
            <a:fld id="{DE8A6AB4-C314-4581-B2EB-142FADA2A072}" type="slidenum">
              <a:rPr lang="ja-JP" altLang="en-US" smtClean="0"/>
              <a:pPr/>
              <a:t>12</a:t>
            </a:fld>
            <a:endParaRPr lang="ja-JP" altLang="en-US" dirty="0"/>
          </a:p>
        </p:txBody>
      </p:sp>
      <p:sp>
        <p:nvSpPr>
          <p:cNvPr id="2" name="角丸四角形 73">
            <a:extLst>
              <a:ext uri="{FF2B5EF4-FFF2-40B4-BE49-F238E27FC236}">
                <a16:creationId xmlns:a16="http://schemas.microsoft.com/office/drawing/2014/main" id="{8830A011-EDE8-80BE-958B-C6963E23D966}"/>
              </a:ext>
            </a:extLst>
          </p:cNvPr>
          <p:cNvSpPr/>
          <p:nvPr/>
        </p:nvSpPr>
        <p:spPr>
          <a:xfrm>
            <a:off x="259259" y="1005522"/>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生駒断層帯（全５ケース）</a:t>
            </a:r>
          </a:p>
        </p:txBody>
      </p:sp>
      <p:pic>
        <p:nvPicPr>
          <p:cNvPr id="3" name="図 2">
            <a:extLst>
              <a:ext uri="{FF2B5EF4-FFF2-40B4-BE49-F238E27FC236}">
                <a16:creationId xmlns:a16="http://schemas.microsoft.com/office/drawing/2014/main" id="{B8BF050B-8CD7-A195-EF0C-D13345ED121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457" y="1087899"/>
            <a:ext cx="1832119" cy="2143676"/>
          </a:xfrm>
          <a:prstGeom prst="rect">
            <a:avLst/>
          </a:prstGeom>
          <a:noFill/>
          <a:ln>
            <a:noFill/>
          </a:ln>
        </p:spPr>
      </p:pic>
      <p:pic>
        <p:nvPicPr>
          <p:cNvPr id="4" name="図 3">
            <a:extLst>
              <a:ext uri="{FF2B5EF4-FFF2-40B4-BE49-F238E27FC236}">
                <a16:creationId xmlns:a16="http://schemas.microsoft.com/office/drawing/2014/main" id="{72B95281-B247-5D5B-EA07-56077A7D7C7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76357" y="1102227"/>
            <a:ext cx="1835720" cy="2143675"/>
          </a:xfrm>
          <a:prstGeom prst="rect">
            <a:avLst/>
          </a:prstGeom>
          <a:noFill/>
          <a:ln>
            <a:noFill/>
          </a:ln>
        </p:spPr>
      </p:pic>
      <p:pic>
        <p:nvPicPr>
          <p:cNvPr id="8" name="図 7">
            <a:extLst>
              <a:ext uri="{FF2B5EF4-FFF2-40B4-BE49-F238E27FC236}">
                <a16:creationId xmlns:a16="http://schemas.microsoft.com/office/drawing/2014/main" id="{2CFFC5C8-06DC-1850-FDAB-F8987C9BD4F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51128" y="2031905"/>
            <a:ext cx="2412000" cy="1422081"/>
          </a:xfrm>
          <a:prstGeom prst="rect">
            <a:avLst/>
          </a:prstGeom>
          <a:noFill/>
          <a:ln>
            <a:noFill/>
          </a:ln>
        </p:spPr>
      </p:pic>
      <p:sp>
        <p:nvSpPr>
          <p:cNvPr id="10" name="角丸四角形 73">
            <a:extLst>
              <a:ext uri="{FF2B5EF4-FFF2-40B4-BE49-F238E27FC236}">
                <a16:creationId xmlns:a16="http://schemas.microsoft.com/office/drawing/2014/main" id="{91E0DD1F-0588-651C-498B-E0FD817D9485}"/>
              </a:ext>
            </a:extLst>
          </p:cNvPr>
          <p:cNvSpPr/>
          <p:nvPr/>
        </p:nvSpPr>
        <p:spPr>
          <a:xfrm>
            <a:off x="4621463" y="1005522"/>
            <a:ext cx="2412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有馬高槻断層帯（全５ケース）</a:t>
            </a:r>
          </a:p>
        </p:txBody>
      </p:sp>
      <p:pic>
        <p:nvPicPr>
          <p:cNvPr id="12" name="図 11">
            <a:extLst>
              <a:ext uri="{FF2B5EF4-FFF2-40B4-BE49-F238E27FC236}">
                <a16:creationId xmlns:a16="http://schemas.microsoft.com/office/drawing/2014/main" id="{3535B86E-AE99-46C6-9775-5BF65F0E5A5E}"/>
              </a:ext>
            </a:extLst>
          </p:cNvPr>
          <p:cNvPicPr>
            <a:picLocks noChangeAspect="1"/>
          </p:cNvPicPr>
          <p:nvPr/>
        </p:nvPicPr>
        <p:blipFill>
          <a:blip r:embed="rId6"/>
          <a:stretch>
            <a:fillRect/>
          </a:stretch>
        </p:blipFill>
        <p:spPr>
          <a:xfrm>
            <a:off x="1414574" y="3344743"/>
            <a:ext cx="2305209" cy="1080000"/>
          </a:xfrm>
          <a:prstGeom prst="rect">
            <a:avLst/>
          </a:prstGeom>
        </p:spPr>
      </p:pic>
      <p:pic>
        <p:nvPicPr>
          <p:cNvPr id="13" name="図 12">
            <a:extLst>
              <a:ext uri="{FF2B5EF4-FFF2-40B4-BE49-F238E27FC236}">
                <a16:creationId xmlns:a16="http://schemas.microsoft.com/office/drawing/2014/main" id="{FE89FB66-6345-7008-E6E5-8C8ABD493056}"/>
              </a:ext>
            </a:extLst>
          </p:cNvPr>
          <p:cNvPicPr>
            <a:picLocks noChangeAspect="1"/>
          </p:cNvPicPr>
          <p:nvPr/>
        </p:nvPicPr>
        <p:blipFill>
          <a:blip r:embed="rId7"/>
          <a:stretch>
            <a:fillRect/>
          </a:stretch>
        </p:blipFill>
        <p:spPr>
          <a:xfrm>
            <a:off x="1414574" y="4399579"/>
            <a:ext cx="2305209" cy="1080000"/>
          </a:xfrm>
          <a:prstGeom prst="rect">
            <a:avLst/>
          </a:prstGeom>
        </p:spPr>
      </p:pic>
      <p:pic>
        <p:nvPicPr>
          <p:cNvPr id="16" name="図 15">
            <a:extLst>
              <a:ext uri="{FF2B5EF4-FFF2-40B4-BE49-F238E27FC236}">
                <a16:creationId xmlns:a16="http://schemas.microsoft.com/office/drawing/2014/main" id="{55BCDE40-673C-FC57-C8A3-E257DC307816}"/>
              </a:ext>
            </a:extLst>
          </p:cNvPr>
          <p:cNvPicPr>
            <a:picLocks noChangeAspect="1"/>
          </p:cNvPicPr>
          <p:nvPr/>
        </p:nvPicPr>
        <p:blipFill>
          <a:blip r:embed="rId8"/>
          <a:stretch>
            <a:fillRect/>
          </a:stretch>
        </p:blipFill>
        <p:spPr>
          <a:xfrm>
            <a:off x="5386979" y="3506761"/>
            <a:ext cx="3409199" cy="1016204"/>
          </a:xfrm>
          <a:prstGeom prst="rect">
            <a:avLst/>
          </a:prstGeom>
        </p:spPr>
      </p:pic>
      <p:pic>
        <p:nvPicPr>
          <p:cNvPr id="20" name="図 19">
            <a:extLst>
              <a:ext uri="{FF2B5EF4-FFF2-40B4-BE49-F238E27FC236}">
                <a16:creationId xmlns:a16="http://schemas.microsoft.com/office/drawing/2014/main" id="{D9B3EF0F-23EB-26FA-3C68-99B2DF953B5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9195" y="5545610"/>
            <a:ext cx="3312036" cy="1080000"/>
          </a:xfrm>
          <a:prstGeom prst="rect">
            <a:avLst/>
          </a:prstGeom>
          <a:noFill/>
          <a:ln>
            <a:noFill/>
          </a:ln>
        </p:spPr>
      </p:pic>
      <p:pic>
        <p:nvPicPr>
          <p:cNvPr id="21" name="図 20">
            <a:extLst>
              <a:ext uri="{FF2B5EF4-FFF2-40B4-BE49-F238E27FC236}">
                <a16:creationId xmlns:a16="http://schemas.microsoft.com/office/drawing/2014/main" id="{9F101E62-4080-345E-4947-F6CDA029B476}"/>
              </a:ext>
            </a:extLst>
          </p:cNvPr>
          <p:cNvPicPr>
            <a:picLocks noChangeAspect="1"/>
          </p:cNvPicPr>
          <p:nvPr/>
        </p:nvPicPr>
        <p:blipFill>
          <a:blip r:embed="rId10"/>
          <a:stretch>
            <a:fillRect/>
          </a:stretch>
        </p:blipFill>
        <p:spPr>
          <a:xfrm>
            <a:off x="5386979" y="4490108"/>
            <a:ext cx="3409199" cy="1016204"/>
          </a:xfrm>
          <a:prstGeom prst="rect">
            <a:avLst/>
          </a:prstGeom>
        </p:spPr>
      </p:pic>
      <p:pic>
        <p:nvPicPr>
          <p:cNvPr id="22" name="図 21">
            <a:extLst>
              <a:ext uri="{FF2B5EF4-FFF2-40B4-BE49-F238E27FC236}">
                <a16:creationId xmlns:a16="http://schemas.microsoft.com/office/drawing/2014/main" id="{12675231-C229-5D08-78F7-3871C65CE04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99363" y="5608049"/>
            <a:ext cx="3408166" cy="1016204"/>
          </a:xfrm>
          <a:prstGeom prst="rect">
            <a:avLst/>
          </a:prstGeom>
          <a:noFill/>
          <a:ln>
            <a:noFill/>
          </a:ln>
        </p:spPr>
      </p:pic>
      <p:sp>
        <p:nvSpPr>
          <p:cNvPr id="24" name="テキスト ボックス 23">
            <a:extLst>
              <a:ext uri="{FF2B5EF4-FFF2-40B4-BE49-F238E27FC236}">
                <a16:creationId xmlns:a16="http://schemas.microsoft.com/office/drawing/2014/main" id="{188030BD-B89E-3658-7148-DF0E2C427BC8}"/>
              </a:ext>
            </a:extLst>
          </p:cNvPr>
          <p:cNvSpPr txBox="1"/>
          <p:nvPr/>
        </p:nvSpPr>
        <p:spPr>
          <a:xfrm>
            <a:off x="385170" y="3327604"/>
            <a:ext cx="1297062" cy="415498"/>
          </a:xfrm>
          <a:prstGeom prst="rect">
            <a:avLst/>
          </a:prstGeom>
          <a:noFill/>
        </p:spPr>
        <p:txBody>
          <a:bodyPr wrap="square" rtlCol="0">
            <a:spAutoFit/>
          </a:bodyPr>
          <a:lstStyle/>
          <a:p>
            <a:r>
              <a:rPr kumimoji="1" lang="ja-JP" altLang="en-US" sz="1050" b="1" dirty="0">
                <a:solidFill>
                  <a:schemeClr val="accent1"/>
                </a:solidFill>
              </a:rPr>
              <a:t>「レシピ」による</a:t>
            </a:r>
            <a:endParaRPr kumimoji="1" lang="en-US" altLang="ja-JP" sz="1050" b="1" dirty="0">
              <a:solidFill>
                <a:schemeClr val="accent1"/>
              </a:solidFill>
            </a:endParaRPr>
          </a:p>
          <a:p>
            <a:r>
              <a:rPr kumimoji="1" lang="ja-JP" altLang="en-US" sz="1050" b="1" dirty="0">
                <a:solidFill>
                  <a:schemeClr val="accent1"/>
                </a:solidFill>
              </a:rPr>
              <a:t>破壊シナリオ</a:t>
            </a:r>
            <a:endParaRPr kumimoji="1" lang="en-US" altLang="ja-JP" sz="1050" b="1" dirty="0">
              <a:solidFill>
                <a:schemeClr val="accent1"/>
              </a:solidFill>
            </a:endParaRPr>
          </a:p>
        </p:txBody>
      </p:sp>
      <p:sp>
        <p:nvSpPr>
          <p:cNvPr id="25" name="テキスト ボックス 24">
            <a:extLst>
              <a:ext uri="{FF2B5EF4-FFF2-40B4-BE49-F238E27FC236}">
                <a16:creationId xmlns:a16="http://schemas.microsoft.com/office/drawing/2014/main" id="{6144D215-1078-E62C-7306-00EA13DD5E18}"/>
              </a:ext>
            </a:extLst>
          </p:cNvPr>
          <p:cNvSpPr txBox="1"/>
          <p:nvPr/>
        </p:nvSpPr>
        <p:spPr>
          <a:xfrm>
            <a:off x="327456" y="5472225"/>
            <a:ext cx="1033242" cy="577081"/>
          </a:xfrm>
          <a:prstGeom prst="rect">
            <a:avLst/>
          </a:prstGeom>
          <a:noFill/>
        </p:spPr>
        <p:txBody>
          <a:bodyPr wrap="square" rtlCol="0">
            <a:spAutoFit/>
          </a:bodyPr>
          <a:lstStyle/>
          <a:p>
            <a:r>
              <a:rPr kumimoji="1" lang="pt-BR" altLang="ja-JP" sz="1050" b="1" dirty="0">
                <a:solidFill>
                  <a:srgbClr val="00B050"/>
                </a:solidFill>
              </a:rPr>
              <a:t>H19</a:t>
            </a:r>
            <a:r>
              <a:rPr kumimoji="1" lang="ja-JP" altLang="pt-BR" sz="1050" b="1" dirty="0">
                <a:solidFill>
                  <a:srgbClr val="00B050"/>
                </a:solidFill>
              </a:rPr>
              <a:t>想定</a:t>
            </a:r>
            <a:endParaRPr kumimoji="1" lang="en-US" altLang="ja-JP" sz="1050" b="1" dirty="0">
              <a:solidFill>
                <a:srgbClr val="00B050"/>
              </a:solidFill>
            </a:endParaRPr>
          </a:p>
          <a:p>
            <a:r>
              <a:rPr kumimoji="1" lang="ja-JP" altLang="pt-BR" sz="1050" b="1" dirty="0">
                <a:solidFill>
                  <a:srgbClr val="00B050"/>
                </a:solidFill>
              </a:rPr>
              <a:t>（直下）</a:t>
            </a:r>
            <a:r>
              <a:rPr kumimoji="1" lang="ja-JP" altLang="en-US" sz="1050" b="1" dirty="0">
                <a:solidFill>
                  <a:srgbClr val="00B050"/>
                </a:solidFill>
              </a:rPr>
              <a:t>の</a:t>
            </a:r>
            <a:endParaRPr kumimoji="1" lang="en-US" altLang="ja-JP" sz="1050" b="1" dirty="0">
              <a:solidFill>
                <a:srgbClr val="00B050"/>
              </a:solidFill>
            </a:endParaRPr>
          </a:p>
          <a:p>
            <a:r>
              <a:rPr kumimoji="1" lang="ja-JP" altLang="en-US" sz="1050" b="1" dirty="0">
                <a:solidFill>
                  <a:srgbClr val="00B050"/>
                </a:solidFill>
              </a:rPr>
              <a:t>破壊シナリオ</a:t>
            </a:r>
            <a:endParaRPr kumimoji="1" lang="en-US" altLang="ja-JP" sz="1050" b="1" dirty="0">
              <a:solidFill>
                <a:srgbClr val="00B050"/>
              </a:solidFill>
            </a:endParaRPr>
          </a:p>
        </p:txBody>
      </p:sp>
      <p:sp>
        <p:nvSpPr>
          <p:cNvPr id="26" name="テキスト ボックス 25">
            <a:extLst>
              <a:ext uri="{FF2B5EF4-FFF2-40B4-BE49-F238E27FC236}">
                <a16:creationId xmlns:a16="http://schemas.microsoft.com/office/drawing/2014/main" id="{2B9A1B8F-1B6C-6096-C272-009C399C7CD9}"/>
              </a:ext>
            </a:extLst>
          </p:cNvPr>
          <p:cNvSpPr txBox="1"/>
          <p:nvPr/>
        </p:nvSpPr>
        <p:spPr>
          <a:xfrm>
            <a:off x="385170" y="4429722"/>
            <a:ext cx="1297062" cy="415498"/>
          </a:xfrm>
          <a:prstGeom prst="rect">
            <a:avLst/>
          </a:prstGeom>
          <a:noFill/>
        </p:spPr>
        <p:txBody>
          <a:bodyPr wrap="square" rtlCol="0">
            <a:spAutoFit/>
          </a:bodyPr>
          <a:lstStyle/>
          <a:p>
            <a:r>
              <a:rPr kumimoji="1" lang="ja-JP" altLang="en-US" sz="1050" b="1" dirty="0">
                <a:solidFill>
                  <a:schemeClr val="accent1"/>
                </a:solidFill>
              </a:rPr>
              <a:t>「レシピ」による</a:t>
            </a:r>
            <a:endParaRPr kumimoji="1" lang="en-US" altLang="ja-JP" sz="1050" b="1" dirty="0">
              <a:solidFill>
                <a:schemeClr val="accent1"/>
              </a:solidFill>
            </a:endParaRPr>
          </a:p>
          <a:p>
            <a:r>
              <a:rPr kumimoji="1" lang="ja-JP" altLang="en-US" sz="1050" b="1" dirty="0">
                <a:solidFill>
                  <a:schemeClr val="accent1"/>
                </a:solidFill>
              </a:rPr>
              <a:t>破壊シナリオ</a:t>
            </a:r>
            <a:endParaRPr kumimoji="1" lang="en-US" altLang="ja-JP" sz="1050" b="1" dirty="0">
              <a:solidFill>
                <a:schemeClr val="accent1"/>
              </a:solidFill>
            </a:endParaRPr>
          </a:p>
        </p:txBody>
      </p:sp>
      <p:sp>
        <p:nvSpPr>
          <p:cNvPr id="27" name="テキスト ボックス 26">
            <a:extLst>
              <a:ext uri="{FF2B5EF4-FFF2-40B4-BE49-F238E27FC236}">
                <a16:creationId xmlns:a16="http://schemas.microsoft.com/office/drawing/2014/main" id="{705A4876-50B2-AD7F-9F59-6A03EC56B825}"/>
              </a:ext>
            </a:extLst>
          </p:cNvPr>
          <p:cNvSpPr txBox="1"/>
          <p:nvPr/>
        </p:nvSpPr>
        <p:spPr>
          <a:xfrm>
            <a:off x="4452098" y="3505937"/>
            <a:ext cx="1297062" cy="415498"/>
          </a:xfrm>
          <a:prstGeom prst="rect">
            <a:avLst/>
          </a:prstGeom>
          <a:noFill/>
        </p:spPr>
        <p:txBody>
          <a:bodyPr wrap="square" rtlCol="0">
            <a:spAutoFit/>
          </a:bodyPr>
          <a:lstStyle/>
          <a:p>
            <a:r>
              <a:rPr kumimoji="1" lang="ja-JP" altLang="en-US" sz="1050" b="1" dirty="0">
                <a:solidFill>
                  <a:schemeClr val="accent1"/>
                </a:solidFill>
              </a:rPr>
              <a:t>「レシピ」による</a:t>
            </a:r>
            <a:endParaRPr kumimoji="1" lang="en-US" altLang="ja-JP" sz="1050" b="1" dirty="0">
              <a:solidFill>
                <a:schemeClr val="accent1"/>
              </a:solidFill>
            </a:endParaRPr>
          </a:p>
          <a:p>
            <a:r>
              <a:rPr kumimoji="1" lang="ja-JP" altLang="en-US" sz="1050" b="1" dirty="0">
                <a:solidFill>
                  <a:schemeClr val="accent1"/>
                </a:solidFill>
              </a:rPr>
              <a:t>破壊シナリオ</a:t>
            </a:r>
            <a:endParaRPr kumimoji="1" lang="en-US" altLang="ja-JP" sz="1050" b="1" dirty="0">
              <a:solidFill>
                <a:schemeClr val="accent1"/>
              </a:solidFill>
            </a:endParaRPr>
          </a:p>
        </p:txBody>
      </p:sp>
      <p:sp>
        <p:nvSpPr>
          <p:cNvPr id="28" name="テキスト ボックス 27">
            <a:extLst>
              <a:ext uri="{FF2B5EF4-FFF2-40B4-BE49-F238E27FC236}">
                <a16:creationId xmlns:a16="http://schemas.microsoft.com/office/drawing/2014/main" id="{8C72F39A-BB67-8DD6-D9C2-03BCEC2E4E4A}"/>
              </a:ext>
            </a:extLst>
          </p:cNvPr>
          <p:cNvSpPr txBox="1"/>
          <p:nvPr/>
        </p:nvSpPr>
        <p:spPr>
          <a:xfrm>
            <a:off x="4452636" y="5508529"/>
            <a:ext cx="1033242" cy="577081"/>
          </a:xfrm>
          <a:prstGeom prst="rect">
            <a:avLst/>
          </a:prstGeom>
          <a:noFill/>
        </p:spPr>
        <p:txBody>
          <a:bodyPr wrap="square" rtlCol="0">
            <a:spAutoFit/>
          </a:bodyPr>
          <a:lstStyle/>
          <a:p>
            <a:r>
              <a:rPr kumimoji="1" lang="pt-BR" altLang="ja-JP" sz="1050" b="1" dirty="0">
                <a:solidFill>
                  <a:srgbClr val="00B050"/>
                </a:solidFill>
              </a:rPr>
              <a:t>H19</a:t>
            </a:r>
            <a:r>
              <a:rPr kumimoji="1" lang="ja-JP" altLang="pt-BR" sz="1050" b="1" dirty="0">
                <a:solidFill>
                  <a:srgbClr val="00B050"/>
                </a:solidFill>
              </a:rPr>
              <a:t>想定</a:t>
            </a:r>
            <a:endParaRPr kumimoji="1" lang="en-US" altLang="ja-JP" sz="1050" b="1" dirty="0">
              <a:solidFill>
                <a:srgbClr val="00B050"/>
              </a:solidFill>
            </a:endParaRPr>
          </a:p>
          <a:p>
            <a:r>
              <a:rPr kumimoji="1" lang="ja-JP" altLang="pt-BR" sz="1050" b="1" dirty="0">
                <a:solidFill>
                  <a:srgbClr val="00B050"/>
                </a:solidFill>
              </a:rPr>
              <a:t>（直下）</a:t>
            </a:r>
            <a:r>
              <a:rPr kumimoji="1" lang="ja-JP" altLang="en-US" sz="1050" b="1" dirty="0">
                <a:solidFill>
                  <a:srgbClr val="00B050"/>
                </a:solidFill>
              </a:rPr>
              <a:t>の</a:t>
            </a:r>
            <a:endParaRPr kumimoji="1" lang="en-US" altLang="ja-JP" sz="1050" b="1" dirty="0">
              <a:solidFill>
                <a:srgbClr val="00B050"/>
              </a:solidFill>
            </a:endParaRPr>
          </a:p>
          <a:p>
            <a:r>
              <a:rPr kumimoji="1" lang="ja-JP" altLang="en-US" sz="1050" b="1" dirty="0">
                <a:solidFill>
                  <a:srgbClr val="00B050"/>
                </a:solidFill>
              </a:rPr>
              <a:t>破壊シナリオ</a:t>
            </a:r>
            <a:endParaRPr kumimoji="1" lang="en-US" altLang="ja-JP" sz="1050" b="1" dirty="0">
              <a:solidFill>
                <a:srgbClr val="00B050"/>
              </a:solidFill>
            </a:endParaRPr>
          </a:p>
        </p:txBody>
      </p:sp>
      <p:sp>
        <p:nvSpPr>
          <p:cNvPr id="29" name="テキスト ボックス 28">
            <a:extLst>
              <a:ext uri="{FF2B5EF4-FFF2-40B4-BE49-F238E27FC236}">
                <a16:creationId xmlns:a16="http://schemas.microsoft.com/office/drawing/2014/main" id="{80009494-76FE-B5BD-C5EF-7E7FC46B52D0}"/>
              </a:ext>
            </a:extLst>
          </p:cNvPr>
          <p:cNvSpPr txBox="1"/>
          <p:nvPr/>
        </p:nvSpPr>
        <p:spPr>
          <a:xfrm>
            <a:off x="4453248" y="4551997"/>
            <a:ext cx="1297062" cy="415498"/>
          </a:xfrm>
          <a:prstGeom prst="rect">
            <a:avLst/>
          </a:prstGeom>
          <a:noFill/>
        </p:spPr>
        <p:txBody>
          <a:bodyPr wrap="square" rtlCol="0">
            <a:spAutoFit/>
          </a:bodyPr>
          <a:lstStyle/>
          <a:p>
            <a:r>
              <a:rPr kumimoji="1" lang="ja-JP" altLang="en-US" sz="1050" b="1" dirty="0">
                <a:solidFill>
                  <a:schemeClr val="accent1"/>
                </a:solidFill>
              </a:rPr>
              <a:t>「レシピ」による</a:t>
            </a:r>
            <a:endParaRPr kumimoji="1" lang="en-US" altLang="ja-JP" sz="1050" b="1" dirty="0">
              <a:solidFill>
                <a:schemeClr val="accent1"/>
              </a:solidFill>
            </a:endParaRPr>
          </a:p>
          <a:p>
            <a:r>
              <a:rPr kumimoji="1" lang="ja-JP" altLang="en-US" sz="1050" b="1" dirty="0">
                <a:solidFill>
                  <a:schemeClr val="accent1"/>
                </a:solidFill>
              </a:rPr>
              <a:t>破壊シナリオ</a:t>
            </a:r>
            <a:endParaRPr kumimoji="1" lang="en-US" altLang="ja-JP" sz="1050" b="1" dirty="0">
              <a:solidFill>
                <a:schemeClr val="accent1"/>
              </a:solidFill>
            </a:endParaRPr>
          </a:p>
        </p:txBody>
      </p:sp>
      <p:sp>
        <p:nvSpPr>
          <p:cNvPr id="30" name="テキスト ボックス 29">
            <a:extLst>
              <a:ext uri="{FF2B5EF4-FFF2-40B4-BE49-F238E27FC236}">
                <a16:creationId xmlns:a16="http://schemas.microsoft.com/office/drawing/2014/main" id="{8EF3A3AD-A1C0-4089-90B8-E8DEE80C0018}"/>
              </a:ext>
            </a:extLst>
          </p:cNvPr>
          <p:cNvSpPr txBox="1"/>
          <p:nvPr/>
        </p:nvSpPr>
        <p:spPr>
          <a:xfrm>
            <a:off x="327457" y="1093143"/>
            <a:ext cx="1158940" cy="253916"/>
          </a:xfrm>
          <a:prstGeom prst="rect">
            <a:avLst/>
          </a:prstGeom>
          <a:noFill/>
        </p:spPr>
        <p:txBody>
          <a:bodyPr wrap="square" rtlCol="0">
            <a:spAutoFit/>
          </a:bodyPr>
          <a:lstStyle/>
          <a:p>
            <a:r>
              <a:rPr kumimoji="1" lang="ja-JP" altLang="en-US" sz="1050" b="1" dirty="0">
                <a:solidFill>
                  <a:schemeClr val="accent1"/>
                </a:solidFill>
              </a:rPr>
              <a:t>ケース１～４</a:t>
            </a:r>
            <a:endParaRPr kumimoji="1" lang="en-US" altLang="ja-JP" sz="1050" b="1" dirty="0">
              <a:solidFill>
                <a:schemeClr val="accent1"/>
              </a:solidFill>
            </a:endParaRPr>
          </a:p>
        </p:txBody>
      </p:sp>
      <p:sp>
        <p:nvSpPr>
          <p:cNvPr id="31" name="テキスト ボックス 30">
            <a:extLst>
              <a:ext uri="{FF2B5EF4-FFF2-40B4-BE49-F238E27FC236}">
                <a16:creationId xmlns:a16="http://schemas.microsoft.com/office/drawing/2014/main" id="{6210AFB5-8C0B-D0C3-8590-442CE5366854}"/>
              </a:ext>
            </a:extLst>
          </p:cNvPr>
          <p:cNvSpPr txBox="1"/>
          <p:nvPr/>
        </p:nvSpPr>
        <p:spPr>
          <a:xfrm>
            <a:off x="2376357" y="1102227"/>
            <a:ext cx="1158940" cy="253916"/>
          </a:xfrm>
          <a:prstGeom prst="rect">
            <a:avLst/>
          </a:prstGeom>
          <a:noFill/>
        </p:spPr>
        <p:txBody>
          <a:bodyPr wrap="square" rtlCol="0">
            <a:spAutoFit/>
          </a:bodyPr>
          <a:lstStyle/>
          <a:p>
            <a:r>
              <a:rPr kumimoji="1" lang="ja-JP" altLang="en-US" sz="1050" b="1" dirty="0">
                <a:solidFill>
                  <a:srgbClr val="38A800"/>
                </a:solidFill>
              </a:rPr>
              <a:t>ケース５</a:t>
            </a:r>
            <a:endParaRPr kumimoji="1" lang="en-US" altLang="ja-JP" sz="1050" b="1" dirty="0">
              <a:solidFill>
                <a:srgbClr val="38A800"/>
              </a:solidFill>
            </a:endParaRPr>
          </a:p>
        </p:txBody>
      </p:sp>
      <p:sp>
        <p:nvSpPr>
          <p:cNvPr id="41" name="テキスト ボックス 40">
            <a:extLst>
              <a:ext uri="{FF2B5EF4-FFF2-40B4-BE49-F238E27FC236}">
                <a16:creationId xmlns:a16="http://schemas.microsoft.com/office/drawing/2014/main" id="{25B31530-31BB-711F-5CE3-D3759AD71D4E}"/>
              </a:ext>
            </a:extLst>
          </p:cNvPr>
          <p:cNvSpPr txBox="1"/>
          <p:nvPr/>
        </p:nvSpPr>
        <p:spPr>
          <a:xfrm>
            <a:off x="7048337" y="2042412"/>
            <a:ext cx="1158940" cy="253916"/>
          </a:xfrm>
          <a:prstGeom prst="rect">
            <a:avLst/>
          </a:prstGeom>
          <a:noFill/>
        </p:spPr>
        <p:txBody>
          <a:bodyPr wrap="square" rtlCol="0">
            <a:spAutoFit/>
          </a:bodyPr>
          <a:lstStyle/>
          <a:p>
            <a:r>
              <a:rPr kumimoji="1" lang="ja-JP" altLang="en-US" sz="1050" b="1" dirty="0">
                <a:solidFill>
                  <a:srgbClr val="38A800"/>
                </a:solidFill>
              </a:rPr>
              <a:t>ケース５</a:t>
            </a:r>
            <a:endParaRPr kumimoji="1" lang="en-US" altLang="ja-JP" sz="1050" b="1" dirty="0">
              <a:solidFill>
                <a:srgbClr val="38A800"/>
              </a:solidFill>
            </a:endParaRPr>
          </a:p>
        </p:txBody>
      </p:sp>
      <p:sp>
        <p:nvSpPr>
          <p:cNvPr id="42" name="テキスト ボックス 41">
            <a:extLst>
              <a:ext uri="{FF2B5EF4-FFF2-40B4-BE49-F238E27FC236}">
                <a16:creationId xmlns:a16="http://schemas.microsoft.com/office/drawing/2014/main" id="{B829B78B-83AF-5556-65A1-4D6AEEE6C787}"/>
              </a:ext>
            </a:extLst>
          </p:cNvPr>
          <p:cNvSpPr txBox="1"/>
          <p:nvPr/>
        </p:nvSpPr>
        <p:spPr>
          <a:xfrm>
            <a:off x="1403205" y="4034605"/>
            <a:ext cx="674137" cy="253916"/>
          </a:xfrm>
          <a:prstGeom prst="rect">
            <a:avLst/>
          </a:prstGeom>
          <a:noFill/>
        </p:spPr>
        <p:txBody>
          <a:bodyPr wrap="square" rtlCol="0">
            <a:spAutoFit/>
          </a:bodyPr>
          <a:lstStyle/>
          <a:p>
            <a:pPr algn="ctr"/>
            <a:r>
              <a:rPr kumimoji="1" lang="ja-JP" altLang="en-US" sz="1050" b="1" dirty="0">
                <a:highlight>
                  <a:srgbClr val="FFFF00"/>
                </a:highlight>
              </a:rPr>
              <a:t>ケース１</a:t>
            </a:r>
            <a:endParaRPr kumimoji="1" lang="en-US" altLang="ja-JP" sz="1050" b="1" dirty="0">
              <a:highlight>
                <a:srgbClr val="FFFF00"/>
              </a:highlight>
            </a:endParaRPr>
          </a:p>
        </p:txBody>
      </p:sp>
      <p:sp>
        <p:nvSpPr>
          <p:cNvPr id="43" name="テキスト ボックス 42">
            <a:extLst>
              <a:ext uri="{FF2B5EF4-FFF2-40B4-BE49-F238E27FC236}">
                <a16:creationId xmlns:a16="http://schemas.microsoft.com/office/drawing/2014/main" id="{29FEC3B7-5303-F3C7-167E-D19CB8F3803F}"/>
              </a:ext>
            </a:extLst>
          </p:cNvPr>
          <p:cNvSpPr txBox="1"/>
          <p:nvPr/>
        </p:nvSpPr>
        <p:spPr>
          <a:xfrm>
            <a:off x="2383259" y="4034605"/>
            <a:ext cx="674137" cy="253916"/>
          </a:xfrm>
          <a:prstGeom prst="rect">
            <a:avLst/>
          </a:prstGeom>
          <a:noFill/>
        </p:spPr>
        <p:txBody>
          <a:bodyPr wrap="square" rtlCol="0">
            <a:spAutoFit/>
          </a:bodyPr>
          <a:lstStyle/>
          <a:p>
            <a:pPr algn="ctr"/>
            <a:r>
              <a:rPr kumimoji="1" lang="ja-JP" altLang="en-US" sz="1050" b="1" dirty="0">
                <a:highlight>
                  <a:srgbClr val="FFFF00"/>
                </a:highlight>
              </a:rPr>
              <a:t>ケース２</a:t>
            </a:r>
            <a:endParaRPr kumimoji="1" lang="en-US" altLang="ja-JP" sz="1050" b="1" dirty="0">
              <a:highlight>
                <a:srgbClr val="FFFF00"/>
              </a:highlight>
            </a:endParaRPr>
          </a:p>
        </p:txBody>
      </p:sp>
      <p:sp>
        <p:nvSpPr>
          <p:cNvPr id="44" name="テキスト ボックス 43">
            <a:extLst>
              <a:ext uri="{FF2B5EF4-FFF2-40B4-BE49-F238E27FC236}">
                <a16:creationId xmlns:a16="http://schemas.microsoft.com/office/drawing/2014/main" id="{60B1A6C7-5311-E18E-1ACB-741C797E61BD}"/>
              </a:ext>
            </a:extLst>
          </p:cNvPr>
          <p:cNvSpPr txBox="1"/>
          <p:nvPr/>
        </p:nvSpPr>
        <p:spPr>
          <a:xfrm>
            <a:off x="1330884" y="5070877"/>
            <a:ext cx="674137" cy="253916"/>
          </a:xfrm>
          <a:prstGeom prst="rect">
            <a:avLst/>
          </a:prstGeom>
          <a:noFill/>
        </p:spPr>
        <p:txBody>
          <a:bodyPr wrap="square" rtlCol="0">
            <a:spAutoFit/>
          </a:bodyPr>
          <a:lstStyle/>
          <a:p>
            <a:pPr algn="ctr"/>
            <a:r>
              <a:rPr kumimoji="1" lang="ja-JP" altLang="en-US" sz="1050" b="1" dirty="0">
                <a:highlight>
                  <a:srgbClr val="FFFF00"/>
                </a:highlight>
              </a:rPr>
              <a:t>ケース３</a:t>
            </a:r>
            <a:endParaRPr kumimoji="1" lang="en-US" altLang="ja-JP" sz="1050" b="1" dirty="0">
              <a:highlight>
                <a:srgbClr val="FFFF00"/>
              </a:highlight>
            </a:endParaRPr>
          </a:p>
        </p:txBody>
      </p:sp>
      <p:sp>
        <p:nvSpPr>
          <p:cNvPr id="45" name="テキスト ボックス 44">
            <a:extLst>
              <a:ext uri="{FF2B5EF4-FFF2-40B4-BE49-F238E27FC236}">
                <a16:creationId xmlns:a16="http://schemas.microsoft.com/office/drawing/2014/main" id="{14F8293D-91E5-95BA-D29F-E5FCF60184DE}"/>
              </a:ext>
            </a:extLst>
          </p:cNvPr>
          <p:cNvSpPr txBox="1"/>
          <p:nvPr/>
        </p:nvSpPr>
        <p:spPr>
          <a:xfrm>
            <a:off x="2318144" y="5079147"/>
            <a:ext cx="674137" cy="253916"/>
          </a:xfrm>
          <a:prstGeom prst="rect">
            <a:avLst/>
          </a:prstGeom>
          <a:noFill/>
        </p:spPr>
        <p:txBody>
          <a:bodyPr wrap="square" rtlCol="0">
            <a:spAutoFit/>
          </a:bodyPr>
          <a:lstStyle/>
          <a:p>
            <a:pPr algn="ctr"/>
            <a:r>
              <a:rPr kumimoji="1" lang="ja-JP" altLang="en-US" sz="1050" b="1" dirty="0">
                <a:highlight>
                  <a:srgbClr val="FFFF00"/>
                </a:highlight>
              </a:rPr>
              <a:t>ケース４</a:t>
            </a:r>
            <a:endParaRPr kumimoji="1" lang="en-US" altLang="ja-JP" sz="1050" b="1" dirty="0">
              <a:highlight>
                <a:srgbClr val="FFFF00"/>
              </a:highlight>
            </a:endParaRPr>
          </a:p>
        </p:txBody>
      </p:sp>
      <p:sp>
        <p:nvSpPr>
          <p:cNvPr id="46" name="テキスト ボックス 45">
            <a:extLst>
              <a:ext uri="{FF2B5EF4-FFF2-40B4-BE49-F238E27FC236}">
                <a16:creationId xmlns:a16="http://schemas.microsoft.com/office/drawing/2014/main" id="{8960A89C-5138-559F-3ADE-0134A5CBF2CA}"/>
              </a:ext>
            </a:extLst>
          </p:cNvPr>
          <p:cNvSpPr txBox="1"/>
          <p:nvPr/>
        </p:nvSpPr>
        <p:spPr>
          <a:xfrm>
            <a:off x="1345164" y="6302329"/>
            <a:ext cx="674137" cy="253916"/>
          </a:xfrm>
          <a:prstGeom prst="rect">
            <a:avLst/>
          </a:prstGeom>
          <a:noFill/>
        </p:spPr>
        <p:txBody>
          <a:bodyPr wrap="square" rtlCol="0">
            <a:spAutoFit/>
          </a:bodyPr>
          <a:lstStyle/>
          <a:p>
            <a:pPr algn="ctr"/>
            <a:r>
              <a:rPr kumimoji="1" lang="ja-JP" altLang="en-US" sz="1050" b="1" dirty="0">
                <a:highlight>
                  <a:srgbClr val="FFFF00"/>
                </a:highlight>
              </a:rPr>
              <a:t>ケース５</a:t>
            </a:r>
            <a:endParaRPr kumimoji="1" lang="en-US" altLang="ja-JP" sz="1050" b="1" dirty="0">
              <a:highlight>
                <a:srgbClr val="FFFF00"/>
              </a:highlight>
            </a:endParaRPr>
          </a:p>
        </p:txBody>
      </p:sp>
      <p:sp>
        <p:nvSpPr>
          <p:cNvPr id="47" name="テキスト ボックス 46">
            <a:extLst>
              <a:ext uri="{FF2B5EF4-FFF2-40B4-BE49-F238E27FC236}">
                <a16:creationId xmlns:a16="http://schemas.microsoft.com/office/drawing/2014/main" id="{E213BD98-2E67-019B-739B-30B7C3383D54}"/>
              </a:ext>
            </a:extLst>
          </p:cNvPr>
          <p:cNvSpPr txBox="1"/>
          <p:nvPr/>
        </p:nvSpPr>
        <p:spPr>
          <a:xfrm>
            <a:off x="5726300" y="4112270"/>
            <a:ext cx="674137" cy="253916"/>
          </a:xfrm>
          <a:prstGeom prst="rect">
            <a:avLst/>
          </a:prstGeom>
          <a:noFill/>
        </p:spPr>
        <p:txBody>
          <a:bodyPr wrap="square" rtlCol="0">
            <a:spAutoFit/>
          </a:bodyPr>
          <a:lstStyle/>
          <a:p>
            <a:pPr algn="ctr"/>
            <a:r>
              <a:rPr kumimoji="1" lang="ja-JP" altLang="en-US" sz="1050" b="1" dirty="0">
                <a:highlight>
                  <a:srgbClr val="FFFF00"/>
                </a:highlight>
              </a:rPr>
              <a:t>ケース１</a:t>
            </a:r>
            <a:endParaRPr kumimoji="1" lang="en-US" altLang="ja-JP" sz="1050" b="1" dirty="0">
              <a:highlight>
                <a:srgbClr val="FFFF00"/>
              </a:highlight>
            </a:endParaRPr>
          </a:p>
        </p:txBody>
      </p:sp>
      <p:sp>
        <p:nvSpPr>
          <p:cNvPr id="48" name="テキスト ボックス 47">
            <a:extLst>
              <a:ext uri="{FF2B5EF4-FFF2-40B4-BE49-F238E27FC236}">
                <a16:creationId xmlns:a16="http://schemas.microsoft.com/office/drawing/2014/main" id="{5DAA8A91-EED0-7190-69FB-F829B576055F}"/>
              </a:ext>
            </a:extLst>
          </p:cNvPr>
          <p:cNvSpPr txBox="1"/>
          <p:nvPr/>
        </p:nvSpPr>
        <p:spPr>
          <a:xfrm>
            <a:off x="7691923" y="4115119"/>
            <a:ext cx="674137" cy="253916"/>
          </a:xfrm>
          <a:prstGeom prst="rect">
            <a:avLst/>
          </a:prstGeom>
          <a:noFill/>
        </p:spPr>
        <p:txBody>
          <a:bodyPr wrap="square" rtlCol="0">
            <a:spAutoFit/>
          </a:bodyPr>
          <a:lstStyle/>
          <a:p>
            <a:pPr algn="ctr"/>
            <a:r>
              <a:rPr kumimoji="1" lang="ja-JP" altLang="en-US" sz="1050" b="1" dirty="0">
                <a:highlight>
                  <a:srgbClr val="FFFF00"/>
                </a:highlight>
              </a:rPr>
              <a:t>ケース２</a:t>
            </a:r>
            <a:endParaRPr kumimoji="1" lang="en-US" altLang="ja-JP" sz="1050" b="1" dirty="0">
              <a:highlight>
                <a:srgbClr val="FFFF00"/>
              </a:highlight>
            </a:endParaRPr>
          </a:p>
        </p:txBody>
      </p:sp>
      <p:sp>
        <p:nvSpPr>
          <p:cNvPr id="49" name="テキスト ボックス 48">
            <a:extLst>
              <a:ext uri="{FF2B5EF4-FFF2-40B4-BE49-F238E27FC236}">
                <a16:creationId xmlns:a16="http://schemas.microsoft.com/office/drawing/2014/main" id="{61052A18-DE3C-D620-ECBB-84D19627C62C}"/>
              </a:ext>
            </a:extLst>
          </p:cNvPr>
          <p:cNvSpPr txBox="1"/>
          <p:nvPr/>
        </p:nvSpPr>
        <p:spPr>
          <a:xfrm>
            <a:off x="5797143" y="5076069"/>
            <a:ext cx="674137" cy="253916"/>
          </a:xfrm>
          <a:prstGeom prst="rect">
            <a:avLst/>
          </a:prstGeom>
          <a:noFill/>
        </p:spPr>
        <p:txBody>
          <a:bodyPr wrap="square" rtlCol="0">
            <a:spAutoFit/>
          </a:bodyPr>
          <a:lstStyle/>
          <a:p>
            <a:pPr algn="ctr"/>
            <a:r>
              <a:rPr kumimoji="1" lang="ja-JP" altLang="en-US" sz="1050" b="1" dirty="0">
                <a:highlight>
                  <a:srgbClr val="FFFF00"/>
                </a:highlight>
              </a:rPr>
              <a:t>ケース３</a:t>
            </a:r>
            <a:endParaRPr kumimoji="1" lang="en-US" altLang="ja-JP" sz="1050" b="1" dirty="0">
              <a:highlight>
                <a:srgbClr val="FFFF00"/>
              </a:highlight>
            </a:endParaRPr>
          </a:p>
        </p:txBody>
      </p:sp>
      <p:sp>
        <p:nvSpPr>
          <p:cNvPr id="50" name="テキスト ボックス 49">
            <a:extLst>
              <a:ext uri="{FF2B5EF4-FFF2-40B4-BE49-F238E27FC236}">
                <a16:creationId xmlns:a16="http://schemas.microsoft.com/office/drawing/2014/main" id="{23EDC6B6-5EE0-D5DE-AED1-A1F977FC9506}"/>
              </a:ext>
            </a:extLst>
          </p:cNvPr>
          <p:cNvSpPr txBox="1"/>
          <p:nvPr/>
        </p:nvSpPr>
        <p:spPr>
          <a:xfrm>
            <a:off x="7691922" y="5156438"/>
            <a:ext cx="674137" cy="253916"/>
          </a:xfrm>
          <a:prstGeom prst="rect">
            <a:avLst/>
          </a:prstGeom>
          <a:noFill/>
        </p:spPr>
        <p:txBody>
          <a:bodyPr wrap="square" rtlCol="0">
            <a:spAutoFit/>
          </a:bodyPr>
          <a:lstStyle/>
          <a:p>
            <a:pPr algn="ctr"/>
            <a:r>
              <a:rPr kumimoji="1" lang="ja-JP" altLang="en-US" sz="1050" b="1" dirty="0">
                <a:highlight>
                  <a:srgbClr val="FFFF00"/>
                </a:highlight>
              </a:rPr>
              <a:t>ケース４</a:t>
            </a:r>
            <a:endParaRPr kumimoji="1" lang="en-US" altLang="ja-JP" sz="1050" b="1" dirty="0">
              <a:highlight>
                <a:srgbClr val="FFFF00"/>
              </a:highlight>
            </a:endParaRPr>
          </a:p>
        </p:txBody>
      </p:sp>
      <p:sp>
        <p:nvSpPr>
          <p:cNvPr id="51" name="テキスト ボックス 50">
            <a:extLst>
              <a:ext uri="{FF2B5EF4-FFF2-40B4-BE49-F238E27FC236}">
                <a16:creationId xmlns:a16="http://schemas.microsoft.com/office/drawing/2014/main" id="{E5E804E4-9CDE-D22B-4574-715E4D120E75}"/>
              </a:ext>
            </a:extLst>
          </p:cNvPr>
          <p:cNvSpPr txBox="1"/>
          <p:nvPr/>
        </p:nvSpPr>
        <p:spPr>
          <a:xfrm>
            <a:off x="6953670" y="6228282"/>
            <a:ext cx="674137" cy="253916"/>
          </a:xfrm>
          <a:prstGeom prst="rect">
            <a:avLst/>
          </a:prstGeom>
          <a:noFill/>
        </p:spPr>
        <p:txBody>
          <a:bodyPr wrap="square" rtlCol="0">
            <a:spAutoFit/>
          </a:bodyPr>
          <a:lstStyle/>
          <a:p>
            <a:pPr algn="ctr"/>
            <a:r>
              <a:rPr kumimoji="1" lang="ja-JP" altLang="en-US" sz="1050" b="1" dirty="0">
                <a:highlight>
                  <a:srgbClr val="FFFF00"/>
                </a:highlight>
              </a:rPr>
              <a:t>ケース５</a:t>
            </a:r>
            <a:endParaRPr kumimoji="1" lang="en-US" altLang="ja-JP" sz="1050" b="1" dirty="0">
              <a:highlight>
                <a:srgbClr val="FFFF00"/>
              </a:highlight>
            </a:endParaRPr>
          </a:p>
        </p:txBody>
      </p:sp>
      <p:sp>
        <p:nvSpPr>
          <p:cNvPr id="14" name="正方形/長方形 13">
            <a:extLst>
              <a:ext uri="{FF2B5EF4-FFF2-40B4-BE49-F238E27FC236}">
                <a16:creationId xmlns:a16="http://schemas.microsoft.com/office/drawing/2014/main" id="{F92F163E-902C-CD40-252F-D611A8C48ACB}"/>
              </a:ext>
            </a:extLst>
          </p:cNvPr>
          <p:cNvSpPr/>
          <p:nvPr/>
        </p:nvSpPr>
        <p:spPr>
          <a:xfrm>
            <a:off x="327457" y="1097234"/>
            <a:ext cx="1832119" cy="2147928"/>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07C1F78-6408-B0DE-316A-4421C92B921D}"/>
              </a:ext>
            </a:extLst>
          </p:cNvPr>
          <p:cNvSpPr/>
          <p:nvPr/>
        </p:nvSpPr>
        <p:spPr>
          <a:xfrm>
            <a:off x="2383259" y="1122272"/>
            <a:ext cx="1835720" cy="2122889"/>
          </a:xfrm>
          <a:prstGeom prst="rect">
            <a:avLst/>
          </a:prstGeom>
          <a:noFill/>
          <a:ln w="38100">
            <a:solidFill>
              <a:srgbClr val="38A8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D163966-6F4F-BF8E-0FCE-0B7C07A60C83}"/>
              </a:ext>
            </a:extLst>
          </p:cNvPr>
          <p:cNvSpPr/>
          <p:nvPr/>
        </p:nvSpPr>
        <p:spPr>
          <a:xfrm>
            <a:off x="6351128" y="2031905"/>
            <a:ext cx="2412000" cy="1429448"/>
          </a:xfrm>
          <a:prstGeom prst="rect">
            <a:avLst/>
          </a:prstGeom>
          <a:noFill/>
          <a:ln w="38100">
            <a:solidFill>
              <a:srgbClr val="38A8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C2F79D0D-7A48-7254-31C2-9A8F6BA26C4E}"/>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621463" y="1142853"/>
            <a:ext cx="2426874" cy="1422081"/>
          </a:xfrm>
          <a:prstGeom prst="rect">
            <a:avLst/>
          </a:prstGeom>
          <a:noFill/>
          <a:ln>
            <a:noFill/>
          </a:ln>
        </p:spPr>
      </p:pic>
      <p:sp>
        <p:nvSpPr>
          <p:cNvPr id="40" name="テキスト ボックス 39">
            <a:extLst>
              <a:ext uri="{FF2B5EF4-FFF2-40B4-BE49-F238E27FC236}">
                <a16:creationId xmlns:a16="http://schemas.microsoft.com/office/drawing/2014/main" id="{D79616AE-33EC-8AC8-AA50-04AD67CBBAC8}"/>
              </a:ext>
            </a:extLst>
          </p:cNvPr>
          <p:cNvSpPr txBox="1"/>
          <p:nvPr/>
        </p:nvSpPr>
        <p:spPr>
          <a:xfrm>
            <a:off x="4621677" y="1142853"/>
            <a:ext cx="1158940" cy="253916"/>
          </a:xfrm>
          <a:prstGeom prst="rect">
            <a:avLst/>
          </a:prstGeom>
          <a:noFill/>
        </p:spPr>
        <p:txBody>
          <a:bodyPr wrap="square" rtlCol="0">
            <a:spAutoFit/>
          </a:bodyPr>
          <a:lstStyle/>
          <a:p>
            <a:r>
              <a:rPr kumimoji="1" lang="ja-JP" altLang="en-US" sz="1050" b="1" dirty="0">
                <a:solidFill>
                  <a:schemeClr val="accent1"/>
                </a:solidFill>
              </a:rPr>
              <a:t>ケース１～４</a:t>
            </a:r>
            <a:endParaRPr kumimoji="1" lang="en-US" altLang="ja-JP" sz="1050" b="1" dirty="0">
              <a:solidFill>
                <a:schemeClr val="accent1"/>
              </a:solidFill>
            </a:endParaRPr>
          </a:p>
        </p:txBody>
      </p:sp>
      <p:sp>
        <p:nvSpPr>
          <p:cNvPr id="23" name="正方形/長方形 22">
            <a:extLst>
              <a:ext uri="{FF2B5EF4-FFF2-40B4-BE49-F238E27FC236}">
                <a16:creationId xmlns:a16="http://schemas.microsoft.com/office/drawing/2014/main" id="{026EB4D1-98CD-7365-0480-BAEE80A7DA7D}"/>
              </a:ext>
            </a:extLst>
          </p:cNvPr>
          <p:cNvSpPr/>
          <p:nvPr/>
        </p:nvSpPr>
        <p:spPr>
          <a:xfrm>
            <a:off x="4621464" y="1148163"/>
            <a:ext cx="2412000" cy="1416771"/>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6559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570A0-7CE8-2D53-8485-2B74822D8F84}"/>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ABEED826-431E-0587-50B2-9C9B679C7DC2}"/>
              </a:ext>
            </a:extLst>
          </p:cNvPr>
          <p:cNvSpPr/>
          <p:nvPr/>
        </p:nvSpPr>
        <p:spPr>
          <a:xfrm>
            <a:off x="3299349" y="667758"/>
            <a:ext cx="5616050" cy="4372098"/>
          </a:xfrm>
          <a:prstGeom prst="rect">
            <a:avLst/>
          </a:prstGeom>
          <a:solidFill>
            <a:schemeClr val="accent5">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5091311-6EAF-AB67-9590-2682E24C2487}"/>
              </a:ext>
            </a:extLst>
          </p:cNvPr>
          <p:cNvSpPr/>
          <p:nvPr/>
        </p:nvSpPr>
        <p:spPr>
          <a:xfrm>
            <a:off x="3299351" y="5039856"/>
            <a:ext cx="5616049" cy="1603832"/>
          </a:xfrm>
          <a:prstGeom prst="rect">
            <a:avLst/>
          </a:prstGeom>
          <a:solidFill>
            <a:schemeClr val="accent6">
              <a:lumMod val="20000"/>
              <a:lumOff val="80000"/>
            </a:schemeClr>
          </a:solidFill>
          <a:ln w="381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タイトル 3">
            <a:extLst>
              <a:ext uri="{FF2B5EF4-FFF2-40B4-BE49-F238E27FC236}">
                <a16:creationId xmlns:a16="http://schemas.microsoft.com/office/drawing/2014/main" id="{F9FD0BF6-6CEC-679A-EEEA-8ECB84747C61}"/>
              </a:ext>
            </a:extLst>
          </p:cNvPr>
          <p:cNvSpPr>
            <a:spLocks noGrp="1"/>
          </p:cNvSpPr>
          <p:nvPr>
            <p:ph type="title"/>
          </p:nvPr>
        </p:nvSpPr>
        <p:spPr/>
        <p:txBody>
          <a:bodyPr>
            <a:normAutofit/>
          </a:bodyPr>
          <a:lstStyle/>
          <a:p>
            <a:r>
              <a:rPr lang="ja-JP" altLang="en-US" dirty="0"/>
              <a:t>２</a:t>
            </a:r>
            <a:r>
              <a:rPr lang="en-US" altLang="ja-JP" dirty="0"/>
              <a:t>-③</a:t>
            </a:r>
            <a:r>
              <a:rPr kumimoji="1" lang="ja-JP" altLang="en-US" sz="1800" dirty="0"/>
              <a:t>．断層帯の破壊シナリオの絞り込み（ステップ２）</a:t>
            </a:r>
            <a:endParaRPr lang="ja-JP" altLang="en-US" sz="1600" dirty="0"/>
          </a:p>
        </p:txBody>
      </p:sp>
      <p:sp>
        <p:nvSpPr>
          <p:cNvPr id="9" name="テキスト プレースホルダー 8">
            <a:extLst>
              <a:ext uri="{FF2B5EF4-FFF2-40B4-BE49-F238E27FC236}">
                <a16:creationId xmlns:a16="http://schemas.microsoft.com/office/drawing/2014/main" id="{534A235A-63C2-E81A-EB94-6641B85A94C1}"/>
              </a:ext>
            </a:extLst>
          </p:cNvPr>
          <p:cNvSpPr>
            <a:spLocks noGrp="1"/>
          </p:cNvSpPr>
          <p:nvPr>
            <p:ph type="body" sz="quarter" idx="11"/>
          </p:nvPr>
        </p:nvSpPr>
        <p:spPr>
          <a:xfrm>
            <a:off x="144000" y="477604"/>
            <a:ext cx="1980000" cy="320000"/>
          </a:xfrm>
        </p:spPr>
        <p:txBody>
          <a:bodyPr/>
          <a:lstStyle/>
          <a:p>
            <a:r>
              <a:rPr lang="ja-JP" altLang="en-US" dirty="0">
                <a:latin typeface="Meiryo UI" panose="020B0604030504040204" pitchFamily="50" charset="-128"/>
                <a:ea typeface="Meiryo UI" panose="020B0604030504040204" pitchFamily="50" charset="-128"/>
              </a:rPr>
              <a:t>破壊シナリオ設定一覧</a:t>
            </a:r>
          </a:p>
        </p:txBody>
      </p:sp>
      <p:sp>
        <p:nvSpPr>
          <p:cNvPr id="15" name="スライド番号プレースホルダー 12">
            <a:extLst>
              <a:ext uri="{FF2B5EF4-FFF2-40B4-BE49-F238E27FC236}">
                <a16:creationId xmlns:a16="http://schemas.microsoft.com/office/drawing/2014/main" id="{1B1CDBBA-CE6F-B2DE-2D97-CF97850E44A0}"/>
              </a:ext>
            </a:extLst>
          </p:cNvPr>
          <p:cNvSpPr>
            <a:spLocks noGrp="1"/>
          </p:cNvSpPr>
          <p:nvPr>
            <p:ph type="sldNum" sz="quarter" idx="12"/>
          </p:nvPr>
        </p:nvSpPr>
        <p:spPr/>
        <p:txBody>
          <a:bodyPr/>
          <a:lstStyle/>
          <a:p>
            <a:fld id="{DE8A6AB4-C314-4581-B2EB-142FADA2A072}" type="slidenum">
              <a:rPr lang="ja-JP" altLang="en-US" smtClean="0"/>
              <a:pPr/>
              <a:t>13</a:t>
            </a:fld>
            <a:endParaRPr lang="ja-JP" altLang="en-US" dirty="0"/>
          </a:p>
        </p:txBody>
      </p:sp>
      <p:sp>
        <p:nvSpPr>
          <p:cNvPr id="2" name="角丸四角形 73">
            <a:extLst>
              <a:ext uri="{FF2B5EF4-FFF2-40B4-BE49-F238E27FC236}">
                <a16:creationId xmlns:a16="http://schemas.microsoft.com/office/drawing/2014/main" id="{97B553D2-E2D0-9F84-39F9-D1796DD41944}"/>
              </a:ext>
            </a:extLst>
          </p:cNvPr>
          <p:cNvSpPr/>
          <p:nvPr/>
        </p:nvSpPr>
        <p:spPr>
          <a:xfrm>
            <a:off x="259259" y="1005522"/>
            <a:ext cx="2736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中央構造線断層帯（全</a:t>
            </a:r>
            <a:r>
              <a:rPr kumimoji="1" lang="en-US" altLang="ja-JP" sz="1200" b="1" dirty="0">
                <a:solidFill>
                  <a:schemeClr val="tx1"/>
                </a:solidFill>
                <a:latin typeface="Meiryo UI" panose="020B0604030504040204" pitchFamily="50" charset="-128"/>
                <a:ea typeface="Meiryo UI" panose="020B0604030504040204" pitchFamily="50" charset="-128"/>
              </a:rPr>
              <a:t>16</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pic>
        <p:nvPicPr>
          <p:cNvPr id="3" name="図 2">
            <a:extLst>
              <a:ext uri="{FF2B5EF4-FFF2-40B4-BE49-F238E27FC236}">
                <a16:creationId xmlns:a16="http://schemas.microsoft.com/office/drawing/2014/main" id="{90F0C7B5-4552-2820-485E-4E143B13C04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30" y="2592261"/>
            <a:ext cx="2563259" cy="1493055"/>
          </a:xfrm>
          <a:prstGeom prst="rect">
            <a:avLst/>
          </a:prstGeom>
          <a:noFill/>
          <a:ln>
            <a:noFill/>
          </a:ln>
        </p:spPr>
      </p:pic>
      <p:pic>
        <p:nvPicPr>
          <p:cNvPr id="4" name="図 3">
            <a:extLst>
              <a:ext uri="{FF2B5EF4-FFF2-40B4-BE49-F238E27FC236}">
                <a16:creationId xmlns:a16="http://schemas.microsoft.com/office/drawing/2014/main" id="{19ADBA9C-EE7F-6067-F71E-99AD3C82EA26}"/>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629" y="4500002"/>
            <a:ext cx="2563260" cy="1501774"/>
          </a:xfrm>
          <a:prstGeom prst="rect">
            <a:avLst/>
          </a:prstGeom>
          <a:noFill/>
          <a:ln>
            <a:noFill/>
          </a:ln>
        </p:spPr>
      </p:pic>
      <p:pic>
        <p:nvPicPr>
          <p:cNvPr id="14" name="図 13">
            <a:extLst>
              <a:ext uri="{FF2B5EF4-FFF2-40B4-BE49-F238E27FC236}">
                <a16:creationId xmlns:a16="http://schemas.microsoft.com/office/drawing/2014/main" id="{F1FCF485-B641-E523-A1A4-53F7900E06F1}"/>
              </a:ext>
            </a:extLst>
          </p:cNvPr>
          <p:cNvPicPr>
            <a:picLocks noChangeAspect="1"/>
          </p:cNvPicPr>
          <p:nvPr/>
        </p:nvPicPr>
        <p:blipFill>
          <a:blip r:embed="rId5"/>
          <a:stretch>
            <a:fillRect/>
          </a:stretch>
        </p:blipFill>
        <p:spPr>
          <a:xfrm>
            <a:off x="3625126" y="2320559"/>
            <a:ext cx="5040000" cy="1213333"/>
          </a:xfrm>
          <a:prstGeom prst="rect">
            <a:avLst/>
          </a:prstGeom>
        </p:spPr>
      </p:pic>
      <p:pic>
        <p:nvPicPr>
          <p:cNvPr id="18" name="図 17">
            <a:extLst>
              <a:ext uri="{FF2B5EF4-FFF2-40B4-BE49-F238E27FC236}">
                <a16:creationId xmlns:a16="http://schemas.microsoft.com/office/drawing/2014/main" id="{E55DA471-CEE4-8A04-1DD3-CBB78FD24176}"/>
              </a:ext>
            </a:extLst>
          </p:cNvPr>
          <p:cNvPicPr>
            <a:picLocks noChangeAspect="1"/>
          </p:cNvPicPr>
          <p:nvPr/>
        </p:nvPicPr>
        <p:blipFill>
          <a:blip r:embed="rId6"/>
          <a:stretch>
            <a:fillRect/>
          </a:stretch>
        </p:blipFill>
        <p:spPr>
          <a:xfrm>
            <a:off x="3625126" y="3760085"/>
            <a:ext cx="5040000" cy="1213333"/>
          </a:xfrm>
          <a:prstGeom prst="rect">
            <a:avLst/>
          </a:prstGeom>
        </p:spPr>
      </p:pic>
      <p:pic>
        <p:nvPicPr>
          <p:cNvPr id="19" name="図 18">
            <a:extLst>
              <a:ext uri="{FF2B5EF4-FFF2-40B4-BE49-F238E27FC236}">
                <a16:creationId xmlns:a16="http://schemas.microsoft.com/office/drawing/2014/main" id="{57BFC0AB-E9BD-C6E6-93E9-CE0B401EF9B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5565" y="5282814"/>
            <a:ext cx="5336806" cy="1332000"/>
          </a:xfrm>
          <a:prstGeom prst="rect">
            <a:avLst/>
          </a:prstGeom>
          <a:noFill/>
          <a:ln>
            <a:noFill/>
          </a:ln>
        </p:spPr>
      </p:pic>
      <p:sp>
        <p:nvSpPr>
          <p:cNvPr id="23" name="テキスト ボックス 22">
            <a:extLst>
              <a:ext uri="{FF2B5EF4-FFF2-40B4-BE49-F238E27FC236}">
                <a16:creationId xmlns:a16="http://schemas.microsoft.com/office/drawing/2014/main" id="{4F6CCF85-32A6-3B8D-1FF2-C8B208FE0799}"/>
              </a:ext>
            </a:extLst>
          </p:cNvPr>
          <p:cNvSpPr txBox="1"/>
          <p:nvPr/>
        </p:nvSpPr>
        <p:spPr>
          <a:xfrm>
            <a:off x="381789" y="2596461"/>
            <a:ext cx="1158940" cy="253916"/>
          </a:xfrm>
          <a:prstGeom prst="rect">
            <a:avLst/>
          </a:prstGeom>
          <a:noFill/>
        </p:spPr>
        <p:txBody>
          <a:bodyPr wrap="square" rtlCol="0">
            <a:spAutoFit/>
          </a:bodyPr>
          <a:lstStyle/>
          <a:p>
            <a:r>
              <a:rPr kumimoji="1" lang="ja-JP" altLang="en-US" sz="1050" b="1" dirty="0">
                <a:solidFill>
                  <a:schemeClr val="accent1"/>
                </a:solidFill>
              </a:rPr>
              <a:t>ケース１～</a:t>
            </a:r>
            <a:r>
              <a:rPr kumimoji="1" lang="en-US" altLang="ja-JP" sz="1050" b="1" dirty="0">
                <a:solidFill>
                  <a:schemeClr val="accent1"/>
                </a:solidFill>
              </a:rPr>
              <a:t>15</a:t>
            </a:r>
          </a:p>
        </p:txBody>
      </p:sp>
      <p:sp>
        <p:nvSpPr>
          <p:cNvPr id="26" name="テキスト ボックス 25">
            <a:extLst>
              <a:ext uri="{FF2B5EF4-FFF2-40B4-BE49-F238E27FC236}">
                <a16:creationId xmlns:a16="http://schemas.microsoft.com/office/drawing/2014/main" id="{9ED03848-B79D-7E7A-AE32-5A6FA95376A1}"/>
              </a:ext>
            </a:extLst>
          </p:cNvPr>
          <p:cNvSpPr txBox="1"/>
          <p:nvPr/>
        </p:nvSpPr>
        <p:spPr>
          <a:xfrm>
            <a:off x="381789" y="4500002"/>
            <a:ext cx="1158940" cy="253916"/>
          </a:xfrm>
          <a:prstGeom prst="rect">
            <a:avLst/>
          </a:prstGeom>
          <a:noFill/>
        </p:spPr>
        <p:txBody>
          <a:bodyPr wrap="square" rtlCol="0">
            <a:spAutoFit/>
          </a:bodyPr>
          <a:lstStyle/>
          <a:p>
            <a:r>
              <a:rPr kumimoji="1" lang="ja-JP" altLang="en-US" sz="1050" b="1" dirty="0">
                <a:solidFill>
                  <a:srgbClr val="38A800"/>
                </a:solidFill>
              </a:rPr>
              <a:t>ケース</a:t>
            </a:r>
            <a:r>
              <a:rPr kumimoji="1" lang="en-US" altLang="ja-JP" sz="1050" b="1" dirty="0">
                <a:solidFill>
                  <a:srgbClr val="38A800"/>
                </a:solidFill>
              </a:rPr>
              <a:t>16</a:t>
            </a:r>
          </a:p>
        </p:txBody>
      </p:sp>
      <p:sp>
        <p:nvSpPr>
          <p:cNvPr id="36" name="テキスト ボックス 35">
            <a:extLst>
              <a:ext uri="{FF2B5EF4-FFF2-40B4-BE49-F238E27FC236}">
                <a16:creationId xmlns:a16="http://schemas.microsoft.com/office/drawing/2014/main" id="{8686144D-4ACD-93E8-34DE-37758B699435}"/>
              </a:ext>
            </a:extLst>
          </p:cNvPr>
          <p:cNvSpPr txBox="1"/>
          <p:nvPr/>
        </p:nvSpPr>
        <p:spPr>
          <a:xfrm>
            <a:off x="3274506" y="646049"/>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37" name="テキスト ボックス 36">
            <a:extLst>
              <a:ext uri="{FF2B5EF4-FFF2-40B4-BE49-F238E27FC236}">
                <a16:creationId xmlns:a16="http://schemas.microsoft.com/office/drawing/2014/main" id="{E9B352FD-FE8D-45AB-505B-464480531A02}"/>
              </a:ext>
            </a:extLst>
          </p:cNvPr>
          <p:cNvSpPr txBox="1"/>
          <p:nvPr/>
        </p:nvSpPr>
        <p:spPr>
          <a:xfrm>
            <a:off x="3274506" y="2091676"/>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38" name="テキスト ボックス 37">
            <a:extLst>
              <a:ext uri="{FF2B5EF4-FFF2-40B4-BE49-F238E27FC236}">
                <a16:creationId xmlns:a16="http://schemas.microsoft.com/office/drawing/2014/main" id="{C13FE115-69F0-D232-5FA8-BA712B972F13}"/>
              </a:ext>
            </a:extLst>
          </p:cNvPr>
          <p:cNvSpPr txBox="1"/>
          <p:nvPr/>
        </p:nvSpPr>
        <p:spPr>
          <a:xfrm>
            <a:off x="3277861" y="3542639"/>
            <a:ext cx="1736504" cy="253916"/>
          </a:xfrm>
          <a:prstGeom prst="rect">
            <a:avLst/>
          </a:prstGeom>
          <a:noFill/>
        </p:spPr>
        <p:txBody>
          <a:bodyPr wrap="square" rtlCol="0">
            <a:spAutoFit/>
          </a:bodyPr>
          <a:lstStyle/>
          <a:p>
            <a:r>
              <a:rPr kumimoji="1" lang="ja-JP" altLang="en-US" sz="1050" b="1" dirty="0">
                <a:solidFill>
                  <a:schemeClr val="accent1"/>
                </a:solidFill>
              </a:rPr>
              <a:t>「レシピ」による破壊シナリオ</a:t>
            </a:r>
            <a:endParaRPr kumimoji="1" lang="en-US" altLang="ja-JP" sz="1050" b="1" dirty="0">
              <a:solidFill>
                <a:schemeClr val="accent1"/>
              </a:solidFill>
            </a:endParaRPr>
          </a:p>
        </p:txBody>
      </p:sp>
      <p:sp>
        <p:nvSpPr>
          <p:cNvPr id="40" name="テキスト ボックス 39">
            <a:extLst>
              <a:ext uri="{FF2B5EF4-FFF2-40B4-BE49-F238E27FC236}">
                <a16:creationId xmlns:a16="http://schemas.microsoft.com/office/drawing/2014/main" id="{99FEA171-D13B-84A3-090E-BB41A7AE8B9D}"/>
              </a:ext>
            </a:extLst>
          </p:cNvPr>
          <p:cNvSpPr txBox="1"/>
          <p:nvPr/>
        </p:nvSpPr>
        <p:spPr>
          <a:xfrm>
            <a:off x="3299349" y="5039856"/>
            <a:ext cx="2239988" cy="253916"/>
          </a:xfrm>
          <a:prstGeom prst="rect">
            <a:avLst/>
          </a:prstGeom>
          <a:noFill/>
        </p:spPr>
        <p:txBody>
          <a:bodyPr wrap="square" rtlCol="0">
            <a:spAutoFit/>
          </a:bodyPr>
          <a:lstStyle/>
          <a:p>
            <a:r>
              <a:rPr kumimoji="1" lang="pt-BR" altLang="ja-JP" sz="1050" b="1" dirty="0">
                <a:solidFill>
                  <a:srgbClr val="00B050"/>
                </a:solidFill>
              </a:rPr>
              <a:t>H19</a:t>
            </a:r>
            <a:r>
              <a:rPr kumimoji="1" lang="ja-JP" altLang="pt-BR" sz="1050" b="1" dirty="0">
                <a:solidFill>
                  <a:srgbClr val="00B050"/>
                </a:solidFill>
              </a:rPr>
              <a:t>想定（直下）</a:t>
            </a:r>
            <a:r>
              <a:rPr kumimoji="1" lang="ja-JP" altLang="en-US" sz="1050" b="1" dirty="0">
                <a:solidFill>
                  <a:srgbClr val="00B050"/>
                </a:solidFill>
              </a:rPr>
              <a:t>の破壊シナリオ</a:t>
            </a:r>
            <a:endParaRPr kumimoji="1" lang="en-US" altLang="ja-JP" sz="1050" b="1" dirty="0">
              <a:solidFill>
                <a:srgbClr val="00B050"/>
              </a:solidFill>
            </a:endParaRPr>
          </a:p>
        </p:txBody>
      </p:sp>
      <p:sp>
        <p:nvSpPr>
          <p:cNvPr id="41" name="テキスト ボックス 40">
            <a:extLst>
              <a:ext uri="{FF2B5EF4-FFF2-40B4-BE49-F238E27FC236}">
                <a16:creationId xmlns:a16="http://schemas.microsoft.com/office/drawing/2014/main" id="{851CCF11-262E-90DF-FC7B-6F7E535A30B0}"/>
              </a:ext>
            </a:extLst>
          </p:cNvPr>
          <p:cNvSpPr txBox="1"/>
          <p:nvPr/>
        </p:nvSpPr>
        <p:spPr>
          <a:xfrm>
            <a:off x="6213475" y="5929764"/>
            <a:ext cx="740812"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16</a:t>
            </a:r>
          </a:p>
        </p:txBody>
      </p:sp>
      <p:sp>
        <p:nvSpPr>
          <p:cNvPr id="42" name="テキスト ボックス 41">
            <a:extLst>
              <a:ext uri="{FF2B5EF4-FFF2-40B4-BE49-F238E27FC236}">
                <a16:creationId xmlns:a16="http://schemas.microsoft.com/office/drawing/2014/main" id="{69905DAB-C5B9-C735-42AC-211F7B42AD1F}"/>
              </a:ext>
            </a:extLst>
          </p:cNvPr>
          <p:cNvSpPr txBox="1"/>
          <p:nvPr/>
        </p:nvSpPr>
        <p:spPr>
          <a:xfrm>
            <a:off x="7703700" y="3185577"/>
            <a:ext cx="674137" cy="253916"/>
          </a:xfrm>
          <a:prstGeom prst="rect">
            <a:avLst/>
          </a:prstGeom>
          <a:noFill/>
        </p:spPr>
        <p:txBody>
          <a:bodyPr wrap="square" rtlCol="0">
            <a:spAutoFit/>
          </a:bodyPr>
          <a:lstStyle/>
          <a:p>
            <a:pPr algn="ctr"/>
            <a:r>
              <a:rPr kumimoji="1" lang="ja-JP" altLang="en-US" sz="1050" b="1" dirty="0">
                <a:highlight>
                  <a:srgbClr val="FFFF00"/>
                </a:highlight>
              </a:rPr>
              <a:t>ケース６</a:t>
            </a:r>
            <a:endParaRPr kumimoji="1" lang="en-US" altLang="ja-JP" sz="1050" b="1" dirty="0">
              <a:highlight>
                <a:srgbClr val="FFFF00"/>
              </a:highlight>
            </a:endParaRPr>
          </a:p>
        </p:txBody>
      </p:sp>
      <p:sp>
        <p:nvSpPr>
          <p:cNvPr id="43" name="テキスト ボックス 42">
            <a:extLst>
              <a:ext uri="{FF2B5EF4-FFF2-40B4-BE49-F238E27FC236}">
                <a16:creationId xmlns:a16="http://schemas.microsoft.com/office/drawing/2014/main" id="{63E5CEFA-E831-91EF-1DB2-A2FE2C0E28BE}"/>
              </a:ext>
            </a:extLst>
          </p:cNvPr>
          <p:cNvSpPr txBox="1"/>
          <p:nvPr/>
        </p:nvSpPr>
        <p:spPr>
          <a:xfrm>
            <a:off x="5495057" y="3185852"/>
            <a:ext cx="674137" cy="253916"/>
          </a:xfrm>
          <a:prstGeom prst="rect">
            <a:avLst/>
          </a:prstGeom>
          <a:noFill/>
        </p:spPr>
        <p:txBody>
          <a:bodyPr wrap="square" rtlCol="0">
            <a:spAutoFit/>
          </a:bodyPr>
          <a:lstStyle/>
          <a:p>
            <a:pPr algn="ctr"/>
            <a:r>
              <a:rPr kumimoji="1" lang="ja-JP" altLang="en-US" sz="1050" b="1" dirty="0">
                <a:highlight>
                  <a:srgbClr val="FFFF00"/>
                </a:highlight>
              </a:rPr>
              <a:t>ケース７</a:t>
            </a:r>
            <a:endParaRPr kumimoji="1" lang="en-US" altLang="ja-JP" sz="1050" b="1" dirty="0">
              <a:highlight>
                <a:srgbClr val="FFFF00"/>
              </a:highlight>
            </a:endParaRPr>
          </a:p>
        </p:txBody>
      </p:sp>
      <p:sp>
        <p:nvSpPr>
          <p:cNvPr id="44" name="テキスト ボックス 43">
            <a:extLst>
              <a:ext uri="{FF2B5EF4-FFF2-40B4-BE49-F238E27FC236}">
                <a16:creationId xmlns:a16="http://schemas.microsoft.com/office/drawing/2014/main" id="{0526F7D9-920F-0F88-A466-24510C04EEAD}"/>
              </a:ext>
            </a:extLst>
          </p:cNvPr>
          <p:cNvSpPr txBox="1"/>
          <p:nvPr/>
        </p:nvSpPr>
        <p:spPr>
          <a:xfrm>
            <a:off x="6612863" y="3243850"/>
            <a:ext cx="674137" cy="253916"/>
          </a:xfrm>
          <a:prstGeom prst="rect">
            <a:avLst/>
          </a:prstGeom>
          <a:noFill/>
        </p:spPr>
        <p:txBody>
          <a:bodyPr wrap="square" rtlCol="0">
            <a:spAutoFit/>
          </a:bodyPr>
          <a:lstStyle/>
          <a:p>
            <a:pPr algn="ctr"/>
            <a:r>
              <a:rPr kumimoji="1" lang="ja-JP" altLang="en-US" sz="1050" b="1" dirty="0">
                <a:highlight>
                  <a:srgbClr val="FFFF00"/>
                </a:highlight>
              </a:rPr>
              <a:t>ケース８</a:t>
            </a:r>
            <a:endParaRPr kumimoji="1" lang="en-US" altLang="ja-JP" sz="1050" b="1" dirty="0">
              <a:highlight>
                <a:srgbClr val="FFFF00"/>
              </a:highlight>
            </a:endParaRPr>
          </a:p>
        </p:txBody>
      </p:sp>
      <p:sp>
        <p:nvSpPr>
          <p:cNvPr id="45" name="テキスト ボックス 44">
            <a:extLst>
              <a:ext uri="{FF2B5EF4-FFF2-40B4-BE49-F238E27FC236}">
                <a16:creationId xmlns:a16="http://schemas.microsoft.com/office/drawing/2014/main" id="{D466BD27-6E37-84C3-9738-0E79982D6B2E}"/>
              </a:ext>
            </a:extLst>
          </p:cNvPr>
          <p:cNvSpPr txBox="1"/>
          <p:nvPr/>
        </p:nvSpPr>
        <p:spPr>
          <a:xfrm>
            <a:off x="3575400" y="3111854"/>
            <a:ext cx="674137" cy="253916"/>
          </a:xfrm>
          <a:prstGeom prst="rect">
            <a:avLst/>
          </a:prstGeom>
          <a:noFill/>
        </p:spPr>
        <p:txBody>
          <a:bodyPr wrap="square" rtlCol="0">
            <a:spAutoFit/>
          </a:bodyPr>
          <a:lstStyle/>
          <a:p>
            <a:pPr algn="ctr"/>
            <a:r>
              <a:rPr kumimoji="1" lang="ja-JP" altLang="en-US" sz="1050" b="1" dirty="0">
                <a:highlight>
                  <a:srgbClr val="FFFF00"/>
                </a:highlight>
              </a:rPr>
              <a:t>ケース９</a:t>
            </a:r>
            <a:endParaRPr kumimoji="1" lang="en-US" altLang="ja-JP" sz="1050" b="1" dirty="0">
              <a:highlight>
                <a:srgbClr val="FFFF00"/>
              </a:highlight>
            </a:endParaRPr>
          </a:p>
        </p:txBody>
      </p:sp>
      <p:sp>
        <p:nvSpPr>
          <p:cNvPr id="46" name="テキスト ボックス 45">
            <a:extLst>
              <a:ext uri="{FF2B5EF4-FFF2-40B4-BE49-F238E27FC236}">
                <a16:creationId xmlns:a16="http://schemas.microsoft.com/office/drawing/2014/main" id="{1DD1237C-426E-9EC0-0D97-36130CE9535D}"/>
              </a:ext>
            </a:extLst>
          </p:cNvPr>
          <p:cNvSpPr txBox="1"/>
          <p:nvPr/>
        </p:nvSpPr>
        <p:spPr>
          <a:xfrm>
            <a:off x="4622203" y="3213250"/>
            <a:ext cx="725168"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10</a:t>
            </a:r>
          </a:p>
        </p:txBody>
      </p:sp>
      <p:sp>
        <p:nvSpPr>
          <p:cNvPr id="47" name="テキスト ボックス 46">
            <a:extLst>
              <a:ext uri="{FF2B5EF4-FFF2-40B4-BE49-F238E27FC236}">
                <a16:creationId xmlns:a16="http://schemas.microsoft.com/office/drawing/2014/main" id="{EF6D59AB-C111-CE83-B98D-1699E9D63F65}"/>
              </a:ext>
            </a:extLst>
          </p:cNvPr>
          <p:cNvSpPr txBox="1"/>
          <p:nvPr/>
        </p:nvSpPr>
        <p:spPr>
          <a:xfrm>
            <a:off x="3393264" y="4542633"/>
            <a:ext cx="725168"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14</a:t>
            </a:r>
          </a:p>
        </p:txBody>
      </p:sp>
      <p:sp>
        <p:nvSpPr>
          <p:cNvPr id="48" name="テキスト ボックス 47">
            <a:extLst>
              <a:ext uri="{FF2B5EF4-FFF2-40B4-BE49-F238E27FC236}">
                <a16:creationId xmlns:a16="http://schemas.microsoft.com/office/drawing/2014/main" id="{81097623-3865-9EAE-FE71-E06BDB9DC088}"/>
              </a:ext>
            </a:extLst>
          </p:cNvPr>
          <p:cNvSpPr txBox="1"/>
          <p:nvPr/>
        </p:nvSpPr>
        <p:spPr>
          <a:xfrm>
            <a:off x="4706604" y="4542633"/>
            <a:ext cx="725168"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15</a:t>
            </a:r>
          </a:p>
        </p:txBody>
      </p:sp>
      <p:sp>
        <p:nvSpPr>
          <p:cNvPr id="49" name="テキスト ボックス 48">
            <a:extLst>
              <a:ext uri="{FF2B5EF4-FFF2-40B4-BE49-F238E27FC236}">
                <a16:creationId xmlns:a16="http://schemas.microsoft.com/office/drawing/2014/main" id="{3FB98417-2E0E-303E-D629-D21BF5D93D9E}"/>
              </a:ext>
            </a:extLst>
          </p:cNvPr>
          <p:cNvSpPr txBox="1"/>
          <p:nvPr/>
        </p:nvSpPr>
        <p:spPr>
          <a:xfrm>
            <a:off x="5576927" y="4635070"/>
            <a:ext cx="725168"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12</a:t>
            </a:r>
          </a:p>
        </p:txBody>
      </p:sp>
      <p:sp>
        <p:nvSpPr>
          <p:cNvPr id="50" name="テキスト ボックス 49">
            <a:extLst>
              <a:ext uri="{FF2B5EF4-FFF2-40B4-BE49-F238E27FC236}">
                <a16:creationId xmlns:a16="http://schemas.microsoft.com/office/drawing/2014/main" id="{1845DB21-33CD-6639-EE69-885ED7AFC39E}"/>
              </a:ext>
            </a:extLst>
          </p:cNvPr>
          <p:cNvSpPr txBox="1"/>
          <p:nvPr/>
        </p:nvSpPr>
        <p:spPr>
          <a:xfrm>
            <a:off x="6423185" y="4635070"/>
            <a:ext cx="725168"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13</a:t>
            </a:r>
          </a:p>
        </p:txBody>
      </p:sp>
      <p:sp>
        <p:nvSpPr>
          <p:cNvPr id="51" name="テキスト ボックス 50">
            <a:extLst>
              <a:ext uri="{FF2B5EF4-FFF2-40B4-BE49-F238E27FC236}">
                <a16:creationId xmlns:a16="http://schemas.microsoft.com/office/drawing/2014/main" id="{45505173-8AEC-4BB1-34D3-D355CB1D4722}"/>
              </a:ext>
            </a:extLst>
          </p:cNvPr>
          <p:cNvSpPr txBox="1"/>
          <p:nvPr/>
        </p:nvSpPr>
        <p:spPr>
          <a:xfrm>
            <a:off x="7649155" y="4650235"/>
            <a:ext cx="725168" cy="253916"/>
          </a:xfrm>
          <a:prstGeom prst="rect">
            <a:avLst/>
          </a:prstGeom>
          <a:noFill/>
        </p:spPr>
        <p:txBody>
          <a:bodyPr wrap="square" rtlCol="0">
            <a:spAutoFit/>
          </a:bodyPr>
          <a:lstStyle/>
          <a:p>
            <a:pPr algn="ctr"/>
            <a:r>
              <a:rPr kumimoji="1" lang="ja-JP" altLang="en-US" sz="1050" b="1" dirty="0">
                <a:highlight>
                  <a:srgbClr val="FFFF00"/>
                </a:highlight>
              </a:rPr>
              <a:t>ケース</a:t>
            </a:r>
            <a:r>
              <a:rPr kumimoji="1" lang="en-US" altLang="ja-JP" sz="1050" b="1" dirty="0">
                <a:highlight>
                  <a:srgbClr val="FFFF00"/>
                </a:highlight>
              </a:rPr>
              <a:t>11</a:t>
            </a:r>
          </a:p>
        </p:txBody>
      </p:sp>
      <p:sp>
        <p:nvSpPr>
          <p:cNvPr id="5" name="テキスト ボックス 4">
            <a:extLst>
              <a:ext uri="{FF2B5EF4-FFF2-40B4-BE49-F238E27FC236}">
                <a16:creationId xmlns:a16="http://schemas.microsoft.com/office/drawing/2014/main" id="{AF02EDF0-65C0-116D-03B1-AF76427AF142}"/>
              </a:ext>
            </a:extLst>
          </p:cNvPr>
          <p:cNvSpPr txBox="1"/>
          <p:nvPr/>
        </p:nvSpPr>
        <p:spPr>
          <a:xfrm>
            <a:off x="259259" y="1157669"/>
            <a:ext cx="2877641" cy="1200329"/>
          </a:xfrm>
          <a:prstGeom prst="rect">
            <a:avLst/>
          </a:prstGeom>
          <a:noFill/>
        </p:spPr>
        <p:txBody>
          <a:bodyPr wrap="square" rtlCol="0">
            <a:spAutoFit/>
          </a:bodyPr>
          <a:lstStyle/>
          <a:p>
            <a:pPr marL="171450" indent="-171450" algn="just">
              <a:buFont typeface="Wingdings" panose="05000000000000000000" pitchFamily="2" charset="2"/>
              <a:buChar char="u"/>
            </a:pPr>
            <a:r>
              <a:rPr lang="ja-JP" altLang="en-US" sz="1200" dirty="0"/>
              <a:t>中央構造線断層帯は、複数の区間が同時に活動する場合を考慮し、全体の断層帯の延長を考慮し、強震動予測「レシピ」における平均応力降下量</a:t>
            </a:r>
            <a:r>
              <a:rPr lang="en-US" altLang="ja-JP" sz="1200" dirty="0"/>
              <a:t>3.1MPa</a:t>
            </a:r>
            <a:r>
              <a:rPr lang="ja-JP" altLang="en-US" sz="1200" dirty="0"/>
              <a:t>、アスペリティ面積が断層面積の </a:t>
            </a:r>
            <a:r>
              <a:rPr lang="en-US" altLang="ja-JP" sz="1200" dirty="0"/>
              <a:t>22%</a:t>
            </a:r>
            <a:r>
              <a:rPr lang="ja-JP" altLang="en-US" sz="1200" dirty="0"/>
              <a:t>を仮定したモデルパラメータを設定した。</a:t>
            </a:r>
            <a:endParaRPr lang="en-US" altLang="ja-JP" sz="1200" dirty="0"/>
          </a:p>
        </p:txBody>
      </p:sp>
      <p:sp>
        <p:nvSpPr>
          <p:cNvPr id="10" name="正方形/長方形 9">
            <a:extLst>
              <a:ext uri="{FF2B5EF4-FFF2-40B4-BE49-F238E27FC236}">
                <a16:creationId xmlns:a16="http://schemas.microsoft.com/office/drawing/2014/main" id="{77EB5AB1-5F8F-4110-B03C-2D8284E55E58}"/>
              </a:ext>
            </a:extLst>
          </p:cNvPr>
          <p:cNvSpPr/>
          <p:nvPr/>
        </p:nvSpPr>
        <p:spPr>
          <a:xfrm>
            <a:off x="395860" y="2582070"/>
            <a:ext cx="2530824" cy="1493056"/>
          </a:xfrm>
          <a:prstGeom prst="rect">
            <a:avLst/>
          </a:prstGeom>
          <a:noFill/>
          <a:ln w="381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3B6D25B-41AE-16CC-AF2A-DF2C0A11AA7B}"/>
              </a:ext>
            </a:extLst>
          </p:cNvPr>
          <p:cNvSpPr/>
          <p:nvPr/>
        </p:nvSpPr>
        <p:spPr>
          <a:xfrm>
            <a:off x="381629" y="4507214"/>
            <a:ext cx="2563258" cy="1507232"/>
          </a:xfrm>
          <a:prstGeom prst="rect">
            <a:avLst/>
          </a:prstGeom>
          <a:noFill/>
          <a:ln w="38100">
            <a:solidFill>
              <a:srgbClr val="38A8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60039279-3C4B-6213-FC51-BF87C6884B3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639756" y="847685"/>
            <a:ext cx="5040000" cy="1307878"/>
          </a:xfrm>
          <a:prstGeom prst="rect">
            <a:avLst/>
          </a:prstGeom>
        </p:spPr>
      </p:pic>
      <p:sp>
        <p:nvSpPr>
          <p:cNvPr id="8" name="テキスト ボックス 7">
            <a:extLst>
              <a:ext uri="{FF2B5EF4-FFF2-40B4-BE49-F238E27FC236}">
                <a16:creationId xmlns:a16="http://schemas.microsoft.com/office/drawing/2014/main" id="{E9001A6A-EAA1-DBA9-2046-D3121E402875}"/>
              </a:ext>
            </a:extLst>
          </p:cNvPr>
          <p:cNvSpPr txBox="1"/>
          <p:nvPr/>
        </p:nvSpPr>
        <p:spPr>
          <a:xfrm>
            <a:off x="7740107" y="1739988"/>
            <a:ext cx="674137" cy="253916"/>
          </a:xfrm>
          <a:prstGeom prst="rect">
            <a:avLst/>
          </a:prstGeom>
          <a:noFill/>
        </p:spPr>
        <p:txBody>
          <a:bodyPr wrap="square" rtlCol="0">
            <a:spAutoFit/>
          </a:bodyPr>
          <a:lstStyle/>
          <a:p>
            <a:pPr algn="ctr"/>
            <a:r>
              <a:rPr kumimoji="1" lang="ja-JP" altLang="en-US" sz="1050" b="1" dirty="0">
                <a:highlight>
                  <a:srgbClr val="FFFF00"/>
                </a:highlight>
              </a:rPr>
              <a:t>ケース１</a:t>
            </a:r>
            <a:endParaRPr kumimoji="1" lang="en-US" altLang="ja-JP" sz="1050" b="1" dirty="0">
              <a:highlight>
                <a:srgbClr val="FFFF00"/>
              </a:highlight>
            </a:endParaRPr>
          </a:p>
        </p:txBody>
      </p:sp>
      <p:sp>
        <p:nvSpPr>
          <p:cNvPr id="13" name="テキスト ボックス 12">
            <a:extLst>
              <a:ext uri="{FF2B5EF4-FFF2-40B4-BE49-F238E27FC236}">
                <a16:creationId xmlns:a16="http://schemas.microsoft.com/office/drawing/2014/main" id="{1E25C1DF-05E0-7646-DBC8-EF1E552788DC}"/>
              </a:ext>
            </a:extLst>
          </p:cNvPr>
          <p:cNvSpPr txBox="1"/>
          <p:nvPr/>
        </p:nvSpPr>
        <p:spPr>
          <a:xfrm>
            <a:off x="5485619" y="1769615"/>
            <a:ext cx="674137" cy="253916"/>
          </a:xfrm>
          <a:prstGeom prst="rect">
            <a:avLst/>
          </a:prstGeom>
          <a:noFill/>
        </p:spPr>
        <p:txBody>
          <a:bodyPr wrap="square" rtlCol="0">
            <a:spAutoFit/>
          </a:bodyPr>
          <a:lstStyle/>
          <a:p>
            <a:pPr algn="ctr"/>
            <a:r>
              <a:rPr kumimoji="1" lang="ja-JP" altLang="en-US" sz="1050" b="1" dirty="0">
                <a:highlight>
                  <a:srgbClr val="FFFF00"/>
                </a:highlight>
              </a:rPr>
              <a:t>ケース２</a:t>
            </a:r>
            <a:endParaRPr kumimoji="1" lang="en-US" altLang="ja-JP" sz="1050" b="1" dirty="0">
              <a:highlight>
                <a:srgbClr val="FFFF00"/>
              </a:highlight>
            </a:endParaRPr>
          </a:p>
        </p:txBody>
      </p:sp>
      <p:sp>
        <p:nvSpPr>
          <p:cNvPr id="17" name="テキスト ボックス 16">
            <a:extLst>
              <a:ext uri="{FF2B5EF4-FFF2-40B4-BE49-F238E27FC236}">
                <a16:creationId xmlns:a16="http://schemas.microsoft.com/office/drawing/2014/main" id="{2A717D22-6113-4D54-3666-D5B799B377D0}"/>
              </a:ext>
            </a:extLst>
          </p:cNvPr>
          <p:cNvSpPr txBox="1"/>
          <p:nvPr/>
        </p:nvSpPr>
        <p:spPr>
          <a:xfrm>
            <a:off x="6612863" y="1762467"/>
            <a:ext cx="674137" cy="253916"/>
          </a:xfrm>
          <a:prstGeom prst="rect">
            <a:avLst/>
          </a:prstGeom>
          <a:noFill/>
        </p:spPr>
        <p:txBody>
          <a:bodyPr wrap="square" rtlCol="0">
            <a:spAutoFit/>
          </a:bodyPr>
          <a:lstStyle/>
          <a:p>
            <a:pPr algn="ctr"/>
            <a:r>
              <a:rPr kumimoji="1" lang="ja-JP" altLang="en-US" sz="1050" b="1" dirty="0">
                <a:highlight>
                  <a:srgbClr val="FFFF00"/>
                </a:highlight>
              </a:rPr>
              <a:t>ケース３</a:t>
            </a:r>
            <a:endParaRPr kumimoji="1" lang="en-US" altLang="ja-JP" sz="1050" b="1" dirty="0">
              <a:highlight>
                <a:srgbClr val="FFFF00"/>
              </a:highlight>
            </a:endParaRPr>
          </a:p>
        </p:txBody>
      </p:sp>
      <p:sp>
        <p:nvSpPr>
          <p:cNvPr id="20" name="テキスト ボックス 19">
            <a:extLst>
              <a:ext uri="{FF2B5EF4-FFF2-40B4-BE49-F238E27FC236}">
                <a16:creationId xmlns:a16="http://schemas.microsoft.com/office/drawing/2014/main" id="{8E500840-F379-34BB-A25E-F8D7D3B31287}"/>
              </a:ext>
            </a:extLst>
          </p:cNvPr>
          <p:cNvSpPr txBox="1"/>
          <p:nvPr/>
        </p:nvSpPr>
        <p:spPr>
          <a:xfrm>
            <a:off x="3619758" y="1752795"/>
            <a:ext cx="674137" cy="253916"/>
          </a:xfrm>
          <a:prstGeom prst="rect">
            <a:avLst/>
          </a:prstGeom>
          <a:noFill/>
        </p:spPr>
        <p:txBody>
          <a:bodyPr wrap="square" rtlCol="0">
            <a:spAutoFit/>
          </a:bodyPr>
          <a:lstStyle/>
          <a:p>
            <a:pPr algn="ctr"/>
            <a:r>
              <a:rPr kumimoji="1" lang="ja-JP" altLang="en-US" sz="1050" b="1" dirty="0">
                <a:highlight>
                  <a:srgbClr val="FFFF00"/>
                </a:highlight>
              </a:rPr>
              <a:t>ケース４</a:t>
            </a:r>
            <a:endParaRPr kumimoji="1" lang="en-US" altLang="ja-JP" sz="1050" b="1" dirty="0">
              <a:highlight>
                <a:srgbClr val="FFFF00"/>
              </a:highlight>
            </a:endParaRPr>
          </a:p>
        </p:txBody>
      </p:sp>
      <p:sp>
        <p:nvSpPr>
          <p:cNvPr id="21" name="テキスト ボックス 20">
            <a:extLst>
              <a:ext uri="{FF2B5EF4-FFF2-40B4-BE49-F238E27FC236}">
                <a16:creationId xmlns:a16="http://schemas.microsoft.com/office/drawing/2014/main" id="{2B43680F-5E29-FAF2-953B-55F1B3261A39}"/>
              </a:ext>
            </a:extLst>
          </p:cNvPr>
          <p:cNvSpPr txBox="1"/>
          <p:nvPr/>
        </p:nvSpPr>
        <p:spPr>
          <a:xfrm>
            <a:off x="4634126" y="1650870"/>
            <a:ext cx="674137" cy="253916"/>
          </a:xfrm>
          <a:prstGeom prst="rect">
            <a:avLst/>
          </a:prstGeom>
          <a:noFill/>
        </p:spPr>
        <p:txBody>
          <a:bodyPr wrap="square" rtlCol="0">
            <a:spAutoFit/>
          </a:bodyPr>
          <a:lstStyle/>
          <a:p>
            <a:pPr algn="ctr"/>
            <a:r>
              <a:rPr kumimoji="1" lang="ja-JP" altLang="en-US" sz="1050" b="1" dirty="0">
                <a:highlight>
                  <a:srgbClr val="FFFF00"/>
                </a:highlight>
              </a:rPr>
              <a:t>ケース５</a:t>
            </a:r>
            <a:endParaRPr kumimoji="1" lang="en-US" altLang="ja-JP" sz="1050" b="1" dirty="0">
              <a:highlight>
                <a:srgbClr val="FFFF00"/>
              </a:highlight>
            </a:endParaRPr>
          </a:p>
        </p:txBody>
      </p:sp>
    </p:spTree>
    <p:extLst>
      <p:ext uri="{BB962C8B-B14F-4D97-AF65-F5344CB8AC3E}">
        <p14:creationId xmlns:p14="http://schemas.microsoft.com/office/powerpoint/2010/main" val="379310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000CA-8F3B-8D53-DDBE-387B5CE6403B}"/>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162A00DC-03C3-D5D7-73F7-C08CB2781D33}"/>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④．地盤モデルの作成</a:t>
            </a:r>
            <a:endParaRPr lang="ja-JP" altLang="en-US" sz="1600" dirty="0"/>
          </a:p>
        </p:txBody>
      </p:sp>
      <p:sp>
        <p:nvSpPr>
          <p:cNvPr id="6" name="テキスト プレースホルダー 5">
            <a:extLst>
              <a:ext uri="{FF2B5EF4-FFF2-40B4-BE49-F238E27FC236}">
                <a16:creationId xmlns:a16="http://schemas.microsoft.com/office/drawing/2014/main" id="{0282C37A-8E5A-2E8D-BD00-825B46141195}"/>
              </a:ext>
            </a:extLst>
          </p:cNvPr>
          <p:cNvSpPr>
            <a:spLocks noGrp="1"/>
          </p:cNvSpPr>
          <p:nvPr>
            <p:ph type="body" sz="quarter" idx="11"/>
          </p:nvPr>
        </p:nvSpPr>
        <p:spPr>
          <a:xfrm>
            <a:off x="144000" y="477604"/>
            <a:ext cx="1936260" cy="320000"/>
          </a:xfrm>
        </p:spPr>
        <p:txBody>
          <a:bodyPr/>
          <a:lstStyle/>
          <a:p>
            <a:r>
              <a:rPr lang="ja-JP" altLang="en-US" dirty="0">
                <a:latin typeface="Meiryo UI" panose="020B0604030504040204" pitchFamily="50" charset="-128"/>
                <a:ea typeface="Meiryo UI" panose="020B0604030504040204" pitchFamily="50" charset="-128"/>
              </a:rPr>
              <a:t>地盤モデル設定の概要</a:t>
            </a:r>
          </a:p>
        </p:txBody>
      </p:sp>
      <p:sp>
        <p:nvSpPr>
          <p:cNvPr id="15" name="スライド番号プレースホルダー 12">
            <a:extLst>
              <a:ext uri="{FF2B5EF4-FFF2-40B4-BE49-F238E27FC236}">
                <a16:creationId xmlns:a16="http://schemas.microsoft.com/office/drawing/2014/main" id="{30EAA3DE-ADCF-FBCB-7173-9A6BB5E05B4F}"/>
              </a:ext>
            </a:extLst>
          </p:cNvPr>
          <p:cNvSpPr>
            <a:spLocks noGrp="1"/>
          </p:cNvSpPr>
          <p:nvPr>
            <p:ph type="sldNum" sz="quarter" idx="12"/>
          </p:nvPr>
        </p:nvSpPr>
        <p:spPr/>
        <p:txBody>
          <a:bodyPr/>
          <a:lstStyle/>
          <a:p>
            <a:fld id="{DE8A6AB4-C314-4581-B2EB-142FADA2A072}" type="slidenum">
              <a:rPr lang="ja-JP" altLang="en-US" smtClean="0"/>
              <a:pPr/>
              <a:t>14</a:t>
            </a:fld>
            <a:endParaRPr lang="ja-JP" altLang="en-US" dirty="0"/>
          </a:p>
        </p:txBody>
      </p:sp>
      <p:sp>
        <p:nvSpPr>
          <p:cNvPr id="2" name="四角形: 角を丸くする 4">
            <a:extLst>
              <a:ext uri="{FF2B5EF4-FFF2-40B4-BE49-F238E27FC236}">
                <a16:creationId xmlns:a16="http://schemas.microsoft.com/office/drawing/2014/main" id="{CC74E7BA-2D29-8134-B3ED-D5E21A2BB57A}"/>
              </a:ext>
            </a:extLst>
          </p:cNvPr>
          <p:cNvSpPr/>
          <p:nvPr/>
        </p:nvSpPr>
        <p:spPr>
          <a:xfrm>
            <a:off x="336885" y="918870"/>
            <a:ext cx="8469186" cy="1368565"/>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b="1" dirty="0"/>
              <a:t>第</a:t>
            </a:r>
            <a:r>
              <a:rPr kumimoji="1" lang="en-US" altLang="ja-JP" sz="1400" b="1" dirty="0"/>
              <a:t>2</a:t>
            </a:r>
            <a:r>
              <a:rPr kumimoji="1" lang="ja-JP" altLang="en-US" sz="1400" b="1" dirty="0"/>
              <a:t>回部会で審議済み事項</a:t>
            </a:r>
            <a:endParaRPr kumimoji="1" lang="en-US" altLang="ja-JP" sz="1400" b="1" dirty="0"/>
          </a:p>
          <a:p>
            <a:pPr marL="216000" indent="-216000">
              <a:buFont typeface="Wingdings" panose="05000000000000000000" pitchFamily="2" charset="2"/>
              <a:buChar char="l"/>
            </a:pPr>
            <a:r>
              <a:rPr kumimoji="1" lang="ja-JP" altLang="en-US" sz="1400" b="1" dirty="0"/>
              <a:t>深部地盤（震源～工学的基盤）</a:t>
            </a:r>
            <a:r>
              <a:rPr kumimoji="1" lang="ja-JP" altLang="en-US" sz="1400" dirty="0"/>
              <a:t>は、「上町断層帯における重点的な調査観測（</a:t>
            </a:r>
            <a:r>
              <a:rPr kumimoji="1" lang="en-US" altLang="ja-JP" sz="1400" dirty="0"/>
              <a:t>H25</a:t>
            </a:r>
            <a:r>
              <a:rPr kumimoji="1" lang="ja-JP" altLang="en-US" sz="1400" dirty="0"/>
              <a:t>年）</a:t>
            </a:r>
            <a:r>
              <a:rPr kumimoji="1" lang="en-US" altLang="ja-JP" sz="1400" baseline="30000" dirty="0"/>
              <a:t>*1</a:t>
            </a:r>
            <a:r>
              <a:rPr kumimoji="1" lang="ja-JP" altLang="en-US" sz="1400" dirty="0"/>
              <a:t>」によりまとめられたモデル（</a:t>
            </a:r>
            <a:r>
              <a:rPr kumimoji="1" lang="ja-JP" altLang="en-US" sz="1400" b="1" dirty="0"/>
              <a:t>上町断層帯重点モデル</a:t>
            </a:r>
            <a:r>
              <a:rPr kumimoji="1" lang="ja-JP" altLang="en-US" sz="1400" dirty="0"/>
              <a:t>）を基本とする。カバーできていない領域は、地震本部の地震動予測地図作成で用いられている</a:t>
            </a:r>
            <a:r>
              <a:rPr kumimoji="1" lang="en-US" altLang="ja-JP" sz="1400" b="1" dirty="0"/>
              <a:t>J-SHISv4.0</a:t>
            </a:r>
            <a:r>
              <a:rPr kumimoji="1" lang="ja-JP" altLang="en-US" sz="1400" b="1" dirty="0"/>
              <a:t>（令和</a:t>
            </a:r>
            <a:r>
              <a:rPr kumimoji="1" lang="en-US" altLang="ja-JP" sz="1400" b="1" dirty="0"/>
              <a:t>5</a:t>
            </a:r>
            <a:r>
              <a:rPr kumimoji="1" lang="ja-JP" altLang="en-US" sz="1400" b="1" dirty="0"/>
              <a:t>年）</a:t>
            </a:r>
            <a:r>
              <a:rPr kumimoji="1" lang="en-US" altLang="ja-JP" sz="1400" b="1" baseline="30000" dirty="0"/>
              <a:t>*2</a:t>
            </a:r>
            <a:r>
              <a:rPr kumimoji="1" lang="ja-JP" altLang="en-US" sz="1400" dirty="0"/>
              <a:t>のデータで補間する。</a:t>
            </a:r>
          </a:p>
          <a:p>
            <a:pPr marL="216000" indent="-216000">
              <a:buFont typeface="Wingdings" panose="05000000000000000000" pitchFamily="2" charset="2"/>
              <a:buChar char="l"/>
            </a:pPr>
            <a:r>
              <a:rPr kumimoji="1" lang="ja-JP" altLang="en-US" sz="1400" b="1" dirty="0"/>
              <a:t>浅部地盤（工学的基盤～地表）</a:t>
            </a:r>
            <a:r>
              <a:rPr kumimoji="1" lang="ja-JP" altLang="en-US" sz="1400" dirty="0"/>
              <a:t>は、</a:t>
            </a:r>
            <a:r>
              <a:rPr kumimoji="1" lang="en-US" altLang="ja-JP" sz="1400" dirty="0"/>
              <a:t>H26</a:t>
            </a:r>
            <a:r>
              <a:rPr kumimoji="1" lang="ja-JP" altLang="en-US" sz="1400" dirty="0"/>
              <a:t>想定（南海トラフ）によるモデルを基本として、</a:t>
            </a:r>
            <a:r>
              <a:rPr kumimoji="1" lang="en-US" altLang="ja-JP" sz="1400" dirty="0"/>
              <a:t>H26</a:t>
            </a:r>
            <a:r>
              <a:rPr kumimoji="1" lang="ja-JP" altLang="en-US" sz="1400" dirty="0"/>
              <a:t>以降の</a:t>
            </a:r>
            <a:r>
              <a:rPr kumimoji="1" lang="ja-JP" altLang="en-US" sz="1400" b="1" dirty="0"/>
              <a:t>ボーリングデータ（約</a:t>
            </a:r>
            <a:r>
              <a:rPr kumimoji="1" lang="en-US" altLang="ja-JP" sz="1400" b="1" dirty="0"/>
              <a:t>2,200</a:t>
            </a:r>
            <a:r>
              <a:rPr kumimoji="1" lang="ja-JP" altLang="en-US" sz="1400" b="1" dirty="0"/>
              <a:t>本）を追加し、モデルの更新を行う。</a:t>
            </a:r>
            <a:endParaRPr kumimoji="1" lang="en-US" altLang="ja-JP" sz="1400" b="1" dirty="0"/>
          </a:p>
        </p:txBody>
      </p:sp>
      <p:sp>
        <p:nvSpPr>
          <p:cNvPr id="8" name="角丸四角形 73">
            <a:extLst>
              <a:ext uri="{FF2B5EF4-FFF2-40B4-BE49-F238E27FC236}">
                <a16:creationId xmlns:a16="http://schemas.microsoft.com/office/drawing/2014/main" id="{2F21E16A-FEC3-1E89-DFED-8DC61D86F497}"/>
              </a:ext>
            </a:extLst>
          </p:cNvPr>
          <p:cNvSpPr/>
          <p:nvPr/>
        </p:nvSpPr>
        <p:spPr>
          <a:xfrm>
            <a:off x="336885" y="2531912"/>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地盤モデルの前提条件</a:t>
            </a:r>
          </a:p>
        </p:txBody>
      </p:sp>
      <p:sp>
        <p:nvSpPr>
          <p:cNvPr id="10" name="テキスト ボックス 9">
            <a:extLst>
              <a:ext uri="{FF2B5EF4-FFF2-40B4-BE49-F238E27FC236}">
                <a16:creationId xmlns:a16="http://schemas.microsoft.com/office/drawing/2014/main" id="{DAC2D096-7D20-DEA5-8C0A-6DEFBC013E81}"/>
              </a:ext>
            </a:extLst>
          </p:cNvPr>
          <p:cNvSpPr txBox="1"/>
          <p:nvPr/>
        </p:nvSpPr>
        <p:spPr>
          <a:xfrm>
            <a:off x="248243" y="2531912"/>
            <a:ext cx="3692190" cy="2554545"/>
          </a:xfrm>
          <a:prstGeom prst="rect">
            <a:avLst/>
          </a:prstGeom>
          <a:noFill/>
        </p:spPr>
        <p:txBody>
          <a:bodyPr wrap="square" rtlCol="0">
            <a:spAutoFit/>
          </a:bodyPr>
          <a:lstStyle/>
          <a:p>
            <a:pPr marL="88900" indent="-88900" algn="just">
              <a:buFont typeface="Arial" panose="020B0604020202020204" pitchFamily="34" charset="0"/>
              <a:buChar char="•"/>
            </a:pPr>
            <a:r>
              <a:rPr lang="ja-JP" altLang="en-US" sz="1200" dirty="0"/>
              <a:t>深部地盤として用いる</a:t>
            </a:r>
            <a:r>
              <a:rPr lang="en-US" altLang="ja-JP" sz="1200" dirty="0"/>
              <a:t>『</a:t>
            </a:r>
            <a:r>
              <a:rPr lang="ja-JP" altLang="en-US" sz="1200" dirty="0"/>
              <a:t>上町断層帯重点調査モデル</a:t>
            </a:r>
            <a:r>
              <a:rPr lang="en-US" altLang="ja-JP" sz="1200" dirty="0"/>
              <a:t>』</a:t>
            </a:r>
            <a:r>
              <a:rPr lang="ja-JP" altLang="en-US" sz="1200" dirty="0"/>
              <a:t>は、</a:t>
            </a:r>
            <a:r>
              <a:rPr lang="en-US" altLang="ja-JP" sz="1200" b="1" dirty="0"/>
              <a:t>H19</a:t>
            </a:r>
            <a:r>
              <a:rPr lang="ja-JP" altLang="en-US" sz="1200" b="1" dirty="0"/>
              <a:t>想定（直下）で採用した</a:t>
            </a:r>
            <a:r>
              <a:rPr lang="en-US" altLang="ja-JP" sz="1200" b="1" dirty="0"/>
              <a:t>『</a:t>
            </a:r>
            <a:r>
              <a:rPr lang="ja-JP" altLang="en-US" sz="1200" b="1" dirty="0"/>
              <a:t>大阪平野地下構造調査モデル（</a:t>
            </a:r>
            <a:r>
              <a:rPr lang="en-US" altLang="ja-JP" sz="1200" b="1" dirty="0"/>
              <a:t>H16</a:t>
            </a:r>
            <a:r>
              <a:rPr lang="ja-JP" altLang="en-US" sz="1200" b="1" dirty="0"/>
              <a:t>）</a:t>
            </a:r>
            <a:r>
              <a:rPr lang="en-US" altLang="ja-JP" sz="1200" b="1" baseline="30000" dirty="0"/>
              <a:t>*2</a:t>
            </a:r>
            <a:r>
              <a:rPr lang="en-US" altLang="ja-JP" sz="1200" b="1" dirty="0"/>
              <a:t>』</a:t>
            </a:r>
            <a:r>
              <a:rPr lang="ja-JP" altLang="en-US" sz="1200" b="1" dirty="0"/>
              <a:t>を初期モデルとして、微動観測等によって改良</a:t>
            </a:r>
            <a:r>
              <a:rPr lang="ja-JP" altLang="en-US" sz="1200" dirty="0"/>
              <a:t>されたものである。</a:t>
            </a:r>
            <a:endParaRPr lang="en-US" altLang="ja-JP" sz="1200" dirty="0"/>
          </a:p>
          <a:p>
            <a:pPr marL="88900" indent="-88900" algn="just">
              <a:buFont typeface="Arial" panose="020B0604020202020204" pitchFamily="34" charset="0"/>
              <a:buChar char="•"/>
            </a:pPr>
            <a:r>
              <a:rPr lang="ja-JP" altLang="en-US" sz="1200" dirty="0"/>
              <a:t>深部地盤の最上面となる工学的基盤は、</a:t>
            </a:r>
            <a:r>
              <a:rPr lang="en-US" altLang="ja-JP" sz="1200" dirty="0"/>
              <a:t> S</a:t>
            </a:r>
            <a:r>
              <a:rPr lang="ja-JP" altLang="en-US" sz="1200" dirty="0"/>
              <a:t>波速度（</a:t>
            </a:r>
            <a:r>
              <a:rPr lang="en-US" altLang="ja-JP" sz="1200" dirty="0"/>
              <a:t>Vs</a:t>
            </a:r>
            <a:r>
              <a:rPr lang="ja-JP" altLang="en-US" sz="1200" dirty="0"/>
              <a:t>）が</a:t>
            </a:r>
            <a:r>
              <a:rPr lang="en-US" altLang="ja-JP" sz="1200" dirty="0"/>
              <a:t>300</a:t>
            </a:r>
            <a:r>
              <a:rPr lang="ja-JP" altLang="en-US" sz="1200" dirty="0"/>
              <a:t>～</a:t>
            </a:r>
            <a:r>
              <a:rPr lang="en-US" altLang="ja-JP" sz="1200" dirty="0"/>
              <a:t>700m/s</a:t>
            </a:r>
            <a:r>
              <a:rPr lang="ja-JP" altLang="en-US" sz="1200" dirty="0"/>
              <a:t>以上の地層と定義される。</a:t>
            </a:r>
            <a:endParaRPr lang="en-US" altLang="ja-JP" sz="1200" dirty="0"/>
          </a:p>
          <a:p>
            <a:pPr marL="266700" lvl="1" indent="-171450" algn="just">
              <a:buFont typeface="Wingdings" panose="05000000000000000000" pitchFamily="2" charset="2"/>
              <a:buChar char="Ø"/>
            </a:pPr>
            <a:r>
              <a:rPr lang="en-US" altLang="ja-JP" sz="1100" dirty="0"/>
              <a:t>H19</a:t>
            </a:r>
            <a:r>
              <a:rPr lang="ja-JP" altLang="en-US" sz="1100" dirty="0"/>
              <a:t>想定（直下）では</a:t>
            </a:r>
            <a:r>
              <a:rPr lang="en-US" altLang="ja-JP" sz="1100" dirty="0"/>
              <a:t>Vs500m/s</a:t>
            </a:r>
            <a:r>
              <a:rPr lang="ja-JP" altLang="en-US" sz="1100" dirty="0"/>
              <a:t>以上を工学的基盤として地震動を算定している。</a:t>
            </a:r>
            <a:endParaRPr lang="en-US" altLang="ja-JP" sz="1100" dirty="0"/>
          </a:p>
          <a:p>
            <a:pPr marL="266700" lvl="1" indent="-171450" algn="just">
              <a:buFont typeface="Wingdings" panose="05000000000000000000" pitchFamily="2" charset="2"/>
              <a:buChar char="Ø"/>
            </a:pPr>
            <a:r>
              <a:rPr lang="en-US" altLang="ja-JP" sz="1100" dirty="0"/>
              <a:t>H26</a:t>
            </a:r>
            <a:r>
              <a:rPr lang="ja-JP" altLang="en-US" sz="1100" dirty="0"/>
              <a:t>想定（南海トラフ）では、内閣府の深部地盤と合わせて整理を行い、おおむね</a:t>
            </a:r>
            <a:r>
              <a:rPr lang="en-US" altLang="ja-JP" sz="1100" dirty="0"/>
              <a:t>Vs300m/s</a:t>
            </a:r>
            <a:r>
              <a:rPr lang="ja-JP" altLang="en-US" sz="1100" dirty="0"/>
              <a:t>以上を工学的基盤として整理している。</a:t>
            </a:r>
            <a:endParaRPr lang="en-US" altLang="ja-JP" sz="1100" dirty="0"/>
          </a:p>
          <a:p>
            <a:pPr marL="266700" lvl="1" indent="-171450" algn="just">
              <a:lnSpc>
                <a:spcPts val="800"/>
              </a:lnSpc>
              <a:buFont typeface="Wingdings" panose="05000000000000000000" pitchFamily="2" charset="2"/>
              <a:buChar char="Ø"/>
            </a:pPr>
            <a:endParaRPr lang="en-US" altLang="ja-JP" sz="1100" b="1" dirty="0"/>
          </a:p>
          <a:p>
            <a:pPr marL="266700" lvl="1" indent="-171450" algn="just">
              <a:buFont typeface="Wingdings" panose="05000000000000000000" pitchFamily="2" charset="2"/>
              <a:buChar char="Ø"/>
            </a:pPr>
            <a:r>
              <a:rPr lang="ja-JP" altLang="en-US" sz="1100" b="1" dirty="0"/>
              <a:t>今回想定では、</a:t>
            </a:r>
            <a:r>
              <a:rPr lang="en-US" altLang="ja-JP" sz="1100" b="1" dirty="0"/>
              <a:t>H26</a:t>
            </a:r>
            <a:r>
              <a:rPr lang="ja-JP" altLang="en-US" sz="1100" b="1" dirty="0"/>
              <a:t>想定（南海トラフ）と同様に、</a:t>
            </a:r>
            <a:r>
              <a:rPr lang="en-US" altLang="ja-JP" sz="1100" b="1" dirty="0"/>
              <a:t>Vs300m/s</a:t>
            </a:r>
            <a:r>
              <a:rPr lang="ja-JP" altLang="en-US" sz="1100" b="1" dirty="0"/>
              <a:t>以上を工学的基盤として</a:t>
            </a:r>
            <a:r>
              <a:rPr lang="ja-JP" altLang="en-US" sz="1100" dirty="0"/>
              <a:t>地震動を算定する。</a:t>
            </a:r>
            <a:endParaRPr lang="en-US" altLang="ja-JP" sz="1100" dirty="0"/>
          </a:p>
        </p:txBody>
      </p:sp>
      <p:pic>
        <p:nvPicPr>
          <p:cNvPr id="18" name="図 17">
            <a:extLst>
              <a:ext uri="{FF2B5EF4-FFF2-40B4-BE49-F238E27FC236}">
                <a16:creationId xmlns:a16="http://schemas.microsoft.com/office/drawing/2014/main" id="{926BB048-7F02-18AF-659C-7C09DC61EE2B}"/>
              </a:ext>
            </a:extLst>
          </p:cNvPr>
          <p:cNvPicPr>
            <a:picLocks noChangeAspect="1"/>
          </p:cNvPicPr>
          <p:nvPr/>
        </p:nvPicPr>
        <p:blipFill>
          <a:blip r:embed="rId3"/>
          <a:stretch>
            <a:fillRect/>
          </a:stretch>
        </p:blipFill>
        <p:spPr>
          <a:xfrm>
            <a:off x="3907106" y="2353536"/>
            <a:ext cx="5001686" cy="2331032"/>
          </a:xfrm>
          <a:prstGeom prst="rect">
            <a:avLst/>
          </a:prstGeom>
        </p:spPr>
      </p:pic>
      <p:sp>
        <p:nvSpPr>
          <p:cNvPr id="19" name="テキスト ボックス 18">
            <a:extLst>
              <a:ext uri="{FF2B5EF4-FFF2-40B4-BE49-F238E27FC236}">
                <a16:creationId xmlns:a16="http://schemas.microsoft.com/office/drawing/2014/main" id="{1A984AFE-F6A1-C165-AD02-D83E3C76A1B3}"/>
              </a:ext>
            </a:extLst>
          </p:cNvPr>
          <p:cNvSpPr txBox="1"/>
          <p:nvPr/>
        </p:nvSpPr>
        <p:spPr>
          <a:xfrm>
            <a:off x="3907107" y="4729015"/>
            <a:ext cx="5001685" cy="261610"/>
          </a:xfrm>
          <a:prstGeom prst="rect">
            <a:avLst/>
          </a:prstGeom>
          <a:noFill/>
          <a:ln>
            <a:noFill/>
          </a:ln>
        </p:spPr>
        <p:txBody>
          <a:bodyPr wrap="square">
            <a:spAutoFit/>
          </a:bodyPr>
          <a:lstStyle/>
          <a:p>
            <a:pPr algn="ctr"/>
            <a:r>
              <a:rPr lang="ja-JP" altLang="en-US" sz="1100" dirty="0">
                <a:latin typeface="メイリオ" panose="020B0604030504040204" pitchFamily="50" charset="-128"/>
                <a:ea typeface="メイリオ" panose="020B0604030504040204" pitchFamily="50" charset="-128"/>
              </a:rPr>
              <a:t>図</a:t>
            </a:r>
            <a:r>
              <a:rPr lang="en-US" altLang="ja-JP" sz="1100" dirty="0">
                <a:latin typeface="メイリオ" panose="020B0604030504040204" pitchFamily="50" charset="-128"/>
                <a:ea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rPr>
              <a:t> 　地下構造モデルの模式図（地震本部「レシピ」より抜粋，編集）</a:t>
            </a:r>
          </a:p>
        </p:txBody>
      </p:sp>
      <p:sp>
        <p:nvSpPr>
          <p:cNvPr id="30" name="テキスト ボックス 29">
            <a:extLst>
              <a:ext uri="{FF2B5EF4-FFF2-40B4-BE49-F238E27FC236}">
                <a16:creationId xmlns:a16="http://schemas.microsoft.com/office/drawing/2014/main" id="{9603EA0E-21BC-9A6F-FFBB-B74B2B71F378}"/>
              </a:ext>
            </a:extLst>
          </p:cNvPr>
          <p:cNvSpPr txBox="1"/>
          <p:nvPr/>
        </p:nvSpPr>
        <p:spPr>
          <a:xfrm>
            <a:off x="1382437" y="5023282"/>
            <a:ext cx="6038852" cy="261610"/>
          </a:xfrm>
          <a:prstGeom prst="rect">
            <a:avLst/>
          </a:prstGeom>
          <a:noFill/>
          <a:ln>
            <a:noFill/>
          </a:ln>
        </p:spPr>
        <p:txBody>
          <a:bodyPr wrap="square">
            <a:spAutoFit/>
          </a:bodyPr>
          <a:lstStyle/>
          <a:p>
            <a:pPr algn="ctr"/>
            <a:r>
              <a:rPr lang="ja-JP" altLang="en-US" sz="1100" dirty="0">
                <a:latin typeface="メイリオ" panose="020B0604030504040204" pitchFamily="50" charset="-128"/>
                <a:ea typeface="メイリオ" panose="020B0604030504040204" pitchFamily="50" charset="-128"/>
              </a:rPr>
              <a:t>表</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H19</a:t>
            </a:r>
            <a:r>
              <a:rPr lang="ja-JP" altLang="en-US" sz="1100" dirty="0">
                <a:latin typeface="メイリオ" panose="020B0604030504040204" pitchFamily="50" charset="-128"/>
                <a:ea typeface="メイリオ" panose="020B0604030504040204" pitchFamily="50" charset="-128"/>
              </a:rPr>
              <a:t>想定</a:t>
            </a:r>
            <a:r>
              <a:rPr lang="en-US" altLang="ja-JP" sz="1100" dirty="0">
                <a:latin typeface="メイリオ" panose="020B0604030504040204" pitchFamily="50" charset="-128"/>
                <a:ea typeface="メイリオ" panose="020B0604030504040204" pitchFamily="50" charset="-128"/>
              </a:rPr>
              <a:t>,H26</a:t>
            </a:r>
            <a:r>
              <a:rPr lang="ja-JP" altLang="en-US" sz="1100" dirty="0">
                <a:latin typeface="メイリオ" panose="020B0604030504040204" pitchFamily="50" charset="-128"/>
                <a:ea typeface="メイリオ" panose="020B0604030504040204" pitchFamily="50" charset="-128"/>
              </a:rPr>
              <a:t>想定と今回想定の地盤モデルの設定の比較</a:t>
            </a:r>
          </a:p>
        </p:txBody>
      </p:sp>
      <p:sp>
        <p:nvSpPr>
          <p:cNvPr id="31" name="テキスト ボックス 30">
            <a:extLst>
              <a:ext uri="{FF2B5EF4-FFF2-40B4-BE49-F238E27FC236}">
                <a16:creationId xmlns:a16="http://schemas.microsoft.com/office/drawing/2014/main" id="{91B6652B-496D-B48D-E55D-D6089CB82649}"/>
              </a:ext>
            </a:extLst>
          </p:cNvPr>
          <p:cNvSpPr txBox="1"/>
          <p:nvPr/>
        </p:nvSpPr>
        <p:spPr>
          <a:xfrm>
            <a:off x="1196609" y="6482722"/>
            <a:ext cx="5420995" cy="215444"/>
          </a:xfrm>
          <a:prstGeom prst="rect">
            <a:avLst/>
          </a:prstGeom>
          <a:noFill/>
          <a:ln>
            <a:noFill/>
          </a:ln>
        </p:spPr>
        <p:txBody>
          <a:bodyPr wrap="square">
            <a:spAutoFit/>
          </a:bodyPr>
          <a:lstStyle/>
          <a:p>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工学的基盤の地震動予測結果について内閣府の公表データを用いることから、深部地盤の設定は行わない。</a:t>
            </a:r>
          </a:p>
        </p:txBody>
      </p:sp>
      <p:graphicFrame>
        <p:nvGraphicFramePr>
          <p:cNvPr id="36" name="表 35">
            <a:extLst>
              <a:ext uri="{FF2B5EF4-FFF2-40B4-BE49-F238E27FC236}">
                <a16:creationId xmlns:a16="http://schemas.microsoft.com/office/drawing/2014/main" id="{76306906-5308-2DAE-B579-9F5217796672}"/>
              </a:ext>
            </a:extLst>
          </p:cNvPr>
          <p:cNvGraphicFramePr>
            <a:graphicFrameLocks noGrp="1"/>
          </p:cNvGraphicFramePr>
          <p:nvPr>
            <p:extLst>
              <p:ext uri="{D42A27DB-BD31-4B8C-83A1-F6EECF244321}">
                <p14:modId xmlns:p14="http://schemas.microsoft.com/office/powerpoint/2010/main" val="3210693414"/>
              </p:ext>
            </p:extLst>
          </p:nvPr>
        </p:nvGraphicFramePr>
        <p:xfrm>
          <a:off x="1196609" y="5241973"/>
          <a:ext cx="6410508" cy="125730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val="482057393"/>
                    </a:ext>
                  </a:extLst>
                </a:gridCol>
                <a:gridCol w="1614805">
                  <a:extLst>
                    <a:ext uri="{9D8B030D-6E8A-4147-A177-3AD203B41FA5}">
                      <a16:colId xmlns:a16="http://schemas.microsoft.com/office/drawing/2014/main" val="52124938"/>
                    </a:ext>
                  </a:extLst>
                </a:gridCol>
                <a:gridCol w="1236980">
                  <a:extLst>
                    <a:ext uri="{9D8B030D-6E8A-4147-A177-3AD203B41FA5}">
                      <a16:colId xmlns:a16="http://schemas.microsoft.com/office/drawing/2014/main" val="2126443134"/>
                    </a:ext>
                  </a:extLst>
                </a:gridCol>
                <a:gridCol w="1481455">
                  <a:extLst>
                    <a:ext uri="{9D8B030D-6E8A-4147-A177-3AD203B41FA5}">
                      <a16:colId xmlns:a16="http://schemas.microsoft.com/office/drawing/2014/main" val="2755742725"/>
                    </a:ext>
                  </a:extLst>
                </a:gridCol>
                <a:gridCol w="1080000">
                  <a:extLst>
                    <a:ext uri="{9D8B030D-6E8A-4147-A177-3AD203B41FA5}">
                      <a16:colId xmlns:a16="http://schemas.microsoft.com/office/drawing/2014/main" val="107669464"/>
                    </a:ext>
                  </a:extLst>
                </a:gridCol>
              </a:tblGrid>
              <a:tr h="0">
                <a:tc rowSpan="2">
                  <a:txBody>
                    <a:bodyPr/>
                    <a:lstStyle/>
                    <a:p>
                      <a:pPr algn="ctr"/>
                      <a:r>
                        <a:rPr kumimoji="1" lang="ja-JP" altLang="en-US" sz="1050" b="0" dirty="0">
                          <a:solidFill>
                            <a:schemeClr val="tx1"/>
                          </a:solidFill>
                        </a:rPr>
                        <a:t>分類</a:t>
                      </a:r>
                    </a:p>
                  </a:txBody>
                  <a:tcPr anchor="ctr"/>
                </a:tc>
                <a:tc rowSpan="2">
                  <a:txBody>
                    <a:bodyPr/>
                    <a:lstStyle/>
                    <a:p>
                      <a:pPr algn="ctr"/>
                      <a:r>
                        <a:rPr kumimoji="1" lang="en-US" altLang="ja-JP" sz="1050" b="0" dirty="0">
                          <a:solidFill>
                            <a:schemeClr val="tx1"/>
                          </a:solidFill>
                        </a:rPr>
                        <a:t>H19</a:t>
                      </a:r>
                      <a:r>
                        <a:rPr kumimoji="1" lang="ja-JP" altLang="en-US" sz="1050" b="0" dirty="0">
                          <a:solidFill>
                            <a:schemeClr val="tx1"/>
                          </a:solidFill>
                        </a:rPr>
                        <a:t>想定</a:t>
                      </a:r>
                      <a:endParaRPr kumimoji="1" lang="en-US" altLang="ja-JP" sz="1050" b="0" dirty="0">
                        <a:solidFill>
                          <a:schemeClr val="tx1"/>
                        </a:solidFill>
                      </a:endParaRPr>
                    </a:p>
                    <a:p>
                      <a:pPr algn="ctr"/>
                      <a:r>
                        <a:rPr kumimoji="1" lang="ja-JP" altLang="en-US" sz="1050" b="0" dirty="0">
                          <a:solidFill>
                            <a:schemeClr val="tx1"/>
                          </a:solidFill>
                        </a:rPr>
                        <a:t>（直下）</a:t>
                      </a:r>
                    </a:p>
                  </a:txBody>
                  <a:tcPr anchor="ctr"/>
                </a:tc>
                <a:tc rowSpan="2">
                  <a:txBody>
                    <a:bodyPr/>
                    <a:lstStyle/>
                    <a:p>
                      <a:pPr algn="ctr"/>
                      <a:r>
                        <a:rPr kumimoji="1" lang="en-US" altLang="ja-JP" sz="1050" b="0" dirty="0">
                          <a:solidFill>
                            <a:schemeClr val="tx1"/>
                          </a:solidFill>
                        </a:rPr>
                        <a:t>H26</a:t>
                      </a:r>
                      <a:r>
                        <a:rPr kumimoji="1" lang="ja-JP" altLang="en-US" sz="1050" b="0" dirty="0">
                          <a:solidFill>
                            <a:schemeClr val="tx1"/>
                          </a:solidFill>
                        </a:rPr>
                        <a:t>想定</a:t>
                      </a:r>
                      <a:endParaRPr kumimoji="1" lang="en-US" altLang="ja-JP" sz="1050" b="0" dirty="0">
                        <a:solidFill>
                          <a:schemeClr val="tx1"/>
                        </a:solidFill>
                      </a:endParaRPr>
                    </a:p>
                    <a:p>
                      <a:pPr algn="ctr"/>
                      <a:r>
                        <a:rPr kumimoji="1" lang="ja-JP" altLang="en-US" sz="1050" b="0" dirty="0">
                          <a:solidFill>
                            <a:schemeClr val="tx1"/>
                          </a:solidFill>
                        </a:rPr>
                        <a:t>（南海トラフ）</a:t>
                      </a:r>
                    </a:p>
                  </a:txBody>
                  <a:tcPr anchor="ctr">
                    <a:lnR w="28575" cap="flat" cmpd="sng" algn="ctr">
                      <a:solidFill>
                        <a:schemeClr val="tx1"/>
                      </a:solidFill>
                      <a:prstDash val="solid"/>
                      <a:round/>
                      <a:headEnd type="none" w="med" len="med"/>
                      <a:tailEnd type="none" w="med" len="med"/>
                    </a:lnR>
                  </a:tcPr>
                </a:tc>
                <a:tc gridSpan="2">
                  <a:txBody>
                    <a:bodyPr/>
                    <a:lstStyle/>
                    <a:p>
                      <a:pPr algn="ctr"/>
                      <a:r>
                        <a:rPr kumimoji="1" lang="ja-JP" altLang="en-US" sz="1050" b="0" dirty="0">
                          <a:solidFill>
                            <a:schemeClr val="tx1"/>
                          </a:solidFill>
                        </a:rPr>
                        <a:t>今回想定</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pPr algn="ctr"/>
                      <a:endParaRPr kumimoji="1" lang="ja-JP" altLang="en-US" sz="1100" b="1" dirty="0">
                        <a:solidFill>
                          <a:schemeClr val="bg1"/>
                        </a:solidFill>
                      </a:endParaRPr>
                    </a:p>
                  </a:txBody>
                  <a:tcPr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74231070"/>
                  </a:ext>
                </a:extLst>
              </a:tr>
              <a:tr h="0">
                <a:tc vMerge="1">
                  <a:txBody>
                    <a:bodyPr/>
                    <a:lstStyle/>
                    <a:p>
                      <a:pPr algn="ctr"/>
                      <a:endParaRPr kumimoji="1" lang="ja-JP" altLang="en-US" sz="1200" dirty="0">
                        <a:solidFill>
                          <a:schemeClr val="bg1"/>
                        </a:solidFill>
                      </a:endParaRPr>
                    </a:p>
                  </a:txBody>
                  <a:tcPr anchor="ctr">
                    <a:lnT w="12700" cap="flat" cmpd="sng" algn="ctr">
                      <a:solidFill>
                        <a:schemeClr val="bg1"/>
                      </a:solidFill>
                      <a:prstDash val="solid"/>
                      <a:round/>
                      <a:headEnd type="none" w="med" len="med"/>
                      <a:tailEnd type="none" w="med" len="med"/>
                    </a:lnT>
                    <a:solidFill>
                      <a:schemeClr val="accent1"/>
                    </a:solidFill>
                  </a:tcPr>
                </a:tc>
                <a:tc vMerge="1">
                  <a:txBody>
                    <a:bodyPr/>
                    <a:lstStyle/>
                    <a:p>
                      <a:pPr algn="ctr"/>
                      <a:endParaRPr kumimoji="1" lang="ja-JP" altLang="en-US" sz="1200" dirty="0">
                        <a:solidFill>
                          <a:schemeClr val="bg1"/>
                        </a:solidFill>
                      </a:endParaRPr>
                    </a:p>
                  </a:txBody>
                  <a:tcPr anchor="ctr">
                    <a:lnT w="12700" cap="flat" cmpd="sng" algn="ctr">
                      <a:solidFill>
                        <a:schemeClr val="bg1"/>
                      </a:solidFill>
                      <a:prstDash val="solid"/>
                      <a:round/>
                      <a:headEnd type="none" w="med" len="med"/>
                      <a:tailEnd type="none" w="med" len="med"/>
                    </a:lnT>
                    <a:solidFill>
                      <a:schemeClr val="accent1"/>
                    </a:solidFill>
                  </a:tcPr>
                </a:tc>
                <a:tc vMerge="1">
                  <a:txBody>
                    <a:bodyPr/>
                    <a:lstStyle/>
                    <a:p>
                      <a:pPr algn="ctr"/>
                      <a:endParaRPr kumimoji="1" lang="ja-JP" altLang="en-US" sz="1200" dirty="0">
                        <a:solidFill>
                          <a:schemeClr val="bg1"/>
                        </a:solidFill>
                      </a:endParaRPr>
                    </a:p>
                  </a:txBody>
                  <a:tcPr anchor="ct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a:solidFill>
                            <a:schemeClr val="tx1"/>
                          </a:solidFill>
                        </a:rPr>
                        <a:t>（直下）</a:t>
                      </a:r>
                    </a:p>
                  </a:txBody>
                  <a:tcPr anchor="ctr">
                    <a:lnL w="28575" cap="flat" cmpd="sng" algn="ctr">
                      <a:solidFill>
                        <a:schemeClr val="tx1"/>
                      </a:solidFill>
                      <a:prstDash val="solid"/>
                      <a:round/>
                      <a:headEnd type="none" w="med" len="med"/>
                      <a:tailEnd type="none" w="med" len="med"/>
                    </a:lnL>
                  </a:tcPr>
                </a:tc>
                <a:tc>
                  <a:txBody>
                    <a:bodyPr/>
                    <a:lstStyle/>
                    <a:p>
                      <a:pPr algn="ctr"/>
                      <a:r>
                        <a:rPr kumimoji="1" lang="ja-JP" altLang="en-US" sz="1050" b="0" dirty="0">
                          <a:solidFill>
                            <a:schemeClr val="tx1"/>
                          </a:solidFill>
                        </a:rPr>
                        <a:t>（南海トラフ）</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4411766"/>
                  </a:ext>
                </a:extLst>
              </a:tr>
              <a:tr h="0">
                <a:tc>
                  <a:txBody>
                    <a:bodyPr/>
                    <a:lstStyle/>
                    <a:p>
                      <a:pPr algn="ctr"/>
                      <a:r>
                        <a:rPr kumimoji="1" lang="ja-JP" altLang="en-US" sz="1050" b="0" dirty="0">
                          <a:solidFill>
                            <a:schemeClr val="tx1"/>
                          </a:solidFill>
                        </a:rPr>
                        <a:t>浅部地盤</a:t>
                      </a:r>
                      <a:endParaRPr kumimoji="1" lang="en-US" altLang="ja-JP" sz="1050" b="0" dirty="0">
                        <a:solidFill>
                          <a:schemeClr val="tx1"/>
                        </a:solidFill>
                      </a:endParaRPr>
                    </a:p>
                  </a:txBody>
                  <a:tcPr anchor="ctr">
                    <a:solidFill>
                      <a:srgbClr val="E2F0D9"/>
                    </a:solidFill>
                  </a:tcPr>
                </a:tc>
                <a:tc>
                  <a:txBody>
                    <a:bodyPr/>
                    <a:lstStyle/>
                    <a:p>
                      <a:pPr algn="ctr"/>
                      <a:r>
                        <a:rPr kumimoji="1" lang="ja-JP" altLang="en-US" sz="1050" b="0" dirty="0">
                          <a:solidFill>
                            <a:schemeClr val="tx1"/>
                          </a:solidFill>
                        </a:rPr>
                        <a:t>ボーリングデータから作成</a:t>
                      </a:r>
                    </a:p>
                  </a:txBody>
                  <a:tcPr anchor="ctr">
                    <a:solidFill>
                      <a:srgbClr val="E2F0D9"/>
                    </a:solidFill>
                  </a:tcPr>
                </a:tc>
                <a:tc>
                  <a:txBody>
                    <a:bodyPr/>
                    <a:lstStyle/>
                    <a:p>
                      <a:pPr algn="ctr"/>
                      <a:r>
                        <a:rPr kumimoji="1" lang="en-US" altLang="ja-JP" sz="1050" b="0" dirty="0">
                          <a:solidFill>
                            <a:schemeClr val="tx1"/>
                          </a:solidFill>
                        </a:rPr>
                        <a:t>H19</a:t>
                      </a:r>
                      <a:r>
                        <a:rPr kumimoji="1" lang="ja-JP" altLang="en-US" sz="1050" b="0" dirty="0">
                          <a:solidFill>
                            <a:schemeClr val="tx1"/>
                          </a:solidFill>
                        </a:rPr>
                        <a:t>を更新</a:t>
                      </a:r>
                    </a:p>
                  </a:txBody>
                  <a:tcPr anchor="ctr">
                    <a:lnR w="28575" cap="flat" cmpd="sng" algn="ctr">
                      <a:solidFill>
                        <a:schemeClr val="tx1"/>
                      </a:solidFill>
                      <a:prstDash val="solid"/>
                      <a:round/>
                      <a:headEnd type="none" w="med" len="med"/>
                      <a:tailEnd type="none" w="med" len="med"/>
                    </a:lnR>
                    <a:solidFill>
                      <a:srgbClr val="E2F0D9"/>
                    </a:solidFill>
                  </a:tcPr>
                </a:tc>
                <a:tc gridSpan="2">
                  <a:txBody>
                    <a:bodyPr/>
                    <a:lstStyle/>
                    <a:p>
                      <a:pPr algn="ctr"/>
                      <a:r>
                        <a:rPr kumimoji="1" lang="en-US" altLang="ja-JP" sz="1050" b="0" dirty="0">
                          <a:solidFill>
                            <a:schemeClr val="tx1"/>
                          </a:solidFill>
                        </a:rPr>
                        <a:t>H26</a:t>
                      </a:r>
                      <a:r>
                        <a:rPr kumimoji="1" lang="ja-JP" altLang="en-US" sz="1050" b="0" dirty="0">
                          <a:solidFill>
                            <a:schemeClr val="tx1"/>
                          </a:solidFill>
                        </a:rPr>
                        <a:t>を更新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E2F0D9"/>
                    </a:solidFill>
                  </a:tcPr>
                </a:tc>
                <a:tc hMerge="1">
                  <a:txBody>
                    <a:bodyPr/>
                    <a:lstStyle/>
                    <a:p>
                      <a:pPr algn="ctr"/>
                      <a:endParaRPr kumimoji="1" lang="ja-JP" altLang="en-US" sz="1050" dirty="0"/>
                    </a:p>
                  </a:txBody>
                  <a:tcPr anchor="ctr">
                    <a:solidFill>
                      <a:srgbClr val="FBE5D6"/>
                    </a:solidFill>
                  </a:tcPr>
                </a:tc>
                <a:extLst>
                  <a:ext uri="{0D108BD9-81ED-4DB2-BD59-A6C34878D82A}">
                    <a16:rowId xmlns:a16="http://schemas.microsoft.com/office/drawing/2014/main" val="2548237995"/>
                  </a:ext>
                </a:extLst>
              </a:tr>
              <a:tr h="0">
                <a:tc>
                  <a:txBody>
                    <a:bodyPr/>
                    <a:lstStyle/>
                    <a:p>
                      <a:pPr algn="ctr"/>
                      <a:r>
                        <a:rPr kumimoji="1" lang="ja-JP" altLang="en-US" sz="1050" b="0" dirty="0">
                          <a:solidFill>
                            <a:schemeClr val="tx1"/>
                          </a:solidFill>
                        </a:rPr>
                        <a:t>深部地盤</a:t>
                      </a:r>
                    </a:p>
                  </a:txBody>
                  <a:tcPr anchor="ctr">
                    <a:solidFill>
                      <a:srgbClr val="FBE5D6"/>
                    </a:solidFill>
                  </a:tcPr>
                </a:tc>
                <a:tc>
                  <a:txBody>
                    <a:bodyPr/>
                    <a:lstStyle/>
                    <a:p>
                      <a:pPr algn="ctr"/>
                      <a:r>
                        <a:rPr kumimoji="1" lang="ja-JP" altLang="en-US" sz="1050" b="0" dirty="0">
                          <a:solidFill>
                            <a:schemeClr val="tx1"/>
                          </a:solidFill>
                        </a:rPr>
                        <a:t>大阪平野地下構造モデル</a:t>
                      </a:r>
                    </a:p>
                  </a:txBody>
                  <a:tcPr anchor="ctr">
                    <a:solidFill>
                      <a:srgbClr val="FBE5D6"/>
                    </a:solidFill>
                  </a:tcPr>
                </a:tc>
                <a:tc>
                  <a:txBody>
                    <a:bodyPr/>
                    <a:lstStyle/>
                    <a:p>
                      <a:pPr algn="ctr"/>
                      <a:r>
                        <a:rPr kumimoji="1" lang="ja-JP" altLang="en-US" sz="1050" b="0" dirty="0">
                          <a:solidFill>
                            <a:schemeClr val="tx1"/>
                          </a:solidFill>
                        </a:rPr>
                        <a:t>（設定なし</a:t>
                      </a:r>
                      <a:r>
                        <a:rPr kumimoji="1" lang="en-US" altLang="ja-JP" sz="1050" b="0" baseline="30000" dirty="0">
                          <a:solidFill>
                            <a:schemeClr val="tx1"/>
                          </a:solidFill>
                        </a:rPr>
                        <a:t>※</a:t>
                      </a:r>
                      <a:r>
                        <a:rPr kumimoji="1" lang="ja-JP" altLang="en-US" sz="1050" b="0" dirty="0">
                          <a:solidFill>
                            <a:schemeClr val="tx1"/>
                          </a:solidFill>
                        </a:rPr>
                        <a:t>）</a:t>
                      </a:r>
                    </a:p>
                  </a:txBody>
                  <a:tcPr anchor="ctr">
                    <a:lnR w="28575" cap="flat" cmpd="sng" algn="ctr">
                      <a:solidFill>
                        <a:schemeClr val="tx1"/>
                      </a:solidFill>
                      <a:prstDash val="solid"/>
                      <a:round/>
                      <a:headEnd type="none" w="med" len="med"/>
                      <a:tailEnd type="none" w="med" len="med"/>
                    </a:lnR>
                    <a:solidFill>
                      <a:srgbClr val="FBE5D6"/>
                    </a:solidFill>
                  </a:tcPr>
                </a:tc>
                <a:tc>
                  <a:txBody>
                    <a:bodyPr/>
                    <a:lstStyle/>
                    <a:p>
                      <a:pPr algn="ctr"/>
                      <a:r>
                        <a:rPr kumimoji="1" lang="ja-JP" altLang="en-US" sz="1050" b="0" dirty="0">
                          <a:solidFill>
                            <a:schemeClr val="tx1"/>
                          </a:solidFill>
                        </a:rPr>
                        <a:t>上町断層帯重点モデル</a:t>
                      </a:r>
                    </a:p>
                  </a:txBody>
                  <a:tcPr anchor="ctr">
                    <a:lnL w="28575" cap="flat" cmpd="sng" algn="ctr">
                      <a:solidFill>
                        <a:schemeClr val="tx1"/>
                      </a:solidFill>
                      <a:prstDash val="solid"/>
                      <a:round/>
                      <a:headEnd type="none" w="med" len="med"/>
                      <a:tailEnd type="none" w="med" len="med"/>
                    </a:lnL>
                    <a:solidFill>
                      <a:srgbClr val="FBE5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（設定なし</a:t>
                      </a:r>
                      <a:r>
                        <a:rPr kumimoji="1" lang="en-US" altLang="ja-JP" sz="1050" b="0" baseline="30000" dirty="0">
                          <a:solidFill>
                            <a:schemeClr val="tx1"/>
                          </a:solidFill>
                        </a:rPr>
                        <a:t>※</a:t>
                      </a:r>
                      <a:r>
                        <a:rPr kumimoji="1" lang="ja-JP" altLang="en-US" sz="1050" b="0" dirty="0">
                          <a:solidFill>
                            <a:schemeClr val="tx1"/>
                          </a:solidFill>
                        </a:rPr>
                        <a:t>）</a:t>
                      </a:r>
                    </a:p>
                  </a:txBody>
                  <a:tcPr anchor="ctr">
                    <a:lnR w="28575" cap="flat" cmpd="sng" algn="ctr">
                      <a:solidFill>
                        <a:schemeClr val="tx1"/>
                      </a:solidFill>
                      <a:prstDash val="solid"/>
                      <a:round/>
                      <a:headEnd type="none" w="med" len="med"/>
                      <a:tailEnd type="none" w="med" len="med"/>
                    </a:lnR>
                    <a:solidFill>
                      <a:srgbClr val="FBE5D6"/>
                    </a:solidFill>
                  </a:tcPr>
                </a:tc>
                <a:extLst>
                  <a:ext uri="{0D108BD9-81ED-4DB2-BD59-A6C34878D82A}">
                    <a16:rowId xmlns:a16="http://schemas.microsoft.com/office/drawing/2014/main" val="2442472068"/>
                  </a:ext>
                </a:extLst>
              </a:tr>
              <a:tr h="0">
                <a:tc>
                  <a:txBody>
                    <a:bodyPr/>
                    <a:lstStyle/>
                    <a:p>
                      <a:pPr algn="ctr"/>
                      <a:r>
                        <a:rPr kumimoji="1" lang="ja-JP" altLang="en-US" sz="1050" b="0" dirty="0">
                          <a:solidFill>
                            <a:schemeClr val="tx1"/>
                          </a:solidFill>
                        </a:rPr>
                        <a:t>工学的基盤</a:t>
                      </a:r>
                    </a:p>
                  </a:txBody>
                  <a:tcPr anchor="ctr">
                    <a:solidFill>
                      <a:srgbClr val="FBE5D6"/>
                    </a:solidFill>
                  </a:tcPr>
                </a:tc>
                <a:tc>
                  <a:txBody>
                    <a:bodyPr/>
                    <a:lstStyle/>
                    <a:p>
                      <a:pPr algn="ctr"/>
                      <a:r>
                        <a:rPr kumimoji="1" lang="en-US" altLang="ja-JP" sz="1050" b="0" dirty="0">
                          <a:solidFill>
                            <a:schemeClr val="tx1"/>
                          </a:solidFill>
                        </a:rPr>
                        <a:t>500m/s</a:t>
                      </a:r>
                      <a:r>
                        <a:rPr kumimoji="1" lang="ja-JP" altLang="en-US" sz="1050" b="0" dirty="0">
                          <a:solidFill>
                            <a:schemeClr val="tx1"/>
                          </a:solidFill>
                        </a:rPr>
                        <a:t>以上</a:t>
                      </a:r>
                    </a:p>
                  </a:txBody>
                  <a:tcPr anchor="ctr">
                    <a:solidFill>
                      <a:srgbClr val="FBE5D6"/>
                    </a:solidFill>
                  </a:tcPr>
                </a:tc>
                <a:tc>
                  <a:txBody>
                    <a:bodyPr/>
                    <a:lstStyle/>
                    <a:p>
                      <a:pPr algn="ctr"/>
                      <a:r>
                        <a:rPr kumimoji="1" lang="en-US" altLang="ja-JP" sz="1050" b="0" dirty="0">
                          <a:solidFill>
                            <a:schemeClr val="tx1"/>
                          </a:solidFill>
                        </a:rPr>
                        <a:t>300m/s</a:t>
                      </a:r>
                      <a:r>
                        <a:rPr kumimoji="1" lang="ja-JP" altLang="en-US" sz="1050" b="0" dirty="0">
                          <a:solidFill>
                            <a:schemeClr val="tx1"/>
                          </a:solidFill>
                        </a:rPr>
                        <a:t>以上</a:t>
                      </a:r>
                    </a:p>
                  </a:txBody>
                  <a:tcPr anchor="ctr">
                    <a:lnR w="28575" cap="flat" cmpd="sng" algn="ctr">
                      <a:solidFill>
                        <a:schemeClr val="tx1"/>
                      </a:solidFill>
                      <a:prstDash val="solid"/>
                      <a:round/>
                      <a:headEnd type="none" w="med" len="med"/>
                      <a:tailEnd type="none" w="med" len="med"/>
                    </a:lnR>
                    <a:solidFill>
                      <a:srgbClr val="FBE5D6"/>
                    </a:solidFill>
                  </a:tcPr>
                </a:tc>
                <a:tc gridSpan="2">
                  <a:txBody>
                    <a:bodyPr/>
                    <a:lstStyle/>
                    <a:p>
                      <a:pPr algn="ctr"/>
                      <a:r>
                        <a:rPr kumimoji="1" lang="en-US" altLang="ja-JP" sz="1050" b="0" dirty="0">
                          <a:solidFill>
                            <a:schemeClr val="tx1"/>
                          </a:solidFill>
                        </a:rPr>
                        <a:t>300m/s</a:t>
                      </a:r>
                      <a:r>
                        <a:rPr kumimoji="1" lang="ja-JP" altLang="en-US" sz="1050" b="0" dirty="0">
                          <a:solidFill>
                            <a:schemeClr val="tx1"/>
                          </a:solidFill>
                        </a:rPr>
                        <a:t>以上</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BE5D6"/>
                    </a:solidFill>
                  </a:tcPr>
                </a:tc>
                <a:tc hMerge="1">
                  <a:txBody>
                    <a:bodyPr/>
                    <a:lstStyle/>
                    <a:p>
                      <a:pPr algn="ctr"/>
                      <a:endParaRPr kumimoji="1" lang="ja-JP" altLang="en-US" sz="1100" dirty="0"/>
                    </a:p>
                  </a:txBody>
                  <a:tcPr anchor="ctr"/>
                </a:tc>
                <a:extLst>
                  <a:ext uri="{0D108BD9-81ED-4DB2-BD59-A6C34878D82A}">
                    <a16:rowId xmlns:a16="http://schemas.microsoft.com/office/drawing/2014/main" val="2956705069"/>
                  </a:ext>
                </a:extLst>
              </a:tr>
            </a:tbl>
          </a:graphicData>
        </a:graphic>
      </p:graphicFrame>
      <p:sp>
        <p:nvSpPr>
          <p:cNvPr id="37" name="テキスト ボックス 36">
            <a:extLst>
              <a:ext uri="{FF2B5EF4-FFF2-40B4-BE49-F238E27FC236}">
                <a16:creationId xmlns:a16="http://schemas.microsoft.com/office/drawing/2014/main" id="{F2F21A38-06CF-A285-9224-694D96C63951}"/>
              </a:ext>
            </a:extLst>
          </p:cNvPr>
          <p:cNvSpPr txBox="1"/>
          <p:nvPr/>
        </p:nvSpPr>
        <p:spPr>
          <a:xfrm>
            <a:off x="5573191" y="2278066"/>
            <a:ext cx="3232880" cy="415498"/>
          </a:xfrm>
          <a:prstGeom prst="rect">
            <a:avLst/>
          </a:prstGeom>
          <a:noFill/>
        </p:spPr>
        <p:txBody>
          <a:bodyPr wrap="square" rtlCol="0">
            <a:spAutoFit/>
          </a:bodyPr>
          <a:lstStyle/>
          <a:p>
            <a:pPr algn="r"/>
            <a:r>
              <a:rPr kumimoji="1" lang="en-US" altLang="ja-JP" sz="700" dirty="0"/>
              <a:t>*1:</a:t>
            </a:r>
            <a:r>
              <a:rPr kumimoji="1" lang="ja-JP" altLang="en-US" sz="700" dirty="0"/>
              <a:t>上町断層帯における重点的な調査観測平成２２～２４年度 成果報告書</a:t>
            </a:r>
            <a:endParaRPr kumimoji="1" lang="en-US" altLang="ja-JP" sz="700" dirty="0"/>
          </a:p>
          <a:p>
            <a:pPr algn="r"/>
            <a:r>
              <a:rPr kumimoji="1" lang="en-US" altLang="ja-JP" sz="700" dirty="0"/>
              <a:t>*2</a:t>
            </a:r>
            <a:r>
              <a:rPr kumimoji="1" lang="ja-JP" altLang="en-US" sz="700" dirty="0"/>
              <a:t>：第</a:t>
            </a:r>
            <a:r>
              <a:rPr kumimoji="1" lang="en-US" altLang="ja-JP" sz="700" dirty="0"/>
              <a:t>2</a:t>
            </a:r>
            <a:r>
              <a:rPr kumimoji="1" lang="ja-JP" altLang="en-US" sz="700" dirty="0"/>
              <a:t>回部会時点では</a:t>
            </a:r>
            <a:r>
              <a:rPr kumimoji="1" lang="en-US" altLang="ja-JP" sz="700" dirty="0"/>
              <a:t>V3.2</a:t>
            </a:r>
            <a:r>
              <a:rPr kumimoji="1" lang="ja-JP" altLang="en-US" sz="700" dirty="0"/>
              <a:t>が最新版</a:t>
            </a:r>
            <a:endParaRPr kumimoji="1" lang="en-US" altLang="ja-JP" sz="700" dirty="0"/>
          </a:p>
          <a:p>
            <a:pPr algn="r"/>
            <a:r>
              <a:rPr kumimoji="1" lang="en-US" altLang="ja-JP" sz="700" dirty="0"/>
              <a:t>*3:</a:t>
            </a:r>
            <a:r>
              <a:rPr kumimoji="1" lang="ja-JP" altLang="en-US" sz="700" dirty="0"/>
              <a:t>大阪府，</a:t>
            </a:r>
            <a:r>
              <a:rPr kumimoji="1" lang="zh-TW" altLang="en-US" sz="700" dirty="0"/>
              <a:t>平成</a:t>
            </a:r>
            <a:r>
              <a:rPr kumimoji="1" lang="en-US" altLang="zh-TW" sz="700" dirty="0"/>
              <a:t>14-16</a:t>
            </a:r>
            <a:r>
              <a:rPr kumimoji="1" lang="zh-TW" altLang="en-US" sz="700" dirty="0"/>
              <a:t>年度 地下構造調査</a:t>
            </a:r>
            <a:endParaRPr kumimoji="1" lang="ja-JP" altLang="en-US" sz="700" dirty="0"/>
          </a:p>
        </p:txBody>
      </p:sp>
      <p:sp>
        <p:nvSpPr>
          <p:cNvPr id="4" name="正方形/長方形 3">
            <a:extLst>
              <a:ext uri="{FF2B5EF4-FFF2-40B4-BE49-F238E27FC236}">
                <a16:creationId xmlns:a16="http://schemas.microsoft.com/office/drawing/2014/main" id="{3EE78762-4997-EDE5-556C-7309725F7E91}"/>
              </a:ext>
            </a:extLst>
          </p:cNvPr>
          <p:cNvSpPr/>
          <p:nvPr/>
        </p:nvSpPr>
        <p:spPr>
          <a:xfrm>
            <a:off x="336885" y="4572000"/>
            <a:ext cx="3603548" cy="418625"/>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82B2FDF-E02D-39DA-88D4-144C4E230C44}"/>
              </a:ext>
            </a:extLst>
          </p:cNvPr>
          <p:cNvSpPr/>
          <p:nvPr/>
        </p:nvSpPr>
        <p:spPr>
          <a:xfrm>
            <a:off x="5040966" y="5241973"/>
            <a:ext cx="2566152" cy="1257300"/>
          </a:xfrm>
          <a:prstGeom prst="rect">
            <a:avLst/>
          </a:prstGeom>
          <a:noFill/>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2511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78424-6928-F5D3-3F49-284D8946177B}"/>
            </a:ext>
          </a:extLst>
        </p:cNvPr>
        <p:cNvGrpSpPr/>
        <p:nvPr/>
      </p:nvGrpSpPr>
      <p:grpSpPr>
        <a:xfrm>
          <a:off x="0" y="0"/>
          <a:ext cx="0" cy="0"/>
          <a:chOff x="0" y="0"/>
          <a:chExt cx="0" cy="0"/>
        </a:xfrm>
      </p:grpSpPr>
      <p:pic>
        <p:nvPicPr>
          <p:cNvPr id="14" name="Picture 2">
            <a:extLst>
              <a:ext uri="{FF2B5EF4-FFF2-40B4-BE49-F238E27FC236}">
                <a16:creationId xmlns:a16="http://schemas.microsoft.com/office/drawing/2014/main" id="{06F1C962-7527-B2D4-D108-DCA17090F7A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9573"/>
          <a:stretch/>
        </p:blipFill>
        <p:spPr bwMode="auto">
          <a:xfrm>
            <a:off x="388501" y="2394336"/>
            <a:ext cx="3766000" cy="40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タイトル 3">
            <a:extLst>
              <a:ext uri="{FF2B5EF4-FFF2-40B4-BE49-F238E27FC236}">
                <a16:creationId xmlns:a16="http://schemas.microsoft.com/office/drawing/2014/main" id="{07904AB9-6F71-A838-A836-0068F37B2133}"/>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④．地盤モデルの作成</a:t>
            </a:r>
            <a:endParaRPr lang="ja-JP" altLang="en-US" sz="1600" dirty="0"/>
          </a:p>
        </p:txBody>
      </p:sp>
      <p:sp>
        <p:nvSpPr>
          <p:cNvPr id="4" name="テキスト プレースホルダー 3">
            <a:extLst>
              <a:ext uri="{FF2B5EF4-FFF2-40B4-BE49-F238E27FC236}">
                <a16:creationId xmlns:a16="http://schemas.microsoft.com/office/drawing/2014/main" id="{DF187C5B-418C-0FD4-64BE-787F7D2C10C7}"/>
              </a:ext>
            </a:extLst>
          </p:cNvPr>
          <p:cNvSpPr>
            <a:spLocks noGrp="1"/>
          </p:cNvSpPr>
          <p:nvPr>
            <p:ph type="body" sz="quarter" idx="11"/>
          </p:nvPr>
        </p:nvSpPr>
        <p:spPr>
          <a:xfrm>
            <a:off x="144000" y="477604"/>
            <a:ext cx="2815100" cy="320000"/>
          </a:xfrm>
        </p:spPr>
        <p:txBody>
          <a:bodyPr/>
          <a:lstStyle/>
          <a:p>
            <a:r>
              <a:rPr lang="ja-JP" altLang="en-US" dirty="0">
                <a:latin typeface="Meiryo UI" panose="020B0604030504040204" pitchFamily="50" charset="-128"/>
                <a:ea typeface="Meiryo UI" panose="020B0604030504040204" pitchFamily="50" charset="-128"/>
              </a:rPr>
              <a:t>深部地盤（震源～工学的基盤）</a:t>
            </a:r>
          </a:p>
        </p:txBody>
      </p:sp>
      <p:sp>
        <p:nvSpPr>
          <p:cNvPr id="15" name="スライド番号プレースホルダー 12">
            <a:extLst>
              <a:ext uri="{FF2B5EF4-FFF2-40B4-BE49-F238E27FC236}">
                <a16:creationId xmlns:a16="http://schemas.microsoft.com/office/drawing/2014/main" id="{470F4270-D598-1B25-025F-22E4A8B2BC49}"/>
              </a:ext>
            </a:extLst>
          </p:cNvPr>
          <p:cNvSpPr>
            <a:spLocks noGrp="1"/>
          </p:cNvSpPr>
          <p:nvPr>
            <p:ph type="sldNum" sz="quarter" idx="12"/>
          </p:nvPr>
        </p:nvSpPr>
        <p:spPr/>
        <p:txBody>
          <a:bodyPr/>
          <a:lstStyle/>
          <a:p>
            <a:fld id="{DE8A6AB4-C314-4581-B2EB-142FADA2A072}" type="slidenum">
              <a:rPr lang="ja-JP" altLang="en-US" smtClean="0"/>
              <a:pPr/>
              <a:t>15</a:t>
            </a:fld>
            <a:endParaRPr lang="ja-JP" altLang="en-US" dirty="0"/>
          </a:p>
        </p:txBody>
      </p:sp>
      <p:sp>
        <p:nvSpPr>
          <p:cNvPr id="6" name="テキスト ボックス 5">
            <a:extLst>
              <a:ext uri="{FF2B5EF4-FFF2-40B4-BE49-F238E27FC236}">
                <a16:creationId xmlns:a16="http://schemas.microsoft.com/office/drawing/2014/main" id="{4719A827-AC9F-3E5A-0D8B-CC92B7EE9BC5}"/>
              </a:ext>
            </a:extLst>
          </p:cNvPr>
          <p:cNvSpPr txBox="1"/>
          <p:nvPr/>
        </p:nvSpPr>
        <p:spPr>
          <a:xfrm>
            <a:off x="338782" y="1184814"/>
            <a:ext cx="1434466" cy="276999"/>
          </a:xfrm>
          <a:prstGeom prst="rect">
            <a:avLst/>
          </a:prstGeom>
          <a:solidFill>
            <a:schemeClr val="bg1"/>
          </a:solidFill>
          <a:ln w="19050">
            <a:solidFill>
              <a:schemeClr val="dk1"/>
            </a:solidFill>
          </a:ln>
        </p:spPr>
        <p:txBody>
          <a:bodyPr wrap="square" rtlCol="0">
            <a:spAutoFit/>
          </a:bodyPr>
          <a:lstStyle/>
          <a:p>
            <a:pPr algn="ctr"/>
            <a:r>
              <a:rPr kumimoji="1" lang="pt-BR" altLang="ja-JP" sz="1200" b="1" dirty="0">
                <a:latin typeface="+mn-ea"/>
              </a:rPr>
              <a:t>H19</a:t>
            </a:r>
            <a:r>
              <a:rPr kumimoji="1" lang="ja-JP" altLang="pt-BR" sz="1200" b="1" dirty="0">
                <a:latin typeface="+mn-ea"/>
              </a:rPr>
              <a:t>想定（直下）</a:t>
            </a:r>
            <a:endParaRPr kumimoji="1" lang="ja-JP" altLang="en-US" sz="1200" b="1" dirty="0">
              <a:latin typeface="+mn-ea"/>
            </a:endParaRPr>
          </a:p>
        </p:txBody>
      </p:sp>
      <p:sp>
        <p:nvSpPr>
          <p:cNvPr id="7" name="テキスト ボックス 6">
            <a:extLst>
              <a:ext uri="{FF2B5EF4-FFF2-40B4-BE49-F238E27FC236}">
                <a16:creationId xmlns:a16="http://schemas.microsoft.com/office/drawing/2014/main" id="{DD1D5F09-E929-5302-E098-60B304B90CE4}"/>
              </a:ext>
            </a:extLst>
          </p:cNvPr>
          <p:cNvSpPr txBox="1"/>
          <p:nvPr/>
        </p:nvSpPr>
        <p:spPr>
          <a:xfrm>
            <a:off x="4757470" y="1184814"/>
            <a:ext cx="1434466" cy="276999"/>
          </a:xfrm>
          <a:prstGeom prst="rect">
            <a:avLst/>
          </a:prstGeom>
          <a:solidFill>
            <a:schemeClr val="bg1"/>
          </a:solidFill>
          <a:ln w="19050">
            <a:solidFill>
              <a:schemeClr val="dk1"/>
            </a:solidFill>
          </a:ln>
        </p:spPr>
        <p:txBody>
          <a:bodyPr wrap="square" rtlCol="0">
            <a:spAutoFit/>
          </a:bodyPr>
          <a:lstStyle/>
          <a:p>
            <a:pPr algn="ctr"/>
            <a:r>
              <a:rPr kumimoji="1" lang="ja-JP" altLang="en-US" sz="1200" b="1" dirty="0">
                <a:latin typeface="+mn-ea"/>
              </a:rPr>
              <a:t>今回想定（直下）</a:t>
            </a:r>
          </a:p>
        </p:txBody>
      </p:sp>
      <p:sp>
        <p:nvSpPr>
          <p:cNvPr id="8" name="角丸四角形 73">
            <a:extLst>
              <a:ext uri="{FF2B5EF4-FFF2-40B4-BE49-F238E27FC236}">
                <a16:creationId xmlns:a16="http://schemas.microsoft.com/office/drawing/2014/main" id="{DE7E63F9-D0AF-01ED-3EE4-56F720B00C3B}"/>
              </a:ext>
            </a:extLst>
          </p:cNvPr>
          <p:cNvSpPr/>
          <p:nvPr/>
        </p:nvSpPr>
        <p:spPr>
          <a:xfrm>
            <a:off x="259259" y="1008755"/>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深部地盤モデルの比較</a:t>
            </a:r>
          </a:p>
        </p:txBody>
      </p:sp>
      <p:sp>
        <p:nvSpPr>
          <p:cNvPr id="9" name="テキスト ボックス 8">
            <a:extLst>
              <a:ext uri="{FF2B5EF4-FFF2-40B4-BE49-F238E27FC236}">
                <a16:creationId xmlns:a16="http://schemas.microsoft.com/office/drawing/2014/main" id="{4FC2C012-C5DE-EE8B-9881-C9785BA0E342}"/>
              </a:ext>
            </a:extLst>
          </p:cNvPr>
          <p:cNvSpPr txBox="1"/>
          <p:nvPr/>
        </p:nvSpPr>
        <p:spPr>
          <a:xfrm>
            <a:off x="336884" y="1455617"/>
            <a:ext cx="4235116" cy="769441"/>
          </a:xfrm>
          <a:prstGeom prst="rect">
            <a:avLst/>
          </a:prstGeom>
          <a:noFill/>
        </p:spPr>
        <p:txBody>
          <a:bodyPr wrap="square" rtlCol="0">
            <a:spAutoFit/>
          </a:bodyPr>
          <a:lstStyle/>
          <a:p>
            <a:pPr marL="171450" indent="-171450">
              <a:buFont typeface="Wingdings" panose="05000000000000000000" pitchFamily="2" charset="2"/>
              <a:buChar char="ü"/>
            </a:pPr>
            <a:r>
              <a:rPr kumimoji="1" lang="en-US" altLang="ja-JP" sz="1100" dirty="0">
                <a:latin typeface="+mn-ea"/>
              </a:rPr>
              <a:t>H19</a:t>
            </a:r>
            <a:r>
              <a:rPr kumimoji="1" lang="ja-JP" altLang="en-US" sz="1100" dirty="0">
                <a:latin typeface="+mn-ea"/>
              </a:rPr>
              <a:t>年時点における、大阪平野の精緻なモデルとして</a:t>
            </a:r>
            <a:r>
              <a:rPr kumimoji="1" lang="en-US" altLang="ja-JP" sz="1100" b="1" dirty="0">
                <a:latin typeface="+mn-ea"/>
              </a:rPr>
              <a:t>『</a:t>
            </a:r>
            <a:r>
              <a:rPr kumimoji="1" lang="ja-JP" altLang="en-US" sz="1100" b="1" dirty="0">
                <a:latin typeface="+mn-ea"/>
              </a:rPr>
              <a:t>大阪平野地下構造モデル（</a:t>
            </a:r>
            <a:r>
              <a:rPr kumimoji="1" lang="en-US" altLang="ja-JP" sz="1100" b="1" dirty="0">
                <a:latin typeface="+mn-ea"/>
              </a:rPr>
              <a:t>H16</a:t>
            </a:r>
            <a:r>
              <a:rPr kumimoji="1" lang="ja-JP" altLang="en-US" sz="1100" b="1" dirty="0">
                <a:latin typeface="+mn-ea"/>
              </a:rPr>
              <a:t>）</a:t>
            </a:r>
            <a:r>
              <a:rPr kumimoji="1" lang="en-US" altLang="ja-JP" sz="1100" b="1" dirty="0">
                <a:latin typeface="+mn-ea"/>
              </a:rPr>
              <a:t>』</a:t>
            </a:r>
            <a:r>
              <a:rPr kumimoji="1" lang="ja-JP" altLang="en-US" sz="1100" dirty="0">
                <a:latin typeface="+mn-ea"/>
              </a:rPr>
              <a:t>を使用</a:t>
            </a:r>
            <a:endParaRPr kumimoji="1" lang="en-US" altLang="ja-JP" sz="1100" dirty="0">
              <a:latin typeface="+mn-ea"/>
            </a:endParaRPr>
          </a:p>
          <a:p>
            <a:pPr marL="171450" indent="-171450">
              <a:buFont typeface="Wingdings" panose="05000000000000000000" pitchFamily="2" charset="2"/>
              <a:buChar char="ü"/>
            </a:pPr>
            <a:r>
              <a:rPr kumimoji="1" lang="ja-JP" altLang="en-US" sz="1100" dirty="0">
                <a:latin typeface="+mn-ea"/>
              </a:rPr>
              <a:t>工学的基盤は、</a:t>
            </a:r>
            <a:r>
              <a:rPr kumimoji="1" lang="en-US" altLang="ja-JP" sz="1100" b="1" dirty="0">
                <a:latin typeface="+mn-ea"/>
              </a:rPr>
              <a:t>S</a:t>
            </a:r>
            <a:r>
              <a:rPr kumimoji="1" lang="ja-JP" altLang="en-US" sz="1100" b="1" dirty="0">
                <a:latin typeface="+mn-ea"/>
              </a:rPr>
              <a:t>波速度</a:t>
            </a:r>
            <a:r>
              <a:rPr kumimoji="1" lang="en-US" altLang="ja-JP" sz="1100" b="1" dirty="0">
                <a:latin typeface="+mn-ea"/>
              </a:rPr>
              <a:t>500m/s</a:t>
            </a:r>
            <a:r>
              <a:rPr kumimoji="1" lang="ja-JP" altLang="en-US" sz="1100" b="1" dirty="0">
                <a:latin typeface="+mn-ea"/>
              </a:rPr>
              <a:t>以上</a:t>
            </a:r>
            <a:r>
              <a:rPr kumimoji="1" lang="ja-JP" altLang="en-US" sz="1100" dirty="0">
                <a:latin typeface="+mn-ea"/>
              </a:rPr>
              <a:t>として設定</a:t>
            </a:r>
            <a:endParaRPr kumimoji="1" lang="en-US" altLang="ja-JP" sz="1100" dirty="0">
              <a:latin typeface="+mn-ea"/>
            </a:endParaRPr>
          </a:p>
          <a:p>
            <a:pPr marL="171450" indent="-171450">
              <a:buFont typeface="Wingdings" panose="05000000000000000000" pitchFamily="2" charset="2"/>
              <a:buChar char="ü"/>
            </a:pPr>
            <a:r>
              <a:rPr kumimoji="1" lang="ja-JP" altLang="en-US" sz="1100" dirty="0">
                <a:latin typeface="+mn-ea"/>
              </a:rPr>
              <a:t>調査単位は</a:t>
            </a:r>
            <a:r>
              <a:rPr kumimoji="1" lang="en-US" altLang="ja-JP" sz="1100" b="1" dirty="0">
                <a:latin typeface="+mn-ea"/>
              </a:rPr>
              <a:t>500m</a:t>
            </a:r>
            <a:r>
              <a:rPr kumimoji="1" lang="ja-JP" altLang="en-US" sz="1100" b="1" dirty="0">
                <a:latin typeface="+mn-ea"/>
              </a:rPr>
              <a:t>メッシュ</a:t>
            </a:r>
            <a:r>
              <a:rPr kumimoji="1" lang="ja-JP" altLang="en-US" sz="1100" dirty="0">
                <a:latin typeface="+mn-ea"/>
              </a:rPr>
              <a:t>として実施</a:t>
            </a:r>
            <a:endParaRPr kumimoji="1" lang="ja-JP" altLang="en-US" sz="1100" b="1" dirty="0">
              <a:latin typeface="+mn-ea"/>
            </a:endParaRPr>
          </a:p>
        </p:txBody>
      </p:sp>
      <p:sp>
        <p:nvSpPr>
          <p:cNvPr id="10" name="テキスト ボックス 9">
            <a:extLst>
              <a:ext uri="{FF2B5EF4-FFF2-40B4-BE49-F238E27FC236}">
                <a16:creationId xmlns:a16="http://schemas.microsoft.com/office/drawing/2014/main" id="{CAF32623-2756-7353-C2F9-0FC7A16FB365}"/>
              </a:ext>
            </a:extLst>
          </p:cNvPr>
          <p:cNvSpPr txBox="1"/>
          <p:nvPr/>
        </p:nvSpPr>
        <p:spPr>
          <a:xfrm>
            <a:off x="4762102" y="1455617"/>
            <a:ext cx="4235116" cy="938719"/>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100" dirty="0">
                <a:latin typeface="+mn-ea"/>
              </a:rPr>
              <a:t>府域を対象とした最新の知見を含むモデルとして</a:t>
            </a:r>
            <a:r>
              <a:rPr kumimoji="1" lang="en-US" altLang="ja-JP" sz="1100" b="1" dirty="0">
                <a:latin typeface="+mn-ea"/>
              </a:rPr>
              <a:t>『</a:t>
            </a:r>
            <a:r>
              <a:rPr kumimoji="1" lang="ja-JP" altLang="en-US" sz="1100" b="1" dirty="0">
                <a:latin typeface="+mn-ea"/>
              </a:rPr>
              <a:t>上町断層帯重点調査モデル（</a:t>
            </a:r>
            <a:r>
              <a:rPr kumimoji="1" lang="en-US" altLang="ja-JP" sz="1100" b="1" dirty="0">
                <a:latin typeface="+mn-ea"/>
              </a:rPr>
              <a:t>H25</a:t>
            </a:r>
            <a:r>
              <a:rPr kumimoji="1" lang="ja-JP" altLang="en-US" sz="1100" b="1" dirty="0">
                <a:latin typeface="+mn-ea"/>
              </a:rPr>
              <a:t>）</a:t>
            </a:r>
            <a:r>
              <a:rPr kumimoji="1" lang="en-US" altLang="ja-JP" sz="1100" b="1" dirty="0">
                <a:latin typeface="+mn-ea"/>
              </a:rPr>
              <a:t>』</a:t>
            </a:r>
            <a:r>
              <a:rPr kumimoji="1" lang="ja-JP" altLang="en-US" sz="1100" dirty="0">
                <a:latin typeface="+mn-ea"/>
              </a:rPr>
              <a:t>を採用</a:t>
            </a:r>
            <a:endParaRPr kumimoji="1" lang="en-US" altLang="ja-JP" sz="1100" dirty="0">
              <a:latin typeface="+mn-ea"/>
            </a:endParaRPr>
          </a:p>
          <a:p>
            <a:pPr marL="171450" indent="-171450">
              <a:buFont typeface="Wingdings" panose="05000000000000000000" pitchFamily="2" charset="2"/>
              <a:buChar char="ü"/>
            </a:pPr>
            <a:r>
              <a:rPr kumimoji="1" lang="ja-JP" altLang="en-US" sz="1100" dirty="0">
                <a:latin typeface="+mn-ea"/>
              </a:rPr>
              <a:t>工学的基盤は、</a:t>
            </a:r>
            <a:r>
              <a:rPr kumimoji="1" lang="en-US" altLang="ja-JP" sz="1100" dirty="0">
                <a:latin typeface="+mn-ea"/>
              </a:rPr>
              <a:t>H26</a:t>
            </a:r>
            <a:r>
              <a:rPr kumimoji="1" lang="ja-JP" altLang="en-US" sz="1100" dirty="0">
                <a:latin typeface="+mn-ea"/>
              </a:rPr>
              <a:t>想定（南海トラフ）との整合を考慮して、</a:t>
            </a:r>
            <a:r>
              <a:rPr kumimoji="1" lang="en-US" altLang="ja-JP" sz="1100" b="1" dirty="0">
                <a:latin typeface="+mn-ea"/>
              </a:rPr>
              <a:t>S</a:t>
            </a:r>
            <a:r>
              <a:rPr kumimoji="1" lang="ja-JP" altLang="en-US" sz="1100" b="1" dirty="0">
                <a:latin typeface="+mn-ea"/>
              </a:rPr>
              <a:t>波速度</a:t>
            </a:r>
            <a:r>
              <a:rPr kumimoji="1" lang="en-US" altLang="ja-JP" sz="1100" b="1" dirty="0">
                <a:latin typeface="+mn-ea"/>
              </a:rPr>
              <a:t>300m/s</a:t>
            </a:r>
            <a:r>
              <a:rPr kumimoji="1" lang="ja-JP" altLang="en-US" sz="1100" b="1" dirty="0">
                <a:latin typeface="+mn-ea"/>
              </a:rPr>
              <a:t>以上</a:t>
            </a:r>
            <a:r>
              <a:rPr kumimoji="1" lang="ja-JP" altLang="en-US" sz="1100" dirty="0">
                <a:latin typeface="+mn-ea"/>
              </a:rPr>
              <a:t>とした</a:t>
            </a:r>
            <a:endParaRPr kumimoji="1" lang="en-US" altLang="ja-JP" sz="1100" dirty="0">
              <a:latin typeface="+mn-ea"/>
            </a:endParaRPr>
          </a:p>
          <a:p>
            <a:pPr marL="171450" indent="-171450">
              <a:buFont typeface="Wingdings" panose="05000000000000000000" pitchFamily="2" charset="2"/>
              <a:buChar char="ü"/>
            </a:pPr>
            <a:r>
              <a:rPr kumimoji="1" lang="ja-JP" altLang="en-US" sz="1100" dirty="0">
                <a:latin typeface="+mn-ea"/>
              </a:rPr>
              <a:t>調査単位は</a:t>
            </a:r>
            <a:r>
              <a:rPr kumimoji="1" lang="en-US" altLang="ja-JP" sz="1100" b="1" dirty="0">
                <a:latin typeface="+mn-ea"/>
              </a:rPr>
              <a:t>500m</a:t>
            </a:r>
            <a:r>
              <a:rPr kumimoji="1" lang="ja-JP" altLang="en-US" sz="1100" b="1" dirty="0">
                <a:latin typeface="+mn-ea"/>
              </a:rPr>
              <a:t>メッシュ</a:t>
            </a:r>
            <a:r>
              <a:rPr kumimoji="1" lang="ja-JP" altLang="en-US" sz="1100" dirty="0">
                <a:latin typeface="+mn-ea"/>
              </a:rPr>
              <a:t>として実施</a:t>
            </a:r>
            <a:endParaRPr kumimoji="1" lang="ja-JP" altLang="en-US" sz="1100" b="1" dirty="0">
              <a:latin typeface="+mn-ea"/>
            </a:endParaRPr>
          </a:p>
        </p:txBody>
      </p:sp>
      <p:pic>
        <p:nvPicPr>
          <p:cNvPr id="18" name="図 17" descr="マップ&#10;&#10;自動的に生成された説明">
            <a:extLst>
              <a:ext uri="{FF2B5EF4-FFF2-40B4-BE49-F238E27FC236}">
                <a16:creationId xmlns:a16="http://schemas.microsoft.com/office/drawing/2014/main" id="{0A9AEB47-A030-CD5E-9386-A67E0AB5A5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6173" y="2514371"/>
            <a:ext cx="4059328" cy="3949296"/>
          </a:xfrm>
          <a:prstGeom prst="rect">
            <a:avLst/>
          </a:prstGeom>
        </p:spPr>
      </p:pic>
      <p:sp>
        <p:nvSpPr>
          <p:cNvPr id="19" name="矢印: 右 18">
            <a:extLst>
              <a:ext uri="{FF2B5EF4-FFF2-40B4-BE49-F238E27FC236}">
                <a16:creationId xmlns:a16="http://schemas.microsoft.com/office/drawing/2014/main" id="{9DF4B3A2-373B-CECD-11D9-38F280F6E476}"/>
              </a:ext>
            </a:extLst>
          </p:cNvPr>
          <p:cNvSpPr/>
          <p:nvPr/>
        </p:nvSpPr>
        <p:spPr>
          <a:xfrm>
            <a:off x="3952074" y="3720518"/>
            <a:ext cx="966692" cy="957686"/>
          </a:xfrm>
          <a:prstGeom prst="rightArrow">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876F51D-7CA3-1D0B-4FD2-90D26E15B035}"/>
              </a:ext>
            </a:extLst>
          </p:cNvPr>
          <p:cNvSpPr txBox="1"/>
          <p:nvPr/>
        </p:nvSpPr>
        <p:spPr>
          <a:xfrm>
            <a:off x="388499" y="6401010"/>
            <a:ext cx="3766002" cy="261610"/>
          </a:xfrm>
          <a:prstGeom prst="rect">
            <a:avLst/>
          </a:prstGeom>
          <a:noFill/>
        </p:spPr>
        <p:txBody>
          <a:bodyPr wrap="square" rtlCol="0">
            <a:spAutoFit/>
          </a:bodyPr>
          <a:lstStyle/>
          <a:p>
            <a:pPr algn="ctr"/>
            <a:r>
              <a:rPr kumimoji="1" lang="ja-JP" altLang="en-US" sz="1050" dirty="0"/>
              <a:t>図</a:t>
            </a:r>
            <a:r>
              <a:rPr kumimoji="1" lang="en-US" altLang="ja-JP" sz="1050" dirty="0">
                <a:latin typeface="+mn-ea"/>
              </a:rPr>
              <a:t>8</a:t>
            </a:r>
            <a:r>
              <a:rPr kumimoji="1" lang="ja-JP" altLang="en-US" sz="1050" dirty="0">
                <a:latin typeface="+mn-ea"/>
              </a:rPr>
              <a:t>　</a:t>
            </a:r>
            <a:r>
              <a:rPr kumimoji="1" lang="ja-JP" altLang="en-US" sz="1050" dirty="0"/>
              <a:t>大阪府平野地下構造モデルとの基盤岩深さ分布</a:t>
            </a:r>
          </a:p>
        </p:txBody>
      </p:sp>
      <p:pic>
        <p:nvPicPr>
          <p:cNvPr id="21" name="図 20" descr="グラフ, 棒グラフ&#10;&#10;自動的に生成された説明">
            <a:extLst>
              <a:ext uri="{FF2B5EF4-FFF2-40B4-BE49-F238E27FC236}">
                <a16:creationId xmlns:a16="http://schemas.microsoft.com/office/drawing/2014/main" id="{085C7962-DF85-BB23-CC63-7C3C9887BE4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03822" y="4663049"/>
            <a:ext cx="757034" cy="1231980"/>
          </a:xfrm>
          <a:prstGeom prst="rect">
            <a:avLst/>
          </a:prstGeom>
          <a:ln w="3175">
            <a:solidFill>
              <a:schemeClr val="accent1">
                <a:shade val="15000"/>
              </a:schemeClr>
            </a:solidFill>
          </a:ln>
        </p:spPr>
      </p:pic>
      <p:sp>
        <p:nvSpPr>
          <p:cNvPr id="22" name="テキスト ボックス 21">
            <a:extLst>
              <a:ext uri="{FF2B5EF4-FFF2-40B4-BE49-F238E27FC236}">
                <a16:creationId xmlns:a16="http://schemas.microsoft.com/office/drawing/2014/main" id="{B6C38F52-0EFB-A990-6070-E073D3779C7E}"/>
              </a:ext>
            </a:extLst>
          </p:cNvPr>
          <p:cNvSpPr txBox="1"/>
          <p:nvPr/>
        </p:nvSpPr>
        <p:spPr>
          <a:xfrm>
            <a:off x="4847173" y="6430093"/>
            <a:ext cx="3561524" cy="261610"/>
          </a:xfrm>
          <a:prstGeom prst="rect">
            <a:avLst/>
          </a:prstGeom>
          <a:noFill/>
        </p:spPr>
        <p:txBody>
          <a:bodyPr wrap="square" rtlCol="0">
            <a:spAutoFit/>
          </a:bodyPr>
          <a:lstStyle/>
          <a:p>
            <a:pPr algn="ctr"/>
            <a:r>
              <a:rPr kumimoji="1" lang="ja-JP" altLang="en-US" sz="1050" dirty="0"/>
              <a:t>図</a:t>
            </a:r>
            <a:r>
              <a:rPr kumimoji="1" lang="en-US" altLang="ja-JP" sz="1050" dirty="0">
                <a:latin typeface="+mn-ea"/>
              </a:rPr>
              <a:t>9</a:t>
            </a:r>
            <a:r>
              <a:rPr kumimoji="1" lang="ja-JP" altLang="en-US" sz="1050" dirty="0">
                <a:latin typeface="+mn-ea"/>
              </a:rPr>
              <a:t>　</a:t>
            </a:r>
            <a:r>
              <a:rPr kumimoji="1" lang="ja-JP" altLang="en-US" sz="1050" dirty="0"/>
              <a:t>上町重点調査モデルの基盤岩深さ分布</a:t>
            </a:r>
          </a:p>
        </p:txBody>
      </p:sp>
      <p:pic>
        <p:nvPicPr>
          <p:cNvPr id="23" name="Picture 2">
            <a:extLst>
              <a:ext uri="{FF2B5EF4-FFF2-40B4-BE49-F238E27FC236}">
                <a16:creationId xmlns:a16="http://schemas.microsoft.com/office/drawing/2014/main" id="{9EC6EBE8-EEE3-556F-FFDB-20F9D20A1CB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67207" b="90203"/>
          <a:stretch/>
        </p:blipFill>
        <p:spPr bwMode="auto">
          <a:xfrm>
            <a:off x="2757268" y="5369347"/>
            <a:ext cx="1194805" cy="4254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 name="フリーフォーム: 図形 28">
            <a:extLst>
              <a:ext uri="{FF2B5EF4-FFF2-40B4-BE49-F238E27FC236}">
                <a16:creationId xmlns:a16="http://schemas.microsoft.com/office/drawing/2014/main" id="{ABF1F5D4-E5D8-744A-2572-36E4B6E1BF20}"/>
              </a:ext>
            </a:extLst>
          </p:cNvPr>
          <p:cNvSpPr/>
          <p:nvPr/>
        </p:nvSpPr>
        <p:spPr>
          <a:xfrm>
            <a:off x="6718935" y="2611602"/>
            <a:ext cx="948689" cy="478308"/>
          </a:xfrm>
          <a:custGeom>
            <a:avLst/>
            <a:gdLst>
              <a:gd name="connsiteX0" fmla="*/ 1019175 w 1019175"/>
              <a:gd name="connsiteY0" fmla="*/ 514350 h 514350"/>
              <a:gd name="connsiteX1" fmla="*/ 426244 w 1019175"/>
              <a:gd name="connsiteY1" fmla="*/ 514350 h 514350"/>
              <a:gd name="connsiteX2" fmla="*/ 433388 w 1019175"/>
              <a:gd name="connsiteY2" fmla="*/ 478631 h 514350"/>
              <a:gd name="connsiteX3" fmla="*/ 411957 w 1019175"/>
              <a:gd name="connsiteY3" fmla="*/ 478631 h 514350"/>
              <a:gd name="connsiteX4" fmla="*/ 359569 w 1019175"/>
              <a:gd name="connsiteY4" fmla="*/ 435769 h 514350"/>
              <a:gd name="connsiteX5" fmla="*/ 285750 w 1019175"/>
              <a:gd name="connsiteY5" fmla="*/ 440531 h 514350"/>
              <a:gd name="connsiteX6" fmla="*/ 250032 w 1019175"/>
              <a:gd name="connsiteY6" fmla="*/ 419100 h 514350"/>
              <a:gd name="connsiteX7" fmla="*/ 192882 w 1019175"/>
              <a:gd name="connsiteY7" fmla="*/ 419100 h 514350"/>
              <a:gd name="connsiteX8" fmla="*/ 166688 w 1019175"/>
              <a:gd name="connsiteY8" fmla="*/ 369094 h 514350"/>
              <a:gd name="connsiteX9" fmla="*/ 109538 w 1019175"/>
              <a:gd name="connsiteY9" fmla="*/ 371475 h 514350"/>
              <a:gd name="connsiteX10" fmla="*/ 47625 w 1019175"/>
              <a:gd name="connsiteY10" fmla="*/ 328612 h 514350"/>
              <a:gd name="connsiteX11" fmla="*/ 61913 w 1019175"/>
              <a:gd name="connsiteY11" fmla="*/ 278606 h 514350"/>
              <a:gd name="connsiteX12" fmla="*/ 88107 w 1019175"/>
              <a:gd name="connsiteY12" fmla="*/ 266700 h 514350"/>
              <a:gd name="connsiteX13" fmla="*/ 73819 w 1019175"/>
              <a:gd name="connsiteY13" fmla="*/ 245269 h 514350"/>
              <a:gd name="connsiteX14" fmla="*/ 78582 w 1019175"/>
              <a:gd name="connsiteY14" fmla="*/ 133350 h 514350"/>
              <a:gd name="connsiteX15" fmla="*/ 71438 w 1019175"/>
              <a:gd name="connsiteY15" fmla="*/ 100012 h 514350"/>
              <a:gd name="connsiteX16" fmla="*/ 71438 w 1019175"/>
              <a:gd name="connsiteY16" fmla="*/ 100012 h 514350"/>
              <a:gd name="connsiteX17" fmla="*/ 35719 w 1019175"/>
              <a:gd name="connsiteY17" fmla="*/ 97631 h 514350"/>
              <a:gd name="connsiteX18" fmla="*/ 7144 w 1019175"/>
              <a:gd name="connsiteY18" fmla="*/ 66675 h 514350"/>
              <a:gd name="connsiteX19" fmla="*/ 0 w 1019175"/>
              <a:gd name="connsiteY19" fmla="*/ 47625 h 514350"/>
              <a:gd name="connsiteX20" fmla="*/ 38100 w 1019175"/>
              <a:gd name="connsiteY20" fmla="*/ 33337 h 514350"/>
              <a:gd name="connsiteX21" fmla="*/ 57150 w 1019175"/>
              <a:gd name="connsiteY21" fmla="*/ 28575 h 514350"/>
              <a:gd name="connsiteX22" fmla="*/ 69057 w 1019175"/>
              <a:gd name="connsiteY22" fmla="*/ 0 h 514350"/>
              <a:gd name="connsiteX23" fmla="*/ 92869 w 1019175"/>
              <a:gd name="connsiteY23" fmla="*/ 14287 h 514350"/>
              <a:gd name="connsiteX24" fmla="*/ 121444 w 1019175"/>
              <a:gd name="connsiteY24" fmla="*/ 28575 h 514350"/>
              <a:gd name="connsiteX25" fmla="*/ 135732 w 1019175"/>
              <a:gd name="connsiteY25" fmla="*/ 23812 h 514350"/>
              <a:gd name="connsiteX26" fmla="*/ 164307 w 1019175"/>
              <a:gd name="connsiteY26" fmla="*/ 66675 h 514350"/>
              <a:gd name="connsiteX27" fmla="*/ 159544 w 1019175"/>
              <a:gd name="connsiteY27" fmla="*/ 92869 h 514350"/>
              <a:gd name="connsiteX28" fmla="*/ 152400 w 1019175"/>
              <a:gd name="connsiteY28" fmla="*/ 123825 h 514350"/>
              <a:gd name="connsiteX29" fmla="*/ 161925 w 1019175"/>
              <a:gd name="connsiteY29" fmla="*/ 147637 h 514350"/>
              <a:gd name="connsiteX30" fmla="*/ 197644 w 1019175"/>
              <a:gd name="connsiteY30" fmla="*/ 159544 h 514350"/>
              <a:gd name="connsiteX31" fmla="*/ 209550 w 1019175"/>
              <a:gd name="connsiteY31" fmla="*/ 154781 h 514350"/>
              <a:gd name="connsiteX32" fmla="*/ 221457 w 1019175"/>
              <a:gd name="connsiteY32" fmla="*/ 166687 h 514350"/>
              <a:gd name="connsiteX33" fmla="*/ 233363 w 1019175"/>
              <a:gd name="connsiteY33" fmla="*/ 171450 h 514350"/>
              <a:gd name="connsiteX34" fmla="*/ 247650 w 1019175"/>
              <a:gd name="connsiteY34" fmla="*/ 150019 h 514350"/>
              <a:gd name="connsiteX35" fmla="*/ 259557 w 1019175"/>
              <a:gd name="connsiteY35" fmla="*/ 161925 h 514350"/>
              <a:gd name="connsiteX36" fmla="*/ 280988 w 1019175"/>
              <a:gd name="connsiteY36" fmla="*/ 183356 h 514350"/>
              <a:gd name="connsiteX37" fmla="*/ 292894 w 1019175"/>
              <a:gd name="connsiteY37" fmla="*/ 190500 h 514350"/>
              <a:gd name="connsiteX38" fmla="*/ 316707 w 1019175"/>
              <a:gd name="connsiteY38" fmla="*/ 169069 h 514350"/>
              <a:gd name="connsiteX39" fmla="*/ 333375 w 1019175"/>
              <a:gd name="connsiteY39" fmla="*/ 164306 h 514350"/>
              <a:gd name="connsiteX40" fmla="*/ 488157 w 1019175"/>
              <a:gd name="connsiteY40" fmla="*/ 226219 h 514350"/>
              <a:gd name="connsiteX41" fmla="*/ 514350 w 1019175"/>
              <a:gd name="connsiteY41" fmla="*/ 242887 h 514350"/>
              <a:gd name="connsiteX42" fmla="*/ 490538 w 1019175"/>
              <a:gd name="connsiteY42" fmla="*/ 264319 h 514350"/>
              <a:gd name="connsiteX43" fmla="*/ 492919 w 1019175"/>
              <a:gd name="connsiteY43" fmla="*/ 304800 h 514350"/>
              <a:gd name="connsiteX44" fmla="*/ 500063 w 1019175"/>
              <a:gd name="connsiteY44" fmla="*/ 328612 h 514350"/>
              <a:gd name="connsiteX45" fmla="*/ 497682 w 1019175"/>
              <a:gd name="connsiteY45" fmla="*/ 338137 h 514350"/>
              <a:gd name="connsiteX46" fmla="*/ 488157 w 1019175"/>
              <a:gd name="connsiteY46" fmla="*/ 373856 h 514350"/>
              <a:gd name="connsiteX47" fmla="*/ 488157 w 1019175"/>
              <a:gd name="connsiteY47" fmla="*/ 402431 h 514350"/>
              <a:gd name="connsiteX48" fmla="*/ 516732 w 1019175"/>
              <a:gd name="connsiteY48" fmla="*/ 423862 h 514350"/>
              <a:gd name="connsiteX49" fmla="*/ 540544 w 1019175"/>
              <a:gd name="connsiteY49" fmla="*/ 416719 h 514350"/>
              <a:gd name="connsiteX50" fmla="*/ 559594 w 1019175"/>
              <a:gd name="connsiteY50" fmla="*/ 407194 h 514350"/>
              <a:gd name="connsiteX51" fmla="*/ 578644 w 1019175"/>
              <a:gd name="connsiteY51" fmla="*/ 416719 h 514350"/>
              <a:gd name="connsiteX52" fmla="*/ 588169 w 1019175"/>
              <a:gd name="connsiteY52" fmla="*/ 433387 h 514350"/>
              <a:gd name="connsiteX53" fmla="*/ 597694 w 1019175"/>
              <a:gd name="connsiteY53" fmla="*/ 450056 h 514350"/>
              <a:gd name="connsiteX54" fmla="*/ 616744 w 1019175"/>
              <a:gd name="connsiteY54" fmla="*/ 466725 h 514350"/>
              <a:gd name="connsiteX55" fmla="*/ 628650 w 1019175"/>
              <a:gd name="connsiteY55" fmla="*/ 483394 h 514350"/>
              <a:gd name="connsiteX56" fmla="*/ 652463 w 1019175"/>
              <a:gd name="connsiteY56" fmla="*/ 497681 h 514350"/>
              <a:gd name="connsiteX57" fmla="*/ 676275 w 1019175"/>
              <a:gd name="connsiteY57" fmla="*/ 509587 h 514350"/>
              <a:gd name="connsiteX58" fmla="*/ 766763 w 1019175"/>
              <a:gd name="connsiteY58" fmla="*/ 507206 h 514350"/>
              <a:gd name="connsiteX59" fmla="*/ 795338 w 1019175"/>
              <a:gd name="connsiteY59" fmla="*/ 476250 h 514350"/>
              <a:gd name="connsiteX60" fmla="*/ 788194 w 1019175"/>
              <a:gd name="connsiteY60" fmla="*/ 431006 h 514350"/>
              <a:gd name="connsiteX61" fmla="*/ 754857 w 1019175"/>
              <a:gd name="connsiteY61" fmla="*/ 445294 h 514350"/>
              <a:gd name="connsiteX62" fmla="*/ 728663 w 1019175"/>
              <a:gd name="connsiteY62" fmla="*/ 445294 h 514350"/>
              <a:gd name="connsiteX63" fmla="*/ 728663 w 1019175"/>
              <a:gd name="connsiteY63" fmla="*/ 390525 h 514350"/>
              <a:gd name="connsiteX64" fmla="*/ 752475 w 1019175"/>
              <a:gd name="connsiteY64" fmla="*/ 371475 h 514350"/>
              <a:gd name="connsiteX65" fmla="*/ 783432 w 1019175"/>
              <a:gd name="connsiteY65" fmla="*/ 364331 h 514350"/>
              <a:gd name="connsiteX66" fmla="*/ 783432 w 1019175"/>
              <a:gd name="connsiteY66" fmla="*/ 354806 h 514350"/>
              <a:gd name="connsiteX67" fmla="*/ 771525 w 1019175"/>
              <a:gd name="connsiteY67" fmla="*/ 342900 h 514350"/>
              <a:gd name="connsiteX68" fmla="*/ 759619 w 1019175"/>
              <a:gd name="connsiteY68" fmla="*/ 314325 h 514350"/>
              <a:gd name="connsiteX69" fmla="*/ 781050 w 1019175"/>
              <a:gd name="connsiteY69" fmla="*/ 295275 h 514350"/>
              <a:gd name="connsiteX70" fmla="*/ 802482 w 1019175"/>
              <a:gd name="connsiteY70" fmla="*/ 288131 h 514350"/>
              <a:gd name="connsiteX71" fmla="*/ 816769 w 1019175"/>
              <a:gd name="connsiteY71" fmla="*/ 314325 h 514350"/>
              <a:gd name="connsiteX72" fmla="*/ 826294 w 1019175"/>
              <a:gd name="connsiteY72" fmla="*/ 323850 h 514350"/>
              <a:gd name="connsiteX73" fmla="*/ 862013 w 1019175"/>
              <a:gd name="connsiteY73" fmla="*/ 314325 h 514350"/>
              <a:gd name="connsiteX74" fmla="*/ 885825 w 1019175"/>
              <a:gd name="connsiteY74" fmla="*/ 311944 h 514350"/>
              <a:gd name="connsiteX75" fmla="*/ 900113 w 1019175"/>
              <a:gd name="connsiteY75" fmla="*/ 321469 h 514350"/>
              <a:gd name="connsiteX76" fmla="*/ 909638 w 1019175"/>
              <a:gd name="connsiteY76" fmla="*/ 342900 h 514350"/>
              <a:gd name="connsiteX77" fmla="*/ 909638 w 1019175"/>
              <a:gd name="connsiteY77" fmla="*/ 342900 h 514350"/>
              <a:gd name="connsiteX78" fmla="*/ 900113 w 1019175"/>
              <a:gd name="connsiteY78" fmla="*/ 402431 h 514350"/>
              <a:gd name="connsiteX79" fmla="*/ 881063 w 1019175"/>
              <a:gd name="connsiteY79" fmla="*/ 440531 h 514350"/>
              <a:gd name="connsiteX80" fmla="*/ 866775 w 1019175"/>
              <a:gd name="connsiteY80" fmla="*/ 457200 h 514350"/>
              <a:gd name="connsiteX81" fmla="*/ 854869 w 1019175"/>
              <a:gd name="connsiteY81" fmla="*/ 473869 h 514350"/>
              <a:gd name="connsiteX82" fmla="*/ 881063 w 1019175"/>
              <a:gd name="connsiteY82" fmla="*/ 473869 h 514350"/>
              <a:gd name="connsiteX83" fmla="*/ 902494 w 1019175"/>
              <a:gd name="connsiteY83" fmla="*/ 471487 h 514350"/>
              <a:gd name="connsiteX84" fmla="*/ 935832 w 1019175"/>
              <a:gd name="connsiteY84" fmla="*/ 450056 h 514350"/>
              <a:gd name="connsiteX85" fmla="*/ 957263 w 1019175"/>
              <a:gd name="connsiteY85" fmla="*/ 452437 h 514350"/>
              <a:gd name="connsiteX86" fmla="*/ 981075 w 1019175"/>
              <a:gd name="connsiteY86" fmla="*/ 466725 h 514350"/>
              <a:gd name="connsiteX87" fmla="*/ 1019175 w 1019175"/>
              <a:gd name="connsiteY87" fmla="*/ 5143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19175" h="514350">
                <a:moveTo>
                  <a:pt x="1019175" y="514350"/>
                </a:moveTo>
                <a:lnTo>
                  <a:pt x="426244" y="514350"/>
                </a:lnTo>
                <a:lnTo>
                  <a:pt x="433388" y="478631"/>
                </a:lnTo>
                <a:lnTo>
                  <a:pt x="411957" y="478631"/>
                </a:lnTo>
                <a:lnTo>
                  <a:pt x="359569" y="435769"/>
                </a:lnTo>
                <a:lnTo>
                  <a:pt x="285750" y="440531"/>
                </a:lnTo>
                <a:lnTo>
                  <a:pt x="250032" y="419100"/>
                </a:lnTo>
                <a:lnTo>
                  <a:pt x="192882" y="419100"/>
                </a:lnTo>
                <a:lnTo>
                  <a:pt x="166688" y="369094"/>
                </a:lnTo>
                <a:lnTo>
                  <a:pt x="109538" y="371475"/>
                </a:lnTo>
                <a:lnTo>
                  <a:pt x="47625" y="328612"/>
                </a:lnTo>
                <a:lnTo>
                  <a:pt x="61913" y="278606"/>
                </a:lnTo>
                <a:lnTo>
                  <a:pt x="88107" y="266700"/>
                </a:lnTo>
                <a:lnTo>
                  <a:pt x="73819" y="245269"/>
                </a:lnTo>
                <a:lnTo>
                  <a:pt x="78582" y="133350"/>
                </a:lnTo>
                <a:lnTo>
                  <a:pt x="71438" y="100012"/>
                </a:lnTo>
                <a:lnTo>
                  <a:pt x="71438" y="100012"/>
                </a:lnTo>
                <a:lnTo>
                  <a:pt x="35719" y="97631"/>
                </a:lnTo>
                <a:lnTo>
                  <a:pt x="7144" y="66675"/>
                </a:lnTo>
                <a:lnTo>
                  <a:pt x="0" y="47625"/>
                </a:lnTo>
                <a:lnTo>
                  <a:pt x="38100" y="33337"/>
                </a:lnTo>
                <a:lnTo>
                  <a:pt x="57150" y="28575"/>
                </a:lnTo>
                <a:lnTo>
                  <a:pt x="69057" y="0"/>
                </a:lnTo>
                <a:lnTo>
                  <a:pt x="92869" y="14287"/>
                </a:lnTo>
                <a:lnTo>
                  <a:pt x="121444" y="28575"/>
                </a:lnTo>
                <a:lnTo>
                  <a:pt x="135732" y="23812"/>
                </a:lnTo>
                <a:lnTo>
                  <a:pt x="164307" y="66675"/>
                </a:lnTo>
                <a:lnTo>
                  <a:pt x="159544" y="92869"/>
                </a:lnTo>
                <a:lnTo>
                  <a:pt x="152400" y="123825"/>
                </a:lnTo>
                <a:lnTo>
                  <a:pt x="161925" y="147637"/>
                </a:lnTo>
                <a:lnTo>
                  <a:pt x="197644" y="159544"/>
                </a:lnTo>
                <a:lnTo>
                  <a:pt x="209550" y="154781"/>
                </a:lnTo>
                <a:lnTo>
                  <a:pt x="221457" y="166687"/>
                </a:lnTo>
                <a:lnTo>
                  <a:pt x="233363" y="171450"/>
                </a:lnTo>
                <a:lnTo>
                  <a:pt x="247650" y="150019"/>
                </a:lnTo>
                <a:lnTo>
                  <a:pt x="259557" y="161925"/>
                </a:lnTo>
                <a:lnTo>
                  <a:pt x="280988" y="183356"/>
                </a:lnTo>
                <a:lnTo>
                  <a:pt x="292894" y="190500"/>
                </a:lnTo>
                <a:lnTo>
                  <a:pt x="316707" y="169069"/>
                </a:lnTo>
                <a:lnTo>
                  <a:pt x="333375" y="164306"/>
                </a:lnTo>
                <a:lnTo>
                  <a:pt x="488157" y="226219"/>
                </a:lnTo>
                <a:lnTo>
                  <a:pt x="514350" y="242887"/>
                </a:lnTo>
                <a:lnTo>
                  <a:pt x="490538" y="264319"/>
                </a:lnTo>
                <a:lnTo>
                  <a:pt x="492919" y="304800"/>
                </a:lnTo>
                <a:lnTo>
                  <a:pt x="500063" y="328612"/>
                </a:lnTo>
                <a:lnTo>
                  <a:pt x="497682" y="338137"/>
                </a:lnTo>
                <a:lnTo>
                  <a:pt x="488157" y="373856"/>
                </a:lnTo>
                <a:lnTo>
                  <a:pt x="488157" y="402431"/>
                </a:lnTo>
                <a:lnTo>
                  <a:pt x="516732" y="423862"/>
                </a:lnTo>
                <a:lnTo>
                  <a:pt x="540544" y="416719"/>
                </a:lnTo>
                <a:lnTo>
                  <a:pt x="559594" y="407194"/>
                </a:lnTo>
                <a:lnTo>
                  <a:pt x="578644" y="416719"/>
                </a:lnTo>
                <a:lnTo>
                  <a:pt x="588169" y="433387"/>
                </a:lnTo>
                <a:lnTo>
                  <a:pt x="597694" y="450056"/>
                </a:lnTo>
                <a:lnTo>
                  <a:pt x="616744" y="466725"/>
                </a:lnTo>
                <a:lnTo>
                  <a:pt x="628650" y="483394"/>
                </a:lnTo>
                <a:lnTo>
                  <a:pt x="652463" y="497681"/>
                </a:lnTo>
                <a:lnTo>
                  <a:pt x="676275" y="509587"/>
                </a:lnTo>
                <a:lnTo>
                  <a:pt x="766763" y="507206"/>
                </a:lnTo>
                <a:lnTo>
                  <a:pt x="795338" y="476250"/>
                </a:lnTo>
                <a:lnTo>
                  <a:pt x="788194" y="431006"/>
                </a:lnTo>
                <a:lnTo>
                  <a:pt x="754857" y="445294"/>
                </a:lnTo>
                <a:lnTo>
                  <a:pt x="728663" y="445294"/>
                </a:lnTo>
                <a:lnTo>
                  <a:pt x="728663" y="390525"/>
                </a:lnTo>
                <a:lnTo>
                  <a:pt x="752475" y="371475"/>
                </a:lnTo>
                <a:lnTo>
                  <a:pt x="783432" y="364331"/>
                </a:lnTo>
                <a:lnTo>
                  <a:pt x="783432" y="354806"/>
                </a:lnTo>
                <a:lnTo>
                  <a:pt x="771525" y="342900"/>
                </a:lnTo>
                <a:lnTo>
                  <a:pt x="759619" y="314325"/>
                </a:lnTo>
                <a:lnTo>
                  <a:pt x="781050" y="295275"/>
                </a:lnTo>
                <a:lnTo>
                  <a:pt x="802482" y="288131"/>
                </a:lnTo>
                <a:lnTo>
                  <a:pt x="816769" y="314325"/>
                </a:lnTo>
                <a:lnTo>
                  <a:pt x="826294" y="323850"/>
                </a:lnTo>
                <a:lnTo>
                  <a:pt x="862013" y="314325"/>
                </a:lnTo>
                <a:lnTo>
                  <a:pt x="885825" y="311944"/>
                </a:lnTo>
                <a:lnTo>
                  <a:pt x="900113" y="321469"/>
                </a:lnTo>
                <a:lnTo>
                  <a:pt x="909638" y="342900"/>
                </a:lnTo>
                <a:lnTo>
                  <a:pt x="909638" y="342900"/>
                </a:lnTo>
                <a:lnTo>
                  <a:pt x="900113" y="402431"/>
                </a:lnTo>
                <a:lnTo>
                  <a:pt x="881063" y="440531"/>
                </a:lnTo>
                <a:lnTo>
                  <a:pt x="866775" y="457200"/>
                </a:lnTo>
                <a:lnTo>
                  <a:pt x="854869" y="473869"/>
                </a:lnTo>
                <a:lnTo>
                  <a:pt x="881063" y="473869"/>
                </a:lnTo>
                <a:lnTo>
                  <a:pt x="902494" y="471487"/>
                </a:lnTo>
                <a:lnTo>
                  <a:pt x="935832" y="450056"/>
                </a:lnTo>
                <a:lnTo>
                  <a:pt x="957263" y="452437"/>
                </a:lnTo>
                <a:lnTo>
                  <a:pt x="981075" y="466725"/>
                </a:lnTo>
                <a:lnTo>
                  <a:pt x="1019175" y="514350"/>
                </a:lnTo>
                <a:close/>
              </a:path>
            </a:pathLst>
          </a:custGeom>
          <a:solidFill>
            <a:srgbClr val="FF0000">
              <a:alpha val="50000"/>
            </a:srgb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C709672-0C9B-E068-CB36-C4CDF9D6FB7C}"/>
              </a:ext>
            </a:extLst>
          </p:cNvPr>
          <p:cNvSpPr txBox="1"/>
          <p:nvPr/>
        </p:nvSpPr>
        <p:spPr>
          <a:xfrm>
            <a:off x="4847173" y="2672539"/>
            <a:ext cx="1765952" cy="246221"/>
          </a:xfrm>
          <a:prstGeom prst="rect">
            <a:avLst/>
          </a:prstGeom>
          <a:solidFill>
            <a:schemeClr val="bg1"/>
          </a:solidFill>
          <a:ln w="12700">
            <a:solidFill>
              <a:srgbClr val="FF0000"/>
            </a:solidFill>
          </a:ln>
        </p:spPr>
        <p:txBody>
          <a:bodyPr wrap="square" rtlCol="0">
            <a:spAutoFit/>
          </a:bodyPr>
          <a:lstStyle/>
          <a:p>
            <a:pPr algn="ctr"/>
            <a:r>
              <a:rPr kumimoji="1" lang="en-US" altLang="ja-JP" sz="1000" dirty="0">
                <a:solidFill>
                  <a:srgbClr val="FF0000"/>
                </a:solidFill>
              </a:rPr>
              <a:t>『J-SHISv4.0』</a:t>
            </a:r>
            <a:r>
              <a:rPr kumimoji="1" lang="ja-JP" altLang="en-US" sz="1000" dirty="0">
                <a:solidFill>
                  <a:srgbClr val="FF0000"/>
                </a:solidFill>
              </a:rPr>
              <a:t>モデルで補間</a:t>
            </a:r>
            <a:endParaRPr kumimoji="1" lang="en-US" altLang="ja-JP" sz="1000" dirty="0">
              <a:solidFill>
                <a:srgbClr val="FF0000"/>
              </a:solidFill>
            </a:endParaRPr>
          </a:p>
        </p:txBody>
      </p:sp>
      <p:cxnSp>
        <p:nvCxnSpPr>
          <p:cNvPr id="31" name="直線矢印コネクタ 30">
            <a:extLst>
              <a:ext uri="{FF2B5EF4-FFF2-40B4-BE49-F238E27FC236}">
                <a16:creationId xmlns:a16="http://schemas.microsoft.com/office/drawing/2014/main" id="{C612D7C8-2B59-676A-A732-DB690647217F}"/>
              </a:ext>
            </a:extLst>
          </p:cNvPr>
          <p:cNvCxnSpPr>
            <a:cxnSpLocks/>
            <a:stCxn id="30" idx="3"/>
          </p:cNvCxnSpPr>
          <p:nvPr/>
        </p:nvCxnSpPr>
        <p:spPr>
          <a:xfrm>
            <a:off x="6613125" y="2795650"/>
            <a:ext cx="340125" cy="65180"/>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 name="正方形/長方形 1">
            <a:extLst>
              <a:ext uri="{FF2B5EF4-FFF2-40B4-BE49-F238E27FC236}">
                <a16:creationId xmlns:a16="http://schemas.microsoft.com/office/drawing/2014/main" id="{56C47B4D-F00C-1F39-B9F7-9D3DD8703AD2}"/>
              </a:ext>
            </a:extLst>
          </p:cNvPr>
          <p:cNvSpPr/>
          <p:nvPr/>
        </p:nvSpPr>
        <p:spPr>
          <a:xfrm>
            <a:off x="5148263" y="3076928"/>
            <a:ext cx="2884567" cy="2717869"/>
          </a:xfrm>
          <a:prstGeom prst="rect">
            <a:avLst/>
          </a:prstGeom>
          <a:noFill/>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3586A7A-493E-6F40-6B72-2778B0A1AE75}"/>
              </a:ext>
            </a:extLst>
          </p:cNvPr>
          <p:cNvSpPr txBox="1"/>
          <p:nvPr/>
        </p:nvSpPr>
        <p:spPr>
          <a:xfrm>
            <a:off x="4860556" y="6069661"/>
            <a:ext cx="1440000" cy="246221"/>
          </a:xfrm>
          <a:prstGeom prst="rect">
            <a:avLst/>
          </a:prstGeom>
          <a:solidFill>
            <a:schemeClr val="bg1"/>
          </a:solidFill>
          <a:ln w="12700">
            <a:solidFill>
              <a:schemeClr val="tx1"/>
            </a:solidFill>
          </a:ln>
        </p:spPr>
        <p:txBody>
          <a:bodyPr wrap="square" rtlCol="0">
            <a:spAutoFit/>
          </a:bodyPr>
          <a:lstStyle/>
          <a:p>
            <a:pPr algn="ctr"/>
            <a:r>
              <a:rPr kumimoji="1" lang="ja-JP" altLang="en-US" sz="1000" dirty="0"/>
              <a:t>重点モデルの作成範囲</a:t>
            </a:r>
            <a:endParaRPr kumimoji="1" lang="en-US" altLang="ja-JP" sz="1000" dirty="0"/>
          </a:p>
        </p:txBody>
      </p:sp>
      <p:cxnSp>
        <p:nvCxnSpPr>
          <p:cNvPr id="17" name="直線矢印コネクタ 16">
            <a:extLst>
              <a:ext uri="{FF2B5EF4-FFF2-40B4-BE49-F238E27FC236}">
                <a16:creationId xmlns:a16="http://schemas.microsoft.com/office/drawing/2014/main" id="{8141C6E8-5111-94E0-01F7-E6D89C16F1A4}"/>
              </a:ext>
            </a:extLst>
          </p:cNvPr>
          <p:cNvCxnSpPr>
            <a:cxnSpLocks/>
            <a:stCxn id="13" idx="0"/>
          </p:cNvCxnSpPr>
          <p:nvPr/>
        </p:nvCxnSpPr>
        <p:spPr>
          <a:xfrm flipV="1">
            <a:off x="5580556" y="5794797"/>
            <a:ext cx="0" cy="274864"/>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09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34298-3CF8-558B-2EB2-9747DA47EAE6}"/>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F26768CF-266C-ED03-1C9D-758B27DAD98D}"/>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④．地盤モデルの作成</a:t>
            </a:r>
            <a:endParaRPr lang="ja-JP" altLang="en-US" sz="1600" dirty="0"/>
          </a:p>
        </p:txBody>
      </p:sp>
      <p:sp>
        <p:nvSpPr>
          <p:cNvPr id="10" name="テキスト プレースホルダー 9">
            <a:extLst>
              <a:ext uri="{FF2B5EF4-FFF2-40B4-BE49-F238E27FC236}">
                <a16:creationId xmlns:a16="http://schemas.microsoft.com/office/drawing/2014/main" id="{400D81B5-7126-B38A-D307-12860F1326F5}"/>
              </a:ext>
            </a:extLst>
          </p:cNvPr>
          <p:cNvSpPr>
            <a:spLocks noGrp="1"/>
          </p:cNvSpPr>
          <p:nvPr>
            <p:ph type="body" sz="quarter" idx="11"/>
          </p:nvPr>
        </p:nvSpPr>
        <p:spPr>
          <a:xfrm>
            <a:off x="144000" y="477604"/>
            <a:ext cx="2815100" cy="320000"/>
          </a:xfrm>
        </p:spPr>
        <p:txBody>
          <a:bodyPr/>
          <a:lstStyle/>
          <a:p>
            <a:r>
              <a:rPr lang="ja-JP" altLang="en-US" dirty="0">
                <a:latin typeface="Meiryo UI" panose="020B0604030504040204" pitchFamily="50" charset="-128"/>
                <a:ea typeface="Meiryo UI" panose="020B0604030504040204" pitchFamily="50" charset="-128"/>
              </a:rPr>
              <a:t>浅部地盤（工学的基盤～地表）</a:t>
            </a:r>
          </a:p>
        </p:txBody>
      </p:sp>
      <p:sp>
        <p:nvSpPr>
          <p:cNvPr id="7" name="角丸四角形 73">
            <a:extLst>
              <a:ext uri="{FF2B5EF4-FFF2-40B4-BE49-F238E27FC236}">
                <a16:creationId xmlns:a16="http://schemas.microsoft.com/office/drawing/2014/main" id="{6215BB4E-FCEE-D008-7A5C-2C42CD6256C1}"/>
              </a:ext>
            </a:extLst>
          </p:cNvPr>
          <p:cNvSpPr/>
          <p:nvPr/>
        </p:nvSpPr>
        <p:spPr>
          <a:xfrm>
            <a:off x="336885" y="1778089"/>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浅部地盤モデル作成方法</a:t>
            </a:r>
          </a:p>
        </p:txBody>
      </p:sp>
      <p:pic>
        <p:nvPicPr>
          <p:cNvPr id="6" name="図 5">
            <a:extLst>
              <a:ext uri="{FF2B5EF4-FFF2-40B4-BE49-F238E27FC236}">
                <a16:creationId xmlns:a16="http://schemas.microsoft.com/office/drawing/2014/main" id="{324880D1-BE40-83DD-53E2-F67D51794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885" y="3249847"/>
            <a:ext cx="5502344" cy="3133280"/>
          </a:xfrm>
          <a:prstGeom prst="rect">
            <a:avLst/>
          </a:prstGeom>
          <a:noFill/>
          <a:ln>
            <a:noFill/>
          </a:ln>
        </p:spPr>
      </p:pic>
      <p:sp>
        <p:nvSpPr>
          <p:cNvPr id="8" name="テキスト ボックス 7">
            <a:extLst>
              <a:ext uri="{FF2B5EF4-FFF2-40B4-BE49-F238E27FC236}">
                <a16:creationId xmlns:a16="http://schemas.microsoft.com/office/drawing/2014/main" id="{3EB11D68-E618-0A85-8A3D-93DD9B6B351D}"/>
              </a:ext>
            </a:extLst>
          </p:cNvPr>
          <p:cNvSpPr txBox="1"/>
          <p:nvPr/>
        </p:nvSpPr>
        <p:spPr>
          <a:xfrm>
            <a:off x="5502164" y="6339854"/>
            <a:ext cx="3314244" cy="276999"/>
          </a:xfrm>
          <a:prstGeom prst="rect">
            <a:avLst/>
          </a:prstGeom>
          <a:noFill/>
        </p:spPr>
        <p:txBody>
          <a:bodyPr wrap="square" rtlCol="0">
            <a:spAutoFit/>
          </a:bodyPr>
          <a:lstStyle/>
          <a:p>
            <a:pPr algn="ctr"/>
            <a:r>
              <a:rPr kumimoji="1" lang="ja-JP" altLang="en-US" sz="1200" dirty="0"/>
              <a:t>図</a:t>
            </a:r>
            <a:r>
              <a:rPr kumimoji="1" lang="en-US" altLang="ja-JP" sz="1200" dirty="0">
                <a:latin typeface="+mn-ea"/>
              </a:rPr>
              <a:t>11</a:t>
            </a:r>
            <a:r>
              <a:rPr kumimoji="1" lang="ja-JP" altLang="en-US" sz="1200" dirty="0">
                <a:latin typeface="+mn-ea"/>
              </a:rPr>
              <a:t> </a:t>
            </a:r>
            <a:r>
              <a:rPr kumimoji="1" lang="ja-JP" altLang="en-US" sz="1200" dirty="0"/>
              <a:t>ボーリングデータの分布</a:t>
            </a:r>
          </a:p>
        </p:txBody>
      </p:sp>
      <p:pic>
        <p:nvPicPr>
          <p:cNvPr id="18" name="図 17" descr="マップ&#10;&#10;AI によって生成されたコンテンツは間違っている可能性があります。">
            <a:extLst>
              <a:ext uri="{FF2B5EF4-FFF2-40B4-BE49-F238E27FC236}">
                <a16:creationId xmlns:a16="http://schemas.microsoft.com/office/drawing/2014/main" id="{C8ED2A50-B24E-5296-8E53-DD2E2548C16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39229" y="2609850"/>
            <a:ext cx="2640115" cy="3744043"/>
          </a:xfrm>
          <a:prstGeom prst="rect">
            <a:avLst/>
          </a:prstGeom>
          <a:noFill/>
          <a:ln>
            <a:noFill/>
          </a:ln>
        </p:spPr>
      </p:pic>
      <p:sp>
        <p:nvSpPr>
          <p:cNvPr id="5" name="テキスト ボックス 4">
            <a:extLst>
              <a:ext uri="{FF2B5EF4-FFF2-40B4-BE49-F238E27FC236}">
                <a16:creationId xmlns:a16="http://schemas.microsoft.com/office/drawing/2014/main" id="{5E981640-D2BB-C844-E4A7-08D6DCE2A2F8}"/>
              </a:ext>
            </a:extLst>
          </p:cNvPr>
          <p:cNvSpPr txBox="1"/>
          <p:nvPr/>
        </p:nvSpPr>
        <p:spPr>
          <a:xfrm>
            <a:off x="336885" y="1825672"/>
            <a:ext cx="8470230" cy="1015663"/>
          </a:xfrm>
          <a:prstGeom prst="rect">
            <a:avLst/>
          </a:prstGeom>
          <a:noFill/>
        </p:spPr>
        <p:txBody>
          <a:bodyPr wrap="square">
            <a:spAutoFit/>
          </a:bodyPr>
          <a:lstStyle/>
          <a:p>
            <a:pPr marL="85725" indent="-85725">
              <a:buFont typeface="Arial" panose="020B0604020202020204" pitchFamily="34" charset="0"/>
              <a:buChar char="•"/>
            </a:pPr>
            <a:r>
              <a:rPr lang="ja-JP" altLang="en-US" sz="1200" dirty="0"/>
              <a:t>関西圏地盤情報データベース、市町村などのボーリングデータをもとに作成された</a:t>
            </a:r>
            <a:r>
              <a:rPr lang="en-US" altLang="ja-JP" sz="1200" dirty="0"/>
              <a:t>H26</a:t>
            </a:r>
            <a:r>
              <a:rPr lang="ja-JP" altLang="en-US" sz="1200" dirty="0"/>
              <a:t>想定（南海トラフ）の浅部地盤について、</a:t>
            </a:r>
            <a:r>
              <a:rPr lang="en-US" altLang="ja-JP" sz="1200" b="1" dirty="0"/>
              <a:t>H26</a:t>
            </a:r>
            <a:r>
              <a:rPr lang="ja-JP" altLang="en-US" sz="1200" b="1" dirty="0"/>
              <a:t>以降のボーリングデータ約</a:t>
            </a:r>
            <a:r>
              <a:rPr lang="en-US" altLang="ja-JP" sz="1200" b="1" dirty="0"/>
              <a:t>2,200</a:t>
            </a:r>
            <a:r>
              <a:rPr lang="ja-JP" altLang="en-US" sz="1200" b="1" dirty="0"/>
              <a:t>本を追加し、モデルを更新する。（計</a:t>
            </a:r>
            <a:r>
              <a:rPr lang="zh-TW" altLang="en-US" sz="1200" b="1" dirty="0"/>
              <a:t>約</a:t>
            </a:r>
            <a:r>
              <a:rPr lang="en-US" altLang="zh-TW" sz="1200" b="1" dirty="0"/>
              <a:t>2</a:t>
            </a:r>
            <a:r>
              <a:rPr lang="zh-TW" altLang="en-US" sz="1200" b="1" dirty="0"/>
              <a:t>万</a:t>
            </a:r>
            <a:r>
              <a:rPr lang="en-US" altLang="zh-TW" sz="1200" b="1" dirty="0"/>
              <a:t>4,000</a:t>
            </a:r>
            <a:r>
              <a:rPr lang="ja-JP" altLang="en-US" sz="1200" b="1" dirty="0"/>
              <a:t>本）</a:t>
            </a:r>
            <a:endParaRPr lang="en-US" altLang="ja-JP" sz="1200" b="1" dirty="0"/>
          </a:p>
          <a:p>
            <a:pPr marL="85725" indent="-85725">
              <a:buFont typeface="Arial" panose="020B0604020202020204" pitchFamily="34" charset="0"/>
              <a:buChar char="•"/>
            </a:pPr>
            <a:r>
              <a:rPr lang="ja-JP" altLang="en-US" sz="1200" dirty="0"/>
              <a:t>作成方法は、</a:t>
            </a:r>
            <a:r>
              <a:rPr lang="en-US" altLang="ja-JP" sz="1200" dirty="0"/>
              <a:t>H26</a:t>
            </a:r>
            <a:r>
              <a:rPr lang="ja-JP" altLang="en-US" sz="1200" dirty="0"/>
              <a:t>想定（南海トラフ）と同じ方法を用いた。ボーリングデータのない地点については、若松・松岡（</a:t>
            </a:r>
            <a:r>
              <a:rPr lang="en-US" altLang="ja-JP" sz="1200" dirty="0"/>
              <a:t>2020</a:t>
            </a:r>
            <a:r>
              <a:rPr lang="ja-JP" altLang="en-US" sz="1200" dirty="0"/>
              <a:t>）</a:t>
            </a:r>
            <a:r>
              <a:rPr lang="en-US" altLang="ja-JP" sz="1200" baseline="30000" dirty="0"/>
              <a:t>*1</a:t>
            </a:r>
            <a:r>
              <a:rPr lang="ja-JP" altLang="en-US" sz="1200" dirty="0"/>
              <a:t> による微地形区分を用いて補完する。</a:t>
            </a:r>
            <a:endParaRPr lang="en-US" altLang="ja-JP" sz="1200" dirty="0"/>
          </a:p>
          <a:p>
            <a:pPr marL="85725" indent="-85725">
              <a:buFont typeface="Arial" panose="020B0604020202020204" pitchFamily="34" charset="0"/>
              <a:buChar char="•"/>
            </a:pPr>
            <a:r>
              <a:rPr lang="ja-JP" altLang="en-US" sz="1200" b="1" dirty="0"/>
              <a:t>地盤モデルの作成単位</a:t>
            </a:r>
            <a:r>
              <a:rPr lang="ja-JP" altLang="en-US" sz="1200" dirty="0"/>
              <a:t>は、地震動の予測を行う</a:t>
            </a:r>
            <a:r>
              <a:rPr lang="en-US" altLang="ja-JP" sz="1200" b="1" dirty="0"/>
              <a:t>250m</a:t>
            </a:r>
            <a:r>
              <a:rPr lang="ja-JP" altLang="en-US" sz="1200" b="1" dirty="0"/>
              <a:t>メッシュ</a:t>
            </a:r>
            <a:r>
              <a:rPr lang="ja-JP" altLang="en-US" sz="1200" dirty="0"/>
              <a:t>とした。</a:t>
            </a:r>
          </a:p>
        </p:txBody>
      </p:sp>
      <p:sp>
        <p:nvSpPr>
          <p:cNvPr id="13" name="テキスト ボックス 12">
            <a:extLst>
              <a:ext uri="{FF2B5EF4-FFF2-40B4-BE49-F238E27FC236}">
                <a16:creationId xmlns:a16="http://schemas.microsoft.com/office/drawing/2014/main" id="{A418886B-0614-AC4B-738D-466FFDD145B7}"/>
              </a:ext>
            </a:extLst>
          </p:cNvPr>
          <p:cNvSpPr txBox="1"/>
          <p:nvPr/>
        </p:nvSpPr>
        <p:spPr>
          <a:xfrm>
            <a:off x="1871238" y="6353893"/>
            <a:ext cx="2433638" cy="276999"/>
          </a:xfrm>
          <a:prstGeom prst="rect">
            <a:avLst/>
          </a:prstGeom>
          <a:noFill/>
        </p:spPr>
        <p:txBody>
          <a:bodyPr wrap="square">
            <a:spAutoFit/>
          </a:bodyPr>
          <a:lstStyle/>
          <a:p>
            <a:pPr algn="ctr"/>
            <a:r>
              <a:rPr lang="ja-JP" altLang="ja-JP" sz="1200" kern="100" dirty="0">
                <a:effectLst/>
                <a:latin typeface="+mn-ea"/>
                <a:cs typeface="Times New Roman" panose="02020603050405020304" pitchFamily="18" charset="0"/>
              </a:rPr>
              <a:t>図</a:t>
            </a:r>
            <a:r>
              <a:rPr lang="en-US" altLang="ja-JP" sz="1200" kern="100" dirty="0">
                <a:effectLst/>
                <a:latin typeface="+mn-ea"/>
                <a:cs typeface="Times New Roman" panose="02020603050405020304" pitchFamily="18" charset="0"/>
              </a:rPr>
              <a:t>10</a:t>
            </a:r>
            <a:r>
              <a:rPr kumimoji="1" lang="ja-JP" altLang="en-US" sz="1200" dirty="0">
                <a:latin typeface="+mn-ea"/>
              </a:rPr>
              <a:t>　</a:t>
            </a:r>
            <a:r>
              <a:rPr lang="ja-JP" altLang="ja-JP" sz="1200" kern="100" dirty="0">
                <a:effectLst/>
                <a:latin typeface="+mn-ea"/>
                <a:cs typeface="Times New Roman" panose="02020603050405020304" pitchFamily="18" charset="0"/>
              </a:rPr>
              <a:t>浅部地盤モデル作成フロー</a:t>
            </a:r>
          </a:p>
        </p:txBody>
      </p:sp>
      <p:sp>
        <p:nvSpPr>
          <p:cNvPr id="9" name="テキスト ボックス 8">
            <a:extLst>
              <a:ext uri="{FF2B5EF4-FFF2-40B4-BE49-F238E27FC236}">
                <a16:creationId xmlns:a16="http://schemas.microsoft.com/office/drawing/2014/main" id="{EC6565F4-E800-BED1-D00A-95D6A36F7032}"/>
              </a:ext>
            </a:extLst>
          </p:cNvPr>
          <p:cNvSpPr txBox="1"/>
          <p:nvPr/>
        </p:nvSpPr>
        <p:spPr>
          <a:xfrm>
            <a:off x="336885" y="2818562"/>
            <a:ext cx="5725884" cy="246221"/>
          </a:xfrm>
          <a:prstGeom prst="rect">
            <a:avLst/>
          </a:prstGeom>
          <a:noFill/>
        </p:spPr>
        <p:txBody>
          <a:bodyPr wrap="square">
            <a:spAutoFit/>
          </a:bodyPr>
          <a:lstStyle/>
          <a:p>
            <a:r>
              <a:rPr lang="en-US" altLang="ja-JP" sz="1000" dirty="0"/>
              <a:t>*1:H26</a:t>
            </a:r>
            <a:r>
              <a:rPr lang="ja-JP" altLang="en-US" sz="1000" dirty="0"/>
              <a:t>想定（南海トラフ）では若松・松岡（</a:t>
            </a:r>
            <a:r>
              <a:rPr lang="en-US" altLang="ja-JP" sz="1000" dirty="0"/>
              <a:t>2011</a:t>
            </a:r>
            <a:r>
              <a:rPr lang="ja-JP" altLang="en-US" sz="1000" dirty="0"/>
              <a:t>）による微地形区分を採用</a:t>
            </a:r>
            <a:endParaRPr lang="en-US" altLang="ja-JP" sz="1000" dirty="0"/>
          </a:p>
        </p:txBody>
      </p:sp>
      <p:sp>
        <p:nvSpPr>
          <p:cNvPr id="4" name="スライド番号プレースホルダー 12">
            <a:extLst>
              <a:ext uri="{FF2B5EF4-FFF2-40B4-BE49-F238E27FC236}">
                <a16:creationId xmlns:a16="http://schemas.microsoft.com/office/drawing/2014/main" id="{78C60078-5B05-7669-B680-FE689938E65A}"/>
              </a:ext>
            </a:extLst>
          </p:cNvPr>
          <p:cNvSpPr>
            <a:spLocks noGrp="1"/>
          </p:cNvSpPr>
          <p:nvPr>
            <p:ph type="sldNum" sz="quarter" idx="12"/>
          </p:nvPr>
        </p:nvSpPr>
        <p:spPr>
          <a:xfrm>
            <a:off x="7159286" y="6563899"/>
            <a:ext cx="2057400" cy="365125"/>
          </a:xfrm>
        </p:spPr>
        <p:txBody>
          <a:bodyPr/>
          <a:lstStyle/>
          <a:p>
            <a:fld id="{DE8A6AB4-C314-4581-B2EB-142FADA2A072}" type="slidenum">
              <a:rPr lang="ja-JP" altLang="en-US" smtClean="0"/>
              <a:pPr/>
              <a:t>16</a:t>
            </a:fld>
            <a:endParaRPr lang="ja-JP" altLang="en-US" dirty="0"/>
          </a:p>
        </p:txBody>
      </p:sp>
      <p:sp>
        <p:nvSpPr>
          <p:cNvPr id="14" name="四角形: 角を丸くする 4">
            <a:extLst>
              <a:ext uri="{FF2B5EF4-FFF2-40B4-BE49-F238E27FC236}">
                <a16:creationId xmlns:a16="http://schemas.microsoft.com/office/drawing/2014/main" id="{78647460-69EC-C70A-8025-3DA2E3616EA7}"/>
              </a:ext>
            </a:extLst>
          </p:cNvPr>
          <p:cNvSpPr/>
          <p:nvPr/>
        </p:nvSpPr>
        <p:spPr>
          <a:xfrm>
            <a:off x="336885" y="868012"/>
            <a:ext cx="8470230" cy="686032"/>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180975" indent="-180975">
              <a:buFont typeface="Wingdings" panose="05000000000000000000" pitchFamily="2" charset="2"/>
              <a:buChar char="l"/>
            </a:pPr>
            <a:r>
              <a:rPr kumimoji="1" lang="en-US" altLang="ja-JP" sz="1400" dirty="0"/>
              <a:t>H26</a:t>
            </a:r>
            <a:r>
              <a:rPr kumimoji="1" lang="ja-JP" altLang="en-US" sz="1400" dirty="0"/>
              <a:t>想定（南海トラフ）による浅部地盤データを基に、ボーリングデータを追加してモデル更新を行う。</a:t>
            </a:r>
            <a:endParaRPr kumimoji="1" lang="en-US" altLang="ja-JP" sz="1400" dirty="0"/>
          </a:p>
          <a:p>
            <a:pPr marL="180975" indent="-180975">
              <a:buFont typeface="Wingdings" panose="05000000000000000000" pitchFamily="2" charset="2"/>
              <a:buChar char="l"/>
            </a:pPr>
            <a:r>
              <a:rPr kumimoji="1" lang="ja-JP" altLang="en-US" sz="1400" dirty="0"/>
              <a:t>浅部地盤の検証については海溝型地震に関する資料（資料</a:t>
            </a:r>
            <a:r>
              <a:rPr kumimoji="1" lang="en-US" altLang="ja-JP" sz="1400" dirty="0"/>
              <a:t>1</a:t>
            </a:r>
            <a:r>
              <a:rPr kumimoji="1" lang="ja-JP" altLang="en-US" sz="1400" dirty="0"/>
              <a:t>－</a:t>
            </a:r>
            <a:r>
              <a:rPr kumimoji="1" lang="en-US" altLang="ja-JP" sz="1400" dirty="0"/>
              <a:t>2</a:t>
            </a:r>
            <a:r>
              <a:rPr kumimoji="1" lang="ja-JP" altLang="en-US" sz="1400" dirty="0"/>
              <a:t>）で整理した。</a:t>
            </a:r>
          </a:p>
        </p:txBody>
      </p:sp>
    </p:spTree>
    <p:extLst>
      <p:ext uri="{BB962C8B-B14F-4D97-AF65-F5344CB8AC3E}">
        <p14:creationId xmlns:p14="http://schemas.microsoft.com/office/powerpoint/2010/main" val="209176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4EEB-6EF9-09A5-107C-0CCBFCCC5C6E}"/>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E7B2B6FC-56F4-A2FD-DA99-4D1EE561C5F1}"/>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⑤．断層帯の破壊シナリオの絞り込み（ステップ２）</a:t>
            </a:r>
            <a:endParaRPr lang="ja-JP" altLang="en-US" sz="1600" dirty="0"/>
          </a:p>
        </p:txBody>
      </p:sp>
      <p:sp>
        <p:nvSpPr>
          <p:cNvPr id="4" name="テキスト プレースホルダー 3">
            <a:extLst>
              <a:ext uri="{FF2B5EF4-FFF2-40B4-BE49-F238E27FC236}">
                <a16:creationId xmlns:a16="http://schemas.microsoft.com/office/drawing/2014/main" id="{297FC422-C189-9C42-4BAB-E5F802627F7C}"/>
              </a:ext>
            </a:extLst>
          </p:cNvPr>
          <p:cNvSpPr>
            <a:spLocks noGrp="1"/>
          </p:cNvSpPr>
          <p:nvPr>
            <p:ph type="body" sz="quarter" idx="11"/>
          </p:nvPr>
        </p:nvSpPr>
        <p:spPr>
          <a:xfrm>
            <a:off x="143999" y="477604"/>
            <a:ext cx="4254873" cy="320000"/>
          </a:xfrm>
        </p:spPr>
        <p:txBody>
          <a:bodyPr/>
          <a:lstStyle/>
          <a:p>
            <a:r>
              <a:rPr lang="ja-JP" altLang="en-US" dirty="0">
                <a:latin typeface="Meiryo UI" panose="020B0604030504040204" pitchFamily="50" charset="-128"/>
                <a:ea typeface="Meiryo UI" panose="020B0604030504040204" pitchFamily="50" charset="-128"/>
              </a:rPr>
              <a:t>ステップ</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の地震動予測方法（第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回部会で審議済み）</a:t>
            </a:r>
          </a:p>
        </p:txBody>
      </p:sp>
      <p:sp>
        <p:nvSpPr>
          <p:cNvPr id="15" name="スライド番号プレースホルダー 12">
            <a:extLst>
              <a:ext uri="{FF2B5EF4-FFF2-40B4-BE49-F238E27FC236}">
                <a16:creationId xmlns:a16="http://schemas.microsoft.com/office/drawing/2014/main" id="{C62CC0AB-D36C-63A0-DE49-F5E1C7319A15}"/>
              </a:ext>
            </a:extLst>
          </p:cNvPr>
          <p:cNvSpPr>
            <a:spLocks noGrp="1"/>
          </p:cNvSpPr>
          <p:nvPr>
            <p:ph type="sldNum" sz="quarter" idx="12"/>
          </p:nvPr>
        </p:nvSpPr>
        <p:spPr/>
        <p:txBody>
          <a:bodyPr/>
          <a:lstStyle/>
          <a:p>
            <a:fld id="{DE8A6AB4-C314-4581-B2EB-142FADA2A072}" type="slidenum">
              <a:rPr lang="ja-JP" altLang="en-US" smtClean="0"/>
              <a:pPr/>
              <a:t>17</a:t>
            </a:fld>
            <a:endParaRPr lang="ja-JP" altLang="en-US" dirty="0"/>
          </a:p>
        </p:txBody>
      </p:sp>
      <p:grpSp>
        <p:nvGrpSpPr>
          <p:cNvPr id="9" name="グループ化 8">
            <a:extLst>
              <a:ext uri="{FF2B5EF4-FFF2-40B4-BE49-F238E27FC236}">
                <a16:creationId xmlns:a16="http://schemas.microsoft.com/office/drawing/2014/main" id="{CAEA4A68-83DD-0EFE-AAF1-C016A44796C2}"/>
              </a:ext>
            </a:extLst>
          </p:cNvPr>
          <p:cNvGrpSpPr/>
          <p:nvPr/>
        </p:nvGrpSpPr>
        <p:grpSpPr>
          <a:xfrm>
            <a:off x="227273" y="2116026"/>
            <a:ext cx="4517355" cy="4378992"/>
            <a:chOff x="8024770" y="1106799"/>
            <a:chExt cx="4739460" cy="4594294"/>
          </a:xfrm>
        </p:grpSpPr>
        <p:grpSp>
          <p:nvGrpSpPr>
            <p:cNvPr id="10" name="グループ化 9">
              <a:extLst>
                <a:ext uri="{FF2B5EF4-FFF2-40B4-BE49-F238E27FC236}">
                  <a16:creationId xmlns:a16="http://schemas.microsoft.com/office/drawing/2014/main" id="{F18D4B84-78CD-3086-AE58-BD6D18EE80B5}"/>
                </a:ext>
              </a:extLst>
            </p:cNvPr>
            <p:cNvGrpSpPr/>
            <p:nvPr/>
          </p:nvGrpSpPr>
          <p:grpSpPr>
            <a:xfrm>
              <a:off x="8894928" y="4979198"/>
              <a:ext cx="1567543" cy="721895"/>
              <a:chOff x="6616972" y="5189224"/>
              <a:chExt cx="1567543" cy="721895"/>
            </a:xfrm>
          </p:grpSpPr>
          <p:sp>
            <p:nvSpPr>
              <p:cNvPr id="50" name="平行四辺形 49">
                <a:extLst>
                  <a:ext uri="{FF2B5EF4-FFF2-40B4-BE49-F238E27FC236}">
                    <a16:creationId xmlns:a16="http://schemas.microsoft.com/office/drawing/2014/main" id="{C88090D4-C7B9-A065-FC86-AAF2D761813F}"/>
                  </a:ext>
                </a:extLst>
              </p:cNvPr>
              <p:cNvSpPr/>
              <p:nvPr/>
            </p:nvSpPr>
            <p:spPr>
              <a:xfrm>
                <a:off x="6616972" y="5189224"/>
                <a:ext cx="1567543" cy="721895"/>
              </a:xfrm>
              <a:prstGeom prst="parallelogram">
                <a:avLst>
                  <a:gd name="adj" fmla="val 64048"/>
                </a:avLst>
              </a:prstGeom>
              <a:solidFill>
                <a:schemeClr val="bg1">
                  <a:lumMod val="85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1" name="平行四辺形 50">
                <a:extLst>
                  <a:ext uri="{FF2B5EF4-FFF2-40B4-BE49-F238E27FC236}">
                    <a16:creationId xmlns:a16="http://schemas.microsoft.com/office/drawing/2014/main" id="{EE6624D8-69FB-B8B7-9C60-6C899B2BA8C0}"/>
                  </a:ext>
                </a:extLst>
              </p:cNvPr>
              <p:cNvSpPr/>
              <p:nvPr/>
            </p:nvSpPr>
            <p:spPr>
              <a:xfrm>
                <a:off x="6917958" y="5235014"/>
                <a:ext cx="674079" cy="281811"/>
              </a:xfrm>
              <a:prstGeom prst="parallelogram">
                <a:avLst>
                  <a:gd name="adj" fmla="val 64048"/>
                </a:avLst>
              </a:prstGeom>
              <a:solidFill>
                <a:schemeClr val="tx1"/>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2" name="平行四辺形 51">
                <a:extLst>
                  <a:ext uri="{FF2B5EF4-FFF2-40B4-BE49-F238E27FC236}">
                    <a16:creationId xmlns:a16="http://schemas.microsoft.com/office/drawing/2014/main" id="{EA8786A7-E721-DDF4-DA60-36BB7838FEAF}"/>
                  </a:ext>
                </a:extLst>
              </p:cNvPr>
              <p:cNvSpPr/>
              <p:nvPr/>
            </p:nvSpPr>
            <p:spPr>
              <a:xfrm>
                <a:off x="7441170" y="5714662"/>
                <a:ext cx="301733" cy="136964"/>
              </a:xfrm>
              <a:prstGeom prst="parallelogram">
                <a:avLst>
                  <a:gd name="adj" fmla="val 64048"/>
                </a:avLst>
              </a:prstGeom>
              <a:solidFill>
                <a:schemeClr val="tx1"/>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2A78A907-7B66-DAF5-953D-655DDE86C946}"/>
                </a:ext>
              </a:extLst>
            </p:cNvPr>
            <p:cNvSpPr/>
            <p:nvPr/>
          </p:nvSpPr>
          <p:spPr>
            <a:xfrm>
              <a:off x="8385174" y="1934480"/>
              <a:ext cx="2327622" cy="816354"/>
            </a:xfrm>
            <a:prstGeom prst="rect">
              <a:avLst/>
            </a:prstGeom>
            <a:solidFill>
              <a:schemeClr val="accent2">
                <a:lumMod val="20000"/>
                <a:lumOff val="8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1DF4F71-A714-1DBE-D07F-8F3E01A27E94}"/>
                </a:ext>
              </a:extLst>
            </p:cNvPr>
            <p:cNvSpPr/>
            <p:nvPr/>
          </p:nvSpPr>
          <p:spPr>
            <a:xfrm>
              <a:off x="8385174" y="2603483"/>
              <a:ext cx="2327622" cy="1238552"/>
            </a:xfrm>
            <a:prstGeom prst="rect">
              <a:avLst/>
            </a:prstGeom>
            <a:solidFill>
              <a:schemeClr val="accent2">
                <a:lumMod val="40000"/>
                <a:lumOff val="6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FCD1944-D4A6-2F02-13A8-0D02CECE54BC}"/>
                </a:ext>
              </a:extLst>
            </p:cNvPr>
            <p:cNvSpPr/>
            <p:nvPr/>
          </p:nvSpPr>
          <p:spPr>
            <a:xfrm>
              <a:off x="8385174" y="3840877"/>
              <a:ext cx="2327622" cy="591976"/>
            </a:xfrm>
            <a:prstGeom prst="rect">
              <a:avLst/>
            </a:prstGeom>
            <a:solidFill>
              <a:schemeClr val="accent2">
                <a:lumMod val="60000"/>
                <a:lumOff val="4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CE447AA-7987-58F7-4C05-CEE5046020BF}"/>
                </a:ext>
              </a:extLst>
            </p:cNvPr>
            <p:cNvSpPr txBox="1"/>
            <p:nvPr/>
          </p:nvSpPr>
          <p:spPr>
            <a:xfrm>
              <a:off x="8331030" y="2616763"/>
              <a:ext cx="864221" cy="253916"/>
            </a:xfrm>
            <a:prstGeom prst="rect">
              <a:avLst/>
            </a:prstGeom>
            <a:noFill/>
            <a:ln>
              <a:noFill/>
            </a:ln>
          </p:spPr>
          <p:txBody>
            <a:bodyPr wrap="square" rtlCol="0">
              <a:spAutoFit/>
            </a:bodyPr>
            <a:lstStyle/>
            <a:p>
              <a:r>
                <a:rPr kumimoji="1" lang="ja-JP" altLang="en-US" sz="1000" dirty="0">
                  <a:latin typeface="+mn-ea"/>
                </a:rPr>
                <a:t>工学的基盤</a:t>
              </a:r>
            </a:p>
          </p:txBody>
        </p:sp>
        <p:sp>
          <p:nvSpPr>
            <p:cNvPr id="22" name="テキスト ボックス 21">
              <a:extLst>
                <a:ext uri="{FF2B5EF4-FFF2-40B4-BE49-F238E27FC236}">
                  <a16:creationId xmlns:a16="http://schemas.microsoft.com/office/drawing/2014/main" id="{D7C49DC3-8CDF-3CDA-F8C8-A410CCCD9890}"/>
                </a:ext>
              </a:extLst>
            </p:cNvPr>
            <p:cNvSpPr txBox="1"/>
            <p:nvPr/>
          </p:nvSpPr>
          <p:spPr>
            <a:xfrm>
              <a:off x="8333358" y="1706648"/>
              <a:ext cx="768347" cy="246221"/>
            </a:xfrm>
            <a:prstGeom prst="rect">
              <a:avLst/>
            </a:prstGeom>
            <a:noFill/>
            <a:ln>
              <a:noFill/>
            </a:ln>
          </p:spPr>
          <p:txBody>
            <a:bodyPr wrap="square" rtlCol="0">
              <a:spAutoFit/>
            </a:bodyPr>
            <a:lstStyle/>
            <a:p>
              <a:r>
                <a:rPr kumimoji="1" lang="ja-JP" altLang="en-US" sz="1000" dirty="0">
                  <a:latin typeface="+mn-ea"/>
                </a:rPr>
                <a:t>地表</a:t>
              </a:r>
            </a:p>
          </p:txBody>
        </p:sp>
        <p:sp>
          <p:nvSpPr>
            <p:cNvPr id="24" name="テキスト ボックス 23">
              <a:extLst>
                <a:ext uri="{FF2B5EF4-FFF2-40B4-BE49-F238E27FC236}">
                  <a16:creationId xmlns:a16="http://schemas.microsoft.com/office/drawing/2014/main" id="{30CA19C6-7629-97E4-5E05-0F5245D043E6}"/>
                </a:ext>
              </a:extLst>
            </p:cNvPr>
            <p:cNvSpPr txBox="1"/>
            <p:nvPr/>
          </p:nvSpPr>
          <p:spPr>
            <a:xfrm>
              <a:off x="8333358" y="3833764"/>
              <a:ext cx="864221" cy="253916"/>
            </a:xfrm>
            <a:prstGeom prst="rect">
              <a:avLst/>
            </a:prstGeom>
            <a:noFill/>
            <a:ln>
              <a:noFill/>
            </a:ln>
          </p:spPr>
          <p:txBody>
            <a:bodyPr wrap="square" rtlCol="0">
              <a:spAutoFit/>
            </a:bodyPr>
            <a:lstStyle/>
            <a:p>
              <a:r>
                <a:rPr kumimoji="1" lang="ja-JP" altLang="en-US" sz="1000" dirty="0">
                  <a:latin typeface="+mn-ea"/>
                </a:rPr>
                <a:t>地震基盤</a:t>
              </a:r>
            </a:p>
          </p:txBody>
        </p:sp>
        <p:sp>
          <p:nvSpPr>
            <p:cNvPr id="25" name="フリーフォーム: 図形 35">
              <a:extLst>
                <a:ext uri="{FF2B5EF4-FFF2-40B4-BE49-F238E27FC236}">
                  <a16:creationId xmlns:a16="http://schemas.microsoft.com/office/drawing/2014/main" id="{54994160-71C5-C489-876C-4EAC89D9A98D}"/>
                </a:ext>
              </a:extLst>
            </p:cNvPr>
            <p:cNvSpPr/>
            <p:nvPr/>
          </p:nvSpPr>
          <p:spPr>
            <a:xfrm rot="5400000">
              <a:off x="9008205" y="2129401"/>
              <a:ext cx="698036"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フリーフォーム: 図形 36">
              <a:extLst>
                <a:ext uri="{FF2B5EF4-FFF2-40B4-BE49-F238E27FC236}">
                  <a16:creationId xmlns:a16="http://schemas.microsoft.com/office/drawing/2014/main" id="{57CF85A6-8EB4-15D2-2BC2-C72396C01E6C}"/>
                </a:ext>
              </a:extLst>
            </p:cNvPr>
            <p:cNvSpPr/>
            <p:nvPr/>
          </p:nvSpPr>
          <p:spPr>
            <a:xfrm rot="5400000">
              <a:off x="8734036" y="3085117"/>
              <a:ext cx="1223891"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F98222D9-219D-9B3A-8F24-DAAAC8E9BD6E}"/>
                </a:ext>
              </a:extLst>
            </p:cNvPr>
            <p:cNvCxnSpPr>
              <a:cxnSpLocks/>
            </p:cNvCxnSpPr>
            <p:nvPr/>
          </p:nvCxnSpPr>
          <p:spPr>
            <a:xfrm>
              <a:off x="8385173" y="1922132"/>
              <a:ext cx="23276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3C4B06E-2C40-CB09-B177-71FCC345D264}"/>
                </a:ext>
              </a:extLst>
            </p:cNvPr>
            <p:cNvCxnSpPr>
              <a:cxnSpLocks/>
            </p:cNvCxnSpPr>
            <p:nvPr/>
          </p:nvCxnSpPr>
          <p:spPr>
            <a:xfrm>
              <a:off x="8385173" y="2615829"/>
              <a:ext cx="23276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336AD76-8DC0-8DAF-247B-A20D341C1025}"/>
                </a:ext>
              </a:extLst>
            </p:cNvPr>
            <p:cNvCxnSpPr>
              <a:cxnSpLocks/>
            </p:cNvCxnSpPr>
            <p:nvPr/>
          </p:nvCxnSpPr>
          <p:spPr>
            <a:xfrm>
              <a:off x="8385173" y="3840877"/>
              <a:ext cx="23276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67996AD6-E48D-4B0F-89A1-325D083F65E6}"/>
                </a:ext>
              </a:extLst>
            </p:cNvPr>
            <p:cNvSpPr txBox="1"/>
            <p:nvPr/>
          </p:nvSpPr>
          <p:spPr>
            <a:xfrm>
              <a:off x="11018280" y="2136005"/>
              <a:ext cx="1095229" cy="261610"/>
            </a:xfrm>
            <a:prstGeom prst="rect">
              <a:avLst/>
            </a:prstGeom>
            <a:solidFill>
              <a:schemeClr val="bg1"/>
            </a:solidFill>
            <a:ln>
              <a:solidFill>
                <a:schemeClr val="accent1"/>
              </a:solidFill>
            </a:ln>
          </p:spPr>
          <p:txBody>
            <a:bodyPr wrap="square" rtlCol="0">
              <a:spAutoFit/>
            </a:bodyPr>
            <a:lstStyle/>
            <a:p>
              <a:pPr algn="ctr"/>
              <a:r>
                <a:rPr kumimoji="1" lang="ja-JP" altLang="en-US" sz="1100" dirty="0">
                  <a:solidFill>
                    <a:schemeClr val="accent1"/>
                  </a:solidFill>
                  <a:latin typeface="+mn-ea"/>
                </a:rPr>
                <a:t>等価線形解析</a:t>
              </a:r>
            </a:p>
          </p:txBody>
        </p:sp>
        <p:sp>
          <p:nvSpPr>
            <p:cNvPr id="35" name="テキスト ボックス 34">
              <a:extLst>
                <a:ext uri="{FF2B5EF4-FFF2-40B4-BE49-F238E27FC236}">
                  <a16:creationId xmlns:a16="http://schemas.microsoft.com/office/drawing/2014/main" id="{966EBEEA-C301-83AD-A518-435BF1BB0C4C}"/>
                </a:ext>
              </a:extLst>
            </p:cNvPr>
            <p:cNvSpPr txBox="1"/>
            <p:nvPr/>
          </p:nvSpPr>
          <p:spPr>
            <a:xfrm>
              <a:off x="8024770" y="4559877"/>
              <a:ext cx="1673798" cy="553998"/>
            </a:xfrm>
            <a:prstGeom prst="rect">
              <a:avLst/>
            </a:prstGeom>
            <a:noFill/>
            <a:ln>
              <a:noFill/>
            </a:ln>
          </p:spPr>
          <p:txBody>
            <a:bodyPr wrap="square" rtlCol="0">
              <a:spAutoFit/>
            </a:bodyPr>
            <a:lstStyle/>
            <a:p>
              <a:pPr algn="ctr"/>
              <a:r>
                <a:rPr kumimoji="1" lang="ja-JP" altLang="en-US" sz="1000" dirty="0">
                  <a:latin typeface="+mn-ea"/>
                </a:rPr>
                <a:t>震源</a:t>
              </a:r>
              <a:endParaRPr kumimoji="1" lang="en-US" altLang="ja-JP" sz="1000" dirty="0">
                <a:latin typeface="+mn-ea"/>
              </a:endParaRPr>
            </a:p>
            <a:p>
              <a:pPr algn="ctr"/>
              <a:r>
                <a:rPr kumimoji="1" lang="ja-JP" altLang="en-US" sz="1000" dirty="0">
                  <a:latin typeface="+mn-ea"/>
                </a:rPr>
                <a:t>（非一様すべりを考慮）</a:t>
              </a:r>
            </a:p>
            <a:p>
              <a:pPr algn="ctr"/>
              <a:endParaRPr kumimoji="1" lang="ja-JP" altLang="en-US" sz="1000" dirty="0">
                <a:latin typeface="+mn-ea"/>
              </a:endParaRPr>
            </a:p>
          </p:txBody>
        </p:sp>
        <p:sp>
          <p:nvSpPr>
            <p:cNvPr id="36" name="テキスト ボックス 35">
              <a:extLst>
                <a:ext uri="{FF2B5EF4-FFF2-40B4-BE49-F238E27FC236}">
                  <a16:creationId xmlns:a16="http://schemas.microsoft.com/office/drawing/2014/main" id="{D4DECDDB-D4FA-974A-9A41-F9139D08B595}"/>
                </a:ext>
              </a:extLst>
            </p:cNvPr>
            <p:cNvSpPr txBox="1"/>
            <p:nvPr/>
          </p:nvSpPr>
          <p:spPr>
            <a:xfrm>
              <a:off x="8889601" y="1594839"/>
              <a:ext cx="1019937" cy="258327"/>
            </a:xfrm>
            <a:prstGeom prst="rect">
              <a:avLst/>
            </a:prstGeom>
            <a:solidFill>
              <a:schemeClr val="bg1"/>
            </a:solidFill>
            <a:ln w="6350">
              <a:solidFill>
                <a:schemeClr val="tx1"/>
              </a:solidFill>
            </a:ln>
          </p:spPr>
          <p:txBody>
            <a:bodyPr wrap="square" rtlCol="0">
              <a:spAutoFit/>
            </a:bodyPr>
            <a:lstStyle/>
            <a:p>
              <a:pPr algn="ctr"/>
              <a:r>
                <a:rPr kumimoji="1" lang="ja-JP" altLang="en-US" sz="1000" dirty="0">
                  <a:latin typeface="+mn-ea"/>
                </a:rPr>
                <a:t>地表地震動</a:t>
              </a:r>
            </a:p>
          </p:txBody>
        </p:sp>
        <p:sp>
          <p:nvSpPr>
            <p:cNvPr id="37" name="テキスト ボックス 36">
              <a:extLst>
                <a:ext uri="{FF2B5EF4-FFF2-40B4-BE49-F238E27FC236}">
                  <a16:creationId xmlns:a16="http://schemas.microsoft.com/office/drawing/2014/main" id="{A88DC991-18AC-4E9A-5765-582291238121}"/>
                </a:ext>
              </a:extLst>
            </p:cNvPr>
            <p:cNvSpPr txBox="1"/>
            <p:nvPr/>
          </p:nvSpPr>
          <p:spPr>
            <a:xfrm>
              <a:off x="8889601" y="1106799"/>
              <a:ext cx="1019937" cy="258327"/>
            </a:xfrm>
            <a:prstGeom prst="rect">
              <a:avLst/>
            </a:prstGeom>
            <a:solidFill>
              <a:srgbClr val="FFFF00"/>
            </a:solidFill>
            <a:ln w="6350">
              <a:solidFill>
                <a:schemeClr val="tx1"/>
              </a:solidFill>
            </a:ln>
          </p:spPr>
          <p:txBody>
            <a:bodyPr wrap="square" rtlCol="0">
              <a:spAutoFit/>
            </a:bodyPr>
            <a:lstStyle/>
            <a:p>
              <a:pPr algn="ctr"/>
              <a:r>
                <a:rPr kumimoji="1" lang="ja-JP" altLang="en-US" sz="1000" dirty="0">
                  <a:latin typeface="+mn-ea"/>
                </a:rPr>
                <a:t>地表震度</a:t>
              </a:r>
            </a:p>
          </p:txBody>
        </p:sp>
        <p:cxnSp>
          <p:nvCxnSpPr>
            <p:cNvPr id="38" name="直線矢印コネクタ 37">
              <a:extLst>
                <a:ext uri="{FF2B5EF4-FFF2-40B4-BE49-F238E27FC236}">
                  <a16:creationId xmlns:a16="http://schemas.microsoft.com/office/drawing/2014/main" id="{2112C1D0-1F1E-2B33-B64E-FBF677DA82E2}"/>
                </a:ext>
              </a:extLst>
            </p:cNvPr>
            <p:cNvCxnSpPr>
              <a:cxnSpLocks/>
              <a:stCxn id="36" idx="0"/>
              <a:endCxn id="37" idx="2"/>
            </p:cNvCxnSpPr>
            <p:nvPr/>
          </p:nvCxnSpPr>
          <p:spPr>
            <a:xfrm flipV="1">
              <a:off x="9399570" y="1365126"/>
              <a:ext cx="0" cy="229713"/>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3B255C5E-5115-E1DD-72A4-0EAA122D0C36}"/>
                </a:ext>
              </a:extLst>
            </p:cNvPr>
            <p:cNvSpPr txBox="1"/>
            <p:nvPr/>
          </p:nvSpPr>
          <p:spPr>
            <a:xfrm>
              <a:off x="9393587" y="1368700"/>
              <a:ext cx="515951" cy="230832"/>
            </a:xfrm>
            <a:prstGeom prst="rect">
              <a:avLst/>
            </a:prstGeom>
            <a:noFill/>
            <a:ln>
              <a:noFill/>
            </a:ln>
          </p:spPr>
          <p:txBody>
            <a:bodyPr wrap="square" rtlCol="0">
              <a:spAutoFit/>
            </a:bodyPr>
            <a:lstStyle/>
            <a:p>
              <a:r>
                <a:rPr kumimoji="1" lang="ja-JP" altLang="en-US" sz="900" dirty="0">
                  <a:latin typeface="+mn-ea"/>
                </a:rPr>
                <a:t>変換</a:t>
              </a:r>
            </a:p>
          </p:txBody>
        </p:sp>
        <p:sp>
          <p:nvSpPr>
            <p:cNvPr id="40" name="テキスト ボックス 39">
              <a:extLst>
                <a:ext uri="{FF2B5EF4-FFF2-40B4-BE49-F238E27FC236}">
                  <a16:creationId xmlns:a16="http://schemas.microsoft.com/office/drawing/2014/main" id="{BA531275-74BB-550B-7BB9-BEF293CCBAAD}"/>
                </a:ext>
              </a:extLst>
            </p:cNvPr>
            <p:cNvSpPr txBox="1"/>
            <p:nvPr/>
          </p:nvSpPr>
          <p:spPr>
            <a:xfrm>
              <a:off x="11018281" y="4027478"/>
              <a:ext cx="1519484" cy="261610"/>
            </a:xfrm>
            <a:prstGeom prst="rect">
              <a:avLst/>
            </a:prstGeom>
            <a:solidFill>
              <a:schemeClr val="bg1"/>
            </a:solidFill>
            <a:ln>
              <a:solidFill>
                <a:schemeClr val="accent1"/>
              </a:solidFill>
            </a:ln>
          </p:spPr>
          <p:txBody>
            <a:bodyPr wrap="square" rtlCol="0">
              <a:spAutoFit/>
            </a:bodyPr>
            <a:lstStyle/>
            <a:p>
              <a:pPr algn="ctr"/>
              <a:r>
                <a:rPr kumimoji="1" lang="ja-JP" altLang="en-US" sz="1100" dirty="0">
                  <a:solidFill>
                    <a:schemeClr val="accent1"/>
                  </a:solidFill>
                  <a:latin typeface="+mn-ea"/>
                </a:rPr>
                <a:t>統計的グリーン関数法</a:t>
              </a:r>
            </a:p>
          </p:txBody>
        </p:sp>
        <p:sp>
          <p:nvSpPr>
            <p:cNvPr id="41" name="テキスト ボックス 40">
              <a:extLst>
                <a:ext uri="{FF2B5EF4-FFF2-40B4-BE49-F238E27FC236}">
                  <a16:creationId xmlns:a16="http://schemas.microsoft.com/office/drawing/2014/main" id="{219B74EC-0839-DD53-9299-FDC8B619AA27}"/>
                </a:ext>
              </a:extLst>
            </p:cNvPr>
            <p:cNvSpPr txBox="1"/>
            <p:nvPr/>
          </p:nvSpPr>
          <p:spPr>
            <a:xfrm>
              <a:off x="9582049" y="2663673"/>
              <a:ext cx="939940" cy="419782"/>
            </a:xfrm>
            <a:prstGeom prst="rect">
              <a:avLst/>
            </a:prstGeom>
            <a:solidFill>
              <a:schemeClr val="bg1"/>
            </a:solidFill>
            <a:ln w="6350">
              <a:solidFill>
                <a:schemeClr val="tx1"/>
              </a:solidFill>
            </a:ln>
          </p:spPr>
          <p:txBody>
            <a:bodyPr wrap="square" rtlCol="0">
              <a:spAutoFit/>
            </a:bodyPr>
            <a:lstStyle/>
            <a:p>
              <a:pPr algn="ctr"/>
              <a:r>
                <a:rPr kumimoji="1" lang="ja-JP" altLang="en-US" sz="1000" dirty="0">
                  <a:latin typeface="+mn-ea"/>
                </a:rPr>
                <a:t>工学的基盤</a:t>
              </a:r>
              <a:endParaRPr kumimoji="1" lang="en-US" altLang="ja-JP" sz="1000" dirty="0">
                <a:latin typeface="+mn-ea"/>
              </a:endParaRPr>
            </a:p>
            <a:p>
              <a:pPr algn="ctr"/>
              <a:r>
                <a:rPr kumimoji="1" lang="ja-JP" altLang="en-US" sz="1000" dirty="0">
                  <a:latin typeface="+mn-ea"/>
                </a:rPr>
                <a:t>地震動</a:t>
              </a:r>
            </a:p>
          </p:txBody>
        </p:sp>
        <p:sp>
          <p:nvSpPr>
            <p:cNvPr id="42" name="右中かっこ 41">
              <a:extLst>
                <a:ext uri="{FF2B5EF4-FFF2-40B4-BE49-F238E27FC236}">
                  <a16:creationId xmlns:a16="http://schemas.microsoft.com/office/drawing/2014/main" id="{54A8F3DA-5755-095F-094A-A4FAE6B919EE}"/>
                </a:ext>
              </a:extLst>
            </p:cNvPr>
            <p:cNvSpPr/>
            <p:nvPr/>
          </p:nvSpPr>
          <p:spPr>
            <a:xfrm>
              <a:off x="10717982" y="2615829"/>
              <a:ext cx="271924" cy="3085264"/>
            </a:xfrm>
            <a:prstGeom prst="rightBrace">
              <a:avLst>
                <a:gd name="adj1" fmla="val 32730"/>
                <a:gd name="adj2" fmla="val 50000"/>
              </a:avLst>
            </a:prstGeom>
            <a:ln w="12700">
              <a:solidFill>
                <a:schemeClr val="accent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右中かっこ 42">
              <a:extLst>
                <a:ext uri="{FF2B5EF4-FFF2-40B4-BE49-F238E27FC236}">
                  <a16:creationId xmlns:a16="http://schemas.microsoft.com/office/drawing/2014/main" id="{4BB32CCB-FB15-0582-A652-3A90C4C21B00}"/>
                </a:ext>
              </a:extLst>
            </p:cNvPr>
            <p:cNvSpPr/>
            <p:nvPr/>
          </p:nvSpPr>
          <p:spPr>
            <a:xfrm>
              <a:off x="10717982" y="1917792"/>
              <a:ext cx="271924" cy="698037"/>
            </a:xfrm>
            <a:prstGeom prst="rightBrace">
              <a:avLst>
                <a:gd name="adj1" fmla="val 32730"/>
                <a:gd name="adj2" fmla="val 50000"/>
              </a:avLst>
            </a:prstGeom>
            <a:ln w="12700">
              <a:solidFill>
                <a:schemeClr val="accent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A3117D6F-ADB7-FE29-35B5-081265E1414C}"/>
                </a:ext>
              </a:extLst>
            </p:cNvPr>
            <p:cNvSpPr txBox="1"/>
            <p:nvPr/>
          </p:nvSpPr>
          <p:spPr>
            <a:xfrm>
              <a:off x="10914283" y="3764135"/>
              <a:ext cx="1460421" cy="261610"/>
            </a:xfrm>
            <a:prstGeom prst="rect">
              <a:avLst/>
            </a:prstGeom>
            <a:noFill/>
            <a:ln>
              <a:noFill/>
            </a:ln>
          </p:spPr>
          <p:txBody>
            <a:bodyPr wrap="square" rtlCol="0">
              <a:spAutoFit/>
            </a:bodyPr>
            <a:lstStyle/>
            <a:p>
              <a:r>
                <a:rPr kumimoji="1" lang="ja-JP" altLang="en-US" sz="1100" b="1" dirty="0">
                  <a:solidFill>
                    <a:schemeClr val="accent1"/>
                  </a:solidFill>
                  <a:latin typeface="+mn-ea"/>
                </a:rPr>
                <a:t>震源～工学的基盤</a:t>
              </a:r>
            </a:p>
          </p:txBody>
        </p:sp>
        <p:sp>
          <p:nvSpPr>
            <p:cNvPr id="45" name="テキスト ボックス 44">
              <a:extLst>
                <a:ext uri="{FF2B5EF4-FFF2-40B4-BE49-F238E27FC236}">
                  <a16:creationId xmlns:a16="http://schemas.microsoft.com/office/drawing/2014/main" id="{7C3F4347-27A5-F893-3A50-4988828BCD1A}"/>
                </a:ext>
              </a:extLst>
            </p:cNvPr>
            <p:cNvSpPr txBox="1"/>
            <p:nvPr/>
          </p:nvSpPr>
          <p:spPr>
            <a:xfrm>
              <a:off x="10900597" y="1868836"/>
              <a:ext cx="1460421" cy="261610"/>
            </a:xfrm>
            <a:prstGeom prst="rect">
              <a:avLst/>
            </a:prstGeom>
            <a:noFill/>
            <a:ln>
              <a:noFill/>
            </a:ln>
          </p:spPr>
          <p:txBody>
            <a:bodyPr wrap="square" rtlCol="0">
              <a:spAutoFit/>
            </a:bodyPr>
            <a:lstStyle/>
            <a:p>
              <a:r>
                <a:rPr kumimoji="1" lang="ja-JP" altLang="en-US" sz="1100" b="1" dirty="0">
                  <a:solidFill>
                    <a:schemeClr val="accent1"/>
                  </a:solidFill>
                  <a:latin typeface="+mn-ea"/>
                </a:rPr>
                <a:t>工学的基盤～地表</a:t>
              </a:r>
            </a:p>
          </p:txBody>
        </p:sp>
        <p:sp>
          <p:nvSpPr>
            <p:cNvPr id="46" name="テキスト ボックス 45">
              <a:extLst>
                <a:ext uri="{FF2B5EF4-FFF2-40B4-BE49-F238E27FC236}">
                  <a16:creationId xmlns:a16="http://schemas.microsoft.com/office/drawing/2014/main" id="{C849195D-4499-A70E-C6F5-E856A084E417}"/>
                </a:ext>
              </a:extLst>
            </p:cNvPr>
            <p:cNvSpPr txBox="1"/>
            <p:nvPr/>
          </p:nvSpPr>
          <p:spPr>
            <a:xfrm>
              <a:off x="11018280" y="4290409"/>
              <a:ext cx="1745950" cy="738664"/>
            </a:xfrm>
            <a:prstGeom prst="rect">
              <a:avLst/>
            </a:prstGeom>
            <a:noFill/>
            <a:ln>
              <a:noFill/>
            </a:ln>
          </p:spPr>
          <p:txBody>
            <a:bodyPr wrap="square" rtlCol="0">
              <a:spAutoFit/>
            </a:bodyPr>
            <a:lstStyle/>
            <a:p>
              <a:r>
                <a:rPr kumimoji="1" lang="ja-JP" altLang="en-US" sz="1050" dirty="0">
                  <a:latin typeface="+mn-ea"/>
                </a:rPr>
                <a:t>　震源断層の非一様すべりを考慮できる数値解析によって、</a:t>
              </a:r>
              <a:r>
                <a:rPr kumimoji="1" lang="ja-JP" altLang="en-US" sz="1050" b="1" dirty="0">
                  <a:latin typeface="+mn-ea"/>
                </a:rPr>
                <a:t>工学的基盤の地震動を算定</a:t>
              </a:r>
            </a:p>
          </p:txBody>
        </p:sp>
        <p:sp>
          <p:nvSpPr>
            <p:cNvPr id="47" name="テキスト ボックス 46">
              <a:extLst>
                <a:ext uri="{FF2B5EF4-FFF2-40B4-BE49-F238E27FC236}">
                  <a16:creationId xmlns:a16="http://schemas.microsoft.com/office/drawing/2014/main" id="{CAAE352B-CAD2-904B-C3AA-D81290751021}"/>
                </a:ext>
              </a:extLst>
            </p:cNvPr>
            <p:cNvSpPr txBox="1"/>
            <p:nvPr/>
          </p:nvSpPr>
          <p:spPr>
            <a:xfrm>
              <a:off x="11018280" y="2396817"/>
              <a:ext cx="1745950" cy="577081"/>
            </a:xfrm>
            <a:prstGeom prst="rect">
              <a:avLst/>
            </a:prstGeom>
            <a:noFill/>
            <a:ln>
              <a:noFill/>
            </a:ln>
          </p:spPr>
          <p:txBody>
            <a:bodyPr wrap="square" rtlCol="0">
              <a:spAutoFit/>
            </a:bodyPr>
            <a:lstStyle/>
            <a:p>
              <a:r>
                <a:rPr kumimoji="1" lang="ja-JP" altLang="en-US" sz="1050" dirty="0">
                  <a:latin typeface="+mn-ea"/>
                </a:rPr>
                <a:t>　工学的基盤の地震動を用いた</a:t>
              </a:r>
              <a:r>
                <a:rPr kumimoji="1" lang="ja-JP" altLang="en-US" sz="1050" b="1" dirty="0">
                  <a:latin typeface="+mn-ea"/>
                </a:rPr>
                <a:t>数値計算</a:t>
              </a:r>
              <a:r>
                <a:rPr kumimoji="1" lang="ja-JP" altLang="en-US" sz="1050" dirty="0">
                  <a:latin typeface="+mn-ea"/>
                </a:rPr>
                <a:t>によって、地表の地震動を算定</a:t>
              </a:r>
              <a:endParaRPr kumimoji="1" lang="ja-JP" altLang="en-US" sz="1050" b="1" dirty="0">
                <a:latin typeface="+mn-ea"/>
              </a:endParaRPr>
            </a:p>
          </p:txBody>
        </p:sp>
        <p:sp>
          <p:nvSpPr>
            <p:cNvPr id="48" name="テキスト ボックス 47">
              <a:extLst>
                <a:ext uri="{FF2B5EF4-FFF2-40B4-BE49-F238E27FC236}">
                  <a16:creationId xmlns:a16="http://schemas.microsoft.com/office/drawing/2014/main" id="{BCAF480E-0670-36B1-A96E-62A86F6F22F7}"/>
                </a:ext>
              </a:extLst>
            </p:cNvPr>
            <p:cNvSpPr txBox="1"/>
            <p:nvPr/>
          </p:nvSpPr>
          <p:spPr>
            <a:xfrm>
              <a:off x="9968706" y="1224945"/>
              <a:ext cx="2006358" cy="415498"/>
            </a:xfrm>
            <a:prstGeom prst="rect">
              <a:avLst/>
            </a:prstGeom>
            <a:noFill/>
            <a:ln>
              <a:noFill/>
            </a:ln>
          </p:spPr>
          <p:txBody>
            <a:bodyPr wrap="square" rtlCol="0">
              <a:spAutoFit/>
            </a:bodyPr>
            <a:lstStyle/>
            <a:p>
              <a:r>
                <a:rPr kumimoji="1" lang="ja-JP" altLang="en-US" sz="1050" dirty="0">
                  <a:latin typeface="+mn-ea"/>
                </a:rPr>
                <a:t>気象庁の方法を用いて地震動（波形）を震度に変換</a:t>
              </a:r>
            </a:p>
          </p:txBody>
        </p:sp>
        <p:sp>
          <p:nvSpPr>
            <p:cNvPr id="49" name="フリーフォーム: 図形 36">
              <a:extLst>
                <a:ext uri="{FF2B5EF4-FFF2-40B4-BE49-F238E27FC236}">
                  <a16:creationId xmlns:a16="http://schemas.microsoft.com/office/drawing/2014/main" id="{1542F2EF-333E-BFB5-DCB8-8D08EEFF7409}"/>
                </a:ext>
              </a:extLst>
            </p:cNvPr>
            <p:cNvSpPr/>
            <p:nvPr/>
          </p:nvSpPr>
          <p:spPr>
            <a:xfrm rot="4590216">
              <a:off x="8739311" y="4469639"/>
              <a:ext cx="1564857"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3" name="四角形: 角を丸くする 4">
            <a:extLst>
              <a:ext uri="{FF2B5EF4-FFF2-40B4-BE49-F238E27FC236}">
                <a16:creationId xmlns:a16="http://schemas.microsoft.com/office/drawing/2014/main" id="{C446A7A6-EEE9-9960-8725-EF726F35EAC7}"/>
              </a:ext>
            </a:extLst>
          </p:cNvPr>
          <p:cNvSpPr/>
          <p:nvPr/>
        </p:nvSpPr>
        <p:spPr>
          <a:xfrm>
            <a:off x="336885" y="868011"/>
            <a:ext cx="8470230" cy="962951"/>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　設定した破壊シナリオ（全</a:t>
            </a:r>
            <a:r>
              <a:rPr kumimoji="1" lang="en-US" altLang="ja-JP" sz="1400" dirty="0"/>
              <a:t>47</a:t>
            </a:r>
            <a:r>
              <a:rPr kumimoji="1" lang="ja-JP" altLang="en-US" sz="1400" dirty="0"/>
              <a:t>ケース）について地震動を予測し、ステップ３の対象とする破壊シナリオの抽出を行う。</a:t>
            </a:r>
            <a:endParaRPr kumimoji="1" lang="en-US" altLang="ja-JP" sz="1400" dirty="0"/>
          </a:p>
          <a:p>
            <a:r>
              <a:rPr kumimoji="1" lang="ja-JP" altLang="en-US" sz="1400" dirty="0"/>
              <a:t>予測手法：破壊過程を考慮した計算を実施（</a:t>
            </a:r>
            <a:r>
              <a:rPr kumimoji="1" lang="en-US" altLang="ja-JP" sz="1400" dirty="0"/>
              <a:t>H19</a:t>
            </a:r>
            <a:r>
              <a:rPr kumimoji="1" lang="ja-JP" altLang="en-US" sz="1400" dirty="0"/>
              <a:t>想定（直下）と同じ手法）</a:t>
            </a:r>
            <a:endParaRPr kumimoji="1" lang="en-US" altLang="ja-JP" sz="1400" dirty="0"/>
          </a:p>
          <a:p>
            <a:pPr marL="742950" lvl="1" indent="-285750">
              <a:buFont typeface="Wingdings" panose="05000000000000000000" pitchFamily="2" charset="2"/>
              <a:buChar char="Ø"/>
            </a:pPr>
            <a:r>
              <a:rPr kumimoji="1" lang="ja-JP" altLang="en-US" sz="1400" dirty="0"/>
              <a:t>統計的グリーン関数法によって工学的基盤の地震動を予測</a:t>
            </a:r>
          </a:p>
          <a:p>
            <a:pPr marL="742950" lvl="1" indent="-285750">
              <a:buFont typeface="Wingdings" panose="05000000000000000000" pitchFamily="2" charset="2"/>
              <a:buChar char="Ø"/>
            </a:pPr>
            <a:r>
              <a:rPr kumimoji="1" lang="ja-JP" altLang="en-US" sz="1400" dirty="0"/>
              <a:t>地震動が浅部地盤（工学的基盤～地表）によって受ける影響については、等価線形解析で予測</a:t>
            </a:r>
          </a:p>
        </p:txBody>
      </p:sp>
      <p:sp>
        <p:nvSpPr>
          <p:cNvPr id="5" name="テキスト ボックス 4">
            <a:extLst>
              <a:ext uri="{FF2B5EF4-FFF2-40B4-BE49-F238E27FC236}">
                <a16:creationId xmlns:a16="http://schemas.microsoft.com/office/drawing/2014/main" id="{4334B4BA-E573-61C6-E4C1-84B4F62EAE43}"/>
              </a:ext>
            </a:extLst>
          </p:cNvPr>
          <p:cNvSpPr txBox="1"/>
          <p:nvPr/>
        </p:nvSpPr>
        <p:spPr>
          <a:xfrm>
            <a:off x="4927085" y="4391247"/>
            <a:ext cx="3875681" cy="2008034"/>
          </a:xfrm>
          <a:prstGeom prst="rect">
            <a:avLst/>
          </a:prstGeom>
          <a:solidFill>
            <a:schemeClr val="bg1">
              <a:lumMod val="95000"/>
            </a:schemeClr>
          </a:solidFill>
          <a:ln>
            <a:solidFill>
              <a:schemeClr val="tx1"/>
            </a:solidFill>
          </a:ln>
        </p:spPr>
        <p:txBody>
          <a:bodyPr wrap="square" rtlCol="0">
            <a:noAutofit/>
          </a:bodyPr>
          <a:lstStyle/>
          <a:p>
            <a:r>
              <a:rPr kumimoji="1" lang="ja-JP" altLang="en-US" sz="1100" dirty="0">
                <a:latin typeface="+mn-ea"/>
              </a:rPr>
              <a:t>　断層面を分割した小断層から生じる地震波（統計的グリーン関数）を理論的に作成し、断層面の破壊伝播に応じて合成することで、対象地点の地震動を予測する方法。</a:t>
            </a:r>
            <a:endParaRPr kumimoji="1" lang="en-US" altLang="ja-JP" sz="1100" dirty="0">
              <a:latin typeface="+mn-ea"/>
            </a:endParaRPr>
          </a:p>
        </p:txBody>
      </p:sp>
      <p:sp>
        <p:nvSpPr>
          <p:cNvPr id="6" name="テキスト ボックス 5">
            <a:extLst>
              <a:ext uri="{FF2B5EF4-FFF2-40B4-BE49-F238E27FC236}">
                <a16:creationId xmlns:a16="http://schemas.microsoft.com/office/drawing/2014/main" id="{9894A4CE-4A39-7BB5-C2A6-710C9008B701}"/>
              </a:ext>
            </a:extLst>
          </p:cNvPr>
          <p:cNvSpPr txBox="1"/>
          <p:nvPr/>
        </p:nvSpPr>
        <p:spPr>
          <a:xfrm>
            <a:off x="4931434" y="1930400"/>
            <a:ext cx="3875681" cy="2108367"/>
          </a:xfrm>
          <a:prstGeom prst="rect">
            <a:avLst/>
          </a:prstGeom>
          <a:solidFill>
            <a:schemeClr val="bg1">
              <a:lumMod val="95000"/>
            </a:schemeClr>
          </a:solidFill>
          <a:ln>
            <a:solidFill>
              <a:schemeClr val="tx1"/>
            </a:solidFill>
          </a:ln>
        </p:spPr>
        <p:txBody>
          <a:bodyPr wrap="square" rtlCol="0">
            <a:noAutofit/>
          </a:bodyPr>
          <a:lstStyle/>
          <a:p>
            <a:r>
              <a:rPr kumimoji="1" lang="ja-JP" altLang="en-US" sz="1100" dirty="0">
                <a:latin typeface="+mn-ea"/>
              </a:rPr>
              <a:t>　土の非線形特性について、各土層の有効ひずみに対応する値を用い、重複反射理論によって解く方法。設定するパラメータが比較的少なく、既往の被害地震の地震動分布を大局的に説明できるものとして、広く用いられている。</a:t>
            </a:r>
            <a:endParaRPr kumimoji="1" lang="en-US" altLang="ja-JP" sz="1100" dirty="0">
              <a:latin typeface="+mn-ea"/>
            </a:endParaRPr>
          </a:p>
        </p:txBody>
      </p:sp>
      <p:sp>
        <p:nvSpPr>
          <p:cNvPr id="7" name="テキスト ボックス 6">
            <a:extLst>
              <a:ext uri="{FF2B5EF4-FFF2-40B4-BE49-F238E27FC236}">
                <a16:creationId xmlns:a16="http://schemas.microsoft.com/office/drawing/2014/main" id="{BE2ACCFB-E050-EC09-5779-81AFCBFE9938}"/>
              </a:ext>
            </a:extLst>
          </p:cNvPr>
          <p:cNvSpPr txBox="1"/>
          <p:nvPr/>
        </p:nvSpPr>
        <p:spPr>
          <a:xfrm>
            <a:off x="5219751" y="6391462"/>
            <a:ext cx="3370868"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13</a:t>
            </a:r>
            <a:r>
              <a:rPr kumimoji="1" lang="ja-JP" altLang="en-US" sz="1100" dirty="0">
                <a:latin typeface="+mn-ea"/>
              </a:rPr>
              <a:t> 　統計的グリーン関数法の概要</a:t>
            </a:r>
            <a:endParaRPr kumimoji="1" lang="en-US" altLang="ja-JP" sz="1100" dirty="0">
              <a:latin typeface="+mn-ea"/>
            </a:endParaRPr>
          </a:p>
        </p:txBody>
      </p:sp>
      <p:sp>
        <p:nvSpPr>
          <p:cNvPr id="8" name="テキスト ボックス 7">
            <a:extLst>
              <a:ext uri="{FF2B5EF4-FFF2-40B4-BE49-F238E27FC236}">
                <a16:creationId xmlns:a16="http://schemas.microsoft.com/office/drawing/2014/main" id="{E2945C38-22C4-64DE-20F9-D27DDFA0069A}"/>
              </a:ext>
            </a:extLst>
          </p:cNvPr>
          <p:cNvSpPr txBox="1"/>
          <p:nvPr/>
        </p:nvSpPr>
        <p:spPr>
          <a:xfrm>
            <a:off x="5219751" y="4043912"/>
            <a:ext cx="3370868"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12</a:t>
            </a:r>
            <a:r>
              <a:rPr kumimoji="1" lang="ja-JP" altLang="en-US" sz="1100" dirty="0">
                <a:latin typeface="+mn-ea"/>
              </a:rPr>
              <a:t>　等価線形解析の概要</a:t>
            </a:r>
            <a:endParaRPr kumimoji="1" lang="en-US" altLang="ja-JP" sz="1100" dirty="0">
              <a:latin typeface="+mn-ea"/>
            </a:endParaRPr>
          </a:p>
        </p:txBody>
      </p:sp>
      <p:pic>
        <p:nvPicPr>
          <p:cNvPr id="14" name="図 13">
            <a:extLst>
              <a:ext uri="{FF2B5EF4-FFF2-40B4-BE49-F238E27FC236}">
                <a16:creationId xmlns:a16="http://schemas.microsoft.com/office/drawing/2014/main" id="{9589FC78-6F8C-3B34-C9B7-521B33FB5C5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6548" y="4929263"/>
            <a:ext cx="2661241" cy="1462199"/>
          </a:xfrm>
          <a:prstGeom prst="rect">
            <a:avLst/>
          </a:prstGeom>
        </p:spPr>
      </p:pic>
      <p:pic>
        <p:nvPicPr>
          <p:cNvPr id="16" name="図 15">
            <a:extLst>
              <a:ext uri="{FF2B5EF4-FFF2-40B4-BE49-F238E27FC236}">
                <a16:creationId xmlns:a16="http://schemas.microsoft.com/office/drawing/2014/main" id="{6AD85850-5B18-5C55-4403-43C2A987C691}"/>
              </a:ext>
            </a:extLst>
          </p:cNvPr>
          <p:cNvPicPr>
            <a:picLocks noChangeAspect="1"/>
          </p:cNvPicPr>
          <p:nvPr/>
        </p:nvPicPr>
        <p:blipFill>
          <a:blip r:embed="rId4"/>
          <a:stretch>
            <a:fillRect/>
          </a:stretch>
        </p:blipFill>
        <p:spPr>
          <a:xfrm>
            <a:off x="5683617" y="2632625"/>
            <a:ext cx="2408807" cy="1408715"/>
          </a:xfrm>
          <a:prstGeom prst="rect">
            <a:avLst/>
          </a:prstGeom>
        </p:spPr>
      </p:pic>
    </p:spTree>
    <p:extLst>
      <p:ext uri="{BB962C8B-B14F-4D97-AF65-F5344CB8AC3E}">
        <p14:creationId xmlns:p14="http://schemas.microsoft.com/office/powerpoint/2010/main" val="244753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63FE-1608-ABF9-45E3-BF23D0FE40DF}"/>
            </a:ext>
          </a:extLst>
        </p:cNvPr>
        <p:cNvGrpSpPr/>
        <p:nvPr/>
      </p:nvGrpSpPr>
      <p:grpSpPr>
        <a:xfrm>
          <a:off x="0" y="0"/>
          <a:ext cx="0" cy="0"/>
          <a:chOff x="0" y="0"/>
          <a:chExt cx="0" cy="0"/>
        </a:xfrm>
      </p:grpSpPr>
      <p:pic>
        <p:nvPicPr>
          <p:cNvPr id="53" name="図 52">
            <a:extLst>
              <a:ext uri="{FF2B5EF4-FFF2-40B4-BE49-F238E27FC236}">
                <a16:creationId xmlns:a16="http://schemas.microsoft.com/office/drawing/2014/main" id="{C028701D-3FBC-CFB1-FE16-4898A7BF1EA8}"/>
              </a:ext>
            </a:extLst>
          </p:cNvPr>
          <p:cNvPicPr>
            <a:picLocks noChangeAspect="1"/>
          </p:cNvPicPr>
          <p:nvPr/>
        </p:nvPicPr>
        <p:blipFill>
          <a:blip r:embed="rId3"/>
          <a:srcRect/>
          <a:stretch/>
        </p:blipFill>
        <p:spPr>
          <a:xfrm>
            <a:off x="5474169" y="2450244"/>
            <a:ext cx="3332947" cy="3764676"/>
          </a:xfrm>
          <a:prstGeom prst="rect">
            <a:avLst/>
          </a:prstGeom>
        </p:spPr>
      </p:pic>
      <p:sp>
        <p:nvSpPr>
          <p:cNvPr id="11" name="タイトル 3">
            <a:extLst>
              <a:ext uri="{FF2B5EF4-FFF2-40B4-BE49-F238E27FC236}">
                <a16:creationId xmlns:a16="http://schemas.microsoft.com/office/drawing/2014/main" id="{022BB417-4F2C-C8E9-A449-87D850298DD3}"/>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⑤．</a:t>
            </a:r>
            <a:r>
              <a:rPr lang="ja-JP" altLang="en-US" dirty="0"/>
              <a:t>破壊シナリオの絞り込みの考え方</a:t>
            </a:r>
            <a:endParaRPr lang="ja-JP" altLang="en-US" sz="1600" dirty="0"/>
          </a:p>
        </p:txBody>
      </p:sp>
      <p:sp>
        <p:nvSpPr>
          <p:cNvPr id="8" name="テキスト プレースホルダー 7">
            <a:extLst>
              <a:ext uri="{FF2B5EF4-FFF2-40B4-BE49-F238E27FC236}">
                <a16:creationId xmlns:a16="http://schemas.microsoft.com/office/drawing/2014/main" id="{B14C3629-8D55-AFE4-778C-BC18F5CFC49A}"/>
              </a:ext>
            </a:extLst>
          </p:cNvPr>
          <p:cNvSpPr>
            <a:spLocks noGrp="1"/>
          </p:cNvSpPr>
          <p:nvPr>
            <p:ph type="body" sz="quarter" idx="11"/>
          </p:nvPr>
        </p:nvSpPr>
        <p:spPr>
          <a:xfrm>
            <a:off x="144000" y="477604"/>
            <a:ext cx="1532400" cy="320000"/>
          </a:xfrm>
        </p:spPr>
        <p:txBody>
          <a:bodyPr/>
          <a:lstStyle/>
          <a:p>
            <a:r>
              <a:rPr lang="ja-JP" altLang="en-US" dirty="0">
                <a:latin typeface="Meiryo UI" panose="020B0604030504040204" pitchFamily="50" charset="-128"/>
                <a:ea typeface="Meiryo UI" panose="020B0604030504040204" pitchFamily="50" charset="-128"/>
              </a:rPr>
              <a:t>破壊シナリオ抽出</a:t>
            </a:r>
          </a:p>
        </p:txBody>
      </p:sp>
      <p:sp>
        <p:nvSpPr>
          <p:cNvPr id="15" name="スライド番号プレースホルダー 12">
            <a:extLst>
              <a:ext uri="{FF2B5EF4-FFF2-40B4-BE49-F238E27FC236}">
                <a16:creationId xmlns:a16="http://schemas.microsoft.com/office/drawing/2014/main" id="{62958408-56CE-55AB-CFB3-0444D015926A}"/>
              </a:ext>
            </a:extLst>
          </p:cNvPr>
          <p:cNvSpPr>
            <a:spLocks noGrp="1"/>
          </p:cNvSpPr>
          <p:nvPr>
            <p:ph type="sldNum" sz="quarter" idx="12"/>
          </p:nvPr>
        </p:nvSpPr>
        <p:spPr/>
        <p:txBody>
          <a:bodyPr/>
          <a:lstStyle/>
          <a:p>
            <a:fld id="{DE8A6AB4-C314-4581-B2EB-142FADA2A072}" type="slidenum">
              <a:rPr lang="ja-JP" altLang="en-US" smtClean="0"/>
              <a:pPr/>
              <a:t>18</a:t>
            </a:fld>
            <a:endParaRPr lang="ja-JP" altLang="en-US" dirty="0"/>
          </a:p>
        </p:txBody>
      </p:sp>
      <p:pic>
        <p:nvPicPr>
          <p:cNvPr id="6" name="図 5">
            <a:extLst>
              <a:ext uri="{FF2B5EF4-FFF2-40B4-BE49-F238E27FC236}">
                <a16:creationId xmlns:a16="http://schemas.microsoft.com/office/drawing/2014/main" id="{22D4B225-B688-F79B-8706-52EC587DE0D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658665" y="3551786"/>
            <a:ext cx="1048583" cy="1006639"/>
          </a:xfrm>
          <a:prstGeom prst="rect">
            <a:avLst/>
          </a:prstGeom>
        </p:spPr>
      </p:pic>
      <p:sp>
        <p:nvSpPr>
          <p:cNvPr id="27" name="四角形: 角を丸くする 4">
            <a:extLst>
              <a:ext uri="{FF2B5EF4-FFF2-40B4-BE49-F238E27FC236}">
                <a16:creationId xmlns:a16="http://schemas.microsoft.com/office/drawing/2014/main" id="{C9E57572-B74E-6204-8F9A-0D34E1D5CEDB}"/>
              </a:ext>
            </a:extLst>
          </p:cNvPr>
          <p:cNvSpPr/>
          <p:nvPr/>
        </p:nvSpPr>
        <p:spPr>
          <a:xfrm>
            <a:off x="336885" y="918871"/>
            <a:ext cx="8470231" cy="1058545"/>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ja-JP" altLang="en-US" sz="1400" dirty="0"/>
              <a:t>予測した地表震度と大阪府の人口分布を重ね合わせ、</a:t>
            </a:r>
            <a:r>
              <a:rPr kumimoji="1" lang="ja-JP" altLang="en-US" sz="1400" b="1" dirty="0"/>
              <a:t>震度曝露人口</a:t>
            </a:r>
            <a:r>
              <a:rPr kumimoji="1" lang="en-US" altLang="ja-JP" sz="1400" b="1" baseline="30000" dirty="0"/>
              <a:t>*1</a:t>
            </a:r>
            <a:r>
              <a:rPr kumimoji="1" lang="ja-JP" altLang="en-US" sz="1400" dirty="0"/>
              <a:t>を算定し、府への影響が大きい破壊シナリオ抽出する。（府域全体への影響、地形・地質学および地震学の現状の認識との整合性などを総合的に考慮）</a:t>
            </a:r>
          </a:p>
          <a:p>
            <a:pPr marL="216000" indent="-216000">
              <a:buFont typeface="Wingdings" panose="05000000000000000000" pitchFamily="2" charset="2"/>
              <a:buChar char="l"/>
            </a:pPr>
            <a:r>
              <a:rPr kumimoji="1" lang="ja-JP" altLang="en-US" sz="1400" b="1" dirty="0"/>
              <a:t>人口データは、</a:t>
            </a:r>
            <a:r>
              <a:rPr kumimoji="1" lang="en-US" altLang="ja-JP" sz="1400" b="1" dirty="0"/>
              <a:t>R2</a:t>
            </a:r>
            <a:r>
              <a:rPr kumimoji="1" lang="ja-JP" altLang="en-US" sz="1400" b="1" dirty="0"/>
              <a:t>年国勢調査による</a:t>
            </a:r>
            <a:r>
              <a:rPr kumimoji="1" lang="en-US" altLang="ja-JP" sz="1400" b="1" dirty="0"/>
              <a:t>250m</a:t>
            </a:r>
            <a:r>
              <a:rPr kumimoji="1" lang="ja-JP" altLang="en-US" sz="1400" b="1" dirty="0"/>
              <a:t>メッシュ集計</a:t>
            </a:r>
            <a:r>
              <a:rPr kumimoji="1" lang="ja-JP" altLang="en-US" sz="1400" dirty="0"/>
              <a:t>を用いる。地表震度についても、人口データと同様に</a:t>
            </a:r>
            <a:r>
              <a:rPr kumimoji="1" lang="en-US" altLang="ja-JP" sz="1400" dirty="0"/>
              <a:t>250m</a:t>
            </a:r>
            <a:r>
              <a:rPr kumimoji="1" lang="ja-JP" altLang="en-US" sz="1400" dirty="0"/>
              <a:t>メッシュで求める</a:t>
            </a:r>
          </a:p>
        </p:txBody>
      </p:sp>
      <p:sp>
        <p:nvSpPr>
          <p:cNvPr id="7" name="テキスト ボックス 6">
            <a:extLst>
              <a:ext uri="{FF2B5EF4-FFF2-40B4-BE49-F238E27FC236}">
                <a16:creationId xmlns:a16="http://schemas.microsoft.com/office/drawing/2014/main" id="{D23CCEA5-417A-86D7-5E1E-D6FDB5B5E759}"/>
              </a:ext>
            </a:extLst>
          </p:cNvPr>
          <p:cNvSpPr txBox="1"/>
          <p:nvPr/>
        </p:nvSpPr>
        <p:spPr>
          <a:xfrm>
            <a:off x="5360298" y="6249034"/>
            <a:ext cx="3494000"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15</a:t>
            </a:r>
            <a:r>
              <a:rPr kumimoji="1" lang="ja-JP" altLang="en-US" sz="1100" dirty="0">
                <a:latin typeface="+mn-ea"/>
              </a:rPr>
              <a:t> </a:t>
            </a:r>
            <a:r>
              <a:rPr kumimoji="1" lang="en-US" altLang="ja-JP" sz="1100" dirty="0">
                <a:latin typeface="+mn-ea"/>
              </a:rPr>
              <a:t>R2</a:t>
            </a:r>
            <a:r>
              <a:rPr kumimoji="1" lang="ja-JP" altLang="en-US" sz="1100" dirty="0">
                <a:latin typeface="+mn-ea"/>
              </a:rPr>
              <a:t>年国勢調査による</a:t>
            </a:r>
            <a:r>
              <a:rPr kumimoji="1" lang="en-US" altLang="ja-JP" sz="1100" dirty="0">
                <a:latin typeface="+mn-ea"/>
              </a:rPr>
              <a:t>250m</a:t>
            </a:r>
            <a:r>
              <a:rPr kumimoji="1" lang="ja-JP" altLang="en-US" sz="1100" dirty="0">
                <a:latin typeface="+mn-ea"/>
              </a:rPr>
              <a:t>メッシュ人口分布</a:t>
            </a:r>
            <a:endParaRPr kumimoji="1" lang="en-US" altLang="ja-JP" sz="1100" dirty="0">
              <a:latin typeface="+mn-ea"/>
            </a:endParaRPr>
          </a:p>
        </p:txBody>
      </p:sp>
      <p:sp>
        <p:nvSpPr>
          <p:cNvPr id="9" name="テキスト ボックス 8">
            <a:extLst>
              <a:ext uri="{FF2B5EF4-FFF2-40B4-BE49-F238E27FC236}">
                <a16:creationId xmlns:a16="http://schemas.microsoft.com/office/drawing/2014/main" id="{2281201D-CA68-DD16-11AF-F5C73C2EDA71}"/>
              </a:ext>
            </a:extLst>
          </p:cNvPr>
          <p:cNvSpPr txBox="1"/>
          <p:nvPr/>
        </p:nvSpPr>
        <p:spPr>
          <a:xfrm>
            <a:off x="196456" y="5068848"/>
            <a:ext cx="5277712" cy="384721"/>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14</a:t>
            </a:r>
            <a:r>
              <a:rPr kumimoji="1" lang="ja-JP" altLang="en-US" sz="1100" dirty="0">
                <a:latin typeface="+mn-ea"/>
              </a:rPr>
              <a:t> 建物被害推定に用いる全壊率曲線（木造）と建物倒壊による死者数算定のフロー</a:t>
            </a:r>
            <a:endParaRPr kumimoji="1" lang="en-US" altLang="ja-JP" sz="1100" dirty="0">
              <a:latin typeface="+mn-ea"/>
            </a:endParaRPr>
          </a:p>
          <a:p>
            <a:pPr algn="r"/>
            <a:r>
              <a:rPr kumimoji="1" lang="ja-JP" altLang="en-US" sz="800" dirty="0">
                <a:latin typeface="+mn-ea"/>
              </a:rPr>
              <a:t>出典；南海トラフ巨大地震の被害想定項目及び手法の概要（令和７年３月）</a:t>
            </a:r>
            <a:endParaRPr kumimoji="1" lang="en-US" altLang="ja-JP" sz="800" dirty="0">
              <a:latin typeface="+mn-ea"/>
            </a:endParaRPr>
          </a:p>
        </p:txBody>
      </p:sp>
      <p:sp>
        <p:nvSpPr>
          <p:cNvPr id="10" name="テキスト ボックス 9">
            <a:extLst>
              <a:ext uri="{FF2B5EF4-FFF2-40B4-BE49-F238E27FC236}">
                <a16:creationId xmlns:a16="http://schemas.microsoft.com/office/drawing/2014/main" id="{6A3E6C2A-29B2-167A-A410-322B56D758C0}"/>
              </a:ext>
            </a:extLst>
          </p:cNvPr>
          <p:cNvSpPr txBox="1"/>
          <p:nvPr/>
        </p:nvSpPr>
        <p:spPr>
          <a:xfrm>
            <a:off x="330647" y="2306981"/>
            <a:ext cx="5143521" cy="938719"/>
          </a:xfrm>
          <a:prstGeom prst="rect">
            <a:avLst/>
          </a:prstGeom>
          <a:noFill/>
        </p:spPr>
        <p:txBody>
          <a:bodyPr wrap="square" rtlCol="0">
            <a:spAutoFit/>
          </a:bodyPr>
          <a:lstStyle/>
          <a:p>
            <a:r>
              <a:rPr kumimoji="1" lang="ja-JP" altLang="en-US" sz="1100" dirty="0">
                <a:latin typeface="+mn-ea"/>
              </a:rPr>
              <a:t>　建物の被害算定に用いる</a:t>
            </a:r>
            <a:r>
              <a:rPr kumimoji="1" lang="ja-JP" altLang="en-US" sz="1100" b="1" u="sng" dirty="0">
                <a:solidFill>
                  <a:srgbClr val="FF0000"/>
                </a:solidFill>
                <a:latin typeface="+mn-ea"/>
              </a:rPr>
              <a:t>計測震度と建物全壊率の関係（全壊率曲線）は、震度６強（計測震度</a:t>
            </a:r>
            <a:r>
              <a:rPr kumimoji="1" lang="en-US" altLang="ja-JP" sz="1100" b="1" u="sng" dirty="0">
                <a:solidFill>
                  <a:srgbClr val="FF0000"/>
                </a:solidFill>
                <a:latin typeface="+mn-ea"/>
              </a:rPr>
              <a:t>6.0</a:t>
            </a:r>
            <a:r>
              <a:rPr kumimoji="1" lang="ja-JP" altLang="en-US" sz="1100" b="1" u="sng" dirty="0">
                <a:solidFill>
                  <a:srgbClr val="FF0000"/>
                </a:solidFill>
                <a:latin typeface="+mn-ea"/>
              </a:rPr>
              <a:t>以上</a:t>
            </a:r>
            <a:r>
              <a:rPr kumimoji="1" lang="en-US" altLang="ja-JP" sz="1100" b="1" u="sng" dirty="0">
                <a:solidFill>
                  <a:srgbClr val="FF0000"/>
                </a:solidFill>
                <a:latin typeface="+mn-ea"/>
              </a:rPr>
              <a:t>6.5</a:t>
            </a:r>
            <a:r>
              <a:rPr kumimoji="1" lang="ja-JP" altLang="en-US" sz="1100" b="1" u="sng" dirty="0">
                <a:solidFill>
                  <a:srgbClr val="FF0000"/>
                </a:solidFill>
                <a:latin typeface="+mn-ea"/>
              </a:rPr>
              <a:t>未満）以上で被害量が多くなる傾向が見られる。</a:t>
            </a:r>
            <a:r>
              <a:rPr kumimoji="1" lang="ja-JP" altLang="en-US" sz="1100" dirty="0">
                <a:latin typeface="+mn-ea"/>
              </a:rPr>
              <a:t>また、建物倒壊による死者数は建物全壊率に基づいて算定される。</a:t>
            </a:r>
            <a:endParaRPr kumimoji="1" lang="en-US" altLang="ja-JP" sz="1100" dirty="0">
              <a:latin typeface="+mn-ea"/>
            </a:endParaRPr>
          </a:p>
          <a:p>
            <a:r>
              <a:rPr kumimoji="1" lang="ja-JP" altLang="en-US" sz="1100" dirty="0">
                <a:latin typeface="+mn-ea"/>
              </a:rPr>
              <a:t>　そこで、今回想定（直下）では、</a:t>
            </a:r>
            <a:r>
              <a:rPr kumimoji="1" lang="ja-JP" altLang="en-US" sz="1100" b="1" u="sng" dirty="0">
                <a:solidFill>
                  <a:srgbClr val="FF0000"/>
                </a:solidFill>
                <a:latin typeface="+mn-ea"/>
              </a:rPr>
              <a:t>震度６強以上の曝露人口を対象として、破壊シナリオによる府への影響を評価する</a:t>
            </a:r>
            <a:r>
              <a:rPr kumimoji="1" lang="ja-JP" altLang="en-US" sz="1100" dirty="0">
                <a:latin typeface="+mn-ea"/>
              </a:rPr>
              <a:t>ものとした。</a:t>
            </a:r>
            <a:endParaRPr kumimoji="1" lang="en-US" altLang="ja-JP" sz="1100" dirty="0">
              <a:latin typeface="+mn-ea"/>
            </a:endParaRPr>
          </a:p>
        </p:txBody>
      </p:sp>
      <p:pic>
        <p:nvPicPr>
          <p:cNvPr id="20" name="図 19">
            <a:extLst>
              <a:ext uri="{FF2B5EF4-FFF2-40B4-BE49-F238E27FC236}">
                <a16:creationId xmlns:a16="http://schemas.microsoft.com/office/drawing/2014/main" id="{B457E7E9-16CF-DF12-796E-17BB2BAB7C5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9607" y="3439740"/>
            <a:ext cx="2520000" cy="1620988"/>
          </a:xfrm>
          <a:prstGeom prst="rect">
            <a:avLst/>
          </a:prstGeom>
        </p:spPr>
      </p:pic>
      <p:cxnSp>
        <p:nvCxnSpPr>
          <p:cNvPr id="28" name="直線コネクタ 27">
            <a:extLst>
              <a:ext uri="{FF2B5EF4-FFF2-40B4-BE49-F238E27FC236}">
                <a16:creationId xmlns:a16="http://schemas.microsoft.com/office/drawing/2014/main" id="{24C1DEFF-E860-D05C-2016-5936B1D0F23C}"/>
              </a:ext>
            </a:extLst>
          </p:cNvPr>
          <p:cNvCxnSpPr>
            <a:cxnSpLocks/>
          </p:cNvCxnSpPr>
          <p:nvPr/>
        </p:nvCxnSpPr>
        <p:spPr>
          <a:xfrm flipV="1">
            <a:off x="1556343" y="3451327"/>
            <a:ext cx="0" cy="1308147"/>
          </a:xfrm>
          <a:prstGeom prst="line">
            <a:avLst/>
          </a:prstGeom>
          <a:ln w="25400">
            <a:tailEnd type="none"/>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39B4EE7-056C-443D-B6B1-BAC6004AB28E}"/>
              </a:ext>
            </a:extLst>
          </p:cNvPr>
          <p:cNvCxnSpPr>
            <a:cxnSpLocks/>
          </p:cNvCxnSpPr>
          <p:nvPr/>
        </p:nvCxnSpPr>
        <p:spPr>
          <a:xfrm flipV="1">
            <a:off x="2087366" y="3448945"/>
            <a:ext cx="0" cy="1310529"/>
          </a:xfrm>
          <a:prstGeom prst="line">
            <a:avLst/>
          </a:prstGeom>
          <a:ln w="25400">
            <a:tailEnd type="none"/>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B7841CD5-468D-2AC5-47E6-490DC28C4D83}"/>
              </a:ext>
            </a:extLst>
          </p:cNvPr>
          <p:cNvCxnSpPr>
            <a:cxnSpLocks/>
          </p:cNvCxnSpPr>
          <p:nvPr/>
        </p:nvCxnSpPr>
        <p:spPr>
          <a:xfrm>
            <a:off x="1558724" y="3679178"/>
            <a:ext cx="522489" cy="0"/>
          </a:xfrm>
          <a:prstGeom prst="line">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3C0474DA-8D9C-460A-7B5D-560B42B813BF}"/>
              </a:ext>
            </a:extLst>
          </p:cNvPr>
          <p:cNvSpPr txBox="1"/>
          <p:nvPr/>
        </p:nvSpPr>
        <p:spPr>
          <a:xfrm>
            <a:off x="1568357" y="3466344"/>
            <a:ext cx="467658" cy="253916"/>
          </a:xfrm>
          <a:prstGeom prst="rect">
            <a:avLst/>
          </a:prstGeom>
          <a:noFill/>
        </p:spPr>
        <p:txBody>
          <a:bodyPr wrap="square" rtlCol="0">
            <a:spAutoFit/>
          </a:bodyPr>
          <a:lstStyle/>
          <a:p>
            <a:pPr algn="ctr"/>
            <a:r>
              <a:rPr kumimoji="1" lang="ja-JP" altLang="en-US" sz="1050" b="1" dirty="0">
                <a:latin typeface="+mn-ea"/>
              </a:rPr>
              <a:t>６強</a:t>
            </a:r>
            <a:endParaRPr kumimoji="1" lang="en-US" altLang="ja-JP" sz="1050" b="1" dirty="0">
              <a:latin typeface="+mn-ea"/>
            </a:endParaRPr>
          </a:p>
        </p:txBody>
      </p:sp>
      <p:sp>
        <p:nvSpPr>
          <p:cNvPr id="49" name="角丸四角形 73">
            <a:extLst>
              <a:ext uri="{FF2B5EF4-FFF2-40B4-BE49-F238E27FC236}">
                <a16:creationId xmlns:a16="http://schemas.microsoft.com/office/drawing/2014/main" id="{B0D4C5AE-2DB7-4885-2BBD-77158D5ADC3E}"/>
              </a:ext>
            </a:extLst>
          </p:cNvPr>
          <p:cNvSpPr/>
          <p:nvPr/>
        </p:nvSpPr>
        <p:spPr>
          <a:xfrm>
            <a:off x="336884" y="2251808"/>
            <a:ext cx="23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震度曝露人口の考え方</a:t>
            </a:r>
          </a:p>
        </p:txBody>
      </p:sp>
      <p:sp>
        <p:nvSpPr>
          <p:cNvPr id="2" name="テキスト ボックス 1">
            <a:extLst>
              <a:ext uri="{FF2B5EF4-FFF2-40B4-BE49-F238E27FC236}">
                <a16:creationId xmlns:a16="http://schemas.microsoft.com/office/drawing/2014/main" id="{6E93933D-C6C9-FC34-12F5-FC7F4F4842BC}"/>
              </a:ext>
            </a:extLst>
          </p:cNvPr>
          <p:cNvSpPr txBox="1"/>
          <p:nvPr/>
        </p:nvSpPr>
        <p:spPr>
          <a:xfrm>
            <a:off x="6416070" y="1980418"/>
            <a:ext cx="2391047" cy="230832"/>
          </a:xfrm>
          <a:prstGeom prst="rect">
            <a:avLst/>
          </a:prstGeom>
          <a:noFill/>
        </p:spPr>
        <p:txBody>
          <a:bodyPr wrap="square" rtlCol="0">
            <a:spAutoFit/>
          </a:bodyPr>
          <a:lstStyle/>
          <a:p>
            <a:pPr algn="r"/>
            <a:r>
              <a:rPr kumimoji="1" lang="en-US" altLang="ja-JP" sz="900" dirty="0">
                <a:latin typeface="+mn-ea"/>
              </a:rPr>
              <a:t>*1</a:t>
            </a:r>
            <a:r>
              <a:rPr kumimoji="1" lang="ja-JP" altLang="en-US" sz="900" dirty="0">
                <a:latin typeface="+mn-ea"/>
              </a:rPr>
              <a:t>：ある震度に曝される人口のこと</a:t>
            </a:r>
            <a:endParaRPr kumimoji="1" lang="en-US" altLang="ja-JP" sz="900" dirty="0">
              <a:latin typeface="+mn-ea"/>
            </a:endParaRPr>
          </a:p>
        </p:txBody>
      </p:sp>
      <p:pic>
        <p:nvPicPr>
          <p:cNvPr id="4" name="図 3">
            <a:extLst>
              <a:ext uri="{FF2B5EF4-FFF2-40B4-BE49-F238E27FC236}">
                <a16:creationId xmlns:a16="http://schemas.microsoft.com/office/drawing/2014/main" id="{451B2319-01BD-35CC-B56F-0A3E1BCD1C10}"/>
              </a:ext>
            </a:extLst>
          </p:cNvPr>
          <p:cNvPicPr>
            <a:picLocks noChangeAspect="1"/>
          </p:cNvPicPr>
          <p:nvPr/>
        </p:nvPicPr>
        <p:blipFill>
          <a:blip r:embed="rId6"/>
          <a:stretch>
            <a:fillRect/>
          </a:stretch>
        </p:blipFill>
        <p:spPr>
          <a:xfrm>
            <a:off x="2840298" y="3507426"/>
            <a:ext cx="2520000" cy="1471859"/>
          </a:xfrm>
          <a:prstGeom prst="rect">
            <a:avLst/>
          </a:prstGeom>
        </p:spPr>
      </p:pic>
      <p:sp>
        <p:nvSpPr>
          <p:cNvPr id="18" name="角丸四角形 73">
            <a:extLst>
              <a:ext uri="{FF2B5EF4-FFF2-40B4-BE49-F238E27FC236}">
                <a16:creationId xmlns:a16="http://schemas.microsoft.com/office/drawing/2014/main" id="{D14DFE51-3133-0F15-8CCA-7B0098B784B5}"/>
              </a:ext>
            </a:extLst>
          </p:cNvPr>
          <p:cNvSpPr/>
          <p:nvPr/>
        </p:nvSpPr>
        <p:spPr>
          <a:xfrm>
            <a:off x="330648" y="5782989"/>
            <a:ext cx="23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想定するメッシュ単位について</a:t>
            </a:r>
          </a:p>
        </p:txBody>
      </p:sp>
      <p:sp>
        <p:nvSpPr>
          <p:cNvPr id="19" name="テキスト ボックス 18">
            <a:extLst>
              <a:ext uri="{FF2B5EF4-FFF2-40B4-BE49-F238E27FC236}">
                <a16:creationId xmlns:a16="http://schemas.microsoft.com/office/drawing/2014/main" id="{E40A572F-A3A9-BC93-8BD4-6A23FEE8261E}"/>
              </a:ext>
            </a:extLst>
          </p:cNvPr>
          <p:cNvSpPr txBox="1"/>
          <p:nvPr/>
        </p:nvSpPr>
        <p:spPr>
          <a:xfrm>
            <a:off x="318883" y="5876006"/>
            <a:ext cx="5155286" cy="600164"/>
          </a:xfrm>
          <a:prstGeom prst="rect">
            <a:avLst/>
          </a:prstGeom>
          <a:noFill/>
        </p:spPr>
        <p:txBody>
          <a:bodyPr wrap="square" rtlCol="0">
            <a:spAutoFit/>
          </a:bodyPr>
          <a:lstStyle/>
          <a:p>
            <a:r>
              <a:rPr kumimoji="1" lang="ja-JP" altLang="en-US" sz="1100" dirty="0">
                <a:latin typeface="+mn-ea"/>
              </a:rPr>
              <a:t>　</a:t>
            </a:r>
            <a:r>
              <a:rPr kumimoji="1" lang="en-US" altLang="ja-JP" sz="1100" dirty="0">
                <a:latin typeface="+mn-ea"/>
              </a:rPr>
              <a:t>H19</a:t>
            </a:r>
            <a:r>
              <a:rPr kumimoji="1" lang="ja-JP" altLang="en-US" sz="1100" dirty="0">
                <a:latin typeface="+mn-ea"/>
              </a:rPr>
              <a:t>想定（直下）時点では、国勢調査による人口データは</a:t>
            </a:r>
            <a:r>
              <a:rPr kumimoji="1" lang="en-US" altLang="ja-JP" sz="1100" dirty="0">
                <a:latin typeface="+mn-ea"/>
              </a:rPr>
              <a:t>500m</a:t>
            </a:r>
            <a:r>
              <a:rPr kumimoji="1" lang="ja-JP" altLang="en-US" sz="1100" dirty="0">
                <a:latin typeface="+mn-ea"/>
              </a:rPr>
              <a:t>メッシュ集計として公表されており、地表震度についても同様に</a:t>
            </a:r>
            <a:r>
              <a:rPr kumimoji="1" lang="en-US" altLang="ja-JP" sz="1100" dirty="0">
                <a:latin typeface="+mn-ea"/>
              </a:rPr>
              <a:t>500m</a:t>
            </a:r>
            <a:r>
              <a:rPr kumimoji="1" lang="ja-JP" altLang="en-US" sz="1100" dirty="0">
                <a:latin typeface="+mn-ea"/>
              </a:rPr>
              <a:t>メッシュを対象としていた。</a:t>
            </a:r>
            <a:r>
              <a:rPr kumimoji="1" lang="ja-JP" altLang="en-US" sz="1100" b="1" dirty="0">
                <a:latin typeface="+mn-ea"/>
              </a:rPr>
              <a:t>今回想定（直下）では、最新版である</a:t>
            </a:r>
            <a:r>
              <a:rPr kumimoji="1" lang="en-US" altLang="ja-JP" sz="1100" b="1" dirty="0">
                <a:latin typeface="+mn-ea"/>
              </a:rPr>
              <a:t>R2</a:t>
            </a:r>
            <a:r>
              <a:rPr kumimoji="1" lang="ja-JP" altLang="en-US" sz="1100" b="1" dirty="0">
                <a:latin typeface="+mn-ea"/>
              </a:rPr>
              <a:t>年国勢調査データに合わせて</a:t>
            </a:r>
            <a:r>
              <a:rPr kumimoji="1" lang="en-US" altLang="ja-JP" sz="1100" b="1" dirty="0">
                <a:latin typeface="+mn-ea"/>
              </a:rPr>
              <a:t>250m</a:t>
            </a:r>
            <a:r>
              <a:rPr kumimoji="1" lang="ja-JP" altLang="en-US" sz="1100" b="1" dirty="0">
                <a:latin typeface="+mn-ea"/>
              </a:rPr>
              <a:t>メッシュを対象</a:t>
            </a:r>
            <a:r>
              <a:rPr kumimoji="1" lang="ja-JP" altLang="en-US" sz="1100" dirty="0">
                <a:latin typeface="+mn-ea"/>
              </a:rPr>
              <a:t>とした。</a:t>
            </a:r>
          </a:p>
        </p:txBody>
      </p:sp>
    </p:spTree>
    <p:extLst>
      <p:ext uri="{BB962C8B-B14F-4D97-AF65-F5344CB8AC3E}">
        <p14:creationId xmlns:p14="http://schemas.microsoft.com/office/powerpoint/2010/main" val="205479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正方形/長方形 279">
            <a:extLst>
              <a:ext uri="{FF2B5EF4-FFF2-40B4-BE49-F238E27FC236}">
                <a16:creationId xmlns:a16="http://schemas.microsoft.com/office/drawing/2014/main" id="{97049016-5EEB-4DA4-8BCB-7B4C0056A4E0}"/>
              </a:ext>
            </a:extLst>
          </p:cNvPr>
          <p:cNvSpPr/>
          <p:nvPr/>
        </p:nvSpPr>
        <p:spPr>
          <a:xfrm>
            <a:off x="1" y="-17936"/>
            <a:ext cx="9144000" cy="33552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48"/>
          </a:p>
        </p:txBody>
      </p:sp>
      <p:sp>
        <p:nvSpPr>
          <p:cNvPr id="290" name="正方形/長方形 289">
            <a:extLst>
              <a:ext uri="{FF2B5EF4-FFF2-40B4-BE49-F238E27FC236}">
                <a16:creationId xmlns:a16="http://schemas.microsoft.com/office/drawing/2014/main" id="{9857F210-AF1D-4659-A054-A5C7D0EF665B}"/>
              </a:ext>
            </a:extLst>
          </p:cNvPr>
          <p:cNvSpPr/>
          <p:nvPr/>
        </p:nvSpPr>
        <p:spPr>
          <a:xfrm>
            <a:off x="-1" y="-17937"/>
            <a:ext cx="4267028" cy="335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92" dirty="0">
                <a:latin typeface="Meiryo UI" panose="020B0604030504040204" pitchFamily="50" charset="-128"/>
                <a:ea typeface="Meiryo UI" panose="020B0604030504040204" pitchFamily="50" charset="-128"/>
              </a:rPr>
              <a:t>被害想定見直しスケジュール</a:t>
            </a:r>
          </a:p>
        </p:txBody>
      </p:sp>
      <p:graphicFrame>
        <p:nvGraphicFramePr>
          <p:cNvPr id="208" name="オブジェクト 207">
            <a:extLst>
              <a:ext uri="{FF2B5EF4-FFF2-40B4-BE49-F238E27FC236}">
                <a16:creationId xmlns:a16="http://schemas.microsoft.com/office/drawing/2014/main" id="{71AE2C15-F0E8-4B1E-8E42-418A122FF1C3}"/>
              </a:ext>
            </a:extLst>
          </p:cNvPr>
          <p:cNvGraphicFramePr>
            <a:graphicFrameLocks noChangeAspect="1"/>
          </p:cNvGraphicFramePr>
          <p:nvPr>
            <p:extLst>
              <p:ext uri="{D42A27DB-BD31-4B8C-83A1-F6EECF244321}">
                <p14:modId xmlns:p14="http://schemas.microsoft.com/office/powerpoint/2010/main" val="23267707"/>
              </p:ext>
            </p:extLst>
          </p:nvPr>
        </p:nvGraphicFramePr>
        <p:xfrm>
          <a:off x="68873" y="631581"/>
          <a:ext cx="8995996" cy="5901103"/>
        </p:xfrm>
        <a:graphic>
          <a:graphicData uri="http://schemas.openxmlformats.org/presentationml/2006/ole">
            <mc:AlternateContent xmlns:mc="http://schemas.openxmlformats.org/markup-compatibility/2006">
              <mc:Choice xmlns:v="urn:schemas-microsoft-com:vml" Requires="v">
                <p:oleObj spid="_x0000_s1047" name="Worksheet" r:id="rId4" imgW="9745803" imgH="6393145" progId="Excel.Sheet.12">
                  <p:embed/>
                </p:oleObj>
              </mc:Choice>
              <mc:Fallback>
                <p:oleObj name="Worksheet" r:id="rId4" imgW="9745803" imgH="6393145" progId="Excel.Sheet.12">
                  <p:embed/>
                  <p:pic>
                    <p:nvPicPr>
                      <p:cNvPr id="208" name="オブジェクト 207">
                        <a:extLst>
                          <a:ext uri="{FF2B5EF4-FFF2-40B4-BE49-F238E27FC236}">
                            <a16:creationId xmlns:a16="http://schemas.microsoft.com/office/drawing/2014/main" id="{71AE2C15-F0E8-4B1E-8E42-418A122FF1C3}"/>
                          </a:ext>
                        </a:extLst>
                      </p:cNvPr>
                      <p:cNvPicPr/>
                      <p:nvPr/>
                    </p:nvPicPr>
                    <p:blipFill>
                      <a:blip r:embed="rId5"/>
                      <a:stretch>
                        <a:fillRect/>
                      </a:stretch>
                    </p:blipFill>
                    <p:spPr>
                      <a:xfrm>
                        <a:off x="68873" y="631581"/>
                        <a:ext cx="8995996" cy="5901103"/>
                      </a:xfrm>
                      <a:prstGeom prst="rect">
                        <a:avLst/>
                      </a:prstGeom>
                    </p:spPr>
                  </p:pic>
                </p:oleObj>
              </mc:Fallback>
            </mc:AlternateContent>
          </a:graphicData>
        </a:graphic>
      </p:graphicFrame>
      <p:sp>
        <p:nvSpPr>
          <p:cNvPr id="105" name="正方形/長方形 104">
            <a:extLst>
              <a:ext uri="{FF2B5EF4-FFF2-40B4-BE49-F238E27FC236}">
                <a16:creationId xmlns:a16="http://schemas.microsoft.com/office/drawing/2014/main" id="{A572115C-F43C-4D75-A560-09A1A6A687AB}"/>
              </a:ext>
            </a:extLst>
          </p:cNvPr>
          <p:cNvSpPr/>
          <p:nvPr/>
        </p:nvSpPr>
        <p:spPr>
          <a:xfrm>
            <a:off x="8312727" y="-17937"/>
            <a:ext cx="831273" cy="335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292" dirty="0">
                <a:latin typeface="Meiryo UI" panose="020B0604030504040204" pitchFamily="50" charset="-128"/>
                <a:ea typeface="Meiryo UI" panose="020B0604030504040204" pitchFamily="50" charset="-128"/>
              </a:rPr>
              <a:t>R7.12</a:t>
            </a:r>
            <a:endParaRPr kumimoji="1" lang="ja-JP" altLang="en-US" sz="1292" dirty="0">
              <a:latin typeface="Meiryo UI" panose="020B0604030504040204" pitchFamily="50" charset="-128"/>
              <a:ea typeface="Meiryo UI" panose="020B0604030504040204" pitchFamily="50" charset="-128"/>
            </a:endParaRPr>
          </a:p>
        </p:txBody>
      </p:sp>
      <p:sp>
        <p:nvSpPr>
          <p:cNvPr id="2" name="矢印: 五方向 1">
            <a:extLst>
              <a:ext uri="{FF2B5EF4-FFF2-40B4-BE49-F238E27FC236}">
                <a16:creationId xmlns:a16="http://schemas.microsoft.com/office/drawing/2014/main" id="{111A9451-1B68-44F8-A11A-59884B31AF6F}"/>
              </a:ext>
            </a:extLst>
          </p:cNvPr>
          <p:cNvSpPr/>
          <p:nvPr/>
        </p:nvSpPr>
        <p:spPr>
          <a:xfrm>
            <a:off x="662984" y="1384342"/>
            <a:ext cx="1258136" cy="308090"/>
          </a:xfrm>
          <a:prstGeom prst="homePlate">
            <a:avLst>
              <a:gd name="adj" fmla="val 44293"/>
            </a:avLst>
          </a:prstGeom>
          <a:solidFill>
            <a:schemeClr val="accent4">
              <a:lumMod val="60000"/>
              <a:lumOff val="40000"/>
              <a:alpha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6" name="テキスト ボックス 105">
            <a:extLst>
              <a:ext uri="{FF2B5EF4-FFF2-40B4-BE49-F238E27FC236}">
                <a16:creationId xmlns:a16="http://schemas.microsoft.com/office/drawing/2014/main" id="{AADF3401-17E6-49C7-B592-756C7CDF871E}"/>
              </a:ext>
            </a:extLst>
          </p:cNvPr>
          <p:cNvSpPr txBox="1"/>
          <p:nvPr/>
        </p:nvSpPr>
        <p:spPr bwMode="gray">
          <a:xfrm>
            <a:off x="681951" y="1414704"/>
            <a:ext cx="1096520" cy="131909"/>
          </a:xfrm>
          <a:prstGeom prst="rect">
            <a:avLst/>
          </a:prstGeom>
          <a:noFill/>
        </p:spPr>
        <p:txBody>
          <a:bodyPr wrap="square" lIns="32208" tIns="0" rIns="32208" bIns="32208" rtlCol="0">
            <a:spAutoFit/>
          </a:bodyPr>
          <a:lstStyle/>
          <a:p>
            <a:r>
              <a:rPr lang="ja-JP" altLang="en-US" sz="646" u="sng" dirty="0">
                <a:latin typeface="Meiryo UI" panose="020B0604030504040204" pitchFamily="50" charset="-128"/>
                <a:ea typeface="Meiryo UI" panose="020B0604030504040204" pitchFamily="50" charset="-128"/>
              </a:rPr>
              <a:t>南海トラ検討ワーキンググループ</a:t>
            </a:r>
            <a:endParaRPr lang="en-US" altLang="ja-JP" sz="646" u="sng" dirty="0">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AE6D2E6D-423A-46EF-A5BD-4A21F77D5E34}"/>
              </a:ext>
            </a:extLst>
          </p:cNvPr>
          <p:cNvSpPr txBox="1"/>
          <p:nvPr/>
        </p:nvSpPr>
        <p:spPr bwMode="gray">
          <a:xfrm>
            <a:off x="681951" y="1564222"/>
            <a:ext cx="1096520" cy="131909"/>
          </a:xfrm>
          <a:prstGeom prst="rect">
            <a:avLst/>
          </a:prstGeom>
          <a:noFill/>
        </p:spPr>
        <p:txBody>
          <a:bodyPr wrap="square" lIns="32208" tIns="0" rIns="32208" bIns="32208" rtlCol="0">
            <a:spAutoFit/>
          </a:bodyPr>
          <a:lstStyle/>
          <a:p>
            <a:r>
              <a:rPr lang="ja-JP" altLang="en-US" sz="646" u="sng" dirty="0">
                <a:latin typeface="Meiryo UI" panose="020B0604030504040204" pitchFamily="50" charset="-128"/>
                <a:ea typeface="Meiryo UI" panose="020B0604030504040204" pitchFamily="50" charset="-128"/>
              </a:rPr>
              <a:t>南海トラ被害想定手法検討会</a:t>
            </a:r>
            <a:endParaRPr lang="en-US" altLang="ja-JP" sz="646" u="sng" dirty="0">
              <a:latin typeface="Meiryo UI" panose="020B0604030504040204" pitchFamily="50" charset="-128"/>
              <a:ea typeface="Meiryo UI" panose="020B0604030504040204" pitchFamily="50" charset="-128"/>
            </a:endParaRPr>
          </a:p>
        </p:txBody>
      </p:sp>
      <p:sp>
        <p:nvSpPr>
          <p:cNvPr id="113" name="テキスト ボックス 112">
            <a:extLst>
              <a:ext uri="{FF2B5EF4-FFF2-40B4-BE49-F238E27FC236}">
                <a16:creationId xmlns:a16="http://schemas.microsoft.com/office/drawing/2014/main" id="{7A1FE011-1CDE-4096-9E6A-F1FD7FDF7DB1}"/>
              </a:ext>
            </a:extLst>
          </p:cNvPr>
          <p:cNvSpPr txBox="1"/>
          <p:nvPr/>
        </p:nvSpPr>
        <p:spPr bwMode="gray">
          <a:xfrm>
            <a:off x="1789783" y="1473057"/>
            <a:ext cx="520331" cy="174549"/>
          </a:xfrm>
          <a:prstGeom prst="rect">
            <a:avLst/>
          </a:prstGeom>
          <a:noFill/>
        </p:spPr>
        <p:txBody>
          <a:bodyPr wrap="square" lIns="32208" tIns="0" rIns="32208" bIns="32208" rtlCol="0">
            <a:spAutoFit/>
          </a:bodyPr>
          <a:lstStyle/>
          <a:p>
            <a:pPr algn="ctr"/>
            <a:r>
              <a:rPr lang="ja-JP" altLang="en-US" sz="923" dirty="0">
                <a:latin typeface="Meiryo UI" panose="020B0604030504040204" pitchFamily="50" charset="-128"/>
                <a:ea typeface="Meiryo UI" panose="020B0604030504040204" pitchFamily="50" charset="-128"/>
              </a:rPr>
              <a:t>●</a:t>
            </a:r>
            <a:r>
              <a:rPr lang="en-US" altLang="ja-JP" sz="923" dirty="0">
                <a:latin typeface="Meiryo UI" panose="020B0604030504040204" pitchFamily="50" charset="-128"/>
                <a:ea typeface="Meiryo UI" panose="020B0604030504040204" pitchFamily="50" charset="-128"/>
              </a:rPr>
              <a:t>3.31</a:t>
            </a:r>
          </a:p>
        </p:txBody>
      </p:sp>
      <p:sp>
        <p:nvSpPr>
          <p:cNvPr id="115" name="フリーフォーム 104">
            <a:extLst>
              <a:ext uri="{FF2B5EF4-FFF2-40B4-BE49-F238E27FC236}">
                <a16:creationId xmlns:a16="http://schemas.microsoft.com/office/drawing/2014/main" id="{0E7E8406-68DD-48D1-883B-0B157CC7D482}"/>
              </a:ext>
            </a:extLst>
          </p:cNvPr>
          <p:cNvSpPr/>
          <p:nvPr/>
        </p:nvSpPr>
        <p:spPr>
          <a:xfrm flipH="1">
            <a:off x="1809614" y="1612097"/>
            <a:ext cx="110000" cy="380154"/>
          </a:xfrm>
          <a:custGeom>
            <a:avLst/>
            <a:gdLst>
              <a:gd name="connsiteX0" fmla="*/ 0 w 195263"/>
              <a:gd name="connsiteY0" fmla="*/ 0 h 466725"/>
              <a:gd name="connsiteX1" fmla="*/ 195263 w 195263"/>
              <a:gd name="connsiteY1" fmla="*/ 0 h 466725"/>
              <a:gd name="connsiteX2" fmla="*/ 195263 w 195263"/>
              <a:gd name="connsiteY2" fmla="*/ 466725 h 466725"/>
              <a:gd name="connsiteX0" fmla="*/ 0 w 0"/>
              <a:gd name="connsiteY0" fmla="*/ 0 h 466725"/>
              <a:gd name="connsiteX1" fmla="*/ 0 w 0"/>
              <a:gd name="connsiteY1" fmla="*/ 466725 h 466725"/>
            </a:gdLst>
            <a:ahLst/>
            <a:cxnLst>
              <a:cxn ang="0">
                <a:pos x="connsiteX0" y="connsiteY0"/>
              </a:cxn>
              <a:cxn ang="0">
                <a:pos x="connsiteX1" y="connsiteY1"/>
              </a:cxn>
            </a:cxnLst>
            <a:rect l="l" t="t" r="r" b="b"/>
            <a:pathLst>
              <a:path h="466725">
                <a:moveTo>
                  <a:pt x="0" y="0"/>
                </a:moveTo>
                <a:lnTo>
                  <a:pt x="0" y="466725"/>
                </a:lnTo>
              </a:path>
            </a:pathLst>
          </a:custGeom>
          <a:noFill/>
          <a:ln w="25400">
            <a:solidFill>
              <a:schemeClr val="tx1"/>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6"/>
          </a:p>
        </p:txBody>
      </p:sp>
      <p:cxnSp>
        <p:nvCxnSpPr>
          <p:cNvPr id="116" name="直線コネクタ 115">
            <a:extLst>
              <a:ext uri="{FF2B5EF4-FFF2-40B4-BE49-F238E27FC236}">
                <a16:creationId xmlns:a16="http://schemas.microsoft.com/office/drawing/2014/main" id="{EBDC10AD-6A4F-42C5-9E37-B0495D67F104}"/>
              </a:ext>
            </a:extLst>
          </p:cNvPr>
          <p:cNvCxnSpPr>
            <a:cxnSpLocks/>
          </p:cNvCxnSpPr>
          <p:nvPr/>
        </p:nvCxnSpPr>
        <p:spPr>
          <a:xfrm>
            <a:off x="1920295" y="2032936"/>
            <a:ext cx="1508566" cy="0"/>
          </a:xfrm>
          <a:prstGeom prst="line">
            <a:avLst/>
          </a:prstGeom>
          <a:ln w="25400">
            <a:solidFill>
              <a:schemeClr val="tx1">
                <a:lumMod val="85000"/>
                <a:lumOff val="1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フリーフォーム 197">
            <a:extLst>
              <a:ext uri="{FF2B5EF4-FFF2-40B4-BE49-F238E27FC236}">
                <a16:creationId xmlns:a16="http://schemas.microsoft.com/office/drawing/2014/main" id="{40F4CDB5-074B-4B44-98D4-D254ADD13A02}"/>
              </a:ext>
            </a:extLst>
          </p:cNvPr>
          <p:cNvSpPr/>
          <p:nvPr/>
        </p:nvSpPr>
        <p:spPr>
          <a:xfrm rot="16200000" flipH="1">
            <a:off x="2428041" y="1562550"/>
            <a:ext cx="351623" cy="1381630"/>
          </a:xfrm>
          <a:custGeom>
            <a:avLst/>
            <a:gdLst>
              <a:gd name="connsiteX0" fmla="*/ 0 w 195263"/>
              <a:gd name="connsiteY0" fmla="*/ 0 h 466725"/>
              <a:gd name="connsiteX1" fmla="*/ 195263 w 195263"/>
              <a:gd name="connsiteY1" fmla="*/ 0 h 466725"/>
              <a:gd name="connsiteX2" fmla="*/ 195263 w 195263"/>
              <a:gd name="connsiteY2" fmla="*/ 466725 h 466725"/>
            </a:gdLst>
            <a:ahLst/>
            <a:cxnLst>
              <a:cxn ang="0">
                <a:pos x="connsiteX0" y="connsiteY0"/>
              </a:cxn>
              <a:cxn ang="0">
                <a:pos x="connsiteX1" y="connsiteY1"/>
              </a:cxn>
              <a:cxn ang="0">
                <a:pos x="connsiteX2" y="connsiteY2"/>
              </a:cxn>
            </a:cxnLst>
            <a:rect l="l" t="t" r="r" b="b"/>
            <a:pathLst>
              <a:path w="195263" h="466725">
                <a:moveTo>
                  <a:pt x="0" y="0"/>
                </a:moveTo>
                <a:lnTo>
                  <a:pt x="195263" y="0"/>
                </a:lnTo>
                <a:lnTo>
                  <a:pt x="195263" y="466725"/>
                </a:ln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23"/>
          </a:p>
        </p:txBody>
      </p:sp>
      <p:sp>
        <p:nvSpPr>
          <p:cNvPr id="120" name="テキスト ボックス 119">
            <a:extLst>
              <a:ext uri="{FF2B5EF4-FFF2-40B4-BE49-F238E27FC236}">
                <a16:creationId xmlns:a16="http://schemas.microsoft.com/office/drawing/2014/main" id="{03533AC9-473C-4B85-8794-4F1A23AAEAC3}"/>
              </a:ext>
            </a:extLst>
          </p:cNvPr>
          <p:cNvSpPr txBox="1"/>
          <p:nvPr/>
        </p:nvSpPr>
        <p:spPr bwMode="gray">
          <a:xfrm>
            <a:off x="2224331" y="1786848"/>
            <a:ext cx="1131749"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津波シミュレーション</a:t>
            </a:r>
            <a:endParaRPr lang="en-US" altLang="ja-JP" sz="923" dirty="0">
              <a:latin typeface="Meiryo UI" panose="020B0604030504040204" pitchFamily="50" charset="-128"/>
              <a:ea typeface="Meiryo UI" panose="020B0604030504040204" pitchFamily="50" charset="-128"/>
            </a:endParaRPr>
          </a:p>
        </p:txBody>
      </p:sp>
      <p:sp>
        <p:nvSpPr>
          <p:cNvPr id="121" name="テキスト ボックス 120">
            <a:extLst>
              <a:ext uri="{FF2B5EF4-FFF2-40B4-BE49-F238E27FC236}">
                <a16:creationId xmlns:a16="http://schemas.microsoft.com/office/drawing/2014/main" id="{29959825-3BEE-461C-AF7D-EFE8CD9FF3F4}"/>
              </a:ext>
            </a:extLst>
          </p:cNvPr>
          <p:cNvSpPr txBox="1"/>
          <p:nvPr/>
        </p:nvSpPr>
        <p:spPr bwMode="gray">
          <a:xfrm>
            <a:off x="2330999" y="2259723"/>
            <a:ext cx="678610"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地震動算定</a:t>
            </a:r>
            <a:endParaRPr lang="en-US" altLang="ja-JP" sz="923" dirty="0">
              <a:latin typeface="Meiryo UI" panose="020B0604030504040204" pitchFamily="50" charset="-128"/>
              <a:ea typeface="Meiryo UI" panose="020B0604030504040204" pitchFamily="50" charset="-128"/>
            </a:endParaRPr>
          </a:p>
        </p:txBody>
      </p:sp>
      <p:cxnSp>
        <p:nvCxnSpPr>
          <p:cNvPr id="122" name="直線コネクタ 121">
            <a:extLst>
              <a:ext uri="{FF2B5EF4-FFF2-40B4-BE49-F238E27FC236}">
                <a16:creationId xmlns:a16="http://schemas.microsoft.com/office/drawing/2014/main" id="{8A51FFAC-DFEF-4087-BC17-41802DC918A0}"/>
              </a:ext>
            </a:extLst>
          </p:cNvPr>
          <p:cNvCxnSpPr>
            <a:cxnSpLocks/>
          </p:cNvCxnSpPr>
          <p:nvPr/>
        </p:nvCxnSpPr>
        <p:spPr>
          <a:xfrm>
            <a:off x="3294666" y="2800284"/>
            <a:ext cx="1916242" cy="0"/>
          </a:xfrm>
          <a:prstGeom prst="line">
            <a:avLst/>
          </a:prstGeom>
          <a:ln w="25400">
            <a:solidFill>
              <a:schemeClr val="tx1">
                <a:lumMod val="85000"/>
                <a:lumOff val="1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A0109C65-7AC4-4392-BBBF-00A274DE4434}"/>
              </a:ext>
            </a:extLst>
          </p:cNvPr>
          <p:cNvSpPr txBox="1"/>
          <p:nvPr/>
        </p:nvSpPr>
        <p:spPr bwMode="gray">
          <a:xfrm>
            <a:off x="3502001" y="2640064"/>
            <a:ext cx="812695"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被害想定算定</a:t>
            </a:r>
            <a:endParaRPr lang="en-US" altLang="ja-JP" sz="923" dirty="0">
              <a:latin typeface="Meiryo UI" panose="020B0604030504040204" pitchFamily="50" charset="-128"/>
              <a:ea typeface="Meiryo UI" panose="020B0604030504040204" pitchFamily="50" charset="-128"/>
            </a:endParaRPr>
          </a:p>
        </p:txBody>
      </p:sp>
      <p:cxnSp>
        <p:nvCxnSpPr>
          <p:cNvPr id="124" name="直線コネクタ 123">
            <a:extLst>
              <a:ext uri="{FF2B5EF4-FFF2-40B4-BE49-F238E27FC236}">
                <a16:creationId xmlns:a16="http://schemas.microsoft.com/office/drawing/2014/main" id="{48DE670B-0205-41B5-9DF3-6D6F3BD59E7D}"/>
              </a:ext>
            </a:extLst>
          </p:cNvPr>
          <p:cNvCxnSpPr>
            <a:cxnSpLocks/>
          </p:cNvCxnSpPr>
          <p:nvPr/>
        </p:nvCxnSpPr>
        <p:spPr>
          <a:xfrm>
            <a:off x="3294666" y="2590787"/>
            <a:ext cx="3699616" cy="0"/>
          </a:xfrm>
          <a:prstGeom prst="line">
            <a:avLst/>
          </a:prstGeom>
          <a:ln w="25400" cmpd="dbl">
            <a:solidFill>
              <a:schemeClr val="tx1">
                <a:lumMod val="85000"/>
                <a:lumOff val="1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F0D7E85E-F5D5-4167-A4B7-6C0291D8F0EF}"/>
              </a:ext>
            </a:extLst>
          </p:cNvPr>
          <p:cNvSpPr txBox="1"/>
          <p:nvPr/>
        </p:nvSpPr>
        <p:spPr bwMode="gray">
          <a:xfrm>
            <a:off x="1188412" y="2976656"/>
            <a:ext cx="482696" cy="1290456"/>
          </a:xfrm>
          <a:prstGeom prst="rect">
            <a:avLst/>
          </a:prstGeom>
          <a:noFill/>
        </p:spPr>
        <p:txBody>
          <a:bodyPr vert="eaVert" wrap="square" lIns="0" tIns="0" rIns="0" bIns="0" rtlCol="0" anchor="ctr">
            <a:spAutoFit/>
          </a:bodyPr>
          <a:lstStyle/>
          <a:p>
            <a:r>
              <a:rPr kumimoji="1" lang="ja-JP" altLang="en-US" sz="923" dirty="0">
                <a:solidFill>
                  <a:srgbClr val="0000CC"/>
                </a:solidFill>
                <a:latin typeface="BIZ UDPゴシック" panose="020B0400000000000000" pitchFamily="50" charset="-128"/>
                <a:ea typeface="BIZ UDPゴシック" panose="020B0400000000000000" pitchFamily="50" charset="-128"/>
              </a:rPr>
              <a:t>●部会③</a:t>
            </a:r>
            <a:endParaRPr kumimoji="1" lang="en-US" altLang="ja-JP" sz="923"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（津波シミュレーション条件）</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（能登半島地震振返り）</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（被害想定算定項目・手法）</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p:txBody>
      </p:sp>
      <p:sp>
        <p:nvSpPr>
          <p:cNvPr id="129" name="テキスト ボックス 128">
            <a:extLst>
              <a:ext uri="{FF2B5EF4-FFF2-40B4-BE49-F238E27FC236}">
                <a16:creationId xmlns:a16="http://schemas.microsoft.com/office/drawing/2014/main" id="{C2E408C1-27FF-42D7-8203-C9D8F4745611}"/>
              </a:ext>
            </a:extLst>
          </p:cNvPr>
          <p:cNvSpPr txBox="1"/>
          <p:nvPr/>
        </p:nvSpPr>
        <p:spPr bwMode="gray">
          <a:xfrm>
            <a:off x="4013867" y="2987467"/>
            <a:ext cx="596253" cy="1290680"/>
          </a:xfrm>
          <a:prstGeom prst="rect">
            <a:avLst/>
          </a:prstGeom>
          <a:noFill/>
        </p:spPr>
        <p:txBody>
          <a:bodyPr vert="eaVert" wrap="square" lIns="0" tIns="0" rIns="0" bIns="0" rtlCol="0" anchor="ctr">
            <a:spAutoFit/>
          </a:bodyPr>
          <a:lstStyle/>
          <a:p>
            <a:r>
              <a:rPr kumimoji="1" lang="ja-JP" altLang="en-US" sz="923" dirty="0">
                <a:solidFill>
                  <a:srgbClr val="0000CC"/>
                </a:solidFill>
                <a:latin typeface="BIZ UDPゴシック" panose="020B0400000000000000" pitchFamily="50" charset="-128"/>
                <a:ea typeface="BIZ UDPゴシック" panose="020B0400000000000000" pitchFamily="50" charset="-128"/>
              </a:rPr>
              <a:t>●部会</a:t>
            </a:r>
            <a:endParaRPr kumimoji="1" lang="en-US" altLang="ja-JP" sz="923"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（直下型・海溝型　地震動）</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（液状化）</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（南トラ津波浸水想定）</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（被害想定手法・災害シナリオ）</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p:txBody>
      </p:sp>
      <p:sp>
        <p:nvSpPr>
          <p:cNvPr id="130" name="テキスト ボックス 129">
            <a:extLst>
              <a:ext uri="{FF2B5EF4-FFF2-40B4-BE49-F238E27FC236}">
                <a16:creationId xmlns:a16="http://schemas.microsoft.com/office/drawing/2014/main" id="{A4E7CB46-EA99-402B-9E67-6B098942FCEA}"/>
              </a:ext>
            </a:extLst>
          </p:cNvPr>
          <p:cNvSpPr txBox="1"/>
          <p:nvPr/>
        </p:nvSpPr>
        <p:spPr bwMode="gray">
          <a:xfrm>
            <a:off x="4953341" y="2976657"/>
            <a:ext cx="482696" cy="1235445"/>
          </a:xfrm>
          <a:prstGeom prst="rect">
            <a:avLst/>
          </a:prstGeom>
          <a:noFill/>
        </p:spPr>
        <p:txBody>
          <a:bodyPr vert="eaVert" wrap="square" lIns="0" tIns="0" rIns="0" bIns="0" rtlCol="0" anchor="ctr">
            <a:spAutoFit/>
          </a:bodyPr>
          <a:lstStyle/>
          <a:p>
            <a:r>
              <a:rPr kumimoji="1" lang="ja-JP" altLang="en-US" sz="923" dirty="0">
                <a:solidFill>
                  <a:srgbClr val="0000CC"/>
                </a:solidFill>
                <a:latin typeface="BIZ UDPゴシック" panose="020B0400000000000000" pitchFamily="50" charset="-128"/>
                <a:ea typeface="BIZ UDPゴシック" panose="020B0400000000000000" pitchFamily="50" charset="-128"/>
              </a:rPr>
              <a:t>●部会</a:t>
            </a:r>
            <a:endParaRPr kumimoji="1" lang="en-US" altLang="ja-JP" sz="923"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（南トラ被害想定・直接被害）</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（直下型被害想定・直接被害）</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（災害シナリオ）</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p:txBody>
      </p:sp>
      <p:sp>
        <p:nvSpPr>
          <p:cNvPr id="131" name="フリーフォーム: 図形 130">
            <a:extLst>
              <a:ext uri="{FF2B5EF4-FFF2-40B4-BE49-F238E27FC236}">
                <a16:creationId xmlns:a16="http://schemas.microsoft.com/office/drawing/2014/main" id="{8F79AC43-FA22-4CE8-AA9F-AE8BBA0B6D01}"/>
              </a:ext>
            </a:extLst>
          </p:cNvPr>
          <p:cNvSpPr/>
          <p:nvPr/>
        </p:nvSpPr>
        <p:spPr>
          <a:xfrm>
            <a:off x="7009192" y="2589263"/>
            <a:ext cx="229906" cy="367000"/>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rgbClr val="0000CC"/>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2" name="矢印: 五方向 131">
            <a:extLst>
              <a:ext uri="{FF2B5EF4-FFF2-40B4-BE49-F238E27FC236}">
                <a16:creationId xmlns:a16="http://schemas.microsoft.com/office/drawing/2014/main" id="{AC003AE3-3E54-4C64-8D98-E76FA226511B}"/>
              </a:ext>
            </a:extLst>
          </p:cNvPr>
          <p:cNvSpPr/>
          <p:nvPr/>
        </p:nvSpPr>
        <p:spPr>
          <a:xfrm>
            <a:off x="662984" y="6088653"/>
            <a:ext cx="1249768" cy="308090"/>
          </a:xfrm>
          <a:prstGeom prst="homePlate">
            <a:avLst/>
          </a:prstGeom>
          <a:solidFill>
            <a:schemeClr val="accent4">
              <a:lumMod val="60000"/>
              <a:lumOff val="40000"/>
              <a:alpha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3" name="テキスト ボックス 132">
            <a:extLst>
              <a:ext uri="{FF2B5EF4-FFF2-40B4-BE49-F238E27FC236}">
                <a16:creationId xmlns:a16="http://schemas.microsoft.com/office/drawing/2014/main" id="{44C54AD4-912C-4A2B-A14C-8B4F52DEC95B}"/>
              </a:ext>
            </a:extLst>
          </p:cNvPr>
          <p:cNvSpPr txBox="1"/>
          <p:nvPr/>
        </p:nvSpPr>
        <p:spPr bwMode="gray">
          <a:xfrm>
            <a:off x="892035" y="6188145"/>
            <a:ext cx="714284" cy="131909"/>
          </a:xfrm>
          <a:prstGeom prst="rect">
            <a:avLst/>
          </a:prstGeom>
          <a:noFill/>
        </p:spPr>
        <p:txBody>
          <a:bodyPr wrap="square" lIns="32208" tIns="0" rIns="32208" bIns="32208" rtlCol="0">
            <a:spAutoFit/>
          </a:bodyPr>
          <a:lstStyle/>
          <a:p>
            <a:r>
              <a:rPr lang="ja-JP" altLang="en-US" sz="646" u="sng" dirty="0">
                <a:latin typeface="Meiryo UI" panose="020B0604030504040204" pitchFamily="50" charset="-128"/>
                <a:ea typeface="Meiryo UI" panose="020B0604030504040204" pitchFamily="50" charset="-128"/>
              </a:rPr>
              <a:t>地震調査委員会</a:t>
            </a:r>
            <a:endParaRPr lang="en-US" altLang="ja-JP" sz="646" u="sng" dirty="0">
              <a:latin typeface="Meiryo UI" panose="020B0604030504040204" pitchFamily="50" charset="-128"/>
              <a:ea typeface="Meiryo UI" panose="020B0604030504040204" pitchFamily="50" charset="-128"/>
            </a:endParaRPr>
          </a:p>
        </p:txBody>
      </p:sp>
      <p:sp>
        <p:nvSpPr>
          <p:cNvPr id="135" name="四角形: 角を丸くする 134">
            <a:extLst>
              <a:ext uri="{FF2B5EF4-FFF2-40B4-BE49-F238E27FC236}">
                <a16:creationId xmlns:a16="http://schemas.microsoft.com/office/drawing/2014/main" id="{FD1BE334-4EF0-4C70-9407-D9E79FE0F924}"/>
              </a:ext>
            </a:extLst>
          </p:cNvPr>
          <p:cNvSpPr/>
          <p:nvPr/>
        </p:nvSpPr>
        <p:spPr>
          <a:xfrm>
            <a:off x="1921007" y="6089497"/>
            <a:ext cx="3578582" cy="314707"/>
          </a:xfrm>
          <a:prstGeom prst="roundRect">
            <a:avLst>
              <a:gd name="adj" fmla="val 50000"/>
            </a:avLst>
          </a:prstGeom>
          <a:solidFill>
            <a:schemeClr val="accent4">
              <a:lumMod val="60000"/>
              <a:lumOff val="40000"/>
              <a:alpha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6" name="テキスト ボックス 135">
            <a:extLst>
              <a:ext uri="{FF2B5EF4-FFF2-40B4-BE49-F238E27FC236}">
                <a16:creationId xmlns:a16="http://schemas.microsoft.com/office/drawing/2014/main" id="{A4E71C0A-7C31-45FF-8A3C-C6BD3BDEC255}"/>
              </a:ext>
            </a:extLst>
          </p:cNvPr>
          <p:cNvSpPr txBox="1"/>
          <p:nvPr/>
        </p:nvSpPr>
        <p:spPr bwMode="gray">
          <a:xfrm>
            <a:off x="3294666" y="6175278"/>
            <a:ext cx="830763" cy="174549"/>
          </a:xfrm>
          <a:prstGeom prst="rect">
            <a:avLst/>
          </a:prstGeom>
          <a:noFill/>
        </p:spPr>
        <p:txBody>
          <a:bodyPr wrap="square" lIns="32208" tIns="0" rIns="32208" bIns="32208" rtlCol="0">
            <a:spAutoFit/>
          </a:bodyPr>
          <a:lstStyle/>
          <a:p>
            <a:pPr algn="ctr"/>
            <a:r>
              <a:rPr lang="ja-JP" altLang="en-US" sz="923" dirty="0">
                <a:latin typeface="Meiryo UI" panose="020B0604030504040204" pitchFamily="50" charset="-128"/>
                <a:ea typeface="Meiryo UI" panose="020B0604030504040204" pitchFamily="50" charset="-128"/>
              </a:rPr>
              <a:t>公表時期未定</a:t>
            </a:r>
            <a:endParaRPr lang="en-US" altLang="ja-JP" sz="923" dirty="0">
              <a:latin typeface="Meiryo UI" panose="020B0604030504040204" pitchFamily="50" charset="-128"/>
              <a:ea typeface="Meiryo UI" panose="020B0604030504040204" pitchFamily="50" charset="-128"/>
            </a:endParaRPr>
          </a:p>
        </p:txBody>
      </p:sp>
      <p:cxnSp>
        <p:nvCxnSpPr>
          <p:cNvPr id="139" name="直線コネクタ 138">
            <a:extLst>
              <a:ext uri="{FF2B5EF4-FFF2-40B4-BE49-F238E27FC236}">
                <a16:creationId xmlns:a16="http://schemas.microsoft.com/office/drawing/2014/main" id="{EFC9B432-C81D-4271-A876-CA438D7D8405}"/>
              </a:ext>
            </a:extLst>
          </p:cNvPr>
          <p:cNvCxnSpPr>
            <a:cxnSpLocks/>
          </p:cNvCxnSpPr>
          <p:nvPr/>
        </p:nvCxnSpPr>
        <p:spPr>
          <a:xfrm flipV="1">
            <a:off x="3443962" y="5145629"/>
            <a:ext cx="3565230" cy="10837"/>
          </a:xfrm>
          <a:prstGeom prst="line">
            <a:avLst/>
          </a:prstGeom>
          <a:ln w="25400" cmpd="dbl">
            <a:solidFill>
              <a:schemeClr val="tx1">
                <a:lumMod val="85000"/>
                <a:lumOff val="1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E7010C56-F180-453B-BB77-7436E4DB5DD8}"/>
              </a:ext>
            </a:extLst>
          </p:cNvPr>
          <p:cNvCxnSpPr>
            <a:cxnSpLocks/>
          </p:cNvCxnSpPr>
          <p:nvPr/>
        </p:nvCxnSpPr>
        <p:spPr>
          <a:xfrm>
            <a:off x="4125429" y="4641217"/>
            <a:ext cx="184294" cy="0"/>
          </a:xfrm>
          <a:prstGeom prst="line">
            <a:avLst/>
          </a:prstGeom>
          <a:ln w="25400">
            <a:solidFill>
              <a:schemeClr val="tx1">
                <a:lumMod val="85000"/>
                <a:lumOff val="1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E7D5C62D-D8B2-4BE1-BCCB-8CA750A95A6F}"/>
              </a:ext>
            </a:extLst>
          </p:cNvPr>
          <p:cNvCxnSpPr>
            <a:cxnSpLocks/>
          </p:cNvCxnSpPr>
          <p:nvPr/>
        </p:nvCxnSpPr>
        <p:spPr>
          <a:xfrm>
            <a:off x="2049948" y="5154886"/>
            <a:ext cx="1378913" cy="0"/>
          </a:xfrm>
          <a:prstGeom prst="line">
            <a:avLst/>
          </a:prstGeom>
          <a:ln w="25400">
            <a:solidFill>
              <a:schemeClr val="tx1">
                <a:lumMod val="85000"/>
                <a:lumOff val="1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テキスト ボックス 147">
            <a:extLst>
              <a:ext uri="{FF2B5EF4-FFF2-40B4-BE49-F238E27FC236}">
                <a16:creationId xmlns:a16="http://schemas.microsoft.com/office/drawing/2014/main" id="{15763CCA-3591-45A9-93EC-91CDDA4EB8E8}"/>
              </a:ext>
            </a:extLst>
          </p:cNvPr>
          <p:cNvSpPr txBox="1"/>
          <p:nvPr/>
        </p:nvSpPr>
        <p:spPr bwMode="gray">
          <a:xfrm>
            <a:off x="3456744" y="1650237"/>
            <a:ext cx="1019400" cy="316575"/>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市町村</a:t>
            </a:r>
            <a:endParaRPr lang="en-US" altLang="ja-JP" sz="923" dirty="0">
              <a:latin typeface="Meiryo UI" panose="020B0604030504040204" pitchFamily="50" charset="-128"/>
              <a:ea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rPr>
              <a:t>施設管理者調整</a:t>
            </a:r>
            <a:endParaRPr lang="en-US" altLang="ja-JP" sz="923" dirty="0">
              <a:latin typeface="Meiryo UI" panose="020B0604030504040204" pitchFamily="50" charset="-128"/>
              <a:ea typeface="Meiryo UI" panose="020B0604030504040204" pitchFamily="50" charset="-128"/>
            </a:endParaRPr>
          </a:p>
        </p:txBody>
      </p:sp>
      <p:sp>
        <p:nvSpPr>
          <p:cNvPr id="150" name="フリーフォーム: 図形 149">
            <a:extLst>
              <a:ext uri="{FF2B5EF4-FFF2-40B4-BE49-F238E27FC236}">
                <a16:creationId xmlns:a16="http://schemas.microsoft.com/office/drawing/2014/main" id="{327FCCA4-07DD-4A6A-B2D0-9428DEAF5C92}"/>
              </a:ext>
            </a:extLst>
          </p:cNvPr>
          <p:cNvSpPr/>
          <p:nvPr/>
        </p:nvSpPr>
        <p:spPr>
          <a:xfrm>
            <a:off x="4305824" y="2043625"/>
            <a:ext cx="237278" cy="923120"/>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rgbClr val="0000CC"/>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5" name="テキスト ボックス 124">
            <a:extLst>
              <a:ext uri="{FF2B5EF4-FFF2-40B4-BE49-F238E27FC236}">
                <a16:creationId xmlns:a16="http://schemas.microsoft.com/office/drawing/2014/main" id="{B2E88DEC-0BB0-4E9B-95FC-18F4DA1FE972}"/>
              </a:ext>
            </a:extLst>
          </p:cNvPr>
          <p:cNvSpPr txBox="1"/>
          <p:nvPr/>
        </p:nvSpPr>
        <p:spPr bwMode="gray">
          <a:xfrm>
            <a:off x="4628354" y="2428046"/>
            <a:ext cx="2361721"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ライフライン事業者（電力・ガス）被害想定算定</a:t>
            </a:r>
            <a:endParaRPr lang="en-US" altLang="ja-JP" sz="923" dirty="0">
              <a:latin typeface="Meiryo UI" panose="020B0604030504040204" pitchFamily="50" charset="-128"/>
              <a:ea typeface="Meiryo UI" panose="020B0604030504040204" pitchFamily="50" charset="-128"/>
            </a:endParaRPr>
          </a:p>
        </p:txBody>
      </p:sp>
      <p:sp>
        <p:nvSpPr>
          <p:cNvPr id="151" name="フリーフォーム: 図形 150">
            <a:extLst>
              <a:ext uri="{FF2B5EF4-FFF2-40B4-BE49-F238E27FC236}">
                <a16:creationId xmlns:a16="http://schemas.microsoft.com/office/drawing/2014/main" id="{FE9B146D-76C5-489D-98AE-275FB2F4B619}"/>
              </a:ext>
            </a:extLst>
          </p:cNvPr>
          <p:cNvSpPr/>
          <p:nvPr/>
        </p:nvSpPr>
        <p:spPr>
          <a:xfrm flipV="1">
            <a:off x="4324634" y="3364107"/>
            <a:ext cx="218792" cy="1277110"/>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rgbClr val="0000CC"/>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2" name="フリーフォーム: 図形 151">
            <a:extLst>
              <a:ext uri="{FF2B5EF4-FFF2-40B4-BE49-F238E27FC236}">
                <a16:creationId xmlns:a16="http://schemas.microsoft.com/office/drawing/2014/main" id="{427ADC1B-EBF2-4DF6-B389-5D7C2C6D2D1C}"/>
              </a:ext>
            </a:extLst>
          </p:cNvPr>
          <p:cNvSpPr/>
          <p:nvPr/>
        </p:nvSpPr>
        <p:spPr>
          <a:xfrm flipV="1">
            <a:off x="7030063" y="3364104"/>
            <a:ext cx="207502" cy="1777141"/>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rgbClr val="0000CC"/>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5" name="テキスト ボックス 154">
            <a:extLst>
              <a:ext uri="{FF2B5EF4-FFF2-40B4-BE49-F238E27FC236}">
                <a16:creationId xmlns:a16="http://schemas.microsoft.com/office/drawing/2014/main" id="{9AB0490D-3A2A-4FE7-8D55-E344D9C1BF31}"/>
              </a:ext>
            </a:extLst>
          </p:cNvPr>
          <p:cNvSpPr txBox="1"/>
          <p:nvPr/>
        </p:nvSpPr>
        <p:spPr bwMode="gray">
          <a:xfrm>
            <a:off x="8799187" y="2974853"/>
            <a:ext cx="142027" cy="1016661"/>
          </a:xfrm>
          <a:prstGeom prst="rect">
            <a:avLst/>
          </a:prstGeom>
          <a:noFill/>
        </p:spPr>
        <p:txBody>
          <a:bodyPr vert="eaVert" wrap="square" lIns="0" tIns="0" rIns="0" bIns="0" rtlCol="0" anchor="ctr">
            <a:spAutoFit/>
          </a:bodyPr>
          <a:lstStyle/>
          <a:p>
            <a:r>
              <a:rPr kumimoji="1" lang="ja-JP" altLang="en-US" sz="923" dirty="0">
                <a:solidFill>
                  <a:srgbClr val="0000CC"/>
                </a:solidFill>
                <a:latin typeface="BIZ UDPゴシック" panose="020B0400000000000000" pitchFamily="50" charset="-128"/>
                <a:ea typeface="BIZ UDPゴシック" panose="020B0400000000000000" pitchFamily="50" charset="-128"/>
              </a:rPr>
              <a:t>★大阪府防災会議</a:t>
            </a:r>
            <a:endParaRPr kumimoji="1" lang="en-US" altLang="ja-JP" sz="923" dirty="0">
              <a:solidFill>
                <a:srgbClr val="0000CC"/>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E5546C19-B286-41F1-A94A-D1C97A4A8527}"/>
              </a:ext>
            </a:extLst>
          </p:cNvPr>
          <p:cNvSpPr txBox="1"/>
          <p:nvPr/>
        </p:nvSpPr>
        <p:spPr bwMode="gray">
          <a:xfrm>
            <a:off x="1674224" y="2976657"/>
            <a:ext cx="255583" cy="1393356"/>
          </a:xfrm>
          <a:prstGeom prst="rect">
            <a:avLst/>
          </a:prstGeom>
          <a:noFill/>
        </p:spPr>
        <p:txBody>
          <a:bodyPr vert="eaVert" wrap="square" lIns="0" tIns="0" rIns="0" bIns="0" rtlCol="0" anchor="ctr">
            <a:spAutoFit/>
          </a:bodyPr>
          <a:lstStyle/>
          <a:p>
            <a:r>
              <a:rPr kumimoji="1" lang="ja-JP" altLang="en-US" sz="923" dirty="0">
                <a:solidFill>
                  <a:srgbClr val="0000CC"/>
                </a:solidFill>
                <a:latin typeface="BIZ UDPゴシック" panose="020B0400000000000000" pitchFamily="50" charset="-128"/>
                <a:ea typeface="BIZ UDPゴシック" panose="020B0400000000000000" pitchFamily="50" charset="-128"/>
              </a:rPr>
              <a:t>●部会④</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（被害想定手法・災害シナリオ）</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p:txBody>
      </p:sp>
      <p:sp>
        <p:nvSpPr>
          <p:cNvPr id="157" name="フリーフォーム: 図形 156">
            <a:extLst>
              <a:ext uri="{FF2B5EF4-FFF2-40B4-BE49-F238E27FC236}">
                <a16:creationId xmlns:a16="http://schemas.microsoft.com/office/drawing/2014/main" id="{7F7B4344-7AEB-43DE-9841-BA2F42781FCF}"/>
              </a:ext>
            </a:extLst>
          </p:cNvPr>
          <p:cNvSpPr/>
          <p:nvPr/>
        </p:nvSpPr>
        <p:spPr>
          <a:xfrm flipV="1">
            <a:off x="3443964" y="4686671"/>
            <a:ext cx="659942" cy="681609"/>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chemeClr val="tx1"/>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40" name="直線コネクタ 139">
            <a:extLst>
              <a:ext uri="{FF2B5EF4-FFF2-40B4-BE49-F238E27FC236}">
                <a16:creationId xmlns:a16="http://schemas.microsoft.com/office/drawing/2014/main" id="{00036723-B13A-4780-9876-1067F632A1E0}"/>
              </a:ext>
            </a:extLst>
          </p:cNvPr>
          <p:cNvCxnSpPr>
            <a:cxnSpLocks/>
          </p:cNvCxnSpPr>
          <p:nvPr/>
        </p:nvCxnSpPr>
        <p:spPr>
          <a:xfrm>
            <a:off x="3442504" y="4858726"/>
            <a:ext cx="1765473" cy="0"/>
          </a:xfrm>
          <a:prstGeom prst="line">
            <a:avLst/>
          </a:prstGeom>
          <a:ln w="25400">
            <a:solidFill>
              <a:schemeClr val="tx1">
                <a:lumMod val="85000"/>
                <a:lumOff val="15000"/>
              </a:schemeClr>
            </a:solidFill>
            <a:prstDash val="solid"/>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テキスト ボックス 140">
            <a:extLst>
              <a:ext uri="{FF2B5EF4-FFF2-40B4-BE49-F238E27FC236}">
                <a16:creationId xmlns:a16="http://schemas.microsoft.com/office/drawing/2014/main" id="{FEC574CE-9FA1-4CEA-B8CB-CAA560AACF5C}"/>
              </a:ext>
            </a:extLst>
          </p:cNvPr>
          <p:cNvSpPr txBox="1"/>
          <p:nvPr/>
        </p:nvSpPr>
        <p:spPr bwMode="gray">
          <a:xfrm>
            <a:off x="4762424" y="5194905"/>
            <a:ext cx="2361721"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ライフライン事業者（電力・ガス）被害想定算定</a:t>
            </a:r>
            <a:endParaRPr lang="en-US" altLang="ja-JP" sz="923" dirty="0">
              <a:latin typeface="Meiryo UI" panose="020B0604030504040204" pitchFamily="50" charset="-128"/>
              <a:ea typeface="Meiryo UI" panose="020B0604030504040204" pitchFamily="50" charset="-128"/>
            </a:endParaRPr>
          </a:p>
        </p:txBody>
      </p:sp>
      <p:sp>
        <p:nvSpPr>
          <p:cNvPr id="158" name="テキスト ボックス 157">
            <a:extLst>
              <a:ext uri="{FF2B5EF4-FFF2-40B4-BE49-F238E27FC236}">
                <a16:creationId xmlns:a16="http://schemas.microsoft.com/office/drawing/2014/main" id="{FCBD6504-8293-4D99-93DB-317C1E4805B3}"/>
              </a:ext>
            </a:extLst>
          </p:cNvPr>
          <p:cNvSpPr txBox="1"/>
          <p:nvPr/>
        </p:nvSpPr>
        <p:spPr bwMode="gray">
          <a:xfrm>
            <a:off x="6829521" y="2976657"/>
            <a:ext cx="482696" cy="1588698"/>
          </a:xfrm>
          <a:prstGeom prst="rect">
            <a:avLst/>
          </a:prstGeom>
          <a:noFill/>
        </p:spPr>
        <p:txBody>
          <a:bodyPr vert="eaVert" wrap="square" lIns="0" tIns="0" rIns="0" bIns="0" rtlCol="0" anchor="ctr">
            <a:spAutoFit/>
          </a:bodyPr>
          <a:lstStyle/>
          <a:p>
            <a:r>
              <a:rPr kumimoji="1" lang="ja-JP" altLang="en-US" sz="923" dirty="0">
                <a:solidFill>
                  <a:srgbClr val="0000CC"/>
                </a:solidFill>
                <a:latin typeface="BIZ UDPゴシック" panose="020B0400000000000000" pitchFamily="50" charset="-128"/>
                <a:ea typeface="BIZ UDPゴシック" panose="020B0400000000000000" pitchFamily="50" charset="-128"/>
              </a:rPr>
              <a:t>●部会</a:t>
            </a:r>
            <a:endParaRPr kumimoji="1" lang="en-US" altLang="ja-JP" sz="923"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（南トラ被害想定・ライフライン被害）</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（直下型被害想定・ライフライン被害）</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a:p>
            <a:r>
              <a:rPr kumimoji="1" lang="ja-JP" altLang="en-US" sz="738" dirty="0">
                <a:solidFill>
                  <a:srgbClr val="0000CC"/>
                </a:solidFill>
                <a:latin typeface="BIZ UDPゴシック" panose="020B0400000000000000" pitchFamily="50" charset="-128"/>
                <a:ea typeface="BIZ UDPゴシック" panose="020B0400000000000000" pitchFamily="50" charset="-128"/>
              </a:rPr>
              <a:t>（災害シナリオ）</a:t>
            </a:r>
            <a:endParaRPr kumimoji="1" lang="en-US" altLang="ja-JP" sz="738" dirty="0">
              <a:solidFill>
                <a:srgbClr val="0000CC"/>
              </a:solidFill>
              <a:latin typeface="BIZ UDPゴシック" panose="020B0400000000000000" pitchFamily="50" charset="-128"/>
              <a:ea typeface="BIZ UDPゴシック" panose="020B0400000000000000" pitchFamily="50" charset="-128"/>
            </a:endParaRPr>
          </a:p>
        </p:txBody>
      </p:sp>
      <p:sp>
        <p:nvSpPr>
          <p:cNvPr id="159" name="フリーフォーム: 図形 158">
            <a:extLst>
              <a:ext uri="{FF2B5EF4-FFF2-40B4-BE49-F238E27FC236}">
                <a16:creationId xmlns:a16="http://schemas.microsoft.com/office/drawing/2014/main" id="{246C9992-7175-400A-876B-357AC3CDE812}"/>
              </a:ext>
            </a:extLst>
          </p:cNvPr>
          <p:cNvSpPr/>
          <p:nvPr/>
        </p:nvSpPr>
        <p:spPr>
          <a:xfrm>
            <a:off x="5213838" y="2798598"/>
            <a:ext cx="147136" cy="172543"/>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rgbClr val="0000CC"/>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3" name="テキスト ボックス 142">
            <a:extLst>
              <a:ext uri="{FF2B5EF4-FFF2-40B4-BE49-F238E27FC236}">
                <a16:creationId xmlns:a16="http://schemas.microsoft.com/office/drawing/2014/main" id="{6E0D442C-1541-4A5F-86EC-1F5CDCA8AB45}"/>
              </a:ext>
            </a:extLst>
          </p:cNvPr>
          <p:cNvSpPr txBox="1"/>
          <p:nvPr/>
        </p:nvSpPr>
        <p:spPr bwMode="gray">
          <a:xfrm>
            <a:off x="4223113" y="4696951"/>
            <a:ext cx="899334"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被害想定算定</a:t>
            </a:r>
            <a:endParaRPr lang="en-US" altLang="ja-JP" sz="923" dirty="0">
              <a:latin typeface="Meiryo UI" panose="020B0604030504040204" pitchFamily="50" charset="-128"/>
              <a:ea typeface="Meiryo UI" panose="020B0604030504040204" pitchFamily="50" charset="-128"/>
            </a:endParaRPr>
          </a:p>
        </p:txBody>
      </p:sp>
      <p:sp>
        <p:nvSpPr>
          <p:cNvPr id="167" name="フリーフォーム: 図形 166">
            <a:extLst>
              <a:ext uri="{FF2B5EF4-FFF2-40B4-BE49-F238E27FC236}">
                <a16:creationId xmlns:a16="http://schemas.microsoft.com/office/drawing/2014/main" id="{8616CA3C-15BE-4F72-B3FB-2A173924885B}"/>
              </a:ext>
            </a:extLst>
          </p:cNvPr>
          <p:cNvSpPr/>
          <p:nvPr/>
        </p:nvSpPr>
        <p:spPr>
          <a:xfrm flipV="1">
            <a:off x="5222718" y="3364105"/>
            <a:ext cx="133999" cy="1494621"/>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Lst>
            <a:ahLst/>
            <a:cxnLst>
              <a:cxn ang="0">
                <a:pos x="connsiteX0" y="connsiteY0"/>
              </a:cxn>
              <a:cxn ang="0">
                <a:pos x="connsiteX1" y="connsiteY1"/>
              </a:cxn>
              <a:cxn ang="0">
                <a:pos x="connsiteX2" y="connsiteY2"/>
              </a:cxn>
            </a:cxnLst>
            <a:rect l="l" t="t" r="r" b="b"/>
            <a:pathLst>
              <a:path w="167640" h="205740">
                <a:moveTo>
                  <a:pt x="0" y="0"/>
                </a:moveTo>
                <a:lnTo>
                  <a:pt x="167640" y="0"/>
                </a:lnTo>
                <a:lnTo>
                  <a:pt x="167640" y="205740"/>
                </a:lnTo>
              </a:path>
            </a:pathLst>
          </a:custGeom>
          <a:noFill/>
          <a:ln w="22225">
            <a:solidFill>
              <a:srgbClr val="0000CC"/>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0" name="矢印: 五方向 169">
            <a:extLst>
              <a:ext uri="{FF2B5EF4-FFF2-40B4-BE49-F238E27FC236}">
                <a16:creationId xmlns:a16="http://schemas.microsoft.com/office/drawing/2014/main" id="{80A1AAA2-31CD-45EE-BB01-11931D6734DC}"/>
              </a:ext>
            </a:extLst>
          </p:cNvPr>
          <p:cNvSpPr/>
          <p:nvPr/>
        </p:nvSpPr>
        <p:spPr>
          <a:xfrm>
            <a:off x="7312356" y="3016788"/>
            <a:ext cx="1407712" cy="45719"/>
          </a:xfrm>
          <a:prstGeom prst="homePlate">
            <a:avLst>
              <a:gd name="adj" fmla="val 163938"/>
            </a:avLst>
          </a:prstGeom>
          <a:solidFill>
            <a:srgbClr val="0000CC">
              <a:alpha val="60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3" name="フリーフォーム: 図形 172">
            <a:extLst>
              <a:ext uri="{FF2B5EF4-FFF2-40B4-BE49-F238E27FC236}">
                <a16:creationId xmlns:a16="http://schemas.microsoft.com/office/drawing/2014/main" id="{5868B4E6-484A-4339-9E20-942667194C22}"/>
              </a:ext>
            </a:extLst>
          </p:cNvPr>
          <p:cNvSpPr/>
          <p:nvPr/>
        </p:nvSpPr>
        <p:spPr>
          <a:xfrm>
            <a:off x="3458351" y="2032936"/>
            <a:ext cx="866283" cy="292634"/>
          </a:xfrm>
          <a:custGeom>
            <a:avLst/>
            <a:gdLst>
              <a:gd name="connsiteX0" fmla="*/ 0 w 167640"/>
              <a:gd name="connsiteY0" fmla="*/ 0 h 1478280"/>
              <a:gd name="connsiteX1" fmla="*/ 0 w 167640"/>
              <a:gd name="connsiteY1" fmla="*/ 1272540 h 1478280"/>
              <a:gd name="connsiteX2" fmla="*/ 167640 w 167640"/>
              <a:gd name="connsiteY2" fmla="*/ 1272540 h 1478280"/>
              <a:gd name="connsiteX3" fmla="*/ 167640 w 167640"/>
              <a:gd name="connsiteY3" fmla="*/ 1478280 h 1478280"/>
              <a:gd name="connsiteX0" fmla="*/ 0 w 167640"/>
              <a:gd name="connsiteY0" fmla="*/ 0 h 205740"/>
              <a:gd name="connsiteX1" fmla="*/ 167640 w 167640"/>
              <a:gd name="connsiteY1" fmla="*/ 0 h 205740"/>
              <a:gd name="connsiteX2" fmla="*/ 167640 w 167640"/>
              <a:gd name="connsiteY2" fmla="*/ 205740 h 205740"/>
              <a:gd name="connsiteX0" fmla="*/ 0 w 167640"/>
              <a:gd name="connsiteY0" fmla="*/ 0 h 0"/>
              <a:gd name="connsiteX1" fmla="*/ 167640 w 167640"/>
              <a:gd name="connsiteY1" fmla="*/ 0 h 0"/>
            </a:gdLst>
            <a:ahLst/>
            <a:cxnLst>
              <a:cxn ang="0">
                <a:pos x="connsiteX0" y="connsiteY0"/>
              </a:cxn>
              <a:cxn ang="0">
                <a:pos x="connsiteX1" y="connsiteY1"/>
              </a:cxn>
            </a:cxnLst>
            <a:rect l="l" t="t" r="r" b="b"/>
            <a:pathLst>
              <a:path w="167640">
                <a:moveTo>
                  <a:pt x="0" y="0"/>
                </a:moveTo>
                <a:lnTo>
                  <a:pt x="167640" y="0"/>
                </a:lnTo>
              </a:path>
            </a:pathLst>
          </a:custGeom>
          <a:noFill/>
          <a:ln w="22225">
            <a:solidFill>
              <a:schemeClr val="tx1"/>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74" name="直線コネクタ 173">
            <a:extLst>
              <a:ext uri="{FF2B5EF4-FFF2-40B4-BE49-F238E27FC236}">
                <a16:creationId xmlns:a16="http://schemas.microsoft.com/office/drawing/2014/main" id="{2DB3599B-73CB-4FA0-8CE4-B81A3FD91B54}"/>
              </a:ext>
            </a:extLst>
          </p:cNvPr>
          <p:cNvCxnSpPr>
            <a:cxnSpLocks/>
          </p:cNvCxnSpPr>
          <p:nvPr/>
        </p:nvCxnSpPr>
        <p:spPr>
          <a:xfrm>
            <a:off x="3294666" y="2439714"/>
            <a:ext cx="0" cy="129106"/>
          </a:xfrm>
          <a:prstGeom prst="line">
            <a:avLst/>
          </a:prstGeom>
          <a:ln w="22225">
            <a:solidFill>
              <a:schemeClr val="tx1">
                <a:lumMod val="85000"/>
                <a:lumOff val="1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85E1F49D-E1D8-4828-AE61-8DBC5FBED73B}"/>
              </a:ext>
            </a:extLst>
          </p:cNvPr>
          <p:cNvCxnSpPr>
            <a:cxnSpLocks/>
          </p:cNvCxnSpPr>
          <p:nvPr/>
        </p:nvCxnSpPr>
        <p:spPr>
          <a:xfrm>
            <a:off x="3294666" y="2559316"/>
            <a:ext cx="0" cy="196340"/>
          </a:xfrm>
          <a:prstGeom prst="line">
            <a:avLst/>
          </a:prstGeom>
          <a:ln w="22225">
            <a:solidFill>
              <a:schemeClr val="tx1">
                <a:lumMod val="85000"/>
                <a:lumOff val="1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B3958D7A-CEE9-4D6A-8214-14B2578E452D}"/>
              </a:ext>
            </a:extLst>
          </p:cNvPr>
          <p:cNvCxnSpPr>
            <a:cxnSpLocks/>
          </p:cNvCxnSpPr>
          <p:nvPr/>
        </p:nvCxnSpPr>
        <p:spPr>
          <a:xfrm>
            <a:off x="3443962" y="2032936"/>
            <a:ext cx="0" cy="535884"/>
          </a:xfrm>
          <a:prstGeom prst="line">
            <a:avLst/>
          </a:prstGeom>
          <a:ln w="22225">
            <a:solidFill>
              <a:schemeClr val="tx1">
                <a:lumMod val="85000"/>
                <a:lumOff val="1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4EE5C48F-C794-43FC-B4EA-3D6F27EF46EF}"/>
              </a:ext>
            </a:extLst>
          </p:cNvPr>
          <p:cNvCxnSpPr>
            <a:cxnSpLocks/>
          </p:cNvCxnSpPr>
          <p:nvPr/>
        </p:nvCxnSpPr>
        <p:spPr>
          <a:xfrm flipV="1">
            <a:off x="3442504" y="4898442"/>
            <a:ext cx="0" cy="217629"/>
          </a:xfrm>
          <a:prstGeom prst="line">
            <a:avLst/>
          </a:prstGeom>
          <a:ln w="22225">
            <a:solidFill>
              <a:schemeClr val="tx1">
                <a:lumMod val="85000"/>
                <a:lumOff val="1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434217BA-3662-4C08-9535-007A1E54A661}"/>
              </a:ext>
            </a:extLst>
          </p:cNvPr>
          <p:cNvCxnSpPr>
            <a:cxnSpLocks/>
          </p:cNvCxnSpPr>
          <p:nvPr/>
        </p:nvCxnSpPr>
        <p:spPr>
          <a:xfrm flipV="1">
            <a:off x="3442504" y="5184275"/>
            <a:ext cx="0" cy="155879"/>
          </a:xfrm>
          <a:prstGeom prst="line">
            <a:avLst/>
          </a:prstGeom>
          <a:ln w="22225">
            <a:solidFill>
              <a:schemeClr val="tx1">
                <a:lumMod val="85000"/>
                <a:lumOff val="1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5" name="テキスト ボックス 174">
            <a:extLst>
              <a:ext uri="{FF2B5EF4-FFF2-40B4-BE49-F238E27FC236}">
                <a16:creationId xmlns:a16="http://schemas.microsoft.com/office/drawing/2014/main" id="{BCB1E2B5-E6E1-45F3-AF02-F0D930C33DA9}"/>
              </a:ext>
            </a:extLst>
          </p:cNvPr>
          <p:cNvSpPr txBox="1"/>
          <p:nvPr/>
        </p:nvSpPr>
        <p:spPr bwMode="gray">
          <a:xfrm>
            <a:off x="2268452" y="4966696"/>
            <a:ext cx="877068"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地震動等の算定</a:t>
            </a:r>
            <a:endParaRPr lang="en-US" altLang="ja-JP" sz="923" dirty="0">
              <a:latin typeface="Meiryo UI" panose="020B0604030504040204" pitchFamily="50" charset="-128"/>
              <a:ea typeface="Meiryo UI" panose="020B0604030504040204" pitchFamily="50" charset="-128"/>
            </a:endParaRPr>
          </a:p>
        </p:txBody>
      </p:sp>
      <p:sp>
        <p:nvSpPr>
          <p:cNvPr id="145" name="テキスト ボックス 144">
            <a:extLst>
              <a:ext uri="{FF2B5EF4-FFF2-40B4-BE49-F238E27FC236}">
                <a16:creationId xmlns:a16="http://schemas.microsoft.com/office/drawing/2014/main" id="{D1C6A2F9-BEB0-4F08-9689-6B22E71B4053}"/>
              </a:ext>
            </a:extLst>
          </p:cNvPr>
          <p:cNvSpPr txBox="1"/>
          <p:nvPr/>
        </p:nvSpPr>
        <p:spPr bwMode="gray">
          <a:xfrm>
            <a:off x="3064487" y="4459838"/>
            <a:ext cx="1461489" cy="174549"/>
          </a:xfrm>
          <a:prstGeom prst="rect">
            <a:avLst/>
          </a:prstGeom>
          <a:noFill/>
        </p:spPr>
        <p:txBody>
          <a:bodyPr wrap="square" lIns="32208" tIns="0" rIns="32208" bIns="32208" rtlCol="0">
            <a:spAutoFit/>
          </a:bodyPr>
          <a:lstStyle/>
          <a:p>
            <a:r>
              <a:rPr lang="ja-JP" altLang="en-US" sz="923" dirty="0">
                <a:latin typeface="Meiryo UI" panose="020B0604030504040204" pitchFamily="50" charset="-128"/>
                <a:ea typeface="Meiryo UI" panose="020B0604030504040204" pitchFamily="50" charset="-128"/>
              </a:rPr>
              <a:t>影響市町村等への情報提供</a:t>
            </a:r>
            <a:endParaRPr lang="en-US" altLang="ja-JP" sz="923" dirty="0">
              <a:latin typeface="Meiryo UI" panose="020B0604030504040204" pitchFamily="50" charset="-128"/>
              <a:ea typeface="Meiryo UI" panose="020B0604030504040204" pitchFamily="50" charset="-128"/>
            </a:endParaRPr>
          </a:p>
        </p:txBody>
      </p:sp>
      <p:sp>
        <p:nvSpPr>
          <p:cNvPr id="183" name="テキスト ボックス 182">
            <a:extLst>
              <a:ext uri="{FF2B5EF4-FFF2-40B4-BE49-F238E27FC236}">
                <a16:creationId xmlns:a16="http://schemas.microsoft.com/office/drawing/2014/main" id="{4A1290BE-917C-4101-9F30-139EF7D851EF}"/>
              </a:ext>
            </a:extLst>
          </p:cNvPr>
          <p:cNvSpPr txBox="1"/>
          <p:nvPr/>
        </p:nvSpPr>
        <p:spPr bwMode="gray">
          <a:xfrm>
            <a:off x="702388" y="1810544"/>
            <a:ext cx="1131749" cy="174549"/>
          </a:xfrm>
          <a:prstGeom prst="rect">
            <a:avLst/>
          </a:prstGeom>
          <a:noFill/>
        </p:spPr>
        <p:txBody>
          <a:bodyPr wrap="square" lIns="32208" tIns="0" rIns="32208" bIns="32208" rtlCol="0">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海溝型被害想定</a:t>
            </a:r>
            <a:r>
              <a:rPr lang="en-US" altLang="ja-JP" sz="923" dirty="0">
                <a:latin typeface="Meiryo UI" panose="020B0604030504040204" pitchFamily="50" charset="-128"/>
                <a:ea typeface="Meiryo UI" panose="020B0604030504040204" pitchFamily="50" charset="-128"/>
              </a:rPr>
              <a:t>】</a:t>
            </a:r>
          </a:p>
        </p:txBody>
      </p:sp>
      <p:sp>
        <p:nvSpPr>
          <p:cNvPr id="184" name="テキスト ボックス 183">
            <a:extLst>
              <a:ext uri="{FF2B5EF4-FFF2-40B4-BE49-F238E27FC236}">
                <a16:creationId xmlns:a16="http://schemas.microsoft.com/office/drawing/2014/main" id="{A90AE11C-D39D-42A4-BA32-5834D075D4C8}"/>
              </a:ext>
            </a:extLst>
          </p:cNvPr>
          <p:cNvSpPr txBox="1"/>
          <p:nvPr/>
        </p:nvSpPr>
        <p:spPr bwMode="gray">
          <a:xfrm>
            <a:off x="719575" y="4432739"/>
            <a:ext cx="1131749" cy="174549"/>
          </a:xfrm>
          <a:prstGeom prst="rect">
            <a:avLst/>
          </a:prstGeom>
          <a:noFill/>
        </p:spPr>
        <p:txBody>
          <a:bodyPr wrap="square" lIns="32208" tIns="0" rIns="32208" bIns="32208" rtlCol="0">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直下型被害想定</a:t>
            </a:r>
            <a:r>
              <a:rPr lang="en-US" altLang="ja-JP" sz="923"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097292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3E6B-FF74-681C-C4E9-D72FA24A1BE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1B7A10DA-F6B9-A6FC-C7EF-DAE58B8A8758}"/>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⑤．破壊シナリオの絞り込みの考え方</a:t>
            </a:r>
            <a:endParaRPr lang="ja-JP" altLang="en-US" sz="1600" dirty="0"/>
          </a:p>
        </p:txBody>
      </p:sp>
      <p:sp>
        <p:nvSpPr>
          <p:cNvPr id="4" name="テキスト プレースホルダー 3">
            <a:extLst>
              <a:ext uri="{FF2B5EF4-FFF2-40B4-BE49-F238E27FC236}">
                <a16:creationId xmlns:a16="http://schemas.microsoft.com/office/drawing/2014/main" id="{35F87550-4280-DDE3-CAE1-74AA607CF81C}"/>
              </a:ext>
            </a:extLst>
          </p:cNvPr>
          <p:cNvSpPr>
            <a:spLocks noGrp="1"/>
          </p:cNvSpPr>
          <p:nvPr>
            <p:ph type="body" sz="quarter" idx="11"/>
          </p:nvPr>
        </p:nvSpPr>
        <p:spPr>
          <a:xfrm>
            <a:off x="144000" y="477604"/>
            <a:ext cx="31716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CF47AC75-2EA0-CF1A-F1F6-B3CC0CBC1496}"/>
              </a:ext>
            </a:extLst>
          </p:cNvPr>
          <p:cNvSpPr>
            <a:spLocks noGrp="1"/>
          </p:cNvSpPr>
          <p:nvPr>
            <p:ph type="sldNum" sz="quarter" idx="12"/>
          </p:nvPr>
        </p:nvSpPr>
        <p:spPr/>
        <p:txBody>
          <a:bodyPr/>
          <a:lstStyle/>
          <a:p>
            <a:fld id="{DE8A6AB4-C314-4581-B2EB-142FADA2A072}" type="slidenum">
              <a:rPr lang="ja-JP" altLang="en-US" smtClean="0"/>
              <a:pPr/>
              <a:t>19</a:t>
            </a:fld>
            <a:endParaRPr lang="ja-JP" altLang="en-US" dirty="0"/>
          </a:p>
        </p:txBody>
      </p:sp>
      <p:graphicFrame>
        <p:nvGraphicFramePr>
          <p:cNvPr id="3" name="表 2">
            <a:extLst>
              <a:ext uri="{FF2B5EF4-FFF2-40B4-BE49-F238E27FC236}">
                <a16:creationId xmlns:a16="http://schemas.microsoft.com/office/drawing/2014/main" id="{4188588C-B492-3159-AD31-D3579BDE7EB3}"/>
              </a:ext>
            </a:extLst>
          </p:cNvPr>
          <p:cNvGraphicFramePr>
            <a:graphicFrameLocks noGrp="1"/>
          </p:cNvGraphicFramePr>
          <p:nvPr>
            <p:extLst>
              <p:ext uri="{D42A27DB-BD31-4B8C-83A1-F6EECF244321}">
                <p14:modId xmlns:p14="http://schemas.microsoft.com/office/powerpoint/2010/main" val="2938337553"/>
              </p:ext>
            </p:extLst>
          </p:nvPr>
        </p:nvGraphicFramePr>
        <p:xfrm>
          <a:off x="2086708" y="2914368"/>
          <a:ext cx="4969730" cy="2199120"/>
        </p:xfrm>
        <a:graphic>
          <a:graphicData uri="http://schemas.openxmlformats.org/drawingml/2006/table">
            <a:tbl>
              <a:tblPr firstRow="1" bandRow="1">
                <a:tableStyleId>{5C22544A-7EE6-4342-B048-85BDC9FD1C3A}</a:tableStyleId>
              </a:tblPr>
              <a:tblGrid>
                <a:gridCol w="2665730">
                  <a:extLst>
                    <a:ext uri="{9D8B030D-6E8A-4147-A177-3AD203B41FA5}">
                      <a16:colId xmlns:a16="http://schemas.microsoft.com/office/drawing/2014/main" val="303674969"/>
                    </a:ext>
                  </a:extLst>
                </a:gridCol>
                <a:gridCol w="2304000">
                  <a:extLst>
                    <a:ext uri="{9D8B030D-6E8A-4147-A177-3AD203B41FA5}">
                      <a16:colId xmlns:a16="http://schemas.microsoft.com/office/drawing/2014/main" val="808652975"/>
                    </a:ext>
                  </a:extLst>
                </a:gridCol>
              </a:tblGrid>
              <a:tr h="370840">
                <a:tc>
                  <a:txBody>
                    <a:bodyPr/>
                    <a:lstStyle/>
                    <a:p>
                      <a:pPr algn="ctr"/>
                      <a:r>
                        <a:rPr kumimoji="1" lang="ja-JP" altLang="en-US" sz="1600" b="1" dirty="0"/>
                        <a:t>ステップ２より</a:t>
                      </a:r>
                      <a:endParaRPr kumimoji="1" lang="en-US" altLang="ja-JP" sz="1600" b="1" dirty="0"/>
                    </a:p>
                    <a:p>
                      <a:pPr algn="ctr"/>
                      <a:r>
                        <a:rPr kumimoji="1" lang="ja-JP" altLang="en-US" sz="1600" b="1" dirty="0"/>
                        <a:t>抽出したシナリオ</a:t>
                      </a:r>
                    </a:p>
                  </a:txBody>
                  <a:tcPr anchor="ctr"/>
                </a:tc>
                <a:tc>
                  <a:txBody>
                    <a:bodyPr/>
                    <a:lstStyle/>
                    <a:p>
                      <a:pPr algn="ctr"/>
                      <a:r>
                        <a:rPr kumimoji="1" lang="ja-JP" altLang="en-US" sz="1600" b="1" dirty="0"/>
                        <a:t>ステップ３での呼称</a:t>
                      </a:r>
                    </a:p>
                  </a:txBody>
                  <a:tcPr anchor="ctr"/>
                </a:tc>
                <a:extLst>
                  <a:ext uri="{0D108BD9-81ED-4DB2-BD59-A6C34878D82A}">
                    <a16:rowId xmlns:a16="http://schemas.microsoft.com/office/drawing/2014/main" val="2011925581"/>
                  </a:ext>
                </a:extLst>
              </a:tr>
              <a:tr h="1620000">
                <a:tc>
                  <a:txBody>
                    <a:bodyPr/>
                    <a:lstStyle/>
                    <a:p>
                      <a:pPr algn="l"/>
                      <a:r>
                        <a:rPr kumimoji="1" lang="ja-JP" altLang="en-US" sz="1600" b="1" dirty="0"/>
                        <a:t>・上町断層帯ケース</a:t>
                      </a:r>
                      <a:r>
                        <a:rPr kumimoji="1" lang="en-US" altLang="ja-JP" sz="1600" b="1" dirty="0"/>
                        <a:t>18</a:t>
                      </a:r>
                    </a:p>
                    <a:p>
                      <a:pPr algn="l"/>
                      <a:r>
                        <a:rPr kumimoji="1" lang="ja-JP" altLang="en-US" sz="1600" b="1" dirty="0"/>
                        <a:t>・上町断層帯ケース</a:t>
                      </a:r>
                      <a:r>
                        <a:rPr kumimoji="1" lang="en-US" altLang="ja-JP" sz="1600" b="1" dirty="0"/>
                        <a:t>21</a:t>
                      </a:r>
                    </a:p>
                    <a:p>
                      <a:pPr algn="l"/>
                      <a:r>
                        <a:rPr kumimoji="1" lang="ja-JP" altLang="en-US" sz="1600" b="1" dirty="0"/>
                        <a:t>・生駒層帯ケース５</a:t>
                      </a:r>
                      <a:endParaRPr kumimoji="1" lang="en-US" altLang="ja-JP" sz="1600" b="1" dirty="0"/>
                    </a:p>
                    <a:p>
                      <a:pPr algn="l"/>
                      <a:r>
                        <a:rPr kumimoji="1" lang="ja-JP" altLang="en-US" sz="1600" b="1" dirty="0"/>
                        <a:t>・有馬高槻断層帯ケース５</a:t>
                      </a:r>
                      <a:endParaRPr kumimoji="1" lang="en-US" altLang="ja-JP" sz="1600" b="1" dirty="0"/>
                    </a:p>
                    <a:p>
                      <a:pPr algn="l"/>
                      <a:r>
                        <a:rPr kumimoji="1" lang="ja-JP" altLang="en-US" sz="1600" b="1" dirty="0"/>
                        <a:t>・中央構造線断層帯ケース３</a:t>
                      </a:r>
                    </a:p>
                  </a:txBody>
                  <a:tcPr anchor="ctr"/>
                </a:tc>
                <a:tc>
                  <a:txBody>
                    <a:bodyPr/>
                    <a:lstStyle/>
                    <a:p>
                      <a:pPr algn="l"/>
                      <a:r>
                        <a:rPr kumimoji="1" lang="ja-JP" altLang="en-US" sz="1600" b="1" dirty="0"/>
                        <a:t>・上町断層帯①</a:t>
                      </a:r>
                      <a:br>
                        <a:rPr kumimoji="1" lang="en-US" altLang="ja-JP" sz="1600" b="1" dirty="0"/>
                      </a:br>
                      <a:r>
                        <a:rPr kumimoji="1" lang="ja-JP" altLang="en-US" sz="1600" b="1" dirty="0"/>
                        <a:t>・上町断層帯②</a:t>
                      </a:r>
                      <a:br>
                        <a:rPr kumimoji="1" lang="en-US" altLang="ja-JP" sz="1600" b="1" dirty="0"/>
                      </a:br>
                      <a:r>
                        <a:rPr kumimoji="1" lang="ja-JP" altLang="en-US" sz="1600" b="1" dirty="0"/>
                        <a:t>・生駒断層帯</a:t>
                      </a:r>
                      <a:endParaRPr kumimoji="1" lang="en-US" altLang="ja-JP" sz="1600" b="1" dirty="0"/>
                    </a:p>
                    <a:p>
                      <a:pPr algn="l"/>
                      <a:r>
                        <a:rPr kumimoji="1" lang="ja-JP" altLang="en-US" sz="1600" b="1" dirty="0"/>
                        <a:t>・有馬高槻断層帯</a:t>
                      </a:r>
                      <a:endParaRPr kumimoji="1" lang="en-US" altLang="ja-JP" sz="1600" b="1" dirty="0"/>
                    </a:p>
                    <a:p>
                      <a:pPr algn="l"/>
                      <a:r>
                        <a:rPr kumimoji="1" lang="ja-JP" altLang="en-US" sz="1600" b="1" dirty="0"/>
                        <a:t>・中央構造線断層帯</a:t>
                      </a:r>
                    </a:p>
                  </a:txBody>
                  <a:tcPr anchor="ctr"/>
                </a:tc>
                <a:extLst>
                  <a:ext uri="{0D108BD9-81ED-4DB2-BD59-A6C34878D82A}">
                    <a16:rowId xmlns:a16="http://schemas.microsoft.com/office/drawing/2014/main" val="3074389020"/>
                  </a:ext>
                </a:extLst>
              </a:tr>
            </a:tbl>
          </a:graphicData>
        </a:graphic>
      </p:graphicFrame>
      <p:sp>
        <p:nvSpPr>
          <p:cNvPr id="12" name="テキスト ボックス 11">
            <a:extLst>
              <a:ext uri="{FF2B5EF4-FFF2-40B4-BE49-F238E27FC236}">
                <a16:creationId xmlns:a16="http://schemas.microsoft.com/office/drawing/2014/main" id="{CA47B5BF-1461-9E25-105A-9B2FAC5849E5}"/>
              </a:ext>
            </a:extLst>
          </p:cNvPr>
          <p:cNvSpPr txBox="1"/>
          <p:nvPr/>
        </p:nvSpPr>
        <p:spPr>
          <a:xfrm>
            <a:off x="2087562" y="2552220"/>
            <a:ext cx="4968876" cy="276999"/>
          </a:xfrm>
          <a:prstGeom prst="rect">
            <a:avLst/>
          </a:prstGeom>
          <a:noFill/>
        </p:spPr>
        <p:txBody>
          <a:bodyPr wrap="square" rtlCol="0">
            <a:spAutoFit/>
          </a:bodyPr>
          <a:lstStyle/>
          <a:p>
            <a:pPr algn="ctr"/>
            <a:r>
              <a:rPr kumimoji="1" lang="ja-JP" altLang="en-US" sz="1200" dirty="0">
                <a:latin typeface="+mn-ea"/>
              </a:rPr>
              <a:t>表</a:t>
            </a:r>
            <a:r>
              <a:rPr kumimoji="1" lang="en-US" altLang="ja-JP" sz="1200" dirty="0">
                <a:latin typeface="+mn-ea"/>
              </a:rPr>
              <a:t>2</a:t>
            </a:r>
            <a:r>
              <a:rPr kumimoji="1" lang="ja-JP" altLang="en-US" sz="1200" dirty="0">
                <a:latin typeface="+mn-ea"/>
              </a:rPr>
              <a:t>　ステップ２によって抽出した被害想定を行うシナリオ</a:t>
            </a:r>
            <a:endParaRPr kumimoji="1" lang="en-US" altLang="ja-JP" sz="1200" dirty="0">
              <a:latin typeface="+mn-ea"/>
            </a:endParaRPr>
          </a:p>
        </p:txBody>
      </p:sp>
      <p:sp>
        <p:nvSpPr>
          <p:cNvPr id="8" name="四角形: 角を丸くする 4">
            <a:extLst>
              <a:ext uri="{FF2B5EF4-FFF2-40B4-BE49-F238E27FC236}">
                <a16:creationId xmlns:a16="http://schemas.microsoft.com/office/drawing/2014/main" id="{ED164735-76E5-F2D1-AA80-C18B0B3084A8}"/>
              </a:ext>
            </a:extLst>
          </p:cNvPr>
          <p:cNvSpPr/>
          <p:nvPr/>
        </p:nvSpPr>
        <p:spPr>
          <a:xfrm>
            <a:off x="336885" y="868010"/>
            <a:ext cx="8470232" cy="1426303"/>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600" dirty="0"/>
              <a:t>　地震動の予測結果より、震度６強以上曝露人口、府域全体への影響等を考慮した結果、被害想定を行うシナリオとして、表</a:t>
            </a:r>
            <a:r>
              <a:rPr kumimoji="1" lang="en-US" altLang="ja-JP" sz="1600" dirty="0"/>
              <a:t>2</a:t>
            </a:r>
            <a:r>
              <a:rPr kumimoji="1" lang="ja-JP" altLang="en-US" sz="1600" dirty="0"/>
              <a:t>の</a:t>
            </a:r>
            <a:r>
              <a:rPr kumimoji="1" lang="ja-JP" altLang="en-US" sz="1600" b="1" dirty="0"/>
              <a:t>５ケースを抽出</a:t>
            </a:r>
            <a:r>
              <a:rPr kumimoji="1" lang="ja-JP" altLang="en-US" sz="1600" dirty="0"/>
              <a:t>した。なお、上町断層帯については、震源が大阪府を縦断するような形状となっており、破壊シナリオによって地先の震度分布が大きく異なることから、２つのケースを抽出した。</a:t>
            </a:r>
          </a:p>
        </p:txBody>
      </p:sp>
      <p:sp>
        <p:nvSpPr>
          <p:cNvPr id="16" name="四角形: 角を丸くする 4">
            <a:extLst>
              <a:ext uri="{FF2B5EF4-FFF2-40B4-BE49-F238E27FC236}">
                <a16:creationId xmlns:a16="http://schemas.microsoft.com/office/drawing/2014/main" id="{E3C5B764-B4DA-28F8-692A-15769F286CA4}"/>
              </a:ext>
            </a:extLst>
          </p:cNvPr>
          <p:cNvSpPr/>
          <p:nvPr/>
        </p:nvSpPr>
        <p:spPr>
          <a:xfrm>
            <a:off x="295277" y="5883441"/>
            <a:ext cx="8511839" cy="505929"/>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600" dirty="0"/>
              <a:t>　次ページより、断層帯ごとの破壊シナリオ（ケース）別の地表震度および震度曝露人口について示す。</a:t>
            </a:r>
          </a:p>
        </p:txBody>
      </p:sp>
      <p:sp>
        <p:nvSpPr>
          <p:cNvPr id="2" name="吹き出し: 四角形 1">
            <a:extLst>
              <a:ext uri="{FF2B5EF4-FFF2-40B4-BE49-F238E27FC236}">
                <a16:creationId xmlns:a16="http://schemas.microsoft.com/office/drawing/2014/main" id="{B9B35CBA-2FBA-B818-757D-BA790BA72080}"/>
              </a:ext>
            </a:extLst>
          </p:cNvPr>
          <p:cNvSpPr/>
          <p:nvPr/>
        </p:nvSpPr>
        <p:spPr>
          <a:xfrm>
            <a:off x="9346226" y="3657600"/>
            <a:ext cx="834094" cy="550530"/>
          </a:xfrm>
          <a:prstGeom prst="wedgeRectCallout">
            <a:avLst>
              <a:gd name="adj1" fmla="val -55336"/>
              <a:gd name="adj2" fmla="val 35696"/>
            </a:avLst>
          </a:prstGeom>
          <a:solidFill>
            <a:schemeClr val="accent5">
              <a:lumMod val="20000"/>
              <a:lumOff val="80000"/>
            </a:schemeClr>
          </a:solidFill>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100" dirty="0"/>
              <a:t>表更新</a:t>
            </a:r>
          </a:p>
        </p:txBody>
      </p:sp>
    </p:spTree>
    <p:extLst>
      <p:ext uri="{BB962C8B-B14F-4D97-AF65-F5344CB8AC3E}">
        <p14:creationId xmlns:p14="http://schemas.microsoft.com/office/powerpoint/2010/main" val="228263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519B-C1A7-B3B6-22A2-E5281DC43B8C}"/>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85A2F073-0B9C-DD9E-0039-0BCAAD9BFC8D}"/>
              </a:ext>
            </a:extLst>
          </p:cNvPr>
          <p:cNvPicPr>
            <a:picLocks noChangeAspect="1"/>
          </p:cNvPicPr>
          <p:nvPr/>
        </p:nvPicPr>
        <p:blipFill>
          <a:blip r:embed="rId3"/>
          <a:srcRect/>
          <a:stretch/>
        </p:blipFill>
        <p:spPr bwMode="auto">
          <a:xfrm>
            <a:off x="2144724" y="2873528"/>
            <a:ext cx="1594990" cy="1782047"/>
          </a:xfrm>
          <a:prstGeom prst="rect">
            <a:avLst/>
          </a:prstGeom>
          <a:noFill/>
          <a:ln>
            <a:noFill/>
          </a:ln>
        </p:spPr>
      </p:pic>
      <p:pic>
        <p:nvPicPr>
          <p:cNvPr id="20" name="図 19">
            <a:extLst>
              <a:ext uri="{FF2B5EF4-FFF2-40B4-BE49-F238E27FC236}">
                <a16:creationId xmlns:a16="http://schemas.microsoft.com/office/drawing/2014/main" id="{A632C95D-A6C6-9EC0-2BFB-81A37AE1CF3D}"/>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bwMode="auto">
          <a:xfrm>
            <a:off x="485089" y="1017762"/>
            <a:ext cx="1596276" cy="1789200"/>
          </a:xfrm>
          <a:prstGeom prst="rect">
            <a:avLst/>
          </a:prstGeom>
          <a:noFill/>
          <a:ln>
            <a:noFill/>
          </a:ln>
        </p:spPr>
      </p:pic>
      <p:sp>
        <p:nvSpPr>
          <p:cNvPr id="11" name="タイトル 3">
            <a:extLst>
              <a:ext uri="{FF2B5EF4-FFF2-40B4-BE49-F238E27FC236}">
                <a16:creationId xmlns:a16="http://schemas.microsoft.com/office/drawing/2014/main" id="{1139F9AA-EF7A-DEF9-F311-F4C3859E2259}"/>
              </a:ext>
            </a:extLst>
          </p:cNvPr>
          <p:cNvSpPr>
            <a:spLocks noGrp="1"/>
          </p:cNvSpPr>
          <p:nvPr>
            <p:ph type="title"/>
          </p:nvPr>
        </p:nvSpPr>
        <p:spPr/>
        <p:txBody>
          <a:bodyPr>
            <a:normAutofit/>
          </a:bodyPr>
          <a:lstStyle/>
          <a:p>
            <a:r>
              <a:rPr lang="ja-JP" altLang="en-US" dirty="0"/>
              <a:t>２</a:t>
            </a:r>
            <a:r>
              <a:rPr lang="en-US" altLang="ja-JP" dirty="0"/>
              <a:t>-</a:t>
            </a:r>
            <a:r>
              <a:rPr lang="ja-JP" altLang="en-US" dirty="0"/>
              <a:t>⑤．破壊シナリオの絞り込みの考え方</a:t>
            </a:r>
            <a:endParaRPr lang="ja-JP" altLang="en-US" sz="1600" dirty="0"/>
          </a:p>
        </p:txBody>
      </p:sp>
      <p:sp>
        <p:nvSpPr>
          <p:cNvPr id="6" name="テキスト プレースホルダー 5">
            <a:extLst>
              <a:ext uri="{FF2B5EF4-FFF2-40B4-BE49-F238E27FC236}">
                <a16:creationId xmlns:a16="http://schemas.microsoft.com/office/drawing/2014/main" id="{4AC2D24F-4700-6C9B-0BEA-0DC90AA86D1D}"/>
              </a:ext>
            </a:extLst>
          </p:cNvPr>
          <p:cNvSpPr>
            <a:spLocks noGrp="1"/>
          </p:cNvSpPr>
          <p:nvPr>
            <p:ph type="body" sz="quarter" idx="11"/>
          </p:nvPr>
        </p:nvSpPr>
        <p:spPr>
          <a:xfrm>
            <a:off x="144000" y="477604"/>
            <a:ext cx="31707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9B08D51A-2734-5AA5-52F4-169F254EC4D2}"/>
              </a:ext>
            </a:extLst>
          </p:cNvPr>
          <p:cNvSpPr>
            <a:spLocks noGrp="1"/>
          </p:cNvSpPr>
          <p:nvPr>
            <p:ph type="sldNum" sz="quarter" idx="12"/>
          </p:nvPr>
        </p:nvSpPr>
        <p:spPr/>
        <p:txBody>
          <a:bodyPr/>
          <a:lstStyle/>
          <a:p>
            <a:fld id="{DE8A6AB4-C314-4581-B2EB-142FADA2A072}" type="slidenum">
              <a:rPr lang="ja-JP" altLang="en-US" smtClean="0"/>
              <a:pPr/>
              <a:t>20</a:t>
            </a:fld>
            <a:endParaRPr lang="ja-JP" altLang="en-US" dirty="0"/>
          </a:p>
        </p:txBody>
      </p:sp>
      <p:sp>
        <p:nvSpPr>
          <p:cNvPr id="7" name="角丸四角形 73">
            <a:extLst>
              <a:ext uri="{FF2B5EF4-FFF2-40B4-BE49-F238E27FC236}">
                <a16:creationId xmlns:a16="http://schemas.microsoft.com/office/drawing/2014/main" id="{B6FB0F35-C56D-43CF-A2AC-E6110F709BB5}"/>
              </a:ext>
            </a:extLst>
          </p:cNvPr>
          <p:cNvSpPr/>
          <p:nvPr/>
        </p:nvSpPr>
        <p:spPr>
          <a:xfrm>
            <a:off x="264080" y="948331"/>
            <a:ext cx="230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上町断層帯（全</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pic>
        <p:nvPicPr>
          <p:cNvPr id="3" name="図 2">
            <a:extLst>
              <a:ext uri="{FF2B5EF4-FFF2-40B4-BE49-F238E27FC236}">
                <a16:creationId xmlns:a16="http://schemas.microsoft.com/office/drawing/2014/main" id="{E84F25D6-CA66-70A1-AC5E-A21144C0523A}"/>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bwMode="auto">
          <a:xfrm>
            <a:off x="488436" y="2870672"/>
            <a:ext cx="1594990" cy="1787759"/>
          </a:xfrm>
          <a:prstGeom prst="rect">
            <a:avLst/>
          </a:prstGeom>
          <a:noFill/>
          <a:ln>
            <a:noFill/>
          </a:ln>
        </p:spPr>
      </p:pic>
      <p:pic>
        <p:nvPicPr>
          <p:cNvPr id="10" name="図 9">
            <a:extLst>
              <a:ext uri="{FF2B5EF4-FFF2-40B4-BE49-F238E27FC236}">
                <a16:creationId xmlns:a16="http://schemas.microsoft.com/office/drawing/2014/main" id="{248CC236-786A-C659-5F87-8EB99680B0F1}"/>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bwMode="auto">
          <a:xfrm>
            <a:off x="488436" y="4722861"/>
            <a:ext cx="1594990" cy="1787759"/>
          </a:xfrm>
          <a:prstGeom prst="rect">
            <a:avLst/>
          </a:prstGeom>
          <a:noFill/>
          <a:ln>
            <a:noFill/>
          </a:ln>
        </p:spPr>
      </p:pic>
      <p:pic>
        <p:nvPicPr>
          <p:cNvPr id="12" name="図 11">
            <a:extLst>
              <a:ext uri="{FF2B5EF4-FFF2-40B4-BE49-F238E27FC236}">
                <a16:creationId xmlns:a16="http://schemas.microsoft.com/office/drawing/2014/main" id="{39C46566-469A-DF56-7633-CF70EAE877CE}"/>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bwMode="auto">
          <a:xfrm>
            <a:off x="2144724" y="1018483"/>
            <a:ext cx="1594990" cy="1787759"/>
          </a:xfrm>
          <a:prstGeom prst="rect">
            <a:avLst/>
          </a:prstGeom>
          <a:noFill/>
          <a:ln>
            <a:noFill/>
          </a:ln>
        </p:spPr>
      </p:pic>
      <p:pic>
        <p:nvPicPr>
          <p:cNvPr id="26" name="図 25">
            <a:extLst>
              <a:ext uri="{FF2B5EF4-FFF2-40B4-BE49-F238E27FC236}">
                <a16:creationId xmlns:a16="http://schemas.microsoft.com/office/drawing/2014/main" id="{ADB6BED8-D22B-2055-93AB-F5C6DF87DE2D}"/>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bwMode="auto">
          <a:xfrm>
            <a:off x="2144724" y="4722861"/>
            <a:ext cx="1594990" cy="1787759"/>
          </a:xfrm>
          <a:prstGeom prst="rect">
            <a:avLst/>
          </a:prstGeom>
          <a:noFill/>
          <a:ln>
            <a:noFill/>
          </a:ln>
        </p:spPr>
      </p:pic>
      <p:pic>
        <p:nvPicPr>
          <p:cNvPr id="40" name="図 39">
            <a:extLst>
              <a:ext uri="{FF2B5EF4-FFF2-40B4-BE49-F238E27FC236}">
                <a16:creationId xmlns:a16="http://schemas.microsoft.com/office/drawing/2014/main" id="{68BE946F-9253-8A5B-0609-8EB8041918BF}"/>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bwMode="auto">
          <a:xfrm>
            <a:off x="3801012" y="1018483"/>
            <a:ext cx="1594990" cy="1787759"/>
          </a:xfrm>
          <a:prstGeom prst="rect">
            <a:avLst/>
          </a:prstGeom>
          <a:noFill/>
          <a:ln>
            <a:noFill/>
          </a:ln>
        </p:spPr>
      </p:pic>
      <p:pic>
        <p:nvPicPr>
          <p:cNvPr id="41" name="図 40">
            <a:extLst>
              <a:ext uri="{FF2B5EF4-FFF2-40B4-BE49-F238E27FC236}">
                <a16:creationId xmlns:a16="http://schemas.microsoft.com/office/drawing/2014/main" id="{F83DC463-994E-17AF-63AA-C04B6B39DCA3}"/>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bwMode="auto">
          <a:xfrm>
            <a:off x="3801012" y="2870672"/>
            <a:ext cx="1594990" cy="1787759"/>
          </a:xfrm>
          <a:prstGeom prst="rect">
            <a:avLst/>
          </a:prstGeom>
          <a:noFill/>
          <a:ln>
            <a:noFill/>
          </a:ln>
        </p:spPr>
      </p:pic>
      <p:pic>
        <p:nvPicPr>
          <p:cNvPr id="42" name="図 41">
            <a:extLst>
              <a:ext uri="{FF2B5EF4-FFF2-40B4-BE49-F238E27FC236}">
                <a16:creationId xmlns:a16="http://schemas.microsoft.com/office/drawing/2014/main" id="{532ACA30-AA7F-3C0E-F72D-090E16BF66E7}"/>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bwMode="auto">
          <a:xfrm>
            <a:off x="3801012" y="4722861"/>
            <a:ext cx="1594990" cy="1787759"/>
          </a:xfrm>
          <a:prstGeom prst="rect">
            <a:avLst/>
          </a:prstGeom>
          <a:noFill/>
          <a:ln>
            <a:noFill/>
          </a:ln>
        </p:spPr>
      </p:pic>
      <p:pic>
        <p:nvPicPr>
          <p:cNvPr id="43" name="図 42">
            <a:extLst>
              <a:ext uri="{FF2B5EF4-FFF2-40B4-BE49-F238E27FC236}">
                <a16:creationId xmlns:a16="http://schemas.microsoft.com/office/drawing/2014/main" id="{BCC58BF3-9D05-BE67-7625-78E2B5F8050A}"/>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bwMode="auto">
          <a:xfrm>
            <a:off x="5457300" y="1018483"/>
            <a:ext cx="1594990" cy="1787759"/>
          </a:xfrm>
          <a:prstGeom prst="rect">
            <a:avLst/>
          </a:prstGeom>
          <a:noFill/>
          <a:ln>
            <a:noFill/>
          </a:ln>
        </p:spPr>
      </p:pic>
      <p:pic>
        <p:nvPicPr>
          <p:cNvPr id="44" name="図 43">
            <a:extLst>
              <a:ext uri="{FF2B5EF4-FFF2-40B4-BE49-F238E27FC236}">
                <a16:creationId xmlns:a16="http://schemas.microsoft.com/office/drawing/2014/main" id="{AB515B3F-62F3-3A4F-E838-BF45F678FA99}"/>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bwMode="auto">
          <a:xfrm>
            <a:off x="5457300" y="2870672"/>
            <a:ext cx="1594990" cy="1787759"/>
          </a:xfrm>
          <a:prstGeom prst="rect">
            <a:avLst/>
          </a:prstGeom>
          <a:noFill/>
          <a:ln>
            <a:noFill/>
          </a:ln>
        </p:spPr>
      </p:pic>
      <p:pic>
        <p:nvPicPr>
          <p:cNvPr id="45" name="図 44">
            <a:extLst>
              <a:ext uri="{FF2B5EF4-FFF2-40B4-BE49-F238E27FC236}">
                <a16:creationId xmlns:a16="http://schemas.microsoft.com/office/drawing/2014/main" id="{8E3346CD-89E5-6DF6-3CCB-A875C68FE1FA}"/>
              </a:ext>
            </a:extLst>
          </p:cNvPr>
          <p:cNvPicPr>
            <a:picLocks noChangeAspect="1"/>
          </p:cNvPicPr>
          <p:nvPr/>
        </p:nvPicPr>
        <p:blipFill>
          <a:blip r:embed="rId14" cstate="hqprint">
            <a:extLst>
              <a:ext uri="{28A0092B-C50C-407E-A947-70E740481C1C}">
                <a14:useLocalDpi xmlns:a14="http://schemas.microsoft.com/office/drawing/2010/main"/>
              </a:ext>
            </a:extLst>
          </a:blip>
          <a:srcRect/>
          <a:stretch/>
        </p:blipFill>
        <p:spPr bwMode="auto">
          <a:xfrm>
            <a:off x="5457300" y="4722861"/>
            <a:ext cx="1594990" cy="1787759"/>
          </a:xfrm>
          <a:prstGeom prst="rect">
            <a:avLst/>
          </a:prstGeom>
          <a:noFill/>
          <a:ln>
            <a:noFill/>
          </a:ln>
        </p:spPr>
      </p:pic>
      <p:pic>
        <p:nvPicPr>
          <p:cNvPr id="46" name="図 45">
            <a:extLst>
              <a:ext uri="{FF2B5EF4-FFF2-40B4-BE49-F238E27FC236}">
                <a16:creationId xmlns:a16="http://schemas.microsoft.com/office/drawing/2014/main" id="{4405917A-9133-2EB7-D30F-FB9F348F76A4}"/>
              </a:ext>
            </a:extLst>
          </p:cNvPr>
          <p:cNvPicPr>
            <a:picLocks noChangeAspect="1"/>
          </p:cNvPicPr>
          <p:nvPr/>
        </p:nvPicPr>
        <p:blipFill>
          <a:blip r:embed="rId15" cstate="hqprint">
            <a:extLst>
              <a:ext uri="{28A0092B-C50C-407E-A947-70E740481C1C}">
                <a14:useLocalDpi xmlns:a14="http://schemas.microsoft.com/office/drawing/2010/main"/>
              </a:ext>
            </a:extLst>
          </a:blip>
          <a:srcRect/>
          <a:stretch/>
        </p:blipFill>
        <p:spPr bwMode="auto">
          <a:xfrm>
            <a:off x="7113588" y="1018483"/>
            <a:ext cx="1594990" cy="1787759"/>
          </a:xfrm>
          <a:prstGeom prst="rect">
            <a:avLst/>
          </a:prstGeom>
          <a:noFill/>
          <a:ln>
            <a:noFill/>
          </a:ln>
        </p:spPr>
      </p:pic>
      <p:pic>
        <p:nvPicPr>
          <p:cNvPr id="47" name="図 46">
            <a:extLst>
              <a:ext uri="{FF2B5EF4-FFF2-40B4-BE49-F238E27FC236}">
                <a16:creationId xmlns:a16="http://schemas.microsoft.com/office/drawing/2014/main" id="{4F088EB1-E3B8-1809-2C67-E2A73B9668C1}"/>
              </a:ext>
            </a:extLst>
          </p:cNvPr>
          <p:cNvPicPr>
            <a:picLocks noChangeAspect="1"/>
          </p:cNvPicPr>
          <p:nvPr/>
        </p:nvPicPr>
        <p:blipFill>
          <a:blip r:embed="rId16" cstate="hqprint">
            <a:extLst>
              <a:ext uri="{28A0092B-C50C-407E-A947-70E740481C1C}">
                <a14:useLocalDpi xmlns:a14="http://schemas.microsoft.com/office/drawing/2010/main"/>
              </a:ext>
            </a:extLst>
          </a:blip>
          <a:srcRect/>
          <a:stretch/>
        </p:blipFill>
        <p:spPr bwMode="auto">
          <a:xfrm>
            <a:off x="7113588" y="2870672"/>
            <a:ext cx="1594990" cy="1787759"/>
          </a:xfrm>
          <a:prstGeom prst="rect">
            <a:avLst/>
          </a:prstGeom>
          <a:noFill/>
          <a:ln>
            <a:noFill/>
          </a:ln>
        </p:spPr>
      </p:pic>
      <p:pic>
        <p:nvPicPr>
          <p:cNvPr id="48" name="図 47">
            <a:extLst>
              <a:ext uri="{FF2B5EF4-FFF2-40B4-BE49-F238E27FC236}">
                <a16:creationId xmlns:a16="http://schemas.microsoft.com/office/drawing/2014/main" id="{52739E8B-8734-92F0-75C0-478AF5524896}"/>
              </a:ext>
            </a:extLst>
          </p:cNvPr>
          <p:cNvPicPr>
            <a:picLocks noChangeAspect="1"/>
          </p:cNvPicPr>
          <p:nvPr/>
        </p:nvPicPr>
        <p:blipFill>
          <a:blip r:embed="rId17" cstate="hqprint">
            <a:extLst>
              <a:ext uri="{28A0092B-C50C-407E-A947-70E740481C1C}">
                <a14:useLocalDpi xmlns:a14="http://schemas.microsoft.com/office/drawing/2010/main"/>
              </a:ext>
            </a:extLst>
          </a:blip>
          <a:srcRect/>
          <a:stretch/>
        </p:blipFill>
        <p:spPr bwMode="auto">
          <a:xfrm>
            <a:off x="7113588" y="4722861"/>
            <a:ext cx="1594990" cy="1787759"/>
          </a:xfrm>
          <a:prstGeom prst="rect">
            <a:avLst/>
          </a:prstGeom>
          <a:noFill/>
          <a:ln>
            <a:noFill/>
          </a:ln>
        </p:spPr>
      </p:pic>
      <p:sp>
        <p:nvSpPr>
          <p:cNvPr id="49" name="テキスト ボックス 48">
            <a:extLst>
              <a:ext uri="{FF2B5EF4-FFF2-40B4-BE49-F238E27FC236}">
                <a16:creationId xmlns:a16="http://schemas.microsoft.com/office/drawing/2014/main" id="{D8C104BE-30D5-A4E9-40A8-6BAE9BD99401}"/>
              </a:ext>
            </a:extLst>
          </p:cNvPr>
          <p:cNvSpPr txBox="1"/>
          <p:nvPr/>
        </p:nvSpPr>
        <p:spPr>
          <a:xfrm>
            <a:off x="488436" y="1012363"/>
            <a:ext cx="805968" cy="261610"/>
          </a:xfrm>
          <a:prstGeom prst="rect">
            <a:avLst/>
          </a:prstGeom>
          <a:noFill/>
          <a:ln w="19050">
            <a:noFill/>
          </a:ln>
        </p:spPr>
        <p:txBody>
          <a:bodyPr wrap="square" rtlCol="0">
            <a:spAutoFit/>
          </a:bodyPr>
          <a:lstStyle/>
          <a:p>
            <a:r>
              <a:rPr kumimoji="1" lang="ja-JP" altLang="en-US" sz="1050" b="1" dirty="0">
                <a:latin typeface="+mn-ea"/>
              </a:rPr>
              <a:t>ケース１</a:t>
            </a:r>
            <a:endParaRPr kumimoji="1" lang="en-US" altLang="ja-JP" sz="1050" b="1" dirty="0">
              <a:latin typeface="+mn-ea"/>
            </a:endParaRPr>
          </a:p>
        </p:txBody>
      </p:sp>
      <p:sp>
        <p:nvSpPr>
          <p:cNvPr id="50" name="テキスト ボックス 49">
            <a:extLst>
              <a:ext uri="{FF2B5EF4-FFF2-40B4-BE49-F238E27FC236}">
                <a16:creationId xmlns:a16="http://schemas.microsoft.com/office/drawing/2014/main" id="{2B231962-588E-0893-9854-B378978C9854}"/>
              </a:ext>
            </a:extLst>
          </p:cNvPr>
          <p:cNvSpPr txBox="1"/>
          <p:nvPr/>
        </p:nvSpPr>
        <p:spPr>
          <a:xfrm>
            <a:off x="2142663" y="1012363"/>
            <a:ext cx="805968" cy="261610"/>
          </a:xfrm>
          <a:prstGeom prst="rect">
            <a:avLst/>
          </a:prstGeom>
          <a:noFill/>
          <a:ln w="19050">
            <a:noFill/>
          </a:ln>
        </p:spPr>
        <p:txBody>
          <a:bodyPr wrap="square" rtlCol="0">
            <a:spAutoFit/>
          </a:bodyPr>
          <a:lstStyle/>
          <a:p>
            <a:r>
              <a:rPr kumimoji="1" lang="ja-JP" altLang="en-US" sz="1050" b="1" dirty="0">
                <a:latin typeface="+mn-ea"/>
              </a:rPr>
              <a:t>ケース２</a:t>
            </a:r>
            <a:endParaRPr kumimoji="1" lang="en-US" altLang="ja-JP" sz="1050" b="1" dirty="0">
              <a:latin typeface="+mn-ea"/>
            </a:endParaRPr>
          </a:p>
        </p:txBody>
      </p:sp>
      <p:sp>
        <p:nvSpPr>
          <p:cNvPr id="51" name="テキスト ボックス 50">
            <a:extLst>
              <a:ext uri="{FF2B5EF4-FFF2-40B4-BE49-F238E27FC236}">
                <a16:creationId xmlns:a16="http://schemas.microsoft.com/office/drawing/2014/main" id="{3A7C8B10-D195-95F4-FFFE-C2273E47C566}"/>
              </a:ext>
            </a:extLst>
          </p:cNvPr>
          <p:cNvSpPr txBox="1"/>
          <p:nvPr/>
        </p:nvSpPr>
        <p:spPr>
          <a:xfrm>
            <a:off x="3801012" y="1010794"/>
            <a:ext cx="805968" cy="261610"/>
          </a:xfrm>
          <a:prstGeom prst="rect">
            <a:avLst/>
          </a:prstGeom>
          <a:noFill/>
          <a:ln w="19050">
            <a:noFill/>
          </a:ln>
        </p:spPr>
        <p:txBody>
          <a:bodyPr wrap="square" rtlCol="0">
            <a:spAutoFit/>
          </a:bodyPr>
          <a:lstStyle/>
          <a:p>
            <a:r>
              <a:rPr kumimoji="1" lang="ja-JP" altLang="en-US" sz="1050" b="1" dirty="0">
                <a:latin typeface="+mn-ea"/>
              </a:rPr>
              <a:t>ケース３</a:t>
            </a:r>
            <a:endParaRPr kumimoji="1" lang="en-US" altLang="ja-JP" sz="1050" b="1" dirty="0">
              <a:latin typeface="+mn-ea"/>
            </a:endParaRPr>
          </a:p>
        </p:txBody>
      </p:sp>
      <p:sp>
        <p:nvSpPr>
          <p:cNvPr id="52" name="テキスト ボックス 51">
            <a:extLst>
              <a:ext uri="{FF2B5EF4-FFF2-40B4-BE49-F238E27FC236}">
                <a16:creationId xmlns:a16="http://schemas.microsoft.com/office/drawing/2014/main" id="{9E846909-8770-9070-23D7-D156702BB98A}"/>
              </a:ext>
            </a:extLst>
          </p:cNvPr>
          <p:cNvSpPr txBox="1"/>
          <p:nvPr/>
        </p:nvSpPr>
        <p:spPr>
          <a:xfrm>
            <a:off x="5455239" y="1013932"/>
            <a:ext cx="805968" cy="261610"/>
          </a:xfrm>
          <a:prstGeom prst="rect">
            <a:avLst/>
          </a:prstGeom>
          <a:noFill/>
          <a:ln w="19050">
            <a:noFill/>
          </a:ln>
        </p:spPr>
        <p:txBody>
          <a:bodyPr wrap="square" rtlCol="0">
            <a:spAutoFit/>
          </a:bodyPr>
          <a:lstStyle/>
          <a:p>
            <a:r>
              <a:rPr kumimoji="1" lang="ja-JP" altLang="en-US" sz="1050" b="1" dirty="0">
                <a:latin typeface="+mn-ea"/>
              </a:rPr>
              <a:t>ケース４</a:t>
            </a:r>
            <a:endParaRPr kumimoji="1" lang="en-US" altLang="ja-JP" sz="1050" b="1" dirty="0">
              <a:latin typeface="+mn-ea"/>
            </a:endParaRPr>
          </a:p>
        </p:txBody>
      </p:sp>
      <p:sp>
        <p:nvSpPr>
          <p:cNvPr id="53" name="テキスト ボックス 52">
            <a:extLst>
              <a:ext uri="{FF2B5EF4-FFF2-40B4-BE49-F238E27FC236}">
                <a16:creationId xmlns:a16="http://schemas.microsoft.com/office/drawing/2014/main" id="{B395A469-32BC-D5DB-879E-BCAABC7BC11C}"/>
              </a:ext>
            </a:extLst>
          </p:cNvPr>
          <p:cNvSpPr txBox="1"/>
          <p:nvPr/>
        </p:nvSpPr>
        <p:spPr>
          <a:xfrm>
            <a:off x="7113588" y="1010794"/>
            <a:ext cx="805968" cy="261610"/>
          </a:xfrm>
          <a:prstGeom prst="rect">
            <a:avLst/>
          </a:prstGeom>
          <a:noFill/>
          <a:ln w="19050">
            <a:noFill/>
          </a:ln>
        </p:spPr>
        <p:txBody>
          <a:bodyPr wrap="square" rtlCol="0">
            <a:spAutoFit/>
          </a:bodyPr>
          <a:lstStyle/>
          <a:p>
            <a:r>
              <a:rPr kumimoji="1" lang="ja-JP" altLang="en-US" sz="1050" b="1" dirty="0">
                <a:latin typeface="+mn-ea"/>
              </a:rPr>
              <a:t>ケース５</a:t>
            </a:r>
            <a:endParaRPr kumimoji="1" lang="en-US" altLang="ja-JP" sz="1050" b="1" dirty="0">
              <a:latin typeface="+mn-ea"/>
            </a:endParaRPr>
          </a:p>
        </p:txBody>
      </p:sp>
      <p:sp>
        <p:nvSpPr>
          <p:cNvPr id="54" name="テキスト ボックス 53">
            <a:extLst>
              <a:ext uri="{FF2B5EF4-FFF2-40B4-BE49-F238E27FC236}">
                <a16:creationId xmlns:a16="http://schemas.microsoft.com/office/drawing/2014/main" id="{95DE6CBE-EEA9-FB96-20A9-C2C5BF1A4188}"/>
              </a:ext>
            </a:extLst>
          </p:cNvPr>
          <p:cNvSpPr txBox="1"/>
          <p:nvPr/>
        </p:nvSpPr>
        <p:spPr>
          <a:xfrm>
            <a:off x="488436" y="2864552"/>
            <a:ext cx="805968" cy="261610"/>
          </a:xfrm>
          <a:prstGeom prst="rect">
            <a:avLst/>
          </a:prstGeom>
          <a:noFill/>
          <a:ln w="19050">
            <a:noFill/>
          </a:ln>
        </p:spPr>
        <p:txBody>
          <a:bodyPr wrap="square" rtlCol="0">
            <a:spAutoFit/>
          </a:bodyPr>
          <a:lstStyle/>
          <a:p>
            <a:r>
              <a:rPr kumimoji="1" lang="ja-JP" altLang="en-US" sz="1050" b="1" dirty="0">
                <a:latin typeface="+mn-ea"/>
              </a:rPr>
              <a:t>ケース６</a:t>
            </a:r>
            <a:endParaRPr kumimoji="1" lang="en-US" altLang="ja-JP" sz="1050" b="1" dirty="0">
              <a:latin typeface="+mn-ea"/>
            </a:endParaRPr>
          </a:p>
        </p:txBody>
      </p:sp>
      <p:sp>
        <p:nvSpPr>
          <p:cNvPr id="55" name="テキスト ボックス 54">
            <a:extLst>
              <a:ext uri="{FF2B5EF4-FFF2-40B4-BE49-F238E27FC236}">
                <a16:creationId xmlns:a16="http://schemas.microsoft.com/office/drawing/2014/main" id="{0F1C35DC-4064-21F3-BDC7-8BED51624CC6}"/>
              </a:ext>
            </a:extLst>
          </p:cNvPr>
          <p:cNvSpPr txBox="1"/>
          <p:nvPr/>
        </p:nvSpPr>
        <p:spPr>
          <a:xfrm>
            <a:off x="2144724" y="2864552"/>
            <a:ext cx="805968" cy="261610"/>
          </a:xfrm>
          <a:prstGeom prst="rect">
            <a:avLst/>
          </a:prstGeom>
          <a:noFill/>
          <a:ln w="19050">
            <a:noFill/>
          </a:ln>
        </p:spPr>
        <p:txBody>
          <a:bodyPr wrap="square" rtlCol="0">
            <a:spAutoFit/>
          </a:bodyPr>
          <a:lstStyle/>
          <a:p>
            <a:r>
              <a:rPr kumimoji="1" lang="ja-JP" altLang="en-US" sz="1050" b="1" dirty="0">
                <a:latin typeface="+mn-ea"/>
              </a:rPr>
              <a:t>ケース７</a:t>
            </a:r>
            <a:endParaRPr kumimoji="1" lang="en-US" altLang="ja-JP" sz="1050" b="1" dirty="0">
              <a:latin typeface="+mn-ea"/>
            </a:endParaRPr>
          </a:p>
        </p:txBody>
      </p:sp>
      <p:sp>
        <p:nvSpPr>
          <p:cNvPr id="56" name="テキスト ボックス 55">
            <a:extLst>
              <a:ext uri="{FF2B5EF4-FFF2-40B4-BE49-F238E27FC236}">
                <a16:creationId xmlns:a16="http://schemas.microsoft.com/office/drawing/2014/main" id="{C04F536A-559A-2D28-FB1E-4DAFE930C529}"/>
              </a:ext>
            </a:extLst>
          </p:cNvPr>
          <p:cNvSpPr txBox="1"/>
          <p:nvPr/>
        </p:nvSpPr>
        <p:spPr>
          <a:xfrm>
            <a:off x="3801012" y="2864552"/>
            <a:ext cx="805968" cy="261610"/>
          </a:xfrm>
          <a:prstGeom prst="rect">
            <a:avLst/>
          </a:prstGeom>
          <a:noFill/>
          <a:ln w="19050">
            <a:noFill/>
          </a:ln>
        </p:spPr>
        <p:txBody>
          <a:bodyPr wrap="square" rtlCol="0">
            <a:spAutoFit/>
          </a:bodyPr>
          <a:lstStyle/>
          <a:p>
            <a:r>
              <a:rPr kumimoji="1" lang="ja-JP" altLang="en-US" sz="1050" b="1" dirty="0">
                <a:latin typeface="+mn-ea"/>
              </a:rPr>
              <a:t>ケース８</a:t>
            </a:r>
            <a:endParaRPr kumimoji="1" lang="en-US" altLang="ja-JP" sz="1050" b="1" dirty="0">
              <a:latin typeface="+mn-ea"/>
            </a:endParaRPr>
          </a:p>
        </p:txBody>
      </p:sp>
      <p:sp>
        <p:nvSpPr>
          <p:cNvPr id="57" name="テキスト ボックス 56">
            <a:extLst>
              <a:ext uri="{FF2B5EF4-FFF2-40B4-BE49-F238E27FC236}">
                <a16:creationId xmlns:a16="http://schemas.microsoft.com/office/drawing/2014/main" id="{132135B2-19E9-EF38-AEBA-1383C44EB630}"/>
              </a:ext>
            </a:extLst>
          </p:cNvPr>
          <p:cNvSpPr txBox="1"/>
          <p:nvPr/>
        </p:nvSpPr>
        <p:spPr>
          <a:xfrm>
            <a:off x="5455239" y="2864552"/>
            <a:ext cx="805968" cy="261610"/>
          </a:xfrm>
          <a:prstGeom prst="rect">
            <a:avLst/>
          </a:prstGeom>
          <a:noFill/>
          <a:ln w="19050">
            <a:noFill/>
          </a:ln>
        </p:spPr>
        <p:txBody>
          <a:bodyPr wrap="square" rtlCol="0">
            <a:spAutoFit/>
          </a:bodyPr>
          <a:lstStyle/>
          <a:p>
            <a:r>
              <a:rPr kumimoji="1" lang="ja-JP" altLang="en-US" sz="1050" b="1" dirty="0">
                <a:latin typeface="+mn-ea"/>
              </a:rPr>
              <a:t>ケース９</a:t>
            </a:r>
            <a:endParaRPr kumimoji="1" lang="en-US" altLang="ja-JP" sz="1050" b="1" dirty="0">
              <a:latin typeface="+mn-ea"/>
            </a:endParaRPr>
          </a:p>
        </p:txBody>
      </p:sp>
      <p:sp>
        <p:nvSpPr>
          <p:cNvPr id="58" name="テキスト ボックス 57">
            <a:extLst>
              <a:ext uri="{FF2B5EF4-FFF2-40B4-BE49-F238E27FC236}">
                <a16:creationId xmlns:a16="http://schemas.microsoft.com/office/drawing/2014/main" id="{9552B20C-F35A-9C0E-ECAB-A305C9CF2D55}"/>
              </a:ext>
            </a:extLst>
          </p:cNvPr>
          <p:cNvSpPr txBox="1"/>
          <p:nvPr/>
        </p:nvSpPr>
        <p:spPr>
          <a:xfrm>
            <a:off x="7113588" y="2864552"/>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10</a:t>
            </a:r>
          </a:p>
        </p:txBody>
      </p:sp>
      <p:sp>
        <p:nvSpPr>
          <p:cNvPr id="59" name="テキスト ボックス 58">
            <a:extLst>
              <a:ext uri="{FF2B5EF4-FFF2-40B4-BE49-F238E27FC236}">
                <a16:creationId xmlns:a16="http://schemas.microsoft.com/office/drawing/2014/main" id="{C65B99C3-C8FE-9A5B-2D91-EF9E43099B9B}"/>
              </a:ext>
            </a:extLst>
          </p:cNvPr>
          <p:cNvSpPr txBox="1"/>
          <p:nvPr/>
        </p:nvSpPr>
        <p:spPr>
          <a:xfrm>
            <a:off x="488436" y="4715172"/>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11</a:t>
            </a:r>
          </a:p>
        </p:txBody>
      </p:sp>
      <p:sp>
        <p:nvSpPr>
          <p:cNvPr id="60" name="テキスト ボックス 59">
            <a:extLst>
              <a:ext uri="{FF2B5EF4-FFF2-40B4-BE49-F238E27FC236}">
                <a16:creationId xmlns:a16="http://schemas.microsoft.com/office/drawing/2014/main" id="{1F814276-5A66-01CA-8450-22F4734440B2}"/>
              </a:ext>
            </a:extLst>
          </p:cNvPr>
          <p:cNvSpPr txBox="1"/>
          <p:nvPr/>
        </p:nvSpPr>
        <p:spPr>
          <a:xfrm>
            <a:off x="2148319" y="4715172"/>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12</a:t>
            </a:r>
          </a:p>
        </p:txBody>
      </p:sp>
      <p:sp>
        <p:nvSpPr>
          <p:cNvPr id="61" name="テキスト ボックス 60">
            <a:extLst>
              <a:ext uri="{FF2B5EF4-FFF2-40B4-BE49-F238E27FC236}">
                <a16:creationId xmlns:a16="http://schemas.microsoft.com/office/drawing/2014/main" id="{239C56A5-5C73-2840-DAE7-DF131D470A1D}"/>
              </a:ext>
            </a:extLst>
          </p:cNvPr>
          <p:cNvSpPr txBox="1"/>
          <p:nvPr/>
        </p:nvSpPr>
        <p:spPr>
          <a:xfrm>
            <a:off x="3801012" y="4715172"/>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13</a:t>
            </a:r>
          </a:p>
        </p:txBody>
      </p:sp>
      <p:sp>
        <p:nvSpPr>
          <p:cNvPr id="62" name="テキスト ボックス 61">
            <a:extLst>
              <a:ext uri="{FF2B5EF4-FFF2-40B4-BE49-F238E27FC236}">
                <a16:creationId xmlns:a16="http://schemas.microsoft.com/office/drawing/2014/main" id="{D37FFBD6-9D69-0E16-A1E0-A36EE9487432}"/>
              </a:ext>
            </a:extLst>
          </p:cNvPr>
          <p:cNvSpPr txBox="1"/>
          <p:nvPr/>
        </p:nvSpPr>
        <p:spPr>
          <a:xfrm>
            <a:off x="5455239" y="4715172"/>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14</a:t>
            </a:r>
          </a:p>
        </p:txBody>
      </p:sp>
      <p:sp>
        <p:nvSpPr>
          <p:cNvPr id="63" name="テキスト ボックス 62">
            <a:extLst>
              <a:ext uri="{FF2B5EF4-FFF2-40B4-BE49-F238E27FC236}">
                <a16:creationId xmlns:a16="http://schemas.microsoft.com/office/drawing/2014/main" id="{4FBF69E3-6C32-88BE-4A9B-AE69EE53CC0C}"/>
              </a:ext>
            </a:extLst>
          </p:cNvPr>
          <p:cNvSpPr txBox="1"/>
          <p:nvPr/>
        </p:nvSpPr>
        <p:spPr>
          <a:xfrm>
            <a:off x="7113588" y="4715172"/>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15</a:t>
            </a:r>
          </a:p>
        </p:txBody>
      </p:sp>
      <p:sp>
        <p:nvSpPr>
          <p:cNvPr id="2" name="テキスト ボックス 1">
            <a:extLst>
              <a:ext uri="{FF2B5EF4-FFF2-40B4-BE49-F238E27FC236}">
                <a16:creationId xmlns:a16="http://schemas.microsoft.com/office/drawing/2014/main" id="{A45C84D0-9594-74BF-BD3C-C61573E53AF4}"/>
              </a:ext>
            </a:extLst>
          </p:cNvPr>
          <p:cNvSpPr txBox="1"/>
          <p:nvPr/>
        </p:nvSpPr>
        <p:spPr>
          <a:xfrm>
            <a:off x="1013543" y="6451925"/>
            <a:ext cx="7186874"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16</a:t>
            </a:r>
            <a:r>
              <a:rPr kumimoji="1" lang="ja-JP" altLang="en-US" sz="1100" dirty="0">
                <a:latin typeface="+mn-ea"/>
              </a:rPr>
              <a:t> 上町断層帯ステップ２による地表震度（ケース１～</a:t>
            </a:r>
            <a:r>
              <a:rPr kumimoji="1" lang="en-US" altLang="ja-JP" sz="1100" dirty="0">
                <a:latin typeface="+mn-ea"/>
              </a:rPr>
              <a:t>15</a:t>
            </a:r>
            <a:r>
              <a:rPr kumimoji="1" lang="ja-JP" altLang="en-US" sz="1100" dirty="0">
                <a:latin typeface="+mn-ea"/>
              </a:rPr>
              <a:t>）</a:t>
            </a:r>
            <a:endParaRPr kumimoji="1" lang="en-US" altLang="ja-JP" sz="1100" dirty="0">
              <a:latin typeface="+mn-ea"/>
            </a:endParaRPr>
          </a:p>
        </p:txBody>
      </p:sp>
      <p:pic>
        <p:nvPicPr>
          <p:cNvPr id="5" name="図 4">
            <a:extLst>
              <a:ext uri="{FF2B5EF4-FFF2-40B4-BE49-F238E27FC236}">
                <a16:creationId xmlns:a16="http://schemas.microsoft.com/office/drawing/2014/main" id="{661CC96E-74B5-1CCE-27F7-952162C64F76}"/>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576049" y="1337683"/>
            <a:ext cx="437494" cy="718100"/>
          </a:xfrm>
          <a:prstGeom prst="rect">
            <a:avLst/>
          </a:prstGeom>
          <a:ln w="3175">
            <a:solidFill>
              <a:schemeClr val="tx1"/>
            </a:solidFill>
          </a:ln>
        </p:spPr>
      </p:pic>
    </p:spTree>
    <p:extLst>
      <p:ext uri="{BB962C8B-B14F-4D97-AF65-F5344CB8AC3E}">
        <p14:creationId xmlns:p14="http://schemas.microsoft.com/office/powerpoint/2010/main" val="30978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7F63-0AFA-1F12-70B0-0FB8192D812D}"/>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4A9DF776-D8EC-A6DE-E736-528C8472C64F}"/>
              </a:ext>
            </a:extLst>
          </p:cNvPr>
          <p:cNvSpPr>
            <a:spLocks noGrp="1"/>
          </p:cNvSpPr>
          <p:nvPr>
            <p:ph type="title"/>
          </p:nvPr>
        </p:nvSpPr>
        <p:spPr/>
        <p:txBody>
          <a:bodyPr>
            <a:normAutofit/>
          </a:bodyPr>
          <a:lstStyle/>
          <a:p>
            <a:r>
              <a:rPr lang="ja-JP" altLang="en-US" dirty="0"/>
              <a:t>２</a:t>
            </a:r>
            <a:r>
              <a:rPr lang="en-US" altLang="ja-JP" dirty="0"/>
              <a:t>-</a:t>
            </a:r>
            <a:r>
              <a:rPr lang="ja-JP" altLang="en-US" dirty="0"/>
              <a:t>⑤．破壊シナリオの絞り込みの考え方</a:t>
            </a:r>
            <a:endParaRPr lang="ja-JP" altLang="en-US" sz="1600" dirty="0"/>
          </a:p>
        </p:txBody>
      </p:sp>
      <p:sp>
        <p:nvSpPr>
          <p:cNvPr id="6" name="テキスト プレースホルダー 5">
            <a:extLst>
              <a:ext uri="{FF2B5EF4-FFF2-40B4-BE49-F238E27FC236}">
                <a16:creationId xmlns:a16="http://schemas.microsoft.com/office/drawing/2014/main" id="{2B421094-FBDA-9096-4C66-314F07D75A76}"/>
              </a:ext>
            </a:extLst>
          </p:cNvPr>
          <p:cNvSpPr>
            <a:spLocks noGrp="1"/>
          </p:cNvSpPr>
          <p:nvPr>
            <p:ph type="body" sz="quarter" idx="11"/>
          </p:nvPr>
        </p:nvSpPr>
        <p:spPr>
          <a:xfrm>
            <a:off x="144000" y="477604"/>
            <a:ext cx="31834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F4DDA05B-6C6F-6A62-DF9C-017FCDEB9988}"/>
              </a:ext>
            </a:extLst>
          </p:cNvPr>
          <p:cNvSpPr>
            <a:spLocks noGrp="1"/>
          </p:cNvSpPr>
          <p:nvPr>
            <p:ph type="sldNum" sz="quarter" idx="12"/>
          </p:nvPr>
        </p:nvSpPr>
        <p:spPr/>
        <p:txBody>
          <a:bodyPr/>
          <a:lstStyle/>
          <a:p>
            <a:fld id="{DE8A6AB4-C314-4581-B2EB-142FADA2A072}" type="slidenum">
              <a:rPr lang="ja-JP" altLang="en-US" smtClean="0"/>
              <a:pPr/>
              <a:t>21</a:t>
            </a:fld>
            <a:endParaRPr lang="ja-JP" altLang="en-US" dirty="0"/>
          </a:p>
        </p:txBody>
      </p:sp>
      <p:pic>
        <p:nvPicPr>
          <p:cNvPr id="41" name="図 40">
            <a:extLst>
              <a:ext uri="{FF2B5EF4-FFF2-40B4-BE49-F238E27FC236}">
                <a16:creationId xmlns:a16="http://schemas.microsoft.com/office/drawing/2014/main" id="{F6152E29-F1A2-4CA6-A095-9EA6A483C70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bwMode="auto">
          <a:xfrm>
            <a:off x="488436" y="1009056"/>
            <a:ext cx="1594990" cy="1787759"/>
          </a:xfrm>
          <a:prstGeom prst="rect">
            <a:avLst/>
          </a:prstGeom>
          <a:noFill/>
          <a:ln>
            <a:noFill/>
          </a:ln>
        </p:spPr>
      </p:pic>
      <p:pic>
        <p:nvPicPr>
          <p:cNvPr id="47" name="図 46">
            <a:extLst>
              <a:ext uri="{FF2B5EF4-FFF2-40B4-BE49-F238E27FC236}">
                <a16:creationId xmlns:a16="http://schemas.microsoft.com/office/drawing/2014/main" id="{B1423855-A014-1DFD-3819-E731782D3CD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bwMode="auto">
          <a:xfrm>
            <a:off x="488436" y="2825997"/>
            <a:ext cx="1594990" cy="1782047"/>
          </a:xfrm>
          <a:prstGeom prst="rect">
            <a:avLst/>
          </a:prstGeom>
          <a:noFill/>
          <a:ln>
            <a:noFill/>
          </a:ln>
        </p:spPr>
      </p:pic>
      <p:pic>
        <p:nvPicPr>
          <p:cNvPr id="48" name="図 47">
            <a:extLst>
              <a:ext uri="{FF2B5EF4-FFF2-40B4-BE49-F238E27FC236}">
                <a16:creationId xmlns:a16="http://schemas.microsoft.com/office/drawing/2014/main" id="{5C7EF262-5188-BB5C-F700-6A631E9D8C86}"/>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bwMode="auto">
          <a:xfrm>
            <a:off x="488436" y="4640090"/>
            <a:ext cx="1594990" cy="1782047"/>
          </a:xfrm>
          <a:prstGeom prst="rect">
            <a:avLst/>
          </a:prstGeom>
          <a:noFill/>
          <a:ln>
            <a:noFill/>
          </a:ln>
        </p:spPr>
      </p:pic>
      <p:pic>
        <p:nvPicPr>
          <p:cNvPr id="49" name="図 48">
            <a:extLst>
              <a:ext uri="{FF2B5EF4-FFF2-40B4-BE49-F238E27FC236}">
                <a16:creationId xmlns:a16="http://schemas.microsoft.com/office/drawing/2014/main" id="{1AA74898-12B8-AE67-F144-03BF2C354D1C}"/>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bwMode="auto">
          <a:xfrm>
            <a:off x="2144724" y="1011912"/>
            <a:ext cx="1594990" cy="1782047"/>
          </a:xfrm>
          <a:prstGeom prst="rect">
            <a:avLst/>
          </a:prstGeom>
          <a:noFill/>
          <a:ln>
            <a:noFill/>
          </a:ln>
        </p:spPr>
      </p:pic>
      <p:pic>
        <p:nvPicPr>
          <p:cNvPr id="50" name="図 49">
            <a:extLst>
              <a:ext uri="{FF2B5EF4-FFF2-40B4-BE49-F238E27FC236}">
                <a16:creationId xmlns:a16="http://schemas.microsoft.com/office/drawing/2014/main" id="{402B6F61-82BC-808C-13DC-F8C2D202D576}"/>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bwMode="auto">
          <a:xfrm>
            <a:off x="2144724" y="2824227"/>
            <a:ext cx="1594990" cy="1782047"/>
          </a:xfrm>
          <a:prstGeom prst="rect">
            <a:avLst/>
          </a:prstGeom>
          <a:noFill/>
          <a:ln>
            <a:noFill/>
          </a:ln>
        </p:spPr>
      </p:pic>
      <p:pic>
        <p:nvPicPr>
          <p:cNvPr id="51" name="図 50">
            <a:extLst>
              <a:ext uri="{FF2B5EF4-FFF2-40B4-BE49-F238E27FC236}">
                <a16:creationId xmlns:a16="http://schemas.microsoft.com/office/drawing/2014/main" id="{C05C0D7D-5B0E-5956-87D2-9C00F3B22FCD}"/>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bwMode="auto">
          <a:xfrm>
            <a:off x="2144724" y="4640090"/>
            <a:ext cx="1594990" cy="1782047"/>
          </a:xfrm>
          <a:prstGeom prst="rect">
            <a:avLst/>
          </a:prstGeom>
          <a:noFill/>
          <a:ln>
            <a:noFill/>
          </a:ln>
        </p:spPr>
      </p:pic>
      <p:sp>
        <p:nvSpPr>
          <p:cNvPr id="52" name="テキスト ボックス 51">
            <a:extLst>
              <a:ext uri="{FF2B5EF4-FFF2-40B4-BE49-F238E27FC236}">
                <a16:creationId xmlns:a16="http://schemas.microsoft.com/office/drawing/2014/main" id="{BC69F70D-602B-3106-5D10-90C2F81ED1D2}"/>
              </a:ext>
            </a:extLst>
          </p:cNvPr>
          <p:cNvSpPr txBox="1"/>
          <p:nvPr/>
        </p:nvSpPr>
        <p:spPr>
          <a:xfrm>
            <a:off x="488436" y="1012563"/>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16</a:t>
            </a:r>
          </a:p>
        </p:txBody>
      </p:sp>
      <p:sp>
        <p:nvSpPr>
          <p:cNvPr id="53" name="テキスト ボックス 52">
            <a:extLst>
              <a:ext uri="{FF2B5EF4-FFF2-40B4-BE49-F238E27FC236}">
                <a16:creationId xmlns:a16="http://schemas.microsoft.com/office/drawing/2014/main" id="{9C2046FC-A4B2-8803-4D26-67FD272338F0}"/>
              </a:ext>
            </a:extLst>
          </p:cNvPr>
          <p:cNvSpPr txBox="1"/>
          <p:nvPr/>
        </p:nvSpPr>
        <p:spPr>
          <a:xfrm>
            <a:off x="2144724" y="1012563"/>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17</a:t>
            </a:r>
          </a:p>
        </p:txBody>
      </p:sp>
      <p:sp>
        <p:nvSpPr>
          <p:cNvPr id="54" name="テキスト ボックス 53">
            <a:extLst>
              <a:ext uri="{FF2B5EF4-FFF2-40B4-BE49-F238E27FC236}">
                <a16:creationId xmlns:a16="http://schemas.microsoft.com/office/drawing/2014/main" id="{62EA8364-1ED1-DCCD-C442-C303FAE93AA5}"/>
              </a:ext>
            </a:extLst>
          </p:cNvPr>
          <p:cNvSpPr txBox="1"/>
          <p:nvPr/>
        </p:nvSpPr>
        <p:spPr>
          <a:xfrm>
            <a:off x="488436" y="2821049"/>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18</a:t>
            </a:r>
          </a:p>
        </p:txBody>
      </p:sp>
      <p:sp>
        <p:nvSpPr>
          <p:cNvPr id="55" name="テキスト ボックス 54">
            <a:extLst>
              <a:ext uri="{FF2B5EF4-FFF2-40B4-BE49-F238E27FC236}">
                <a16:creationId xmlns:a16="http://schemas.microsoft.com/office/drawing/2014/main" id="{31F2312B-6C9D-5F17-2840-98318B020F81}"/>
              </a:ext>
            </a:extLst>
          </p:cNvPr>
          <p:cNvSpPr txBox="1"/>
          <p:nvPr/>
        </p:nvSpPr>
        <p:spPr>
          <a:xfrm>
            <a:off x="2144724" y="2824919"/>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19</a:t>
            </a:r>
          </a:p>
        </p:txBody>
      </p:sp>
      <p:sp>
        <p:nvSpPr>
          <p:cNvPr id="56" name="テキスト ボックス 55">
            <a:extLst>
              <a:ext uri="{FF2B5EF4-FFF2-40B4-BE49-F238E27FC236}">
                <a16:creationId xmlns:a16="http://schemas.microsoft.com/office/drawing/2014/main" id="{141AA990-4CC8-6C25-DE03-083B48EC1F61}"/>
              </a:ext>
            </a:extLst>
          </p:cNvPr>
          <p:cNvSpPr txBox="1"/>
          <p:nvPr/>
        </p:nvSpPr>
        <p:spPr>
          <a:xfrm>
            <a:off x="488436" y="4639683"/>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20</a:t>
            </a:r>
          </a:p>
        </p:txBody>
      </p:sp>
      <p:sp>
        <p:nvSpPr>
          <p:cNvPr id="57" name="テキスト ボックス 56">
            <a:extLst>
              <a:ext uri="{FF2B5EF4-FFF2-40B4-BE49-F238E27FC236}">
                <a16:creationId xmlns:a16="http://schemas.microsoft.com/office/drawing/2014/main" id="{A5CE8CD7-9635-BAAB-977F-23E7C8D94192}"/>
              </a:ext>
            </a:extLst>
          </p:cNvPr>
          <p:cNvSpPr txBox="1"/>
          <p:nvPr/>
        </p:nvSpPr>
        <p:spPr>
          <a:xfrm>
            <a:off x="2148319" y="4639683"/>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21</a:t>
            </a:r>
          </a:p>
        </p:txBody>
      </p:sp>
      <p:graphicFrame>
        <p:nvGraphicFramePr>
          <p:cNvPr id="58" name="表 57">
            <a:extLst>
              <a:ext uri="{FF2B5EF4-FFF2-40B4-BE49-F238E27FC236}">
                <a16:creationId xmlns:a16="http://schemas.microsoft.com/office/drawing/2014/main" id="{A0686CE8-FC34-E8C1-F876-D899A8BCE105}"/>
              </a:ext>
            </a:extLst>
          </p:cNvPr>
          <p:cNvGraphicFramePr>
            <a:graphicFrameLocks noGrp="1"/>
          </p:cNvGraphicFramePr>
          <p:nvPr>
            <p:extLst>
              <p:ext uri="{D42A27DB-BD31-4B8C-83A1-F6EECF244321}">
                <p14:modId xmlns:p14="http://schemas.microsoft.com/office/powerpoint/2010/main" val="3242636454"/>
              </p:ext>
            </p:extLst>
          </p:nvPr>
        </p:nvGraphicFramePr>
        <p:xfrm>
          <a:off x="4060989" y="1099062"/>
          <a:ext cx="2344830" cy="2865120"/>
        </p:xfrm>
        <a:graphic>
          <a:graphicData uri="http://schemas.openxmlformats.org/drawingml/2006/table">
            <a:tbl>
              <a:tblPr firstRow="1" bandRow="1">
                <a:tableStyleId>{5940675A-B579-460E-94D1-54222C63F5DA}</a:tableStyleId>
              </a:tblPr>
              <a:tblGrid>
                <a:gridCol w="544830">
                  <a:extLst>
                    <a:ext uri="{9D8B030D-6E8A-4147-A177-3AD203B41FA5}">
                      <a16:colId xmlns:a16="http://schemas.microsoft.com/office/drawing/2014/main" val="3945821333"/>
                    </a:ext>
                  </a:extLst>
                </a:gridCol>
                <a:gridCol w="900000">
                  <a:extLst>
                    <a:ext uri="{9D8B030D-6E8A-4147-A177-3AD203B41FA5}">
                      <a16:colId xmlns:a16="http://schemas.microsoft.com/office/drawing/2014/main" val="3863293516"/>
                    </a:ext>
                  </a:extLst>
                </a:gridCol>
                <a:gridCol w="900000">
                  <a:extLst>
                    <a:ext uri="{9D8B030D-6E8A-4147-A177-3AD203B41FA5}">
                      <a16:colId xmlns:a16="http://schemas.microsoft.com/office/drawing/2014/main" val="3318174569"/>
                    </a:ext>
                  </a:extLst>
                </a:gridCol>
              </a:tblGrid>
              <a:tr h="0">
                <a:tc rowSpan="2">
                  <a:txBody>
                    <a:bodyPr/>
                    <a:lstStyle/>
                    <a:p>
                      <a:pPr algn="ctr"/>
                      <a:r>
                        <a:rPr kumimoji="1" lang="ja-JP" altLang="en-US" sz="1050" dirty="0"/>
                        <a:t>ケース</a:t>
                      </a:r>
                    </a:p>
                  </a:txBody>
                  <a:tcPr anchor="ctr">
                    <a:solidFill>
                      <a:schemeClr val="accent5">
                        <a:lumMod val="20000"/>
                        <a:lumOff val="80000"/>
                      </a:schemeClr>
                    </a:solidFill>
                  </a:tcPr>
                </a:tc>
                <a:tc gridSpan="2">
                  <a:txBody>
                    <a:bodyPr/>
                    <a:lstStyle/>
                    <a:p>
                      <a:pPr algn="ctr" fontAlgn="ctr"/>
                      <a:r>
                        <a:rPr lang="ja-JP" altLang="en-US" sz="1100" b="0" i="0" u="none" strike="noStrike" dirty="0">
                          <a:solidFill>
                            <a:srgbClr val="000000"/>
                          </a:solidFill>
                          <a:effectLst/>
                          <a:latin typeface="+mn-ea"/>
                          <a:ea typeface="+mn-ea"/>
                        </a:rPr>
                        <a:t>曝露人口</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hMerge="1">
                  <a:txBody>
                    <a:bodyPr/>
                    <a:lstStyle/>
                    <a:p>
                      <a:pPr algn="ctr" fontAlgn="ctr"/>
                      <a:endParaRPr lang="en-US" altLang="ja-JP" sz="11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88926741"/>
                  </a:ext>
                </a:extLst>
              </a:tr>
              <a:tr h="0">
                <a:tc vMerge="1">
                  <a:txBody>
                    <a:bodyPr/>
                    <a:lstStyle/>
                    <a:p>
                      <a:pPr algn="ctr"/>
                      <a:endParaRPr kumimoji="1" lang="ja-JP" altLang="en-US" sz="1050" dirty="0"/>
                    </a:p>
                  </a:txBody>
                  <a:tcPr/>
                </a:tc>
                <a:tc>
                  <a:txBody>
                    <a:bodyPr/>
                    <a:lstStyle/>
                    <a:p>
                      <a:pPr algn="ctr" fontAlgn="ctr"/>
                      <a:r>
                        <a:rPr lang="en-US" altLang="ja-JP" sz="1100" b="0" i="0" u="none" strike="noStrike" dirty="0">
                          <a:solidFill>
                            <a:srgbClr val="000000"/>
                          </a:solidFill>
                          <a:effectLst/>
                          <a:latin typeface="+mn-ea"/>
                          <a:ea typeface="+mn-ea"/>
                        </a:rPr>
                        <a:t>6</a:t>
                      </a:r>
                      <a:r>
                        <a:rPr lang="ja-JP" altLang="en-US" sz="1100" b="0" i="0" u="none" strike="noStrike" dirty="0">
                          <a:solidFill>
                            <a:srgbClr val="000000"/>
                          </a:solidFill>
                          <a:effectLst/>
                          <a:latin typeface="+mn-ea"/>
                          <a:ea typeface="+mn-ea"/>
                        </a:rPr>
                        <a:t>弱以上</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a:txBody>
                    <a:bodyPr/>
                    <a:lstStyle/>
                    <a:p>
                      <a:pPr algn="ctr" fontAlgn="ctr"/>
                      <a:r>
                        <a:rPr lang="en-US" altLang="ja-JP" sz="1100" b="1" i="0" u="none" strike="noStrike" dirty="0">
                          <a:solidFill>
                            <a:srgbClr val="000000"/>
                          </a:solidFill>
                          <a:effectLst/>
                          <a:latin typeface="+mn-ea"/>
                          <a:ea typeface="+mn-ea"/>
                        </a:rPr>
                        <a:t>6</a:t>
                      </a:r>
                      <a:r>
                        <a:rPr lang="ja-JP" altLang="en-US" sz="1100" b="1" i="0" u="none" strike="noStrike" dirty="0">
                          <a:solidFill>
                            <a:srgbClr val="000000"/>
                          </a:solidFill>
                          <a:effectLst/>
                          <a:latin typeface="+mn-ea"/>
                          <a:ea typeface="+mn-ea"/>
                        </a:rPr>
                        <a:t>強以上</a:t>
                      </a:r>
                      <a:endParaRPr lang="en-US" altLang="ja-JP" sz="1100" b="1"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2776131380"/>
                  </a:ext>
                </a:extLst>
              </a:tr>
              <a:tr h="0">
                <a:tc>
                  <a:txBody>
                    <a:bodyPr/>
                    <a:lstStyle/>
                    <a:p>
                      <a:pPr algn="ctr"/>
                      <a:r>
                        <a:rPr kumimoji="1" lang="ja-JP" altLang="en-US" sz="1050" dirty="0"/>
                        <a:t>１</a:t>
                      </a:r>
                    </a:p>
                  </a:txBody>
                  <a:tcPr anchor="ctr"/>
                </a:tc>
                <a:tc>
                  <a:txBody>
                    <a:bodyPr/>
                    <a:lstStyle/>
                    <a:p>
                      <a:pPr algn="r" fontAlgn="ctr">
                        <a:buNone/>
                      </a:pPr>
                      <a:r>
                        <a:rPr lang="en-US" altLang="ja-JP" sz="1100" b="0" i="0" u="none" strike="noStrike" dirty="0">
                          <a:solidFill>
                            <a:srgbClr val="000000"/>
                          </a:solidFill>
                          <a:effectLst/>
                          <a:latin typeface="+mn-ea"/>
                          <a:ea typeface="+mn-ea"/>
                        </a:rPr>
                        <a:t>8,091,000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3,846,000</a:t>
                      </a:r>
                    </a:p>
                  </a:txBody>
                  <a:tcPr marL="7620" marR="7620" marT="7620" marB="0" anchor="ctr">
                    <a:noFill/>
                  </a:tcPr>
                </a:tc>
                <a:extLst>
                  <a:ext uri="{0D108BD9-81ED-4DB2-BD59-A6C34878D82A}">
                    <a16:rowId xmlns:a16="http://schemas.microsoft.com/office/drawing/2014/main" val="567046959"/>
                  </a:ext>
                </a:extLst>
              </a:tr>
              <a:tr h="0">
                <a:tc>
                  <a:txBody>
                    <a:bodyPr/>
                    <a:lstStyle/>
                    <a:p>
                      <a:pPr algn="ctr"/>
                      <a:r>
                        <a:rPr kumimoji="1" lang="ja-JP" altLang="en-US" sz="1050" dirty="0"/>
                        <a:t>２</a:t>
                      </a:r>
                    </a:p>
                  </a:txBody>
                  <a:tcPr anchor="ctr"/>
                </a:tc>
                <a:tc>
                  <a:txBody>
                    <a:bodyPr/>
                    <a:lstStyle/>
                    <a:p>
                      <a:pPr algn="r" fontAlgn="ctr">
                        <a:buNone/>
                      </a:pPr>
                      <a:r>
                        <a:rPr lang="en-US" altLang="ja-JP" sz="1100" b="0" i="0" u="none" strike="noStrike">
                          <a:solidFill>
                            <a:srgbClr val="000000"/>
                          </a:solidFill>
                          <a:effectLst/>
                          <a:latin typeface="+mn-ea"/>
                          <a:ea typeface="+mn-ea"/>
                        </a:rPr>
                        <a:t>8,139,000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4,355,000</a:t>
                      </a:r>
                    </a:p>
                  </a:txBody>
                  <a:tcPr marL="7620" marR="7620" marT="7620" marB="0" anchor="ctr">
                    <a:noFill/>
                  </a:tcPr>
                </a:tc>
                <a:extLst>
                  <a:ext uri="{0D108BD9-81ED-4DB2-BD59-A6C34878D82A}">
                    <a16:rowId xmlns:a16="http://schemas.microsoft.com/office/drawing/2014/main" val="3008010442"/>
                  </a:ext>
                </a:extLst>
              </a:tr>
              <a:tr h="0">
                <a:tc>
                  <a:txBody>
                    <a:bodyPr/>
                    <a:lstStyle/>
                    <a:p>
                      <a:pPr algn="ctr"/>
                      <a:r>
                        <a:rPr kumimoji="1" lang="ja-JP" altLang="en-US" sz="1050" dirty="0"/>
                        <a:t>３</a:t>
                      </a:r>
                    </a:p>
                  </a:txBody>
                  <a:tcPr anchor="ctr"/>
                </a:tc>
                <a:tc>
                  <a:txBody>
                    <a:bodyPr/>
                    <a:lstStyle/>
                    <a:p>
                      <a:pPr algn="r" fontAlgn="ctr">
                        <a:buNone/>
                      </a:pPr>
                      <a:r>
                        <a:rPr lang="en-US" altLang="ja-JP" sz="1100" b="0" i="0" u="none" strike="noStrike" dirty="0">
                          <a:solidFill>
                            <a:srgbClr val="000000"/>
                          </a:solidFill>
                          <a:effectLst/>
                          <a:latin typeface="+mn-ea"/>
                          <a:ea typeface="+mn-ea"/>
                        </a:rPr>
                        <a:t>7,933,000</a:t>
                      </a:r>
                    </a:p>
                  </a:txBody>
                  <a:tcPr marL="7620" marR="7620" marT="7620" marB="0" anchor="ctr">
                    <a:noFill/>
                  </a:tcPr>
                </a:tc>
                <a:tc>
                  <a:txBody>
                    <a:bodyPr/>
                    <a:lstStyle/>
                    <a:p>
                      <a:pPr algn="r" fontAlgn="ctr">
                        <a:buNone/>
                      </a:pPr>
                      <a:r>
                        <a:rPr lang="en-US" altLang="ja-JP" sz="1100" b="1" i="0" u="none" strike="noStrike">
                          <a:solidFill>
                            <a:srgbClr val="000000"/>
                          </a:solidFill>
                          <a:effectLst/>
                          <a:latin typeface="+mn-ea"/>
                          <a:ea typeface="+mn-ea"/>
                        </a:rPr>
                        <a:t>3,610,000</a:t>
                      </a:r>
                    </a:p>
                  </a:txBody>
                  <a:tcPr marL="7620" marR="7620" marT="7620" marB="0" anchor="ctr">
                    <a:noFill/>
                  </a:tcPr>
                </a:tc>
                <a:extLst>
                  <a:ext uri="{0D108BD9-81ED-4DB2-BD59-A6C34878D82A}">
                    <a16:rowId xmlns:a16="http://schemas.microsoft.com/office/drawing/2014/main" val="4266236315"/>
                  </a:ext>
                </a:extLst>
              </a:tr>
              <a:tr h="0">
                <a:tc>
                  <a:txBody>
                    <a:bodyPr/>
                    <a:lstStyle/>
                    <a:p>
                      <a:pPr algn="ctr"/>
                      <a:r>
                        <a:rPr kumimoji="1" lang="ja-JP" altLang="en-US" sz="1050" dirty="0"/>
                        <a:t>４</a:t>
                      </a:r>
                    </a:p>
                  </a:txBody>
                  <a:tcPr anchor="ctr"/>
                </a:tc>
                <a:tc>
                  <a:txBody>
                    <a:bodyPr/>
                    <a:lstStyle/>
                    <a:p>
                      <a:pPr algn="r" fontAlgn="ctr">
                        <a:buNone/>
                      </a:pPr>
                      <a:r>
                        <a:rPr lang="en-US" altLang="ja-JP" sz="1100" b="0" i="0" u="none" strike="noStrike">
                          <a:solidFill>
                            <a:srgbClr val="000000"/>
                          </a:solidFill>
                          <a:effectLst/>
                          <a:latin typeface="+mn-ea"/>
                          <a:ea typeface="+mn-ea"/>
                        </a:rPr>
                        <a:t>7,915,000</a:t>
                      </a:r>
                    </a:p>
                  </a:txBody>
                  <a:tcPr marL="7620" marR="7620" marT="7620" marB="0" anchor="ctr">
                    <a:noFill/>
                  </a:tcPr>
                </a:tc>
                <a:tc>
                  <a:txBody>
                    <a:bodyPr/>
                    <a:lstStyle/>
                    <a:p>
                      <a:pPr algn="r" fontAlgn="ctr">
                        <a:buNone/>
                      </a:pPr>
                      <a:r>
                        <a:rPr lang="en-US" altLang="ja-JP" sz="1100" b="1" i="0" u="none" strike="noStrike">
                          <a:solidFill>
                            <a:srgbClr val="000000"/>
                          </a:solidFill>
                          <a:effectLst/>
                          <a:latin typeface="+mn-ea"/>
                          <a:ea typeface="+mn-ea"/>
                        </a:rPr>
                        <a:t>3,012,000</a:t>
                      </a:r>
                    </a:p>
                  </a:txBody>
                  <a:tcPr marL="7620" marR="7620" marT="7620" marB="0" anchor="ctr">
                    <a:noFill/>
                  </a:tcPr>
                </a:tc>
                <a:extLst>
                  <a:ext uri="{0D108BD9-81ED-4DB2-BD59-A6C34878D82A}">
                    <a16:rowId xmlns:a16="http://schemas.microsoft.com/office/drawing/2014/main" val="382001792"/>
                  </a:ext>
                </a:extLst>
              </a:tr>
              <a:tr h="0">
                <a:tc>
                  <a:txBody>
                    <a:bodyPr/>
                    <a:lstStyle/>
                    <a:p>
                      <a:pPr algn="ctr"/>
                      <a:r>
                        <a:rPr kumimoji="1" lang="ja-JP" altLang="en-US" sz="1050" dirty="0"/>
                        <a:t>５</a:t>
                      </a:r>
                    </a:p>
                  </a:txBody>
                  <a:tcPr anchor="ctr"/>
                </a:tc>
                <a:tc>
                  <a:txBody>
                    <a:bodyPr/>
                    <a:lstStyle/>
                    <a:p>
                      <a:pPr algn="r" fontAlgn="ctr">
                        <a:buNone/>
                      </a:pPr>
                      <a:r>
                        <a:rPr lang="en-US" altLang="ja-JP" sz="1100" b="0" i="0" u="none" strike="noStrike">
                          <a:solidFill>
                            <a:srgbClr val="000000"/>
                          </a:solidFill>
                          <a:effectLst/>
                          <a:latin typeface="+mn-ea"/>
                          <a:ea typeface="+mn-ea"/>
                        </a:rPr>
                        <a:t>8,335,000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4,508,000</a:t>
                      </a:r>
                    </a:p>
                  </a:txBody>
                  <a:tcPr marL="7620" marR="7620" marT="7620" marB="0" anchor="ctr">
                    <a:noFill/>
                  </a:tcPr>
                </a:tc>
                <a:extLst>
                  <a:ext uri="{0D108BD9-81ED-4DB2-BD59-A6C34878D82A}">
                    <a16:rowId xmlns:a16="http://schemas.microsoft.com/office/drawing/2014/main" val="2825351339"/>
                  </a:ext>
                </a:extLst>
              </a:tr>
              <a:tr h="0">
                <a:tc>
                  <a:txBody>
                    <a:bodyPr/>
                    <a:lstStyle/>
                    <a:p>
                      <a:pPr algn="ctr"/>
                      <a:r>
                        <a:rPr kumimoji="1" lang="ja-JP" altLang="en-US" sz="1050" dirty="0"/>
                        <a:t>６</a:t>
                      </a:r>
                    </a:p>
                  </a:txBody>
                  <a:tcPr anchor="ctr"/>
                </a:tc>
                <a:tc>
                  <a:txBody>
                    <a:bodyPr/>
                    <a:lstStyle/>
                    <a:p>
                      <a:pPr algn="r" fontAlgn="ctr">
                        <a:buNone/>
                      </a:pPr>
                      <a:r>
                        <a:rPr lang="en-US" altLang="ja-JP" sz="1100" b="0" i="0" u="none" strike="noStrike">
                          <a:solidFill>
                            <a:srgbClr val="000000"/>
                          </a:solidFill>
                          <a:effectLst/>
                          <a:latin typeface="+mn-ea"/>
                          <a:ea typeface="+mn-ea"/>
                        </a:rPr>
                        <a:t>8,322,000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4,594,000</a:t>
                      </a:r>
                    </a:p>
                  </a:txBody>
                  <a:tcPr marL="7620" marR="7620" marT="7620" marB="0" anchor="ctr">
                    <a:noFill/>
                  </a:tcPr>
                </a:tc>
                <a:extLst>
                  <a:ext uri="{0D108BD9-81ED-4DB2-BD59-A6C34878D82A}">
                    <a16:rowId xmlns:a16="http://schemas.microsoft.com/office/drawing/2014/main" val="3214584249"/>
                  </a:ext>
                </a:extLst>
              </a:tr>
              <a:tr h="0">
                <a:tc>
                  <a:txBody>
                    <a:bodyPr/>
                    <a:lstStyle/>
                    <a:p>
                      <a:pPr algn="ctr"/>
                      <a:r>
                        <a:rPr kumimoji="1" lang="ja-JP" altLang="en-US" sz="1050" dirty="0"/>
                        <a:t>７</a:t>
                      </a:r>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8,317,000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4,361,000</a:t>
                      </a:r>
                    </a:p>
                  </a:txBody>
                  <a:tcPr marL="7620" marR="7620" marT="7620" marB="0" anchor="ctr">
                    <a:noFill/>
                  </a:tcPr>
                </a:tc>
                <a:extLst>
                  <a:ext uri="{0D108BD9-81ED-4DB2-BD59-A6C34878D82A}">
                    <a16:rowId xmlns:a16="http://schemas.microsoft.com/office/drawing/2014/main" val="3499561936"/>
                  </a:ext>
                </a:extLst>
              </a:tr>
              <a:tr h="0">
                <a:tc>
                  <a:txBody>
                    <a:bodyPr/>
                    <a:lstStyle/>
                    <a:p>
                      <a:pPr algn="ctr"/>
                      <a:r>
                        <a:rPr kumimoji="1" lang="ja-JP" altLang="en-US" sz="1050" dirty="0"/>
                        <a:t>８</a:t>
                      </a:r>
                    </a:p>
                  </a:txBody>
                  <a:tcPr anchor="ctr"/>
                </a:tc>
                <a:tc>
                  <a:txBody>
                    <a:bodyPr/>
                    <a:lstStyle/>
                    <a:p>
                      <a:pPr algn="r" fontAlgn="ctr">
                        <a:buNone/>
                      </a:pPr>
                      <a:r>
                        <a:rPr lang="en-US" altLang="ja-JP" sz="1100" b="0" i="0" u="none" strike="noStrike">
                          <a:solidFill>
                            <a:srgbClr val="000000"/>
                          </a:solidFill>
                          <a:effectLst/>
                          <a:latin typeface="+mn-ea"/>
                          <a:ea typeface="+mn-ea"/>
                        </a:rPr>
                        <a:t>7,255,000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3,253,000</a:t>
                      </a:r>
                    </a:p>
                  </a:txBody>
                  <a:tcPr marL="7620" marR="7620" marT="7620" marB="0" anchor="ctr">
                    <a:noFill/>
                  </a:tcPr>
                </a:tc>
                <a:extLst>
                  <a:ext uri="{0D108BD9-81ED-4DB2-BD59-A6C34878D82A}">
                    <a16:rowId xmlns:a16="http://schemas.microsoft.com/office/drawing/2014/main" val="2889492943"/>
                  </a:ext>
                </a:extLst>
              </a:tr>
              <a:tr h="0">
                <a:tc>
                  <a:txBody>
                    <a:bodyPr/>
                    <a:lstStyle/>
                    <a:p>
                      <a:pPr algn="ctr"/>
                      <a:r>
                        <a:rPr kumimoji="1" lang="ja-JP" altLang="en-US" sz="1050" dirty="0"/>
                        <a:t>９</a:t>
                      </a:r>
                      <a:endParaRPr kumimoji="1" lang="en-US" altLang="ja-JP" sz="1050" dirty="0"/>
                    </a:p>
                  </a:txBody>
                  <a:tcPr anchor="ctr">
                    <a:noFill/>
                  </a:tcPr>
                </a:tc>
                <a:tc>
                  <a:txBody>
                    <a:bodyPr/>
                    <a:lstStyle/>
                    <a:p>
                      <a:pPr algn="r" fontAlgn="ctr">
                        <a:buNone/>
                      </a:pPr>
                      <a:r>
                        <a:rPr lang="en-US" altLang="ja-JP" sz="1100" b="0" i="0" u="none" strike="noStrike">
                          <a:solidFill>
                            <a:srgbClr val="000000"/>
                          </a:solidFill>
                          <a:effectLst/>
                          <a:latin typeface="+mn-ea"/>
                          <a:ea typeface="+mn-ea"/>
                        </a:rPr>
                        <a:t>8,453,000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4,825,000</a:t>
                      </a:r>
                    </a:p>
                  </a:txBody>
                  <a:tcPr marL="7620" marR="7620" marT="7620" marB="0" anchor="ctr">
                    <a:noFill/>
                  </a:tcPr>
                </a:tc>
                <a:extLst>
                  <a:ext uri="{0D108BD9-81ED-4DB2-BD59-A6C34878D82A}">
                    <a16:rowId xmlns:a16="http://schemas.microsoft.com/office/drawing/2014/main" val="1681170484"/>
                  </a:ext>
                </a:extLst>
              </a:tr>
              <a:tr h="0">
                <a:tc>
                  <a:txBody>
                    <a:bodyPr/>
                    <a:lstStyle/>
                    <a:p>
                      <a:pPr algn="ctr"/>
                      <a:r>
                        <a:rPr kumimoji="1" lang="en-US" altLang="ja-JP" sz="1050" dirty="0"/>
                        <a:t>10</a:t>
                      </a:r>
                      <a:endParaRPr kumimoji="1" lang="ja-JP" altLang="en-US" sz="1050" dirty="0"/>
                    </a:p>
                  </a:txBody>
                  <a:tcPr anchor="ctr"/>
                </a:tc>
                <a:tc>
                  <a:txBody>
                    <a:bodyPr/>
                    <a:lstStyle/>
                    <a:p>
                      <a:pPr algn="r" fontAlgn="ctr">
                        <a:buNone/>
                      </a:pPr>
                      <a:r>
                        <a:rPr lang="en-US" altLang="ja-JP" sz="1100" b="0" i="0" u="none" strike="noStrike">
                          <a:solidFill>
                            <a:srgbClr val="000000"/>
                          </a:solidFill>
                          <a:effectLst/>
                          <a:latin typeface="+mn-ea"/>
                          <a:ea typeface="+mn-ea"/>
                        </a:rPr>
                        <a:t>8,476,000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5,165,000</a:t>
                      </a:r>
                    </a:p>
                  </a:txBody>
                  <a:tcPr marL="7620" marR="7620" marT="7620" marB="0" anchor="ctr">
                    <a:noFill/>
                  </a:tcPr>
                </a:tc>
                <a:extLst>
                  <a:ext uri="{0D108BD9-81ED-4DB2-BD59-A6C34878D82A}">
                    <a16:rowId xmlns:a16="http://schemas.microsoft.com/office/drawing/2014/main" val="1955541669"/>
                  </a:ext>
                </a:extLst>
              </a:tr>
            </a:tbl>
          </a:graphicData>
        </a:graphic>
      </p:graphicFrame>
      <p:sp>
        <p:nvSpPr>
          <p:cNvPr id="59" name="テキスト ボックス 58">
            <a:extLst>
              <a:ext uri="{FF2B5EF4-FFF2-40B4-BE49-F238E27FC236}">
                <a16:creationId xmlns:a16="http://schemas.microsoft.com/office/drawing/2014/main" id="{B2F71B76-5BBE-BDCD-5BA3-9C09FBA1EEFE}"/>
              </a:ext>
            </a:extLst>
          </p:cNvPr>
          <p:cNvSpPr txBox="1"/>
          <p:nvPr/>
        </p:nvSpPr>
        <p:spPr>
          <a:xfrm>
            <a:off x="4638842" y="808877"/>
            <a:ext cx="3631125" cy="261610"/>
          </a:xfrm>
          <a:prstGeom prst="rect">
            <a:avLst/>
          </a:prstGeom>
          <a:noFill/>
        </p:spPr>
        <p:txBody>
          <a:bodyPr wrap="square" rtlCol="0">
            <a:spAutoFit/>
          </a:bodyPr>
          <a:lstStyle/>
          <a:p>
            <a:pPr algn="ctr"/>
            <a:r>
              <a:rPr kumimoji="1" lang="ja-JP" altLang="en-US" sz="1100" dirty="0">
                <a:latin typeface="+mn-ea"/>
              </a:rPr>
              <a:t>表</a:t>
            </a:r>
            <a:r>
              <a:rPr kumimoji="1" lang="en-US" altLang="ja-JP" sz="1100" dirty="0">
                <a:latin typeface="+mn-ea"/>
              </a:rPr>
              <a:t>3</a:t>
            </a:r>
            <a:r>
              <a:rPr kumimoji="1" lang="ja-JP" altLang="en-US" sz="1100" dirty="0">
                <a:latin typeface="+mn-ea"/>
              </a:rPr>
              <a:t>　上町断層帯ステップ２による曝露人口（単位：人）</a:t>
            </a:r>
            <a:endParaRPr kumimoji="1" lang="en-US" altLang="ja-JP" sz="1100" dirty="0">
              <a:latin typeface="+mn-ea"/>
            </a:endParaRPr>
          </a:p>
        </p:txBody>
      </p:sp>
      <p:graphicFrame>
        <p:nvGraphicFramePr>
          <p:cNvPr id="60" name="表 59">
            <a:extLst>
              <a:ext uri="{FF2B5EF4-FFF2-40B4-BE49-F238E27FC236}">
                <a16:creationId xmlns:a16="http://schemas.microsoft.com/office/drawing/2014/main" id="{29A96467-E76B-3E30-B2D0-FF1CC3123007}"/>
              </a:ext>
            </a:extLst>
          </p:cNvPr>
          <p:cNvGraphicFramePr>
            <a:graphicFrameLocks noGrp="1"/>
          </p:cNvGraphicFramePr>
          <p:nvPr>
            <p:extLst>
              <p:ext uri="{D42A27DB-BD31-4B8C-83A1-F6EECF244321}">
                <p14:modId xmlns:p14="http://schemas.microsoft.com/office/powerpoint/2010/main" val="3825818564"/>
              </p:ext>
            </p:extLst>
          </p:nvPr>
        </p:nvGraphicFramePr>
        <p:xfrm>
          <a:off x="6492505" y="1099062"/>
          <a:ext cx="2344830" cy="3116580"/>
        </p:xfrm>
        <a:graphic>
          <a:graphicData uri="http://schemas.openxmlformats.org/drawingml/2006/table">
            <a:tbl>
              <a:tblPr firstRow="1" bandRow="1">
                <a:tableStyleId>{5940675A-B579-460E-94D1-54222C63F5DA}</a:tableStyleId>
              </a:tblPr>
              <a:tblGrid>
                <a:gridCol w="544830">
                  <a:extLst>
                    <a:ext uri="{9D8B030D-6E8A-4147-A177-3AD203B41FA5}">
                      <a16:colId xmlns:a16="http://schemas.microsoft.com/office/drawing/2014/main" val="3945821333"/>
                    </a:ext>
                  </a:extLst>
                </a:gridCol>
                <a:gridCol w="900000">
                  <a:extLst>
                    <a:ext uri="{9D8B030D-6E8A-4147-A177-3AD203B41FA5}">
                      <a16:colId xmlns:a16="http://schemas.microsoft.com/office/drawing/2014/main" val="3863293516"/>
                    </a:ext>
                  </a:extLst>
                </a:gridCol>
                <a:gridCol w="900000">
                  <a:extLst>
                    <a:ext uri="{9D8B030D-6E8A-4147-A177-3AD203B41FA5}">
                      <a16:colId xmlns:a16="http://schemas.microsoft.com/office/drawing/2014/main" val="3318174569"/>
                    </a:ext>
                  </a:extLst>
                </a:gridCol>
              </a:tblGrid>
              <a:tr h="0">
                <a:tc rowSpan="2">
                  <a:txBody>
                    <a:bodyPr/>
                    <a:lstStyle/>
                    <a:p>
                      <a:pPr algn="ctr"/>
                      <a:r>
                        <a:rPr kumimoji="1" lang="ja-JP" altLang="en-US" sz="1050" dirty="0"/>
                        <a:t>ケース</a:t>
                      </a:r>
                    </a:p>
                  </a:txBody>
                  <a:tcPr anchor="ctr">
                    <a:solidFill>
                      <a:schemeClr val="accent5">
                        <a:lumMod val="20000"/>
                        <a:lumOff val="80000"/>
                      </a:schemeClr>
                    </a:solidFill>
                  </a:tcPr>
                </a:tc>
                <a:tc gridSpan="2">
                  <a:txBody>
                    <a:bodyPr/>
                    <a:lstStyle/>
                    <a:p>
                      <a:pPr algn="ctr" fontAlgn="ctr"/>
                      <a:r>
                        <a:rPr lang="ja-JP" altLang="en-US" sz="1100" b="0" i="0" u="none" strike="noStrike" dirty="0">
                          <a:solidFill>
                            <a:srgbClr val="000000"/>
                          </a:solidFill>
                          <a:effectLst/>
                          <a:latin typeface="+mn-ea"/>
                          <a:ea typeface="+mn-ea"/>
                        </a:rPr>
                        <a:t>曝露人口</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hMerge="1">
                  <a:txBody>
                    <a:bodyPr/>
                    <a:lstStyle/>
                    <a:p>
                      <a:pPr algn="ctr" fontAlgn="ctr"/>
                      <a:endParaRPr lang="en-US" altLang="ja-JP" sz="11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88926741"/>
                  </a:ext>
                </a:extLst>
              </a:tr>
              <a:tr h="0">
                <a:tc vMerge="1">
                  <a:txBody>
                    <a:bodyPr/>
                    <a:lstStyle/>
                    <a:p>
                      <a:pPr algn="ctr"/>
                      <a:endParaRPr kumimoji="1" lang="ja-JP" altLang="en-US" sz="1050" dirty="0"/>
                    </a:p>
                  </a:txBody>
                  <a:tcPr/>
                </a:tc>
                <a:tc>
                  <a:txBody>
                    <a:bodyPr/>
                    <a:lstStyle/>
                    <a:p>
                      <a:pPr algn="ctr" fontAlgn="ctr"/>
                      <a:r>
                        <a:rPr lang="en-US" altLang="ja-JP" sz="1100" b="0" i="0" u="none" strike="noStrike" dirty="0">
                          <a:solidFill>
                            <a:srgbClr val="000000"/>
                          </a:solidFill>
                          <a:effectLst/>
                          <a:latin typeface="+mn-ea"/>
                          <a:ea typeface="+mn-ea"/>
                        </a:rPr>
                        <a:t>6</a:t>
                      </a:r>
                      <a:r>
                        <a:rPr lang="ja-JP" altLang="en-US" sz="1100" b="0" i="0" u="none" strike="noStrike" dirty="0">
                          <a:solidFill>
                            <a:srgbClr val="000000"/>
                          </a:solidFill>
                          <a:effectLst/>
                          <a:latin typeface="+mn-ea"/>
                          <a:ea typeface="+mn-ea"/>
                        </a:rPr>
                        <a:t>弱以上</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a:txBody>
                    <a:bodyPr/>
                    <a:lstStyle/>
                    <a:p>
                      <a:pPr algn="ctr" fontAlgn="ctr"/>
                      <a:r>
                        <a:rPr lang="en-US" altLang="ja-JP" sz="1100" b="1" i="0" u="none" strike="noStrike" dirty="0">
                          <a:solidFill>
                            <a:srgbClr val="000000"/>
                          </a:solidFill>
                          <a:effectLst/>
                          <a:latin typeface="+mn-ea"/>
                          <a:ea typeface="+mn-ea"/>
                        </a:rPr>
                        <a:t>6</a:t>
                      </a:r>
                      <a:r>
                        <a:rPr lang="ja-JP" altLang="en-US" sz="1100" b="1" i="0" u="none" strike="noStrike" dirty="0">
                          <a:solidFill>
                            <a:srgbClr val="000000"/>
                          </a:solidFill>
                          <a:effectLst/>
                          <a:latin typeface="+mn-ea"/>
                          <a:ea typeface="+mn-ea"/>
                        </a:rPr>
                        <a:t>強以上</a:t>
                      </a:r>
                      <a:endParaRPr lang="en-US" altLang="ja-JP" sz="1100" b="1"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2776131380"/>
                  </a:ext>
                </a:extLst>
              </a:tr>
              <a:tr h="0">
                <a:tc>
                  <a:txBody>
                    <a:bodyPr/>
                    <a:lstStyle/>
                    <a:p>
                      <a:pPr algn="ctr"/>
                      <a:r>
                        <a:rPr kumimoji="1" lang="en-US" altLang="ja-JP" sz="1050" dirty="0"/>
                        <a:t>11</a:t>
                      </a:r>
                      <a:endParaRPr kumimoji="1" lang="ja-JP" altLang="en-US" sz="1050" dirty="0"/>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8,442,000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5,082,000</a:t>
                      </a:r>
                    </a:p>
                  </a:txBody>
                  <a:tcPr marL="7620" marR="7620" marT="7620" marB="0" anchor="ctr">
                    <a:noFill/>
                  </a:tcPr>
                </a:tc>
                <a:extLst>
                  <a:ext uri="{0D108BD9-81ED-4DB2-BD59-A6C34878D82A}">
                    <a16:rowId xmlns:a16="http://schemas.microsoft.com/office/drawing/2014/main" val="567046959"/>
                  </a:ext>
                </a:extLst>
              </a:tr>
              <a:tr h="0">
                <a:tc>
                  <a:txBody>
                    <a:bodyPr/>
                    <a:lstStyle/>
                    <a:p>
                      <a:pPr algn="ctr"/>
                      <a:r>
                        <a:rPr kumimoji="1" lang="en-US" altLang="ja-JP" sz="1050" dirty="0"/>
                        <a:t>12</a:t>
                      </a:r>
                      <a:endParaRPr kumimoji="1" lang="ja-JP" altLang="en-US" sz="1050" dirty="0"/>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8,322,000</a:t>
                      </a:r>
                    </a:p>
                  </a:txBody>
                  <a:tcPr marL="7620" marR="7620" marT="7620" marB="0" anchor="ctr">
                    <a:noFill/>
                  </a:tcPr>
                </a:tc>
                <a:tc>
                  <a:txBody>
                    <a:bodyPr/>
                    <a:lstStyle/>
                    <a:p>
                      <a:pPr algn="r" fontAlgn="ctr">
                        <a:buNone/>
                      </a:pPr>
                      <a:r>
                        <a:rPr lang="en-US" altLang="ja-JP" sz="1100" b="1" i="0" u="none" strike="noStrike">
                          <a:solidFill>
                            <a:srgbClr val="000000"/>
                          </a:solidFill>
                          <a:effectLst/>
                          <a:latin typeface="+mn-ea"/>
                          <a:ea typeface="+mn-ea"/>
                        </a:rPr>
                        <a:t>4,561,000</a:t>
                      </a:r>
                    </a:p>
                  </a:txBody>
                  <a:tcPr marL="7620" marR="7620" marT="7620" marB="0" anchor="ctr">
                    <a:noFill/>
                  </a:tcPr>
                </a:tc>
                <a:extLst>
                  <a:ext uri="{0D108BD9-81ED-4DB2-BD59-A6C34878D82A}">
                    <a16:rowId xmlns:a16="http://schemas.microsoft.com/office/drawing/2014/main" val="3008010442"/>
                  </a:ext>
                </a:extLst>
              </a:tr>
              <a:tr h="0">
                <a:tc>
                  <a:txBody>
                    <a:bodyPr/>
                    <a:lstStyle/>
                    <a:p>
                      <a:pPr algn="ctr"/>
                      <a:r>
                        <a:rPr kumimoji="1" lang="en-US" altLang="ja-JP" sz="1050" dirty="0"/>
                        <a:t>13</a:t>
                      </a:r>
                      <a:endParaRPr kumimoji="1" lang="ja-JP" altLang="en-US" sz="1050" dirty="0"/>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8,243,000</a:t>
                      </a:r>
                    </a:p>
                  </a:txBody>
                  <a:tcPr marL="7620" marR="7620" marT="7620" marB="0" anchor="ctr">
                    <a:noFill/>
                  </a:tcPr>
                </a:tc>
                <a:tc>
                  <a:txBody>
                    <a:bodyPr/>
                    <a:lstStyle/>
                    <a:p>
                      <a:pPr algn="r" fontAlgn="ctr">
                        <a:buNone/>
                      </a:pPr>
                      <a:r>
                        <a:rPr lang="en-US" altLang="ja-JP" sz="1100" b="1" i="0" u="none" strike="noStrike">
                          <a:solidFill>
                            <a:srgbClr val="000000"/>
                          </a:solidFill>
                          <a:effectLst/>
                          <a:latin typeface="+mn-ea"/>
                          <a:ea typeface="+mn-ea"/>
                        </a:rPr>
                        <a:t>4,298,000</a:t>
                      </a:r>
                    </a:p>
                  </a:txBody>
                  <a:tcPr marL="7620" marR="7620" marT="7620" marB="0" anchor="ctr">
                    <a:noFill/>
                  </a:tcPr>
                </a:tc>
                <a:extLst>
                  <a:ext uri="{0D108BD9-81ED-4DB2-BD59-A6C34878D82A}">
                    <a16:rowId xmlns:a16="http://schemas.microsoft.com/office/drawing/2014/main" val="4266236315"/>
                  </a:ext>
                </a:extLst>
              </a:tr>
              <a:tr h="0">
                <a:tc>
                  <a:txBody>
                    <a:bodyPr/>
                    <a:lstStyle/>
                    <a:p>
                      <a:pPr algn="ctr"/>
                      <a:r>
                        <a:rPr kumimoji="1" lang="en-US" altLang="ja-JP" sz="1050" dirty="0"/>
                        <a:t>14</a:t>
                      </a:r>
                      <a:endParaRPr kumimoji="1" lang="ja-JP" altLang="en-US" sz="1050" dirty="0"/>
                    </a:p>
                  </a:txBody>
                  <a:tcPr anchor="ctr">
                    <a:noFill/>
                  </a:tcPr>
                </a:tc>
                <a:tc>
                  <a:txBody>
                    <a:bodyPr/>
                    <a:lstStyle/>
                    <a:p>
                      <a:pPr algn="r" fontAlgn="ctr">
                        <a:buNone/>
                      </a:pPr>
                      <a:r>
                        <a:rPr lang="en-US" altLang="ja-JP" sz="1100" b="0" i="0" u="none" strike="noStrike">
                          <a:solidFill>
                            <a:srgbClr val="000000"/>
                          </a:solidFill>
                          <a:effectLst/>
                          <a:latin typeface="+mn-ea"/>
                          <a:ea typeface="+mn-ea"/>
                        </a:rPr>
                        <a:t>8,290,000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4,276,000</a:t>
                      </a:r>
                    </a:p>
                  </a:txBody>
                  <a:tcPr marL="7620" marR="7620" marT="7620" marB="0" anchor="ctr">
                    <a:noFill/>
                  </a:tcPr>
                </a:tc>
                <a:extLst>
                  <a:ext uri="{0D108BD9-81ED-4DB2-BD59-A6C34878D82A}">
                    <a16:rowId xmlns:a16="http://schemas.microsoft.com/office/drawing/2014/main" val="382001792"/>
                  </a:ext>
                </a:extLst>
              </a:tr>
              <a:tr h="0">
                <a:tc>
                  <a:txBody>
                    <a:bodyPr/>
                    <a:lstStyle/>
                    <a:p>
                      <a:pPr algn="ctr"/>
                      <a:r>
                        <a:rPr kumimoji="1" lang="en-US" altLang="ja-JP" sz="1050" dirty="0"/>
                        <a:t>15</a:t>
                      </a:r>
                      <a:endParaRPr kumimoji="1" lang="ja-JP" altLang="en-US" sz="1050" dirty="0"/>
                    </a:p>
                  </a:txBody>
                  <a:tcPr anchor="ctr">
                    <a:solidFill>
                      <a:srgbClr val="FFFF00"/>
                    </a:solidFill>
                  </a:tcPr>
                </a:tc>
                <a:tc>
                  <a:txBody>
                    <a:bodyPr/>
                    <a:lstStyle/>
                    <a:p>
                      <a:pPr algn="r" fontAlgn="ctr">
                        <a:buNone/>
                      </a:pPr>
                      <a:r>
                        <a:rPr lang="en-US" altLang="ja-JP" sz="1100" b="0" i="0" u="none" strike="noStrike" dirty="0">
                          <a:solidFill>
                            <a:srgbClr val="000000"/>
                          </a:solidFill>
                          <a:effectLst/>
                          <a:latin typeface="+mn-ea"/>
                          <a:ea typeface="+mn-ea"/>
                        </a:rPr>
                        <a:t>8,536,000</a:t>
                      </a:r>
                    </a:p>
                  </a:txBody>
                  <a:tcPr marL="7620" marR="7620" marT="7620" marB="0" anchor="ctr">
                    <a:solidFill>
                      <a:srgbClr val="FFFF00"/>
                    </a:solidFill>
                  </a:tcPr>
                </a:tc>
                <a:tc>
                  <a:txBody>
                    <a:bodyPr/>
                    <a:lstStyle/>
                    <a:p>
                      <a:pPr algn="r" fontAlgn="ctr">
                        <a:buNone/>
                      </a:pPr>
                      <a:r>
                        <a:rPr lang="en-US" altLang="ja-JP" sz="1100" b="1" i="0" u="none" strike="noStrike" dirty="0">
                          <a:solidFill>
                            <a:srgbClr val="000000"/>
                          </a:solidFill>
                          <a:effectLst/>
                          <a:latin typeface="+mn-ea"/>
                          <a:ea typeface="+mn-ea"/>
                        </a:rPr>
                        <a:t>5,537,000</a:t>
                      </a:r>
                    </a:p>
                  </a:txBody>
                  <a:tcPr marL="7620" marR="7620" marT="7620" marB="0" anchor="ctr">
                    <a:solidFill>
                      <a:srgbClr val="FFFF00"/>
                    </a:solidFill>
                  </a:tcPr>
                </a:tc>
                <a:extLst>
                  <a:ext uri="{0D108BD9-81ED-4DB2-BD59-A6C34878D82A}">
                    <a16:rowId xmlns:a16="http://schemas.microsoft.com/office/drawing/2014/main" val="2825351339"/>
                  </a:ext>
                </a:extLst>
              </a:tr>
              <a:tr h="0">
                <a:tc>
                  <a:txBody>
                    <a:bodyPr/>
                    <a:lstStyle/>
                    <a:p>
                      <a:pPr algn="ctr"/>
                      <a:r>
                        <a:rPr kumimoji="1" lang="en-US" altLang="ja-JP" sz="1050" dirty="0"/>
                        <a:t>16</a:t>
                      </a:r>
                      <a:endParaRPr kumimoji="1" lang="ja-JP" altLang="en-US" sz="1050" dirty="0"/>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8,415,000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4,745,000</a:t>
                      </a:r>
                    </a:p>
                  </a:txBody>
                  <a:tcPr marL="7620" marR="7620" marT="7620" marB="0" anchor="ctr">
                    <a:noFill/>
                  </a:tcPr>
                </a:tc>
                <a:extLst>
                  <a:ext uri="{0D108BD9-81ED-4DB2-BD59-A6C34878D82A}">
                    <a16:rowId xmlns:a16="http://schemas.microsoft.com/office/drawing/2014/main" val="3214584249"/>
                  </a:ext>
                </a:extLst>
              </a:tr>
              <a:tr h="0">
                <a:tc>
                  <a:txBody>
                    <a:bodyPr/>
                    <a:lstStyle/>
                    <a:p>
                      <a:pPr algn="ctr"/>
                      <a:r>
                        <a:rPr kumimoji="1" lang="en-US" altLang="ja-JP" sz="1050" dirty="0"/>
                        <a:t>17</a:t>
                      </a:r>
                      <a:endParaRPr kumimoji="1" lang="ja-JP" altLang="en-US" sz="1050" dirty="0"/>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8,423,000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4,812,000</a:t>
                      </a:r>
                    </a:p>
                  </a:txBody>
                  <a:tcPr marL="7620" marR="7620" marT="7620" marB="0" anchor="ctr">
                    <a:noFill/>
                  </a:tcPr>
                </a:tc>
                <a:extLst>
                  <a:ext uri="{0D108BD9-81ED-4DB2-BD59-A6C34878D82A}">
                    <a16:rowId xmlns:a16="http://schemas.microsoft.com/office/drawing/2014/main" val="3499561936"/>
                  </a:ext>
                </a:extLst>
              </a:tr>
              <a:tr h="0">
                <a:tc>
                  <a:txBody>
                    <a:bodyPr/>
                    <a:lstStyle/>
                    <a:p>
                      <a:pPr algn="ctr"/>
                      <a:r>
                        <a:rPr kumimoji="1" lang="en-US" altLang="ja-JP" sz="1050" dirty="0"/>
                        <a:t>18</a:t>
                      </a:r>
                      <a:endParaRPr kumimoji="1" lang="ja-JP" altLang="en-US" sz="1050" dirty="0"/>
                    </a:p>
                  </a:txBody>
                  <a:tcPr anchor="ctr">
                    <a:noFill/>
                  </a:tcPr>
                </a:tc>
                <a:tc>
                  <a:txBody>
                    <a:bodyPr/>
                    <a:lstStyle/>
                    <a:p>
                      <a:pPr algn="r" fontAlgn="ctr">
                        <a:buNone/>
                      </a:pPr>
                      <a:r>
                        <a:rPr lang="en-US" altLang="ja-JP" sz="1100" b="0" i="0" u="none" strike="noStrike">
                          <a:solidFill>
                            <a:srgbClr val="000000"/>
                          </a:solidFill>
                          <a:effectLst/>
                          <a:latin typeface="+mn-ea"/>
                          <a:ea typeface="+mn-ea"/>
                        </a:rPr>
                        <a:t>8,579,000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5,446,000</a:t>
                      </a:r>
                    </a:p>
                  </a:txBody>
                  <a:tcPr marL="7620" marR="7620" marT="7620" marB="0" anchor="ctr">
                    <a:noFill/>
                  </a:tcPr>
                </a:tc>
                <a:extLst>
                  <a:ext uri="{0D108BD9-81ED-4DB2-BD59-A6C34878D82A}">
                    <a16:rowId xmlns:a16="http://schemas.microsoft.com/office/drawing/2014/main" val="2889492943"/>
                  </a:ext>
                </a:extLst>
              </a:tr>
              <a:tr h="0">
                <a:tc>
                  <a:txBody>
                    <a:bodyPr/>
                    <a:lstStyle/>
                    <a:p>
                      <a:pPr algn="ctr"/>
                      <a:r>
                        <a:rPr kumimoji="1" lang="en-US" altLang="ja-JP" sz="1050" dirty="0"/>
                        <a:t>19</a:t>
                      </a:r>
                    </a:p>
                  </a:txBody>
                  <a:tcPr anchor="ctr">
                    <a:noFill/>
                  </a:tcPr>
                </a:tc>
                <a:tc>
                  <a:txBody>
                    <a:bodyPr/>
                    <a:lstStyle/>
                    <a:p>
                      <a:pPr algn="r" fontAlgn="ctr">
                        <a:buNone/>
                      </a:pPr>
                      <a:r>
                        <a:rPr lang="en-US" altLang="ja-JP" sz="1100" b="0" i="0" u="none" strike="noStrike" dirty="0">
                          <a:solidFill>
                            <a:srgbClr val="000000"/>
                          </a:solidFill>
                          <a:effectLst/>
                          <a:latin typeface="+mn-ea"/>
                          <a:ea typeface="+mn-ea"/>
                        </a:rPr>
                        <a:t>8,581,000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5,384,000</a:t>
                      </a:r>
                    </a:p>
                  </a:txBody>
                  <a:tcPr marL="7620" marR="7620" marT="7620" marB="0" anchor="ctr">
                    <a:noFill/>
                  </a:tcPr>
                </a:tc>
                <a:extLst>
                  <a:ext uri="{0D108BD9-81ED-4DB2-BD59-A6C34878D82A}">
                    <a16:rowId xmlns:a16="http://schemas.microsoft.com/office/drawing/2014/main" val="1681170484"/>
                  </a:ext>
                </a:extLst>
              </a:tr>
              <a:tr h="0">
                <a:tc>
                  <a:txBody>
                    <a:bodyPr/>
                    <a:lstStyle/>
                    <a:p>
                      <a:pPr algn="ctr"/>
                      <a:r>
                        <a:rPr kumimoji="1" lang="en-US" altLang="ja-JP" sz="1050" dirty="0"/>
                        <a:t>20</a:t>
                      </a:r>
                      <a:endParaRPr kumimoji="1" lang="ja-JP" altLang="en-US" sz="1050" dirty="0"/>
                    </a:p>
                  </a:txBody>
                  <a:tcPr anchor="ctr">
                    <a:noFill/>
                  </a:tcPr>
                </a:tc>
                <a:tc>
                  <a:txBody>
                    <a:bodyPr/>
                    <a:lstStyle/>
                    <a:p>
                      <a:pPr algn="r" fontAlgn="ctr">
                        <a:buNone/>
                      </a:pPr>
                      <a:r>
                        <a:rPr lang="en-US" altLang="ja-JP" sz="1100" b="0" i="0" u="none" strike="noStrike">
                          <a:solidFill>
                            <a:srgbClr val="000000"/>
                          </a:solidFill>
                          <a:effectLst/>
                          <a:latin typeface="+mn-ea"/>
                          <a:ea typeface="+mn-ea"/>
                        </a:rPr>
                        <a:t>7,124,000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3,214,000</a:t>
                      </a:r>
                    </a:p>
                  </a:txBody>
                  <a:tcPr marL="7620" marR="7620" marT="7620" marB="0" anchor="ctr">
                    <a:noFill/>
                  </a:tcPr>
                </a:tc>
                <a:extLst>
                  <a:ext uri="{0D108BD9-81ED-4DB2-BD59-A6C34878D82A}">
                    <a16:rowId xmlns:a16="http://schemas.microsoft.com/office/drawing/2014/main" val="1955541669"/>
                  </a:ext>
                </a:extLst>
              </a:tr>
              <a:tr h="0">
                <a:tc>
                  <a:txBody>
                    <a:bodyPr/>
                    <a:lstStyle/>
                    <a:p>
                      <a:pPr algn="ctr"/>
                      <a:r>
                        <a:rPr kumimoji="1" lang="en-US" altLang="ja-JP" sz="1050" dirty="0"/>
                        <a:t>21</a:t>
                      </a:r>
                      <a:endParaRPr kumimoji="1" lang="ja-JP" altLang="en-US" sz="1050" dirty="0"/>
                    </a:p>
                  </a:txBody>
                  <a:tcPr anchor="ctr">
                    <a:noFill/>
                  </a:tcPr>
                </a:tc>
                <a:tc>
                  <a:txBody>
                    <a:bodyPr/>
                    <a:lstStyle/>
                    <a:p>
                      <a:pPr algn="r" fontAlgn="ctr">
                        <a:buNone/>
                      </a:pPr>
                      <a:r>
                        <a:rPr lang="en-US" altLang="ja-JP" sz="1100" b="0" i="0" u="none" strike="noStrike">
                          <a:solidFill>
                            <a:srgbClr val="000000"/>
                          </a:solidFill>
                          <a:effectLst/>
                          <a:latin typeface="+mn-ea"/>
                          <a:ea typeface="+mn-ea"/>
                        </a:rPr>
                        <a:t>7,350,000</a:t>
                      </a:r>
                    </a:p>
                  </a:txBody>
                  <a:tcPr marL="7620" marR="7620" marT="7620" marB="0" anchor="ctr">
                    <a:noFill/>
                  </a:tcPr>
                </a:tc>
                <a:tc>
                  <a:txBody>
                    <a:bodyPr/>
                    <a:lstStyle/>
                    <a:p>
                      <a:pPr algn="r" fontAlgn="ctr">
                        <a:buNone/>
                      </a:pPr>
                      <a:r>
                        <a:rPr lang="en-US" altLang="ja-JP" sz="1100" b="1" i="0" u="none" strike="noStrike" dirty="0">
                          <a:solidFill>
                            <a:srgbClr val="000000"/>
                          </a:solidFill>
                          <a:effectLst/>
                          <a:latin typeface="+mn-ea"/>
                          <a:ea typeface="+mn-ea"/>
                        </a:rPr>
                        <a:t>3,248,000</a:t>
                      </a:r>
                    </a:p>
                  </a:txBody>
                  <a:tcPr marL="7620" marR="7620" marT="7620" marB="0" anchor="ctr">
                    <a:noFill/>
                  </a:tcPr>
                </a:tc>
                <a:extLst>
                  <a:ext uri="{0D108BD9-81ED-4DB2-BD59-A6C34878D82A}">
                    <a16:rowId xmlns:a16="http://schemas.microsoft.com/office/drawing/2014/main" val="1436235441"/>
                  </a:ext>
                </a:extLst>
              </a:tr>
            </a:tbl>
          </a:graphicData>
        </a:graphic>
      </p:graphicFrame>
      <p:sp>
        <p:nvSpPr>
          <p:cNvPr id="65" name="テキスト ボックス 64">
            <a:extLst>
              <a:ext uri="{FF2B5EF4-FFF2-40B4-BE49-F238E27FC236}">
                <a16:creationId xmlns:a16="http://schemas.microsoft.com/office/drawing/2014/main" id="{9A434FB1-A104-2ABD-0B4F-3CC77B56A3E8}"/>
              </a:ext>
            </a:extLst>
          </p:cNvPr>
          <p:cNvSpPr txBox="1"/>
          <p:nvPr/>
        </p:nvSpPr>
        <p:spPr>
          <a:xfrm>
            <a:off x="3902697" y="4405403"/>
            <a:ext cx="4934638" cy="1754326"/>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latin typeface="+mn-ea"/>
              </a:rPr>
              <a:t>震度６強以上の曝露人口は</a:t>
            </a:r>
            <a:r>
              <a:rPr kumimoji="1" lang="ja-JP" altLang="en-US" sz="1200" b="1" dirty="0">
                <a:latin typeface="+mn-ea"/>
              </a:rPr>
              <a:t>ケース</a:t>
            </a:r>
            <a:r>
              <a:rPr kumimoji="1" lang="en-US" altLang="ja-JP" sz="1200" b="1" dirty="0">
                <a:latin typeface="+mn-ea"/>
              </a:rPr>
              <a:t>15</a:t>
            </a:r>
            <a:r>
              <a:rPr kumimoji="1" lang="ja-JP" altLang="en-US" sz="1200" dirty="0">
                <a:latin typeface="+mn-ea"/>
              </a:rPr>
              <a:t>と</a:t>
            </a:r>
            <a:r>
              <a:rPr kumimoji="1" lang="ja-JP" altLang="en-US" sz="1200" b="1" dirty="0">
                <a:latin typeface="+mn-ea"/>
              </a:rPr>
              <a:t>ケース</a:t>
            </a:r>
            <a:r>
              <a:rPr kumimoji="1" lang="en-US" altLang="ja-JP" sz="1200" b="1" dirty="0">
                <a:latin typeface="+mn-ea"/>
              </a:rPr>
              <a:t>18</a:t>
            </a:r>
            <a:r>
              <a:rPr kumimoji="1" lang="ja-JP" altLang="en-US" sz="1200" dirty="0">
                <a:latin typeface="+mn-ea"/>
              </a:rPr>
              <a:t>で約</a:t>
            </a:r>
            <a:r>
              <a:rPr kumimoji="1" lang="en-US" altLang="ja-JP" sz="1200" dirty="0">
                <a:latin typeface="+mn-ea"/>
              </a:rPr>
              <a:t>550</a:t>
            </a:r>
            <a:r>
              <a:rPr kumimoji="1" lang="ja-JP" altLang="en-US" sz="1200" dirty="0">
                <a:latin typeface="+mn-ea"/>
              </a:rPr>
              <a:t>万人となった。</a:t>
            </a:r>
            <a:endParaRPr kumimoji="1" lang="en-US" altLang="ja-JP" sz="1200" dirty="0">
              <a:latin typeface="+mn-ea"/>
            </a:endParaRPr>
          </a:p>
          <a:p>
            <a:pPr marL="171450" indent="-171450">
              <a:buFont typeface="Wingdings" panose="05000000000000000000" pitchFamily="2" charset="2"/>
              <a:buChar char="ü"/>
            </a:pPr>
            <a:r>
              <a:rPr kumimoji="1" lang="ja-JP" altLang="en-US" sz="1200" dirty="0">
                <a:latin typeface="+mn-ea"/>
              </a:rPr>
              <a:t>震度分布を比較すると、ケース</a:t>
            </a:r>
            <a:r>
              <a:rPr kumimoji="1" lang="en-US" altLang="ja-JP" sz="1200" dirty="0">
                <a:latin typeface="+mn-ea"/>
              </a:rPr>
              <a:t>15</a:t>
            </a:r>
            <a:r>
              <a:rPr kumimoji="1" lang="ja-JP" altLang="en-US" sz="1200" dirty="0">
                <a:latin typeface="+mn-ea"/>
              </a:rPr>
              <a:t>は南部地域で震度が高い傾向であるが、</a:t>
            </a:r>
            <a:endParaRPr kumimoji="1" lang="en-US" altLang="ja-JP" sz="1200" dirty="0">
              <a:latin typeface="+mn-ea"/>
            </a:endParaRPr>
          </a:p>
          <a:p>
            <a:r>
              <a:rPr kumimoji="1" lang="ja-JP" altLang="en-US" sz="1200" dirty="0">
                <a:latin typeface="+mn-ea"/>
              </a:rPr>
              <a:t>　　南部地域に限定した震度ではケース</a:t>
            </a:r>
            <a:r>
              <a:rPr kumimoji="1" lang="en-US" altLang="ja-JP" sz="1200" dirty="0">
                <a:latin typeface="+mn-ea"/>
              </a:rPr>
              <a:t>20</a:t>
            </a:r>
            <a:r>
              <a:rPr kumimoji="1" lang="ja-JP" altLang="en-US" sz="1200" dirty="0">
                <a:latin typeface="+mn-ea"/>
              </a:rPr>
              <a:t>、</a:t>
            </a:r>
            <a:r>
              <a:rPr kumimoji="1" lang="en-US" altLang="ja-JP" sz="1200" dirty="0">
                <a:latin typeface="+mn-ea"/>
              </a:rPr>
              <a:t>21</a:t>
            </a:r>
            <a:r>
              <a:rPr kumimoji="1" lang="ja-JP" altLang="en-US" sz="1200" dirty="0">
                <a:latin typeface="+mn-ea"/>
              </a:rPr>
              <a:t>の方が高くなっていることから、</a:t>
            </a:r>
            <a:endParaRPr kumimoji="1" lang="en-US" altLang="ja-JP" sz="1200" dirty="0">
              <a:latin typeface="+mn-ea"/>
            </a:endParaRPr>
          </a:p>
          <a:p>
            <a:r>
              <a:rPr kumimoji="1" lang="ja-JP" altLang="en-US" sz="1200" dirty="0">
                <a:latin typeface="+mn-ea"/>
              </a:rPr>
              <a:t>　　</a:t>
            </a:r>
            <a:r>
              <a:rPr kumimoji="1" lang="ja-JP" altLang="en-US" sz="1200" b="1" dirty="0">
                <a:latin typeface="+mn-ea"/>
              </a:rPr>
              <a:t>北部域でも震度６強～７の範囲が広く見られるケース</a:t>
            </a:r>
            <a:r>
              <a:rPr kumimoji="1" lang="en-US" altLang="ja-JP" sz="1200" b="1" dirty="0">
                <a:latin typeface="+mn-ea"/>
              </a:rPr>
              <a:t>18</a:t>
            </a:r>
            <a:r>
              <a:rPr kumimoji="1" lang="ja-JP" altLang="en-US" sz="1200" b="1" dirty="0">
                <a:latin typeface="+mn-ea"/>
              </a:rPr>
              <a:t>をステップ３の</a:t>
            </a:r>
            <a:endParaRPr kumimoji="1" lang="en-US" altLang="ja-JP" sz="1200" b="1" dirty="0">
              <a:latin typeface="+mn-ea"/>
            </a:endParaRPr>
          </a:p>
          <a:p>
            <a:r>
              <a:rPr kumimoji="1" lang="ja-JP" altLang="en-US" sz="1200" b="1" dirty="0">
                <a:latin typeface="+mn-ea"/>
              </a:rPr>
              <a:t>　　想定地震として抽出した。</a:t>
            </a:r>
            <a:endParaRPr kumimoji="1" lang="en-US" altLang="ja-JP" sz="1200" b="1" dirty="0">
              <a:latin typeface="+mn-ea"/>
            </a:endParaRPr>
          </a:p>
          <a:p>
            <a:pPr marL="171450" indent="-171450">
              <a:buFont typeface="Wingdings" panose="05000000000000000000" pitchFamily="2" charset="2"/>
              <a:buChar char="ü"/>
            </a:pPr>
            <a:r>
              <a:rPr kumimoji="1" lang="ja-JP" altLang="en-US" sz="1200" dirty="0">
                <a:latin typeface="+mn-ea"/>
              </a:rPr>
              <a:t>また、破壊開始点を大阪湾南東岸断層上に設定したケース</a:t>
            </a:r>
            <a:r>
              <a:rPr kumimoji="1" lang="en-US" altLang="ja-JP" sz="1200" dirty="0">
                <a:latin typeface="+mn-ea"/>
              </a:rPr>
              <a:t>20</a:t>
            </a:r>
            <a:r>
              <a:rPr kumimoji="1" lang="ja-JP" altLang="en-US" sz="1200" dirty="0">
                <a:latin typeface="+mn-ea"/>
              </a:rPr>
              <a:t>や</a:t>
            </a:r>
            <a:r>
              <a:rPr kumimoji="1" lang="en-US" altLang="ja-JP" sz="1200" dirty="0">
                <a:latin typeface="+mn-ea"/>
              </a:rPr>
              <a:t>21</a:t>
            </a:r>
            <a:r>
              <a:rPr kumimoji="1" lang="ja-JP" altLang="en-US" sz="1200" dirty="0">
                <a:latin typeface="+mn-ea"/>
              </a:rPr>
              <a:t>では、南部地域おいて強い揺れ（震度６強～７）が広い範囲で予測された。</a:t>
            </a:r>
            <a:endParaRPr kumimoji="1" lang="en-US" altLang="ja-JP" sz="1200" dirty="0">
              <a:latin typeface="+mn-ea"/>
            </a:endParaRPr>
          </a:p>
          <a:p>
            <a:pPr marL="171450" indent="-171450">
              <a:buFont typeface="Wingdings" panose="05000000000000000000" pitchFamily="2" charset="2"/>
              <a:buChar char="ü"/>
            </a:pPr>
            <a:r>
              <a:rPr kumimoji="1" lang="ja-JP" altLang="en-US" sz="1200" b="1" dirty="0">
                <a:latin typeface="+mn-ea"/>
              </a:rPr>
              <a:t>上町断層帯は府直下に断層帯があることから、地先の震度分布の違いを考慮して、２つのケース（ケース</a:t>
            </a:r>
            <a:r>
              <a:rPr kumimoji="1" lang="en-US" altLang="ja-JP" sz="1200" b="1" dirty="0">
                <a:latin typeface="+mn-ea"/>
              </a:rPr>
              <a:t>18</a:t>
            </a:r>
            <a:r>
              <a:rPr kumimoji="1" lang="ja-JP" altLang="en-US" sz="1200" b="1" dirty="0">
                <a:latin typeface="+mn-ea"/>
              </a:rPr>
              <a:t>、</a:t>
            </a:r>
            <a:r>
              <a:rPr kumimoji="1" lang="en-US" altLang="ja-JP" sz="1200" b="1" dirty="0">
                <a:latin typeface="+mn-ea"/>
              </a:rPr>
              <a:t> 21 </a:t>
            </a:r>
            <a:r>
              <a:rPr kumimoji="1" lang="ja-JP" altLang="en-US" sz="1200" b="1" dirty="0">
                <a:latin typeface="+mn-ea"/>
              </a:rPr>
              <a:t>）を抽出した。</a:t>
            </a:r>
            <a:endParaRPr kumimoji="1" lang="en-US" altLang="ja-JP" sz="1200" b="1" dirty="0">
              <a:latin typeface="+mn-ea"/>
            </a:endParaRPr>
          </a:p>
        </p:txBody>
      </p:sp>
      <p:sp>
        <p:nvSpPr>
          <p:cNvPr id="69" name="正方形/長方形 68">
            <a:extLst>
              <a:ext uri="{FF2B5EF4-FFF2-40B4-BE49-F238E27FC236}">
                <a16:creationId xmlns:a16="http://schemas.microsoft.com/office/drawing/2014/main" id="{A5AD2814-0AE9-95AE-F7D6-330124C32EBF}"/>
              </a:ext>
            </a:extLst>
          </p:cNvPr>
          <p:cNvSpPr/>
          <p:nvPr/>
        </p:nvSpPr>
        <p:spPr>
          <a:xfrm>
            <a:off x="488436" y="2821370"/>
            <a:ext cx="1594990" cy="1785989"/>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86E1D7FD-0D74-3034-C4D9-B501D2F03A2B}"/>
              </a:ext>
            </a:extLst>
          </p:cNvPr>
          <p:cNvSpPr/>
          <p:nvPr/>
        </p:nvSpPr>
        <p:spPr>
          <a:xfrm>
            <a:off x="2144725" y="4637234"/>
            <a:ext cx="1594990" cy="1782441"/>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422EAD3-6C72-A721-603A-815DE8EC411B}"/>
              </a:ext>
            </a:extLst>
          </p:cNvPr>
          <p:cNvSpPr txBox="1"/>
          <p:nvPr/>
        </p:nvSpPr>
        <p:spPr>
          <a:xfrm>
            <a:off x="204045" y="6421445"/>
            <a:ext cx="3877236"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17</a:t>
            </a:r>
            <a:r>
              <a:rPr kumimoji="1" lang="ja-JP" altLang="en-US" sz="1100" dirty="0">
                <a:latin typeface="+mn-ea"/>
              </a:rPr>
              <a:t> 上町断層帯ステップ２による地表震度（ケース</a:t>
            </a:r>
            <a:r>
              <a:rPr kumimoji="1" lang="en-US" altLang="ja-JP" sz="1100" dirty="0">
                <a:latin typeface="+mn-ea"/>
              </a:rPr>
              <a:t>16</a:t>
            </a:r>
            <a:r>
              <a:rPr kumimoji="1" lang="ja-JP" altLang="en-US" sz="1100" dirty="0">
                <a:latin typeface="+mn-ea"/>
              </a:rPr>
              <a:t>～</a:t>
            </a:r>
            <a:r>
              <a:rPr kumimoji="1" lang="en-US" altLang="ja-JP" sz="1100" dirty="0">
                <a:latin typeface="+mn-ea"/>
              </a:rPr>
              <a:t>21</a:t>
            </a:r>
            <a:r>
              <a:rPr kumimoji="1" lang="ja-JP" altLang="en-US" sz="1100" dirty="0">
                <a:latin typeface="+mn-ea"/>
              </a:rPr>
              <a:t>）</a:t>
            </a:r>
            <a:endParaRPr kumimoji="1" lang="en-US" altLang="ja-JP" sz="1100" dirty="0">
              <a:latin typeface="+mn-ea"/>
            </a:endParaRPr>
          </a:p>
        </p:txBody>
      </p:sp>
      <p:sp>
        <p:nvSpPr>
          <p:cNvPr id="3" name="正方形/長方形 2">
            <a:extLst>
              <a:ext uri="{FF2B5EF4-FFF2-40B4-BE49-F238E27FC236}">
                <a16:creationId xmlns:a16="http://schemas.microsoft.com/office/drawing/2014/main" id="{8767EC75-3E4C-9D10-D328-ECACE8D25EC4}"/>
              </a:ext>
            </a:extLst>
          </p:cNvPr>
          <p:cNvSpPr/>
          <p:nvPr/>
        </p:nvSpPr>
        <p:spPr>
          <a:xfrm>
            <a:off x="6492505" y="3208886"/>
            <a:ext cx="2344830" cy="253817"/>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193995E-F64C-57DF-9AE1-BA52FD992CCA}"/>
              </a:ext>
            </a:extLst>
          </p:cNvPr>
          <p:cNvSpPr/>
          <p:nvPr/>
        </p:nvSpPr>
        <p:spPr>
          <a:xfrm>
            <a:off x="6492505" y="3960268"/>
            <a:ext cx="2344830" cy="253818"/>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角丸四角形 73">
            <a:extLst>
              <a:ext uri="{FF2B5EF4-FFF2-40B4-BE49-F238E27FC236}">
                <a16:creationId xmlns:a16="http://schemas.microsoft.com/office/drawing/2014/main" id="{09563AE0-4618-0B12-4531-CA78553FBA9F}"/>
              </a:ext>
            </a:extLst>
          </p:cNvPr>
          <p:cNvSpPr/>
          <p:nvPr/>
        </p:nvSpPr>
        <p:spPr>
          <a:xfrm>
            <a:off x="264080" y="948331"/>
            <a:ext cx="230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上町断層帯（全</a:t>
            </a:r>
            <a:r>
              <a:rPr kumimoji="1" lang="en-US" altLang="ja-JP" sz="1200" b="1" dirty="0">
                <a:solidFill>
                  <a:schemeClr val="tx1"/>
                </a:solidFill>
                <a:latin typeface="Meiryo UI" panose="020B0604030504040204" pitchFamily="50" charset="-128"/>
                <a:ea typeface="Meiryo UI" panose="020B0604030504040204" pitchFamily="50" charset="-128"/>
              </a:rPr>
              <a:t>21</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pic>
        <p:nvPicPr>
          <p:cNvPr id="8" name="図 7">
            <a:extLst>
              <a:ext uri="{FF2B5EF4-FFF2-40B4-BE49-F238E27FC236}">
                <a16:creationId xmlns:a16="http://schemas.microsoft.com/office/drawing/2014/main" id="{E0BE7F53-9911-1E33-32DD-52C9208B204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76049" y="1337683"/>
            <a:ext cx="437494" cy="718100"/>
          </a:xfrm>
          <a:prstGeom prst="rect">
            <a:avLst/>
          </a:prstGeom>
          <a:ln w="3175">
            <a:solidFill>
              <a:schemeClr val="tx1"/>
            </a:solidFill>
          </a:ln>
        </p:spPr>
      </p:pic>
    </p:spTree>
    <p:extLst>
      <p:ext uri="{BB962C8B-B14F-4D97-AF65-F5344CB8AC3E}">
        <p14:creationId xmlns:p14="http://schemas.microsoft.com/office/powerpoint/2010/main" val="115527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62F3-03FF-C8A3-EA57-305CDA79118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35E7EDCC-815C-8033-30E8-A2A554E0070B}"/>
              </a:ext>
            </a:extLst>
          </p:cNvPr>
          <p:cNvSpPr>
            <a:spLocks noGrp="1"/>
          </p:cNvSpPr>
          <p:nvPr>
            <p:ph type="title"/>
          </p:nvPr>
        </p:nvSpPr>
        <p:spPr/>
        <p:txBody>
          <a:bodyPr>
            <a:normAutofit/>
          </a:bodyPr>
          <a:lstStyle/>
          <a:p>
            <a:r>
              <a:rPr lang="ja-JP" altLang="en-US" dirty="0"/>
              <a:t>２</a:t>
            </a:r>
            <a:r>
              <a:rPr lang="en-US" altLang="ja-JP" dirty="0"/>
              <a:t>-</a:t>
            </a:r>
            <a:r>
              <a:rPr lang="ja-JP" altLang="en-US" dirty="0"/>
              <a:t>⑤．破壊シナリオの絞り込みの考え方</a:t>
            </a:r>
            <a:endParaRPr lang="ja-JP" altLang="en-US" sz="1600" dirty="0"/>
          </a:p>
        </p:txBody>
      </p:sp>
      <p:sp>
        <p:nvSpPr>
          <p:cNvPr id="22" name="テキスト プレースホルダー 21">
            <a:extLst>
              <a:ext uri="{FF2B5EF4-FFF2-40B4-BE49-F238E27FC236}">
                <a16:creationId xmlns:a16="http://schemas.microsoft.com/office/drawing/2014/main" id="{344C48E3-DE5E-1DA9-8223-BAF77F015AD5}"/>
              </a:ext>
            </a:extLst>
          </p:cNvPr>
          <p:cNvSpPr>
            <a:spLocks noGrp="1"/>
          </p:cNvSpPr>
          <p:nvPr>
            <p:ph type="body" sz="quarter" idx="11"/>
          </p:nvPr>
        </p:nvSpPr>
        <p:spPr>
          <a:xfrm>
            <a:off x="143999" y="477604"/>
            <a:ext cx="31716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64EDA944-71DD-9B2A-4B2C-4756E2CD6818}"/>
              </a:ext>
            </a:extLst>
          </p:cNvPr>
          <p:cNvSpPr>
            <a:spLocks noGrp="1"/>
          </p:cNvSpPr>
          <p:nvPr>
            <p:ph type="sldNum" sz="quarter" idx="12"/>
          </p:nvPr>
        </p:nvSpPr>
        <p:spPr/>
        <p:txBody>
          <a:bodyPr/>
          <a:lstStyle/>
          <a:p>
            <a:fld id="{DE8A6AB4-C314-4581-B2EB-142FADA2A072}" type="slidenum">
              <a:rPr lang="ja-JP" altLang="en-US" smtClean="0"/>
              <a:pPr/>
              <a:t>22</a:t>
            </a:fld>
            <a:endParaRPr lang="ja-JP" altLang="en-US" dirty="0"/>
          </a:p>
        </p:txBody>
      </p:sp>
      <p:graphicFrame>
        <p:nvGraphicFramePr>
          <p:cNvPr id="2" name="表 1">
            <a:extLst>
              <a:ext uri="{FF2B5EF4-FFF2-40B4-BE49-F238E27FC236}">
                <a16:creationId xmlns:a16="http://schemas.microsoft.com/office/drawing/2014/main" id="{55DFFE11-D616-B124-9178-68E2222F32DC}"/>
              </a:ext>
            </a:extLst>
          </p:cNvPr>
          <p:cNvGraphicFramePr>
            <a:graphicFrameLocks noGrp="1"/>
          </p:cNvGraphicFramePr>
          <p:nvPr>
            <p:extLst>
              <p:ext uri="{D42A27DB-BD31-4B8C-83A1-F6EECF244321}">
                <p14:modId xmlns:p14="http://schemas.microsoft.com/office/powerpoint/2010/main" val="334141846"/>
              </p:ext>
            </p:extLst>
          </p:nvPr>
        </p:nvGraphicFramePr>
        <p:xfrm>
          <a:off x="5760734" y="998220"/>
          <a:ext cx="2344830" cy="1607820"/>
        </p:xfrm>
        <a:graphic>
          <a:graphicData uri="http://schemas.openxmlformats.org/drawingml/2006/table">
            <a:tbl>
              <a:tblPr firstRow="1" bandRow="1">
                <a:tableStyleId>{5940675A-B579-460E-94D1-54222C63F5DA}</a:tableStyleId>
              </a:tblPr>
              <a:tblGrid>
                <a:gridCol w="544830">
                  <a:extLst>
                    <a:ext uri="{9D8B030D-6E8A-4147-A177-3AD203B41FA5}">
                      <a16:colId xmlns:a16="http://schemas.microsoft.com/office/drawing/2014/main" val="3945821333"/>
                    </a:ext>
                  </a:extLst>
                </a:gridCol>
                <a:gridCol w="900000">
                  <a:extLst>
                    <a:ext uri="{9D8B030D-6E8A-4147-A177-3AD203B41FA5}">
                      <a16:colId xmlns:a16="http://schemas.microsoft.com/office/drawing/2014/main" val="3863293516"/>
                    </a:ext>
                  </a:extLst>
                </a:gridCol>
                <a:gridCol w="900000">
                  <a:extLst>
                    <a:ext uri="{9D8B030D-6E8A-4147-A177-3AD203B41FA5}">
                      <a16:colId xmlns:a16="http://schemas.microsoft.com/office/drawing/2014/main" val="3318174569"/>
                    </a:ext>
                  </a:extLst>
                </a:gridCol>
              </a:tblGrid>
              <a:tr h="0">
                <a:tc rowSpan="2">
                  <a:txBody>
                    <a:bodyPr/>
                    <a:lstStyle/>
                    <a:p>
                      <a:pPr algn="ctr"/>
                      <a:r>
                        <a:rPr kumimoji="1" lang="ja-JP" altLang="en-US" sz="1050" dirty="0">
                          <a:latin typeface="+mn-lt"/>
                        </a:rPr>
                        <a:t>ケース</a:t>
                      </a:r>
                    </a:p>
                  </a:txBody>
                  <a:tcPr anchor="ctr">
                    <a:solidFill>
                      <a:schemeClr val="accent5">
                        <a:lumMod val="20000"/>
                        <a:lumOff val="80000"/>
                      </a:schemeClr>
                    </a:solidFill>
                  </a:tcPr>
                </a:tc>
                <a:tc gridSpan="2">
                  <a:txBody>
                    <a:bodyPr/>
                    <a:lstStyle/>
                    <a:p>
                      <a:pPr algn="ctr" fontAlgn="ctr"/>
                      <a:r>
                        <a:rPr lang="ja-JP" altLang="en-US" sz="1100" b="0" i="0" u="none" strike="noStrike" dirty="0">
                          <a:solidFill>
                            <a:srgbClr val="000000"/>
                          </a:solidFill>
                          <a:effectLst/>
                          <a:latin typeface="+mn-ea"/>
                          <a:ea typeface="+mn-ea"/>
                        </a:rPr>
                        <a:t>曝露人口</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hMerge="1">
                  <a:txBody>
                    <a:bodyPr/>
                    <a:lstStyle/>
                    <a:p>
                      <a:pPr algn="ctr" fontAlgn="ctr"/>
                      <a:endParaRPr lang="en-US" altLang="ja-JP" sz="11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88926741"/>
                  </a:ext>
                </a:extLst>
              </a:tr>
              <a:tr h="0">
                <a:tc vMerge="1">
                  <a:txBody>
                    <a:bodyPr/>
                    <a:lstStyle/>
                    <a:p>
                      <a:pPr algn="ctr"/>
                      <a:endParaRPr kumimoji="1" lang="ja-JP" altLang="en-US" sz="1050" dirty="0"/>
                    </a:p>
                  </a:txBody>
                  <a:tcPr/>
                </a:tc>
                <a:tc>
                  <a:txBody>
                    <a:bodyPr/>
                    <a:lstStyle/>
                    <a:p>
                      <a:pPr algn="ctr" fontAlgn="ctr"/>
                      <a:r>
                        <a:rPr lang="en-US" altLang="ja-JP" sz="1100" b="0" i="0" u="none" strike="noStrike" dirty="0">
                          <a:solidFill>
                            <a:srgbClr val="000000"/>
                          </a:solidFill>
                          <a:effectLst/>
                          <a:latin typeface="+mn-lt"/>
                          <a:ea typeface="+mn-ea"/>
                        </a:rPr>
                        <a:t>6</a:t>
                      </a:r>
                      <a:r>
                        <a:rPr lang="ja-JP" altLang="en-US" sz="1100" b="0" i="0" u="none" strike="noStrike" dirty="0">
                          <a:solidFill>
                            <a:srgbClr val="000000"/>
                          </a:solidFill>
                          <a:effectLst/>
                          <a:latin typeface="+mn-lt"/>
                          <a:ea typeface="+mn-ea"/>
                        </a:rPr>
                        <a:t>弱以上</a:t>
                      </a:r>
                      <a:endParaRPr lang="en-US" altLang="ja-JP" sz="1100" b="0" i="0" u="none" strike="noStrike" dirty="0">
                        <a:solidFill>
                          <a:srgbClr val="000000"/>
                        </a:solidFill>
                        <a:effectLst/>
                        <a:latin typeface="+mn-lt"/>
                        <a:ea typeface="+mn-ea"/>
                      </a:endParaRPr>
                    </a:p>
                  </a:txBody>
                  <a:tcPr marL="7620" marR="7620" marT="7620" marB="0" anchor="ctr">
                    <a:solidFill>
                      <a:schemeClr val="accent5">
                        <a:lumMod val="20000"/>
                        <a:lumOff val="80000"/>
                      </a:schemeClr>
                    </a:solidFill>
                  </a:tcPr>
                </a:tc>
                <a:tc>
                  <a:txBody>
                    <a:bodyPr/>
                    <a:lstStyle/>
                    <a:p>
                      <a:pPr algn="ctr" fontAlgn="ctr"/>
                      <a:r>
                        <a:rPr lang="en-US" altLang="ja-JP" sz="1100" b="1" i="0" u="none" strike="noStrike" dirty="0">
                          <a:solidFill>
                            <a:srgbClr val="000000"/>
                          </a:solidFill>
                          <a:effectLst/>
                          <a:latin typeface="+mn-lt"/>
                          <a:ea typeface="+mn-ea"/>
                        </a:rPr>
                        <a:t>6</a:t>
                      </a:r>
                      <a:r>
                        <a:rPr lang="ja-JP" altLang="en-US" sz="1100" b="1" i="0" u="none" strike="noStrike" dirty="0">
                          <a:solidFill>
                            <a:srgbClr val="000000"/>
                          </a:solidFill>
                          <a:effectLst/>
                          <a:latin typeface="+mn-lt"/>
                          <a:ea typeface="+mn-ea"/>
                        </a:rPr>
                        <a:t>強以上</a:t>
                      </a:r>
                      <a:endParaRPr lang="en-US" altLang="ja-JP" sz="1100" b="1" i="0" u="none" strike="noStrike" dirty="0">
                        <a:solidFill>
                          <a:srgbClr val="000000"/>
                        </a:solidFill>
                        <a:effectLst/>
                        <a:latin typeface="+mn-lt"/>
                        <a:ea typeface="+mn-ea"/>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2776131380"/>
                  </a:ext>
                </a:extLst>
              </a:tr>
              <a:tr h="0">
                <a:tc>
                  <a:txBody>
                    <a:bodyPr/>
                    <a:lstStyle/>
                    <a:p>
                      <a:pPr algn="ctr"/>
                      <a:r>
                        <a:rPr kumimoji="1" lang="ja-JP" altLang="en-US" sz="1050" dirty="0">
                          <a:latin typeface="+mn-lt"/>
                        </a:rPr>
                        <a:t>１</a:t>
                      </a:r>
                    </a:p>
                  </a:txBody>
                  <a:tcPr anchor="ctr"/>
                </a:tc>
                <a:tc>
                  <a:txBody>
                    <a:bodyPr/>
                    <a:lstStyle/>
                    <a:p>
                      <a:pPr algn="r" fontAlgn="ctr"/>
                      <a:r>
                        <a:rPr lang="en-US" altLang="ja-JP" sz="1100" b="0" i="0" u="none" strike="noStrike" dirty="0">
                          <a:solidFill>
                            <a:srgbClr val="000000"/>
                          </a:solidFill>
                          <a:effectLst/>
                          <a:latin typeface="+mn-lt"/>
                          <a:ea typeface="游ゴシック" panose="020B0400000000000000" pitchFamily="50" charset="-128"/>
                        </a:rPr>
                        <a:t>3,960,000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348,000</a:t>
                      </a:r>
                    </a:p>
                  </a:txBody>
                  <a:tcPr marL="7620" marR="7620" marT="7620" marB="0" anchor="ctr"/>
                </a:tc>
                <a:extLst>
                  <a:ext uri="{0D108BD9-81ED-4DB2-BD59-A6C34878D82A}">
                    <a16:rowId xmlns:a16="http://schemas.microsoft.com/office/drawing/2014/main" val="567046959"/>
                  </a:ext>
                </a:extLst>
              </a:tr>
              <a:tr h="0">
                <a:tc>
                  <a:txBody>
                    <a:bodyPr/>
                    <a:lstStyle/>
                    <a:p>
                      <a:pPr algn="ctr"/>
                      <a:r>
                        <a:rPr kumimoji="1" lang="ja-JP" altLang="en-US" sz="1050" dirty="0">
                          <a:latin typeface="+mn-lt"/>
                        </a:rPr>
                        <a:t>２</a:t>
                      </a:r>
                    </a:p>
                  </a:txBody>
                  <a:tcPr anchor="ctr"/>
                </a:tc>
                <a:tc>
                  <a:txBody>
                    <a:bodyPr/>
                    <a:lstStyle/>
                    <a:p>
                      <a:pPr algn="r" fontAlgn="ctr"/>
                      <a:r>
                        <a:rPr lang="en-US" altLang="ja-JP" sz="1100" b="0" i="0" u="none" strike="noStrike" dirty="0">
                          <a:solidFill>
                            <a:srgbClr val="000000"/>
                          </a:solidFill>
                          <a:effectLst/>
                          <a:latin typeface="+mn-lt"/>
                          <a:ea typeface="游ゴシック" panose="020B0400000000000000" pitchFamily="50" charset="-128"/>
                        </a:rPr>
                        <a:t>3,266,000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289,000</a:t>
                      </a:r>
                    </a:p>
                  </a:txBody>
                  <a:tcPr marL="7620" marR="7620" marT="7620" marB="0" anchor="ctr"/>
                </a:tc>
                <a:extLst>
                  <a:ext uri="{0D108BD9-81ED-4DB2-BD59-A6C34878D82A}">
                    <a16:rowId xmlns:a16="http://schemas.microsoft.com/office/drawing/2014/main" val="3008010442"/>
                  </a:ext>
                </a:extLst>
              </a:tr>
              <a:tr h="0">
                <a:tc>
                  <a:txBody>
                    <a:bodyPr/>
                    <a:lstStyle/>
                    <a:p>
                      <a:pPr algn="ctr"/>
                      <a:r>
                        <a:rPr kumimoji="1" lang="ja-JP" altLang="en-US" sz="1050" dirty="0">
                          <a:latin typeface="+mn-lt"/>
                        </a:rPr>
                        <a:t>３</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3,342,000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293,000</a:t>
                      </a:r>
                    </a:p>
                  </a:txBody>
                  <a:tcPr marL="7620" marR="7620" marT="7620" marB="0" anchor="ctr"/>
                </a:tc>
                <a:extLst>
                  <a:ext uri="{0D108BD9-81ED-4DB2-BD59-A6C34878D82A}">
                    <a16:rowId xmlns:a16="http://schemas.microsoft.com/office/drawing/2014/main" val="4266236315"/>
                  </a:ext>
                </a:extLst>
              </a:tr>
              <a:tr h="0">
                <a:tc>
                  <a:txBody>
                    <a:bodyPr/>
                    <a:lstStyle/>
                    <a:p>
                      <a:pPr algn="ctr"/>
                      <a:r>
                        <a:rPr kumimoji="1" lang="ja-JP" altLang="en-US" sz="1050" dirty="0">
                          <a:latin typeface="+mn-lt"/>
                        </a:rPr>
                        <a:t>４</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3,278,000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395,000</a:t>
                      </a:r>
                    </a:p>
                  </a:txBody>
                  <a:tcPr marL="7620" marR="7620" marT="7620" marB="0" anchor="ctr"/>
                </a:tc>
                <a:extLst>
                  <a:ext uri="{0D108BD9-81ED-4DB2-BD59-A6C34878D82A}">
                    <a16:rowId xmlns:a16="http://schemas.microsoft.com/office/drawing/2014/main" val="382001792"/>
                  </a:ext>
                </a:extLst>
              </a:tr>
              <a:tr h="0">
                <a:tc>
                  <a:txBody>
                    <a:bodyPr/>
                    <a:lstStyle/>
                    <a:p>
                      <a:pPr algn="ctr"/>
                      <a:r>
                        <a:rPr kumimoji="1" lang="ja-JP" altLang="en-US" sz="1050" dirty="0">
                          <a:latin typeface="+mn-lt"/>
                        </a:rPr>
                        <a:t>５</a:t>
                      </a:r>
                    </a:p>
                  </a:txBody>
                  <a:tcPr anchor="ctr">
                    <a:solidFill>
                      <a:srgbClr val="FFFF00"/>
                    </a:solidFill>
                  </a:tcPr>
                </a:tc>
                <a:tc>
                  <a:txBody>
                    <a:bodyPr/>
                    <a:lstStyle/>
                    <a:p>
                      <a:pPr algn="r" fontAlgn="ctr"/>
                      <a:r>
                        <a:rPr lang="en-US" altLang="ja-JP" sz="1100" b="0" i="0" u="none" strike="noStrike" dirty="0">
                          <a:solidFill>
                            <a:srgbClr val="000000"/>
                          </a:solidFill>
                          <a:effectLst/>
                          <a:latin typeface="+mn-lt"/>
                          <a:ea typeface="游ゴシック" panose="020B0400000000000000" pitchFamily="50" charset="-128"/>
                        </a:rPr>
                        <a:t>7,128,000</a:t>
                      </a:r>
                    </a:p>
                  </a:txBody>
                  <a:tcPr marL="7620" marR="7620" marT="7620" marB="0" anchor="ctr">
                    <a:solidFill>
                      <a:srgbClr val="FFFF00"/>
                    </a:solidFill>
                  </a:tcP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2,287,000</a:t>
                      </a:r>
                    </a:p>
                  </a:txBody>
                  <a:tcPr marL="7620" marR="7620" marT="7620" marB="0" anchor="ctr">
                    <a:solidFill>
                      <a:srgbClr val="FFFF00"/>
                    </a:solidFill>
                  </a:tcPr>
                </a:tc>
                <a:extLst>
                  <a:ext uri="{0D108BD9-81ED-4DB2-BD59-A6C34878D82A}">
                    <a16:rowId xmlns:a16="http://schemas.microsoft.com/office/drawing/2014/main" val="2825351339"/>
                  </a:ext>
                </a:extLst>
              </a:tr>
            </a:tbl>
          </a:graphicData>
        </a:graphic>
      </p:graphicFrame>
      <p:sp>
        <p:nvSpPr>
          <p:cNvPr id="4" name="テキスト ボックス 3">
            <a:extLst>
              <a:ext uri="{FF2B5EF4-FFF2-40B4-BE49-F238E27FC236}">
                <a16:creationId xmlns:a16="http://schemas.microsoft.com/office/drawing/2014/main" id="{48D606EB-FE44-0739-6F69-2EB8FFB09448}"/>
              </a:ext>
            </a:extLst>
          </p:cNvPr>
          <p:cNvSpPr txBox="1"/>
          <p:nvPr/>
        </p:nvSpPr>
        <p:spPr>
          <a:xfrm>
            <a:off x="5117586" y="726105"/>
            <a:ext cx="3631125" cy="261610"/>
          </a:xfrm>
          <a:prstGeom prst="rect">
            <a:avLst/>
          </a:prstGeom>
          <a:noFill/>
        </p:spPr>
        <p:txBody>
          <a:bodyPr wrap="square" rtlCol="0">
            <a:spAutoFit/>
          </a:bodyPr>
          <a:lstStyle/>
          <a:p>
            <a:pPr algn="ctr"/>
            <a:r>
              <a:rPr kumimoji="1" lang="ja-JP" altLang="en-US" sz="1100" dirty="0">
                <a:latin typeface="+mn-ea"/>
              </a:rPr>
              <a:t>表</a:t>
            </a:r>
            <a:r>
              <a:rPr kumimoji="1" lang="en-US" altLang="ja-JP" sz="1100" dirty="0">
                <a:latin typeface="+mn-ea"/>
              </a:rPr>
              <a:t>4</a:t>
            </a:r>
            <a:r>
              <a:rPr kumimoji="1" lang="ja-JP" altLang="en-US" sz="1100" dirty="0">
                <a:latin typeface="+mn-ea"/>
              </a:rPr>
              <a:t>　生駒断層帯ステップ２による曝露人口（単位：人）</a:t>
            </a:r>
            <a:endParaRPr kumimoji="1" lang="en-US" altLang="ja-JP" sz="1100" dirty="0">
              <a:latin typeface="+mn-ea"/>
            </a:endParaRPr>
          </a:p>
        </p:txBody>
      </p:sp>
      <p:sp>
        <p:nvSpPr>
          <p:cNvPr id="5" name="角丸四角形 73">
            <a:extLst>
              <a:ext uri="{FF2B5EF4-FFF2-40B4-BE49-F238E27FC236}">
                <a16:creationId xmlns:a16="http://schemas.microsoft.com/office/drawing/2014/main" id="{D26D1CB1-5D1F-21FC-BEDF-8A5DECC4B386}"/>
              </a:ext>
            </a:extLst>
          </p:cNvPr>
          <p:cNvSpPr/>
          <p:nvPr/>
        </p:nvSpPr>
        <p:spPr>
          <a:xfrm>
            <a:off x="314367" y="1043836"/>
            <a:ext cx="216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生駒断層帯（全５ケース）</a:t>
            </a:r>
          </a:p>
        </p:txBody>
      </p:sp>
      <p:sp>
        <p:nvSpPr>
          <p:cNvPr id="3" name="テキスト ボックス 2">
            <a:extLst>
              <a:ext uri="{FF2B5EF4-FFF2-40B4-BE49-F238E27FC236}">
                <a16:creationId xmlns:a16="http://schemas.microsoft.com/office/drawing/2014/main" id="{F337555E-3BBC-255B-A03A-C438A46BDB8C}"/>
              </a:ext>
            </a:extLst>
          </p:cNvPr>
          <p:cNvSpPr txBox="1"/>
          <p:nvPr/>
        </p:nvSpPr>
        <p:spPr>
          <a:xfrm>
            <a:off x="4927829" y="2766355"/>
            <a:ext cx="3982256" cy="830997"/>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latin typeface="+mn-ea"/>
              </a:rPr>
              <a:t>震度６強以上の曝露人口が最も多くなるのは</a:t>
            </a:r>
            <a:r>
              <a:rPr kumimoji="1" lang="ja-JP" altLang="en-US" sz="1200" b="1" dirty="0">
                <a:latin typeface="+mn-ea"/>
              </a:rPr>
              <a:t>ケース５</a:t>
            </a:r>
            <a:r>
              <a:rPr kumimoji="1" lang="ja-JP" altLang="en-US" sz="1200" dirty="0">
                <a:latin typeface="+mn-ea"/>
              </a:rPr>
              <a:t>となった。ケース５は断層帯の面積が広い破壊シナリオであることが、影響範囲が広くなったことが要因として挙げられる。</a:t>
            </a:r>
            <a:endParaRPr kumimoji="1" lang="en-US" altLang="ja-JP" sz="1200" dirty="0">
              <a:latin typeface="+mn-ea"/>
            </a:endParaRPr>
          </a:p>
          <a:p>
            <a:pPr marL="171450" indent="-171450">
              <a:buFont typeface="Wingdings" panose="05000000000000000000" pitchFamily="2" charset="2"/>
              <a:buChar char="ü"/>
            </a:pPr>
            <a:r>
              <a:rPr kumimoji="1" lang="ja-JP" altLang="en-US" sz="1200" b="1" dirty="0">
                <a:latin typeface="+mn-ea"/>
              </a:rPr>
              <a:t>生駒断層帯のステップ２の結果として、ケース５を抽出した。</a:t>
            </a:r>
            <a:endParaRPr kumimoji="1" lang="en-US" altLang="ja-JP" sz="1200" b="1" dirty="0">
              <a:latin typeface="+mn-ea"/>
            </a:endParaRPr>
          </a:p>
        </p:txBody>
      </p:sp>
      <p:sp>
        <p:nvSpPr>
          <p:cNvPr id="7" name="テキスト ボックス 6">
            <a:extLst>
              <a:ext uri="{FF2B5EF4-FFF2-40B4-BE49-F238E27FC236}">
                <a16:creationId xmlns:a16="http://schemas.microsoft.com/office/drawing/2014/main" id="{F0CB17B8-B7B1-CC96-834B-0F0C3D40BE9C}"/>
              </a:ext>
            </a:extLst>
          </p:cNvPr>
          <p:cNvSpPr txBox="1"/>
          <p:nvPr/>
        </p:nvSpPr>
        <p:spPr>
          <a:xfrm>
            <a:off x="2046088" y="6373617"/>
            <a:ext cx="3426058"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19</a:t>
            </a:r>
            <a:r>
              <a:rPr kumimoji="1" lang="ja-JP" altLang="en-US" sz="1100" dirty="0">
                <a:latin typeface="+mn-ea"/>
              </a:rPr>
              <a:t> 生駒断層帯ステップ２による地表震度</a:t>
            </a:r>
            <a:endParaRPr kumimoji="1" lang="en-US" altLang="ja-JP" sz="1100" dirty="0">
              <a:latin typeface="+mn-ea"/>
            </a:endParaRPr>
          </a:p>
        </p:txBody>
      </p:sp>
      <p:pic>
        <p:nvPicPr>
          <p:cNvPr id="17" name="図 16" descr="マップ&#10;&#10;AI 生成コンテンツは誤りを含む可能性があります。">
            <a:extLst>
              <a:ext uri="{FF2B5EF4-FFF2-40B4-BE49-F238E27FC236}">
                <a16:creationId xmlns:a16="http://schemas.microsoft.com/office/drawing/2014/main" id="{71D42775-E22B-EBC2-4046-F9F510BF6C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399" y="1192790"/>
            <a:ext cx="2248275" cy="2520000"/>
          </a:xfrm>
          <a:prstGeom prst="rect">
            <a:avLst/>
          </a:prstGeom>
        </p:spPr>
      </p:pic>
      <p:pic>
        <p:nvPicPr>
          <p:cNvPr id="24" name="図 23" descr="マップ&#10;&#10;AI 生成コンテンツは誤りを含む可能性があります。">
            <a:extLst>
              <a:ext uri="{FF2B5EF4-FFF2-40B4-BE49-F238E27FC236}">
                <a16:creationId xmlns:a16="http://schemas.microsoft.com/office/drawing/2014/main" id="{17A51D41-26E9-6642-B7B3-44481DD76A8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79553" y="1192790"/>
            <a:ext cx="2248275" cy="2520000"/>
          </a:xfrm>
          <a:prstGeom prst="rect">
            <a:avLst/>
          </a:prstGeom>
        </p:spPr>
      </p:pic>
      <p:pic>
        <p:nvPicPr>
          <p:cNvPr id="27" name="図 26" descr="マップ&#10;&#10;AI 生成コンテンツは誤りを含む可能性があります。">
            <a:extLst>
              <a:ext uri="{FF2B5EF4-FFF2-40B4-BE49-F238E27FC236}">
                <a16:creationId xmlns:a16="http://schemas.microsoft.com/office/drawing/2014/main" id="{FE750AAB-26E3-E961-0F7F-C96E8426AEC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1264" y="3821484"/>
            <a:ext cx="2248275" cy="2520000"/>
          </a:xfrm>
          <a:prstGeom prst="rect">
            <a:avLst/>
          </a:prstGeom>
        </p:spPr>
      </p:pic>
      <p:pic>
        <p:nvPicPr>
          <p:cNvPr id="29" name="図 28" descr="マップ&#10;&#10;AI 生成コンテンツは誤りを含む可能性があります。">
            <a:extLst>
              <a:ext uri="{FF2B5EF4-FFF2-40B4-BE49-F238E27FC236}">
                <a16:creationId xmlns:a16="http://schemas.microsoft.com/office/drawing/2014/main" id="{83017D85-6664-47BB-1904-49DA6F0D65B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79554" y="3821484"/>
            <a:ext cx="2248275" cy="2520000"/>
          </a:xfrm>
          <a:prstGeom prst="rect">
            <a:avLst/>
          </a:prstGeom>
        </p:spPr>
      </p:pic>
      <p:pic>
        <p:nvPicPr>
          <p:cNvPr id="31" name="図 30" descr="マップ&#10;&#10;AI 生成コンテンツは誤りを含む可能性があります。">
            <a:extLst>
              <a:ext uri="{FF2B5EF4-FFF2-40B4-BE49-F238E27FC236}">
                <a16:creationId xmlns:a16="http://schemas.microsoft.com/office/drawing/2014/main" id="{2387975A-B6CB-5FEB-9796-1D046C12F78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94624" y="3821484"/>
            <a:ext cx="2248275" cy="2520000"/>
          </a:xfrm>
          <a:prstGeom prst="rect">
            <a:avLst/>
          </a:prstGeom>
        </p:spPr>
      </p:pic>
      <p:pic>
        <p:nvPicPr>
          <p:cNvPr id="25" name="図 24" descr="グラフ, 棒グラフ&#10;&#10;AI 生成コンテンツは誤りを含む可能性があります。">
            <a:extLst>
              <a:ext uri="{FF2B5EF4-FFF2-40B4-BE49-F238E27FC236}">
                <a16:creationId xmlns:a16="http://schemas.microsoft.com/office/drawing/2014/main" id="{58D284F3-15C7-094F-4910-94536D1B414A}"/>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7309695" y="4789943"/>
            <a:ext cx="988486" cy="1583673"/>
          </a:xfrm>
          <a:prstGeom prst="rect">
            <a:avLst/>
          </a:prstGeom>
        </p:spPr>
      </p:pic>
      <p:sp>
        <p:nvSpPr>
          <p:cNvPr id="28" name="テキスト ボックス 27">
            <a:extLst>
              <a:ext uri="{FF2B5EF4-FFF2-40B4-BE49-F238E27FC236}">
                <a16:creationId xmlns:a16="http://schemas.microsoft.com/office/drawing/2014/main" id="{6AA47E99-3B12-1222-6F53-FD3EB5BDC98E}"/>
              </a:ext>
            </a:extLst>
          </p:cNvPr>
          <p:cNvSpPr txBox="1"/>
          <p:nvPr/>
        </p:nvSpPr>
        <p:spPr>
          <a:xfrm>
            <a:off x="336399" y="1188162"/>
            <a:ext cx="805968" cy="261610"/>
          </a:xfrm>
          <a:prstGeom prst="rect">
            <a:avLst/>
          </a:prstGeom>
          <a:noFill/>
          <a:ln w="19050">
            <a:noFill/>
          </a:ln>
        </p:spPr>
        <p:txBody>
          <a:bodyPr wrap="square" rtlCol="0">
            <a:spAutoFit/>
          </a:bodyPr>
          <a:lstStyle/>
          <a:p>
            <a:r>
              <a:rPr kumimoji="1" lang="ja-JP" altLang="en-US" sz="1100" b="1" dirty="0">
                <a:latin typeface="+mn-ea"/>
              </a:rPr>
              <a:t>ケース１</a:t>
            </a:r>
            <a:endParaRPr kumimoji="1" lang="en-US" altLang="ja-JP" sz="1100" b="1" dirty="0">
              <a:latin typeface="+mn-ea"/>
            </a:endParaRPr>
          </a:p>
        </p:txBody>
      </p:sp>
      <p:sp>
        <p:nvSpPr>
          <p:cNvPr id="30" name="テキスト ボックス 29">
            <a:extLst>
              <a:ext uri="{FF2B5EF4-FFF2-40B4-BE49-F238E27FC236}">
                <a16:creationId xmlns:a16="http://schemas.microsoft.com/office/drawing/2014/main" id="{40161617-9331-CA15-2C00-5C773CEDEEB0}"/>
              </a:ext>
            </a:extLst>
          </p:cNvPr>
          <p:cNvSpPr txBox="1"/>
          <p:nvPr/>
        </p:nvSpPr>
        <p:spPr>
          <a:xfrm>
            <a:off x="2679553" y="1198018"/>
            <a:ext cx="805968" cy="261610"/>
          </a:xfrm>
          <a:prstGeom prst="rect">
            <a:avLst/>
          </a:prstGeom>
          <a:noFill/>
          <a:ln w="19050">
            <a:noFill/>
          </a:ln>
        </p:spPr>
        <p:txBody>
          <a:bodyPr wrap="square" rtlCol="0">
            <a:spAutoFit/>
          </a:bodyPr>
          <a:lstStyle/>
          <a:p>
            <a:r>
              <a:rPr kumimoji="1" lang="ja-JP" altLang="en-US" sz="1100" b="1" dirty="0">
                <a:latin typeface="+mn-ea"/>
              </a:rPr>
              <a:t>ケース２</a:t>
            </a:r>
            <a:endParaRPr kumimoji="1" lang="en-US" altLang="ja-JP" sz="1100" b="1" dirty="0">
              <a:latin typeface="+mn-ea"/>
            </a:endParaRPr>
          </a:p>
        </p:txBody>
      </p:sp>
      <p:sp>
        <p:nvSpPr>
          <p:cNvPr id="32" name="テキスト ボックス 31">
            <a:extLst>
              <a:ext uri="{FF2B5EF4-FFF2-40B4-BE49-F238E27FC236}">
                <a16:creationId xmlns:a16="http://schemas.microsoft.com/office/drawing/2014/main" id="{BA2AB0C1-4DB7-3C02-B484-413FEBC5BC17}"/>
              </a:ext>
            </a:extLst>
          </p:cNvPr>
          <p:cNvSpPr txBox="1"/>
          <p:nvPr/>
        </p:nvSpPr>
        <p:spPr>
          <a:xfrm>
            <a:off x="344019" y="3836456"/>
            <a:ext cx="805968" cy="261610"/>
          </a:xfrm>
          <a:prstGeom prst="rect">
            <a:avLst/>
          </a:prstGeom>
          <a:noFill/>
          <a:ln w="19050">
            <a:noFill/>
          </a:ln>
        </p:spPr>
        <p:txBody>
          <a:bodyPr wrap="square" rtlCol="0">
            <a:spAutoFit/>
          </a:bodyPr>
          <a:lstStyle/>
          <a:p>
            <a:r>
              <a:rPr kumimoji="1" lang="ja-JP" altLang="en-US" sz="1100" b="1" dirty="0">
                <a:latin typeface="+mn-ea"/>
              </a:rPr>
              <a:t>ケース３</a:t>
            </a:r>
            <a:endParaRPr kumimoji="1" lang="en-US" altLang="ja-JP" sz="1100" b="1" dirty="0">
              <a:latin typeface="+mn-ea"/>
            </a:endParaRPr>
          </a:p>
        </p:txBody>
      </p:sp>
      <p:sp>
        <p:nvSpPr>
          <p:cNvPr id="33" name="テキスト ボックス 32">
            <a:extLst>
              <a:ext uri="{FF2B5EF4-FFF2-40B4-BE49-F238E27FC236}">
                <a16:creationId xmlns:a16="http://schemas.microsoft.com/office/drawing/2014/main" id="{0A8827EA-3C64-B487-E370-D6C80A0C2D1D}"/>
              </a:ext>
            </a:extLst>
          </p:cNvPr>
          <p:cNvSpPr txBox="1"/>
          <p:nvPr/>
        </p:nvSpPr>
        <p:spPr>
          <a:xfrm>
            <a:off x="2679553" y="3836456"/>
            <a:ext cx="805968" cy="261610"/>
          </a:xfrm>
          <a:prstGeom prst="rect">
            <a:avLst/>
          </a:prstGeom>
          <a:noFill/>
          <a:ln w="19050">
            <a:noFill/>
          </a:ln>
        </p:spPr>
        <p:txBody>
          <a:bodyPr wrap="square" rtlCol="0">
            <a:spAutoFit/>
          </a:bodyPr>
          <a:lstStyle/>
          <a:p>
            <a:r>
              <a:rPr kumimoji="1" lang="ja-JP" altLang="en-US" sz="1100" b="1" dirty="0">
                <a:latin typeface="+mn-ea"/>
              </a:rPr>
              <a:t>ケース４</a:t>
            </a:r>
            <a:endParaRPr kumimoji="1" lang="en-US" altLang="ja-JP" sz="1100" b="1" dirty="0">
              <a:latin typeface="+mn-ea"/>
            </a:endParaRPr>
          </a:p>
        </p:txBody>
      </p:sp>
      <p:sp>
        <p:nvSpPr>
          <p:cNvPr id="34" name="テキスト ボックス 33">
            <a:extLst>
              <a:ext uri="{FF2B5EF4-FFF2-40B4-BE49-F238E27FC236}">
                <a16:creationId xmlns:a16="http://schemas.microsoft.com/office/drawing/2014/main" id="{A481D0BB-3D21-B999-AF48-361359260FE1}"/>
              </a:ext>
            </a:extLst>
          </p:cNvPr>
          <p:cNvSpPr txBox="1"/>
          <p:nvPr/>
        </p:nvSpPr>
        <p:spPr>
          <a:xfrm>
            <a:off x="4994624" y="3836456"/>
            <a:ext cx="805968" cy="261610"/>
          </a:xfrm>
          <a:prstGeom prst="rect">
            <a:avLst/>
          </a:prstGeom>
          <a:noFill/>
          <a:ln w="19050">
            <a:noFill/>
          </a:ln>
        </p:spPr>
        <p:txBody>
          <a:bodyPr wrap="square" rtlCol="0">
            <a:spAutoFit/>
          </a:bodyPr>
          <a:lstStyle/>
          <a:p>
            <a:r>
              <a:rPr kumimoji="1" lang="ja-JP" altLang="en-US" sz="1100" b="1" dirty="0">
                <a:latin typeface="+mn-ea"/>
              </a:rPr>
              <a:t>ケース５</a:t>
            </a:r>
            <a:endParaRPr kumimoji="1" lang="en-US" altLang="ja-JP" sz="1100" b="1" dirty="0">
              <a:latin typeface="+mn-ea"/>
            </a:endParaRPr>
          </a:p>
        </p:txBody>
      </p:sp>
      <p:sp>
        <p:nvSpPr>
          <p:cNvPr id="35" name="正方形/長方形 34">
            <a:extLst>
              <a:ext uri="{FF2B5EF4-FFF2-40B4-BE49-F238E27FC236}">
                <a16:creationId xmlns:a16="http://schemas.microsoft.com/office/drawing/2014/main" id="{F4BE9EFF-E89B-1914-3CDB-A5EFEA69B51F}"/>
              </a:ext>
            </a:extLst>
          </p:cNvPr>
          <p:cNvSpPr/>
          <p:nvPr/>
        </p:nvSpPr>
        <p:spPr>
          <a:xfrm>
            <a:off x="4994623" y="3819767"/>
            <a:ext cx="2248275" cy="2520001"/>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FB81DC7-260E-31D2-844F-71D369275056}"/>
              </a:ext>
            </a:extLst>
          </p:cNvPr>
          <p:cNvSpPr/>
          <p:nvPr/>
        </p:nvSpPr>
        <p:spPr>
          <a:xfrm>
            <a:off x="5760734" y="2352223"/>
            <a:ext cx="2344830" cy="253817"/>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56061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89D9-D039-F2A3-EACB-70EDC29D25C7}"/>
            </a:ext>
          </a:extLst>
        </p:cNvPr>
        <p:cNvGrpSpPr/>
        <p:nvPr/>
      </p:nvGrpSpPr>
      <p:grpSpPr>
        <a:xfrm>
          <a:off x="0" y="0"/>
          <a:ext cx="0" cy="0"/>
          <a:chOff x="0" y="0"/>
          <a:chExt cx="0" cy="0"/>
        </a:xfrm>
      </p:grpSpPr>
      <p:pic>
        <p:nvPicPr>
          <p:cNvPr id="37" name="図 36" descr="マップ&#10;&#10;AI 生成コンテンツは誤りを含む可能性があります。">
            <a:extLst>
              <a:ext uri="{FF2B5EF4-FFF2-40B4-BE49-F238E27FC236}">
                <a16:creationId xmlns:a16="http://schemas.microsoft.com/office/drawing/2014/main" id="{22074E0B-AA40-B47D-2DE9-806CAAF1BF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570" y="1197418"/>
            <a:ext cx="2248275" cy="2520000"/>
          </a:xfrm>
          <a:prstGeom prst="rect">
            <a:avLst/>
          </a:prstGeom>
        </p:spPr>
      </p:pic>
      <p:pic>
        <p:nvPicPr>
          <p:cNvPr id="39" name="図 38" descr="マップ&#10;&#10;AI 生成コンテンツは誤りを含む可能性があります。">
            <a:extLst>
              <a:ext uri="{FF2B5EF4-FFF2-40B4-BE49-F238E27FC236}">
                <a16:creationId xmlns:a16="http://schemas.microsoft.com/office/drawing/2014/main" id="{A0E03CAF-6178-A7E2-A828-ABBBA6FF61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79553" y="1192790"/>
            <a:ext cx="2248275" cy="2520000"/>
          </a:xfrm>
          <a:prstGeom prst="rect">
            <a:avLst/>
          </a:prstGeom>
        </p:spPr>
      </p:pic>
      <p:pic>
        <p:nvPicPr>
          <p:cNvPr id="41" name="図 40" descr="マップ&#10;&#10;AI 生成コンテンツは誤りを含む可能性があります。">
            <a:extLst>
              <a:ext uri="{FF2B5EF4-FFF2-40B4-BE49-F238E27FC236}">
                <a16:creationId xmlns:a16="http://schemas.microsoft.com/office/drawing/2014/main" id="{86119DEC-3AAA-727F-F8FC-453BFD9F1C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6399" y="3819331"/>
            <a:ext cx="2248275" cy="2520000"/>
          </a:xfrm>
          <a:prstGeom prst="rect">
            <a:avLst/>
          </a:prstGeom>
        </p:spPr>
      </p:pic>
      <p:pic>
        <p:nvPicPr>
          <p:cNvPr id="43" name="図 42" descr="マップ&#10;&#10;AI 生成コンテンツは誤りを含む可能性があります。">
            <a:extLst>
              <a:ext uri="{FF2B5EF4-FFF2-40B4-BE49-F238E27FC236}">
                <a16:creationId xmlns:a16="http://schemas.microsoft.com/office/drawing/2014/main" id="{B2E61A39-64D8-FF64-B565-B0AFEC08D65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79553" y="3819331"/>
            <a:ext cx="2248275" cy="2520000"/>
          </a:xfrm>
          <a:prstGeom prst="rect">
            <a:avLst/>
          </a:prstGeom>
        </p:spPr>
      </p:pic>
      <p:pic>
        <p:nvPicPr>
          <p:cNvPr id="45" name="図 44" descr="マップ&#10;&#10;AI 生成コンテンツは誤りを含む可能性があります。">
            <a:extLst>
              <a:ext uri="{FF2B5EF4-FFF2-40B4-BE49-F238E27FC236}">
                <a16:creationId xmlns:a16="http://schemas.microsoft.com/office/drawing/2014/main" id="{34A8C275-39F0-7924-647F-17D8313593A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94624" y="3819331"/>
            <a:ext cx="2248275" cy="2520000"/>
          </a:xfrm>
          <a:prstGeom prst="rect">
            <a:avLst/>
          </a:prstGeom>
        </p:spPr>
      </p:pic>
      <p:sp>
        <p:nvSpPr>
          <p:cNvPr id="11" name="タイトル 3">
            <a:extLst>
              <a:ext uri="{FF2B5EF4-FFF2-40B4-BE49-F238E27FC236}">
                <a16:creationId xmlns:a16="http://schemas.microsoft.com/office/drawing/2014/main" id="{74D9BA59-B80A-21EF-029D-84E841891B22}"/>
              </a:ext>
            </a:extLst>
          </p:cNvPr>
          <p:cNvSpPr>
            <a:spLocks noGrp="1"/>
          </p:cNvSpPr>
          <p:nvPr>
            <p:ph type="title"/>
          </p:nvPr>
        </p:nvSpPr>
        <p:spPr/>
        <p:txBody>
          <a:bodyPr>
            <a:normAutofit/>
          </a:bodyPr>
          <a:lstStyle/>
          <a:p>
            <a:r>
              <a:rPr lang="ja-JP" altLang="en-US" dirty="0"/>
              <a:t>２</a:t>
            </a:r>
            <a:r>
              <a:rPr lang="en-US" altLang="ja-JP" dirty="0"/>
              <a:t>-</a:t>
            </a:r>
            <a:r>
              <a:rPr lang="ja-JP" altLang="en-US" dirty="0"/>
              <a:t>⑤．破壊シナリオの絞り込みの考え方</a:t>
            </a:r>
            <a:endParaRPr lang="ja-JP" altLang="en-US" sz="1600" dirty="0"/>
          </a:p>
        </p:txBody>
      </p:sp>
      <p:sp>
        <p:nvSpPr>
          <p:cNvPr id="7" name="テキスト プレースホルダー 6">
            <a:extLst>
              <a:ext uri="{FF2B5EF4-FFF2-40B4-BE49-F238E27FC236}">
                <a16:creationId xmlns:a16="http://schemas.microsoft.com/office/drawing/2014/main" id="{9D81D886-9A04-F738-5A40-ACDD53A65C2A}"/>
              </a:ext>
            </a:extLst>
          </p:cNvPr>
          <p:cNvSpPr>
            <a:spLocks noGrp="1"/>
          </p:cNvSpPr>
          <p:nvPr>
            <p:ph type="body" sz="quarter" idx="11"/>
          </p:nvPr>
        </p:nvSpPr>
        <p:spPr>
          <a:xfrm>
            <a:off x="143999" y="477604"/>
            <a:ext cx="31716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A70FFFB8-2ED2-E0A4-B39D-1EF1B39E50D6}"/>
              </a:ext>
            </a:extLst>
          </p:cNvPr>
          <p:cNvSpPr>
            <a:spLocks noGrp="1"/>
          </p:cNvSpPr>
          <p:nvPr>
            <p:ph type="sldNum" sz="quarter" idx="12"/>
          </p:nvPr>
        </p:nvSpPr>
        <p:spPr/>
        <p:txBody>
          <a:bodyPr/>
          <a:lstStyle/>
          <a:p>
            <a:fld id="{DE8A6AB4-C314-4581-B2EB-142FADA2A072}" type="slidenum">
              <a:rPr lang="ja-JP" altLang="en-US" smtClean="0"/>
              <a:pPr/>
              <a:t>23</a:t>
            </a:fld>
            <a:endParaRPr lang="ja-JP" altLang="en-US" dirty="0"/>
          </a:p>
        </p:txBody>
      </p:sp>
      <p:graphicFrame>
        <p:nvGraphicFramePr>
          <p:cNvPr id="9" name="表 8">
            <a:extLst>
              <a:ext uri="{FF2B5EF4-FFF2-40B4-BE49-F238E27FC236}">
                <a16:creationId xmlns:a16="http://schemas.microsoft.com/office/drawing/2014/main" id="{C5D6E4EE-C1A0-8C86-2DDB-0F6ED86E7AD5}"/>
              </a:ext>
            </a:extLst>
          </p:cNvPr>
          <p:cNvGraphicFramePr>
            <a:graphicFrameLocks noGrp="1"/>
          </p:cNvGraphicFramePr>
          <p:nvPr>
            <p:extLst>
              <p:ext uri="{D42A27DB-BD31-4B8C-83A1-F6EECF244321}">
                <p14:modId xmlns:p14="http://schemas.microsoft.com/office/powerpoint/2010/main" val="2196351499"/>
              </p:ext>
            </p:extLst>
          </p:nvPr>
        </p:nvGraphicFramePr>
        <p:xfrm>
          <a:off x="5760734" y="944280"/>
          <a:ext cx="2344830" cy="1607820"/>
        </p:xfrm>
        <a:graphic>
          <a:graphicData uri="http://schemas.openxmlformats.org/drawingml/2006/table">
            <a:tbl>
              <a:tblPr firstRow="1" bandRow="1">
                <a:tableStyleId>{5940675A-B579-460E-94D1-54222C63F5DA}</a:tableStyleId>
              </a:tblPr>
              <a:tblGrid>
                <a:gridCol w="544830">
                  <a:extLst>
                    <a:ext uri="{9D8B030D-6E8A-4147-A177-3AD203B41FA5}">
                      <a16:colId xmlns:a16="http://schemas.microsoft.com/office/drawing/2014/main" val="3945821333"/>
                    </a:ext>
                  </a:extLst>
                </a:gridCol>
                <a:gridCol w="900000">
                  <a:extLst>
                    <a:ext uri="{9D8B030D-6E8A-4147-A177-3AD203B41FA5}">
                      <a16:colId xmlns:a16="http://schemas.microsoft.com/office/drawing/2014/main" val="3863293516"/>
                    </a:ext>
                  </a:extLst>
                </a:gridCol>
                <a:gridCol w="900000">
                  <a:extLst>
                    <a:ext uri="{9D8B030D-6E8A-4147-A177-3AD203B41FA5}">
                      <a16:colId xmlns:a16="http://schemas.microsoft.com/office/drawing/2014/main" val="3318174569"/>
                    </a:ext>
                  </a:extLst>
                </a:gridCol>
              </a:tblGrid>
              <a:tr h="0">
                <a:tc rowSpan="2">
                  <a:txBody>
                    <a:bodyPr/>
                    <a:lstStyle/>
                    <a:p>
                      <a:pPr algn="ctr"/>
                      <a:r>
                        <a:rPr kumimoji="1" lang="ja-JP" altLang="en-US" sz="1050" dirty="0">
                          <a:latin typeface="+mn-lt"/>
                        </a:rPr>
                        <a:t>ケース</a:t>
                      </a:r>
                    </a:p>
                  </a:txBody>
                  <a:tcPr anchor="ctr">
                    <a:solidFill>
                      <a:schemeClr val="accent5">
                        <a:lumMod val="20000"/>
                        <a:lumOff val="80000"/>
                      </a:schemeClr>
                    </a:solidFill>
                  </a:tcPr>
                </a:tc>
                <a:tc gridSpan="2">
                  <a:txBody>
                    <a:bodyPr/>
                    <a:lstStyle/>
                    <a:p>
                      <a:pPr algn="ctr" fontAlgn="ctr"/>
                      <a:r>
                        <a:rPr lang="ja-JP" altLang="en-US" sz="1100" b="0" i="0" u="none" strike="noStrike" dirty="0">
                          <a:solidFill>
                            <a:srgbClr val="000000"/>
                          </a:solidFill>
                          <a:effectLst/>
                          <a:latin typeface="+mn-ea"/>
                          <a:ea typeface="+mn-ea"/>
                        </a:rPr>
                        <a:t>曝露人口</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hMerge="1">
                  <a:txBody>
                    <a:bodyPr/>
                    <a:lstStyle/>
                    <a:p>
                      <a:pPr algn="ctr" fontAlgn="ctr"/>
                      <a:endParaRPr lang="en-US" altLang="ja-JP" sz="11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88926741"/>
                  </a:ext>
                </a:extLst>
              </a:tr>
              <a:tr h="0">
                <a:tc vMerge="1">
                  <a:txBody>
                    <a:bodyPr/>
                    <a:lstStyle/>
                    <a:p>
                      <a:pPr algn="ctr"/>
                      <a:endParaRPr kumimoji="1" lang="ja-JP" altLang="en-US" sz="1050" dirty="0"/>
                    </a:p>
                  </a:txBody>
                  <a:tcPr/>
                </a:tc>
                <a:tc>
                  <a:txBody>
                    <a:bodyPr/>
                    <a:lstStyle/>
                    <a:p>
                      <a:pPr algn="ctr" fontAlgn="ctr"/>
                      <a:r>
                        <a:rPr lang="en-US" altLang="ja-JP" sz="1100" b="0" i="0" u="none" strike="noStrike" dirty="0">
                          <a:solidFill>
                            <a:srgbClr val="000000"/>
                          </a:solidFill>
                          <a:effectLst/>
                          <a:latin typeface="+mn-lt"/>
                          <a:ea typeface="+mn-ea"/>
                        </a:rPr>
                        <a:t>6</a:t>
                      </a:r>
                      <a:r>
                        <a:rPr lang="ja-JP" altLang="en-US" sz="1100" b="0" i="0" u="none" strike="noStrike" dirty="0">
                          <a:solidFill>
                            <a:srgbClr val="000000"/>
                          </a:solidFill>
                          <a:effectLst/>
                          <a:latin typeface="+mn-lt"/>
                          <a:ea typeface="+mn-ea"/>
                        </a:rPr>
                        <a:t>弱以上</a:t>
                      </a:r>
                      <a:endParaRPr lang="en-US" altLang="ja-JP" sz="1100" b="0" i="0" u="none" strike="noStrike" dirty="0">
                        <a:solidFill>
                          <a:srgbClr val="000000"/>
                        </a:solidFill>
                        <a:effectLst/>
                        <a:latin typeface="+mn-lt"/>
                        <a:ea typeface="+mn-ea"/>
                      </a:endParaRPr>
                    </a:p>
                  </a:txBody>
                  <a:tcPr marL="7620" marR="7620" marT="7620" marB="0" anchor="ctr">
                    <a:solidFill>
                      <a:schemeClr val="accent5">
                        <a:lumMod val="20000"/>
                        <a:lumOff val="80000"/>
                      </a:schemeClr>
                    </a:solidFill>
                  </a:tcPr>
                </a:tc>
                <a:tc>
                  <a:txBody>
                    <a:bodyPr/>
                    <a:lstStyle/>
                    <a:p>
                      <a:pPr algn="ctr" fontAlgn="ctr"/>
                      <a:r>
                        <a:rPr lang="en-US" altLang="ja-JP" sz="1100" b="1" i="0" u="none" strike="noStrike" dirty="0">
                          <a:solidFill>
                            <a:srgbClr val="000000"/>
                          </a:solidFill>
                          <a:effectLst/>
                          <a:latin typeface="+mn-lt"/>
                          <a:ea typeface="+mn-ea"/>
                        </a:rPr>
                        <a:t>6</a:t>
                      </a:r>
                      <a:r>
                        <a:rPr lang="ja-JP" altLang="en-US" sz="1100" b="1" i="0" u="none" strike="noStrike" dirty="0">
                          <a:solidFill>
                            <a:srgbClr val="000000"/>
                          </a:solidFill>
                          <a:effectLst/>
                          <a:latin typeface="+mn-lt"/>
                          <a:ea typeface="+mn-ea"/>
                        </a:rPr>
                        <a:t>強以上</a:t>
                      </a:r>
                      <a:endParaRPr lang="en-US" altLang="ja-JP" sz="1100" b="1" i="0" u="none" strike="noStrike" dirty="0">
                        <a:solidFill>
                          <a:srgbClr val="000000"/>
                        </a:solidFill>
                        <a:effectLst/>
                        <a:latin typeface="+mn-lt"/>
                        <a:ea typeface="+mn-ea"/>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2776131380"/>
                  </a:ext>
                </a:extLst>
              </a:tr>
              <a:tr h="0">
                <a:tc>
                  <a:txBody>
                    <a:bodyPr/>
                    <a:lstStyle/>
                    <a:p>
                      <a:pPr algn="ctr"/>
                      <a:r>
                        <a:rPr kumimoji="1" lang="ja-JP" altLang="en-US" sz="1050" dirty="0">
                          <a:latin typeface="+mn-lt"/>
                        </a:rPr>
                        <a:t>１</a:t>
                      </a:r>
                    </a:p>
                  </a:txBody>
                  <a:tcPr anchor="ctr"/>
                </a:tc>
                <a:tc>
                  <a:txBody>
                    <a:bodyPr/>
                    <a:lstStyle/>
                    <a:p>
                      <a:pPr algn="r" fontAlgn="ctr"/>
                      <a:r>
                        <a:rPr lang="en-US" altLang="ja-JP" sz="1100" b="0" i="0" u="none" strike="noStrike" dirty="0">
                          <a:solidFill>
                            <a:srgbClr val="000000"/>
                          </a:solidFill>
                          <a:effectLst/>
                          <a:latin typeface="+mn-lt"/>
                          <a:ea typeface="游ゴシック" panose="020B0400000000000000" pitchFamily="50" charset="-128"/>
                        </a:rPr>
                        <a:t>6,510,000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1,387,000</a:t>
                      </a:r>
                    </a:p>
                  </a:txBody>
                  <a:tcPr marL="7620" marR="7620" marT="7620" marB="0" anchor="ctr"/>
                </a:tc>
                <a:extLst>
                  <a:ext uri="{0D108BD9-81ED-4DB2-BD59-A6C34878D82A}">
                    <a16:rowId xmlns:a16="http://schemas.microsoft.com/office/drawing/2014/main" val="567046959"/>
                  </a:ext>
                </a:extLst>
              </a:tr>
              <a:tr h="0">
                <a:tc>
                  <a:txBody>
                    <a:bodyPr/>
                    <a:lstStyle/>
                    <a:p>
                      <a:pPr algn="ctr"/>
                      <a:r>
                        <a:rPr kumimoji="1" lang="ja-JP" altLang="en-US" sz="1050" dirty="0">
                          <a:latin typeface="+mn-lt"/>
                        </a:rPr>
                        <a:t>２</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6,233,000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1,477,000</a:t>
                      </a:r>
                    </a:p>
                  </a:txBody>
                  <a:tcPr marL="7620" marR="7620" marT="7620" marB="0" anchor="ctr"/>
                </a:tc>
                <a:extLst>
                  <a:ext uri="{0D108BD9-81ED-4DB2-BD59-A6C34878D82A}">
                    <a16:rowId xmlns:a16="http://schemas.microsoft.com/office/drawing/2014/main" val="3008010442"/>
                  </a:ext>
                </a:extLst>
              </a:tr>
              <a:tr h="0">
                <a:tc>
                  <a:txBody>
                    <a:bodyPr/>
                    <a:lstStyle/>
                    <a:p>
                      <a:pPr algn="ctr"/>
                      <a:r>
                        <a:rPr kumimoji="1" lang="ja-JP" altLang="en-US" sz="1050" dirty="0">
                          <a:latin typeface="+mn-lt"/>
                        </a:rPr>
                        <a:t>３</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6,359,000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1,493,000</a:t>
                      </a:r>
                    </a:p>
                  </a:txBody>
                  <a:tcPr marL="7620" marR="7620" marT="7620" marB="0" anchor="ctr"/>
                </a:tc>
                <a:extLst>
                  <a:ext uri="{0D108BD9-81ED-4DB2-BD59-A6C34878D82A}">
                    <a16:rowId xmlns:a16="http://schemas.microsoft.com/office/drawing/2014/main" val="4266236315"/>
                  </a:ext>
                </a:extLst>
              </a:tr>
              <a:tr h="0">
                <a:tc>
                  <a:txBody>
                    <a:bodyPr/>
                    <a:lstStyle/>
                    <a:p>
                      <a:pPr algn="ctr"/>
                      <a:r>
                        <a:rPr kumimoji="1" lang="ja-JP" altLang="en-US" sz="1050" dirty="0">
                          <a:latin typeface="+mn-lt"/>
                        </a:rPr>
                        <a:t>４</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5,961,000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1,725,000</a:t>
                      </a:r>
                    </a:p>
                  </a:txBody>
                  <a:tcPr marL="7620" marR="7620" marT="7620" marB="0" anchor="ctr"/>
                </a:tc>
                <a:extLst>
                  <a:ext uri="{0D108BD9-81ED-4DB2-BD59-A6C34878D82A}">
                    <a16:rowId xmlns:a16="http://schemas.microsoft.com/office/drawing/2014/main" val="382001792"/>
                  </a:ext>
                </a:extLst>
              </a:tr>
              <a:tr h="0">
                <a:tc>
                  <a:txBody>
                    <a:bodyPr/>
                    <a:lstStyle/>
                    <a:p>
                      <a:pPr algn="ctr"/>
                      <a:r>
                        <a:rPr kumimoji="1" lang="ja-JP" altLang="en-US" sz="1050" dirty="0">
                          <a:latin typeface="+mn-lt"/>
                        </a:rPr>
                        <a:t>５</a:t>
                      </a:r>
                    </a:p>
                  </a:txBody>
                  <a:tcPr anchor="ctr">
                    <a:solidFill>
                      <a:srgbClr val="FFFF00"/>
                    </a:solidFill>
                  </a:tcP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5,881,000</a:t>
                      </a:r>
                    </a:p>
                  </a:txBody>
                  <a:tcPr marL="7620" marR="7620" marT="7620" marB="0" anchor="ctr">
                    <a:solidFill>
                      <a:srgbClr val="FFFF00"/>
                    </a:solidFill>
                  </a:tcP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2,150,000</a:t>
                      </a:r>
                    </a:p>
                  </a:txBody>
                  <a:tcPr marL="7620" marR="7620" marT="7620" marB="0" anchor="ctr">
                    <a:solidFill>
                      <a:srgbClr val="FFFF00"/>
                    </a:solidFill>
                  </a:tcPr>
                </a:tc>
                <a:extLst>
                  <a:ext uri="{0D108BD9-81ED-4DB2-BD59-A6C34878D82A}">
                    <a16:rowId xmlns:a16="http://schemas.microsoft.com/office/drawing/2014/main" val="2825351339"/>
                  </a:ext>
                </a:extLst>
              </a:tr>
            </a:tbl>
          </a:graphicData>
        </a:graphic>
      </p:graphicFrame>
      <p:sp>
        <p:nvSpPr>
          <p:cNvPr id="14" name="テキスト ボックス 13">
            <a:extLst>
              <a:ext uri="{FF2B5EF4-FFF2-40B4-BE49-F238E27FC236}">
                <a16:creationId xmlns:a16="http://schemas.microsoft.com/office/drawing/2014/main" id="{79142E20-755C-0EAC-C430-9198B3EBAACC}"/>
              </a:ext>
            </a:extLst>
          </p:cNvPr>
          <p:cNvSpPr txBox="1"/>
          <p:nvPr/>
        </p:nvSpPr>
        <p:spPr>
          <a:xfrm>
            <a:off x="4927829" y="675523"/>
            <a:ext cx="4010640" cy="261610"/>
          </a:xfrm>
          <a:prstGeom prst="rect">
            <a:avLst/>
          </a:prstGeom>
          <a:noFill/>
        </p:spPr>
        <p:txBody>
          <a:bodyPr wrap="square" rtlCol="0">
            <a:spAutoFit/>
          </a:bodyPr>
          <a:lstStyle/>
          <a:p>
            <a:pPr algn="ctr"/>
            <a:r>
              <a:rPr kumimoji="1" lang="ja-JP" altLang="en-US" sz="1100" dirty="0">
                <a:latin typeface="+mn-ea"/>
              </a:rPr>
              <a:t>表</a:t>
            </a:r>
            <a:r>
              <a:rPr kumimoji="1" lang="en-US" altLang="ja-JP" sz="1100" dirty="0">
                <a:latin typeface="+mn-ea"/>
              </a:rPr>
              <a:t>5</a:t>
            </a:r>
            <a:r>
              <a:rPr kumimoji="1" lang="ja-JP" altLang="en-US" sz="1100" dirty="0">
                <a:latin typeface="+mn-ea"/>
              </a:rPr>
              <a:t>　有馬高槻断層帯ステップ２による曝露人口（単位：人）</a:t>
            </a:r>
            <a:endParaRPr kumimoji="1" lang="en-US" altLang="ja-JP" sz="1100" dirty="0">
              <a:latin typeface="+mn-ea"/>
            </a:endParaRPr>
          </a:p>
        </p:txBody>
      </p:sp>
      <p:sp>
        <p:nvSpPr>
          <p:cNvPr id="3" name="テキスト ボックス 2">
            <a:extLst>
              <a:ext uri="{FF2B5EF4-FFF2-40B4-BE49-F238E27FC236}">
                <a16:creationId xmlns:a16="http://schemas.microsoft.com/office/drawing/2014/main" id="{0216EF31-34A7-E48D-FDAE-974DD4F1476D}"/>
              </a:ext>
            </a:extLst>
          </p:cNvPr>
          <p:cNvSpPr txBox="1"/>
          <p:nvPr/>
        </p:nvSpPr>
        <p:spPr>
          <a:xfrm>
            <a:off x="5022536" y="2675828"/>
            <a:ext cx="3904648" cy="1015663"/>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latin typeface="+mn-ea"/>
              </a:rPr>
              <a:t>震度６強以上の曝露人口が最も多くなるのは</a:t>
            </a:r>
            <a:r>
              <a:rPr kumimoji="1" lang="ja-JP" altLang="en-US" sz="1200" b="1" dirty="0">
                <a:latin typeface="+mn-ea"/>
              </a:rPr>
              <a:t>ケース５</a:t>
            </a:r>
            <a:r>
              <a:rPr kumimoji="1" lang="ja-JP" altLang="en-US" sz="1200" dirty="0">
                <a:latin typeface="+mn-ea"/>
              </a:rPr>
              <a:t>であった。ケース５は府域に近い地点にアスペリティが設定あることが影響していると考えられる。</a:t>
            </a:r>
            <a:endParaRPr kumimoji="1" lang="en-US" altLang="ja-JP" sz="1200" dirty="0">
              <a:latin typeface="+mn-ea"/>
            </a:endParaRPr>
          </a:p>
          <a:p>
            <a:pPr marL="171450" indent="-171450">
              <a:buFont typeface="Wingdings" panose="05000000000000000000" pitchFamily="2" charset="2"/>
              <a:buChar char="ü"/>
            </a:pPr>
            <a:r>
              <a:rPr kumimoji="1" lang="ja-JP" altLang="en-US" sz="1200" b="1" dirty="0">
                <a:latin typeface="+mn-ea"/>
              </a:rPr>
              <a:t>有馬高槻断層帯のステップ２の結果として、ケース５を抽出した。</a:t>
            </a:r>
            <a:endParaRPr kumimoji="1" lang="en-US" altLang="ja-JP" sz="1200" b="1" dirty="0">
              <a:latin typeface="+mn-ea"/>
            </a:endParaRPr>
          </a:p>
        </p:txBody>
      </p:sp>
      <p:sp>
        <p:nvSpPr>
          <p:cNvPr id="4" name="テキスト ボックス 3">
            <a:extLst>
              <a:ext uri="{FF2B5EF4-FFF2-40B4-BE49-F238E27FC236}">
                <a16:creationId xmlns:a16="http://schemas.microsoft.com/office/drawing/2014/main" id="{44E58B9B-9295-21FD-5A0B-875A1FE31341}"/>
              </a:ext>
            </a:extLst>
          </p:cNvPr>
          <p:cNvSpPr txBox="1"/>
          <p:nvPr/>
        </p:nvSpPr>
        <p:spPr>
          <a:xfrm>
            <a:off x="2046088" y="6383933"/>
            <a:ext cx="3426058"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21</a:t>
            </a:r>
            <a:r>
              <a:rPr kumimoji="1" lang="ja-JP" altLang="en-US" sz="1100" dirty="0">
                <a:latin typeface="+mn-ea"/>
              </a:rPr>
              <a:t> 有馬高槻断層帯ステップ２による地表震度</a:t>
            </a:r>
            <a:endParaRPr kumimoji="1" lang="en-US" altLang="ja-JP" sz="1100" dirty="0">
              <a:latin typeface="+mn-ea"/>
            </a:endParaRPr>
          </a:p>
        </p:txBody>
      </p:sp>
      <p:sp>
        <p:nvSpPr>
          <p:cNvPr id="2" name="角丸四角形 73">
            <a:extLst>
              <a:ext uri="{FF2B5EF4-FFF2-40B4-BE49-F238E27FC236}">
                <a16:creationId xmlns:a16="http://schemas.microsoft.com/office/drawing/2014/main" id="{91EA0E8E-9DBC-C682-16B7-972278544F06}"/>
              </a:ext>
            </a:extLst>
          </p:cNvPr>
          <p:cNvSpPr/>
          <p:nvPr/>
        </p:nvSpPr>
        <p:spPr>
          <a:xfrm>
            <a:off x="314367" y="1043836"/>
            <a:ext cx="216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有馬高槻断層帯（全５ケース）</a:t>
            </a:r>
          </a:p>
        </p:txBody>
      </p:sp>
      <p:pic>
        <p:nvPicPr>
          <p:cNvPr id="16" name="図 15" descr="グラフ, 棒グラフ&#10;&#10;AI 生成コンテンツは誤りを含む可能性があります。">
            <a:extLst>
              <a:ext uri="{FF2B5EF4-FFF2-40B4-BE49-F238E27FC236}">
                <a16:creationId xmlns:a16="http://schemas.microsoft.com/office/drawing/2014/main" id="{7E95FE2A-FB0D-3B10-D24B-DAE5BBC9D5BE}"/>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7309695" y="4789943"/>
            <a:ext cx="988486" cy="1583673"/>
          </a:xfrm>
          <a:prstGeom prst="rect">
            <a:avLst/>
          </a:prstGeom>
        </p:spPr>
      </p:pic>
      <p:sp>
        <p:nvSpPr>
          <p:cNvPr id="26" name="テキスト ボックス 25">
            <a:extLst>
              <a:ext uri="{FF2B5EF4-FFF2-40B4-BE49-F238E27FC236}">
                <a16:creationId xmlns:a16="http://schemas.microsoft.com/office/drawing/2014/main" id="{2C8B3E8E-7550-0357-2E7D-0C87ACBC32B4}"/>
              </a:ext>
            </a:extLst>
          </p:cNvPr>
          <p:cNvSpPr txBox="1"/>
          <p:nvPr/>
        </p:nvSpPr>
        <p:spPr>
          <a:xfrm>
            <a:off x="336399" y="1188162"/>
            <a:ext cx="805968" cy="261610"/>
          </a:xfrm>
          <a:prstGeom prst="rect">
            <a:avLst/>
          </a:prstGeom>
          <a:noFill/>
          <a:ln w="19050">
            <a:noFill/>
          </a:ln>
        </p:spPr>
        <p:txBody>
          <a:bodyPr wrap="square" rtlCol="0">
            <a:spAutoFit/>
          </a:bodyPr>
          <a:lstStyle/>
          <a:p>
            <a:r>
              <a:rPr kumimoji="1" lang="ja-JP" altLang="en-US" sz="1100" b="1" dirty="0">
                <a:latin typeface="+mn-ea"/>
              </a:rPr>
              <a:t>ケース１</a:t>
            </a:r>
            <a:endParaRPr kumimoji="1" lang="en-US" altLang="ja-JP" sz="1100" b="1" dirty="0">
              <a:latin typeface="+mn-ea"/>
            </a:endParaRPr>
          </a:p>
        </p:txBody>
      </p:sp>
      <p:sp>
        <p:nvSpPr>
          <p:cNvPr id="32" name="テキスト ボックス 31">
            <a:extLst>
              <a:ext uri="{FF2B5EF4-FFF2-40B4-BE49-F238E27FC236}">
                <a16:creationId xmlns:a16="http://schemas.microsoft.com/office/drawing/2014/main" id="{4A5E3DD1-EDDE-891E-1D13-959D79DCFF37}"/>
              </a:ext>
            </a:extLst>
          </p:cNvPr>
          <p:cNvSpPr txBox="1"/>
          <p:nvPr/>
        </p:nvSpPr>
        <p:spPr>
          <a:xfrm>
            <a:off x="2679553" y="1198018"/>
            <a:ext cx="805968" cy="261610"/>
          </a:xfrm>
          <a:prstGeom prst="rect">
            <a:avLst/>
          </a:prstGeom>
          <a:noFill/>
          <a:ln w="19050">
            <a:noFill/>
          </a:ln>
        </p:spPr>
        <p:txBody>
          <a:bodyPr wrap="square" rtlCol="0">
            <a:spAutoFit/>
          </a:bodyPr>
          <a:lstStyle/>
          <a:p>
            <a:r>
              <a:rPr kumimoji="1" lang="ja-JP" altLang="en-US" sz="1100" b="1" dirty="0">
                <a:latin typeface="+mn-ea"/>
              </a:rPr>
              <a:t>ケース２</a:t>
            </a:r>
            <a:endParaRPr kumimoji="1" lang="en-US" altLang="ja-JP" sz="1100" b="1" dirty="0">
              <a:latin typeface="+mn-ea"/>
            </a:endParaRPr>
          </a:p>
        </p:txBody>
      </p:sp>
      <p:sp>
        <p:nvSpPr>
          <p:cNvPr id="33" name="テキスト ボックス 32">
            <a:extLst>
              <a:ext uri="{FF2B5EF4-FFF2-40B4-BE49-F238E27FC236}">
                <a16:creationId xmlns:a16="http://schemas.microsoft.com/office/drawing/2014/main" id="{AA0C2DCC-7738-21AF-D734-35366266FCEE}"/>
              </a:ext>
            </a:extLst>
          </p:cNvPr>
          <p:cNvSpPr txBox="1"/>
          <p:nvPr/>
        </p:nvSpPr>
        <p:spPr>
          <a:xfrm>
            <a:off x="344019" y="3836456"/>
            <a:ext cx="805968" cy="261610"/>
          </a:xfrm>
          <a:prstGeom prst="rect">
            <a:avLst/>
          </a:prstGeom>
          <a:noFill/>
          <a:ln w="19050">
            <a:noFill/>
          </a:ln>
        </p:spPr>
        <p:txBody>
          <a:bodyPr wrap="square" rtlCol="0">
            <a:spAutoFit/>
          </a:bodyPr>
          <a:lstStyle/>
          <a:p>
            <a:r>
              <a:rPr kumimoji="1" lang="ja-JP" altLang="en-US" sz="1100" b="1" dirty="0">
                <a:latin typeface="+mn-ea"/>
              </a:rPr>
              <a:t>ケース３</a:t>
            </a:r>
            <a:endParaRPr kumimoji="1" lang="en-US" altLang="ja-JP" sz="1100" b="1" dirty="0">
              <a:latin typeface="+mn-ea"/>
            </a:endParaRPr>
          </a:p>
        </p:txBody>
      </p:sp>
      <p:sp>
        <p:nvSpPr>
          <p:cNvPr id="34" name="テキスト ボックス 33">
            <a:extLst>
              <a:ext uri="{FF2B5EF4-FFF2-40B4-BE49-F238E27FC236}">
                <a16:creationId xmlns:a16="http://schemas.microsoft.com/office/drawing/2014/main" id="{404CC579-B8B6-BA1E-2836-8324FFC77B71}"/>
              </a:ext>
            </a:extLst>
          </p:cNvPr>
          <p:cNvSpPr txBox="1"/>
          <p:nvPr/>
        </p:nvSpPr>
        <p:spPr>
          <a:xfrm>
            <a:off x="2679553" y="3836456"/>
            <a:ext cx="805968" cy="261610"/>
          </a:xfrm>
          <a:prstGeom prst="rect">
            <a:avLst/>
          </a:prstGeom>
          <a:noFill/>
          <a:ln w="19050">
            <a:noFill/>
          </a:ln>
        </p:spPr>
        <p:txBody>
          <a:bodyPr wrap="square" rtlCol="0">
            <a:spAutoFit/>
          </a:bodyPr>
          <a:lstStyle/>
          <a:p>
            <a:r>
              <a:rPr kumimoji="1" lang="ja-JP" altLang="en-US" sz="1100" b="1" dirty="0">
                <a:latin typeface="+mn-ea"/>
              </a:rPr>
              <a:t>ケース４</a:t>
            </a:r>
            <a:endParaRPr kumimoji="1" lang="en-US" altLang="ja-JP" sz="1100" b="1" dirty="0">
              <a:latin typeface="+mn-ea"/>
            </a:endParaRPr>
          </a:p>
        </p:txBody>
      </p:sp>
      <p:sp>
        <p:nvSpPr>
          <p:cNvPr id="35" name="テキスト ボックス 34">
            <a:extLst>
              <a:ext uri="{FF2B5EF4-FFF2-40B4-BE49-F238E27FC236}">
                <a16:creationId xmlns:a16="http://schemas.microsoft.com/office/drawing/2014/main" id="{CE236266-9712-D51D-EC7E-554063BA2642}"/>
              </a:ext>
            </a:extLst>
          </p:cNvPr>
          <p:cNvSpPr txBox="1"/>
          <p:nvPr/>
        </p:nvSpPr>
        <p:spPr>
          <a:xfrm>
            <a:off x="4994624" y="3836456"/>
            <a:ext cx="805968" cy="261610"/>
          </a:xfrm>
          <a:prstGeom prst="rect">
            <a:avLst/>
          </a:prstGeom>
          <a:noFill/>
          <a:ln w="19050">
            <a:noFill/>
          </a:ln>
        </p:spPr>
        <p:txBody>
          <a:bodyPr wrap="square" rtlCol="0">
            <a:spAutoFit/>
          </a:bodyPr>
          <a:lstStyle/>
          <a:p>
            <a:r>
              <a:rPr kumimoji="1" lang="ja-JP" altLang="en-US" sz="1100" b="1" dirty="0">
                <a:latin typeface="+mn-ea"/>
              </a:rPr>
              <a:t>ケース５</a:t>
            </a:r>
            <a:endParaRPr kumimoji="1" lang="en-US" altLang="ja-JP" sz="1100" b="1" dirty="0">
              <a:latin typeface="+mn-ea"/>
            </a:endParaRPr>
          </a:p>
        </p:txBody>
      </p:sp>
      <p:sp>
        <p:nvSpPr>
          <p:cNvPr id="46" name="正方形/長方形 45">
            <a:extLst>
              <a:ext uri="{FF2B5EF4-FFF2-40B4-BE49-F238E27FC236}">
                <a16:creationId xmlns:a16="http://schemas.microsoft.com/office/drawing/2014/main" id="{1395038F-F7EA-8E60-A826-CEAD9E529B18}"/>
              </a:ext>
            </a:extLst>
          </p:cNvPr>
          <p:cNvSpPr/>
          <p:nvPr/>
        </p:nvSpPr>
        <p:spPr>
          <a:xfrm>
            <a:off x="4994623" y="3819767"/>
            <a:ext cx="2248275" cy="2520001"/>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E601BD2B-936C-4A7D-F707-550F5B9D9B22}"/>
              </a:ext>
            </a:extLst>
          </p:cNvPr>
          <p:cNvSpPr/>
          <p:nvPr/>
        </p:nvSpPr>
        <p:spPr>
          <a:xfrm>
            <a:off x="5760734" y="2304661"/>
            <a:ext cx="2344830" cy="251551"/>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4212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3CF8A-D148-FD97-A1A1-E6845E9917AB}"/>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8CF0E6F0-5A64-8A99-6D0F-2056B8F1E987}"/>
              </a:ext>
            </a:extLst>
          </p:cNvPr>
          <p:cNvSpPr>
            <a:spLocks noGrp="1"/>
          </p:cNvSpPr>
          <p:nvPr>
            <p:ph type="title"/>
          </p:nvPr>
        </p:nvSpPr>
        <p:spPr/>
        <p:txBody>
          <a:bodyPr>
            <a:normAutofit/>
          </a:bodyPr>
          <a:lstStyle/>
          <a:p>
            <a:r>
              <a:rPr lang="ja-JP" altLang="en-US" dirty="0"/>
              <a:t>２</a:t>
            </a:r>
            <a:r>
              <a:rPr lang="en-US" altLang="ja-JP" dirty="0"/>
              <a:t>-</a:t>
            </a:r>
            <a:r>
              <a:rPr lang="ja-JP" altLang="en-US" dirty="0"/>
              <a:t>⑤．破壊シナリオの絞り込みの考え方</a:t>
            </a:r>
            <a:endParaRPr lang="ja-JP" altLang="en-US" sz="1600" dirty="0"/>
          </a:p>
        </p:txBody>
      </p:sp>
      <p:sp>
        <p:nvSpPr>
          <p:cNvPr id="14" name="テキスト プレースホルダー 13">
            <a:extLst>
              <a:ext uri="{FF2B5EF4-FFF2-40B4-BE49-F238E27FC236}">
                <a16:creationId xmlns:a16="http://schemas.microsoft.com/office/drawing/2014/main" id="{A848F131-666B-98F9-64C9-EFA45940A0CD}"/>
              </a:ext>
            </a:extLst>
          </p:cNvPr>
          <p:cNvSpPr>
            <a:spLocks noGrp="1"/>
          </p:cNvSpPr>
          <p:nvPr>
            <p:ph type="body" sz="quarter" idx="11"/>
          </p:nvPr>
        </p:nvSpPr>
        <p:spPr>
          <a:xfrm>
            <a:off x="144000" y="477604"/>
            <a:ext cx="31716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48B5183C-08AA-FD21-2D03-E71F41336DC4}"/>
              </a:ext>
            </a:extLst>
          </p:cNvPr>
          <p:cNvSpPr>
            <a:spLocks noGrp="1"/>
          </p:cNvSpPr>
          <p:nvPr>
            <p:ph type="sldNum" sz="quarter" idx="12"/>
          </p:nvPr>
        </p:nvSpPr>
        <p:spPr/>
        <p:txBody>
          <a:bodyPr/>
          <a:lstStyle/>
          <a:p>
            <a:fld id="{DE8A6AB4-C314-4581-B2EB-142FADA2A072}" type="slidenum">
              <a:rPr lang="ja-JP" altLang="en-US" smtClean="0"/>
              <a:pPr/>
              <a:t>24</a:t>
            </a:fld>
            <a:endParaRPr lang="ja-JP" altLang="en-US" dirty="0"/>
          </a:p>
        </p:txBody>
      </p:sp>
      <p:sp>
        <p:nvSpPr>
          <p:cNvPr id="2" name="角丸四角形 73">
            <a:extLst>
              <a:ext uri="{FF2B5EF4-FFF2-40B4-BE49-F238E27FC236}">
                <a16:creationId xmlns:a16="http://schemas.microsoft.com/office/drawing/2014/main" id="{706D697F-9891-7569-A546-13BFA0436B95}"/>
              </a:ext>
            </a:extLst>
          </p:cNvPr>
          <p:cNvSpPr/>
          <p:nvPr/>
        </p:nvSpPr>
        <p:spPr>
          <a:xfrm>
            <a:off x="314367" y="1019014"/>
            <a:ext cx="252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中央構造線断層帯（全</a:t>
            </a:r>
            <a:r>
              <a:rPr kumimoji="1" lang="en-US" altLang="ja-JP" sz="1200" b="1" dirty="0">
                <a:solidFill>
                  <a:schemeClr val="tx1"/>
                </a:solidFill>
                <a:latin typeface="Meiryo UI" panose="020B0604030504040204" pitchFamily="50" charset="-128"/>
                <a:ea typeface="Meiryo UI" panose="020B0604030504040204" pitchFamily="50" charset="-128"/>
              </a:rPr>
              <a:t>16</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pic>
        <p:nvPicPr>
          <p:cNvPr id="13" name="図 12">
            <a:extLst>
              <a:ext uri="{FF2B5EF4-FFF2-40B4-BE49-F238E27FC236}">
                <a16:creationId xmlns:a16="http://schemas.microsoft.com/office/drawing/2014/main" id="{7A4BADB1-8909-C730-9A1C-AA5E645E02A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26778" y="1688796"/>
            <a:ext cx="1702265" cy="1908000"/>
          </a:xfrm>
          <a:prstGeom prst="rect">
            <a:avLst/>
          </a:prstGeom>
        </p:spPr>
      </p:pic>
      <p:pic>
        <p:nvPicPr>
          <p:cNvPr id="18" name="図 17">
            <a:extLst>
              <a:ext uri="{FF2B5EF4-FFF2-40B4-BE49-F238E27FC236}">
                <a16:creationId xmlns:a16="http://schemas.microsoft.com/office/drawing/2014/main" id="{BEF7F85C-2FE7-728B-7DBB-03106BAE97A3}"/>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970367" y="1688796"/>
            <a:ext cx="1702265" cy="1908000"/>
          </a:xfrm>
          <a:prstGeom prst="rect">
            <a:avLst/>
          </a:prstGeom>
        </p:spPr>
      </p:pic>
      <p:pic>
        <p:nvPicPr>
          <p:cNvPr id="19" name="図 18">
            <a:extLst>
              <a:ext uri="{FF2B5EF4-FFF2-40B4-BE49-F238E27FC236}">
                <a16:creationId xmlns:a16="http://schemas.microsoft.com/office/drawing/2014/main" id="{3A942F91-39A9-3ED9-FDC9-ABA5D94AD3C8}"/>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3720867" y="1688796"/>
            <a:ext cx="1702265" cy="1908000"/>
          </a:xfrm>
          <a:prstGeom prst="rect">
            <a:avLst/>
          </a:prstGeom>
        </p:spPr>
      </p:pic>
      <p:pic>
        <p:nvPicPr>
          <p:cNvPr id="21" name="図 20">
            <a:extLst>
              <a:ext uri="{FF2B5EF4-FFF2-40B4-BE49-F238E27FC236}">
                <a16:creationId xmlns:a16="http://schemas.microsoft.com/office/drawing/2014/main" id="{7A9114EF-DAAB-5DF4-215A-50FC8DDC342D}"/>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471367" y="1688796"/>
            <a:ext cx="1702265" cy="1908000"/>
          </a:xfrm>
          <a:prstGeom prst="rect">
            <a:avLst/>
          </a:prstGeom>
        </p:spPr>
      </p:pic>
      <p:pic>
        <p:nvPicPr>
          <p:cNvPr id="23" name="図 22">
            <a:extLst>
              <a:ext uri="{FF2B5EF4-FFF2-40B4-BE49-F238E27FC236}">
                <a16:creationId xmlns:a16="http://schemas.microsoft.com/office/drawing/2014/main" id="{3F7E95C8-08BC-C3B4-4288-A0F321181A3A}"/>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7221867" y="1687227"/>
            <a:ext cx="1707721" cy="1908000"/>
          </a:xfrm>
          <a:prstGeom prst="rect">
            <a:avLst/>
          </a:prstGeom>
        </p:spPr>
      </p:pic>
      <p:pic>
        <p:nvPicPr>
          <p:cNvPr id="25" name="図 24">
            <a:extLst>
              <a:ext uri="{FF2B5EF4-FFF2-40B4-BE49-F238E27FC236}">
                <a16:creationId xmlns:a16="http://schemas.microsoft.com/office/drawing/2014/main" id="{33C4BC2D-414C-A4FC-F47F-490FAC5B535C}"/>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226779" y="3687275"/>
            <a:ext cx="1707721" cy="1908000"/>
          </a:xfrm>
          <a:prstGeom prst="rect">
            <a:avLst/>
          </a:prstGeom>
        </p:spPr>
      </p:pic>
      <p:pic>
        <p:nvPicPr>
          <p:cNvPr id="27" name="図 26">
            <a:extLst>
              <a:ext uri="{FF2B5EF4-FFF2-40B4-BE49-F238E27FC236}">
                <a16:creationId xmlns:a16="http://schemas.microsoft.com/office/drawing/2014/main" id="{6AACEA3A-7A68-596A-98DA-2DDF69AC97B1}"/>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1970367" y="3687275"/>
            <a:ext cx="1702265" cy="1908000"/>
          </a:xfrm>
          <a:prstGeom prst="rect">
            <a:avLst/>
          </a:prstGeom>
        </p:spPr>
      </p:pic>
      <p:pic>
        <p:nvPicPr>
          <p:cNvPr id="29" name="図 28">
            <a:extLst>
              <a:ext uri="{FF2B5EF4-FFF2-40B4-BE49-F238E27FC236}">
                <a16:creationId xmlns:a16="http://schemas.microsoft.com/office/drawing/2014/main" id="{0D740410-09D1-1D5B-C022-4F1F180891A5}"/>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3720867" y="3687275"/>
            <a:ext cx="1702265" cy="1908000"/>
          </a:xfrm>
          <a:prstGeom prst="rect">
            <a:avLst/>
          </a:prstGeom>
        </p:spPr>
      </p:pic>
      <p:pic>
        <p:nvPicPr>
          <p:cNvPr id="32" name="図 31">
            <a:extLst>
              <a:ext uri="{FF2B5EF4-FFF2-40B4-BE49-F238E27FC236}">
                <a16:creationId xmlns:a16="http://schemas.microsoft.com/office/drawing/2014/main" id="{2F5EA340-81C0-17EE-2CC0-6467BE31ABF3}"/>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5471367" y="3687275"/>
            <a:ext cx="1702265" cy="1908000"/>
          </a:xfrm>
          <a:prstGeom prst="rect">
            <a:avLst/>
          </a:prstGeom>
        </p:spPr>
      </p:pic>
      <p:pic>
        <p:nvPicPr>
          <p:cNvPr id="47" name="図 46">
            <a:extLst>
              <a:ext uri="{FF2B5EF4-FFF2-40B4-BE49-F238E27FC236}">
                <a16:creationId xmlns:a16="http://schemas.microsoft.com/office/drawing/2014/main" id="{087997C8-B2A5-98DA-8A94-AF84F98F5443}"/>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7227528" y="3687275"/>
            <a:ext cx="1702265" cy="1908000"/>
          </a:xfrm>
          <a:prstGeom prst="rect">
            <a:avLst/>
          </a:prstGeom>
        </p:spPr>
      </p:pic>
      <p:sp>
        <p:nvSpPr>
          <p:cNvPr id="48" name="テキスト ボックス 47">
            <a:extLst>
              <a:ext uri="{FF2B5EF4-FFF2-40B4-BE49-F238E27FC236}">
                <a16:creationId xmlns:a16="http://schemas.microsoft.com/office/drawing/2014/main" id="{F7AA0008-F9BC-31A9-BDB0-44874A3C953A}"/>
              </a:ext>
            </a:extLst>
          </p:cNvPr>
          <p:cNvSpPr txBox="1"/>
          <p:nvPr/>
        </p:nvSpPr>
        <p:spPr>
          <a:xfrm>
            <a:off x="1636113" y="5723474"/>
            <a:ext cx="5941734"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23</a:t>
            </a:r>
            <a:r>
              <a:rPr kumimoji="1" lang="ja-JP" altLang="en-US" sz="1100" dirty="0">
                <a:latin typeface="+mn-ea"/>
              </a:rPr>
              <a:t> 中央構造線断層帯ステップ２による地表震度（ケース１～</a:t>
            </a:r>
            <a:r>
              <a:rPr kumimoji="1" lang="en-US" altLang="ja-JP" sz="1100" dirty="0">
                <a:latin typeface="+mn-ea"/>
              </a:rPr>
              <a:t>10</a:t>
            </a:r>
            <a:r>
              <a:rPr kumimoji="1" lang="ja-JP" altLang="en-US" sz="1100" dirty="0">
                <a:latin typeface="+mn-ea"/>
              </a:rPr>
              <a:t>）</a:t>
            </a:r>
            <a:endParaRPr kumimoji="1" lang="en-US" altLang="ja-JP" sz="1100" dirty="0">
              <a:latin typeface="+mn-ea"/>
            </a:endParaRPr>
          </a:p>
        </p:txBody>
      </p:sp>
      <p:sp>
        <p:nvSpPr>
          <p:cNvPr id="49" name="テキスト ボックス 48">
            <a:extLst>
              <a:ext uri="{FF2B5EF4-FFF2-40B4-BE49-F238E27FC236}">
                <a16:creationId xmlns:a16="http://schemas.microsoft.com/office/drawing/2014/main" id="{B7E87E4A-93FE-109F-4425-32DC53BB7123}"/>
              </a:ext>
            </a:extLst>
          </p:cNvPr>
          <p:cNvSpPr txBox="1"/>
          <p:nvPr/>
        </p:nvSpPr>
        <p:spPr>
          <a:xfrm>
            <a:off x="226778" y="1688796"/>
            <a:ext cx="805968" cy="261610"/>
          </a:xfrm>
          <a:prstGeom prst="rect">
            <a:avLst/>
          </a:prstGeom>
          <a:noFill/>
          <a:ln w="19050">
            <a:noFill/>
          </a:ln>
        </p:spPr>
        <p:txBody>
          <a:bodyPr wrap="square" rtlCol="0">
            <a:spAutoFit/>
          </a:bodyPr>
          <a:lstStyle/>
          <a:p>
            <a:r>
              <a:rPr kumimoji="1" lang="ja-JP" altLang="en-US" sz="1050" b="1" dirty="0">
                <a:latin typeface="+mn-ea"/>
              </a:rPr>
              <a:t>ケース１</a:t>
            </a:r>
            <a:endParaRPr kumimoji="1" lang="en-US" altLang="ja-JP" sz="1050" b="1" dirty="0">
              <a:latin typeface="+mn-ea"/>
            </a:endParaRPr>
          </a:p>
        </p:txBody>
      </p:sp>
      <p:sp>
        <p:nvSpPr>
          <p:cNvPr id="50" name="テキスト ボックス 49">
            <a:extLst>
              <a:ext uri="{FF2B5EF4-FFF2-40B4-BE49-F238E27FC236}">
                <a16:creationId xmlns:a16="http://schemas.microsoft.com/office/drawing/2014/main" id="{F7A03D57-49D4-5E32-0D92-D03854FA060C}"/>
              </a:ext>
            </a:extLst>
          </p:cNvPr>
          <p:cNvSpPr txBox="1"/>
          <p:nvPr/>
        </p:nvSpPr>
        <p:spPr>
          <a:xfrm>
            <a:off x="1970367" y="1688796"/>
            <a:ext cx="805968" cy="261610"/>
          </a:xfrm>
          <a:prstGeom prst="rect">
            <a:avLst/>
          </a:prstGeom>
          <a:noFill/>
          <a:ln w="19050">
            <a:noFill/>
          </a:ln>
        </p:spPr>
        <p:txBody>
          <a:bodyPr wrap="square" rtlCol="0">
            <a:spAutoFit/>
          </a:bodyPr>
          <a:lstStyle/>
          <a:p>
            <a:r>
              <a:rPr kumimoji="1" lang="ja-JP" altLang="en-US" sz="1050" b="1" dirty="0">
                <a:latin typeface="+mn-ea"/>
              </a:rPr>
              <a:t>ケース２</a:t>
            </a:r>
            <a:endParaRPr kumimoji="1" lang="en-US" altLang="ja-JP" sz="1050" b="1" dirty="0">
              <a:latin typeface="+mn-ea"/>
            </a:endParaRPr>
          </a:p>
        </p:txBody>
      </p:sp>
      <p:sp>
        <p:nvSpPr>
          <p:cNvPr id="51" name="テキスト ボックス 50">
            <a:extLst>
              <a:ext uri="{FF2B5EF4-FFF2-40B4-BE49-F238E27FC236}">
                <a16:creationId xmlns:a16="http://schemas.microsoft.com/office/drawing/2014/main" id="{2CB2FD8D-89BC-48B5-B3BF-3A8F55AF6203}"/>
              </a:ext>
            </a:extLst>
          </p:cNvPr>
          <p:cNvSpPr txBox="1"/>
          <p:nvPr/>
        </p:nvSpPr>
        <p:spPr>
          <a:xfrm>
            <a:off x="3713956" y="1687227"/>
            <a:ext cx="805968" cy="261610"/>
          </a:xfrm>
          <a:prstGeom prst="rect">
            <a:avLst/>
          </a:prstGeom>
          <a:noFill/>
          <a:ln w="19050">
            <a:noFill/>
          </a:ln>
        </p:spPr>
        <p:txBody>
          <a:bodyPr wrap="square" rtlCol="0">
            <a:spAutoFit/>
          </a:bodyPr>
          <a:lstStyle/>
          <a:p>
            <a:r>
              <a:rPr kumimoji="1" lang="ja-JP" altLang="en-US" sz="1050" b="1" dirty="0">
                <a:latin typeface="+mn-ea"/>
              </a:rPr>
              <a:t>ケース３</a:t>
            </a:r>
            <a:endParaRPr kumimoji="1" lang="en-US" altLang="ja-JP" sz="1050" b="1" dirty="0">
              <a:latin typeface="+mn-ea"/>
            </a:endParaRPr>
          </a:p>
        </p:txBody>
      </p:sp>
      <p:sp>
        <p:nvSpPr>
          <p:cNvPr id="52" name="テキスト ボックス 51">
            <a:extLst>
              <a:ext uri="{FF2B5EF4-FFF2-40B4-BE49-F238E27FC236}">
                <a16:creationId xmlns:a16="http://schemas.microsoft.com/office/drawing/2014/main" id="{6A0B3EDE-BA51-4AE2-46D0-B6B818F0EE87}"/>
              </a:ext>
            </a:extLst>
          </p:cNvPr>
          <p:cNvSpPr txBox="1"/>
          <p:nvPr/>
        </p:nvSpPr>
        <p:spPr>
          <a:xfrm>
            <a:off x="5471367" y="1690365"/>
            <a:ext cx="805968" cy="261610"/>
          </a:xfrm>
          <a:prstGeom prst="rect">
            <a:avLst/>
          </a:prstGeom>
          <a:noFill/>
          <a:ln w="19050">
            <a:noFill/>
          </a:ln>
        </p:spPr>
        <p:txBody>
          <a:bodyPr wrap="square" rtlCol="0">
            <a:spAutoFit/>
          </a:bodyPr>
          <a:lstStyle/>
          <a:p>
            <a:r>
              <a:rPr kumimoji="1" lang="ja-JP" altLang="en-US" sz="1050" b="1" dirty="0">
                <a:latin typeface="+mn-ea"/>
              </a:rPr>
              <a:t>ケース４</a:t>
            </a:r>
            <a:endParaRPr kumimoji="1" lang="en-US" altLang="ja-JP" sz="1050" b="1" dirty="0">
              <a:latin typeface="+mn-ea"/>
            </a:endParaRPr>
          </a:p>
        </p:txBody>
      </p:sp>
      <p:sp>
        <p:nvSpPr>
          <p:cNvPr id="53" name="テキスト ボックス 52">
            <a:extLst>
              <a:ext uri="{FF2B5EF4-FFF2-40B4-BE49-F238E27FC236}">
                <a16:creationId xmlns:a16="http://schemas.microsoft.com/office/drawing/2014/main" id="{F6616A71-77E2-9AFC-4E63-D24041278761}"/>
              </a:ext>
            </a:extLst>
          </p:cNvPr>
          <p:cNvSpPr txBox="1"/>
          <p:nvPr/>
        </p:nvSpPr>
        <p:spPr>
          <a:xfrm>
            <a:off x="7218798" y="1687227"/>
            <a:ext cx="805968" cy="261610"/>
          </a:xfrm>
          <a:prstGeom prst="rect">
            <a:avLst/>
          </a:prstGeom>
          <a:noFill/>
          <a:ln w="19050">
            <a:noFill/>
          </a:ln>
        </p:spPr>
        <p:txBody>
          <a:bodyPr wrap="square" rtlCol="0">
            <a:spAutoFit/>
          </a:bodyPr>
          <a:lstStyle/>
          <a:p>
            <a:r>
              <a:rPr kumimoji="1" lang="ja-JP" altLang="en-US" sz="1050" b="1" dirty="0">
                <a:latin typeface="+mn-ea"/>
              </a:rPr>
              <a:t>ケース５</a:t>
            </a:r>
            <a:endParaRPr kumimoji="1" lang="en-US" altLang="ja-JP" sz="1050" b="1" dirty="0">
              <a:latin typeface="+mn-ea"/>
            </a:endParaRPr>
          </a:p>
        </p:txBody>
      </p:sp>
      <p:sp>
        <p:nvSpPr>
          <p:cNvPr id="54" name="テキスト ボックス 53">
            <a:extLst>
              <a:ext uri="{FF2B5EF4-FFF2-40B4-BE49-F238E27FC236}">
                <a16:creationId xmlns:a16="http://schemas.microsoft.com/office/drawing/2014/main" id="{21EBB0C5-A144-2D16-753F-9D9A785DA17E}"/>
              </a:ext>
            </a:extLst>
          </p:cNvPr>
          <p:cNvSpPr txBox="1"/>
          <p:nvPr/>
        </p:nvSpPr>
        <p:spPr>
          <a:xfrm>
            <a:off x="226778" y="3686762"/>
            <a:ext cx="805968" cy="261610"/>
          </a:xfrm>
          <a:prstGeom prst="rect">
            <a:avLst/>
          </a:prstGeom>
          <a:noFill/>
          <a:ln w="19050">
            <a:noFill/>
          </a:ln>
        </p:spPr>
        <p:txBody>
          <a:bodyPr wrap="square" rtlCol="0">
            <a:spAutoFit/>
          </a:bodyPr>
          <a:lstStyle/>
          <a:p>
            <a:r>
              <a:rPr kumimoji="1" lang="ja-JP" altLang="en-US" sz="1050" b="1" dirty="0">
                <a:latin typeface="+mn-ea"/>
              </a:rPr>
              <a:t>ケース６</a:t>
            </a:r>
            <a:endParaRPr kumimoji="1" lang="en-US" altLang="ja-JP" sz="1050" b="1" dirty="0">
              <a:latin typeface="+mn-ea"/>
            </a:endParaRPr>
          </a:p>
        </p:txBody>
      </p:sp>
      <p:sp>
        <p:nvSpPr>
          <p:cNvPr id="55" name="テキスト ボックス 54">
            <a:extLst>
              <a:ext uri="{FF2B5EF4-FFF2-40B4-BE49-F238E27FC236}">
                <a16:creationId xmlns:a16="http://schemas.microsoft.com/office/drawing/2014/main" id="{D4E0BEA8-42C2-B584-8613-8F2A75CE3E35}"/>
              </a:ext>
            </a:extLst>
          </p:cNvPr>
          <p:cNvSpPr txBox="1"/>
          <p:nvPr/>
        </p:nvSpPr>
        <p:spPr>
          <a:xfrm>
            <a:off x="1976835" y="3686762"/>
            <a:ext cx="805968" cy="261610"/>
          </a:xfrm>
          <a:prstGeom prst="rect">
            <a:avLst/>
          </a:prstGeom>
          <a:noFill/>
          <a:ln w="19050">
            <a:noFill/>
          </a:ln>
        </p:spPr>
        <p:txBody>
          <a:bodyPr wrap="square" rtlCol="0">
            <a:spAutoFit/>
          </a:bodyPr>
          <a:lstStyle/>
          <a:p>
            <a:r>
              <a:rPr kumimoji="1" lang="ja-JP" altLang="en-US" sz="1050" b="1" dirty="0">
                <a:latin typeface="+mn-ea"/>
              </a:rPr>
              <a:t>ケース７</a:t>
            </a:r>
            <a:endParaRPr kumimoji="1" lang="en-US" altLang="ja-JP" sz="1050" b="1" dirty="0">
              <a:latin typeface="+mn-ea"/>
            </a:endParaRPr>
          </a:p>
        </p:txBody>
      </p:sp>
      <p:sp>
        <p:nvSpPr>
          <p:cNvPr id="56" name="テキスト ボックス 55">
            <a:extLst>
              <a:ext uri="{FF2B5EF4-FFF2-40B4-BE49-F238E27FC236}">
                <a16:creationId xmlns:a16="http://schemas.microsoft.com/office/drawing/2014/main" id="{5C127D0C-4911-256E-8EC6-7FA059CB9D95}"/>
              </a:ext>
            </a:extLst>
          </p:cNvPr>
          <p:cNvSpPr txBox="1"/>
          <p:nvPr/>
        </p:nvSpPr>
        <p:spPr>
          <a:xfrm>
            <a:off x="3720867" y="3686762"/>
            <a:ext cx="805968" cy="261610"/>
          </a:xfrm>
          <a:prstGeom prst="rect">
            <a:avLst/>
          </a:prstGeom>
          <a:noFill/>
          <a:ln w="19050">
            <a:noFill/>
          </a:ln>
        </p:spPr>
        <p:txBody>
          <a:bodyPr wrap="square" rtlCol="0">
            <a:spAutoFit/>
          </a:bodyPr>
          <a:lstStyle/>
          <a:p>
            <a:r>
              <a:rPr kumimoji="1" lang="ja-JP" altLang="en-US" sz="1050" b="1" dirty="0">
                <a:latin typeface="+mn-ea"/>
              </a:rPr>
              <a:t>ケース８</a:t>
            </a:r>
            <a:endParaRPr kumimoji="1" lang="en-US" altLang="ja-JP" sz="1050" b="1" dirty="0">
              <a:latin typeface="+mn-ea"/>
            </a:endParaRPr>
          </a:p>
        </p:txBody>
      </p:sp>
      <p:sp>
        <p:nvSpPr>
          <p:cNvPr id="57" name="テキスト ボックス 56">
            <a:extLst>
              <a:ext uri="{FF2B5EF4-FFF2-40B4-BE49-F238E27FC236}">
                <a16:creationId xmlns:a16="http://schemas.microsoft.com/office/drawing/2014/main" id="{F1BDE237-533F-1572-97AF-C05A92759270}"/>
              </a:ext>
            </a:extLst>
          </p:cNvPr>
          <p:cNvSpPr txBox="1"/>
          <p:nvPr/>
        </p:nvSpPr>
        <p:spPr>
          <a:xfrm>
            <a:off x="5477028" y="3686762"/>
            <a:ext cx="805968" cy="261610"/>
          </a:xfrm>
          <a:prstGeom prst="rect">
            <a:avLst/>
          </a:prstGeom>
          <a:noFill/>
          <a:ln w="19050">
            <a:noFill/>
          </a:ln>
        </p:spPr>
        <p:txBody>
          <a:bodyPr wrap="square" rtlCol="0">
            <a:spAutoFit/>
          </a:bodyPr>
          <a:lstStyle/>
          <a:p>
            <a:r>
              <a:rPr kumimoji="1" lang="ja-JP" altLang="en-US" sz="1050" b="1" dirty="0">
                <a:latin typeface="+mn-ea"/>
              </a:rPr>
              <a:t>ケース９</a:t>
            </a:r>
            <a:endParaRPr kumimoji="1" lang="en-US" altLang="ja-JP" sz="1050" b="1" dirty="0">
              <a:latin typeface="+mn-ea"/>
            </a:endParaRPr>
          </a:p>
        </p:txBody>
      </p:sp>
      <p:sp>
        <p:nvSpPr>
          <p:cNvPr id="58" name="テキスト ボックス 57">
            <a:extLst>
              <a:ext uri="{FF2B5EF4-FFF2-40B4-BE49-F238E27FC236}">
                <a16:creationId xmlns:a16="http://schemas.microsoft.com/office/drawing/2014/main" id="{BBEA3A93-DF84-DFAB-B1D5-9691E2B9E155}"/>
              </a:ext>
            </a:extLst>
          </p:cNvPr>
          <p:cNvSpPr txBox="1"/>
          <p:nvPr/>
        </p:nvSpPr>
        <p:spPr>
          <a:xfrm>
            <a:off x="7227528" y="3687275"/>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10</a:t>
            </a:r>
          </a:p>
        </p:txBody>
      </p:sp>
      <p:pic>
        <p:nvPicPr>
          <p:cNvPr id="59" name="図 58" descr="グラフ, 棒グラフ&#10;&#10;AI 生成コンテンツは誤りを含む可能性があります。">
            <a:extLst>
              <a:ext uri="{FF2B5EF4-FFF2-40B4-BE49-F238E27FC236}">
                <a16:creationId xmlns:a16="http://schemas.microsoft.com/office/drawing/2014/main" id="{A1C5435E-216D-9E90-87D3-29E08EDA7293}"/>
              </a:ext>
            </a:extLst>
          </p:cNvPr>
          <p:cNvPicPr>
            <a:picLocks noChangeAspect="1"/>
          </p:cNvPicPr>
          <p:nvPr/>
        </p:nvPicPr>
        <p:blipFill>
          <a:blip r:embed="rId13" cstate="hqprint">
            <a:extLst>
              <a:ext uri="{28A0092B-C50C-407E-A947-70E740481C1C}">
                <a14:useLocalDpi xmlns:a14="http://schemas.microsoft.com/office/drawing/2010/main"/>
              </a:ext>
            </a:extLst>
          </a:blip>
          <a:srcRect/>
          <a:stretch>
            <a:fillRect/>
          </a:stretch>
        </p:blipFill>
        <p:spPr>
          <a:xfrm>
            <a:off x="316314" y="2070907"/>
            <a:ext cx="550603" cy="882131"/>
          </a:xfrm>
          <a:prstGeom prst="rect">
            <a:avLst/>
          </a:prstGeom>
          <a:ln w="3175">
            <a:solidFill>
              <a:schemeClr val="tx1"/>
            </a:solidFill>
          </a:ln>
        </p:spPr>
      </p:pic>
      <p:sp>
        <p:nvSpPr>
          <p:cNvPr id="61" name="正方形/長方形 60">
            <a:extLst>
              <a:ext uri="{FF2B5EF4-FFF2-40B4-BE49-F238E27FC236}">
                <a16:creationId xmlns:a16="http://schemas.microsoft.com/office/drawing/2014/main" id="{0ECE7C5E-49A0-FA5E-66EA-B720D1404DA6}"/>
              </a:ext>
            </a:extLst>
          </p:cNvPr>
          <p:cNvSpPr/>
          <p:nvPr/>
        </p:nvSpPr>
        <p:spPr>
          <a:xfrm>
            <a:off x="3720867" y="1687227"/>
            <a:ext cx="1702265" cy="1908000"/>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8323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A875-817D-321E-5F09-4DE4FF8A1C2D}"/>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1411B4BF-EAD1-DCE9-1796-B7560F4D547C}"/>
              </a:ext>
            </a:extLst>
          </p:cNvPr>
          <p:cNvSpPr>
            <a:spLocks noGrp="1"/>
          </p:cNvSpPr>
          <p:nvPr>
            <p:ph type="title"/>
          </p:nvPr>
        </p:nvSpPr>
        <p:spPr/>
        <p:txBody>
          <a:bodyPr>
            <a:normAutofit/>
          </a:bodyPr>
          <a:lstStyle/>
          <a:p>
            <a:r>
              <a:rPr lang="ja-JP" altLang="en-US" dirty="0"/>
              <a:t>２</a:t>
            </a:r>
            <a:r>
              <a:rPr lang="en-US" altLang="ja-JP" dirty="0"/>
              <a:t>-</a:t>
            </a:r>
            <a:r>
              <a:rPr lang="ja-JP" altLang="en-US" dirty="0"/>
              <a:t>⑤．破壊シナリオの絞り込みの考え方</a:t>
            </a:r>
            <a:endParaRPr lang="ja-JP" altLang="en-US" sz="1600" dirty="0"/>
          </a:p>
        </p:txBody>
      </p:sp>
      <p:sp>
        <p:nvSpPr>
          <p:cNvPr id="7" name="テキスト プレースホルダー 6">
            <a:extLst>
              <a:ext uri="{FF2B5EF4-FFF2-40B4-BE49-F238E27FC236}">
                <a16:creationId xmlns:a16="http://schemas.microsoft.com/office/drawing/2014/main" id="{2BF6CEC4-7402-9648-0EE3-00379BAFE701}"/>
              </a:ext>
            </a:extLst>
          </p:cNvPr>
          <p:cNvSpPr>
            <a:spLocks noGrp="1"/>
          </p:cNvSpPr>
          <p:nvPr>
            <p:ph type="body" sz="quarter" idx="11"/>
          </p:nvPr>
        </p:nvSpPr>
        <p:spPr>
          <a:xfrm>
            <a:off x="144000" y="477604"/>
            <a:ext cx="3171600" cy="320000"/>
          </a:xfrm>
        </p:spPr>
        <p:txBody>
          <a:bodyPr/>
          <a:lstStyle/>
          <a:p>
            <a:r>
              <a:rPr lang="ja-JP" altLang="en-US" dirty="0">
                <a:latin typeface="Meiryo UI" panose="020B0604030504040204" pitchFamily="50" charset="-128"/>
                <a:ea typeface="Meiryo UI" panose="020B0604030504040204" pitchFamily="50" charset="-128"/>
              </a:rPr>
              <a:t>ステップ２の結果と破壊シナリオの絞り込み</a:t>
            </a:r>
          </a:p>
        </p:txBody>
      </p:sp>
      <p:sp>
        <p:nvSpPr>
          <p:cNvPr id="15" name="スライド番号プレースホルダー 12">
            <a:extLst>
              <a:ext uri="{FF2B5EF4-FFF2-40B4-BE49-F238E27FC236}">
                <a16:creationId xmlns:a16="http://schemas.microsoft.com/office/drawing/2014/main" id="{3D73B4ED-C03B-BA83-A999-55C66B04CA68}"/>
              </a:ext>
            </a:extLst>
          </p:cNvPr>
          <p:cNvSpPr>
            <a:spLocks noGrp="1"/>
          </p:cNvSpPr>
          <p:nvPr>
            <p:ph type="sldNum" sz="quarter" idx="12"/>
          </p:nvPr>
        </p:nvSpPr>
        <p:spPr/>
        <p:txBody>
          <a:bodyPr/>
          <a:lstStyle/>
          <a:p>
            <a:fld id="{DE8A6AB4-C314-4581-B2EB-142FADA2A072}" type="slidenum">
              <a:rPr lang="ja-JP" altLang="en-US" smtClean="0"/>
              <a:pPr/>
              <a:t>25</a:t>
            </a:fld>
            <a:endParaRPr lang="ja-JP" altLang="en-US" dirty="0"/>
          </a:p>
        </p:txBody>
      </p:sp>
      <p:graphicFrame>
        <p:nvGraphicFramePr>
          <p:cNvPr id="21" name="表 20">
            <a:extLst>
              <a:ext uri="{FF2B5EF4-FFF2-40B4-BE49-F238E27FC236}">
                <a16:creationId xmlns:a16="http://schemas.microsoft.com/office/drawing/2014/main" id="{DFB37114-CDC1-8BEE-E6DE-FE9780FAEECD}"/>
              </a:ext>
            </a:extLst>
          </p:cNvPr>
          <p:cNvGraphicFramePr>
            <a:graphicFrameLocks noGrp="1"/>
          </p:cNvGraphicFramePr>
          <p:nvPr>
            <p:extLst>
              <p:ext uri="{D42A27DB-BD31-4B8C-83A1-F6EECF244321}">
                <p14:modId xmlns:p14="http://schemas.microsoft.com/office/powerpoint/2010/main" val="2768405012"/>
              </p:ext>
            </p:extLst>
          </p:nvPr>
        </p:nvGraphicFramePr>
        <p:xfrm>
          <a:off x="6054872" y="1588520"/>
          <a:ext cx="2344830" cy="4373880"/>
        </p:xfrm>
        <a:graphic>
          <a:graphicData uri="http://schemas.openxmlformats.org/drawingml/2006/table">
            <a:tbl>
              <a:tblPr firstRow="1" bandRow="1">
                <a:tableStyleId>{5940675A-B579-460E-94D1-54222C63F5DA}</a:tableStyleId>
              </a:tblPr>
              <a:tblGrid>
                <a:gridCol w="544830">
                  <a:extLst>
                    <a:ext uri="{9D8B030D-6E8A-4147-A177-3AD203B41FA5}">
                      <a16:colId xmlns:a16="http://schemas.microsoft.com/office/drawing/2014/main" val="3945821333"/>
                    </a:ext>
                  </a:extLst>
                </a:gridCol>
                <a:gridCol w="900000">
                  <a:extLst>
                    <a:ext uri="{9D8B030D-6E8A-4147-A177-3AD203B41FA5}">
                      <a16:colId xmlns:a16="http://schemas.microsoft.com/office/drawing/2014/main" val="3863293516"/>
                    </a:ext>
                  </a:extLst>
                </a:gridCol>
                <a:gridCol w="900000">
                  <a:extLst>
                    <a:ext uri="{9D8B030D-6E8A-4147-A177-3AD203B41FA5}">
                      <a16:colId xmlns:a16="http://schemas.microsoft.com/office/drawing/2014/main" val="3318174569"/>
                    </a:ext>
                  </a:extLst>
                </a:gridCol>
              </a:tblGrid>
              <a:tr h="0">
                <a:tc rowSpan="2">
                  <a:txBody>
                    <a:bodyPr/>
                    <a:lstStyle/>
                    <a:p>
                      <a:pPr algn="ctr"/>
                      <a:r>
                        <a:rPr kumimoji="1" lang="ja-JP" altLang="en-US" sz="1050" dirty="0"/>
                        <a:t>ケース</a:t>
                      </a:r>
                    </a:p>
                  </a:txBody>
                  <a:tcPr anchor="ctr">
                    <a:solidFill>
                      <a:schemeClr val="accent5">
                        <a:lumMod val="20000"/>
                        <a:lumOff val="80000"/>
                      </a:schemeClr>
                    </a:solidFill>
                  </a:tcPr>
                </a:tc>
                <a:tc gridSpan="2">
                  <a:txBody>
                    <a:bodyPr/>
                    <a:lstStyle/>
                    <a:p>
                      <a:pPr algn="ctr" fontAlgn="ctr"/>
                      <a:r>
                        <a:rPr lang="ja-JP" altLang="en-US" sz="1100" b="0" i="0" u="none" strike="noStrike" dirty="0">
                          <a:solidFill>
                            <a:srgbClr val="000000"/>
                          </a:solidFill>
                          <a:effectLst/>
                          <a:latin typeface="+mn-ea"/>
                          <a:ea typeface="+mn-ea"/>
                        </a:rPr>
                        <a:t>曝露人口</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hMerge="1">
                  <a:txBody>
                    <a:bodyPr/>
                    <a:lstStyle/>
                    <a:p>
                      <a:pPr algn="ctr" fontAlgn="ctr"/>
                      <a:endParaRPr lang="en-US" altLang="ja-JP" sz="11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88926741"/>
                  </a:ext>
                </a:extLst>
              </a:tr>
              <a:tr h="0">
                <a:tc vMerge="1">
                  <a:txBody>
                    <a:bodyPr/>
                    <a:lstStyle/>
                    <a:p>
                      <a:pPr algn="ctr"/>
                      <a:endParaRPr kumimoji="1" lang="ja-JP" altLang="en-US" sz="1050" dirty="0"/>
                    </a:p>
                  </a:txBody>
                  <a:tcPr/>
                </a:tc>
                <a:tc>
                  <a:txBody>
                    <a:bodyPr/>
                    <a:lstStyle/>
                    <a:p>
                      <a:pPr algn="ctr" fontAlgn="ctr"/>
                      <a:r>
                        <a:rPr lang="en-US" altLang="ja-JP" sz="1100" b="0" i="0" u="none" strike="noStrike" dirty="0">
                          <a:solidFill>
                            <a:srgbClr val="000000"/>
                          </a:solidFill>
                          <a:effectLst/>
                          <a:latin typeface="+mn-ea"/>
                          <a:ea typeface="+mn-ea"/>
                        </a:rPr>
                        <a:t>6</a:t>
                      </a:r>
                      <a:r>
                        <a:rPr lang="ja-JP" altLang="en-US" sz="1100" b="0" i="0" u="none" strike="noStrike" dirty="0">
                          <a:solidFill>
                            <a:srgbClr val="000000"/>
                          </a:solidFill>
                          <a:effectLst/>
                          <a:latin typeface="+mn-ea"/>
                          <a:ea typeface="+mn-ea"/>
                        </a:rPr>
                        <a:t>弱以上</a:t>
                      </a:r>
                      <a:endParaRPr lang="en-US" altLang="ja-JP" sz="11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a:txBody>
                    <a:bodyPr/>
                    <a:lstStyle/>
                    <a:p>
                      <a:pPr algn="ctr" fontAlgn="ctr"/>
                      <a:r>
                        <a:rPr lang="en-US" altLang="ja-JP" sz="1100" b="1" i="0" u="none" strike="noStrike" dirty="0">
                          <a:solidFill>
                            <a:srgbClr val="000000"/>
                          </a:solidFill>
                          <a:effectLst/>
                          <a:latin typeface="+mn-ea"/>
                          <a:ea typeface="+mn-ea"/>
                        </a:rPr>
                        <a:t>6</a:t>
                      </a:r>
                      <a:r>
                        <a:rPr lang="ja-JP" altLang="en-US" sz="1100" b="1" i="0" u="none" strike="noStrike" dirty="0">
                          <a:solidFill>
                            <a:srgbClr val="000000"/>
                          </a:solidFill>
                          <a:effectLst/>
                          <a:latin typeface="+mn-ea"/>
                          <a:ea typeface="+mn-ea"/>
                        </a:rPr>
                        <a:t>強以上</a:t>
                      </a:r>
                      <a:endParaRPr lang="en-US" altLang="ja-JP" sz="1100" b="1"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2776131380"/>
                  </a:ext>
                </a:extLst>
              </a:tr>
              <a:tr h="0">
                <a:tc>
                  <a:txBody>
                    <a:bodyPr/>
                    <a:lstStyle/>
                    <a:p>
                      <a:pPr algn="ctr"/>
                      <a:r>
                        <a:rPr kumimoji="1" lang="ja-JP" altLang="en-US" sz="1050" dirty="0"/>
                        <a:t>１</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5,181,000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2,196,000</a:t>
                      </a:r>
                    </a:p>
                  </a:txBody>
                  <a:tcPr marL="7620" marR="7620" marT="7620" marB="0" anchor="ctr"/>
                </a:tc>
                <a:extLst>
                  <a:ext uri="{0D108BD9-81ED-4DB2-BD59-A6C34878D82A}">
                    <a16:rowId xmlns:a16="http://schemas.microsoft.com/office/drawing/2014/main" val="567046959"/>
                  </a:ext>
                </a:extLst>
              </a:tr>
              <a:tr h="0">
                <a:tc>
                  <a:txBody>
                    <a:bodyPr/>
                    <a:lstStyle/>
                    <a:p>
                      <a:pPr algn="ctr"/>
                      <a:r>
                        <a:rPr kumimoji="1" lang="ja-JP" altLang="en-US" sz="1050" dirty="0"/>
                        <a:t>２</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6,483,000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2,412,000</a:t>
                      </a:r>
                    </a:p>
                  </a:txBody>
                  <a:tcPr marL="7620" marR="7620" marT="7620" marB="0" anchor="ctr"/>
                </a:tc>
                <a:extLst>
                  <a:ext uri="{0D108BD9-81ED-4DB2-BD59-A6C34878D82A}">
                    <a16:rowId xmlns:a16="http://schemas.microsoft.com/office/drawing/2014/main" val="3008010442"/>
                  </a:ext>
                </a:extLst>
              </a:tr>
              <a:tr h="0">
                <a:tc>
                  <a:txBody>
                    <a:bodyPr/>
                    <a:lstStyle/>
                    <a:p>
                      <a:pPr algn="ctr"/>
                      <a:r>
                        <a:rPr kumimoji="1" lang="ja-JP" altLang="en-US" sz="1050" dirty="0"/>
                        <a:t>３</a:t>
                      </a:r>
                    </a:p>
                  </a:txBody>
                  <a:tcPr anchor="ctr">
                    <a:solidFill>
                      <a:srgbClr val="FFFF00"/>
                    </a:solidFill>
                  </a:tcPr>
                </a:tc>
                <a:tc>
                  <a:txBody>
                    <a:bodyPr/>
                    <a:lstStyle/>
                    <a:p>
                      <a:pPr algn="r" fontAlgn="ctr"/>
                      <a:r>
                        <a:rPr lang="en-US" altLang="ja-JP" sz="1100" b="0" i="0" u="none" strike="noStrike" dirty="0">
                          <a:solidFill>
                            <a:srgbClr val="000000"/>
                          </a:solidFill>
                          <a:effectLst/>
                          <a:latin typeface="+mn-lt"/>
                          <a:ea typeface="游ゴシック" panose="020B0400000000000000" pitchFamily="50" charset="-128"/>
                        </a:rPr>
                        <a:t>6,326,000</a:t>
                      </a:r>
                    </a:p>
                  </a:txBody>
                  <a:tcPr marL="7620" marR="7620" marT="7620" marB="0" anchor="ctr">
                    <a:solidFill>
                      <a:srgbClr val="FFFF00"/>
                    </a:solidFill>
                  </a:tcP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2,515,000</a:t>
                      </a:r>
                    </a:p>
                  </a:txBody>
                  <a:tcPr marL="7620" marR="7620" marT="7620" marB="0" anchor="ctr">
                    <a:solidFill>
                      <a:srgbClr val="FFFF00"/>
                    </a:solidFill>
                  </a:tcPr>
                </a:tc>
                <a:extLst>
                  <a:ext uri="{0D108BD9-81ED-4DB2-BD59-A6C34878D82A}">
                    <a16:rowId xmlns:a16="http://schemas.microsoft.com/office/drawing/2014/main" val="4266236315"/>
                  </a:ext>
                </a:extLst>
              </a:tr>
              <a:tr h="0">
                <a:tc>
                  <a:txBody>
                    <a:bodyPr/>
                    <a:lstStyle/>
                    <a:p>
                      <a:pPr algn="ctr"/>
                      <a:r>
                        <a:rPr kumimoji="1" lang="ja-JP" altLang="en-US" sz="1050" dirty="0"/>
                        <a:t>４</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6,449,000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2,492,000</a:t>
                      </a:r>
                    </a:p>
                  </a:txBody>
                  <a:tcPr marL="7620" marR="7620" marT="7620" marB="0" anchor="ctr"/>
                </a:tc>
                <a:extLst>
                  <a:ext uri="{0D108BD9-81ED-4DB2-BD59-A6C34878D82A}">
                    <a16:rowId xmlns:a16="http://schemas.microsoft.com/office/drawing/2014/main" val="382001792"/>
                  </a:ext>
                </a:extLst>
              </a:tr>
              <a:tr h="0">
                <a:tc>
                  <a:txBody>
                    <a:bodyPr/>
                    <a:lstStyle/>
                    <a:p>
                      <a:pPr algn="ctr"/>
                      <a:r>
                        <a:rPr kumimoji="1" lang="ja-JP" altLang="en-US" sz="1050" dirty="0"/>
                        <a:t>５</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4,801,000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2,103,000</a:t>
                      </a:r>
                    </a:p>
                  </a:txBody>
                  <a:tcPr marL="7620" marR="7620" marT="7620" marB="0" anchor="ctr"/>
                </a:tc>
                <a:extLst>
                  <a:ext uri="{0D108BD9-81ED-4DB2-BD59-A6C34878D82A}">
                    <a16:rowId xmlns:a16="http://schemas.microsoft.com/office/drawing/2014/main" val="2825351339"/>
                  </a:ext>
                </a:extLst>
              </a:tr>
              <a:tr h="0">
                <a:tc>
                  <a:txBody>
                    <a:bodyPr/>
                    <a:lstStyle/>
                    <a:p>
                      <a:pPr algn="ctr"/>
                      <a:r>
                        <a:rPr kumimoji="1" lang="ja-JP" altLang="en-US" sz="1050" dirty="0"/>
                        <a:t>６</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4,950,000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2,086,000</a:t>
                      </a:r>
                    </a:p>
                  </a:txBody>
                  <a:tcPr marL="7620" marR="7620" marT="7620" marB="0" anchor="ctr"/>
                </a:tc>
                <a:extLst>
                  <a:ext uri="{0D108BD9-81ED-4DB2-BD59-A6C34878D82A}">
                    <a16:rowId xmlns:a16="http://schemas.microsoft.com/office/drawing/2014/main" val="3214584249"/>
                  </a:ext>
                </a:extLst>
              </a:tr>
              <a:tr h="0">
                <a:tc>
                  <a:txBody>
                    <a:bodyPr/>
                    <a:lstStyle/>
                    <a:p>
                      <a:pPr algn="ctr"/>
                      <a:r>
                        <a:rPr kumimoji="1" lang="ja-JP" altLang="en-US" sz="1050" dirty="0"/>
                        <a:t>７</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5,767,000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2,397,000</a:t>
                      </a:r>
                    </a:p>
                  </a:txBody>
                  <a:tcPr marL="7620" marR="7620" marT="7620" marB="0" anchor="ctr"/>
                </a:tc>
                <a:extLst>
                  <a:ext uri="{0D108BD9-81ED-4DB2-BD59-A6C34878D82A}">
                    <a16:rowId xmlns:a16="http://schemas.microsoft.com/office/drawing/2014/main" val="3499561936"/>
                  </a:ext>
                </a:extLst>
              </a:tr>
              <a:tr h="0">
                <a:tc>
                  <a:txBody>
                    <a:bodyPr/>
                    <a:lstStyle/>
                    <a:p>
                      <a:pPr algn="ctr"/>
                      <a:r>
                        <a:rPr kumimoji="1" lang="ja-JP" altLang="en-US" sz="1050" dirty="0"/>
                        <a:t>８</a:t>
                      </a:r>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5,463,000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2,208,000</a:t>
                      </a:r>
                    </a:p>
                  </a:txBody>
                  <a:tcPr marL="7620" marR="7620" marT="7620" marB="0" anchor="ctr"/>
                </a:tc>
                <a:extLst>
                  <a:ext uri="{0D108BD9-81ED-4DB2-BD59-A6C34878D82A}">
                    <a16:rowId xmlns:a16="http://schemas.microsoft.com/office/drawing/2014/main" val="2889492943"/>
                  </a:ext>
                </a:extLst>
              </a:tr>
              <a:tr h="0">
                <a:tc>
                  <a:txBody>
                    <a:bodyPr/>
                    <a:lstStyle/>
                    <a:p>
                      <a:pPr algn="ctr"/>
                      <a:r>
                        <a:rPr kumimoji="1" lang="ja-JP" altLang="en-US" sz="1050" dirty="0"/>
                        <a:t>９</a:t>
                      </a:r>
                      <a:endParaRPr kumimoji="1" lang="en-US" altLang="ja-JP" sz="1050" dirty="0"/>
                    </a:p>
                  </a:txBody>
                  <a:tcPr anchor="ctr">
                    <a:noFill/>
                  </a:tcP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5,919,000</a:t>
                      </a:r>
                    </a:p>
                  </a:txBody>
                  <a:tcPr marL="7620" marR="7620" marT="7620" marB="0" anchor="ctr">
                    <a:noFill/>
                  </a:tcP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2,328,000</a:t>
                      </a:r>
                    </a:p>
                  </a:txBody>
                  <a:tcPr marL="7620" marR="7620" marT="7620" marB="0" anchor="ctr">
                    <a:noFill/>
                  </a:tcPr>
                </a:tc>
                <a:extLst>
                  <a:ext uri="{0D108BD9-81ED-4DB2-BD59-A6C34878D82A}">
                    <a16:rowId xmlns:a16="http://schemas.microsoft.com/office/drawing/2014/main" val="1681170484"/>
                  </a:ext>
                </a:extLst>
              </a:tr>
              <a:tr h="0">
                <a:tc>
                  <a:txBody>
                    <a:bodyPr/>
                    <a:lstStyle/>
                    <a:p>
                      <a:pPr algn="ctr"/>
                      <a:r>
                        <a:rPr kumimoji="1" lang="en-US" altLang="ja-JP" sz="1050" dirty="0"/>
                        <a:t>10</a:t>
                      </a:r>
                      <a:endParaRPr kumimoji="1" lang="ja-JP" altLang="en-US" sz="1050" dirty="0"/>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4,479,000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2,023,000</a:t>
                      </a:r>
                    </a:p>
                  </a:txBody>
                  <a:tcPr marL="7620" marR="7620" marT="7620" marB="0" anchor="ctr"/>
                </a:tc>
                <a:extLst>
                  <a:ext uri="{0D108BD9-81ED-4DB2-BD59-A6C34878D82A}">
                    <a16:rowId xmlns:a16="http://schemas.microsoft.com/office/drawing/2014/main" val="1955541669"/>
                  </a:ext>
                </a:extLst>
              </a:tr>
              <a:tr h="0">
                <a:tc>
                  <a:txBody>
                    <a:bodyPr/>
                    <a:lstStyle/>
                    <a:p>
                      <a:pPr algn="ctr"/>
                      <a:r>
                        <a:rPr kumimoji="1" lang="en-US" altLang="ja-JP" sz="1050" dirty="0"/>
                        <a:t>11</a:t>
                      </a:r>
                      <a:endParaRPr kumimoji="1" lang="ja-JP" altLang="en-US" sz="1050" dirty="0"/>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4,764,000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2,111,000</a:t>
                      </a:r>
                    </a:p>
                  </a:txBody>
                  <a:tcPr marL="7620" marR="7620" marT="7620" marB="0" anchor="ctr"/>
                </a:tc>
                <a:extLst>
                  <a:ext uri="{0D108BD9-81ED-4DB2-BD59-A6C34878D82A}">
                    <a16:rowId xmlns:a16="http://schemas.microsoft.com/office/drawing/2014/main" val="2416594708"/>
                  </a:ext>
                </a:extLst>
              </a:tr>
              <a:tr h="0">
                <a:tc>
                  <a:txBody>
                    <a:bodyPr/>
                    <a:lstStyle/>
                    <a:p>
                      <a:pPr algn="ctr"/>
                      <a:r>
                        <a:rPr kumimoji="1" lang="en-US" altLang="ja-JP" sz="1050" dirty="0"/>
                        <a:t>12</a:t>
                      </a:r>
                      <a:endParaRPr kumimoji="1" lang="ja-JP" altLang="en-US" sz="1050" dirty="0"/>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5,488,000</a:t>
                      </a:r>
                    </a:p>
                  </a:txBody>
                  <a:tcPr marL="7620" marR="7620" marT="7620" marB="0" anchor="ctr"/>
                </a:tc>
                <a:tc>
                  <a:txBody>
                    <a:bodyPr/>
                    <a:lstStyle/>
                    <a:p>
                      <a:pPr algn="r" fontAlgn="ctr"/>
                      <a:r>
                        <a:rPr lang="en-US" altLang="ja-JP" sz="1100" b="1" i="0" u="none" strike="noStrike">
                          <a:solidFill>
                            <a:srgbClr val="000000"/>
                          </a:solidFill>
                          <a:effectLst/>
                          <a:latin typeface="+mn-lt"/>
                          <a:ea typeface="游ゴシック" panose="020B0400000000000000" pitchFamily="50" charset="-128"/>
                        </a:rPr>
                        <a:t>2,209,000</a:t>
                      </a:r>
                    </a:p>
                  </a:txBody>
                  <a:tcPr marL="7620" marR="7620" marT="7620" marB="0" anchor="ctr"/>
                </a:tc>
                <a:extLst>
                  <a:ext uri="{0D108BD9-81ED-4DB2-BD59-A6C34878D82A}">
                    <a16:rowId xmlns:a16="http://schemas.microsoft.com/office/drawing/2014/main" val="3850657239"/>
                  </a:ext>
                </a:extLst>
              </a:tr>
              <a:tr h="0">
                <a:tc>
                  <a:txBody>
                    <a:bodyPr/>
                    <a:lstStyle/>
                    <a:p>
                      <a:pPr algn="ctr"/>
                      <a:r>
                        <a:rPr kumimoji="1" lang="en-US" altLang="ja-JP" sz="1050" dirty="0"/>
                        <a:t>13</a:t>
                      </a:r>
                      <a:endParaRPr kumimoji="1" lang="ja-JP" altLang="en-US" sz="1050" dirty="0"/>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5,382,000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2,351,000</a:t>
                      </a:r>
                    </a:p>
                  </a:txBody>
                  <a:tcPr marL="7620" marR="7620" marT="7620" marB="0" anchor="ctr"/>
                </a:tc>
                <a:extLst>
                  <a:ext uri="{0D108BD9-81ED-4DB2-BD59-A6C34878D82A}">
                    <a16:rowId xmlns:a16="http://schemas.microsoft.com/office/drawing/2014/main" val="302418298"/>
                  </a:ext>
                </a:extLst>
              </a:tr>
              <a:tr h="0">
                <a:tc>
                  <a:txBody>
                    <a:bodyPr/>
                    <a:lstStyle/>
                    <a:p>
                      <a:pPr algn="ctr"/>
                      <a:r>
                        <a:rPr kumimoji="1" lang="en-US" altLang="ja-JP" sz="1050" dirty="0"/>
                        <a:t>14</a:t>
                      </a:r>
                      <a:endParaRPr kumimoji="1" lang="ja-JP" altLang="en-US" sz="1050" dirty="0"/>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5,192,000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2,122,000</a:t>
                      </a:r>
                    </a:p>
                  </a:txBody>
                  <a:tcPr marL="7620" marR="7620" marT="7620" marB="0" anchor="ctr"/>
                </a:tc>
                <a:extLst>
                  <a:ext uri="{0D108BD9-81ED-4DB2-BD59-A6C34878D82A}">
                    <a16:rowId xmlns:a16="http://schemas.microsoft.com/office/drawing/2014/main" val="539185167"/>
                  </a:ext>
                </a:extLst>
              </a:tr>
              <a:tr h="0">
                <a:tc>
                  <a:txBody>
                    <a:bodyPr/>
                    <a:lstStyle/>
                    <a:p>
                      <a:pPr algn="ctr"/>
                      <a:r>
                        <a:rPr kumimoji="1" lang="en-US" altLang="ja-JP" sz="1050" dirty="0"/>
                        <a:t>15</a:t>
                      </a:r>
                      <a:endParaRPr kumimoji="1" lang="ja-JP" altLang="en-US" sz="1050" dirty="0"/>
                    </a:p>
                  </a:txBody>
                  <a:tcPr anchor="ctr">
                    <a:noFill/>
                  </a:tcP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5,048,000</a:t>
                      </a:r>
                    </a:p>
                  </a:txBody>
                  <a:tcPr marL="7620" marR="7620" marT="7620" marB="0" anchor="ctr">
                    <a:noFill/>
                  </a:tcP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1,808,000</a:t>
                      </a:r>
                    </a:p>
                  </a:txBody>
                  <a:tcPr marL="7620" marR="7620" marT="7620" marB="0" anchor="ctr">
                    <a:noFill/>
                  </a:tcPr>
                </a:tc>
                <a:extLst>
                  <a:ext uri="{0D108BD9-81ED-4DB2-BD59-A6C34878D82A}">
                    <a16:rowId xmlns:a16="http://schemas.microsoft.com/office/drawing/2014/main" val="1404733053"/>
                  </a:ext>
                </a:extLst>
              </a:tr>
              <a:tr h="0">
                <a:tc>
                  <a:txBody>
                    <a:bodyPr/>
                    <a:lstStyle/>
                    <a:p>
                      <a:pPr algn="ctr"/>
                      <a:r>
                        <a:rPr kumimoji="1" lang="en-US" altLang="ja-JP" sz="1050" dirty="0"/>
                        <a:t>16</a:t>
                      </a:r>
                      <a:endParaRPr kumimoji="1" lang="ja-JP" altLang="en-US" sz="1050" dirty="0"/>
                    </a:p>
                  </a:txBody>
                  <a:tcPr anchor="ctr"/>
                </a:tc>
                <a:tc>
                  <a:txBody>
                    <a:bodyPr/>
                    <a:lstStyle/>
                    <a:p>
                      <a:pPr algn="r" fontAlgn="ctr"/>
                      <a:r>
                        <a:rPr lang="en-US" altLang="ja-JP" sz="1100" b="0" i="0" u="none" strike="noStrike">
                          <a:solidFill>
                            <a:srgbClr val="000000"/>
                          </a:solidFill>
                          <a:effectLst/>
                          <a:latin typeface="+mn-lt"/>
                          <a:ea typeface="游ゴシック" panose="020B0400000000000000" pitchFamily="50" charset="-128"/>
                        </a:rPr>
                        <a:t>5,181,000</a:t>
                      </a:r>
                    </a:p>
                  </a:txBody>
                  <a:tcPr marL="7620" marR="7620" marT="7620" marB="0" anchor="ctr"/>
                </a:tc>
                <a:tc>
                  <a:txBody>
                    <a:bodyPr/>
                    <a:lstStyle/>
                    <a:p>
                      <a:pPr algn="r" fontAlgn="ctr"/>
                      <a:r>
                        <a:rPr lang="en-US" altLang="ja-JP" sz="1100" b="1" i="0" u="none" strike="noStrike" dirty="0">
                          <a:solidFill>
                            <a:srgbClr val="000000"/>
                          </a:solidFill>
                          <a:effectLst/>
                          <a:latin typeface="+mn-lt"/>
                          <a:ea typeface="游ゴシック" panose="020B0400000000000000" pitchFamily="50" charset="-128"/>
                        </a:rPr>
                        <a:t>2,196,000</a:t>
                      </a:r>
                    </a:p>
                  </a:txBody>
                  <a:tcPr marL="7620" marR="7620" marT="7620" marB="0" anchor="ctr"/>
                </a:tc>
                <a:extLst>
                  <a:ext uri="{0D108BD9-81ED-4DB2-BD59-A6C34878D82A}">
                    <a16:rowId xmlns:a16="http://schemas.microsoft.com/office/drawing/2014/main" val="2201106188"/>
                  </a:ext>
                </a:extLst>
              </a:tr>
            </a:tbl>
          </a:graphicData>
        </a:graphic>
      </p:graphicFrame>
      <p:sp>
        <p:nvSpPr>
          <p:cNvPr id="22" name="テキスト ボックス 21">
            <a:extLst>
              <a:ext uri="{FF2B5EF4-FFF2-40B4-BE49-F238E27FC236}">
                <a16:creationId xmlns:a16="http://schemas.microsoft.com/office/drawing/2014/main" id="{C7162F7F-44ED-C676-BE54-10706022F4BC}"/>
              </a:ext>
            </a:extLst>
          </p:cNvPr>
          <p:cNvSpPr txBox="1"/>
          <p:nvPr/>
        </p:nvSpPr>
        <p:spPr>
          <a:xfrm>
            <a:off x="5625005" y="1132139"/>
            <a:ext cx="3204566" cy="430887"/>
          </a:xfrm>
          <a:prstGeom prst="rect">
            <a:avLst/>
          </a:prstGeom>
          <a:noFill/>
        </p:spPr>
        <p:txBody>
          <a:bodyPr wrap="square" rtlCol="0">
            <a:spAutoFit/>
          </a:bodyPr>
          <a:lstStyle/>
          <a:p>
            <a:pPr algn="ctr"/>
            <a:r>
              <a:rPr kumimoji="1" lang="ja-JP" altLang="en-US" sz="1100" dirty="0">
                <a:latin typeface="+mn-ea"/>
              </a:rPr>
              <a:t>表</a:t>
            </a:r>
            <a:r>
              <a:rPr kumimoji="1" lang="en-US" altLang="ja-JP" sz="1100" dirty="0">
                <a:latin typeface="+mn-ea"/>
              </a:rPr>
              <a:t>6</a:t>
            </a:r>
            <a:r>
              <a:rPr kumimoji="1" lang="ja-JP" altLang="en-US" sz="1100" dirty="0">
                <a:latin typeface="+mn-ea"/>
              </a:rPr>
              <a:t>　中央構造線断層帯ステップ２による</a:t>
            </a:r>
            <a:endParaRPr kumimoji="1" lang="en-US" altLang="ja-JP" sz="1100" dirty="0">
              <a:latin typeface="+mn-ea"/>
            </a:endParaRPr>
          </a:p>
          <a:p>
            <a:pPr algn="ctr"/>
            <a:r>
              <a:rPr kumimoji="1" lang="ja-JP" altLang="en-US" sz="1100" dirty="0">
                <a:latin typeface="+mn-ea"/>
              </a:rPr>
              <a:t>曝露人口（単位：人）</a:t>
            </a:r>
            <a:endParaRPr kumimoji="1" lang="en-US" altLang="ja-JP" sz="1100" dirty="0">
              <a:latin typeface="+mn-ea"/>
            </a:endParaRPr>
          </a:p>
        </p:txBody>
      </p:sp>
      <p:sp>
        <p:nvSpPr>
          <p:cNvPr id="3" name="テキスト ボックス 2">
            <a:extLst>
              <a:ext uri="{FF2B5EF4-FFF2-40B4-BE49-F238E27FC236}">
                <a16:creationId xmlns:a16="http://schemas.microsoft.com/office/drawing/2014/main" id="{B38DC7EC-E1C1-27AC-1223-B3792137FA62}"/>
              </a:ext>
            </a:extLst>
          </p:cNvPr>
          <p:cNvSpPr txBox="1"/>
          <p:nvPr/>
        </p:nvSpPr>
        <p:spPr>
          <a:xfrm>
            <a:off x="314367" y="5579422"/>
            <a:ext cx="5611401" cy="830997"/>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latin typeface="+mn-ea"/>
              </a:rPr>
              <a:t>震度６強以上の曝露人口が最も多くなるのは</a:t>
            </a:r>
            <a:r>
              <a:rPr kumimoji="1" lang="ja-JP" altLang="en-US" sz="1200" b="1" dirty="0">
                <a:latin typeface="+mn-ea"/>
              </a:rPr>
              <a:t>ケース３</a:t>
            </a:r>
            <a:r>
              <a:rPr kumimoji="1" lang="ja-JP" altLang="en-US" sz="1200" dirty="0">
                <a:latin typeface="+mn-ea"/>
              </a:rPr>
              <a:t>であった。 ケース３は、その他のケースと比較して、岸和田市や貝塚市、河内長野市の南部などで震度６強となる地点がやや多い。</a:t>
            </a:r>
            <a:endParaRPr kumimoji="1" lang="en-US" altLang="ja-JP" sz="1200" dirty="0">
              <a:latin typeface="+mn-ea"/>
            </a:endParaRPr>
          </a:p>
          <a:p>
            <a:pPr marL="171450" indent="-171450">
              <a:buFont typeface="Wingdings" panose="05000000000000000000" pitchFamily="2" charset="2"/>
              <a:buChar char="ü"/>
            </a:pPr>
            <a:r>
              <a:rPr kumimoji="1" lang="ja-JP" altLang="en-US" sz="1200" b="1" dirty="0">
                <a:latin typeface="+mn-ea"/>
              </a:rPr>
              <a:t>中央構造線断層帯のステップ２の結果として、ケース３を抽出した。</a:t>
            </a:r>
            <a:endParaRPr kumimoji="1" lang="en-US" altLang="ja-JP" sz="1200" b="1" dirty="0">
              <a:latin typeface="+mn-ea"/>
            </a:endParaRPr>
          </a:p>
        </p:txBody>
      </p:sp>
      <p:sp>
        <p:nvSpPr>
          <p:cNvPr id="4" name="テキスト ボックス 3">
            <a:extLst>
              <a:ext uri="{FF2B5EF4-FFF2-40B4-BE49-F238E27FC236}">
                <a16:creationId xmlns:a16="http://schemas.microsoft.com/office/drawing/2014/main" id="{44A8748B-758A-56CC-7D23-063378807161}"/>
              </a:ext>
            </a:extLst>
          </p:cNvPr>
          <p:cNvSpPr txBox="1"/>
          <p:nvPr/>
        </p:nvSpPr>
        <p:spPr>
          <a:xfrm>
            <a:off x="459975" y="5114310"/>
            <a:ext cx="5165030"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24</a:t>
            </a:r>
            <a:r>
              <a:rPr kumimoji="1" lang="ja-JP" altLang="en-US" sz="1100" dirty="0">
                <a:latin typeface="+mn-ea"/>
              </a:rPr>
              <a:t> 中央構造線断層帯ステップ２による地表震度（ケース</a:t>
            </a:r>
            <a:r>
              <a:rPr kumimoji="1" lang="en-US" altLang="ja-JP" sz="1100" dirty="0">
                <a:latin typeface="+mn-ea"/>
              </a:rPr>
              <a:t>11</a:t>
            </a:r>
            <a:r>
              <a:rPr kumimoji="1" lang="ja-JP" altLang="en-US" sz="1100" dirty="0">
                <a:latin typeface="+mn-ea"/>
              </a:rPr>
              <a:t>～</a:t>
            </a:r>
            <a:r>
              <a:rPr kumimoji="1" lang="en-US" altLang="ja-JP" sz="1100" dirty="0">
                <a:latin typeface="+mn-ea"/>
              </a:rPr>
              <a:t>16</a:t>
            </a:r>
            <a:r>
              <a:rPr kumimoji="1" lang="ja-JP" altLang="en-US" sz="1100" dirty="0">
                <a:latin typeface="+mn-ea"/>
              </a:rPr>
              <a:t>）</a:t>
            </a:r>
            <a:endParaRPr kumimoji="1" lang="en-US" altLang="ja-JP" sz="1100" dirty="0">
              <a:latin typeface="+mn-ea"/>
            </a:endParaRPr>
          </a:p>
        </p:txBody>
      </p:sp>
      <p:pic>
        <p:nvPicPr>
          <p:cNvPr id="5" name="図 4">
            <a:extLst>
              <a:ext uri="{FF2B5EF4-FFF2-40B4-BE49-F238E27FC236}">
                <a16:creationId xmlns:a16="http://schemas.microsoft.com/office/drawing/2014/main" id="{FF7C3AA4-7C97-D545-CFBC-6521D9A2D19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4429" y="1171699"/>
            <a:ext cx="1702265" cy="1907999"/>
          </a:xfrm>
          <a:prstGeom prst="rect">
            <a:avLst/>
          </a:prstGeom>
        </p:spPr>
      </p:pic>
      <p:pic>
        <p:nvPicPr>
          <p:cNvPr id="8" name="図 7">
            <a:extLst>
              <a:ext uri="{FF2B5EF4-FFF2-40B4-BE49-F238E27FC236}">
                <a16:creationId xmlns:a16="http://schemas.microsoft.com/office/drawing/2014/main" id="{4B0FFBCD-ED07-2AE5-120B-2164052F4A9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093105" y="1171699"/>
            <a:ext cx="1702265" cy="1907999"/>
          </a:xfrm>
          <a:prstGeom prst="rect">
            <a:avLst/>
          </a:prstGeom>
        </p:spPr>
      </p:pic>
      <p:pic>
        <p:nvPicPr>
          <p:cNvPr id="12" name="図 11">
            <a:extLst>
              <a:ext uri="{FF2B5EF4-FFF2-40B4-BE49-F238E27FC236}">
                <a16:creationId xmlns:a16="http://schemas.microsoft.com/office/drawing/2014/main" id="{6DACF672-97D8-2BBF-A90C-8C405FE4DB3A}"/>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3851308" y="1171699"/>
            <a:ext cx="1702265" cy="1907999"/>
          </a:xfrm>
          <a:prstGeom prst="rect">
            <a:avLst/>
          </a:prstGeom>
        </p:spPr>
      </p:pic>
      <p:pic>
        <p:nvPicPr>
          <p:cNvPr id="31" name="図 30">
            <a:extLst>
              <a:ext uri="{FF2B5EF4-FFF2-40B4-BE49-F238E27FC236}">
                <a16:creationId xmlns:a16="http://schemas.microsoft.com/office/drawing/2014/main" id="{173B0E6B-4337-1FC8-A85B-AA93CDBA0100}"/>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314429" y="3197903"/>
            <a:ext cx="1702265" cy="1907999"/>
          </a:xfrm>
          <a:prstGeom prst="rect">
            <a:avLst/>
          </a:prstGeom>
        </p:spPr>
      </p:pic>
      <p:pic>
        <p:nvPicPr>
          <p:cNvPr id="33" name="図 32">
            <a:extLst>
              <a:ext uri="{FF2B5EF4-FFF2-40B4-BE49-F238E27FC236}">
                <a16:creationId xmlns:a16="http://schemas.microsoft.com/office/drawing/2014/main" id="{5701C6CA-D142-74A3-BA16-D901AACF086E}"/>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2093105" y="3197904"/>
            <a:ext cx="1702265" cy="1907999"/>
          </a:xfrm>
          <a:prstGeom prst="rect">
            <a:avLst/>
          </a:prstGeom>
        </p:spPr>
      </p:pic>
      <p:pic>
        <p:nvPicPr>
          <p:cNvPr id="35" name="図 34">
            <a:extLst>
              <a:ext uri="{FF2B5EF4-FFF2-40B4-BE49-F238E27FC236}">
                <a16:creationId xmlns:a16="http://schemas.microsoft.com/office/drawing/2014/main" id="{0FBF3B4F-7DC0-3027-8CE8-6CC991BEA9A2}"/>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3851308" y="3197903"/>
            <a:ext cx="1702265" cy="1907999"/>
          </a:xfrm>
          <a:prstGeom prst="rect">
            <a:avLst/>
          </a:prstGeom>
        </p:spPr>
      </p:pic>
      <p:sp>
        <p:nvSpPr>
          <p:cNvPr id="36" name="角丸四角形 73">
            <a:extLst>
              <a:ext uri="{FF2B5EF4-FFF2-40B4-BE49-F238E27FC236}">
                <a16:creationId xmlns:a16="http://schemas.microsoft.com/office/drawing/2014/main" id="{8578BA90-21BD-2F1E-4C47-50F54C029798}"/>
              </a:ext>
            </a:extLst>
          </p:cNvPr>
          <p:cNvSpPr/>
          <p:nvPr/>
        </p:nvSpPr>
        <p:spPr>
          <a:xfrm>
            <a:off x="314367" y="1019014"/>
            <a:ext cx="252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中央構造線断層帯（全</a:t>
            </a:r>
            <a:r>
              <a:rPr kumimoji="1" lang="en-US" altLang="ja-JP" sz="1200" b="1" dirty="0">
                <a:solidFill>
                  <a:schemeClr val="tx1"/>
                </a:solidFill>
                <a:latin typeface="Meiryo UI" panose="020B0604030504040204" pitchFamily="50" charset="-128"/>
                <a:ea typeface="Meiryo UI" panose="020B0604030504040204" pitchFamily="50" charset="-128"/>
              </a:rPr>
              <a:t>16</a:t>
            </a:r>
            <a:r>
              <a:rPr kumimoji="1" lang="ja-JP" altLang="en-US" sz="1200" b="1" dirty="0">
                <a:solidFill>
                  <a:schemeClr val="tx1"/>
                </a:solidFill>
                <a:latin typeface="Meiryo UI" panose="020B0604030504040204" pitchFamily="50" charset="-128"/>
                <a:ea typeface="Meiryo UI" panose="020B0604030504040204" pitchFamily="50" charset="-128"/>
              </a:rPr>
              <a:t>ケース）</a:t>
            </a:r>
          </a:p>
        </p:txBody>
      </p:sp>
      <p:sp>
        <p:nvSpPr>
          <p:cNvPr id="37" name="テキスト ボックス 36">
            <a:extLst>
              <a:ext uri="{FF2B5EF4-FFF2-40B4-BE49-F238E27FC236}">
                <a16:creationId xmlns:a16="http://schemas.microsoft.com/office/drawing/2014/main" id="{0D908DCF-2B19-DBC2-800D-1681FBF29E65}"/>
              </a:ext>
            </a:extLst>
          </p:cNvPr>
          <p:cNvSpPr txBox="1"/>
          <p:nvPr/>
        </p:nvSpPr>
        <p:spPr>
          <a:xfrm>
            <a:off x="324666" y="1175927"/>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11</a:t>
            </a:r>
          </a:p>
        </p:txBody>
      </p:sp>
      <p:sp>
        <p:nvSpPr>
          <p:cNvPr id="38" name="テキスト ボックス 37">
            <a:extLst>
              <a:ext uri="{FF2B5EF4-FFF2-40B4-BE49-F238E27FC236}">
                <a16:creationId xmlns:a16="http://schemas.microsoft.com/office/drawing/2014/main" id="{BA72380E-08C5-B317-A724-A86AFF5E89D0}"/>
              </a:ext>
            </a:extLst>
          </p:cNvPr>
          <p:cNvSpPr txBox="1"/>
          <p:nvPr/>
        </p:nvSpPr>
        <p:spPr>
          <a:xfrm>
            <a:off x="2088126" y="1175927"/>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12</a:t>
            </a:r>
          </a:p>
        </p:txBody>
      </p:sp>
      <p:sp>
        <p:nvSpPr>
          <p:cNvPr id="39" name="テキスト ボックス 38">
            <a:extLst>
              <a:ext uri="{FF2B5EF4-FFF2-40B4-BE49-F238E27FC236}">
                <a16:creationId xmlns:a16="http://schemas.microsoft.com/office/drawing/2014/main" id="{B6883CB7-0B54-1258-80F1-78DB3484C3DA}"/>
              </a:ext>
            </a:extLst>
          </p:cNvPr>
          <p:cNvSpPr txBox="1"/>
          <p:nvPr/>
        </p:nvSpPr>
        <p:spPr>
          <a:xfrm>
            <a:off x="3847544" y="1175927"/>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13</a:t>
            </a:r>
          </a:p>
        </p:txBody>
      </p:sp>
      <p:sp>
        <p:nvSpPr>
          <p:cNvPr id="40" name="テキスト ボックス 39">
            <a:extLst>
              <a:ext uri="{FF2B5EF4-FFF2-40B4-BE49-F238E27FC236}">
                <a16:creationId xmlns:a16="http://schemas.microsoft.com/office/drawing/2014/main" id="{191D172C-9B4E-0BB6-4279-DEBDE3F96B01}"/>
              </a:ext>
            </a:extLst>
          </p:cNvPr>
          <p:cNvSpPr txBox="1"/>
          <p:nvPr/>
        </p:nvSpPr>
        <p:spPr>
          <a:xfrm>
            <a:off x="314367" y="3209494"/>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14</a:t>
            </a:r>
          </a:p>
        </p:txBody>
      </p:sp>
      <p:sp>
        <p:nvSpPr>
          <p:cNvPr id="41" name="テキスト ボックス 40">
            <a:extLst>
              <a:ext uri="{FF2B5EF4-FFF2-40B4-BE49-F238E27FC236}">
                <a16:creationId xmlns:a16="http://schemas.microsoft.com/office/drawing/2014/main" id="{B8AB3E22-437B-1115-FCF0-5096E57F414C}"/>
              </a:ext>
            </a:extLst>
          </p:cNvPr>
          <p:cNvSpPr txBox="1"/>
          <p:nvPr/>
        </p:nvSpPr>
        <p:spPr>
          <a:xfrm>
            <a:off x="2097955" y="3209494"/>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15</a:t>
            </a:r>
          </a:p>
        </p:txBody>
      </p:sp>
      <p:sp>
        <p:nvSpPr>
          <p:cNvPr id="42" name="テキスト ボックス 41">
            <a:extLst>
              <a:ext uri="{FF2B5EF4-FFF2-40B4-BE49-F238E27FC236}">
                <a16:creationId xmlns:a16="http://schemas.microsoft.com/office/drawing/2014/main" id="{F29B9BCA-CF63-7C40-7254-ADB8078A76D2}"/>
              </a:ext>
            </a:extLst>
          </p:cNvPr>
          <p:cNvSpPr txBox="1"/>
          <p:nvPr/>
        </p:nvSpPr>
        <p:spPr>
          <a:xfrm>
            <a:off x="3849977" y="3209494"/>
            <a:ext cx="805968" cy="261610"/>
          </a:xfrm>
          <a:prstGeom prst="rect">
            <a:avLst/>
          </a:prstGeom>
          <a:noFill/>
          <a:ln w="19050">
            <a:noFill/>
          </a:ln>
        </p:spPr>
        <p:txBody>
          <a:bodyPr wrap="square" rtlCol="0">
            <a:spAutoFit/>
          </a:bodyPr>
          <a:lstStyle/>
          <a:p>
            <a:r>
              <a:rPr kumimoji="1" lang="ja-JP" altLang="en-US" sz="1050" b="1" dirty="0">
                <a:latin typeface="+mn-ea"/>
              </a:rPr>
              <a:t>ケース</a:t>
            </a:r>
            <a:r>
              <a:rPr kumimoji="1" lang="en-US" altLang="ja-JP" sz="1050" b="1" dirty="0">
                <a:latin typeface="+mn-ea"/>
              </a:rPr>
              <a:t>16</a:t>
            </a:r>
          </a:p>
        </p:txBody>
      </p:sp>
      <p:sp>
        <p:nvSpPr>
          <p:cNvPr id="45" name="正方形/長方形 44">
            <a:extLst>
              <a:ext uri="{FF2B5EF4-FFF2-40B4-BE49-F238E27FC236}">
                <a16:creationId xmlns:a16="http://schemas.microsoft.com/office/drawing/2014/main" id="{6A5583D7-574A-F36F-CD60-20546D08D295}"/>
              </a:ext>
            </a:extLst>
          </p:cNvPr>
          <p:cNvSpPr/>
          <p:nvPr/>
        </p:nvSpPr>
        <p:spPr>
          <a:xfrm>
            <a:off x="6054872" y="2439790"/>
            <a:ext cx="2344830" cy="253817"/>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 name="図 1" descr="グラフ, 棒グラフ&#10;&#10;AI 生成コンテンツは誤りを含む可能性があります。">
            <a:extLst>
              <a:ext uri="{FF2B5EF4-FFF2-40B4-BE49-F238E27FC236}">
                <a16:creationId xmlns:a16="http://schemas.microsoft.com/office/drawing/2014/main" id="{D64CA95D-ED59-6BBC-551C-665F37B7C1B0}"/>
              </a:ext>
            </a:extLst>
          </p:cNvPr>
          <p:cNvPicPr>
            <a:picLocks noChangeAspect="1"/>
          </p:cNvPicPr>
          <p:nvPr/>
        </p:nvPicPr>
        <p:blipFill>
          <a:blip r:embed="rId9" cstate="hqprint">
            <a:extLst>
              <a:ext uri="{28A0092B-C50C-407E-A947-70E740481C1C}">
                <a14:useLocalDpi xmlns:a14="http://schemas.microsoft.com/office/drawing/2010/main"/>
              </a:ext>
            </a:extLst>
          </a:blip>
          <a:srcRect/>
          <a:stretch>
            <a:fillRect/>
          </a:stretch>
        </p:blipFill>
        <p:spPr>
          <a:xfrm>
            <a:off x="382863" y="1538253"/>
            <a:ext cx="550603" cy="882131"/>
          </a:xfrm>
          <a:prstGeom prst="rect">
            <a:avLst/>
          </a:prstGeom>
          <a:ln w="3175">
            <a:solidFill>
              <a:schemeClr val="tx1"/>
            </a:solidFill>
          </a:ln>
        </p:spPr>
      </p:pic>
    </p:spTree>
    <p:extLst>
      <p:ext uri="{BB962C8B-B14F-4D97-AF65-F5344CB8AC3E}">
        <p14:creationId xmlns:p14="http://schemas.microsoft.com/office/powerpoint/2010/main" val="229374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93B05-28B3-4ABC-F262-8029A15B9766}"/>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CAFF8F47-6461-3463-7A04-96F7E5948701}"/>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⑥．被害想定の基礎となる地震動の設定（ステップ３）</a:t>
            </a:r>
            <a:endParaRPr lang="ja-JP" altLang="en-US" sz="1600" dirty="0"/>
          </a:p>
        </p:txBody>
      </p:sp>
      <p:sp>
        <p:nvSpPr>
          <p:cNvPr id="17" name="テキスト プレースホルダー 16">
            <a:extLst>
              <a:ext uri="{FF2B5EF4-FFF2-40B4-BE49-F238E27FC236}">
                <a16:creationId xmlns:a16="http://schemas.microsoft.com/office/drawing/2014/main" id="{C6794028-C98B-2D60-4392-70F947FCAE56}"/>
              </a:ext>
            </a:extLst>
          </p:cNvPr>
          <p:cNvSpPr>
            <a:spLocks noGrp="1"/>
          </p:cNvSpPr>
          <p:nvPr>
            <p:ph type="body" sz="quarter" idx="11"/>
          </p:nvPr>
        </p:nvSpPr>
        <p:spPr>
          <a:xfrm>
            <a:off x="143999" y="477604"/>
            <a:ext cx="4244305" cy="320000"/>
          </a:xfrm>
        </p:spPr>
        <p:txBody>
          <a:bodyPr/>
          <a:lstStyle/>
          <a:p>
            <a:r>
              <a:rPr lang="ja-JP" altLang="en-US" dirty="0">
                <a:latin typeface="Meiryo UI" panose="020B0604030504040204" pitchFamily="50" charset="-128"/>
                <a:ea typeface="Meiryo UI" panose="020B0604030504040204" pitchFamily="50" charset="-128"/>
              </a:rPr>
              <a:t>ステップ</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の地震動予測方法（第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回部会で審議済み）</a:t>
            </a:r>
          </a:p>
        </p:txBody>
      </p:sp>
      <p:sp>
        <p:nvSpPr>
          <p:cNvPr id="15" name="スライド番号プレースホルダー 12">
            <a:extLst>
              <a:ext uri="{FF2B5EF4-FFF2-40B4-BE49-F238E27FC236}">
                <a16:creationId xmlns:a16="http://schemas.microsoft.com/office/drawing/2014/main" id="{F7915C20-B8ED-7E57-B2B4-331B8CAE771F}"/>
              </a:ext>
            </a:extLst>
          </p:cNvPr>
          <p:cNvSpPr>
            <a:spLocks noGrp="1"/>
          </p:cNvSpPr>
          <p:nvPr>
            <p:ph type="sldNum" sz="quarter" idx="12"/>
          </p:nvPr>
        </p:nvSpPr>
        <p:spPr/>
        <p:txBody>
          <a:bodyPr/>
          <a:lstStyle/>
          <a:p>
            <a:fld id="{DE8A6AB4-C314-4581-B2EB-142FADA2A072}" type="slidenum">
              <a:rPr lang="ja-JP" altLang="en-US" smtClean="0"/>
              <a:pPr/>
              <a:t>26</a:t>
            </a:fld>
            <a:endParaRPr lang="ja-JP" altLang="en-US" dirty="0"/>
          </a:p>
        </p:txBody>
      </p:sp>
      <p:sp>
        <p:nvSpPr>
          <p:cNvPr id="53" name="テキスト ボックス 52">
            <a:extLst>
              <a:ext uri="{FF2B5EF4-FFF2-40B4-BE49-F238E27FC236}">
                <a16:creationId xmlns:a16="http://schemas.microsoft.com/office/drawing/2014/main" id="{30C6BFB8-882F-9D53-DC3C-04D1BE7DA1C9}"/>
              </a:ext>
            </a:extLst>
          </p:cNvPr>
          <p:cNvSpPr txBox="1"/>
          <p:nvPr/>
        </p:nvSpPr>
        <p:spPr>
          <a:xfrm>
            <a:off x="4989715" y="3274228"/>
            <a:ext cx="3830173" cy="3126574"/>
          </a:xfrm>
          <a:prstGeom prst="rect">
            <a:avLst/>
          </a:prstGeom>
          <a:solidFill>
            <a:schemeClr val="bg1">
              <a:lumMod val="95000"/>
            </a:schemeClr>
          </a:solidFill>
          <a:ln>
            <a:solidFill>
              <a:schemeClr val="tx1"/>
            </a:solidFill>
          </a:ln>
        </p:spPr>
        <p:txBody>
          <a:bodyPr wrap="square" rtlCol="0">
            <a:noAutofit/>
          </a:bodyPr>
          <a:lstStyle/>
          <a:p>
            <a:r>
              <a:rPr kumimoji="1" lang="ja-JP" altLang="en-US" sz="1200" dirty="0">
                <a:latin typeface="+mn-ea"/>
              </a:rPr>
              <a:t>　高周波数（短周期）成分と低周波数（長周期）成分においてそれぞれ計算された二つの結果を合成して広帯域の強震動を評価する方法</a:t>
            </a:r>
            <a:endParaRPr kumimoji="1" lang="en-US" altLang="ja-JP" sz="1200" dirty="0">
              <a:latin typeface="+mn-ea"/>
            </a:endParaRPr>
          </a:p>
        </p:txBody>
      </p:sp>
      <p:sp>
        <p:nvSpPr>
          <p:cNvPr id="54" name="テキスト ボックス 53">
            <a:extLst>
              <a:ext uri="{FF2B5EF4-FFF2-40B4-BE49-F238E27FC236}">
                <a16:creationId xmlns:a16="http://schemas.microsoft.com/office/drawing/2014/main" id="{942F4DCE-7668-A574-8228-00650777F396}"/>
              </a:ext>
            </a:extLst>
          </p:cNvPr>
          <p:cNvSpPr txBox="1"/>
          <p:nvPr/>
        </p:nvSpPr>
        <p:spPr>
          <a:xfrm>
            <a:off x="5215402" y="6381546"/>
            <a:ext cx="3370868"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27</a:t>
            </a:r>
            <a:r>
              <a:rPr kumimoji="1" lang="ja-JP" altLang="en-US" sz="1100" dirty="0">
                <a:latin typeface="+mn-ea"/>
              </a:rPr>
              <a:t>　ハイブリッド合成法の概要</a:t>
            </a:r>
            <a:endParaRPr kumimoji="1" lang="en-US" altLang="ja-JP" sz="1100" dirty="0">
              <a:latin typeface="+mn-ea"/>
            </a:endParaRPr>
          </a:p>
        </p:txBody>
      </p:sp>
      <p:sp>
        <p:nvSpPr>
          <p:cNvPr id="55" name="テキスト ボックス 54">
            <a:extLst>
              <a:ext uri="{FF2B5EF4-FFF2-40B4-BE49-F238E27FC236}">
                <a16:creationId xmlns:a16="http://schemas.microsoft.com/office/drawing/2014/main" id="{0FBDD791-4CF1-C7FF-8C6D-6C99EFBEAEDF}"/>
              </a:ext>
            </a:extLst>
          </p:cNvPr>
          <p:cNvSpPr txBox="1"/>
          <p:nvPr/>
        </p:nvSpPr>
        <p:spPr>
          <a:xfrm>
            <a:off x="4980016" y="2211514"/>
            <a:ext cx="3831940" cy="727322"/>
          </a:xfrm>
          <a:prstGeom prst="rect">
            <a:avLst/>
          </a:prstGeom>
          <a:solidFill>
            <a:schemeClr val="bg1">
              <a:lumMod val="95000"/>
            </a:schemeClr>
          </a:solidFill>
          <a:ln>
            <a:solidFill>
              <a:schemeClr val="tx1"/>
            </a:solidFill>
          </a:ln>
        </p:spPr>
        <p:txBody>
          <a:bodyPr wrap="square" rtlCol="0" anchor="ctr">
            <a:noAutofit/>
          </a:bodyPr>
          <a:lstStyle/>
          <a:p>
            <a:r>
              <a:rPr kumimoji="1" lang="ja-JP" altLang="en-US" sz="1200" dirty="0">
                <a:latin typeface="+mn-ea"/>
              </a:rPr>
              <a:t>　時間の経過によって変化する土の非線形特性（応力－ひずみ関係）を逐次追跡しながら数値積分を行う方法。微小ひずみ～大きいひずみまでを対象に解くことができる。</a:t>
            </a:r>
            <a:endParaRPr kumimoji="1" lang="en-US" altLang="ja-JP" sz="1200" dirty="0">
              <a:latin typeface="+mn-ea"/>
            </a:endParaRPr>
          </a:p>
        </p:txBody>
      </p:sp>
      <p:sp>
        <p:nvSpPr>
          <p:cNvPr id="66" name="テキスト ボックス 65">
            <a:extLst>
              <a:ext uri="{FF2B5EF4-FFF2-40B4-BE49-F238E27FC236}">
                <a16:creationId xmlns:a16="http://schemas.microsoft.com/office/drawing/2014/main" id="{8CC6F6E7-D172-28A0-B3B3-9A39C0880B55}"/>
              </a:ext>
            </a:extLst>
          </p:cNvPr>
          <p:cNvSpPr txBox="1"/>
          <p:nvPr/>
        </p:nvSpPr>
        <p:spPr>
          <a:xfrm>
            <a:off x="327694" y="985393"/>
            <a:ext cx="4244305" cy="523220"/>
          </a:xfrm>
          <a:prstGeom prst="rect">
            <a:avLst/>
          </a:prstGeom>
          <a:noFill/>
        </p:spPr>
        <p:txBody>
          <a:bodyPr wrap="square">
            <a:spAutoFit/>
          </a:bodyPr>
          <a:lstStyle/>
          <a:p>
            <a:pPr marL="180975" lvl="1" indent="-180975">
              <a:buFont typeface="Wingdings" panose="05000000000000000000" pitchFamily="2" charset="2"/>
              <a:buChar char="u"/>
            </a:pPr>
            <a:r>
              <a:rPr kumimoji="1" lang="ja-JP" altLang="en-US" sz="1400" dirty="0"/>
              <a:t>地表の地震動：逐次非線形解析</a:t>
            </a:r>
          </a:p>
          <a:p>
            <a:pPr marL="180975" lvl="1" indent="-180975">
              <a:buFont typeface="Wingdings" panose="05000000000000000000" pitchFamily="2" charset="2"/>
              <a:buChar char="u"/>
            </a:pPr>
            <a:r>
              <a:rPr kumimoji="1" lang="ja-JP" altLang="en-US" sz="1400" dirty="0"/>
              <a:t>工学的基盤の地震動：ハイブリッド合成法</a:t>
            </a:r>
            <a:endParaRPr kumimoji="1" lang="en-US" altLang="ja-JP" sz="1400" dirty="0"/>
          </a:p>
        </p:txBody>
      </p:sp>
      <p:grpSp>
        <p:nvGrpSpPr>
          <p:cNvPr id="2" name="グループ化 1">
            <a:extLst>
              <a:ext uri="{FF2B5EF4-FFF2-40B4-BE49-F238E27FC236}">
                <a16:creationId xmlns:a16="http://schemas.microsoft.com/office/drawing/2014/main" id="{89613B09-02ED-8EBA-5CFE-F3305A29EBE0}"/>
              </a:ext>
            </a:extLst>
          </p:cNvPr>
          <p:cNvGrpSpPr/>
          <p:nvPr/>
        </p:nvGrpSpPr>
        <p:grpSpPr>
          <a:xfrm>
            <a:off x="342331" y="2273198"/>
            <a:ext cx="4637685" cy="4136675"/>
            <a:chOff x="2719810" y="1152589"/>
            <a:chExt cx="4969246" cy="4594294"/>
          </a:xfrm>
        </p:grpSpPr>
        <p:grpSp>
          <p:nvGrpSpPr>
            <p:cNvPr id="3" name="グループ化 2">
              <a:extLst>
                <a:ext uri="{FF2B5EF4-FFF2-40B4-BE49-F238E27FC236}">
                  <a16:creationId xmlns:a16="http://schemas.microsoft.com/office/drawing/2014/main" id="{B8E70EA7-D93C-271C-9A51-70FD63BA823B}"/>
                </a:ext>
              </a:extLst>
            </p:cNvPr>
            <p:cNvGrpSpPr/>
            <p:nvPr/>
          </p:nvGrpSpPr>
          <p:grpSpPr>
            <a:xfrm>
              <a:off x="3580769" y="5024988"/>
              <a:ext cx="1567543" cy="721895"/>
              <a:chOff x="6616972" y="5189224"/>
              <a:chExt cx="1567543" cy="721895"/>
            </a:xfrm>
          </p:grpSpPr>
          <p:sp>
            <p:nvSpPr>
              <p:cNvPr id="80" name="平行四辺形 79">
                <a:extLst>
                  <a:ext uri="{FF2B5EF4-FFF2-40B4-BE49-F238E27FC236}">
                    <a16:creationId xmlns:a16="http://schemas.microsoft.com/office/drawing/2014/main" id="{FE2E9A51-75C6-45A0-EFAC-840A26806A36}"/>
                  </a:ext>
                </a:extLst>
              </p:cNvPr>
              <p:cNvSpPr/>
              <p:nvPr/>
            </p:nvSpPr>
            <p:spPr>
              <a:xfrm>
                <a:off x="6616972" y="5189224"/>
                <a:ext cx="1567543" cy="721895"/>
              </a:xfrm>
              <a:prstGeom prst="parallelogram">
                <a:avLst>
                  <a:gd name="adj" fmla="val 64048"/>
                </a:avLst>
              </a:prstGeom>
              <a:solidFill>
                <a:schemeClr val="bg1">
                  <a:lumMod val="85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1" name="平行四辺形 80">
                <a:extLst>
                  <a:ext uri="{FF2B5EF4-FFF2-40B4-BE49-F238E27FC236}">
                    <a16:creationId xmlns:a16="http://schemas.microsoft.com/office/drawing/2014/main" id="{65375937-E294-9E7B-F739-56774CBDFB0B}"/>
                  </a:ext>
                </a:extLst>
              </p:cNvPr>
              <p:cNvSpPr/>
              <p:nvPr/>
            </p:nvSpPr>
            <p:spPr>
              <a:xfrm>
                <a:off x="6917958" y="5235014"/>
                <a:ext cx="674079" cy="281811"/>
              </a:xfrm>
              <a:prstGeom prst="parallelogram">
                <a:avLst>
                  <a:gd name="adj" fmla="val 64048"/>
                </a:avLst>
              </a:prstGeom>
              <a:solidFill>
                <a:schemeClr val="tx1"/>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2" name="平行四辺形 81">
                <a:extLst>
                  <a:ext uri="{FF2B5EF4-FFF2-40B4-BE49-F238E27FC236}">
                    <a16:creationId xmlns:a16="http://schemas.microsoft.com/office/drawing/2014/main" id="{8FEF3725-EFEF-8A7D-65CB-7324B6EEE960}"/>
                  </a:ext>
                </a:extLst>
              </p:cNvPr>
              <p:cNvSpPr/>
              <p:nvPr/>
            </p:nvSpPr>
            <p:spPr>
              <a:xfrm>
                <a:off x="7441170" y="5714662"/>
                <a:ext cx="301733" cy="136964"/>
              </a:xfrm>
              <a:prstGeom prst="parallelogram">
                <a:avLst>
                  <a:gd name="adj" fmla="val 64048"/>
                </a:avLst>
              </a:prstGeom>
              <a:solidFill>
                <a:schemeClr val="tx1"/>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4" name="正方形/長方形 3">
              <a:extLst>
                <a:ext uri="{FF2B5EF4-FFF2-40B4-BE49-F238E27FC236}">
                  <a16:creationId xmlns:a16="http://schemas.microsoft.com/office/drawing/2014/main" id="{7349C4E1-A486-4378-29FA-41DEF56B4E10}"/>
                </a:ext>
              </a:extLst>
            </p:cNvPr>
            <p:cNvSpPr/>
            <p:nvPr/>
          </p:nvSpPr>
          <p:spPr>
            <a:xfrm>
              <a:off x="3071015" y="1980270"/>
              <a:ext cx="2327622" cy="816354"/>
            </a:xfrm>
            <a:prstGeom prst="rect">
              <a:avLst/>
            </a:prstGeom>
            <a:solidFill>
              <a:schemeClr val="accent2">
                <a:lumMod val="20000"/>
                <a:lumOff val="8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0C33774-93B4-1BB9-8784-CB259D73BA3D}"/>
                </a:ext>
              </a:extLst>
            </p:cNvPr>
            <p:cNvSpPr/>
            <p:nvPr/>
          </p:nvSpPr>
          <p:spPr>
            <a:xfrm>
              <a:off x="3071015" y="2649273"/>
              <a:ext cx="2327622" cy="1238552"/>
            </a:xfrm>
            <a:prstGeom prst="rect">
              <a:avLst/>
            </a:prstGeom>
            <a:solidFill>
              <a:schemeClr val="accent2">
                <a:lumMod val="40000"/>
                <a:lumOff val="6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90596B6-FACB-A064-10CF-968FDFBF202B}"/>
                </a:ext>
              </a:extLst>
            </p:cNvPr>
            <p:cNvSpPr/>
            <p:nvPr/>
          </p:nvSpPr>
          <p:spPr>
            <a:xfrm>
              <a:off x="3071015" y="3886667"/>
              <a:ext cx="2327622" cy="591976"/>
            </a:xfrm>
            <a:prstGeom prst="rect">
              <a:avLst/>
            </a:prstGeom>
            <a:solidFill>
              <a:schemeClr val="accent2">
                <a:lumMod val="60000"/>
                <a:lumOff val="4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D657029-E6E9-EA85-FC8B-8B0FD56323E7}"/>
                </a:ext>
              </a:extLst>
            </p:cNvPr>
            <p:cNvSpPr txBox="1"/>
            <p:nvPr/>
          </p:nvSpPr>
          <p:spPr>
            <a:xfrm>
              <a:off x="3016870" y="2662553"/>
              <a:ext cx="930987" cy="273459"/>
            </a:xfrm>
            <a:prstGeom prst="rect">
              <a:avLst/>
            </a:prstGeom>
            <a:noFill/>
            <a:ln>
              <a:noFill/>
            </a:ln>
          </p:spPr>
          <p:txBody>
            <a:bodyPr wrap="square" rtlCol="0">
              <a:spAutoFit/>
            </a:bodyPr>
            <a:lstStyle/>
            <a:p>
              <a:r>
                <a:rPr kumimoji="1" lang="ja-JP" altLang="en-US" sz="1000" dirty="0">
                  <a:latin typeface="+mn-ea"/>
                </a:rPr>
                <a:t>工学的基盤</a:t>
              </a:r>
            </a:p>
          </p:txBody>
        </p:sp>
        <p:sp>
          <p:nvSpPr>
            <p:cNvPr id="8" name="テキスト ボックス 7">
              <a:extLst>
                <a:ext uri="{FF2B5EF4-FFF2-40B4-BE49-F238E27FC236}">
                  <a16:creationId xmlns:a16="http://schemas.microsoft.com/office/drawing/2014/main" id="{ED06F402-B7FF-25EF-1025-293C8F543677}"/>
                </a:ext>
              </a:extLst>
            </p:cNvPr>
            <p:cNvSpPr txBox="1"/>
            <p:nvPr/>
          </p:nvSpPr>
          <p:spPr>
            <a:xfrm>
              <a:off x="3019199" y="1752438"/>
              <a:ext cx="768347" cy="246221"/>
            </a:xfrm>
            <a:prstGeom prst="rect">
              <a:avLst/>
            </a:prstGeom>
            <a:noFill/>
            <a:ln>
              <a:noFill/>
            </a:ln>
          </p:spPr>
          <p:txBody>
            <a:bodyPr wrap="square" rtlCol="0">
              <a:spAutoFit/>
            </a:bodyPr>
            <a:lstStyle/>
            <a:p>
              <a:r>
                <a:rPr kumimoji="1" lang="ja-JP" altLang="en-US" sz="1000" dirty="0">
                  <a:latin typeface="+mn-ea"/>
                </a:rPr>
                <a:t>地表</a:t>
              </a:r>
            </a:p>
          </p:txBody>
        </p:sp>
        <p:sp>
          <p:nvSpPr>
            <p:cNvPr id="14" name="テキスト ボックス 13">
              <a:extLst>
                <a:ext uri="{FF2B5EF4-FFF2-40B4-BE49-F238E27FC236}">
                  <a16:creationId xmlns:a16="http://schemas.microsoft.com/office/drawing/2014/main" id="{DF2B11C1-E2FA-09C9-D5FA-EACA8D8068B9}"/>
                </a:ext>
              </a:extLst>
            </p:cNvPr>
            <p:cNvSpPr txBox="1"/>
            <p:nvPr/>
          </p:nvSpPr>
          <p:spPr>
            <a:xfrm>
              <a:off x="3019199" y="3879554"/>
              <a:ext cx="864221" cy="253916"/>
            </a:xfrm>
            <a:prstGeom prst="rect">
              <a:avLst/>
            </a:prstGeom>
            <a:noFill/>
            <a:ln>
              <a:noFill/>
            </a:ln>
          </p:spPr>
          <p:txBody>
            <a:bodyPr wrap="square" rtlCol="0">
              <a:spAutoFit/>
            </a:bodyPr>
            <a:lstStyle/>
            <a:p>
              <a:r>
                <a:rPr kumimoji="1" lang="ja-JP" altLang="en-US" sz="1000" dirty="0">
                  <a:latin typeface="+mn-ea"/>
                </a:rPr>
                <a:t>地震基盤</a:t>
              </a:r>
            </a:p>
          </p:txBody>
        </p:sp>
        <p:sp>
          <p:nvSpPr>
            <p:cNvPr id="18" name="フリーフォーム: 図形 35">
              <a:extLst>
                <a:ext uri="{FF2B5EF4-FFF2-40B4-BE49-F238E27FC236}">
                  <a16:creationId xmlns:a16="http://schemas.microsoft.com/office/drawing/2014/main" id="{3AD0DC56-CAE6-5C3A-A976-A9E9CB6F185B}"/>
                </a:ext>
              </a:extLst>
            </p:cNvPr>
            <p:cNvSpPr/>
            <p:nvPr/>
          </p:nvSpPr>
          <p:spPr>
            <a:xfrm rot="5400000">
              <a:off x="3694046" y="2175191"/>
              <a:ext cx="698036"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フリーフォーム: 図形 36">
              <a:extLst>
                <a:ext uri="{FF2B5EF4-FFF2-40B4-BE49-F238E27FC236}">
                  <a16:creationId xmlns:a16="http://schemas.microsoft.com/office/drawing/2014/main" id="{EAAAAD93-B87D-FD08-238A-F497BF616CB8}"/>
                </a:ext>
              </a:extLst>
            </p:cNvPr>
            <p:cNvSpPr/>
            <p:nvPr/>
          </p:nvSpPr>
          <p:spPr>
            <a:xfrm rot="5400000">
              <a:off x="3419877" y="3130907"/>
              <a:ext cx="1223891"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EB12CF53-0D9C-7184-2872-E677B4B51D26}"/>
                </a:ext>
              </a:extLst>
            </p:cNvPr>
            <p:cNvCxnSpPr>
              <a:cxnSpLocks/>
            </p:cNvCxnSpPr>
            <p:nvPr/>
          </p:nvCxnSpPr>
          <p:spPr>
            <a:xfrm>
              <a:off x="3071014" y="1967922"/>
              <a:ext cx="23276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D435FC6-EB9C-40CC-029E-5BA0B58579BD}"/>
                </a:ext>
              </a:extLst>
            </p:cNvPr>
            <p:cNvCxnSpPr>
              <a:cxnSpLocks/>
            </p:cNvCxnSpPr>
            <p:nvPr/>
          </p:nvCxnSpPr>
          <p:spPr>
            <a:xfrm>
              <a:off x="3071014" y="2661619"/>
              <a:ext cx="23276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BBF46E0-DB96-1AB0-9F7B-72F1C14D1F20}"/>
                </a:ext>
              </a:extLst>
            </p:cNvPr>
            <p:cNvCxnSpPr>
              <a:cxnSpLocks/>
            </p:cNvCxnSpPr>
            <p:nvPr/>
          </p:nvCxnSpPr>
          <p:spPr>
            <a:xfrm>
              <a:off x="3071014" y="3886667"/>
              <a:ext cx="232762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124A842-CB5C-0BB0-4085-DCECF0879B25}"/>
                </a:ext>
              </a:extLst>
            </p:cNvPr>
            <p:cNvSpPr txBox="1"/>
            <p:nvPr/>
          </p:nvSpPr>
          <p:spPr>
            <a:xfrm>
              <a:off x="5727310" y="2181795"/>
              <a:ext cx="1394554" cy="261610"/>
            </a:xfrm>
            <a:prstGeom prst="rect">
              <a:avLst/>
            </a:prstGeom>
            <a:solidFill>
              <a:schemeClr val="bg1"/>
            </a:solidFill>
            <a:ln>
              <a:solidFill>
                <a:schemeClr val="accent1"/>
              </a:solidFill>
            </a:ln>
          </p:spPr>
          <p:txBody>
            <a:bodyPr wrap="square" rtlCol="0">
              <a:spAutoFit/>
            </a:bodyPr>
            <a:lstStyle/>
            <a:p>
              <a:pPr algn="ctr"/>
              <a:r>
                <a:rPr kumimoji="1" lang="ja-JP" altLang="en-US" sz="1100" dirty="0">
                  <a:solidFill>
                    <a:schemeClr val="accent1"/>
                  </a:solidFill>
                  <a:latin typeface="+mn-ea"/>
                </a:rPr>
                <a:t>逐次非線形解析</a:t>
              </a:r>
            </a:p>
          </p:txBody>
        </p:sp>
        <p:sp>
          <p:nvSpPr>
            <p:cNvPr id="31" name="テキスト ボックス 30">
              <a:extLst>
                <a:ext uri="{FF2B5EF4-FFF2-40B4-BE49-F238E27FC236}">
                  <a16:creationId xmlns:a16="http://schemas.microsoft.com/office/drawing/2014/main" id="{F5468921-5D53-7D0D-4849-4B0B6C26E18D}"/>
                </a:ext>
              </a:extLst>
            </p:cNvPr>
            <p:cNvSpPr txBox="1"/>
            <p:nvPr/>
          </p:nvSpPr>
          <p:spPr>
            <a:xfrm>
              <a:off x="2719810" y="4575647"/>
              <a:ext cx="1673798" cy="553999"/>
            </a:xfrm>
            <a:prstGeom prst="rect">
              <a:avLst/>
            </a:prstGeom>
            <a:noFill/>
            <a:ln>
              <a:noFill/>
            </a:ln>
          </p:spPr>
          <p:txBody>
            <a:bodyPr wrap="square" rtlCol="0">
              <a:spAutoFit/>
            </a:bodyPr>
            <a:lstStyle/>
            <a:p>
              <a:pPr algn="ctr"/>
              <a:r>
                <a:rPr kumimoji="1" lang="ja-JP" altLang="en-US" sz="1000" dirty="0">
                  <a:latin typeface="+mn-ea"/>
                </a:rPr>
                <a:t>震源</a:t>
              </a:r>
              <a:endParaRPr kumimoji="1" lang="en-US" altLang="ja-JP" sz="1000" dirty="0">
                <a:latin typeface="+mn-ea"/>
              </a:endParaRPr>
            </a:p>
            <a:p>
              <a:pPr algn="ctr"/>
              <a:r>
                <a:rPr kumimoji="1" lang="ja-JP" altLang="en-US" sz="1000" dirty="0">
                  <a:latin typeface="+mn-ea"/>
                </a:rPr>
                <a:t>（非一様すべりを考慮）</a:t>
              </a:r>
            </a:p>
            <a:p>
              <a:pPr algn="ctr"/>
              <a:endParaRPr kumimoji="1" lang="ja-JP" altLang="en-US" sz="1000" dirty="0">
                <a:latin typeface="+mn-ea"/>
              </a:endParaRPr>
            </a:p>
          </p:txBody>
        </p:sp>
        <p:sp>
          <p:nvSpPr>
            <p:cNvPr id="57" name="テキスト ボックス 56">
              <a:extLst>
                <a:ext uri="{FF2B5EF4-FFF2-40B4-BE49-F238E27FC236}">
                  <a16:creationId xmlns:a16="http://schemas.microsoft.com/office/drawing/2014/main" id="{F2B124F7-03BC-E5DF-AC28-BB33A4897935}"/>
                </a:ext>
              </a:extLst>
            </p:cNvPr>
            <p:cNvSpPr txBox="1"/>
            <p:nvPr/>
          </p:nvSpPr>
          <p:spPr>
            <a:xfrm>
              <a:off x="3580769" y="1640629"/>
              <a:ext cx="1009286" cy="273459"/>
            </a:xfrm>
            <a:prstGeom prst="rect">
              <a:avLst/>
            </a:prstGeom>
            <a:solidFill>
              <a:schemeClr val="bg1"/>
            </a:solidFill>
            <a:ln w="6350">
              <a:solidFill>
                <a:schemeClr val="tx1"/>
              </a:solidFill>
            </a:ln>
          </p:spPr>
          <p:txBody>
            <a:bodyPr wrap="square" rtlCol="0">
              <a:spAutoFit/>
            </a:bodyPr>
            <a:lstStyle/>
            <a:p>
              <a:pPr algn="ctr"/>
              <a:r>
                <a:rPr kumimoji="1" lang="ja-JP" altLang="en-US" sz="1000" dirty="0">
                  <a:latin typeface="+mn-ea"/>
                </a:rPr>
                <a:t>地表地震動</a:t>
              </a:r>
            </a:p>
          </p:txBody>
        </p:sp>
        <p:sp>
          <p:nvSpPr>
            <p:cNvPr id="58" name="テキスト ボックス 57">
              <a:extLst>
                <a:ext uri="{FF2B5EF4-FFF2-40B4-BE49-F238E27FC236}">
                  <a16:creationId xmlns:a16="http://schemas.microsoft.com/office/drawing/2014/main" id="{5C4CA68F-439E-04D1-1276-0492B26CE8AA}"/>
                </a:ext>
              </a:extLst>
            </p:cNvPr>
            <p:cNvSpPr txBox="1"/>
            <p:nvPr/>
          </p:nvSpPr>
          <p:spPr>
            <a:xfrm>
              <a:off x="3671411" y="1152589"/>
              <a:ext cx="828000" cy="253916"/>
            </a:xfrm>
            <a:prstGeom prst="rect">
              <a:avLst/>
            </a:prstGeom>
            <a:solidFill>
              <a:srgbClr val="FFFF00"/>
            </a:solidFill>
            <a:ln w="6350">
              <a:solidFill>
                <a:schemeClr val="tx1"/>
              </a:solidFill>
            </a:ln>
          </p:spPr>
          <p:txBody>
            <a:bodyPr wrap="square" rtlCol="0">
              <a:spAutoFit/>
            </a:bodyPr>
            <a:lstStyle/>
            <a:p>
              <a:pPr algn="ctr"/>
              <a:r>
                <a:rPr kumimoji="1" lang="ja-JP" altLang="en-US" sz="1000" dirty="0">
                  <a:latin typeface="+mn-ea"/>
                </a:rPr>
                <a:t>地表震度</a:t>
              </a:r>
            </a:p>
          </p:txBody>
        </p:sp>
        <p:cxnSp>
          <p:nvCxnSpPr>
            <p:cNvPr id="61" name="直線矢印コネクタ 60">
              <a:extLst>
                <a:ext uri="{FF2B5EF4-FFF2-40B4-BE49-F238E27FC236}">
                  <a16:creationId xmlns:a16="http://schemas.microsoft.com/office/drawing/2014/main" id="{CE8058D4-FE54-DD7A-5AAD-B3FCEB224F44}"/>
                </a:ext>
              </a:extLst>
            </p:cNvPr>
            <p:cNvCxnSpPr>
              <a:cxnSpLocks/>
              <a:stCxn id="57" idx="0"/>
              <a:endCxn id="58" idx="2"/>
            </p:cNvCxnSpPr>
            <p:nvPr/>
          </p:nvCxnSpPr>
          <p:spPr>
            <a:xfrm flipV="1">
              <a:off x="4085412" y="1406504"/>
              <a:ext cx="0" cy="234124"/>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65" name="テキスト ボックス 64">
              <a:extLst>
                <a:ext uri="{FF2B5EF4-FFF2-40B4-BE49-F238E27FC236}">
                  <a16:creationId xmlns:a16="http://schemas.microsoft.com/office/drawing/2014/main" id="{835C6E21-FD81-E672-98FD-B16AD52C0868}"/>
                </a:ext>
              </a:extLst>
            </p:cNvPr>
            <p:cNvSpPr txBox="1"/>
            <p:nvPr/>
          </p:nvSpPr>
          <p:spPr>
            <a:xfrm>
              <a:off x="4079428" y="1414490"/>
              <a:ext cx="515951" cy="230832"/>
            </a:xfrm>
            <a:prstGeom prst="rect">
              <a:avLst/>
            </a:prstGeom>
            <a:noFill/>
            <a:ln>
              <a:noFill/>
            </a:ln>
          </p:spPr>
          <p:txBody>
            <a:bodyPr wrap="square" rtlCol="0">
              <a:spAutoFit/>
            </a:bodyPr>
            <a:lstStyle/>
            <a:p>
              <a:r>
                <a:rPr kumimoji="1" lang="ja-JP" altLang="en-US" sz="900" dirty="0">
                  <a:latin typeface="+mn-ea"/>
                </a:rPr>
                <a:t>変換</a:t>
              </a:r>
            </a:p>
          </p:txBody>
        </p:sp>
        <p:sp>
          <p:nvSpPr>
            <p:cNvPr id="67" name="テキスト ボックス 66">
              <a:extLst>
                <a:ext uri="{FF2B5EF4-FFF2-40B4-BE49-F238E27FC236}">
                  <a16:creationId xmlns:a16="http://schemas.microsoft.com/office/drawing/2014/main" id="{D0CB56FE-FF33-B027-C7B7-FCAFFDBF7CD7}"/>
                </a:ext>
              </a:extLst>
            </p:cNvPr>
            <p:cNvSpPr txBox="1"/>
            <p:nvPr/>
          </p:nvSpPr>
          <p:spPr>
            <a:xfrm>
              <a:off x="5727309" y="3961127"/>
              <a:ext cx="1693666" cy="598193"/>
            </a:xfrm>
            <a:prstGeom prst="rect">
              <a:avLst/>
            </a:prstGeom>
            <a:solidFill>
              <a:schemeClr val="bg1"/>
            </a:solidFill>
            <a:ln>
              <a:solidFill>
                <a:schemeClr val="accent1"/>
              </a:solidFill>
            </a:ln>
          </p:spPr>
          <p:txBody>
            <a:bodyPr wrap="square" rtlCol="0">
              <a:spAutoFit/>
            </a:bodyPr>
            <a:lstStyle/>
            <a:p>
              <a:pPr algn="ctr"/>
              <a:r>
                <a:rPr kumimoji="1" lang="ja-JP" altLang="en-US" sz="1100" dirty="0">
                  <a:solidFill>
                    <a:schemeClr val="accent1"/>
                  </a:solidFill>
                  <a:latin typeface="+mn-ea"/>
                </a:rPr>
                <a:t>ハイブリッド合成法</a:t>
              </a:r>
              <a:endParaRPr kumimoji="1" lang="en-US" altLang="ja-JP" sz="1100" dirty="0">
                <a:solidFill>
                  <a:schemeClr val="accent1"/>
                </a:solidFill>
                <a:latin typeface="+mn-ea"/>
              </a:endParaRPr>
            </a:p>
            <a:p>
              <a:pPr algn="ctr"/>
              <a:r>
                <a:rPr kumimoji="1" lang="ja-JP" altLang="en-US" sz="900" dirty="0">
                  <a:solidFill>
                    <a:schemeClr val="accent1"/>
                  </a:solidFill>
                  <a:latin typeface="+mn-ea"/>
                </a:rPr>
                <a:t>（統計的グリーン関数法</a:t>
              </a:r>
              <a:endParaRPr kumimoji="1" lang="en-US" altLang="ja-JP" sz="900" dirty="0">
                <a:solidFill>
                  <a:schemeClr val="accent1"/>
                </a:solidFill>
                <a:latin typeface="+mn-ea"/>
              </a:endParaRPr>
            </a:p>
            <a:p>
              <a:pPr algn="ctr"/>
              <a:r>
                <a:rPr kumimoji="1" lang="ja-JP" altLang="en-US" sz="900" dirty="0">
                  <a:solidFill>
                    <a:schemeClr val="accent1"/>
                  </a:solidFill>
                  <a:latin typeface="+mn-ea"/>
                </a:rPr>
                <a:t>＋</a:t>
              </a:r>
              <a:r>
                <a:rPr kumimoji="1" lang="en-US" altLang="ja-JP" sz="900" dirty="0">
                  <a:solidFill>
                    <a:schemeClr val="accent1"/>
                  </a:solidFill>
                  <a:latin typeface="+mn-ea"/>
                </a:rPr>
                <a:t>3</a:t>
              </a:r>
              <a:r>
                <a:rPr kumimoji="1" lang="ja-JP" altLang="en-US" sz="900" dirty="0">
                  <a:solidFill>
                    <a:schemeClr val="accent1"/>
                  </a:solidFill>
                  <a:latin typeface="+mn-ea"/>
                </a:rPr>
                <a:t>次元差分法）</a:t>
              </a:r>
            </a:p>
          </p:txBody>
        </p:sp>
        <p:sp>
          <p:nvSpPr>
            <p:cNvPr id="71" name="テキスト ボックス 70">
              <a:extLst>
                <a:ext uri="{FF2B5EF4-FFF2-40B4-BE49-F238E27FC236}">
                  <a16:creationId xmlns:a16="http://schemas.microsoft.com/office/drawing/2014/main" id="{79D1C455-110D-8EAC-5BFC-7AEA16CDBBAA}"/>
                </a:ext>
              </a:extLst>
            </p:cNvPr>
            <p:cNvSpPr txBox="1"/>
            <p:nvPr/>
          </p:nvSpPr>
          <p:spPr>
            <a:xfrm>
              <a:off x="4126956" y="2709463"/>
              <a:ext cx="1319208" cy="273459"/>
            </a:xfrm>
            <a:prstGeom prst="rect">
              <a:avLst/>
            </a:prstGeom>
            <a:solidFill>
              <a:schemeClr val="bg1"/>
            </a:solidFill>
            <a:ln w="6350">
              <a:solidFill>
                <a:schemeClr val="tx1"/>
              </a:solidFill>
            </a:ln>
          </p:spPr>
          <p:txBody>
            <a:bodyPr wrap="square" rtlCol="0">
              <a:spAutoFit/>
            </a:bodyPr>
            <a:lstStyle/>
            <a:p>
              <a:pPr algn="ctr"/>
              <a:r>
                <a:rPr kumimoji="1" lang="ja-JP" altLang="en-US" sz="1000" dirty="0">
                  <a:latin typeface="+mn-ea"/>
                </a:rPr>
                <a:t>工学的基盤地震動</a:t>
              </a:r>
            </a:p>
          </p:txBody>
        </p:sp>
        <p:sp>
          <p:nvSpPr>
            <p:cNvPr id="72" name="右中かっこ 71">
              <a:extLst>
                <a:ext uri="{FF2B5EF4-FFF2-40B4-BE49-F238E27FC236}">
                  <a16:creationId xmlns:a16="http://schemas.microsoft.com/office/drawing/2014/main" id="{124E602B-D0A2-EC51-2B54-9A217A7945DB}"/>
                </a:ext>
              </a:extLst>
            </p:cNvPr>
            <p:cNvSpPr/>
            <p:nvPr/>
          </p:nvSpPr>
          <p:spPr>
            <a:xfrm>
              <a:off x="5427011" y="2661619"/>
              <a:ext cx="271924" cy="3085264"/>
            </a:xfrm>
            <a:prstGeom prst="rightBrace">
              <a:avLst>
                <a:gd name="adj1" fmla="val 32730"/>
                <a:gd name="adj2" fmla="val 50000"/>
              </a:avLst>
            </a:prstGeom>
            <a:ln w="12700">
              <a:solidFill>
                <a:schemeClr val="accent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3" name="右中かっこ 72">
              <a:extLst>
                <a:ext uri="{FF2B5EF4-FFF2-40B4-BE49-F238E27FC236}">
                  <a16:creationId xmlns:a16="http://schemas.microsoft.com/office/drawing/2014/main" id="{951A6213-8C2C-7054-F14B-D92CB1C2D01C}"/>
                </a:ext>
              </a:extLst>
            </p:cNvPr>
            <p:cNvSpPr/>
            <p:nvPr/>
          </p:nvSpPr>
          <p:spPr>
            <a:xfrm>
              <a:off x="5427011" y="1963582"/>
              <a:ext cx="271924" cy="698037"/>
            </a:xfrm>
            <a:prstGeom prst="rightBrace">
              <a:avLst>
                <a:gd name="adj1" fmla="val 32730"/>
                <a:gd name="adj2" fmla="val 50000"/>
              </a:avLst>
            </a:prstGeom>
            <a:ln w="12700">
              <a:solidFill>
                <a:schemeClr val="accent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A94775BA-429E-C8C2-774F-8FF1EFCDD5FC}"/>
                </a:ext>
              </a:extLst>
            </p:cNvPr>
            <p:cNvSpPr txBox="1"/>
            <p:nvPr/>
          </p:nvSpPr>
          <p:spPr>
            <a:xfrm>
              <a:off x="5623312" y="3697784"/>
              <a:ext cx="1460421" cy="261610"/>
            </a:xfrm>
            <a:prstGeom prst="rect">
              <a:avLst/>
            </a:prstGeom>
            <a:noFill/>
            <a:ln>
              <a:noFill/>
            </a:ln>
          </p:spPr>
          <p:txBody>
            <a:bodyPr wrap="square" rtlCol="0">
              <a:spAutoFit/>
            </a:bodyPr>
            <a:lstStyle/>
            <a:p>
              <a:r>
                <a:rPr kumimoji="1" lang="ja-JP" altLang="en-US" sz="1100" b="1" dirty="0">
                  <a:solidFill>
                    <a:schemeClr val="accent1"/>
                  </a:solidFill>
                  <a:latin typeface="+mn-ea"/>
                </a:rPr>
                <a:t>震源～工学的基盤</a:t>
              </a:r>
            </a:p>
          </p:txBody>
        </p:sp>
        <p:sp>
          <p:nvSpPr>
            <p:cNvPr id="75" name="テキスト ボックス 74">
              <a:extLst>
                <a:ext uri="{FF2B5EF4-FFF2-40B4-BE49-F238E27FC236}">
                  <a16:creationId xmlns:a16="http://schemas.microsoft.com/office/drawing/2014/main" id="{1E016A01-863E-EB0A-5A45-ACB0A3820FFA}"/>
                </a:ext>
              </a:extLst>
            </p:cNvPr>
            <p:cNvSpPr txBox="1"/>
            <p:nvPr/>
          </p:nvSpPr>
          <p:spPr>
            <a:xfrm>
              <a:off x="5609626" y="1829112"/>
              <a:ext cx="1460421" cy="261610"/>
            </a:xfrm>
            <a:prstGeom prst="rect">
              <a:avLst/>
            </a:prstGeom>
            <a:noFill/>
            <a:ln>
              <a:noFill/>
            </a:ln>
          </p:spPr>
          <p:txBody>
            <a:bodyPr wrap="square" rtlCol="0">
              <a:spAutoFit/>
            </a:bodyPr>
            <a:lstStyle/>
            <a:p>
              <a:r>
                <a:rPr kumimoji="1" lang="ja-JP" altLang="en-US" sz="1100" b="1" dirty="0">
                  <a:solidFill>
                    <a:schemeClr val="accent1"/>
                  </a:solidFill>
                  <a:latin typeface="+mn-ea"/>
                </a:rPr>
                <a:t>工学的基盤～地表</a:t>
              </a:r>
            </a:p>
          </p:txBody>
        </p:sp>
        <p:sp>
          <p:nvSpPr>
            <p:cNvPr id="76" name="テキスト ボックス 75">
              <a:extLst>
                <a:ext uri="{FF2B5EF4-FFF2-40B4-BE49-F238E27FC236}">
                  <a16:creationId xmlns:a16="http://schemas.microsoft.com/office/drawing/2014/main" id="{297CFC92-012E-A7C7-A870-E27D69ABE5A5}"/>
                </a:ext>
              </a:extLst>
            </p:cNvPr>
            <p:cNvSpPr txBox="1"/>
            <p:nvPr/>
          </p:nvSpPr>
          <p:spPr>
            <a:xfrm>
              <a:off x="5752925" y="4558976"/>
              <a:ext cx="1936131" cy="1179294"/>
            </a:xfrm>
            <a:prstGeom prst="rect">
              <a:avLst/>
            </a:prstGeom>
            <a:noFill/>
            <a:ln>
              <a:noFill/>
            </a:ln>
          </p:spPr>
          <p:txBody>
            <a:bodyPr wrap="square" rtlCol="0">
              <a:spAutoFit/>
            </a:bodyPr>
            <a:lstStyle/>
            <a:p>
              <a:r>
                <a:rPr kumimoji="1" lang="ja-JP" altLang="en-US" sz="1050" dirty="0">
                  <a:latin typeface="+mn-ea"/>
                </a:rPr>
                <a:t>　震源断層の非一様すべりを考慮できる数値解析によって、</a:t>
              </a:r>
              <a:r>
                <a:rPr kumimoji="1" lang="ja-JP" altLang="en-US" sz="1050" b="1" dirty="0">
                  <a:latin typeface="+mn-ea"/>
                </a:rPr>
                <a:t>工学的基盤の地震動を算定</a:t>
              </a:r>
              <a:endParaRPr kumimoji="1" lang="en-US" altLang="ja-JP" sz="1050" b="1" dirty="0">
                <a:latin typeface="+mn-ea"/>
              </a:endParaRPr>
            </a:p>
            <a:p>
              <a:r>
                <a:rPr kumimoji="1" lang="ja-JP" altLang="en-US" sz="1050" dirty="0">
                  <a:latin typeface="+mn-ea"/>
                </a:rPr>
                <a:t>　盆地生成波（長周期地震動）をより詳しく評価できる</a:t>
              </a:r>
              <a:r>
                <a:rPr kumimoji="1" lang="ja-JP" altLang="en-US" sz="1050" b="1" dirty="0">
                  <a:latin typeface="+mn-ea"/>
                </a:rPr>
                <a:t>ハイブリッド合成法</a:t>
              </a:r>
              <a:r>
                <a:rPr kumimoji="1" lang="ja-JP" altLang="en-US" sz="1050" dirty="0">
                  <a:latin typeface="+mn-ea"/>
                </a:rPr>
                <a:t>を採用</a:t>
              </a:r>
              <a:endParaRPr kumimoji="1" lang="ja-JP" altLang="en-US" sz="1050" b="1" dirty="0">
                <a:latin typeface="+mn-ea"/>
              </a:endParaRPr>
            </a:p>
          </p:txBody>
        </p:sp>
        <p:sp>
          <p:nvSpPr>
            <p:cNvPr id="77" name="テキスト ボックス 76">
              <a:extLst>
                <a:ext uri="{FF2B5EF4-FFF2-40B4-BE49-F238E27FC236}">
                  <a16:creationId xmlns:a16="http://schemas.microsoft.com/office/drawing/2014/main" id="{ED9CD61F-0AAA-77CF-5E26-A0EBDE83D067}"/>
                </a:ext>
              </a:extLst>
            </p:cNvPr>
            <p:cNvSpPr txBox="1"/>
            <p:nvPr/>
          </p:nvSpPr>
          <p:spPr>
            <a:xfrm>
              <a:off x="5739105" y="2437183"/>
              <a:ext cx="1681871" cy="1061830"/>
            </a:xfrm>
            <a:prstGeom prst="rect">
              <a:avLst/>
            </a:prstGeom>
            <a:noFill/>
            <a:ln>
              <a:noFill/>
            </a:ln>
          </p:spPr>
          <p:txBody>
            <a:bodyPr wrap="square" rtlCol="0">
              <a:spAutoFit/>
            </a:bodyPr>
            <a:lstStyle/>
            <a:p>
              <a:r>
                <a:rPr kumimoji="1" lang="ja-JP" altLang="en-US" sz="1050" dirty="0">
                  <a:latin typeface="+mn-ea"/>
                </a:rPr>
                <a:t>　工学的基盤の地震動を用いた数値計算によって、地表の地震動を算定</a:t>
              </a:r>
              <a:endParaRPr kumimoji="1" lang="en-US" altLang="ja-JP" sz="1050" dirty="0">
                <a:latin typeface="+mn-ea"/>
              </a:endParaRPr>
            </a:p>
            <a:p>
              <a:r>
                <a:rPr kumimoji="1" lang="ja-JP" altLang="en-US" sz="1050" dirty="0">
                  <a:latin typeface="+mn-ea"/>
                </a:rPr>
                <a:t>　大地震や軟弱地盤の影響を評価できる</a:t>
              </a:r>
              <a:r>
                <a:rPr kumimoji="1" lang="ja-JP" altLang="en-US" sz="1050" b="1" dirty="0">
                  <a:latin typeface="+mn-ea"/>
                </a:rPr>
                <a:t>逐次非線形解析</a:t>
              </a:r>
              <a:r>
                <a:rPr kumimoji="1" lang="ja-JP" altLang="en-US" sz="1050" dirty="0">
                  <a:latin typeface="+mn-ea"/>
                </a:rPr>
                <a:t>を考慮</a:t>
              </a:r>
              <a:endParaRPr kumimoji="1" lang="en-US" altLang="ja-JP" sz="1050" dirty="0">
                <a:latin typeface="+mn-ea"/>
              </a:endParaRPr>
            </a:p>
          </p:txBody>
        </p:sp>
        <p:sp>
          <p:nvSpPr>
            <p:cNvPr id="78" name="テキスト ボックス 77">
              <a:extLst>
                <a:ext uri="{FF2B5EF4-FFF2-40B4-BE49-F238E27FC236}">
                  <a16:creationId xmlns:a16="http://schemas.microsoft.com/office/drawing/2014/main" id="{FD70B4D0-F17E-A940-C539-9E7E2830250C}"/>
                </a:ext>
              </a:extLst>
            </p:cNvPr>
            <p:cNvSpPr txBox="1"/>
            <p:nvPr/>
          </p:nvSpPr>
          <p:spPr>
            <a:xfrm>
              <a:off x="4513358" y="1291281"/>
              <a:ext cx="2006358" cy="415498"/>
            </a:xfrm>
            <a:prstGeom prst="rect">
              <a:avLst/>
            </a:prstGeom>
            <a:noFill/>
            <a:ln>
              <a:noFill/>
            </a:ln>
          </p:spPr>
          <p:txBody>
            <a:bodyPr wrap="square" rtlCol="0">
              <a:spAutoFit/>
            </a:bodyPr>
            <a:lstStyle/>
            <a:p>
              <a:r>
                <a:rPr kumimoji="1" lang="ja-JP" altLang="en-US" sz="1050" dirty="0">
                  <a:latin typeface="+mn-ea"/>
                </a:rPr>
                <a:t>気象庁の方法を用いて地震動（波形）を震度に変換</a:t>
              </a:r>
            </a:p>
          </p:txBody>
        </p:sp>
        <p:sp>
          <p:nvSpPr>
            <p:cNvPr id="79" name="フリーフォーム: 図形 36">
              <a:extLst>
                <a:ext uri="{FF2B5EF4-FFF2-40B4-BE49-F238E27FC236}">
                  <a16:creationId xmlns:a16="http://schemas.microsoft.com/office/drawing/2014/main" id="{0A09D71C-443D-9871-7508-28C501393F62}"/>
                </a:ext>
              </a:extLst>
            </p:cNvPr>
            <p:cNvSpPr/>
            <p:nvPr/>
          </p:nvSpPr>
          <p:spPr>
            <a:xfrm rot="4590216">
              <a:off x="3425152" y="4515429"/>
              <a:ext cx="1564857"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pic>
        <p:nvPicPr>
          <p:cNvPr id="13" name="図 12">
            <a:extLst>
              <a:ext uri="{FF2B5EF4-FFF2-40B4-BE49-F238E27FC236}">
                <a16:creationId xmlns:a16="http://schemas.microsoft.com/office/drawing/2014/main" id="{70D9B0B6-F49B-3141-C654-65AD6AEA4EB3}"/>
              </a:ext>
            </a:extLst>
          </p:cNvPr>
          <p:cNvPicPr>
            <a:picLocks noChangeAspect="1"/>
          </p:cNvPicPr>
          <p:nvPr/>
        </p:nvPicPr>
        <p:blipFill>
          <a:blip r:embed="rId3"/>
          <a:stretch>
            <a:fillRect/>
          </a:stretch>
        </p:blipFill>
        <p:spPr>
          <a:xfrm>
            <a:off x="5489347" y="4008140"/>
            <a:ext cx="2984552" cy="1798383"/>
          </a:xfrm>
          <a:prstGeom prst="rect">
            <a:avLst/>
          </a:prstGeom>
        </p:spPr>
      </p:pic>
      <p:sp>
        <p:nvSpPr>
          <p:cNvPr id="21" name="テキスト ボックス 20">
            <a:extLst>
              <a:ext uri="{FF2B5EF4-FFF2-40B4-BE49-F238E27FC236}">
                <a16:creationId xmlns:a16="http://schemas.microsoft.com/office/drawing/2014/main" id="{0D867C2F-423C-0550-AFDC-1F1AA4DAB898}"/>
              </a:ext>
            </a:extLst>
          </p:cNvPr>
          <p:cNvSpPr txBox="1"/>
          <p:nvPr/>
        </p:nvSpPr>
        <p:spPr>
          <a:xfrm>
            <a:off x="4989716" y="5984043"/>
            <a:ext cx="3822240" cy="323165"/>
          </a:xfrm>
          <a:prstGeom prst="rect">
            <a:avLst/>
          </a:prstGeom>
          <a:noFill/>
        </p:spPr>
        <p:txBody>
          <a:bodyPr wrap="square">
            <a:spAutoFit/>
          </a:bodyPr>
          <a:lstStyle/>
          <a:p>
            <a:pPr algn="r">
              <a:lnSpc>
                <a:spcPts val="900"/>
              </a:lnSpc>
            </a:pPr>
            <a:r>
              <a:rPr lang="ja-JP" altLang="en-US" sz="900" dirty="0"/>
              <a:t>出典：防災科学技術研究所研究資料 第336号「全国地震動予測地図」作成手法の検討，2009</a:t>
            </a:r>
          </a:p>
        </p:txBody>
      </p:sp>
      <p:sp>
        <p:nvSpPr>
          <p:cNvPr id="20" name="四角形: 角を丸くする 4">
            <a:extLst>
              <a:ext uri="{FF2B5EF4-FFF2-40B4-BE49-F238E27FC236}">
                <a16:creationId xmlns:a16="http://schemas.microsoft.com/office/drawing/2014/main" id="{4E9C7777-6EE1-5400-B489-2062FD3EDFC1}"/>
              </a:ext>
            </a:extLst>
          </p:cNvPr>
          <p:cNvSpPr/>
          <p:nvPr/>
        </p:nvSpPr>
        <p:spPr>
          <a:xfrm>
            <a:off x="336885" y="868011"/>
            <a:ext cx="8465372" cy="1189893"/>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予測手法：破壊過程を考慮した計算を実施（</a:t>
            </a:r>
            <a:r>
              <a:rPr kumimoji="1" lang="en-US" altLang="ja-JP" sz="1400" dirty="0"/>
              <a:t>H19</a:t>
            </a:r>
            <a:r>
              <a:rPr kumimoji="1" lang="ja-JP" altLang="en-US" sz="1400" dirty="0"/>
              <a:t>想定（直下）と同じ手法）</a:t>
            </a:r>
            <a:endParaRPr kumimoji="1" lang="en-US" altLang="ja-JP" sz="1400" dirty="0"/>
          </a:p>
          <a:p>
            <a:pPr marL="742950" lvl="1" indent="-285750">
              <a:buFont typeface="Wingdings" panose="05000000000000000000" pitchFamily="2" charset="2"/>
              <a:buChar char="Ø"/>
            </a:pPr>
            <a:r>
              <a:rPr kumimoji="1" lang="en-US" altLang="ja-JP" sz="1400" b="1" dirty="0"/>
              <a:t>3</a:t>
            </a:r>
            <a:r>
              <a:rPr kumimoji="1" lang="ja-JP" altLang="en-US" sz="1400" b="1" dirty="0"/>
              <a:t>次元差分法</a:t>
            </a:r>
            <a:r>
              <a:rPr kumimoji="1" lang="ja-JP" altLang="en-US" sz="1400" dirty="0"/>
              <a:t>によって、</a:t>
            </a:r>
            <a:r>
              <a:rPr kumimoji="1" lang="ja-JP" altLang="en-US" sz="1400" b="1" dirty="0"/>
              <a:t>表面波を含む長周期地震動を考慮した地震動</a:t>
            </a:r>
            <a:r>
              <a:rPr kumimoji="1" lang="ja-JP" altLang="en-US" sz="1400" dirty="0"/>
              <a:t>を予測し、ステップ２の統計的グリーン関数法と足し合わせる方法（</a:t>
            </a:r>
            <a:r>
              <a:rPr kumimoji="1" lang="ja-JP" altLang="en-US" sz="1400" b="1" dirty="0"/>
              <a:t>ハイブリッド合成法</a:t>
            </a:r>
            <a:r>
              <a:rPr kumimoji="1" lang="ja-JP" altLang="en-US" sz="1400" dirty="0"/>
              <a:t>）で、工学的基盤の地震動を予測</a:t>
            </a:r>
          </a:p>
          <a:p>
            <a:pPr marL="742950" lvl="1" indent="-285750">
              <a:buFont typeface="Wingdings" panose="05000000000000000000" pitchFamily="2" charset="2"/>
              <a:buChar char="Ø"/>
            </a:pPr>
            <a:r>
              <a:rPr kumimoji="1" lang="ja-JP" altLang="en-US" sz="1400" dirty="0"/>
              <a:t>浅部地盤は、ステップ２と同様の等価線形解析法に加えて、大地震や軟弱地盤による影響を評価できる</a:t>
            </a:r>
            <a:r>
              <a:rPr kumimoji="1" lang="ja-JP" altLang="en-US" sz="1400" b="1" dirty="0"/>
              <a:t>逐次非線形解析</a:t>
            </a:r>
            <a:r>
              <a:rPr kumimoji="1" lang="ja-JP" altLang="en-US" sz="1400" dirty="0"/>
              <a:t>を用いて地表震度を予測</a:t>
            </a:r>
          </a:p>
        </p:txBody>
      </p:sp>
      <p:sp>
        <p:nvSpPr>
          <p:cNvPr id="12" name="テキスト ボックス 11">
            <a:extLst>
              <a:ext uri="{FF2B5EF4-FFF2-40B4-BE49-F238E27FC236}">
                <a16:creationId xmlns:a16="http://schemas.microsoft.com/office/drawing/2014/main" id="{C4DFB95A-F9AA-268E-FF3A-71185FC276C3}"/>
              </a:ext>
            </a:extLst>
          </p:cNvPr>
          <p:cNvSpPr txBox="1"/>
          <p:nvPr/>
        </p:nvSpPr>
        <p:spPr>
          <a:xfrm>
            <a:off x="5231189" y="2938279"/>
            <a:ext cx="3370868" cy="261610"/>
          </a:xfrm>
          <a:prstGeom prst="rect">
            <a:avLst/>
          </a:prstGeom>
          <a:noFill/>
        </p:spPr>
        <p:txBody>
          <a:bodyPr wrap="square" rtlCol="0">
            <a:spAutoFit/>
          </a:bodyPr>
          <a:lstStyle/>
          <a:p>
            <a:pPr algn="ctr"/>
            <a:r>
              <a:rPr kumimoji="1" lang="ja-JP" altLang="en-US" sz="1100" dirty="0">
                <a:latin typeface="+mn-ea"/>
              </a:rPr>
              <a:t>図</a:t>
            </a:r>
            <a:r>
              <a:rPr kumimoji="1" lang="en-US" altLang="ja-JP" sz="1100" dirty="0">
                <a:latin typeface="+mn-ea"/>
              </a:rPr>
              <a:t>26</a:t>
            </a:r>
            <a:r>
              <a:rPr kumimoji="1" lang="ja-JP" altLang="en-US" sz="1100" dirty="0">
                <a:latin typeface="+mn-ea"/>
              </a:rPr>
              <a:t>　非線形解析の概要</a:t>
            </a:r>
            <a:endParaRPr kumimoji="1" lang="en-US" altLang="ja-JP" sz="1100" dirty="0">
              <a:latin typeface="+mn-ea"/>
            </a:endParaRPr>
          </a:p>
        </p:txBody>
      </p:sp>
    </p:spTree>
    <p:extLst>
      <p:ext uri="{BB962C8B-B14F-4D97-AF65-F5344CB8AC3E}">
        <p14:creationId xmlns:p14="http://schemas.microsoft.com/office/powerpoint/2010/main" val="44615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447D-E09B-677C-EF1D-25188D8D3E1A}"/>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6014CAFD-6787-5C81-E942-C9CCE8CD5EB3}"/>
              </a:ext>
            </a:extLst>
          </p:cNvPr>
          <p:cNvSpPr>
            <a:spLocks noGrp="1"/>
          </p:cNvSpPr>
          <p:nvPr>
            <p:ph type="title"/>
          </p:nvPr>
        </p:nvSpPr>
        <p:spPr/>
        <p:txBody>
          <a:bodyPr>
            <a:normAutofit/>
          </a:bodyPr>
          <a:lstStyle/>
          <a:p>
            <a:r>
              <a:rPr lang="ja-JP" altLang="en-US" dirty="0"/>
              <a:t>２</a:t>
            </a:r>
            <a:r>
              <a:rPr lang="en-US" altLang="ja-JP" dirty="0"/>
              <a:t>-</a:t>
            </a:r>
            <a:r>
              <a:rPr lang="ja-JP" altLang="en-US" dirty="0"/>
              <a:t>⑦．被害想定の基礎となる地震動の設定（ステップ３）</a:t>
            </a:r>
            <a:endParaRPr kumimoji="1" lang="ja-JP" altLang="en-US" sz="1800" dirty="0"/>
          </a:p>
        </p:txBody>
      </p:sp>
      <p:sp>
        <p:nvSpPr>
          <p:cNvPr id="12" name="テキスト プレースホルダー 11">
            <a:extLst>
              <a:ext uri="{FF2B5EF4-FFF2-40B4-BE49-F238E27FC236}">
                <a16:creationId xmlns:a16="http://schemas.microsoft.com/office/drawing/2014/main" id="{AB9FB5F5-C481-99E3-8E7D-0C899D7533D8}"/>
              </a:ext>
            </a:extLst>
          </p:cNvPr>
          <p:cNvSpPr>
            <a:spLocks noGrp="1"/>
          </p:cNvSpPr>
          <p:nvPr>
            <p:ph type="body" sz="quarter" idx="11"/>
          </p:nvPr>
        </p:nvSpPr>
        <p:spPr>
          <a:xfrm>
            <a:off x="144000" y="477604"/>
            <a:ext cx="1944000" cy="320000"/>
          </a:xfrm>
        </p:spPr>
        <p:txBody>
          <a:bodyPr/>
          <a:lstStyle/>
          <a:p>
            <a:r>
              <a:rPr lang="ja-JP" altLang="en-US" dirty="0">
                <a:latin typeface="Meiryo UI" panose="020B0604030504040204" pitchFamily="50" charset="-128"/>
                <a:ea typeface="Meiryo UI" panose="020B0604030504040204" pitchFamily="50" charset="-128"/>
              </a:rPr>
              <a:t>ステップ３の予測結果</a:t>
            </a:r>
          </a:p>
        </p:txBody>
      </p:sp>
      <p:sp>
        <p:nvSpPr>
          <p:cNvPr id="15" name="スライド番号プレースホルダー 12">
            <a:extLst>
              <a:ext uri="{FF2B5EF4-FFF2-40B4-BE49-F238E27FC236}">
                <a16:creationId xmlns:a16="http://schemas.microsoft.com/office/drawing/2014/main" id="{FBD1FED0-4210-7019-4628-6C7685D6E52D}"/>
              </a:ext>
            </a:extLst>
          </p:cNvPr>
          <p:cNvSpPr>
            <a:spLocks noGrp="1"/>
          </p:cNvSpPr>
          <p:nvPr>
            <p:ph type="sldNum" sz="quarter" idx="12"/>
          </p:nvPr>
        </p:nvSpPr>
        <p:spPr/>
        <p:txBody>
          <a:bodyPr/>
          <a:lstStyle/>
          <a:p>
            <a:fld id="{DE8A6AB4-C314-4581-B2EB-142FADA2A072}" type="slidenum">
              <a:rPr lang="ja-JP" altLang="en-US" smtClean="0"/>
              <a:pPr/>
              <a:t>27</a:t>
            </a:fld>
            <a:endParaRPr lang="ja-JP" altLang="en-US" dirty="0"/>
          </a:p>
        </p:txBody>
      </p:sp>
      <p:graphicFrame>
        <p:nvGraphicFramePr>
          <p:cNvPr id="2" name="表 1">
            <a:extLst>
              <a:ext uri="{FF2B5EF4-FFF2-40B4-BE49-F238E27FC236}">
                <a16:creationId xmlns:a16="http://schemas.microsoft.com/office/drawing/2014/main" id="{D35F473D-5C2C-49EF-DBF9-FF61F29E5D0E}"/>
              </a:ext>
            </a:extLst>
          </p:cNvPr>
          <p:cNvGraphicFramePr>
            <a:graphicFrameLocks noGrp="1"/>
          </p:cNvGraphicFramePr>
          <p:nvPr>
            <p:extLst>
              <p:ext uri="{D42A27DB-BD31-4B8C-83A1-F6EECF244321}">
                <p14:modId xmlns:p14="http://schemas.microsoft.com/office/powerpoint/2010/main" val="2376022563"/>
              </p:ext>
            </p:extLst>
          </p:nvPr>
        </p:nvGraphicFramePr>
        <p:xfrm>
          <a:off x="5435535" y="1259591"/>
          <a:ext cx="3254468" cy="1752600"/>
        </p:xfrm>
        <a:graphic>
          <a:graphicData uri="http://schemas.openxmlformats.org/drawingml/2006/table">
            <a:tbl>
              <a:tblPr firstRow="1" bandRow="1">
                <a:tableStyleId>{5940675A-B579-460E-94D1-54222C63F5DA}</a:tableStyleId>
              </a:tblPr>
              <a:tblGrid>
                <a:gridCol w="1454468">
                  <a:extLst>
                    <a:ext uri="{9D8B030D-6E8A-4147-A177-3AD203B41FA5}">
                      <a16:colId xmlns:a16="http://schemas.microsoft.com/office/drawing/2014/main" val="3945821333"/>
                    </a:ext>
                  </a:extLst>
                </a:gridCol>
                <a:gridCol w="900000">
                  <a:extLst>
                    <a:ext uri="{9D8B030D-6E8A-4147-A177-3AD203B41FA5}">
                      <a16:colId xmlns:a16="http://schemas.microsoft.com/office/drawing/2014/main" val="3863293516"/>
                    </a:ext>
                  </a:extLst>
                </a:gridCol>
                <a:gridCol w="900000">
                  <a:extLst>
                    <a:ext uri="{9D8B030D-6E8A-4147-A177-3AD203B41FA5}">
                      <a16:colId xmlns:a16="http://schemas.microsoft.com/office/drawing/2014/main" val="3318174569"/>
                    </a:ext>
                  </a:extLst>
                </a:gridCol>
              </a:tblGrid>
              <a:tr h="0">
                <a:tc rowSpan="2">
                  <a:txBody>
                    <a:bodyPr/>
                    <a:lstStyle/>
                    <a:p>
                      <a:pPr algn="ctr"/>
                      <a:r>
                        <a:rPr kumimoji="1" lang="ja-JP" altLang="en-US" sz="1200" dirty="0"/>
                        <a:t>断層帯</a:t>
                      </a:r>
                    </a:p>
                  </a:txBody>
                  <a:tcPr anchor="ctr">
                    <a:solidFill>
                      <a:schemeClr val="accent5">
                        <a:lumMod val="20000"/>
                        <a:lumOff val="80000"/>
                      </a:schemeClr>
                    </a:solidFill>
                  </a:tcPr>
                </a:tc>
                <a:tc gridSpan="2">
                  <a:txBody>
                    <a:bodyPr/>
                    <a:lstStyle/>
                    <a:p>
                      <a:pPr algn="ctr" fontAlgn="ctr"/>
                      <a:r>
                        <a:rPr lang="ja-JP" altLang="en-US" sz="1200" b="0" i="0" u="none" strike="noStrike" dirty="0">
                          <a:solidFill>
                            <a:srgbClr val="000000"/>
                          </a:solidFill>
                          <a:effectLst/>
                          <a:latin typeface="+mn-ea"/>
                          <a:ea typeface="+mn-ea"/>
                        </a:rPr>
                        <a:t>曝露人口</a:t>
                      </a:r>
                      <a:endParaRPr lang="en-US" altLang="ja-JP" sz="12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hMerge="1">
                  <a:txBody>
                    <a:bodyPr/>
                    <a:lstStyle/>
                    <a:p>
                      <a:pPr algn="ctr" fontAlgn="ctr"/>
                      <a:endParaRPr lang="en-US" altLang="ja-JP" sz="1100" b="0" i="0" u="none" strike="noStrike" dirty="0">
                        <a:solidFill>
                          <a:srgbClr val="000000"/>
                        </a:solidFill>
                        <a:effectLst/>
                        <a:latin typeface="+mn-ea"/>
                        <a:ea typeface="+mn-ea"/>
                      </a:endParaRPr>
                    </a:p>
                  </a:txBody>
                  <a:tcPr marL="7620" marR="7620" marT="7620" marB="0" anchor="ctr"/>
                </a:tc>
                <a:extLst>
                  <a:ext uri="{0D108BD9-81ED-4DB2-BD59-A6C34878D82A}">
                    <a16:rowId xmlns:a16="http://schemas.microsoft.com/office/drawing/2014/main" val="3488926741"/>
                  </a:ext>
                </a:extLst>
              </a:tr>
              <a:tr h="0">
                <a:tc vMerge="1">
                  <a:txBody>
                    <a:bodyPr/>
                    <a:lstStyle/>
                    <a:p>
                      <a:pPr algn="ctr"/>
                      <a:endParaRPr kumimoji="1" lang="ja-JP" altLang="en-US" sz="1050" dirty="0"/>
                    </a:p>
                  </a:txBody>
                  <a:tcPr/>
                </a:tc>
                <a:tc>
                  <a:txBody>
                    <a:bodyPr/>
                    <a:lstStyle/>
                    <a:p>
                      <a:pPr algn="ctr" fontAlgn="ctr"/>
                      <a:r>
                        <a:rPr lang="en-US" altLang="ja-JP" sz="1200" b="0" i="0" u="none" strike="noStrike" dirty="0">
                          <a:solidFill>
                            <a:srgbClr val="000000"/>
                          </a:solidFill>
                          <a:effectLst/>
                          <a:latin typeface="+mn-ea"/>
                          <a:ea typeface="+mn-ea"/>
                        </a:rPr>
                        <a:t>6</a:t>
                      </a:r>
                      <a:r>
                        <a:rPr lang="ja-JP" altLang="en-US" sz="1200" b="0" i="0" u="none" strike="noStrike" dirty="0">
                          <a:solidFill>
                            <a:srgbClr val="000000"/>
                          </a:solidFill>
                          <a:effectLst/>
                          <a:latin typeface="+mn-ea"/>
                          <a:ea typeface="+mn-ea"/>
                        </a:rPr>
                        <a:t>弱以上</a:t>
                      </a:r>
                      <a:endParaRPr lang="en-US" altLang="ja-JP" sz="12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tc>
                  <a:txBody>
                    <a:bodyPr/>
                    <a:lstStyle/>
                    <a:p>
                      <a:pPr algn="ctr" fontAlgn="ctr"/>
                      <a:r>
                        <a:rPr lang="en-US" altLang="ja-JP" sz="1200" b="0" i="0" u="none" strike="noStrike" dirty="0">
                          <a:solidFill>
                            <a:srgbClr val="000000"/>
                          </a:solidFill>
                          <a:effectLst/>
                          <a:latin typeface="+mn-ea"/>
                          <a:ea typeface="+mn-ea"/>
                        </a:rPr>
                        <a:t>6</a:t>
                      </a:r>
                      <a:r>
                        <a:rPr lang="ja-JP" altLang="en-US" sz="1200" b="0" i="0" u="none" strike="noStrike" dirty="0">
                          <a:solidFill>
                            <a:srgbClr val="000000"/>
                          </a:solidFill>
                          <a:effectLst/>
                          <a:latin typeface="+mn-ea"/>
                          <a:ea typeface="+mn-ea"/>
                        </a:rPr>
                        <a:t>強以上</a:t>
                      </a:r>
                      <a:endParaRPr lang="en-US" altLang="ja-JP" sz="1200" b="0" i="0" u="none" strike="noStrike" dirty="0">
                        <a:solidFill>
                          <a:srgbClr val="000000"/>
                        </a:solidFill>
                        <a:effectLst/>
                        <a:latin typeface="+mn-ea"/>
                        <a:ea typeface="+mn-ea"/>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2776131380"/>
                  </a:ext>
                </a:extLst>
              </a:tr>
              <a:tr h="0">
                <a:tc>
                  <a:txBody>
                    <a:bodyPr/>
                    <a:lstStyle/>
                    <a:p>
                      <a:pPr algn="ctr"/>
                      <a:r>
                        <a:rPr kumimoji="1" lang="ja-JP" altLang="en-US" sz="1200" b="0" i="0" u="none" strike="noStrike" kern="1200" cap="none" spc="0" normalizeH="0" baseline="0" noProof="0" dirty="0">
                          <a:ln>
                            <a:noFill/>
                          </a:ln>
                          <a:solidFill>
                            <a:prstClr val="black"/>
                          </a:solidFill>
                          <a:effectLst/>
                          <a:uLnTx/>
                          <a:uFillTx/>
                          <a:latin typeface="Meiryo UI 本文"/>
                          <a:ea typeface="Meiryo UI"/>
                          <a:cs typeface="+mn-cs"/>
                        </a:rPr>
                        <a:t>上町断層帯①</a:t>
                      </a:r>
                      <a:endParaRPr kumimoji="1" lang="ja-JP" altLang="en-US" sz="1200" dirty="0">
                        <a:latin typeface="Meiryo UI 本文"/>
                      </a:endParaRPr>
                    </a:p>
                  </a:txBody>
                  <a:tcPr anchor="ctr"/>
                </a:tc>
                <a:tc>
                  <a:txBody>
                    <a:bodyPr/>
                    <a:lstStyle/>
                    <a:p>
                      <a:pPr algn="r" fontAlgn="ctr">
                        <a:buNone/>
                      </a:pPr>
                      <a:r>
                        <a:rPr lang="en-US" altLang="ja-JP" sz="1100" b="0" i="0" u="none" strike="noStrike" dirty="0">
                          <a:solidFill>
                            <a:srgbClr val="000000"/>
                          </a:solidFill>
                          <a:effectLst/>
                          <a:latin typeface="+mn-ea"/>
                          <a:ea typeface="+mn-ea"/>
                        </a:rPr>
                        <a:t>8,667,000</a:t>
                      </a:r>
                    </a:p>
                  </a:txBody>
                  <a:tcPr marL="7620" marR="7620" marT="7620" marB="0" anchor="ctr"/>
                </a:tc>
                <a:tc>
                  <a:txBody>
                    <a:bodyPr/>
                    <a:lstStyle/>
                    <a:p>
                      <a:pPr algn="r" fontAlgn="ctr">
                        <a:buNone/>
                      </a:pPr>
                      <a:r>
                        <a:rPr lang="en-US" altLang="ja-JP" sz="1100" b="0" i="0" u="none" strike="noStrike" dirty="0">
                          <a:solidFill>
                            <a:srgbClr val="000000"/>
                          </a:solidFill>
                          <a:effectLst/>
                          <a:latin typeface="+mn-ea"/>
                          <a:ea typeface="+mn-ea"/>
                        </a:rPr>
                        <a:t>5,895,000</a:t>
                      </a:r>
                    </a:p>
                  </a:txBody>
                  <a:tcPr marL="7620" marR="7620" marT="7620" marB="0" anchor="ctr"/>
                </a:tc>
                <a:extLst>
                  <a:ext uri="{0D108BD9-81ED-4DB2-BD59-A6C34878D82A}">
                    <a16:rowId xmlns:a16="http://schemas.microsoft.com/office/drawing/2014/main" val="3008010442"/>
                  </a:ext>
                </a:extLst>
              </a:tr>
              <a:tr h="0">
                <a:tc>
                  <a:txBody>
                    <a:bodyPr/>
                    <a:lstStyle/>
                    <a:p>
                      <a:pPr algn="ctr"/>
                      <a:r>
                        <a:rPr kumimoji="1" lang="ja-JP" altLang="en-US" sz="1200" b="0" i="0" u="none" strike="noStrike" kern="1200" cap="none" spc="0" normalizeH="0" baseline="0" noProof="0" dirty="0">
                          <a:ln>
                            <a:noFill/>
                          </a:ln>
                          <a:solidFill>
                            <a:prstClr val="black"/>
                          </a:solidFill>
                          <a:effectLst/>
                          <a:uLnTx/>
                          <a:uFillTx/>
                          <a:latin typeface="Meiryo UI 本文"/>
                          <a:ea typeface="Meiryo UI"/>
                          <a:cs typeface="+mn-cs"/>
                        </a:rPr>
                        <a:t>上町断層帯②</a:t>
                      </a:r>
                      <a:endParaRPr kumimoji="1" lang="ja-JP" altLang="en-US" sz="1200" dirty="0">
                        <a:latin typeface="Meiryo UI 本文"/>
                      </a:endParaRPr>
                    </a:p>
                  </a:txBody>
                  <a:tcPr anchor="ctr"/>
                </a:tc>
                <a:tc>
                  <a:txBody>
                    <a:bodyPr/>
                    <a:lstStyle/>
                    <a:p>
                      <a:pPr algn="r" fontAlgn="ctr">
                        <a:buNone/>
                      </a:pPr>
                      <a:r>
                        <a:rPr lang="en-US" altLang="ja-JP" sz="1100" b="0" i="0" u="none" strike="noStrike">
                          <a:solidFill>
                            <a:srgbClr val="000000"/>
                          </a:solidFill>
                          <a:effectLst/>
                          <a:latin typeface="+mn-ea"/>
                          <a:ea typeface="+mn-ea"/>
                        </a:rPr>
                        <a:t>8,123,000</a:t>
                      </a:r>
                    </a:p>
                  </a:txBody>
                  <a:tcPr marL="7620" marR="7620" marT="7620" marB="0" anchor="ctr"/>
                </a:tc>
                <a:tc>
                  <a:txBody>
                    <a:bodyPr/>
                    <a:lstStyle/>
                    <a:p>
                      <a:pPr algn="r" fontAlgn="ctr">
                        <a:buNone/>
                      </a:pPr>
                      <a:r>
                        <a:rPr lang="en-US" altLang="ja-JP" sz="1100" b="0" i="0" u="none" strike="noStrike" dirty="0">
                          <a:solidFill>
                            <a:srgbClr val="000000"/>
                          </a:solidFill>
                          <a:effectLst/>
                          <a:latin typeface="+mn-ea"/>
                          <a:ea typeface="+mn-ea"/>
                        </a:rPr>
                        <a:t>3,538,000</a:t>
                      </a:r>
                    </a:p>
                  </a:txBody>
                  <a:tcPr marL="7620" marR="7620" marT="7620" marB="0" anchor="ctr"/>
                </a:tc>
                <a:extLst>
                  <a:ext uri="{0D108BD9-81ED-4DB2-BD59-A6C34878D82A}">
                    <a16:rowId xmlns:a16="http://schemas.microsoft.com/office/drawing/2014/main" val="4266236315"/>
                  </a:ext>
                </a:extLst>
              </a:tr>
              <a:tr h="0">
                <a:tc>
                  <a:txBody>
                    <a:bodyPr/>
                    <a:lstStyle/>
                    <a:p>
                      <a:pPr algn="ctr"/>
                      <a:r>
                        <a:rPr kumimoji="1" lang="ja-JP" altLang="en-US" sz="1200" dirty="0">
                          <a:latin typeface="Meiryo UI 本文"/>
                        </a:rPr>
                        <a:t>生駒断層帯</a:t>
                      </a:r>
                    </a:p>
                  </a:txBody>
                  <a:tcPr anchor="ctr"/>
                </a:tc>
                <a:tc>
                  <a:txBody>
                    <a:bodyPr/>
                    <a:lstStyle/>
                    <a:p>
                      <a:pPr algn="r" fontAlgn="ctr">
                        <a:buNone/>
                      </a:pPr>
                      <a:r>
                        <a:rPr lang="en-US" altLang="ja-JP" sz="1100" b="0" i="0" u="none" strike="noStrike">
                          <a:solidFill>
                            <a:srgbClr val="000000"/>
                          </a:solidFill>
                          <a:effectLst/>
                          <a:latin typeface="+mn-ea"/>
                          <a:ea typeface="+mn-ea"/>
                        </a:rPr>
                        <a:t>6,048,000</a:t>
                      </a:r>
                    </a:p>
                  </a:txBody>
                  <a:tcPr marL="7620" marR="7620" marT="7620" marB="0" anchor="ctr"/>
                </a:tc>
                <a:tc>
                  <a:txBody>
                    <a:bodyPr/>
                    <a:lstStyle/>
                    <a:p>
                      <a:pPr algn="r" fontAlgn="ctr">
                        <a:buNone/>
                      </a:pPr>
                      <a:r>
                        <a:rPr lang="en-US" altLang="ja-JP" sz="1100" b="0" i="0" u="none" strike="noStrike" dirty="0">
                          <a:solidFill>
                            <a:srgbClr val="000000"/>
                          </a:solidFill>
                          <a:effectLst/>
                          <a:latin typeface="+mn-ea"/>
                          <a:ea typeface="+mn-ea"/>
                        </a:rPr>
                        <a:t>832,000</a:t>
                      </a:r>
                    </a:p>
                  </a:txBody>
                  <a:tcPr marL="7620" marR="7620" marT="7620" marB="0" anchor="ctr"/>
                </a:tc>
                <a:extLst>
                  <a:ext uri="{0D108BD9-81ED-4DB2-BD59-A6C34878D82A}">
                    <a16:rowId xmlns:a16="http://schemas.microsoft.com/office/drawing/2014/main" val="382001792"/>
                  </a:ext>
                </a:extLst>
              </a:tr>
              <a:tr h="0">
                <a:tc>
                  <a:txBody>
                    <a:bodyPr/>
                    <a:lstStyle/>
                    <a:p>
                      <a:pPr algn="ctr"/>
                      <a:r>
                        <a:rPr kumimoji="1" lang="ja-JP" altLang="en-US" sz="1200" dirty="0">
                          <a:latin typeface="Meiryo UI 本文"/>
                        </a:rPr>
                        <a:t>有馬高槻断層帯</a:t>
                      </a:r>
                    </a:p>
                  </a:txBody>
                  <a:tcPr anchor="ctr"/>
                </a:tc>
                <a:tc>
                  <a:txBody>
                    <a:bodyPr/>
                    <a:lstStyle/>
                    <a:p>
                      <a:pPr algn="r" fontAlgn="ctr">
                        <a:buNone/>
                      </a:pPr>
                      <a:r>
                        <a:rPr lang="en-US" altLang="ja-JP" sz="1100" b="0" i="0" u="none" strike="noStrike">
                          <a:solidFill>
                            <a:srgbClr val="000000"/>
                          </a:solidFill>
                          <a:effectLst/>
                          <a:latin typeface="+mn-ea"/>
                          <a:ea typeface="+mn-ea"/>
                        </a:rPr>
                        <a:t>5,006,000</a:t>
                      </a:r>
                    </a:p>
                  </a:txBody>
                  <a:tcPr marL="7620" marR="7620" marT="7620" marB="0" anchor="ctr"/>
                </a:tc>
                <a:tc>
                  <a:txBody>
                    <a:bodyPr/>
                    <a:lstStyle/>
                    <a:p>
                      <a:pPr algn="r" fontAlgn="ctr">
                        <a:buNone/>
                      </a:pPr>
                      <a:r>
                        <a:rPr lang="en-US" altLang="ja-JP" sz="1100" b="0" i="0" u="none" strike="noStrike" dirty="0">
                          <a:solidFill>
                            <a:srgbClr val="000000"/>
                          </a:solidFill>
                          <a:effectLst/>
                          <a:latin typeface="+mn-ea"/>
                          <a:ea typeface="+mn-ea"/>
                        </a:rPr>
                        <a:t>1,705,000</a:t>
                      </a:r>
                    </a:p>
                  </a:txBody>
                  <a:tcPr marL="7620" marR="7620" marT="7620" marB="0" anchor="ctr"/>
                </a:tc>
                <a:extLst>
                  <a:ext uri="{0D108BD9-81ED-4DB2-BD59-A6C34878D82A}">
                    <a16:rowId xmlns:a16="http://schemas.microsoft.com/office/drawing/2014/main" val="2825351339"/>
                  </a:ext>
                </a:extLst>
              </a:tr>
              <a:tr h="0">
                <a:tc>
                  <a:txBody>
                    <a:bodyPr/>
                    <a:lstStyle/>
                    <a:p>
                      <a:pPr algn="ctr"/>
                      <a:r>
                        <a:rPr kumimoji="1" lang="ja-JP" altLang="en-US" sz="1200" dirty="0">
                          <a:latin typeface="Meiryo UI 本文"/>
                        </a:rPr>
                        <a:t>中央構造線断層帯</a:t>
                      </a:r>
                    </a:p>
                  </a:txBody>
                  <a:tcPr anchor="ctr"/>
                </a:tc>
                <a:tc>
                  <a:txBody>
                    <a:bodyPr/>
                    <a:lstStyle/>
                    <a:p>
                      <a:pPr algn="r" fontAlgn="ctr">
                        <a:buNone/>
                      </a:pPr>
                      <a:r>
                        <a:rPr lang="en-US" altLang="ja-JP" sz="1100" b="0" i="0" u="none" strike="noStrike">
                          <a:solidFill>
                            <a:srgbClr val="000000"/>
                          </a:solidFill>
                          <a:effectLst/>
                          <a:latin typeface="+mn-ea"/>
                          <a:ea typeface="+mn-ea"/>
                        </a:rPr>
                        <a:t>5,259,000</a:t>
                      </a:r>
                    </a:p>
                  </a:txBody>
                  <a:tcPr marL="7620" marR="7620" marT="7620" marB="0" anchor="ctr"/>
                </a:tc>
                <a:tc>
                  <a:txBody>
                    <a:bodyPr/>
                    <a:lstStyle/>
                    <a:p>
                      <a:pPr algn="r" fontAlgn="ctr">
                        <a:buNone/>
                      </a:pPr>
                      <a:r>
                        <a:rPr lang="en-US" altLang="ja-JP" sz="1100" b="0" i="0" u="none" strike="noStrike" dirty="0">
                          <a:solidFill>
                            <a:srgbClr val="000000"/>
                          </a:solidFill>
                          <a:effectLst/>
                          <a:latin typeface="+mn-ea"/>
                          <a:ea typeface="+mn-ea"/>
                        </a:rPr>
                        <a:t>1,995,000</a:t>
                      </a:r>
                    </a:p>
                  </a:txBody>
                  <a:tcPr marL="7620" marR="7620" marT="7620" marB="0" anchor="ctr"/>
                </a:tc>
                <a:extLst>
                  <a:ext uri="{0D108BD9-81ED-4DB2-BD59-A6C34878D82A}">
                    <a16:rowId xmlns:a16="http://schemas.microsoft.com/office/drawing/2014/main" val="3214584249"/>
                  </a:ext>
                </a:extLst>
              </a:tr>
            </a:tbl>
          </a:graphicData>
        </a:graphic>
      </p:graphicFrame>
      <p:sp>
        <p:nvSpPr>
          <p:cNvPr id="3" name="テキスト ボックス 2">
            <a:extLst>
              <a:ext uri="{FF2B5EF4-FFF2-40B4-BE49-F238E27FC236}">
                <a16:creationId xmlns:a16="http://schemas.microsoft.com/office/drawing/2014/main" id="{860C0CD7-29B2-A9A9-460E-0586355731A2}"/>
              </a:ext>
            </a:extLst>
          </p:cNvPr>
          <p:cNvSpPr txBox="1"/>
          <p:nvPr/>
        </p:nvSpPr>
        <p:spPr>
          <a:xfrm>
            <a:off x="5460486" y="957336"/>
            <a:ext cx="3204566" cy="261610"/>
          </a:xfrm>
          <a:prstGeom prst="rect">
            <a:avLst/>
          </a:prstGeom>
          <a:noFill/>
        </p:spPr>
        <p:txBody>
          <a:bodyPr wrap="square" rtlCol="0">
            <a:spAutoFit/>
          </a:bodyPr>
          <a:lstStyle/>
          <a:p>
            <a:pPr algn="ctr"/>
            <a:r>
              <a:rPr kumimoji="1" lang="ja-JP" altLang="en-US" sz="1100" dirty="0">
                <a:latin typeface="+mn-ea"/>
              </a:rPr>
              <a:t>表</a:t>
            </a:r>
            <a:r>
              <a:rPr kumimoji="1" lang="en-US" altLang="ja-JP" sz="1100" dirty="0">
                <a:latin typeface="+mn-ea"/>
              </a:rPr>
              <a:t>7</a:t>
            </a:r>
            <a:r>
              <a:rPr kumimoji="1" lang="ja-JP" altLang="en-US" sz="1100" dirty="0">
                <a:latin typeface="+mn-ea"/>
              </a:rPr>
              <a:t>　ステップ３による曝露人口（単位：人）</a:t>
            </a:r>
            <a:endParaRPr kumimoji="1" lang="en-US" altLang="ja-JP" sz="1100" dirty="0">
              <a:latin typeface="+mn-ea"/>
            </a:endParaRPr>
          </a:p>
        </p:txBody>
      </p:sp>
      <p:sp>
        <p:nvSpPr>
          <p:cNvPr id="7" name="テキスト ボックス 6">
            <a:extLst>
              <a:ext uri="{FF2B5EF4-FFF2-40B4-BE49-F238E27FC236}">
                <a16:creationId xmlns:a16="http://schemas.microsoft.com/office/drawing/2014/main" id="{9D61CC96-13B6-C680-A5EA-1F5920519E8D}"/>
              </a:ext>
            </a:extLst>
          </p:cNvPr>
          <p:cNvSpPr txBox="1"/>
          <p:nvPr/>
        </p:nvSpPr>
        <p:spPr>
          <a:xfrm>
            <a:off x="2403623" y="3361478"/>
            <a:ext cx="4111478" cy="276999"/>
          </a:xfrm>
          <a:prstGeom prst="rect">
            <a:avLst/>
          </a:prstGeom>
          <a:noFill/>
          <a:ln>
            <a:noFill/>
          </a:ln>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表</a:t>
            </a:r>
            <a:r>
              <a:rPr kumimoji="1" lang="en-US" altLang="ja-JP" sz="1200" dirty="0">
                <a:latin typeface="+mn-ea"/>
              </a:rPr>
              <a:t>8</a:t>
            </a:r>
            <a:r>
              <a:rPr kumimoji="1" lang="ja-JP" altLang="en-US" sz="1200" dirty="0">
                <a:latin typeface="+mn-ea"/>
              </a:rPr>
              <a:t> </a:t>
            </a:r>
            <a:r>
              <a:rPr lang="ja-JP" altLang="en-US" sz="1200" dirty="0">
                <a:latin typeface="メイリオ" panose="020B0604030504040204" pitchFamily="50" charset="-128"/>
                <a:ea typeface="メイリオ" panose="020B0604030504040204" pitchFamily="50" charset="-128"/>
              </a:rPr>
              <a:t>　震度別の面積（単位：</a:t>
            </a:r>
            <a:r>
              <a:rPr lang="en-US" altLang="ja-JP" sz="1200" dirty="0">
                <a:latin typeface="メイリオ" panose="020B0604030504040204" pitchFamily="50" charset="-128"/>
                <a:ea typeface="メイリオ" panose="020B0604030504040204" pitchFamily="50" charset="-128"/>
              </a:rPr>
              <a:t>km</a:t>
            </a:r>
            <a:r>
              <a:rPr lang="en-US" altLang="ja-JP" sz="1200" baseline="300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）と面積率</a:t>
            </a:r>
          </a:p>
        </p:txBody>
      </p:sp>
      <p:graphicFrame>
        <p:nvGraphicFramePr>
          <p:cNvPr id="8" name="表 7">
            <a:extLst>
              <a:ext uri="{FF2B5EF4-FFF2-40B4-BE49-F238E27FC236}">
                <a16:creationId xmlns:a16="http://schemas.microsoft.com/office/drawing/2014/main" id="{1C39E908-3944-779C-CAFB-E4AD9791B019}"/>
              </a:ext>
            </a:extLst>
          </p:cNvPr>
          <p:cNvGraphicFramePr>
            <a:graphicFrameLocks noGrp="1"/>
          </p:cNvGraphicFramePr>
          <p:nvPr>
            <p:extLst>
              <p:ext uri="{D42A27DB-BD31-4B8C-83A1-F6EECF244321}">
                <p14:modId xmlns:p14="http://schemas.microsoft.com/office/powerpoint/2010/main" val="2636690286"/>
              </p:ext>
            </p:extLst>
          </p:nvPr>
        </p:nvGraphicFramePr>
        <p:xfrm>
          <a:off x="924128" y="3638477"/>
          <a:ext cx="7069039" cy="2459520"/>
        </p:xfrm>
        <a:graphic>
          <a:graphicData uri="http://schemas.openxmlformats.org/drawingml/2006/table">
            <a:tbl>
              <a:tblPr firstRow="1" bandRow="1">
                <a:tableStyleId>{5940675A-B579-460E-94D1-54222C63F5DA}</a:tableStyleId>
              </a:tblPr>
              <a:tblGrid>
                <a:gridCol w="1302068">
                  <a:extLst>
                    <a:ext uri="{9D8B030D-6E8A-4147-A177-3AD203B41FA5}">
                      <a16:colId xmlns:a16="http://schemas.microsoft.com/office/drawing/2014/main" val="3945821333"/>
                    </a:ext>
                  </a:extLst>
                </a:gridCol>
                <a:gridCol w="823853">
                  <a:extLst>
                    <a:ext uri="{9D8B030D-6E8A-4147-A177-3AD203B41FA5}">
                      <a16:colId xmlns:a16="http://schemas.microsoft.com/office/drawing/2014/main" val="3964636619"/>
                    </a:ext>
                  </a:extLst>
                </a:gridCol>
                <a:gridCol w="823853">
                  <a:extLst>
                    <a:ext uri="{9D8B030D-6E8A-4147-A177-3AD203B41FA5}">
                      <a16:colId xmlns:a16="http://schemas.microsoft.com/office/drawing/2014/main" val="3863293516"/>
                    </a:ext>
                  </a:extLst>
                </a:gridCol>
                <a:gridCol w="823853">
                  <a:extLst>
                    <a:ext uri="{9D8B030D-6E8A-4147-A177-3AD203B41FA5}">
                      <a16:colId xmlns:a16="http://schemas.microsoft.com/office/drawing/2014/main" val="3318174569"/>
                    </a:ext>
                  </a:extLst>
                </a:gridCol>
                <a:gridCol w="823853">
                  <a:extLst>
                    <a:ext uri="{9D8B030D-6E8A-4147-A177-3AD203B41FA5}">
                      <a16:colId xmlns:a16="http://schemas.microsoft.com/office/drawing/2014/main" val="942832415"/>
                    </a:ext>
                  </a:extLst>
                </a:gridCol>
                <a:gridCol w="823853">
                  <a:extLst>
                    <a:ext uri="{9D8B030D-6E8A-4147-A177-3AD203B41FA5}">
                      <a16:colId xmlns:a16="http://schemas.microsoft.com/office/drawing/2014/main" val="3554954236"/>
                    </a:ext>
                  </a:extLst>
                </a:gridCol>
                <a:gridCol w="823853">
                  <a:extLst>
                    <a:ext uri="{9D8B030D-6E8A-4147-A177-3AD203B41FA5}">
                      <a16:colId xmlns:a16="http://schemas.microsoft.com/office/drawing/2014/main" val="675352234"/>
                    </a:ext>
                  </a:extLst>
                </a:gridCol>
                <a:gridCol w="823853">
                  <a:extLst>
                    <a:ext uri="{9D8B030D-6E8A-4147-A177-3AD203B41FA5}">
                      <a16:colId xmlns:a16="http://schemas.microsoft.com/office/drawing/2014/main" val="2980149497"/>
                    </a:ext>
                  </a:extLst>
                </a:gridCol>
              </a:tblGrid>
              <a:tr h="252000">
                <a:tc>
                  <a:txBody>
                    <a:bodyPr/>
                    <a:lstStyle/>
                    <a:p>
                      <a:pPr algn="ctr"/>
                      <a:r>
                        <a:rPr kumimoji="1" lang="ja-JP" altLang="en-US" sz="1200" dirty="0"/>
                        <a:t>断層帯</a:t>
                      </a:r>
                    </a:p>
                  </a:txBody>
                  <a:tcPr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３以下</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４</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５弱</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５強</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６弱</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６強</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本文"/>
                          <a:ea typeface="Meiryo UI"/>
                          <a:cs typeface="+mn-cs"/>
                        </a:rPr>
                        <a:t>７</a:t>
                      </a:r>
                      <a:endParaRPr kumimoji="1" lang="en-US" altLang="ja-JP" sz="1200" b="0" i="0" u="none" strike="noStrike" kern="1200" cap="none" spc="0" normalizeH="0" baseline="0" noProof="0" dirty="0">
                        <a:ln>
                          <a:noFill/>
                        </a:ln>
                        <a:solidFill>
                          <a:srgbClr val="000000"/>
                        </a:solidFill>
                        <a:effectLst/>
                        <a:uLnTx/>
                        <a:uFillTx/>
                        <a:latin typeface="Meiryo UI 本文"/>
                        <a:ea typeface="Meiryo UI"/>
                        <a:cs typeface="+mn-cs"/>
                      </a:endParaRPr>
                    </a:p>
                  </a:txBody>
                  <a:tcPr marL="7620" marR="7620" marT="7620" marB="0" anchor="ctr">
                    <a:solidFill>
                      <a:schemeClr val="accent5">
                        <a:lumMod val="20000"/>
                        <a:lumOff val="80000"/>
                      </a:schemeClr>
                    </a:solidFill>
                  </a:tcPr>
                </a:tc>
                <a:extLst>
                  <a:ext uri="{0D108BD9-81ED-4DB2-BD59-A6C34878D82A}">
                    <a16:rowId xmlns:a16="http://schemas.microsoft.com/office/drawing/2014/main" val="1396321083"/>
                  </a:ext>
                </a:extLst>
              </a:tr>
              <a:tr h="216000">
                <a:tc rowSpan="2">
                  <a:txBody>
                    <a:bodyPr/>
                    <a:lstStyle/>
                    <a:p>
                      <a:pPr algn="ct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上町断層帯①</a:t>
                      </a:r>
                      <a:endParaRPr kumimoji="1" lang="ja-JP" altLang="en-US" sz="1200" dirty="0"/>
                    </a:p>
                  </a:txBody>
                  <a:tcPr anchor="ctr"/>
                </a:tc>
                <a:tc>
                  <a:txBody>
                    <a:bodyPr/>
                    <a:lstStyle/>
                    <a:p>
                      <a:pPr algn="r" fontAlgn="ctr">
                        <a:buNone/>
                      </a:pPr>
                      <a:r>
                        <a:rPr lang="en-US" sz="1200" b="0" i="0" u="none" strike="noStrike">
                          <a:solidFill>
                            <a:srgbClr val="000000"/>
                          </a:solidFill>
                          <a:effectLst/>
                          <a:latin typeface="+mn-ea"/>
                          <a:ea typeface="+mn-ea"/>
                        </a:rPr>
                        <a:t>0km²</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51km²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193km²</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407km²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544km²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645km²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66km²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45068530"/>
                  </a:ext>
                </a:extLst>
              </a:tr>
              <a:tr h="216000">
                <a:tc vMerge="1">
                  <a:txBody>
                    <a:bodyPr/>
                    <a:lstStyle/>
                    <a:p>
                      <a:endParaRPr dirty="0"/>
                    </a:p>
                  </a:txBody>
                  <a:tcPr anchor="ctr"/>
                </a:tc>
                <a:tc>
                  <a:txBody>
                    <a:bodyPr/>
                    <a:lstStyle/>
                    <a:p>
                      <a:pPr algn="r" fontAlgn="ctr">
                        <a:buNone/>
                      </a:pPr>
                      <a:r>
                        <a:rPr lang="en-US" altLang="ja-JP" sz="1050" b="0" i="0" u="none" strike="noStrike" dirty="0">
                          <a:solidFill>
                            <a:srgbClr val="000000"/>
                          </a:solidFill>
                          <a:effectLst/>
                          <a:latin typeface="+mn-ea"/>
                          <a:ea typeface="+mn-ea"/>
                        </a:rPr>
                        <a:t>0.0%</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10.1%</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21.3%</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28.6%</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33.8%</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3.5%</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008010442"/>
                  </a:ext>
                </a:extLst>
              </a:tr>
              <a:tr h="216000">
                <a:tc rowSpan="2">
                  <a:txBody>
                    <a:bodyPr/>
                    <a:lstStyle/>
                    <a:p>
                      <a:pPr algn="ct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上町断層帯②</a:t>
                      </a:r>
                      <a:endParaRPr kumimoji="1" lang="ja-JP" altLang="en-US" sz="1200" dirty="0"/>
                    </a:p>
                  </a:txBody>
                  <a:tcPr anchor="ctr"/>
                </a:tc>
                <a:tc>
                  <a:txBody>
                    <a:bodyPr/>
                    <a:lstStyle/>
                    <a:p>
                      <a:pPr algn="r" fontAlgn="ctr">
                        <a:buNone/>
                      </a:pPr>
                      <a:r>
                        <a:rPr lang="en-US" sz="1200" b="0" i="0" u="none" strike="noStrike">
                          <a:solidFill>
                            <a:srgbClr val="000000"/>
                          </a:solidFill>
                          <a:effectLst/>
                          <a:latin typeface="+mn-ea"/>
                          <a:ea typeface="+mn-ea"/>
                        </a:rPr>
                        <a:t>0km²</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150km²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226km²</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226km²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760km²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382km²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162km²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15853425"/>
                  </a:ext>
                </a:extLst>
              </a:tr>
              <a:tr h="216000">
                <a:tc vMerge="1">
                  <a:txBody>
                    <a:bodyPr/>
                    <a:lstStyle/>
                    <a:p>
                      <a:endParaRPr dirty="0"/>
                    </a:p>
                  </a:txBody>
                  <a:tcPr anchor="ctr"/>
                </a:tc>
                <a:tc>
                  <a:txBody>
                    <a:bodyPr/>
                    <a:lstStyle/>
                    <a:p>
                      <a:pPr algn="r" fontAlgn="ctr">
                        <a:buNone/>
                      </a:pPr>
                      <a:r>
                        <a:rPr lang="en-US" altLang="ja-JP" sz="1050" b="0" i="0" u="none" strike="noStrike" dirty="0">
                          <a:solidFill>
                            <a:srgbClr val="000000"/>
                          </a:solidFill>
                          <a:effectLst/>
                          <a:latin typeface="+mn-ea"/>
                          <a:ea typeface="+mn-ea"/>
                        </a:rPr>
                        <a:t>0.0%</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11.8%</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11.9%</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39.9%</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20.0%</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8.5%</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4266236315"/>
                  </a:ext>
                </a:extLst>
              </a:tr>
              <a:tr h="216000">
                <a:tc rowSpan="2">
                  <a:txBody>
                    <a:bodyPr/>
                    <a:lstStyle/>
                    <a:p>
                      <a:pPr algn="ctr"/>
                      <a:r>
                        <a:rPr kumimoji="1" lang="ja-JP" altLang="en-US" sz="1200" dirty="0"/>
                        <a:t>生駒断層帯</a:t>
                      </a:r>
                    </a:p>
                  </a:txBody>
                  <a:tcPr anchor="ctr"/>
                </a:tc>
                <a:tc>
                  <a:txBody>
                    <a:bodyPr/>
                    <a:lstStyle/>
                    <a:p>
                      <a:pPr algn="r" fontAlgn="ctr">
                        <a:buNone/>
                      </a:pPr>
                      <a:r>
                        <a:rPr lang="en-US" sz="1200" b="0" i="0" u="none" strike="noStrike">
                          <a:solidFill>
                            <a:srgbClr val="000000"/>
                          </a:solidFill>
                          <a:effectLst/>
                          <a:latin typeface="+mn-ea"/>
                          <a:ea typeface="+mn-ea"/>
                        </a:rPr>
                        <a:t>2km²</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420km²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366km²</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397km²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593km²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125km²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1km²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9521448"/>
                  </a:ext>
                </a:extLst>
              </a:tr>
              <a:tr h="216000">
                <a:tc vMerge="1">
                  <a:txBody>
                    <a:bodyPr/>
                    <a:lstStyle/>
                    <a:p>
                      <a:endParaRPr dirty="0"/>
                    </a:p>
                  </a:txBody>
                  <a:tcPr anchor="ctr"/>
                </a:tc>
                <a:tc>
                  <a:txBody>
                    <a:bodyPr/>
                    <a:lstStyle/>
                    <a:p>
                      <a:pPr algn="r" fontAlgn="ctr">
                        <a:buNone/>
                      </a:pPr>
                      <a:r>
                        <a:rPr lang="en-US" altLang="ja-JP" sz="1050" b="0" i="0" u="none" strike="noStrike" dirty="0">
                          <a:solidFill>
                            <a:srgbClr val="000000"/>
                          </a:solidFill>
                          <a:effectLst/>
                          <a:latin typeface="+mn-ea"/>
                          <a:ea typeface="+mn-ea"/>
                        </a:rPr>
                        <a:t>0.1%</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a:solidFill>
                            <a:srgbClr val="000000"/>
                          </a:solidFill>
                          <a:effectLst/>
                          <a:latin typeface="+mn-ea"/>
                          <a:ea typeface="+mn-ea"/>
                        </a:rPr>
                        <a:t>19.2%</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20.9%</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a:solidFill>
                            <a:srgbClr val="000000"/>
                          </a:solidFill>
                          <a:effectLst/>
                          <a:latin typeface="+mn-ea"/>
                          <a:ea typeface="+mn-ea"/>
                        </a:rPr>
                        <a:t>31.1%</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a:solidFill>
                            <a:srgbClr val="000000"/>
                          </a:solidFill>
                          <a:effectLst/>
                          <a:latin typeface="+mn-ea"/>
                          <a:ea typeface="+mn-ea"/>
                        </a:rPr>
                        <a:t>6.6%</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0.1%</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82001792"/>
                  </a:ext>
                </a:extLst>
              </a:tr>
              <a:tr h="216000">
                <a:tc rowSpan="2">
                  <a:txBody>
                    <a:bodyPr/>
                    <a:lstStyle/>
                    <a:p>
                      <a:pPr algn="ctr"/>
                      <a:r>
                        <a:rPr kumimoji="1" lang="ja-JP" altLang="en-US" sz="1200" dirty="0"/>
                        <a:t>有馬高槻断層帯</a:t>
                      </a:r>
                    </a:p>
                  </a:txBody>
                  <a:tcPr anchor="ctr"/>
                </a:tc>
                <a:tc>
                  <a:txBody>
                    <a:bodyPr/>
                    <a:lstStyle/>
                    <a:p>
                      <a:pPr algn="r" fontAlgn="ctr">
                        <a:buNone/>
                      </a:pPr>
                      <a:r>
                        <a:rPr lang="en-US" sz="1200" b="0" i="0" u="none" strike="noStrike">
                          <a:solidFill>
                            <a:srgbClr val="000000"/>
                          </a:solidFill>
                          <a:effectLst/>
                          <a:latin typeface="+mn-ea"/>
                          <a:ea typeface="+mn-ea"/>
                        </a:rPr>
                        <a:t>1km²</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427km²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339km²</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492km²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434km²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193km²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20km²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5578538"/>
                  </a:ext>
                </a:extLst>
              </a:tr>
              <a:tr h="216000">
                <a:tc vMerge="1">
                  <a:txBody>
                    <a:bodyPr/>
                    <a:lstStyle/>
                    <a:p>
                      <a:endParaRPr dirty="0"/>
                    </a:p>
                  </a:txBody>
                  <a:tcPr anchor="ctr"/>
                </a:tc>
                <a:tc>
                  <a:txBody>
                    <a:bodyPr/>
                    <a:lstStyle/>
                    <a:p>
                      <a:pPr algn="r" fontAlgn="ctr">
                        <a:buNone/>
                      </a:pPr>
                      <a:r>
                        <a:rPr lang="en-US" altLang="ja-JP" sz="1050" b="0" i="0" u="none" strike="noStrike" dirty="0">
                          <a:solidFill>
                            <a:srgbClr val="000000"/>
                          </a:solidFill>
                          <a:effectLst/>
                          <a:latin typeface="+mn-ea"/>
                          <a:ea typeface="+mn-ea"/>
                        </a:rPr>
                        <a:t>0.0%</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22.4%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17.8%</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a:solidFill>
                            <a:srgbClr val="000000"/>
                          </a:solidFill>
                          <a:effectLst/>
                          <a:latin typeface="+mn-ea"/>
                          <a:ea typeface="+mn-ea"/>
                        </a:rPr>
                        <a:t>25.8%</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a:solidFill>
                            <a:srgbClr val="000000"/>
                          </a:solidFill>
                          <a:effectLst/>
                          <a:latin typeface="+mn-ea"/>
                          <a:ea typeface="+mn-ea"/>
                        </a:rPr>
                        <a:t>22.8%</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a:solidFill>
                            <a:srgbClr val="000000"/>
                          </a:solidFill>
                          <a:effectLst/>
                          <a:latin typeface="+mn-ea"/>
                          <a:ea typeface="+mn-ea"/>
                        </a:rPr>
                        <a:t>10.1%</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1.0%</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825351339"/>
                  </a:ext>
                </a:extLst>
              </a:tr>
              <a:tr h="216000">
                <a:tc rowSpan="2">
                  <a:txBody>
                    <a:bodyPr/>
                    <a:lstStyle/>
                    <a:p>
                      <a:pPr algn="ctr"/>
                      <a:r>
                        <a:rPr kumimoji="1" lang="ja-JP" altLang="en-US" sz="1200" dirty="0"/>
                        <a:t>中央構造線</a:t>
                      </a:r>
                      <a:endParaRPr kumimoji="1" lang="en-US" altLang="ja-JP" sz="1200" dirty="0"/>
                    </a:p>
                    <a:p>
                      <a:pPr algn="ctr"/>
                      <a:r>
                        <a:rPr kumimoji="1" lang="ja-JP" altLang="en-US" sz="1200" dirty="0"/>
                        <a:t>断層帯</a:t>
                      </a:r>
                    </a:p>
                  </a:txBody>
                  <a:tcPr anchor="ctr"/>
                </a:tc>
                <a:tc>
                  <a:txBody>
                    <a:bodyPr/>
                    <a:lstStyle/>
                    <a:p>
                      <a:pPr algn="r" fontAlgn="ctr">
                        <a:buNone/>
                      </a:pPr>
                      <a:r>
                        <a:rPr lang="en-US" sz="1200" b="0" i="0" u="none" strike="noStrike">
                          <a:solidFill>
                            <a:srgbClr val="000000"/>
                          </a:solidFill>
                          <a:effectLst/>
                          <a:latin typeface="+mn-ea"/>
                          <a:ea typeface="+mn-ea"/>
                        </a:rPr>
                        <a:t>0km²</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304km²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101km²</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a:solidFill>
                            <a:srgbClr val="000000"/>
                          </a:solidFill>
                          <a:effectLst/>
                          <a:latin typeface="+mn-ea"/>
                          <a:ea typeface="+mn-ea"/>
                        </a:rPr>
                        <a:t>373km²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669km²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365km²</a:t>
                      </a:r>
                    </a:p>
                  </a:txBody>
                  <a:tcPr marL="7620" marR="7620" marT="7620" marB="0" anchor="ctr">
                    <a:lnB w="12700" cap="flat" cmpd="sng" algn="ctr">
                      <a:solidFill>
                        <a:schemeClr val="tx1"/>
                      </a:solidFill>
                      <a:prstDash val="sysDot"/>
                      <a:round/>
                      <a:headEnd type="none" w="med" len="med"/>
                      <a:tailEnd type="none" w="med" len="med"/>
                    </a:lnB>
                  </a:tcPr>
                </a:tc>
                <a:tc>
                  <a:txBody>
                    <a:bodyPr/>
                    <a:lstStyle/>
                    <a:p>
                      <a:pPr algn="r" fontAlgn="ctr">
                        <a:buNone/>
                      </a:pPr>
                      <a:r>
                        <a:rPr lang="en-US" sz="1200" b="0" i="0" u="none" strike="noStrike" dirty="0">
                          <a:solidFill>
                            <a:srgbClr val="000000"/>
                          </a:solidFill>
                          <a:effectLst/>
                          <a:latin typeface="+mn-ea"/>
                          <a:ea typeface="+mn-ea"/>
                        </a:rPr>
                        <a:t>92km²</a:t>
                      </a:r>
                    </a:p>
                  </a:txBody>
                  <a:tcPr marL="7620" marR="7620" marT="7620"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09746125"/>
                  </a:ext>
                </a:extLst>
              </a:tr>
              <a:tr h="216000">
                <a:tc vMerge="1">
                  <a:txBody>
                    <a:bodyPr/>
                    <a:lstStyle/>
                    <a:p>
                      <a:endParaRPr dirty="0"/>
                    </a:p>
                  </a:txBody>
                  <a:tcPr anchor="ctr"/>
                </a:tc>
                <a:tc>
                  <a:txBody>
                    <a:bodyPr/>
                    <a:lstStyle/>
                    <a:p>
                      <a:pPr algn="r" fontAlgn="ctr">
                        <a:buNone/>
                      </a:pPr>
                      <a:r>
                        <a:rPr lang="en-US" altLang="ja-JP" sz="1050" b="0" i="0" u="none" strike="noStrike" dirty="0">
                          <a:solidFill>
                            <a:srgbClr val="000000"/>
                          </a:solidFill>
                          <a:effectLst/>
                          <a:latin typeface="+mn-ea"/>
                          <a:ea typeface="+mn-ea"/>
                        </a:rPr>
                        <a:t>0.0%</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5.3%</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19.6%</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35.1%</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19.2%</a:t>
                      </a:r>
                    </a:p>
                  </a:txBody>
                  <a:tcPr marL="7620" marR="7620" marT="7620" marB="0" anchor="ctr">
                    <a:lnT w="12700" cap="flat" cmpd="sng" algn="ctr">
                      <a:solidFill>
                        <a:schemeClr val="tx1"/>
                      </a:solidFill>
                      <a:prstDash val="sysDot"/>
                      <a:round/>
                      <a:headEnd type="none" w="med" len="med"/>
                      <a:tailEnd type="none" w="med" len="med"/>
                    </a:lnT>
                  </a:tcPr>
                </a:tc>
                <a:tc>
                  <a:txBody>
                    <a:bodyPr/>
                    <a:lstStyle/>
                    <a:p>
                      <a:pPr algn="r" fontAlgn="ctr">
                        <a:buNone/>
                      </a:pPr>
                      <a:r>
                        <a:rPr lang="en-US" altLang="ja-JP" sz="1050" b="0" i="0" u="none" strike="noStrike" dirty="0">
                          <a:solidFill>
                            <a:srgbClr val="000000"/>
                          </a:solidFill>
                          <a:effectLst/>
                          <a:latin typeface="+mn-ea"/>
                          <a:ea typeface="+mn-ea"/>
                        </a:rPr>
                        <a:t>4.8%</a:t>
                      </a:r>
                    </a:p>
                  </a:txBody>
                  <a:tcPr marL="7620" marR="7620" marT="7620"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214584249"/>
                  </a:ext>
                </a:extLst>
              </a:tr>
            </a:tbl>
          </a:graphicData>
        </a:graphic>
      </p:graphicFrame>
      <p:sp>
        <p:nvSpPr>
          <p:cNvPr id="4" name="テキスト ボックス 3">
            <a:extLst>
              <a:ext uri="{FF2B5EF4-FFF2-40B4-BE49-F238E27FC236}">
                <a16:creationId xmlns:a16="http://schemas.microsoft.com/office/drawing/2014/main" id="{21A76406-CB29-6406-2C0E-12A49F0BFEF0}"/>
              </a:ext>
            </a:extLst>
          </p:cNvPr>
          <p:cNvSpPr txBox="1"/>
          <p:nvPr/>
        </p:nvSpPr>
        <p:spPr>
          <a:xfrm>
            <a:off x="303183" y="1845833"/>
            <a:ext cx="4881662" cy="830997"/>
          </a:xfrm>
          <a:prstGeom prst="rect">
            <a:avLst/>
          </a:prstGeom>
          <a:noFill/>
        </p:spPr>
        <p:txBody>
          <a:bodyPr wrap="square" rtlCol="0">
            <a:spAutoFit/>
          </a:bodyPr>
          <a:lstStyle/>
          <a:p>
            <a:pPr marL="171450" indent="-171450" algn="just">
              <a:buFont typeface="Wingdings" panose="05000000000000000000" pitchFamily="2" charset="2"/>
              <a:buChar char="u"/>
            </a:pPr>
            <a:r>
              <a:rPr lang="ja-JP" altLang="en-US" sz="1200" dirty="0"/>
              <a:t>ステップ３によって算定した被害想定の基礎となる地震動について、曝露人口及び震度別の面積と面積率を整理した。</a:t>
            </a:r>
            <a:endParaRPr lang="en-US" altLang="ja-JP" sz="1200" dirty="0"/>
          </a:p>
          <a:p>
            <a:pPr marL="171450" indent="-171450" algn="just">
              <a:buFont typeface="Wingdings" panose="05000000000000000000" pitchFamily="2" charset="2"/>
              <a:buChar char="u"/>
            </a:pPr>
            <a:r>
              <a:rPr lang="ja-JP" altLang="en-US" sz="1200" dirty="0"/>
              <a:t>震度別の面積より</a:t>
            </a:r>
            <a:r>
              <a:rPr lang="en-US" altLang="ja-JP" sz="1200" dirty="0"/>
              <a:t>【</a:t>
            </a:r>
            <a:r>
              <a:rPr lang="ja-JP" altLang="en-US" sz="1200" dirty="0"/>
              <a:t>上町断層帯①</a:t>
            </a:r>
            <a:r>
              <a:rPr lang="en-US" altLang="ja-JP" sz="1200" dirty="0"/>
              <a:t>】</a:t>
            </a:r>
            <a:r>
              <a:rPr lang="ja-JP" altLang="en-US" sz="1200" dirty="0"/>
              <a:t>では、府の約</a:t>
            </a:r>
            <a:r>
              <a:rPr lang="en-US" altLang="ja-JP" sz="1200" dirty="0"/>
              <a:t>37%</a:t>
            </a:r>
            <a:r>
              <a:rPr lang="ja-JP" altLang="en-US" sz="1200" dirty="0"/>
              <a:t>の範囲で震度６強以上と予測された。また、その曝露人口は約</a:t>
            </a:r>
            <a:r>
              <a:rPr lang="en-US" altLang="ja-JP" sz="1200" dirty="0"/>
              <a:t>590</a:t>
            </a:r>
            <a:r>
              <a:rPr lang="ja-JP" altLang="en-US" sz="1200" dirty="0"/>
              <a:t>万人と想定される。</a:t>
            </a:r>
            <a:endParaRPr lang="en-US" altLang="ja-JP" sz="1200" dirty="0"/>
          </a:p>
        </p:txBody>
      </p:sp>
      <p:sp>
        <p:nvSpPr>
          <p:cNvPr id="9" name="四角形: 角を丸くする 4">
            <a:extLst>
              <a:ext uri="{FF2B5EF4-FFF2-40B4-BE49-F238E27FC236}">
                <a16:creationId xmlns:a16="http://schemas.microsoft.com/office/drawing/2014/main" id="{21485BFE-D990-1D70-4CE2-5E82B2615829}"/>
              </a:ext>
            </a:extLst>
          </p:cNvPr>
          <p:cNvSpPr/>
          <p:nvPr/>
        </p:nvSpPr>
        <p:spPr>
          <a:xfrm>
            <a:off x="295278" y="885765"/>
            <a:ext cx="4889566" cy="719300"/>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600" dirty="0"/>
              <a:t>被害想定の基礎となる地震動の地表震度および震度曝露人口について示す。</a:t>
            </a:r>
          </a:p>
        </p:txBody>
      </p:sp>
      <p:sp>
        <p:nvSpPr>
          <p:cNvPr id="6" name="テキスト ボックス 5">
            <a:extLst>
              <a:ext uri="{FF2B5EF4-FFF2-40B4-BE49-F238E27FC236}">
                <a16:creationId xmlns:a16="http://schemas.microsoft.com/office/drawing/2014/main" id="{F9841895-DBD7-8437-ACCC-B458C87765CC}"/>
              </a:ext>
            </a:extLst>
          </p:cNvPr>
          <p:cNvSpPr txBox="1"/>
          <p:nvPr/>
        </p:nvSpPr>
        <p:spPr>
          <a:xfrm>
            <a:off x="922213" y="6177208"/>
            <a:ext cx="6026539" cy="276999"/>
          </a:xfrm>
          <a:prstGeom prst="rect">
            <a:avLst/>
          </a:prstGeom>
          <a:noFill/>
          <a:ln>
            <a:noFill/>
          </a:ln>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大阪府の面積を約</a:t>
            </a:r>
            <a:r>
              <a:rPr lang="en-US" altLang="ja-JP" sz="1200" dirty="0">
                <a:latin typeface="メイリオ" panose="020B0604030504040204" pitchFamily="50" charset="-128"/>
                <a:ea typeface="メイリオ" panose="020B0604030504040204" pitchFamily="50" charset="-128"/>
              </a:rPr>
              <a:t>1905km</a:t>
            </a:r>
            <a:r>
              <a:rPr lang="en-US" altLang="ja-JP" sz="1200" baseline="300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として算定　</a:t>
            </a:r>
            <a:endParaRPr lang="ja-JP" altLang="en-US" sz="1200" baseline="30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24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E3B5-14A9-5354-1791-1BA652B76FD3}"/>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DFD137E3-A633-A540-CBFC-E8D78B4AC37B}"/>
              </a:ext>
            </a:extLst>
          </p:cNvPr>
          <p:cNvSpPr>
            <a:spLocks noGrp="1"/>
          </p:cNvSpPr>
          <p:nvPr>
            <p:ph type="title"/>
          </p:nvPr>
        </p:nvSpPr>
        <p:spPr/>
        <p:txBody>
          <a:bodyPr>
            <a:normAutofit/>
          </a:bodyPr>
          <a:lstStyle/>
          <a:p>
            <a:r>
              <a:rPr lang="ja-JP" altLang="en-US" dirty="0"/>
              <a:t>２</a:t>
            </a:r>
            <a:r>
              <a:rPr lang="en-US" altLang="ja-JP" dirty="0"/>
              <a:t>-</a:t>
            </a:r>
            <a:r>
              <a:rPr lang="ja-JP" altLang="en-US" dirty="0"/>
              <a:t>⑦．被害想定の基礎となる地震動の設定（ステップ３）</a:t>
            </a:r>
            <a:endParaRPr kumimoji="1" lang="ja-JP" altLang="en-US" sz="1800" dirty="0"/>
          </a:p>
        </p:txBody>
      </p:sp>
      <p:sp>
        <p:nvSpPr>
          <p:cNvPr id="10" name="テキスト プレースホルダー 9">
            <a:extLst>
              <a:ext uri="{FF2B5EF4-FFF2-40B4-BE49-F238E27FC236}">
                <a16:creationId xmlns:a16="http://schemas.microsoft.com/office/drawing/2014/main" id="{24CEA481-4A8A-8134-26F5-08F23CFF1A14}"/>
              </a:ext>
            </a:extLst>
          </p:cNvPr>
          <p:cNvSpPr>
            <a:spLocks noGrp="1"/>
          </p:cNvSpPr>
          <p:nvPr>
            <p:ph type="body" sz="quarter" idx="11"/>
          </p:nvPr>
        </p:nvSpPr>
        <p:spPr>
          <a:xfrm>
            <a:off x="144000" y="477604"/>
            <a:ext cx="1944000" cy="320000"/>
          </a:xfrm>
        </p:spPr>
        <p:txBody>
          <a:bodyPr/>
          <a:lstStyle/>
          <a:p>
            <a:r>
              <a:rPr lang="ja-JP" altLang="en-US" dirty="0">
                <a:latin typeface="Meiryo UI" panose="020B0604030504040204" pitchFamily="50" charset="-128"/>
                <a:ea typeface="Meiryo UI" panose="020B0604030504040204" pitchFamily="50" charset="-128"/>
              </a:rPr>
              <a:t>ステップ３の予測結果</a:t>
            </a:r>
          </a:p>
        </p:txBody>
      </p:sp>
      <p:sp>
        <p:nvSpPr>
          <p:cNvPr id="25" name="角丸四角形 73">
            <a:extLst>
              <a:ext uri="{FF2B5EF4-FFF2-40B4-BE49-F238E27FC236}">
                <a16:creationId xmlns:a16="http://schemas.microsoft.com/office/drawing/2014/main" id="{AC3F797C-ACEA-8659-E296-935C4C399830}"/>
              </a:ext>
            </a:extLst>
          </p:cNvPr>
          <p:cNvSpPr/>
          <p:nvPr/>
        </p:nvSpPr>
        <p:spPr>
          <a:xfrm>
            <a:off x="1116000" y="1225197"/>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上町断層帯①</a:t>
            </a:r>
          </a:p>
        </p:txBody>
      </p:sp>
      <p:sp>
        <p:nvSpPr>
          <p:cNvPr id="26" name="角丸四角形 73">
            <a:extLst>
              <a:ext uri="{FF2B5EF4-FFF2-40B4-BE49-F238E27FC236}">
                <a16:creationId xmlns:a16="http://schemas.microsoft.com/office/drawing/2014/main" id="{A1EA838D-5F3B-14D6-DF6C-B6B0C4921CC8}"/>
              </a:ext>
            </a:extLst>
          </p:cNvPr>
          <p:cNvSpPr/>
          <p:nvPr/>
        </p:nvSpPr>
        <p:spPr>
          <a:xfrm>
            <a:off x="5179678" y="1225197"/>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上町断層帯②</a:t>
            </a:r>
          </a:p>
        </p:txBody>
      </p:sp>
      <p:sp>
        <p:nvSpPr>
          <p:cNvPr id="8" name="スライド番号プレースホルダー 12">
            <a:extLst>
              <a:ext uri="{FF2B5EF4-FFF2-40B4-BE49-F238E27FC236}">
                <a16:creationId xmlns:a16="http://schemas.microsoft.com/office/drawing/2014/main" id="{F6D51295-712E-F4C7-B5AF-C9702026D899}"/>
              </a:ext>
            </a:extLst>
          </p:cNvPr>
          <p:cNvSpPr>
            <a:spLocks noGrp="1"/>
          </p:cNvSpPr>
          <p:nvPr>
            <p:ph type="sldNum" sz="quarter" idx="12"/>
          </p:nvPr>
        </p:nvSpPr>
        <p:spPr>
          <a:xfrm>
            <a:off x="7159286" y="6563899"/>
            <a:ext cx="2057400" cy="365125"/>
          </a:xfrm>
        </p:spPr>
        <p:txBody>
          <a:bodyPr/>
          <a:lstStyle/>
          <a:p>
            <a:fld id="{DE8A6AB4-C314-4581-B2EB-142FADA2A072}" type="slidenum">
              <a:rPr lang="ja-JP" altLang="en-US" smtClean="0"/>
              <a:pPr/>
              <a:t>28</a:t>
            </a:fld>
            <a:endParaRPr lang="ja-JP" altLang="en-US" dirty="0"/>
          </a:p>
        </p:txBody>
      </p:sp>
      <p:sp>
        <p:nvSpPr>
          <p:cNvPr id="2" name="テキスト ボックス 1">
            <a:extLst>
              <a:ext uri="{FF2B5EF4-FFF2-40B4-BE49-F238E27FC236}">
                <a16:creationId xmlns:a16="http://schemas.microsoft.com/office/drawing/2014/main" id="{FDB871D3-EAF0-C48E-F70D-CC9F7514C219}"/>
              </a:ext>
            </a:extLst>
          </p:cNvPr>
          <p:cNvSpPr txBox="1"/>
          <p:nvPr/>
        </p:nvSpPr>
        <p:spPr>
          <a:xfrm>
            <a:off x="1120321" y="5436000"/>
            <a:ext cx="2844000" cy="600164"/>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豊中市、吹田市などの広い範囲で震度７が想定された。泉南部でも震度６強以上と想定され、府の広域で強い揺れとなる。</a:t>
            </a:r>
            <a:endParaRPr kumimoji="1" lang="en-US" altLang="ja-JP" sz="1100" dirty="0"/>
          </a:p>
        </p:txBody>
      </p:sp>
      <p:sp>
        <p:nvSpPr>
          <p:cNvPr id="3" name="テキスト ボックス 2">
            <a:extLst>
              <a:ext uri="{FF2B5EF4-FFF2-40B4-BE49-F238E27FC236}">
                <a16:creationId xmlns:a16="http://schemas.microsoft.com/office/drawing/2014/main" id="{F1893B40-3D97-D851-8A97-2C37C81EE182}"/>
              </a:ext>
            </a:extLst>
          </p:cNvPr>
          <p:cNvSpPr txBox="1"/>
          <p:nvPr/>
        </p:nvSpPr>
        <p:spPr>
          <a:xfrm>
            <a:off x="5179678" y="5436000"/>
            <a:ext cx="2844000" cy="769441"/>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大阪市南部～泉南部にかけて震度が高く、堺市～泉佐野市にかけて震度７と想定された。一方で、大阪市以北では震度６弱が主体となった。</a:t>
            </a:r>
            <a:endParaRPr kumimoji="1" lang="en-US" altLang="ja-JP" sz="1100" dirty="0"/>
          </a:p>
        </p:txBody>
      </p:sp>
      <p:pic>
        <p:nvPicPr>
          <p:cNvPr id="12" name="図 11" descr="マップ&#10;&#10;AI 生成コンテンツは誤りを含む可能性があります。">
            <a:extLst>
              <a:ext uri="{FF2B5EF4-FFF2-40B4-BE49-F238E27FC236}">
                <a16:creationId xmlns:a16="http://schemas.microsoft.com/office/drawing/2014/main" id="{4A8C5EEA-439F-9D9A-A261-B837317005A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20320" y="1368000"/>
            <a:ext cx="2844000" cy="4118897"/>
          </a:xfrm>
          <a:prstGeom prst="rect">
            <a:avLst/>
          </a:prstGeom>
        </p:spPr>
      </p:pic>
      <p:pic>
        <p:nvPicPr>
          <p:cNvPr id="15" name="図 14" descr="マップ&#10;&#10;AI 生成コンテンツは誤りを含む可能性があります。">
            <a:extLst>
              <a:ext uri="{FF2B5EF4-FFF2-40B4-BE49-F238E27FC236}">
                <a16:creationId xmlns:a16="http://schemas.microsoft.com/office/drawing/2014/main" id="{143CC6D4-DC58-A161-0AE5-252F83BD77B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79679" y="1368000"/>
            <a:ext cx="2844000" cy="4118897"/>
          </a:xfrm>
          <a:prstGeom prst="rect">
            <a:avLst/>
          </a:prstGeom>
        </p:spPr>
      </p:pic>
    </p:spTree>
    <p:extLst>
      <p:ext uri="{BB962C8B-B14F-4D97-AF65-F5344CB8AC3E}">
        <p14:creationId xmlns:p14="http://schemas.microsoft.com/office/powerpoint/2010/main" val="136954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C5CAE-6A2D-7353-4D19-DE150AD3524C}"/>
              </a:ext>
            </a:extLst>
          </p:cNvPr>
          <p:cNvSpPr>
            <a:spLocks noGrp="1"/>
          </p:cNvSpPr>
          <p:nvPr>
            <p:ph type="title"/>
          </p:nvPr>
        </p:nvSpPr>
        <p:spPr/>
        <p:txBody>
          <a:bodyPr/>
          <a:lstStyle/>
          <a:p>
            <a:r>
              <a:rPr kumimoji="1" lang="ja-JP" altLang="en-US" dirty="0"/>
              <a:t>目次</a:t>
            </a:r>
          </a:p>
        </p:txBody>
      </p:sp>
      <p:sp>
        <p:nvSpPr>
          <p:cNvPr id="4" name="スライド番号プレースホルダー 3">
            <a:extLst>
              <a:ext uri="{FF2B5EF4-FFF2-40B4-BE49-F238E27FC236}">
                <a16:creationId xmlns:a16="http://schemas.microsoft.com/office/drawing/2014/main" id="{1CFA30C7-D6EC-6BFB-92F4-6BDEF0DAAE7B}"/>
              </a:ext>
            </a:extLst>
          </p:cNvPr>
          <p:cNvSpPr>
            <a:spLocks noGrp="1"/>
          </p:cNvSpPr>
          <p:nvPr>
            <p:ph type="sldNum" sz="quarter" idx="12"/>
          </p:nvPr>
        </p:nvSpPr>
        <p:spPr/>
        <p:txBody>
          <a:bodyPr/>
          <a:lstStyle/>
          <a:p>
            <a:fld id="{A76FB005-E763-4F19-9331-D53ED78ABD6A}" type="slidenum">
              <a:rPr kumimoji="1" lang="ja-JP" altLang="en-US" smtClean="0"/>
              <a:pPr/>
              <a:t>2</a:t>
            </a:fld>
            <a:endParaRPr kumimoji="1" lang="ja-JP" altLang="en-US"/>
          </a:p>
        </p:txBody>
      </p:sp>
      <p:sp>
        <p:nvSpPr>
          <p:cNvPr id="5" name="テキスト ボックス 4">
            <a:extLst>
              <a:ext uri="{FF2B5EF4-FFF2-40B4-BE49-F238E27FC236}">
                <a16:creationId xmlns:a16="http://schemas.microsoft.com/office/drawing/2014/main" id="{89621BDF-CA40-452D-1ABB-D5B31694A1FB}"/>
              </a:ext>
            </a:extLst>
          </p:cNvPr>
          <p:cNvSpPr txBox="1"/>
          <p:nvPr/>
        </p:nvSpPr>
        <p:spPr>
          <a:xfrm>
            <a:off x="414337" y="739264"/>
            <a:ext cx="8315325" cy="2942729"/>
          </a:xfrm>
          <a:prstGeom prst="rect">
            <a:avLst/>
          </a:prstGeom>
          <a:noFill/>
        </p:spPr>
        <p:txBody>
          <a:bodyPr wrap="square" rtlCol="0">
            <a:spAutoFit/>
          </a:bodyPr>
          <a:lstStyle/>
          <a:p>
            <a:pPr marL="342900" indent="-342900">
              <a:lnSpc>
                <a:spcPct val="150000"/>
              </a:lnSpc>
              <a:buFont typeface="+mj-lt"/>
              <a:buAutoNum type="arabicPeriod"/>
            </a:pPr>
            <a:r>
              <a:rPr kumimoji="1" lang="ja-JP" altLang="en-US" b="1" dirty="0"/>
              <a:t>これまでの部会における方針、決定事項</a:t>
            </a:r>
            <a:r>
              <a:rPr kumimoji="1" lang="en-US" altLang="ja-JP" b="1" dirty="0"/>
              <a:t>【</a:t>
            </a:r>
            <a:r>
              <a:rPr kumimoji="1" lang="ja-JP" altLang="en-US" b="1" dirty="0"/>
              <a:t>～令和６年度</a:t>
            </a:r>
            <a:r>
              <a:rPr kumimoji="1" lang="en-US" altLang="ja-JP" b="1" dirty="0"/>
              <a:t>】</a:t>
            </a:r>
          </a:p>
          <a:p>
            <a:pPr marL="342900" indent="-342900">
              <a:lnSpc>
                <a:spcPct val="150000"/>
              </a:lnSpc>
              <a:buFont typeface="+mj-lt"/>
              <a:buAutoNum type="arabicPeriod"/>
            </a:pPr>
            <a:endParaRPr kumimoji="1" lang="en-US" altLang="ja-JP" b="1" dirty="0"/>
          </a:p>
          <a:p>
            <a:pPr marL="342900" indent="-342900">
              <a:lnSpc>
                <a:spcPct val="150000"/>
              </a:lnSpc>
              <a:buFont typeface="+mj-lt"/>
              <a:buAutoNum type="arabicPeriod"/>
            </a:pPr>
            <a:r>
              <a:rPr kumimoji="1" lang="ja-JP" altLang="en-US" b="1" dirty="0"/>
              <a:t>直下型地震の地震動設定について</a:t>
            </a:r>
            <a:endParaRPr kumimoji="1" lang="en-US" altLang="ja-JP" b="1" dirty="0"/>
          </a:p>
          <a:p>
            <a:pPr marL="342900" indent="-342900">
              <a:lnSpc>
                <a:spcPct val="150000"/>
              </a:lnSpc>
              <a:buFont typeface="+mj-lt"/>
              <a:buAutoNum type="arabicPeriod"/>
            </a:pPr>
            <a:endParaRPr kumimoji="1" lang="en-US" altLang="ja-JP" b="1" dirty="0"/>
          </a:p>
          <a:p>
            <a:pPr marL="342900" indent="-342900">
              <a:lnSpc>
                <a:spcPct val="150000"/>
              </a:lnSpc>
              <a:buFont typeface="+mj-lt"/>
              <a:buAutoNum type="arabicPeriod"/>
            </a:pPr>
            <a:r>
              <a:rPr kumimoji="1" lang="ja-JP" altLang="en-US" b="1" dirty="0"/>
              <a:t>直下型地震の震度予測のまとめ</a:t>
            </a:r>
            <a:endParaRPr kumimoji="1" lang="en-US" altLang="ja-JP" b="1" dirty="0"/>
          </a:p>
          <a:p>
            <a:pPr marL="342900" indent="-342900">
              <a:lnSpc>
                <a:spcPct val="150000"/>
              </a:lnSpc>
              <a:buFont typeface="+mj-lt"/>
              <a:buAutoNum type="arabicPeriod"/>
            </a:pPr>
            <a:endParaRPr kumimoji="1" lang="en-US" altLang="ja-JP" b="1" dirty="0"/>
          </a:p>
          <a:p>
            <a:pPr marL="342900" indent="-342900">
              <a:lnSpc>
                <a:spcPct val="150000"/>
              </a:lnSpc>
              <a:buFont typeface="+mj-lt"/>
              <a:buAutoNum type="arabicPeriod"/>
            </a:pPr>
            <a:endParaRPr kumimoji="1" lang="en-US" altLang="ja-JP" b="1" dirty="0"/>
          </a:p>
        </p:txBody>
      </p:sp>
    </p:spTree>
    <p:extLst>
      <p:ext uri="{BB962C8B-B14F-4D97-AF65-F5344CB8AC3E}">
        <p14:creationId xmlns:p14="http://schemas.microsoft.com/office/powerpoint/2010/main" val="64288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B3F9-4B33-F7C4-F9B7-6799F08CF24E}"/>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C5F745A3-CD3E-3CDE-F984-18F8A7D35C36}"/>
              </a:ext>
            </a:extLst>
          </p:cNvPr>
          <p:cNvSpPr>
            <a:spLocks noGrp="1"/>
          </p:cNvSpPr>
          <p:nvPr>
            <p:ph type="title"/>
          </p:nvPr>
        </p:nvSpPr>
        <p:spPr/>
        <p:txBody>
          <a:bodyPr>
            <a:normAutofit/>
          </a:bodyPr>
          <a:lstStyle/>
          <a:p>
            <a:r>
              <a:rPr lang="ja-JP" altLang="en-US" dirty="0"/>
              <a:t>２</a:t>
            </a:r>
            <a:r>
              <a:rPr lang="en-US" altLang="ja-JP" dirty="0"/>
              <a:t>-</a:t>
            </a:r>
            <a:r>
              <a:rPr lang="ja-JP" altLang="en-US" dirty="0"/>
              <a:t>⑦．被害想定の基礎となる地震動の設定（ステップ３）</a:t>
            </a:r>
            <a:endParaRPr kumimoji="1" lang="ja-JP" altLang="en-US" sz="1800" dirty="0"/>
          </a:p>
        </p:txBody>
      </p:sp>
      <p:sp>
        <p:nvSpPr>
          <p:cNvPr id="12" name="テキスト プレースホルダー 11">
            <a:extLst>
              <a:ext uri="{FF2B5EF4-FFF2-40B4-BE49-F238E27FC236}">
                <a16:creationId xmlns:a16="http://schemas.microsoft.com/office/drawing/2014/main" id="{15EA8E74-0A25-C3A2-50DE-31399CED0BAB}"/>
              </a:ext>
            </a:extLst>
          </p:cNvPr>
          <p:cNvSpPr>
            <a:spLocks noGrp="1"/>
          </p:cNvSpPr>
          <p:nvPr>
            <p:ph type="body" sz="quarter" idx="11"/>
          </p:nvPr>
        </p:nvSpPr>
        <p:spPr>
          <a:xfrm>
            <a:off x="144000" y="477604"/>
            <a:ext cx="1944000" cy="320000"/>
          </a:xfrm>
        </p:spPr>
        <p:txBody>
          <a:bodyPr/>
          <a:lstStyle/>
          <a:p>
            <a:r>
              <a:rPr lang="ja-JP" altLang="en-US" dirty="0">
                <a:latin typeface="Meiryo UI" panose="020B0604030504040204" pitchFamily="50" charset="-128"/>
                <a:ea typeface="Meiryo UI" panose="020B0604030504040204" pitchFamily="50" charset="-128"/>
              </a:rPr>
              <a:t>ステップ３の予測結果</a:t>
            </a:r>
          </a:p>
        </p:txBody>
      </p:sp>
      <p:sp>
        <p:nvSpPr>
          <p:cNvPr id="9" name="角丸四角形 73">
            <a:extLst>
              <a:ext uri="{FF2B5EF4-FFF2-40B4-BE49-F238E27FC236}">
                <a16:creationId xmlns:a16="http://schemas.microsoft.com/office/drawing/2014/main" id="{AA228007-A27C-7968-ED59-05F34228A03F}"/>
              </a:ext>
            </a:extLst>
          </p:cNvPr>
          <p:cNvSpPr/>
          <p:nvPr/>
        </p:nvSpPr>
        <p:spPr>
          <a:xfrm>
            <a:off x="252000" y="122400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生駒断層帯</a:t>
            </a:r>
          </a:p>
        </p:txBody>
      </p:sp>
      <p:sp>
        <p:nvSpPr>
          <p:cNvPr id="10" name="角丸四角形 73">
            <a:extLst>
              <a:ext uri="{FF2B5EF4-FFF2-40B4-BE49-F238E27FC236}">
                <a16:creationId xmlns:a16="http://schemas.microsoft.com/office/drawing/2014/main" id="{2A1BFCFC-84E4-7A78-4857-2C53ADA2AB22}"/>
              </a:ext>
            </a:extLst>
          </p:cNvPr>
          <p:cNvSpPr/>
          <p:nvPr/>
        </p:nvSpPr>
        <p:spPr>
          <a:xfrm>
            <a:off x="3168000" y="122400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有馬高槻断層帯</a:t>
            </a:r>
          </a:p>
        </p:txBody>
      </p:sp>
      <p:sp>
        <p:nvSpPr>
          <p:cNvPr id="13" name="角丸四角形 73">
            <a:extLst>
              <a:ext uri="{FF2B5EF4-FFF2-40B4-BE49-F238E27FC236}">
                <a16:creationId xmlns:a16="http://schemas.microsoft.com/office/drawing/2014/main" id="{999E285E-3AE3-BC2D-91BA-5B9F338A73E7}"/>
              </a:ext>
            </a:extLst>
          </p:cNvPr>
          <p:cNvSpPr/>
          <p:nvPr/>
        </p:nvSpPr>
        <p:spPr>
          <a:xfrm>
            <a:off x="6048000" y="1224000"/>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a:t>
            </a:r>
          </a:p>
        </p:txBody>
      </p:sp>
      <p:sp>
        <p:nvSpPr>
          <p:cNvPr id="4" name="テキスト ボックス 3">
            <a:extLst>
              <a:ext uri="{FF2B5EF4-FFF2-40B4-BE49-F238E27FC236}">
                <a16:creationId xmlns:a16="http://schemas.microsoft.com/office/drawing/2014/main" id="{94B8F505-9F9E-1338-D845-FB888BA0CD48}"/>
              </a:ext>
            </a:extLst>
          </p:cNvPr>
          <p:cNvSpPr txBox="1"/>
          <p:nvPr/>
        </p:nvSpPr>
        <p:spPr>
          <a:xfrm>
            <a:off x="252000" y="5436000"/>
            <a:ext cx="2785599" cy="600164"/>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枚方市や八尾市南部で震度６強が想定された。府の広い範囲では震度６弱となり、泉南部にかけては震度５弱以下と想定された。</a:t>
            </a:r>
          </a:p>
        </p:txBody>
      </p:sp>
      <p:sp>
        <p:nvSpPr>
          <p:cNvPr id="5" name="テキスト ボックス 4">
            <a:extLst>
              <a:ext uri="{FF2B5EF4-FFF2-40B4-BE49-F238E27FC236}">
                <a16:creationId xmlns:a16="http://schemas.microsoft.com/office/drawing/2014/main" id="{D85010FD-F72A-2DEA-AF63-0BFED52C20D4}"/>
              </a:ext>
            </a:extLst>
          </p:cNvPr>
          <p:cNvSpPr txBox="1"/>
          <p:nvPr/>
        </p:nvSpPr>
        <p:spPr>
          <a:xfrm>
            <a:off x="3132000" y="5436000"/>
            <a:ext cx="2843999" cy="600164"/>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池田市～枚方市にかけて震度６強の範囲が広く、特に、高槻市～箕面市で震度７が生じると想定された。</a:t>
            </a:r>
          </a:p>
        </p:txBody>
      </p:sp>
      <p:sp>
        <p:nvSpPr>
          <p:cNvPr id="6" name="テキスト ボックス 5">
            <a:extLst>
              <a:ext uri="{FF2B5EF4-FFF2-40B4-BE49-F238E27FC236}">
                <a16:creationId xmlns:a16="http://schemas.microsoft.com/office/drawing/2014/main" id="{D4EC9B57-9C52-EE22-23CF-D0B202E00EB4}"/>
              </a:ext>
            </a:extLst>
          </p:cNvPr>
          <p:cNvSpPr txBox="1"/>
          <p:nvPr/>
        </p:nvSpPr>
        <p:spPr>
          <a:xfrm>
            <a:off x="6047999" y="5436000"/>
            <a:ext cx="2843999" cy="600164"/>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dirty="0"/>
              <a:t>大阪市以南で震度が６強以上となる。富田林市～泉南市の平地部で震度が高く、震度７と想定される地点もある。</a:t>
            </a:r>
          </a:p>
        </p:txBody>
      </p:sp>
      <p:pic>
        <p:nvPicPr>
          <p:cNvPr id="3" name="図 2" descr="マップ&#10;&#10;AI 生成コンテンツは誤りを含む可能性があります。">
            <a:extLst>
              <a:ext uri="{FF2B5EF4-FFF2-40B4-BE49-F238E27FC236}">
                <a16:creationId xmlns:a16="http://schemas.microsoft.com/office/drawing/2014/main" id="{5759EB89-5664-143D-3A5C-B4481A403E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6000" y="1369551"/>
            <a:ext cx="2844000" cy="4118897"/>
          </a:xfrm>
          <a:prstGeom prst="rect">
            <a:avLst/>
          </a:prstGeom>
        </p:spPr>
      </p:pic>
      <p:pic>
        <p:nvPicPr>
          <p:cNvPr id="14" name="図 13" descr="マップ&#10;&#10;AI 生成コンテンツは誤りを含む可能性があります。">
            <a:extLst>
              <a:ext uri="{FF2B5EF4-FFF2-40B4-BE49-F238E27FC236}">
                <a16:creationId xmlns:a16="http://schemas.microsoft.com/office/drawing/2014/main" id="{3DB2DCDC-7784-4346-EA58-222D4B42786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32000" y="1369551"/>
            <a:ext cx="2844000" cy="4118897"/>
          </a:xfrm>
          <a:prstGeom prst="rect">
            <a:avLst/>
          </a:prstGeom>
        </p:spPr>
      </p:pic>
      <p:pic>
        <p:nvPicPr>
          <p:cNvPr id="18" name="図 17" descr="マップ&#10;&#10;AI 生成コンテンツは誤りを含む可能性があります。">
            <a:extLst>
              <a:ext uri="{FF2B5EF4-FFF2-40B4-BE49-F238E27FC236}">
                <a16:creationId xmlns:a16="http://schemas.microsoft.com/office/drawing/2014/main" id="{8ABC4BE3-8922-0D5A-AE1E-6D8C59F7544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048000" y="1369551"/>
            <a:ext cx="2844000" cy="4118897"/>
          </a:xfrm>
          <a:prstGeom prst="rect">
            <a:avLst/>
          </a:prstGeom>
        </p:spPr>
      </p:pic>
      <p:sp>
        <p:nvSpPr>
          <p:cNvPr id="19" name="スライド番号プレースホルダー 12">
            <a:extLst>
              <a:ext uri="{FF2B5EF4-FFF2-40B4-BE49-F238E27FC236}">
                <a16:creationId xmlns:a16="http://schemas.microsoft.com/office/drawing/2014/main" id="{E7CE0C1C-9D4F-8D5B-7B54-7CB3AD0D233A}"/>
              </a:ext>
            </a:extLst>
          </p:cNvPr>
          <p:cNvSpPr>
            <a:spLocks noGrp="1"/>
          </p:cNvSpPr>
          <p:nvPr>
            <p:ph type="sldNum" sz="quarter" idx="12"/>
          </p:nvPr>
        </p:nvSpPr>
        <p:spPr>
          <a:xfrm>
            <a:off x="7159286" y="6563899"/>
            <a:ext cx="2057400" cy="365125"/>
          </a:xfrm>
        </p:spPr>
        <p:txBody>
          <a:bodyPr/>
          <a:lstStyle/>
          <a:p>
            <a:fld id="{DE8A6AB4-C314-4581-B2EB-142FADA2A072}" type="slidenum">
              <a:rPr lang="ja-JP" altLang="en-US" smtClean="0"/>
              <a:pPr/>
              <a:t>29</a:t>
            </a:fld>
            <a:endParaRPr lang="ja-JP" altLang="en-US" dirty="0"/>
          </a:p>
        </p:txBody>
      </p:sp>
    </p:spTree>
    <p:extLst>
      <p:ext uri="{BB962C8B-B14F-4D97-AF65-F5344CB8AC3E}">
        <p14:creationId xmlns:p14="http://schemas.microsoft.com/office/powerpoint/2010/main" val="761084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732D-DFF2-5B55-E2FC-3F9874403A6A}"/>
            </a:ext>
          </a:extLst>
        </p:cNvPr>
        <p:cNvGrpSpPr/>
        <p:nvPr/>
      </p:nvGrpSpPr>
      <p:grpSpPr>
        <a:xfrm>
          <a:off x="0" y="0"/>
          <a:ext cx="0" cy="0"/>
          <a:chOff x="0" y="0"/>
          <a:chExt cx="0" cy="0"/>
        </a:xfrm>
      </p:grpSpPr>
      <p:pic>
        <p:nvPicPr>
          <p:cNvPr id="46" name="図 45">
            <a:extLst>
              <a:ext uri="{FF2B5EF4-FFF2-40B4-BE49-F238E27FC236}">
                <a16:creationId xmlns:a16="http://schemas.microsoft.com/office/drawing/2014/main" id="{084D108B-EE86-072A-CE1D-5E0BC220E4FE}"/>
              </a:ext>
            </a:extLst>
          </p:cNvPr>
          <p:cNvPicPr>
            <a:picLocks noChangeAspect="1"/>
          </p:cNvPicPr>
          <p:nvPr/>
        </p:nvPicPr>
        <p:blipFill>
          <a:blip r:embed="rId3"/>
          <a:srcRect/>
          <a:stretch/>
        </p:blipFill>
        <p:spPr>
          <a:xfrm>
            <a:off x="4847931" y="3755338"/>
            <a:ext cx="1963714" cy="2843999"/>
          </a:xfrm>
          <a:prstGeom prst="rect">
            <a:avLst/>
          </a:prstGeom>
        </p:spPr>
      </p:pic>
      <p:pic>
        <p:nvPicPr>
          <p:cNvPr id="47" name="図 46">
            <a:extLst>
              <a:ext uri="{FF2B5EF4-FFF2-40B4-BE49-F238E27FC236}">
                <a16:creationId xmlns:a16="http://schemas.microsoft.com/office/drawing/2014/main" id="{32401BA4-5A7F-F607-C4C8-8A72F5EF62A7}"/>
              </a:ext>
            </a:extLst>
          </p:cNvPr>
          <p:cNvPicPr>
            <a:picLocks noChangeAspect="1"/>
          </p:cNvPicPr>
          <p:nvPr/>
        </p:nvPicPr>
        <p:blipFill>
          <a:blip r:embed="rId4"/>
          <a:srcRect/>
          <a:stretch/>
        </p:blipFill>
        <p:spPr>
          <a:xfrm>
            <a:off x="2536576" y="3755338"/>
            <a:ext cx="1963714" cy="2843999"/>
          </a:xfrm>
          <a:prstGeom prst="rect">
            <a:avLst/>
          </a:prstGeom>
        </p:spPr>
      </p:pic>
      <p:pic>
        <p:nvPicPr>
          <p:cNvPr id="43" name="図 42" descr="マップ&#10;&#10;AI 生成コンテンツは誤りを含む可能性があります。">
            <a:extLst>
              <a:ext uri="{FF2B5EF4-FFF2-40B4-BE49-F238E27FC236}">
                <a16:creationId xmlns:a16="http://schemas.microsoft.com/office/drawing/2014/main" id="{EAF0099A-D2EC-CB0F-F433-630858A2668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70735" y="911338"/>
            <a:ext cx="1963717" cy="2844000"/>
          </a:xfrm>
          <a:prstGeom prst="rect">
            <a:avLst/>
          </a:prstGeom>
          <a:ln w="28575">
            <a:solidFill>
              <a:srgbClr val="FF0000"/>
            </a:solidFill>
          </a:ln>
        </p:spPr>
      </p:pic>
      <p:pic>
        <p:nvPicPr>
          <p:cNvPr id="44" name="図 43" descr="マップ&#10;&#10;AI 生成コンテンツは誤りを含む可能性があります。">
            <a:extLst>
              <a:ext uri="{FF2B5EF4-FFF2-40B4-BE49-F238E27FC236}">
                <a16:creationId xmlns:a16="http://schemas.microsoft.com/office/drawing/2014/main" id="{8EEAD050-00AD-44D6-12F4-AA6B8DAD5DD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64680" y="911338"/>
            <a:ext cx="1963717" cy="2844000"/>
          </a:xfrm>
          <a:prstGeom prst="rect">
            <a:avLst/>
          </a:prstGeom>
          <a:ln w="28575">
            <a:solidFill>
              <a:srgbClr val="FF0000"/>
            </a:solidFill>
          </a:ln>
        </p:spPr>
      </p:pic>
      <p:sp>
        <p:nvSpPr>
          <p:cNvPr id="11" name="タイトル 3">
            <a:extLst>
              <a:ext uri="{FF2B5EF4-FFF2-40B4-BE49-F238E27FC236}">
                <a16:creationId xmlns:a16="http://schemas.microsoft.com/office/drawing/2014/main" id="{ABFC9978-5A09-E52C-417E-A68F6C902D45}"/>
              </a:ext>
            </a:extLst>
          </p:cNvPr>
          <p:cNvSpPr>
            <a:spLocks noGrp="1"/>
          </p:cNvSpPr>
          <p:nvPr>
            <p:ph type="title"/>
          </p:nvPr>
        </p:nvSpPr>
        <p:spPr/>
        <p:txBody>
          <a:bodyPr>
            <a:normAutofit/>
          </a:bodyPr>
          <a:lstStyle/>
          <a:p>
            <a:r>
              <a:rPr lang="ja-JP" altLang="en-US" dirty="0"/>
              <a:t>２</a:t>
            </a:r>
            <a:r>
              <a:rPr lang="en-US" altLang="ja-JP" dirty="0"/>
              <a:t>-</a:t>
            </a:r>
            <a:r>
              <a:rPr lang="ja-JP" altLang="en-US" dirty="0"/>
              <a:t>⑦．被害想定の基礎となる地震動の設定（ステップ３）</a:t>
            </a:r>
            <a:endParaRPr kumimoji="1" lang="ja-JP" altLang="en-US" sz="1800" dirty="0"/>
          </a:p>
        </p:txBody>
      </p:sp>
      <p:sp>
        <p:nvSpPr>
          <p:cNvPr id="7" name="テキスト プレースホルダー 6">
            <a:extLst>
              <a:ext uri="{FF2B5EF4-FFF2-40B4-BE49-F238E27FC236}">
                <a16:creationId xmlns:a16="http://schemas.microsoft.com/office/drawing/2014/main" id="{97877130-C881-2C63-A299-2544702B1DFF}"/>
              </a:ext>
            </a:extLst>
          </p:cNvPr>
          <p:cNvSpPr>
            <a:spLocks noGrp="1"/>
          </p:cNvSpPr>
          <p:nvPr>
            <p:ph type="body" sz="quarter" idx="11"/>
          </p:nvPr>
        </p:nvSpPr>
        <p:spPr>
          <a:xfrm>
            <a:off x="144000" y="477604"/>
            <a:ext cx="3816000" cy="320000"/>
          </a:xfrm>
        </p:spPr>
        <p:txBody>
          <a:bodyPr/>
          <a:lstStyle/>
          <a:p>
            <a:r>
              <a:rPr lang="ja-JP" altLang="en-US" dirty="0">
                <a:latin typeface="Meiryo UI" panose="020B0604030504040204" pitchFamily="50" charset="-128"/>
                <a:ea typeface="Meiryo UI" panose="020B0604030504040204" pitchFamily="50" charset="-128"/>
              </a:rPr>
              <a:t>地震動の予測結果：</a:t>
            </a:r>
            <a:r>
              <a:rPr lang="en-US" altLang="ja-JP" dirty="0">
                <a:latin typeface="Meiryo UI" panose="020B0604030504040204" pitchFamily="50" charset="-128"/>
                <a:ea typeface="Meiryo UI" panose="020B0604030504040204" pitchFamily="50" charset="-128"/>
              </a:rPr>
              <a:t>H19</a:t>
            </a:r>
            <a:r>
              <a:rPr lang="ja-JP" altLang="en-US" dirty="0">
                <a:latin typeface="Meiryo UI" panose="020B0604030504040204" pitchFamily="50" charset="-128"/>
                <a:ea typeface="Meiryo UI" panose="020B0604030504040204" pitchFamily="50" charset="-128"/>
              </a:rPr>
              <a:t>想定（直下）との比較</a:t>
            </a:r>
          </a:p>
        </p:txBody>
      </p:sp>
      <p:sp>
        <p:nvSpPr>
          <p:cNvPr id="15" name="スライド番号プレースホルダー 12">
            <a:extLst>
              <a:ext uri="{FF2B5EF4-FFF2-40B4-BE49-F238E27FC236}">
                <a16:creationId xmlns:a16="http://schemas.microsoft.com/office/drawing/2014/main" id="{FEAB4F22-BD63-2454-212B-717B04286214}"/>
              </a:ext>
            </a:extLst>
          </p:cNvPr>
          <p:cNvSpPr>
            <a:spLocks noGrp="1"/>
          </p:cNvSpPr>
          <p:nvPr>
            <p:ph type="sldNum" sz="quarter" idx="12"/>
          </p:nvPr>
        </p:nvSpPr>
        <p:spPr/>
        <p:txBody>
          <a:bodyPr/>
          <a:lstStyle/>
          <a:p>
            <a:fld id="{DE8A6AB4-C314-4581-B2EB-142FADA2A072}" type="slidenum">
              <a:rPr lang="ja-JP" altLang="en-US" smtClean="0"/>
              <a:pPr/>
              <a:t>30</a:t>
            </a:fld>
            <a:endParaRPr lang="ja-JP" altLang="en-US" dirty="0"/>
          </a:p>
        </p:txBody>
      </p:sp>
      <p:sp>
        <p:nvSpPr>
          <p:cNvPr id="32" name="テキスト ボックス 31">
            <a:extLst>
              <a:ext uri="{FF2B5EF4-FFF2-40B4-BE49-F238E27FC236}">
                <a16:creationId xmlns:a16="http://schemas.microsoft.com/office/drawing/2014/main" id="{4F2A30A3-1E83-84CE-F572-54FC41121D3F}"/>
              </a:ext>
            </a:extLst>
          </p:cNvPr>
          <p:cNvSpPr txBox="1"/>
          <p:nvPr/>
        </p:nvSpPr>
        <p:spPr>
          <a:xfrm>
            <a:off x="1336376" y="1109858"/>
            <a:ext cx="811520" cy="443319"/>
          </a:xfrm>
          <a:prstGeom prst="rect">
            <a:avLst/>
          </a:prstGeom>
          <a:solidFill>
            <a:schemeClr val="bg1"/>
          </a:solidFill>
          <a:ln w="19050">
            <a:solidFill>
              <a:srgbClr val="FF0000"/>
            </a:solidFill>
          </a:ln>
        </p:spPr>
        <p:txBody>
          <a:bodyPr wrap="square" rtlCol="0">
            <a:noAutofit/>
          </a:bodyPr>
          <a:lstStyle/>
          <a:p>
            <a:pPr algn="ctr"/>
            <a:r>
              <a:rPr kumimoji="1" lang="ja-JP" altLang="en-US" sz="1100" b="1" dirty="0">
                <a:solidFill>
                  <a:srgbClr val="FF0000"/>
                </a:solidFill>
                <a:latin typeface="+mn-ea"/>
              </a:rPr>
              <a:t>今回想定</a:t>
            </a:r>
            <a:endParaRPr kumimoji="1" lang="en-US" altLang="ja-JP" sz="1100" b="1" dirty="0">
              <a:solidFill>
                <a:srgbClr val="FF0000"/>
              </a:solidFill>
              <a:latin typeface="+mn-ea"/>
            </a:endParaRPr>
          </a:p>
          <a:p>
            <a:pPr algn="ctr"/>
            <a:r>
              <a:rPr kumimoji="1" lang="ja-JP" altLang="en-US" sz="1100" b="1" dirty="0">
                <a:solidFill>
                  <a:srgbClr val="FF0000"/>
                </a:solidFill>
                <a:latin typeface="+mn-ea"/>
              </a:rPr>
              <a:t>（直下）</a:t>
            </a:r>
          </a:p>
        </p:txBody>
      </p:sp>
      <p:sp>
        <p:nvSpPr>
          <p:cNvPr id="34" name="テキスト ボックス 33">
            <a:extLst>
              <a:ext uri="{FF2B5EF4-FFF2-40B4-BE49-F238E27FC236}">
                <a16:creationId xmlns:a16="http://schemas.microsoft.com/office/drawing/2014/main" id="{2D428AE3-8CAD-0F55-4840-474C9362D712}"/>
              </a:ext>
            </a:extLst>
          </p:cNvPr>
          <p:cNvSpPr txBox="1"/>
          <p:nvPr/>
        </p:nvSpPr>
        <p:spPr>
          <a:xfrm>
            <a:off x="1321259" y="3827779"/>
            <a:ext cx="852524" cy="430887"/>
          </a:xfrm>
          <a:prstGeom prst="rect">
            <a:avLst/>
          </a:prstGeom>
          <a:solidFill>
            <a:schemeClr val="bg1"/>
          </a:solidFill>
          <a:ln w="19050">
            <a:solidFill>
              <a:schemeClr val="dk1"/>
            </a:solidFill>
          </a:ln>
        </p:spPr>
        <p:txBody>
          <a:bodyPr wrap="square" rtlCol="0">
            <a:spAutoFit/>
          </a:bodyPr>
          <a:lstStyle/>
          <a:p>
            <a:pPr algn="ctr"/>
            <a:r>
              <a:rPr kumimoji="1" lang="pt-BR" altLang="ja-JP" sz="1100" b="1" dirty="0">
                <a:latin typeface="+mn-ea"/>
              </a:rPr>
              <a:t>H19</a:t>
            </a:r>
            <a:r>
              <a:rPr kumimoji="1" lang="ja-JP" altLang="pt-BR" sz="1100" b="1" dirty="0">
                <a:latin typeface="+mn-ea"/>
              </a:rPr>
              <a:t>想定</a:t>
            </a:r>
            <a:endParaRPr kumimoji="1" lang="en-US" altLang="ja-JP" sz="1100" b="1" dirty="0">
              <a:latin typeface="+mn-ea"/>
            </a:endParaRPr>
          </a:p>
          <a:p>
            <a:pPr algn="ctr"/>
            <a:r>
              <a:rPr kumimoji="1" lang="ja-JP" altLang="pt-BR" sz="1100" b="1" dirty="0">
                <a:latin typeface="+mn-ea"/>
              </a:rPr>
              <a:t>（直下）</a:t>
            </a:r>
            <a:endParaRPr kumimoji="1" lang="ja-JP" altLang="en-US" sz="1100" b="1" dirty="0">
              <a:latin typeface="+mn-ea"/>
            </a:endParaRPr>
          </a:p>
        </p:txBody>
      </p:sp>
      <p:sp>
        <p:nvSpPr>
          <p:cNvPr id="35" name="テキスト ボックス 34">
            <a:extLst>
              <a:ext uri="{FF2B5EF4-FFF2-40B4-BE49-F238E27FC236}">
                <a16:creationId xmlns:a16="http://schemas.microsoft.com/office/drawing/2014/main" id="{7B9B586E-A260-D5F9-9CC5-5039FD71C86A}"/>
              </a:ext>
            </a:extLst>
          </p:cNvPr>
          <p:cNvSpPr txBox="1"/>
          <p:nvPr/>
        </p:nvSpPr>
        <p:spPr>
          <a:xfrm>
            <a:off x="2274857" y="3829893"/>
            <a:ext cx="805968" cy="276999"/>
          </a:xfrm>
          <a:prstGeom prst="rect">
            <a:avLst/>
          </a:prstGeom>
          <a:noFill/>
          <a:ln w="19050">
            <a:noFill/>
          </a:ln>
        </p:spPr>
        <p:txBody>
          <a:bodyPr wrap="square" rtlCol="0">
            <a:spAutoFit/>
          </a:bodyPr>
          <a:lstStyle/>
          <a:p>
            <a:r>
              <a:rPr kumimoji="1" lang="en-US" altLang="ja-JP" sz="1200" b="1" dirty="0">
                <a:latin typeface="+mn-ea"/>
              </a:rPr>
              <a:t>A</a:t>
            </a:r>
          </a:p>
        </p:txBody>
      </p:sp>
      <p:sp>
        <p:nvSpPr>
          <p:cNvPr id="36" name="テキスト ボックス 35">
            <a:extLst>
              <a:ext uri="{FF2B5EF4-FFF2-40B4-BE49-F238E27FC236}">
                <a16:creationId xmlns:a16="http://schemas.microsoft.com/office/drawing/2014/main" id="{D3B5B8E3-A3E0-A548-9324-BFEBB7653219}"/>
              </a:ext>
            </a:extLst>
          </p:cNvPr>
          <p:cNvSpPr txBox="1"/>
          <p:nvPr/>
        </p:nvSpPr>
        <p:spPr>
          <a:xfrm>
            <a:off x="4605625" y="3829893"/>
            <a:ext cx="805968" cy="276999"/>
          </a:xfrm>
          <a:prstGeom prst="rect">
            <a:avLst/>
          </a:prstGeom>
          <a:noFill/>
          <a:ln w="19050">
            <a:noFill/>
          </a:ln>
        </p:spPr>
        <p:txBody>
          <a:bodyPr wrap="square" rtlCol="0">
            <a:spAutoFit/>
          </a:bodyPr>
          <a:lstStyle/>
          <a:p>
            <a:r>
              <a:rPr kumimoji="1" lang="en-US" altLang="ja-JP" sz="1200" b="1" dirty="0">
                <a:latin typeface="+mn-ea"/>
              </a:rPr>
              <a:t>B</a:t>
            </a:r>
          </a:p>
        </p:txBody>
      </p:sp>
      <p:sp>
        <p:nvSpPr>
          <p:cNvPr id="37" name="テキスト ボックス 36">
            <a:extLst>
              <a:ext uri="{FF2B5EF4-FFF2-40B4-BE49-F238E27FC236}">
                <a16:creationId xmlns:a16="http://schemas.microsoft.com/office/drawing/2014/main" id="{2980CD87-074C-9B07-1A7F-19CA524E0DB7}"/>
              </a:ext>
            </a:extLst>
          </p:cNvPr>
          <p:cNvSpPr txBox="1"/>
          <p:nvPr/>
        </p:nvSpPr>
        <p:spPr>
          <a:xfrm>
            <a:off x="2173783" y="1043408"/>
            <a:ext cx="805968" cy="276999"/>
          </a:xfrm>
          <a:prstGeom prst="rect">
            <a:avLst/>
          </a:prstGeom>
          <a:noFill/>
          <a:ln w="19050">
            <a:noFill/>
          </a:ln>
        </p:spPr>
        <p:txBody>
          <a:bodyPr wrap="square" rtlCol="0">
            <a:spAutoFit/>
          </a:bodyPr>
          <a:lstStyle/>
          <a:p>
            <a:r>
              <a:rPr kumimoji="1" lang="ja-JP" altLang="en-US" sz="1200" b="1" dirty="0">
                <a:latin typeface="+mn-ea"/>
              </a:rPr>
              <a:t>①</a:t>
            </a:r>
            <a:endParaRPr kumimoji="1" lang="en-US" altLang="ja-JP" sz="1200" b="1" dirty="0">
              <a:latin typeface="+mn-ea"/>
            </a:endParaRPr>
          </a:p>
        </p:txBody>
      </p:sp>
      <p:sp>
        <p:nvSpPr>
          <p:cNvPr id="38" name="テキスト ボックス 37">
            <a:extLst>
              <a:ext uri="{FF2B5EF4-FFF2-40B4-BE49-F238E27FC236}">
                <a16:creationId xmlns:a16="http://schemas.microsoft.com/office/drawing/2014/main" id="{3E36942C-6F82-5ECD-9693-4088F1F5DFCE}"/>
              </a:ext>
            </a:extLst>
          </p:cNvPr>
          <p:cNvSpPr txBox="1"/>
          <p:nvPr/>
        </p:nvSpPr>
        <p:spPr>
          <a:xfrm>
            <a:off x="4568611" y="1043408"/>
            <a:ext cx="805968" cy="276999"/>
          </a:xfrm>
          <a:prstGeom prst="rect">
            <a:avLst/>
          </a:prstGeom>
          <a:noFill/>
          <a:ln w="19050">
            <a:noFill/>
          </a:ln>
        </p:spPr>
        <p:txBody>
          <a:bodyPr wrap="square" rtlCol="0">
            <a:spAutoFit/>
          </a:bodyPr>
          <a:lstStyle/>
          <a:p>
            <a:r>
              <a:rPr kumimoji="1" lang="ja-JP" altLang="en-US" sz="1200" b="1" dirty="0">
                <a:latin typeface="+mn-ea"/>
              </a:rPr>
              <a:t>②</a:t>
            </a:r>
            <a:endParaRPr kumimoji="1" lang="en-US" altLang="ja-JP" sz="1200" b="1" dirty="0">
              <a:latin typeface="+mn-ea"/>
            </a:endParaRPr>
          </a:p>
        </p:txBody>
      </p:sp>
      <p:sp>
        <p:nvSpPr>
          <p:cNvPr id="42" name="角丸四角形 73">
            <a:extLst>
              <a:ext uri="{FF2B5EF4-FFF2-40B4-BE49-F238E27FC236}">
                <a16:creationId xmlns:a16="http://schemas.microsoft.com/office/drawing/2014/main" id="{E86240F1-62F3-D76C-AD95-FC091D432BC3}"/>
              </a:ext>
            </a:extLst>
          </p:cNvPr>
          <p:cNvSpPr/>
          <p:nvPr/>
        </p:nvSpPr>
        <p:spPr>
          <a:xfrm>
            <a:off x="259259" y="978319"/>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上町断層帯</a:t>
            </a:r>
          </a:p>
        </p:txBody>
      </p:sp>
      <p:sp>
        <p:nvSpPr>
          <p:cNvPr id="48" name="テキスト ボックス 47">
            <a:extLst>
              <a:ext uri="{FF2B5EF4-FFF2-40B4-BE49-F238E27FC236}">
                <a16:creationId xmlns:a16="http://schemas.microsoft.com/office/drawing/2014/main" id="{78D79B3B-165D-8BEE-3AAD-302F54EC0B52}"/>
              </a:ext>
            </a:extLst>
          </p:cNvPr>
          <p:cNvSpPr txBox="1"/>
          <p:nvPr/>
        </p:nvSpPr>
        <p:spPr>
          <a:xfrm>
            <a:off x="6828397" y="5794458"/>
            <a:ext cx="1359589" cy="769441"/>
          </a:xfrm>
          <a:prstGeom prst="rect">
            <a:avLst/>
          </a:prstGeom>
          <a:noFill/>
        </p:spPr>
        <p:txBody>
          <a:bodyPr wrap="square" rtlCol="0">
            <a:spAutoFit/>
          </a:bodyPr>
          <a:lstStyle/>
          <a:p>
            <a:pPr>
              <a:tabLst>
                <a:tab pos="180975" algn="l"/>
              </a:tabLst>
            </a:pPr>
            <a:r>
              <a:rPr kumimoji="1" lang="ja-JP" altLang="en-US" sz="1100" b="1" dirty="0"/>
              <a:t>震源断層凡例</a:t>
            </a:r>
            <a:endParaRPr kumimoji="1" lang="en-US" altLang="ja-JP" sz="1100" b="1" dirty="0"/>
          </a:p>
          <a:p>
            <a:pPr>
              <a:tabLst>
                <a:tab pos="180975" algn="l"/>
              </a:tabLst>
            </a:pPr>
            <a:r>
              <a:rPr kumimoji="1" lang="ja-JP" altLang="en-US" sz="1100" dirty="0"/>
              <a:t>ー</a:t>
            </a:r>
            <a:r>
              <a:rPr kumimoji="1" lang="en-US" altLang="ja-JP" sz="1100" dirty="0"/>
              <a:t>	</a:t>
            </a:r>
            <a:r>
              <a:rPr kumimoji="1" lang="ja-JP" altLang="en-US" sz="1100" dirty="0"/>
              <a:t>：地表投影線</a:t>
            </a:r>
            <a:endParaRPr kumimoji="1" lang="en-US" altLang="ja-JP" sz="1100" dirty="0"/>
          </a:p>
          <a:p>
            <a:pPr>
              <a:tabLst>
                <a:tab pos="180975" algn="l"/>
              </a:tabLst>
            </a:pPr>
            <a:r>
              <a:rPr kumimoji="1" lang="ja-JP" altLang="en-US" sz="1100" dirty="0"/>
              <a:t>□</a:t>
            </a:r>
            <a:r>
              <a:rPr kumimoji="1" lang="en-US" altLang="ja-JP" sz="1100" dirty="0"/>
              <a:t>	</a:t>
            </a:r>
            <a:r>
              <a:rPr kumimoji="1" lang="ja-JP" altLang="en-US" sz="1100" dirty="0"/>
              <a:t>：断層帯</a:t>
            </a:r>
            <a:endParaRPr kumimoji="1" lang="en-US" altLang="ja-JP" sz="1100" dirty="0"/>
          </a:p>
          <a:p>
            <a:pPr>
              <a:tabLst>
                <a:tab pos="180975" algn="l"/>
              </a:tabLst>
            </a:pPr>
            <a:r>
              <a:rPr kumimoji="1" lang="ja-JP" altLang="en-US" sz="1100" dirty="0"/>
              <a:t>★</a:t>
            </a:r>
            <a:r>
              <a:rPr kumimoji="1" lang="en-US" altLang="ja-JP" sz="1100" dirty="0"/>
              <a:t>	</a:t>
            </a:r>
            <a:r>
              <a:rPr kumimoji="1" lang="ja-JP" altLang="en-US" sz="1100" dirty="0"/>
              <a:t>：破壊開始点</a:t>
            </a:r>
          </a:p>
        </p:txBody>
      </p:sp>
    </p:spTree>
    <p:extLst>
      <p:ext uri="{BB962C8B-B14F-4D97-AF65-F5344CB8AC3E}">
        <p14:creationId xmlns:p14="http://schemas.microsoft.com/office/powerpoint/2010/main" val="2960784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6B7F-EF79-DFCC-0803-2E26A976D8AB}"/>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B2DD713B-5797-AA4D-FDC7-5E0C4D38230D}"/>
              </a:ext>
            </a:extLst>
          </p:cNvPr>
          <p:cNvPicPr>
            <a:picLocks noChangeAspect="1"/>
          </p:cNvPicPr>
          <p:nvPr/>
        </p:nvPicPr>
        <p:blipFill>
          <a:blip r:embed="rId3"/>
          <a:srcRect/>
          <a:stretch/>
        </p:blipFill>
        <p:spPr>
          <a:xfrm>
            <a:off x="1511712" y="3805756"/>
            <a:ext cx="1963714" cy="2843999"/>
          </a:xfrm>
          <a:prstGeom prst="rect">
            <a:avLst/>
          </a:prstGeom>
        </p:spPr>
      </p:pic>
      <p:pic>
        <p:nvPicPr>
          <p:cNvPr id="8" name="図 7">
            <a:extLst>
              <a:ext uri="{FF2B5EF4-FFF2-40B4-BE49-F238E27FC236}">
                <a16:creationId xmlns:a16="http://schemas.microsoft.com/office/drawing/2014/main" id="{D469DC86-8B75-F472-D743-7E4334430062}"/>
              </a:ext>
            </a:extLst>
          </p:cNvPr>
          <p:cNvPicPr>
            <a:picLocks noChangeAspect="1"/>
          </p:cNvPicPr>
          <p:nvPr/>
        </p:nvPicPr>
        <p:blipFill>
          <a:blip r:embed="rId4"/>
          <a:srcRect/>
          <a:stretch/>
        </p:blipFill>
        <p:spPr>
          <a:xfrm>
            <a:off x="3808863" y="3810024"/>
            <a:ext cx="1963714" cy="2843999"/>
          </a:xfrm>
          <a:prstGeom prst="rect">
            <a:avLst/>
          </a:prstGeom>
        </p:spPr>
      </p:pic>
      <p:pic>
        <p:nvPicPr>
          <p:cNvPr id="10" name="図 9">
            <a:extLst>
              <a:ext uri="{FF2B5EF4-FFF2-40B4-BE49-F238E27FC236}">
                <a16:creationId xmlns:a16="http://schemas.microsoft.com/office/drawing/2014/main" id="{F4EB030F-B545-4F62-DF59-CC574AA0AB8E}"/>
              </a:ext>
            </a:extLst>
          </p:cNvPr>
          <p:cNvPicPr>
            <a:picLocks noChangeAspect="1"/>
          </p:cNvPicPr>
          <p:nvPr/>
        </p:nvPicPr>
        <p:blipFill>
          <a:blip r:embed="rId5"/>
          <a:srcRect/>
          <a:stretch/>
        </p:blipFill>
        <p:spPr>
          <a:xfrm>
            <a:off x="6163604" y="3805756"/>
            <a:ext cx="1963714" cy="2843999"/>
          </a:xfrm>
          <a:prstGeom prst="rect">
            <a:avLst/>
          </a:prstGeom>
        </p:spPr>
      </p:pic>
      <p:pic>
        <p:nvPicPr>
          <p:cNvPr id="13" name="図 12" descr="マップ&#10;&#10;AI 生成コンテンツは誤りを含む可能性があります。">
            <a:extLst>
              <a:ext uri="{FF2B5EF4-FFF2-40B4-BE49-F238E27FC236}">
                <a16:creationId xmlns:a16="http://schemas.microsoft.com/office/drawing/2014/main" id="{AF04F901-B61C-613D-9E55-D3F7DC700F5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177429" y="966024"/>
            <a:ext cx="1963714" cy="2844000"/>
          </a:xfrm>
          <a:prstGeom prst="rect">
            <a:avLst/>
          </a:prstGeom>
          <a:ln w="28575">
            <a:solidFill>
              <a:srgbClr val="FF0000"/>
            </a:solidFill>
          </a:ln>
        </p:spPr>
      </p:pic>
      <p:pic>
        <p:nvPicPr>
          <p:cNvPr id="3" name="図 2" descr="マップ&#10;&#10;AI 生成コンテンツは誤りを含む可能性があります。">
            <a:extLst>
              <a:ext uri="{FF2B5EF4-FFF2-40B4-BE49-F238E27FC236}">
                <a16:creationId xmlns:a16="http://schemas.microsoft.com/office/drawing/2014/main" id="{6F94D0C9-0E97-ED8D-AFFA-2F9744B2311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835943" y="966024"/>
            <a:ext cx="1963714" cy="2844000"/>
          </a:xfrm>
          <a:prstGeom prst="rect">
            <a:avLst/>
          </a:prstGeom>
          <a:ln w="28575">
            <a:solidFill>
              <a:srgbClr val="FF0000"/>
            </a:solidFill>
          </a:ln>
        </p:spPr>
      </p:pic>
      <p:pic>
        <p:nvPicPr>
          <p:cNvPr id="23" name="図 22" descr="マップ&#10;&#10;AI 生成コンテンツは誤りを含む可能性があります。">
            <a:extLst>
              <a:ext uri="{FF2B5EF4-FFF2-40B4-BE49-F238E27FC236}">
                <a16:creationId xmlns:a16="http://schemas.microsoft.com/office/drawing/2014/main" id="{8CCF820A-24B7-26BB-F807-A797E0326EC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4967" y="966024"/>
            <a:ext cx="1963714" cy="2844000"/>
          </a:xfrm>
          <a:prstGeom prst="rect">
            <a:avLst/>
          </a:prstGeom>
          <a:ln w="28575">
            <a:solidFill>
              <a:srgbClr val="FF0000"/>
            </a:solidFill>
          </a:ln>
        </p:spPr>
      </p:pic>
      <p:sp>
        <p:nvSpPr>
          <p:cNvPr id="11" name="タイトル 3">
            <a:extLst>
              <a:ext uri="{FF2B5EF4-FFF2-40B4-BE49-F238E27FC236}">
                <a16:creationId xmlns:a16="http://schemas.microsoft.com/office/drawing/2014/main" id="{B654B4A2-5916-8F03-6C90-682D2C0A0429}"/>
              </a:ext>
            </a:extLst>
          </p:cNvPr>
          <p:cNvSpPr>
            <a:spLocks noGrp="1"/>
          </p:cNvSpPr>
          <p:nvPr>
            <p:ph type="title"/>
          </p:nvPr>
        </p:nvSpPr>
        <p:spPr/>
        <p:txBody>
          <a:bodyPr>
            <a:normAutofit/>
          </a:bodyPr>
          <a:lstStyle/>
          <a:p>
            <a:r>
              <a:rPr lang="ja-JP" altLang="en-US" dirty="0"/>
              <a:t>２</a:t>
            </a:r>
            <a:r>
              <a:rPr lang="en-US" altLang="ja-JP" dirty="0"/>
              <a:t>-</a:t>
            </a:r>
            <a:r>
              <a:rPr lang="ja-JP" altLang="en-US" dirty="0"/>
              <a:t>⑦．被害想定の基礎となる地震動の設定（ステップ３）</a:t>
            </a:r>
            <a:endParaRPr kumimoji="1" lang="ja-JP" altLang="en-US" sz="1800" dirty="0"/>
          </a:p>
        </p:txBody>
      </p:sp>
      <p:sp>
        <p:nvSpPr>
          <p:cNvPr id="15" name="スライド番号プレースホルダー 12">
            <a:extLst>
              <a:ext uri="{FF2B5EF4-FFF2-40B4-BE49-F238E27FC236}">
                <a16:creationId xmlns:a16="http://schemas.microsoft.com/office/drawing/2014/main" id="{8D6E90E1-71B5-762E-440D-178128183483}"/>
              </a:ext>
            </a:extLst>
          </p:cNvPr>
          <p:cNvSpPr>
            <a:spLocks noGrp="1"/>
          </p:cNvSpPr>
          <p:nvPr>
            <p:ph type="sldNum" sz="quarter" idx="12"/>
          </p:nvPr>
        </p:nvSpPr>
        <p:spPr/>
        <p:txBody>
          <a:bodyPr/>
          <a:lstStyle/>
          <a:p>
            <a:fld id="{DE8A6AB4-C314-4581-B2EB-142FADA2A072}" type="slidenum">
              <a:rPr lang="ja-JP" altLang="en-US" smtClean="0"/>
              <a:pPr/>
              <a:t>31</a:t>
            </a:fld>
            <a:endParaRPr lang="ja-JP" altLang="en-US" dirty="0"/>
          </a:p>
        </p:txBody>
      </p:sp>
      <p:sp>
        <p:nvSpPr>
          <p:cNvPr id="26" name="テキスト ボックス 25">
            <a:extLst>
              <a:ext uri="{FF2B5EF4-FFF2-40B4-BE49-F238E27FC236}">
                <a16:creationId xmlns:a16="http://schemas.microsoft.com/office/drawing/2014/main" id="{43E1BAB1-027A-726E-8E8F-A8BDB5E4BCC5}"/>
              </a:ext>
            </a:extLst>
          </p:cNvPr>
          <p:cNvSpPr txBox="1"/>
          <p:nvPr/>
        </p:nvSpPr>
        <p:spPr>
          <a:xfrm>
            <a:off x="568162" y="1109858"/>
            <a:ext cx="811520" cy="443319"/>
          </a:xfrm>
          <a:prstGeom prst="rect">
            <a:avLst/>
          </a:prstGeom>
          <a:solidFill>
            <a:schemeClr val="bg1"/>
          </a:solidFill>
          <a:ln w="19050">
            <a:solidFill>
              <a:srgbClr val="FF0000"/>
            </a:solidFill>
          </a:ln>
        </p:spPr>
        <p:txBody>
          <a:bodyPr wrap="square" rtlCol="0">
            <a:noAutofit/>
          </a:bodyPr>
          <a:lstStyle/>
          <a:p>
            <a:pPr algn="ctr"/>
            <a:r>
              <a:rPr kumimoji="1" lang="ja-JP" altLang="en-US" sz="1100" b="1" dirty="0">
                <a:solidFill>
                  <a:srgbClr val="FF0000"/>
                </a:solidFill>
                <a:latin typeface="+mn-ea"/>
              </a:rPr>
              <a:t>今回想定</a:t>
            </a:r>
            <a:endParaRPr kumimoji="1" lang="en-US" altLang="ja-JP" sz="1100" b="1" dirty="0">
              <a:solidFill>
                <a:srgbClr val="FF0000"/>
              </a:solidFill>
              <a:latin typeface="+mn-ea"/>
            </a:endParaRPr>
          </a:p>
          <a:p>
            <a:pPr algn="ctr"/>
            <a:r>
              <a:rPr kumimoji="1" lang="ja-JP" altLang="en-US" sz="1100" b="1" dirty="0">
                <a:solidFill>
                  <a:srgbClr val="FF0000"/>
                </a:solidFill>
                <a:latin typeface="+mn-ea"/>
              </a:rPr>
              <a:t>（直下）</a:t>
            </a:r>
          </a:p>
        </p:txBody>
      </p:sp>
      <p:sp>
        <p:nvSpPr>
          <p:cNvPr id="19" name="テキスト ボックス 18">
            <a:extLst>
              <a:ext uri="{FF2B5EF4-FFF2-40B4-BE49-F238E27FC236}">
                <a16:creationId xmlns:a16="http://schemas.microsoft.com/office/drawing/2014/main" id="{9FCB8485-AD22-3DB0-84AA-D3071F01080F}"/>
              </a:ext>
            </a:extLst>
          </p:cNvPr>
          <p:cNvSpPr txBox="1"/>
          <p:nvPr/>
        </p:nvSpPr>
        <p:spPr>
          <a:xfrm>
            <a:off x="527564" y="3827779"/>
            <a:ext cx="852524" cy="430887"/>
          </a:xfrm>
          <a:prstGeom prst="rect">
            <a:avLst/>
          </a:prstGeom>
          <a:solidFill>
            <a:schemeClr val="bg1"/>
          </a:solidFill>
          <a:ln w="19050">
            <a:solidFill>
              <a:schemeClr val="dk1"/>
            </a:solidFill>
          </a:ln>
        </p:spPr>
        <p:txBody>
          <a:bodyPr wrap="square" rtlCol="0">
            <a:spAutoFit/>
          </a:bodyPr>
          <a:lstStyle/>
          <a:p>
            <a:pPr algn="ctr"/>
            <a:r>
              <a:rPr kumimoji="1" lang="pt-BR" altLang="ja-JP" sz="1100" b="1" dirty="0">
                <a:latin typeface="+mn-ea"/>
              </a:rPr>
              <a:t>H19</a:t>
            </a:r>
            <a:r>
              <a:rPr kumimoji="1" lang="ja-JP" altLang="pt-BR" sz="1100" b="1" dirty="0">
                <a:latin typeface="+mn-ea"/>
              </a:rPr>
              <a:t>想定</a:t>
            </a:r>
            <a:endParaRPr kumimoji="1" lang="en-US" altLang="ja-JP" sz="1100" b="1" dirty="0">
              <a:latin typeface="+mn-ea"/>
            </a:endParaRPr>
          </a:p>
          <a:p>
            <a:pPr algn="ctr"/>
            <a:r>
              <a:rPr kumimoji="1" lang="ja-JP" altLang="pt-BR" sz="1100" b="1" dirty="0">
                <a:latin typeface="+mn-ea"/>
              </a:rPr>
              <a:t>（直下）</a:t>
            </a:r>
            <a:endParaRPr kumimoji="1" lang="ja-JP" altLang="en-US" sz="1100" b="1" dirty="0">
              <a:latin typeface="+mn-ea"/>
            </a:endParaRPr>
          </a:p>
        </p:txBody>
      </p:sp>
      <p:sp>
        <p:nvSpPr>
          <p:cNvPr id="20" name="角丸四角形 73">
            <a:extLst>
              <a:ext uri="{FF2B5EF4-FFF2-40B4-BE49-F238E27FC236}">
                <a16:creationId xmlns:a16="http://schemas.microsoft.com/office/drawing/2014/main" id="{00312F85-A35D-C6DD-7B07-82B5745F2BD6}"/>
              </a:ext>
            </a:extLst>
          </p:cNvPr>
          <p:cNvSpPr/>
          <p:nvPr/>
        </p:nvSpPr>
        <p:spPr>
          <a:xfrm>
            <a:off x="3808863" y="895076"/>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有馬高槻断層帯</a:t>
            </a:r>
          </a:p>
        </p:txBody>
      </p:sp>
      <p:sp>
        <p:nvSpPr>
          <p:cNvPr id="21" name="角丸四角形 73">
            <a:extLst>
              <a:ext uri="{FF2B5EF4-FFF2-40B4-BE49-F238E27FC236}">
                <a16:creationId xmlns:a16="http://schemas.microsoft.com/office/drawing/2014/main" id="{62DBCD4E-C25F-6725-8803-3295B8D5E7FD}"/>
              </a:ext>
            </a:extLst>
          </p:cNvPr>
          <p:cNvSpPr/>
          <p:nvPr/>
        </p:nvSpPr>
        <p:spPr>
          <a:xfrm>
            <a:off x="1524967" y="901260"/>
            <a:ext cx="118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生駒断層帯</a:t>
            </a:r>
          </a:p>
        </p:txBody>
      </p:sp>
      <p:sp>
        <p:nvSpPr>
          <p:cNvPr id="22" name="角丸四角形 73">
            <a:extLst>
              <a:ext uri="{FF2B5EF4-FFF2-40B4-BE49-F238E27FC236}">
                <a16:creationId xmlns:a16="http://schemas.microsoft.com/office/drawing/2014/main" id="{F98BA722-E6B4-BB28-AA13-67EC096FD4E0}"/>
              </a:ext>
            </a:extLst>
          </p:cNvPr>
          <p:cNvSpPr/>
          <p:nvPr/>
        </p:nvSpPr>
        <p:spPr>
          <a:xfrm>
            <a:off x="6177429" y="880420"/>
            <a:ext cx="14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中央構造線断層帯</a:t>
            </a:r>
          </a:p>
        </p:txBody>
      </p:sp>
      <p:sp>
        <p:nvSpPr>
          <p:cNvPr id="18" name="テキスト プレースホルダー 6">
            <a:extLst>
              <a:ext uri="{FF2B5EF4-FFF2-40B4-BE49-F238E27FC236}">
                <a16:creationId xmlns:a16="http://schemas.microsoft.com/office/drawing/2014/main" id="{C898C45D-C49D-CCB2-92E4-27FB48C04CDA}"/>
              </a:ext>
            </a:extLst>
          </p:cNvPr>
          <p:cNvSpPr>
            <a:spLocks noGrp="1"/>
          </p:cNvSpPr>
          <p:nvPr>
            <p:ph type="body" sz="quarter" idx="11"/>
          </p:nvPr>
        </p:nvSpPr>
        <p:spPr>
          <a:xfrm>
            <a:off x="144463" y="448241"/>
            <a:ext cx="3816000" cy="319087"/>
          </a:xfrm>
        </p:spPr>
        <p:txBody>
          <a:bodyPr/>
          <a:lstStyle/>
          <a:p>
            <a:r>
              <a:rPr lang="ja-JP" altLang="en-US" dirty="0">
                <a:latin typeface="Meiryo UI" panose="020B0604030504040204" pitchFamily="50" charset="-128"/>
                <a:ea typeface="Meiryo UI" panose="020B0604030504040204" pitchFamily="50" charset="-128"/>
              </a:rPr>
              <a:t>地震動の予測結果：</a:t>
            </a:r>
            <a:r>
              <a:rPr lang="en-US" altLang="ja-JP" dirty="0">
                <a:latin typeface="Meiryo UI" panose="020B0604030504040204" pitchFamily="50" charset="-128"/>
                <a:ea typeface="Meiryo UI" panose="020B0604030504040204" pitchFamily="50" charset="-128"/>
              </a:rPr>
              <a:t>H19</a:t>
            </a:r>
            <a:r>
              <a:rPr lang="ja-JP" altLang="en-US" dirty="0">
                <a:latin typeface="Meiryo UI" panose="020B0604030504040204" pitchFamily="50" charset="-128"/>
                <a:ea typeface="Meiryo UI" panose="020B0604030504040204" pitchFamily="50" charset="-128"/>
              </a:rPr>
              <a:t>想定（直下）との比較</a:t>
            </a:r>
          </a:p>
        </p:txBody>
      </p:sp>
    </p:spTree>
    <p:extLst>
      <p:ext uri="{BB962C8B-B14F-4D97-AF65-F5344CB8AC3E}">
        <p14:creationId xmlns:p14="http://schemas.microsoft.com/office/powerpoint/2010/main" val="3496246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FB07E-1BE3-ED51-FCAE-9FBE915B177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931363CB-A39D-FDFB-1BD6-9F7322991945}"/>
              </a:ext>
            </a:extLst>
          </p:cNvPr>
          <p:cNvSpPr>
            <a:spLocks noGrp="1"/>
          </p:cNvSpPr>
          <p:nvPr>
            <p:ph type="title"/>
          </p:nvPr>
        </p:nvSpPr>
        <p:spPr/>
        <p:txBody>
          <a:bodyPr>
            <a:normAutofit/>
          </a:bodyPr>
          <a:lstStyle/>
          <a:p>
            <a:r>
              <a:rPr lang="ja-JP" altLang="en-US"/>
              <a:t>３</a:t>
            </a:r>
            <a:r>
              <a:rPr kumimoji="1" lang="ja-JP" altLang="en-US" sz="1800"/>
              <a:t>．</a:t>
            </a:r>
            <a:r>
              <a:rPr kumimoji="1" lang="ja-JP" altLang="en-US" sz="1800" dirty="0"/>
              <a:t>直下型地震の震度予測のまとめ</a:t>
            </a:r>
          </a:p>
        </p:txBody>
      </p:sp>
      <p:sp>
        <p:nvSpPr>
          <p:cNvPr id="5" name="テキスト プレースホルダー 4">
            <a:extLst>
              <a:ext uri="{FF2B5EF4-FFF2-40B4-BE49-F238E27FC236}">
                <a16:creationId xmlns:a16="http://schemas.microsoft.com/office/drawing/2014/main" id="{6E653ADA-166B-1C25-9071-6714C262F9A8}"/>
              </a:ext>
            </a:extLst>
          </p:cNvPr>
          <p:cNvSpPr>
            <a:spLocks noGrp="1"/>
          </p:cNvSpPr>
          <p:nvPr>
            <p:ph type="body" sz="quarter" idx="11"/>
          </p:nvPr>
        </p:nvSpPr>
        <p:spPr>
          <a:xfrm>
            <a:off x="144000" y="477604"/>
            <a:ext cx="1519700" cy="320000"/>
          </a:xfrm>
        </p:spPr>
        <p:txBody>
          <a:bodyPr/>
          <a:lstStyle/>
          <a:p>
            <a:r>
              <a:rPr lang="ja-JP" altLang="en-US" dirty="0">
                <a:latin typeface="Meiryo UI" panose="020B0604030504040204" pitchFamily="50" charset="-128"/>
                <a:ea typeface="Meiryo UI" panose="020B0604030504040204" pitchFamily="50" charset="-128"/>
              </a:rPr>
              <a:t>検討内容の要約</a:t>
            </a:r>
          </a:p>
        </p:txBody>
      </p:sp>
      <p:sp>
        <p:nvSpPr>
          <p:cNvPr id="15" name="スライド番号プレースホルダー 12">
            <a:extLst>
              <a:ext uri="{FF2B5EF4-FFF2-40B4-BE49-F238E27FC236}">
                <a16:creationId xmlns:a16="http://schemas.microsoft.com/office/drawing/2014/main" id="{A242343F-634B-E5C2-B983-99A4D554C17E}"/>
              </a:ext>
            </a:extLst>
          </p:cNvPr>
          <p:cNvSpPr>
            <a:spLocks noGrp="1"/>
          </p:cNvSpPr>
          <p:nvPr>
            <p:ph type="sldNum" sz="quarter" idx="12"/>
          </p:nvPr>
        </p:nvSpPr>
        <p:spPr/>
        <p:txBody>
          <a:bodyPr/>
          <a:lstStyle/>
          <a:p>
            <a:fld id="{DE8A6AB4-C314-4581-B2EB-142FADA2A072}" type="slidenum">
              <a:rPr lang="ja-JP" altLang="en-US" smtClean="0"/>
              <a:pPr/>
              <a:t>32</a:t>
            </a:fld>
            <a:endParaRPr lang="ja-JP" altLang="en-US" dirty="0"/>
          </a:p>
        </p:txBody>
      </p:sp>
      <p:sp>
        <p:nvSpPr>
          <p:cNvPr id="14" name="四角形: 角を丸くする 4">
            <a:extLst>
              <a:ext uri="{FF2B5EF4-FFF2-40B4-BE49-F238E27FC236}">
                <a16:creationId xmlns:a16="http://schemas.microsoft.com/office/drawing/2014/main" id="{3A1D5733-1B9B-DD11-BD4B-14C935DE5D6D}"/>
              </a:ext>
            </a:extLst>
          </p:cNvPr>
          <p:cNvSpPr/>
          <p:nvPr/>
        </p:nvSpPr>
        <p:spPr>
          <a:xfrm>
            <a:off x="266131" y="877015"/>
            <a:ext cx="8611738" cy="5686884"/>
          </a:xfrm>
          <a:prstGeom prst="roundRect">
            <a:avLst>
              <a:gd name="adj" fmla="val 6853"/>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b="1" dirty="0"/>
              <a:t>検討対象とする断層帯：</a:t>
            </a:r>
            <a:endParaRPr kumimoji="1" lang="en-US" altLang="ja-JP" sz="1400" b="1" dirty="0"/>
          </a:p>
          <a:p>
            <a:pPr marL="216000" indent="-216000">
              <a:buFont typeface="Wingdings" panose="05000000000000000000" pitchFamily="2" charset="2"/>
              <a:buChar char="l"/>
            </a:pPr>
            <a:r>
              <a:rPr kumimoji="1" lang="ja-JP" altLang="en-US" sz="1400" dirty="0"/>
              <a:t>地震本部の長期評価に基づき</a:t>
            </a:r>
            <a:r>
              <a:rPr kumimoji="1" lang="en-US" altLang="ja-JP" sz="1400" dirty="0"/>
              <a:t>11</a:t>
            </a:r>
            <a:r>
              <a:rPr kumimoji="1" lang="ja-JP" altLang="en-US" sz="1400" dirty="0"/>
              <a:t>断層帯を設定した。</a:t>
            </a:r>
            <a:endParaRPr kumimoji="1" lang="en-US" altLang="ja-JP" sz="1400" dirty="0"/>
          </a:p>
          <a:p>
            <a:pPr marL="216000" indent="-216000">
              <a:buFont typeface="Wingdings" panose="05000000000000000000" pitchFamily="2" charset="2"/>
              <a:buChar char="l"/>
            </a:pPr>
            <a:endParaRPr kumimoji="1" lang="en-US" altLang="ja-JP" sz="1000" dirty="0"/>
          </a:p>
          <a:p>
            <a:r>
              <a:rPr kumimoji="1" lang="ja-JP" altLang="en-US" sz="1400" b="1" dirty="0"/>
              <a:t>対象断層帯の絞り込み（ステップ１）：</a:t>
            </a:r>
            <a:endParaRPr kumimoji="1" lang="en-US" altLang="ja-JP" sz="1400" b="1" dirty="0"/>
          </a:p>
          <a:p>
            <a:pPr marL="216000" indent="-216000">
              <a:buFont typeface="Wingdings" panose="05000000000000000000" pitchFamily="2" charset="2"/>
              <a:buChar char="l"/>
            </a:pPr>
            <a:r>
              <a:rPr kumimoji="1" lang="en-US" altLang="ja-JP" sz="1400" dirty="0"/>
              <a:t>H19</a:t>
            </a:r>
            <a:r>
              <a:rPr kumimoji="1" lang="ja-JP" altLang="en-US" sz="1400" dirty="0"/>
              <a:t>想定（直下）の結果および最新の活断層調査を踏まえ、</a:t>
            </a:r>
            <a:r>
              <a:rPr kumimoji="1" lang="zh-TW" altLang="en-US" sz="1400" dirty="0"/>
              <a:t>上町断層帯、生駒断層帯、有馬高槻断層帯、中央構造線断層帯</a:t>
            </a:r>
            <a:r>
              <a:rPr kumimoji="1" lang="ja-JP" altLang="en-US" sz="1400" dirty="0"/>
              <a:t>、大阪湾南東岸断層を抽出した。</a:t>
            </a:r>
            <a:endParaRPr kumimoji="1" lang="en-US" altLang="ja-JP" sz="1400" dirty="0"/>
          </a:p>
          <a:p>
            <a:pPr marL="216000" indent="-216000">
              <a:buFont typeface="Wingdings" panose="05000000000000000000" pitchFamily="2" charset="2"/>
              <a:buChar char="l"/>
            </a:pPr>
            <a:endParaRPr kumimoji="1" lang="en-US" altLang="ja-JP" sz="900" dirty="0"/>
          </a:p>
          <a:p>
            <a:r>
              <a:rPr kumimoji="1" lang="ja-JP" altLang="en-US" sz="1400" b="1" dirty="0"/>
              <a:t>断層帯の破壊シナリオの絞り込み（ステップ２）：</a:t>
            </a:r>
            <a:endParaRPr kumimoji="1" lang="en-US" altLang="ja-JP" sz="1400" b="1" dirty="0"/>
          </a:p>
          <a:p>
            <a:pPr marL="179388" indent="-179388">
              <a:buFont typeface="Wingdings" panose="05000000000000000000" pitchFamily="2" charset="2"/>
              <a:buChar char="l"/>
            </a:pPr>
            <a:r>
              <a:rPr kumimoji="1" lang="ja-JP" altLang="en-US" sz="1400" dirty="0"/>
              <a:t>４断層帯、計</a:t>
            </a:r>
            <a:r>
              <a:rPr kumimoji="1" lang="en-US" altLang="ja-JP" sz="1400" dirty="0"/>
              <a:t>47</a:t>
            </a:r>
            <a:r>
              <a:rPr kumimoji="1" lang="ja-JP" altLang="en-US" sz="1400" dirty="0"/>
              <a:t>の破壊シナリオを対象に地震動を予測し、府への影響を考慮して５シナリオを抽出した。</a:t>
            </a:r>
            <a:endParaRPr kumimoji="1" lang="en-US" altLang="ja-JP" sz="1400" dirty="0"/>
          </a:p>
          <a:p>
            <a:endParaRPr kumimoji="1" lang="en-US" altLang="ja-JP" sz="1000" dirty="0"/>
          </a:p>
          <a:p>
            <a:r>
              <a:rPr kumimoji="1" lang="ja-JP" altLang="en-US" sz="1400" b="1" dirty="0"/>
              <a:t>被害想定の基礎となる地震動の設定（ステップ３）：</a:t>
            </a:r>
            <a:endParaRPr kumimoji="1" lang="en-US" altLang="ja-JP" sz="1400" b="1" dirty="0"/>
          </a:p>
          <a:p>
            <a:pPr marL="179388" indent="-179388">
              <a:buFont typeface="Wingdings" panose="05000000000000000000" pitchFamily="2" charset="2"/>
              <a:buChar char="l"/>
            </a:pPr>
            <a:r>
              <a:rPr kumimoji="1" lang="ja-JP" altLang="en-US" sz="1400" dirty="0"/>
              <a:t>ステップ２で抽出したシナリオを対象に、詳細な地震動予測を行った。</a:t>
            </a:r>
            <a:endParaRPr kumimoji="1" lang="en-US" altLang="ja-JP" sz="1400" dirty="0"/>
          </a:p>
          <a:p>
            <a:r>
              <a:rPr kumimoji="1" lang="ja-JP" altLang="en-US" sz="1400" dirty="0"/>
              <a:t>　　　➡</a:t>
            </a:r>
            <a:r>
              <a:rPr kumimoji="1" lang="ja-JP" altLang="en-US" sz="1400" u="sng" dirty="0"/>
              <a:t>次回の被害想定については、ステップ３で予測した震度分布をもとに検討を進める。</a:t>
            </a:r>
            <a:endParaRPr kumimoji="1" lang="en-US" altLang="ja-JP" sz="1400" u="sng" dirty="0"/>
          </a:p>
          <a:p>
            <a:endParaRPr kumimoji="1" lang="en-US" altLang="ja-JP" sz="1000" dirty="0"/>
          </a:p>
          <a:p>
            <a:pPr marL="179388" indent="-179388">
              <a:buFont typeface="Wingdings" panose="05000000000000000000" pitchFamily="2" charset="2"/>
              <a:buChar char="l"/>
            </a:pPr>
            <a:endParaRPr kumimoji="1" lang="en-US" altLang="ja-JP" sz="1050" dirty="0"/>
          </a:p>
          <a:p>
            <a:r>
              <a:rPr kumimoji="1" lang="ja-JP" altLang="en-US" sz="1400" b="1" dirty="0"/>
              <a:t>地盤モデルの作成：</a:t>
            </a:r>
            <a:endParaRPr kumimoji="1" lang="en-US" altLang="ja-JP" sz="1400" dirty="0"/>
          </a:p>
          <a:p>
            <a:pPr marL="179388" indent="-179388">
              <a:buFont typeface="Wingdings" panose="05000000000000000000" pitchFamily="2" charset="2"/>
              <a:buChar char="l"/>
            </a:pPr>
            <a:r>
              <a:rPr kumimoji="1" lang="ja-JP" altLang="en-US" sz="1400" dirty="0"/>
              <a:t>深部地盤は、府域における最新の知見を反映した「上町断層帯重点調査モデル」を採用した。</a:t>
            </a:r>
            <a:endParaRPr kumimoji="1" lang="en-US" altLang="ja-JP" sz="1400" dirty="0"/>
          </a:p>
          <a:p>
            <a:pPr marL="179388" indent="-179388">
              <a:buFont typeface="Wingdings" panose="05000000000000000000" pitchFamily="2" charset="2"/>
              <a:buChar char="l"/>
            </a:pPr>
            <a:r>
              <a:rPr kumimoji="1" lang="ja-JP" altLang="en-US" sz="1400" dirty="0"/>
              <a:t>浅部地盤は、</a:t>
            </a:r>
            <a:r>
              <a:rPr kumimoji="1" lang="en-US" altLang="ja-JP" sz="1400" dirty="0"/>
              <a:t>H26</a:t>
            </a:r>
            <a:r>
              <a:rPr kumimoji="1" lang="ja-JP" altLang="en-US" sz="1400" dirty="0"/>
              <a:t>想定（南海トラフ）によるモデルを基に、ボーリングデータを追加して更新した。</a:t>
            </a:r>
            <a:endParaRPr kumimoji="1" lang="en-US" altLang="ja-JP" sz="1400" dirty="0"/>
          </a:p>
          <a:p>
            <a:pPr marL="179388" indent="-179388">
              <a:buFont typeface="Wingdings" panose="05000000000000000000" pitchFamily="2" charset="2"/>
              <a:buChar char="l"/>
            </a:pPr>
            <a:endParaRPr kumimoji="1" lang="en-US" altLang="ja-JP" sz="1100" dirty="0"/>
          </a:p>
          <a:p>
            <a:r>
              <a:rPr kumimoji="1" lang="ja-JP" altLang="en-US" sz="1400" b="1" dirty="0"/>
              <a:t>震度予測結果：</a:t>
            </a:r>
            <a:endParaRPr kumimoji="1" lang="en-US" altLang="ja-JP" sz="1400" b="1" dirty="0"/>
          </a:p>
          <a:p>
            <a:pPr marL="177800" indent="-177800">
              <a:buFont typeface="Wingdings" panose="05000000000000000000" pitchFamily="2" charset="2"/>
              <a:buChar char="l"/>
            </a:pPr>
            <a:r>
              <a:rPr kumimoji="1" lang="ja-JP" altLang="en-US" sz="1400" dirty="0"/>
              <a:t>今回算定した震度分布は、</a:t>
            </a:r>
            <a:r>
              <a:rPr kumimoji="1" lang="en-US" altLang="ja-JP" sz="1400" dirty="0"/>
              <a:t>H19</a:t>
            </a:r>
            <a:r>
              <a:rPr kumimoji="1" lang="ja-JP" altLang="en-US" sz="1400" dirty="0"/>
              <a:t>調査（直下）の結果と比較して、震度分布が大きくなる傾向であったが、その要因としては、新たな断層として「大阪湾南東岸断層」を評価したこと、震度を予測する調査単位をより精緻（</a:t>
            </a:r>
            <a:r>
              <a:rPr kumimoji="1" lang="en-US" altLang="ja-JP" sz="1400" dirty="0"/>
              <a:t>500m</a:t>
            </a:r>
            <a:r>
              <a:rPr kumimoji="1" lang="ja-JP" altLang="en-US" sz="1400" dirty="0"/>
              <a:t>メッシュから</a:t>
            </a:r>
            <a:r>
              <a:rPr kumimoji="1" lang="en-US" altLang="ja-JP" sz="1400" dirty="0"/>
              <a:t>250m</a:t>
            </a:r>
            <a:r>
              <a:rPr kumimoji="1" lang="ja-JP" altLang="en-US" sz="1400" dirty="0"/>
              <a:t>メッシュ（浅部地盤） ）にしたこと、破壊シナリオの設定に「レシピ」を採用したこと、内閣府公表の被害想定と整合を図るため、工学的基盤の</a:t>
            </a:r>
            <a:r>
              <a:rPr kumimoji="1" lang="en-US" altLang="ja-JP" sz="1400" dirty="0"/>
              <a:t>S</a:t>
            </a:r>
            <a:r>
              <a:rPr kumimoji="1" lang="ja-JP" altLang="en-US" sz="1400" dirty="0"/>
              <a:t>波速度を</a:t>
            </a:r>
            <a:r>
              <a:rPr kumimoji="1" lang="en-US" altLang="ja-JP" sz="1400" dirty="0"/>
              <a:t>Vs500m/s</a:t>
            </a:r>
            <a:r>
              <a:rPr kumimoji="1" lang="ja-JP" altLang="en-US" sz="1400" dirty="0"/>
              <a:t>から</a:t>
            </a:r>
            <a:r>
              <a:rPr kumimoji="1" lang="en-US" altLang="ja-JP" sz="1400" dirty="0"/>
              <a:t>Vs300m/s</a:t>
            </a:r>
            <a:r>
              <a:rPr kumimoji="1" lang="ja-JP" altLang="en-US" sz="1400" dirty="0"/>
              <a:t>に変更したこと、深部地盤</a:t>
            </a:r>
            <a:endParaRPr kumimoji="1" lang="en-US" altLang="ja-JP" sz="1400" dirty="0"/>
          </a:p>
          <a:p>
            <a:r>
              <a:rPr kumimoji="1" lang="ja-JP" altLang="en-US" sz="1400" dirty="0"/>
              <a:t>　 モデルを更新したことなどが挙げられる。</a:t>
            </a:r>
          </a:p>
        </p:txBody>
      </p:sp>
    </p:spTree>
    <p:extLst>
      <p:ext uri="{BB962C8B-B14F-4D97-AF65-F5344CB8AC3E}">
        <p14:creationId xmlns:p14="http://schemas.microsoft.com/office/powerpoint/2010/main" val="255622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919EC-4B3D-694F-4235-FCA4790DB935}"/>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EB25CCDD-96AB-65A9-010C-728D8473F23A}"/>
              </a:ext>
            </a:extLst>
          </p:cNvPr>
          <p:cNvSpPr>
            <a:spLocks noGrp="1"/>
          </p:cNvSpPr>
          <p:nvPr>
            <p:ph type="title"/>
          </p:nvPr>
        </p:nvSpPr>
        <p:spPr/>
        <p:txBody>
          <a:bodyPr>
            <a:normAutofit/>
          </a:bodyPr>
          <a:lstStyle/>
          <a:p>
            <a:r>
              <a:rPr kumimoji="1" lang="ja-JP" altLang="en-US" sz="1800" dirty="0">
                <a:latin typeface="+mn-ea"/>
              </a:rPr>
              <a:t>１．これまでの部会における方針、決定事項</a:t>
            </a:r>
            <a:r>
              <a:rPr kumimoji="1" lang="en-US" altLang="ja-JP" sz="1800" dirty="0">
                <a:latin typeface="+mn-ea"/>
              </a:rPr>
              <a:t>【</a:t>
            </a:r>
            <a:r>
              <a:rPr kumimoji="1" lang="ja-JP" altLang="en-US" sz="1800" dirty="0">
                <a:latin typeface="+mn-ea"/>
              </a:rPr>
              <a:t>～令和６年度</a:t>
            </a:r>
            <a:r>
              <a:rPr kumimoji="1" lang="en-US" altLang="ja-JP" sz="1800" dirty="0">
                <a:latin typeface="+mn-ea"/>
              </a:rPr>
              <a:t>】</a:t>
            </a:r>
          </a:p>
        </p:txBody>
      </p:sp>
      <p:sp>
        <p:nvSpPr>
          <p:cNvPr id="12" name="テキスト プレースホルダー 11">
            <a:extLst>
              <a:ext uri="{FF2B5EF4-FFF2-40B4-BE49-F238E27FC236}">
                <a16:creationId xmlns:a16="http://schemas.microsoft.com/office/drawing/2014/main" id="{56557620-88A5-331E-B47D-EBD4CF4D908D}"/>
              </a:ext>
            </a:extLst>
          </p:cNvPr>
          <p:cNvSpPr>
            <a:spLocks noGrp="1"/>
          </p:cNvSpPr>
          <p:nvPr>
            <p:ph type="body" sz="quarter" idx="11"/>
          </p:nvPr>
        </p:nvSpPr>
        <p:spPr>
          <a:xfrm>
            <a:off x="144000" y="477604"/>
            <a:ext cx="2765120" cy="320000"/>
          </a:xfrm>
        </p:spPr>
        <p:txBody>
          <a:bodyPr/>
          <a:lstStyle/>
          <a:p>
            <a:r>
              <a:rPr lang="ja-JP" altLang="en-US" dirty="0">
                <a:latin typeface="Meiryo UI" panose="020B0604030504040204" pitchFamily="50" charset="-128"/>
                <a:ea typeface="Meiryo UI" panose="020B0604030504040204" pitchFamily="50" charset="-128"/>
              </a:rPr>
              <a:t>直下型地震の地震動設定について</a:t>
            </a:r>
          </a:p>
        </p:txBody>
      </p:sp>
      <p:sp>
        <p:nvSpPr>
          <p:cNvPr id="15" name="スライド番号プレースホルダー 12">
            <a:extLst>
              <a:ext uri="{FF2B5EF4-FFF2-40B4-BE49-F238E27FC236}">
                <a16:creationId xmlns:a16="http://schemas.microsoft.com/office/drawing/2014/main" id="{912C2222-942C-A9D7-EB02-48E1E3E7D275}"/>
              </a:ext>
            </a:extLst>
          </p:cNvPr>
          <p:cNvSpPr>
            <a:spLocks noGrp="1"/>
          </p:cNvSpPr>
          <p:nvPr>
            <p:ph type="sldNum" sz="quarter" idx="12"/>
          </p:nvPr>
        </p:nvSpPr>
        <p:spPr/>
        <p:txBody>
          <a:bodyPr/>
          <a:lstStyle/>
          <a:p>
            <a:fld id="{DE8A6AB4-C314-4581-B2EB-142FADA2A072}" type="slidenum">
              <a:rPr lang="ja-JP" altLang="en-US" smtClean="0"/>
              <a:pPr/>
              <a:t>3</a:t>
            </a:fld>
            <a:endParaRPr lang="ja-JP" altLang="en-US" dirty="0"/>
          </a:p>
        </p:txBody>
      </p:sp>
      <p:sp>
        <p:nvSpPr>
          <p:cNvPr id="13" name="角丸四角形 73">
            <a:extLst>
              <a:ext uri="{FF2B5EF4-FFF2-40B4-BE49-F238E27FC236}">
                <a16:creationId xmlns:a16="http://schemas.microsoft.com/office/drawing/2014/main" id="{26108B65-055F-C41B-F51C-D3658AADBC42}"/>
              </a:ext>
            </a:extLst>
          </p:cNvPr>
          <p:cNvSpPr/>
          <p:nvPr/>
        </p:nvSpPr>
        <p:spPr>
          <a:xfrm>
            <a:off x="295453" y="1019103"/>
            <a:ext cx="500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400" b="1" dirty="0">
                <a:solidFill>
                  <a:schemeClr val="tx1"/>
                </a:solidFill>
                <a:latin typeface="Meiryo UI" panose="020B0604030504040204" pitchFamily="50" charset="-128"/>
                <a:ea typeface="Meiryo UI" panose="020B0604030504040204" pitchFamily="50" charset="-128"/>
              </a:rPr>
              <a:t>これまでの部会における方針、決定事項（第</a:t>
            </a: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回部会）</a:t>
            </a:r>
          </a:p>
        </p:txBody>
      </p:sp>
      <p:sp>
        <p:nvSpPr>
          <p:cNvPr id="14" name="テキスト ボックス 13">
            <a:extLst>
              <a:ext uri="{FF2B5EF4-FFF2-40B4-BE49-F238E27FC236}">
                <a16:creationId xmlns:a16="http://schemas.microsoft.com/office/drawing/2014/main" id="{D64D2778-C687-A14A-E1E5-84DD09026FBC}"/>
              </a:ext>
            </a:extLst>
          </p:cNvPr>
          <p:cNvSpPr txBox="1"/>
          <p:nvPr/>
        </p:nvSpPr>
        <p:spPr>
          <a:xfrm>
            <a:off x="165100" y="1099183"/>
            <a:ext cx="5761097" cy="3559692"/>
          </a:xfrm>
          <a:prstGeom prst="rect">
            <a:avLst/>
          </a:prstGeom>
          <a:noFill/>
        </p:spPr>
        <p:txBody>
          <a:bodyPr wrap="square" rtlCol="0">
            <a:spAutoFit/>
          </a:bodyPr>
          <a:lstStyle/>
          <a:p>
            <a:pPr marL="304800" indent="-215900">
              <a:lnSpc>
                <a:spcPts val="1600"/>
              </a:lnSpc>
              <a:buFont typeface="+mj-ea"/>
              <a:buAutoNum type="circleNumDbPlain"/>
            </a:pPr>
            <a:r>
              <a:rPr kumimoji="1" lang="ja-JP" altLang="en-US" sz="1200" b="1" dirty="0">
                <a:latin typeface="+mn-ea"/>
              </a:rPr>
              <a:t>ステップ１</a:t>
            </a:r>
            <a:r>
              <a:rPr kumimoji="1" lang="ja-JP" altLang="en-US" sz="1200" dirty="0">
                <a:latin typeface="+mn-ea"/>
              </a:rPr>
              <a:t>（対象断層帯の絞り込み）</a:t>
            </a:r>
            <a:r>
              <a:rPr kumimoji="1" lang="ja-JP" altLang="en-US" sz="1200" b="1" dirty="0">
                <a:latin typeface="+mn-ea"/>
              </a:rPr>
              <a:t>は、地震本部による最新（令和７年６月公表）の活断層の長期評価</a:t>
            </a:r>
            <a:r>
              <a:rPr kumimoji="1" lang="ja-JP" altLang="en-US" sz="1200" dirty="0">
                <a:latin typeface="+mn-ea"/>
              </a:rPr>
              <a:t>を確認したところ、</a:t>
            </a:r>
            <a:r>
              <a:rPr kumimoji="1" lang="en-US" altLang="ja-JP" sz="1200" b="1" dirty="0">
                <a:latin typeface="+mn-ea"/>
              </a:rPr>
              <a:t>H19</a:t>
            </a:r>
            <a:r>
              <a:rPr kumimoji="1" lang="ja-JP" altLang="pt-BR" sz="1200" b="1" dirty="0">
                <a:latin typeface="+mn-ea"/>
              </a:rPr>
              <a:t>（直下）</a:t>
            </a:r>
            <a:r>
              <a:rPr kumimoji="1" lang="ja-JP" altLang="en-US" sz="1200" b="1" dirty="0">
                <a:latin typeface="+mn-ea"/>
              </a:rPr>
              <a:t>の結果を活用できるもの判断。</a:t>
            </a:r>
            <a:r>
              <a:rPr kumimoji="1" lang="ja-JP" altLang="en-US" sz="1200" dirty="0">
                <a:latin typeface="+mn-ea"/>
              </a:rPr>
              <a:t>（図</a:t>
            </a:r>
            <a:r>
              <a:rPr kumimoji="1" lang="en-US" altLang="ja-JP" sz="1200" dirty="0">
                <a:latin typeface="+mn-ea"/>
              </a:rPr>
              <a:t>1</a:t>
            </a:r>
            <a:r>
              <a:rPr kumimoji="1" lang="ja-JP" altLang="en-US" sz="1200" dirty="0">
                <a:latin typeface="+mn-ea"/>
              </a:rPr>
              <a:t>、参考資料</a:t>
            </a:r>
            <a:r>
              <a:rPr kumimoji="1" lang="en-US" altLang="ja-JP" sz="1200" dirty="0">
                <a:latin typeface="+mn-ea"/>
              </a:rPr>
              <a:t>P.38</a:t>
            </a:r>
            <a:r>
              <a:rPr kumimoji="1" lang="ja-JP" altLang="en-US" sz="1200" dirty="0">
                <a:latin typeface="+mn-ea"/>
              </a:rPr>
              <a:t>～</a:t>
            </a:r>
            <a:r>
              <a:rPr kumimoji="1" lang="en-US" altLang="ja-JP" sz="1200" dirty="0">
                <a:latin typeface="+mn-ea"/>
              </a:rPr>
              <a:t>40</a:t>
            </a:r>
            <a:r>
              <a:rPr kumimoji="1" lang="ja-JP" altLang="en-US" sz="1200" dirty="0">
                <a:latin typeface="+mn-ea"/>
              </a:rPr>
              <a:t>）</a:t>
            </a:r>
            <a:endParaRPr kumimoji="1" lang="en-US" altLang="ja-JP" sz="1200" dirty="0">
              <a:latin typeface="+mn-ea"/>
            </a:endParaRPr>
          </a:p>
          <a:p>
            <a:pPr marL="304800" indent="-215900">
              <a:lnSpc>
                <a:spcPts val="1600"/>
              </a:lnSpc>
              <a:buFont typeface="+mj-ea"/>
              <a:buAutoNum type="circleNumDbPlain"/>
            </a:pPr>
            <a:r>
              <a:rPr kumimoji="1" lang="ja-JP" altLang="en-US" sz="1200" dirty="0">
                <a:latin typeface="+mn-ea"/>
              </a:rPr>
              <a:t>ステップ２（断層帯の破壊シナリオの抽出）は、</a:t>
            </a:r>
            <a:r>
              <a:rPr kumimoji="1" lang="ja-JP" altLang="en-US" sz="1200" b="1" dirty="0">
                <a:latin typeface="+mn-ea"/>
              </a:rPr>
              <a:t>地震本部による手法（強震動予測「レシピ」（令和２年版））で新たに設定するシナリオを基本</a:t>
            </a:r>
            <a:r>
              <a:rPr kumimoji="1" lang="ja-JP" altLang="en-US" sz="1200" dirty="0">
                <a:latin typeface="+mn-ea"/>
              </a:rPr>
              <a:t>とする。ただし、</a:t>
            </a:r>
            <a:r>
              <a:rPr kumimoji="1" lang="en-US" altLang="ja-JP" sz="1200" b="1" dirty="0">
                <a:latin typeface="+mn-ea"/>
              </a:rPr>
              <a:t>H19</a:t>
            </a:r>
            <a:r>
              <a:rPr kumimoji="1" lang="ja-JP" altLang="en-US" sz="1200" b="1" dirty="0">
                <a:latin typeface="+mn-ea"/>
              </a:rPr>
              <a:t>想定（直下）による被害想定実施シナリオも対象とする。</a:t>
            </a:r>
            <a:br>
              <a:rPr kumimoji="1" lang="en-US" altLang="ja-JP" sz="1200" b="1" dirty="0">
                <a:latin typeface="+mn-ea"/>
              </a:rPr>
            </a:br>
            <a:r>
              <a:rPr kumimoji="1" lang="ja-JP" altLang="en-US" sz="1200" dirty="0">
                <a:latin typeface="+mn-ea"/>
              </a:rPr>
              <a:t>◆委員コメント：</a:t>
            </a:r>
            <a:r>
              <a:rPr kumimoji="1" lang="ja-JP" altLang="en-US" sz="1100" dirty="0">
                <a:latin typeface="+mn-ea"/>
              </a:rPr>
              <a:t>断層帯や破壊シナリオの設定については、必ずしも地震本部の調査を考慮する必要はないという点に留意する。</a:t>
            </a:r>
            <a:endParaRPr kumimoji="1" lang="en-US" altLang="ja-JP" sz="1100" dirty="0">
              <a:latin typeface="+mn-ea"/>
            </a:endParaRPr>
          </a:p>
          <a:p>
            <a:pPr marL="317500" indent="-228600">
              <a:lnSpc>
                <a:spcPts val="1600"/>
              </a:lnSpc>
              <a:buFont typeface="+mj-ea"/>
              <a:buAutoNum type="circleNumDbPlain" startAt="3"/>
            </a:pPr>
            <a:r>
              <a:rPr kumimoji="1" lang="en-US" altLang="ja-JP" sz="1200" dirty="0">
                <a:latin typeface="+mn-ea"/>
              </a:rPr>
              <a:t>H19</a:t>
            </a:r>
            <a:r>
              <a:rPr kumimoji="1" lang="ja-JP" altLang="en-US" sz="1200" dirty="0">
                <a:latin typeface="+mn-ea"/>
              </a:rPr>
              <a:t>想定（直下）で用いたステップ２、ステップ３の地震動の予測手法は、現時点でも地震動設定の組合せとして十分な性能を有していることから、今回も同じ手法を採用する。</a:t>
            </a:r>
            <a:endParaRPr kumimoji="1" lang="en-US" altLang="ja-JP" sz="1200" dirty="0">
              <a:latin typeface="+mn-ea"/>
            </a:endParaRPr>
          </a:p>
          <a:p>
            <a:pPr marL="317500" indent="-228600">
              <a:lnSpc>
                <a:spcPts val="1600"/>
              </a:lnSpc>
              <a:buFont typeface="+mj-ea"/>
              <a:buAutoNum type="circleNumDbPlain" startAt="3"/>
            </a:pPr>
            <a:r>
              <a:rPr kumimoji="1" lang="ja-JP" altLang="en-US" sz="1200" b="1" dirty="0">
                <a:latin typeface="+mn-ea"/>
              </a:rPr>
              <a:t>深部地盤（工学的基盤～地震基盤）モデルは</a:t>
            </a:r>
            <a:r>
              <a:rPr kumimoji="1" lang="ja-JP" altLang="en-US" sz="1200" dirty="0">
                <a:latin typeface="+mn-ea"/>
              </a:rPr>
              <a:t>、府域に特化した最新の地下構造モデルとして、</a:t>
            </a:r>
            <a:r>
              <a:rPr kumimoji="1" lang="en-US" altLang="ja-JP" sz="1200" dirty="0">
                <a:latin typeface="+mn-ea"/>
              </a:rPr>
              <a:t>H19</a:t>
            </a:r>
            <a:r>
              <a:rPr kumimoji="1" lang="ja-JP" altLang="en-US" sz="1200" dirty="0">
                <a:latin typeface="+mn-ea"/>
              </a:rPr>
              <a:t>想定（直下）で採用した大阪平野地下構造モデル（平成</a:t>
            </a:r>
            <a:r>
              <a:rPr kumimoji="1" lang="en-US" altLang="ja-JP" sz="1200" dirty="0">
                <a:latin typeface="+mn-ea"/>
              </a:rPr>
              <a:t>16</a:t>
            </a:r>
            <a:r>
              <a:rPr kumimoji="1" lang="ja-JP" altLang="en-US" sz="1200" dirty="0">
                <a:latin typeface="+mn-ea"/>
              </a:rPr>
              <a:t>年）に、微動探査（観測記録）などの新たな情報を加えて更新した</a:t>
            </a:r>
            <a:r>
              <a:rPr kumimoji="1" lang="ja-JP" altLang="en-US" sz="1200" b="1" dirty="0">
                <a:latin typeface="+mn-ea"/>
              </a:rPr>
              <a:t>「上町断層帯における重点的な調査観測（平成</a:t>
            </a:r>
            <a:r>
              <a:rPr kumimoji="1" lang="en-US" altLang="ja-JP" sz="1200" b="1" dirty="0">
                <a:latin typeface="+mn-ea"/>
              </a:rPr>
              <a:t>25</a:t>
            </a:r>
            <a:r>
              <a:rPr kumimoji="1" lang="ja-JP" altLang="en-US" sz="1200" b="1" dirty="0">
                <a:latin typeface="+mn-ea"/>
              </a:rPr>
              <a:t>年）」</a:t>
            </a:r>
            <a:r>
              <a:rPr kumimoji="1" lang="ja-JP" altLang="en-US" sz="1200" dirty="0">
                <a:latin typeface="+mn-ea"/>
              </a:rPr>
              <a:t>（一部範囲で</a:t>
            </a:r>
            <a:r>
              <a:rPr kumimoji="1" lang="en-US" altLang="ja-JP" sz="1200" dirty="0">
                <a:latin typeface="+mn-ea"/>
              </a:rPr>
              <a:t>J-SHIS</a:t>
            </a:r>
            <a:r>
              <a:rPr kumimoji="1" lang="ja-JP" altLang="en-US" sz="1200" dirty="0">
                <a:latin typeface="+mn-ea"/>
              </a:rPr>
              <a:t>によるモデル）を採用する。</a:t>
            </a:r>
            <a:endParaRPr kumimoji="1" lang="en-US" altLang="ja-JP" sz="1200" dirty="0">
              <a:latin typeface="+mn-ea"/>
            </a:endParaRPr>
          </a:p>
          <a:p>
            <a:pPr marL="304800" indent="-215900">
              <a:lnSpc>
                <a:spcPts val="1600"/>
              </a:lnSpc>
              <a:buFont typeface="+mj-ea"/>
              <a:buAutoNum type="circleNumDbPlain" startAt="3"/>
            </a:pPr>
            <a:r>
              <a:rPr kumimoji="1" lang="ja-JP" altLang="en-US" sz="1200" b="1" dirty="0">
                <a:latin typeface="+mn-ea"/>
              </a:rPr>
              <a:t>浅部地盤（工学的基盤～地表）モデルは</a:t>
            </a:r>
            <a:r>
              <a:rPr kumimoji="1" lang="ja-JP" altLang="en-US" sz="1200" dirty="0">
                <a:latin typeface="+mn-ea"/>
              </a:rPr>
              <a:t>、</a:t>
            </a:r>
            <a:r>
              <a:rPr kumimoji="1" lang="en-US" altLang="ja-JP" sz="1200" dirty="0">
                <a:latin typeface="+mn-ea"/>
              </a:rPr>
              <a:t>H26</a:t>
            </a:r>
            <a:r>
              <a:rPr kumimoji="1" lang="ja-JP" altLang="en-US" sz="1200" dirty="0">
                <a:latin typeface="+mn-ea"/>
              </a:rPr>
              <a:t>府南海トラフ想定で作成した浅部地盤モデルに新たなボーリングデータを追加し、</a:t>
            </a:r>
            <a:r>
              <a:rPr kumimoji="1" lang="ja-JP" altLang="en-US" sz="1200" b="1" dirty="0">
                <a:latin typeface="+mn-ea"/>
              </a:rPr>
              <a:t>大阪府独自の浅部地盤モデルを更新する。</a:t>
            </a:r>
            <a:endParaRPr kumimoji="1" lang="en-US" altLang="ja-JP" sz="1000" dirty="0">
              <a:latin typeface="+mn-ea"/>
            </a:endParaRPr>
          </a:p>
        </p:txBody>
      </p:sp>
      <p:sp>
        <p:nvSpPr>
          <p:cNvPr id="21" name="角丸四角形 73">
            <a:extLst>
              <a:ext uri="{FF2B5EF4-FFF2-40B4-BE49-F238E27FC236}">
                <a16:creationId xmlns:a16="http://schemas.microsoft.com/office/drawing/2014/main" id="{30DE5A41-77B7-3C7E-39CD-B2A363F9BD30}"/>
              </a:ext>
            </a:extLst>
          </p:cNvPr>
          <p:cNvSpPr/>
          <p:nvPr/>
        </p:nvSpPr>
        <p:spPr>
          <a:xfrm>
            <a:off x="295453" y="4855435"/>
            <a:ext cx="4165087"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400" b="1" dirty="0">
                <a:solidFill>
                  <a:schemeClr val="tx1"/>
                </a:solidFill>
                <a:latin typeface="Meiryo UI" panose="020B0604030504040204" pitchFamily="50" charset="-128"/>
                <a:ea typeface="Meiryo UI" panose="020B0604030504040204" pitchFamily="50" charset="-128"/>
              </a:rPr>
              <a:t>今回（第５回）部会における諮問事項</a:t>
            </a:r>
          </a:p>
        </p:txBody>
      </p:sp>
      <p:sp>
        <p:nvSpPr>
          <p:cNvPr id="22" name="テキスト ボックス 21">
            <a:extLst>
              <a:ext uri="{FF2B5EF4-FFF2-40B4-BE49-F238E27FC236}">
                <a16:creationId xmlns:a16="http://schemas.microsoft.com/office/drawing/2014/main" id="{C91459FD-CFC4-9207-5E2E-89ED8646FAD3}"/>
              </a:ext>
            </a:extLst>
          </p:cNvPr>
          <p:cNvSpPr txBox="1"/>
          <p:nvPr/>
        </p:nvSpPr>
        <p:spPr>
          <a:xfrm>
            <a:off x="165099" y="4899882"/>
            <a:ext cx="7940676" cy="1713033"/>
          </a:xfrm>
          <a:prstGeom prst="rect">
            <a:avLst/>
          </a:prstGeom>
          <a:noFill/>
        </p:spPr>
        <p:txBody>
          <a:bodyPr wrap="square" rtlCol="0">
            <a:spAutoFit/>
          </a:bodyPr>
          <a:lstStyle/>
          <a:p>
            <a:pPr marL="287338" indent="-198438">
              <a:lnSpc>
                <a:spcPts val="1600"/>
              </a:lnSpc>
              <a:buFont typeface="+mj-ea"/>
              <a:buAutoNum type="circleNumDbPlain"/>
            </a:pPr>
            <a:r>
              <a:rPr kumimoji="1" lang="ja-JP" altLang="en-US" sz="1200" b="1" dirty="0">
                <a:latin typeface="+mn-ea"/>
              </a:rPr>
              <a:t>今回想定（直下）で対象とする断層帯の妥当性</a:t>
            </a:r>
            <a:endParaRPr kumimoji="1" lang="en-US" altLang="ja-JP" sz="1200" b="1" dirty="0">
              <a:latin typeface="+mn-ea"/>
            </a:endParaRPr>
          </a:p>
          <a:p>
            <a:pPr marL="287338" indent="-198438">
              <a:lnSpc>
                <a:spcPts val="1600"/>
              </a:lnSpc>
              <a:buFont typeface="+mj-ea"/>
              <a:buAutoNum type="circleNumDbPlain"/>
            </a:pPr>
            <a:endParaRPr kumimoji="1" lang="en-US" altLang="ja-JP" sz="1200" dirty="0">
              <a:latin typeface="+mn-ea"/>
            </a:endParaRPr>
          </a:p>
          <a:p>
            <a:pPr marL="287338" indent="-198438">
              <a:lnSpc>
                <a:spcPts val="1600"/>
              </a:lnSpc>
              <a:buFont typeface="+mj-ea"/>
              <a:buAutoNum type="circleNumDbPlain"/>
            </a:pPr>
            <a:r>
              <a:rPr kumimoji="1" lang="ja-JP" altLang="en-US" sz="1200" dirty="0">
                <a:latin typeface="+mn-ea"/>
              </a:rPr>
              <a:t>ステップ２における</a:t>
            </a:r>
            <a:r>
              <a:rPr kumimoji="1" lang="ja-JP" altLang="en-US" sz="1200" b="1" dirty="0">
                <a:latin typeface="+mn-ea"/>
              </a:rPr>
              <a:t>具体的な破壊シナリオの設定、抽出</a:t>
            </a:r>
            <a:endParaRPr kumimoji="1" lang="en-US" altLang="ja-JP" sz="1200" b="1" dirty="0">
              <a:latin typeface="+mn-ea"/>
            </a:endParaRPr>
          </a:p>
          <a:p>
            <a:pPr marL="287338" indent="-198438">
              <a:lnSpc>
                <a:spcPts val="1600"/>
              </a:lnSpc>
              <a:buFont typeface="+mj-ea"/>
              <a:buAutoNum type="circleNumDbPlain"/>
            </a:pPr>
            <a:endParaRPr kumimoji="1" lang="en-US" altLang="ja-JP" sz="1200" dirty="0">
              <a:latin typeface="+mn-ea"/>
            </a:endParaRPr>
          </a:p>
          <a:p>
            <a:pPr marL="287338" indent="-198438">
              <a:lnSpc>
                <a:spcPts val="1600"/>
              </a:lnSpc>
              <a:buFont typeface="+mj-ea"/>
              <a:buAutoNum type="circleNumDbPlain"/>
            </a:pPr>
            <a:r>
              <a:rPr kumimoji="1" lang="ja-JP" altLang="en-US" sz="1200" dirty="0">
                <a:latin typeface="+mn-ea"/>
              </a:rPr>
              <a:t>深部地盤モデルの確認</a:t>
            </a:r>
            <a:endParaRPr kumimoji="1" lang="en-US" altLang="ja-JP" sz="1200" dirty="0">
              <a:latin typeface="+mn-ea"/>
            </a:endParaRPr>
          </a:p>
          <a:p>
            <a:pPr marL="287338" indent="-198438">
              <a:lnSpc>
                <a:spcPts val="1600"/>
              </a:lnSpc>
              <a:buFont typeface="+mj-ea"/>
              <a:buAutoNum type="circleNumDbPlain"/>
            </a:pPr>
            <a:endParaRPr kumimoji="1" lang="en-US" altLang="ja-JP" sz="1200" dirty="0">
              <a:latin typeface="+mn-ea"/>
            </a:endParaRPr>
          </a:p>
          <a:p>
            <a:pPr marL="287338" indent="-198438">
              <a:lnSpc>
                <a:spcPts val="1600"/>
              </a:lnSpc>
              <a:buFont typeface="+mj-ea"/>
              <a:buAutoNum type="circleNumDbPlain"/>
            </a:pPr>
            <a:endParaRPr kumimoji="1" lang="en-US" altLang="ja-JP" sz="1200" dirty="0">
              <a:latin typeface="+mn-ea"/>
            </a:endParaRPr>
          </a:p>
          <a:p>
            <a:pPr marL="287338" indent="-198438">
              <a:lnSpc>
                <a:spcPts val="1600"/>
              </a:lnSpc>
              <a:buFont typeface="+mj-ea"/>
              <a:buAutoNum type="circleNumDbPlain"/>
            </a:pPr>
            <a:r>
              <a:rPr kumimoji="1" lang="ja-JP" altLang="en-US" sz="1200" dirty="0">
                <a:latin typeface="+mn-ea"/>
              </a:rPr>
              <a:t>浅部地盤モデルの</a:t>
            </a:r>
            <a:r>
              <a:rPr kumimoji="1" lang="ja-JP" altLang="en-US" sz="1200" b="1" dirty="0">
                <a:latin typeface="+mn-ea"/>
              </a:rPr>
              <a:t>妥当性</a:t>
            </a:r>
            <a:endParaRPr kumimoji="1" lang="en-US" altLang="ja-JP" sz="1200" dirty="0">
              <a:highlight>
                <a:srgbClr val="FFFF00"/>
              </a:highlight>
              <a:latin typeface="+mn-ea"/>
            </a:endParaRPr>
          </a:p>
        </p:txBody>
      </p:sp>
      <p:pic>
        <p:nvPicPr>
          <p:cNvPr id="7" name="図 6">
            <a:extLst>
              <a:ext uri="{FF2B5EF4-FFF2-40B4-BE49-F238E27FC236}">
                <a16:creationId xmlns:a16="http://schemas.microsoft.com/office/drawing/2014/main" id="{E16F5842-3E74-9A1C-9443-69ABA2236B05}"/>
              </a:ext>
            </a:extLst>
          </p:cNvPr>
          <p:cNvPicPr>
            <a:picLocks noChangeAspect="1"/>
          </p:cNvPicPr>
          <p:nvPr/>
        </p:nvPicPr>
        <p:blipFill>
          <a:blip r:embed="rId3"/>
          <a:stretch>
            <a:fillRect/>
          </a:stretch>
        </p:blipFill>
        <p:spPr>
          <a:xfrm>
            <a:off x="5926197" y="1128505"/>
            <a:ext cx="2922350" cy="2846379"/>
          </a:xfrm>
          <a:prstGeom prst="rect">
            <a:avLst/>
          </a:prstGeom>
        </p:spPr>
      </p:pic>
      <p:sp>
        <p:nvSpPr>
          <p:cNvPr id="9" name="テキスト ボックス 8">
            <a:extLst>
              <a:ext uri="{FF2B5EF4-FFF2-40B4-BE49-F238E27FC236}">
                <a16:creationId xmlns:a16="http://schemas.microsoft.com/office/drawing/2014/main" id="{1583BEB4-CAAF-DC89-2A12-BF5EB5BE157F}"/>
              </a:ext>
            </a:extLst>
          </p:cNvPr>
          <p:cNvSpPr txBox="1"/>
          <p:nvPr/>
        </p:nvSpPr>
        <p:spPr>
          <a:xfrm>
            <a:off x="2058863" y="6336173"/>
            <a:ext cx="6618234" cy="276742"/>
          </a:xfrm>
          <a:prstGeom prst="rect">
            <a:avLst/>
          </a:prstGeom>
          <a:noFill/>
        </p:spPr>
        <p:txBody>
          <a:bodyPr wrap="square" rtlCol="0">
            <a:spAutoFit/>
          </a:bodyPr>
          <a:lstStyle/>
          <a:p>
            <a:pPr marL="88900">
              <a:lnSpc>
                <a:spcPts val="1600"/>
              </a:lnSpc>
            </a:pPr>
            <a:r>
              <a:rPr kumimoji="1" lang="ja-JP" altLang="en-US" sz="1200" dirty="0">
                <a:latin typeface="+mn-ea"/>
              </a:rPr>
              <a:t>➡</a:t>
            </a:r>
            <a:r>
              <a:rPr kumimoji="1" lang="en-US" altLang="ja-JP" sz="1200" dirty="0">
                <a:latin typeface="+mn-ea"/>
              </a:rPr>
              <a:t>R7</a:t>
            </a:r>
            <a:r>
              <a:rPr kumimoji="1" lang="ja-JP" altLang="en-US" sz="1200" dirty="0">
                <a:latin typeface="+mn-ea"/>
              </a:rPr>
              <a:t>内閣府（南海トラフ地震）の地震動データによる震度分布の検証（資料</a:t>
            </a:r>
            <a:r>
              <a:rPr kumimoji="1" lang="en-US" altLang="ja-JP" sz="1200" dirty="0">
                <a:latin typeface="+mn-ea"/>
              </a:rPr>
              <a:t>1</a:t>
            </a:r>
            <a:r>
              <a:rPr kumimoji="1" lang="ja-JP" altLang="en-US" sz="1200" dirty="0">
                <a:latin typeface="+mn-ea"/>
              </a:rPr>
              <a:t>－</a:t>
            </a:r>
            <a:r>
              <a:rPr kumimoji="1" lang="en-US" altLang="ja-JP" sz="1200" dirty="0">
                <a:latin typeface="+mn-ea"/>
              </a:rPr>
              <a:t>2</a:t>
            </a:r>
            <a:r>
              <a:rPr kumimoji="1" lang="ja-JP" altLang="en-US" sz="1200" dirty="0">
                <a:latin typeface="+mn-ea"/>
              </a:rPr>
              <a:t>参照）</a:t>
            </a:r>
            <a:endParaRPr kumimoji="1" lang="en-US" altLang="ja-JP" sz="1200" dirty="0">
              <a:highlight>
                <a:srgbClr val="FFFF00"/>
              </a:highlight>
              <a:latin typeface="+mn-ea"/>
            </a:endParaRPr>
          </a:p>
        </p:txBody>
      </p:sp>
      <p:sp>
        <p:nvSpPr>
          <p:cNvPr id="18" name="テキスト ボックス 17">
            <a:extLst>
              <a:ext uri="{FF2B5EF4-FFF2-40B4-BE49-F238E27FC236}">
                <a16:creationId xmlns:a16="http://schemas.microsoft.com/office/drawing/2014/main" id="{661DE928-C6D2-F586-CE18-7F284D4D2595}"/>
              </a:ext>
            </a:extLst>
          </p:cNvPr>
          <p:cNvSpPr txBox="1"/>
          <p:nvPr/>
        </p:nvSpPr>
        <p:spPr>
          <a:xfrm>
            <a:off x="3725549" y="4886905"/>
            <a:ext cx="5256348" cy="481927"/>
          </a:xfrm>
          <a:prstGeom prst="rect">
            <a:avLst/>
          </a:prstGeom>
          <a:noFill/>
        </p:spPr>
        <p:txBody>
          <a:bodyPr wrap="square">
            <a:spAutoFit/>
          </a:bodyPr>
          <a:lstStyle/>
          <a:p>
            <a:pPr marL="266700" indent="-177800">
              <a:lnSpc>
                <a:spcPts val="1600"/>
              </a:lnSpc>
            </a:pPr>
            <a:r>
              <a:rPr kumimoji="1" lang="ja-JP" altLang="en-US" sz="1200" dirty="0">
                <a:latin typeface="+mn-ea"/>
              </a:rPr>
              <a:t>➡令和２年</a:t>
            </a:r>
            <a:r>
              <a:rPr kumimoji="1" lang="en-US" altLang="ja-JP" sz="1200" dirty="0">
                <a:latin typeface="+mn-ea"/>
              </a:rPr>
              <a:t>11</a:t>
            </a:r>
            <a:r>
              <a:rPr kumimoji="1" lang="ja-JP" altLang="en-US" sz="1200" dirty="0">
                <a:latin typeface="+mn-ea"/>
              </a:rPr>
              <a:t>月に国土地理院より示された「大阪湾南東岸断層」を新たに対象断層に加えることについての確認</a:t>
            </a:r>
            <a:endParaRPr kumimoji="1" lang="en-US" altLang="ja-JP" sz="1200" dirty="0">
              <a:latin typeface="+mn-ea"/>
            </a:endParaRPr>
          </a:p>
        </p:txBody>
      </p:sp>
      <p:sp>
        <p:nvSpPr>
          <p:cNvPr id="20" name="テキスト ボックス 19">
            <a:extLst>
              <a:ext uri="{FF2B5EF4-FFF2-40B4-BE49-F238E27FC236}">
                <a16:creationId xmlns:a16="http://schemas.microsoft.com/office/drawing/2014/main" id="{57609276-DDAE-31F3-EA79-A817829D8A3B}"/>
              </a:ext>
            </a:extLst>
          </p:cNvPr>
          <p:cNvSpPr txBox="1"/>
          <p:nvPr/>
        </p:nvSpPr>
        <p:spPr>
          <a:xfrm>
            <a:off x="3710475" y="5313972"/>
            <a:ext cx="5001386" cy="481927"/>
          </a:xfrm>
          <a:prstGeom prst="rect">
            <a:avLst/>
          </a:prstGeom>
          <a:noFill/>
        </p:spPr>
        <p:txBody>
          <a:bodyPr wrap="square">
            <a:spAutoFit/>
          </a:bodyPr>
          <a:lstStyle/>
          <a:p>
            <a:pPr marL="266700" indent="-177800">
              <a:lnSpc>
                <a:spcPts val="1600"/>
              </a:lnSpc>
            </a:pPr>
            <a:r>
              <a:rPr kumimoji="1" lang="ja-JP" altLang="en-US" sz="1200" dirty="0">
                <a:latin typeface="+mn-ea"/>
              </a:rPr>
              <a:t>➡地震本部による手法（強震動予測「レシピ」（令和２年版））で設定した破壊シナリオの確認と抽出</a:t>
            </a:r>
            <a:endParaRPr kumimoji="1" lang="en-US" altLang="ja-JP" sz="1200" dirty="0">
              <a:latin typeface="+mn-ea"/>
            </a:endParaRPr>
          </a:p>
        </p:txBody>
      </p:sp>
      <p:sp>
        <p:nvSpPr>
          <p:cNvPr id="24" name="テキスト ボックス 23">
            <a:extLst>
              <a:ext uri="{FF2B5EF4-FFF2-40B4-BE49-F238E27FC236}">
                <a16:creationId xmlns:a16="http://schemas.microsoft.com/office/drawing/2014/main" id="{2E147455-5745-5AE0-D79B-8DDC27378093}"/>
              </a:ext>
            </a:extLst>
          </p:cNvPr>
          <p:cNvSpPr txBox="1"/>
          <p:nvPr/>
        </p:nvSpPr>
        <p:spPr>
          <a:xfrm>
            <a:off x="2058863" y="5713255"/>
            <a:ext cx="3120844" cy="481927"/>
          </a:xfrm>
          <a:prstGeom prst="rect">
            <a:avLst/>
          </a:prstGeom>
          <a:noFill/>
        </p:spPr>
        <p:txBody>
          <a:bodyPr wrap="square">
            <a:spAutoFit/>
          </a:bodyPr>
          <a:lstStyle/>
          <a:p>
            <a:pPr marL="88900">
              <a:lnSpc>
                <a:spcPts val="1600"/>
              </a:lnSpc>
            </a:pPr>
            <a:r>
              <a:rPr kumimoji="1" lang="ja-JP" altLang="en-US" sz="1200" dirty="0">
                <a:latin typeface="+mn-ea"/>
              </a:rPr>
              <a:t>➡条件設定の確認</a:t>
            </a:r>
            <a:br>
              <a:rPr kumimoji="1" lang="en-US" altLang="ja-JP" sz="1200" dirty="0">
                <a:latin typeface="+mn-ea"/>
              </a:rPr>
            </a:br>
            <a:r>
              <a:rPr kumimoji="1" lang="ja-JP" altLang="en-US" sz="1200" dirty="0">
                <a:latin typeface="+mn-ea"/>
              </a:rPr>
              <a:t>➡ </a:t>
            </a:r>
            <a:r>
              <a:rPr kumimoji="1" lang="en-US" altLang="ja-JP" sz="1200" dirty="0">
                <a:latin typeface="+mn-ea"/>
              </a:rPr>
              <a:t>H19</a:t>
            </a:r>
            <a:r>
              <a:rPr kumimoji="1" lang="ja-JP" altLang="en-US" sz="1200" dirty="0">
                <a:latin typeface="+mn-ea"/>
              </a:rPr>
              <a:t>想定（直下）モデルとの比較</a:t>
            </a:r>
            <a:endParaRPr kumimoji="1" lang="en-US" altLang="ja-JP" sz="1200" dirty="0">
              <a:latin typeface="+mn-ea"/>
            </a:endParaRPr>
          </a:p>
        </p:txBody>
      </p:sp>
      <p:sp>
        <p:nvSpPr>
          <p:cNvPr id="25" name="テキスト ボックス 24">
            <a:extLst>
              <a:ext uri="{FF2B5EF4-FFF2-40B4-BE49-F238E27FC236}">
                <a16:creationId xmlns:a16="http://schemas.microsoft.com/office/drawing/2014/main" id="{D1A83024-0B31-29D1-7AE7-6A6D16F04EC8}"/>
              </a:ext>
            </a:extLst>
          </p:cNvPr>
          <p:cNvSpPr txBox="1"/>
          <p:nvPr/>
        </p:nvSpPr>
        <p:spPr>
          <a:xfrm>
            <a:off x="5826950" y="4146576"/>
            <a:ext cx="3120844" cy="400110"/>
          </a:xfrm>
          <a:prstGeom prst="rect">
            <a:avLst/>
          </a:prstGeom>
          <a:noFill/>
        </p:spPr>
        <p:txBody>
          <a:bodyPr wrap="square" rtlCol="0">
            <a:spAutoFit/>
          </a:bodyPr>
          <a:lstStyle/>
          <a:p>
            <a:pPr algn="ctr"/>
            <a:r>
              <a:rPr kumimoji="1" lang="ja-JP" altLang="en-US" sz="1000" dirty="0">
                <a:latin typeface="+mn-ea"/>
              </a:rPr>
              <a:t>図</a:t>
            </a:r>
            <a:r>
              <a:rPr kumimoji="1" lang="en-US" altLang="ja-JP" sz="1000" dirty="0">
                <a:latin typeface="+mn-ea"/>
              </a:rPr>
              <a:t>1</a:t>
            </a:r>
            <a:r>
              <a:rPr kumimoji="1" lang="ja-JP" altLang="en-US" sz="1000" dirty="0">
                <a:latin typeface="+mn-ea"/>
              </a:rPr>
              <a:t>　今回想定（直下）のステップ１実施フロー</a:t>
            </a:r>
            <a:endParaRPr kumimoji="1" lang="en-US" altLang="ja-JP" sz="1000" dirty="0">
              <a:latin typeface="+mn-ea"/>
            </a:endParaRPr>
          </a:p>
          <a:p>
            <a:pPr algn="ctr"/>
            <a:r>
              <a:rPr kumimoji="1" lang="ja-JP" altLang="en-US" sz="1000" dirty="0">
                <a:latin typeface="+mn-ea"/>
              </a:rPr>
              <a:t>（第</a:t>
            </a:r>
            <a:r>
              <a:rPr kumimoji="1" lang="en-US" altLang="ja-JP" sz="1000" dirty="0">
                <a:latin typeface="+mn-ea"/>
              </a:rPr>
              <a:t>2</a:t>
            </a:r>
            <a:r>
              <a:rPr kumimoji="1" lang="ja-JP" altLang="en-US" sz="1000" dirty="0">
                <a:latin typeface="+mn-ea"/>
              </a:rPr>
              <a:t>回部会資料から抜粋、編集）</a:t>
            </a:r>
          </a:p>
        </p:txBody>
      </p:sp>
    </p:spTree>
    <p:extLst>
      <p:ext uri="{BB962C8B-B14F-4D97-AF65-F5344CB8AC3E}">
        <p14:creationId xmlns:p14="http://schemas.microsoft.com/office/powerpoint/2010/main" val="387432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A9D4CEC-0270-98BB-981A-38618969AE67}"/>
              </a:ext>
            </a:extLst>
          </p:cNvPr>
          <p:cNvSpPr>
            <a:spLocks noGrp="1"/>
          </p:cNvSpPr>
          <p:nvPr>
            <p:ph type="body" sz="quarter" idx="11"/>
          </p:nvPr>
        </p:nvSpPr>
        <p:spPr>
          <a:xfrm>
            <a:off x="144000" y="477604"/>
            <a:ext cx="2484900" cy="320000"/>
          </a:xfrm>
        </p:spPr>
        <p:txBody>
          <a:bodyPr/>
          <a:lstStyle/>
          <a:p>
            <a:r>
              <a:rPr lang="ja-JP" altLang="en-US" dirty="0">
                <a:latin typeface="Meiryo UI" panose="020B0604030504040204" pitchFamily="50" charset="-128"/>
                <a:ea typeface="Meiryo UI" panose="020B0604030504040204" pitchFamily="50" charset="-128"/>
              </a:rPr>
              <a:t>浅部地盤モデルの選定について</a:t>
            </a:r>
          </a:p>
        </p:txBody>
      </p:sp>
      <p:sp>
        <p:nvSpPr>
          <p:cNvPr id="4" name="スライド番号プレースホルダー 3">
            <a:extLst>
              <a:ext uri="{FF2B5EF4-FFF2-40B4-BE49-F238E27FC236}">
                <a16:creationId xmlns:a16="http://schemas.microsoft.com/office/drawing/2014/main" id="{039B4362-5F6A-B8FA-5D0F-464D8F9F435A}"/>
              </a:ext>
            </a:extLst>
          </p:cNvPr>
          <p:cNvSpPr>
            <a:spLocks noGrp="1"/>
          </p:cNvSpPr>
          <p:nvPr>
            <p:ph type="sldNum" sz="quarter" idx="12"/>
          </p:nvPr>
        </p:nvSpPr>
        <p:spPr/>
        <p:txBody>
          <a:bodyPr/>
          <a:lstStyle/>
          <a:p>
            <a:fld id="{DE8A6AB4-C314-4581-B2EB-142FADA2A072}" type="slidenum">
              <a:rPr kumimoji="1" lang="ja-JP" altLang="en-US" smtClean="0"/>
              <a:pPr/>
              <a:t>4</a:t>
            </a:fld>
            <a:endParaRPr kumimoji="1" lang="ja-JP" altLang="en-US"/>
          </a:p>
        </p:txBody>
      </p:sp>
      <p:pic>
        <p:nvPicPr>
          <p:cNvPr id="19" name="図 18" descr="マップ&#10;&#10;自動的に生成された説明">
            <a:extLst>
              <a:ext uri="{FF2B5EF4-FFF2-40B4-BE49-F238E27FC236}">
                <a16:creationId xmlns:a16="http://schemas.microsoft.com/office/drawing/2014/main" id="{9FA7FB29-59A8-6FD0-E139-5F7D3F2300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9192" y="2140042"/>
            <a:ext cx="3338254" cy="4163210"/>
          </a:xfrm>
          <a:prstGeom prst="rect">
            <a:avLst/>
          </a:prstGeom>
        </p:spPr>
      </p:pic>
      <p:pic>
        <p:nvPicPr>
          <p:cNvPr id="20" name="図 19" descr="テキスト&#10;&#10;自動的に生成された説明">
            <a:extLst>
              <a:ext uri="{FF2B5EF4-FFF2-40B4-BE49-F238E27FC236}">
                <a16:creationId xmlns:a16="http://schemas.microsoft.com/office/drawing/2014/main" id="{72DE1CF7-E6F9-64A2-12EE-3F9DB30EFCC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56438" y="5941311"/>
            <a:ext cx="1868925" cy="347235"/>
          </a:xfrm>
          <a:prstGeom prst="rect">
            <a:avLst/>
          </a:prstGeom>
        </p:spPr>
      </p:pic>
      <p:sp>
        <p:nvSpPr>
          <p:cNvPr id="18" name="テキスト ボックス 17">
            <a:extLst>
              <a:ext uri="{FF2B5EF4-FFF2-40B4-BE49-F238E27FC236}">
                <a16:creationId xmlns:a16="http://schemas.microsoft.com/office/drawing/2014/main" id="{9BC8E9CF-548E-63F2-B0AA-8A42EA9B47BD}"/>
              </a:ext>
            </a:extLst>
          </p:cNvPr>
          <p:cNvSpPr txBox="1"/>
          <p:nvPr/>
        </p:nvSpPr>
        <p:spPr>
          <a:xfrm>
            <a:off x="5912889" y="6272772"/>
            <a:ext cx="3018554" cy="277285"/>
          </a:xfrm>
          <a:prstGeom prst="rect">
            <a:avLst/>
          </a:prstGeom>
          <a:noFill/>
        </p:spPr>
        <p:txBody>
          <a:bodyPr wrap="square" lIns="91440" tIns="45720" rIns="91440" bIns="45720" anchor="t">
            <a:spAutoFit/>
          </a:bodyPr>
          <a:lstStyle/>
          <a:p>
            <a:pPr algn="ctr"/>
            <a:r>
              <a:rPr lang="ja-JP" altLang="en-US" sz="1200" dirty="0">
                <a:latin typeface="+mn-ea"/>
              </a:rPr>
              <a:t>図　ボーリングデータの分布</a:t>
            </a:r>
          </a:p>
        </p:txBody>
      </p:sp>
      <p:sp>
        <p:nvSpPr>
          <p:cNvPr id="21" name="テキスト ボックス 20">
            <a:extLst>
              <a:ext uri="{FF2B5EF4-FFF2-40B4-BE49-F238E27FC236}">
                <a16:creationId xmlns:a16="http://schemas.microsoft.com/office/drawing/2014/main" id="{A12FD6D6-C2F4-2C35-B72D-C684CECE610C}"/>
              </a:ext>
            </a:extLst>
          </p:cNvPr>
          <p:cNvSpPr txBox="1"/>
          <p:nvPr/>
        </p:nvSpPr>
        <p:spPr>
          <a:xfrm>
            <a:off x="6335205" y="1717600"/>
            <a:ext cx="2592716" cy="769441"/>
          </a:xfrm>
          <a:prstGeom prst="rect">
            <a:avLst/>
          </a:prstGeom>
          <a:solidFill>
            <a:schemeClr val="bg1"/>
          </a:solidFill>
          <a:ln>
            <a:solidFill>
              <a:schemeClr val="tx1"/>
            </a:solidFill>
          </a:ln>
        </p:spPr>
        <p:txBody>
          <a:bodyPr wrap="square" rtlCol="0">
            <a:spAutoFit/>
          </a:bodyPr>
          <a:lstStyle/>
          <a:p>
            <a:pPr algn="l"/>
            <a:r>
              <a:rPr kumimoji="1" lang="ja-JP" altLang="en-US" sz="1100" dirty="0"/>
              <a:t>反映するボーリングデータの数</a:t>
            </a:r>
            <a:endParaRPr kumimoji="1" lang="en-US" altLang="ja-JP" sz="1100" dirty="0"/>
          </a:p>
          <a:p>
            <a:pPr algn="l"/>
            <a:r>
              <a:rPr kumimoji="1" lang="ja-JP" altLang="en-US" sz="1100" dirty="0"/>
              <a:t>　</a:t>
            </a:r>
            <a:r>
              <a:rPr kumimoji="1" lang="en-US" altLang="ja-JP" sz="1100" dirty="0"/>
              <a:t>H26</a:t>
            </a:r>
            <a:r>
              <a:rPr kumimoji="1" lang="ja-JP" altLang="en-US" sz="1100" dirty="0"/>
              <a:t>算定時点　　　：</a:t>
            </a:r>
            <a:r>
              <a:rPr kumimoji="1" lang="en-US" altLang="ja-JP" sz="1100" dirty="0"/>
              <a:t>24,201</a:t>
            </a:r>
            <a:r>
              <a:rPr kumimoji="1" lang="ja-JP" altLang="en-US" sz="1100" dirty="0"/>
              <a:t>点</a:t>
            </a:r>
          </a:p>
          <a:p>
            <a:pPr algn="l"/>
            <a:r>
              <a:rPr kumimoji="1" lang="ja-JP" altLang="en-US" sz="1100" dirty="0"/>
              <a:t>　今回追加するデータ：　</a:t>
            </a:r>
            <a:r>
              <a:rPr kumimoji="1" lang="en-US" altLang="ja-JP" sz="1100" dirty="0"/>
              <a:t>2,212</a:t>
            </a:r>
            <a:r>
              <a:rPr kumimoji="1" lang="ja-JP" altLang="en-US" sz="1100" dirty="0"/>
              <a:t>点</a:t>
            </a:r>
            <a:endParaRPr kumimoji="1" lang="ja-JP" altLang="en-US" sz="1100" strike="sngStrike" dirty="0">
              <a:solidFill>
                <a:srgbClr val="FF0000"/>
              </a:solidFill>
            </a:endParaRPr>
          </a:p>
          <a:p>
            <a:pPr marL="452438" indent="-452438" algn="l"/>
            <a:r>
              <a:rPr kumimoji="1" lang="ja-JP" altLang="en-US" sz="1100" dirty="0"/>
              <a:t>　</a:t>
            </a:r>
            <a:r>
              <a:rPr kumimoji="1" lang="en-US" altLang="ja-JP" sz="800" dirty="0"/>
              <a:t>※</a:t>
            </a:r>
            <a:r>
              <a:rPr kumimoji="1" lang="ja-JP" altLang="en-US" sz="800" dirty="0"/>
              <a:t>大阪府所有データ、関西地盤情報データベースによる</a:t>
            </a:r>
          </a:p>
        </p:txBody>
      </p:sp>
      <p:sp>
        <p:nvSpPr>
          <p:cNvPr id="15" name="テキスト ボックス 14">
            <a:extLst>
              <a:ext uri="{FF2B5EF4-FFF2-40B4-BE49-F238E27FC236}">
                <a16:creationId xmlns:a16="http://schemas.microsoft.com/office/drawing/2014/main" id="{B9E8A1B6-2CF9-46E5-A98F-341BE968189A}"/>
              </a:ext>
            </a:extLst>
          </p:cNvPr>
          <p:cNvSpPr txBox="1"/>
          <p:nvPr/>
        </p:nvSpPr>
        <p:spPr>
          <a:xfrm>
            <a:off x="206554" y="2175078"/>
            <a:ext cx="5330714" cy="830997"/>
          </a:xfrm>
          <a:prstGeom prst="rect">
            <a:avLst/>
          </a:prstGeom>
          <a:noFill/>
        </p:spPr>
        <p:txBody>
          <a:bodyPr wrap="square" rtlCol="0">
            <a:spAutoFit/>
          </a:bodyPr>
          <a:lstStyle/>
          <a:p>
            <a:pPr algn="l"/>
            <a:r>
              <a:rPr lang="ja-JP" altLang="en-US" sz="1200" i="0" u="none" strike="noStrike" baseline="0" dirty="0"/>
              <a:t>大阪府では、過去の検討において、関</a:t>
            </a:r>
            <a:r>
              <a:rPr lang="ja-JP" altLang="en-US" sz="1200" b="0" i="0" u="none" strike="noStrike" baseline="0" dirty="0"/>
              <a:t>西圏地盤情報データベースの情報を基礎とし、市町村などよりボーリングデータの提供を受け、</a:t>
            </a:r>
            <a:r>
              <a:rPr lang="ja-JP" altLang="en-US" sz="1200" b="1" i="0" u="none" strike="noStrike" baseline="0" dirty="0"/>
              <a:t>独自の浅部地盤モデルを構築</a:t>
            </a:r>
            <a:r>
              <a:rPr lang="ja-JP" altLang="en-US" sz="1200" b="0" i="0" u="none" strike="noStrike" baseline="0" dirty="0"/>
              <a:t>している。</a:t>
            </a:r>
            <a:endParaRPr lang="en-US" altLang="ja-JP" sz="1200" b="0" i="0" u="none" strike="noStrike" baseline="0" dirty="0"/>
          </a:p>
          <a:p>
            <a:pPr algn="l"/>
            <a:r>
              <a:rPr lang="ja-JP" altLang="en-US" sz="1200" dirty="0"/>
              <a:t>本検討においても、</a:t>
            </a:r>
            <a:r>
              <a:rPr lang="ja-JP" altLang="en-US" sz="1200" b="1" dirty="0"/>
              <a:t>過去の地盤モデルに最新情報を追加することで、浅部地盤モデルを構築することとする。</a:t>
            </a:r>
            <a:endParaRPr lang="en-US" altLang="ja-JP" sz="1200" b="1" i="0" u="none" strike="noStrike" baseline="0" dirty="0"/>
          </a:p>
        </p:txBody>
      </p:sp>
      <p:grpSp>
        <p:nvGrpSpPr>
          <p:cNvPr id="3" name="グループ化 2">
            <a:extLst>
              <a:ext uri="{FF2B5EF4-FFF2-40B4-BE49-F238E27FC236}">
                <a16:creationId xmlns:a16="http://schemas.microsoft.com/office/drawing/2014/main" id="{D6BB79DB-6EE2-4A06-9D4E-BF26D226CF9A}"/>
              </a:ext>
            </a:extLst>
          </p:cNvPr>
          <p:cNvGrpSpPr/>
          <p:nvPr/>
        </p:nvGrpSpPr>
        <p:grpSpPr>
          <a:xfrm>
            <a:off x="270628" y="3281808"/>
            <a:ext cx="5156867" cy="771157"/>
            <a:chOff x="270628" y="2200350"/>
            <a:chExt cx="5156867" cy="771157"/>
          </a:xfrm>
        </p:grpSpPr>
        <p:sp>
          <p:nvSpPr>
            <p:cNvPr id="23" name="テキスト ボックス 22">
              <a:extLst>
                <a:ext uri="{FF2B5EF4-FFF2-40B4-BE49-F238E27FC236}">
                  <a16:creationId xmlns:a16="http://schemas.microsoft.com/office/drawing/2014/main" id="{15FE98BA-02A0-4370-BCC6-5A24BB31BD49}"/>
                </a:ext>
              </a:extLst>
            </p:cNvPr>
            <p:cNvSpPr txBox="1"/>
            <p:nvPr/>
          </p:nvSpPr>
          <p:spPr>
            <a:xfrm>
              <a:off x="270628" y="2200350"/>
              <a:ext cx="3063245" cy="276999"/>
            </a:xfrm>
            <a:prstGeom prst="rect">
              <a:avLst/>
            </a:prstGeom>
            <a:noFill/>
          </p:spPr>
          <p:txBody>
            <a:bodyPr wrap="square" rtlCol="0">
              <a:spAutoFit/>
            </a:bodyPr>
            <a:lstStyle/>
            <a:p>
              <a:pPr algn="l"/>
              <a:r>
                <a:rPr lang="en-US" altLang="ja-JP" sz="1200" b="0" i="0" strike="noStrike" baseline="0" dirty="0"/>
                <a:t>H19</a:t>
              </a:r>
              <a:r>
                <a:rPr lang="ja-JP" altLang="en-US" sz="1200" dirty="0"/>
                <a:t>算定</a:t>
              </a:r>
              <a:r>
                <a:rPr lang="ja-JP" altLang="en-US" sz="1200" b="0" i="0" strike="noStrike" baseline="0" dirty="0"/>
                <a:t>時浅部地盤モデル</a:t>
              </a:r>
              <a:endParaRPr lang="en-US" altLang="ja-JP" sz="1200" b="0" i="0" strike="noStrike" baseline="0" dirty="0"/>
            </a:p>
          </p:txBody>
        </p:sp>
        <p:sp>
          <p:nvSpPr>
            <p:cNvPr id="24" name="四角形: 角を丸くする 4">
              <a:extLst>
                <a:ext uri="{FF2B5EF4-FFF2-40B4-BE49-F238E27FC236}">
                  <a16:creationId xmlns:a16="http://schemas.microsoft.com/office/drawing/2014/main" id="{97595F70-797C-40F6-9675-276F4744B568}"/>
                </a:ext>
              </a:extLst>
            </p:cNvPr>
            <p:cNvSpPr/>
            <p:nvPr/>
          </p:nvSpPr>
          <p:spPr>
            <a:xfrm>
              <a:off x="422434" y="2488962"/>
              <a:ext cx="4926793" cy="482545"/>
            </a:xfrm>
            <a:prstGeom prst="roundRect">
              <a:avLst>
                <a:gd name="adj" fmla="val 10436"/>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endParaRPr kumimoji="1" lang="en-US" altLang="ja-JP" sz="1200" dirty="0"/>
            </a:p>
          </p:txBody>
        </p:sp>
        <p:sp>
          <p:nvSpPr>
            <p:cNvPr id="25" name="テキスト ボックス 24">
              <a:extLst>
                <a:ext uri="{FF2B5EF4-FFF2-40B4-BE49-F238E27FC236}">
                  <a16:creationId xmlns:a16="http://schemas.microsoft.com/office/drawing/2014/main" id="{C48B30C3-3B5C-416A-978D-4B339AC7472D}"/>
                </a:ext>
              </a:extLst>
            </p:cNvPr>
            <p:cNvSpPr txBox="1"/>
            <p:nvPr/>
          </p:nvSpPr>
          <p:spPr>
            <a:xfrm>
              <a:off x="500696" y="2540620"/>
              <a:ext cx="4926799" cy="430887"/>
            </a:xfrm>
            <a:prstGeom prst="rect">
              <a:avLst/>
            </a:prstGeom>
            <a:noFill/>
          </p:spPr>
          <p:txBody>
            <a:bodyPr wrap="square" rtlCol="0">
              <a:spAutoFit/>
            </a:bodyPr>
            <a:lstStyle/>
            <a:p>
              <a:r>
                <a:rPr lang="ja-JP" altLang="en-US" sz="1100" dirty="0"/>
                <a:t>設定方法　：　関西地盤情報データベース＋市町村等からのボーリングデータ提供</a:t>
              </a:r>
              <a:endParaRPr lang="en-US" altLang="ja-JP" sz="1100" dirty="0"/>
            </a:p>
            <a:p>
              <a:r>
                <a:rPr lang="ja-JP" altLang="en-US" sz="1100" dirty="0"/>
                <a:t>メッシュサイズ　：　</a:t>
              </a:r>
              <a:r>
                <a:rPr lang="en-US" altLang="ja-JP" sz="1100" dirty="0"/>
                <a:t>500m</a:t>
              </a:r>
              <a:r>
                <a:rPr lang="ja-JP" altLang="en-US" sz="1100" dirty="0"/>
                <a:t>メッシュ</a:t>
              </a:r>
              <a:endParaRPr lang="en-US" altLang="ja-JP" sz="1100" dirty="0"/>
            </a:p>
          </p:txBody>
        </p:sp>
      </p:grpSp>
      <p:grpSp>
        <p:nvGrpSpPr>
          <p:cNvPr id="26" name="グループ化 25">
            <a:extLst>
              <a:ext uri="{FF2B5EF4-FFF2-40B4-BE49-F238E27FC236}">
                <a16:creationId xmlns:a16="http://schemas.microsoft.com/office/drawing/2014/main" id="{BFDA9E18-FDEB-49DE-A8A3-AC18C81F9784}"/>
              </a:ext>
            </a:extLst>
          </p:cNvPr>
          <p:cNvGrpSpPr/>
          <p:nvPr/>
        </p:nvGrpSpPr>
        <p:grpSpPr>
          <a:xfrm>
            <a:off x="270628" y="4481674"/>
            <a:ext cx="5078605" cy="771157"/>
            <a:chOff x="270628" y="2200350"/>
            <a:chExt cx="5078605" cy="771157"/>
          </a:xfrm>
        </p:grpSpPr>
        <p:sp>
          <p:nvSpPr>
            <p:cNvPr id="27" name="テキスト ボックス 26">
              <a:extLst>
                <a:ext uri="{FF2B5EF4-FFF2-40B4-BE49-F238E27FC236}">
                  <a16:creationId xmlns:a16="http://schemas.microsoft.com/office/drawing/2014/main" id="{81B3831C-99BE-468B-AFA7-F01B4BE223E9}"/>
                </a:ext>
              </a:extLst>
            </p:cNvPr>
            <p:cNvSpPr txBox="1"/>
            <p:nvPr/>
          </p:nvSpPr>
          <p:spPr>
            <a:xfrm>
              <a:off x="270628" y="2200350"/>
              <a:ext cx="3063245" cy="276999"/>
            </a:xfrm>
            <a:prstGeom prst="rect">
              <a:avLst/>
            </a:prstGeom>
            <a:noFill/>
          </p:spPr>
          <p:txBody>
            <a:bodyPr wrap="square" rtlCol="0">
              <a:spAutoFit/>
            </a:bodyPr>
            <a:lstStyle/>
            <a:p>
              <a:pPr algn="l"/>
              <a:r>
                <a:rPr lang="en-US" altLang="ja-JP" sz="1200" b="0" i="0" strike="noStrike" baseline="0" dirty="0"/>
                <a:t>H26</a:t>
              </a:r>
              <a:r>
                <a:rPr lang="ja-JP" altLang="en-US" sz="1200" dirty="0"/>
                <a:t>算定</a:t>
              </a:r>
              <a:r>
                <a:rPr lang="ja-JP" altLang="en-US" sz="1200" b="0" i="0" strike="noStrike" baseline="0" dirty="0"/>
                <a:t>時浅部地盤モデル</a:t>
              </a:r>
              <a:endParaRPr lang="en-US" altLang="ja-JP" sz="1200" b="0" i="0" strike="noStrike" baseline="0" dirty="0"/>
            </a:p>
          </p:txBody>
        </p:sp>
        <p:sp>
          <p:nvSpPr>
            <p:cNvPr id="28" name="四角形: 角を丸くする 4">
              <a:extLst>
                <a:ext uri="{FF2B5EF4-FFF2-40B4-BE49-F238E27FC236}">
                  <a16:creationId xmlns:a16="http://schemas.microsoft.com/office/drawing/2014/main" id="{3BAE1D15-3C3B-49F5-B981-C4CA40B6BFA0}"/>
                </a:ext>
              </a:extLst>
            </p:cNvPr>
            <p:cNvSpPr/>
            <p:nvPr/>
          </p:nvSpPr>
          <p:spPr>
            <a:xfrm>
              <a:off x="422434" y="2488962"/>
              <a:ext cx="4926799" cy="479696"/>
            </a:xfrm>
            <a:prstGeom prst="roundRect">
              <a:avLst>
                <a:gd name="adj" fmla="val 10436"/>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endParaRPr kumimoji="1" lang="en-US" altLang="ja-JP" sz="1200" dirty="0"/>
            </a:p>
          </p:txBody>
        </p:sp>
        <p:sp>
          <p:nvSpPr>
            <p:cNvPr id="29" name="テキスト ボックス 28">
              <a:extLst>
                <a:ext uri="{FF2B5EF4-FFF2-40B4-BE49-F238E27FC236}">
                  <a16:creationId xmlns:a16="http://schemas.microsoft.com/office/drawing/2014/main" id="{D7F99666-23D2-4B6A-97BD-92518B20AFBF}"/>
                </a:ext>
              </a:extLst>
            </p:cNvPr>
            <p:cNvSpPr txBox="1"/>
            <p:nvPr/>
          </p:nvSpPr>
          <p:spPr>
            <a:xfrm>
              <a:off x="500696" y="2540620"/>
              <a:ext cx="4315144" cy="430887"/>
            </a:xfrm>
            <a:prstGeom prst="rect">
              <a:avLst/>
            </a:prstGeom>
            <a:noFill/>
          </p:spPr>
          <p:txBody>
            <a:bodyPr wrap="square" rtlCol="0">
              <a:spAutoFit/>
            </a:bodyPr>
            <a:lstStyle/>
            <a:p>
              <a:r>
                <a:rPr lang="ja-JP" altLang="en-US" sz="1100" dirty="0"/>
                <a:t>設定方法　：　</a:t>
              </a:r>
              <a:r>
                <a:rPr lang="en-US" altLang="ja-JP" sz="1100" dirty="0"/>
                <a:t>H19</a:t>
              </a:r>
              <a:r>
                <a:rPr lang="ja-JP" altLang="en-US" sz="1100" dirty="0"/>
                <a:t>調査時浅部地盤モデル＋追加ボーリングデータ提供</a:t>
              </a:r>
              <a:endParaRPr lang="en-US" altLang="ja-JP" sz="1100" dirty="0"/>
            </a:p>
            <a:p>
              <a:r>
                <a:rPr lang="ja-JP" altLang="en-US" sz="1100" dirty="0"/>
                <a:t>メッシュサイズ　：　</a:t>
              </a:r>
              <a:r>
                <a:rPr lang="en-US" altLang="ja-JP" sz="1100" dirty="0"/>
                <a:t>250m</a:t>
              </a:r>
              <a:r>
                <a:rPr lang="ja-JP" altLang="en-US" sz="1100" dirty="0"/>
                <a:t>メッシュ</a:t>
              </a:r>
              <a:endParaRPr lang="en-US" altLang="ja-JP" sz="1100" dirty="0"/>
            </a:p>
          </p:txBody>
        </p:sp>
      </p:grpSp>
      <p:grpSp>
        <p:nvGrpSpPr>
          <p:cNvPr id="30" name="グループ化 29">
            <a:extLst>
              <a:ext uri="{FF2B5EF4-FFF2-40B4-BE49-F238E27FC236}">
                <a16:creationId xmlns:a16="http://schemas.microsoft.com/office/drawing/2014/main" id="{1B042AD1-C0F9-4506-A267-48CF86C1505B}"/>
              </a:ext>
            </a:extLst>
          </p:cNvPr>
          <p:cNvGrpSpPr/>
          <p:nvPr/>
        </p:nvGrpSpPr>
        <p:grpSpPr>
          <a:xfrm>
            <a:off x="270628" y="5664312"/>
            <a:ext cx="5229960" cy="771157"/>
            <a:chOff x="270628" y="2200350"/>
            <a:chExt cx="5229960" cy="771157"/>
          </a:xfrm>
        </p:grpSpPr>
        <p:sp>
          <p:nvSpPr>
            <p:cNvPr id="31" name="テキスト ボックス 30">
              <a:extLst>
                <a:ext uri="{FF2B5EF4-FFF2-40B4-BE49-F238E27FC236}">
                  <a16:creationId xmlns:a16="http://schemas.microsoft.com/office/drawing/2014/main" id="{8110D49F-1D2E-47DF-913C-D562BE5639AE}"/>
                </a:ext>
              </a:extLst>
            </p:cNvPr>
            <p:cNvSpPr txBox="1"/>
            <p:nvPr/>
          </p:nvSpPr>
          <p:spPr>
            <a:xfrm>
              <a:off x="270628" y="2200350"/>
              <a:ext cx="3063245" cy="276999"/>
            </a:xfrm>
            <a:prstGeom prst="rect">
              <a:avLst/>
            </a:prstGeom>
            <a:noFill/>
          </p:spPr>
          <p:txBody>
            <a:bodyPr wrap="square" rtlCol="0">
              <a:spAutoFit/>
            </a:bodyPr>
            <a:lstStyle/>
            <a:p>
              <a:pPr algn="l"/>
              <a:r>
                <a:rPr lang="ja-JP" altLang="en-US" sz="1200" dirty="0"/>
                <a:t>今回算定の</a:t>
              </a:r>
              <a:r>
                <a:rPr lang="ja-JP" altLang="en-US" sz="1200" b="0" i="0" strike="noStrike" baseline="0" dirty="0"/>
                <a:t>浅部地盤モデル</a:t>
              </a:r>
              <a:endParaRPr lang="en-US" altLang="ja-JP" sz="1200" b="0" i="0" strike="noStrike" baseline="0" dirty="0"/>
            </a:p>
          </p:txBody>
        </p:sp>
        <p:sp>
          <p:nvSpPr>
            <p:cNvPr id="32" name="四角形: 角を丸くする 4">
              <a:extLst>
                <a:ext uri="{FF2B5EF4-FFF2-40B4-BE49-F238E27FC236}">
                  <a16:creationId xmlns:a16="http://schemas.microsoft.com/office/drawing/2014/main" id="{C93B368F-86F6-49F3-A321-7DAE8279E439}"/>
                </a:ext>
              </a:extLst>
            </p:cNvPr>
            <p:cNvSpPr/>
            <p:nvPr/>
          </p:nvSpPr>
          <p:spPr>
            <a:xfrm>
              <a:off x="422434" y="2488962"/>
              <a:ext cx="4926805" cy="482545"/>
            </a:xfrm>
            <a:prstGeom prst="roundRect">
              <a:avLst>
                <a:gd name="adj" fmla="val 10436"/>
              </a:avLst>
            </a:prstGeom>
            <a:solidFill>
              <a:schemeClr val="accent5">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endParaRPr kumimoji="1" lang="en-US" altLang="ja-JP" sz="1200" dirty="0"/>
            </a:p>
          </p:txBody>
        </p:sp>
        <p:sp>
          <p:nvSpPr>
            <p:cNvPr id="33" name="テキスト ボックス 32">
              <a:extLst>
                <a:ext uri="{FF2B5EF4-FFF2-40B4-BE49-F238E27FC236}">
                  <a16:creationId xmlns:a16="http://schemas.microsoft.com/office/drawing/2014/main" id="{079DBB26-A0BF-4C1B-A166-078D6BF16D4E}"/>
                </a:ext>
              </a:extLst>
            </p:cNvPr>
            <p:cNvSpPr txBox="1"/>
            <p:nvPr/>
          </p:nvSpPr>
          <p:spPr>
            <a:xfrm>
              <a:off x="500696" y="2540620"/>
              <a:ext cx="4999892" cy="430887"/>
            </a:xfrm>
            <a:prstGeom prst="rect">
              <a:avLst/>
            </a:prstGeom>
            <a:noFill/>
          </p:spPr>
          <p:txBody>
            <a:bodyPr wrap="square" rtlCol="0">
              <a:spAutoFit/>
            </a:bodyPr>
            <a:lstStyle/>
            <a:p>
              <a:r>
                <a:rPr lang="ja-JP" altLang="en-US" sz="1100" dirty="0"/>
                <a:t>設定方法　：　</a:t>
              </a:r>
              <a:r>
                <a:rPr lang="en-US" altLang="ja-JP" sz="1100" dirty="0"/>
                <a:t>H26</a:t>
              </a:r>
              <a:r>
                <a:rPr lang="ja-JP" altLang="en-US" sz="1100" dirty="0"/>
                <a:t>調査時浅部地盤モデル＋追加ボーリングデータ提供（</a:t>
              </a:r>
              <a:r>
                <a:rPr lang="en-US" altLang="ja-JP" sz="1100" dirty="0"/>
                <a:t>2212</a:t>
              </a:r>
              <a:r>
                <a:rPr lang="ja-JP" altLang="en-US" sz="1100" dirty="0"/>
                <a:t>点）</a:t>
              </a:r>
              <a:endParaRPr lang="en-US" altLang="ja-JP" sz="1100" dirty="0"/>
            </a:p>
            <a:p>
              <a:r>
                <a:rPr lang="ja-JP" altLang="en-US" sz="1100" dirty="0"/>
                <a:t>メッシュサイズ　：　</a:t>
              </a:r>
              <a:r>
                <a:rPr lang="en-US" altLang="ja-JP" sz="1100" dirty="0"/>
                <a:t>250m</a:t>
              </a:r>
              <a:r>
                <a:rPr lang="ja-JP" altLang="en-US" sz="1100" dirty="0"/>
                <a:t>メッシュ</a:t>
              </a:r>
              <a:endParaRPr lang="en-US" altLang="ja-JP" sz="1100" dirty="0"/>
            </a:p>
          </p:txBody>
        </p:sp>
      </p:grpSp>
      <p:cxnSp>
        <p:nvCxnSpPr>
          <p:cNvPr id="34" name="直線コネクタ 33">
            <a:extLst>
              <a:ext uri="{FF2B5EF4-FFF2-40B4-BE49-F238E27FC236}">
                <a16:creationId xmlns:a16="http://schemas.microsoft.com/office/drawing/2014/main" id="{E0FBA4FD-A26D-499D-9BD6-761A4C213C4A}"/>
              </a:ext>
            </a:extLst>
          </p:cNvPr>
          <p:cNvCxnSpPr>
            <a:cxnSpLocks/>
          </p:cNvCxnSpPr>
          <p:nvPr/>
        </p:nvCxnSpPr>
        <p:spPr>
          <a:xfrm>
            <a:off x="1098125" y="4111907"/>
            <a:ext cx="0" cy="348359"/>
          </a:xfrm>
          <a:prstGeom prst="line">
            <a:avLst/>
          </a:prstGeom>
          <a:ln w="12700">
            <a:tailEnd type="triangle"/>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D440B261-307A-4A5E-B107-40C3B50EEDE1}"/>
              </a:ext>
            </a:extLst>
          </p:cNvPr>
          <p:cNvCxnSpPr>
            <a:cxnSpLocks/>
          </p:cNvCxnSpPr>
          <p:nvPr/>
        </p:nvCxnSpPr>
        <p:spPr>
          <a:xfrm>
            <a:off x="1098125" y="5311773"/>
            <a:ext cx="0" cy="348359"/>
          </a:xfrm>
          <a:prstGeom prst="line">
            <a:avLst/>
          </a:prstGeom>
          <a:ln w="12700">
            <a:tailEnd type="triangle"/>
          </a:ln>
        </p:spPr>
        <p:style>
          <a:lnRef idx="1">
            <a:schemeClr val="dk1"/>
          </a:lnRef>
          <a:fillRef idx="0">
            <a:schemeClr val="dk1"/>
          </a:fillRef>
          <a:effectRef idx="0">
            <a:schemeClr val="dk1"/>
          </a:effectRef>
          <a:fontRef idx="minor">
            <a:schemeClr val="tx1"/>
          </a:fontRef>
        </p:style>
      </p:cxnSp>
      <p:sp>
        <p:nvSpPr>
          <p:cNvPr id="36" name="テキスト ボックス 35">
            <a:extLst>
              <a:ext uri="{FF2B5EF4-FFF2-40B4-BE49-F238E27FC236}">
                <a16:creationId xmlns:a16="http://schemas.microsoft.com/office/drawing/2014/main" id="{6990867F-EA78-402A-9968-B89CDD1358FF}"/>
              </a:ext>
            </a:extLst>
          </p:cNvPr>
          <p:cNvSpPr txBox="1"/>
          <p:nvPr/>
        </p:nvSpPr>
        <p:spPr>
          <a:xfrm>
            <a:off x="1004320" y="4115494"/>
            <a:ext cx="775070" cy="253916"/>
          </a:xfrm>
          <a:prstGeom prst="rect">
            <a:avLst/>
          </a:prstGeom>
          <a:noFill/>
          <a:ln>
            <a:noFill/>
          </a:ln>
        </p:spPr>
        <p:txBody>
          <a:bodyPr wrap="square" rtlCol="0">
            <a:spAutoFit/>
          </a:bodyPr>
          <a:lstStyle/>
          <a:p>
            <a:r>
              <a:rPr kumimoji="1" lang="ja-JP" altLang="en-US" sz="1050" dirty="0">
                <a:latin typeface="+mn-ea"/>
              </a:rPr>
              <a:t> 更新</a:t>
            </a:r>
          </a:p>
        </p:txBody>
      </p:sp>
      <p:sp>
        <p:nvSpPr>
          <p:cNvPr id="37" name="テキスト ボックス 36">
            <a:extLst>
              <a:ext uri="{FF2B5EF4-FFF2-40B4-BE49-F238E27FC236}">
                <a16:creationId xmlns:a16="http://schemas.microsoft.com/office/drawing/2014/main" id="{DAFA675B-C958-4B5A-94BC-CF4C266AC1EB}"/>
              </a:ext>
            </a:extLst>
          </p:cNvPr>
          <p:cNvSpPr txBox="1"/>
          <p:nvPr/>
        </p:nvSpPr>
        <p:spPr>
          <a:xfrm>
            <a:off x="1004320" y="5324671"/>
            <a:ext cx="775070" cy="253916"/>
          </a:xfrm>
          <a:prstGeom prst="rect">
            <a:avLst/>
          </a:prstGeom>
          <a:noFill/>
          <a:ln>
            <a:noFill/>
          </a:ln>
        </p:spPr>
        <p:txBody>
          <a:bodyPr wrap="square" rtlCol="0">
            <a:spAutoFit/>
          </a:bodyPr>
          <a:lstStyle/>
          <a:p>
            <a:r>
              <a:rPr kumimoji="1" lang="ja-JP" altLang="en-US" sz="1050" dirty="0">
                <a:latin typeface="+mn-ea"/>
              </a:rPr>
              <a:t> 更新</a:t>
            </a:r>
          </a:p>
        </p:txBody>
      </p:sp>
      <p:sp>
        <p:nvSpPr>
          <p:cNvPr id="40" name="四角形: 角を丸くする 4">
            <a:extLst>
              <a:ext uri="{FF2B5EF4-FFF2-40B4-BE49-F238E27FC236}">
                <a16:creationId xmlns:a16="http://schemas.microsoft.com/office/drawing/2014/main" id="{9DE493C6-4FAD-4001-8574-5F828D645037}"/>
              </a:ext>
            </a:extLst>
          </p:cNvPr>
          <p:cNvSpPr/>
          <p:nvPr/>
        </p:nvSpPr>
        <p:spPr>
          <a:xfrm>
            <a:off x="319518" y="869351"/>
            <a:ext cx="8504964" cy="768144"/>
          </a:xfrm>
          <a:prstGeom prst="roundRect">
            <a:avLst>
              <a:gd name="adj" fmla="val 1512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en-US" altLang="ja-JP" sz="1400" u="sng" dirty="0"/>
              <a:t>H26</a:t>
            </a:r>
            <a:r>
              <a:rPr kumimoji="1" lang="ja-JP" altLang="en-US" sz="1400" u="sng" dirty="0"/>
              <a:t>算定で作成した浅</a:t>
            </a:r>
            <a:r>
              <a:rPr kumimoji="1" lang="ja-JP" altLang="en-US" sz="1400" dirty="0"/>
              <a:t>層</a:t>
            </a:r>
            <a:r>
              <a:rPr kumimoji="1" lang="ja-JP" altLang="en-US" sz="1400" u="sng" dirty="0"/>
              <a:t>地盤モデルに新たなボーリングデータを追加</a:t>
            </a:r>
            <a:r>
              <a:rPr kumimoji="1" lang="ja-JP" altLang="en-US" sz="1400" dirty="0"/>
              <a:t>し、大阪府独自の浅層地盤モデルを更新する</a:t>
            </a:r>
            <a:endParaRPr kumimoji="1" lang="en-US" altLang="ja-JP" sz="1400" dirty="0"/>
          </a:p>
          <a:p>
            <a:pPr marL="216000" indent="-216000">
              <a:buFont typeface="Wingdings" panose="05000000000000000000" pitchFamily="2" charset="2"/>
              <a:buChar char="l"/>
            </a:pPr>
            <a:r>
              <a:rPr kumimoji="1" lang="ja-JP" altLang="en-US" sz="1400" dirty="0"/>
              <a:t>メッシュサイズを</a:t>
            </a:r>
            <a:r>
              <a:rPr kumimoji="1" lang="en-US" altLang="ja-JP" sz="1400" u="sng" dirty="0"/>
              <a:t>250m</a:t>
            </a:r>
            <a:r>
              <a:rPr kumimoji="1" lang="ja-JP" altLang="en-US" sz="1400" u="sng" dirty="0"/>
              <a:t>メッシュ</a:t>
            </a:r>
            <a:r>
              <a:rPr kumimoji="1" lang="ja-JP" altLang="en-US" sz="1400" dirty="0"/>
              <a:t>とする</a:t>
            </a:r>
            <a:endParaRPr kumimoji="1" lang="en-US" altLang="ja-JP" sz="1400" dirty="0"/>
          </a:p>
          <a:p>
            <a:r>
              <a:rPr kumimoji="1" lang="ja-JP" altLang="en-US" sz="1400" dirty="0"/>
              <a:t>　</a:t>
            </a:r>
            <a:r>
              <a:rPr kumimoji="1" lang="en-US" altLang="ja-JP" sz="1400" dirty="0"/>
              <a:t>【</a:t>
            </a:r>
            <a:r>
              <a:rPr kumimoji="1" lang="ja-JP" altLang="en-US" sz="1400" dirty="0"/>
              <a:t>直下型地震</a:t>
            </a:r>
            <a:r>
              <a:rPr kumimoji="1" lang="en-US" altLang="ja-JP" sz="1400" dirty="0"/>
              <a:t>/</a:t>
            </a:r>
            <a:r>
              <a:rPr kumimoji="1" lang="ja-JP" altLang="en-US" sz="1400" dirty="0"/>
              <a:t>南海トラフ巨大地震で使用</a:t>
            </a:r>
            <a:r>
              <a:rPr kumimoji="1" lang="en-US" altLang="ja-JP" sz="1400" dirty="0"/>
              <a:t>】</a:t>
            </a:r>
          </a:p>
        </p:txBody>
      </p:sp>
      <p:sp>
        <p:nvSpPr>
          <p:cNvPr id="41" name="角丸四角形 73">
            <a:extLst>
              <a:ext uri="{FF2B5EF4-FFF2-40B4-BE49-F238E27FC236}">
                <a16:creationId xmlns:a16="http://schemas.microsoft.com/office/drawing/2014/main" id="{4A71F44E-AC79-445B-A6EE-712D16F7D3D4}"/>
              </a:ext>
            </a:extLst>
          </p:cNvPr>
          <p:cNvSpPr/>
          <p:nvPr/>
        </p:nvSpPr>
        <p:spPr>
          <a:xfrm>
            <a:off x="206554" y="2036921"/>
            <a:ext cx="4165087"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浅部地盤モデル作成のフロー</a:t>
            </a:r>
          </a:p>
        </p:txBody>
      </p:sp>
      <p:sp>
        <p:nvSpPr>
          <p:cNvPr id="39" name="タイトル 3">
            <a:extLst>
              <a:ext uri="{FF2B5EF4-FFF2-40B4-BE49-F238E27FC236}">
                <a16:creationId xmlns:a16="http://schemas.microsoft.com/office/drawing/2014/main" id="{6EBED6CE-B34A-4D9B-8EB8-27626AA5848B}"/>
              </a:ext>
            </a:extLst>
          </p:cNvPr>
          <p:cNvSpPr txBox="1">
            <a:spLocks/>
          </p:cNvSpPr>
          <p:nvPr/>
        </p:nvSpPr>
        <p:spPr>
          <a:xfrm>
            <a:off x="0" y="0"/>
            <a:ext cx="9144000" cy="424800"/>
          </a:xfrm>
          <a:prstGeom prst="rect">
            <a:avLst/>
          </a:prstGeom>
          <a:gradFill>
            <a:gsLst>
              <a:gs pos="0">
                <a:schemeClr val="accent1">
                  <a:lumMod val="5000"/>
                  <a:lumOff val="95000"/>
                </a:schemeClr>
              </a:gs>
              <a:gs pos="75000">
                <a:srgbClr val="0000CC"/>
              </a:gs>
            </a:gsLst>
            <a:lin ang="6600000" scaled="0"/>
          </a:gra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1800" kern="1200">
                <a:solidFill>
                  <a:schemeClr val="bg1"/>
                </a:solidFill>
                <a:latin typeface="+mj-lt"/>
                <a:ea typeface="+mj-ea"/>
                <a:cs typeface="+mj-cs"/>
              </a:defRPr>
            </a:lvl1pPr>
          </a:lstStyle>
          <a:p>
            <a:r>
              <a:rPr lang="ja-JP" altLang="en-US" dirty="0">
                <a:latin typeface="+mn-ea"/>
              </a:rPr>
              <a:t>１．これまでの部会における方針、決定事項</a:t>
            </a:r>
            <a:r>
              <a:rPr lang="en-US" altLang="ja-JP" dirty="0">
                <a:latin typeface="+mn-ea"/>
              </a:rPr>
              <a:t>【</a:t>
            </a:r>
            <a:r>
              <a:rPr lang="ja-JP" altLang="en-US" dirty="0">
                <a:latin typeface="+mn-ea"/>
              </a:rPr>
              <a:t>～令和６年度</a:t>
            </a:r>
            <a:r>
              <a:rPr lang="en-US" altLang="ja-JP" dirty="0">
                <a:latin typeface="+mn-ea"/>
              </a:rPr>
              <a:t>】</a:t>
            </a:r>
            <a:r>
              <a:rPr lang="ja-JP" altLang="en-US" dirty="0">
                <a:latin typeface="+mn-ea"/>
              </a:rPr>
              <a:t>　　　　　　　　　</a:t>
            </a:r>
            <a:endParaRPr lang="en-US" altLang="ja-JP" dirty="0">
              <a:latin typeface="+mn-ea"/>
            </a:endParaRPr>
          </a:p>
        </p:txBody>
      </p:sp>
      <p:sp>
        <p:nvSpPr>
          <p:cNvPr id="2" name="角丸四角形 16">
            <a:extLst>
              <a:ext uri="{FF2B5EF4-FFF2-40B4-BE49-F238E27FC236}">
                <a16:creationId xmlns:a16="http://schemas.microsoft.com/office/drawing/2014/main" id="{931203F0-AE07-F025-B683-ABC0E6F97473}"/>
              </a:ext>
            </a:extLst>
          </p:cNvPr>
          <p:cNvSpPr/>
          <p:nvPr/>
        </p:nvSpPr>
        <p:spPr>
          <a:xfrm>
            <a:off x="7662862" y="104725"/>
            <a:ext cx="1280477" cy="21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第２回資料再掲</a:t>
            </a:r>
          </a:p>
        </p:txBody>
      </p:sp>
    </p:spTree>
    <p:extLst>
      <p:ext uri="{BB962C8B-B14F-4D97-AF65-F5344CB8AC3E}">
        <p14:creationId xmlns:p14="http://schemas.microsoft.com/office/powerpoint/2010/main" val="84179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05AB9-D13D-AB8B-E85D-B1B25FB4B1AF}"/>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AE5B1-E6C7-F978-D330-8CD15FD6C3CA}"/>
              </a:ext>
            </a:extLst>
          </p:cNvPr>
          <p:cNvSpPr/>
          <p:nvPr/>
        </p:nvSpPr>
        <p:spPr>
          <a:xfrm>
            <a:off x="355050" y="886308"/>
            <a:ext cx="8472594" cy="5253887"/>
          </a:xfrm>
          <a:prstGeom prst="rect">
            <a:avLst/>
          </a:prstGeom>
          <a:solidFill>
            <a:srgbClr val="FFE5E5"/>
          </a:solidFill>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t"/>
          <a:lstStyle/>
          <a:p>
            <a:pPr algn="ctr"/>
            <a:endParaRPr kumimoji="1" lang="ja-JP" altLang="en-US"/>
          </a:p>
        </p:txBody>
      </p:sp>
      <p:sp>
        <p:nvSpPr>
          <p:cNvPr id="72" name="四角形: 角を丸くする 71">
            <a:extLst>
              <a:ext uri="{FF2B5EF4-FFF2-40B4-BE49-F238E27FC236}">
                <a16:creationId xmlns:a16="http://schemas.microsoft.com/office/drawing/2014/main" id="{AA203341-90BF-A4CD-EE44-8D96C80760DA}"/>
              </a:ext>
            </a:extLst>
          </p:cNvPr>
          <p:cNvSpPr/>
          <p:nvPr/>
        </p:nvSpPr>
        <p:spPr>
          <a:xfrm>
            <a:off x="2393051" y="3643228"/>
            <a:ext cx="3745068" cy="824259"/>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t>断層帯の破壊シナリオの絞り込み（ステップ２）</a:t>
            </a:r>
          </a:p>
        </p:txBody>
      </p:sp>
      <p:sp>
        <p:nvSpPr>
          <p:cNvPr id="13" name="四角形: 角を丸くする 12">
            <a:extLst>
              <a:ext uri="{FF2B5EF4-FFF2-40B4-BE49-F238E27FC236}">
                <a16:creationId xmlns:a16="http://schemas.microsoft.com/office/drawing/2014/main" id="{4B34C52F-3B30-CB8A-F156-B08DDB28DA3F}"/>
              </a:ext>
            </a:extLst>
          </p:cNvPr>
          <p:cNvSpPr/>
          <p:nvPr/>
        </p:nvSpPr>
        <p:spPr>
          <a:xfrm>
            <a:off x="2566634" y="2196855"/>
            <a:ext cx="3420640" cy="954820"/>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t>対象断層帯の絞り込み（ステップ１ー２）</a:t>
            </a:r>
          </a:p>
        </p:txBody>
      </p:sp>
      <p:cxnSp>
        <p:nvCxnSpPr>
          <p:cNvPr id="10" name="直線コネクタ 9">
            <a:extLst>
              <a:ext uri="{FF2B5EF4-FFF2-40B4-BE49-F238E27FC236}">
                <a16:creationId xmlns:a16="http://schemas.microsoft.com/office/drawing/2014/main" id="{07B21D65-25CF-308B-C909-0974A218169D}"/>
              </a:ext>
            </a:extLst>
          </p:cNvPr>
          <p:cNvCxnSpPr>
            <a:cxnSpLocks/>
          </p:cNvCxnSpPr>
          <p:nvPr/>
        </p:nvCxnSpPr>
        <p:spPr>
          <a:xfrm flipH="1">
            <a:off x="4276954" y="1437140"/>
            <a:ext cx="1125" cy="759715"/>
          </a:xfrm>
          <a:prstGeom prst="line">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25664FB3-7049-DCCD-3ECB-F8AA148F55AB}"/>
              </a:ext>
            </a:extLst>
          </p:cNvPr>
          <p:cNvCxnSpPr>
            <a:cxnSpLocks/>
            <a:stCxn id="13" idx="2"/>
            <a:endCxn id="72" idx="0"/>
          </p:cNvCxnSpPr>
          <p:nvPr/>
        </p:nvCxnSpPr>
        <p:spPr>
          <a:xfrm flipH="1">
            <a:off x="4265585" y="3151675"/>
            <a:ext cx="11369" cy="491553"/>
          </a:xfrm>
          <a:prstGeom prst="line">
            <a:avLst/>
          </a:prstGeom>
          <a:ln w="12700">
            <a:tailEnd type="triangle"/>
          </a:ln>
        </p:spPr>
        <p:style>
          <a:lnRef idx="1">
            <a:schemeClr val="dk1"/>
          </a:lnRef>
          <a:fillRef idx="0">
            <a:schemeClr val="dk1"/>
          </a:fillRef>
          <a:effectRef idx="0">
            <a:schemeClr val="dk1"/>
          </a:effectRef>
          <a:fontRef idx="minor">
            <a:schemeClr val="tx1"/>
          </a:fontRef>
        </p:style>
      </p:cxnSp>
      <p:sp>
        <p:nvSpPr>
          <p:cNvPr id="11" name="タイトル 3">
            <a:extLst>
              <a:ext uri="{FF2B5EF4-FFF2-40B4-BE49-F238E27FC236}">
                <a16:creationId xmlns:a16="http://schemas.microsoft.com/office/drawing/2014/main" id="{2A88F0CC-465D-5E84-5985-4D3394BEAB80}"/>
              </a:ext>
            </a:extLst>
          </p:cNvPr>
          <p:cNvSpPr>
            <a:spLocks noGrp="1"/>
          </p:cNvSpPr>
          <p:nvPr>
            <p:ph type="title"/>
          </p:nvPr>
        </p:nvSpPr>
        <p:spPr/>
        <p:txBody>
          <a:bodyPr/>
          <a:lstStyle/>
          <a:p>
            <a:r>
              <a:rPr kumimoji="1" lang="ja-JP" altLang="en-US" sz="1800" dirty="0">
                <a:latin typeface="+mn-ea"/>
              </a:rPr>
              <a:t>２．直下型地震の地震動設定について</a:t>
            </a:r>
            <a:endParaRPr kumimoji="1" lang="en-US" altLang="ja-JP" sz="1800" dirty="0">
              <a:latin typeface="+mn-ea"/>
            </a:endParaRPr>
          </a:p>
        </p:txBody>
      </p:sp>
      <p:sp>
        <p:nvSpPr>
          <p:cNvPr id="2" name="テキスト プレースホルダー 1">
            <a:extLst>
              <a:ext uri="{FF2B5EF4-FFF2-40B4-BE49-F238E27FC236}">
                <a16:creationId xmlns:a16="http://schemas.microsoft.com/office/drawing/2014/main" id="{9260C309-91C0-00E6-762F-0A3AE7DAE82A}"/>
              </a:ext>
            </a:extLst>
          </p:cNvPr>
          <p:cNvSpPr>
            <a:spLocks noGrp="1"/>
          </p:cNvSpPr>
          <p:nvPr>
            <p:ph type="body" sz="quarter" idx="11"/>
          </p:nvPr>
        </p:nvSpPr>
        <p:spPr>
          <a:xfrm>
            <a:off x="143999" y="477604"/>
            <a:ext cx="4291813" cy="320000"/>
          </a:xfrm>
        </p:spPr>
        <p:txBody>
          <a:bodyPr/>
          <a:lstStyle/>
          <a:p>
            <a:r>
              <a:rPr lang="ja-JP" altLang="en-US" dirty="0">
                <a:latin typeface="Meiryo UI" panose="020B0604030504040204" pitchFamily="50" charset="-128"/>
                <a:ea typeface="Meiryo UI" panose="020B0604030504040204" pitchFamily="50" charset="-128"/>
              </a:rPr>
              <a:t>今回想定（直下）の被害想定算定の流れと進捗状況</a:t>
            </a:r>
          </a:p>
        </p:txBody>
      </p:sp>
      <p:sp>
        <p:nvSpPr>
          <p:cNvPr id="15" name="スライド番号プレースホルダー 12">
            <a:extLst>
              <a:ext uri="{FF2B5EF4-FFF2-40B4-BE49-F238E27FC236}">
                <a16:creationId xmlns:a16="http://schemas.microsoft.com/office/drawing/2014/main" id="{9A787B07-F453-6E5E-212C-4FD17CA3BD1C}"/>
              </a:ext>
            </a:extLst>
          </p:cNvPr>
          <p:cNvSpPr>
            <a:spLocks noGrp="1"/>
          </p:cNvSpPr>
          <p:nvPr>
            <p:ph type="sldNum" sz="quarter" idx="12"/>
          </p:nvPr>
        </p:nvSpPr>
        <p:spPr/>
        <p:txBody>
          <a:bodyPr/>
          <a:lstStyle/>
          <a:p>
            <a:fld id="{DE8A6AB4-C314-4581-B2EB-142FADA2A072}" type="slidenum">
              <a:rPr lang="ja-JP" altLang="en-US" smtClean="0"/>
              <a:pPr/>
              <a:t>5</a:t>
            </a:fld>
            <a:endParaRPr lang="ja-JP" altLang="en-US" dirty="0"/>
          </a:p>
        </p:txBody>
      </p:sp>
      <p:sp>
        <p:nvSpPr>
          <p:cNvPr id="36" name="四角形: 角を丸くする 35">
            <a:extLst>
              <a:ext uri="{FF2B5EF4-FFF2-40B4-BE49-F238E27FC236}">
                <a16:creationId xmlns:a16="http://schemas.microsoft.com/office/drawing/2014/main" id="{77E0CF8B-6B95-1D80-458F-5978936B848A}"/>
              </a:ext>
            </a:extLst>
          </p:cNvPr>
          <p:cNvSpPr/>
          <p:nvPr/>
        </p:nvSpPr>
        <p:spPr>
          <a:xfrm>
            <a:off x="2529055" y="1045601"/>
            <a:ext cx="3498048" cy="850135"/>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t>対象断層帯の絞り込み（ステップ１ー１）</a:t>
            </a:r>
            <a:endParaRPr kumimoji="1" lang="en-US" altLang="ja-JP" sz="1400" b="1" dirty="0"/>
          </a:p>
        </p:txBody>
      </p:sp>
      <p:sp>
        <p:nvSpPr>
          <p:cNvPr id="70" name="テキスト ボックス 69">
            <a:extLst>
              <a:ext uri="{FF2B5EF4-FFF2-40B4-BE49-F238E27FC236}">
                <a16:creationId xmlns:a16="http://schemas.microsoft.com/office/drawing/2014/main" id="{E2CEE2EE-08B0-4448-8CA5-32AB8063B6B3}"/>
              </a:ext>
            </a:extLst>
          </p:cNvPr>
          <p:cNvSpPr txBox="1"/>
          <p:nvPr/>
        </p:nvSpPr>
        <p:spPr>
          <a:xfrm>
            <a:off x="2857961" y="2578404"/>
            <a:ext cx="2837986" cy="461665"/>
          </a:xfrm>
          <a:prstGeom prst="rect">
            <a:avLst/>
          </a:prstGeom>
          <a:solidFill>
            <a:schemeClr val="bg1"/>
          </a:solidFill>
          <a:ln w="19050">
            <a:solidFill>
              <a:schemeClr val="tx1"/>
            </a:solidFill>
          </a:ln>
        </p:spPr>
        <p:txBody>
          <a:bodyPr wrap="square" rtlCol="0">
            <a:spAutoFit/>
          </a:bodyPr>
          <a:lstStyle/>
          <a:p>
            <a:pPr algn="ctr"/>
            <a:r>
              <a:rPr kumimoji="1" lang="ja-JP" altLang="en-US" sz="1200" b="1" dirty="0">
                <a:highlight>
                  <a:srgbClr val="FFFF00"/>
                </a:highlight>
                <a:latin typeface="+mn-ea"/>
              </a:rPr>
              <a:t>大阪府への影響が大きな４断層帯を抽出</a:t>
            </a:r>
            <a:endParaRPr kumimoji="1" lang="en-US" altLang="ja-JP" sz="1200" b="1" dirty="0">
              <a:highlight>
                <a:srgbClr val="FFFF00"/>
              </a:highlight>
              <a:latin typeface="+mn-ea"/>
            </a:endParaRPr>
          </a:p>
          <a:p>
            <a:pPr algn="ctr"/>
            <a:r>
              <a:rPr kumimoji="1" lang="ja-JP" altLang="en-US" sz="1200" b="1" dirty="0">
                <a:highlight>
                  <a:srgbClr val="FFFF00"/>
                </a:highlight>
                <a:latin typeface="+mn-ea"/>
              </a:rPr>
              <a:t>＋大阪湾南東岸断層を新たに想定</a:t>
            </a:r>
            <a:endParaRPr kumimoji="1" lang="en-US" altLang="ja-JP" sz="1200" b="1" dirty="0">
              <a:highlight>
                <a:srgbClr val="FFFF00"/>
              </a:highlight>
              <a:latin typeface="+mn-ea"/>
            </a:endParaRPr>
          </a:p>
        </p:txBody>
      </p:sp>
      <p:sp>
        <p:nvSpPr>
          <p:cNvPr id="73" name="四角形: 角を丸くする 72">
            <a:extLst>
              <a:ext uri="{FF2B5EF4-FFF2-40B4-BE49-F238E27FC236}">
                <a16:creationId xmlns:a16="http://schemas.microsoft.com/office/drawing/2014/main" id="{EAC559CE-770E-DF54-FB1D-D4F6141FA930}"/>
              </a:ext>
            </a:extLst>
          </p:cNvPr>
          <p:cNvSpPr/>
          <p:nvPr/>
        </p:nvSpPr>
        <p:spPr>
          <a:xfrm>
            <a:off x="2231970" y="4703654"/>
            <a:ext cx="4067228" cy="797324"/>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t"/>
          <a:lstStyle/>
          <a:p>
            <a:pPr algn="ctr"/>
            <a:r>
              <a:rPr kumimoji="1" lang="ja-JP" altLang="en-US" sz="1400" b="1" dirty="0"/>
              <a:t>被害想定の基礎となる地震動の設定（ステップ３）</a:t>
            </a:r>
            <a:endParaRPr kumimoji="1" lang="ja-JP" altLang="en-US" sz="1300" b="1" dirty="0"/>
          </a:p>
        </p:txBody>
      </p:sp>
      <p:cxnSp>
        <p:nvCxnSpPr>
          <p:cNvPr id="75" name="直線コネクタ 74">
            <a:extLst>
              <a:ext uri="{FF2B5EF4-FFF2-40B4-BE49-F238E27FC236}">
                <a16:creationId xmlns:a16="http://schemas.microsoft.com/office/drawing/2014/main" id="{E0AFD34C-B901-FD5D-398D-0FC2ADBDE3C3}"/>
              </a:ext>
            </a:extLst>
          </p:cNvPr>
          <p:cNvCxnSpPr>
            <a:cxnSpLocks/>
            <a:stCxn id="72" idx="2"/>
            <a:endCxn id="73" idx="0"/>
          </p:cNvCxnSpPr>
          <p:nvPr/>
        </p:nvCxnSpPr>
        <p:spPr>
          <a:xfrm flipH="1">
            <a:off x="4265584" y="4467487"/>
            <a:ext cx="1" cy="236167"/>
          </a:xfrm>
          <a:prstGeom prst="line">
            <a:avLst/>
          </a:prstGeom>
          <a:ln w="12700">
            <a:tailEnd type="triangle"/>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33B0A1F-9D67-698A-291A-33236E8017A1}"/>
              </a:ext>
            </a:extLst>
          </p:cNvPr>
          <p:cNvCxnSpPr>
            <a:cxnSpLocks/>
            <a:stCxn id="73" idx="2"/>
            <a:endCxn id="88" idx="0"/>
          </p:cNvCxnSpPr>
          <p:nvPr/>
        </p:nvCxnSpPr>
        <p:spPr>
          <a:xfrm flipH="1">
            <a:off x="4261310" y="5500978"/>
            <a:ext cx="4274" cy="176523"/>
          </a:xfrm>
          <a:prstGeom prst="line">
            <a:avLst/>
          </a:prstGeom>
          <a:ln w="12700">
            <a:prstDash val="solid"/>
            <a:tailEnd type="triangle"/>
          </a:ln>
        </p:spPr>
        <p:style>
          <a:lnRef idx="1">
            <a:schemeClr val="dk1"/>
          </a:lnRef>
          <a:fillRef idx="0">
            <a:schemeClr val="dk1"/>
          </a:fillRef>
          <a:effectRef idx="0">
            <a:schemeClr val="dk1"/>
          </a:effectRef>
          <a:fontRef idx="minor">
            <a:schemeClr val="tx1"/>
          </a:fontRef>
        </p:style>
      </p:cxnSp>
      <p:sp>
        <p:nvSpPr>
          <p:cNvPr id="76" name="テキスト ボックス 75">
            <a:extLst>
              <a:ext uri="{FF2B5EF4-FFF2-40B4-BE49-F238E27FC236}">
                <a16:creationId xmlns:a16="http://schemas.microsoft.com/office/drawing/2014/main" id="{96B99577-5F53-4674-43CC-F5BD3B12FDD4}"/>
              </a:ext>
            </a:extLst>
          </p:cNvPr>
          <p:cNvSpPr txBox="1"/>
          <p:nvPr/>
        </p:nvSpPr>
        <p:spPr>
          <a:xfrm>
            <a:off x="3036263" y="5080576"/>
            <a:ext cx="2458639" cy="276999"/>
          </a:xfrm>
          <a:prstGeom prst="rect">
            <a:avLst/>
          </a:prstGeom>
          <a:solidFill>
            <a:schemeClr val="bg1"/>
          </a:solidFill>
          <a:ln w="19050">
            <a:solidFill>
              <a:schemeClr val="tx1"/>
            </a:solidFill>
          </a:ln>
        </p:spPr>
        <p:txBody>
          <a:bodyPr wrap="square" rtlCol="0">
            <a:spAutoFit/>
          </a:bodyPr>
          <a:lstStyle/>
          <a:p>
            <a:pPr algn="ctr"/>
            <a:r>
              <a:rPr kumimoji="1" lang="ja-JP" altLang="en-US" sz="1200" dirty="0">
                <a:latin typeface="+mn-ea"/>
              </a:rPr>
              <a:t>抽出した</a:t>
            </a:r>
            <a:r>
              <a:rPr kumimoji="1" lang="ja-JP" altLang="en-US" sz="1200" b="1" dirty="0">
                <a:highlight>
                  <a:srgbClr val="FFFF00"/>
                </a:highlight>
                <a:latin typeface="+mn-ea"/>
              </a:rPr>
              <a:t>５シナリオ</a:t>
            </a:r>
            <a:r>
              <a:rPr kumimoji="1" lang="ja-JP" altLang="en-US" sz="1200" b="1" dirty="0">
                <a:latin typeface="+mn-ea"/>
              </a:rPr>
              <a:t>に対し詳細検討</a:t>
            </a:r>
            <a:endParaRPr kumimoji="1" lang="en-US" altLang="ja-JP" sz="1200" b="1" dirty="0">
              <a:latin typeface="+mn-ea"/>
            </a:endParaRPr>
          </a:p>
        </p:txBody>
      </p:sp>
      <p:sp>
        <p:nvSpPr>
          <p:cNvPr id="88" name="四角形: 角を丸くする 87">
            <a:extLst>
              <a:ext uri="{FF2B5EF4-FFF2-40B4-BE49-F238E27FC236}">
                <a16:creationId xmlns:a16="http://schemas.microsoft.com/office/drawing/2014/main" id="{0EE627C9-D02A-E28B-7DF7-A0C5048133F8}"/>
              </a:ext>
            </a:extLst>
          </p:cNvPr>
          <p:cNvSpPr/>
          <p:nvPr/>
        </p:nvSpPr>
        <p:spPr>
          <a:xfrm>
            <a:off x="3051710" y="5677501"/>
            <a:ext cx="2419199" cy="328924"/>
          </a:xfrm>
          <a:prstGeom prst="roundRect">
            <a:avLst>
              <a:gd name="adj" fmla="val 13220"/>
            </a:avLst>
          </a:prstGeom>
          <a:solidFill>
            <a:schemeClr val="bg1"/>
          </a:solidFill>
          <a:ln w="19050">
            <a:prstDash val="solid"/>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t>地表面の震度・液状化分布</a:t>
            </a:r>
          </a:p>
        </p:txBody>
      </p:sp>
      <p:sp>
        <p:nvSpPr>
          <p:cNvPr id="89" name="四角形: 角を丸くする 88">
            <a:extLst>
              <a:ext uri="{FF2B5EF4-FFF2-40B4-BE49-F238E27FC236}">
                <a16:creationId xmlns:a16="http://schemas.microsoft.com/office/drawing/2014/main" id="{4C64B0A7-8508-7347-1F4C-48273098DE1F}"/>
              </a:ext>
            </a:extLst>
          </p:cNvPr>
          <p:cNvSpPr/>
          <p:nvPr/>
        </p:nvSpPr>
        <p:spPr>
          <a:xfrm>
            <a:off x="3526992" y="6320682"/>
            <a:ext cx="1468633" cy="296930"/>
          </a:xfrm>
          <a:prstGeom prst="roundRect">
            <a:avLst>
              <a:gd name="adj" fmla="val 13220"/>
            </a:avLst>
          </a:prstGeom>
          <a:solidFill>
            <a:schemeClr val="bg1"/>
          </a:solidFill>
          <a:ln w="6350">
            <a:prstDash val="dash"/>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被害想定の算出</a:t>
            </a:r>
          </a:p>
        </p:txBody>
      </p:sp>
      <p:cxnSp>
        <p:nvCxnSpPr>
          <p:cNvPr id="90" name="直線コネクタ 89">
            <a:extLst>
              <a:ext uri="{FF2B5EF4-FFF2-40B4-BE49-F238E27FC236}">
                <a16:creationId xmlns:a16="http://schemas.microsoft.com/office/drawing/2014/main" id="{D8C9B706-71E2-99A9-DF9A-21FFC3412FD0}"/>
              </a:ext>
            </a:extLst>
          </p:cNvPr>
          <p:cNvCxnSpPr>
            <a:cxnSpLocks/>
            <a:stCxn id="88" idx="2"/>
            <a:endCxn id="89" idx="0"/>
          </p:cNvCxnSpPr>
          <p:nvPr/>
        </p:nvCxnSpPr>
        <p:spPr>
          <a:xfrm flipH="1">
            <a:off x="4261309" y="6006425"/>
            <a:ext cx="1" cy="314257"/>
          </a:xfrm>
          <a:prstGeom prst="line">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4" name="楕円 113">
            <a:extLst>
              <a:ext uri="{FF2B5EF4-FFF2-40B4-BE49-F238E27FC236}">
                <a16:creationId xmlns:a16="http://schemas.microsoft.com/office/drawing/2014/main" id="{04FDECDF-7174-7DD3-B86A-810B35C0CD95}"/>
              </a:ext>
            </a:extLst>
          </p:cNvPr>
          <p:cNvSpPr/>
          <p:nvPr/>
        </p:nvSpPr>
        <p:spPr>
          <a:xfrm>
            <a:off x="2247284" y="931882"/>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①</a:t>
            </a:r>
          </a:p>
        </p:txBody>
      </p:sp>
      <p:sp>
        <p:nvSpPr>
          <p:cNvPr id="117" name="楕円 116">
            <a:extLst>
              <a:ext uri="{FF2B5EF4-FFF2-40B4-BE49-F238E27FC236}">
                <a16:creationId xmlns:a16="http://schemas.microsoft.com/office/drawing/2014/main" id="{2A755DA4-801A-24DD-5352-E259D2666238}"/>
              </a:ext>
            </a:extLst>
          </p:cNvPr>
          <p:cNvSpPr/>
          <p:nvPr/>
        </p:nvSpPr>
        <p:spPr>
          <a:xfrm>
            <a:off x="2227951" y="3484987"/>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③</a:t>
            </a:r>
          </a:p>
        </p:txBody>
      </p:sp>
      <p:sp>
        <p:nvSpPr>
          <p:cNvPr id="119" name="楕円 118">
            <a:extLst>
              <a:ext uri="{FF2B5EF4-FFF2-40B4-BE49-F238E27FC236}">
                <a16:creationId xmlns:a16="http://schemas.microsoft.com/office/drawing/2014/main" id="{2F9C7BC9-22E4-FB5B-3E8D-54EFE1CDFEE5}"/>
              </a:ext>
            </a:extLst>
          </p:cNvPr>
          <p:cNvSpPr/>
          <p:nvPr/>
        </p:nvSpPr>
        <p:spPr>
          <a:xfrm>
            <a:off x="2092513" y="4544861"/>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⑥</a:t>
            </a:r>
          </a:p>
        </p:txBody>
      </p:sp>
      <p:sp>
        <p:nvSpPr>
          <p:cNvPr id="45" name="テキスト ボックス 44">
            <a:extLst>
              <a:ext uri="{FF2B5EF4-FFF2-40B4-BE49-F238E27FC236}">
                <a16:creationId xmlns:a16="http://schemas.microsoft.com/office/drawing/2014/main" id="{C34FDE85-1CF7-6466-4F07-2EC37155E441}"/>
              </a:ext>
            </a:extLst>
          </p:cNvPr>
          <p:cNvSpPr txBox="1"/>
          <p:nvPr/>
        </p:nvSpPr>
        <p:spPr>
          <a:xfrm>
            <a:off x="3310744" y="1473700"/>
            <a:ext cx="1934667" cy="276999"/>
          </a:xfrm>
          <a:prstGeom prst="rect">
            <a:avLst/>
          </a:prstGeom>
          <a:solidFill>
            <a:schemeClr val="bg1"/>
          </a:solidFill>
          <a:ln w="19050">
            <a:solidFill>
              <a:schemeClr val="tx1"/>
            </a:solidFill>
          </a:ln>
        </p:spPr>
        <p:txBody>
          <a:bodyPr wrap="square" rtlCol="0">
            <a:spAutoFit/>
          </a:bodyPr>
          <a:lstStyle/>
          <a:p>
            <a:pPr algn="ctr"/>
            <a:r>
              <a:rPr kumimoji="1" lang="ja-JP" altLang="en-US" sz="1200" b="1" dirty="0">
                <a:latin typeface="+mn-ea"/>
              </a:rPr>
              <a:t>大阪府周辺</a:t>
            </a:r>
            <a:r>
              <a:rPr kumimoji="1" lang="en-US" altLang="ja-JP" sz="1200" b="1" dirty="0">
                <a:highlight>
                  <a:srgbClr val="FFFF00"/>
                </a:highlight>
                <a:latin typeface="+mn-ea"/>
              </a:rPr>
              <a:t>11</a:t>
            </a:r>
            <a:r>
              <a:rPr kumimoji="1" lang="ja-JP" altLang="en-US" sz="1200" b="1" dirty="0">
                <a:highlight>
                  <a:srgbClr val="FFFF00"/>
                </a:highlight>
                <a:latin typeface="+mn-ea"/>
              </a:rPr>
              <a:t>断層帯</a:t>
            </a:r>
            <a:r>
              <a:rPr kumimoji="1" lang="ja-JP" altLang="en-US" sz="1200" b="1" dirty="0">
                <a:latin typeface="+mn-ea"/>
              </a:rPr>
              <a:t>抽出</a:t>
            </a:r>
            <a:endParaRPr kumimoji="1" lang="en-US" altLang="ja-JP" sz="1200" b="1" dirty="0">
              <a:latin typeface="+mn-ea"/>
            </a:endParaRPr>
          </a:p>
        </p:txBody>
      </p:sp>
      <p:sp>
        <p:nvSpPr>
          <p:cNvPr id="14" name="楕円 13">
            <a:extLst>
              <a:ext uri="{FF2B5EF4-FFF2-40B4-BE49-F238E27FC236}">
                <a16:creationId xmlns:a16="http://schemas.microsoft.com/office/drawing/2014/main" id="{2B91F979-E00D-5F51-7E15-B9A75C1C86BC}"/>
              </a:ext>
            </a:extLst>
          </p:cNvPr>
          <p:cNvSpPr/>
          <p:nvPr/>
        </p:nvSpPr>
        <p:spPr>
          <a:xfrm>
            <a:off x="2381401" y="2053812"/>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②</a:t>
            </a:r>
          </a:p>
        </p:txBody>
      </p:sp>
      <p:sp>
        <p:nvSpPr>
          <p:cNvPr id="21" name="テキスト ボックス 20">
            <a:extLst>
              <a:ext uri="{FF2B5EF4-FFF2-40B4-BE49-F238E27FC236}">
                <a16:creationId xmlns:a16="http://schemas.microsoft.com/office/drawing/2014/main" id="{D27E01BB-626F-C9AD-3B25-5F5E4BE8DADD}"/>
              </a:ext>
            </a:extLst>
          </p:cNvPr>
          <p:cNvSpPr txBox="1"/>
          <p:nvPr/>
        </p:nvSpPr>
        <p:spPr>
          <a:xfrm>
            <a:off x="2566636" y="4057439"/>
            <a:ext cx="3420636" cy="276999"/>
          </a:xfrm>
          <a:prstGeom prst="rect">
            <a:avLst/>
          </a:prstGeom>
          <a:solidFill>
            <a:schemeClr val="bg1"/>
          </a:solidFill>
          <a:ln w="19050">
            <a:solidFill>
              <a:schemeClr val="tx1"/>
            </a:solidFill>
          </a:ln>
        </p:spPr>
        <p:txBody>
          <a:bodyPr wrap="square" rtlCol="0">
            <a:spAutoFit/>
          </a:bodyPr>
          <a:lstStyle/>
          <a:p>
            <a:pPr algn="ctr"/>
            <a:r>
              <a:rPr kumimoji="1" lang="ja-JP" altLang="en-US" sz="1200" dirty="0">
                <a:latin typeface="+mn-ea"/>
              </a:rPr>
              <a:t>大阪府への影響を考慮し</a:t>
            </a:r>
            <a:r>
              <a:rPr kumimoji="1" lang="ja-JP" altLang="en-US" sz="1200" b="1" dirty="0">
                <a:highlight>
                  <a:srgbClr val="FFFF00"/>
                </a:highlight>
                <a:latin typeface="+mn-ea"/>
              </a:rPr>
              <a:t>４断層帯５シナリオ</a:t>
            </a:r>
            <a:r>
              <a:rPr kumimoji="1" lang="ja-JP" altLang="en-US" sz="1200" dirty="0">
                <a:latin typeface="+mn-ea"/>
              </a:rPr>
              <a:t>を</a:t>
            </a:r>
            <a:r>
              <a:rPr kumimoji="1" lang="ja-JP" altLang="en-US" sz="1200" b="1" dirty="0">
                <a:latin typeface="+mn-ea"/>
              </a:rPr>
              <a:t>抽出</a:t>
            </a:r>
            <a:endParaRPr kumimoji="1" lang="en-US" altLang="ja-JP" sz="1200" b="1" dirty="0">
              <a:latin typeface="+mn-ea"/>
            </a:endParaRPr>
          </a:p>
        </p:txBody>
      </p:sp>
      <p:sp>
        <p:nvSpPr>
          <p:cNvPr id="43" name="テキスト ボックス 42">
            <a:extLst>
              <a:ext uri="{FF2B5EF4-FFF2-40B4-BE49-F238E27FC236}">
                <a16:creationId xmlns:a16="http://schemas.microsoft.com/office/drawing/2014/main" id="{53F75CCD-CDC0-A43F-2BAB-62DCFEE1D08F}"/>
              </a:ext>
            </a:extLst>
          </p:cNvPr>
          <p:cNvSpPr txBox="1"/>
          <p:nvPr/>
        </p:nvSpPr>
        <p:spPr>
          <a:xfrm>
            <a:off x="6088399" y="1564964"/>
            <a:ext cx="2739244" cy="415498"/>
          </a:xfrm>
          <a:prstGeom prst="rect">
            <a:avLst/>
          </a:prstGeom>
          <a:noFill/>
        </p:spPr>
        <p:txBody>
          <a:bodyPr wrap="square" rtlCol="0">
            <a:spAutoFit/>
          </a:bodyPr>
          <a:lstStyle/>
          <a:p>
            <a:pPr marL="142875" indent="-142875"/>
            <a:r>
              <a:rPr kumimoji="1" lang="ja-JP" altLang="en-US" sz="1050" dirty="0">
                <a:latin typeface="+mn-ea"/>
              </a:rPr>
              <a:t>➡地震本部の長期評価（令和７年６月）に基づき設定</a:t>
            </a:r>
            <a:endParaRPr kumimoji="1" lang="en-US" altLang="ja-JP" sz="1050" dirty="0">
              <a:latin typeface="+mn-ea"/>
            </a:endParaRPr>
          </a:p>
        </p:txBody>
      </p:sp>
      <p:sp>
        <p:nvSpPr>
          <p:cNvPr id="5" name="テキスト ボックス 4">
            <a:extLst>
              <a:ext uri="{FF2B5EF4-FFF2-40B4-BE49-F238E27FC236}">
                <a16:creationId xmlns:a16="http://schemas.microsoft.com/office/drawing/2014/main" id="{36DA0885-399E-CAAD-F868-70DAAB7B8B71}"/>
              </a:ext>
            </a:extLst>
          </p:cNvPr>
          <p:cNvSpPr txBox="1"/>
          <p:nvPr/>
        </p:nvSpPr>
        <p:spPr>
          <a:xfrm>
            <a:off x="5029200" y="632392"/>
            <a:ext cx="3914140" cy="253916"/>
          </a:xfrm>
          <a:prstGeom prst="rect">
            <a:avLst/>
          </a:prstGeom>
          <a:noFill/>
        </p:spPr>
        <p:txBody>
          <a:bodyPr wrap="square" rtlCol="0">
            <a:spAutoFit/>
          </a:bodyPr>
          <a:lstStyle/>
          <a:p>
            <a:pPr algn="r"/>
            <a:r>
              <a:rPr kumimoji="1" lang="en-US" altLang="ja-JP" sz="1050" dirty="0">
                <a:latin typeface="+mn-ea"/>
              </a:rPr>
              <a:t>※</a:t>
            </a:r>
            <a:r>
              <a:rPr kumimoji="1" lang="ja-JP" altLang="en-US" sz="1050" dirty="0">
                <a:highlight>
                  <a:srgbClr val="FFFF00"/>
                </a:highlight>
                <a:latin typeface="+mn-ea"/>
              </a:rPr>
              <a:t>黄マーカー</a:t>
            </a:r>
            <a:r>
              <a:rPr kumimoji="1" lang="ja-JP" altLang="en-US" sz="1050" dirty="0">
                <a:latin typeface="+mn-ea"/>
              </a:rPr>
              <a:t>は今</a:t>
            </a:r>
            <a:r>
              <a:rPr kumimoji="1" lang="en-US" altLang="ja-JP" sz="1050" dirty="0">
                <a:latin typeface="+mn-ea"/>
              </a:rPr>
              <a:t>H19</a:t>
            </a:r>
            <a:r>
              <a:rPr kumimoji="1" lang="ja-JP" altLang="en-US" sz="1050" dirty="0">
                <a:latin typeface="+mn-ea"/>
              </a:rPr>
              <a:t>想定（直下）から更新した内容を示す</a:t>
            </a:r>
            <a:endParaRPr kumimoji="1" lang="en-US" altLang="ja-JP" sz="1050" dirty="0">
              <a:latin typeface="+mn-ea"/>
            </a:endParaRPr>
          </a:p>
        </p:txBody>
      </p:sp>
      <p:sp>
        <p:nvSpPr>
          <p:cNvPr id="4" name="四角形: 角を丸くする 4">
            <a:extLst>
              <a:ext uri="{FF2B5EF4-FFF2-40B4-BE49-F238E27FC236}">
                <a16:creationId xmlns:a16="http://schemas.microsoft.com/office/drawing/2014/main" id="{A38F7873-7AD1-4156-3BD9-34948F495673}"/>
              </a:ext>
            </a:extLst>
          </p:cNvPr>
          <p:cNvSpPr/>
          <p:nvPr/>
        </p:nvSpPr>
        <p:spPr>
          <a:xfrm>
            <a:off x="355049" y="6057548"/>
            <a:ext cx="3367134" cy="496134"/>
          </a:xfrm>
          <a:prstGeom prst="rect">
            <a:avLst/>
          </a:prstGeom>
          <a:noFill/>
          <a:ln w="6350">
            <a:noFill/>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600" b="1" dirty="0">
                <a:solidFill>
                  <a:srgbClr val="FF0000"/>
                </a:solidFill>
              </a:rPr>
              <a:t>▲本日の審議事項</a:t>
            </a:r>
            <a:endParaRPr kumimoji="1" lang="en-US" altLang="ja-JP" sz="1600" b="1" dirty="0">
              <a:solidFill>
                <a:srgbClr val="FF0000"/>
              </a:solidFill>
            </a:endParaRPr>
          </a:p>
        </p:txBody>
      </p:sp>
      <p:cxnSp>
        <p:nvCxnSpPr>
          <p:cNvPr id="34" name="直線コネクタ 33">
            <a:extLst>
              <a:ext uri="{FF2B5EF4-FFF2-40B4-BE49-F238E27FC236}">
                <a16:creationId xmlns:a16="http://schemas.microsoft.com/office/drawing/2014/main" id="{DF58E920-B78A-6973-9CD2-4573E8E418FB}"/>
              </a:ext>
            </a:extLst>
          </p:cNvPr>
          <p:cNvCxnSpPr>
            <a:cxnSpLocks/>
            <a:stCxn id="6" idx="1"/>
          </p:cNvCxnSpPr>
          <p:nvPr/>
        </p:nvCxnSpPr>
        <p:spPr>
          <a:xfrm flipH="1">
            <a:off x="4261309" y="3388314"/>
            <a:ext cx="2154657" cy="0"/>
          </a:xfrm>
          <a:prstGeom prst="line">
            <a:avLst/>
          </a:prstGeom>
          <a:ln w="12700">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F03887E-7473-12EF-2116-B7522FAA3CE7}"/>
              </a:ext>
            </a:extLst>
          </p:cNvPr>
          <p:cNvSpPr/>
          <p:nvPr/>
        </p:nvSpPr>
        <p:spPr>
          <a:xfrm>
            <a:off x="2802791" y="5543731"/>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⑦</a:t>
            </a:r>
          </a:p>
        </p:txBody>
      </p:sp>
      <p:sp>
        <p:nvSpPr>
          <p:cNvPr id="7" name="角丸四角形 16">
            <a:extLst>
              <a:ext uri="{FF2B5EF4-FFF2-40B4-BE49-F238E27FC236}">
                <a16:creationId xmlns:a16="http://schemas.microsoft.com/office/drawing/2014/main" id="{5537CE08-97A2-9EA7-322C-B11B1F5042A4}"/>
              </a:ext>
            </a:extLst>
          </p:cNvPr>
          <p:cNvSpPr/>
          <p:nvPr/>
        </p:nvSpPr>
        <p:spPr>
          <a:xfrm>
            <a:off x="7662862" y="104725"/>
            <a:ext cx="1280477" cy="21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第２回資料を更新</a:t>
            </a:r>
          </a:p>
        </p:txBody>
      </p:sp>
      <p:sp>
        <p:nvSpPr>
          <p:cNvPr id="6" name="四角形: 角を丸くする 5">
            <a:extLst>
              <a:ext uri="{FF2B5EF4-FFF2-40B4-BE49-F238E27FC236}">
                <a16:creationId xmlns:a16="http://schemas.microsoft.com/office/drawing/2014/main" id="{21B25088-9596-F0E0-5F2A-9DBCE3E756C4}"/>
              </a:ext>
            </a:extLst>
          </p:cNvPr>
          <p:cNvSpPr/>
          <p:nvPr/>
        </p:nvSpPr>
        <p:spPr>
          <a:xfrm>
            <a:off x="6415966" y="3170677"/>
            <a:ext cx="1960926" cy="435274"/>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t>地盤モデルの作成</a:t>
            </a:r>
            <a:endParaRPr kumimoji="1" lang="ja-JP" altLang="en-US" sz="1300" b="1" dirty="0"/>
          </a:p>
        </p:txBody>
      </p:sp>
      <p:sp>
        <p:nvSpPr>
          <p:cNvPr id="20" name="楕円 19">
            <a:extLst>
              <a:ext uri="{FF2B5EF4-FFF2-40B4-BE49-F238E27FC236}">
                <a16:creationId xmlns:a16="http://schemas.microsoft.com/office/drawing/2014/main" id="{3A73B2DC-32C1-D2D2-AFC0-40F8B0CB4856}"/>
              </a:ext>
            </a:extLst>
          </p:cNvPr>
          <p:cNvSpPr/>
          <p:nvPr/>
        </p:nvSpPr>
        <p:spPr>
          <a:xfrm>
            <a:off x="6208706" y="3048476"/>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④</a:t>
            </a:r>
          </a:p>
        </p:txBody>
      </p:sp>
      <p:sp>
        <p:nvSpPr>
          <p:cNvPr id="9" name="楕円 8">
            <a:extLst>
              <a:ext uri="{FF2B5EF4-FFF2-40B4-BE49-F238E27FC236}">
                <a16:creationId xmlns:a16="http://schemas.microsoft.com/office/drawing/2014/main" id="{4577DD59-2D26-A8B2-FBB3-D731C4EEA0A0}"/>
              </a:ext>
            </a:extLst>
          </p:cNvPr>
          <p:cNvSpPr/>
          <p:nvPr/>
        </p:nvSpPr>
        <p:spPr>
          <a:xfrm>
            <a:off x="2726907" y="3490391"/>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2-</a:t>
            </a:r>
            <a:r>
              <a:rPr kumimoji="1" lang="ja-JP" altLang="en-US" sz="1000" dirty="0">
                <a:solidFill>
                  <a:schemeClr val="bg1"/>
                </a:solidFill>
              </a:rPr>
              <a:t>⑤</a:t>
            </a:r>
          </a:p>
        </p:txBody>
      </p:sp>
      <p:sp>
        <p:nvSpPr>
          <p:cNvPr id="8" name="テキスト ボックス 7">
            <a:extLst>
              <a:ext uri="{FF2B5EF4-FFF2-40B4-BE49-F238E27FC236}">
                <a16:creationId xmlns:a16="http://schemas.microsoft.com/office/drawing/2014/main" id="{148B200A-6BE4-2564-DCAE-ED27BEA4657E}"/>
              </a:ext>
            </a:extLst>
          </p:cNvPr>
          <p:cNvSpPr txBox="1"/>
          <p:nvPr/>
        </p:nvSpPr>
        <p:spPr>
          <a:xfrm>
            <a:off x="6166112" y="6184543"/>
            <a:ext cx="2805219" cy="461665"/>
          </a:xfrm>
          <a:prstGeom prst="rect">
            <a:avLst/>
          </a:prstGeom>
          <a:noFill/>
        </p:spPr>
        <p:txBody>
          <a:bodyPr wrap="square" rtlCol="0">
            <a:spAutoFit/>
          </a:bodyPr>
          <a:lstStyle/>
          <a:p>
            <a:pPr algn="r"/>
            <a:r>
              <a:rPr kumimoji="1" lang="en-US" altLang="ja-JP" sz="1200" dirty="0">
                <a:latin typeface="+mn-ea"/>
              </a:rPr>
              <a:t>※</a:t>
            </a:r>
            <a:r>
              <a:rPr kumimoji="1" lang="ja-JP" altLang="en-US" sz="1200" dirty="0">
                <a:latin typeface="+mn-ea"/>
              </a:rPr>
              <a:t>実線は本日までに検討を実施した項目、破線は次回以降の部会で示す項目</a:t>
            </a:r>
            <a:endParaRPr kumimoji="1" lang="en-US" altLang="ja-JP" sz="1200" dirty="0">
              <a:latin typeface="+mn-ea"/>
            </a:endParaRPr>
          </a:p>
        </p:txBody>
      </p:sp>
    </p:spTree>
    <p:extLst>
      <p:ext uri="{BB962C8B-B14F-4D97-AF65-F5344CB8AC3E}">
        <p14:creationId xmlns:p14="http://schemas.microsoft.com/office/powerpoint/2010/main" val="126228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6489-FA76-1978-C7F4-C78C78AB59B0}"/>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16608C2B-F541-85C6-4DCC-4D0855C274E9}"/>
              </a:ext>
            </a:extLst>
          </p:cNvPr>
          <p:cNvSpPr>
            <a:spLocks noGrp="1"/>
          </p:cNvSpPr>
          <p:nvPr>
            <p:ph type="title"/>
          </p:nvPr>
        </p:nvSpPr>
        <p:spPr/>
        <p:txBody>
          <a:bodyPr>
            <a:normAutofit/>
          </a:bodyPr>
          <a:lstStyle/>
          <a:p>
            <a:r>
              <a:rPr kumimoji="1" lang="ja-JP" altLang="en-US" dirty="0">
                <a:latin typeface="+mn-ea"/>
              </a:rPr>
              <a:t>２</a:t>
            </a:r>
            <a:r>
              <a:rPr kumimoji="1" lang="en-US" altLang="ja-JP" dirty="0">
                <a:latin typeface="+mn-ea"/>
              </a:rPr>
              <a:t>-①</a:t>
            </a:r>
            <a:r>
              <a:rPr kumimoji="1" lang="ja-JP" altLang="en-US" dirty="0">
                <a:latin typeface="+mn-ea"/>
              </a:rPr>
              <a:t>．検討対象とする断層帯</a:t>
            </a:r>
            <a:endParaRPr lang="ja-JP" altLang="en-US" dirty="0"/>
          </a:p>
        </p:txBody>
      </p:sp>
      <p:sp>
        <p:nvSpPr>
          <p:cNvPr id="15" name="スライド番号プレースホルダー 12">
            <a:extLst>
              <a:ext uri="{FF2B5EF4-FFF2-40B4-BE49-F238E27FC236}">
                <a16:creationId xmlns:a16="http://schemas.microsoft.com/office/drawing/2014/main" id="{8C2B354F-1C21-6FA9-325B-D83FFFEA6387}"/>
              </a:ext>
            </a:extLst>
          </p:cNvPr>
          <p:cNvSpPr>
            <a:spLocks noGrp="1"/>
          </p:cNvSpPr>
          <p:nvPr>
            <p:ph type="sldNum" sz="quarter" idx="12"/>
          </p:nvPr>
        </p:nvSpPr>
        <p:spPr/>
        <p:txBody>
          <a:bodyPr/>
          <a:lstStyle/>
          <a:p>
            <a:fld id="{DE8A6AB4-C314-4581-B2EB-142FADA2A072}" type="slidenum">
              <a:rPr lang="ja-JP" altLang="en-US" smtClean="0"/>
              <a:pPr/>
              <a:t>6</a:t>
            </a:fld>
            <a:endParaRPr lang="ja-JP" altLang="en-US" dirty="0"/>
          </a:p>
        </p:txBody>
      </p:sp>
      <p:pic>
        <p:nvPicPr>
          <p:cNvPr id="4" name="図 3">
            <a:extLst>
              <a:ext uri="{FF2B5EF4-FFF2-40B4-BE49-F238E27FC236}">
                <a16:creationId xmlns:a16="http://schemas.microsoft.com/office/drawing/2014/main" id="{E3DF995B-8BFC-5483-255E-CDDFA85B041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021730" y="2158279"/>
            <a:ext cx="3508536" cy="4054033"/>
          </a:xfrm>
          <a:prstGeom prst="rect">
            <a:avLst/>
          </a:prstGeom>
        </p:spPr>
      </p:pic>
      <p:sp>
        <p:nvSpPr>
          <p:cNvPr id="5" name="テキスト ボックス 4">
            <a:extLst>
              <a:ext uri="{FF2B5EF4-FFF2-40B4-BE49-F238E27FC236}">
                <a16:creationId xmlns:a16="http://schemas.microsoft.com/office/drawing/2014/main" id="{75114C1C-A798-3827-D73A-4060282FFBC8}"/>
              </a:ext>
            </a:extLst>
          </p:cNvPr>
          <p:cNvSpPr txBox="1"/>
          <p:nvPr/>
        </p:nvSpPr>
        <p:spPr>
          <a:xfrm>
            <a:off x="464989" y="1526609"/>
            <a:ext cx="910960" cy="461665"/>
          </a:xfrm>
          <a:prstGeom prst="rect">
            <a:avLst/>
          </a:prstGeom>
          <a:solidFill>
            <a:schemeClr val="bg1"/>
          </a:solidFill>
          <a:ln w="19050">
            <a:solidFill>
              <a:schemeClr val="dk1"/>
            </a:solidFill>
          </a:ln>
        </p:spPr>
        <p:txBody>
          <a:bodyPr wrap="square" rtlCol="0">
            <a:spAutoFit/>
          </a:bodyPr>
          <a:lstStyle/>
          <a:p>
            <a:pPr algn="ctr"/>
            <a:r>
              <a:rPr kumimoji="1" lang="en-US" altLang="ja-JP" sz="1200" b="1" dirty="0">
                <a:latin typeface="+mn-ea"/>
              </a:rPr>
              <a:t>H19</a:t>
            </a:r>
            <a:r>
              <a:rPr kumimoji="1" lang="ja-JP" altLang="en-US" sz="1200" b="1" dirty="0">
                <a:latin typeface="+mn-ea"/>
              </a:rPr>
              <a:t>想定</a:t>
            </a:r>
            <a:endParaRPr kumimoji="1" lang="en-US" altLang="ja-JP" sz="1200" b="1" dirty="0">
              <a:latin typeface="+mn-ea"/>
            </a:endParaRPr>
          </a:p>
          <a:p>
            <a:pPr algn="ctr"/>
            <a:r>
              <a:rPr kumimoji="1" lang="ja-JP" altLang="en-US" sz="1200" b="1" dirty="0">
                <a:latin typeface="+mn-ea"/>
              </a:rPr>
              <a:t>（直下）</a:t>
            </a:r>
          </a:p>
        </p:txBody>
      </p:sp>
      <p:sp>
        <p:nvSpPr>
          <p:cNvPr id="7" name="テキスト ボックス 6">
            <a:extLst>
              <a:ext uri="{FF2B5EF4-FFF2-40B4-BE49-F238E27FC236}">
                <a16:creationId xmlns:a16="http://schemas.microsoft.com/office/drawing/2014/main" id="{4562E9B7-9605-833B-AC2C-E1F89238D03E}"/>
              </a:ext>
            </a:extLst>
          </p:cNvPr>
          <p:cNvSpPr txBox="1"/>
          <p:nvPr/>
        </p:nvSpPr>
        <p:spPr>
          <a:xfrm>
            <a:off x="4728896" y="1526609"/>
            <a:ext cx="828000" cy="486485"/>
          </a:xfrm>
          <a:prstGeom prst="rect">
            <a:avLst/>
          </a:prstGeom>
          <a:solidFill>
            <a:schemeClr val="bg1"/>
          </a:solidFill>
          <a:ln w="19050">
            <a:solidFill>
              <a:schemeClr val="dk1"/>
            </a:solidFill>
          </a:ln>
        </p:spPr>
        <p:txBody>
          <a:bodyPr wrap="square" rtlCol="0">
            <a:noAutofit/>
          </a:bodyPr>
          <a:lstStyle/>
          <a:p>
            <a:pPr algn="ctr"/>
            <a:r>
              <a:rPr kumimoji="1" lang="ja-JP" altLang="en-US" sz="1200" b="1" dirty="0">
                <a:latin typeface="+mn-ea"/>
              </a:rPr>
              <a:t>今回想定（直下）</a:t>
            </a:r>
          </a:p>
        </p:txBody>
      </p:sp>
      <p:sp>
        <p:nvSpPr>
          <p:cNvPr id="10" name="テキスト ボックス 9">
            <a:extLst>
              <a:ext uri="{FF2B5EF4-FFF2-40B4-BE49-F238E27FC236}">
                <a16:creationId xmlns:a16="http://schemas.microsoft.com/office/drawing/2014/main" id="{B6544664-9ECA-C2C0-7625-971DD1319EF7}"/>
              </a:ext>
            </a:extLst>
          </p:cNvPr>
          <p:cNvSpPr txBox="1"/>
          <p:nvPr/>
        </p:nvSpPr>
        <p:spPr>
          <a:xfrm>
            <a:off x="1375950" y="1383083"/>
            <a:ext cx="3150530" cy="769441"/>
          </a:xfrm>
          <a:prstGeom prst="rect">
            <a:avLst/>
          </a:prstGeom>
          <a:noFill/>
        </p:spPr>
        <p:txBody>
          <a:bodyPr wrap="square" rtlCol="0">
            <a:spAutoFit/>
          </a:bodyPr>
          <a:lstStyle/>
          <a:p>
            <a:pPr marL="87313" indent="-87313">
              <a:buFont typeface="Arial" panose="020B0604020202020204" pitchFamily="34" charset="0"/>
              <a:buChar char="•"/>
            </a:pPr>
            <a:r>
              <a:rPr kumimoji="1" lang="ja-JP" altLang="en-US" sz="1100" dirty="0">
                <a:latin typeface="+mn-ea"/>
              </a:rPr>
              <a:t>長期評価に基づき、</a:t>
            </a:r>
            <a:r>
              <a:rPr kumimoji="1" lang="en-US" altLang="ja-JP" sz="1100" b="1" dirty="0">
                <a:latin typeface="+mn-ea"/>
              </a:rPr>
              <a:t>11</a:t>
            </a:r>
            <a:r>
              <a:rPr kumimoji="1" lang="ja-JP" altLang="en-US" sz="1100" b="1" dirty="0">
                <a:latin typeface="+mn-ea"/>
              </a:rPr>
              <a:t>断層帯</a:t>
            </a:r>
            <a:r>
              <a:rPr kumimoji="1" lang="ja-JP" altLang="en-US" sz="1100" dirty="0">
                <a:latin typeface="+mn-ea"/>
              </a:rPr>
              <a:t>を抽出</a:t>
            </a:r>
            <a:endParaRPr kumimoji="1" lang="en-US" altLang="ja-JP" sz="1100" dirty="0">
              <a:latin typeface="+mn-ea"/>
            </a:endParaRPr>
          </a:p>
          <a:p>
            <a:pPr marL="87313" indent="-87313">
              <a:buFont typeface="Arial" panose="020B0604020202020204" pitchFamily="34" charset="0"/>
              <a:buChar char="•"/>
            </a:pPr>
            <a:r>
              <a:rPr kumimoji="1" lang="ja-JP" altLang="en-US" sz="1100" dirty="0">
                <a:latin typeface="+mn-ea"/>
              </a:rPr>
              <a:t>各断層帯の位置や規模について複数の研究資料がある場合は、それらに応じた複数のモデルをステップ１で考慮</a:t>
            </a:r>
            <a:endParaRPr kumimoji="1" lang="en-US" altLang="ja-JP" sz="1100" dirty="0">
              <a:latin typeface="+mn-ea"/>
            </a:endParaRPr>
          </a:p>
        </p:txBody>
      </p:sp>
      <p:sp>
        <p:nvSpPr>
          <p:cNvPr id="14" name="テキスト ボックス 13">
            <a:extLst>
              <a:ext uri="{FF2B5EF4-FFF2-40B4-BE49-F238E27FC236}">
                <a16:creationId xmlns:a16="http://schemas.microsoft.com/office/drawing/2014/main" id="{B367AB33-E913-BD5C-84AB-F1A3CDB9629B}"/>
              </a:ext>
            </a:extLst>
          </p:cNvPr>
          <p:cNvSpPr txBox="1"/>
          <p:nvPr/>
        </p:nvSpPr>
        <p:spPr>
          <a:xfrm>
            <a:off x="541521" y="6243726"/>
            <a:ext cx="3631952" cy="407804"/>
          </a:xfrm>
          <a:prstGeom prst="rect">
            <a:avLst/>
          </a:prstGeom>
          <a:noFill/>
        </p:spPr>
        <p:txBody>
          <a:bodyPr wrap="square" rtlCol="0">
            <a:spAutoFit/>
          </a:bodyPr>
          <a:lstStyle/>
          <a:p>
            <a:pPr algn="ctr"/>
            <a:r>
              <a:rPr kumimoji="1" lang="ja-JP" altLang="en-US" sz="1000" dirty="0">
                <a:latin typeface="+mn-ea"/>
              </a:rPr>
              <a:t>図</a:t>
            </a:r>
            <a:r>
              <a:rPr kumimoji="1" lang="en-US" altLang="ja-JP" sz="1000" dirty="0">
                <a:latin typeface="+mn-ea"/>
              </a:rPr>
              <a:t>2</a:t>
            </a:r>
            <a:r>
              <a:rPr kumimoji="1" lang="ja-JP" altLang="en-US" sz="1000" dirty="0">
                <a:latin typeface="+mn-ea"/>
              </a:rPr>
              <a:t> </a:t>
            </a:r>
            <a:r>
              <a:rPr kumimoji="1" lang="pt-BR" altLang="ja-JP" sz="1000" dirty="0">
                <a:latin typeface="+mn-ea"/>
              </a:rPr>
              <a:t>H19</a:t>
            </a:r>
            <a:r>
              <a:rPr kumimoji="1" lang="ja-JP" altLang="pt-BR" sz="1000" dirty="0">
                <a:latin typeface="+mn-ea"/>
              </a:rPr>
              <a:t>想定（直下）</a:t>
            </a:r>
            <a:r>
              <a:rPr kumimoji="1" lang="ja-JP" altLang="en-US" sz="1000" dirty="0">
                <a:latin typeface="+mn-ea"/>
              </a:rPr>
              <a:t>のステップ１の想定地震断層帯位置</a:t>
            </a:r>
            <a:endParaRPr kumimoji="1" lang="en-US" altLang="ja-JP" sz="1000" dirty="0">
              <a:latin typeface="+mn-ea"/>
            </a:endParaRPr>
          </a:p>
          <a:p>
            <a:pPr algn="ctr"/>
            <a:r>
              <a:rPr kumimoji="1" lang="ja-JP" altLang="en-US" sz="1000" dirty="0">
                <a:latin typeface="+mn-ea"/>
              </a:rPr>
              <a:t>（</a:t>
            </a:r>
            <a:r>
              <a:rPr kumimoji="1" lang="pt-BR" altLang="ja-JP" sz="1000" dirty="0">
                <a:latin typeface="+mn-ea"/>
              </a:rPr>
              <a:t>H19</a:t>
            </a:r>
            <a:r>
              <a:rPr kumimoji="1" lang="ja-JP" altLang="pt-BR" sz="1000" dirty="0">
                <a:latin typeface="+mn-ea"/>
              </a:rPr>
              <a:t>想定（直下）</a:t>
            </a:r>
            <a:r>
              <a:rPr kumimoji="1" lang="ja-JP" altLang="en-US" sz="1000" dirty="0">
                <a:latin typeface="+mn-ea"/>
              </a:rPr>
              <a:t>報告書より作図）</a:t>
            </a:r>
          </a:p>
        </p:txBody>
      </p:sp>
      <p:sp>
        <p:nvSpPr>
          <p:cNvPr id="19" name="テキスト ボックス 18">
            <a:extLst>
              <a:ext uri="{FF2B5EF4-FFF2-40B4-BE49-F238E27FC236}">
                <a16:creationId xmlns:a16="http://schemas.microsoft.com/office/drawing/2014/main" id="{B612CA7E-D0ED-EED0-961A-10000BED6985}"/>
              </a:ext>
            </a:extLst>
          </p:cNvPr>
          <p:cNvSpPr txBox="1"/>
          <p:nvPr/>
        </p:nvSpPr>
        <p:spPr>
          <a:xfrm>
            <a:off x="5528320" y="1412930"/>
            <a:ext cx="3496953" cy="600164"/>
          </a:xfrm>
          <a:prstGeom prst="rect">
            <a:avLst/>
          </a:prstGeom>
          <a:noFill/>
        </p:spPr>
        <p:txBody>
          <a:bodyPr wrap="square" rtlCol="0">
            <a:spAutoFit/>
          </a:bodyPr>
          <a:lstStyle/>
          <a:p>
            <a:pPr marL="87313" indent="-87313">
              <a:buFont typeface="Arial" panose="020B0604020202020204" pitchFamily="34" charset="0"/>
              <a:buChar char="•"/>
            </a:pPr>
            <a:r>
              <a:rPr kumimoji="1" lang="ja-JP" altLang="en-US" sz="1100" dirty="0">
                <a:latin typeface="+mn-ea"/>
              </a:rPr>
              <a:t>長期評価に基づき、</a:t>
            </a:r>
            <a:r>
              <a:rPr kumimoji="1" lang="en-US" altLang="ja-JP" sz="1100" b="1" dirty="0">
                <a:latin typeface="+mn-ea"/>
              </a:rPr>
              <a:t>11</a:t>
            </a:r>
            <a:r>
              <a:rPr kumimoji="1" lang="ja-JP" altLang="en-US" sz="1100" b="1" dirty="0">
                <a:latin typeface="+mn-ea"/>
              </a:rPr>
              <a:t>断層帯</a:t>
            </a:r>
            <a:r>
              <a:rPr kumimoji="1" lang="ja-JP" altLang="en-US" sz="1100" dirty="0">
                <a:latin typeface="+mn-ea"/>
              </a:rPr>
              <a:t>を抽出</a:t>
            </a:r>
            <a:endParaRPr kumimoji="1" lang="en-US" altLang="ja-JP" sz="1100" dirty="0">
              <a:latin typeface="+mn-ea"/>
            </a:endParaRPr>
          </a:p>
          <a:p>
            <a:pPr marL="87313" indent="-87313">
              <a:buFont typeface="Arial" panose="020B0604020202020204" pitchFamily="34" charset="0"/>
              <a:buChar char="•"/>
            </a:pPr>
            <a:r>
              <a:rPr kumimoji="1" lang="ja-JP" altLang="en-US" sz="1100" b="1" dirty="0">
                <a:latin typeface="+mn-ea"/>
              </a:rPr>
              <a:t>断層帯位置や形状に若干の変化があるものの、対象となる断層帯自体は</a:t>
            </a:r>
            <a:r>
              <a:rPr kumimoji="1" lang="en-US" altLang="ja-JP" sz="1100" b="1" dirty="0">
                <a:latin typeface="+mn-ea"/>
              </a:rPr>
              <a:t>H19</a:t>
            </a:r>
            <a:r>
              <a:rPr kumimoji="1" lang="ja-JP" altLang="en-US" sz="1100" b="1" dirty="0">
                <a:latin typeface="+mn-ea"/>
              </a:rPr>
              <a:t>想定（直下）と同じ</a:t>
            </a:r>
            <a:r>
              <a:rPr kumimoji="1" lang="ja-JP" altLang="en-US" sz="1100" dirty="0">
                <a:latin typeface="+mn-ea"/>
              </a:rPr>
              <a:t>である。</a:t>
            </a:r>
            <a:endParaRPr kumimoji="1" lang="en-US" altLang="ja-JP" sz="1100" dirty="0">
              <a:latin typeface="+mn-ea"/>
            </a:endParaRPr>
          </a:p>
        </p:txBody>
      </p:sp>
      <p:sp>
        <p:nvSpPr>
          <p:cNvPr id="20" name="テキスト ボックス 19">
            <a:extLst>
              <a:ext uri="{FF2B5EF4-FFF2-40B4-BE49-F238E27FC236}">
                <a16:creationId xmlns:a16="http://schemas.microsoft.com/office/drawing/2014/main" id="{8C957407-04C5-138A-ADBC-D62A2F350E6D}"/>
              </a:ext>
            </a:extLst>
          </p:cNvPr>
          <p:cNvSpPr txBox="1"/>
          <p:nvPr/>
        </p:nvSpPr>
        <p:spPr>
          <a:xfrm>
            <a:off x="5026438" y="6246398"/>
            <a:ext cx="3503828" cy="407804"/>
          </a:xfrm>
          <a:prstGeom prst="rect">
            <a:avLst/>
          </a:prstGeom>
          <a:noFill/>
        </p:spPr>
        <p:txBody>
          <a:bodyPr wrap="square" rtlCol="0">
            <a:spAutoFit/>
          </a:bodyPr>
          <a:lstStyle/>
          <a:p>
            <a:pPr algn="ctr"/>
            <a:r>
              <a:rPr kumimoji="1" lang="ja-JP" altLang="en-US" sz="1000" dirty="0">
                <a:latin typeface="+mn-ea"/>
              </a:rPr>
              <a:t>図</a:t>
            </a:r>
            <a:r>
              <a:rPr kumimoji="1" lang="en-US" altLang="ja-JP" sz="1000" dirty="0">
                <a:latin typeface="+mn-ea"/>
              </a:rPr>
              <a:t>3</a:t>
            </a:r>
            <a:r>
              <a:rPr kumimoji="1" lang="ja-JP" altLang="en-US" sz="1000" dirty="0">
                <a:latin typeface="+mn-ea"/>
              </a:rPr>
              <a:t> 今回想定（直下）のステップ１の想定地震断層帯位置</a:t>
            </a:r>
            <a:endParaRPr kumimoji="1" lang="en-US" altLang="ja-JP" sz="1000" dirty="0">
              <a:latin typeface="+mn-ea"/>
            </a:endParaRPr>
          </a:p>
          <a:p>
            <a:pPr algn="ctr"/>
            <a:r>
              <a:rPr kumimoji="1" lang="ja-JP" altLang="en-US" sz="1000" dirty="0">
                <a:latin typeface="+mn-ea"/>
              </a:rPr>
              <a:t>（地震本部によるモデルで作図）</a:t>
            </a:r>
          </a:p>
        </p:txBody>
      </p:sp>
      <p:sp>
        <p:nvSpPr>
          <p:cNvPr id="6" name="四角形: 角を丸くする 4">
            <a:extLst>
              <a:ext uri="{FF2B5EF4-FFF2-40B4-BE49-F238E27FC236}">
                <a16:creationId xmlns:a16="http://schemas.microsoft.com/office/drawing/2014/main" id="{A4CE6B38-635E-F71C-F71C-3BD384A27221}"/>
              </a:ext>
            </a:extLst>
          </p:cNvPr>
          <p:cNvSpPr/>
          <p:nvPr/>
        </p:nvSpPr>
        <p:spPr>
          <a:xfrm>
            <a:off x="340469" y="956297"/>
            <a:ext cx="8463064" cy="360363"/>
          </a:xfrm>
          <a:prstGeom prst="roundRect">
            <a:avLst>
              <a:gd name="adj" fmla="val 21625"/>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kumimoji="1" lang="ja-JP" altLang="en-US" sz="1400" dirty="0"/>
              <a:t>地震調査研究推進本部</a:t>
            </a:r>
            <a:r>
              <a:rPr kumimoji="1" lang="ja-JP" altLang="en-US" sz="1200" dirty="0"/>
              <a:t>（文部科学省）</a:t>
            </a:r>
            <a:r>
              <a:rPr kumimoji="1" lang="ja-JP" altLang="en-US" sz="1400" dirty="0"/>
              <a:t>が公表している断層帯のうち、大阪府周辺の活断層を抽出・検討対象とする。</a:t>
            </a:r>
            <a:endParaRPr kumimoji="1" lang="en-US" altLang="ja-JP" sz="1400" dirty="0"/>
          </a:p>
        </p:txBody>
      </p:sp>
      <p:sp>
        <p:nvSpPr>
          <p:cNvPr id="8" name="テキスト ボックス 7">
            <a:extLst>
              <a:ext uri="{FF2B5EF4-FFF2-40B4-BE49-F238E27FC236}">
                <a16:creationId xmlns:a16="http://schemas.microsoft.com/office/drawing/2014/main" id="{31B9EAD2-0051-8ED8-DBFF-CE7AA428450C}"/>
              </a:ext>
            </a:extLst>
          </p:cNvPr>
          <p:cNvSpPr txBox="1"/>
          <p:nvPr/>
        </p:nvSpPr>
        <p:spPr>
          <a:xfrm>
            <a:off x="4970528" y="6066951"/>
            <a:ext cx="3559738" cy="182101"/>
          </a:xfrm>
          <a:prstGeom prst="rect">
            <a:avLst/>
          </a:prstGeom>
          <a:noFill/>
        </p:spPr>
        <p:txBody>
          <a:bodyPr wrap="square" rtlCol="0">
            <a:spAutoFit/>
          </a:bodyPr>
          <a:lstStyle/>
          <a:p>
            <a:pPr algn="r">
              <a:lnSpc>
                <a:spcPts val="700"/>
              </a:lnSpc>
            </a:pPr>
            <a:r>
              <a:rPr kumimoji="1" lang="en-US" altLang="ja-JP" sz="700" dirty="0">
                <a:latin typeface="+mn-ea"/>
              </a:rPr>
              <a:t>※</a:t>
            </a:r>
            <a:r>
              <a:rPr kumimoji="1" lang="ja-JP" altLang="en-US" sz="700" dirty="0">
                <a:latin typeface="+mn-ea"/>
              </a:rPr>
              <a:t>令和</a:t>
            </a:r>
            <a:r>
              <a:rPr kumimoji="1" lang="en-US" altLang="ja-JP" sz="700" dirty="0">
                <a:latin typeface="+mn-ea"/>
              </a:rPr>
              <a:t>7</a:t>
            </a:r>
            <a:r>
              <a:rPr kumimoji="1" lang="ja-JP" altLang="en-US" sz="700" dirty="0">
                <a:latin typeface="+mn-ea"/>
              </a:rPr>
              <a:t>年６月年度の長期評価を採用</a:t>
            </a:r>
            <a:endParaRPr kumimoji="1" lang="en-US" altLang="ja-JP" sz="700" dirty="0">
              <a:latin typeface="+mn-ea"/>
            </a:endParaRPr>
          </a:p>
        </p:txBody>
      </p:sp>
      <p:sp>
        <p:nvSpPr>
          <p:cNvPr id="9" name="テキスト プレースホルダー 8">
            <a:extLst>
              <a:ext uri="{FF2B5EF4-FFF2-40B4-BE49-F238E27FC236}">
                <a16:creationId xmlns:a16="http://schemas.microsoft.com/office/drawing/2014/main" id="{2FF94CDA-F34C-3106-904C-83E49ED3CE4A}"/>
              </a:ext>
            </a:extLst>
          </p:cNvPr>
          <p:cNvSpPr>
            <a:spLocks noGrp="1"/>
          </p:cNvSpPr>
          <p:nvPr>
            <p:ph type="body" sz="quarter" idx="11"/>
          </p:nvPr>
        </p:nvSpPr>
        <p:spPr>
          <a:xfrm>
            <a:off x="144000" y="477604"/>
            <a:ext cx="3348230" cy="320000"/>
          </a:xfrm>
        </p:spPr>
        <p:txBody>
          <a:bodyPr/>
          <a:lstStyle/>
          <a:p>
            <a:r>
              <a:rPr lang="ja-JP" altLang="en-US" dirty="0">
                <a:latin typeface="Meiryo UI" panose="020B0604030504040204" pitchFamily="50" charset="-128"/>
                <a:ea typeface="Meiryo UI" panose="020B0604030504040204" pitchFamily="50" charset="-128"/>
              </a:rPr>
              <a:t>直下型地震において検討対象とする断層帯</a:t>
            </a:r>
          </a:p>
        </p:txBody>
      </p:sp>
      <p:grpSp>
        <p:nvGrpSpPr>
          <p:cNvPr id="44" name="グループ化 43">
            <a:extLst>
              <a:ext uri="{FF2B5EF4-FFF2-40B4-BE49-F238E27FC236}">
                <a16:creationId xmlns:a16="http://schemas.microsoft.com/office/drawing/2014/main" id="{3DAEFF4A-6333-E26A-7567-D074D7CA1290}"/>
              </a:ext>
            </a:extLst>
          </p:cNvPr>
          <p:cNvGrpSpPr/>
          <p:nvPr/>
        </p:nvGrpSpPr>
        <p:grpSpPr>
          <a:xfrm>
            <a:off x="521223" y="2184544"/>
            <a:ext cx="3800475" cy="4068000"/>
            <a:chOff x="521223" y="2184544"/>
            <a:chExt cx="3800475" cy="4068000"/>
          </a:xfrm>
        </p:grpSpPr>
        <p:pic>
          <p:nvPicPr>
            <p:cNvPr id="3" name="図 2">
              <a:extLst>
                <a:ext uri="{FF2B5EF4-FFF2-40B4-BE49-F238E27FC236}">
                  <a16:creationId xmlns:a16="http://schemas.microsoft.com/office/drawing/2014/main" id="{B29CDC0C-5175-953C-DA5F-340B607C7FB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93139" y="2184544"/>
              <a:ext cx="3528716" cy="4068000"/>
            </a:xfrm>
            <a:prstGeom prst="rect">
              <a:avLst/>
            </a:prstGeom>
          </p:spPr>
        </p:pic>
        <p:sp>
          <p:nvSpPr>
            <p:cNvPr id="18" name="テキスト ボックス 17">
              <a:extLst>
                <a:ext uri="{FF2B5EF4-FFF2-40B4-BE49-F238E27FC236}">
                  <a16:creationId xmlns:a16="http://schemas.microsoft.com/office/drawing/2014/main" id="{08D11630-02CA-1DCA-24DF-D07EBC432112}"/>
                </a:ext>
              </a:extLst>
            </p:cNvPr>
            <p:cNvSpPr txBox="1"/>
            <p:nvPr/>
          </p:nvSpPr>
          <p:spPr>
            <a:xfrm>
              <a:off x="592722" y="6066951"/>
              <a:ext cx="3559738" cy="182101"/>
            </a:xfrm>
            <a:prstGeom prst="rect">
              <a:avLst/>
            </a:prstGeom>
            <a:noFill/>
          </p:spPr>
          <p:txBody>
            <a:bodyPr wrap="square" rtlCol="0">
              <a:spAutoFit/>
            </a:bodyPr>
            <a:lstStyle/>
            <a:p>
              <a:pPr algn="r">
                <a:lnSpc>
                  <a:spcPts val="700"/>
                </a:lnSpc>
              </a:pPr>
              <a:r>
                <a:rPr kumimoji="1" lang="en-US" altLang="ja-JP" sz="700" dirty="0">
                  <a:latin typeface="+mn-ea"/>
                </a:rPr>
                <a:t>※</a:t>
              </a:r>
              <a:r>
                <a:rPr kumimoji="1" lang="ja-JP" altLang="en-US" sz="700" dirty="0">
                  <a:latin typeface="+mn-ea"/>
                </a:rPr>
                <a:t>平成</a:t>
              </a:r>
              <a:r>
                <a:rPr kumimoji="1" lang="en-US" altLang="ja-JP" sz="700" dirty="0">
                  <a:latin typeface="+mn-ea"/>
                </a:rPr>
                <a:t>19</a:t>
              </a:r>
              <a:r>
                <a:rPr kumimoji="1" lang="ja-JP" altLang="en-US" sz="700" dirty="0">
                  <a:latin typeface="+mn-ea"/>
                </a:rPr>
                <a:t>年度の長期評価を採用</a:t>
              </a:r>
              <a:endParaRPr kumimoji="1" lang="en-US" altLang="ja-JP" sz="700" dirty="0">
                <a:latin typeface="+mn-ea"/>
              </a:endParaRPr>
            </a:p>
          </p:txBody>
        </p:sp>
        <p:sp>
          <p:nvSpPr>
            <p:cNvPr id="22" name="テキスト ボックス 21">
              <a:extLst>
                <a:ext uri="{FF2B5EF4-FFF2-40B4-BE49-F238E27FC236}">
                  <a16:creationId xmlns:a16="http://schemas.microsoft.com/office/drawing/2014/main" id="{FB9D4053-7C9D-DE00-3320-A97BFFC2CD72}"/>
                </a:ext>
              </a:extLst>
            </p:cNvPr>
            <p:cNvSpPr txBox="1"/>
            <p:nvPr/>
          </p:nvSpPr>
          <p:spPr>
            <a:xfrm>
              <a:off x="2372591" y="4249124"/>
              <a:ext cx="899875" cy="400110"/>
            </a:xfrm>
            <a:prstGeom prst="rect">
              <a:avLst/>
            </a:prstGeom>
            <a:noFill/>
          </p:spPr>
          <p:txBody>
            <a:bodyPr wrap="square" rtlCol="0">
              <a:spAutoFit/>
            </a:bodyPr>
            <a:lstStyle/>
            <a:p>
              <a:pPr algn="ctr"/>
              <a:r>
                <a:rPr kumimoji="1" lang="ja-JP" altLang="en-US" sz="1000" dirty="0">
                  <a:solidFill>
                    <a:srgbClr val="075B07"/>
                  </a:solidFill>
                  <a:latin typeface="BIZ UDゴシック" panose="020B0400000000000000" pitchFamily="49" charset="-128"/>
                  <a:ea typeface="BIZ UDゴシック" panose="020B0400000000000000" pitchFamily="49" charset="-128"/>
                </a:rPr>
                <a:t>上町</a:t>
              </a:r>
              <a:endParaRPr kumimoji="1" lang="en-US" altLang="ja-JP" sz="1000" dirty="0">
                <a:solidFill>
                  <a:srgbClr val="075B07"/>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075B07"/>
                  </a:solidFill>
                  <a:latin typeface="BIZ UDゴシック" panose="020B0400000000000000" pitchFamily="49" charset="-128"/>
                  <a:ea typeface="BIZ UDゴシック" panose="020B0400000000000000" pitchFamily="49" charset="-128"/>
                </a:rPr>
                <a:t>断層帯</a:t>
              </a:r>
            </a:p>
          </p:txBody>
        </p:sp>
        <p:sp>
          <p:nvSpPr>
            <p:cNvPr id="23" name="テキスト ボックス 22">
              <a:extLst>
                <a:ext uri="{FF2B5EF4-FFF2-40B4-BE49-F238E27FC236}">
                  <a16:creationId xmlns:a16="http://schemas.microsoft.com/office/drawing/2014/main" id="{32F0A878-CE33-DBC8-3FC5-480DB98D0413}"/>
                </a:ext>
              </a:extLst>
            </p:cNvPr>
            <p:cNvSpPr txBox="1"/>
            <p:nvPr/>
          </p:nvSpPr>
          <p:spPr>
            <a:xfrm>
              <a:off x="1568824" y="5801660"/>
              <a:ext cx="1492345" cy="246221"/>
            </a:xfrm>
            <a:prstGeom prst="rect">
              <a:avLst/>
            </a:prstGeom>
            <a:noFill/>
          </p:spPr>
          <p:txBody>
            <a:bodyPr wrap="square" rtlCol="0">
              <a:spAutoFit/>
            </a:bodyPr>
            <a:lstStyle/>
            <a:p>
              <a:pPr algn="ctr"/>
              <a:r>
                <a:rPr kumimoji="1" lang="ja-JP" altLang="en-US" sz="1000" dirty="0">
                  <a:solidFill>
                    <a:schemeClr val="accent1"/>
                  </a:solidFill>
                  <a:latin typeface="BIZ UDゴシック" panose="020B0400000000000000" pitchFamily="49" charset="-128"/>
                  <a:ea typeface="BIZ UDゴシック" panose="020B0400000000000000" pitchFamily="49" charset="-128"/>
                </a:rPr>
                <a:t>中央構造線断層帯</a:t>
              </a:r>
            </a:p>
          </p:txBody>
        </p:sp>
        <p:sp>
          <p:nvSpPr>
            <p:cNvPr id="25" name="テキスト ボックス 24">
              <a:extLst>
                <a:ext uri="{FF2B5EF4-FFF2-40B4-BE49-F238E27FC236}">
                  <a16:creationId xmlns:a16="http://schemas.microsoft.com/office/drawing/2014/main" id="{6B524A64-1096-6A29-FAC6-DAD04A59E257}"/>
                </a:ext>
              </a:extLst>
            </p:cNvPr>
            <p:cNvSpPr txBox="1"/>
            <p:nvPr/>
          </p:nvSpPr>
          <p:spPr>
            <a:xfrm>
              <a:off x="3016600" y="5293979"/>
              <a:ext cx="899875" cy="253916"/>
            </a:xfrm>
            <a:prstGeom prst="rect">
              <a:avLst/>
            </a:prstGeom>
            <a:noFill/>
          </p:spPr>
          <p:txBody>
            <a:bodyPr wrap="square" rtlCol="0">
              <a:spAutoFit/>
            </a:bodyPr>
            <a:lstStyle/>
            <a:p>
              <a:pPr algn="ctr"/>
              <a:r>
                <a:rPr kumimoji="1" lang="ja-JP" altLang="en-US" sz="1000" dirty="0">
                  <a:solidFill>
                    <a:srgbClr val="860C0C"/>
                  </a:solidFill>
                  <a:latin typeface="BIZ UDゴシック" panose="020B0400000000000000" pitchFamily="49" charset="-128"/>
                  <a:ea typeface="BIZ UDゴシック" panose="020B0400000000000000" pitchFamily="49" charset="-128"/>
                </a:rPr>
                <a:t>生駒断層帯</a:t>
              </a:r>
            </a:p>
          </p:txBody>
        </p:sp>
        <p:sp>
          <p:nvSpPr>
            <p:cNvPr id="26" name="テキスト ボックス 25">
              <a:extLst>
                <a:ext uri="{FF2B5EF4-FFF2-40B4-BE49-F238E27FC236}">
                  <a16:creationId xmlns:a16="http://schemas.microsoft.com/office/drawing/2014/main" id="{AE05BF34-604E-98CC-87FD-1FC13A6001BA}"/>
                </a:ext>
              </a:extLst>
            </p:cNvPr>
            <p:cNvSpPr txBox="1"/>
            <p:nvPr/>
          </p:nvSpPr>
          <p:spPr>
            <a:xfrm>
              <a:off x="3421823" y="4359425"/>
              <a:ext cx="899875" cy="415498"/>
            </a:xfrm>
            <a:prstGeom prst="rect">
              <a:avLst/>
            </a:prstGeom>
            <a:noFill/>
          </p:spPr>
          <p:txBody>
            <a:bodyPr wrap="square" rtlCol="0">
              <a:spAutoFit/>
            </a:bodyPr>
            <a:lstStyle/>
            <a:p>
              <a:pPr algn="ctr"/>
              <a:r>
                <a:rPr kumimoji="1" lang="ja-JP" altLang="en-US" sz="1000" dirty="0">
                  <a:solidFill>
                    <a:srgbClr val="861280"/>
                  </a:solidFill>
                  <a:latin typeface="BIZ UDゴシック" panose="020B0400000000000000" pitchFamily="49" charset="-128"/>
                  <a:ea typeface="BIZ UDゴシック" panose="020B0400000000000000" pitchFamily="49" charset="-128"/>
                </a:rPr>
                <a:t>奈良盆地</a:t>
              </a:r>
              <a:endParaRPr kumimoji="1" lang="en-US" altLang="ja-JP" sz="1000" dirty="0">
                <a:solidFill>
                  <a:srgbClr val="861280"/>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861280"/>
                  </a:solidFill>
                  <a:latin typeface="BIZ UDゴシック" panose="020B0400000000000000" pitchFamily="49" charset="-128"/>
                  <a:ea typeface="BIZ UDゴシック" panose="020B0400000000000000" pitchFamily="49" charset="-128"/>
                </a:rPr>
                <a:t>東縁断層帯</a:t>
              </a:r>
            </a:p>
          </p:txBody>
        </p:sp>
        <p:sp>
          <p:nvSpPr>
            <p:cNvPr id="27" name="テキスト ボックス 26">
              <a:extLst>
                <a:ext uri="{FF2B5EF4-FFF2-40B4-BE49-F238E27FC236}">
                  <a16:creationId xmlns:a16="http://schemas.microsoft.com/office/drawing/2014/main" id="{7E2A5F0E-C52A-491E-7A5B-7A57430D8296}"/>
                </a:ext>
              </a:extLst>
            </p:cNvPr>
            <p:cNvSpPr txBox="1"/>
            <p:nvPr/>
          </p:nvSpPr>
          <p:spPr>
            <a:xfrm>
              <a:off x="2757518" y="2256082"/>
              <a:ext cx="899875" cy="415498"/>
            </a:xfrm>
            <a:prstGeom prst="rect">
              <a:avLst/>
            </a:prstGeom>
            <a:noFill/>
          </p:spPr>
          <p:txBody>
            <a:bodyPr wrap="square" rtlCol="0">
              <a:spAutoFit/>
            </a:bodyPr>
            <a:lstStyle/>
            <a:p>
              <a:pPr algn="ct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琵琶湖西岸</a:t>
              </a:r>
              <a:endPar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断層帯</a:t>
              </a:r>
            </a:p>
          </p:txBody>
        </p:sp>
        <p:sp>
          <p:nvSpPr>
            <p:cNvPr id="28" name="テキスト ボックス 27">
              <a:extLst>
                <a:ext uri="{FF2B5EF4-FFF2-40B4-BE49-F238E27FC236}">
                  <a16:creationId xmlns:a16="http://schemas.microsoft.com/office/drawing/2014/main" id="{ECCDDB52-0EC3-5135-87F3-3198E48C3820}"/>
                </a:ext>
              </a:extLst>
            </p:cNvPr>
            <p:cNvSpPr txBox="1"/>
            <p:nvPr/>
          </p:nvSpPr>
          <p:spPr>
            <a:xfrm>
              <a:off x="2661516" y="2854602"/>
              <a:ext cx="899875" cy="253916"/>
            </a:xfrm>
            <a:prstGeom prst="rect">
              <a:avLst/>
            </a:prstGeom>
            <a:noFill/>
          </p:spPr>
          <p:txBody>
            <a:bodyPr wrap="square" rtlCol="0">
              <a:spAutoFit/>
            </a:bodyPr>
            <a:lstStyle/>
            <a:p>
              <a:pPr algn="ctr"/>
              <a:r>
                <a:rPr kumimoji="1" lang="ja-JP" altLang="en-US" sz="1000" dirty="0">
                  <a:solidFill>
                    <a:srgbClr val="000098"/>
                  </a:solidFill>
                  <a:latin typeface="BIZ UDゴシック" panose="020B0400000000000000" pitchFamily="49" charset="-128"/>
                  <a:ea typeface="BIZ UDゴシック" panose="020B0400000000000000" pitchFamily="49" charset="-128"/>
                </a:rPr>
                <a:t>花折断層帯</a:t>
              </a:r>
            </a:p>
          </p:txBody>
        </p:sp>
        <p:sp>
          <p:nvSpPr>
            <p:cNvPr id="29" name="テキスト ボックス 28">
              <a:extLst>
                <a:ext uri="{FF2B5EF4-FFF2-40B4-BE49-F238E27FC236}">
                  <a16:creationId xmlns:a16="http://schemas.microsoft.com/office/drawing/2014/main" id="{6DA5E0AD-109A-1E2A-782B-2A1A61FDF594}"/>
                </a:ext>
              </a:extLst>
            </p:cNvPr>
            <p:cNvSpPr txBox="1"/>
            <p:nvPr/>
          </p:nvSpPr>
          <p:spPr>
            <a:xfrm>
              <a:off x="521223" y="3871832"/>
              <a:ext cx="899875" cy="253916"/>
            </a:xfrm>
            <a:prstGeom prst="rect">
              <a:avLst/>
            </a:prstGeom>
            <a:noFill/>
          </p:spPr>
          <p:txBody>
            <a:bodyPr wrap="square" rtlCol="0">
              <a:spAutoFit/>
            </a:bodyPr>
            <a:lstStyle/>
            <a:p>
              <a:pPr algn="ctr"/>
              <a:r>
                <a:rPr kumimoji="1" lang="ja-JP" altLang="en-US" sz="1000" dirty="0">
                  <a:latin typeface="BIZ UDゴシック" panose="020B0400000000000000" pitchFamily="49" charset="-128"/>
                  <a:ea typeface="BIZ UDゴシック" panose="020B0400000000000000" pitchFamily="49" charset="-128"/>
                </a:rPr>
                <a:t>山崎断層帯</a:t>
              </a:r>
            </a:p>
          </p:txBody>
        </p:sp>
        <p:sp>
          <p:nvSpPr>
            <p:cNvPr id="30" name="テキスト ボックス 29">
              <a:extLst>
                <a:ext uri="{FF2B5EF4-FFF2-40B4-BE49-F238E27FC236}">
                  <a16:creationId xmlns:a16="http://schemas.microsoft.com/office/drawing/2014/main" id="{C43D9D1E-04B1-1A53-1B24-15FB47CBB64E}"/>
                </a:ext>
              </a:extLst>
            </p:cNvPr>
            <p:cNvSpPr txBox="1"/>
            <p:nvPr/>
          </p:nvSpPr>
          <p:spPr>
            <a:xfrm>
              <a:off x="1472716" y="3954066"/>
              <a:ext cx="802744" cy="400110"/>
            </a:xfrm>
            <a:prstGeom prst="rect">
              <a:avLst/>
            </a:prstGeom>
            <a:noFill/>
          </p:spPr>
          <p:txBody>
            <a:bodyPr wrap="square" rtlCol="0">
              <a:spAutoFit/>
            </a:bodyPr>
            <a:lstStyle/>
            <a:p>
              <a:pPr algn="ctr"/>
              <a:r>
                <a:rPr kumimoji="1" lang="ja-JP" altLang="en-US" sz="1000" dirty="0">
                  <a:solidFill>
                    <a:srgbClr val="FF0000"/>
                  </a:solidFill>
                  <a:latin typeface="BIZ UDゴシック" panose="020B0400000000000000" pitchFamily="49" charset="-128"/>
                  <a:ea typeface="BIZ UDゴシック" panose="020B0400000000000000" pitchFamily="49" charset="-128"/>
                </a:rPr>
                <a:t>有馬高槻</a:t>
              </a:r>
              <a:endParaRPr kumimoji="1" lang="en-US" altLang="ja-JP" sz="10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FF0000"/>
                  </a:solidFill>
                  <a:latin typeface="BIZ UDゴシック" panose="020B0400000000000000" pitchFamily="49" charset="-128"/>
                  <a:ea typeface="BIZ UDゴシック" panose="020B0400000000000000" pitchFamily="49" charset="-128"/>
                </a:rPr>
                <a:t>断層帯</a:t>
              </a:r>
            </a:p>
          </p:txBody>
        </p:sp>
        <p:sp>
          <p:nvSpPr>
            <p:cNvPr id="31" name="テキスト ボックス 30">
              <a:extLst>
                <a:ext uri="{FF2B5EF4-FFF2-40B4-BE49-F238E27FC236}">
                  <a16:creationId xmlns:a16="http://schemas.microsoft.com/office/drawing/2014/main" id="{82D5E524-FE7E-8741-E481-A87325EB6082}"/>
                </a:ext>
              </a:extLst>
            </p:cNvPr>
            <p:cNvSpPr txBox="1"/>
            <p:nvPr/>
          </p:nvSpPr>
          <p:spPr>
            <a:xfrm>
              <a:off x="2022575" y="3063459"/>
              <a:ext cx="899875" cy="415498"/>
            </a:xfrm>
            <a:prstGeom prst="rect">
              <a:avLst/>
            </a:prstGeom>
            <a:noFill/>
          </p:spPr>
          <p:txBody>
            <a:bodyPr wrap="square" rtlCol="0">
              <a:spAutoFit/>
            </a:bodyPr>
            <a:lstStyle/>
            <a:p>
              <a:pPr algn="ctr"/>
              <a:r>
                <a:rPr kumimoji="1" lang="ja-JP" altLang="en-US" sz="1000" dirty="0">
                  <a:solidFill>
                    <a:srgbClr val="969619"/>
                  </a:solidFill>
                  <a:latin typeface="BIZ UDゴシック" panose="020B0400000000000000" pitchFamily="49" charset="-128"/>
                  <a:ea typeface="BIZ UDゴシック" panose="020B0400000000000000" pitchFamily="49" charset="-128"/>
                </a:rPr>
                <a:t>京都西山</a:t>
              </a:r>
              <a:endParaRPr kumimoji="1" lang="en-US" altLang="ja-JP" sz="1000" dirty="0">
                <a:solidFill>
                  <a:srgbClr val="969619"/>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969619"/>
                  </a:solidFill>
                  <a:latin typeface="BIZ UDゴシック" panose="020B0400000000000000" pitchFamily="49" charset="-128"/>
                  <a:ea typeface="BIZ UDゴシック" panose="020B0400000000000000" pitchFamily="49" charset="-128"/>
                </a:rPr>
                <a:t>断層帯</a:t>
              </a:r>
            </a:p>
          </p:txBody>
        </p:sp>
        <p:sp>
          <p:nvSpPr>
            <p:cNvPr id="32" name="テキスト ボックス 31">
              <a:extLst>
                <a:ext uri="{FF2B5EF4-FFF2-40B4-BE49-F238E27FC236}">
                  <a16:creationId xmlns:a16="http://schemas.microsoft.com/office/drawing/2014/main" id="{B991A131-23D5-2123-CD51-BC9E7F12AE30}"/>
                </a:ext>
              </a:extLst>
            </p:cNvPr>
            <p:cNvSpPr txBox="1"/>
            <p:nvPr/>
          </p:nvSpPr>
          <p:spPr>
            <a:xfrm>
              <a:off x="663054" y="5486205"/>
              <a:ext cx="828968" cy="415498"/>
            </a:xfrm>
            <a:prstGeom prst="rect">
              <a:avLst/>
            </a:prstGeom>
            <a:noFill/>
          </p:spPr>
          <p:txBody>
            <a:bodyPr wrap="square" rtlCol="0">
              <a:spAutoFit/>
            </a:bodyPr>
            <a:lstStyle/>
            <a:p>
              <a:pPr algn="ctr"/>
              <a:r>
                <a:rPr kumimoji="1" lang="ja-JP" altLang="en-US" sz="1000" dirty="0">
                  <a:solidFill>
                    <a:srgbClr val="FF33FF"/>
                  </a:solidFill>
                  <a:latin typeface="BIZ UDゴシック" panose="020B0400000000000000" pitchFamily="49" charset="-128"/>
                  <a:ea typeface="BIZ UDゴシック" panose="020B0400000000000000" pitchFamily="49" charset="-128"/>
                </a:rPr>
                <a:t>大阪湾</a:t>
              </a:r>
              <a:endParaRPr kumimoji="1" lang="en-US" altLang="ja-JP" sz="1000" dirty="0">
                <a:solidFill>
                  <a:srgbClr val="FF33FF"/>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FF33FF"/>
                  </a:solidFill>
                  <a:latin typeface="BIZ UDゴシック" panose="020B0400000000000000" pitchFamily="49" charset="-128"/>
                  <a:ea typeface="BIZ UDゴシック" panose="020B0400000000000000" pitchFamily="49" charset="-128"/>
                </a:rPr>
                <a:t>断層帯</a:t>
              </a:r>
            </a:p>
          </p:txBody>
        </p:sp>
        <p:sp>
          <p:nvSpPr>
            <p:cNvPr id="33" name="テキスト ボックス 32">
              <a:extLst>
                <a:ext uri="{FF2B5EF4-FFF2-40B4-BE49-F238E27FC236}">
                  <a16:creationId xmlns:a16="http://schemas.microsoft.com/office/drawing/2014/main" id="{4F2CBD2E-2FFE-9A1F-1972-DF5E7EC1470D}"/>
                </a:ext>
              </a:extLst>
            </p:cNvPr>
            <p:cNvSpPr txBox="1"/>
            <p:nvPr/>
          </p:nvSpPr>
          <p:spPr>
            <a:xfrm>
              <a:off x="627600" y="4587316"/>
              <a:ext cx="899875" cy="415498"/>
            </a:xfrm>
            <a:prstGeom prst="rect">
              <a:avLst/>
            </a:prstGeom>
            <a:noFill/>
          </p:spPr>
          <p:txBody>
            <a:bodyPr wrap="square" rtlCol="0">
              <a:spAutoFit/>
            </a:bodyPr>
            <a:lstStyle/>
            <a:p>
              <a:pPr algn="ctr"/>
              <a:r>
                <a:rPr kumimoji="1" lang="ja-JP" altLang="en-US" sz="1050" dirty="0">
                  <a:solidFill>
                    <a:srgbClr val="191989"/>
                  </a:solidFill>
                  <a:latin typeface="BIZ UDゴシック" panose="020B0400000000000000" pitchFamily="49" charset="-128"/>
                  <a:ea typeface="BIZ UDゴシック" panose="020B0400000000000000" pitchFamily="49" charset="-128"/>
                </a:rPr>
                <a:t>六甲淡路島断層帯</a:t>
              </a:r>
            </a:p>
          </p:txBody>
        </p:sp>
      </p:grpSp>
      <p:sp>
        <p:nvSpPr>
          <p:cNvPr id="34" name="テキスト ボックス 33">
            <a:extLst>
              <a:ext uri="{FF2B5EF4-FFF2-40B4-BE49-F238E27FC236}">
                <a16:creationId xmlns:a16="http://schemas.microsoft.com/office/drawing/2014/main" id="{27C1FC6B-84DF-1263-3DC0-DD88332F8821}"/>
              </a:ext>
            </a:extLst>
          </p:cNvPr>
          <p:cNvSpPr txBox="1"/>
          <p:nvPr/>
        </p:nvSpPr>
        <p:spPr>
          <a:xfrm>
            <a:off x="6775998" y="4360805"/>
            <a:ext cx="899875" cy="400110"/>
          </a:xfrm>
          <a:prstGeom prst="rect">
            <a:avLst/>
          </a:prstGeom>
          <a:noFill/>
        </p:spPr>
        <p:txBody>
          <a:bodyPr wrap="square" rtlCol="0">
            <a:spAutoFit/>
          </a:bodyPr>
          <a:lstStyle/>
          <a:p>
            <a:pPr algn="ctr"/>
            <a:r>
              <a:rPr kumimoji="1" lang="ja-JP" altLang="en-US" sz="1000" dirty="0">
                <a:solidFill>
                  <a:srgbClr val="075B07"/>
                </a:solidFill>
                <a:latin typeface="BIZ UDゴシック" panose="020B0400000000000000" pitchFamily="49" charset="-128"/>
                <a:ea typeface="BIZ UDゴシック" panose="020B0400000000000000" pitchFamily="49" charset="-128"/>
              </a:rPr>
              <a:t>上町</a:t>
            </a:r>
            <a:endParaRPr kumimoji="1" lang="en-US" altLang="ja-JP" sz="1000" dirty="0">
              <a:solidFill>
                <a:srgbClr val="075B07"/>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075B07"/>
                </a:solidFill>
                <a:latin typeface="BIZ UDゴシック" panose="020B0400000000000000" pitchFamily="49" charset="-128"/>
                <a:ea typeface="BIZ UDゴシック" panose="020B0400000000000000" pitchFamily="49" charset="-128"/>
              </a:rPr>
              <a:t>断層帯</a:t>
            </a:r>
          </a:p>
        </p:txBody>
      </p:sp>
      <p:sp>
        <p:nvSpPr>
          <p:cNvPr id="35" name="テキスト ボックス 34">
            <a:extLst>
              <a:ext uri="{FF2B5EF4-FFF2-40B4-BE49-F238E27FC236}">
                <a16:creationId xmlns:a16="http://schemas.microsoft.com/office/drawing/2014/main" id="{75A5B811-E857-4895-4803-F7B3BE0C3AFF}"/>
              </a:ext>
            </a:extLst>
          </p:cNvPr>
          <p:cNvSpPr txBox="1"/>
          <p:nvPr/>
        </p:nvSpPr>
        <p:spPr>
          <a:xfrm>
            <a:off x="6104410" y="5783729"/>
            <a:ext cx="1492345" cy="246221"/>
          </a:xfrm>
          <a:prstGeom prst="rect">
            <a:avLst/>
          </a:prstGeom>
          <a:noFill/>
        </p:spPr>
        <p:txBody>
          <a:bodyPr wrap="square" rtlCol="0">
            <a:spAutoFit/>
          </a:bodyPr>
          <a:lstStyle/>
          <a:p>
            <a:pPr algn="ctr"/>
            <a:r>
              <a:rPr kumimoji="1" lang="ja-JP" altLang="en-US" sz="1000" dirty="0">
                <a:solidFill>
                  <a:schemeClr val="accent1"/>
                </a:solidFill>
                <a:latin typeface="BIZ UDゴシック" panose="020B0400000000000000" pitchFamily="49" charset="-128"/>
                <a:ea typeface="BIZ UDゴシック" panose="020B0400000000000000" pitchFamily="49" charset="-128"/>
              </a:rPr>
              <a:t>中央構造線断層帯</a:t>
            </a:r>
          </a:p>
        </p:txBody>
      </p:sp>
      <p:sp>
        <p:nvSpPr>
          <p:cNvPr id="36" name="テキスト ボックス 35">
            <a:extLst>
              <a:ext uri="{FF2B5EF4-FFF2-40B4-BE49-F238E27FC236}">
                <a16:creationId xmlns:a16="http://schemas.microsoft.com/office/drawing/2014/main" id="{FDB3BC31-0C78-B42A-1167-840B255CAD70}"/>
              </a:ext>
            </a:extLst>
          </p:cNvPr>
          <p:cNvSpPr txBox="1"/>
          <p:nvPr/>
        </p:nvSpPr>
        <p:spPr>
          <a:xfrm>
            <a:off x="7383911" y="5256711"/>
            <a:ext cx="899875" cy="253916"/>
          </a:xfrm>
          <a:prstGeom prst="rect">
            <a:avLst/>
          </a:prstGeom>
          <a:noFill/>
        </p:spPr>
        <p:txBody>
          <a:bodyPr wrap="square" rtlCol="0">
            <a:spAutoFit/>
          </a:bodyPr>
          <a:lstStyle/>
          <a:p>
            <a:pPr algn="ctr"/>
            <a:r>
              <a:rPr kumimoji="1" lang="ja-JP" altLang="en-US" sz="1000" dirty="0">
                <a:solidFill>
                  <a:srgbClr val="860C0C"/>
                </a:solidFill>
                <a:latin typeface="BIZ UDゴシック" panose="020B0400000000000000" pitchFamily="49" charset="-128"/>
                <a:ea typeface="BIZ UDゴシック" panose="020B0400000000000000" pitchFamily="49" charset="-128"/>
              </a:rPr>
              <a:t>生駒断層帯</a:t>
            </a:r>
          </a:p>
        </p:txBody>
      </p:sp>
      <p:sp>
        <p:nvSpPr>
          <p:cNvPr id="37" name="テキスト ボックス 36">
            <a:extLst>
              <a:ext uri="{FF2B5EF4-FFF2-40B4-BE49-F238E27FC236}">
                <a16:creationId xmlns:a16="http://schemas.microsoft.com/office/drawing/2014/main" id="{65321ABF-C9EB-CB35-E37D-46990851E17F}"/>
              </a:ext>
            </a:extLst>
          </p:cNvPr>
          <p:cNvSpPr txBox="1"/>
          <p:nvPr/>
        </p:nvSpPr>
        <p:spPr>
          <a:xfrm>
            <a:off x="6990063" y="2475130"/>
            <a:ext cx="899875" cy="415498"/>
          </a:xfrm>
          <a:prstGeom prst="rect">
            <a:avLst/>
          </a:prstGeom>
          <a:noFill/>
        </p:spPr>
        <p:txBody>
          <a:bodyPr wrap="square" rtlCol="0">
            <a:spAutoFit/>
          </a:bodyPr>
          <a:lstStyle/>
          <a:p>
            <a:pPr algn="ct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琵琶湖西岸</a:t>
            </a:r>
            <a:endPar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断層帯</a:t>
            </a:r>
          </a:p>
        </p:txBody>
      </p:sp>
      <p:sp>
        <p:nvSpPr>
          <p:cNvPr id="38" name="テキスト ボックス 37">
            <a:extLst>
              <a:ext uri="{FF2B5EF4-FFF2-40B4-BE49-F238E27FC236}">
                <a16:creationId xmlns:a16="http://schemas.microsoft.com/office/drawing/2014/main" id="{C82033C0-74CC-C820-3CDA-CF5DC13090C7}"/>
              </a:ext>
            </a:extLst>
          </p:cNvPr>
          <p:cNvSpPr txBox="1"/>
          <p:nvPr/>
        </p:nvSpPr>
        <p:spPr>
          <a:xfrm>
            <a:off x="7003783" y="2946790"/>
            <a:ext cx="899875" cy="253916"/>
          </a:xfrm>
          <a:prstGeom prst="rect">
            <a:avLst/>
          </a:prstGeom>
          <a:noFill/>
        </p:spPr>
        <p:txBody>
          <a:bodyPr wrap="square" rtlCol="0">
            <a:spAutoFit/>
          </a:bodyPr>
          <a:lstStyle/>
          <a:p>
            <a:pPr algn="ctr"/>
            <a:r>
              <a:rPr kumimoji="1" lang="ja-JP" altLang="en-US" sz="1000" dirty="0">
                <a:solidFill>
                  <a:srgbClr val="000098"/>
                </a:solidFill>
                <a:latin typeface="BIZ UDゴシック" panose="020B0400000000000000" pitchFamily="49" charset="-128"/>
                <a:ea typeface="BIZ UDゴシック" panose="020B0400000000000000" pitchFamily="49" charset="-128"/>
              </a:rPr>
              <a:t>花折断層帯</a:t>
            </a:r>
          </a:p>
        </p:txBody>
      </p:sp>
      <p:sp>
        <p:nvSpPr>
          <p:cNvPr id="39" name="テキスト ボックス 38">
            <a:extLst>
              <a:ext uri="{FF2B5EF4-FFF2-40B4-BE49-F238E27FC236}">
                <a16:creationId xmlns:a16="http://schemas.microsoft.com/office/drawing/2014/main" id="{EFF3C7FE-F1CF-AB26-E364-8BF5CC93AADA}"/>
              </a:ext>
            </a:extLst>
          </p:cNvPr>
          <p:cNvSpPr txBox="1"/>
          <p:nvPr/>
        </p:nvSpPr>
        <p:spPr>
          <a:xfrm>
            <a:off x="4970528" y="3731741"/>
            <a:ext cx="899875" cy="253916"/>
          </a:xfrm>
          <a:prstGeom prst="rect">
            <a:avLst/>
          </a:prstGeom>
          <a:noFill/>
        </p:spPr>
        <p:txBody>
          <a:bodyPr wrap="square" rtlCol="0">
            <a:spAutoFit/>
          </a:bodyPr>
          <a:lstStyle/>
          <a:p>
            <a:pPr algn="ctr"/>
            <a:r>
              <a:rPr kumimoji="1" lang="ja-JP" altLang="en-US" sz="1000" dirty="0">
                <a:latin typeface="BIZ UDゴシック" panose="020B0400000000000000" pitchFamily="49" charset="-128"/>
                <a:ea typeface="BIZ UDゴシック" panose="020B0400000000000000" pitchFamily="49" charset="-128"/>
              </a:rPr>
              <a:t>山崎断層帯</a:t>
            </a:r>
          </a:p>
        </p:txBody>
      </p:sp>
      <p:sp>
        <p:nvSpPr>
          <p:cNvPr id="40" name="テキスト ボックス 39">
            <a:extLst>
              <a:ext uri="{FF2B5EF4-FFF2-40B4-BE49-F238E27FC236}">
                <a16:creationId xmlns:a16="http://schemas.microsoft.com/office/drawing/2014/main" id="{BE8C569A-E855-FD6B-9A84-23ADA87D2E02}"/>
              </a:ext>
            </a:extLst>
          </p:cNvPr>
          <p:cNvSpPr txBox="1"/>
          <p:nvPr/>
        </p:nvSpPr>
        <p:spPr>
          <a:xfrm>
            <a:off x="5916419" y="3949833"/>
            <a:ext cx="802744" cy="400110"/>
          </a:xfrm>
          <a:prstGeom prst="rect">
            <a:avLst/>
          </a:prstGeom>
          <a:noFill/>
        </p:spPr>
        <p:txBody>
          <a:bodyPr wrap="square" rtlCol="0">
            <a:spAutoFit/>
          </a:bodyPr>
          <a:lstStyle/>
          <a:p>
            <a:pPr algn="ctr"/>
            <a:r>
              <a:rPr kumimoji="1" lang="ja-JP" altLang="en-US" sz="1000" dirty="0">
                <a:solidFill>
                  <a:srgbClr val="FF0000"/>
                </a:solidFill>
                <a:latin typeface="BIZ UDゴシック" panose="020B0400000000000000" pitchFamily="49" charset="-128"/>
                <a:ea typeface="BIZ UDゴシック" panose="020B0400000000000000" pitchFamily="49" charset="-128"/>
              </a:rPr>
              <a:t>有馬高槻</a:t>
            </a:r>
            <a:endParaRPr kumimoji="1" lang="en-US" altLang="ja-JP" sz="10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FF0000"/>
                </a:solidFill>
                <a:latin typeface="BIZ UDゴシック" panose="020B0400000000000000" pitchFamily="49" charset="-128"/>
                <a:ea typeface="BIZ UDゴシック" panose="020B0400000000000000" pitchFamily="49" charset="-128"/>
              </a:rPr>
              <a:t>断層帯</a:t>
            </a:r>
          </a:p>
        </p:txBody>
      </p:sp>
      <p:sp>
        <p:nvSpPr>
          <p:cNvPr id="41" name="テキスト ボックス 40">
            <a:extLst>
              <a:ext uri="{FF2B5EF4-FFF2-40B4-BE49-F238E27FC236}">
                <a16:creationId xmlns:a16="http://schemas.microsoft.com/office/drawing/2014/main" id="{0D5591F7-F2DA-538D-9CB0-9A89B87DF7EF}"/>
              </a:ext>
            </a:extLst>
          </p:cNvPr>
          <p:cNvSpPr txBox="1"/>
          <p:nvPr/>
        </p:nvSpPr>
        <p:spPr>
          <a:xfrm>
            <a:off x="6558161" y="3103688"/>
            <a:ext cx="899875" cy="415498"/>
          </a:xfrm>
          <a:prstGeom prst="rect">
            <a:avLst/>
          </a:prstGeom>
          <a:noFill/>
        </p:spPr>
        <p:txBody>
          <a:bodyPr wrap="square" rtlCol="0">
            <a:spAutoFit/>
          </a:bodyPr>
          <a:lstStyle/>
          <a:p>
            <a:pPr algn="ctr"/>
            <a:r>
              <a:rPr kumimoji="1" lang="ja-JP" altLang="en-US" sz="1000" dirty="0">
                <a:solidFill>
                  <a:srgbClr val="969619"/>
                </a:solidFill>
                <a:latin typeface="BIZ UDゴシック" panose="020B0400000000000000" pitchFamily="49" charset="-128"/>
                <a:ea typeface="BIZ UDゴシック" panose="020B0400000000000000" pitchFamily="49" charset="-128"/>
              </a:rPr>
              <a:t>京都西山</a:t>
            </a:r>
            <a:endParaRPr kumimoji="1" lang="en-US" altLang="ja-JP" sz="1000" dirty="0">
              <a:solidFill>
                <a:srgbClr val="969619"/>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969619"/>
                </a:solidFill>
                <a:latin typeface="BIZ UDゴシック" panose="020B0400000000000000" pitchFamily="49" charset="-128"/>
                <a:ea typeface="BIZ UDゴシック" panose="020B0400000000000000" pitchFamily="49" charset="-128"/>
              </a:rPr>
              <a:t>断層帯</a:t>
            </a:r>
          </a:p>
        </p:txBody>
      </p:sp>
      <p:sp>
        <p:nvSpPr>
          <p:cNvPr id="42" name="テキスト ボックス 41">
            <a:extLst>
              <a:ext uri="{FF2B5EF4-FFF2-40B4-BE49-F238E27FC236}">
                <a16:creationId xmlns:a16="http://schemas.microsoft.com/office/drawing/2014/main" id="{3DA63963-272D-53E0-851A-DC691C235E22}"/>
              </a:ext>
            </a:extLst>
          </p:cNvPr>
          <p:cNvSpPr txBox="1"/>
          <p:nvPr/>
        </p:nvSpPr>
        <p:spPr>
          <a:xfrm>
            <a:off x="5097540" y="5420937"/>
            <a:ext cx="828968" cy="415498"/>
          </a:xfrm>
          <a:prstGeom prst="rect">
            <a:avLst/>
          </a:prstGeom>
          <a:noFill/>
        </p:spPr>
        <p:txBody>
          <a:bodyPr wrap="square" rtlCol="0">
            <a:spAutoFit/>
          </a:bodyPr>
          <a:lstStyle/>
          <a:p>
            <a:pPr algn="ctr"/>
            <a:r>
              <a:rPr kumimoji="1" lang="ja-JP" altLang="en-US" sz="1000" dirty="0">
                <a:solidFill>
                  <a:srgbClr val="FF33FF"/>
                </a:solidFill>
                <a:latin typeface="BIZ UDゴシック" panose="020B0400000000000000" pitchFamily="49" charset="-128"/>
                <a:ea typeface="BIZ UDゴシック" panose="020B0400000000000000" pitchFamily="49" charset="-128"/>
              </a:rPr>
              <a:t>大阪湾</a:t>
            </a:r>
            <a:endParaRPr kumimoji="1" lang="en-US" altLang="ja-JP" sz="1000" dirty="0">
              <a:solidFill>
                <a:srgbClr val="FF33FF"/>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FF33FF"/>
                </a:solidFill>
                <a:latin typeface="BIZ UDゴシック" panose="020B0400000000000000" pitchFamily="49" charset="-128"/>
                <a:ea typeface="BIZ UDゴシック" panose="020B0400000000000000" pitchFamily="49" charset="-128"/>
              </a:rPr>
              <a:t>断層帯</a:t>
            </a:r>
          </a:p>
        </p:txBody>
      </p:sp>
      <p:sp>
        <p:nvSpPr>
          <p:cNvPr id="43" name="テキスト ボックス 42">
            <a:extLst>
              <a:ext uri="{FF2B5EF4-FFF2-40B4-BE49-F238E27FC236}">
                <a16:creationId xmlns:a16="http://schemas.microsoft.com/office/drawing/2014/main" id="{3AD786D5-4643-2C94-AD4D-C6F6F77A4FD0}"/>
              </a:ext>
            </a:extLst>
          </p:cNvPr>
          <p:cNvSpPr txBox="1"/>
          <p:nvPr/>
        </p:nvSpPr>
        <p:spPr>
          <a:xfrm>
            <a:off x="4937761" y="4667825"/>
            <a:ext cx="899875" cy="415498"/>
          </a:xfrm>
          <a:prstGeom prst="rect">
            <a:avLst/>
          </a:prstGeom>
          <a:noFill/>
        </p:spPr>
        <p:txBody>
          <a:bodyPr wrap="square" rtlCol="0">
            <a:spAutoFit/>
          </a:bodyPr>
          <a:lstStyle/>
          <a:p>
            <a:pPr algn="ctr"/>
            <a:r>
              <a:rPr kumimoji="1" lang="ja-JP" altLang="en-US" sz="1050" dirty="0">
                <a:solidFill>
                  <a:srgbClr val="191989"/>
                </a:solidFill>
                <a:latin typeface="BIZ UDゴシック" panose="020B0400000000000000" pitchFamily="49" charset="-128"/>
                <a:ea typeface="BIZ UDゴシック" panose="020B0400000000000000" pitchFamily="49" charset="-128"/>
              </a:rPr>
              <a:t>六甲淡路島断層帯</a:t>
            </a:r>
          </a:p>
        </p:txBody>
      </p:sp>
      <p:sp>
        <p:nvSpPr>
          <p:cNvPr id="45" name="テキスト ボックス 44">
            <a:extLst>
              <a:ext uri="{FF2B5EF4-FFF2-40B4-BE49-F238E27FC236}">
                <a16:creationId xmlns:a16="http://schemas.microsoft.com/office/drawing/2014/main" id="{28F177F7-5D0B-1980-D526-774084D2F051}"/>
              </a:ext>
            </a:extLst>
          </p:cNvPr>
          <p:cNvSpPr txBox="1"/>
          <p:nvPr/>
        </p:nvSpPr>
        <p:spPr>
          <a:xfrm>
            <a:off x="7903658" y="4240278"/>
            <a:ext cx="899875" cy="415498"/>
          </a:xfrm>
          <a:prstGeom prst="rect">
            <a:avLst/>
          </a:prstGeom>
          <a:noFill/>
        </p:spPr>
        <p:txBody>
          <a:bodyPr wrap="square" rtlCol="0">
            <a:spAutoFit/>
          </a:bodyPr>
          <a:lstStyle/>
          <a:p>
            <a:pPr algn="ctr"/>
            <a:r>
              <a:rPr kumimoji="1" lang="ja-JP" altLang="en-US" sz="1000" dirty="0">
                <a:solidFill>
                  <a:srgbClr val="861280"/>
                </a:solidFill>
                <a:latin typeface="BIZ UDゴシック" panose="020B0400000000000000" pitchFamily="49" charset="-128"/>
                <a:ea typeface="BIZ UDゴシック" panose="020B0400000000000000" pitchFamily="49" charset="-128"/>
              </a:rPr>
              <a:t>奈良盆地</a:t>
            </a:r>
            <a:endParaRPr kumimoji="1" lang="en-US" altLang="ja-JP" sz="1000" dirty="0">
              <a:solidFill>
                <a:srgbClr val="861280"/>
              </a:solidFill>
              <a:latin typeface="BIZ UDゴシック" panose="020B0400000000000000" pitchFamily="49" charset="-128"/>
              <a:ea typeface="BIZ UDゴシック" panose="020B0400000000000000" pitchFamily="49" charset="-128"/>
            </a:endParaRPr>
          </a:p>
          <a:p>
            <a:pPr algn="ctr"/>
            <a:r>
              <a:rPr kumimoji="1" lang="ja-JP" altLang="en-US" sz="1000" dirty="0">
                <a:solidFill>
                  <a:srgbClr val="861280"/>
                </a:solidFill>
                <a:latin typeface="BIZ UDゴシック" panose="020B0400000000000000" pitchFamily="49" charset="-128"/>
                <a:ea typeface="BIZ UDゴシック" panose="020B0400000000000000" pitchFamily="49" charset="-128"/>
              </a:rPr>
              <a:t>東縁断層帯</a:t>
            </a:r>
          </a:p>
        </p:txBody>
      </p:sp>
    </p:spTree>
    <p:extLst>
      <p:ext uri="{BB962C8B-B14F-4D97-AF65-F5344CB8AC3E}">
        <p14:creationId xmlns:p14="http://schemas.microsoft.com/office/powerpoint/2010/main" val="152843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1BCF-D1DA-B21B-B9BC-C8479A83D418}"/>
            </a:ext>
          </a:extLst>
        </p:cNvPr>
        <p:cNvGrpSpPr/>
        <p:nvPr/>
      </p:nvGrpSpPr>
      <p:grpSpPr>
        <a:xfrm>
          <a:off x="0" y="0"/>
          <a:ext cx="0" cy="0"/>
          <a:chOff x="0" y="0"/>
          <a:chExt cx="0" cy="0"/>
        </a:xfrm>
      </p:grpSpPr>
      <p:pic>
        <p:nvPicPr>
          <p:cNvPr id="29" name="図 28" descr="ダイアグラム&#10;&#10;AI によって生成されたコンテンツは間違っている可能性があります。">
            <a:extLst>
              <a:ext uri="{FF2B5EF4-FFF2-40B4-BE49-F238E27FC236}">
                <a16:creationId xmlns:a16="http://schemas.microsoft.com/office/drawing/2014/main" id="{5B5BB008-201B-1F1F-80A3-8F1DF3E913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903" y="2221947"/>
            <a:ext cx="3241418" cy="3736794"/>
          </a:xfrm>
          <a:prstGeom prst="rect">
            <a:avLst/>
          </a:prstGeom>
        </p:spPr>
      </p:pic>
      <p:sp>
        <p:nvSpPr>
          <p:cNvPr id="11" name="タイトル 3">
            <a:extLst>
              <a:ext uri="{FF2B5EF4-FFF2-40B4-BE49-F238E27FC236}">
                <a16:creationId xmlns:a16="http://schemas.microsoft.com/office/drawing/2014/main" id="{82811AD6-285E-91B5-6334-E9B7AB8205B4}"/>
              </a:ext>
            </a:extLst>
          </p:cNvPr>
          <p:cNvSpPr>
            <a:spLocks noGrp="1"/>
          </p:cNvSpPr>
          <p:nvPr>
            <p:ph type="title"/>
          </p:nvPr>
        </p:nvSpPr>
        <p:spPr/>
        <p:txBody>
          <a:bodyPr>
            <a:normAutofit/>
          </a:bodyPr>
          <a:lstStyle/>
          <a:p>
            <a:r>
              <a:rPr kumimoji="1" lang="ja-JP" altLang="en-US" sz="1800" dirty="0"/>
              <a:t>２</a:t>
            </a:r>
            <a:r>
              <a:rPr kumimoji="1" lang="en-US" altLang="ja-JP" sz="1800" dirty="0"/>
              <a:t>-</a:t>
            </a:r>
            <a:r>
              <a:rPr lang="ja-JP" altLang="en-US" dirty="0"/>
              <a:t>②</a:t>
            </a:r>
            <a:r>
              <a:rPr kumimoji="1" lang="ja-JP" altLang="en-US" sz="1800" dirty="0"/>
              <a:t>．ステップ１による断層帯の抽出結果</a:t>
            </a:r>
            <a:endParaRPr lang="ja-JP" altLang="en-US" sz="1600" dirty="0"/>
          </a:p>
        </p:txBody>
      </p:sp>
      <p:sp>
        <p:nvSpPr>
          <p:cNvPr id="2" name="テキスト プレースホルダー 1">
            <a:extLst>
              <a:ext uri="{FF2B5EF4-FFF2-40B4-BE49-F238E27FC236}">
                <a16:creationId xmlns:a16="http://schemas.microsoft.com/office/drawing/2014/main" id="{6E8794E8-8258-7C54-46B2-DE75939679DB}"/>
              </a:ext>
            </a:extLst>
          </p:cNvPr>
          <p:cNvSpPr>
            <a:spLocks noGrp="1"/>
          </p:cNvSpPr>
          <p:nvPr>
            <p:ph type="body" sz="quarter" idx="11"/>
          </p:nvPr>
        </p:nvSpPr>
        <p:spPr/>
        <p:txBody>
          <a:bodyPr/>
          <a:lstStyle/>
          <a:p>
            <a:r>
              <a:rPr lang="ja-JP" altLang="en-US" dirty="0">
                <a:latin typeface="Meiryo UI" panose="020B0604030504040204" pitchFamily="50" charset="-128"/>
                <a:ea typeface="Meiryo UI" panose="020B0604030504040204" pitchFamily="50" charset="-128"/>
              </a:rPr>
              <a:t>ステップ２の対象断層帯</a:t>
            </a:r>
            <a:endParaRPr lang="en-US" altLang="ja-JP" dirty="0">
              <a:latin typeface="Meiryo UI" panose="020B0604030504040204" pitchFamily="50" charset="-128"/>
              <a:ea typeface="Meiryo UI" panose="020B0604030504040204" pitchFamily="50" charset="-128"/>
            </a:endParaRPr>
          </a:p>
        </p:txBody>
      </p:sp>
      <p:sp>
        <p:nvSpPr>
          <p:cNvPr id="15" name="スライド番号プレースホルダー 12">
            <a:extLst>
              <a:ext uri="{FF2B5EF4-FFF2-40B4-BE49-F238E27FC236}">
                <a16:creationId xmlns:a16="http://schemas.microsoft.com/office/drawing/2014/main" id="{CF6D8621-FE45-7F4B-48E5-64709F81EB21}"/>
              </a:ext>
            </a:extLst>
          </p:cNvPr>
          <p:cNvSpPr>
            <a:spLocks noGrp="1"/>
          </p:cNvSpPr>
          <p:nvPr>
            <p:ph type="sldNum" sz="quarter" idx="12"/>
          </p:nvPr>
        </p:nvSpPr>
        <p:spPr/>
        <p:txBody>
          <a:bodyPr/>
          <a:lstStyle/>
          <a:p>
            <a:fld id="{DE8A6AB4-C314-4581-B2EB-142FADA2A072}" type="slidenum">
              <a:rPr lang="ja-JP" altLang="en-US" smtClean="0"/>
              <a:pPr/>
              <a:t>7</a:t>
            </a:fld>
            <a:endParaRPr lang="ja-JP" altLang="en-US" dirty="0"/>
          </a:p>
        </p:txBody>
      </p:sp>
      <p:sp>
        <p:nvSpPr>
          <p:cNvPr id="49" name="角丸四角形 73">
            <a:extLst>
              <a:ext uri="{FF2B5EF4-FFF2-40B4-BE49-F238E27FC236}">
                <a16:creationId xmlns:a16="http://schemas.microsoft.com/office/drawing/2014/main" id="{9BAD842D-D519-6B25-56C1-B81C1BF7A2A2}"/>
              </a:ext>
            </a:extLst>
          </p:cNvPr>
          <p:cNvSpPr/>
          <p:nvPr/>
        </p:nvSpPr>
        <p:spPr>
          <a:xfrm>
            <a:off x="259259" y="1059632"/>
            <a:ext cx="608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今回想定（直下）のステップ１によって抽出した断層帯と大阪湾南東岸断層の追加</a:t>
            </a:r>
          </a:p>
        </p:txBody>
      </p:sp>
      <p:sp>
        <p:nvSpPr>
          <p:cNvPr id="24" name="テキスト ボックス 23">
            <a:extLst>
              <a:ext uri="{FF2B5EF4-FFF2-40B4-BE49-F238E27FC236}">
                <a16:creationId xmlns:a16="http://schemas.microsoft.com/office/drawing/2014/main" id="{AAEB6202-33D6-B6E6-208F-0B8AE9C98B29}"/>
              </a:ext>
            </a:extLst>
          </p:cNvPr>
          <p:cNvSpPr txBox="1"/>
          <p:nvPr/>
        </p:nvSpPr>
        <p:spPr>
          <a:xfrm>
            <a:off x="169809" y="5980670"/>
            <a:ext cx="3789348" cy="415498"/>
          </a:xfrm>
          <a:prstGeom prst="rect">
            <a:avLst/>
          </a:prstGeom>
          <a:noFill/>
        </p:spPr>
        <p:txBody>
          <a:bodyPr wrap="square" rtlCol="0">
            <a:spAutoFit/>
          </a:bodyPr>
          <a:lstStyle/>
          <a:p>
            <a:pPr algn="ctr"/>
            <a:r>
              <a:rPr kumimoji="1" lang="ja-JP" altLang="en-US" sz="1050" dirty="0">
                <a:latin typeface="+mn-ea"/>
              </a:rPr>
              <a:t>図</a:t>
            </a:r>
            <a:r>
              <a:rPr kumimoji="1" lang="en-US" altLang="ja-JP" sz="1050" dirty="0">
                <a:latin typeface="+mn-ea"/>
              </a:rPr>
              <a:t>4</a:t>
            </a:r>
            <a:r>
              <a:rPr kumimoji="1" lang="ja-JP" altLang="en-US" sz="1050" dirty="0">
                <a:latin typeface="+mn-ea"/>
              </a:rPr>
              <a:t> 　今回想定（直下）のステップ１によって</a:t>
            </a:r>
            <a:endParaRPr kumimoji="1" lang="en-US" altLang="ja-JP" sz="1050" dirty="0">
              <a:latin typeface="+mn-ea"/>
            </a:endParaRPr>
          </a:p>
          <a:p>
            <a:pPr algn="ctr"/>
            <a:r>
              <a:rPr kumimoji="1" lang="ja-JP" altLang="en-US" sz="1050" dirty="0">
                <a:latin typeface="+mn-ea"/>
              </a:rPr>
              <a:t>抽出した断層帯位置</a:t>
            </a:r>
          </a:p>
        </p:txBody>
      </p:sp>
      <p:sp>
        <p:nvSpPr>
          <p:cNvPr id="25" name="テキスト ボックス 24">
            <a:extLst>
              <a:ext uri="{FF2B5EF4-FFF2-40B4-BE49-F238E27FC236}">
                <a16:creationId xmlns:a16="http://schemas.microsoft.com/office/drawing/2014/main" id="{68F33646-0F40-F1EE-652F-26BF17B2D0EC}"/>
              </a:ext>
            </a:extLst>
          </p:cNvPr>
          <p:cNvSpPr txBox="1"/>
          <p:nvPr/>
        </p:nvSpPr>
        <p:spPr>
          <a:xfrm>
            <a:off x="259260" y="6257086"/>
            <a:ext cx="8579940" cy="338554"/>
          </a:xfrm>
          <a:prstGeom prst="rect">
            <a:avLst/>
          </a:prstGeom>
          <a:noFill/>
          <a:ln w="19050">
            <a:noFill/>
          </a:ln>
        </p:spPr>
        <p:txBody>
          <a:bodyPr wrap="square" rtlCol="0">
            <a:spAutoFit/>
          </a:bodyPr>
          <a:lstStyle/>
          <a:p>
            <a:pPr algn="r"/>
            <a:r>
              <a:rPr lang="ja-JP" altLang="en-US" sz="1600" b="1" dirty="0">
                <a:effectLst>
                  <a:outerShdw blurRad="38100" dist="38100" dir="2700000" algn="tl">
                    <a:srgbClr val="000000">
                      <a:alpha val="43137"/>
                    </a:srgbClr>
                  </a:outerShdw>
                </a:effectLst>
              </a:rPr>
              <a:t>➡</a:t>
            </a:r>
            <a:r>
              <a:rPr lang="ja-JP" altLang="en-US" sz="1600" b="1" u="sng" dirty="0">
                <a:effectLst>
                  <a:outerShdw blurRad="38100" dist="38100" dir="2700000" algn="tl">
                    <a:srgbClr val="000000">
                      <a:alpha val="43137"/>
                    </a:srgbClr>
                  </a:outerShdw>
                </a:effectLst>
              </a:rPr>
              <a:t>４断層帯を対象として、ステップ２の検討を実施する。</a:t>
            </a:r>
            <a:endParaRPr lang="en-US" altLang="ja-JP" sz="1600" b="1" u="sng" dirty="0">
              <a:effectLst>
                <a:outerShdw blurRad="38100" dist="38100" dir="2700000" algn="tl">
                  <a:srgbClr val="000000">
                    <a:alpha val="43137"/>
                  </a:srgbClr>
                </a:outerShdw>
              </a:effectLst>
            </a:endParaRPr>
          </a:p>
        </p:txBody>
      </p:sp>
      <p:sp>
        <p:nvSpPr>
          <p:cNvPr id="22" name="テキスト ボックス 21">
            <a:extLst>
              <a:ext uri="{FF2B5EF4-FFF2-40B4-BE49-F238E27FC236}">
                <a16:creationId xmlns:a16="http://schemas.microsoft.com/office/drawing/2014/main" id="{780672B6-C67E-A941-9C61-19AA76F6FFF4}"/>
              </a:ext>
            </a:extLst>
          </p:cNvPr>
          <p:cNvSpPr txBox="1"/>
          <p:nvPr/>
        </p:nvSpPr>
        <p:spPr>
          <a:xfrm>
            <a:off x="281062" y="1160055"/>
            <a:ext cx="3678095" cy="1015663"/>
          </a:xfrm>
          <a:prstGeom prst="rect">
            <a:avLst/>
          </a:prstGeom>
          <a:noFill/>
        </p:spPr>
        <p:txBody>
          <a:bodyPr wrap="square" rtlCol="0">
            <a:spAutoFit/>
          </a:bodyPr>
          <a:lstStyle/>
          <a:p>
            <a:pPr marL="171450" indent="-171450" algn="just">
              <a:buFont typeface="Wingdings" panose="05000000000000000000" pitchFamily="2" charset="2"/>
              <a:buChar char="u"/>
            </a:pPr>
            <a:r>
              <a:rPr lang="pt-BR" altLang="ja-JP" sz="1200" dirty="0"/>
              <a:t>H19</a:t>
            </a:r>
            <a:r>
              <a:rPr lang="ja-JP" altLang="pt-BR" sz="1200" dirty="0"/>
              <a:t>想定（直下）</a:t>
            </a:r>
            <a:r>
              <a:rPr lang="ja-JP" altLang="en-US" sz="1200" dirty="0"/>
              <a:t>のステップ１、ステップ２によって絞り込まれた断層帯として、今回想定（直下）では</a:t>
            </a:r>
            <a:r>
              <a:rPr lang="ja-JP" altLang="en-US" sz="1200" b="1" dirty="0"/>
              <a:t>上町断層帯、生駒断層帯、有馬高槻断層帯、中央構造線断層帯</a:t>
            </a:r>
            <a:r>
              <a:rPr lang="ja-JP" altLang="en-US" sz="1200" dirty="0"/>
              <a:t>の４断層帯を抽出し、ステップ２～３の検討を行っていく。</a:t>
            </a:r>
            <a:endParaRPr lang="en-US" altLang="ja-JP" sz="1200" b="1" dirty="0"/>
          </a:p>
        </p:txBody>
      </p:sp>
      <p:sp>
        <p:nvSpPr>
          <p:cNvPr id="26" name="テキスト ボックス 25">
            <a:extLst>
              <a:ext uri="{FF2B5EF4-FFF2-40B4-BE49-F238E27FC236}">
                <a16:creationId xmlns:a16="http://schemas.microsoft.com/office/drawing/2014/main" id="{530A12BC-A4E2-DDF9-5FD5-11DC15DE3658}"/>
              </a:ext>
            </a:extLst>
          </p:cNvPr>
          <p:cNvSpPr txBox="1"/>
          <p:nvPr/>
        </p:nvSpPr>
        <p:spPr>
          <a:xfrm>
            <a:off x="621939" y="2628450"/>
            <a:ext cx="1188000" cy="646331"/>
          </a:xfrm>
          <a:prstGeom prst="rect">
            <a:avLst/>
          </a:prstGeom>
          <a:solidFill>
            <a:schemeClr val="bg1"/>
          </a:solidFill>
          <a:ln w="6350">
            <a:solidFill>
              <a:schemeClr val="tx1"/>
            </a:solidFill>
          </a:ln>
        </p:spPr>
        <p:txBody>
          <a:bodyPr wrap="square">
            <a:spAutoFit/>
          </a:bodyPr>
          <a:lstStyle/>
          <a:p>
            <a:pPr marL="87313" indent="-87313">
              <a:buFont typeface="Wingdings" panose="05000000000000000000" pitchFamily="2" charset="2"/>
              <a:buChar char="ü"/>
            </a:pPr>
            <a:r>
              <a:rPr lang="ja-JP" altLang="en-US" sz="900" dirty="0"/>
              <a:t>上町断層帯</a:t>
            </a:r>
            <a:endParaRPr lang="en-US" altLang="ja-JP" sz="900" dirty="0"/>
          </a:p>
          <a:p>
            <a:pPr marL="87313" indent="-87313">
              <a:buFont typeface="Wingdings" panose="05000000000000000000" pitchFamily="2" charset="2"/>
              <a:buChar char="ü"/>
            </a:pPr>
            <a:r>
              <a:rPr lang="ja-JP" altLang="en-US" sz="900" dirty="0"/>
              <a:t>生駒断層帯</a:t>
            </a:r>
            <a:endParaRPr lang="en-US" altLang="ja-JP" sz="900" dirty="0"/>
          </a:p>
          <a:p>
            <a:pPr marL="87313" indent="-87313">
              <a:buFont typeface="Wingdings" panose="05000000000000000000" pitchFamily="2" charset="2"/>
              <a:buChar char="ü"/>
            </a:pPr>
            <a:r>
              <a:rPr lang="ja-JP" altLang="en-US" sz="900" dirty="0"/>
              <a:t>有馬高槻断層帯</a:t>
            </a:r>
            <a:endParaRPr lang="en-US" altLang="ja-JP" sz="900" dirty="0"/>
          </a:p>
          <a:p>
            <a:pPr marL="87313" indent="-87313">
              <a:buFont typeface="Wingdings" panose="05000000000000000000" pitchFamily="2" charset="2"/>
              <a:buChar char="ü"/>
            </a:pPr>
            <a:r>
              <a:rPr lang="ja-JP" altLang="en-US" sz="900" dirty="0"/>
              <a:t>中央構造線断層帯</a:t>
            </a:r>
          </a:p>
        </p:txBody>
      </p:sp>
      <p:sp>
        <p:nvSpPr>
          <p:cNvPr id="27" name="テキスト ボックス 26">
            <a:extLst>
              <a:ext uri="{FF2B5EF4-FFF2-40B4-BE49-F238E27FC236}">
                <a16:creationId xmlns:a16="http://schemas.microsoft.com/office/drawing/2014/main" id="{DCED1230-5990-9FB2-E851-DFE0883697EE}"/>
              </a:ext>
            </a:extLst>
          </p:cNvPr>
          <p:cNvSpPr txBox="1"/>
          <p:nvPr/>
        </p:nvSpPr>
        <p:spPr>
          <a:xfrm>
            <a:off x="4189646" y="1160054"/>
            <a:ext cx="4673292" cy="1569660"/>
          </a:xfrm>
          <a:prstGeom prst="rect">
            <a:avLst/>
          </a:prstGeom>
          <a:noFill/>
        </p:spPr>
        <p:txBody>
          <a:bodyPr wrap="square" rtlCol="0">
            <a:spAutoFit/>
          </a:bodyPr>
          <a:lstStyle/>
          <a:p>
            <a:pPr marL="171450" indent="-171450" algn="just">
              <a:buFont typeface="Wingdings" panose="05000000000000000000" pitchFamily="2" charset="2"/>
              <a:buChar char="u"/>
            </a:pPr>
            <a:r>
              <a:rPr lang="ja-JP" altLang="en-US" sz="1200" dirty="0"/>
              <a:t>現状の地震本部による長期評価に記載はないが、国土地理院「活断層図（都市圏活断層図）岸和田（改訂版）」（</a:t>
            </a:r>
            <a:r>
              <a:rPr lang="en-US" altLang="ja-JP" sz="1200" dirty="0"/>
              <a:t>2020</a:t>
            </a:r>
            <a:r>
              <a:rPr lang="ja-JP" altLang="en-US" sz="1200" dirty="0"/>
              <a:t>）で</a:t>
            </a:r>
            <a:r>
              <a:rPr lang="ja-JP" altLang="en-US" sz="1200" b="1" dirty="0"/>
              <a:t>「大阪湾南東岸断層」</a:t>
            </a:r>
            <a:r>
              <a:rPr lang="ja-JP" altLang="en-US" sz="1200" dirty="0"/>
              <a:t>が示された。</a:t>
            </a:r>
            <a:endParaRPr lang="en-US" altLang="ja-JP" sz="1200" dirty="0"/>
          </a:p>
          <a:p>
            <a:pPr algn="just"/>
            <a:endParaRPr lang="en-US" altLang="ja-JP" sz="1200" dirty="0"/>
          </a:p>
          <a:p>
            <a:pPr marL="171450" indent="-171450" algn="just">
              <a:buFont typeface="Wingdings" panose="05000000000000000000" pitchFamily="2" charset="2"/>
              <a:buChar char="u"/>
            </a:pPr>
            <a:r>
              <a:rPr lang="ja-JP" altLang="en-US" sz="1200" dirty="0"/>
              <a:t>大阪湾南東岸断層は、上町断層帯と同様に</a:t>
            </a:r>
            <a:r>
              <a:rPr lang="ja-JP" altLang="en-US" sz="1200" b="1" dirty="0"/>
              <a:t>南東側隆起の縦ずれを主体</a:t>
            </a:r>
            <a:r>
              <a:rPr lang="ja-JP" altLang="en-US" sz="1200" dirty="0"/>
              <a:t>としており、隣接する断層は同時に活動する可能性もあることから、大阪府に最も影響が大きくなると考えられる</a:t>
            </a:r>
            <a:r>
              <a:rPr lang="ja-JP" altLang="en-US" sz="1200" b="1" dirty="0"/>
              <a:t>上町断層帯の一部として破壊シナリオを設定する。</a:t>
            </a:r>
            <a:endParaRPr lang="en-US" altLang="ja-JP" sz="1200" b="1" dirty="0"/>
          </a:p>
        </p:txBody>
      </p:sp>
      <p:sp>
        <p:nvSpPr>
          <p:cNvPr id="28" name="テキスト ボックス 27">
            <a:extLst>
              <a:ext uri="{FF2B5EF4-FFF2-40B4-BE49-F238E27FC236}">
                <a16:creationId xmlns:a16="http://schemas.microsoft.com/office/drawing/2014/main" id="{F39AAC11-161D-C7EE-4C19-A9BC878AA011}"/>
              </a:ext>
            </a:extLst>
          </p:cNvPr>
          <p:cNvSpPr txBox="1"/>
          <p:nvPr/>
        </p:nvSpPr>
        <p:spPr>
          <a:xfrm>
            <a:off x="4550449" y="5949199"/>
            <a:ext cx="4067648" cy="253916"/>
          </a:xfrm>
          <a:prstGeom prst="rect">
            <a:avLst/>
          </a:prstGeom>
          <a:noFill/>
        </p:spPr>
        <p:txBody>
          <a:bodyPr wrap="square" rtlCol="0">
            <a:spAutoFit/>
          </a:bodyPr>
          <a:lstStyle/>
          <a:p>
            <a:pPr algn="ctr"/>
            <a:r>
              <a:rPr kumimoji="1" lang="ja-JP" altLang="en-US" sz="1050" dirty="0">
                <a:latin typeface="+mn-ea"/>
              </a:rPr>
              <a:t>図</a:t>
            </a:r>
            <a:r>
              <a:rPr kumimoji="1" lang="en-US" altLang="ja-JP" sz="1050" dirty="0">
                <a:latin typeface="+mn-ea"/>
              </a:rPr>
              <a:t>5</a:t>
            </a:r>
            <a:r>
              <a:rPr kumimoji="1" lang="ja-JP" altLang="en-US" sz="1050" dirty="0">
                <a:latin typeface="+mn-ea"/>
              </a:rPr>
              <a:t> 　国土地理院</a:t>
            </a:r>
            <a:r>
              <a:rPr kumimoji="1" lang="zh-CN" altLang="en-US" sz="1050" dirty="0">
                <a:latin typeface="+mn-ea"/>
              </a:rPr>
              <a:t>（</a:t>
            </a:r>
            <a:r>
              <a:rPr kumimoji="1" lang="en-US" altLang="zh-CN" sz="1050" dirty="0">
                <a:latin typeface="+mn-ea"/>
              </a:rPr>
              <a:t>2020</a:t>
            </a:r>
            <a:r>
              <a:rPr kumimoji="1" lang="zh-CN" altLang="en-US" sz="1050" dirty="0">
                <a:latin typeface="+mn-ea"/>
              </a:rPr>
              <a:t>）</a:t>
            </a:r>
            <a:r>
              <a:rPr kumimoji="1" lang="ja-JP" altLang="en-US" sz="1050" dirty="0">
                <a:latin typeface="+mn-ea"/>
              </a:rPr>
              <a:t>による大阪湾南東岸断層の記載</a:t>
            </a:r>
            <a:endParaRPr kumimoji="1" lang="zh-CN" altLang="en-US" sz="1050" dirty="0">
              <a:latin typeface="+mn-ea"/>
            </a:endParaRPr>
          </a:p>
        </p:txBody>
      </p:sp>
      <p:grpSp>
        <p:nvGrpSpPr>
          <p:cNvPr id="32" name="グループ化 31">
            <a:extLst>
              <a:ext uri="{FF2B5EF4-FFF2-40B4-BE49-F238E27FC236}">
                <a16:creationId xmlns:a16="http://schemas.microsoft.com/office/drawing/2014/main" id="{D1D39636-12BF-2E95-4521-037AB0BEDEAF}"/>
              </a:ext>
            </a:extLst>
          </p:cNvPr>
          <p:cNvGrpSpPr/>
          <p:nvPr/>
        </p:nvGrpSpPr>
        <p:grpSpPr>
          <a:xfrm>
            <a:off x="4321543" y="3153017"/>
            <a:ext cx="4364108" cy="2723414"/>
            <a:chOff x="4803219" y="2733774"/>
            <a:chExt cx="3892422" cy="2429059"/>
          </a:xfrm>
        </p:grpSpPr>
        <p:pic>
          <p:nvPicPr>
            <p:cNvPr id="30" name="図 29">
              <a:extLst>
                <a:ext uri="{FF2B5EF4-FFF2-40B4-BE49-F238E27FC236}">
                  <a16:creationId xmlns:a16="http://schemas.microsoft.com/office/drawing/2014/main" id="{F0DE9DDB-FF58-0F5F-80AA-1BE2E56E5B3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3219" y="2733774"/>
              <a:ext cx="3892422" cy="2429059"/>
            </a:xfrm>
            <a:prstGeom prst="rect">
              <a:avLst/>
            </a:prstGeom>
            <a:ln>
              <a:solidFill>
                <a:schemeClr val="tx1"/>
              </a:solidFill>
            </a:ln>
          </p:spPr>
        </p:pic>
        <p:sp>
          <p:nvSpPr>
            <p:cNvPr id="31" name="楕円 30">
              <a:extLst>
                <a:ext uri="{FF2B5EF4-FFF2-40B4-BE49-F238E27FC236}">
                  <a16:creationId xmlns:a16="http://schemas.microsoft.com/office/drawing/2014/main" id="{FA9052EB-C7A5-C686-95C3-AEEA4F472AFB}"/>
                </a:ext>
              </a:extLst>
            </p:cNvPr>
            <p:cNvSpPr/>
            <p:nvPr/>
          </p:nvSpPr>
          <p:spPr>
            <a:xfrm>
              <a:off x="5394760" y="3320382"/>
              <a:ext cx="1006040" cy="5316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DF19E339-AE21-E0CA-D75B-46203F68D248}"/>
              </a:ext>
            </a:extLst>
          </p:cNvPr>
          <p:cNvSpPr txBox="1"/>
          <p:nvPr/>
        </p:nvSpPr>
        <p:spPr>
          <a:xfrm>
            <a:off x="2141912" y="4412241"/>
            <a:ext cx="894056" cy="415498"/>
          </a:xfrm>
          <a:prstGeom prst="rect">
            <a:avLst/>
          </a:prstGeom>
          <a:noFill/>
        </p:spPr>
        <p:txBody>
          <a:bodyPr wrap="square" rtlCol="0">
            <a:spAutoFit/>
          </a:bodyPr>
          <a:lstStyle/>
          <a:p>
            <a:pPr algn="ctr"/>
            <a:r>
              <a:rPr kumimoji="1" lang="ja-JP" altLang="en-US" sz="1050" dirty="0">
                <a:solidFill>
                  <a:srgbClr val="008000"/>
                </a:solidFill>
                <a:latin typeface="BIZ UDゴシック" panose="020B0400000000000000" pitchFamily="49" charset="-128"/>
                <a:ea typeface="BIZ UDゴシック" panose="020B0400000000000000" pitchFamily="49" charset="-128"/>
              </a:rPr>
              <a:t>上町</a:t>
            </a:r>
            <a:endParaRPr kumimoji="1" lang="en-US" altLang="ja-JP" sz="1050" dirty="0">
              <a:solidFill>
                <a:srgbClr val="008000"/>
              </a:solidFill>
              <a:latin typeface="BIZ UDゴシック" panose="020B0400000000000000" pitchFamily="49" charset="-128"/>
              <a:ea typeface="BIZ UDゴシック" panose="020B0400000000000000" pitchFamily="49" charset="-128"/>
            </a:endParaRPr>
          </a:p>
          <a:p>
            <a:pPr algn="ctr"/>
            <a:r>
              <a:rPr kumimoji="1" lang="ja-JP" altLang="en-US" sz="1050" dirty="0">
                <a:solidFill>
                  <a:srgbClr val="008000"/>
                </a:solidFill>
                <a:latin typeface="BIZ UDゴシック" panose="020B0400000000000000" pitchFamily="49" charset="-128"/>
                <a:ea typeface="BIZ UDゴシック" panose="020B0400000000000000" pitchFamily="49" charset="-128"/>
              </a:rPr>
              <a:t>断層帯</a:t>
            </a:r>
            <a:endParaRPr kumimoji="1" lang="en-US" altLang="ja-JP" sz="1050" dirty="0">
              <a:solidFill>
                <a:srgbClr val="008000"/>
              </a:solidFill>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DC433546-8E4A-BBB5-CE85-6F67FD5A52B9}"/>
              </a:ext>
            </a:extLst>
          </p:cNvPr>
          <p:cNvSpPr txBox="1"/>
          <p:nvPr/>
        </p:nvSpPr>
        <p:spPr>
          <a:xfrm>
            <a:off x="2977100" y="5046452"/>
            <a:ext cx="894056" cy="261610"/>
          </a:xfrm>
          <a:prstGeom prst="rect">
            <a:avLst/>
          </a:prstGeom>
          <a:noFill/>
        </p:spPr>
        <p:txBody>
          <a:bodyPr wrap="square" rtlCol="0">
            <a:spAutoFit/>
          </a:bodyPr>
          <a:lstStyle/>
          <a:p>
            <a:r>
              <a:rPr kumimoji="1" lang="ja-JP" altLang="en-US" sz="1050" dirty="0">
                <a:solidFill>
                  <a:srgbClr val="C00000"/>
                </a:solidFill>
                <a:latin typeface="BIZ UDゴシック" panose="020B0400000000000000" pitchFamily="49" charset="-128"/>
                <a:ea typeface="BIZ UDゴシック" panose="020B0400000000000000" pitchFamily="49" charset="-128"/>
              </a:rPr>
              <a:t>生駒断層帯</a:t>
            </a:r>
            <a:endParaRPr kumimoji="1" lang="en-US" altLang="ja-JP" sz="1050" dirty="0">
              <a:solidFill>
                <a:srgbClr val="C00000"/>
              </a:solidFill>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7C26FB98-9276-A501-D012-F7D9C0A397F2}"/>
              </a:ext>
            </a:extLst>
          </p:cNvPr>
          <p:cNvSpPr txBox="1"/>
          <p:nvPr/>
        </p:nvSpPr>
        <p:spPr>
          <a:xfrm rot="20912385">
            <a:off x="1115275" y="4005862"/>
            <a:ext cx="1207765" cy="261610"/>
          </a:xfrm>
          <a:prstGeom prst="rect">
            <a:avLst/>
          </a:prstGeom>
          <a:noFill/>
        </p:spPr>
        <p:txBody>
          <a:bodyPr wrap="square" rtlCol="0">
            <a:spAutoFit/>
          </a:bodyPr>
          <a:lstStyle/>
          <a:p>
            <a:r>
              <a:rPr kumimoji="1" lang="ja-JP" altLang="en-US" sz="1050" dirty="0">
                <a:solidFill>
                  <a:srgbClr val="FF0000"/>
                </a:solidFill>
                <a:latin typeface="BIZ UDゴシック" panose="020B0400000000000000" pitchFamily="49" charset="-128"/>
                <a:ea typeface="BIZ UDゴシック" panose="020B0400000000000000" pitchFamily="49" charset="-128"/>
              </a:rPr>
              <a:t>有馬高槻断層帯</a:t>
            </a:r>
            <a:endParaRPr kumimoji="1" lang="en-US" altLang="ja-JP" sz="1050" dirty="0">
              <a:solidFill>
                <a:srgbClr val="FF0000"/>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455E84EB-B0EB-7332-C3AD-49EB604726F1}"/>
              </a:ext>
            </a:extLst>
          </p:cNvPr>
          <p:cNvSpPr txBox="1"/>
          <p:nvPr/>
        </p:nvSpPr>
        <p:spPr>
          <a:xfrm>
            <a:off x="1105551" y="5623973"/>
            <a:ext cx="1333272" cy="261610"/>
          </a:xfrm>
          <a:prstGeom prst="rect">
            <a:avLst/>
          </a:prstGeom>
          <a:noFill/>
        </p:spPr>
        <p:txBody>
          <a:bodyPr wrap="square" rtlCol="0">
            <a:spAutoFit/>
          </a:bodyPr>
          <a:lstStyle/>
          <a:p>
            <a:r>
              <a:rPr kumimoji="1" lang="ja-JP" altLang="en-US" sz="1050" dirty="0">
                <a:solidFill>
                  <a:schemeClr val="accent1"/>
                </a:solidFill>
                <a:latin typeface="BIZ UDゴシック" panose="020B0400000000000000" pitchFamily="49" charset="-128"/>
                <a:ea typeface="BIZ UDゴシック" panose="020B0400000000000000" pitchFamily="49" charset="-128"/>
              </a:rPr>
              <a:t>中央構造線断層帯</a:t>
            </a:r>
            <a:endParaRPr kumimoji="1" lang="en-US" altLang="ja-JP" sz="1050" dirty="0">
              <a:solidFill>
                <a:schemeClr val="accent1"/>
              </a:solidFill>
              <a:latin typeface="BIZ UDゴシック" panose="020B0400000000000000" pitchFamily="49" charset="-128"/>
              <a:ea typeface="BIZ UDゴシック" panose="020B0400000000000000" pitchFamily="49" charset="-128"/>
            </a:endParaRPr>
          </a:p>
        </p:txBody>
      </p:sp>
      <p:cxnSp>
        <p:nvCxnSpPr>
          <p:cNvPr id="50" name="直線矢印コネクタ 49">
            <a:extLst>
              <a:ext uri="{FF2B5EF4-FFF2-40B4-BE49-F238E27FC236}">
                <a16:creationId xmlns:a16="http://schemas.microsoft.com/office/drawing/2014/main" id="{D88B1EF8-0BAA-0B69-5F10-C5D60E02CA68}"/>
              </a:ext>
            </a:extLst>
          </p:cNvPr>
          <p:cNvCxnSpPr>
            <a:cxnSpLocks/>
            <a:stCxn id="37" idx="2"/>
          </p:cNvCxnSpPr>
          <p:nvPr/>
        </p:nvCxnSpPr>
        <p:spPr>
          <a:xfrm>
            <a:off x="1199987" y="4761136"/>
            <a:ext cx="864496" cy="528655"/>
          </a:xfrm>
          <a:prstGeom prst="straightConnector1">
            <a:avLst/>
          </a:prstGeom>
          <a:ln w="25400">
            <a:solidFill>
              <a:srgbClr val="00FF00"/>
            </a:solidFill>
            <a:tailEnd type="triangle"/>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6D04EB53-5110-548D-CCA0-0DD2757E738F}"/>
              </a:ext>
            </a:extLst>
          </p:cNvPr>
          <p:cNvSpPr/>
          <p:nvPr/>
        </p:nvSpPr>
        <p:spPr>
          <a:xfrm>
            <a:off x="1645921" y="4949387"/>
            <a:ext cx="960120" cy="700385"/>
          </a:xfrm>
          <a:prstGeom prst="rect">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1EC18D05-213A-D5C1-1859-84CCEB4CADFF}"/>
              </a:ext>
            </a:extLst>
          </p:cNvPr>
          <p:cNvCxnSpPr>
            <a:cxnSpLocks/>
          </p:cNvCxnSpPr>
          <p:nvPr/>
        </p:nvCxnSpPr>
        <p:spPr>
          <a:xfrm flipV="1">
            <a:off x="1645921" y="3143250"/>
            <a:ext cx="2672714" cy="1806137"/>
          </a:xfrm>
          <a:prstGeom prst="line">
            <a:avLst/>
          </a:prstGeom>
          <a:ln w="12700">
            <a:tailEnd type="none"/>
          </a:ln>
        </p:spPr>
        <p:style>
          <a:lnRef idx="1">
            <a:schemeClr val="dk1"/>
          </a:lnRef>
          <a:fillRef idx="0">
            <a:schemeClr val="dk1"/>
          </a:fillRef>
          <a:effectRef idx="0">
            <a:schemeClr val="dk1"/>
          </a:effectRef>
          <a:fontRef idx="minor">
            <a:schemeClr val="tx1"/>
          </a:fontRef>
        </p:style>
      </p:cxnSp>
      <p:cxnSp>
        <p:nvCxnSpPr>
          <p:cNvPr id="5" name="直線コネクタ 4">
            <a:extLst>
              <a:ext uri="{FF2B5EF4-FFF2-40B4-BE49-F238E27FC236}">
                <a16:creationId xmlns:a16="http://schemas.microsoft.com/office/drawing/2014/main" id="{023F6C46-1A4F-C909-425E-D4FA1709EC99}"/>
              </a:ext>
            </a:extLst>
          </p:cNvPr>
          <p:cNvCxnSpPr>
            <a:cxnSpLocks/>
          </p:cNvCxnSpPr>
          <p:nvPr/>
        </p:nvCxnSpPr>
        <p:spPr>
          <a:xfrm>
            <a:off x="1645921" y="5656939"/>
            <a:ext cx="2668904" cy="223796"/>
          </a:xfrm>
          <a:prstGeom prst="line">
            <a:avLst/>
          </a:prstGeom>
          <a:ln w="12700">
            <a:tailEnd type="non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91D23434-A580-FE47-E4C3-7A3C15F6CF37}"/>
              </a:ext>
            </a:extLst>
          </p:cNvPr>
          <p:cNvSpPr txBox="1"/>
          <p:nvPr/>
        </p:nvSpPr>
        <p:spPr>
          <a:xfrm>
            <a:off x="621939" y="3510101"/>
            <a:ext cx="1188000" cy="230832"/>
          </a:xfrm>
          <a:prstGeom prst="rect">
            <a:avLst/>
          </a:prstGeom>
          <a:solidFill>
            <a:schemeClr val="bg1"/>
          </a:solidFill>
          <a:ln w="6350">
            <a:solidFill>
              <a:schemeClr val="tx1"/>
            </a:solidFill>
          </a:ln>
        </p:spPr>
        <p:txBody>
          <a:bodyPr wrap="square">
            <a:spAutoFit/>
          </a:bodyPr>
          <a:lstStyle/>
          <a:p>
            <a:pPr marL="87313" indent="-87313">
              <a:buFont typeface="Wingdings" panose="05000000000000000000" pitchFamily="2" charset="2"/>
              <a:buChar char="ü"/>
            </a:pPr>
            <a:r>
              <a:rPr lang="ja-JP" altLang="en-US" sz="900" dirty="0">
                <a:highlight>
                  <a:srgbClr val="FFFF00"/>
                </a:highlight>
              </a:rPr>
              <a:t>大阪湾南東岸断層</a:t>
            </a:r>
            <a:endParaRPr lang="en-US" altLang="ja-JP" sz="900" dirty="0">
              <a:highlight>
                <a:srgbClr val="FFFF00"/>
              </a:highlight>
            </a:endParaRPr>
          </a:p>
        </p:txBody>
      </p:sp>
      <p:sp>
        <p:nvSpPr>
          <p:cNvPr id="10" name="加算記号 9">
            <a:extLst>
              <a:ext uri="{FF2B5EF4-FFF2-40B4-BE49-F238E27FC236}">
                <a16:creationId xmlns:a16="http://schemas.microsoft.com/office/drawing/2014/main" id="{EEA0EC60-BF95-D6A5-B7EA-4AD55130C315}"/>
              </a:ext>
            </a:extLst>
          </p:cNvPr>
          <p:cNvSpPr/>
          <p:nvPr/>
        </p:nvSpPr>
        <p:spPr>
          <a:xfrm>
            <a:off x="1082601" y="3272937"/>
            <a:ext cx="234772" cy="234772"/>
          </a:xfrm>
          <a:prstGeom prst="mathPlus">
            <a:avLst>
              <a:gd name="adj1" fmla="val 6249"/>
            </a:avLst>
          </a:prstGeom>
          <a:solidFill>
            <a:schemeClr val="tx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3C41C35-B1E2-17E8-A815-2A54139DD599}"/>
              </a:ext>
            </a:extLst>
          </p:cNvPr>
          <p:cNvSpPr txBox="1"/>
          <p:nvPr/>
        </p:nvSpPr>
        <p:spPr>
          <a:xfrm>
            <a:off x="562131" y="4507220"/>
            <a:ext cx="1275712" cy="253916"/>
          </a:xfrm>
          <a:prstGeom prst="rect">
            <a:avLst/>
          </a:prstGeom>
          <a:noFill/>
        </p:spPr>
        <p:txBody>
          <a:bodyPr wrap="square" rtlCol="0">
            <a:spAutoFit/>
          </a:bodyPr>
          <a:lstStyle/>
          <a:p>
            <a:r>
              <a:rPr kumimoji="1" lang="ja-JP" altLang="en-US" sz="1050" b="1" dirty="0">
                <a:solidFill>
                  <a:srgbClr val="00B050"/>
                </a:solidFill>
                <a:highlight>
                  <a:srgbClr val="FFFF00"/>
                </a:highlight>
                <a:latin typeface="BIZ UDゴシック" panose="020B0400000000000000" pitchFamily="49" charset="-128"/>
                <a:ea typeface="BIZ UDゴシック" panose="020B0400000000000000" pitchFamily="49" charset="-128"/>
              </a:rPr>
              <a:t>大阪湾南東岸断層</a:t>
            </a:r>
            <a:endParaRPr kumimoji="1" lang="en-US" altLang="ja-JP" sz="1050" b="1" dirty="0">
              <a:solidFill>
                <a:srgbClr val="00B050"/>
              </a:solidFill>
              <a:highlight>
                <a:srgbClr val="FFFF00"/>
              </a:highlight>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C6B3604D-B6EB-0B19-8B65-9DABE5325254}"/>
              </a:ext>
            </a:extLst>
          </p:cNvPr>
          <p:cNvSpPr/>
          <p:nvPr/>
        </p:nvSpPr>
        <p:spPr>
          <a:xfrm>
            <a:off x="4236721" y="1849120"/>
            <a:ext cx="4626218" cy="902012"/>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2270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10EE7-67EB-D166-E4E1-EDA2CB61951C}"/>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E826BE2D-2DF8-E590-14B6-82C4297D39B7}"/>
              </a:ext>
            </a:extLst>
          </p:cNvPr>
          <p:cNvSpPr>
            <a:spLocks noGrp="1"/>
          </p:cNvSpPr>
          <p:nvPr>
            <p:ph type="title"/>
          </p:nvPr>
        </p:nvSpPr>
        <p:spPr/>
        <p:txBody>
          <a:bodyPr>
            <a:normAutofit/>
          </a:bodyPr>
          <a:lstStyle/>
          <a:p>
            <a:r>
              <a:rPr kumimoji="1" lang="ja-JP" altLang="en-US" sz="1800" dirty="0"/>
              <a:t>２</a:t>
            </a:r>
            <a:r>
              <a:rPr kumimoji="1" lang="en-US" altLang="ja-JP" sz="1800" dirty="0"/>
              <a:t>-</a:t>
            </a:r>
            <a:r>
              <a:rPr kumimoji="1" lang="ja-JP" altLang="en-US" sz="1800" dirty="0"/>
              <a:t>③．断層帯の破壊シナリオの絞り込み（ステップ２）</a:t>
            </a:r>
            <a:endParaRPr lang="ja-JP" altLang="en-US" sz="1600" dirty="0"/>
          </a:p>
        </p:txBody>
      </p:sp>
      <p:sp>
        <p:nvSpPr>
          <p:cNvPr id="14" name="テキスト プレースホルダー 13">
            <a:extLst>
              <a:ext uri="{FF2B5EF4-FFF2-40B4-BE49-F238E27FC236}">
                <a16:creationId xmlns:a16="http://schemas.microsoft.com/office/drawing/2014/main" id="{3559C589-40E6-C3C6-E912-D44FE370AC74}"/>
              </a:ext>
            </a:extLst>
          </p:cNvPr>
          <p:cNvSpPr>
            <a:spLocks noGrp="1"/>
          </p:cNvSpPr>
          <p:nvPr>
            <p:ph type="body" sz="quarter" idx="11"/>
          </p:nvPr>
        </p:nvSpPr>
        <p:spPr>
          <a:xfrm>
            <a:off x="144000" y="477604"/>
            <a:ext cx="1776240" cy="320000"/>
          </a:xfrm>
        </p:spPr>
        <p:txBody>
          <a:bodyPr/>
          <a:lstStyle/>
          <a:p>
            <a:r>
              <a:rPr lang="ja-JP" altLang="en-US" dirty="0">
                <a:latin typeface="Meiryo UI" panose="020B0604030504040204" pitchFamily="50" charset="-128"/>
                <a:ea typeface="Meiryo UI" panose="020B0604030504040204" pitchFamily="50" charset="-128"/>
              </a:rPr>
              <a:t>破壊シナリオの設定</a:t>
            </a:r>
          </a:p>
        </p:txBody>
      </p:sp>
      <p:sp>
        <p:nvSpPr>
          <p:cNvPr id="2" name="四角形: 角を丸くする 4">
            <a:extLst>
              <a:ext uri="{FF2B5EF4-FFF2-40B4-BE49-F238E27FC236}">
                <a16:creationId xmlns:a16="http://schemas.microsoft.com/office/drawing/2014/main" id="{D3AE2321-B884-5609-A45B-DE8A6965DAA7}"/>
              </a:ext>
            </a:extLst>
          </p:cNvPr>
          <p:cNvSpPr/>
          <p:nvPr/>
        </p:nvSpPr>
        <p:spPr>
          <a:xfrm>
            <a:off x="336885" y="918872"/>
            <a:ext cx="8470231" cy="612232"/>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　ステップ１で抽出した４断層帯を対象に、</a:t>
            </a:r>
            <a:r>
              <a:rPr kumimoji="1" lang="ja-JP" altLang="en-US" sz="1400" b="1" dirty="0"/>
              <a:t>大阪府域へ影響の大きい</a:t>
            </a:r>
            <a:r>
              <a:rPr kumimoji="1" lang="ja-JP" altLang="en-US" sz="1400" b="1" dirty="0">
                <a:solidFill>
                  <a:srgbClr val="FF0000"/>
                </a:solidFill>
              </a:rPr>
              <a:t>破壊シナリオ</a:t>
            </a:r>
            <a:r>
              <a:rPr kumimoji="1" lang="ja-JP" altLang="en-US" sz="1400" dirty="0">
                <a:solidFill>
                  <a:srgbClr val="FF0000"/>
                </a:solidFill>
              </a:rPr>
              <a:t>（アスペリティ位置等の設定）</a:t>
            </a:r>
            <a:r>
              <a:rPr kumimoji="1" lang="en-US" altLang="ja-JP" sz="1400" baseline="30000" dirty="0">
                <a:solidFill>
                  <a:srgbClr val="FF0000"/>
                </a:solidFill>
              </a:rPr>
              <a:t>*</a:t>
            </a:r>
            <a:r>
              <a:rPr kumimoji="1" lang="ja-JP" altLang="en-US" sz="1400" b="1" dirty="0"/>
              <a:t>を設定する。</a:t>
            </a:r>
            <a:endParaRPr kumimoji="1" lang="en-US" altLang="ja-JP" sz="1400" dirty="0"/>
          </a:p>
        </p:txBody>
      </p:sp>
      <p:sp>
        <p:nvSpPr>
          <p:cNvPr id="3" name="テキスト ボックス 2">
            <a:extLst>
              <a:ext uri="{FF2B5EF4-FFF2-40B4-BE49-F238E27FC236}">
                <a16:creationId xmlns:a16="http://schemas.microsoft.com/office/drawing/2014/main" id="{26F17D72-86F7-7C16-1B14-962CDA9CF2B3}"/>
              </a:ext>
            </a:extLst>
          </p:cNvPr>
          <p:cNvSpPr txBox="1"/>
          <p:nvPr/>
        </p:nvSpPr>
        <p:spPr>
          <a:xfrm>
            <a:off x="338781" y="2061727"/>
            <a:ext cx="1581459" cy="276999"/>
          </a:xfrm>
          <a:prstGeom prst="rect">
            <a:avLst/>
          </a:prstGeom>
          <a:solidFill>
            <a:schemeClr val="bg1"/>
          </a:solidFill>
          <a:ln w="19050">
            <a:solidFill>
              <a:schemeClr val="dk1"/>
            </a:solidFill>
          </a:ln>
        </p:spPr>
        <p:txBody>
          <a:bodyPr wrap="square" rtlCol="0">
            <a:spAutoFit/>
          </a:bodyPr>
          <a:lstStyle/>
          <a:p>
            <a:pPr algn="ctr"/>
            <a:r>
              <a:rPr kumimoji="1" lang="pt-BR" altLang="ja-JP" sz="1200" b="1" dirty="0">
                <a:latin typeface="+mn-ea"/>
              </a:rPr>
              <a:t>H19</a:t>
            </a:r>
            <a:r>
              <a:rPr kumimoji="1" lang="ja-JP" altLang="pt-BR" sz="1200" b="1" dirty="0">
                <a:latin typeface="+mn-ea"/>
              </a:rPr>
              <a:t>想定（直下）</a:t>
            </a:r>
            <a:endParaRPr kumimoji="1" lang="ja-JP" altLang="en-US" sz="1200" b="1" dirty="0">
              <a:latin typeface="+mn-ea"/>
            </a:endParaRPr>
          </a:p>
        </p:txBody>
      </p:sp>
      <p:sp>
        <p:nvSpPr>
          <p:cNvPr id="4" name="テキスト ボックス 3">
            <a:extLst>
              <a:ext uri="{FF2B5EF4-FFF2-40B4-BE49-F238E27FC236}">
                <a16:creationId xmlns:a16="http://schemas.microsoft.com/office/drawing/2014/main" id="{76220042-41A3-BC86-711C-29BF617F8B5D}"/>
              </a:ext>
            </a:extLst>
          </p:cNvPr>
          <p:cNvSpPr txBox="1"/>
          <p:nvPr/>
        </p:nvSpPr>
        <p:spPr>
          <a:xfrm>
            <a:off x="4679951" y="2061727"/>
            <a:ext cx="1581459" cy="276999"/>
          </a:xfrm>
          <a:prstGeom prst="rect">
            <a:avLst/>
          </a:prstGeom>
          <a:solidFill>
            <a:schemeClr val="bg1"/>
          </a:solidFill>
          <a:ln w="19050">
            <a:solidFill>
              <a:schemeClr val="dk1"/>
            </a:solidFill>
          </a:ln>
        </p:spPr>
        <p:txBody>
          <a:bodyPr wrap="square" rtlCol="0">
            <a:spAutoFit/>
          </a:bodyPr>
          <a:lstStyle/>
          <a:p>
            <a:pPr algn="ctr"/>
            <a:r>
              <a:rPr kumimoji="1" lang="ja-JP" altLang="en-US" sz="1200" b="1" dirty="0">
                <a:latin typeface="+mn-ea"/>
              </a:rPr>
              <a:t>今回想定（直下）</a:t>
            </a:r>
          </a:p>
        </p:txBody>
      </p:sp>
      <p:sp>
        <p:nvSpPr>
          <p:cNvPr id="7" name="テキスト ボックス 6">
            <a:extLst>
              <a:ext uri="{FF2B5EF4-FFF2-40B4-BE49-F238E27FC236}">
                <a16:creationId xmlns:a16="http://schemas.microsoft.com/office/drawing/2014/main" id="{090C631D-6FBF-FC61-6474-EF039BB549E5}"/>
              </a:ext>
            </a:extLst>
          </p:cNvPr>
          <p:cNvSpPr txBox="1"/>
          <p:nvPr/>
        </p:nvSpPr>
        <p:spPr>
          <a:xfrm>
            <a:off x="336884" y="5338594"/>
            <a:ext cx="8395269" cy="323165"/>
          </a:xfrm>
          <a:prstGeom prst="rect">
            <a:avLst/>
          </a:prstGeom>
          <a:noFill/>
        </p:spPr>
        <p:txBody>
          <a:bodyPr wrap="square">
            <a:spAutoFit/>
          </a:bodyPr>
          <a:lstStyle/>
          <a:p>
            <a:pPr algn="just">
              <a:lnSpc>
                <a:spcPts val="900"/>
              </a:lnSpc>
            </a:pPr>
            <a:r>
              <a:rPr lang="en-US" altLang="ja-JP" sz="900" dirty="0"/>
              <a:t>*:</a:t>
            </a:r>
            <a:r>
              <a:rPr lang="ja-JP" altLang="en-US" sz="900" dirty="0"/>
              <a:t>震源断層は、破壊が開始する場所（破壊開始点）や、断層面上ですべりの大きい領域（アスペリティ）の位置によって生じる揺れが異なる。ステップ２では、このような不確実性に配慮し、様々な破壊シナリオを設定、予測を行ったうえで、府への影響を踏まえた破壊シナリオを地震動の詳細検討（ステップ３）の対象として選定するものとしている。</a:t>
            </a:r>
          </a:p>
        </p:txBody>
      </p:sp>
      <p:sp>
        <p:nvSpPr>
          <p:cNvPr id="8" name="テキスト ボックス 7">
            <a:extLst>
              <a:ext uri="{FF2B5EF4-FFF2-40B4-BE49-F238E27FC236}">
                <a16:creationId xmlns:a16="http://schemas.microsoft.com/office/drawing/2014/main" id="{35CB2565-F299-5505-D009-E757E201B41C}"/>
              </a:ext>
            </a:extLst>
          </p:cNvPr>
          <p:cNvSpPr txBox="1"/>
          <p:nvPr/>
        </p:nvSpPr>
        <p:spPr>
          <a:xfrm>
            <a:off x="336884" y="2361573"/>
            <a:ext cx="4235116" cy="646331"/>
          </a:xfrm>
          <a:prstGeom prst="rect">
            <a:avLst/>
          </a:prstGeom>
          <a:noFill/>
        </p:spPr>
        <p:txBody>
          <a:bodyPr wrap="square" rtlCol="0">
            <a:spAutoFit/>
          </a:bodyPr>
          <a:lstStyle/>
          <a:p>
            <a:pPr marL="87313" indent="-87313">
              <a:buFont typeface="Arial" panose="020B0604020202020204" pitchFamily="34" charset="0"/>
              <a:buChar char="•"/>
            </a:pPr>
            <a:r>
              <a:rPr kumimoji="1" lang="ja-JP" altLang="en-US" sz="1200" dirty="0">
                <a:latin typeface="+mn-ea"/>
              </a:rPr>
              <a:t>過去に発生した観測地震の統計的な分析に基づく震源設定の考え方として、</a:t>
            </a:r>
            <a:r>
              <a:rPr kumimoji="1" lang="ja-JP" altLang="en-US" sz="1200" b="1" dirty="0">
                <a:latin typeface="+mn-ea"/>
              </a:rPr>
              <a:t>入倉・三宅（</a:t>
            </a:r>
            <a:r>
              <a:rPr kumimoji="1" lang="en-US" altLang="ja-JP" sz="1200" b="1" dirty="0">
                <a:latin typeface="+mn-ea"/>
              </a:rPr>
              <a:t>2001</a:t>
            </a:r>
            <a:r>
              <a:rPr kumimoji="1" lang="ja-JP" altLang="en-US" sz="1200" b="1" dirty="0">
                <a:latin typeface="+mn-ea"/>
              </a:rPr>
              <a:t>）、</a:t>
            </a:r>
            <a:r>
              <a:rPr kumimoji="1" lang="en-US" altLang="ja-JP" sz="1200" b="1" dirty="0" err="1">
                <a:latin typeface="+mn-ea"/>
              </a:rPr>
              <a:t>Irikura</a:t>
            </a:r>
            <a:r>
              <a:rPr kumimoji="1" lang="en-US" altLang="ja-JP" sz="1200" b="1" dirty="0">
                <a:latin typeface="+mn-ea"/>
              </a:rPr>
              <a:t> et al.(2004)</a:t>
            </a:r>
            <a:r>
              <a:rPr kumimoji="1" lang="ja-JP" altLang="en-US" sz="1200" dirty="0">
                <a:latin typeface="+mn-ea"/>
              </a:rPr>
              <a:t>に示される方法を用いて、破壊シナリオを設定</a:t>
            </a:r>
            <a:endParaRPr kumimoji="1" lang="en-US" altLang="ja-JP" sz="1200" dirty="0">
              <a:latin typeface="+mn-ea"/>
            </a:endParaRPr>
          </a:p>
        </p:txBody>
      </p:sp>
      <p:sp>
        <p:nvSpPr>
          <p:cNvPr id="9" name="テキスト ボックス 8">
            <a:extLst>
              <a:ext uri="{FF2B5EF4-FFF2-40B4-BE49-F238E27FC236}">
                <a16:creationId xmlns:a16="http://schemas.microsoft.com/office/drawing/2014/main" id="{1B519F2B-C5CF-9B0B-6FD3-A54754639F0D}"/>
              </a:ext>
            </a:extLst>
          </p:cNvPr>
          <p:cNvSpPr txBox="1"/>
          <p:nvPr/>
        </p:nvSpPr>
        <p:spPr>
          <a:xfrm>
            <a:off x="4679952" y="2370927"/>
            <a:ext cx="4269530" cy="3062377"/>
          </a:xfrm>
          <a:prstGeom prst="rect">
            <a:avLst/>
          </a:prstGeom>
          <a:noFill/>
        </p:spPr>
        <p:txBody>
          <a:bodyPr wrap="square" rtlCol="0">
            <a:spAutoFit/>
          </a:bodyPr>
          <a:lstStyle/>
          <a:p>
            <a:pPr marL="87313" indent="-87313">
              <a:buFont typeface="Arial" panose="020B0604020202020204" pitchFamily="34" charset="0"/>
              <a:buChar char="•"/>
            </a:pPr>
            <a:r>
              <a:rPr kumimoji="1" lang="en-US" altLang="ja-JP" sz="1200" dirty="0">
                <a:latin typeface="+mn-ea"/>
              </a:rPr>
              <a:t>H19</a:t>
            </a:r>
            <a:r>
              <a:rPr kumimoji="1" lang="ja-JP" altLang="en-US" sz="1200" dirty="0">
                <a:latin typeface="+mn-ea"/>
              </a:rPr>
              <a:t>想定（直下）におけるステップ３の実施シナリオ（４断層帯５シナリオ）に加えて、</a:t>
            </a:r>
            <a:r>
              <a:rPr kumimoji="1" lang="ja-JP" altLang="en-US" sz="1200" b="1" u="sng" dirty="0">
                <a:latin typeface="+mn-ea"/>
              </a:rPr>
              <a:t>地震本部による「全国地震動予測地図」で用いられている強震動予測手法「レシピ」（</a:t>
            </a:r>
            <a:r>
              <a:rPr kumimoji="1" lang="en-US" altLang="ja-JP" sz="1200" b="1" u="sng" dirty="0">
                <a:latin typeface="+mn-ea"/>
              </a:rPr>
              <a:t>R2</a:t>
            </a:r>
            <a:r>
              <a:rPr kumimoji="1" lang="ja-JP" altLang="en-US" sz="1200" b="1" u="sng" dirty="0">
                <a:latin typeface="+mn-ea"/>
              </a:rPr>
              <a:t>年版）の方法で設定した破壊シナリオを採用</a:t>
            </a:r>
          </a:p>
          <a:p>
            <a:pPr marL="87313" indent="-87313">
              <a:buFont typeface="Arial" panose="020B0604020202020204" pitchFamily="34" charset="0"/>
              <a:buChar char="•"/>
            </a:pPr>
            <a:endParaRPr kumimoji="1" lang="en-US" altLang="ja-JP" sz="1200" dirty="0">
              <a:latin typeface="+mn-ea"/>
            </a:endParaRPr>
          </a:p>
          <a:p>
            <a:pPr marL="268288" lvl="1" indent="-171450">
              <a:buFont typeface="Wingdings" panose="05000000000000000000" pitchFamily="2" charset="2"/>
              <a:buChar char="Ø"/>
            </a:pPr>
            <a:r>
              <a:rPr kumimoji="1" lang="zh-TW" altLang="en-US" sz="1100" dirty="0">
                <a:latin typeface="+mn-ea"/>
              </a:rPr>
              <a:t>全国地震動予測地図</a:t>
            </a:r>
            <a:r>
              <a:rPr kumimoji="1" lang="ja-JP" altLang="en-US" sz="1100" dirty="0">
                <a:latin typeface="+mn-ea"/>
              </a:rPr>
              <a:t>は、日本全国を対象に、将来的に強い揺れに見舞われる可能性や、特定の活断層によって周辺地域で生じる可能性のある揺れの予測結果等を示したものである</a:t>
            </a:r>
          </a:p>
          <a:p>
            <a:pPr marL="268288" lvl="1" indent="-171450">
              <a:buFont typeface="Wingdings" panose="05000000000000000000" pitchFamily="2" charset="2"/>
              <a:buChar char="Ø"/>
            </a:pPr>
            <a:r>
              <a:rPr kumimoji="1" lang="ja-JP" altLang="en-US" sz="1100" dirty="0">
                <a:latin typeface="+mn-ea"/>
              </a:rPr>
              <a:t>「レシピ」は、特定の活断層による強震動を高精度に予測するための「誰がやっても同じ答えが得られる標準的な方法論」を確立することを目指して作成されている。活断層の長期評価などから推定した活断層長さや形状をもとに、各パラメータの算定フローを整理し、アスペリティや破壊開始点位置の設定方針なども合わせて示している</a:t>
            </a:r>
          </a:p>
          <a:p>
            <a:pPr marL="268288" lvl="1" indent="-171450">
              <a:buFont typeface="Wingdings" panose="05000000000000000000" pitchFamily="2" charset="2"/>
              <a:buChar char="Ø"/>
            </a:pPr>
            <a:r>
              <a:rPr kumimoji="1" lang="ja-JP" altLang="en-US" sz="1100" dirty="0">
                <a:latin typeface="+mn-ea"/>
              </a:rPr>
              <a:t>「レシピ」 による破壊シナリオの設定方法は、</a:t>
            </a:r>
            <a:r>
              <a:rPr kumimoji="1" lang="en-US" altLang="ja-JP" sz="1100" dirty="0">
                <a:latin typeface="+mn-ea"/>
              </a:rPr>
              <a:t>H19</a:t>
            </a:r>
            <a:r>
              <a:rPr kumimoji="1" lang="ja-JP" altLang="en-US" sz="1100" dirty="0">
                <a:latin typeface="+mn-ea"/>
              </a:rPr>
              <a:t>想定（直下）の破壊シナリオ作成に用いた入倉・三宅（</a:t>
            </a:r>
            <a:r>
              <a:rPr kumimoji="1" lang="en-US" altLang="ja-JP" sz="1100" dirty="0">
                <a:latin typeface="+mn-ea"/>
              </a:rPr>
              <a:t>2001</a:t>
            </a:r>
            <a:r>
              <a:rPr kumimoji="1" lang="ja-JP" altLang="en-US" sz="1100" dirty="0">
                <a:latin typeface="+mn-ea"/>
              </a:rPr>
              <a:t>）、</a:t>
            </a:r>
            <a:r>
              <a:rPr kumimoji="1" lang="en-US" altLang="ja-JP" sz="1100" dirty="0" err="1">
                <a:latin typeface="+mn-ea"/>
              </a:rPr>
              <a:t>Irikura</a:t>
            </a:r>
            <a:r>
              <a:rPr kumimoji="1" lang="en-US" altLang="ja-JP" sz="1100" dirty="0">
                <a:latin typeface="+mn-ea"/>
              </a:rPr>
              <a:t> et al.(2004)</a:t>
            </a:r>
            <a:r>
              <a:rPr kumimoji="1" lang="ja-JP" altLang="en-US" sz="1100" dirty="0">
                <a:latin typeface="+mn-ea"/>
              </a:rPr>
              <a:t>の考え方も反映されている</a:t>
            </a:r>
            <a:endParaRPr kumimoji="1" lang="en-US" altLang="ja-JP" sz="1100" dirty="0">
              <a:latin typeface="+mn-ea"/>
            </a:endParaRPr>
          </a:p>
          <a:p>
            <a:pPr marL="268288" lvl="1" indent="-171450">
              <a:buFont typeface="Wingdings" panose="05000000000000000000" pitchFamily="2" charset="2"/>
              <a:buChar char="Ø"/>
            </a:pPr>
            <a:endParaRPr kumimoji="1" lang="ja-JP" altLang="en-US" sz="1200" dirty="0">
              <a:latin typeface="+mn-ea"/>
            </a:endParaRPr>
          </a:p>
        </p:txBody>
      </p:sp>
      <p:sp>
        <p:nvSpPr>
          <p:cNvPr id="34" name="角丸四角形 73">
            <a:extLst>
              <a:ext uri="{FF2B5EF4-FFF2-40B4-BE49-F238E27FC236}">
                <a16:creationId xmlns:a16="http://schemas.microsoft.com/office/drawing/2014/main" id="{975E48FF-0426-F531-E20D-393D9D16CFC8}"/>
              </a:ext>
            </a:extLst>
          </p:cNvPr>
          <p:cNvSpPr/>
          <p:nvPr/>
        </p:nvSpPr>
        <p:spPr>
          <a:xfrm>
            <a:off x="336884" y="1875346"/>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破壊シナリオの設定方法</a:t>
            </a:r>
          </a:p>
        </p:txBody>
      </p:sp>
      <p:pic>
        <p:nvPicPr>
          <p:cNvPr id="12" name="図 11">
            <a:extLst>
              <a:ext uri="{FF2B5EF4-FFF2-40B4-BE49-F238E27FC236}">
                <a16:creationId xmlns:a16="http://schemas.microsoft.com/office/drawing/2014/main" id="{9197A20D-6FD8-2EBC-DBC8-46ADF582E4D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18504" y="3281265"/>
            <a:ext cx="1356637" cy="1569290"/>
          </a:xfrm>
          <a:prstGeom prst="rect">
            <a:avLst/>
          </a:prstGeom>
        </p:spPr>
      </p:pic>
      <p:sp>
        <p:nvSpPr>
          <p:cNvPr id="19" name="テキスト ボックス 18">
            <a:extLst>
              <a:ext uri="{FF2B5EF4-FFF2-40B4-BE49-F238E27FC236}">
                <a16:creationId xmlns:a16="http://schemas.microsoft.com/office/drawing/2014/main" id="{092120F1-4B1D-9710-F41A-DDAA8C5067D6}"/>
              </a:ext>
            </a:extLst>
          </p:cNvPr>
          <p:cNvSpPr txBox="1"/>
          <p:nvPr/>
        </p:nvSpPr>
        <p:spPr>
          <a:xfrm>
            <a:off x="310660" y="4917428"/>
            <a:ext cx="4145198" cy="253916"/>
          </a:xfrm>
          <a:prstGeom prst="rect">
            <a:avLst/>
          </a:prstGeom>
          <a:noFill/>
        </p:spPr>
        <p:txBody>
          <a:bodyPr wrap="square" rtlCol="0">
            <a:spAutoFit/>
          </a:bodyPr>
          <a:lstStyle/>
          <a:p>
            <a:pPr algn="ctr"/>
            <a:r>
              <a:rPr kumimoji="1" lang="ja-JP" altLang="en-US" sz="1050" dirty="0">
                <a:latin typeface="+mn-ea"/>
              </a:rPr>
              <a:t>図</a:t>
            </a:r>
            <a:r>
              <a:rPr kumimoji="1" lang="en-US" altLang="ja-JP" sz="1050" dirty="0">
                <a:latin typeface="+mn-ea"/>
              </a:rPr>
              <a:t>6</a:t>
            </a:r>
            <a:r>
              <a:rPr kumimoji="1" lang="ja-JP" altLang="en-US" sz="1050" dirty="0">
                <a:latin typeface="+mn-ea"/>
              </a:rPr>
              <a:t>　</a:t>
            </a:r>
            <a:r>
              <a:rPr kumimoji="1" lang="pt-BR" altLang="ja-JP" sz="1050" dirty="0">
                <a:latin typeface="+mn-ea"/>
              </a:rPr>
              <a:t>H19</a:t>
            </a:r>
            <a:r>
              <a:rPr kumimoji="1" lang="ja-JP" altLang="pt-BR" sz="1050" dirty="0">
                <a:latin typeface="+mn-ea"/>
              </a:rPr>
              <a:t>想定（直下）</a:t>
            </a:r>
            <a:r>
              <a:rPr kumimoji="1" lang="ja-JP" altLang="en-US" sz="1050" dirty="0">
                <a:latin typeface="+mn-ea"/>
              </a:rPr>
              <a:t>における破壊シナリオ設定の例（上町断層帯）</a:t>
            </a:r>
            <a:endParaRPr kumimoji="1" lang="en-US" altLang="ja-JP" sz="1050" dirty="0">
              <a:latin typeface="+mn-ea"/>
            </a:endParaRPr>
          </a:p>
        </p:txBody>
      </p:sp>
      <p:pic>
        <p:nvPicPr>
          <p:cNvPr id="22" name="図 21">
            <a:extLst>
              <a:ext uri="{FF2B5EF4-FFF2-40B4-BE49-F238E27FC236}">
                <a16:creationId xmlns:a16="http://schemas.microsoft.com/office/drawing/2014/main" id="{232E3659-FD9F-F0FC-5A1D-8B6AD4957284}"/>
              </a:ext>
            </a:extLst>
          </p:cNvPr>
          <p:cNvPicPr>
            <a:picLocks noChangeAspect="1"/>
          </p:cNvPicPr>
          <p:nvPr/>
        </p:nvPicPr>
        <p:blipFill>
          <a:blip r:embed="rId4"/>
          <a:stretch>
            <a:fillRect/>
          </a:stretch>
        </p:blipFill>
        <p:spPr>
          <a:xfrm>
            <a:off x="1975143" y="3208383"/>
            <a:ext cx="2285313" cy="849782"/>
          </a:xfrm>
          <a:prstGeom prst="rect">
            <a:avLst/>
          </a:prstGeom>
        </p:spPr>
      </p:pic>
      <p:pic>
        <p:nvPicPr>
          <p:cNvPr id="5" name="図 4">
            <a:extLst>
              <a:ext uri="{FF2B5EF4-FFF2-40B4-BE49-F238E27FC236}">
                <a16:creationId xmlns:a16="http://schemas.microsoft.com/office/drawing/2014/main" id="{9E4F9092-1EBD-A816-5E57-6A1326ED7905}"/>
              </a:ext>
            </a:extLst>
          </p:cNvPr>
          <p:cNvPicPr>
            <a:picLocks noChangeAspect="1"/>
          </p:cNvPicPr>
          <p:nvPr/>
        </p:nvPicPr>
        <p:blipFill>
          <a:blip r:embed="rId5"/>
          <a:stretch>
            <a:fillRect/>
          </a:stretch>
        </p:blipFill>
        <p:spPr>
          <a:xfrm>
            <a:off x="1974456" y="4091700"/>
            <a:ext cx="2286000" cy="792193"/>
          </a:xfrm>
          <a:prstGeom prst="rect">
            <a:avLst/>
          </a:prstGeom>
        </p:spPr>
      </p:pic>
      <p:sp>
        <p:nvSpPr>
          <p:cNvPr id="13" name="四角形: 角を丸くする 4">
            <a:extLst>
              <a:ext uri="{FF2B5EF4-FFF2-40B4-BE49-F238E27FC236}">
                <a16:creationId xmlns:a16="http://schemas.microsoft.com/office/drawing/2014/main" id="{16DB915C-3F8D-B287-BAB9-C9816412A391}"/>
              </a:ext>
            </a:extLst>
          </p:cNvPr>
          <p:cNvSpPr/>
          <p:nvPr/>
        </p:nvSpPr>
        <p:spPr>
          <a:xfrm>
            <a:off x="385623" y="5939129"/>
            <a:ext cx="8421493" cy="475107"/>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　次ページ以降で各断層帯の破壊シナリオを示す。</a:t>
            </a:r>
            <a:endParaRPr kumimoji="1" lang="en-US" altLang="ja-JP" sz="1400" dirty="0"/>
          </a:p>
        </p:txBody>
      </p:sp>
      <p:sp>
        <p:nvSpPr>
          <p:cNvPr id="6" name="スライド番号プレースホルダー 12">
            <a:extLst>
              <a:ext uri="{FF2B5EF4-FFF2-40B4-BE49-F238E27FC236}">
                <a16:creationId xmlns:a16="http://schemas.microsoft.com/office/drawing/2014/main" id="{D5B59C57-10EE-254E-297C-C3636F311196}"/>
              </a:ext>
            </a:extLst>
          </p:cNvPr>
          <p:cNvSpPr>
            <a:spLocks noGrp="1"/>
          </p:cNvSpPr>
          <p:nvPr>
            <p:ph type="sldNum" sz="quarter" idx="12"/>
          </p:nvPr>
        </p:nvSpPr>
        <p:spPr>
          <a:xfrm>
            <a:off x="7159286" y="6563899"/>
            <a:ext cx="2057400" cy="365125"/>
          </a:xfrm>
        </p:spPr>
        <p:txBody>
          <a:bodyPr/>
          <a:lstStyle/>
          <a:p>
            <a:fld id="{DE8A6AB4-C314-4581-B2EB-142FADA2A072}" type="slidenum">
              <a:rPr lang="ja-JP" altLang="en-US" smtClean="0"/>
              <a:pPr/>
              <a:t>8</a:t>
            </a:fld>
            <a:endParaRPr lang="ja-JP" altLang="en-US" dirty="0"/>
          </a:p>
        </p:txBody>
      </p:sp>
    </p:spTree>
    <p:extLst>
      <p:ext uri="{BB962C8B-B14F-4D97-AF65-F5344CB8AC3E}">
        <p14:creationId xmlns:p14="http://schemas.microsoft.com/office/powerpoint/2010/main" val="567499138"/>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000C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alpha val="50000"/>
          </a:srgbClr>
        </a:solidFill>
        <a:ln w="12700">
          <a:noFill/>
          <a:headEnd type="triangle"/>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12700">
          <a:tailEnd type="non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04"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56E101-1A56-41B6-9BE8-0066665F9350}">
  <we:reference id="wa200000113" version="1.0.0.0" store="ja-JP" storeType="OMEX"/>
  <we:alternateReferences>
    <we:reference id="WA20000011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686A963DC974EAA6C001AC047530C" ma:contentTypeVersion="14" ma:contentTypeDescription="新しいドキュメントを作成します。" ma:contentTypeScope="" ma:versionID="a1b81a4796804d6d99d61996169b65f5">
  <xsd:schema xmlns:xsd="http://www.w3.org/2001/XMLSchema" xmlns:xs="http://www.w3.org/2001/XMLSchema" xmlns:p="http://schemas.microsoft.com/office/2006/metadata/properties" xmlns:ns2="87227a4b-3d98-4409-9b58-39c72dcd56ea" xmlns:ns3="08eb2221-3c31-4ea1-ab60-d0e1851723d9" targetNamespace="http://schemas.microsoft.com/office/2006/metadata/properties" ma:root="true" ma:fieldsID="71308fbf992036c29bf11fe300f5e588" ns2:_="" ns3:_="">
    <xsd:import namespace="87227a4b-3d98-4409-9b58-39c72dcd56ea"/>
    <xsd:import namespace="08eb2221-3c31-4ea1-ab60-d0e1851723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27a4b-3d98-4409-9b58-39c72dcd5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e801979b-106c-4c7b-aeaf-b398830646b5"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b2221-3c31-4ea1-ab60-d0e1851723d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17699161-78b9-4206-a29b-a3cfabb7e07c}" ma:internalName="TaxCatchAll" ma:showField="CatchAllData" ma:web="08eb2221-3c31-4ea1-ab60-d0e185172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eb2221-3c31-4ea1-ab60-d0e1851723d9" xsi:nil="true"/>
    <lcf76f155ced4ddcb4097134ff3c332f xmlns="87227a4b-3d98-4409-9b58-39c72dcd56ea">
      <Terms xmlns="http://schemas.microsoft.com/office/infopath/2007/PartnerControls"/>
    </lcf76f155ced4ddcb4097134ff3c332f>
    <SharedWithUsers xmlns="08eb2221-3c31-4ea1-ab60-d0e1851723d9">
      <UserInfo>
        <DisplayName>地震防災事業部 メンバー</DisplayName>
        <AccountId>8</AccountId>
        <AccountType/>
      </UserInfo>
    </SharedWithUsers>
  </documentManagement>
</p:properties>
</file>

<file path=customXml/itemProps1.xml><?xml version="1.0" encoding="utf-8"?>
<ds:datastoreItem xmlns:ds="http://schemas.openxmlformats.org/officeDocument/2006/customXml" ds:itemID="{4D337EAD-9F9C-4088-B8BB-C3C72AA7B88F}">
  <ds:schemaRefs>
    <ds:schemaRef ds:uri="http://schemas.microsoft.com/sharepoint/v3/contenttype/forms"/>
  </ds:schemaRefs>
</ds:datastoreItem>
</file>

<file path=customXml/itemProps2.xml><?xml version="1.0" encoding="utf-8"?>
<ds:datastoreItem xmlns:ds="http://schemas.openxmlformats.org/officeDocument/2006/customXml" ds:itemID="{B54366BF-F815-47D2-961A-5DE6CA3BCD4A}">
  <ds:schemaRefs>
    <ds:schemaRef ds:uri="08eb2221-3c31-4ea1-ab60-d0e1851723d9"/>
    <ds:schemaRef ds:uri="87227a4b-3d98-4409-9b58-39c72dcd56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38DE6B-45DE-4AE9-8286-0514FF5BAE2D}">
  <ds:schemaRefs>
    <ds:schemaRef ds:uri="87227a4b-3d98-4409-9b58-39c72dcd56ea"/>
    <ds:schemaRef ds:uri="http://schemas.microsoft.com/office/2006/documentManagement/types"/>
    <ds:schemaRef ds:uri="http://schemas.microsoft.com/office/2006/metadata/properties"/>
    <ds:schemaRef ds:uri="http://purl.org/dc/elements/1.1/"/>
    <ds:schemaRef ds:uri="08eb2221-3c31-4ea1-ab60-d0e1851723d9"/>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24382</TotalTime>
  <Words>7070</Words>
  <Application>Microsoft Office PowerPoint</Application>
  <PresentationFormat>画面に合わせる (4:3)</PresentationFormat>
  <Paragraphs>976</Paragraphs>
  <Slides>33</Slides>
  <Notes>31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5" baseType="lpstr">
      <vt:lpstr>BIZ UDPゴシック</vt:lpstr>
      <vt:lpstr>BIZ UDゴシック</vt:lpstr>
      <vt:lpstr>Meiryo UI</vt:lpstr>
      <vt:lpstr>Meiryo UI 本文</vt:lpstr>
      <vt:lpstr>ＭＳ Ｐゴシック</vt:lpstr>
      <vt:lpstr>ＭＳ ゴシック</vt:lpstr>
      <vt:lpstr>メイリオ</vt:lpstr>
      <vt:lpstr>游ゴシック</vt:lpstr>
      <vt:lpstr>Arial</vt:lpstr>
      <vt:lpstr>Wingdings</vt:lpstr>
      <vt:lpstr>Office テーマ</vt:lpstr>
      <vt:lpstr>Worksheet</vt:lpstr>
      <vt:lpstr>PowerPoint プレゼンテーション</vt:lpstr>
      <vt:lpstr>PowerPoint プレゼンテーション</vt:lpstr>
      <vt:lpstr>目次</vt:lpstr>
      <vt:lpstr>１．これまでの部会における方針、決定事項【～令和６年度】</vt:lpstr>
      <vt:lpstr>PowerPoint プレゼンテーション</vt:lpstr>
      <vt:lpstr>２．直下型地震の地震動設定について</vt:lpstr>
      <vt:lpstr>２-①．検討対象とする断層帯</vt:lpstr>
      <vt:lpstr>２-②．ステップ１による断層帯の抽出結果</vt:lpstr>
      <vt:lpstr>２-③．断層帯の破壊シナリオの絞り込み（ステップ２）</vt:lpstr>
      <vt:lpstr>２-③．断層帯の破壊シナリオの絞り込み（ステップ２）</vt:lpstr>
      <vt:lpstr>２-③．断層帯の破壊シナリオの絞り込み（ステップ２）</vt:lpstr>
      <vt:lpstr>２-③．断層帯の破壊シナリオの絞り込み（ステップ２）</vt:lpstr>
      <vt:lpstr>２-③．断層帯の破壊シナリオの絞り込み（ステップ２）</vt:lpstr>
      <vt:lpstr>２-③．断層帯の破壊シナリオの絞り込み（ステップ２）</vt:lpstr>
      <vt:lpstr>２-④．地盤モデルの作成</vt:lpstr>
      <vt:lpstr>２-④．地盤モデルの作成</vt:lpstr>
      <vt:lpstr>２-④．地盤モデルの作成</vt:lpstr>
      <vt:lpstr>２-⑤．断層帯の破壊シナリオの絞り込み（ステップ２）</vt:lpstr>
      <vt:lpstr>２-⑤．破壊シナリオの絞り込みの考え方</vt:lpstr>
      <vt:lpstr>２-⑤．破壊シナリオの絞り込みの考え方</vt:lpstr>
      <vt:lpstr>２-⑤．破壊シナリオの絞り込みの考え方</vt:lpstr>
      <vt:lpstr>２-⑤．破壊シナリオの絞り込みの考え方</vt:lpstr>
      <vt:lpstr>２-⑤．破壊シナリオの絞り込みの考え方</vt:lpstr>
      <vt:lpstr>２-⑤．破壊シナリオの絞り込みの考え方</vt:lpstr>
      <vt:lpstr>２-⑤．破壊シナリオの絞り込みの考え方</vt:lpstr>
      <vt:lpstr>２-⑤．破壊シナリオの絞り込みの考え方</vt:lpstr>
      <vt:lpstr>２-⑥．被害想定の基礎となる地震動の設定（ステップ３）</vt:lpstr>
      <vt:lpstr>２-⑦．被害想定の基礎となる地震動の設定（ステップ３）</vt:lpstr>
      <vt:lpstr>２-⑦．被害想定の基礎となる地震動の設定（ステップ３）</vt:lpstr>
      <vt:lpstr>２-⑦．被害想定の基礎となる地震動の設定（ステップ３）</vt:lpstr>
      <vt:lpstr>２-⑦．被害想定の基礎となる地震動の設定（ステップ３）</vt:lpstr>
      <vt:lpstr>２-⑦．被害想定の基礎となる地震動の設定（ステップ３）</vt:lpstr>
      <vt:lpstr>３．直下型地震の震度予測のまとめ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1891</cp:revision>
  <cp:lastPrinted>2025-12-03T10:13:24Z</cp:lastPrinted>
  <dcterms:created xsi:type="dcterms:W3CDTF">2023-04-14T08:08:46Z</dcterms:created>
  <dcterms:modified xsi:type="dcterms:W3CDTF">2025-12-03T11:48:58Z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0x0101007EF686A963DC974EAA6C001AC047530C</vt:lpwstr>
  </property>
  <property fmtid="{D5CDD505-2E9C-101B-9397-08002B2CF9AE}" pid="3" name="MediaServiceImageTags">
    <vt:lpwstr/>
  </property>
</Properties>
</file>