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4"/>
  </p:sldMasterIdLst>
  <p:notesMasterIdLst>
    <p:notesMasterId r:id="rId30"/>
  </p:notesMasterIdLst>
  <p:sldIdLst>
    <p:sldId id="276" r:id="rId5"/>
    <p:sldId id="401" r:id="rId6"/>
    <p:sldId id="294" r:id="rId7"/>
    <p:sldId id="393" r:id="rId8"/>
    <p:sldId id="397" r:id="rId9"/>
    <p:sldId id="389" r:id="rId10"/>
    <p:sldId id="398" r:id="rId11"/>
    <p:sldId id="362" r:id="rId12"/>
    <p:sldId id="410" r:id="rId13"/>
    <p:sldId id="363" r:id="rId14"/>
    <p:sldId id="347" r:id="rId15"/>
    <p:sldId id="360" r:id="rId16"/>
    <p:sldId id="399" r:id="rId17"/>
    <p:sldId id="400" r:id="rId18"/>
    <p:sldId id="411" r:id="rId19"/>
    <p:sldId id="381" r:id="rId20"/>
    <p:sldId id="385" r:id="rId21"/>
    <p:sldId id="395" r:id="rId22"/>
    <p:sldId id="387" r:id="rId23"/>
    <p:sldId id="396" r:id="rId24"/>
    <p:sldId id="388" r:id="rId25"/>
    <p:sldId id="314" r:id="rId26"/>
    <p:sldId id="332" r:id="rId27"/>
    <p:sldId id="316" r:id="rId28"/>
    <p:sldId id="412" r:id="rId29"/>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02D12D-1AD1-1602-208B-4C8007444346}" name="田原 道崇" initials="T" userId="田原 道崇" providerId="None"/>
  <p188:author id="{15CD0A73-621A-67FA-E5F0-84539363AF94}" name="OYO" initials="OYO" userId="OYO" providerId="None"/>
  <p188:author id="{02622CE3-BA29-3E10-0DEE-546998AA48D6}" name="市川 水彩" initials="市水" userId="S::ae3356@oyo.co.jp::6230b962-0daa-4c48-bdbe-26ad983dae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9FF99"/>
    <a:srgbClr val="FF00FF"/>
    <a:srgbClr val="00FF00"/>
    <a:srgbClr val="FF9900"/>
    <a:srgbClr val="0039AC"/>
    <a:srgbClr val="FF6600"/>
    <a:srgbClr val="F77F07"/>
    <a:srgbClr val="7A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99628-8359-4905-BB7E-4BB7391887AF}" v="326" dt="2023-09-29T00:06:23.037"/>
    <p1510:client id="{18852CCB-1A9E-495D-ACDB-B5A1A8650EE5}" v="1" dt="2023-09-29T04:18:22.677"/>
    <p1510:client id="{743B81A4-A6E7-43E7-86B7-665D1216A75D}" v="23" dt="2023-09-28T23:44:16.349"/>
    <p1510:client id="{7EB2EAFF-9DD9-4F1E-A68B-EF73F6C97FA1}" v="113" dt="2023-09-29T07:38:31.260"/>
    <p1510:client id="{83E3F2F7-4B71-4E89-AB8B-AFEFFA1FCD52}" v="892" dt="2023-09-29T00:55:11.830"/>
    <p1510:client id="{8F3B0D05-B9B0-4A99-B236-A01227B0C1DB}" v="117" vWet="119" dt="2023-09-29T07:36:03.334"/>
    <p1510:client id="{9FB5C70B-B72D-4E32-BBB7-4631C10C05FC}" v="146" dt="2023-09-29T01:15:03.358"/>
    <p1510:client id="{E6084670-FD95-4379-8B93-4D50707547E3}" v="1" dt="2023-09-29T08:12:16.91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83" autoAdjust="0"/>
    <p:restoredTop sz="93089" autoAdjust="0"/>
  </p:normalViewPr>
  <p:slideViewPr>
    <p:cSldViewPr snapToGrid="0">
      <p:cViewPr>
        <p:scale>
          <a:sx n="125" d="100"/>
          <a:sy n="125" d="100"/>
        </p:scale>
        <p:origin x="451" y="-1349"/>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3ACC0AA-2636-420A-A8A1-1769E1970182}" type="datetimeFigureOut">
              <a:rPr kumimoji="1" lang="ja-JP" altLang="en-US" smtClean="0"/>
              <a:t>2023/12/20</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35D09EB6-F18F-48A2-931C-0D6C3FBBE2B1}" type="slidenum">
              <a:rPr kumimoji="1" lang="ja-JP" altLang="en-US" smtClean="0"/>
              <a:t>‹#›</a:t>
            </a:fld>
            <a:endParaRPr kumimoji="1" lang="ja-JP" altLang="en-US"/>
          </a:p>
        </p:txBody>
      </p:sp>
    </p:spTree>
    <p:extLst>
      <p:ext uri="{BB962C8B-B14F-4D97-AF65-F5344CB8AC3E}">
        <p14:creationId xmlns:p14="http://schemas.microsoft.com/office/powerpoint/2010/main" val="38439119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0</a:t>
            </a:fld>
            <a:endParaRPr kumimoji="1" lang="ja-JP" altLang="en-US"/>
          </a:p>
        </p:txBody>
      </p:sp>
    </p:spTree>
    <p:extLst>
      <p:ext uri="{BB962C8B-B14F-4D97-AF65-F5344CB8AC3E}">
        <p14:creationId xmlns:p14="http://schemas.microsoft.com/office/powerpoint/2010/main" val="235551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9</a:t>
            </a:fld>
            <a:endParaRPr kumimoji="1" lang="ja-JP" altLang="en-US"/>
          </a:p>
        </p:txBody>
      </p:sp>
    </p:spTree>
    <p:extLst>
      <p:ext uri="{BB962C8B-B14F-4D97-AF65-F5344CB8AC3E}">
        <p14:creationId xmlns:p14="http://schemas.microsoft.com/office/powerpoint/2010/main" val="4267099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10</a:t>
            </a:fld>
            <a:endParaRPr kumimoji="1" lang="ja-JP" altLang="en-US"/>
          </a:p>
        </p:txBody>
      </p:sp>
    </p:spTree>
    <p:extLst>
      <p:ext uri="{BB962C8B-B14F-4D97-AF65-F5344CB8AC3E}">
        <p14:creationId xmlns:p14="http://schemas.microsoft.com/office/powerpoint/2010/main" val="402544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11</a:t>
            </a:fld>
            <a:endParaRPr kumimoji="1" lang="ja-JP" altLang="en-US"/>
          </a:p>
        </p:txBody>
      </p:sp>
    </p:spTree>
    <p:extLst>
      <p:ext uri="{BB962C8B-B14F-4D97-AF65-F5344CB8AC3E}">
        <p14:creationId xmlns:p14="http://schemas.microsoft.com/office/powerpoint/2010/main" val="376403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12</a:t>
            </a:fld>
            <a:endParaRPr kumimoji="1" lang="ja-JP" altLang="en-US"/>
          </a:p>
        </p:txBody>
      </p:sp>
    </p:spTree>
    <p:extLst>
      <p:ext uri="{BB962C8B-B14F-4D97-AF65-F5344CB8AC3E}">
        <p14:creationId xmlns:p14="http://schemas.microsoft.com/office/powerpoint/2010/main" val="575132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13</a:t>
            </a:fld>
            <a:endParaRPr kumimoji="1" lang="ja-JP" altLang="en-US"/>
          </a:p>
        </p:txBody>
      </p:sp>
    </p:spTree>
    <p:extLst>
      <p:ext uri="{BB962C8B-B14F-4D97-AF65-F5344CB8AC3E}">
        <p14:creationId xmlns:p14="http://schemas.microsoft.com/office/powerpoint/2010/main" val="3997439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14</a:t>
            </a:fld>
            <a:endParaRPr kumimoji="1" lang="ja-JP" altLang="en-US"/>
          </a:p>
        </p:txBody>
      </p:sp>
    </p:spTree>
    <p:extLst>
      <p:ext uri="{BB962C8B-B14F-4D97-AF65-F5344CB8AC3E}">
        <p14:creationId xmlns:p14="http://schemas.microsoft.com/office/powerpoint/2010/main" val="3566155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15</a:t>
            </a:fld>
            <a:endParaRPr kumimoji="1" lang="ja-JP" altLang="en-US"/>
          </a:p>
        </p:txBody>
      </p:sp>
    </p:spTree>
    <p:extLst>
      <p:ext uri="{BB962C8B-B14F-4D97-AF65-F5344CB8AC3E}">
        <p14:creationId xmlns:p14="http://schemas.microsoft.com/office/powerpoint/2010/main" val="3972610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参考・画像引用：</a:t>
            </a:r>
            <a:endParaRPr kumimoji="1" lang="en-US" altLang="ja-JP" dirty="0"/>
          </a:p>
          <a:p>
            <a:r>
              <a:rPr kumimoji="1" lang="ja-JP" altLang="en-US" dirty="0"/>
              <a:t>■公益社団法人日本地震学会＞出版物・資料＞資料＞強震動地震学基礎講座＞第１回：強震動予測手法の概要</a:t>
            </a:r>
            <a:endParaRPr kumimoji="1" lang="en-US" altLang="ja-JP" dirty="0"/>
          </a:p>
          <a:p>
            <a:r>
              <a:rPr kumimoji="1" lang="en-US" altLang="ja-JP" dirty="0"/>
              <a:t>https://www.zisin.jp/publications/document02_01.html</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16</a:t>
            </a:fld>
            <a:endParaRPr kumimoji="1" lang="ja-JP" altLang="en-US"/>
          </a:p>
        </p:txBody>
      </p:sp>
    </p:spTree>
    <p:extLst>
      <p:ext uri="{BB962C8B-B14F-4D97-AF65-F5344CB8AC3E}">
        <p14:creationId xmlns:p14="http://schemas.microsoft.com/office/powerpoint/2010/main" val="3143937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17</a:t>
            </a:fld>
            <a:endParaRPr kumimoji="1" lang="ja-JP" altLang="en-US"/>
          </a:p>
        </p:txBody>
      </p:sp>
    </p:spTree>
    <p:extLst>
      <p:ext uri="{BB962C8B-B14F-4D97-AF65-F5344CB8AC3E}">
        <p14:creationId xmlns:p14="http://schemas.microsoft.com/office/powerpoint/2010/main" val="993672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18</a:t>
            </a:fld>
            <a:endParaRPr kumimoji="1" lang="ja-JP" altLang="en-US"/>
          </a:p>
        </p:txBody>
      </p:sp>
    </p:spTree>
    <p:extLst>
      <p:ext uri="{BB962C8B-B14F-4D97-AF65-F5344CB8AC3E}">
        <p14:creationId xmlns:p14="http://schemas.microsoft.com/office/powerpoint/2010/main" val="1297771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a:t>
            </a:fld>
            <a:endParaRPr kumimoji="1" lang="ja-JP" altLang="en-US"/>
          </a:p>
        </p:txBody>
      </p:sp>
    </p:spTree>
    <p:extLst>
      <p:ext uri="{BB962C8B-B14F-4D97-AF65-F5344CB8AC3E}">
        <p14:creationId xmlns:p14="http://schemas.microsoft.com/office/powerpoint/2010/main" val="2604310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19</a:t>
            </a:fld>
            <a:endParaRPr kumimoji="1" lang="ja-JP" altLang="en-US"/>
          </a:p>
        </p:txBody>
      </p:sp>
    </p:spTree>
    <p:extLst>
      <p:ext uri="{BB962C8B-B14F-4D97-AF65-F5344CB8AC3E}">
        <p14:creationId xmlns:p14="http://schemas.microsoft.com/office/powerpoint/2010/main" val="1691853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20</a:t>
            </a:fld>
            <a:endParaRPr kumimoji="1" lang="ja-JP" altLang="en-US"/>
          </a:p>
        </p:txBody>
      </p:sp>
    </p:spTree>
    <p:extLst>
      <p:ext uri="{BB962C8B-B14F-4D97-AF65-F5344CB8AC3E}">
        <p14:creationId xmlns:p14="http://schemas.microsoft.com/office/powerpoint/2010/main" val="4165521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考え方としては</a:t>
            </a:r>
            <a:r>
              <a:rPr kumimoji="1" lang="en-US" altLang="ja-JP"/>
              <a:t>H26</a:t>
            </a:r>
            <a:r>
              <a:rPr kumimoji="1" lang="ja-JP" altLang="en-US"/>
              <a:t>調査時の手法を検証し、それが大きな変化がないため、今回も同じ方法を用いる旨の説明をする。</a:t>
            </a:r>
          </a:p>
          <a:p>
            <a:r>
              <a:rPr kumimoji="1" lang="ja-JP" altLang="en-US"/>
              <a:t>この項目について、少し相談させてください。ただ、現在の</a:t>
            </a:r>
            <a:r>
              <a:rPr kumimoji="1" lang="en-US" altLang="ja-JP"/>
              <a:t>8</a:t>
            </a:r>
            <a:r>
              <a:rPr kumimoji="1" lang="ja-JP" altLang="en-US"/>
              <a:t>ページ目だけでは説明しきれていないので、もう少し説明が必要かと思ってます。</a:t>
            </a:r>
          </a:p>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21</a:t>
            </a:fld>
            <a:endParaRPr kumimoji="1" lang="ja-JP" altLang="en-US"/>
          </a:p>
        </p:txBody>
      </p:sp>
    </p:spTree>
    <p:extLst>
      <p:ext uri="{BB962C8B-B14F-4D97-AF65-F5344CB8AC3E}">
        <p14:creationId xmlns:p14="http://schemas.microsoft.com/office/powerpoint/2010/main" val="1657076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22</a:t>
            </a:fld>
            <a:endParaRPr kumimoji="1" lang="ja-JP" altLang="en-US"/>
          </a:p>
        </p:txBody>
      </p:sp>
    </p:spTree>
    <p:extLst>
      <p:ext uri="{BB962C8B-B14F-4D97-AF65-F5344CB8AC3E}">
        <p14:creationId xmlns:p14="http://schemas.microsoft.com/office/powerpoint/2010/main" val="1681659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23</a:t>
            </a:fld>
            <a:endParaRPr kumimoji="1" lang="ja-JP" altLang="en-US"/>
          </a:p>
        </p:txBody>
      </p:sp>
    </p:spTree>
    <p:extLst>
      <p:ext uri="{BB962C8B-B14F-4D97-AF65-F5344CB8AC3E}">
        <p14:creationId xmlns:p14="http://schemas.microsoft.com/office/powerpoint/2010/main" val="3456866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24</a:t>
            </a:fld>
            <a:endParaRPr kumimoji="1" lang="ja-JP" altLang="en-US"/>
          </a:p>
        </p:txBody>
      </p:sp>
    </p:spTree>
    <p:extLst>
      <p:ext uri="{BB962C8B-B14F-4D97-AF65-F5344CB8AC3E}">
        <p14:creationId xmlns:p14="http://schemas.microsoft.com/office/powerpoint/2010/main" val="4137002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2</a:t>
            </a:fld>
            <a:endParaRPr kumimoji="1" lang="ja-JP" altLang="en-US"/>
          </a:p>
        </p:txBody>
      </p:sp>
    </p:spTree>
    <p:extLst>
      <p:ext uri="{BB962C8B-B14F-4D97-AF65-F5344CB8AC3E}">
        <p14:creationId xmlns:p14="http://schemas.microsoft.com/office/powerpoint/2010/main" val="3383434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3</a:t>
            </a:fld>
            <a:endParaRPr kumimoji="1" lang="ja-JP" altLang="en-US"/>
          </a:p>
        </p:txBody>
      </p:sp>
    </p:spTree>
    <p:extLst>
      <p:ext uri="{BB962C8B-B14F-4D97-AF65-F5344CB8AC3E}">
        <p14:creationId xmlns:p14="http://schemas.microsoft.com/office/powerpoint/2010/main" val="410420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4</a:t>
            </a:fld>
            <a:endParaRPr kumimoji="1" lang="ja-JP" altLang="en-US"/>
          </a:p>
        </p:txBody>
      </p:sp>
    </p:spTree>
    <p:extLst>
      <p:ext uri="{BB962C8B-B14F-4D97-AF65-F5344CB8AC3E}">
        <p14:creationId xmlns:p14="http://schemas.microsoft.com/office/powerpoint/2010/main" val="375791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5</a:t>
            </a:fld>
            <a:endParaRPr kumimoji="1" lang="ja-JP" altLang="en-US"/>
          </a:p>
        </p:txBody>
      </p:sp>
    </p:spTree>
    <p:extLst>
      <p:ext uri="{BB962C8B-B14F-4D97-AF65-F5344CB8AC3E}">
        <p14:creationId xmlns:p14="http://schemas.microsoft.com/office/powerpoint/2010/main" val="55374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6</a:t>
            </a:fld>
            <a:endParaRPr kumimoji="1" lang="ja-JP" altLang="en-US"/>
          </a:p>
        </p:txBody>
      </p:sp>
    </p:spTree>
    <p:extLst>
      <p:ext uri="{BB962C8B-B14F-4D97-AF65-F5344CB8AC3E}">
        <p14:creationId xmlns:p14="http://schemas.microsoft.com/office/powerpoint/2010/main" val="875865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7</a:t>
            </a:fld>
            <a:endParaRPr kumimoji="1" lang="ja-JP" altLang="en-US"/>
          </a:p>
        </p:txBody>
      </p:sp>
    </p:spTree>
    <p:extLst>
      <p:ext uri="{BB962C8B-B14F-4D97-AF65-F5344CB8AC3E}">
        <p14:creationId xmlns:p14="http://schemas.microsoft.com/office/powerpoint/2010/main" val="1230627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8</a:t>
            </a:fld>
            <a:endParaRPr kumimoji="1" lang="ja-JP" altLang="en-US"/>
          </a:p>
        </p:txBody>
      </p:sp>
    </p:spTree>
    <p:extLst>
      <p:ext uri="{BB962C8B-B14F-4D97-AF65-F5344CB8AC3E}">
        <p14:creationId xmlns:p14="http://schemas.microsoft.com/office/powerpoint/2010/main" val="258984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7" name="スライド番号プレースホルダー 6">
            <a:extLst>
              <a:ext uri="{FF2B5EF4-FFF2-40B4-BE49-F238E27FC236}">
                <a16:creationId xmlns:a16="http://schemas.microsoft.com/office/drawing/2014/main" id="{75437804-353B-887D-B1D9-514FD4EBC10B}"/>
              </a:ext>
            </a:extLst>
          </p:cNvPr>
          <p:cNvSpPr>
            <a:spLocks noGrp="1"/>
          </p:cNvSpPr>
          <p:nvPr>
            <p:ph type="sldNum" sz="quarter" idx="10"/>
          </p:nvPr>
        </p:nvSpPr>
        <p:spPr/>
        <p:txBody>
          <a:bodyPr/>
          <a:lstStyle/>
          <a:p>
            <a:fld id="{DE8A6AB4-C314-4581-B2EB-142FADA2A072}" type="slidenum">
              <a:rPr kumimoji="1" lang="ja-JP" altLang="en-US" smtClean="0"/>
              <a:pPr/>
              <a:t>‹#›</a:t>
            </a:fld>
            <a:endParaRPr kumimoji="1" lang="ja-JP" altLang="en-US"/>
          </a:p>
        </p:txBody>
      </p:sp>
    </p:spTree>
    <p:extLst>
      <p:ext uri="{BB962C8B-B14F-4D97-AF65-F5344CB8AC3E}">
        <p14:creationId xmlns:p14="http://schemas.microsoft.com/office/powerpoint/2010/main" val="3402792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3711797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1491445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5DF44ADC-BC2C-BC1F-111B-287E51BC2CA0}"/>
              </a:ext>
            </a:extLst>
          </p:cNvPr>
          <p:cNvSpPr/>
          <p:nvPr userDrawn="1"/>
        </p:nvSpPr>
        <p:spPr>
          <a:xfrm>
            <a:off x="251520" y="720000"/>
            <a:ext cx="8640960" cy="5976000"/>
          </a:xfrm>
          <a:prstGeom prst="rect">
            <a:avLst/>
          </a:prstGeom>
          <a:ln w="12700">
            <a:solidFill>
              <a:schemeClr val="bg1">
                <a:lumMod val="50000"/>
              </a:schemeClr>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 name="Content Placeholder 2"/>
          <p:cNvSpPr>
            <a:spLocks noGrp="1"/>
          </p:cNvSpPr>
          <p:nvPr>
            <p:ph idx="1"/>
          </p:nvPr>
        </p:nvSpPr>
        <p:spPr>
          <a:xfrm>
            <a:off x="252000" y="720000"/>
            <a:ext cx="8640961" cy="5976000"/>
          </a:xfrm>
          <a:noFill/>
          <a:ln>
            <a:noFill/>
          </a:ln>
        </p:spPr>
        <p:txBody>
          <a:bodyPr>
            <a:no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 name="Title 1"/>
          <p:cNvSpPr>
            <a:spLocks noGrp="1"/>
          </p:cNvSpPr>
          <p:nvPr>
            <p:ph type="title"/>
          </p:nvPr>
        </p:nvSpPr>
        <p:spPr/>
        <p:txBody>
          <a:bodyPr/>
          <a:lstStyle/>
          <a:p>
            <a:r>
              <a:rPr lang="ja-JP" altLang="en-US"/>
              <a:t>マスター タイトルの書式設定</a:t>
            </a:r>
            <a:endParaRPr lang="en-US"/>
          </a:p>
        </p:txBody>
      </p:sp>
      <p:sp>
        <p:nvSpPr>
          <p:cNvPr id="7" name="スライド番号プレースホルダー 6">
            <a:extLst>
              <a:ext uri="{FF2B5EF4-FFF2-40B4-BE49-F238E27FC236}">
                <a16:creationId xmlns:a16="http://schemas.microsoft.com/office/drawing/2014/main" id="{A7BF25E8-72D5-EE6D-CBD8-C1E03AB5C317}"/>
              </a:ext>
            </a:extLst>
          </p:cNvPr>
          <p:cNvSpPr>
            <a:spLocks noGrp="1"/>
          </p:cNvSpPr>
          <p:nvPr>
            <p:ph type="sldNum" sz="quarter" idx="10"/>
          </p:nvPr>
        </p:nvSpPr>
        <p:spPr/>
        <p:txBody>
          <a:bodyPr/>
          <a:lstStyle/>
          <a:p>
            <a:fld id="{DE8A6AB4-C314-4581-B2EB-142FADA2A072}" type="slidenum">
              <a:rPr kumimoji="1" lang="ja-JP" altLang="en-US" smtClean="0"/>
              <a:pPr/>
              <a:t>‹#›</a:t>
            </a:fld>
            <a:endParaRPr kumimoji="1" lang="ja-JP" altLang="en-US"/>
          </a:p>
        </p:txBody>
      </p:sp>
      <p:sp>
        <p:nvSpPr>
          <p:cNvPr id="9" name="テキスト プレースホルダー 8">
            <a:extLst>
              <a:ext uri="{FF2B5EF4-FFF2-40B4-BE49-F238E27FC236}">
                <a16:creationId xmlns:a16="http://schemas.microsoft.com/office/drawing/2014/main" id="{281D77C8-59AC-0001-2A4C-AF2F0E48FB62}"/>
              </a:ext>
            </a:extLst>
          </p:cNvPr>
          <p:cNvSpPr>
            <a:spLocks noGrp="1"/>
          </p:cNvSpPr>
          <p:nvPr>
            <p:ph type="body" sz="quarter" idx="11" hasCustomPrompt="1"/>
          </p:nvPr>
        </p:nvSpPr>
        <p:spPr>
          <a:xfrm>
            <a:off x="144000" y="612000"/>
            <a:ext cx="2160000" cy="216000"/>
          </a:xfrm>
          <a:prstGeom prst="roundRect">
            <a:avLst/>
          </a:prstGeom>
          <a:solidFill>
            <a:schemeClr val="bg1">
              <a:lumMod val="50000"/>
            </a:schemeClr>
          </a:solidFill>
        </p:spPr>
        <p:txBody>
          <a:bodyPr tIns="0" bIns="0" anchor="ctr">
            <a:noAutofit/>
          </a:bodyPr>
          <a:lstStyle>
            <a:lvl1pPr marL="0" indent="0">
              <a:buNone/>
              <a:defRPr sz="1400">
                <a:solidFill>
                  <a:schemeClr val="bg1"/>
                </a:solidFill>
              </a:defRPr>
            </a:lvl1pPr>
          </a:lstStyle>
          <a:p>
            <a:pPr lvl="0"/>
            <a:r>
              <a:rPr kumimoji="1" lang="ja-JP" altLang="en-US"/>
              <a:t>タイトルの設定</a:t>
            </a:r>
          </a:p>
        </p:txBody>
      </p:sp>
    </p:spTree>
    <p:extLst>
      <p:ext uri="{BB962C8B-B14F-4D97-AF65-F5344CB8AC3E}">
        <p14:creationId xmlns:p14="http://schemas.microsoft.com/office/powerpoint/2010/main" val="94311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0" y="1764000"/>
            <a:ext cx="6912000" cy="666000"/>
          </a:xfrm>
        </p:spPr>
        <p:txBody>
          <a:bodyPr anchor="ctr">
            <a:normAutofit/>
          </a:bodyPr>
          <a:lstStyle>
            <a:lvl1pPr>
              <a:defRPr sz="2000"/>
            </a:lvl1pPr>
          </a:lstStyle>
          <a:p>
            <a:r>
              <a:rPr lang="ja-JP" altLang="en-US"/>
              <a:t>マスター タイトルの書式設定</a:t>
            </a:r>
            <a:endParaRPr lang="en-US"/>
          </a:p>
        </p:txBody>
      </p:sp>
      <p:sp>
        <p:nvSpPr>
          <p:cNvPr id="9" name="テキスト プレースホルダー 8">
            <a:extLst>
              <a:ext uri="{FF2B5EF4-FFF2-40B4-BE49-F238E27FC236}">
                <a16:creationId xmlns:a16="http://schemas.microsoft.com/office/drawing/2014/main" id="{F9F8F279-D942-257B-9951-139298FE620B}"/>
              </a:ext>
            </a:extLst>
          </p:cNvPr>
          <p:cNvSpPr>
            <a:spLocks noGrp="1"/>
          </p:cNvSpPr>
          <p:nvPr>
            <p:ph type="body" sz="quarter" idx="10" hasCustomPrompt="1"/>
          </p:nvPr>
        </p:nvSpPr>
        <p:spPr>
          <a:xfrm>
            <a:off x="7776000" y="108000"/>
            <a:ext cx="1260000" cy="432000"/>
          </a:xfrm>
          <a:solidFill>
            <a:schemeClr val="tx1"/>
          </a:solidFill>
        </p:spPr>
        <p:txBody>
          <a:bodyPr anchor="ctr">
            <a:noAutofit/>
          </a:bodyPr>
          <a:lstStyle>
            <a:lvl1pPr marL="0" indent="0" algn="ctr">
              <a:buNone/>
              <a:defRPr sz="1800" b="1">
                <a:solidFill>
                  <a:schemeClr val="bg1"/>
                </a:solidFill>
                <a:latin typeface="+mn-lt"/>
              </a:defRPr>
            </a:lvl1pPr>
            <a:lvl2pPr marL="457200" indent="0">
              <a:buNone/>
              <a:defRPr b="1">
                <a:solidFill>
                  <a:schemeClr val="bg1"/>
                </a:solidFill>
                <a:latin typeface="+mn-lt"/>
              </a:defRPr>
            </a:lvl2pPr>
            <a:lvl3pPr marL="914400" indent="0">
              <a:buNone/>
              <a:defRPr b="1">
                <a:solidFill>
                  <a:schemeClr val="bg1"/>
                </a:solidFill>
                <a:latin typeface="+mn-lt"/>
              </a:defRPr>
            </a:lvl3pPr>
            <a:lvl4pPr marL="1371600" indent="0">
              <a:buNone/>
              <a:defRPr b="1">
                <a:solidFill>
                  <a:schemeClr val="bg1"/>
                </a:solidFill>
                <a:latin typeface="+mn-lt"/>
              </a:defRPr>
            </a:lvl4pPr>
            <a:lvl5pPr marL="1828800" indent="0">
              <a:buNone/>
              <a:defRPr b="1">
                <a:solidFill>
                  <a:schemeClr val="bg1"/>
                </a:solidFill>
                <a:latin typeface="+mn-lt"/>
              </a:defRPr>
            </a:lvl5pPr>
          </a:lstStyle>
          <a:p>
            <a:pPr lvl="0"/>
            <a:r>
              <a:rPr kumimoji="1" lang="ja-JP" altLang="en-US"/>
              <a:t>資料－○</a:t>
            </a:r>
          </a:p>
        </p:txBody>
      </p:sp>
    </p:spTree>
    <p:extLst>
      <p:ext uri="{BB962C8B-B14F-4D97-AF65-F5344CB8AC3E}">
        <p14:creationId xmlns:p14="http://schemas.microsoft.com/office/powerpoint/2010/main" val="2673427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243CA3C0-C0BE-B93C-594B-E3DBCEBDD882}"/>
              </a:ext>
            </a:extLst>
          </p:cNvPr>
          <p:cNvSpPr/>
          <p:nvPr userDrawn="1"/>
        </p:nvSpPr>
        <p:spPr>
          <a:xfrm>
            <a:off x="251520" y="720000"/>
            <a:ext cx="8640960" cy="5976000"/>
          </a:xfrm>
          <a:prstGeom prst="rect">
            <a:avLst/>
          </a:prstGeom>
          <a:ln w="12700">
            <a:solidFill>
              <a:schemeClr val="bg1">
                <a:lumMod val="50000"/>
              </a:schemeClr>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251520" y="720000"/>
            <a:ext cx="4263330" cy="5976000"/>
          </a:xfrm>
        </p:spPr>
        <p:txBody>
          <a:bodyPr tIns="18000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720000"/>
            <a:ext cx="4262850" cy="5976000"/>
          </a:xfrm>
        </p:spPr>
        <p:txBody>
          <a:bodyPr tIns="18000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テキスト プレースホルダー 8">
            <a:extLst>
              <a:ext uri="{FF2B5EF4-FFF2-40B4-BE49-F238E27FC236}">
                <a16:creationId xmlns:a16="http://schemas.microsoft.com/office/drawing/2014/main" id="{A3E2FB2E-DB75-EB2E-1D96-F2D638232CE2}"/>
              </a:ext>
            </a:extLst>
          </p:cNvPr>
          <p:cNvSpPr>
            <a:spLocks noGrp="1"/>
          </p:cNvSpPr>
          <p:nvPr>
            <p:ph type="body" sz="quarter" idx="14" hasCustomPrompt="1"/>
          </p:nvPr>
        </p:nvSpPr>
        <p:spPr>
          <a:xfrm>
            <a:off x="144000" y="612000"/>
            <a:ext cx="2160000" cy="216000"/>
          </a:xfrm>
          <a:prstGeom prst="roundRect">
            <a:avLst/>
          </a:prstGeom>
          <a:solidFill>
            <a:schemeClr val="bg1">
              <a:lumMod val="50000"/>
            </a:schemeClr>
          </a:solidFill>
        </p:spPr>
        <p:txBody>
          <a:bodyPr tIns="0" bIns="0" anchor="ctr">
            <a:noAutofit/>
          </a:bodyPr>
          <a:lstStyle>
            <a:lvl1pPr marL="0" indent="0">
              <a:buNone/>
              <a:defRPr sz="1400">
                <a:solidFill>
                  <a:schemeClr val="bg1"/>
                </a:solidFill>
              </a:defRPr>
            </a:lvl1pPr>
          </a:lstStyle>
          <a:p>
            <a:pPr lvl="0"/>
            <a:r>
              <a:rPr kumimoji="1" lang="ja-JP" altLang="en-US"/>
              <a:t>タイトルの設定</a:t>
            </a:r>
          </a:p>
        </p:txBody>
      </p:sp>
      <p:sp>
        <p:nvSpPr>
          <p:cNvPr id="10" name="スライド番号プレースホルダー 9">
            <a:extLst>
              <a:ext uri="{FF2B5EF4-FFF2-40B4-BE49-F238E27FC236}">
                <a16:creationId xmlns:a16="http://schemas.microsoft.com/office/drawing/2014/main" id="{5F389A07-0C1E-7585-58F4-BD10A903A508}"/>
              </a:ext>
            </a:extLst>
          </p:cNvPr>
          <p:cNvSpPr>
            <a:spLocks noGrp="1"/>
          </p:cNvSpPr>
          <p:nvPr>
            <p:ph type="sldNum" sz="quarter" idx="15"/>
          </p:nvPr>
        </p:nvSpPr>
        <p:spPr/>
        <p:txBody>
          <a:bodyPr/>
          <a:lstStyle/>
          <a:p>
            <a:fld id="{DE8A6AB4-C314-4581-B2EB-142FADA2A072}" type="slidenum">
              <a:rPr kumimoji="1" lang="ja-JP" altLang="en-US" smtClean="0"/>
              <a:pPr/>
              <a:t>‹#›</a:t>
            </a:fld>
            <a:endParaRPr kumimoji="1" lang="ja-JP" altLang="en-US"/>
          </a:p>
        </p:txBody>
      </p:sp>
    </p:spTree>
    <p:extLst>
      <p:ext uri="{BB962C8B-B14F-4D97-AF65-F5344CB8AC3E}">
        <p14:creationId xmlns:p14="http://schemas.microsoft.com/office/powerpoint/2010/main" val="271736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184408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D7F94E56-006E-769C-EB3B-EA09DD7D183F}"/>
              </a:ext>
            </a:extLst>
          </p:cNvPr>
          <p:cNvSpPr/>
          <p:nvPr userDrawn="1"/>
        </p:nvSpPr>
        <p:spPr>
          <a:xfrm>
            <a:off x="251520" y="720000"/>
            <a:ext cx="8640960" cy="5976000"/>
          </a:xfrm>
          <a:prstGeom prst="rect">
            <a:avLst/>
          </a:prstGeom>
          <a:ln w="12700">
            <a:solidFill>
              <a:schemeClr val="bg1">
                <a:lumMod val="50000"/>
              </a:schemeClr>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lang="ja-JP" altLang="en-US"/>
              <a:t>マスター タイトルの書式設定</a:t>
            </a:r>
            <a:endParaRPr lang="en-US"/>
          </a:p>
        </p:txBody>
      </p:sp>
      <p:sp>
        <p:nvSpPr>
          <p:cNvPr id="8" name="テキスト プレースホルダー 8">
            <a:extLst>
              <a:ext uri="{FF2B5EF4-FFF2-40B4-BE49-F238E27FC236}">
                <a16:creationId xmlns:a16="http://schemas.microsoft.com/office/drawing/2014/main" id="{CFFF2055-92E3-DAF3-8342-A944A7D072E0}"/>
              </a:ext>
            </a:extLst>
          </p:cNvPr>
          <p:cNvSpPr>
            <a:spLocks noGrp="1"/>
          </p:cNvSpPr>
          <p:nvPr>
            <p:ph type="body" sz="quarter" idx="11" hasCustomPrompt="1"/>
          </p:nvPr>
        </p:nvSpPr>
        <p:spPr>
          <a:xfrm>
            <a:off x="144000" y="612000"/>
            <a:ext cx="2160000" cy="216000"/>
          </a:xfrm>
          <a:prstGeom prst="roundRect">
            <a:avLst/>
          </a:prstGeom>
          <a:solidFill>
            <a:schemeClr val="bg1">
              <a:lumMod val="50000"/>
            </a:schemeClr>
          </a:solidFill>
        </p:spPr>
        <p:txBody>
          <a:bodyPr tIns="0" bIns="0" anchor="ctr">
            <a:noAutofit/>
          </a:bodyPr>
          <a:lstStyle>
            <a:lvl1pPr marL="0" indent="0">
              <a:buNone/>
              <a:defRPr sz="1400">
                <a:solidFill>
                  <a:schemeClr val="bg1"/>
                </a:solidFill>
              </a:defRPr>
            </a:lvl1pPr>
          </a:lstStyle>
          <a:p>
            <a:pPr lvl="0"/>
            <a:r>
              <a:rPr kumimoji="1" lang="ja-JP" altLang="en-US"/>
              <a:t>タイトルの設定</a:t>
            </a:r>
          </a:p>
        </p:txBody>
      </p:sp>
      <p:sp>
        <p:nvSpPr>
          <p:cNvPr id="6" name="スライド番号プレースホルダー 5">
            <a:extLst>
              <a:ext uri="{FF2B5EF4-FFF2-40B4-BE49-F238E27FC236}">
                <a16:creationId xmlns:a16="http://schemas.microsoft.com/office/drawing/2014/main" id="{E129CB6A-84ED-DE56-76CB-E86B540AA7F2}"/>
              </a:ext>
            </a:extLst>
          </p:cNvPr>
          <p:cNvSpPr>
            <a:spLocks noGrp="1"/>
          </p:cNvSpPr>
          <p:nvPr>
            <p:ph type="sldNum" sz="quarter" idx="10"/>
          </p:nvPr>
        </p:nvSpPr>
        <p:spPr/>
        <p:txBody>
          <a:bodyPr/>
          <a:lstStyle/>
          <a:p>
            <a:fld id="{DE8A6AB4-C314-4581-B2EB-142FADA2A072}" type="slidenum">
              <a:rPr kumimoji="1" lang="ja-JP" altLang="en-US" smtClean="0"/>
              <a:pPr/>
              <a:t>‹#›</a:t>
            </a:fld>
            <a:endParaRPr kumimoji="1" lang="ja-JP" altLang="en-US"/>
          </a:p>
        </p:txBody>
      </p:sp>
    </p:spTree>
    <p:extLst>
      <p:ext uri="{BB962C8B-B14F-4D97-AF65-F5344CB8AC3E}">
        <p14:creationId xmlns:p14="http://schemas.microsoft.com/office/powerpoint/2010/main" val="4231141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327698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3059746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p:txBody>
          <a:bodyPr/>
          <a:lstStyle/>
          <a:p>
            <a:fld id="{DE8A6AB4-C314-4581-B2EB-142FADA2A072}" type="slidenum">
              <a:rPr kumimoji="1" lang="ja-JP" altLang="en-US" smtClean="0"/>
              <a:t>‹#›</a:t>
            </a:fld>
            <a:endParaRPr kumimoji="1" lang="ja-JP" altLang="en-US"/>
          </a:p>
        </p:txBody>
      </p:sp>
    </p:spTree>
    <p:extLst>
      <p:ext uri="{BB962C8B-B14F-4D97-AF65-F5344CB8AC3E}">
        <p14:creationId xmlns:p14="http://schemas.microsoft.com/office/powerpoint/2010/main" val="191286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424800"/>
          </a:xfrm>
          <a:prstGeom prst="rect">
            <a:avLst/>
          </a:prstGeom>
          <a:gradFill>
            <a:gsLst>
              <a:gs pos="0">
                <a:schemeClr val="accent1">
                  <a:lumMod val="5000"/>
                  <a:lumOff val="95000"/>
                </a:schemeClr>
              </a:gs>
              <a:gs pos="75000">
                <a:srgbClr val="0000CC"/>
              </a:gs>
            </a:gsLst>
            <a:lin ang="6600000" scaled="0"/>
          </a:gradFill>
          <a:ln>
            <a:noFill/>
          </a:ln>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251520" y="720000"/>
            <a:ext cx="8640960" cy="5976000"/>
          </a:xfrm>
          <a:prstGeom prst="rect">
            <a:avLst/>
          </a:prstGeom>
        </p:spPr>
        <p:txBody>
          <a:bodyPr vert="horz" lIns="91440" tIns="180000" rIns="91440" bIns="45720" rtlCol="0">
            <a:no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4"/>
          </p:nvPr>
        </p:nvSpPr>
        <p:spPr>
          <a:xfrm>
            <a:off x="7056000" y="6498000"/>
            <a:ext cx="2088000" cy="360000"/>
          </a:xfrm>
          <a:prstGeom prst="rect">
            <a:avLst/>
          </a:prstGeom>
        </p:spPr>
        <p:txBody>
          <a:bodyPr vert="horz" lIns="91440" tIns="45720" rIns="91440" bIns="45720" rtlCol="0" anchor="ctr"/>
          <a:lstStyle>
            <a:lvl1pPr algn="r">
              <a:defRPr sz="1600">
                <a:solidFill>
                  <a:schemeClr val="tx1">
                    <a:tint val="75000"/>
                  </a:schemeClr>
                </a:solidFill>
              </a:defRPr>
            </a:lvl1pPr>
          </a:lstStyle>
          <a:p>
            <a:fld id="{DE8A6AB4-C314-4581-B2EB-142FADA2A072}" type="slidenum">
              <a:rPr kumimoji="1" lang="ja-JP" altLang="en-US" smtClean="0"/>
              <a:pPr/>
              <a:t>‹#›</a:t>
            </a:fld>
            <a:endParaRPr kumimoji="1" lang="ja-JP" altLang="en-US"/>
          </a:p>
        </p:txBody>
      </p:sp>
    </p:spTree>
    <p:extLst>
      <p:ext uri="{BB962C8B-B14F-4D97-AF65-F5344CB8AC3E}">
        <p14:creationId xmlns:p14="http://schemas.microsoft.com/office/powerpoint/2010/main" val="1678389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1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png"/><Relationship Id="rId7" Type="http://schemas.openxmlformats.org/officeDocument/2006/relationships/image" Target="../media/image47.wmf"/><Relationship Id="rId12"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17.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wmf"/><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F45A524-3576-2270-8175-C2E3747812B9}"/>
              </a:ext>
            </a:extLst>
          </p:cNvPr>
          <p:cNvSpPr>
            <a:spLocks noGrp="1"/>
          </p:cNvSpPr>
          <p:nvPr>
            <p:ph type="title"/>
          </p:nvPr>
        </p:nvSpPr>
        <p:spPr/>
        <p:txBody>
          <a:bodyPr/>
          <a:lstStyle/>
          <a:p>
            <a:r>
              <a:rPr lang="ja-JP" altLang="en-US" dirty="0"/>
              <a:t>地震動の</a:t>
            </a:r>
            <a:r>
              <a:rPr lang="ja-JP" altLang="en-US"/>
              <a:t>設定手法について</a:t>
            </a:r>
            <a:endParaRPr lang="ja-JP" altLang="en-US" dirty="0"/>
          </a:p>
        </p:txBody>
      </p:sp>
      <p:sp>
        <p:nvSpPr>
          <p:cNvPr id="6" name="テキスト プレースホルダー 5">
            <a:extLst>
              <a:ext uri="{FF2B5EF4-FFF2-40B4-BE49-F238E27FC236}">
                <a16:creationId xmlns:a16="http://schemas.microsoft.com/office/drawing/2014/main" id="{72AFB9C6-7BD1-1559-EB2C-70787C1CFBF8}"/>
              </a:ext>
            </a:extLst>
          </p:cNvPr>
          <p:cNvSpPr>
            <a:spLocks noGrp="1"/>
          </p:cNvSpPr>
          <p:nvPr>
            <p:ph type="body" sz="quarter" idx="10"/>
          </p:nvPr>
        </p:nvSpPr>
        <p:spPr/>
        <p:txBody>
          <a:bodyPr wrap="none" tIns="36000" bIns="36000"/>
          <a:lstStyle/>
          <a:p>
            <a:pPr>
              <a:lnSpc>
                <a:spcPct val="100000"/>
              </a:lnSpc>
              <a:spcBef>
                <a:spcPts val="0"/>
              </a:spcBef>
            </a:pPr>
            <a:r>
              <a:rPr lang="ja-JP" altLang="en-US" dirty="0"/>
              <a:t>資料ー２</a:t>
            </a:r>
          </a:p>
        </p:txBody>
      </p:sp>
    </p:spTree>
    <p:extLst>
      <p:ext uri="{BB962C8B-B14F-4D97-AF65-F5344CB8AC3E}">
        <p14:creationId xmlns:p14="http://schemas.microsoft.com/office/powerpoint/2010/main" val="68538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③</a:t>
            </a:r>
            <a:r>
              <a:rPr lang="zh-TW" altLang="en-US" dirty="0"/>
              <a:t>．</a:t>
            </a:r>
            <a:r>
              <a:rPr lang="ja-JP" altLang="en-US" dirty="0"/>
              <a:t>対象断層の絞り込み（ステップ１）</a:t>
            </a:r>
            <a:endParaRPr lang="ja-JP" altLang="en-US" sz="1600" dirty="0"/>
          </a:p>
        </p:txBody>
      </p:sp>
      <p:sp>
        <p:nvSpPr>
          <p:cNvPr id="24" name="正方形/長方形 23"/>
          <p:cNvSpPr/>
          <p:nvPr/>
        </p:nvSpPr>
        <p:spPr>
          <a:xfrm>
            <a:off x="165100" y="596902"/>
            <a:ext cx="8870950" cy="622045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A9CC0F3-AA2D-2DC8-5385-F4D99ABDF59D}"/>
              </a:ext>
            </a:extLst>
          </p:cNvPr>
          <p:cNvSpPr txBox="1"/>
          <p:nvPr/>
        </p:nvSpPr>
        <p:spPr>
          <a:xfrm>
            <a:off x="269825" y="1075505"/>
            <a:ext cx="6588175" cy="276999"/>
          </a:xfrm>
          <a:prstGeom prst="rect">
            <a:avLst/>
          </a:prstGeom>
          <a:noFill/>
        </p:spPr>
        <p:txBody>
          <a:bodyPr wrap="square">
            <a:spAutoFit/>
          </a:bodyPr>
          <a:lstStyle/>
          <a:p>
            <a:r>
              <a:rPr kumimoji="1" lang="en-US" altLang="ja-JP" sz="1200" u="sng" dirty="0">
                <a:solidFill>
                  <a:schemeClr val="tx1"/>
                </a:solidFill>
                <a:latin typeface="Meiryo UI" panose="020B0604030504040204" pitchFamily="50" charset="-128"/>
                <a:ea typeface="Meiryo UI" panose="020B0604030504040204" pitchFamily="50" charset="-128"/>
              </a:rPr>
              <a:t>H19</a:t>
            </a:r>
            <a:r>
              <a:rPr kumimoji="1" lang="ja-JP" altLang="en-US" sz="1200" u="sng" dirty="0">
                <a:latin typeface="Meiryo UI" panose="020B0604030504040204" pitchFamily="50" charset="-128"/>
                <a:ea typeface="Meiryo UI" panose="020B0604030504040204" pitchFamily="50" charset="-128"/>
              </a:rPr>
              <a:t>算定において抽出したケース</a:t>
            </a:r>
            <a:endParaRPr lang="ja-JP" altLang="en-US" sz="1200" u="sng" dirty="0"/>
          </a:p>
        </p:txBody>
      </p:sp>
      <p:sp>
        <p:nvSpPr>
          <p:cNvPr id="43" name="テキスト ボックス 42">
            <a:extLst>
              <a:ext uri="{FF2B5EF4-FFF2-40B4-BE49-F238E27FC236}">
                <a16:creationId xmlns:a16="http://schemas.microsoft.com/office/drawing/2014/main" id="{FA9CC0F3-AA2D-2DC8-5385-F4D99ABDF59D}"/>
              </a:ext>
            </a:extLst>
          </p:cNvPr>
          <p:cNvSpPr txBox="1"/>
          <p:nvPr/>
        </p:nvSpPr>
        <p:spPr>
          <a:xfrm>
            <a:off x="171405" y="4431614"/>
            <a:ext cx="5731004" cy="2308324"/>
          </a:xfrm>
          <a:prstGeom prst="rect">
            <a:avLst/>
          </a:prstGeom>
          <a:noFill/>
        </p:spPr>
        <p:txBody>
          <a:bodyPr wrap="square">
            <a:spAutoFit/>
          </a:bodyPr>
          <a:lstStyle/>
          <a:p>
            <a:pPr marL="216000" indent="-216000">
              <a:buFont typeface="Wingdings" panose="05000000000000000000" pitchFamily="2" charset="2"/>
              <a:buChar char="l"/>
            </a:pPr>
            <a:r>
              <a:rPr lang="ja-JP" altLang="en-US" sz="1200" dirty="0">
                <a:latin typeface="+mj-lt"/>
              </a:rPr>
              <a:t>ステップ２では、作成した</a:t>
            </a:r>
            <a:r>
              <a:rPr lang="en-US" altLang="ja-JP" sz="1200" dirty="0">
                <a:latin typeface="+mj-lt"/>
              </a:rPr>
              <a:t>73</a:t>
            </a:r>
            <a:r>
              <a:rPr lang="ja-JP" altLang="en-US" sz="1200" dirty="0">
                <a:latin typeface="+mj-lt"/>
              </a:rPr>
              <a:t>のケースを 「断層設定（傾斜角度）」、「アスペリティ設定」、「破壊開始点設定」の観点から、地形・地質学的な知見との整合性について評価し、さらに震度</a:t>
            </a:r>
            <a:r>
              <a:rPr lang="en-US" altLang="ja-JP" sz="1200" dirty="0">
                <a:latin typeface="+mj-lt"/>
              </a:rPr>
              <a:t>6</a:t>
            </a:r>
            <a:r>
              <a:rPr lang="ja-JP" altLang="en-US" sz="1200" dirty="0">
                <a:latin typeface="+mj-lt"/>
              </a:rPr>
              <a:t>強の</a:t>
            </a:r>
            <a:r>
              <a:rPr lang="ja-JP" altLang="en-US" sz="1200" b="0" i="0" u="none" strike="noStrike" baseline="0" dirty="0"/>
              <a:t>曝露</a:t>
            </a:r>
            <a:r>
              <a:rPr lang="ja-JP" altLang="en-US" sz="1200" dirty="0">
                <a:latin typeface="+mj-lt"/>
              </a:rPr>
              <a:t>人口が大きく、かつ、大阪府にまんべんなく分布する４断層帯（５シナリオ）を抽出している。</a:t>
            </a:r>
            <a:endParaRPr lang="en-US" altLang="ja-JP" sz="1200" dirty="0">
              <a:latin typeface="+mj-lt"/>
            </a:endParaRPr>
          </a:p>
          <a:p>
            <a:pPr marL="372600" lvl="1" indent="-228600">
              <a:buFont typeface="+mj-ea"/>
              <a:buAutoNum type="circleNumDbPlain"/>
            </a:pPr>
            <a:r>
              <a:rPr lang="ja-JP" altLang="en-US" sz="1200" dirty="0">
                <a:latin typeface="+mj-lt"/>
              </a:rPr>
              <a:t>大阪市内から北摂にかけて震度</a:t>
            </a:r>
            <a:r>
              <a:rPr lang="ja-JP" altLang="en-US" sz="1200" b="0" i="0" u="none" strike="noStrike" baseline="0" dirty="0"/>
              <a:t>曝露</a:t>
            </a:r>
            <a:r>
              <a:rPr lang="ja-JP" altLang="en-US" sz="1200" dirty="0">
                <a:latin typeface="+mj-lt"/>
              </a:rPr>
              <a:t>人口が大きい</a:t>
            </a:r>
            <a:r>
              <a:rPr lang="ja-JP" altLang="en-US" sz="1200" dirty="0">
                <a:solidFill>
                  <a:srgbClr val="FF0000"/>
                </a:solidFill>
                <a:latin typeface="+mj-lt"/>
              </a:rPr>
              <a:t>上町断層帯</a:t>
            </a:r>
            <a:r>
              <a:rPr lang="en-US" altLang="ja-JP" sz="1200" dirty="0">
                <a:solidFill>
                  <a:srgbClr val="FF0000"/>
                </a:solidFill>
                <a:latin typeface="+mj-lt"/>
              </a:rPr>
              <a:t>A</a:t>
            </a:r>
          </a:p>
          <a:p>
            <a:pPr marL="372600" lvl="1" indent="-228600">
              <a:buFont typeface="+mj-ea"/>
              <a:buAutoNum type="circleNumDbPlain"/>
            </a:pPr>
            <a:r>
              <a:rPr lang="ja-JP" altLang="en-US" sz="1200" dirty="0">
                <a:latin typeface="+mj-lt"/>
              </a:rPr>
              <a:t>堺市から貝塚市にかけて震度</a:t>
            </a:r>
            <a:r>
              <a:rPr lang="ja-JP" altLang="en-US" sz="1200" b="0" i="0" u="none" strike="noStrike" baseline="0" dirty="0"/>
              <a:t>曝露</a:t>
            </a:r>
            <a:r>
              <a:rPr lang="ja-JP" altLang="en-US" sz="1200" dirty="0">
                <a:latin typeface="+mj-lt"/>
              </a:rPr>
              <a:t>人口が大きい</a:t>
            </a:r>
            <a:r>
              <a:rPr lang="ja-JP" altLang="en-US" sz="1200" dirty="0">
                <a:solidFill>
                  <a:srgbClr val="FF0000"/>
                </a:solidFill>
                <a:latin typeface="+mj-lt"/>
              </a:rPr>
              <a:t>上町断層帯</a:t>
            </a:r>
            <a:r>
              <a:rPr lang="en-US" altLang="ja-JP" sz="1200" dirty="0">
                <a:solidFill>
                  <a:srgbClr val="FF0000"/>
                </a:solidFill>
                <a:latin typeface="+mj-lt"/>
              </a:rPr>
              <a:t>B</a:t>
            </a:r>
          </a:p>
          <a:p>
            <a:pPr marL="372600" lvl="1" indent="-228600">
              <a:buFont typeface="+mj-ea"/>
              <a:buAutoNum type="circleNumDbPlain"/>
            </a:pPr>
            <a:r>
              <a:rPr lang="ja-JP" altLang="en-US" sz="1200" dirty="0">
                <a:latin typeface="+mj-lt"/>
              </a:rPr>
              <a:t>枚方市から八尾市の東部大阪地域にかけて震度</a:t>
            </a:r>
            <a:r>
              <a:rPr lang="ja-JP" altLang="en-US" sz="1200" b="0" i="0" u="none" strike="noStrike" baseline="0" dirty="0"/>
              <a:t>曝露</a:t>
            </a:r>
            <a:r>
              <a:rPr lang="ja-JP" altLang="en-US" sz="1200" dirty="0">
                <a:latin typeface="+mj-lt"/>
              </a:rPr>
              <a:t>人口が大きい</a:t>
            </a:r>
            <a:r>
              <a:rPr lang="ja-JP" altLang="en-US" sz="1200" dirty="0">
                <a:solidFill>
                  <a:srgbClr val="FF0000"/>
                </a:solidFill>
                <a:latin typeface="+mj-lt"/>
              </a:rPr>
              <a:t>生駒断層帯</a:t>
            </a:r>
            <a:endParaRPr lang="en-US" altLang="ja-JP" sz="1200" dirty="0">
              <a:solidFill>
                <a:srgbClr val="FF0000"/>
              </a:solidFill>
              <a:latin typeface="+mj-lt"/>
            </a:endParaRPr>
          </a:p>
          <a:p>
            <a:pPr marL="372600" lvl="1" indent="-228600">
              <a:buFont typeface="+mj-ea"/>
              <a:buAutoNum type="circleNumDbPlain"/>
            </a:pPr>
            <a:r>
              <a:rPr lang="ja-JP" altLang="en-US" sz="1200" dirty="0">
                <a:latin typeface="+mj-lt"/>
              </a:rPr>
              <a:t>池田市から島本町の北部大阪地域にかけて震度</a:t>
            </a:r>
            <a:r>
              <a:rPr lang="ja-JP" altLang="en-US" sz="1200" b="0" i="0" u="none" strike="noStrike" baseline="0" dirty="0"/>
              <a:t>曝露</a:t>
            </a:r>
            <a:r>
              <a:rPr lang="ja-JP" altLang="en-US" sz="1200" dirty="0">
                <a:latin typeface="+mj-lt"/>
              </a:rPr>
              <a:t>人口が大きい</a:t>
            </a:r>
            <a:r>
              <a:rPr lang="ja-JP" altLang="en-US" sz="1200" dirty="0">
                <a:solidFill>
                  <a:srgbClr val="FF0000"/>
                </a:solidFill>
                <a:latin typeface="+mj-lt"/>
              </a:rPr>
              <a:t>有馬高槻断層帯</a:t>
            </a:r>
            <a:endParaRPr lang="en-US" altLang="ja-JP" sz="1200" dirty="0">
              <a:solidFill>
                <a:srgbClr val="FF0000"/>
              </a:solidFill>
              <a:latin typeface="+mj-lt"/>
            </a:endParaRPr>
          </a:p>
          <a:p>
            <a:pPr marL="372600" lvl="1" indent="-228600">
              <a:buFont typeface="+mj-ea"/>
              <a:buAutoNum type="circleNumDbPlain"/>
            </a:pPr>
            <a:r>
              <a:rPr lang="ja-JP" altLang="en-US" sz="1200" dirty="0">
                <a:latin typeface="+mj-lt"/>
              </a:rPr>
              <a:t>岬町から千早赤阪村の和泉山脈沿いで震度</a:t>
            </a:r>
            <a:r>
              <a:rPr lang="ja-JP" altLang="en-US" sz="1200" b="0" i="0" u="none" strike="noStrike" baseline="0" dirty="0"/>
              <a:t>曝露</a:t>
            </a:r>
            <a:r>
              <a:rPr lang="ja-JP" altLang="en-US" sz="1200" dirty="0">
                <a:latin typeface="+mj-lt"/>
              </a:rPr>
              <a:t>人口が大きい</a:t>
            </a:r>
            <a:r>
              <a:rPr lang="ja-JP" altLang="en-US" sz="1200" dirty="0">
                <a:solidFill>
                  <a:srgbClr val="FF0000"/>
                </a:solidFill>
                <a:latin typeface="+mj-lt"/>
              </a:rPr>
              <a:t>中央構造線断層帯</a:t>
            </a:r>
            <a:endParaRPr lang="en-US" altLang="ja-JP" sz="1200" dirty="0">
              <a:solidFill>
                <a:srgbClr val="FF0000"/>
              </a:solidFill>
              <a:latin typeface="+mj-lt"/>
            </a:endParaRPr>
          </a:p>
          <a:p>
            <a:pPr marL="216000" indent="-216000">
              <a:buFont typeface="Wingdings" panose="05000000000000000000" pitchFamily="2" charset="2"/>
              <a:buChar char="l"/>
            </a:pPr>
            <a:r>
              <a:rPr lang="ja-JP" altLang="en-US" sz="1200" dirty="0">
                <a:latin typeface="+mj-lt"/>
              </a:rPr>
              <a:t>一方、六甲淡路断層帯については、上町断層帯</a:t>
            </a:r>
            <a:r>
              <a:rPr lang="en-US" altLang="ja-JP" sz="1200" dirty="0">
                <a:latin typeface="+mj-lt"/>
              </a:rPr>
              <a:t>A</a:t>
            </a:r>
            <a:r>
              <a:rPr lang="ja-JP" altLang="en-US" sz="1200" dirty="0">
                <a:latin typeface="+mj-lt"/>
              </a:rPr>
              <a:t>や有馬高槻断層帯と震度分布域が重なり、震度</a:t>
            </a:r>
            <a:r>
              <a:rPr lang="ja-JP" altLang="en-US" sz="1200" b="0" i="0" u="none" strike="noStrike" baseline="0" dirty="0"/>
              <a:t>曝露</a:t>
            </a:r>
            <a:r>
              <a:rPr lang="ja-JP" altLang="en-US" sz="1200" dirty="0">
                <a:latin typeface="+mj-lt"/>
              </a:rPr>
              <a:t>人口も前者を下回ることから、大阪湾岸断層帯は震度</a:t>
            </a:r>
            <a:r>
              <a:rPr lang="en-US" altLang="ja-JP" sz="1200" dirty="0">
                <a:latin typeface="+mj-lt"/>
              </a:rPr>
              <a:t>6</a:t>
            </a:r>
            <a:r>
              <a:rPr lang="ja-JP" altLang="en-US" sz="1200" dirty="0">
                <a:latin typeface="+mj-lt"/>
              </a:rPr>
              <a:t>強の地域が存在せず、影響が小さいことから、それぞれステップ２で対象外としている。</a:t>
            </a:r>
          </a:p>
        </p:txBody>
      </p:sp>
      <p:sp>
        <p:nvSpPr>
          <p:cNvPr id="85" name="テキスト ボックス 84">
            <a:extLst>
              <a:ext uri="{FF2B5EF4-FFF2-40B4-BE49-F238E27FC236}">
                <a16:creationId xmlns:a16="http://schemas.microsoft.com/office/drawing/2014/main" id="{83DC2CCC-0CD1-CFE7-02D2-5C61DB6A92C1}"/>
              </a:ext>
            </a:extLst>
          </p:cNvPr>
          <p:cNvSpPr txBox="1"/>
          <p:nvPr/>
        </p:nvSpPr>
        <p:spPr>
          <a:xfrm>
            <a:off x="165099" y="4193008"/>
            <a:ext cx="3903919" cy="276999"/>
          </a:xfrm>
          <a:prstGeom prst="rect">
            <a:avLst/>
          </a:prstGeom>
          <a:noFill/>
        </p:spPr>
        <p:txBody>
          <a:bodyPr wrap="square" rtlCol="0">
            <a:spAutoFit/>
          </a:bodyPr>
          <a:lstStyle/>
          <a:p>
            <a:r>
              <a:rPr kumimoji="1" lang="en-US" altLang="ja-JP" sz="1200" u="sng" dirty="0">
                <a:latin typeface="Meiryo UI" panose="020B0604030504040204" pitchFamily="50" charset="-128"/>
                <a:ea typeface="Meiryo UI" panose="020B0604030504040204" pitchFamily="50" charset="-128"/>
              </a:rPr>
              <a:t>H19</a:t>
            </a:r>
            <a:r>
              <a:rPr kumimoji="1" lang="ja-JP" altLang="en-US" sz="1200" u="sng" dirty="0">
                <a:latin typeface="Meiryo UI" panose="020B0604030504040204" pitchFamily="50" charset="-128"/>
                <a:ea typeface="Meiryo UI" panose="020B0604030504040204" pitchFamily="50" charset="-128"/>
              </a:rPr>
              <a:t>算定におけるステップ２の抽出結果</a:t>
            </a:r>
          </a:p>
        </p:txBody>
      </p:sp>
      <p:sp>
        <p:nvSpPr>
          <p:cNvPr id="78" name="角丸四角形 73">
            <a:extLst>
              <a:ext uri="{FF2B5EF4-FFF2-40B4-BE49-F238E27FC236}">
                <a16:creationId xmlns:a16="http://schemas.microsoft.com/office/drawing/2014/main" id="{AE2EF2F7-2523-4DDD-9A25-8817B61EA3DF}"/>
              </a:ext>
            </a:extLst>
          </p:cNvPr>
          <p:cNvSpPr/>
          <p:nvPr/>
        </p:nvSpPr>
        <p:spPr>
          <a:xfrm>
            <a:off x="269826" y="984259"/>
            <a:ext cx="3303954"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②ステップ２の結果について</a:t>
            </a:r>
          </a:p>
        </p:txBody>
      </p:sp>
      <p:pic>
        <p:nvPicPr>
          <p:cNvPr id="1026" name="Picture 2">
            <a:extLst>
              <a:ext uri="{FF2B5EF4-FFF2-40B4-BE49-F238E27FC236}">
                <a16:creationId xmlns:a16="http://schemas.microsoft.com/office/drawing/2014/main" id="{757AC529-0F76-492D-9226-41064CBC80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597" y="1396750"/>
            <a:ext cx="1628775" cy="249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7AE56D0B-BF7E-45B3-ADF4-DB12A67E16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6386" y="1407451"/>
            <a:ext cx="1628775" cy="249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23E5747A-4093-4EF4-9955-548D8BB899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0175" y="1409450"/>
            <a:ext cx="1628775" cy="24902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4EA3CCE1-F46C-4192-A9BC-84904EB9A8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3964" y="1396750"/>
            <a:ext cx="1628775" cy="24902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5E1E88A5-1720-481D-83A2-5D4D7BAB14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7753" y="1390783"/>
            <a:ext cx="1628775" cy="24902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10109DE1-3875-4C41-AAF6-A154552EDB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9555" y="4405036"/>
            <a:ext cx="1457325" cy="2228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EFC16869-4FC7-4B91-993E-B0FE6179D91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2154" y="4405036"/>
            <a:ext cx="1457325" cy="2228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7" name="グループ化 56"/>
          <p:cNvGrpSpPr/>
          <p:nvPr/>
        </p:nvGrpSpPr>
        <p:grpSpPr>
          <a:xfrm>
            <a:off x="8193109" y="626312"/>
            <a:ext cx="785019" cy="886229"/>
            <a:chOff x="508000" y="2442758"/>
            <a:chExt cx="785019" cy="886229"/>
          </a:xfrm>
        </p:grpSpPr>
        <p:sp>
          <p:nvSpPr>
            <p:cNvPr id="58" name="正方形/長方形 57"/>
            <p:cNvSpPr/>
            <p:nvPr/>
          </p:nvSpPr>
          <p:spPr>
            <a:xfrm>
              <a:off x="508000" y="2442758"/>
              <a:ext cx="785019" cy="886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p:cNvGrpSpPr/>
            <p:nvPr/>
          </p:nvGrpSpPr>
          <p:grpSpPr>
            <a:xfrm>
              <a:off x="646631" y="2608559"/>
              <a:ext cx="548757" cy="106363"/>
              <a:chOff x="611982" y="2684462"/>
              <a:chExt cx="548757" cy="106363"/>
            </a:xfrm>
          </p:grpSpPr>
          <p:sp>
            <p:nvSpPr>
              <p:cNvPr id="76" name="正方形/長方形 75"/>
              <p:cNvSpPr/>
              <p:nvPr/>
            </p:nvSpPr>
            <p:spPr>
              <a:xfrm>
                <a:off x="611982" y="2702719"/>
                <a:ext cx="79375" cy="698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729330" y="2684462"/>
                <a:ext cx="431409"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震度７</a:t>
                </a:r>
              </a:p>
            </p:txBody>
          </p:sp>
        </p:grpSp>
        <p:grpSp>
          <p:nvGrpSpPr>
            <p:cNvPr id="60" name="グループ化 59"/>
            <p:cNvGrpSpPr/>
            <p:nvPr/>
          </p:nvGrpSpPr>
          <p:grpSpPr>
            <a:xfrm>
              <a:off x="646631" y="2716362"/>
              <a:ext cx="598763" cy="106363"/>
              <a:chOff x="611982" y="2788798"/>
              <a:chExt cx="598763" cy="106363"/>
            </a:xfrm>
          </p:grpSpPr>
          <p:sp>
            <p:nvSpPr>
              <p:cNvPr id="74" name="正方形/長方形 73"/>
              <p:cNvSpPr/>
              <p:nvPr/>
            </p:nvSpPr>
            <p:spPr>
              <a:xfrm>
                <a:off x="611982" y="2807055"/>
                <a:ext cx="79375" cy="698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729330" y="2788798"/>
                <a:ext cx="481415"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震度６強</a:t>
                </a:r>
              </a:p>
            </p:txBody>
          </p:sp>
        </p:grpSp>
        <p:grpSp>
          <p:nvGrpSpPr>
            <p:cNvPr id="61" name="グループ化 60"/>
            <p:cNvGrpSpPr/>
            <p:nvPr/>
          </p:nvGrpSpPr>
          <p:grpSpPr>
            <a:xfrm>
              <a:off x="646631" y="2829021"/>
              <a:ext cx="572569" cy="106363"/>
              <a:chOff x="611982" y="2901457"/>
              <a:chExt cx="572569" cy="106363"/>
            </a:xfrm>
          </p:grpSpPr>
          <p:sp>
            <p:nvSpPr>
              <p:cNvPr id="72" name="正方形/長方形 71"/>
              <p:cNvSpPr/>
              <p:nvPr/>
            </p:nvSpPr>
            <p:spPr>
              <a:xfrm>
                <a:off x="611982" y="2919714"/>
                <a:ext cx="79375" cy="698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p:cNvSpPr/>
              <p:nvPr/>
            </p:nvSpPr>
            <p:spPr>
              <a:xfrm>
                <a:off x="729330" y="2901457"/>
                <a:ext cx="455221"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震度６弱</a:t>
                </a:r>
              </a:p>
            </p:txBody>
          </p:sp>
        </p:grpSp>
        <p:grpSp>
          <p:nvGrpSpPr>
            <p:cNvPr id="62" name="グループ化 61"/>
            <p:cNvGrpSpPr/>
            <p:nvPr/>
          </p:nvGrpSpPr>
          <p:grpSpPr>
            <a:xfrm>
              <a:off x="646631" y="2950593"/>
              <a:ext cx="572569" cy="106363"/>
              <a:chOff x="611982" y="3023029"/>
              <a:chExt cx="572569" cy="106363"/>
            </a:xfrm>
          </p:grpSpPr>
          <p:sp>
            <p:nvSpPr>
              <p:cNvPr id="70" name="正方形/長方形 69"/>
              <p:cNvSpPr/>
              <p:nvPr/>
            </p:nvSpPr>
            <p:spPr>
              <a:xfrm>
                <a:off x="611982" y="3041286"/>
                <a:ext cx="79375" cy="69850"/>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729330" y="3023029"/>
                <a:ext cx="455221"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震度５強</a:t>
                </a:r>
              </a:p>
            </p:txBody>
          </p:sp>
        </p:grpSp>
        <p:grpSp>
          <p:nvGrpSpPr>
            <p:cNvPr id="63" name="グループ化 62"/>
            <p:cNvGrpSpPr/>
            <p:nvPr/>
          </p:nvGrpSpPr>
          <p:grpSpPr>
            <a:xfrm>
              <a:off x="646631" y="3069116"/>
              <a:ext cx="572569" cy="106363"/>
              <a:chOff x="611982" y="3141552"/>
              <a:chExt cx="572569" cy="106363"/>
            </a:xfrm>
          </p:grpSpPr>
          <p:sp>
            <p:nvSpPr>
              <p:cNvPr id="68" name="正方形/長方形 67"/>
              <p:cNvSpPr/>
              <p:nvPr/>
            </p:nvSpPr>
            <p:spPr>
              <a:xfrm>
                <a:off x="611982" y="3159809"/>
                <a:ext cx="79375" cy="698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729330" y="3141552"/>
                <a:ext cx="455221"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震度５弱</a:t>
                </a:r>
              </a:p>
            </p:txBody>
          </p:sp>
        </p:grpSp>
        <p:grpSp>
          <p:nvGrpSpPr>
            <p:cNvPr id="64" name="グループ化 63"/>
            <p:cNvGrpSpPr/>
            <p:nvPr/>
          </p:nvGrpSpPr>
          <p:grpSpPr>
            <a:xfrm>
              <a:off x="646631" y="3184824"/>
              <a:ext cx="598763" cy="106363"/>
              <a:chOff x="611982" y="3141552"/>
              <a:chExt cx="598763" cy="106363"/>
            </a:xfrm>
          </p:grpSpPr>
          <p:sp>
            <p:nvSpPr>
              <p:cNvPr id="66" name="正方形/長方形 65"/>
              <p:cNvSpPr/>
              <p:nvPr/>
            </p:nvSpPr>
            <p:spPr>
              <a:xfrm>
                <a:off x="611982" y="3159809"/>
                <a:ext cx="79375" cy="6985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729330" y="3141552"/>
                <a:ext cx="481415"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震度４以下</a:t>
                </a:r>
              </a:p>
            </p:txBody>
          </p:sp>
        </p:grpSp>
        <p:sp>
          <p:nvSpPr>
            <p:cNvPr id="65" name="正方形/長方形 64"/>
            <p:cNvSpPr/>
            <p:nvPr/>
          </p:nvSpPr>
          <p:spPr>
            <a:xfrm>
              <a:off x="726006" y="2469971"/>
              <a:ext cx="413830"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kumimoji="1" lang="ja-JP" altLang="en-US" sz="600" dirty="0">
                  <a:solidFill>
                    <a:schemeClr val="tx1"/>
                  </a:solidFill>
                  <a:latin typeface="Meiryo UI" panose="020B0604030504040204" pitchFamily="50" charset="-128"/>
                  <a:ea typeface="Meiryo UI" panose="020B0604030504040204" pitchFamily="50" charset="-128"/>
                </a:rPr>
                <a:t>震度</a:t>
              </a:r>
            </a:p>
          </p:txBody>
        </p:sp>
      </p:grpSp>
      <p:sp>
        <p:nvSpPr>
          <p:cNvPr id="14" name="スライド番号プレースホルダー 12">
            <a:extLst>
              <a:ext uri="{FF2B5EF4-FFF2-40B4-BE49-F238E27FC236}">
                <a16:creationId xmlns:a16="http://schemas.microsoft.com/office/drawing/2014/main" id="{609B2FD7-D967-CD1D-CE88-CE6E9E758CB8}"/>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9</a:t>
            </a:fld>
            <a:endParaRPr lang="ja-JP" altLang="en-US" dirty="0"/>
          </a:p>
        </p:txBody>
      </p:sp>
      <p:sp>
        <p:nvSpPr>
          <p:cNvPr id="2" name="楕円 1">
            <a:extLst>
              <a:ext uri="{FF2B5EF4-FFF2-40B4-BE49-F238E27FC236}">
                <a16:creationId xmlns:a16="http://schemas.microsoft.com/office/drawing/2014/main" id="{F2F1A5A6-DE1B-42AC-9FD7-070C0B15C6C7}"/>
              </a:ext>
            </a:extLst>
          </p:cNvPr>
          <p:cNvSpPr/>
          <p:nvPr/>
        </p:nvSpPr>
        <p:spPr>
          <a:xfrm>
            <a:off x="1021080" y="2076450"/>
            <a:ext cx="617220" cy="746760"/>
          </a:xfrm>
          <a:prstGeom prst="ellipse">
            <a:avLst/>
          </a:prstGeom>
          <a:noFill/>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EF8B3367-384F-4B35-B458-D6F69D9B990E}"/>
              </a:ext>
            </a:extLst>
          </p:cNvPr>
          <p:cNvSpPr/>
          <p:nvPr/>
        </p:nvSpPr>
        <p:spPr>
          <a:xfrm rot="1978911">
            <a:off x="2661991" y="2744779"/>
            <a:ext cx="593510" cy="860341"/>
          </a:xfrm>
          <a:prstGeom prst="ellipse">
            <a:avLst/>
          </a:prstGeom>
          <a:noFill/>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284542FE-02D7-45B1-A498-FEB54F4726F0}"/>
              </a:ext>
            </a:extLst>
          </p:cNvPr>
          <p:cNvSpPr/>
          <p:nvPr/>
        </p:nvSpPr>
        <p:spPr>
          <a:xfrm rot="423654">
            <a:off x="4863553" y="2038040"/>
            <a:ext cx="569660" cy="1032312"/>
          </a:xfrm>
          <a:prstGeom prst="ellipse">
            <a:avLst/>
          </a:prstGeom>
          <a:noFill/>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9" name="楕円 78">
            <a:extLst>
              <a:ext uri="{FF2B5EF4-FFF2-40B4-BE49-F238E27FC236}">
                <a16:creationId xmlns:a16="http://schemas.microsoft.com/office/drawing/2014/main" id="{B219748E-1EBE-418F-BCA2-B2340F12728C}"/>
              </a:ext>
            </a:extLst>
          </p:cNvPr>
          <p:cNvSpPr/>
          <p:nvPr/>
        </p:nvSpPr>
        <p:spPr>
          <a:xfrm>
            <a:off x="6187980" y="1696130"/>
            <a:ext cx="919633" cy="650830"/>
          </a:xfrm>
          <a:prstGeom prst="ellipse">
            <a:avLst/>
          </a:prstGeom>
          <a:noFill/>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126C9D17-C49D-416B-A1CA-4A8B5D347F6A}"/>
              </a:ext>
            </a:extLst>
          </p:cNvPr>
          <p:cNvSpPr/>
          <p:nvPr/>
        </p:nvSpPr>
        <p:spPr>
          <a:xfrm rot="20671703">
            <a:off x="7273229" y="3161079"/>
            <a:ext cx="1623697" cy="636445"/>
          </a:xfrm>
          <a:prstGeom prst="ellipse">
            <a:avLst/>
          </a:prstGeom>
          <a:noFill/>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1" name="コンテンツ プレースホルダー 2">
            <a:extLst>
              <a:ext uri="{FF2B5EF4-FFF2-40B4-BE49-F238E27FC236}">
                <a16:creationId xmlns:a16="http://schemas.microsoft.com/office/drawing/2014/main" id="{92731E5F-65D3-41D3-8368-66C43DDAA54A}"/>
              </a:ext>
            </a:extLst>
          </p:cNvPr>
          <p:cNvSpPr txBox="1">
            <a:spLocks/>
          </p:cNvSpPr>
          <p:nvPr/>
        </p:nvSpPr>
        <p:spPr>
          <a:xfrm>
            <a:off x="515066" y="3895094"/>
            <a:ext cx="1012027"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上町断層帯</a:t>
            </a:r>
            <a:r>
              <a:rPr lang="en-US" altLang="ja-JP" sz="1100" dirty="0">
                <a:latin typeface="+mn-ea"/>
              </a:rPr>
              <a:t>A</a:t>
            </a:r>
            <a:endParaRPr lang="ja-JP" altLang="en-US" sz="1100" dirty="0">
              <a:latin typeface="+mn-ea"/>
            </a:endParaRPr>
          </a:p>
        </p:txBody>
      </p:sp>
      <p:sp>
        <p:nvSpPr>
          <p:cNvPr id="82" name="コンテンツ プレースホルダー 2">
            <a:extLst>
              <a:ext uri="{FF2B5EF4-FFF2-40B4-BE49-F238E27FC236}">
                <a16:creationId xmlns:a16="http://schemas.microsoft.com/office/drawing/2014/main" id="{EA8D2640-2598-4F9D-AB9A-AEF1BD0CF6C7}"/>
              </a:ext>
            </a:extLst>
          </p:cNvPr>
          <p:cNvSpPr txBox="1">
            <a:spLocks/>
          </p:cNvSpPr>
          <p:nvPr/>
        </p:nvSpPr>
        <p:spPr>
          <a:xfrm>
            <a:off x="3859302" y="3914810"/>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生駒断層帯</a:t>
            </a:r>
          </a:p>
        </p:txBody>
      </p:sp>
      <p:sp>
        <p:nvSpPr>
          <p:cNvPr id="83" name="コンテンツ プレースホルダー 2">
            <a:extLst>
              <a:ext uri="{FF2B5EF4-FFF2-40B4-BE49-F238E27FC236}">
                <a16:creationId xmlns:a16="http://schemas.microsoft.com/office/drawing/2014/main" id="{032E65A4-185F-4498-9C6D-05F44EC9237A}"/>
              </a:ext>
            </a:extLst>
          </p:cNvPr>
          <p:cNvSpPr txBox="1">
            <a:spLocks/>
          </p:cNvSpPr>
          <p:nvPr/>
        </p:nvSpPr>
        <p:spPr>
          <a:xfrm>
            <a:off x="7386880" y="3905753"/>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中央構造線断層帯</a:t>
            </a:r>
          </a:p>
        </p:txBody>
      </p:sp>
      <p:sp>
        <p:nvSpPr>
          <p:cNvPr id="84" name="コンテンツ プレースホルダー 2">
            <a:extLst>
              <a:ext uri="{FF2B5EF4-FFF2-40B4-BE49-F238E27FC236}">
                <a16:creationId xmlns:a16="http://schemas.microsoft.com/office/drawing/2014/main" id="{6CFA78DC-2FF4-46C1-BF81-5A60216C3A36}"/>
              </a:ext>
            </a:extLst>
          </p:cNvPr>
          <p:cNvSpPr txBox="1">
            <a:spLocks/>
          </p:cNvSpPr>
          <p:nvPr/>
        </p:nvSpPr>
        <p:spPr>
          <a:xfrm>
            <a:off x="5623586" y="3912345"/>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有馬高槻断層帯</a:t>
            </a:r>
          </a:p>
        </p:txBody>
      </p:sp>
      <p:sp>
        <p:nvSpPr>
          <p:cNvPr id="86" name="コンテンツ プレースホルダー 2">
            <a:extLst>
              <a:ext uri="{FF2B5EF4-FFF2-40B4-BE49-F238E27FC236}">
                <a16:creationId xmlns:a16="http://schemas.microsoft.com/office/drawing/2014/main" id="{8EAC346B-4617-444A-B143-56B6E3AACA85}"/>
              </a:ext>
            </a:extLst>
          </p:cNvPr>
          <p:cNvSpPr txBox="1">
            <a:spLocks/>
          </p:cNvSpPr>
          <p:nvPr/>
        </p:nvSpPr>
        <p:spPr>
          <a:xfrm>
            <a:off x="2280658" y="3895094"/>
            <a:ext cx="1012027"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上町断層帯</a:t>
            </a:r>
            <a:r>
              <a:rPr lang="en-US" altLang="ja-JP" sz="1100" dirty="0">
                <a:latin typeface="+mn-ea"/>
              </a:rPr>
              <a:t>B</a:t>
            </a:r>
            <a:endParaRPr lang="ja-JP" altLang="en-US" sz="1100" dirty="0">
              <a:latin typeface="+mn-ea"/>
            </a:endParaRPr>
          </a:p>
        </p:txBody>
      </p:sp>
      <p:sp>
        <p:nvSpPr>
          <p:cNvPr id="87" name="コンテンツ プレースホルダー 2">
            <a:extLst>
              <a:ext uri="{FF2B5EF4-FFF2-40B4-BE49-F238E27FC236}">
                <a16:creationId xmlns:a16="http://schemas.microsoft.com/office/drawing/2014/main" id="{E95213D9-5F06-4575-A396-CFDC62616286}"/>
              </a:ext>
            </a:extLst>
          </p:cNvPr>
          <p:cNvSpPr txBox="1">
            <a:spLocks/>
          </p:cNvSpPr>
          <p:nvPr/>
        </p:nvSpPr>
        <p:spPr>
          <a:xfrm>
            <a:off x="5852592" y="6640729"/>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六甲淡路断層帯</a:t>
            </a:r>
          </a:p>
        </p:txBody>
      </p:sp>
      <p:sp>
        <p:nvSpPr>
          <p:cNvPr id="88" name="コンテンツ プレースホルダー 2">
            <a:extLst>
              <a:ext uri="{FF2B5EF4-FFF2-40B4-BE49-F238E27FC236}">
                <a16:creationId xmlns:a16="http://schemas.microsoft.com/office/drawing/2014/main" id="{643B3C2C-DC98-44DF-8F8C-94EB98199594}"/>
              </a:ext>
            </a:extLst>
          </p:cNvPr>
          <p:cNvSpPr txBox="1">
            <a:spLocks/>
          </p:cNvSpPr>
          <p:nvPr/>
        </p:nvSpPr>
        <p:spPr>
          <a:xfrm>
            <a:off x="7498385" y="6644531"/>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大阪湾断層帯</a:t>
            </a:r>
          </a:p>
        </p:txBody>
      </p:sp>
      <p:sp>
        <p:nvSpPr>
          <p:cNvPr id="89" name="テキスト ボックス 88">
            <a:extLst>
              <a:ext uri="{FF2B5EF4-FFF2-40B4-BE49-F238E27FC236}">
                <a16:creationId xmlns:a16="http://schemas.microsoft.com/office/drawing/2014/main" id="{BF5EAAF5-CBBF-4AE5-B7FB-B4C5AE2953AF}"/>
              </a:ext>
            </a:extLst>
          </p:cNvPr>
          <p:cNvSpPr txBox="1"/>
          <p:nvPr/>
        </p:nvSpPr>
        <p:spPr>
          <a:xfrm>
            <a:off x="5838390" y="4149455"/>
            <a:ext cx="2979325" cy="285852"/>
          </a:xfrm>
          <a:prstGeom prst="rect">
            <a:avLst/>
          </a:prstGeom>
          <a:noFill/>
        </p:spPr>
        <p:txBody>
          <a:bodyPr wrap="square">
            <a:spAutoFit/>
          </a:bodyPr>
          <a:lstStyle/>
          <a:p>
            <a:r>
              <a:rPr kumimoji="1" lang="en-US" altLang="ja-JP" sz="1200" u="sng" dirty="0">
                <a:solidFill>
                  <a:schemeClr val="tx1"/>
                </a:solidFill>
                <a:latin typeface="Meiryo UI" panose="020B0604030504040204" pitchFamily="50" charset="-128"/>
                <a:ea typeface="Meiryo UI" panose="020B0604030504040204" pitchFamily="50" charset="-128"/>
              </a:rPr>
              <a:t>H19</a:t>
            </a:r>
            <a:r>
              <a:rPr kumimoji="1" lang="ja-JP" altLang="en-US" sz="1200" u="sng" dirty="0">
                <a:latin typeface="Meiryo UI" panose="020B0604030504040204" pitchFamily="50" charset="-128"/>
                <a:ea typeface="Meiryo UI" panose="020B0604030504040204" pitchFamily="50" charset="-128"/>
              </a:rPr>
              <a:t>算定において対象外とした断層帯</a:t>
            </a:r>
            <a:endParaRPr lang="ja-JP" altLang="en-US" sz="1200" u="sng" dirty="0"/>
          </a:p>
        </p:txBody>
      </p:sp>
      <p:sp>
        <p:nvSpPr>
          <p:cNvPr id="90" name="角丸四角形 63">
            <a:extLst>
              <a:ext uri="{FF2B5EF4-FFF2-40B4-BE49-F238E27FC236}">
                <a16:creationId xmlns:a16="http://schemas.microsoft.com/office/drawing/2014/main" id="{86949C3A-C916-4A13-8CC3-0770E0271D49}"/>
              </a:ext>
            </a:extLst>
          </p:cNvPr>
          <p:cNvSpPr/>
          <p:nvPr/>
        </p:nvSpPr>
        <p:spPr>
          <a:xfrm>
            <a:off x="103803" y="452735"/>
            <a:ext cx="2255349"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bg1"/>
                </a:solidFill>
                <a:latin typeface="Meiryo UI" panose="020B0604030504040204" pitchFamily="50" charset="-128"/>
                <a:ea typeface="Meiryo UI" panose="020B0604030504040204" pitchFamily="50" charset="-128"/>
              </a:rPr>
              <a:t>H19</a:t>
            </a:r>
            <a:r>
              <a:rPr kumimoji="1" lang="ja-JP" altLang="en-US" sz="1400" dirty="0">
                <a:solidFill>
                  <a:schemeClr val="bg1"/>
                </a:solidFill>
                <a:latin typeface="Meiryo UI" panose="020B0604030504040204" pitchFamily="50" charset="-128"/>
                <a:ea typeface="Meiryo UI" panose="020B0604030504040204" pitchFamily="50" charset="-128"/>
              </a:rPr>
              <a:t>算定時の結果確認</a:t>
            </a:r>
          </a:p>
        </p:txBody>
      </p:sp>
    </p:spTree>
    <p:extLst>
      <p:ext uri="{BB962C8B-B14F-4D97-AF65-F5344CB8AC3E}">
        <p14:creationId xmlns:p14="http://schemas.microsoft.com/office/powerpoint/2010/main" val="404966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③</a:t>
            </a:r>
            <a:r>
              <a:rPr lang="zh-TW" altLang="en-US" dirty="0"/>
              <a:t>．</a:t>
            </a:r>
            <a:r>
              <a:rPr lang="ja-JP" altLang="en-US" dirty="0"/>
              <a:t>対象断層の絞り込み（ステップ１）</a:t>
            </a:r>
            <a:endParaRPr lang="ja-JP" altLang="en-US" sz="1600" dirty="0"/>
          </a:p>
        </p:txBody>
      </p:sp>
      <p:sp>
        <p:nvSpPr>
          <p:cNvPr id="2" name="スライド番号プレースホルダー 12">
            <a:extLst>
              <a:ext uri="{FF2B5EF4-FFF2-40B4-BE49-F238E27FC236}">
                <a16:creationId xmlns:a16="http://schemas.microsoft.com/office/drawing/2014/main" id="{053EB125-E440-9D7F-839A-566108718047}"/>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10</a:t>
            </a:fld>
            <a:endParaRPr lang="ja-JP" altLang="en-US"/>
          </a:p>
        </p:txBody>
      </p:sp>
      <p:sp>
        <p:nvSpPr>
          <p:cNvPr id="9" name="角丸四角形 73">
            <a:extLst>
              <a:ext uri="{FF2B5EF4-FFF2-40B4-BE49-F238E27FC236}">
                <a16:creationId xmlns:a16="http://schemas.microsoft.com/office/drawing/2014/main" id="{3C1DDF08-6BEA-B600-24A4-1C6258E9B002}"/>
              </a:ext>
            </a:extLst>
          </p:cNvPr>
          <p:cNvSpPr/>
          <p:nvPr/>
        </p:nvSpPr>
        <p:spPr>
          <a:xfrm>
            <a:off x="269826" y="929100"/>
            <a:ext cx="3977054"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断層帯の平面的な位置や延長の確認（令和</a:t>
            </a:r>
            <a:r>
              <a:rPr kumimoji="1" lang="en-US" altLang="ja-JP" sz="1200" b="1" dirty="0">
                <a:solidFill>
                  <a:schemeClr val="tx1"/>
                </a:solidFill>
                <a:latin typeface="Meiryo UI" panose="020B0604030504040204" pitchFamily="50" charset="-128"/>
                <a:ea typeface="Meiryo UI" panose="020B0604030504040204" pitchFamily="50" charset="-128"/>
              </a:rPr>
              <a:t>5</a:t>
            </a:r>
            <a:r>
              <a:rPr kumimoji="1" lang="ja-JP" altLang="en-US" sz="1200" b="1" dirty="0">
                <a:solidFill>
                  <a:schemeClr val="tx1"/>
                </a:solidFill>
                <a:latin typeface="Meiryo UI" panose="020B0604030504040204" pitchFamily="50" charset="-128"/>
                <a:ea typeface="Meiryo UI" panose="020B0604030504040204" pitchFamily="50" charset="-128"/>
              </a:rPr>
              <a:t>年</a:t>
            </a:r>
            <a:r>
              <a:rPr kumimoji="1" lang="en-US" altLang="ja-JP" sz="1200" b="1" dirty="0">
                <a:solidFill>
                  <a:schemeClr val="tx1"/>
                </a:solidFill>
                <a:latin typeface="Meiryo UI" panose="020B0604030504040204" pitchFamily="50" charset="-128"/>
                <a:ea typeface="Meiryo UI" panose="020B0604030504040204" pitchFamily="50" charset="-128"/>
              </a:rPr>
              <a:t>4</a:t>
            </a:r>
            <a:r>
              <a:rPr kumimoji="1" lang="ja-JP" altLang="en-US" sz="1200" b="1" dirty="0">
                <a:solidFill>
                  <a:schemeClr val="tx1"/>
                </a:solidFill>
                <a:latin typeface="Meiryo UI" panose="020B0604030504040204" pitchFamily="50" charset="-128"/>
                <a:ea typeface="Meiryo UI" panose="020B0604030504040204" pitchFamily="50" charset="-128"/>
              </a:rPr>
              <a:t>月時点）</a:t>
            </a:r>
          </a:p>
        </p:txBody>
      </p:sp>
      <p:sp>
        <p:nvSpPr>
          <p:cNvPr id="13" name="正方形/長方形 12"/>
          <p:cNvSpPr/>
          <p:nvPr/>
        </p:nvSpPr>
        <p:spPr>
          <a:xfrm>
            <a:off x="165100" y="596900"/>
            <a:ext cx="8870950" cy="61975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103803" y="464007"/>
            <a:ext cx="1566501"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断層帯の確認</a:t>
            </a:r>
          </a:p>
        </p:txBody>
      </p:sp>
      <p:pic>
        <p:nvPicPr>
          <p:cNvPr id="37" name="コンテンツ プレースホルダー 13">
            <a:extLst>
              <a:ext uri="{FF2B5EF4-FFF2-40B4-BE49-F238E27FC236}">
                <a16:creationId xmlns:a16="http://schemas.microsoft.com/office/drawing/2014/main" id="{838A9F73-6795-B8C5-8E00-0672BE781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1995" y="1282870"/>
            <a:ext cx="1856850" cy="1658408"/>
          </a:xfrm>
          <a:prstGeom prst="rect">
            <a:avLst/>
          </a:prstGeom>
        </p:spPr>
      </p:pic>
      <p:pic>
        <p:nvPicPr>
          <p:cNvPr id="38" name="コンテンツ プレースホルダー 12">
            <a:extLst>
              <a:ext uri="{FF2B5EF4-FFF2-40B4-BE49-F238E27FC236}">
                <a16:creationId xmlns:a16="http://schemas.microsoft.com/office/drawing/2014/main" id="{3288FB7F-657F-8459-E59B-03520372C9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497" y="1278977"/>
            <a:ext cx="1856850" cy="1658408"/>
          </a:xfrm>
          <a:prstGeom prst="rect">
            <a:avLst/>
          </a:prstGeom>
        </p:spPr>
      </p:pic>
      <p:pic>
        <p:nvPicPr>
          <p:cNvPr id="39" name="コンテンツ プレースホルダー 21">
            <a:extLst>
              <a:ext uri="{FF2B5EF4-FFF2-40B4-BE49-F238E27FC236}">
                <a16:creationId xmlns:a16="http://schemas.microsoft.com/office/drawing/2014/main" id="{F4A3BAFD-1D1A-F538-B4A9-99D45403DF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3970" y="1278977"/>
            <a:ext cx="1856850" cy="1658408"/>
          </a:xfrm>
          <a:prstGeom prst="rect">
            <a:avLst/>
          </a:prstGeom>
        </p:spPr>
      </p:pic>
      <p:pic>
        <p:nvPicPr>
          <p:cNvPr id="42" name="コンテンツ プレースホルダー 23">
            <a:extLst>
              <a:ext uri="{FF2B5EF4-FFF2-40B4-BE49-F238E27FC236}">
                <a16:creationId xmlns:a16="http://schemas.microsoft.com/office/drawing/2014/main" id="{E2EF1EDE-4337-C0DA-F657-741DA898B0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8378" y="3200399"/>
            <a:ext cx="1856850" cy="1658408"/>
          </a:xfrm>
          <a:prstGeom prst="rect">
            <a:avLst/>
          </a:prstGeom>
        </p:spPr>
      </p:pic>
      <p:sp>
        <p:nvSpPr>
          <p:cNvPr id="45" name="コンテンツ プレースホルダー 2">
            <a:extLst>
              <a:ext uri="{FF2B5EF4-FFF2-40B4-BE49-F238E27FC236}">
                <a16:creationId xmlns:a16="http://schemas.microsoft.com/office/drawing/2014/main" id="{4DA27B01-2699-A9EB-7E23-1674CAC3354E}"/>
              </a:ext>
            </a:extLst>
          </p:cNvPr>
          <p:cNvSpPr txBox="1">
            <a:spLocks/>
          </p:cNvSpPr>
          <p:nvPr/>
        </p:nvSpPr>
        <p:spPr>
          <a:xfrm>
            <a:off x="4693969" y="1058471"/>
            <a:ext cx="961613"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生駒断層帯</a:t>
            </a:r>
          </a:p>
        </p:txBody>
      </p:sp>
      <p:sp>
        <p:nvSpPr>
          <p:cNvPr id="46" name="コンテンツ プレースホルダー 2">
            <a:extLst>
              <a:ext uri="{FF2B5EF4-FFF2-40B4-BE49-F238E27FC236}">
                <a16:creationId xmlns:a16="http://schemas.microsoft.com/office/drawing/2014/main" id="{D3EBA1D9-3B7D-527E-F417-39062A3F6012}"/>
              </a:ext>
            </a:extLst>
          </p:cNvPr>
          <p:cNvSpPr txBox="1">
            <a:spLocks/>
          </p:cNvSpPr>
          <p:nvPr/>
        </p:nvSpPr>
        <p:spPr>
          <a:xfrm>
            <a:off x="2557561" y="2988849"/>
            <a:ext cx="1510519"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六甲・淡路島断層帯</a:t>
            </a:r>
          </a:p>
        </p:txBody>
      </p:sp>
      <p:sp>
        <p:nvSpPr>
          <p:cNvPr id="51"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493496" y="1076199"/>
            <a:ext cx="1510519"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上町断層帯①</a:t>
            </a:r>
          </a:p>
        </p:txBody>
      </p:sp>
      <p:sp>
        <p:nvSpPr>
          <p:cNvPr id="52" name="コンテンツ プレースホルダー 2">
            <a:extLst>
              <a:ext uri="{FF2B5EF4-FFF2-40B4-BE49-F238E27FC236}">
                <a16:creationId xmlns:a16="http://schemas.microsoft.com/office/drawing/2014/main" id="{46E3582C-6167-690A-F305-2C118E5C8618}"/>
              </a:ext>
            </a:extLst>
          </p:cNvPr>
          <p:cNvSpPr txBox="1">
            <a:spLocks/>
          </p:cNvSpPr>
          <p:nvPr/>
        </p:nvSpPr>
        <p:spPr>
          <a:xfrm>
            <a:off x="2581994" y="1084979"/>
            <a:ext cx="1510519"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上町断層帯②</a:t>
            </a:r>
          </a:p>
        </p:txBody>
      </p:sp>
      <p:sp>
        <p:nvSpPr>
          <p:cNvPr id="54" name="コンテンツ プレースホルダー 2">
            <a:extLst>
              <a:ext uri="{FF2B5EF4-FFF2-40B4-BE49-F238E27FC236}">
                <a16:creationId xmlns:a16="http://schemas.microsoft.com/office/drawing/2014/main" id="{2088524C-D5A3-7782-8B63-AEEA574412EF}"/>
              </a:ext>
            </a:extLst>
          </p:cNvPr>
          <p:cNvSpPr txBox="1">
            <a:spLocks/>
          </p:cNvSpPr>
          <p:nvPr/>
        </p:nvSpPr>
        <p:spPr>
          <a:xfrm>
            <a:off x="7056438" y="319115"/>
            <a:ext cx="2026200" cy="640331"/>
          </a:xfrm>
          <a:prstGeom prst="rect">
            <a:avLst/>
          </a:prstGeom>
          <a:solidFill>
            <a:schemeClr val="bg1"/>
          </a:solidFill>
          <a:ln>
            <a:solidFill>
              <a:schemeClr val="tx1"/>
            </a:solid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dirty="0">
                <a:latin typeface="+mn-ea"/>
              </a:rPr>
              <a:t>黒線：</a:t>
            </a:r>
            <a:r>
              <a:rPr lang="en-US" altLang="ja-JP" sz="1200" dirty="0">
                <a:latin typeface="+mn-ea"/>
              </a:rPr>
              <a:t>H19</a:t>
            </a:r>
            <a:r>
              <a:rPr lang="ja-JP" altLang="en-US" sz="1200" dirty="0">
                <a:latin typeface="+mn-ea"/>
              </a:rPr>
              <a:t>算定の断層位置</a:t>
            </a:r>
            <a:endParaRPr lang="en-US" altLang="ja-JP" sz="1200" dirty="0">
              <a:latin typeface="+mn-ea"/>
            </a:endParaRPr>
          </a:p>
          <a:p>
            <a:pPr marL="0" indent="0">
              <a:buNone/>
            </a:pPr>
            <a:r>
              <a:rPr lang="ja-JP" altLang="en-US" sz="1200" dirty="0">
                <a:solidFill>
                  <a:srgbClr val="FF0000"/>
                </a:solidFill>
                <a:latin typeface="+mn-ea"/>
              </a:rPr>
              <a:t>赤線</a:t>
            </a:r>
            <a:r>
              <a:rPr lang="ja-JP" altLang="en-US" sz="1200" dirty="0">
                <a:latin typeface="+mn-ea"/>
              </a:rPr>
              <a:t>：現時点の断層位置</a:t>
            </a:r>
          </a:p>
        </p:txBody>
      </p:sp>
      <p:pic>
        <p:nvPicPr>
          <p:cNvPr id="26" name="コンテンツ プレースホルダー 22">
            <a:extLst>
              <a:ext uri="{FF2B5EF4-FFF2-40B4-BE49-F238E27FC236}">
                <a16:creationId xmlns:a16="http://schemas.microsoft.com/office/drawing/2014/main" id="{B119362B-FE52-4C02-ADA9-4C279D0222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6077" y="1271429"/>
            <a:ext cx="1856850" cy="1658408"/>
          </a:xfrm>
          <a:prstGeom prst="rect">
            <a:avLst/>
          </a:prstGeom>
        </p:spPr>
      </p:pic>
      <p:pic>
        <p:nvPicPr>
          <p:cNvPr id="27" name="図 26">
            <a:extLst>
              <a:ext uri="{FF2B5EF4-FFF2-40B4-BE49-F238E27FC236}">
                <a16:creationId xmlns:a16="http://schemas.microsoft.com/office/drawing/2014/main" id="{9C8666B9-78B4-42A1-ACBC-D393EEEF06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577" y="3200903"/>
            <a:ext cx="1856850" cy="1658408"/>
          </a:xfrm>
          <a:prstGeom prst="rect">
            <a:avLst/>
          </a:prstGeom>
        </p:spPr>
      </p:pic>
      <p:pic>
        <p:nvPicPr>
          <p:cNvPr id="31" name="コンテンツ プレースホルダー 24">
            <a:extLst>
              <a:ext uri="{FF2B5EF4-FFF2-40B4-BE49-F238E27FC236}">
                <a16:creationId xmlns:a16="http://schemas.microsoft.com/office/drawing/2014/main" id="{1410D212-CD64-40C1-9B3E-6030BC4E48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5240" y="3200903"/>
            <a:ext cx="1856850" cy="1658408"/>
          </a:xfrm>
          <a:prstGeom prst="rect">
            <a:avLst/>
          </a:prstGeom>
        </p:spPr>
      </p:pic>
      <p:pic>
        <p:nvPicPr>
          <p:cNvPr id="32" name="コンテンツ プレースホルダー 20">
            <a:extLst>
              <a:ext uri="{FF2B5EF4-FFF2-40B4-BE49-F238E27FC236}">
                <a16:creationId xmlns:a16="http://schemas.microsoft.com/office/drawing/2014/main" id="{9936F437-03CE-4CA1-BFD1-5C06CFDC4E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2102" y="3172094"/>
            <a:ext cx="1856850" cy="1658408"/>
          </a:xfrm>
          <a:prstGeom prst="rect">
            <a:avLst/>
          </a:prstGeom>
        </p:spPr>
      </p:pic>
      <p:sp>
        <p:nvSpPr>
          <p:cNvPr id="34" name="コンテンツ プレースホルダー 2">
            <a:extLst>
              <a:ext uri="{FF2B5EF4-FFF2-40B4-BE49-F238E27FC236}">
                <a16:creationId xmlns:a16="http://schemas.microsoft.com/office/drawing/2014/main" id="{A2C2C3AB-39B7-41B0-9BA5-629A05D1C420}"/>
              </a:ext>
            </a:extLst>
          </p:cNvPr>
          <p:cNvSpPr txBox="1">
            <a:spLocks/>
          </p:cNvSpPr>
          <p:nvPr/>
        </p:nvSpPr>
        <p:spPr>
          <a:xfrm>
            <a:off x="6811590" y="3002908"/>
            <a:ext cx="1259290"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京都西山断層帯</a:t>
            </a:r>
          </a:p>
        </p:txBody>
      </p:sp>
      <p:sp>
        <p:nvSpPr>
          <p:cNvPr id="35" name="コンテンツ プレースホルダー 2">
            <a:extLst>
              <a:ext uri="{FF2B5EF4-FFF2-40B4-BE49-F238E27FC236}">
                <a16:creationId xmlns:a16="http://schemas.microsoft.com/office/drawing/2014/main" id="{52A54FF9-AFC7-425C-9C60-B2BBA03A9D2F}"/>
              </a:ext>
            </a:extLst>
          </p:cNvPr>
          <p:cNvSpPr txBox="1">
            <a:spLocks/>
          </p:cNvSpPr>
          <p:nvPr/>
        </p:nvSpPr>
        <p:spPr>
          <a:xfrm>
            <a:off x="4689199" y="3002908"/>
            <a:ext cx="1119310"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大阪湾断層帯</a:t>
            </a:r>
          </a:p>
        </p:txBody>
      </p:sp>
      <p:sp>
        <p:nvSpPr>
          <p:cNvPr id="40" name="コンテンツ プレースホルダー 2">
            <a:extLst>
              <a:ext uri="{FF2B5EF4-FFF2-40B4-BE49-F238E27FC236}">
                <a16:creationId xmlns:a16="http://schemas.microsoft.com/office/drawing/2014/main" id="{41BB1F7C-1519-4856-A13A-742528B86508}"/>
              </a:ext>
            </a:extLst>
          </p:cNvPr>
          <p:cNvSpPr txBox="1">
            <a:spLocks/>
          </p:cNvSpPr>
          <p:nvPr/>
        </p:nvSpPr>
        <p:spPr>
          <a:xfrm>
            <a:off x="6826076" y="1073434"/>
            <a:ext cx="1321992"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有馬高槻断層帯</a:t>
            </a:r>
          </a:p>
        </p:txBody>
      </p:sp>
      <p:sp>
        <p:nvSpPr>
          <p:cNvPr id="41" name="コンテンツ プレースホルダー 2">
            <a:extLst>
              <a:ext uri="{FF2B5EF4-FFF2-40B4-BE49-F238E27FC236}">
                <a16:creationId xmlns:a16="http://schemas.microsoft.com/office/drawing/2014/main" id="{F421EAE6-DB4D-44DF-A16F-77792F9C592E}"/>
              </a:ext>
            </a:extLst>
          </p:cNvPr>
          <p:cNvSpPr txBox="1">
            <a:spLocks/>
          </p:cNvSpPr>
          <p:nvPr/>
        </p:nvSpPr>
        <p:spPr>
          <a:xfrm>
            <a:off x="513735" y="3002908"/>
            <a:ext cx="1509359"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中央構造線断層帯</a:t>
            </a:r>
          </a:p>
        </p:txBody>
      </p:sp>
      <p:pic>
        <p:nvPicPr>
          <p:cNvPr id="43" name="コンテンツ プレースホルダー 21">
            <a:extLst>
              <a:ext uri="{FF2B5EF4-FFF2-40B4-BE49-F238E27FC236}">
                <a16:creationId xmlns:a16="http://schemas.microsoft.com/office/drawing/2014/main" id="{DCDD4DDF-E7A9-4094-9BEB-3135D5E960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865" y="5109918"/>
            <a:ext cx="1856850" cy="1658408"/>
          </a:xfrm>
          <a:prstGeom prst="rect">
            <a:avLst/>
          </a:prstGeom>
        </p:spPr>
      </p:pic>
      <p:pic>
        <p:nvPicPr>
          <p:cNvPr id="44" name="コンテンツ プレースホルダー 20">
            <a:extLst>
              <a:ext uri="{FF2B5EF4-FFF2-40B4-BE49-F238E27FC236}">
                <a16:creationId xmlns:a16="http://schemas.microsoft.com/office/drawing/2014/main" id="{50F7BB04-7132-4DCC-A56E-FA2468AAFD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1452" y="5109918"/>
            <a:ext cx="1856850" cy="1658408"/>
          </a:xfrm>
          <a:prstGeom prst="rect">
            <a:avLst/>
          </a:prstGeom>
        </p:spPr>
      </p:pic>
      <p:pic>
        <p:nvPicPr>
          <p:cNvPr id="47" name="コンテンツ プレースホルダー 21">
            <a:extLst>
              <a:ext uri="{FF2B5EF4-FFF2-40B4-BE49-F238E27FC236}">
                <a16:creationId xmlns:a16="http://schemas.microsoft.com/office/drawing/2014/main" id="{19DCE096-37C8-486D-859C-7B0E39B71C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66337" y="5109918"/>
            <a:ext cx="1856850" cy="1658408"/>
          </a:xfrm>
          <a:prstGeom prst="rect">
            <a:avLst/>
          </a:prstGeom>
        </p:spPr>
      </p:pic>
      <p:pic>
        <p:nvPicPr>
          <p:cNvPr id="48" name="コンテンツ プレースホルダー 17">
            <a:extLst>
              <a:ext uri="{FF2B5EF4-FFF2-40B4-BE49-F238E27FC236}">
                <a16:creationId xmlns:a16="http://schemas.microsoft.com/office/drawing/2014/main" id="{6DCBB8AE-63A5-4AE9-AC6F-93B36300686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71222" y="5109918"/>
            <a:ext cx="1856850" cy="1658408"/>
          </a:xfrm>
          <a:prstGeom prst="rect">
            <a:avLst/>
          </a:prstGeom>
        </p:spPr>
      </p:pic>
      <p:sp>
        <p:nvSpPr>
          <p:cNvPr id="49" name="コンテンツ プレースホルダー 2">
            <a:extLst>
              <a:ext uri="{FF2B5EF4-FFF2-40B4-BE49-F238E27FC236}">
                <a16:creationId xmlns:a16="http://schemas.microsoft.com/office/drawing/2014/main" id="{0AAD040B-67AF-491C-8F39-D47078A1600A}"/>
              </a:ext>
            </a:extLst>
          </p:cNvPr>
          <p:cNvSpPr txBox="1">
            <a:spLocks/>
          </p:cNvSpPr>
          <p:nvPr/>
        </p:nvSpPr>
        <p:spPr>
          <a:xfrm>
            <a:off x="6822017" y="4901526"/>
            <a:ext cx="1565192"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奈良盆地東縁断層帯</a:t>
            </a:r>
          </a:p>
        </p:txBody>
      </p:sp>
      <p:sp>
        <p:nvSpPr>
          <p:cNvPr id="50" name="コンテンツ プレースホルダー 2">
            <a:extLst>
              <a:ext uri="{FF2B5EF4-FFF2-40B4-BE49-F238E27FC236}">
                <a16:creationId xmlns:a16="http://schemas.microsoft.com/office/drawing/2014/main" id="{23B4F027-90C6-4DA4-B60B-8BE13340CEDC}"/>
              </a:ext>
            </a:extLst>
          </p:cNvPr>
          <p:cNvSpPr txBox="1">
            <a:spLocks/>
          </p:cNvSpPr>
          <p:nvPr/>
        </p:nvSpPr>
        <p:spPr>
          <a:xfrm>
            <a:off x="4740036" y="4901526"/>
            <a:ext cx="961613"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山崎断層帯</a:t>
            </a:r>
          </a:p>
        </p:txBody>
      </p:sp>
      <p:sp>
        <p:nvSpPr>
          <p:cNvPr id="53" name="コンテンツ プレースホルダー 2">
            <a:extLst>
              <a:ext uri="{FF2B5EF4-FFF2-40B4-BE49-F238E27FC236}">
                <a16:creationId xmlns:a16="http://schemas.microsoft.com/office/drawing/2014/main" id="{C2036CDB-D8EA-4536-B516-EF139B87DD1E}"/>
              </a:ext>
            </a:extLst>
          </p:cNvPr>
          <p:cNvSpPr txBox="1">
            <a:spLocks/>
          </p:cNvSpPr>
          <p:nvPr/>
        </p:nvSpPr>
        <p:spPr>
          <a:xfrm>
            <a:off x="576791" y="4922308"/>
            <a:ext cx="1565192"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花折断層帯</a:t>
            </a:r>
          </a:p>
        </p:txBody>
      </p:sp>
      <p:sp>
        <p:nvSpPr>
          <p:cNvPr id="55" name="コンテンツ プレースホルダー 2">
            <a:extLst>
              <a:ext uri="{FF2B5EF4-FFF2-40B4-BE49-F238E27FC236}">
                <a16:creationId xmlns:a16="http://schemas.microsoft.com/office/drawing/2014/main" id="{3ECB8BCD-D483-4713-8B3C-62E6FA92F720}"/>
              </a:ext>
            </a:extLst>
          </p:cNvPr>
          <p:cNvSpPr txBox="1">
            <a:spLocks/>
          </p:cNvSpPr>
          <p:nvPr/>
        </p:nvSpPr>
        <p:spPr>
          <a:xfrm>
            <a:off x="2661451" y="4922308"/>
            <a:ext cx="1565192" cy="180434"/>
          </a:xfrm>
          <a:prstGeom prst="rect">
            <a:avLst/>
          </a:prstGeom>
          <a:solidFill>
            <a:schemeClr val="bg1"/>
          </a:solid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latin typeface="+mn-ea"/>
              </a:rPr>
              <a:t>琵琶湖西岸断層帯</a:t>
            </a:r>
          </a:p>
        </p:txBody>
      </p:sp>
    </p:spTree>
    <p:extLst>
      <p:ext uri="{BB962C8B-B14F-4D97-AF65-F5344CB8AC3E}">
        <p14:creationId xmlns:p14="http://schemas.microsoft.com/office/powerpoint/2010/main" val="143650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ップ&#10;&#10;自動的に生成された説明">
            <a:extLst>
              <a:ext uri="{FF2B5EF4-FFF2-40B4-BE49-F238E27FC236}">
                <a16:creationId xmlns:a16="http://schemas.microsoft.com/office/drawing/2014/main" id="{2AE53F00-1A8D-E5A8-8381-3C119BDC31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900" y="3372299"/>
            <a:ext cx="2744400" cy="3112532"/>
          </a:xfrm>
          <a:prstGeom prst="rect">
            <a:avLst/>
          </a:prstGeom>
        </p:spPr>
      </p:pic>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③</a:t>
            </a:r>
            <a:r>
              <a:rPr lang="zh-TW" altLang="en-US" dirty="0"/>
              <a:t>．</a:t>
            </a:r>
            <a:r>
              <a:rPr lang="ja-JP" altLang="en-US" dirty="0"/>
              <a:t>対象断層の絞り込み（ステップ１）</a:t>
            </a:r>
            <a:endParaRPr lang="ja-JP" altLang="en-US" sz="1600" dirty="0"/>
          </a:p>
        </p:txBody>
      </p:sp>
      <p:sp>
        <p:nvSpPr>
          <p:cNvPr id="14" name="スライド番号プレースホルダー 12">
            <a:extLst>
              <a:ext uri="{FF2B5EF4-FFF2-40B4-BE49-F238E27FC236}">
                <a16:creationId xmlns:a16="http://schemas.microsoft.com/office/drawing/2014/main" id="{609B2FD7-D967-CD1D-CE88-CE6E9E758CB8}"/>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11</a:t>
            </a:fld>
            <a:endParaRPr lang="ja-JP" altLang="en-US"/>
          </a:p>
        </p:txBody>
      </p:sp>
      <p:sp>
        <p:nvSpPr>
          <p:cNvPr id="24" name="正方形/長方形 23"/>
          <p:cNvSpPr/>
          <p:nvPr/>
        </p:nvSpPr>
        <p:spPr>
          <a:xfrm>
            <a:off x="165100" y="596901"/>
            <a:ext cx="8870950" cy="59563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A9CC0F3-AA2D-2DC8-5385-F4D99ABDF59D}"/>
              </a:ext>
            </a:extLst>
          </p:cNvPr>
          <p:cNvSpPr txBox="1"/>
          <p:nvPr/>
        </p:nvSpPr>
        <p:spPr>
          <a:xfrm>
            <a:off x="269825" y="1099385"/>
            <a:ext cx="8741928" cy="461665"/>
          </a:xfrm>
          <a:prstGeom prst="rect">
            <a:avLst/>
          </a:prstGeom>
          <a:noFill/>
        </p:spPr>
        <p:txBody>
          <a:bodyPr wrap="square">
            <a:spAutoFit/>
          </a:bodyPr>
          <a:lstStyle/>
          <a:p>
            <a:r>
              <a:rPr lang="en-US" altLang="ja-JP" sz="1200" dirty="0"/>
              <a:t>H19</a:t>
            </a:r>
            <a:r>
              <a:rPr lang="ja-JP" altLang="en-US" sz="1200" dirty="0"/>
              <a:t>算定時と最新の国勢調査の人口分布を確認したところ、大阪市内や北摂でメッシュあたり</a:t>
            </a:r>
            <a:r>
              <a:rPr lang="en-US" altLang="ja-JP" sz="1200" dirty="0"/>
              <a:t>1,000</a:t>
            </a:r>
            <a:r>
              <a:rPr lang="ja-JP" altLang="en-US" sz="1200" dirty="0"/>
              <a:t>人以上増加している地域が多い。</a:t>
            </a:r>
            <a:endParaRPr lang="en-US" altLang="ja-JP" sz="1200" dirty="0"/>
          </a:p>
          <a:p>
            <a:r>
              <a:rPr lang="ja-JP" altLang="en-US" sz="1200" dirty="0"/>
              <a:t>一方、メッシュあたり</a:t>
            </a:r>
            <a:r>
              <a:rPr lang="en-US" altLang="ja-JP" sz="1200" dirty="0"/>
              <a:t>1,000</a:t>
            </a:r>
            <a:r>
              <a:rPr lang="ja-JP" altLang="en-US" sz="1200" dirty="0"/>
              <a:t>人未満の増減は府内全域で確認できるが、全体的にやや減少している地域が多い。（大阪府の人口は減少）</a:t>
            </a:r>
          </a:p>
        </p:txBody>
      </p:sp>
      <p:pic>
        <p:nvPicPr>
          <p:cNvPr id="4" name="図 3" descr="グラフ&#10;&#10;自動的に生成された説明">
            <a:extLst>
              <a:ext uri="{FF2B5EF4-FFF2-40B4-BE49-F238E27FC236}">
                <a16:creationId xmlns:a16="http://schemas.microsoft.com/office/drawing/2014/main" id="{00137E79-0620-ADC6-29A2-0871EC478D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3356" y="4177553"/>
            <a:ext cx="972984" cy="941256"/>
          </a:xfrm>
          <a:prstGeom prst="rect">
            <a:avLst/>
          </a:prstGeom>
        </p:spPr>
      </p:pic>
      <p:sp>
        <p:nvSpPr>
          <p:cNvPr id="6" name="テキスト ボックス 5">
            <a:extLst>
              <a:ext uri="{FF2B5EF4-FFF2-40B4-BE49-F238E27FC236}">
                <a16:creationId xmlns:a16="http://schemas.microsoft.com/office/drawing/2014/main" id="{F534B52D-BF9E-C32D-FD5F-58DD79D237CF}"/>
              </a:ext>
            </a:extLst>
          </p:cNvPr>
          <p:cNvSpPr txBox="1"/>
          <p:nvPr/>
        </p:nvSpPr>
        <p:spPr>
          <a:xfrm>
            <a:off x="3144319" y="2772135"/>
            <a:ext cx="1227679" cy="600164"/>
          </a:xfrm>
          <a:prstGeom prst="rect">
            <a:avLst/>
          </a:prstGeom>
          <a:noFill/>
        </p:spPr>
        <p:txBody>
          <a:bodyPr wrap="square" rtlCol="0">
            <a:spAutoFit/>
          </a:bodyPr>
          <a:lstStyle/>
          <a:p>
            <a:r>
              <a:rPr kumimoji="1" lang="en-US" altLang="ja-JP" sz="1100" b="1" dirty="0"/>
              <a:t>2020</a:t>
            </a:r>
            <a:r>
              <a:rPr kumimoji="1" lang="ja-JP" altLang="en-US" sz="1100" b="1" dirty="0"/>
              <a:t>年（</a:t>
            </a:r>
            <a:r>
              <a:rPr kumimoji="1" lang="en-US" altLang="ja-JP" sz="1100" b="1" dirty="0"/>
              <a:t>R2</a:t>
            </a:r>
            <a:r>
              <a:rPr kumimoji="1" lang="ja-JP" altLang="en-US" sz="1100" b="1" dirty="0"/>
              <a:t>）</a:t>
            </a:r>
            <a:endParaRPr kumimoji="1" lang="en-US" altLang="ja-JP" sz="1100" b="1" dirty="0"/>
          </a:p>
          <a:p>
            <a:r>
              <a:rPr kumimoji="1" lang="ja-JP" altLang="en-US" sz="1100" b="1" dirty="0"/>
              <a:t>国勢調査</a:t>
            </a:r>
            <a:endParaRPr kumimoji="1" lang="en-US" altLang="ja-JP" sz="1100" b="1" dirty="0"/>
          </a:p>
          <a:p>
            <a:r>
              <a:rPr lang="en-US" altLang="ja-JP" sz="1100" dirty="0"/>
              <a:t>886</a:t>
            </a:r>
            <a:r>
              <a:rPr lang="ja-JP" altLang="en-US" sz="1100" dirty="0"/>
              <a:t>万人</a:t>
            </a:r>
            <a:endParaRPr kumimoji="1" lang="ja-JP" altLang="en-US" sz="1100" dirty="0"/>
          </a:p>
        </p:txBody>
      </p:sp>
      <p:pic>
        <p:nvPicPr>
          <p:cNvPr id="7" name="図 6" descr="グラフ&#10;&#10;自動的に生成された説明">
            <a:extLst>
              <a:ext uri="{FF2B5EF4-FFF2-40B4-BE49-F238E27FC236}">
                <a16:creationId xmlns:a16="http://schemas.microsoft.com/office/drawing/2014/main" id="{30BD2892-6200-8326-0EDF-A792E8F2B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06" y="5543575"/>
            <a:ext cx="972984" cy="941256"/>
          </a:xfrm>
          <a:prstGeom prst="rect">
            <a:avLst/>
          </a:prstGeom>
        </p:spPr>
      </p:pic>
      <p:pic>
        <p:nvPicPr>
          <p:cNvPr id="2" name="図 1" descr="マップ&#10;&#10;自動的に生成された説明">
            <a:extLst>
              <a:ext uri="{FF2B5EF4-FFF2-40B4-BE49-F238E27FC236}">
                <a16:creationId xmlns:a16="http://schemas.microsoft.com/office/drawing/2014/main" id="{327BC4A0-794A-DA99-6A91-FFADBBFD71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295" y="1608300"/>
            <a:ext cx="2746747" cy="3114402"/>
          </a:xfrm>
          <a:prstGeom prst="rect">
            <a:avLst/>
          </a:prstGeom>
        </p:spPr>
      </p:pic>
      <p:sp>
        <p:nvSpPr>
          <p:cNvPr id="5" name="テキスト ボックス 4">
            <a:extLst>
              <a:ext uri="{FF2B5EF4-FFF2-40B4-BE49-F238E27FC236}">
                <a16:creationId xmlns:a16="http://schemas.microsoft.com/office/drawing/2014/main" id="{9B1F1B22-AED2-05DB-9944-3248DEB1A1C7}"/>
              </a:ext>
            </a:extLst>
          </p:cNvPr>
          <p:cNvSpPr txBox="1"/>
          <p:nvPr/>
        </p:nvSpPr>
        <p:spPr>
          <a:xfrm>
            <a:off x="295891" y="1699272"/>
            <a:ext cx="2516319" cy="600164"/>
          </a:xfrm>
          <a:prstGeom prst="rect">
            <a:avLst/>
          </a:prstGeom>
          <a:noFill/>
        </p:spPr>
        <p:txBody>
          <a:bodyPr wrap="square" rtlCol="0">
            <a:spAutoFit/>
          </a:bodyPr>
          <a:lstStyle/>
          <a:p>
            <a:r>
              <a:rPr kumimoji="1" lang="en-US" altLang="ja-JP" sz="1100" b="1" dirty="0"/>
              <a:t>2005</a:t>
            </a:r>
            <a:r>
              <a:rPr kumimoji="1" lang="ja-JP" altLang="en-US" sz="1100" b="1" dirty="0"/>
              <a:t>年（</a:t>
            </a:r>
            <a:r>
              <a:rPr kumimoji="1" lang="en-US" altLang="ja-JP" sz="1100" b="1" dirty="0"/>
              <a:t>H17</a:t>
            </a:r>
            <a:r>
              <a:rPr kumimoji="1" lang="ja-JP" altLang="en-US" sz="1100" b="1" dirty="0"/>
              <a:t>）</a:t>
            </a:r>
            <a:endParaRPr kumimoji="1" lang="en-US" altLang="ja-JP" sz="1100" b="1" dirty="0"/>
          </a:p>
          <a:p>
            <a:r>
              <a:rPr kumimoji="1" lang="ja-JP" altLang="en-US" sz="1100" b="1" dirty="0"/>
              <a:t>国勢調査</a:t>
            </a:r>
            <a:endParaRPr kumimoji="1" lang="en-US" altLang="ja-JP" sz="1100" b="1" dirty="0"/>
          </a:p>
          <a:p>
            <a:r>
              <a:rPr lang="en-US" altLang="ja-JP" sz="1100" dirty="0"/>
              <a:t>888</a:t>
            </a:r>
            <a:r>
              <a:rPr lang="ja-JP" altLang="en-US" sz="1100" dirty="0"/>
              <a:t>万人</a:t>
            </a:r>
            <a:endParaRPr kumimoji="1" lang="ja-JP" altLang="en-US" sz="1100" dirty="0"/>
          </a:p>
        </p:txBody>
      </p:sp>
      <p:pic>
        <p:nvPicPr>
          <p:cNvPr id="18" name="図 17" descr="マップ&#10;&#10;自動的に生成された説明">
            <a:extLst>
              <a:ext uri="{FF2B5EF4-FFF2-40B4-BE49-F238E27FC236}">
                <a16:creationId xmlns:a16="http://schemas.microsoft.com/office/drawing/2014/main" id="{B4A4EA51-A0D5-B60B-6031-30498320AB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183" y="1785998"/>
            <a:ext cx="4122570" cy="4656581"/>
          </a:xfrm>
          <a:prstGeom prst="rect">
            <a:avLst/>
          </a:prstGeom>
        </p:spPr>
      </p:pic>
      <p:pic>
        <p:nvPicPr>
          <p:cNvPr id="19" name="図 18" descr="グラフ, 棒グラフ&#10;&#10;自動的に生成された説明">
            <a:extLst>
              <a:ext uri="{FF2B5EF4-FFF2-40B4-BE49-F238E27FC236}">
                <a16:creationId xmlns:a16="http://schemas.microsoft.com/office/drawing/2014/main" id="{C3E8917B-1170-72AD-1EC5-FD8CDCB2A9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9184" y="3925225"/>
            <a:ext cx="1227252" cy="1271360"/>
          </a:xfrm>
          <a:prstGeom prst="rect">
            <a:avLst/>
          </a:prstGeom>
        </p:spPr>
      </p:pic>
      <p:sp>
        <p:nvSpPr>
          <p:cNvPr id="20" name="テキスト ボックス 8">
            <a:extLst>
              <a:ext uri="{FF2B5EF4-FFF2-40B4-BE49-F238E27FC236}">
                <a16:creationId xmlns:a16="http://schemas.microsoft.com/office/drawing/2014/main" id="{B6FF8CD1-0FD3-4EA7-B390-2A125892053A}"/>
              </a:ext>
            </a:extLst>
          </p:cNvPr>
          <p:cNvSpPr txBox="1"/>
          <p:nvPr/>
        </p:nvSpPr>
        <p:spPr>
          <a:xfrm>
            <a:off x="7704193" y="1796408"/>
            <a:ext cx="1730465" cy="30777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400" dirty="0"/>
              <a:t>※500m</a:t>
            </a:r>
            <a:r>
              <a:rPr kumimoji="1" lang="ja-JP" altLang="en-US" sz="1400" dirty="0"/>
              <a:t>メッシュ</a:t>
            </a:r>
          </a:p>
        </p:txBody>
      </p:sp>
      <p:sp>
        <p:nvSpPr>
          <p:cNvPr id="21" name="テキスト ボックス 7">
            <a:extLst>
              <a:ext uri="{FF2B5EF4-FFF2-40B4-BE49-F238E27FC236}">
                <a16:creationId xmlns:a16="http://schemas.microsoft.com/office/drawing/2014/main" id="{C32A9147-FA90-06CC-14B8-E15239266C4D}"/>
              </a:ext>
            </a:extLst>
          </p:cNvPr>
          <p:cNvSpPr txBox="1"/>
          <p:nvPr/>
        </p:nvSpPr>
        <p:spPr>
          <a:xfrm>
            <a:off x="4632048" y="1481199"/>
            <a:ext cx="2981286"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b="1" dirty="0"/>
              <a:t>差分図</a:t>
            </a:r>
            <a:r>
              <a:rPr kumimoji="1" lang="ja-JP" altLang="en-US" sz="1400" b="1" dirty="0"/>
              <a:t>（</a:t>
            </a:r>
            <a:r>
              <a:rPr kumimoji="1" lang="en-US" altLang="ja-JP" sz="1400" b="1" dirty="0"/>
              <a:t>2020</a:t>
            </a:r>
            <a:r>
              <a:rPr kumimoji="1" lang="ja-JP" altLang="en-US" sz="1400" b="1" dirty="0"/>
              <a:t>年</a:t>
            </a:r>
            <a:r>
              <a:rPr kumimoji="1" lang="en-US" altLang="ja-JP" sz="1400" b="1" dirty="0"/>
              <a:t>-2005</a:t>
            </a:r>
            <a:r>
              <a:rPr kumimoji="1" lang="ja-JP" altLang="en-US" sz="1400" b="1" dirty="0"/>
              <a:t>年）</a:t>
            </a:r>
            <a:endParaRPr kumimoji="1" lang="ja-JP" altLang="en-US" sz="1400" dirty="0"/>
          </a:p>
        </p:txBody>
      </p:sp>
      <p:sp>
        <p:nvSpPr>
          <p:cNvPr id="25" name="角丸四角形 73">
            <a:extLst>
              <a:ext uri="{FF2B5EF4-FFF2-40B4-BE49-F238E27FC236}">
                <a16:creationId xmlns:a16="http://schemas.microsoft.com/office/drawing/2014/main" id="{7F3D5EF3-F565-4E53-8B4B-FFB2838C48B2}"/>
              </a:ext>
            </a:extLst>
          </p:cNvPr>
          <p:cNvSpPr/>
          <p:nvPr/>
        </p:nvSpPr>
        <p:spPr>
          <a:xfrm>
            <a:off x="269826" y="991777"/>
            <a:ext cx="3303954"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大阪府の人口分布の変化</a:t>
            </a:r>
          </a:p>
        </p:txBody>
      </p:sp>
      <p:sp>
        <p:nvSpPr>
          <p:cNvPr id="27" name="角丸四角形 21">
            <a:extLst>
              <a:ext uri="{FF2B5EF4-FFF2-40B4-BE49-F238E27FC236}">
                <a16:creationId xmlns:a16="http://schemas.microsoft.com/office/drawing/2014/main" id="{7277326A-120B-4747-8B97-8126D812601F}"/>
              </a:ext>
            </a:extLst>
          </p:cNvPr>
          <p:cNvSpPr/>
          <p:nvPr/>
        </p:nvSpPr>
        <p:spPr>
          <a:xfrm>
            <a:off x="103803" y="456142"/>
            <a:ext cx="168689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人口分布の確認</a:t>
            </a:r>
          </a:p>
        </p:txBody>
      </p:sp>
    </p:spTree>
    <p:extLst>
      <p:ext uri="{BB962C8B-B14F-4D97-AF65-F5344CB8AC3E}">
        <p14:creationId xmlns:p14="http://schemas.microsoft.com/office/powerpoint/2010/main" val="3198137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③</a:t>
            </a:r>
            <a:r>
              <a:rPr lang="zh-TW" altLang="en-US" dirty="0"/>
              <a:t>．</a:t>
            </a:r>
            <a:r>
              <a:rPr lang="ja-JP" altLang="en-US" dirty="0"/>
              <a:t>対象断層の絞り込み（ステップ１）</a:t>
            </a:r>
            <a:endParaRPr lang="ja-JP" altLang="en-US" sz="1600" dirty="0"/>
          </a:p>
        </p:txBody>
      </p:sp>
      <p:sp>
        <p:nvSpPr>
          <p:cNvPr id="14" name="スライド番号プレースホルダー 12">
            <a:extLst>
              <a:ext uri="{FF2B5EF4-FFF2-40B4-BE49-F238E27FC236}">
                <a16:creationId xmlns:a16="http://schemas.microsoft.com/office/drawing/2014/main" id="{609B2FD7-D967-CD1D-CE88-CE6E9E758CB8}"/>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12</a:t>
            </a:fld>
            <a:endParaRPr lang="ja-JP" altLang="en-US"/>
          </a:p>
        </p:txBody>
      </p:sp>
      <p:sp>
        <p:nvSpPr>
          <p:cNvPr id="24" name="正方形/長方形 23"/>
          <p:cNvSpPr/>
          <p:nvPr/>
        </p:nvSpPr>
        <p:spPr>
          <a:xfrm>
            <a:off x="165100" y="596902"/>
            <a:ext cx="8870950" cy="614933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540676BB-7D8A-4FD6-1DD1-6F7CE18B5845}"/>
              </a:ext>
            </a:extLst>
          </p:cNvPr>
          <p:cNvSpPr txBox="1"/>
          <p:nvPr/>
        </p:nvSpPr>
        <p:spPr>
          <a:xfrm>
            <a:off x="322452" y="1130863"/>
            <a:ext cx="8478747" cy="2309350"/>
          </a:xfrm>
          <a:prstGeom prst="rect">
            <a:avLst/>
          </a:prstGeom>
          <a:noFill/>
        </p:spPr>
        <p:txBody>
          <a:bodyPr wrap="square" lIns="91440" tIns="45720" rIns="91440" bIns="45720" anchor="t">
            <a:spAutoFit/>
          </a:bodyPr>
          <a:lstStyle/>
          <a:p>
            <a:pPr marL="171450" indent="-171450">
              <a:lnSpc>
                <a:spcPct val="150000"/>
              </a:lnSpc>
              <a:buFont typeface="Wingdings" panose="05000000000000000000" pitchFamily="2" charset="2"/>
              <a:buChar char="u"/>
            </a:pPr>
            <a:r>
              <a:rPr lang="ja-JP" altLang="en-US" sz="1400" dirty="0"/>
              <a:t>令和</a:t>
            </a:r>
            <a:r>
              <a:rPr lang="en-US" altLang="ja-JP" sz="1400" dirty="0"/>
              <a:t>5</a:t>
            </a:r>
            <a:r>
              <a:rPr lang="ja-JP" altLang="en-US" sz="1400" dirty="0"/>
              <a:t>年</a:t>
            </a:r>
            <a:r>
              <a:rPr lang="en-US" altLang="ja-JP" sz="1400" dirty="0"/>
              <a:t>4</a:t>
            </a:r>
            <a:r>
              <a:rPr lang="ja-JP" altLang="en-US" sz="1400" dirty="0"/>
              <a:t>月時点の長期評価結果では、大阪府周辺の断層帯は、パラメータに若干の変化はあるものの、平面的には大きな変化はなく、新たな断層等も見つかっていない。</a:t>
            </a:r>
            <a:endParaRPr lang="en-US" altLang="ja-JP" sz="1400" dirty="0"/>
          </a:p>
          <a:p>
            <a:pPr marL="171450" indent="-171450">
              <a:lnSpc>
                <a:spcPct val="150000"/>
              </a:lnSpc>
              <a:buFont typeface="Wingdings" panose="05000000000000000000" pitchFamily="2" charset="2"/>
              <a:buChar char="u"/>
            </a:pPr>
            <a:r>
              <a:rPr lang="en-US" altLang="ja-JP" sz="1400" dirty="0"/>
              <a:t>H19</a:t>
            </a:r>
            <a:r>
              <a:rPr lang="ja-JP" altLang="en-US" sz="1400" dirty="0"/>
              <a:t>算定時からの人口分布の変化を見る限り、大阪市内や北摂で人口増の地域が多いものの、</a:t>
            </a:r>
            <a:r>
              <a:rPr lang="en-US" altLang="ja-JP" sz="1400" dirty="0"/>
              <a:t>H19</a:t>
            </a:r>
            <a:r>
              <a:rPr lang="ja-JP" altLang="en-US" sz="1400" dirty="0"/>
              <a:t>算定のステップ１やステップ２で除外した断層の評価が高くなる方向の変化ではないと考えられる。よって、当時、抽出した断層帯が変わることはないと判断した。</a:t>
            </a:r>
            <a:endParaRPr lang="en-US" altLang="ja-JP" sz="1400" dirty="0"/>
          </a:p>
          <a:p>
            <a:pPr marL="171450" indent="-171450">
              <a:lnSpc>
                <a:spcPct val="150000"/>
              </a:lnSpc>
              <a:buFont typeface="Wingdings" panose="05000000000000000000" pitchFamily="2" charset="2"/>
              <a:buChar char="u"/>
            </a:pPr>
            <a:r>
              <a:rPr lang="ja-JP" altLang="en-US" sz="1400" dirty="0"/>
              <a:t>以上の観点から、現時点では</a:t>
            </a:r>
            <a:r>
              <a:rPr lang="en-US" altLang="ja-JP" sz="1400" dirty="0"/>
              <a:t>H19</a:t>
            </a:r>
            <a:r>
              <a:rPr lang="ja-JP" altLang="en-US" sz="1400" dirty="0"/>
              <a:t>算定時の結果を活用できると考える。</a:t>
            </a:r>
            <a:endParaRPr lang="en-US" altLang="ja-JP" sz="1400" dirty="0"/>
          </a:p>
          <a:p>
            <a:pPr>
              <a:lnSpc>
                <a:spcPct val="150000"/>
              </a:lnSpc>
            </a:pPr>
            <a:endParaRPr lang="en-US" altLang="ja-JP" sz="1400" dirty="0"/>
          </a:p>
        </p:txBody>
      </p:sp>
      <p:sp>
        <p:nvSpPr>
          <p:cNvPr id="50" name="正方形/長方形 49"/>
          <p:cNvSpPr/>
          <p:nvPr/>
        </p:nvSpPr>
        <p:spPr>
          <a:xfrm>
            <a:off x="322452" y="1181662"/>
            <a:ext cx="8615005" cy="5444764"/>
          </a:xfrm>
          <a:prstGeom prst="rect">
            <a:avLst/>
          </a:prstGeom>
          <a:noFill/>
          <a:ln w="28575">
            <a:solidFill>
              <a:srgbClr val="FF0000"/>
            </a:solidFill>
            <a:prstDash val="sysDash"/>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6" name="角丸四角形 55"/>
          <p:cNvSpPr/>
          <p:nvPr/>
        </p:nvSpPr>
        <p:spPr>
          <a:xfrm>
            <a:off x="103803" y="464678"/>
            <a:ext cx="4374651"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対象断層の絞り込みについて（ステップ１）</a:t>
            </a:r>
          </a:p>
        </p:txBody>
      </p:sp>
      <p:sp>
        <p:nvSpPr>
          <p:cNvPr id="82" name="角丸四角形 73">
            <a:extLst>
              <a:ext uri="{FF2B5EF4-FFF2-40B4-BE49-F238E27FC236}">
                <a16:creationId xmlns:a16="http://schemas.microsoft.com/office/drawing/2014/main" id="{94E578C5-8937-45DF-B640-B433976C60C0}"/>
              </a:ext>
            </a:extLst>
          </p:cNvPr>
          <p:cNvSpPr/>
          <p:nvPr/>
        </p:nvSpPr>
        <p:spPr>
          <a:xfrm>
            <a:off x="269826" y="991777"/>
            <a:ext cx="3303954"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確認結果</a:t>
            </a:r>
          </a:p>
        </p:txBody>
      </p:sp>
      <p:sp>
        <p:nvSpPr>
          <p:cNvPr id="10" name="テキスト ボックス 9">
            <a:extLst>
              <a:ext uri="{FF2B5EF4-FFF2-40B4-BE49-F238E27FC236}">
                <a16:creationId xmlns:a16="http://schemas.microsoft.com/office/drawing/2014/main" id="{4C529C8A-4B99-4AFA-9C4B-C099C44F6E87}"/>
              </a:ext>
            </a:extLst>
          </p:cNvPr>
          <p:cNvSpPr txBox="1"/>
          <p:nvPr/>
        </p:nvSpPr>
        <p:spPr>
          <a:xfrm>
            <a:off x="322452" y="4472352"/>
            <a:ext cx="5214748" cy="1986185"/>
          </a:xfrm>
          <a:prstGeom prst="rect">
            <a:avLst/>
          </a:prstGeom>
          <a:noFill/>
        </p:spPr>
        <p:txBody>
          <a:bodyPr wrap="square" lIns="91440" tIns="45720" rIns="91440" bIns="45720" anchor="t">
            <a:spAutoFit/>
          </a:bodyPr>
          <a:lstStyle/>
          <a:p>
            <a:pPr marL="171450" indent="-171450">
              <a:lnSpc>
                <a:spcPct val="150000"/>
              </a:lnSpc>
              <a:buFont typeface="Wingdings" panose="05000000000000000000" pitchFamily="2" charset="2"/>
              <a:buChar char="u"/>
            </a:pPr>
            <a:r>
              <a:rPr lang="ja-JP" altLang="en-US" sz="1400" b="1" dirty="0">
                <a:solidFill>
                  <a:srgbClr val="FF0000"/>
                </a:solidFill>
              </a:rPr>
              <a:t>よって、令和</a:t>
            </a:r>
            <a:r>
              <a:rPr lang="en-US" altLang="ja-JP" sz="1400" b="1" dirty="0">
                <a:solidFill>
                  <a:srgbClr val="FF0000"/>
                </a:solidFill>
              </a:rPr>
              <a:t>5</a:t>
            </a:r>
            <a:r>
              <a:rPr lang="ja-JP" altLang="en-US" sz="1400" b="1" dirty="0">
                <a:solidFill>
                  <a:srgbClr val="FF0000"/>
                </a:solidFill>
              </a:rPr>
              <a:t>年度公表予定の中日本地域（近畿地域）の活断層の地域評価を確認し、再度</a:t>
            </a:r>
            <a:r>
              <a:rPr lang="en-US" altLang="ja-JP" sz="1400" b="1" dirty="0">
                <a:solidFill>
                  <a:srgbClr val="FF0000"/>
                </a:solidFill>
              </a:rPr>
              <a:t>H19</a:t>
            </a:r>
            <a:r>
              <a:rPr lang="ja-JP" altLang="en-US" sz="1400" b="1" dirty="0">
                <a:solidFill>
                  <a:srgbClr val="FF0000"/>
                </a:solidFill>
              </a:rPr>
              <a:t>算定時の結果を活用可能か確認する。</a:t>
            </a:r>
            <a:endParaRPr lang="en-US" altLang="ja-JP" sz="1400" b="1" dirty="0">
              <a:solidFill>
                <a:srgbClr val="FF0000"/>
              </a:solidFill>
            </a:endParaRPr>
          </a:p>
          <a:p>
            <a:pPr marL="171450" indent="-171450">
              <a:lnSpc>
                <a:spcPct val="150000"/>
              </a:lnSpc>
              <a:buFont typeface="Wingdings" panose="05000000000000000000" pitchFamily="2" charset="2"/>
              <a:buChar char="u"/>
            </a:pPr>
            <a:r>
              <a:rPr lang="ja-JP" altLang="en-US" sz="1400" b="1" dirty="0">
                <a:solidFill>
                  <a:srgbClr val="FF0000"/>
                </a:solidFill>
              </a:rPr>
              <a:t>なお、活断層の地域評価が大きく変化し、</a:t>
            </a:r>
            <a:r>
              <a:rPr lang="en-US" altLang="ja-JP" sz="1400" b="1" dirty="0">
                <a:solidFill>
                  <a:srgbClr val="FF0000"/>
                </a:solidFill>
              </a:rPr>
              <a:t>H19</a:t>
            </a:r>
            <a:r>
              <a:rPr lang="ja-JP" altLang="en-US" sz="1400" b="1" dirty="0">
                <a:solidFill>
                  <a:srgbClr val="FF0000"/>
                </a:solidFill>
              </a:rPr>
              <a:t>算定結果の活用が困難と判断される場合、</a:t>
            </a:r>
            <a:r>
              <a:rPr lang="en-US" altLang="ja-JP" sz="1400" b="1" dirty="0">
                <a:solidFill>
                  <a:srgbClr val="FF0000"/>
                </a:solidFill>
              </a:rPr>
              <a:t>H19</a:t>
            </a:r>
            <a:r>
              <a:rPr lang="ja-JP" altLang="en-US" sz="1400" b="1" dirty="0">
                <a:solidFill>
                  <a:srgbClr val="FF0000"/>
                </a:solidFill>
              </a:rPr>
              <a:t>算定時と同様の手法により、対象断層の絞り込みを行う。</a:t>
            </a:r>
            <a:endParaRPr lang="en-US" altLang="ja-JP" sz="1400" b="1" dirty="0">
              <a:solidFill>
                <a:srgbClr val="FF0000"/>
              </a:solidFill>
            </a:endParaRPr>
          </a:p>
        </p:txBody>
      </p:sp>
      <p:grpSp>
        <p:nvGrpSpPr>
          <p:cNvPr id="19" name="グループ化 18">
            <a:extLst>
              <a:ext uri="{FF2B5EF4-FFF2-40B4-BE49-F238E27FC236}">
                <a16:creationId xmlns:a16="http://schemas.microsoft.com/office/drawing/2014/main" id="{6274B627-FD6B-4959-BDB7-00A854E75B6E}"/>
              </a:ext>
            </a:extLst>
          </p:cNvPr>
          <p:cNvGrpSpPr/>
          <p:nvPr/>
        </p:nvGrpSpPr>
        <p:grpSpPr>
          <a:xfrm>
            <a:off x="5636047" y="2716012"/>
            <a:ext cx="3165152" cy="3669866"/>
            <a:chOff x="5636047" y="2716012"/>
            <a:chExt cx="3165152" cy="3669866"/>
          </a:xfrm>
        </p:grpSpPr>
        <p:pic>
          <p:nvPicPr>
            <p:cNvPr id="9" name="図 8">
              <a:extLst>
                <a:ext uri="{FF2B5EF4-FFF2-40B4-BE49-F238E27FC236}">
                  <a16:creationId xmlns:a16="http://schemas.microsoft.com/office/drawing/2014/main" id="{A6BE042B-79F1-44D5-9337-C51F8CA9689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636047" y="2716012"/>
              <a:ext cx="3165152" cy="3669866"/>
            </a:xfrm>
            <a:prstGeom prst="rect">
              <a:avLst/>
            </a:prstGeom>
          </p:spPr>
        </p:pic>
        <p:sp>
          <p:nvSpPr>
            <p:cNvPr id="2" name="フリーフォーム: 図形 1">
              <a:extLst>
                <a:ext uri="{FF2B5EF4-FFF2-40B4-BE49-F238E27FC236}">
                  <a16:creationId xmlns:a16="http://schemas.microsoft.com/office/drawing/2014/main" id="{4A9B19B6-4712-4969-BF06-E3088191BE19}"/>
                </a:ext>
              </a:extLst>
            </p:cNvPr>
            <p:cNvSpPr/>
            <p:nvPr/>
          </p:nvSpPr>
          <p:spPr>
            <a:xfrm>
              <a:off x="6459855" y="4491990"/>
              <a:ext cx="1375410" cy="278130"/>
            </a:xfrm>
            <a:custGeom>
              <a:avLst/>
              <a:gdLst>
                <a:gd name="connsiteX0" fmla="*/ 0 w 1336040"/>
                <a:gd name="connsiteY0" fmla="*/ 269240 h 269240"/>
                <a:gd name="connsiteX1" fmla="*/ 1336040 w 1336040"/>
                <a:gd name="connsiteY1" fmla="*/ 0 h 269240"/>
              </a:gdLst>
              <a:ahLst/>
              <a:cxnLst>
                <a:cxn ang="0">
                  <a:pos x="connsiteX0" y="connsiteY0"/>
                </a:cxn>
                <a:cxn ang="0">
                  <a:pos x="connsiteX1" y="connsiteY1"/>
                </a:cxn>
              </a:cxnLst>
              <a:rect l="l" t="t" r="r" b="b"/>
              <a:pathLst>
                <a:path w="1336040" h="269240">
                  <a:moveTo>
                    <a:pt x="0" y="269240"/>
                  </a:moveTo>
                  <a:lnTo>
                    <a:pt x="1336040" y="0"/>
                  </a:lnTo>
                </a:path>
              </a:pathLst>
            </a:custGeom>
            <a:noFill/>
            <a:ln w="190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CD18BE9D-E209-4054-923F-EF3C720C86A0}"/>
                </a:ext>
              </a:extLst>
            </p:cNvPr>
            <p:cNvSpPr/>
            <p:nvPr/>
          </p:nvSpPr>
          <p:spPr>
            <a:xfrm rot="20879497">
              <a:off x="6465935" y="4499383"/>
              <a:ext cx="797503" cy="142240"/>
            </a:xfrm>
            <a:prstGeom prst="rect">
              <a:avLst/>
            </a:prstGeom>
            <a:solidFill>
              <a:srgbClr val="FFCCFF"/>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800" dirty="0"/>
                <a:t>有馬高槻断層帯</a:t>
              </a:r>
            </a:p>
          </p:txBody>
        </p:sp>
        <p:sp>
          <p:nvSpPr>
            <p:cNvPr id="5" name="フリーフォーム: 図形 4">
              <a:extLst>
                <a:ext uri="{FF2B5EF4-FFF2-40B4-BE49-F238E27FC236}">
                  <a16:creationId xmlns:a16="http://schemas.microsoft.com/office/drawing/2014/main" id="{31BD162C-D778-42D1-9A95-2261E64E86FB}"/>
                </a:ext>
              </a:extLst>
            </p:cNvPr>
            <p:cNvSpPr/>
            <p:nvPr/>
          </p:nvSpPr>
          <p:spPr>
            <a:xfrm>
              <a:off x="7223760" y="4697730"/>
              <a:ext cx="285750" cy="1082040"/>
            </a:xfrm>
            <a:custGeom>
              <a:avLst/>
              <a:gdLst>
                <a:gd name="connsiteX0" fmla="*/ 285750 w 285750"/>
                <a:gd name="connsiteY0" fmla="*/ 9525 h 1082040"/>
                <a:gd name="connsiteX1" fmla="*/ 148590 w 285750"/>
                <a:gd name="connsiteY1" fmla="*/ 0 h 1082040"/>
                <a:gd name="connsiteX2" fmla="*/ 0 w 285750"/>
                <a:gd name="connsiteY2" fmla="*/ 1062990 h 1082040"/>
                <a:gd name="connsiteX3" fmla="*/ 125730 w 285750"/>
                <a:gd name="connsiteY3" fmla="*/ 1082040 h 1082040"/>
                <a:gd name="connsiteX4" fmla="*/ 285750 w 285750"/>
                <a:gd name="connsiteY4" fmla="*/ 9525 h 108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1082040">
                  <a:moveTo>
                    <a:pt x="285750" y="9525"/>
                  </a:moveTo>
                  <a:lnTo>
                    <a:pt x="148590" y="0"/>
                  </a:lnTo>
                  <a:lnTo>
                    <a:pt x="0" y="1062990"/>
                  </a:lnTo>
                  <a:lnTo>
                    <a:pt x="125730" y="1082040"/>
                  </a:lnTo>
                  <a:lnTo>
                    <a:pt x="285750" y="9525"/>
                  </a:lnTo>
                  <a:close/>
                </a:path>
              </a:pathLst>
            </a:cu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6A426F0C-C389-4382-B23E-52675B641649}"/>
                </a:ext>
              </a:extLst>
            </p:cNvPr>
            <p:cNvSpPr/>
            <p:nvPr/>
          </p:nvSpPr>
          <p:spPr>
            <a:xfrm>
              <a:off x="7703820" y="4558665"/>
              <a:ext cx="483870" cy="979170"/>
            </a:xfrm>
            <a:custGeom>
              <a:avLst/>
              <a:gdLst>
                <a:gd name="connsiteX0" fmla="*/ 142875 w 483870"/>
                <a:gd name="connsiteY0" fmla="*/ 0 h 979170"/>
                <a:gd name="connsiteX1" fmla="*/ 483870 w 483870"/>
                <a:gd name="connsiteY1" fmla="*/ 60960 h 979170"/>
                <a:gd name="connsiteX2" fmla="*/ 325755 w 483870"/>
                <a:gd name="connsiteY2" fmla="*/ 979170 h 979170"/>
                <a:gd name="connsiteX3" fmla="*/ 0 w 483870"/>
                <a:gd name="connsiteY3" fmla="*/ 925830 h 979170"/>
                <a:gd name="connsiteX4" fmla="*/ 142875 w 483870"/>
                <a:gd name="connsiteY4" fmla="*/ 0 h 97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70" h="979170">
                  <a:moveTo>
                    <a:pt x="142875" y="0"/>
                  </a:moveTo>
                  <a:lnTo>
                    <a:pt x="483870" y="60960"/>
                  </a:lnTo>
                  <a:lnTo>
                    <a:pt x="325755" y="979170"/>
                  </a:lnTo>
                  <a:lnTo>
                    <a:pt x="0" y="925830"/>
                  </a:lnTo>
                  <a:lnTo>
                    <a:pt x="142875" y="0"/>
                  </a:lnTo>
                  <a:close/>
                </a:path>
              </a:pathLst>
            </a:cu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E5C71DC0-E110-4978-9D98-7970760B1C6A}"/>
                </a:ext>
              </a:extLst>
            </p:cNvPr>
            <p:cNvSpPr/>
            <p:nvPr/>
          </p:nvSpPr>
          <p:spPr>
            <a:xfrm>
              <a:off x="6473190" y="5634990"/>
              <a:ext cx="702945" cy="445770"/>
            </a:xfrm>
            <a:custGeom>
              <a:avLst/>
              <a:gdLst>
                <a:gd name="connsiteX0" fmla="*/ 0 w 702945"/>
                <a:gd name="connsiteY0" fmla="*/ 133350 h 445770"/>
                <a:gd name="connsiteX1" fmla="*/ 643890 w 702945"/>
                <a:gd name="connsiteY1" fmla="*/ 0 h 445770"/>
                <a:gd name="connsiteX2" fmla="*/ 702945 w 702945"/>
                <a:gd name="connsiteY2" fmla="*/ 318135 h 445770"/>
                <a:gd name="connsiteX3" fmla="*/ 72390 w 702945"/>
                <a:gd name="connsiteY3" fmla="*/ 445770 h 445770"/>
                <a:gd name="connsiteX4" fmla="*/ 0 w 702945"/>
                <a:gd name="connsiteY4" fmla="*/ 133350 h 44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45" h="445770">
                  <a:moveTo>
                    <a:pt x="0" y="133350"/>
                  </a:moveTo>
                  <a:lnTo>
                    <a:pt x="643890" y="0"/>
                  </a:lnTo>
                  <a:lnTo>
                    <a:pt x="702945" y="318135"/>
                  </a:lnTo>
                  <a:lnTo>
                    <a:pt x="72390" y="445770"/>
                  </a:lnTo>
                  <a:lnTo>
                    <a:pt x="0" y="133350"/>
                  </a:lnTo>
                  <a:close/>
                </a:path>
              </a:pathLst>
            </a:cu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5117F56A-00DA-4C4D-8655-32D3FB9FB4BC}"/>
                </a:ext>
              </a:extLst>
            </p:cNvPr>
            <p:cNvSpPr/>
            <p:nvPr/>
          </p:nvSpPr>
          <p:spPr>
            <a:xfrm>
              <a:off x="7042785" y="5465445"/>
              <a:ext cx="760095" cy="544830"/>
            </a:xfrm>
            <a:custGeom>
              <a:avLst/>
              <a:gdLst>
                <a:gd name="connsiteX0" fmla="*/ 0 w 760095"/>
                <a:gd name="connsiteY0" fmla="*/ 245745 h 544830"/>
                <a:gd name="connsiteX1" fmla="*/ 645795 w 760095"/>
                <a:gd name="connsiteY1" fmla="*/ 0 h 544830"/>
                <a:gd name="connsiteX2" fmla="*/ 760095 w 760095"/>
                <a:gd name="connsiteY2" fmla="*/ 304800 h 544830"/>
                <a:gd name="connsiteX3" fmla="*/ 110490 w 760095"/>
                <a:gd name="connsiteY3" fmla="*/ 544830 h 544830"/>
                <a:gd name="connsiteX4" fmla="*/ 0 w 760095"/>
                <a:gd name="connsiteY4" fmla="*/ 245745 h 54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95" h="544830">
                  <a:moveTo>
                    <a:pt x="0" y="245745"/>
                  </a:moveTo>
                  <a:lnTo>
                    <a:pt x="645795" y="0"/>
                  </a:lnTo>
                  <a:lnTo>
                    <a:pt x="760095" y="304800"/>
                  </a:lnTo>
                  <a:lnTo>
                    <a:pt x="110490" y="544830"/>
                  </a:lnTo>
                  <a:lnTo>
                    <a:pt x="0" y="245745"/>
                  </a:lnTo>
                  <a:close/>
                </a:path>
              </a:pathLst>
            </a:cu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10F9D0AD-0300-462E-8FE4-E1D1BDBFF1EE}"/>
                </a:ext>
              </a:extLst>
            </p:cNvPr>
            <p:cNvSpPr/>
            <p:nvPr/>
          </p:nvSpPr>
          <p:spPr>
            <a:xfrm>
              <a:off x="7410450" y="5406390"/>
              <a:ext cx="340995" cy="430530"/>
            </a:xfrm>
            <a:custGeom>
              <a:avLst/>
              <a:gdLst>
                <a:gd name="connsiteX0" fmla="*/ 0 w 340995"/>
                <a:gd name="connsiteY0" fmla="*/ 17145 h 430530"/>
                <a:gd name="connsiteX1" fmla="*/ 321945 w 340995"/>
                <a:gd name="connsiteY1" fmla="*/ 0 h 430530"/>
                <a:gd name="connsiteX2" fmla="*/ 340995 w 340995"/>
                <a:gd name="connsiteY2" fmla="*/ 422910 h 430530"/>
                <a:gd name="connsiteX3" fmla="*/ 30480 w 340995"/>
                <a:gd name="connsiteY3" fmla="*/ 430530 h 430530"/>
                <a:gd name="connsiteX4" fmla="*/ 0 w 340995"/>
                <a:gd name="connsiteY4" fmla="*/ 17145 h 430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995" h="430530">
                  <a:moveTo>
                    <a:pt x="0" y="17145"/>
                  </a:moveTo>
                  <a:lnTo>
                    <a:pt x="321945" y="0"/>
                  </a:lnTo>
                  <a:lnTo>
                    <a:pt x="340995" y="422910"/>
                  </a:lnTo>
                  <a:lnTo>
                    <a:pt x="30480" y="430530"/>
                  </a:lnTo>
                  <a:lnTo>
                    <a:pt x="0" y="17145"/>
                  </a:lnTo>
                  <a:close/>
                </a:path>
              </a:pathLst>
            </a:cu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F78821D5-C5F0-4870-9EC5-72FB377F8232}"/>
                </a:ext>
              </a:extLst>
            </p:cNvPr>
            <p:cNvSpPr/>
            <p:nvPr/>
          </p:nvSpPr>
          <p:spPr>
            <a:xfrm rot="20536022">
              <a:off x="6809935" y="6053778"/>
              <a:ext cx="862407" cy="142240"/>
            </a:xfrm>
            <a:prstGeom prst="rect">
              <a:avLst/>
            </a:prstGeom>
            <a:solidFill>
              <a:srgbClr val="FFCCFF"/>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800" dirty="0"/>
                <a:t>中央構造線断層帯</a:t>
              </a:r>
            </a:p>
          </p:txBody>
        </p:sp>
        <p:sp>
          <p:nvSpPr>
            <p:cNvPr id="21" name="正方形/長方形 20">
              <a:extLst>
                <a:ext uri="{FF2B5EF4-FFF2-40B4-BE49-F238E27FC236}">
                  <a16:creationId xmlns:a16="http://schemas.microsoft.com/office/drawing/2014/main" id="{021BAFFD-E7FF-4EEF-9A08-9E6E74D9E77C}"/>
                </a:ext>
              </a:extLst>
            </p:cNvPr>
            <p:cNvSpPr/>
            <p:nvPr/>
          </p:nvSpPr>
          <p:spPr>
            <a:xfrm>
              <a:off x="7781513" y="5923915"/>
              <a:ext cx="637411" cy="142240"/>
            </a:xfrm>
            <a:prstGeom prst="rect">
              <a:avLst/>
            </a:prstGeom>
            <a:solidFill>
              <a:srgbClr val="FFCCFF"/>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800" dirty="0"/>
                <a:t>上町断層帯</a:t>
              </a:r>
            </a:p>
          </p:txBody>
        </p:sp>
        <p:sp>
          <p:nvSpPr>
            <p:cNvPr id="22" name="正方形/長方形 21">
              <a:extLst>
                <a:ext uri="{FF2B5EF4-FFF2-40B4-BE49-F238E27FC236}">
                  <a16:creationId xmlns:a16="http://schemas.microsoft.com/office/drawing/2014/main" id="{E08D5893-CE9F-4257-8012-6A7AFBF86D1A}"/>
                </a:ext>
              </a:extLst>
            </p:cNvPr>
            <p:cNvSpPr/>
            <p:nvPr/>
          </p:nvSpPr>
          <p:spPr>
            <a:xfrm>
              <a:off x="7983334" y="5616257"/>
              <a:ext cx="637411" cy="142240"/>
            </a:xfrm>
            <a:prstGeom prst="rect">
              <a:avLst/>
            </a:prstGeom>
            <a:solidFill>
              <a:srgbClr val="FFCCFF"/>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800" dirty="0"/>
                <a:t>生駒断層帯</a:t>
              </a:r>
            </a:p>
          </p:txBody>
        </p:sp>
        <p:cxnSp>
          <p:nvCxnSpPr>
            <p:cNvPr id="16" name="直線矢印コネクタ 15">
              <a:extLst>
                <a:ext uri="{FF2B5EF4-FFF2-40B4-BE49-F238E27FC236}">
                  <a16:creationId xmlns:a16="http://schemas.microsoft.com/office/drawing/2014/main" id="{ED1664D7-1760-4085-9ADB-B52A15C26142}"/>
                </a:ext>
              </a:extLst>
            </p:cNvPr>
            <p:cNvCxnSpPr/>
            <p:nvPr/>
          </p:nvCxnSpPr>
          <p:spPr>
            <a:xfrm flipH="1" flipV="1">
              <a:off x="7863840" y="5354320"/>
              <a:ext cx="297180" cy="2619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フリーフォーム: 図形 16">
              <a:extLst>
                <a:ext uri="{FF2B5EF4-FFF2-40B4-BE49-F238E27FC236}">
                  <a16:creationId xmlns:a16="http://schemas.microsoft.com/office/drawing/2014/main" id="{D7F4E950-EFA4-474A-BEC9-80E871E8727A}"/>
                </a:ext>
              </a:extLst>
            </p:cNvPr>
            <p:cNvSpPr/>
            <p:nvPr/>
          </p:nvSpPr>
          <p:spPr>
            <a:xfrm>
              <a:off x="7350760" y="5201918"/>
              <a:ext cx="688340" cy="703582"/>
            </a:xfrm>
            <a:custGeom>
              <a:avLst/>
              <a:gdLst>
                <a:gd name="connsiteX0" fmla="*/ 688340 w 688340"/>
                <a:gd name="connsiteY0" fmla="*/ 703582 h 703582"/>
                <a:gd name="connsiteX1" fmla="*/ 688340 w 688340"/>
                <a:gd name="connsiteY1" fmla="*/ 703582 h 703582"/>
                <a:gd name="connsiteX2" fmla="*/ 467360 w 688340"/>
                <a:gd name="connsiteY2" fmla="*/ 482602 h 703582"/>
                <a:gd name="connsiteX3" fmla="*/ 368300 w 688340"/>
                <a:gd name="connsiteY3" fmla="*/ 375922 h 703582"/>
                <a:gd name="connsiteX4" fmla="*/ 269240 w 688340"/>
                <a:gd name="connsiteY4" fmla="*/ 271782 h 703582"/>
                <a:gd name="connsiteX5" fmla="*/ 152400 w 688340"/>
                <a:gd name="connsiteY5" fmla="*/ 144782 h 703582"/>
                <a:gd name="connsiteX6" fmla="*/ 91440 w 688340"/>
                <a:gd name="connsiteY6" fmla="*/ 91442 h 703582"/>
                <a:gd name="connsiteX7" fmla="*/ 40640 w 688340"/>
                <a:gd name="connsiteY7" fmla="*/ 40642 h 703582"/>
                <a:gd name="connsiteX8" fmla="*/ 22860 w 688340"/>
                <a:gd name="connsiteY8" fmla="*/ 22862 h 703582"/>
                <a:gd name="connsiteX9" fmla="*/ 0 w 688340"/>
                <a:gd name="connsiteY9" fmla="*/ 2542 h 703582"/>
                <a:gd name="connsiteX10" fmla="*/ 22860 w 688340"/>
                <a:gd name="connsiteY10" fmla="*/ 2542 h 703582"/>
                <a:gd name="connsiteX11" fmla="*/ 25400 w 688340"/>
                <a:gd name="connsiteY11" fmla="*/ 5082 h 70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8340" h="703582">
                  <a:moveTo>
                    <a:pt x="688340" y="703582"/>
                  </a:moveTo>
                  <a:lnTo>
                    <a:pt x="688340" y="703582"/>
                  </a:lnTo>
                  <a:cubicBezTo>
                    <a:pt x="614680" y="629922"/>
                    <a:pt x="540148" y="557123"/>
                    <a:pt x="467360" y="482602"/>
                  </a:cubicBezTo>
                  <a:cubicBezTo>
                    <a:pt x="433453" y="447887"/>
                    <a:pt x="401532" y="411284"/>
                    <a:pt x="368300" y="375922"/>
                  </a:cubicBezTo>
                  <a:cubicBezTo>
                    <a:pt x="335491" y="341009"/>
                    <a:pt x="301758" y="306966"/>
                    <a:pt x="269240" y="271782"/>
                  </a:cubicBezTo>
                  <a:cubicBezTo>
                    <a:pt x="236477" y="236333"/>
                    <a:pt x="188658" y="176508"/>
                    <a:pt x="152400" y="144782"/>
                  </a:cubicBezTo>
                  <a:cubicBezTo>
                    <a:pt x="132080" y="127002"/>
                    <a:pt x="111194" y="109849"/>
                    <a:pt x="91440" y="91442"/>
                  </a:cubicBezTo>
                  <a:cubicBezTo>
                    <a:pt x="73920" y="75116"/>
                    <a:pt x="57573" y="57575"/>
                    <a:pt x="40640" y="40642"/>
                  </a:cubicBezTo>
                  <a:lnTo>
                    <a:pt x="22860" y="22862"/>
                  </a:lnTo>
                  <a:cubicBezTo>
                    <a:pt x="5461" y="5463"/>
                    <a:pt x="13598" y="11607"/>
                    <a:pt x="0" y="2542"/>
                  </a:cubicBezTo>
                  <a:cubicBezTo>
                    <a:pt x="11687" y="205"/>
                    <a:pt x="12099" y="-1762"/>
                    <a:pt x="22860" y="2542"/>
                  </a:cubicBezTo>
                  <a:cubicBezTo>
                    <a:pt x="23972" y="2987"/>
                    <a:pt x="24553" y="4235"/>
                    <a:pt x="25400" y="5082"/>
                  </a:cubicBezTo>
                </a:path>
              </a:pathLst>
            </a:custGeom>
            <a:no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7" name="直線矢印コネクタ 26">
              <a:extLst>
                <a:ext uri="{FF2B5EF4-FFF2-40B4-BE49-F238E27FC236}">
                  <a16:creationId xmlns:a16="http://schemas.microsoft.com/office/drawing/2014/main" id="{64D1FD02-0986-4D08-8F3C-0F9C582CBD51}"/>
                </a:ext>
              </a:extLst>
            </p:cNvPr>
            <p:cNvCxnSpPr>
              <a:cxnSpLocks/>
            </p:cNvCxnSpPr>
            <p:nvPr/>
          </p:nvCxnSpPr>
          <p:spPr>
            <a:xfrm flipH="1" flipV="1">
              <a:off x="7350711" y="5197952"/>
              <a:ext cx="688438" cy="7053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0" name="テキスト ボックス 29">
            <a:extLst>
              <a:ext uri="{FF2B5EF4-FFF2-40B4-BE49-F238E27FC236}">
                <a16:creationId xmlns:a16="http://schemas.microsoft.com/office/drawing/2014/main" id="{7ACA6C9F-57F3-4816-9567-B48F22659C7E}"/>
              </a:ext>
            </a:extLst>
          </p:cNvPr>
          <p:cNvSpPr txBox="1"/>
          <p:nvPr/>
        </p:nvSpPr>
        <p:spPr>
          <a:xfrm>
            <a:off x="713437" y="3086795"/>
            <a:ext cx="2733557" cy="1169551"/>
          </a:xfrm>
          <a:prstGeom prst="rect">
            <a:avLst/>
          </a:prstGeom>
          <a:noFill/>
        </p:spPr>
        <p:txBody>
          <a:bodyPr wrap="square" rtlCol="0">
            <a:spAutoFit/>
          </a:bodyPr>
          <a:lstStyle/>
          <a:p>
            <a:r>
              <a:rPr kumimoji="1" lang="en-US" altLang="ja-JP" sz="1400" dirty="0"/>
              <a:t>H19</a:t>
            </a:r>
            <a:r>
              <a:rPr kumimoji="1" lang="ja-JP" altLang="en-US" sz="1400" dirty="0"/>
              <a:t>算定時抽出断層</a:t>
            </a:r>
            <a:endParaRPr kumimoji="1" lang="en-US" altLang="ja-JP" sz="1400" dirty="0"/>
          </a:p>
          <a:p>
            <a:r>
              <a:rPr kumimoji="1" lang="ja-JP" altLang="en-US" sz="1400" dirty="0"/>
              <a:t>　上町断層帯</a:t>
            </a:r>
            <a:endParaRPr kumimoji="1" lang="en-US" altLang="ja-JP" sz="1400" dirty="0"/>
          </a:p>
          <a:p>
            <a:r>
              <a:rPr kumimoji="1" lang="ja-JP" altLang="en-US" sz="1400" dirty="0"/>
              <a:t>　生駒断層帯</a:t>
            </a:r>
            <a:endParaRPr kumimoji="1" lang="en-US" altLang="ja-JP" sz="1400" dirty="0"/>
          </a:p>
          <a:p>
            <a:r>
              <a:rPr kumimoji="1" lang="ja-JP" altLang="en-US" sz="1400" dirty="0"/>
              <a:t>　有馬高槻断層帯</a:t>
            </a:r>
            <a:endParaRPr kumimoji="1" lang="en-US" altLang="ja-JP" sz="1400" dirty="0"/>
          </a:p>
          <a:p>
            <a:r>
              <a:rPr kumimoji="1" lang="ja-JP" altLang="en-US" sz="1400" dirty="0"/>
              <a:t>　中央構造線断層帯</a:t>
            </a:r>
            <a:endParaRPr kumimoji="1" lang="en-US" altLang="ja-JP" sz="1400" dirty="0"/>
          </a:p>
        </p:txBody>
      </p:sp>
    </p:spTree>
    <p:extLst>
      <p:ext uri="{BB962C8B-B14F-4D97-AF65-F5344CB8AC3E}">
        <p14:creationId xmlns:p14="http://schemas.microsoft.com/office/powerpoint/2010/main" val="3256519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29AF1F0-E1CC-4893-89C5-CB349A7BD826}"/>
              </a:ext>
            </a:extLst>
          </p:cNvPr>
          <p:cNvSpPr/>
          <p:nvPr/>
        </p:nvSpPr>
        <p:spPr>
          <a:xfrm>
            <a:off x="255153" y="2638848"/>
            <a:ext cx="8660247" cy="3687339"/>
          </a:xfrm>
          <a:prstGeom prst="rect">
            <a:avLst/>
          </a:prstGeom>
          <a:gradFill>
            <a:gsLst>
              <a:gs pos="0">
                <a:schemeClr val="bg1"/>
              </a:gs>
              <a:gs pos="100000">
                <a:schemeClr val="bg1">
                  <a:lumMod val="65000"/>
                </a:schemeClr>
              </a:gs>
            </a:gsLst>
            <a:path path="circle">
              <a:fillToRect l="50000" t="50000" r="50000" b="50000"/>
            </a:path>
          </a:gradFill>
          <a:ln w="12700">
            <a:no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④</a:t>
            </a:r>
            <a:r>
              <a:rPr lang="zh-TW" altLang="en-US" dirty="0"/>
              <a:t>．</a:t>
            </a:r>
            <a:r>
              <a:rPr lang="ja-JP" altLang="en-US" dirty="0"/>
              <a:t>断層の破壊シナリオの絞り込み（ステップ２）</a:t>
            </a:r>
            <a:endParaRPr lang="ja-JP" altLang="en-US" sz="1600" dirty="0"/>
          </a:p>
        </p:txBody>
      </p:sp>
      <p:sp>
        <p:nvSpPr>
          <p:cNvPr id="2" name="スライド番号プレースホルダー 12">
            <a:extLst>
              <a:ext uri="{FF2B5EF4-FFF2-40B4-BE49-F238E27FC236}">
                <a16:creationId xmlns:a16="http://schemas.microsoft.com/office/drawing/2014/main" id="{DCCE9FEE-F409-B45B-9939-7E3131F71C2C}"/>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13</a:t>
            </a:fld>
            <a:endParaRPr lang="ja-JP" altLang="en-US"/>
          </a:p>
        </p:txBody>
      </p:sp>
      <p:pic>
        <p:nvPicPr>
          <p:cNvPr id="18" name="図 17">
            <a:extLst>
              <a:ext uri="{FF2B5EF4-FFF2-40B4-BE49-F238E27FC236}">
                <a16:creationId xmlns:a16="http://schemas.microsoft.com/office/drawing/2014/main" id="{22278DFF-4D64-4417-432D-D3DCFB7C6ACE}"/>
              </a:ext>
            </a:extLst>
          </p:cNvPr>
          <p:cNvPicPr>
            <a:picLocks noChangeAspect="1"/>
          </p:cNvPicPr>
          <p:nvPr/>
        </p:nvPicPr>
        <p:blipFill>
          <a:blip r:embed="rId3"/>
          <a:stretch>
            <a:fillRect/>
          </a:stretch>
        </p:blipFill>
        <p:spPr>
          <a:xfrm>
            <a:off x="6033032" y="4121097"/>
            <a:ext cx="2747961" cy="1840342"/>
          </a:xfrm>
          <a:prstGeom prst="rect">
            <a:avLst/>
          </a:prstGeom>
          <a:noFill/>
          <a:ln>
            <a:solidFill>
              <a:schemeClr val="tx1"/>
            </a:solidFill>
          </a:ln>
        </p:spPr>
      </p:pic>
      <p:sp>
        <p:nvSpPr>
          <p:cNvPr id="25" name="矢印: 右 24">
            <a:extLst>
              <a:ext uri="{FF2B5EF4-FFF2-40B4-BE49-F238E27FC236}">
                <a16:creationId xmlns:a16="http://schemas.microsoft.com/office/drawing/2014/main" id="{2537283B-BFC7-DBE3-DCB0-8699F2D99A69}"/>
              </a:ext>
            </a:extLst>
          </p:cNvPr>
          <p:cNvSpPr/>
          <p:nvPr/>
        </p:nvSpPr>
        <p:spPr>
          <a:xfrm rot="10800000">
            <a:off x="5240127" y="5041268"/>
            <a:ext cx="522683" cy="587597"/>
          </a:xfrm>
          <a:prstGeom prst="rightArrow">
            <a:avLst/>
          </a:prstGeom>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EE2E1CE1-9472-34F2-880E-49E3841C64D1}"/>
              </a:ext>
            </a:extLst>
          </p:cNvPr>
          <p:cNvSpPr txBox="1"/>
          <p:nvPr/>
        </p:nvSpPr>
        <p:spPr>
          <a:xfrm>
            <a:off x="6033033" y="5975339"/>
            <a:ext cx="2747960" cy="276999"/>
          </a:xfrm>
          <a:prstGeom prst="rect">
            <a:avLst/>
          </a:prstGeom>
          <a:noFill/>
        </p:spPr>
        <p:txBody>
          <a:bodyPr wrap="square" rtlCol="0">
            <a:spAutoFit/>
          </a:bodyPr>
          <a:lstStyle/>
          <a:p>
            <a:pPr algn="ctr"/>
            <a:r>
              <a:rPr kumimoji="1" lang="ja-JP" altLang="en-US" sz="1200" dirty="0">
                <a:latin typeface="+mn-ea"/>
              </a:rPr>
              <a:t>震度算定結果例</a:t>
            </a:r>
            <a:r>
              <a:rPr kumimoji="1" lang="ja-JP" altLang="en-US" sz="1000" dirty="0">
                <a:latin typeface="+mn-ea"/>
              </a:rPr>
              <a:t>（</a:t>
            </a:r>
            <a:r>
              <a:rPr kumimoji="1" lang="en-US" altLang="ja-JP" sz="1000" dirty="0">
                <a:latin typeface="+mn-ea"/>
              </a:rPr>
              <a:t>H19</a:t>
            </a:r>
            <a:r>
              <a:rPr kumimoji="1" lang="ja-JP" altLang="en-US" sz="1000" dirty="0">
                <a:latin typeface="+mn-ea"/>
              </a:rPr>
              <a:t>調査上町断層帯）</a:t>
            </a:r>
          </a:p>
        </p:txBody>
      </p:sp>
      <p:sp>
        <p:nvSpPr>
          <p:cNvPr id="27" name="矢印: 右 26">
            <a:extLst>
              <a:ext uri="{FF2B5EF4-FFF2-40B4-BE49-F238E27FC236}">
                <a16:creationId xmlns:a16="http://schemas.microsoft.com/office/drawing/2014/main" id="{794448E9-AB40-EFFD-8FC0-84435EF485F4}"/>
              </a:ext>
            </a:extLst>
          </p:cNvPr>
          <p:cNvSpPr/>
          <p:nvPr/>
        </p:nvSpPr>
        <p:spPr>
          <a:xfrm>
            <a:off x="5218226" y="3082702"/>
            <a:ext cx="544586" cy="587597"/>
          </a:xfrm>
          <a:prstGeom prst="rightArrow">
            <a:avLst/>
          </a:prstGeom>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2" name="正方形/長方形 21"/>
          <p:cNvSpPr/>
          <p:nvPr/>
        </p:nvSpPr>
        <p:spPr>
          <a:xfrm>
            <a:off x="165100" y="596901"/>
            <a:ext cx="8870950" cy="590073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E62955AA-2361-38A6-F19C-75FB9DA6AD7C}"/>
              </a:ext>
            </a:extLst>
          </p:cNvPr>
          <p:cNvSpPr txBox="1"/>
          <p:nvPr/>
        </p:nvSpPr>
        <p:spPr>
          <a:xfrm>
            <a:off x="461807" y="2929746"/>
            <a:ext cx="4433020" cy="938719"/>
          </a:xfrm>
          <a:prstGeom prst="rect">
            <a:avLst/>
          </a:prstGeom>
          <a:noFill/>
        </p:spPr>
        <p:txBody>
          <a:bodyPr wrap="square" rtlCol="0">
            <a:spAutoFit/>
          </a:bodyPr>
          <a:lstStyle/>
          <a:p>
            <a:r>
              <a:rPr lang="ja-JP" altLang="en-US" sz="1100" dirty="0"/>
              <a:t>ステップ２では、より詳細な検証を行う。断層の破壊シナリオにより</a:t>
            </a:r>
            <a:r>
              <a:rPr lang="ja-JP" altLang="en-US" sz="1100" i="0" u="none" strike="noStrike" baseline="0" dirty="0"/>
              <a:t>、地震の様相は大きく変わるため</a:t>
            </a:r>
            <a:endParaRPr lang="en-US" altLang="ja-JP" sz="1100" i="0" u="none" strike="noStrike" baseline="0" dirty="0"/>
          </a:p>
          <a:p>
            <a:pPr marL="252000" lvl="1" indent="-171450">
              <a:buFont typeface="Wingdings" panose="05000000000000000000" pitchFamily="2" charset="2"/>
              <a:buChar char="u"/>
            </a:pPr>
            <a:r>
              <a:rPr lang="ja-JP" altLang="en-US" sz="1100" dirty="0"/>
              <a:t>アスペリティ</a:t>
            </a:r>
            <a:r>
              <a:rPr lang="ja-JP" altLang="en-US" sz="800" dirty="0"/>
              <a:t>（断層面上で周囲に比べてすべり量が大きな領域）</a:t>
            </a:r>
            <a:r>
              <a:rPr lang="ja-JP" altLang="en-US" sz="1100" dirty="0"/>
              <a:t>の位置や大きさ、個数</a:t>
            </a:r>
            <a:endParaRPr lang="en-US" altLang="ja-JP" sz="1100" dirty="0"/>
          </a:p>
          <a:p>
            <a:pPr marL="252000" lvl="1" indent="-171450">
              <a:buFont typeface="Wingdings" panose="05000000000000000000" pitchFamily="2" charset="2"/>
              <a:buChar char="u"/>
            </a:pPr>
            <a:r>
              <a:rPr lang="ja-JP" altLang="en-US" sz="1100" i="0" u="none" strike="noStrike" baseline="0" dirty="0"/>
              <a:t>破壊開始点</a:t>
            </a:r>
            <a:r>
              <a:rPr lang="ja-JP" altLang="en-US" sz="800" i="0" u="none" strike="noStrike" baseline="0" dirty="0"/>
              <a:t>（断層面の中で最初に破壊が始まる箇所）</a:t>
            </a:r>
            <a:r>
              <a:rPr lang="ja-JP" altLang="en-US" sz="1100" i="0" u="none" strike="noStrike" baseline="0" dirty="0"/>
              <a:t>の位置</a:t>
            </a:r>
            <a:endParaRPr lang="en-US" altLang="ja-JP" sz="1100" dirty="0"/>
          </a:p>
          <a:p>
            <a:pPr indent="-376650"/>
            <a:r>
              <a:rPr lang="ja-JP" altLang="en-US" sz="1100" i="0" u="none" strike="noStrike" baseline="0" dirty="0"/>
              <a:t>を変化させて複数の破壊シナリオを</a:t>
            </a:r>
            <a:r>
              <a:rPr lang="ja-JP" altLang="en-US" sz="1100" dirty="0"/>
              <a:t>大阪府独自で作成</a:t>
            </a:r>
            <a:r>
              <a:rPr lang="ja-JP" altLang="en-US" sz="1100" b="1" dirty="0"/>
              <a:t>（</a:t>
            </a:r>
            <a:r>
              <a:rPr lang="en-US" altLang="ja-JP" sz="1100" b="1" dirty="0"/>
              <a:t>73</a:t>
            </a:r>
            <a:r>
              <a:rPr lang="ja-JP" altLang="en-US" sz="1100" b="1" dirty="0"/>
              <a:t>シナリオ）</a:t>
            </a:r>
            <a:endParaRPr lang="en-US" altLang="ja-JP" sz="1100" b="1" i="0" u="none" strike="noStrike" baseline="0" dirty="0"/>
          </a:p>
        </p:txBody>
      </p:sp>
      <p:sp>
        <p:nvSpPr>
          <p:cNvPr id="36" name="テキスト ボックス 35">
            <a:extLst>
              <a:ext uri="{FF2B5EF4-FFF2-40B4-BE49-F238E27FC236}">
                <a16:creationId xmlns:a16="http://schemas.microsoft.com/office/drawing/2014/main" id="{E62955AA-2361-38A6-F19C-75FB9DA6AD7C}"/>
              </a:ext>
            </a:extLst>
          </p:cNvPr>
          <p:cNvSpPr txBox="1"/>
          <p:nvPr/>
        </p:nvSpPr>
        <p:spPr>
          <a:xfrm>
            <a:off x="313368" y="2693227"/>
            <a:ext cx="1437123" cy="261610"/>
          </a:xfrm>
          <a:prstGeom prst="rect">
            <a:avLst/>
          </a:prstGeom>
          <a:noFill/>
        </p:spPr>
        <p:txBody>
          <a:bodyPr wrap="square" rtlCol="0">
            <a:spAutoFit/>
          </a:bodyPr>
          <a:lstStyle/>
          <a:p>
            <a:r>
              <a:rPr lang="ja-JP" altLang="en-US" sz="1100" i="0" u="sng" strike="noStrike" baseline="0" dirty="0"/>
              <a:t>①</a:t>
            </a:r>
            <a:r>
              <a:rPr lang="ja-JP" altLang="en-US" sz="1100" u="sng" dirty="0"/>
              <a:t>破壊シナリオ</a:t>
            </a:r>
            <a:r>
              <a:rPr lang="ja-JP" altLang="en-US" sz="1100" i="0" u="sng" strike="noStrike" baseline="0" dirty="0"/>
              <a:t>の作成</a:t>
            </a:r>
            <a:endParaRPr lang="en-US" altLang="ja-JP" sz="1100" i="0" u="sng" strike="noStrike" baseline="0" dirty="0"/>
          </a:p>
        </p:txBody>
      </p:sp>
      <p:sp>
        <p:nvSpPr>
          <p:cNvPr id="37" name="テキスト ボックス 36">
            <a:extLst>
              <a:ext uri="{FF2B5EF4-FFF2-40B4-BE49-F238E27FC236}">
                <a16:creationId xmlns:a16="http://schemas.microsoft.com/office/drawing/2014/main" id="{E62955AA-2361-38A6-F19C-75FB9DA6AD7C}"/>
              </a:ext>
            </a:extLst>
          </p:cNvPr>
          <p:cNvSpPr txBox="1"/>
          <p:nvPr/>
        </p:nvSpPr>
        <p:spPr>
          <a:xfrm>
            <a:off x="5810036" y="2851957"/>
            <a:ext cx="1817632" cy="261610"/>
          </a:xfrm>
          <a:prstGeom prst="rect">
            <a:avLst/>
          </a:prstGeom>
          <a:noFill/>
        </p:spPr>
        <p:txBody>
          <a:bodyPr wrap="square" rtlCol="0">
            <a:spAutoFit/>
          </a:bodyPr>
          <a:lstStyle/>
          <a:p>
            <a:r>
              <a:rPr lang="ja-JP" altLang="en-US" sz="1100" u="sng" dirty="0"/>
              <a:t>②地表面地震動の算定</a:t>
            </a:r>
            <a:endParaRPr lang="en-US" altLang="ja-JP" sz="1100" i="0" u="sng" strike="noStrike" baseline="0" dirty="0"/>
          </a:p>
        </p:txBody>
      </p:sp>
      <p:sp>
        <p:nvSpPr>
          <p:cNvPr id="38" name="テキスト ボックス 37">
            <a:extLst>
              <a:ext uri="{FF2B5EF4-FFF2-40B4-BE49-F238E27FC236}">
                <a16:creationId xmlns:a16="http://schemas.microsoft.com/office/drawing/2014/main" id="{E62955AA-2361-38A6-F19C-75FB9DA6AD7C}"/>
              </a:ext>
            </a:extLst>
          </p:cNvPr>
          <p:cNvSpPr txBox="1"/>
          <p:nvPr/>
        </p:nvSpPr>
        <p:spPr>
          <a:xfrm>
            <a:off x="5971735" y="3120816"/>
            <a:ext cx="2887954" cy="938719"/>
          </a:xfrm>
          <a:prstGeom prst="rect">
            <a:avLst/>
          </a:prstGeom>
          <a:noFill/>
        </p:spPr>
        <p:txBody>
          <a:bodyPr wrap="square" rtlCol="0">
            <a:spAutoFit/>
          </a:bodyPr>
          <a:lstStyle/>
          <a:p>
            <a:r>
              <a:rPr lang="ja-JP" altLang="en-US" sz="1100" i="0" u="none" strike="noStrike" baseline="0" dirty="0"/>
              <a:t>作成した破壊シナリオごとに、震源から地表面までの地震動（震度）を算定する。</a:t>
            </a:r>
            <a:endParaRPr lang="en-US" altLang="ja-JP" sz="1100" i="0" u="none" strike="noStrike" baseline="0" dirty="0"/>
          </a:p>
          <a:p>
            <a:r>
              <a:rPr lang="ja-JP" altLang="en-US" sz="1100" dirty="0"/>
              <a:t>算定手法は、以下の手順で算定する。</a:t>
            </a:r>
            <a:endParaRPr lang="en-US" altLang="ja-JP" sz="1100" dirty="0"/>
          </a:p>
          <a:p>
            <a:r>
              <a:rPr lang="ja-JP" altLang="en-US" sz="1100" dirty="0"/>
              <a:t>　１．震源から工学的基盤面</a:t>
            </a:r>
            <a:endParaRPr lang="en-US" altLang="ja-JP" sz="1100" dirty="0"/>
          </a:p>
          <a:p>
            <a:r>
              <a:rPr lang="ja-JP" altLang="en-US" sz="1100" i="0" u="none" strike="noStrike" baseline="0" dirty="0"/>
              <a:t>　２．工学的基盤面から地表面</a:t>
            </a:r>
            <a:endParaRPr lang="en-US" altLang="ja-JP" sz="1100" i="0" u="none" strike="noStrike" baseline="0" dirty="0"/>
          </a:p>
        </p:txBody>
      </p:sp>
      <p:sp>
        <p:nvSpPr>
          <p:cNvPr id="40" name="テキスト ボックス 39">
            <a:extLst>
              <a:ext uri="{FF2B5EF4-FFF2-40B4-BE49-F238E27FC236}">
                <a16:creationId xmlns:a16="http://schemas.microsoft.com/office/drawing/2014/main" id="{E62955AA-2361-38A6-F19C-75FB9DA6AD7C}"/>
              </a:ext>
            </a:extLst>
          </p:cNvPr>
          <p:cNvSpPr txBox="1"/>
          <p:nvPr/>
        </p:nvSpPr>
        <p:spPr>
          <a:xfrm>
            <a:off x="300108" y="4392434"/>
            <a:ext cx="2310248" cy="261610"/>
          </a:xfrm>
          <a:prstGeom prst="rect">
            <a:avLst/>
          </a:prstGeom>
          <a:noFill/>
        </p:spPr>
        <p:txBody>
          <a:bodyPr wrap="square" rtlCol="0">
            <a:spAutoFit/>
          </a:bodyPr>
          <a:lstStyle/>
          <a:p>
            <a:r>
              <a:rPr lang="ja-JP" altLang="en-US" sz="1100" u="sng" dirty="0"/>
              <a:t>③影響検証と破壊シナリオの選定</a:t>
            </a:r>
            <a:endParaRPr lang="en-US" altLang="ja-JP" sz="1100" i="0" u="sng" strike="noStrike" baseline="0" dirty="0"/>
          </a:p>
        </p:txBody>
      </p:sp>
      <p:sp>
        <p:nvSpPr>
          <p:cNvPr id="41" name="テキスト ボックス 40">
            <a:extLst>
              <a:ext uri="{FF2B5EF4-FFF2-40B4-BE49-F238E27FC236}">
                <a16:creationId xmlns:a16="http://schemas.microsoft.com/office/drawing/2014/main" id="{E62955AA-2361-38A6-F19C-75FB9DA6AD7C}"/>
              </a:ext>
            </a:extLst>
          </p:cNvPr>
          <p:cNvSpPr txBox="1"/>
          <p:nvPr/>
        </p:nvSpPr>
        <p:spPr>
          <a:xfrm>
            <a:off x="449825" y="4719166"/>
            <a:ext cx="4652056" cy="430887"/>
          </a:xfrm>
          <a:prstGeom prst="rect">
            <a:avLst/>
          </a:prstGeom>
          <a:noFill/>
        </p:spPr>
        <p:txBody>
          <a:bodyPr wrap="square" rtlCol="0">
            <a:spAutoFit/>
          </a:bodyPr>
          <a:lstStyle/>
          <a:p>
            <a:r>
              <a:rPr lang="ja-JP" altLang="en-US" sz="1100" i="0" u="none" strike="noStrike" baseline="0" dirty="0"/>
              <a:t>算定した破壊シナリオごとに、震度</a:t>
            </a:r>
            <a:r>
              <a:rPr lang="ja-JP" altLang="en-US" sz="1100" b="0" i="0" u="none" strike="noStrike" baseline="0" dirty="0"/>
              <a:t>曝露</a:t>
            </a:r>
            <a:r>
              <a:rPr lang="ja-JP" altLang="en-US" sz="1100" i="0" u="none" strike="noStrike" baseline="0" dirty="0"/>
              <a:t>人口が大きなケースに加えて、大阪府にまんべんなく大きな地震動をもたらすケースを抽出</a:t>
            </a:r>
            <a:endParaRPr lang="en-US" altLang="ja-JP" sz="1100" i="0" u="none" strike="noStrike" baseline="0" dirty="0"/>
          </a:p>
        </p:txBody>
      </p:sp>
      <p:sp>
        <p:nvSpPr>
          <p:cNvPr id="35" name="角丸四角形 34"/>
          <p:cNvSpPr/>
          <p:nvPr/>
        </p:nvSpPr>
        <p:spPr>
          <a:xfrm>
            <a:off x="103803" y="487618"/>
            <a:ext cx="201455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ステップ２の作業フロー</a:t>
            </a:r>
          </a:p>
        </p:txBody>
      </p:sp>
      <p:sp>
        <p:nvSpPr>
          <p:cNvPr id="44" name="正方形/長方形 43"/>
          <p:cNvSpPr/>
          <p:nvPr/>
        </p:nvSpPr>
        <p:spPr>
          <a:xfrm>
            <a:off x="325002" y="2705076"/>
            <a:ext cx="4806735" cy="1274862"/>
          </a:xfrm>
          <a:prstGeom prst="rect">
            <a:avLst/>
          </a:prstGeom>
          <a:noFill/>
          <a:ln w="28575">
            <a:solidFill>
              <a:schemeClr val="bg1">
                <a:lumMod val="65000"/>
              </a:schemeClr>
            </a:solidFill>
            <a:prstDash val="solid"/>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5" name="正方形/長方形 44"/>
          <p:cNvSpPr/>
          <p:nvPr/>
        </p:nvSpPr>
        <p:spPr>
          <a:xfrm>
            <a:off x="5857264" y="2773360"/>
            <a:ext cx="3002426" cy="3478977"/>
          </a:xfrm>
          <a:prstGeom prst="rect">
            <a:avLst/>
          </a:prstGeom>
          <a:noFill/>
          <a:ln w="28575">
            <a:solidFill>
              <a:schemeClr val="bg1">
                <a:lumMod val="65000"/>
              </a:schemeClr>
            </a:solidFill>
            <a:prstDash val="solid"/>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E62955AA-2361-38A6-F19C-75FB9DA6AD7C}"/>
              </a:ext>
            </a:extLst>
          </p:cNvPr>
          <p:cNvSpPr txBox="1"/>
          <p:nvPr/>
        </p:nvSpPr>
        <p:spPr>
          <a:xfrm>
            <a:off x="461807" y="5150053"/>
            <a:ext cx="3923714" cy="600164"/>
          </a:xfrm>
          <a:prstGeom prst="rect">
            <a:avLst/>
          </a:prstGeom>
          <a:noFill/>
        </p:spPr>
        <p:txBody>
          <a:bodyPr wrap="square" rtlCol="0">
            <a:spAutoFit/>
          </a:bodyPr>
          <a:lstStyle/>
          <a:p>
            <a:pPr marL="216000" lvl="1"/>
            <a:r>
              <a:rPr lang="en-US" altLang="ja-JP" sz="1100" dirty="0"/>
              <a:t>H19</a:t>
            </a:r>
            <a:r>
              <a:rPr lang="ja-JP" altLang="en-US" sz="1100" dirty="0"/>
              <a:t>算定では、以下の</a:t>
            </a:r>
            <a:r>
              <a:rPr lang="ja-JP" altLang="en-US" sz="1100" b="1" dirty="0"/>
              <a:t>５ケースを選定</a:t>
            </a:r>
            <a:r>
              <a:rPr lang="ja-JP" altLang="en-US" sz="1100" dirty="0"/>
              <a:t>している。</a:t>
            </a:r>
            <a:endParaRPr lang="en-US" altLang="ja-JP" sz="1100" dirty="0"/>
          </a:p>
          <a:p>
            <a:pPr marL="216000" lvl="1"/>
            <a:r>
              <a:rPr lang="ja-JP" altLang="en-US" sz="1100" dirty="0"/>
              <a:t>　上町断層帯（２ケース）</a:t>
            </a:r>
            <a:endParaRPr lang="en-US" altLang="ja-JP" sz="1100" dirty="0"/>
          </a:p>
          <a:p>
            <a:pPr marL="216000" lvl="1"/>
            <a:r>
              <a:rPr lang="ja-JP" altLang="en-US" sz="1100" dirty="0"/>
              <a:t>　生駒断層帯、中央構造線断層帯、有馬高槻断層帯</a:t>
            </a:r>
            <a:endParaRPr lang="en-US" altLang="ja-JP" sz="1100" dirty="0"/>
          </a:p>
        </p:txBody>
      </p:sp>
      <p:sp>
        <p:nvSpPr>
          <p:cNvPr id="47" name="正方形/長方形 46"/>
          <p:cNvSpPr/>
          <p:nvPr/>
        </p:nvSpPr>
        <p:spPr>
          <a:xfrm>
            <a:off x="325002" y="4400715"/>
            <a:ext cx="4806735" cy="1676234"/>
          </a:xfrm>
          <a:prstGeom prst="rect">
            <a:avLst/>
          </a:prstGeom>
          <a:noFill/>
          <a:ln w="28575">
            <a:solidFill>
              <a:schemeClr val="bg1">
                <a:lumMod val="65000"/>
              </a:schemeClr>
            </a:solidFill>
            <a:prstDash val="solid"/>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9" name="角丸四角形 73">
            <a:extLst>
              <a:ext uri="{FF2B5EF4-FFF2-40B4-BE49-F238E27FC236}">
                <a16:creationId xmlns:a16="http://schemas.microsoft.com/office/drawing/2014/main" id="{B8EA602C-F083-4CE7-8FBD-2BD5C18700D8}"/>
              </a:ext>
            </a:extLst>
          </p:cNvPr>
          <p:cNvSpPr/>
          <p:nvPr/>
        </p:nvSpPr>
        <p:spPr>
          <a:xfrm>
            <a:off x="255153" y="2524163"/>
            <a:ext cx="1658992"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pPr>
              <a:lnSpc>
                <a:spcPct val="150000"/>
              </a:lnSpc>
            </a:pPr>
            <a:r>
              <a:rPr kumimoji="1" lang="en-US" altLang="ja-JP" sz="1200" b="1" dirty="0"/>
              <a:t>H19</a:t>
            </a:r>
            <a:r>
              <a:rPr kumimoji="1" lang="ja-JP" altLang="en-US" sz="1200" b="1" dirty="0"/>
              <a:t>算定時の作業フロー</a:t>
            </a:r>
          </a:p>
        </p:txBody>
      </p:sp>
      <p:sp>
        <p:nvSpPr>
          <p:cNvPr id="42" name="四角形: 角を丸くする 4">
            <a:extLst>
              <a:ext uri="{FF2B5EF4-FFF2-40B4-BE49-F238E27FC236}">
                <a16:creationId xmlns:a16="http://schemas.microsoft.com/office/drawing/2014/main" id="{8FF87AD8-AE3A-4ECE-ABFD-2435AFB4D1B4}"/>
              </a:ext>
            </a:extLst>
          </p:cNvPr>
          <p:cNvSpPr/>
          <p:nvPr/>
        </p:nvSpPr>
        <p:spPr>
          <a:xfrm>
            <a:off x="420399" y="937100"/>
            <a:ext cx="8495001" cy="1049591"/>
          </a:xfrm>
          <a:prstGeom prst="roundRect">
            <a:avLst>
              <a:gd name="adj" fmla="val 14362"/>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85750" indent="-216000">
              <a:buFont typeface="Wingdings" panose="05000000000000000000" pitchFamily="2" charset="2"/>
              <a:buChar char="l"/>
            </a:pPr>
            <a:r>
              <a:rPr kumimoji="1" lang="en-US" altLang="ja-JP" sz="1400" dirty="0"/>
              <a:t>H19</a:t>
            </a:r>
            <a:r>
              <a:rPr kumimoji="1" lang="ja-JP" altLang="en-US" sz="1400" dirty="0"/>
              <a:t>算定時と同様、破壊シナリオを作成し地表面の震度を算出、震度</a:t>
            </a:r>
            <a:r>
              <a:rPr lang="ja-JP" altLang="en-US" sz="1400" b="0" i="0" u="none" strike="noStrike" baseline="0" dirty="0"/>
              <a:t>曝露</a:t>
            </a:r>
            <a:r>
              <a:rPr kumimoji="1" lang="ja-JP" altLang="en-US" sz="1400" dirty="0"/>
              <a:t>人口を指標として大阪府への影響などを検証し、破壊シナリオの絞り込みを行う。</a:t>
            </a:r>
            <a:endParaRPr kumimoji="1" lang="en-US" altLang="ja-JP" sz="1400" dirty="0"/>
          </a:p>
          <a:p>
            <a:pPr marL="285750" indent="-216000">
              <a:buFont typeface="Wingdings" panose="05000000000000000000" pitchFamily="2" charset="2"/>
              <a:buChar char="l"/>
            </a:pPr>
            <a:r>
              <a:rPr kumimoji="1" lang="ja-JP" altLang="en-US" sz="1400" dirty="0"/>
              <a:t>破壊シナリオは</a:t>
            </a:r>
            <a:r>
              <a:rPr kumimoji="1" lang="ja-JP" altLang="en-US" sz="1400" u="sng" dirty="0"/>
              <a:t>震源断層を特定した地震の強震動予測手法「レシピ」により作成したケース</a:t>
            </a:r>
            <a:r>
              <a:rPr kumimoji="1" lang="ja-JP" altLang="en-US" sz="1400" dirty="0"/>
              <a:t>による作成を基本とし、</a:t>
            </a:r>
            <a:r>
              <a:rPr kumimoji="1" lang="en-US" altLang="ja-JP" sz="1400" u="sng" dirty="0"/>
              <a:t>H19</a:t>
            </a:r>
            <a:r>
              <a:rPr kumimoji="1" lang="ja-JP" altLang="en-US" sz="1400" u="sng" dirty="0"/>
              <a:t>算定で被害想定を算定した５ケース</a:t>
            </a:r>
            <a:r>
              <a:rPr kumimoji="1" lang="ja-JP" altLang="en-US" sz="1400" dirty="0"/>
              <a:t>及び</a:t>
            </a:r>
            <a:r>
              <a:rPr kumimoji="1" lang="ja-JP" altLang="en-US" sz="1400" u="sng" dirty="0"/>
              <a:t>上町断層重点調査のモデル</a:t>
            </a:r>
            <a:r>
              <a:rPr kumimoji="1" lang="ja-JP" altLang="en-US" sz="1400" dirty="0"/>
              <a:t>を補完ケースとして追加する。</a:t>
            </a:r>
          </a:p>
        </p:txBody>
      </p:sp>
    </p:spTree>
    <p:extLst>
      <p:ext uri="{BB962C8B-B14F-4D97-AF65-F5344CB8AC3E}">
        <p14:creationId xmlns:p14="http://schemas.microsoft.com/office/powerpoint/2010/main" val="1848225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④</a:t>
            </a:r>
            <a:r>
              <a:rPr lang="zh-TW" altLang="en-US" dirty="0"/>
              <a:t>．</a:t>
            </a:r>
            <a:r>
              <a:rPr lang="ja-JP" altLang="en-US" dirty="0"/>
              <a:t>断層の破壊シナリオの絞り込み（ステップ２）</a:t>
            </a:r>
            <a:endParaRPr lang="ja-JP" altLang="en-US" sz="1600" dirty="0"/>
          </a:p>
        </p:txBody>
      </p:sp>
      <p:sp>
        <p:nvSpPr>
          <p:cNvPr id="2" name="スライド番号プレースホルダー 12">
            <a:extLst>
              <a:ext uri="{FF2B5EF4-FFF2-40B4-BE49-F238E27FC236}">
                <a16:creationId xmlns:a16="http://schemas.microsoft.com/office/drawing/2014/main" id="{3F6BF5D8-296C-D7F4-FB05-7DE8D33443A2}"/>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14</a:t>
            </a:fld>
            <a:endParaRPr lang="ja-JP" altLang="en-US"/>
          </a:p>
        </p:txBody>
      </p:sp>
      <p:sp>
        <p:nvSpPr>
          <p:cNvPr id="12" name="テキスト ボックス 11">
            <a:extLst>
              <a:ext uri="{FF2B5EF4-FFF2-40B4-BE49-F238E27FC236}">
                <a16:creationId xmlns:a16="http://schemas.microsoft.com/office/drawing/2014/main" id="{D1D67E0B-C1B7-1417-CBD5-39B189C5B65F}"/>
              </a:ext>
            </a:extLst>
          </p:cNvPr>
          <p:cNvSpPr txBox="1"/>
          <p:nvPr/>
        </p:nvSpPr>
        <p:spPr>
          <a:xfrm>
            <a:off x="411843" y="3211499"/>
            <a:ext cx="4496156" cy="830997"/>
          </a:xfrm>
          <a:prstGeom prst="rect">
            <a:avLst/>
          </a:prstGeom>
          <a:noFill/>
        </p:spPr>
        <p:txBody>
          <a:bodyPr wrap="square" rtlCol="0">
            <a:spAutoFit/>
          </a:bodyPr>
          <a:lstStyle/>
          <a:p>
            <a:pPr algn="l"/>
            <a:r>
              <a:rPr lang="en-US" altLang="ja-JP" sz="1200" i="0" u="none" strike="noStrike" baseline="0" dirty="0"/>
              <a:t>H19</a:t>
            </a:r>
            <a:r>
              <a:rPr lang="ja-JP" altLang="en-US" sz="1200" dirty="0"/>
              <a:t>算定</a:t>
            </a:r>
            <a:r>
              <a:rPr lang="ja-JP" altLang="en-US" sz="1200" i="0" u="none" strike="noStrike" baseline="0" dirty="0"/>
              <a:t>において、大阪府独自で</a:t>
            </a:r>
            <a:r>
              <a:rPr lang="en-US" altLang="ja-JP" sz="1200" i="0" u="none" strike="noStrike" baseline="0" dirty="0"/>
              <a:t>73</a:t>
            </a:r>
            <a:r>
              <a:rPr lang="ja-JP" altLang="en-US" sz="1200" i="0" u="none" strike="noStrike" baseline="0" dirty="0"/>
              <a:t>ケースの破壊シナリオを作成し、</a:t>
            </a:r>
            <a:r>
              <a:rPr lang="ja-JP" altLang="en-US" sz="1200" dirty="0"/>
              <a:t>大阪府への影響等から</a:t>
            </a:r>
            <a:r>
              <a:rPr lang="en-US" altLang="ja-JP" sz="1200" i="0" u="none" strike="noStrike" baseline="0" dirty="0"/>
              <a:t>5</a:t>
            </a:r>
            <a:r>
              <a:rPr lang="ja-JP" altLang="en-US" sz="1200" i="0" u="none" strike="noStrike" baseline="0" dirty="0"/>
              <a:t>ケースを選定している。</a:t>
            </a:r>
            <a:endParaRPr lang="en-US" altLang="ja-JP" sz="1200" dirty="0"/>
          </a:p>
          <a:p>
            <a:pPr algn="l"/>
            <a:r>
              <a:rPr lang="ja-JP" altLang="en-US" sz="1200" i="0" u="none" strike="noStrike" baseline="0" dirty="0"/>
              <a:t>この</a:t>
            </a:r>
            <a:r>
              <a:rPr lang="en-US" altLang="ja-JP" sz="1200" i="0" u="none" strike="noStrike" baseline="0" dirty="0"/>
              <a:t>5</a:t>
            </a:r>
            <a:r>
              <a:rPr lang="ja-JP" altLang="en-US" sz="1200" i="0" u="none" strike="noStrike" baseline="0" dirty="0"/>
              <a:t>ケースについては、現時点でも影響が大きいケース</a:t>
            </a:r>
            <a:r>
              <a:rPr lang="ja-JP" altLang="en-US" sz="1200" dirty="0"/>
              <a:t>と考えられることから、破壊シナリオを作成し検討対象に加える。</a:t>
            </a:r>
            <a:endParaRPr lang="en-US" altLang="ja-JP" sz="1200" i="0" u="none" strike="noStrike" baseline="0" dirty="0"/>
          </a:p>
        </p:txBody>
      </p:sp>
      <p:sp>
        <p:nvSpPr>
          <p:cNvPr id="5" name="テキスト ボックス 4">
            <a:extLst>
              <a:ext uri="{FF2B5EF4-FFF2-40B4-BE49-F238E27FC236}">
                <a16:creationId xmlns:a16="http://schemas.microsoft.com/office/drawing/2014/main" id="{1B08C61A-DAC2-BBCA-290F-AF637B311A11}"/>
              </a:ext>
            </a:extLst>
          </p:cNvPr>
          <p:cNvSpPr txBox="1"/>
          <p:nvPr/>
        </p:nvSpPr>
        <p:spPr>
          <a:xfrm>
            <a:off x="313368" y="2967408"/>
            <a:ext cx="2270175" cy="276999"/>
          </a:xfrm>
          <a:prstGeom prst="rect">
            <a:avLst/>
          </a:prstGeom>
          <a:noFill/>
        </p:spPr>
        <p:txBody>
          <a:bodyPr wrap="square">
            <a:spAutoFit/>
          </a:bodyPr>
          <a:lstStyle/>
          <a:p>
            <a:r>
              <a:rPr kumimoji="1" lang="ja-JP" altLang="en-US" sz="1200" u="sng" dirty="0">
                <a:latin typeface="Meiryo UI" panose="020B0604030504040204" pitchFamily="50" charset="-128"/>
                <a:ea typeface="Meiryo UI" panose="020B0604030504040204" pitchFamily="50" charset="-128"/>
              </a:rPr>
              <a:t>作成手法②</a:t>
            </a:r>
            <a:r>
              <a:rPr kumimoji="1" lang="en-US" altLang="ja-JP" sz="1200" u="sng" baseline="30000" dirty="0">
                <a:latin typeface="Meiryo UI" panose="020B0604030504040204" pitchFamily="50" charset="-128"/>
                <a:ea typeface="Meiryo UI" panose="020B0604030504040204" pitchFamily="50" charset="-128"/>
              </a:rPr>
              <a:t>※</a:t>
            </a:r>
            <a:endParaRPr lang="ja-JP" altLang="en-US" sz="1200" u="sng" baseline="30000" dirty="0"/>
          </a:p>
        </p:txBody>
      </p:sp>
      <p:sp>
        <p:nvSpPr>
          <p:cNvPr id="35" name="正方形/長方形 34"/>
          <p:cNvSpPr/>
          <p:nvPr/>
        </p:nvSpPr>
        <p:spPr>
          <a:xfrm>
            <a:off x="165100" y="596901"/>
            <a:ext cx="8870950" cy="59563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D1D67E0B-C1B7-1417-CBD5-39B189C5B65F}"/>
              </a:ext>
            </a:extLst>
          </p:cNvPr>
          <p:cNvSpPr txBox="1"/>
          <p:nvPr/>
        </p:nvSpPr>
        <p:spPr>
          <a:xfrm>
            <a:off x="411843" y="1289344"/>
            <a:ext cx="4496156" cy="830997"/>
          </a:xfrm>
          <a:prstGeom prst="rect">
            <a:avLst/>
          </a:prstGeom>
          <a:noFill/>
        </p:spPr>
        <p:txBody>
          <a:bodyPr wrap="square" rtlCol="0">
            <a:spAutoFit/>
          </a:bodyPr>
          <a:lstStyle/>
          <a:p>
            <a:r>
              <a:rPr lang="ja-JP" altLang="en-US" sz="1200" i="0" u="none" strike="noStrike" baseline="0" dirty="0"/>
              <a:t>現在、</a:t>
            </a:r>
            <a:r>
              <a:rPr lang="ja-JP" altLang="en-US" sz="1200" dirty="0"/>
              <a:t>地震調査研究推進本部より、</a:t>
            </a:r>
            <a:r>
              <a:rPr lang="en-US" altLang="ja-JP" sz="1200" dirty="0"/>
              <a:t>『</a:t>
            </a:r>
            <a:r>
              <a:rPr lang="ja-JP" altLang="en-US" sz="1200" dirty="0"/>
              <a:t>震源断層を特定した地震の強震動予測手法 </a:t>
            </a:r>
            <a:r>
              <a:rPr lang="en-US" altLang="ja-JP" sz="1200" dirty="0"/>
              <a:t>(</a:t>
            </a:r>
            <a:r>
              <a:rPr lang="ja-JP" altLang="en-US" sz="1200" dirty="0"/>
              <a:t>「レシピ」</a:t>
            </a:r>
            <a:r>
              <a:rPr lang="en-US" altLang="ja-JP" sz="1200" dirty="0"/>
              <a:t>)</a:t>
            </a:r>
            <a:r>
              <a:rPr lang="ja-JP" altLang="en-US" sz="1200" dirty="0"/>
              <a:t>　</a:t>
            </a:r>
            <a:r>
              <a:rPr lang="en-US" altLang="ja-JP" sz="1200" dirty="0"/>
              <a:t>』</a:t>
            </a:r>
            <a:r>
              <a:rPr lang="ja-JP" altLang="en-US" sz="1200" dirty="0"/>
              <a:t>が公表されている。</a:t>
            </a:r>
            <a:endParaRPr lang="en-US" altLang="ja-JP" sz="1200" dirty="0"/>
          </a:p>
          <a:p>
            <a:r>
              <a:rPr lang="ja-JP" altLang="en-US" sz="1200" dirty="0"/>
              <a:t>推進本部が示す標準的な方法論である、レシピに基づき、破壊シナリオを作成する。</a:t>
            </a:r>
            <a:endParaRPr lang="en-US" altLang="ja-JP" sz="1200" dirty="0"/>
          </a:p>
        </p:txBody>
      </p:sp>
      <p:sp>
        <p:nvSpPr>
          <p:cNvPr id="42" name="テキスト ボックス 41">
            <a:extLst>
              <a:ext uri="{FF2B5EF4-FFF2-40B4-BE49-F238E27FC236}">
                <a16:creationId xmlns:a16="http://schemas.microsoft.com/office/drawing/2014/main" id="{1B08C61A-DAC2-BBCA-290F-AF637B311A11}"/>
              </a:ext>
            </a:extLst>
          </p:cNvPr>
          <p:cNvSpPr txBox="1"/>
          <p:nvPr/>
        </p:nvSpPr>
        <p:spPr>
          <a:xfrm>
            <a:off x="313368" y="1045253"/>
            <a:ext cx="2270175" cy="276999"/>
          </a:xfrm>
          <a:prstGeom prst="rect">
            <a:avLst/>
          </a:prstGeom>
          <a:noFill/>
        </p:spPr>
        <p:txBody>
          <a:bodyPr wrap="square">
            <a:spAutoFit/>
          </a:bodyPr>
          <a:lstStyle/>
          <a:p>
            <a:r>
              <a:rPr kumimoji="1" lang="ja-JP" altLang="en-US" sz="1200" u="sng" dirty="0">
                <a:latin typeface="Meiryo UI" panose="020B0604030504040204" pitchFamily="50" charset="-128"/>
                <a:ea typeface="Meiryo UI" panose="020B0604030504040204" pitchFamily="50" charset="-128"/>
              </a:rPr>
              <a:t>作成手法①</a:t>
            </a:r>
            <a:endParaRPr lang="ja-JP" altLang="en-US" sz="1200" u="sng" dirty="0"/>
          </a:p>
        </p:txBody>
      </p:sp>
      <p:sp>
        <p:nvSpPr>
          <p:cNvPr id="43" name="テキスト ボックス 42">
            <a:extLst>
              <a:ext uri="{FF2B5EF4-FFF2-40B4-BE49-F238E27FC236}">
                <a16:creationId xmlns:a16="http://schemas.microsoft.com/office/drawing/2014/main" id="{D1D67E0B-C1B7-1417-CBD5-39B189C5B65F}"/>
              </a:ext>
            </a:extLst>
          </p:cNvPr>
          <p:cNvSpPr txBox="1"/>
          <p:nvPr/>
        </p:nvSpPr>
        <p:spPr>
          <a:xfrm>
            <a:off x="513674" y="2129732"/>
            <a:ext cx="4232728" cy="646331"/>
          </a:xfrm>
          <a:prstGeom prst="rect">
            <a:avLst/>
          </a:prstGeom>
          <a:noFill/>
        </p:spPr>
        <p:txBody>
          <a:bodyPr wrap="square" rtlCol="0">
            <a:spAutoFit/>
          </a:bodyPr>
          <a:lstStyle/>
          <a:p>
            <a:r>
              <a:rPr lang="ja-JP" altLang="en-US" sz="1200" i="0" u="none" strike="noStrike" baseline="0" dirty="0"/>
              <a:t>「レシピ</a:t>
            </a:r>
            <a:r>
              <a:rPr lang="ja-JP" altLang="en-US" sz="1200" dirty="0"/>
              <a:t>」とは、強震動を高精度に予測するにあたって「誰がやっても同じ答えが得られる標準的な方法論」を目指し、震源（断層帯）の特性やモデル化設定についてまとめられたもの。</a:t>
            </a:r>
          </a:p>
        </p:txBody>
      </p:sp>
      <p:sp>
        <p:nvSpPr>
          <p:cNvPr id="45" name="正方形/長方形 44"/>
          <p:cNvSpPr/>
          <p:nvPr/>
        </p:nvSpPr>
        <p:spPr>
          <a:xfrm>
            <a:off x="513675" y="2087636"/>
            <a:ext cx="4232728" cy="688427"/>
          </a:xfrm>
          <a:prstGeom prst="rect">
            <a:avLst/>
          </a:prstGeom>
          <a:noFill/>
          <a:ln w="19050">
            <a:solidFill>
              <a:schemeClr val="bg1">
                <a:lumMod val="75000"/>
              </a:schemeClr>
            </a:solidFill>
            <a:prstDash val="dash"/>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nvGrpSpPr>
          <p:cNvPr id="48" name="グループ化 47"/>
          <p:cNvGrpSpPr/>
          <p:nvPr/>
        </p:nvGrpSpPr>
        <p:grpSpPr>
          <a:xfrm rot="5400000">
            <a:off x="2333784" y="5094623"/>
            <a:ext cx="285432" cy="850900"/>
            <a:chOff x="4635818" y="2990850"/>
            <a:chExt cx="285432" cy="850900"/>
          </a:xfrm>
        </p:grpSpPr>
        <p:sp>
          <p:nvSpPr>
            <p:cNvPr id="52" name="二等辺三角形 51"/>
            <p:cNvSpPr/>
            <p:nvPr/>
          </p:nvSpPr>
          <p:spPr>
            <a:xfrm rot="5400000">
              <a:off x="4416425" y="3336925"/>
              <a:ext cx="850900" cy="158750"/>
            </a:xfrm>
            <a:prstGeom prst="triangle">
              <a:avLst/>
            </a:prstGeom>
            <a:solidFill>
              <a:schemeClr val="accent1"/>
            </a:solidFill>
            <a:ln w="22225">
              <a:solidFill>
                <a:schemeClr val="bg1"/>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3" name="二等辺三角形 52"/>
            <p:cNvSpPr/>
            <p:nvPr/>
          </p:nvSpPr>
          <p:spPr>
            <a:xfrm rot="5400000">
              <a:off x="4352290" y="3336925"/>
              <a:ext cx="850900" cy="158750"/>
            </a:xfrm>
            <a:prstGeom prst="triangle">
              <a:avLst/>
            </a:prstGeom>
            <a:solidFill>
              <a:schemeClr val="accent1"/>
            </a:solidFill>
            <a:ln w="22225">
              <a:solidFill>
                <a:schemeClr val="bg1"/>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0" name="二等辺三角形 59"/>
            <p:cNvSpPr/>
            <p:nvPr/>
          </p:nvSpPr>
          <p:spPr>
            <a:xfrm rot="5400000">
              <a:off x="4289743" y="3336925"/>
              <a:ext cx="850900" cy="158750"/>
            </a:xfrm>
            <a:prstGeom prst="triangle">
              <a:avLst/>
            </a:prstGeom>
            <a:solidFill>
              <a:schemeClr val="accent1"/>
            </a:solidFill>
            <a:ln w="22225">
              <a:solidFill>
                <a:schemeClr val="bg1"/>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61" name="テキスト ボックス 60">
            <a:extLst>
              <a:ext uri="{FF2B5EF4-FFF2-40B4-BE49-F238E27FC236}">
                <a16:creationId xmlns:a16="http://schemas.microsoft.com/office/drawing/2014/main" id="{540676BB-7D8A-4FD6-1DD1-6F7CE18B5845}"/>
              </a:ext>
            </a:extLst>
          </p:cNvPr>
          <p:cNvSpPr txBox="1"/>
          <p:nvPr/>
        </p:nvSpPr>
        <p:spPr>
          <a:xfrm>
            <a:off x="353787" y="5723790"/>
            <a:ext cx="4496156" cy="738664"/>
          </a:xfrm>
          <a:prstGeom prst="rect">
            <a:avLst/>
          </a:prstGeom>
          <a:noFill/>
        </p:spPr>
        <p:txBody>
          <a:bodyPr wrap="square" lIns="91440" tIns="45720" rIns="91440" bIns="45720" anchor="t">
            <a:spAutoFit/>
          </a:bodyPr>
          <a:lstStyle/>
          <a:p>
            <a:r>
              <a:rPr lang="ja-JP" altLang="en-US" sz="1400" b="1" dirty="0"/>
              <a:t>上記①の作成手法を基本とし、作成手法②③で作成した破壊シナリオを補完ケースとしてステップ２で検証する破壊シナリオとする。</a:t>
            </a:r>
            <a:endParaRPr lang="en-US" altLang="ja-JP" sz="1400" b="1" dirty="0"/>
          </a:p>
        </p:txBody>
      </p:sp>
      <p:sp>
        <p:nvSpPr>
          <p:cNvPr id="8" name="正方形/長方形 7"/>
          <p:cNvSpPr/>
          <p:nvPr/>
        </p:nvSpPr>
        <p:spPr>
          <a:xfrm>
            <a:off x="5393464" y="3218477"/>
            <a:ext cx="3280228" cy="1852049"/>
          </a:xfrm>
          <a:prstGeom prst="rect">
            <a:avLst/>
          </a:prstGeom>
          <a:solidFill>
            <a:schemeClr val="bg1"/>
          </a:solidFill>
          <a:ln w="28575">
            <a:solidFill>
              <a:srgbClr val="0000CC"/>
            </a:solidFill>
            <a:prstDash val="dash"/>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540676BB-7D8A-4FD6-1DD1-6F7CE18B5845}"/>
              </a:ext>
            </a:extLst>
          </p:cNvPr>
          <p:cNvSpPr txBox="1"/>
          <p:nvPr/>
        </p:nvSpPr>
        <p:spPr>
          <a:xfrm>
            <a:off x="5630080" y="4742294"/>
            <a:ext cx="2852715" cy="307777"/>
          </a:xfrm>
          <a:prstGeom prst="rect">
            <a:avLst/>
          </a:prstGeom>
          <a:noFill/>
        </p:spPr>
        <p:txBody>
          <a:bodyPr wrap="square" lIns="91440" tIns="45720" rIns="91440" bIns="45720" anchor="t">
            <a:spAutoFit/>
          </a:bodyPr>
          <a:lstStyle/>
          <a:p>
            <a:pPr algn="ctr"/>
            <a:r>
              <a:rPr lang="en-US" altLang="ja-JP" sz="1400" dirty="0">
                <a:solidFill>
                  <a:srgbClr val="0000CC"/>
                </a:solidFill>
                <a:effectLst>
                  <a:outerShdw blurRad="38100" dist="38100" dir="2700000" algn="tl">
                    <a:srgbClr val="000000">
                      <a:alpha val="43137"/>
                    </a:srgbClr>
                  </a:outerShdw>
                </a:effectLst>
              </a:rPr>
              <a:t>H19</a:t>
            </a:r>
            <a:r>
              <a:rPr lang="ja-JP" altLang="en-US" sz="1400" dirty="0">
                <a:solidFill>
                  <a:srgbClr val="0000CC"/>
                </a:solidFill>
                <a:effectLst>
                  <a:outerShdw blurRad="38100" dist="38100" dir="2700000" algn="tl">
                    <a:srgbClr val="000000">
                      <a:alpha val="43137"/>
                    </a:srgbClr>
                  </a:outerShdw>
                </a:effectLst>
              </a:rPr>
              <a:t>算定作成シナリオ（</a:t>
            </a:r>
            <a:r>
              <a:rPr lang="en-US" altLang="ja-JP" sz="1400" dirty="0">
                <a:solidFill>
                  <a:srgbClr val="0000CC"/>
                </a:solidFill>
                <a:effectLst>
                  <a:outerShdw blurRad="38100" dist="38100" dir="2700000" algn="tl">
                    <a:srgbClr val="000000">
                      <a:alpha val="43137"/>
                    </a:srgbClr>
                  </a:outerShdw>
                </a:effectLst>
              </a:rPr>
              <a:t>73</a:t>
            </a:r>
            <a:r>
              <a:rPr lang="ja-JP" altLang="en-US" sz="1400" dirty="0">
                <a:solidFill>
                  <a:srgbClr val="0000CC"/>
                </a:solidFill>
                <a:effectLst>
                  <a:outerShdw blurRad="38100" dist="38100" dir="2700000" algn="tl">
                    <a:srgbClr val="000000">
                      <a:alpha val="43137"/>
                    </a:srgbClr>
                  </a:outerShdw>
                </a:effectLst>
              </a:rPr>
              <a:t>ケース）</a:t>
            </a:r>
            <a:endParaRPr lang="en-US" altLang="ja-JP" sz="1400" dirty="0">
              <a:solidFill>
                <a:srgbClr val="0000CC"/>
              </a:solidFill>
              <a:effectLst>
                <a:outerShdw blurRad="38100" dist="38100" dir="2700000" algn="tl">
                  <a:srgbClr val="000000">
                    <a:alpha val="43137"/>
                  </a:srgbClr>
                </a:outerShdw>
              </a:effectLst>
            </a:endParaRPr>
          </a:p>
        </p:txBody>
      </p:sp>
      <p:sp>
        <p:nvSpPr>
          <p:cNvPr id="64" name="正方形/長方形 63"/>
          <p:cNvSpPr/>
          <p:nvPr/>
        </p:nvSpPr>
        <p:spPr>
          <a:xfrm>
            <a:off x="5474382" y="3307915"/>
            <a:ext cx="3123928" cy="545774"/>
          </a:xfrm>
          <a:prstGeom prst="rect">
            <a:avLst/>
          </a:prstGeom>
          <a:solidFill>
            <a:schemeClr val="bg1"/>
          </a:solidFill>
          <a:ln w="38100">
            <a:solidFill>
              <a:srgbClr val="FF0000"/>
            </a:solidFill>
            <a:prstDash val="solid"/>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540676BB-7D8A-4FD6-1DD1-6F7CE18B5845}"/>
              </a:ext>
            </a:extLst>
          </p:cNvPr>
          <p:cNvSpPr txBox="1"/>
          <p:nvPr/>
        </p:nvSpPr>
        <p:spPr>
          <a:xfrm>
            <a:off x="5474381" y="3296720"/>
            <a:ext cx="3123929" cy="523220"/>
          </a:xfrm>
          <a:prstGeom prst="rect">
            <a:avLst/>
          </a:prstGeom>
          <a:noFill/>
        </p:spPr>
        <p:txBody>
          <a:bodyPr wrap="square" lIns="91440" tIns="45720" rIns="91440" bIns="45720" anchor="t">
            <a:spAutoFit/>
          </a:bodyPr>
          <a:lstStyle/>
          <a:p>
            <a:pPr algn="ctr"/>
            <a:r>
              <a:rPr lang="ja-JP" altLang="en-US" sz="1400" dirty="0">
                <a:solidFill>
                  <a:srgbClr val="FF0000"/>
                </a:solidFill>
                <a:effectLst>
                  <a:outerShdw blurRad="38100" dist="38100" dir="2700000" algn="tl">
                    <a:srgbClr val="000000">
                      <a:alpha val="43137"/>
                    </a:srgbClr>
                  </a:outerShdw>
                </a:effectLst>
              </a:rPr>
              <a:t>②</a:t>
            </a:r>
            <a:endParaRPr lang="en-US" altLang="ja-JP" sz="1400" dirty="0">
              <a:solidFill>
                <a:srgbClr val="FF0000"/>
              </a:solidFill>
              <a:effectLst>
                <a:outerShdw blurRad="38100" dist="38100" dir="2700000" algn="tl">
                  <a:srgbClr val="000000">
                    <a:alpha val="43137"/>
                  </a:srgbClr>
                </a:outerShdw>
              </a:effectLst>
            </a:endParaRPr>
          </a:p>
          <a:p>
            <a:pPr algn="ctr"/>
            <a:r>
              <a:rPr lang="en-US" altLang="ja-JP" sz="1400" dirty="0">
                <a:solidFill>
                  <a:srgbClr val="FF0000"/>
                </a:solidFill>
                <a:effectLst>
                  <a:outerShdw blurRad="38100" dist="38100" dir="2700000" algn="tl">
                    <a:srgbClr val="000000">
                      <a:alpha val="43137"/>
                    </a:srgbClr>
                  </a:outerShdw>
                </a:effectLst>
              </a:rPr>
              <a:t>H19</a:t>
            </a:r>
            <a:r>
              <a:rPr lang="ja-JP" altLang="en-US" sz="1400" dirty="0">
                <a:solidFill>
                  <a:srgbClr val="FF0000"/>
                </a:solidFill>
                <a:effectLst>
                  <a:outerShdw blurRad="38100" dist="38100" dir="2700000" algn="tl">
                    <a:srgbClr val="000000">
                      <a:alpha val="43137"/>
                    </a:srgbClr>
                  </a:outerShdw>
                </a:effectLst>
              </a:rPr>
              <a:t>算定選定シナリオ（</a:t>
            </a:r>
            <a:r>
              <a:rPr lang="en-US" altLang="ja-JP" sz="1400" dirty="0">
                <a:solidFill>
                  <a:srgbClr val="FF0000"/>
                </a:solidFill>
                <a:effectLst>
                  <a:outerShdw blurRad="38100" dist="38100" dir="2700000" algn="tl">
                    <a:srgbClr val="000000">
                      <a:alpha val="43137"/>
                    </a:srgbClr>
                  </a:outerShdw>
                </a:effectLst>
              </a:rPr>
              <a:t>5</a:t>
            </a:r>
            <a:r>
              <a:rPr lang="ja-JP" altLang="en-US" sz="1400" dirty="0">
                <a:solidFill>
                  <a:srgbClr val="FF0000"/>
                </a:solidFill>
                <a:effectLst>
                  <a:outerShdw blurRad="38100" dist="38100" dir="2700000" algn="tl">
                    <a:srgbClr val="000000">
                      <a:alpha val="43137"/>
                    </a:srgbClr>
                  </a:outerShdw>
                </a:effectLst>
              </a:rPr>
              <a:t>ケース）</a:t>
            </a:r>
            <a:endParaRPr lang="en-US" altLang="ja-JP" sz="1400" dirty="0">
              <a:solidFill>
                <a:srgbClr val="FF0000"/>
              </a:solidFill>
              <a:effectLst>
                <a:outerShdw blurRad="38100" dist="38100" dir="2700000" algn="tl">
                  <a:srgbClr val="000000">
                    <a:alpha val="43137"/>
                  </a:srgbClr>
                </a:outerShdw>
              </a:effectLst>
            </a:endParaRPr>
          </a:p>
        </p:txBody>
      </p:sp>
      <p:sp>
        <p:nvSpPr>
          <p:cNvPr id="68" name="正方形/長方形 67"/>
          <p:cNvSpPr/>
          <p:nvPr/>
        </p:nvSpPr>
        <p:spPr>
          <a:xfrm>
            <a:off x="5393464" y="1874632"/>
            <a:ext cx="2034815" cy="1268588"/>
          </a:xfrm>
          <a:prstGeom prst="rect">
            <a:avLst/>
          </a:prstGeom>
          <a:noFill/>
          <a:ln w="38100" cmpd="dbl">
            <a:solidFill>
              <a:srgbClr val="FF00FF"/>
            </a:solidFill>
            <a:prstDash val="solid"/>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540676BB-7D8A-4FD6-1DD1-6F7CE18B5845}"/>
              </a:ext>
            </a:extLst>
          </p:cNvPr>
          <p:cNvSpPr txBox="1"/>
          <p:nvPr/>
        </p:nvSpPr>
        <p:spPr>
          <a:xfrm>
            <a:off x="5683397" y="1923612"/>
            <a:ext cx="1373040" cy="954107"/>
          </a:xfrm>
          <a:prstGeom prst="rect">
            <a:avLst/>
          </a:prstGeom>
          <a:noFill/>
        </p:spPr>
        <p:txBody>
          <a:bodyPr wrap="square" lIns="91440" tIns="45720" rIns="91440" bIns="45720" anchor="t">
            <a:spAutoFit/>
          </a:bodyPr>
          <a:lstStyle/>
          <a:p>
            <a:pPr algn="ctr"/>
            <a:r>
              <a:rPr lang="ja-JP" altLang="en-US" sz="1400" dirty="0">
                <a:solidFill>
                  <a:srgbClr val="FF00FF"/>
                </a:solidFill>
                <a:effectLst>
                  <a:outerShdw blurRad="38100" dist="38100" dir="2700000" algn="tl">
                    <a:srgbClr val="000000">
                      <a:alpha val="43137"/>
                    </a:srgbClr>
                  </a:outerShdw>
                </a:effectLst>
              </a:rPr>
              <a:t>①</a:t>
            </a:r>
            <a:endParaRPr lang="en-US" altLang="ja-JP" sz="1400" dirty="0">
              <a:solidFill>
                <a:srgbClr val="FF00FF"/>
              </a:solidFill>
              <a:effectLst>
                <a:outerShdw blurRad="38100" dist="38100" dir="2700000" algn="tl">
                  <a:srgbClr val="000000">
                    <a:alpha val="43137"/>
                  </a:srgbClr>
                </a:outerShdw>
              </a:effectLst>
            </a:endParaRPr>
          </a:p>
          <a:p>
            <a:pPr algn="ctr"/>
            <a:r>
              <a:rPr lang="ja-JP" altLang="en-US" sz="1400" dirty="0">
                <a:solidFill>
                  <a:srgbClr val="FF00FF"/>
                </a:solidFill>
                <a:effectLst>
                  <a:outerShdw blurRad="38100" dist="38100" dir="2700000" algn="tl">
                    <a:srgbClr val="000000">
                      <a:alpha val="43137"/>
                    </a:srgbClr>
                  </a:outerShdw>
                </a:effectLst>
              </a:rPr>
              <a:t>「レシピ」</a:t>
            </a:r>
            <a:endParaRPr lang="en-US" altLang="ja-JP" sz="1400" dirty="0">
              <a:solidFill>
                <a:srgbClr val="FF00FF"/>
              </a:solidFill>
              <a:effectLst>
                <a:outerShdw blurRad="38100" dist="38100" dir="2700000" algn="tl">
                  <a:srgbClr val="000000">
                    <a:alpha val="43137"/>
                  </a:srgbClr>
                </a:outerShdw>
              </a:effectLst>
            </a:endParaRPr>
          </a:p>
          <a:p>
            <a:pPr algn="ctr"/>
            <a:r>
              <a:rPr lang="ja-JP" altLang="en-US" sz="1400" dirty="0">
                <a:solidFill>
                  <a:srgbClr val="FF00FF"/>
                </a:solidFill>
                <a:effectLst>
                  <a:outerShdw blurRad="38100" dist="38100" dir="2700000" algn="tl">
                    <a:srgbClr val="000000">
                      <a:alpha val="43137"/>
                    </a:srgbClr>
                  </a:outerShdw>
                </a:effectLst>
              </a:rPr>
              <a:t>に基づき</a:t>
            </a:r>
            <a:endParaRPr lang="en-US" altLang="ja-JP" sz="1400" dirty="0">
              <a:solidFill>
                <a:srgbClr val="FF00FF"/>
              </a:solidFill>
              <a:effectLst>
                <a:outerShdw blurRad="38100" dist="38100" dir="2700000" algn="tl">
                  <a:srgbClr val="000000">
                    <a:alpha val="43137"/>
                  </a:srgbClr>
                </a:outerShdw>
              </a:effectLst>
            </a:endParaRPr>
          </a:p>
          <a:p>
            <a:pPr algn="ctr"/>
            <a:r>
              <a:rPr lang="ja-JP" altLang="en-US" sz="1400" dirty="0">
                <a:solidFill>
                  <a:srgbClr val="FF00FF"/>
                </a:solidFill>
                <a:effectLst>
                  <a:outerShdw blurRad="38100" dist="38100" dir="2700000" algn="tl">
                    <a:srgbClr val="000000">
                      <a:alpha val="43137"/>
                    </a:srgbClr>
                  </a:outerShdw>
                </a:effectLst>
              </a:rPr>
              <a:t>作成したシナリオ</a:t>
            </a:r>
            <a:endParaRPr lang="en-US" altLang="ja-JP" sz="1400" dirty="0">
              <a:solidFill>
                <a:srgbClr val="FF00FF"/>
              </a:solidFill>
              <a:effectLst>
                <a:outerShdw blurRad="38100" dist="38100" dir="2700000" algn="tl">
                  <a:srgbClr val="000000">
                    <a:alpha val="43137"/>
                  </a:srgbClr>
                </a:outerShdw>
              </a:effectLst>
            </a:endParaRPr>
          </a:p>
        </p:txBody>
      </p:sp>
      <p:sp>
        <p:nvSpPr>
          <p:cNvPr id="71" name="テキスト ボックス 70">
            <a:extLst>
              <a:ext uri="{FF2B5EF4-FFF2-40B4-BE49-F238E27FC236}">
                <a16:creationId xmlns:a16="http://schemas.microsoft.com/office/drawing/2014/main" id="{D1D67E0B-C1B7-1417-CBD5-39B189C5B65F}"/>
              </a:ext>
            </a:extLst>
          </p:cNvPr>
          <p:cNvSpPr txBox="1"/>
          <p:nvPr/>
        </p:nvSpPr>
        <p:spPr>
          <a:xfrm>
            <a:off x="6023085" y="5259108"/>
            <a:ext cx="2087562" cy="276999"/>
          </a:xfrm>
          <a:prstGeom prst="rect">
            <a:avLst/>
          </a:prstGeom>
          <a:noFill/>
        </p:spPr>
        <p:txBody>
          <a:bodyPr wrap="square" rtlCol="0">
            <a:spAutoFit/>
          </a:bodyPr>
          <a:lstStyle/>
          <a:p>
            <a:pPr algn="ctr"/>
            <a:r>
              <a:rPr lang="ja-JP" altLang="en-US" sz="1200" b="1" i="0" u="none" strike="noStrike" baseline="0" dirty="0"/>
              <a:t>シナリオ作成イメージ図（案）</a:t>
            </a:r>
            <a:endParaRPr lang="en-US" altLang="ja-JP" sz="1200" b="1" i="0" u="none" strike="noStrike" baseline="0" dirty="0"/>
          </a:p>
        </p:txBody>
      </p:sp>
      <p:sp>
        <p:nvSpPr>
          <p:cNvPr id="7" name="正方形/長方形 6"/>
          <p:cNvSpPr/>
          <p:nvPr/>
        </p:nvSpPr>
        <p:spPr>
          <a:xfrm>
            <a:off x="5265420" y="1779613"/>
            <a:ext cx="3550920" cy="2168013"/>
          </a:xfrm>
          <a:prstGeom prst="rect">
            <a:avLst/>
          </a:prstGeom>
          <a:noFill/>
          <a:ln w="57150">
            <a:solidFill>
              <a:srgbClr val="FF66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C3DA1AF5-8885-77CA-371E-42697CF1F49A}"/>
              </a:ext>
            </a:extLst>
          </p:cNvPr>
          <p:cNvSpPr txBox="1"/>
          <p:nvPr/>
        </p:nvSpPr>
        <p:spPr>
          <a:xfrm>
            <a:off x="7119148" y="813540"/>
            <a:ext cx="1840050" cy="738664"/>
          </a:xfrm>
          <a:prstGeom prst="rect">
            <a:avLst/>
          </a:prstGeom>
          <a:noFill/>
        </p:spPr>
        <p:txBody>
          <a:bodyPr wrap="square" rtlCol="0">
            <a:spAutoFit/>
          </a:bodyPr>
          <a:lstStyle/>
          <a:p>
            <a:r>
              <a:rPr kumimoji="1" lang="ja-JP" altLang="en-US" sz="1400" dirty="0">
                <a:effectLst>
                  <a:outerShdw blurRad="38100" dist="38100" dir="2700000" algn="tl">
                    <a:srgbClr val="000000">
                      <a:alpha val="43137"/>
                    </a:srgbClr>
                  </a:outerShdw>
                </a:effectLst>
                <a:latin typeface="+mn-ea"/>
              </a:rPr>
              <a:t>今回算定で作成し</a:t>
            </a:r>
            <a:endParaRPr kumimoji="1" lang="en-US" altLang="ja-JP" sz="1400" dirty="0">
              <a:effectLst>
                <a:outerShdw blurRad="38100" dist="38100" dir="2700000" algn="tl">
                  <a:srgbClr val="000000">
                    <a:alpha val="43137"/>
                  </a:srgbClr>
                </a:outerShdw>
              </a:effectLst>
              <a:latin typeface="+mn-ea"/>
            </a:endParaRPr>
          </a:p>
          <a:p>
            <a:r>
              <a:rPr kumimoji="1" lang="ja-JP" altLang="en-US" sz="1400" dirty="0">
                <a:effectLst>
                  <a:outerShdw blurRad="38100" dist="38100" dir="2700000" algn="tl">
                    <a:srgbClr val="000000">
                      <a:alpha val="43137"/>
                    </a:srgbClr>
                  </a:outerShdw>
                </a:effectLst>
                <a:latin typeface="+mn-ea"/>
              </a:rPr>
              <a:t>検証を行う</a:t>
            </a:r>
            <a:endParaRPr kumimoji="1" lang="en-US" altLang="ja-JP" sz="1400" dirty="0">
              <a:effectLst>
                <a:outerShdw blurRad="38100" dist="38100" dir="2700000" algn="tl">
                  <a:srgbClr val="000000">
                    <a:alpha val="43137"/>
                  </a:srgbClr>
                </a:outerShdw>
              </a:effectLst>
              <a:latin typeface="+mn-ea"/>
            </a:endParaRPr>
          </a:p>
          <a:p>
            <a:r>
              <a:rPr kumimoji="1" lang="ja-JP" altLang="en-US" sz="1400" dirty="0">
                <a:effectLst>
                  <a:outerShdw blurRad="38100" dist="38100" dir="2700000" algn="tl">
                    <a:srgbClr val="000000">
                      <a:alpha val="43137"/>
                    </a:srgbClr>
                  </a:outerShdw>
                </a:effectLst>
                <a:latin typeface="+mn-ea"/>
              </a:rPr>
              <a:t>破壊シナリオ</a:t>
            </a:r>
            <a:endParaRPr kumimoji="1" lang="en-US" altLang="ja-JP" sz="1400" dirty="0">
              <a:effectLst>
                <a:outerShdw blurRad="38100" dist="38100" dir="2700000" algn="tl">
                  <a:srgbClr val="000000">
                    <a:alpha val="43137"/>
                  </a:srgbClr>
                </a:outerShdw>
              </a:effectLst>
              <a:latin typeface="+mn-ea"/>
            </a:endParaRPr>
          </a:p>
        </p:txBody>
      </p:sp>
      <p:cxnSp>
        <p:nvCxnSpPr>
          <p:cNvPr id="74" name="直線矢印コネクタ 73">
            <a:extLst>
              <a:ext uri="{FF2B5EF4-FFF2-40B4-BE49-F238E27FC236}">
                <a16:creationId xmlns:a16="http://schemas.microsoft.com/office/drawing/2014/main" id="{FBC8B293-CE9B-8187-BDA4-76F121C6E9A4}"/>
              </a:ext>
            </a:extLst>
          </p:cNvPr>
          <p:cNvCxnSpPr>
            <a:cxnSpLocks/>
          </p:cNvCxnSpPr>
          <p:nvPr/>
        </p:nvCxnSpPr>
        <p:spPr>
          <a:xfrm flipH="1">
            <a:off x="6594344" y="1176819"/>
            <a:ext cx="472522" cy="5075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CF830ACE-C013-C363-2FDF-4576CB8CDD45}"/>
              </a:ext>
            </a:extLst>
          </p:cNvPr>
          <p:cNvSpPr/>
          <p:nvPr/>
        </p:nvSpPr>
        <p:spPr>
          <a:xfrm>
            <a:off x="7513629" y="1864121"/>
            <a:ext cx="1160064" cy="1268588"/>
          </a:xfrm>
          <a:prstGeom prst="rect">
            <a:avLst/>
          </a:prstGeom>
          <a:noFill/>
          <a:ln w="38100" cmpd="sng">
            <a:solidFill>
              <a:srgbClr val="00FF00"/>
            </a:solidFill>
            <a:prstDash val="sysDot"/>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E7A969D-CA6E-8F55-C2DD-8CC859165899}"/>
              </a:ext>
            </a:extLst>
          </p:cNvPr>
          <p:cNvSpPr txBox="1"/>
          <p:nvPr/>
        </p:nvSpPr>
        <p:spPr>
          <a:xfrm>
            <a:off x="7405849" y="1927133"/>
            <a:ext cx="1373040" cy="1169551"/>
          </a:xfrm>
          <a:prstGeom prst="rect">
            <a:avLst/>
          </a:prstGeom>
          <a:noFill/>
        </p:spPr>
        <p:txBody>
          <a:bodyPr wrap="square" lIns="91440" tIns="45720" rIns="91440" bIns="45720" anchor="t">
            <a:spAutoFit/>
          </a:bodyPr>
          <a:lstStyle/>
          <a:p>
            <a:pPr algn="ctr"/>
            <a:r>
              <a:rPr lang="ja-JP" altLang="en-US" sz="1400" dirty="0">
                <a:solidFill>
                  <a:srgbClr val="00FF00"/>
                </a:solidFill>
                <a:effectLst>
                  <a:outerShdw blurRad="38100" dist="38100" dir="2700000" algn="tl">
                    <a:srgbClr val="000000">
                      <a:alpha val="43137"/>
                    </a:srgbClr>
                  </a:outerShdw>
                </a:effectLst>
              </a:rPr>
              <a:t>③</a:t>
            </a:r>
            <a:endParaRPr lang="en-US" altLang="ja-JP" sz="1400" dirty="0">
              <a:solidFill>
                <a:srgbClr val="00FF00"/>
              </a:solidFill>
              <a:effectLst>
                <a:outerShdw blurRad="38100" dist="38100" dir="2700000" algn="tl">
                  <a:srgbClr val="000000">
                    <a:alpha val="43137"/>
                  </a:srgbClr>
                </a:outerShdw>
              </a:effectLst>
            </a:endParaRPr>
          </a:p>
          <a:p>
            <a:pPr algn="ctr"/>
            <a:r>
              <a:rPr lang="ja-JP" altLang="en-US" sz="1400" dirty="0">
                <a:solidFill>
                  <a:srgbClr val="00FF00"/>
                </a:solidFill>
                <a:effectLst>
                  <a:outerShdw blurRad="38100" dist="38100" dir="2700000" algn="tl">
                    <a:srgbClr val="000000">
                      <a:alpha val="43137"/>
                    </a:srgbClr>
                  </a:outerShdw>
                </a:effectLst>
              </a:rPr>
              <a:t>上町断層帯</a:t>
            </a:r>
            <a:endParaRPr lang="en-US" altLang="ja-JP" sz="1400" dirty="0">
              <a:solidFill>
                <a:srgbClr val="00FF00"/>
              </a:solidFill>
              <a:effectLst>
                <a:outerShdw blurRad="38100" dist="38100" dir="2700000" algn="tl">
                  <a:srgbClr val="000000">
                    <a:alpha val="43137"/>
                  </a:srgbClr>
                </a:outerShdw>
              </a:effectLst>
            </a:endParaRPr>
          </a:p>
          <a:p>
            <a:pPr algn="ctr"/>
            <a:r>
              <a:rPr lang="ja-JP" altLang="en-US" sz="1400" dirty="0">
                <a:solidFill>
                  <a:srgbClr val="00FF00"/>
                </a:solidFill>
                <a:effectLst>
                  <a:outerShdw blurRad="38100" dist="38100" dir="2700000" algn="tl">
                    <a:srgbClr val="000000">
                      <a:alpha val="43137"/>
                    </a:srgbClr>
                  </a:outerShdw>
                </a:effectLst>
              </a:rPr>
              <a:t>重点調査</a:t>
            </a:r>
            <a:endParaRPr lang="en-US" altLang="ja-JP" sz="1400" dirty="0">
              <a:solidFill>
                <a:srgbClr val="00FF00"/>
              </a:solidFill>
              <a:effectLst>
                <a:outerShdw blurRad="38100" dist="38100" dir="2700000" algn="tl">
                  <a:srgbClr val="000000">
                    <a:alpha val="43137"/>
                  </a:srgbClr>
                </a:outerShdw>
              </a:effectLst>
            </a:endParaRPr>
          </a:p>
          <a:p>
            <a:pPr algn="ctr"/>
            <a:r>
              <a:rPr lang="ja-JP" altLang="en-US" sz="1400" dirty="0">
                <a:solidFill>
                  <a:srgbClr val="00FF00"/>
                </a:solidFill>
                <a:effectLst>
                  <a:outerShdw blurRad="38100" dist="38100" dir="2700000" algn="tl">
                    <a:srgbClr val="000000">
                      <a:alpha val="43137"/>
                    </a:srgbClr>
                  </a:outerShdw>
                </a:effectLst>
              </a:rPr>
              <a:t>モデル</a:t>
            </a:r>
            <a:endParaRPr lang="en-US" altLang="ja-JP" sz="1400" dirty="0">
              <a:solidFill>
                <a:srgbClr val="00FF00"/>
              </a:solidFill>
              <a:effectLst>
                <a:outerShdw blurRad="38100" dist="38100" dir="2700000" algn="tl">
                  <a:srgbClr val="000000">
                    <a:alpha val="43137"/>
                  </a:srgbClr>
                </a:outerShdw>
              </a:effectLst>
            </a:endParaRPr>
          </a:p>
          <a:p>
            <a:pPr algn="ctr"/>
            <a:r>
              <a:rPr lang="ja-JP" altLang="en-US" sz="1400" dirty="0">
                <a:solidFill>
                  <a:srgbClr val="00FF00"/>
                </a:solidFill>
                <a:effectLst>
                  <a:outerShdw blurRad="38100" dist="38100" dir="2700000" algn="tl">
                    <a:srgbClr val="000000">
                      <a:alpha val="43137"/>
                    </a:srgbClr>
                  </a:outerShdw>
                </a:effectLst>
              </a:rPr>
              <a:t>（</a:t>
            </a:r>
            <a:r>
              <a:rPr lang="en-US" altLang="ja-JP" sz="1400" dirty="0">
                <a:solidFill>
                  <a:srgbClr val="00FF00"/>
                </a:solidFill>
                <a:effectLst>
                  <a:outerShdw blurRad="38100" dist="38100" dir="2700000" algn="tl">
                    <a:srgbClr val="000000">
                      <a:alpha val="43137"/>
                    </a:srgbClr>
                  </a:outerShdw>
                </a:effectLst>
              </a:rPr>
              <a:t>1</a:t>
            </a:r>
            <a:r>
              <a:rPr lang="ja-JP" altLang="en-US" sz="1400" dirty="0">
                <a:solidFill>
                  <a:srgbClr val="00FF00"/>
                </a:solidFill>
                <a:effectLst>
                  <a:outerShdw blurRad="38100" dist="38100" dir="2700000" algn="tl">
                    <a:srgbClr val="000000">
                      <a:alpha val="43137"/>
                    </a:srgbClr>
                  </a:outerShdw>
                </a:effectLst>
              </a:rPr>
              <a:t>ケース）</a:t>
            </a:r>
            <a:endParaRPr lang="en-US" altLang="ja-JP" sz="1400" dirty="0">
              <a:solidFill>
                <a:srgbClr val="00FF00"/>
              </a:solidFill>
              <a:effectLst>
                <a:outerShdw blurRad="38100" dist="38100" dir="2700000" algn="tl">
                  <a:srgbClr val="000000">
                    <a:alpha val="43137"/>
                  </a:srgbClr>
                </a:outerShdw>
              </a:effectLst>
            </a:endParaRPr>
          </a:p>
        </p:txBody>
      </p:sp>
      <p:sp>
        <p:nvSpPr>
          <p:cNvPr id="44" name="テキスト ボックス 43">
            <a:extLst>
              <a:ext uri="{FF2B5EF4-FFF2-40B4-BE49-F238E27FC236}">
                <a16:creationId xmlns:a16="http://schemas.microsoft.com/office/drawing/2014/main" id="{D1D67E0B-C1B7-1417-CBD5-39B189C5B65F}"/>
              </a:ext>
            </a:extLst>
          </p:cNvPr>
          <p:cNvSpPr txBox="1"/>
          <p:nvPr/>
        </p:nvSpPr>
        <p:spPr>
          <a:xfrm>
            <a:off x="411843" y="4493846"/>
            <a:ext cx="4496156" cy="830997"/>
          </a:xfrm>
          <a:prstGeom prst="rect">
            <a:avLst/>
          </a:prstGeom>
          <a:noFill/>
        </p:spPr>
        <p:txBody>
          <a:bodyPr wrap="square" rtlCol="0">
            <a:spAutoFit/>
          </a:bodyPr>
          <a:lstStyle/>
          <a:p>
            <a:r>
              <a:rPr lang="en-US" altLang="ja-JP" sz="1200" dirty="0"/>
              <a:t>H19</a:t>
            </a:r>
            <a:r>
              <a:rPr lang="ja-JP" altLang="en-US" sz="1200" dirty="0"/>
              <a:t>算定以降、上町断層帯における重点的な調査観測の成果報告がまとめられており、この中で上町断層固有の地震シナリオが作成されている。上町断層帯の最新の知見として、この破壊シナリオも作成し、検討対象に加える。</a:t>
            </a:r>
            <a:endParaRPr lang="en-US" altLang="ja-JP" sz="1200" dirty="0"/>
          </a:p>
        </p:txBody>
      </p:sp>
      <p:sp>
        <p:nvSpPr>
          <p:cNvPr id="46" name="テキスト ボックス 45">
            <a:extLst>
              <a:ext uri="{FF2B5EF4-FFF2-40B4-BE49-F238E27FC236}">
                <a16:creationId xmlns:a16="http://schemas.microsoft.com/office/drawing/2014/main" id="{1B08C61A-DAC2-BBCA-290F-AF637B311A11}"/>
              </a:ext>
            </a:extLst>
          </p:cNvPr>
          <p:cNvSpPr txBox="1"/>
          <p:nvPr/>
        </p:nvSpPr>
        <p:spPr>
          <a:xfrm>
            <a:off x="313368" y="4249755"/>
            <a:ext cx="2270175" cy="276999"/>
          </a:xfrm>
          <a:prstGeom prst="rect">
            <a:avLst/>
          </a:prstGeom>
          <a:noFill/>
        </p:spPr>
        <p:txBody>
          <a:bodyPr wrap="square">
            <a:spAutoFit/>
          </a:bodyPr>
          <a:lstStyle/>
          <a:p>
            <a:r>
              <a:rPr kumimoji="1" lang="ja-JP" altLang="en-US" sz="1200" u="sng" dirty="0">
                <a:latin typeface="Meiryo UI" panose="020B0604030504040204" pitchFamily="50" charset="-128"/>
                <a:ea typeface="Meiryo UI" panose="020B0604030504040204" pitchFamily="50" charset="-128"/>
              </a:rPr>
              <a:t>作成手法③</a:t>
            </a:r>
            <a:r>
              <a:rPr kumimoji="1" lang="en-US" altLang="ja-JP" sz="1200" u="sng" baseline="30000" dirty="0">
                <a:latin typeface="Meiryo UI" panose="020B0604030504040204" pitchFamily="50" charset="-128"/>
                <a:ea typeface="Meiryo UI" panose="020B0604030504040204" pitchFamily="50" charset="-128"/>
              </a:rPr>
              <a:t>※</a:t>
            </a:r>
            <a:endParaRPr lang="ja-JP" altLang="en-US" sz="1200" u="sng" baseline="30000" dirty="0"/>
          </a:p>
        </p:txBody>
      </p:sp>
      <p:sp>
        <p:nvSpPr>
          <p:cNvPr id="40" name="正方形/長方形 39">
            <a:extLst>
              <a:ext uri="{FF2B5EF4-FFF2-40B4-BE49-F238E27FC236}">
                <a16:creationId xmlns:a16="http://schemas.microsoft.com/office/drawing/2014/main" id="{EF67AFF2-B3DD-427F-A84B-1BF27AA62725}"/>
              </a:ext>
            </a:extLst>
          </p:cNvPr>
          <p:cNvSpPr/>
          <p:nvPr/>
        </p:nvSpPr>
        <p:spPr>
          <a:xfrm>
            <a:off x="342801" y="5733991"/>
            <a:ext cx="4496156" cy="738664"/>
          </a:xfrm>
          <a:prstGeom prst="rect">
            <a:avLst/>
          </a:prstGeom>
          <a:noFill/>
          <a:ln w="28575">
            <a:solidFill>
              <a:srgbClr val="FF0000"/>
            </a:solidFill>
            <a:prstDash val="sysDash"/>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9" name="角丸四角形 34">
            <a:extLst>
              <a:ext uri="{FF2B5EF4-FFF2-40B4-BE49-F238E27FC236}">
                <a16:creationId xmlns:a16="http://schemas.microsoft.com/office/drawing/2014/main" id="{FF594AC3-3E95-4ACD-8297-2188FCAF5C8E}"/>
              </a:ext>
            </a:extLst>
          </p:cNvPr>
          <p:cNvSpPr/>
          <p:nvPr/>
        </p:nvSpPr>
        <p:spPr>
          <a:xfrm>
            <a:off x="103803" y="487618"/>
            <a:ext cx="238793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断層の破壊シナリオの作成</a:t>
            </a:r>
          </a:p>
        </p:txBody>
      </p:sp>
      <p:sp>
        <p:nvSpPr>
          <p:cNvPr id="39" name="テキスト ボックス 38">
            <a:extLst>
              <a:ext uri="{FF2B5EF4-FFF2-40B4-BE49-F238E27FC236}">
                <a16:creationId xmlns:a16="http://schemas.microsoft.com/office/drawing/2014/main" id="{C8289B05-5AAD-4E07-8B38-BA08E91223A7}"/>
              </a:ext>
            </a:extLst>
          </p:cNvPr>
          <p:cNvSpPr txBox="1"/>
          <p:nvPr/>
        </p:nvSpPr>
        <p:spPr>
          <a:xfrm>
            <a:off x="5144722" y="5764769"/>
            <a:ext cx="3891327" cy="707886"/>
          </a:xfrm>
          <a:prstGeom prst="rect">
            <a:avLst/>
          </a:prstGeom>
          <a:noFill/>
        </p:spPr>
        <p:txBody>
          <a:bodyPr wrap="square" rtlCol="0">
            <a:spAutoFit/>
          </a:bodyPr>
          <a:lstStyle/>
          <a:p>
            <a:r>
              <a:rPr lang="en-US" altLang="ja-JP" sz="1000" dirty="0"/>
              <a:t>※</a:t>
            </a:r>
          </a:p>
          <a:p>
            <a:pPr marL="72000" lvl="1"/>
            <a:r>
              <a:rPr lang="ja-JP" altLang="en-US" sz="1000" dirty="0"/>
              <a:t>令和</a:t>
            </a:r>
            <a:r>
              <a:rPr lang="en-US" altLang="ja-JP" sz="1000" dirty="0"/>
              <a:t>5</a:t>
            </a:r>
            <a:r>
              <a:rPr lang="ja-JP" altLang="en-US" sz="1000" dirty="0"/>
              <a:t>年度公表予定の中日本地域（近畿地域）の活断層の地域評価により断層帯の位置や延長が大きく変わった場合は作成手法②③の破壊シナリオは作成せず、作成手法①のみとする。</a:t>
            </a:r>
            <a:endParaRPr lang="en-US" altLang="ja-JP" sz="1000" dirty="0"/>
          </a:p>
        </p:txBody>
      </p:sp>
    </p:spTree>
    <p:extLst>
      <p:ext uri="{BB962C8B-B14F-4D97-AF65-F5344CB8AC3E}">
        <p14:creationId xmlns:p14="http://schemas.microsoft.com/office/powerpoint/2010/main" val="3967311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BD81024-5BCD-44B2-9F2F-521CF175CC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2941" y="891679"/>
            <a:ext cx="1285875" cy="19659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④</a:t>
            </a:r>
            <a:r>
              <a:rPr lang="zh-TW" altLang="en-US" dirty="0"/>
              <a:t>．</a:t>
            </a:r>
            <a:r>
              <a:rPr lang="ja-JP" altLang="en-US" dirty="0"/>
              <a:t>断層の破壊シナリオの絞り込み（ステップ２）</a:t>
            </a:r>
            <a:endParaRPr lang="ja-JP" altLang="en-US" sz="1600" dirty="0"/>
          </a:p>
        </p:txBody>
      </p:sp>
      <p:sp>
        <p:nvSpPr>
          <p:cNvPr id="2" name="スライド番号プレースホルダー 12">
            <a:extLst>
              <a:ext uri="{FF2B5EF4-FFF2-40B4-BE49-F238E27FC236}">
                <a16:creationId xmlns:a16="http://schemas.microsoft.com/office/drawing/2014/main" id="{3F6BF5D8-296C-D7F4-FB05-7DE8D33443A2}"/>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15</a:t>
            </a:fld>
            <a:endParaRPr lang="ja-JP" altLang="en-US"/>
          </a:p>
        </p:txBody>
      </p:sp>
      <p:sp>
        <p:nvSpPr>
          <p:cNvPr id="35" name="正方形/長方形 34"/>
          <p:cNvSpPr/>
          <p:nvPr/>
        </p:nvSpPr>
        <p:spPr>
          <a:xfrm>
            <a:off x="165100" y="596901"/>
            <a:ext cx="8870950" cy="59563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角丸四角形 34">
            <a:extLst>
              <a:ext uri="{FF2B5EF4-FFF2-40B4-BE49-F238E27FC236}">
                <a16:creationId xmlns:a16="http://schemas.microsoft.com/office/drawing/2014/main" id="{FF594AC3-3E95-4ACD-8297-2188FCAF5C8E}"/>
              </a:ext>
            </a:extLst>
          </p:cNvPr>
          <p:cNvSpPr/>
          <p:nvPr/>
        </p:nvSpPr>
        <p:spPr>
          <a:xfrm>
            <a:off x="103803" y="487618"/>
            <a:ext cx="3050877" cy="32592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破壊シナリオの作成例（</a:t>
            </a:r>
            <a:r>
              <a:rPr kumimoji="1" lang="en-US" altLang="ja-JP" sz="1400" dirty="0"/>
              <a:t>H19</a:t>
            </a:r>
            <a:r>
              <a:rPr kumimoji="1" lang="ja-JP" altLang="en-US" sz="1400" dirty="0"/>
              <a:t>算定時）</a:t>
            </a:r>
          </a:p>
        </p:txBody>
      </p:sp>
      <p:pic>
        <p:nvPicPr>
          <p:cNvPr id="1027" name="Picture 3">
            <a:extLst>
              <a:ext uri="{FF2B5EF4-FFF2-40B4-BE49-F238E27FC236}">
                <a16:creationId xmlns:a16="http://schemas.microsoft.com/office/drawing/2014/main" id="{235F68C5-771C-413F-80EA-D1021E0340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0" y="1185722"/>
            <a:ext cx="4708051" cy="174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2863A396-BA76-48A9-91CF-2651D26167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909" y="891679"/>
            <a:ext cx="1285875" cy="19659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C6607398-6952-401E-AA6D-A881EB59F2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8877" y="891679"/>
            <a:ext cx="1285875" cy="19659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 name="テキスト ボックス 37">
            <a:extLst>
              <a:ext uri="{FF2B5EF4-FFF2-40B4-BE49-F238E27FC236}">
                <a16:creationId xmlns:a16="http://schemas.microsoft.com/office/drawing/2014/main" id="{E03B41C4-D70E-45E1-B67B-5EED8A85E0C6}"/>
              </a:ext>
            </a:extLst>
          </p:cNvPr>
          <p:cNvSpPr txBox="1"/>
          <p:nvPr/>
        </p:nvSpPr>
        <p:spPr>
          <a:xfrm>
            <a:off x="230990" y="891679"/>
            <a:ext cx="4230520" cy="276999"/>
          </a:xfrm>
          <a:prstGeom prst="rect">
            <a:avLst/>
          </a:prstGeom>
          <a:noFill/>
        </p:spPr>
        <p:txBody>
          <a:bodyPr wrap="square">
            <a:spAutoFit/>
          </a:bodyPr>
          <a:lstStyle/>
          <a:p>
            <a:r>
              <a:rPr kumimoji="1" lang="ja-JP" altLang="en-US" sz="1200" u="sng" dirty="0">
                <a:latin typeface="Meiryo UI" panose="020B0604030504040204" pitchFamily="50" charset="-128"/>
                <a:ea typeface="Meiryo UI" panose="020B0604030504040204" pitchFamily="50" charset="-128"/>
              </a:rPr>
              <a:t>上町断層帯の事例</a:t>
            </a:r>
            <a:r>
              <a:rPr kumimoji="1" lang="ja-JP" altLang="en-US" sz="1000" u="sng" dirty="0">
                <a:latin typeface="Meiryo UI" panose="020B0604030504040204" pitchFamily="50" charset="-128"/>
                <a:ea typeface="Meiryo UI" panose="020B0604030504040204" pitchFamily="50" charset="-128"/>
              </a:rPr>
              <a:t>（ケース</a:t>
            </a:r>
            <a:r>
              <a:rPr kumimoji="1" lang="en-US" altLang="ja-JP" sz="1000" u="sng" dirty="0">
                <a:latin typeface="Meiryo UI" panose="020B0604030504040204" pitchFamily="50" charset="-128"/>
                <a:ea typeface="Meiryo UI" panose="020B0604030504040204" pitchFamily="50" charset="-128"/>
              </a:rPr>
              <a:t>11</a:t>
            </a:r>
            <a:r>
              <a:rPr kumimoji="1" lang="ja-JP" altLang="en-US" sz="1000" u="sng" dirty="0">
                <a:latin typeface="Meiryo UI" panose="020B0604030504040204" pitchFamily="50" charset="-128"/>
                <a:ea typeface="Meiryo UI" panose="020B0604030504040204" pitchFamily="50" charset="-128"/>
              </a:rPr>
              <a:t>・</a:t>
            </a:r>
            <a:r>
              <a:rPr kumimoji="1" lang="en-US" altLang="ja-JP" sz="1000" u="sng" dirty="0">
                <a:latin typeface="Meiryo UI" panose="020B0604030504040204" pitchFamily="50" charset="-128"/>
                <a:ea typeface="Meiryo UI" panose="020B0604030504040204" pitchFamily="50" charset="-128"/>
              </a:rPr>
              <a:t>12</a:t>
            </a:r>
            <a:r>
              <a:rPr kumimoji="1" lang="ja-JP" altLang="en-US" sz="1000" u="sng" dirty="0">
                <a:latin typeface="Meiryo UI" panose="020B0604030504040204" pitchFamily="50" charset="-128"/>
                <a:ea typeface="Meiryo UI" panose="020B0604030504040204" pitchFamily="50" charset="-128"/>
              </a:rPr>
              <a:t>・</a:t>
            </a:r>
            <a:r>
              <a:rPr kumimoji="1" lang="en-US" altLang="ja-JP" sz="1000" u="sng" dirty="0">
                <a:latin typeface="Meiryo UI" panose="020B0604030504040204" pitchFamily="50" charset="-128"/>
                <a:ea typeface="Meiryo UI" panose="020B0604030504040204" pitchFamily="50" charset="-128"/>
              </a:rPr>
              <a:t>13</a:t>
            </a:r>
            <a:r>
              <a:rPr kumimoji="1" lang="ja-JP" altLang="en-US" sz="1000" u="sng" dirty="0">
                <a:latin typeface="Meiryo UI" panose="020B0604030504040204" pitchFamily="50" charset="-128"/>
                <a:ea typeface="Meiryo UI" panose="020B0604030504040204" pitchFamily="50" charset="-128"/>
              </a:rPr>
              <a:t>・</a:t>
            </a:r>
            <a:r>
              <a:rPr kumimoji="1" lang="en-US" altLang="ja-JP" sz="1000" u="sng" dirty="0">
                <a:latin typeface="Meiryo UI" panose="020B0604030504040204" pitchFamily="50" charset="-128"/>
                <a:ea typeface="Meiryo UI" panose="020B0604030504040204" pitchFamily="50" charset="-128"/>
              </a:rPr>
              <a:t>32</a:t>
            </a:r>
            <a:r>
              <a:rPr kumimoji="1" lang="ja-JP" altLang="en-US" sz="1000" u="sng" dirty="0">
                <a:latin typeface="Meiryo UI" panose="020B0604030504040204" pitchFamily="50" charset="-128"/>
                <a:ea typeface="Meiryo UI" panose="020B0604030504040204" pitchFamily="50" charset="-128"/>
              </a:rPr>
              <a:t>・</a:t>
            </a:r>
            <a:r>
              <a:rPr kumimoji="1" lang="en-US" altLang="ja-JP" sz="1000" u="sng" dirty="0">
                <a:latin typeface="Meiryo UI" panose="020B0604030504040204" pitchFamily="50" charset="-128"/>
                <a:ea typeface="Meiryo UI" panose="020B0604030504040204" pitchFamily="50" charset="-128"/>
              </a:rPr>
              <a:t>33</a:t>
            </a:r>
            <a:r>
              <a:rPr kumimoji="1" lang="ja-JP" altLang="en-US" sz="1000" u="sng" dirty="0">
                <a:latin typeface="Meiryo UI" panose="020B0604030504040204" pitchFamily="50" charset="-128"/>
                <a:ea typeface="Meiryo UI" panose="020B0604030504040204" pitchFamily="50" charset="-128"/>
              </a:rPr>
              <a:t>・</a:t>
            </a:r>
            <a:r>
              <a:rPr kumimoji="1" lang="en-US" altLang="ja-JP" sz="1000" u="sng" dirty="0">
                <a:latin typeface="Meiryo UI" panose="020B0604030504040204" pitchFamily="50" charset="-128"/>
                <a:ea typeface="Meiryo UI" panose="020B0604030504040204" pitchFamily="50" charset="-128"/>
              </a:rPr>
              <a:t>34</a:t>
            </a:r>
            <a:r>
              <a:rPr kumimoji="1" lang="ja-JP" altLang="en-US" sz="1000" u="sng" dirty="0">
                <a:latin typeface="Meiryo UI" panose="020B0604030504040204" pitchFamily="50" charset="-128"/>
                <a:ea typeface="Meiryo UI" panose="020B0604030504040204" pitchFamily="50" charset="-128"/>
              </a:rPr>
              <a:t>・</a:t>
            </a:r>
            <a:r>
              <a:rPr kumimoji="1" lang="en-US" altLang="ja-JP" sz="1000" u="sng" dirty="0">
                <a:latin typeface="Meiryo UI" panose="020B0604030504040204" pitchFamily="50" charset="-128"/>
                <a:ea typeface="Meiryo UI" panose="020B0604030504040204" pitchFamily="50" charset="-128"/>
              </a:rPr>
              <a:t>35</a:t>
            </a:r>
            <a:r>
              <a:rPr kumimoji="1" lang="ja-JP" altLang="en-US" sz="1000" u="sng" dirty="0">
                <a:latin typeface="Meiryo UI" panose="020B0604030504040204" pitchFamily="50" charset="-128"/>
                <a:ea typeface="Meiryo UI" panose="020B0604030504040204" pitchFamily="50" charset="-128"/>
              </a:rPr>
              <a:t>／</a:t>
            </a:r>
            <a:r>
              <a:rPr kumimoji="1" lang="en-US" altLang="ja-JP" sz="1000" u="sng" dirty="0">
                <a:latin typeface="Meiryo UI" panose="020B0604030504040204" pitchFamily="50" charset="-128"/>
                <a:ea typeface="Meiryo UI" panose="020B0604030504040204" pitchFamily="50" charset="-128"/>
              </a:rPr>
              <a:t>35</a:t>
            </a:r>
            <a:r>
              <a:rPr kumimoji="1" lang="ja-JP" altLang="en-US" sz="1000" u="sng" dirty="0">
                <a:latin typeface="Meiryo UI" panose="020B0604030504040204" pitchFamily="50" charset="-128"/>
                <a:ea typeface="Meiryo UI" panose="020B0604030504040204" pitchFamily="50" charset="-128"/>
              </a:rPr>
              <a:t>ケース）</a:t>
            </a:r>
            <a:endParaRPr kumimoji="1" lang="en-US" altLang="ja-JP" sz="1000" u="sng"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645E12BF-C1EC-48BB-8771-5BDBA477489F}"/>
              </a:ext>
            </a:extLst>
          </p:cNvPr>
          <p:cNvSpPr/>
          <p:nvPr/>
        </p:nvSpPr>
        <p:spPr>
          <a:xfrm>
            <a:off x="1219200" y="1681480"/>
            <a:ext cx="502920" cy="513080"/>
          </a:xfrm>
          <a:prstGeom prst="rect">
            <a:avLst/>
          </a:pr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F31B943D-45FB-462B-8B5C-675D668A876A}"/>
              </a:ext>
            </a:extLst>
          </p:cNvPr>
          <p:cNvSpPr/>
          <p:nvPr/>
        </p:nvSpPr>
        <p:spPr>
          <a:xfrm>
            <a:off x="2225040" y="1681480"/>
            <a:ext cx="624840" cy="640080"/>
          </a:xfrm>
          <a:prstGeom prst="rect">
            <a:avLst/>
          </a:pr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0796CB94-67C9-4597-A6E6-E3FFA496C0CA}"/>
              </a:ext>
            </a:extLst>
          </p:cNvPr>
          <p:cNvSpPr/>
          <p:nvPr/>
        </p:nvSpPr>
        <p:spPr>
          <a:xfrm>
            <a:off x="3073399" y="1681480"/>
            <a:ext cx="350521" cy="375920"/>
          </a:xfrm>
          <a:prstGeom prst="rect">
            <a:avLst/>
          </a:pr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星: 5 pt 3">
            <a:extLst>
              <a:ext uri="{FF2B5EF4-FFF2-40B4-BE49-F238E27FC236}">
                <a16:creationId xmlns:a16="http://schemas.microsoft.com/office/drawing/2014/main" id="{CB0B9AC8-D96D-4057-B26D-0C5B05FFB78E}"/>
              </a:ext>
            </a:extLst>
          </p:cNvPr>
          <p:cNvSpPr>
            <a:spLocks noChangeAspect="1"/>
          </p:cNvSpPr>
          <p:nvPr/>
        </p:nvSpPr>
        <p:spPr>
          <a:xfrm>
            <a:off x="1397000" y="2137944"/>
            <a:ext cx="147320" cy="147320"/>
          </a:xfrm>
          <a:prstGeom prst="star5">
            <a:avLst/>
          </a:prstGeom>
          <a:solidFill>
            <a:srgbClr val="FF0000"/>
          </a:solidFill>
          <a:ln w="12700">
            <a:solidFill>
              <a:schemeClr val="dk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星: 5 pt 50">
            <a:extLst>
              <a:ext uri="{FF2B5EF4-FFF2-40B4-BE49-F238E27FC236}">
                <a16:creationId xmlns:a16="http://schemas.microsoft.com/office/drawing/2014/main" id="{9BFB37EF-E152-40D3-952A-37ADFEB67E05}"/>
              </a:ext>
            </a:extLst>
          </p:cNvPr>
          <p:cNvSpPr>
            <a:spLocks noChangeAspect="1"/>
          </p:cNvSpPr>
          <p:nvPr/>
        </p:nvSpPr>
        <p:spPr>
          <a:xfrm>
            <a:off x="2463800" y="2285264"/>
            <a:ext cx="147320" cy="147320"/>
          </a:xfrm>
          <a:prstGeom prst="star5">
            <a:avLst/>
          </a:prstGeom>
          <a:solidFill>
            <a:srgbClr val="FF0000"/>
          </a:solidFill>
          <a:ln w="12700">
            <a:solidFill>
              <a:schemeClr val="dk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 name="星: 5 pt 53">
            <a:extLst>
              <a:ext uri="{FF2B5EF4-FFF2-40B4-BE49-F238E27FC236}">
                <a16:creationId xmlns:a16="http://schemas.microsoft.com/office/drawing/2014/main" id="{70633FC1-545B-4574-BDCA-DD2E3B97D392}"/>
              </a:ext>
            </a:extLst>
          </p:cNvPr>
          <p:cNvSpPr>
            <a:spLocks noChangeAspect="1"/>
          </p:cNvSpPr>
          <p:nvPr/>
        </p:nvSpPr>
        <p:spPr>
          <a:xfrm>
            <a:off x="3174999" y="2028789"/>
            <a:ext cx="147320" cy="147320"/>
          </a:xfrm>
          <a:prstGeom prst="star5">
            <a:avLst/>
          </a:prstGeom>
          <a:solidFill>
            <a:srgbClr val="FF0000"/>
          </a:solidFill>
          <a:ln w="12700">
            <a:solidFill>
              <a:schemeClr val="dk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031" name="Picture 7">
            <a:extLst>
              <a:ext uri="{FF2B5EF4-FFF2-40B4-BE49-F238E27FC236}">
                <a16:creationId xmlns:a16="http://schemas.microsoft.com/office/drawing/2014/main" id="{AFE08174-CE91-4D11-B0F5-088D77B3F0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08" y="3036368"/>
            <a:ext cx="4693414" cy="162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2622005A-AED7-41B5-96FE-F2B417C991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07" y="4852755"/>
            <a:ext cx="4691597" cy="162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a:extLst>
              <a:ext uri="{FF2B5EF4-FFF2-40B4-BE49-F238E27FC236}">
                <a16:creationId xmlns:a16="http://schemas.microsoft.com/office/drawing/2014/main" id="{EBC71EDB-7E85-4950-8C5E-DD1B350A32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1619" y="4573207"/>
            <a:ext cx="1285875"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87DAA075-0E49-4BC6-9EA6-F9C26FBB95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5727" y="4571421"/>
            <a:ext cx="1285875"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a:extLst>
              <a:ext uri="{FF2B5EF4-FFF2-40B4-BE49-F238E27FC236}">
                <a16:creationId xmlns:a16="http://schemas.microsoft.com/office/drawing/2014/main" id="{0AB6C4D9-736A-4CA5-B030-975E699169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43846" y="3106494"/>
            <a:ext cx="1285875"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B8F67EFA-FF4F-4297-976B-FEAAD386225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2941" y="3106494"/>
            <a:ext cx="1285875" cy="19659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 name="正方形/長方形 54">
            <a:extLst>
              <a:ext uri="{FF2B5EF4-FFF2-40B4-BE49-F238E27FC236}">
                <a16:creationId xmlns:a16="http://schemas.microsoft.com/office/drawing/2014/main" id="{CB18737A-BE75-4A37-864E-4C2C4ED73510}"/>
              </a:ext>
            </a:extLst>
          </p:cNvPr>
          <p:cNvSpPr/>
          <p:nvPr/>
        </p:nvSpPr>
        <p:spPr>
          <a:xfrm>
            <a:off x="1108541" y="3523864"/>
            <a:ext cx="481499" cy="513080"/>
          </a:xfrm>
          <a:prstGeom prst="rect">
            <a:avLst/>
          </a:pr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54467F69-924E-46E2-BF96-FE24BE3F1929}"/>
              </a:ext>
            </a:extLst>
          </p:cNvPr>
          <p:cNvSpPr/>
          <p:nvPr/>
        </p:nvSpPr>
        <p:spPr>
          <a:xfrm>
            <a:off x="2331721" y="3538826"/>
            <a:ext cx="492759" cy="743613"/>
          </a:xfrm>
          <a:prstGeom prst="rect">
            <a:avLst/>
          </a:pr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E87CA949-2A82-42D2-A5C7-95CAC4B700BA}"/>
              </a:ext>
            </a:extLst>
          </p:cNvPr>
          <p:cNvSpPr/>
          <p:nvPr/>
        </p:nvSpPr>
        <p:spPr>
          <a:xfrm>
            <a:off x="2931162" y="3538826"/>
            <a:ext cx="243838" cy="743613"/>
          </a:xfrm>
          <a:prstGeom prst="rect">
            <a:avLst/>
          </a:pr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8" name="星: 5 pt 57">
            <a:extLst>
              <a:ext uri="{FF2B5EF4-FFF2-40B4-BE49-F238E27FC236}">
                <a16:creationId xmlns:a16="http://schemas.microsoft.com/office/drawing/2014/main" id="{8DD51BC5-A7F1-40AA-A804-2ACD9BFEF798}"/>
              </a:ext>
            </a:extLst>
          </p:cNvPr>
          <p:cNvSpPr>
            <a:spLocks noChangeAspect="1"/>
          </p:cNvSpPr>
          <p:nvPr/>
        </p:nvSpPr>
        <p:spPr>
          <a:xfrm>
            <a:off x="1275630" y="4001364"/>
            <a:ext cx="147320" cy="147320"/>
          </a:xfrm>
          <a:prstGeom prst="star5">
            <a:avLst/>
          </a:prstGeom>
          <a:solidFill>
            <a:srgbClr val="FF0000"/>
          </a:solidFill>
          <a:ln w="12700">
            <a:solidFill>
              <a:schemeClr val="dk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 name="星: 5 pt 58">
            <a:extLst>
              <a:ext uri="{FF2B5EF4-FFF2-40B4-BE49-F238E27FC236}">
                <a16:creationId xmlns:a16="http://schemas.microsoft.com/office/drawing/2014/main" id="{CF7CD0E5-98D5-45A3-BA14-49C0174EA6CD}"/>
              </a:ext>
            </a:extLst>
          </p:cNvPr>
          <p:cNvSpPr>
            <a:spLocks noChangeAspect="1"/>
          </p:cNvSpPr>
          <p:nvPr/>
        </p:nvSpPr>
        <p:spPr>
          <a:xfrm>
            <a:off x="2645867" y="4265523"/>
            <a:ext cx="147320" cy="147320"/>
          </a:xfrm>
          <a:prstGeom prst="star5">
            <a:avLst/>
          </a:prstGeom>
          <a:solidFill>
            <a:srgbClr val="FF0000"/>
          </a:solidFill>
          <a:ln w="12700">
            <a:solidFill>
              <a:schemeClr val="dk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C3AF4175-A43C-44A3-8CF3-8162BFC2C9B5}"/>
              </a:ext>
            </a:extLst>
          </p:cNvPr>
          <p:cNvSpPr/>
          <p:nvPr/>
        </p:nvSpPr>
        <p:spPr>
          <a:xfrm>
            <a:off x="384641" y="5362460"/>
            <a:ext cx="723900" cy="733539"/>
          </a:xfrm>
          <a:prstGeom prst="rect">
            <a:avLst/>
          </a:pr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B96DC641-C908-4378-AD3D-321899C8E6B6}"/>
              </a:ext>
            </a:extLst>
          </p:cNvPr>
          <p:cNvSpPr/>
          <p:nvPr/>
        </p:nvSpPr>
        <p:spPr>
          <a:xfrm>
            <a:off x="1349290" y="5362461"/>
            <a:ext cx="479510" cy="497320"/>
          </a:xfrm>
          <a:prstGeom prst="rect">
            <a:avLst/>
          </a:prstGeom>
          <a:solidFill>
            <a:srgbClr val="FF0000">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星: 5 pt 66">
            <a:extLst>
              <a:ext uri="{FF2B5EF4-FFF2-40B4-BE49-F238E27FC236}">
                <a16:creationId xmlns:a16="http://schemas.microsoft.com/office/drawing/2014/main" id="{BFB93455-3608-4432-9251-10FD855C54DF}"/>
              </a:ext>
            </a:extLst>
          </p:cNvPr>
          <p:cNvSpPr>
            <a:spLocks noChangeAspect="1"/>
          </p:cNvSpPr>
          <p:nvPr/>
        </p:nvSpPr>
        <p:spPr>
          <a:xfrm>
            <a:off x="672931" y="6062297"/>
            <a:ext cx="147320" cy="147320"/>
          </a:xfrm>
          <a:prstGeom prst="star5">
            <a:avLst/>
          </a:prstGeom>
          <a:solidFill>
            <a:srgbClr val="FF0000"/>
          </a:solidFill>
          <a:ln w="12700">
            <a:solidFill>
              <a:schemeClr val="dk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 name="星: 5 pt 69">
            <a:extLst>
              <a:ext uri="{FF2B5EF4-FFF2-40B4-BE49-F238E27FC236}">
                <a16:creationId xmlns:a16="http://schemas.microsoft.com/office/drawing/2014/main" id="{412CAFD4-841A-4006-936B-8A3B9A26959F}"/>
              </a:ext>
            </a:extLst>
          </p:cNvPr>
          <p:cNvSpPr>
            <a:spLocks noChangeAspect="1"/>
          </p:cNvSpPr>
          <p:nvPr/>
        </p:nvSpPr>
        <p:spPr>
          <a:xfrm>
            <a:off x="1537250" y="5824201"/>
            <a:ext cx="147320" cy="147320"/>
          </a:xfrm>
          <a:prstGeom prst="star5">
            <a:avLst/>
          </a:prstGeom>
          <a:solidFill>
            <a:srgbClr val="FF0000"/>
          </a:solidFill>
          <a:ln w="12700">
            <a:solidFill>
              <a:schemeClr val="dk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3064355-F197-45E4-89CA-1ABAC365F8E4}"/>
              </a:ext>
            </a:extLst>
          </p:cNvPr>
          <p:cNvSpPr/>
          <p:nvPr/>
        </p:nvSpPr>
        <p:spPr>
          <a:xfrm>
            <a:off x="2463800" y="2446396"/>
            <a:ext cx="155892" cy="103973"/>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900" dirty="0"/>
              <a:t>11</a:t>
            </a:r>
            <a:endParaRPr kumimoji="1" lang="ja-JP" altLang="en-US" sz="900" dirty="0"/>
          </a:p>
        </p:txBody>
      </p:sp>
      <p:sp>
        <p:nvSpPr>
          <p:cNvPr id="72" name="正方形/長方形 71">
            <a:extLst>
              <a:ext uri="{FF2B5EF4-FFF2-40B4-BE49-F238E27FC236}">
                <a16:creationId xmlns:a16="http://schemas.microsoft.com/office/drawing/2014/main" id="{7E407944-4B48-4D0A-9A39-8717661CE3EF}"/>
              </a:ext>
            </a:extLst>
          </p:cNvPr>
          <p:cNvSpPr/>
          <p:nvPr/>
        </p:nvSpPr>
        <p:spPr>
          <a:xfrm>
            <a:off x="5424603" y="2707711"/>
            <a:ext cx="518159" cy="119309"/>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dirty="0"/>
              <a:t>ケース</a:t>
            </a:r>
            <a:r>
              <a:rPr kumimoji="1" lang="en-US" altLang="ja-JP" sz="900" dirty="0"/>
              <a:t>11</a:t>
            </a:r>
            <a:endParaRPr kumimoji="1" lang="ja-JP" altLang="en-US" sz="900" dirty="0"/>
          </a:p>
        </p:txBody>
      </p:sp>
      <p:sp>
        <p:nvSpPr>
          <p:cNvPr id="75" name="正方形/長方形 74">
            <a:extLst>
              <a:ext uri="{FF2B5EF4-FFF2-40B4-BE49-F238E27FC236}">
                <a16:creationId xmlns:a16="http://schemas.microsoft.com/office/drawing/2014/main" id="{A07EB7E7-E47E-4D1D-B88F-3D4C6E6918B8}"/>
              </a:ext>
            </a:extLst>
          </p:cNvPr>
          <p:cNvSpPr/>
          <p:nvPr/>
        </p:nvSpPr>
        <p:spPr>
          <a:xfrm>
            <a:off x="3170713" y="2196886"/>
            <a:ext cx="155892" cy="103973"/>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900" dirty="0"/>
              <a:t>13</a:t>
            </a:r>
            <a:endParaRPr kumimoji="1" lang="ja-JP" altLang="en-US" sz="900" dirty="0"/>
          </a:p>
        </p:txBody>
      </p:sp>
      <p:sp>
        <p:nvSpPr>
          <p:cNvPr id="76" name="正方形/長方形 75">
            <a:extLst>
              <a:ext uri="{FF2B5EF4-FFF2-40B4-BE49-F238E27FC236}">
                <a16:creationId xmlns:a16="http://schemas.microsoft.com/office/drawing/2014/main" id="{E75D95A7-B5C5-485E-8348-C3932039EEDC}"/>
              </a:ext>
            </a:extLst>
          </p:cNvPr>
          <p:cNvSpPr/>
          <p:nvPr/>
        </p:nvSpPr>
        <p:spPr>
          <a:xfrm>
            <a:off x="1204192" y="4161550"/>
            <a:ext cx="155892" cy="103973"/>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900" dirty="0"/>
              <a:t>32</a:t>
            </a:r>
            <a:endParaRPr kumimoji="1" lang="ja-JP" altLang="en-US" sz="900" dirty="0"/>
          </a:p>
        </p:txBody>
      </p:sp>
      <p:sp>
        <p:nvSpPr>
          <p:cNvPr id="77" name="正方形/長方形 76">
            <a:extLst>
              <a:ext uri="{FF2B5EF4-FFF2-40B4-BE49-F238E27FC236}">
                <a16:creationId xmlns:a16="http://schemas.microsoft.com/office/drawing/2014/main" id="{0C5A68A0-715A-4C77-BC4B-2CB5FCDEBE4E}"/>
              </a:ext>
            </a:extLst>
          </p:cNvPr>
          <p:cNvSpPr/>
          <p:nvPr/>
        </p:nvSpPr>
        <p:spPr>
          <a:xfrm>
            <a:off x="2567921" y="4416476"/>
            <a:ext cx="155892" cy="103973"/>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900" dirty="0"/>
              <a:t>33</a:t>
            </a:r>
            <a:endParaRPr kumimoji="1" lang="ja-JP" altLang="en-US" sz="900" dirty="0"/>
          </a:p>
        </p:txBody>
      </p:sp>
      <p:sp>
        <p:nvSpPr>
          <p:cNvPr id="78" name="正方形/長方形 77">
            <a:extLst>
              <a:ext uri="{FF2B5EF4-FFF2-40B4-BE49-F238E27FC236}">
                <a16:creationId xmlns:a16="http://schemas.microsoft.com/office/drawing/2014/main" id="{431CF583-20EA-4150-9E26-2159DE360751}"/>
              </a:ext>
            </a:extLst>
          </p:cNvPr>
          <p:cNvSpPr/>
          <p:nvPr/>
        </p:nvSpPr>
        <p:spPr>
          <a:xfrm>
            <a:off x="590699" y="6234533"/>
            <a:ext cx="155892" cy="103973"/>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900" dirty="0"/>
              <a:t>34</a:t>
            </a:r>
            <a:endParaRPr kumimoji="1" lang="ja-JP" altLang="en-US" sz="900" dirty="0"/>
          </a:p>
        </p:txBody>
      </p:sp>
      <p:sp>
        <p:nvSpPr>
          <p:cNvPr id="79" name="正方形/長方形 78">
            <a:extLst>
              <a:ext uri="{FF2B5EF4-FFF2-40B4-BE49-F238E27FC236}">
                <a16:creationId xmlns:a16="http://schemas.microsoft.com/office/drawing/2014/main" id="{D5190502-5489-4667-96E6-27DEC5876C78}"/>
              </a:ext>
            </a:extLst>
          </p:cNvPr>
          <p:cNvSpPr/>
          <p:nvPr/>
        </p:nvSpPr>
        <p:spPr>
          <a:xfrm>
            <a:off x="1470757" y="5985341"/>
            <a:ext cx="155892" cy="103973"/>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900" dirty="0"/>
              <a:t>35</a:t>
            </a:r>
            <a:endParaRPr kumimoji="1" lang="ja-JP" altLang="en-US" sz="900" dirty="0"/>
          </a:p>
        </p:txBody>
      </p:sp>
      <p:sp>
        <p:nvSpPr>
          <p:cNvPr id="80" name="正方形/長方形 79">
            <a:extLst>
              <a:ext uri="{FF2B5EF4-FFF2-40B4-BE49-F238E27FC236}">
                <a16:creationId xmlns:a16="http://schemas.microsoft.com/office/drawing/2014/main" id="{B8093424-38DC-4063-8971-F3A26CB7FEBA}"/>
              </a:ext>
            </a:extLst>
          </p:cNvPr>
          <p:cNvSpPr/>
          <p:nvPr/>
        </p:nvSpPr>
        <p:spPr>
          <a:xfrm>
            <a:off x="6880990" y="2707711"/>
            <a:ext cx="518159" cy="119309"/>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dirty="0"/>
              <a:t>ケース</a:t>
            </a:r>
            <a:r>
              <a:rPr kumimoji="1" lang="en-US" altLang="ja-JP" sz="900" dirty="0"/>
              <a:t>12</a:t>
            </a:r>
            <a:endParaRPr kumimoji="1" lang="ja-JP" altLang="en-US" sz="900" dirty="0"/>
          </a:p>
        </p:txBody>
      </p:sp>
      <p:sp>
        <p:nvSpPr>
          <p:cNvPr id="81" name="正方形/長方形 80">
            <a:extLst>
              <a:ext uri="{FF2B5EF4-FFF2-40B4-BE49-F238E27FC236}">
                <a16:creationId xmlns:a16="http://schemas.microsoft.com/office/drawing/2014/main" id="{69E1E89F-0DEF-40F5-8E07-9394B73DC158}"/>
              </a:ext>
            </a:extLst>
          </p:cNvPr>
          <p:cNvSpPr/>
          <p:nvPr/>
        </p:nvSpPr>
        <p:spPr>
          <a:xfrm>
            <a:off x="8382294" y="2707711"/>
            <a:ext cx="518159" cy="119309"/>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dirty="0"/>
              <a:t>ケース</a:t>
            </a:r>
            <a:r>
              <a:rPr kumimoji="1" lang="en-US" altLang="ja-JP" sz="900" dirty="0"/>
              <a:t>13</a:t>
            </a:r>
            <a:endParaRPr kumimoji="1" lang="ja-JP" altLang="en-US" sz="900" dirty="0"/>
          </a:p>
        </p:txBody>
      </p:sp>
      <p:sp>
        <p:nvSpPr>
          <p:cNvPr id="82" name="正方形/長方形 81">
            <a:extLst>
              <a:ext uri="{FF2B5EF4-FFF2-40B4-BE49-F238E27FC236}">
                <a16:creationId xmlns:a16="http://schemas.microsoft.com/office/drawing/2014/main" id="{3E8B5F85-CA7F-4D5D-84CC-53CACA9C367F}"/>
              </a:ext>
            </a:extLst>
          </p:cNvPr>
          <p:cNvSpPr/>
          <p:nvPr/>
        </p:nvSpPr>
        <p:spPr>
          <a:xfrm>
            <a:off x="5430963" y="4915748"/>
            <a:ext cx="518159" cy="119309"/>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dirty="0"/>
              <a:t>ケース</a:t>
            </a:r>
            <a:r>
              <a:rPr kumimoji="1" lang="en-US" altLang="ja-JP" sz="900" dirty="0"/>
              <a:t>32</a:t>
            </a:r>
            <a:endParaRPr kumimoji="1" lang="ja-JP" altLang="en-US" sz="900" dirty="0"/>
          </a:p>
        </p:txBody>
      </p:sp>
      <p:sp>
        <p:nvSpPr>
          <p:cNvPr id="83" name="正方形/長方形 82">
            <a:extLst>
              <a:ext uri="{FF2B5EF4-FFF2-40B4-BE49-F238E27FC236}">
                <a16:creationId xmlns:a16="http://schemas.microsoft.com/office/drawing/2014/main" id="{00F83326-077E-43CB-ABAD-6BB7455F9BE0}"/>
              </a:ext>
            </a:extLst>
          </p:cNvPr>
          <p:cNvSpPr/>
          <p:nvPr/>
        </p:nvSpPr>
        <p:spPr>
          <a:xfrm>
            <a:off x="7552188" y="4915748"/>
            <a:ext cx="518159" cy="119309"/>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dirty="0"/>
              <a:t>ケース</a:t>
            </a:r>
            <a:r>
              <a:rPr kumimoji="1" lang="en-US" altLang="ja-JP" sz="900" dirty="0"/>
              <a:t>33</a:t>
            </a:r>
            <a:endParaRPr kumimoji="1" lang="ja-JP" altLang="en-US" sz="900" dirty="0"/>
          </a:p>
        </p:txBody>
      </p:sp>
      <p:sp>
        <p:nvSpPr>
          <p:cNvPr id="84" name="正方形/長方形 83">
            <a:extLst>
              <a:ext uri="{FF2B5EF4-FFF2-40B4-BE49-F238E27FC236}">
                <a16:creationId xmlns:a16="http://schemas.microsoft.com/office/drawing/2014/main" id="{027C0536-EAF1-4094-B5F1-045D9F1856BA}"/>
              </a:ext>
            </a:extLst>
          </p:cNvPr>
          <p:cNvSpPr/>
          <p:nvPr/>
        </p:nvSpPr>
        <p:spPr>
          <a:xfrm>
            <a:off x="6319849" y="6383868"/>
            <a:ext cx="518159" cy="119309"/>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dirty="0"/>
              <a:t>ケース</a:t>
            </a:r>
            <a:r>
              <a:rPr kumimoji="1" lang="en-US" altLang="ja-JP" sz="900" dirty="0"/>
              <a:t>34</a:t>
            </a:r>
            <a:endParaRPr kumimoji="1" lang="ja-JP" altLang="en-US" sz="900" dirty="0"/>
          </a:p>
        </p:txBody>
      </p:sp>
      <p:sp>
        <p:nvSpPr>
          <p:cNvPr id="85" name="正方形/長方形 84">
            <a:extLst>
              <a:ext uri="{FF2B5EF4-FFF2-40B4-BE49-F238E27FC236}">
                <a16:creationId xmlns:a16="http://schemas.microsoft.com/office/drawing/2014/main" id="{180CE10E-1EB5-4BB3-AF5C-854922BF7FD6}"/>
              </a:ext>
            </a:extLst>
          </p:cNvPr>
          <p:cNvSpPr/>
          <p:nvPr/>
        </p:nvSpPr>
        <p:spPr>
          <a:xfrm>
            <a:off x="8382293" y="6383868"/>
            <a:ext cx="518159" cy="119309"/>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dirty="0"/>
              <a:t>ケース</a:t>
            </a:r>
            <a:r>
              <a:rPr kumimoji="1" lang="en-US" altLang="ja-JP" sz="900" dirty="0"/>
              <a:t>35</a:t>
            </a:r>
            <a:endParaRPr kumimoji="1" lang="ja-JP" altLang="en-US" sz="900" dirty="0"/>
          </a:p>
        </p:txBody>
      </p:sp>
      <p:sp>
        <p:nvSpPr>
          <p:cNvPr id="86" name="正方形/長方形 85">
            <a:extLst>
              <a:ext uri="{FF2B5EF4-FFF2-40B4-BE49-F238E27FC236}">
                <a16:creationId xmlns:a16="http://schemas.microsoft.com/office/drawing/2014/main" id="{9A2DC122-2C88-459C-A432-4208D1A959B8}"/>
              </a:ext>
            </a:extLst>
          </p:cNvPr>
          <p:cNvSpPr/>
          <p:nvPr/>
        </p:nvSpPr>
        <p:spPr>
          <a:xfrm>
            <a:off x="7075303" y="3052038"/>
            <a:ext cx="902018" cy="119309"/>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b="1" dirty="0">
                <a:solidFill>
                  <a:srgbClr val="FF0000"/>
                </a:solidFill>
              </a:rPr>
              <a:t>上町断層帯（</a:t>
            </a:r>
            <a:r>
              <a:rPr kumimoji="1" lang="en-US" altLang="ja-JP" sz="900" b="1" dirty="0">
                <a:solidFill>
                  <a:srgbClr val="FF0000"/>
                </a:solidFill>
              </a:rPr>
              <a:t>A</a:t>
            </a:r>
            <a:r>
              <a:rPr kumimoji="1" lang="ja-JP" altLang="en-US" sz="900" b="1" dirty="0">
                <a:solidFill>
                  <a:srgbClr val="FF0000"/>
                </a:solidFill>
              </a:rPr>
              <a:t>）</a:t>
            </a:r>
          </a:p>
        </p:txBody>
      </p:sp>
      <p:sp>
        <p:nvSpPr>
          <p:cNvPr id="87" name="正方形/長方形 86">
            <a:extLst>
              <a:ext uri="{FF2B5EF4-FFF2-40B4-BE49-F238E27FC236}">
                <a16:creationId xmlns:a16="http://schemas.microsoft.com/office/drawing/2014/main" id="{158960A2-156B-4D84-BCD4-D176EDDE781E}"/>
              </a:ext>
            </a:extLst>
          </p:cNvPr>
          <p:cNvSpPr/>
          <p:nvPr/>
        </p:nvSpPr>
        <p:spPr>
          <a:xfrm>
            <a:off x="4979954" y="5292018"/>
            <a:ext cx="902018" cy="119309"/>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b="1" dirty="0">
                <a:solidFill>
                  <a:srgbClr val="FF0000"/>
                </a:solidFill>
              </a:rPr>
              <a:t>上町断層帯（</a:t>
            </a:r>
            <a:r>
              <a:rPr kumimoji="1" lang="en-US" altLang="ja-JP" sz="900" b="1" dirty="0">
                <a:solidFill>
                  <a:srgbClr val="FF0000"/>
                </a:solidFill>
              </a:rPr>
              <a:t>B</a:t>
            </a:r>
            <a:r>
              <a:rPr kumimoji="1" lang="ja-JP" altLang="en-US" sz="900" b="1" dirty="0">
                <a:solidFill>
                  <a:srgbClr val="FF0000"/>
                </a:solidFill>
              </a:rPr>
              <a:t>）</a:t>
            </a:r>
          </a:p>
        </p:txBody>
      </p:sp>
      <p:sp>
        <p:nvSpPr>
          <p:cNvPr id="88" name="テキスト ボックス 87">
            <a:extLst>
              <a:ext uri="{FF2B5EF4-FFF2-40B4-BE49-F238E27FC236}">
                <a16:creationId xmlns:a16="http://schemas.microsoft.com/office/drawing/2014/main" id="{B935C393-13C8-4311-8650-73F6A8A145A0}"/>
              </a:ext>
            </a:extLst>
          </p:cNvPr>
          <p:cNvSpPr txBox="1"/>
          <p:nvPr/>
        </p:nvSpPr>
        <p:spPr>
          <a:xfrm>
            <a:off x="2640241" y="1190266"/>
            <a:ext cx="717177" cy="230832"/>
          </a:xfrm>
          <a:prstGeom prst="rect">
            <a:avLst/>
          </a:prstGeom>
          <a:noFill/>
        </p:spPr>
        <p:txBody>
          <a:bodyPr wrap="square" rtlCol="0">
            <a:spAutoFit/>
          </a:bodyPr>
          <a:lstStyle/>
          <a:p>
            <a:r>
              <a:rPr kumimoji="1" lang="ja-JP" altLang="en-US" sz="900" dirty="0"/>
              <a:t>アスペリティ</a:t>
            </a:r>
            <a:endParaRPr kumimoji="1" lang="en-US" altLang="ja-JP" sz="900" dirty="0"/>
          </a:p>
        </p:txBody>
      </p:sp>
      <p:sp>
        <p:nvSpPr>
          <p:cNvPr id="89" name="フリーフォーム 76">
            <a:extLst>
              <a:ext uri="{FF2B5EF4-FFF2-40B4-BE49-F238E27FC236}">
                <a16:creationId xmlns:a16="http://schemas.microsoft.com/office/drawing/2014/main" id="{141F0EF0-367D-40A0-9184-3C985BC5E375}"/>
              </a:ext>
            </a:extLst>
          </p:cNvPr>
          <p:cNvSpPr/>
          <p:nvPr/>
        </p:nvSpPr>
        <p:spPr>
          <a:xfrm>
            <a:off x="2586267" y="1371691"/>
            <a:ext cx="717176" cy="385807"/>
          </a:xfrm>
          <a:custGeom>
            <a:avLst/>
            <a:gdLst>
              <a:gd name="connsiteX0" fmla="*/ 614363 w 614363"/>
              <a:gd name="connsiteY0" fmla="*/ 0 h 266700"/>
              <a:gd name="connsiteX1" fmla="*/ 57150 w 614363"/>
              <a:gd name="connsiteY1" fmla="*/ 0 h 266700"/>
              <a:gd name="connsiteX2" fmla="*/ 0 w 614363"/>
              <a:gd name="connsiteY2" fmla="*/ 266700 h 266700"/>
            </a:gdLst>
            <a:ahLst/>
            <a:cxnLst>
              <a:cxn ang="0">
                <a:pos x="connsiteX0" y="connsiteY0"/>
              </a:cxn>
              <a:cxn ang="0">
                <a:pos x="connsiteX1" y="connsiteY1"/>
              </a:cxn>
              <a:cxn ang="0">
                <a:pos x="connsiteX2" y="connsiteY2"/>
              </a:cxn>
            </a:cxnLst>
            <a:rect l="l" t="t" r="r" b="b"/>
            <a:pathLst>
              <a:path w="614363" h="266700">
                <a:moveTo>
                  <a:pt x="614363" y="0"/>
                </a:moveTo>
                <a:lnTo>
                  <a:pt x="57150" y="0"/>
                </a:lnTo>
                <a:lnTo>
                  <a:pt x="0" y="266700"/>
                </a:lnTo>
              </a:path>
            </a:pathLst>
          </a:custGeom>
          <a:ln w="22225">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0" name="フリーフォーム 79">
            <a:extLst>
              <a:ext uri="{FF2B5EF4-FFF2-40B4-BE49-F238E27FC236}">
                <a16:creationId xmlns:a16="http://schemas.microsoft.com/office/drawing/2014/main" id="{36612B23-09F6-4834-BB2F-948DAA16048A}"/>
              </a:ext>
            </a:extLst>
          </p:cNvPr>
          <p:cNvSpPr/>
          <p:nvPr/>
        </p:nvSpPr>
        <p:spPr>
          <a:xfrm flipV="1">
            <a:off x="1496692" y="2316928"/>
            <a:ext cx="890803" cy="500390"/>
          </a:xfrm>
          <a:custGeom>
            <a:avLst/>
            <a:gdLst>
              <a:gd name="connsiteX0" fmla="*/ 614363 w 614363"/>
              <a:gd name="connsiteY0" fmla="*/ 0 h 266700"/>
              <a:gd name="connsiteX1" fmla="*/ 57150 w 614363"/>
              <a:gd name="connsiteY1" fmla="*/ 0 h 266700"/>
              <a:gd name="connsiteX2" fmla="*/ 0 w 614363"/>
              <a:gd name="connsiteY2" fmla="*/ 266700 h 266700"/>
            </a:gdLst>
            <a:ahLst/>
            <a:cxnLst>
              <a:cxn ang="0">
                <a:pos x="connsiteX0" y="connsiteY0"/>
              </a:cxn>
              <a:cxn ang="0">
                <a:pos x="connsiteX1" y="connsiteY1"/>
              </a:cxn>
              <a:cxn ang="0">
                <a:pos x="connsiteX2" y="connsiteY2"/>
              </a:cxn>
            </a:cxnLst>
            <a:rect l="l" t="t" r="r" b="b"/>
            <a:pathLst>
              <a:path w="614363" h="266700">
                <a:moveTo>
                  <a:pt x="614363" y="0"/>
                </a:moveTo>
                <a:lnTo>
                  <a:pt x="57150" y="0"/>
                </a:lnTo>
                <a:lnTo>
                  <a:pt x="0" y="266700"/>
                </a:lnTo>
              </a:path>
            </a:pathLst>
          </a:custGeom>
          <a:ln w="9525">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AAB23656-2544-4832-9F76-306ED7CD8ED9}"/>
              </a:ext>
            </a:extLst>
          </p:cNvPr>
          <p:cNvSpPr txBox="1"/>
          <p:nvPr/>
        </p:nvSpPr>
        <p:spPr>
          <a:xfrm>
            <a:off x="1552047" y="2615836"/>
            <a:ext cx="886974" cy="230832"/>
          </a:xfrm>
          <a:prstGeom prst="rect">
            <a:avLst/>
          </a:prstGeom>
          <a:noFill/>
        </p:spPr>
        <p:txBody>
          <a:bodyPr wrap="square" rtlCol="0">
            <a:spAutoFit/>
          </a:bodyPr>
          <a:lstStyle/>
          <a:p>
            <a:r>
              <a:rPr kumimoji="1" lang="ja-JP" altLang="en-US" sz="900" dirty="0"/>
              <a:t>破壊開始点</a:t>
            </a:r>
            <a:endParaRPr kumimoji="1" lang="en-US" altLang="ja-JP" sz="900" dirty="0"/>
          </a:p>
        </p:txBody>
      </p:sp>
      <p:cxnSp>
        <p:nvCxnSpPr>
          <p:cNvPr id="10" name="直線コネクタ 9">
            <a:extLst>
              <a:ext uri="{FF2B5EF4-FFF2-40B4-BE49-F238E27FC236}">
                <a16:creationId xmlns:a16="http://schemas.microsoft.com/office/drawing/2014/main" id="{A6077A3A-36B2-47DA-94C9-E6438228D83C}"/>
              </a:ext>
            </a:extLst>
          </p:cNvPr>
          <p:cNvCxnSpPr/>
          <p:nvPr/>
        </p:nvCxnSpPr>
        <p:spPr>
          <a:xfrm>
            <a:off x="5478780" y="1518285"/>
            <a:ext cx="55245" cy="163195"/>
          </a:xfrm>
          <a:prstGeom prst="line">
            <a:avLst/>
          </a:prstGeom>
          <a:ln w="19050">
            <a:solidFill>
              <a:schemeClr val="bg1"/>
            </a:solidFill>
            <a:tailEnd type="none"/>
          </a:ln>
        </p:spPr>
        <p:style>
          <a:lnRef idx="1">
            <a:schemeClr val="dk1"/>
          </a:lnRef>
          <a:fillRef idx="0">
            <a:schemeClr val="dk1"/>
          </a:fillRef>
          <a:effectRef idx="0">
            <a:schemeClr val="dk1"/>
          </a:effectRef>
          <a:fontRef idx="minor">
            <a:schemeClr val="tx1"/>
          </a:fontRef>
        </p:style>
      </p:cxnSp>
      <p:cxnSp>
        <p:nvCxnSpPr>
          <p:cNvPr id="92" name="直線コネクタ 91">
            <a:extLst>
              <a:ext uri="{FF2B5EF4-FFF2-40B4-BE49-F238E27FC236}">
                <a16:creationId xmlns:a16="http://schemas.microsoft.com/office/drawing/2014/main" id="{26D56E68-2F11-4DE3-BFC6-E6B37DC2239A}"/>
              </a:ext>
            </a:extLst>
          </p:cNvPr>
          <p:cNvCxnSpPr>
            <a:cxnSpLocks/>
          </p:cNvCxnSpPr>
          <p:nvPr/>
        </p:nvCxnSpPr>
        <p:spPr>
          <a:xfrm>
            <a:off x="5532754" y="1686732"/>
            <a:ext cx="20321" cy="214458"/>
          </a:xfrm>
          <a:prstGeom prst="line">
            <a:avLst/>
          </a:prstGeom>
          <a:ln w="19050">
            <a:solidFill>
              <a:schemeClr val="bg1"/>
            </a:solidFill>
            <a:tailEnd type="none"/>
          </a:ln>
        </p:spPr>
        <p:style>
          <a:lnRef idx="1">
            <a:schemeClr val="dk1"/>
          </a:lnRef>
          <a:fillRef idx="0">
            <a:schemeClr val="dk1"/>
          </a:fillRef>
          <a:effectRef idx="0">
            <a:schemeClr val="dk1"/>
          </a:effectRef>
          <a:fontRef idx="minor">
            <a:schemeClr val="tx1"/>
          </a:fontRef>
        </p:style>
      </p:cxnSp>
      <p:cxnSp>
        <p:nvCxnSpPr>
          <p:cNvPr id="93" name="直線コネクタ 92">
            <a:extLst>
              <a:ext uri="{FF2B5EF4-FFF2-40B4-BE49-F238E27FC236}">
                <a16:creationId xmlns:a16="http://schemas.microsoft.com/office/drawing/2014/main" id="{C076D3AA-5DC2-4200-9F4C-8359650FFF3C}"/>
              </a:ext>
            </a:extLst>
          </p:cNvPr>
          <p:cNvCxnSpPr>
            <a:cxnSpLocks/>
          </p:cNvCxnSpPr>
          <p:nvPr/>
        </p:nvCxnSpPr>
        <p:spPr>
          <a:xfrm flipH="1">
            <a:off x="5349240" y="1925454"/>
            <a:ext cx="203835" cy="490086"/>
          </a:xfrm>
          <a:prstGeom prst="line">
            <a:avLst/>
          </a:prstGeom>
          <a:ln w="19050">
            <a:solidFill>
              <a:schemeClr val="bg1"/>
            </a:solidFill>
            <a:tailEnd type="none"/>
          </a:ln>
        </p:spPr>
        <p:style>
          <a:lnRef idx="1">
            <a:schemeClr val="dk1"/>
          </a:lnRef>
          <a:fillRef idx="0">
            <a:schemeClr val="dk1"/>
          </a:fillRef>
          <a:effectRef idx="0">
            <a:schemeClr val="dk1"/>
          </a:effectRef>
          <a:fontRef idx="minor">
            <a:schemeClr val="tx1"/>
          </a:fontRef>
        </p:style>
      </p:cxnSp>
      <p:cxnSp>
        <p:nvCxnSpPr>
          <p:cNvPr id="94" name="直線コネクタ 93">
            <a:extLst>
              <a:ext uri="{FF2B5EF4-FFF2-40B4-BE49-F238E27FC236}">
                <a16:creationId xmlns:a16="http://schemas.microsoft.com/office/drawing/2014/main" id="{561BF930-A551-4DC6-BB30-006C366FF83C}"/>
              </a:ext>
            </a:extLst>
          </p:cNvPr>
          <p:cNvCxnSpPr>
            <a:cxnSpLocks/>
          </p:cNvCxnSpPr>
          <p:nvPr/>
        </p:nvCxnSpPr>
        <p:spPr>
          <a:xfrm flipH="1">
            <a:off x="5478780" y="1848050"/>
            <a:ext cx="63111" cy="46785"/>
          </a:xfrm>
          <a:prstGeom prst="line">
            <a:avLst/>
          </a:prstGeom>
          <a:ln w="19050">
            <a:solidFill>
              <a:schemeClr val="bg1"/>
            </a:solidFill>
            <a:tailEnd type="none"/>
          </a:ln>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9797054F-9ED4-4ECA-8F35-E847BFDFCC26}"/>
              </a:ext>
            </a:extLst>
          </p:cNvPr>
          <p:cNvCxnSpPr>
            <a:cxnSpLocks/>
          </p:cNvCxnSpPr>
          <p:nvPr/>
        </p:nvCxnSpPr>
        <p:spPr>
          <a:xfrm flipH="1">
            <a:off x="5393661" y="1975686"/>
            <a:ext cx="128907" cy="90600"/>
          </a:xfrm>
          <a:prstGeom prst="line">
            <a:avLst/>
          </a:prstGeom>
          <a:ln w="19050">
            <a:solidFill>
              <a:schemeClr val="bg1"/>
            </a:solidFill>
            <a:tailEnd type="none"/>
          </a:ln>
        </p:spPr>
        <p:style>
          <a:lnRef idx="1">
            <a:schemeClr val="dk1"/>
          </a:lnRef>
          <a:fillRef idx="0">
            <a:schemeClr val="dk1"/>
          </a:fillRef>
          <a:effectRef idx="0">
            <a:schemeClr val="dk1"/>
          </a:effectRef>
          <a:fontRef idx="minor">
            <a:schemeClr val="tx1"/>
          </a:fontRef>
        </p:style>
      </p:cxnSp>
      <p:sp>
        <p:nvSpPr>
          <p:cNvPr id="96" name="正方形/長方形 95">
            <a:extLst>
              <a:ext uri="{FF2B5EF4-FFF2-40B4-BE49-F238E27FC236}">
                <a16:creationId xmlns:a16="http://schemas.microsoft.com/office/drawing/2014/main" id="{81F4A4A5-84F8-4B5F-B2C5-ADD177C87745}"/>
              </a:ext>
            </a:extLst>
          </p:cNvPr>
          <p:cNvSpPr/>
          <p:nvPr/>
        </p:nvSpPr>
        <p:spPr>
          <a:xfrm>
            <a:off x="1327281" y="2316928"/>
            <a:ext cx="155892" cy="103973"/>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900" dirty="0"/>
              <a:t>12</a:t>
            </a:r>
            <a:endParaRPr kumimoji="1" lang="ja-JP" altLang="en-US" sz="900" dirty="0"/>
          </a:p>
        </p:txBody>
      </p:sp>
      <p:sp>
        <p:nvSpPr>
          <p:cNvPr id="97" name="正方形/長方形 96">
            <a:extLst>
              <a:ext uri="{FF2B5EF4-FFF2-40B4-BE49-F238E27FC236}">
                <a16:creationId xmlns:a16="http://schemas.microsoft.com/office/drawing/2014/main" id="{9D98C45E-0599-4A2E-AFA2-81AFA6B07B57}"/>
              </a:ext>
            </a:extLst>
          </p:cNvPr>
          <p:cNvSpPr/>
          <p:nvPr/>
        </p:nvSpPr>
        <p:spPr>
          <a:xfrm>
            <a:off x="5499142" y="1535808"/>
            <a:ext cx="155892" cy="103973"/>
          </a:xfrm>
          <a:prstGeom prst="rect">
            <a:avLst/>
          </a:prstGeom>
          <a:no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b="1" dirty="0"/>
              <a:t>①</a:t>
            </a:r>
          </a:p>
        </p:txBody>
      </p:sp>
      <p:sp>
        <p:nvSpPr>
          <p:cNvPr id="98" name="正方形/長方形 97">
            <a:extLst>
              <a:ext uri="{FF2B5EF4-FFF2-40B4-BE49-F238E27FC236}">
                <a16:creationId xmlns:a16="http://schemas.microsoft.com/office/drawing/2014/main" id="{816BC2CE-C8FC-48EA-B0AB-F5A7613D9D06}"/>
              </a:ext>
            </a:extLst>
          </p:cNvPr>
          <p:cNvSpPr/>
          <p:nvPr/>
        </p:nvSpPr>
        <p:spPr>
          <a:xfrm>
            <a:off x="5534880" y="1735755"/>
            <a:ext cx="155892" cy="103973"/>
          </a:xfrm>
          <a:prstGeom prst="rect">
            <a:avLst/>
          </a:prstGeom>
          <a:no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b="1" dirty="0"/>
              <a:t>②</a:t>
            </a:r>
          </a:p>
        </p:txBody>
      </p:sp>
      <p:sp>
        <p:nvSpPr>
          <p:cNvPr id="99" name="正方形/長方形 98">
            <a:extLst>
              <a:ext uri="{FF2B5EF4-FFF2-40B4-BE49-F238E27FC236}">
                <a16:creationId xmlns:a16="http://schemas.microsoft.com/office/drawing/2014/main" id="{9E066CDF-A6E7-441F-9DA5-8C655647C77B}"/>
              </a:ext>
            </a:extLst>
          </p:cNvPr>
          <p:cNvSpPr/>
          <p:nvPr/>
        </p:nvSpPr>
        <p:spPr>
          <a:xfrm>
            <a:off x="5454308" y="2130731"/>
            <a:ext cx="155892" cy="103973"/>
          </a:xfrm>
          <a:prstGeom prst="rect">
            <a:avLst/>
          </a:prstGeom>
          <a:no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b="1" dirty="0"/>
              <a:t>③</a:t>
            </a:r>
          </a:p>
        </p:txBody>
      </p:sp>
      <p:sp>
        <p:nvSpPr>
          <p:cNvPr id="100" name="正方形/長方形 99">
            <a:extLst>
              <a:ext uri="{FF2B5EF4-FFF2-40B4-BE49-F238E27FC236}">
                <a16:creationId xmlns:a16="http://schemas.microsoft.com/office/drawing/2014/main" id="{3AA5B9ED-FEB5-4654-AC95-707A32B4231D}"/>
              </a:ext>
            </a:extLst>
          </p:cNvPr>
          <p:cNvSpPr/>
          <p:nvPr/>
        </p:nvSpPr>
        <p:spPr>
          <a:xfrm>
            <a:off x="5355878" y="1777614"/>
            <a:ext cx="155892" cy="103973"/>
          </a:xfrm>
          <a:prstGeom prst="rect">
            <a:avLst/>
          </a:prstGeom>
          <a:no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b="1" dirty="0"/>
              <a:t>④</a:t>
            </a:r>
          </a:p>
        </p:txBody>
      </p:sp>
      <p:sp>
        <p:nvSpPr>
          <p:cNvPr id="101" name="正方形/長方形 100">
            <a:extLst>
              <a:ext uri="{FF2B5EF4-FFF2-40B4-BE49-F238E27FC236}">
                <a16:creationId xmlns:a16="http://schemas.microsoft.com/office/drawing/2014/main" id="{843FC6C4-4B43-4B6A-BD7F-6413E78BD026}"/>
              </a:ext>
            </a:extLst>
          </p:cNvPr>
          <p:cNvSpPr/>
          <p:nvPr/>
        </p:nvSpPr>
        <p:spPr>
          <a:xfrm>
            <a:off x="5315064" y="2072094"/>
            <a:ext cx="155892" cy="103973"/>
          </a:xfrm>
          <a:prstGeom prst="rect">
            <a:avLst/>
          </a:prstGeom>
          <a:no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ja-JP" altLang="en-US" sz="900" b="1" dirty="0"/>
              <a:t>⑤</a:t>
            </a:r>
          </a:p>
        </p:txBody>
      </p:sp>
    </p:spTree>
    <p:extLst>
      <p:ext uri="{BB962C8B-B14F-4D97-AF65-F5344CB8AC3E}">
        <p14:creationId xmlns:p14="http://schemas.microsoft.com/office/powerpoint/2010/main" val="3848906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⑤</a:t>
            </a:r>
            <a:r>
              <a:rPr lang="zh-TW" altLang="en-US" dirty="0"/>
              <a:t>．</a:t>
            </a:r>
            <a:r>
              <a:rPr lang="ja-JP" altLang="en-US" dirty="0"/>
              <a:t>地表面の地震動（震度）の算定について</a:t>
            </a:r>
            <a:endParaRPr lang="ja-JP" altLang="en-US" sz="1600" dirty="0"/>
          </a:p>
        </p:txBody>
      </p:sp>
      <p:sp>
        <p:nvSpPr>
          <p:cNvPr id="43" name="スライド番号プレースホルダー 5">
            <a:extLst>
              <a:ext uri="{FF2B5EF4-FFF2-40B4-BE49-F238E27FC236}">
                <a16:creationId xmlns:a16="http://schemas.microsoft.com/office/drawing/2014/main" id="{4506F45A-56F2-775E-8B84-33FF3A2C9FCD}"/>
              </a:ext>
            </a:extLst>
          </p:cNvPr>
          <p:cNvSpPr>
            <a:spLocks noGrp="1"/>
          </p:cNvSpPr>
          <p:nvPr>
            <p:ph type="sldNum" sz="quarter" idx="4294967295"/>
          </p:nvPr>
        </p:nvSpPr>
        <p:spPr>
          <a:xfrm>
            <a:off x="7056438" y="6497638"/>
            <a:ext cx="2087562" cy="360362"/>
          </a:xfrm>
        </p:spPr>
        <p:txBody>
          <a:bodyPr/>
          <a:lstStyle/>
          <a:p>
            <a:fld id="{DE8A6AB4-C314-4581-B2EB-142FADA2A072}" type="slidenum">
              <a:rPr kumimoji="1" lang="ja-JP" altLang="en-US" smtClean="0"/>
              <a:pPr/>
              <a:t>16</a:t>
            </a:fld>
            <a:endParaRPr kumimoji="1" lang="ja-JP" altLang="en-US"/>
          </a:p>
        </p:txBody>
      </p:sp>
      <p:sp>
        <p:nvSpPr>
          <p:cNvPr id="41" name="正方形/長方形 40"/>
          <p:cNvSpPr/>
          <p:nvPr/>
        </p:nvSpPr>
        <p:spPr>
          <a:xfrm>
            <a:off x="165100" y="596901"/>
            <a:ext cx="8870950" cy="621722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82C0929B-AB82-58ED-F8A9-95867D6BD45D}"/>
              </a:ext>
            </a:extLst>
          </p:cNvPr>
          <p:cNvSpPr txBox="1"/>
          <p:nvPr/>
        </p:nvSpPr>
        <p:spPr>
          <a:xfrm>
            <a:off x="431936" y="1217658"/>
            <a:ext cx="8604114" cy="646331"/>
          </a:xfrm>
          <a:prstGeom prst="rect">
            <a:avLst/>
          </a:prstGeom>
          <a:noFill/>
        </p:spPr>
        <p:txBody>
          <a:bodyPr wrap="square" rtlCol="0">
            <a:spAutoFit/>
          </a:bodyPr>
          <a:lstStyle/>
          <a:p>
            <a:pPr algn="just"/>
            <a:r>
              <a:rPr lang="ja-JP" altLang="en-US" sz="1200" dirty="0"/>
              <a:t>震源から地表面までの地震動の予測は、地震動の伝播性状が変化する</a:t>
            </a:r>
            <a:r>
              <a:rPr lang="ja-JP" altLang="en-US" sz="1200" b="1" dirty="0"/>
              <a:t>工学的基盤を境として２段階で算出</a:t>
            </a:r>
            <a:r>
              <a:rPr lang="ja-JP" altLang="en-US" sz="1200" dirty="0"/>
              <a:t>する。</a:t>
            </a:r>
            <a:endParaRPr lang="en-US" altLang="ja-JP" sz="1200" dirty="0"/>
          </a:p>
          <a:p>
            <a:pPr algn="just"/>
            <a:r>
              <a:rPr lang="ja-JP" altLang="en-US" sz="1200" dirty="0"/>
              <a:t>　①震源から工学的基盤面まで</a:t>
            </a:r>
            <a:endParaRPr lang="en-US" altLang="ja-JP" sz="1200" dirty="0"/>
          </a:p>
          <a:p>
            <a:pPr algn="just"/>
            <a:r>
              <a:rPr lang="ja-JP" altLang="en-US" sz="1200" dirty="0"/>
              <a:t>　②工学的基盤面から地表面まで</a:t>
            </a:r>
            <a:endParaRPr lang="en-US" altLang="ja-JP" sz="1200" dirty="0"/>
          </a:p>
        </p:txBody>
      </p:sp>
      <p:sp>
        <p:nvSpPr>
          <p:cNvPr id="114" name="テキスト ボックス 113">
            <a:extLst>
              <a:ext uri="{FF2B5EF4-FFF2-40B4-BE49-F238E27FC236}">
                <a16:creationId xmlns:a16="http://schemas.microsoft.com/office/drawing/2014/main" id="{20C55BC0-E6B8-21D7-3114-C81CAC06DE07}"/>
              </a:ext>
            </a:extLst>
          </p:cNvPr>
          <p:cNvSpPr txBox="1"/>
          <p:nvPr/>
        </p:nvSpPr>
        <p:spPr>
          <a:xfrm>
            <a:off x="570354" y="2566075"/>
            <a:ext cx="3754341" cy="646331"/>
          </a:xfrm>
          <a:prstGeom prst="rect">
            <a:avLst/>
          </a:prstGeom>
          <a:noFill/>
        </p:spPr>
        <p:txBody>
          <a:bodyPr wrap="square" rtlCol="0">
            <a:spAutoFit/>
          </a:bodyPr>
          <a:lstStyle/>
          <a:p>
            <a:pPr algn="just"/>
            <a:r>
              <a:rPr lang="ja-JP" altLang="en-US" sz="1200" dirty="0"/>
              <a:t>過去に発生した地震記録を地震規模、震源からの距離を用いる</a:t>
            </a:r>
            <a:r>
              <a:rPr lang="ja-JP" altLang="en-US" sz="1200" b="1" dirty="0"/>
              <a:t>距離減衰式による予測</a:t>
            </a:r>
            <a:r>
              <a:rPr lang="ja-JP" altLang="en-US" sz="1200" dirty="0"/>
              <a:t>と、震源の具体な破壊と地盤の伝播をシミュレーションする</a:t>
            </a:r>
            <a:r>
              <a:rPr lang="ja-JP" altLang="en-US" sz="1200" b="1" dirty="0"/>
              <a:t>数値解析による予測</a:t>
            </a:r>
            <a:r>
              <a:rPr lang="ja-JP" altLang="en-US" sz="1200" dirty="0"/>
              <a:t>がある。</a:t>
            </a:r>
            <a:endParaRPr lang="en-US" altLang="ja-JP" sz="1200" dirty="0"/>
          </a:p>
        </p:txBody>
      </p:sp>
      <p:sp>
        <p:nvSpPr>
          <p:cNvPr id="125" name="テキスト ボックス 124">
            <a:extLst>
              <a:ext uri="{FF2B5EF4-FFF2-40B4-BE49-F238E27FC236}">
                <a16:creationId xmlns:a16="http://schemas.microsoft.com/office/drawing/2014/main" id="{D14F6C30-28E7-5EE5-4C8F-4917A030E949}"/>
              </a:ext>
            </a:extLst>
          </p:cNvPr>
          <p:cNvSpPr txBox="1"/>
          <p:nvPr/>
        </p:nvSpPr>
        <p:spPr>
          <a:xfrm>
            <a:off x="558606" y="3314560"/>
            <a:ext cx="2092169" cy="276999"/>
          </a:xfrm>
          <a:prstGeom prst="rect">
            <a:avLst/>
          </a:prstGeom>
          <a:noFill/>
        </p:spPr>
        <p:txBody>
          <a:bodyPr wrap="square" rtlCol="0">
            <a:spAutoFit/>
          </a:bodyPr>
          <a:lstStyle/>
          <a:p>
            <a:r>
              <a:rPr lang="en-US" altLang="ja-JP" sz="1200" b="1" dirty="0"/>
              <a:t>A</a:t>
            </a:r>
            <a:r>
              <a:rPr lang="ja-JP" altLang="en-US" sz="1200" b="1" dirty="0"/>
              <a:t>）距離減衰式による予測</a:t>
            </a:r>
            <a:endParaRPr lang="en-US" altLang="ja-JP" sz="1200" dirty="0"/>
          </a:p>
        </p:txBody>
      </p:sp>
      <p:sp>
        <p:nvSpPr>
          <p:cNvPr id="120" name="テキスト ボックス 119">
            <a:extLst>
              <a:ext uri="{FF2B5EF4-FFF2-40B4-BE49-F238E27FC236}">
                <a16:creationId xmlns:a16="http://schemas.microsoft.com/office/drawing/2014/main" id="{BDAF59C4-8153-65AC-96C6-BC32933BD66E}"/>
              </a:ext>
            </a:extLst>
          </p:cNvPr>
          <p:cNvSpPr txBox="1"/>
          <p:nvPr/>
        </p:nvSpPr>
        <p:spPr>
          <a:xfrm>
            <a:off x="558606" y="4769014"/>
            <a:ext cx="2092169" cy="276999"/>
          </a:xfrm>
          <a:prstGeom prst="rect">
            <a:avLst/>
          </a:prstGeom>
          <a:noFill/>
        </p:spPr>
        <p:txBody>
          <a:bodyPr wrap="square" rtlCol="0">
            <a:spAutoFit/>
          </a:bodyPr>
          <a:lstStyle/>
          <a:p>
            <a:r>
              <a:rPr lang="en-US" altLang="ja-JP" sz="1200" b="1" dirty="0"/>
              <a:t>B</a:t>
            </a:r>
            <a:r>
              <a:rPr lang="ja-JP" altLang="en-US" sz="1200" b="1" dirty="0"/>
              <a:t>）数値解析による予測</a:t>
            </a:r>
            <a:endParaRPr lang="en-US" altLang="ja-JP" sz="1200" dirty="0"/>
          </a:p>
        </p:txBody>
      </p:sp>
      <p:sp>
        <p:nvSpPr>
          <p:cNvPr id="149" name="テキスト ボックス 148">
            <a:extLst>
              <a:ext uri="{FF2B5EF4-FFF2-40B4-BE49-F238E27FC236}">
                <a16:creationId xmlns:a16="http://schemas.microsoft.com/office/drawing/2014/main" id="{D1991CDD-1A60-0935-382F-F22730150BEA}"/>
              </a:ext>
            </a:extLst>
          </p:cNvPr>
          <p:cNvSpPr txBox="1"/>
          <p:nvPr/>
        </p:nvSpPr>
        <p:spPr>
          <a:xfrm>
            <a:off x="759591" y="3537313"/>
            <a:ext cx="2174648" cy="646331"/>
          </a:xfrm>
          <a:prstGeom prst="rect">
            <a:avLst/>
          </a:prstGeom>
          <a:noFill/>
        </p:spPr>
        <p:txBody>
          <a:bodyPr wrap="square" rtlCol="0">
            <a:spAutoFit/>
          </a:bodyPr>
          <a:lstStyle/>
          <a:p>
            <a:pPr algn="just"/>
            <a:r>
              <a:rPr lang="ja-JP" altLang="en-US" sz="1200" dirty="0"/>
              <a:t>震源、地盤情報が少ない場合や、地震動の全体的な様相等を捉える際に用いられることが多い</a:t>
            </a:r>
            <a:endParaRPr lang="en-US" altLang="ja-JP" sz="1200" dirty="0"/>
          </a:p>
        </p:txBody>
      </p:sp>
      <p:sp>
        <p:nvSpPr>
          <p:cNvPr id="151" name="テキスト ボックス 150">
            <a:extLst>
              <a:ext uri="{FF2B5EF4-FFF2-40B4-BE49-F238E27FC236}">
                <a16:creationId xmlns:a16="http://schemas.microsoft.com/office/drawing/2014/main" id="{B166E868-D7E9-86ED-BDA0-4F22A0235BAD}"/>
              </a:ext>
            </a:extLst>
          </p:cNvPr>
          <p:cNvSpPr txBox="1"/>
          <p:nvPr/>
        </p:nvSpPr>
        <p:spPr>
          <a:xfrm>
            <a:off x="839497" y="5057098"/>
            <a:ext cx="2015619" cy="461665"/>
          </a:xfrm>
          <a:prstGeom prst="rect">
            <a:avLst/>
          </a:prstGeom>
          <a:noFill/>
        </p:spPr>
        <p:txBody>
          <a:bodyPr wrap="square" rtlCol="0">
            <a:spAutoFit/>
          </a:bodyPr>
          <a:lstStyle/>
          <a:p>
            <a:pPr algn="just"/>
            <a:r>
              <a:rPr lang="ja-JP" altLang="en-US" sz="1200" dirty="0"/>
              <a:t>地点ごとの具体的な地震動を予測したい場合に用いられる。</a:t>
            </a:r>
            <a:endParaRPr lang="en-US" altLang="ja-JP" sz="1200" dirty="0"/>
          </a:p>
        </p:txBody>
      </p:sp>
      <p:sp>
        <p:nvSpPr>
          <p:cNvPr id="36" name="角丸四角形 73">
            <a:extLst>
              <a:ext uri="{FF2B5EF4-FFF2-40B4-BE49-F238E27FC236}">
                <a16:creationId xmlns:a16="http://schemas.microsoft.com/office/drawing/2014/main" id="{C17C76D4-1C16-5156-89E5-AF96CAC73996}"/>
              </a:ext>
            </a:extLst>
          </p:cNvPr>
          <p:cNvSpPr/>
          <p:nvPr/>
        </p:nvSpPr>
        <p:spPr>
          <a:xfrm>
            <a:off x="338046" y="1117798"/>
            <a:ext cx="2913154" cy="45719"/>
          </a:xfrm>
          <a:prstGeom prst="roundRect">
            <a:avLst>
              <a:gd name="adj" fmla="val 2313"/>
            </a:avLst>
          </a:prstGeom>
          <a:gradFill flip="none" rotWithShape="1">
            <a:gsLst>
              <a:gs pos="100000">
                <a:schemeClr val="accent1">
                  <a:lumMod val="5000"/>
                  <a:lumOff val="95000"/>
                </a:schemeClr>
              </a:gs>
              <a:gs pos="79000">
                <a:srgbClr val="A9CBE9"/>
              </a:gs>
              <a:gs pos="0">
                <a:schemeClr val="accent1">
                  <a:lumMod val="60000"/>
                  <a:lumOff val="40000"/>
                </a:schemeClr>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400" b="1" dirty="0">
                <a:solidFill>
                  <a:schemeClr val="tx1"/>
                </a:solidFill>
                <a:latin typeface="Meiryo UI" panose="020B0604030504040204" pitchFamily="50" charset="-128"/>
                <a:ea typeface="Meiryo UI" panose="020B0604030504040204" pitchFamily="50" charset="-128"/>
              </a:rPr>
              <a:t>地表面の地震動算定手順</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83DC2CCC-0CD1-CFE7-02D2-5C61DB6A92C1}"/>
              </a:ext>
            </a:extLst>
          </p:cNvPr>
          <p:cNvSpPr txBox="1"/>
          <p:nvPr/>
        </p:nvSpPr>
        <p:spPr>
          <a:xfrm>
            <a:off x="431936" y="2337902"/>
            <a:ext cx="2095424" cy="276999"/>
          </a:xfrm>
          <a:prstGeom prst="rect">
            <a:avLst/>
          </a:prstGeom>
          <a:noFill/>
        </p:spPr>
        <p:txBody>
          <a:bodyPr wrap="square" rtlCol="0">
            <a:spAutoFit/>
          </a:bodyPr>
          <a:lstStyle/>
          <a:p>
            <a:pPr algn="l"/>
            <a:r>
              <a:rPr lang="ja-JP" altLang="en-US" sz="1200" b="0" i="0" u="sng" strike="noStrike" baseline="0" dirty="0"/>
              <a:t>①震源から工学的基盤面まで</a:t>
            </a:r>
            <a:endParaRPr lang="en-US" altLang="ja-JP" sz="1200" b="0" i="0" u="sng" strike="noStrike" baseline="0" dirty="0"/>
          </a:p>
        </p:txBody>
      </p:sp>
      <p:pic>
        <p:nvPicPr>
          <p:cNvPr id="2" name="図 1"/>
          <p:cNvPicPr>
            <a:picLocks noChangeAspect="1"/>
          </p:cNvPicPr>
          <p:nvPr/>
        </p:nvPicPr>
        <p:blipFill>
          <a:blip r:embed="rId3"/>
          <a:stretch>
            <a:fillRect/>
          </a:stretch>
        </p:blipFill>
        <p:spPr>
          <a:xfrm>
            <a:off x="2977140" y="3550560"/>
            <a:ext cx="1666917" cy="3166636"/>
          </a:xfrm>
          <a:prstGeom prst="rect">
            <a:avLst/>
          </a:prstGeom>
        </p:spPr>
      </p:pic>
      <p:sp>
        <p:nvSpPr>
          <p:cNvPr id="46" name="テキスト ボックス 45">
            <a:extLst>
              <a:ext uri="{FF2B5EF4-FFF2-40B4-BE49-F238E27FC236}">
                <a16:creationId xmlns:a16="http://schemas.microsoft.com/office/drawing/2014/main" id="{83DC2CCC-0CD1-CFE7-02D2-5C61DB6A92C1}"/>
              </a:ext>
            </a:extLst>
          </p:cNvPr>
          <p:cNvSpPr txBox="1"/>
          <p:nvPr/>
        </p:nvSpPr>
        <p:spPr>
          <a:xfrm>
            <a:off x="4656977" y="2337902"/>
            <a:ext cx="2300255" cy="276999"/>
          </a:xfrm>
          <a:prstGeom prst="rect">
            <a:avLst/>
          </a:prstGeom>
          <a:noFill/>
        </p:spPr>
        <p:txBody>
          <a:bodyPr wrap="square" rtlCol="0">
            <a:spAutoFit/>
          </a:bodyPr>
          <a:lstStyle/>
          <a:p>
            <a:pPr algn="l"/>
            <a:r>
              <a:rPr lang="ja-JP" altLang="en-US" sz="1200" u="sng" dirty="0"/>
              <a:t>②</a:t>
            </a:r>
            <a:r>
              <a:rPr lang="ja-JP" altLang="en-US" sz="1200" b="0" i="0" u="sng" strike="noStrike" baseline="0" dirty="0"/>
              <a:t>工学的基盤面から地表</a:t>
            </a:r>
            <a:r>
              <a:rPr lang="ja-JP" altLang="en-US" sz="1200" u="sng" dirty="0"/>
              <a:t>面</a:t>
            </a:r>
            <a:r>
              <a:rPr lang="ja-JP" altLang="en-US" sz="1200" b="0" i="0" u="sng" strike="noStrike" baseline="0" dirty="0"/>
              <a:t>まで</a:t>
            </a:r>
            <a:endParaRPr lang="en-US" altLang="ja-JP" sz="1200" b="0" i="0" u="sng" strike="noStrike" baseline="0" dirty="0"/>
          </a:p>
        </p:txBody>
      </p:sp>
      <p:sp>
        <p:nvSpPr>
          <p:cNvPr id="47" name="テキスト ボックス 46">
            <a:extLst>
              <a:ext uri="{FF2B5EF4-FFF2-40B4-BE49-F238E27FC236}">
                <a16:creationId xmlns:a16="http://schemas.microsoft.com/office/drawing/2014/main" id="{20C55BC0-E6B8-21D7-3114-C81CAC06DE07}"/>
              </a:ext>
            </a:extLst>
          </p:cNvPr>
          <p:cNvSpPr txBox="1"/>
          <p:nvPr/>
        </p:nvSpPr>
        <p:spPr>
          <a:xfrm>
            <a:off x="4764927" y="2566075"/>
            <a:ext cx="4042097" cy="646331"/>
          </a:xfrm>
          <a:prstGeom prst="rect">
            <a:avLst/>
          </a:prstGeom>
          <a:noFill/>
        </p:spPr>
        <p:txBody>
          <a:bodyPr wrap="square" rtlCol="0">
            <a:spAutoFit/>
          </a:bodyPr>
          <a:lstStyle/>
          <a:p>
            <a:pPr algn="just"/>
            <a:r>
              <a:rPr lang="ja-JP" altLang="en-US" sz="1200" dirty="0"/>
              <a:t>地盤構造を用いて、地震動を</a:t>
            </a:r>
            <a:r>
              <a:rPr lang="ja-JP" altLang="en-US" sz="1200" b="1" dirty="0"/>
              <a:t>増幅率によって評価する方法</a:t>
            </a:r>
            <a:r>
              <a:rPr lang="ja-JP" altLang="en-US" sz="1200" dirty="0"/>
              <a:t>と、地盤内の地震動伝播をシミュレーションする</a:t>
            </a:r>
            <a:r>
              <a:rPr lang="ja-JP" altLang="en-US" sz="1200" b="1" dirty="0"/>
              <a:t>地震応答解析によって評価する方法</a:t>
            </a:r>
            <a:r>
              <a:rPr lang="ja-JP" altLang="en-US" sz="1200" dirty="0"/>
              <a:t>がある。</a:t>
            </a:r>
            <a:endParaRPr lang="en-US" altLang="ja-JP" sz="1200" dirty="0"/>
          </a:p>
        </p:txBody>
      </p:sp>
      <p:sp>
        <p:nvSpPr>
          <p:cNvPr id="48" name="テキスト ボックス 47">
            <a:extLst>
              <a:ext uri="{FF2B5EF4-FFF2-40B4-BE49-F238E27FC236}">
                <a16:creationId xmlns:a16="http://schemas.microsoft.com/office/drawing/2014/main" id="{C30B95BB-3A3F-CD40-D3F9-BEE7A4BA78FC}"/>
              </a:ext>
            </a:extLst>
          </p:cNvPr>
          <p:cNvSpPr txBox="1"/>
          <p:nvPr/>
        </p:nvSpPr>
        <p:spPr>
          <a:xfrm>
            <a:off x="5068055" y="3304822"/>
            <a:ext cx="2164011" cy="285847"/>
          </a:xfrm>
          <a:prstGeom prst="rect">
            <a:avLst/>
          </a:prstGeom>
          <a:noFill/>
        </p:spPr>
        <p:txBody>
          <a:bodyPr wrap="square" rtlCol="0">
            <a:spAutoFit/>
          </a:bodyPr>
          <a:lstStyle/>
          <a:p>
            <a:r>
              <a:rPr lang="en-US" altLang="ja-JP" sz="1200" b="1" dirty="0"/>
              <a:t>A</a:t>
            </a:r>
            <a:r>
              <a:rPr lang="ja-JP" altLang="en-US" sz="1200" b="1" dirty="0"/>
              <a:t>）地盤増幅率による予測</a:t>
            </a:r>
            <a:endParaRPr lang="en-US" altLang="ja-JP" sz="1200" dirty="0"/>
          </a:p>
        </p:txBody>
      </p:sp>
      <p:sp>
        <p:nvSpPr>
          <p:cNvPr id="52" name="テキスト ボックス 51">
            <a:extLst>
              <a:ext uri="{FF2B5EF4-FFF2-40B4-BE49-F238E27FC236}">
                <a16:creationId xmlns:a16="http://schemas.microsoft.com/office/drawing/2014/main" id="{F6E93270-0BA4-72A3-A858-02481818FD2D}"/>
              </a:ext>
            </a:extLst>
          </p:cNvPr>
          <p:cNvSpPr txBox="1"/>
          <p:nvPr/>
        </p:nvSpPr>
        <p:spPr>
          <a:xfrm>
            <a:off x="5252643" y="3531763"/>
            <a:ext cx="2087764" cy="646331"/>
          </a:xfrm>
          <a:prstGeom prst="rect">
            <a:avLst/>
          </a:prstGeom>
          <a:noFill/>
        </p:spPr>
        <p:txBody>
          <a:bodyPr wrap="square" rtlCol="0">
            <a:spAutoFit/>
          </a:bodyPr>
          <a:lstStyle/>
          <a:p>
            <a:pPr algn="just"/>
            <a:r>
              <a:rPr lang="ja-JP" altLang="en-US" sz="1200" dirty="0"/>
              <a:t>浅部地盤による影響を簡便に考慮する場合に用いられることが多い</a:t>
            </a:r>
            <a:endParaRPr lang="en-US" altLang="ja-JP" sz="1200" dirty="0"/>
          </a:p>
        </p:txBody>
      </p:sp>
      <p:sp>
        <p:nvSpPr>
          <p:cNvPr id="53" name="テキスト ボックス 52">
            <a:extLst>
              <a:ext uri="{FF2B5EF4-FFF2-40B4-BE49-F238E27FC236}">
                <a16:creationId xmlns:a16="http://schemas.microsoft.com/office/drawing/2014/main" id="{5BB4636B-F1E3-75A4-B713-2C3C18749C3F}"/>
              </a:ext>
            </a:extLst>
          </p:cNvPr>
          <p:cNvSpPr txBox="1"/>
          <p:nvPr/>
        </p:nvSpPr>
        <p:spPr>
          <a:xfrm>
            <a:off x="5242948" y="5024211"/>
            <a:ext cx="2068082" cy="646331"/>
          </a:xfrm>
          <a:prstGeom prst="rect">
            <a:avLst/>
          </a:prstGeom>
          <a:noFill/>
        </p:spPr>
        <p:txBody>
          <a:bodyPr wrap="square" rtlCol="0">
            <a:spAutoFit/>
          </a:bodyPr>
          <a:lstStyle/>
          <a:p>
            <a:pPr algn="just"/>
            <a:r>
              <a:rPr lang="ja-JP" altLang="en-US" sz="1200" dirty="0"/>
              <a:t>浅部地盤による詳細な地震動への影響を評価する場合に用いられる</a:t>
            </a:r>
            <a:endParaRPr lang="en-US" altLang="ja-JP" sz="1200" dirty="0"/>
          </a:p>
        </p:txBody>
      </p:sp>
      <p:pic>
        <p:nvPicPr>
          <p:cNvPr id="4" name="図 3"/>
          <p:cNvPicPr>
            <a:picLocks noChangeAspect="1"/>
          </p:cNvPicPr>
          <p:nvPr/>
        </p:nvPicPr>
        <p:blipFill>
          <a:blip r:embed="rId4"/>
          <a:stretch>
            <a:fillRect/>
          </a:stretch>
        </p:blipFill>
        <p:spPr>
          <a:xfrm>
            <a:off x="7386889" y="3523242"/>
            <a:ext cx="1664629" cy="3111691"/>
          </a:xfrm>
          <a:prstGeom prst="rect">
            <a:avLst/>
          </a:prstGeom>
        </p:spPr>
      </p:pic>
      <p:sp>
        <p:nvSpPr>
          <p:cNvPr id="70" name="テキスト ボックス 69">
            <a:extLst>
              <a:ext uri="{FF2B5EF4-FFF2-40B4-BE49-F238E27FC236}">
                <a16:creationId xmlns:a16="http://schemas.microsoft.com/office/drawing/2014/main" id="{2D12C8BF-2A07-3796-451A-4CED82775262}"/>
              </a:ext>
            </a:extLst>
          </p:cNvPr>
          <p:cNvSpPr txBox="1"/>
          <p:nvPr/>
        </p:nvSpPr>
        <p:spPr>
          <a:xfrm>
            <a:off x="5015458" y="4730397"/>
            <a:ext cx="2812701" cy="276999"/>
          </a:xfrm>
          <a:prstGeom prst="rect">
            <a:avLst/>
          </a:prstGeom>
          <a:noFill/>
        </p:spPr>
        <p:txBody>
          <a:bodyPr wrap="square" rtlCol="0">
            <a:spAutoFit/>
          </a:bodyPr>
          <a:lstStyle/>
          <a:p>
            <a:r>
              <a:rPr lang="en-US" altLang="ja-JP" sz="1200" b="1" dirty="0"/>
              <a:t>B</a:t>
            </a:r>
            <a:r>
              <a:rPr lang="ja-JP" altLang="en-US" sz="1200" b="1" dirty="0"/>
              <a:t>）地震応答解析による予測</a:t>
            </a:r>
            <a:endParaRPr lang="en-US" altLang="ja-JP" sz="1200" dirty="0"/>
          </a:p>
        </p:txBody>
      </p:sp>
      <p:sp>
        <p:nvSpPr>
          <p:cNvPr id="73" name="テキスト ボックス 72">
            <a:extLst>
              <a:ext uri="{FF2B5EF4-FFF2-40B4-BE49-F238E27FC236}">
                <a16:creationId xmlns:a16="http://schemas.microsoft.com/office/drawing/2014/main" id="{D2524D12-F00F-4A21-83E4-DF76D392BE52}"/>
              </a:ext>
            </a:extLst>
          </p:cNvPr>
          <p:cNvSpPr txBox="1"/>
          <p:nvPr/>
        </p:nvSpPr>
        <p:spPr>
          <a:xfrm>
            <a:off x="-23006" y="3674429"/>
            <a:ext cx="950977" cy="369332"/>
          </a:xfrm>
          <a:prstGeom prst="rect">
            <a:avLst/>
          </a:prstGeom>
          <a:noFill/>
        </p:spPr>
        <p:txBody>
          <a:bodyPr wrap="square" rtlCol="0">
            <a:spAutoFit/>
          </a:bodyPr>
          <a:lstStyle/>
          <a:p>
            <a:pPr algn="ctr"/>
            <a:r>
              <a:rPr kumimoji="1" lang="ja-JP" altLang="en-US" sz="900" dirty="0">
                <a:latin typeface="+mn-ea"/>
              </a:rPr>
              <a:t>簡便な</a:t>
            </a:r>
            <a:endParaRPr kumimoji="1" lang="en-US" altLang="ja-JP" sz="900" dirty="0">
              <a:latin typeface="+mn-ea"/>
            </a:endParaRPr>
          </a:p>
          <a:p>
            <a:pPr algn="ctr"/>
            <a:r>
              <a:rPr kumimoji="1" lang="ja-JP" altLang="en-US" sz="900" dirty="0">
                <a:latin typeface="+mn-ea"/>
              </a:rPr>
              <a:t>予測手法</a:t>
            </a:r>
          </a:p>
        </p:txBody>
      </p:sp>
      <p:sp>
        <p:nvSpPr>
          <p:cNvPr id="74" name="テキスト ボックス 73">
            <a:extLst>
              <a:ext uri="{FF2B5EF4-FFF2-40B4-BE49-F238E27FC236}">
                <a16:creationId xmlns:a16="http://schemas.microsoft.com/office/drawing/2014/main" id="{6A608750-E106-42B5-AD2D-517AA6BD5A3A}"/>
              </a:ext>
            </a:extLst>
          </p:cNvPr>
          <p:cNvSpPr txBox="1"/>
          <p:nvPr/>
        </p:nvSpPr>
        <p:spPr>
          <a:xfrm>
            <a:off x="-23007" y="5223482"/>
            <a:ext cx="950977" cy="369332"/>
          </a:xfrm>
          <a:prstGeom prst="rect">
            <a:avLst/>
          </a:prstGeom>
          <a:noFill/>
        </p:spPr>
        <p:txBody>
          <a:bodyPr wrap="square" rtlCol="0">
            <a:spAutoFit/>
          </a:bodyPr>
          <a:lstStyle/>
          <a:p>
            <a:pPr algn="ctr"/>
            <a:r>
              <a:rPr kumimoji="1" lang="ja-JP" altLang="en-US" sz="900" dirty="0">
                <a:latin typeface="+mn-ea"/>
              </a:rPr>
              <a:t>高精度な</a:t>
            </a:r>
            <a:endParaRPr kumimoji="1" lang="en-US" altLang="ja-JP" sz="900" dirty="0">
              <a:latin typeface="+mn-ea"/>
            </a:endParaRPr>
          </a:p>
          <a:p>
            <a:pPr algn="ctr"/>
            <a:r>
              <a:rPr kumimoji="1" lang="ja-JP" altLang="en-US" sz="900" dirty="0">
                <a:latin typeface="+mn-ea"/>
              </a:rPr>
              <a:t>予測手法</a:t>
            </a:r>
          </a:p>
        </p:txBody>
      </p:sp>
      <p:cxnSp>
        <p:nvCxnSpPr>
          <p:cNvPr id="75" name="直線矢印コネクタ 74">
            <a:extLst>
              <a:ext uri="{FF2B5EF4-FFF2-40B4-BE49-F238E27FC236}">
                <a16:creationId xmlns:a16="http://schemas.microsoft.com/office/drawing/2014/main" id="{C85FDEB8-81A9-4B3B-8B3B-A00670256E71}"/>
              </a:ext>
            </a:extLst>
          </p:cNvPr>
          <p:cNvCxnSpPr>
            <a:cxnSpLocks/>
          </p:cNvCxnSpPr>
          <p:nvPr/>
        </p:nvCxnSpPr>
        <p:spPr>
          <a:xfrm>
            <a:off x="452482" y="4135120"/>
            <a:ext cx="0" cy="9905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角丸四角形 73">
            <a:extLst>
              <a:ext uri="{FF2B5EF4-FFF2-40B4-BE49-F238E27FC236}">
                <a16:creationId xmlns:a16="http://schemas.microsoft.com/office/drawing/2014/main" id="{334074CE-6333-4AA5-9890-089BF706ECF4}"/>
              </a:ext>
            </a:extLst>
          </p:cNvPr>
          <p:cNvSpPr/>
          <p:nvPr/>
        </p:nvSpPr>
        <p:spPr>
          <a:xfrm>
            <a:off x="338046" y="2268653"/>
            <a:ext cx="2913154" cy="45719"/>
          </a:xfrm>
          <a:prstGeom prst="roundRect">
            <a:avLst>
              <a:gd name="adj" fmla="val 2313"/>
            </a:avLst>
          </a:prstGeom>
          <a:gradFill flip="none" rotWithShape="1">
            <a:gsLst>
              <a:gs pos="100000">
                <a:schemeClr val="accent1">
                  <a:lumMod val="5000"/>
                  <a:lumOff val="95000"/>
                </a:schemeClr>
              </a:gs>
              <a:gs pos="79000">
                <a:srgbClr val="A9CBE9"/>
              </a:gs>
              <a:gs pos="0">
                <a:schemeClr val="accent1">
                  <a:lumMod val="60000"/>
                  <a:lumOff val="40000"/>
                </a:schemeClr>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400" b="1" dirty="0">
                <a:solidFill>
                  <a:schemeClr val="tx1"/>
                </a:solidFill>
                <a:latin typeface="Meiryo UI" panose="020B0604030504040204" pitchFamily="50" charset="-128"/>
                <a:ea typeface="Meiryo UI" panose="020B0604030504040204" pitchFamily="50" charset="-128"/>
              </a:rPr>
              <a:t>地震動算定手法の種類</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85D4CF7E-7B53-404B-A33D-C06639691F07}"/>
              </a:ext>
            </a:extLst>
          </p:cNvPr>
          <p:cNvSpPr txBox="1"/>
          <p:nvPr/>
        </p:nvSpPr>
        <p:spPr>
          <a:xfrm>
            <a:off x="4517735" y="3674429"/>
            <a:ext cx="950977" cy="369332"/>
          </a:xfrm>
          <a:prstGeom prst="rect">
            <a:avLst/>
          </a:prstGeom>
          <a:noFill/>
        </p:spPr>
        <p:txBody>
          <a:bodyPr wrap="square" rtlCol="0">
            <a:spAutoFit/>
          </a:bodyPr>
          <a:lstStyle/>
          <a:p>
            <a:pPr algn="ctr"/>
            <a:r>
              <a:rPr kumimoji="1" lang="ja-JP" altLang="en-US" sz="900" dirty="0">
                <a:latin typeface="+mn-ea"/>
              </a:rPr>
              <a:t>簡便な</a:t>
            </a:r>
            <a:endParaRPr kumimoji="1" lang="en-US" altLang="ja-JP" sz="900" dirty="0">
              <a:latin typeface="+mn-ea"/>
            </a:endParaRPr>
          </a:p>
          <a:p>
            <a:pPr algn="ctr"/>
            <a:r>
              <a:rPr kumimoji="1" lang="ja-JP" altLang="en-US" sz="900" dirty="0">
                <a:latin typeface="+mn-ea"/>
              </a:rPr>
              <a:t>予測手法</a:t>
            </a:r>
          </a:p>
        </p:txBody>
      </p:sp>
      <p:sp>
        <p:nvSpPr>
          <p:cNvPr id="78" name="テキスト ボックス 77">
            <a:extLst>
              <a:ext uri="{FF2B5EF4-FFF2-40B4-BE49-F238E27FC236}">
                <a16:creationId xmlns:a16="http://schemas.microsoft.com/office/drawing/2014/main" id="{D94EDE59-B0E8-4409-B71D-40529A7D7EC0}"/>
              </a:ext>
            </a:extLst>
          </p:cNvPr>
          <p:cNvSpPr txBox="1"/>
          <p:nvPr/>
        </p:nvSpPr>
        <p:spPr>
          <a:xfrm>
            <a:off x="4517734" y="5223482"/>
            <a:ext cx="950977" cy="369332"/>
          </a:xfrm>
          <a:prstGeom prst="rect">
            <a:avLst/>
          </a:prstGeom>
          <a:noFill/>
        </p:spPr>
        <p:txBody>
          <a:bodyPr wrap="square" rtlCol="0">
            <a:spAutoFit/>
          </a:bodyPr>
          <a:lstStyle/>
          <a:p>
            <a:pPr algn="ctr"/>
            <a:r>
              <a:rPr kumimoji="1" lang="ja-JP" altLang="en-US" sz="900" dirty="0">
                <a:latin typeface="+mn-ea"/>
              </a:rPr>
              <a:t>高精度な</a:t>
            </a:r>
            <a:endParaRPr kumimoji="1" lang="en-US" altLang="ja-JP" sz="900" dirty="0">
              <a:latin typeface="+mn-ea"/>
            </a:endParaRPr>
          </a:p>
          <a:p>
            <a:pPr algn="ctr"/>
            <a:r>
              <a:rPr kumimoji="1" lang="ja-JP" altLang="en-US" sz="900" dirty="0">
                <a:latin typeface="+mn-ea"/>
              </a:rPr>
              <a:t>予測手法</a:t>
            </a:r>
          </a:p>
        </p:txBody>
      </p:sp>
      <p:cxnSp>
        <p:nvCxnSpPr>
          <p:cNvPr id="79" name="直線矢印コネクタ 78">
            <a:extLst>
              <a:ext uri="{FF2B5EF4-FFF2-40B4-BE49-F238E27FC236}">
                <a16:creationId xmlns:a16="http://schemas.microsoft.com/office/drawing/2014/main" id="{753B16AC-75C8-4B53-9A40-719251AB1E73}"/>
              </a:ext>
            </a:extLst>
          </p:cNvPr>
          <p:cNvCxnSpPr>
            <a:cxnSpLocks/>
          </p:cNvCxnSpPr>
          <p:nvPr/>
        </p:nvCxnSpPr>
        <p:spPr>
          <a:xfrm>
            <a:off x="4993223" y="4094480"/>
            <a:ext cx="0" cy="10311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角丸四角形 16">
            <a:extLst>
              <a:ext uri="{FF2B5EF4-FFF2-40B4-BE49-F238E27FC236}">
                <a16:creationId xmlns:a16="http://schemas.microsoft.com/office/drawing/2014/main" id="{7DCF8A86-983B-4842-9B28-FA16F4904D3D}"/>
              </a:ext>
            </a:extLst>
          </p:cNvPr>
          <p:cNvSpPr/>
          <p:nvPr/>
        </p:nvSpPr>
        <p:spPr>
          <a:xfrm>
            <a:off x="103803" y="477769"/>
            <a:ext cx="314739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地表面の地震動算定手法の概要</a:t>
            </a:r>
          </a:p>
        </p:txBody>
      </p:sp>
      <p:sp>
        <p:nvSpPr>
          <p:cNvPr id="69" name="テキスト ボックス 68">
            <a:extLst>
              <a:ext uri="{FF2B5EF4-FFF2-40B4-BE49-F238E27FC236}">
                <a16:creationId xmlns:a16="http://schemas.microsoft.com/office/drawing/2014/main" id="{9696B3BB-18CB-4ABD-9AE6-F63E35E674F1}"/>
              </a:ext>
            </a:extLst>
          </p:cNvPr>
          <p:cNvSpPr txBox="1"/>
          <p:nvPr/>
        </p:nvSpPr>
        <p:spPr>
          <a:xfrm>
            <a:off x="159526" y="6439777"/>
            <a:ext cx="2817436" cy="369332"/>
          </a:xfrm>
          <a:prstGeom prst="rect">
            <a:avLst/>
          </a:prstGeom>
          <a:noFill/>
        </p:spPr>
        <p:txBody>
          <a:bodyPr wrap="square" rtlCol="0">
            <a:spAutoFit/>
          </a:bodyPr>
          <a:lstStyle/>
          <a:p>
            <a:pPr algn="just"/>
            <a:r>
              <a:rPr lang="ja-JP" altLang="en-US" sz="900" dirty="0"/>
              <a:t>工学的基盤：地震動設定の基礎とする良好な地盤</a:t>
            </a:r>
            <a:endParaRPr lang="en-US" altLang="ja-JP" sz="900" dirty="0"/>
          </a:p>
          <a:p>
            <a:pPr algn="just"/>
            <a:r>
              <a:rPr lang="ja-JP" altLang="en-US" sz="900" dirty="0"/>
              <a:t>地震基盤：</a:t>
            </a:r>
            <a:r>
              <a:rPr lang="ja-JP" altLang="en-US" sz="900" dirty="0">
                <a:solidFill>
                  <a:srgbClr val="000000"/>
                </a:solidFill>
                <a:latin typeface="+mn-ea"/>
              </a:rPr>
              <a:t>地震波が地盤の影響を大きく受けない地盤</a:t>
            </a:r>
            <a:endParaRPr lang="en-US" altLang="ja-JP" sz="900" dirty="0"/>
          </a:p>
        </p:txBody>
      </p:sp>
    </p:spTree>
    <p:extLst>
      <p:ext uri="{BB962C8B-B14F-4D97-AF65-F5344CB8AC3E}">
        <p14:creationId xmlns:p14="http://schemas.microsoft.com/office/powerpoint/2010/main" val="1222831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⑤</a:t>
            </a:r>
            <a:r>
              <a:rPr lang="zh-TW" altLang="en-US" dirty="0"/>
              <a:t>．</a:t>
            </a:r>
            <a:r>
              <a:rPr lang="ja-JP" altLang="en-US" dirty="0"/>
              <a:t>地表面の地震動（震度）の算定について</a:t>
            </a:r>
            <a:endParaRPr lang="ja-JP" altLang="en-US" sz="1600" dirty="0"/>
          </a:p>
        </p:txBody>
      </p:sp>
      <p:sp>
        <p:nvSpPr>
          <p:cNvPr id="41" name="正方形/長方形 40"/>
          <p:cNvSpPr/>
          <p:nvPr/>
        </p:nvSpPr>
        <p:spPr>
          <a:xfrm>
            <a:off x="165100" y="596901"/>
            <a:ext cx="8870950" cy="619968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ライド番号プレースホルダー 5">
            <a:extLst>
              <a:ext uri="{FF2B5EF4-FFF2-40B4-BE49-F238E27FC236}">
                <a16:creationId xmlns:a16="http://schemas.microsoft.com/office/drawing/2014/main" id="{4506F45A-56F2-775E-8B84-33FF3A2C9FCD}"/>
              </a:ext>
            </a:extLst>
          </p:cNvPr>
          <p:cNvSpPr>
            <a:spLocks noGrp="1"/>
          </p:cNvSpPr>
          <p:nvPr>
            <p:ph type="sldNum" sz="quarter" idx="4294967295"/>
          </p:nvPr>
        </p:nvSpPr>
        <p:spPr>
          <a:xfrm>
            <a:off x="7056438" y="6497638"/>
            <a:ext cx="2087562" cy="360362"/>
          </a:xfrm>
        </p:spPr>
        <p:txBody>
          <a:bodyPr/>
          <a:lstStyle/>
          <a:p>
            <a:fld id="{DE8A6AB4-C314-4581-B2EB-142FADA2A072}" type="slidenum">
              <a:rPr kumimoji="1" lang="ja-JP" altLang="en-US" smtClean="0"/>
              <a:pPr/>
              <a:t>17</a:t>
            </a:fld>
            <a:endParaRPr kumimoji="1" lang="ja-JP" altLang="en-US"/>
          </a:p>
        </p:txBody>
      </p:sp>
      <p:sp>
        <p:nvSpPr>
          <p:cNvPr id="8" name="角丸四角形 16">
            <a:extLst>
              <a:ext uri="{FF2B5EF4-FFF2-40B4-BE49-F238E27FC236}">
                <a16:creationId xmlns:a16="http://schemas.microsoft.com/office/drawing/2014/main" id="{75991F72-7BAC-42D0-B7E8-370D35C6F508}"/>
              </a:ext>
            </a:extLst>
          </p:cNvPr>
          <p:cNvSpPr/>
          <p:nvPr/>
        </p:nvSpPr>
        <p:spPr>
          <a:xfrm>
            <a:off x="103803" y="477769"/>
            <a:ext cx="319565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地震動算定手法の比較と採用手法</a:t>
            </a:r>
          </a:p>
        </p:txBody>
      </p:sp>
      <p:sp>
        <p:nvSpPr>
          <p:cNvPr id="10" name="角丸四角形 73">
            <a:extLst>
              <a:ext uri="{FF2B5EF4-FFF2-40B4-BE49-F238E27FC236}">
                <a16:creationId xmlns:a16="http://schemas.microsoft.com/office/drawing/2014/main" id="{C6844208-4188-4F5F-8736-0B64CA57D6CA}"/>
              </a:ext>
            </a:extLst>
          </p:cNvPr>
          <p:cNvSpPr/>
          <p:nvPr/>
        </p:nvSpPr>
        <p:spPr>
          <a:xfrm>
            <a:off x="226286" y="1987121"/>
            <a:ext cx="2913154" cy="45719"/>
          </a:xfrm>
          <a:prstGeom prst="roundRect">
            <a:avLst>
              <a:gd name="adj" fmla="val 2313"/>
            </a:avLst>
          </a:prstGeom>
          <a:gradFill flip="none" rotWithShape="1">
            <a:gsLst>
              <a:gs pos="100000">
                <a:schemeClr val="accent1">
                  <a:lumMod val="5000"/>
                  <a:lumOff val="95000"/>
                </a:schemeClr>
              </a:gs>
              <a:gs pos="79000">
                <a:srgbClr val="A9CBE9"/>
              </a:gs>
              <a:gs pos="0">
                <a:schemeClr val="accent1">
                  <a:lumMod val="60000"/>
                  <a:lumOff val="40000"/>
                </a:schemeClr>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400" b="1" dirty="0">
                <a:solidFill>
                  <a:schemeClr val="tx1"/>
                </a:solidFill>
                <a:latin typeface="Meiryo UI" panose="020B0604030504040204" pitchFamily="50" charset="-128"/>
                <a:ea typeface="Meiryo UI" panose="020B0604030504040204" pitchFamily="50" charset="-128"/>
              </a:rPr>
              <a:t>①震源から工学的基盤面まで</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aphicFrame>
        <p:nvGraphicFramePr>
          <p:cNvPr id="12" name="表 11">
            <a:extLst>
              <a:ext uri="{FF2B5EF4-FFF2-40B4-BE49-F238E27FC236}">
                <a16:creationId xmlns:a16="http://schemas.microsoft.com/office/drawing/2014/main" id="{ADA399B2-EEDF-48B3-ACFE-65CCCED3D1E2}"/>
              </a:ext>
            </a:extLst>
          </p:cNvPr>
          <p:cNvGraphicFramePr>
            <a:graphicFrameLocks noGrp="1"/>
          </p:cNvGraphicFramePr>
          <p:nvPr>
            <p:extLst>
              <p:ext uri="{D42A27DB-BD31-4B8C-83A1-F6EECF244321}">
                <p14:modId xmlns:p14="http://schemas.microsoft.com/office/powerpoint/2010/main" val="3868373093"/>
              </p:ext>
            </p:extLst>
          </p:nvPr>
        </p:nvGraphicFramePr>
        <p:xfrm>
          <a:off x="226286" y="2081778"/>
          <a:ext cx="8587055" cy="4618700"/>
        </p:xfrm>
        <a:graphic>
          <a:graphicData uri="http://schemas.openxmlformats.org/drawingml/2006/table">
            <a:tbl>
              <a:tblPr firstRow="1" bandRow="1">
                <a:tableStyleId>{5C22544A-7EE6-4342-B048-85BDC9FD1C3A}</a:tableStyleId>
              </a:tblPr>
              <a:tblGrid>
                <a:gridCol w="929005">
                  <a:extLst>
                    <a:ext uri="{9D8B030D-6E8A-4147-A177-3AD203B41FA5}">
                      <a16:colId xmlns:a16="http://schemas.microsoft.com/office/drawing/2014/main" val="2760940308"/>
                    </a:ext>
                  </a:extLst>
                </a:gridCol>
                <a:gridCol w="1059180">
                  <a:extLst>
                    <a:ext uri="{9D8B030D-6E8A-4147-A177-3AD203B41FA5}">
                      <a16:colId xmlns:a16="http://schemas.microsoft.com/office/drawing/2014/main" val="2651347164"/>
                    </a:ext>
                  </a:extLst>
                </a:gridCol>
                <a:gridCol w="2318438">
                  <a:extLst>
                    <a:ext uri="{9D8B030D-6E8A-4147-A177-3AD203B41FA5}">
                      <a16:colId xmlns:a16="http://schemas.microsoft.com/office/drawing/2014/main" val="2531728368"/>
                    </a:ext>
                  </a:extLst>
                </a:gridCol>
                <a:gridCol w="2140216">
                  <a:extLst>
                    <a:ext uri="{9D8B030D-6E8A-4147-A177-3AD203B41FA5}">
                      <a16:colId xmlns:a16="http://schemas.microsoft.com/office/drawing/2014/main" val="2714238435"/>
                    </a:ext>
                  </a:extLst>
                </a:gridCol>
                <a:gridCol w="2140216">
                  <a:extLst>
                    <a:ext uri="{9D8B030D-6E8A-4147-A177-3AD203B41FA5}">
                      <a16:colId xmlns:a16="http://schemas.microsoft.com/office/drawing/2014/main" val="3866505129"/>
                    </a:ext>
                  </a:extLst>
                </a:gridCol>
              </a:tblGrid>
              <a:tr h="288000">
                <a:tc>
                  <a:txBody>
                    <a:bodyPr/>
                    <a:lstStyle/>
                    <a:p>
                      <a:pPr algn="ctr"/>
                      <a:r>
                        <a:rPr kumimoji="1" lang="ja-JP" altLang="en-US" sz="1050" b="0" dirty="0"/>
                        <a:t>予測方法</a:t>
                      </a:r>
                    </a:p>
                  </a:txBody>
                  <a:tcPr anchor="ctr"/>
                </a:tc>
                <a:tc>
                  <a:txBody>
                    <a:bodyPr/>
                    <a:lstStyle/>
                    <a:p>
                      <a:pPr algn="ctr"/>
                      <a:r>
                        <a:rPr kumimoji="1" lang="ja-JP" altLang="en-US" sz="1050" b="0" dirty="0"/>
                        <a:t>具体的な手法</a:t>
                      </a:r>
                    </a:p>
                  </a:txBody>
                  <a:tcPr anchor="ctr"/>
                </a:tc>
                <a:tc>
                  <a:txBody>
                    <a:bodyPr/>
                    <a:lstStyle/>
                    <a:p>
                      <a:pPr algn="ctr"/>
                      <a:r>
                        <a:rPr kumimoji="1" lang="ja-JP" altLang="en-US" sz="1050" b="0" dirty="0"/>
                        <a:t>特徴</a:t>
                      </a:r>
                    </a:p>
                  </a:txBody>
                  <a:tcPr anchor="ctr"/>
                </a:tc>
                <a:tc>
                  <a:txBody>
                    <a:bodyPr/>
                    <a:lstStyle/>
                    <a:p>
                      <a:pPr algn="ctr"/>
                      <a:r>
                        <a:rPr kumimoji="1" lang="ja-JP" altLang="en-US" sz="1050" b="0" dirty="0"/>
                        <a:t>ステップ２（</a:t>
                      </a:r>
                      <a:r>
                        <a:rPr kumimoji="1" lang="en-US" altLang="ja-JP" sz="1050" b="0" dirty="0"/>
                        <a:t>50</a:t>
                      </a:r>
                      <a:r>
                        <a:rPr kumimoji="1" lang="ja-JP" altLang="en-US" sz="1050" b="0" dirty="0"/>
                        <a:t>～</a:t>
                      </a:r>
                      <a:r>
                        <a:rPr kumimoji="1" lang="en-US" altLang="ja-JP" sz="1050" b="0" dirty="0"/>
                        <a:t>60</a:t>
                      </a:r>
                      <a:r>
                        <a:rPr kumimoji="1" lang="ja-JP" altLang="en-US" sz="1050" b="0" dirty="0"/>
                        <a:t>ケース程度）</a:t>
                      </a:r>
                    </a:p>
                  </a:txBody>
                  <a:tcPr anchor="ctr"/>
                </a:tc>
                <a:tc>
                  <a:txBody>
                    <a:bodyPr/>
                    <a:lstStyle/>
                    <a:p>
                      <a:pPr algn="ctr"/>
                      <a:r>
                        <a:rPr kumimoji="1" lang="ja-JP" altLang="en-US" sz="1050" b="0" dirty="0"/>
                        <a:t>ステップ３（</a:t>
                      </a:r>
                      <a:r>
                        <a:rPr kumimoji="1" lang="en-US" altLang="ja-JP" sz="1050" b="0" dirty="0"/>
                        <a:t>5</a:t>
                      </a:r>
                      <a:r>
                        <a:rPr kumimoji="1" lang="ja-JP" altLang="en-US" sz="1050" b="0" dirty="0"/>
                        <a:t>ケース程度）</a:t>
                      </a:r>
                    </a:p>
                  </a:txBody>
                  <a:tcPr anchor="ctr"/>
                </a:tc>
                <a:extLst>
                  <a:ext uri="{0D108BD9-81ED-4DB2-BD59-A6C34878D82A}">
                    <a16:rowId xmlns:a16="http://schemas.microsoft.com/office/drawing/2014/main" val="555651204"/>
                  </a:ext>
                </a:extLst>
              </a:tr>
              <a:tr h="288000">
                <a:tc>
                  <a:txBody>
                    <a:bodyPr/>
                    <a:lstStyle/>
                    <a:p>
                      <a:pPr algn="ctr"/>
                      <a:r>
                        <a:rPr kumimoji="1" lang="en-US" altLang="ja-JP" sz="1050" b="0" dirty="0"/>
                        <a:t>A</a:t>
                      </a:r>
                      <a:r>
                        <a:rPr kumimoji="1" lang="ja-JP" altLang="en-US" sz="1050" b="0" dirty="0"/>
                        <a:t>）</a:t>
                      </a:r>
                      <a:endParaRPr kumimoji="1" lang="en-US" altLang="ja-JP" sz="1050" b="0" dirty="0"/>
                    </a:p>
                    <a:p>
                      <a:pPr algn="ctr"/>
                      <a:r>
                        <a:rPr kumimoji="1" lang="ja-JP" altLang="en-US" sz="1050" b="0" dirty="0"/>
                        <a:t>距離減衰式</a:t>
                      </a:r>
                      <a:endParaRPr kumimoji="1" lang="en-US" altLang="ja-JP" sz="1050" b="0" dirty="0"/>
                    </a:p>
                    <a:p>
                      <a:pPr algn="ctr"/>
                      <a:r>
                        <a:rPr kumimoji="1" lang="ja-JP" altLang="en-US" sz="1050" b="0" dirty="0"/>
                        <a:t>による予測</a:t>
                      </a:r>
                    </a:p>
                  </a:txBody>
                  <a:tcPr anchor="ctr"/>
                </a:tc>
                <a:tc>
                  <a:txBody>
                    <a:bodyPr/>
                    <a:lstStyle/>
                    <a:p>
                      <a:pPr algn="ctr">
                        <a:lnSpc>
                          <a:spcPts val="1100"/>
                        </a:lnSpc>
                      </a:pPr>
                      <a:r>
                        <a:rPr kumimoji="1" lang="ja-JP" altLang="en-US" sz="1050" b="0" dirty="0"/>
                        <a:t>距離減衰式</a:t>
                      </a:r>
                      <a:endParaRPr kumimoji="1" lang="en-US" altLang="ja-JP" sz="1050" b="0" dirty="0"/>
                    </a:p>
                  </a:txBody>
                  <a:tcPr anchor="ctr"/>
                </a:tc>
                <a:tc>
                  <a:txBody>
                    <a:bodyPr/>
                    <a:lstStyle/>
                    <a:p>
                      <a:pPr marL="171450" indent="-171450">
                        <a:lnSpc>
                          <a:spcPts val="1000"/>
                        </a:lnSpc>
                        <a:buFont typeface="Meiryo UI" panose="020B0604030504040204" pitchFamily="50" charset="-128"/>
                        <a:buChar char="○"/>
                      </a:pPr>
                      <a:r>
                        <a:rPr kumimoji="1" lang="ja-JP" altLang="en-US" sz="900" b="0" dirty="0"/>
                        <a:t>少ないパラメータで地震動を予測できる</a:t>
                      </a:r>
                      <a:endParaRPr kumimoji="1" lang="en-US" altLang="ja-JP" sz="900" b="0" dirty="0"/>
                    </a:p>
                    <a:p>
                      <a:pPr marL="171450" indent="-171450">
                        <a:lnSpc>
                          <a:spcPts val="1000"/>
                        </a:lnSpc>
                        <a:buFont typeface="Meiryo UI" panose="020B0604030504040204" pitchFamily="50" charset="-128"/>
                        <a:buChar char="△"/>
                      </a:pPr>
                      <a:r>
                        <a:rPr kumimoji="1" lang="ja-JP" altLang="en-US" sz="900" b="0" dirty="0"/>
                        <a:t>地盤の詳細な影響を評価できない</a:t>
                      </a:r>
                      <a:endParaRPr kumimoji="1" lang="en-US" altLang="ja-JP" sz="900" b="0" dirty="0"/>
                    </a:p>
                    <a:p>
                      <a:pPr marL="171450" indent="-171450">
                        <a:lnSpc>
                          <a:spcPts val="1000"/>
                        </a:lnSpc>
                        <a:buFont typeface="Meiryo UI" panose="020B0604030504040204" pitchFamily="50" charset="-128"/>
                        <a:buChar char="△"/>
                      </a:pPr>
                      <a:r>
                        <a:rPr kumimoji="1" lang="ja-JP" altLang="en-US" sz="900" b="0" dirty="0"/>
                        <a:t>時刻歴の地震動評価は不可</a:t>
                      </a:r>
                    </a:p>
                  </a:txBody>
                  <a:tcPr anchor="ctr"/>
                </a:tc>
                <a:tc>
                  <a:txBody>
                    <a:bodyPr/>
                    <a:lstStyle/>
                    <a:p>
                      <a:pPr algn="ctr">
                        <a:lnSpc>
                          <a:spcPts val="1000"/>
                        </a:lnSpc>
                      </a:pPr>
                      <a:r>
                        <a:rPr kumimoji="1" lang="ja-JP" altLang="en-US" sz="800" b="0" dirty="0"/>
                        <a:t>不採用</a:t>
                      </a:r>
                      <a:endParaRPr kumimoji="1" lang="en-US" altLang="ja-JP" sz="800" b="0" dirty="0"/>
                    </a:p>
                    <a:p>
                      <a:pPr algn="ctr">
                        <a:lnSpc>
                          <a:spcPts val="1000"/>
                        </a:lnSpc>
                      </a:pPr>
                      <a:r>
                        <a:rPr kumimoji="1" lang="ja-JP" altLang="en-US" sz="800" b="0" dirty="0"/>
                        <a:t>地盤の影響を考慮できないため</a:t>
                      </a:r>
                    </a:p>
                  </a:txBody>
                  <a:tcPr anchor="ctr"/>
                </a:tc>
                <a:tc>
                  <a:txBody>
                    <a:bodyPr/>
                    <a:lstStyle/>
                    <a:p>
                      <a:pPr algn="ctr">
                        <a:lnSpc>
                          <a:spcPts val="1000"/>
                        </a:lnSpc>
                      </a:pPr>
                      <a:r>
                        <a:rPr kumimoji="1" lang="ja-JP" altLang="en-US" sz="800" b="0" dirty="0"/>
                        <a:t>同左</a:t>
                      </a:r>
                    </a:p>
                  </a:txBody>
                  <a:tcPr anchor="ctr"/>
                </a:tc>
                <a:extLst>
                  <a:ext uri="{0D108BD9-81ED-4DB2-BD59-A6C34878D82A}">
                    <a16:rowId xmlns:a16="http://schemas.microsoft.com/office/drawing/2014/main" val="3279865163"/>
                  </a:ext>
                </a:extLst>
              </a:tr>
              <a:tr h="164886">
                <a:tc rowSpan="5">
                  <a:txBody>
                    <a:bodyPr/>
                    <a:lstStyle/>
                    <a:p>
                      <a:pPr algn="ctr"/>
                      <a:r>
                        <a:rPr kumimoji="1" lang="en-US" altLang="ja-JP" sz="1050" b="0" dirty="0"/>
                        <a:t>B</a:t>
                      </a:r>
                      <a:r>
                        <a:rPr kumimoji="1" lang="ja-JP" altLang="en-US" sz="1050" b="0" dirty="0"/>
                        <a:t>）</a:t>
                      </a:r>
                      <a:endParaRPr kumimoji="1" lang="en-US" altLang="ja-JP" sz="1050" b="0" dirty="0"/>
                    </a:p>
                    <a:p>
                      <a:pPr algn="ctr"/>
                      <a:r>
                        <a:rPr kumimoji="1" lang="ja-JP" altLang="en-US" sz="1050" b="0" dirty="0"/>
                        <a:t>数値解析</a:t>
                      </a:r>
                      <a:endParaRPr kumimoji="1" lang="en-US" altLang="ja-JP" sz="1050" b="0" dirty="0"/>
                    </a:p>
                    <a:p>
                      <a:pPr algn="ctr"/>
                      <a:r>
                        <a:rPr kumimoji="1" lang="ja-JP" altLang="en-US" sz="1050" b="0" dirty="0"/>
                        <a:t>による予測</a:t>
                      </a:r>
                    </a:p>
                  </a:txBody>
                  <a:tcPr anchor="ctr"/>
                </a:tc>
                <a:tc>
                  <a:txBody>
                    <a:bodyPr/>
                    <a:lstStyle/>
                    <a:p>
                      <a:pPr algn="ctr">
                        <a:lnSpc>
                          <a:spcPts val="1100"/>
                        </a:lnSpc>
                      </a:pPr>
                      <a:r>
                        <a:rPr kumimoji="1" lang="ja-JP" altLang="en-US" sz="1050" b="0" dirty="0"/>
                        <a:t>統計的</a:t>
                      </a:r>
                      <a:endParaRPr kumimoji="1" lang="en-US" altLang="ja-JP" sz="1050" b="0" dirty="0"/>
                    </a:p>
                    <a:p>
                      <a:pPr algn="ctr">
                        <a:lnSpc>
                          <a:spcPts val="1100"/>
                        </a:lnSpc>
                      </a:pPr>
                      <a:r>
                        <a:rPr kumimoji="1" lang="ja-JP" altLang="en-US" sz="1050" b="0" dirty="0"/>
                        <a:t>グリーン関数法</a:t>
                      </a:r>
                    </a:p>
                  </a:txBody>
                  <a:tcPr anchor="ctr"/>
                </a:tc>
                <a:tc>
                  <a:txBody>
                    <a:bodyPr/>
                    <a:lstStyle/>
                    <a:p>
                      <a:pPr marL="171450" indent="-171450">
                        <a:lnSpc>
                          <a:spcPts val="1000"/>
                        </a:lnSpc>
                        <a:buFont typeface="Meiryo UI" panose="020B0604030504040204" pitchFamily="50" charset="-128"/>
                        <a:buChar char="○"/>
                      </a:pPr>
                      <a:r>
                        <a:rPr kumimoji="1" lang="ja-JP" altLang="en-US" sz="900" b="1" dirty="0"/>
                        <a:t>短周期帯～長周期帯を対象に地震動予測が可能</a:t>
                      </a:r>
                      <a:endParaRPr kumimoji="1" lang="en-US" altLang="ja-JP" sz="900" b="1" dirty="0"/>
                    </a:p>
                    <a:p>
                      <a:pPr marL="171450" indent="-171450">
                        <a:lnSpc>
                          <a:spcPts val="1000"/>
                        </a:lnSpc>
                        <a:buFont typeface="Meiryo UI" panose="020B0604030504040204" pitchFamily="50" charset="-128"/>
                        <a:buChar char="○"/>
                      </a:pPr>
                      <a:r>
                        <a:rPr kumimoji="1" lang="ja-JP" altLang="en-US" sz="900" b="0" dirty="0"/>
                        <a:t>観測記録がなくても予測が可能</a:t>
                      </a:r>
                      <a:endParaRPr kumimoji="1" lang="en-US" altLang="ja-JP" sz="900" b="0" dirty="0"/>
                    </a:p>
                    <a:p>
                      <a:pPr marL="171450" indent="-171450">
                        <a:lnSpc>
                          <a:spcPts val="1000"/>
                        </a:lnSpc>
                        <a:buFont typeface="Meiryo UI" panose="020B0604030504040204" pitchFamily="50" charset="-128"/>
                        <a:buChar char="△"/>
                      </a:pPr>
                      <a:r>
                        <a:rPr kumimoji="1" lang="ja-JP" altLang="en-US" sz="900" b="0" dirty="0"/>
                        <a:t>一次元構造を仮定する</a:t>
                      </a:r>
                      <a:endParaRPr kumimoji="1" lang="en-US" altLang="ja-JP" sz="900" b="0" dirty="0"/>
                    </a:p>
                    <a:p>
                      <a:pPr marL="171450" marR="0" lvl="0" indent="-171450" algn="l" defTabSz="914400" rtl="0" eaLnBrk="1" fontAlgn="auto" latinLnBrk="0" hangingPunct="1">
                        <a:lnSpc>
                          <a:spcPts val="1000"/>
                        </a:lnSpc>
                        <a:spcBef>
                          <a:spcPts val="0"/>
                        </a:spcBef>
                        <a:spcAft>
                          <a:spcPts val="0"/>
                        </a:spcAft>
                        <a:buClrTx/>
                        <a:buSzTx/>
                        <a:buFont typeface="Meiryo UI" panose="020B0604030504040204" pitchFamily="50" charset="-128"/>
                        <a:buChar char="△"/>
                        <a:tabLst/>
                        <a:defRPr/>
                      </a:pPr>
                      <a:r>
                        <a:rPr kumimoji="1" lang="ja-JP" altLang="en-US" sz="900" b="0" dirty="0"/>
                        <a:t>長周期帯はやや精度が落ちる</a:t>
                      </a:r>
                      <a:endParaRPr kumimoji="1" lang="en-US" altLang="ja-JP" sz="900" b="0" dirty="0"/>
                    </a:p>
                    <a:p>
                      <a:pPr marL="171450" marR="0" lvl="0" indent="-171450" algn="l" defTabSz="914400" rtl="0" eaLnBrk="1" fontAlgn="auto" latinLnBrk="0" hangingPunct="1">
                        <a:lnSpc>
                          <a:spcPts val="1000"/>
                        </a:lnSpc>
                        <a:spcBef>
                          <a:spcPts val="0"/>
                        </a:spcBef>
                        <a:spcAft>
                          <a:spcPts val="0"/>
                        </a:spcAft>
                        <a:buClrTx/>
                        <a:buSzTx/>
                        <a:buFont typeface="Meiryo UI" panose="020B0604030504040204" pitchFamily="50" charset="-128"/>
                        <a:buChar char="△"/>
                        <a:tabLst/>
                        <a:defRPr/>
                      </a:pPr>
                      <a:r>
                        <a:rPr kumimoji="1" lang="ja-JP" altLang="en-US" sz="900" b="0" dirty="0"/>
                        <a:t>表面波を考慮できない</a:t>
                      </a:r>
                    </a:p>
                  </a:txBody>
                  <a:tcPr anchor="ctr"/>
                </a:tc>
                <a:tc>
                  <a:txBody>
                    <a:bodyPr/>
                    <a:lstStyle/>
                    <a:p>
                      <a:pPr algn="ctr">
                        <a:lnSpc>
                          <a:spcPts val="1000"/>
                        </a:lnSpc>
                      </a:pPr>
                      <a:r>
                        <a:rPr kumimoji="1" lang="ja-JP" altLang="en-US" sz="1000" b="1" dirty="0">
                          <a:solidFill>
                            <a:srgbClr val="FF0000"/>
                          </a:solidFill>
                        </a:rPr>
                        <a:t>採用</a:t>
                      </a:r>
                      <a:endParaRPr kumimoji="1" lang="en-US" altLang="ja-JP" sz="1000" b="1" dirty="0">
                        <a:solidFill>
                          <a:srgbClr val="FF0000"/>
                        </a:solidFill>
                      </a:endParaRPr>
                    </a:p>
                    <a:p>
                      <a:pPr>
                        <a:lnSpc>
                          <a:spcPts val="1000"/>
                        </a:lnSpc>
                      </a:pPr>
                      <a:r>
                        <a:rPr kumimoji="1" lang="ja-JP" altLang="en-US" sz="1000" b="0" dirty="0"/>
                        <a:t>長周期帯の精度は落ちるが、評価指標となる震度への影響が大きい短周期帯での地震動予測に適しているため</a:t>
                      </a:r>
                      <a:endParaRPr kumimoji="1" lang="en-US" altLang="ja-JP" sz="1000" b="0" dirty="0"/>
                    </a:p>
                    <a:p>
                      <a:pPr algn="ctr">
                        <a:lnSpc>
                          <a:spcPts val="1000"/>
                        </a:lnSpc>
                      </a:pPr>
                      <a:r>
                        <a:rPr kumimoji="1" lang="ja-JP" altLang="en-US" sz="1000" b="0" dirty="0"/>
                        <a:t>（</a:t>
                      </a:r>
                      <a:r>
                        <a:rPr kumimoji="1" lang="en-US" altLang="ja-JP" sz="1000" b="0" dirty="0"/>
                        <a:t>H19</a:t>
                      </a:r>
                      <a:r>
                        <a:rPr kumimoji="1" lang="ja-JP" altLang="en-US" sz="1000" b="0" dirty="0"/>
                        <a:t>算定でも採用）</a:t>
                      </a:r>
                    </a:p>
                  </a:txBody>
                  <a:tcPr anchor="ctr"/>
                </a:tc>
                <a:tc>
                  <a:txBody>
                    <a:bodyPr/>
                    <a:lstStyle/>
                    <a:p>
                      <a:pPr algn="ctr">
                        <a:lnSpc>
                          <a:spcPts val="1000"/>
                        </a:lnSpc>
                      </a:pPr>
                      <a:r>
                        <a:rPr kumimoji="1" lang="ja-JP" altLang="en-US" sz="1000" b="0" dirty="0">
                          <a:solidFill>
                            <a:srgbClr val="FF0000"/>
                          </a:solidFill>
                        </a:rPr>
                        <a:t>計算①</a:t>
                      </a:r>
                    </a:p>
                    <a:p>
                      <a:pPr>
                        <a:lnSpc>
                          <a:spcPts val="1000"/>
                        </a:lnSpc>
                      </a:pPr>
                      <a:r>
                        <a:rPr kumimoji="1" lang="en-US" altLang="ja-JP" sz="1000" b="0" dirty="0"/>
                        <a:t>3</a:t>
                      </a:r>
                      <a:r>
                        <a:rPr kumimoji="1" lang="ja-JP" altLang="en-US" sz="1000" b="0" dirty="0"/>
                        <a:t>次元差分法による長周期地震動の評価を補足することを前提に、短周期帯での地震動予測に適しているため</a:t>
                      </a:r>
                      <a:endParaRPr kumimoji="1" lang="en-US" altLang="ja-JP" sz="1000" b="0" dirty="0"/>
                    </a:p>
                    <a:p>
                      <a:pPr algn="ctr">
                        <a:lnSpc>
                          <a:spcPts val="1000"/>
                        </a:lnSpc>
                      </a:pPr>
                      <a:r>
                        <a:rPr kumimoji="1" lang="ja-JP" altLang="en-US" sz="1000" b="0" dirty="0"/>
                        <a:t>（</a:t>
                      </a:r>
                      <a:r>
                        <a:rPr kumimoji="1" lang="en-US" altLang="ja-JP" sz="1000" b="0" dirty="0"/>
                        <a:t>H19</a:t>
                      </a:r>
                      <a:r>
                        <a:rPr kumimoji="1" lang="ja-JP" altLang="en-US" sz="1000" b="0" dirty="0"/>
                        <a:t>算定でも計算）</a:t>
                      </a:r>
                    </a:p>
                  </a:txBody>
                  <a:tcPr anchor="ctr"/>
                </a:tc>
                <a:extLst>
                  <a:ext uri="{0D108BD9-81ED-4DB2-BD59-A6C34878D82A}">
                    <a16:rowId xmlns:a16="http://schemas.microsoft.com/office/drawing/2014/main" val="1303351942"/>
                  </a:ext>
                </a:extLst>
              </a:tr>
              <a:tr h="228866">
                <a:tc vMerge="1">
                  <a:txBody>
                    <a:bodyPr/>
                    <a:lstStyle/>
                    <a:p>
                      <a:endParaRPr kumimoji="1" lang="ja-JP" altLang="en-US"/>
                    </a:p>
                  </a:txBody>
                  <a:tcPr/>
                </a:tc>
                <a:tc>
                  <a:txBody>
                    <a:bodyPr/>
                    <a:lstStyle/>
                    <a:p>
                      <a:pPr algn="ctr">
                        <a:lnSpc>
                          <a:spcPts val="1100"/>
                        </a:lnSpc>
                      </a:pPr>
                      <a:r>
                        <a:rPr kumimoji="1" lang="ja-JP" altLang="en-US" sz="1050" b="0" dirty="0"/>
                        <a:t>経験的</a:t>
                      </a:r>
                      <a:endParaRPr kumimoji="1" lang="en-US" altLang="ja-JP" sz="1050" b="0" dirty="0"/>
                    </a:p>
                    <a:p>
                      <a:pPr algn="ctr">
                        <a:lnSpc>
                          <a:spcPts val="1100"/>
                        </a:lnSpc>
                      </a:pPr>
                      <a:r>
                        <a:rPr kumimoji="1" lang="ja-JP" altLang="en-US" sz="1050" b="0" dirty="0"/>
                        <a:t>グリーン関数法</a:t>
                      </a:r>
                    </a:p>
                  </a:txBody>
                  <a:tcPr anchor="ctr"/>
                </a:tc>
                <a:tc>
                  <a:txBody>
                    <a:bodyPr/>
                    <a:lstStyle/>
                    <a:p>
                      <a:pPr marL="171450" marR="0" lvl="0" indent="-171450" algn="l" defTabSz="914400" rtl="0" eaLnBrk="1" fontAlgn="auto" latinLnBrk="0" hangingPunct="1">
                        <a:lnSpc>
                          <a:spcPts val="1000"/>
                        </a:lnSpc>
                        <a:spcBef>
                          <a:spcPts val="0"/>
                        </a:spcBef>
                        <a:spcAft>
                          <a:spcPts val="0"/>
                        </a:spcAft>
                        <a:buClrTx/>
                        <a:buSzTx/>
                        <a:buFont typeface="Meiryo UI" panose="020B0604030504040204" pitchFamily="50" charset="-128"/>
                        <a:buChar char="○"/>
                        <a:tabLst/>
                        <a:defRPr/>
                      </a:pPr>
                      <a:r>
                        <a:rPr kumimoji="1" lang="ja-JP" altLang="en-US" sz="900" b="0" dirty="0"/>
                        <a:t>短周期帯～長周期帯を対象に地震動予測が可能</a:t>
                      </a:r>
                      <a:endParaRPr kumimoji="1" lang="en-US" altLang="ja-JP" sz="900" b="0" dirty="0"/>
                    </a:p>
                    <a:p>
                      <a:pPr marL="171450" indent="-171450">
                        <a:lnSpc>
                          <a:spcPts val="1000"/>
                        </a:lnSpc>
                        <a:buFont typeface="Meiryo UI" panose="020B0604030504040204" pitchFamily="50" charset="-128"/>
                        <a:buChar char="○"/>
                      </a:pPr>
                      <a:r>
                        <a:rPr kumimoji="1" lang="ja-JP" altLang="en-US" sz="900" b="0" dirty="0"/>
                        <a:t>観測記録に基づいた予測が可能</a:t>
                      </a:r>
                      <a:endParaRPr kumimoji="1" lang="en-US" altLang="ja-JP" sz="900" b="0" dirty="0"/>
                    </a:p>
                    <a:p>
                      <a:pPr marL="171450" marR="0" lvl="0" indent="-171450" algn="l" defTabSz="914400" rtl="0" eaLnBrk="1" fontAlgn="auto" latinLnBrk="0" hangingPunct="1">
                        <a:lnSpc>
                          <a:spcPts val="1000"/>
                        </a:lnSpc>
                        <a:spcBef>
                          <a:spcPts val="0"/>
                        </a:spcBef>
                        <a:spcAft>
                          <a:spcPts val="0"/>
                        </a:spcAft>
                        <a:buClrTx/>
                        <a:buSzTx/>
                        <a:buFont typeface="Meiryo UI" panose="020B0604030504040204" pitchFamily="50" charset="-128"/>
                        <a:buChar char="△"/>
                        <a:tabLst/>
                        <a:defRPr/>
                      </a:pPr>
                      <a:r>
                        <a:rPr kumimoji="1" lang="ja-JP" altLang="en-US" sz="900" b="0" dirty="0"/>
                        <a:t>予測したい地点での観測記録が必要</a:t>
                      </a:r>
                      <a:endParaRPr kumimoji="1" lang="en-US" altLang="ja-JP" sz="900" b="0" dirty="0"/>
                    </a:p>
                    <a:p>
                      <a:pPr marL="171450" marR="0" lvl="0" indent="-171450" algn="l" defTabSz="914400" rtl="0" eaLnBrk="1" fontAlgn="auto" latinLnBrk="0" hangingPunct="1">
                        <a:lnSpc>
                          <a:spcPts val="1000"/>
                        </a:lnSpc>
                        <a:spcBef>
                          <a:spcPts val="0"/>
                        </a:spcBef>
                        <a:spcAft>
                          <a:spcPts val="0"/>
                        </a:spcAft>
                        <a:buClrTx/>
                        <a:buSzTx/>
                        <a:buFont typeface="Meiryo UI" panose="020B0604030504040204" pitchFamily="50" charset="-128"/>
                        <a:buChar char="△"/>
                        <a:tabLst/>
                        <a:defRPr/>
                      </a:pPr>
                      <a:r>
                        <a:rPr kumimoji="1" lang="ja-JP" altLang="en-US" sz="900" b="1" dirty="0"/>
                        <a:t>広い範囲での予測には不向き</a:t>
                      </a:r>
                    </a:p>
                  </a:txBody>
                  <a:tcPr anchor="ctr"/>
                </a:tc>
                <a:tc>
                  <a:txBody>
                    <a:bodyPr/>
                    <a:lstStyle/>
                    <a:p>
                      <a:pPr algn="ctr">
                        <a:lnSpc>
                          <a:spcPts val="1000"/>
                        </a:lnSpc>
                      </a:pPr>
                      <a:r>
                        <a:rPr kumimoji="1" lang="ja-JP" altLang="en-US" sz="800" b="0" dirty="0"/>
                        <a:t>不採用</a:t>
                      </a:r>
                      <a:endParaRPr kumimoji="1" lang="en-US" altLang="ja-JP" sz="800" b="0" dirty="0"/>
                    </a:p>
                    <a:p>
                      <a:pPr algn="ctr">
                        <a:lnSpc>
                          <a:spcPts val="1000"/>
                        </a:lnSpc>
                      </a:pPr>
                      <a:r>
                        <a:rPr kumimoji="1" lang="ja-JP" altLang="en-US" sz="800" b="0" dirty="0"/>
                        <a:t>有効な観測記録がないため</a:t>
                      </a:r>
                    </a:p>
                  </a:txBody>
                  <a:tcPr anchor="ctr"/>
                </a:tc>
                <a:tc>
                  <a:txBody>
                    <a:bodyPr/>
                    <a:lstStyle/>
                    <a:p>
                      <a:pPr algn="ctr">
                        <a:lnSpc>
                          <a:spcPts val="1000"/>
                        </a:lnSpc>
                      </a:pPr>
                      <a:r>
                        <a:rPr kumimoji="1" lang="ja-JP" altLang="en-US" sz="800" b="0" dirty="0"/>
                        <a:t>同左</a:t>
                      </a:r>
                    </a:p>
                  </a:txBody>
                  <a:tcPr anchor="ctr"/>
                </a:tc>
                <a:extLst>
                  <a:ext uri="{0D108BD9-81ED-4DB2-BD59-A6C34878D82A}">
                    <a16:rowId xmlns:a16="http://schemas.microsoft.com/office/drawing/2014/main" val="1709203814"/>
                  </a:ext>
                </a:extLst>
              </a:tr>
              <a:tr h="0">
                <a:tc vMerge="1">
                  <a:txBody>
                    <a:bodyPr/>
                    <a:lstStyle/>
                    <a:p>
                      <a:endParaRPr kumimoji="1" lang="ja-JP" altLang="en-US" sz="1400" b="0" dirty="0"/>
                    </a:p>
                  </a:txBody>
                  <a:tcPr/>
                </a:tc>
                <a:tc>
                  <a:txBody>
                    <a:bodyPr/>
                    <a:lstStyle/>
                    <a:p>
                      <a:pPr algn="ctr">
                        <a:lnSpc>
                          <a:spcPts val="1100"/>
                        </a:lnSpc>
                      </a:pPr>
                      <a:r>
                        <a:rPr kumimoji="1" lang="en-US" altLang="ja-JP" sz="1050" b="0" dirty="0"/>
                        <a:t>3</a:t>
                      </a:r>
                      <a:r>
                        <a:rPr kumimoji="1" lang="ja-JP" altLang="en-US" sz="1050" b="0" dirty="0"/>
                        <a:t>次元差分法</a:t>
                      </a:r>
                    </a:p>
                  </a:txBody>
                  <a:tcPr anchor="ctr"/>
                </a:tc>
                <a:tc>
                  <a:txBody>
                    <a:bodyPr/>
                    <a:lstStyle/>
                    <a:p>
                      <a:pPr marL="171450" indent="-171450">
                        <a:lnSpc>
                          <a:spcPts val="1000"/>
                        </a:lnSpc>
                        <a:buFont typeface="Meiryo UI" panose="020B0604030504040204" pitchFamily="50" charset="-128"/>
                        <a:buChar char="○"/>
                      </a:pPr>
                      <a:r>
                        <a:rPr kumimoji="1" lang="ja-JP" altLang="en-US" sz="900" b="0" dirty="0"/>
                        <a:t>地盤の不整形性を考慮できる</a:t>
                      </a:r>
                      <a:endParaRPr kumimoji="1" lang="en-US" altLang="ja-JP" sz="900" b="0" dirty="0"/>
                    </a:p>
                    <a:p>
                      <a:pPr marL="171450" indent="-171450">
                        <a:lnSpc>
                          <a:spcPts val="1000"/>
                        </a:lnSpc>
                        <a:buFont typeface="Meiryo UI" panose="020B0604030504040204" pitchFamily="50" charset="-128"/>
                        <a:buChar char="○"/>
                      </a:pPr>
                      <a:r>
                        <a:rPr kumimoji="1" lang="ja-JP" altLang="en-US" sz="900" b="0" dirty="0"/>
                        <a:t>表面波を含む長周期地震動の評価が可能</a:t>
                      </a:r>
                      <a:endParaRPr kumimoji="1" lang="en-US" altLang="ja-JP" sz="900" b="0" dirty="0"/>
                    </a:p>
                    <a:p>
                      <a:pPr marL="171450" indent="-171450">
                        <a:lnSpc>
                          <a:spcPts val="1000"/>
                        </a:lnSpc>
                        <a:buFont typeface="Meiryo UI" panose="020B0604030504040204" pitchFamily="50" charset="-128"/>
                        <a:buChar char="△"/>
                      </a:pPr>
                      <a:r>
                        <a:rPr kumimoji="1" lang="ja-JP" altLang="en-US" sz="900" b="0" dirty="0"/>
                        <a:t>多数の計算機が必要</a:t>
                      </a:r>
                      <a:endParaRPr kumimoji="1" lang="en-US" altLang="ja-JP" sz="900" b="0" dirty="0"/>
                    </a:p>
                    <a:p>
                      <a:pPr marL="171450" indent="-171450">
                        <a:lnSpc>
                          <a:spcPts val="1000"/>
                        </a:lnSpc>
                        <a:buFont typeface="Meiryo UI" panose="020B0604030504040204" pitchFamily="50" charset="-128"/>
                        <a:buChar char="△"/>
                      </a:pPr>
                      <a:r>
                        <a:rPr kumimoji="1" lang="ja-JP" altLang="en-US" sz="900" b="0" dirty="0"/>
                        <a:t>解析設定が複雑、解析に時間がかかる</a:t>
                      </a:r>
                      <a:endParaRPr kumimoji="1" lang="en-US" altLang="ja-JP" sz="900" b="0" dirty="0"/>
                    </a:p>
                    <a:p>
                      <a:pPr marL="171450" indent="-171450">
                        <a:lnSpc>
                          <a:spcPts val="1000"/>
                        </a:lnSpc>
                        <a:buFont typeface="Meiryo UI" panose="020B0604030504040204" pitchFamily="50" charset="-128"/>
                        <a:buChar char="△"/>
                      </a:pPr>
                      <a:r>
                        <a:rPr kumimoji="1" lang="ja-JP" altLang="en-US" sz="900" b="0" dirty="0"/>
                        <a:t>短周期帯の計算は難しい</a:t>
                      </a:r>
                    </a:p>
                  </a:txBody>
                  <a:tcPr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800" b="0" dirty="0"/>
                        <a:t>不採用</a:t>
                      </a:r>
                      <a:endParaRPr kumimoji="1" lang="en-US" altLang="ja-JP" sz="800" b="0" dirty="0"/>
                    </a:p>
                    <a:p>
                      <a:pPr algn="l">
                        <a:lnSpc>
                          <a:spcPts val="1000"/>
                        </a:lnSpc>
                      </a:pPr>
                      <a:r>
                        <a:rPr kumimoji="1" lang="ja-JP" altLang="en-US" sz="800" b="0" dirty="0"/>
                        <a:t>評価指標となる震度への影響が大きい短周期帯での地震動予測が難しいため</a:t>
                      </a:r>
                    </a:p>
                  </a:txBody>
                  <a:tcPr anchor="ctr"/>
                </a:tc>
                <a:tc>
                  <a:txBody>
                    <a:bodyPr/>
                    <a:lstStyle/>
                    <a:p>
                      <a:pPr algn="ctr">
                        <a:lnSpc>
                          <a:spcPts val="1000"/>
                        </a:lnSpc>
                      </a:pPr>
                      <a:r>
                        <a:rPr kumimoji="1" lang="ja-JP" altLang="en-US" sz="1000" b="0" dirty="0">
                          <a:solidFill>
                            <a:srgbClr val="FF0000"/>
                          </a:solidFill>
                        </a:rPr>
                        <a:t>計算②</a:t>
                      </a:r>
                      <a:endParaRPr kumimoji="1" lang="en-US" altLang="ja-JP" sz="1000" b="0" dirty="0">
                        <a:solidFill>
                          <a:srgbClr val="FF0000"/>
                        </a:solidFill>
                      </a:endParaRPr>
                    </a:p>
                    <a:p>
                      <a:pPr>
                        <a:lnSpc>
                          <a:spcPts val="1000"/>
                        </a:lnSpc>
                      </a:pPr>
                      <a:r>
                        <a:rPr kumimoji="1" lang="ja-JP" altLang="en-US" sz="1000" b="0" dirty="0"/>
                        <a:t>統計的グリーン関数法による短周期地震動の評価を補足することを前提に、長周期地震動に対して、より詳細な評価を行うため</a:t>
                      </a:r>
                      <a:endParaRPr kumimoji="1" lang="en-US" altLang="ja-JP" sz="1000" b="0" dirty="0"/>
                    </a:p>
                    <a:p>
                      <a:pPr algn="ctr">
                        <a:lnSpc>
                          <a:spcPts val="1000"/>
                        </a:lnSpc>
                      </a:pPr>
                      <a:r>
                        <a:rPr kumimoji="1" lang="ja-JP" altLang="en-US" sz="1000" b="0" dirty="0"/>
                        <a:t>（</a:t>
                      </a:r>
                      <a:r>
                        <a:rPr kumimoji="1" lang="en-US" altLang="ja-JP" sz="1000" b="0" dirty="0"/>
                        <a:t>H19</a:t>
                      </a:r>
                      <a:r>
                        <a:rPr kumimoji="1" lang="ja-JP" altLang="en-US" sz="1000" b="0" dirty="0"/>
                        <a:t>算定でも計算）</a:t>
                      </a:r>
                    </a:p>
                  </a:txBody>
                  <a:tcPr anchor="ctr"/>
                </a:tc>
                <a:extLst>
                  <a:ext uri="{0D108BD9-81ED-4DB2-BD59-A6C34878D82A}">
                    <a16:rowId xmlns:a16="http://schemas.microsoft.com/office/drawing/2014/main" val="772958118"/>
                  </a:ext>
                </a:extLst>
              </a:tr>
              <a:tr h="288000">
                <a:tc vMerge="1">
                  <a:txBody>
                    <a:bodyPr/>
                    <a:lstStyle/>
                    <a:p>
                      <a:endParaRPr kumimoji="1" lang="ja-JP" altLang="en-US"/>
                    </a:p>
                  </a:txBody>
                  <a:tcPr/>
                </a:tc>
                <a:tc>
                  <a:txBody>
                    <a:bodyPr/>
                    <a:lstStyle/>
                    <a:p>
                      <a:pPr algn="ctr">
                        <a:lnSpc>
                          <a:spcPts val="1100"/>
                        </a:lnSpc>
                      </a:pPr>
                      <a:r>
                        <a:rPr kumimoji="1" lang="ja-JP" altLang="en-US" sz="1050" b="0" dirty="0"/>
                        <a:t>波数積分法</a:t>
                      </a:r>
                    </a:p>
                  </a:txBody>
                  <a:tcPr anchor="ctr"/>
                </a:tc>
                <a:tc>
                  <a:txBody>
                    <a:bodyPr/>
                    <a:lstStyle/>
                    <a:p>
                      <a:pPr marL="171450" indent="-171450">
                        <a:lnSpc>
                          <a:spcPts val="1000"/>
                        </a:lnSpc>
                        <a:buFont typeface="Meiryo UI" panose="020B0604030504040204" pitchFamily="50" charset="-128"/>
                        <a:buChar char="○"/>
                      </a:pPr>
                      <a:r>
                        <a:rPr kumimoji="1" lang="ja-JP" altLang="en-US" sz="900" b="0" dirty="0"/>
                        <a:t>長周期地震動の評価が可能</a:t>
                      </a:r>
                      <a:endParaRPr kumimoji="1" lang="en-US" altLang="ja-JP" sz="900" b="0" dirty="0"/>
                    </a:p>
                    <a:p>
                      <a:pPr marL="171450" indent="-171450">
                        <a:lnSpc>
                          <a:spcPts val="1000"/>
                        </a:lnSpc>
                        <a:buFont typeface="Meiryo UI" panose="020B0604030504040204" pitchFamily="50" charset="-128"/>
                        <a:buChar char="○"/>
                      </a:pPr>
                      <a:r>
                        <a:rPr kumimoji="1" lang="en-US" altLang="ja-JP" sz="900" b="0" dirty="0"/>
                        <a:t>3</a:t>
                      </a:r>
                      <a:r>
                        <a:rPr kumimoji="1" lang="ja-JP" altLang="en-US" sz="900" b="0" dirty="0"/>
                        <a:t>次元差分法と比較して解析が容易</a:t>
                      </a:r>
                      <a:endParaRPr kumimoji="1" lang="en-US" altLang="ja-JP" sz="900" b="0" dirty="0"/>
                    </a:p>
                    <a:p>
                      <a:pPr marL="171450" marR="0" lvl="0" indent="-171450" algn="l" defTabSz="914400" rtl="0" eaLnBrk="1" fontAlgn="auto" latinLnBrk="0" hangingPunct="1">
                        <a:lnSpc>
                          <a:spcPts val="1000"/>
                        </a:lnSpc>
                        <a:spcBef>
                          <a:spcPts val="0"/>
                        </a:spcBef>
                        <a:spcAft>
                          <a:spcPts val="0"/>
                        </a:spcAft>
                        <a:buClrTx/>
                        <a:buSzTx/>
                        <a:buFont typeface="Meiryo UI" panose="020B0604030504040204" pitchFamily="50" charset="-128"/>
                        <a:buChar char="△"/>
                        <a:tabLst/>
                        <a:defRPr/>
                      </a:pPr>
                      <a:r>
                        <a:rPr kumimoji="1" lang="en-US" altLang="ja-JP" sz="900" b="0" dirty="0"/>
                        <a:t>3</a:t>
                      </a:r>
                      <a:r>
                        <a:rPr kumimoji="1" lang="ja-JP" altLang="en-US" sz="900" b="0" dirty="0"/>
                        <a:t>次元地盤考慮できない</a:t>
                      </a:r>
                      <a:endParaRPr kumimoji="1" lang="en-US" altLang="ja-JP" sz="900" b="0" dirty="0"/>
                    </a:p>
                    <a:p>
                      <a:pPr marL="171450" marR="0" lvl="0" indent="-171450" algn="l" defTabSz="914400" rtl="0" eaLnBrk="1" fontAlgn="auto" latinLnBrk="0" hangingPunct="1">
                        <a:lnSpc>
                          <a:spcPts val="1000"/>
                        </a:lnSpc>
                        <a:spcBef>
                          <a:spcPts val="0"/>
                        </a:spcBef>
                        <a:spcAft>
                          <a:spcPts val="0"/>
                        </a:spcAft>
                        <a:buClrTx/>
                        <a:buSzTx/>
                        <a:buFont typeface="Meiryo UI" panose="020B0604030504040204" pitchFamily="50" charset="-128"/>
                        <a:buChar char="△"/>
                        <a:tabLst/>
                        <a:defRPr/>
                      </a:pPr>
                      <a:r>
                        <a:rPr kumimoji="1" lang="ja-JP" altLang="en-US" sz="900" b="0" dirty="0"/>
                        <a:t>短周期帯の計算は難しい</a:t>
                      </a:r>
                    </a:p>
                  </a:txBody>
                  <a:tcPr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800" b="0" dirty="0"/>
                        <a:t>不採用</a:t>
                      </a:r>
                    </a:p>
                    <a:p>
                      <a:pPr algn="l">
                        <a:lnSpc>
                          <a:spcPts val="1000"/>
                        </a:lnSpc>
                      </a:pPr>
                      <a:r>
                        <a:rPr kumimoji="1" lang="ja-JP" altLang="en-US" sz="800" b="0" dirty="0"/>
                        <a:t>評価指標となる震度への影響が大きい短周期帯での地震動予測が難しいため</a:t>
                      </a:r>
                    </a:p>
                  </a:txBody>
                  <a:tcPr anchor="ctr"/>
                </a:tc>
                <a:tc>
                  <a:txBody>
                    <a:bodyPr/>
                    <a:lstStyle/>
                    <a:p>
                      <a:pPr algn="ctr">
                        <a:lnSpc>
                          <a:spcPts val="1000"/>
                        </a:lnSpc>
                      </a:pPr>
                      <a:r>
                        <a:rPr kumimoji="1" lang="ja-JP" altLang="en-US" sz="800" b="0" dirty="0"/>
                        <a:t>同左</a:t>
                      </a:r>
                    </a:p>
                  </a:txBody>
                  <a:tcPr anchor="ctr"/>
                </a:tc>
                <a:extLst>
                  <a:ext uri="{0D108BD9-81ED-4DB2-BD59-A6C34878D82A}">
                    <a16:rowId xmlns:a16="http://schemas.microsoft.com/office/drawing/2014/main" val="2600727235"/>
                  </a:ext>
                </a:extLst>
              </a:tr>
              <a:tr h="288000">
                <a:tc vMerge="1">
                  <a:txBody>
                    <a:bodyPr/>
                    <a:lstStyle/>
                    <a:p>
                      <a:endParaRPr kumimoji="1" lang="ja-JP" altLang="en-US" sz="1400" b="0" dirty="0"/>
                    </a:p>
                  </a:txBody>
                  <a:tcPr/>
                </a:tc>
                <a:tc>
                  <a:txBody>
                    <a:bodyPr/>
                    <a:lstStyle/>
                    <a:p>
                      <a:pPr algn="ctr">
                        <a:lnSpc>
                          <a:spcPts val="1100"/>
                        </a:lnSpc>
                      </a:pPr>
                      <a:r>
                        <a:rPr kumimoji="1" lang="ja-JP" altLang="en-US" sz="1050" b="0" dirty="0"/>
                        <a:t>ハイブリッド法</a:t>
                      </a:r>
                    </a:p>
                  </a:txBody>
                  <a:tcPr anchor="ctr"/>
                </a:tc>
                <a:tc>
                  <a:txBody>
                    <a:bodyPr/>
                    <a:lstStyle/>
                    <a:p>
                      <a:pPr marL="171450" indent="-171450">
                        <a:lnSpc>
                          <a:spcPts val="1000"/>
                        </a:lnSpc>
                        <a:buFont typeface="Meiryo UI" panose="020B0604030504040204" pitchFamily="50" charset="-128"/>
                        <a:buChar char="○"/>
                      </a:pPr>
                      <a:r>
                        <a:rPr kumimoji="1" lang="ja-JP" altLang="en-US" sz="900" b="0" dirty="0"/>
                        <a:t>異なる手法の結果を合成することで、より精度の高い予測を行う</a:t>
                      </a:r>
                      <a:endParaRPr kumimoji="1" lang="en-US" altLang="ja-JP" sz="900" b="0" dirty="0"/>
                    </a:p>
                    <a:p>
                      <a:pPr marL="171450" marR="0" lvl="0" indent="-171450" algn="l" defTabSz="914400" rtl="0" eaLnBrk="1" fontAlgn="auto" latinLnBrk="0" hangingPunct="1">
                        <a:lnSpc>
                          <a:spcPts val="1000"/>
                        </a:lnSpc>
                        <a:spcBef>
                          <a:spcPts val="0"/>
                        </a:spcBef>
                        <a:spcAft>
                          <a:spcPts val="0"/>
                        </a:spcAft>
                        <a:buClrTx/>
                        <a:buSzTx/>
                        <a:buFont typeface="Meiryo UI" panose="020B0604030504040204" pitchFamily="50" charset="-128"/>
                        <a:buChar char="△"/>
                        <a:tabLst/>
                        <a:defRPr/>
                      </a:pPr>
                      <a:r>
                        <a:rPr kumimoji="1" lang="ja-JP" altLang="en-US" sz="900" b="0" dirty="0"/>
                        <a:t>解析量を複数行う必要がある</a:t>
                      </a:r>
                      <a:endParaRPr kumimoji="1" lang="en-US" altLang="ja-JP" sz="900" b="0" dirty="0"/>
                    </a:p>
                  </a:txBody>
                  <a:tcPr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800" b="0" dirty="0"/>
                        <a:t>不採用</a:t>
                      </a:r>
                    </a:p>
                    <a:p>
                      <a:pPr algn="l">
                        <a:lnSpc>
                          <a:spcPts val="1000"/>
                        </a:lnSpc>
                      </a:pPr>
                      <a:r>
                        <a:rPr kumimoji="1" lang="ja-JP" altLang="en-US" sz="800" b="0" dirty="0"/>
                        <a:t>ステップ２ではより多くのケース数を計算するため、異なる手法を個別に実施し合成する本手法は解析量が膨大となるため</a:t>
                      </a:r>
                    </a:p>
                  </a:txBody>
                  <a:tcPr anchor="ctr"/>
                </a:tc>
                <a:tc>
                  <a:txBody>
                    <a:bodyPr/>
                    <a:lstStyle/>
                    <a:p>
                      <a:pPr algn="ctr">
                        <a:lnSpc>
                          <a:spcPts val="1000"/>
                        </a:lnSpc>
                      </a:pPr>
                      <a:r>
                        <a:rPr kumimoji="1" lang="ja-JP" altLang="en-US" sz="1000" b="1" dirty="0">
                          <a:solidFill>
                            <a:srgbClr val="FF0000"/>
                          </a:solidFill>
                        </a:rPr>
                        <a:t>採用（計算①＋②）</a:t>
                      </a:r>
                      <a:endParaRPr kumimoji="1" lang="en-US" altLang="ja-JP" sz="1000" b="1" dirty="0">
                        <a:solidFill>
                          <a:srgbClr val="FF0000"/>
                        </a:solidFill>
                      </a:endParaRPr>
                    </a:p>
                    <a:p>
                      <a:pPr>
                        <a:lnSpc>
                          <a:spcPts val="1000"/>
                        </a:lnSpc>
                      </a:pPr>
                      <a:r>
                        <a:rPr kumimoji="1" lang="ja-JP" altLang="en-US" sz="1000" b="0" dirty="0"/>
                        <a:t>統計的グリーン関数法と</a:t>
                      </a:r>
                      <a:r>
                        <a:rPr kumimoji="1" lang="en-US" altLang="ja-JP" sz="1000" b="0" dirty="0"/>
                        <a:t>3</a:t>
                      </a:r>
                      <a:r>
                        <a:rPr kumimoji="1" lang="ja-JP" altLang="en-US" sz="1000" b="0" dirty="0"/>
                        <a:t>次元差分法の結果を合成することで、より高い精度での地震動予測を行うため</a:t>
                      </a:r>
                      <a:endParaRPr kumimoji="1" lang="en-US" altLang="ja-JP" sz="1000" b="0" dirty="0"/>
                    </a:p>
                    <a:p>
                      <a:pPr algn="ctr">
                        <a:lnSpc>
                          <a:spcPts val="1000"/>
                        </a:lnSpc>
                      </a:pPr>
                      <a:r>
                        <a:rPr kumimoji="1" lang="ja-JP" altLang="en-US" sz="1000" b="0" dirty="0"/>
                        <a:t>（</a:t>
                      </a:r>
                      <a:r>
                        <a:rPr kumimoji="1" lang="en-US" altLang="ja-JP" sz="1000" b="0" dirty="0"/>
                        <a:t>H19</a:t>
                      </a:r>
                      <a:r>
                        <a:rPr kumimoji="1" lang="ja-JP" altLang="en-US" sz="1000" b="0" dirty="0"/>
                        <a:t>算定でも採用）</a:t>
                      </a:r>
                    </a:p>
                  </a:txBody>
                  <a:tcPr anchor="ctr"/>
                </a:tc>
                <a:extLst>
                  <a:ext uri="{0D108BD9-81ED-4DB2-BD59-A6C34878D82A}">
                    <a16:rowId xmlns:a16="http://schemas.microsoft.com/office/drawing/2014/main" val="2881304061"/>
                  </a:ext>
                </a:extLst>
              </a:tr>
            </a:tbl>
          </a:graphicData>
        </a:graphic>
      </p:graphicFrame>
      <p:sp>
        <p:nvSpPr>
          <p:cNvPr id="14" name="正方形/長方形 13">
            <a:extLst>
              <a:ext uri="{FF2B5EF4-FFF2-40B4-BE49-F238E27FC236}">
                <a16:creationId xmlns:a16="http://schemas.microsoft.com/office/drawing/2014/main" id="{4A5E281C-83CC-40E3-B091-8436677C60F2}"/>
              </a:ext>
            </a:extLst>
          </p:cNvPr>
          <p:cNvSpPr/>
          <p:nvPr/>
        </p:nvSpPr>
        <p:spPr>
          <a:xfrm>
            <a:off x="4542222" y="2070705"/>
            <a:ext cx="2102418" cy="4618700"/>
          </a:xfrm>
          <a:prstGeom prst="rect">
            <a:avLst/>
          </a:prstGeom>
          <a:ln w="285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四角形: 角を丸くする 4">
            <a:extLst>
              <a:ext uri="{FF2B5EF4-FFF2-40B4-BE49-F238E27FC236}">
                <a16:creationId xmlns:a16="http://schemas.microsoft.com/office/drawing/2014/main" id="{3659382E-D31E-425C-B9F6-A2FBD01F1243}"/>
              </a:ext>
            </a:extLst>
          </p:cNvPr>
          <p:cNvSpPr/>
          <p:nvPr/>
        </p:nvSpPr>
        <p:spPr>
          <a:xfrm>
            <a:off x="324499" y="818418"/>
            <a:ext cx="8654401" cy="986237"/>
          </a:xfrm>
          <a:prstGeom prst="roundRect">
            <a:avLst>
              <a:gd name="adj" fmla="val 18385"/>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85750" indent="-216000">
              <a:buFont typeface="Wingdings" panose="05000000000000000000" pitchFamily="2" charset="2"/>
              <a:buChar char="l"/>
            </a:pPr>
            <a:r>
              <a:rPr kumimoji="1" lang="ja-JP" altLang="en-US" sz="1400" dirty="0"/>
              <a:t>現在使われている予測手法を比較したが、</a:t>
            </a:r>
            <a:r>
              <a:rPr kumimoji="1" lang="en-US" altLang="ja-JP" sz="1400" dirty="0"/>
              <a:t>H19</a:t>
            </a:r>
            <a:r>
              <a:rPr kumimoji="1" lang="ja-JP" altLang="en-US" sz="1400" dirty="0"/>
              <a:t>以降大きな変化はなく、</a:t>
            </a:r>
            <a:r>
              <a:rPr kumimoji="1" lang="en-US" altLang="ja-JP" sz="1400" dirty="0"/>
              <a:t>H19</a:t>
            </a:r>
            <a:r>
              <a:rPr kumimoji="1" lang="ja-JP" altLang="en-US" sz="1400" dirty="0"/>
              <a:t>算定時に採用した手法は現時点でも地震動設定の組合せとして十分な性能を有していることから、前回と同じ予測手法を採用する。</a:t>
            </a:r>
            <a:endParaRPr kumimoji="1" lang="en-US" altLang="ja-JP" sz="1400" dirty="0"/>
          </a:p>
          <a:p>
            <a:pPr marL="69750"/>
            <a:r>
              <a:rPr kumimoji="1" lang="ja-JP" altLang="en-US" sz="1400" dirty="0"/>
              <a:t>　　</a:t>
            </a:r>
            <a:r>
              <a:rPr kumimoji="1" lang="ja-JP" altLang="en-US" sz="1200" dirty="0"/>
              <a:t>ステップ２：統計的グリーン関数法及び表層地盤応答</a:t>
            </a:r>
            <a:r>
              <a:rPr kumimoji="1" lang="ja-JP" altLang="en-US" sz="1000" dirty="0"/>
              <a:t>（等価線形解析）</a:t>
            </a:r>
            <a:r>
              <a:rPr kumimoji="1" lang="ja-JP" altLang="en-US" sz="1200" dirty="0"/>
              <a:t>を用いる</a:t>
            </a:r>
            <a:endParaRPr kumimoji="1" lang="en-US" altLang="ja-JP" sz="1200" dirty="0"/>
          </a:p>
          <a:p>
            <a:pPr marL="69750"/>
            <a:r>
              <a:rPr kumimoji="1" lang="ja-JP" altLang="en-US" sz="1400" dirty="0"/>
              <a:t>　　</a:t>
            </a:r>
            <a:r>
              <a:rPr kumimoji="1" lang="ja-JP" altLang="en-US" sz="1200" dirty="0"/>
              <a:t>ステップ３：</a:t>
            </a:r>
            <a:r>
              <a:rPr kumimoji="1" lang="ja-JP" altLang="en-US" sz="1200" u="sng" dirty="0"/>
              <a:t>統計的グリーン関数法に３次元差分法を加えたハイブリッド法及び表層地盤応答</a:t>
            </a:r>
            <a:r>
              <a:rPr kumimoji="1" lang="ja-JP" altLang="en-US" sz="1000" u="sng" dirty="0"/>
              <a:t>（等価線形解析</a:t>
            </a:r>
            <a:r>
              <a:rPr kumimoji="1" lang="en-US" altLang="ja-JP" sz="1000" u="sng" dirty="0"/>
              <a:t>/</a:t>
            </a:r>
            <a:r>
              <a:rPr kumimoji="1" lang="ja-JP" altLang="en-US" sz="1000" u="sng" dirty="0"/>
              <a:t>逐次非線形）</a:t>
            </a:r>
            <a:r>
              <a:rPr kumimoji="1" lang="ja-JP" altLang="en-US" sz="1200" dirty="0"/>
              <a:t>を用いる</a:t>
            </a:r>
            <a:endParaRPr kumimoji="1" lang="en-US" altLang="ja-JP" sz="1200" dirty="0"/>
          </a:p>
        </p:txBody>
      </p:sp>
      <p:sp>
        <p:nvSpPr>
          <p:cNvPr id="13" name="正方形/長方形 12">
            <a:extLst>
              <a:ext uri="{FF2B5EF4-FFF2-40B4-BE49-F238E27FC236}">
                <a16:creationId xmlns:a16="http://schemas.microsoft.com/office/drawing/2014/main" id="{8C079E08-979A-4417-A43E-0F5C7042121B}"/>
              </a:ext>
            </a:extLst>
          </p:cNvPr>
          <p:cNvSpPr/>
          <p:nvPr/>
        </p:nvSpPr>
        <p:spPr>
          <a:xfrm>
            <a:off x="6705937" y="2070705"/>
            <a:ext cx="2102418" cy="4618700"/>
          </a:xfrm>
          <a:prstGeom prst="rect">
            <a:avLst/>
          </a:prstGeom>
          <a:ln w="285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 name="楕円 1">
            <a:extLst>
              <a:ext uri="{FF2B5EF4-FFF2-40B4-BE49-F238E27FC236}">
                <a16:creationId xmlns:a16="http://schemas.microsoft.com/office/drawing/2014/main" id="{0AFDA50C-4260-46EE-B04A-92EF8CF83F82}"/>
              </a:ext>
            </a:extLst>
          </p:cNvPr>
          <p:cNvSpPr/>
          <p:nvPr/>
        </p:nvSpPr>
        <p:spPr>
          <a:xfrm>
            <a:off x="4537236" y="2857500"/>
            <a:ext cx="2107403" cy="1013460"/>
          </a:xfrm>
          <a:prstGeom prst="ellipse">
            <a:avLst/>
          </a:prstGeom>
          <a:noFill/>
          <a:ln w="38100">
            <a:solidFill>
              <a:srgbClr val="FF0000">
                <a:alpha val="50000"/>
              </a:srgb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161AD561-9923-417A-8C36-A1D8135A1AB1}"/>
              </a:ext>
            </a:extLst>
          </p:cNvPr>
          <p:cNvSpPr/>
          <p:nvPr/>
        </p:nvSpPr>
        <p:spPr>
          <a:xfrm>
            <a:off x="6644639" y="2857500"/>
            <a:ext cx="2107403" cy="1013460"/>
          </a:xfrm>
          <a:prstGeom prst="ellipse">
            <a:avLst/>
          </a:prstGeom>
          <a:noFill/>
          <a:ln w="38100">
            <a:solidFill>
              <a:srgbClr val="FF0000">
                <a:alpha val="50000"/>
              </a:srgb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441F03CF-E3AE-403F-BF53-264F9F85E134}"/>
              </a:ext>
            </a:extLst>
          </p:cNvPr>
          <p:cNvSpPr/>
          <p:nvPr/>
        </p:nvSpPr>
        <p:spPr>
          <a:xfrm>
            <a:off x="6644639" y="4398748"/>
            <a:ext cx="2163716" cy="1102892"/>
          </a:xfrm>
          <a:prstGeom prst="ellipse">
            <a:avLst/>
          </a:prstGeom>
          <a:noFill/>
          <a:ln w="38100">
            <a:solidFill>
              <a:srgbClr val="FF0000">
                <a:alpha val="50000"/>
              </a:srgb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EFB2B10B-B9FF-44E2-AC6D-8E7EA1F5D7BF}"/>
              </a:ext>
            </a:extLst>
          </p:cNvPr>
          <p:cNvSpPr/>
          <p:nvPr/>
        </p:nvSpPr>
        <p:spPr>
          <a:xfrm>
            <a:off x="6644639" y="5859780"/>
            <a:ext cx="2107403" cy="878563"/>
          </a:xfrm>
          <a:prstGeom prst="ellipse">
            <a:avLst/>
          </a:prstGeom>
          <a:noFill/>
          <a:ln w="38100">
            <a:solidFill>
              <a:srgbClr val="FF0000">
                <a:alpha val="50000"/>
              </a:srgb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右大かっこ 2">
            <a:extLst>
              <a:ext uri="{FF2B5EF4-FFF2-40B4-BE49-F238E27FC236}">
                <a16:creationId xmlns:a16="http://schemas.microsoft.com/office/drawing/2014/main" id="{2EF946B4-4A64-46F6-9E03-206D039443FB}"/>
              </a:ext>
            </a:extLst>
          </p:cNvPr>
          <p:cNvSpPr/>
          <p:nvPr/>
        </p:nvSpPr>
        <p:spPr>
          <a:xfrm>
            <a:off x="8307932" y="3837780"/>
            <a:ext cx="190500" cy="621239"/>
          </a:xfrm>
          <a:prstGeom prst="rightBracket">
            <a:avLst>
              <a:gd name="adj" fmla="val 194527"/>
            </a:avLst>
          </a:prstGeom>
          <a:ln w="38100">
            <a:solidFill>
              <a:srgbClr val="FF0000">
                <a:alpha val="50000"/>
              </a:srgbClr>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AA47574-0EF2-48C9-9FF4-BD6ADBE8F22F}"/>
              </a:ext>
            </a:extLst>
          </p:cNvPr>
          <p:cNvSpPr/>
          <p:nvPr/>
        </p:nvSpPr>
        <p:spPr>
          <a:xfrm>
            <a:off x="8419997" y="3972216"/>
            <a:ext cx="373380" cy="298184"/>
          </a:xfrm>
          <a:prstGeom prst="rect">
            <a:avLst/>
          </a:prstGeom>
          <a:no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en-US" altLang="ja-JP" b="1" dirty="0">
                <a:solidFill>
                  <a:srgbClr val="FF0000"/>
                </a:solidFill>
              </a:rPr>
              <a:t>+</a:t>
            </a:r>
          </a:p>
        </p:txBody>
      </p:sp>
      <p:sp>
        <p:nvSpPr>
          <p:cNvPr id="18" name="右大かっこ 17">
            <a:extLst>
              <a:ext uri="{FF2B5EF4-FFF2-40B4-BE49-F238E27FC236}">
                <a16:creationId xmlns:a16="http://schemas.microsoft.com/office/drawing/2014/main" id="{8D425D41-2F3A-47A1-A782-F61864519948}"/>
              </a:ext>
            </a:extLst>
          </p:cNvPr>
          <p:cNvSpPr/>
          <p:nvPr/>
        </p:nvSpPr>
        <p:spPr>
          <a:xfrm>
            <a:off x="8713470" y="4173003"/>
            <a:ext cx="334737" cy="1823938"/>
          </a:xfrm>
          <a:prstGeom prst="rightBracket">
            <a:avLst>
              <a:gd name="adj" fmla="val 499025"/>
            </a:avLst>
          </a:prstGeom>
          <a:ln w="38100">
            <a:solidFill>
              <a:srgbClr val="FF0000">
                <a:alpha val="50000"/>
              </a:srgbClr>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546071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⑤</a:t>
            </a:r>
            <a:r>
              <a:rPr lang="zh-TW" altLang="en-US" dirty="0"/>
              <a:t>．</a:t>
            </a:r>
            <a:r>
              <a:rPr lang="ja-JP" altLang="en-US" dirty="0"/>
              <a:t>地表面の地震動（震度）の算定について</a:t>
            </a:r>
            <a:endParaRPr lang="ja-JP" altLang="en-US" sz="1600" dirty="0"/>
          </a:p>
        </p:txBody>
      </p:sp>
      <p:sp>
        <p:nvSpPr>
          <p:cNvPr id="41" name="正方形/長方形 40"/>
          <p:cNvSpPr/>
          <p:nvPr/>
        </p:nvSpPr>
        <p:spPr>
          <a:xfrm>
            <a:off x="165100" y="596901"/>
            <a:ext cx="8870950" cy="619968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ライド番号プレースホルダー 5">
            <a:extLst>
              <a:ext uri="{FF2B5EF4-FFF2-40B4-BE49-F238E27FC236}">
                <a16:creationId xmlns:a16="http://schemas.microsoft.com/office/drawing/2014/main" id="{4506F45A-56F2-775E-8B84-33FF3A2C9FCD}"/>
              </a:ext>
            </a:extLst>
          </p:cNvPr>
          <p:cNvSpPr>
            <a:spLocks noGrp="1"/>
          </p:cNvSpPr>
          <p:nvPr>
            <p:ph type="sldNum" sz="quarter" idx="4294967295"/>
          </p:nvPr>
        </p:nvSpPr>
        <p:spPr>
          <a:xfrm>
            <a:off x="7056438" y="6497638"/>
            <a:ext cx="2087562" cy="360362"/>
          </a:xfrm>
        </p:spPr>
        <p:txBody>
          <a:bodyPr/>
          <a:lstStyle/>
          <a:p>
            <a:fld id="{DE8A6AB4-C314-4581-B2EB-142FADA2A072}" type="slidenum">
              <a:rPr kumimoji="1" lang="ja-JP" altLang="en-US" smtClean="0"/>
              <a:pPr/>
              <a:t>18</a:t>
            </a:fld>
            <a:endParaRPr kumimoji="1" lang="ja-JP" altLang="en-US"/>
          </a:p>
        </p:txBody>
      </p:sp>
      <p:sp>
        <p:nvSpPr>
          <p:cNvPr id="9" name="角丸四角形 73">
            <a:extLst>
              <a:ext uri="{FF2B5EF4-FFF2-40B4-BE49-F238E27FC236}">
                <a16:creationId xmlns:a16="http://schemas.microsoft.com/office/drawing/2014/main" id="{47F9D18B-29A1-48B5-AABA-600971D616FF}"/>
              </a:ext>
            </a:extLst>
          </p:cNvPr>
          <p:cNvSpPr/>
          <p:nvPr/>
        </p:nvSpPr>
        <p:spPr>
          <a:xfrm>
            <a:off x="338046" y="1092255"/>
            <a:ext cx="2913154" cy="45719"/>
          </a:xfrm>
          <a:prstGeom prst="roundRect">
            <a:avLst>
              <a:gd name="adj" fmla="val 2313"/>
            </a:avLst>
          </a:prstGeom>
          <a:gradFill flip="none" rotWithShape="1">
            <a:gsLst>
              <a:gs pos="100000">
                <a:schemeClr val="accent1">
                  <a:lumMod val="5000"/>
                  <a:lumOff val="95000"/>
                </a:schemeClr>
              </a:gs>
              <a:gs pos="79000">
                <a:srgbClr val="A9CBE9"/>
              </a:gs>
              <a:gs pos="0">
                <a:schemeClr val="accent1">
                  <a:lumMod val="60000"/>
                  <a:lumOff val="40000"/>
                </a:schemeClr>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400" b="1" dirty="0">
                <a:solidFill>
                  <a:schemeClr val="tx1"/>
                </a:solidFill>
                <a:latin typeface="Meiryo UI" panose="020B0604030504040204" pitchFamily="50" charset="-128"/>
                <a:ea typeface="Meiryo UI" panose="020B0604030504040204" pitchFamily="50" charset="-128"/>
              </a:rPr>
              <a:t>②工学的基盤面から地表面まで</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aphicFrame>
        <p:nvGraphicFramePr>
          <p:cNvPr id="10" name="表 9">
            <a:extLst>
              <a:ext uri="{FF2B5EF4-FFF2-40B4-BE49-F238E27FC236}">
                <a16:creationId xmlns:a16="http://schemas.microsoft.com/office/drawing/2014/main" id="{19F3BA87-7613-4215-AE22-3CAC2853E867}"/>
              </a:ext>
            </a:extLst>
          </p:cNvPr>
          <p:cNvGraphicFramePr>
            <a:graphicFrameLocks noGrp="1"/>
          </p:cNvGraphicFramePr>
          <p:nvPr>
            <p:extLst>
              <p:ext uri="{D42A27DB-BD31-4B8C-83A1-F6EECF244321}">
                <p14:modId xmlns:p14="http://schemas.microsoft.com/office/powerpoint/2010/main" val="2664797726"/>
              </p:ext>
            </p:extLst>
          </p:nvPr>
        </p:nvGraphicFramePr>
        <p:xfrm>
          <a:off x="302314" y="1257106"/>
          <a:ext cx="8682258" cy="3153120"/>
        </p:xfrm>
        <a:graphic>
          <a:graphicData uri="http://schemas.openxmlformats.org/drawingml/2006/table">
            <a:tbl>
              <a:tblPr firstRow="1" bandRow="1">
                <a:tableStyleId>{5C22544A-7EE6-4342-B048-85BDC9FD1C3A}</a:tableStyleId>
              </a:tblPr>
              <a:tblGrid>
                <a:gridCol w="910243">
                  <a:extLst>
                    <a:ext uri="{9D8B030D-6E8A-4147-A177-3AD203B41FA5}">
                      <a16:colId xmlns:a16="http://schemas.microsoft.com/office/drawing/2014/main" val="2760940308"/>
                    </a:ext>
                  </a:extLst>
                </a:gridCol>
                <a:gridCol w="1068705">
                  <a:extLst>
                    <a:ext uri="{9D8B030D-6E8A-4147-A177-3AD203B41FA5}">
                      <a16:colId xmlns:a16="http://schemas.microsoft.com/office/drawing/2014/main" val="2651347164"/>
                    </a:ext>
                  </a:extLst>
                </a:gridCol>
                <a:gridCol w="2843188">
                  <a:extLst>
                    <a:ext uri="{9D8B030D-6E8A-4147-A177-3AD203B41FA5}">
                      <a16:colId xmlns:a16="http://schemas.microsoft.com/office/drawing/2014/main" val="2531728368"/>
                    </a:ext>
                  </a:extLst>
                </a:gridCol>
                <a:gridCol w="1980000">
                  <a:extLst>
                    <a:ext uri="{9D8B030D-6E8A-4147-A177-3AD203B41FA5}">
                      <a16:colId xmlns:a16="http://schemas.microsoft.com/office/drawing/2014/main" val="579180577"/>
                    </a:ext>
                  </a:extLst>
                </a:gridCol>
                <a:gridCol w="1880122">
                  <a:extLst>
                    <a:ext uri="{9D8B030D-6E8A-4147-A177-3AD203B41FA5}">
                      <a16:colId xmlns:a16="http://schemas.microsoft.com/office/drawing/2014/main" val="994659168"/>
                    </a:ext>
                  </a:extLst>
                </a:gridCol>
              </a:tblGrid>
              <a:tr h="288000">
                <a:tc>
                  <a:txBody>
                    <a:bodyPr/>
                    <a:lstStyle/>
                    <a:p>
                      <a:pPr algn="ctr"/>
                      <a:r>
                        <a:rPr kumimoji="1" lang="ja-JP" altLang="en-US" sz="1050" b="0" dirty="0"/>
                        <a:t>予測方法</a:t>
                      </a:r>
                    </a:p>
                  </a:txBody>
                  <a:tcPr anchor="ctr"/>
                </a:tc>
                <a:tc>
                  <a:txBody>
                    <a:bodyPr/>
                    <a:lstStyle/>
                    <a:p>
                      <a:pPr algn="ctr"/>
                      <a:r>
                        <a:rPr kumimoji="1" lang="ja-JP" altLang="en-US" sz="1050" b="0" dirty="0"/>
                        <a:t>具体的な手法</a:t>
                      </a:r>
                    </a:p>
                  </a:txBody>
                  <a:tcPr anchor="ctr"/>
                </a:tc>
                <a:tc>
                  <a:txBody>
                    <a:bodyPr/>
                    <a:lstStyle/>
                    <a:p>
                      <a:pPr algn="ctr"/>
                      <a:r>
                        <a:rPr kumimoji="1" lang="ja-JP" altLang="en-US" sz="1050" b="0" dirty="0"/>
                        <a:t>特徴</a:t>
                      </a:r>
                    </a:p>
                  </a:txBody>
                  <a:tcPr anchor="ctr"/>
                </a:tc>
                <a:tc>
                  <a:txBody>
                    <a:bodyPr/>
                    <a:lstStyle/>
                    <a:p>
                      <a:pPr algn="ctr"/>
                      <a:r>
                        <a:rPr kumimoji="1" lang="ja-JP" altLang="en-US" sz="1050" b="0" dirty="0"/>
                        <a:t>ステップ２</a:t>
                      </a:r>
                      <a:r>
                        <a:rPr kumimoji="1" lang="ja-JP" altLang="en-US" sz="1000" b="0" dirty="0"/>
                        <a:t>（</a:t>
                      </a:r>
                      <a:r>
                        <a:rPr kumimoji="1" lang="en-US" altLang="ja-JP" sz="1000" b="0" dirty="0"/>
                        <a:t>50</a:t>
                      </a:r>
                      <a:r>
                        <a:rPr kumimoji="1" lang="ja-JP" altLang="en-US" sz="1000" b="0" dirty="0"/>
                        <a:t>～</a:t>
                      </a:r>
                      <a:r>
                        <a:rPr kumimoji="1" lang="en-US" altLang="ja-JP" sz="1000" b="0" dirty="0"/>
                        <a:t>60</a:t>
                      </a:r>
                      <a:r>
                        <a:rPr kumimoji="1" lang="ja-JP" altLang="en-US" sz="1000" b="0" dirty="0"/>
                        <a:t>ケース程度）</a:t>
                      </a:r>
                    </a:p>
                  </a:txBody>
                  <a:tcPr anchor="ctr"/>
                </a:tc>
                <a:tc>
                  <a:txBody>
                    <a:bodyPr/>
                    <a:lstStyle/>
                    <a:p>
                      <a:pPr algn="ctr"/>
                      <a:r>
                        <a:rPr kumimoji="1" lang="ja-JP" altLang="en-US" sz="1050" b="0" dirty="0"/>
                        <a:t>ステップ３（</a:t>
                      </a:r>
                      <a:r>
                        <a:rPr kumimoji="1" lang="en-US" altLang="ja-JP" sz="1050" b="0" dirty="0"/>
                        <a:t>5</a:t>
                      </a:r>
                      <a:r>
                        <a:rPr kumimoji="1" lang="ja-JP" altLang="en-US" sz="1050" b="0" dirty="0"/>
                        <a:t>ケース程度）</a:t>
                      </a:r>
                    </a:p>
                  </a:txBody>
                  <a:tcPr anchor="ctr"/>
                </a:tc>
                <a:extLst>
                  <a:ext uri="{0D108BD9-81ED-4DB2-BD59-A6C34878D82A}">
                    <a16:rowId xmlns:a16="http://schemas.microsoft.com/office/drawing/2014/main" val="555651204"/>
                  </a:ext>
                </a:extLst>
              </a:tr>
              <a:tr h="288000">
                <a:tc>
                  <a:txBody>
                    <a:bodyPr/>
                    <a:lstStyle/>
                    <a:p>
                      <a:pPr algn="ctr"/>
                      <a:r>
                        <a:rPr kumimoji="1" lang="en-US" altLang="ja-JP" sz="1050" b="0" dirty="0"/>
                        <a:t>A</a:t>
                      </a:r>
                      <a:r>
                        <a:rPr kumimoji="1" lang="ja-JP" altLang="en-US" sz="1050" b="0" dirty="0"/>
                        <a:t>）</a:t>
                      </a:r>
                      <a:endParaRPr kumimoji="1" lang="en-US" altLang="ja-JP" sz="1050" b="0" dirty="0"/>
                    </a:p>
                    <a:p>
                      <a:pPr algn="ctr"/>
                      <a:r>
                        <a:rPr kumimoji="1" lang="ja-JP" altLang="en-US" sz="1050" b="0" dirty="0"/>
                        <a:t>地盤増幅率</a:t>
                      </a:r>
                      <a:endParaRPr kumimoji="1" lang="en-US" altLang="ja-JP" sz="1050" b="0" dirty="0"/>
                    </a:p>
                    <a:p>
                      <a:pPr algn="ctr"/>
                      <a:r>
                        <a:rPr kumimoji="1" lang="ja-JP" altLang="en-US" sz="1050" b="0" dirty="0"/>
                        <a:t>による予測</a:t>
                      </a:r>
                    </a:p>
                  </a:txBody>
                  <a:tcPr anchor="ctr"/>
                </a:tc>
                <a:tc>
                  <a:txBody>
                    <a:bodyPr/>
                    <a:lstStyle/>
                    <a:p>
                      <a:pPr algn="ctr"/>
                      <a:r>
                        <a:rPr kumimoji="1" lang="ja-JP" altLang="en-US" sz="1050" b="0" dirty="0"/>
                        <a:t>表層地盤</a:t>
                      </a:r>
                      <a:endParaRPr kumimoji="1" lang="en-US" altLang="ja-JP" sz="1050" b="0" dirty="0"/>
                    </a:p>
                    <a:p>
                      <a:pPr algn="ctr"/>
                      <a:r>
                        <a:rPr kumimoji="1" lang="ja-JP" altLang="en-US" sz="1050" b="0" dirty="0"/>
                        <a:t>増幅率</a:t>
                      </a:r>
                      <a:endParaRPr kumimoji="1" lang="en-US" altLang="ja-JP" sz="1050" b="0" dirty="0"/>
                    </a:p>
                  </a:txBody>
                  <a:tcPr anchor="ctr"/>
                </a:tc>
                <a:tc>
                  <a:txBody>
                    <a:bodyPr/>
                    <a:lstStyle/>
                    <a:p>
                      <a:pPr marL="171450" indent="-171450">
                        <a:buFont typeface="Meiryo UI" panose="020B0604030504040204" pitchFamily="50" charset="-128"/>
                        <a:buChar char="○"/>
                      </a:pPr>
                      <a:r>
                        <a:rPr kumimoji="1" lang="ja-JP" altLang="en-US" sz="1000" b="0" dirty="0"/>
                        <a:t>簡易な計算式で評価が可能</a:t>
                      </a:r>
                      <a:endParaRPr kumimoji="1" lang="en-US" altLang="ja-JP" sz="1000" b="0" dirty="0"/>
                    </a:p>
                    <a:p>
                      <a:pPr marL="171450" indent="-171450">
                        <a:buFont typeface="Meiryo UI" panose="020B0604030504040204" pitchFamily="50" charset="-128"/>
                        <a:buChar char="○"/>
                      </a:pPr>
                      <a:r>
                        <a:rPr kumimoji="1" lang="ja-JP" altLang="en-US" sz="1000" b="0" dirty="0"/>
                        <a:t>地盤の影響をある程度考慮できる</a:t>
                      </a:r>
                      <a:endParaRPr kumimoji="1" lang="en-US" altLang="ja-JP" sz="1000" b="0" dirty="0"/>
                    </a:p>
                    <a:p>
                      <a:pPr marL="171450" indent="-171450">
                        <a:buFont typeface="Meiryo UI" panose="020B0604030504040204" pitchFamily="50" charset="-128"/>
                        <a:buChar char="△"/>
                      </a:pPr>
                      <a:r>
                        <a:rPr kumimoji="1" lang="ja-JP" altLang="en-US" sz="1000" b="0" dirty="0"/>
                        <a:t>地盤の非線形性の説明に限界がある</a:t>
                      </a:r>
                      <a:endParaRPr kumimoji="1" lang="en-US" altLang="ja-JP" sz="1000" b="0" dirty="0"/>
                    </a:p>
                    <a:p>
                      <a:pPr marL="171450" indent="-171450">
                        <a:buFont typeface="Meiryo UI" panose="020B0604030504040204" pitchFamily="50" charset="-128"/>
                        <a:buChar char="△"/>
                      </a:pPr>
                      <a:r>
                        <a:rPr kumimoji="1" lang="ja-JP" altLang="en-US" sz="1000" b="0" dirty="0"/>
                        <a:t>時刻歴の地震動評価は不可</a:t>
                      </a:r>
                    </a:p>
                  </a:txBody>
                  <a:tcPr anchor="ctr"/>
                </a:tc>
                <a:tc>
                  <a:txBody>
                    <a:bodyPr/>
                    <a:lstStyle/>
                    <a:p>
                      <a:pPr algn="ctr">
                        <a:lnSpc>
                          <a:spcPts val="1000"/>
                        </a:lnSpc>
                      </a:pPr>
                      <a:r>
                        <a:rPr kumimoji="1" lang="ja-JP" altLang="en-US" sz="800" b="0" dirty="0"/>
                        <a:t>不採用</a:t>
                      </a:r>
                      <a:endParaRPr kumimoji="1" lang="en-US" altLang="ja-JP" sz="800" b="0" dirty="0"/>
                    </a:p>
                    <a:p>
                      <a:pPr algn="ctr">
                        <a:lnSpc>
                          <a:spcPts val="1000"/>
                        </a:lnSpc>
                      </a:pPr>
                      <a:r>
                        <a:rPr kumimoji="1" lang="ja-JP" altLang="en-US" sz="800" b="0" dirty="0"/>
                        <a:t>地盤の非線形挙動を考慮できないため</a:t>
                      </a:r>
                    </a:p>
                  </a:txBody>
                  <a:tcPr anchor="ctr"/>
                </a:tc>
                <a:tc>
                  <a:txBody>
                    <a:bodyPr/>
                    <a:lstStyle/>
                    <a:p>
                      <a:pPr algn="ctr"/>
                      <a:r>
                        <a:rPr kumimoji="1" lang="ja-JP" altLang="en-US" sz="800" b="0" dirty="0"/>
                        <a:t>同左</a:t>
                      </a:r>
                    </a:p>
                  </a:txBody>
                  <a:tcPr anchor="ctr"/>
                </a:tc>
                <a:extLst>
                  <a:ext uri="{0D108BD9-81ED-4DB2-BD59-A6C34878D82A}">
                    <a16:rowId xmlns:a16="http://schemas.microsoft.com/office/drawing/2014/main" val="3279865163"/>
                  </a:ext>
                </a:extLst>
              </a:tr>
              <a:tr h="288000">
                <a:tc rowSpan="2">
                  <a:txBody>
                    <a:bodyPr/>
                    <a:lstStyle/>
                    <a:p>
                      <a:pPr algn="ctr"/>
                      <a:r>
                        <a:rPr kumimoji="1" lang="en-US" altLang="ja-JP" sz="1050" b="0" dirty="0"/>
                        <a:t>B</a:t>
                      </a:r>
                      <a:r>
                        <a:rPr kumimoji="1" lang="ja-JP" altLang="en-US" sz="1050" b="0" dirty="0"/>
                        <a:t>）</a:t>
                      </a:r>
                      <a:endParaRPr kumimoji="1" lang="en-US" altLang="ja-JP" sz="1050" b="0" dirty="0"/>
                    </a:p>
                    <a:p>
                      <a:pPr algn="ctr"/>
                      <a:r>
                        <a:rPr kumimoji="1" lang="ja-JP" altLang="en-US" sz="1050" b="0" dirty="0"/>
                        <a:t>地震応答</a:t>
                      </a:r>
                      <a:endParaRPr kumimoji="1" lang="en-US" altLang="ja-JP" sz="1050" b="0" dirty="0"/>
                    </a:p>
                    <a:p>
                      <a:pPr algn="ctr"/>
                      <a:r>
                        <a:rPr kumimoji="1" lang="ja-JP" altLang="en-US" sz="1050" b="0" dirty="0"/>
                        <a:t>解析による</a:t>
                      </a:r>
                      <a:endParaRPr kumimoji="1" lang="en-US" altLang="ja-JP" sz="1050" b="0" dirty="0"/>
                    </a:p>
                    <a:p>
                      <a:pPr algn="ctr"/>
                      <a:r>
                        <a:rPr kumimoji="1" lang="ja-JP" altLang="en-US" sz="1050" b="0" dirty="0"/>
                        <a:t>予測</a:t>
                      </a:r>
                    </a:p>
                  </a:txBody>
                  <a:tcPr anchor="ctr"/>
                </a:tc>
                <a:tc>
                  <a:txBody>
                    <a:bodyPr/>
                    <a:lstStyle/>
                    <a:p>
                      <a:pPr algn="ctr"/>
                      <a:r>
                        <a:rPr kumimoji="1" lang="ja-JP" altLang="en-US" sz="1050" b="0" dirty="0"/>
                        <a:t>等価線形解析</a:t>
                      </a:r>
                    </a:p>
                  </a:txBody>
                  <a:tcPr anchor="ctr"/>
                </a:tc>
                <a:tc>
                  <a:txBody>
                    <a:bodyPr/>
                    <a:lstStyle/>
                    <a:p>
                      <a:pPr marL="180975" indent="-180975">
                        <a:buFont typeface="Meiryo UI" panose="020B0604030504040204" pitchFamily="50" charset="-128"/>
                        <a:buChar char="○"/>
                      </a:pPr>
                      <a:r>
                        <a:rPr kumimoji="1" lang="ja-JP" altLang="en-US" sz="1000" b="0" dirty="0"/>
                        <a:t>時刻歴の地震動評価が可能</a:t>
                      </a:r>
                      <a:endParaRPr kumimoji="1" lang="en-US" altLang="ja-JP" sz="1000" b="0" dirty="0"/>
                    </a:p>
                    <a:p>
                      <a:pPr marL="180975" indent="-180975">
                        <a:buFont typeface="Meiryo UI" panose="020B0604030504040204" pitchFamily="50" charset="-128"/>
                        <a:buChar char="○"/>
                      </a:pPr>
                      <a:r>
                        <a:rPr kumimoji="1" lang="ja-JP" altLang="en-US" sz="1000" b="0" dirty="0"/>
                        <a:t>軟弱地盤の非線形挙動を評価できる</a:t>
                      </a:r>
                      <a:endParaRPr kumimoji="1" lang="en-US" altLang="ja-JP" sz="1000" b="0" dirty="0"/>
                    </a:p>
                    <a:p>
                      <a:pPr marL="180975" indent="-180975">
                        <a:buFont typeface="Meiryo UI" panose="020B0604030504040204" pitchFamily="50" charset="-128"/>
                        <a:buChar char="○"/>
                      </a:pPr>
                      <a:r>
                        <a:rPr kumimoji="1" lang="ja-JP" altLang="en-US" sz="1000" b="0" dirty="0"/>
                        <a:t>比較的容易解析量も少ない</a:t>
                      </a:r>
                      <a:endParaRPr kumimoji="1" lang="en-US" altLang="ja-JP" sz="1000" b="0" dirty="0"/>
                    </a:p>
                    <a:p>
                      <a:pPr marL="171450" indent="-171450">
                        <a:buFont typeface="Meiryo UI" panose="020B0604030504040204" pitchFamily="50" charset="-128"/>
                        <a:buChar char="△"/>
                      </a:pPr>
                      <a:r>
                        <a:rPr kumimoji="1" lang="ja-JP" altLang="en-US" sz="1000" b="0" dirty="0"/>
                        <a:t>非常に軟弱な地盤や巨大地震への適用性が低い（地盤ひずみ</a:t>
                      </a:r>
                      <a:r>
                        <a:rPr kumimoji="1" lang="en-US" altLang="ja-JP" sz="1000" b="0" dirty="0"/>
                        <a:t>1%</a:t>
                      </a:r>
                      <a:r>
                        <a:rPr kumimoji="1" lang="ja-JP" altLang="en-US" sz="1000" b="0" dirty="0"/>
                        <a:t>程度まで）</a:t>
                      </a:r>
                    </a:p>
                  </a:txBody>
                  <a:tcPr anchor="ctr"/>
                </a:tc>
                <a:tc>
                  <a:txBody>
                    <a:bodyPr/>
                    <a:lstStyle/>
                    <a:p>
                      <a:pPr algn="ctr"/>
                      <a:r>
                        <a:rPr kumimoji="1" lang="ja-JP" altLang="en-US" sz="1000" b="1" dirty="0">
                          <a:solidFill>
                            <a:srgbClr val="FF0000"/>
                          </a:solidFill>
                        </a:rPr>
                        <a:t>採用</a:t>
                      </a:r>
                      <a:endParaRPr kumimoji="1" lang="en-US" altLang="ja-JP" sz="1000" b="1" dirty="0">
                        <a:solidFill>
                          <a:srgbClr val="FF0000"/>
                        </a:solidFill>
                      </a:endParaRPr>
                    </a:p>
                    <a:p>
                      <a:r>
                        <a:rPr kumimoji="1" lang="ja-JP" altLang="en-US" sz="1000" b="0" dirty="0"/>
                        <a:t>解析が比較的容易で、地盤の非線形挙動の評価が可能であり、シナリオ抽出に適しているため</a:t>
                      </a:r>
                      <a:endParaRPr kumimoji="1" lang="en-US" altLang="ja-JP" sz="1000" b="0" dirty="0"/>
                    </a:p>
                    <a:p>
                      <a:pPr algn="ctr"/>
                      <a:r>
                        <a:rPr kumimoji="1" lang="ja-JP" altLang="en-US" sz="1000" b="0" dirty="0"/>
                        <a:t>（</a:t>
                      </a:r>
                      <a:r>
                        <a:rPr kumimoji="1" lang="en-US" altLang="ja-JP" sz="1000" b="0" dirty="0"/>
                        <a:t>H19</a:t>
                      </a:r>
                      <a:r>
                        <a:rPr kumimoji="1" lang="ja-JP" altLang="en-US" sz="1000" b="0" dirty="0"/>
                        <a:t>算定でも採用）</a:t>
                      </a:r>
                      <a:endParaRPr kumimoji="1" lang="en-US" altLang="ja-JP" sz="1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rgbClr val="FF0000"/>
                          </a:solidFill>
                        </a:rPr>
                        <a:t>計算</a:t>
                      </a:r>
                      <a:endParaRPr kumimoji="1" lang="en-US" altLang="ja-JP" sz="1000" b="0" dirty="0">
                        <a:solidFill>
                          <a:srgbClr val="FF0000"/>
                        </a:solidFill>
                      </a:endParaRPr>
                    </a:p>
                    <a:p>
                      <a:pPr algn="l"/>
                      <a:r>
                        <a:rPr kumimoji="1" lang="ja-JP" altLang="en-US" sz="1000" b="0" dirty="0"/>
                        <a:t>非線形解析も実施し合成する前提で、等価線形解析も実施する。</a:t>
                      </a:r>
                      <a:endParaRPr kumimoji="1" lang="en-US" altLang="ja-JP" sz="1000" b="0" dirty="0"/>
                    </a:p>
                    <a:p>
                      <a:pPr algn="ctr"/>
                      <a:r>
                        <a:rPr kumimoji="1" lang="ja-JP" altLang="en-US" sz="1000" b="0" dirty="0"/>
                        <a:t>（</a:t>
                      </a:r>
                      <a:r>
                        <a:rPr kumimoji="1" lang="en-US" altLang="ja-JP" sz="1000" b="0" dirty="0"/>
                        <a:t>H19</a:t>
                      </a:r>
                      <a:r>
                        <a:rPr kumimoji="1" lang="ja-JP" altLang="en-US" sz="1000" b="0" dirty="0"/>
                        <a:t>算定でも実施）</a:t>
                      </a:r>
                    </a:p>
                  </a:txBody>
                  <a:tcPr anchor="ctr"/>
                </a:tc>
                <a:extLst>
                  <a:ext uri="{0D108BD9-81ED-4DB2-BD59-A6C34878D82A}">
                    <a16:rowId xmlns:a16="http://schemas.microsoft.com/office/drawing/2014/main" val="1303351942"/>
                  </a:ext>
                </a:extLst>
              </a:tr>
              <a:tr h="288000">
                <a:tc vMerge="1">
                  <a:txBody>
                    <a:bodyPr/>
                    <a:lstStyle/>
                    <a:p>
                      <a:endParaRPr kumimoji="1" lang="ja-JP" altLang="en-US" sz="1200" b="0" dirty="0"/>
                    </a:p>
                  </a:txBody>
                  <a:tcPr anchor="ctr"/>
                </a:tc>
                <a:tc>
                  <a:txBody>
                    <a:bodyPr/>
                    <a:lstStyle/>
                    <a:p>
                      <a:pPr algn="ctr"/>
                      <a:r>
                        <a:rPr kumimoji="1" lang="ja-JP" altLang="en-US" sz="1050" b="0" dirty="0"/>
                        <a:t>非線形解析</a:t>
                      </a:r>
                      <a:endParaRPr kumimoji="1" lang="en-US" altLang="ja-JP" sz="1050" b="0" dirty="0"/>
                    </a:p>
                  </a:txBody>
                  <a:tcPr anchor="ctr"/>
                </a:tc>
                <a:tc>
                  <a:txBody>
                    <a:bodyPr/>
                    <a:lstStyle/>
                    <a:p>
                      <a:pPr marL="171450" indent="-171450">
                        <a:buFont typeface="Meiryo UI" panose="020B0604030504040204" pitchFamily="50" charset="-128"/>
                        <a:buChar char="○"/>
                      </a:pPr>
                      <a:r>
                        <a:rPr kumimoji="1" lang="ja-JP" altLang="en-US" sz="1000" b="0" dirty="0"/>
                        <a:t>時刻歴の地震動評価が可能</a:t>
                      </a:r>
                      <a:endParaRPr kumimoji="1" lang="en-US" altLang="ja-JP" sz="1000" b="0" dirty="0"/>
                    </a:p>
                    <a:p>
                      <a:pPr marL="171450" indent="-171450">
                        <a:buFont typeface="Meiryo UI" panose="020B0604030504040204" pitchFamily="50" charset="-128"/>
                        <a:buChar char="○"/>
                      </a:pPr>
                      <a:r>
                        <a:rPr kumimoji="1" lang="ja-JP" altLang="en-US" sz="1000" b="0" dirty="0"/>
                        <a:t>非常に軟弱な地盤の非線形特性を評価できる（地盤ひずみ</a:t>
                      </a:r>
                      <a:r>
                        <a:rPr kumimoji="1" lang="en-US" altLang="ja-JP" sz="1000" b="0" dirty="0"/>
                        <a:t>1%</a:t>
                      </a:r>
                      <a:r>
                        <a:rPr kumimoji="1" lang="ja-JP" altLang="en-US" sz="1000" b="0" dirty="0"/>
                        <a:t>超）</a:t>
                      </a:r>
                      <a:endParaRPr kumimoji="1" lang="en-US" altLang="ja-JP" sz="1000" b="0" dirty="0"/>
                    </a:p>
                    <a:p>
                      <a:pPr marL="171450" indent="-171450">
                        <a:buFont typeface="Meiryo UI" panose="020B0604030504040204" pitchFamily="50" charset="-128"/>
                        <a:buChar char="○"/>
                      </a:pPr>
                      <a:r>
                        <a:rPr kumimoji="1" lang="ja-JP" altLang="en-US" sz="1000" b="0" dirty="0"/>
                        <a:t>有効応力解析によって液状化の発生予測ができる</a:t>
                      </a:r>
                      <a:endParaRPr kumimoji="1" lang="en-US" altLang="ja-JP" sz="1000" b="0" dirty="0"/>
                    </a:p>
                    <a:p>
                      <a:pPr marL="171450" indent="-171450">
                        <a:buFont typeface="Meiryo UI" panose="020B0604030504040204" pitchFamily="50" charset="-128"/>
                        <a:buChar char="△"/>
                      </a:pPr>
                      <a:r>
                        <a:rPr kumimoji="1" lang="ja-JP" altLang="en-US" sz="1000" b="0" dirty="0"/>
                        <a:t>等価線形解析と比較して、設定項目が多い</a:t>
                      </a:r>
                      <a:endParaRPr kumimoji="1" lang="en-US" altLang="ja-JP" sz="1000" b="0" dirty="0"/>
                    </a:p>
                    <a:p>
                      <a:pPr marL="171450" indent="-171450">
                        <a:buFont typeface="Meiryo UI" panose="020B0604030504040204" pitchFamily="50" charset="-128"/>
                        <a:buChar char="△"/>
                      </a:pPr>
                      <a:r>
                        <a:rPr kumimoji="1" lang="ja-JP" altLang="en-US" sz="1000" b="0" dirty="0"/>
                        <a:t>有効応力解析では設定が非常に複雑になる</a:t>
                      </a:r>
                      <a:endParaRPr kumimoji="1" lang="en-US" altLang="ja-JP" sz="1000" b="0" dirty="0"/>
                    </a:p>
                    <a:p>
                      <a:pPr marL="171450" indent="-171450">
                        <a:buFont typeface="Meiryo UI" panose="020B0604030504040204" pitchFamily="50" charset="-128"/>
                        <a:buChar char="△"/>
                      </a:pPr>
                      <a:r>
                        <a:rPr kumimoji="1" lang="ja-JP" altLang="en-US" sz="1000" b="0" dirty="0"/>
                        <a:t>解析量が増える</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dirty="0"/>
                        <a:t>不採用</a:t>
                      </a:r>
                      <a:endParaRPr kumimoji="1" lang="en-US" altLang="ja-JP" sz="8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t>ステップ２ではより多くのケース数を計算するため、本手法は解析量が膨大となる。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t>また、シナリオ抽出が目的であり、評価指標とする震度の算定において、等価線形解析で十分な結果を得ることが可能であるため。</a:t>
                      </a:r>
                      <a:endParaRPr kumimoji="1" lang="ja-JP" altLang="en-US" sz="1000" b="0" dirty="0"/>
                    </a:p>
                  </a:txBody>
                  <a:tcPr anchor="ctr"/>
                </a:tc>
                <a:tc>
                  <a:txBody>
                    <a:bodyPr/>
                    <a:lstStyle/>
                    <a:p>
                      <a:pPr algn="ctr"/>
                      <a:r>
                        <a:rPr kumimoji="1" lang="ja-JP" altLang="en-US" sz="1000" b="1" dirty="0">
                          <a:solidFill>
                            <a:srgbClr val="FF0000"/>
                          </a:solidFill>
                        </a:rPr>
                        <a:t>採用</a:t>
                      </a:r>
                      <a:endParaRPr kumimoji="1" lang="en-US" altLang="ja-JP" sz="1000" b="1" dirty="0">
                        <a:solidFill>
                          <a:srgbClr val="FF0000"/>
                        </a:solidFill>
                      </a:endParaRPr>
                    </a:p>
                    <a:p>
                      <a:r>
                        <a:rPr kumimoji="1" lang="ja-JP" altLang="en-US" sz="1000" b="0" dirty="0"/>
                        <a:t>著しい非線形特性も考慮することで、被害想定算定のための、より具体的な地震動シミュレーションが可能であるため</a:t>
                      </a:r>
                      <a:endParaRPr kumimoji="1" lang="en-US" altLang="ja-JP" sz="1000" b="0" dirty="0"/>
                    </a:p>
                    <a:p>
                      <a:pPr algn="ctr"/>
                      <a:r>
                        <a:rPr kumimoji="1" lang="ja-JP" altLang="en-US" sz="1000" b="0" dirty="0"/>
                        <a:t>（</a:t>
                      </a:r>
                      <a:r>
                        <a:rPr kumimoji="1" lang="en-US" altLang="ja-JP" sz="1000" b="0" dirty="0"/>
                        <a:t>H19</a:t>
                      </a:r>
                      <a:r>
                        <a:rPr kumimoji="1" lang="ja-JP" altLang="en-US" sz="1000" b="0" dirty="0"/>
                        <a:t>算定でも採用）</a:t>
                      </a:r>
                    </a:p>
                  </a:txBody>
                  <a:tcPr anchor="ctr"/>
                </a:tc>
                <a:extLst>
                  <a:ext uri="{0D108BD9-81ED-4DB2-BD59-A6C34878D82A}">
                    <a16:rowId xmlns:a16="http://schemas.microsoft.com/office/drawing/2014/main" val="772958118"/>
                  </a:ext>
                </a:extLst>
              </a:tr>
            </a:tbl>
          </a:graphicData>
        </a:graphic>
      </p:graphicFrame>
      <p:sp>
        <p:nvSpPr>
          <p:cNvPr id="12" name="正方形/長方形 11">
            <a:extLst>
              <a:ext uri="{FF2B5EF4-FFF2-40B4-BE49-F238E27FC236}">
                <a16:creationId xmlns:a16="http://schemas.microsoft.com/office/drawing/2014/main" id="{AE15C14C-18DB-4951-A296-5948A8DC197C}"/>
              </a:ext>
            </a:extLst>
          </p:cNvPr>
          <p:cNvSpPr/>
          <p:nvPr/>
        </p:nvSpPr>
        <p:spPr>
          <a:xfrm>
            <a:off x="5127171" y="1220063"/>
            <a:ext cx="1951810" cy="3212497"/>
          </a:xfrm>
          <a:prstGeom prst="rect">
            <a:avLst/>
          </a:prstGeom>
          <a:ln w="285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63D60DE-3CED-44F4-B13F-3B0CC2AD7CF5}"/>
              </a:ext>
            </a:extLst>
          </p:cNvPr>
          <p:cNvSpPr txBox="1"/>
          <p:nvPr/>
        </p:nvSpPr>
        <p:spPr>
          <a:xfrm>
            <a:off x="493233" y="4918311"/>
            <a:ext cx="1018572" cy="276999"/>
          </a:xfrm>
          <a:prstGeom prst="rect">
            <a:avLst/>
          </a:prstGeom>
          <a:noFill/>
        </p:spPr>
        <p:txBody>
          <a:bodyPr wrap="square" rtlCol="0">
            <a:spAutoFit/>
          </a:bodyPr>
          <a:lstStyle/>
          <a:p>
            <a:pPr algn="just"/>
            <a:r>
              <a:rPr lang="ja-JP" altLang="en-US" sz="1200" u="sng" dirty="0"/>
              <a:t>ステップ２</a:t>
            </a:r>
            <a:endParaRPr lang="en-US" altLang="ja-JP" sz="1200" u="sng" dirty="0"/>
          </a:p>
        </p:txBody>
      </p:sp>
      <p:sp>
        <p:nvSpPr>
          <p:cNvPr id="14" name="角丸四角形 73">
            <a:extLst>
              <a:ext uri="{FF2B5EF4-FFF2-40B4-BE49-F238E27FC236}">
                <a16:creationId xmlns:a16="http://schemas.microsoft.com/office/drawing/2014/main" id="{1C470476-45EA-478B-9BFF-B3D72407F668}"/>
              </a:ext>
            </a:extLst>
          </p:cNvPr>
          <p:cNvSpPr/>
          <p:nvPr/>
        </p:nvSpPr>
        <p:spPr>
          <a:xfrm>
            <a:off x="338046" y="4792336"/>
            <a:ext cx="2913154" cy="45719"/>
          </a:xfrm>
          <a:prstGeom prst="roundRect">
            <a:avLst>
              <a:gd name="adj" fmla="val 2313"/>
            </a:avLst>
          </a:prstGeom>
          <a:gradFill flip="none" rotWithShape="1">
            <a:gsLst>
              <a:gs pos="100000">
                <a:schemeClr val="accent1">
                  <a:lumMod val="5000"/>
                  <a:lumOff val="95000"/>
                </a:schemeClr>
              </a:gs>
              <a:gs pos="79000">
                <a:srgbClr val="A9CBE9"/>
              </a:gs>
              <a:gs pos="0">
                <a:schemeClr val="accent1">
                  <a:lumMod val="60000"/>
                  <a:lumOff val="40000"/>
                </a:schemeClr>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400" b="1" dirty="0">
                <a:solidFill>
                  <a:schemeClr val="tx1"/>
                </a:solidFill>
                <a:latin typeface="Meiryo UI" panose="020B0604030504040204" pitchFamily="50" charset="-128"/>
                <a:ea typeface="Meiryo UI" panose="020B0604030504040204" pitchFamily="50" charset="-128"/>
              </a:rPr>
              <a:t>地震動予測手法の採用について</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E3F908BD-B2A8-4171-A766-1A67EB2B8FBC}"/>
              </a:ext>
            </a:extLst>
          </p:cNvPr>
          <p:cNvSpPr txBox="1"/>
          <p:nvPr/>
        </p:nvSpPr>
        <p:spPr>
          <a:xfrm>
            <a:off x="1511805" y="4918311"/>
            <a:ext cx="7467095" cy="830997"/>
          </a:xfrm>
          <a:prstGeom prst="rect">
            <a:avLst/>
          </a:prstGeom>
          <a:noFill/>
        </p:spPr>
        <p:txBody>
          <a:bodyPr wrap="square" rtlCol="0">
            <a:spAutoFit/>
          </a:bodyPr>
          <a:lstStyle/>
          <a:p>
            <a:pPr algn="just"/>
            <a:r>
              <a:rPr lang="ja-JP" altLang="en-US" sz="1200" dirty="0"/>
              <a:t>破壊シナリオの選定のための計算であり、一定の精度を有した予測手法であることが求められる。</a:t>
            </a:r>
            <a:endParaRPr lang="en-US" altLang="ja-JP" sz="1200" dirty="0"/>
          </a:p>
          <a:p>
            <a:pPr algn="just"/>
            <a:r>
              <a:rPr lang="ja-JP" altLang="en-US" sz="1200" dirty="0"/>
              <a:t>一方、本ステップでは多くのシナリオに対する計算が必要となるため、評価指標となる地表面の震度算出への適正と作業量のバランスから、</a:t>
            </a:r>
            <a:r>
              <a:rPr lang="en-US" altLang="ja-JP" sz="1200" dirty="0"/>
              <a:t>H19</a:t>
            </a:r>
            <a:r>
              <a:rPr lang="ja-JP" altLang="en-US" sz="1200" dirty="0"/>
              <a:t>算定でも採用した</a:t>
            </a:r>
            <a:endParaRPr lang="en-US" altLang="ja-JP" sz="1200" dirty="0"/>
          </a:p>
          <a:p>
            <a:pPr algn="just"/>
            <a:r>
              <a:rPr lang="ja-JP" altLang="en-US" sz="1200" b="1" dirty="0">
                <a:solidFill>
                  <a:srgbClr val="FF0000"/>
                </a:solidFill>
              </a:rPr>
              <a:t>統計的グリーン関数法＋地震応答解析（等価線形解析）の組合せ</a:t>
            </a:r>
            <a:r>
              <a:rPr lang="ja-JP" altLang="en-US" sz="1200" dirty="0"/>
              <a:t>が妥当であると考える。</a:t>
            </a:r>
            <a:endParaRPr lang="en-US" altLang="ja-JP" sz="1200" dirty="0"/>
          </a:p>
        </p:txBody>
      </p:sp>
      <p:sp>
        <p:nvSpPr>
          <p:cNvPr id="16" name="テキスト ボックス 15">
            <a:extLst>
              <a:ext uri="{FF2B5EF4-FFF2-40B4-BE49-F238E27FC236}">
                <a16:creationId xmlns:a16="http://schemas.microsoft.com/office/drawing/2014/main" id="{5367A440-574B-4714-AC97-9C7C81FD73A3}"/>
              </a:ext>
            </a:extLst>
          </p:cNvPr>
          <p:cNvSpPr txBox="1"/>
          <p:nvPr/>
        </p:nvSpPr>
        <p:spPr>
          <a:xfrm>
            <a:off x="493233" y="5873309"/>
            <a:ext cx="1018572" cy="276999"/>
          </a:xfrm>
          <a:prstGeom prst="rect">
            <a:avLst/>
          </a:prstGeom>
          <a:noFill/>
        </p:spPr>
        <p:txBody>
          <a:bodyPr wrap="square" rtlCol="0">
            <a:spAutoFit/>
          </a:bodyPr>
          <a:lstStyle/>
          <a:p>
            <a:pPr algn="just"/>
            <a:r>
              <a:rPr lang="ja-JP" altLang="en-US" sz="1200" u="sng" dirty="0"/>
              <a:t>ステップ３</a:t>
            </a:r>
            <a:endParaRPr lang="en-US" altLang="ja-JP" sz="1200" u="sng" dirty="0"/>
          </a:p>
        </p:txBody>
      </p:sp>
      <p:sp>
        <p:nvSpPr>
          <p:cNvPr id="17" name="テキスト ボックス 16">
            <a:extLst>
              <a:ext uri="{FF2B5EF4-FFF2-40B4-BE49-F238E27FC236}">
                <a16:creationId xmlns:a16="http://schemas.microsoft.com/office/drawing/2014/main" id="{DC9F7D36-FAE0-4432-A281-E0FFEC588382}"/>
              </a:ext>
            </a:extLst>
          </p:cNvPr>
          <p:cNvSpPr txBox="1"/>
          <p:nvPr/>
        </p:nvSpPr>
        <p:spPr>
          <a:xfrm>
            <a:off x="1511805" y="5873309"/>
            <a:ext cx="7467095" cy="830997"/>
          </a:xfrm>
          <a:prstGeom prst="rect">
            <a:avLst/>
          </a:prstGeom>
          <a:noFill/>
        </p:spPr>
        <p:txBody>
          <a:bodyPr wrap="square" rtlCol="0">
            <a:spAutoFit/>
          </a:bodyPr>
          <a:lstStyle/>
          <a:p>
            <a:pPr algn="just"/>
            <a:r>
              <a:rPr lang="ja-JP" altLang="en-US" sz="1200" dirty="0"/>
              <a:t>被害想定を算定するための計算であり、短周期・長周期帯ともに評価ができ、非常に軟弱な地盤の解析も可能な予測手法の組合せとして、</a:t>
            </a:r>
            <a:r>
              <a:rPr lang="en-US" altLang="ja-JP" sz="1200" dirty="0"/>
              <a:t>H19</a:t>
            </a:r>
            <a:r>
              <a:rPr lang="ja-JP" altLang="en-US" sz="1200" dirty="0"/>
              <a:t>算定でも採用した</a:t>
            </a:r>
            <a:endParaRPr lang="en-US" altLang="ja-JP" sz="1200" dirty="0"/>
          </a:p>
          <a:p>
            <a:pPr algn="just"/>
            <a:r>
              <a:rPr lang="ja-JP" altLang="en-US" sz="1200" b="1" dirty="0">
                <a:solidFill>
                  <a:srgbClr val="FF0000"/>
                </a:solidFill>
              </a:rPr>
              <a:t>統計的グリーン関数法に</a:t>
            </a:r>
            <a:r>
              <a:rPr lang="en-US" altLang="ja-JP" sz="1200" b="1" dirty="0">
                <a:solidFill>
                  <a:srgbClr val="FF0000"/>
                </a:solidFill>
              </a:rPr>
              <a:t>3</a:t>
            </a:r>
            <a:r>
              <a:rPr lang="ja-JP" altLang="en-US" sz="1200" b="1" dirty="0">
                <a:solidFill>
                  <a:srgbClr val="FF0000"/>
                </a:solidFill>
              </a:rPr>
              <a:t>次元差分法を加えたハイブリッド法＋地震応答解析（等価線形</a:t>
            </a:r>
            <a:r>
              <a:rPr lang="en-US" altLang="ja-JP" sz="1200" b="1" dirty="0">
                <a:solidFill>
                  <a:srgbClr val="FF0000"/>
                </a:solidFill>
              </a:rPr>
              <a:t>/</a:t>
            </a:r>
            <a:r>
              <a:rPr lang="ja-JP" altLang="en-US" sz="1200" b="1" dirty="0">
                <a:solidFill>
                  <a:srgbClr val="FF0000"/>
                </a:solidFill>
              </a:rPr>
              <a:t>非線形）の組合せ</a:t>
            </a:r>
            <a:r>
              <a:rPr lang="ja-JP" altLang="en-US" sz="1200" dirty="0"/>
              <a:t>が妥当であると考える。</a:t>
            </a:r>
            <a:endParaRPr lang="en-US" altLang="ja-JP" sz="1200" dirty="0"/>
          </a:p>
        </p:txBody>
      </p:sp>
      <p:sp>
        <p:nvSpPr>
          <p:cNvPr id="18" name="正方形/長方形 17">
            <a:extLst>
              <a:ext uri="{FF2B5EF4-FFF2-40B4-BE49-F238E27FC236}">
                <a16:creationId xmlns:a16="http://schemas.microsoft.com/office/drawing/2014/main" id="{82289EED-760A-45F6-A074-B5B90CCA8688}"/>
              </a:ext>
            </a:extLst>
          </p:cNvPr>
          <p:cNvSpPr/>
          <p:nvPr/>
        </p:nvSpPr>
        <p:spPr>
          <a:xfrm>
            <a:off x="7124314" y="1220063"/>
            <a:ext cx="1854586" cy="3212497"/>
          </a:xfrm>
          <a:prstGeom prst="rect">
            <a:avLst/>
          </a:prstGeom>
          <a:ln w="285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47CF01B5-B038-4AE6-A05B-D92B7C3B2E3E}"/>
              </a:ext>
            </a:extLst>
          </p:cNvPr>
          <p:cNvSpPr/>
          <p:nvPr/>
        </p:nvSpPr>
        <p:spPr>
          <a:xfrm>
            <a:off x="7056439" y="2302329"/>
            <a:ext cx="1951810" cy="741190"/>
          </a:xfrm>
          <a:prstGeom prst="ellipse">
            <a:avLst/>
          </a:prstGeom>
          <a:noFill/>
          <a:ln w="38100">
            <a:solidFill>
              <a:srgbClr val="FF0000">
                <a:alpha val="50000"/>
              </a:srgb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8C172896-7587-49C8-AF1E-23E5232C2997}"/>
              </a:ext>
            </a:extLst>
          </p:cNvPr>
          <p:cNvSpPr/>
          <p:nvPr/>
        </p:nvSpPr>
        <p:spPr>
          <a:xfrm>
            <a:off x="7056439" y="3176674"/>
            <a:ext cx="1951810" cy="1174889"/>
          </a:xfrm>
          <a:prstGeom prst="ellipse">
            <a:avLst/>
          </a:prstGeom>
          <a:noFill/>
          <a:ln w="38100">
            <a:solidFill>
              <a:srgbClr val="FF0000">
                <a:alpha val="50000"/>
              </a:srgb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9F8B1CE6-0BD5-478A-815C-87FEDAB3E436}"/>
              </a:ext>
            </a:extLst>
          </p:cNvPr>
          <p:cNvSpPr/>
          <p:nvPr/>
        </p:nvSpPr>
        <p:spPr>
          <a:xfrm>
            <a:off x="5127171" y="2204356"/>
            <a:ext cx="1951810" cy="972317"/>
          </a:xfrm>
          <a:prstGeom prst="ellipse">
            <a:avLst/>
          </a:prstGeom>
          <a:noFill/>
          <a:ln w="38100">
            <a:solidFill>
              <a:srgbClr val="FF0000">
                <a:alpha val="50000"/>
              </a:srgb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右大かっこ 21">
            <a:extLst>
              <a:ext uri="{FF2B5EF4-FFF2-40B4-BE49-F238E27FC236}">
                <a16:creationId xmlns:a16="http://schemas.microsoft.com/office/drawing/2014/main" id="{289E6B79-8572-4D03-BF8B-391C8A1600E3}"/>
              </a:ext>
            </a:extLst>
          </p:cNvPr>
          <p:cNvSpPr/>
          <p:nvPr/>
        </p:nvSpPr>
        <p:spPr>
          <a:xfrm>
            <a:off x="8676052" y="2950084"/>
            <a:ext cx="165634" cy="389109"/>
          </a:xfrm>
          <a:prstGeom prst="rightBracket">
            <a:avLst>
              <a:gd name="adj" fmla="val 194527"/>
            </a:avLst>
          </a:prstGeom>
          <a:ln w="38100">
            <a:solidFill>
              <a:srgbClr val="FF0000">
                <a:alpha val="50000"/>
              </a:srgbClr>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36578E9-AE42-4120-AF2B-A85DB213A7E9}"/>
              </a:ext>
            </a:extLst>
          </p:cNvPr>
          <p:cNvSpPr/>
          <p:nvPr/>
        </p:nvSpPr>
        <p:spPr>
          <a:xfrm>
            <a:off x="8529955" y="2981816"/>
            <a:ext cx="373380" cy="298184"/>
          </a:xfrm>
          <a:prstGeom prst="rect">
            <a:avLst/>
          </a:prstGeom>
          <a:no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en-US" altLang="ja-JP" b="1" dirty="0">
                <a:solidFill>
                  <a:srgbClr val="FF0000"/>
                </a:solidFill>
              </a:rPr>
              <a:t>+</a:t>
            </a:r>
          </a:p>
        </p:txBody>
      </p:sp>
      <p:sp>
        <p:nvSpPr>
          <p:cNvPr id="24" name="角丸四角形 16">
            <a:extLst>
              <a:ext uri="{FF2B5EF4-FFF2-40B4-BE49-F238E27FC236}">
                <a16:creationId xmlns:a16="http://schemas.microsoft.com/office/drawing/2014/main" id="{DD77D796-3DFE-4D39-838C-2E55CC2C5BDF}"/>
              </a:ext>
            </a:extLst>
          </p:cNvPr>
          <p:cNvSpPr/>
          <p:nvPr/>
        </p:nvSpPr>
        <p:spPr>
          <a:xfrm>
            <a:off x="103803" y="477769"/>
            <a:ext cx="319565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地震動算定手法の比較と採用手法</a:t>
            </a:r>
          </a:p>
        </p:txBody>
      </p:sp>
    </p:spTree>
    <p:extLst>
      <p:ext uri="{BB962C8B-B14F-4D97-AF65-F5344CB8AC3E}">
        <p14:creationId xmlns:p14="http://schemas.microsoft.com/office/powerpoint/2010/main" val="2933936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807369-CEBD-0BD1-0AE7-084C6B2403D8}"/>
              </a:ext>
            </a:extLst>
          </p:cNvPr>
          <p:cNvSpPr>
            <a:spLocks noGrp="1"/>
          </p:cNvSpPr>
          <p:nvPr>
            <p:ph type="title" idx="4294967295"/>
          </p:nvPr>
        </p:nvSpPr>
        <p:spPr>
          <a:xfrm>
            <a:off x="0" y="0"/>
            <a:ext cx="9144000" cy="425450"/>
          </a:xfrm>
        </p:spPr>
        <p:txBody>
          <a:bodyPr/>
          <a:lstStyle/>
          <a:p>
            <a:r>
              <a:rPr lang="ja-JP" altLang="en-US" dirty="0"/>
              <a:t>目次</a:t>
            </a:r>
          </a:p>
        </p:txBody>
      </p:sp>
      <p:sp>
        <p:nvSpPr>
          <p:cNvPr id="13" name="スライド番号プレースホルダー 12">
            <a:extLst>
              <a:ext uri="{FF2B5EF4-FFF2-40B4-BE49-F238E27FC236}">
                <a16:creationId xmlns:a16="http://schemas.microsoft.com/office/drawing/2014/main" id="{E1AF365F-9A7F-DE4D-6E50-32067BEF8FE1}"/>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1</a:t>
            </a:fld>
            <a:endParaRPr lang="ja-JP" altLang="en-US"/>
          </a:p>
        </p:txBody>
      </p:sp>
      <p:sp>
        <p:nvSpPr>
          <p:cNvPr id="5" name="テキスト ボックス 4">
            <a:extLst>
              <a:ext uri="{FF2B5EF4-FFF2-40B4-BE49-F238E27FC236}">
                <a16:creationId xmlns:a16="http://schemas.microsoft.com/office/drawing/2014/main" id="{B73EDF55-A6E5-0BC7-4CE7-9813ECE9FD6B}"/>
              </a:ext>
            </a:extLst>
          </p:cNvPr>
          <p:cNvSpPr txBox="1"/>
          <p:nvPr/>
        </p:nvSpPr>
        <p:spPr>
          <a:xfrm>
            <a:off x="414337" y="808415"/>
            <a:ext cx="8315325" cy="2942729"/>
          </a:xfrm>
          <a:prstGeom prst="rect">
            <a:avLst/>
          </a:prstGeom>
          <a:noFill/>
        </p:spPr>
        <p:txBody>
          <a:bodyPr wrap="square" rtlCol="0">
            <a:spAutoFit/>
          </a:bodyPr>
          <a:lstStyle/>
          <a:p>
            <a:pPr marL="342900" indent="-342900">
              <a:lnSpc>
                <a:spcPct val="150000"/>
              </a:lnSpc>
              <a:buFont typeface="+mj-lt"/>
              <a:buAutoNum type="arabicPeriod"/>
            </a:pPr>
            <a:r>
              <a:rPr kumimoji="1" lang="ja-JP" altLang="en-US" b="1" dirty="0"/>
              <a:t>今回議論いただきたい主な事項</a:t>
            </a:r>
            <a:endParaRPr kumimoji="1" lang="en-US" altLang="ja-JP" b="1" dirty="0"/>
          </a:p>
          <a:p>
            <a:pPr marL="342900" indent="-342900">
              <a:lnSpc>
                <a:spcPct val="150000"/>
              </a:lnSpc>
              <a:buFont typeface="+mj-lt"/>
              <a:buAutoNum type="arabicPeriod"/>
            </a:pPr>
            <a:endParaRPr kumimoji="1" lang="en-US" altLang="ja-JP" b="1" dirty="0"/>
          </a:p>
          <a:p>
            <a:pPr marL="342900" indent="-342900">
              <a:lnSpc>
                <a:spcPct val="150000"/>
              </a:lnSpc>
              <a:buFont typeface="+mj-lt"/>
              <a:buAutoNum type="arabicPeriod"/>
            </a:pPr>
            <a:r>
              <a:rPr kumimoji="1" lang="ja-JP" altLang="en-US" b="1" dirty="0"/>
              <a:t>直下型地震の地震動設定について</a:t>
            </a:r>
            <a:endParaRPr kumimoji="1" lang="en-US" altLang="ja-JP" b="1" dirty="0"/>
          </a:p>
          <a:p>
            <a:pPr marL="342900" indent="-342900">
              <a:lnSpc>
                <a:spcPct val="150000"/>
              </a:lnSpc>
              <a:buFont typeface="+mj-lt"/>
              <a:buAutoNum type="arabicPeriod"/>
            </a:pPr>
            <a:endParaRPr kumimoji="1" lang="en-US" altLang="ja-JP" b="1" dirty="0"/>
          </a:p>
          <a:p>
            <a:pPr marL="342900" indent="-342900">
              <a:lnSpc>
                <a:spcPct val="150000"/>
              </a:lnSpc>
              <a:buFont typeface="+mj-lt"/>
              <a:buAutoNum type="arabicPeriod"/>
            </a:pPr>
            <a:r>
              <a:rPr kumimoji="1" lang="ja-JP" altLang="en-US" b="1" dirty="0"/>
              <a:t>南海トラフ巨大地震の震度設定について</a:t>
            </a:r>
            <a:endParaRPr kumimoji="1" lang="en-US" altLang="ja-JP" b="1" dirty="0"/>
          </a:p>
          <a:p>
            <a:pPr marL="342900" indent="-342900">
              <a:lnSpc>
                <a:spcPct val="150000"/>
              </a:lnSpc>
              <a:buFont typeface="+mj-lt"/>
              <a:buAutoNum type="arabicPeriod"/>
            </a:pPr>
            <a:endParaRPr kumimoji="1" lang="en-US" altLang="ja-JP" b="1" dirty="0"/>
          </a:p>
          <a:p>
            <a:pPr marL="342900" indent="-342900">
              <a:lnSpc>
                <a:spcPct val="150000"/>
              </a:lnSpc>
              <a:buFont typeface="+mj-lt"/>
              <a:buAutoNum type="arabicPeriod"/>
            </a:pPr>
            <a:r>
              <a:rPr kumimoji="1" lang="ja-JP" altLang="en-US" b="1" dirty="0"/>
              <a:t>検討に使用する地盤モデルについて</a:t>
            </a:r>
            <a:endParaRPr kumimoji="1" lang="en-US" altLang="ja-JP" b="1" dirty="0"/>
          </a:p>
        </p:txBody>
      </p:sp>
      <p:sp>
        <p:nvSpPr>
          <p:cNvPr id="6" name="正方形/長方形 5"/>
          <p:cNvSpPr/>
          <p:nvPr/>
        </p:nvSpPr>
        <p:spPr>
          <a:xfrm>
            <a:off x="165100" y="596901"/>
            <a:ext cx="8870950" cy="59563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62108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latin typeface="+mn-ea"/>
              </a:rPr>
              <a:t>３</a:t>
            </a:r>
            <a:r>
              <a:rPr kumimoji="1" lang="ja-JP" altLang="en-US" sz="1800" dirty="0">
                <a:latin typeface="+mn-ea"/>
              </a:rPr>
              <a:t>．南海トラフ巨大地震の震度設定について</a:t>
            </a:r>
            <a:endParaRPr lang="ja-JP" altLang="en-US" dirty="0"/>
          </a:p>
        </p:txBody>
      </p:sp>
      <p:sp>
        <p:nvSpPr>
          <p:cNvPr id="16" name="正方形/長方形 15"/>
          <p:cNvSpPr/>
          <p:nvPr/>
        </p:nvSpPr>
        <p:spPr>
          <a:xfrm>
            <a:off x="165100" y="596900"/>
            <a:ext cx="8870950" cy="62102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103803" y="477769"/>
            <a:ext cx="475013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bg1"/>
                </a:solidFill>
                <a:latin typeface="Meiryo UI" panose="020B0604030504040204" pitchFamily="50" charset="-128"/>
                <a:ea typeface="Meiryo UI" panose="020B0604030504040204" pitchFamily="50" charset="-128"/>
              </a:rPr>
              <a:t>H26</a:t>
            </a:r>
            <a:r>
              <a:rPr kumimoji="1" lang="ja-JP" altLang="en-US" sz="1400" dirty="0">
                <a:solidFill>
                  <a:schemeClr val="bg1"/>
                </a:solidFill>
                <a:latin typeface="Meiryo UI" panose="020B0604030504040204" pitchFamily="50" charset="-128"/>
                <a:ea typeface="Meiryo UI" panose="020B0604030504040204" pitchFamily="50" charset="-128"/>
              </a:rPr>
              <a:t>年公表の南海トラフ巨大地震の震度設定の流れ</a:t>
            </a:r>
          </a:p>
        </p:txBody>
      </p:sp>
      <p:sp>
        <p:nvSpPr>
          <p:cNvPr id="15" name="スライド番号プレースホルダー 12">
            <a:extLst>
              <a:ext uri="{FF2B5EF4-FFF2-40B4-BE49-F238E27FC236}">
                <a16:creationId xmlns:a16="http://schemas.microsoft.com/office/drawing/2014/main" id="{6B5AF58D-5963-4430-89BF-A3A9CEA8334B}"/>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19</a:t>
            </a:fld>
            <a:endParaRPr lang="ja-JP" altLang="en-US" dirty="0"/>
          </a:p>
        </p:txBody>
      </p:sp>
      <p:sp>
        <p:nvSpPr>
          <p:cNvPr id="54" name="四角形: 角を丸くする 53">
            <a:extLst>
              <a:ext uri="{FF2B5EF4-FFF2-40B4-BE49-F238E27FC236}">
                <a16:creationId xmlns:a16="http://schemas.microsoft.com/office/drawing/2014/main" id="{B62C8E36-9ED2-45B5-8417-DB3CF207FA80}"/>
              </a:ext>
            </a:extLst>
          </p:cNvPr>
          <p:cNvSpPr/>
          <p:nvPr/>
        </p:nvSpPr>
        <p:spPr>
          <a:xfrm>
            <a:off x="429335" y="1556406"/>
            <a:ext cx="4705267" cy="391538"/>
          </a:xfrm>
          <a:prstGeom prst="roundRect">
            <a:avLst>
              <a:gd name="adj" fmla="val 13220"/>
            </a:avLst>
          </a:prstGeom>
          <a:solidFill>
            <a:schemeClr val="bg1">
              <a:lumMod val="85000"/>
            </a:schemeClr>
          </a:solidFill>
          <a:ln w="6350">
            <a:prstDash val="dash"/>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内閣府における南海トラフ巨大地震の震度設定</a:t>
            </a:r>
          </a:p>
        </p:txBody>
      </p:sp>
      <p:sp>
        <p:nvSpPr>
          <p:cNvPr id="57" name="四角形: 角を丸くする 56">
            <a:extLst>
              <a:ext uri="{FF2B5EF4-FFF2-40B4-BE49-F238E27FC236}">
                <a16:creationId xmlns:a16="http://schemas.microsoft.com/office/drawing/2014/main" id="{D451F560-F592-430D-92AC-CB4C57B15027}"/>
              </a:ext>
            </a:extLst>
          </p:cNvPr>
          <p:cNvSpPr/>
          <p:nvPr/>
        </p:nvSpPr>
        <p:spPr>
          <a:xfrm>
            <a:off x="3671765" y="3309241"/>
            <a:ext cx="4705267" cy="391538"/>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内閣府の検討結果の確認</a:t>
            </a:r>
          </a:p>
        </p:txBody>
      </p:sp>
      <p:sp>
        <p:nvSpPr>
          <p:cNvPr id="58" name="四角形: 角を丸くする 57">
            <a:extLst>
              <a:ext uri="{FF2B5EF4-FFF2-40B4-BE49-F238E27FC236}">
                <a16:creationId xmlns:a16="http://schemas.microsoft.com/office/drawing/2014/main" id="{EFDA652D-9437-4E71-8E52-6B8B3067C5E7}"/>
              </a:ext>
            </a:extLst>
          </p:cNvPr>
          <p:cNvSpPr/>
          <p:nvPr/>
        </p:nvSpPr>
        <p:spPr>
          <a:xfrm>
            <a:off x="3671765" y="4300787"/>
            <a:ext cx="4705267" cy="391538"/>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被害想定の基礎となる震度の設定</a:t>
            </a:r>
            <a:endParaRPr kumimoji="1" lang="ja-JP" altLang="en-US" sz="1300" dirty="0"/>
          </a:p>
        </p:txBody>
      </p:sp>
      <p:cxnSp>
        <p:nvCxnSpPr>
          <p:cNvPr id="23" name="直線コネクタ 22">
            <a:extLst>
              <a:ext uri="{FF2B5EF4-FFF2-40B4-BE49-F238E27FC236}">
                <a16:creationId xmlns:a16="http://schemas.microsoft.com/office/drawing/2014/main" id="{C13FB317-7100-4A48-8410-92A37C04F849}"/>
              </a:ext>
            </a:extLst>
          </p:cNvPr>
          <p:cNvCxnSpPr>
            <a:cxnSpLocks/>
            <a:stCxn id="57" idx="2"/>
            <a:endCxn id="58" idx="0"/>
          </p:cNvCxnSpPr>
          <p:nvPr/>
        </p:nvCxnSpPr>
        <p:spPr>
          <a:xfrm>
            <a:off x="6024399" y="3700779"/>
            <a:ext cx="0" cy="600008"/>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四角形: 角を丸くする 60">
            <a:extLst>
              <a:ext uri="{FF2B5EF4-FFF2-40B4-BE49-F238E27FC236}">
                <a16:creationId xmlns:a16="http://schemas.microsoft.com/office/drawing/2014/main" id="{0463642F-A02A-4D16-99BE-66CB7A4E8CBA}"/>
              </a:ext>
            </a:extLst>
          </p:cNvPr>
          <p:cNvSpPr/>
          <p:nvPr/>
        </p:nvSpPr>
        <p:spPr>
          <a:xfrm>
            <a:off x="4249587" y="5292333"/>
            <a:ext cx="3549622" cy="391538"/>
          </a:xfrm>
          <a:prstGeom prst="roundRect">
            <a:avLst>
              <a:gd name="adj" fmla="val 13220"/>
            </a:avLst>
          </a:prstGeom>
          <a:solidFill>
            <a:schemeClr val="bg1"/>
          </a:solidFill>
          <a:ln w="6350">
            <a:prstDash val="dash"/>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地表面の震度・液状化分布</a:t>
            </a:r>
          </a:p>
        </p:txBody>
      </p:sp>
      <p:cxnSp>
        <p:nvCxnSpPr>
          <p:cNvPr id="62" name="直線コネクタ 61">
            <a:extLst>
              <a:ext uri="{FF2B5EF4-FFF2-40B4-BE49-F238E27FC236}">
                <a16:creationId xmlns:a16="http://schemas.microsoft.com/office/drawing/2014/main" id="{13254939-BE6C-46E6-B7EB-AE30EE5F733B}"/>
              </a:ext>
            </a:extLst>
          </p:cNvPr>
          <p:cNvCxnSpPr>
            <a:cxnSpLocks/>
            <a:stCxn id="58" idx="2"/>
            <a:endCxn id="61" idx="0"/>
          </p:cNvCxnSpPr>
          <p:nvPr/>
        </p:nvCxnSpPr>
        <p:spPr>
          <a:xfrm flipH="1">
            <a:off x="6024398" y="4692325"/>
            <a:ext cx="1" cy="600008"/>
          </a:xfrm>
          <a:prstGeom prst="line">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3" name="四角形: 角を丸くする 62">
            <a:extLst>
              <a:ext uri="{FF2B5EF4-FFF2-40B4-BE49-F238E27FC236}">
                <a16:creationId xmlns:a16="http://schemas.microsoft.com/office/drawing/2014/main" id="{2E28BEE1-0B22-4EF6-A17B-49FD4815A28A}"/>
              </a:ext>
            </a:extLst>
          </p:cNvPr>
          <p:cNvSpPr/>
          <p:nvPr/>
        </p:nvSpPr>
        <p:spPr>
          <a:xfrm>
            <a:off x="4249586" y="6283880"/>
            <a:ext cx="3549623" cy="391538"/>
          </a:xfrm>
          <a:prstGeom prst="roundRect">
            <a:avLst>
              <a:gd name="adj" fmla="val 13220"/>
            </a:avLst>
          </a:prstGeom>
          <a:solidFill>
            <a:schemeClr val="bg1"/>
          </a:solidFill>
          <a:ln w="6350">
            <a:prstDash val="dash"/>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被害想定の算出</a:t>
            </a:r>
          </a:p>
        </p:txBody>
      </p:sp>
      <p:cxnSp>
        <p:nvCxnSpPr>
          <p:cNvPr id="64" name="直線コネクタ 63">
            <a:extLst>
              <a:ext uri="{FF2B5EF4-FFF2-40B4-BE49-F238E27FC236}">
                <a16:creationId xmlns:a16="http://schemas.microsoft.com/office/drawing/2014/main" id="{7BDEF1CE-DA00-4C50-AA1A-28F55D601077}"/>
              </a:ext>
            </a:extLst>
          </p:cNvPr>
          <p:cNvCxnSpPr>
            <a:cxnSpLocks/>
            <a:stCxn id="61" idx="2"/>
            <a:endCxn id="63" idx="0"/>
          </p:cNvCxnSpPr>
          <p:nvPr/>
        </p:nvCxnSpPr>
        <p:spPr>
          <a:xfrm>
            <a:off x="6024398" y="5683871"/>
            <a:ext cx="0" cy="600009"/>
          </a:xfrm>
          <a:prstGeom prst="line">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25902EC5-467E-438A-8441-0ACE1E6B60BD}"/>
              </a:ext>
            </a:extLst>
          </p:cNvPr>
          <p:cNvSpPr/>
          <p:nvPr/>
        </p:nvSpPr>
        <p:spPr>
          <a:xfrm>
            <a:off x="3357365" y="3065648"/>
            <a:ext cx="5440680" cy="1835147"/>
          </a:xfrm>
          <a:prstGeom prst="rect">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21937836-4B02-494B-943B-429772CF13E5}"/>
              </a:ext>
            </a:extLst>
          </p:cNvPr>
          <p:cNvSpPr/>
          <p:nvPr/>
        </p:nvSpPr>
        <p:spPr>
          <a:xfrm>
            <a:off x="4925498" y="2917399"/>
            <a:ext cx="2295889" cy="257927"/>
          </a:xfrm>
          <a:prstGeom prst="rect">
            <a:avLst/>
          </a:prstGeom>
          <a:solidFill>
            <a:schemeClr val="tx1"/>
          </a:solid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400" dirty="0">
                <a:solidFill>
                  <a:schemeClr val="bg1"/>
                </a:solidFill>
              </a:rPr>
              <a:t>震度設定の流れ</a:t>
            </a:r>
          </a:p>
        </p:txBody>
      </p:sp>
      <p:sp>
        <p:nvSpPr>
          <p:cNvPr id="48" name="正方形/長方形 47">
            <a:extLst>
              <a:ext uri="{FF2B5EF4-FFF2-40B4-BE49-F238E27FC236}">
                <a16:creationId xmlns:a16="http://schemas.microsoft.com/office/drawing/2014/main" id="{C85CEFD7-EE83-4458-89E9-3B435EDD92DD}"/>
              </a:ext>
            </a:extLst>
          </p:cNvPr>
          <p:cNvSpPr/>
          <p:nvPr/>
        </p:nvSpPr>
        <p:spPr>
          <a:xfrm>
            <a:off x="252127" y="1320556"/>
            <a:ext cx="5112354" cy="1198020"/>
          </a:xfrm>
          <a:prstGeom prst="rect">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6BF2E05C-A672-4904-B445-95CD3AF956AC}"/>
              </a:ext>
            </a:extLst>
          </p:cNvPr>
          <p:cNvSpPr/>
          <p:nvPr/>
        </p:nvSpPr>
        <p:spPr>
          <a:xfrm>
            <a:off x="1634023" y="1193073"/>
            <a:ext cx="2295889" cy="257927"/>
          </a:xfrm>
          <a:prstGeom prst="rect">
            <a:avLst/>
          </a:prstGeom>
          <a:solidFill>
            <a:schemeClr val="bg1">
              <a:lumMod val="75000"/>
            </a:schemeClr>
          </a:solid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400" dirty="0"/>
              <a:t>内閣府の検討</a:t>
            </a:r>
          </a:p>
        </p:txBody>
      </p:sp>
      <p:sp>
        <p:nvSpPr>
          <p:cNvPr id="3" name="フリーフォーム: 図形 2">
            <a:extLst>
              <a:ext uri="{FF2B5EF4-FFF2-40B4-BE49-F238E27FC236}">
                <a16:creationId xmlns:a16="http://schemas.microsoft.com/office/drawing/2014/main" id="{71EA0FA8-1A17-45F9-A18D-B0E01474FD6C}"/>
              </a:ext>
            </a:extLst>
          </p:cNvPr>
          <p:cNvSpPr/>
          <p:nvPr/>
        </p:nvSpPr>
        <p:spPr>
          <a:xfrm>
            <a:off x="1857101" y="1950597"/>
            <a:ext cx="1814663" cy="1564764"/>
          </a:xfrm>
          <a:custGeom>
            <a:avLst/>
            <a:gdLst>
              <a:gd name="connsiteX0" fmla="*/ 0 w 924560"/>
              <a:gd name="connsiteY0" fmla="*/ 0 h 1391920"/>
              <a:gd name="connsiteX1" fmla="*/ 0 w 924560"/>
              <a:gd name="connsiteY1" fmla="*/ 1391920 h 1391920"/>
              <a:gd name="connsiteX2" fmla="*/ 924560 w 924560"/>
              <a:gd name="connsiteY2" fmla="*/ 1391920 h 1391920"/>
            </a:gdLst>
            <a:ahLst/>
            <a:cxnLst>
              <a:cxn ang="0">
                <a:pos x="connsiteX0" y="connsiteY0"/>
              </a:cxn>
              <a:cxn ang="0">
                <a:pos x="connsiteX1" y="connsiteY1"/>
              </a:cxn>
              <a:cxn ang="0">
                <a:pos x="connsiteX2" y="connsiteY2"/>
              </a:cxn>
            </a:cxnLst>
            <a:rect l="l" t="t" r="r" b="b"/>
            <a:pathLst>
              <a:path w="924560" h="1391920">
                <a:moveTo>
                  <a:pt x="0" y="0"/>
                </a:moveTo>
                <a:lnTo>
                  <a:pt x="0" y="1391920"/>
                </a:lnTo>
                <a:lnTo>
                  <a:pt x="924560" y="1391920"/>
                </a:lnTo>
              </a:path>
            </a:pathLst>
          </a:custGeom>
          <a:noFill/>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28704F2C-C79E-4C35-B7E2-50279D23CED9}"/>
              </a:ext>
            </a:extLst>
          </p:cNvPr>
          <p:cNvSpPr txBox="1"/>
          <p:nvPr/>
        </p:nvSpPr>
        <p:spPr>
          <a:xfrm>
            <a:off x="553292" y="2683511"/>
            <a:ext cx="1401482" cy="461665"/>
          </a:xfrm>
          <a:prstGeom prst="rect">
            <a:avLst/>
          </a:prstGeom>
          <a:noFill/>
        </p:spPr>
        <p:txBody>
          <a:bodyPr wrap="square" rtlCol="0">
            <a:spAutoFit/>
          </a:bodyPr>
          <a:lstStyle/>
          <a:p>
            <a:pPr algn="ctr"/>
            <a:r>
              <a:rPr kumimoji="1" lang="ja-JP" altLang="en-US" sz="1200" dirty="0">
                <a:latin typeface="+mn-ea"/>
              </a:rPr>
              <a:t>工学的基盤面の</a:t>
            </a:r>
            <a:endParaRPr kumimoji="1" lang="en-US" altLang="ja-JP" sz="1200" dirty="0">
              <a:latin typeface="+mn-ea"/>
            </a:endParaRPr>
          </a:p>
          <a:p>
            <a:pPr algn="ctr"/>
            <a:r>
              <a:rPr kumimoji="1" lang="ja-JP" altLang="en-US" sz="1200" dirty="0">
                <a:latin typeface="+mn-ea"/>
              </a:rPr>
              <a:t>震度データの提供</a:t>
            </a:r>
            <a:endParaRPr kumimoji="1" lang="en-US" altLang="ja-JP" sz="1200" dirty="0">
              <a:latin typeface="+mn-ea"/>
            </a:endParaRPr>
          </a:p>
        </p:txBody>
      </p:sp>
      <p:sp>
        <p:nvSpPr>
          <p:cNvPr id="65" name="四角形: 角を丸くする 64">
            <a:extLst>
              <a:ext uri="{FF2B5EF4-FFF2-40B4-BE49-F238E27FC236}">
                <a16:creationId xmlns:a16="http://schemas.microsoft.com/office/drawing/2014/main" id="{B26990A2-76C8-4D2C-8DA7-152A4382C03F}"/>
              </a:ext>
            </a:extLst>
          </p:cNvPr>
          <p:cNvSpPr/>
          <p:nvPr/>
        </p:nvSpPr>
        <p:spPr>
          <a:xfrm>
            <a:off x="389980" y="5292333"/>
            <a:ext cx="3549622" cy="391538"/>
          </a:xfrm>
          <a:prstGeom prst="roundRect">
            <a:avLst>
              <a:gd name="adj" fmla="val 13220"/>
            </a:avLst>
          </a:prstGeom>
          <a:solidFill>
            <a:schemeClr val="bg1"/>
          </a:solidFill>
          <a:ln w="6350">
            <a:prstDash val="dash"/>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津波浸水想定</a:t>
            </a:r>
          </a:p>
        </p:txBody>
      </p:sp>
      <p:sp>
        <p:nvSpPr>
          <p:cNvPr id="66" name="フリーフォーム: 図形 65">
            <a:extLst>
              <a:ext uri="{FF2B5EF4-FFF2-40B4-BE49-F238E27FC236}">
                <a16:creationId xmlns:a16="http://schemas.microsoft.com/office/drawing/2014/main" id="{38F94527-4A33-484D-900F-3C4D198903E3}"/>
              </a:ext>
            </a:extLst>
          </p:cNvPr>
          <p:cNvSpPr/>
          <p:nvPr/>
        </p:nvSpPr>
        <p:spPr>
          <a:xfrm>
            <a:off x="2140130" y="5680987"/>
            <a:ext cx="3884261" cy="303121"/>
          </a:xfrm>
          <a:custGeom>
            <a:avLst/>
            <a:gdLst>
              <a:gd name="connsiteX0" fmla="*/ 0 w 924560"/>
              <a:gd name="connsiteY0" fmla="*/ 0 h 1391920"/>
              <a:gd name="connsiteX1" fmla="*/ 0 w 924560"/>
              <a:gd name="connsiteY1" fmla="*/ 1391920 h 1391920"/>
              <a:gd name="connsiteX2" fmla="*/ 924560 w 924560"/>
              <a:gd name="connsiteY2" fmla="*/ 1391920 h 1391920"/>
            </a:gdLst>
            <a:ahLst/>
            <a:cxnLst>
              <a:cxn ang="0">
                <a:pos x="connsiteX0" y="connsiteY0"/>
              </a:cxn>
              <a:cxn ang="0">
                <a:pos x="connsiteX1" y="connsiteY1"/>
              </a:cxn>
              <a:cxn ang="0">
                <a:pos x="connsiteX2" y="connsiteY2"/>
              </a:cxn>
            </a:cxnLst>
            <a:rect l="l" t="t" r="r" b="b"/>
            <a:pathLst>
              <a:path w="924560" h="1391920">
                <a:moveTo>
                  <a:pt x="0" y="0"/>
                </a:moveTo>
                <a:lnTo>
                  <a:pt x="0" y="1391920"/>
                </a:lnTo>
                <a:lnTo>
                  <a:pt x="924560" y="1391920"/>
                </a:lnTo>
              </a:path>
            </a:pathLst>
          </a:custGeom>
          <a:noFill/>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四角形: 角を丸くする 50">
            <a:extLst>
              <a:ext uri="{FF2B5EF4-FFF2-40B4-BE49-F238E27FC236}">
                <a16:creationId xmlns:a16="http://schemas.microsoft.com/office/drawing/2014/main" id="{1830EEC4-1633-429B-89A6-A39CBC171A1F}"/>
              </a:ext>
            </a:extLst>
          </p:cNvPr>
          <p:cNvSpPr/>
          <p:nvPr/>
        </p:nvSpPr>
        <p:spPr>
          <a:xfrm>
            <a:off x="2655453" y="2063396"/>
            <a:ext cx="2651047" cy="391538"/>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検討対象とする地震</a:t>
            </a:r>
          </a:p>
        </p:txBody>
      </p:sp>
      <p:sp>
        <p:nvSpPr>
          <p:cNvPr id="52" name="テキスト ボックス 51">
            <a:extLst>
              <a:ext uri="{FF2B5EF4-FFF2-40B4-BE49-F238E27FC236}">
                <a16:creationId xmlns:a16="http://schemas.microsoft.com/office/drawing/2014/main" id="{EB6D1A06-5298-431D-B221-8D6D17C2EB9D}"/>
              </a:ext>
            </a:extLst>
          </p:cNvPr>
          <p:cNvSpPr txBox="1"/>
          <p:nvPr/>
        </p:nvSpPr>
        <p:spPr>
          <a:xfrm>
            <a:off x="2035713" y="2070150"/>
            <a:ext cx="708098" cy="400110"/>
          </a:xfrm>
          <a:prstGeom prst="rect">
            <a:avLst/>
          </a:prstGeom>
          <a:noFill/>
        </p:spPr>
        <p:txBody>
          <a:bodyPr wrap="square" rtlCol="0">
            <a:spAutoFit/>
          </a:bodyPr>
          <a:lstStyle/>
          <a:p>
            <a:pPr algn="ctr"/>
            <a:r>
              <a:rPr kumimoji="1" lang="ja-JP" altLang="en-US" sz="2000" dirty="0">
                <a:latin typeface="+mn-ea"/>
              </a:rPr>
              <a:t>＝</a:t>
            </a:r>
            <a:endParaRPr kumimoji="1" lang="en-US" altLang="ja-JP" sz="2000" dirty="0">
              <a:latin typeface="+mn-ea"/>
            </a:endParaRPr>
          </a:p>
        </p:txBody>
      </p:sp>
      <p:sp>
        <p:nvSpPr>
          <p:cNvPr id="55" name="四角形: 角を丸くする 54">
            <a:extLst>
              <a:ext uri="{FF2B5EF4-FFF2-40B4-BE49-F238E27FC236}">
                <a16:creationId xmlns:a16="http://schemas.microsoft.com/office/drawing/2014/main" id="{F162C2CD-79A5-4656-B12F-858F62B4F467}"/>
              </a:ext>
            </a:extLst>
          </p:cNvPr>
          <p:cNvSpPr/>
          <p:nvPr/>
        </p:nvSpPr>
        <p:spPr>
          <a:xfrm>
            <a:off x="548616" y="4168881"/>
            <a:ext cx="1971493" cy="465499"/>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地盤モデルの作成</a:t>
            </a:r>
          </a:p>
        </p:txBody>
      </p:sp>
      <p:sp>
        <p:nvSpPr>
          <p:cNvPr id="56" name="フリーフォーム: 図形 55">
            <a:extLst>
              <a:ext uri="{FF2B5EF4-FFF2-40B4-BE49-F238E27FC236}">
                <a16:creationId xmlns:a16="http://schemas.microsoft.com/office/drawing/2014/main" id="{15CCDDD1-FAEA-4F0F-B344-CB99AAAE4F61}"/>
              </a:ext>
            </a:extLst>
          </p:cNvPr>
          <p:cNvSpPr/>
          <p:nvPr/>
        </p:nvSpPr>
        <p:spPr>
          <a:xfrm flipH="1" flipV="1">
            <a:off x="2520109" y="4373121"/>
            <a:ext cx="3453279" cy="707858"/>
          </a:xfrm>
          <a:custGeom>
            <a:avLst/>
            <a:gdLst>
              <a:gd name="connsiteX0" fmla="*/ 0 w 3549445"/>
              <a:gd name="connsiteY0" fmla="*/ 0 h 285135"/>
              <a:gd name="connsiteX1" fmla="*/ 3008671 w 3549445"/>
              <a:gd name="connsiteY1" fmla="*/ 0 h 285135"/>
              <a:gd name="connsiteX2" fmla="*/ 3008671 w 3549445"/>
              <a:gd name="connsiteY2" fmla="*/ 285135 h 285135"/>
              <a:gd name="connsiteX3" fmla="*/ 3549445 w 3549445"/>
              <a:gd name="connsiteY3" fmla="*/ 285135 h 285135"/>
            </a:gdLst>
            <a:ahLst/>
            <a:cxnLst>
              <a:cxn ang="0">
                <a:pos x="connsiteX0" y="connsiteY0"/>
              </a:cxn>
              <a:cxn ang="0">
                <a:pos x="connsiteX1" y="connsiteY1"/>
              </a:cxn>
              <a:cxn ang="0">
                <a:pos x="connsiteX2" y="connsiteY2"/>
              </a:cxn>
              <a:cxn ang="0">
                <a:pos x="connsiteX3" y="connsiteY3"/>
              </a:cxn>
            </a:cxnLst>
            <a:rect l="l" t="t" r="r" b="b"/>
            <a:pathLst>
              <a:path w="3549445" h="285135">
                <a:moveTo>
                  <a:pt x="0" y="0"/>
                </a:moveTo>
                <a:lnTo>
                  <a:pt x="3008671" y="0"/>
                </a:lnTo>
                <a:lnTo>
                  <a:pt x="3008671" y="285135"/>
                </a:lnTo>
                <a:lnTo>
                  <a:pt x="3549445" y="285135"/>
                </a:lnTo>
              </a:path>
            </a:pathLst>
          </a:custGeom>
          <a:no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CFC26D1A-9923-4BD5-B67D-4A7037A8FCF7}"/>
              </a:ext>
            </a:extLst>
          </p:cNvPr>
          <p:cNvSpPr txBox="1"/>
          <p:nvPr/>
        </p:nvSpPr>
        <p:spPr>
          <a:xfrm>
            <a:off x="201514" y="6380229"/>
            <a:ext cx="2688517" cy="400110"/>
          </a:xfrm>
          <a:prstGeom prst="rect">
            <a:avLst/>
          </a:prstGeom>
          <a:noFill/>
        </p:spPr>
        <p:txBody>
          <a:bodyPr wrap="square" rtlCol="0">
            <a:spAutoFit/>
          </a:bodyPr>
          <a:lstStyle/>
          <a:p>
            <a:pPr marL="171450" indent="-171450">
              <a:buFont typeface="Meiryo UI" panose="020B0604030504040204" pitchFamily="50" charset="-128"/>
              <a:buChar char="※"/>
            </a:pPr>
            <a:r>
              <a:rPr kumimoji="1" lang="ja-JP" altLang="en-US" sz="1000" dirty="0">
                <a:latin typeface="+mn-ea"/>
              </a:rPr>
              <a:t>以降、</a:t>
            </a:r>
            <a:r>
              <a:rPr kumimoji="1" lang="en-US" altLang="ja-JP" sz="1000" dirty="0">
                <a:latin typeface="+mn-ea"/>
              </a:rPr>
              <a:t>H26</a:t>
            </a:r>
            <a:r>
              <a:rPr kumimoji="1" lang="ja-JP" altLang="en-US" sz="1000" dirty="0">
                <a:latin typeface="+mn-ea"/>
              </a:rPr>
              <a:t>年公表の南海トラフ巨大地震の被害想定算定について、「</a:t>
            </a:r>
            <a:r>
              <a:rPr kumimoji="1" lang="en-US" altLang="ja-JP" sz="1000" dirty="0">
                <a:latin typeface="+mn-ea"/>
              </a:rPr>
              <a:t>H26</a:t>
            </a:r>
            <a:r>
              <a:rPr kumimoji="1" lang="ja-JP" altLang="en-US" sz="1000" dirty="0">
                <a:latin typeface="+mn-ea"/>
              </a:rPr>
              <a:t>算定」と記載する。</a:t>
            </a:r>
            <a:endParaRPr kumimoji="1" lang="en-US" altLang="ja-JP" sz="1000" dirty="0">
              <a:latin typeface="+mn-ea"/>
            </a:endParaRPr>
          </a:p>
        </p:txBody>
      </p:sp>
      <p:sp>
        <p:nvSpPr>
          <p:cNvPr id="28" name="楕円 27">
            <a:extLst>
              <a:ext uri="{FF2B5EF4-FFF2-40B4-BE49-F238E27FC236}">
                <a16:creationId xmlns:a16="http://schemas.microsoft.com/office/drawing/2014/main" id="{121158EB-8F87-484B-9B20-51DA3E650BAD}"/>
              </a:ext>
            </a:extLst>
          </p:cNvPr>
          <p:cNvSpPr/>
          <p:nvPr/>
        </p:nvSpPr>
        <p:spPr>
          <a:xfrm>
            <a:off x="2498422" y="1994127"/>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3-</a:t>
            </a:r>
            <a:r>
              <a:rPr kumimoji="1" lang="ja-JP" altLang="en-US" sz="1000" dirty="0">
                <a:solidFill>
                  <a:schemeClr val="bg1"/>
                </a:solidFill>
              </a:rPr>
              <a:t>①</a:t>
            </a:r>
          </a:p>
        </p:txBody>
      </p:sp>
      <p:sp>
        <p:nvSpPr>
          <p:cNvPr id="29" name="楕円 28">
            <a:extLst>
              <a:ext uri="{FF2B5EF4-FFF2-40B4-BE49-F238E27FC236}">
                <a16:creationId xmlns:a16="http://schemas.microsoft.com/office/drawing/2014/main" id="{83DDCD19-6E60-4F21-A589-3263FF3EBB8D}"/>
              </a:ext>
            </a:extLst>
          </p:cNvPr>
          <p:cNvSpPr/>
          <p:nvPr/>
        </p:nvSpPr>
        <p:spPr>
          <a:xfrm>
            <a:off x="3493370" y="3171623"/>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3-</a:t>
            </a:r>
            <a:r>
              <a:rPr kumimoji="1" lang="ja-JP" altLang="en-US" sz="1000" dirty="0">
                <a:solidFill>
                  <a:schemeClr val="bg1"/>
                </a:solidFill>
              </a:rPr>
              <a:t>②</a:t>
            </a:r>
          </a:p>
        </p:txBody>
      </p:sp>
      <p:sp>
        <p:nvSpPr>
          <p:cNvPr id="30" name="楕円 29">
            <a:extLst>
              <a:ext uri="{FF2B5EF4-FFF2-40B4-BE49-F238E27FC236}">
                <a16:creationId xmlns:a16="http://schemas.microsoft.com/office/drawing/2014/main" id="{FC85D7C7-C5A1-441E-ACB5-7AE62B957D5F}"/>
              </a:ext>
            </a:extLst>
          </p:cNvPr>
          <p:cNvSpPr/>
          <p:nvPr/>
        </p:nvSpPr>
        <p:spPr>
          <a:xfrm>
            <a:off x="3493370" y="4155491"/>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3-</a:t>
            </a:r>
            <a:r>
              <a:rPr kumimoji="1" lang="ja-JP" altLang="en-US" sz="1000" dirty="0">
                <a:solidFill>
                  <a:schemeClr val="bg1"/>
                </a:solidFill>
              </a:rPr>
              <a:t>②</a:t>
            </a:r>
          </a:p>
        </p:txBody>
      </p:sp>
      <p:sp>
        <p:nvSpPr>
          <p:cNvPr id="31" name="楕円 30">
            <a:extLst>
              <a:ext uri="{FF2B5EF4-FFF2-40B4-BE49-F238E27FC236}">
                <a16:creationId xmlns:a16="http://schemas.microsoft.com/office/drawing/2014/main" id="{948B63F3-C96A-4405-9336-8478B0FF01F0}"/>
              </a:ext>
            </a:extLst>
          </p:cNvPr>
          <p:cNvSpPr/>
          <p:nvPr/>
        </p:nvSpPr>
        <p:spPr>
          <a:xfrm>
            <a:off x="365449" y="4042909"/>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4</a:t>
            </a:r>
            <a:endParaRPr kumimoji="1" lang="ja-JP" altLang="en-US" sz="1000" dirty="0">
              <a:solidFill>
                <a:schemeClr val="bg1"/>
              </a:solidFill>
            </a:endParaRPr>
          </a:p>
        </p:txBody>
      </p:sp>
      <p:sp>
        <p:nvSpPr>
          <p:cNvPr id="32" name="四角形: 角を丸くする 4">
            <a:extLst>
              <a:ext uri="{FF2B5EF4-FFF2-40B4-BE49-F238E27FC236}">
                <a16:creationId xmlns:a16="http://schemas.microsoft.com/office/drawing/2014/main" id="{5B5683F6-D95D-439F-A145-1BB4322B983B}"/>
              </a:ext>
            </a:extLst>
          </p:cNvPr>
          <p:cNvSpPr/>
          <p:nvPr/>
        </p:nvSpPr>
        <p:spPr>
          <a:xfrm>
            <a:off x="5557022" y="868090"/>
            <a:ext cx="3367134" cy="1109325"/>
          </a:xfrm>
          <a:prstGeom prst="roundRect">
            <a:avLst>
              <a:gd name="adj" fmla="val 14516"/>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16000" indent="-216000">
              <a:buFont typeface="Wingdings" panose="05000000000000000000" pitchFamily="2" charset="2"/>
              <a:buChar char="l"/>
            </a:pPr>
            <a:r>
              <a:rPr kumimoji="1" lang="ja-JP" altLang="en-US" sz="1200" dirty="0"/>
              <a:t>南海トラフ巨大地震は広域に影響を及ぼす災害でることから、今回の検討においても国の想定との整合を重視し、内閣府で実施している「南海トラフ巨大地震モデル・被害想定手法検討会」で検討されている震度予測手法を用いる。</a:t>
            </a:r>
            <a:endParaRPr kumimoji="1" lang="en-US" altLang="ja-JP" sz="1200" dirty="0"/>
          </a:p>
        </p:txBody>
      </p:sp>
    </p:spTree>
    <p:extLst>
      <p:ext uri="{BB962C8B-B14F-4D97-AF65-F5344CB8AC3E}">
        <p14:creationId xmlns:p14="http://schemas.microsoft.com/office/powerpoint/2010/main" val="1384118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normAutofit/>
          </a:bodyPr>
          <a:lstStyle/>
          <a:p>
            <a:r>
              <a:rPr lang="ja-JP" altLang="en-US" dirty="0"/>
              <a:t>３</a:t>
            </a:r>
            <a:r>
              <a:rPr lang="en-US" altLang="ja-JP" dirty="0"/>
              <a:t>-</a:t>
            </a:r>
            <a:r>
              <a:rPr lang="ja-JP" altLang="en-US" dirty="0"/>
              <a:t>①</a:t>
            </a:r>
            <a:r>
              <a:rPr lang="zh-TW" altLang="en-US" dirty="0"/>
              <a:t>．</a:t>
            </a:r>
            <a:r>
              <a:rPr lang="ja-JP" altLang="en-US" dirty="0"/>
              <a:t>検討対象とする地震</a:t>
            </a:r>
            <a:endParaRPr lang="ja-JP" altLang="en-US" sz="1600" dirty="0"/>
          </a:p>
        </p:txBody>
      </p:sp>
      <p:sp>
        <p:nvSpPr>
          <p:cNvPr id="15" name="スライド番号プレースホルダー 12">
            <a:extLst>
              <a:ext uri="{FF2B5EF4-FFF2-40B4-BE49-F238E27FC236}">
                <a16:creationId xmlns:a16="http://schemas.microsoft.com/office/drawing/2014/main" id="{6B5AF58D-5963-4430-89BF-A3A9CEA8334B}"/>
              </a:ext>
            </a:extLst>
          </p:cNvPr>
          <p:cNvSpPr>
            <a:spLocks noGrp="1"/>
          </p:cNvSpPr>
          <p:nvPr>
            <p:ph type="sldNum" sz="quarter" idx="4294967295"/>
          </p:nvPr>
        </p:nvSpPr>
        <p:spPr>
          <a:xfrm>
            <a:off x="6836801" y="6449907"/>
            <a:ext cx="2087562" cy="360362"/>
          </a:xfrm>
        </p:spPr>
        <p:txBody>
          <a:bodyPr/>
          <a:lstStyle/>
          <a:p>
            <a:fld id="{DE8A6AB4-C314-4581-B2EB-142FADA2A072}" type="slidenum">
              <a:rPr lang="ja-JP" altLang="en-US" smtClean="0"/>
              <a:pPr/>
              <a:t>20</a:t>
            </a:fld>
            <a:endParaRPr lang="ja-JP" altLang="en-US" dirty="0"/>
          </a:p>
        </p:txBody>
      </p:sp>
      <p:sp>
        <p:nvSpPr>
          <p:cNvPr id="54" name="四角形: 角を丸くする 4">
            <a:extLst>
              <a:ext uri="{FF2B5EF4-FFF2-40B4-BE49-F238E27FC236}">
                <a16:creationId xmlns:a16="http://schemas.microsoft.com/office/drawing/2014/main" id="{9CDAFA5A-6FA2-4F3A-BBC6-D7143737FA9E}"/>
              </a:ext>
            </a:extLst>
          </p:cNvPr>
          <p:cNvSpPr/>
          <p:nvPr/>
        </p:nvSpPr>
        <p:spPr>
          <a:xfrm>
            <a:off x="420399" y="877016"/>
            <a:ext cx="8495001" cy="565620"/>
          </a:xfrm>
          <a:prstGeom prst="roundRect">
            <a:avLst>
              <a:gd name="adj" fmla="val 21625"/>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16000" indent="-216000">
              <a:buFont typeface="Wingdings" panose="05000000000000000000" pitchFamily="2" charset="2"/>
              <a:buChar char="l"/>
            </a:pPr>
            <a:r>
              <a:rPr kumimoji="1" lang="ja-JP" altLang="en-US" sz="1400" dirty="0"/>
              <a:t>内閣府の「南海トラフ巨大地震モデル・被害想定手法検討会」において、検討が進められている、</a:t>
            </a:r>
            <a:endParaRPr kumimoji="1" lang="en-US" altLang="ja-JP" sz="1400" dirty="0"/>
          </a:p>
          <a:p>
            <a:r>
              <a:rPr kumimoji="1" lang="ja-JP" altLang="en-US" sz="1400" b="1" dirty="0"/>
              <a:t>　　南海トラフ巨大地震を検討対象の地震とする。</a:t>
            </a:r>
            <a:endParaRPr kumimoji="1" lang="en-US" altLang="ja-JP" sz="1400" b="1" dirty="0"/>
          </a:p>
        </p:txBody>
      </p:sp>
      <p:pic>
        <p:nvPicPr>
          <p:cNvPr id="58" name="Picture 5">
            <a:extLst>
              <a:ext uri="{FF2B5EF4-FFF2-40B4-BE49-F238E27FC236}">
                <a16:creationId xmlns:a16="http://schemas.microsoft.com/office/drawing/2014/main" id="{EDB92069-9EF0-4857-BB7F-7866A0BCBD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2124" y="2026403"/>
            <a:ext cx="1873250" cy="123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 name="Group 6">
            <a:extLst>
              <a:ext uri="{FF2B5EF4-FFF2-40B4-BE49-F238E27FC236}">
                <a16:creationId xmlns:a16="http://schemas.microsoft.com/office/drawing/2014/main" id="{D600AFE9-00B2-4841-9791-76995255D5C2}"/>
              </a:ext>
            </a:extLst>
          </p:cNvPr>
          <p:cNvGrpSpPr>
            <a:grpSpLocks/>
          </p:cNvGrpSpPr>
          <p:nvPr/>
        </p:nvGrpSpPr>
        <p:grpSpPr bwMode="auto">
          <a:xfrm>
            <a:off x="479461" y="1608736"/>
            <a:ext cx="1228724" cy="308387"/>
            <a:chOff x="2091" y="2266"/>
            <a:chExt cx="774" cy="200"/>
          </a:xfrm>
          <a:solidFill>
            <a:schemeClr val="tx2">
              <a:lumMod val="60000"/>
              <a:lumOff val="40000"/>
            </a:schemeClr>
          </a:solidFill>
        </p:grpSpPr>
        <p:sp>
          <p:nvSpPr>
            <p:cNvPr id="60" name="Rectangle 7">
              <a:extLst>
                <a:ext uri="{FF2B5EF4-FFF2-40B4-BE49-F238E27FC236}">
                  <a16:creationId xmlns:a16="http://schemas.microsoft.com/office/drawing/2014/main" id="{70CAA7B6-33E0-477C-B417-D40FF29A3F07}"/>
                </a:ext>
              </a:extLst>
            </p:cNvPr>
            <p:cNvSpPr>
              <a:spLocks noChangeArrowheads="1"/>
            </p:cNvSpPr>
            <p:nvPr/>
          </p:nvSpPr>
          <p:spPr bwMode="auto">
            <a:xfrm>
              <a:off x="2126" y="2288"/>
              <a:ext cx="704" cy="1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ja-JP" altLang="en-US" b="0">
                <a:solidFill>
                  <a:schemeClr val="tx1"/>
                </a:solidFill>
                <a:effectLst/>
                <a:latin typeface="Arial" pitchFamily="34" charset="0"/>
              </a:endParaRPr>
            </a:p>
          </p:txBody>
        </p:sp>
        <p:sp>
          <p:nvSpPr>
            <p:cNvPr id="61" name="Text Box 8">
              <a:extLst>
                <a:ext uri="{FF2B5EF4-FFF2-40B4-BE49-F238E27FC236}">
                  <a16:creationId xmlns:a16="http://schemas.microsoft.com/office/drawing/2014/main" id="{7CEE8529-7582-4892-989B-4DC4465734EF}"/>
                </a:ext>
              </a:extLst>
            </p:cNvPr>
            <p:cNvSpPr txBox="1">
              <a:spLocks noChangeArrowheads="1"/>
            </p:cNvSpPr>
            <p:nvPr/>
          </p:nvSpPr>
          <p:spPr bwMode="auto">
            <a:xfrm>
              <a:off x="2091" y="2266"/>
              <a:ext cx="774" cy="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1400" dirty="0">
                  <a:solidFill>
                    <a:schemeClr val="bg1"/>
                  </a:solidFill>
                  <a:effectLst/>
                  <a:latin typeface="Arial" pitchFamily="34" charset="0"/>
                </a:rPr>
                <a:t>①基本ケース</a:t>
              </a:r>
            </a:p>
          </p:txBody>
        </p:sp>
      </p:grpSp>
      <p:pic>
        <p:nvPicPr>
          <p:cNvPr id="62" name="Picture 9">
            <a:extLst>
              <a:ext uri="{FF2B5EF4-FFF2-40B4-BE49-F238E27FC236}">
                <a16:creationId xmlns:a16="http://schemas.microsoft.com/office/drawing/2014/main" id="{18133D6B-EE5B-421E-A5A8-9754AB200A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63788" y="1606997"/>
            <a:ext cx="2592387" cy="164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 name="Group 10">
            <a:extLst>
              <a:ext uri="{FF2B5EF4-FFF2-40B4-BE49-F238E27FC236}">
                <a16:creationId xmlns:a16="http://schemas.microsoft.com/office/drawing/2014/main" id="{1ED8594F-401A-4B30-9EF6-2F806835B86B}"/>
              </a:ext>
            </a:extLst>
          </p:cNvPr>
          <p:cNvGrpSpPr>
            <a:grpSpLocks/>
          </p:cNvGrpSpPr>
          <p:nvPr/>
        </p:nvGrpSpPr>
        <p:grpSpPr bwMode="auto">
          <a:xfrm>
            <a:off x="4943511" y="1559394"/>
            <a:ext cx="1228724" cy="308387"/>
            <a:chOff x="2091" y="2266"/>
            <a:chExt cx="774" cy="200"/>
          </a:xfrm>
          <a:solidFill>
            <a:schemeClr val="tx2">
              <a:lumMod val="60000"/>
              <a:lumOff val="40000"/>
            </a:schemeClr>
          </a:solidFill>
        </p:grpSpPr>
        <p:sp>
          <p:nvSpPr>
            <p:cNvPr id="64" name="Rectangle 11">
              <a:extLst>
                <a:ext uri="{FF2B5EF4-FFF2-40B4-BE49-F238E27FC236}">
                  <a16:creationId xmlns:a16="http://schemas.microsoft.com/office/drawing/2014/main" id="{CB6987AF-3269-49BD-9015-55D5C1CF68FA}"/>
                </a:ext>
              </a:extLst>
            </p:cNvPr>
            <p:cNvSpPr>
              <a:spLocks noChangeArrowheads="1"/>
            </p:cNvSpPr>
            <p:nvPr/>
          </p:nvSpPr>
          <p:spPr bwMode="auto">
            <a:xfrm>
              <a:off x="2126" y="2288"/>
              <a:ext cx="704" cy="1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ja-JP" altLang="en-US">
                <a:solidFill>
                  <a:schemeClr val="tx1"/>
                </a:solidFill>
                <a:effectLst/>
                <a:latin typeface="Arial" pitchFamily="34" charset="0"/>
              </a:endParaRPr>
            </a:p>
          </p:txBody>
        </p:sp>
        <p:sp>
          <p:nvSpPr>
            <p:cNvPr id="65" name="Text Box 12">
              <a:extLst>
                <a:ext uri="{FF2B5EF4-FFF2-40B4-BE49-F238E27FC236}">
                  <a16:creationId xmlns:a16="http://schemas.microsoft.com/office/drawing/2014/main" id="{9E808607-5BDF-4913-BB3E-02ACA7AAE7DA}"/>
                </a:ext>
              </a:extLst>
            </p:cNvPr>
            <p:cNvSpPr txBox="1">
              <a:spLocks noChangeArrowheads="1"/>
            </p:cNvSpPr>
            <p:nvPr/>
          </p:nvSpPr>
          <p:spPr bwMode="auto">
            <a:xfrm>
              <a:off x="2091" y="2266"/>
              <a:ext cx="774" cy="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1400">
                  <a:solidFill>
                    <a:schemeClr val="bg1"/>
                  </a:solidFill>
                  <a:effectLst/>
                  <a:latin typeface="Arial" pitchFamily="34" charset="0"/>
                </a:rPr>
                <a:t>②東側ケース</a:t>
              </a:r>
            </a:p>
          </p:txBody>
        </p:sp>
      </p:grpSp>
      <p:grpSp>
        <p:nvGrpSpPr>
          <p:cNvPr id="66" name="Group 13">
            <a:extLst>
              <a:ext uri="{FF2B5EF4-FFF2-40B4-BE49-F238E27FC236}">
                <a16:creationId xmlns:a16="http://schemas.microsoft.com/office/drawing/2014/main" id="{D5D006C3-D208-4F8F-8550-D23B5E56369E}"/>
              </a:ext>
            </a:extLst>
          </p:cNvPr>
          <p:cNvGrpSpPr>
            <a:grpSpLocks/>
          </p:cNvGrpSpPr>
          <p:nvPr/>
        </p:nvGrpSpPr>
        <p:grpSpPr bwMode="auto">
          <a:xfrm>
            <a:off x="479461" y="3335700"/>
            <a:ext cx="1228724" cy="308387"/>
            <a:chOff x="2091" y="2266"/>
            <a:chExt cx="774" cy="200"/>
          </a:xfrm>
          <a:solidFill>
            <a:schemeClr val="tx2">
              <a:lumMod val="60000"/>
              <a:lumOff val="40000"/>
            </a:schemeClr>
          </a:solidFill>
        </p:grpSpPr>
        <p:sp>
          <p:nvSpPr>
            <p:cNvPr id="67" name="Rectangle 14">
              <a:extLst>
                <a:ext uri="{FF2B5EF4-FFF2-40B4-BE49-F238E27FC236}">
                  <a16:creationId xmlns:a16="http://schemas.microsoft.com/office/drawing/2014/main" id="{2ECB02AB-24E0-42D7-9344-D7EC27630148}"/>
                </a:ext>
              </a:extLst>
            </p:cNvPr>
            <p:cNvSpPr>
              <a:spLocks noChangeArrowheads="1"/>
            </p:cNvSpPr>
            <p:nvPr/>
          </p:nvSpPr>
          <p:spPr bwMode="auto">
            <a:xfrm>
              <a:off x="2126" y="2288"/>
              <a:ext cx="704" cy="1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ja-JP" altLang="en-US">
                <a:solidFill>
                  <a:schemeClr val="tx1"/>
                </a:solidFill>
                <a:effectLst/>
                <a:latin typeface="Arial" pitchFamily="34" charset="0"/>
              </a:endParaRPr>
            </a:p>
          </p:txBody>
        </p:sp>
        <p:sp>
          <p:nvSpPr>
            <p:cNvPr id="68" name="Text Box 15">
              <a:extLst>
                <a:ext uri="{FF2B5EF4-FFF2-40B4-BE49-F238E27FC236}">
                  <a16:creationId xmlns:a16="http://schemas.microsoft.com/office/drawing/2014/main" id="{8F03EDD8-9000-4F6C-BED0-AD81221D9D8A}"/>
                </a:ext>
              </a:extLst>
            </p:cNvPr>
            <p:cNvSpPr txBox="1">
              <a:spLocks noChangeArrowheads="1"/>
            </p:cNvSpPr>
            <p:nvPr/>
          </p:nvSpPr>
          <p:spPr bwMode="auto">
            <a:xfrm>
              <a:off x="2091" y="2266"/>
              <a:ext cx="774" cy="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1400" dirty="0">
                  <a:solidFill>
                    <a:schemeClr val="bg1"/>
                  </a:solidFill>
                  <a:effectLst/>
                  <a:latin typeface="Arial" pitchFamily="34" charset="0"/>
                </a:rPr>
                <a:t>③西側ケース</a:t>
              </a:r>
            </a:p>
          </p:txBody>
        </p:sp>
      </p:grpSp>
      <p:grpSp>
        <p:nvGrpSpPr>
          <p:cNvPr id="69" name="Group 16">
            <a:extLst>
              <a:ext uri="{FF2B5EF4-FFF2-40B4-BE49-F238E27FC236}">
                <a16:creationId xmlns:a16="http://schemas.microsoft.com/office/drawing/2014/main" id="{984C590A-6006-417C-9053-6DE757E00CE3}"/>
              </a:ext>
            </a:extLst>
          </p:cNvPr>
          <p:cNvGrpSpPr>
            <a:grpSpLocks/>
          </p:cNvGrpSpPr>
          <p:nvPr/>
        </p:nvGrpSpPr>
        <p:grpSpPr bwMode="auto">
          <a:xfrm>
            <a:off x="4943511" y="3286359"/>
            <a:ext cx="1228724" cy="308387"/>
            <a:chOff x="2091" y="2266"/>
            <a:chExt cx="774" cy="200"/>
          </a:xfrm>
          <a:solidFill>
            <a:schemeClr val="tx2">
              <a:lumMod val="60000"/>
              <a:lumOff val="40000"/>
            </a:schemeClr>
          </a:solidFill>
        </p:grpSpPr>
        <p:sp>
          <p:nvSpPr>
            <p:cNvPr id="70" name="Rectangle 17">
              <a:extLst>
                <a:ext uri="{FF2B5EF4-FFF2-40B4-BE49-F238E27FC236}">
                  <a16:creationId xmlns:a16="http://schemas.microsoft.com/office/drawing/2014/main" id="{8F84C4FD-62DF-4B97-867B-3F99F7D7BCC3}"/>
                </a:ext>
              </a:extLst>
            </p:cNvPr>
            <p:cNvSpPr>
              <a:spLocks noChangeArrowheads="1"/>
            </p:cNvSpPr>
            <p:nvPr/>
          </p:nvSpPr>
          <p:spPr bwMode="auto">
            <a:xfrm>
              <a:off x="2126" y="2288"/>
              <a:ext cx="704" cy="1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ja-JP" altLang="en-US">
                <a:solidFill>
                  <a:schemeClr val="tx1"/>
                </a:solidFill>
                <a:effectLst/>
                <a:latin typeface="Arial" pitchFamily="34" charset="0"/>
              </a:endParaRPr>
            </a:p>
          </p:txBody>
        </p:sp>
        <p:sp>
          <p:nvSpPr>
            <p:cNvPr id="71" name="Text Box 18">
              <a:extLst>
                <a:ext uri="{FF2B5EF4-FFF2-40B4-BE49-F238E27FC236}">
                  <a16:creationId xmlns:a16="http://schemas.microsoft.com/office/drawing/2014/main" id="{B4962080-58B2-4AC9-BCDE-E79AF9F8C1DC}"/>
                </a:ext>
              </a:extLst>
            </p:cNvPr>
            <p:cNvSpPr txBox="1">
              <a:spLocks noChangeArrowheads="1"/>
            </p:cNvSpPr>
            <p:nvPr/>
          </p:nvSpPr>
          <p:spPr bwMode="auto">
            <a:xfrm>
              <a:off x="2091" y="2266"/>
              <a:ext cx="774" cy="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1400">
                  <a:solidFill>
                    <a:schemeClr val="bg1"/>
                  </a:solidFill>
                  <a:effectLst/>
                  <a:latin typeface="Arial" pitchFamily="34" charset="0"/>
                </a:rPr>
                <a:t>④陸側ケース</a:t>
              </a:r>
            </a:p>
          </p:txBody>
        </p:sp>
      </p:grpSp>
      <p:grpSp>
        <p:nvGrpSpPr>
          <p:cNvPr id="72" name="Group 19">
            <a:extLst>
              <a:ext uri="{FF2B5EF4-FFF2-40B4-BE49-F238E27FC236}">
                <a16:creationId xmlns:a16="http://schemas.microsoft.com/office/drawing/2014/main" id="{6C9A33C2-607E-4012-BC1A-F2C6663FE53E}"/>
              </a:ext>
            </a:extLst>
          </p:cNvPr>
          <p:cNvGrpSpPr>
            <a:grpSpLocks/>
          </p:cNvGrpSpPr>
          <p:nvPr/>
        </p:nvGrpSpPr>
        <p:grpSpPr bwMode="auto">
          <a:xfrm>
            <a:off x="471083" y="5169390"/>
            <a:ext cx="1262063" cy="308386"/>
            <a:chOff x="2091" y="2266"/>
            <a:chExt cx="795" cy="200"/>
          </a:xfrm>
          <a:solidFill>
            <a:schemeClr val="tx2">
              <a:lumMod val="60000"/>
              <a:lumOff val="40000"/>
            </a:schemeClr>
          </a:solidFill>
        </p:grpSpPr>
        <p:sp>
          <p:nvSpPr>
            <p:cNvPr id="73" name="Rectangle 20">
              <a:extLst>
                <a:ext uri="{FF2B5EF4-FFF2-40B4-BE49-F238E27FC236}">
                  <a16:creationId xmlns:a16="http://schemas.microsoft.com/office/drawing/2014/main" id="{5D12E3F5-2041-4B57-AE8A-57E403D45F6D}"/>
                </a:ext>
              </a:extLst>
            </p:cNvPr>
            <p:cNvSpPr>
              <a:spLocks noChangeArrowheads="1"/>
            </p:cNvSpPr>
            <p:nvPr/>
          </p:nvSpPr>
          <p:spPr bwMode="auto">
            <a:xfrm>
              <a:off x="2126" y="2288"/>
              <a:ext cx="704" cy="1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ja-JP" altLang="en-US">
                <a:solidFill>
                  <a:schemeClr val="tx1"/>
                </a:solidFill>
                <a:effectLst/>
                <a:latin typeface="Arial" pitchFamily="34" charset="0"/>
              </a:endParaRPr>
            </a:p>
          </p:txBody>
        </p:sp>
        <p:sp>
          <p:nvSpPr>
            <p:cNvPr id="74" name="Text Box 21">
              <a:extLst>
                <a:ext uri="{FF2B5EF4-FFF2-40B4-BE49-F238E27FC236}">
                  <a16:creationId xmlns:a16="http://schemas.microsoft.com/office/drawing/2014/main" id="{DF6FD6EC-419D-44FF-A5D2-E1082F5E3F5B}"/>
                </a:ext>
              </a:extLst>
            </p:cNvPr>
            <p:cNvSpPr txBox="1">
              <a:spLocks noChangeArrowheads="1"/>
            </p:cNvSpPr>
            <p:nvPr/>
          </p:nvSpPr>
          <p:spPr bwMode="auto">
            <a:xfrm>
              <a:off x="2091" y="2266"/>
              <a:ext cx="795" cy="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1400" dirty="0">
                  <a:solidFill>
                    <a:schemeClr val="bg1"/>
                  </a:solidFill>
                  <a:effectLst/>
                  <a:latin typeface="Arial" pitchFamily="34" charset="0"/>
                </a:rPr>
                <a:t>⑤経験的手法</a:t>
              </a:r>
            </a:p>
          </p:txBody>
        </p:sp>
      </p:grpSp>
      <p:pic>
        <p:nvPicPr>
          <p:cNvPr id="78" name="Picture 25">
            <a:extLst>
              <a:ext uri="{FF2B5EF4-FFF2-40B4-BE49-F238E27FC236}">
                <a16:creationId xmlns:a16="http://schemas.microsoft.com/office/drawing/2014/main" id="{40F3508D-ED91-4AFE-AA5F-EEC7FA83755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56175" y="1978603"/>
            <a:ext cx="1863725" cy="123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6">
            <a:extLst>
              <a:ext uri="{FF2B5EF4-FFF2-40B4-BE49-F238E27FC236}">
                <a16:creationId xmlns:a16="http://schemas.microsoft.com/office/drawing/2014/main" id="{0ABBE09A-0007-40FB-AE69-55D99F44719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0063" y="3774955"/>
            <a:ext cx="1863725" cy="123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7">
            <a:extLst>
              <a:ext uri="{FF2B5EF4-FFF2-40B4-BE49-F238E27FC236}">
                <a16:creationId xmlns:a16="http://schemas.microsoft.com/office/drawing/2014/main" id="{A52155F0-AC13-46C2-B4F0-B8DE02E9E77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56174" y="3705568"/>
            <a:ext cx="1874838" cy="123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8">
            <a:extLst>
              <a:ext uri="{FF2B5EF4-FFF2-40B4-BE49-F238E27FC236}">
                <a16:creationId xmlns:a16="http://schemas.microsoft.com/office/drawing/2014/main" id="{B789C1E0-B2E4-4E7B-BA73-F2C7DA8E3D2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18312" y="1606998"/>
            <a:ext cx="2601912" cy="163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9">
            <a:extLst>
              <a:ext uri="{FF2B5EF4-FFF2-40B4-BE49-F238E27FC236}">
                <a16:creationId xmlns:a16="http://schemas.microsoft.com/office/drawing/2014/main" id="{D0C04C7E-28CA-4978-8454-57EFA2EAC88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63787" y="3355550"/>
            <a:ext cx="2576512" cy="163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30">
            <a:extLst>
              <a:ext uri="{FF2B5EF4-FFF2-40B4-BE49-F238E27FC236}">
                <a16:creationId xmlns:a16="http://schemas.microsoft.com/office/drawing/2014/main" id="{F715934A-955A-42DE-863D-C9EDB6D7E46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27837" y="3355549"/>
            <a:ext cx="2576512" cy="163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31">
            <a:extLst>
              <a:ext uri="{FF2B5EF4-FFF2-40B4-BE49-F238E27FC236}">
                <a16:creationId xmlns:a16="http://schemas.microsoft.com/office/drawing/2014/main" id="{DA9F8799-2C0A-4E6B-9E7D-9083AFF82C18}"/>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10944" y="5120054"/>
            <a:ext cx="2584450" cy="163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 name="Group 39">
            <a:extLst>
              <a:ext uri="{FF2B5EF4-FFF2-40B4-BE49-F238E27FC236}">
                <a16:creationId xmlns:a16="http://schemas.microsoft.com/office/drawing/2014/main" id="{C78103A3-E413-4BFC-8C92-ED04A9FB9123}"/>
              </a:ext>
            </a:extLst>
          </p:cNvPr>
          <p:cNvGrpSpPr>
            <a:grpSpLocks/>
          </p:cNvGrpSpPr>
          <p:nvPr/>
        </p:nvGrpSpPr>
        <p:grpSpPr bwMode="auto">
          <a:xfrm>
            <a:off x="839824" y="2956193"/>
            <a:ext cx="1108075" cy="215871"/>
            <a:chOff x="476" y="1662"/>
            <a:chExt cx="698" cy="140"/>
          </a:xfrm>
        </p:grpSpPr>
        <p:sp>
          <p:nvSpPr>
            <p:cNvPr id="88" name="Text Box 40">
              <a:extLst>
                <a:ext uri="{FF2B5EF4-FFF2-40B4-BE49-F238E27FC236}">
                  <a16:creationId xmlns:a16="http://schemas.microsoft.com/office/drawing/2014/main" id="{78CD52E1-B5A9-4233-ABE3-EB837742A943}"/>
                </a:ext>
              </a:extLst>
            </p:cNvPr>
            <p:cNvSpPr txBox="1">
              <a:spLocks noChangeArrowheads="1"/>
            </p:cNvSpPr>
            <p:nvPr/>
          </p:nvSpPr>
          <p:spPr bwMode="auto">
            <a:xfrm>
              <a:off x="476" y="1662"/>
              <a:ext cx="698"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800" dirty="0">
                  <a:effectLst/>
                  <a:latin typeface="Arial" pitchFamily="34" charset="0"/>
                </a:rPr>
                <a:t>強震動生成域の配置</a:t>
              </a:r>
            </a:p>
          </p:txBody>
        </p:sp>
        <p:sp>
          <p:nvSpPr>
            <p:cNvPr id="89" name="Rectangle 41">
              <a:extLst>
                <a:ext uri="{FF2B5EF4-FFF2-40B4-BE49-F238E27FC236}">
                  <a16:creationId xmlns:a16="http://schemas.microsoft.com/office/drawing/2014/main" id="{96A40260-A3A8-45E8-B3D9-FB1BFE83B5B2}"/>
                </a:ext>
              </a:extLst>
            </p:cNvPr>
            <p:cNvSpPr>
              <a:spLocks noChangeArrowheads="1"/>
            </p:cNvSpPr>
            <p:nvPr/>
          </p:nvSpPr>
          <p:spPr bwMode="auto">
            <a:xfrm>
              <a:off x="511" y="1681"/>
              <a:ext cx="614" cy="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ja-JP" altLang="en-US" b="0">
                <a:solidFill>
                  <a:schemeClr val="tx1"/>
                </a:solidFill>
                <a:effectLst/>
                <a:latin typeface="Arial" pitchFamily="34" charset="0"/>
              </a:endParaRPr>
            </a:p>
          </p:txBody>
        </p:sp>
      </p:grpSp>
      <p:grpSp>
        <p:nvGrpSpPr>
          <p:cNvPr id="90" name="Group 42">
            <a:extLst>
              <a:ext uri="{FF2B5EF4-FFF2-40B4-BE49-F238E27FC236}">
                <a16:creationId xmlns:a16="http://schemas.microsoft.com/office/drawing/2014/main" id="{01AA943D-7C21-40F8-BD42-210B0039574F}"/>
              </a:ext>
            </a:extLst>
          </p:cNvPr>
          <p:cNvGrpSpPr>
            <a:grpSpLocks/>
          </p:cNvGrpSpPr>
          <p:nvPr/>
        </p:nvGrpSpPr>
        <p:grpSpPr bwMode="auto">
          <a:xfrm>
            <a:off x="839824" y="4704745"/>
            <a:ext cx="1108076" cy="215871"/>
            <a:chOff x="476" y="1662"/>
            <a:chExt cx="698" cy="140"/>
          </a:xfrm>
        </p:grpSpPr>
        <p:sp>
          <p:nvSpPr>
            <p:cNvPr id="91" name="Text Box 43">
              <a:extLst>
                <a:ext uri="{FF2B5EF4-FFF2-40B4-BE49-F238E27FC236}">
                  <a16:creationId xmlns:a16="http://schemas.microsoft.com/office/drawing/2014/main" id="{E962A3E1-A1AB-47E7-8A36-1FAC580C6C42}"/>
                </a:ext>
              </a:extLst>
            </p:cNvPr>
            <p:cNvSpPr txBox="1">
              <a:spLocks noChangeArrowheads="1"/>
            </p:cNvSpPr>
            <p:nvPr/>
          </p:nvSpPr>
          <p:spPr bwMode="auto">
            <a:xfrm>
              <a:off x="476" y="1662"/>
              <a:ext cx="698"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800" dirty="0">
                  <a:effectLst/>
                  <a:latin typeface="Arial" pitchFamily="34" charset="0"/>
                </a:rPr>
                <a:t>強震動生成域の配置</a:t>
              </a:r>
            </a:p>
          </p:txBody>
        </p:sp>
        <p:sp>
          <p:nvSpPr>
            <p:cNvPr id="92" name="Rectangle 44">
              <a:extLst>
                <a:ext uri="{FF2B5EF4-FFF2-40B4-BE49-F238E27FC236}">
                  <a16:creationId xmlns:a16="http://schemas.microsoft.com/office/drawing/2014/main" id="{90160BD3-8F8E-4398-851E-72CE224EB117}"/>
                </a:ext>
              </a:extLst>
            </p:cNvPr>
            <p:cNvSpPr>
              <a:spLocks noChangeArrowheads="1"/>
            </p:cNvSpPr>
            <p:nvPr/>
          </p:nvSpPr>
          <p:spPr bwMode="auto">
            <a:xfrm>
              <a:off x="511" y="1681"/>
              <a:ext cx="614" cy="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ja-JP" altLang="en-US" b="0">
                <a:solidFill>
                  <a:schemeClr val="tx1"/>
                </a:solidFill>
                <a:effectLst/>
                <a:latin typeface="Arial" pitchFamily="34" charset="0"/>
              </a:endParaRPr>
            </a:p>
          </p:txBody>
        </p:sp>
      </p:grpSp>
      <p:grpSp>
        <p:nvGrpSpPr>
          <p:cNvPr id="93" name="Group 45">
            <a:extLst>
              <a:ext uri="{FF2B5EF4-FFF2-40B4-BE49-F238E27FC236}">
                <a16:creationId xmlns:a16="http://schemas.microsoft.com/office/drawing/2014/main" id="{EC89D092-7D91-4BA1-8E92-B9E4D8C1DC91}"/>
              </a:ext>
            </a:extLst>
          </p:cNvPr>
          <p:cNvGrpSpPr>
            <a:grpSpLocks/>
          </p:cNvGrpSpPr>
          <p:nvPr/>
        </p:nvGrpSpPr>
        <p:grpSpPr bwMode="auto">
          <a:xfrm>
            <a:off x="5303874" y="2886806"/>
            <a:ext cx="1108076" cy="215870"/>
            <a:chOff x="476" y="1662"/>
            <a:chExt cx="698" cy="140"/>
          </a:xfrm>
        </p:grpSpPr>
        <p:sp>
          <p:nvSpPr>
            <p:cNvPr id="94" name="Text Box 46">
              <a:extLst>
                <a:ext uri="{FF2B5EF4-FFF2-40B4-BE49-F238E27FC236}">
                  <a16:creationId xmlns:a16="http://schemas.microsoft.com/office/drawing/2014/main" id="{3E4500B0-D5A4-4113-97C9-742B56C4E757}"/>
                </a:ext>
              </a:extLst>
            </p:cNvPr>
            <p:cNvSpPr txBox="1">
              <a:spLocks noChangeArrowheads="1"/>
            </p:cNvSpPr>
            <p:nvPr/>
          </p:nvSpPr>
          <p:spPr bwMode="auto">
            <a:xfrm>
              <a:off x="476" y="1662"/>
              <a:ext cx="698"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800" dirty="0">
                  <a:effectLst/>
                  <a:latin typeface="Arial" pitchFamily="34" charset="0"/>
                </a:rPr>
                <a:t>強震動生成域の配置</a:t>
              </a:r>
            </a:p>
          </p:txBody>
        </p:sp>
        <p:sp>
          <p:nvSpPr>
            <p:cNvPr id="95" name="Rectangle 47">
              <a:extLst>
                <a:ext uri="{FF2B5EF4-FFF2-40B4-BE49-F238E27FC236}">
                  <a16:creationId xmlns:a16="http://schemas.microsoft.com/office/drawing/2014/main" id="{E4E9F6E3-04A5-4C8E-89BA-A64B0357820D}"/>
                </a:ext>
              </a:extLst>
            </p:cNvPr>
            <p:cNvSpPr>
              <a:spLocks noChangeArrowheads="1"/>
            </p:cNvSpPr>
            <p:nvPr/>
          </p:nvSpPr>
          <p:spPr bwMode="auto">
            <a:xfrm>
              <a:off x="511" y="1681"/>
              <a:ext cx="614" cy="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ja-JP" altLang="en-US" b="0">
                <a:solidFill>
                  <a:schemeClr val="tx1"/>
                </a:solidFill>
                <a:effectLst/>
                <a:latin typeface="Arial" pitchFamily="34" charset="0"/>
              </a:endParaRPr>
            </a:p>
          </p:txBody>
        </p:sp>
      </p:grpSp>
      <p:grpSp>
        <p:nvGrpSpPr>
          <p:cNvPr id="96" name="Group 48">
            <a:extLst>
              <a:ext uri="{FF2B5EF4-FFF2-40B4-BE49-F238E27FC236}">
                <a16:creationId xmlns:a16="http://schemas.microsoft.com/office/drawing/2014/main" id="{01DEB381-3F9F-411B-A709-C5A11AF7B034}"/>
              </a:ext>
            </a:extLst>
          </p:cNvPr>
          <p:cNvGrpSpPr>
            <a:grpSpLocks/>
          </p:cNvGrpSpPr>
          <p:nvPr/>
        </p:nvGrpSpPr>
        <p:grpSpPr bwMode="auto">
          <a:xfrm>
            <a:off x="5303874" y="4635358"/>
            <a:ext cx="1108076" cy="215870"/>
            <a:chOff x="476" y="1662"/>
            <a:chExt cx="698" cy="140"/>
          </a:xfrm>
        </p:grpSpPr>
        <p:sp>
          <p:nvSpPr>
            <p:cNvPr id="97" name="Text Box 49">
              <a:extLst>
                <a:ext uri="{FF2B5EF4-FFF2-40B4-BE49-F238E27FC236}">
                  <a16:creationId xmlns:a16="http://schemas.microsoft.com/office/drawing/2014/main" id="{5F9A50CF-044F-4A00-B834-E3008CB29620}"/>
                </a:ext>
              </a:extLst>
            </p:cNvPr>
            <p:cNvSpPr txBox="1">
              <a:spLocks noChangeArrowheads="1"/>
            </p:cNvSpPr>
            <p:nvPr/>
          </p:nvSpPr>
          <p:spPr bwMode="auto">
            <a:xfrm>
              <a:off x="476" y="1662"/>
              <a:ext cx="698"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800" dirty="0">
                  <a:effectLst/>
                  <a:latin typeface="Arial" pitchFamily="34" charset="0"/>
                </a:rPr>
                <a:t>強震動生成域の配置</a:t>
              </a:r>
            </a:p>
          </p:txBody>
        </p:sp>
        <p:sp>
          <p:nvSpPr>
            <p:cNvPr id="98" name="Rectangle 50">
              <a:extLst>
                <a:ext uri="{FF2B5EF4-FFF2-40B4-BE49-F238E27FC236}">
                  <a16:creationId xmlns:a16="http://schemas.microsoft.com/office/drawing/2014/main" id="{A1404FF1-21CB-4107-8690-29BCD977C829}"/>
                </a:ext>
              </a:extLst>
            </p:cNvPr>
            <p:cNvSpPr>
              <a:spLocks noChangeArrowheads="1"/>
            </p:cNvSpPr>
            <p:nvPr/>
          </p:nvSpPr>
          <p:spPr bwMode="auto">
            <a:xfrm>
              <a:off x="511" y="1681"/>
              <a:ext cx="614" cy="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ja-JP" altLang="en-US" b="0">
                <a:solidFill>
                  <a:schemeClr val="tx1"/>
                </a:solidFill>
                <a:effectLst/>
                <a:latin typeface="Arial" pitchFamily="34" charset="0"/>
              </a:endParaRPr>
            </a:p>
          </p:txBody>
        </p:sp>
      </p:grpSp>
      <p:grpSp>
        <p:nvGrpSpPr>
          <p:cNvPr id="99" name="Group 51">
            <a:extLst>
              <a:ext uri="{FF2B5EF4-FFF2-40B4-BE49-F238E27FC236}">
                <a16:creationId xmlns:a16="http://schemas.microsoft.com/office/drawing/2014/main" id="{D2949A3C-0428-4ED8-B47A-2D8BFAF60247}"/>
              </a:ext>
            </a:extLst>
          </p:cNvPr>
          <p:cNvGrpSpPr>
            <a:grpSpLocks/>
          </p:cNvGrpSpPr>
          <p:nvPr/>
        </p:nvGrpSpPr>
        <p:grpSpPr bwMode="auto">
          <a:xfrm>
            <a:off x="2495588" y="1627045"/>
            <a:ext cx="1081087" cy="215871"/>
            <a:chOff x="1519" y="799"/>
            <a:chExt cx="681" cy="140"/>
          </a:xfrm>
        </p:grpSpPr>
        <p:sp>
          <p:nvSpPr>
            <p:cNvPr id="100" name="Text Box 52">
              <a:extLst>
                <a:ext uri="{FF2B5EF4-FFF2-40B4-BE49-F238E27FC236}">
                  <a16:creationId xmlns:a16="http://schemas.microsoft.com/office/drawing/2014/main" id="{1C3FCAB2-476C-425C-A84F-D10AE944EA13}"/>
                </a:ext>
              </a:extLst>
            </p:cNvPr>
            <p:cNvSpPr txBox="1">
              <a:spLocks noChangeArrowheads="1"/>
            </p:cNvSpPr>
            <p:nvPr/>
          </p:nvSpPr>
          <p:spPr bwMode="auto">
            <a:xfrm>
              <a:off x="1519" y="799"/>
              <a:ext cx="68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ja-JP" altLang="en-US" sz="800">
                  <a:effectLst/>
                  <a:latin typeface="Arial" pitchFamily="34" charset="0"/>
                </a:rPr>
                <a:t>震度分布</a:t>
              </a:r>
            </a:p>
          </p:txBody>
        </p:sp>
        <p:sp>
          <p:nvSpPr>
            <p:cNvPr id="101" name="Rectangle 53">
              <a:extLst>
                <a:ext uri="{FF2B5EF4-FFF2-40B4-BE49-F238E27FC236}">
                  <a16:creationId xmlns:a16="http://schemas.microsoft.com/office/drawing/2014/main" id="{CDF8D3FF-EFC8-4AFF-814B-8DE84D207A60}"/>
                </a:ext>
              </a:extLst>
            </p:cNvPr>
            <p:cNvSpPr>
              <a:spLocks noChangeArrowheads="1"/>
            </p:cNvSpPr>
            <p:nvPr/>
          </p:nvSpPr>
          <p:spPr bwMode="auto">
            <a:xfrm>
              <a:off x="1554" y="818"/>
              <a:ext cx="614" cy="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ja-JP" altLang="en-US" b="0">
                <a:solidFill>
                  <a:schemeClr val="tx1"/>
                </a:solidFill>
                <a:effectLst/>
                <a:latin typeface="Arial" pitchFamily="34" charset="0"/>
              </a:endParaRPr>
            </a:p>
          </p:txBody>
        </p:sp>
      </p:grpSp>
      <p:grpSp>
        <p:nvGrpSpPr>
          <p:cNvPr id="102" name="Group 54">
            <a:extLst>
              <a:ext uri="{FF2B5EF4-FFF2-40B4-BE49-F238E27FC236}">
                <a16:creationId xmlns:a16="http://schemas.microsoft.com/office/drawing/2014/main" id="{0D1FADBC-DCC7-427A-B1D9-F46B5076BC2B}"/>
              </a:ext>
            </a:extLst>
          </p:cNvPr>
          <p:cNvGrpSpPr>
            <a:grpSpLocks/>
          </p:cNvGrpSpPr>
          <p:nvPr/>
        </p:nvGrpSpPr>
        <p:grpSpPr bwMode="auto">
          <a:xfrm>
            <a:off x="6961224" y="1628587"/>
            <a:ext cx="1081088" cy="215870"/>
            <a:chOff x="1519" y="799"/>
            <a:chExt cx="681" cy="140"/>
          </a:xfrm>
        </p:grpSpPr>
        <p:sp>
          <p:nvSpPr>
            <p:cNvPr id="103" name="Text Box 55">
              <a:extLst>
                <a:ext uri="{FF2B5EF4-FFF2-40B4-BE49-F238E27FC236}">
                  <a16:creationId xmlns:a16="http://schemas.microsoft.com/office/drawing/2014/main" id="{E4C42639-1362-4E7E-AF5C-B9F88681C0B9}"/>
                </a:ext>
              </a:extLst>
            </p:cNvPr>
            <p:cNvSpPr txBox="1">
              <a:spLocks noChangeArrowheads="1"/>
            </p:cNvSpPr>
            <p:nvPr/>
          </p:nvSpPr>
          <p:spPr bwMode="auto">
            <a:xfrm>
              <a:off x="1519" y="799"/>
              <a:ext cx="68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ja-JP" altLang="en-US" sz="800">
                  <a:effectLst/>
                  <a:latin typeface="Arial" pitchFamily="34" charset="0"/>
                </a:rPr>
                <a:t>震度分布</a:t>
              </a:r>
            </a:p>
          </p:txBody>
        </p:sp>
        <p:sp>
          <p:nvSpPr>
            <p:cNvPr id="104" name="Rectangle 56">
              <a:extLst>
                <a:ext uri="{FF2B5EF4-FFF2-40B4-BE49-F238E27FC236}">
                  <a16:creationId xmlns:a16="http://schemas.microsoft.com/office/drawing/2014/main" id="{46D0BCEF-2D68-4BE8-BE16-62E5CA784091}"/>
                </a:ext>
              </a:extLst>
            </p:cNvPr>
            <p:cNvSpPr>
              <a:spLocks noChangeArrowheads="1"/>
            </p:cNvSpPr>
            <p:nvPr/>
          </p:nvSpPr>
          <p:spPr bwMode="auto">
            <a:xfrm>
              <a:off x="1554" y="818"/>
              <a:ext cx="614" cy="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ja-JP" altLang="en-US" b="0">
                <a:solidFill>
                  <a:schemeClr val="tx1"/>
                </a:solidFill>
                <a:effectLst/>
                <a:latin typeface="Arial" pitchFamily="34" charset="0"/>
              </a:endParaRPr>
            </a:p>
          </p:txBody>
        </p:sp>
      </p:grpSp>
      <p:grpSp>
        <p:nvGrpSpPr>
          <p:cNvPr id="105" name="Group 57">
            <a:extLst>
              <a:ext uri="{FF2B5EF4-FFF2-40B4-BE49-F238E27FC236}">
                <a16:creationId xmlns:a16="http://schemas.microsoft.com/office/drawing/2014/main" id="{1F2DF7A9-B2CE-4887-872D-4A742415367D}"/>
              </a:ext>
            </a:extLst>
          </p:cNvPr>
          <p:cNvGrpSpPr>
            <a:grpSpLocks/>
          </p:cNvGrpSpPr>
          <p:nvPr/>
        </p:nvGrpSpPr>
        <p:grpSpPr bwMode="auto">
          <a:xfrm>
            <a:off x="2495588" y="3375597"/>
            <a:ext cx="1081087" cy="215871"/>
            <a:chOff x="1519" y="799"/>
            <a:chExt cx="681" cy="140"/>
          </a:xfrm>
        </p:grpSpPr>
        <p:sp>
          <p:nvSpPr>
            <p:cNvPr id="106" name="Text Box 58">
              <a:extLst>
                <a:ext uri="{FF2B5EF4-FFF2-40B4-BE49-F238E27FC236}">
                  <a16:creationId xmlns:a16="http://schemas.microsoft.com/office/drawing/2014/main" id="{D1555446-E516-488C-8BFF-309756347BC5}"/>
                </a:ext>
              </a:extLst>
            </p:cNvPr>
            <p:cNvSpPr txBox="1">
              <a:spLocks noChangeArrowheads="1"/>
            </p:cNvSpPr>
            <p:nvPr/>
          </p:nvSpPr>
          <p:spPr bwMode="auto">
            <a:xfrm>
              <a:off x="1519" y="799"/>
              <a:ext cx="68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ja-JP" altLang="en-US" sz="800">
                  <a:effectLst/>
                  <a:latin typeface="Arial" pitchFamily="34" charset="0"/>
                </a:rPr>
                <a:t>震度分布</a:t>
              </a:r>
            </a:p>
          </p:txBody>
        </p:sp>
        <p:sp>
          <p:nvSpPr>
            <p:cNvPr id="107" name="Rectangle 59">
              <a:extLst>
                <a:ext uri="{FF2B5EF4-FFF2-40B4-BE49-F238E27FC236}">
                  <a16:creationId xmlns:a16="http://schemas.microsoft.com/office/drawing/2014/main" id="{E33F7DB9-9BEC-42D9-B309-1B168814BE00}"/>
                </a:ext>
              </a:extLst>
            </p:cNvPr>
            <p:cNvSpPr>
              <a:spLocks noChangeArrowheads="1"/>
            </p:cNvSpPr>
            <p:nvPr/>
          </p:nvSpPr>
          <p:spPr bwMode="auto">
            <a:xfrm>
              <a:off x="1554" y="818"/>
              <a:ext cx="614" cy="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ja-JP" altLang="en-US" b="0">
                <a:solidFill>
                  <a:schemeClr val="tx1"/>
                </a:solidFill>
                <a:effectLst/>
                <a:latin typeface="Arial" pitchFamily="34" charset="0"/>
              </a:endParaRPr>
            </a:p>
          </p:txBody>
        </p:sp>
      </p:grpSp>
      <p:grpSp>
        <p:nvGrpSpPr>
          <p:cNvPr id="108" name="Group 60">
            <a:extLst>
              <a:ext uri="{FF2B5EF4-FFF2-40B4-BE49-F238E27FC236}">
                <a16:creationId xmlns:a16="http://schemas.microsoft.com/office/drawing/2014/main" id="{8D29316E-30B7-4278-9DF2-67025A312330}"/>
              </a:ext>
            </a:extLst>
          </p:cNvPr>
          <p:cNvGrpSpPr>
            <a:grpSpLocks/>
          </p:cNvGrpSpPr>
          <p:nvPr/>
        </p:nvGrpSpPr>
        <p:grpSpPr bwMode="auto">
          <a:xfrm>
            <a:off x="6961224" y="3375597"/>
            <a:ext cx="1081088" cy="215871"/>
            <a:chOff x="1519" y="799"/>
            <a:chExt cx="681" cy="140"/>
          </a:xfrm>
        </p:grpSpPr>
        <p:sp>
          <p:nvSpPr>
            <p:cNvPr id="109" name="Text Box 61">
              <a:extLst>
                <a:ext uri="{FF2B5EF4-FFF2-40B4-BE49-F238E27FC236}">
                  <a16:creationId xmlns:a16="http://schemas.microsoft.com/office/drawing/2014/main" id="{1073ECF6-CBF6-49C1-9043-9D3EB004B9D6}"/>
                </a:ext>
              </a:extLst>
            </p:cNvPr>
            <p:cNvSpPr txBox="1">
              <a:spLocks noChangeArrowheads="1"/>
            </p:cNvSpPr>
            <p:nvPr/>
          </p:nvSpPr>
          <p:spPr bwMode="auto">
            <a:xfrm>
              <a:off x="1519" y="799"/>
              <a:ext cx="68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ja-JP" altLang="en-US" sz="800">
                  <a:effectLst/>
                  <a:latin typeface="Arial" pitchFamily="34" charset="0"/>
                </a:rPr>
                <a:t>震度分布</a:t>
              </a:r>
            </a:p>
          </p:txBody>
        </p:sp>
        <p:sp>
          <p:nvSpPr>
            <p:cNvPr id="110" name="Rectangle 62">
              <a:extLst>
                <a:ext uri="{FF2B5EF4-FFF2-40B4-BE49-F238E27FC236}">
                  <a16:creationId xmlns:a16="http://schemas.microsoft.com/office/drawing/2014/main" id="{FB483302-9464-4D42-83E6-C7CA30ED8B28}"/>
                </a:ext>
              </a:extLst>
            </p:cNvPr>
            <p:cNvSpPr>
              <a:spLocks noChangeArrowheads="1"/>
            </p:cNvSpPr>
            <p:nvPr/>
          </p:nvSpPr>
          <p:spPr bwMode="auto">
            <a:xfrm>
              <a:off x="1554" y="818"/>
              <a:ext cx="614" cy="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ja-JP" altLang="en-US" b="0">
                <a:solidFill>
                  <a:schemeClr val="tx1"/>
                </a:solidFill>
                <a:effectLst/>
                <a:latin typeface="Arial" pitchFamily="34" charset="0"/>
              </a:endParaRPr>
            </a:p>
          </p:txBody>
        </p:sp>
      </p:grpSp>
      <p:grpSp>
        <p:nvGrpSpPr>
          <p:cNvPr id="114" name="Group 66">
            <a:extLst>
              <a:ext uri="{FF2B5EF4-FFF2-40B4-BE49-F238E27FC236}">
                <a16:creationId xmlns:a16="http://schemas.microsoft.com/office/drawing/2014/main" id="{DDF2904F-D3C0-460F-9F0E-9C053E7C9939}"/>
              </a:ext>
            </a:extLst>
          </p:cNvPr>
          <p:cNvGrpSpPr>
            <a:grpSpLocks/>
          </p:cNvGrpSpPr>
          <p:nvPr/>
        </p:nvGrpSpPr>
        <p:grpSpPr bwMode="auto">
          <a:xfrm>
            <a:off x="2352713" y="5264465"/>
            <a:ext cx="1081087" cy="215870"/>
            <a:chOff x="1519" y="799"/>
            <a:chExt cx="681" cy="140"/>
          </a:xfrm>
        </p:grpSpPr>
        <p:sp>
          <p:nvSpPr>
            <p:cNvPr id="115" name="Text Box 67">
              <a:extLst>
                <a:ext uri="{FF2B5EF4-FFF2-40B4-BE49-F238E27FC236}">
                  <a16:creationId xmlns:a16="http://schemas.microsoft.com/office/drawing/2014/main" id="{978568CF-67F1-497B-A10B-AF6707E571C7}"/>
                </a:ext>
              </a:extLst>
            </p:cNvPr>
            <p:cNvSpPr txBox="1">
              <a:spLocks noChangeArrowheads="1"/>
            </p:cNvSpPr>
            <p:nvPr/>
          </p:nvSpPr>
          <p:spPr bwMode="auto">
            <a:xfrm>
              <a:off x="1519" y="799"/>
              <a:ext cx="68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a:solidFill>
                    <a:schemeClr val="tx1"/>
                  </a:solidFill>
                  <a:latin typeface="Calibri" pitchFamily="34" charset="0"/>
                  <a:ea typeface="ＭＳ Ｐゴシック" pitchFamily="50" charset="-128"/>
                </a:defRPr>
              </a:lvl1pPr>
              <a:lvl2pPr marL="742950" indent="-285750" algn="l">
                <a:defRPr kumimoji="1">
                  <a:solidFill>
                    <a:schemeClr val="tx1"/>
                  </a:solidFill>
                  <a:latin typeface="Calibri" pitchFamily="34" charset="0"/>
                  <a:ea typeface="ＭＳ Ｐゴシック" pitchFamily="50" charset="-128"/>
                </a:defRPr>
              </a:lvl2pPr>
              <a:lvl3pPr marL="1143000" indent="-228600" algn="l">
                <a:defRPr kumimoji="1">
                  <a:solidFill>
                    <a:schemeClr val="tx1"/>
                  </a:solidFill>
                  <a:latin typeface="Calibri" pitchFamily="34" charset="0"/>
                  <a:ea typeface="ＭＳ Ｐゴシック" pitchFamily="50" charset="-128"/>
                </a:defRPr>
              </a:lvl3pPr>
              <a:lvl4pPr marL="1600200" indent="-228600" algn="l">
                <a:defRPr kumimoji="1">
                  <a:solidFill>
                    <a:schemeClr val="tx1"/>
                  </a:solidFill>
                  <a:latin typeface="Calibri" pitchFamily="34" charset="0"/>
                  <a:ea typeface="ＭＳ Ｐゴシック" pitchFamily="50" charset="-128"/>
                </a:defRPr>
              </a:lvl4pPr>
              <a:lvl5pPr marL="2057400" indent="-228600" algn="l">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ja-JP" altLang="en-US" sz="800">
                  <a:effectLst/>
                  <a:latin typeface="Arial" pitchFamily="34" charset="0"/>
                </a:rPr>
                <a:t>震度分布</a:t>
              </a:r>
            </a:p>
          </p:txBody>
        </p:sp>
        <p:sp>
          <p:nvSpPr>
            <p:cNvPr id="116" name="Rectangle 68">
              <a:extLst>
                <a:ext uri="{FF2B5EF4-FFF2-40B4-BE49-F238E27FC236}">
                  <a16:creationId xmlns:a16="http://schemas.microsoft.com/office/drawing/2014/main" id="{DBB64B77-4BFA-4376-8AEA-61839DC9CE03}"/>
                </a:ext>
              </a:extLst>
            </p:cNvPr>
            <p:cNvSpPr>
              <a:spLocks noChangeArrowheads="1"/>
            </p:cNvSpPr>
            <p:nvPr/>
          </p:nvSpPr>
          <p:spPr bwMode="auto">
            <a:xfrm>
              <a:off x="1554" y="818"/>
              <a:ext cx="614" cy="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ja-JP" altLang="en-US" b="0">
                <a:solidFill>
                  <a:schemeClr val="tx1"/>
                </a:solidFill>
                <a:effectLst/>
                <a:latin typeface="Arial" pitchFamily="34" charset="0"/>
              </a:endParaRPr>
            </a:p>
          </p:txBody>
        </p:sp>
      </p:grpSp>
      <p:sp>
        <p:nvSpPr>
          <p:cNvPr id="117" name="正方形/長方形 116">
            <a:extLst>
              <a:ext uri="{FF2B5EF4-FFF2-40B4-BE49-F238E27FC236}">
                <a16:creationId xmlns:a16="http://schemas.microsoft.com/office/drawing/2014/main" id="{8EC5C68A-C8DC-4455-8393-983B873FE8A9}"/>
              </a:ext>
            </a:extLst>
          </p:cNvPr>
          <p:cNvSpPr/>
          <p:nvPr/>
        </p:nvSpPr>
        <p:spPr>
          <a:xfrm>
            <a:off x="4640299" y="5236530"/>
            <a:ext cx="4175548" cy="1046440"/>
          </a:xfrm>
          <a:prstGeom prst="rect">
            <a:avLst/>
          </a:prstGeom>
        </p:spPr>
        <p:txBody>
          <a:bodyPr wrap="square">
            <a:spAutoFit/>
          </a:bodyPr>
          <a:lstStyle/>
          <a:p>
            <a:r>
              <a:rPr lang="en-US" altLang="ja-JP" sz="1000" dirty="0">
                <a:latin typeface="+mj-ea"/>
                <a:ea typeface="+mj-ea"/>
              </a:rPr>
              <a:t>【</a:t>
            </a:r>
            <a:r>
              <a:rPr lang="ja-JP" altLang="en-US" sz="1000" dirty="0">
                <a:latin typeface="+mj-ea"/>
                <a:ea typeface="+mj-ea"/>
              </a:rPr>
              <a:t>参考</a:t>
            </a:r>
            <a:r>
              <a:rPr lang="en-US" altLang="ja-JP" sz="1000" dirty="0">
                <a:latin typeface="+mj-ea"/>
                <a:ea typeface="+mj-ea"/>
              </a:rPr>
              <a:t>】</a:t>
            </a:r>
            <a:endParaRPr lang="en-US" altLang="ja-JP" sz="1000" b="0" dirty="0">
              <a:solidFill>
                <a:schemeClr val="tx1"/>
              </a:solidFill>
              <a:effectLst/>
              <a:latin typeface="+mj-ea"/>
              <a:ea typeface="+mj-ea"/>
            </a:endParaRPr>
          </a:p>
          <a:p>
            <a:r>
              <a:rPr lang="ja-JP" altLang="en-US" sz="1000" b="0" dirty="0">
                <a:solidFill>
                  <a:schemeClr val="tx1"/>
                </a:solidFill>
                <a:effectLst/>
                <a:latin typeface="+mj-ea"/>
                <a:ea typeface="+mj-ea"/>
              </a:rPr>
              <a:t>　　出典</a:t>
            </a:r>
            <a:endParaRPr lang="en-US" altLang="ja-JP" sz="1000" b="0" dirty="0">
              <a:solidFill>
                <a:schemeClr val="tx1"/>
              </a:solidFill>
              <a:effectLst/>
              <a:latin typeface="+mj-ea"/>
              <a:ea typeface="+mj-ea"/>
            </a:endParaRPr>
          </a:p>
          <a:p>
            <a:r>
              <a:rPr lang="ja-JP" altLang="en-US" sz="1000" b="0" dirty="0">
                <a:solidFill>
                  <a:schemeClr val="tx1"/>
                </a:solidFill>
                <a:effectLst/>
                <a:latin typeface="+mj-ea"/>
                <a:ea typeface="+mj-ea"/>
              </a:rPr>
              <a:t>　　　モデル検討会報道発表資料 資料</a:t>
            </a:r>
            <a:r>
              <a:rPr lang="en-US" altLang="ja-JP" sz="1000" b="0" dirty="0">
                <a:solidFill>
                  <a:schemeClr val="tx1"/>
                </a:solidFill>
                <a:effectLst/>
                <a:latin typeface="+mj-ea"/>
                <a:ea typeface="+mj-ea"/>
              </a:rPr>
              <a:t>1-1</a:t>
            </a:r>
            <a:r>
              <a:rPr lang="ja-JP" altLang="en-US" sz="1000" b="0" dirty="0">
                <a:solidFill>
                  <a:schemeClr val="tx1"/>
                </a:solidFill>
                <a:effectLst/>
                <a:latin typeface="+mj-ea"/>
                <a:ea typeface="+mj-ea"/>
              </a:rPr>
              <a:t>　平成２４年８月２９日　</a:t>
            </a:r>
            <a:r>
              <a:rPr lang="en-US" altLang="ja-JP" sz="1000" b="0" dirty="0">
                <a:solidFill>
                  <a:schemeClr val="tx1"/>
                </a:solidFill>
                <a:effectLst/>
                <a:latin typeface="+mj-ea"/>
                <a:ea typeface="+mj-ea"/>
              </a:rPr>
              <a:t>P.11</a:t>
            </a:r>
          </a:p>
          <a:p>
            <a:endParaRPr lang="en-US" altLang="ja-JP" sz="1000" dirty="0">
              <a:latin typeface="+mj-ea"/>
              <a:ea typeface="+mj-ea"/>
            </a:endParaRPr>
          </a:p>
          <a:p>
            <a:r>
              <a:rPr lang="ja-JP" altLang="en-US" sz="1100" b="1" dirty="0">
                <a:latin typeface="+mj-ea"/>
                <a:ea typeface="+mj-ea"/>
              </a:rPr>
              <a:t>現在、内閣府において、新たなモデル検討が進められており、今回実施する大阪府の検討では、今後公表予定の検討結果を使用する。</a:t>
            </a:r>
            <a:endParaRPr lang="ja-JP" altLang="en-US" sz="1100" b="1" dirty="0">
              <a:solidFill>
                <a:schemeClr val="tx1"/>
              </a:solidFill>
              <a:effectLst/>
              <a:latin typeface="+mj-ea"/>
              <a:ea typeface="+mj-ea"/>
            </a:endParaRPr>
          </a:p>
        </p:txBody>
      </p:sp>
      <p:sp>
        <p:nvSpPr>
          <p:cNvPr id="16" name="正方形/長方形 15"/>
          <p:cNvSpPr/>
          <p:nvPr/>
        </p:nvSpPr>
        <p:spPr>
          <a:xfrm>
            <a:off x="165100" y="596900"/>
            <a:ext cx="8870950" cy="62102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103804" y="477769"/>
            <a:ext cx="3952808"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海溝型地震において検討対象とする地震について</a:t>
            </a:r>
          </a:p>
        </p:txBody>
      </p:sp>
    </p:spTree>
    <p:extLst>
      <p:ext uri="{BB962C8B-B14F-4D97-AF65-F5344CB8AC3E}">
        <p14:creationId xmlns:p14="http://schemas.microsoft.com/office/powerpoint/2010/main" val="2759864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３</a:t>
            </a:r>
            <a:r>
              <a:rPr lang="en-US" altLang="zh-TW" dirty="0"/>
              <a:t>-</a:t>
            </a:r>
            <a:r>
              <a:rPr lang="ja-JP" altLang="en-US" dirty="0"/>
              <a:t>②</a:t>
            </a:r>
            <a:r>
              <a:rPr lang="zh-TW" altLang="en-US" dirty="0"/>
              <a:t>．</a:t>
            </a:r>
            <a:r>
              <a:rPr lang="ja-JP" altLang="en-US" dirty="0"/>
              <a:t>震度設定の流れ（内閣府の検討結果の確認／地表面の震度設定）</a:t>
            </a:r>
            <a:endParaRPr lang="ja-JP" altLang="en-US" sz="1600" dirty="0"/>
          </a:p>
        </p:txBody>
      </p:sp>
      <p:sp>
        <p:nvSpPr>
          <p:cNvPr id="6" name="スライド番号プレースホルダー 5">
            <a:extLst>
              <a:ext uri="{FF2B5EF4-FFF2-40B4-BE49-F238E27FC236}">
                <a16:creationId xmlns:a16="http://schemas.microsoft.com/office/drawing/2014/main" id="{8DE855E5-D966-887B-8419-99989883B176}"/>
              </a:ext>
            </a:extLst>
          </p:cNvPr>
          <p:cNvSpPr>
            <a:spLocks noGrp="1"/>
          </p:cNvSpPr>
          <p:nvPr>
            <p:ph type="sldNum" sz="quarter" idx="4294967295"/>
          </p:nvPr>
        </p:nvSpPr>
        <p:spPr>
          <a:xfrm>
            <a:off x="7056438" y="6497638"/>
            <a:ext cx="2087562" cy="360362"/>
          </a:xfrm>
        </p:spPr>
        <p:txBody>
          <a:bodyPr/>
          <a:lstStyle/>
          <a:p>
            <a:fld id="{DE8A6AB4-C314-4581-B2EB-142FADA2A072}" type="slidenum">
              <a:rPr kumimoji="1" lang="ja-JP" altLang="en-US" smtClean="0"/>
              <a:pPr/>
              <a:t>21</a:t>
            </a:fld>
            <a:endParaRPr kumimoji="1" lang="ja-JP" altLang="en-US"/>
          </a:p>
        </p:txBody>
      </p:sp>
      <p:sp>
        <p:nvSpPr>
          <p:cNvPr id="13" name="正方形/長方形 12"/>
          <p:cNvSpPr/>
          <p:nvPr/>
        </p:nvSpPr>
        <p:spPr>
          <a:xfrm>
            <a:off x="165100" y="596900"/>
            <a:ext cx="8870950" cy="615050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103802" y="477769"/>
            <a:ext cx="3165178"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被害想定の基礎となる震度の設定</a:t>
            </a:r>
          </a:p>
        </p:txBody>
      </p:sp>
      <p:sp>
        <p:nvSpPr>
          <p:cNvPr id="20" name="テキスト ボックス 19">
            <a:extLst>
              <a:ext uri="{FF2B5EF4-FFF2-40B4-BE49-F238E27FC236}">
                <a16:creationId xmlns:a16="http://schemas.microsoft.com/office/drawing/2014/main" id="{83DC2CCC-0CD1-CFE7-02D2-5C61DB6A92C1}"/>
              </a:ext>
            </a:extLst>
          </p:cNvPr>
          <p:cNvSpPr txBox="1"/>
          <p:nvPr/>
        </p:nvSpPr>
        <p:spPr>
          <a:xfrm>
            <a:off x="403925" y="2042987"/>
            <a:ext cx="8308213" cy="430887"/>
          </a:xfrm>
          <a:prstGeom prst="rect">
            <a:avLst/>
          </a:prstGeom>
          <a:noFill/>
        </p:spPr>
        <p:txBody>
          <a:bodyPr wrap="square" rtlCol="0">
            <a:spAutoFit/>
          </a:bodyPr>
          <a:lstStyle/>
          <a:p>
            <a:r>
              <a:rPr lang="ja-JP" altLang="en-US" sz="1100" b="0" i="0" u="none" strike="noStrike" baseline="0" dirty="0"/>
              <a:t>南海トラフ巨大地震については、大阪府だけでなく広域に影響を及ぼす災害であることから、</a:t>
            </a:r>
            <a:r>
              <a:rPr lang="ja-JP" altLang="en-US" sz="1100" b="1" i="0" u="none" strike="noStrike" baseline="0" dirty="0"/>
              <a:t>国の想定との整合を重視し、現在、</a:t>
            </a:r>
            <a:r>
              <a:rPr lang="ja-JP" altLang="en-US" sz="1100" b="1" dirty="0"/>
              <a:t>内閣府で実施している、「南海トラフ巨大地震モデル・被害想定手法検討会」で検討されている震度予測手法を用いる</a:t>
            </a:r>
            <a:r>
              <a:rPr lang="ja-JP" altLang="en-US" sz="1100" dirty="0"/>
              <a:t>こととする。</a:t>
            </a:r>
            <a:endParaRPr lang="en-US" altLang="ja-JP" sz="1100" b="0" i="0" u="none" strike="noStrike" baseline="0" dirty="0"/>
          </a:p>
        </p:txBody>
      </p:sp>
      <p:sp>
        <p:nvSpPr>
          <p:cNvPr id="21" name="テキスト ボックス 20">
            <a:extLst>
              <a:ext uri="{FF2B5EF4-FFF2-40B4-BE49-F238E27FC236}">
                <a16:creationId xmlns:a16="http://schemas.microsoft.com/office/drawing/2014/main" id="{83DC2CCC-0CD1-CFE7-02D2-5C61DB6A92C1}"/>
              </a:ext>
            </a:extLst>
          </p:cNvPr>
          <p:cNvSpPr txBox="1"/>
          <p:nvPr/>
        </p:nvSpPr>
        <p:spPr>
          <a:xfrm>
            <a:off x="313368" y="2573597"/>
            <a:ext cx="2763661" cy="276999"/>
          </a:xfrm>
          <a:prstGeom prst="rect">
            <a:avLst/>
          </a:prstGeom>
          <a:noFill/>
        </p:spPr>
        <p:txBody>
          <a:bodyPr wrap="square" rtlCol="0">
            <a:spAutoFit/>
          </a:bodyPr>
          <a:lstStyle/>
          <a:p>
            <a:pPr algn="l"/>
            <a:r>
              <a:rPr lang="en-US" altLang="ja-JP" sz="1200" dirty="0"/>
              <a:t>【</a:t>
            </a:r>
            <a:r>
              <a:rPr lang="ja-JP" altLang="en-US" sz="1200" dirty="0"/>
              <a:t>手順①</a:t>
            </a:r>
            <a:r>
              <a:rPr lang="en-US" altLang="ja-JP" sz="1200" dirty="0"/>
              <a:t>】</a:t>
            </a:r>
            <a:r>
              <a:rPr lang="ja-JP" altLang="en-US" sz="1200" dirty="0"/>
              <a:t>内閣府の検討結果の確認</a:t>
            </a:r>
            <a:endParaRPr lang="en-US" altLang="ja-JP" sz="1200" b="0" i="0" strike="noStrike" baseline="0" dirty="0"/>
          </a:p>
        </p:txBody>
      </p:sp>
      <p:sp>
        <p:nvSpPr>
          <p:cNvPr id="22" name="四角形: 角を丸くする 4">
            <a:extLst>
              <a:ext uri="{FF2B5EF4-FFF2-40B4-BE49-F238E27FC236}">
                <a16:creationId xmlns:a16="http://schemas.microsoft.com/office/drawing/2014/main" id="{3A9F2136-F748-32EC-E17E-5553C3D44FA5}"/>
              </a:ext>
            </a:extLst>
          </p:cNvPr>
          <p:cNvSpPr/>
          <p:nvPr/>
        </p:nvSpPr>
        <p:spPr>
          <a:xfrm>
            <a:off x="505751" y="2875919"/>
            <a:ext cx="4357314" cy="1140308"/>
          </a:xfrm>
          <a:prstGeom prst="roundRect">
            <a:avLst>
              <a:gd name="adj" fmla="val 12284"/>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endParaRPr kumimoji="1" lang="en-US" altLang="ja-JP" sz="1200" dirty="0"/>
          </a:p>
        </p:txBody>
      </p:sp>
      <p:sp>
        <p:nvSpPr>
          <p:cNvPr id="37" name="テキスト ボックス 36">
            <a:extLst>
              <a:ext uri="{FF2B5EF4-FFF2-40B4-BE49-F238E27FC236}">
                <a16:creationId xmlns:a16="http://schemas.microsoft.com/office/drawing/2014/main" id="{83DC2CCC-0CD1-CFE7-02D2-5C61DB6A92C1}"/>
              </a:ext>
            </a:extLst>
          </p:cNvPr>
          <p:cNvSpPr txBox="1"/>
          <p:nvPr/>
        </p:nvSpPr>
        <p:spPr>
          <a:xfrm>
            <a:off x="555337" y="2908231"/>
            <a:ext cx="4307728" cy="1107996"/>
          </a:xfrm>
          <a:prstGeom prst="rect">
            <a:avLst/>
          </a:prstGeom>
          <a:noFill/>
        </p:spPr>
        <p:txBody>
          <a:bodyPr wrap="square" rtlCol="0">
            <a:spAutoFit/>
          </a:bodyPr>
          <a:lstStyle/>
          <a:p>
            <a:pPr marL="171450" indent="-171450">
              <a:buFont typeface="Wingdings" panose="05000000000000000000" pitchFamily="2" charset="2"/>
              <a:buChar char="u"/>
            </a:pPr>
            <a:r>
              <a:rPr lang="ja-JP" altLang="en-US" sz="1100" dirty="0"/>
              <a:t>内閣府の検討における、震源パラメータの設定や震度分布の推計方法の確認</a:t>
            </a:r>
            <a:endParaRPr lang="en-US" altLang="ja-JP" sz="1100" dirty="0"/>
          </a:p>
          <a:p>
            <a:pPr marL="171450" indent="-171450">
              <a:buFont typeface="Wingdings" panose="05000000000000000000" pitchFamily="2" charset="2"/>
              <a:buChar char="u"/>
            </a:pPr>
            <a:r>
              <a:rPr lang="ja-JP" altLang="en-US" sz="1100" dirty="0"/>
              <a:t>提供されたデータと提供（公表）されないデータを確認し、大阪府で検証する内容を整理する。</a:t>
            </a:r>
          </a:p>
          <a:p>
            <a:pPr marL="171450" indent="-171450">
              <a:buFont typeface="Wingdings" panose="05000000000000000000" pitchFamily="2" charset="2"/>
              <a:buChar char="u"/>
            </a:pPr>
            <a:r>
              <a:rPr lang="ja-JP" altLang="en-US" sz="1100" dirty="0"/>
              <a:t>内閣府の震度予測手法及び提供されるデータに応じて、大阪府の地表面の震度算定手法を決定する。</a:t>
            </a:r>
          </a:p>
        </p:txBody>
      </p:sp>
      <p:sp>
        <p:nvSpPr>
          <p:cNvPr id="40" name="テキスト ボックス 39">
            <a:extLst>
              <a:ext uri="{FF2B5EF4-FFF2-40B4-BE49-F238E27FC236}">
                <a16:creationId xmlns:a16="http://schemas.microsoft.com/office/drawing/2014/main" id="{83DC2CCC-0CD1-CFE7-02D2-5C61DB6A92C1}"/>
              </a:ext>
            </a:extLst>
          </p:cNvPr>
          <p:cNvSpPr txBox="1"/>
          <p:nvPr/>
        </p:nvSpPr>
        <p:spPr>
          <a:xfrm>
            <a:off x="300599" y="4302503"/>
            <a:ext cx="3063245" cy="276999"/>
          </a:xfrm>
          <a:prstGeom prst="rect">
            <a:avLst/>
          </a:prstGeom>
          <a:noFill/>
        </p:spPr>
        <p:txBody>
          <a:bodyPr wrap="square" rtlCol="0">
            <a:spAutoFit/>
          </a:bodyPr>
          <a:lstStyle/>
          <a:p>
            <a:pPr algn="l"/>
            <a:r>
              <a:rPr lang="en-US" altLang="ja-JP" sz="1200" dirty="0"/>
              <a:t>【</a:t>
            </a:r>
            <a:r>
              <a:rPr lang="ja-JP" altLang="en-US" sz="1200" dirty="0"/>
              <a:t>手順②</a:t>
            </a:r>
            <a:r>
              <a:rPr lang="en-US" altLang="ja-JP" sz="1200" dirty="0"/>
              <a:t>】</a:t>
            </a:r>
            <a:r>
              <a:rPr lang="ja-JP" altLang="en-US" sz="1200" dirty="0"/>
              <a:t>地表面の震度等の算定</a:t>
            </a:r>
            <a:endParaRPr lang="en-US" altLang="ja-JP" sz="1200" b="0" i="0" strike="noStrike" baseline="0" dirty="0"/>
          </a:p>
        </p:txBody>
      </p:sp>
      <p:sp>
        <p:nvSpPr>
          <p:cNvPr id="41" name="四角形: 角を丸くする 4">
            <a:extLst>
              <a:ext uri="{FF2B5EF4-FFF2-40B4-BE49-F238E27FC236}">
                <a16:creationId xmlns:a16="http://schemas.microsoft.com/office/drawing/2014/main" id="{3A9F2136-F748-32EC-E17E-5553C3D44FA5}"/>
              </a:ext>
            </a:extLst>
          </p:cNvPr>
          <p:cNvSpPr/>
          <p:nvPr/>
        </p:nvSpPr>
        <p:spPr>
          <a:xfrm>
            <a:off x="505751" y="4610819"/>
            <a:ext cx="4357313" cy="683139"/>
          </a:xfrm>
          <a:prstGeom prst="roundRect">
            <a:avLst>
              <a:gd name="adj" fmla="val 10436"/>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endParaRPr kumimoji="1" lang="en-US" altLang="ja-JP" sz="1200" dirty="0"/>
          </a:p>
        </p:txBody>
      </p:sp>
      <p:sp>
        <p:nvSpPr>
          <p:cNvPr id="42" name="テキスト ボックス 41">
            <a:extLst>
              <a:ext uri="{FF2B5EF4-FFF2-40B4-BE49-F238E27FC236}">
                <a16:creationId xmlns:a16="http://schemas.microsoft.com/office/drawing/2014/main" id="{83DC2CCC-0CD1-CFE7-02D2-5C61DB6A92C1}"/>
              </a:ext>
            </a:extLst>
          </p:cNvPr>
          <p:cNvSpPr txBox="1"/>
          <p:nvPr/>
        </p:nvSpPr>
        <p:spPr>
          <a:xfrm>
            <a:off x="290173" y="5782421"/>
            <a:ext cx="8688727" cy="938719"/>
          </a:xfrm>
          <a:prstGeom prst="rect">
            <a:avLst/>
          </a:prstGeom>
          <a:noFill/>
        </p:spPr>
        <p:txBody>
          <a:bodyPr wrap="square" rtlCol="0">
            <a:spAutoFit/>
          </a:bodyPr>
          <a:lstStyle/>
          <a:p>
            <a:pPr marL="171450" indent="-171450">
              <a:buFont typeface="Wingdings" panose="05000000000000000000" pitchFamily="2" charset="2"/>
              <a:buChar char="u"/>
            </a:pPr>
            <a:r>
              <a:rPr lang="ja-JP" altLang="en-US" sz="1100" dirty="0"/>
              <a:t>内閣府からの提供データが</a:t>
            </a:r>
            <a:r>
              <a:rPr lang="en-US" altLang="ja-JP" sz="1100" dirty="0"/>
              <a:t>H26</a:t>
            </a:r>
            <a:r>
              <a:rPr lang="ja-JP" altLang="en-US" sz="1100" dirty="0"/>
              <a:t>調査時と同じと仮定した場合、以下の手法により、地表面の震度予測を行う。</a:t>
            </a:r>
            <a:endParaRPr lang="en-US" altLang="ja-JP" sz="1100" dirty="0"/>
          </a:p>
          <a:p>
            <a:r>
              <a:rPr lang="ja-JP" altLang="en-US" sz="1100" dirty="0"/>
              <a:t>　　　</a:t>
            </a:r>
            <a:r>
              <a:rPr lang="ja-JP" altLang="en-US" sz="1100" u="sng" dirty="0"/>
              <a:t>震度予測手法</a:t>
            </a:r>
            <a:endParaRPr lang="en-US" altLang="ja-JP" sz="1100" u="sng" dirty="0"/>
          </a:p>
          <a:p>
            <a:pPr marL="360000" lvl="1"/>
            <a:r>
              <a:rPr lang="ja-JP" altLang="en-US" sz="1100" dirty="0"/>
              <a:t>工学的基盤面の「震度」を用い、浅部地盤の</a:t>
            </a:r>
            <a:r>
              <a:rPr lang="en-US" altLang="ja-JP" sz="1100" dirty="0"/>
              <a:t>AVS30</a:t>
            </a:r>
            <a:r>
              <a:rPr lang="ja-JP" altLang="en-US" sz="1100" dirty="0"/>
              <a:t>（表層から深さ</a:t>
            </a:r>
            <a:r>
              <a:rPr lang="en-US" altLang="ja-JP" sz="1100" dirty="0"/>
              <a:t>30m</a:t>
            </a:r>
            <a:r>
              <a:rPr lang="ja-JP" altLang="en-US" sz="1100" dirty="0"/>
              <a:t>までの平均</a:t>
            </a:r>
            <a:r>
              <a:rPr lang="en-US" altLang="ja-JP" sz="1100" dirty="0"/>
              <a:t>S</a:t>
            </a:r>
            <a:r>
              <a:rPr lang="ja-JP" altLang="en-US" sz="1100" dirty="0"/>
              <a:t>波速度値）と震度増分の関係から地表面の震度を求める。</a:t>
            </a:r>
            <a:endParaRPr lang="en-US" altLang="ja-JP" sz="1100" dirty="0"/>
          </a:p>
          <a:p>
            <a:pPr indent="-97200"/>
            <a:r>
              <a:rPr lang="ja-JP" altLang="en-US" sz="1100" dirty="0"/>
              <a:t>　　　</a:t>
            </a:r>
            <a:r>
              <a:rPr lang="ja-JP" altLang="en-US" sz="1100" u="sng" dirty="0"/>
              <a:t>提供データ</a:t>
            </a:r>
            <a:endParaRPr lang="en-US" altLang="ja-JP" sz="1100" u="sng" dirty="0"/>
          </a:p>
          <a:p>
            <a:pPr indent="-97200"/>
            <a:r>
              <a:rPr lang="ja-JP" altLang="en-US" sz="1100" dirty="0"/>
              <a:t>　　　　工学的基盤面の「震度」データ</a:t>
            </a:r>
            <a:endParaRPr lang="en-US" altLang="ja-JP" sz="1100" dirty="0"/>
          </a:p>
        </p:txBody>
      </p:sp>
      <p:grpSp>
        <p:nvGrpSpPr>
          <p:cNvPr id="2" name="グループ化 1">
            <a:extLst>
              <a:ext uri="{FF2B5EF4-FFF2-40B4-BE49-F238E27FC236}">
                <a16:creationId xmlns:a16="http://schemas.microsoft.com/office/drawing/2014/main" id="{C2A04C5C-2F0E-4541-A3E4-CEB32B48C3C3}"/>
              </a:ext>
            </a:extLst>
          </p:cNvPr>
          <p:cNvGrpSpPr/>
          <p:nvPr/>
        </p:nvGrpSpPr>
        <p:grpSpPr>
          <a:xfrm>
            <a:off x="5489048" y="2527721"/>
            <a:ext cx="3354353" cy="3200852"/>
            <a:chOff x="5492647" y="3476967"/>
            <a:chExt cx="3354353" cy="3200852"/>
          </a:xfrm>
        </p:grpSpPr>
        <p:grpSp>
          <p:nvGrpSpPr>
            <p:cNvPr id="46" name="グループ化 45"/>
            <p:cNvGrpSpPr/>
            <p:nvPr/>
          </p:nvGrpSpPr>
          <p:grpSpPr>
            <a:xfrm>
              <a:off x="5492647" y="3476967"/>
              <a:ext cx="3354353" cy="3200852"/>
              <a:chOff x="5387116" y="2736928"/>
              <a:chExt cx="3354353" cy="3200852"/>
            </a:xfrm>
          </p:grpSpPr>
          <p:grpSp>
            <p:nvGrpSpPr>
              <p:cNvPr id="47" name="グループ化 46"/>
              <p:cNvGrpSpPr/>
              <p:nvPr/>
            </p:nvGrpSpPr>
            <p:grpSpPr>
              <a:xfrm>
                <a:off x="5387116" y="2810287"/>
                <a:ext cx="3221120" cy="3127493"/>
                <a:chOff x="5274751" y="2482309"/>
                <a:chExt cx="3221120" cy="3127493"/>
              </a:xfrm>
            </p:grpSpPr>
            <p:grpSp>
              <p:nvGrpSpPr>
                <p:cNvPr id="51" name="グループ化 50">
                  <a:extLst>
                    <a:ext uri="{FF2B5EF4-FFF2-40B4-BE49-F238E27FC236}">
                      <a16:creationId xmlns:a16="http://schemas.microsoft.com/office/drawing/2014/main" id="{4841DAEB-C4E0-4AF7-A421-E6DAEB32CA58}"/>
                    </a:ext>
                  </a:extLst>
                </p:cNvPr>
                <p:cNvGrpSpPr/>
                <p:nvPr/>
              </p:nvGrpSpPr>
              <p:grpSpPr>
                <a:xfrm>
                  <a:off x="6396332" y="4887907"/>
                  <a:ext cx="1567543" cy="721895"/>
                  <a:chOff x="6616972" y="5189224"/>
                  <a:chExt cx="1567543" cy="721895"/>
                </a:xfrm>
              </p:grpSpPr>
              <p:sp>
                <p:nvSpPr>
                  <p:cNvPr id="64" name="平行四辺形 63">
                    <a:extLst>
                      <a:ext uri="{FF2B5EF4-FFF2-40B4-BE49-F238E27FC236}">
                        <a16:creationId xmlns:a16="http://schemas.microsoft.com/office/drawing/2014/main" id="{F4587DB4-DBB9-3B9C-8D07-8DFF1C643785}"/>
                      </a:ext>
                    </a:extLst>
                  </p:cNvPr>
                  <p:cNvSpPr/>
                  <p:nvPr/>
                </p:nvSpPr>
                <p:spPr>
                  <a:xfrm>
                    <a:off x="6616972" y="5189224"/>
                    <a:ext cx="1567543" cy="721895"/>
                  </a:xfrm>
                  <a:prstGeom prst="parallelogram">
                    <a:avLst>
                      <a:gd name="adj" fmla="val 64048"/>
                    </a:avLst>
                  </a:prstGeom>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5" name="平行四辺形 64">
                    <a:extLst>
                      <a:ext uri="{FF2B5EF4-FFF2-40B4-BE49-F238E27FC236}">
                        <a16:creationId xmlns:a16="http://schemas.microsoft.com/office/drawing/2014/main" id="{73C443D5-0523-ADB2-0527-CAD77703C268}"/>
                      </a:ext>
                    </a:extLst>
                  </p:cNvPr>
                  <p:cNvSpPr/>
                  <p:nvPr/>
                </p:nvSpPr>
                <p:spPr>
                  <a:xfrm>
                    <a:off x="6917958" y="5235014"/>
                    <a:ext cx="674079" cy="281811"/>
                  </a:xfrm>
                  <a:prstGeom prst="parallelogram">
                    <a:avLst>
                      <a:gd name="adj" fmla="val 64048"/>
                    </a:avLst>
                  </a:prstGeom>
                  <a:solidFill>
                    <a:schemeClr val="tx1"/>
                  </a:solidFill>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6" name="平行四辺形 65">
                    <a:extLst>
                      <a:ext uri="{FF2B5EF4-FFF2-40B4-BE49-F238E27FC236}">
                        <a16:creationId xmlns:a16="http://schemas.microsoft.com/office/drawing/2014/main" id="{79FFD746-1377-2F10-B040-2AF8EF9718C6}"/>
                      </a:ext>
                    </a:extLst>
                  </p:cNvPr>
                  <p:cNvSpPr/>
                  <p:nvPr/>
                </p:nvSpPr>
                <p:spPr>
                  <a:xfrm>
                    <a:off x="7441170" y="5714662"/>
                    <a:ext cx="301733" cy="136964"/>
                  </a:xfrm>
                  <a:prstGeom prst="parallelogram">
                    <a:avLst>
                      <a:gd name="adj" fmla="val 64048"/>
                    </a:avLst>
                  </a:prstGeom>
                  <a:solidFill>
                    <a:schemeClr val="tx1"/>
                  </a:solidFill>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52" name="正方形/長方形 51">
                  <a:extLst>
                    <a:ext uri="{FF2B5EF4-FFF2-40B4-BE49-F238E27FC236}">
                      <a16:creationId xmlns:a16="http://schemas.microsoft.com/office/drawing/2014/main" id="{83F06A13-10CB-C09C-7D8E-E180A1BDEF9A}"/>
                    </a:ext>
                  </a:extLst>
                </p:cNvPr>
                <p:cNvSpPr/>
                <p:nvPr/>
              </p:nvSpPr>
              <p:spPr>
                <a:xfrm>
                  <a:off x="5328894" y="2693456"/>
                  <a:ext cx="3166977" cy="721895"/>
                </a:xfrm>
                <a:prstGeom prst="rect">
                  <a:avLst/>
                </a:prstGeom>
                <a:solidFill>
                  <a:schemeClr val="accent2">
                    <a:lumMod val="20000"/>
                    <a:lumOff val="80000"/>
                  </a:schemeClr>
                </a:solidFill>
                <a:ln w="19050">
                  <a:no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96508E77-7406-2A43-FBBF-C9B8B232ADC3}"/>
                    </a:ext>
                  </a:extLst>
                </p:cNvPr>
                <p:cNvSpPr/>
                <p:nvPr/>
              </p:nvSpPr>
              <p:spPr>
                <a:xfrm>
                  <a:off x="5328894" y="3407351"/>
                  <a:ext cx="3166977" cy="721895"/>
                </a:xfrm>
                <a:prstGeom prst="rect">
                  <a:avLst/>
                </a:prstGeom>
                <a:solidFill>
                  <a:schemeClr val="accent2">
                    <a:lumMod val="40000"/>
                    <a:lumOff val="60000"/>
                  </a:schemeClr>
                </a:solidFill>
                <a:ln w="19050">
                  <a:no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9DFC9C11-BAF0-06CE-DE19-EAFCE47E2CC7}"/>
                    </a:ext>
                  </a:extLst>
                </p:cNvPr>
                <p:cNvSpPr/>
                <p:nvPr/>
              </p:nvSpPr>
              <p:spPr>
                <a:xfrm>
                  <a:off x="5328894" y="4129246"/>
                  <a:ext cx="3166977" cy="422035"/>
                </a:xfrm>
                <a:prstGeom prst="rect">
                  <a:avLst/>
                </a:prstGeom>
                <a:solidFill>
                  <a:schemeClr val="accent2">
                    <a:lumMod val="60000"/>
                    <a:lumOff val="40000"/>
                  </a:schemeClr>
                </a:solidFill>
                <a:ln w="19050">
                  <a:no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70067FEF-DCC5-F082-A1E8-F6D4FE5F1243}"/>
                    </a:ext>
                  </a:extLst>
                </p:cNvPr>
                <p:cNvSpPr txBox="1"/>
                <p:nvPr/>
              </p:nvSpPr>
              <p:spPr>
                <a:xfrm>
                  <a:off x="5274751" y="3392424"/>
                  <a:ext cx="864221" cy="253916"/>
                </a:xfrm>
                <a:prstGeom prst="rect">
                  <a:avLst/>
                </a:prstGeom>
                <a:noFill/>
                <a:ln>
                  <a:noFill/>
                </a:ln>
              </p:spPr>
              <p:txBody>
                <a:bodyPr wrap="square" rtlCol="0">
                  <a:spAutoFit/>
                </a:bodyPr>
                <a:lstStyle/>
                <a:p>
                  <a:r>
                    <a:rPr kumimoji="1" lang="ja-JP" altLang="en-US" sz="1050">
                      <a:latin typeface="+mn-ea"/>
                    </a:rPr>
                    <a:t>工学的基盤</a:t>
                  </a:r>
                </a:p>
              </p:txBody>
            </p:sp>
            <p:sp>
              <p:nvSpPr>
                <p:cNvPr id="56" name="テキスト ボックス 55">
                  <a:extLst>
                    <a:ext uri="{FF2B5EF4-FFF2-40B4-BE49-F238E27FC236}">
                      <a16:creationId xmlns:a16="http://schemas.microsoft.com/office/drawing/2014/main" id="{69CA3712-CB29-9FB1-56BD-3FD92E53161C}"/>
                    </a:ext>
                  </a:extLst>
                </p:cNvPr>
                <p:cNvSpPr txBox="1"/>
                <p:nvPr/>
              </p:nvSpPr>
              <p:spPr>
                <a:xfrm>
                  <a:off x="5277079" y="2482309"/>
                  <a:ext cx="768347" cy="261610"/>
                </a:xfrm>
                <a:prstGeom prst="rect">
                  <a:avLst/>
                </a:prstGeom>
                <a:noFill/>
                <a:ln>
                  <a:noFill/>
                </a:ln>
              </p:spPr>
              <p:txBody>
                <a:bodyPr wrap="square" rtlCol="0">
                  <a:spAutoFit/>
                </a:bodyPr>
                <a:lstStyle/>
                <a:p>
                  <a:r>
                    <a:rPr kumimoji="1" lang="ja-JP" altLang="en-US" sz="1050">
                      <a:latin typeface="+mn-ea"/>
                    </a:rPr>
                    <a:t>地表</a:t>
                  </a:r>
                </a:p>
              </p:txBody>
            </p:sp>
            <p:sp>
              <p:nvSpPr>
                <p:cNvPr id="57" name="テキスト ボックス 56">
                  <a:extLst>
                    <a:ext uri="{FF2B5EF4-FFF2-40B4-BE49-F238E27FC236}">
                      <a16:creationId xmlns:a16="http://schemas.microsoft.com/office/drawing/2014/main" id="{3F798F5F-BF44-E978-41D3-391CBDC7BFB8}"/>
                    </a:ext>
                  </a:extLst>
                </p:cNvPr>
                <p:cNvSpPr txBox="1"/>
                <p:nvPr/>
              </p:nvSpPr>
              <p:spPr>
                <a:xfrm>
                  <a:off x="5277079" y="4099528"/>
                  <a:ext cx="864221" cy="253916"/>
                </a:xfrm>
                <a:prstGeom prst="rect">
                  <a:avLst/>
                </a:prstGeom>
                <a:noFill/>
                <a:ln>
                  <a:noFill/>
                </a:ln>
              </p:spPr>
              <p:txBody>
                <a:bodyPr wrap="square" rtlCol="0">
                  <a:spAutoFit/>
                </a:bodyPr>
                <a:lstStyle/>
                <a:p>
                  <a:r>
                    <a:rPr kumimoji="1" lang="ja-JP" altLang="en-US" sz="1050" dirty="0">
                      <a:latin typeface="+mn-ea"/>
                    </a:rPr>
                    <a:t>地震基盤</a:t>
                  </a:r>
                </a:p>
              </p:txBody>
            </p:sp>
            <p:sp>
              <p:nvSpPr>
                <p:cNvPr id="58" name="フリーフォーム: 図形 35">
                  <a:extLst>
                    <a:ext uri="{FF2B5EF4-FFF2-40B4-BE49-F238E27FC236}">
                      <a16:creationId xmlns:a16="http://schemas.microsoft.com/office/drawing/2014/main" id="{31143DAF-3B0B-FB34-6432-038570CDC7D6}"/>
                    </a:ext>
                  </a:extLst>
                </p:cNvPr>
                <p:cNvSpPr/>
                <p:nvPr/>
              </p:nvSpPr>
              <p:spPr>
                <a:xfrm rot="5400000">
                  <a:off x="6469957" y="2899813"/>
                  <a:ext cx="698036" cy="285321"/>
                </a:xfrm>
                <a:custGeom>
                  <a:avLst/>
                  <a:gdLst>
                    <a:gd name="connsiteX0" fmla="*/ 0 w 749395"/>
                    <a:gd name="connsiteY0" fmla="*/ 233757 h 508764"/>
                    <a:gd name="connsiteX1" fmla="*/ 199380 w 749395"/>
                    <a:gd name="connsiteY1" fmla="*/ 233757 h 508764"/>
                    <a:gd name="connsiteX2" fmla="*/ 254382 w 749395"/>
                    <a:gd name="connsiteY2" fmla="*/ 27501 h 508764"/>
                    <a:gd name="connsiteX3" fmla="*/ 330009 w 749395"/>
                    <a:gd name="connsiteY3" fmla="*/ 508764 h 508764"/>
                    <a:gd name="connsiteX4" fmla="*/ 371260 w 749395"/>
                    <a:gd name="connsiteY4" fmla="*/ 0 h 508764"/>
                    <a:gd name="connsiteX5" fmla="*/ 426262 w 749395"/>
                    <a:gd name="connsiteY5" fmla="*/ 433137 h 508764"/>
                    <a:gd name="connsiteX6" fmla="*/ 446887 w 749395"/>
                    <a:gd name="connsiteY6" fmla="*/ 61877 h 508764"/>
                    <a:gd name="connsiteX7" fmla="*/ 515639 w 749395"/>
                    <a:gd name="connsiteY7" fmla="*/ 426262 h 508764"/>
                    <a:gd name="connsiteX8" fmla="*/ 550015 w 749395"/>
                    <a:gd name="connsiteY8" fmla="*/ 130629 h 508764"/>
                    <a:gd name="connsiteX9" fmla="*/ 591266 w 749395"/>
                    <a:gd name="connsiteY9" fmla="*/ 261257 h 508764"/>
                    <a:gd name="connsiteX10" fmla="*/ 749395 w 749395"/>
                    <a:gd name="connsiteY10" fmla="*/ 261257 h 50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9395" h="508764">
                      <a:moveTo>
                        <a:pt x="0" y="233757"/>
                      </a:moveTo>
                      <a:lnTo>
                        <a:pt x="199380" y="233757"/>
                      </a:lnTo>
                      <a:lnTo>
                        <a:pt x="254382" y="27501"/>
                      </a:lnTo>
                      <a:lnTo>
                        <a:pt x="330009" y="508764"/>
                      </a:lnTo>
                      <a:lnTo>
                        <a:pt x="371260" y="0"/>
                      </a:lnTo>
                      <a:lnTo>
                        <a:pt x="426262" y="433137"/>
                      </a:lnTo>
                      <a:lnTo>
                        <a:pt x="446887" y="61877"/>
                      </a:lnTo>
                      <a:lnTo>
                        <a:pt x="515639" y="426262"/>
                      </a:lnTo>
                      <a:lnTo>
                        <a:pt x="550015" y="130629"/>
                      </a:lnTo>
                      <a:lnTo>
                        <a:pt x="591266" y="261257"/>
                      </a:lnTo>
                      <a:lnTo>
                        <a:pt x="749395" y="261257"/>
                      </a:lnTo>
                    </a:path>
                  </a:pathLst>
                </a:custGeom>
                <a:noFill/>
                <a:ln w="12700">
                  <a:solidFill>
                    <a:schemeClr val="accent1"/>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9" name="フリーフォーム: 図形 36">
                  <a:extLst>
                    <a:ext uri="{FF2B5EF4-FFF2-40B4-BE49-F238E27FC236}">
                      <a16:creationId xmlns:a16="http://schemas.microsoft.com/office/drawing/2014/main" id="{92A682F0-2D64-4942-F728-08D195BEDE0C}"/>
                    </a:ext>
                  </a:extLst>
                </p:cNvPr>
                <p:cNvSpPr/>
                <p:nvPr/>
              </p:nvSpPr>
              <p:spPr>
                <a:xfrm rot="5400000">
                  <a:off x="6450866" y="3605777"/>
                  <a:ext cx="713894" cy="285321"/>
                </a:xfrm>
                <a:custGeom>
                  <a:avLst/>
                  <a:gdLst>
                    <a:gd name="connsiteX0" fmla="*/ 0 w 749395"/>
                    <a:gd name="connsiteY0" fmla="*/ 233757 h 508764"/>
                    <a:gd name="connsiteX1" fmla="*/ 199380 w 749395"/>
                    <a:gd name="connsiteY1" fmla="*/ 233757 h 508764"/>
                    <a:gd name="connsiteX2" fmla="*/ 254382 w 749395"/>
                    <a:gd name="connsiteY2" fmla="*/ 27501 h 508764"/>
                    <a:gd name="connsiteX3" fmla="*/ 330009 w 749395"/>
                    <a:gd name="connsiteY3" fmla="*/ 508764 h 508764"/>
                    <a:gd name="connsiteX4" fmla="*/ 371260 w 749395"/>
                    <a:gd name="connsiteY4" fmla="*/ 0 h 508764"/>
                    <a:gd name="connsiteX5" fmla="*/ 426262 w 749395"/>
                    <a:gd name="connsiteY5" fmla="*/ 433137 h 508764"/>
                    <a:gd name="connsiteX6" fmla="*/ 446887 w 749395"/>
                    <a:gd name="connsiteY6" fmla="*/ 61877 h 508764"/>
                    <a:gd name="connsiteX7" fmla="*/ 515639 w 749395"/>
                    <a:gd name="connsiteY7" fmla="*/ 426262 h 508764"/>
                    <a:gd name="connsiteX8" fmla="*/ 550015 w 749395"/>
                    <a:gd name="connsiteY8" fmla="*/ 130629 h 508764"/>
                    <a:gd name="connsiteX9" fmla="*/ 591266 w 749395"/>
                    <a:gd name="connsiteY9" fmla="*/ 261257 h 508764"/>
                    <a:gd name="connsiteX10" fmla="*/ 749395 w 749395"/>
                    <a:gd name="connsiteY10" fmla="*/ 261257 h 50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9395" h="508764">
                      <a:moveTo>
                        <a:pt x="0" y="233757"/>
                      </a:moveTo>
                      <a:lnTo>
                        <a:pt x="199380" y="233757"/>
                      </a:lnTo>
                      <a:lnTo>
                        <a:pt x="254382" y="27501"/>
                      </a:lnTo>
                      <a:lnTo>
                        <a:pt x="330009" y="508764"/>
                      </a:lnTo>
                      <a:lnTo>
                        <a:pt x="371260" y="0"/>
                      </a:lnTo>
                      <a:lnTo>
                        <a:pt x="426262" y="433137"/>
                      </a:lnTo>
                      <a:lnTo>
                        <a:pt x="446887" y="61877"/>
                      </a:lnTo>
                      <a:lnTo>
                        <a:pt x="515639" y="426262"/>
                      </a:lnTo>
                      <a:lnTo>
                        <a:pt x="550015" y="130629"/>
                      </a:lnTo>
                      <a:lnTo>
                        <a:pt x="591266" y="261257"/>
                      </a:lnTo>
                      <a:lnTo>
                        <a:pt x="749395" y="261257"/>
                      </a:lnTo>
                    </a:path>
                  </a:pathLst>
                </a:custGeom>
                <a:noFill/>
                <a:ln w="12700">
                  <a:solidFill>
                    <a:schemeClr val="accent1"/>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60" name="直線矢印コネクタ 59">
                  <a:extLst>
                    <a:ext uri="{FF2B5EF4-FFF2-40B4-BE49-F238E27FC236}">
                      <a16:creationId xmlns:a16="http://schemas.microsoft.com/office/drawing/2014/main" id="{A188ECF3-3A76-6C0B-8981-0C1F3C361197}"/>
                    </a:ext>
                  </a:extLst>
                </p:cNvPr>
                <p:cNvCxnSpPr>
                  <a:cxnSpLocks/>
                </p:cNvCxnSpPr>
                <p:nvPr/>
              </p:nvCxnSpPr>
              <p:spPr>
                <a:xfrm flipH="1" flipV="1">
                  <a:off x="6801880" y="4105875"/>
                  <a:ext cx="385762" cy="118309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3EA8A21F-B345-D7CB-4C1A-FDAED9BE5796}"/>
                    </a:ext>
                  </a:extLst>
                </p:cNvPr>
                <p:cNvCxnSpPr/>
                <p:nvPr/>
              </p:nvCxnSpPr>
              <p:spPr>
                <a:xfrm>
                  <a:off x="5328894" y="2697793"/>
                  <a:ext cx="31669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3EA8A21F-B345-D7CB-4C1A-FDAED9BE5796}"/>
                    </a:ext>
                  </a:extLst>
                </p:cNvPr>
                <p:cNvCxnSpPr/>
                <p:nvPr/>
              </p:nvCxnSpPr>
              <p:spPr>
                <a:xfrm>
                  <a:off x="5328894" y="3391490"/>
                  <a:ext cx="31669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3EA8A21F-B345-D7CB-4C1A-FDAED9BE5796}"/>
                    </a:ext>
                  </a:extLst>
                </p:cNvPr>
                <p:cNvCxnSpPr/>
                <p:nvPr/>
              </p:nvCxnSpPr>
              <p:spPr>
                <a:xfrm>
                  <a:off x="5328894" y="4112228"/>
                  <a:ext cx="31669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テキスト ボックス 47">
                <a:extLst>
                  <a:ext uri="{FF2B5EF4-FFF2-40B4-BE49-F238E27FC236}">
                    <a16:creationId xmlns:a16="http://schemas.microsoft.com/office/drawing/2014/main" id="{E57A2720-43B6-5214-82CB-D972ABAB84F6}"/>
                  </a:ext>
                </a:extLst>
              </p:cNvPr>
              <p:cNvSpPr txBox="1"/>
              <p:nvPr/>
            </p:nvSpPr>
            <p:spPr>
              <a:xfrm>
                <a:off x="6319151" y="2736928"/>
                <a:ext cx="1225128" cy="261610"/>
              </a:xfrm>
              <a:prstGeom prst="rect">
                <a:avLst/>
              </a:prstGeom>
              <a:noFill/>
              <a:ln>
                <a:noFill/>
              </a:ln>
            </p:spPr>
            <p:txBody>
              <a:bodyPr wrap="square" rtlCol="0">
                <a:spAutoFit/>
              </a:bodyPr>
              <a:lstStyle/>
              <a:p>
                <a:pPr algn="ctr"/>
                <a:r>
                  <a:rPr kumimoji="1" lang="ja-JP" altLang="en-US" sz="1050" dirty="0">
                    <a:latin typeface="+mn-ea"/>
                  </a:rPr>
                  <a:t>②地表震度</a:t>
                </a:r>
              </a:p>
            </p:txBody>
          </p:sp>
          <p:sp>
            <p:nvSpPr>
              <p:cNvPr id="49" name="テキスト ボックス 48">
                <a:extLst>
                  <a:ext uri="{FF2B5EF4-FFF2-40B4-BE49-F238E27FC236}">
                    <a16:creationId xmlns:a16="http://schemas.microsoft.com/office/drawing/2014/main" id="{E57A2720-43B6-5214-82CB-D972ABAB84F6}"/>
                  </a:ext>
                </a:extLst>
              </p:cNvPr>
              <p:cNvSpPr txBox="1"/>
              <p:nvPr/>
            </p:nvSpPr>
            <p:spPr>
              <a:xfrm>
                <a:off x="7146722" y="3698999"/>
                <a:ext cx="1545397" cy="253916"/>
              </a:xfrm>
              <a:prstGeom prst="rect">
                <a:avLst/>
              </a:prstGeom>
              <a:noFill/>
              <a:ln>
                <a:noFill/>
              </a:ln>
            </p:spPr>
            <p:txBody>
              <a:bodyPr wrap="square" rtlCol="0">
                <a:spAutoFit/>
              </a:bodyPr>
              <a:lstStyle/>
              <a:p>
                <a:pPr algn="ctr"/>
                <a:r>
                  <a:rPr kumimoji="1" lang="ja-JP" altLang="en-US" sz="1050" dirty="0">
                    <a:latin typeface="+mn-ea"/>
                  </a:rPr>
                  <a:t>①工学的基盤面震度</a:t>
                </a:r>
              </a:p>
            </p:txBody>
          </p:sp>
          <p:sp>
            <p:nvSpPr>
              <p:cNvPr id="50" name="テキスト ボックス 49">
                <a:extLst>
                  <a:ext uri="{FF2B5EF4-FFF2-40B4-BE49-F238E27FC236}">
                    <a16:creationId xmlns:a16="http://schemas.microsoft.com/office/drawing/2014/main" id="{E57A2720-43B6-5214-82CB-D972ABAB84F6}"/>
                  </a:ext>
                </a:extLst>
              </p:cNvPr>
              <p:cNvSpPr txBox="1"/>
              <p:nvPr/>
            </p:nvSpPr>
            <p:spPr>
              <a:xfrm>
                <a:off x="7196072" y="3907416"/>
                <a:ext cx="1545397" cy="253916"/>
              </a:xfrm>
              <a:prstGeom prst="rect">
                <a:avLst/>
              </a:prstGeom>
              <a:noFill/>
              <a:ln>
                <a:noFill/>
              </a:ln>
            </p:spPr>
            <p:txBody>
              <a:bodyPr wrap="square" rtlCol="0">
                <a:spAutoFit/>
              </a:bodyPr>
              <a:lstStyle/>
              <a:p>
                <a:pPr algn="ctr"/>
                <a:r>
                  <a:rPr kumimoji="1" lang="ja-JP" altLang="en-US" sz="1050" b="1" dirty="0">
                    <a:solidFill>
                      <a:srgbClr val="FF0000"/>
                    </a:solidFill>
                    <a:latin typeface="+mn-ea"/>
                  </a:rPr>
                  <a:t>内閣府から提供</a:t>
                </a:r>
              </a:p>
            </p:txBody>
          </p:sp>
        </p:grpSp>
        <p:sp>
          <p:nvSpPr>
            <p:cNvPr id="67" name="テキスト ボックス 66">
              <a:extLst>
                <a:ext uri="{FF2B5EF4-FFF2-40B4-BE49-F238E27FC236}">
                  <a16:creationId xmlns:a16="http://schemas.microsoft.com/office/drawing/2014/main" id="{8CABFBCD-CA08-3A8F-04FD-0335D7614CA8}"/>
                </a:ext>
              </a:extLst>
            </p:cNvPr>
            <p:cNvSpPr txBox="1"/>
            <p:nvPr/>
          </p:nvSpPr>
          <p:spPr>
            <a:xfrm>
              <a:off x="7389755" y="3858445"/>
              <a:ext cx="1336781" cy="461665"/>
            </a:xfrm>
            <a:prstGeom prst="rect">
              <a:avLst/>
            </a:prstGeom>
            <a:solidFill>
              <a:schemeClr val="bg1"/>
            </a:solidFill>
            <a:ln>
              <a:solidFill>
                <a:schemeClr val="accent1"/>
              </a:solidFill>
            </a:ln>
          </p:spPr>
          <p:txBody>
            <a:bodyPr wrap="square" rtlCol="0">
              <a:spAutoFit/>
            </a:bodyPr>
            <a:lstStyle/>
            <a:p>
              <a:pPr algn="ctr"/>
              <a:r>
                <a:rPr kumimoji="1" lang="en-US" altLang="ja-JP" sz="1200" dirty="0">
                  <a:solidFill>
                    <a:schemeClr val="accent1"/>
                  </a:solidFill>
                  <a:latin typeface="+mn-ea"/>
                </a:rPr>
                <a:t>AVS30</a:t>
              </a:r>
              <a:r>
                <a:rPr kumimoji="1" lang="ja-JP" altLang="en-US" sz="1200" dirty="0">
                  <a:solidFill>
                    <a:schemeClr val="accent1"/>
                  </a:solidFill>
                  <a:latin typeface="+mn-ea"/>
                </a:rPr>
                <a:t>と</a:t>
              </a:r>
              <a:endParaRPr kumimoji="1" lang="en-US" altLang="ja-JP" sz="1200" dirty="0">
                <a:solidFill>
                  <a:schemeClr val="accent1"/>
                </a:solidFill>
                <a:latin typeface="+mn-ea"/>
              </a:endParaRPr>
            </a:p>
            <a:p>
              <a:pPr algn="ctr"/>
              <a:r>
                <a:rPr kumimoji="1" lang="ja-JP" altLang="en-US" sz="1200" dirty="0">
                  <a:solidFill>
                    <a:schemeClr val="accent1"/>
                  </a:solidFill>
                  <a:latin typeface="+mn-ea"/>
                </a:rPr>
                <a:t>震度増分の関係</a:t>
              </a:r>
            </a:p>
          </p:txBody>
        </p:sp>
      </p:grpSp>
      <p:sp>
        <p:nvSpPr>
          <p:cNvPr id="69" name="テキスト ボックス 68">
            <a:extLst>
              <a:ext uri="{FF2B5EF4-FFF2-40B4-BE49-F238E27FC236}">
                <a16:creationId xmlns:a16="http://schemas.microsoft.com/office/drawing/2014/main" id="{3BA552AB-3292-4E42-9B2D-A188A38DD886}"/>
              </a:ext>
            </a:extLst>
          </p:cNvPr>
          <p:cNvSpPr txBox="1"/>
          <p:nvPr/>
        </p:nvSpPr>
        <p:spPr>
          <a:xfrm>
            <a:off x="530667" y="4662477"/>
            <a:ext cx="4332397" cy="600164"/>
          </a:xfrm>
          <a:prstGeom prst="rect">
            <a:avLst/>
          </a:prstGeom>
          <a:noFill/>
        </p:spPr>
        <p:txBody>
          <a:bodyPr wrap="square" rtlCol="0">
            <a:spAutoFit/>
          </a:bodyPr>
          <a:lstStyle/>
          <a:p>
            <a:pPr marL="171450" indent="-171450">
              <a:buFont typeface="Wingdings" panose="05000000000000000000" pitchFamily="2" charset="2"/>
              <a:buChar char="u"/>
            </a:pPr>
            <a:r>
              <a:rPr lang="ja-JP" altLang="en-US" sz="1100" dirty="0"/>
              <a:t>内閣府の予測手法を用い地表面の地震動を算定する。</a:t>
            </a:r>
            <a:endParaRPr lang="en-US" altLang="ja-JP" sz="1100" dirty="0"/>
          </a:p>
          <a:p>
            <a:pPr marL="171450" indent="-171450">
              <a:buFont typeface="Wingdings" panose="05000000000000000000" pitchFamily="2" charset="2"/>
              <a:buChar char="u"/>
            </a:pPr>
            <a:r>
              <a:rPr lang="ja-JP" altLang="en-US" sz="1100" dirty="0"/>
              <a:t>地表面の地震動算定にあたり、浅部地盤モデルは大阪府独自のものを作成し、使用する。</a:t>
            </a:r>
            <a:endParaRPr lang="en-US" altLang="ja-JP" sz="1100" dirty="0"/>
          </a:p>
        </p:txBody>
      </p:sp>
      <p:sp>
        <p:nvSpPr>
          <p:cNvPr id="74" name="四角形: 角を丸くする 4">
            <a:extLst>
              <a:ext uri="{FF2B5EF4-FFF2-40B4-BE49-F238E27FC236}">
                <a16:creationId xmlns:a16="http://schemas.microsoft.com/office/drawing/2014/main" id="{CC9F3E4D-62CA-464D-B0DF-A7E5712860CD}"/>
              </a:ext>
            </a:extLst>
          </p:cNvPr>
          <p:cNvSpPr/>
          <p:nvPr/>
        </p:nvSpPr>
        <p:spPr>
          <a:xfrm>
            <a:off x="420399" y="874018"/>
            <a:ext cx="8495001" cy="777490"/>
          </a:xfrm>
          <a:prstGeom prst="roundRect">
            <a:avLst>
              <a:gd name="adj" fmla="val 21625"/>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16000" indent="-216000">
              <a:buFont typeface="Wingdings" panose="05000000000000000000" pitchFamily="2" charset="2"/>
              <a:buChar char="l"/>
            </a:pPr>
            <a:r>
              <a:rPr kumimoji="1" lang="ja-JP" altLang="en-US" sz="1400" dirty="0"/>
              <a:t>内閣府の検討結果を検証した上で、</a:t>
            </a:r>
            <a:r>
              <a:rPr kumimoji="1" lang="ja-JP" altLang="en-US" sz="1400" u="sng" dirty="0"/>
              <a:t>提供される震度（地震動）と、大阪府独自で作成した浅部地盤モデルを用いて、震度（地震動）設定を行う</a:t>
            </a:r>
            <a:endParaRPr kumimoji="1" lang="en-US" altLang="ja-JP" sz="1400" dirty="0"/>
          </a:p>
          <a:p>
            <a:pPr marL="216000" indent="-216000">
              <a:buFont typeface="Wingdings" panose="05000000000000000000" pitchFamily="2" charset="2"/>
              <a:buChar char="l"/>
            </a:pPr>
            <a:r>
              <a:rPr kumimoji="1" lang="ja-JP" altLang="en-US" sz="1400" dirty="0"/>
              <a:t>内閣府の検討で用いた震度予測手法を用いて地表面の震度予測を行う</a:t>
            </a:r>
            <a:endParaRPr kumimoji="1" lang="en-US" altLang="ja-JP" sz="1400" dirty="0"/>
          </a:p>
        </p:txBody>
      </p:sp>
      <p:sp>
        <p:nvSpPr>
          <p:cNvPr id="75" name="角丸四角形 73">
            <a:extLst>
              <a:ext uri="{FF2B5EF4-FFF2-40B4-BE49-F238E27FC236}">
                <a16:creationId xmlns:a16="http://schemas.microsoft.com/office/drawing/2014/main" id="{A2B89271-DA69-4865-AA0F-5F064614B7FB}"/>
              </a:ext>
            </a:extLst>
          </p:cNvPr>
          <p:cNvSpPr/>
          <p:nvPr/>
        </p:nvSpPr>
        <p:spPr>
          <a:xfrm>
            <a:off x="313368" y="1974372"/>
            <a:ext cx="3960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地表面の震度算定の流れ</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04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EDC503-F131-70E0-0490-5C5C1934F28D}"/>
              </a:ext>
            </a:extLst>
          </p:cNvPr>
          <p:cNvSpPr>
            <a:spLocks noGrp="1"/>
          </p:cNvSpPr>
          <p:nvPr>
            <p:ph type="title" idx="4294967295"/>
          </p:nvPr>
        </p:nvSpPr>
        <p:spPr>
          <a:xfrm>
            <a:off x="0" y="0"/>
            <a:ext cx="9144000" cy="425450"/>
          </a:xfrm>
        </p:spPr>
        <p:txBody>
          <a:bodyPr/>
          <a:lstStyle/>
          <a:p>
            <a:r>
              <a:rPr lang="ja-JP" altLang="en-US" dirty="0"/>
              <a:t>４</a:t>
            </a:r>
            <a:r>
              <a:rPr lang="zh-TW" altLang="en-US" dirty="0"/>
              <a:t>．</a:t>
            </a:r>
            <a:r>
              <a:rPr lang="ja-JP" altLang="en-US" dirty="0"/>
              <a:t>検討に使用する地盤モデルについて</a:t>
            </a:r>
          </a:p>
        </p:txBody>
      </p:sp>
      <p:sp>
        <p:nvSpPr>
          <p:cNvPr id="4" name="スライド番号プレースホルダー 3">
            <a:extLst>
              <a:ext uri="{FF2B5EF4-FFF2-40B4-BE49-F238E27FC236}">
                <a16:creationId xmlns:a16="http://schemas.microsoft.com/office/drawing/2014/main" id="{039B4362-5F6A-B8FA-5D0F-464D8F9F435A}"/>
              </a:ext>
            </a:extLst>
          </p:cNvPr>
          <p:cNvSpPr>
            <a:spLocks noGrp="1"/>
          </p:cNvSpPr>
          <p:nvPr>
            <p:ph type="sldNum" sz="quarter" idx="4294967295"/>
          </p:nvPr>
        </p:nvSpPr>
        <p:spPr>
          <a:xfrm>
            <a:off x="7056438" y="6497638"/>
            <a:ext cx="2087562" cy="360362"/>
          </a:xfrm>
        </p:spPr>
        <p:txBody>
          <a:bodyPr/>
          <a:lstStyle/>
          <a:p>
            <a:fld id="{DE8A6AB4-C314-4581-B2EB-142FADA2A072}" type="slidenum">
              <a:rPr kumimoji="1" lang="ja-JP" altLang="en-US" smtClean="0"/>
              <a:pPr/>
              <a:t>22</a:t>
            </a:fld>
            <a:endParaRPr kumimoji="1" lang="ja-JP" altLang="en-US"/>
          </a:p>
        </p:txBody>
      </p:sp>
      <p:sp>
        <p:nvSpPr>
          <p:cNvPr id="11" name="テキスト ボックス 10">
            <a:extLst>
              <a:ext uri="{FF2B5EF4-FFF2-40B4-BE49-F238E27FC236}">
                <a16:creationId xmlns:a16="http://schemas.microsoft.com/office/drawing/2014/main" id="{07A41AF1-7F0F-3E6E-5058-DF5B07DE435C}"/>
              </a:ext>
            </a:extLst>
          </p:cNvPr>
          <p:cNvSpPr txBox="1"/>
          <p:nvPr/>
        </p:nvSpPr>
        <p:spPr>
          <a:xfrm>
            <a:off x="484414" y="1031305"/>
            <a:ext cx="8175172" cy="1815882"/>
          </a:xfrm>
          <a:prstGeom prst="rect">
            <a:avLst/>
          </a:prstGeom>
          <a:noFill/>
        </p:spPr>
        <p:txBody>
          <a:bodyPr wrap="square" lIns="91440" tIns="45720" rIns="91440" bIns="45720" rtlCol="0" anchor="t">
            <a:spAutoFit/>
          </a:bodyPr>
          <a:lstStyle/>
          <a:p>
            <a:pPr algn="l"/>
            <a:r>
              <a:rPr lang="ja-JP" altLang="en-US" sz="1400" dirty="0">
                <a:solidFill>
                  <a:srgbClr val="000000"/>
                </a:solidFill>
                <a:latin typeface="+mn-ea"/>
              </a:rPr>
              <a:t>震源から地表面の地震動や震度を算出するための</a:t>
            </a:r>
            <a:r>
              <a:rPr lang="en-US" altLang="ja-JP" sz="1400" dirty="0" err="1">
                <a:solidFill>
                  <a:srgbClr val="000000"/>
                </a:solidFill>
                <a:latin typeface="+mn-ea"/>
              </a:rPr>
              <a:t>地盤構造</a:t>
            </a:r>
            <a:r>
              <a:rPr lang="ja-JP" altLang="en-US" sz="1400" dirty="0">
                <a:solidFill>
                  <a:srgbClr val="000000"/>
                </a:solidFill>
                <a:latin typeface="+mn-ea"/>
              </a:rPr>
              <a:t>は、</a:t>
            </a:r>
            <a:r>
              <a:rPr lang="ja-JP" altLang="en-US" sz="1400" dirty="0"/>
              <a:t>地震動の伝播性状が異なるため、</a:t>
            </a:r>
            <a:r>
              <a:rPr lang="en-US" altLang="ja-JP" sz="1400" dirty="0">
                <a:solidFill>
                  <a:srgbClr val="000000"/>
                </a:solidFill>
                <a:latin typeface="+mn-ea"/>
              </a:rPr>
              <a:t>深部地盤と浅部地盤の2つに分けてモデル化</a:t>
            </a:r>
            <a:r>
              <a:rPr lang="ja-JP" altLang="en-US" sz="1400" dirty="0">
                <a:solidFill>
                  <a:srgbClr val="000000"/>
                </a:solidFill>
                <a:latin typeface="+mn-ea"/>
              </a:rPr>
              <a:t>する。</a:t>
            </a:r>
            <a:endParaRPr lang="en-US" altLang="ja-JP" sz="1400" dirty="0">
              <a:solidFill>
                <a:srgbClr val="000000"/>
              </a:solidFill>
              <a:latin typeface="+mn-ea"/>
            </a:endParaRPr>
          </a:p>
          <a:p>
            <a:pPr marL="92075">
              <a:tabLst>
                <a:tab pos="539750" algn="l"/>
              </a:tabLst>
            </a:pPr>
            <a:r>
              <a:rPr lang="ja-JP" altLang="en-US" sz="1400" dirty="0">
                <a:solidFill>
                  <a:srgbClr val="000000"/>
                </a:solidFill>
                <a:latin typeface="+mn-ea"/>
              </a:rPr>
              <a:t>■</a:t>
            </a:r>
            <a:r>
              <a:rPr lang="en-US" altLang="ja-JP" sz="1400" dirty="0" err="1">
                <a:solidFill>
                  <a:srgbClr val="000000"/>
                </a:solidFill>
                <a:latin typeface="+mn-ea"/>
              </a:rPr>
              <a:t>浅部地盤</a:t>
            </a:r>
            <a:endParaRPr lang="en-US" altLang="ja-JP" sz="1400" dirty="0">
              <a:solidFill>
                <a:srgbClr val="000000"/>
              </a:solidFill>
              <a:latin typeface="+mn-ea"/>
            </a:endParaRPr>
          </a:p>
          <a:p>
            <a:pPr marL="92075" lvl="1">
              <a:tabLst>
                <a:tab pos="539750" algn="l"/>
              </a:tabLst>
            </a:pPr>
            <a:r>
              <a:rPr lang="en-US" altLang="ja-JP" sz="1400" dirty="0">
                <a:solidFill>
                  <a:srgbClr val="000000"/>
                </a:solidFill>
                <a:latin typeface="+mn-ea"/>
              </a:rPr>
              <a:t>地表～工学的基盤（地震動設定の基礎とする良好な地盤のこと）までの地盤を指す。ボーリング調査などによって特性を把握することができる。</a:t>
            </a:r>
          </a:p>
          <a:p>
            <a:pPr marL="92075"/>
            <a:r>
              <a:rPr lang="ja-JP" altLang="en-US" sz="1400" dirty="0">
                <a:solidFill>
                  <a:srgbClr val="000000"/>
                </a:solidFill>
                <a:latin typeface="+mn-ea"/>
              </a:rPr>
              <a:t>■</a:t>
            </a:r>
            <a:r>
              <a:rPr lang="en-US" altLang="ja-JP" sz="1400" dirty="0" err="1">
                <a:solidFill>
                  <a:srgbClr val="000000"/>
                </a:solidFill>
                <a:latin typeface="+mn-ea"/>
              </a:rPr>
              <a:t>深部地盤</a:t>
            </a:r>
            <a:endParaRPr lang="en-US" altLang="ja-JP" sz="1400" dirty="0">
              <a:solidFill>
                <a:srgbClr val="000000"/>
              </a:solidFill>
              <a:latin typeface="+mn-ea"/>
            </a:endParaRPr>
          </a:p>
          <a:p>
            <a:pPr marL="92075" lvl="1"/>
            <a:r>
              <a:rPr lang="ja-JP" altLang="en-US" sz="1400" dirty="0">
                <a:solidFill>
                  <a:srgbClr val="000000"/>
                </a:solidFill>
                <a:latin typeface="+mn-ea"/>
              </a:rPr>
              <a:t>工学的基盤～地震基盤（地震波が地盤の影響を大きく受けない地盤）</a:t>
            </a:r>
            <a:r>
              <a:rPr lang="ja-JP" altLang="en-US" sz="1400" dirty="0" err="1">
                <a:solidFill>
                  <a:srgbClr val="000000"/>
                </a:solidFill>
                <a:latin typeface="+mn-ea"/>
              </a:rPr>
              <a:t>までを</a:t>
            </a:r>
            <a:r>
              <a:rPr lang="ja-JP" altLang="en-US" sz="1400" dirty="0">
                <a:solidFill>
                  <a:srgbClr val="000000"/>
                </a:solidFill>
                <a:latin typeface="+mn-ea"/>
              </a:rPr>
              <a:t>指す。大規模な地盤構造調査などによって把握される。</a:t>
            </a:r>
          </a:p>
        </p:txBody>
      </p:sp>
      <p:sp>
        <p:nvSpPr>
          <p:cNvPr id="20" name="正方形/長方形 19"/>
          <p:cNvSpPr/>
          <p:nvPr/>
        </p:nvSpPr>
        <p:spPr>
          <a:xfrm>
            <a:off x="165100" y="596901"/>
            <a:ext cx="8870950" cy="59563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103802" y="477769"/>
            <a:ext cx="2359998"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地盤モデルの区分</a:t>
            </a:r>
          </a:p>
        </p:txBody>
      </p:sp>
      <p:grpSp>
        <p:nvGrpSpPr>
          <p:cNvPr id="23" name="グループ化 22"/>
          <p:cNvGrpSpPr/>
          <p:nvPr/>
        </p:nvGrpSpPr>
        <p:grpSpPr>
          <a:xfrm>
            <a:off x="1840893" y="3146578"/>
            <a:ext cx="6891627" cy="3200852"/>
            <a:chOff x="5387116" y="2736928"/>
            <a:chExt cx="6891627" cy="3200852"/>
          </a:xfrm>
        </p:grpSpPr>
        <p:grpSp>
          <p:nvGrpSpPr>
            <p:cNvPr id="24" name="グループ化 23"/>
            <p:cNvGrpSpPr/>
            <p:nvPr/>
          </p:nvGrpSpPr>
          <p:grpSpPr>
            <a:xfrm>
              <a:off x="5387116" y="2810287"/>
              <a:ext cx="6891627" cy="3127493"/>
              <a:chOff x="5274751" y="2482309"/>
              <a:chExt cx="6891627" cy="3127493"/>
            </a:xfrm>
          </p:grpSpPr>
          <p:grpSp>
            <p:nvGrpSpPr>
              <p:cNvPr id="28" name="グループ化 27">
                <a:extLst>
                  <a:ext uri="{FF2B5EF4-FFF2-40B4-BE49-F238E27FC236}">
                    <a16:creationId xmlns:a16="http://schemas.microsoft.com/office/drawing/2014/main" id="{4841DAEB-C4E0-4AF7-A421-E6DAEB32CA58}"/>
                  </a:ext>
                </a:extLst>
              </p:cNvPr>
              <p:cNvGrpSpPr/>
              <p:nvPr/>
            </p:nvGrpSpPr>
            <p:grpSpPr>
              <a:xfrm>
                <a:off x="6396332" y="4887907"/>
                <a:ext cx="1567543" cy="721895"/>
                <a:chOff x="6616972" y="5189224"/>
                <a:chExt cx="1567543" cy="721895"/>
              </a:xfrm>
            </p:grpSpPr>
            <p:sp>
              <p:nvSpPr>
                <p:cNvPr id="41" name="平行四辺形 40">
                  <a:extLst>
                    <a:ext uri="{FF2B5EF4-FFF2-40B4-BE49-F238E27FC236}">
                      <a16:creationId xmlns:a16="http://schemas.microsoft.com/office/drawing/2014/main" id="{F4587DB4-DBB9-3B9C-8D07-8DFF1C643785}"/>
                    </a:ext>
                  </a:extLst>
                </p:cNvPr>
                <p:cNvSpPr/>
                <p:nvPr/>
              </p:nvSpPr>
              <p:spPr>
                <a:xfrm>
                  <a:off x="6616972" y="5189224"/>
                  <a:ext cx="1567543" cy="721895"/>
                </a:xfrm>
                <a:prstGeom prst="parallelogram">
                  <a:avLst>
                    <a:gd name="adj" fmla="val 64048"/>
                  </a:avLst>
                </a:prstGeom>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2" name="平行四辺形 41">
                  <a:extLst>
                    <a:ext uri="{FF2B5EF4-FFF2-40B4-BE49-F238E27FC236}">
                      <a16:creationId xmlns:a16="http://schemas.microsoft.com/office/drawing/2014/main" id="{73C443D5-0523-ADB2-0527-CAD77703C268}"/>
                    </a:ext>
                  </a:extLst>
                </p:cNvPr>
                <p:cNvSpPr/>
                <p:nvPr/>
              </p:nvSpPr>
              <p:spPr>
                <a:xfrm>
                  <a:off x="6917958" y="5235014"/>
                  <a:ext cx="674079" cy="281811"/>
                </a:xfrm>
                <a:prstGeom prst="parallelogram">
                  <a:avLst>
                    <a:gd name="adj" fmla="val 64048"/>
                  </a:avLst>
                </a:prstGeom>
                <a:solidFill>
                  <a:schemeClr val="tx1"/>
                </a:solidFill>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3" name="平行四辺形 42">
                  <a:extLst>
                    <a:ext uri="{FF2B5EF4-FFF2-40B4-BE49-F238E27FC236}">
                      <a16:creationId xmlns:a16="http://schemas.microsoft.com/office/drawing/2014/main" id="{79FFD746-1377-2F10-B040-2AF8EF9718C6}"/>
                    </a:ext>
                  </a:extLst>
                </p:cNvPr>
                <p:cNvSpPr/>
                <p:nvPr/>
              </p:nvSpPr>
              <p:spPr>
                <a:xfrm>
                  <a:off x="7441170" y="5714662"/>
                  <a:ext cx="301733" cy="136964"/>
                </a:xfrm>
                <a:prstGeom prst="parallelogram">
                  <a:avLst>
                    <a:gd name="adj" fmla="val 64048"/>
                  </a:avLst>
                </a:prstGeom>
                <a:solidFill>
                  <a:schemeClr val="tx1"/>
                </a:solidFill>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9" name="正方形/長方形 28">
                <a:extLst>
                  <a:ext uri="{FF2B5EF4-FFF2-40B4-BE49-F238E27FC236}">
                    <a16:creationId xmlns:a16="http://schemas.microsoft.com/office/drawing/2014/main" id="{83F06A13-10CB-C09C-7D8E-E180A1BDEF9A}"/>
                  </a:ext>
                </a:extLst>
              </p:cNvPr>
              <p:cNvSpPr/>
              <p:nvPr/>
            </p:nvSpPr>
            <p:spPr>
              <a:xfrm>
                <a:off x="5328894" y="2693456"/>
                <a:ext cx="3166977" cy="721895"/>
              </a:xfrm>
              <a:prstGeom prst="rect">
                <a:avLst/>
              </a:prstGeom>
              <a:solidFill>
                <a:schemeClr val="accent2">
                  <a:lumMod val="20000"/>
                  <a:lumOff val="80000"/>
                </a:schemeClr>
              </a:solidFill>
              <a:ln w="19050">
                <a:no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96508E77-7406-2A43-FBBF-C9B8B232ADC3}"/>
                  </a:ext>
                </a:extLst>
              </p:cNvPr>
              <p:cNvSpPr/>
              <p:nvPr/>
            </p:nvSpPr>
            <p:spPr>
              <a:xfrm>
                <a:off x="5328894" y="3407351"/>
                <a:ext cx="3166977" cy="721895"/>
              </a:xfrm>
              <a:prstGeom prst="rect">
                <a:avLst/>
              </a:prstGeom>
              <a:solidFill>
                <a:schemeClr val="accent2">
                  <a:lumMod val="40000"/>
                  <a:lumOff val="60000"/>
                </a:schemeClr>
              </a:solidFill>
              <a:ln w="19050">
                <a:no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9DFC9C11-BAF0-06CE-DE19-EAFCE47E2CC7}"/>
                  </a:ext>
                </a:extLst>
              </p:cNvPr>
              <p:cNvSpPr/>
              <p:nvPr/>
            </p:nvSpPr>
            <p:spPr>
              <a:xfrm>
                <a:off x="5328894" y="4129246"/>
                <a:ext cx="3166977" cy="422035"/>
              </a:xfrm>
              <a:prstGeom prst="rect">
                <a:avLst/>
              </a:prstGeom>
              <a:solidFill>
                <a:schemeClr val="accent2">
                  <a:lumMod val="60000"/>
                  <a:lumOff val="40000"/>
                </a:schemeClr>
              </a:solidFill>
              <a:ln w="19050">
                <a:no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70067FEF-DCC5-F082-A1E8-F6D4FE5F1243}"/>
                  </a:ext>
                </a:extLst>
              </p:cNvPr>
              <p:cNvSpPr txBox="1"/>
              <p:nvPr/>
            </p:nvSpPr>
            <p:spPr>
              <a:xfrm>
                <a:off x="5274751" y="3392424"/>
                <a:ext cx="864221" cy="253916"/>
              </a:xfrm>
              <a:prstGeom prst="rect">
                <a:avLst/>
              </a:prstGeom>
              <a:noFill/>
              <a:ln>
                <a:noFill/>
              </a:ln>
            </p:spPr>
            <p:txBody>
              <a:bodyPr wrap="square" rtlCol="0">
                <a:spAutoFit/>
              </a:bodyPr>
              <a:lstStyle/>
              <a:p>
                <a:r>
                  <a:rPr kumimoji="1" lang="ja-JP" altLang="en-US" sz="1050" dirty="0">
                    <a:latin typeface="+mn-ea"/>
                  </a:rPr>
                  <a:t>工学的基盤</a:t>
                </a:r>
              </a:p>
            </p:txBody>
          </p:sp>
          <p:sp>
            <p:nvSpPr>
              <p:cNvPr id="33" name="テキスト ボックス 32">
                <a:extLst>
                  <a:ext uri="{FF2B5EF4-FFF2-40B4-BE49-F238E27FC236}">
                    <a16:creationId xmlns:a16="http://schemas.microsoft.com/office/drawing/2014/main" id="{69CA3712-CB29-9FB1-56BD-3FD92E53161C}"/>
                  </a:ext>
                </a:extLst>
              </p:cNvPr>
              <p:cNvSpPr txBox="1"/>
              <p:nvPr/>
            </p:nvSpPr>
            <p:spPr>
              <a:xfrm>
                <a:off x="5277079" y="2482309"/>
                <a:ext cx="768347" cy="261610"/>
              </a:xfrm>
              <a:prstGeom prst="rect">
                <a:avLst/>
              </a:prstGeom>
              <a:noFill/>
              <a:ln>
                <a:noFill/>
              </a:ln>
            </p:spPr>
            <p:txBody>
              <a:bodyPr wrap="square" rtlCol="0">
                <a:spAutoFit/>
              </a:bodyPr>
              <a:lstStyle/>
              <a:p>
                <a:r>
                  <a:rPr kumimoji="1" lang="ja-JP" altLang="en-US" sz="1050">
                    <a:latin typeface="+mn-ea"/>
                  </a:rPr>
                  <a:t>地表</a:t>
                </a:r>
              </a:p>
            </p:txBody>
          </p:sp>
          <p:sp>
            <p:nvSpPr>
              <p:cNvPr id="34" name="テキスト ボックス 33">
                <a:extLst>
                  <a:ext uri="{FF2B5EF4-FFF2-40B4-BE49-F238E27FC236}">
                    <a16:creationId xmlns:a16="http://schemas.microsoft.com/office/drawing/2014/main" id="{3F798F5F-BF44-E978-41D3-391CBDC7BFB8}"/>
                  </a:ext>
                </a:extLst>
              </p:cNvPr>
              <p:cNvSpPr txBox="1"/>
              <p:nvPr/>
            </p:nvSpPr>
            <p:spPr>
              <a:xfrm>
                <a:off x="5277079" y="4099528"/>
                <a:ext cx="864221" cy="253916"/>
              </a:xfrm>
              <a:prstGeom prst="rect">
                <a:avLst/>
              </a:prstGeom>
              <a:noFill/>
              <a:ln>
                <a:noFill/>
              </a:ln>
            </p:spPr>
            <p:txBody>
              <a:bodyPr wrap="square" rtlCol="0">
                <a:spAutoFit/>
              </a:bodyPr>
              <a:lstStyle/>
              <a:p>
                <a:r>
                  <a:rPr kumimoji="1" lang="ja-JP" altLang="en-US" sz="1050" dirty="0">
                    <a:latin typeface="+mn-ea"/>
                  </a:rPr>
                  <a:t>地震基盤</a:t>
                </a:r>
              </a:p>
            </p:txBody>
          </p:sp>
          <p:sp>
            <p:nvSpPr>
              <p:cNvPr id="35" name="フリーフォーム: 図形 35">
                <a:extLst>
                  <a:ext uri="{FF2B5EF4-FFF2-40B4-BE49-F238E27FC236}">
                    <a16:creationId xmlns:a16="http://schemas.microsoft.com/office/drawing/2014/main" id="{31143DAF-3B0B-FB34-6432-038570CDC7D6}"/>
                  </a:ext>
                </a:extLst>
              </p:cNvPr>
              <p:cNvSpPr/>
              <p:nvPr/>
            </p:nvSpPr>
            <p:spPr>
              <a:xfrm rot="5400000">
                <a:off x="6469957" y="2899813"/>
                <a:ext cx="698036" cy="285321"/>
              </a:xfrm>
              <a:custGeom>
                <a:avLst/>
                <a:gdLst>
                  <a:gd name="connsiteX0" fmla="*/ 0 w 749395"/>
                  <a:gd name="connsiteY0" fmla="*/ 233757 h 508764"/>
                  <a:gd name="connsiteX1" fmla="*/ 199380 w 749395"/>
                  <a:gd name="connsiteY1" fmla="*/ 233757 h 508764"/>
                  <a:gd name="connsiteX2" fmla="*/ 254382 w 749395"/>
                  <a:gd name="connsiteY2" fmla="*/ 27501 h 508764"/>
                  <a:gd name="connsiteX3" fmla="*/ 330009 w 749395"/>
                  <a:gd name="connsiteY3" fmla="*/ 508764 h 508764"/>
                  <a:gd name="connsiteX4" fmla="*/ 371260 w 749395"/>
                  <a:gd name="connsiteY4" fmla="*/ 0 h 508764"/>
                  <a:gd name="connsiteX5" fmla="*/ 426262 w 749395"/>
                  <a:gd name="connsiteY5" fmla="*/ 433137 h 508764"/>
                  <a:gd name="connsiteX6" fmla="*/ 446887 w 749395"/>
                  <a:gd name="connsiteY6" fmla="*/ 61877 h 508764"/>
                  <a:gd name="connsiteX7" fmla="*/ 515639 w 749395"/>
                  <a:gd name="connsiteY7" fmla="*/ 426262 h 508764"/>
                  <a:gd name="connsiteX8" fmla="*/ 550015 w 749395"/>
                  <a:gd name="connsiteY8" fmla="*/ 130629 h 508764"/>
                  <a:gd name="connsiteX9" fmla="*/ 591266 w 749395"/>
                  <a:gd name="connsiteY9" fmla="*/ 261257 h 508764"/>
                  <a:gd name="connsiteX10" fmla="*/ 749395 w 749395"/>
                  <a:gd name="connsiteY10" fmla="*/ 261257 h 50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9395" h="508764">
                    <a:moveTo>
                      <a:pt x="0" y="233757"/>
                    </a:moveTo>
                    <a:lnTo>
                      <a:pt x="199380" y="233757"/>
                    </a:lnTo>
                    <a:lnTo>
                      <a:pt x="254382" y="27501"/>
                    </a:lnTo>
                    <a:lnTo>
                      <a:pt x="330009" y="508764"/>
                    </a:lnTo>
                    <a:lnTo>
                      <a:pt x="371260" y="0"/>
                    </a:lnTo>
                    <a:lnTo>
                      <a:pt x="426262" y="433137"/>
                    </a:lnTo>
                    <a:lnTo>
                      <a:pt x="446887" y="61877"/>
                    </a:lnTo>
                    <a:lnTo>
                      <a:pt x="515639" y="426262"/>
                    </a:lnTo>
                    <a:lnTo>
                      <a:pt x="550015" y="130629"/>
                    </a:lnTo>
                    <a:lnTo>
                      <a:pt x="591266" y="261257"/>
                    </a:lnTo>
                    <a:lnTo>
                      <a:pt x="749395" y="261257"/>
                    </a:lnTo>
                  </a:path>
                </a:pathLst>
              </a:custGeom>
              <a:noFill/>
              <a:ln w="12700">
                <a:solidFill>
                  <a:schemeClr val="accent1"/>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6" name="フリーフォーム: 図形 36">
                <a:extLst>
                  <a:ext uri="{FF2B5EF4-FFF2-40B4-BE49-F238E27FC236}">
                    <a16:creationId xmlns:a16="http://schemas.microsoft.com/office/drawing/2014/main" id="{92A682F0-2D64-4942-F728-08D195BEDE0C}"/>
                  </a:ext>
                </a:extLst>
              </p:cNvPr>
              <p:cNvSpPr/>
              <p:nvPr/>
            </p:nvSpPr>
            <p:spPr>
              <a:xfrm rot="5400000">
                <a:off x="6450866" y="3605777"/>
                <a:ext cx="713894" cy="285321"/>
              </a:xfrm>
              <a:custGeom>
                <a:avLst/>
                <a:gdLst>
                  <a:gd name="connsiteX0" fmla="*/ 0 w 749395"/>
                  <a:gd name="connsiteY0" fmla="*/ 233757 h 508764"/>
                  <a:gd name="connsiteX1" fmla="*/ 199380 w 749395"/>
                  <a:gd name="connsiteY1" fmla="*/ 233757 h 508764"/>
                  <a:gd name="connsiteX2" fmla="*/ 254382 w 749395"/>
                  <a:gd name="connsiteY2" fmla="*/ 27501 h 508764"/>
                  <a:gd name="connsiteX3" fmla="*/ 330009 w 749395"/>
                  <a:gd name="connsiteY3" fmla="*/ 508764 h 508764"/>
                  <a:gd name="connsiteX4" fmla="*/ 371260 w 749395"/>
                  <a:gd name="connsiteY4" fmla="*/ 0 h 508764"/>
                  <a:gd name="connsiteX5" fmla="*/ 426262 w 749395"/>
                  <a:gd name="connsiteY5" fmla="*/ 433137 h 508764"/>
                  <a:gd name="connsiteX6" fmla="*/ 446887 w 749395"/>
                  <a:gd name="connsiteY6" fmla="*/ 61877 h 508764"/>
                  <a:gd name="connsiteX7" fmla="*/ 515639 w 749395"/>
                  <a:gd name="connsiteY7" fmla="*/ 426262 h 508764"/>
                  <a:gd name="connsiteX8" fmla="*/ 550015 w 749395"/>
                  <a:gd name="connsiteY8" fmla="*/ 130629 h 508764"/>
                  <a:gd name="connsiteX9" fmla="*/ 591266 w 749395"/>
                  <a:gd name="connsiteY9" fmla="*/ 261257 h 508764"/>
                  <a:gd name="connsiteX10" fmla="*/ 749395 w 749395"/>
                  <a:gd name="connsiteY10" fmla="*/ 261257 h 50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9395" h="508764">
                    <a:moveTo>
                      <a:pt x="0" y="233757"/>
                    </a:moveTo>
                    <a:lnTo>
                      <a:pt x="199380" y="233757"/>
                    </a:lnTo>
                    <a:lnTo>
                      <a:pt x="254382" y="27501"/>
                    </a:lnTo>
                    <a:lnTo>
                      <a:pt x="330009" y="508764"/>
                    </a:lnTo>
                    <a:lnTo>
                      <a:pt x="371260" y="0"/>
                    </a:lnTo>
                    <a:lnTo>
                      <a:pt x="426262" y="433137"/>
                    </a:lnTo>
                    <a:lnTo>
                      <a:pt x="446887" y="61877"/>
                    </a:lnTo>
                    <a:lnTo>
                      <a:pt x="515639" y="426262"/>
                    </a:lnTo>
                    <a:lnTo>
                      <a:pt x="550015" y="130629"/>
                    </a:lnTo>
                    <a:lnTo>
                      <a:pt x="591266" y="261257"/>
                    </a:lnTo>
                    <a:lnTo>
                      <a:pt x="749395" y="261257"/>
                    </a:lnTo>
                  </a:path>
                </a:pathLst>
              </a:custGeom>
              <a:noFill/>
              <a:ln w="12700">
                <a:solidFill>
                  <a:schemeClr val="accent1"/>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37" name="直線矢印コネクタ 36">
                <a:extLst>
                  <a:ext uri="{FF2B5EF4-FFF2-40B4-BE49-F238E27FC236}">
                    <a16:creationId xmlns:a16="http://schemas.microsoft.com/office/drawing/2014/main" id="{A188ECF3-3A76-6C0B-8981-0C1F3C361197}"/>
                  </a:ext>
                </a:extLst>
              </p:cNvPr>
              <p:cNvCxnSpPr>
                <a:cxnSpLocks/>
              </p:cNvCxnSpPr>
              <p:nvPr/>
            </p:nvCxnSpPr>
            <p:spPr>
              <a:xfrm flipH="1" flipV="1">
                <a:off x="6801880" y="4105875"/>
                <a:ext cx="385762" cy="118309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3EA8A21F-B345-D7CB-4C1A-FDAED9BE5796}"/>
                  </a:ext>
                </a:extLst>
              </p:cNvPr>
              <p:cNvCxnSpPr/>
              <p:nvPr/>
            </p:nvCxnSpPr>
            <p:spPr>
              <a:xfrm>
                <a:off x="5328894" y="2697793"/>
                <a:ext cx="31669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3EA8A21F-B345-D7CB-4C1A-FDAED9BE5796}"/>
                  </a:ext>
                </a:extLst>
              </p:cNvPr>
              <p:cNvCxnSpPr/>
              <p:nvPr/>
            </p:nvCxnSpPr>
            <p:spPr>
              <a:xfrm>
                <a:off x="5328894" y="3391490"/>
                <a:ext cx="31669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EA8A21F-B345-D7CB-4C1A-FDAED9BE5796}"/>
                  </a:ext>
                </a:extLst>
              </p:cNvPr>
              <p:cNvCxnSpPr/>
              <p:nvPr/>
            </p:nvCxnSpPr>
            <p:spPr>
              <a:xfrm>
                <a:off x="5328894" y="4112228"/>
                <a:ext cx="31669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70067FEF-DCC5-F082-A1E8-F6D4FE5F1243}"/>
                  </a:ext>
                </a:extLst>
              </p:cNvPr>
              <p:cNvSpPr txBox="1"/>
              <p:nvPr/>
            </p:nvSpPr>
            <p:spPr>
              <a:xfrm>
                <a:off x="9758458" y="2893687"/>
                <a:ext cx="2407920" cy="253916"/>
              </a:xfrm>
              <a:prstGeom prst="rect">
                <a:avLst/>
              </a:prstGeom>
              <a:noFill/>
              <a:ln>
                <a:noFill/>
              </a:ln>
            </p:spPr>
            <p:txBody>
              <a:bodyPr wrap="square" rtlCol="0">
                <a:spAutoFit/>
              </a:bodyPr>
              <a:lstStyle/>
              <a:p>
                <a:r>
                  <a:rPr kumimoji="1" lang="ja-JP" altLang="en-US" sz="1050" dirty="0">
                    <a:latin typeface="+mn-ea"/>
                  </a:rPr>
                  <a:t>浅部地盤（地表から工学的基盤）</a:t>
                </a:r>
              </a:p>
            </p:txBody>
          </p:sp>
          <p:sp>
            <p:nvSpPr>
              <p:cNvPr id="51" name="テキスト ボックス 50">
                <a:extLst>
                  <a:ext uri="{FF2B5EF4-FFF2-40B4-BE49-F238E27FC236}">
                    <a16:creationId xmlns:a16="http://schemas.microsoft.com/office/drawing/2014/main" id="{70067FEF-DCC5-F082-A1E8-F6D4FE5F1243}"/>
                  </a:ext>
                </a:extLst>
              </p:cNvPr>
              <p:cNvSpPr txBox="1"/>
              <p:nvPr/>
            </p:nvSpPr>
            <p:spPr>
              <a:xfrm>
                <a:off x="9758458" y="3613558"/>
                <a:ext cx="2407920" cy="253916"/>
              </a:xfrm>
              <a:prstGeom prst="rect">
                <a:avLst/>
              </a:prstGeom>
              <a:noFill/>
              <a:ln>
                <a:noFill/>
              </a:ln>
            </p:spPr>
            <p:txBody>
              <a:bodyPr wrap="square" rtlCol="0">
                <a:spAutoFit/>
              </a:bodyPr>
              <a:lstStyle/>
              <a:p>
                <a:r>
                  <a:rPr kumimoji="1" lang="ja-JP" altLang="en-US" sz="1050" dirty="0">
                    <a:latin typeface="+mn-ea"/>
                  </a:rPr>
                  <a:t>深部地盤（工学的基盤から地震基盤）</a:t>
                </a:r>
              </a:p>
            </p:txBody>
          </p:sp>
        </p:grpSp>
        <p:sp>
          <p:nvSpPr>
            <p:cNvPr id="25" name="テキスト ボックス 24">
              <a:extLst>
                <a:ext uri="{FF2B5EF4-FFF2-40B4-BE49-F238E27FC236}">
                  <a16:creationId xmlns:a16="http://schemas.microsoft.com/office/drawing/2014/main" id="{E57A2720-43B6-5214-82CB-D972ABAB84F6}"/>
                </a:ext>
              </a:extLst>
            </p:cNvPr>
            <p:cNvSpPr txBox="1"/>
            <p:nvPr/>
          </p:nvSpPr>
          <p:spPr>
            <a:xfrm>
              <a:off x="6319151" y="2736928"/>
              <a:ext cx="1225128" cy="261610"/>
            </a:xfrm>
            <a:prstGeom prst="rect">
              <a:avLst/>
            </a:prstGeom>
            <a:noFill/>
            <a:ln>
              <a:noFill/>
            </a:ln>
          </p:spPr>
          <p:txBody>
            <a:bodyPr wrap="square" rtlCol="0">
              <a:spAutoFit/>
            </a:bodyPr>
            <a:lstStyle/>
            <a:p>
              <a:pPr algn="ctr"/>
              <a:endParaRPr kumimoji="1" lang="ja-JP" altLang="en-US" sz="1050" dirty="0">
                <a:latin typeface="+mn-ea"/>
              </a:endParaRPr>
            </a:p>
          </p:txBody>
        </p:sp>
        <p:sp>
          <p:nvSpPr>
            <p:cNvPr id="44" name="テキスト ボックス 43">
              <a:extLst>
                <a:ext uri="{FF2B5EF4-FFF2-40B4-BE49-F238E27FC236}">
                  <a16:creationId xmlns:a16="http://schemas.microsoft.com/office/drawing/2014/main" id="{E57A2720-43B6-5214-82CB-D972ABAB84F6}"/>
                </a:ext>
              </a:extLst>
            </p:cNvPr>
            <p:cNvSpPr txBox="1"/>
            <p:nvPr/>
          </p:nvSpPr>
          <p:spPr>
            <a:xfrm>
              <a:off x="7219209" y="5494653"/>
              <a:ext cx="529103" cy="261610"/>
            </a:xfrm>
            <a:prstGeom prst="rect">
              <a:avLst/>
            </a:prstGeom>
            <a:noFill/>
            <a:ln>
              <a:noFill/>
            </a:ln>
          </p:spPr>
          <p:txBody>
            <a:bodyPr wrap="square" rtlCol="0">
              <a:spAutoFit/>
            </a:bodyPr>
            <a:lstStyle/>
            <a:p>
              <a:pPr algn="ctr"/>
              <a:r>
                <a:rPr kumimoji="1" lang="ja-JP" altLang="en-US" sz="1050" dirty="0">
                  <a:latin typeface="+mn-ea"/>
                </a:rPr>
                <a:t>震源</a:t>
              </a:r>
            </a:p>
          </p:txBody>
        </p:sp>
      </p:grpSp>
      <p:sp>
        <p:nvSpPr>
          <p:cNvPr id="7" name="フリーフォーム 6"/>
          <p:cNvSpPr/>
          <p:nvPr/>
        </p:nvSpPr>
        <p:spPr>
          <a:xfrm>
            <a:off x="5213445" y="3425588"/>
            <a:ext cx="1269242" cy="0"/>
          </a:xfrm>
          <a:custGeom>
            <a:avLst/>
            <a:gdLst>
              <a:gd name="connsiteX0" fmla="*/ 0 w 1269242"/>
              <a:gd name="connsiteY0" fmla="*/ 0 h 0"/>
              <a:gd name="connsiteX1" fmla="*/ 1269242 w 1269242"/>
              <a:gd name="connsiteY1" fmla="*/ 0 h 0"/>
            </a:gdLst>
            <a:ahLst/>
            <a:cxnLst>
              <a:cxn ang="0">
                <a:pos x="connsiteX0" y="connsiteY0"/>
              </a:cxn>
              <a:cxn ang="0">
                <a:pos x="connsiteX1" y="connsiteY1"/>
              </a:cxn>
            </a:cxnLst>
            <a:rect l="l" t="t" r="r" b="b"/>
            <a:pathLst>
              <a:path w="1269242">
                <a:moveTo>
                  <a:pt x="0" y="0"/>
                </a:moveTo>
                <a:lnTo>
                  <a:pt x="1269242" y="0"/>
                </a:lnTo>
              </a:path>
            </a:pathLst>
          </a:custGeom>
          <a:noFill/>
          <a:ln w="9525">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 name="フリーフォーム 45"/>
          <p:cNvSpPr/>
          <p:nvPr/>
        </p:nvSpPr>
        <p:spPr>
          <a:xfrm>
            <a:off x="5213445" y="4125706"/>
            <a:ext cx="1269242" cy="0"/>
          </a:xfrm>
          <a:custGeom>
            <a:avLst/>
            <a:gdLst>
              <a:gd name="connsiteX0" fmla="*/ 0 w 1269242"/>
              <a:gd name="connsiteY0" fmla="*/ 0 h 0"/>
              <a:gd name="connsiteX1" fmla="*/ 1269242 w 1269242"/>
              <a:gd name="connsiteY1" fmla="*/ 0 h 0"/>
            </a:gdLst>
            <a:ahLst/>
            <a:cxnLst>
              <a:cxn ang="0">
                <a:pos x="connsiteX0" y="connsiteY0"/>
              </a:cxn>
              <a:cxn ang="0">
                <a:pos x="connsiteX1" y="connsiteY1"/>
              </a:cxn>
            </a:cxnLst>
            <a:rect l="l" t="t" r="r" b="b"/>
            <a:pathLst>
              <a:path w="1269242">
                <a:moveTo>
                  <a:pt x="0" y="0"/>
                </a:moveTo>
                <a:lnTo>
                  <a:pt x="1269242" y="0"/>
                </a:lnTo>
              </a:path>
            </a:pathLst>
          </a:custGeom>
          <a:noFill/>
          <a:ln w="9525">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フリーフォーム 11"/>
          <p:cNvSpPr/>
          <p:nvPr/>
        </p:nvSpPr>
        <p:spPr>
          <a:xfrm>
            <a:off x="6324600" y="3436620"/>
            <a:ext cx="0" cy="685800"/>
          </a:xfrm>
          <a:custGeom>
            <a:avLst/>
            <a:gdLst>
              <a:gd name="connsiteX0" fmla="*/ 0 w 0"/>
              <a:gd name="connsiteY0" fmla="*/ 0 h 685800"/>
              <a:gd name="connsiteX1" fmla="*/ 0 w 0"/>
              <a:gd name="connsiteY1" fmla="*/ 685800 h 685800"/>
            </a:gdLst>
            <a:ahLst/>
            <a:cxnLst>
              <a:cxn ang="0">
                <a:pos x="connsiteX0" y="connsiteY0"/>
              </a:cxn>
              <a:cxn ang="0">
                <a:pos x="connsiteX1" y="connsiteY1"/>
              </a:cxn>
            </a:cxnLst>
            <a:rect l="l" t="t" r="r" b="b"/>
            <a:pathLst>
              <a:path h="685800">
                <a:moveTo>
                  <a:pt x="0" y="0"/>
                </a:moveTo>
                <a:lnTo>
                  <a:pt x="0" y="685800"/>
                </a:lnTo>
              </a:path>
            </a:pathLst>
          </a:custGeom>
          <a:noFill/>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フリーフォーム 48"/>
          <p:cNvSpPr/>
          <p:nvPr/>
        </p:nvSpPr>
        <p:spPr>
          <a:xfrm>
            <a:off x="5213445" y="4837156"/>
            <a:ext cx="1269242" cy="0"/>
          </a:xfrm>
          <a:custGeom>
            <a:avLst/>
            <a:gdLst>
              <a:gd name="connsiteX0" fmla="*/ 0 w 1269242"/>
              <a:gd name="connsiteY0" fmla="*/ 0 h 0"/>
              <a:gd name="connsiteX1" fmla="*/ 1269242 w 1269242"/>
              <a:gd name="connsiteY1" fmla="*/ 0 h 0"/>
            </a:gdLst>
            <a:ahLst/>
            <a:cxnLst>
              <a:cxn ang="0">
                <a:pos x="connsiteX0" y="connsiteY0"/>
              </a:cxn>
              <a:cxn ang="0">
                <a:pos x="connsiteX1" y="connsiteY1"/>
              </a:cxn>
            </a:cxnLst>
            <a:rect l="l" t="t" r="r" b="b"/>
            <a:pathLst>
              <a:path w="1269242">
                <a:moveTo>
                  <a:pt x="0" y="0"/>
                </a:moveTo>
                <a:lnTo>
                  <a:pt x="1269242" y="0"/>
                </a:lnTo>
              </a:path>
            </a:pathLst>
          </a:custGeom>
          <a:noFill/>
          <a:ln w="9525">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フリーフォーム 49"/>
          <p:cNvSpPr/>
          <p:nvPr/>
        </p:nvSpPr>
        <p:spPr>
          <a:xfrm>
            <a:off x="6324599" y="4129117"/>
            <a:ext cx="45719" cy="706407"/>
          </a:xfrm>
          <a:custGeom>
            <a:avLst/>
            <a:gdLst>
              <a:gd name="connsiteX0" fmla="*/ 0 w 0"/>
              <a:gd name="connsiteY0" fmla="*/ 0 h 685800"/>
              <a:gd name="connsiteX1" fmla="*/ 0 w 0"/>
              <a:gd name="connsiteY1" fmla="*/ 685800 h 685800"/>
            </a:gdLst>
            <a:ahLst/>
            <a:cxnLst>
              <a:cxn ang="0">
                <a:pos x="connsiteX0" y="connsiteY0"/>
              </a:cxn>
              <a:cxn ang="0">
                <a:pos x="connsiteX1" y="connsiteY1"/>
              </a:cxn>
            </a:cxnLst>
            <a:rect l="l" t="t" r="r" b="b"/>
            <a:pathLst>
              <a:path h="685800">
                <a:moveTo>
                  <a:pt x="0" y="0"/>
                </a:moveTo>
                <a:lnTo>
                  <a:pt x="0" y="685800"/>
                </a:lnTo>
              </a:path>
            </a:pathLst>
          </a:custGeom>
          <a:noFill/>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716415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39B4362-5F6A-B8FA-5D0F-464D8F9F435A}"/>
              </a:ext>
            </a:extLst>
          </p:cNvPr>
          <p:cNvSpPr>
            <a:spLocks noGrp="1"/>
          </p:cNvSpPr>
          <p:nvPr>
            <p:ph type="sldNum" sz="quarter" idx="4294967295"/>
          </p:nvPr>
        </p:nvSpPr>
        <p:spPr>
          <a:xfrm>
            <a:off x="7056438" y="6497638"/>
            <a:ext cx="2087562" cy="360362"/>
          </a:xfrm>
        </p:spPr>
        <p:txBody>
          <a:bodyPr/>
          <a:lstStyle/>
          <a:p>
            <a:fld id="{DE8A6AB4-C314-4581-B2EB-142FADA2A072}" type="slidenum">
              <a:rPr kumimoji="1" lang="ja-JP" altLang="en-US" smtClean="0"/>
              <a:pPr/>
              <a:t>23</a:t>
            </a:fld>
            <a:endParaRPr kumimoji="1" lang="ja-JP" altLang="en-US"/>
          </a:p>
        </p:txBody>
      </p:sp>
      <p:sp>
        <p:nvSpPr>
          <p:cNvPr id="13" name="正方形/長方形 12"/>
          <p:cNvSpPr/>
          <p:nvPr/>
        </p:nvSpPr>
        <p:spPr>
          <a:xfrm>
            <a:off x="165100" y="596901"/>
            <a:ext cx="8870950" cy="59563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103802" y="477769"/>
            <a:ext cx="2647018"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浅部地盤モデルの選定について</a:t>
            </a:r>
          </a:p>
        </p:txBody>
      </p:sp>
      <p:pic>
        <p:nvPicPr>
          <p:cNvPr id="19" name="図 18" descr="マップ&#10;&#10;自動的に生成された説明">
            <a:extLst>
              <a:ext uri="{FF2B5EF4-FFF2-40B4-BE49-F238E27FC236}">
                <a16:creationId xmlns:a16="http://schemas.microsoft.com/office/drawing/2014/main" id="{9FA7FB29-59A8-6FD0-E139-5F7D3F230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9192" y="2140042"/>
            <a:ext cx="3338254" cy="4163210"/>
          </a:xfrm>
          <a:prstGeom prst="rect">
            <a:avLst/>
          </a:prstGeom>
        </p:spPr>
      </p:pic>
      <p:pic>
        <p:nvPicPr>
          <p:cNvPr id="20" name="図 19" descr="テキスト&#10;&#10;自動的に生成された説明">
            <a:extLst>
              <a:ext uri="{FF2B5EF4-FFF2-40B4-BE49-F238E27FC236}">
                <a16:creationId xmlns:a16="http://schemas.microsoft.com/office/drawing/2014/main" id="{72DE1CF7-E6F9-64A2-12EE-3F9DB30EFC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0120" b="16075"/>
          <a:stretch/>
        </p:blipFill>
        <p:spPr>
          <a:xfrm>
            <a:off x="7056438" y="5941311"/>
            <a:ext cx="1868925" cy="347235"/>
          </a:xfrm>
          <a:prstGeom prst="rect">
            <a:avLst/>
          </a:prstGeom>
        </p:spPr>
      </p:pic>
      <p:sp>
        <p:nvSpPr>
          <p:cNvPr id="18" name="テキスト ボックス 17">
            <a:extLst>
              <a:ext uri="{FF2B5EF4-FFF2-40B4-BE49-F238E27FC236}">
                <a16:creationId xmlns:a16="http://schemas.microsoft.com/office/drawing/2014/main" id="{9BC8E9CF-548E-63F2-B0AA-8A42EA9B47BD}"/>
              </a:ext>
            </a:extLst>
          </p:cNvPr>
          <p:cNvSpPr txBox="1"/>
          <p:nvPr/>
        </p:nvSpPr>
        <p:spPr>
          <a:xfrm>
            <a:off x="5912889" y="6272772"/>
            <a:ext cx="3018554" cy="277285"/>
          </a:xfrm>
          <a:prstGeom prst="rect">
            <a:avLst/>
          </a:prstGeom>
          <a:noFill/>
        </p:spPr>
        <p:txBody>
          <a:bodyPr wrap="square" lIns="91440" tIns="45720" rIns="91440" bIns="45720" anchor="t">
            <a:spAutoFit/>
          </a:bodyPr>
          <a:lstStyle/>
          <a:p>
            <a:pPr algn="ctr"/>
            <a:r>
              <a:rPr lang="ja-JP" altLang="en-US" sz="1200" dirty="0">
                <a:latin typeface="+mn-ea"/>
              </a:rPr>
              <a:t>図　ボーリングデータの分布</a:t>
            </a:r>
          </a:p>
        </p:txBody>
      </p:sp>
      <p:sp>
        <p:nvSpPr>
          <p:cNvPr id="21" name="テキスト ボックス 20">
            <a:extLst>
              <a:ext uri="{FF2B5EF4-FFF2-40B4-BE49-F238E27FC236}">
                <a16:creationId xmlns:a16="http://schemas.microsoft.com/office/drawing/2014/main" id="{A12FD6D6-C2F4-2C35-B72D-C684CECE610C}"/>
              </a:ext>
            </a:extLst>
          </p:cNvPr>
          <p:cNvSpPr txBox="1"/>
          <p:nvPr/>
        </p:nvSpPr>
        <p:spPr>
          <a:xfrm>
            <a:off x="6344730" y="1652201"/>
            <a:ext cx="2592716" cy="769441"/>
          </a:xfrm>
          <a:prstGeom prst="rect">
            <a:avLst/>
          </a:prstGeom>
          <a:solidFill>
            <a:schemeClr val="bg1"/>
          </a:solidFill>
          <a:ln>
            <a:solidFill>
              <a:schemeClr val="tx1"/>
            </a:solidFill>
          </a:ln>
        </p:spPr>
        <p:txBody>
          <a:bodyPr wrap="square" rtlCol="0">
            <a:spAutoFit/>
          </a:bodyPr>
          <a:lstStyle/>
          <a:p>
            <a:pPr algn="l"/>
            <a:r>
              <a:rPr kumimoji="1" lang="ja-JP" altLang="en-US" sz="1100" dirty="0"/>
              <a:t>反映するボーリングデータの数</a:t>
            </a:r>
            <a:endParaRPr kumimoji="1" lang="en-US" altLang="ja-JP" sz="1100" dirty="0"/>
          </a:p>
          <a:p>
            <a:pPr algn="l"/>
            <a:r>
              <a:rPr kumimoji="1" lang="ja-JP" altLang="en-US" sz="1100" dirty="0"/>
              <a:t>　</a:t>
            </a:r>
            <a:r>
              <a:rPr kumimoji="1" lang="en-US" altLang="ja-JP" sz="1100" dirty="0"/>
              <a:t>H26</a:t>
            </a:r>
            <a:r>
              <a:rPr kumimoji="1" lang="ja-JP" altLang="en-US" sz="1100" dirty="0"/>
              <a:t>算定時点　　　：</a:t>
            </a:r>
            <a:r>
              <a:rPr kumimoji="1" lang="en-US" altLang="ja-JP" sz="1100" dirty="0"/>
              <a:t>24,201</a:t>
            </a:r>
            <a:r>
              <a:rPr kumimoji="1" lang="ja-JP" altLang="en-US" sz="1100" dirty="0"/>
              <a:t>点</a:t>
            </a:r>
          </a:p>
          <a:p>
            <a:pPr algn="l"/>
            <a:r>
              <a:rPr kumimoji="1" lang="ja-JP" altLang="en-US" sz="1100" dirty="0"/>
              <a:t>　今回追加するデータ：　</a:t>
            </a:r>
            <a:r>
              <a:rPr kumimoji="1" lang="en-US" altLang="ja-JP" sz="1100" dirty="0"/>
              <a:t>2,212</a:t>
            </a:r>
            <a:r>
              <a:rPr kumimoji="1" lang="ja-JP" altLang="en-US" sz="1100" dirty="0"/>
              <a:t>点</a:t>
            </a:r>
            <a:endParaRPr kumimoji="1" lang="ja-JP" altLang="en-US" sz="1100" strike="sngStrike" dirty="0">
              <a:solidFill>
                <a:srgbClr val="FF0000"/>
              </a:solidFill>
            </a:endParaRPr>
          </a:p>
          <a:p>
            <a:pPr marL="452438" indent="-452438" algn="l"/>
            <a:r>
              <a:rPr kumimoji="1" lang="ja-JP" altLang="en-US" sz="1100" dirty="0"/>
              <a:t>　</a:t>
            </a:r>
            <a:r>
              <a:rPr kumimoji="1" lang="en-US" altLang="ja-JP" sz="800" dirty="0"/>
              <a:t>※</a:t>
            </a:r>
            <a:r>
              <a:rPr kumimoji="1" lang="ja-JP" altLang="en-US" sz="800" dirty="0"/>
              <a:t>大阪府所有データ、関西地盤情報データベースによる</a:t>
            </a:r>
          </a:p>
        </p:txBody>
      </p:sp>
      <p:sp>
        <p:nvSpPr>
          <p:cNvPr id="15" name="テキスト ボックス 14">
            <a:extLst>
              <a:ext uri="{FF2B5EF4-FFF2-40B4-BE49-F238E27FC236}">
                <a16:creationId xmlns:a16="http://schemas.microsoft.com/office/drawing/2014/main" id="{B9E8A1B6-2CF9-46E5-A98F-341BE968189A}"/>
              </a:ext>
            </a:extLst>
          </p:cNvPr>
          <p:cNvSpPr txBox="1"/>
          <p:nvPr/>
        </p:nvSpPr>
        <p:spPr>
          <a:xfrm>
            <a:off x="206554" y="2175078"/>
            <a:ext cx="5330714" cy="830997"/>
          </a:xfrm>
          <a:prstGeom prst="rect">
            <a:avLst/>
          </a:prstGeom>
          <a:noFill/>
        </p:spPr>
        <p:txBody>
          <a:bodyPr wrap="square" rtlCol="0">
            <a:spAutoFit/>
          </a:bodyPr>
          <a:lstStyle/>
          <a:p>
            <a:pPr algn="l"/>
            <a:r>
              <a:rPr lang="ja-JP" altLang="en-US" sz="1200" b="1" i="0" u="none" strike="noStrike" baseline="0" dirty="0"/>
              <a:t>大阪府では、過去の検討において、</a:t>
            </a:r>
            <a:r>
              <a:rPr lang="ja-JP" altLang="en-US" sz="1200" b="0" i="0" u="none" strike="noStrike" baseline="0" dirty="0"/>
              <a:t>関西圏地盤情報データベースの情報を基礎とし、市町村などよりボーリングデータの提供を受け、</a:t>
            </a:r>
            <a:r>
              <a:rPr lang="ja-JP" altLang="en-US" sz="1200" b="1" i="0" u="none" strike="noStrike" baseline="0" dirty="0"/>
              <a:t>独自の浅部地盤モデルを構築</a:t>
            </a:r>
            <a:r>
              <a:rPr lang="ja-JP" altLang="en-US" sz="1200" b="0" i="0" u="none" strike="noStrike" baseline="0" dirty="0"/>
              <a:t>している。</a:t>
            </a:r>
            <a:endParaRPr lang="en-US" altLang="ja-JP" sz="1200" b="0" i="0" u="none" strike="noStrike" baseline="0" dirty="0"/>
          </a:p>
          <a:p>
            <a:pPr algn="l"/>
            <a:r>
              <a:rPr lang="ja-JP" altLang="en-US" sz="1200" dirty="0"/>
              <a:t>本検討においても、</a:t>
            </a:r>
            <a:r>
              <a:rPr lang="ja-JP" altLang="en-US" sz="1200" b="1" dirty="0"/>
              <a:t>過去の地盤モデルに最新情報を追加することで、浅部地盤モデルを構築することとする。</a:t>
            </a:r>
            <a:endParaRPr lang="en-US" altLang="ja-JP" sz="1200" b="1" i="0" u="none" strike="noStrike" baseline="0" dirty="0"/>
          </a:p>
        </p:txBody>
      </p:sp>
      <p:grpSp>
        <p:nvGrpSpPr>
          <p:cNvPr id="3" name="グループ化 2">
            <a:extLst>
              <a:ext uri="{FF2B5EF4-FFF2-40B4-BE49-F238E27FC236}">
                <a16:creationId xmlns:a16="http://schemas.microsoft.com/office/drawing/2014/main" id="{D6BB79DB-6EE2-4A06-9D4E-BF26D226CF9A}"/>
              </a:ext>
            </a:extLst>
          </p:cNvPr>
          <p:cNvGrpSpPr/>
          <p:nvPr/>
        </p:nvGrpSpPr>
        <p:grpSpPr>
          <a:xfrm>
            <a:off x="270628" y="3281808"/>
            <a:ext cx="5156867" cy="771157"/>
            <a:chOff x="270628" y="2200350"/>
            <a:chExt cx="5156867" cy="771157"/>
          </a:xfrm>
        </p:grpSpPr>
        <p:sp>
          <p:nvSpPr>
            <p:cNvPr id="23" name="テキスト ボックス 22">
              <a:extLst>
                <a:ext uri="{FF2B5EF4-FFF2-40B4-BE49-F238E27FC236}">
                  <a16:creationId xmlns:a16="http://schemas.microsoft.com/office/drawing/2014/main" id="{15FE98BA-02A0-4370-BCC6-5A24BB31BD49}"/>
                </a:ext>
              </a:extLst>
            </p:cNvPr>
            <p:cNvSpPr txBox="1"/>
            <p:nvPr/>
          </p:nvSpPr>
          <p:spPr>
            <a:xfrm>
              <a:off x="270628" y="2200350"/>
              <a:ext cx="3063245" cy="276999"/>
            </a:xfrm>
            <a:prstGeom prst="rect">
              <a:avLst/>
            </a:prstGeom>
            <a:noFill/>
          </p:spPr>
          <p:txBody>
            <a:bodyPr wrap="square" rtlCol="0">
              <a:spAutoFit/>
            </a:bodyPr>
            <a:lstStyle/>
            <a:p>
              <a:pPr algn="l"/>
              <a:r>
                <a:rPr lang="en-US" altLang="ja-JP" sz="1200" b="0" i="0" strike="noStrike" baseline="0" dirty="0"/>
                <a:t>H19</a:t>
              </a:r>
              <a:r>
                <a:rPr lang="ja-JP" altLang="en-US" sz="1200" dirty="0"/>
                <a:t>算定</a:t>
              </a:r>
              <a:r>
                <a:rPr lang="ja-JP" altLang="en-US" sz="1200" b="0" i="0" strike="noStrike" baseline="0" dirty="0"/>
                <a:t>時浅部地盤モデル</a:t>
              </a:r>
              <a:endParaRPr lang="en-US" altLang="ja-JP" sz="1200" b="0" i="0" strike="noStrike" baseline="0" dirty="0"/>
            </a:p>
          </p:txBody>
        </p:sp>
        <p:sp>
          <p:nvSpPr>
            <p:cNvPr id="24" name="四角形: 角を丸くする 4">
              <a:extLst>
                <a:ext uri="{FF2B5EF4-FFF2-40B4-BE49-F238E27FC236}">
                  <a16:creationId xmlns:a16="http://schemas.microsoft.com/office/drawing/2014/main" id="{97595F70-797C-40F6-9675-276F4744B568}"/>
                </a:ext>
              </a:extLst>
            </p:cNvPr>
            <p:cNvSpPr/>
            <p:nvPr/>
          </p:nvSpPr>
          <p:spPr>
            <a:xfrm>
              <a:off x="422434" y="2488962"/>
              <a:ext cx="4926793" cy="482545"/>
            </a:xfrm>
            <a:prstGeom prst="roundRect">
              <a:avLst>
                <a:gd name="adj" fmla="val 10436"/>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endParaRPr kumimoji="1" lang="en-US" altLang="ja-JP" sz="1200" dirty="0"/>
            </a:p>
          </p:txBody>
        </p:sp>
        <p:sp>
          <p:nvSpPr>
            <p:cNvPr id="25" name="テキスト ボックス 24">
              <a:extLst>
                <a:ext uri="{FF2B5EF4-FFF2-40B4-BE49-F238E27FC236}">
                  <a16:creationId xmlns:a16="http://schemas.microsoft.com/office/drawing/2014/main" id="{C48B30C3-3B5C-416A-978D-4B339AC7472D}"/>
                </a:ext>
              </a:extLst>
            </p:cNvPr>
            <p:cNvSpPr txBox="1"/>
            <p:nvPr/>
          </p:nvSpPr>
          <p:spPr>
            <a:xfrm>
              <a:off x="500696" y="2540620"/>
              <a:ext cx="4926799" cy="430887"/>
            </a:xfrm>
            <a:prstGeom prst="rect">
              <a:avLst/>
            </a:prstGeom>
            <a:noFill/>
          </p:spPr>
          <p:txBody>
            <a:bodyPr wrap="square" rtlCol="0">
              <a:spAutoFit/>
            </a:bodyPr>
            <a:lstStyle/>
            <a:p>
              <a:r>
                <a:rPr lang="ja-JP" altLang="en-US" sz="1100" dirty="0"/>
                <a:t>設定方法　：　関西地盤情報データベース＋市町村等からのボーリングデータ提供</a:t>
              </a:r>
              <a:endParaRPr lang="en-US" altLang="ja-JP" sz="1100" dirty="0"/>
            </a:p>
            <a:p>
              <a:r>
                <a:rPr lang="ja-JP" altLang="en-US" sz="1100" dirty="0"/>
                <a:t>メッシュサイズ　：　</a:t>
              </a:r>
              <a:r>
                <a:rPr lang="en-US" altLang="ja-JP" sz="1100" dirty="0"/>
                <a:t>500m</a:t>
              </a:r>
              <a:r>
                <a:rPr lang="ja-JP" altLang="en-US" sz="1100" dirty="0"/>
                <a:t>メッシュ</a:t>
              </a:r>
              <a:endParaRPr lang="en-US" altLang="ja-JP" sz="1100" dirty="0"/>
            </a:p>
          </p:txBody>
        </p:sp>
      </p:grpSp>
      <p:grpSp>
        <p:nvGrpSpPr>
          <p:cNvPr id="26" name="グループ化 25">
            <a:extLst>
              <a:ext uri="{FF2B5EF4-FFF2-40B4-BE49-F238E27FC236}">
                <a16:creationId xmlns:a16="http://schemas.microsoft.com/office/drawing/2014/main" id="{BFDA9E18-FDEB-49DE-A8A3-AC18C81F9784}"/>
              </a:ext>
            </a:extLst>
          </p:cNvPr>
          <p:cNvGrpSpPr/>
          <p:nvPr/>
        </p:nvGrpSpPr>
        <p:grpSpPr>
          <a:xfrm>
            <a:off x="270628" y="4481674"/>
            <a:ext cx="5078605" cy="771157"/>
            <a:chOff x="270628" y="2200350"/>
            <a:chExt cx="5078605" cy="771157"/>
          </a:xfrm>
        </p:grpSpPr>
        <p:sp>
          <p:nvSpPr>
            <p:cNvPr id="27" name="テキスト ボックス 26">
              <a:extLst>
                <a:ext uri="{FF2B5EF4-FFF2-40B4-BE49-F238E27FC236}">
                  <a16:creationId xmlns:a16="http://schemas.microsoft.com/office/drawing/2014/main" id="{81B3831C-99BE-468B-AFA7-F01B4BE223E9}"/>
                </a:ext>
              </a:extLst>
            </p:cNvPr>
            <p:cNvSpPr txBox="1"/>
            <p:nvPr/>
          </p:nvSpPr>
          <p:spPr>
            <a:xfrm>
              <a:off x="270628" y="2200350"/>
              <a:ext cx="3063245" cy="276999"/>
            </a:xfrm>
            <a:prstGeom prst="rect">
              <a:avLst/>
            </a:prstGeom>
            <a:noFill/>
          </p:spPr>
          <p:txBody>
            <a:bodyPr wrap="square" rtlCol="0">
              <a:spAutoFit/>
            </a:bodyPr>
            <a:lstStyle/>
            <a:p>
              <a:pPr algn="l"/>
              <a:r>
                <a:rPr lang="en-US" altLang="ja-JP" sz="1200" b="0" i="0" strike="noStrike" baseline="0" dirty="0"/>
                <a:t>H26</a:t>
              </a:r>
              <a:r>
                <a:rPr lang="ja-JP" altLang="en-US" sz="1200" dirty="0"/>
                <a:t>算定</a:t>
              </a:r>
              <a:r>
                <a:rPr lang="ja-JP" altLang="en-US" sz="1200" b="0" i="0" strike="noStrike" baseline="0" dirty="0"/>
                <a:t>時浅部地盤モデル</a:t>
              </a:r>
              <a:endParaRPr lang="en-US" altLang="ja-JP" sz="1200" b="0" i="0" strike="noStrike" baseline="0" dirty="0"/>
            </a:p>
          </p:txBody>
        </p:sp>
        <p:sp>
          <p:nvSpPr>
            <p:cNvPr id="28" name="四角形: 角を丸くする 4">
              <a:extLst>
                <a:ext uri="{FF2B5EF4-FFF2-40B4-BE49-F238E27FC236}">
                  <a16:creationId xmlns:a16="http://schemas.microsoft.com/office/drawing/2014/main" id="{3BAE1D15-3C3B-49F5-B981-C4CA40B6BFA0}"/>
                </a:ext>
              </a:extLst>
            </p:cNvPr>
            <p:cNvSpPr/>
            <p:nvPr/>
          </p:nvSpPr>
          <p:spPr>
            <a:xfrm>
              <a:off x="422434" y="2488962"/>
              <a:ext cx="4926799" cy="479696"/>
            </a:xfrm>
            <a:prstGeom prst="roundRect">
              <a:avLst>
                <a:gd name="adj" fmla="val 10436"/>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endParaRPr kumimoji="1" lang="en-US" altLang="ja-JP" sz="1200" dirty="0"/>
            </a:p>
          </p:txBody>
        </p:sp>
        <p:sp>
          <p:nvSpPr>
            <p:cNvPr id="29" name="テキスト ボックス 28">
              <a:extLst>
                <a:ext uri="{FF2B5EF4-FFF2-40B4-BE49-F238E27FC236}">
                  <a16:creationId xmlns:a16="http://schemas.microsoft.com/office/drawing/2014/main" id="{D7F99666-23D2-4B6A-97BD-92518B20AFBF}"/>
                </a:ext>
              </a:extLst>
            </p:cNvPr>
            <p:cNvSpPr txBox="1"/>
            <p:nvPr/>
          </p:nvSpPr>
          <p:spPr>
            <a:xfrm>
              <a:off x="500696" y="2540620"/>
              <a:ext cx="4315144" cy="430887"/>
            </a:xfrm>
            <a:prstGeom prst="rect">
              <a:avLst/>
            </a:prstGeom>
            <a:noFill/>
          </p:spPr>
          <p:txBody>
            <a:bodyPr wrap="square" rtlCol="0">
              <a:spAutoFit/>
            </a:bodyPr>
            <a:lstStyle/>
            <a:p>
              <a:r>
                <a:rPr lang="ja-JP" altLang="en-US" sz="1100" dirty="0"/>
                <a:t>設定方法　：　</a:t>
              </a:r>
              <a:r>
                <a:rPr lang="en-US" altLang="ja-JP" sz="1100" dirty="0"/>
                <a:t>H19</a:t>
              </a:r>
              <a:r>
                <a:rPr lang="ja-JP" altLang="en-US" sz="1100" dirty="0"/>
                <a:t>調査時浅部地盤モデル＋追加ボーリングデータ提供</a:t>
              </a:r>
              <a:endParaRPr lang="en-US" altLang="ja-JP" sz="1100" dirty="0"/>
            </a:p>
            <a:p>
              <a:r>
                <a:rPr lang="ja-JP" altLang="en-US" sz="1100" dirty="0"/>
                <a:t>メッシュサイズ　：　</a:t>
              </a:r>
              <a:r>
                <a:rPr lang="en-US" altLang="ja-JP" sz="1100" dirty="0"/>
                <a:t>250m</a:t>
              </a:r>
              <a:r>
                <a:rPr lang="ja-JP" altLang="en-US" sz="1100" dirty="0"/>
                <a:t>メッシュ</a:t>
              </a:r>
              <a:endParaRPr lang="en-US" altLang="ja-JP" sz="1100" dirty="0"/>
            </a:p>
          </p:txBody>
        </p:sp>
      </p:grpSp>
      <p:grpSp>
        <p:nvGrpSpPr>
          <p:cNvPr id="30" name="グループ化 29">
            <a:extLst>
              <a:ext uri="{FF2B5EF4-FFF2-40B4-BE49-F238E27FC236}">
                <a16:creationId xmlns:a16="http://schemas.microsoft.com/office/drawing/2014/main" id="{1B042AD1-C0F9-4506-A267-48CF86C1505B}"/>
              </a:ext>
            </a:extLst>
          </p:cNvPr>
          <p:cNvGrpSpPr/>
          <p:nvPr/>
        </p:nvGrpSpPr>
        <p:grpSpPr>
          <a:xfrm>
            <a:off x="270628" y="5664312"/>
            <a:ext cx="5229960" cy="771157"/>
            <a:chOff x="270628" y="2200350"/>
            <a:chExt cx="5229960" cy="771157"/>
          </a:xfrm>
        </p:grpSpPr>
        <p:sp>
          <p:nvSpPr>
            <p:cNvPr id="31" name="テキスト ボックス 30">
              <a:extLst>
                <a:ext uri="{FF2B5EF4-FFF2-40B4-BE49-F238E27FC236}">
                  <a16:creationId xmlns:a16="http://schemas.microsoft.com/office/drawing/2014/main" id="{8110D49F-1D2E-47DF-913C-D562BE5639AE}"/>
                </a:ext>
              </a:extLst>
            </p:cNvPr>
            <p:cNvSpPr txBox="1"/>
            <p:nvPr/>
          </p:nvSpPr>
          <p:spPr>
            <a:xfrm>
              <a:off x="270628" y="2200350"/>
              <a:ext cx="3063245" cy="276999"/>
            </a:xfrm>
            <a:prstGeom prst="rect">
              <a:avLst/>
            </a:prstGeom>
            <a:noFill/>
          </p:spPr>
          <p:txBody>
            <a:bodyPr wrap="square" rtlCol="0">
              <a:spAutoFit/>
            </a:bodyPr>
            <a:lstStyle/>
            <a:p>
              <a:pPr algn="l"/>
              <a:r>
                <a:rPr lang="ja-JP" altLang="en-US" sz="1200" dirty="0"/>
                <a:t>今回算定の</a:t>
              </a:r>
              <a:r>
                <a:rPr lang="ja-JP" altLang="en-US" sz="1200" b="0" i="0" strike="noStrike" baseline="0" dirty="0"/>
                <a:t>浅部地盤モデル</a:t>
              </a:r>
              <a:endParaRPr lang="en-US" altLang="ja-JP" sz="1200" b="0" i="0" strike="noStrike" baseline="0" dirty="0"/>
            </a:p>
          </p:txBody>
        </p:sp>
        <p:sp>
          <p:nvSpPr>
            <p:cNvPr id="32" name="四角形: 角を丸くする 4">
              <a:extLst>
                <a:ext uri="{FF2B5EF4-FFF2-40B4-BE49-F238E27FC236}">
                  <a16:creationId xmlns:a16="http://schemas.microsoft.com/office/drawing/2014/main" id="{C93B368F-86F6-49F3-A321-7DAE8279E439}"/>
                </a:ext>
              </a:extLst>
            </p:cNvPr>
            <p:cNvSpPr/>
            <p:nvPr/>
          </p:nvSpPr>
          <p:spPr>
            <a:xfrm>
              <a:off x="422434" y="2488962"/>
              <a:ext cx="4926805" cy="482545"/>
            </a:xfrm>
            <a:prstGeom prst="roundRect">
              <a:avLst>
                <a:gd name="adj" fmla="val 10436"/>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endParaRPr kumimoji="1" lang="en-US" altLang="ja-JP" sz="1200" dirty="0"/>
            </a:p>
          </p:txBody>
        </p:sp>
        <p:sp>
          <p:nvSpPr>
            <p:cNvPr id="33" name="テキスト ボックス 32">
              <a:extLst>
                <a:ext uri="{FF2B5EF4-FFF2-40B4-BE49-F238E27FC236}">
                  <a16:creationId xmlns:a16="http://schemas.microsoft.com/office/drawing/2014/main" id="{079DBB26-A0BF-4C1B-A166-078D6BF16D4E}"/>
                </a:ext>
              </a:extLst>
            </p:cNvPr>
            <p:cNvSpPr txBox="1"/>
            <p:nvPr/>
          </p:nvSpPr>
          <p:spPr>
            <a:xfrm>
              <a:off x="500696" y="2540620"/>
              <a:ext cx="4999892" cy="430887"/>
            </a:xfrm>
            <a:prstGeom prst="rect">
              <a:avLst/>
            </a:prstGeom>
            <a:noFill/>
          </p:spPr>
          <p:txBody>
            <a:bodyPr wrap="square" rtlCol="0">
              <a:spAutoFit/>
            </a:bodyPr>
            <a:lstStyle/>
            <a:p>
              <a:r>
                <a:rPr lang="ja-JP" altLang="en-US" sz="1100" dirty="0"/>
                <a:t>設定方法　：　</a:t>
              </a:r>
              <a:r>
                <a:rPr lang="en-US" altLang="ja-JP" sz="1100" dirty="0"/>
                <a:t>H26</a:t>
              </a:r>
              <a:r>
                <a:rPr lang="ja-JP" altLang="en-US" sz="1100" dirty="0"/>
                <a:t>調査時浅部地盤モデル＋追加ボーリングデータ提供（</a:t>
              </a:r>
              <a:r>
                <a:rPr lang="en-US" altLang="ja-JP" sz="1100" dirty="0"/>
                <a:t>2212</a:t>
              </a:r>
              <a:r>
                <a:rPr lang="ja-JP" altLang="en-US" sz="1100" dirty="0"/>
                <a:t>点）</a:t>
              </a:r>
              <a:endParaRPr lang="en-US" altLang="ja-JP" sz="1100" dirty="0"/>
            </a:p>
            <a:p>
              <a:r>
                <a:rPr lang="ja-JP" altLang="en-US" sz="1100" dirty="0"/>
                <a:t>メッシュサイズ　：　</a:t>
              </a:r>
              <a:r>
                <a:rPr lang="en-US" altLang="ja-JP" sz="1100" dirty="0"/>
                <a:t>250m</a:t>
              </a:r>
              <a:r>
                <a:rPr lang="ja-JP" altLang="en-US" sz="1100" dirty="0"/>
                <a:t>メッシュ</a:t>
              </a:r>
              <a:endParaRPr lang="en-US" altLang="ja-JP" sz="1100" dirty="0"/>
            </a:p>
          </p:txBody>
        </p:sp>
      </p:grpSp>
      <p:cxnSp>
        <p:nvCxnSpPr>
          <p:cNvPr id="34" name="直線コネクタ 33">
            <a:extLst>
              <a:ext uri="{FF2B5EF4-FFF2-40B4-BE49-F238E27FC236}">
                <a16:creationId xmlns:a16="http://schemas.microsoft.com/office/drawing/2014/main" id="{E0FBA4FD-A26D-499D-9BD6-761A4C213C4A}"/>
              </a:ext>
            </a:extLst>
          </p:cNvPr>
          <p:cNvCxnSpPr>
            <a:cxnSpLocks/>
          </p:cNvCxnSpPr>
          <p:nvPr/>
        </p:nvCxnSpPr>
        <p:spPr>
          <a:xfrm>
            <a:off x="1098125" y="4111907"/>
            <a:ext cx="0" cy="348359"/>
          </a:xfrm>
          <a:prstGeom prst="line">
            <a:avLst/>
          </a:prstGeom>
          <a:ln w="12700">
            <a:tailEnd type="triangle"/>
          </a:ln>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D440B261-307A-4A5E-B107-40C3B50EEDE1}"/>
              </a:ext>
            </a:extLst>
          </p:cNvPr>
          <p:cNvCxnSpPr>
            <a:cxnSpLocks/>
          </p:cNvCxnSpPr>
          <p:nvPr/>
        </p:nvCxnSpPr>
        <p:spPr>
          <a:xfrm>
            <a:off x="1098125" y="5311773"/>
            <a:ext cx="0" cy="348359"/>
          </a:xfrm>
          <a:prstGeom prst="line">
            <a:avLst/>
          </a:prstGeom>
          <a:ln w="12700">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6990867F-EA78-402A-9968-B89CDD1358FF}"/>
              </a:ext>
            </a:extLst>
          </p:cNvPr>
          <p:cNvSpPr txBox="1"/>
          <p:nvPr/>
        </p:nvSpPr>
        <p:spPr>
          <a:xfrm>
            <a:off x="1004320" y="4115494"/>
            <a:ext cx="775070" cy="253916"/>
          </a:xfrm>
          <a:prstGeom prst="rect">
            <a:avLst/>
          </a:prstGeom>
          <a:noFill/>
          <a:ln>
            <a:noFill/>
          </a:ln>
        </p:spPr>
        <p:txBody>
          <a:bodyPr wrap="square" rtlCol="0">
            <a:spAutoFit/>
          </a:bodyPr>
          <a:lstStyle/>
          <a:p>
            <a:r>
              <a:rPr kumimoji="1" lang="ja-JP" altLang="en-US" sz="1050" dirty="0">
                <a:latin typeface="+mn-ea"/>
              </a:rPr>
              <a:t> 更新</a:t>
            </a:r>
          </a:p>
        </p:txBody>
      </p:sp>
      <p:sp>
        <p:nvSpPr>
          <p:cNvPr id="37" name="テキスト ボックス 36">
            <a:extLst>
              <a:ext uri="{FF2B5EF4-FFF2-40B4-BE49-F238E27FC236}">
                <a16:creationId xmlns:a16="http://schemas.microsoft.com/office/drawing/2014/main" id="{DAFA675B-C958-4B5A-94BC-CF4C266AC1EB}"/>
              </a:ext>
            </a:extLst>
          </p:cNvPr>
          <p:cNvSpPr txBox="1"/>
          <p:nvPr/>
        </p:nvSpPr>
        <p:spPr>
          <a:xfrm>
            <a:off x="1004320" y="5324671"/>
            <a:ext cx="775070" cy="253916"/>
          </a:xfrm>
          <a:prstGeom prst="rect">
            <a:avLst/>
          </a:prstGeom>
          <a:noFill/>
          <a:ln>
            <a:noFill/>
          </a:ln>
        </p:spPr>
        <p:txBody>
          <a:bodyPr wrap="square" rtlCol="0">
            <a:spAutoFit/>
          </a:bodyPr>
          <a:lstStyle/>
          <a:p>
            <a:r>
              <a:rPr kumimoji="1" lang="ja-JP" altLang="en-US" sz="1050" dirty="0">
                <a:latin typeface="+mn-ea"/>
              </a:rPr>
              <a:t> 更新</a:t>
            </a:r>
          </a:p>
        </p:txBody>
      </p:sp>
      <p:sp>
        <p:nvSpPr>
          <p:cNvPr id="40" name="四角形: 角を丸くする 4">
            <a:extLst>
              <a:ext uri="{FF2B5EF4-FFF2-40B4-BE49-F238E27FC236}">
                <a16:creationId xmlns:a16="http://schemas.microsoft.com/office/drawing/2014/main" id="{9DE493C6-4FAD-4001-8574-5F828D645037}"/>
              </a:ext>
            </a:extLst>
          </p:cNvPr>
          <p:cNvSpPr/>
          <p:nvPr/>
        </p:nvSpPr>
        <p:spPr>
          <a:xfrm>
            <a:off x="420399" y="869351"/>
            <a:ext cx="8495001" cy="768144"/>
          </a:xfrm>
          <a:prstGeom prst="roundRect">
            <a:avLst>
              <a:gd name="adj" fmla="val 15127"/>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16000" indent="-216000">
              <a:buFont typeface="Wingdings" panose="05000000000000000000" pitchFamily="2" charset="2"/>
              <a:buChar char="l"/>
            </a:pPr>
            <a:r>
              <a:rPr kumimoji="1" lang="en-US" altLang="ja-JP" sz="1400" u="sng" dirty="0"/>
              <a:t>H26</a:t>
            </a:r>
            <a:r>
              <a:rPr kumimoji="1" lang="ja-JP" altLang="en-US" sz="1400" u="sng" dirty="0"/>
              <a:t>算定で作成した浅層地盤モデルに新たなボーリングデータを追加</a:t>
            </a:r>
            <a:r>
              <a:rPr kumimoji="1" lang="ja-JP" altLang="en-US" sz="1400" dirty="0"/>
              <a:t>し、大阪府独自の浅層地盤モデルを更新する</a:t>
            </a:r>
            <a:endParaRPr kumimoji="1" lang="en-US" altLang="ja-JP" sz="1400" dirty="0"/>
          </a:p>
          <a:p>
            <a:pPr marL="216000" indent="-216000">
              <a:buFont typeface="Wingdings" panose="05000000000000000000" pitchFamily="2" charset="2"/>
              <a:buChar char="l"/>
            </a:pPr>
            <a:r>
              <a:rPr kumimoji="1" lang="ja-JP" altLang="en-US" sz="1400" dirty="0"/>
              <a:t>メッシュサイズを</a:t>
            </a:r>
            <a:r>
              <a:rPr kumimoji="1" lang="en-US" altLang="ja-JP" sz="1400" u="sng" dirty="0"/>
              <a:t>250m</a:t>
            </a:r>
            <a:r>
              <a:rPr kumimoji="1" lang="ja-JP" altLang="en-US" sz="1400" u="sng" dirty="0"/>
              <a:t>メッシュ</a:t>
            </a:r>
            <a:r>
              <a:rPr kumimoji="1" lang="ja-JP" altLang="en-US" sz="1400" dirty="0"/>
              <a:t>とする</a:t>
            </a:r>
            <a:endParaRPr kumimoji="1" lang="en-US" altLang="ja-JP" sz="1400" dirty="0"/>
          </a:p>
          <a:p>
            <a:r>
              <a:rPr kumimoji="1" lang="ja-JP" altLang="en-US" sz="1400" dirty="0"/>
              <a:t>　</a:t>
            </a:r>
            <a:r>
              <a:rPr kumimoji="1" lang="en-US" altLang="ja-JP" sz="1400" dirty="0"/>
              <a:t>【</a:t>
            </a:r>
            <a:r>
              <a:rPr kumimoji="1" lang="ja-JP" altLang="en-US" sz="1400" dirty="0"/>
              <a:t>直下型地震</a:t>
            </a:r>
            <a:r>
              <a:rPr kumimoji="1" lang="en-US" altLang="ja-JP" sz="1400" dirty="0"/>
              <a:t>/</a:t>
            </a:r>
            <a:r>
              <a:rPr kumimoji="1" lang="ja-JP" altLang="en-US" sz="1400" dirty="0"/>
              <a:t>南海トラフ巨大地震で使用</a:t>
            </a:r>
            <a:r>
              <a:rPr kumimoji="1" lang="en-US" altLang="ja-JP" sz="1400" dirty="0"/>
              <a:t>】</a:t>
            </a:r>
          </a:p>
        </p:txBody>
      </p:sp>
      <p:sp>
        <p:nvSpPr>
          <p:cNvPr id="41" name="角丸四角形 73">
            <a:extLst>
              <a:ext uri="{FF2B5EF4-FFF2-40B4-BE49-F238E27FC236}">
                <a16:creationId xmlns:a16="http://schemas.microsoft.com/office/drawing/2014/main" id="{4A71F44E-AC79-445B-A6EE-712D16F7D3D4}"/>
              </a:ext>
            </a:extLst>
          </p:cNvPr>
          <p:cNvSpPr/>
          <p:nvPr/>
        </p:nvSpPr>
        <p:spPr>
          <a:xfrm>
            <a:off x="206554" y="2036921"/>
            <a:ext cx="4165087"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浅部地盤モデル作成のフロー</a:t>
            </a:r>
          </a:p>
        </p:txBody>
      </p:sp>
      <p:sp>
        <p:nvSpPr>
          <p:cNvPr id="38" name="タイトル 1">
            <a:extLst>
              <a:ext uri="{FF2B5EF4-FFF2-40B4-BE49-F238E27FC236}">
                <a16:creationId xmlns:a16="http://schemas.microsoft.com/office/drawing/2014/main" id="{E0EC05F4-672C-43EF-A698-0191A6A87486}"/>
              </a:ext>
            </a:extLst>
          </p:cNvPr>
          <p:cNvSpPr txBox="1">
            <a:spLocks/>
          </p:cNvSpPr>
          <p:nvPr/>
        </p:nvSpPr>
        <p:spPr>
          <a:xfrm>
            <a:off x="0" y="0"/>
            <a:ext cx="9144000" cy="425450"/>
          </a:xfrm>
          <a:prstGeom prst="rect">
            <a:avLst/>
          </a:prstGeom>
          <a:gradFill>
            <a:gsLst>
              <a:gs pos="0">
                <a:schemeClr val="accent1">
                  <a:lumMod val="5000"/>
                  <a:lumOff val="95000"/>
                </a:schemeClr>
              </a:gs>
              <a:gs pos="75000">
                <a:srgbClr val="0000CC"/>
              </a:gs>
            </a:gsLst>
            <a:lin ang="6600000" scaled="0"/>
          </a:gra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1800" kern="1200">
                <a:solidFill>
                  <a:schemeClr val="bg1"/>
                </a:solidFill>
                <a:latin typeface="+mj-lt"/>
                <a:ea typeface="+mj-ea"/>
                <a:cs typeface="+mj-cs"/>
              </a:defRPr>
            </a:lvl1pPr>
          </a:lstStyle>
          <a:p>
            <a:r>
              <a:rPr lang="ja-JP" altLang="en-US" dirty="0"/>
              <a:t>４</a:t>
            </a:r>
            <a:r>
              <a:rPr lang="zh-TW" altLang="en-US" dirty="0"/>
              <a:t>．</a:t>
            </a:r>
            <a:r>
              <a:rPr lang="ja-JP" altLang="en-US" dirty="0"/>
              <a:t>検討に使用する地盤モデルについて</a:t>
            </a:r>
          </a:p>
        </p:txBody>
      </p:sp>
    </p:spTree>
    <p:extLst>
      <p:ext uri="{BB962C8B-B14F-4D97-AF65-F5344CB8AC3E}">
        <p14:creationId xmlns:p14="http://schemas.microsoft.com/office/powerpoint/2010/main" val="841795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テキスト ボックス 115">
            <a:extLst>
              <a:ext uri="{FF2B5EF4-FFF2-40B4-BE49-F238E27FC236}">
                <a16:creationId xmlns:a16="http://schemas.microsoft.com/office/drawing/2014/main" id="{3800B1B5-F82F-EB70-66B3-140A8857FB7D}"/>
              </a:ext>
            </a:extLst>
          </p:cNvPr>
          <p:cNvSpPr txBox="1"/>
          <p:nvPr/>
        </p:nvSpPr>
        <p:spPr>
          <a:xfrm>
            <a:off x="323528" y="2023918"/>
            <a:ext cx="8485804" cy="461665"/>
          </a:xfrm>
          <a:prstGeom prst="rect">
            <a:avLst/>
          </a:prstGeom>
          <a:noFill/>
        </p:spPr>
        <p:txBody>
          <a:bodyPr wrap="square" rtlCol="0">
            <a:spAutoFit/>
          </a:bodyPr>
          <a:lstStyle/>
          <a:p>
            <a:pPr algn="l"/>
            <a:r>
              <a:rPr lang="ja-JP" altLang="en-US" sz="1200" dirty="0">
                <a:latin typeface="+mn-ea"/>
              </a:rPr>
              <a:t>深部地盤モデルについては、現在、様々な機関や研究者が作成した地盤モデルの中から、最新の知見を含み、かつ、大阪府域のローカルな特性が、より含まれる地盤構造モデルを採用する。</a:t>
            </a:r>
            <a:endParaRPr lang="en-US" altLang="ja-JP" sz="1200" dirty="0">
              <a:latin typeface="+mn-ea"/>
            </a:endParaRPr>
          </a:p>
        </p:txBody>
      </p:sp>
      <p:sp>
        <p:nvSpPr>
          <p:cNvPr id="13" name="角丸四角形 73">
            <a:extLst>
              <a:ext uri="{FF2B5EF4-FFF2-40B4-BE49-F238E27FC236}">
                <a16:creationId xmlns:a16="http://schemas.microsoft.com/office/drawing/2014/main" id="{EA1FE403-DDA9-D5D6-6632-C4417EA0A8BF}"/>
              </a:ext>
            </a:extLst>
          </p:cNvPr>
          <p:cNvSpPr/>
          <p:nvPr/>
        </p:nvSpPr>
        <p:spPr>
          <a:xfrm>
            <a:off x="243125" y="1985837"/>
            <a:ext cx="1648147"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基本方針</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63" name="正方形/長方形 62"/>
          <p:cNvSpPr/>
          <p:nvPr/>
        </p:nvSpPr>
        <p:spPr>
          <a:xfrm>
            <a:off x="165100" y="596900"/>
            <a:ext cx="8870950" cy="61848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角丸四角形 63"/>
          <p:cNvSpPr/>
          <p:nvPr/>
        </p:nvSpPr>
        <p:spPr>
          <a:xfrm>
            <a:off x="103802" y="477769"/>
            <a:ext cx="4328498"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深部地盤（工学的基盤～地震基盤）モデルについて</a:t>
            </a:r>
          </a:p>
        </p:txBody>
      </p:sp>
      <p:sp>
        <p:nvSpPr>
          <p:cNvPr id="65" name="テキスト ボックス 64">
            <a:extLst>
              <a:ext uri="{FF2B5EF4-FFF2-40B4-BE49-F238E27FC236}">
                <a16:creationId xmlns:a16="http://schemas.microsoft.com/office/drawing/2014/main" id="{3800B1B5-F82F-EB70-66B3-140A8857FB7D}"/>
              </a:ext>
            </a:extLst>
          </p:cNvPr>
          <p:cNvSpPr txBox="1"/>
          <p:nvPr/>
        </p:nvSpPr>
        <p:spPr>
          <a:xfrm>
            <a:off x="267794" y="6439708"/>
            <a:ext cx="8551929" cy="276999"/>
          </a:xfrm>
          <a:prstGeom prst="rect">
            <a:avLst/>
          </a:prstGeom>
          <a:noFill/>
        </p:spPr>
        <p:txBody>
          <a:bodyPr wrap="square" rtlCol="0">
            <a:spAutoFit/>
          </a:bodyPr>
          <a:lstStyle/>
          <a:p>
            <a:pPr algn="l"/>
            <a:r>
              <a:rPr kumimoji="1" lang="ja-JP" altLang="en-US" sz="1200" dirty="0"/>
              <a:t>浅部地盤モデルを</a:t>
            </a:r>
            <a:r>
              <a:rPr kumimoji="1" lang="en-US" altLang="ja-JP" sz="1200" dirty="0"/>
              <a:t>250</a:t>
            </a:r>
            <a:r>
              <a:rPr kumimoji="1" lang="ja-JP" altLang="en-US" sz="1200" dirty="0"/>
              <a:t>ｍメッシュで作成することから、深部地盤モデルについても</a:t>
            </a:r>
            <a:r>
              <a:rPr kumimoji="1" lang="en-US" altLang="ja-JP" sz="1200" dirty="0"/>
              <a:t>250m</a:t>
            </a:r>
            <a:r>
              <a:rPr kumimoji="1" lang="ja-JP" altLang="en-US" sz="1200" dirty="0"/>
              <a:t>メッシュとする。</a:t>
            </a:r>
            <a:endParaRPr kumimoji="1" lang="en-US" altLang="ja-JP" sz="1200" dirty="0"/>
          </a:p>
        </p:txBody>
      </p:sp>
      <p:sp>
        <p:nvSpPr>
          <p:cNvPr id="66" name="角丸四角形 73">
            <a:extLst>
              <a:ext uri="{FF2B5EF4-FFF2-40B4-BE49-F238E27FC236}">
                <a16:creationId xmlns:a16="http://schemas.microsoft.com/office/drawing/2014/main" id="{EA1FE403-DDA9-D5D6-6632-C4417EA0A8BF}"/>
              </a:ext>
            </a:extLst>
          </p:cNvPr>
          <p:cNvSpPr/>
          <p:nvPr/>
        </p:nvSpPr>
        <p:spPr>
          <a:xfrm>
            <a:off x="243125" y="2657851"/>
            <a:ext cx="2432361"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深部地盤モデルの種類と特徴</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graphicFrame>
        <p:nvGraphicFramePr>
          <p:cNvPr id="14" name="表 13"/>
          <p:cNvGraphicFramePr>
            <a:graphicFrameLocks noGrp="1"/>
          </p:cNvGraphicFramePr>
          <p:nvPr/>
        </p:nvGraphicFramePr>
        <p:xfrm>
          <a:off x="257403" y="2771864"/>
          <a:ext cx="8683397" cy="2802700"/>
        </p:xfrm>
        <a:graphic>
          <a:graphicData uri="http://schemas.openxmlformats.org/drawingml/2006/table">
            <a:tbl>
              <a:tblPr firstRow="1" bandRow="1">
                <a:tableStyleId>{5C22544A-7EE6-4342-B048-85BDC9FD1C3A}</a:tableStyleId>
              </a:tblPr>
              <a:tblGrid>
                <a:gridCol w="997268">
                  <a:extLst>
                    <a:ext uri="{9D8B030D-6E8A-4147-A177-3AD203B41FA5}">
                      <a16:colId xmlns:a16="http://schemas.microsoft.com/office/drawing/2014/main" val="927898193"/>
                    </a:ext>
                  </a:extLst>
                </a:gridCol>
                <a:gridCol w="1907629">
                  <a:extLst>
                    <a:ext uri="{9D8B030D-6E8A-4147-A177-3AD203B41FA5}">
                      <a16:colId xmlns:a16="http://schemas.microsoft.com/office/drawing/2014/main" val="2378700662"/>
                    </a:ext>
                  </a:extLst>
                </a:gridCol>
                <a:gridCol w="2933700">
                  <a:extLst>
                    <a:ext uri="{9D8B030D-6E8A-4147-A177-3AD203B41FA5}">
                      <a16:colId xmlns:a16="http://schemas.microsoft.com/office/drawing/2014/main" val="2469759032"/>
                    </a:ext>
                  </a:extLst>
                </a:gridCol>
                <a:gridCol w="2844800">
                  <a:extLst>
                    <a:ext uri="{9D8B030D-6E8A-4147-A177-3AD203B41FA5}">
                      <a16:colId xmlns:a16="http://schemas.microsoft.com/office/drawing/2014/main" val="2759057600"/>
                    </a:ext>
                  </a:extLst>
                </a:gridCol>
              </a:tblGrid>
              <a:tr h="0">
                <a:tc>
                  <a:txBody>
                    <a:bodyPr/>
                    <a:lstStyle/>
                    <a:p>
                      <a:pPr algn="ctr">
                        <a:lnSpc>
                          <a:spcPts val="1400"/>
                        </a:lnSpc>
                      </a:pPr>
                      <a:endParaRPr kumimoji="1" lang="ja-JP" altLang="en-US" sz="1200" dirty="0"/>
                    </a:p>
                  </a:txBody>
                  <a:tcPr/>
                </a:tc>
                <a:tc>
                  <a:txBody>
                    <a:bodyPr/>
                    <a:lstStyle/>
                    <a:p>
                      <a:pPr algn="ctr">
                        <a:lnSpc>
                          <a:spcPts val="1400"/>
                        </a:lnSpc>
                      </a:pPr>
                      <a:r>
                        <a:rPr kumimoji="1" lang="ja-JP" altLang="en-US" sz="1200" dirty="0"/>
                        <a:t>名称</a:t>
                      </a:r>
                    </a:p>
                  </a:txBody>
                  <a:tcPr/>
                </a:tc>
                <a:tc>
                  <a:txBody>
                    <a:bodyPr/>
                    <a:lstStyle/>
                    <a:p>
                      <a:pPr algn="ctr">
                        <a:lnSpc>
                          <a:spcPts val="1400"/>
                        </a:lnSpc>
                      </a:pPr>
                      <a:r>
                        <a:rPr kumimoji="1" lang="ja-JP" altLang="en-US" sz="1200" dirty="0"/>
                        <a:t>特徴</a:t>
                      </a:r>
                    </a:p>
                  </a:txBody>
                  <a:tcPr/>
                </a:tc>
                <a:tc>
                  <a:txBody>
                    <a:bodyPr/>
                    <a:lstStyle/>
                    <a:p>
                      <a:pPr algn="ctr">
                        <a:lnSpc>
                          <a:spcPts val="1400"/>
                        </a:lnSpc>
                      </a:pPr>
                      <a:r>
                        <a:rPr kumimoji="1" lang="ja-JP" altLang="en-US" sz="1200" dirty="0"/>
                        <a:t>備考</a:t>
                      </a:r>
                    </a:p>
                  </a:txBody>
                  <a:tcPr/>
                </a:tc>
                <a:extLst>
                  <a:ext uri="{0D108BD9-81ED-4DB2-BD59-A6C34878D82A}">
                    <a16:rowId xmlns:a16="http://schemas.microsoft.com/office/drawing/2014/main" val="3260727685"/>
                  </a:ext>
                </a:extLst>
              </a:tr>
              <a:tr h="0">
                <a:tc rowSpan="2">
                  <a:txBody>
                    <a:bodyPr/>
                    <a:lstStyle/>
                    <a:p>
                      <a:pPr algn="ctr">
                        <a:lnSpc>
                          <a:spcPts val="1400"/>
                        </a:lnSpc>
                      </a:pPr>
                      <a:r>
                        <a:rPr kumimoji="1" lang="ja-JP" altLang="en-US" sz="1200" dirty="0"/>
                        <a:t>全国～広域</a:t>
                      </a:r>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200" dirty="0"/>
                        <a:t>内閣府モデル</a:t>
                      </a:r>
                    </a:p>
                  </a:txBody>
                  <a:tcPr anchor="ctr"/>
                </a:tc>
                <a:tc>
                  <a:txBody>
                    <a:bodyPr/>
                    <a:lstStyle/>
                    <a:p>
                      <a:pPr algn="l">
                        <a:lnSpc>
                          <a:spcPts val="1400"/>
                        </a:lnSpc>
                      </a:pPr>
                      <a:r>
                        <a:rPr kumimoji="1" lang="ja-JP" altLang="en-US" sz="1100" dirty="0"/>
                        <a:t>検討する地震動が影響するエリアを対象として、深部地盤を作成・更新。</a:t>
                      </a:r>
                    </a:p>
                  </a:txBody>
                  <a:tcPr/>
                </a:tc>
                <a:tc>
                  <a:txBody>
                    <a:bodyPr/>
                    <a:lstStyle/>
                    <a:p>
                      <a:pPr algn="l">
                        <a:lnSpc>
                          <a:spcPts val="1400"/>
                        </a:lnSpc>
                      </a:pPr>
                      <a:r>
                        <a:rPr kumimoji="1" lang="ja-JP" altLang="en-US" sz="1000" dirty="0"/>
                        <a:t>内閣府作成</a:t>
                      </a:r>
                      <a:endParaRPr kumimoji="1" lang="en-US" altLang="ja-JP" sz="1000" dirty="0"/>
                    </a:p>
                    <a:p>
                      <a:pPr algn="l">
                        <a:lnSpc>
                          <a:spcPts val="1400"/>
                        </a:lnSpc>
                      </a:pPr>
                      <a:r>
                        <a:rPr kumimoji="1" lang="ja-JP" altLang="en-US" sz="1000" dirty="0"/>
                        <a:t>内閣府の南海トラフ巨大地震検討で使用</a:t>
                      </a:r>
                    </a:p>
                  </a:txBody>
                  <a:tcPr/>
                </a:tc>
                <a:extLst>
                  <a:ext uri="{0D108BD9-81ED-4DB2-BD59-A6C34878D82A}">
                    <a16:rowId xmlns:a16="http://schemas.microsoft.com/office/drawing/2014/main" val="424849602"/>
                  </a:ext>
                </a:extLst>
              </a:tr>
              <a:tr h="0">
                <a:tc vMerge="1">
                  <a:txBody>
                    <a:bodyPr/>
                    <a:lstStyle/>
                    <a:p>
                      <a:pPr>
                        <a:lnSpc>
                          <a:spcPts val="1400"/>
                        </a:lnSpc>
                      </a:pPr>
                      <a:endParaRPr kumimoji="1" lang="ja-JP" altLang="en-US" sz="1000" dirty="0"/>
                    </a:p>
                  </a:txBody>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en-US" altLang="ja-JP" sz="1200" dirty="0"/>
                        <a:t>J-SHIS</a:t>
                      </a:r>
                      <a:r>
                        <a:rPr kumimoji="1" lang="ja-JP" altLang="en-US" sz="1200" dirty="0"/>
                        <a:t>モデル</a:t>
                      </a:r>
                      <a:endParaRPr kumimoji="1" lang="en-US" altLang="ja-JP" sz="1200" dirty="0"/>
                    </a:p>
                  </a:txBody>
                  <a:tcPr anchor="ctr"/>
                </a:tc>
                <a:tc>
                  <a:txBody>
                    <a:bodyPr/>
                    <a:lstStyle/>
                    <a:p>
                      <a:pPr>
                        <a:lnSpc>
                          <a:spcPts val="1200"/>
                        </a:lnSpc>
                      </a:pPr>
                      <a:r>
                        <a:rPr lang="en-US" altLang="ja-JP" sz="1100" dirty="0">
                          <a:latin typeface="+mn-lt"/>
                        </a:rPr>
                        <a:t>V1.0</a:t>
                      </a:r>
                      <a:r>
                        <a:rPr lang="ja-JP" altLang="en-US" sz="1100" dirty="0">
                          <a:latin typeface="+mn-lt"/>
                        </a:rPr>
                        <a:t>から定期的に更新されており、現在は</a:t>
                      </a:r>
                      <a:r>
                        <a:rPr lang="en-US" altLang="ja-JP" sz="1100" dirty="0">
                          <a:latin typeface="+mn-lt"/>
                        </a:rPr>
                        <a:t>2020</a:t>
                      </a:r>
                      <a:r>
                        <a:rPr lang="ja-JP" altLang="en-US" sz="1100" dirty="0">
                          <a:latin typeface="+mn-lt"/>
                        </a:rPr>
                        <a:t>年の</a:t>
                      </a:r>
                      <a:r>
                        <a:rPr lang="en-US" altLang="ja-JP" sz="1100" dirty="0">
                          <a:latin typeface="+mn-lt"/>
                        </a:rPr>
                        <a:t>V3.2</a:t>
                      </a:r>
                      <a:r>
                        <a:rPr lang="ja-JP" altLang="en-US" sz="1100" dirty="0">
                          <a:latin typeface="+mn-lt"/>
                        </a:rPr>
                        <a:t>モデルが最新モデル。広域から全国に対応できるようなモデル構築が行われている。</a:t>
                      </a:r>
                      <a:endParaRPr lang="en-US" altLang="ja-JP" sz="1100" dirty="0">
                        <a:latin typeface="+mn-lt"/>
                      </a:endParaRPr>
                    </a:p>
                    <a:p>
                      <a:pPr>
                        <a:lnSpc>
                          <a:spcPts val="1200"/>
                        </a:lnSpc>
                      </a:pPr>
                      <a:r>
                        <a:rPr lang="ja-JP" altLang="en-US" sz="1100" dirty="0">
                          <a:latin typeface="+mn-lt"/>
                        </a:rPr>
                        <a:t>大阪府周辺は③地下構造調査データを取り込んだ</a:t>
                      </a:r>
                      <a:r>
                        <a:rPr lang="en-US" altLang="ja-JP" sz="1100" dirty="0">
                          <a:latin typeface="+mn-lt"/>
                        </a:rPr>
                        <a:t>V1.0</a:t>
                      </a:r>
                      <a:r>
                        <a:rPr lang="ja-JP" altLang="en-US" sz="1100" dirty="0">
                          <a:latin typeface="+mn-lt"/>
                        </a:rPr>
                        <a:t>から更新されていない</a:t>
                      </a:r>
                    </a:p>
                  </a:txBody>
                  <a:tcPr/>
                </a:tc>
                <a:tc>
                  <a:txBody>
                    <a:bodyPr/>
                    <a:lstStyle/>
                    <a:p>
                      <a:pPr>
                        <a:lnSpc>
                          <a:spcPts val="1200"/>
                        </a:lnSpc>
                      </a:pPr>
                      <a:r>
                        <a:rPr kumimoji="1" lang="en-US" altLang="ja-JP" sz="1000" b="0" i="0" kern="1200" dirty="0">
                          <a:solidFill>
                            <a:schemeClr val="dk1"/>
                          </a:solidFill>
                          <a:effectLst/>
                          <a:latin typeface="+mn-lt"/>
                          <a:ea typeface="+mn-ea"/>
                          <a:cs typeface="+mn-cs"/>
                        </a:rPr>
                        <a:t>H21</a:t>
                      </a:r>
                      <a:r>
                        <a:rPr kumimoji="1" lang="ja-JP" altLang="en-US" sz="1000" b="0" i="0" kern="1200" dirty="0">
                          <a:solidFill>
                            <a:schemeClr val="dk1"/>
                          </a:solidFill>
                          <a:effectLst/>
                          <a:latin typeface="+mn-lt"/>
                          <a:ea typeface="+mn-ea"/>
                          <a:cs typeface="+mn-cs"/>
                        </a:rPr>
                        <a:t>（</a:t>
                      </a:r>
                      <a:r>
                        <a:rPr kumimoji="1" lang="en-US" altLang="ja-JP" sz="1000" b="0" i="0" kern="1200" dirty="0">
                          <a:solidFill>
                            <a:schemeClr val="dk1"/>
                          </a:solidFill>
                          <a:effectLst/>
                          <a:latin typeface="+mn-lt"/>
                          <a:ea typeface="+mn-ea"/>
                          <a:cs typeface="+mn-cs"/>
                        </a:rPr>
                        <a:t>V1.0</a:t>
                      </a:r>
                      <a:r>
                        <a:rPr kumimoji="1" lang="ja-JP" altLang="en-US" sz="1000" b="0" i="0" kern="1200" dirty="0">
                          <a:solidFill>
                            <a:schemeClr val="dk1"/>
                          </a:solidFill>
                          <a:effectLst/>
                          <a:latin typeface="+mn-lt"/>
                          <a:ea typeface="+mn-ea"/>
                          <a:cs typeface="+mn-cs"/>
                        </a:rPr>
                        <a:t>）・</a:t>
                      </a:r>
                      <a:r>
                        <a:rPr kumimoji="1" lang="en-US" altLang="ja-JP" sz="1000" b="0" i="0" kern="1200" dirty="0">
                          <a:solidFill>
                            <a:schemeClr val="dk1"/>
                          </a:solidFill>
                          <a:effectLst/>
                          <a:latin typeface="+mn-lt"/>
                          <a:ea typeface="+mn-ea"/>
                          <a:cs typeface="+mn-cs"/>
                        </a:rPr>
                        <a:t>H26</a:t>
                      </a:r>
                      <a:r>
                        <a:rPr kumimoji="1" lang="ja-JP" altLang="en-US" sz="1000" b="0" i="0" kern="1200" dirty="0">
                          <a:solidFill>
                            <a:schemeClr val="dk1"/>
                          </a:solidFill>
                          <a:effectLst/>
                          <a:latin typeface="+mn-lt"/>
                          <a:ea typeface="+mn-ea"/>
                          <a:cs typeface="+mn-cs"/>
                        </a:rPr>
                        <a:t>（</a:t>
                      </a:r>
                      <a:r>
                        <a:rPr kumimoji="1" lang="en-US" altLang="ja-JP" sz="1000" b="0" i="0" kern="1200" dirty="0">
                          <a:solidFill>
                            <a:schemeClr val="dk1"/>
                          </a:solidFill>
                          <a:effectLst/>
                          <a:latin typeface="+mn-lt"/>
                          <a:ea typeface="+mn-ea"/>
                          <a:cs typeface="+mn-cs"/>
                        </a:rPr>
                        <a:t>V2.0</a:t>
                      </a:r>
                      <a:r>
                        <a:rPr kumimoji="1" lang="ja-JP" altLang="en-US" sz="1000" b="0" i="0" kern="1200" dirty="0">
                          <a:solidFill>
                            <a:schemeClr val="dk1"/>
                          </a:solidFill>
                          <a:effectLst/>
                          <a:latin typeface="+mn-lt"/>
                          <a:ea typeface="+mn-ea"/>
                          <a:cs typeface="+mn-cs"/>
                        </a:rPr>
                        <a:t>）・</a:t>
                      </a:r>
                      <a:r>
                        <a:rPr kumimoji="1" lang="en-US" altLang="ja-JP" sz="1000" b="0" i="0" kern="1200" dirty="0">
                          <a:solidFill>
                            <a:schemeClr val="dk1"/>
                          </a:solidFill>
                          <a:effectLst/>
                          <a:latin typeface="+mn-lt"/>
                          <a:ea typeface="+mn-ea"/>
                          <a:cs typeface="+mn-cs"/>
                        </a:rPr>
                        <a:t>R2</a:t>
                      </a:r>
                      <a:r>
                        <a:rPr kumimoji="1" lang="ja-JP" altLang="en-US" sz="1000" b="0" i="0" kern="1200" dirty="0">
                          <a:solidFill>
                            <a:schemeClr val="dk1"/>
                          </a:solidFill>
                          <a:effectLst/>
                          <a:latin typeface="+mn-lt"/>
                          <a:ea typeface="+mn-ea"/>
                          <a:cs typeface="+mn-cs"/>
                        </a:rPr>
                        <a:t>（</a:t>
                      </a:r>
                      <a:r>
                        <a:rPr kumimoji="1" lang="en-US" altLang="ja-JP" sz="1000" b="0" i="0" kern="1200" dirty="0">
                          <a:solidFill>
                            <a:schemeClr val="dk1"/>
                          </a:solidFill>
                          <a:effectLst/>
                          <a:latin typeface="+mn-lt"/>
                          <a:ea typeface="+mn-ea"/>
                          <a:cs typeface="+mn-cs"/>
                        </a:rPr>
                        <a:t>V3.2</a:t>
                      </a:r>
                      <a:r>
                        <a:rPr kumimoji="1" lang="ja-JP" altLang="en-US" sz="1000" b="0" i="0" kern="1200" dirty="0">
                          <a:solidFill>
                            <a:schemeClr val="dk1"/>
                          </a:solidFill>
                          <a:effectLst/>
                          <a:latin typeface="+mn-lt"/>
                          <a:ea typeface="+mn-ea"/>
                          <a:cs typeface="+mn-cs"/>
                        </a:rPr>
                        <a:t>）</a:t>
                      </a:r>
                      <a:endParaRPr kumimoji="1" lang="en-US" altLang="ja-JP" sz="1000" b="0" i="0" kern="1200" dirty="0">
                        <a:solidFill>
                          <a:schemeClr val="dk1"/>
                        </a:solidFill>
                        <a:effectLst/>
                        <a:latin typeface="+mn-lt"/>
                        <a:ea typeface="+mn-ea"/>
                        <a:cs typeface="+mn-cs"/>
                      </a:endParaRPr>
                    </a:p>
                    <a:p>
                      <a:pPr>
                        <a:lnSpc>
                          <a:spcPts val="1200"/>
                        </a:lnSpc>
                      </a:pPr>
                      <a:r>
                        <a:rPr kumimoji="1" lang="zh-TW" altLang="en-US" sz="1000" b="0" i="0" kern="1200" dirty="0">
                          <a:solidFill>
                            <a:schemeClr val="dk1"/>
                          </a:solidFill>
                          <a:effectLst/>
                          <a:latin typeface="+mn-lt"/>
                          <a:ea typeface="+mn-ea"/>
                          <a:cs typeface="+mn-cs"/>
                        </a:rPr>
                        <a:t>地震調査研究推進本部</a:t>
                      </a:r>
                      <a:r>
                        <a:rPr kumimoji="1" lang="ja-JP" altLang="en-US" sz="1000" b="0" i="0" kern="1200" dirty="0">
                          <a:solidFill>
                            <a:schemeClr val="dk1"/>
                          </a:solidFill>
                          <a:effectLst/>
                          <a:latin typeface="+mn-lt"/>
                          <a:ea typeface="+mn-ea"/>
                          <a:cs typeface="+mn-cs"/>
                        </a:rPr>
                        <a:t>作成</a:t>
                      </a:r>
                      <a:endParaRPr kumimoji="1" lang="en-US" altLang="ja-JP" sz="1000" b="0" i="0" kern="1200" dirty="0">
                        <a:solidFill>
                          <a:schemeClr val="dk1"/>
                        </a:solidFill>
                        <a:effectLst/>
                        <a:latin typeface="+mn-lt"/>
                        <a:ea typeface="+mn-ea"/>
                        <a:cs typeface="+mn-cs"/>
                      </a:endParaRPr>
                    </a:p>
                    <a:p>
                      <a:pPr>
                        <a:lnSpc>
                          <a:spcPts val="1200"/>
                        </a:lnSpc>
                      </a:pPr>
                      <a:r>
                        <a:rPr kumimoji="1" lang="ja-JP" altLang="en-US" sz="1000" b="0" i="0" kern="1200" dirty="0">
                          <a:solidFill>
                            <a:schemeClr val="dk1"/>
                          </a:solidFill>
                          <a:effectLst/>
                          <a:latin typeface="+mn-lt"/>
                          <a:ea typeface="+mn-ea"/>
                          <a:cs typeface="+mn-cs"/>
                        </a:rPr>
                        <a:t>全国地震動予測地図（地震調査研究推進本部）で使用</a:t>
                      </a:r>
                      <a:endParaRPr lang="ja-JP" altLang="en-US" sz="1000" dirty="0">
                        <a:latin typeface="+mn-lt"/>
                      </a:endParaRPr>
                    </a:p>
                  </a:txBody>
                  <a:tcPr/>
                </a:tc>
                <a:extLst>
                  <a:ext uri="{0D108BD9-81ED-4DB2-BD59-A6C34878D82A}">
                    <a16:rowId xmlns:a16="http://schemas.microsoft.com/office/drawing/2014/main" val="243264632"/>
                  </a:ext>
                </a:extLst>
              </a:tr>
              <a:tr h="445265">
                <a:tc rowSpan="2">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200" dirty="0"/>
                        <a:t>大阪府域</a:t>
                      </a:r>
                    </a:p>
                  </a:txBody>
                  <a:tcPr anchor="ctr"/>
                </a:tc>
                <a:tc>
                  <a:txBody>
                    <a:bodyPr/>
                    <a:lstStyle/>
                    <a:p>
                      <a:pPr algn="l">
                        <a:lnSpc>
                          <a:spcPts val="1400"/>
                        </a:lnSpc>
                      </a:pPr>
                      <a:r>
                        <a:rPr kumimoji="1" lang="ja-JP" altLang="en-US" sz="1200" dirty="0"/>
                        <a:t>地下構造調査データ</a:t>
                      </a:r>
                    </a:p>
                    <a:p>
                      <a:pPr algn="l">
                        <a:lnSpc>
                          <a:spcPts val="1400"/>
                        </a:lnSpc>
                      </a:pPr>
                      <a:r>
                        <a:rPr kumimoji="1" lang="ja-JP" altLang="en-US" sz="900" dirty="0"/>
                        <a:t>（平成</a:t>
                      </a:r>
                      <a:r>
                        <a:rPr kumimoji="1" lang="en-US" altLang="ja-JP" sz="900" dirty="0"/>
                        <a:t>14</a:t>
                      </a:r>
                      <a:r>
                        <a:rPr kumimoji="1" lang="ja-JP" altLang="en-US" sz="900" dirty="0" err="1"/>
                        <a:t>ｰ</a:t>
                      </a:r>
                      <a:r>
                        <a:rPr kumimoji="1" lang="en-US" altLang="ja-JP" sz="900" dirty="0"/>
                        <a:t>16</a:t>
                      </a:r>
                      <a:r>
                        <a:rPr kumimoji="1" lang="ja-JP" altLang="en-US" sz="900" dirty="0"/>
                        <a:t>年度地下構造調査）</a:t>
                      </a:r>
                    </a:p>
                  </a:txBody>
                  <a:tcPr anchor="ctr"/>
                </a:tc>
                <a:tc>
                  <a:txBody>
                    <a:bodyPr/>
                    <a:lstStyle/>
                    <a:p>
                      <a:pPr>
                        <a:lnSpc>
                          <a:spcPts val="1200"/>
                        </a:lnSpc>
                      </a:pPr>
                      <a:r>
                        <a:rPr lang="ja-JP" altLang="en-US" sz="1100" dirty="0">
                          <a:latin typeface="+mn-lt"/>
                        </a:rPr>
                        <a:t>主に大阪府周辺を対象とした地下構造調査。以後の更新などは行われていない。</a:t>
                      </a:r>
                      <a:r>
                        <a:rPr lang="en-US" altLang="ja-JP" sz="1100" dirty="0">
                          <a:latin typeface="+mn-lt"/>
                        </a:rPr>
                        <a:t>H19</a:t>
                      </a:r>
                      <a:r>
                        <a:rPr lang="ja-JP" altLang="en-US" sz="1100" dirty="0">
                          <a:latin typeface="+mn-lt"/>
                        </a:rPr>
                        <a:t>調査において採用した地盤モデルである。</a:t>
                      </a:r>
                    </a:p>
                  </a:txBody>
                  <a:tcPr/>
                </a:tc>
                <a:tc>
                  <a:txBody>
                    <a:bodyPr/>
                    <a:lstStyle/>
                    <a:p>
                      <a:pPr>
                        <a:lnSpc>
                          <a:spcPts val="1200"/>
                        </a:lnSpc>
                      </a:pPr>
                      <a:r>
                        <a:rPr lang="en-US" altLang="ja-JP" sz="1000" dirty="0">
                          <a:latin typeface="+mn-lt"/>
                        </a:rPr>
                        <a:t>H14</a:t>
                      </a:r>
                      <a:r>
                        <a:rPr lang="ja-JP" altLang="en-US" sz="1000" dirty="0">
                          <a:latin typeface="+mn-lt"/>
                        </a:rPr>
                        <a:t>～</a:t>
                      </a:r>
                      <a:r>
                        <a:rPr lang="en-US" altLang="ja-JP" sz="1000" dirty="0">
                          <a:latin typeface="+mn-lt"/>
                        </a:rPr>
                        <a:t>16</a:t>
                      </a:r>
                      <a:r>
                        <a:rPr lang="ja-JP" altLang="en-US" sz="1000" dirty="0">
                          <a:latin typeface="+mn-lt"/>
                        </a:rPr>
                        <a:t>地震調査研究推進本部作成</a:t>
                      </a:r>
                      <a:endParaRPr lang="en-US" altLang="ja-JP" sz="1000" dirty="0">
                        <a:latin typeface="+mn-lt"/>
                      </a:endParaRPr>
                    </a:p>
                    <a:p>
                      <a:pPr>
                        <a:lnSpc>
                          <a:spcPts val="1200"/>
                        </a:lnSpc>
                      </a:pPr>
                      <a:r>
                        <a:rPr lang="ja-JP" altLang="en-US" sz="1000" dirty="0">
                          <a:latin typeface="+mn-lt"/>
                        </a:rPr>
                        <a:t>（地震関係基礎調査交付金による地下構造調査事業の調査結果）</a:t>
                      </a:r>
                      <a:endParaRPr lang="en-US" altLang="ja-JP" sz="1000" dirty="0">
                        <a:latin typeface="+mn-lt"/>
                      </a:endParaRPr>
                    </a:p>
                    <a:p>
                      <a:pPr>
                        <a:lnSpc>
                          <a:spcPts val="1200"/>
                        </a:lnSpc>
                      </a:pPr>
                      <a:r>
                        <a:rPr lang="en-US" altLang="ja-JP" sz="1000" dirty="0">
                          <a:latin typeface="+mn-lt"/>
                        </a:rPr>
                        <a:t>H19</a:t>
                      </a:r>
                      <a:r>
                        <a:rPr lang="ja-JP" altLang="en-US" sz="1000" dirty="0">
                          <a:latin typeface="+mn-lt"/>
                        </a:rPr>
                        <a:t>大阪府直下型被害想定で使用</a:t>
                      </a:r>
                    </a:p>
                  </a:txBody>
                  <a:tcPr/>
                </a:tc>
                <a:extLst>
                  <a:ext uri="{0D108BD9-81ED-4DB2-BD59-A6C34878D82A}">
                    <a16:rowId xmlns:a16="http://schemas.microsoft.com/office/drawing/2014/main" val="4093232109"/>
                  </a:ext>
                </a:extLst>
              </a:tr>
              <a:tr h="0">
                <a:tc vMerge="1">
                  <a:txBody>
                    <a:bodyPr/>
                    <a:lstStyle/>
                    <a:p>
                      <a:pPr>
                        <a:lnSpc>
                          <a:spcPts val="1400"/>
                        </a:lnSpc>
                      </a:pPr>
                      <a:endParaRPr kumimoji="1" lang="ja-JP" altLang="en-US" sz="1200" dirty="0"/>
                    </a:p>
                  </a:txBody>
                  <a:tcPr/>
                </a:tc>
                <a:tc>
                  <a:txBody>
                    <a:bodyPr/>
                    <a:lstStyle/>
                    <a:p>
                      <a:pPr algn="l">
                        <a:lnSpc>
                          <a:spcPts val="1400"/>
                        </a:lnSpc>
                      </a:pPr>
                      <a:r>
                        <a:rPr kumimoji="1" lang="ja-JP" altLang="en-US" sz="1200" dirty="0"/>
                        <a:t>上町断層帯における重点的な調査観測</a:t>
                      </a:r>
                    </a:p>
                  </a:txBody>
                  <a:tcPr anchor="ctr"/>
                </a:tc>
                <a:tc>
                  <a:txBody>
                    <a:bodyPr/>
                    <a:lstStyle/>
                    <a:p>
                      <a:pPr>
                        <a:lnSpc>
                          <a:spcPts val="1200"/>
                        </a:lnSpc>
                      </a:pPr>
                      <a:r>
                        <a:rPr lang="ja-JP" altLang="en-US" sz="1100" dirty="0">
                          <a:latin typeface="+mn-lt"/>
                        </a:rPr>
                        <a:t>大阪府域に特化した地下構造調査結果をまとめたもので、</a:t>
                      </a:r>
                      <a:r>
                        <a:rPr lang="ja-JP" altLang="en-US" sz="1100" b="1" dirty="0">
                          <a:latin typeface="+mn-lt"/>
                        </a:rPr>
                        <a:t>大阪府域に限定すると、この調査結果によるモデルが最新のもの</a:t>
                      </a:r>
                      <a:r>
                        <a:rPr lang="ja-JP" altLang="en-US" sz="1100" dirty="0">
                          <a:latin typeface="+mn-lt"/>
                        </a:rPr>
                        <a:t>となる。</a:t>
                      </a:r>
                      <a:endParaRPr lang="en-US" altLang="ja-JP" sz="1100" dirty="0">
                        <a:latin typeface="+mn-lt"/>
                      </a:endParaRPr>
                    </a:p>
                  </a:txBody>
                  <a:tcPr/>
                </a:tc>
                <a:tc>
                  <a:txBody>
                    <a:bodyPr/>
                    <a:lstStyle/>
                    <a:p>
                      <a:pPr>
                        <a:lnSpc>
                          <a:spcPts val="1200"/>
                        </a:lnSpc>
                      </a:pPr>
                      <a:r>
                        <a:rPr lang="en-US" altLang="ja-JP" sz="1000" dirty="0">
                          <a:latin typeface="+mn-lt"/>
                        </a:rPr>
                        <a:t>H22</a:t>
                      </a:r>
                      <a:r>
                        <a:rPr lang="ja-JP" altLang="en-US" sz="1000" dirty="0">
                          <a:latin typeface="+mn-lt"/>
                        </a:rPr>
                        <a:t>～</a:t>
                      </a:r>
                      <a:r>
                        <a:rPr lang="en-US" altLang="ja-JP" sz="1000" dirty="0">
                          <a:latin typeface="+mn-lt"/>
                        </a:rPr>
                        <a:t>24</a:t>
                      </a:r>
                      <a:r>
                        <a:rPr lang="ja-JP" altLang="en-US" sz="1000" dirty="0">
                          <a:latin typeface="+mn-lt"/>
                        </a:rPr>
                        <a:t>文部科学省・京都大学防災研究所作成</a:t>
                      </a:r>
                      <a:endParaRPr lang="en-US" altLang="ja-JP" sz="1000" dirty="0">
                        <a:latin typeface="+mn-lt"/>
                      </a:endParaRPr>
                    </a:p>
                    <a:p>
                      <a:pPr>
                        <a:lnSpc>
                          <a:spcPts val="1200"/>
                        </a:lnSpc>
                      </a:pPr>
                      <a:r>
                        <a:rPr lang="ja-JP" altLang="en-US" sz="1000" dirty="0">
                          <a:latin typeface="+mn-lt"/>
                        </a:rPr>
                        <a:t>同報告書の強震動予測で使用</a:t>
                      </a:r>
                      <a:endParaRPr lang="en-US" altLang="ja-JP" sz="1000" dirty="0">
                        <a:latin typeface="+mn-lt"/>
                      </a:endParaRPr>
                    </a:p>
                  </a:txBody>
                  <a:tcPr/>
                </a:tc>
                <a:extLst>
                  <a:ext uri="{0D108BD9-81ED-4DB2-BD59-A6C34878D82A}">
                    <a16:rowId xmlns:a16="http://schemas.microsoft.com/office/drawing/2014/main" val="3721758141"/>
                  </a:ext>
                </a:extLst>
              </a:tr>
            </a:tbl>
          </a:graphicData>
        </a:graphic>
      </p:graphicFrame>
      <p:sp>
        <p:nvSpPr>
          <p:cNvPr id="84" name="角丸四角形 73">
            <a:extLst>
              <a:ext uri="{FF2B5EF4-FFF2-40B4-BE49-F238E27FC236}">
                <a16:creationId xmlns:a16="http://schemas.microsoft.com/office/drawing/2014/main" id="{EA1FE403-DDA9-D5D6-6632-C4417EA0A8BF}"/>
              </a:ext>
            </a:extLst>
          </p:cNvPr>
          <p:cNvSpPr/>
          <p:nvPr/>
        </p:nvSpPr>
        <p:spPr>
          <a:xfrm>
            <a:off x="262193" y="6331124"/>
            <a:ext cx="2432361"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メッシュサイズについて</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2" name="スライド番号プレースホルダー 12">
            <a:extLst>
              <a:ext uri="{FF2B5EF4-FFF2-40B4-BE49-F238E27FC236}">
                <a16:creationId xmlns:a16="http://schemas.microsoft.com/office/drawing/2014/main" id="{86146308-0FB9-6965-1E35-89145A6AE8CA}"/>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24</a:t>
            </a:fld>
            <a:endParaRPr lang="ja-JP" altLang="en-US" dirty="0"/>
          </a:p>
        </p:txBody>
      </p:sp>
      <p:sp>
        <p:nvSpPr>
          <p:cNvPr id="21" name="四角形: 角を丸くする 4">
            <a:extLst>
              <a:ext uri="{FF2B5EF4-FFF2-40B4-BE49-F238E27FC236}">
                <a16:creationId xmlns:a16="http://schemas.microsoft.com/office/drawing/2014/main" id="{4AD1B823-F1E3-4C2E-9EB2-3E1A316D87C8}"/>
              </a:ext>
            </a:extLst>
          </p:cNvPr>
          <p:cNvSpPr/>
          <p:nvPr/>
        </p:nvSpPr>
        <p:spPr>
          <a:xfrm>
            <a:off x="420399" y="861239"/>
            <a:ext cx="8482301" cy="987551"/>
          </a:xfrm>
          <a:prstGeom prst="roundRect">
            <a:avLst>
              <a:gd name="adj" fmla="val 12384"/>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16000" indent="-216000">
              <a:buFont typeface="Wingdings" panose="05000000000000000000" pitchFamily="2" charset="2"/>
              <a:buChar char="l"/>
            </a:pPr>
            <a:r>
              <a:rPr kumimoji="1" lang="ja-JP" altLang="en-US" sz="1400" u="sng" dirty="0"/>
              <a:t>上町断層帯における重点的な調査観測によりまとめられたモデル</a:t>
            </a:r>
            <a:r>
              <a:rPr kumimoji="1" lang="ja-JP" altLang="en-US" sz="1400" dirty="0"/>
              <a:t>をベースに、カバーできていない領域を</a:t>
            </a:r>
            <a:endParaRPr kumimoji="1" lang="en-US" altLang="ja-JP" sz="1400" dirty="0"/>
          </a:p>
          <a:p>
            <a:r>
              <a:rPr kumimoji="1" lang="ja-JP" altLang="en-US" sz="1400"/>
              <a:t>　　</a:t>
            </a:r>
            <a:r>
              <a:rPr kumimoji="1" lang="en-US" altLang="ja-JP" sz="1400"/>
              <a:t>J-SHISv3.2</a:t>
            </a:r>
            <a:r>
              <a:rPr kumimoji="1" lang="ja-JP" altLang="en-US" sz="1400" dirty="0"/>
              <a:t>のデータを重ねることでモデルを作成する点</a:t>
            </a:r>
            <a:endParaRPr kumimoji="1" lang="en-US" altLang="ja-JP" sz="1400" dirty="0"/>
          </a:p>
          <a:p>
            <a:pPr marL="216000" indent="-216000">
              <a:buFont typeface="Wingdings" panose="05000000000000000000" pitchFamily="2" charset="2"/>
              <a:buChar char="l"/>
            </a:pPr>
            <a:r>
              <a:rPr kumimoji="1" lang="ja-JP" altLang="en-US" sz="1400" dirty="0"/>
              <a:t>メッシュサイズを</a:t>
            </a:r>
            <a:r>
              <a:rPr kumimoji="1" lang="en-US" altLang="ja-JP" sz="1400" u="sng" dirty="0"/>
              <a:t>250m</a:t>
            </a:r>
            <a:r>
              <a:rPr kumimoji="1" lang="ja-JP" altLang="en-US" sz="1400" u="sng" dirty="0"/>
              <a:t>メッシュ</a:t>
            </a:r>
            <a:r>
              <a:rPr kumimoji="1" lang="ja-JP" altLang="en-US" sz="1400" dirty="0"/>
              <a:t>とする点</a:t>
            </a:r>
            <a:endParaRPr kumimoji="1" lang="en-US" altLang="ja-JP" sz="1400" dirty="0"/>
          </a:p>
          <a:p>
            <a:r>
              <a:rPr kumimoji="1" lang="ja-JP" altLang="en-US" sz="1400" dirty="0"/>
              <a:t>　</a:t>
            </a:r>
            <a:r>
              <a:rPr kumimoji="1" lang="en-US" altLang="ja-JP" sz="1400" dirty="0"/>
              <a:t>【</a:t>
            </a:r>
            <a:r>
              <a:rPr kumimoji="1" lang="ja-JP" altLang="en-US" sz="1400" dirty="0"/>
              <a:t>直下型地震で使用（南海トラフでは工学的基盤面の震度提供を受けるため不使用</a:t>
            </a:r>
            <a:r>
              <a:rPr kumimoji="1" lang="en-US" altLang="ja-JP" sz="1400" dirty="0"/>
              <a:t>】</a:t>
            </a:r>
            <a:endParaRPr kumimoji="1" lang="ja-JP" altLang="en-US" sz="1400" dirty="0"/>
          </a:p>
        </p:txBody>
      </p:sp>
      <p:sp>
        <p:nvSpPr>
          <p:cNvPr id="22" name="テキスト ボックス 21">
            <a:extLst>
              <a:ext uri="{FF2B5EF4-FFF2-40B4-BE49-F238E27FC236}">
                <a16:creationId xmlns:a16="http://schemas.microsoft.com/office/drawing/2014/main" id="{747618FD-1A14-42BC-9137-E7C64307B67F}"/>
              </a:ext>
            </a:extLst>
          </p:cNvPr>
          <p:cNvSpPr txBox="1"/>
          <p:nvPr/>
        </p:nvSpPr>
        <p:spPr>
          <a:xfrm>
            <a:off x="323528" y="5618289"/>
            <a:ext cx="8485804" cy="461665"/>
          </a:xfrm>
          <a:prstGeom prst="rect">
            <a:avLst/>
          </a:prstGeom>
          <a:noFill/>
        </p:spPr>
        <p:txBody>
          <a:bodyPr wrap="square" rtlCol="0">
            <a:spAutoFit/>
          </a:bodyPr>
          <a:lstStyle/>
          <a:p>
            <a:pPr algn="l"/>
            <a:r>
              <a:rPr lang="ja-JP" altLang="en-US" sz="1200" dirty="0">
                <a:latin typeface="+mn-ea"/>
              </a:rPr>
              <a:t>現在、公開されている地盤モデルを確認したところ、大阪府周辺に特化すると、「上町断層帯における重点的な調査観測」により取りまとめられたモデルが最新モデルであり、このモデルでカバーできていない地域を</a:t>
            </a:r>
            <a:r>
              <a:rPr lang="en-US" altLang="ja-JP" sz="1200" dirty="0">
                <a:latin typeface="+mn-ea"/>
              </a:rPr>
              <a:t>J-SHIS</a:t>
            </a:r>
            <a:r>
              <a:rPr lang="ja-JP" altLang="en-US" sz="1200" dirty="0">
                <a:latin typeface="+mn-ea"/>
              </a:rPr>
              <a:t>の最新モデルで補完することで、深部地盤モデルを作成する。</a:t>
            </a:r>
            <a:endParaRPr lang="en-US" altLang="ja-JP" sz="1200" dirty="0">
              <a:latin typeface="+mn-ea"/>
            </a:endParaRPr>
          </a:p>
        </p:txBody>
      </p:sp>
      <p:sp>
        <p:nvSpPr>
          <p:cNvPr id="23" name="正方形/長方形 22">
            <a:extLst>
              <a:ext uri="{FF2B5EF4-FFF2-40B4-BE49-F238E27FC236}">
                <a16:creationId xmlns:a16="http://schemas.microsoft.com/office/drawing/2014/main" id="{9972C40A-09FE-4395-84C1-FF0E687A65BF}"/>
              </a:ext>
            </a:extLst>
          </p:cNvPr>
          <p:cNvSpPr/>
          <p:nvPr/>
        </p:nvSpPr>
        <p:spPr>
          <a:xfrm>
            <a:off x="1248698" y="5007059"/>
            <a:ext cx="7688825" cy="580103"/>
          </a:xfrm>
          <a:prstGeom prst="rect">
            <a:avLst/>
          </a:prstGeom>
          <a:ln w="285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タイトル 1">
            <a:extLst>
              <a:ext uri="{FF2B5EF4-FFF2-40B4-BE49-F238E27FC236}">
                <a16:creationId xmlns:a16="http://schemas.microsoft.com/office/drawing/2014/main" id="{DF7EA479-15AE-45B7-BE33-232E84F590F3}"/>
              </a:ext>
            </a:extLst>
          </p:cNvPr>
          <p:cNvSpPr txBox="1">
            <a:spLocks/>
          </p:cNvSpPr>
          <p:nvPr/>
        </p:nvSpPr>
        <p:spPr>
          <a:xfrm>
            <a:off x="0" y="0"/>
            <a:ext cx="9144000" cy="425450"/>
          </a:xfrm>
          <a:prstGeom prst="rect">
            <a:avLst/>
          </a:prstGeom>
          <a:gradFill>
            <a:gsLst>
              <a:gs pos="0">
                <a:schemeClr val="accent1">
                  <a:lumMod val="5000"/>
                  <a:lumOff val="95000"/>
                </a:schemeClr>
              </a:gs>
              <a:gs pos="75000">
                <a:srgbClr val="0000CC"/>
              </a:gs>
            </a:gsLst>
            <a:lin ang="6600000" scaled="0"/>
          </a:gra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1800" kern="1200">
                <a:solidFill>
                  <a:schemeClr val="bg1"/>
                </a:solidFill>
                <a:latin typeface="+mj-lt"/>
                <a:ea typeface="+mj-ea"/>
                <a:cs typeface="+mj-cs"/>
              </a:defRPr>
            </a:lvl1pPr>
          </a:lstStyle>
          <a:p>
            <a:r>
              <a:rPr lang="ja-JP" altLang="en-US" dirty="0"/>
              <a:t>４</a:t>
            </a:r>
            <a:r>
              <a:rPr lang="zh-TW" altLang="en-US" dirty="0"/>
              <a:t>．</a:t>
            </a:r>
            <a:r>
              <a:rPr lang="ja-JP" altLang="en-US" dirty="0"/>
              <a:t>検討に使用する地盤モデルについて</a:t>
            </a:r>
          </a:p>
        </p:txBody>
      </p:sp>
    </p:spTree>
    <p:extLst>
      <p:ext uri="{BB962C8B-B14F-4D97-AF65-F5344CB8AC3E}">
        <p14:creationId xmlns:p14="http://schemas.microsoft.com/office/powerpoint/2010/main" val="198535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807369-CEBD-0BD1-0AE7-084C6B2403D8}"/>
              </a:ext>
            </a:extLst>
          </p:cNvPr>
          <p:cNvSpPr>
            <a:spLocks noGrp="1"/>
          </p:cNvSpPr>
          <p:nvPr>
            <p:ph type="title" idx="4294967295"/>
          </p:nvPr>
        </p:nvSpPr>
        <p:spPr>
          <a:xfrm>
            <a:off x="0" y="0"/>
            <a:ext cx="9144000" cy="425450"/>
          </a:xfrm>
        </p:spPr>
        <p:txBody>
          <a:bodyPr/>
          <a:lstStyle/>
          <a:p>
            <a:r>
              <a:rPr lang="ja-JP" altLang="en-US" dirty="0"/>
              <a:t>１．今回議論いただきたい主な事項</a:t>
            </a:r>
          </a:p>
        </p:txBody>
      </p:sp>
      <p:sp>
        <p:nvSpPr>
          <p:cNvPr id="13" name="スライド番号プレースホルダー 12">
            <a:extLst>
              <a:ext uri="{FF2B5EF4-FFF2-40B4-BE49-F238E27FC236}">
                <a16:creationId xmlns:a16="http://schemas.microsoft.com/office/drawing/2014/main" id="{E1AF365F-9A7F-DE4D-6E50-32067BEF8FE1}"/>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2</a:t>
            </a:fld>
            <a:endParaRPr lang="ja-JP" altLang="en-US"/>
          </a:p>
        </p:txBody>
      </p:sp>
      <p:sp>
        <p:nvSpPr>
          <p:cNvPr id="5" name="テキスト ボックス 4">
            <a:extLst>
              <a:ext uri="{FF2B5EF4-FFF2-40B4-BE49-F238E27FC236}">
                <a16:creationId xmlns:a16="http://schemas.microsoft.com/office/drawing/2014/main" id="{B73EDF55-A6E5-0BC7-4CE7-9813ECE9FD6B}"/>
              </a:ext>
            </a:extLst>
          </p:cNvPr>
          <p:cNvSpPr txBox="1"/>
          <p:nvPr/>
        </p:nvSpPr>
        <p:spPr>
          <a:xfrm>
            <a:off x="414337" y="808415"/>
            <a:ext cx="8315325" cy="3232680"/>
          </a:xfrm>
          <a:prstGeom prst="rect">
            <a:avLst/>
          </a:prstGeom>
          <a:noFill/>
        </p:spPr>
        <p:txBody>
          <a:bodyPr wrap="square" rtlCol="0">
            <a:spAutoFit/>
          </a:bodyPr>
          <a:lstStyle/>
          <a:p>
            <a:pPr marL="342900" indent="-342900">
              <a:lnSpc>
                <a:spcPct val="150000"/>
              </a:lnSpc>
              <a:buFont typeface="+mj-lt"/>
              <a:buAutoNum type="arabicPeriod"/>
            </a:pPr>
            <a:r>
              <a:rPr kumimoji="1" lang="ja-JP" altLang="en-US" b="1" dirty="0"/>
              <a:t>直下型地震の地震動設定について</a:t>
            </a:r>
            <a:endParaRPr kumimoji="1" lang="en-US" altLang="ja-JP" b="1" dirty="0"/>
          </a:p>
          <a:p>
            <a:pPr lvl="1">
              <a:lnSpc>
                <a:spcPct val="150000"/>
              </a:lnSpc>
            </a:pPr>
            <a:r>
              <a:rPr kumimoji="1" lang="ja-JP" altLang="en-US" sz="1400" b="1" dirty="0"/>
              <a:t>検討対象とする地震（断層帯）について</a:t>
            </a:r>
            <a:endParaRPr kumimoji="1" lang="en-US" altLang="ja-JP" sz="1400" b="1" dirty="0"/>
          </a:p>
          <a:p>
            <a:pPr lvl="1">
              <a:lnSpc>
                <a:spcPct val="150000"/>
              </a:lnSpc>
            </a:pPr>
            <a:r>
              <a:rPr kumimoji="1" lang="ja-JP" altLang="en-US" sz="1400" b="1" dirty="0"/>
              <a:t>地震動設定の流れおよび各ステップの検討手法について</a:t>
            </a:r>
            <a:endParaRPr kumimoji="1" lang="en-US" altLang="ja-JP" sz="1400" b="1" dirty="0"/>
          </a:p>
          <a:p>
            <a:pPr marL="342900" indent="-342900">
              <a:lnSpc>
                <a:spcPct val="150000"/>
              </a:lnSpc>
              <a:buFont typeface="+mj-lt"/>
              <a:buAutoNum type="arabicPeriod"/>
            </a:pPr>
            <a:r>
              <a:rPr kumimoji="1" lang="ja-JP" altLang="en-US" b="1" dirty="0"/>
              <a:t>南海トラフ巨大地震の震度設定について</a:t>
            </a:r>
            <a:endParaRPr kumimoji="1" lang="en-US" altLang="ja-JP" b="1" dirty="0"/>
          </a:p>
          <a:p>
            <a:pPr lvl="1">
              <a:lnSpc>
                <a:spcPct val="150000"/>
              </a:lnSpc>
            </a:pPr>
            <a:r>
              <a:rPr kumimoji="1" lang="ja-JP" altLang="en-US" sz="1400" b="1" dirty="0"/>
              <a:t>検討対象とする地震について</a:t>
            </a:r>
            <a:endParaRPr kumimoji="1" lang="en-US" altLang="ja-JP" sz="1400" b="1" dirty="0"/>
          </a:p>
          <a:p>
            <a:pPr lvl="1">
              <a:lnSpc>
                <a:spcPct val="150000"/>
              </a:lnSpc>
            </a:pPr>
            <a:r>
              <a:rPr kumimoji="1" lang="ja-JP" altLang="en-US" sz="1400" b="1" dirty="0"/>
              <a:t>南海トラフ巨大地震の震度設定の流れおよび震度設定手法</a:t>
            </a:r>
            <a:endParaRPr kumimoji="1" lang="en-US" altLang="ja-JP" sz="1400" b="1" dirty="0"/>
          </a:p>
          <a:p>
            <a:pPr marL="342900" indent="-342900">
              <a:lnSpc>
                <a:spcPct val="150000"/>
              </a:lnSpc>
              <a:buFont typeface="+mj-lt"/>
              <a:buAutoNum type="arabicPeriod"/>
            </a:pPr>
            <a:r>
              <a:rPr kumimoji="1" lang="ja-JP" altLang="en-US" b="1" dirty="0"/>
              <a:t>検討に使用する地盤モデルについて</a:t>
            </a:r>
            <a:endParaRPr kumimoji="1" lang="en-US" altLang="ja-JP" b="1" dirty="0"/>
          </a:p>
          <a:p>
            <a:pPr lvl="1">
              <a:lnSpc>
                <a:spcPct val="150000"/>
              </a:lnSpc>
            </a:pPr>
            <a:r>
              <a:rPr kumimoji="1" lang="ja-JP" altLang="en-US" sz="1400" b="1" dirty="0"/>
              <a:t>浅部地盤モデルについて</a:t>
            </a:r>
            <a:endParaRPr kumimoji="1" lang="en-US" altLang="ja-JP" sz="1400" b="1" dirty="0"/>
          </a:p>
          <a:p>
            <a:pPr lvl="1">
              <a:lnSpc>
                <a:spcPct val="150000"/>
              </a:lnSpc>
            </a:pPr>
            <a:r>
              <a:rPr kumimoji="1" lang="ja-JP" altLang="en-US" sz="1400" b="1" dirty="0"/>
              <a:t>深部地盤モデルについて</a:t>
            </a:r>
            <a:endParaRPr kumimoji="1" lang="en-US" altLang="ja-JP" sz="1400" b="1" dirty="0"/>
          </a:p>
        </p:txBody>
      </p:sp>
      <p:sp>
        <p:nvSpPr>
          <p:cNvPr id="6" name="正方形/長方形 5"/>
          <p:cNvSpPr/>
          <p:nvPr/>
        </p:nvSpPr>
        <p:spPr>
          <a:xfrm>
            <a:off x="165100" y="596901"/>
            <a:ext cx="8870950" cy="59563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743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latin typeface="+mn-ea"/>
              </a:rPr>
              <a:t>２</a:t>
            </a:r>
            <a:r>
              <a:rPr kumimoji="1" lang="ja-JP" altLang="en-US" sz="1800" dirty="0">
                <a:latin typeface="+mn-ea"/>
              </a:rPr>
              <a:t>．直下型地震の地震動設定について</a:t>
            </a:r>
            <a:endParaRPr kumimoji="1" lang="en-US" altLang="ja-JP" sz="1800" dirty="0">
              <a:latin typeface="+mn-ea"/>
            </a:endParaRPr>
          </a:p>
        </p:txBody>
      </p:sp>
      <p:sp>
        <p:nvSpPr>
          <p:cNvPr id="16" name="正方形/長方形 15"/>
          <p:cNvSpPr/>
          <p:nvPr/>
        </p:nvSpPr>
        <p:spPr>
          <a:xfrm>
            <a:off x="165100" y="596900"/>
            <a:ext cx="8870950" cy="62102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103803" y="477769"/>
            <a:ext cx="4374651"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bg1"/>
                </a:solidFill>
                <a:latin typeface="Meiryo UI" panose="020B0604030504040204" pitchFamily="50" charset="-128"/>
                <a:ea typeface="Meiryo UI" panose="020B0604030504040204" pitchFamily="50" charset="-128"/>
              </a:rPr>
              <a:t>H19</a:t>
            </a:r>
            <a:r>
              <a:rPr kumimoji="1" lang="ja-JP" altLang="en-US" sz="1400" dirty="0">
                <a:solidFill>
                  <a:schemeClr val="bg1"/>
                </a:solidFill>
                <a:latin typeface="Meiryo UI" panose="020B0604030504040204" pitchFamily="50" charset="-128"/>
                <a:ea typeface="Meiryo UI" panose="020B0604030504040204" pitchFamily="50" charset="-128"/>
              </a:rPr>
              <a:t>年公表の直下型地震の被害想定算定の流れ</a:t>
            </a:r>
          </a:p>
        </p:txBody>
      </p:sp>
      <p:sp>
        <p:nvSpPr>
          <p:cNvPr id="15" name="スライド番号プレースホルダー 12">
            <a:extLst>
              <a:ext uri="{FF2B5EF4-FFF2-40B4-BE49-F238E27FC236}">
                <a16:creationId xmlns:a16="http://schemas.microsoft.com/office/drawing/2014/main" id="{6B5AF58D-5963-4430-89BF-A3A9CEA8334B}"/>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3</a:t>
            </a:fld>
            <a:endParaRPr lang="ja-JP" altLang="en-US" dirty="0"/>
          </a:p>
        </p:txBody>
      </p:sp>
      <p:sp>
        <p:nvSpPr>
          <p:cNvPr id="36" name="四角形: 角を丸くする 35">
            <a:extLst>
              <a:ext uri="{FF2B5EF4-FFF2-40B4-BE49-F238E27FC236}">
                <a16:creationId xmlns:a16="http://schemas.microsoft.com/office/drawing/2014/main" id="{7585A6A0-B093-4C99-8DEE-0BAE8EC45D09}"/>
              </a:ext>
            </a:extLst>
          </p:cNvPr>
          <p:cNvSpPr/>
          <p:nvPr/>
        </p:nvSpPr>
        <p:spPr>
          <a:xfrm>
            <a:off x="1925445" y="1045602"/>
            <a:ext cx="4705267" cy="391538"/>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検討対象とする地震（断層帯）＝大阪府周辺の断層帯</a:t>
            </a:r>
          </a:p>
        </p:txBody>
      </p:sp>
      <p:cxnSp>
        <p:nvCxnSpPr>
          <p:cNvPr id="42" name="直線コネクタ 41">
            <a:extLst>
              <a:ext uri="{FF2B5EF4-FFF2-40B4-BE49-F238E27FC236}">
                <a16:creationId xmlns:a16="http://schemas.microsoft.com/office/drawing/2014/main" id="{209B4E34-EA96-42AE-8D9D-6BF6C11BA2BA}"/>
              </a:ext>
            </a:extLst>
          </p:cNvPr>
          <p:cNvCxnSpPr>
            <a:cxnSpLocks/>
            <a:stCxn id="36" idx="2"/>
            <a:endCxn id="52" idx="0"/>
          </p:cNvCxnSpPr>
          <p:nvPr/>
        </p:nvCxnSpPr>
        <p:spPr>
          <a:xfrm flipH="1">
            <a:off x="4276954" y="1437140"/>
            <a:ext cx="1125" cy="759715"/>
          </a:xfrm>
          <a:prstGeom prst="line">
            <a:avLst/>
          </a:prstGeom>
          <a:ln w="12700">
            <a:tailEnd type="triangle"/>
          </a:ln>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AF2B2448-D469-413B-98AE-27723F671053}"/>
              </a:ext>
            </a:extLst>
          </p:cNvPr>
          <p:cNvSpPr txBox="1"/>
          <p:nvPr/>
        </p:nvSpPr>
        <p:spPr>
          <a:xfrm>
            <a:off x="3310744" y="1531575"/>
            <a:ext cx="1934667" cy="276999"/>
          </a:xfrm>
          <a:prstGeom prst="rect">
            <a:avLst/>
          </a:prstGeom>
          <a:solidFill>
            <a:schemeClr val="bg1"/>
          </a:solidFill>
          <a:ln>
            <a:solidFill>
              <a:schemeClr val="tx1"/>
            </a:solidFill>
          </a:ln>
        </p:spPr>
        <p:txBody>
          <a:bodyPr wrap="square" rtlCol="0">
            <a:spAutoFit/>
          </a:bodyPr>
          <a:lstStyle/>
          <a:p>
            <a:pPr algn="ctr"/>
            <a:r>
              <a:rPr kumimoji="1" lang="ja-JP" altLang="en-US" sz="1200" dirty="0">
                <a:solidFill>
                  <a:srgbClr val="FF0000"/>
                </a:solidFill>
                <a:latin typeface="+mn-ea"/>
              </a:rPr>
              <a:t>大阪府周辺</a:t>
            </a:r>
            <a:r>
              <a:rPr kumimoji="1" lang="en-US" altLang="ja-JP" sz="1200" dirty="0">
                <a:solidFill>
                  <a:srgbClr val="FF0000"/>
                </a:solidFill>
                <a:latin typeface="+mn-ea"/>
              </a:rPr>
              <a:t>12</a:t>
            </a:r>
            <a:r>
              <a:rPr kumimoji="1" lang="ja-JP" altLang="en-US" sz="1200" dirty="0">
                <a:solidFill>
                  <a:srgbClr val="FF0000"/>
                </a:solidFill>
                <a:latin typeface="+mn-ea"/>
              </a:rPr>
              <a:t>断層抽出</a:t>
            </a:r>
            <a:endParaRPr kumimoji="1" lang="en-US" altLang="ja-JP" sz="1200" dirty="0">
              <a:solidFill>
                <a:srgbClr val="FF0000"/>
              </a:solidFill>
              <a:latin typeface="+mn-ea"/>
            </a:endParaRPr>
          </a:p>
        </p:txBody>
      </p:sp>
      <p:sp>
        <p:nvSpPr>
          <p:cNvPr id="52" name="四角形: 角を丸くする 51">
            <a:extLst>
              <a:ext uri="{FF2B5EF4-FFF2-40B4-BE49-F238E27FC236}">
                <a16:creationId xmlns:a16="http://schemas.microsoft.com/office/drawing/2014/main" id="{725D2D9D-2D3A-4186-A934-34EC74D08604}"/>
              </a:ext>
            </a:extLst>
          </p:cNvPr>
          <p:cNvSpPr/>
          <p:nvPr/>
        </p:nvSpPr>
        <p:spPr>
          <a:xfrm>
            <a:off x="2566634" y="2196855"/>
            <a:ext cx="3420640" cy="391538"/>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対象断層の絞り込み（ステップ１）</a:t>
            </a:r>
          </a:p>
        </p:txBody>
      </p:sp>
      <p:sp>
        <p:nvSpPr>
          <p:cNvPr id="66" name="正方形/長方形 65">
            <a:extLst>
              <a:ext uri="{FF2B5EF4-FFF2-40B4-BE49-F238E27FC236}">
                <a16:creationId xmlns:a16="http://schemas.microsoft.com/office/drawing/2014/main" id="{C258E46B-CAB4-458E-8D6E-6EEB9FAB0645}"/>
              </a:ext>
            </a:extLst>
          </p:cNvPr>
          <p:cNvSpPr/>
          <p:nvPr/>
        </p:nvSpPr>
        <p:spPr>
          <a:xfrm>
            <a:off x="283228" y="2009822"/>
            <a:ext cx="8678580" cy="3544046"/>
          </a:xfrm>
          <a:prstGeom prst="rect">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40B21620-A050-470D-B47E-8021234956FF}"/>
              </a:ext>
            </a:extLst>
          </p:cNvPr>
          <p:cNvSpPr/>
          <p:nvPr/>
        </p:nvSpPr>
        <p:spPr>
          <a:xfrm>
            <a:off x="219105" y="1875652"/>
            <a:ext cx="2135126" cy="257927"/>
          </a:xfrm>
          <a:prstGeom prst="rect">
            <a:avLst/>
          </a:prstGeom>
          <a:solidFill>
            <a:schemeClr val="tx1"/>
          </a:solid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400" dirty="0">
                <a:solidFill>
                  <a:schemeClr val="bg1"/>
                </a:solidFill>
              </a:rPr>
              <a:t>地震動設定の流れ</a:t>
            </a:r>
          </a:p>
        </p:txBody>
      </p:sp>
      <p:cxnSp>
        <p:nvCxnSpPr>
          <p:cNvPr id="69" name="直線コネクタ 68">
            <a:extLst>
              <a:ext uri="{FF2B5EF4-FFF2-40B4-BE49-F238E27FC236}">
                <a16:creationId xmlns:a16="http://schemas.microsoft.com/office/drawing/2014/main" id="{2E9CFF48-57D2-49BF-82CF-C8DBEF3DBAFE}"/>
              </a:ext>
            </a:extLst>
          </p:cNvPr>
          <p:cNvCxnSpPr>
            <a:cxnSpLocks/>
            <a:stCxn id="52" idx="2"/>
          </p:cNvCxnSpPr>
          <p:nvPr/>
        </p:nvCxnSpPr>
        <p:spPr>
          <a:xfrm>
            <a:off x="4276954" y="2588393"/>
            <a:ext cx="0" cy="787352"/>
          </a:xfrm>
          <a:prstGeom prst="line">
            <a:avLst/>
          </a:prstGeom>
          <a:ln w="12700">
            <a:tailEnd type="triangle"/>
          </a:ln>
        </p:spPr>
        <p:style>
          <a:lnRef idx="1">
            <a:schemeClr val="dk1"/>
          </a:lnRef>
          <a:fillRef idx="0">
            <a:schemeClr val="dk1"/>
          </a:fillRef>
          <a:effectRef idx="0">
            <a:schemeClr val="dk1"/>
          </a:effectRef>
          <a:fontRef idx="minor">
            <a:schemeClr val="tx1"/>
          </a:fontRef>
        </p:style>
      </p:cxnSp>
      <p:sp>
        <p:nvSpPr>
          <p:cNvPr id="70" name="テキスト ボックス 69">
            <a:extLst>
              <a:ext uri="{FF2B5EF4-FFF2-40B4-BE49-F238E27FC236}">
                <a16:creationId xmlns:a16="http://schemas.microsoft.com/office/drawing/2014/main" id="{F0786533-546B-4D5C-B910-A196D2254258}"/>
              </a:ext>
            </a:extLst>
          </p:cNvPr>
          <p:cNvSpPr txBox="1"/>
          <p:nvPr/>
        </p:nvSpPr>
        <p:spPr>
          <a:xfrm>
            <a:off x="3047634" y="2872735"/>
            <a:ext cx="2458639" cy="276999"/>
          </a:xfrm>
          <a:prstGeom prst="rect">
            <a:avLst/>
          </a:prstGeom>
          <a:solidFill>
            <a:schemeClr val="bg1"/>
          </a:solidFill>
          <a:ln>
            <a:solidFill>
              <a:schemeClr val="tx1"/>
            </a:solidFill>
          </a:ln>
        </p:spPr>
        <p:txBody>
          <a:bodyPr wrap="square" rtlCol="0">
            <a:spAutoFit/>
          </a:bodyPr>
          <a:lstStyle/>
          <a:p>
            <a:pPr algn="ctr"/>
            <a:r>
              <a:rPr kumimoji="1" lang="ja-JP" altLang="en-US" sz="1200" dirty="0">
                <a:solidFill>
                  <a:srgbClr val="FF0000"/>
                </a:solidFill>
                <a:latin typeface="+mn-ea"/>
              </a:rPr>
              <a:t>大阪府への影響が大きな</a:t>
            </a:r>
            <a:r>
              <a:rPr kumimoji="1" lang="en-US" altLang="ja-JP" sz="1200" dirty="0">
                <a:solidFill>
                  <a:srgbClr val="FF0000"/>
                </a:solidFill>
                <a:latin typeface="+mn-ea"/>
              </a:rPr>
              <a:t>6</a:t>
            </a:r>
            <a:r>
              <a:rPr kumimoji="1" lang="ja-JP" altLang="en-US" sz="1200" dirty="0">
                <a:solidFill>
                  <a:srgbClr val="FF0000"/>
                </a:solidFill>
                <a:latin typeface="+mn-ea"/>
              </a:rPr>
              <a:t>断層抽出</a:t>
            </a:r>
            <a:endParaRPr kumimoji="1" lang="en-US" altLang="ja-JP" sz="1200" dirty="0">
              <a:solidFill>
                <a:srgbClr val="FF0000"/>
              </a:solidFill>
              <a:latin typeface="+mn-ea"/>
            </a:endParaRPr>
          </a:p>
        </p:txBody>
      </p:sp>
      <p:sp>
        <p:nvSpPr>
          <p:cNvPr id="71" name="四角形: 角を丸くする 70">
            <a:extLst>
              <a:ext uri="{FF2B5EF4-FFF2-40B4-BE49-F238E27FC236}">
                <a16:creationId xmlns:a16="http://schemas.microsoft.com/office/drawing/2014/main" id="{B85539DC-334F-4BE5-B5E5-6C2631BB88C3}"/>
              </a:ext>
            </a:extLst>
          </p:cNvPr>
          <p:cNvSpPr/>
          <p:nvPr/>
        </p:nvSpPr>
        <p:spPr>
          <a:xfrm>
            <a:off x="333655" y="3338764"/>
            <a:ext cx="1508456" cy="465499"/>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地盤モデルの作成</a:t>
            </a:r>
          </a:p>
        </p:txBody>
      </p:sp>
      <p:sp>
        <p:nvSpPr>
          <p:cNvPr id="72" name="四角形: 角を丸くする 71">
            <a:extLst>
              <a:ext uri="{FF2B5EF4-FFF2-40B4-BE49-F238E27FC236}">
                <a16:creationId xmlns:a16="http://schemas.microsoft.com/office/drawing/2014/main" id="{A8EBA3B7-EBE5-4E80-9A35-D876E601C69D}"/>
              </a:ext>
            </a:extLst>
          </p:cNvPr>
          <p:cNvSpPr/>
          <p:nvPr/>
        </p:nvSpPr>
        <p:spPr>
          <a:xfrm>
            <a:off x="2555264" y="3387934"/>
            <a:ext cx="3420641" cy="391538"/>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断層の破壊シナリオの絞り込み（ステップ２）</a:t>
            </a:r>
          </a:p>
        </p:txBody>
      </p:sp>
      <p:sp>
        <p:nvSpPr>
          <p:cNvPr id="73" name="四角形: 角を丸くする 72">
            <a:extLst>
              <a:ext uri="{FF2B5EF4-FFF2-40B4-BE49-F238E27FC236}">
                <a16:creationId xmlns:a16="http://schemas.microsoft.com/office/drawing/2014/main" id="{A6C4FE8C-F2B8-4BAC-8B6A-937E2F2B0182}"/>
              </a:ext>
            </a:extLst>
          </p:cNvPr>
          <p:cNvSpPr/>
          <p:nvPr/>
        </p:nvSpPr>
        <p:spPr>
          <a:xfrm>
            <a:off x="2262293" y="4451092"/>
            <a:ext cx="4006581" cy="391538"/>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被害想定の基礎となる地震動の設定（ステップ３）</a:t>
            </a:r>
            <a:endParaRPr kumimoji="1" lang="ja-JP" altLang="en-US" sz="1300" dirty="0"/>
          </a:p>
        </p:txBody>
      </p:sp>
      <p:cxnSp>
        <p:nvCxnSpPr>
          <p:cNvPr id="75" name="直線コネクタ 74">
            <a:extLst>
              <a:ext uri="{FF2B5EF4-FFF2-40B4-BE49-F238E27FC236}">
                <a16:creationId xmlns:a16="http://schemas.microsoft.com/office/drawing/2014/main" id="{9D6F3DCE-F456-4B76-88E0-A4F9E3CAF877}"/>
              </a:ext>
            </a:extLst>
          </p:cNvPr>
          <p:cNvCxnSpPr>
            <a:cxnSpLocks/>
            <a:stCxn id="72" idx="2"/>
            <a:endCxn id="73" idx="0"/>
          </p:cNvCxnSpPr>
          <p:nvPr/>
        </p:nvCxnSpPr>
        <p:spPr>
          <a:xfrm flipH="1">
            <a:off x="4265584" y="3779472"/>
            <a:ext cx="1" cy="671620"/>
          </a:xfrm>
          <a:prstGeom prst="line">
            <a:avLst/>
          </a:prstGeom>
          <a:ln w="12700">
            <a:tailEnd type="triangle"/>
          </a:ln>
        </p:spPr>
        <p:style>
          <a:lnRef idx="1">
            <a:schemeClr val="dk1"/>
          </a:lnRef>
          <a:fillRef idx="0">
            <a:schemeClr val="dk1"/>
          </a:fillRef>
          <a:effectRef idx="0">
            <a:schemeClr val="dk1"/>
          </a:effectRef>
          <a:fontRef idx="minor">
            <a:schemeClr val="tx1"/>
          </a:fontRef>
        </p:style>
      </p:cxnSp>
      <p:sp>
        <p:nvSpPr>
          <p:cNvPr id="74" name="テキスト ボックス 73">
            <a:extLst>
              <a:ext uri="{FF2B5EF4-FFF2-40B4-BE49-F238E27FC236}">
                <a16:creationId xmlns:a16="http://schemas.microsoft.com/office/drawing/2014/main" id="{43DC884C-4BD4-4AFE-9200-6A5A35CF9FDD}"/>
              </a:ext>
            </a:extLst>
          </p:cNvPr>
          <p:cNvSpPr txBox="1"/>
          <p:nvPr/>
        </p:nvSpPr>
        <p:spPr>
          <a:xfrm>
            <a:off x="3047634" y="4002966"/>
            <a:ext cx="2458639" cy="276999"/>
          </a:xfrm>
          <a:prstGeom prst="rect">
            <a:avLst/>
          </a:prstGeom>
          <a:solidFill>
            <a:schemeClr val="bg1"/>
          </a:solidFill>
          <a:ln>
            <a:solidFill>
              <a:schemeClr val="tx1"/>
            </a:solidFill>
          </a:ln>
        </p:spPr>
        <p:txBody>
          <a:bodyPr wrap="square" rtlCol="0">
            <a:spAutoFit/>
          </a:bodyPr>
          <a:lstStyle/>
          <a:p>
            <a:pPr algn="r"/>
            <a:r>
              <a:rPr kumimoji="1" lang="ja-JP" altLang="en-US" sz="1200" dirty="0">
                <a:solidFill>
                  <a:srgbClr val="FF0000"/>
                </a:solidFill>
                <a:latin typeface="+mn-ea"/>
              </a:rPr>
              <a:t>大阪府への影響を考慮し</a:t>
            </a:r>
            <a:r>
              <a:rPr kumimoji="1" lang="en-US" altLang="ja-JP" sz="1200" dirty="0">
                <a:solidFill>
                  <a:srgbClr val="FF0000"/>
                </a:solidFill>
                <a:latin typeface="+mn-ea"/>
              </a:rPr>
              <a:t>5</a:t>
            </a:r>
            <a:r>
              <a:rPr kumimoji="1" lang="ja-JP" altLang="en-US" sz="1200" dirty="0">
                <a:solidFill>
                  <a:srgbClr val="FF0000"/>
                </a:solidFill>
                <a:latin typeface="+mn-ea"/>
              </a:rPr>
              <a:t>ｼﾅﾘｵ抽出</a:t>
            </a:r>
            <a:endParaRPr kumimoji="1" lang="en-US" altLang="ja-JP" sz="1200" dirty="0">
              <a:solidFill>
                <a:srgbClr val="FF0000"/>
              </a:solidFill>
              <a:latin typeface="+mn-ea"/>
            </a:endParaRPr>
          </a:p>
        </p:txBody>
      </p:sp>
      <p:cxnSp>
        <p:nvCxnSpPr>
          <p:cNvPr id="77" name="直線コネクタ 76">
            <a:extLst>
              <a:ext uri="{FF2B5EF4-FFF2-40B4-BE49-F238E27FC236}">
                <a16:creationId xmlns:a16="http://schemas.microsoft.com/office/drawing/2014/main" id="{1903A26D-6DF9-4E44-B977-218A82E2EB52}"/>
              </a:ext>
            </a:extLst>
          </p:cNvPr>
          <p:cNvCxnSpPr>
            <a:cxnSpLocks/>
            <a:stCxn id="76" idx="2"/>
            <a:endCxn id="88" idx="0"/>
          </p:cNvCxnSpPr>
          <p:nvPr/>
        </p:nvCxnSpPr>
        <p:spPr>
          <a:xfrm flipH="1">
            <a:off x="4261310" y="5410933"/>
            <a:ext cx="4273" cy="344183"/>
          </a:xfrm>
          <a:prstGeom prst="line">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76" name="テキスト ボックス 75">
            <a:extLst>
              <a:ext uri="{FF2B5EF4-FFF2-40B4-BE49-F238E27FC236}">
                <a16:creationId xmlns:a16="http://schemas.microsoft.com/office/drawing/2014/main" id="{6737811E-5047-4046-891E-D97858C39CA7}"/>
              </a:ext>
            </a:extLst>
          </p:cNvPr>
          <p:cNvSpPr txBox="1"/>
          <p:nvPr/>
        </p:nvSpPr>
        <p:spPr>
          <a:xfrm>
            <a:off x="3036263" y="5133934"/>
            <a:ext cx="2458639" cy="276999"/>
          </a:xfrm>
          <a:prstGeom prst="rect">
            <a:avLst/>
          </a:prstGeom>
          <a:solidFill>
            <a:schemeClr val="bg1"/>
          </a:solidFill>
          <a:ln>
            <a:solidFill>
              <a:schemeClr val="tx1"/>
            </a:solidFill>
          </a:ln>
        </p:spPr>
        <p:txBody>
          <a:bodyPr wrap="square" rtlCol="0">
            <a:spAutoFit/>
          </a:bodyPr>
          <a:lstStyle/>
          <a:p>
            <a:pPr algn="ctr"/>
            <a:r>
              <a:rPr kumimoji="1" lang="ja-JP" altLang="en-US" sz="1200" dirty="0">
                <a:solidFill>
                  <a:srgbClr val="FF0000"/>
                </a:solidFill>
                <a:latin typeface="+mn-ea"/>
              </a:rPr>
              <a:t>抽出した</a:t>
            </a:r>
            <a:r>
              <a:rPr kumimoji="1" lang="en-US" altLang="ja-JP" sz="1200" dirty="0">
                <a:solidFill>
                  <a:srgbClr val="FF0000"/>
                </a:solidFill>
                <a:latin typeface="+mn-ea"/>
              </a:rPr>
              <a:t>5</a:t>
            </a:r>
            <a:r>
              <a:rPr kumimoji="1" lang="ja-JP" altLang="en-US" sz="1200" dirty="0">
                <a:solidFill>
                  <a:srgbClr val="FF0000"/>
                </a:solidFill>
                <a:latin typeface="+mn-ea"/>
              </a:rPr>
              <a:t>ｼﾅﾘｵに対し詳細検討</a:t>
            </a:r>
            <a:endParaRPr kumimoji="1" lang="en-US" altLang="ja-JP" sz="1200" dirty="0">
              <a:solidFill>
                <a:srgbClr val="FF0000"/>
              </a:solidFill>
              <a:latin typeface="+mn-ea"/>
            </a:endParaRPr>
          </a:p>
        </p:txBody>
      </p:sp>
      <p:sp>
        <p:nvSpPr>
          <p:cNvPr id="78" name="フリーフォーム: 図形 77">
            <a:extLst>
              <a:ext uri="{FF2B5EF4-FFF2-40B4-BE49-F238E27FC236}">
                <a16:creationId xmlns:a16="http://schemas.microsoft.com/office/drawing/2014/main" id="{32C3805C-A1F6-4538-B9D6-08C96BA16912}"/>
              </a:ext>
            </a:extLst>
          </p:cNvPr>
          <p:cNvSpPr/>
          <p:nvPr/>
        </p:nvSpPr>
        <p:spPr>
          <a:xfrm flipH="1">
            <a:off x="1842111" y="2728943"/>
            <a:ext cx="2437930" cy="855949"/>
          </a:xfrm>
          <a:custGeom>
            <a:avLst/>
            <a:gdLst>
              <a:gd name="connsiteX0" fmla="*/ 0 w 3549445"/>
              <a:gd name="connsiteY0" fmla="*/ 0 h 285135"/>
              <a:gd name="connsiteX1" fmla="*/ 3008671 w 3549445"/>
              <a:gd name="connsiteY1" fmla="*/ 0 h 285135"/>
              <a:gd name="connsiteX2" fmla="*/ 3008671 w 3549445"/>
              <a:gd name="connsiteY2" fmla="*/ 285135 h 285135"/>
              <a:gd name="connsiteX3" fmla="*/ 3549445 w 3549445"/>
              <a:gd name="connsiteY3" fmla="*/ 285135 h 285135"/>
              <a:gd name="connsiteX0" fmla="*/ 0 w 3316468"/>
              <a:gd name="connsiteY0" fmla="*/ 0 h 285135"/>
              <a:gd name="connsiteX1" fmla="*/ 3008671 w 3316468"/>
              <a:gd name="connsiteY1" fmla="*/ 0 h 285135"/>
              <a:gd name="connsiteX2" fmla="*/ 3008671 w 3316468"/>
              <a:gd name="connsiteY2" fmla="*/ 285135 h 285135"/>
              <a:gd name="connsiteX3" fmla="*/ 3316468 w 3316468"/>
              <a:gd name="connsiteY3" fmla="*/ 283443 h 285135"/>
              <a:gd name="connsiteX0" fmla="*/ 0 w 3320166"/>
              <a:gd name="connsiteY0" fmla="*/ 0 h 286828"/>
              <a:gd name="connsiteX1" fmla="*/ 3008671 w 3320166"/>
              <a:gd name="connsiteY1" fmla="*/ 0 h 286828"/>
              <a:gd name="connsiteX2" fmla="*/ 3008671 w 3320166"/>
              <a:gd name="connsiteY2" fmla="*/ 285135 h 286828"/>
              <a:gd name="connsiteX3" fmla="*/ 3320166 w 3320166"/>
              <a:gd name="connsiteY3" fmla="*/ 286828 h 286828"/>
              <a:gd name="connsiteX0" fmla="*/ 0 w 3320166"/>
              <a:gd name="connsiteY0" fmla="*/ 0 h 285136"/>
              <a:gd name="connsiteX1" fmla="*/ 3008671 w 3320166"/>
              <a:gd name="connsiteY1" fmla="*/ 0 h 285136"/>
              <a:gd name="connsiteX2" fmla="*/ 3008671 w 3320166"/>
              <a:gd name="connsiteY2" fmla="*/ 285135 h 285136"/>
              <a:gd name="connsiteX3" fmla="*/ 3320166 w 3320166"/>
              <a:gd name="connsiteY3" fmla="*/ 285136 h 285136"/>
            </a:gdLst>
            <a:ahLst/>
            <a:cxnLst>
              <a:cxn ang="0">
                <a:pos x="connsiteX0" y="connsiteY0"/>
              </a:cxn>
              <a:cxn ang="0">
                <a:pos x="connsiteX1" y="connsiteY1"/>
              </a:cxn>
              <a:cxn ang="0">
                <a:pos x="connsiteX2" y="connsiteY2"/>
              </a:cxn>
              <a:cxn ang="0">
                <a:pos x="connsiteX3" y="connsiteY3"/>
              </a:cxn>
            </a:cxnLst>
            <a:rect l="l" t="t" r="r" b="b"/>
            <a:pathLst>
              <a:path w="3320166" h="285136">
                <a:moveTo>
                  <a:pt x="0" y="0"/>
                </a:moveTo>
                <a:lnTo>
                  <a:pt x="3008671" y="0"/>
                </a:lnTo>
                <a:lnTo>
                  <a:pt x="3008671" y="285135"/>
                </a:lnTo>
                <a:lnTo>
                  <a:pt x="3320166" y="285136"/>
                </a:lnTo>
              </a:path>
            </a:pathLst>
          </a:custGeom>
          <a:no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9" name="フリーフォーム: 図形 78">
            <a:extLst>
              <a:ext uri="{FF2B5EF4-FFF2-40B4-BE49-F238E27FC236}">
                <a16:creationId xmlns:a16="http://schemas.microsoft.com/office/drawing/2014/main" id="{EC590AFA-D883-4B02-B14A-11669F7A5F74}"/>
              </a:ext>
            </a:extLst>
          </p:cNvPr>
          <p:cNvSpPr/>
          <p:nvPr/>
        </p:nvSpPr>
        <p:spPr>
          <a:xfrm flipH="1" flipV="1">
            <a:off x="2070100" y="3584889"/>
            <a:ext cx="2191214" cy="313714"/>
          </a:xfrm>
          <a:custGeom>
            <a:avLst/>
            <a:gdLst>
              <a:gd name="connsiteX0" fmla="*/ 0 w 3549445"/>
              <a:gd name="connsiteY0" fmla="*/ 0 h 285135"/>
              <a:gd name="connsiteX1" fmla="*/ 3008671 w 3549445"/>
              <a:gd name="connsiteY1" fmla="*/ 0 h 285135"/>
              <a:gd name="connsiteX2" fmla="*/ 3008671 w 3549445"/>
              <a:gd name="connsiteY2" fmla="*/ 285135 h 285135"/>
              <a:gd name="connsiteX3" fmla="*/ 3549445 w 3549445"/>
              <a:gd name="connsiteY3" fmla="*/ 285135 h 285135"/>
              <a:gd name="connsiteX0" fmla="*/ 0 w 3008670"/>
              <a:gd name="connsiteY0" fmla="*/ 0 h 285135"/>
              <a:gd name="connsiteX1" fmla="*/ 3008671 w 3008670"/>
              <a:gd name="connsiteY1" fmla="*/ 0 h 285135"/>
              <a:gd name="connsiteX2" fmla="*/ 3008671 w 3008670"/>
              <a:gd name="connsiteY2" fmla="*/ 285135 h 285135"/>
            </a:gdLst>
            <a:ahLst/>
            <a:cxnLst>
              <a:cxn ang="0">
                <a:pos x="connsiteX0" y="connsiteY0"/>
              </a:cxn>
              <a:cxn ang="0">
                <a:pos x="connsiteX1" y="connsiteY1"/>
              </a:cxn>
              <a:cxn ang="0">
                <a:pos x="connsiteX2" y="connsiteY2"/>
              </a:cxn>
            </a:cxnLst>
            <a:rect l="l" t="t" r="r" b="b"/>
            <a:pathLst>
              <a:path w="3008670" h="285135">
                <a:moveTo>
                  <a:pt x="0" y="0"/>
                </a:moveTo>
                <a:lnTo>
                  <a:pt x="3008671" y="0"/>
                </a:lnTo>
                <a:lnTo>
                  <a:pt x="3008671" y="285135"/>
                </a:lnTo>
              </a:path>
            </a:pathLst>
          </a:custGeom>
          <a:no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1" name="フリーフォーム: 図形 80">
            <a:extLst>
              <a:ext uri="{FF2B5EF4-FFF2-40B4-BE49-F238E27FC236}">
                <a16:creationId xmlns:a16="http://schemas.microsoft.com/office/drawing/2014/main" id="{A6A004E4-6799-4D74-934D-82C150685C39}"/>
              </a:ext>
            </a:extLst>
          </p:cNvPr>
          <p:cNvSpPr/>
          <p:nvPr/>
        </p:nvSpPr>
        <p:spPr>
          <a:xfrm flipH="1" flipV="1">
            <a:off x="2070099" y="3898603"/>
            <a:ext cx="2191211" cy="1092394"/>
          </a:xfrm>
          <a:custGeom>
            <a:avLst/>
            <a:gdLst>
              <a:gd name="connsiteX0" fmla="*/ 0 w 3549445"/>
              <a:gd name="connsiteY0" fmla="*/ 0 h 285135"/>
              <a:gd name="connsiteX1" fmla="*/ 3008671 w 3549445"/>
              <a:gd name="connsiteY1" fmla="*/ 0 h 285135"/>
              <a:gd name="connsiteX2" fmla="*/ 3008671 w 3549445"/>
              <a:gd name="connsiteY2" fmla="*/ 285135 h 285135"/>
              <a:gd name="connsiteX3" fmla="*/ 3549445 w 3549445"/>
              <a:gd name="connsiteY3" fmla="*/ 285135 h 285135"/>
              <a:gd name="connsiteX0" fmla="*/ 0 w 3008670"/>
              <a:gd name="connsiteY0" fmla="*/ 0 h 285135"/>
              <a:gd name="connsiteX1" fmla="*/ 3008671 w 3008670"/>
              <a:gd name="connsiteY1" fmla="*/ 0 h 285135"/>
              <a:gd name="connsiteX2" fmla="*/ 3008671 w 3008670"/>
              <a:gd name="connsiteY2" fmla="*/ 285135 h 285135"/>
            </a:gdLst>
            <a:ahLst/>
            <a:cxnLst>
              <a:cxn ang="0">
                <a:pos x="connsiteX0" y="connsiteY0"/>
              </a:cxn>
              <a:cxn ang="0">
                <a:pos x="connsiteX1" y="connsiteY1"/>
              </a:cxn>
              <a:cxn ang="0">
                <a:pos x="connsiteX2" y="connsiteY2"/>
              </a:cxn>
            </a:cxnLst>
            <a:rect l="l" t="t" r="r" b="b"/>
            <a:pathLst>
              <a:path w="3008670" h="285135">
                <a:moveTo>
                  <a:pt x="0" y="0"/>
                </a:moveTo>
                <a:lnTo>
                  <a:pt x="3008671" y="0"/>
                </a:lnTo>
                <a:lnTo>
                  <a:pt x="3008671" y="285135"/>
                </a:lnTo>
              </a:path>
            </a:pathLst>
          </a:custGeom>
          <a:no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83" name="直線コネクタ 82">
            <a:extLst>
              <a:ext uri="{FF2B5EF4-FFF2-40B4-BE49-F238E27FC236}">
                <a16:creationId xmlns:a16="http://schemas.microsoft.com/office/drawing/2014/main" id="{FEF53CAF-C6C0-4CB4-9C4A-24D9EB7EC89A}"/>
              </a:ext>
            </a:extLst>
          </p:cNvPr>
          <p:cNvCxnSpPr>
            <a:cxnSpLocks/>
            <a:stCxn id="73" idx="2"/>
            <a:endCxn id="76" idx="0"/>
          </p:cNvCxnSpPr>
          <p:nvPr/>
        </p:nvCxnSpPr>
        <p:spPr>
          <a:xfrm flipH="1">
            <a:off x="4265583" y="4842630"/>
            <a:ext cx="1" cy="291304"/>
          </a:xfrm>
          <a:prstGeom prst="line">
            <a:avLst/>
          </a:prstGeom>
          <a:ln w="12700">
            <a:tailEnd type="none"/>
          </a:ln>
        </p:spPr>
        <p:style>
          <a:lnRef idx="1">
            <a:schemeClr val="dk1"/>
          </a:lnRef>
          <a:fillRef idx="0">
            <a:schemeClr val="dk1"/>
          </a:fillRef>
          <a:effectRef idx="0">
            <a:schemeClr val="dk1"/>
          </a:effectRef>
          <a:fontRef idx="minor">
            <a:schemeClr val="tx1"/>
          </a:fontRef>
        </p:style>
      </p:cxnSp>
      <p:sp>
        <p:nvSpPr>
          <p:cNvPr id="88" name="四角形: 角を丸くする 87">
            <a:extLst>
              <a:ext uri="{FF2B5EF4-FFF2-40B4-BE49-F238E27FC236}">
                <a16:creationId xmlns:a16="http://schemas.microsoft.com/office/drawing/2014/main" id="{845D5C5C-CAE0-4DE5-8DA1-87B4CE895090}"/>
              </a:ext>
            </a:extLst>
          </p:cNvPr>
          <p:cNvSpPr/>
          <p:nvPr/>
        </p:nvSpPr>
        <p:spPr>
          <a:xfrm>
            <a:off x="3051710" y="5755116"/>
            <a:ext cx="2419199" cy="328924"/>
          </a:xfrm>
          <a:prstGeom prst="roundRect">
            <a:avLst>
              <a:gd name="adj" fmla="val 13220"/>
            </a:avLst>
          </a:prstGeom>
          <a:solidFill>
            <a:schemeClr val="bg1"/>
          </a:solidFill>
          <a:ln w="6350">
            <a:prstDash val="dash"/>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地表面の震度・液状化分布</a:t>
            </a:r>
          </a:p>
        </p:txBody>
      </p:sp>
      <p:sp>
        <p:nvSpPr>
          <p:cNvPr id="89" name="四角形: 角を丸くする 88">
            <a:extLst>
              <a:ext uri="{FF2B5EF4-FFF2-40B4-BE49-F238E27FC236}">
                <a16:creationId xmlns:a16="http://schemas.microsoft.com/office/drawing/2014/main" id="{1C805796-3327-4908-8AA7-FEB7E7BCD2DC}"/>
              </a:ext>
            </a:extLst>
          </p:cNvPr>
          <p:cNvSpPr/>
          <p:nvPr/>
        </p:nvSpPr>
        <p:spPr>
          <a:xfrm>
            <a:off x="3526992" y="6298270"/>
            <a:ext cx="1468633" cy="296930"/>
          </a:xfrm>
          <a:prstGeom prst="roundRect">
            <a:avLst>
              <a:gd name="adj" fmla="val 13220"/>
            </a:avLst>
          </a:prstGeom>
          <a:solidFill>
            <a:schemeClr val="bg1"/>
          </a:solidFill>
          <a:ln w="6350">
            <a:prstDash val="dash"/>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400" dirty="0"/>
              <a:t>被害想定の算出</a:t>
            </a:r>
          </a:p>
        </p:txBody>
      </p:sp>
      <p:cxnSp>
        <p:nvCxnSpPr>
          <p:cNvPr id="90" name="直線コネクタ 89">
            <a:extLst>
              <a:ext uri="{FF2B5EF4-FFF2-40B4-BE49-F238E27FC236}">
                <a16:creationId xmlns:a16="http://schemas.microsoft.com/office/drawing/2014/main" id="{F76094CA-44CD-4DFD-B9E2-B071F6B0BF36}"/>
              </a:ext>
            </a:extLst>
          </p:cNvPr>
          <p:cNvCxnSpPr>
            <a:cxnSpLocks/>
            <a:stCxn id="88" idx="2"/>
            <a:endCxn id="89" idx="0"/>
          </p:cNvCxnSpPr>
          <p:nvPr/>
        </p:nvCxnSpPr>
        <p:spPr>
          <a:xfrm flipH="1">
            <a:off x="4261309" y="6084040"/>
            <a:ext cx="1" cy="214230"/>
          </a:xfrm>
          <a:prstGeom prst="line">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06" name="グループ化 105">
            <a:extLst>
              <a:ext uri="{FF2B5EF4-FFF2-40B4-BE49-F238E27FC236}">
                <a16:creationId xmlns:a16="http://schemas.microsoft.com/office/drawing/2014/main" id="{E41E3120-AC6A-4932-9B72-3B433627CD8C}"/>
              </a:ext>
            </a:extLst>
          </p:cNvPr>
          <p:cNvGrpSpPr/>
          <p:nvPr/>
        </p:nvGrpSpPr>
        <p:grpSpPr>
          <a:xfrm>
            <a:off x="6524305" y="2574174"/>
            <a:ext cx="2406933" cy="1298933"/>
            <a:chOff x="6389925" y="1921384"/>
            <a:chExt cx="2406933" cy="1298933"/>
          </a:xfrm>
        </p:grpSpPr>
        <p:sp>
          <p:nvSpPr>
            <p:cNvPr id="107" name="四角形: 角を丸くする 106">
              <a:extLst>
                <a:ext uri="{FF2B5EF4-FFF2-40B4-BE49-F238E27FC236}">
                  <a16:creationId xmlns:a16="http://schemas.microsoft.com/office/drawing/2014/main" id="{9630AB5D-C737-470D-82E9-10695E9514EA}"/>
                </a:ext>
              </a:extLst>
            </p:cNvPr>
            <p:cNvSpPr/>
            <p:nvPr/>
          </p:nvSpPr>
          <p:spPr>
            <a:xfrm>
              <a:off x="6389925" y="1921384"/>
              <a:ext cx="2333039" cy="1298933"/>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r>
                <a:rPr kumimoji="1" lang="ja-JP" altLang="en-US" sz="1400" dirty="0"/>
                <a:t>地表面の震度</a:t>
              </a:r>
              <a:endParaRPr kumimoji="1" lang="en-US" altLang="ja-JP" sz="1400" dirty="0"/>
            </a:p>
            <a:p>
              <a:r>
                <a:rPr kumimoji="1" lang="ja-JP" altLang="en-US" sz="1400" dirty="0"/>
                <a:t>　　　　＋</a:t>
              </a:r>
              <a:endParaRPr kumimoji="1" lang="en-US" altLang="ja-JP" sz="1400" dirty="0"/>
            </a:p>
            <a:p>
              <a:r>
                <a:rPr kumimoji="1" lang="ja-JP" altLang="en-US" sz="1400" dirty="0"/>
                <a:t>　　　人口</a:t>
              </a:r>
              <a:endParaRPr kumimoji="1" lang="en-US" altLang="ja-JP" sz="1400" dirty="0"/>
            </a:p>
            <a:p>
              <a:endParaRPr kumimoji="1" lang="en-US" altLang="ja-JP" sz="1400" dirty="0"/>
            </a:p>
            <a:p>
              <a:pPr algn="ctr"/>
              <a:r>
                <a:rPr kumimoji="1" lang="ja-JP" altLang="en-US" sz="1400" dirty="0"/>
                <a:t>を指標として絞り込み</a:t>
              </a:r>
            </a:p>
          </p:txBody>
        </p:sp>
        <p:sp>
          <p:nvSpPr>
            <p:cNvPr id="108" name="テキスト ボックス 107">
              <a:extLst>
                <a:ext uri="{FF2B5EF4-FFF2-40B4-BE49-F238E27FC236}">
                  <a16:creationId xmlns:a16="http://schemas.microsoft.com/office/drawing/2014/main" id="{ADCCE4FA-0471-461F-8E3D-D2D9952793AC}"/>
                </a:ext>
              </a:extLst>
            </p:cNvPr>
            <p:cNvSpPr txBox="1"/>
            <p:nvPr/>
          </p:nvSpPr>
          <p:spPr>
            <a:xfrm>
              <a:off x="7649474" y="2075159"/>
              <a:ext cx="1147384" cy="569387"/>
            </a:xfrm>
            <a:prstGeom prst="rect">
              <a:avLst/>
            </a:prstGeom>
            <a:noFill/>
          </p:spPr>
          <p:txBody>
            <a:bodyPr wrap="square" rtlCol="0">
              <a:spAutoFit/>
            </a:bodyPr>
            <a:lstStyle/>
            <a:p>
              <a:pPr algn="ctr"/>
              <a:r>
                <a:rPr lang="ja-JP" altLang="en-US" sz="1100" b="0" i="0" u="none" strike="noStrike" baseline="0" dirty="0"/>
                <a:t>震度</a:t>
              </a:r>
              <a:r>
                <a:rPr lang="en-US" altLang="ja-JP" sz="1100" b="0" i="0" u="none" strike="noStrike" baseline="0" dirty="0"/>
                <a:t>6</a:t>
              </a:r>
              <a:r>
                <a:rPr lang="ja-JP" altLang="en-US" sz="1100" b="0" i="0" u="none" strike="noStrike" baseline="0" dirty="0"/>
                <a:t>強以上の</a:t>
              </a:r>
              <a:endParaRPr lang="en-US" altLang="ja-JP" sz="1100" b="0" i="0" u="none" strike="noStrike" baseline="0" dirty="0"/>
            </a:p>
            <a:p>
              <a:pPr algn="ctr"/>
              <a:r>
                <a:rPr lang="ja-JP" altLang="en-US" sz="1100" b="0" i="0" u="none" strike="noStrike" baseline="0" dirty="0"/>
                <a:t>地域</a:t>
              </a:r>
              <a:r>
                <a:rPr lang="ja-JP" altLang="en-US" sz="1100" dirty="0"/>
                <a:t>の人口</a:t>
              </a:r>
              <a:endParaRPr lang="en-US" altLang="ja-JP" sz="1100" dirty="0"/>
            </a:p>
            <a:p>
              <a:pPr algn="ctr"/>
              <a:r>
                <a:rPr lang="ja-JP" altLang="en-US" sz="900" b="0" i="0" u="none" strike="noStrike" baseline="0" dirty="0"/>
                <a:t>（震度曝露人口）</a:t>
              </a:r>
              <a:endParaRPr lang="en-US" altLang="ja-JP" sz="900" b="0" i="0" u="none" strike="noStrike" baseline="0" dirty="0"/>
            </a:p>
          </p:txBody>
        </p:sp>
        <p:sp>
          <p:nvSpPr>
            <p:cNvPr id="109" name="右中かっこ 108">
              <a:extLst>
                <a:ext uri="{FF2B5EF4-FFF2-40B4-BE49-F238E27FC236}">
                  <a16:creationId xmlns:a16="http://schemas.microsoft.com/office/drawing/2014/main" id="{E4463DD5-F98A-455C-A2CF-5D806E488582}"/>
                </a:ext>
              </a:extLst>
            </p:cNvPr>
            <p:cNvSpPr/>
            <p:nvPr/>
          </p:nvSpPr>
          <p:spPr>
            <a:xfrm>
              <a:off x="7599132" y="2009945"/>
              <a:ext cx="145959" cy="706602"/>
            </a:xfrm>
            <a:prstGeom prst="rightBrace">
              <a:avLst>
                <a:gd name="adj1" fmla="val 91860"/>
                <a:gd name="adj2" fmla="val 50000"/>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10" name="右大かっこ 109">
            <a:extLst>
              <a:ext uri="{FF2B5EF4-FFF2-40B4-BE49-F238E27FC236}">
                <a16:creationId xmlns:a16="http://schemas.microsoft.com/office/drawing/2014/main" id="{C22F242D-F23B-4E60-9290-BFC3696EEA31}"/>
              </a:ext>
            </a:extLst>
          </p:cNvPr>
          <p:cNvSpPr/>
          <p:nvPr/>
        </p:nvSpPr>
        <p:spPr>
          <a:xfrm>
            <a:off x="5971630" y="2133579"/>
            <a:ext cx="228047" cy="2169146"/>
          </a:xfrm>
          <a:prstGeom prst="rightBracket">
            <a:avLst>
              <a:gd name="adj" fmla="val 74984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1" name="矢印: 右 110">
            <a:extLst>
              <a:ext uri="{FF2B5EF4-FFF2-40B4-BE49-F238E27FC236}">
                <a16:creationId xmlns:a16="http://schemas.microsoft.com/office/drawing/2014/main" id="{0B151162-F25D-4CE5-80DD-F44410FE7CF3}"/>
              </a:ext>
            </a:extLst>
          </p:cNvPr>
          <p:cNvSpPr/>
          <p:nvPr/>
        </p:nvSpPr>
        <p:spPr>
          <a:xfrm rot="10800000">
            <a:off x="6246071" y="3117765"/>
            <a:ext cx="201315" cy="239920"/>
          </a:xfrm>
          <a:prstGeom prst="rightArrow">
            <a:avLst>
              <a:gd name="adj1" fmla="val 50000"/>
              <a:gd name="adj2" fmla="val 58793"/>
            </a:avLst>
          </a:prstGeom>
          <a:solidFill>
            <a:schemeClr val="bg1"/>
          </a:solidFill>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F9C00BC4-C9AF-4479-9AC1-8A7E6C7BECEC}"/>
              </a:ext>
            </a:extLst>
          </p:cNvPr>
          <p:cNvSpPr txBox="1"/>
          <p:nvPr/>
        </p:nvSpPr>
        <p:spPr>
          <a:xfrm>
            <a:off x="201514" y="6380229"/>
            <a:ext cx="2688517" cy="400110"/>
          </a:xfrm>
          <a:prstGeom prst="rect">
            <a:avLst/>
          </a:prstGeom>
          <a:noFill/>
        </p:spPr>
        <p:txBody>
          <a:bodyPr wrap="square" rtlCol="0">
            <a:spAutoFit/>
          </a:bodyPr>
          <a:lstStyle/>
          <a:p>
            <a:pPr marL="171450" indent="-171450">
              <a:buFont typeface="Meiryo UI" panose="020B0604030504040204" pitchFamily="50" charset="-128"/>
              <a:buChar char="※"/>
            </a:pPr>
            <a:r>
              <a:rPr kumimoji="1" lang="ja-JP" altLang="en-US" sz="1000" dirty="0">
                <a:latin typeface="+mn-ea"/>
              </a:rPr>
              <a:t>以降、</a:t>
            </a:r>
            <a:r>
              <a:rPr kumimoji="1" lang="en-US" altLang="ja-JP" sz="1000" dirty="0">
                <a:latin typeface="+mn-ea"/>
              </a:rPr>
              <a:t>H19</a:t>
            </a:r>
            <a:r>
              <a:rPr kumimoji="1" lang="ja-JP" altLang="en-US" sz="1000" dirty="0">
                <a:latin typeface="+mn-ea"/>
              </a:rPr>
              <a:t>年公表の直下型地震の被害想定算定について、「</a:t>
            </a:r>
            <a:r>
              <a:rPr kumimoji="1" lang="en-US" altLang="ja-JP" sz="1000" dirty="0">
                <a:latin typeface="+mn-ea"/>
              </a:rPr>
              <a:t>H19</a:t>
            </a:r>
            <a:r>
              <a:rPr kumimoji="1" lang="ja-JP" altLang="en-US" sz="1000" dirty="0">
                <a:latin typeface="+mn-ea"/>
              </a:rPr>
              <a:t>算定」と記載する。</a:t>
            </a:r>
            <a:endParaRPr kumimoji="1" lang="en-US" altLang="ja-JP" sz="1000" dirty="0">
              <a:latin typeface="+mn-ea"/>
            </a:endParaRPr>
          </a:p>
        </p:txBody>
      </p:sp>
      <p:sp>
        <p:nvSpPr>
          <p:cNvPr id="114" name="楕円 113">
            <a:extLst>
              <a:ext uri="{FF2B5EF4-FFF2-40B4-BE49-F238E27FC236}">
                <a16:creationId xmlns:a16="http://schemas.microsoft.com/office/drawing/2014/main" id="{4DED5976-BDFF-4DFB-BD4C-8C372AD0C377}"/>
              </a:ext>
            </a:extLst>
          </p:cNvPr>
          <p:cNvSpPr/>
          <p:nvPr/>
        </p:nvSpPr>
        <p:spPr>
          <a:xfrm>
            <a:off x="1707174" y="931882"/>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2-</a:t>
            </a:r>
            <a:r>
              <a:rPr kumimoji="1" lang="ja-JP" altLang="en-US" sz="1000" dirty="0">
                <a:solidFill>
                  <a:schemeClr val="bg1"/>
                </a:solidFill>
              </a:rPr>
              <a:t>①</a:t>
            </a:r>
          </a:p>
        </p:txBody>
      </p:sp>
      <p:sp>
        <p:nvSpPr>
          <p:cNvPr id="115" name="楕円 114">
            <a:extLst>
              <a:ext uri="{FF2B5EF4-FFF2-40B4-BE49-F238E27FC236}">
                <a16:creationId xmlns:a16="http://schemas.microsoft.com/office/drawing/2014/main" id="{721E431B-3ED3-4757-85BC-E7289803A95E}"/>
              </a:ext>
            </a:extLst>
          </p:cNvPr>
          <p:cNvSpPr/>
          <p:nvPr/>
        </p:nvSpPr>
        <p:spPr>
          <a:xfrm>
            <a:off x="103803" y="1700577"/>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2-</a:t>
            </a:r>
            <a:r>
              <a:rPr kumimoji="1" lang="ja-JP" altLang="en-US" sz="1000" dirty="0">
                <a:solidFill>
                  <a:schemeClr val="bg1"/>
                </a:solidFill>
              </a:rPr>
              <a:t>②</a:t>
            </a:r>
          </a:p>
        </p:txBody>
      </p:sp>
      <p:sp>
        <p:nvSpPr>
          <p:cNvPr id="116" name="楕円 115">
            <a:extLst>
              <a:ext uri="{FF2B5EF4-FFF2-40B4-BE49-F238E27FC236}">
                <a16:creationId xmlns:a16="http://schemas.microsoft.com/office/drawing/2014/main" id="{DA7B4F16-E797-405F-A13F-41ADFC693E2D}"/>
              </a:ext>
            </a:extLst>
          </p:cNvPr>
          <p:cNvSpPr/>
          <p:nvPr/>
        </p:nvSpPr>
        <p:spPr>
          <a:xfrm>
            <a:off x="2381401" y="2053812"/>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2-</a:t>
            </a:r>
            <a:r>
              <a:rPr kumimoji="1" lang="ja-JP" altLang="en-US" sz="1000" dirty="0">
                <a:solidFill>
                  <a:schemeClr val="bg1"/>
                </a:solidFill>
              </a:rPr>
              <a:t>③</a:t>
            </a:r>
          </a:p>
        </p:txBody>
      </p:sp>
      <p:sp>
        <p:nvSpPr>
          <p:cNvPr id="117" name="楕円 116">
            <a:extLst>
              <a:ext uri="{FF2B5EF4-FFF2-40B4-BE49-F238E27FC236}">
                <a16:creationId xmlns:a16="http://schemas.microsoft.com/office/drawing/2014/main" id="{30958AE4-700C-4A05-9589-E35C327C21F3}"/>
              </a:ext>
            </a:extLst>
          </p:cNvPr>
          <p:cNvSpPr/>
          <p:nvPr/>
        </p:nvSpPr>
        <p:spPr>
          <a:xfrm>
            <a:off x="2381401" y="3230524"/>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2-</a:t>
            </a:r>
            <a:r>
              <a:rPr kumimoji="1" lang="ja-JP" altLang="en-US" sz="1000" dirty="0">
                <a:solidFill>
                  <a:schemeClr val="bg1"/>
                </a:solidFill>
              </a:rPr>
              <a:t>④</a:t>
            </a:r>
          </a:p>
        </p:txBody>
      </p:sp>
      <p:sp>
        <p:nvSpPr>
          <p:cNvPr id="118" name="楕円 117">
            <a:extLst>
              <a:ext uri="{FF2B5EF4-FFF2-40B4-BE49-F238E27FC236}">
                <a16:creationId xmlns:a16="http://schemas.microsoft.com/office/drawing/2014/main" id="{6C6FCE19-F3F0-4BBC-B590-CB0C1B1935C7}"/>
              </a:ext>
            </a:extLst>
          </p:cNvPr>
          <p:cNvSpPr/>
          <p:nvPr/>
        </p:nvSpPr>
        <p:spPr>
          <a:xfrm>
            <a:off x="6346100" y="2448284"/>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2-</a:t>
            </a:r>
            <a:r>
              <a:rPr kumimoji="1" lang="ja-JP" altLang="en-US" sz="1000" dirty="0">
                <a:solidFill>
                  <a:schemeClr val="bg1"/>
                </a:solidFill>
              </a:rPr>
              <a:t>⑤</a:t>
            </a:r>
          </a:p>
        </p:txBody>
      </p:sp>
      <p:sp>
        <p:nvSpPr>
          <p:cNvPr id="119" name="楕円 118">
            <a:extLst>
              <a:ext uri="{FF2B5EF4-FFF2-40B4-BE49-F238E27FC236}">
                <a16:creationId xmlns:a16="http://schemas.microsoft.com/office/drawing/2014/main" id="{A9B21340-1E32-49CE-B863-0C69C1F3EC43}"/>
              </a:ext>
            </a:extLst>
          </p:cNvPr>
          <p:cNvSpPr/>
          <p:nvPr/>
        </p:nvSpPr>
        <p:spPr>
          <a:xfrm>
            <a:off x="2092513" y="4298734"/>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2-</a:t>
            </a:r>
            <a:r>
              <a:rPr kumimoji="1" lang="ja-JP" altLang="en-US" sz="1000" dirty="0">
                <a:solidFill>
                  <a:schemeClr val="bg1"/>
                </a:solidFill>
              </a:rPr>
              <a:t>⑤</a:t>
            </a:r>
          </a:p>
        </p:txBody>
      </p:sp>
      <p:sp>
        <p:nvSpPr>
          <p:cNvPr id="120" name="楕円 119">
            <a:extLst>
              <a:ext uri="{FF2B5EF4-FFF2-40B4-BE49-F238E27FC236}">
                <a16:creationId xmlns:a16="http://schemas.microsoft.com/office/drawing/2014/main" id="{07C9B41B-A893-43EF-A033-0AB27151E9E7}"/>
              </a:ext>
            </a:extLst>
          </p:cNvPr>
          <p:cNvSpPr/>
          <p:nvPr/>
        </p:nvSpPr>
        <p:spPr>
          <a:xfrm>
            <a:off x="227708" y="3197980"/>
            <a:ext cx="436542" cy="231020"/>
          </a:xfrm>
          <a:prstGeom prst="ellipse">
            <a:avLst/>
          </a:prstGeom>
          <a:solidFill>
            <a:schemeClr val="accent1">
              <a:lumMod val="60000"/>
              <a:lumOff val="40000"/>
            </a:schemeClr>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kumimoji="1" lang="en-US" altLang="ja-JP" sz="1000" dirty="0">
                <a:solidFill>
                  <a:schemeClr val="bg1"/>
                </a:solidFill>
              </a:rPr>
              <a:t>4</a:t>
            </a:r>
            <a:endParaRPr kumimoji="1" lang="ja-JP" altLang="en-US" sz="1000" dirty="0">
              <a:solidFill>
                <a:schemeClr val="bg1"/>
              </a:solidFill>
            </a:endParaRPr>
          </a:p>
        </p:txBody>
      </p:sp>
      <p:sp>
        <p:nvSpPr>
          <p:cNvPr id="80" name="四角形: 角を丸くする 4">
            <a:extLst>
              <a:ext uri="{FF2B5EF4-FFF2-40B4-BE49-F238E27FC236}">
                <a16:creationId xmlns:a16="http://schemas.microsoft.com/office/drawing/2014/main" id="{5A740C88-3A10-4E79-907D-DC6795EEBCF9}"/>
              </a:ext>
            </a:extLst>
          </p:cNvPr>
          <p:cNvSpPr/>
          <p:nvPr/>
        </p:nvSpPr>
        <p:spPr>
          <a:xfrm>
            <a:off x="5617649" y="5905308"/>
            <a:ext cx="3271660" cy="808413"/>
          </a:xfrm>
          <a:prstGeom prst="roundRect">
            <a:avLst>
              <a:gd name="adj" fmla="val 21625"/>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16000" indent="-216000">
              <a:buFont typeface="Wingdings" panose="05000000000000000000" pitchFamily="2" charset="2"/>
              <a:buChar char="l"/>
            </a:pPr>
            <a:r>
              <a:rPr kumimoji="1" lang="ja-JP" altLang="en-US" sz="1400" dirty="0"/>
              <a:t>今回の検討においても、</a:t>
            </a:r>
            <a:r>
              <a:rPr kumimoji="1" lang="en-US" altLang="ja-JP" sz="1400" dirty="0"/>
              <a:t>H19</a:t>
            </a:r>
            <a:r>
              <a:rPr kumimoji="1" lang="ja-JP" altLang="en-US" sz="1400" dirty="0"/>
              <a:t>算定時と同様の流れで被害想定の算出を行う予定としている。</a:t>
            </a:r>
            <a:endParaRPr kumimoji="1" lang="en-US" altLang="ja-JP" sz="1400" dirty="0"/>
          </a:p>
        </p:txBody>
      </p:sp>
    </p:spTree>
    <p:extLst>
      <p:ext uri="{BB962C8B-B14F-4D97-AF65-F5344CB8AC3E}">
        <p14:creationId xmlns:p14="http://schemas.microsoft.com/office/powerpoint/2010/main" val="231930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normAutofit/>
          </a:bodyPr>
          <a:lstStyle/>
          <a:p>
            <a:r>
              <a:rPr lang="ja-JP" altLang="en-US" dirty="0"/>
              <a:t>２</a:t>
            </a:r>
            <a:r>
              <a:rPr lang="en-US" altLang="zh-TW" dirty="0"/>
              <a:t>-</a:t>
            </a:r>
            <a:r>
              <a:rPr lang="ja-JP" altLang="en-US" dirty="0"/>
              <a:t>①</a:t>
            </a:r>
            <a:r>
              <a:rPr lang="zh-TW" altLang="en-US" dirty="0"/>
              <a:t>．</a:t>
            </a:r>
            <a:r>
              <a:rPr lang="ja-JP" altLang="en-US" dirty="0"/>
              <a:t>検討対象とする地震（断層帯）</a:t>
            </a:r>
            <a:endParaRPr lang="ja-JP" altLang="en-US" sz="1600" dirty="0"/>
          </a:p>
        </p:txBody>
      </p:sp>
      <p:sp>
        <p:nvSpPr>
          <p:cNvPr id="16" name="正方形/長方形 15"/>
          <p:cNvSpPr/>
          <p:nvPr/>
        </p:nvSpPr>
        <p:spPr>
          <a:xfrm>
            <a:off x="165100" y="596900"/>
            <a:ext cx="8870950" cy="62102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103803" y="477769"/>
            <a:ext cx="475775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直下型地震において検討対象とする地震（断層帯）について</a:t>
            </a:r>
          </a:p>
        </p:txBody>
      </p:sp>
      <p:pic>
        <p:nvPicPr>
          <p:cNvPr id="2" name="図 1"/>
          <p:cNvPicPr>
            <a:picLocks noChangeAspect="1"/>
          </p:cNvPicPr>
          <p:nvPr/>
        </p:nvPicPr>
        <p:blipFill>
          <a:blip r:embed="rId3"/>
          <a:stretch>
            <a:fillRect/>
          </a:stretch>
        </p:blipFill>
        <p:spPr>
          <a:xfrm>
            <a:off x="495639" y="2201248"/>
            <a:ext cx="3881935" cy="4500946"/>
          </a:xfrm>
          <a:prstGeom prst="rect">
            <a:avLst/>
          </a:prstGeom>
        </p:spPr>
      </p:pic>
      <p:sp>
        <p:nvSpPr>
          <p:cNvPr id="7" name="テキスト ボックス 6">
            <a:extLst>
              <a:ext uri="{FF2B5EF4-FFF2-40B4-BE49-F238E27FC236}">
                <a16:creationId xmlns:a16="http://schemas.microsoft.com/office/drawing/2014/main" id="{6A9C2CAB-4885-57A6-7459-EC8B7EB3E3B4}"/>
              </a:ext>
            </a:extLst>
          </p:cNvPr>
          <p:cNvSpPr txBox="1"/>
          <p:nvPr/>
        </p:nvSpPr>
        <p:spPr>
          <a:xfrm>
            <a:off x="307874" y="1887583"/>
            <a:ext cx="4382951" cy="276999"/>
          </a:xfrm>
          <a:prstGeom prst="rect">
            <a:avLst/>
          </a:prstGeom>
          <a:noFill/>
        </p:spPr>
        <p:txBody>
          <a:bodyPr wrap="square" rtlCol="0">
            <a:spAutoFit/>
          </a:bodyPr>
          <a:lstStyle/>
          <a:p>
            <a:pPr algn="ctr"/>
            <a:r>
              <a:rPr kumimoji="1" lang="ja-JP" altLang="en-US" sz="1200" dirty="0">
                <a:latin typeface="+mn-ea"/>
              </a:rPr>
              <a:t>図　大阪府周辺の断層帯位置図（地震本部長期評価より作成）</a:t>
            </a:r>
          </a:p>
        </p:txBody>
      </p:sp>
      <p:graphicFrame>
        <p:nvGraphicFramePr>
          <p:cNvPr id="52" name="表 51">
            <a:extLst>
              <a:ext uri="{FF2B5EF4-FFF2-40B4-BE49-F238E27FC236}">
                <a16:creationId xmlns:a16="http://schemas.microsoft.com/office/drawing/2014/main" id="{D16AF07E-F238-2F30-DF4D-335905A31FDB}"/>
              </a:ext>
            </a:extLst>
          </p:cNvPr>
          <p:cNvGraphicFramePr>
            <a:graphicFrameLocks noGrp="1"/>
          </p:cNvGraphicFramePr>
          <p:nvPr/>
        </p:nvGraphicFramePr>
        <p:xfrm>
          <a:off x="4640724" y="2223334"/>
          <a:ext cx="4274419" cy="2874524"/>
        </p:xfrm>
        <a:graphic>
          <a:graphicData uri="http://schemas.openxmlformats.org/drawingml/2006/table">
            <a:tbl>
              <a:tblPr/>
              <a:tblGrid>
                <a:gridCol w="2160000">
                  <a:extLst>
                    <a:ext uri="{9D8B030D-6E8A-4147-A177-3AD203B41FA5}">
                      <a16:colId xmlns:a16="http://schemas.microsoft.com/office/drawing/2014/main" val="3621550401"/>
                    </a:ext>
                  </a:extLst>
                </a:gridCol>
                <a:gridCol w="530419">
                  <a:extLst>
                    <a:ext uri="{9D8B030D-6E8A-4147-A177-3AD203B41FA5}">
                      <a16:colId xmlns:a16="http://schemas.microsoft.com/office/drawing/2014/main" val="2149370818"/>
                    </a:ext>
                  </a:extLst>
                </a:gridCol>
                <a:gridCol w="792000">
                  <a:extLst>
                    <a:ext uri="{9D8B030D-6E8A-4147-A177-3AD203B41FA5}">
                      <a16:colId xmlns:a16="http://schemas.microsoft.com/office/drawing/2014/main" val="1114920228"/>
                    </a:ext>
                  </a:extLst>
                </a:gridCol>
                <a:gridCol w="792000">
                  <a:extLst>
                    <a:ext uri="{9D8B030D-6E8A-4147-A177-3AD203B41FA5}">
                      <a16:colId xmlns:a16="http://schemas.microsoft.com/office/drawing/2014/main" val="1264882990"/>
                    </a:ext>
                  </a:extLst>
                </a:gridCol>
              </a:tblGrid>
              <a:tr h="0">
                <a:tc>
                  <a:txBody>
                    <a:bodyPr/>
                    <a:lstStyle/>
                    <a:p>
                      <a:pPr algn="ctr" fontAlgn="base">
                        <a:lnSpc>
                          <a:spcPts val="1100"/>
                        </a:lnSpc>
                      </a:pPr>
                      <a:r>
                        <a:rPr lang="ja-JP" altLang="en-US" sz="1100" b="0" i="0" dirty="0">
                          <a:solidFill>
                            <a:schemeClr val="bg1"/>
                          </a:solidFill>
                          <a:effectLst/>
                          <a:ea typeface="Meiryo UI" panose="020B0604030504040204" pitchFamily="50" charset="-128"/>
                        </a:rPr>
                        <a:t>断層帯名称</a:t>
                      </a:r>
                      <a:r>
                        <a:rPr lang="ja-JP" altLang="en-US" sz="1100" b="1" i="0" dirty="0">
                          <a:solidFill>
                            <a:schemeClr val="bg1"/>
                          </a:solidFill>
                          <a:effectLst/>
                          <a:ea typeface="Meiryo UI" panose="020B0604030504040204" pitchFamily="50" charset="-128"/>
                        </a:rPr>
                        <a:t>​</a:t>
                      </a:r>
                      <a:r>
                        <a:rPr lang="ja-JP" altLang="en-US" sz="1100" b="0" i="0" dirty="0">
                          <a:solidFill>
                            <a:schemeClr val="bg1"/>
                          </a:solidFill>
                          <a:effectLst/>
                          <a:ea typeface="Meiryo UI" panose="020B0604030504040204" pitchFamily="50" charset="-128"/>
                        </a:rPr>
                        <a:t>（長期評価年）</a:t>
                      </a:r>
                      <a:endParaRPr lang="ja-JP" altLang="en-US" sz="1100" b="0" i="0" dirty="0">
                        <a:solidFill>
                          <a:schemeClr val="bg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0000CC"/>
                    </a:solidFill>
                  </a:tcPr>
                </a:tc>
                <a:tc>
                  <a:txBody>
                    <a:bodyPr/>
                    <a:lstStyle/>
                    <a:p>
                      <a:pPr algn="ctr" fontAlgn="base">
                        <a:lnSpc>
                          <a:spcPts val="1100"/>
                        </a:lnSpc>
                      </a:pPr>
                      <a:r>
                        <a:rPr lang="en-US" altLang="ja-JP" sz="1100" b="1" i="0" dirty="0">
                          <a:solidFill>
                            <a:schemeClr val="bg1"/>
                          </a:solidFill>
                          <a:effectLst/>
                          <a:ea typeface="Meiryo UI" panose="020B0604030504040204" pitchFamily="50" charset="-128"/>
                        </a:rPr>
                        <a:t>Mw​</a:t>
                      </a:r>
                      <a:endParaRPr lang="en-US" altLang="ja-JP" sz="1100" b="1" i="0" dirty="0">
                        <a:solidFill>
                          <a:schemeClr val="bg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0000CC"/>
                    </a:solidFill>
                  </a:tcPr>
                </a:tc>
                <a:tc>
                  <a:txBody>
                    <a:bodyPr/>
                    <a:lstStyle/>
                    <a:p>
                      <a:pPr algn="ctr" fontAlgn="auto">
                        <a:lnSpc>
                          <a:spcPts val="1100"/>
                        </a:lnSpc>
                      </a:pPr>
                      <a:r>
                        <a:rPr lang="ja-JP" altLang="en-US" sz="1100" b="0" i="0" dirty="0">
                          <a:solidFill>
                            <a:schemeClr val="bg1"/>
                          </a:solidFill>
                          <a:effectLst/>
                          <a:ea typeface="Meiryo UI" panose="020B0604030504040204" pitchFamily="50" charset="-128"/>
                        </a:rPr>
                        <a:t>​長さ</a:t>
                      </a:r>
                      <a:endParaRPr lang="en-US" altLang="ja-JP" sz="1100" b="0" i="0" dirty="0">
                        <a:solidFill>
                          <a:schemeClr val="bg1"/>
                        </a:solidFill>
                        <a:effectLst/>
                        <a:ea typeface="Meiryo UI" panose="020B0604030504040204" pitchFamily="50" charset="-128"/>
                      </a:endParaRPr>
                    </a:p>
                    <a:p>
                      <a:pPr algn="ctr" fontAlgn="auto">
                        <a:lnSpc>
                          <a:spcPts val="1100"/>
                        </a:lnSpc>
                      </a:pPr>
                      <a:r>
                        <a:rPr lang="en-US" altLang="ja-JP" sz="1100" b="0" i="0" dirty="0">
                          <a:solidFill>
                            <a:schemeClr val="bg1"/>
                          </a:solidFill>
                          <a:effectLst/>
                          <a:ea typeface="Meiryo UI" panose="020B0604030504040204" pitchFamily="50" charset="-128"/>
                        </a:rPr>
                        <a:t>[km]</a:t>
                      </a:r>
                      <a:r>
                        <a:rPr lang="ja-JP" altLang="en-US" sz="1100" b="0" i="0" dirty="0">
                          <a:solidFill>
                            <a:schemeClr val="bg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0000CC"/>
                    </a:solidFill>
                  </a:tcPr>
                </a:tc>
                <a:tc>
                  <a:txBody>
                    <a:bodyPr/>
                    <a:lstStyle/>
                    <a:p>
                      <a:pPr algn="ctr" fontAlgn="auto">
                        <a:lnSpc>
                          <a:spcPts val="1100"/>
                        </a:lnSpc>
                      </a:pPr>
                      <a:r>
                        <a:rPr lang="ja-JP" altLang="en-US" sz="1100" b="0" i="0" dirty="0">
                          <a:solidFill>
                            <a:schemeClr val="bg1"/>
                          </a:solidFill>
                          <a:effectLst/>
                          <a:ea typeface="Meiryo UI" panose="020B0604030504040204" pitchFamily="50" charset="-128"/>
                        </a:rPr>
                        <a:t>​幅</a:t>
                      </a:r>
                      <a:endParaRPr lang="en-US" altLang="ja-JP" sz="1100" b="0" i="0" dirty="0">
                        <a:solidFill>
                          <a:schemeClr val="bg1"/>
                        </a:solidFill>
                        <a:effectLst/>
                        <a:ea typeface="Meiryo UI" panose="020B0604030504040204" pitchFamily="50" charset="-128"/>
                      </a:endParaRPr>
                    </a:p>
                    <a:p>
                      <a:pPr algn="ctr" fontAlgn="auto">
                        <a:lnSpc>
                          <a:spcPts val="1100"/>
                        </a:lnSpc>
                      </a:pPr>
                      <a:r>
                        <a:rPr lang="en-US" altLang="ja-JP" sz="1100" b="0" i="0" dirty="0">
                          <a:solidFill>
                            <a:schemeClr val="bg1"/>
                          </a:solidFill>
                          <a:effectLst/>
                          <a:ea typeface="Meiryo UI" panose="020B0604030504040204" pitchFamily="50" charset="-128"/>
                        </a:rPr>
                        <a:t>[km]</a:t>
                      </a:r>
                      <a:r>
                        <a:rPr lang="ja-JP" altLang="en-US" sz="1100" b="0" i="0" dirty="0">
                          <a:solidFill>
                            <a:schemeClr val="bg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0000CC"/>
                    </a:solidFill>
                  </a:tcPr>
                </a:tc>
                <a:extLst>
                  <a:ext uri="{0D108BD9-81ED-4DB2-BD59-A6C34878D82A}">
                    <a16:rowId xmlns:a16="http://schemas.microsoft.com/office/drawing/2014/main" val="4204031096"/>
                  </a:ext>
                </a:extLst>
              </a:tr>
              <a:tr h="0">
                <a:tc>
                  <a:txBody>
                    <a:bodyPr/>
                    <a:lstStyle/>
                    <a:p>
                      <a:pPr algn="l" fontAlgn="base">
                        <a:lnSpc>
                          <a:spcPts val="1100"/>
                        </a:lnSpc>
                      </a:pPr>
                      <a:r>
                        <a:rPr lang="ja-JP" altLang="en-US" sz="1100" b="0" i="0" dirty="0">
                          <a:solidFill>
                            <a:schemeClr val="tx1"/>
                          </a:solidFill>
                          <a:effectLst/>
                          <a:ea typeface="Meiryo UI" panose="020B0604030504040204" pitchFamily="50" charset="-128"/>
                        </a:rPr>
                        <a:t>上町断層帯​（</a:t>
                      </a:r>
                      <a:r>
                        <a:rPr lang="en-US" altLang="ja-JP" sz="1100" b="0" i="0" dirty="0">
                          <a:solidFill>
                            <a:schemeClr val="tx1"/>
                          </a:solidFill>
                          <a:effectLst/>
                          <a:ea typeface="Meiryo UI" panose="020B0604030504040204" pitchFamily="50" charset="-128"/>
                        </a:rPr>
                        <a:t>H16</a:t>
                      </a:r>
                      <a:r>
                        <a:rPr lang="ja-JP" altLang="en-US" sz="1100" b="0" i="0" dirty="0">
                          <a:solidFill>
                            <a:schemeClr val="tx1"/>
                          </a:solidFill>
                          <a:effectLst/>
                          <a:ea typeface="Meiryo UI" panose="020B0604030504040204" pitchFamily="50" charset="-128"/>
                        </a:rPr>
                        <a:t>）</a:t>
                      </a:r>
                      <a:endParaRPr lang="ja-JP" altLang="en-US" sz="1100" b="0" i="0" dirty="0">
                        <a:solidFill>
                          <a:schemeClr val="tx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ctr">
                        <a:lnSpc>
                          <a:spcPts val="1100"/>
                        </a:lnSpc>
                      </a:pPr>
                      <a:r>
                        <a:rPr lang="en-US" altLang="ja-JP" sz="1100" b="1" i="0" u="none" strike="noStrike">
                          <a:solidFill>
                            <a:schemeClr val="tx1"/>
                          </a:solidFill>
                          <a:effectLst/>
                          <a:latin typeface="Meiryo UI" panose="020B0604030504040204" pitchFamily="50" charset="-128"/>
                          <a:ea typeface="Meiryo UI" panose="020B0604030504040204" pitchFamily="50" charset="-128"/>
                        </a:rPr>
                        <a:t>7.0</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ja-JP" altLang="en-US" sz="1100" b="0" i="0">
                          <a:solidFill>
                            <a:schemeClr val="tx1"/>
                          </a:solidFill>
                          <a:effectLst/>
                          <a:ea typeface="Meiryo UI" panose="020B0604030504040204" pitchFamily="50" charset="-128"/>
                        </a:rPr>
                        <a:t>​</a:t>
                      </a:r>
                      <a:r>
                        <a:rPr lang="en-US" altLang="ja-JP" sz="1100" b="0" i="0">
                          <a:solidFill>
                            <a:schemeClr val="tx1"/>
                          </a:solidFill>
                          <a:effectLst/>
                          <a:ea typeface="Meiryo UI" panose="020B0604030504040204" pitchFamily="50" charset="-128"/>
                        </a:rPr>
                        <a:t>46</a:t>
                      </a:r>
                      <a:endParaRPr lang="ja-JP" altLang="en-US" sz="1100" b="0" i="0">
                        <a:solidFill>
                          <a:schemeClr val="tx1"/>
                        </a:solidFill>
                        <a:effectLst/>
                        <a:ea typeface="Meiryo UI" panose="020B0604030504040204" pitchFamily="50" charset="-128"/>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en-US" altLang="ja-JP" sz="1100" b="0" i="0">
                          <a:solidFill>
                            <a:schemeClr val="tx1"/>
                          </a:solidFill>
                          <a:effectLst/>
                          <a:ea typeface="Meiryo UI" panose="020B0604030504040204" pitchFamily="50" charset="-128"/>
                        </a:rPr>
                        <a:t>16</a:t>
                      </a:r>
                      <a:r>
                        <a:rPr lang="ja-JP" altLang="en-US" sz="1100" b="0" i="0">
                          <a:solidFill>
                            <a:schemeClr val="tx1"/>
                          </a:solidFill>
                          <a:effectLst/>
                          <a:ea typeface="Meiryo UI" panose="020B0604030504040204" pitchFamily="50" charset="-128"/>
                        </a:rPr>
                        <a:t>​</a:t>
                      </a:r>
                      <a:r>
                        <a:rPr lang="en-US" altLang="ja-JP" sz="1100" b="0" i="0">
                          <a:solidFill>
                            <a:schemeClr val="tx1"/>
                          </a:solidFill>
                          <a:effectLst/>
                          <a:ea typeface="Meiryo UI" panose="020B0604030504040204" pitchFamily="50" charset="-128"/>
                        </a:rPr>
                        <a:t>.0</a:t>
                      </a:r>
                      <a:r>
                        <a:rPr lang="ja-JP" altLang="en-US" sz="1100" b="0" i="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extLst>
                  <a:ext uri="{0D108BD9-81ED-4DB2-BD59-A6C34878D82A}">
                    <a16:rowId xmlns:a16="http://schemas.microsoft.com/office/drawing/2014/main" val="3262915039"/>
                  </a:ext>
                </a:extLst>
              </a:tr>
              <a:tr h="0">
                <a:tc>
                  <a:txBody>
                    <a:bodyPr/>
                    <a:lstStyle/>
                    <a:p>
                      <a:pPr algn="l" fontAlgn="base">
                        <a:lnSpc>
                          <a:spcPts val="1100"/>
                        </a:lnSpc>
                      </a:pPr>
                      <a:r>
                        <a:rPr lang="ja-JP" altLang="en-US" sz="1100" b="0" i="0" dirty="0">
                          <a:solidFill>
                            <a:schemeClr val="tx1"/>
                          </a:solidFill>
                          <a:effectLst/>
                          <a:ea typeface="Meiryo UI" panose="020B0604030504040204" pitchFamily="50" charset="-128"/>
                        </a:rPr>
                        <a:t>生駒断層帯​（</a:t>
                      </a:r>
                      <a:r>
                        <a:rPr lang="en-US" altLang="ja-JP" sz="1100" b="0" i="0" dirty="0">
                          <a:solidFill>
                            <a:schemeClr val="tx1"/>
                          </a:solidFill>
                          <a:effectLst/>
                          <a:ea typeface="Meiryo UI" panose="020B0604030504040204" pitchFamily="50" charset="-128"/>
                        </a:rPr>
                        <a:t>H13</a:t>
                      </a:r>
                      <a:r>
                        <a:rPr lang="ja-JP" altLang="en-US" sz="1100" b="0" i="0" dirty="0">
                          <a:solidFill>
                            <a:schemeClr val="tx1"/>
                          </a:solidFill>
                          <a:effectLst/>
                          <a:ea typeface="Meiryo UI" panose="020B0604030504040204" pitchFamily="50" charset="-128"/>
                        </a:rPr>
                        <a:t>）</a:t>
                      </a:r>
                      <a:endParaRPr lang="ja-JP" altLang="en-US" sz="1100" b="0" i="0" dirty="0">
                        <a:solidFill>
                          <a:schemeClr val="tx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ctr">
                        <a:lnSpc>
                          <a:spcPts val="1100"/>
                        </a:lnSpc>
                      </a:pPr>
                      <a:r>
                        <a:rPr lang="en-US" altLang="ja-JP" sz="1100" b="1" i="0" u="none" strike="noStrike">
                          <a:solidFill>
                            <a:schemeClr val="tx1"/>
                          </a:solidFill>
                          <a:effectLst/>
                          <a:latin typeface="Meiryo UI" panose="020B0604030504040204" pitchFamily="50" charset="-128"/>
                          <a:ea typeface="Meiryo UI" panose="020B0604030504040204" pitchFamily="50" charset="-128"/>
                        </a:rPr>
                        <a:t>6.9</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auto">
                        <a:lnSpc>
                          <a:spcPts val="1100"/>
                        </a:lnSpc>
                      </a:pPr>
                      <a:r>
                        <a:rPr lang="en-US" altLang="ja-JP" sz="1100" b="0" i="0">
                          <a:solidFill>
                            <a:schemeClr val="tx1"/>
                          </a:solidFill>
                          <a:effectLst/>
                          <a:ea typeface="Meiryo UI" panose="020B0604030504040204" pitchFamily="50" charset="-128"/>
                        </a:rPr>
                        <a:t>40</a:t>
                      </a:r>
                      <a:r>
                        <a:rPr lang="ja-JP" altLang="en-US" sz="1100" b="0" i="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auto">
                        <a:lnSpc>
                          <a:spcPts val="1100"/>
                        </a:lnSpc>
                      </a:pPr>
                      <a:r>
                        <a:rPr lang="en-US" altLang="ja-JP" sz="1100" b="0" i="0">
                          <a:solidFill>
                            <a:schemeClr val="tx1"/>
                          </a:solidFill>
                          <a:effectLst/>
                          <a:ea typeface="Meiryo UI" panose="020B0604030504040204" pitchFamily="50" charset="-128"/>
                        </a:rPr>
                        <a:t>18.0</a:t>
                      </a:r>
                      <a:r>
                        <a:rPr lang="ja-JP" altLang="en-US" sz="1100" b="0" i="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extLst>
                  <a:ext uri="{0D108BD9-81ED-4DB2-BD59-A6C34878D82A}">
                    <a16:rowId xmlns:a16="http://schemas.microsoft.com/office/drawing/2014/main" val="2666527870"/>
                  </a:ext>
                </a:extLst>
              </a:tr>
              <a:tr h="0">
                <a:tc>
                  <a:txBody>
                    <a:bodyPr/>
                    <a:lstStyle/>
                    <a:p>
                      <a:pPr algn="l" fontAlgn="base">
                        <a:lnSpc>
                          <a:spcPts val="1100"/>
                        </a:lnSpc>
                      </a:pPr>
                      <a:r>
                        <a:rPr lang="zh-TW" altLang="en-US" sz="1100" b="0" i="0" dirty="0">
                          <a:solidFill>
                            <a:schemeClr val="tx1"/>
                          </a:solidFill>
                          <a:effectLst/>
                          <a:ea typeface="Meiryo UI" panose="020B0604030504040204" pitchFamily="50" charset="-128"/>
                        </a:rPr>
                        <a:t>六甲淡路島断層帯</a:t>
                      </a:r>
                      <a:r>
                        <a:rPr lang="ja-JP" altLang="en-US" sz="1100" b="0" i="0" dirty="0">
                          <a:solidFill>
                            <a:schemeClr val="tx1"/>
                          </a:solidFill>
                          <a:effectLst/>
                          <a:ea typeface="Meiryo UI" panose="020B0604030504040204" pitchFamily="50" charset="-128"/>
                        </a:rPr>
                        <a:t>（</a:t>
                      </a:r>
                      <a:r>
                        <a:rPr lang="en-US" altLang="ja-JP" sz="1100" b="0" i="0" dirty="0">
                          <a:solidFill>
                            <a:schemeClr val="tx1"/>
                          </a:solidFill>
                          <a:effectLst/>
                          <a:ea typeface="Meiryo UI" panose="020B0604030504040204" pitchFamily="50" charset="-128"/>
                        </a:rPr>
                        <a:t>H17</a:t>
                      </a:r>
                      <a:r>
                        <a:rPr lang="ja-JP" altLang="en-US" sz="1100" b="0" i="0" dirty="0">
                          <a:solidFill>
                            <a:schemeClr val="tx1"/>
                          </a:solidFill>
                          <a:effectLst/>
                          <a:ea typeface="Meiryo UI" panose="020B0604030504040204" pitchFamily="50" charset="-128"/>
                        </a:rPr>
                        <a:t>）</a:t>
                      </a:r>
                      <a:r>
                        <a:rPr lang="zh-TW" altLang="en-US" sz="1100" b="0" i="0" dirty="0">
                          <a:solidFill>
                            <a:schemeClr val="tx1"/>
                          </a:solidFill>
                          <a:effectLst/>
                          <a:ea typeface="Meiryo UI" panose="020B0604030504040204" pitchFamily="50" charset="-128"/>
                        </a:rPr>
                        <a:t>​</a:t>
                      </a:r>
                      <a:endParaRPr lang="zh-TW" altLang="en-US" sz="1100" b="0" i="0" dirty="0">
                        <a:solidFill>
                          <a:schemeClr val="tx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ctr">
                        <a:lnSpc>
                          <a:spcPts val="1100"/>
                        </a:lnSpc>
                      </a:pPr>
                      <a:r>
                        <a:rPr lang="en-US" altLang="ja-JP" sz="1100" b="1" i="0" u="none" strike="noStrike">
                          <a:solidFill>
                            <a:schemeClr val="tx1"/>
                          </a:solidFill>
                          <a:effectLst/>
                          <a:latin typeface="Meiryo UI" panose="020B0604030504040204" pitchFamily="50" charset="-128"/>
                          <a:ea typeface="Meiryo UI" panose="020B0604030504040204" pitchFamily="50" charset="-128"/>
                        </a:rPr>
                        <a:t>7.3</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en-US" altLang="ja-JP" sz="1100" b="0" i="0">
                          <a:solidFill>
                            <a:schemeClr val="tx1"/>
                          </a:solidFill>
                          <a:effectLst/>
                          <a:ea typeface="Meiryo UI" panose="020B0604030504040204" pitchFamily="50" charset="-128"/>
                        </a:rPr>
                        <a:t>74</a:t>
                      </a:r>
                      <a:r>
                        <a:rPr lang="ja-JP" altLang="en-US" sz="1100" b="0" i="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en-US" altLang="ja-JP" sz="1100" b="0" i="0">
                          <a:solidFill>
                            <a:schemeClr val="tx1"/>
                          </a:solidFill>
                          <a:effectLst/>
                          <a:ea typeface="Meiryo UI" panose="020B0604030504040204" pitchFamily="50" charset="-128"/>
                        </a:rPr>
                        <a:t>18.0</a:t>
                      </a:r>
                      <a:r>
                        <a:rPr lang="ja-JP" altLang="en-US" sz="1100" b="0" i="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extLst>
                  <a:ext uri="{0D108BD9-81ED-4DB2-BD59-A6C34878D82A}">
                    <a16:rowId xmlns:a16="http://schemas.microsoft.com/office/drawing/2014/main" val="2195590051"/>
                  </a:ext>
                </a:extLst>
              </a:tr>
              <a:tr h="0">
                <a:tc>
                  <a:txBody>
                    <a:bodyPr/>
                    <a:lstStyle/>
                    <a:p>
                      <a:pPr algn="l" fontAlgn="base">
                        <a:lnSpc>
                          <a:spcPts val="1100"/>
                        </a:lnSpc>
                      </a:pPr>
                      <a:r>
                        <a:rPr lang="zh-TW" altLang="en-US" sz="1100" b="0" i="0" dirty="0">
                          <a:solidFill>
                            <a:schemeClr val="tx1"/>
                          </a:solidFill>
                          <a:effectLst/>
                          <a:ea typeface="Meiryo UI" panose="020B0604030504040204" pitchFamily="50" charset="-128"/>
                        </a:rPr>
                        <a:t>有馬高槻断層帯​</a:t>
                      </a:r>
                      <a:r>
                        <a:rPr lang="ja-JP" altLang="en-US" sz="1100" b="0" i="0" dirty="0">
                          <a:solidFill>
                            <a:schemeClr val="tx1"/>
                          </a:solidFill>
                          <a:effectLst/>
                          <a:ea typeface="Meiryo UI" panose="020B0604030504040204" pitchFamily="50" charset="-128"/>
                        </a:rPr>
                        <a:t>（</a:t>
                      </a:r>
                      <a:r>
                        <a:rPr lang="en-US" altLang="ja-JP" sz="1100" b="0" i="0" dirty="0">
                          <a:solidFill>
                            <a:schemeClr val="tx1"/>
                          </a:solidFill>
                          <a:effectLst/>
                          <a:ea typeface="Meiryo UI" panose="020B0604030504040204" pitchFamily="50" charset="-128"/>
                        </a:rPr>
                        <a:t>H19</a:t>
                      </a:r>
                      <a:r>
                        <a:rPr lang="ja-JP" altLang="en-US" sz="1100" b="0" i="0" dirty="0">
                          <a:solidFill>
                            <a:schemeClr val="tx1"/>
                          </a:solidFill>
                          <a:effectLst/>
                          <a:ea typeface="Meiryo UI" panose="020B0604030504040204" pitchFamily="50" charset="-128"/>
                        </a:rPr>
                        <a:t>）</a:t>
                      </a:r>
                      <a:endParaRPr lang="zh-TW" altLang="en-US" sz="1100" b="0" i="0" dirty="0">
                        <a:solidFill>
                          <a:schemeClr val="tx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ctr">
                        <a:lnSpc>
                          <a:spcPts val="1100"/>
                        </a:lnSpc>
                      </a:pPr>
                      <a:r>
                        <a:rPr lang="en-US" altLang="ja-JP" sz="1100" b="1" i="0" u="none" strike="noStrike">
                          <a:solidFill>
                            <a:schemeClr val="tx1"/>
                          </a:solidFill>
                          <a:effectLst/>
                          <a:latin typeface="Meiryo UI" panose="020B0604030504040204" pitchFamily="50" charset="-128"/>
                          <a:ea typeface="Meiryo UI" panose="020B0604030504040204" pitchFamily="50" charset="-128"/>
                        </a:rPr>
                        <a:t>7.1</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auto">
                        <a:lnSpc>
                          <a:spcPts val="1100"/>
                        </a:lnSpc>
                      </a:pPr>
                      <a:r>
                        <a:rPr lang="ja-JP" altLang="en-US" sz="1100" b="0" i="0">
                          <a:solidFill>
                            <a:schemeClr val="tx1"/>
                          </a:solidFill>
                          <a:effectLst/>
                          <a:ea typeface="Meiryo UI" panose="020B0604030504040204" pitchFamily="50" charset="-128"/>
                        </a:rPr>
                        <a:t>​</a:t>
                      </a:r>
                      <a:r>
                        <a:rPr lang="en-US" altLang="ja-JP" sz="1100" b="0" i="0">
                          <a:solidFill>
                            <a:schemeClr val="tx1"/>
                          </a:solidFill>
                          <a:effectLst/>
                          <a:ea typeface="Meiryo UI" panose="020B0604030504040204" pitchFamily="50" charset="-128"/>
                        </a:rPr>
                        <a:t>60</a:t>
                      </a:r>
                      <a:endParaRPr lang="ja-JP" altLang="en-US" sz="1100" b="0" i="0">
                        <a:solidFill>
                          <a:schemeClr val="tx1"/>
                        </a:solidFill>
                        <a:effectLst/>
                        <a:ea typeface="Meiryo UI" panose="020B0604030504040204" pitchFamily="50" charset="-128"/>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auto">
                        <a:lnSpc>
                          <a:spcPts val="1100"/>
                        </a:lnSpc>
                      </a:pPr>
                      <a:r>
                        <a:rPr lang="en-US" altLang="ja-JP" sz="1100" b="0" i="0">
                          <a:solidFill>
                            <a:schemeClr val="tx1"/>
                          </a:solidFill>
                          <a:effectLst/>
                          <a:ea typeface="Meiryo UI" panose="020B0604030504040204" pitchFamily="50" charset="-128"/>
                        </a:rPr>
                        <a:t>16</a:t>
                      </a:r>
                      <a:r>
                        <a:rPr lang="ja-JP" altLang="en-US" sz="1100" b="0" i="0">
                          <a:solidFill>
                            <a:schemeClr val="tx1"/>
                          </a:solidFill>
                          <a:effectLst/>
                          <a:ea typeface="Meiryo UI" panose="020B0604030504040204" pitchFamily="50" charset="-128"/>
                        </a:rPr>
                        <a:t>​</a:t>
                      </a:r>
                      <a:r>
                        <a:rPr lang="en-US" altLang="ja-JP" sz="1100" b="0" i="0">
                          <a:solidFill>
                            <a:schemeClr val="tx1"/>
                          </a:solidFill>
                          <a:effectLst/>
                          <a:ea typeface="Meiryo UI" panose="020B0604030504040204" pitchFamily="50" charset="-128"/>
                        </a:rPr>
                        <a:t>.0</a:t>
                      </a:r>
                      <a:r>
                        <a:rPr lang="ja-JP" altLang="en-US" sz="1100" b="0" i="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extLst>
                  <a:ext uri="{0D108BD9-81ED-4DB2-BD59-A6C34878D82A}">
                    <a16:rowId xmlns:a16="http://schemas.microsoft.com/office/drawing/2014/main" val="3689474935"/>
                  </a:ext>
                </a:extLst>
              </a:tr>
              <a:tr h="0">
                <a:tc>
                  <a:txBody>
                    <a:bodyPr/>
                    <a:lstStyle/>
                    <a:p>
                      <a:pPr algn="l" fontAlgn="base">
                        <a:lnSpc>
                          <a:spcPts val="1100"/>
                        </a:lnSpc>
                      </a:pPr>
                      <a:r>
                        <a:rPr lang="ja-JP" altLang="en-US" sz="1100" b="0" i="0" dirty="0">
                          <a:solidFill>
                            <a:schemeClr val="tx1"/>
                          </a:solidFill>
                          <a:effectLst/>
                          <a:latin typeface="Meiryo UI" panose="020B0604030504040204" pitchFamily="50" charset="-128"/>
                          <a:ea typeface="Meiryo UI" panose="020B0604030504040204" pitchFamily="50" charset="-128"/>
                        </a:rPr>
                        <a:t>中央構造線断層帯</a:t>
                      </a:r>
                      <a:r>
                        <a:rPr lang="ja-JP" altLang="en-US" sz="1100" b="0" i="0" dirty="0">
                          <a:solidFill>
                            <a:schemeClr val="tx1"/>
                          </a:solidFill>
                          <a:effectLst/>
                          <a:ea typeface="Meiryo UI" panose="020B0604030504040204" pitchFamily="50" charset="-128"/>
                        </a:rPr>
                        <a:t>（</a:t>
                      </a:r>
                      <a:r>
                        <a:rPr lang="en-US" altLang="ja-JP" sz="1100" b="0" i="0" dirty="0">
                          <a:solidFill>
                            <a:schemeClr val="tx1"/>
                          </a:solidFill>
                          <a:effectLst/>
                          <a:ea typeface="Meiryo UI" panose="020B0604030504040204" pitchFamily="50" charset="-128"/>
                        </a:rPr>
                        <a:t>H29</a:t>
                      </a:r>
                      <a:r>
                        <a:rPr lang="ja-JP" altLang="en-US" sz="1100" b="0" i="0" dirty="0">
                          <a:solidFill>
                            <a:schemeClr val="tx1"/>
                          </a:solidFill>
                          <a:effectLst/>
                          <a:ea typeface="Meiryo UI" panose="020B0604030504040204" pitchFamily="50" charset="-128"/>
                        </a:rPr>
                        <a:t>）</a:t>
                      </a:r>
                      <a:endParaRPr lang="zh-CN" altLang="en-US" sz="1100" b="0" i="0" dirty="0">
                        <a:solidFill>
                          <a:schemeClr val="tx1"/>
                        </a:solidFill>
                        <a:effectLst/>
                        <a:latin typeface="Meiryo UI" panose="020B0604030504040204" pitchFamily="50" charset="-128"/>
                        <a:ea typeface="Meiryo UI" panose="020B0604030504040204" pitchFamily="50" charset="-128"/>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ctr">
                        <a:lnSpc>
                          <a:spcPts val="1100"/>
                        </a:lnSpc>
                      </a:pPr>
                      <a:r>
                        <a:rPr lang="en-US" altLang="ja-JP" sz="1100" b="1" i="0" u="none" strike="noStrike" dirty="0">
                          <a:solidFill>
                            <a:schemeClr val="tx1"/>
                          </a:solidFill>
                          <a:effectLst/>
                          <a:latin typeface="Meiryo UI" panose="020B0604030504040204" pitchFamily="50" charset="-128"/>
                          <a:ea typeface="Meiryo UI" panose="020B0604030504040204" pitchFamily="50" charset="-128"/>
                        </a:rPr>
                        <a:t>7.3</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en-US" altLang="ja-JP" sz="1100" b="0" i="0">
                          <a:solidFill>
                            <a:schemeClr val="tx1"/>
                          </a:solidFill>
                          <a:effectLst/>
                          <a:ea typeface="Meiryo UI" panose="020B0604030504040204" pitchFamily="50" charset="-128"/>
                        </a:rPr>
                        <a:t>76</a:t>
                      </a:r>
                      <a:endParaRPr lang="ja-JP" altLang="en-US" sz="1100" b="0" i="0">
                        <a:solidFill>
                          <a:schemeClr val="tx1"/>
                        </a:solidFill>
                        <a:effectLst/>
                        <a:ea typeface="Meiryo UI" panose="020B0604030504040204" pitchFamily="50" charset="-128"/>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en-US" altLang="ja-JP" sz="1100" b="0" i="0">
                          <a:solidFill>
                            <a:schemeClr val="tx1"/>
                          </a:solidFill>
                          <a:effectLst/>
                          <a:ea typeface="Meiryo UI" panose="020B0604030504040204" pitchFamily="50" charset="-128"/>
                        </a:rPr>
                        <a:t>18.0</a:t>
                      </a:r>
                      <a:r>
                        <a:rPr lang="ja-JP" altLang="en-US" sz="1100" b="0" i="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extLst>
                  <a:ext uri="{0D108BD9-81ED-4DB2-BD59-A6C34878D82A}">
                    <a16:rowId xmlns:a16="http://schemas.microsoft.com/office/drawing/2014/main" val="2624921505"/>
                  </a:ext>
                </a:extLst>
              </a:tr>
              <a:tr h="0">
                <a:tc>
                  <a:txBody>
                    <a:bodyPr/>
                    <a:lstStyle/>
                    <a:p>
                      <a:pPr algn="l" fontAlgn="base">
                        <a:lnSpc>
                          <a:spcPts val="1100"/>
                        </a:lnSpc>
                      </a:pPr>
                      <a:r>
                        <a:rPr lang="zh-CN" altLang="en-US" sz="1100" b="0" i="0" dirty="0">
                          <a:solidFill>
                            <a:schemeClr val="tx1"/>
                          </a:solidFill>
                          <a:effectLst/>
                          <a:ea typeface="Meiryo UI" panose="020B0604030504040204" pitchFamily="50" charset="-128"/>
                        </a:rPr>
                        <a:t>大阪湾断層帯​</a:t>
                      </a:r>
                      <a:r>
                        <a:rPr lang="ja-JP" altLang="en-US" sz="1100" b="0" i="0" dirty="0">
                          <a:solidFill>
                            <a:schemeClr val="tx1"/>
                          </a:solidFill>
                          <a:effectLst/>
                          <a:ea typeface="Meiryo UI" panose="020B0604030504040204" pitchFamily="50" charset="-128"/>
                        </a:rPr>
                        <a:t>（</a:t>
                      </a:r>
                      <a:r>
                        <a:rPr lang="en-US" altLang="ja-JP" sz="1100" b="0" i="0" dirty="0">
                          <a:solidFill>
                            <a:schemeClr val="tx1"/>
                          </a:solidFill>
                          <a:effectLst/>
                          <a:ea typeface="Meiryo UI" panose="020B0604030504040204" pitchFamily="50" charset="-128"/>
                        </a:rPr>
                        <a:t>H17</a:t>
                      </a:r>
                      <a:r>
                        <a:rPr lang="ja-JP" altLang="en-US" sz="1100" b="0" i="0" dirty="0">
                          <a:solidFill>
                            <a:schemeClr val="tx1"/>
                          </a:solidFill>
                          <a:effectLst/>
                          <a:ea typeface="Meiryo UI" panose="020B0604030504040204" pitchFamily="50" charset="-128"/>
                        </a:rPr>
                        <a:t>）</a:t>
                      </a:r>
                      <a:endParaRPr lang="zh-CN" altLang="en-US" sz="1100" b="0" i="0" dirty="0">
                        <a:solidFill>
                          <a:schemeClr val="tx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ctr">
                        <a:lnSpc>
                          <a:spcPts val="1100"/>
                        </a:lnSpc>
                      </a:pPr>
                      <a:r>
                        <a:rPr lang="en-US" altLang="ja-JP" sz="1100" b="1" i="0" u="none" strike="noStrike" dirty="0">
                          <a:solidFill>
                            <a:schemeClr val="tx1"/>
                          </a:solidFill>
                          <a:effectLst/>
                          <a:latin typeface="Meiryo UI" panose="020B0604030504040204" pitchFamily="50" charset="-128"/>
                          <a:ea typeface="Meiryo UI" panose="020B0604030504040204" pitchFamily="50" charset="-128"/>
                        </a:rPr>
                        <a:t>6.9</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ja-JP" altLang="en-US" sz="1100" b="0" i="0" dirty="0">
                          <a:solidFill>
                            <a:schemeClr val="tx1"/>
                          </a:solidFill>
                          <a:effectLst/>
                          <a:ea typeface="Meiryo UI" panose="020B0604030504040204" pitchFamily="50" charset="-128"/>
                        </a:rPr>
                        <a:t>​</a:t>
                      </a:r>
                      <a:r>
                        <a:rPr lang="en-US" altLang="ja-JP" sz="1100" b="0" i="0" dirty="0">
                          <a:solidFill>
                            <a:schemeClr val="tx1"/>
                          </a:solidFill>
                          <a:effectLst/>
                          <a:ea typeface="Meiryo UI" panose="020B0604030504040204" pitchFamily="50" charset="-128"/>
                        </a:rPr>
                        <a:t>44</a:t>
                      </a:r>
                      <a:endParaRPr lang="ja-JP" altLang="en-US" sz="1100" b="0" i="0" dirty="0">
                        <a:solidFill>
                          <a:schemeClr val="tx1"/>
                        </a:solidFill>
                        <a:effectLst/>
                        <a:ea typeface="Meiryo UI" panose="020B0604030504040204" pitchFamily="50" charset="-128"/>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en-US" altLang="ja-JP" sz="1100" b="0" i="0">
                          <a:solidFill>
                            <a:schemeClr val="tx1"/>
                          </a:solidFill>
                          <a:effectLst/>
                          <a:ea typeface="Meiryo UI" panose="020B0604030504040204" pitchFamily="50" charset="-128"/>
                        </a:rPr>
                        <a:t>12.0</a:t>
                      </a:r>
                      <a:r>
                        <a:rPr lang="ja-JP" altLang="en-US" sz="1100" b="0" i="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extLst>
                  <a:ext uri="{0D108BD9-81ED-4DB2-BD59-A6C34878D82A}">
                    <a16:rowId xmlns:a16="http://schemas.microsoft.com/office/drawing/2014/main" val="1728904647"/>
                  </a:ext>
                </a:extLst>
              </a:tr>
              <a:tr h="0">
                <a:tc>
                  <a:txBody>
                    <a:bodyPr/>
                    <a:lstStyle/>
                    <a:p>
                      <a:pPr algn="l" fontAlgn="base">
                        <a:lnSpc>
                          <a:spcPts val="1100"/>
                        </a:lnSpc>
                      </a:pPr>
                      <a:r>
                        <a:rPr lang="ja-JP" altLang="en-US" sz="1100" b="0" i="0" dirty="0">
                          <a:solidFill>
                            <a:schemeClr val="tx1"/>
                          </a:solidFill>
                          <a:effectLst/>
                          <a:ea typeface="Meiryo UI" panose="020B0604030504040204" pitchFamily="50" charset="-128"/>
                        </a:rPr>
                        <a:t>京都西山断層帯​</a:t>
                      </a:r>
                      <a:r>
                        <a:rPr lang="en-US" altLang="ja-JP" sz="1100" b="0" i="0" dirty="0">
                          <a:solidFill>
                            <a:schemeClr val="tx1"/>
                          </a:solidFill>
                          <a:effectLst/>
                          <a:ea typeface="Meiryo UI" panose="020B0604030504040204" pitchFamily="50" charset="-128"/>
                        </a:rPr>
                        <a:t>(H17)</a:t>
                      </a:r>
                      <a:endParaRPr lang="ja-JP" altLang="en-US" sz="1100" b="0" i="0" dirty="0">
                        <a:solidFill>
                          <a:schemeClr val="tx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ctr">
                        <a:lnSpc>
                          <a:spcPts val="1100"/>
                        </a:lnSpc>
                      </a:pPr>
                      <a:r>
                        <a:rPr lang="en-US" altLang="ja-JP" sz="1100" b="1" i="0" u="none" strike="noStrike" dirty="0">
                          <a:solidFill>
                            <a:schemeClr val="tx1"/>
                          </a:solidFill>
                          <a:effectLst/>
                          <a:latin typeface="Meiryo UI" panose="020B0604030504040204" pitchFamily="50" charset="-128"/>
                          <a:ea typeface="Meiryo UI" panose="020B0604030504040204" pitchFamily="50" charset="-128"/>
                        </a:rPr>
                        <a:t>7.0</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auto">
                        <a:lnSpc>
                          <a:spcPts val="1100"/>
                        </a:lnSpc>
                      </a:pPr>
                      <a:r>
                        <a:rPr lang="ja-JP" altLang="en-US" sz="1100" b="0" i="0" dirty="0">
                          <a:solidFill>
                            <a:schemeClr val="tx1"/>
                          </a:solidFill>
                          <a:effectLst/>
                          <a:ea typeface="Meiryo UI" panose="020B0604030504040204" pitchFamily="50" charset="-128"/>
                        </a:rPr>
                        <a:t>​</a:t>
                      </a:r>
                      <a:r>
                        <a:rPr lang="en-US" altLang="ja-JP" sz="1100" b="0" i="0" dirty="0">
                          <a:solidFill>
                            <a:schemeClr val="tx1"/>
                          </a:solidFill>
                          <a:effectLst/>
                          <a:ea typeface="Meiryo UI" panose="020B0604030504040204" pitchFamily="50" charset="-128"/>
                        </a:rPr>
                        <a:t>48</a:t>
                      </a:r>
                      <a:endParaRPr lang="ja-JP" altLang="en-US" sz="1100" b="0" i="0" dirty="0">
                        <a:solidFill>
                          <a:schemeClr val="tx1"/>
                        </a:solidFill>
                        <a:effectLst/>
                        <a:ea typeface="Meiryo UI" panose="020B0604030504040204" pitchFamily="50" charset="-128"/>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100" b="0" i="0" u="none" strike="noStrike" kern="1200" cap="none" spc="0" normalizeH="0" baseline="0" noProof="0">
                          <a:ln>
                            <a:noFill/>
                          </a:ln>
                          <a:solidFill>
                            <a:schemeClr val="tx1"/>
                          </a:solidFill>
                          <a:effectLst/>
                          <a:uLnTx/>
                          <a:uFillTx/>
                          <a:latin typeface="Meiryo UI"/>
                          <a:ea typeface="Meiryo UI" panose="020B0604030504040204" pitchFamily="50" charset="-128"/>
                          <a:cs typeface="+mn-cs"/>
                        </a:rPr>
                        <a:t>18.0</a:t>
                      </a:r>
                      <a:r>
                        <a:rPr kumimoji="1" lang="ja-JP" altLang="en-US" sz="1100" b="0" i="0" u="none" strike="noStrike" kern="1200" cap="none" spc="0" normalizeH="0" baseline="0" noProof="0">
                          <a:ln>
                            <a:noFill/>
                          </a:ln>
                          <a:solidFill>
                            <a:schemeClr val="tx1"/>
                          </a:solidFill>
                          <a:effectLst/>
                          <a:uLnTx/>
                          <a:uFillTx/>
                          <a:latin typeface="Meiryo UI"/>
                          <a:ea typeface="Meiryo UI" panose="020B0604030504040204" pitchFamily="50" charset="-128"/>
                          <a:cs typeface="+mn-cs"/>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extLst>
                  <a:ext uri="{0D108BD9-81ED-4DB2-BD59-A6C34878D82A}">
                    <a16:rowId xmlns:a16="http://schemas.microsoft.com/office/drawing/2014/main" val="925160304"/>
                  </a:ext>
                </a:extLst>
              </a:tr>
              <a:tr h="0">
                <a:tc>
                  <a:txBody>
                    <a:bodyPr/>
                    <a:lstStyle/>
                    <a:p>
                      <a:pPr algn="l" fontAlgn="base">
                        <a:lnSpc>
                          <a:spcPts val="1100"/>
                        </a:lnSpc>
                      </a:pPr>
                      <a:r>
                        <a:rPr lang="ja-JP" altLang="en-US" sz="1100" b="0" i="0" dirty="0">
                          <a:solidFill>
                            <a:schemeClr val="tx1"/>
                          </a:solidFill>
                          <a:effectLst/>
                          <a:ea typeface="Meiryo UI" panose="020B0604030504040204" pitchFamily="50" charset="-128"/>
                        </a:rPr>
                        <a:t>花折断層帯​（</a:t>
                      </a:r>
                      <a:r>
                        <a:rPr lang="en-US" altLang="ja-JP" sz="1100" b="0" i="0" dirty="0">
                          <a:solidFill>
                            <a:schemeClr val="tx1"/>
                          </a:solidFill>
                          <a:effectLst/>
                          <a:ea typeface="Meiryo UI" panose="020B0604030504040204" pitchFamily="50" charset="-128"/>
                        </a:rPr>
                        <a:t>H15</a:t>
                      </a:r>
                      <a:r>
                        <a:rPr lang="ja-JP" altLang="en-US" sz="1100" b="0" i="0" dirty="0">
                          <a:solidFill>
                            <a:schemeClr val="tx1"/>
                          </a:solidFill>
                          <a:effectLst/>
                          <a:ea typeface="Meiryo UI" panose="020B0604030504040204" pitchFamily="50" charset="-128"/>
                        </a:rPr>
                        <a:t>）</a:t>
                      </a:r>
                      <a:endParaRPr lang="ja-JP" altLang="en-US" sz="1100" b="0" i="0" dirty="0">
                        <a:solidFill>
                          <a:schemeClr val="tx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ctr">
                        <a:lnSpc>
                          <a:spcPts val="1100"/>
                        </a:lnSpc>
                      </a:pPr>
                      <a:r>
                        <a:rPr lang="en-US" altLang="ja-JP" sz="1100" b="1" i="0" u="none" strike="noStrike">
                          <a:solidFill>
                            <a:schemeClr val="tx1"/>
                          </a:solidFill>
                          <a:effectLst/>
                          <a:latin typeface="Meiryo UI" panose="020B0604030504040204" pitchFamily="50" charset="-128"/>
                          <a:ea typeface="Meiryo UI" panose="020B0604030504040204" pitchFamily="50" charset="-128"/>
                        </a:rPr>
                        <a:t>7.2</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ja-JP" altLang="en-US" sz="1100" b="0" i="0" dirty="0">
                          <a:solidFill>
                            <a:schemeClr val="tx1"/>
                          </a:solidFill>
                          <a:effectLst/>
                          <a:ea typeface="Meiryo UI" panose="020B0604030504040204" pitchFamily="50" charset="-128"/>
                        </a:rPr>
                        <a:t>​</a:t>
                      </a:r>
                      <a:r>
                        <a:rPr lang="en-US" altLang="ja-JP" sz="1100" b="0" i="0" dirty="0">
                          <a:solidFill>
                            <a:schemeClr val="tx1"/>
                          </a:solidFill>
                          <a:effectLst/>
                          <a:ea typeface="Meiryo UI" panose="020B0604030504040204" pitchFamily="50" charset="-128"/>
                        </a:rPr>
                        <a:t>68</a:t>
                      </a:r>
                      <a:endParaRPr lang="ja-JP" altLang="en-US" sz="1100" b="0" i="0" dirty="0">
                        <a:solidFill>
                          <a:schemeClr val="tx1"/>
                        </a:solidFill>
                        <a:effectLst/>
                        <a:ea typeface="Meiryo UI" panose="020B0604030504040204" pitchFamily="50" charset="-128"/>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100" b="0" i="0" u="none" strike="noStrike" kern="1200" cap="none" spc="0" normalizeH="0" baseline="0" noProof="0">
                          <a:ln>
                            <a:noFill/>
                          </a:ln>
                          <a:solidFill>
                            <a:schemeClr val="tx1"/>
                          </a:solidFill>
                          <a:effectLst/>
                          <a:uLnTx/>
                          <a:uFillTx/>
                          <a:latin typeface="Meiryo UI"/>
                          <a:ea typeface="Meiryo UI" panose="020B0604030504040204" pitchFamily="50" charset="-128"/>
                          <a:cs typeface="+mn-cs"/>
                        </a:rPr>
                        <a:t>18.0</a:t>
                      </a:r>
                      <a:r>
                        <a:rPr kumimoji="1" lang="ja-JP" altLang="en-US" sz="1100" b="0" i="0" u="none" strike="noStrike" kern="1200" cap="none" spc="0" normalizeH="0" baseline="0" noProof="0">
                          <a:ln>
                            <a:noFill/>
                          </a:ln>
                          <a:solidFill>
                            <a:schemeClr val="tx1"/>
                          </a:solidFill>
                          <a:effectLst/>
                          <a:uLnTx/>
                          <a:uFillTx/>
                          <a:latin typeface="Meiryo UI"/>
                          <a:ea typeface="Meiryo UI" panose="020B0604030504040204" pitchFamily="50" charset="-128"/>
                          <a:cs typeface="+mn-cs"/>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extLst>
                  <a:ext uri="{0D108BD9-81ED-4DB2-BD59-A6C34878D82A}">
                    <a16:rowId xmlns:a16="http://schemas.microsoft.com/office/drawing/2014/main" val="1974889265"/>
                  </a:ext>
                </a:extLst>
              </a:tr>
              <a:tr h="0">
                <a:tc>
                  <a:txBody>
                    <a:bodyPr/>
                    <a:lstStyle/>
                    <a:p>
                      <a:pPr algn="l" fontAlgn="base">
                        <a:lnSpc>
                          <a:spcPts val="1100"/>
                        </a:lnSpc>
                      </a:pPr>
                      <a:r>
                        <a:rPr lang="ja-JP" altLang="en-US" sz="1100" b="0" i="0" dirty="0">
                          <a:solidFill>
                            <a:schemeClr val="tx1"/>
                          </a:solidFill>
                          <a:effectLst/>
                          <a:ea typeface="Meiryo UI" panose="020B0604030504040204" pitchFamily="50" charset="-128"/>
                        </a:rPr>
                        <a:t>琵琶湖西岸断層帯​（</a:t>
                      </a:r>
                      <a:r>
                        <a:rPr lang="en-US" altLang="ja-JP" sz="1100" b="0" i="0" dirty="0">
                          <a:solidFill>
                            <a:schemeClr val="tx1"/>
                          </a:solidFill>
                          <a:effectLst/>
                          <a:ea typeface="Meiryo UI" panose="020B0604030504040204" pitchFamily="50" charset="-128"/>
                        </a:rPr>
                        <a:t>H21</a:t>
                      </a:r>
                      <a:r>
                        <a:rPr lang="ja-JP" altLang="en-US" sz="1100" b="0" i="0" dirty="0">
                          <a:solidFill>
                            <a:schemeClr val="tx1"/>
                          </a:solidFill>
                          <a:effectLst/>
                          <a:ea typeface="Meiryo UI" panose="020B0604030504040204" pitchFamily="50" charset="-128"/>
                        </a:rPr>
                        <a:t>）</a:t>
                      </a:r>
                      <a:endParaRPr lang="ja-JP" altLang="en-US" sz="1100" b="0" i="0" dirty="0">
                        <a:solidFill>
                          <a:schemeClr val="tx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ctr">
                        <a:lnSpc>
                          <a:spcPts val="1100"/>
                        </a:lnSpc>
                      </a:pPr>
                      <a:r>
                        <a:rPr lang="en-US" altLang="ja-JP" sz="1100" b="1" i="0" u="none" strike="noStrike">
                          <a:solidFill>
                            <a:schemeClr val="tx1"/>
                          </a:solidFill>
                          <a:effectLst/>
                          <a:latin typeface="Meiryo UI" panose="020B0604030504040204" pitchFamily="50" charset="-128"/>
                          <a:ea typeface="Meiryo UI" panose="020B0604030504040204" pitchFamily="50" charset="-128"/>
                        </a:rPr>
                        <a:t>7.2</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auto">
                        <a:lnSpc>
                          <a:spcPts val="1100"/>
                        </a:lnSpc>
                      </a:pPr>
                      <a:r>
                        <a:rPr lang="en-US" altLang="ja-JP" sz="1100" b="0" i="0" dirty="0">
                          <a:solidFill>
                            <a:schemeClr val="tx1"/>
                          </a:solidFill>
                          <a:effectLst/>
                          <a:ea typeface="Meiryo UI" panose="020B0604030504040204" pitchFamily="50" charset="-128"/>
                        </a:rPr>
                        <a:t>64</a:t>
                      </a:r>
                      <a:r>
                        <a:rPr lang="ja-JP" altLang="en-US" sz="1100" b="0" i="0" dirty="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auto">
                        <a:lnSpc>
                          <a:spcPts val="1100"/>
                        </a:lnSpc>
                      </a:pPr>
                      <a:r>
                        <a:rPr lang="en-US" altLang="ja-JP" sz="1100" b="0" i="0" dirty="0">
                          <a:solidFill>
                            <a:schemeClr val="tx1"/>
                          </a:solidFill>
                          <a:effectLst/>
                          <a:ea typeface="Meiryo UI" panose="020B0604030504040204" pitchFamily="50" charset="-128"/>
                        </a:rPr>
                        <a:t>18.0</a:t>
                      </a:r>
                      <a:r>
                        <a:rPr lang="ja-JP" altLang="en-US" sz="1100" b="0" i="0" dirty="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extLst>
                  <a:ext uri="{0D108BD9-81ED-4DB2-BD59-A6C34878D82A}">
                    <a16:rowId xmlns:a16="http://schemas.microsoft.com/office/drawing/2014/main" val="2348350606"/>
                  </a:ext>
                </a:extLst>
              </a:tr>
              <a:tr h="0">
                <a:tc>
                  <a:txBody>
                    <a:bodyPr/>
                    <a:lstStyle/>
                    <a:p>
                      <a:pPr algn="l" fontAlgn="base">
                        <a:lnSpc>
                          <a:spcPts val="1100"/>
                        </a:lnSpc>
                      </a:pPr>
                      <a:r>
                        <a:rPr lang="ja-JP" altLang="en-US" sz="1100" b="0" i="0" dirty="0">
                          <a:solidFill>
                            <a:schemeClr val="tx1"/>
                          </a:solidFill>
                          <a:effectLst/>
                          <a:ea typeface="Meiryo UI" panose="020B0604030504040204" pitchFamily="50" charset="-128"/>
                        </a:rPr>
                        <a:t>山崎断層帯​（</a:t>
                      </a:r>
                      <a:r>
                        <a:rPr lang="en-US" altLang="ja-JP" sz="1100" b="0" i="0" dirty="0">
                          <a:solidFill>
                            <a:schemeClr val="tx1"/>
                          </a:solidFill>
                          <a:effectLst/>
                          <a:ea typeface="Meiryo UI" panose="020B0604030504040204" pitchFamily="50" charset="-128"/>
                        </a:rPr>
                        <a:t>H25</a:t>
                      </a:r>
                      <a:r>
                        <a:rPr lang="ja-JP" altLang="en-US" sz="1100" b="0" i="0" dirty="0">
                          <a:solidFill>
                            <a:schemeClr val="tx1"/>
                          </a:solidFill>
                          <a:effectLst/>
                          <a:ea typeface="Meiryo UI" panose="020B0604030504040204" pitchFamily="50" charset="-128"/>
                        </a:rPr>
                        <a:t>）</a:t>
                      </a:r>
                      <a:endParaRPr lang="ja-JP" altLang="en-US" sz="1100" b="0" i="0" dirty="0">
                        <a:solidFill>
                          <a:schemeClr val="tx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ctr">
                        <a:lnSpc>
                          <a:spcPts val="1100"/>
                        </a:lnSpc>
                      </a:pPr>
                      <a:r>
                        <a:rPr lang="en-US" altLang="ja-JP" sz="1100" b="1" i="0" u="none" strike="noStrike">
                          <a:solidFill>
                            <a:schemeClr val="tx1"/>
                          </a:solidFill>
                          <a:effectLst/>
                          <a:latin typeface="Meiryo UI" panose="020B0604030504040204" pitchFamily="50" charset="-128"/>
                          <a:ea typeface="Meiryo UI" panose="020B0604030504040204" pitchFamily="50" charset="-128"/>
                        </a:rPr>
                        <a:t>7.2</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ja-JP" altLang="en-US" sz="1100" b="0" i="0">
                          <a:solidFill>
                            <a:schemeClr val="tx1"/>
                          </a:solidFill>
                          <a:effectLst/>
                          <a:ea typeface="Meiryo UI" panose="020B0604030504040204" pitchFamily="50" charset="-128"/>
                        </a:rPr>
                        <a:t>​</a:t>
                      </a:r>
                      <a:r>
                        <a:rPr lang="en-US" altLang="ja-JP" sz="1100" b="0" i="0">
                          <a:solidFill>
                            <a:schemeClr val="tx1"/>
                          </a:solidFill>
                          <a:effectLst/>
                          <a:ea typeface="Meiryo UI" panose="020B0604030504040204" pitchFamily="50" charset="-128"/>
                        </a:rPr>
                        <a:t>86</a:t>
                      </a:r>
                      <a:endParaRPr lang="ja-JP" altLang="en-US" sz="1100" b="0" i="0">
                        <a:solidFill>
                          <a:schemeClr val="tx1"/>
                        </a:solidFill>
                        <a:effectLst/>
                        <a:ea typeface="Meiryo UI" panose="020B0604030504040204" pitchFamily="50" charset="-128"/>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tc>
                  <a:txBody>
                    <a:bodyPr/>
                    <a:lstStyle/>
                    <a:p>
                      <a:pPr algn="ctr" fontAlgn="auto">
                        <a:lnSpc>
                          <a:spcPts val="1100"/>
                        </a:lnSpc>
                      </a:pPr>
                      <a:r>
                        <a:rPr lang="en-US" altLang="ja-JP" sz="1100" b="0" i="0" dirty="0">
                          <a:solidFill>
                            <a:schemeClr val="tx1"/>
                          </a:solidFill>
                          <a:effectLst/>
                          <a:ea typeface="Meiryo UI" panose="020B0604030504040204" pitchFamily="50" charset="-128"/>
                        </a:rPr>
                        <a:t>18.0</a:t>
                      </a:r>
                      <a:r>
                        <a:rPr lang="ja-JP" altLang="en-US" sz="1100" b="0" i="0" dirty="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CBCBEC"/>
                    </a:solidFill>
                  </a:tcPr>
                </a:tc>
                <a:extLst>
                  <a:ext uri="{0D108BD9-81ED-4DB2-BD59-A6C34878D82A}">
                    <a16:rowId xmlns:a16="http://schemas.microsoft.com/office/drawing/2014/main" val="2765820480"/>
                  </a:ext>
                </a:extLst>
              </a:tr>
              <a:tr h="0">
                <a:tc>
                  <a:txBody>
                    <a:bodyPr/>
                    <a:lstStyle/>
                    <a:p>
                      <a:pPr algn="l" fontAlgn="base">
                        <a:lnSpc>
                          <a:spcPts val="1100"/>
                        </a:lnSpc>
                      </a:pPr>
                      <a:r>
                        <a:rPr lang="zh-TW" altLang="en-US" sz="1100" b="0" i="0" dirty="0">
                          <a:solidFill>
                            <a:schemeClr val="tx1"/>
                          </a:solidFill>
                          <a:effectLst/>
                          <a:ea typeface="Meiryo UI" panose="020B0604030504040204" pitchFamily="50" charset="-128"/>
                        </a:rPr>
                        <a:t>奈良盆地東縁断層帯</a:t>
                      </a:r>
                      <a:r>
                        <a:rPr lang="ja-JP" altLang="en-US" sz="1100" b="0" i="0" dirty="0">
                          <a:solidFill>
                            <a:schemeClr val="tx1"/>
                          </a:solidFill>
                          <a:effectLst/>
                          <a:ea typeface="Meiryo UI" panose="020B0604030504040204" pitchFamily="50" charset="-128"/>
                        </a:rPr>
                        <a:t>（</a:t>
                      </a:r>
                      <a:r>
                        <a:rPr lang="en-US" altLang="ja-JP" sz="1100" b="0" i="0" dirty="0">
                          <a:solidFill>
                            <a:schemeClr val="tx1"/>
                          </a:solidFill>
                          <a:effectLst/>
                          <a:ea typeface="Meiryo UI" panose="020B0604030504040204" pitchFamily="50" charset="-128"/>
                        </a:rPr>
                        <a:t>H17</a:t>
                      </a:r>
                      <a:r>
                        <a:rPr lang="ja-JP" altLang="en-US" sz="1100" b="0" i="0" dirty="0">
                          <a:solidFill>
                            <a:schemeClr val="tx1"/>
                          </a:solidFill>
                          <a:effectLst/>
                          <a:ea typeface="Meiryo UI" panose="020B0604030504040204" pitchFamily="50" charset="-128"/>
                        </a:rPr>
                        <a:t>）</a:t>
                      </a:r>
                      <a:r>
                        <a:rPr lang="zh-TW" altLang="en-US" sz="1100" b="0" i="0" dirty="0">
                          <a:solidFill>
                            <a:schemeClr val="tx1"/>
                          </a:solidFill>
                          <a:effectLst/>
                          <a:ea typeface="Meiryo UI" panose="020B0604030504040204" pitchFamily="50" charset="-128"/>
                        </a:rPr>
                        <a:t>​</a:t>
                      </a:r>
                      <a:endParaRPr lang="zh-TW" altLang="en-US" sz="1100" b="0" i="0" dirty="0">
                        <a:solidFill>
                          <a:schemeClr val="tx1"/>
                        </a:solidFill>
                        <a:effectLst/>
                      </a:endParaRP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ctr">
                        <a:lnSpc>
                          <a:spcPts val="1100"/>
                        </a:lnSpc>
                      </a:pPr>
                      <a:r>
                        <a:rPr lang="en-US" altLang="ja-JP" sz="1100" b="1" i="0" u="none" strike="noStrike" dirty="0">
                          <a:solidFill>
                            <a:schemeClr val="tx1"/>
                          </a:solidFill>
                          <a:effectLst/>
                          <a:latin typeface="Meiryo UI" panose="020B0604030504040204" pitchFamily="50" charset="-128"/>
                          <a:ea typeface="Meiryo UI" panose="020B0604030504040204" pitchFamily="50" charset="-128"/>
                        </a:rPr>
                        <a:t>6.9</a:t>
                      </a:r>
                    </a:p>
                  </a:txBody>
                  <a:tcPr marL="7620" marR="7620" marT="7620" marB="0"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algn="ctr" fontAlgn="auto">
                        <a:lnSpc>
                          <a:spcPts val="1100"/>
                        </a:lnSpc>
                      </a:pPr>
                      <a:r>
                        <a:rPr lang="en-US" altLang="ja-JP" sz="1100" b="0" i="0">
                          <a:solidFill>
                            <a:schemeClr val="tx1"/>
                          </a:solidFill>
                          <a:effectLst/>
                          <a:ea typeface="Meiryo UI" panose="020B0604030504040204" pitchFamily="50" charset="-128"/>
                        </a:rPr>
                        <a:t>36</a:t>
                      </a:r>
                      <a:r>
                        <a:rPr lang="ja-JP" altLang="en-US" sz="1100" b="0" i="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tc>
                  <a:txBody>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altLang="ja-JP" sz="1100" b="0" i="0" dirty="0">
                          <a:solidFill>
                            <a:schemeClr val="tx1"/>
                          </a:solidFill>
                          <a:effectLst/>
                          <a:ea typeface="Meiryo UI" panose="020B0604030504040204" pitchFamily="50" charset="-128"/>
                        </a:rPr>
                        <a:t>18.0</a:t>
                      </a:r>
                      <a:r>
                        <a:rPr lang="ja-JP" altLang="en-US" sz="1100" b="0" i="0" dirty="0">
                          <a:solidFill>
                            <a:schemeClr val="tx1"/>
                          </a:solidFill>
                          <a:effectLst/>
                          <a:ea typeface="Meiryo UI" panose="020B0604030504040204" pitchFamily="50" charset="-128"/>
                        </a:rPr>
                        <a:t>​​</a:t>
                      </a:r>
                    </a:p>
                  </a:txBody>
                  <a:tcPr marL="88203" marR="88203" marT="44101" marB="44101" anchor="ctr">
                    <a:lnL w="11171" cap="flat" cmpd="sng" algn="ctr">
                      <a:solidFill>
                        <a:srgbClr val="FFFFFF"/>
                      </a:solidFill>
                      <a:prstDash val="solid"/>
                      <a:round/>
                      <a:headEnd type="none" w="med" len="med"/>
                      <a:tailEnd type="none" w="med" len="med"/>
                    </a:lnL>
                    <a:lnR w="11171" cap="flat" cmpd="sng" algn="ctr">
                      <a:solidFill>
                        <a:srgbClr val="FFFFFF"/>
                      </a:solidFill>
                      <a:prstDash val="solid"/>
                      <a:round/>
                      <a:headEnd type="none" w="med" len="med"/>
                      <a:tailEnd type="none" w="med" len="med"/>
                    </a:lnR>
                    <a:lnT w="11171" cap="flat" cmpd="sng" algn="ctr">
                      <a:solidFill>
                        <a:srgbClr val="FFFFFF"/>
                      </a:solidFill>
                      <a:prstDash val="solid"/>
                      <a:round/>
                      <a:headEnd type="none" w="med" len="med"/>
                      <a:tailEnd type="none" w="med" len="med"/>
                    </a:lnT>
                    <a:lnB w="11171" cap="flat" cmpd="sng" algn="ctr">
                      <a:solidFill>
                        <a:srgbClr val="FFFFFF"/>
                      </a:solidFill>
                      <a:prstDash val="solid"/>
                      <a:round/>
                      <a:headEnd type="none" w="med" len="med"/>
                      <a:tailEnd type="none" w="med" len="med"/>
                    </a:lnB>
                    <a:solidFill>
                      <a:srgbClr val="E7E7F6"/>
                    </a:solidFill>
                  </a:tcPr>
                </a:tc>
                <a:extLst>
                  <a:ext uri="{0D108BD9-81ED-4DB2-BD59-A6C34878D82A}">
                    <a16:rowId xmlns:a16="http://schemas.microsoft.com/office/drawing/2014/main" val="36020385"/>
                  </a:ext>
                </a:extLst>
              </a:tr>
            </a:tbl>
          </a:graphicData>
        </a:graphic>
      </p:graphicFrame>
      <p:sp>
        <p:nvSpPr>
          <p:cNvPr id="53" name="テキスト ボックス 52">
            <a:extLst>
              <a:ext uri="{FF2B5EF4-FFF2-40B4-BE49-F238E27FC236}">
                <a16:creationId xmlns:a16="http://schemas.microsoft.com/office/drawing/2014/main" id="{9FC12B7B-D110-A27A-400C-DD94FA1CE1B8}"/>
              </a:ext>
            </a:extLst>
          </p:cNvPr>
          <p:cNvSpPr txBox="1"/>
          <p:nvPr/>
        </p:nvSpPr>
        <p:spPr>
          <a:xfrm>
            <a:off x="4640724" y="1891334"/>
            <a:ext cx="4274419" cy="276999"/>
          </a:xfrm>
          <a:prstGeom prst="rect">
            <a:avLst/>
          </a:prstGeom>
          <a:noFill/>
        </p:spPr>
        <p:txBody>
          <a:bodyPr wrap="square" rtlCol="0">
            <a:spAutoFit/>
          </a:bodyPr>
          <a:lstStyle/>
          <a:p>
            <a:pPr algn="ctr"/>
            <a:r>
              <a:rPr kumimoji="1" lang="ja-JP" altLang="en-US" sz="1200" dirty="0">
                <a:latin typeface="+mn-ea"/>
              </a:rPr>
              <a:t>表　</a:t>
            </a:r>
            <a:r>
              <a:rPr kumimoji="1" lang="en-US" altLang="ja-JP" sz="1200" dirty="0">
                <a:latin typeface="+mn-ea"/>
              </a:rPr>
              <a:t>R5.4</a:t>
            </a:r>
            <a:r>
              <a:rPr kumimoji="1" lang="ja-JP" altLang="en-US" sz="1200" dirty="0">
                <a:latin typeface="+mn-ea"/>
              </a:rPr>
              <a:t>月時点の長期評価に基づく断層帯モデル</a:t>
            </a:r>
          </a:p>
        </p:txBody>
      </p:sp>
      <p:sp>
        <p:nvSpPr>
          <p:cNvPr id="15" name="スライド番号プレースホルダー 12">
            <a:extLst>
              <a:ext uri="{FF2B5EF4-FFF2-40B4-BE49-F238E27FC236}">
                <a16:creationId xmlns:a16="http://schemas.microsoft.com/office/drawing/2014/main" id="{6B5AF58D-5963-4430-89BF-A3A9CEA8334B}"/>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4</a:t>
            </a:fld>
            <a:endParaRPr lang="ja-JP" altLang="en-US" dirty="0"/>
          </a:p>
        </p:txBody>
      </p:sp>
      <p:sp>
        <p:nvSpPr>
          <p:cNvPr id="54" name="四角形: 角を丸くする 4">
            <a:extLst>
              <a:ext uri="{FF2B5EF4-FFF2-40B4-BE49-F238E27FC236}">
                <a16:creationId xmlns:a16="http://schemas.microsoft.com/office/drawing/2014/main" id="{9CDAFA5A-6FA2-4F3A-BBC6-D7143737FA9E}"/>
              </a:ext>
            </a:extLst>
          </p:cNvPr>
          <p:cNvSpPr/>
          <p:nvPr/>
        </p:nvSpPr>
        <p:spPr>
          <a:xfrm>
            <a:off x="420399" y="956297"/>
            <a:ext cx="8495001" cy="808413"/>
          </a:xfrm>
          <a:prstGeom prst="roundRect">
            <a:avLst>
              <a:gd name="adj" fmla="val 21625"/>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16000" indent="-216000">
              <a:buFont typeface="Wingdings" panose="05000000000000000000" pitchFamily="2" charset="2"/>
              <a:buChar char="l"/>
            </a:pPr>
            <a:r>
              <a:rPr kumimoji="1" lang="ja-JP" altLang="en-US" sz="1400" b="1" u="sng" dirty="0"/>
              <a:t>地震調査研究推進本部</a:t>
            </a:r>
            <a:r>
              <a:rPr kumimoji="1" lang="ja-JP" altLang="en-US" sz="1200" b="1" dirty="0"/>
              <a:t>（文部科学省）</a:t>
            </a:r>
            <a:r>
              <a:rPr kumimoji="1" lang="ja-JP" altLang="en-US" sz="1400" b="1" dirty="0"/>
              <a:t>が</a:t>
            </a:r>
            <a:r>
              <a:rPr kumimoji="1" lang="ja-JP" altLang="en-US" sz="1400" b="1" u="sng" dirty="0"/>
              <a:t>公表している活断層</a:t>
            </a:r>
            <a:r>
              <a:rPr kumimoji="1" lang="ja-JP" altLang="en-US" sz="1400" b="1" dirty="0"/>
              <a:t>のうち、</a:t>
            </a:r>
            <a:r>
              <a:rPr kumimoji="1" lang="ja-JP" altLang="en-US" sz="1400" b="1" u="sng" dirty="0"/>
              <a:t>大阪府周辺の活断層を検討対象とする</a:t>
            </a:r>
            <a:r>
              <a:rPr kumimoji="1" lang="ja-JP" altLang="en-US" sz="1400" dirty="0"/>
              <a:t>。</a:t>
            </a:r>
            <a:endParaRPr kumimoji="1" lang="en-US" altLang="ja-JP" sz="1400" dirty="0"/>
          </a:p>
          <a:p>
            <a:r>
              <a:rPr kumimoji="1" lang="ja-JP" altLang="en-US" sz="1400" dirty="0"/>
              <a:t>　    現時点で公表されている活断層のうち、大阪府周辺の断層帯は１１断層</a:t>
            </a:r>
            <a:endParaRPr kumimoji="1" lang="en-US" altLang="ja-JP" sz="1400" dirty="0"/>
          </a:p>
          <a:p>
            <a:r>
              <a:rPr kumimoji="1" lang="ja-JP" altLang="en-US" sz="1400" dirty="0"/>
              <a:t>　    令和</a:t>
            </a:r>
            <a:r>
              <a:rPr kumimoji="1" lang="en-US" altLang="ja-JP" sz="1400" dirty="0"/>
              <a:t>5</a:t>
            </a:r>
            <a:r>
              <a:rPr kumimoji="1" lang="ja-JP" altLang="en-US" sz="1400" dirty="0"/>
              <a:t>年度中公表予定の中日本地域（近畿地域）の活断層長期評価結果を確認し最終決定とする。</a:t>
            </a:r>
            <a:endParaRPr kumimoji="1" lang="en-US" altLang="ja-JP" sz="1400" dirty="0"/>
          </a:p>
        </p:txBody>
      </p:sp>
    </p:spTree>
    <p:extLst>
      <p:ext uri="{BB962C8B-B14F-4D97-AF65-F5344CB8AC3E}">
        <p14:creationId xmlns:p14="http://schemas.microsoft.com/office/powerpoint/2010/main" val="4215162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②</a:t>
            </a:r>
            <a:r>
              <a:rPr lang="zh-TW" altLang="en-US" dirty="0"/>
              <a:t>．</a:t>
            </a:r>
            <a:r>
              <a:rPr lang="ja-JP" altLang="en-US" dirty="0"/>
              <a:t>地震動設定の流れ</a:t>
            </a:r>
            <a:endParaRPr lang="ja-JP" altLang="en-US" sz="1600" dirty="0"/>
          </a:p>
        </p:txBody>
      </p:sp>
      <p:sp>
        <p:nvSpPr>
          <p:cNvPr id="15" name="スライド番号プレースホルダー 12">
            <a:extLst>
              <a:ext uri="{FF2B5EF4-FFF2-40B4-BE49-F238E27FC236}">
                <a16:creationId xmlns:a16="http://schemas.microsoft.com/office/drawing/2014/main" id="{6B5AF58D-5963-4430-89BF-A3A9CEA8334B}"/>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5</a:t>
            </a:fld>
            <a:endParaRPr lang="ja-JP" altLang="en-US" dirty="0"/>
          </a:p>
        </p:txBody>
      </p:sp>
      <p:sp>
        <p:nvSpPr>
          <p:cNvPr id="16" name="正方形/長方形 15"/>
          <p:cNvSpPr/>
          <p:nvPr/>
        </p:nvSpPr>
        <p:spPr>
          <a:xfrm>
            <a:off x="165100" y="596901"/>
            <a:ext cx="8870950" cy="620917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489380" y="2017366"/>
            <a:ext cx="4032878" cy="739779"/>
            <a:chOff x="256217" y="1832426"/>
            <a:chExt cx="4032878" cy="739779"/>
          </a:xfrm>
        </p:grpSpPr>
        <p:sp>
          <p:nvSpPr>
            <p:cNvPr id="24" name="テキスト ボックス 23">
              <a:extLst>
                <a:ext uri="{FF2B5EF4-FFF2-40B4-BE49-F238E27FC236}">
                  <a16:creationId xmlns:a16="http://schemas.microsoft.com/office/drawing/2014/main" id="{9852C337-E341-1AED-4047-5D6E6F6BAC07}"/>
                </a:ext>
              </a:extLst>
            </p:cNvPr>
            <p:cNvSpPr txBox="1"/>
            <p:nvPr/>
          </p:nvSpPr>
          <p:spPr>
            <a:xfrm>
              <a:off x="256217" y="1832426"/>
              <a:ext cx="3524878" cy="276999"/>
            </a:xfrm>
            <a:prstGeom prst="rect">
              <a:avLst/>
            </a:prstGeom>
            <a:noFill/>
          </p:spPr>
          <p:txBody>
            <a:bodyPr wrap="square" rtlCol="0">
              <a:spAutoFit/>
            </a:bodyPr>
            <a:lstStyle/>
            <a:p>
              <a:pPr algn="l"/>
              <a:r>
                <a:rPr kumimoji="1" lang="en-US" altLang="ja-JP" sz="1200" dirty="0">
                  <a:latin typeface="+mn-ea"/>
                </a:rPr>
                <a:t>【</a:t>
              </a:r>
              <a:r>
                <a:rPr kumimoji="1" lang="ja-JP" altLang="en-US" sz="1200" dirty="0">
                  <a:latin typeface="+mn-ea"/>
                </a:rPr>
                <a:t>ステップ</a:t>
              </a:r>
              <a:r>
                <a:rPr kumimoji="1" lang="en-US" altLang="ja-JP" sz="1200" dirty="0">
                  <a:latin typeface="+mn-ea"/>
                </a:rPr>
                <a:t>1】</a:t>
              </a:r>
              <a:r>
                <a:rPr kumimoji="1" lang="ja-JP" altLang="en-US" sz="1200" dirty="0">
                  <a:latin typeface="+mn-ea"/>
                </a:rPr>
                <a:t>　断層帯の絞り込み</a:t>
              </a:r>
            </a:p>
          </p:txBody>
        </p:sp>
        <p:sp>
          <p:nvSpPr>
            <p:cNvPr id="25" name="四角形: 角を丸くする 4">
              <a:extLst>
                <a:ext uri="{FF2B5EF4-FFF2-40B4-BE49-F238E27FC236}">
                  <a16:creationId xmlns:a16="http://schemas.microsoft.com/office/drawing/2014/main" id="{3A9F2136-F748-32EC-E17E-5553C3D44FA5}"/>
                </a:ext>
              </a:extLst>
            </p:cNvPr>
            <p:cNvSpPr/>
            <p:nvPr/>
          </p:nvSpPr>
          <p:spPr>
            <a:xfrm>
              <a:off x="498186" y="2083882"/>
              <a:ext cx="3790909" cy="488323"/>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r>
                <a:rPr kumimoji="1" lang="ja-JP" altLang="en-US" sz="1200" dirty="0"/>
                <a:t>大阪府内および周辺の断層帯より、府域に影響の大きいものを選定して絞り込む。</a:t>
              </a:r>
              <a:endParaRPr kumimoji="1" lang="en-US" altLang="ja-JP" sz="1200" dirty="0"/>
            </a:p>
          </p:txBody>
        </p:sp>
      </p:grpSp>
      <p:grpSp>
        <p:nvGrpSpPr>
          <p:cNvPr id="27" name="グループ化 26"/>
          <p:cNvGrpSpPr/>
          <p:nvPr/>
        </p:nvGrpSpPr>
        <p:grpSpPr>
          <a:xfrm>
            <a:off x="489145" y="3665693"/>
            <a:ext cx="4032878" cy="1120499"/>
            <a:chOff x="256217" y="3273412"/>
            <a:chExt cx="4032878" cy="1120499"/>
          </a:xfrm>
        </p:grpSpPr>
        <p:sp>
          <p:nvSpPr>
            <p:cNvPr id="29" name="四角形: 角を丸くする 5">
              <a:extLst>
                <a:ext uri="{FF2B5EF4-FFF2-40B4-BE49-F238E27FC236}">
                  <a16:creationId xmlns:a16="http://schemas.microsoft.com/office/drawing/2014/main" id="{243E8C01-5582-8E73-7FBE-FBE1793FAE8B}"/>
                </a:ext>
              </a:extLst>
            </p:cNvPr>
            <p:cNvSpPr/>
            <p:nvPr/>
          </p:nvSpPr>
          <p:spPr>
            <a:xfrm>
              <a:off x="467139" y="3530154"/>
              <a:ext cx="3821956" cy="863757"/>
            </a:xfrm>
            <a:prstGeom prst="roundRect">
              <a:avLst>
                <a:gd name="adj" fmla="val 13598"/>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r>
                <a:rPr kumimoji="1" lang="ja-JP" altLang="en-US" sz="1200" dirty="0"/>
                <a:t>ステップ</a:t>
              </a:r>
              <a:r>
                <a:rPr kumimoji="1" lang="en-US" altLang="ja-JP" sz="1200" dirty="0"/>
                <a:t>1</a:t>
              </a:r>
              <a:r>
                <a:rPr kumimoji="1" lang="ja-JP" altLang="en-US" sz="1200" dirty="0"/>
                <a:t>で絞り込んだ断層帯に対して、複数の破壊シナリオを想定し、地表面の地震動と震度を算定する。</a:t>
              </a:r>
              <a:endParaRPr kumimoji="1" lang="en-US" altLang="ja-JP" sz="1200" dirty="0"/>
            </a:p>
            <a:p>
              <a:r>
                <a:rPr kumimoji="1" lang="ja-JP" altLang="en-US" sz="1200" dirty="0"/>
                <a:t>地表面の震度を指標とし、府域の影響などについて考察し、破壊シナリオを選択する。</a:t>
              </a:r>
            </a:p>
          </p:txBody>
        </p:sp>
        <p:sp>
          <p:nvSpPr>
            <p:cNvPr id="30" name="テキスト ボックス 29">
              <a:extLst>
                <a:ext uri="{FF2B5EF4-FFF2-40B4-BE49-F238E27FC236}">
                  <a16:creationId xmlns:a16="http://schemas.microsoft.com/office/drawing/2014/main" id="{8A927FE6-8BC0-2A15-E21E-A1BA563086EF}"/>
                </a:ext>
              </a:extLst>
            </p:cNvPr>
            <p:cNvSpPr txBox="1"/>
            <p:nvPr/>
          </p:nvSpPr>
          <p:spPr>
            <a:xfrm>
              <a:off x="256217" y="3273412"/>
              <a:ext cx="4032877" cy="284795"/>
            </a:xfrm>
            <a:prstGeom prst="rect">
              <a:avLst/>
            </a:prstGeom>
            <a:noFill/>
          </p:spPr>
          <p:txBody>
            <a:bodyPr wrap="square" rtlCol="0">
              <a:spAutoFit/>
            </a:bodyPr>
            <a:lstStyle/>
            <a:p>
              <a:pPr algn="l"/>
              <a:r>
                <a:rPr kumimoji="1" lang="en-US" altLang="ja-JP" sz="1200" dirty="0">
                  <a:latin typeface="+mn-ea"/>
                </a:rPr>
                <a:t>【</a:t>
              </a:r>
              <a:r>
                <a:rPr kumimoji="1" lang="ja-JP" altLang="en-US" sz="1200" dirty="0">
                  <a:latin typeface="+mn-ea"/>
                </a:rPr>
                <a:t>ステップ</a:t>
              </a:r>
              <a:r>
                <a:rPr kumimoji="1" lang="en-US" altLang="ja-JP" sz="1200" dirty="0">
                  <a:latin typeface="+mn-ea"/>
                </a:rPr>
                <a:t>2】</a:t>
              </a:r>
              <a:r>
                <a:rPr kumimoji="1" lang="ja-JP" altLang="en-US" sz="1200" dirty="0">
                  <a:latin typeface="+mn-ea"/>
                </a:rPr>
                <a:t>　破壊シナリオの選定</a:t>
              </a:r>
            </a:p>
          </p:txBody>
        </p:sp>
      </p:grpSp>
      <p:grpSp>
        <p:nvGrpSpPr>
          <p:cNvPr id="32" name="グループ化 31"/>
          <p:cNvGrpSpPr/>
          <p:nvPr/>
        </p:nvGrpSpPr>
        <p:grpSpPr>
          <a:xfrm>
            <a:off x="489144" y="5257173"/>
            <a:ext cx="4040401" cy="918538"/>
            <a:chOff x="250838" y="4728209"/>
            <a:chExt cx="4040401" cy="918538"/>
          </a:xfrm>
        </p:grpSpPr>
        <p:sp>
          <p:nvSpPr>
            <p:cNvPr id="33" name="四角形: 角を丸くする 6">
              <a:extLst>
                <a:ext uri="{FF2B5EF4-FFF2-40B4-BE49-F238E27FC236}">
                  <a16:creationId xmlns:a16="http://schemas.microsoft.com/office/drawing/2014/main" id="{E0B9FF77-D86B-83F8-A18E-1D53496C2291}"/>
                </a:ext>
              </a:extLst>
            </p:cNvPr>
            <p:cNvSpPr/>
            <p:nvPr/>
          </p:nvSpPr>
          <p:spPr>
            <a:xfrm>
              <a:off x="471196" y="4966990"/>
              <a:ext cx="3820043" cy="679757"/>
            </a:xfrm>
            <a:prstGeom prst="roundRect">
              <a:avLst>
                <a:gd name="adj" fmla="val 13256"/>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r>
                <a:rPr kumimoji="1" lang="ja-JP" altLang="en-US" sz="1200" dirty="0"/>
                <a:t>ステップ</a:t>
              </a:r>
              <a:r>
                <a:rPr kumimoji="1" lang="en-US" altLang="ja-JP" sz="1200" dirty="0"/>
                <a:t>2</a:t>
              </a:r>
              <a:r>
                <a:rPr kumimoji="1" lang="ja-JP" altLang="en-US" sz="1200" dirty="0"/>
                <a:t>で絞り込んだ破壊シナリオについて、大阪府が地域防災計画の中で想定する地震として高精度な予測手法を用いて、地表面の地震動や震度等を算定する。</a:t>
              </a:r>
            </a:p>
          </p:txBody>
        </p:sp>
        <p:sp>
          <p:nvSpPr>
            <p:cNvPr id="34" name="テキスト ボックス 33">
              <a:extLst>
                <a:ext uri="{FF2B5EF4-FFF2-40B4-BE49-F238E27FC236}">
                  <a16:creationId xmlns:a16="http://schemas.microsoft.com/office/drawing/2014/main" id="{2BB4E764-9F48-C43F-DCD8-97E30B123E01}"/>
                </a:ext>
              </a:extLst>
            </p:cNvPr>
            <p:cNvSpPr txBox="1"/>
            <p:nvPr/>
          </p:nvSpPr>
          <p:spPr>
            <a:xfrm>
              <a:off x="250838" y="4728209"/>
              <a:ext cx="4040400" cy="285421"/>
            </a:xfrm>
            <a:prstGeom prst="rect">
              <a:avLst/>
            </a:prstGeom>
            <a:noFill/>
          </p:spPr>
          <p:txBody>
            <a:bodyPr wrap="square" rtlCol="0">
              <a:spAutoFit/>
            </a:bodyPr>
            <a:lstStyle/>
            <a:p>
              <a:pPr algn="l"/>
              <a:r>
                <a:rPr kumimoji="1" lang="en-US" altLang="ja-JP" sz="1200" dirty="0">
                  <a:latin typeface="+mn-ea"/>
                </a:rPr>
                <a:t>【</a:t>
              </a:r>
              <a:r>
                <a:rPr kumimoji="1" lang="ja-JP" altLang="en-US" sz="1200" dirty="0">
                  <a:latin typeface="+mn-ea"/>
                </a:rPr>
                <a:t>ステップ</a:t>
              </a:r>
              <a:r>
                <a:rPr kumimoji="1" lang="en-US" altLang="ja-JP" sz="1200" dirty="0">
                  <a:latin typeface="+mn-ea"/>
                </a:rPr>
                <a:t>3】</a:t>
              </a:r>
              <a:r>
                <a:rPr kumimoji="1" lang="ja-JP" altLang="en-US" sz="1200" dirty="0">
                  <a:latin typeface="+mn-ea"/>
                </a:rPr>
                <a:t>　被害想定用地震動の詳細検討</a:t>
              </a:r>
            </a:p>
          </p:txBody>
        </p:sp>
      </p:grpSp>
      <p:sp>
        <p:nvSpPr>
          <p:cNvPr id="42" name="角丸四角形 41"/>
          <p:cNvSpPr/>
          <p:nvPr/>
        </p:nvSpPr>
        <p:spPr>
          <a:xfrm>
            <a:off x="103803" y="477769"/>
            <a:ext cx="276893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直下型地震の地震動設定の流れ</a:t>
            </a:r>
          </a:p>
        </p:txBody>
      </p:sp>
      <p:grpSp>
        <p:nvGrpSpPr>
          <p:cNvPr id="47" name="グループ化 46"/>
          <p:cNvGrpSpPr>
            <a:grpSpLocks noChangeAspect="1"/>
          </p:cNvGrpSpPr>
          <p:nvPr/>
        </p:nvGrpSpPr>
        <p:grpSpPr>
          <a:xfrm>
            <a:off x="4697081" y="1947021"/>
            <a:ext cx="1778948" cy="1737554"/>
            <a:chOff x="5630143" y="1878958"/>
            <a:chExt cx="1462237" cy="1428212"/>
          </a:xfrm>
        </p:grpSpPr>
        <p:pic>
          <p:nvPicPr>
            <p:cNvPr id="48" name="図 47">
              <a:extLst>
                <a:ext uri="{FF2B5EF4-FFF2-40B4-BE49-F238E27FC236}">
                  <a16:creationId xmlns:a16="http://schemas.microsoft.com/office/drawing/2014/main" id="{1BF1C963-E2AF-16B1-7D30-0A135DC27F9F}"/>
                </a:ext>
              </a:extLst>
            </p:cNvPr>
            <p:cNvPicPr>
              <a:picLocks noChangeAspect="1"/>
            </p:cNvPicPr>
            <p:nvPr/>
          </p:nvPicPr>
          <p:blipFill rotWithShape="1">
            <a:blip r:embed="rId3"/>
            <a:srcRect l="16705" t="7844" r="1801" b="2434"/>
            <a:stretch/>
          </p:blipFill>
          <p:spPr>
            <a:xfrm>
              <a:off x="5630143" y="1878958"/>
              <a:ext cx="1462237" cy="1428212"/>
            </a:xfrm>
            <a:prstGeom prst="rect">
              <a:avLst/>
            </a:prstGeom>
          </p:spPr>
        </p:pic>
        <p:sp>
          <p:nvSpPr>
            <p:cNvPr id="49" name="フリーフォーム 48"/>
            <p:cNvSpPr/>
            <p:nvPr/>
          </p:nvSpPr>
          <p:spPr>
            <a:xfrm>
              <a:off x="5630143" y="2389039"/>
              <a:ext cx="211062" cy="177949"/>
            </a:xfrm>
            <a:custGeom>
              <a:avLst/>
              <a:gdLst>
                <a:gd name="connsiteX0" fmla="*/ 0 w 347662"/>
                <a:gd name="connsiteY0" fmla="*/ 0 h 292894"/>
                <a:gd name="connsiteX1" fmla="*/ 347662 w 347662"/>
                <a:gd name="connsiteY1" fmla="*/ 292894 h 292894"/>
              </a:gdLst>
              <a:ahLst/>
              <a:cxnLst>
                <a:cxn ang="0">
                  <a:pos x="connsiteX0" y="connsiteY0"/>
                </a:cxn>
                <a:cxn ang="0">
                  <a:pos x="connsiteX1" y="connsiteY1"/>
                </a:cxn>
              </a:cxnLst>
              <a:rect l="l" t="t" r="r" b="b"/>
              <a:pathLst>
                <a:path w="347662" h="292894">
                  <a:moveTo>
                    <a:pt x="0" y="0"/>
                  </a:moveTo>
                  <a:lnTo>
                    <a:pt x="347662" y="292894"/>
                  </a:lnTo>
                </a:path>
              </a:pathLst>
            </a:custGeom>
            <a:noFill/>
            <a:ln w="12700">
              <a:solidFill>
                <a:schemeClr val="accent1"/>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0" name="フリーフォーム 49"/>
            <p:cNvSpPr/>
            <p:nvPr/>
          </p:nvSpPr>
          <p:spPr>
            <a:xfrm>
              <a:off x="5845969" y="2528888"/>
              <a:ext cx="247650" cy="152400"/>
            </a:xfrm>
            <a:custGeom>
              <a:avLst/>
              <a:gdLst>
                <a:gd name="connsiteX0" fmla="*/ 247650 w 247650"/>
                <a:gd name="connsiteY0" fmla="*/ 152400 h 152400"/>
                <a:gd name="connsiteX1" fmla="*/ 0 w 247650"/>
                <a:gd name="connsiteY1" fmla="*/ 0 h 152400"/>
              </a:gdLst>
              <a:ahLst/>
              <a:cxnLst>
                <a:cxn ang="0">
                  <a:pos x="connsiteX0" y="connsiteY0"/>
                </a:cxn>
                <a:cxn ang="0">
                  <a:pos x="connsiteX1" y="connsiteY1"/>
                </a:cxn>
              </a:cxnLst>
              <a:rect l="l" t="t" r="r" b="b"/>
              <a:pathLst>
                <a:path w="247650" h="152400">
                  <a:moveTo>
                    <a:pt x="247650" y="152400"/>
                  </a:moveTo>
                  <a:lnTo>
                    <a:pt x="0" y="0"/>
                  </a:lnTo>
                </a:path>
              </a:pathLst>
            </a:custGeom>
            <a:noFill/>
            <a:ln w="12700">
              <a:solidFill>
                <a:schemeClr val="accent1"/>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1" name="フリーフォーム 50"/>
            <p:cNvSpPr/>
            <p:nvPr/>
          </p:nvSpPr>
          <p:spPr>
            <a:xfrm>
              <a:off x="5976938" y="2595563"/>
              <a:ext cx="540543" cy="454818"/>
            </a:xfrm>
            <a:custGeom>
              <a:avLst/>
              <a:gdLst>
                <a:gd name="connsiteX0" fmla="*/ 0 w 540543"/>
                <a:gd name="connsiteY0" fmla="*/ 454818 h 454818"/>
                <a:gd name="connsiteX1" fmla="*/ 540543 w 540543"/>
                <a:gd name="connsiteY1" fmla="*/ 0 h 454818"/>
              </a:gdLst>
              <a:ahLst/>
              <a:cxnLst>
                <a:cxn ang="0">
                  <a:pos x="connsiteX0" y="connsiteY0"/>
                </a:cxn>
                <a:cxn ang="0">
                  <a:pos x="connsiteX1" y="connsiteY1"/>
                </a:cxn>
              </a:cxnLst>
              <a:rect l="l" t="t" r="r" b="b"/>
              <a:pathLst>
                <a:path w="540543" h="454818">
                  <a:moveTo>
                    <a:pt x="0" y="454818"/>
                  </a:moveTo>
                  <a:lnTo>
                    <a:pt x="540543" y="0"/>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2" name="フリーフォーム 51"/>
            <p:cNvSpPr/>
            <p:nvPr/>
          </p:nvSpPr>
          <p:spPr>
            <a:xfrm>
              <a:off x="6184106" y="2557463"/>
              <a:ext cx="538163" cy="104775"/>
            </a:xfrm>
            <a:custGeom>
              <a:avLst/>
              <a:gdLst>
                <a:gd name="connsiteX0" fmla="*/ 0 w 538163"/>
                <a:gd name="connsiteY0" fmla="*/ 104775 h 104775"/>
                <a:gd name="connsiteX1" fmla="*/ 538163 w 538163"/>
                <a:gd name="connsiteY1" fmla="*/ 0 h 104775"/>
              </a:gdLst>
              <a:ahLst/>
              <a:cxnLst>
                <a:cxn ang="0">
                  <a:pos x="connsiteX0" y="connsiteY0"/>
                </a:cxn>
                <a:cxn ang="0">
                  <a:pos x="connsiteX1" y="connsiteY1"/>
                </a:cxn>
              </a:cxnLst>
              <a:rect l="l" t="t" r="r" b="b"/>
              <a:pathLst>
                <a:path w="538163" h="104775">
                  <a:moveTo>
                    <a:pt x="0" y="104775"/>
                  </a:moveTo>
                  <a:lnTo>
                    <a:pt x="538163" y="0"/>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3" name="フリーフォーム 52"/>
            <p:cNvSpPr/>
            <p:nvPr/>
          </p:nvSpPr>
          <p:spPr>
            <a:xfrm>
              <a:off x="6491288" y="2276475"/>
              <a:ext cx="226218" cy="285750"/>
            </a:xfrm>
            <a:custGeom>
              <a:avLst/>
              <a:gdLst>
                <a:gd name="connsiteX0" fmla="*/ 0 w 226218"/>
                <a:gd name="connsiteY0" fmla="*/ 0 h 285750"/>
                <a:gd name="connsiteX1" fmla="*/ 226218 w 226218"/>
                <a:gd name="connsiteY1" fmla="*/ 133350 h 285750"/>
                <a:gd name="connsiteX2" fmla="*/ 223837 w 226218"/>
                <a:gd name="connsiteY2" fmla="*/ 285750 h 285750"/>
              </a:gdLst>
              <a:ahLst/>
              <a:cxnLst>
                <a:cxn ang="0">
                  <a:pos x="connsiteX0" y="connsiteY0"/>
                </a:cxn>
                <a:cxn ang="0">
                  <a:pos x="connsiteX1" y="connsiteY1"/>
                </a:cxn>
                <a:cxn ang="0">
                  <a:pos x="connsiteX2" y="connsiteY2"/>
                </a:cxn>
              </a:cxnLst>
              <a:rect l="l" t="t" r="r" b="b"/>
              <a:pathLst>
                <a:path w="226218" h="285750">
                  <a:moveTo>
                    <a:pt x="0" y="0"/>
                  </a:moveTo>
                  <a:lnTo>
                    <a:pt x="226218" y="133350"/>
                  </a:lnTo>
                  <a:cubicBezTo>
                    <a:pt x="225424" y="184150"/>
                    <a:pt x="224631" y="234950"/>
                    <a:pt x="223837" y="285750"/>
                  </a:cubicBezTo>
                </a:path>
              </a:pathLst>
            </a:custGeom>
            <a:noFill/>
            <a:ln w="12700">
              <a:solidFill>
                <a:schemeClr val="accent1"/>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4" name="フリーフォーム 53"/>
            <p:cNvSpPr/>
            <p:nvPr/>
          </p:nvSpPr>
          <p:spPr>
            <a:xfrm>
              <a:off x="6103144" y="2793206"/>
              <a:ext cx="159544" cy="352425"/>
            </a:xfrm>
            <a:custGeom>
              <a:avLst/>
              <a:gdLst>
                <a:gd name="connsiteX0" fmla="*/ 0 w 159544"/>
                <a:gd name="connsiteY0" fmla="*/ 352425 h 352425"/>
                <a:gd name="connsiteX1" fmla="*/ 159544 w 159544"/>
                <a:gd name="connsiteY1" fmla="*/ 0 h 352425"/>
              </a:gdLst>
              <a:ahLst/>
              <a:cxnLst>
                <a:cxn ang="0">
                  <a:pos x="connsiteX0" y="connsiteY0"/>
                </a:cxn>
                <a:cxn ang="0">
                  <a:pos x="connsiteX1" y="connsiteY1"/>
                </a:cxn>
              </a:cxnLst>
              <a:rect l="l" t="t" r="r" b="b"/>
              <a:pathLst>
                <a:path w="159544" h="352425">
                  <a:moveTo>
                    <a:pt x="0" y="352425"/>
                  </a:moveTo>
                  <a:lnTo>
                    <a:pt x="159544" y="0"/>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5" name="フリーフォーム 54"/>
            <p:cNvSpPr/>
            <p:nvPr/>
          </p:nvSpPr>
          <p:spPr>
            <a:xfrm>
              <a:off x="6853238" y="2005013"/>
              <a:ext cx="95250" cy="569118"/>
            </a:xfrm>
            <a:custGeom>
              <a:avLst/>
              <a:gdLst>
                <a:gd name="connsiteX0" fmla="*/ 95250 w 95250"/>
                <a:gd name="connsiteY0" fmla="*/ 0 h 569118"/>
                <a:gd name="connsiteX1" fmla="*/ 0 w 95250"/>
                <a:gd name="connsiteY1" fmla="*/ 569118 h 569118"/>
              </a:gdLst>
              <a:ahLst/>
              <a:cxnLst>
                <a:cxn ang="0">
                  <a:pos x="connsiteX0" y="connsiteY0"/>
                </a:cxn>
                <a:cxn ang="0">
                  <a:pos x="connsiteX1" y="connsiteY1"/>
                </a:cxn>
              </a:cxnLst>
              <a:rect l="l" t="t" r="r" b="b"/>
              <a:pathLst>
                <a:path w="95250" h="569118">
                  <a:moveTo>
                    <a:pt x="95250" y="0"/>
                  </a:moveTo>
                  <a:lnTo>
                    <a:pt x="0" y="569118"/>
                  </a:lnTo>
                </a:path>
              </a:pathLst>
            </a:custGeom>
            <a:noFill/>
            <a:ln w="12700">
              <a:solidFill>
                <a:schemeClr val="accent1"/>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6" name="フリーフォーム 55"/>
            <p:cNvSpPr/>
            <p:nvPr/>
          </p:nvSpPr>
          <p:spPr>
            <a:xfrm>
              <a:off x="6950869" y="1907381"/>
              <a:ext cx="97631" cy="583407"/>
            </a:xfrm>
            <a:custGeom>
              <a:avLst/>
              <a:gdLst>
                <a:gd name="connsiteX0" fmla="*/ 97631 w 97631"/>
                <a:gd name="connsiteY0" fmla="*/ 0 h 583407"/>
                <a:gd name="connsiteX1" fmla="*/ 0 w 97631"/>
                <a:gd name="connsiteY1" fmla="*/ 583407 h 583407"/>
              </a:gdLst>
              <a:ahLst/>
              <a:cxnLst>
                <a:cxn ang="0">
                  <a:pos x="connsiteX0" y="connsiteY0"/>
                </a:cxn>
                <a:cxn ang="0">
                  <a:pos x="connsiteX1" y="connsiteY1"/>
                </a:cxn>
              </a:cxnLst>
              <a:rect l="l" t="t" r="r" b="b"/>
              <a:pathLst>
                <a:path w="97631" h="583407">
                  <a:moveTo>
                    <a:pt x="97631" y="0"/>
                  </a:moveTo>
                  <a:lnTo>
                    <a:pt x="0" y="583407"/>
                  </a:lnTo>
                </a:path>
              </a:pathLst>
            </a:custGeom>
            <a:noFill/>
            <a:ln w="12700">
              <a:solidFill>
                <a:schemeClr val="accent1"/>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7" name="フリーフォーム 56"/>
            <p:cNvSpPr/>
            <p:nvPr/>
          </p:nvSpPr>
          <p:spPr>
            <a:xfrm>
              <a:off x="6819900" y="2636044"/>
              <a:ext cx="64294" cy="354806"/>
            </a:xfrm>
            <a:custGeom>
              <a:avLst/>
              <a:gdLst>
                <a:gd name="connsiteX0" fmla="*/ 0 w 64294"/>
                <a:gd name="connsiteY0" fmla="*/ 0 h 354806"/>
                <a:gd name="connsiteX1" fmla="*/ 64294 w 64294"/>
                <a:gd name="connsiteY1" fmla="*/ 354806 h 354806"/>
              </a:gdLst>
              <a:ahLst/>
              <a:cxnLst>
                <a:cxn ang="0">
                  <a:pos x="connsiteX0" y="connsiteY0"/>
                </a:cxn>
                <a:cxn ang="0">
                  <a:pos x="connsiteX1" y="connsiteY1"/>
                </a:cxn>
              </a:cxnLst>
              <a:rect l="l" t="t" r="r" b="b"/>
              <a:pathLst>
                <a:path w="64294" h="354806">
                  <a:moveTo>
                    <a:pt x="0" y="0"/>
                  </a:moveTo>
                  <a:lnTo>
                    <a:pt x="64294" y="354806"/>
                  </a:lnTo>
                </a:path>
              </a:pathLst>
            </a:custGeom>
            <a:noFill/>
            <a:ln w="12700">
              <a:solidFill>
                <a:schemeClr val="accent1"/>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8" name="フリーフォーム 57"/>
            <p:cNvSpPr/>
            <p:nvPr/>
          </p:nvSpPr>
          <p:spPr>
            <a:xfrm>
              <a:off x="6710363" y="2557463"/>
              <a:ext cx="61912" cy="414337"/>
            </a:xfrm>
            <a:custGeom>
              <a:avLst/>
              <a:gdLst>
                <a:gd name="connsiteX0" fmla="*/ 61912 w 61912"/>
                <a:gd name="connsiteY0" fmla="*/ 0 h 414337"/>
                <a:gd name="connsiteX1" fmla="*/ 0 w 61912"/>
                <a:gd name="connsiteY1" fmla="*/ 414337 h 414337"/>
              </a:gdLst>
              <a:ahLst/>
              <a:cxnLst>
                <a:cxn ang="0">
                  <a:pos x="connsiteX0" y="connsiteY0"/>
                </a:cxn>
                <a:cxn ang="0">
                  <a:pos x="connsiteX1" y="connsiteY1"/>
                </a:cxn>
              </a:cxnLst>
              <a:rect l="l" t="t" r="r" b="b"/>
              <a:pathLst>
                <a:path w="61912" h="414337">
                  <a:moveTo>
                    <a:pt x="61912" y="0"/>
                  </a:moveTo>
                  <a:lnTo>
                    <a:pt x="0" y="414337"/>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9" name="フリーフォーム 58"/>
            <p:cNvSpPr/>
            <p:nvPr/>
          </p:nvSpPr>
          <p:spPr>
            <a:xfrm>
              <a:off x="6486525" y="2645569"/>
              <a:ext cx="66675" cy="431006"/>
            </a:xfrm>
            <a:custGeom>
              <a:avLst/>
              <a:gdLst>
                <a:gd name="connsiteX0" fmla="*/ 66675 w 66675"/>
                <a:gd name="connsiteY0" fmla="*/ 0 h 431006"/>
                <a:gd name="connsiteX1" fmla="*/ 0 w 66675"/>
                <a:gd name="connsiteY1" fmla="*/ 431006 h 431006"/>
              </a:gdLst>
              <a:ahLst/>
              <a:cxnLst>
                <a:cxn ang="0">
                  <a:pos x="connsiteX0" y="connsiteY0"/>
                </a:cxn>
                <a:cxn ang="0">
                  <a:pos x="connsiteX1" y="connsiteY1"/>
                </a:cxn>
              </a:cxnLst>
              <a:rect l="l" t="t" r="r" b="b"/>
              <a:pathLst>
                <a:path w="66675" h="431006">
                  <a:moveTo>
                    <a:pt x="66675" y="0"/>
                  </a:moveTo>
                  <a:lnTo>
                    <a:pt x="0" y="431006"/>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0" name="フリーフォーム 59"/>
            <p:cNvSpPr/>
            <p:nvPr/>
          </p:nvSpPr>
          <p:spPr>
            <a:xfrm>
              <a:off x="6203156" y="3081338"/>
              <a:ext cx="519113" cy="147637"/>
            </a:xfrm>
            <a:custGeom>
              <a:avLst/>
              <a:gdLst>
                <a:gd name="connsiteX0" fmla="*/ 0 w 519113"/>
                <a:gd name="connsiteY0" fmla="*/ 147637 h 147637"/>
                <a:gd name="connsiteX1" fmla="*/ 519113 w 519113"/>
                <a:gd name="connsiteY1" fmla="*/ 0 h 147637"/>
              </a:gdLst>
              <a:ahLst/>
              <a:cxnLst>
                <a:cxn ang="0">
                  <a:pos x="connsiteX0" y="connsiteY0"/>
                </a:cxn>
                <a:cxn ang="0">
                  <a:pos x="connsiteX1" y="connsiteY1"/>
                </a:cxn>
              </a:cxnLst>
              <a:rect l="l" t="t" r="r" b="b"/>
              <a:pathLst>
                <a:path w="519113" h="147637">
                  <a:moveTo>
                    <a:pt x="0" y="147637"/>
                  </a:moveTo>
                  <a:lnTo>
                    <a:pt x="519113" y="0"/>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61" name="テキスト ボックス 60">
            <a:extLst>
              <a:ext uri="{FF2B5EF4-FFF2-40B4-BE49-F238E27FC236}">
                <a16:creationId xmlns:a16="http://schemas.microsoft.com/office/drawing/2014/main" id="{EA37B90E-C3D8-8CF2-600A-C90A536D2475}"/>
              </a:ext>
            </a:extLst>
          </p:cNvPr>
          <p:cNvSpPr txBox="1"/>
          <p:nvPr/>
        </p:nvSpPr>
        <p:spPr>
          <a:xfrm>
            <a:off x="6610106" y="2012155"/>
            <a:ext cx="1325177" cy="923330"/>
          </a:xfrm>
          <a:prstGeom prst="rect">
            <a:avLst/>
          </a:prstGeom>
          <a:noFill/>
        </p:spPr>
        <p:txBody>
          <a:bodyPr wrap="square" rtlCol="0">
            <a:spAutoFit/>
          </a:bodyPr>
          <a:lstStyle/>
          <a:p>
            <a:r>
              <a:rPr kumimoji="1" lang="ja-JP" altLang="en-US" sz="900" dirty="0">
                <a:solidFill>
                  <a:srgbClr val="FF0000"/>
                </a:solidFill>
              </a:rPr>
              <a:t>上町断層帯</a:t>
            </a:r>
            <a:endParaRPr kumimoji="1" lang="en-US" altLang="ja-JP" sz="900" dirty="0">
              <a:solidFill>
                <a:srgbClr val="FF0000"/>
              </a:solidFill>
            </a:endParaRPr>
          </a:p>
          <a:p>
            <a:r>
              <a:rPr kumimoji="1" lang="ja-JP" altLang="en-US" sz="900" dirty="0">
                <a:solidFill>
                  <a:srgbClr val="FF0000"/>
                </a:solidFill>
              </a:rPr>
              <a:t>生駒断層帯</a:t>
            </a:r>
            <a:endParaRPr kumimoji="1" lang="en-US" altLang="ja-JP" sz="900" dirty="0">
              <a:solidFill>
                <a:srgbClr val="FF0000"/>
              </a:solidFill>
            </a:endParaRPr>
          </a:p>
          <a:p>
            <a:r>
              <a:rPr kumimoji="1" lang="ja-JP" altLang="en-US" sz="900" dirty="0">
                <a:solidFill>
                  <a:srgbClr val="FF0000"/>
                </a:solidFill>
              </a:rPr>
              <a:t>六甲淡路島断層帯</a:t>
            </a:r>
            <a:endParaRPr kumimoji="1" lang="en-US" altLang="ja-JP" sz="900" dirty="0">
              <a:solidFill>
                <a:srgbClr val="FF0000"/>
              </a:solidFill>
            </a:endParaRPr>
          </a:p>
          <a:p>
            <a:r>
              <a:rPr kumimoji="1" lang="ja-JP" altLang="en-US" sz="900" dirty="0">
                <a:solidFill>
                  <a:srgbClr val="FF0000"/>
                </a:solidFill>
              </a:rPr>
              <a:t>有馬高槻断層帯</a:t>
            </a:r>
            <a:endParaRPr kumimoji="1" lang="en-US" altLang="ja-JP" sz="900" dirty="0">
              <a:solidFill>
                <a:srgbClr val="FF0000"/>
              </a:solidFill>
            </a:endParaRPr>
          </a:p>
          <a:p>
            <a:r>
              <a:rPr kumimoji="1" lang="ja-JP" altLang="en-US" sz="900" dirty="0">
                <a:solidFill>
                  <a:srgbClr val="FF0000"/>
                </a:solidFill>
              </a:rPr>
              <a:t>中央構造線断層帯</a:t>
            </a:r>
            <a:endParaRPr kumimoji="1" lang="en-US" altLang="ja-JP" sz="900" dirty="0">
              <a:solidFill>
                <a:srgbClr val="FF0000"/>
              </a:solidFill>
            </a:endParaRPr>
          </a:p>
          <a:p>
            <a:r>
              <a:rPr kumimoji="1" lang="ja-JP" altLang="en-US" sz="900" dirty="0">
                <a:solidFill>
                  <a:srgbClr val="FF0000"/>
                </a:solidFill>
              </a:rPr>
              <a:t>大阪湾断層帯</a:t>
            </a:r>
            <a:endParaRPr kumimoji="1" lang="en-US" altLang="ja-JP" sz="900" dirty="0">
              <a:solidFill>
                <a:srgbClr val="FF0000"/>
              </a:solidFill>
            </a:endParaRPr>
          </a:p>
        </p:txBody>
      </p:sp>
      <p:sp>
        <p:nvSpPr>
          <p:cNvPr id="63" name="テキスト ボックス 62">
            <a:extLst>
              <a:ext uri="{FF2B5EF4-FFF2-40B4-BE49-F238E27FC236}">
                <a16:creationId xmlns:a16="http://schemas.microsoft.com/office/drawing/2014/main" id="{E482321C-F9EE-D015-84DF-9A45C4A72F4D}"/>
              </a:ext>
            </a:extLst>
          </p:cNvPr>
          <p:cNvSpPr txBox="1"/>
          <p:nvPr/>
        </p:nvSpPr>
        <p:spPr>
          <a:xfrm>
            <a:off x="-13792" y="2340932"/>
            <a:ext cx="950977" cy="369332"/>
          </a:xfrm>
          <a:prstGeom prst="rect">
            <a:avLst/>
          </a:prstGeom>
          <a:noFill/>
        </p:spPr>
        <p:txBody>
          <a:bodyPr wrap="square" rtlCol="0">
            <a:spAutoFit/>
          </a:bodyPr>
          <a:lstStyle/>
          <a:p>
            <a:pPr algn="ctr"/>
            <a:r>
              <a:rPr kumimoji="1" lang="ja-JP" altLang="en-US" sz="900" dirty="0">
                <a:latin typeface="+mn-ea"/>
              </a:rPr>
              <a:t>簡便な</a:t>
            </a:r>
            <a:endParaRPr kumimoji="1" lang="en-US" altLang="ja-JP" sz="900" dirty="0">
              <a:latin typeface="+mn-ea"/>
            </a:endParaRPr>
          </a:p>
          <a:p>
            <a:pPr algn="ctr"/>
            <a:r>
              <a:rPr kumimoji="1" lang="ja-JP" altLang="en-US" sz="900" dirty="0">
                <a:latin typeface="+mn-ea"/>
              </a:rPr>
              <a:t>予測手法</a:t>
            </a:r>
          </a:p>
        </p:txBody>
      </p:sp>
      <p:sp>
        <p:nvSpPr>
          <p:cNvPr id="64" name="テキスト ボックス 63">
            <a:extLst>
              <a:ext uri="{FF2B5EF4-FFF2-40B4-BE49-F238E27FC236}">
                <a16:creationId xmlns:a16="http://schemas.microsoft.com/office/drawing/2014/main" id="{3D0E7700-0232-3261-4F0F-FF646E4A397F}"/>
              </a:ext>
            </a:extLst>
          </p:cNvPr>
          <p:cNvSpPr txBox="1"/>
          <p:nvPr/>
        </p:nvSpPr>
        <p:spPr>
          <a:xfrm>
            <a:off x="-13793" y="5641131"/>
            <a:ext cx="950977" cy="369332"/>
          </a:xfrm>
          <a:prstGeom prst="rect">
            <a:avLst/>
          </a:prstGeom>
          <a:noFill/>
        </p:spPr>
        <p:txBody>
          <a:bodyPr wrap="square" rtlCol="0">
            <a:spAutoFit/>
          </a:bodyPr>
          <a:lstStyle/>
          <a:p>
            <a:pPr algn="ctr"/>
            <a:r>
              <a:rPr kumimoji="1" lang="ja-JP" altLang="en-US" sz="900" dirty="0">
                <a:latin typeface="+mn-ea"/>
              </a:rPr>
              <a:t>高精度な</a:t>
            </a:r>
            <a:endParaRPr kumimoji="1" lang="en-US" altLang="ja-JP" sz="900" dirty="0">
              <a:latin typeface="+mn-ea"/>
            </a:endParaRPr>
          </a:p>
          <a:p>
            <a:pPr algn="ctr"/>
            <a:r>
              <a:rPr kumimoji="1" lang="ja-JP" altLang="en-US" sz="900" dirty="0">
                <a:latin typeface="+mn-ea"/>
              </a:rPr>
              <a:t>予測手法</a:t>
            </a:r>
          </a:p>
        </p:txBody>
      </p:sp>
      <p:cxnSp>
        <p:nvCxnSpPr>
          <p:cNvPr id="65" name="直線矢印コネクタ 64">
            <a:extLst>
              <a:ext uri="{FF2B5EF4-FFF2-40B4-BE49-F238E27FC236}">
                <a16:creationId xmlns:a16="http://schemas.microsoft.com/office/drawing/2014/main" id="{B9BD7892-2DA1-9E89-7032-A8A64DCC00D9}"/>
              </a:ext>
            </a:extLst>
          </p:cNvPr>
          <p:cNvCxnSpPr>
            <a:cxnSpLocks/>
          </p:cNvCxnSpPr>
          <p:nvPr/>
        </p:nvCxnSpPr>
        <p:spPr>
          <a:xfrm>
            <a:off x="461696" y="2802905"/>
            <a:ext cx="0" cy="27467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EA37B90E-C3D8-8CF2-600A-C90A536D2475}"/>
              </a:ext>
            </a:extLst>
          </p:cNvPr>
          <p:cNvSpPr txBox="1"/>
          <p:nvPr/>
        </p:nvSpPr>
        <p:spPr>
          <a:xfrm>
            <a:off x="4515748" y="1887408"/>
            <a:ext cx="1842455" cy="246221"/>
          </a:xfrm>
          <a:prstGeom prst="rect">
            <a:avLst/>
          </a:prstGeom>
          <a:noFill/>
        </p:spPr>
        <p:txBody>
          <a:bodyPr wrap="square" rtlCol="0">
            <a:spAutoFit/>
          </a:bodyPr>
          <a:lstStyle/>
          <a:p>
            <a:r>
              <a:rPr kumimoji="1" lang="en-US" altLang="ja-JP" sz="1000" b="1" dirty="0"/>
              <a:t>H19</a:t>
            </a:r>
            <a:r>
              <a:rPr kumimoji="1" lang="ja-JP" altLang="en-US" sz="1000" b="1" dirty="0"/>
              <a:t>算定では</a:t>
            </a:r>
            <a:r>
              <a:rPr kumimoji="1" lang="en-US" altLang="ja-JP" sz="1000" b="1" dirty="0"/>
              <a:t>6</a:t>
            </a:r>
            <a:r>
              <a:rPr kumimoji="1" lang="ja-JP" altLang="en-US" sz="1000" b="1" dirty="0"/>
              <a:t>断層を抽出</a:t>
            </a:r>
            <a:endParaRPr kumimoji="1" lang="en-US" altLang="ja-JP" sz="1000" b="1" dirty="0"/>
          </a:p>
        </p:txBody>
      </p:sp>
      <p:sp>
        <p:nvSpPr>
          <p:cNvPr id="67" name="正方形/長方形 66"/>
          <p:cNvSpPr/>
          <p:nvPr/>
        </p:nvSpPr>
        <p:spPr>
          <a:xfrm>
            <a:off x="6579307" y="1989229"/>
            <a:ext cx="1070172" cy="960373"/>
          </a:xfrm>
          <a:prstGeom prst="rect">
            <a:avLst/>
          </a:pr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4" name="テキスト ボックス 83">
            <a:extLst>
              <a:ext uri="{FF2B5EF4-FFF2-40B4-BE49-F238E27FC236}">
                <a16:creationId xmlns:a16="http://schemas.microsoft.com/office/drawing/2014/main" id="{EA37B90E-C3D8-8CF2-600A-C90A536D2475}"/>
              </a:ext>
            </a:extLst>
          </p:cNvPr>
          <p:cNvSpPr txBox="1"/>
          <p:nvPr/>
        </p:nvSpPr>
        <p:spPr>
          <a:xfrm>
            <a:off x="5505344" y="4085376"/>
            <a:ext cx="1104805" cy="646331"/>
          </a:xfrm>
          <a:prstGeom prst="rect">
            <a:avLst/>
          </a:prstGeom>
          <a:noFill/>
        </p:spPr>
        <p:txBody>
          <a:bodyPr wrap="square" rtlCol="0">
            <a:spAutoFit/>
          </a:bodyPr>
          <a:lstStyle/>
          <a:p>
            <a:r>
              <a:rPr kumimoji="1" lang="ja-JP" altLang="en-US" sz="900" dirty="0"/>
              <a:t>各断層帯に対し</a:t>
            </a:r>
            <a:endParaRPr kumimoji="1" lang="en-US" altLang="ja-JP" sz="900" dirty="0"/>
          </a:p>
          <a:p>
            <a:r>
              <a:rPr kumimoji="1" lang="ja-JP" altLang="en-US" sz="900" dirty="0"/>
              <a:t>複数のアスペリティ</a:t>
            </a:r>
            <a:endParaRPr kumimoji="1" lang="en-US" altLang="ja-JP" sz="900" dirty="0"/>
          </a:p>
          <a:p>
            <a:r>
              <a:rPr kumimoji="1" lang="ja-JP" altLang="en-US" sz="900" dirty="0"/>
              <a:t>複数の破壊開始点</a:t>
            </a:r>
            <a:endParaRPr kumimoji="1" lang="en-US" altLang="ja-JP" sz="900" dirty="0"/>
          </a:p>
          <a:p>
            <a:r>
              <a:rPr kumimoji="1" lang="ja-JP" altLang="en-US" sz="900" dirty="0"/>
              <a:t>を設定</a:t>
            </a:r>
            <a:endParaRPr kumimoji="1" lang="en-US" altLang="ja-JP" sz="900" dirty="0"/>
          </a:p>
        </p:txBody>
      </p:sp>
      <p:grpSp>
        <p:nvGrpSpPr>
          <p:cNvPr id="2" name="グループ化 1">
            <a:extLst>
              <a:ext uri="{FF2B5EF4-FFF2-40B4-BE49-F238E27FC236}">
                <a16:creationId xmlns:a16="http://schemas.microsoft.com/office/drawing/2014/main" id="{397A261A-897D-4DEE-8C1B-745A265C4381}"/>
              </a:ext>
            </a:extLst>
          </p:cNvPr>
          <p:cNvGrpSpPr/>
          <p:nvPr/>
        </p:nvGrpSpPr>
        <p:grpSpPr>
          <a:xfrm>
            <a:off x="6576551" y="3700946"/>
            <a:ext cx="2439657" cy="1242212"/>
            <a:chOff x="4997772" y="3556459"/>
            <a:chExt cx="2439657" cy="1242212"/>
          </a:xfrm>
        </p:grpSpPr>
        <p:grpSp>
          <p:nvGrpSpPr>
            <p:cNvPr id="68" name="グループ化 67"/>
            <p:cNvGrpSpPr>
              <a:grpSpLocks noChangeAspect="1"/>
            </p:cNvGrpSpPr>
            <p:nvPr/>
          </p:nvGrpSpPr>
          <p:grpSpPr>
            <a:xfrm>
              <a:off x="5141326" y="3769306"/>
              <a:ext cx="2296103" cy="973179"/>
              <a:chOff x="5355379" y="3785429"/>
              <a:chExt cx="1830417" cy="775803"/>
            </a:xfrm>
          </p:grpSpPr>
          <p:pic>
            <p:nvPicPr>
              <p:cNvPr id="69" name="図 68">
                <a:extLst>
                  <a:ext uri="{FF2B5EF4-FFF2-40B4-BE49-F238E27FC236}">
                    <a16:creationId xmlns:a16="http://schemas.microsoft.com/office/drawing/2014/main" id="{59688AD9-BFC3-EA5B-431B-0B44F6BF799C}"/>
                  </a:ext>
                </a:extLst>
              </p:cNvPr>
              <p:cNvPicPr>
                <a:picLocks noChangeAspect="1"/>
              </p:cNvPicPr>
              <p:nvPr/>
            </p:nvPicPr>
            <p:blipFill rotWithShape="1">
              <a:blip r:embed="rId4"/>
              <a:srcRect l="3427" t="8102" r="2479" b="5373"/>
              <a:stretch/>
            </p:blipFill>
            <p:spPr>
              <a:xfrm>
                <a:off x="5355379" y="3785429"/>
                <a:ext cx="1830417" cy="775803"/>
              </a:xfrm>
              <a:prstGeom prst="rect">
                <a:avLst/>
              </a:prstGeom>
            </p:spPr>
          </p:pic>
          <p:sp>
            <p:nvSpPr>
              <p:cNvPr id="70" name="正方形/長方形 69"/>
              <p:cNvSpPr/>
              <p:nvPr/>
            </p:nvSpPr>
            <p:spPr>
              <a:xfrm>
                <a:off x="5745956" y="3998119"/>
                <a:ext cx="204787" cy="195262"/>
              </a:xfrm>
              <a:prstGeom prst="rect">
                <a:avLst/>
              </a:prstGeom>
              <a:solidFill>
                <a:srgbClr val="FF0000">
                  <a:alpha val="50000"/>
                </a:srgbClr>
              </a:solid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 name="正方形/長方形 70"/>
              <p:cNvSpPr/>
              <p:nvPr/>
            </p:nvSpPr>
            <p:spPr>
              <a:xfrm>
                <a:off x="6253593" y="3998119"/>
                <a:ext cx="197213" cy="292894"/>
              </a:xfrm>
              <a:prstGeom prst="rect">
                <a:avLst/>
              </a:prstGeom>
              <a:solidFill>
                <a:srgbClr val="FF0000">
                  <a:alpha val="50000"/>
                </a:srgbClr>
              </a:solid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2" name="正方形/長方形 71"/>
              <p:cNvSpPr/>
              <p:nvPr/>
            </p:nvSpPr>
            <p:spPr>
              <a:xfrm>
                <a:off x="6502748" y="3998119"/>
                <a:ext cx="93315" cy="292894"/>
              </a:xfrm>
              <a:prstGeom prst="rect">
                <a:avLst/>
              </a:prstGeom>
              <a:solidFill>
                <a:srgbClr val="FF0000">
                  <a:alpha val="50000"/>
                </a:srgbClr>
              </a:solid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3" name="星 5 72"/>
              <p:cNvSpPr>
                <a:spLocks noChangeAspect="1"/>
              </p:cNvSpPr>
              <p:nvPr/>
            </p:nvSpPr>
            <p:spPr>
              <a:xfrm>
                <a:off x="5815629" y="4186553"/>
                <a:ext cx="72000" cy="72000"/>
              </a:xfrm>
              <a:prstGeom prst="star5">
                <a:avLst>
                  <a:gd name="adj" fmla="val 23102"/>
                  <a:gd name="hf" fmla="val 105146"/>
                  <a:gd name="vf" fmla="val 110557"/>
                </a:avLst>
              </a:prstGeom>
              <a:solidFill>
                <a:srgbClr val="FF0000"/>
              </a:solidFill>
              <a:ln w="12700">
                <a:noFill/>
                <a:headEnd type="none"/>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4" name="星 5 73"/>
              <p:cNvSpPr>
                <a:spLocks noChangeAspect="1"/>
              </p:cNvSpPr>
              <p:nvPr/>
            </p:nvSpPr>
            <p:spPr>
              <a:xfrm>
                <a:off x="6370418" y="4283868"/>
                <a:ext cx="72000" cy="72000"/>
              </a:xfrm>
              <a:prstGeom prst="star5">
                <a:avLst>
                  <a:gd name="adj" fmla="val 23102"/>
                  <a:gd name="hf" fmla="val 105146"/>
                  <a:gd name="vf" fmla="val 110557"/>
                </a:avLst>
              </a:prstGeom>
              <a:solidFill>
                <a:srgbClr val="FF0000"/>
              </a:solidFill>
              <a:ln w="12700">
                <a:noFill/>
                <a:headEnd type="none"/>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75" name="テキスト ボックス 74">
              <a:extLst>
                <a:ext uri="{FF2B5EF4-FFF2-40B4-BE49-F238E27FC236}">
                  <a16:creationId xmlns:a16="http://schemas.microsoft.com/office/drawing/2014/main" id="{EA37B90E-C3D8-8CF2-600A-C90A536D2475}"/>
                </a:ext>
              </a:extLst>
            </p:cNvPr>
            <p:cNvSpPr txBox="1"/>
            <p:nvPr/>
          </p:nvSpPr>
          <p:spPr>
            <a:xfrm>
              <a:off x="6610820" y="3556459"/>
              <a:ext cx="717177" cy="230832"/>
            </a:xfrm>
            <a:prstGeom prst="rect">
              <a:avLst/>
            </a:prstGeom>
            <a:noFill/>
          </p:spPr>
          <p:txBody>
            <a:bodyPr wrap="square" rtlCol="0">
              <a:spAutoFit/>
            </a:bodyPr>
            <a:lstStyle/>
            <a:p>
              <a:r>
                <a:rPr kumimoji="1" lang="ja-JP" altLang="en-US" sz="900" dirty="0"/>
                <a:t>アスペリティ</a:t>
              </a:r>
              <a:endParaRPr kumimoji="1" lang="en-US" altLang="ja-JP" sz="900" dirty="0"/>
            </a:p>
          </p:txBody>
        </p:sp>
        <p:grpSp>
          <p:nvGrpSpPr>
            <p:cNvPr id="76" name="グループ化 75"/>
            <p:cNvGrpSpPr/>
            <p:nvPr/>
          </p:nvGrpSpPr>
          <p:grpSpPr>
            <a:xfrm>
              <a:off x="5109826" y="3737885"/>
              <a:ext cx="2148484" cy="1024080"/>
              <a:chOff x="5323879" y="3790950"/>
              <a:chExt cx="2148484" cy="1024080"/>
            </a:xfrm>
          </p:grpSpPr>
          <p:sp>
            <p:nvSpPr>
              <p:cNvPr id="77" name="フリーフォーム 76"/>
              <p:cNvSpPr/>
              <p:nvPr/>
            </p:nvSpPr>
            <p:spPr>
              <a:xfrm>
                <a:off x="6838950" y="3790950"/>
                <a:ext cx="614363" cy="266700"/>
              </a:xfrm>
              <a:custGeom>
                <a:avLst/>
                <a:gdLst>
                  <a:gd name="connsiteX0" fmla="*/ 614363 w 614363"/>
                  <a:gd name="connsiteY0" fmla="*/ 0 h 266700"/>
                  <a:gd name="connsiteX1" fmla="*/ 57150 w 614363"/>
                  <a:gd name="connsiteY1" fmla="*/ 0 h 266700"/>
                  <a:gd name="connsiteX2" fmla="*/ 0 w 614363"/>
                  <a:gd name="connsiteY2" fmla="*/ 266700 h 266700"/>
                </a:gdLst>
                <a:ahLst/>
                <a:cxnLst>
                  <a:cxn ang="0">
                    <a:pos x="connsiteX0" y="connsiteY0"/>
                  </a:cxn>
                  <a:cxn ang="0">
                    <a:pos x="connsiteX1" y="connsiteY1"/>
                  </a:cxn>
                  <a:cxn ang="0">
                    <a:pos x="connsiteX2" y="connsiteY2"/>
                  </a:cxn>
                </a:cxnLst>
                <a:rect l="l" t="t" r="r" b="b"/>
                <a:pathLst>
                  <a:path w="614363" h="266700">
                    <a:moveTo>
                      <a:pt x="614363" y="0"/>
                    </a:moveTo>
                    <a:lnTo>
                      <a:pt x="57150" y="0"/>
                    </a:lnTo>
                    <a:lnTo>
                      <a:pt x="0" y="266700"/>
                    </a:lnTo>
                  </a:path>
                </a:pathLst>
              </a:custGeom>
              <a:ln w="9525">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8" name="フリーフォーム 77"/>
              <p:cNvSpPr/>
              <p:nvPr/>
            </p:nvSpPr>
            <p:spPr>
              <a:xfrm>
                <a:off x="6600825" y="3794125"/>
                <a:ext cx="295275" cy="273050"/>
              </a:xfrm>
              <a:custGeom>
                <a:avLst/>
                <a:gdLst>
                  <a:gd name="connsiteX0" fmla="*/ 295275 w 295275"/>
                  <a:gd name="connsiteY0" fmla="*/ 0 h 273050"/>
                  <a:gd name="connsiteX1" fmla="*/ 0 w 295275"/>
                  <a:gd name="connsiteY1" fmla="*/ 273050 h 273050"/>
                </a:gdLst>
                <a:ahLst/>
                <a:cxnLst>
                  <a:cxn ang="0">
                    <a:pos x="connsiteX0" y="connsiteY0"/>
                  </a:cxn>
                  <a:cxn ang="0">
                    <a:pos x="connsiteX1" y="connsiteY1"/>
                  </a:cxn>
                </a:cxnLst>
                <a:rect l="l" t="t" r="r" b="b"/>
                <a:pathLst>
                  <a:path w="295275" h="273050">
                    <a:moveTo>
                      <a:pt x="295275" y="0"/>
                    </a:moveTo>
                    <a:lnTo>
                      <a:pt x="0" y="273050"/>
                    </a:lnTo>
                  </a:path>
                </a:pathLst>
              </a:custGeom>
              <a:noFill/>
              <a:ln w="9525">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9" name="フリーフォーム 78"/>
              <p:cNvSpPr/>
              <p:nvPr/>
            </p:nvSpPr>
            <p:spPr>
              <a:xfrm>
                <a:off x="5975350" y="3790950"/>
                <a:ext cx="920750" cy="266700"/>
              </a:xfrm>
              <a:custGeom>
                <a:avLst/>
                <a:gdLst>
                  <a:gd name="connsiteX0" fmla="*/ 920750 w 920750"/>
                  <a:gd name="connsiteY0" fmla="*/ 0 h 260350"/>
                  <a:gd name="connsiteX1" fmla="*/ 0 w 920750"/>
                  <a:gd name="connsiteY1" fmla="*/ 260350 h 260350"/>
                </a:gdLst>
                <a:ahLst/>
                <a:cxnLst>
                  <a:cxn ang="0">
                    <a:pos x="connsiteX0" y="connsiteY0"/>
                  </a:cxn>
                  <a:cxn ang="0">
                    <a:pos x="connsiteX1" y="connsiteY1"/>
                  </a:cxn>
                </a:cxnLst>
                <a:rect l="l" t="t" r="r" b="b"/>
                <a:pathLst>
                  <a:path w="920750" h="260350">
                    <a:moveTo>
                      <a:pt x="920750" y="0"/>
                    </a:moveTo>
                    <a:lnTo>
                      <a:pt x="0" y="260350"/>
                    </a:lnTo>
                  </a:path>
                </a:pathLst>
              </a:custGeom>
              <a:noFill/>
              <a:ln w="9525">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0" name="フリーフォーム 79"/>
              <p:cNvSpPr/>
              <p:nvPr/>
            </p:nvSpPr>
            <p:spPr>
              <a:xfrm flipV="1">
                <a:off x="6694369" y="4548526"/>
                <a:ext cx="777994" cy="266504"/>
              </a:xfrm>
              <a:custGeom>
                <a:avLst/>
                <a:gdLst>
                  <a:gd name="connsiteX0" fmla="*/ 614363 w 614363"/>
                  <a:gd name="connsiteY0" fmla="*/ 0 h 266700"/>
                  <a:gd name="connsiteX1" fmla="*/ 57150 w 614363"/>
                  <a:gd name="connsiteY1" fmla="*/ 0 h 266700"/>
                  <a:gd name="connsiteX2" fmla="*/ 0 w 614363"/>
                  <a:gd name="connsiteY2" fmla="*/ 266700 h 266700"/>
                </a:gdLst>
                <a:ahLst/>
                <a:cxnLst>
                  <a:cxn ang="0">
                    <a:pos x="connsiteX0" y="connsiteY0"/>
                  </a:cxn>
                  <a:cxn ang="0">
                    <a:pos x="connsiteX1" y="connsiteY1"/>
                  </a:cxn>
                  <a:cxn ang="0">
                    <a:pos x="connsiteX2" y="connsiteY2"/>
                  </a:cxn>
                </a:cxnLst>
                <a:rect l="l" t="t" r="r" b="b"/>
                <a:pathLst>
                  <a:path w="614363" h="266700">
                    <a:moveTo>
                      <a:pt x="614363" y="0"/>
                    </a:moveTo>
                    <a:lnTo>
                      <a:pt x="57150" y="0"/>
                    </a:lnTo>
                    <a:lnTo>
                      <a:pt x="0" y="266700"/>
                    </a:lnTo>
                  </a:path>
                </a:pathLst>
              </a:custGeom>
              <a:ln w="9525">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1" name="フリーフォーム 80"/>
              <p:cNvSpPr/>
              <p:nvPr/>
            </p:nvSpPr>
            <p:spPr>
              <a:xfrm flipH="1" flipV="1">
                <a:off x="5323879" y="4424307"/>
                <a:ext cx="768017" cy="383159"/>
              </a:xfrm>
              <a:custGeom>
                <a:avLst/>
                <a:gdLst>
                  <a:gd name="connsiteX0" fmla="*/ 614363 w 614363"/>
                  <a:gd name="connsiteY0" fmla="*/ 0 h 266700"/>
                  <a:gd name="connsiteX1" fmla="*/ 57150 w 614363"/>
                  <a:gd name="connsiteY1" fmla="*/ 0 h 266700"/>
                  <a:gd name="connsiteX2" fmla="*/ 0 w 614363"/>
                  <a:gd name="connsiteY2" fmla="*/ 266700 h 266700"/>
                  <a:gd name="connsiteX0" fmla="*/ 557213 w 557213"/>
                  <a:gd name="connsiteY0" fmla="*/ 0 h 282501"/>
                  <a:gd name="connsiteX1" fmla="*/ 0 w 557213"/>
                  <a:gd name="connsiteY1" fmla="*/ 0 h 282501"/>
                  <a:gd name="connsiteX2" fmla="*/ 77736 w 557213"/>
                  <a:gd name="connsiteY2" fmla="*/ 282501 h 282501"/>
                </a:gdLst>
                <a:ahLst/>
                <a:cxnLst>
                  <a:cxn ang="0">
                    <a:pos x="connsiteX0" y="connsiteY0"/>
                  </a:cxn>
                  <a:cxn ang="0">
                    <a:pos x="connsiteX1" y="connsiteY1"/>
                  </a:cxn>
                  <a:cxn ang="0">
                    <a:pos x="connsiteX2" y="connsiteY2"/>
                  </a:cxn>
                </a:cxnLst>
                <a:rect l="l" t="t" r="r" b="b"/>
                <a:pathLst>
                  <a:path w="557213" h="282501">
                    <a:moveTo>
                      <a:pt x="557213" y="0"/>
                    </a:moveTo>
                    <a:lnTo>
                      <a:pt x="0" y="0"/>
                    </a:lnTo>
                    <a:lnTo>
                      <a:pt x="77736" y="282501"/>
                    </a:lnTo>
                  </a:path>
                </a:pathLst>
              </a:custGeom>
              <a:ln w="9525">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82" name="テキスト ボックス 81">
              <a:extLst>
                <a:ext uri="{FF2B5EF4-FFF2-40B4-BE49-F238E27FC236}">
                  <a16:creationId xmlns:a16="http://schemas.microsoft.com/office/drawing/2014/main" id="{EA37B90E-C3D8-8CF2-600A-C90A536D2475}"/>
                </a:ext>
              </a:extLst>
            </p:cNvPr>
            <p:cNvSpPr txBox="1"/>
            <p:nvPr/>
          </p:nvSpPr>
          <p:spPr>
            <a:xfrm>
              <a:off x="6502754" y="4567839"/>
              <a:ext cx="886974" cy="230832"/>
            </a:xfrm>
            <a:prstGeom prst="rect">
              <a:avLst/>
            </a:prstGeom>
            <a:noFill/>
          </p:spPr>
          <p:txBody>
            <a:bodyPr wrap="square" rtlCol="0">
              <a:spAutoFit/>
            </a:bodyPr>
            <a:lstStyle/>
            <a:p>
              <a:r>
                <a:rPr kumimoji="1" lang="ja-JP" altLang="en-US" sz="900" dirty="0"/>
                <a:t>破壊開始点①</a:t>
              </a:r>
              <a:endParaRPr kumimoji="1" lang="en-US" altLang="ja-JP" sz="900" dirty="0"/>
            </a:p>
          </p:txBody>
        </p:sp>
        <p:sp>
          <p:nvSpPr>
            <p:cNvPr id="83" name="テキスト ボックス 82">
              <a:extLst>
                <a:ext uri="{FF2B5EF4-FFF2-40B4-BE49-F238E27FC236}">
                  <a16:creationId xmlns:a16="http://schemas.microsoft.com/office/drawing/2014/main" id="{EA37B90E-C3D8-8CF2-600A-C90A536D2475}"/>
                </a:ext>
              </a:extLst>
            </p:cNvPr>
            <p:cNvSpPr txBox="1"/>
            <p:nvPr/>
          </p:nvSpPr>
          <p:spPr>
            <a:xfrm>
              <a:off x="5020900" y="4567839"/>
              <a:ext cx="886974" cy="230832"/>
            </a:xfrm>
            <a:prstGeom prst="rect">
              <a:avLst/>
            </a:prstGeom>
            <a:noFill/>
          </p:spPr>
          <p:txBody>
            <a:bodyPr wrap="square" rtlCol="0">
              <a:spAutoFit/>
            </a:bodyPr>
            <a:lstStyle/>
            <a:p>
              <a:r>
                <a:rPr kumimoji="1" lang="ja-JP" altLang="en-US" sz="900" dirty="0"/>
                <a:t>破壊開始点②</a:t>
              </a:r>
              <a:endParaRPr kumimoji="1" lang="en-US" altLang="ja-JP" sz="900" dirty="0"/>
            </a:p>
          </p:txBody>
        </p:sp>
        <p:sp>
          <p:nvSpPr>
            <p:cNvPr id="85" name="テキスト ボックス 84">
              <a:extLst>
                <a:ext uri="{FF2B5EF4-FFF2-40B4-BE49-F238E27FC236}">
                  <a16:creationId xmlns:a16="http://schemas.microsoft.com/office/drawing/2014/main" id="{EA37B90E-C3D8-8CF2-600A-C90A536D2475}"/>
                </a:ext>
              </a:extLst>
            </p:cNvPr>
            <p:cNvSpPr txBox="1"/>
            <p:nvPr/>
          </p:nvSpPr>
          <p:spPr>
            <a:xfrm>
              <a:off x="4997772" y="3665693"/>
              <a:ext cx="1169089" cy="230832"/>
            </a:xfrm>
            <a:prstGeom prst="rect">
              <a:avLst/>
            </a:prstGeom>
            <a:noFill/>
          </p:spPr>
          <p:txBody>
            <a:bodyPr wrap="square" rtlCol="0">
              <a:spAutoFit/>
            </a:bodyPr>
            <a:lstStyle/>
            <a:p>
              <a:r>
                <a:rPr kumimoji="1" lang="ja-JP" altLang="en-US" sz="900" dirty="0"/>
                <a:t>上町断層帯の一例</a:t>
              </a:r>
              <a:endParaRPr kumimoji="1" lang="en-US" altLang="ja-JP" sz="900" dirty="0"/>
            </a:p>
          </p:txBody>
        </p:sp>
      </p:grpSp>
      <p:sp>
        <p:nvSpPr>
          <p:cNvPr id="87" name="テキスト ボックス 86">
            <a:extLst>
              <a:ext uri="{FF2B5EF4-FFF2-40B4-BE49-F238E27FC236}">
                <a16:creationId xmlns:a16="http://schemas.microsoft.com/office/drawing/2014/main" id="{EA37B90E-C3D8-8CF2-600A-C90A536D2475}"/>
              </a:ext>
            </a:extLst>
          </p:cNvPr>
          <p:cNvSpPr txBox="1"/>
          <p:nvPr/>
        </p:nvSpPr>
        <p:spPr>
          <a:xfrm>
            <a:off x="7079160" y="5133379"/>
            <a:ext cx="1688013" cy="954107"/>
          </a:xfrm>
          <a:prstGeom prst="rect">
            <a:avLst/>
          </a:prstGeom>
          <a:noFill/>
        </p:spPr>
        <p:txBody>
          <a:bodyPr wrap="square" rtlCol="0">
            <a:spAutoFit/>
          </a:bodyPr>
          <a:lstStyle/>
          <a:p>
            <a:r>
              <a:rPr kumimoji="1" lang="en-US" altLang="ja-JP" sz="1000" b="1" dirty="0"/>
              <a:t>H19</a:t>
            </a:r>
            <a:r>
              <a:rPr kumimoji="1" lang="ja-JP" altLang="en-US" sz="1000" b="1" dirty="0"/>
              <a:t>算定では以下の</a:t>
            </a:r>
            <a:r>
              <a:rPr kumimoji="1" lang="en-US" altLang="ja-JP" sz="1000" b="1" dirty="0"/>
              <a:t>4</a:t>
            </a:r>
            <a:r>
              <a:rPr kumimoji="1" lang="ja-JP" altLang="en-US" sz="1000" b="1" dirty="0"/>
              <a:t>断層（５シナリオ）を選定</a:t>
            </a:r>
            <a:endParaRPr kumimoji="1" lang="en-US" altLang="ja-JP" sz="1000" b="1" dirty="0"/>
          </a:p>
          <a:p>
            <a:r>
              <a:rPr kumimoji="1" lang="ja-JP" altLang="en-US" sz="900" dirty="0">
                <a:solidFill>
                  <a:srgbClr val="FF0000"/>
                </a:solidFill>
              </a:rPr>
              <a:t>上町断層帯（</a:t>
            </a:r>
            <a:r>
              <a:rPr kumimoji="1" lang="en-US" altLang="ja-JP" sz="900" dirty="0">
                <a:solidFill>
                  <a:srgbClr val="FF0000"/>
                </a:solidFill>
              </a:rPr>
              <a:t>A</a:t>
            </a:r>
            <a:r>
              <a:rPr kumimoji="1" lang="ja-JP" altLang="en-US" sz="900" dirty="0">
                <a:solidFill>
                  <a:srgbClr val="FF0000"/>
                </a:solidFill>
              </a:rPr>
              <a:t>・</a:t>
            </a:r>
            <a:r>
              <a:rPr kumimoji="1" lang="en-US" altLang="ja-JP" sz="900" dirty="0">
                <a:solidFill>
                  <a:srgbClr val="FF0000"/>
                </a:solidFill>
              </a:rPr>
              <a:t>B</a:t>
            </a:r>
            <a:r>
              <a:rPr kumimoji="1" lang="ja-JP" altLang="en-US" sz="900" dirty="0">
                <a:solidFill>
                  <a:srgbClr val="FF0000"/>
                </a:solidFill>
              </a:rPr>
              <a:t>）</a:t>
            </a:r>
            <a:endParaRPr kumimoji="1" lang="en-US" altLang="ja-JP" sz="900" dirty="0">
              <a:solidFill>
                <a:srgbClr val="FF0000"/>
              </a:solidFill>
            </a:endParaRPr>
          </a:p>
          <a:p>
            <a:r>
              <a:rPr kumimoji="1" lang="ja-JP" altLang="en-US" sz="900" dirty="0">
                <a:solidFill>
                  <a:srgbClr val="FF0000"/>
                </a:solidFill>
              </a:rPr>
              <a:t>生駒断層帯</a:t>
            </a:r>
            <a:endParaRPr kumimoji="1" lang="en-US" altLang="ja-JP" sz="900" dirty="0">
              <a:solidFill>
                <a:srgbClr val="FF0000"/>
              </a:solidFill>
            </a:endParaRPr>
          </a:p>
          <a:p>
            <a:r>
              <a:rPr kumimoji="1" lang="ja-JP" altLang="en-US" sz="900" dirty="0">
                <a:solidFill>
                  <a:srgbClr val="FF0000"/>
                </a:solidFill>
              </a:rPr>
              <a:t>有馬高槻断層帯</a:t>
            </a:r>
            <a:endParaRPr kumimoji="1" lang="en-US" altLang="ja-JP" sz="900" dirty="0">
              <a:solidFill>
                <a:srgbClr val="FF0000"/>
              </a:solidFill>
            </a:endParaRPr>
          </a:p>
          <a:p>
            <a:r>
              <a:rPr kumimoji="1" lang="ja-JP" altLang="en-US" sz="900" dirty="0">
                <a:solidFill>
                  <a:srgbClr val="FF0000"/>
                </a:solidFill>
              </a:rPr>
              <a:t>中央構造線断層帯</a:t>
            </a:r>
            <a:endParaRPr kumimoji="1" lang="en-US" altLang="ja-JP" sz="900" dirty="0">
              <a:solidFill>
                <a:srgbClr val="FF0000"/>
              </a:solidFill>
            </a:endParaRPr>
          </a:p>
        </p:txBody>
      </p:sp>
      <p:grpSp>
        <p:nvGrpSpPr>
          <p:cNvPr id="89" name="グループ化 88"/>
          <p:cNvGrpSpPr>
            <a:grpSpLocks noChangeAspect="1"/>
          </p:cNvGrpSpPr>
          <p:nvPr/>
        </p:nvGrpSpPr>
        <p:grpSpPr>
          <a:xfrm>
            <a:off x="4749902" y="5152761"/>
            <a:ext cx="1128724" cy="1661734"/>
            <a:chOff x="5337232" y="5027419"/>
            <a:chExt cx="982607" cy="1446617"/>
          </a:xfrm>
        </p:grpSpPr>
        <p:pic>
          <p:nvPicPr>
            <p:cNvPr id="90" name="図 89">
              <a:extLst>
                <a:ext uri="{FF2B5EF4-FFF2-40B4-BE49-F238E27FC236}">
                  <a16:creationId xmlns:a16="http://schemas.microsoft.com/office/drawing/2014/main" id="{A36B1256-F278-161A-221E-D3EA489DA4B6}"/>
                </a:ext>
              </a:extLst>
            </p:cNvPr>
            <p:cNvPicPr>
              <a:picLocks noChangeAspect="1"/>
            </p:cNvPicPr>
            <p:nvPr/>
          </p:nvPicPr>
          <p:blipFill>
            <a:blip r:embed="rId5"/>
            <a:stretch>
              <a:fillRect/>
            </a:stretch>
          </p:blipFill>
          <p:spPr>
            <a:xfrm>
              <a:off x="5337232" y="5027419"/>
              <a:ext cx="982607" cy="1446617"/>
            </a:xfrm>
            <a:prstGeom prst="rect">
              <a:avLst/>
            </a:prstGeom>
          </p:spPr>
        </p:pic>
        <p:sp>
          <p:nvSpPr>
            <p:cNvPr id="91" name="フリーフォーム 90"/>
            <p:cNvSpPr/>
            <p:nvPr/>
          </p:nvSpPr>
          <p:spPr>
            <a:xfrm>
              <a:off x="5917406" y="5476875"/>
              <a:ext cx="16669" cy="57150"/>
            </a:xfrm>
            <a:custGeom>
              <a:avLst/>
              <a:gdLst>
                <a:gd name="connsiteX0" fmla="*/ 0 w 16669"/>
                <a:gd name="connsiteY0" fmla="*/ 0 h 57150"/>
                <a:gd name="connsiteX1" fmla="*/ 16669 w 16669"/>
                <a:gd name="connsiteY1" fmla="*/ 57150 h 57150"/>
              </a:gdLst>
              <a:ahLst/>
              <a:cxnLst>
                <a:cxn ang="0">
                  <a:pos x="connsiteX0" y="connsiteY0"/>
                </a:cxn>
                <a:cxn ang="0">
                  <a:pos x="connsiteX1" y="connsiteY1"/>
                </a:cxn>
              </a:cxnLst>
              <a:rect l="l" t="t" r="r" b="b"/>
              <a:pathLst>
                <a:path w="16669" h="57150">
                  <a:moveTo>
                    <a:pt x="0" y="0"/>
                  </a:moveTo>
                  <a:lnTo>
                    <a:pt x="16669" y="57150"/>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2" name="フリーフォーム 91"/>
            <p:cNvSpPr/>
            <p:nvPr/>
          </p:nvSpPr>
          <p:spPr>
            <a:xfrm>
              <a:off x="5938838" y="5543550"/>
              <a:ext cx="38100" cy="209550"/>
            </a:xfrm>
            <a:custGeom>
              <a:avLst/>
              <a:gdLst>
                <a:gd name="connsiteX0" fmla="*/ 0 w 38100"/>
                <a:gd name="connsiteY0" fmla="*/ 0 h 209550"/>
                <a:gd name="connsiteX1" fmla="*/ 16668 w 38100"/>
                <a:gd name="connsiteY1" fmla="*/ 52388 h 209550"/>
                <a:gd name="connsiteX2" fmla="*/ 38100 w 38100"/>
                <a:gd name="connsiteY2" fmla="*/ 209550 h 209550"/>
              </a:gdLst>
              <a:ahLst/>
              <a:cxnLst>
                <a:cxn ang="0">
                  <a:pos x="connsiteX0" y="connsiteY0"/>
                </a:cxn>
                <a:cxn ang="0">
                  <a:pos x="connsiteX1" y="connsiteY1"/>
                </a:cxn>
                <a:cxn ang="0">
                  <a:pos x="connsiteX2" y="connsiteY2"/>
                </a:cxn>
              </a:cxnLst>
              <a:rect l="l" t="t" r="r" b="b"/>
              <a:pathLst>
                <a:path w="38100" h="209550">
                  <a:moveTo>
                    <a:pt x="0" y="0"/>
                  </a:moveTo>
                  <a:lnTo>
                    <a:pt x="16668" y="52388"/>
                  </a:lnTo>
                  <a:lnTo>
                    <a:pt x="38100" y="209550"/>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3" name="フリーフォーム 92"/>
            <p:cNvSpPr/>
            <p:nvPr/>
          </p:nvSpPr>
          <p:spPr>
            <a:xfrm>
              <a:off x="5819775" y="5774531"/>
              <a:ext cx="150019" cy="352425"/>
            </a:xfrm>
            <a:custGeom>
              <a:avLst/>
              <a:gdLst>
                <a:gd name="connsiteX0" fmla="*/ 150019 w 150019"/>
                <a:gd name="connsiteY0" fmla="*/ 0 h 352425"/>
                <a:gd name="connsiteX1" fmla="*/ 0 w 150019"/>
                <a:gd name="connsiteY1" fmla="*/ 352425 h 352425"/>
              </a:gdLst>
              <a:ahLst/>
              <a:cxnLst>
                <a:cxn ang="0">
                  <a:pos x="connsiteX0" y="connsiteY0"/>
                </a:cxn>
                <a:cxn ang="0">
                  <a:pos x="connsiteX1" y="connsiteY1"/>
                </a:cxn>
              </a:cxnLst>
              <a:rect l="l" t="t" r="r" b="b"/>
              <a:pathLst>
                <a:path w="150019" h="352425">
                  <a:moveTo>
                    <a:pt x="150019" y="0"/>
                  </a:moveTo>
                  <a:lnTo>
                    <a:pt x="0" y="352425"/>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4" name="フリーフォーム 93"/>
            <p:cNvSpPr/>
            <p:nvPr/>
          </p:nvSpPr>
          <p:spPr>
            <a:xfrm>
              <a:off x="5922169" y="5710238"/>
              <a:ext cx="47625" cy="47625"/>
            </a:xfrm>
            <a:custGeom>
              <a:avLst/>
              <a:gdLst>
                <a:gd name="connsiteX0" fmla="*/ 47625 w 47625"/>
                <a:gd name="connsiteY0" fmla="*/ 0 h 47625"/>
                <a:gd name="connsiteX1" fmla="*/ 0 w 47625"/>
                <a:gd name="connsiteY1" fmla="*/ 47625 h 47625"/>
              </a:gdLst>
              <a:ahLst/>
              <a:cxnLst>
                <a:cxn ang="0">
                  <a:pos x="connsiteX0" y="connsiteY0"/>
                </a:cxn>
                <a:cxn ang="0">
                  <a:pos x="connsiteX1" y="connsiteY1"/>
                </a:cxn>
              </a:cxnLst>
              <a:rect l="l" t="t" r="r" b="b"/>
              <a:pathLst>
                <a:path w="47625" h="47625">
                  <a:moveTo>
                    <a:pt x="47625" y="0"/>
                  </a:moveTo>
                  <a:lnTo>
                    <a:pt x="0" y="47625"/>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5" name="フリーフォーム 94"/>
            <p:cNvSpPr/>
            <p:nvPr/>
          </p:nvSpPr>
          <p:spPr>
            <a:xfrm>
              <a:off x="5850731" y="5807869"/>
              <a:ext cx="92869" cy="71437"/>
            </a:xfrm>
            <a:custGeom>
              <a:avLst/>
              <a:gdLst>
                <a:gd name="connsiteX0" fmla="*/ 92869 w 92869"/>
                <a:gd name="connsiteY0" fmla="*/ 0 h 71437"/>
                <a:gd name="connsiteX1" fmla="*/ 0 w 92869"/>
                <a:gd name="connsiteY1" fmla="*/ 71437 h 71437"/>
              </a:gdLst>
              <a:ahLst/>
              <a:cxnLst>
                <a:cxn ang="0">
                  <a:pos x="connsiteX0" y="connsiteY0"/>
                </a:cxn>
                <a:cxn ang="0">
                  <a:pos x="connsiteX1" y="connsiteY1"/>
                </a:cxn>
              </a:cxnLst>
              <a:rect l="l" t="t" r="r" b="b"/>
              <a:pathLst>
                <a:path w="92869" h="71437">
                  <a:moveTo>
                    <a:pt x="92869" y="0"/>
                  </a:moveTo>
                  <a:lnTo>
                    <a:pt x="0" y="71437"/>
                  </a:lnTo>
                </a:path>
              </a:pathLst>
            </a:custGeom>
            <a:noFill/>
            <a:ln w="12700">
              <a:solidFill>
                <a:srgbClr val="FF0000"/>
              </a:solid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96" name="テキスト ボックス 95">
            <a:extLst>
              <a:ext uri="{FF2B5EF4-FFF2-40B4-BE49-F238E27FC236}">
                <a16:creationId xmlns:a16="http://schemas.microsoft.com/office/drawing/2014/main" id="{EA37B90E-C3D8-8CF2-600A-C90A536D2475}"/>
              </a:ext>
            </a:extLst>
          </p:cNvPr>
          <p:cNvSpPr txBox="1"/>
          <p:nvPr/>
        </p:nvSpPr>
        <p:spPr>
          <a:xfrm>
            <a:off x="4536149" y="4952254"/>
            <a:ext cx="1169089" cy="230832"/>
          </a:xfrm>
          <a:prstGeom prst="rect">
            <a:avLst/>
          </a:prstGeom>
          <a:noFill/>
        </p:spPr>
        <p:txBody>
          <a:bodyPr wrap="square" rtlCol="0">
            <a:spAutoFit/>
          </a:bodyPr>
          <a:lstStyle/>
          <a:p>
            <a:r>
              <a:rPr kumimoji="1" lang="ja-JP" altLang="en-US" sz="900" dirty="0"/>
              <a:t>上町断層帯</a:t>
            </a:r>
            <a:r>
              <a:rPr kumimoji="1" lang="en-US" altLang="ja-JP" sz="900" dirty="0"/>
              <a:t>A</a:t>
            </a:r>
            <a:r>
              <a:rPr kumimoji="1" lang="ja-JP" altLang="en-US" sz="900" dirty="0"/>
              <a:t>の例</a:t>
            </a:r>
            <a:endParaRPr kumimoji="1" lang="en-US" altLang="ja-JP" sz="900" dirty="0"/>
          </a:p>
        </p:txBody>
      </p:sp>
      <p:grpSp>
        <p:nvGrpSpPr>
          <p:cNvPr id="4" name="グループ化 3">
            <a:extLst>
              <a:ext uri="{FF2B5EF4-FFF2-40B4-BE49-F238E27FC236}">
                <a16:creationId xmlns:a16="http://schemas.microsoft.com/office/drawing/2014/main" id="{2C32869D-7271-48DC-A74C-C873F0CE8CB2}"/>
              </a:ext>
            </a:extLst>
          </p:cNvPr>
          <p:cNvGrpSpPr/>
          <p:nvPr/>
        </p:nvGrpSpPr>
        <p:grpSpPr>
          <a:xfrm>
            <a:off x="5928113" y="5154608"/>
            <a:ext cx="1089750" cy="1695602"/>
            <a:chOff x="6326942" y="5154110"/>
            <a:chExt cx="1089750" cy="1695602"/>
          </a:xfrm>
        </p:grpSpPr>
        <p:pic>
          <p:nvPicPr>
            <p:cNvPr id="86" name="図 85">
              <a:extLst>
                <a:ext uri="{FF2B5EF4-FFF2-40B4-BE49-F238E27FC236}">
                  <a16:creationId xmlns:a16="http://schemas.microsoft.com/office/drawing/2014/main" id="{39CCDE52-5668-0FB4-9477-46F7A8DC0B7A}"/>
                </a:ext>
              </a:extLst>
            </p:cNvPr>
            <p:cNvPicPr>
              <a:picLocks noChangeAspect="1"/>
            </p:cNvPicPr>
            <p:nvPr/>
          </p:nvPicPr>
          <p:blipFill>
            <a:blip r:embed="rId6"/>
            <a:stretch>
              <a:fillRect/>
            </a:stretch>
          </p:blipFill>
          <p:spPr>
            <a:xfrm>
              <a:off x="6326942" y="5154110"/>
              <a:ext cx="1089750" cy="1651467"/>
            </a:xfrm>
            <a:prstGeom prst="rect">
              <a:avLst/>
            </a:prstGeom>
          </p:spPr>
        </p:pic>
        <p:sp>
          <p:nvSpPr>
            <p:cNvPr id="97" name="テキスト ボックス 96">
              <a:extLst>
                <a:ext uri="{FF2B5EF4-FFF2-40B4-BE49-F238E27FC236}">
                  <a16:creationId xmlns:a16="http://schemas.microsoft.com/office/drawing/2014/main" id="{EA37B90E-C3D8-8CF2-600A-C90A536D2475}"/>
                </a:ext>
              </a:extLst>
            </p:cNvPr>
            <p:cNvSpPr txBox="1"/>
            <p:nvPr/>
          </p:nvSpPr>
          <p:spPr>
            <a:xfrm>
              <a:off x="6576551" y="6618880"/>
              <a:ext cx="669138" cy="230832"/>
            </a:xfrm>
            <a:prstGeom prst="rect">
              <a:avLst/>
            </a:prstGeom>
            <a:noFill/>
          </p:spPr>
          <p:txBody>
            <a:bodyPr wrap="square" rtlCol="0">
              <a:spAutoFit/>
            </a:bodyPr>
            <a:lstStyle/>
            <a:p>
              <a:r>
                <a:rPr kumimoji="1" lang="ja-JP" altLang="en-US" sz="900" dirty="0"/>
                <a:t>震度分布</a:t>
              </a:r>
              <a:endParaRPr kumimoji="1" lang="en-US" altLang="ja-JP" sz="900" dirty="0"/>
            </a:p>
          </p:txBody>
        </p:sp>
      </p:grpSp>
      <p:sp>
        <p:nvSpPr>
          <p:cNvPr id="98" name="テキスト ボックス 97">
            <a:extLst>
              <a:ext uri="{FF2B5EF4-FFF2-40B4-BE49-F238E27FC236}">
                <a16:creationId xmlns:a16="http://schemas.microsoft.com/office/drawing/2014/main" id="{EA37B90E-C3D8-8CF2-600A-C90A536D2475}"/>
              </a:ext>
            </a:extLst>
          </p:cNvPr>
          <p:cNvSpPr txBox="1"/>
          <p:nvPr/>
        </p:nvSpPr>
        <p:spPr>
          <a:xfrm>
            <a:off x="4909362" y="6624415"/>
            <a:ext cx="775160" cy="230832"/>
          </a:xfrm>
          <a:prstGeom prst="rect">
            <a:avLst/>
          </a:prstGeom>
          <a:noFill/>
        </p:spPr>
        <p:txBody>
          <a:bodyPr wrap="square" rtlCol="0">
            <a:spAutoFit/>
          </a:bodyPr>
          <a:lstStyle/>
          <a:p>
            <a:r>
              <a:rPr kumimoji="1" lang="ja-JP" altLang="en-US" sz="900" dirty="0"/>
              <a:t>破壊開始点</a:t>
            </a:r>
            <a:endParaRPr kumimoji="1" lang="en-US" altLang="ja-JP" sz="900" dirty="0"/>
          </a:p>
        </p:txBody>
      </p:sp>
      <p:sp>
        <p:nvSpPr>
          <p:cNvPr id="106" name="四角形: 角を丸くする 4">
            <a:extLst>
              <a:ext uri="{FF2B5EF4-FFF2-40B4-BE49-F238E27FC236}">
                <a16:creationId xmlns:a16="http://schemas.microsoft.com/office/drawing/2014/main" id="{8093961E-A83A-4D73-99D0-3ABADBDEB0D6}"/>
              </a:ext>
            </a:extLst>
          </p:cNvPr>
          <p:cNvSpPr/>
          <p:nvPr/>
        </p:nvSpPr>
        <p:spPr>
          <a:xfrm>
            <a:off x="353074" y="848955"/>
            <a:ext cx="8495001" cy="999643"/>
          </a:xfrm>
          <a:prstGeom prst="roundRect">
            <a:avLst>
              <a:gd name="adj" fmla="val 14362"/>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16000" indent="-216000">
              <a:buFont typeface="Wingdings" panose="05000000000000000000" pitchFamily="2" charset="2"/>
              <a:buChar char="l"/>
            </a:pPr>
            <a:r>
              <a:rPr kumimoji="1" lang="en-US" altLang="ja-JP" sz="1400" b="1" u="sng" dirty="0"/>
              <a:t>H19</a:t>
            </a:r>
            <a:r>
              <a:rPr kumimoji="1" lang="ja-JP" altLang="en-US" sz="1400" b="1" u="sng" dirty="0"/>
              <a:t>算定時と同様に検討対象とした断層帯から順次断層帯や破壊シナリオを絞り込み地震動設定を行う</a:t>
            </a:r>
            <a:endParaRPr kumimoji="1" lang="en-US" altLang="ja-JP" sz="1400" b="1" dirty="0"/>
          </a:p>
          <a:p>
            <a:r>
              <a:rPr kumimoji="1" lang="ja-JP" altLang="en-US" sz="1400" dirty="0"/>
              <a:t>     ステップ１：断層帯の絞り込み（大阪府への影響が大きな断層帯の抽出）</a:t>
            </a:r>
            <a:endParaRPr kumimoji="1" lang="en-US" altLang="ja-JP" sz="1400" dirty="0"/>
          </a:p>
          <a:p>
            <a:r>
              <a:rPr kumimoji="1" lang="ja-JP" altLang="en-US" sz="1400" dirty="0"/>
              <a:t>　   ステップ２：破壊シナリオの選定（複数の破壊シナリオから被害想定を算定する破壊シナリオを選定。</a:t>
            </a:r>
            <a:endParaRPr kumimoji="1" lang="en-US" altLang="ja-JP" sz="1400" dirty="0"/>
          </a:p>
          <a:p>
            <a:r>
              <a:rPr kumimoji="1" lang="ja-JP" altLang="en-US" sz="1400" dirty="0"/>
              <a:t>　   ステップ３：選定したシナリオに対し、高精度な地震動予測を行う。</a:t>
            </a:r>
            <a:endParaRPr kumimoji="1" lang="en-US" altLang="ja-JP" sz="1400" dirty="0"/>
          </a:p>
        </p:txBody>
      </p:sp>
      <p:sp>
        <p:nvSpPr>
          <p:cNvPr id="107" name="テキスト ボックス 106">
            <a:extLst>
              <a:ext uri="{FF2B5EF4-FFF2-40B4-BE49-F238E27FC236}">
                <a16:creationId xmlns:a16="http://schemas.microsoft.com/office/drawing/2014/main" id="{9DAA8A86-CAD5-4BB8-A958-79E9306E674A}"/>
              </a:ext>
            </a:extLst>
          </p:cNvPr>
          <p:cNvSpPr txBox="1"/>
          <p:nvPr/>
        </p:nvSpPr>
        <p:spPr>
          <a:xfrm>
            <a:off x="7700924" y="2012155"/>
            <a:ext cx="1325177" cy="784830"/>
          </a:xfrm>
          <a:prstGeom prst="rect">
            <a:avLst/>
          </a:prstGeom>
          <a:noFill/>
        </p:spPr>
        <p:txBody>
          <a:bodyPr wrap="square" rtlCol="0">
            <a:spAutoFit/>
          </a:bodyPr>
          <a:lstStyle/>
          <a:p>
            <a:r>
              <a:rPr kumimoji="1" lang="ja-JP" altLang="en-US" sz="900" dirty="0">
                <a:solidFill>
                  <a:schemeClr val="accent1"/>
                </a:solidFill>
              </a:rPr>
              <a:t>京都西山断層帯</a:t>
            </a:r>
            <a:endParaRPr kumimoji="1" lang="en-US" altLang="ja-JP" sz="900" dirty="0">
              <a:solidFill>
                <a:schemeClr val="accent1"/>
              </a:solidFill>
            </a:endParaRPr>
          </a:p>
          <a:p>
            <a:r>
              <a:rPr kumimoji="1" lang="ja-JP" altLang="en-US" sz="900" dirty="0">
                <a:solidFill>
                  <a:schemeClr val="accent1"/>
                </a:solidFill>
              </a:rPr>
              <a:t>花折断層帯</a:t>
            </a:r>
            <a:endParaRPr kumimoji="1" lang="en-US" altLang="ja-JP" sz="900" dirty="0">
              <a:solidFill>
                <a:schemeClr val="accent1"/>
              </a:solidFill>
            </a:endParaRPr>
          </a:p>
          <a:p>
            <a:r>
              <a:rPr kumimoji="1" lang="ja-JP" altLang="en-US" sz="900" dirty="0">
                <a:solidFill>
                  <a:schemeClr val="accent1"/>
                </a:solidFill>
              </a:rPr>
              <a:t>琵琶湖西岸断層帯</a:t>
            </a:r>
            <a:endParaRPr kumimoji="1" lang="en-US" altLang="ja-JP" sz="900" dirty="0">
              <a:solidFill>
                <a:schemeClr val="accent1"/>
              </a:solidFill>
            </a:endParaRPr>
          </a:p>
          <a:p>
            <a:r>
              <a:rPr kumimoji="1" lang="ja-JP" altLang="en-US" sz="900" dirty="0">
                <a:solidFill>
                  <a:schemeClr val="accent1"/>
                </a:solidFill>
              </a:rPr>
              <a:t>山崎断層帯</a:t>
            </a:r>
            <a:endParaRPr kumimoji="1" lang="en-US" altLang="ja-JP" sz="900" dirty="0">
              <a:solidFill>
                <a:schemeClr val="accent1"/>
              </a:solidFill>
            </a:endParaRPr>
          </a:p>
          <a:p>
            <a:r>
              <a:rPr kumimoji="1" lang="ja-JP" altLang="en-US" sz="900" dirty="0">
                <a:solidFill>
                  <a:schemeClr val="accent1"/>
                </a:solidFill>
              </a:rPr>
              <a:t>奈良盆地東縁断層帯</a:t>
            </a:r>
            <a:endParaRPr kumimoji="1" lang="en-US" altLang="ja-JP" sz="900" dirty="0">
              <a:solidFill>
                <a:schemeClr val="accent1"/>
              </a:solidFill>
            </a:endParaRPr>
          </a:p>
        </p:txBody>
      </p:sp>
      <p:sp>
        <p:nvSpPr>
          <p:cNvPr id="108" name="テキスト ボックス 107">
            <a:extLst>
              <a:ext uri="{FF2B5EF4-FFF2-40B4-BE49-F238E27FC236}">
                <a16:creationId xmlns:a16="http://schemas.microsoft.com/office/drawing/2014/main" id="{817A4B33-BE58-4364-B51B-53430033675D}"/>
              </a:ext>
            </a:extLst>
          </p:cNvPr>
          <p:cNvSpPr txBox="1"/>
          <p:nvPr/>
        </p:nvSpPr>
        <p:spPr>
          <a:xfrm>
            <a:off x="4515748" y="3868704"/>
            <a:ext cx="1842455" cy="246221"/>
          </a:xfrm>
          <a:prstGeom prst="rect">
            <a:avLst/>
          </a:prstGeom>
          <a:noFill/>
        </p:spPr>
        <p:txBody>
          <a:bodyPr wrap="square" rtlCol="0">
            <a:spAutoFit/>
          </a:bodyPr>
          <a:lstStyle/>
          <a:p>
            <a:r>
              <a:rPr kumimoji="1" lang="en-US" altLang="ja-JP" sz="1000" b="1" dirty="0"/>
              <a:t>H19</a:t>
            </a:r>
            <a:r>
              <a:rPr kumimoji="1" lang="ja-JP" altLang="en-US" sz="1000" b="1" dirty="0"/>
              <a:t>算定では</a:t>
            </a:r>
            <a:r>
              <a:rPr kumimoji="1" lang="en-US" altLang="ja-JP" sz="1000" b="1" dirty="0"/>
              <a:t>73</a:t>
            </a:r>
            <a:r>
              <a:rPr kumimoji="1" lang="ja-JP" altLang="en-US" sz="1000" b="1" dirty="0"/>
              <a:t>ｼﾅﾘｵから選択</a:t>
            </a:r>
            <a:endParaRPr kumimoji="1" lang="en-US" altLang="ja-JP" sz="1000" b="1" dirty="0"/>
          </a:p>
        </p:txBody>
      </p:sp>
    </p:spTree>
    <p:extLst>
      <p:ext uri="{BB962C8B-B14F-4D97-AF65-F5344CB8AC3E}">
        <p14:creationId xmlns:p14="http://schemas.microsoft.com/office/powerpoint/2010/main" val="601389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CCF12FA5-91E7-4CAE-B315-30F17C793684}"/>
              </a:ext>
            </a:extLst>
          </p:cNvPr>
          <p:cNvSpPr/>
          <p:nvPr/>
        </p:nvSpPr>
        <p:spPr>
          <a:xfrm>
            <a:off x="408432" y="5761344"/>
            <a:ext cx="4297680" cy="925373"/>
          </a:xfrm>
          <a:prstGeom prst="rect">
            <a:avLst/>
          </a:prstGeom>
          <a:gradFill>
            <a:gsLst>
              <a:gs pos="0">
                <a:schemeClr val="bg1"/>
              </a:gs>
              <a:gs pos="100000">
                <a:schemeClr val="bg1">
                  <a:lumMod val="65000"/>
                </a:schemeClr>
              </a:gs>
            </a:gsLst>
            <a:path path="circle">
              <a:fillToRect l="50000" t="50000" r="50000" b="50000"/>
            </a:path>
          </a:gradFill>
          <a:ln w="12700">
            <a:noFill/>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③</a:t>
            </a:r>
            <a:r>
              <a:rPr lang="zh-TW" altLang="en-US" dirty="0"/>
              <a:t>．</a:t>
            </a:r>
            <a:r>
              <a:rPr lang="ja-JP" altLang="en-US" dirty="0"/>
              <a:t>対象断層の絞り込み（ステップ１）</a:t>
            </a:r>
            <a:endParaRPr lang="ja-JP" altLang="en-US" sz="1600" dirty="0"/>
          </a:p>
        </p:txBody>
      </p:sp>
      <p:sp>
        <p:nvSpPr>
          <p:cNvPr id="2" name="スライド番号プレースホルダー 12">
            <a:extLst>
              <a:ext uri="{FF2B5EF4-FFF2-40B4-BE49-F238E27FC236}">
                <a16:creationId xmlns:a16="http://schemas.microsoft.com/office/drawing/2014/main" id="{053EB125-E440-9D7F-839A-566108718047}"/>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6</a:t>
            </a:fld>
            <a:endParaRPr lang="ja-JP" altLang="en-US"/>
          </a:p>
        </p:txBody>
      </p:sp>
      <p:sp>
        <p:nvSpPr>
          <p:cNvPr id="13" name="正方形/長方形 12"/>
          <p:cNvSpPr/>
          <p:nvPr/>
        </p:nvSpPr>
        <p:spPr>
          <a:xfrm>
            <a:off x="165100" y="596900"/>
            <a:ext cx="8870950" cy="61975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103803" y="464007"/>
            <a:ext cx="245651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bg1"/>
                </a:solidFill>
                <a:latin typeface="Meiryo UI" panose="020B0604030504040204" pitchFamily="50" charset="-128"/>
                <a:ea typeface="Meiryo UI" panose="020B0604030504040204" pitchFamily="50" charset="-128"/>
              </a:rPr>
              <a:t>ステップ１の概要と作業方針</a:t>
            </a:r>
          </a:p>
        </p:txBody>
      </p:sp>
      <p:sp>
        <p:nvSpPr>
          <p:cNvPr id="31" name="四角形: 角を丸くする 4">
            <a:extLst>
              <a:ext uri="{FF2B5EF4-FFF2-40B4-BE49-F238E27FC236}">
                <a16:creationId xmlns:a16="http://schemas.microsoft.com/office/drawing/2014/main" id="{593C20BE-7E84-41C7-8D10-541B7F8F6BCB}"/>
              </a:ext>
            </a:extLst>
          </p:cNvPr>
          <p:cNvSpPr/>
          <p:nvPr/>
        </p:nvSpPr>
        <p:spPr>
          <a:xfrm>
            <a:off x="353074" y="915024"/>
            <a:ext cx="8495001" cy="1027912"/>
          </a:xfrm>
          <a:prstGeom prst="roundRect">
            <a:avLst>
              <a:gd name="adj" fmla="val 14362"/>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85750" indent="-216000">
              <a:buFont typeface="Wingdings" panose="05000000000000000000" pitchFamily="2" charset="2"/>
              <a:buChar char="l"/>
            </a:pPr>
            <a:r>
              <a:rPr kumimoji="1" lang="en-US" altLang="ja-JP" sz="1400" dirty="0"/>
              <a:t>R5</a:t>
            </a:r>
            <a:r>
              <a:rPr kumimoji="1" lang="ja-JP" altLang="en-US" sz="1400" dirty="0"/>
              <a:t>年４月時点の断層帯の平面的な位置や延長、人口分布を確認したところ、</a:t>
            </a:r>
            <a:r>
              <a:rPr kumimoji="1" lang="en-US" altLang="ja-JP" sz="1400" dirty="0"/>
              <a:t>H19</a:t>
            </a:r>
            <a:r>
              <a:rPr kumimoji="1" lang="ja-JP" altLang="en-US" sz="1400" dirty="0"/>
              <a:t>算定時に抽出した断層帯に影響を及ぼす大きな変化はないと判断した。</a:t>
            </a:r>
            <a:endParaRPr kumimoji="1" lang="en-US" altLang="ja-JP" sz="1400" dirty="0"/>
          </a:p>
          <a:p>
            <a:pPr marL="285750" indent="-216000">
              <a:buFont typeface="Wingdings" panose="05000000000000000000" pitchFamily="2" charset="2"/>
              <a:buChar char="l"/>
            </a:pPr>
            <a:r>
              <a:rPr kumimoji="1" lang="ja-JP" altLang="en-US" sz="1400" dirty="0"/>
              <a:t>よって、今回算定におけるステップ１では、</a:t>
            </a:r>
            <a:r>
              <a:rPr kumimoji="1" lang="en-US" altLang="ja-JP" sz="1400" dirty="0"/>
              <a:t>H19</a:t>
            </a:r>
            <a:r>
              <a:rPr kumimoji="1" lang="ja-JP" altLang="en-US" sz="1400" dirty="0"/>
              <a:t>算定時の結果を活用できると考えるが、最終的な判断は令和</a:t>
            </a:r>
            <a:r>
              <a:rPr kumimoji="1" lang="en-US" altLang="ja-JP" sz="1400" dirty="0"/>
              <a:t>5</a:t>
            </a:r>
            <a:r>
              <a:rPr kumimoji="1" lang="ja-JP" altLang="en-US" sz="1400" dirty="0"/>
              <a:t>年度公表予定の中日本地域（近畿地域）の活断層の地域評価の結果を確認した上で決定する。</a:t>
            </a:r>
            <a:endParaRPr kumimoji="1" lang="en-US" altLang="ja-JP" sz="1400" dirty="0"/>
          </a:p>
        </p:txBody>
      </p:sp>
      <p:sp>
        <p:nvSpPr>
          <p:cNvPr id="35" name="角丸四角形 73">
            <a:extLst>
              <a:ext uri="{FF2B5EF4-FFF2-40B4-BE49-F238E27FC236}">
                <a16:creationId xmlns:a16="http://schemas.microsoft.com/office/drawing/2014/main" id="{BAF58F56-A467-4B5C-A519-F0686A9B5532}"/>
              </a:ext>
            </a:extLst>
          </p:cNvPr>
          <p:cNvSpPr/>
          <p:nvPr/>
        </p:nvSpPr>
        <p:spPr>
          <a:xfrm>
            <a:off x="269826" y="2178169"/>
            <a:ext cx="1818054" cy="53138"/>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ステップ１の概要</a:t>
            </a:r>
          </a:p>
        </p:txBody>
      </p:sp>
      <p:sp>
        <p:nvSpPr>
          <p:cNvPr id="40" name="テキスト ボックス 39">
            <a:extLst>
              <a:ext uri="{FF2B5EF4-FFF2-40B4-BE49-F238E27FC236}">
                <a16:creationId xmlns:a16="http://schemas.microsoft.com/office/drawing/2014/main" id="{C8BF1387-6681-40ED-A790-FC13015AEB9F}"/>
              </a:ext>
            </a:extLst>
          </p:cNvPr>
          <p:cNvSpPr txBox="1"/>
          <p:nvPr/>
        </p:nvSpPr>
        <p:spPr>
          <a:xfrm>
            <a:off x="269826" y="2253650"/>
            <a:ext cx="8709074" cy="461665"/>
          </a:xfrm>
          <a:prstGeom prst="rect">
            <a:avLst/>
          </a:prstGeom>
          <a:noFill/>
        </p:spPr>
        <p:txBody>
          <a:bodyPr wrap="square" rtlCol="0">
            <a:spAutoFit/>
          </a:bodyPr>
          <a:lstStyle/>
          <a:p>
            <a:pPr algn="l"/>
            <a:r>
              <a:rPr lang="ja-JP" altLang="en-US" sz="1200" b="0" i="0" u="none" strike="noStrike" baseline="0" dirty="0"/>
              <a:t>ステップ１の目的は、検討対象とした断層帯について、震度曝露人口を指標として大阪府への影響を評価し、ステップ２でより詳細な検討を行う断層帯を抽出すること。</a:t>
            </a:r>
            <a:endParaRPr lang="en-US" altLang="ja-JP" sz="1200" b="0" i="0" u="none" strike="noStrike" baseline="0" dirty="0"/>
          </a:p>
        </p:txBody>
      </p:sp>
      <p:sp>
        <p:nvSpPr>
          <p:cNvPr id="41" name="角丸四角形 73">
            <a:extLst>
              <a:ext uri="{FF2B5EF4-FFF2-40B4-BE49-F238E27FC236}">
                <a16:creationId xmlns:a16="http://schemas.microsoft.com/office/drawing/2014/main" id="{DAEABEBA-3BC2-43AB-B936-03C9E49FCC6C}"/>
              </a:ext>
            </a:extLst>
          </p:cNvPr>
          <p:cNvSpPr/>
          <p:nvPr/>
        </p:nvSpPr>
        <p:spPr>
          <a:xfrm>
            <a:off x="269826" y="2928039"/>
            <a:ext cx="1818054" cy="53138"/>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ステップ１の作業方針</a:t>
            </a:r>
          </a:p>
        </p:txBody>
      </p:sp>
      <p:sp>
        <p:nvSpPr>
          <p:cNvPr id="43" name="テキスト ボックス 42">
            <a:extLst>
              <a:ext uri="{FF2B5EF4-FFF2-40B4-BE49-F238E27FC236}">
                <a16:creationId xmlns:a16="http://schemas.microsoft.com/office/drawing/2014/main" id="{46CD626F-5FF4-4EEA-96D5-827918A96AA1}"/>
              </a:ext>
            </a:extLst>
          </p:cNvPr>
          <p:cNvSpPr txBox="1"/>
          <p:nvPr/>
        </p:nvSpPr>
        <p:spPr>
          <a:xfrm>
            <a:off x="269826" y="3014296"/>
            <a:ext cx="5051817" cy="2677656"/>
          </a:xfrm>
          <a:prstGeom prst="rect">
            <a:avLst/>
          </a:prstGeom>
          <a:noFill/>
        </p:spPr>
        <p:txBody>
          <a:bodyPr wrap="square" rtlCol="0">
            <a:spAutoFit/>
          </a:bodyPr>
          <a:lstStyle/>
          <a:p>
            <a:pPr algn="l"/>
            <a:r>
              <a:rPr lang="ja-JP" altLang="en-US" sz="1200" b="0" i="0" u="none" strike="noStrike" baseline="0" dirty="0"/>
              <a:t>ステップ１は簡易な手法</a:t>
            </a:r>
            <a:r>
              <a:rPr lang="ja-JP" altLang="en-US" sz="1200" dirty="0"/>
              <a:t>による</a:t>
            </a:r>
            <a:r>
              <a:rPr lang="ja-JP" altLang="en-US" sz="1200" b="0" i="0" u="none" strike="noStrike" baseline="0" dirty="0"/>
              <a:t>地表面の震度と人口分布による評価で</a:t>
            </a:r>
            <a:r>
              <a:rPr lang="ja-JP" altLang="en-US" sz="1200" dirty="0"/>
              <a:t>あり、</a:t>
            </a:r>
            <a:r>
              <a:rPr lang="en-US" altLang="ja-JP" sz="1200" dirty="0"/>
              <a:t>H19</a:t>
            </a:r>
            <a:r>
              <a:rPr lang="ja-JP" altLang="en-US" sz="1200" dirty="0"/>
              <a:t>算定におけるステップ１・２で、被害想定を算定する断層の絞り込みを行っている。</a:t>
            </a:r>
            <a:endParaRPr lang="en-US" altLang="ja-JP" sz="1200" dirty="0"/>
          </a:p>
          <a:p>
            <a:pPr algn="l"/>
            <a:r>
              <a:rPr lang="ja-JP" altLang="en-US" sz="1200" b="0" i="0" u="none" strike="noStrike" baseline="0" dirty="0"/>
              <a:t>よって、</a:t>
            </a:r>
            <a:endParaRPr lang="en-US" altLang="ja-JP" sz="1200" b="0" i="0" u="none" strike="noStrike" baseline="0" dirty="0"/>
          </a:p>
          <a:p>
            <a:pPr algn="l"/>
            <a:r>
              <a:rPr lang="ja-JP" altLang="en-US" sz="1200" dirty="0"/>
              <a:t>　①</a:t>
            </a:r>
            <a:r>
              <a:rPr lang="en-US" altLang="ja-JP" sz="1200" dirty="0"/>
              <a:t>H19</a:t>
            </a:r>
            <a:r>
              <a:rPr lang="ja-JP" altLang="en-US" sz="1200" dirty="0"/>
              <a:t>算定時の結果の確認（ステップ１・２）</a:t>
            </a:r>
            <a:endParaRPr lang="en-US" altLang="ja-JP" sz="1200" b="0" i="0" u="none" strike="noStrike" baseline="0" dirty="0"/>
          </a:p>
          <a:p>
            <a:pPr algn="l"/>
            <a:r>
              <a:rPr lang="ja-JP" altLang="en-US" sz="1200" dirty="0"/>
              <a:t>　②</a:t>
            </a:r>
            <a:r>
              <a:rPr lang="ja-JP" altLang="en-US" sz="1200" b="0" i="0" u="none" strike="noStrike" baseline="0" dirty="0"/>
              <a:t>最新の断層帯の平面的な位置や延長の確認</a:t>
            </a:r>
            <a:endParaRPr lang="en-US" altLang="ja-JP" sz="1200" b="0" i="0" u="none" strike="noStrike" baseline="0" dirty="0"/>
          </a:p>
          <a:p>
            <a:pPr algn="l"/>
            <a:r>
              <a:rPr lang="ja-JP" altLang="en-US" sz="1200" dirty="0"/>
              <a:t>　③最新の大阪府の人口分布の確認</a:t>
            </a:r>
            <a:endParaRPr lang="en-US" altLang="ja-JP" sz="1200" dirty="0"/>
          </a:p>
          <a:p>
            <a:pPr algn="l"/>
            <a:r>
              <a:rPr lang="ja-JP" altLang="en-US" sz="1200" dirty="0"/>
              <a:t>を行った上で、</a:t>
            </a:r>
            <a:r>
              <a:rPr lang="en-US" altLang="ja-JP" sz="1200" dirty="0"/>
              <a:t>H19</a:t>
            </a:r>
            <a:r>
              <a:rPr lang="ja-JP" altLang="en-US" sz="1200" dirty="0"/>
              <a:t>算定時と大きな変化がない場合、当時の抽出結果を活用できると考えられる。</a:t>
            </a:r>
            <a:endParaRPr lang="en-US" altLang="ja-JP" sz="1200" dirty="0"/>
          </a:p>
          <a:p>
            <a:pPr algn="l"/>
            <a:endParaRPr lang="en-US" altLang="ja-JP" sz="1200" dirty="0"/>
          </a:p>
          <a:p>
            <a:r>
              <a:rPr lang="en-US" altLang="ja-JP" sz="1200" dirty="0"/>
              <a:t>【H19</a:t>
            </a:r>
            <a:r>
              <a:rPr lang="ja-JP" altLang="en-US" sz="1200" dirty="0"/>
              <a:t>算定時の抽出結果が活用できる場合</a:t>
            </a:r>
            <a:r>
              <a:rPr lang="en-US" altLang="ja-JP" sz="1200" dirty="0"/>
              <a:t>】</a:t>
            </a:r>
          </a:p>
          <a:p>
            <a:pPr marL="180000" lvl="1"/>
            <a:r>
              <a:rPr lang="ja-JP" altLang="en-US" sz="1200" dirty="0"/>
              <a:t>令和</a:t>
            </a:r>
            <a:r>
              <a:rPr lang="en-US" altLang="ja-JP" sz="1200" dirty="0"/>
              <a:t>5</a:t>
            </a:r>
            <a:r>
              <a:rPr lang="ja-JP" altLang="en-US" sz="1200" dirty="0"/>
              <a:t>年度公表予定の中日本地域（近畿地域）の活断層の地域評価結果で最終確認を行う。</a:t>
            </a:r>
            <a:endParaRPr lang="en-US" altLang="ja-JP" sz="1200" dirty="0"/>
          </a:p>
          <a:p>
            <a:pPr algn="l"/>
            <a:r>
              <a:rPr lang="en-US" altLang="ja-JP" sz="1200" dirty="0"/>
              <a:t>【H19</a:t>
            </a:r>
            <a:r>
              <a:rPr lang="ja-JP" altLang="en-US" sz="1200" dirty="0"/>
              <a:t>算定時の抽出結果の活用が困難／活断層評価が大きく変化した場合</a:t>
            </a:r>
            <a:r>
              <a:rPr lang="en-US" altLang="ja-JP" sz="1200" dirty="0"/>
              <a:t>】</a:t>
            </a:r>
          </a:p>
          <a:p>
            <a:pPr marL="180000" lvl="1"/>
            <a:r>
              <a:rPr lang="en-US" altLang="ja-JP" sz="1200" dirty="0"/>
              <a:t>H19</a:t>
            </a:r>
            <a:r>
              <a:rPr lang="ja-JP" altLang="en-US" sz="1200" dirty="0"/>
              <a:t>算定時と同様の方法により、ステップ１の抽出作業を行うものとする。</a:t>
            </a:r>
            <a:endParaRPr lang="en-US" altLang="ja-JP" sz="1200" dirty="0"/>
          </a:p>
        </p:txBody>
      </p:sp>
      <p:sp>
        <p:nvSpPr>
          <p:cNvPr id="14" name="テキスト ボックス 13">
            <a:extLst>
              <a:ext uri="{FF2B5EF4-FFF2-40B4-BE49-F238E27FC236}">
                <a16:creationId xmlns:a16="http://schemas.microsoft.com/office/drawing/2014/main" id="{3277DEB4-1DDB-4085-B323-5A5628CD235D}"/>
              </a:ext>
            </a:extLst>
          </p:cNvPr>
          <p:cNvSpPr txBox="1"/>
          <p:nvPr/>
        </p:nvSpPr>
        <p:spPr>
          <a:xfrm>
            <a:off x="468898" y="5824845"/>
            <a:ext cx="4285982" cy="830997"/>
          </a:xfrm>
          <a:prstGeom prst="rect">
            <a:avLst/>
          </a:prstGeom>
          <a:noFill/>
        </p:spPr>
        <p:txBody>
          <a:bodyPr wrap="square" rtlCol="0">
            <a:spAutoFit/>
          </a:bodyPr>
          <a:lstStyle/>
          <a:p>
            <a:pPr algn="l"/>
            <a:r>
              <a:rPr lang="en-US" altLang="ja-JP" sz="1200" dirty="0"/>
              <a:t>【</a:t>
            </a:r>
            <a:r>
              <a:rPr lang="ja-JP" altLang="en-US" sz="1200" dirty="0"/>
              <a:t>参考</a:t>
            </a:r>
            <a:r>
              <a:rPr lang="en-US" altLang="ja-JP" sz="1200" dirty="0"/>
              <a:t>】H19</a:t>
            </a:r>
            <a:r>
              <a:rPr lang="ja-JP" altLang="en-US" sz="1200" dirty="0"/>
              <a:t>算定手法（断層が一様すべりとして計算）</a:t>
            </a:r>
            <a:endParaRPr lang="en-US" altLang="ja-JP" sz="1200" b="0" i="0" u="none" strike="noStrike" baseline="0" dirty="0"/>
          </a:p>
          <a:p>
            <a:pPr algn="l"/>
            <a:r>
              <a:rPr lang="ja-JP" altLang="en-US" sz="1200" dirty="0"/>
              <a:t>　手　法：距離減衰式（最大速度）＋経験的表層増幅率</a:t>
            </a:r>
            <a:endParaRPr lang="en-US" altLang="ja-JP" sz="1200" dirty="0"/>
          </a:p>
          <a:p>
            <a:pPr algn="l"/>
            <a:r>
              <a:rPr lang="ja-JP" altLang="en-US" sz="1200" b="0" i="0" u="none" strike="noStrike" baseline="0" dirty="0"/>
              <a:t>　出　力：震度（最大速度から経験式を用いて換算）</a:t>
            </a:r>
            <a:endParaRPr lang="en-US" altLang="ja-JP" sz="1200" b="0" i="0" u="none" strike="noStrike" baseline="0" dirty="0"/>
          </a:p>
          <a:p>
            <a:pPr algn="l"/>
            <a:r>
              <a:rPr lang="ja-JP" altLang="en-US" sz="1200" b="0" i="0" u="none" strike="noStrike" baseline="0" dirty="0"/>
              <a:t>震度</a:t>
            </a:r>
            <a:r>
              <a:rPr lang="en-US" altLang="ja-JP" sz="1200" b="0" i="0" u="none" strike="noStrike" baseline="0" dirty="0"/>
              <a:t>6</a:t>
            </a:r>
            <a:r>
              <a:rPr lang="ja-JP" altLang="en-US" sz="1200" b="0" i="0" u="none" strike="noStrike" baseline="0" dirty="0"/>
              <a:t>強以上を被る「震度曝露人口」を指標として断層帯を選定</a:t>
            </a:r>
            <a:endParaRPr lang="en-US" altLang="ja-JP" sz="1200" b="0" i="0" u="none" strike="noStrike" baseline="0" dirty="0"/>
          </a:p>
        </p:txBody>
      </p:sp>
      <p:sp>
        <p:nvSpPr>
          <p:cNvPr id="16" name="四角形: 角を丸くする 15">
            <a:extLst>
              <a:ext uri="{FF2B5EF4-FFF2-40B4-BE49-F238E27FC236}">
                <a16:creationId xmlns:a16="http://schemas.microsoft.com/office/drawing/2014/main" id="{B45E686F-C1FF-4AAC-BD25-13776322868B}"/>
              </a:ext>
            </a:extLst>
          </p:cNvPr>
          <p:cNvSpPr/>
          <p:nvPr/>
        </p:nvSpPr>
        <p:spPr>
          <a:xfrm>
            <a:off x="6104065" y="2989476"/>
            <a:ext cx="2149561" cy="206750"/>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r>
              <a:rPr kumimoji="1" lang="ja-JP" altLang="en-US" sz="1000" dirty="0"/>
              <a:t>①</a:t>
            </a:r>
            <a:r>
              <a:rPr kumimoji="1" lang="en-US" altLang="ja-JP" sz="1000" dirty="0"/>
              <a:t>H19</a:t>
            </a:r>
            <a:r>
              <a:rPr kumimoji="1" lang="ja-JP" altLang="en-US" sz="1000" dirty="0"/>
              <a:t>算定時のステップ１・２の確認</a:t>
            </a:r>
          </a:p>
        </p:txBody>
      </p:sp>
      <p:sp>
        <p:nvSpPr>
          <p:cNvPr id="17" name="四角形: 角を丸くする 16">
            <a:extLst>
              <a:ext uri="{FF2B5EF4-FFF2-40B4-BE49-F238E27FC236}">
                <a16:creationId xmlns:a16="http://schemas.microsoft.com/office/drawing/2014/main" id="{6A3CA6F1-2FE2-41C9-96AE-89320B6505A4}"/>
              </a:ext>
            </a:extLst>
          </p:cNvPr>
          <p:cNvSpPr/>
          <p:nvPr/>
        </p:nvSpPr>
        <p:spPr>
          <a:xfrm>
            <a:off x="6330689" y="3504977"/>
            <a:ext cx="1696314" cy="360362"/>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r>
              <a:rPr kumimoji="1" lang="ja-JP" altLang="en-US" sz="1000" dirty="0"/>
              <a:t>②断層帯の平面位置・延長</a:t>
            </a:r>
            <a:endParaRPr kumimoji="1" lang="en-US" altLang="ja-JP" sz="1000" dirty="0"/>
          </a:p>
          <a:p>
            <a:r>
              <a:rPr kumimoji="1" lang="ja-JP" altLang="en-US" sz="1000" dirty="0"/>
              <a:t>③大阪府の人口分布</a:t>
            </a:r>
          </a:p>
        </p:txBody>
      </p:sp>
      <p:cxnSp>
        <p:nvCxnSpPr>
          <p:cNvPr id="4" name="直線コネクタ 3">
            <a:extLst>
              <a:ext uri="{FF2B5EF4-FFF2-40B4-BE49-F238E27FC236}">
                <a16:creationId xmlns:a16="http://schemas.microsoft.com/office/drawing/2014/main" id="{78437BA4-63AC-4D9E-BD72-0A11AC0078C5}"/>
              </a:ext>
            </a:extLst>
          </p:cNvPr>
          <p:cNvCxnSpPr>
            <a:cxnSpLocks/>
            <a:stCxn id="16" idx="2"/>
            <a:endCxn id="17" idx="0"/>
          </p:cNvCxnSpPr>
          <p:nvPr/>
        </p:nvCxnSpPr>
        <p:spPr>
          <a:xfrm>
            <a:off x="7178846" y="3196226"/>
            <a:ext cx="0" cy="308751"/>
          </a:xfrm>
          <a:prstGeom prst="line">
            <a:avLst/>
          </a:prstGeom>
          <a:ln w="12700">
            <a:tailEnd type="triangle"/>
          </a:ln>
        </p:spPr>
        <p:style>
          <a:lnRef idx="1">
            <a:schemeClr val="dk1"/>
          </a:lnRef>
          <a:fillRef idx="0">
            <a:schemeClr val="dk1"/>
          </a:fillRef>
          <a:effectRef idx="0">
            <a:schemeClr val="dk1"/>
          </a:effectRef>
          <a:fontRef idx="minor">
            <a:schemeClr val="tx1"/>
          </a:fontRef>
        </p:style>
      </p:cxnSp>
      <p:sp>
        <p:nvSpPr>
          <p:cNvPr id="5" name="フリーフォーム: 図形 4">
            <a:extLst>
              <a:ext uri="{FF2B5EF4-FFF2-40B4-BE49-F238E27FC236}">
                <a16:creationId xmlns:a16="http://schemas.microsoft.com/office/drawing/2014/main" id="{546D928A-B6E0-4047-AB56-D2D90BB139D9}"/>
              </a:ext>
            </a:extLst>
          </p:cNvPr>
          <p:cNvSpPr/>
          <p:nvPr/>
        </p:nvSpPr>
        <p:spPr>
          <a:xfrm>
            <a:off x="6577584" y="4239482"/>
            <a:ext cx="601262" cy="298704"/>
          </a:xfrm>
          <a:custGeom>
            <a:avLst/>
            <a:gdLst>
              <a:gd name="connsiteX0" fmla="*/ 0 w 2231136"/>
              <a:gd name="connsiteY0" fmla="*/ 298704 h 298704"/>
              <a:gd name="connsiteX1" fmla="*/ 0 w 2231136"/>
              <a:gd name="connsiteY1" fmla="*/ 0 h 298704"/>
              <a:gd name="connsiteX2" fmla="*/ 2231136 w 2231136"/>
              <a:gd name="connsiteY2" fmla="*/ 0 h 298704"/>
            </a:gdLst>
            <a:ahLst/>
            <a:cxnLst>
              <a:cxn ang="0">
                <a:pos x="connsiteX0" y="connsiteY0"/>
              </a:cxn>
              <a:cxn ang="0">
                <a:pos x="connsiteX1" y="connsiteY1"/>
              </a:cxn>
              <a:cxn ang="0">
                <a:pos x="connsiteX2" y="connsiteY2"/>
              </a:cxn>
            </a:cxnLst>
            <a:rect l="l" t="t" r="r" b="b"/>
            <a:pathLst>
              <a:path w="2231136" h="298704">
                <a:moveTo>
                  <a:pt x="0" y="298704"/>
                </a:moveTo>
                <a:lnTo>
                  <a:pt x="0" y="0"/>
                </a:lnTo>
                <a:lnTo>
                  <a:pt x="2231136" y="0"/>
                </a:lnTo>
              </a:path>
            </a:pathLst>
          </a:custGeom>
          <a:no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4128D45B-8E5C-4355-BF8C-9A700F4A4BED}"/>
              </a:ext>
            </a:extLst>
          </p:cNvPr>
          <p:cNvSpPr/>
          <p:nvPr/>
        </p:nvSpPr>
        <p:spPr>
          <a:xfrm>
            <a:off x="5846993" y="4541126"/>
            <a:ext cx="1472990" cy="360362"/>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en-US" altLang="ja-JP" sz="1000" dirty="0"/>
              <a:t>R5</a:t>
            </a:r>
            <a:r>
              <a:rPr kumimoji="1" lang="ja-JP" altLang="en-US" sz="1000" dirty="0"/>
              <a:t>年度公表</a:t>
            </a:r>
            <a:endParaRPr kumimoji="1" lang="en-US" altLang="ja-JP" sz="1000" dirty="0"/>
          </a:p>
          <a:p>
            <a:pPr algn="ctr"/>
            <a:r>
              <a:rPr kumimoji="1" lang="ja-JP" altLang="en-US" sz="1000" dirty="0"/>
              <a:t>活断層地域評価の確認</a:t>
            </a:r>
          </a:p>
        </p:txBody>
      </p:sp>
      <p:sp>
        <p:nvSpPr>
          <p:cNvPr id="25" name="フリーフォーム: 図形 24">
            <a:extLst>
              <a:ext uri="{FF2B5EF4-FFF2-40B4-BE49-F238E27FC236}">
                <a16:creationId xmlns:a16="http://schemas.microsoft.com/office/drawing/2014/main" id="{CAC72799-BA3F-453C-BB85-5596B00AD98C}"/>
              </a:ext>
            </a:extLst>
          </p:cNvPr>
          <p:cNvSpPr/>
          <p:nvPr/>
        </p:nvSpPr>
        <p:spPr>
          <a:xfrm flipH="1">
            <a:off x="7178843" y="4239481"/>
            <a:ext cx="1136099" cy="1726345"/>
          </a:xfrm>
          <a:custGeom>
            <a:avLst/>
            <a:gdLst>
              <a:gd name="connsiteX0" fmla="*/ 0 w 2231136"/>
              <a:gd name="connsiteY0" fmla="*/ 298704 h 298704"/>
              <a:gd name="connsiteX1" fmla="*/ 0 w 2231136"/>
              <a:gd name="connsiteY1" fmla="*/ 0 h 298704"/>
              <a:gd name="connsiteX2" fmla="*/ 2231136 w 2231136"/>
              <a:gd name="connsiteY2" fmla="*/ 0 h 298704"/>
            </a:gdLst>
            <a:ahLst/>
            <a:cxnLst>
              <a:cxn ang="0">
                <a:pos x="connsiteX0" y="connsiteY0"/>
              </a:cxn>
              <a:cxn ang="0">
                <a:pos x="connsiteX1" y="connsiteY1"/>
              </a:cxn>
              <a:cxn ang="0">
                <a:pos x="connsiteX2" y="connsiteY2"/>
              </a:cxn>
            </a:cxnLst>
            <a:rect l="l" t="t" r="r" b="b"/>
            <a:pathLst>
              <a:path w="2231136" h="298704">
                <a:moveTo>
                  <a:pt x="0" y="298704"/>
                </a:moveTo>
                <a:lnTo>
                  <a:pt x="0" y="0"/>
                </a:lnTo>
                <a:lnTo>
                  <a:pt x="2231136" y="0"/>
                </a:lnTo>
              </a:path>
            </a:pathLst>
          </a:custGeom>
          <a:no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AF2DD388-3EDF-492F-B651-72CB0656F4CD}"/>
              </a:ext>
            </a:extLst>
          </p:cNvPr>
          <p:cNvSpPr/>
          <p:nvPr/>
        </p:nvSpPr>
        <p:spPr>
          <a:xfrm>
            <a:off x="7403973" y="5965826"/>
            <a:ext cx="1328420" cy="360362"/>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en-US" altLang="ja-JP" sz="1000" dirty="0"/>
              <a:t>H19</a:t>
            </a:r>
            <a:r>
              <a:rPr kumimoji="1" lang="ja-JP" altLang="en-US" sz="1000" dirty="0"/>
              <a:t>算定時の手法で</a:t>
            </a:r>
            <a:endParaRPr kumimoji="1" lang="en-US" altLang="ja-JP" sz="1000" dirty="0"/>
          </a:p>
          <a:p>
            <a:pPr algn="ctr"/>
            <a:r>
              <a:rPr kumimoji="1" lang="ja-JP" altLang="en-US" sz="1000" dirty="0"/>
              <a:t>再度ステップ１を実施</a:t>
            </a:r>
          </a:p>
        </p:txBody>
      </p:sp>
      <p:sp>
        <p:nvSpPr>
          <p:cNvPr id="27" name="四角形: 角を丸くする 26">
            <a:extLst>
              <a:ext uri="{FF2B5EF4-FFF2-40B4-BE49-F238E27FC236}">
                <a16:creationId xmlns:a16="http://schemas.microsoft.com/office/drawing/2014/main" id="{516EF42F-4315-4E55-9FA1-C16780958F61}"/>
              </a:ext>
            </a:extLst>
          </p:cNvPr>
          <p:cNvSpPr/>
          <p:nvPr/>
        </p:nvSpPr>
        <p:spPr>
          <a:xfrm>
            <a:off x="5536015" y="5985105"/>
            <a:ext cx="1136099" cy="360362"/>
          </a:xfrm>
          <a:prstGeom prst="roundRect">
            <a:avLst>
              <a:gd name="adj" fmla="val 13220"/>
            </a:avLst>
          </a:prstGeom>
          <a:solidFill>
            <a:schemeClr val="accent5">
              <a:lumMod val="20000"/>
              <a:lumOff val="8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ctr"/>
          <a:lstStyle/>
          <a:p>
            <a:pPr algn="ctr"/>
            <a:r>
              <a:rPr kumimoji="1" lang="en-US" altLang="ja-JP" sz="1000" dirty="0"/>
              <a:t>H19</a:t>
            </a:r>
            <a:r>
              <a:rPr kumimoji="1" lang="ja-JP" altLang="en-US" sz="1000" dirty="0"/>
              <a:t>算定時</a:t>
            </a:r>
            <a:endParaRPr kumimoji="1" lang="en-US" altLang="ja-JP" sz="1000" dirty="0"/>
          </a:p>
          <a:p>
            <a:pPr algn="ctr"/>
            <a:r>
              <a:rPr kumimoji="1" lang="ja-JP" altLang="en-US" sz="1000" dirty="0"/>
              <a:t>抽出結果を活用</a:t>
            </a:r>
          </a:p>
        </p:txBody>
      </p:sp>
      <p:sp>
        <p:nvSpPr>
          <p:cNvPr id="28" name="フリーフォーム: 図形 27">
            <a:extLst>
              <a:ext uri="{FF2B5EF4-FFF2-40B4-BE49-F238E27FC236}">
                <a16:creationId xmlns:a16="http://schemas.microsoft.com/office/drawing/2014/main" id="{4F12761F-7FB7-4AF4-BE41-A8FC6DD285C0}"/>
              </a:ext>
            </a:extLst>
          </p:cNvPr>
          <p:cNvSpPr/>
          <p:nvPr/>
        </p:nvSpPr>
        <p:spPr>
          <a:xfrm>
            <a:off x="6104064" y="5399819"/>
            <a:ext cx="479424" cy="585286"/>
          </a:xfrm>
          <a:custGeom>
            <a:avLst/>
            <a:gdLst>
              <a:gd name="connsiteX0" fmla="*/ 0 w 2231136"/>
              <a:gd name="connsiteY0" fmla="*/ 298704 h 298704"/>
              <a:gd name="connsiteX1" fmla="*/ 0 w 2231136"/>
              <a:gd name="connsiteY1" fmla="*/ 0 h 298704"/>
              <a:gd name="connsiteX2" fmla="*/ 2231136 w 2231136"/>
              <a:gd name="connsiteY2" fmla="*/ 0 h 298704"/>
            </a:gdLst>
            <a:ahLst/>
            <a:cxnLst>
              <a:cxn ang="0">
                <a:pos x="connsiteX0" y="connsiteY0"/>
              </a:cxn>
              <a:cxn ang="0">
                <a:pos x="connsiteX1" y="connsiteY1"/>
              </a:cxn>
              <a:cxn ang="0">
                <a:pos x="connsiteX2" y="connsiteY2"/>
              </a:cxn>
            </a:cxnLst>
            <a:rect l="l" t="t" r="r" b="b"/>
            <a:pathLst>
              <a:path w="2231136" h="298704">
                <a:moveTo>
                  <a:pt x="0" y="298704"/>
                </a:moveTo>
                <a:lnTo>
                  <a:pt x="0" y="0"/>
                </a:lnTo>
                <a:lnTo>
                  <a:pt x="2231136" y="0"/>
                </a:lnTo>
              </a:path>
            </a:pathLst>
          </a:custGeom>
          <a:no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8457B200-83FC-4455-B53B-CB33E35FF51F}"/>
              </a:ext>
            </a:extLst>
          </p:cNvPr>
          <p:cNvSpPr/>
          <p:nvPr/>
        </p:nvSpPr>
        <p:spPr>
          <a:xfrm flipH="1">
            <a:off x="6583488" y="5399819"/>
            <a:ext cx="1233974" cy="564631"/>
          </a:xfrm>
          <a:custGeom>
            <a:avLst/>
            <a:gdLst>
              <a:gd name="connsiteX0" fmla="*/ 0 w 2231136"/>
              <a:gd name="connsiteY0" fmla="*/ 298704 h 298704"/>
              <a:gd name="connsiteX1" fmla="*/ 0 w 2231136"/>
              <a:gd name="connsiteY1" fmla="*/ 0 h 298704"/>
              <a:gd name="connsiteX2" fmla="*/ 2231136 w 2231136"/>
              <a:gd name="connsiteY2" fmla="*/ 0 h 298704"/>
            </a:gdLst>
            <a:ahLst/>
            <a:cxnLst>
              <a:cxn ang="0">
                <a:pos x="connsiteX0" y="connsiteY0"/>
              </a:cxn>
              <a:cxn ang="0">
                <a:pos x="connsiteX1" y="connsiteY1"/>
              </a:cxn>
              <a:cxn ang="0">
                <a:pos x="connsiteX2" y="connsiteY2"/>
              </a:cxn>
            </a:cxnLst>
            <a:rect l="l" t="t" r="r" b="b"/>
            <a:pathLst>
              <a:path w="2231136" h="298704">
                <a:moveTo>
                  <a:pt x="0" y="298704"/>
                </a:moveTo>
                <a:lnTo>
                  <a:pt x="0" y="0"/>
                </a:lnTo>
                <a:lnTo>
                  <a:pt x="2231136" y="0"/>
                </a:lnTo>
              </a:path>
            </a:pathLst>
          </a:custGeom>
          <a:no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E61C4F7E-BBA7-46B4-9258-9B596C1DF5E9}"/>
              </a:ext>
            </a:extLst>
          </p:cNvPr>
          <p:cNvCxnSpPr>
            <a:cxnSpLocks/>
            <a:stCxn id="17" idx="2"/>
            <a:endCxn id="25" idx="2"/>
          </p:cNvCxnSpPr>
          <p:nvPr/>
        </p:nvCxnSpPr>
        <p:spPr>
          <a:xfrm flipH="1">
            <a:off x="7178843" y="3865339"/>
            <a:ext cx="3" cy="374142"/>
          </a:xfrm>
          <a:prstGeom prst="line">
            <a:avLst/>
          </a:prstGeom>
          <a:ln w="12700">
            <a:tailEnd type="none"/>
          </a:ln>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D0D5F661-4C86-4B60-9CD9-AADA561359A3}"/>
              </a:ext>
            </a:extLst>
          </p:cNvPr>
          <p:cNvCxnSpPr>
            <a:cxnSpLocks/>
            <a:stCxn id="20" idx="2"/>
            <a:endCxn id="29" idx="2"/>
          </p:cNvCxnSpPr>
          <p:nvPr/>
        </p:nvCxnSpPr>
        <p:spPr>
          <a:xfrm>
            <a:off x="6583488" y="4901488"/>
            <a:ext cx="0" cy="498331"/>
          </a:xfrm>
          <a:prstGeom prst="line">
            <a:avLst/>
          </a:prstGeom>
          <a:ln w="12700">
            <a:tailEnd type="none"/>
          </a:ln>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212F02C4-6DA1-4F70-9DD6-DFFA98F29AE5}"/>
              </a:ext>
            </a:extLst>
          </p:cNvPr>
          <p:cNvSpPr txBox="1"/>
          <p:nvPr/>
        </p:nvSpPr>
        <p:spPr>
          <a:xfrm>
            <a:off x="6104064" y="3989966"/>
            <a:ext cx="813183" cy="276999"/>
          </a:xfrm>
          <a:prstGeom prst="rect">
            <a:avLst/>
          </a:prstGeom>
          <a:noFill/>
        </p:spPr>
        <p:txBody>
          <a:bodyPr wrap="square" rtlCol="0">
            <a:spAutoFit/>
          </a:bodyPr>
          <a:lstStyle/>
          <a:p>
            <a:pPr algn="l"/>
            <a:r>
              <a:rPr lang="ja-JP" altLang="en-US" sz="1200" b="0" i="0" u="none" strike="noStrike" baseline="0" dirty="0"/>
              <a:t>活用可能</a:t>
            </a:r>
            <a:endParaRPr lang="en-US" altLang="ja-JP" sz="1200" b="0" i="0" u="none" strike="noStrike" baseline="0" dirty="0"/>
          </a:p>
        </p:txBody>
      </p:sp>
      <p:sp>
        <p:nvSpPr>
          <p:cNvPr id="39" name="テキスト ボックス 38">
            <a:extLst>
              <a:ext uri="{FF2B5EF4-FFF2-40B4-BE49-F238E27FC236}">
                <a16:creationId xmlns:a16="http://schemas.microsoft.com/office/drawing/2014/main" id="{6836FCC7-301A-4B7C-A785-583B2D3BBBCE}"/>
              </a:ext>
            </a:extLst>
          </p:cNvPr>
          <p:cNvSpPr txBox="1"/>
          <p:nvPr/>
        </p:nvSpPr>
        <p:spPr>
          <a:xfrm>
            <a:off x="7070115" y="5148276"/>
            <a:ext cx="1070254" cy="276999"/>
          </a:xfrm>
          <a:prstGeom prst="rect">
            <a:avLst/>
          </a:prstGeom>
          <a:noFill/>
        </p:spPr>
        <p:txBody>
          <a:bodyPr wrap="square" rtlCol="0">
            <a:spAutoFit/>
          </a:bodyPr>
          <a:lstStyle/>
          <a:p>
            <a:pPr algn="l"/>
            <a:r>
              <a:rPr lang="ja-JP" altLang="en-US" sz="1200" b="0" i="0" u="none" strike="noStrike" baseline="0" dirty="0"/>
              <a:t>変化が大きい</a:t>
            </a:r>
            <a:endParaRPr lang="en-US" altLang="ja-JP" sz="1200" b="0" i="0" u="none" strike="noStrike" baseline="0" dirty="0"/>
          </a:p>
        </p:txBody>
      </p:sp>
      <p:sp>
        <p:nvSpPr>
          <p:cNvPr id="44" name="テキスト ボックス 43">
            <a:extLst>
              <a:ext uri="{FF2B5EF4-FFF2-40B4-BE49-F238E27FC236}">
                <a16:creationId xmlns:a16="http://schemas.microsoft.com/office/drawing/2014/main" id="{29C309B6-3896-4DDF-8A90-132A5A8C6050}"/>
              </a:ext>
            </a:extLst>
          </p:cNvPr>
          <p:cNvSpPr txBox="1"/>
          <p:nvPr/>
        </p:nvSpPr>
        <p:spPr>
          <a:xfrm>
            <a:off x="5480311" y="5148276"/>
            <a:ext cx="1070254" cy="276999"/>
          </a:xfrm>
          <a:prstGeom prst="rect">
            <a:avLst/>
          </a:prstGeom>
          <a:noFill/>
        </p:spPr>
        <p:txBody>
          <a:bodyPr wrap="square" rtlCol="0">
            <a:spAutoFit/>
          </a:bodyPr>
          <a:lstStyle/>
          <a:p>
            <a:pPr algn="l"/>
            <a:r>
              <a:rPr lang="ja-JP" altLang="en-US" sz="1200" b="0" i="0" u="none" strike="noStrike" baseline="0" dirty="0"/>
              <a:t>変化が小さい</a:t>
            </a:r>
            <a:endParaRPr lang="en-US" altLang="ja-JP" sz="1200" b="0" i="0" u="none" strike="noStrike" baseline="0" dirty="0"/>
          </a:p>
        </p:txBody>
      </p:sp>
      <p:sp>
        <p:nvSpPr>
          <p:cNvPr id="45" name="テキスト ボックス 44">
            <a:extLst>
              <a:ext uri="{FF2B5EF4-FFF2-40B4-BE49-F238E27FC236}">
                <a16:creationId xmlns:a16="http://schemas.microsoft.com/office/drawing/2014/main" id="{3FB62919-2642-46E4-AEE5-12FCF081736E}"/>
              </a:ext>
            </a:extLst>
          </p:cNvPr>
          <p:cNvSpPr txBox="1"/>
          <p:nvPr/>
        </p:nvSpPr>
        <p:spPr>
          <a:xfrm>
            <a:off x="7786488" y="3989966"/>
            <a:ext cx="813183" cy="276999"/>
          </a:xfrm>
          <a:prstGeom prst="rect">
            <a:avLst/>
          </a:prstGeom>
          <a:noFill/>
        </p:spPr>
        <p:txBody>
          <a:bodyPr wrap="square" rtlCol="0">
            <a:spAutoFit/>
          </a:bodyPr>
          <a:lstStyle/>
          <a:p>
            <a:pPr algn="l"/>
            <a:r>
              <a:rPr lang="ja-JP" altLang="en-US" sz="1200" b="0" i="0" u="none" strike="noStrike" baseline="0" dirty="0"/>
              <a:t>活用困難</a:t>
            </a:r>
            <a:endParaRPr lang="en-US" altLang="ja-JP" sz="1200" b="0" i="0" u="none" strike="noStrike" baseline="0" dirty="0"/>
          </a:p>
        </p:txBody>
      </p:sp>
    </p:spTree>
    <p:extLst>
      <p:ext uri="{BB962C8B-B14F-4D97-AF65-F5344CB8AC3E}">
        <p14:creationId xmlns:p14="http://schemas.microsoft.com/office/powerpoint/2010/main" val="270301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③</a:t>
            </a:r>
            <a:r>
              <a:rPr lang="zh-TW" altLang="en-US" dirty="0"/>
              <a:t>．</a:t>
            </a:r>
            <a:r>
              <a:rPr lang="ja-JP" altLang="en-US" dirty="0"/>
              <a:t>対象断層の絞り込み（ステップ１）</a:t>
            </a:r>
            <a:endParaRPr lang="ja-JP" altLang="en-US" sz="1600" dirty="0"/>
          </a:p>
        </p:txBody>
      </p:sp>
      <p:sp>
        <p:nvSpPr>
          <p:cNvPr id="14" name="スライド番号プレースホルダー 12">
            <a:extLst>
              <a:ext uri="{FF2B5EF4-FFF2-40B4-BE49-F238E27FC236}">
                <a16:creationId xmlns:a16="http://schemas.microsoft.com/office/drawing/2014/main" id="{609B2FD7-D967-CD1D-CE88-CE6E9E758CB8}"/>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7</a:t>
            </a:fld>
            <a:endParaRPr lang="ja-JP" altLang="en-US"/>
          </a:p>
        </p:txBody>
      </p:sp>
      <p:sp>
        <p:nvSpPr>
          <p:cNvPr id="24" name="正方形/長方形 23"/>
          <p:cNvSpPr/>
          <p:nvPr/>
        </p:nvSpPr>
        <p:spPr>
          <a:xfrm>
            <a:off x="165100" y="596901"/>
            <a:ext cx="8870950" cy="59563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stretch>
            <a:fillRect/>
          </a:stretch>
        </p:blipFill>
        <p:spPr>
          <a:xfrm>
            <a:off x="282526" y="1660290"/>
            <a:ext cx="4138095" cy="1947619"/>
          </a:xfrm>
          <a:prstGeom prst="rect">
            <a:avLst/>
          </a:prstGeom>
        </p:spPr>
      </p:pic>
      <p:pic>
        <p:nvPicPr>
          <p:cNvPr id="10" name="図 9"/>
          <p:cNvPicPr>
            <a:picLocks noChangeAspect="1"/>
          </p:cNvPicPr>
          <p:nvPr/>
        </p:nvPicPr>
        <p:blipFill>
          <a:blip r:embed="rId4"/>
          <a:stretch>
            <a:fillRect/>
          </a:stretch>
        </p:blipFill>
        <p:spPr>
          <a:xfrm>
            <a:off x="4630156" y="1679337"/>
            <a:ext cx="2728572" cy="1928572"/>
          </a:xfrm>
          <a:prstGeom prst="rect">
            <a:avLst/>
          </a:prstGeom>
        </p:spPr>
      </p:pic>
      <p:pic>
        <p:nvPicPr>
          <p:cNvPr id="13" name="図 12"/>
          <p:cNvPicPr>
            <a:picLocks noChangeAspect="1"/>
          </p:cNvPicPr>
          <p:nvPr/>
        </p:nvPicPr>
        <p:blipFill>
          <a:blip r:embed="rId5"/>
          <a:stretch>
            <a:fillRect/>
          </a:stretch>
        </p:blipFill>
        <p:spPr>
          <a:xfrm>
            <a:off x="3259793" y="4077822"/>
            <a:ext cx="2714286" cy="1904762"/>
          </a:xfrm>
          <a:prstGeom prst="rect">
            <a:avLst/>
          </a:prstGeom>
        </p:spPr>
      </p:pic>
      <p:pic>
        <p:nvPicPr>
          <p:cNvPr id="15" name="図 14"/>
          <p:cNvPicPr>
            <a:picLocks noChangeAspect="1"/>
          </p:cNvPicPr>
          <p:nvPr/>
        </p:nvPicPr>
        <p:blipFill>
          <a:blip r:embed="rId6"/>
          <a:stretch>
            <a:fillRect/>
          </a:stretch>
        </p:blipFill>
        <p:spPr>
          <a:xfrm>
            <a:off x="282526" y="4095452"/>
            <a:ext cx="2704762" cy="1909524"/>
          </a:xfrm>
          <a:prstGeom prst="rect">
            <a:avLst/>
          </a:prstGeom>
        </p:spPr>
      </p:pic>
      <p:pic>
        <p:nvPicPr>
          <p:cNvPr id="17" name="図 16"/>
          <p:cNvPicPr>
            <a:picLocks noChangeAspect="1"/>
          </p:cNvPicPr>
          <p:nvPr/>
        </p:nvPicPr>
        <p:blipFill>
          <a:blip r:embed="rId7"/>
          <a:stretch>
            <a:fillRect/>
          </a:stretch>
        </p:blipFill>
        <p:spPr>
          <a:xfrm>
            <a:off x="7568264" y="1672194"/>
            <a:ext cx="1352381" cy="1923810"/>
          </a:xfrm>
          <a:prstGeom prst="rect">
            <a:avLst/>
          </a:prstGeom>
        </p:spPr>
      </p:pic>
      <p:pic>
        <p:nvPicPr>
          <p:cNvPr id="33" name="図 32"/>
          <p:cNvPicPr>
            <a:picLocks noChangeAspect="1"/>
          </p:cNvPicPr>
          <p:nvPr/>
        </p:nvPicPr>
        <p:blipFill>
          <a:blip r:embed="rId8"/>
          <a:stretch>
            <a:fillRect/>
          </a:stretch>
        </p:blipFill>
        <p:spPr>
          <a:xfrm>
            <a:off x="6215883" y="4058774"/>
            <a:ext cx="2704762" cy="1923810"/>
          </a:xfrm>
          <a:prstGeom prst="rect">
            <a:avLst/>
          </a:prstGeom>
        </p:spPr>
      </p:pic>
      <p:sp>
        <p:nvSpPr>
          <p:cNvPr id="36"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222250" y="3616401"/>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上町断層帯①</a:t>
            </a:r>
          </a:p>
        </p:txBody>
      </p:sp>
      <p:sp>
        <p:nvSpPr>
          <p:cNvPr id="37"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1596313" y="3616401"/>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上町断層帯②</a:t>
            </a:r>
          </a:p>
        </p:txBody>
      </p:sp>
      <p:sp>
        <p:nvSpPr>
          <p:cNvPr id="38"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2943225" y="3616401"/>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上町断層帯③</a:t>
            </a:r>
          </a:p>
        </p:txBody>
      </p:sp>
      <p:sp>
        <p:nvSpPr>
          <p:cNvPr id="39"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4572000" y="3616401"/>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生駒断層帯①</a:t>
            </a:r>
          </a:p>
        </p:txBody>
      </p:sp>
      <p:sp>
        <p:nvSpPr>
          <p:cNvPr id="40"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5964554" y="3616401"/>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生駒断層帯②</a:t>
            </a:r>
          </a:p>
        </p:txBody>
      </p:sp>
      <p:sp>
        <p:nvSpPr>
          <p:cNvPr id="41"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7489194" y="3616401"/>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六甲淡路断層帯</a:t>
            </a:r>
          </a:p>
        </p:txBody>
      </p:sp>
      <p:sp>
        <p:nvSpPr>
          <p:cNvPr id="42"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222250" y="6067158"/>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中央構造線断層帯①</a:t>
            </a:r>
          </a:p>
        </p:txBody>
      </p:sp>
      <p:sp>
        <p:nvSpPr>
          <p:cNvPr id="43"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1596312" y="6067158"/>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中央構造線断層帯②</a:t>
            </a:r>
          </a:p>
        </p:txBody>
      </p:sp>
      <p:sp>
        <p:nvSpPr>
          <p:cNvPr id="44"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3186859" y="6067158"/>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有馬高槻断層帯①</a:t>
            </a:r>
          </a:p>
        </p:txBody>
      </p:sp>
      <p:sp>
        <p:nvSpPr>
          <p:cNvPr id="45"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4520907" y="6067158"/>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有馬高槻断層帯②</a:t>
            </a:r>
          </a:p>
        </p:txBody>
      </p:sp>
      <p:sp>
        <p:nvSpPr>
          <p:cNvPr id="46"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6146507" y="6067158"/>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大阪湾断層帯①</a:t>
            </a:r>
          </a:p>
        </p:txBody>
      </p:sp>
      <p:sp>
        <p:nvSpPr>
          <p:cNvPr id="47"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7475073" y="6067158"/>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大阪湾断層帯②</a:t>
            </a:r>
          </a:p>
        </p:txBody>
      </p:sp>
      <p:sp>
        <p:nvSpPr>
          <p:cNvPr id="48" name="テキスト ボックス 47">
            <a:extLst>
              <a:ext uri="{FF2B5EF4-FFF2-40B4-BE49-F238E27FC236}">
                <a16:creationId xmlns:a16="http://schemas.microsoft.com/office/drawing/2014/main" id="{FA9CC0F3-AA2D-2DC8-5385-F4D99ABDF59D}"/>
              </a:ext>
            </a:extLst>
          </p:cNvPr>
          <p:cNvSpPr txBox="1"/>
          <p:nvPr/>
        </p:nvSpPr>
        <p:spPr>
          <a:xfrm>
            <a:off x="269825" y="1202505"/>
            <a:ext cx="5559475" cy="276999"/>
          </a:xfrm>
          <a:prstGeom prst="rect">
            <a:avLst/>
          </a:prstGeom>
          <a:noFill/>
        </p:spPr>
        <p:txBody>
          <a:bodyPr wrap="square">
            <a:spAutoFit/>
          </a:bodyPr>
          <a:lstStyle/>
          <a:p>
            <a:r>
              <a:rPr kumimoji="1" lang="en-US" altLang="ja-JP" sz="1200" u="sng" dirty="0">
                <a:solidFill>
                  <a:schemeClr val="tx1"/>
                </a:solidFill>
                <a:latin typeface="Meiryo UI" panose="020B0604030504040204" pitchFamily="50" charset="-128"/>
                <a:ea typeface="Meiryo UI" panose="020B0604030504040204" pitchFamily="50" charset="-128"/>
              </a:rPr>
              <a:t>H19</a:t>
            </a:r>
            <a:r>
              <a:rPr kumimoji="1" lang="ja-JP" altLang="en-US" sz="1200" u="sng" dirty="0">
                <a:latin typeface="Meiryo UI" panose="020B0604030504040204" pitchFamily="50" charset="-128"/>
                <a:ea typeface="Meiryo UI" panose="020B0604030504040204" pitchFamily="50" charset="-128"/>
              </a:rPr>
              <a:t>算定において、ステップ１で抽出した断層帯（＝ステップ２を実施した断層帯）</a:t>
            </a:r>
            <a:endParaRPr lang="ja-JP" altLang="en-US" sz="1200" u="sng" dirty="0"/>
          </a:p>
        </p:txBody>
      </p:sp>
      <p:grpSp>
        <p:nvGrpSpPr>
          <p:cNvPr id="26" name="グループ化 25"/>
          <p:cNvGrpSpPr/>
          <p:nvPr/>
        </p:nvGrpSpPr>
        <p:grpSpPr>
          <a:xfrm>
            <a:off x="7912497" y="726399"/>
            <a:ext cx="785019" cy="886229"/>
            <a:chOff x="508000" y="2442758"/>
            <a:chExt cx="785019" cy="886229"/>
          </a:xfrm>
        </p:grpSpPr>
        <p:sp>
          <p:nvSpPr>
            <p:cNvPr id="27" name="正方形/長方形 26"/>
            <p:cNvSpPr/>
            <p:nvPr/>
          </p:nvSpPr>
          <p:spPr>
            <a:xfrm>
              <a:off x="508000" y="2442758"/>
              <a:ext cx="785019" cy="886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p:nvGrpSpPr>
          <p:grpSpPr>
            <a:xfrm>
              <a:off x="646631" y="2608559"/>
              <a:ext cx="548757" cy="106363"/>
              <a:chOff x="611982" y="2684462"/>
              <a:chExt cx="548757" cy="106363"/>
            </a:xfrm>
          </p:grpSpPr>
          <p:sp>
            <p:nvSpPr>
              <p:cNvPr id="60" name="正方形/長方形 59"/>
              <p:cNvSpPr/>
              <p:nvPr/>
            </p:nvSpPr>
            <p:spPr>
              <a:xfrm>
                <a:off x="611982" y="2702719"/>
                <a:ext cx="79375" cy="698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729330" y="2684462"/>
                <a:ext cx="431409"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震度７</a:t>
                </a:r>
              </a:p>
            </p:txBody>
          </p:sp>
        </p:grpSp>
        <p:grpSp>
          <p:nvGrpSpPr>
            <p:cNvPr id="30" name="グループ化 29"/>
            <p:cNvGrpSpPr/>
            <p:nvPr/>
          </p:nvGrpSpPr>
          <p:grpSpPr>
            <a:xfrm>
              <a:off x="646631" y="2716362"/>
              <a:ext cx="598763" cy="106363"/>
              <a:chOff x="611982" y="2788798"/>
              <a:chExt cx="598763" cy="106363"/>
            </a:xfrm>
          </p:grpSpPr>
          <p:sp>
            <p:nvSpPr>
              <p:cNvPr id="58" name="正方形/長方形 57"/>
              <p:cNvSpPr/>
              <p:nvPr/>
            </p:nvSpPr>
            <p:spPr>
              <a:xfrm>
                <a:off x="611982" y="2807055"/>
                <a:ext cx="79375" cy="698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729330" y="2788798"/>
                <a:ext cx="481415"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震度６強</a:t>
                </a:r>
              </a:p>
            </p:txBody>
          </p:sp>
        </p:grpSp>
        <p:grpSp>
          <p:nvGrpSpPr>
            <p:cNvPr id="31" name="グループ化 30"/>
            <p:cNvGrpSpPr/>
            <p:nvPr/>
          </p:nvGrpSpPr>
          <p:grpSpPr>
            <a:xfrm>
              <a:off x="646631" y="2829021"/>
              <a:ext cx="572569" cy="106363"/>
              <a:chOff x="611982" y="2901457"/>
              <a:chExt cx="572569" cy="106363"/>
            </a:xfrm>
          </p:grpSpPr>
          <p:sp>
            <p:nvSpPr>
              <p:cNvPr id="56" name="正方形/長方形 55"/>
              <p:cNvSpPr/>
              <p:nvPr/>
            </p:nvSpPr>
            <p:spPr>
              <a:xfrm>
                <a:off x="611982" y="2919714"/>
                <a:ext cx="79375" cy="698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729330" y="2901457"/>
                <a:ext cx="455221"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震度６弱</a:t>
                </a:r>
              </a:p>
            </p:txBody>
          </p:sp>
        </p:grpSp>
        <p:grpSp>
          <p:nvGrpSpPr>
            <p:cNvPr id="32" name="グループ化 31"/>
            <p:cNvGrpSpPr/>
            <p:nvPr/>
          </p:nvGrpSpPr>
          <p:grpSpPr>
            <a:xfrm>
              <a:off x="646631" y="2950593"/>
              <a:ext cx="572569" cy="106363"/>
              <a:chOff x="611982" y="3023029"/>
              <a:chExt cx="572569" cy="106363"/>
            </a:xfrm>
          </p:grpSpPr>
          <p:sp>
            <p:nvSpPr>
              <p:cNvPr id="54" name="正方形/長方形 53"/>
              <p:cNvSpPr/>
              <p:nvPr/>
            </p:nvSpPr>
            <p:spPr>
              <a:xfrm>
                <a:off x="611982" y="3041286"/>
                <a:ext cx="79375" cy="69850"/>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729330" y="3023029"/>
                <a:ext cx="455221"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震度５強</a:t>
                </a:r>
              </a:p>
            </p:txBody>
          </p:sp>
        </p:grpSp>
        <p:grpSp>
          <p:nvGrpSpPr>
            <p:cNvPr id="34" name="グループ化 33"/>
            <p:cNvGrpSpPr/>
            <p:nvPr/>
          </p:nvGrpSpPr>
          <p:grpSpPr>
            <a:xfrm>
              <a:off x="646631" y="3069116"/>
              <a:ext cx="572569" cy="106363"/>
              <a:chOff x="611982" y="3141552"/>
              <a:chExt cx="572569" cy="106363"/>
            </a:xfrm>
          </p:grpSpPr>
          <p:sp>
            <p:nvSpPr>
              <p:cNvPr id="52" name="正方形/長方形 51"/>
              <p:cNvSpPr/>
              <p:nvPr/>
            </p:nvSpPr>
            <p:spPr>
              <a:xfrm>
                <a:off x="611982" y="3159809"/>
                <a:ext cx="79375" cy="698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729330" y="3141552"/>
                <a:ext cx="455221"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震度５弱</a:t>
                </a:r>
              </a:p>
            </p:txBody>
          </p:sp>
        </p:grpSp>
        <p:grpSp>
          <p:nvGrpSpPr>
            <p:cNvPr id="35" name="グループ化 34"/>
            <p:cNvGrpSpPr/>
            <p:nvPr/>
          </p:nvGrpSpPr>
          <p:grpSpPr>
            <a:xfrm>
              <a:off x="646631" y="3184824"/>
              <a:ext cx="598763" cy="106363"/>
              <a:chOff x="611982" y="3141552"/>
              <a:chExt cx="598763" cy="106363"/>
            </a:xfrm>
          </p:grpSpPr>
          <p:sp>
            <p:nvSpPr>
              <p:cNvPr id="50" name="正方形/長方形 49"/>
              <p:cNvSpPr/>
              <p:nvPr/>
            </p:nvSpPr>
            <p:spPr>
              <a:xfrm>
                <a:off x="611982" y="3159809"/>
                <a:ext cx="79375" cy="6985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729330" y="3141552"/>
                <a:ext cx="481415"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震度４以下</a:t>
                </a:r>
              </a:p>
            </p:txBody>
          </p:sp>
        </p:grpSp>
        <p:sp>
          <p:nvSpPr>
            <p:cNvPr id="49" name="正方形/長方形 48"/>
            <p:cNvSpPr/>
            <p:nvPr/>
          </p:nvSpPr>
          <p:spPr>
            <a:xfrm>
              <a:off x="726006" y="2469971"/>
              <a:ext cx="413830"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kumimoji="1" lang="ja-JP" altLang="en-US" sz="600" dirty="0">
                  <a:solidFill>
                    <a:schemeClr val="tx1"/>
                  </a:solidFill>
                  <a:latin typeface="Meiryo UI" panose="020B0604030504040204" pitchFamily="50" charset="-128"/>
                  <a:ea typeface="Meiryo UI" panose="020B0604030504040204" pitchFamily="50" charset="-128"/>
                </a:rPr>
                <a:t>震度</a:t>
              </a:r>
            </a:p>
          </p:txBody>
        </p:sp>
      </p:grpSp>
      <p:sp>
        <p:nvSpPr>
          <p:cNvPr id="64" name="角丸四角形 63"/>
          <p:cNvSpPr/>
          <p:nvPr/>
        </p:nvSpPr>
        <p:spPr>
          <a:xfrm>
            <a:off x="103803" y="452735"/>
            <a:ext cx="2255349"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bg1"/>
                </a:solidFill>
                <a:latin typeface="Meiryo UI" panose="020B0604030504040204" pitchFamily="50" charset="-128"/>
                <a:ea typeface="Meiryo UI" panose="020B0604030504040204" pitchFamily="50" charset="-128"/>
              </a:rPr>
              <a:t>H19</a:t>
            </a:r>
            <a:r>
              <a:rPr kumimoji="1" lang="ja-JP" altLang="en-US" sz="1400" dirty="0">
                <a:solidFill>
                  <a:schemeClr val="bg1"/>
                </a:solidFill>
                <a:latin typeface="Meiryo UI" panose="020B0604030504040204" pitchFamily="50" charset="-128"/>
                <a:ea typeface="Meiryo UI" panose="020B0604030504040204" pitchFamily="50" charset="-128"/>
              </a:rPr>
              <a:t>算定時の結果確認</a:t>
            </a:r>
          </a:p>
        </p:txBody>
      </p:sp>
      <p:sp>
        <p:nvSpPr>
          <p:cNvPr id="65" name="角丸四角形 73">
            <a:extLst>
              <a:ext uri="{FF2B5EF4-FFF2-40B4-BE49-F238E27FC236}">
                <a16:creationId xmlns:a16="http://schemas.microsoft.com/office/drawing/2014/main" id="{E71517D6-184D-466D-8218-7C0ECAC9EB5E}"/>
              </a:ext>
            </a:extLst>
          </p:cNvPr>
          <p:cNvSpPr/>
          <p:nvPr/>
        </p:nvSpPr>
        <p:spPr>
          <a:xfrm>
            <a:off x="269826" y="1060647"/>
            <a:ext cx="3303954"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①ステップ１の結果について</a:t>
            </a:r>
          </a:p>
        </p:txBody>
      </p:sp>
    </p:spTree>
    <p:extLst>
      <p:ext uri="{BB962C8B-B14F-4D97-AF65-F5344CB8AC3E}">
        <p14:creationId xmlns:p14="http://schemas.microsoft.com/office/powerpoint/2010/main" val="3796655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86444702-BCA3-C335-B3D5-85CADC65F2E9}"/>
              </a:ext>
            </a:extLst>
          </p:cNvPr>
          <p:cNvSpPr>
            <a:spLocks noGrp="1"/>
          </p:cNvSpPr>
          <p:nvPr>
            <p:ph type="title" idx="4294967295"/>
          </p:nvPr>
        </p:nvSpPr>
        <p:spPr>
          <a:xfrm>
            <a:off x="0" y="0"/>
            <a:ext cx="9144000" cy="425450"/>
          </a:xfrm>
        </p:spPr>
        <p:txBody>
          <a:bodyPr/>
          <a:lstStyle/>
          <a:p>
            <a:r>
              <a:rPr lang="ja-JP" altLang="en-US" dirty="0"/>
              <a:t>２</a:t>
            </a:r>
            <a:r>
              <a:rPr lang="en-US" altLang="ja-JP" dirty="0"/>
              <a:t>-</a:t>
            </a:r>
            <a:r>
              <a:rPr lang="ja-JP" altLang="en-US" dirty="0"/>
              <a:t>③</a:t>
            </a:r>
            <a:r>
              <a:rPr lang="zh-TW" altLang="en-US" dirty="0"/>
              <a:t>．</a:t>
            </a:r>
            <a:r>
              <a:rPr lang="ja-JP" altLang="en-US" dirty="0"/>
              <a:t>対象断層の絞り込み（ステップ１）</a:t>
            </a:r>
            <a:endParaRPr lang="ja-JP" altLang="en-US" sz="1600" dirty="0"/>
          </a:p>
        </p:txBody>
      </p:sp>
      <p:sp>
        <p:nvSpPr>
          <p:cNvPr id="14" name="スライド番号プレースホルダー 12">
            <a:extLst>
              <a:ext uri="{FF2B5EF4-FFF2-40B4-BE49-F238E27FC236}">
                <a16:creationId xmlns:a16="http://schemas.microsoft.com/office/drawing/2014/main" id="{609B2FD7-D967-CD1D-CE88-CE6E9E758CB8}"/>
              </a:ext>
            </a:extLst>
          </p:cNvPr>
          <p:cNvSpPr>
            <a:spLocks noGrp="1"/>
          </p:cNvSpPr>
          <p:nvPr>
            <p:ph type="sldNum" sz="quarter" idx="4294967295"/>
          </p:nvPr>
        </p:nvSpPr>
        <p:spPr>
          <a:xfrm>
            <a:off x="7056438" y="6497638"/>
            <a:ext cx="2087562" cy="360362"/>
          </a:xfrm>
        </p:spPr>
        <p:txBody>
          <a:bodyPr/>
          <a:lstStyle/>
          <a:p>
            <a:fld id="{DE8A6AB4-C314-4581-B2EB-142FADA2A072}" type="slidenum">
              <a:rPr lang="ja-JP" altLang="en-US" smtClean="0"/>
              <a:pPr/>
              <a:t>8</a:t>
            </a:fld>
            <a:endParaRPr lang="ja-JP" altLang="en-US"/>
          </a:p>
        </p:txBody>
      </p:sp>
      <p:sp>
        <p:nvSpPr>
          <p:cNvPr id="24" name="正方形/長方形 23"/>
          <p:cNvSpPr/>
          <p:nvPr/>
        </p:nvSpPr>
        <p:spPr>
          <a:xfrm>
            <a:off x="165100" y="596902"/>
            <a:ext cx="8870950" cy="590073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282526" y="3329727"/>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京都西山断層帯</a:t>
            </a:r>
          </a:p>
        </p:txBody>
      </p:sp>
      <p:sp>
        <p:nvSpPr>
          <p:cNvPr id="37"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1685596" y="3329727"/>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花折断層帯</a:t>
            </a:r>
          </a:p>
        </p:txBody>
      </p:sp>
      <p:sp>
        <p:nvSpPr>
          <p:cNvPr id="38"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3169357" y="3329727"/>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琵琶湖西岸断層帯</a:t>
            </a:r>
          </a:p>
        </p:txBody>
      </p:sp>
      <p:sp>
        <p:nvSpPr>
          <p:cNvPr id="39"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4625528" y="3334340"/>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山崎断層帯</a:t>
            </a:r>
          </a:p>
        </p:txBody>
      </p:sp>
      <p:sp>
        <p:nvSpPr>
          <p:cNvPr id="40" name="コンテンツ プレースホルダー 2">
            <a:extLst>
              <a:ext uri="{FF2B5EF4-FFF2-40B4-BE49-F238E27FC236}">
                <a16:creationId xmlns:a16="http://schemas.microsoft.com/office/drawing/2014/main" id="{6DF4D1D0-D507-4C8E-B4AA-00EFEFDB9EB3}"/>
              </a:ext>
            </a:extLst>
          </p:cNvPr>
          <p:cNvSpPr txBox="1">
            <a:spLocks/>
          </p:cNvSpPr>
          <p:nvPr/>
        </p:nvSpPr>
        <p:spPr>
          <a:xfrm>
            <a:off x="6144206" y="3335874"/>
            <a:ext cx="1510519" cy="180434"/>
          </a:xfrm>
          <a:prstGeom prst="rect">
            <a:avLst/>
          </a:prstGeom>
          <a:noFill/>
          <a:ln w="6350">
            <a:noFill/>
          </a:ln>
        </p:spPr>
        <p:txBody>
          <a:bodyPr vert="horz" lIns="91440" tIns="45720" rIns="91440" bIns="45720" rtlCol="0" anchor="ctr">
            <a:noAutofit/>
          </a:bodyPr>
          <a:lstStyle>
            <a:lvl1pPr marL="180975" indent="-180975" algn="l" defTabSz="914400" rtl="0" eaLnBrk="1" latinLnBrk="0" hangingPunct="1">
              <a:lnSpc>
                <a:spcPct val="90000"/>
              </a:lnSpc>
              <a:spcBef>
                <a:spcPts val="1000"/>
              </a:spcBef>
              <a:buSzPct val="75000"/>
              <a:buFont typeface="Wingdings" panose="05000000000000000000" pitchFamily="2" charset="2"/>
              <a:buChar char="n"/>
              <a:defRPr kumimoji="1" sz="28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75000"/>
              <a:buFont typeface="Wingdings" panose="05000000000000000000" pitchFamily="2" charset="2"/>
              <a:buChar char="l"/>
              <a:defRPr kumimoji="1" sz="2400" kern="1200">
                <a:solidFill>
                  <a:schemeClr val="tx1"/>
                </a:solidFill>
                <a:latin typeface="+mn-lt"/>
                <a:ea typeface="+mn-ea"/>
                <a:cs typeface="+mn-cs"/>
              </a:defRPr>
            </a:lvl2pPr>
            <a:lvl3pPr marL="895350" indent="-2667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166813" indent="-271463"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mn-lt"/>
                <a:ea typeface="+mn-ea"/>
                <a:cs typeface="+mn-cs"/>
              </a:defRPr>
            </a:lvl4pPr>
            <a:lvl5pPr marL="1433513" indent="-174625"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dirty="0">
                <a:latin typeface="+mn-ea"/>
              </a:rPr>
              <a:t>奈良盆地東縁断層帯</a:t>
            </a:r>
          </a:p>
        </p:txBody>
      </p:sp>
      <p:sp>
        <p:nvSpPr>
          <p:cNvPr id="48" name="テキスト ボックス 47">
            <a:extLst>
              <a:ext uri="{FF2B5EF4-FFF2-40B4-BE49-F238E27FC236}">
                <a16:creationId xmlns:a16="http://schemas.microsoft.com/office/drawing/2014/main" id="{FA9CC0F3-AA2D-2DC8-5385-F4D99ABDF59D}"/>
              </a:ext>
            </a:extLst>
          </p:cNvPr>
          <p:cNvSpPr txBox="1"/>
          <p:nvPr/>
        </p:nvSpPr>
        <p:spPr>
          <a:xfrm>
            <a:off x="269825" y="1075505"/>
            <a:ext cx="6588175" cy="276999"/>
          </a:xfrm>
          <a:prstGeom prst="rect">
            <a:avLst/>
          </a:prstGeom>
          <a:noFill/>
        </p:spPr>
        <p:txBody>
          <a:bodyPr wrap="square">
            <a:spAutoFit/>
          </a:bodyPr>
          <a:lstStyle/>
          <a:p>
            <a:r>
              <a:rPr kumimoji="1" lang="en-US" altLang="ja-JP" sz="1200" u="sng" dirty="0">
                <a:solidFill>
                  <a:schemeClr val="tx1"/>
                </a:solidFill>
                <a:latin typeface="Meiryo UI" panose="020B0604030504040204" pitchFamily="50" charset="-128"/>
                <a:ea typeface="Meiryo UI" panose="020B0604030504040204" pitchFamily="50" charset="-128"/>
              </a:rPr>
              <a:t>H19</a:t>
            </a:r>
            <a:r>
              <a:rPr kumimoji="1" lang="ja-JP" altLang="en-US" sz="1200" u="sng" dirty="0">
                <a:latin typeface="Meiryo UI" panose="020B0604030504040204" pitchFamily="50" charset="-128"/>
                <a:ea typeface="Meiryo UI" panose="020B0604030504040204" pitchFamily="50" charset="-128"/>
              </a:rPr>
              <a:t>算定において、ステップ１の結果、ステップ２の対象外とした断層帯</a:t>
            </a:r>
            <a:endParaRPr lang="ja-JP" altLang="en-US" sz="1200" u="sng" dirty="0"/>
          </a:p>
        </p:txBody>
      </p:sp>
      <p:pic>
        <p:nvPicPr>
          <p:cNvPr id="51" name="図 50"/>
          <p:cNvPicPr>
            <a:picLocks noChangeAspect="1"/>
          </p:cNvPicPr>
          <p:nvPr/>
        </p:nvPicPr>
        <p:blipFill>
          <a:blip r:embed="rId3"/>
          <a:stretch>
            <a:fillRect/>
          </a:stretch>
        </p:blipFill>
        <p:spPr>
          <a:xfrm>
            <a:off x="342802" y="1353259"/>
            <a:ext cx="1314286" cy="1914286"/>
          </a:xfrm>
          <a:prstGeom prst="rect">
            <a:avLst/>
          </a:prstGeom>
        </p:spPr>
      </p:pic>
      <p:pic>
        <p:nvPicPr>
          <p:cNvPr id="52" name="図 51"/>
          <p:cNvPicPr>
            <a:picLocks noChangeAspect="1"/>
          </p:cNvPicPr>
          <p:nvPr/>
        </p:nvPicPr>
        <p:blipFill>
          <a:blip r:embed="rId4"/>
          <a:stretch>
            <a:fillRect/>
          </a:stretch>
        </p:blipFill>
        <p:spPr>
          <a:xfrm>
            <a:off x="1822052" y="1358021"/>
            <a:ext cx="1333334" cy="1909524"/>
          </a:xfrm>
          <a:prstGeom prst="rect">
            <a:avLst/>
          </a:prstGeom>
        </p:spPr>
      </p:pic>
      <p:pic>
        <p:nvPicPr>
          <p:cNvPr id="53" name="図 52"/>
          <p:cNvPicPr>
            <a:picLocks noChangeAspect="1"/>
          </p:cNvPicPr>
          <p:nvPr/>
        </p:nvPicPr>
        <p:blipFill>
          <a:blip r:embed="rId5"/>
          <a:stretch>
            <a:fillRect/>
          </a:stretch>
        </p:blipFill>
        <p:spPr>
          <a:xfrm>
            <a:off x="3311242" y="1358021"/>
            <a:ext cx="1314286" cy="1909524"/>
          </a:xfrm>
          <a:prstGeom prst="rect">
            <a:avLst/>
          </a:prstGeom>
        </p:spPr>
      </p:pic>
      <p:pic>
        <p:nvPicPr>
          <p:cNvPr id="54" name="図 53"/>
          <p:cNvPicPr>
            <a:picLocks noChangeAspect="1"/>
          </p:cNvPicPr>
          <p:nvPr/>
        </p:nvPicPr>
        <p:blipFill>
          <a:blip r:embed="rId6"/>
          <a:stretch>
            <a:fillRect/>
          </a:stretch>
        </p:blipFill>
        <p:spPr>
          <a:xfrm>
            <a:off x="4755170" y="1368894"/>
            <a:ext cx="1333334" cy="1919048"/>
          </a:xfrm>
          <a:prstGeom prst="rect">
            <a:avLst/>
          </a:prstGeom>
        </p:spPr>
      </p:pic>
      <p:pic>
        <p:nvPicPr>
          <p:cNvPr id="55" name="図 54"/>
          <p:cNvPicPr>
            <a:picLocks noChangeAspect="1"/>
          </p:cNvPicPr>
          <p:nvPr/>
        </p:nvPicPr>
        <p:blipFill>
          <a:blip r:embed="rId7"/>
          <a:stretch>
            <a:fillRect/>
          </a:stretch>
        </p:blipFill>
        <p:spPr>
          <a:xfrm>
            <a:off x="6225312" y="1364132"/>
            <a:ext cx="1328572" cy="1923810"/>
          </a:xfrm>
          <a:prstGeom prst="rect">
            <a:avLst/>
          </a:prstGeom>
        </p:spPr>
      </p:pic>
      <p:grpSp>
        <p:nvGrpSpPr>
          <p:cNvPr id="57" name="グループ化 56"/>
          <p:cNvGrpSpPr/>
          <p:nvPr/>
        </p:nvGrpSpPr>
        <p:grpSpPr>
          <a:xfrm>
            <a:off x="8172789" y="727912"/>
            <a:ext cx="785019" cy="886229"/>
            <a:chOff x="508000" y="2442758"/>
            <a:chExt cx="785019" cy="886229"/>
          </a:xfrm>
        </p:grpSpPr>
        <p:sp>
          <p:nvSpPr>
            <p:cNvPr id="58" name="正方形/長方形 57"/>
            <p:cNvSpPr/>
            <p:nvPr/>
          </p:nvSpPr>
          <p:spPr>
            <a:xfrm>
              <a:off x="508000" y="2442758"/>
              <a:ext cx="785019" cy="886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p:cNvGrpSpPr/>
            <p:nvPr/>
          </p:nvGrpSpPr>
          <p:grpSpPr>
            <a:xfrm>
              <a:off x="646631" y="2608559"/>
              <a:ext cx="548757" cy="106363"/>
              <a:chOff x="611982" y="2684462"/>
              <a:chExt cx="548757" cy="106363"/>
            </a:xfrm>
          </p:grpSpPr>
          <p:sp>
            <p:nvSpPr>
              <p:cNvPr id="76" name="正方形/長方形 75"/>
              <p:cNvSpPr/>
              <p:nvPr/>
            </p:nvSpPr>
            <p:spPr>
              <a:xfrm>
                <a:off x="611982" y="2702719"/>
                <a:ext cx="79375" cy="6985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729330" y="2684462"/>
                <a:ext cx="431409"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震度７</a:t>
                </a:r>
              </a:p>
            </p:txBody>
          </p:sp>
        </p:grpSp>
        <p:grpSp>
          <p:nvGrpSpPr>
            <p:cNvPr id="60" name="グループ化 59"/>
            <p:cNvGrpSpPr/>
            <p:nvPr/>
          </p:nvGrpSpPr>
          <p:grpSpPr>
            <a:xfrm>
              <a:off x="646631" y="2716362"/>
              <a:ext cx="598763" cy="106363"/>
              <a:chOff x="611982" y="2788798"/>
              <a:chExt cx="598763" cy="106363"/>
            </a:xfrm>
          </p:grpSpPr>
          <p:sp>
            <p:nvSpPr>
              <p:cNvPr id="74" name="正方形/長方形 73"/>
              <p:cNvSpPr/>
              <p:nvPr/>
            </p:nvSpPr>
            <p:spPr>
              <a:xfrm>
                <a:off x="611982" y="2807055"/>
                <a:ext cx="79375" cy="698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729330" y="2788798"/>
                <a:ext cx="481415"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震度６強</a:t>
                </a:r>
              </a:p>
            </p:txBody>
          </p:sp>
        </p:grpSp>
        <p:grpSp>
          <p:nvGrpSpPr>
            <p:cNvPr id="61" name="グループ化 60"/>
            <p:cNvGrpSpPr/>
            <p:nvPr/>
          </p:nvGrpSpPr>
          <p:grpSpPr>
            <a:xfrm>
              <a:off x="646631" y="2829021"/>
              <a:ext cx="572569" cy="106363"/>
              <a:chOff x="611982" y="2901457"/>
              <a:chExt cx="572569" cy="106363"/>
            </a:xfrm>
          </p:grpSpPr>
          <p:sp>
            <p:nvSpPr>
              <p:cNvPr id="72" name="正方形/長方形 71"/>
              <p:cNvSpPr/>
              <p:nvPr/>
            </p:nvSpPr>
            <p:spPr>
              <a:xfrm>
                <a:off x="611982" y="2919714"/>
                <a:ext cx="79375" cy="698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p:cNvSpPr/>
              <p:nvPr/>
            </p:nvSpPr>
            <p:spPr>
              <a:xfrm>
                <a:off x="729330" y="2901457"/>
                <a:ext cx="455221"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震度６弱</a:t>
                </a:r>
              </a:p>
            </p:txBody>
          </p:sp>
        </p:grpSp>
        <p:grpSp>
          <p:nvGrpSpPr>
            <p:cNvPr id="62" name="グループ化 61"/>
            <p:cNvGrpSpPr/>
            <p:nvPr/>
          </p:nvGrpSpPr>
          <p:grpSpPr>
            <a:xfrm>
              <a:off x="646631" y="2950593"/>
              <a:ext cx="572569" cy="106363"/>
              <a:chOff x="611982" y="3023029"/>
              <a:chExt cx="572569" cy="106363"/>
            </a:xfrm>
          </p:grpSpPr>
          <p:sp>
            <p:nvSpPr>
              <p:cNvPr id="70" name="正方形/長方形 69"/>
              <p:cNvSpPr/>
              <p:nvPr/>
            </p:nvSpPr>
            <p:spPr>
              <a:xfrm>
                <a:off x="611982" y="3041286"/>
                <a:ext cx="79375" cy="69850"/>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729330" y="3023029"/>
                <a:ext cx="455221"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震度５強</a:t>
                </a:r>
              </a:p>
            </p:txBody>
          </p:sp>
        </p:grpSp>
        <p:grpSp>
          <p:nvGrpSpPr>
            <p:cNvPr id="63" name="グループ化 62"/>
            <p:cNvGrpSpPr/>
            <p:nvPr/>
          </p:nvGrpSpPr>
          <p:grpSpPr>
            <a:xfrm>
              <a:off x="646631" y="3069116"/>
              <a:ext cx="572569" cy="106363"/>
              <a:chOff x="611982" y="3141552"/>
              <a:chExt cx="572569" cy="106363"/>
            </a:xfrm>
          </p:grpSpPr>
          <p:sp>
            <p:nvSpPr>
              <p:cNvPr id="68" name="正方形/長方形 67"/>
              <p:cNvSpPr/>
              <p:nvPr/>
            </p:nvSpPr>
            <p:spPr>
              <a:xfrm>
                <a:off x="611982" y="3159809"/>
                <a:ext cx="79375" cy="698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729330" y="3141552"/>
                <a:ext cx="455221"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震度５弱</a:t>
                </a:r>
              </a:p>
            </p:txBody>
          </p:sp>
        </p:grpSp>
        <p:grpSp>
          <p:nvGrpSpPr>
            <p:cNvPr id="64" name="グループ化 63"/>
            <p:cNvGrpSpPr/>
            <p:nvPr/>
          </p:nvGrpSpPr>
          <p:grpSpPr>
            <a:xfrm>
              <a:off x="646631" y="3184824"/>
              <a:ext cx="598763" cy="106363"/>
              <a:chOff x="611982" y="3141552"/>
              <a:chExt cx="598763" cy="106363"/>
            </a:xfrm>
          </p:grpSpPr>
          <p:sp>
            <p:nvSpPr>
              <p:cNvPr id="66" name="正方形/長方形 65"/>
              <p:cNvSpPr/>
              <p:nvPr/>
            </p:nvSpPr>
            <p:spPr>
              <a:xfrm>
                <a:off x="611982" y="3159809"/>
                <a:ext cx="79375" cy="6985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729330" y="3141552"/>
                <a:ext cx="481415"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震度４以下</a:t>
                </a:r>
              </a:p>
            </p:txBody>
          </p:sp>
        </p:grpSp>
        <p:sp>
          <p:nvSpPr>
            <p:cNvPr id="65" name="正方形/長方形 64"/>
            <p:cNvSpPr/>
            <p:nvPr/>
          </p:nvSpPr>
          <p:spPr>
            <a:xfrm>
              <a:off x="726006" y="2469971"/>
              <a:ext cx="413830"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kumimoji="1" lang="ja-JP" altLang="en-US" sz="600" dirty="0">
                  <a:solidFill>
                    <a:schemeClr val="tx1"/>
                  </a:solidFill>
                  <a:latin typeface="Meiryo UI" panose="020B0604030504040204" pitchFamily="50" charset="-128"/>
                  <a:ea typeface="Meiryo UI" panose="020B0604030504040204" pitchFamily="50" charset="-128"/>
                </a:rPr>
                <a:t>震度</a:t>
              </a:r>
            </a:p>
          </p:txBody>
        </p:sp>
      </p:grpSp>
      <p:sp>
        <p:nvSpPr>
          <p:cNvPr id="43" name="テキスト ボックス 42">
            <a:extLst>
              <a:ext uri="{FF2B5EF4-FFF2-40B4-BE49-F238E27FC236}">
                <a16:creationId xmlns:a16="http://schemas.microsoft.com/office/drawing/2014/main" id="{FA9CC0F3-AA2D-2DC8-5385-F4D99ABDF59D}"/>
              </a:ext>
            </a:extLst>
          </p:cNvPr>
          <p:cNvSpPr txBox="1"/>
          <p:nvPr/>
        </p:nvSpPr>
        <p:spPr>
          <a:xfrm>
            <a:off x="401562" y="4054321"/>
            <a:ext cx="8556245" cy="1569660"/>
          </a:xfrm>
          <a:prstGeom prst="rect">
            <a:avLst/>
          </a:prstGeom>
          <a:noFill/>
        </p:spPr>
        <p:txBody>
          <a:bodyPr wrap="square">
            <a:spAutoFit/>
          </a:bodyPr>
          <a:lstStyle/>
          <a:p>
            <a:pPr marL="144000" indent="-216000">
              <a:buFont typeface="Wingdings" panose="05000000000000000000" pitchFamily="2" charset="2"/>
              <a:buChar char="l"/>
            </a:pPr>
            <a:r>
              <a:rPr lang="ja-JP" altLang="en-US" sz="1200" dirty="0">
                <a:latin typeface="+mj-lt"/>
              </a:rPr>
              <a:t>大阪府に影響が考えられる以下の断層を抽出</a:t>
            </a:r>
            <a:endParaRPr lang="en-US" altLang="ja-JP" sz="1200" dirty="0">
              <a:latin typeface="+mj-lt"/>
            </a:endParaRPr>
          </a:p>
          <a:p>
            <a:pPr marL="360000" lvl="1" indent="-216000">
              <a:buFont typeface="Wingdings" panose="05000000000000000000" pitchFamily="2" charset="2"/>
              <a:buChar char="Ø"/>
            </a:pPr>
            <a:r>
              <a:rPr lang="ja-JP" altLang="en-US" sz="1200" dirty="0">
                <a:latin typeface="+mj-lt"/>
              </a:rPr>
              <a:t>震度</a:t>
            </a:r>
            <a:r>
              <a:rPr lang="en-US" altLang="ja-JP" sz="1200" dirty="0">
                <a:latin typeface="+mj-lt"/>
              </a:rPr>
              <a:t>6</a:t>
            </a:r>
            <a:r>
              <a:rPr lang="ja-JP" altLang="en-US" sz="1200" dirty="0">
                <a:latin typeface="+mj-lt"/>
              </a:rPr>
              <a:t>強の</a:t>
            </a:r>
            <a:r>
              <a:rPr lang="ja-JP" altLang="en-US" sz="1200" b="0" i="0" u="none" strike="noStrike" baseline="0" dirty="0"/>
              <a:t>曝露</a:t>
            </a:r>
            <a:r>
              <a:rPr lang="ja-JP" altLang="en-US" sz="1200" dirty="0">
                <a:latin typeface="+mj-lt"/>
              </a:rPr>
              <a:t>人口が多い、</a:t>
            </a:r>
            <a:r>
              <a:rPr lang="ja-JP" altLang="en-US" sz="1200" dirty="0">
                <a:solidFill>
                  <a:srgbClr val="FF0000"/>
                </a:solidFill>
                <a:latin typeface="+mj-lt"/>
              </a:rPr>
              <a:t>上町断層帯、生駒断層帯、六甲淡路断層帯、有馬高槻断層帯、中央構造線断層帯</a:t>
            </a:r>
            <a:r>
              <a:rPr lang="ja-JP" altLang="en-US" sz="1200" dirty="0">
                <a:latin typeface="+mj-lt"/>
              </a:rPr>
              <a:t>を抽出</a:t>
            </a:r>
            <a:endParaRPr lang="en-US" altLang="ja-JP" sz="1200" dirty="0">
              <a:latin typeface="+mj-lt"/>
            </a:endParaRPr>
          </a:p>
          <a:p>
            <a:pPr marL="360000" lvl="1" indent="-216000">
              <a:buFont typeface="Wingdings" panose="05000000000000000000" pitchFamily="2" charset="2"/>
              <a:buChar char="Ø"/>
            </a:pPr>
            <a:r>
              <a:rPr lang="ja-JP" altLang="en-US" sz="1200" dirty="0">
                <a:latin typeface="+mj-lt"/>
              </a:rPr>
              <a:t>さらに、大阪湾沿岸域に広く影響する可能性があり、地震波の入射方向が他の断層と異なる</a:t>
            </a:r>
            <a:r>
              <a:rPr lang="ja-JP" altLang="en-US" sz="1200" dirty="0">
                <a:solidFill>
                  <a:srgbClr val="FF0000"/>
                </a:solidFill>
                <a:latin typeface="+mj-lt"/>
              </a:rPr>
              <a:t>大阪湾断層帯</a:t>
            </a:r>
            <a:r>
              <a:rPr lang="ja-JP" altLang="en-US" sz="1200" dirty="0">
                <a:latin typeface="+mj-lt"/>
              </a:rPr>
              <a:t>を抽出</a:t>
            </a:r>
            <a:endParaRPr lang="en-US" altLang="ja-JP" sz="1200" dirty="0">
              <a:latin typeface="+mj-lt"/>
            </a:endParaRPr>
          </a:p>
          <a:p>
            <a:pPr marL="144000" lvl="1"/>
            <a:endParaRPr lang="en-US" altLang="ja-JP" sz="1200" dirty="0">
              <a:latin typeface="+mj-lt"/>
            </a:endParaRPr>
          </a:p>
          <a:p>
            <a:pPr marL="144000" indent="-216000">
              <a:buFont typeface="Wingdings" panose="05000000000000000000" pitchFamily="2" charset="2"/>
              <a:buChar char="l"/>
            </a:pPr>
            <a:r>
              <a:rPr lang="ja-JP" altLang="en-US" sz="1200" dirty="0">
                <a:latin typeface="+mj-lt"/>
              </a:rPr>
              <a:t>その他の断層帯については、震度曝露人口が大きくないことや、上記６断層帯の検討によりカバーできるものとして除外。</a:t>
            </a:r>
            <a:endParaRPr lang="en-US" altLang="ja-JP" sz="1200" dirty="0">
              <a:latin typeface="+mj-lt"/>
            </a:endParaRPr>
          </a:p>
          <a:p>
            <a:r>
              <a:rPr lang="ja-JP" altLang="en-US" sz="1200" dirty="0">
                <a:latin typeface="+mj-lt"/>
              </a:rPr>
              <a:t>　　　➡　京都西山断層帯や花折断層帯、琵琶湖西岸断層帯、山崎断層帯は有馬高槻断層帯や六甲淡路断層帯でカバー可能と判断</a:t>
            </a:r>
            <a:endParaRPr lang="en-US" altLang="ja-JP" sz="1200" dirty="0">
              <a:latin typeface="+mj-lt"/>
            </a:endParaRPr>
          </a:p>
          <a:p>
            <a:r>
              <a:rPr lang="ja-JP" altLang="en-US" sz="1200" dirty="0">
                <a:latin typeface="+mj-lt"/>
              </a:rPr>
              <a:t>　　　➡　奈良盆地東縁断層帯は生駒断層帯でカバー可能と判断</a:t>
            </a:r>
            <a:endParaRPr lang="en-US" altLang="ja-JP" sz="1200" dirty="0">
              <a:latin typeface="+mj-lt"/>
            </a:endParaRPr>
          </a:p>
          <a:p>
            <a:pPr marL="144000" indent="-216000">
              <a:buFont typeface="Wingdings" panose="05000000000000000000" pitchFamily="2" charset="2"/>
              <a:buChar char="l"/>
            </a:pPr>
            <a:endParaRPr lang="ja-JP" altLang="en-US" sz="1200" dirty="0">
              <a:latin typeface="+mj-lt"/>
            </a:endParaRPr>
          </a:p>
        </p:txBody>
      </p:sp>
      <p:sp>
        <p:nvSpPr>
          <p:cNvPr id="85" name="テキスト ボックス 84">
            <a:extLst>
              <a:ext uri="{FF2B5EF4-FFF2-40B4-BE49-F238E27FC236}">
                <a16:creationId xmlns:a16="http://schemas.microsoft.com/office/drawing/2014/main" id="{83DC2CCC-0CD1-CFE7-02D2-5C61DB6A92C1}"/>
              </a:ext>
            </a:extLst>
          </p:cNvPr>
          <p:cNvSpPr txBox="1"/>
          <p:nvPr/>
        </p:nvSpPr>
        <p:spPr>
          <a:xfrm>
            <a:off x="342802" y="3815715"/>
            <a:ext cx="4240304" cy="276999"/>
          </a:xfrm>
          <a:prstGeom prst="rect">
            <a:avLst/>
          </a:prstGeom>
          <a:noFill/>
        </p:spPr>
        <p:txBody>
          <a:bodyPr wrap="square" rtlCol="0">
            <a:spAutoFit/>
          </a:bodyPr>
          <a:lstStyle/>
          <a:p>
            <a:r>
              <a:rPr kumimoji="1" lang="en-US" altLang="ja-JP" sz="1200" u="sng" dirty="0">
                <a:latin typeface="Meiryo UI" panose="020B0604030504040204" pitchFamily="50" charset="-128"/>
                <a:ea typeface="Meiryo UI" panose="020B0604030504040204" pitchFamily="50" charset="-128"/>
              </a:rPr>
              <a:t>H19</a:t>
            </a:r>
            <a:r>
              <a:rPr kumimoji="1" lang="ja-JP" altLang="en-US" sz="1200" u="sng" dirty="0">
                <a:latin typeface="Meiryo UI" panose="020B0604030504040204" pitchFamily="50" charset="-128"/>
                <a:ea typeface="Meiryo UI" panose="020B0604030504040204" pitchFamily="50" charset="-128"/>
              </a:rPr>
              <a:t>算定におけるステップ１の抽出結果</a:t>
            </a:r>
          </a:p>
        </p:txBody>
      </p:sp>
      <p:sp>
        <p:nvSpPr>
          <p:cNvPr id="78" name="角丸四角形 73">
            <a:extLst>
              <a:ext uri="{FF2B5EF4-FFF2-40B4-BE49-F238E27FC236}">
                <a16:creationId xmlns:a16="http://schemas.microsoft.com/office/drawing/2014/main" id="{AE2EF2F7-2523-4DDD-9A25-8817B61EA3DF}"/>
              </a:ext>
            </a:extLst>
          </p:cNvPr>
          <p:cNvSpPr/>
          <p:nvPr/>
        </p:nvSpPr>
        <p:spPr>
          <a:xfrm>
            <a:off x="269826" y="984259"/>
            <a:ext cx="3303954"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①ステップ１の結果について</a:t>
            </a:r>
          </a:p>
        </p:txBody>
      </p:sp>
      <p:sp>
        <p:nvSpPr>
          <p:cNvPr id="41" name="角丸四角形 63">
            <a:extLst>
              <a:ext uri="{FF2B5EF4-FFF2-40B4-BE49-F238E27FC236}">
                <a16:creationId xmlns:a16="http://schemas.microsoft.com/office/drawing/2014/main" id="{78B3803D-9B8D-471E-9964-764025FAE717}"/>
              </a:ext>
            </a:extLst>
          </p:cNvPr>
          <p:cNvSpPr/>
          <p:nvPr/>
        </p:nvSpPr>
        <p:spPr>
          <a:xfrm>
            <a:off x="103803" y="452735"/>
            <a:ext cx="2255349"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bg1"/>
                </a:solidFill>
                <a:latin typeface="Meiryo UI" panose="020B0604030504040204" pitchFamily="50" charset="-128"/>
                <a:ea typeface="Meiryo UI" panose="020B0604030504040204" pitchFamily="50" charset="-128"/>
              </a:rPr>
              <a:t>H19</a:t>
            </a:r>
            <a:r>
              <a:rPr kumimoji="1" lang="ja-JP" altLang="en-US" sz="1400" dirty="0">
                <a:solidFill>
                  <a:schemeClr val="bg1"/>
                </a:solidFill>
                <a:latin typeface="Meiryo UI" panose="020B0604030504040204" pitchFamily="50" charset="-128"/>
                <a:ea typeface="Meiryo UI" panose="020B0604030504040204" pitchFamily="50" charset="-128"/>
              </a:rPr>
              <a:t>算定時の結果確認</a:t>
            </a:r>
          </a:p>
        </p:txBody>
      </p:sp>
    </p:spTree>
    <p:extLst>
      <p:ext uri="{BB962C8B-B14F-4D97-AF65-F5344CB8AC3E}">
        <p14:creationId xmlns:p14="http://schemas.microsoft.com/office/powerpoint/2010/main" val="2805105976"/>
      </p:ext>
    </p:extLst>
  </p:cSld>
  <p:clrMapOvr>
    <a:masterClrMapping/>
  </p:clrMapOvr>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44546A"/>
      </a:dk2>
      <a:lt2>
        <a:srgbClr val="E7E6E6"/>
      </a:lt2>
      <a:accent1>
        <a:srgbClr val="0000CC"/>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alpha val="50000"/>
          </a:srgbClr>
        </a:solidFill>
        <a:ln w="12700">
          <a:noFill/>
          <a:headEnd type="triangle"/>
          <a:tailEnd type="none"/>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12700">
          <a:tailEnd type="non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604"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56E101-1A56-41B6-9BE8-0066665F9350}">
  <we:reference id="wa200000113" version="1.0.0.0" store="ja-JP" storeType="OMEX"/>
  <we:alternateReferences>
    <we:reference id="WA200000113" version="1.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EF686A963DC974EAA6C001AC047530C" ma:contentTypeVersion="14" ma:contentTypeDescription="新しいドキュメントを作成します。" ma:contentTypeScope="" ma:versionID="a1b81a4796804d6d99d61996169b65f5">
  <xsd:schema xmlns:xsd="http://www.w3.org/2001/XMLSchema" xmlns:xs="http://www.w3.org/2001/XMLSchema" xmlns:p="http://schemas.microsoft.com/office/2006/metadata/properties" xmlns:ns2="87227a4b-3d98-4409-9b58-39c72dcd56ea" xmlns:ns3="08eb2221-3c31-4ea1-ab60-d0e1851723d9" targetNamespace="http://schemas.microsoft.com/office/2006/metadata/properties" ma:root="true" ma:fieldsID="71308fbf992036c29bf11fe300f5e588" ns2:_="" ns3:_="">
    <xsd:import namespace="87227a4b-3d98-4409-9b58-39c72dcd56ea"/>
    <xsd:import namespace="08eb2221-3c31-4ea1-ab60-d0e1851723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227a4b-3d98-4409-9b58-39c72dcd56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e801979b-106c-4c7b-aeaf-b398830646b5"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eb2221-3c31-4ea1-ab60-d0e1851723d9"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element name="TaxCatchAll" ma:index="19" nillable="true" ma:displayName="Taxonomy Catch All Column" ma:hidden="true" ma:list="{17699161-78b9-4206-a29b-a3cfabb7e07c}" ma:internalName="TaxCatchAll" ma:showField="CatchAllData" ma:web="08eb2221-3c31-4ea1-ab60-d0e1851723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8eb2221-3c31-4ea1-ab60-d0e1851723d9" xsi:nil="true"/>
    <lcf76f155ced4ddcb4097134ff3c332f xmlns="87227a4b-3d98-4409-9b58-39c72dcd56ea">
      <Terms xmlns="http://schemas.microsoft.com/office/infopath/2007/PartnerControls"/>
    </lcf76f155ced4ddcb4097134ff3c332f>
    <SharedWithUsers xmlns="08eb2221-3c31-4ea1-ab60-d0e1851723d9">
      <UserInfo>
        <DisplayName>地震防災事業部 メンバー</DisplayName>
        <AccountId>8</AccountId>
        <AccountType/>
      </UserInfo>
    </SharedWithUsers>
  </documentManagement>
</p:properties>
</file>

<file path=customXml/itemProps1.xml><?xml version="1.0" encoding="utf-8"?>
<ds:datastoreItem xmlns:ds="http://schemas.openxmlformats.org/officeDocument/2006/customXml" ds:itemID="{4D337EAD-9F9C-4088-B8BB-C3C72AA7B88F}">
  <ds:schemaRefs>
    <ds:schemaRef ds:uri="http://schemas.microsoft.com/sharepoint/v3/contenttype/forms"/>
  </ds:schemaRefs>
</ds:datastoreItem>
</file>

<file path=customXml/itemProps2.xml><?xml version="1.0" encoding="utf-8"?>
<ds:datastoreItem xmlns:ds="http://schemas.openxmlformats.org/officeDocument/2006/customXml" ds:itemID="{B54366BF-F815-47D2-961A-5DE6CA3BCD4A}">
  <ds:schemaRefs>
    <ds:schemaRef ds:uri="08eb2221-3c31-4ea1-ab60-d0e1851723d9"/>
    <ds:schemaRef ds:uri="87227a4b-3d98-4409-9b58-39c72dcd56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138DE6B-45DE-4AE9-8286-0514FF5BAE2D}">
  <ds:schemaRefs>
    <ds:schemaRef ds:uri="http://schemas.openxmlformats.org/package/2006/metadata/core-properties"/>
    <ds:schemaRef ds:uri="http://purl.org/dc/elements/1.1/"/>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terms/"/>
    <ds:schemaRef ds:uri="08eb2221-3c31-4ea1-ab60-d0e1851723d9"/>
    <ds:schemaRef ds:uri="87227a4b-3d98-4409-9b58-39c72dcd56e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7801</TotalTime>
  <Words>6530</Words>
  <PresentationFormat>画面に合わせる (4:3)</PresentationFormat>
  <Paragraphs>745</Paragraphs>
  <Slides>25</Slides>
  <Notes>25</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25</vt:i4>
      </vt:variant>
    </vt:vector>
  </HeadingPairs>
  <TitlesOfParts>
    <vt:vector size="30" baseType="lpstr">
      <vt:lpstr>Meiryo UI</vt:lpstr>
      <vt:lpstr>游ゴシック</vt:lpstr>
      <vt:lpstr>Arial</vt:lpstr>
      <vt:lpstr>Wingdings</vt:lpstr>
      <vt:lpstr>Office テーマ</vt:lpstr>
      <vt:lpstr>地震動の設定手法について</vt:lpstr>
      <vt:lpstr>目次</vt:lpstr>
      <vt:lpstr>１．今回議論いただきたい主な事項</vt:lpstr>
      <vt:lpstr>２．直下型地震の地震動設定について</vt:lpstr>
      <vt:lpstr>２-①．検討対象とする地震（断層帯）</vt:lpstr>
      <vt:lpstr>２‐②．地震動設定の流れ</vt:lpstr>
      <vt:lpstr>２-③．対象断層の絞り込み（ステップ１）</vt:lpstr>
      <vt:lpstr>２-③．対象断層の絞り込み（ステップ１）</vt:lpstr>
      <vt:lpstr>２-③．対象断層の絞り込み（ステップ１）</vt:lpstr>
      <vt:lpstr>２-③．対象断層の絞り込み（ステップ１）</vt:lpstr>
      <vt:lpstr>２-③．対象断層の絞り込み（ステップ１）</vt:lpstr>
      <vt:lpstr>２-③．対象断層の絞り込み（ステップ１）</vt:lpstr>
      <vt:lpstr>２-③．対象断層の絞り込み（ステップ１）</vt:lpstr>
      <vt:lpstr>２-④．断層の破壊シナリオの絞り込み（ステップ２）</vt:lpstr>
      <vt:lpstr>２-④．断層の破壊シナリオの絞り込み（ステップ２）</vt:lpstr>
      <vt:lpstr>２-④．断層の破壊シナリオの絞り込み（ステップ２）</vt:lpstr>
      <vt:lpstr>２-⑤．地表面の地震動（震度）の算定について</vt:lpstr>
      <vt:lpstr>２-⑤．地表面の地震動（震度）の算定について</vt:lpstr>
      <vt:lpstr>２-⑤．地表面の地震動（震度）の算定について</vt:lpstr>
      <vt:lpstr>３．南海トラフ巨大地震の震度設定について</vt:lpstr>
      <vt:lpstr>３-①．検討対象とする地震</vt:lpstr>
      <vt:lpstr>３-②．震度設定の流れ（内閣府の検討結果の確認／地表面の震度設定）</vt:lpstr>
      <vt:lpstr>４．検討に使用する地盤モデルについて</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2023-12-14T04:05:27Z</cp:lastPrinted>
  <dcterms:created xsi:type="dcterms:W3CDTF">2023-04-14T08:08:46Z</dcterms:created>
  <dcterms:modified xsi:type="dcterms:W3CDTF">2023-12-20T07:02:16Z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0x0101007EF686A963DC974EAA6C001AC047530C</vt:lpwstr>
  </property>
  <property fmtid="{D5CDD505-2E9C-101B-9397-08002B2CF9AE}" pid="3" name="MediaServiceImageTags">
    <vt:lpwstr/>
  </property>
</Properties>
</file>