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928" r:id="rId2"/>
    <p:sldId id="929" r:id="rId3"/>
    <p:sldId id="258" r:id="rId4"/>
    <p:sldId id="259" r:id="rId5"/>
    <p:sldId id="263" r:id="rId6"/>
    <p:sldId id="261" r:id="rId7"/>
    <p:sldId id="262" r:id="rId8"/>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F9933"/>
    <a:srgbClr val="FF9900"/>
    <a:srgbClr val="0000FF"/>
    <a:srgbClr val="FFFF99"/>
    <a:srgbClr val="CC6600"/>
    <a:srgbClr val="FF9966"/>
    <a:srgbClr val="FFCC66"/>
    <a:srgbClr val="CCFFC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87279" autoAdjust="0"/>
  </p:normalViewPr>
  <p:slideViewPr>
    <p:cSldViewPr snapToGrid="0">
      <p:cViewPr varScale="1">
        <p:scale>
          <a:sx n="59" d="100"/>
          <a:sy n="59" d="100"/>
        </p:scale>
        <p:origin x="2563"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50193" cy="498047"/>
          </a:xfrm>
          <a:prstGeom prst="rect">
            <a:avLst/>
          </a:prstGeom>
        </p:spPr>
        <p:txBody>
          <a:bodyPr vert="horz" lIns="88331" tIns="44166" rIns="88331" bIns="4416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487" y="0"/>
            <a:ext cx="2950193" cy="498047"/>
          </a:xfrm>
          <a:prstGeom prst="rect">
            <a:avLst/>
          </a:prstGeom>
        </p:spPr>
        <p:txBody>
          <a:bodyPr vert="horz" lIns="88331" tIns="44166" rIns="88331" bIns="44166" rtlCol="0"/>
          <a:lstStyle>
            <a:lvl1pPr algn="r">
              <a:defRPr sz="1200"/>
            </a:lvl1pPr>
          </a:lstStyle>
          <a:p>
            <a:fld id="{0C72AA9D-4242-4200-AA71-2D89EE6020AB}" type="datetimeFigureOut">
              <a:rPr kumimoji="1" lang="ja-JP" altLang="en-US" smtClean="0"/>
              <a:t>2026/3/3</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2800"/>
          </a:xfrm>
          <a:prstGeom prst="rect">
            <a:avLst/>
          </a:prstGeom>
          <a:noFill/>
          <a:ln w="12700">
            <a:solidFill>
              <a:prstClr val="black"/>
            </a:solidFill>
          </a:ln>
        </p:spPr>
        <p:txBody>
          <a:bodyPr vert="horz" lIns="88331" tIns="44166" rIns="88331" bIns="44166" rtlCol="0" anchor="ctr"/>
          <a:lstStyle/>
          <a:p>
            <a:endParaRPr lang="ja-JP" altLang="en-US"/>
          </a:p>
        </p:txBody>
      </p:sp>
      <p:sp>
        <p:nvSpPr>
          <p:cNvPr id="5" name="ノート プレースホルダー 4"/>
          <p:cNvSpPr>
            <a:spLocks noGrp="1"/>
          </p:cNvSpPr>
          <p:nvPr>
            <p:ph type="body" sz="quarter" idx="3"/>
          </p:nvPr>
        </p:nvSpPr>
        <p:spPr>
          <a:xfrm>
            <a:off x="680112" y="4783095"/>
            <a:ext cx="5446977" cy="3913441"/>
          </a:xfrm>
          <a:prstGeom prst="rect">
            <a:avLst/>
          </a:prstGeom>
        </p:spPr>
        <p:txBody>
          <a:bodyPr vert="horz" lIns="88331" tIns="44166" rIns="88331" bIns="4416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1292"/>
            <a:ext cx="2950193" cy="498046"/>
          </a:xfrm>
          <a:prstGeom prst="rect">
            <a:avLst/>
          </a:prstGeom>
        </p:spPr>
        <p:txBody>
          <a:bodyPr vert="horz" lIns="88331" tIns="44166" rIns="88331" bIns="4416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487" y="9441292"/>
            <a:ext cx="2950193" cy="498046"/>
          </a:xfrm>
          <a:prstGeom prst="rect">
            <a:avLst/>
          </a:prstGeom>
        </p:spPr>
        <p:txBody>
          <a:bodyPr vert="horz" lIns="88331" tIns="44166" rIns="88331" bIns="44166" rtlCol="0" anchor="b"/>
          <a:lstStyle>
            <a:lvl1pPr algn="r">
              <a:defRPr sz="1200"/>
            </a:lvl1pPr>
          </a:lstStyle>
          <a:p>
            <a:fld id="{26FA7CEF-C353-4884-84AB-CF2F0CF98EC9}" type="slidenum">
              <a:rPr kumimoji="1" lang="ja-JP" altLang="en-US" smtClean="0"/>
              <a:t>‹#›</a:t>
            </a:fld>
            <a:endParaRPr kumimoji="1" lang="ja-JP" altLang="en-US"/>
          </a:p>
        </p:txBody>
      </p:sp>
    </p:spTree>
    <p:extLst>
      <p:ext uri="{BB962C8B-B14F-4D97-AF65-F5344CB8AC3E}">
        <p14:creationId xmlns:p14="http://schemas.microsoft.com/office/powerpoint/2010/main" val="18145399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2854FE45-C1FA-4751-A1B6-3DEE663DACED}" type="slidenum">
              <a:rPr lang="en-US" altLang="ja-JP" smtClean="0"/>
              <a:pPr>
                <a:defRPr/>
              </a:pPr>
              <a:t>1</a:t>
            </a:fld>
            <a:endParaRPr lang="en-US" altLang="ja-JP" dirty="0"/>
          </a:p>
        </p:txBody>
      </p:sp>
    </p:spTree>
    <p:extLst>
      <p:ext uri="{BB962C8B-B14F-4D97-AF65-F5344CB8AC3E}">
        <p14:creationId xmlns:p14="http://schemas.microsoft.com/office/powerpoint/2010/main" val="179913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897CB-24D4-AF40-85FB-5D693B41057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588A88E-8F6C-8FE7-F1D2-AAEEC21EC6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371D3A7-76A1-1A51-4556-2B51F6BD8DD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72EC5CD-A4EC-B67A-1F65-1BDB106DB9AC}"/>
              </a:ext>
            </a:extLst>
          </p:cNvPr>
          <p:cNvSpPr>
            <a:spLocks noGrp="1"/>
          </p:cNvSpPr>
          <p:nvPr>
            <p:ph type="sldNum" sz="quarter" idx="5"/>
          </p:nvPr>
        </p:nvSpPr>
        <p:spPr/>
        <p:txBody>
          <a:bodyPr/>
          <a:lstStyle/>
          <a:p>
            <a:pPr>
              <a:defRPr/>
            </a:pPr>
            <a:fld id="{2854FE45-C1FA-4751-A1B6-3DEE663DACED}" type="slidenum">
              <a:rPr lang="en-US" altLang="ja-JP" smtClean="0"/>
              <a:pPr>
                <a:defRPr/>
              </a:pPr>
              <a:t>2</a:t>
            </a:fld>
            <a:endParaRPr lang="en-US" altLang="ja-JP" dirty="0"/>
          </a:p>
        </p:txBody>
      </p:sp>
    </p:spTree>
    <p:extLst>
      <p:ext uri="{BB962C8B-B14F-4D97-AF65-F5344CB8AC3E}">
        <p14:creationId xmlns:p14="http://schemas.microsoft.com/office/powerpoint/2010/main" val="2524028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26FA7CEF-C353-4884-84AB-CF2F0CF98EC9}" type="slidenum">
              <a:rPr kumimoji="1" lang="ja-JP" altLang="en-US" smtClean="0"/>
              <a:t>3</a:t>
            </a:fld>
            <a:endParaRPr kumimoji="1" lang="ja-JP" altLang="en-US"/>
          </a:p>
        </p:txBody>
      </p:sp>
    </p:spTree>
    <p:extLst>
      <p:ext uri="{BB962C8B-B14F-4D97-AF65-F5344CB8AC3E}">
        <p14:creationId xmlns:p14="http://schemas.microsoft.com/office/powerpoint/2010/main" val="9040025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6FA7CEF-C353-4884-84AB-CF2F0CF98EC9}" type="slidenum">
              <a:rPr kumimoji="1" lang="ja-JP" altLang="en-US" smtClean="0"/>
              <a:t>4</a:t>
            </a:fld>
            <a:endParaRPr kumimoji="1" lang="ja-JP" altLang="en-US"/>
          </a:p>
        </p:txBody>
      </p:sp>
    </p:spTree>
    <p:extLst>
      <p:ext uri="{BB962C8B-B14F-4D97-AF65-F5344CB8AC3E}">
        <p14:creationId xmlns:p14="http://schemas.microsoft.com/office/powerpoint/2010/main" val="4221278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6FA7CEF-C353-4884-84AB-CF2F0CF98EC9}" type="slidenum">
              <a:rPr kumimoji="1" lang="ja-JP" altLang="en-US" smtClean="0"/>
              <a:t>5</a:t>
            </a:fld>
            <a:endParaRPr kumimoji="1" lang="ja-JP" altLang="en-US"/>
          </a:p>
        </p:txBody>
      </p:sp>
    </p:spTree>
    <p:extLst>
      <p:ext uri="{BB962C8B-B14F-4D97-AF65-F5344CB8AC3E}">
        <p14:creationId xmlns:p14="http://schemas.microsoft.com/office/powerpoint/2010/main" val="226927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6FA7CEF-C353-4884-84AB-CF2F0CF98EC9}" type="slidenum">
              <a:rPr kumimoji="1" lang="ja-JP" altLang="en-US" smtClean="0"/>
              <a:t>6</a:t>
            </a:fld>
            <a:endParaRPr kumimoji="1" lang="ja-JP" altLang="en-US"/>
          </a:p>
        </p:txBody>
      </p:sp>
    </p:spTree>
    <p:extLst>
      <p:ext uri="{BB962C8B-B14F-4D97-AF65-F5344CB8AC3E}">
        <p14:creationId xmlns:p14="http://schemas.microsoft.com/office/powerpoint/2010/main" val="35731123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6FA7CEF-C353-4884-84AB-CF2F0CF98EC9}" type="slidenum">
              <a:rPr kumimoji="1" lang="ja-JP" altLang="en-US" smtClean="0"/>
              <a:t>7</a:t>
            </a:fld>
            <a:endParaRPr kumimoji="1" lang="ja-JP" altLang="en-US"/>
          </a:p>
        </p:txBody>
      </p:sp>
    </p:spTree>
    <p:extLst>
      <p:ext uri="{BB962C8B-B14F-4D97-AF65-F5344CB8AC3E}">
        <p14:creationId xmlns:p14="http://schemas.microsoft.com/office/powerpoint/2010/main" val="4144350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233D3CB-4DFC-4BB2-BEDE-1B1801CA2730}"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4050890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233D3CB-4DFC-4BB2-BEDE-1B1801CA2730}"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315398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233D3CB-4DFC-4BB2-BEDE-1B1801CA2730}"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270892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233D3CB-4DFC-4BB2-BEDE-1B1801CA2730}"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1523581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233D3CB-4DFC-4BB2-BEDE-1B1801CA2730}"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3415796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233D3CB-4DFC-4BB2-BEDE-1B1801CA2730}" type="datetimeFigureOut">
              <a:rPr kumimoji="1" lang="ja-JP" altLang="en-US" smtClean="0"/>
              <a:t>2026/3/3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3510917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233D3CB-4DFC-4BB2-BEDE-1B1801CA2730}" type="datetimeFigureOut">
              <a:rPr kumimoji="1" lang="ja-JP" altLang="en-US" smtClean="0"/>
              <a:t>2026/3/3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2731838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233D3CB-4DFC-4BB2-BEDE-1B1801CA2730}" type="datetimeFigureOut">
              <a:rPr kumimoji="1" lang="ja-JP" altLang="en-US" smtClean="0"/>
              <a:t>2026/3/3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3644402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33D3CB-4DFC-4BB2-BEDE-1B1801CA2730}" type="datetimeFigureOut">
              <a:rPr kumimoji="1" lang="ja-JP" altLang="en-US" smtClean="0"/>
              <a:t>2026/3/3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3891613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233D3CB-4DFC-4BB2-BEDE-1B1801CA2730}" type="datetimeFigureOut">
              <a:rPr kumimoji="1" lang="ja-JP" altLang="en-US" smtClean="0"/>
              <a:t>2026/3/3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393989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233D3CB-4DFC-4BB2-BEDE-1B1801CA2730}" type="datetimeFigureOut">
              <a:rPr kumimoji="1" lang="ja-JP" altLang="en-US" smtClean="0"/>
              <a:t>2026/3/3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1110348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5233D3CB-4DFC-4BB2-BEDE-1B1801CA2730}" type="datetimeFigureOut">
              <a:rPr kumimoji="1" lang="ja-JP" altLang="en-US" smtClean="0"/>
              <a:t>2026/3/3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EAD86371-AA36-46EA-AB62-A7D219BF1C25}" type="slidenum">
              <a:rPr kumimoji="1" lang="ja-JP" altLang="en-US" smtClean="0"/>
              <a:t>‹#›</a:t>
            </a:fld>
            <a:endParaRPr kumimoji="1" lang="ja-JP" altLang="en-US"/>
          </a:p>
        </p:txBody>
      </p:sp>
    </p:spTree>
    <p:extLst>
      <p:ext uri="{BB962C8B-B14F-4D97-AF65-F5344CB8AC3E}">
        <p14:creationId xmlns:p14="http://schemas.microsoft.com/office/powerpoint/2010/main" val="15645173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jpeg"/><Relationship Id="rId18" Type="http://schemas.openxmlformats.org/officeDocument/2006/relationships/image" Target="../media/image16.png"/><Relationship Id="rId3" Type="http://schemas.openxmlformats.org/officeDocument/2006/relationships/image" Target="../media/image1.jpeg"/><Relationship Id="rId21" Type="http://schemas.openxmlformats.org/officeDocument/2006/relationships/image" Target="../media/image19.png"/><Relationship Id="rId7" Type="http://schemas.openxmlformats.org/officeDocument/2006/relationships/image" Target="../media/image5.jpe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3.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png"/><Relationship Id="rId5" Type="http://schemas.openxmlformats.org/officeDocument/2006/relationships/image" Target="../media/image3.jpeg"/><Relationship Id="rId15" Type="http://schemas.openxmlformats.org/officeDocument/2006/relationships/image" Target="../media/image13.png"/><Relationship Id="rId23" Type="http://schemas.openxmlformats.org/officeDocument/2006/relationships/image" Target="../media/image21.png"/><Relationship Id="rId10" Type="http://schemas.openxmlformats.org/officeDocument/2006/relationships/image" Target="../media/image8.jpeg"/><Relationship Id="rId19" Type="http://schemas.openxmlformats.org/officeDocument/2006/relationships/image" Target="../media/image17.png"/><Relationship Id="rId4" Type="http://schemas.openxmlformats.org/officeDocument/2006/relationships/image" Target="../media/image2.jpeg"/><Relationship Id="rId9" Type="http://schemas.openxmlformats.org/officeDocument/2006/relationships/image" Target="../media/image7.png"/><Relationship Id="rId14" Type="http://schemas.openxmlformats.org/officeDocument/2006/relationships/image" Target="../media/image12.png"/><Relationship Id="rId22" Type="http://schemas.openxmlformats.org/officeDocument/2006/relationships/image" Target="../media/image20.png"/></Relationships>
</file>

<file path=ppt/slides/_rels/slide4.xml.rels><?xml version="1.0" encoding="UTF-8" standalone="yes"?>
<Relationships xmlns="http://schemas.openxmlformats.org/package/2006/relationships"><Relationship Id="rId8" Type="http://schemas.openxmlformats.org/officeDocument/2006/relationships/image" Target="../media/image27.png"/><Relationship Id="rId13" Type="http://schemas.openxmlformats.org/officeDocument/2006/relationships/image" Target="../media/image32.png"/><Relationship Id="rId3" Type="http://schemas.openxmlformats.org/officeDocument/2006/relationships/image" Target="../media/image22.png"/><Relationship Id="rId7" Type="http://schemas.openxmlformats.org/officeDocument/2006/relationships/image" Target="../media/image26.png"/><Relationship Id="rId12" Type="http://schemas.openxmlformats.org/officeDocument/2006/relationships/image" Target="../media/image31.jpeg"/><Relationship Id="rId17" Type="http://schemas.openxmlformats.org/officeDocument/2006/relationships/image" Target="../media/image17.png"/><Relationship Id="rId2" Type="http://schemas.openxmlformats.org/officeDocument/2006/relationships/notesSlide" Target="../notesSlides/notesSlide4.xml"/><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30.png"/><Relationship Id="rId5" Type="http://schemas.openxmlformats.org/officeDocument/2006/relationships/image" Target="../media/image24.jpeg"/><Relationship Id="rId15" Type="http://schemas.openxmlformats.org/officeDocument/2006/relationships/image" Target="../media/image14.png"/><Relationship Id="rId10" Type="http://schemas.openxmlformats.org/officeDocument/2006/relationships/image" Target="../media/image29.jpeg"/><Relationship Id="rId4" Type="http://schemas.openxmlformats.org/officeDocument/2006/relationships/image" Target="../media/image23.png"/><Relationship Id="rId9" Type="http://schemas.openxmlformats.org/officeDocument/2006/relationships/image" Target="../media/image28.png"/><Relationship Id="rId14" Type="http://schemas.openxmlformats.org/officeDocument/2006/relationships/image" Target="../media/image13.png"/></Relationships>
</file>

<file path=ppt/slides/_rels/slide5.xml.rels><?xml version="1.0" encoding="UTF-8" standalone="yes"?>
<Relationships xmlns="http://schemas.openxmlformats.org/package/2006/relationships"><Relationship Id="rId8" Type="http://schemas.openxmlformats.org/officeDocument/2006/relationships/image" Target="../media/image38.png"/><Relationship Id="rId13" Type="http://schemas.openxmlformats.org/officeDocument/2006/relationships/image" Target="../media/image14.png"/><Relationship Id="rId18" Type="http://schemas.openxmlformats.org/officeDocument/2006/relationships/image" Target="../media/image17.png"/><Relationship Id="rId3" Type="http://schemas.openxmlformats.org/officeDocument/2006/relationships/image" Target="../media/image33.jpeg"/><Relationship Id="rId7" Type="http://schemas.openxmlformats.org/officeDocument/2006/relationships/image" Target="../media/image37.jpeg"/><Relationship Id="rId12" Type="http://schemas.openxmlformats.org/officeDocument/2006/relationships/image" Target="../media/image13.png"/><Relationship Id="rId17" Type="http://schemas.openxmlformats.org/officeDocument/2006/relationships/image" Target="../media/image15.png"/><Relationship Id="rId2" Type="http://schemas.openxmlformats.org/officeDocument/2006/relationships/notesSlide" Target="../notesSlides/notesSlide5.xml"/><Relationship Id="rId16" Type="http://schemas.openxmlformats.org/officeDocument/2006/relationships/image" Target="../media/image31.jpeg"/><Relationship Id="rId1" Type="http://schemas.openxmlformats.org/officeDocument/2006/relationships/slideLayout" Target="../slideLayouts/slideLayout1.xml"/><Relationship Id="rId6" Type="http://schemas.openxmlformats.org/officeDocument/2006/relationships/image" Target="../media/image36.png"/><Relationship Id="rId11" Type="http://schemas.openxmlformats.org/officeDocument/2006/relationships/image" Target="../media/image41.png"/><Relationship Id="rId5" Type="http://schemas.openxmlformats.org/officeDocument/2006/relationships/image" Target="../media/image35.png"/><Relationship Id="rId15" Type="http://schemas.openxmlformats.org/officeDocument/2006/relationships/image" Target="../media/image43.jpeg"/><Relationship Id="rId10" Type="http://schemas.openxmlformats.org/officeDocument/2006/relationships/image" Target="../media/image40.jpeg"/><Relationship Id="rId19" Type="http://schemas.openxmlformats.org/officeDocument/2006/relationships/image" Target="../media/image44.png"/><Relationship Id="rId4" Type="http://schemas.openxmlformats.org/officeDocument/2006/relationships/image" Target="../media/image34.png"/><Relationship Id="rId9" Type="http://schemas.openxmlformats.org/officeDocument/2006/relationships/image" Target="../media/image39.png"/><Relationship Id="rId14" Type="http://schemas.openxmlformats.org/officeDocument/2006/relationships/image" Target="../media/image42.png"/></Relationships>
</file>

<file path=ppt/slides/_rels/slide6.xml.rels><?xml version="1.0" encoding="UTF-8" standalone="yes"?>
<Relationships xmlns="http://schemas.openxmlformats.org/package/2006/relationships"><Relationship Id="rId8" Type="http://schemas.openxmlformats.org/officeDocument/2006/relationships/image" Target="../media/image29.jpeg"/><Relationship Id="rId13" Type="http://schemas.openxmlformats.org/officeDocument/2006/relationships/image" Target="../media/image52.png"/><Relationship Id="rId18" Type="http://schemas.openxmlformats.org/officeDocument/2006/relationships/image" Target="../media/image57.png"/><Relationship Id="rId26" Type="http://schemas.openxmlformats.org/officeDocument/2006/relationships/image" Target="../media/image61.png"/><Relationship Id="rId3" Type="http://schemas.openxmlformats.org/officeDocument/2006/relationships/image" Target="../media/image45.png"/><Relationship Id="rId21" Type="http://schemas.openxmlformats.org/officeDocument/2006/relationships/image" Target="../media/image60.png"/><Relationship Id="rId7" Type="http://schemas.openxmlformats.org/officeDocument/2006/relationships/image" Target="../media/image30.png"/><Relationship Id="rId12" Type="http://schemas.openxmlformats.org/officeDocument/2006/relationships/image" Target="../media/image51.png"/><Relationship Id="rId17" Type="http://schemas.openxmlformats.org/officeDocument/2006/relationships/image" Target="../media/image56.png"/><Relationship Id="rId25" Type="http://schemas.openxmlformats.org/officeDocument/2006/relationships/image" Target="../media/image15.png"/><Relationship Id="rId2" Type="http://schemas.openxmlformats.org/officeDocument/2006/relationships/notesSlide" Target="../notesSlides/notesSlide6.xml"/><Relationship Id="rId16" Type="http://schemas.openxmlformats.org/officeDocument/2006/relationships/image" Target="../media/image55.png"/><Relationship Id="rId20" Type="http://schemas.openxmlformats.org/officeDocument/2006/relationships/image" Target="../media/image59.png"/><Relationship Id="rId1" Type="http://schemas.openxmlformats.org/officeDocument/2006/relationships/slideLayout" Target="../slideLayouts/slideLayout1.xml"/><Relationship Id="rId6" Type="http://schemas.openxmlformats.org/officeDocument/2006/relationships/image" Target="../media/image47.png"/><Relationship Id="rId11" Type="http://schemas.openxmlformats.org/officeDocument/2006/relationships/image" Target="../media/image50.png"/><Relationship Id="rId24" Type="http://schemas.openxmlformats.org/officeDocument/2006/relationships/image" Target="../media/image13.png"/><Relationship Id="rId5" Type="http://schemas.openxmlformats.org/officeDocument/2006/relationships/image" Target="../media/image26.png"/><Relationship Id="rId15" Type="http://schemas.openxmlformats.org/officeDocument/2006/relationships/image" Target="../media/image54.png"/><Relationship Id="rId23" Type="http://schemas.openxmlformats.org/officeDocument/2006/relationships/image" Target="../media/image42.png"/><Relationship Id="rId10" Type="http://schemas.openxmlformats.org/officeDocument/2006/relationships/image" Target="../media/image49.png"/><Relationship Id="rId19" Type="http://schemas.openxmlformats.org/officeDocument/2006/relationships/image" Target="../media/image58.png"/><Relationship Id="rId4" Type="http://schemas.openxmlformats.org/officeDocument/2006/relationships/image" Target="../media/image46.png"/><Relationship Id="rId9" Type="http://schemas.openxmlformats.org/officeDocument/2006/relationships/image" Target="../media/image48.png"/><Relationship Id="rId14" Type="http://schemas.openxmlformats.org/officeDocument/2006/relationships/image" Target="../media/image53.png"/><Relationship Id="rId22" Type="http://schemas.openxmlformats.org/officeDocument/2006/relationships/image" Target="../media/image14.png"/></Relationships>
</file>

<file path=ppt/slides/_rels/slide7.xml.rels><?xml version="1.0" encoding="UTF-8" standalone="yes"?>
<Relationships xmlns="http://schemas.openxmlformats.org/package/2006/relationships"><Relationship Id="rId8" Type="http://schemas.openxmlformats.org/officeDocument/2006/relationships/image" Target="../media/image67.png"/><Relationship Id="rId13" Type="http://schemas.openxmlformats.org/officeDocument/2006/relationships/image" Target="../media/image72.png"/><Relationship Id="rId18" Type="http://schemas.openxmlformats.org/officeDocument/2006/relationships/image" Target="../media/image13.png"/><Relationship Id="rId3" Type="http://schemas.openxmlformats.org/officeDocument/2006/relationships/image" Target="../media/image62.png"/><Relationship Id="rId21" Type="http://schemas.openxmlformats.org/officeDocument/2006/relationships/image" Target="../media/image77.png"/><Relationship Id="rId7" Type="http://schemas.openxmlformats.org/officeDocument/2006/relationships/image" Target="../media/image66.png"/><Relationship Id="rId12" Type="http://schemas.openxmlformats.org/officeDocument/2006/relationships/image" Target="../media/image71.png"/><Relationship Id="rId17" Type="http://schemas.openxmlformats.org/officeDocument/2006/relationships/image" Target="../media/image14.png"/><Relationship Id="rId2" Type="http://schemas.openxmlformats.org/officeDocument/2006/relationships/notesSlide" Target="../notesSlides/notesSlide7.xml"/><Relationship Id="rId16" Type="http://schemas.openxmlformats.org/officeDocument/2006/relationships/image" Target="../media/image75.png"/><Relationship Id="rId20" Type="http://schemas.openxmlformats.org/officeDocument/2006/relationships/image" Target="../media/image76.png"/><Relationship Id="rId1" Type="http://schemas.openxmlformats.org/officeDocument/2006/relationships/slideLayout" Target="../slideLayouts/slideLayout1.xml"/><Relationship Id="rId6" Type="http://schemas.openxmlformats.org/officeDocument/2006/relationships/image" Target="../media/image65.png"/><Relationship Id="rId11" Type="http://schemas.openxmlformats.org/officeDocument/2006/relationships/image" Target="../media/image70.png"/><Relationship Id="rId24" Type="http://schemas.openxmlformats.org/officeDocument/2006/relationships/image" Target="../media/image80.png"/><Relationship Id="rId5" Type="http://schemas.openxmlformats.org/officeDocument/2006/relationships/image" Target="../media/image64.png"/><Relationship Id="rId15" Type="http://schemas.openxmlformats.org/officeDocument/2006/relationships/image" Target="../media/image74.png"/><Relationship Id="rId23" Type="http://schemas.openxmlformats.org/officeDocument/2006/relationships/image" Target="../media/image79.png"/><Relationship Id="rId10" Type="http://schemas.openxmlformats.org/officeDocument/2006/relationships/image" Target="../media/image69.png"/><Relationship Id="rId19" Type="http://schemas.openxmlformats.org/officeDocument/2006/relationships/image" Target="../media/image15.png"/><Relationship Id="rId4" Type="http://schemas.openxmlformats.org/officeDocument/2006/relationships/image" Target="../media/image63.png"/><Relationship Id="rId9" Type="http://schemas.openxmlformats.org/officeDocument/2006/relationships/image" Target="../media/image68.png"/><Relationship Id="rId14" Type="http://schemas.openxmlformats.org/officeDocument/2006/relationships/image" Target="../media/image73.png"/><Relationship Id="rId22" Type="http://schemas.openxmlformats.org/officeDocument/2006/relationships/image" Target="../media/image7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1205345" y="4232729"/>
            <a:ext cx="4268643" cy="3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6302" tIns="33152" rIns="66302" bIns="33152" numCol="1" anchor="ctr" anchorCtr="0" compatLnSpc="1">
            <a:prstTxWarp prst="textNoShape">
              <a:avLst/>
            </a:prstTxWarp>
            <a:spAutoFit/>
          </a:bodyPr>
          <a:lstStyle>
            <a:lvl1pPr algn="ctr" defTabSz="957263" rtl="0" eaLnBrk="0" fontAlgn="base" hangingPunct="0">
              <a:spcBef>
                <a:spcPct val="0"/>
              </a:spcBef>
              <a:spcAft>
                <a:spcPct val="0"/>
              </a:spcAft>
              <a:defRPr kumimoji="1" sz="4600">
                <a:solidFill>
                  <a:schemeClr val="tx2"/>
                </a:solidFill>
                <a:latin typeface="+mj-lt"/>
                <a:ea typeface="+mj-ea"/>
                <a:cs typeface="+mj-cs"/>
              </a:defRPr>
            </a:lvl1pPr>
            <a:lvl2pPr algn="ctr" defTabSz="957263" rtl="0" eaLnBrk="0" fontAlgn="base" hangingPunct="0">
              <a:spcBef>
                <a:spcPct val="0"/>
              </a:spcBef>
              <a:spcAft>
                <a:spcPct val="0"/>
              </a:spcAft>
              <a:defRPr kumimoji="1" sz="4600">
                <a:solidFill>
                  <a:schemeClr val="tx2"/>
                </a:solidFill>
                <a:latin typeface="Arial" charset="0"/>
                <a:ea typeface="ＭＳ Ｐゴシック" pitchFamily="50" charset="-128"/>
              </a:defRPr>
            </a:lvl2pPr>
            <a:lvl3pPr algn="ctr" defTabSz="957263" rtl="0" eaLnBrk="0" fontAlgn="base" hangingPunct="0">
              <a:spcBef>
                <a:spcPct val="0"/>
              </a:spcBef>
              <a:spcAft>
                <a:spcPct val="0"/>
              </a:spcAft>
              <a:defRPr kumimoji="1" sz="4600">
                <a:solidFill>
                  <a:schemeClr val="tx2"/>
                </a:solidFill>
                <a:latin typeface="Arial" charset="0"/>
                <a:ea typeface="ＭＳ Ｐゴシック" pitchFamily="50" charset="-128"/>
              </a:defRPr>
            </a:lvl3pPr>
            <a:lvl4pPr algn="ctr" defTabSz="957263" rtl="0" eaLnBrk="0" fontAlgn="base" hangingPunct="0">
              <a:spcBef>
                <a:spcPct val="0"/>
              </a:spcBef>
              <a:spcAft>
                <a:spcPct val="0"/>
              </a:spcAft>
              <a:defRPr kumimoji="1" sz="4600">
                <a:solidFill>
                  <a:schemeClr val="tx2"/>
                </a:solidFill>
                <a:latin typeface="Arial" charset="0"/>
                <a:ea typeface="ＭＳ Ｐゴシック" pitchFamily="50" charset="-128"/>
              </a:defRPr>
            </a:lvl4pPr>
            <a:lvl5pPr algn="ctr" defTabSz="957263" rtl="0" eaLnBrk="0" fontAlgn="base" hangingPunct="0">
              <a:spcBef>
                <a:spcPct val="0"/>
              </a:spcBef>
              <a:spcAft>
                <a:spcPct val="0"/>
              </a:spcAft>
              <a:defRPr kumimoji="1" sz="4600">
                <a:solidFill>
                  <a:schemeClr val="tx2"/>
                </a:solidFill>
                <a:latin typeface="Arial" charset="0"/>
                <a:ea typeface="ＭＳ Ｐゴシック" pitchFamily="50" charset="-128"/>
              </a:defRPr>
            </a:lvl5pPr>
            <a:lvl6pPr marL="342077" algn="ctr" defTabSz="957341" rtl="0" fontAlgn="base">
              <a:spcBef>
                <a:spcPct val="0"/>
              </a:spcBef>
              <a:spcAft>
                <a:spcPct val="0"/>
              </a:spcAft>
              <a:defRPr kumimoji="1" sz="4600">
                <a:solidFill>
                  <a:schemeClr val="tx2"/>
                </a:solidFill>
                <a:latin typeface="Arial" charset="0"/>
                <a:ea typeface="ＭＳ Ｐゴシック" pitchFamily="50" charset="-128"/>
              </a:defRPr>
            </a:lvl6pPr>
            <a:lvl7pPr marL="684154" algn="ctr" defTabSz="957341" rtl="0" fontAlgn="base">
              <a:spcBef>
                <a:spcPct val="0"/>
              </a:spcBef>
              <a:spcAft>
                <a:spcPct val="0"/>
              </a:spcAft>
              <a:defRPr kumimoji="1" sz="4600">
                <a:solidFill>
                  <a:schemeClr val="tx2"/>
                </a:solidFill>
                <a:latin typeface="Arial" charset="0"/>
                <a:ea typeface="ＭＳ Ｐゴシック" pitchFamily="50" charset="-128"/>
              </a:defRPr>
            </a:lvl7pPr>
            <a:lvl8pPr marL="1026231" algn="ctr" defTabSz="957341" rtl="0" fontAlgn="base">
              <a:spcBef>
                <a:spcPct val="0"/>
              </a:spcBef>
              <a:spcAft>
                <a:spcPct val="0"/>
              </a:spcAft>
              <a:defRPr kumimoji="1" sz="4600">
                <a:solidFill>
                  <a:schemeClr val="tx2"/>
                </a:solidFill>
                <a:latin typeface="Arial" charset="0"/>
                <a:ea typeface="ＭＳ Ｐゴシック" pitchFamily="50" charset="-128"/>
              </a:defRPr>
            </a:lvl8pPr>
            <a:lvl9pPr marL="1368308" algn="ctr" defTabSz="957341" rtl="0" fontAlgn="base">
              <a:spcBef>
                <a:spcPct val="0"/>
              </a:spcBef>
              <a:spcAft>
                <a:spcPct val="0"/>
              </a:spcAft>
              <a:defRPr kumimoji="1" sz="4600">
                <a:solidFill>
                  <a:schemeClr val="tx2"/>
                </a:solidFill>
                <a:latin typeface="Arial" charset="0"/>
                <a:ea typeface="ＭＳ Ｐゴシック" pitchFamily="50" charset="-128"/>
              </a:defRPr>
            </a:lvl9pPr>
          </a:lstStyle>
          <a:p>
            <a:pPr eaLnBrk="1" hangingPunct="1"/>
            <a:r>
              <a:rPr lang="ja-JP" altLang="en-US" sz="1938" kern="0" dirty="0">
                <a:solidFill>
                  <a:schemeClr val="tx1"/>
                </a:solidFill>
                <a:latin typeface="ＭＳ Ｐゴシック" panose="020B0600070205080204" pitchFamily="50" charset="-128"/>
                <a:ea typeface="ＭＳ Ｐゴシック" panose="020B0600070205080204" pitchFamily="50" charset="-128"/>
              </a:rPr>
              <a:t>災害シナリオ（府民向け概要版）の検討</a:t>
            </a:r>
          </a:p>
        </p:txBody>
      </p:sp>
      <p:graphicFrame>
        <p:nvGraphicFramePr>
          <p:cNvPr id="3" name="Group 16">
            <a:extLst>
              <a:ext uri="{FF2B5EF4-FFF2-40B4-BE49-F238E27FC236}">
                <a16:creationId xmlns:a16="http://schemas.microsoft.com/office/drawing/2014/main" id="{41E8C62C-3558-4DBE-B963-E590AE2B079B}"/>
              </a:ext>
            </a:extLst>
          </p:cNvPr>
          <p:cNvGraphicFramePr>
            <a:graphicFrameLocks noGrp="1"/>
          </p:cNvGraphicFramePr>
          <p:nvPr>
            <p:extLst>
              <p:ext uri="{D42A27DB-BD31-4B8C-83A1-F6EECF244321}">
                <p14:modId xmlns:p14="http://schemas.microsoft.com/office/powerpoint/2010/main" val="1292792991"/>
              </p:ext>
            </p:extLst>
          </p:nvPr>
        </p:nvGraphicFramePr>
        <p:xfrm>
          <a:off x="4683180" y="375170"/>
          <a:ext cx="2027313" cy="551886"/>
        </p:xfrm>
        <a:graphic>
          <a:graphicData uri="http://schemas.openxmlformats.org/drawingml/2006/table">
            <a:tbl>
              <a:tblPr/>
              <a:tblGrid>
                <a:gridCol w="1541195">
                  <a:extLst>
                    <a:ext uri="{9D8B030D-6E8A-4147-A177-3AD203B41FA5}">
                      <a16:colId xmlns:a16="http://schemas.microsoft.com/office/drawing/2014/main" val="20000"/>
                    </a:ext>
                  </a:extLst>
                </a:gridCol>
                <a:gridCol w="486118">
                  <a:extLst>
                    <a:ext uri="{9D8B030D-6E8A-4147-A177-3AD203B41FA5}">
                      <a16:colId xmlns:a16="http://schemas.microsoft.com/office/drawing/2014/main" val="20001"/>
                    </a:ext>
                  </a:extLst>
                </a:gridCol>
              </a:tblGrid>
              <a:tr h="55188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itchFamily="49" charset="-128"/>
                          <a:ea typeface="ＭＳ ゴシック" pitchFamily="49" charset="-128"/>
                        </a:rPr>
                        <a:t>令和８年３月</a:t>
                      </a:r>
                      <a:r>
                        <a:rPr kumimoji="1" lang="en-US" altLang="ja-JP" sz="800" b="0" i="0" u="none" strike="noStrike" cap="none" normalizeH="0" baseline="0" dirty="0">
                          <a:ln>
                            <a:noFill/>
                          </a:ln>
                          <a:solidFill>
                            <a:schemeClr val="tx1"/>
                          </a:solidFill>
                          <a:effectLst/>
                          <a:latin typeface="ＭＳ ゴシック" pitchFamily="49" charset="-128"/>
                          <a:ea typeface="ＭＳ ゴシック" pitchFamily="49" charset="-128"/>
                        </a:rPr>
                        <a:t>18</a:t>
                      </a:r>
                      <a:r>
                        <a:rPr kumimoji="1" lang="ja-JP" altLang="en-US" sz="800" b="0" i="0" u="none" strike="noStrike" cap="none" normalizeH="0" baseline="0" dirty="0">
                          <a:ln>
                            <a:noFill/>
                          </a:ln>
                          <a:solidFill>
                            <a:schemeClr val="tx1"/>
                          </a:solidFill>
                          <a:effectLst/>
                          <a:latin typeface="ＭＳ ゴシック" pitchFamily="49" charset="-128"/>
                          <a:ea typeface="ＭＳ ゴシック" pitchFamily="49" charset="-128"/>
                        </a:rPr>
                        <a:t>日（水）</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itchFamily="49" charset="-128"/>
                          <a:ea typeface="ＭＳ ゴシック" pitchFamily="49" charset="-128"/>
                        </a:rPr>
                        <a:t>第６回</a:t>
                      </a:r>
                      <a:endParaRPr kumimoji="1" lang="en-US" altLang="ja-JP" sz="800" b="0" i="0" u="none" strike="noStrike" cap="none" normalizeH="0" baseline="0" dirty="0">
                        <a:ln>
                          <a:noFill/>
                        </a:ln>
                        <a:solidFill>
                          <a:schemeClr val="tx1"/>
                        </a:solidFill>
                        <a:effectLst/>
                        <a:latin typeface="ＭＳ ゴシック" pitchFamily="49" charset="-128"/>
                        <a:ea typeface="ＭＳ ゴシック" pitchFamily="49"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800" b="0" i="0" u="none" strike="noStrike" cap="none" normalizeH="0" baseline="0" dirty="0">
                          <a:ln>
                            <a:noFill/>
                          </a:ln>
                          <a:solidFill>
                            <a:schemeClr val="tx1"/>
                          </a:solidFill>
                          <a:effectLst/>
                          <a:latin typeface="ＭＳ ゴシック" pitchFamily="49" charset="-128"/>
                          <a:ea typeface="ＭＳ ゴシック" pitchFamily="49" charset="-128"/>
                        </a:rPr>
                        <a:t>地震津波災害対策等検討部会</a:t>
                      </a:r>
                      <a:endParaRPr kumimoji="1" lang="en-US" altLang="ja-JP" sz="800" b="0" i="0" u="none" strike="noStrike" cap="none" normalizeH="0" baseline="0" dirty="0">
                        <a:ln>
                          <a:noFill/>
                        </a:ln>
                        <a:solidFill>
                          <a:schemeClr val="tx1"/>
                        </a:solidFill>
                        <a:effectLst/>
                        <a:latin typeface="ＭＳ ゴシック" pitchFamily="49" charset="-128"/>
                        <a:ea typeface="ＭＳ ゴシック" pitchFamily="49" charset="-128"/>
                      </a:endParaRPr>
                    </a:p>
                  </a:txBody>
                  <a:tcPr marL="58420" marR="58420" marT="29886" marB="29886"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itchFamily="49" charset="-128"/>
                          <a:ea typeface="ＭＳ ゴシック" pitchFamily="49" charset="-128"/>
                        </a:rPr>
                        <a:t>資料</a:t>
                      </a:r>
                      <a:endParaRPr kumimoji="1" lang="en-US" altLang="ja-JP" sz="800" b="0" i="0" u="none" strike="noStrike" cap="none" normalizeH="0" baseline="0" dirty="0">
                        <a:ln>
                          <a:noFill/>
                        </a:ln>
                        <a:solidFill>
                          <a:schemeClr val="tx1"/>
                        </a:solidFill>
                        <a:effectLst/>
                        <a:latin typeface="ＭＳ ゴシック" pitchFamily="49" charset="-128"/>
                        <a:ea typeface="ＭＳ ゴシック" pitchFamily="49" charset="-128"/>
                      </a:endParaRPr>
                    </a:p>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itchFamily="49" charset="-128"/>
                          <a:ea typeface="ＭＳ ゴシック" pitchFamily="49" charset="-128"/>
                        </a:rPr>
                        <a:t>３－２</a:t>
                      </a:r>
                      <a:endParaRPr kumimoji="1" lang="en-US" altLang="ja-JP" sz="800" b="0" i="0" u="none" strike="noStrike" cap="none" normalizeH="0" baseline="0" dirty="0">
                        <a:ln>
                          <a:noFill/>
                        </a:ln>
                        <a:solidFill>
                          <a:schemeClr val="tx1"/>
                        </a:solidFill>
                        <a:effectLst/>
                        <a:latin typeface="ＭＳ ゴシック" pitchFamily="49" charset="-128"/>
                        <a:ea typeface="ＭＳ ゴシック" pitchFamily="49" charset="-128"/>
                      </a:endParaRPr>
                    </a:p>
                  </a:txBody>
                  <a:tcPr marL="58420" marR="58420" marT="29886" marB="29886"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5" name="Line 4">
            <a:extLst>
              <a:ext uri="{FF2B5EF4-FFF2-40B4-BE49-F238E27FC236}">
                <a16:creationId xmlns:a16="http://schemas.microsoft.com/office/drawing/2014/main" id="{06F1B8FF-4EAC-420D-A493-127E87C23ED4}"/>
              </a:ext>
            </a:extLst>
          </p:cNvPr>
          <p:cNvSpPr>
            <a:spLocks noChangeShapeType="1"/>
          </p:cNvSpPr>
          <p:nvPr/>
        </p:nvSpPr>
        <p:spPr bwMode="auto">
          <a:xfrm>
            <a:off x="670284" y="4752130"/>
            <a:ext cx="5306417" cy="0"/>
          </a:xfrm>
          <a:prstGeom prst="line">
            <a:avLst/>
          </a:prstGeom>
          <a:noFill/>
          <a:ln w="57150" cmpd="thinThick">
            <a:solidFill>
              <a:schemeClr val="tx1"/>
            </a:solidFill>
            <a:round/>
            <a:headEnd/>
            <a:tailEnd/>
          </a:ln>
          <a:extLst>
            <a:ext uri="{909E8E84-426E-40DD-AFC4-6F175D3DCCD1}">
              <a14:hiddenFill xmlns:a14="http://schemas.microsoft.com/office/drawing/2010/main">
                <a:noFill/>
              </a14:hiddenFill>
            </a:ext>
          </a:extLst>
        </p:spPr>
        <p:txBody>
          <a:bodyPr lIns="43721" tIns="21861" rIns="43721" bIns="21861"/>
          <a:lstStyle/>
          <a:p>
            <a:endParaRPr lang="ja-JP" altLang="en-US" sz="1023"/>
          </a:p>
        </p:txBody>
      </p:sp>
      <p:sp>
        <p:nvSpPr>
          <p:cNvPr id="7" name="Line 5">
            <a:extLst>
              <a:ext uri="{FF2B5EF4-FFF2-40B4-BE49-F238E27FC236}">
                <a16:creationId xmlns:a16="http://schemas.microsoft.com/office/drawing/2014/main" id="{9C1E4876-2C9C-45E4-ADE4-4C2C0E989960}"/>
              </a:ext>
            </a:extLst>
          </p:cNvPr>
          <p:cNvSpPr>
            <a:spLocks noChangeShapeType="1"/>
          </p:cNvSpPr>
          <p:nvPr/>
        </p:nvSpPr>
        <p:spPr bwMode="auto">
          <a:xfrm>
            <a:off x="670284" y="4078503"/>
            <a:ext cx="5328138" cy="0"/>
          </a:xfrm>
          <a:prstGeom prst="line">
            <a:avLst/>
          </a:prstGeom>
          <a:noFill/>
          <a:ln w="57150" cmpd="thickThin">
            <a:solidFill>
              <a:schemeClr val="tx1"/>
            </a:solidFill>
            <a:round/>
            <a:headEnd/>
            <a:tailEnd/>
          </a:ln>
          <a:extLst>
            <a:ext uri="{909E8E84-426E-40DD-AFC4-6F175D3DCCD1}">
              <a14:hiddenFill xmlns:a14="http://schemas.microsoft.com/office/drawing/2010/main">
                <a:noFill/>
              </a14:hiddenFill>
            </a:ext>
          </a:extLst>
        </p:spPr>
        <p:txBody>
          <a:bodyPr lIns="43721" tIns="21861" rIns="43721" bIns="21861"/>
          <a:lstStyle/>
          <a:p>
            <a:endParaRPr lang="ja-JP" altLang="en-US" sz="1023"/>
          </a:p>
        </p:txBody>
      </p:sp>
    </p:spTree>
    <p:extLst>
      <p:ext uri="{BB962C8B-B14F-4D97-AF65-F5344CB8AC3E}">
        <p14:creationId xmlns:p14="http://schemas.microsoft.com/office/powerpoint/2010/main" val="2483789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A032C-C638-AABD-A998-370F983103F9}"/>
            </a:ext>
          </a:extLst>
        </p:cNvPr>
        <p:cNvGrpSpPr/>
        <p:nvPr/>
      </p:nvGrpSpPr>
      <p:grpSpPr>
        <a:xfrm>
          <a:off x="0" y="0"/>
          <a:ext cx="0" cy="0"/>
          <a:chOff x="0" y="0"/>
          <a:chExt cx="0" cy="0"/>
        </a:xfrm>
      </p:grpSpPr>
      <p:sp>
        <p:nvSpPr>
          <p:cNvPr id="2" name="Rectangle 2">
            <a:extLst>
              <a:ext uri="{FF2B5EF4-FFF2-40B4-BE49-F238E27FC236}">
                <a16:creationId xmlns:a16="http://schemas.microsoft.com/office/drawing/2014/main" id="{28432CEA-5A04-1BD9-AF8A-461F1ECAE9E9}"/>
              </a:ext>
            </a:extLst>
          </p:cNvPr>
          <p:cNvSpPr txBox="1">
            <a:spLocks noChangeArrowheads="1"/>
          </p:cNvSpPr>
          <p:nvPr/>
        </p:nvSpPr>
        <p:spPr bwMode="auto">
          <a:xfrm>
            <a:off x="733425" y="2620416"/>
            <a:ext cx="5981700" cy="1852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66302" tIns="33152" rIns="66302" bIns="33152" numCol="1" anchor="ctr" anchorCtr="0" compatLnSpc="1">
            <a:prstTxWarp prst="textNoShape">
              <a:avLst/>
            </a:prstTxWarp>
            <a:spAutoFit/>
          </a:bodyPr>
          <a:lstStyle>
            <a:lvl1pPr algn="ctr" defTabSz="957263" rtl="0" eaLnBrk="0" fontAlgn="base" hangingPunct="0">
              <a:spcBef>
                <a:spcPct val="0"/>
              </a:spcBef>
              <a:spcAft>
                <a:spcPct val="0"/>
              </a:spcAft>
              <a:defRPr kumimoji="1" sz="4600">
                <a:solidFill>
                  <a:schemeClr val="tx2"/>
                </a:solidFill>
                <a:latin typeface="+mj-lt"/>
                <a:ea typeface="+mj-ea"/>
                <a:cs typeface="+mj-cs"/>
              </a:defRPr>
            </a:lvl1pPr>
            <a:lvl2pPr algn="ctr" defTabSz="957263" rtl="0" eaLnBrk="0" fontAlgn="base" hangingPunct="0">
              <a:spcBef>
                <a:spcPct val="0"/>
              </a:spcBef>
              <a:spcAft>
                <a:spcPct val="0"/>
              </a:spcAft>
              <a:defRPr kumimoji="1" sz="4600">
                <a:solidFill>
                  <a:schemeClr val="tx2"/>
                </a:solidFill>
                <a:latin typeface="Arial" charset="0"/>
                <a:ea typeface="ＭＳ Ｐゴシック" pitchFamily="50" charset="-128"/>
              </a:defRPr>
            </a:lvl2pPr>
            <a:lvl3pPr algn="ctr" defTabSz="957263" rtl="0" eaLnBrk="0" fontAlgn="base" hangingPunct="0">
              <a:spcBef>
                <a:spcPct val="0"/>
              </a:spcBef>
              <a:spcAft>
                <a:spcPct val="0"/>
              </a:spcAft>
              <a:defRPr kumimoji="1" sz="4600">
                <a:solidFill>
                  <a:schemeClr val="tx2"/>
                </a:solidFill>
                <a:latin typeface="Arial" charset="0"/>
                <a:ea typeface="ＭＳ Ｐゴシック" pitchFamily="50" charset="-128"/>
              </a:defRPr>
            </a:lvl3pPr>
            <a:lvl4pPr algn="ctr" defTabSz="957263" rtl="0" eaLnBrk="0" fontAlgn="base" hangingPunct="0">
              <a:spcBef>
                <a:spcPct val="0"/>
              </a:spcBef>
              <a:spcAft>
                <a:spcPct val="0"/>
              </a:spcAft>
              <a:defRPr kumimoji="1" sz="4600">
                <a:solidFill>
                  <a:schemeClr val="tx2"/>
                </a:solidFill>
                <a:latin typeface="Arial" charset="0"/>
                <a:ea typeface="ＭＳ Ｐゴシック" pitchFamily="50" charset="-128"/>
              </a:defRPr>
            </a:lvl4pPr>
            <a:lvl5pPr algn="ctr" defTabSz="957263" rtl="0" eaLnBrk="0" fontAlgn="base" hangingPunct="0">
              <a:spcBef>
                <a:spcPct val="0"/>
              </a:spcBef>
              <a:spcAft>
                <a:spcPct val="0"/>
              </a:spcAft>
              <a:defRPr kumimoji="1" sz="4600">
                <a:solidFill>
                  <a:schemeClr val="tx2"/>
                </a:solidFill>
                <a:latin typeface="Arial" charset="0"/>
                <a:ea typeface="ＭＳ Ｐゴシック" pitchFamily="50" charset="-128"/>
              </a:defRPr>
            </a:lvl5pPr>
            <a:lvl6pPr marL="342077" algn="ctr" defTabSz="957341" rtl="0" fontAlgn="base">
              <a:spcBef>
                <a:spcPct val="0"/>
              </a:spcBef>
              <a:spcAft>
                <a:spcPct val="0"/>
              </a:spcAft>
              <a:defRPr kumimoji="1" sz="4600">
                <a:solidFill>
                  <a:schemeClr val="tx2"/>
                </a:solidFill>
                <a:latin typeface="Arial" charset="0"/>
                <a:ea typeface="ＭＳ Ｐゴシック" pitchFamily="50" charset="-128"/>
              </a:defRPr>
            </a:lvl6pPr>
            <a:lvl7pPr marL="684154" algn="ctr" defTabSz="957341" rtl="0" fontAlgn="base">
              <a:spcBef>
                <a:spcPct val="0"/>
              </a:spcBef>
              <a:spcAft>
                <a:spcPct val="0"/>
              </a:spcAft>
              <a:defRPr kumimoji="1" sz="4600">
                <a:solidFill>
                  <a:schemeClr val="tx2"/>
                </a:solidFill>
                <a:latin typeface="Arial" charset="0"/>
                <a:ea typeface="ＭＳ Ｐゴシック" pitchFamily="50" charset="-128"/>
              </a:defRPr>
            </a:lvl7pPr>
            <a:lvl8pPr marL="1026231" algn="ctr" defTabSz="957341" rtl="0" fontAlgn="base">
              <a:spcBef>
                <a:spcPct val="0"/>
              </a:spcBef>
              <a:spcAft>
                <a:spcPct val="0"/>
              </a:spcAft>
              <a:defRPr kumimoji="1" sz="4600">
                <a:solidFill>
                  <a:schemeClr val="tx2"/>
                </a:solidFill>
                <a:latin typeface="Arial" charset="0"/>
                <a:ea typeface="ＭＳ Ｐゴシック" pitchFamily="50" charset="-128"/>
              </a:defRPr>
            </a:lvl8pPr>
            <a:lvl9pPr marL="1368308" algn="ctr" defTabSz="957341" rtl="0" fontAlgn="base">
              <a:spcBef>
                <a:spcPct val="0"/>
              </a:spcBef>
              <a:spcAft>
                <a:spcPct val="0"/>
              </a:spcAft>
              <a:defRPr kumimoji="1" sz="4600">
                <a:solidFill>
                  <a:schemeClr val="tx2"/>
                </a:solidFill>
                <a:latin typeface="Arial" charset="0"/>
                <a:ea typeface="ＭＳ Ｐゴシック" pitchFamily="50" charset="-128"/>
              </a:defRPr>
            </a:lvl9pPr>
          </a:lstStyle>
          <a:p>
            <a:pPr algn="l">
              <a:lnSpc>
                <a:spcPct val="150000"/>
              </a:lnSpc>
            </a:pPr>
            <a:r>
              <a:rPr lang="ja-JP" altLang="en-US" sz="2000" b="1" dirty="0">
                <a:solidFill>
                  <a:schemeClr val="tx1"/>
                </a:solidFill>
                <a:latin typeface="ＭＳ Ｐゴシック" panose="020B0600070205080204" pitchFamily="50" charset="-128"/>
                <a:ea typeface="ＭＳ Ｐゴシック" panose="020B0600070205080204" pitchFamily="50" charset="-128"/>
              </a:rPr>
              <a:t>第</a:t>
            </a:r>
            <a:r>
              <a:rPr lang="en-US" altLang="ja-JP" sz="2000" b="1" dirty="0">
                <a:solidFill>
                  <a:schemeClr val="tx1"/>
                </a:solidFill>
                <a:latin typeface="ＭＳ Ｐゴシック" panose="020B0600070205080204" pitchFamily="50" charset="-128"/>
                <a:ea typeface="ＭＳ Ｐゴシック" panose="020B0600070205080204" pitchFamily="50" charset="-128"/>
              </a:rPr>
              <a:t>5</a:t>
            </a:r>
            <a:r>
              <a:rPr lang="ja-JP" altLang="en-US" sz="2000" b="1" dirty="0">
                <a:solidFill>
                  <a:schemeClr val="tx1"/>
                </a:solidFill>
                <a:latin typeface="ＭＳ Ｐゴシック" panose="020B0600070205080204" pitchFamily="50" charset="-128"/>
                <a:ea typeface="ＭＳ Ｐゴシック" panose="020B0600070205080204" pitchFamily="50" charset="-128"/>
              </a:rPr>
              <a:t>回部会での委員意見を踏まえ、下記のとおり災害シナリオ（府民向け概要版）を修正</a:t>
            </a:r>
            <a:endParaRPr lang="en-US" altLang="ja-JP" sz="2000" b="1" dirty="0">
              <a:solidFill>
                <a:schemeClr val="tx1"/>
              </a:solidFill>
              <a:latin typeface="ＭＳ Ｐゴシック" panose="020B0600070205080204" pitchFamily="50" charset="-128"/>
              <a:ea typeface="ＭＳ Ｐゴシック" panose="020B0600070205080204" pitchFamily="50" charset="-128"/>
            </a:endParaRPr>
          </a:p>
          <a:p>
            <a:pPr marL="447675" indent="-85725" algn="l">
              <a:lnSpc>
                <a:spcPct val="150000"/>
              </a:lnSpc>
            </a:pPr>
            <a:r>
              <a:rPr lang="en-US" altLang="ja-JP" sz="1600" kern="0" dirty="0">
                <a:solidFill>
                  <a:schemeClr val="tx1"/>
                </a:solidFill>
                <a:latin typeface="ＭＳ Ｐゴシック" panose="020B0600070205080204" pitchFamily="50" charset="-128"/>
                <a:ea typeface="ＭＳ Ｐゴシック" panose="020B0600070205080204" pitchFamily="50" charset="-128"/>
              </a:rPr>
              <a:t>	</a:t>
            </a:r>
            <a:r>
              <a:rPr lang="ja-JP" altLang="en-US" sz="1600" kern="0" dirty="0">
                <a:solidFill>
                  <a:schemeClr val="tx1"/>
                </a:solidFill>
                <a:latin typeface="ＭＳ Ｐゴシック" panose="020B0600070205080204" pitchFamily="50" charset="-128"/>
                <a:ea typeface="ＭＳ Ｐゴシック" panose="020B0600070205080204" pitchFamily="50" charset="-128"/>
              </a:rPr>
              <a:t>・「事前対策あり」の項目を「事前準備とその効果」に修正</a:t>
            </a:r>
            <a:endParaRPr lang="en-US" altLang="ja-JP" sz="1600" kern="0" dirty="0">
              <a:solidFill>
                <a:schemeClr val="tx1"/>
              </a:solidFill>
              <a:latin typeface="ＭＳ Ｐゴシック" panose="020B0600070205080204" pitchFamily="50" charset="-128"/>
              <a:ea typeface="ＭＳ Ｐゴシック" panose="020B0600070205080204" pitchFamily="50" charset="-128"/>
            </a:endParaRPr>
          </a:p>
          <a:p>
            <a:pPr marL="447675" indent="-85725" algn="l" eaLnBrk="1" hangingPunct="1"/>
            <a:r>
              <a:rPr lang="en-US" altLang="ja-JP" sz="1600" kern="0" dirty="0">
                <a:solidFill>
                  <a:schemeClr val="tx1"/>
                </a:solidFill>
                <a:latin typeface="ＭＳ Ｐゴシック" panose="020B0600070205080204" pitchFamily="50" charset="-128"/>
                <a:ea typeface="ＭＳ Ｐゴシック" panose="020B0600070205080204" pitchFamily="50" charset="-128"/>
              </a:rPr>
              <a:t>	</a:t>
            </a:r>
            <a:r>
              <a:rPr lang="ja-JP" altLang="en-US" sz="1600" kern="0" dirty="0">
                <a:solidFill>
                  <a:schemeClr val="tx1"/>
                </a:solidFill>
                <a:latin typeface="ＭＳ Ｐゴシック" panose="020B0600070205080204" pitchFamily="50" charset="-128"/>
                <a:ea typeface="ＭＳ Ｐゴシック" panose="020B0600070205080204" pitchFamily="50" charset="-128"/>
              </a:rPr>
              <a:t>・検索キーワードを追加</a:t>
            </a:r>
            <a:endParaRPr lang="en-US" altLang="ja-JP" sz="1600" kern="0" dirty="0">
              <a:solidFill>
                <a:schemeClr val="tx1"/>
              </a:solidFill>
              <a:latin typeface="ＭＳ Ｐゴシック" panose="020B0600070205080204" pitchFamily="50" charset="-128"/>
              <a:ea typeface="ＭＳ Ｐゴシック" panose="020B0600070205080204" pitchFamily="50" charset="-128"/>
            </a:endParaRPr>
          </a:p>
          <a:p>
            <a:pPr marL="447675" indent="-85725" algn="l" eaLnBrk="1" hangingPunct="1"/>
            <a:r>
              <a:rPr lang="en-US" altLang="ja-JP" sz="1600" kern="0" dirty="0">
                <a:solidFill>
                  <a:schemeClr val="tx1"/>
                </a:solidFill>
                <a:latin typeface="ＭＳ Ｐゴシック" panose="020B0600070205080204" pitchFamily="50" charset="-128"/>
                <a:ea typeface="ＭＳ Ｐゴシック" panose="020B0600070205080204" pitchFamily="50" charset="-128"/>
              </a:rPr>
              <a:t>	</a:t>
            </a:r>
            <a:r>
              <a:rPr lang="ja-JP" altLang="en-US" sz="1600" kern="0" dirty="0">
                <a:solidFill>
                  <a:schemeClr val="tx1"/>
                </a:solidFill>
                <a:latin typeface="ＭＳ Ｐゴシック" panose="020B0600070205080204" pitchFamily="50" charset="-128"/>
                <a:ea typeface="ＭＳ Ｐゴシック" panose="020B0600070205080204" pitchFamily="50" charset="-128"/>
              </a:rPr>
              <a:t>・同時に発生するリスクを追記</a:t>
            </a:r>
          </a:p>
        </p:txBody>
      </p:sp>
    </p:spTree>
    <p:extLst>
      <p:ext uri="{BB962C8B-B14F-4D97-AF65-F5344CB8AC3E}">
        <p14:creationId xmlns:p14="http://schemas.microsoft.com/office/powerpoint/2010/main" val="3023625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D9092-B009-F8F9-AA58-952D74D95642}"/>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E7730023-F459-09B3-89F5-315B9394C592}"/>
              </a:ext>
            </a:extLst>
          </p:cNvPr>
          <p:cNvSpPr/>
          <p:nvPr/>
        </p:nvSpPr>
        <p:spPr>
          <a:xfrm>
            <a:off x="1" y="0"/>
            <a:ext cx="6858000" cy="232229"/>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895A7958-ADC1-5AC2-2FF4-EF8B873EC62A}"/>
              </a:ext>
            </a:extLst>
          </p:cNvPr>
          <p:cNvSpPr/>
          <p:nvPr/>
        </p:nvSpPr>
        <p:spPr>
          <a:xfrm>
            <a:off x="1" y="9817181"/>
            <a:ext cx="6858000" cy="116115"/>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15">
            <a:extLst>
              <a:ext uri="{FF2B5EF4-FFF2-40B4-BE49-F238E27FC236}">
                <a16:creationId xmlns:a16="http://schemas.microsoft.com/office/drawing/2014/main" id="{95EF4FBF-C7D7-EA18-BEBF-7B14135A3915}"/>
              </a:ext>
            </a:extLst>
          </p:cNvPr>
          <p:cNvGrpSpPr/>
          <p:nvPr/>
        </p:nvGrpSpPr>
        <p:grpSpPr>
          <a:xfrm>
            <a:off x="152400" y="417865"/>
            <a:ext cx="6547658" cy="457186"/>
            <a:chOff x="152400" y="417865"/>
            <a:chExt cx="6547658" cy="457186"/>
          </a:xfrm>
        </p:grpSpPr>
        <p:cxnSp>
          <p:nvCxnSpPr>
            <p:cNvPr id="7" name="直線コネクタ 6">
              <a:extLst>
                <a:ext uri="{FF2B5EF4-FFF2-40B4-BE49-F238E27FC236}">
                  <a16:creationId xmlns:a16="http://schemas.microsoft.com/office/drawing/2014/main" id="{26456881-5889-98D4-A814-7DAE87C3A766}"/>
                </a:ext>
              </a:extLst>
            </p:cNvPr>
            <p:cNvCxnSpPr>
              <a:cxnSpLocks/>
            </p:cNvCxnSpPr>
            <p:nvPr/>
          </p:nvCxnSpPr>
          <p:spPr>
            <a:xfrm flipV="1">
              <a:off x="406400" y="823101"/>
              <a:ext cx="6293658" cy="15376"/>
            </a:xfrm>
            <a:prstGeom prst="line">
              <a:avLst/>
            </a:prstGeom>
            <a:ln w="63500">
              <a:gradFill flip="none" rotWithShape="1">
                <a:gsLst>
                  <a:gs pos="0">
                    <a:srgbClr val="002060"/>
                  </a:gs>
                  <a:gs pos="74000">
                    <a:schemeClr val="accent1">
                      <a:lumMod val="45000"/>
                      <a:lumOff val="55000"/>
                    </a:schemeClr>
                  </a:gs>
                  <a:gs pos="83000">
                    <a:schemeClr val="accent1">
                      <a:lumMod val="45000"/>
                      <a:lumOff val="55000"/>
                    </a:schemeClr>
                  </a:gs>
                  <a:gs pos="100000">
                    <a:schemeClr val="accent1">
                      <a:lumMod val="30000"/>
                      <a:lumOff val="70000"/>
                    </a:schemeClr>
                  </a:gs>
                </a:gsLst>
                <a:lin ang="0" scaled="1"/>
                <a:tileRect/>
              </a:gradFill>
              <a:prstDash val="solid"/>
            </a:ln>
          </p:spPr>
          <p:style>
            <a:lnRef idx="2">
              <a:schemeClr val="accent1"/>
            </a:lnRef>
            <a:fillRef idx="0">
              <a:schemeClr val="accent1"/>
            </a:fillRef>
            <a:effectRef idx="1">
              <a:schemeClr val="accent1"/>
            </a:effectRef>
            <a:fontRef idx="minor">
              <a:schemeClr val="tx1"/>
            </a:fontRef>
          </p:style>
        </p:cxnSp>
        <p:sp>
          <p:nvSpPr>
            <p:cNvPr id="14" name="四角形: 角を丸くする 13">
              <a:extLst>
                <a:ext uri="{FF2B5EF4-FFF2-40B4-BE49-F238E27FC236}">
                  <a16:creationId xmlns:a16="http://schemas.microsoft.com/office/drawing/2014/main" id="{F9DED2CA-89B4-B268-3A98-62DBCA98A82D}"/>
                </a:ext>
              </a:extLst>
            </p:cNvPr>
            <p:cNvSpPr/>
            <p:nvPr/>
          </p:nvSpPr>
          <p:spPr>
            <a:xfrm>
              <a:off x="152400" y="417865"/>
              <a:ext cx="508000" cy="457186"/>
            </a:xfrm>
            <a:prstGeom prst="roundRect">
              <a:avLst>
                <a:gd name="adj" fmla="val 22222"/>
              </a:avLst>
            </a:prstGeom>
            <a:solidFill>
              <a:srgbClr val="002060"/>
            </a:solidFill>
          </p:spPr>
          <p:txBody>
            <a:bodyPr wrap="square" rtlCol="0" anchor="ctr" anchorCtr="0">
              <a:noAutofit/>
            </a:bodyPr>
            <a:lstStyle/>
            <a:p>
              <a:pPr algn="ctr"/>
              <a:r>
                <a:rPr kumimoji="1" lang="ja-JP" altLang="en-US" sz="1400" b="1" dirty="0">
                  <a:solidFill>
                    <a:schemeClr val="bg1">
                      <a:lumMod val="95000"/>
                    </a:schemeClr>
                  </a:solidFill>
                  <a:latin typeface="BIZ UDPゴシック" panose="020B0400000000000000" pitchFamily="50" charset="-128"/>
                  <a:ea typeface="BIZ UDPゴシック" panose="020B0400000000000000" pitchFamily="50" charset="-128"/>
                </a:rPr>
                <a:t>１</a:t>
              </a:r>
            </a:p>
          </p:txBody>
        </p:sp>
      </p:grpSp>
      <p:grpSp>
        <p:nvGrpSpPr>
          <p:cNvPr id="19" name="グループ化 18">
            <a:extLst>
              <a:ext uri="{FF2B5EF4-FFF2-40B4-BE49-F238E27FC236}">
                <a16:creationId xmlns:a16="http://schemas.microsoft.com/office/drawing/2014/main" id="{43EF6D12-F607-5EED-A001-B2AEE8983EC5}"/>
              </a:ext>
            </a:extLst>
          </p:cNvPr>
          <p:cNvGrpSpPr/>
          <p:nvPr/>
        </p:nvGrpSpPr>
        <p:grpSpPr>
          <a:xfrm>
            <a:off x="99871" y="1018383"/>
            <a:ext cx="709309" cy="8743553"/>
            <a:chOff x="150788" y="1308514"/>
            <a:chExt cx="709309" cy="8743553"/>
          </a:xfrm>
        </p:grpSpPr>
        <p:sp>
          <p:nvSpPr>
            <p:cNvPr id="20" name="フリーフォーム: 図形 19">
              <a:extLst>
                <a:ext uri="{FF2B5EF4-FFF2-40B4-BE49-F238E27FC236}">
                  <a16:creationId xmlns:a16="http://schemas.microsoft.com/office/drawing/2014/main" id="{B662C2F6-1782-0370-9D1C-237C21AC4E2B}"/>
                </a:ext>
              </a:extLst>
            </p:cNvPr>
            <p:cNvSpPr/>
            <p:nvPr/>
          </p:nvSpPr>
          <p:spPr>
            <a:xfrm>
              <a:off x="211223" y="5744259"/>
              <a:ext cx="648874"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21" name="フリーフォーム: 図形 20">
              <a:extLst>
                <a:ext uri="{FF2B5EF4-FFF2-40B4-BE49-F238E27FC236}">
                  <a16:creationId xmlns:a16="http://schemas.microsoft.com/office/drawing/2014/main" id="{4AF08741-F015-3D8B-CF05-B2738BC31031}"/>
                </a:ext>
              </a:extLst>
            </p:cNvPr>
            <p:cNvSpPr/>
            <p:nvPr/>
          </p:nvSpPr>
          <p:spPr>
            <a:xfrm>
              <a:off x="211523" y="4259673"/>
              <a:ext cx="647163"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4" name="フローチャート: 他ページ結合子 23">
              <a:extLst>
                <a:ext uri="{FF2B5EF4-FFF2-40B4-BE49-F238E27FC236}">
                  <a16:creationId xmlns:a16="http://schemas.microsoft.com/office/drawing/2014/main" id="{C0D5E0F5-F24A-3BCD-8EEC-A68487716485}"/>
                </a:ext>
              </a:extLst>
            </p:cNvPr>
            <p:cNvSpPr/>
            <p:nvPr/>
          </p:nvSpPr>
          <p:spPr>
            <a:xfrm>
              <a:off x="211224" y="8736072"/>
              <a:ext cx="481213" cy="1315995"/>
            </a:xfrm>
            <a:prstGeom prst="flowChartOffpageConnector">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5" name="正方形/長方形 24">
              <a:extLst>
                <a:ext uri="{FF2B5EF4-FFF2-40B4-BE49-F238E27FC236}">
                  <a16:creationId xmlns:a16="http://schemas.microsoft.com/office/drawing/2014/main" id="{2DF4F4F0-ABA3-2D98-F568-76D2F3B5F85E}"/>
                </a:ext>
              </a:extLst>
            </p:cNvPr>
            <p:cNvSpPr/>
            <p:nvPr/>
          </p:nvSpPr>
          <p:spPr>
            <a:xfrm>
              <a:off x="211224" y="1308514"/>
              <a:ext cx="481213" cy="33855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C16B567A-847B-4206-C6E5-FCFCB82DE718}"/>
                </a:ext>
              </a:extLst>
            </p:cNvPr>
            <p:cNvSpPr/>
            <p:nvPr/>
          </p:nvSpPr>
          <p:spPr>
            <a:xfrm>
              <a:off x="211224" y="1685105"/>
              <a:ext cx="481213" cy="7050968"/>
            </a:xfrm>
            <a:prstGeom prst="rect">
              <a:avLst/>
            </a:prstGeom>
            <a:gradFill flip="none" rotWithShape="1">
              <a:gsLst>
                <a:gs pos="0">
                  <a:schemeClr val="tx1">
                    <a:lumMod val="65000"/>
                    <a:lumOff val="35000"/>
                  </a:schemeClr>
                </a:gs>
                <a:gs pos="93578">
                  <a:schemeClr val="bg1">
                    <a:lumMod val="85000"/>
                  </a:schemeClr>
                </a:gs>
                <a:gs pos="45000">
                  <a:schemeClr val="bg1">
                    <a:lumMod val="5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latin typeface="BIZ UDPゴシック" panose="020B0400000000000000" pitchFamily="50" charset="-128"/>
                <a:ea typeface="BIZ UDPゴシック" panose="020B0400000000000000" pitchFamily="50" charset="-128"/>
              </a:endParaRPr>
            </a:p>
          </p:txBody>
        </p:sp>
        <p:sp>
          <p:nvSpPr>
            <p:cNvPr id="27" name="テキスト ボックス 2064">
              <a:extLst>
                <a:ext uri="{FF2B5EF4-FFF2-40B4-BE49-F238E27FC236}">
                  <a16:creationId xmlns:a16="http://schemas.microsoft.com/office/drawing/2014/main" id="{8E198DE2-EA5C-C748-C26D-F9E46C497039}"/>
                </a:ext>
              </a:extLst>
            </p:cNvPr>
            <p:cNvSpPr txBox="1"/>
            <p:nvPr/>
          </p:nvSpPr>
          <p:spPr>
            <a:xfrm>
              <a:off x="150788" y="1344201"/>
              <a:ext cx="611972" cy="2616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100" b="1" dirty="0">
                  <a:effectLst>
                    <a:glow rad="76200">
                      <a:schemeClr val="bg1"/>
                    </a:glow>
                  </a:effectLst>
                  <a:latin typeface="メイリオ" panose="020B0604030504040204" pitchFamily="50" charset="-128"/>
                  <a:ea typeface="メイリオ" panose="020B0604030504040204" pitchFamily="50" charset="-128"/>
                </a:rPr>
                <a:t>時間</a:t>
              </a:r>
            </a:p>
          </p:txBody>
        </p:sp>
        <p:sp>
          <p:nvSpPr>
            <p:cNvPr id="28" name="テキスト ボックス 2067">
              <a:extLst>
                <a:ext uri="{FF2B5EF4-FFF2-40B4-BE49-F238E27FC236}">
                  <a16:creationId xmlns:a16="http://schemas.microsoft.com/office/drawing/2014/main" id="{F1FD654B-DE2F-69EF-202A-18B43A639312}"/>
                </a:ext>
              </a:extLst>
            </p:cNvPr>
            <p:cNvSpPr txBox="1"/>
            <p:nvPr/>
          </p:nvSpPr>
          <p:spPr>
            <a:xfrm>
              <a:off x="195341" y="1910377"/>
              <a:ext cx="439285" cy="1224587"/>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地震発生直後</a:t>
              </a:r>
            </a:p>
          </p:txBody>
        </p:sp>
        <p:sp>
          <p:nvSpPr>
            <p:cNvPr id="53" name="テキスト ボックス 2067">
              <a:extLst>
                <a:ext uri="{FF2B5EF4-FFF2-40B4-BE49-F238E27FC236}">
                  <a16:creationId xmlns:a16="http://schemas.microsoft.com/office/drawing/2014/main" id="{40621324-2F5C-B07D-93B2-815E67D71EDA}"/>
                </a:ext>
              </a:extLst>
            </p:cNvPr>
            <p:cNvSpPr txBox="1"/>
            <p:nvPr/>
          </p:nvSpPr>
          <p:spPr>
            <a:xfrm>
              <a:off x="195341" y="8697921"/>
              <a:ext cx="439285" cy="1224587"/>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１か月後～</a:t>
              </a:r>
            </a:p>
          </p:txBody>
        </p:sp>
      </p:grpSp>
      <p:cxnSp>
        <p:nvCxnSpPr>
          <p:cNvPr id="45" name="直線コネクタ 44">
            <a:extLst>
              <a:ext uri="{FF2B5EF4-FFF2-40B4-BE49-F238E27FC236}">
                <a16:creationId xmlns:a16="http://schemas.microsoft.com/office/drawing/2014/main" id="{94DC23E4-A950-E011-F64A-14AD7EB8BF1E}"/>
              </a:ext>
            </a:extLst>
          </p:cNvPr>
          <p:cNvCxnSpPr>
            <a:cxnSpLocks/>
          </p:cNvCxnSpPr>
          <p:nvPr/>
        </p:nvCxnSpPr>
        <p:spPr>
          <a:xfrm>
            <a:off x="3650566" y="1018383"/>
            <a:ext cx="0" cy="8613994"/>
          </a:xfrm>
          <a:prstGeom prst="line">
            <a:avLst/>
          </a:prstGeom>
          <a:ln w="53975">
            <a:solidFill>
              <a:schemeClr val="tx1">
                <a:lumMod val="50000"/>
                <a:lumOff val="50000"/>
                <a:alpha val="70000"/>
              </a:schemeClr>
            </a:solidFill>
            <a:prstDash val="sysDot"/>
          </a:ln>
        </p:spPr>
        <p:style>
          <a:lnRef idx="2">
            <a:schemeClr val="accent1"/>
          </a:lnRef>
          <a:fillRef idx="0">
            <a:schemeClr val="accent1"/>
          </a:fillRef>
          <a:effectRef idx="1">
            <a:schemeClr val="accent1"/>
          </a:effectRef>
          <a:fontRef idx="minor">
            <a:schemeClr val="tx1"/>
          </a:fontRef>
        </p:style>
      </p:cxnSp>
      <p:sp>
        <p:nvSpPr>
          <p:cNvPr id="9" name="テキスト ボックス 8">
            <a:extLst>
              <a:ext uri="{FF2B5EF4-FFF2-40B4-BE49-F238E27FC236}">
                <a16:creationId xmlns:a16="http://schemas.microsoft.com/office/drawing/2014/main" id="{EFCDF089-E6B5-ACAF-6927-E29D8EA116F0}"/>
              </a:ext>
            </a:extLst>
          </p:cNvPr>
          <p:cNvSpPr txBox="1"/>
          <p:nvPr/>
        </p:nvSpPr>
        <p:spPr>
          <a:xfrm>
            <a:off x="660400" y="379604"/>
            <a:ext cx="4744720" cy="461665"/>
          </a:xfrm>
          <a:prstGeom prst="rect">
            <a:avLst/>
          </a:prstGeom>
          <a:noFill/>
        </p:spPr>
        <p:txBody>
          <a:bodyPr wrap="square" rtlCol="0">
            <a:spAutoFit/>
          </a:bodyPr>
          <a:lstStyle/>
          <a:p>
            <a:r>
              <a:rPr kumimoji="1" lang="ja-JP" altLang="en-US" sz="2000" b="1" dirty="0">
                <a:latin typeface="HGS創英角ﾎﾟｯﾌﾟ体" panose="040B0A00000000000000" pitchFamily="50" charset="-128"/>
                <a:ea typeface="HGS創英角ﾎﾟｯﾌﾟ体" panose="040B0A00000000000000" pitchFamily="50" charset="-128"/>
              </a:rPr>
              <a:t>揺れ</a:t>
            </a:r>
            <a:r>
              <a:rPr kumimoji="1" lang="ja-JP" altLang="en-US" sz="2400" b="1" dirty="0">
                <a:solidFill>
                  <a:schemeClr val="tx2">
                    <a:lumMod val="50000"/>
                    <a:lumOff val="50000"/>
                  </a:schemeClr>
                </a:solidFill>
                <a:latin typeface="HGS創英角ﾎﾟｯﾌﾟ体" panose="040B0A00000000000000" pitchFamily="50" charset="-128"/>
                <a:ea typeface="HGS創英角ﾎﾟｯﾌﾟ体" panose="040B0A00000000000000" pitchFamily="50" charset="-128"/>
              </a:rPr>
              <a:t> </a:t>
            </a:r>
            <a:r>
              <a:rPr kumimoji="1" lang="ja-JP" altLang="en-US" sz="1400" b="1" dirty="0">
                <a:solidFill>
                  <a:schemeClr val="tx2">
                    <a:lumMod val="50000"/>
                    <a:lumOff val="50000"/>
                  </a:schemeClr>
                </a:solidFill>
                <a:latin typeface="HG丸ｺﾞｼｯｸM-PRO" panose="020F0600000000000000" pitchFamily="50" charset="-128"/>
                <a:ea typeface="HG丸ｺﾞｼｯｸM-PRO" panose="020F0600000000000000" pitchFamily="50" charset="-128"/>
              </a:rPr>
              <a:t>による被害の影響と対策</a:t>
            </a:r>
            <a:endParaRPr kumimoji="1" lang="ja-JP" altLang="en-US" sz="1551" b="1" dirty="0">
              <a:solidFill>
                <a:schemeClr val="tx2">
                  <a:lumMod val="50000"/>
                  <a:lumOff val="50000"/>
                </a:schemeClr>
              </a:solidFill>
              <a:latin typeface="HG丸ｺﾞｼｯｸM-PRO" panose="020F0600000000000000" pitchFamily="50" charset="-128"/>
              <a:ea typeface="HG丸ｺﾞｼｯｸM-PRO" panose="020F0600000000000000" pitchFamily="50" charset="-128"/>
            </a:endParaRPr>
          </a:p>
        </p:txBody>
      </p:sp>
      <p:sp>
        <p:nvSpPr>
          <p:cNvPr id="10" name="正方形/長方形 9">
            <a:extLst>
              <a:ext uri="{FF2B5EF4-FFF2-40B4-BE49-F238E27FC236}">
                <a16:creationId xmlns:a16="http://schemas.microsoft.com/office/drawing/2014/main" id="{BFFF4D2C-407B-8E2C-9C86-12A82E6A2A05}"/>
              </a:ext>
            </a:extLst>
          </p:cNvPr>
          <p:cNvSpPr/>
          <p:nvPr/>
        </p:nvSpPr>
        <p:spPr>
          <a:xfrm>
            <a:off x="806567" y="1026741"/>
            <a:ext cx="2746662" cy="330197"/>
          </a:xfrm>
          <a:prstGeom prst="rect">
            <a:avLst/>
          </a:prstGeom>
          <a:gradFill>
            <a:gsLst>
              <a:gs pos="0">
                <a:schemeClr val="accent2">
                  <a:lumMod val="60000"/>
                  <a:lumOff val="40000"/>
                </a:schemeClr>
              </a:gs>
              <a:gs pos="100000">
                <a:schemeClr val="accent2">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被害の状況 </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事前対策なし</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b="1" dirty="0">
              <a:solidFill>
                <a:schemeClr val="tx1"/>
              </a:solidFill>
              <a:latin typeface="BIZ UDPゴシック" panose="020B0400000000000000" pitchFamily="50" charset="-128"/>
              <a:ea typeface="BIZ UDPゴシック" panose="020B0400000000000000" pitchFamily="50" charset="-128"/>
            </a:endParaRPr>
          </a:p>
        </p:txBody>
      </p:sp>
      <p:sp>
        <p:nvSpPr>
          <p:cNvPr id="12" name="正方形/長方形 11">
            <a:extLst>
              <a:ext uri="{FF2B5EF4-FFF2-40B4-BE49-F238E27FC236}">
                <a16:creationId xmlns:a16="http://schemas.microsoft.com/office/drawing/2014/main" id="{A8628BCF-D0D9-710B-DEEB-05E648CB0396}"/>
              </a:ext>
            </a:extLst>
          </p:cNvPr>
          <p:cNvSpPr/>
          <p:nvPr/>
        </p:nvSpPr>
        <p:spPr>
          <a:xfrm>
            <a:off x="3813058" y="1017938"/>
            <a:ext cx="2795707" cy="322456"/>
          </a:xfrm>
          <a:prstGeom prst="rect">
            <a:avLst/>
          </a:prstGeom>
          <a:gradFill>
            <a:gsLst>
              <a:gs pos="0">
                <a:schemeClr val="accent6">
                  <a:lumMod val="60000"/>
                  <a:lumOff val="40000"/>
                </a:schemeClr>
              </a:gs>
              <a:gs pos="100000">
                <a:schemeClr val="accent6">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事前準備とその効果</a:t>
            </a:r>
          </a:p>
        </p:txBody>
      </p:sp>
      <p:pic>
        <p:nvPicPr>
          <p:cNvPr id="13" name="図 12">
            <a:extLst>
              <a:ext uri="{FF2B5EF4-FFF2-40B4-BE49-F238E27FC236}">
                <a16:creationId xmlns:a16="http://schemas.microsoft.com/office/drawing/2014/main" id="{8B9DEA0D-9F66-4CFD-E65B-768243596F52}"/>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283893" y="6026223"/>
            <a:ext cx="1268322" cy="902317"/>
          </a:xfrm>
          <a:prstGeom prst="rect">
            <a:avLst/>
          </a:prstGeom>
        </p:spPr>
      </p:pic>
      <p:pic>
        <p:nvPicPr>
          <p:cNvPr id="15" name="図 14" descr="屋内, テーブル, 座る, 机 が含まれている画像&#10;&#10;AI 生成コンテンツは誤りを含む可能性があります。">
            <a:extLst>
              <a:ext uri="{FF2B5EF4-FFF2-40B4-BE49-F238E27FC236}">
                <a16:creationId xmlns:a16="http://schemas.microsoft.com/office/drawing/2014/main" id="{5EA3C238-CE90-2F05-E259-4E362ED1D930}"/>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122350" y="4660923"/>
            <a:ext cx="1422569" cy="933947"/>
          </a:xfrm>
          <a:prstGeom prst="rect">
            <a:avLst/>
          </a:prstGeom>
        </p:spPr>
      </p:pic>
      <p:sp>
        <p:nvSpPr>
          <p:cNvPr id="18" name="正方形/長方形 17">
            <a:extLst>
              <a:ext uri="{FF2B5EF4-FFF2-40B4-BE49-F238E27FC236}">
                <a16:creationId xmlns:a16="http://schemas.microsoft.com/office/drawing/2014/main" id="{89349E26-5FDE-6297-E78A-683980D11DF6}"/>
              </a:ext>
            </a:extLst>
          </p:cNvPr>
          <p:cNvSpPr/>
          <p:nvPr/>
        </p:nvSpPr>
        <p:spPr>
          <a:xfrm>
            <a:off x="759560" y="4358164"/>
            <a:ext cx="249718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家具の転倒により被災</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pic>
        <p:nvPicPr>
          <p:cNvPr id="23" name="Picture 2" descr="進まぬ耐震化、被害拡大要因か 能登半島地震 死因9割「家屋倒壊 ...">
            <a:extLst>
              <a:ext uri="{FF2B5EF4-FFF2-40B4-BE49-F238E27FC236}">
                <a16:creationId xmlns:a16="http://schemas.microsoft.com/office/drawing/2014/main" id="{FD8C9B73-88B3-CF4F-52A0-0A53E9A8C90F}"/>
              </a:ext>
            </a:extLst>
          </p:cNvPr>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r="-1"/>
          <a:stretch>
            <a:fillRect/>
          </a:stretch>
        </p:blipFill>
        <p:spPr bwMode="auto">
          <a:xfrm>
            <a:off x="2408541" y="1629235"/>
            <a:ext cx="1144688" cy="984012"/>
          </a:xfrm>
          <a:prstGeom prst="rect">
            <a:avLst/>
          </a:prstGeom>
          <a:noFill/>
          <a:extLst>
            <a:ext uri="{909E8E84-426E-40DD-AFC4-6F175D3DCCD1}">
              <a14:hiddenFill xmlns:a14="http://schemas.microsoft.com/office/drawing/2010/main">
                <a:solidFill>
                  <a:srgbClr val="FFFFFF"/>
                </a:solidFill>
              </a14:hiddenFill>
            </a:ext>
          </a:extLst>
        </p:spPr>
      </p:pic>
      <p:sp>
        <p:nvSpPr>
          <p:cNvPr id="34" name="テキスト ボックス 33">
            <a:extLst>
              <a:ext uri="{FF2B5EF4-FFF2-40B4-BE49-F238E27FC236}">
                <a16:creationId xmlns:a16="http://schemas.microsoft.com/office/drawing/2014/main" id="{A73F5A67-3E53-DE83-8B88-CFC09A8882B6}"/>
              </a:ext>
            </a:extLst>
          </p:cNvPr>
          <p:cNvSpPr txBox="1"/>
          <p:nvPr/>
        </p:nvSpPr>
        <p:spPr>
          <a:xfrm>
            <a:off x="807776" y="1610322"/>
            <a:ext cx="1503784" cy="6463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耐震性を有しない住宅は、住宅が倒壊して死亡または負傷する可能性が大きい</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36" name="テキスト ボックス 35">
            <a:extLst>
              <a:ext uri="{FF2B5EF4-FFF2-40B4-BE49-F238E27FC236}">
                <a16:creationId xmlns:a16="http://schemas.microsoft.com/office/drawing/2014/main" id="{B4B21134-CB42-330E-FA9A-F02B53DCE2D9}"/>
              </a:ext>
            </a:extLst>
          </p:cNvPr>
          <p:cNvSpPr txBox="1"/>
          <p:nvPr/>
        </p:nvSpPr>
        <p:spPr>
          <a:xfrm>
            <a:off x="806567" y="4575851"/>
            <a:ext cx="1262163" cy="82330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家具が転倒し、死傷者が発生</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深夜の地震発生の場合、特に被害が大きい</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40" name="正方形/長方形 39">
            <a:extLst>
              <a:ext uri="{FF2B5EF4-FFF2-40B4-BE49-F238E27FC236}">
                <a16:creationId xmlns:a16="http://schemas.microsoft.com/office/drawing/2014/main" id="{0C6A366B-1CDD-0ABE-79A8-E193AEE2F20D}"/>
              </a:ext>
            </a:extLst>
          </p:cNvPr>
          <p:cNvSpPr/>
          <p:nvPr/>
        </p:nvSpPr>
        <p:spPr>
          <a:xfrm>
            <a:off x="750446" y="5796142"/>
            <a:ext cx="2836117"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ブロック塀の倒壊により被災</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4" name="テキスト ボックス 43">
            <a:extLst>
              <a:ext uri="{FF2B5EF4-FFF2-40B4-BE49-F238E27FC236}">
                <a16:creationId xmlns:a16="http://schemas.microsoft.com/office/drawing/2014/main" id="{4FDE4A7A-043D-2E18-070D-D08133B61C9F}"/>
              </a:ext>
            </a:extLst>
          </p:cNvPr>
          <p:cNvSpPr txBox="1"/>
          <p:nvPr/>
        </p:nvSpPr>
        <p:spPr>
          <a:xfrm>
            <a:off x="788763" y="6016823"/>
            <a:ext cx="1495130" cy="1000274"/>
          </a:xfrm>
          <a:prstGeom prst="rect">
            <a:avLst/>
          </a:prstGeom>
          <a:noFill/>
          <a:ln>
            <a:noFill/>
          </a:ln>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ブロック塀の倒壊により死傷者が発生</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通行者に被害を与える</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人的被害が出た場合、所有者に責任が課せられる</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46" name="正方形/長方形 45">
            <a:extLst>
              <a:ext uri="{FF2B5EF4-FFF2-40B4-BE49-F238E27FC236}">
                <a16:creationId xmlns:a16="http://schemas.microsoft.com/office/drawing/2014/main" id="{4C2A3CCE-8132-B5EF-3371-3D4ED9135C8C}"/>
              </a:ext>
            </a:extLst>
          </p:cNvPr>
          <p:cNvSpPr/>
          <p:nvPr/>
        </p:nvSpPr>
        <p:spPr>
          <a:xfrm>
            <a:off x="753964" y="2836728"/>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液状化による住宅が被災</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9" name="正方形/長方形 48">
            <a:extLst>
              <a:ext uri="{FF2B5EF4-FFF2-40B4-BE49-F238E27FC236}">
                <a16:creationId xmlns:a16="http://schemas.microsoft.com/office/drawing/2014/main" id="{A3AB20A0-B874-C561-86D4-F8B94D4A33D6}"/>
              </a:ext>
            </a:extLst>
          </p:cNvPr>
          <p:cNvSpPr/>
          <p:nvPr/>
        </p:nvSpPr>
        <p:spPr>
          <a:xfrm>
            <a:off x="718903" y="7094389"/>
            <a:ext cx="1917938"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100" b="1" dirty="0">
                <a:solidFill>
                  <a:schemeClr val="tx1"/>
                </a:solidFill>
                <a:latin typeface="HGP創英角ｺﾞｼｯｸUB" panose="020B0900000000000000" pitchFamily="50" charset="-128"/>
                <a:ea typeface="HGP創英角ｺﾞｼｯｸUB" panose="020B0900000000000000" pitchFamily="50" charset="-128"/>
              </a:rPr>
              <a:t>住宅の下敷きに・・</a:t>
            </a:r>
            <a:endParaRPr kumimoji="1" lang="en-US" altLang="ja-JP" sz="1050" dirty="0">
              <a:solidFill>
                <a:schemeClr val="tx1"/>
              </a:solidFill>
              <a:latin typeface="HGP創英角ｺﾞｼｯｸUB" panose="020B0900000000000000" pitchFamily="50" charset="-128"/>
              <a:ea typeface="HGP創英角ｺﾞｼｯｸUB" panose="020B0900000000000000" pitchFamily="50" charset="-128"/>
            </a:endParaRPr>
          </a:p>
        </p:txBody>
      </p:sp>
      <p:pic>
        <p:nvPicPr>
          <p:cNvPr id="50" name="Picture 4">
            <a:extLst>
              <a:ext uri="{FF2B5EF4-FFF2-40B4-BE49-F238E27FC236}">
                <a16:creationId xmlns:a16="http://schemas.microsoft.com/office/drawing/2014/main" id="{5E491A8A-9157-385E-F26D-B6A160D7CB95}"/>
              </a:ext>
            </a:extLst>
          </p:cNvPr>
          <p:cNvPicPr>
            <a:picLocks noChangeAspect="1" noChangeArrowheads="1"/>
          </p:cNvPicPr>
          <p:nvPr/>
        </p:nvPicPr>
        <p:blipFill rotWithShape="1">
          <a:blip r:embed="rId6" cstate="screen">
            <a:extLst>
              <a:ext uri="{28A0092B-C50C-407E-A947-70E740481C1C}">
                <a14:useLocalDpi xmlns:a14="http://schemas.microsoft.com/office/drawing/2010/main"/>
              </a:ext>
            </a:extLst>
          </a:blip>
          <a:srcRect/>
          <a:stretch>
            <a:fillRect/>
          </a:stretch>
        </p:blipFill>
        <p:spPr bwMode="auto">
          <a:xfrm>
            <a:off x="2374314" y="3104999"/>
            <a:ext cx="1149861" cy="1099783"/>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6">
            <a:extLst>
              <a:ext uri="{FF2B5EF4-FFF2-40B4-BE49-F238E27FC236}">
                <a16:creationId xmlns:a16="http://schemas.microsoft.com/office/drawing/2014/main" id="{F95F6A55-7D88-AC99-9301-65793DB25C00}"/>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2194572" y="7197334"/>
            <a:ext cx="1367296" cy="1025472"/>
          </a:xfrm>
          <a:prstGeom prst="rect">
            <a:avLst/>
          </a:prstGeom>
          <a:noFill/>
          <a:extLst>
            <a:ext uri="{909E8E84-426E-40DD-AFC4-6F175D3DCCD1}">
              <a14:hiddenFill xmlns:a14="http://schemas.microsoft.com/office/drawing/2010/main">
                <a:solidFill>
                  <a:srgbClr val="FFFFFF"/>
                </a:solidFill>
              </a14:hiddenFill>
            </a:ext>
          </a:extLst>
        </p:spPr>
      </p:pic>
      <p:sp>
        <p:nvSpPr>
          <p:cNvPr id="58" name="テキスト ボックス 57">
            <a:extLst>
              <a:ext uri="{FF2B5EF4-FFF2-40B4-BE49-F238E27FC236}">
                <a16:creationId xmlns:a16="http://schemas.microsoft.com/office/drawing/2014/main" id="{1596AD3C-7A97-4C5D-7C6E-2DE4B4FE1213}"/>
              </a:ext>
            </a:extLst>
          </p:cNvPr>
          <p:cNvSpPr txBox="1"/>
          <p:nvPr/>
        </p:nvSpPr>
        <p:spPr>
          <a:xfrm>
            <a:off x="782553" y="7305060"/>
            <a:ext cx="1412019" cy="823302"/>
          </a:xfrm>
          <a:prstGeom prst="rect">
            <a:avLst/>
          </a:prstGeom>
          <a:noFill/>
          <a:ln>
            <a:noFill/>
          </a:ln>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住宅が倒壊した場合、家屋の下敷きで抜け出せない</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救助されてもクラッシュ症候群の危険性</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61" name="正方形/長方形 60">
            <a:extLst>
              <a:ext uri="{FF2B5EF4-FFF2-40B4-BE49-F238E27FC236}">
                <a16:creationId xmlns:a16="http://schemas.microsoft.com/office/drawing/2014/main" id="{868A064E-1487-56CF-BFD6-25F921F6EF82}"/>
              </a:ext>
            </a:extLst>
          </p:cNvPr>
          <p:cNvSpPr/>
          <p:nvPr/>
        </p:nvSpPr>
        <p:spPr>
          <a:xfrm>
            <a:off x="724590" y="1392530"/>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揺れによる建物倒壊により被災</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pic>
        <p:nvPicPr>
          <p:cNvPr id="63" name="図 62">
            <a:extLst>
              <a:ext uri="{FF2B5EF4-FFF2-40B4-BE49-F238E27FC236}">
                <a16:creationId xmlns:a16="http://schemas.microsoft.com/office/drawing/2014/main" id="{5B323058-2623-70D7-4076-785071601B05}"/>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5430119" y="4571736"/>
            <a:ext cx="900508" cy="900508"/>
          </a:xfrm>
          <a:prstGeom prst="rect">
            <a:avLst/>
          </a:prstGeom>
        </p:spPr>
      </p:pic>
      <p:pic>
        <p:nvPicPr>
          <p:cNvPr id="64" name="図 63">
            <a:extLst>
              <a:ext uri="{FF2B5EF4-FFF2-40B4-BE49-F238E27FC236}">
                <a16:creationId xmlns:a16="http://schemas.microsoft.com/office/drawing/2014/main" id="{DEDF634B-375A-41DC-5464-13C75EA41C12}"/>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5556359" y="5758370"/>
            <a:ext cx="990147" cy="989624"/>
          </a:xfrm>
          <a:prstGeom prst="rect">
            <a:avLst/>
          </a:prstGeom>
        </p:spPr>
      </p:pic>
      <p:pic>
        <p:nvPicPr>
          <p:cNvPr id="65" name="Picture 4" descr="阪神大震災の教訓】住宅耐震化、課題再び 高齢者、費用に負担感 ...">
            <a:extLst>
              <a:ext uri="{FF2B5EF4-FFF2-40B4-BE49-F238E27FC236}">
                <a16:creationId xmlns:a16="http://schemas.microsoft.com/office/drawing/2014/main" id="{C228C245-3354-52D7-D454-BDEF1CFBA8FA}"/>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5534818" y="1387719"/>
            <a:ext cx="1054472" cy="855435"/>
          </a:xfrm>
          <a:prstGeom prst="rect">
            <a:avLst/>
          </a:prstGeom>
          <a:noFill/>
          <a:extLst>
            <a:ext uri="{909E8E84-426E-40DD-AFC4-6F175D3DCCD1}">
              <a14:hiddenFill xmlns:a14="http://schemas.microsoft.com/office/drawing/2010/main">
                <a:solidFill>
                  <a:srgbClr val="FFFFFF"/>
                </a:solidFill>
              </a14:hiddenFill>
            </a:ext>
          </a:extLst>
        </p:spPr>
      </p:pic>
      <p:sp>
        <p:nvSpPr>
          <p:cNvPr id="66" name="正方形/長方形 65">
            <a:extLst>
              <a:ext uri="{FF2B5EF4-FFF2-40B4-BE49-F238E27FC236}">
                <a16:creationId xmlns:a16="http://schemas.microsoft.com/office/drawing/2014/main" id="{FE3369EA-CD98-2A7F-827E-97DAE0C0783F}"/>
              </a:ext>
            </a:extLst>
          </p:cNvPr>
          <p:cNvSpPr/>
          <p:nvPr/>
        </p:nvSpPr>
        <p:spPr>
          <a:xfrm>
            <a:off x="3754261" y="1369312"/>
            <a:ext cx="2854501" cy="3214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耐震化住宅に居住</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7" name="テキスト ボックス 66">
            <a:extLst>
              <a:ext uri="{FF2B5EF4-FFF2-40B4-BE49-F238E27FC236}">
                <a16:creationId xmlns:a16="http://schemas.microsoft.com/office/drawing/2014/main" id="{BC811F39-09AE-398B-DDF4-FA6C3BACB2D1}"/>
              </a:ext>
            </a:extLst>
          </p:cNvPr>
          <p:cNvSpPr txBox="1"/>
          <p:nvPr/>
        </p:nvSpPr>
        <p:spPr>
          <a:xfrm>
            <a:off x="3797810" y="1585617"/>
            <a:ext cx="1534742" cy="1000274"/>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耐震化住宅は、被害の可能性が低い</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耐震化により、財産、人命が守られる</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耐震診断、耐震改修を実施し、被害を防ぐ</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68" name="正方形/長方形 67">
            <a:extLst>
              <a:ext uri="{FF2B5EF4-FFF2-40B4-BE49-F238E27FC236}">
                <a16:creationId xmlns:a16="http://schemas.microsoft.com/office/drawing/2014/main" id="{E8A76C77-599B-65C7-5FFA-B405118BFE88}"/>
              </a:ext>
            </a:extLst>
          </p:cNvPr>
          <p:cNvSpPr/>
          <p:nvPr/>
        </p:nvSpPr>
        <p:spPr>
          <a:xfrm>
            <a:off x="3692137" y="4365890"/>
            <a:ext cx="2840856"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家具や家電製品の転倒・落下防止</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9" name="テキスト ボックス 68">
            <a:extLst>
              <a:ext uri="{FF2B5EF4-FFF2-40B4-BE49-F238E27FC236}">
                <a16:creationId xmlns:a16="http://schemas.microsoft.com/office/drawing/2014/main" id="{057952FF-350E-0EE4-49C9-957200C5685B}"/>
              </a:ext>
            </a:extLst>
          </p:cNvPr>
          <p:cNvSpPr txBox="1"/>
          <p:nvPr/>
        </p:nvSpPr>
        <p:spPr>
          <a:xfrm>
            <a:off x="3747010" y="4554039"/>
            <a:ext cx="1741399" cy="82330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家具、家電製品を固定することで、転倒・落下を防止し、人命を守ることができる</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家具のある部屋で就寝しない対策も有効</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70" name="正方形/長方形 69">
            <a:extLst>
              <a:ext uri="{FF2B5EF4-FFF2-40B4-BE49-F238E27FC236}">
                <a16:creationId xmlns:a16="http://schemas.microsoft.com/office/drawing/2014/main" id="{91DC7969-7FCC-11BE-D6F1-22145F7F8983}"/>
              </a:ext>
            </a:extLst>
          </p:cNvPr>
          <p:cNvSpPr/>
          <p:nvPr/>
        </p:nvSpPr>
        <p:spPr>
          <a:xfrm>
            <a:off x="3705784" y="5798318"/>
            <a:ext cx="2976666"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ブロック塀の補強・撤去</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1" name="テキスト ボックス 70">
            <a:extLst>
              <a:ext uri="{FF2B5EF4-FFF2-40B4-BE49-F238E27FC236}">
                <a16:creationId xmlns:a16="http://schemas.microsoft.com/office/drawing/2014/main" id="{9A74247B-EC43-B741-BB97-2D6F307404DA}"/>
              </a:ext>
            </a:extLst>
          </p:cNvPr>
          <p:cNvSpPr txBox="1"/>
          <p:nvPr/>
        </p:nvSpPr>
        <p:spPr>
          <a:xfrm>
            <a:off x="3760542" y="6018040"/>
            <a:ext cx="1611937" cy="5078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ブロック塀の補強、生垣化により、通行人に被害を与える可能性を低減</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72" name="正方形/長方形 71">
            <a:extLst>
              <a:ext uri="{FF2B5EF4-FFF2-40B4-BE49-F238E27FC236}">
                <a16:creationId xmlns:a16="http://schemas.microsoft.com/office/drawing/2014/main" id="{BB68DDDB-2C7F-8E1D-0515-87075A3286FC}"/>
              </a:ext>
            </a:extLst>
          </p:cNvPr>
          <p:cNvSpPr/>
          <p:nvPr/>
        </p:nvSpPr>
        <p:spPr>
          <a:xfrm>
            <a:off x="3678766" y="2842336"/>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ハザードマップで建築前に確認</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pic>
        <p:nvPicPr>
          <p:cNvPr id="74" name="図 73">
            <a:extLst>
              <a:ext uri="{FF2B5EF4-FFF2-40B4-BE49-F238E27FC236}">
                <a16:creationId xmlns:a16="http://schemas.microsoft.com/office/drawing/2014/main" id="{6613D100-5D77-2E68-0E98-0D9DC36820CD}"/>
              </a:ext>
            </a:extLst>
          </p:cNvPr>
          <p:cNvPicPr>
            <a:picLocks noChangeAspect="1"/>
          </p:cNvPicPr>
          <p:nvPr/>
        </p:nvPicPr>
        <p:blipFill>
          <a:blip r:embed="rId11" cstate="screen">
            <a:extLst>
              <a:ext uri="{28A0092B-C50C-407E-A947-70E740481C1C}">
                <a14:useLocalDpi xmlns:a14="http://schemas.microsoft.com/office/drawing/2010/main"/>
              </a:ext>
            </a:extLst>
          </a:blip>
          <a:srcRect/>
          <a:stretch>
            <a:fillRect/>
          </a:stretch>
        </p:blipFill>
        <p:spPr>
          <a:xfrm>
            <a:off x="5266572" y="3108692"/>
            <a:ext cx="1301356" cy="965705"/>
          </a:xfrm>
          <a:prstGeom prst="rect">
            <a:avLst/>
          </a:prstGeom>
        </p:spPr>
      </p:pic>
      <p:sp>
        <p:nvSpPr>
          <p:cNvPr id="77" name="正方形/長方形 76">
            <a:extLst>
              <a:ext uri="{FF2B5EF4-FFF2-40B4-BE49-F238E27FC236}">
                <a16:creationId xmlns:a16="http://schemas.microsoft.com/office/drawing/2014/main" id="{8744B113-E1FE-1E2A-AD6B-5ADA08A83D2C}"/>
              </a:ext>
            </a:extLst>
          </p:cNvPr>
          <p:cNvSpPr/>
          <p:nvPr/>
        </p:nvSpPr>
        <p:spPr>
          <a:xfrm>
            <a:off x="3681545" y="7079346"/>
            <a:ext cx="1917938"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救助活動に参加</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9" name="テキスト ボックス 78">
            <a:extLst>
              <a:ext uri="{FF2B5EF4-FFF2-40B4-BE49-F238E27FC236}">
                <a16:creationId xmlns:a16="http://schemas.microsoft.com/office/drawing/2014/main" id="{316ABFFB-C45F-1BAF-2060-90102513B94D}"/>
              </a:ext>
            </a:extLst>
          </p:cNvPr>
          <p:cNvSpPr txBox="1"/>
          <p:nvPr/>
        </p:nvSpPr>
        <p:spPr>
          <a:xfrm>
            <a:off x="3747010" y="3034185"/>
            <a:ext cx="1558414" cy="89255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建築前に液状化マップで確認し、液状化対策又は建設を回避して被害を防ぐ　</a:t>
            </a:r>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建築後に対策する方法もあるが高額（締固め、薬液注入等）</a:t>
            </a:r>
            <a:endParaRPr kumimoji="1" lang="en-US" altLang="ja-JP" sz="800" dirty="0">
              <a:latin typeface="BIZ UDPゴシック" panose="020B0400000000000000" pitchFamily="50" charset="-128"/>
              <a:ea typeface="BIZ UDPゴシック" panose="020B0400000000000000" pitchFamily="50" charset="-128"/>
            </a:endParaRPr>
          </a:p>
        </p:txBody>
      </p:sp>
      <p:sp>
        <p:nvSpPr>
          <p:cNvPr id="80" name="テキスト ボックス 79">
            <a:extLst>
              <a:ext uri="{FF2B5EF4-FFF2-40B4-BE49-F238E27FC236}">
                <a16:creationId xmlns:a16="http://schemas.microsoft.com/office/drawing/2014/main" id="{2CF568D1-58EB-E5AE-0E60-9E2E6D5CC813}"/>
              </a:ext>
            </a:extLst>
          </p:cNvPr>
          <p:cNvSpPr txBox="1"/>
          <p:nvPr/>
        </p:nvSpPr>
        <p:spPr>
          <a:xfrm>
            <a:off x="3741875" y="7303786"/>
            <a:ext cx="1585541" cy="5078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近所住民と一緒に救出活動に参加し、一人でも多くの救出に繋げる</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82" name="テキスト ボックス 81">
            <a:extLst>
              <a:ext uri="{FF2B5EF4-FFF2-40B4-BE49-F238E27FC236}">
                <a16:creationId xmlns:a16="http://schemas.microsoft.com/office/drawing/2014/main" id="{CE995E11-8016-A206-EB59-C58A9963B2E0}"/>
              </a:ext>
            </a:extLst>
          </p:cNvPr>
          <p:cNvSpPr txBox="1"/>
          <p:nvPr/>
        </p:nvSpPr>
        <p:spPr>
          <a:xfrm>
            <a:off x="781727" y="3056134"/>
            <a:ext cx="1540929" cy="5078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液状化による地盤災害により、住宅が沈下したり傾斜する</a:t>
            </a:r>
          </a:p>
        </p:txBody>
      </p:sp>
      <p:pic>
        <p:nvPicPr>
          <p:cNvPr id="3" name="図 2">
            <a:extLst>
              <a:ext uri="{FF2B5EF4-FFF2-40B4-BE49-F238E27FC236}">
                <a16:creationId xmlns:a16="http://schemas.microsoft.com/office/drawing/2014/main" id="{84E4572F-F140-33AD-D01D-A2172B261FC3}"/>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5305423" y="3135649"/>
            <a:ext cx="341396" cy="320861"/>
          </a:xfrm>
          <a:prstGeom prst="rect">
            <a:avLst/>
          </a:prstGeom>
        </p:spPr>
      </p:pic>
      <p:cxnSp>
        <p:nvCxnSpPr>
          <p:cNvPr id="8" name="直線コネクタ 7">
            <a:extLst>
              <a:ext uri="{FF2B5EF4-FFF2-40B4-BE49-F238E27FC236}">
                <a16:creationId xmlns:a16="http://schemas.microsoft.com/office/drawing/2014/main" id="{444E2C7B-B9AA-46BB-3DC7-7EA35E83B12A}"/>
              </a:ext>
            </a:extLst>
          </p:cNvPr>
          <p:cNvCxnSpPr/>
          <p:nvPr/>
        </p:nvCxnSpPr>
        <p:spPr>
          <a:xfrm>
            <a:off x="806567" y="2852366"/>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sp>
        <p:nvSpPr>
          <p:cNvPr id="29" name="テキスト ボックス 28">
            <a:extLst>
              <a:ext uri="{FF2B5EF4-FFF2-40B4-BE49-F238E27FC236}">
                <a16:creationId xmlns:a16="http://schemas.microsoft.com/office/drawing/2014/main" id="{2EA6829B-6420-80C5-3015-AF0EF1E4E691}"/>
              </a:ext>
            </a:extLst>
          </p:cNvPr>
          <p:cNvSpPr txBox="1"/>
          <p:nvPr/>
        </p:nvSpPr>
        <p:spPr>
          <a:xfrm>
            <a:off x="807776" y="2188820"/>
            <a:ext cx="1409857" cy="5078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住宅が倒壊すると、長期の避難所生活となる</a:t>
            </a:r>
            <a:endParaRPr kumimoji="1" lang="en-US" altLang="ja-JP" sz="900" dirty="0">
              <a:latin typeface="BIZ UDPゴシック" panose="020B0400000000000000" pitchFamily="50" charset="-128"/>
              <a:ea typeface="BIZ UDPゴシック" panose="020B0400000000000000" pitchFamily="50" charset="-128"/>
            </a:endParaRPr>
          </a:p>
        </p:txBody>
      </p:sp>
      <p:cxnSp>
        <p:nvCxnSpPr>
          <p:cNvPr id="31" name="直線コネクタ 30">
            <a:extLst>
              <a:ext uri="{FF2B5EF4-FFF2-40B4-BE49-F238E27FC236}">
                <a16:creationId xmlns:a16="http://schemas.microsoft.com/office/drawing/2014/main" id="{EE578C2E-25C7-5466-FF5F-445D1F5FEF9C}"/>
              </a:ext>
            </a:extLst>
          </p:cNvPr>
          <p:cNvCxnSpPr/>
          <p:nvPr/>
        </p:nvCxnSpPr>
        <p:spPr>
          <a:xfrm>
            <a:off x="806567" y="4381514"/>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47" name="直線コネクタ 46">
            <a:extLst>
              <a:ext uri="{FF2B5EF4-FFF2-40B4-BE49-F238E27FC236}">
                <a16:creationId xmlns:a16="http://schemas.microsoft.com/office/drawing/2014/main" id="{03B5C3AB-3F16-7A85-99AB-ADC9FCFD6FF6}"/>
              </a:ext>
            </a:extLst>
          </p:cNvPr>
          <p:cNvCxnSpPr/>
          <p:nvPr/>
        </p:nvCxnSpPr>
        <p:spPr>
          <a:xfrm>
            <a:off x="806567" y="7107089"/>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6E56541B-3058-B661-3F6C-C19E3E676893}"/>
              </a:ext>
            </a:extLst>
          </p:cNvPr>
          <p:cNvCxnSpPr/>
          <p:nvPr/>
        </p:nvCxnSpPr>
        <p:spPr>
          <a:xfrm>
            <a:off x="806567" y="8355861"/>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sp>
        <p:nvSpPr>
          <p:cNvPr id="52" name="フリーフォーム: 図形 51">
            <a:extLst>
              <a:ext uri="{FF2B5EF4-FFF2-40B4-BE49-F238E27FC236}">
                <a16:creationId xmlns:a16="http://schemas.microsoft.com/office/drawing/2014/main" id="{4D553721-415A-C095-499E-341A6A62C816}"/>
              </a:ext>
            </a:extLst>
          </p:cNvPr>
          <p:cNvSpPr/>
          <p:nvPr/>
        </p:nvSpPr>
        <p:spPr>
          <a:xfrm>
            <a:off x="72539" y="8135091"/>
            <a:ext cx="639304" cy="168388"/>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745" dirty="0"/>
          </a:p>
        </p:txBody>
      </p:sp>
      <p:sp>
        <p:nvSpPr>
          <p:cNvPr id="54" name="正方形/長方形 53">
            <a:extLst>
              <a:ext uri="{FF2B5EF4-FFF2-40B4-BE49-F238E27FC236}">
                <a16:creationId xmlns:a16="http://schemas.microsoft.com/office/drawing/2014/main" id="{37987662-20A6-8CA7-237E-9DAA9FD73E89}"/>
              </a:ext>
            </a:extLst>
          </p:cNvPr>
          <p:cNvSpPr/>
          <p:nvPr/>
        </p:nvSpPr>
        <p:spPr>
          <a:xfrm>
            <a:off x="718902" y="8343673"/>
            <a:ext cx="2769171"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住宅再建が困難</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55" name="テキスト ボックス 54">
            <a:extLst>
              <a:ext uri="{FF2B5EF4-FFF2-40B4-BE49-F238E27FC236}">
                <a16:creationId xmlns:a16="http://schemas.microsoft.com/office/drawing/2014/main" id="{DF6DAF16-07F8-6851-78F8-0E14DEA5207F}"/>
              </a:ext>
            </a:extLst>
          </p:cNvPr>
          <p:cNvSpPr txBox="1"/>
          <p:nvPr/>
        </p:nvSpPr>
        <p:spPr>
          <a:xfrm>
            <a:off x="782553" y="8551169"/>
            <a:ext cx="1412019" cy="1138773"/>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住宅や家財が被災した場合、修理</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再建費用を負担できず再建困難</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避難生活が長期になる可能性</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endParaRPr kumimoji="1" lang="en-US" altLang="ja-JP" sz="900" dirty="0">
              <a:latin typeface="BIZ UDPゴシック" panose="020B0400000000000000" pitchFamily="50" charset="-128"/>
              <a:ea typeface="BIZ UDPゴシック" panose="020B0400000000000000" pitchFamily="50" charset="-128"/>
            </a:endParaRPr>
          </a:p>
        </p:txBody>
      </p:sp>
      <p:pic>
        <p:nvPicPr>
          <p:cNvPr id="1028" name="Picture 4" descr="屋根 修理イラスト｜無料イラスト・フリー素材なら「イラストAC」">
            <a:extLst>
              <a:ext uri="{FF2B5EF4-FFF2-40B4-BE49-F238E27FC236}">
                <a16:creationId xmlns:a16="http://schemas.microsoft.com/office/drawing/2014/main" id="{1171AF2E-1225-7A2B-21F8-8D7E497D4398}"/>
              </a:ext>
            </a:extLst>
          </p:cNvPr>
          <p:cNvPicPr>
            <a:picLocks noChangeAspect="1" noChangeArrowheads="1"/>
          </p:cNvPicPr>
          <p:nvPr/>
        </p:nvPicPr>
        <p:blipFill>
          <a:blip r:embed="rId13" cstate="screen">
            <a:extLst>
              <a:ext uri="{28A0092B-C50C-407E-A947-70E740481C1C}">
                <a14:useLocalDpi xmlns:a14="http://schemas.microsoft.com/office/drawing/2010/main"/>
              </a:ext>
            </a:extLst>
          </a:blip>
          <a:srcRect/>
          <a:stretch>
            <a:fillRect/>
          </a:stretch>
        </p:blipFill>
        <p:spPr bwMode="auto">
          <a:xfrm>
            <a:off x="5245225" y="8553152"/>
            <a:ext cx="1265520" cy="949838"/>
          </a:xfrm>
          <a:prstGeom prst="rect">
            <a:avLst/>
          </a:prstGeom>
          <a:noFill/>
          <a:extLst>
            <a:ext uri="{909E8E84-426E-40DD-AFC4-6F175D3DCCD1}">
              <a14:hiddenFill xmlns:a14="http://schemas.microsoft.com/office/drawing/2010/main">
                <a:solidFill>
                  <a:srgbClr val="FFFFFF"/>
                </a:solidFill>
              </a14:hiddenFill>
            </a:ext>
          </a:extLst>
        </p:spPr>
      </p:pic>
      <p:sp>
        <p:nvSpPr>
          <p:cNvPr id="75" name="正方形/長方形 74">
            <a:extLst>
              <a:ext uri="{FF2B5EF4-FFF2-40B4-BE49-F238E27FC236}">
                <a16:creationId xmlns:a16="http://schemas.microsoft.com/office/drawing/2014/main" id="{2FA5E780-7ADD-6695-42E3-1AA33C54B3CF}"/>
              </a:ext>
            </a:extLst>
          </p:cNvPr>
          <p:cNvSpPr/>
          <p:nvPr/>
        </p:nvSpPr>
        <p:spPr>
          <a:xfrm>
            <a:off x="3681544" y="8359244"/>
            <a:ext cx="308971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地震保険加入により再建費用の負担軽減</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81" name="テキスト ボックス 80">
            <a:extLst>
              <a:ext uri="{FF2B5EF4-FFF2-40B4-BE49-F238E27FC236}">
                <a16:creationId xmlns:a16="http://schemas.microsoft.com/office/drawing/2014/main" id="{E8B0DF64-4A37-0BCB-59FB-462A9B358813}"/>
              </a:ext>
            </a:extLst>
          </p:cNvPr>
          <p:cNvSpPr txBox="1"/>
          <p:nvPr/>
        </p:nvSpPr>
        <p:spPr>
          <a:xfrm>
            <a:off x="3747010" y="8581565"/>
            <a:ext cx="1585541" cy="82330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地震保険に加入しておくことで、住宅や家財が被害を受けた際の再建費用を負担軽減</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endParaRPr kumimoji="1" lang="en-US" altLang="ja-JP" sz="900"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AC817709-2AC3-4C76-7699-4B4FFB76C041}"/>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5305423" y="7033718"/>
            <a:ext cx="1205322" cy="1098341"/>
          </a:xfrm>
          <a:prstGeom prst="rect">
            <a:avLst/>
          </a:prstGeom>
        </p:spPr>
      </p:pic>
      <p:sp>
        <p:nvSpPr>
          <p:cNvPr id="17" name="テキスト ボックス 16">
            <a:extLst>
              <a:ext uri="{FF2B5EF4-FFF2-40B4-BE49-F238E27FC236}">
                <a16:creationId xmlns:a16="http://schemas.microsoft.com/office/drawing/2014/main" id="{9E410BA1-CB66-BEEC-4E63-0347BA08DA0A}"/>
              </a:ext>
            </a:extLst>
          </p:cNvPr>
          <p:cNvSpPr txBox="1"/>
          <p:nvPr/>
        </p:nvSpPr>
        <p:spPr>
          <a:xfrm>
            <a:off x="6187125" y="7806501"/>
            <a:ext cx="584133" cy="276999"/>
          </a:xfrm>
          <a:prstGeom prst="rect">
            <a:avLst/>
          </a:prstGeom>
          <a:noFill/>
        </p:spPr>
        <p:txBody>
          <a:bodyPr wrap="square" rtlCol="0">
            <a:spAutoFit/>
          </a:bodyPr>
          <a:lstStyle/>
          <a:p>
            <a:pPr marL="88900" indent="-88900"/>
            <a:r>
              <a:rPr kumimoji="1" lang="en-US" altLang="ja-JP" sz="600" dirty="0">
                <a:latin typeface="BIZ UDPゴシック" panose="020B0400000000000000" pitchFamily="50" charset="-128"/>
                <a:ea typeface="BIZ UDPゴシック" panose="020B0400000000000000" pitchFamily="50" charset="-128"/>
              </a:rPr>
              <a:t>※</a:t>
            </a:r>
            <a:r>
              <a:rPr kumimoji="1" lang="ja-JP" altLang="en-US" sz="600" dirty="0">
                <a:latin typeface="BIZ UDPゴシック" panose="020B0400000000000000" pitchFamily="50" charset="-128"/>
                <a:ea typeface="BIZ UDPゴシック" panose="020B0400000000000000" pitchFamily="50" charset="-128"/>
              </a:rPr>
              <a:t>出典：</a:t>
            </a:r>
            <a:endParaRPr kumimoji="1" lang="en-US" altLang="ja-JP" sz="600" dirty="0">
              <a:latin typeface="BIZ UDPゴシック" panose="020B0400000000000000" pitchFamily="50" charset="-128"/>
              <a:ea typeface="BIZ UDPゴシック" panose="020B0400000000000000" pitchFamily="50" charset="-128"/>
            </a:endParaRPr>
          </a:p>
          <a:p>
            <a:pPr marL="88900" indent="-88900"/>
            <a:r>
              <a:rPr kumimoji="1" lang="ja-JP" altLang="en-US" sz="600" dirty="0">
                <a:latin typeface="BIZ UDPゴシック" panose="020B0400000000000000" pitchFamily="50" charset="-128"/>
                <a:ea typeface="BIZ UDPゴシック" panose="020B0400000000000000" pitchFamily="50" charset="-128"/>
              </a:rPr>
              <a:t>防災白書</a:t>
            </a:r>
            <a:endParaRPr kumimoji="1" lang="en-US" altLang="ja-JP" sz="600" dirty="0">
              <a:latin typeface="BIZ UDPゴシック" panose="020B0400000000000000" pitchFamily="50" charset="-128"/>
              <a:ea typeface="BIZ UDPゴシック" panose="020B0400000000000000" pitchFamily="50" charset="-128"/>
            </a:endParaRPr>
          </a:p>
        </p:txBody>
      </p:sp>
      <p:sp>
        <p:nvSpPr>
          <p:cNvPr id="33" name="テキスト ボックス 32">
            <a:extLst>
              <a:ext uri="{FF2B5EF4-FFF2-40B4-BE49-F238E27FC236}">
                <a16:creationId xmlns:a16="http://schemas.microsoft.com/office/drawing/2014/main" id="{7B71811B-B71E-A941-B826-E5714A0E4E29}"/>
              </a:ext>
            </a:extLst>
          </p:cNvPr>
          <p:cNvSpPr txBox="1"/>
          <p:nvPr/>
        </p:nvSpPr>
        <p:spPr>
          <a:xfrm>
            <a:off x="5608054" y="7573790"/>
            <a:ext cx="844531" cy="415498"/>
          </a:xfrm>
          <a:prstGeom prst="rect">
            <a:avLst/>
          </a:prstGeom>
          <a:noFill/>
        </p:spPr>
        <p:txBody>
          <a:bodyPr wrap="square" rtlCol="0">
            <a:spAutoFit/>
          </a:bodyPr>
          <a:lstStyle/>
          <a:p>
            <a:r>
              <a:rPr kumimoji="1" lang="zh-TW" altLang="en-US" sz="700" b="1" dirty="0">
                <a:solidFill>
                  <a:schemeClr val="bg1"/>
                </a:solidFill>
                <a:latin typeface="BIZ UDPゴシック" panose="020B0400000000000000" pitchFamily="50" charset="-128"/>
                <a:ea typeface="BIZ UDPゴシック" panose="020B0400000000000000" pitchFamily="50" charset="-128"/>
              </a:rPr>
              <a:t>近隣住民等</a:t>
            </a:r>
            <a:r>
              <a:rPr kumimoji="1" lang="en-US" altLang="zh-TW" sz="700" b="1" dirty="0">
                <a:solidFill>
                  <a:schemeClr val="bg1"/>
                </a:solidFill>
                <a:latin typeface="BIZ UDPゴシック" panose="020B0400000000000000" pitchFamily="50" charset="-128"/>
                <a:ea typeface="BIZ UDPゴシック" panose="020B0400000000000000" pitchFamily="50" charset="-128"/>
              </a:rPr>
              <a:t>,</a:t>
            </a:r>
          </a:p>
          <a:p>
            <a:r>
              <a:rPr kumimoji="1" lang="zh-TW" altLang="en-US" sz="700" b="1" dirty="0">
                <a:solidFill>
                  <a:schemeClr val="bg1"/>
                </a:solidFill>
                <a:latin typeface="BIZ UDPゴシック" panose="020B0400000000000000" pitchFamily="50" charset="-128"/>
                <a:ea typeface="BIZ UDPゴシック" panose="020B0400000000000000" pitchFamily="50" charset="-128"/>
              </a:rPr>
              <a:t>約</a:t>
            </a:r>
            <a:r>
              <a:rPr kumimoji="1" lang="en-US" altLang="zh-TW" sz="700" b="1" dirty="0">
                <a:solidFill>
                  <a:schemeClr val="bg1"/>
                </a:solidFill>
                <a:latin typeface="BIZ UDPゴシック" panose="020B0400000000000000" pitchFamily="50" charset="-128"/>
                <a:ea typeface="BIZ UDPゴシック" panose="020B0400000000000000" pitchFamily="50" charset="-128"/>
              </a:rPr>
              <a:t>27,000</a:t>
            </a:r>
          </a:p>
          <a:p>
            <a:r>
              <a:rPr kumimoji="1" lang="zh-TW" altLang="en-US" sz="700" b="1" dirty="0">
                <a:solidFill>
                  <a:schemeClr val="bg1"/>
                </a:solidFill>
                <a:latin typeface="BIZ UDPゴシック" panose="020B0400000000000000" pitchFamily="50" charset="-128"/>
                <a:ea typeface="BIZ UDPゴシック" panose="020B0400000000000000" pitchFamily="50" charset="-128"/>
              </a:rPr>
              <a:t>（約</a:t>
            </a:r>
            <a:r>
              <a:rPr kumimoji="1" lang="en-US" altLang="zh-TW" sz="700" b="1" dirty="0">
                <a:solidFill>
                  <a:schemeClr val="bg1"/>
                </a:solidFill>
                <a:latin typeface="BIZ UDPゴシック" panose="020B0400000000000000" pitchFamily="50" charset="-128"/>
                <a:ea typeface="BIZ UDPゴシック" panose="020B0400000000000000" pitchFamily="50" charset="-128"/>
              </a:rPr>
              <a:t>77.1%</a:t>
            </a:r>
            <a:r>
              <a:rPr kumimoji="1" lang="zh-TW" altLang="en-US" sz="700" b="1" dirty="0">
                <a:solidFill>
                  <a:schemeClr val="bg1"/>
                </a:solidFill>
                <a:latin typeface="BIZ UDPゴシック" panose="020B0400000000000000" pitchFamily="50" charset="-128"/>
                <a:ea typeface="BIZ UDPゴシック" panose="020B0400000000000000" pitchFamily="50" charset="-128"/>
              </a:rPr>
              <a:t>）</a:t>
            </a:r>
            <a:endParaRPr kumimoji="1" lang="en-US" altLang="ja-JP" sz="700" b="1" dirty="0">
              <a:solidFill>
                <a:schemeClr val="bg1"/>
              </a:solidFill>
              <a:latin typeface="BIZ UDPゴシック" panose="020B0400000000000000" pitchFamily="50" charset="-128"/>
              <a:ea typeface="BIZ UDPゴシック" panose="020B0400000000000000" pitchFamily="50" charset="-128"/>
            </a:endParaRPr>
          </a:p>
        </p:txBody>
      </p:sp>
      <p:sp>
        <p:nvSpPr>
          <p:cNvPr id="35" name="テキスト ボックス 34">
            <a:extLst>
              <a:ext uri="{FF2B5EF4-FFF2-40B4-BE49-F238E27FC236}">
                <a16:creationId xmlns:a16="http://schemas.microsoft.com/office/drawing/2014/main" id="{3191EA18-C324-D6D4-A2AA-02ECB3FF256C}"/>
              </a:ext>
            </a:extLst>
          </p:cNvPr>
          <p:cNvSpPr txBox="1"/>
          <p:nvPr/>
        </p:nvSpPr>
        <p:spPr>
          <a:xfrm>
            <a:off x="5328961" y="7066076"/>
            <a:ext cx="818891" cy="523220"/>
          </a:xfrm>
          <a:prstGeom prst="rect">
            <a:avLst/>
          </a:prstGeom>
          <a:noFill/>
        </p:spPr>
        <p:txBody>
          <a:bodyPr wrap="square" rtlCol="0">
            <a:spAutoFit/>
          </a:bodyPr>
          <a:lstStyle/>
          <a:p>
            <a:r>
              <a:rPr kumimoji="1" lang="zh-TW" altLang="en-US" sz="700" b="1" dirty="0">
                <a:latin typeface="BIZ UDPゴシック" panose="020B0400000000000000" pitchFamily="50" charset="-128"/>
                <a:ea typeface="BIZ UDPゴシック" panose="020B0400000000000000" pitchFamily="50" charset="-128"/>
              </a:rPr>
              <a:t>消防、警察、</a:t>
            </a:r>
            <a:endParaRPr kumimoji="1" lang="en-US" altLang="zh-TW" sz="700" b="1" dirty="0">
              <a:latin typeface="BIZ UDPゴシック" panose="020B0400000000000000" pitchFamily="50" charset="-128"/>
              <a:ea typeface="BIZ UDPゴシック" panose="020B0400000000000000" pitchFamily="50" charset="-128"/>
            </a:endParaRPr>
          </a:p>
          <a:p>
            <a:r>
              <a:rPr kumimoji="1" lang="zh-TW" altLang="en-US" sz="700" b="1" dirty="0">
                <a:latin typeface="BIZ UDPゴシック" panose="020B0400000000000000" pitchFamily="50" charset="-128"/>
                <a:ea typeface="BIZ UDPゴシック" panose="020B0400000000000000" pitchFamily="50" charset="-128"/>
              </a:rPr>
              <a:t>自衛隊</a:t>
            </a:r>
            <a:r>
              <a:rPr kumimoji="1" lang="en-US" altLang="zh-TW" sz="700" b="1" dirty="0">
                <a:latin typeface="BIZ UDPゴシック" panose="020B0400000000000000" pitchFamily="50" charset="-128"/>
                <a:ea typeface="BIZ UDPゴシック" panose="020B0400000000000000" pitchFamily="50" charset="-128"/>
              </a:rPr>
              <a:t>,</a:t>
            </a:r>
          </a:p>
          <a:p>
            <a:r>
              <a:rPr kumimoji="1" lang="zh-TW" altLang="en-US" sz="700" b="1" dirty="0">
                <a:latin typeface="BIZ UDPゴシック" panose="020B0400000000000000" pitchFamily="50" charset="-128"/>
                <a:ea typeface="BIZ UDPゴシック" panose="020B0400000000000000" pitchFamily="50" charset="-128"/>
              </a:rPr>
              <a:t>約</a:t>
            </a:r>
            <a:r>
              <a:rPr kumimoji="1" lang="en-US" altLang="zh-TW" sz="700" b="1" dirty="0">
                <a:latin typeface="BIZ UDPゴシック" panose="020B0400000000000000" pitchFamily="50" charset="-128"/>
                <a:ea typeface="BIZ UDPゴシック" panose="020B0400000000000000" pitchFamily="50" charset="-128"/>
              </a:rPr>
              <a:t>8,000</a:t>
            </a:r>
          </a:p>
          <a:p>
            <a:r>
              <a:rPr kumimoji="1" lang="ja-JP" altLang="en-US" sz="700" b="1" dirty="0">
                <a:latin typeface="BIZ UDPゴシック" panose="020B0400000000000000" pitchFamily="50" charset="-128"/>
                <a:ea typeface="BIZ UDPゴシック" panose="020B0400000000000000" pitchFamily="50" charset="-128"/>
              </a:rPr>
              <a:t>（</a:t>
            </a:r>
            <a:r>
              <a:rPr kumimoji="1" lang="zh-TW" altLang="en-US" sz="700" b="1" dirty="0">
                <a:latin typeface="BIZ UDPゴシック" panose="020B0400000000000000" pitchFamily="50" charset="-128"/>
                <a:ea typeface="BIZ UDPゴシック" panose="020B0400000000000000" pitchFamily="50" charset="-128"/>
              </a:rPr>
              <a:t>約</a:t>
            </a:r>
            <a:r>
              <a:rPr kumimoji="1" lang="en-US" altLang="zh-TW" sz="700" b="1" dirty="0">
                <a:latin typeface="BIZ UDPゴシック" panose="020B0400000000000000" pitchFamily="50" charset="-128"/>
                <a:ea typeface="BIZ UDPゴシック" panose="020B0400000000000000" pitchFamily="50" charset="-128"/>
              </a:rPr>
              <a:t>22.9%</a:t>
            </a:r>
            <a:r>
              <a:rPr kumimoji="1" lang="zh-TW" altLang="en-US" sz="700" b="1" dirty="0">
                <a:latin typeface="BIZ UDPゴシック" panose="020B0400000000000000" pitchFamily="50" charset="-128"/>
                <a:ea typeface="BIZ UDPゴシック" panose="020B0400000000000000" pitchFamily="50" charset="-128"/>
              </a:rPr>
              <a:t>）</a:t>
            </a:r>
            <a:endParaRPr kumimoji="1" lang="en-US" altLang="ja-JP" sz="700" b="1" dirty="0">
              <a:latin typeface="BIZ UDPゴシック" panose="020B0400000000000000" pitchFamily="50" charset="-128"/>
              <a:ea typeface="BIZ UDPゴシック" panose="020B0400000000000000" pitchFamily="50" charset="-128"/>
            </a:endParaRPr>
          </a:p>
        </p:txBody>
      </p:sp>
      <p:sp>
        <p:nvSpPr>
          <p:cNvPr id="83" name="フリーフォーム: 図形 82">
            <a:extLst>
              <a:ext uri="{FF2B5EF4-FFF2-40B4-BE49-F238E27FC236}">
                <a16:creationId xmlns:a16="http://schemas.microsoft.com/office/drawing/2014/main" id="{9E789E0C-73B7-3571-BEF5-A5E649B2CAE0}"/>
              </a:ext>
            </a:extLst>
          </p:cNvPr>
          <p:cNvSpPr/>
          <p:nvPr/>
        </p:nvSpPr>
        <p:spPr>
          <a:xfrm>
            <a:off x="72539" y="6973222"/>
            <a:ext cx="639304" cy="168388"/>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745" dirty="0"/>
          </a:p>
        </p:txBody>
      </p:sp>
      <p:sp>
        <p:nvSpPr>
          <p:cNvPr id="84" name="テキスト ボックス 2067">
            <a:extLst>
              <a:ext uri="{FF2B5EF4-FFF2-40B4-BE49-F238E27FC236}">
                <a16:creationId xmlns:a16="http://schemas.microsoft.com/office/drawing/2014/main" id="{81B7DBA0-16ED-8EBA-2340-1B3DBF7DABD0}"/>
              </a:ext>
            </a:extLst>
          </p:cNvPr>
          <p:cNvSpPr txBox="1"/>
          <p:nvPr/>
        </p:nvSpPr>
        <p:spPr>
          <a:xfrm>
            <a:off x="146357" y="7268194"/>
            <a:ext cx="439285" cy="922288"/>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数時間後～</a:t>
            </a:r>
          </a:p>
        </p:txBody>
      </p:sp>
      <p:sp>
        <p:nvSpPr>
          <p:cNvPr id="88" name="テキスト ボックス 87">
            <a:extLst>
              <a:ext uri="{FF2B5EF4-FFF2-40B4-BE49-F238E27FC236}">
                <a16:creationId xmlns:a16="http://schemas.microsoft.com/office/drawing/2014/main" id="{FEBBA763-A55B-9B2A-AC88-0C64204E1FAE}"/>
              </a:ext>
            </a:extLst>
          </p:cNvPr>
          <p:cNvSpPr txBox="1"/>
          <p:nvPr/>
        </p:nvSpPr>
        <p:spPr>
          <a:xfrm>
            <a:off x="3981597" y="2600959"/>
            <a:ext cx="2625183" cy="209068"/>
          </a:xfrm>
          <a:prstGeom prst="rect">
            <a:avLst/>
          </a:prstGeom>
          <a:solidFill>
            <a:schemeClr val="accent6">
              <a:lumMod val="20000"/>
              <a:lumOff val="80000"/>
            </a:schemeClr>
          </a:solidFill>
          <a:ln>
            <a:solidFill>
              <a:schemeClr val="accent3"/>
            </a:solidFill>
          </a:ln>
        </p:spPr>
        <p:txBody>
          <a:bodyPr wrap="square" lIns="36000" tIns="0" rIns="0" bIns="0" anchor="ctr" anchorCtr="0">
            <a:noAutofit/>
          </a:bodyPr>
          <a:lstStyle/>
          <a:p>
            <a:pPr marL="142875" algn="l" fontAlgn="ctr"/>
            <a:r>
              <a:rPr lang="ja-JP" altLang="en-US" sz="900" b="1" dirty="0">
                <a:latin typeface="Meiryo UI" panose="020B0604030504040204" pitchFamily="50" charset="-128"/>
                <a:ea typeface="Meiryo UI" panose="020B0604030504040204" pitchFamily="50" charset="-128"/>
              </a:rPr>
              <a:t>耐震化で震度６強の被害率を約５</a:t>
            </a:r>
            <a:r>
              <a:rPr lang="en-US" altLang="ja-JP" sz="900" b="1" dirty="0">
                <a:latin typeface="Meiryo UI" panose="020B0604030504040204" pitchFamily="50" charset="-128"/>
                <a:ea typeface="Meiryo UI" panose="020B0604030504040204" pitchFamily="50" charset="-128"/>
              </a:rPr>
              <a:t>%</a:t>
            </a:r>
            <a:r>
              <a:rPr lang="ja-JP" altLang="en-US" sz="900" b="1" dirty="0">
                <a:latin typeface="Meiryo UI" panose="020B0604030504040204" pitchFamily="50" charset="-128"/>
                <a:ea typeface="Meiryo UI" panose="020B0604030504040204" pitchFamily="50" charset="-128"/>
              </a:rPr>
              <a:t>まで低減</a:t>
            </a:r>
            <a:endParaRPr lang="ja-JP" altLang="ja-JP" sz="900" b="1" dirty="0">
              <a:latin typeface="Meiryo UI" panose="020B0604030504040204" pitchFamily="50" charset="-128"/>
              <a:ea typeface="Meiryo UI" panose="020B0604030504040204" pitchFamily="50" charset="-128"/>
            </a:endParaRPr>
          </a:p>
        </p:txBody>
      </p:sp>
      <p:pic>
        <p:nvPicPr>
          <p:cNvPr id="108" name="図 107">
            <a:extLst>
              <a:ext uri="{FF2B5EF4-FFF2-40B4-BE49-F238E27FC236}">
                <a16:creationId xmlns:a16="http://schemas.microsoft.com/office/drawing/2014/main" id="{CDB52E83-054D-50F1-8173-8880A7EA7D3E}"/>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5175852" y="1357887"/>
            <a:ext cx="387300" cy="318527"/>
          </a:xfrm>
          <a:prstGeom prst="rect">
            <a:avLst/>
          </a:prstGeom>
        </p:spPr>
      </p:pic>
      <p:pic>
        <p:nvPicPr>
          <p:cNvPr id="109" name="図 108">
            <a:extLst>
              <a:ext uri="{FF2B5EF4-FFF2-40B4-BE49-F238E27FC236}">
                <a16:creationId xmlns:a16="http://schemas.microsoft.com/office/drawing/2014/main" id="{C7E60203-57CE-FF63-442F-AD260E9F2EDE}"/>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5817976" y="2837023"/>
            <a:ext cx="387300" cy="318527"/>
          </a:xfrm>
          <a:prstGeom prst="rect">
            <a:avLst/>
          </a:prstGeom>
        </p:spPr>
      </p:pic>
      <p:pic>
        <p:nvPicPr>
          <p:cNvPr id="110" name="図 109">
            <a:extLst>
              <a:ext uri="{FF2B5EF4-FFF2-40B4-BE49-F238E27FC236}">
                <a16:creationId xmlns:a16="http://schemas.microsoft.com/office/drawing/2014/main" id="{900DE25A-37FE-22BF-7AAF-CC74AF1F1FF5}"/>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6079947" y="4409385"/>
            <a:ext cx="387300" cy="318527"/>
          </a:xfrm>
          <a:prstGeom prst="rect">
            <a:avLst/>
          </a:prstGeom>
        </p:spPr>
      </p:pic>
      <p:pic>
        <p:nvPicPr>
          <p:cNvPr id="111" name="図 110">
            <a:extLst>
              <a:ext uri="{FF2B5EF4-FFF2-40B4-BE49-F238E27FC236}">
                <a16:creationId xmlns:a16="http://schemas.microsoft.com/office/drawing/2014/main" id="{A7F5249E-0565-F45E-09A2-8C2F4FA88D20}"/>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5181511" y="6065924"/>
            <a:ext cx="387300" cy="318527"/>
          </a:xfrm>
          <a:prstGeom prst="rect">
            <a:avLst/>
          </a:prstGeom>
        </p:spPr>
      </p:pic>
      <p:pic>
        <p:nvPicPr>
          <p:cNvPr id="112" name="図 111">
            <a:extLst>
              <a:ext uri="{FF2B5EF4-FFF2-40B4-BE49-F238E27FC236}">
                <a16:creationId xmlns:a16="http://schemas.microsoft.com/office/drawing/2014/main" id="{76F6EEFA-46E2-52AE-1EB6-7D43627309DD}"/>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6240242" y="8598622"/>
            <a:ext cx="387300" cy="318527"/>
          </a:xfrm>
          <a:prstGeom prst="rect">
            <a:avLst/>
          </a:prstGeom>
        </p:spPr>
      </p:pic>
      <p:pic>
        <p:nvPicPr>
          <p:cNvPr id="113" name="図 112">
            <a:extLst>
              <a:ext uri="{FF2B5EF4-FFF2-40B4-BE49-F238E27FC236}">
                <a16:creationId xmlns:a16="http://schemas.microsoft.com/office/drawing/2014/main" id="{AB9361F7-D391-F92A-2599-FC6A20FED39C}"/>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4967456" y="7090247"/>
            <a:ext cx="387300" cy="318527"/>
          </a:xfrm>
          <a:prstGeom prst="rect">
            <a:avLst/>
          </a:prstGeom>
        </p:spPr>
      </p:pic>
      <p:sp>
        <p:nvSpPr>
          <p:cNvPr id="122" name="テキスト ボックス 121">
            <a:extLst>
              <a:ext uri="{FF2B5EF4-FFF2-40B4-BE49-F238E27FC236}">
                <a16:creationId xmlns:a16="http://schemas.microsoft.com/office/drawing/2014/main" id="{3C020E40-2AB3-09D8-C2F1-4A9CF0AE67AD}"/>
              </a:ext>
            </a:extLst>
          </p:cNvPr>
          <p:cNvSpPr txBox="1"/>
          <p:nvPr/>
        </p:nvSpPr>
        <p:spPr>
          <a:xfrm>
            <a:off x="1428860" y="2579231"/>
            <a:ext cx="2720252"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震度６強の場合、約６割</a:t>
            </a:r>
            <a:r>
              <a:rPr lang="en-US" altLang="ja-JP" sz="900" baseline="30000" dirty="0">
                <a:highlight>
                  <a:srgbClr val="FFFF00"/>
                </a:highlight>
                <a:latin typeface="Meiryo UI" panose="020B0604030504040204" pitchFamily="50" charset="-128"/>
                <a:ea typeface="Meiryo UI" panose="020B0604030504040204" pitchFamily="50" charset="-128"/>
              </a:rPr>
              <a:t>※</a:t>
            </a:r>
            <a:r>
              <a:rPr lang="ja-JP" altLang="en-US" sz="900" b="1" dirty="0">
                <a:highlight>
                  <a:srgbClr val="FFFF00"/>
                </a:highlight>
                <a:latin typeface="Meiryo UI" panose="020B0604030504040204" pitchFamily="50" charset="-128"/>
                <a:ea typeface="Meiryo UI" panose="020B0604030504040204" pitchFamily="50" charset="-128"/>
              </a:rPr>
              <a:t>の確率で全壊</a:t>
            </a:r>
            <a:endParaRPr lang="en-US" altLang="ja-JP" sz="900" b="1" dirty="0">
              <a:highlight>
                <a:srgbClr val="FFFF00"/>
              </a:highlight>
              <a:latin typeface="Meiryo UI" panose="020B0604030504040204" pitchFamily="50" charset="-128"/>
              <a:ea typeface="Meiryo UI" panose="020B0604030504040204" pitchFamily="50" charset="-128"/>
            </a:endParaRPr>
          </a:p>
        </p:txBody>
      </p:sp>
      <p:pic>
        <p:nvPicPr>
          <p:cNvPr id="123" name="図 122">
            <a:extLst>
              <a:ext uri="{FF2B5EF4-FFF2-40B4-BE49-F238E27FC236}">
                <a16:creationId xmlns:a16="http://schemas.microsoft.com/office/drawing/2014/main" id="{1FF011EF-11C6-B855-9E51-B2AA150A519E}"/>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66669" y="2464095"/>
            <a:ext cx="353076" cy="373845"/>
          </a:xfrm>
          <a:prstGeom prst="rect">
            <a:avLst/>
          </a:prstGeom>
        </p:spPr>
      </p:pic>
      <p:sp>
        <p:nvSpPr>
          <p:cNvPr id="124" name="テキスト ボックス 123">
            <a:extLst>
              <a:ext uri="{FF2B5EF4-FFF2-40B4-BE49-F238E27FC236}">
                <a16:creationId xmlns:a16="http://schemas.microsoft.com/office/drawing/2014/main" id="{D10E1167-C255-CD53-4F77-29AE36B26FD8}"/>
              </a:ext>
            </a:extLst>
          </p:cNvPr>
          <p:cNvSpPr txBox="1"/>
          <p:nvPr/>
        </p:nvSpPr>
        <p:spPr>
          <a:xfrm>
            <a:off x="2782425" y="2717171"/>
            <a:ext cx="909712" cy="169277"/>
          </a:xfrm>
          <a:prstGeom prst="rect">
            <a:avLst/>
          </a:prstGeom>
          <a:noFill/>
        </p:spPr>
        <p:txBody>
          <a:bodyPr wrap="square" rtlCol="0">
            <a:spAutoFit/>
          </a:bodyPr>
          <a:lstStyle/>
          <a:p>
            <a:r>
              <a:rPr kumimoji="1" lang="en-US" altLang="ja-JP" sz="500" dirty="0">
                <a:latin typeface="BIZ UDPゴシック" panose="020B0400000000000000" pitchFamily="50" charset="-128"/>
                <a:ea typeface="BIZ UDPゴシック" panose="020B0400000000000000" pitchFamily="50" charset="-128"/>
              </a:rPr>
              <a:t>※</a:t>
            </a:r>
            <a:r>
              <a:rPr kumimoji="1" lang="ja-JP" altLang="en-US" sz="500" dirty="0">
                <a:latin typeface="BIZ UDPゴシック" panose="020B0400000000000000" pitchFamily="50" charset="-128"/>
                <a:ea typeface="BIZ UDPゴシック" panose="020B0400000000000000" pitchFamily="50" charset="-128"/>
              </a:rPr>
              <a:t>計測震度</a:t>
            </a:r>
            <a:r>
              <a:rPr kumimoji="1" lang="en-US" altLang="ja-JP" sz="500" dirty="0">
                <a:latin typeface="BIZ UDPゴシック" panose="020B0400000000000000" pitchFamily="50" charset="-128"/>
                <a:ea typeface="BIZ UDPゴシック" panose="020B0400000000000000" pitchFamily="50" charset="-128"/>
              </a:rPr>
              <a:t>6.3</a:t>
            </a:r>
            <a:r>
              <a:rPr kumimoji="1" lang="ja-JP" altLang="en-US" sz="500" dirty="0">
                <a:latin typeface="BIZ UDPゴシック" panose="020B0400000000000000" pitchFamily="50" charset="-128"/>
                <a:ea typeface="BIZ UDPゴシック" panose="020B0400000000000000" pitchFamily="50" charset="-128"/>
              </a:rPr>
              <a:t>の被害率</a:t>
            </a:r>
            <a:endParaRPr kumimoji="1" lang="en-US" altLang="ja-JP" sz="500" dirty="0">
              <a:latin typeface="BIZ UDPゴシック" panose="020B0400000000000000" pitchFamily="50" charset="-128"/>
              <a:ea typeface="BIZ UDPゴシック" panose="020B0400000000000000" pitchFamily="50" charset="-128"/>
            </a:endParaRPr>
          </a:p>
        </p:txBody>
      </p:sp>
      <p:sp>
        <p:nvSpPr>
          <p:cNvPr id="125" name="テキスト ボックス 124">
            <a:extLst>
              <a:ext uri="{FF2B5EF4-FFF2-40B4-BE49-F238E27FC236}">
                <a16:creationId xmlns:a16="http://schemas.microsoft.com/office/drawing/2014/main" id="{5C69E99C-F705-5C9E-193C-8ED4F521F29F}"/>
              </a:ext>
            </a:extLst>
          </p:cNvPr>
          <p:cNvSpPr txBox="1"/>
          <p:nvPr/>
        </p:nvSpPr>
        <p:spPr>
          <a:xfrm>
            <a:off x="1341120" y="4172834"/>
            <a:ext cx="2394587"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能登半島地震では、</a:t>
            </a:r>
            <a:r>
              <a:rPr lang="en-US" altLang="ja-JP" sz="900" b="1" dirty="0">
                <a:highlight>
                  <a:srgbClr val="FFFF00"/>
                </a:highlight>
                <a:latin typeface="Meiryo UI" panose="020B0604030504040204" pitchFamily="50" charset="-128"/>
                <a:ea typeface="Meiryo UI" panose="020B0604030504040204" pitchFamily="50" charset="-128"/>
              </a:rPr>
              <a:t>20</a:t>
            </a:r>
            <a:r>
              <a:rPr lang="ja-JP" altLang="en-US" sz="900" b="1" dirty="0">
                <a:highlight>
                  <a:srgbClr val="FFFF00"/>
                </a:highlight>
                <a:latin typeface="Meiryo UI" panose="020B0604030504040204" pitchFamily="50" charset="-128"/>
                <a:ea typeface="Meiryo UI" panose="020B0604030504040204" pitchFamily="50" charset="-128"/>
              </a:rPr>
              <a:t>～</a:t>
            </a:r>
            <a:r>
              <a:rPr lang="en-US" altLang="ja-JP" sz="900" b="1" dirty="0">
                <a:highlight>
                  <a:srgbClr val="FFFF00"/>
                </a:highlight>
                <a:latin typeface="Meiryo UI" panose="020B0604030504040204" pitchFamily="50" charset="-128"/>
                <a:ea typeface="Meiryo UI" panose="020B0604030504040204" pitchFamily="50" charset="-128"/>
              </a:rPr>
              <a:t>30cm</a:t>
            </a:r>
            <a:r>
              <a:rPr lang="ja-JP" altLang="en-US" sz="900" b="1" dirty="0">
                <a:highlight>
                  <a:srgbClr val="FFFF00"/>
                </a:highlight>
                <a:latin typeface="Meiryo UI" panose="020B0604030504040204" pitchFamily="50" charset="-128"/>
                <a:ea typeface="Meiryo UI" panose="020B0604030504040204" pitchFamily="50" charset="-128"/>
              </a:rPr>
              <a:t>程度沈下</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26" name="テキスト ボックス 125">
            <a:extLst>
              <a:ext uri="{FF2B5EF4-FFF2-40B4-BE49-F238E27FC236}">
                <a16:creationId xmlns:a16="http://schemas.microsoft.com/office/drawing/2014/main" id="{92EDD234-DFCA-0EB7-7487-7F8E8BA32361}"/>
              </a:ext>
            </a:extLst>
          </p:cNvPr>
          <p:cNvSpPr txBox="1"/>
          <p:nvPr/>
        </p:nvSpPr>
        <p:spPr>
          <a:xfrm>
            <a:off x="3943796" y="3944518"/>
            <a:ext cx="1139704" cy="415498"/>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液状化対策して建築することで、危険性を低減</a:t>
            </a:r>
            <a:endParaRPr lang="ja-JP" altLang="ja-JP" sz="900" b="1" dirty="0">
              <a:latin typeface="Meiryo UI" panose="020B0604030504040204" pitchFamily="50" charset="-128"/>
              <a:ea typeface="Meiryo UI" panose="020B0604030504040204" pitchFamily="50" charset="-128"/>
            </a:endParaRPr>
          </a:p>
        </p:txBody>
      </p:sp>
      <p:pic>
        <p:nvPicPr>
          <p:cNvPr id="127" name="図 126">
            <a:extLst>
              <a:ext uri="{FF2B5EF4-FFF2-40B4-BE49-F238E27FC236}">
                <a16:creationId xmlns:a16="http://schemas.microsoft.com/office/drawing/2014/main" id="{E6FF8323-1FFF-DF95-687C-67CDA522B2D9}"/>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24969" y="3912465"/>
            <a:ext cx="353076" cy="373845"/>
          </a:xfrm>
          <a:prstGeom prst="rect">
            <a:avLst/>
          </a:prstGeom>
        </p:spPr>
      </p:pic>
      <p:sp>
        <p:nvSpPr>
          <p:cNvPr id="1025" name="テキスト ボックス 1024">
            <a:extLst>
              <a:ext uri="{FF2B5EF4-FFF2-40B4-BE49-F238E27FC236}">
                <a16:creationId xmlns:a16="http://schemas.microsoft.com/office/drawing/2014/main" id="{8227E6AF-FF04-2774-3C15-3AF645DD680F}"/>
              </a:ext>
            </a:extLst>
          </p:cNvPr>
          <p:cNvSpPr txBox="1"/>
          <p:nvPr/>
        </p:nvSpPr>
        <p:spPr>
          <a:xfrm>
            <a:off x="1111249" y="5560065"/>
            <a:ext cx="2763319"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地震による負傷の</a:t>
            </a:r>
            <a:r>
              <a:rPr lang="en-US" altLang="ja-JP" sz="900" b="1" dirty="0">
                <a:highlight>
                  <a:srgbClr val="FFFF00"/>
                </a:highlight>
                <a:latin typeface="Meiryo UI" panose="020B0604030504040204" pitchFamily="50" charset="-128"/>
                <a:ea typeface="Meiryo UI" panose="020B0604030504040204" pitchFamily="50" charset="-128"/>
              </a:rPr>
              <a:t>3</a:t>
            </a:r>
            <a:r>
              <a:rPr lang="ja-JP" altLang="en-US" sz="900" b="1" dirty="0">
                <a:highlight>
                  <a:srgbClr val="FFFF00"/>
                </a:highlight>
                <a:latin typeface="Meiryo UI" panose="020B0604030504040204" pitchFamily="50" charset="-128"/>
                <a:ea typeface="Meiryo UI" panose="020B0604030504040204" pitchFamily="50" charset="-128"/>
              </a:rPr>
              <a:t>～</a:t>
            </a:r>
            <a:r>
              <a:rPr lang="en-US" altLang="ja-JP" sz="900" b="1" dirty="0">
                <a:highlight>
                  <a:srgbClr val="FFFF00"/>
                </a:highlight>
                <a:latin typeface="Meiryo UI" panose="020B0604030504040204" pitchFamily="50" charset="-128"/>
                <a:ea typeface="Meiryo UI" panose="020B0604030504040204" pitchFamily="50" charset="-128"/>
              </a:rPr>
              <a:t>5</a:t>
            </a:r>
            <a:r>
              <a:rPr lang="ja-JP" altLang="en-US" sz="900" b="1" dirty="0">
                <a:highlight>
                  <a:srgbClr val="FFFF00"/>
                </a:highlight>
                <a:latin typeface="Meiryo UI" panose="020B0604030504040204" pitchFamily="50" charset="-128"/>
                <a:ea typeface="Meiryo UI" panose="020B0604030504040204" pitchFamily="50" charset="-128"/>
              </a:rPr>
              <a:t>割は「家具転倒」が原因</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027" name="テキスト ボックス 1026">
            <a:extLst>
              <a:ext uri="{FF2B5EF4-FFF2-40B4-BE49-F238E27FC236}">
                <a16:creationId xmlns:a16="http://schemas.microsoft.com/office/drawing/2014/main" id="{6A4A347F-75F3-BB95-034A-19CE476FD793}"/>
              </a:ext>
            </a:extLst>
          </p:cNvPr>
          <p:cNvSpPr txBox="1"/>
          <p:nvPr/>
        </p:nvSpPr>
        <p:spPr>
          <a:xfrm>
            <a:off x="3943796" y="5456370"/>
            <a:ext cx="1162766"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家具の転倒・落下等を防ぎ、被害を低減</a:t>
            </a:r>
            <a:endParaRPr lang="ja-JP" altLang="ja-JP" sz="900" b="1" dirty="0">
              <a:latin typeface="Meiryo UI" panose="020B0604030504040204" pitchFamily="50" charset="-128"/>
              <a:ea typeface="Meiryo UI" panose="020B0604030504040204" pitchFamily="50" charset="-128"/>
            </a:endParaRPr>
          </a:p>
        </p:txBody>
      </p:sp>
      <p:pic>
        <p:nvPicPr>
          <p:cNvPr id="1029" name="図 1028">
            <a:extLst>
              <a:ext uri="{FF2B5EF4-FFF2-40B4-BE49-F238E27FC236}">
                <a16:creationId xmlns:a16="http://schemas.microsoft.com/office/drawing/2014/main" id="{44195D00-CF34-41EB-7897-B9EC4A574C27}"/>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29975" y="5401907"/>
            <a:ext cx="353076" cy="373845"/>
          </a:xfrm>
          <a:prstGeom prst="rect">
            <a:avLst/>
          </a:prstGeom>
        </p:spPr>
      </p:pic>
      <p:sp>
        <p:nvSpPr>
          <p:cNvPr id="1034" name="テキスト ボックス 1033">
            <a:extLst>
              <a:ext uri="{FF2B5EF4-FFF2-40B4-BE49-F238E27FC236}">
                <a16:creationId xmlns:a16="http://schemas.microsoft.com/office/drawing/2014/main" id="{7C7DFB9E-9905-7D3B-04F8-879C5D8986DC}"/>
              </a:ext>
            </a:extLst>
          </p:cNvPr>
          <p:cNvSpPr txBox="1"/>
          <p:nvPr/>
        </p:nvSpPr>
        <p:spPr>
          <a:xfrm>
            <a:off x="1819677" y="6908260"/>
            <a:ext cx="1975684"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大阪府北部地震で人的被害発生</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035" name="テキスト ボックス 1034">
            <a:extLst>
              <a:ext uri="{FF2B5EF4-FFF2-40B4-BE49-F238E27FC236}">
                <a16:creationId xmlns:a16="http://schemas.microsoft.com/office/drawing/2014/main" id="{2298E244-F9C6-7D71-1313-12FE46F52B88}"/>
              </a:ext>
            </a:extLst>
          </p:cNvPr>
          <p:cNvSpPr txBox="1"/>
          <p:nvPr/>
        </p:nvSpPr>
        <p:spPr>
          <a:xfrm>
            <a:off x="3943795" y="6773039"/>
            <a:ext cx="1209697"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ブロック塀対策により人的被害を低減</a:t>
            </a:r>
            <a:endParaRPr lang="ja-JP" altLang="ja-JP" sz="900" b="1" dirty="0">
              <a:latin typeface="Meiryo UI" panose="020B0604030504040204" pitchFamily="50" charset="-128"/>
              <a:ea typeface="Meiryo UI" panose="020B0604030504040204" pitchFamily="50" charset="-128"/>
            </a:endParaRPr>
          </a:p>
        </p:txBody>
      </p:sp>
      <p:pic>
        <p:nvPicPr>
          <p:cNvPr id="1036" name="図 1035">
            <a:extLst>
              <a:ext uri="{FF2B5EF4-FFF2-40B4-BE49-F238E27FC236}">
                <a16:creationId xmlns:a16="http://schemas.microsoft.com/office/drawing/2014/main" id="{011E9710-9681-45E7-E736-106AC0C6C6F8}"/>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29975" y="6718576"/>
            <a:ext cx="353076" cy="373845"/>
          </a:xfrm>
          <a:prstGeom prst="rect">
            <a:avLst/>
          </a:prstGeom>
        </p:spPr>
      </p:pic>
      <p:sp>
        <p:nvSpPr>
          <p:cNvPr id="1037" name="テキスト ボックス 1036">
            <a:extLst>
              <a:ext uri="{FF2B5EF4-FFF2-40B4-BE49-F238E27FC236}">
                <a16:creationId xmlns:a16="http://schemas.microsoft.com/office/drawing/2014/main" id="{C382F042-F905-274C-71B4-340BC5F31461}"/>
              </a:ext>
            </a:extLst>
          </p:cNvPr>
          <p:cNvSpPr txBox="1"/>
          <p:nvPr/>
        </p:nvSpPr>
        <p:spPr>
          <a:xfrm>
            <a:off x="775846" y="8172386"/>
            <a:ext cx="2871511"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生き埋めになった場合、</a:t>
            </a:r>
            <a:r>
              <a:rPr lang="en-US" altLang="ja-JP" sz="900" b="1" dirty="0">
                <a:highlight>
                  <a:srgbClr val="FFFF00"/>
                </a:highlight>
                <a:latin typeface="Meiryo UI" panose="020B0604030504040204" pitchFamily="50" charset="-128"/>
                <a:ea typeface="Meiryo UI" panose="020B0604030504040204" pitchFamily="50" charset="-128"/>
              </a:rPr>
              <a:t>72</a:t>
            </a:r>
            <a:r>
              <a:rPr lang="ja-JP" altLang="en-US" sz="900" b="1" dirty="0">
                <a:highlight>
                  <a:srgbClr val="FFFF00"/>
                </a:highlight>
                <a:latin typeface="Meiryo UI" panose="020B0604030504040204" pitchFamily="50" charset="-128"/>
                <a:ea typeface="Meiryo UI" panose="020B0604030504040204" pitchFamily="50" charset="-128"/>
              </a:rPr>
              <a:t>時間を超えると生存率が低下</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038" name="テキスト ボックス 1037">
            <a:extLst>
              <a:ext uri="{FF2B5EF4-FFF2-40B4-BE49-F238E27FC236}">
                <a16:creationId xmlns:a16="http://schemas.microsoft.com/office/drawing/2014/main" id="{E1E3A05D-0851-BD57-707B-4CF42FCA18A1}"/>
              </a:ext>
            </a:extLst>
          </p:cNvPr>
          <p:cNvSpPr txBox="1"/>
          <p:nvPr/>
        </p:nvSpPr>
        <p:spPr>
          <a:xfrm>
            <a:off x="3943796" y="8068991"/>
            <a:ext cx="2662984"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阪神・淡路大震災では、８割が近隣住民により救助されている</a:t>
            </a:r>
            <a:endParaRPr lang="ja-JP" altLang="ja-JP" sz="900" b="1" dirty="0">
              <a:latin typeface="Meiryo UI" panose="020B0604030504040204" pitchFamily="50" charset="-128"/>
              <a:ea typeface="Meiryo UI" panose="020B0604030504040204" pitchFamily="50" charset="-128"/>
            </a:endParaRPr>
          </a:p>
        </p:txBody>
      </p:sp>
      <p:pic>
        <p:nvPicPr>
          <p:cNvPr id="1039" name="図 1038">
            <a:extLst>
              <a:ext uri="{FF2B5EF4-FFF2-40B4-BE49-F238E27FC236}">
                <a16:creationId xmlns:a16="http://schemas.microsoft.com/office/drawing/2014/main" id="{8ACA7624-C946-AEB1-8C31-986CCE2BE838}"/>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29975" y="8001610"/>
            <a:ext cx="353076" cy="373845"/>
          </a:xfrm>
          <a:prstGeom prst="rect">
            <a:avLst/>
          </a:prstGeom>
        </p:spPr>
      </p:pic>
      <p:sp>
        <p:nvSpPr>
          <p:cNvPr id="1040" name="テキスト ボックス 1039">
            <a:extLst>
              <a:ext uri="{FF2B5EF4-FFF2-40B4-BE49-F238E27FC236}">
                <a16:creationId xmlns:a16="http://schemas.microsoft.com/office/drawing/2014/main" id="{307D9B90-1699-73B4-F7CF-DD8C2EB2449E}"/>
              </a:ext>
            </a:extLst>
          </p:cNvPr>
          <p:cNvSpPr txBox="1"/>
          <p:nvPr/>
        </p:nvSpPr>
        <p:spPr>
          <a:xfrm>
            <a:off x="3935790" y="9331823"/>
            <a:ext cx="1330779" cy="415498"/>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fontAlgn="ctr"/>
            <a:r>
              <a:rPr lang="ja-JP" altLang="en-US" sz="900" b="1" dirty="0">
                <a:latin typeface="Meiryo UI" panose="020B0604030504040204" pitchFamily="50" charset="-128"/>
                <a:ea typeface="Meiryo UI" panose="020B0604030504040204" pitchFamily="50" charset="-128"/>
              </a:rPr>
              <a:t>損害の程度に応じて保険金・共済金が支払われ、早期再建が可能</a:t>
            </a:r>
            <a:endParaRPr lang="ja-JP" altLang="ja-JP" sz="900" b="1" dirty="0">
              <a:latin typeface="Meiryo UI" panose="020B0604030504040204" pitchFamily="50" charset="-128"/>
              <a:ea typeface="Meiryo UI" panose="020B0604030504040204" pitchFamily="50" charset="-128"/>
            </a:endParaRPr>
          </a:p>
        </p:txBody>
      </p:sp>
      <p:pic>
        <p:nvPicPr>
          <p:cNvPr id="1041" name="図 1040">
            <a:extLst>
              <a:ext uri="{FF2B5EF4-FFF2-40B4-BE49-F238E27FC236}">
                <a16:creationId xmlns:a16="http://schemas.microsoft.com/office/drawing/2014/main" id="{FAA6DBDB-4909-3ABA-CBA7-5998A1CD941F}"/>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21969" y="9279267"/>
            <a:ext cx="353076" cy="373845"/>
          </a:xfrm>
          <a:prstGeom prst="rect">
            <a:avLst/>
          </a:prstGeom>
        </p:spPr>
      </p:pic>
      <p:sp>
        <p:nvSpPr>
          <p:cNvPr id="1042" name="テキスト ボックス 1041">
            <a:extLst>
              <a:ext uri="{FF2B5EF4-FFF2-40B4-BE49-F238E27FC236}">
                <a16:creationId xmlns:a16="http://schemas.microsoft.com/office/drawing/2014/main" id="{5E298B1A-9D5A-C1DD-191B-0B883D407E41}"/>
              </a:ext>
            </a:extLst>
          </p:cNvPr>
          <p:cNvSpPr txBox="1"/>
          <p:nvPr/>
        </p:nvSpPr>
        <p:spPr>
          <a:xfrm>
            <a:off x="1619252" y="9386225"/>
            <a:ext cx="1968118" cy="461665"/>
          </a:xfrm>
          <a:prstGeom prst="rect">
            <a:avLst/>
          </a:prstGeom>
          <a:noFill/>
          <a:ln>
            <a:noFill/>
          </a:ln>
        </p:spPr>
        <p:txBody>
          <a:bodyPr wrap="square" lIns="36000" rIns="0">
            <a:spAutoFit/>
          </a:bodyPr>
          <a:lstStyle/>
          <a:p>
            <a:pPr marL="142875" algn="l" fontAlgn="ctr"/>
            <a:r>
              <a:rPr lang="ja-JP" altLang="en-US" sz="800" b="1" dirty="0">
                <a:highlight>
                  <a:srgbClr val="FFFF00"/>
                </a:highlight>
                <a:latin typeface="Meiryo UI" panose="020B0604030504040204" pitchFamily="50" charset="-128"/>
                <a:ea typeface="Meiryo UI" panose="020B0604030504040204" pitchFamily="50" charset="-128"/>
              </a:rPr>
              <a:t>東日本大震災の実績</a:t>
            </a:r>
            <a:endParaRPr lang="en-US" altLang="ja-JP" sz="800" b="1" dirty="0">
              <a:highlight>
                <a:srgbClr val="FFFF00"/>
              </a:highlight>
              <a:latin typeface="Meiryo UI" panose="020B0604030504040204" pitchFamily="50" charset="-128"/>
              <a:ea typeface="Meiryo UI" panose="020B0604030504040204" pitchFamily="50" charset="-128"/>
            </a:endParaRPr>
          </a:p>
          <a:p>
            <a:pPr marL="142875" algn="l" fontAlgn="ctr"/>
            <a:r>
              <a:rPr lang="ja-JP" altLang="en-US" sz="800" b="1" dirty="0">
                <a:highlight>
                  <a:srgbClr val="FFFF00"/>
                </a:highlight>
                <a:latin typeface="Meiryo UI" panose="020B0604030504040204" pitchFamily="50" charset="-128"/>
                <a:ea typeface="Meiryo UI" panose="020B0604030504040204" pitchFamily="50" charset="-128"/>
              </a:rPr>
              <a:t>全壊・新築の場合、公的支援＋義援金を合せても約</a:t>
            </a:r>
            <a:r>
              <a:rPr lang="en-US" altLang="ja-JP" sz="800" b="1" dirty="0">
                <a:highlight>
                  <a:srgbClr val="FFFF00"/>
                </a:highlight>
                <a:latin typeface="Meiryo UI" panose="020B0604030504040204" pitchFamily="50" charset="-128"/>
                <a:ea typeface="Meiryo UI" panose="020B0604030504040204" pitchFamily="50" charset="-128"/>
              </a:rPr>
              <a:t>400</a:t>
            </a:r>
            <a:r>
              <a:rPr lang="ja-JP" altLang="en-US" sz="800" b="1" dirty="0">
                <a:highlight>
                  <a:srgbClr val="FFFF00"/>
                </a:highlight>
                <a:latin typeface="Meiryo UI" panose="020B0604030504040204" pitchFamily="50" charset="-128"/>
                <a:ea typeface="Meiryo UI" panose="020B0604030504040204" pitchFamily="50" charset="-128"/>
              </a:rPr>
              <a:t>万円程度</a:t>
            </a:r>
            <a:endParaRPr lang="en-US" altLang="ja-JP" sz="800" b="1" dirty="0">
              <a:highlight>
                <a:srgbClr val="FFFF00"/>
              </a:highlight>
              <a:latin typeface="Meiryo UI" panose="020B0604030504040204" pitchFamily="50" charset="-128"/>
              <a:ea typeface="Meiryo UI" panose="020B0604030504040204" pitchFamily="50" charset="-128"/>
            </a:endParaRPr>
          </a:p>
        </p:txBody>
      </p:sp>
      <p:grpSp>
        <p:nvGrpSpPr>
          <p:cNvPr id="1045" name="グループ化 1044">
            <a:extLst>
              <a:ext uri="{FF2B5EF4-FFF2-40B4-BE49-F238E27FC236}">
                <a16:creationId xmlns:a16="http://schemas.microsoft.com/office/drawing/2014/main" id="{FDDCBBE6-7D66-7EEE-6BF7-D5D3DA57CC47}"/>
              </a:ext>
            </a:extLst>
          </p:cNvPr>
          <p:cNvGrpSpPr/>
          <p:nvPr/>
        </p:nvGrpSpPr>
        <p:grpSpPr>
          <a:xfrm>
            <a:off x="2168060" y="8377864"/>
            <a:ext cx="1304584" cy="1067042"/>
            <a:chOff x="6998623" y="6663829"/>
            <a:chExt cx="1477814" cy="1208730"/>
          </a:xfrm>
        </p:grpSpPr>
        <p:pic>
          <p:nvPicPr>
            <p:cNvPr id="1043" name="Picture 4" descr="住宅・生活再建費用">
              <a:extLst>
                <a:ext uri="{FF2B5EF4-FFF2-40B4-BE49-F238E27FC236}">
                  <a16:creationId xmlns:a16="http://schemas.microsoft.com/office/drawing/2014/main" id="{8ACC398B-AB6E-A5F2-0A59-F7B691DEFB17}"/>
                </a:ext>
              </a:extLst>
            </p:cNvPr>
            <p:cNvPicPr>
              <a:picLocks noChangeAspect="1" noChangeArrowheads="1"/>
            </p:cNvPicPr>
            <p:nvPr/>
          </p:nvPicPr>
          <p:blipFill rotWithShape="1">
            <a:blip r:embed="rId18" cstate="screen">
              <a:extLst>
                <a:ext uri="{28A0092B-C50C-407E-A947-70E740481C1C}">
                  <a14:useLocalDpi xmlns:a14="http://schemas.microsoft.com/office/drawing/2010/main"/>
                </a:ext>
              </a:extLst>
            </a:blip>
            <a:srcRect/>
            <a:stretch>
              <a:fillRect/>
            </a:stretch>
          </p:blipFill>
          <p:spPr bwMode="auto">
            <a:xfrm>
              <a:off x="6998623" y="6663829"/>
              <a:ext cx="1477814" cy="1208730"/>
            </a:xfrm>
            <a:prstGeom prst="rect">
              <a:avLst/>
            </a:prstGeom>
            <a:noFill/>
            <a:extLst>
              <a:ext uri="{909E8E84-426E-40DD-AFC4-6F175D3DCCD1}">
                <a14:hiddenFill xmlns:a14="http://schemas.microsoft.com/office/drawing/2010/main">
                  <a:solidFill>
                    <a:srgbClr val="FFFFFF"/>
                  </a:solidFill>
                </a14:hiddenFill>
              </a:ext>
            </a:extLst>
          </p:spPr>
        </p:pic>
        <p:sp>
          <p:nvSpPr>
            <p:cNvPr id="1044" name="テキスト ボックス 1043">
              <a:extLst>
                <a:ext uri="{FF2B5EF4-FFF2-40B4-BE49-F238E27FC236}">
                  <a16:creationId xmlns:a16="http://schemas.microsoft.com/office/drawing/2014/main" id="{78A3EB05-C064-0F8B-27C6-727595841034}"/>
                </a:ext>
              </a:extLst>
            </p:cNvPr>
            <p:cNvSpPr txBox="1"/>
            <p:nvPr/>
          </p:nvSpPr>
          <p:spPr>
            <a:xfrm>
              <a:off x="7938332" y="6711903"/>
              <a:ext cx="538105" cy="732856"/>
            </a:xfrm>
            <a:prstGeom prst="rect">
              <a:avLst/>
            </a:prstGeom>
            <a:solidFill>
              <a:schemeClr val="bg1"/>
            </a:solidFill>
            <a:ln>
              <a:solidFill>
                <a:schemeClr val="bg1"/>
              </a:solidFill>
            </a:ln>
          </p:spPr>
          <p:txBody>
            <a:bodyPr wrap="square" lIns="36000" tIns="0" rIns="0" bIns="0" anchor="ctr" anchorCtr="0">
              <a:noAutofit/>
            </a:bodyPr>
            <a:lstStyle/>
            <a:p>
              <a:pPr marL="142875" algn="l" fontAlgn="ctr"/>
              <a:endParaRPr lang="ja-JP" altLang="ja-JP" sz="900" b="1" dirty="0">
                <a:latin typeface="Meiryo UI" panose="020B0604030504040204" pitchFamily="50" charset="-128"/>
                <a:ea typeface="Meiryo UI" panose="020B0604030504040204" pitchFamily="50" charset="-128"/>
              </a:endParaRPr>
            </a:p>
          </p:txBody>
        </p:sp>
      </p:grpSp>
      <p:sp>
        <p:nvSpPr>
          <p:cNvPr id="1050" name="テキスト ボックス 1049">
            <a:extLst>
              <a:ext uri="{FF2B5EF4-FFF2-40B4-BE49-F238E27FC236}">
                <a16:creationId xmlns:a16="http://schemas.microsoft.com/office/drawing/2014/main" id="{6CDAF87F-EE78-7DB8-F2A9-47B05A17786E}"/>
              </a:ext>
            </a:extLst>
          </p:cNvPr>
          <p:cNvSpPr txBox="1"/>
          <p:nvPr/>
        </p:nvSpPr>
        <p:spPr>
          <a:xfrm>
            <a:off x="3002636" y="8541810"/>
            <a:ext cx="592713" cy="451406"/>
          </a:xfrm>
          <a:prstGeom prst="rect">
            <a:avLst/>
          </a:prstGeom>
          <a:noFill/>
        </p:spPr>
        <p:txBody>
          <a:bodyPr wrap="square" rtlCol="0">
            <a:spAutoFit/>
          </a:bodyPr>
          <a:lstStyle/>
          <a:p>
            <a:pPr>
              <a:lnSpc>
                <a:spcPts val="700"/>
              </a:lnSpc>
              <a:spcAft>
                <a:spcPts val="291"/>
              </a:spcAft>
            </a:pPr>
            <a:r>
              <a:rPr kumimoji="1" lang="ja-JP" altLang="en-US" sz="700" dirty="0">
                <a:latin typeface="BIZ UDPゴシック" panose="020B0400000000000000" pitchFamily="50" charset="-128"/>
                <a:ea typeface="BIZ UDPゴシック" panose="020B0400000000000000" pitchFamily="50" charset="-128"/>
              </a:rPr>
              <a:t>このほか、家財・引越費用等が必要</a:t>
            </a:r>
            <a:endParaRPr kumimoji="1" lang="en-US" altLang="ja-JP" sz="700" dirty="0">
              <a:latin typeface="BIZ UDPゴシック" panose="020B0400000000000000" pitchFamily="50" charset="-128"/>
              <a:ea typeface="BIZ UDPゴシック" panose="020B0400000000000000" pitchFamily="50" charset="-128"/>
            </a:endParaRPr>
          </a:p>
        </p:txBody>
      </p:sp>
      <p:sp>
        <p:nvSpPr>
          <p:cNvPr id="56" name="テキスト ボックス 55">
            <a:extLst>
              <a:ext uri="{FF2B5EF4-FFF2-40B4-BE49-F238E27FC236}">
                <a16:creationId xmlns:a16="http://schemas.microsoft.com/office/drawing/2014/main" id="{D0A1F4F9-42D2-9F8D-7F77-64CC1EF53436}"/>
              </a:ext>
            </a:extLst>
          </p:cNvPr>
          <p:cNvSpPr txBox="1"/>
          <p:nvPr/>
        </p:nvSpPr>
        <p:spPr>
          <a:xfrm>
            <a:off x="2806346" y="9633669"/>
            <a:ext cx="1293508" cy="215444"/>
          </a:xfrm>
          <a:prstGeom prst="rect">
            <a:avLst/>
          </a:prstGeom>
          <a:noFill/>
        </p:spPr>
        <p:txBody>
          <a:bodyPr wrap="square" rtlCol="0">
            <a:spAutoFit/>
          </a:bodyPr>
          <a:lstStyle/>
          <a:p>
            <a:pPr marL="88900" indent="-88900">
              <a:spcAft>
                <a:spcPts val="291"/>
              </a:spcAft>
            </a:pPr>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出典：内閣府</a:t>
            </a:r>
            <a:endParaRPr kumimoji="1" lang="en-US" altLang="ja-JP" sz="800" dirty="0">
              <a:latin typeface="BIZ UDPゴシック" panose="020B0400000000000000" pitchFamily="50" charset="-128"/>
              <a:ea typeface="BIZ UDPゴシック" panose="020B0400000000000000" pitchFamily="50" charset="-128"/>
            </a:endParaRPr>
          </a:p>
        </p:txBody>
      </p:sp>
      <p:sp>
        <p:nvSpPr>
          <p:cNvPr id="60" name="テキスト ボックス 59">
            <a:extLst>
              <a:ext uri="{FF2B5EF4-FFF2-40B4-BE49-F238E27FC236}">
                <a16:creationId xmlns:a16="http://schemas.microsoft.com/office/drawing/2014/main" id="{8F9E993E-FED6-BC1C-A5A1-1EAF7E2CE6E7}"/>
              </a:ext>
            </a:extLst>
          </p:cNvPr>
          <p:cNvSpPr txBox="1"/>
          <p:nvPr/>
        </p:nvSpPr>
        <p:spPr>
          <a:xfrm>
            <a:off x="5190444" y="404294"/>
            <a:ext cx="996817" cy="415498"/>
          </a:xfrm>
          <a:prstGeom prst="rect">
            <a:avLst/>
          </a:prstGeom>
          <a:noFill/>
        </p:spPr>
        <p:txBody>
          <a:bodyPr wrap="square" rtlCol="0">
            <a:spAutoFit/>
          </a:bodyPr>
          <a:lstStyle/>
          <a:p>
            <a:r>
              <a:rPr kumimoji="1" lang="ja-JP" altLang="en-US" sz="1050" dirty="0">
                <a:solidFill>
                  <a:srgbClr val="002060"/>
                </a:solidFill>
                <a:latin typeface="HGS創英角ﾎﾟｯﾌﾟ体" panose="040B0A00000000000000" pitchFamily="50" charset="-128"/>
                <a:ea typeface="HGS創英角ﾎﾟｯﾌﾟ体" panose="040B0A00000000000000" pitchFamily="50" charset="-128"/>
              </a:rPr>
              <a:t>同時に発生</a:t>
            </a:r>
            <a:endParaRPr kumimoji="1" lang="en-US" altLang="ja-JP" sz="1050" dirty="0">
              <a:solidFill>
                <a:srgbClr val="002060"/>
              </a:solidFill>
              <a:latin typeface="HGS創英角ﾎﾟｯﾌﾟ体" panose="040B0A00000000000000" pitchFamily="50" charset="-128"/>
              <a:ea typeface="HGS創英角ﾎﾟｯﾌﾟ体" panose="040B0A00000000000000" pitchFamily="50" charset="-128"/>
            </a:endParaRPr>
          </a:p>
          <a:p>
            <a:r>
              <a:rPr kumimoji="1" lang="ja-JP" altLang="en-US" sz="1050" dirty="0">
                <a:solidFill>
                  <a:srgbClr val="002060"/>
                </a:solidFill>
                <a:latin typeface="HGS創英角ﾎﾟｯﾌﾟ体" panose="040B0A00000000000000" pitchFamily="50" charset="-128"/>
                <a:ea typeface="HGS創英角ﾎﾟｯﾌﾟ体" panose="040B0A00000000000000" pitchFamily="50" charset="-128"/>
              </a:rPr>
              <a:t>するリスク</a:t>
            </a:r>
            <a:endParaRPr kumimoji="1" lang="ja-JP" altLang="en-US" sz="1100" dirty="0">
              <a:solidFill>
                <a:srgbClr val="002060"/>
              </a:solidFill>
              <a:latin typeface="HGS創英角ﾎﾟｯﾌﾟ体" panose="040B0A00000000000000" pitchFamily="50" charset="-128"/>
              <a:ea typeface="HGS創英角ﾎﾟｯﾌﾟ体" panose="040B0A00000000000000" pitchFamily="50" charset="-128"/>
            </a:endParaRPr>
          </a:p>
        </p:txBody>
      </p:sp>
      <p:sp>
        <p:nvSpPr>
          <p:cNvPr id="73" name="四角形: 角を丸くする 72">
            <a:extLst>
              <a:ext uri="{FF2B5EF4-FFF2-40B4-BE49-F238E27FC236}">
                <a16:creationId xmlns:a16="http://schemas.microsoft.com/office/drawing/2014/main" id="{2C517C5B-0262-9BA9-EAEA-CAD31F3682A7}"/>
              </a:ext>
            </a:extLst>
          </p:cNvPr>
          <p:cNvSpPr/>
          <p:nvPr/>
        </p:nvSpPr>
        <p:spPr>
          <a:xfrm>
            <a:off x="6001502" y="506217"/>
            <a:ext cx="298444" cy="258076"/>
          </a:xfrm>
          <a:prstGeom prst="roundRect">
            <a:avLst>
              <a:gd name="adj" fmla="val 22222"/>
            </a:avLst>
          </a:prstGeom>
          <a:solidFill>
            <a:srgbClr val="002060"/>
          </a:solidFill>
        </p:spPr>
        <p:txBody>
          <a:bodyPr wrap="square" rtlCol="0" anchor="ctr" anchorCtr="0">
            <a:noAutofit/>
          </a:bodyPr>
          <a:lstStyle/>
          <a:p>
            <a:pPr algn="ctr"/>
            <a:r>
              <a:rPr kumimoji="1" lang="ja-JP" altLang="en-US" sz="1400" b="1" dirty="0">
                <a:solidFill>
                  <a:schemeClr val="bg1">
                    <a:lumMod val="95000"/>
                  </a:schemeClr>
                </a:solidFill>
                <a:latin typeface="BIZ UDPゴシック" panose="020B0400000000000000" pitchFamily="50" charset="-128"/>
                <a:ea typeface="BIZ UDPゴシック" panose="020B0400000000000000" pitchFamily="50" charset="-128"/>
              </a:rPr>
              <a:t>２</a:t>
            </a:r>
          </a:p>
        </p:txBody>
      </p:sp>
      <p:sp>
        <p:nvSpPr>
          <p:cNvPr id="76" name="四角形: 角を丸くする 75">
            <a:extLst>
              <a:ext uri="{FF2B5EF4-FFF2-40B4-BE49-F238E27FC236}">
                <a16:creationId xmlns:a16="http://schemas.microsoft.com/office/drawing/2014/main" id="{6ED32861-6EC4-D4A7-7E73-BCE92B91C7C4}"/>
              </a:ext>
            </a:extLst>
          </p:cNvPr>
          <p:cNvSpPr/>
          <p:nvPr/>
        </p:nvSpPr>
        <p:spPr>
          <a:xfrm>
            <a:off x="6334565" y="506217"/>
            <a:ext cx="298444" cy="258076"/>
          </a:xfrm>
          <a:prstGeom prst="roundRect">
            <a:avLst>
              <a:gd name="adj" fmla="val 22222"/>
            </a:avLst>
          </a:prstGeom>
          <a:solidFill>
            <a:srgbClr val="002060"/>
          </a:solidFill>
        </p:spPr>
        <p:txBody>
          <a:bodyPr wrap="square" rtlCol="0" anchor="ctr" anchorCtr="0">
            <a:noAutofit/>
          </a:bodyPr>
          <a:lstStyle/>
          <a:p>
            <a:pPr algn="ctr"/>
            <a:r>
              <a:rPr kumimoji="1" lang="ja-JP" altLang="en-US" sz="1400" b="1" dirty="0">
                <a:solidFill>
                  <a:schemeClr val="bg1">
                    <a:lumMod val="95000"/>
                  </a:schemeClr>
                </a:solidFill>
                <a:latin typeface="BIZ UDPゴシック" panose="020B0400000000000000" pitchFamily="50" charset="-128"/>
                <a:ea typeface="BIZ UDPゴシック" panose="020B0400000000000000" pitchFamily="50" charset="-128"/>
              </a:rPr>
              <a:t>３</a:t>
            </a:r>
          </a:p>
        </p:txBody>
      </p:sp>
      <p:pic>
        <p:nvPicPr>
          <p:cNvPr id="2050" name="Picture 2">
            <a:extLst>
              <a:ext uri="{FF2B5EF4-FFF2-40B4-BE49-F238E27FC236}">
                <a16:creationId xmlns:a16="http://schemas.microsoft.com/office/drawing/2014/main" id="{10AE4579-06C5-BCD5-328A-226B86CE9B31}"/>
              </a:ext>
            </a:extLst>
          </p:cNvPr>
          <p:cNvPicPr>
            <a:picLocks noChangeAspect="1" noChangeArrowheads="1"/>
          </p:cNvPicPr>
          <p:nvPr/>
        </p:nvPicPr>
        <p:blipFill>
          <a:blip r:embed="rId19" cstate="screen">
            <a:extLst>
              <a:ext uri="{28A0092B-C50C-407E-A947-70E740481C1C}">
                <a14:useLocalDpi xmlns:a14="http://schemas.microsoft.com/office/drawing/2010/main"/>
              </a:ext>
            </a:extLst>
          </a:blip>
          <a:srcRect/>
          <a:stretch>
            <a:fillRect/>
          </a:stretch>
        </p:blipFill>
        <p:spPr bwMode="auto">
          <a:xfrm>
            <a:off x="5156356" y="2290569"/>
            <a:ext cx="1477008" cy="324000"/>
          </a:xfrm>
          <a:prstGeom prst="rect">
            <a:avLst/>
          </a:prstGeom>
          <a:noFill/>
          <a:extLst>
            <a:ext uri="{909E8E84-426E-40DD-AFC4-6F175D3DCCD1}">
              <a14:hiddenFill xmlns:a14="http://schemas.microsoft.com/office/drawing/2010/main">
                <a:solidFill>
                  <a:srgbClr val="FFFFFF"/>
                </a:solidFill>
              </a14:hiddenFill>
            </a:ext>
          </a:extLst>
        </p:spPr>
      </p:pic>
      <p:sp>
        <p:nvSpPr>
          <p:cNvPr id="92" name="正方形/長方形 91">
            <a:extLst>
              <a:ext uri="{FF2B5EF4-FFF2-40B4-BE49-F238E27FC236}">
                <a16:creationId xmlns:a16="http://schemas.microsoft.com/office/drawing/2014/main" id="{75902512-E174-526F-2B54-5C523924CC4A}"/>
              </a:ext>
            </a:extLst>
          </p:cNvPr>
          <p:cNvSpPr/>
          <p:nvPr/>
        </p:nvSpPr>
        <p:spPr>
          <a:xfrm>
            <a:off x="5151108" y="2381350"/>
            <a:ext cx="1183309" cy="1530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fontAlgn="ctr">
              <a:spcBef>
                <a:spcPts val="600"/>
              </a:spcBef>
              <a:spcAft>
                <a:spcPts val="600"/>
              </a:spcAft>
            </a:pPr>
            <a:r>
              <a:rPr lang="ja-JP" altLang="en-US" sz="900" b="1" dirty="0">
                <a:solidFill>
                  <a:schemeClr val="tx1"/>
                </a:solidFill>
                <a:latin typeface="BIZ UDPゴシック" panose="020B0400000000000000" pitchFamily="50" charset="-128"/>
                <a:ea typeface="BIZ UDPゴシック" panose="020B0400000000000000" pitchFamily="50" charset="-128"/>
              </a:rPr>
              <a:t>○○市 住宅耐震化</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p:txBody>
      </p:sp>
      <p:pic>
        <p:nvPicPr>
          <p:cNvPr id="99" name="Picture 2">
            <a:extLst>
              <a:ext uri="{FF2B5EF4-FFF2-40B4-BE49-F238E27FC236}">
                <a16:creationId xmlns:a16="http://schemas.microsoft.com/office/drawing/2014/main" id="{1AC748FB-E3EE-E6B3-D4B3-BB59B138B78C}"/>
              </a:ext>
            </a:extLst>
          </p:cNvPr>
          <p:cNvPicPr>
            <a:picLocks noChangeAspect="1" noChangeArrowheads="1"/>
          </p:cNvPicPr>
          <p:nvPr/>
        </p:nvPicPr>
        <p:blipFill>
          <a:blip r:embed="rId20" cstate="screen">
            <a:extLst>
              <a:ext uri="{28A0092B-C50C-407E-A947-70E740481C1C}">
                <a14:useLocalDpi xmlns:a14="http://schemas.microsoft.com/office/drawing/2010/main"/>
              </a:ext>
            </a:extLst>
          </a:blip>
          <a:srcRect/>
          <a:stretch>
            <a:fillRect/>
          </a:stretch>
        </p:blipFill>
        <p:spPr bwMode="auto">
          <a:xfrm>
            <a:off x="5083499" y="4074567"/>
            <a:ext cx="1567971" cy="324000"/>
          </a:xfrm>
          <a:prstGeom prst="rect">
            <a:avLst/>
          </a:prstGeom>
          <a:noFill/>
          <a:extLst>
            <a:ext uri="{909E8E84-426E-40DD-AFC4-6F175D3DCCD1}">
              <a14:hiddenFill xmlns:a14="http://schemas.microsoft.com/office/drawing/2010/main">
                <a:solidFill>
                  <a:srgbClr val="FFFFFF"/>
                </a:solidFill>
              </a14:hiddenFill>
            </a:ext>
          </a:extLst>
        </p:spPr>
      </p:pic>
      <p:sp>
        <p:nvSpPr>
          <p:cNvPr id="104" name="正方形/長方形 103">
            <a:extLst>
              <a:ext uri="{FF2B5EF4-FFF2-40B4-BE49-F238E27FC236}">
                <a16:creationId xmlns:a16="http://schemas.microsoft.com/office/drawing/2014/main" id="{B5F56408-26DD-4B5A-D280-27C46E169192}"/>
              </a:ext>
            </a:extLst>
          </p:cNvPr>
          <p:cNvSpPr/>
          <p:nvPr/>
        </p:nvSpPr>
        <p:spPr>
          <a:xfrm>
            <a:off x="5049045" y="4153568"/>
            <a:ext cx="1329660" cy="1530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fontAlgn="ctr">
              <a:spcBef>
                <a:spcPts val="600"/>
              </a:spcBef>
              <a:spcAft>
                <a:spcPts val="600"/>
              </a:spcAft>
            </a:pPr>
            <a:r>
              <a:rPr lang="ja-JP" altLang="en-US" sz="900" b="1" dirty="0">
                <a:solidFill>
                  <a:schemeClr val="tx1"/>
                </a:solidFill>
                <a:latin typeface="BIZ UDPゴシック" panose="020B0400000000000000" pitchFamily="50" charset="-128"/>
                <a:ea typeface="BIZ UDPゴシック" panose="020B0400000000000000" pitchFamily="50" charset="-128"/>
              </a:rPr>
              <a:t>○○市 液状化マップ</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p:txBody>
      </p:sp>
      <p:pic>
        <p:nvPicPr>
          <p:cNvPr id="105" name="Picture 2">
            <a:extLst>
              <a:ext uri="{FF2B5EF4-FFF2-40B4-BE49-F238E27FC236}">
                <a16:creationId xmlns:a16="http://schemas.microsoft.com/office/drawing/2014/main" id="{445C4C3B-425D-A555-D813-B60EB25813AC}"/>
              </a:ext>
            </a:extLst>
          </p:cNvPr>
          <p:cNvPicPr>
            <a:picLocks noChangeAspect="1" noChangeArrowheads="1"/>
          </p:cNvPicPr>
          <p:nvPr/>
        </p:nvPicPr>
        <p:blipFill>
          <a:blip r:embed="rId21" cstate="screen">
            <a:extLst>
              <a:ext uri="{28A0092B-C50C-407E-A947-70E740481C1C}">
                <a14:useLocalDpi xmlns:a14="http://schemas.microsoft.com/office/drawing/2010/main"/>
              </a:ext>
            </a:extLst>
          </a:blip>
          <a:srcRect/>
          <a:stretch>
            <a:fillRect/>
          </a:stretch>
        </p:blipFill>
        <p:spPr bwMode="auto">
          <a:xfrm>
            <a:off x="5106561" y="5437928"/>
            <a:ext cx="1544913" cy="324000"/>
          </a:xfrm>
          <a:prstGeom prst="rect">
            <a:avLst/>
          </a:prstGeom>
          <a:noFill/>
          <a:extLst>
            <a:ext uri="{909E8E84-426E-40DD-AFC4-6F175D3DCCD1}">
              <a14:hiddenFill xmlns:a14="http://schemas.microsoft.com/office/drawing/2010/main">
                <a:solidFill>
                  <a:srgbClr val="FFFFFF"/>
                </a:solidFill>
              </a14:hiddenFill>
            </a:ext>
          </a:extLst>
        </p:spPr>
      </p:pic>
      <p:sp>
        <p:nvSpPr>
          <p:cNvPr id="116" name="正方形/長方形 115">
            <a:extLst>
              <a:ext uri="{FF2B5EF4-FFF2-40B4-BE49-F238E27FC236}">
                <a16:creationId xmlns:a16="http://schemas.microsoft.com/office/drawing/2014/main" id="{AD15BC46-7314-66F8-F140-1E0E9743E317}"/>
              </a:ext>
            </a:extLst>
          </p:cNvPr>
          <p:cNvSpPr/>
          <p:nvPr/>
        </p:nvSpPr>
        <p:spPr>
          <a:xfrm>
            <a:off x="5121839" y="5522631"/>
            <a:ext cx="1183309" cy="1530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fontAlgn="ctr">
              <a:spcBef>
                <a:spcPts val="600"/>
              </a:spcBef>
              <a:spcAft>
                <a:spcPts val="600"/>
              </a:spcAft>
            </a:pPr>
            <a:r>
              <a:rPr lang="ja-JP" altLang="en-US" sz="900" b="1" dirty="0">
                <a:solidFill>
                  <a:schemeClr val="tx1"/>
                </a:solidFill>
                <a:latin typeface="BIZ UDPゴシック" panose="020B0400000000000000" pitchFamily="50" charset="-128"/>
                <a:ea typeface="BIZ UDPゴシック" panose="020B0400000000000000" pitchFamily="50" charset="-128"/>
              </a:rPr>
              <a:t>○○市 家具固定</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p:txBody>
      </p:sp>
      <p:pic>
        <p:nvPicPr>
          <p:cNvPr id="117" name="Picture 2">
            <a:extLst>
              <a:ext uri="{FF2B5EF4-FFF2-40B4-BE49-F238E27FC236}">
                <a16:creationId xmlns:a16="http://schemas.microsoft.com/office/drawing/2014/main" id="{84303E9E-9ED4-440B-4768-0C5ADBEABEB2}"/>
              </a:ext>
            </a:extLst>
          </p:cNvPr>
          <p:cNvPicPr>
            <a:picLocks noChangeAspect="1" noChangeArrowheads="1"/>
          </p:cNvPicPr>
          <p:nvPr/>
        </p:nvPicPr>
        <p:blipFill>
          <a:blip r:embed="rId22" cstate="screen">
            <a:extLst>
              <a:ext uri="{28A0092B-C50C-407E-A947-70E740481C1C}">
                <a14:useLocalDpi xmlns:a14="http://schemas.microsoft.com/office/drawing/2010/main"/>
              </a:ext>
            </a:extLst>
          </a:blip>
          <a:srcRect/>
          <a:stretch>
            <a:fillRect/>
          </a:stretch>
        </p:blipFill>
        <p:spPr bwMode="auto">
          <a:xfrm>
            <a:off x="5147143" y="6763501"/>
            <a:ext cx="1504331" cy="324000"/>
          </a:xfrm>
          <a:prstGeom prst="rect">
            <a:avLst/>
          </a:prstGeom>
          <a:noFill/>
          <a:extLst>
            <a:ext uri="{909E8E84-426E-40DD-AFC4-6F175D3DCCD1}">
              <a14:hiddenFill xmlns:a14="http://schemas.microsoft.com/office/drawing/2010/main">
                <a:solidFill>
                  <a:srgbClr val="FFFFFF"/>
                </a:solidFill>
              </a14:hiddenFill>
            </a:ext>
          </a:extLst>
        </p:spPr>
      </p:pic>
      <p:sp>
        <p:nvSpPr>
          <p:cNvPr id="118" name="正方形/長方形 117">
            <a:extLst>
              <a:ext uri="{FF2B5EF4-FFF2-40B4-BE49-F238E27FC236}">
                <a16:creationId xmlns:a16="http://schemas.microsoft.com/office/drawing/2014/main" id="{2637F6A5-51C5-50FB-F443-E60F10F9C51E}"/>
              </a:ext>
            </a:extLst>
          </p:cNvPr>
          <p:cNvSpPr/>
          <p:nvPr/>
        </p:nvSpPr>
        <p:spPr>
          <a:xfrm>
            <a:off x="5154698" y="6856945"/>
            <a:ext cx="1183309" cy="1530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fontAlgn="ctr">
              <a:spcBef>
                <a:spcPts val="600"/>
              </a:spcBef>
              <a:spcAft>
                <a:spcPts val="600"/>
              </a:spcAft>
            </a:pPr>
            <a:r>
              <a:rPr lang="ja-JP" altLang="en-US" sz="900" b="1" dirty="0">
                <a:solidFill>
                  <a:schemeClr val="tx1"/>
                </a:solidFill>
                <a:latin typeface="BIZ UDPゴシック" panose="020B0400000000000000" pitchFamily="50" charset="-128"/>
                <a:ea typeface="BIZ UDPゴシック" panose="020B0400000000000000" pitchFamily="50" charset="-128"/>
              </a:rPr>
              <a:t>○○市 ブロック塀</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p:txBody>
      </p:sp>
      <p:pic>
        <p:nvPicPr>
          <p:cNvPr id="120" name="Picture 2">
            <a:extLst>
              <a:ext uri="{FF2B5EF4-FFF2-40B4-BE49-F238E27FC236}">
                <a16:creationId xmlns:a16="http://schemas.microsoft.com/office/drawing/2014/main" id="{A455F63B-FE54-869B-719F-C24D99671C87}"/>
              </a:ext>
            </a:extLst>
          </p:cNvPr>
          <p:cNvPicPr>
            <a:picLocks noChangeAspect="1" noChangeArrowheads="1"/>
          </p:cNvPicPr>
          <p:nvPr/>
        </p:nvPicPr>
        <p:blipFill>
          <a:blip r:embed="rId23" cstate="screen">
            <a:extLst>
              <a:ext uri="{28A0092B-C50C-407E-A947-70E740481C1C}">
                <a14:useLocalDpi xmlns:a14="http://schemas.microsoft.com/office/drawing/2010/main"/>
              </a:ext>
            </a:extLst>
          </a:blip>
          <a:srcRect/>
          <a:stretch>
            <a:fillRect/>
          </a:stretch>
        </p:blipFill>
        <p:spPr bwMode="auto">
          <a:xfrm>
            <a:off x="3897579" y="7737744"/>
            <a:ext cx="1562932" cy="324000"/>
          </a:xfrm>
          <a:prstGeom prst="rect">
            <a:avLst/>
          </a:prstGeom>
          <a:noFill/>
          <a:extLst>
            <a:ext uri="{909E8E84-426E-40DD-AFC4-6F175D3DCCD1}">
              <a14:hiddenFill xmlns:a14="http://schemas.microsoft.com/office/drawing/2010/main">
                <a:solidFill>
                  <a:srgbClr val="FFFFFF"/>
                </a:solidFill>
              </a14:hiddenFill>
            </a:ext>
          </a:extLst>
        </p:spPr>
      </p:pic>
      <p:sp>
        <p:nvSpPr>
          <p:cNvPr id="121" name="正方形/長方形 120">
            <a:extLst>
              <a:ext uri="{FF2B5EF4-FFF2-40B4-BE49-F238E27FC236}">
                <a16:creationId xmlns:a16="http://schemas.microsoft.com/office/drawing/2014/main" id="{3DEECB20-898D-E2C3-801E-067979D7BDBC}"/>
              </a:ext>
            </a:extLst>
          </p:cNvPr>
          <p:cNvSpPr/>
          <p:nvPr/>
        </p:nvSpPr>
        <p:spPr>
          <a:xfrm>
            <a:off x="3887124" y="7833870"/>
            <a:ext cx="1251168" cy="1530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fontAlgn="ctr">
              <a:spcBef>
                <a:spcPts val="600"/>
              </a:spcBef>
              <a:spcAft>
                <a:spcPts val="600"/>
              </a:spcAft>
            </a:pPr>
            <a:r>
              <a:rPr lang="ja-JP" altLang="en-US" sz="900" b="1" dirty="0">
                <a:solidFill>
                  <a:schemeClr val="tx1"/>
                </a:solidFill>
                <a:latin typeface="BIZ UDPゴシック" panose="020B0400000000000000" pitchFamily="50" charset="-128"/>
                <a:ea typeface="BIZ UDPゴシック" panose="020B0400000000000000" pitchFamily="50" charset="-128"/>
              </a:rPr>
              <a:t>○○市</a:t>
            </a:r>
            <a:r>
              <a:rPr lang="ja-JP" altLang="en-US" sz="800" b="1" dirty="0">
                <a:solidFill>
                  <a:schemeClr val="tx1"/>
                </a:solidFill>
                <a:latin typeface="BIZ UDPゴシック" panose="020B0400000000000000" pitchFamily="50" charset="-128"/>
                <a:ea typeface="BIZ UDPゴシック" panose="020B0400000000000000" pitchFamily="50" charset="-128"/>
              </a:rPr>
              <a:t> 自主防災組織</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p:txBody>
      </p:sp>
      <p:cxnSp>
        <p:nvCxnSpPr>
          <p:cNvPr id="1032" name="直線コネクタ 1031">
            <a:extLst>
              <a:ext uri="{FF2B5EF4-FFF2-40B4-BE49-F238E27FC236}">
                <a16:creationId xmlns:a16="http://schemas.microsoft.com/office/drawing/2014/main" id="{49728C38-E955-8D00-F4C5-65F6B63B40BE}"/>
              </a:ext>
            </a:extLst>
          </p:cNvPr>
          <p:cNvCxnSpPr/>
          <p:nvPr/>
        </p:nvCxnSpPr>
        <p:spPr>
          <a:xfrm>
            <a:off x="806567" y="5778188"/>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sp>
        <p:nvSpPr>
          <p:cNvPr id="1048" name="テキスト ボックス 1047">
            <a:extLst>
              <a:ext uri="{FF2B5EF4-FFF2-40B4-BE49-F238E27FC236}">
                <a16:creationId xmlns:a16="http://schemas.microsoft.com/office/drawing/2014/main" id="{D5E93F91-252F-6CA1-675A-06C52149850E}"/>
              </a:ext>
            </a:extLst>
          </p:cNvPr>
          <p:cNvSpPr txBox="1"/>
          <p:nvPr/>
        </p:nvSpPr>
        <p:spPr>
          <a:xfrm>
            <a:off x="5266572" y="9440123"/>
            <a:ext cx="1510266" cy="361637"/>
          </a:xfrm>
          <a:prstGeom prst="rect">
            <a:avLst/>
          </a:prstGeom>
          <a:noFill/>
        </p:spPr>
        <p:txBody>
          <a:bodyPr wrap="square" rtlCol="0">
            <a:spAutoFit/>
          </a:bodyPr>
          <a:lstStyle/>
          <a:p>
            <a:pPr marL="88900" indent="-88900">
              <a:lnSpc>
                <a:spcPts val="700"/>
              </a:lnSpc>
              <a:spcAft>
                <a:spcPts val="291"/>
              </a:spcAft>
            </a:pPr>
            <a:r>
              <a:rPr kumimoji="1" lang="en-US" altLang="ja-JP" sz="700" dirty="0">
                <a:latin typeface="BIZ UDPゴシック" panose="020B0400000000000000" pitchFamily="50" charset="-128"/>
                <a:ea typeface="BIZ UDPゴシック" panose="020B0400000000000000" pitchFamily="50" charset="-128"/>
              </a:rPr>
              <a:t>※</a:t>
            </a:r>
            <a:r>
              <a:rPr kumimoji="1" lang="ja-JP" altLang="en-US" sz="700" dirty="0">
                <a:latin typeface="BIZ UDPゴシック" panose="020B0400000000000000" pitchFamily="50" charset="-128"/>
                <a:ea typeface="BIZ UDPゴシック" panose="020B0400000000000000" pitchFamily="50" charset="-128"/>
              </a:rPr>
              <a:t>火災保険とセットで地震保険に加入できます。加入の際は保険会社にお問い合わせください。</a:t>
            </a:r>
            <a:endParaRPr kumimoji="1" lang="en-US" altLang="ja-JP" sz="700" dirty="0">
              <a:latin typeface="BIZ UDPゴシック" panose="020B0400000000000000" pitchFamily="50" charset="-128"/>
              <a:ea typeface="BIZ UDPゴシック" panose="020B0400000000000000" pitchFamily="50" charset="-128"/>
            </a:endParaRPr>
          </a:p>
        </p:txBody>
      </p:sp>
      <p:sp>
        <p:nvSpPr>
          <p:cNvPr id="32" name="テキスト ボックス 31">
            <a:extLst>
              <a:ext uri="{FF2B5EF4-FFF2-40B4-BE49-F238E27FC236}">
                <a16:creationId xmlns:a16="http://schemas.microsoft.com/office/drawing/2014/main" id="{F40D52B9-88D6-7495-7531-376874D96520}"/>
              </a:ext>
            </a:extLst>
          </p:cNvPr>
          <p:cNvSpPr txBox="1"/>
          <p:nvPr/>
        </p:nvSpPr>
        <p:spPr>
          <a:xfrm>
            <a:off x="5917250" y="280819"/>
            <a:ext cx="583635" cy="261610"/>
          </a:xfrm>
          <a:prstGeom prst="rect">
            <a:avLst/>
          </a:prstGeom>
          <a:noFill/>
        </p:spPr>
        <p:txBody>
          <a:bodyPr wrap="square" rtlCol="0">
            <a:spAutoFit/>
          </a:bodyPr>
          <a:lstStyle/>
          <a:p>
            <a:r>
              <a:rPr kumimoji="1" lang="ja-JP" altLang="en-US" sz="1050" dirty="0">
                <a:latin typeface="HGS創英角ﾎﾟｯﾌﾟ体" panose="040B0A00000000000000" pitchFamily="50" charset="-128"/>
                <a:ea typeface="HGS創英角ﾎﾟｯﾌﾟ体" panose="040B0A00000000000000" pitchFamily="50" charset="-128"/>
              </a:rPr>
              <a:t>津波</a:t>
            </a:r>
            <a:endParaRPr kumimoji="1" lang="ja-JP" altLang="en-US" sz="1100" dirty="0">
              <a:latin typeface="HGS創英角ﾎﾟｯﾌﾟ体" panose="040B0A00000000000000" pitchFamily="50" charset="-128"/>
              <a:ea typeface="HGS創英角ﾎﾟｯﾌﾟ体" panose="040B0A00000000000000" pitchFamily="50" charset="-128"/>
            </a:endParaRPr>
          </a:p>
        </p:txBody>
      </p:sp>
      <p:sp>
        <p:nvSpPr>
          <p:cNvPr id="59" name="テキスト ボックス 58">
            <a:extLst>
              <a:ext uri="{FF2B5EF4-FFF2-40B4-BE49-F238E27FC236}">
                <a16:creationId xmlns:a16="http://schemas.microsoft.com/office/drawing/2014/main" id="{46732397-8E20-7737-7325-5F8DFD0C3B0B}"/>
              </a:ext>
            </a:extLst>
          </p:cNvPr>
          <p:cNvSpPr txBox="1"/>
          <p:nvPr/>
        </p:nvSpPr>
        <p:spPr>
          <a:xfrm>
            <a:off x="6254688" y="280819"/>
            <a:ext cx="583635" cy="253916"/>
          </a:xfrm>
          <a:prstGeom prst="rect">
            <a:avLst/>
          </a:prstGeom>
          <a:noFill/>
        </p:spPr>
        <p:txBody>
          <a:bodyPr wrap="square" rtlCol="0">
            <a:spAutoFit/>
          </a:bodyPr>
          <a:lstStyle/>
          <a:p>
            <a:r>
              <a:rPr kumimoji="1" lang="ja-JP" altLang="en-US" sz="1050" dirty="0">
                <a:latin typeface="HGS創英角ﾎﾟｯﾌﾟ体" panose="040B0A00000000000000" pitchFamily="50" charset="-128"/>
                <a:ea typeface="HGS創英角ﾎﾟｯﾌﾟ体" panose="040B0A00000000000000" pitchFamily="50" charset="-128"/>
              </a:rPr>
              <a:t>火災</a:t>
            </a:r>
            <a:endParaRPr kumimoji="1" lang="ja-JP" altLang="en-US" sz="1100" dirty="0">
              <a:latin typeface="HGS創英角ﾎﾟｯﾌﾟ体" panose="040B0A00000000000000" pitchFamily="50" charset="-128"/>
              <a:ea typeface="HGS創英角ﾎﾟｯﾌﾟ体" panose="040B0A00000000000000" pitchFamily="50" charset="-128"/>
            </a:endParaRPr>
          </a:p>
        </p:txBody>
      </p:sp>
    </p:spTree>
    <p:extLst>
      <p:ext uri="{BB962C8B-B14F-4D97-AF65-F5344CB8AC3E}">
        <p14:creationId xmlns:p14="http://schemas.microsoft.com/office/powerpoint/2010/main" val="3879504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F2714B-226D-5E73-4F85-9C92E1CD174C}"/>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6E5FF87D-A323-220B-FCFB-C885DEC5D31C}"/>
              </a:ext>
            </a:extLst>
          </p:cNvPr>
          <p:cNvSpPr/>
          <p:nvPr/>
        </p:nvSpPr>
        <p:spPr>
          <a:xfrm>
            <a:off x="1" y="0"/>
            <a:ext cx="6858000" cy="232229"/>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F3BAAFD4-1DB0-E00C-52CA-955E6FD9543B}"/>
              </a:ext>
            </a:extLst>
          </p:cNvPr>
          <p:cNvSpPr/>
          <p:nvPr/>
        </p:nvSpPr>
        <p:spPr>
          <a:xfrm>
            <a:off x="1" y="9817181"/>
            <a:ext cx="6858000" cy="116115"/>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15">
            <a:extLst>
              <a:ext uri="{FF2B5EF4-FFF2-40B4-BE49-F238E27FC236}">
                <a16:creationId xmlns:a16="http://schemas.microsoft.com/office/drawing/2014/main" id="{83EA26C3-A043-CCBF-26EA-0AF8D6F5FFAE}"/>
              </a:ext>
            </a:extLst>
          </p:cNvPr>
          <p:cNvGrpSpPr/>
          <p:nvPr/>
        </p:nvGrpSpPr>
        <p:grpSpPr>
          <a:xfrm>
            <a:off x="152400" y="417865"/>
            <a:ext cx="6547658" cy="457186"/>
            <a:chOff x="152400" y="417865"/>
            <a:chExt cx="6547658" cy="457186"/>
          </a:xfrm>
        </p:grpSpPr>
        <p:cxnSp>
          <p:nvCxnSpPr>
            <p:cNvPr id="7" name="直線コネクタ 6">
              <a:extLst>
                <a:ext uri="{FF2B5EF4-FFF2-40B4-BE49-F238E27FC236}">
                  <a16:creationId xmlns:a16="http://schemas.microsoft.com/office/drawing/2014/main" id="{4C53F2D7-5AC5-0B67-A257-29F6B19F6933}"/>
                </a:ext>
              </a:extLst>
            </p:cNvPr>
            <p:cNvCxnSpPr>
              <a:cxnSpLocks/>
            </p:cNvCxnSpPr>
            <p:nvPr/>
          </p:nvCxnSpPr>
          <p:spPr>
            <a:xfrm flipV="1">
              <a:off x="406400" y="823101"/>
              <a:ext cx="6293658" cy="15376"/>
            </a:xfrm>
            <a:prstGeom prst="line">
              <a:avLst/>
            </a:prstGeom>
            <a:ln w="63500">
              <a:gradFill flip="none" rotWithShape="1">
                <a:gsLst>
                  <a:gs pos="0">
                    <a:srgbClr val="002060"/>
                  </a:gs>
                  <a:gs pos="74000">
                    <a:schemeClr val="accent1">
                      <a:lumMod val="45000"/>
                      <a:lumOff val="55000"/>
                    </a:schemeClr>
                  </a:gs>
                  <a:gs pos="83000">
                    <a:schemeClr val="accent1">
                      <a:lumMod val="45000"/>
                      <a:lumOff val="55000"/>
                    </a:schemeClr>
                  </a:gs>
                  <a:gs pos="100000">
                    <a:schemeClr val="accent1">
                      <a:lumMod val="30000"/>
                      <a:lumOff val="70000"/>
                    </a:schemeClr>
                  </a:gs>
                </a:gsLst>
                <a:lin ang="0" scaled="1"/>
                <a:tileRect/>
              </a:gradFill>
              <a:prstDash val="solid"/>
            </a:ln>
          </p:spPr>
          <p:style>
            <a:lnRef idx="2">
              <a:schemeClr val="accent1"/>
            </a:lnRef>
            <a:fillRef idx="0">
              <a:schemeClr val="accent1"/>
            </a:fillRef>
            <a:effectRef idx="1">
              <a:schemeClr val="accent1"/>
            </a:effectRef>
            <a:fontRef idx="minor">
              <a:schemeClr val="tx1"/>
            </a:fontRef>
          </p:style>
        </p:cxnSp>
        <p:sp>
          <p:nvSpPr>
            <p:cNvPr id="14" name="四角形: 角を丸くする 13">
              <a:extLst>
                <a:ext uri="{FF2B5EF4-FFF2-40B4-BE49-F238E27FC236}">
                  <a16:creationId xmlns:a16="http://schemas.microsoft.com/office/drawing/2014/main" id="{9CFE2B47-773C-34CA-1078-E8043079FB29}"/>
                </a:ext>
              </a:extLst>
            </p:cNvPr>
            <p:cNvSpPr/>
            <p:nvPr/>
          </p:nvSpPr>
          <p:spPr>
            <a:xfrm>
              <a:off x="152400" y="417865"/>
              <a:ext cx="508000" cy="457186"/>
            </a:xfrm>
            <a:prstGeom prst="roundRect">
              <a:avLst>
                <a:gd name="adj" fmla="val 22222"/>
              </a:avLst>
            </a:prstGeom>
            <a:solidFill>
              <a:srgbClr val="002060"/>
            </a:solidFill>
          </p:spPr>
          <p:txBody>
            <a:bodyPr wrap="square" rtlCol="0" anchor="ctr" anchorCtr="0">
              <a:noAutofit/>
            </a:bodyPr>
            <a:lstStyle/>
            <a:p>
              <a:pPr algn="ctr"/>
              <a:r>
                <a:rPr kumimoji="1" lang="ja-JP" altLang="en-US" sz="1400" b="1" dirty="0">
                  <a:solidFill>
                    <a:schemeClr val="bg1">
                      <a:lumMod val="95000"/>
                    </a:schemeClr>
                  </a:solidFill>
                  <a:latin typeface="BIZ UDPゴシック" panose="020B0400000000000000" pitchFamily="50" charset="-128"/>
                  <a:ea typeface="BIZ UDPゴシック" panose="020B0400000000000000" pitchFamily="50" charset="-128"/>
                </a:rPr>
                <a:t>２</a:t>
              </a:r>
            </a:p>
          </p:txBody>
        </p:sp>
      </p:grpSp>
      <p:grpSp>
        <p:nvGrpSpPr>
          <p:cNvPr id="19" name="グループ化 18">
            <a:extLst>
              <a:ext uri="{FF2B5EF4-FFF2-40B4-BE49-F238E27FC236}">
                <a16:creationId xmlns:a16="http://schemas.microsoft.com/office/drawing/2014/main" id="{E6FA2A85-021E-7F66-3CED-E3BA7258531E}"/>
              </a:ext>
            </a:extLst>
          </p:cNvPr>
          <p:cNvGrpSpPr/>
          <p:nvPr/>
        </p:nvGrpSpPr>
        <p:grpSpPr>
          <a:xfrm>
            <a:off x="99871" y="1018383"/>
            <a:ext cx="709309" cy="8743553"/>
            <a:chOff x="150788" y="1308514"/>
            <a:chExt cx="709309" cy="8743553"/>
          </a:xfrm>
        </p:grpSpPr>
        <p:sp>
          <p:nvSpPr>
            <p:cNvPr id="20" name="フリーフォーム: 図形 19">
              <a:extLst>
                <a:ext uri="{FF2B5EF4-FFF2-40B4-BE49-F238E27FC236}">
                  <a16:creationId xmlns:a16="http://schemas.microsoft.com/office/drawing/2014/main" id="{EA75DB20-EC7B-3267-B1A9-46BFFECF44EB}"/>
                </a:ext>
              </a:extLst>
            </p:cNvPr>
            <p:cNvSpPr/>
            <p:nvPr/>
          </p:nvSpPr>
          <p:spPr>
            <a:xfrm>
              <a:off x="211223" y="5744259"/>
              <a:ext cx="648874"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21" name="フリーフォーム: 図形 20">
              <a:extLst>
                <a:ext uri="{FF2B5EF4-FFF2-40B4-BE49-F238E27FC236}">
                  <a16:creationId xmlns:a16="http://schemas.microsoft.com/office/drawing/2014/main" id="{6040B447-9726-3680-502F-69DCB19B153D}"/>
                </a:ext>
              </a:extLst>
            </p:cNvPr>
            <p:cNvSpPr/>
            <p:nvPr/>
          </p:nvSpPr>
          <p:spPr>
            <a:xfrm>
              <a:off x="211523" y="4259673"/>
              <a:ext cx="647163"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4" name="フローチャート: 他ページ結合子 23">
              <a:extLst>
                <a:ext uri="{FF2B5EF4-FFF2-40B4-BE49-F238E27FC236}">
                  <a16:creationId xmlns:a16="http://schemas.microsoft.com/office/drawing/2014/main" id="{31DDADA0-AF85-1845-0776-FCE97C87E544}"/>
                </a:ext>
              </a:extLst>
            </p:cNvPr>
            <p:cNvSpPr/>
            <p:nvPr/>
          </p:nvSpPr>
          <p:spPr>
            <a:xfrm>
              <a:off x="211224" y="8736072"/>
              <a:ext cx="485514" cy="1315995"/>
            </a:xfrm>
            <a:prstGeom prst="flowChartOffpageConnector">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5" name="正方形/長方形 24">
              <a:extLst>
                <a:ext uri="{FF2B5EF4-FFF2-40B4-BE49-F238E27FC236}">
                  <a16:creationId xmlns:a16="http://schemas.microsoft.com/office/drawing/2014/main" id="{C439C97C-B9FC-BDFD-E6F5-2876041CCFEE}"/>
                </a:ext>
              </a:extLst>
            </p:cNvPr>
            <p:cNvSpPr/>
            <p:nvPr/>
          </p:nvSpPr>
          <p:spPr>
            <a:xfrm>
              <a:off x="211224" y="1308514"/>
              <a:ext cx="481213" cy="33855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E6ED72B7-3385-CE4B-DF30-266443B7ED5D}"/>
                </a:ext>
              </a:extLst>
            </p:cNvPr>
            <p:cNvSpPr/>
            <p:nvPr/>
          </p:nvSpPr>
          <p:spPr>
            <a:xfrm>
              <a:off x="211224" y="1685105"/>
              <a:ext cx="481213" cy="7050968"/>
            </a:xfrm>
            <a:prstGeom prst="rect">
              <a:avLst/>
            </a:prstGeom>
            <a:gradFill flip="none" rotWithShape="1">
              <a:gsLst>
                <a:gs pos="0">
                  <a:schemeClr val="tx1">
                    <a:lumMod val="65000"/>
                    <a:lumOff val="35000"/>
                  </a:schemeClr>
                </a:gs>
                <a:gs pos="93578">
                  <a:schemeClr val="bg1">
                    <a:lumMod val="85000"/>
                  </a:schemeClr>
                </a:gs>
                <a:gs pos="45000">
                  <a:schemeClr val="bg1">
                    <a:lumMod val="5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latin typeface="BIZ UDPゴシック" panose="020B0400000000000000" pitchFamily="50" charset="-128"/>
                <a:ea typeface="BIZ UDPゴシック" panose="020B0400000000000000" pitchFamily="50" charset="-128"/>
              </a:endParaRPr>
            </a:p>
          </p:txBody>
        </p:sp>
        <p:sp>
          <p:nvSpPr>
            <p:cNvPr id="27" name="テキスト ボックス 2064">
              <a:extLst>
                <a:ext uri="{FF2B5EF4-FFF2-40B4-BE49-F238E27FC236}">
                  <a16:creationId xmlns:a16="http://schemas.microsoft.com/office/drawing/2014/main" id="{E199EB6F-BCE1-1650-5948-C5071AC17523}"/>
                </a:ext>
              </a:extLst>
            </p:cNvPr>
            <p:cNvSpPr txBox="1"/>
            <p:nvPr/>
          </p:nvSpPr>
          <p:spPr>
            <a:xfrm>
              <a:off x="150788" y="1344201"/>
              <a:ext cx="611972" cy="2616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100" b="1" dirty="0">
                  <a:effectLst>
                    <a:glow rad="76200">
                      <a:schemeClr val="bg1"/>
                    </a:glow>
                  </a:effectLst>
                  <a:latin typeface="メイリオ" panose="020B0604030504040204" pitchFamily="50" charset="-128"/>
                  <a:ea typeface="メイリオ" panose="020B0604030504040204" pitchFamily="50" charset="-128"/>
                </a:rPr>
                <a:t>時間</a:t>
              </a:r>
            </a:p>
          </p:txBody>
        </p:sp>
        <p:sp>
          <p:nvSpPr>
            <p:cNvPr id="28" name="テキスト ボックス 2067">
              <a:extLst>
                <a:ext uri="{FF2B5EF4-FFF2-40B4-BE49-F238E27FC236}">
                  <a16:creationId xmlns:a16="http://schemas.microsoft.com/office/drawing/2014/main" id="{0612E85F-CC2C-3293-8CFA-42AB8B50226D}"/>
                </a:ext>
              </a:extLst>
            </p:cNvPr>
            <p:cNvSpPr txBox="1"/>
            <p:nvPr/>
          </p:nvSpPr>
          <p:spPr>
            <a:xfrm>
              <a:off x="195341" y="1756657"/>
              <a:ext cx="439285" cy="3289703"/>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地震発生直後～　　　数時間後～</a:t>
              </a:r>
            </a:p>
          </p:txBody>
        </p:sp>
        <p:sp>
          <p:nvSpPr>
            <p:cNvPr id="57" name="テキスト ボックス 2067">
              <a:extLst>
                <a:ext uri="{FF2B5EF4-FFF2-40B4-BE49-F238E27FC236}">
                  <a16:creationId xmlns:a16="http://schemas.microsoft.com/office/drawing/2014/main" id="{B574BF53-1CAC-41B6-69A0-9E49CB89107D}"/>
                </a:ext>
              </a:extLst>
            </p:cNvPr>
            <p:cNvSpPr txBox="1"/>
            <p:nvPr/>
          </p:nvSpPr>
          <p:spPr>
            <a:xfrm>
              <a:off x="195341" y="4579197"/>
              <a:ext cx="439285" cy="3289703"/>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半日後～</a:t>
              </a:r>
            </a:p>
          </p:txBody>
        </p:sp>
      </p:grpSp>
      <p:cxnSp>
        <p:nvCxnSpPr>
          <p:cNvPr id="45" name="直線コネクタ 44">
            <a:extLst>
              <a:ext uri="{FF2B5EF4-FFF2-40B4-BE49-F238E27FC236}">
                <a16:creationId xmlns:a16="http://schemas.microsoft.com/office/drawing/2014/main" id="{2BB2C4B3-BFD1-F425-97A7-919E394D7D2D}"/>
              </a:ext>
            </a:extLst>
          </p:cNvPr>
          <p:cNvCxnSpPr>
            <a:cxnSpLocks/>
          </p:cNvCxnSpPr>
          <p:nvPr/>
        </p:nvCxnSpPr>
        <p:spPr>
          <a:xfrm>
            <a:off x="3650566" y="1018383"/>
            <a:ext cx="0" cy="6487317"/>
          </a:xfrm>
          <a:prstGeom prst="line">
            <a:avLst/>
          </a:prstGeom>
          <a:ln w="53975">
            <a:solidFill>
              <a:schemeClr val="tx1">
                <a:lumMod val="50000"/>
                <a:lumOff val="50000"/>
                <a:alpha val="70000"/>
              </a:schemeClr>
            </a:solidFill>
            <a:prstDash val="sysDot"/>
          </a:ln>
        </p:spPr>
        <p:style>
          <a:lnRef idx="2">
            <a:schemeClr val="accent1"/>
          </a:lnRef>
          <a:fillRef idx="0">
            <a:schemeClr val="accent1"/>
          </a:fillRef>
          <a:effectRef idx="1">
            <a:schemeClr val="accent1"/>
          </a:effectRef>
          <a:fontRef idx="minor">
            <a:schemeClr val="tx1"/>
          </a:fontRef>
        </p:style>
      </p:cxnSp>
      <p:sp>
        <p:nvSpPr>
          <p:cNvPr id="9" name="テキスト ボックス 8">
            <a:extLst>
              <a:ext uri="{FF2B5EF4-FFF2-40B4-BE49-F238E27FC236}">
                <a16:creationId xmlns:a16="http://schemas.microsoft.com/office/drawing/2014/main" id="{4AA0830F-EFFD-E360-B981-8B486FD1CD42}"/>
              </a:ext>
            </a:extLst>
          </p:cNvPr>
          <p:cNvSpPr txBox="1"/>
          <p:nvPr/>
        </p:nvSpPr>
        <p:spPr>
          <a:xfrm>
            <a:off x="660400" y="379604"/>
            <a:ext cx="4744720" cy="461665"/>
          </a:xfrm>
          <a:prstGeom prst="rect">
            <a:avLst/>
          </a:prstGeom>
          <a:noFill/>
        </p:spPr>
        <p:txBody>
          <a:bodyPr wrap="square" rtlCol="0">
            <a:spAutoFit/>
          </a:bodyPr>
          <a:lstStyle/>
          <a:p>
            <a:r>
              <a:rPr kumimoji="1" lang="ja-JP" altLang="en-US" sz="2000" b="1" dirty="0">
                <a:latin typeface="HGS創英角ﾎﾟｯﾌﾟ体" panose="040B0A00000000000000" pitchFamily="50" charset="-128"/>
                <a:ea typeface="HGS創英角ﾎﾟｯﾌﾟ体" panose="040B0A00000000000000" pitchFamily="50" charset="-128"/>
              </a:rPr>
              <a:t>津波</a:t>
            </a:r>
            <a:r>
              <a:rPr kumimoji="1" lang="ja-JP" altLang="en-US" sz="2400" b="1" dirty="0">
                <a:solidFill>
                  <a:schemeClr val="tx2">
                    <a:lumMod val="50000"/>
                    <a:lumOff val="50000"/>
                  </a:schemeClr>
                </a:solidFill>
                <a:latin typeface="HGS創英角ﾎﾟｯﾌﾟ体" panose="040B0A00000000000000" pitchFamily="50" charset="-128"/>
                <a:ea typeface="HGS創英角ﾎﾟｯﾌﾟ体" panose="040B0A00000000000000" pitchFamily="50" charset="-128"/>
              </a:rPr>
              <a:t> </a:t>
            </a:r>
            <a:r>
              <a:rPr kumimoji="1" lang="ja-JP" altLang="en-US" sz="1400" b="1" dirty="0">
                <a:solidFill>
                  <a:schemeClr val="tx2">
                    <a:lumMod val="50000"/>
                    <a:lumOff val="50000"/>
                  </a:schemeClr>
                </a:solidFill>
                <a:latin typeface="HG丸ｺﾞｼｯｸM-PRO" panose="020F0600000000000000" pitchFamily="50" charset="-128"/>
                <a:ea typeface="HG丸ｺﾞｼｯｸM-PRO" panose="020F0600000000000000" pitchFamily="50" charset="-128"/>
              </a:rPr>
              <a:t>による被害の影響と対策</a:t>
            </a:r>
            <a:endParaRPr kumimoji="1" lang="ja-JP" altLang="en-US" sz="1551" b="1" dirty="0">
              <a:solidFill>
                <a:schemeClr val="tx2">
                  <a:lumMod val="50000"/>
                  <a:lumOff val="50000"/>
                </a:schemeClr>
              </a:solidFill>
              <a:latin typeface="HG丸ｺﾞｼｯｸM-PRO" panose="020F0600000000000000" pitchFamily="50" charset="-128"/>
              <a:ea typeface="HG丸ｺﾞｼｯｸM-PRO" panose="020F0600000000000000" pitchFamily="50" charset="-128"/>
            </a:endParaRPr>
          </a:p>
        </p:txBody>
      </p:sp>
      <p:sp>
        <p:nvSpPr>
          <p:cNvPr id="10" name="正方形/長方形 9">
            <a:extLst>
              <a:ext uri="{FF2B5EF4-FFF2-40B4-BE49-F238E27FC236}">
                <a16:creationId xmlns:a16="http://schemas.microsoft.com/office/drawing/2014/main" id="{8CC21DCC-72B7-4AF4-74C4-E6880DC9AB91}"/>
              </a:ext>
            </a:extLst>
          </p:cNvPr>
          <p:cNvSpPr/>
          <p:nvPr/>
        </p:nvSpPr>
        <p:spPr>
          <a:xfrm>
            <a:off x="806567" y="1026741"/>
            <a:ext cx="2746662" cy="330197"/>
          </a:xfrm>
          <a:prstGeom prst="rect">
            <a:avLst/>
          </a:prstGeom>
          <a:gradFill>
            <a:gsLst>
              <a:gs pos="0">
                <a:schemeClr val="accent2">
                  <a:lumMod val="60000"/>
                  <a:lumOff val="40000"/>
                </a:schemeClr>
              </a:gs>
              <a:gs pos="100000">
                <a:schemeClr val="accent2">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被害の状況 </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事前対策なし</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b="1" dirty="0">
              <a:solidFill>
                <a:schemeClr val="tx1"/>
              </a:solidFill>
              <a:latin typeface="BIZ UDPゴシック" panose="020B0400000000000000" pitchFamily="50" charset="-128"/>
              <a:ea typeface="BIZ UDPゴシック" panose="020B0400000000000000" pitchFamily="50" charset="-128"/>
            </a:endParaRPr>
          </a:p>
        </p:txBody>
      </p:sp>
      <p:sp>
        <p:nvSpPr>
          <p:cNvPr id="18" name="正方形/長方形 17">
            <a:extLst>
              <a:ext uri="{FF2B5EF4-FFF2-40B4-BE49-F238E27FC236}">
                <a16:creationId xmlns:a16="http://schemas.microsoft.com/office/drawing/2014/main" id="{C2A91034-71EA-42B4-9153-39D1E4D7824C}"/>
              </a:ext>
            </a:extLst>
          </p:cNvPr>
          <p:cNvSpPr/>
          <p:nvPr/>
        </p:nvSpPr>
        <p:spPr>
          <a:xfrm>
            <a:off x="759560" y="6154190"/>
            <a:ext cx="275669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津波火災により被災</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1" name="正方形/長方形 60">
            <a:extLst>
              <a:ext uri="{FF2B5EF4-FFF2-40B4-BE49-F238E27FC236}">
                <a16:creationId xmlns:a16="http://schemas.microsoft.com/office/drawing/2014/main" id="{55DE839E-95B6-E1B0-054C-B1D4ABCAACB1}"/>
              </a:ext>
            </a:extLst>
          </p:cNvPr>
          <p:cNvSpPr/>
          <p:nvPr/>
        </p:nvSpPr>
        <p:spPr>
          <a:xfrm>
            <a:off x="724590" y="1392530"/>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津波により被災</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7" name="テキスト ボックス 66">
            <a:extLst>
              <a:ext uri="{FF2B5EF4-FFF2-40B4-BE49-F238E27FC236}">
                <a16:creationId xmlns:a16="http://schemas.microsoft.com/office/drawing/2014/main" id="{EE308A54-718D-2DDD-6700-4E1B5618FF1D}"/>
              </a:ext>
            </a:extLst>
          </p:cNvPr>
          <p:cNvSpPr txBox="1"/>
          <p:nvPr/>
        </p:nvSpPr>
        <p:spPr>
          <a:xfrm>
            <a:off x="3822832" y="1585568"/>
            <a:ext cx="1529057" cy="1100301"/>
          </a:xfrm>
          <a:prstGeom prst="rect">
            <a:avLst/>
          </a:prstGeom>
          <a:noFill/>
        </p:spPr>
        <p:txBody>
          <a:bodyPr wrap="square" lIns="91440" tIns="45720" rIns="91440" bIns="45720" rtlCol="0" anchor="t">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平時から津波ハザードマップをもとに街歩きして津波時の避難場所を確認</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大津波警報発表時には、慌てずに近くの津波避難ビルに避難可能</a:t>
            </a:r>
          </a:p>
        </p:txBody>
      </p:sp>
      <p:sp>
        <p:nvSpPr>
          <p:cNvPr id="68" name="正方形/長方形 67">
            <a:extLst>
              <a:ext uri="{FF2B5EF4-FFF2-40B4-BE49-F238E27FC236}">
                <a16:creationId xmlns:a16="http://schemas.microsoft.com/office/drawing/2014/main" id="{6830D429-738D-E876-DDE3-F35A44925AF7}"/>
              </a:ext>
            </a:extLst>
          </p:cNvPr>
          <p:cNvSpPr/>
          <p:nvPr/>
        </p:nvSpPr>
        <p:spPr>
          <a:xfrm>
            <a:off x="3689868" y="6157504"/>
            <a:ext cx="2030483"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プロパンガスボンベの固定</a:t>
            </a:r>
          </a:p>
          <a:p>
            <a:pPr marL="171450" indent="-171450">
              <a:buFont typeface="Wingdings" panose="05000000000000000000" pitchFamily="2" charset="2"/>
              <a:buChar char="u"/>
            </a:pP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9" name="テキスト ボックス 68">
            <a:extLst>
              <a:ext uri="{FF2B5EF4-FFF2-40B4-BE49-F238E27FC236}">
                <a16:creationId xmlns:a16="http://schemas.microsoft.com/office/drawing/2014/main" id="{BC1C2BD0-84AA-2168-FF18-9AA8CD3FCAD7}"/>
              </a:ext>
            </a:extLst>
          </p:cNvPr>
          <p:cNvSpPr txBox="1"/>
          <p:nvPr/>
        </p:nvSpPr>
        <p:spPr>
          <a:xfrm>
            <a:off x="3780847" y="6421138"/>
            <a:ext cx="1552203" cy="36933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プロパンガスボンベを固定し、津波火災を防止</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72" name="正方形/長方形 71">
            <a:extLst>
              <a:ext uri="{FF2B5EF4-FFF2-40B4-BE49-F238E27FC236}">
                <a16:creationId xmlns:a16="http://schemas.microsoft.com/office/drawing/2014/main" id="{4D85A459-9FE0-5E50-880D-FC1CB41A39DA}"/>
              </a:ext>
            </a:extLst>
          </p:cNvPr>
          <p:cNvSpPr/>
          <p:nvPr/>
        </p:nvSpPr>
        <p:spPr>
          <a:xfrm>
            <a:off x="3667430" y="4478670"/>
            <a:ext cx="3108077"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避難場所、高台等への必要物資の備蓄</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9" name="テキスト ボックス 78">
            <a:extLst>
              <a:ext uri="{FF2B5EF4-FFF2-40B4-BE49-F238E27FC236}">
                <a16:creationId xmlns:a16="http://schemas.microsoft.com/office/drawing/2014/main" id="{6438C13B-C7CC-DECD-77FD-DA9C24931D6B}"/>
              </a:ext>
            </a:extLst>
          </p:cNvPr>
          <p:cNvSpPr txBox="1"/>
          <p:nvPr/>
        </p:nvSpPr>
        <p:spPr>
          <a:xfrm>
            <a:off x="3754770" y="4669101"/>
            <a:ext cx="1318681" cy="96180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避難場所、高台等への必要物資の備蓄により、数日間の生活が可能</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日頃から非常用持出品を準備</a:t>
            </a:r>
            <a:endParaRPr kumimoji="1" lang="en-US" altLang="ja-JP" sz="900" dirty="0">
              <a:latin typeface="BIZ UDPゴシック" panose="020B0400000000000000" pitchFamily="50" charset="-128"/>
              <a:ea typeface="BIZ UDPゴシック" panose="020B0400000000000000" pitchFamily="50" charset="-128"/>
            </a:endParaRPr>
          </a:p>
        </p:txBody>
      </p:sp>
      <p:pic>
        <p:nvPicPr>
          <p:cNvPr id="6" name="図 5" descr="部屋 が含まれている画像&#10;&#10;AI 生成コンテンツは誤りを含む可能性があります。">
            <a:extLst>
              <a:ext uri="{FF2B5EF4-FFF2-40B4-BE49-F238E27FC236}">
                <a16:creationId xmlns:a16="http://schemas.microsoft.com/office/drawing/2014/main" id="{80FBA1D2-3A7C-6608-BB1E-8854E1AFED8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464286" y="1802646"/>
            <a:ext cx="1160400" cy="1161219"/>
          </a:xfrm>
          <a:prstGeom prst="rect">
            <a:avLst/>
          </a:prstGeom>
        </p:spPr>
      </p:pic>
      <p:pic>
        <p:nvPicPr>
          <p:cNvPr id="22" name="図 21" descr="ダイアグラム が含まれている画像&#10;&#10;AI 生成コンテンツは誤りを含む可能性があります。">
            <a:extLst>
              <a:ext uri="{FF2B5EF4-FFF2-40B4-BE49-F238E27FC236}">
                <a16:creationId xmlns:a16="http://schemas.microsoft.com/office/drawing/2014/main" id="{99E97C24-E26A-9165-0C02-6F0659E5A33A}"/>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994994" y="4782420"/>
            <a:ext cx="833508" cy="836281"/>
          </a:xfrm>
          <a:prstGeom prst="rect">
            <a:avLst/>
          </a:prstGeom>
        </p:spPr>
      </p:pic>
      <p:sp>
        <p:nvSpPr>
          <p:cNvPr id="33" name="正方形/長方形 32">
            <a:extLst>
              <a:ext uri="{FF2B5EF4-FFF2-40B4-BE49-F238E27FC236}">
                <a16:creationId xmlns:a16="http://schemas.microsoft.com/office/drawing/2014/main" id="{6077C42B-7935-245D-8F58-3BE5E24BFFC3}"/>
              </a:ext>
            </a:extLst>
          </p:cNvPr>
          <p:cNvSpPr/>
          <p:nvPr/>
        </p:nvSpPr>
        <p:spPr>
          <a:xfrm>
            <a:off x="806567" y="7654629"/>
            <a:ext cx="5948562" cy="2066939"/>
          </a:xfrm>
          <a:prstGeom prst="rect">
            <a:avLst/>
          </a:prstGeom>
          <a:solidFill>
            <a:schemeClr val="accent4">
              <a:lumMod val="20000"/>
              <a:lumOff val="80000"/>
            </a:schemeClr>
          </a:solidFill>
          <a:ln>
            <a:solidFill>
              <a:schemeClr val="accent4">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a:extLst>
              <a:ext uri="{FF2B5EF4-FFF2-40B4-BE49-F238E27FC236}">
                <a16:creationId xmlns:a16="http://schemas.microsoft.com/office/drawing/2014/main" id="{45D9A7F6-90C1-C2DD-DCDA-489C08E14DAA}"/>
              </a:ext>
            </a:extLst>
          </p:cNvPr>
          <p:cNvSpPr/>
          <p:nvPr/>
        </p:nvSpPr>
        <p:spPr>
          <a:xfrm>
            <a:off x="802266" y="7692809"/>
            <a:ext cx="3816122" cy="24559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ja-JP" altLang="en-US" sz="1000" b="1" dirty="0">
                <a:solidFill>
                  <a:schemeClr val="tx1"/>
                </a:solidFill>
                <a:latin typeface="BIZ UDPゴシック" panose="020B0400000000000000" pitchFamily="50" charset="-128"/>
                <a:ea typeface="BIZ UDPゴシック" panose="020B0400000000000000" pitchFamily="50" charset="-128"/>
              </a:rPr>
              <a:t>■</a:t>
            </a:r>
            <a:r>
              <a:rPr lang="en-US" altLang="ja-JP" sz="1000" b="1" dirty="0">
                <a:solidFill>
                  <a:schemeClr val="tx1"/>
                </a:solidFill>
                <a:latin typeface="BIZ UDPゴシック" panose="020B0400000000000000" pitchFamily="50" charset="-128"/>
                <a:ea typeface="BIZ UDPゴシック" panose="020B0400000000000000" pitchFamily="50" charset="-128"/>
              </a:rPr>
              <a:t>TOPIC </a:t>
            </a:r>
            <a:r>
              <a:rPr lang="ja-JP" altLang="en-US" sz="1000" b="1" dirty="0">
                <a:solidFill>
                  <a:schemeClr val="tx1"/>
                </a:solidFill>
                <a:latin typeface="BIZ UDPゴシック" panose="020B0400000000000000" pitchFamily="50" charset="-128"/>
                <a:ea typeface="BIZ UDPゴシック" panose="020B0400000000000000" pitchFamily="50" charset="-128"/>
              </a:rPr>
              <a:t>： 津波警報・注意報が長時間継続された事例</a:t>
            </a:r>
            <a:endParaRPr lang="en-US" altLang="ja-JP" sz="1000" b="1"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1" dirty="0">
                <a:solidFill>
                  <a:schemeClr val="tx1"/>
                </a:solidFill>
                <a:latin typeface="BIZ UDPゴシック" panose="020B0400000000000000" pitchFamily="50" charset="-128"/>
                <a:ea typeface="BIZ UDPゴシック" panose="020B0400000000000000" pitchFamily="50" charset="-128"/>
              </a:rPr>
              <a:t> </a:t>
            </a:r>
          </a:p>
          <a:p>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37" name="表 36">
            <a:extLst>
              <a:ext uri="{FF2B5EF4-FFF2-40B4-BE49-F238E27FC236}">
                <a16:creationId xmlns:a16="http://schemas.microsoft.com/office/drawing/2014/main" id="{60EA9622-BCFE-B2D7-17B7-25C27068D6E6}"/>
              </a:ext>
            </a:extLst>
          </p:cNvPr>
          <p:cNvGraphicFramePr>
            <a:graphicFrameLocks noGrp="1"/>
          </p:cNvGraphicFramePr>
          <p:nvPr>
            <p:extLst>
              <p:ext uri="{D42A27DB-BD31-4B8C-83A1-F6EECF244321}">
                <p14:modId xmlns:p14="http://schemas.microsoft.com/office/powerpoint/2010/main" val="2013797170"/>
              </p:ext>
            </p:extLst>
          </p:nvPr>
        </p:nvGraphicFramePr>
        <p:xfrm>
          <a:off x="892460" y="7897743"/>
          <a:ext cx="5727061" cy="1390360"/>
        </p:xfrm>
        <a:graphic>
          <a:graphicData uri="http://schemas.openxmlformats.org/drawingml/2006/table">
            <a:tbl>
              <a:tblPr firstRow="1" bandRow="1">
                <a:tableStyleId>{5C22544A-7EE6-4342-B048-85BDC9FD1C3A}</a:tableStyleId>
              </a:tblPr>
              <a:tblGrid>
                <a:gridCol w="1152000">
                  <a:extLst>
                    <a:ext uri="{9D8B030D-6E8A-4147-A177-3AD203B41FA5}">
                      <a16:colId xmlns:a16="http://schemas.microsoft.com/office/drawing/2014/main" val="3796264256"/>
                    </a:ext>
                  </a:extLst>
                </a:gridCol>
                <a:gridCol w="1119061">
                  <a:extLst>
                    <a:ext uri="{9D8B030D-6E8A-4147-A177-3AD203B41FA5}">
                      <a16:colId xmlns:a16="http://schemas.microsoft.com/office/drawing/2014/main" val="3708393606"/>
                    </a:ext>
                  </a:extLst>
                </a:gridCol>
                <a:gridCol w="1260000">
                  <a:extLst>
                    <a:ext uri="{9D8B030D-6E8A-4147-A177-3AD203B41FA5}">
                      <a16:colId xmlns:a16="http://schemas.microsoft.com/office/drawing/2014/main" val="3670321250"/>
                    </a:ext>
                  </a:extLst>
                </a:gridCol>
                <a:gridCol w="1260000">
                  <a:extLst>
                    <a:ext uri="{9D8B030D-6E8A-4147-A177-3AD203B41FA5}">
                      <a16:colId xmlns:a16="http://schemas.microsoft.com/office/drawing/2014/main" val="772721037"/>
                    </a:ext>
                  </a:extLst>
                </a:gridCol>
                <a:gridCol w="936000">
                  <a:extLst>
                    <a:ext uri="{9D8B030D-6E8A-4147-A177-3AD203B41FA5}">
                      <a16:colId xmlns:a16="http://schemas.microsoft.com/office/drawing/2014/main" val="2005903938"/>
                    </a:ext>
                  </a:extLst>
                </a:gridCol>
              </a:tblGrid>
              <a:tr h="370840">
                <a:tc>
                  <a:txBody>
                    <a:bodyPr/>
                    <a:lstStyle/>
                    <a:p>
                      <a:pPr algn="ctr"/>
                      <a:r>
                        <a:rPr kumimoji="1" lang="ja-JP" altLang="en-US" sz="900" dirty="0">
                          <a:latin typeface="BIZ UDPゴシック" panose="020B0400000000000000" pitchFamily="50" charset="-128"/>
                          <a:ea typeface="BIZ UDPゴシック" panose="020B0400000000000000" pitchFamily="50" charset="-128"/>
                        </a:rPr>
                        <a:t>地震の発生日時</a:t>
                      </a:r>
                    </a:p>
                  </a:txBody>
                  <a:tcPr anchor="ctr"/>
                </a:tc>
                <a:tc>
                  <a:txBody>
                    <a:bodyPr/>
                    <a:lstStyle/>
                    <a:p>
                      <a:pPr algn="ctr"/>
                      <a:r>
                        <a:rPr kumimoji="1" lang="ja-JP" altLang="en-US" sz="900" dirty="0">
                          <a:latin typeface="BIZ UDPゴシック" panose="020B0400000000000000" pitchFamily="50" charset="-128"/>
                          <a:ea typeface="BIZ UDPゴシック" panose="020B0400000000000000" pitchFamily="50" charset="-128"/>
                        </a:rPr>
                        <a:t>地震の名称</a:t>
                      </a:r>
                    </a:p>
                  </a:txBody>
                  <a:tcPr anchor="ctr"/>
                </a:tc>
                <a:tc>
                  <a:txBody>
                    <a:bodyPr/>
                    <a:lstStyle/>
                    <a:p>
                      <a:pPr algn="ctr"/>
                      <a:r>
                        <a:rPr kumimoji="1" lang="ja-JP" altLang="en-US" sz="900" dirty="0">
                          <a:latin typeface="BIZ UDPゴシック" panose="020B0400000000000000" pitchFamily="50" charset="-128"/>
                          <a:ea typeface="BIZ UDPゴシック" panose="020B0400000000000000" pitchFamily="50" charset="-128"/>
                        </a:rPr>
                        <a:t>津波注意報の発表</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900" dirty="0">
                          <a:latin typeface="BIZ UDPゴシック" panose="020B0400000000000000" pitchFamily="50" charset="-128"/>
                          <a:ea typeface="BIZ UDPゴシック" panose="020B0400000000000000" pitchFamily="50" charset="-128"/>
                        </a:rPr>
                        <a:t>津波注意報の解除</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発表から解除までの日数</a:t>
                      </a:r>
                    </a:p>
                  </a:txBody>
                  <a:tcPr anchor="ctr"/>
                </a:tc>
                <a:extLst>
                  <a:ext uri="{0D108BD9-81ED-4DB2-BD59-A6C34878D82A}">
                    <a16:rowId xmlns:a16="http://schemas.microsoft.com/office/drawing/2014/main" val="2980866795"/>
                  </a:ext>
                </a:extLst>
              </a:tr>
              <a:tr h="288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900" dirty="0">
                          <a:latin typeface="BIZ UDPゴシック" panose="020B0400000000000000" pitchFamily="50" charset="-128"/>
                          <a:ea typeface="BIZ UDPゴシック" panose="020B0400000000000000" pitchFamily="50" charset="-128"/>
                        </a:rPr>
                        <a:t>2011</a:t>
                      </a:r>
                      <a:r>
                        <a:rPr kumimoji="1" lang="ja-JP" altLang="en-US" sz="900" dirty="0">
                          <a:latin typeface="BIZ UDPゴシック" panose="020B0400000000000000" pitchFamily="50" charset="-128"/>
                          <a:ea typeface="BIZ UDPゴシック" panose="020B0400000000000000" pitchFamily="50" charset="-128"/>
                        </a:rPr>
                        <a:t>年</a:t>
                      </a:r>
                      <a:r>
                        <a:rPr kumimoji="1" lang="en-US" altLang="ja-JP" sz="900" dirty="0">
                          <a:latin typeface="BIZ UDPゴシック" panose="020B0400000000000000" pitchFamily="50" charset="-128"/>
                          <a:ea typeface="BIZ UDPゴシック" panose="020B0400000000000000" pitchFamily="50" charset="-128"/>
                        </a:rPr>
                        <a:t>3</a:t>
                      </a:r>
                      <a:r>
                        <a:rPr kumimoji="1" lang="ja-JP" altLang="en-US" sz="900" dirty="0">
                          <a:latin typeface="BIZ UDPゴシック" panose="020B0400000000000000" pitchFamily="50" charset="-128"/>
                          <a:ea typeface="BIZ UDPゴシック" panose="020B0400000000000000" pitchFamily="50" charset="-128"/>
                        </a:rPr>
                        <a:t>月</a:t>
                      </a:r>
                      <a:r>
                        <a:rPr kumimoji="1" lang="en-US" altLang="ja-JP" sz="900" dirty="0">
                          <a:latin typeface="BIZ UDPゴシック" panose="020B0400000000000000" pitchFamily="50" charset="-128"/>
                          <a:ea typeface="BIZ UDPゴシック" panose="020B0400000000000000" pitchFamily="50" charset="-128"/>
                        </a:rPr>
                        <a:t>11</a:t>
                      </a:r>
                      <a:r>
                        <a:rPr kumimoji="1" lang="ja-JP" altLang="en-US" sz="900" dirty="0">
                          <a:latin typeface="BIZ UDPゴシック" panose="020B0400000000000000" pitchFamily="50" charset="-128"/>
                          <a:ea typeface="BIZ UDPゴシック" panose="020B0400000000000000" pitchFamily="50" charset="-128"/>
                        </a:rPr>
                        <a:t>日</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東日本大震災</a:t>
                      </a:r>
                    </a:p>
                  </a:txBody>
                  <a:tcPr anchor="ctr"/>
                </a:tc>
                <a:tc>
                  <a:txBody>
                    <a:bodyPr/>
                    <a:lstStyle/>
                    <a:p>
                      <a:r>
                        <a:rPr kumimoji="1" lang="en-US" altLang="ja-JP" sz="900" dirty="0">
                          <a:latin typeface="BIZ UDPゴシック" panose="020B0400000000000000" pitchFamily="50" charset="-128"/>
                          <a:ea typeface="BIZ UDPゴシック" panose="020B0400000000000000" pitchFamily="50" charset="-128"/>
                        </a:rPr>
                        <a:t>3</a:t>
                      </a:r>
                      <a:r>
                        <a:rPr kumimoji="1" lang="ja-JP" altLang="en-US" sz="900" dirty="0">
                          <a:latin typeface="BIZ UDPゴシック" panose="020B0400000000000000" pitchFamily="50" charset="-128"/>
                          <a:ea typeface="BIZ UDPゴシック" panose="020B0400000000000000" pitchFamily="50" charset="-128"/>
                        </a:rPr>
                        <a:t>月</a:t>
                      </a:r>
                      <a:r>
                        <a:rPr kumimoji="1" lang="en-US" altLang="ja-JP" sz="900" dirty="0">
                          <a:latin typeface="BIZ UDPゴシック" panose="020B0400000000000000" pitchFamily="50" charset="-128"/>
                          <a:ea typeface="BIZ UDPゴシック" panose="020B0400000000000000" pitchFamily="50" charset="-128"/>
                        </a:rPr>
                        <a:t>11</a:t>
                      </a:r>
                      <a:r>
                        <a:rPr kumimoji="1" lang="ja-JP" altLang="en-US" sz="900" dirty="0">
                          <a:latin typeface="BIZ UDPゴシック" panose="020B0400000000000000" pitchFamily="50" charset="-128"/>
                          <a:ea typeface="BIZ UDPゴシック" panose="020B0400000000000000" pitchFamily="50" charset="-128"/>
                        </a:rPr>
                        <a:t>日</a:t>
                      </a:r>
                      <a:r>
                        <a:rPr kumimoji="1" lang="en-US" altLang="ja-JP" sz="900" dirty="0">
                          <a:latin typeface="BIZ UDPゴシック" panose="020B0400000000000000" pitchFamily="50" charset="-128"/>
                          <a:ea typeface="BIZ UDPゴシック" panose="020B0400000000000000" pitchFamily="50" charset="-128"/>
                        </a:rPr>
                        <a:t>14</a:t>
                      </a:r>
                      <a:r>
                        <a:rPr kumimoji="1" lang="ja-JP" altLang="en-US" sz="900" dirty="0">
                          <a:latin typeface="BIZ UDPゴシック" panose="020B0400000000000000" pitchFamily="50" charset="-128"/>
                          <a:ea typeface="BIZ UDPゴシック" panose="020B0400000000000000" pitchFamily="50" charset="-128"/>
                        </a:rPr>
                        <a:t>時</a:t>
                      </a:r>
                      <a:r>
                        <a:rPr kumimoji="1" lang="en-US" altLang="ja-JP" sz="900" dirty="0">
                          <a:latin typeface="BIZ UDPゴシック" panose="020B0400000000000000" pitchFamily="50" charset="-128"/>
                          <a:ea typeface="BIZ UDPゴシック" panose="020B0400000000000000" pitchFamily="50" charset="-128"/>
                        </a:rPr>
                        <a:t>49</a:t>
                      </a:r>
                      <a:r>
                        <a:rPr kumimoji="1" lang="ja-JP" altLang="en-US" sz="900" dirty="0">
                          <a:latin typeface="BIZ UDPゴシック" panose="020B0400000000000000" pitchFamily="50" charset="-128"/>
                          <a:ea typeface="BIZ UDPゴシック" panose="020B0400000000000000" pitchFamily="50" charset="-128"/>
                        </a:rPr>
                        <a:t>分</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３月</a:t>
                      </a:r>
                      <a:r>
                        <a:rPr kumimoji="1" lang="en-US" altLang="ja-JP" sz="900" dirty="0">
                          <a:latin typeface="BIZ UDPゴシック" panose="020B0400000000000000" pitchFamily="50" charset="-128"/>
                          <a:ea typeface="BIZ UDPゴシック" panose="020B0400000000000000" pitchFamily="50" charset="-128"/>
                        </a:rPr>
                        <a:t>13</a:t>
                      </a:r>
                      <a:r>
                        <a:rPr kumimoji="1" lang="ja-JP" altLang="en-US" sz="900" dirty="0">
                          <a:latin typeface="BIZ UDPゴシック" panose="020B0400000000000000" pitchFamily="50" charset="-128"/>
                          <a:ea typeface="BIZ UDPゴシック" panose="020B0400000000000000" pitchFamily="50" charset="-128"/>
                        </a:rPr>
                        <a:t>日</a:t>
                      </a:r>
                      <a:r>
                        <a:rPr kumimoji="1" lang="en-US" altLang="ja-JP" sz="900" dirty="0">
                          <a:latin typeface="BIZ UDPゴシック" panose="020B0400000000000000" pitchFamily="50" charset="-128"/>
                          <a:ea typeface="BIZ UDPゴシック" panose="020B0400000000000000" pitchFamily="50" charset="-128"/>
                        </a:rPr>
                        <a:t>17</a:t>
                      </a:r>
                      <a:r>
                        <a:rPr kumimoji="1" lang="ja-JP" altLang="en-US" sz="900" dirty="0">
                          <a:latin typeface="BIZ UDPゴシック" panose="020B0400000000000000" pitchFamily="50" charset="-128"/>
                          <a:ea typeface="BIZ UDPゴシック" panose="020B0400000000000000" pitchFamily="50" charset="-128"/>
                        </a:rPr>
                        <a:t>時</a:t>
                      </a:r>
                      <a:r>
                        <a:rPr kumimoji="1" lang="en-US" altLang="ja-JP" sz="900" dirty="0">
                          <a:latin typeface="BIZ UDPゴシック" panose="020B0400000000000000" pitchFamily="50" charset="-128"/>
                          <a:ea typeface="BIZ UDPゴシック" panose="020B0400000000000000" pitchFamily="50" charset="-128"/>
                        </a:rPr>
                        <a:t>58</a:t>
                      </a:r>
                      <a:r>
                        <a:rPr kumimoji="1" lang="ja-JP" altLang="en-US" sz="900" dirty="0">
                          <a:latin typeface="BIZ UDPゴシック" panose="020B0400000000000000" pitchFamily="50" charset="-128"/>
                          <a:ea typeface="BIZ UDPゴシック" panose="020B0400000000000000" pitchFamily="50" charset="-128"/>
                        </a:rPr>
                        <a:t>分</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約２日</a:t>
                      </a:r>
                    </a:p>
                  </a:txBody>
                  <a:tcPr anchor="ctr"/>
                </a:tc>
                <a:extLst>
                  <a:ext uri="{0D108BD9-81ED-4DB2-BD59-A6C34878D82A}">
                    <a16:rowId xmlns:a16="http://schemas.microsoft.com/office/drawing/2014/main" val="4152265352"/>
                  </a:ext>
                </a:extLst>
              </a:tr>
              <a:tr h="288000">
                <a:tc>
                  <a:txBody>
                    <a:bodyPr/>
                    <a:lstStyle/>
                    <a:p>
                      <a:r>
                        <a:rPr kumimoji="1" lang="en-US" altLang="ja-JP" sz="900" dirty="0">
                          <a:latin typeface="BIZ UDPゴシック" panose="020B0400000000000000" pitchFamily="50" charset="-128"/>
                          <a:ea typeface="BIZ UDPゴシック" panose="020B0400000000000000" pitchFamily="50" charset="-128"/>
                        </a:rPr>
                        <a:t>2024</a:t>
                      </a:r>
                      <a:r>
                        <a:rPr kumimoji="1" lang="ja-JP" altLang="en-US" sz="900" dirty="0">
                          <a:latin typeface="BIZ UDPゴシック" panose="020B0400000000000000" pitchFamily="50" charset="-128"/>
                          <a:ea typeface="BIZ UDPゴシック" panose="020B0400000000000000" pitchFamily="50" charset="-128"/>
                        </a:rPr>
                        <a:t>年</a:t>
                      </a:r>
                      <a:r>
                        <a:rPr kumimoji="1" lang="en-US" altLang="ja-JP" sz="900" dirty="0">
                          <a:latin typeface="BIZ UDPゴシック" panose="020B0400000000000000" pitchFamily="50" charset="-128"/>
                          <a:ea typeface="BIZ UDPゴシック" panose="020B0400000000000000" pitchFamily="50" charset="-128"/>
                        </a:rPr>
                        <a:t>1</a:t>
                      </a:r>
                      <a:r>
                        <a:rPr kumimoji="1" lang="ja-JP" altLang="en-US" sz="900" dirty="0">
                          <a:latin typeface="BIZ UDPゴシック" panose="020B0400000000000000" pitchFamily="50" charset="-128"/>
                          <a:ea typeface="BIZ UDPゴシック" panose="020B0400000000000000" pitchFamily="50" charset="-128"/>
                        </a:rPr>
                        <a:t>月</a:t>
                      </a:r>
                      <a:r>
                        <a:rPr kumimoji="1" lang="en-US" altLang="ja-JP" sz="900" dirty="0">
                          <a:latin typeface="BIZ UDPゴシック" panose="020B0400000000000000" pitchFamily="50" charset="-128"/>
                          <a:ea typeface="BIZ UDPゴシック" panose="020B0400000000000000" pitchFamily="50" charset="-128"/>
                        </a:rPr>
                        <a:t>1</a:t>
                      </a:r>
                      <a:r>
                        <a:rPr kumimoji="1" lang="ja-JP" altLang="en-US" sz="900" dirty="0">
                          <a:latin typeface="BIZ UDPゴシック" panose="020B0400000000000000" pitchFamily="50" charset="-128"/>
                          <a:ea typeface="BIZ UDPゴシック" panose="020B0400000000000000" pitchFamily="50" charset="-128"/>
                        </a:rPr>
                        <a:t>日</a:t>
                      </a:r>
                    </a:p>
                  </a:txBody>
                  <a:tcPr anchor="ctr"/>
                </a:tc>
                <a:tc>
                  <a:txBody>
                    <a:bodyPr/>
                    <a:lstStyle/>
                    <a:p>
                      <a:pPr lvl="0">
                        <a:buNone/>
                      </a:pPr>
                      <a:r>
                        <a:rPr lang="ja-JP" sz="900" b="0" i="0" u="none" strike="noStrike" baseline="0" noProof="0">
                          <a:solidFill>
                            <a:srgbClr val="000000"/>
                          </a:solidFill>
                          <a:latin typeface="BIZ UDPゴシック" panose="020B0400000000000000" pitchFamily="50" charset="-128"/>
                          <a:ea typeface="BIZ UDPゴシック"/>
                        </a:rPr>
                        <a:t>令和６年</a:t>
                      </a:r>
                      <a:r>
                        <a:rPr kumimoji="1" lang="ja-JP" altLang="en-US" sz="900">
                          <a:latin typeface="BIZ UDPゴシック" panose="020B0400000000000000" pitchFamily="50" charset="-128"/>
                          <a:ea typeface="BIZ UDPゴシック"/>
                        </a:rPr>
                        <a:t>能登半島地震</a:t>
                      </a:r>
                    </a:p>
                  </a:txBody>
                  <a:tcPr anchor="ctr"/>
                </a:tc>
                <a:tc>
                  <a:txBody>
                    <a:bodyPr/>
                    <a:lstStyle/>
                    <a:p>
                      <a:r>
                        <a:rPr kumimoji="1" lang="en-US" altLang="ja-JP" sz="900" dirty="0">
                          <a:latin typeface="BIZ UDPゴシック" panose="020B0400000000000000" pitchFamily="50" charset="-128"/>
                          <a:ea typeface="BIZ UDPゴシック" panose="020B0400000000000000" pitchFamily="50" charset="-128"/>
                        </a:rPr>
                        <a:t>1</a:t>
                      </a:r>
                      <a:r>
                        <a:rPr kumimoji="1" lang="ja-JP" altLang="en-US" sz="900" dirty="0">
                          <a:latin typeface="BIZ UDPゴシック" panose="020B0400000000000000" pitchFamily="50" charset="-128"/>
                          <a:ea typeface="BIZ UDPゴシック" panose="020B0400000000000000" pitchFamily="50" charset="-128"/>
                        </a:rPr>
                        <a:t>月</a:t>
                      </a:r>
                      <a:r>
                        <a:rPr kumimoji="1" lang="zh-TW" altLang="en-US" sz="900" dirty="0">
                          <a:latin typeface="BIZ UDPゴシック" panose="020B0400000000000000" pitchFamily="50" charset="-128"/>
                          <a:ea typeface="BIZ UDPゴシック" panose="020B0400000000000000" pitchFamily="50" charset="-128"/>
                        </a:rPr>
                        <a:t>１日</a:t>
                      </a:r>
                      <a:r>
                        <a:rPr kumimoji="1" lang="en-US" altLang="zh-TW" sz="900" dirty="0">
                          <a:latin typeface="BIZ UDPゴシック" panose="020B0400000000000000" pitchFamily="50" charset="-128"/>
                          <a:ea typeface="BIZ UDPゴシック" panose="020B0400000000000000" pitchFamily="50" charset="-128"/>
                        </a:rPr>
                        <a:t>16</a:t>
                      </a:r>
                      <a:r>
                        <a:rPr kumimoji="1" lang="zh-TW" altLang="en-US" sz="900" dirty="0">
                          <a:latin typeface="BIZ UDPゴシック" panose="020B0400000000000000" pitchFamily="50" charset="-128"/>
                          <a:ea typeface="BIZ UDPゴシック" panose="020B0400000000000000" pitchFamily="50" charset="-128"/>
                        </a:rPr>
                        <a:t>時</a:t>
                      </a:r>
                      <a:r>
                        <a:rPr kumimoji="1" lang="en-US" altLang="zh-TW" sz="900" dirty="0">
                          <a:latin typeface="BIZ UDPゴシック" panose="020B0400000000000000" pitchFamily="50" charset="-128"/>
                          <a:ea typeface="BIZ UDPゴシック" panose="020B0400000000000000" pitchFamily="50" charset="-128"/>
                        </a:rPr>
                        <a:t>10</a:t>
                      </a:r>
                      <a:r>
                        <a:rPr kumimoji="1" lang="zh-TW" altLang="en-US" sz="900" dirty="0">
                          <a:latin typeface="BIZ UDPゴシック" panose="020B0400000000000000" pitchFamily="50" charset="-128"/>
                          <a:ea typeface="BIZ UDPゴシック" panose="020B0400000000000000" pitchFamily="50" charset="-128"/>
                        </a:rPr>
                        <a:t>分</a:t>
                      </a:r>
                      <a:endParaRPr kumimoji="1" lang="ja-JP" altLang="en-US" sz="900" dirty="0">
                        <a:latin typeface="BIZ UDPゴシック" panose="020B0400000000000000" pitchFamily="50" charset="-128"/>
                        <a:ea typeface="BIZ UDPゴシック" panose="020B0400000000000000" pitchFamily="50" charset="-128"/>
                      </a:endParaRPr>
                    </a:p>
                  </a:txBody>
                  <a:tcPr anchor="ctr"/>
                </a:tc>
                <a:tc>
                  <a:txBody>
                    <a:bodyPr/>
                    <a:lstStyle/>
                    <a:p>
                      <a:r>
                        <a:rPr kumimoji="1" lang="en-US" altLang="ja-JP" sz="900" dirty="0">
                          <a:latin typeface="BIZ UDPゴシック" panose="020B0400000000000000" pitchFamily="50" charset="-128"/>
                          <a:ea typeface="BIZ UDPゴシック" panose="020B0400000000000000" pitchFamily="50" charset="-128"/>
                        </a:rPr>
                        <a:t>1</a:t>
                      </a:r>
                      <a:r>
                        <a:rPr kumimoji="1" lang="ja-JP" altLang="en-US" sz="900" dirty="0">
                          <a:latin typeface="BIZ UDPゴシック" panose="020B0400000000000000" pitchFamily="50" charset="-128"/>
                          <a:ea typeface="BIZ UDPゴシック" panose="020B0400000000000000" pitchFamily="50" charset="-128"/>
                        </a:rPr>
                        <a:t>月</a:t>
                      </a:r>
                      <a:r>
                        <a:rPr kumimoji="1" lang="zh-TW" altLang="en-US" sz="900" dirty="0">
                          <a:latin typeface="BIZ UDPゴシック" panose="020B0400000000000000" pitchFamily="50" charset="-128"/>
                          <a:ea typeface="BIZ UDPゴシック" panose="020B0400000000000000" pitchFamily="50" charset="-128"/>
                        </a:rPr>
                        <a:t>２日</a:t>
                      </a:r>
                      <a:r>
                        <a:rPr kumimoji="1" lang="en-US" altLang="zh-TW" sz="900" dirty="0">
                          <a:latin typeface="BIZ UDPゴシック" panose="020B0400000000000000" pitchFamily="50" charset="-128"/>
                          <a:ea typeface="BIZ UDPゴシック" panose="020B0400000000000000" pitchFamily="50" charset="-128"/>
                        </a:rPr>
                        <a:t>10</a:t>
                      </a:r>
                      <a:r>
                        <a:rPr kumimoji="1" lang="zh-TW" altLang="en-US" sz="900" dirty="0">
                          <a:latin typeface="BIZ UDPゴシック" panose="020B0400000000000000" pitchFamily="50" charset="-128"/>
                          <a:ea typeface="BIZ UDPゴシック" panose="020B0400000000000000" pitchFamily="50" charset="-128"/>
                        </a:rPr>
                        <a:t>時</a:t>
                      </a:r>
                      <a:r>
                        <a:rPr kumimoji="1" lang="en-US" altLang="zh-TW" sz="900" dirty="0">
                          <a:latin typeface="BIZ UDPゴシック" panose="020B0400000000000000" pitchFamily="50" charset="-128"/>
                          <a:ea typeface="BIZ UDPゴシック" panose="020B0400000000000000" pitchFamily="50" charset="-128"/>
                        </a:rPr>
                        <a:t>00</a:t>
                      </a:r>
                      <a:r>
                        <a:rPr kumimoji="1" lang="zh-TW" altLang="en-US" sz="900" dirty="0">
                          <a:latin typeface="BIZ UDPゴシック" panose="020B0400000000000000" pitchFamily="50" charset="-128"/>
                          <a:ea typeface="BIZ UDPゴシック" panose="020B0400000000000000" pitchFamily="50" charset="-128"/>
                        </a:rPr>
                        <a:t>分</a:t>
                      </a:r>
                      <a:endParaRPr kumimoji="1" lang="ja-JP" altLang="en-US" sz="90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約</a:t>
                      </a:r>
                      <a:r>
                        <a:rPr kumimoji="1" lang="en-US" altLang="ja-JP" sz="900" dirty="0">
                          <a:latin typeface="BIZ UDPゴシック" panose="020B0400000000000000" pitchFamily="50" charset="-128"/>
                          <a:ea typeface="BIZ UDPゴシック" panose="020B0400000000000000" pitchFamily="50" charset="-128"/>
                        </a:rPr>
                        <a:t>18</a:t>
                      </a:r>
                      <a:r>
                        <a:rPr kumimoji="1" lang="ja-JP" altLang="en-US" sz="900" dirty="0">
                          <a:latin typeface="BIZ UDPゴシック" panose="020B0400000000000000" pitchFamily="50" charset="-128"/>
                          <a:ea typeface="BIZ UDPゴシック" panose="020B0400000000000000" pitchFamily="50" charset="-128"/>
                        </a:rPr>
                        <a:t>時間</a:t>
                      </a:r>
                    </a:p>
                  </a:txBody>
                  <a:tcPr anchor="ctr"/>
                </a:tc>
                <a:extLst>
                  <a:ext uri="{0D108BD9-81ED-4DB2-BD59-A6C34878D82A}">
                    <a16:rowId xmlns:a16="http://schemas.microsoft.com/office/drawing/2014/main" val="3795916807"/>
                  </a:ext>
                </a:extLst>
              </a:tr>
              <a:tr h="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900" dirty="0">
                          <a:latin typeface="BIZ UDPゴシック" panose="020B0400000000000000" pitchFamily="50" charset="-128"/>
                          <a:ea typeface="BIZ UDPゴシック" panose="020B0400000000000000" pitchFamily="50" charset="-128"/>
                        </a:rPr>
                        <a:t>2025</a:t>
                      </a:r>
                      <a:r>
                        <a:rPr kumimoji="1" lang="ja-JP" altLang="en-US" sz="900" dirty="0">
                          <a:latin typeface="BIZ UDPゴシック" panose="020B0400000000000000" pitchFamily="50" charset="-128"/>
                          <a:ea typeface="BIZ UDPゴシック" panose="020B0400000000000000" pitchFamily="50" charset="-128"/>
                        </a:rPr>
                        <a:t>年</a:t>
                      </a:r>
                      <a:r>
                        <a:rPr kumimoji="1" lang="en-US" altLang="ja-JP" sz="900" dirty="0">
                          <a:latin typeface="BIZ UDPゴシック" panose="020B0400000000000000" pitchFamily="50" charset="-128"/>
                          <a:ea typeface="BIZ UDPゴシック" panose="020B0400000000000000" pitchFamily="50" charset="-128"/>
                        </a:rPr>
                        <a:t>7</a:t>
                      </a:r>
                      <a:r>
                        <a:rPr kumimoji="1" lang="ja-JP" altLang="en-US" sz="900" dirty="0">
                          <a:latin typeface="BIZ UDPゴシック" panose="020B0400000000000000" pitchFamily="50" charset="-128"/>
                          <a:ea typeface="BIZ UDPゴシック" panose="020B0400000000000000" pitchFamily="50" charset="-128"/>
                        </a:rPr>
                        <a:t>月</a:t>
                      </a:r>
                      <a:r>
                        <a:rPr kumimoji="1" lang="en-US" altLang="ja-JP" sz="900" dirty="0">
                          <a:latin typeface="BIZ UDPゴシック" panose="020B0400000000000000" pitchFamily="50" charset="-128"/>
                          <a:ea typeface="BIZ UDPゴシック" panose="020B0400000000000000" pitchFamily="50" charset="-128"/>
                        </a:rPr>
                        <a:t>30</a:t>
                      </a:r>
                      <a:r>
                        <a:rPr kumimoji="1" lang="ja-JP" altLang="en-US" sz="900" dirty="0">
                          <a:latin typeface="BIZ UDPゴシック" panose="020B0400000000000000" pitchFamily="50" charset="-128"/>
                          <a:ea typeface="BIZ UDPゴシック" panose="020B0400000000000000" pitchFamily="50" charset="-128"/>
                        </a:rPr>
                        <a:t>日</a:t>
                      </a:r>
                    </a:p>
                  </a:txBody>
                  <a:tcPr anchor="ctr"/>
                </a:tc>
                <a:tc>
                  <a:txBody>
                    <a:bodyPr/>
                    <a:lstStyle/>
                    <a:p>
                      <a:r>
                        <a:rPr kumimoji="1" lang="ja-JP" altLang="en-US" sz="900" dirty="0">
                          <a:latin typeface="BIZ UDPゴシック" panose="020B0400000000000000" pitchFamily="50" charset="-128"/>
                          <a:ea typeface="BIZ UDPゴシック" panose="020B0400000000000000" pitchFamily="50" charset="-128"/>
                        </a:rPr>
                        <a:t>カムチャツカ半島付近の地震</a:t>
                      </a:r>
                    </a:p>
                  </a:txBody>
                  <a:tcPr anchor="ctr"/>
                </a:tc>
                <a:tc>
                  <a:txBody>
                    <a:bodyPr/>
                    <a:lstStyle/>
                    <a:p>
                      <a:r>
                        <a:rPr kumimoji="1" lang="en-US" altLang="ja-JP" sz="900" dirty="0">
                          <a:latin typeface="BIZ UDPゴシック" panose="020B0400000000000000" pitchFamily="50" charset="-128"/>
                          <a:ea typeface="BIZ UDPゴシック" panose="020B0400000000000000" pitchFamily="50" charset="-128"/>
                        </a:rPr>
                        <a:t>7</a:t>
                      </a:r>
                      <a:r>
                        <a:rPr kumimoji="1" lang="ja-JP" altLang="en-US" sz="900" dirty="0">
                          <a:latin typeface="BIZ UDPゴシック" panose="020B0400000000000000" pitchFamily="50" charset="-128"/>
                          <a:ea typeface="BIZ UDPゴシック" panose="020B0400000000000000" pitchFamily="50" charset="-128"/>
                        </a:rPr>
                        <a:t>月</a:t>
                      </a:r>
                      <a:r>
                        <a:rPr kumimoji="1" lang="en-US" altLang="ja-JP" sz="900" dirty="0">
                          <a:latin typeface="BIZ UDPゴシック" panose="020B0400000000000000" pitchFamily="50" charset="-128"/>
                          <a:ea typeface="BIZ UDPゴシック" panose="020B0400000000000000" pitchFamily="50" charset="-128"/>
                        </a:rPr>
                        <a:t>30</a:t>
                      </a:r>
                      <a:r>
                        <a:rPr kumimoji="1" lang="zh-TW" altLang="en-US" sz="900" dirty="0">
                          <a:latin typeface="BIZ UDPゴシック" panose="020B0400000000000000" pitchFamily="50" charset="-128"/>
                          <a:ea typeface="BIZ UDPゴシック" panose="020B0400000000000000" pitchFamily="50" charset="-128"/>
                        </a:rPr>
                        <a:t>日８時３７分</a:t>
                      </a:r>
                      <a:endParaRPr kumimoji="1" lang="ja-JP" altLang="en-US" sz="900" dirty="0">
                        <a:latin typeface="BIZ UDPゴシック" panose="020B0400000000000000" pitchFamily="50" charset="-128"/>
                        <a:ea typeface="BIZ UDPゴシック" panose="020B0400000000000000" pitchFamily="50" charset="-128"/>
                      </a:endParaRPr>
                    </a:p>
                  </a:txBody>
                  <a:tcPr anchor="ctr"/>
                </a:tc>
                <a:tc>
                  <a:txBody>
                    <a:bodyPr/>
                    <a:lstStyle/>
                    <a:p>
                      <a:r>
                        <a:rPr kumimoji="1" lang="en-US" altLang="ja-JP" sz="900" dirty="0">
                          <a:latin typeface="BIZ UDPゴシック" panose="020B0400000000000000" pitchFamily="50" charset="-128"/>
                          <a:ea typeface="BIZ UDPゴシック" panose="020B0400000000000000" pitchFamily="50" charset="-128"/>
                        </a:rPr>
                        <a:t>7</a:t>
                      </a:r>
                      <a:r>
                        <a:rPr kumimoji="1" lang="ja-JP" altLang="en-US" sz="900" dirty="0">
                          <a:latin typeface="BIZ UDPゴシック" panose="020B0400000000000000" pitchFamily="50" charset="-128"/>
                          <a:ea typeface="BIZ UDPゴシック" panose="020B0400000000000000" pitchFamily="50" charset="-128"/>
                        </a:rPr>
                        <a:t>月</a:t>
                      </a:r>
                      <a:r>
                        <a:rPr kumimoji="1" lang="en-US" altLang="ja-JP" sz="900" dirty="0">
                          <a:latin typeface="BIZ UDPゴシック" panose="020B0400000000000000" pitchFamily="50" charset="-128"/>
                          <a:ea typeface="BIZ UDPゴシック" panose="020B0400000000000000" pitchFamily="50" charset="-128"/>
                        </a:rPr>
                        <a:t>31</a:t>
                      </a:r>
                      <a:r>
                        <a:rPr kumimoji="1" lang="ja-JP" altLang="en-US" sz="900" dirty="0">
                          <a:latin typeface="BIZ UDPゴシック" panose="020B0400000000000000" pitchFamily="50" charset="-128"/>
                          <a:ea typeface="BIZ UDPゴシック" panose="020B0400000000000000" pitchFamily="50" charset="-128"/>
                        </a:rPr>
                        <a:t>日１６時</a:t>
                      </a:r>
                      <a:r>
                        <a:rPr kumimoji="1" lang="en-US" altLang="ja-JP" sz="900" dirty="0">
                          <a:latin typeface="BIZ UDPゴシック" panose="020B0400000000000000" pitchFamily="50" charset="-128"/>
                          <a:ea typeface="BIZ UDPゴシック" panose="020B0400000000000000" pitchFamily="50" charset="-128"/>
                        </a:rPr>
                        <a:t>30</a:t>
                      </a:r>
                      <a:r>
                        <a:rPr kumimoji="1" lang="ja-JP" altLang="en-US" sz="900" dirty="0">
                          <a:latin typeface="BIZ UDPゴシック" panose="020B0400000000000000" pitchFamily="50" charset="-128"/>
                          <a:ea typeface="BIZ UDPゴシック" panose="020B0400000000000000" pitchFamily="50" charset="-128"/>
                        </a:rPr>
                        <a:t>分</a:t>
                      </a: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900" dirty="0">
                          <a:latin typeface="BIZ UDPゴシック" panose="020B0400000000000000" pitchFamily="50" charset="-128"/>
                          <a:ea typeface="BIZ UDPゴシック" panose="020B0400000000000000" pitchFamily="50" charset="-128"/>
                        </a:rPr>
                        <a:t>約</a:t>
                      </a:r>
                      <a:r>
                        <a:rPr kumimoji="1" lang="en-US" altLang="ja-JP" sz="900" dirty="0">
                          <a:latin typeface="BIZ UDPゴシック" panose="020B0400000000000000" pitchFamily="50" charset="-128"/>
                          <a:ea typeface="BIZ UDPゴシック" panose="020B0400000000000000" pitchFamily="50" charset="-128"/>
                        </a:rPr>
                        <a:t>32</a:t>
                      </a:r>
                      <a:r>
                        <a:rPr kumimoji="1" lang="ja-JP" altLang="en-US" sz="900" dirty="0">
                          <a:latin typeface="BIZ UDPゴシック" panose="020B0400000000000000" pitchFamily="50" charset="-128"/>
                          <a:ea typeface="BIZ UDPゴシック" panose="020B0400000000000000" pitchFamily="50" charset="-128"/>
                        </a:rPr>
                        <a:t>時間</a:t>
                      </a:r>
                    </a:p>
                  </a:txBody>
                  <a:tcPr anchor="ctr"/>
                </a:tc>
                <a:extLst>
                  <a:ext uri="{0D108BD9-81ED-4DB2-BD59-A6C34878D82A}">
                    <a16:rowId xmlns:a16="http://schemas.microsoft.com/office/drawing/2014/main" val="2629207785"/>
                  </a:ext>
                </a:extLst>
              </a:tr>
            </a:tbl>
          </a:graphicData>
        </a:graphic>
      </p:graphicFrame>
      <p:sp>
        <p:nvSpPr>
          <p:cNvPr id="39" name="テキスト ボックス 38">
            <a:extLst>
              <a:ext uri="{FF2B5EF4-FFF2-40B4-BE49-F238E27FC236}">
                <a16:creationId xmlns:a16="http://schemas.microsoft.com/office/drawing/2014/main" id="{F35F1144-DD02-A475-CC67-DB4F36B9A057}"/>
              </a:ext>
            </a:extLst>
          </p:cNvPr>
          <p:cNvSpPr txBox="1"/>
          <p:nvPr/>
        </p:nvSpPr>
        <p:spPr>
          <a:xfrm>
            <a:off x="868228" y="9241851"/>
            <a:ext cx="4787727" cy="507831"/>
          </a:xfrm>
          <a:prstGeom prst="rect">
            <a:avLst/>
          </a:prstGeom>
          <a:noFill/>
        </p:spPr>
        <p:txBody>
          <a:bodyPr wrap="square">
            <a:spAutoFit/>
          </a:bodyPr>
          <a:lstStyle/>
          <a:p>
            <a:pPr marL="108000" indent="-108000"/>
            <a:r>
              <a:rPr kumimoji="1" lang="ja-JP" altLang="en-US" sz="900" dirty="0">
                <a:latin typeface="BIZ UDPゴシック" panose="020B0400000000000000" pitchFamily="50" charset="-128"/>
                <a:ea typeface="BIZ UDPゴシック" panose="020B0400000000000000" pitchFamily="50" charset="-128"/>
              </a:rPr>
              <a:t>＜津波警報・注意報が長時間継続されることによる影響＞</a:t>
            </a:r>
            <a:endParaRPr kumimoji="1" lang="en-US" altLang="ja-JP" sz="900" dirty="0">
              <a:latin typeface="BIZ UDPゴシック" panose="020B0400000000000000" pitchFamily="50" charset="-128"/>
              <a:ea typeface="BIZ UDPゴシック" panose="020B0400000000000000" pitchFamily="50" charset="-128"/>
            </a:endParaRPr>
          </a:p>
          <a:p>
            <a:pPr marL="108000" indent="-108000"/>
            <a:r>
              <a:rPr kumimoji="1" lang="ja-JP" altLang="en-US" sz="900" dirty="0">
                <a:latin typeface="BIZ UDPゴシック" panose="020B0400000000000000" pitchFamily="50" charset="-128"/>
                <a:ea typeface="BIZ UDPゴシック" panose="020B0400000000000000" pitchFamily="50" charset="-128"/>
              </a:rPr>
              <a:t>　・津波警報・注意報の継続により、沿岸部での生活や応急復旧活動の制限</a:t>
            </a:r>
            <a:endParaRPr kumimoji="1" lang="en-US" altLang="ja-JP" sz="900" dirty="0">
              <a:latin typeface="BIZ UDPゴシック" panose="020B0400000000000000" pitchFamily="50" charset="-128"/>
              <a:ea typeface="BIZ UDPゴシック" panose="020B0400000000000000" pitchFamily="50" charset="-128"/>
            </a:endParaRPr>
          </a:p>
          <a:p>
            <a:pPr marL="108000" indent="-108000"/>
            <a:r>
              <a:rPr kumimoji="1" lang="ja-JP" altLang="en-US" sz="900" dirty="0">
                <a:latin typeface="BIZ UDPゴシック" panose="020B0400000000000000" pitchFamily="50" charset="-128"/>
                <a:ea typeface="BIZ UDPゴシック" panose="020B0400000000000000" pitchFamily="50" charset="-128"/>
              </a:rPr>
              <a:t>　・津波警報・注意報解除されず、救助活動等に遅れが生じる</a:t>
            </a:r>
          </a:p>
        </p:txBody>
      </p:sp>
      <p:pic>
        <p:nvPicPr>
          <p:cNvPr id="42" name="図 41">
            <a:extLst>
              <a:ext uri="{FF2B5EF4-FFF2-40B4-BE49-F238E27FC236}">
                <a16:creationId xmlns:a16="http://schemas.microsoft.com/office/drawing/2014/main" id="{0B6E3C3E-61B3-9522-A1AF-2B85F0F44544}"/>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444272" y="6484577"/>
            <a:ext cx="1165699" cy="804887"/>
          </a:xfrm>
          <a:prstGeom prst="rect">
            <a:avLst/>
          </a:prstGeom>
        </p:spPr>
      </p:pic>
      <p:pic>
        <p:nvPicPr>
          <p:cNvPr id="17" name="図 16" descr="おもちゃ, レゴ が含まれている画像&#10;&#10;AI 生成コンテンツは誤りを含む可能性があります。">
            <a:extLst>
              <a:ext uri="{FF2B5EF4-FFF2-40B4-BE49-F238E27FC236}">
                <a16:creationId xmlns:a16="http://schemas.microsoft.com/office/drawing/2014/main" id="{F5ACB4C6-5F27-7295-DF9B-4F920AD5DCEF}"/>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581157" y="3276833"/>
            <a:ext cx="1038360" cy="1038360"/>
          </a:xfrm>
          <a:prstGeom prst="rect">
            <a:avLst/>
          </a:prstGeom>
        </p:spPr>
      </p:pic>
      <p:pic>
        <p:nvPicPr>
          <p:cNvPr id="38" name="図 37" descr="シャツ が含まれている画像&#10;&#10;AI 生成コンテンツは誤りを含む可能性があります。">
            <a:extLst>
              <a:ext uri="{FF2B5EF4-FFF2-40B4-BE49-F238E27FC236}">
                <a16:creationId xmlns:a16="http://schemas.microsoft.com/office/drawing/2014/main" id="{7631FDC4-322F-87F6-064F-6BD962DE2508}"/>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919970" y="4658312"/>
            <a:ext cx="974673" cy="973986"/>
          </a:xfrm>
          <a:prstGeom prst="rect">
            <a:avLst/>
          </a:prstGeom>
        </p:spPr>
      </p:pic>
      <p:pic>
        <p:nvPicPr>
          <p:cNvPr id="43" name="図 42">
            <a:extLst>
              <a:ext uri="{FF2B5EF4-FFF2-40B4-BE49-F238E27FC236}">
                <a16:creationId xmlns:a16="http://schemas.microsoft.com/office/drawing/2014/main" id="{A8D8A593-14CC-FFB0-5545-02D7EE070FB8}"/>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5856343" y="4911246"/>
            <a:ext cx="755049" cy="803901"/>
          </a:xfrm>
          <a:prstGeom prst="rect">
            <a:avLst/>
          </a:prstGeom>
        </p:spPr>
      </p:pic>
      <p:pic>
        <p:nvPicPr>
          <p:cNvPr id="44" name="図 43">
            <a:extLst>
              <a:ext uri="{FF2B5EF4-FFF2-40B4-BE49-F238E27FC236}">
                <a16:creationId xmlns:a16="http://schemas.microsoft.com/office/drawing/2014/main" id="{9AE396E1-66DC-C537-513D-52F7149A7F62}"/>
              </a:ext>
            </a:extLst>
          </p:cNvPr>
          <p:cNvPicPr>
            <a:picLocks noChangeAspect="1"/>
          </p:cNvPicPr>
          <p:nvPr/>
        </p:nvPicPr>
        <p:blipFill>
          <a:blip r:embed="rId9" cstate="screen">
            <a:extLst>
              <a:ext uri="{28A0092B-C50C-407E-A947-70E740481C1C}">
                <a14:useLocalDpi xmlns:a14="http://schemas.microsoft.com/office/drawing/2010/main"/>
              </a:ext>
            </a:extLst>
          </a:blip>
          <a:srcRect/>
          <a:stretch>
            <a:fillRect/>
          </a:stretch>
        </p:blipFill>
        <p:spPr>
          <a:xfrm>
            <a:off x="2179898" y="1957767"/>
            <a:ext cx="1370272" cy="971064"/>
          </a:xfrm>
          <a:prstGeom prst="rect">
            <a:avLst/>
          </a:prstGeom>
        </p:spPr>
      </p:pic>
      <p:sp>
        <p:nvSpPr>
          <p:cNvPr id="50" name="正方形/長方形 49">
            <a:extLst>
              <a:ext uri="{FF2B5EF4-FFF2-40B4-BE49-F238E27FC236}">
                <a16:creationId xmlns:a16="http://schemas.microsoft.com/office/drawing/2014/main" id="{8FB4FC29-F76B-4028-A04D-183BBECCCD4D}"/>
              </a:ext>
            </a:extLst>
          </p:cNvPr>
          <p:cNvSpPr/>
          <p:nvPr/>
        </p:nvSpPr>
        <p:spPr>
          <a:xfrm>
            <a:off x="724590" y="4486699"/>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津波避難後に災害関連死の可能性</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53" name="テキスト ボックス 52">
            <a:extLst>
              <a:ext uri="{FF2B5EF4-FFF2-40B4-BE49-F238E27FC236}">
                <a16:creationId xmlns:a16="http://schemas.microsoft.com/office/drawing/2014/main" id="{7FC138C4-A389-628F-94DD-A069A561D24D}"/>
              </a:ext>
            </a:extLst>
          </p:cNvPr>
          <p:cNvSpPr txBox="1"/>
          <p:nvPr/>
        </p:nvSpPr>
        <p:spPr>
          <a:xfrm>
            <a:off x="791421" y="4742982"/>
            <a:ext cx="1262720" cy="110030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屋外の避難場所に長期滞在し、夏季の暑さや冬季の寒さに伴い、熱中症や低体温症となり死者が発生</a:t>
            </a:r>
          </a:p>
          <a:p>
            <a:pPr marL="171450" indent="-171450">
              <a:spcAft>
                <a:spcPts val="291"/>
              </a:spcAft>
              <a:buFont typeface="Wingdings" panose="05000000000000000000" pitchFamily="2" charset="2"/>
              <a:buChar char="Ø"/>
            </a:pPr>
            <a:endParaRPr kumimoji="1" lang="en-US" altLang="ja-JP" sz="900" dirty="0">
              <a:latin typeface="BIZ UDPゴシック" panose="020B0400000000000000" pitchFamily="50" charset="-128"/>
              <a:ea typeface="BIZ UDPゴシック" panose="020B0400000000000000" pitchFamily="50" charset="-128"/>
            </a:endParaRPr>
          </a:p>
        </p:txBody>
      </p:sp>
      <p:sp>
        <p:nvSpPr>
          <p:cNvPr id="54" name="正方形/長方形 53">
            <a:extLst>
              <a:ext uri="{FF2B5EF4-FFF2-40B4-BE49-F238E27FC236}">
                <a16:creationId xmlns:a16="http://schemas.microsoft.com/office/drawing/2014/main" id="{929EC66B-557E-B052-9D94-0C7513C72840}"/>
              </a:ext>
            </a:extLst>
          </p:cNvPr>
          <p:cNvSpPr/>
          <p:nvPr/>
        </p:nvSpPr>
        <p:spPr>
          <a:xfrm>
            <a:off x="3689868" y="3136456"/>
            <a:ext cx="2748178"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高齢者等の避難体制の整備</a:t>
            </a:r>
          </a:p>
          <a:p>
            <a:pPr marL="171450" indent="-171450">
              <a:buFont typeface="Wingdings" panose="05000000000000000000" pitchFamily="2" charset="2"/>
              <a:buChar char="u"/>
            </a:pP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11" name="テキスト ボックス 10">
            <a:extLst>
              <a:ext uri="{FF2B5EF4-FFF2-40B4-BE49-F238E27FC236}">
                <a16:creationId xmlns:a16="http://schemas.microsoft.com/office/drawing/2014/main" id="{2005F000-1C58-2DFF-FE96-6FDDCB36B0E1}"/>
              </a:ext>
            </a:extLst>
          </p:cNvPr>
          <p:cNvSpPr txBox="1"/>
          <p:nvPr/>
        </p:nvSpPr>
        <p:spPr>
          <a:xfrm>
            <a:off x="848460" y="1584657"/>
            <a:ext cx="2750004" cy="36933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大きな揺れにより、気が動転し避難行動ができない（南海トラフ地震：府域はほぼ震度６強）</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15" name="正方形/長方形 14">
            <a:extLst>
              <a:ext uri="{FF2B5EF4-FFF2-40B4-BE49-F238E27FC236}">
                <a16:creationId xmlns:a16="http://schemas.microsoft.com/office/drawing/2014/main" id="{B52A558C-E92B-EFCD-B94B-A0B6123BA34B}"/>
              </a:ext>
            </a:extLst>
          </p:cNvPr>
          <p:cNvSpPr/>
          <p:nvPr/>
        </p:nvSpPr>
        <p:spPr>
          <a:xfrm>
            <a:off x="3754262" y="1369312"/>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津波避難意識を向上して避難</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0" name="テキスト ボックス 39">
            <a:extLst>
              <a:ext uri="{FF2B5EF4-FFF2-40B4-BE49-F238E27FC236}">
                <a16:creationId xmlns:a16="http://schemas.microsoft.com/office/drawing/2014/main" id="{FE1AF56C-16B2-4EB2-EC47-EB4E2DAF591D}"/>
              </a:ext>
            </a:extLst>
          </p:cNvPr>
          <p:cNvSpPr txBox="1"/>
          <p:nvPr/>
        </p:nvSpPr>
        <p:spPr>
          <a:xfrm>
            <a:off x="3809162" y="3337692"/>
            <a:ext cx="1884493" cy="6463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個別避難計画、要配慮者施設の避難確保計画を事前に定め、避難行動要支援者を安全な場所に避難</a:t>
            </a:r>
          </a:p>
        </p:txBody>
      </p:sp>
      <p:cxnSp>
        <p:nvCxnSpPr>
          <p:cNvPr id="48" name="直線コネクタ 47">
            <a:extLst>
              <a:ext uri="{FF2B5EF4-FFF2-40B4-BE49-F238E27FC236}">
                <a16:creationId xmlns:a16="http://schemas.microsoft.com/office/drawing/2014/main" id="{76DE31EE-8FC8-B067-D561-BE3861B6B5FC}"/>
              </a:ext>
            </a:extLst>
          </p:cNvPr>
          <p:cNvCxnSpPr/>
          <p:nvPr/>
        </p:nvCxnSpPr>
        <p:spPr>
          <a:xfrm>
            <a:off x="806567" y="6118651"/>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pic>
        <p:nvPicPr>
          <p:cNvPr id="2050" name="Picture 2" descr="サンイラスト｜無料イラスト・フリー素材なら「イラストAC」">
            <a:extLst>
              <a:ext uri="{FF2B5EF4-FFF2-40B4-BE49-F238E27FC236}">
                <a16:creationId xmlns:a16="http://schemas.microsoft.com/office/drawing/2014/main" id="{65DB178A-CF43-9246-ED66-733BD40AD4B3}"/>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3271003" y="4845468"/>
            <a:ext cx="327461" cy="327461"/>
          </a:xfrm>
          <a:prstGeom prst="rect">
            <a:avLst/>
          </a:prstGeom>
          <a:noFill/>
          <a:extLst>
            <a:ext uri="{909E8E84-426E-40DD-AFC4-6F175D3DCCD1}">
              <a14:hiddenFill xmlns:a14="http://schemas.microsoft.com/office/drawing/2010/main">
                <a:solidFill>
                  <a:srgbClr val="FFFFFF"/>
                </a:solidFill>
              </a14:hiddenFill>
            </a:ext>
          </a:extLst>
        </p:spPr>
      </p:pic>
      <p:pic>
        <p:nvPicPr>
          <p:cNvPr id="51" name="図 50" descr="部屋 が含まれている画像&#10;&#10;AI 生成コンテンツは誤りを含む可能性があります。">
            <a:extLst>
              <a:ext uri="{FF2B5EF4-FFF2-40B4-BE49-F238E27FC236}">
                <a16:creationId xmlns:a16="http://schemas.microsoft.com/office/drawing/2014/main" id="{0B3919F0-B1B5-81FA-8320-9A6599218996}"/>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2645206" y="5076021"/>
            <a:ext cx="894577" cy="894577"/>
          </a:xfrm>
          <a:prstGeom prst="rect">
            <a:avLst/>
          </a:prstGeom>
        </p:spPr>
      </p:pic>
      <p:sp>
        <p:nvSpPr>
          <p:cNvPr id="52" name="フリーフォーム: 図形 51">
            <a:extLst>
              <a:ext uri="{FF2B5EF4-FFF2-40B4-BE49-F238E27FC236}">
                <a16:creationId xmlns:a16="http://schemas.microsoft.com/office/drawing/2014/main" id="{7BC99729-3571-F451-68A4-F4B1D121AA3A}"/>
              </a:ext>
            </a:extLst>
          </p:cNvPr>
          <p:cNvSpPr/>
          <p:nvPr/>
        </p:nvSpPr>
        <p:spPr>
          <a:xfrm>
            <a:off x="72539" y="3902362"/>
            <a:ext cx="639304" cy="168388"/>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745" dirty="0"/>
          </a:p>
        </p:txBody>
      </p:sp>
      <p:cxnSp>
        <p:nvCxnSpPr>
          <p:cNvPr id="34" name="直線コネクタ 33">
            <a:extLst>
              <a:ext uri="{FF2B5EF4-FFF2-40B4-BE49-F238E27FC236}">
                <a16:creationId xmlns:a16="http://schemas.microsoft.com/office/drawing/2014/main" id="{AD0E865C-5FC5-D694-F049-78B29C740202}"/>
              </a:ext>
            </a:extLst>
          </p:cNvPr>
          <p:cNvCxnSpPr/>
          <p:nvPr/>
        </p:nvCxnSpPr>
        <p:spPr>
          <a:xfrm>
            <a:off x="806567" y="4486699"/>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sp>
        <p:nvSpPr>
          <p:cNvPr id="55" name="フリーフォーム: 図形 54">
            <a:extLst>
              <a:ext uri="{FF2B5EF4-FFF2-40B4-BE49-F238E27FC236}">
                <a16:creationId xmlns:a16="http://schemas.microsoft.com/office/drawing/2014/main" id="{CCD23C36-18BF-FE0F-29ED-F5F52DB3F86C}"/>
              </a:ext>
            </a:extLst>
          </p:cNvPr>
          <p:cNvSpPr/>
          <p:nvPr/>
        </p:nvSpPr>
        <p:spPr>
          <a:xfrm>
            <a:off x="72539" y="2575587"/>
            <a:ext cx="639304" cy="168388"/>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745" dirty="0"/>
          </a:p>
        </p:txBody>
      </p:sp>
      <p:sp>
        <p:nvSpPr>
          <p:cNvPr id="59" name="テキスト ボックス 58">
            <a:extLst>
              <a:ext uri="{FF2B5EF4-FFF2-40B4-BE49-F238E27FC236}">
                <a16:creationId xmlns:a16="http://schemas.microsoft.com/office/drawing/2014/main" id="{B12AF825-F278-7DFC-02E2-94319555F8FA}"/>
              </a:ext>
            </a:extLst>
          </p:cNvPr>
          <p:cNvSpPr txBox="1"/>
          <p:nvPr/>
        </p:nvSpPr>
        <p:spPr>
          <a:xfrm>
            <a:off x="5333050" y="5633136"/>
            <a:ext cx="1286466" cy="461665"/>
          </a:xfrm>
          <a:prstGeom prst="rect">
            <a:avLst/>
          </a:prstGeom>
          <a:noFill/>
        </p:spPr>
        <p:txBody>
          <a:bodyPr wrap="square" rtlCol="0">
            <a:spAutoFit/>
          </a:bodyPr>
          <a:lstStyle/>
          <a:p>
            <a:pPr marL="88900" indent="-88900">
              <a:spcAft>
                <a:spcPts val="291"/>
              </a:spcAft>
            </a:pPr>
            <a:r>
              <a:rPr kumimoji="1" lang="en-US" altLang="ja-JP" sz="800" dirty="0">
                <a:latin typeface="BIZ UDPゴシック" panose="020B0400000000000000" pitchFamily="50" charset="-128"/>
                <a:ea typeface="BIZ UDPゴシック" panose="020B0400000000000000" pitchFamily="50" charset="-128"/>
              </a:rPr>
              <a:t>※</a:t>
            </a:r>
            <a:r>
              <a:rPr kumimoji="1" lang="ja-JP" altLang="en-US" sz="800" dirty="0">
                <a:latin typeface="BIZ UDPゴシック" panose="020B0400000000000000" pitchFamily="50" charset="-128"/>
                <a:ea typeface="BIZ UDPゴシック" panose="020B0400000000000000" pitchFamily="50" charset="-128"/>
              </a:rPr>
              <a:t>津波警報・注意報の解除まで数日かかる可能性→</a:t>
            </a:r>
            <a:r>
              <a:rPr kumimoji="1" lang="en-US" altLang="ja-JP" sz="800" dirty="0">
                <a:latin typeface="BIZ UDPゴシック" panose="020B0400000000000000" pitchFamily="50" charset="-128"/>
                <a:ea typeface="BIZ UDPゴシック" panose="020B0400000000000000" pitchFamily="50" charset="-128"/>
              </a:rPr>
              <a:t>TOPIC</a:t>
            </a:r>
            <a:r>
              <a:rPr kumimoji="1" lang="ja-JP" altLang="en-US" sz="800" dirty="0">
                <a:latin typeface="BIZ UDPゴシック" panose="020B0400000000000000" pitchFamily="50" charset="-128"/>
                <a:ea typeface="BIZ UDPゴシック" panose="020B0400000000000000" pitchFamily="50" charset="-128"/>
              </a:rPr>
              <a:t>参照</a:t>
            </a:r>
            <a:endParaRPr kumimoji="1" lang="en-US" altLang="ja-JP" sz="800" dirty="0">
              <a:latin typeface="BIZ UDPゴシック" panose="020B0400000000000000" pitchFamily="50" charset="-128"/>
              <a:ea typeface="BIZ UDPゴシック" panose="020B0400000000000000" pitchFamily="50" charset="-128"/>
            </a:endParaRPr>
          </a:p>
        </p:txBody>
      </p:sp>
      <p:pic>
        <p:nvPicPr>
          <p:cNvPr id="64" name="図 63">
            <a:extLst>
              <a:ext uri="{FF2B5EF4-FFF2-40B4-BE49-F238E27FC236}">
                <a16:creationId xmlns:a16="http://schemas.microsoft.com/office/drawing/2014/main" id="{75D18EE7-9D56-CE30-BBD5-6CC1BFBB84C5}"/>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2291287" y="6392156"/>
            <a:ext cx="1244618" cy="830394"/>
          </a:xfrm>
          <a:prstGeom prst="rect">
            <a:avLst/>
          </a:prstGeom>
        </p:spPr>
      </p:pic>
      <p:sp>
        <p:nvSpPr>
          <p:cNvPr id="70" name="テキスト ボックス 69">
            <a:extLst>
              <a:ext uri="{FF2B5EF4-FFF2-40B4-BE49-F238E27FC236}">
                <a16:creationId xmlns:a16="http://schemas.microsoft.com/office/drawing/2014/main" id="{5F0152A7-E9FA-F6B9-BCB3-039733CDE0B5}"/>
              </a:ext>
            </a:extLst>
          </p:cNvPr>
          <p:cNvSpPr txBox="1"/>
          <p:nvPr/>
        </p:nvSpPr>
        <p:spPr>
          <a:xfrm>
            <a:off x="813991" y="6381403"/>
            <a:ext cx="1503784" cy="1277273"/>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津波により漂流するがれきなどの可燃物から出火、</a:t>
            </a:r>
            <a:r>
              <a:rPr lang="ja-JP" altLang="en-US" sz="900" dirty="0">
                <a:latin typeface="Meiryo UI" panose="020B0604030504040204" pitchFamily="50" charset="-128"/>
                <a:ea typeface="Meiryo UI" panose="020B0604030504040204" pitchFamily="50" charset="-128"/>
              </a:rPr>
              <a:t>浸水による車両等からの出火により</a:t>
            </a:r>
            <a:r>
              <a:rPr kumimoji="1" lang="ja-JP" altLang="en-US" sz="900" dirty="0">
                <a:latin typeface="BIZ UDPゴシック" panose="020B0400000000000000" pitchFamily="50" charset="-128"/>
                <a:ea typeface="BIZ UDPゴシック" panose="020B0400000000000000" pitchFamily="50" charset="-128"/>
              </a:rPr>
              <a:t>津波火災が発生</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がれきなどが障害となり消火できず延焼拡大</a:t>
            </a:r>
          </a:p>
          <a:p>
            <a:pPr marL="171450" indent="-171450">
              <a:spcAft>
                <a:spcPts val="291"/>
              </a:spcAft>
              <a:buFont typeface="Wingdings" panose="05000000000000000000" pitchFamily="2" charset="2"/>
              <a:buChar char="Ø"/>
            </a:pPr>
            <a:endParaRPr kumimoji="1" lang="en-US" altLang="ja-JP" sz="900" dirty="0">
              <a:latin typeface="BIZ UDPゴシック" panose="020B0400000000000000" pitchFamily="50" charset="-128"/>
              <a:ea typeface="BIZ UDPゴシック" panose="020B0400000000000000" pitchFamily="50" charset="-128"/>
            </a:endParaRPr>
          </a:p>
        </p:txBody>
      </p:sp>
      <p:sp>
        <p:nvSpPr>
          <p:cNvPr id="73" name="テキスト ボックス 72">
            <a:extLst>
              <a:ext uri="{FF2B5EF4-FFF2-40B4-BE49-F238E27FC236}">
                <a16:creationId xmlns:a16="http://schemas.microsoft.com/office/drawing/2014/main" id="{DAD3A64F-5AEC-EA19-7D0B-70F303D92D99}"/>
              </a:ext>
            </a:extLst>
          </p:cNvPr>
          <p:cNvSpPr txBox="1"/>
          <p:nvPr/>
        </p:nvSpPr>
        <p:spPr>
          <a:xfrm>
            <a:off x="846156" y="3343118"/>
            <a:ext cx="1438876" cy="646331"/>
          </a:xfrm>
          <a:prstGeom prst="rect">
            <a:avLst/>
          </a:prstGeom>
          <a:noFill/>
        </p:spPr>
        <p:txBody>
          <a:bodyPr wrap="square">
            <a:spAutoFit/>
          </a:bodyPr>
          <a:lstStyle/>
          <a:p>
            <a:pPr marL="171450" indent="-171450">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高齢者や障害者等の避難行動要支援者を中心に、逃げ遅れが発生</a:t>
            </a:r>
          </a:p>
        </p:txBody>
      </p:sp>
      <p:sp>
        <p:nvSpPr>
          <p:cNvPr id="74" name="正方形/長方形 73">
            <a:extLst>
              <a:ext uri="{FF2B5EF4-FFF2-40B4-BE49-F238E27FC236}">
                <a16:creationId xmlns:a16="http://schemas.microsoft.com/office/drawing/2014/main" id="{A6263C14-D4BF-4461-865B-6FBA26934E31}"/>
              </a:ext>
            </a:extLst>
          </p:cNvPr>
          <p:cNvSpPr/>
          <p:nvPr/>
        </p:nvSpPr>
        <p:spPr>
          <a:xfrm>
            <a:off x="708892" y="3137502"/>
            <a:ext cx="2675036" cy="25128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避難行動要支援者等の逃げ遅れ</a:t>
            </a:r>
          </a:p>
        </p:txBody>
      </p:sp>
      <p:pic>
        <p:nvPicPr>
          <p:cNvPr id="77" name="図 76" descr="部屋 が含まれている画像&#10;&#10;AI 生成コンテンツは誤りを含む可能性があります。">
            <a:extLst>
              <a:ext uri="{FF2B5EF4-FFF2-40B4-BE49-F238E27FC236}">
                <a16:creationId xmlns:a16="http://schemas.microsoft.com/office/drawing/2014/main" id="{DCDFD62B-FBB8-5041-ACDB-4FF2DC5B1606}"/>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2348749" y="3332284"/>
            <a:ext cx="971461" cy="971461"/>
          </a:xfrm>
          <a:prstGeom prst="rect">
            <a:avLst/>
          </a:prstGeom>
        </p:spPr>
      </p:pic>
      <p:pic>
        <p:nvPicPr>
          <p:cNvPr id="78" name="図 77">
            <a:extLst>
              <a:ext uri="{FF2B5EF4-FFF2-40B4-BE49-F238E27FC236}">
                <a16:creationId xmlns:a16="http://schemas.microsoft.com/office/drawing/2014/main" id="{DDC0B660-8261-189F-7E5F-8943C79E3160}"/>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5850836" y="1346636"/>
            <a:ext cx="387300" cy="318527"/>
          </a:xfrm>
          <a:prstGeom prst="rect">
            <a:avLst/>
          </a:prstGeom>
        </p:spPr>
      </p:pic>
      <p:pic>
        <p:nvPicPr>
          <p:cNvPr id="83" name="図 82">
            <a:extLst>
              <a:ext uri="{FF2B5EF4-FFF2-40B4-BE49-F238E27FC236}">
                <a16:creationId xmlns:a16="http://schemas.microsoft.com/office/drawing/2014/main" id="{295A5B43-05EE-27FC-59E7-783392A33FAB}"/>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5734042" y="3117561"/>
            <a:ext cx="387300" cy="318527"/>
          </a:xfrm>
          <a:prstGeom prst="rect">
            <a:avLst/>
          </a:prstGeom>
        </p:spPr>
      </p:pic>
      <p:pic>
        <p:nvPicPr>
          <p:cNvPr id="84" name="図 83">
            <a:extLst>
              <a:ext uri="{FF2B5EF4-FFF2-40B4-BE49-F238E27FC236}">
                <a16:creationId xmlns:a16="http://schemas.microsoft.com/office/drawing/2014/main" id="{5F23D451-5AEC-E4F0-F26F-853AE12ABF06}"/>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6411052" y="4483862"/>
            <a:ext cx="387300" cy="318527"/>
          </a:xfrm>
          <a:prstGeom prst="rect">
            <a:avLst/>
          </a:prstGeom>
        </p:spPr>
      </p:pic>
      <p:pic>
        <p:nvPicPr>
          <p:cNvPr id="85" name="図 84">
            <a:extLst>
              <a:ext uri="{FF2B5EF4-FFF2-40B4-BE49-F238E27FC236}">
                <a16:creationId xmlns:a16="http://schemas.microsoft.com/office/drawing/2014/main" id="{E4ED599E-E4DF-9F12-A4AB-6921183D5547}"/>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5573671" y="6159003"/>
            <a:ext cx="387300" cy="318527"/>
          </a:xfrm>
          <a:prstGeom prst="rect">
            <a:avLst/>
          </a:prstGeom>
        </p:spPr>
      </p:pic>
      <p:sp>
        <p:nvSpPr>
          <p:cNvPr id="46" name="テキスト ボックス 45">
            <a:extLst>
              <a:ext uri="{FF2B5EF4-FFF2-40B4-BE49-F238E27FC236}">
                <a16:creationId xmlns:a16="http://schemas.microsoft.com/office/drawing/2014/main" id="{2FE86A64-51A5-1635-6A85-468A75067C77}"/>
              </a:ext>
            </a:extLst>
          </p:cNvPr>
          <p:cNvSpPr txBox="1"/>
          <p:nvPr/>
        </p:nvSpPr>
        <p:spPr>
          <a:xfrm>
            <a:off x="832791" y="1875588"/>
            <a:ext cx="1389485" cy="110030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大津波警報が発表されるが、津波の避難意識が低く、逃げ遅れ者多数</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地下鉄や地下街にも津波が流入し、多くの府民等が被災</a:t>
            </a:r>
            <a:endParaRPr kumimoji="1" lang="en-US" altLang="ja-JP" sz="900" dirty="0">
              <a:latin typeface="BIZ UDPゴシック" panose="020B0400000000000000" pitchFamily="50" charset="-128"/>
              <a:ea typeface="BIZ UDPゴシック" panose="020B0400000000000000" pitchFamily="50" charset="-128"/>
            </a:endParaRPr>
          </a:p>
        </p:txBody>
      </p:sp>
      <p:cxnSp>
        <p:nvCxnSpPr>
          <p:cNvPr id="65" name="直線コネクタ 64">
            <a:extLst>
              <a:ext uri="{FF2B5EF4-FFF2-40B4-BE49-F238E27FC236}">
                <a16:creationId xmlns:a16="http://schemas.microsoft.com/office/drawing/2014/main" id="{3D9549E9-067B-5FCF-776D-1F1740D11526}"/>
              </a:ext>
            </a:extLst>
          </p:cNvPr>
          <p:cNvCxnSpPr/>
          <p:nvPr/>
        </p:nvCxnSpPr>
        <p:spPr>
          <a:xfrm>
            <a:off x="806567" y="3118791"/>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sp>
        <p:nvSpPr>
          <p:cNvPr id="66" name="テキスト ボックス 65">
            <a:extLst>
              <a:ext uri="{FF2B5EF4-FFF2-40B4-BE49-F238E27FC236}">
                <a16:creationId xmlns:a16="http://schemas.microsoft.com/office/drawing/2014/main" id="{E7A8AF26-731E-1F9D-9F36-4879DE88CAA6}"/>
              </a:ext>
            </a:extLst>
          </p:cNvPr>
          <p:cNvSpPr txBox="1"/>
          <p:nvPr/>
        </p:nvSpPr>
        <p:spPr>
          <a:xfrm>
            <a:off x="862868" y="4205396"/>
            <a:ext cx="3088875"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東日本大震災では、死者のうち</a:t>
            </a:r>
            <a:r>
              <a:rPr lang="en-US" altLang="ja-JP" sz="900" b="1" dirty="0">
                <a:highlight>
                  <a:srgbClr val="FFFF00"/>
                </a:highlight>
                <a:latin typeface="Meiryo UI" panose="020B0604030504040204" pitchFamily="50" charset="-128"/>
                <a:ea typeface="Meiryo UI" panose="020B0604030504040204" pitchFamily="50" charset="-128"/>
              </a:rPr>
              <a:t>60</a:t>
            </a:r>
            <a:r>
              <a:rPr lang="ja-JP" altLang="en-US" sz="900" b="1" dirty="0">
                <a:highlight>
                  <a:srgbClr val="FFFF00"/>
                </a:highlight>
                <a:latin typeface="Meiryo UI" panose="020B0604030504040204" pitchFamily="50" charset="-128"/>
                <a:ea typeface="Meiryo UI" panose="020B0604030504040204" pitchFamily="50" charset="-128"/>
              </a:rPr>
              <a:t>歳以上が３分の２</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86" name="テキスト ボックス 85">
            <a:extLst>
              <a:ext uri="{FF2B5EF4-FFF2-40B4-BE49-F238E27FC236}">
                <a16:creationId xmlns:a16="http://schemas.microsoft.com/office/drawing/2014/main" id="{C8DD4061-E99C-ECB2-5D8C-C943322DD847}"/>
              </a:ext>
            </a:extLst>
          </p:cNvPr>
          <p:cNvSpPr txBox="1"/>
          <p:nvPr/>
        </p:nvSpPr>
        <p:spPr>
          <a:xfrm>
            <a:off x="1164139" y="5919413"/>
            <a:ext cx="3088875"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熊本地震では、災害関連死は直接死の４倍超</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87" name="テキスト ボックス 86">
            <a:extLst>
              <a:ext uri="{FF2B5EF4-FFF2-40B4-BE49-F238E27FC236}">
                <a16:creationId xmlns:a16="http://schemas.microsoft.com/office/drawing/2014/main" id="{CCEA9FFA-BD95-ED3F-4139-348948D5082F}"/>
              </a:ext>
            </a:extLst>
          </p:cNvPr>
          <p:cNvSpPr txBox="1"/>
          <p:nvPr/>
        </p:nvSpPr>
        <p:spPr>
          <a:xfrm>
            <a:off x="832791" y="2914553"/>
            <a:ext cx="2990042"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津波避難意識が低く、多くの府民が犠牲になる可能性</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88" name="テキスト ボックス 87">
            <a:extLst>
              <a:ext uri="{FF2B5EF4-FFF2-40B4-BE49-F238E27FC236}">
                <a16:creationId xmlns:a16="http://schemas.microsoft.com/office/drawing/2014/main" id="{EB30278B-A0A1-F1FE-A78A-2963A0A6E083}"/>
              </a:ext>
            </a:extLst>
          </p:cNvPr>
          <p:cNvSpPr txBox="1"/>
          <p:nvPr/>
        </p:nvSpPr>
        <p:spPr>
          <a:xfrm>
            <a:off x="4015937" y="2788689"/>
            <a:ext cx="1718105"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避難意識の向上により、</a:t>
            </a:r>
            <a:endParaRPr lang="en-US" altLang="ja-JP" sz="900" b="1" dirty="0">
              <a:latin typeface="Meiryo UI" panose="020B0604030504040204" pitchFamily="50" charset="-128"/>
              <a:ea typeface="Meiryo UI" panose="020B0604030504040204" pitchFamily="50" charset="-128"/>
            </a:endParaRPr>
          </a:p>
          <a:p>
            <a:pPr marL="142875" algn="l" fontAlgn="ctr"/>
            <a:r>
              <a:rPr lang="ja-JP" altLang="en-US" sz="900" b="1" dirty="0">
                <a:latin typeface="Meiryo UI" panose="020B0604030504040204" pitchFamily="50" charset="-128"/>
                <a:ea typeface="Meiryo UI" panose="020B0604030504040204" pitchFamily="50" charset="-128"/>
              </a:rPr>
              <a:t>適切に避難し人的被害を低減</a:t>
            </a:r>
            <a:endParaRPr lang="ja-JP" altLang="ja-JP" sz="900" b="1" dirty="0">
              <a:latin typeface="Meiryo UI" panose="020B0604030504040204" pitchFamily="50" charset="-128"/>
              <a:ea typeface="Meiryo UI" panose="020B0604030504040204" pitchFamily="50" charset="-128"/>
            </a:endParaRPr>
          </a:p>
        </p:txBody>
      </p:sp>
      <p:pic>
        <p:nvPicPr>
          <p:cNvPr id="89" name="図 88">
            <a:extLst>
              <a:ext uri="{FF2B5EF4-FFF2-40B4-BE49-F238E27FC236}">
                <a16:creationId xmlns:a16="http://schemas.microsoft.com/office/drawing/2014/main" id="{A3B3C23E-4151-51A5-F6BC-6B28124CDBD4}"/>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3802117" y="2721075"/>
            <a:ext cx="353076" cy="373845"/>
          </a:xfrm>
          <a:prstGeom prst="rect">
            <a:avLst/>
          </a:prstGeom>
        </p:spPr>
      </p:pic>
      <p:sp>
        <p:nvSpPr>
          <p:cNvPr id="90" name="テキスト ボックス 89">
            <a:extLst>
              <a:ext uri="{FF2B5EF4-FFF2-40B4-BE49-F238E27FC236}">
                <a16:creationId xmlns:a16="http://schemas.microsoft.com/office/drawing/2014/main" id="{6B799A44-6206-21AD-6738-838059577DA6}"/>
              </a:ext>
            </a:extLst>
          </p:cNvPr>
          <p:cNvSpPr txBox="1"/>
          <p:nvPr/>
        </p:nvSpPr>
        <p:spPr>
          <a:xfrm>
            <a:off x="2094144" y="7171691"/>
            <a:ext cx="1556422" cy="3693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東日本大震災では、津波漂着瓦礫による出火が約</a:t>
            </a:r>
            <a:r>
              <a:rPr lang="en-US" altLang="ja-JP" sz="900" b="1" dirty="0">
                <a:highlight>
                  <a:srgbClr val="FFFF00"/>
                </a:highlight>
                <a:latin typeface="Meiryo UI" panose="020B0604030504040204" pitchFamily="50" charset="-128"/>
                <a:ea typeface="Meiryo UI" panose="020B0604030504040204" pitchFamily="50" charset="-128"/>
              </a:rPr>
              <a:t>34</a:t>
            </a:r>
            <a:r>
              <a:rPr lang="ja-JP" altLang="en-US" sz="900" b="1" dirty="0">
                <a:highlight>
                  <a:srgbClr val="FFFF00"/>
                </a:highlight>
                <a:latin typeface="Meiryo UI" panose="020B0604030504040204" pitchFamily="50" charset="-128"/>
                <a:ea typeface="Meiryo UI" panose="020B0604030504040204" pitchFamily="50" charset="-128"/>
              </a:rPr>
              <a:t>％</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91" name="テキスト ボックス 90">
            <a:extLst>
              <a:ext uri="{FF2B5EF4-FFF2-40B4-BE49-F238E27FC236}">
                <a16:creationId xmlns:a16="http://schemas.microsoft.com/office/drawing/2014/main" id="{C6B06E3E-4980-2BD8-3102-29CE90F3FB8D}"/>
              </a:ext>
            </a:extLst>
          </p:cNvPr>
          <p:cNvSpPr txBox="1"/>
          <p:nvPr/>
        </p:nvSpPr>
        <p:spPr>
          <a:xfrm>
            <a:off x="3980923" y="7097686"/>
            <a:ext cx="1360689" cy="415498"/>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津波火災への要因を減らすことで津波火災による被害を軽減</a:t>
            </a:r>
            <a:endParaRPr lang="ja-JP" altLang="ja-JP" sz="900" b="1" dirty="0">
              <a:latin typeface="Meiryo UI" panose="020B0604030504040204" pitchFamily="50" charset="-128"/>
              <a:ea typeface="Meiryo UI" panose="020B0604030504040204" pitchFamily="50" charset="-128"/>
            </a:endParaRPr>
          </a:p>
        </p:txBody>
      </p:sp>
      <p:pic>
        <p:nvPicPr>
          <p:cNvPr id="92" name="図 91">
            <a:extLst>
              <a:ext uri="{FF2B5EF4-FFF2-40B4-BE49-F238E27FC236}">
                <a16:creationId xmlns:a16="http://schemas.microsoft.com/office/drawing/2014/main" id="{D08243A4-B963-A0C0-45CB-FFF8A32B2566}"/>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3767103" y="7040680"/>
            <a:ext cx="353076" cy="373845"/>
          </a:xfrm>
          <a:prstGeom prst="rect">
            <a:avLst/>
          </a:prstGeom>
        </p:spPr>
      </p:pic>
      <p:sp>
        <p:nvSpPr>
          <p:cNvPr id="93" name="テキスト ボックス 92">
            <a:extLst>
              <a:ext uri="{FF2B5EF4-FFF2-40B4-BE49-F238E27FC236}">
                <a16:creationId xmlns:a16="http://schemas.microsoft.com/office/drawing/2014/main" id="{AA996AA3-02CB-AEBF-3804-6A0591D5CEC3}"/>
              </a:ext>
            </a:extLst>
          </p:cNvPr>
          <p:cNvSpPr txBox="1"/>
          <p:nvPr/>
        </p:nvSpPr>
        <p:spPr>
          <a:xfrm>
            <a:off x="3985794" y="5752281"/>
            <a:ext cx="1389183"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事前準備により、災害関連死を防ぐ</a:t>
            </a:r>
            <a:endParaRPr lang="ja-JP" altLang="ja-JP" sz="900" b="1" dirty="0">
              <a:latin typeface="Meiryo UI" panose="020B0604030504040204" pitchFamily="50" charset="-128"/>
              <a:ea typeface="Meiryo UI" panose="020B0604030504040204" pitchFamily="50" charset="-128"/>
            </a:endParaRPr>
          </a:p>
        </p:txBody>
      </p:sp>
      <p:pic>
        <p:nvPicPr>
          <p:cNvPr id="94" name="図 93">
            <a:extLst>
              <a:ext uri="{FF2B5EF4-FFF2-40B4-BE49-F238E27FC236}">
                <a16:creationId xmlns:a16="http://schemas.microsoft.com/office/drawing/2014/main" id="{BF2451E8-D98B-893F-9434-9733F983093E}"/>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3771974" y="5684667"/>
            <a:ext cx="353076" cy="373845"/>
          </a:xfrm>
          <a:prstGeom prst="rect">
            <a:avLst/>
          </a:prstGeom>
        </p:spPr>
      </p:pic>
      <p:sp>
        <p:nvSpPr>
          <p:cNvPr id="95" name="テキスト ボックス 94">
            <a:extLst>
              <a:ext uri="{FF2B5EF4-FFF2-40B4-BE49-F238E27FC236}">
                <a16:creationId xmlns:a16="http://schemas.microsoft.com/office/drawing/2014/main" id="{5BCD9BE8-484B-FD86-924C-832E6F0D1273}"/>
              </a:ext>
            </a:extLst>
          </p:cNvPr>
          <p:cNvSpPr txBox="1"/>
          <p:nvPr/>
        </p:nvSpPr>
        <p:spPr>
          <a:xfrm>
            <a:off x="3985794" y="4232224"/>
            <a:ext cx="2354046" cy="226361"/>
          </a:xfrm>
          <a:prstGeom prst="rect">
            <a:avLst/>
          </a:prstGeom>
          <a:solidFill>
            <a:schemeClr val="accent6">
              <a:lumMod val="20000"/>
              <a:lumOff val="80000"/>
            </a:schemeClr>
          </a:solidFill>
          <a:ln>
            <a:solidFill>
              <a:schemeClr val="accent3"/>
            </a:solidFill>
          </a:ln>
        </p:spPr>
        <p:txBody>
          <a:bodyPr wrap="square" lIns="36000" tIns="0" rIns="0" bIns="0" anchor="ctr" anchorCtr="0">
            <a:noAutofit/>
          </a:bodyPr>
          <a:lstStyle/>
          <a:p>
            <a:pPr marL="142875" algn="l" fontAlgn="ctr"/>
            <a:r>
              <a:rPr lang="ja-JP" altLang="en-US" sz="900" b="1" dirty="0">
                <a:latin typeface="Meiryo UI" panose="020B0604030504040204" pitchFamily="50" charset="-128"/>
                <a:ea typeface="Meiryo UI" panose="020B0604030504040204" pitchFamily="50" charset="-128"/>
              </a:rPr>
              <a:t>共助により、高齢者等の犠牲者を低減</a:t>
            </a:r>
            <a:endParaRPr lang="ja-JP" altLang="ja-JP" sz="900" b="1" dirty="0">
              <a:latin typeface="Meiryo UI" panose="020B0604030504040204" pitchFamily="50" charset="-128"/>
              <a:ea typeface="Meiryo UI" panose="020B0604030504040204" pitchFamily="50" charset="-128"/>
            </a:endParaRPr>
          </a:p>
        </p:txBody>
      </p:sp>
      <p:pic>
        <p:nvPicPr>
          <p:cNvPr id="96" name="図 95">
            <a:extLst>
              <a:ext uri="{FF2B5EF4-FFF2-40B4-BE49-F238E27FC236}">
                <a16:creationId xmlns:a16="http://schemas.microsoft.com/office/drawing/2014/main" id="{452236C1-B073-95B4-47C6-433E31606CD0}"/>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3771974" y="4095360"/>
            <a:ext cx="353076" cy="373845"/>
          </a:xfrm>
          <a:prstGeom prst="rect">
            <a:avLst/>
          </a:prstGeom>
        </p:spPr>
      </p:pic>
      <p:sp>
        <p:nvSpPr>
          <p:cNvPr id="98" name="正方形/長方形 97">
            <a:extLst>
              <a:ext uri="{FF2B5EF4-FFF2-40B4-BE49-F238E27FC236}">
                <a16:creationId xmlns:a16="http://schemas.microsoft.com/office/drawing/2014/main" id="{B475F668-34BE-C974-90B4-8FB1B2B7D513}"/>
              </a:ext>
            </a:extLst>
          </p:cNvPr>
          <p:cNvSpPr/>
          <p:nvPr/>
        </p:nvSpPr>
        <p:spPr>
          <a:xfrm>
            <a:off x="3813058" y="1017938"/>
            <a:ext cx="2795707" cy="322456"/>
          </a:xfrm>
          <a:prstGeom prst="rect">
            <a:avLst/>
          </a:prstGeom>
          <a:gradFill>
            <a:gsLst>
              <a:gs pos="0">
                <a:schemeClr val="accent6">
                  <a:lumMod val="60000"/>
                  <a:lumOff val="40000"/>
                </a:schemeClr>
              </a:gs>
              <a:gs pos="100000">
                <a:schemeClr val="accent6">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事前準備とその効果</a:t>
            </a:r>
          </a:p>
        </p:txBody>
      </p:sp>
      <p:sp>
        <p:nvSpPr>
          <p:cNvPr id="99" name="テキスト ボックス 98">
            <a:extLst>
              <a:ext uri="{FF2B5EF4-FFF2-40B4-BE49-F238E27FC236}">
                <a16:creationId xmlns:a16="http://schemas.microsoft.com/office/drawing/2014/main" id="{BD8D0F44-4877-DBEA-B9C2-340CD53D994B}"/>
              </a:ext>
            </a:extLst>
          </p:cNvPr>
          <p:cNvSpPr txBox="1"/>
          <p:nvPr/>
        </p:nvSpPr>
        <p:spPr>
          <a:xfrm>
            <a:off x="5190444" y="404294"/>
            <a:ext cx="996817" cy="415498"/>
          </a:xfrm>
          <a:prstGeom prst="rect">
            <a:avLst/>
          </a:prstGeom>
          <a:noFill/>
        </p:spPr>
        <p:txBody>
          <a:bodyPr wrap="square" rtlCol="0">
            <a:spAutoFit/>
          </a:bodyPr>
          <a:lstStyle/>
          <a:p>
            <a:r>
              <a:rPr kumimoji="1" lang="ja-JP" altLang="en-US" sz="1050" dirty="0">
                <a:solidFill>
                  <a:srgbClr val="002060"/>
                </a:solidFill>
                <a:latin typeface="HGS創英角ﾎﾟｯﾌﾟ体" panose="040B0A00000000000000" pitchFamily="50" charset="-128"/>
                <a:ea typeface="HGS創英角ﾎﾟｯﾌﾟ体" panose="040B0A00000000000000" pitchFamily="50" charset="-128"/>
              </a:rPr>
              <a:t>同時に発生</a:t>
            </a:r>
            <a:endParaRPr kumimoji="1" lang="en-US" altLang="ja-JP" sz="1050" dirty="0">
              <a:solidFill>
                <a:srgbClr val="002060"/>
              </a:solidFill>
              <a:latin typeface="HGS創英角ﾎﾟｯﾌﾟ体" panose="040B0A00000000000000" pitchFamily="50" charset="-128"/>
              <a:ea typeface="HGS創英角ﾎﾟｯﾌﾟ体" panose="040B0A00000000000000" pitchFamily="50" charset="-128"/>
            </a:endParaRPr>
          </a:p>
          <a:p>
            <a:r>
              <a:rPr kumimoji="1" lang="ja-JP" altLang="en-US" sz="1050" dirty="0">
                <a:solidFill>
                  <a:srgbClr val="002060"/>
                </a:solidFill>
                <a:latin typeface="HGS創英角ﾎﾟｯﾌﾟ体" panose="040B0A00000000000000" pitchFamily="50" charset="-128"/>
                <a:ea typeface="HGS創英角ﾎﾟｯﾌﾟ体" panose="040B0A00000000000000" pitchFamily="50" charset="-128"/>
              </a:rPr>
              <a:t>するリスク</a:t>
            </a:r>
            <a:endParaRPr kumimoji="1" lang="ja-JP" altLang="en-US" sz="1100" dirty="0">
              <a:solidFill>
                <a:srgbClr val="002060"/>
              </a:solidFill>
              <a:latin typeface="HGS創英角ﾎﾟｯﾌﾟ体" panose="040B0A00000000000000" pitchFamily="50" charset="-128"/>
              <a:ea typeface="HGS創英角ﾎﾟｯﾌﾟ体" panose="040B0A00000000000000" pitchFamily="50" charset="-128"/>
            </a:endParaRPr>
          </a:p>
        </p:txBody>
      </p:sp>
      <p:sp>
        <p:nvSpPr>
          <p:cNvPr id="100" name="四角形: 角を丸くする 99">
            <a:extLst>
              <a:ext uri="{FF2B5EF4-FFF2-40B4-BE49-F238E27FC236}">
                <a16:creationId xmlns:a16="http://schemas.microsoft.com/office/drawing/2014/main" id="{D80BA05B-8688-1EE4-912F-73505026B1D8}"/>
              </a:ext>
            </a:extLst>
          </p:cNvPr>
          <p:cNvSpPr/>
          <p:nvPr/>
        </p:nvSpPr>
        <p:spPr>
          <a:xfrm>
            <a:off x="6001502" y="506217"/>
            <a:ext cx="298444" cy="258076"/>
          </a:xfrm>
          <a:prstGeom prst="roundRect">
            <a:avLst>
              <a:gd name="adj" fmla="val 22222"/>
            </a:avLst>
          </a:prstGeom>
          <a:solidFill>
            <a:srgbClr val="002060"/>
          </a:solidFill>
        </p:spPr>
        <p:txBody>
          <a:bodyPr wrap="square" rtlCol="0" anchor="ctr" anchorCtr="0">
            <a:noAutofit/>
          </a:bodyPr>
          <a:lstStyle/>
          <a:p>
            <a:pPr algn="ctr"/>
            <a:r>
              <a:rPr kumimoji="1" lang="ja-JP" altLang="en-US" sz="1400" b="1" dirty="0">
                <a:solidFill>
                  <a:schemeClr val="bg1">
                    <a:lumMod val="95000"/>
                  </a:schemeClr>
                </a:solidFill>
                <a:latin typeface="BIZ UDPゴシック" panose="020B0400000000000000" pitchFamily="50" charset="-128"/>
                <a:ea typeface="BIZ UDPゴシック" panose="020B0400000000000000" pitchFamily="50" charset="-128"/>
              </a:rPr>
              <a:t>１</a:t>
            </a:r>
          </a:p>
        </p:txBody>
      </p:sp>
      <p:sp>
        <p:nvSpPr>
          <p:cNvPr id="101" name="四角形: 角を丸くする 100">
            <a:extLst>
              <a:ext uri="{FF2B5EF4-FFF2-40B4-BE49-F238E27FC236}">
                <a16:creationId xmlns:a16="http://schemas.microsoft.com/office/drawing/2014/main" id="{55C625E7-BC9F-DB6A-312F-2D4EF9AF1429}"/>
              </a:ext>
            </a:extLst>
          </p:cNvPr>
          <p:cNvSpPr/>
          <p:nvPr/>
        </p:nvSpPr>
        <p:spPr>
          <a:xfrm>
            <a:off x="6334565" y="506217"/>
            <a:ext cx="298444" cy="258076"/>
          </a:xfrm>
          <a:prstGeom prst="roundRect">
            <a:avLst>
              <a:gd name="adj" fmla="val 22222"/>
            </a:avLst>
          </a:prstGeom>
          <a:solidFill>
            <a:srgbClr val="002060"/>
          </a:solidFill>
        </p:spPr>
        <p:txBody>
          <a:bodyPr wrap="square" rtlCol="0" anchor="ctr" anchorCtr="0">
            <a:noAutofit/>
          </a:bodyPr>
          <a:lstStyle/>
          <a:p>
            <a:pPr algn="ctr"/>
            <a:r>
              <a:rPr kumimoji="1" lang="ja-JP" altLang="en-US" sz="1400" b="1" dirty="0">
                <a:solidFill>
                  <a:schemeClr val="bg1">
                    <a:lumMod val="95000"/>
                  </a:schemeClr>
                </a:solidFill>
                <a:latin typeface="BIZ UDPゴシック" panose="020B0400000000000000" pitchFamily="50" charset="-128"/>
                <a:ea typeface="BIZ UDPゴシック" panose="020B0400000000000000" pitchFamily="50" charset="-128"/>
              </a:rPr>
              <a:t>３</a:t>
            </a:r>
          </a:p>
        </p:txBody>
      </p:sp>
      <p:pic>
        <p:nvPicPr>
          <p:cNvPr id="102" name="Picture 2">
            <a:extLst>
              <a:ext uri="{FF2B5EF4-FFF2-40B4-BE49-F238E27FC236}">
                <a16:creationId xmlns:a16="http://schemas.microsoft.com/office/drawing/2014/main" id="{3CE0062C-E013-4DF2-7A32-938268CE7D50}"/>
              </a:ext>
            </a:extLst>
          </p:cNvPr>
          <p:cNvPicPr>
            <a:picLocks noChangeAspect="1" noChangeArrowheads="1"/>
          </p:cNvPicPr>
          <p:nvPr/>
        </p:nvPicPr>
        <p:blipFill>
          <a:blip r:embed="rId17" cstate="screen">
            <a:extLst>
              <a:ext uri="{28A0092B-C50C-407E-A947-70E740481C1C}">
                <a14:useLocalDpi xmlns:a14="http://schemas.microsoft.com/office/drawing/2010/main"/>
              </a:ext>
            </a:extLst>
          </a:blip>
          <a:srcRect/>
          <a:stretch>
            <a:fillRect/>
          </a:stretch>
        </p:blipFill>
        <p:spPr bwMode="auto">
          <a:xfrm>
            <a:off x="5212046" y="1614215"/>
            <a:ext cx="1477008" cy="324000"/>
          </a:xfrm>
          <a:prstGeom prst="rect">
            <a:avLst/>
          </a:prstGeom>
          <a:noFill/>
          <a:extLst>
            <a:ext uri="{909E8E84-426E-40DD-AFC4-6F175D3DCCD1}">
              <a14:hiddenFill xmlns:a14="http://schemas.microsoft.com/office/drawing/2010/main">
                <a:solidFill>
                  <a:srgbClr val="FFFFFF"/>
                </a:solidFill>
              </a14:hiddenFill>
            </a:ext>
          </a:extLst>
        </p:spPr>
      </p:pic>
      <p:sp>
        <p:nvSpPr>
          <p:cNvPr id="103" name="正方形/長方形 102">
            <a:extLst>
              <a:ext uri="{FF2B5EF4-FFF2-40B4-BE49-F238E27FC236}">
                <a16:creationId xmlns:a16="http://schemas.microsoft.com/office/drawing/2014/main" id="{DD39361D-2CBA-3EE9-1DFF-25486CE04369}"/>
              </a:ext>
            </a:extLst>
          </p:cNvPr>
          <p:cNvSpPr/>
          <p:nvPr/>
        </p:nvSpPr>
        <p:spPr>
          <a:xfrm>
            <a:off x="5206798" y="1704996"/>
            <a:ext cx="1183309" cy="1530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fontAlgn="ctr">
              <a:spcBef>
                <a:spcPts val="600"/>
              </a:spcBef>
              <a:spcAft>
                <a:spcPts val="600"/>
              </a:spcAft>
            </a:pPr>
            <a:r>
              <a:rPr lang="ja-JP" altLang="en-US" sz="800" b="1" dirty="0">
                <a:solidFill>
                  <a:schemeClr val="tx1"/>
                </a:solidFill>
                <a:latin typeface="BIZ UDPゴシック" panose="020B0400000000000000" pitchFamily="50" charset="-128"/>
                <a:ea typeface="BIZ UDPゴシック" panose="020B0400000000000000" pitchFamily="50" charset="-128"/>
              </a:rPr>
              <a:t>○○市　津波避難場所</a:t>
            </a:r>
            <a:endParaRPr kumimoji="1" lang="en-US" altLang="ja-JP" sz="700" dirty="0">
              <a:solidFill>
                <a:schemeClr val="tx1"/>
              </a:solidFill>
              <a:latin typeface="BIZ UDPゴシック" panose="020B0400000000000000" pitchFamily="50" charset="-128"/>
              <a:ea typeface="BIZ UDPゴシック" panose="020B0400000000000000" pitchFamily="50" charset="-128"/>
            </a:endParaRPr>
          </a:p>
        </p:txBody>
      </p:sp>
      <p:pic>
        <p:nvPicPr>
          <p:cNvPr id="104" name="Picture 2">
            <a:extLst>
              <a:ext uri="{FF2B5EF4-FFF2-40B4-BE49-F238E27FC236}">
                <a16:creationId xmlns:a16="http://schemas.microsoft.com/office/drawing/2014/main" id="{3CF4FF51-5B02-FEA0-286D-0C3D1EB47C29}"/>
              </a:ext>
            </a:extLst>
          </p:cNvPr>
          <p:cNvPicPr>
            <a:picLocks noChangeAspect="1" noChangeArrowheads="1"/>
          </p:cNvPicPr>
          <p:nvPr/>
        </p:nvPicPr>
        <p:blipFill>
          <a:blip r:embed="rId17" cstate="screen">
            <a:extLst>
              <a:ext uri="{28A0092B-C50C-407E-A947-70E740481C1C}">
                <a14:useLocalDpi xmlns:a14="http://schemas.microsoft.com/office/drawing/2010/main"/>
              </a:ext>
            </a:extLst>
          </a:blip>
          <a:srcRect/>
          <a:stretch>
            <a:fillRect/>
          </a:stretch>
        </p:blipFill>
        <p:spPr bwMode="auto">
          <a:xfrm>
            <a:off x="4117474" y="3918206"/>
            <a:ext cx="1477008" cy="324000"/>
          </a:xfrm>
          <a:prstGeom prst="rect">
            <a:avLst/>
          </a:prstGeom>
          <a:noFill/>
          <a:extLst>
            <a:ext uri="{909E8E84-426E-40DD-AFC4-6F175D3DCCD1}">
              <a14:hiddenFill xmlns:a14="http://schemas.microsoft.com/office/drawing/2010/main">
                <a:solidFill>
                  <a:srgbClr val="FFFFFF"/>
                </a:solidFill>
              </a14:hiddenFill>
            </a:ext>
          </a:extLst>
        </p:spPr>
      </p:pic>
      <p:sp>
        <p:nvSpPr>
          <p:cNvPr id="105" name="正方形/長方形 104">
            <a:extLst>
              <a:ext uri="{FF2B5EF4-FFF2-40B4-BE49-F238E27FC236}">
                <a16:creationId xmlns:a16="http://schemas.microsoft.com/office/drawing/2014/main" id="{71F96F92-401D-7A34-D357-B5C934399F65}"/>
              </a:ext>
            </a:extLst>
          </p:cNvPr>
          <p:cNvSpPr/>
          <p:nvPr/>
        </p:nvSpPr>
        <p:spPr>
          <a:xfrm>
            <a:off x="4112226" y="4008987"/>
            <a:ext cx="1183309" cy="1530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fontAlgn="ctr">
              <a:spcBef>
                <a:spcPts val="600"/>
              </a:spcBef>
              <a:spcAft>
                <a:spcPts val="600"/>
              </a:spcAft>
            </a:pPr>
            <a:r>
              <a:rPr lang="ja-JP" altLang="en-US" sz="800" b="1" dirty="0">
                <a:solidFill>
                  <a:schemeClr val="tx1"/>
                </a:solidFill>
                <a:latin typeface="BIZ UDPゴシック" panose="020B0400000000000000" pitchFamily="50" charset="-128"/>
                <a:ea typeface="BIZ UDPゴシック" panose="020B0400000000000000" pitchFamily="50" charset="-128"/>
              </a:rPr>
              <a:t>○○市　個別避難計画</a:t>
            </a:r>
            <a:endParaRPr kumimoji="1" lang="en-US" altLang="ja-JP" sz="700" dirty="0">
              <a:solidFill>
                <a:schemeClr val="tx1"/>
              </a:solidFill>
              <a:latin typeface="BIZ UDPゴシック" panose="020B0400000000000000" pitchFamily="50" charset="-128"/>
              <a:ea typeface="BIZ UDPゴシック" panose="020B0400000000000000" pitchFamily="50" charset="-128"/>
            </a:endParaRPr>
          </a:p>
        </p:txBody>
      </p:sp>
      <p:sp>
        <p:nvSpPr>
          <p:cNvPr id="109" name="テキスト ボックス 108">
            <a:extLst>
              <a:ext uri="{FF2B5EF4-FFF2-40B4-BE49-F238E27FC236}">
                <a16:creationId xmlns:a16="http://schemas.microsoft.com/office/drawing/2014/main" id="{343F084B-6B3C-E287-4861-B787C8FC4748}"/>
              </a:ext>
            </a:extLst>
          </p:cNvPr>
          <p:cNvSpPr txBox="1"/>
          <p:nvPr/>
        </p:nvSpPr>
        <p:spPr>
          <a:xfrm>
            <a:off x="3894854" y="6754341"/>
            <a:ext cx="1510266" cy="271869"/>
          </a:xfrm>
          <a:prstGeom prst="rect">
            <a:avLst/>
          </a:prstGeom>
          <a:noFill/>
        </p:spPr>
        <p:txBody>
          <a:bodyPr wrap="square" rtlCol="0">
            <a:spAutoFit/>
          </a:bodyPr>
          <a:lstStyle/>
          <a:p>
            <a:pPr marL="88900" indent="-88900">
              <a:lnSpc>
                <a:spcPts val="700"/>
              </a:lnSpc>
              <a:spcAft>
                <a:spcPts val="291"/>
              </a:spcAft>
            </a:pPr>
            <a:r>
              <a:rPr kumimoji="1" lang="en-US" altLang="ja-JP" sz="700" dirty="0">
                <a:latin typeface="BIZ UDPゴシック" panose="020B0400000000000000" pitchFamily="50" charset="-128"/>
                <a:ea typeface="BIZ UDPゴシック" panose="020B0400000000000000" pitchFamily="50" charset="-128"/>
              </a:rPr>
              <a:t>※</a:t>
            </a:r>
            <a:r>
              <a:rPr kumimoji="1" lang="ja-JP" altLang="en-US" sz="700" dirty="0">
                <a:latin typeface="BIZ UDPゴシック" panose="020B0400000000000000" pitchFamily="50" charset="-128"/>
                <a:ea typeface="BIZ UDPゴシック" panose="020B0400000000000000" pitchFamily="50" charset="-128"/>
              </a:rPr>
              <a:t>固定に関しては、プロパンガス会社にお問い合わせください。</a:t>
            </a:r>
            <a:endParaRPr kumimoji="1" lang="en-US" altLang="ja-JP" sz="700" dirty="0">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E0F5B893-4CD2-2E2D-48E4-3CB0B743DC4D}"/>
              </a:ext>
            </a:extLst>
          </p:cNvPr>
          <p:cNvSpPr txBox="1"/>
          <p:nvPr/>
        </p:nvSpPr>
        <p:spPr>
          <a:xfrm>
            <a:off x="5917250" y="280819"/>
            <a:ext cx="583635" cy="261610"/>
          </a:xfrm>
          <a:prstGeom prst="rect">
            <a:avLst/>
          </a:prstGeom>
          <a:noFill/>
        </p:spPr>
        <p:txBody>
          <a:bodyPr wrap="square" rtlCol="0">
            <a:spAutoFit/>
          </a:bodyPr>
          <a:lstStyle/>
          <a:p>
            <a:r>
              <a:rPr kumimoji="1" lang="ja-JP" altLang="en-US" sz="1050" dirty="0">
                <a:latin typeface="HGS創英角ﾎﾟｯﾌﾟ体" panose="040B0A00000000000000" pitchFamily="50" charset="-128"/>
                <a:ea typeface="HGS創英角ﾎﾟｯﾌﾟ体" panose="040B0A00000000000000" pitchFamily="50" charset="-128"/>
              </a:rPr>
              <a:t>揺れ</a:t>
            </a:r>
            <a:endParaRPr kumimoji="1" lang="ja-JP" altLang="en-US" sz="1100" dirty="0">
              <a:latin typeface="HGS創英角ﾎﾟｯﾌﾟ体" panose="040B0A00000000000000" pitchFamily="50" charset="-128"/>
              <a:ea typeface="HGS創英角ﾎﾟｯﾌﾟ体" panose="040B0A00000000000000" pitchFamily="50" charset="-128"/>
            </a:endParaRPr>
          </a:p>
        </p:txBody>
      </p:sp>
      <p:sp>
        <p:nvSpPr>
          <p:cNvPr id="97" name="テキスト ボックス 96">
            <a:extLst>
              <a:ext uri="{FF2B5EF4-FFF2-40B4-BE49-F238E27FC236}">
                <a16:creationId xmlns:a16="http://schemas.microsoft.com/office/drawing/2014/main" id="{07ED5D45-4A3A-C8B5-0290-BE0A362E34CB}"/>
              </a:ext>
            </a:extLst>
          </p:cNvPr>
          <p:cNvSpPr txBox="1"/>
          <p:nvPr/>
        </p:nvSpPr>
        <p:spPr>
          <a:xfrm>
            <a:off x="6254688" y="280819"/>
            <a:ext cx="583635" cy="253916"/>
          </a:xfrm>
          <a:prstGeom prst="rect">
            <a:avLst/>
          </a:prstGeom>
          <a:noFill/>
        </p:spPr>
        <p:txBody>
          <a:bodyPr wrap="square" rtlCol="0">
            <a:spAutoFit/>
          </a:bodyPr>
          <a:lstStyle/>
          <a:p>
            <a:r>
              <a:rPr kumimoji="1" lang="ja-JP" altLang="en-US" sz="1050" dirty="0">
                <a:latin typeface="HGS創英角ﾎﾟｯﾌﾟ体" panose="040B0A00000000000000" pitchFamily="50" charset="-128"/>
                <a:ea typeface="HGS創英角ﾎﾟｯﾌﾟ体" panose="040B0A00000000000000" pitchFamily="50" charset="-128"/>
              </a:rPr>
              <a:t>火災</a:t>
            </a:r>
            <a:endParaRPr kumimoji="1" lang="ja-JP" altLang="en-US" sz="1100" dirty="0">
              <a:latin typeface="HGS創英角ﾎﾟｯﾌﾟ体" panose="040B0A00000000000000" pitchFamily="50" charset="-128"/>
              <a:ea typeface="HGS創英角ﾎﾟｯﾌﾟ体" panose="040B0A00000000000000" pitchFamily="50" charset="-128"/>
            </a:endParaRPr>
          </a:p>
        </p:txBody>
      </p:sp>
    </p:spTree>
    <p:extLst>
      <p:ext uri="{BB962C8B-B14F-4D97-AF65-F5344CB8AC3E}">
        <p14:creationId xmlns:p14="http://schemas.microsoft.com/office/powerpoint/2010/main" val="2599337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07802-6AE0-7EDF-4CD0-25529CC09849}"/>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5B1851F0-2903-67BF-466C-5F391B3C92CE}"/>
              </a:ext>
            </a:extLst>
          </p:cNvPr>
          <p:cNvSpPr/>
          <p:nvPr/>
        </p:nvSpPr>
        <p:spPr>
          <a:xfrm>
            <a:off x="1" y="0"/>
            <a:ext cx="6858000" cy="232229"/>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5FB3586B-F0BD-4A9E-7225-272CB688F71B}"/>
              </a:ext>
            </a:extLst>
          </p:cNvPr>
          <p:cNvSpPr/>
          <p:nvPr/>
        </p:nvSpPr>
        <p:spPr>
          <a:xfrm>
            <a:off x="1" y="9817181"/>
            <a:ext cx="6858000" cy="116115"/>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15">
            <a:extLst>
              <a:ext uri="{FF2B5EF4-FFF2-40B4-BE49-F238E27FC236}">
                <a16:creationId xmlns:a16="http://schemas.microsoft.com/office/drawing/2014/main" id="{925C689F-2BD3-A320-F17F-B8F8AA4D851C}"/>
              </a:ext>
            </a:extLst>
          </p:cNvPr>
          <p:cNvGrpSpPr/>
          <p:nvPr/>
        </p:nvGrpSpPr>
        <p:grpSpPr>
          <a:xfrm>
            <a:off x="152400" y="417865"/>
            <a:ext cx="6547658" cy="457186"/>
            <a:chOff x="152400" y="417865"/>
            <a:chExt cx="6547658" cy="457186"/>
          </a:xfrm>
        </p:grpSpPr>
        <p:cxnSp>
          <p:nvCxnSpPr>
            <p:cNvPr id="7" name="直線コネクタ 6">
              <a:extLst>
                <a:ext uri="{FF2B5EF4-FFF2-40B4-BE49-F238E27FC236}">
                  <a16:creationId xmlns:a16="http://schemas.microsoft.com/office/drawing/2014/main" id="{5AF985C9-BC56-01E7-8273-61779A4162CD}"/>
                </a:ext>
              </a:extLst>
            </p:cNvPr>
            <p:cNvCxnSpPr>
              <a:cxnSpLocks/>
            </p:cNvCxnSpPr>
            <p:nvPr/>
          </p:nvCxnSpPr>
          <p:spPr>
            <a:xfrm flipV="1">
              <a:off x="406400" y="823101"/>
              <a:ext cx="6293658" cy="15376"/>
            </a:xfrm>
            <a:prstGeom prst="line">
              <a:avLst/>
            </a:prstGeom>
            <a:ln w="63500">
              <a:gradFill flip="none" rotWithShape="1">
                <a:gsLst>
                  <a:gs pos="0">
                    <a:srgbClr val="002060"/>
                  </a:gs>
                  <a:gs pos="74000">
                    <a:schemeClr val="accent1">
                      <a:lumMod val="45000"/>
                      <a:lumOff val="55000"/>
                    </a:schemeClr>
                  </a:gs>
                  <a:gs pos="83000">
                    <a:schemeClr val="accent1">
                      <a:lumMod val="45000"/>
                      <a:lumOff val="55000"/>
                    </a:schemeClr>
                  </a:gs>
                  <a:gs pos="100000">
                    <a:schemeClr val="accent1">
                      <a:lumMod val="30000"/>
                      <a:lumOff val="70000"/>
                    </a:schemeClr>
                  </a:gs>
                </a:gsLst>
                <a:lin ang="0" scaled="1"/>
                <a:tileRect/>
              </a:gradFill>
              <a:prstDash val="solid"/>
            </a:ln>
          </p:spPr>
          <p:style>
            <a:lnRef idx="2">
              <a:schemeClr val="accent1"/>
            </a:lnRef>
            <a:fillRef idx="0">
              <a:schemeClr val="accent1"/>
            </a:fillRef>
            <a:effectRef idx="1">
              <a:schemeClr val="accent1"/>
            </a:effectRef>
            <a:fontRef idx="minor">
              <a:schemeClr val="tx1"/>
            </a:fontRef>
          </p:style>
        </p:cxnSp>
        <p:sp>
          <p:nvSpPr>
            <p:cNvPr id="14" name="四角形: 角を丸くする 13">
              <a:extLst>
                <a:ext uri="{FF2B5EF4-FFF2-40B4-BE49-F238E27FC236}">
                  <a16:creationId xmlns:a16="http://schemas.microsoft.com/office/drawing/2014/main" id="{C5CE5CBE-3054-0771-B10A-995352B82B21}"/>
                </a:ext>
              </a:extLst>
            </p:cNvPr>
            <p:cNvSpPr/>
            <p:nvPr/>
          </p:nvSpPr>
          <p:spPr>
            <a:xfrm>
              <a:off x="152400" y="417865"/>
              <a:ext cx="508000" cy="457186"/>
            </a:xfrm>
            <a:prstGeom prst="roundRect">
              <a:avLst>
                <a:gd name="adj" fmla="val 22222"/>
              </a:avLst>
            </a:prstGeom>
            <a:solidFill>
              <a:srgbClr val="002060"/>
            </a:solidFill>
          </p:spPr>
          <p:txBody>
            <a:bodyPr wrap="square" rtlCol="0" anchor="ctr" anchorCtr="0">
              <a:noAutofit/>
            </a:bodyPr>
            <a:lstStyle/>
            <a:p>
              <a:pPr algn="ctr"/>
              <a:r>
                <a:rPr kumimoji="1" lang="ja-JP" altLang="en-US" sz="1400" b="1" dirty="0">
                  <a:solidFill>
                    <a:schemeClr val="bg1">
                      <a:lumMod val="95000"/>
                    </a:schemeClr>
                  </a:solidFill>
                  <a:latin typeface="BIZ UDPゴシック" panose="020B0400000000000000" pitchFamily="50" charset="-128"/>
                  <a:ea typeface="BIZ UDPゴシック" panose="020B0400000000000000" pitchFamily="50" charset="-128"/>
                </a:rPr>
                <a:t>３</a:t>
              </a:r>
            </a:p>
          </p:txBody>
        </p:sp>
      </p:grpSp>
      <p:grpSp>
        <p:nvGrpSpPr>
          <p:cNvPr id="19" name="グループ化 18">
            <a:extLst>
              <a:ext uri="{FF2B5EF4-FFF2-40B4-BE49-F238E27FC236}">
                <a16:creationId xmlns:a16="http://schemas.microsoft.com/office/drawing/2014/main" id="{626BA97D-79FB-7441-3250-287E3371A651}"/>
              </a:ext>
            </a:extLst>
          </p:cNvPr>
          <p:cNvGrpSpPr/>
          <p:nvPr/>
        </p:nvGrpSpPr>
        <p:grpSpPr>
          <a:xfrm>
            <a:off x="99871" y="1018383"/>
            <a:ext cx="709309" cy="8743553"/>
            <a:chOff x="150788" y="1308514"/>
            <a:chExt cx="709309" cy="8743553"/>
          </a:xfrm>
        </p:grpSpPr>
        <p:sp>
          <p:nvSpPr>
            <p:cNvPr id="20" name="フリーフォーム: 図形 19">
              <a:extLst>
                <a:ext uri="{FF2B5EF4-FFF2-40B4-BE49-F238E27FC236}">
                  <a16:creationId xmlns:a16="http://schemas.microsoft.com/office/drawing/2014/main" id="{CC136F7F-6306-2696-F840-5AE5E5A6881A}"/>
                </a:ext>
              </a:extLst>
            </p:cNvPr>
            <p:cNvSpPr/>
            <p:nvPr/>
          </p:nvSpPr>
          <p:spPr>
            <a:xfrm>
              <a:off x="211223" y="5744259"/>
              <a:ext cx="648874"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21" name="フリーフォーム: 図形 20">
              <a:extLst>
                <a:ext uri="{FF2B5EF4-FFF2-40B4-BE49-F238E27FC236}">
                  <a16:creationId xmlns:a16="http://schemas.microsoft.com/office/drawing/2014/main" id="{B312AED5-1329-155D-01E4-E9F2B21426BB}"/>
                </a:ext>
              </a:extLst>
            </p:cNvPr>
            <p:cNvSpPr/>
            <p:nvPr/>
          </p:nvSpPr>
          <p:spPr>
            <a:xfrm>
              <a:off x="211523" y="4259673"/>
              <a:ext cx="647163"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4" name="フローチャート: 他ページ結合子 23">
              <a:extLst>
                <a:ext uri="{FF2B5EF4-FFF2-40B4-BE49-F238E27FC236}">
                  <a16:creationId xmlns:a16="http://schemas.microsoft.com/office/drawing/2014/main" id="{F8318E33-29A8-245A-EC99-1C986D56DD6B}"/>
                </a:ext>
              </a:extLst>
            </p:cNvPr>
            <p:cNvSpPr/>
            <p:nvPr/>
          </p:nvSpPr>
          <p:spPr>
            <a:xfrm>
              <a:off x="211224" y="8736072"/>
              <a:ext cx="485514" cy="1315995"/>
            </a:xfrm>
            <a:prstGeom prst="flowChartOffpageConnector">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5" name="正方形/長方形 24">
              <a:extLst>
                <a:ext uri="{FF2B5EF4-FFF2-40B4-BE49-F238E27FC236}">
                  <a16:creationId xmlns:a16="http://schemas.microsoft.com/office/drawing/2014/main" id="{4B770DAD-776F-A513-4C2E-D65607876BA2}"/>
                </a:ext>
              </a:extLst>
            </p:cNvPr>
            <p:cNvSpPr/>
            <p:nvPr/>
          </p:nvSpPr>
          <p:spPr>
            <a:xfrm>
              <a:off x="211224" y="1308514"/>
              <a:ext cx="481213" cy="33855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60CAF09F-E058-CE13-25A8-B011516A865D}"/>
                </a:ext>
              </a:extLst>
            </p:cNvPr>
            <p:cNvSpPr/>
            <p:nvPr/>
          </p:nvSpPr>
          <p:spPr>
            <a:xfrm>
              <a:off x="211224" y="1685105"/>
              <a:ext cx="481213" cy="7050968"/>
            </a:xfrm>
            <a:prstGeom prst="rect">
              <a:avLst/>
            </a:prstGeom>
            <a:gradFill flip="none" rotWithShape="1">
              <a:gsLst>
                <a:gs pos="0">
                  <a:schemeClr val="tx1">
                    <a:lumMod val="65000"/>
                    <a:lumOff val="35000"/>
                  </a:schemeClr>
                </a:gs>
                <a:gs pos="93578">
                  <a:schemeClr val="bg1">
                    <a:lumMod val="85000"/>
                  </a:schemeClr>
                </a:gs>
                <a:gs pos="45000">
                  <a:schemeClr val="bg1">
                    <a:lumMod val="5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latin typeface="BIZ UDPゴシック" panose="020B0400000000000000" pitchFamily="50" charset="-128"/>
                <a:ea typeface="BIZ UDPゴシック" panose="020B0400000000000000" pitchFamily="50" charset="-128"/>
              </a:endParaRPr>
            </a:p>
          </p:txBody>
        </p:sp>
        <p:sp>
          <p:nvSpPr>
            <p:cNvPr id="27" name="テキスト ボックス 2064">
              <a:extLst>
                <a:ext uri="{FF2B5EF4-FFF2-40B4-BE49-F238E27FC236}">
                  <a16:creationId xmlns:a16="http://schemas.microsoft.com/office/drawing/2014/main" id="{D88FF596-2229-569C-7FF4-144F6355B3F2}"/>
                </a:ext>
              </a:extLst>
            </p:cNvPr>
            <p:cNvSpPr txBox="1"/>
            <p:nvPr/>
          </p:nvSpPr>
          <p:spPr>
            <a:xfrm>
              <a:off x="150788" y="1344201"/>
              <a:ext cx="611972" cy="2616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100" b="1" dirty="0">
                  <a:effectLst>
                    <a:glow rad="76200">
                      <a:schemeClr val="bg1"/>
                    </a:glow>
                  </a:effectLst>
                  <a:latin typeface="メイリオ" panose="020B0604030504040204" pitchFamily="50" charset="-128"/>
                  <a:ea typeface="メイリオ" panose="020B0604030504040204" pitchFamily="50" charset="-128"/>
                </a:rPr>
                <a:t>時間</a:t>
              </a:r>
            </a:p>
          </p:txBody>
        </p:sp>
        <p:sp>
          <p:nvSpPr>
            <p:cNvPr id="28" name="テキスト ボックス 2067">
              <a:extLst>
                <a:ext uri="{FF2B5EF4-FFF2-40B4-BE49-F238E27FC236}">
                  <a16:creationId xmlns:a16="http://schemas.microsoft.com/office/drawing/2014/main" id="{F88456C1-A156-9CF6-80A2-D22A158F0B0E}"/>
                </a:ext>
              </a:extLst>
            </p:cNvPr>
            <p:cNvSpPr txBox="1"/>
            <p:nvPr/>
          </p:nvSpPr>
          <p:spPr>
            <a:xfrm>
              <a:off x="195341" y="1910377"/>
              <a:ext cx="439285" cy="1224587"/>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地震発生直後</a:t>
              </a:r>
            </a:p>
          </p:txBody>
        </p:sp>
        <p:sp>
          <p:nvSpPr>
            <p:cNvPr id="53" name="テキスト ボックス 2067">
              <a:extLst>
                <a:ext uri="{FF2B5EF4-FFF2-40B4-BE49-F238E27FC236}">
                  <a16:creationId xmlns:a16="http://schemas.microsoft.com/office/drawing/2014/main" id="{FCF37CC7-9C39-545F-C317-E7E41504B5F4}"/>
                </a:ext>
              </a:extLst>
            </p:cNvPr>
            <p:cNvSpPr txBox="1"/>
            <p:nvPr/>
          </p:nvSpPr>
          <p:spPr>
            <a:xfrm>
              <a:off x="195341" y="8697921"/>
              <a:ext cx="439285" cy="1224587"/>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１か月後～</a:t>
              </a:r>
            </a:p>
          </p:txBody>
        </p:sp>
        <p:sp>
          <p:nvSpPr>
            <p:cNvPr id="30" name="テキスト ボックス 2067">
              <a:extLst>
                <a:ext uri="{FF2B5EF4-FFF2-40B4-BE49-F238E27FC236}">
                  <a16:creationId xmlns:a16="http://schemas.microsoft.com/office/drawing/2014/main" id="{3E410D65-169C-1EBA-32FC-EB309D00CB82}"/>
                </a:ext>
              </a:extLst>
            </p:cNvPr>
            <p:cNvSpPr txBox="1"/>
            <p:nvPr/>
          </p:nvSpPr>
          <p:spPr>
            <a:xfrm>
              <a:off x="195341" y="6115944"/>
              <a:ext cx="439285" cy="1224587"/>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半日後～</a:t>
              </a:r>
            </a:p>
          </p:txBody>
        </p:sp>
      </p:grpSp>
      <p:cxnSp>
        <p:nvCxnSpPr>
          <p:cNvPr id="45" name="直線コネクタ 44">
            <a:extLst>
              <a:ext uri="{FF2B5EF4-FFF2-40B4-BE49-F238E27FC236}">
                <a16:creationId xmlns:a16="http://schemas.microsoft.com/office/drawing/2014/main" id="{0835C9B9-18CE-69A6-C515-F8D10293D229}"/>
              </a:ext>
            </a:extLst>
          </p:cNvPr>
          <p:cNvCxnSpPr>
            <a:cxnSpLocks/>
          </p:cNvCxnSpPr>
          <p:nvPr/>
        </p:nvCxnSpPr>
        <p:spPr>
          <a:xfrm>
            <a:off x="3650566" y="1018383"/>
            <a:ext cx="0" cy="8613994"/>
          </a:xfrm>
          <a:prstGeom prst="line">
            <a:avLst/>
          </a:prstGeom>
          <a:ln w="53975">
            <a:solidFill>
              <a:schemeClr val="tx1">
                <a:lumMod val="50000"/>
                <a:lumOff val="50000"/>
                <a:alpha val="70000"/>
              </a:schemeClr>
            </a:solidFill>
            <a:prstDash val="sysDot"/>
          </a:ln>
        </p:spPr>
        <p:style>
          <a:lnRef idx="2">
            <a:schemeClr val="accent1"/>
          </a:lnRef>
          <a:fillRef idx="0">
            <a:schemeClr val="accent1"/>
          </a:fillRef>
          <a:effectRef idx="1">
            <a:schemeClr val="accent1"/>
          </a:effectRef>
          <a:fontRef idx="minor">
            <a:schemeClr val="tx1"/>
          </a:fontRef>
        </p:style>
      </p:cxnSp>
      <p:sp>
        <p:nvSpPr>
          <p:cNvPr id="9" name="テキスト ボックス 8">
            <a:extLst>
              <a:ext uri="{FF2B5EF4-FFF2-40B4-BE49-F238E27FC236}">
                <a16:creationId xmlns:a16="http://schemas.microsoft.com/office/drawing/2014/main" id="{CD6B112E-4216-822C-D0FD-BF011E562476}"/>
              </a:ext>
            </a:extLst>
          </p:cNvPr>
          <p:cNvSpPr txBox="1"/>
          <p:nvPr/>
        </p:nvSpPr>
        <p:spPr>
          <a:xfrm>
            <a:off x="660400" y="379604"/>
            <a:ext cx="4744720" cy="461665"/>
          </a:xfrm>
          <a:prstGeom prst="rect">
            <a:avLst/>
          </a:prstGeom>
          <a:noFill/>
        </p:spPr>
        <p:txBody>
          <a:bodyPr wrap="square" rtlCol="0">
            <a:spAutoFit/>
          </a:bodyPr>
          <a:lstStyle/>
          <a:p>
            <a:r>
              <a:rPr kumimoji="1" lang="ja-JP" altLang="en-US" sz="2000" b="1" dirty="0">
                <a:latin typeface="HGS創英角ﾎﾟｯﾌﾟ体" panose="040B0A00000000000000" pitchFamily="50" charset="-128"/>
                <a:ea typeface="HGS創英角ﾎﾟｯﾌﾟ体" panose="040B0A00000000000000" pitchFamily="50" charset="-128"/>
              </a:rPr>
              <a:t>火災</a:t>
            </a:r>
            <a:r>
              <a:rPr kumimoji="1" lang="ja-JP" altLang="en-US" sz="2400" b="1" dirty="0">
                <a:solidFill>
                  <a:schemeClr val="tx2">
                    <a:lumMod val="50000"/>
                    <a:lumOff val="50000"/>
                  </a:schemeClr>
                </a:solidFill>
                <a:latin typeface="HGS創英角ﾎﾟｯﾌﾟ体" panose="040B0A00000000000000" pitchFamily="50" charset="-128"/>
                <a:ea typeface="HGS創英角ﾎﾟｯﾌﾟ体" panose="040B0A00000000000000" pitchFamily="50" charset="-128"/>
              </a:rPr>
              <a:t> </a:t>
            </a:r>
            <a:r>
              <a:rPr kumimoji="1" lang="ja-JP" altLang="en-US" sz="1400" b="1" dirty="0">
                <a:solidFill>
                  <a:schemeClr val="tx2">
                    <a:lumMod val="50000"/>
                    <a:lumOff val="50000"/>
                  </a:schemeClr>
                </a:solidFill>
                <a:latin typeface="HG丸ｺﾞｼｯｸM-PRO" panose="020F0600000000000000" pitchFamily="50" charset="-128"/>
                <a:ea typeface="HG丸ｺﾞｼｯｸM-PRO" panose="020F0600000000000000" pitchFamily="50" charset="-128"/>
              </a:rPr>
              <a:t>による被害の影響と対策</a:t>
            </a:r>
            <a:endParaRPr kumimoji="1" lang="ja-JP" altLang="en-US" sz="1551" b="1" dirty="0">
              <a:solidFill>
                <a:schemeClr val="tx2">
                  <a:lumMod val="50000"/>
                  <a:lumOff val="50000"/>
                </a:schemeClr>
              </a:solidFill>
              <a:latin typeface="HG丸ｺﾞｼｯｸM-PRO" panose="020F0600000000000000" pitchFamily="50" charset="-128"/>
              <a:ea typeface="HG丸ｺﾞｼｯｸM-PRO" panose="020F0600000000000000" pitchFamily="50" charset="-128"/>
            </a:endParaRPr>
          </a:p>
        </p:txBody>
      </p:sp>
      <p:sp>
        <p:nvSpPr>
          <p:cNvPr id="10" name="正方形/長方形 9">
            <a:extLst>
              <a:ext uri="{FF2B5EF4-FFF2-40B4-BE49-F238E27FC236}">
                <a16:creationId xmlns:a16="http://schemas.microsoft.com/office/drawing/2014/main" id="{0F3E9B60-0C3D-C50F-4896-89EF200DA493}"/>
              </a:ext>
            </a:extLst>
          </p:cNvPr>
          <p:cNvSpPr/>
          <p:nvPr/>
        </p:nvSpPr>
        <p:spPr>
          <a:xfrm>
            <a:off x="806567" y="1026741"/>
            <a:ext cx="2746662" cy="330197"/>
          </a:xfrm>
          <a:prstGeom prst="rect">
            <a:avLst/>
          </a:prstGeom>
          <a:gradFill>
            <a:gsLst>
              <a:gs pos="0">
                <a:schemeClr val="accent2">
                  <a:lumMod val="60000"/>
                  <a:lumOff val="40000"/>
                </a:schemeClr>
              </a:gs>
              <a:gs pos="100000">
                <a:schemeClr val="accent2">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被害の状況 </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事前対策なし</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b="1" dirty="0">
              <a:solidFill>
                <a:schemeClr val="tx1"/>
              </a:solidFill>
              <a:latin typeface="BIZ UDPゴシック" panose="020B0400000000000000" pitchFamily="50" charset="-128"/>
              <a:ea typeface="BIZ UDPゴシック" panose="020B0400000000000000" pitchFamily="50" charset="-128"/>
            </a:endParaRPr>
          </a:p>
        </p:txBody>
      </p:sp>
      <p:sp>
        <p:nvSpPr>
          <p:cNvPr id="18" name="正方形/長方形 17">
            <a:extLst>
              <a:ext uri="{FF2B5EF4-FFF2-40B4-BE49-F238E27FC236}">
                <a16:creationId xmlns:a16="http://schemas.microsoft.com/office/drawing/2014/main" id="{C38B3243-9053-BD7F-981C-94B77914D021}"/>
              </a:ext>
            </a:extLst>
          </p:cNvPr>
          <p:cNvSpPr/>
          <p:nvPr/>
        </p:nvSpPr>
        <p:spPr>
          <a:xfrm>
            <a:off x="759560" y="4266888"/>
            <a:ext cx="249718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逃げまどいにより死亡</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34" name="テキスト ボックス 33">
            <a:extLst>
              <a:ext uri="{FF2B5EF4-FFF2-40B4-BE49-F238E27FC236}">
                <a16:creationId xmlns:a16="http://schemas.microsoft.com/office/drawing/2014/main" id="{376B20E9-8DEF-A57A-799B-DE2CE584EAA3}"/>
              </a:ext>
            </a:extLst>
          </p:cNvPr>
          <p:cNvSpPr txBox="1"/>
          <p:nvPr/>
        </p:nvSpPr>
        <p:spPr>
          <a:xfrm>
            <a:off x="810609" y="2958044"/>
            <a:ext cx="1449569" cy="6463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出火家屋からの逃げ遅れ、延焼拡大時に避難場所がわからず逃げまどいにより死亡</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46" name="正方形/長方形 45">
            <a:extLst>
              <a:ext uri="{FF2B5EF4-FFF2-40B4-BE49-F238E27FC236}">
                <a16:creationId xmlns:a16="http://schemas.microsoft.com/office/drawing/2014/main" id="{2D3C6787-06E0-E986-4B57-B7BB8B6141AC}"/>
              </a:ext>
            </a:extLst>
          </p:cNvPr>
          <p:cNvSpPr/>
          <p:nvPr/>
        </p:nvSpPr>
        <p:spPr>
          <a:xfrm>
            <a:off x="753964" y="1400965"/>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炎上火災の発生</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9" name="正方形/長方形 48">
            <a:extLst>
              <a:ext uri="{FF2B5EF4-FFF2-40B4-BE49-F238E27FC236}">
                <a16:creationId xmlns:a16="http://schemas.microsoft.com/office/drawing/2014/main" id="{6DDEF4E8-A63E-9040-8846-FB4CCE16DB52}"/>
              </a:ext>
            </a:extLst>
          </p:cNvPr>
          <p:cNvSpPr/>
          <p:nvPr/>
        </p:nvSpPr>
        <p:spPr>
          <a:xfrm>
            <a:off x="718903" y="6979551"/>
            <a:ext cx="1917938"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通電火災の発生</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1" name="正方形/長方形 60">
            <a:extLst>
              <a:ext uri="{FF2B5EF4-FFF2-40B4-BE49-F238E27FC236}">
                <a16:creationId xmlns:a16="http://schemas.microsoft.com/office/drawing/2014/main" id="{B106DE53-0912-3819-5387-3CD83C6DC4EA}"/>
              </a:ext>
            </a:extLst>
          </p:cNvPr>
          <p:cNvSpPr/>
          <p:nvPr/>
        </p:nvSpPr>
        <p:spPr>
          <a:xfrm>
            <a:off x="759560" y="2718751"/>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火災延焼による被災</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6" name="正方形/長方形 65">
            <a:extLst>
              <a:ext uri="{FF2B5EF4-FFF2-40B4-BE49-F238E27FC236}">
                <a16:creationId xmlns:a16="http://schemas.microsoft.com/office/drawing/2014/main" id="{DF7840CD-6EA0-D0D3-A255-E314DF3FAFF5}"/>
              </a:ext>
            </a:extLst>
          </p:cNvPr>
          <p:cNvSpPr/>
          <p:nvPr/>
        </p:nvSpPr>
        <p:spPr>
          <a:xfrm>
            <a:off x="3754261" y="1369312"/>
            <a:ext cx="2854501" cy="3214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住宅用消火器の設置、消火訓練参加</a:t>
            </a:r>
          </a:p>
        </p:txBody>
      </p:sp>
      <p:sp>
        <p:nvSpPr>
          <p:cNvPr id="68" name="正方形/長方形 67">
            <a:extLst>
              <a:ext uri="{FF2B5EF4-FFF2-40B4-BE49-F238E27FC236}">
                <a16:creationId xmlns:a16="http://schemas.microsoft.com/office/drawing/2014/main" id="{D2B30D97-B049-FAEC-D19D-60BC43438AE7}"/>
              </a:ext>
            </a:extLst>
          </p:cNvPr>
          <p:cNvSpPr/>
          <p:nvPr/>
        </p:nvSpPr>
        <p:spPr>
          <a:xfrm>
            <a:off x="3692137" y="4266238"/>
            <a:ext cx="2840856"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安全なまちづくり</a:t>
            </a:r>
          </a:p>
          <a:p>
            <a:pPr marL="171450" indent="-171450">
              <a:buFont typeface="Wingdings" panose="05000000000000000000" pitchFamily="2" charset="2"/>
              <a:buChar char="u"/>
            </a:pP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2" name="正方形/長方形 71">
            <a:extLst>
              <a:ext uri="{FF2B5EF4-FFF2-40B4-BE49-F238E27FC236}">
                <a16:creationId xmlns:a16="http://schemas.microsoft.com/office/drawing/2014/main" id="{26643BA7-3425-1F8A-F876-39F825A59BCD}"/>
              </a:ext>
            </a:extLst>
          </p:cNvPr>
          <p:cNvSpPr/>
          <p:nvPr/>
        </p:nvSpPr>
        <p:spPr>
          <a:xfrm>
            <a:off x="3698282" y="2717411"/>
            <a:ext cx="3044388"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自主防災活動による初期消火、避難活動</a:t>
            </a:r>
          </a:p>
          <a:p>
            <a:pPr marL="171450" indent="-171450">
              <a:buFont typeface="Wingdings" panose="05000000000000000000" pitchFamily="2" charset="2"/>
              <a:buChar char="u"/>
            </a:pP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7" name="正方形/長方形 76">
            <a:extLst>
              <a:ext uri="{FF2B5EF4-FFF2-40B4-BE49-F238E27FC236}">
                <a16:creationId xmlns:a16="http://schemas.microsoft.com/office/drawing/2014/main" id="{6EE5D8B9-DA6D-6FE8-4FCE-2E3FF2EA8001}"/>
              </a:ext>
            </a:extLst>
          </p:cNvPr>
          <p:cNvSpPr/>
          <p:nvPr/>
        </p:nvSpPr>
        <p:spPr>
          <a:xfrm>
            <a:off x="3681545" y="6965320"/>
            <a:ext cx="1917938"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感震ブレーカーの設置</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cxnSp>
        <p:nvCxnSpPr>
          <p:cNvPr id="8" name="直線コネクタ 7">
            <a:extLst>
              <a:ext uri="{FF2B5EF4-FFF2-40B4-BE49-F238E27FC236}">
                <a16:creationId xmlns:a16="http://schemas.microsoft.com/office/drawing/2014/main" id="{6DEACB1A-CD23-98B5-D8C0-9EC1F0755593}"/>
              </a:ext>
            </a:extLst>
          </p:cNvPr>
          <p:cNvCxnSpPr/>
          <p:nvPr/>
        </p:nvCxnSpPr>
        <p:spPr>
          <a:xfrm>
            <a:off x="806567" y="2757729"/>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31" name="直線コネクタ 30">
            <a:extLst>
              <a:ext uri="{FF2B5EF4-FFF2-40B4-BE49-F238E27FC236}">
                <a16:creationId xmlns:a16="http://schemas.microsoft.com/office/drawing/2014/main" id="{3E6EFA0C-5B68-5AB1-0E89-B589DDB8A4DC}"/>
              </a:ext>
            </a:extLst>
          </p:cNvPr>
          <p:cNvCxnSpPr/>
          <p:nvPr/>
        </p:nvCxnSpPr>
        <p:spPr>
          <a:xfrm>
            <a:off x="806567" y="4293902"/>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32" name="直線コネクタ 31">
            <a:extLst>
              <a:ext uri="{FF2B5EF4-FFF2-40B4-BE49-F238E27FC236}">
                <a16:creationId xmlns:a16="http://schemas.microsoft.com/office/drawing/2014/main" id="{208BB0C0-DEB5-C7F5-0E23-83CCC04C50F8}"/>
              </a:ext>
            </a:extLst>
          </p:cNvPr>
          <p:cNvCxnSpPr/>
          <p:nvPr/>
        </p:nvCxnSpPr>
        <p:spPr>
          <a:xfrm>
            <a:off x="806567" y="5627922"/>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47" name="直線コネクタ 46">
            <a:extLst>
              <a:ext uri="{FF2B5EF4-FFF2-40B4-BE49-F238E27FC236}">
                <a16:creationId xmlns:a16="http://schemas.microsoft.com/office/drawing/2014/main" id="{7FA6A7AB-CC64-8981-A735-EAB3446E6977}"/>
              </a:ext>
            </a:extLst>
          </p:cNvPr>
          <p:cNvCxnSpPr/>
          <p:nvPr/>
        </p:nvCxnSpPr>
        <p:spPr>
          <a:xfrm>
            <a:off x="806567" y="6992789"/>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F5BE7F56-0A89-3152-C13C-690444AA495F}"/>
              </a:ext>
            </a:extLst>
          </p:cNvPr>
          <p:cNvCxnSpPr/>
          <p:nvPr/>
        </p:nvCxnSpPr>
        <p:spPr>
          <a:xfrm>
            <a:off x="806567" y="8224896"/>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sp>
        <p:nvSpPr>
          <p:cNvPr id="52" name="フリーフォーム: 図形 51">
            <a:extLst>
              <a:ext uri="{FF2B5EF4-FFF2-40B4-BE49-F238E27FC236}">
                <a16:creationId xmlns:a16="http://schemas.microsoft.com/office/drawing/2014/main" id="{305548C5-52D3-B64D-66F9-3E8E13BB94DE}"/>
              </a:ext>
            </a:extLst>
          </p:cNvPr>
          <p:cNvSpPr/>
          <p:nvPr/>
        </p:nvSpPr>
        <p:spPr>
          <a:xfrm>
            <a:off x="72539" y="8135091"/>
            <a:ext cx="639304" cy="168388"/>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745" dirty="0"/>
          </a:p>
        </p:txBody>
      </p:sp>
      <p:sp>
        <p:nvSpPr>
          <p:cNvPr id="54" name="正方形/長方形 53">
            <a:extLst>
              <a:ext uri="{FF2B5EF4-FFF2-40B4-BE49-F238E27FC236}">
                <a16:creationId xmlns:a16="http://schemas.microsoft.com/office/drawing/2014/main" id="{0FBD0D7A-94C0-A785-AB77-59B1E7224809}"/>
              </a:ext>
            </a:extLst>
          </p:cNvPr>
          <p:cNvSpPr/>
          <p:nvPr/>
        </p:nvSpPr>
        <p:spPr>
          <a:xfrm>
            <a:off x="718902" y="8241603"/>
            <a:ext cx="2769171"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漂流してきたがれきによる延焼拡大</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5" name="正方形/長方形 74">
            <a:extLst>
              <a:ext uri="{FF2B5EF4-FFF2-40B4-BE49-F238E27FC236}">
                <a16:creationId xmlns:a16="http://schemas.microsoft.com/office/drawing/2014/main" id="{9828E388-47B4-3C40-1C0D-9F68B2E9354E}"/>
              </a:ext>
            </a:extLst>
          </p:cNvPr>
          <p:cNvSpPr/>
          <p:nvPr/>
        </p:nvSpPr>
        <p:spPr>
          <a:xfrm>
            <a:off x="3681544" y="8250188"/>
            <a:ext cx="308971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漂流物になり得る物の軽減対策</a:t>
            </a:r>
          </a:p>
          <a:p>
            <a:pPr marL="171450" indent="-171450">
              <a:buFont typeface="Wingdings" panose="05000000000000000000" pitchFamily="2" charset="2"/>
              <a:buChar char="u"/>
            </a:pP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pic>
        <p:nvPicPr>
          <p:cNvPr id="37" name="図 36" descr="建物の前を歩く人々&#10;&#10;AI 生成コンテンツは誤りを含む可能性があります。">
            <a:extLst>
              <a:ext uri="{FF2B5EF4-FFF2-40B4-BE49-F238E27FC236}">
                <a16:creationId xmlns:a16="http://schemas.microsoft.com/office/drawing/2014/main" id="{24517641-D86A-E061-EB60-3A693649138C}"/>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260179" y="3045819"/>
            <a:ext cx="1257603" cy="918889"/>
          </a:xfrm>
          <a:prstGeom prst="rect">
            <a:avLst/>
          </a:prstGeom>
        </p:spPr>
      </p:pic>
      <p:sp>
        <p:nvSpPr>
          <p:cNvPr id="38" name="テキスト ボックス 37">
            <a:extLst>
              <a:ext uri="{FF2B5EF4-FFF2-40B4-BE49-F238E27FC236}">
                <a16:creationId xmlns:a16="http://schemas.microsoft.com/office/drawing/2014/main" id="{74C1141B-E827-9298-7378-F70F1F09649C}"/>
              </a:ext>
            </a:extLst>
          </p:cNvPr>
          <p:cNvSpPr txBox="1"/>
          <p:nvPr/>
        </p:nvSpPr>
        <p:spPr>
          <a:xfrm>
            <a:off x="804013" y="1597659"/>
            <a:ext cx="1789402" cy="82330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出火の際に初期消火できず炎上。部屋中が火の海になり逃げられず死亡</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煙を吸い込み、気道熱傷や一酸化炭素中毒等により死亡</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39" name="テキスト ボックス 38">
            <a:extLst>
              <a:ext uri="{FF2B5EF4-FFF2-40B4-BE49-F238E27FC236}">
                <a16:creationId xmlns:a16="http://schemas.microsoft.com/office/drawing/2014/main" id="{3008998A-094D-3D0A-8BEF-F3C87112D0B9}"/>
              </a:ext>
            </a:extLst>
          </p:cNvPr>
          <p:cNvSpPr txBox="1"/>
          <p:nvPr/>
        </p:nvSpPr>
        <p:spPr>
          <a:xfrm>
            <a:off x="804013" y="3547791"/>
            <a:ext cx="1429131" cy="5078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火災旋風が発生した場合は、多くの者が死亡</a:t>
            </a:r>
          </a:p>
        </p:txBody>
      </p:sp>
      <p:pic>
        <p:nvPicPr>
          <p:cNvPr id="51" name="図 50" descr="ロゴ&#10;&#10;AI 生成コンテンツは誤りを含む可能性があります。">
            <a:extLst>
              <a:ext uri="{FF2B5EF4-FFF2-40B4-BE49-F238E27FC236}">
                <a16:creationId xmlns:a16="http://schemas.microsoft.com/office/drawing/2014/main" id="{8AD467CF-3649-2A31-FABA-AF6C5360CA3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348882" y="6955693"/>
            <a:ext cx="1125154" cy="1124360"/>
          </a:xfrm>
          <a:prstGeom prst="rect">
            <a:avLst/>
          </a:prstGeom>
        </p:spPr>
      </p:pic>
      <p:sp>
        <p:nvSpPr>
          <p:cNvPr id="3" name="テキスト ボックス 2">
            <a:extLst>
              <a:ext uri="{FF2B5EF4-FFF2-40B4-BE49-F238E27FC236}">
                <a16:creationId xmlns:a16="http://schemas.microsoft.com/office/drawing/2014/main" id="{1A784E0B-5436-4A23-4A33-6B6952D80D02}"/>
              </a:ext>
            </a:extLst>
          </p:cNvPr>
          <p:cNvSpPr txBox="1"/>
          <p:nvPr/>
        </p:nvSpPr>
        <p:spPr>
          <a:xfrm>
            <a:off x="760320" y="7200265"/>
            <a:ext cx="1628724" cy="546303"/>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復電による通電火災が発生し、更に死傷者が増加</a:t>
            </a:r>
          </a:p>
          <a:p>
            <a:pPr marL="171450" indent="-171450">
              <a:spcAft>
                <a:spcPts val="291"/>
              </a:spcAft>
              <a:buFont typeface="Wingdings" panose="05000000000000000000" pitchFamily="2" charset="2"/>
              <a:buChar char="Ø"/>
            </a:pPr>
            <a:endParaRPr kumimoji="1" lang="en-US" altLang="ja-JP" sz="900"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4365CFDE-EABF-1E0B-7DFD-4CEAC26BDE5E}"/>
              </a:ext>
            </a:extLst>
          </p:cNvPr>
          <p:cNvSpPr txBox="1"/>
          <p:nvPr/>
        </p:nvSpPr>
        <p:spPr>
          <a:xfrm>
            <a:off x="711843" y="8493694"/>
            <a:ext cx="1524629" cy="961802"/>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火のついたがれきから周辺のがれきへ燃え広がり延焼</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がれきなどが障害となって消火ができず、延焼が拡大</a:t>
            </a:r>
          </a:p>
        </p:txBody>
      </p:sp>
      <p:pic>
        <p:nvPicPr>
          <p:cNvPr id="33" name="図 32" descr="白いバックグラウンドの前に座っている人形&#10;&#10;AI 生成コンテンツは誤りを含む可能性があります。">
            <a:extLst>
              <a:ext uri="{FF2B5EF4-FFF2-40B4-BE49-F238E27FC236}">
                <a16:creationId xmlns:a16="http://schemas.microsoft.com/office/drawing/2014/main" id="{E6229279-3DF2-B9BF-4F09-C80C1FC4DDBD}"/>
              </a:ext>
            </a:extLst>
          </p:cNvPr>
          <p:cNvPicPr>
            <a:picLocks noChangeAspect="1"/>
          </p:cNvPicPr>
          <p:nvPr/>
        </p:nvPicPr>
        <p:blipFill>
          <a:blip r:embed="rId5" cstate="screen">
            <a:extLst>
              <a:ext uri="{28A0092B-C50C-407E-A947-70E740481C1C}">
                <a14:useLocalDpi xmlns:a14="http://schemas.microsoft.com/office/drawing/2010/main"/>
              </a:ext>
            </a:extLst>
          </a:blip>
          <a:srcRect/>
          <a:stretch>
            <a:fillRect/>
          </a:stretch>
        </p:blipFill>
        <p:spPr>
          <a:xfrm>
            <a:off x="4993705" y="2171264"/>
            <a:ext cx="1676534" cy="603016"/>
          </a:xfrm>
          <a:prstGeom prst="rect">
            <a:avLst/>
          </a:prstGeom>
        </p:spPr>
      </p:pic>
      <p:pic>
        <p:nvPicPr>
          <p:cNvPr id="43" name="図 42" descr="グラフィカル ユーザー インターフェイス が含まれている画像&#10;&#10;AI 生成コンテンツは誤りを含む可能性があります。">
            <a:extLst>
              <a:ext uri="{FF2B5EF4-FFF2-40B4-BE49-F238E27FC236}">
                <a16:creationId xmlns:a16="http://schemas.microsoft.com/office/drawing/2014/main" id="{72F01545-BE4F-1164-6485-8EEE39677AD6}"/>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535652" y="6940712"/>
            <a:ext cx="1306804" cy="1149171"/>
          </a:xfrm>
          <a:prstGeom prst="rect">
            <a:avLst/>
          </a:prstGeom>
        </p:spPr>
      </p:pic>
      <p:sp>
        <p:nvSpPr>
          <p:cNvPr id="23" name="テキスト ボックス 22">
            <a:extLst>
              <a:ext uri="{FF2B5EF4-FFF2-40B4-BE49-F238E27FC236}">
                <a16:creationId xmlns:a16="http://schemas.microsoft.com/office/drawing/2014/main" id="{056A958F-591C-518B-9184-CB53EBD85728}"/>
              </a:ext>
            </a:extLst>
          </p:cNvPr>
          <p:cNvSpPr txBox="1"/>
          <p:nvPr/>
        </p:nvSpPr>
        <p:spPr>
          <a:xfrm>
            <a:off x="3790883" y="1604891"/>
            <a:ext cx="2879356" cy="546303"/>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住宅用消火器を設置し、出火した場合は初期消火</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消火訓練への参加により、いざという時に消火器を使用して炎上を防止</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41" name="テキスト ボックス 40">
            <a:extLst>
              <a:ext uri="{FF2B5EF4-FFF2-40B4-BE49-F238E27FC236}">
                <a16:creationId xmlns:a16="http://schemas.microsoft.com/office/drawing/2014/main" id="{0405EB75-9D11-333D-A7F8-B413D29A591A}"/>
              </a:ext>
            </a:extLst>
          </p:cNvPr>
          <p:cNvSpPr txBox="1"/>
          <p:nvPr/>
        </p:nvSpPr>
        <p:spPr>
          <a:xfrm>
            <a:off x="3754260" y="2946083"/>
            <a:ext cx="1709068" cy="82330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自主防災活動により、消火栓や可搬ポンプで初期消火</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延焼の可能性が高い場合は、安全な広域避難場所へ避難し難を逃れる</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44" name="テキスト ボックス 43">
            <a:extLst>
              <a:ext uri="{FF2B5EF4-FFF2-40B4-BE49-F238E27FC236}">
                <a16:creationId xmlns:a16="http://schemas.microsoft.com/office/drawing/2014/main" id="{DD5E4861-5D5C-5427-A109-78EDF8D47777}"/>
              </a:ext>
            </a:extLst>
          </p:cNvPr>
          <p:cNvSpPr txBox="1"/>
          <p:nvPr/>
        </p:nvSpPr>
        <p:spPr>
          <a:xfrm>
            <a:off x="3839526" y="4467042"/>
            <a:ext cx="1565592" cy="1138773"/>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定期的なまち歩きにより、避難経路を点検</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危険なブロック塀の撤去・補強・生け垣化により避難経路が確保され、円滑に避難可能</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endParaRPr kumimoji="1" lang="en-US" altLang="ja-JP" sz="900" dirty="0">
              <a:latin typeface="BIZ UDPゴシック" panose="020B0400000000000000" pitchFamily="50" charset="-128"/>
              <a:ea typeface="BIZ UDPゴシック" panose="020B0400000000000000" pitchFamily="50" charset="-128"/>
            </a:endParaRPr>
          </a:p>
        </p:txBody>
      </p:sp>
      <p:sp>
        <p:nvSpPr>
          <p:cNvPr id="57" name="テキスト ボックス 56">
            <a:extLst>
              <a:ext uri="{FF2B5EF4-FFF2-40B4-BE49-F238E27FC236}">
                <a16:creationId xmlns:a16="http://schemas.microsoft.com/office/drawing/2014/main" id="{4A6AEF62-E5BA-1CB7-7B1B-ACE2AA01117C}"/>
              </a:ext>
            </a:extLst>
          </p:cNvPr>
          <p:cNvSpPr txBox="1"/>
          <p:nvPr/>
        </p:nvSpPr>
        <p:spPr>
          <a:xfrm>
            <a:off x="3687325" y="7177802"/>
            <a:ext cx="1687313" cy="36933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感震ブレーカーを設置し、通電火災を防止</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58" name="テキスト ボックス 57">
            <a:extLst>
              <a:ext uri="{FF2B5EF4-FFF2-40B4-BE49-F238E27FC236}">
                <a16:creationId xmlns:a16="http://schemas.microsoft.com/office/drawing/2014/main" id="{8A892AC8-434A-C5F3-FD25-E0FBDA449CC2}"/>
              </a:ext>
            </a:extLst>
          </p:cNvPr>
          <p:cNvSpPr txBox="1"/>
          <p:nvPr/>
        </p:nvSpPr>
        <p:spPr>
          <a:xfrm>
            <a:off x="3699044" y="8465332"/>
            <a:ext cx="2035003" cy="761747"/>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屋外可燃物の縮減・屋内保管</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ベランダ・通路の片付け</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空家・空地の適正管理</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粗大ごみ・不用品の適正処理</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15" name="フリーフォーム: 図形 14">
            <a:extLst>
              <a:ext uri="{FF2B5EF4-FFF2-40B4-BE49-F238E27FC236}">
                <a16:creationId xmlns:a16="http://schemas.microsoft.com/office/drawing/2014/main" id="{514F0433-AFE2-C5A8-6005-F566C77CFA45}"/>
              </a:ext>
            </a:extLst>
          </p:cNvPr>
          <p:cNvSpPr/>
          <p:nvPr/>
        </p:nvSpPr>
        <p:spPr>
          <a:xfrm>
            <a:off x="72539" y="5508650"/>
            <a:ext cx="639304" cy="168388"/>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745" dirty="0"/>
          </a:p>
        </p:txBody>
      </p:sp>
      <p:pic>
        <p:nvPicPr>
          <p:cNvPr id="1030" name="Picture 6" descr="どこから？岩場に空気ボンベ漂着…海上保安庁が注意呼びかけ 島根 ...">
            <a:extLst>
              <a:ext uri="{FF2B5EF4-FFF2-40B4-BE49-F238E27FC236}">
                <a16:creationId xmlns:a16="http://schemas.microsoft.com/office/drawing/2014/main" id="{5157317A-5F6C-4BE5-DC15-A57B567176B4}"/>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2140407" y="8590625"/>
            <a:ext cx="1399376" cy="78365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火事のイラスト（マンション）">
            <a:extLst>
              <a:ext uri="{FF2B5EF4-FFF2-40B4-BE49-F238E27FC236}">
                <a16:creationId xmlns:a16="http://schemas.microsoft.com/office/drawing/2014/main" id="{B7060E50-ED34-F97E-BE95-18B50C53241F}"/>
              </a:ext>
            </a:extLst>
          </p:cNvPr>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2518286" y="1388573"/>
            <a:ext cx="994078" cy="1068901"/>
          </a:xfrm>
          <a:prstGeom prst="rect">
            <a:avLst/>
          </a:prstGeom>
          <a:noFill/>
          <a:extLst>
            <a:ext uri="{909E8E84-426E-40DD-AFC4-6F175D3DCCD1}">
              <a14:hiddenFill xmlns:a14="http://schemas.microsoft.com/office/drawing/2010/main">
                <a:solidFill>
                  <a:srgbClr val="FFFFFF"/>
                </a:solidFill>
              </a14:hiddenFill>
            </a:ext>
          </a:extLst>
        </p:spPr>
      </p:pic>
      <p:sp>
        <p:nvSpPr>
          <p:cNvPr id="71" name="テキスト ボックス 70">
            <a:extLst>
              <a:ext uri="{FF2B5EF4-FFF2-40B4-BE49-F238E27FC236}">
                <a16:creationId xmlns:a16="http://schemas.microsoft.com/office/drawing/2014/main" id="{5BFB283E-4A7F-BA97-DEF0-EAAF38491464}"/>
              </a:ext>
            </a:extLst>
          </p:cNvPr>
          <p:cNvSpPr txBox="1"/>
          <p:nvPr/>
        </p:nvSpPr>
        <p:spPr>
          <a:xfrm>
            <a:off x="810610" y="4481129"/>
            <a:ext cx="1390398" cy="6463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ブロック塀の倒壊などにより避難経路が塞がれて火災に巻き込まれて死亡</a:t>
            </a:r>
            <a:endParaRPr kumimoji="1" lang="en-US" altLang="ja-JP" sz="900" dirty="0">
              <a:latin typeface="BIZ UDPゴシック" panose="020B0400000000000000" pitchFamily="50" charset="-128"/>
              <a:ea typeface="BIZ UDPゴシック" panose="020B0400000000000000" pitchFamily="50" charset="-128"/>
            </a:endParaRPr>
          </a:p>
        </p:txBody>
      </p:sp>
      <p:pic>
        <p:nvPicPr>
          <p:cNvPr id="1034" name="Picture 10" descr="コンクリートブロック塀倒壊防止金具 | コンクリート製品 | 草竹 ...">
            <a:extLst>
              <a:ext uri="{FF2B5EF4-FFF2-40B4-BE49-F238E27FC236}">
                <a16:creationId xmlns:a16="http://schemas.microsoft.com/office/drawing/2014/main" id="{CCDD1421-2307-4486-70B1-81BD6E8CCCA5}"/>
              </a:ext>
            </a:extLst>
          </p:cNvPr>
          <p:cNvPicPr>
            <a:picLocks noChangeAspect="1" noChangeArrowheads="1"/>
          </p:cNvPicPr>
          <p:nvPr/>
        </p:nvPicPr>
        <p:blipFill rotWithShape="1">
          <a:blip r:embed="rId9" cstate="screen">
            <a:extLst>
              <a:ext uri="{28A0092B-C50C-407E-A947-70E740481C1C}">
                <a14:useLocalDpi xmlns:a14="http://schemas.microsoft.com/office/drawing/2010/main"/>
              </a:ext>
            </a:extLst>
          </a:blip>
          <a:srcRect/>
          <a:stretch>
            <a:fillRect/>
          </a:stretch>
        </p:blipFill>
        <p:spPr bwMode="auto">
          <a:xfrm>
            <a:off x="2252058" y="4560956"/>
            <a:ext cx="1250634" cy="78170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防災街歩きイラスト - No: 23149314｜無料イラスト・フリー素材 ...">
            <a:extLst>
              <a:ext uri="{FF2B5EF4-FFF2-40B4-BE49-F238E27FC236}">
                <a16:creationId xmlns:a16="http://schemas.microsoft.com/office/drawing/2014/main" id="{999B8903-B394-1827-393E-37A15F8365DE}"/>
              </a:ext>
            </a:extLst>
          </p:cNvPr>
          <p:cNvPicPr>
            <a:picLocks noChangeAspect="1" noChangeArrowheads="1"/>
          </p:cNvPicPr>
          <p:nvPr/>
        </p:nvPicPr>
        <p:blipFill>
          <a:blip r:embed="rId10" cstate="screen">
            <a:extLst>
              <a:ext uri="{28A0092B-C50C-407E-A947-70E740481C1C}">
                <a14:useLocalDpi xmlns:a14="http://schemas.microsoft.com/office/drawing/2010/main"/>
              </a:ext>
            </a:extLst>
          </a:blip>
          <a:srcRect/>
          <a:stretch>
            <a:fillRect/>
          </a:stretch>
        </p:blipFill>
        <p:spPr bwMode="auto">
          <a:xfrm>
            <a:off x="5601314" y="4378268"/>
            <a:ext cx="929660" cy="677323"/>
          </a:xfrm>
          <a:prstGeom prst="rect">
            <a:avLst/>
          </a:prstGeom>
          <a:noFill/>
          <a:extLst>
            <a:ext uri="{909E8E84-426E-40DD-AFC4-6F175D3DCCD1}">
              <a14:hiddenFill xmlns:a14="http://schemas.microsoft.com/office/drawing/2010/main">
                <a:solidFill>
                  <a:srgbClr val="FFFFFF"/>
                </a:solidFill>
              </a14:hiddenFill>
            </a:ext>
          </a:extLst>
        </p:spPr>
      </p:pic>
      <p:pic>
        <p:nvPicPr>
          <p:cNvPr id="62" name="図 61" descr="座る, テーブル, 部屋, コンピュータ が含まれている画像&#10;&#10;AI 生成コンテンツは誤りを含む可能性があります。">
            <a:extLst>
              <a:ext uri="{FF2B5EF4-FFF2-40B4-BE49-F238E27FC236}">
                <a16:creationId xmlns:a16="http://schemas.microsoft.com/office/drawing/2014/main" id="{82E7D52D-CD04-9623-BFAD-05F8E163CD73}"/>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5648864" y="8659198"/>
            <a:ext cx="1080380" cy="1079401"/>
          </a:xfrm>
          <a:prstGeom prst="rect">
            <a:avLst/>
          </a:prstGeom>
        </p:spPr>
      </p:pic>
      <p:pic>
        <p:nvPicPr>
          <p:cNvPr id="85" name="図 84">
            <a:extLst>
              <a:ext uri="{FF2B5EF4-FFF2-40B4-BE49-F238E27FC236}">
                <a16:creationId xmlns:a16="http://schemas.microsoft.com/office/drawing/2014/main" id="{0DA6D0DD-5519-088E-87F7-9C9FC4BA7E6E}"/>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6137625" y="1352374"/>
            <a:ext cx="387300" cy="318527"/>
          </a:xfrm>
          <a:prstGeom prst="rect">
            <a:avLst/>
          </a:prstGeom>
        </p:spPr>
      </p:pic>
      <p:pic>
        <p:nvPicPr>
          <p:cNvPr id="86" name="図 85">
            <a:extLst>
              <a:ext uri="{FF2B5EF4-FFF2-40B4-BE49-F238E27FC236}">
                <a16:creationId xmlns:a16="http://schemas.microsoft.com/office/drawing/2014/main" id="{1A8C8294-3BE5-2E4D-801D-86C0C2447FD7}"/>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6272312" y="2983155"/>
            <a:ext cx="387300" cy="318527"/>
          </a:xfrm>
          <a:prstGeom prst="rect">
            <a:avLst/>
          </a:prstGeom>
        </p:spPr>
      </p:pic>
      <p:pic>
        <p:nvPicPr>
          <p:cNvPr id="87" name="図 86">
            <a:extLst>
              <a:ext uri="{FF2B5EF4-FFF2-40B4-BE49-F238E27FC236}">
                <a16:creationId xmlns:a16="http://schemas.microsoft.com/office/drawing/2014/main" id="{AD6CEE7C-D9B3-C86B-7544-E1553166FF7B}"/>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4952080" y="4252084"/>
            <a:ext cx="387300" cy="318527"/>
          </a:xfrm>
          <a:prstGeom prst="rect">
            <a:avLst/>
          </a:prstGeom>
        </p:spPr>
      </p:pic>
      <p:pic>
        <p:nvPicPr>
          <p:cNvPr id="88" name="図 87">
            <a:extLst>
              <a:ext uri="{FF2B5EF4-FFF2-40B4-BE49-F238E27FC236}">
                <a16:creationId xmlns:a16="http://schemas.microsoft.com/office/drawing/2014/main" id="{2AE68E0D-4C8D-AFCB-07F7-969AEB4AB261}"/>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5235686" y="4256507"/>
            <a:ext cx="383680" cy="322147"/>
          </a:xfrm>
          <a:prstGeom prst="rect">
            <a:avLst/>
          </a:prstGeom>
        </p:spPr>
      </p:pic>
      <p:pic>
        <p:nvPicPr>
          <p:cNvPr id="90" name="図 89">
            <a:extLst>
              <a:ext uri="{FF2B5EF4-FFF2-40B4-BE49-F238E27FC236}">
                <a16:creationId xmlns:a16="http://schemas.microsoft.com/office/drawing/2014/main" id="{AC87230F-6F1F-F19E-2EC7-102C067EF8E4}"/>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5316036" y="6990329"/>
            <a:ext cx="387300" cy="318527"/>
          </a:xfrm>
          <a:prstGeom prst="rect">
            <a:avLst/>
          </a:prstGeom>
        </p:spPr>
      </p:pic>
      <p:pic>
        <p:nvPicPr>
          <p:cNvPr id="91" name="図 90">
            <a:extLst>
              <a:ext uri="{FF2B5EF4-FFF2-40B4-BE49-F238E27FC236}">
                <a16:creationId xmlns:a16="http://schemas.microsoft.com/office/drawing/2014/main" id="{8E19D2E1-E985-9F63-9A36-2B72F0504134}"/>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5952507" y="8245644"/>
            <a:ext cx="387300" cy="318527"/>
          </a:xfrm>
          <a:prstGeom prst="rect">
            <a:avLst/>
          </a:prstGeom>
        </p:spPr>
      </p:pic>
      <p:sp>
        <p:nvSpPr>
          <p:cNvPr id="80" name="正方形/長方形 79">
            <a:extLst>
              <a:ext uri="{FF2B5EF4-FFF2-40B4-BE49-F238E27FC236}">
                <a16:creationId xmlns:a16="http://schemas.microsoft.com/office/drawing/2014/main" id="{D9BC6C7F-1AD1-DBB8-14FC-C46FD4B0671A}"/>
              </a:ext>
            </a:extLst>
          </p:cNvPr>
          <p:cNvSpPr/>
          <p:nvPr/>
        </p:nvSpPr>
        <p:spPr>
          <a:xfrm>
            <a:off x="759560" y="5620692"/>
            <a:ext cx="275669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津波火災により被災</a:t>
            </a: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81" name="正方形/長方形 80">
            <a:extLst>
              <a:ext uri="{FF2B5EF4-FFF2-40B4-BE49-F238E27FC236}">
                <a16:creationId xmlns:a16="http://schemas.microsoft.com/office/drawing/2014/main" id="{136F34E6-4190-8C51-D761-6644CE2DDFDF}"/>
              </a:ext>
            </a:extLst>
          </p:cNvPr>
          <p:cNvSpPr/>
          <p:nvPr/>
        </p:nvSpPr>
        <p:spPr>
          <a:xfrm>
            <a:off x="3689868" y="5624006"/>
            <a:ext cx="2030483"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プロパンガスボンベの固定</a:t>
            </a:r>
          </a:p>
          <a:p>
            <a:pPr marL="171450" indent="-171450">
              <a:buFont typeface="Wingdings" panose="05000000000000000000" pitchFamily="2" charset="2"/>
              <a:buChar char="u"/>
            </a:pPr>
            <a:endParaRPr kumimoji="1" lang="en-US" altLang="ja-JP" sz="11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82" name="テキスト ボックス 81">
            <a:extLst>
              <a:ext uri="{FF2B5EF4-FFF2-40B4-BE49-F238E27FC236}">
                <a16:creationId xmlns:a16="http://schemas.microsoft.com/office/drawing/2014/main" id="{4F7B917D-0F99-90FC-85FB-5DE8BAD7A773}"/>
              </a:ext>
            </a:extLst>
          </p:cNvPr>
          <p:cNvSpPr txBox="1"/>
          <p:nvPr/>
        </p:nvSpPr>
        <p:spPr>
          <a:xfrm>
            <a:off x="3780847" y="5834300"/>
            <a:ext cx="1552203" cy="36933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プロパンガスボンベを固定し、津波火災を防止</a:t>
            </a:r>
            <a:endParaRPr kumimoji="1" lang="en-US" altLang="ja-JP" sz="900" dirty="0">
              <a:latin typeface="BIZ UDPゴシック" panose="020B0400000000000000" pitchFamily="50" charset="-128"/>
              <a:ea typeface="BIZ UDPゴシック" panose="020B0400000000000000" pitchFamily="50" charset="-128"/>
            </a:endParaRPr>
          </a:p>
        </p:txBody>
      </p:sp>
      <p:pic>
        <p:nvPicPr>
          <p:cNvPr id="92" name="図 91">
            <a:extLst>
              <a:ext uri="{FF2B5EF4-FFF2-40B4-BE49-F238E27FC236}">
                <a16:creationId xmlns:a16="http://schemas.microsoft.com/office/drawing/2014/main" id="{9B600077-8EC8-053E-2F51-12B4D383A897}"/>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5463330" y="5918370"/>
            <a:ext cx="1116652" cy="771021"/>
          </a:xfrm>
          <a:prstGeom prst="rect">
            <a:avLst/>
          </a:prstGeom>
        </p:spPr>
      </p:pic>
      <p:pic>
        <p:nvPicPr>
          <p:cNvPr id="93" name="図 92">
            <a:extLst>
              <a:ext uri="{FF2B5EF4-FFF2-40B4-BE49-F238E27FC236}">
                <a16:creationId xmlns:a16="http://schemas.microsoft.com/office/drawing/2014/main" id="{23850065-40AC-5E05-9F8B-FD778C24F242}"/>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2291287" y="5858658"/>
            <a:ext cx="1244618" cy="830394"/>
          </a:xfrm>
          <a:prstGeom prst="rect">
            <a:avLst/>
          </a:prstGeom>
        </p:spPr>
      </p:pic>
      <p:sp>
        <p:nvSpPr>
          <p:cNvPr id="94" name="テキスト ボックス 93">
            <a:extLst>
              <a:ext uri="{FF2B5EF4-FFF2-40B4-BE49-F238E27FC236}">
                <a16:creationId xmlns:a16="http://schemas.microsoft.com/office/drawing/2014/main" id="{0A132D46-ACE3-B3F5-B44E-DCF771E52C99}"/>
              </a:ext>
            </a:extLst>
          </p:cNvPr>
          <p:cNvSpPr txBox="1"/>
          <p:nvPr/>
        </p:nvSpPr>
        <p:spPr>
          <a:xfrm>
            <a:off x="813991" y="5845447"/>
            <a:ext cx="1503784" cy="1277273"/>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津波により漂流するがれきなどの可燃物から出火、</a:t>
            </a:r>
            <a:r>
              <a:rPr lang="ja-JP" altLang="en-US" sz="900" dirty="0">
                <a:latin typeface="Meiryo UI" panose="020B0604030504040204" pitchFamily="50" charset="-128"/>
                <a:ea typeface="Meiryo UI" panose="020B0604030504040204" pitchFamily="50" charset="-128"/>
              </a:rPr>
              <a:t>浸水による車両等からの出火により</a:t>
            </a:r>
            <a:r>
              <a:rPr kumimoji="1" lang="ja-JP" altLang="en-US" sz="900" dirty="0">
                <a:latin typeface="BIZ UDPゴシック" panose="020B0400000000000000" pitchFamily="50" charset="-128"/>
                <a:ea typeface="BIZ UDPゴシック" panose="020B0400000000000000" pitchFamily="50" charset="-128"/>
              </a:rPr>
              <a:t>津波火災が発生</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がれきなどが障害となり消火できず延焼拡大</a:t>
            </a:r>
          </a:p>
          <a:p>
            <a:pPr marL="171450" indent="-171450">
              <a:spcAft>
                <a:spcPts val="291"/>
              </a:spcAft>
              <a:buFont typeface="Wingdings" panose="05000000000000000000" pitchFamily="2" charset="2"/>
              <a:buChar char="Ø"/>
            </a:pPr>
            <a:endParaRPr kumimoji="1" lang="en-US" altLang="ja-JP" sz="900" dirty="0">
              <a:latin typeface="BIZ UDPゴシック" panose="020B0400000000000000" pitchFamily="50" charset="-128"/>
              <a:ea typeface="BIZ UDPゴシック" panose="020B0400000000000000" pitchFamily="50" charset="-128"/>
            </a:endParaRPr>
          </a:p>
        </p:txBody>
      </p:sp>
      <p:pic>
        <p:nvPicPr>
          <p:cNvPr id="95" name="図 94">
            <a:extLst>
              <a:ext uri="{FF2B5EF4-FFF2-40B4-BE49-F238E27FC236}">
                <a16:creationId xmlns:a16="http://schemas.microsoft.com/office/drawing/2014/main" id="{51637A8A-FFFD-C337-DA66-18FB39C2E161}"/>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5573671" y="5625505"/>
            <a:ext cx="387300" cy="318527"/>
          </a:xfrm>
          <a:prstGeom prst="rect">
            <a:avLst/>
          </a:prstGeom>
        </p:spPr>
      </p:pic>
      <p:sp>
        <p:nvSpPr>
          <p:cNvPr id="96" name="テキスト ボックス 95">
            <a:extLst>
              <a:ext uri="{FF2B5EF4-FFF2-40B4-BE49-F238E27FC236}">
                <a16:creationId xmlns:a16="http://schemas.microsoft.com/office/drawing/2014/main" id="{060801B5-AE22-7B1C-83F0-537639BD2857}"/>
              </a:ext>
            </a:extLst>
          </p:cNvPr>
          <p:cNvSpPr txBox="1"/>
          <p:nvPr/>
        </p:nvSpPr>
        <p:spPr>
          <a:xfrm>
            <a:off x="2094144" y="6638193"/>
            <a:ext cx="1556422" cy="3693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東日本大震災では、津波漂着瓦礫による出火が約</a:t>
            </a:r>
            <a:r>
              <a:rPr lang="en-US" altLang="ja-JP" sz="900" b="1" dirty="0">
                <a:highlight>
                  <a:srgbClr val="FFFF00"/>
                </a:highlight>
                <a:latin typeface="Meiryo UI" panose="020B0604030504040204" pitchFamily="50" charset="-128"/>
                <a:ea typeface="Meiryo UI" panose="020B0604030504040204" pitchFamily="50" charset="-128"/>
              </a:rPr>
              <a:t>34</a:t>
            </a:r>
            <a:r>
              <a:rPr lang="ja-JP" altLang="en-US" sz="900" b="1" dirty="0">
                <a:highlight>
                  <a:srgbClr val="FFFF00"/>
                </a:highlight>
                <a:latin typeface="Meiryo UI" panose="020B0604030504040204" pitchFamily="50" charset="-128"/>
                <a:ea typeface="Meiryo UI" panose="020B0604030504040204" pitchFamily="50" charset="-128"/>
              </a:rPr>
              <a:t>％</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97" name="テキスト ボックス 96">
            <a:extLst>
              <a:ext uri="{FF2B5EF4-FFF2-40B4-BE49-F238E27FC236}">
                <a16:creationId xmlns:a16="http://schemas.microsoft.com/office/drawing/2014/main" id="{FC1E19F4-2AF4-12C8-37BF-7BEBB5FC012D}"/>
              </a:ext>
            </a:extLst>
          </p:cNvPr>
          <p:cNvSpPr txBox="1"/>
          <p:nvPr/>
        </p:nvSpPr>
        <p:spPr>
          <a:xfrm>
            <a:off x="3980923" y="6521301"/>
            <a:ext cx="1360689" cy="415498"/>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津波火災への要因を減らすことで津波火災による被害を軽減</a:t>
            </a:r>
            <a:endParaRPr lang="ja-JP" altLang="ja-JP" sz="900" b="1" dirty="0">
              <a:latin typeface="Meiryo UI" panose="020B0604030504040204" pitchFamily="50" charset="-128"/>
              <a:ea typeface="Meiryo UI" panose="020B0604030504040204" pitchFamily="50" charset="-128"/>
            </a:endParaRPr>
          </a:p>
        </p:txBody>
      </p:sp>
      <p:pic>
        <p:nvPicPr>
          <p:cNvPr id="98" name="図 97">
            <a:extLst>
              <a:ext uri="{FF2B5EF4-FFF2-40B4-BE49-F238E27FC236}">
                <a16:creationId xmlns:a16="http://schemas.microsoft.com/office/drawing/2014/main" id="{35D51F1C-3AA8-D9BD-C6DF-40BED02B3E26}"/>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67103" y="6464295"/>
            <a:ext cx="353076" cy="373845"/>
          </a:xfrm>
          <a:prstGeom prst="rect">
            <a:avLst/>
          </a:prstGeom>
        </p:spPr>
      </p:pic>
      <p:sp>
        <p:nvSpPr>
          <p:cNvPr id="99" name="テキスト ボックス 98">
            <a:extLst>
              <a:ext uri="{FF2B5EF4-FFF2-40B4-BE49-F238E27FC236}">
                <a16:creationId xmlns:a16="http://schemas.microsoft.com/office/drawing/2014/main" id="{62F2785B-9787-D581-4EA8-9525783ADCE7}"/>
              </a:ext>
            </a:extLst>
          </p:cNvPr>
          <p:cNvSpPr txBox="1"/>
          <p:nvPr/>
        </p:nvSpPr>
        <p:spPr>
          <a:xfrm>
            <a:off x="859318" y="2491714"/>
            <a:ext cx="3059452"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初期消火ができない場合、炎上して犠牲になる可能性</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00" name="テキスト ボックス 99">
            <a:extLst>
              <a:ext uri="{FF2B5EF4-FFF2-40B4-BE49-F238E27FC236}">
                <a16:creationId xmlns:a16="http://schemas.microsoft.com/office/drawing/2014/main" id="{44C577F3-4193-D788-837D-578FC2C5E2CD}"/>
              </a:ext>
            </a:extLst>
          </p:cNvPr>
          <p:cNvSpPr txBox="1"/>
          <p:nvPr/>
        </p:nvSpPr>
        <p:spPr>
          <a:xfrm>
            <a:off x="3992830" y="2404375"/>
            <a:ext cx="995487"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初期消火により、人的被害を低減</a:t>
            </a:r>
            <a:endParaRPr lang="ja-JP" altLang="ja-JP" sz="900" b="1" dirty="0">
              <a:latin typeface="Meiryo UI" panose="020B0604030504040204" pitchFamily="50" charset="-128"/>
              <a:ea typeface="Meiryo UI" panose="020B0604030504040204" pitchFamily="50" charset="-128"/>
            </a:endParaRPr>
          </a:p>
        </p:txBody>
      </p:sp>
      <p:pic>
        <p:nvPicPr>
          <p:cNvPr id="101" name="図 100">
            <a:extLst>
              <a:ext uri="{FF2B5EF4-FFF2-40B4-BE49-F238E27FC236}">
                <a16:creationId xmlns:a16="http://schemas.microsoft.com/office/drawing/2014/main" id="{D10A8D1E-B4A8-2063-0DBE-0329D3A1CBA7}"/>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79010" y="2346328"/>
            <a:ext cx="353076" cy="373845"/>
          </a:xfrm>
          <a:prstGeom prst="rect">
            <a:avLst/>
          </a:prstGeom>
        </p:spPr>
      </p:pic>
      <p:sp>
        <p:nvSpPr>
          <p:cNvPr id="102" name="テキスト ボックス 101">
            <a:extLst>
              <a:ext uri="{FF2B5EF4-FFF2-40B4-BE49-F238E27FC236}">
                <a16:creationId xmlns:a16="http://schemas.microsoft.com/office/drawing/2014/main" id="{FCB4BAF0-8F6B-7779-9630-D09D8F4C88E4}"/>
              </a:ext>
            </a:extLst>
          </p:cNvPr>
          <p:cNvSpPr txBox="1"/>
          <p:nvPr/>
        </p:nvSpPr>
        <p:spPr>
          <a:xfrm>
            <a:off x="819156" y="4069067"/>
            <a:ext cx="2917772"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延焼拡大の場合の避難先がわからず犠牲になる可能性</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03" name="テキスト ボックス 102">
            <a:extLst>
              <a:ext uri="{FF2B5EF4-FFF2-40B4-BE49-F238E27FC236}">
                <a16:creationId xmlns:a16="http://schemas.microsoft.com/office/drawing/2014/main" id="{2D549CA6-572B-59EB-5847-3B7B11964C44}"/>
              </a:ext>
            </a:extLst>
          </p:cNvPr>
          <p:cNvSpPr txBox="1"/>
          <p:nvPr/>
        </p:nvSpPr>
        <p:spPr>
          <a:xfrm>
            <a:off x="3992829" y="4037081"/>
            <a:ext cx="2463676" cy="225771"/>
          </a:xfrm>
          <a:prstGeom prst="rect">
            <a:avLst/>
          </a:prstGeom>
          <a:solidFill>
            <a:schemeClr val="accent6">
              <a:lumMod val="20000"/>
              <a:lumOff val="80000"/>
            </a:schemeClr>
          </a:solidFill>
          <a:ln>
            <a:solidFill>
              <a:schemeClr val="accent3"/>
            </a:solidFill>
          </a:ln>
        </p:spPr>
        <p:txBody>
          <a:bodyPr wrap="square" lIns="36000" tIns="0" rIns="0" bIns="0" anchor="ctr" anchorCtr="0">
            <a:noAutofit/>
          </a:bodyPr>
          <a:lstStyle/>
          <a:p>
            <a:pPr marL="142875" algn="l" fontAlgn="ctr"/>
            <a:r>
              <a:rPr lang="ja-JP" altLang="en-US" sz="900" b="1" dirty="0">
                <a:latin typeface="Meiryo UI" panose="020B0604030504040204" pitchFamily="50" charset="-128"/>
                <a:ea typeface="Meiryo UI" panose="020B0604030504040204" pitchFamily="50" charset="-128"/>
              </a:rPr>
              <a:t>共助による消火活動により、まちの延焼を防ぐ</a:t>
            </a:r>
            <a:endParaRPr lang="ja-JP" altLang="ja-JP" sz="900" b="1" dirty="0">
              <a:latin typeface="Meiryo UI" panose="020B0604030504040204" pitchFamily="50" charset="-128"/>
              <a:ea typeface="Meiryo UI" panose="020B0604030504040204" pitchFamily="50" charset="-128"/>
            </a:endParaRPr>
          </a:p>
        </p:txBody>
      </p:sp>
      <p:pic>
        <p:nvPicPr>
          <p:cNvPr id="104" name="図 103">
            <a:extLst>
              <a:ext uri="{FF2B5EF4-FFF2-40B4-BE49-F238E27FC236}">
                <a16:creationId xmlns:a16="http://schemas.microsoft.com/office/drawing/2014/main" id="{A4B7033A-DEB3-C0B3-23F7-1AC6CB855698}"/>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79010" y="3909784"/>
            <a:ext cx="353076" cy="373845"/>
          </a:xfrm>
          <a:prstGeom prst="rect">
            <a:avLst/>
          </a:prstGeom>
        </p:spPr>
      </p:pic>
      <p:sp>
        <p:nvSpPr>
          <p:cNvPr id="105" name="テキスト ボックス 104">
            <a:extLst>
              <a:ext uri="{FF2B5EF4-FFF2-40B4-BE49-F238E27FC236}">
                <a16:creationId xmlns:a16="http://schemas.microsoft.com/office/drawing/2014/main" id="{C8586EF8-E27C-9EA9-DD95-5FAC1DDFBA22}"/>
              </a:ext>
            </a:extLst>
          </p:cNvPr>
          <p:cNvSpPr txBox="1"/>
          <p:nvPr/>
        </p:nvSpPr>
        <p:spPr>
          <a:xfrm>
            <a:off x="1154406" y="5350088"/>
            <a:ext cx="2917772"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避難路閉塞など避難ができず犠牲になる可能性</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06" name="テキスト ボックス 105">
            <a:extLst>
              <a:ext uri="{FF2B5EF4-FFF2-40B4-BE49-F238E27FC236}">
                <a16:creationId xmlns:a16="http://schemas.microsoft.com/office/drawing/2014/main" id="{6B5D9141-9B9B-8C2A-47FF-F0E2ED20A397}"/>
              </a:ext>
            </a:extLst>
          </p:cNvPr>
          <p:cNvSpPr txBox="1"/>
          <p:nvPr/>
        </p:nvSpPr>
        <p:spPr>
          <a:xfrm>
            <a:off x="3992829" y="5385941"/>
            <a:ext cx="2666782" cy="216363"/>
          </a:xfrm>
          <a:prstGeom prst="rect">
            <a:avLst/>
          </a:prstGeom>
          <a:solidFill>
            <a:schemeClr val="accent6">
              <a:lumMod val="20000"/>
              <a:lumOff val="80000"/>
            </a:schemeClr>
          </a:solidFill>
          <a:ln>
            <a:solidFill>
              <a:schemeClr val="accent3"/>
            </a:solidFill>
          </a:ln>
        </p:spPr>
        <p:txBody>
          <a:bodyPr wrap="square" lIns="36000" tIns="0" rIns="0" bIns="0" anchor="ctr" anchorCtr="0">
            <a:noAutofit/>
          </a:bodyPr>
          <a:lstStyle/>
          <a:p>
            <a:pPr marL="142875" algn="l" fontAlgn="ctr"/>
            <a:r>
              <a:rPr lang="ja-JP" altLang="en-US" sz="900" b="1" dirty="0">
                <a:latin typeface="Meiryo UI" panose="020B0604030504040204" pitchFamily="50" charset="-128"/>
                <a:ea typeface="Meiryo UI" panose="020B0604030504040204" pitchFamily="50" charset="-128"/>
              </a:rPr>
              <a:t>安全なまちをつくり、円滑な避難により被害を低減</a:t>
            </a:r>
            <a:endParaRPr lang="ja-JP" altLang="ja-JP" sz="900" b="1" dirty="0">
              <a:latin typeface="Meiryo UI" panose="020B0604030504040204" pitchFamily="50" charset="-128"/>
              <a:ea typeface="Meiryo UI" panose="020B0604030504040204" pitchFamily="50" charset="-128"/>
            </a:endParaRPr>
          </a:p>
        </p:txBody>
      </p:sp>
      <p:pic>
        <p:nvPicPr>
          <p:cNvPr id="107" name="図 106">
            <a:extLst>
              <a:ext uri="{FF2B5EF4-FFF2-40B4-BE49-F238E27FC236}">
                <a16:creationId xmlns:a16="http://schemas.microsoft.com/office/drawing/2014/main" id="{B5EBE3A7-83D2-7322-A8FF-F8997545EC75}"/>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79010" y="5258644"/>
            <a:ext cx="353076" cy="373845"/>
          </a:xfrm>
          <a:prstGeom prst="rect">
            <a:avLst/>
          </a:prstGeom>
        </p:spPr>
      </p:pic>
      <p:sp>
        <p:nvSpPr>
          <p:cNvPr id="108" name="テキスト ボックス 107">
            <a:extLst>
              <a:ext uri="{FF2B5EF4-FFF2-40B4-BE49-F238E27FC236}">
                <a16:creationId xmlns:a16="http://schemas.microsoft.com/office/drawing/2014/main" id="{49D71AAD-A4E2-CC83-2F2B-048BB0C32015}"/>
              </a:ext>
            </a:extLst>
          </p:cNvPr>
          <p:cNvSpPr txBox="1"/>
          <p:nvPr/>
        </p:nvSpPr>
        <p:spPr>
          <a:xfrm>
            <a:off x="1734062" y="7943323"/>
            <a:ext cx="1992654"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通電火災により犠牲になる可能性</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09" name="テキスト ボックス 108">
            <a:extLst>
              <a:ext uri="{FF2B5EF4-FFF2-40B4-BE49-F238E27FC236}">
                <a16:creationId xmlns:a16="http://schemas.microsoft.com/office/drawing/2014/main" id="{42BCE4AC-70E3-E4CA-DA72-3698767912F8}"/>
              </a:ext>
            </a:extLst>
          </p:cNvPr>
          <p:cNvSpPr txBox="1"/>
          <p:nvPr/>
        </p:nvSpPr>
        <p:spPr>
          <a:xfrm>
            <a:off x="3992829" y="7800738"/>
            <a:ext cx="1279421" cy="415498"/>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感震ブレーカーの設置により、通電火災を未然に防ぐ</a:t>
            </a:r>
            <a:endParaRPr lang="ja-JP" altLang="ja-JP" sz="900" b="1" dirty="0">
              <a:latin typeface="Meiryo UI" panose="020B0604030504040204" pitchFamily="50" charset="-128"/>
              <a:ea typeface="Meiryo UI" panose="020B0604030504040204" pitchFamily="50" charset="-128"/>
            </a:endParaRPr>
          </a:p>
        </p:txBody>
      </p:sp>
      <p:pic>
        <p:nvPicPr>
          <p:cNvPr id="110" name="図 109">
            <a:extLst>
              <a:ext uri="{FF2B5EF4-FFF2-40B4-BE49-F238E27FC236}">
                <a16:creationId xmlns:a16="http://schemas.microsoft.com/office/drawing/2014/main" id="{2600415E-27D6-4EAE-270E-4D07D8355246}"/>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79010" y="7811940"/>
            <a:ext cx="353076" cy="373845"/>
          </a:xfrm>
          <a:prstGeom prst="rect">
            <a:avLst/>
          </a:prstGeom>
        </p:spPr>
      </p:pic>
      <p:sp>
        <p:nvSpPr>
          <p:cNvPr id="111" name="テキスト ボックス 110">
            <a:extLst>
              <a:ext uri="{FF2B5EF4-FFF2-40B4-BE49-F238E27FC236}">
                <a16:creationId xmlns:a16="http://schemas.microsoft.com/office/drawing/2014/main" id="{36586876-4AD4-2849-6893-1B4DE255B421}"/>
              </a:ext>
            </a:extLst>
          </p:cNvPr>
          <p:cNvSpPr txBox="1"/>
          <p:nvPr/>
        </p:nvSpPr>
        <p:spPr>
          <a:xfrm>
            <a:off x="2094144" y="9382509"/>
            <a:ext cx="1556422" cy="3693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東日本大震災では、津波漂着瓦礫による出火が約</a:t>
            </a:r>
            <a:r>
              <a:rPr lang="en-US" altLang="ja-JP" sz="900" b="1" dirty="0">
                <a:highlight>
                  <a:srgbClr val="FFFF00"/>
                </a:highlight>
                <a:latin typeface="Meiryo UI" panose="020B0604030504040204" pitchFamily="50" charset="-128"/>
                <a:ea typeface="Meiryo UI" panose="020B0604030504040204" pitchFamily="50" charset="-128"/>
              </a:rPr>
              <a:t>34</a:t>
            </a:r>
            <a:r>
              <a:rPr lang="ja-JP" altLang="en-US" sz="900" b="1" dirty="0">
                <a:highlight>
                  <a:srgbClr val="FFFF00"/>
                </a:highlight>
                <a:latin typeface="Meiryo UI" panose="020B0604030504040204" pitchFamily="50" charset="-128"/>
                <a:ea typeface="Meiryo UI" panose="020B0604030504040204" pitchFamily="50" charset="-128"/>
              </a:rPr>
              <a:t>％</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112" name="テキスト ボックス 111">
            <a:extLst>
              <a:ext uri="{FF2B5EF4-FFF2-40B4-BE49-F238E27FC236}">
                <a16:creationId xmlns:a16="http://schemas.microsoft.com/office/drawing/2014/main" id="{7F27536C-8DEF-02F5-339E-DF479FBB78CE}"/>
              </a:ext>
            </a:extLst>
          </p:cNvPr>
          <p:cNvSpPr txBox="1"/>
          <p:nvPr/>
        </p:nvSpPr>
        <p:spPr>
          <a:xfrm>
            <a:off x="3980923" y="9380927"/>
            <a:ext cx="1667941"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津波火災への要因を減らすことで津波火災による被害を軽減</a:t>
            </a:r>
            <a:endParaRPr lang="ja-JP" altLang="ja-JP" sz="900" b="1" dirty="0">
              <a:latin typeface="Meiryo UI" panose="020B0604030504040204" pitchFamily="50" charset="-128"/>
              <a:ea typeface="Meiryo UI" panose="020B0604030504040204" pitchFamily="50" charset="-128"/>
            </a:endParaRPr>
          </a:p>
        </p:txBody>
      </p:sp>
      <p:pic>
        <p:nvPicPr>
          <p:cNvPr id="113" name="図 112">
            <a:extLst>
              <a:ext uri="{FF2B5EF4-FFF2-40B4-BE49-F238E27FC236}">
                <a16:creationId xmlns:a16="http://schemas.microsoft.com/office/drawing/2014/main" id="{5B6B906A-67B6-DED8-A074-C94B61CEE40C}"/>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3767103" y="9254672"/>
            <a:ext cx="353076" cy="373845"/>
          </a:xfrm>
          <a:prstGeom prst="rect">
            <a:avLst/>
          </a:prstGeom>
        </p:spPr>
      </p:pic>
      <p:sp>
        <p:nvSpPr>
          <p:cNvPr id="12" name="正方形/長方形 11">
            <a:extLst>
              <a:ext uri="{FF2B5EF4-FFF2-40B4-BE49-F238E27FC236}">
                <a16:creationId xmlns:a16="http://schemas.microsoft.com/office/drawing/2014/main" id="{70AAB2FF-27FB-4CDD-1369-EA05535D892A}"/>
              </a:ext>
            </a:extLst>
          </p:cNvPr>
          <p:cNvSpPr/>
          <p:nvPr/>
        </p:nvSpPr>
        <p:spPr>
          <a:xfrm>
            <a:off x="3813058" y="1017938"/>
            <a:ext cx="2795707" cy="322456"/>
          </a:xfrm>
          <a:prstGeom prst="rect">
            <a:avLst/>
          </a:prstGeom>
          <a:gradFill>
            <a:gsLst>
              <a:gs pos="0">
                <a:schemeClr val="accent6">
                  <a:lumMod val="60000"/>
                  <a:lumOff val="40000"/>
                </a:schemeClr>
              </a:gs>
              <a:gs pos="100000">
                <a:schemeClr val="accent6">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事前準備とその効果</a:t>
            </a:r>
          </a:p>
        </p:txBody>
      </p:sp>
      <p:sp>
        <p:nvSpPr>
          <p:cNvPr id="40" name="テキスト ボックス 39">
            <a:extLst>
              <a:ext uri="{FF2B5EF4-FFF2-40B4-BE49-F238E27FC236}">
                <a16:creationId xmlns:a16="http://schemas.microsoft.com/office/drawing/2014/main" id="{DF760BFB-A6F7-C169-2D2B-BE52B49FD51E}"/>
              </a:ext>
            </a:extLst>
          </p:cNvPr>
          <p:cNvSpPr txBox="1"/>
          <p:nvPr/>
        </p:nvSpPr>
        <p:spPr>
          <a:xfrm>
            <a:off x="5190444" y="404294"/>
            <a:ext cx="996817" cy="415498"/>
          </a:xfrm>
          <a:prstGeom prst="rect">
            <a:avLst/>
          </a:prstGeom>
          <a:noFill/>
        </p:spPr>
        <p:txBody>
          <a:bodyPr wrap="square" rtlCol="0">
            <a:spAutoFit/>
          </a:bodyPr>
          <a:lstStyle/>
          <a:p>
            <a:r>
              <a:rPr kumimoji="1" lang="ja-JP" altLang="en-US" sz="1050" dirty="0">
                <a:solidFill>
                  <a:srgbClr val="002060"/>
                </a:solidFill>
                <a:latin typeface="HGS創英角ﾎﾟｯﾌﾟ体" panose="040B0A00000000000000" pitchFamily="50" charset="-128"/>
                <a:ea typeface="HGS創英角ﾎﾟｯﾌﾟ体" panose="040B0A00000000000000" pitchFamily="50" charset="-128"/>
              </a:rPr>
              <a:t>同時に発生</a:t>
            </a:r>
            <a:endParaRPr kumimoji="1" lang="en-US" altLang="ja-JP" sz="1050" dirty="0">
              <a:solidFill>
                <a:srgbClr val="002060"/>
              </a:solidFill>
              <a:latin typeface="HGS創英角ﾎﾟｯﾌﾟ体" panose="040B0A00000000000000" pitchFamily="50" charset="-128"/>
              <a:ea typeface="HGS創英角ﾎﾟｯﾌﾟ体" panose="040B0A00000000000000" pitchFamily="50" charset="-128"/>
            </a:endParaRPr>
          </a:p>
          <a:p>
            <a:r>
              <a:rPr kumimoji="1" lang="ja-JP" altLang="en-US" sz="1050" dirty="0">
                <a:solidFill>
                  <a:srgbClr val="002060"/>
                </a:solidFill>
                <a:latin typeface="HGS創英角ﾎﾟｯﾌﾟ体" panose="040B0A00000000000000" pitchFamily="50" charset="-128"/>
                <a:ea typeface="HGS創英角ﾎﾟｯﾌﾟ体" panose="040B0A00000000000000" pitchFamily="50" charset="-128"/>
              </a:rPr>
              <a:t>するリスク</a:t>
            </a:r>
            <a:endParaRPr kumimoji="1" lang="ja-JP" altLang="en-US" sz="1100" dirty="0">
              <a:solidFill>
                <a:srgbClr val="002060"/>
              </a:solidFill>
              <a:latin typeface="HGS創英角ﾎﾟｯﾌﾟ体" panose="040B0A00000000000000" pitchFamily="50" charset="-128"/>
              <a:ea typeface="HGS創英角ﾎﾟｯﾌﾟ体" panose="040B0A00000000000000" pitchFamily="50" charset="-128"/>
            </a:endParaRPr>
          </a:p>
        </p:txBody>
      </p:sp>
      <p:sp>
        <p:nvSpPr>
          <p:cNvPr id="55" name="四角形: 角を丸くする 54">
            <a:extLst>
              <a:ext uri="{FF2B5EF4-FFF2-40B4-BE49-F238E27FC236}">
                <a16:creationId xmlns:a16="http://schemas.microsoft.com/office/drawing/2014/main" id="{666BBE2C-1E7F-8C7B-7680-99A41FFFBFD4}"/>
              </a:ext>
            </a:extLst>
          </p:cNvPr>
          <p:cNvSpPr/>
          <p:nvPr/>
        </p:nvSpPr>
        <p:spPr>
          <a:xfrm>
            <a:off x="6001502" y="506217"/>
            <a:ext cx="298444" cy="258076"/>
          </a:xfrm>
          <a:prstGeom prst="roundRect">
            <a:avLst>
              <a:gd name="adj" fmla="val 22222"/>
            </a:avLst>
          </a:prstGeom>
          <a:solidFill>
            <a:srgbClr val="002060"/>
          </a:solidFill>
        </p:spPr>
        <p:txBody>
          <a:bodyPr wrap="square" rtlCol="0" anchor="ctr" anchorCtr="0">
            <a:noAutofit/>
          </a:bodyPr>
          <a:lstStyle/>
          <a:p>
            <a:pPr algn="ctr"/>
            <a:r>
              <a:rPr kumimoji="1" lang="ja-JP" altLang="en-US" sz="1400" b="1" dirty="0">
                <a:solidFill>
                  <a:schemeClr val="bg1">
                    <a:lumMod val="95000"/>
                  </a:schemeClr>
                </a:solidFill>
                <a:latin typeface="BIZ UDPゴシック" panose="020B0400000000000000" pitchFamily="50" charset="-128"/>
                <a:ea typeface="BIZ UDPゴシック" panose="020B0400000000000000" pitchFamily="50" charset="-128"/>
              </a:rPr>
              <a:t>１</a:t>
            </a:r>
          </a:p>
        </p:txBody>
      </p:sp>
      <p:sp>
        <p:nvSpPr>
          <p:cNvPr id="56" name="四角形: 角を丸くする 55">
            <a:extLst>
              <a:ext uri="{FF2B5EF4-FFF2-40B4-BE49-F238E27FC236}">
                <a16:creationId xmlns:a16="http://schemas.microsoft.com/office/drawing/2014/main" id="{8FC4BE55-CA72-8722-899D-459937C44313}"/>
              </a:ext>
            </a:extLst>
          </p:cNvPr>
          <p:cNvSpPr/>
          <p:nvPr/>
        </p:nvSpPr>
        <p:spPr>
          <a:xfrm>
            <a:off x="6334565" y="506217"/>
            <a:ext cx="298444" cy="258076"/>
          </a:xfrm>
          <a:prstGeom prst="roundRect">
            <a:avLst>
              <a:gd name="adj" fmla="val 22222"/>
            </a:avLst>
          </a:prstGeom>
          <a:solidFill>
            <a:srgbClr val="002060"/>
          </a:solidFill>
        </p:spPr>
        <p:txBody>
          <a:bodyPr wrap="square" rtlCol="0" anchor="ctr" anchorCtr="0">
            <a:noAutofit/>
          </a:bodyPr>
          <a:lstStyle/>
          <a:p>
            <a:pPr algn="ctr"/>
            <a:r>
              <a:rPr kumimoji="1" lang="ja-JP" altLang="en-US" sz="1400" b="1" dirty="0">
                <a:solidFill>
                  <a:schemeClr val="bg1">
                    <a:lumMod val="95000"/>
                  </a:schemeClr>
                </a:solidFill>
                <a:latin typeface="BIZ UDPゴシック" panose="020B0400000000000000" pitchFamily="50" charset="-128"/>
                <a:ea typeface="BIZ UDPゴシック" panose="020B0400000000000000" pitchFamily="50" charset="-128"/>
              </a:rPr>
              <a:t>２</a:t>
            </a:r>
          </a:p>
        </p:txBody>
      </p:sp>
      <p:pic>
        <p:nvPicPr>
          <p:cNvPr id="78" name="Picture 2">
            <a:extLst>
              <a:ext uri="{FF2B5EF4-FFF2-40B4-BE49-F238E27FC236}">
                <a16:creationId xmlns:a16="http://schemas.microsoft.com/office/drawing/2014/main" id="{1CBECC7C-30D4-AED5-CCE0-BD3C5AC11008}"/>
              </a:ext>
            </a:extLst>
          </p:cNvPr>
          <p:cNvPicPr>
            <a:picLocks noChangeAspect="1" noChangeArrowheads="1"/>
          </p:cNvPicPr>
          <p:nvPr/>
        </p:nvPicPr>
        <p:blipFill>
          <a:blip r:embed="rId18" cstate="screen">
            <a:extLst>
              <a:ext uri="{28A0092B-C50C-407E-A947-70E740481C1C}">
                <a14:useLocalDpi xmlns:a14="http://schemas.microsoft.com/office/drawing/2010/main"/>
              </a:ext>
            </a:extLst>
          </a:blip>
          <a:srcRect/>
          <a:stretch>
            <a:fillRect/>
          </a:stretch>
        </p:blipFill>
        <p:spPr bwMode="auto">
          <a:xfrm>
            <a:off x="5264541" y="7918555"/>
            <a:ext cx="1477008" cy="324000"/>
          </a:xfrm>
          <a:prstGeom prst="rect">
            <a:avLst/>
          </a:prstGeom>
          <a:noFill/>
          <a:extLst>
            <a:ext uri="{909E8E84-426E-40DD-AFC4-6F175D3DCCD1}">
              <a14:hiddenFill xmlns:a14="http://schemas.microsoft.com/office/drawing/2010/main">
                <a:solidFill>
                  <a:srgbClr val="FFFFFF"/>
                </a:solidFill>
              </a14:hiddenFill>
            </a:ext>
          </a:extLst>
        </p:spPr>
      </p:pic>
      <p:sp>
        <p:nvSpPr>
          <p:cNvPr id="79" name="正方形/長方形 78">
            <a:extLst>
              <a:ext uri="{FF2B5EF4-FFF2-40B4-BE49-F238E27FC236}">
                <a16:creationId xmlns:a16="http://schemas.microsoft.com/office/drawing/2014/main" id="{C7D3A725-B38C-9813-E8D2-CED935095892}"/>
              </a:ext>
            </a:extLst>
          </p:cNvPr>
          <p:cNvSpPr/>
          <p:nvPr/>
        </p:nvSpPr>
        <p:spPr>
          <a:xfrm>
            <a:off x="5230692" y="8012400"/>
            <a:ext cx="1235270" cy="1530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fontAlgn="ctr">
              <a:spcBef>
                <a:spcPts val="600"/>
              </a:spcBef>
              <a:spcAft>
                <a:spcPts val="600"/>
              </a:spcAft>
            </a:pPr>
            <a:r>
              <a:rPr lang="ja-JP" altLang="en-US" sz="800" b="1" dirty="0">
                <a:solidFill>
                  <a:schemeClr val="tx1"/>
                </a:solidFill>
                <a:latin typeface="BIZ UDPゴシック" panose="020B0400000000000000" pitchFamily="50" charset="-128"/>
                <a:ea typeface="BIZ UDPゴシック" panose="020B0400000000000000" pitchFamily="50" charset="-128"/>
              </a:rPr>
              <a:t>○○市 感震ブレーカー</a:t>
            </a:r>
            <a:endParaRPr lang="en-US" altLang="ja-JP" sz="800" b="1" dirty="0">
              <a:solidFill>
                <a:schemeClr val="tx1"/>
              </a:solidFill>
              <a:latin typeface="BIZ UDPゴシック" panose="020B0400000000000000" pitchFamily="50" charset="-128"/>
              <a:ea typeface="BIZ UDPゴシック" panose="020B0400000000000000" pitchFamily="50" charset="-128"/>
            </a:endParaRPr>
          </a:p>
        </p:txBody>
      </p:sp>
      <p:pic>
        <p:nvPicPr>
          <p:cNvPr id="89" name="Picture 2">
            <a:extLst>
              <a:ext uri="{FF2B5EF4-FFF2-40B4-BE49-F238E27FC236}">
                <a16:creationId xmlns:a16="http://schemas.microsoft.com/office/drawing/2014/main" id="{A06A20B4-5ADE-3CED-D103-C67E68710CA9}"/>
              </a:ext>
            </a:extLst>
          </p:cNvPr>
          <p:cNvPicPr>
            <a:picLocks noChangeAspect="1" noChangeArrowheads="1"/>
          </p:cNvPicPr>
          <p:nvPr/>
        </p:nvPicPr>
        <p:blipFill>
          <a:blip r:embed="rId18" cstate="screen">
            <a:extLst>
              <a:ext uri="{28A0092B-C50C-407E-A947-70E740481C1C}">
                <a14:useLocalDpi xmlns:a14="http://schemas.microsoft.com/office/drawing/2010/main"/>
              </a:ext>
            </a:extLst>
          </a:blip>
          <a:srcRect/>
          <a:stretch>
            <a:fillRect/>
          </a:stretch>
        </p:blipFill>
        <p:spPr bwMode="auto">
          <a:xfrm>
            <a:off x="4078978" y="3707217"/>
            <a:ext cx="1477008" cy="324000"/>
          </a:xfrm>
          <a:prstGeom prst="rect">
            <a:avLst/>
          </a:prstGeom>
          <a:noFill/>
          <a:extLst>
            <a:ext uri="{909E8E84-426E-40DD-AFC4-6F175D3DCCD1}">
              <a14:hiddenFill xmlns:a14="http://schemas.microsoft.com/office/drawing/2010/main">
                <a:solidFill>
                  <a:srgbClr val="FFFFFF"/>
                </a:solidFill>
              </a14:hiddenFill>
            </a:ext>
          </a:extLst>
        </p:spPr>
      </p:pic>
      <p:sp>
        <p:nvSpPr>
          <p:cNvPr id="114" name="正方形/長方形 113">
            <a:extLst>
              <a:ext uri="{FF2B5EF4-FFF2-40B4-BE49-F238E27FC236}">
                <a16:creationId xmlns:a16="http://schemas.microsoft.com/office/drawing/2014/main" id="{3711CF16-E57B-4C38-2E71-513FAD08E71B}"/>
              </a:ext>
            </a:extLst>
          </p:cNvPr>
          <p:cNvSpPr/>
          <p:nvPr/>
        </p:nvSpPr>
        <p:spPr>
          <a:xfrm>
            <a:off x="4073730" y="3797998"/>
            <a:ext cx="1183309" cy="1530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fontAlgn="ctr">
              <a:spcBef>
                <a:spcPts val="600"/>
              </a:spcBef>
              <a:spcAft>
                <a:spcPts val="600"/>
              </a:spcAft>
            </a:pPr>
            <a:r>
              <a:rPr lang="ja-JP" altLang="en-US" sz="800" b="1" dirty="0">
                <a:solidFill>
                  <a:schemeClr val="tx1"/>
                </a:solidFill>
                <a:latin typeface="BIZ UDPゴシック" panose="020B0400000000000000" pitchFamily="50" charset="-128"/>
                <a:ea typeface="BIZ UDPゴシック" panose="020B0400000000000000" pitchFamily="50" charset="-128"/>
              </a:rPr>
              <a:t>○○市 防災訓練</a:t>
            </a:r>
            <a:endParaRPr kumimoji="1" lang="en-US" altLang="ja-JP" sz="700" dirty="0">
              <a:solidFill>
                <a:schemeClr val="tx1"/>
              </a:solidFill>
              <a:latin typeface="BIZ UDPゴシック" panose="020B0400000000000000" pitchFamily="50" charset="-128"/>
              <a:ea typeface="BIZ UDPゴシック" panose="020B0400000000000000" pitchFamily="50" charset="-128"/>
            </a:endParaRPr>
          </a:p>
        </p:txBody>
      </p:sp>
      <p:pic>
        <p:nvPicPr>
          <p:cNvPr id="115" name="図 114" descr="ゲームのキャラクター&#10;&#10;AI 生成コンテンツは誤りを含む可能性があります。">
            <a:extLst>
              <a:ext uri="{FF2B5EF4-FFF2-40B4-BE49-F238E27FC236}">
                <a16:creationId xmlns:a16="http://schemas.microsoft.com/office/drawing/2014/main" id="{8E323D1B-48E1-7369-39A3-ECECE228DFA5}"/>
              </a:ext>
            </a:extLst>
          </p:cNvPr>
          <p:cNvPicPr>
            <a:picLocks noChangeAspect="1"/>
          </p:cNvPicPr>
          <p:nvPr/>
        </p:nvPicPr>
        <p:blipFill>
          <a:blip r:embed="rId19" cstate="screen">
            <a:extLst>
              <a:ext uri="{28A0092B-C50C-407E-A947-70E740481C1C}">
                <a14:useLocalDpi xmlns:a14="http://schemas.microsoft.com/office/drawing/2010/main"/>
              </a:ext>
            </a:extLst>
          </a:blip>
          <a:stretch>
            <a:fillRect/>
          </a:stretch>
        </p:blipFill>
        <p:spPr>
          <a:xfrm>
            <a:off x="5316036" y="2933505"/>
            <a:ext cx="1085049" cy="1086199"/>
          </a:xfrm>
          <a:prstGeom prst="rect">
            <a:avLst/>
          </a:prstGeom>
        </p:spPr>
      </p:pic>
      <p:pic>
        <p:nvPicPr>
          <p:cNvPr id="116" name="Picture 2">
            <a:extLst>
              <a:ext uri="{FF2B5EF4-FFF2-40B4-BE49-F238E27FC236}">
                <a16:creationId xmlns:a16="http://schemas.microsoft.com/office/drawing/2014/main" id="{B9DEB32A-238E-BC28-D572-51824AD7B383}"/>
              </a:ext>
            </a:extLst>
          </p:cNvPr>
          <p:cNvPicPr>
            <a:picLocks noChangeAspect="1" noChangeArrowheads="1"/>
          </p:cNvPicPr>
          <p:nvPr/>
        </p:nvPicPr>
        <p:blipFill>
          <a:blip r:embed="rId18" cstate="screen">
            <a:extLst>
              <a:ext uri="{28A0092B-C50C-407E-A947-70E740481C1C}">
                <a14:useLocalDpi xmlns:a14="http://schemas.microsoft.com/office/drawing/2010/main"/>
              </a:ext>
            </a:extLst>
          </a:blip>
          <a:srcRect/>
          <a:stretch>
            <a:fillRect/>
          </a:stretch>
        </p:blipFill>
        <p:spPr bwMode="auto">
          <a:xfrm>
            <a:off x="5167356" y="1969973"/>
            <a:ext cx="1477008" cy="324000"/>
          </a:xfrm>
          <a:prstGeom prst="rect">
            <a:avLst/>
          </a:prstGeom>
          <a:noFill/>
          <a:extLst>
            <a:ext uri="{909E8E84-426E-40DD-AFC4-6F175D3DCCD1}">
              <a14:hiddenFill xmlns:a14="http://schemas.microsoft.com/office/drawing/2010/main">
                <a:solidFill>
                  <a:srgbClr val="FFFFFF"/>
                </a:solidFill>
              </a14:hiddenFill>
            </a:ext>
          </a:extLst>
        </p:spPr>
      </p:pic>
      <p:sp>
        <p:nvSpPr>
          <p:cNvPr id="117" name="正方形/長方形 116">
            <a:extLst>
              <a:ext uri="{FF2B5EF4-FFF2-40B4-BE49-F238E27FC236}">
                <a16:creationId xmlns:a16="http://schemas.microsoft.com/office/drawing/2014/main" id="{8B338ED1-BE23-B776-525C-2A53FFDAD6B9}"/>
              </a:ext>
            </a:extLst>
          </p:cNvPr>
          <p:cNvSpPr/>
          <p:nvPr/>
        </p:nvSpPr>
        <p:spPr>
          <a:xfrm>
            <a:off x="5162108" y="2060754"/>
            <a:ext cx="1183309" cy="1530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fontAlgn="ctr">
              <a:spcBef>
                <a:spcPts val="600"/>
              </a:spcBef>
              <a:spcAft>
                <a:spcPts val="600"/>
              </a:spcAft>
            </a:pPr>
            <a:r>
              <a:rPr lang="ja-JP" altLang="en-US" sz="800" b="1" dirty="0">
                <a:solidFill>
                  <a:schemeClr val="tx1"/>
                </a:solidFill>
                <a:latin typeface="BIZ UDPゴシック" panose="020B0400000000000000" pitchFamily="50" charset="-128"/>
                <a:ea typeface="BIZ UDPゴシック" panose="020B0400000000000000" pitchFamily="50" charset="-128"/>
              </a:rPr>
              <a:t>○○市 消火訓練</a:t>
            </a:r>
            <a:endParaRPr kumimoji="1" lang="en-US" altLang="ja-JP" sz="700" dirty="0">
              <a:solidFill>
                <a:schemeClr val="tx1"/>
              </a:solidFill>
              <a:latin typeface="BIZ UDPゴシック" panose="020B0400000000000000" pitchFamily="50" charset="-128"/>
              <a:ea typeface="BIZ UDPゴシック" panose="020B0400000000000000" pitchFamily="50" charset="-128"/>
            </a:endParaRPr>
          </a:p>
        </p:txBody>
      </p:sp>
      <p:pic>
        <p:nvPicPr>
          <p:cNvPr id="118" name="Picture 2">
            <a:extLst>
              <a:ext uri="{FF2B5EF4-FFF2-40B4-BE49-F238E27FC236}">
                <a16:creationId xmlns:a16="http://schemas.microsoft.com/office/drawing/2014/main" id="{1693A814-23C9-BC94-E733-711A54156C25}"/>
              </a:ext>
            </a:extLst>
          </p:cNvPr>
          <p:cNvPicPr>
            <a:picLocks noChangeAspect="1" noChangeArrowheads="1"/>
          </p:cNvPicPr>
          <p:nvPr/>
        </p:nvPicPr>
        <p:blipFill>
          <a:blip r:embed="rId18" cstate="screen">
            <a:extLst>
              <a:ext uri="{28A0092B-C50C-407E-A947-70E740481C1C}">
                <a14:useLocalDpi xmlns:a14="http://schemas.microsoft.com/office/drawing/2010/main"/>
              </a:ext>
            </a:extLst>
          </a:blip>
          <a:srcRect/>
          <a:stretch>
            <a:fillRect/>
          </a:stretch>
        </p:blipFill>
        <p:spPr bwMode="auto">
          <a:xfrm>
            <a:off x="5264973" y="5074992"/>
            <a:ext cx="1477008" cy="324000"/>
          </a:xfrm>
          <a:prstGeom prst="rect">
            <a:avLst/>
          </a:prstGeom>
          <a:noFill/>
          <a:extLst>
            <a:ext uri="{909E8E84-426E-40DD-AFC4-6F175D3DCCD1}">
              <a14:hiddenFill xmlns:a14="http://schemas.microsoft.com/office/drawing/2010/main">
                <a:solidFill>
                  <a:srgbClr val="FFFFFF"/>
                </a:solidFill>
              </a14:hiddenFill>
            </a:ext>
          </a:extLst>
        </p:spPr>
      </p:pic>
      <p:sp>
        <p:nvSpPr>
          <p:cNvPr id="119" name="正方形/長方形 118">
            <a:extLst>
              <a:ext uri="{FF2B5EF4-FFF2-40B4-BE49-F238E27FC236}">
                <a16:creationId xmlns:a16="http://schemas.microsoft.com/office/drawing/2014/main" id="{7BDE8CDA-8761-12C3-7574-9AF218FCBBF7}"/>
              </a:ext>
            </a:extLst>
          </p:cNvPr>
          <p:cNvSpPr/>
          <p:nvPr/>
        </p:nvSpPr>
        <p:spPr>
          <a:xfrm>
            <a:off x="5259725" y="5165773"/>
            <a:ext cx="1183309" cy="1530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fontAlgn="ctr">
              <a:spcBef>
                <a:spcPts val="600"/>
              </a:spcBef>
              <a:spcAft>
                <a:spcPts val="600"/>
              </a:spcAft>
            </a:pPr>
            <a:r>
              <a:rPr lang="ja-JP" altLang="en-US" sz="800" b="1" dirty="0">
                <a:solidFill>
                  <a:schemeClr val="tx1"/>
                </a:solidFill>
                <a:latin typeface="BIZ UDPゴシック" panose="020B0400000000000000" pitchFamily="50" charset="-128"/>
                <a:ea typeface="BIZ UDPゴシック" panose="020B0400000000000000" pitchFamily="50" charset="-128"/>
              </a:rPr>
              <a:t>○○市 まちづくり</a:t>
            </a:r>
            <a:endParaRPr kumimoji="1" lang="en-US" altLang="ja-JP" sz="700" dirty="0">
              <a:solidFill>
                <a:schemeClr val="tx1"/>
              </a:solidFill>
              <a:latin typeface="BIZ UDPゴシック" panose="020B0400000000000000" pitchFamily="50" charset="-128"/>
              <a:ea typeface="BIZ UDPゴシック" panose="020B0400000000000000" pitchFamily="50" charset="-128"/>
            </a:endParaRPr>
          </a:p>
        </p:txBody>
      </p:sp>
      <p:sp>
        <p:nvSpPr>
          <p:cNvPr id="120" name="テキスト ボックス 119">
            <a:extLst>
              <a:ext uri="{FF2B5EF4-FFF2-40B4-BE49-F238E27FC236}">
                <a16:creationId xmlns:a16="http://schemas.microsoft.com/office/drawing/2014/main" id="{320F0797-DC61-6CCB-0C6D-A1B8D2170F52}"/>
              </a:ext>
            </a:extLst>
          </p:cNvPr>
          <p:cNvSpPr txBox="1"/>
          <p:nvPr/>
        </p:nvSpPr>
        <p:spPr>
          <a:xfrm>
            <a:off x="3894854" y="6184293"/>
            <a:ext cx="1510266" cy="271869"/>
          </a:xfrm>
          <a:prstGeom prst="rect">
            <a:avLst/>
          </a:prstGeom>
          <a:noFill/>
        </p:spPr>
        <p:txBody>
          <a:bodyPr wrap="square" rtlCol="0">
            <a:spAutoFit/>
          </a:bodyPr>
          <a:lstStyle/>
          <a:p>
            <a:pPr marL="88900" indent="-88900">
              <a:lnSpc>
                <a:spcPts val="700"/>
              </a:lnSpc>
              <a:spcAft>
                <a:spcPts val="291"/>
              </a:spcAft>
            </a:pPr>
            <a:r>
              <a:rPr kumimoji="1" lang="en-US" altLang="ja-JP" sz="700" dirty="0">
                <a:latin typeface="BIZ UDPゴシック" panose="020B0400000000000000" pitchFamily="50" charset="-128"/>
                <a:ea typeface="BIZ UDPゴシック" panose="020B0400000000000000" pitchFamily="50" charset="-128"/>
              </a:rPr>
              <a:t>※</a:t>
            </a:r>
            <a:r>
              <a:rPr kumimoji="1" lang="ja-JP" altLang="en-US" sz="700" dirty="0">
                <a:latin typeface="BIZ UDPゴシック" panose="020B0400000000000000" pitchFamily="50" charset="-128"/>
                <a:ea typeface="BIZ UDPゴシック" panose="020B0400000000000000" pitchFamily="50" charset="-128"/>
              </a:rPr>
              <a:t>固定に関しては、プロパンガス会社にお問い合わせください。</a:t>
            </a:r>
            <a:endParaRPr kumimoji="1" lang="en-US" altLang="ja-JP" sz="700"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AC1CCD28-66C2-A645-350A-4B4120036B29}"/>
              </a:ext>
            </a:extLst>
          </p:cNvPr>
          <p:cNvSpPr txBox="1"/>
          <p:nvPr/>
        </p:nvSpPr>
        <p:spPr>
          <a:xfrm>
            <a:off x="5917250" y="280819"/>
            <a:ext cx="583635" cy="261610"/>
          </a:xfrm>
          <a:prstGeom prst="rect">
            <a:avLst/>
          </a:prstGeom>
          <a:noFill/>
        </p:spPr>
        <p:txBody>
          <a:bodyPr wrap="square" rtlCol="0">
            <a:spAutoFit/>
          </a:bodyPr>
          <a:lstStyle/>
          <a:p>
            <a:r>
              <a:rPr kumimoji="1" lang="ja-JP" altLang="en-US" sz="1050" dirty="0">
                <a:latin typeface="HGS創英角ﾎﾟｯﾌﾟ体" panose="040B0A00000000000000" pitchFamily="50" charset="-128"/>
                <a:ea typeface="HGS創英角ﾎﾟｯﾌﾟ体" panose="040B0A00000000000000" pitchFamily="50" charset="-128"/>
              </a:rPr>
              <a:t>揺れ</a:t>
            </a:r>
            <a:endParaRPr kumimoji="1" lang="ja-JP" altLang="en-US" sz="1100" dirty="0">
              <a:latin typeface="HGS創英角ﾎﾟｯﾌﾟ体" panose="040B0A00000000000000" pitchFamily="50" charset="-128"/>
              <a:ea typeface="HGS創英角ﾎﾟｯﾌﾟ体" panose="040B0A00000000000000" pitchFamily="50" charset="-128"/>
            </a:endParaRPr>
          </a:p>
        </p:txBody>
      </p:sp>
      <p:sp>
        <p:nvSpPr>
          <p:cNvPr id="6" name="テキスト ボックス 5">
            <a:extLst>
              <a:ext uri="{FF2B5EF4-FFF2-40B4-BE49-F238E27FC236}">
                <a16:creationId xmlns:a16="http://schemas.microsoft.com/office/drawing/2014/main" id="{B0A7B03A-A3DC-88DD-6046-552241405400}"/>
              </a:ext>
            </a:extLst>
          </p:cNvPr>
          <p:cNvSpPr txBox="1"/>
          <p:nvPr/>
        </p:nvSpPr>
        <p:spPr>
          <a:xfrm>
            <a:off x="6254688" y="280819"/>
            <a:ext cx="583635" cy="253916"/>
          </a:xfrm>
          <a:prstGeom prst="rect">
            <a:avLst/>
          </a:prstGeom>
          <a:noFill/>
        </p:spPr>
        <p:txBody>
          <a:bodyPr wrap="square" rtlCol="0">
            <a:spAutoFit/>
          </a:bodyPr>
          <a:lstStyle/>
          <a:p>
            <a:r>
              <a:rPr kumimoji="1" lang="ja-JP" altLang="en-US" sz="1050" dirty="0">
                <a:latin typeface="HGS創英角ﾎﾟｯﾌﾟ体" panose="040B0A00000000000000" pitchFamily="50" charset="-128"/>
                <a:ea typeface="HGS創英角ﾎﾟｯﾌﾟ体" panose="040B0A00000000000000" pitchFamily="50" charset="-128"/>
              </a:rPr>
              <a:t>津波</a:t>
            </a:r>
            <a:endParaRPr kumimoji="1" lang="ja-JP" altLang="en-US" sz="1100" dirty="0">
              <a:latin typeface="HGS創英角ﾎﾟｯﾌﾟ体" panose="040B0A00000000000000" pitchFamily="50" charset="-128"/>
              <a:ea typeface="HGS創英角ﾎﾟｯﾌﾟ体" panose="040B0A00000000000000" pitchFamily="50" charset="-128"/>
            </a:endParaRPr>
          </a:p>
        </p:txBody>
      </p:sp>
    </p:spTree>
    <p:extLst>
      <p:ext uri="{BB962C8B-B14F-4D97-AF65-F5344CB8AC3E}">
        <p14:creationId xmlns:p14="http://schemas.microsoft.com/office/powerpoint/2010/main" val="51469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296E60-3F95-D20A-8E7F-06D1B503AF0F}"/>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8E62DB4F-0261-BEE6-05C6-872F2C33DA52}"/>
              </a:ext>
            </a:extLst>
          </p:cNvPr>
          <p:cNvSpPr/>
          <p:nvPr/>
        </p:nvSpPr>
        <p:spPr>
          <a:xfrm>
            <a:off x="1" y="0"/>
            <a:ext cx="6858000" cy="232229"/>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4029BE48-A6C3-4D9E-3DAE-6821B7B8AF6E}"/>
              </a:ext>
            </a:extLst>
          </p:cNvPr>
          <p:cNvSpPr/>
          <p:nvPr/>
        </p:nvSpPr>
        <p:spPr>
          <a:xfrm>
            <a:off x="1" y="9817181"/>
            <a:ext cx="6858000" cy="116115"/>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15">
            <a:extLst>
              <a:ext uri="{FF2B5EF4-FFF2-40B4-BE49-F238E27FC236}">
                <a16:creationId xmlns:a16="http://schemas.microsoft.com/office/drawing/2014/main" id="{C986AD09-E062-5D96-AA00-161FB451198F}"/>
              </a:ext>
            </a:extLst>
          </p:cNvPr>
          <p:cNvGrpSpPr/>
          <p:nvPr/>
        </p:nvGrpSpPr>
        <p:grpSpPr>
          <a:xfrm>
            <a:off x="152400" y="417865"/>
            <a:ext cx="6547658" cy="457186"/>
            <a:chOff x="152400" y="417865"/>
            <a:chExt cx="6547658" cy="457186"/>
          </a:xfrm>
        </p:grpSpPr>
        <p:cxnSp>
          <p:nvCxnSpPr>
            <p:cNvPr id="7" name="直線コネクタ 6">
              <a:extLst>
                <a:ext uri="{FF2B5EF4-FFF2-40B4-BE49-F238E27FC236}">
                  <a16:creationId xmlns:a16="http://schemas.microsoft.com/office/drawing/2014/main" id="{BF441272-4138-E9D8-4DB1-F2A8F8FD3FBA}"/>
                </a:ext>
              </a:extLst>
            </p:cNvPr>
            <p:cNvCxnSpPr>
              <a:cxnSpLocks/>
            </p:cNvCxnSpPr>
            <p:nvPr/>
          </p:nvCxnSpPr>
          <p:spPr>
            <a:xfrm flipV="1">
              <a:off x="406400" y="823101"/>
              <a:ext cx="6293658" cy="15376"/>
            </a:xfrm>
            <a:prstGeom prst="line">
              <a:avLst/>
            </a:prstGeom>
            <a:ln w="63500">
              <a:gradFill flip="none" rotWithShape="1">
                <a:gsLst>
                  <a:gs pos="0">
                    <a:srgbClr val="002060"/>
                  </a:gs>
                  <a:gs pos="74000">
                    <a:schemeClr val="accent1">
                      <a:lumMod val="45000"/>
                      <a:lumOff val="55000"/>
                    </a:schemeClr>
                  </a:gs>
                  <a:gs pos="83000">
                    <a:schemeClr val="accent1">
                      <a:lumMod val="45000"/>
                      <a:lumOff val="55000"/>
                    </a:schemeClr>
                  </a:gs>
                  <a:gs pos="100000">
                    <a:schemeClr val="accent1">
                      <a:lumMod val="30000"/>
                      <a:lumOff val="70000"/>
                    </a:schemeClr>
                  </a:gs>
                </a:gsLst>
                <a:lin ang="0" scaled="1"/>
                <a:tileRect/>
              </a:gradFill>
              <a:prstDash val="solid"/>
            </a:ln>
          </p:spPr>
          <p:style>
            <a:lnRef idx="2">
              <a:schemeClr val="accent1"/>
            </a:lnRef>
            <a:fillRef idx="0">
              <a:schemeClr val="accent1"/>
            </a:fillRef>
            <a:effectRef idx="1">
              <a:schemeClr val="accent1"/>
            </a:effectRef>
            <a:fontRef idx="minor">
              <a:schemeClr val="tx1"/>
            </a:fontRef>
          </p:style>
        </p:cxnSp>
        <p:sp>
          <p:nvSpPr>
            <p:cNvPr id="14" name="四角形: 角を丸くする 13">
              <a:extLst>
                <a:ext uri="{FF2B5EF4-FFF2-40B4-BE49-F238E27FC236}">
                  <a16:creationId xmlns:a16="http://schemas.microsoft.com/office/drawing/2014/main" id="{5C07ED80-2F3A-A959-3543-78BFB132F119}"/>
                </a:ext>
              </a:extLst>
            </p:cNvPr>
            <p:cNvSpPr/>
            <p:nvPr/>
          </p:nvSpPr>
          <p:spPr>
            <a:xfrm>
              <a:off x="152400" y="417865"/>
              <a:ext cx="508000" cy="457186"/>
            </a:xfrm>
            <a:prstGeom prst="roundRect">
              <a:avLst>
                <a:gd name="adj" fmla="val 22222"/>
              </a:avLst>
            </a:prstGeom>
            <a:solidFill>
              <a:srgbClr val="002060"/>
            </a:solidFill>
          </p:spPr>
          <p:txBody>
            <a:bodyPr wrap="square" rtlCol="0" anchor="ctr" anchorCtr="0">
              <a:noAutofit/>
            </a:bodyPr>
            <a:lstStyle/>
            <a:p>
              <a:pPr algn="ctr"/>
              <a:r>
                <a:rPr kumimoji="1" lang="ja-JP" altLang="en-US" sz="1400" b="1" dirty="0">
                  <a:solidFill>
                    <a:schemeClr val="bg1">
                      <a:lumMod val="95000"/>
                    </a:schemeClr>
                  </a:solidFill>
                  <a:latin typeface="BIZ UDPゴシック" panose="020B0400000000000000" pitchFamily="50" charset="-128"/>
                  <a:ea typeface="BIZ UDPゴシック" panose="020B0400000000000000" pitchFamily="50" charset="-128"/>
                </a:rPr>
                <a:t>４</a:t>
              </a:r>
            </a:p>
          </p:txBody>
        </p:sp>
      </p:grpSp>
      <p:grpSp>
        <p:nvGrpSpPr>
          <p:cNvPr id="19" name="グループ化 18">
            <a:extLst>
              <a:ext uri="{FF2B5EF4-FFF2-40B4-BE49-F238E27FC236}">
                <a16:creationId xmlns:a16="http://schemas.microsoft.com/office/drawing/2014/main" id="{C4280A16-BCD9-249D-2155-80A2FC8F216C}"/>
              </a:ext>
            </a:extLst>
          </p:cNvPr>
          <p:cNvGrpSpPr/>
          <p:nvPr/>
        </p:nvGrpSpPr>
        <p:grpSpPr>
          <a:xfrm>
            <a:off x="99871" y="1018383"/>
            <a:ext cx="709309" cy="8743553"/>
            <a:chOff x="150788" y="1308514"/>
            <a:chExt cx="709309" cy="8743553"/>
          </a:xfrm>
        </p:grpSpPr>
        <p:sp>
          <p:nvSpPr>
            <p:cNvPr id="20" name="フリーフォーム: 図形 19">
              <a:extLst>
                <a:ext uri="{FF2B5EF4-FFF2-40B4-BE49-F238E27FC236}">
                  <a16:creationId xmlns:a16="http://schemas.microsoft.com/office/drawing/2014/main" id="{F07F537B-564A-58B4-B456-56FB2D5DC370}"/>
                </a:ext>
              </a:extLst>
            </p:cNvPr>
            <p:cNvSpPr/>
            <p:nvPr/>
          </p:nvSpPr>
          <p:spPr>
            <a:xfrm>
              <a:off x="211223" y="5744259"/>
              <a:ext cx="648874"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21" name="フリーフォーム: 図形 20">
              <a:extLst>
                <a:ext uri="{FF2B5EF4-FFF2-40B4-BE49-F238E27FC236}">
                  <a16:creationId xmlns:a16="http://schemas.microsoft.com/office/drawing/2014/main" id="{10F212C7-47BC-3CF1-913F-E31E9932EEE6}"/>
                </a:ext>
              </a:extLst>
            </p:cNvPr>
            <p:cNvSpPr/>
            <p:nvPr/>
          </p:nvSpPr>
          <p:spPr>
            <a:xfrm>
              <a:off x="211523" y="4259673"/>
              <a:ext cx="647163"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4" name="フローチャート: 他ページ結合子 23">
              <a:extLst>
                <a:ext uri="{FF2B5EF4-FFF2-40B4-BE49-F238E27FC236}">
                  <a16:creationId xmlns:a16="http://schemas.microsoft.com/office/drawing/2014/main" id="{CC77CE64-C2A5-D445-1403-A760AE669DD2}"/>
                </a:ext>
              </a:extLst>
            </p:cNvPr>
            <p:cNvSpPr/>
            <p:nvPr/>
          </p:nvSpPr>
          <p:spPr>
            <a:xfrm>
              <a:off x="211224" y="8736072"/>
              <a:ext cx="485514" cy="1315995"/>
            </a:xfrm>
            <a:prstGeom prst="flowChartOffpageConnector">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5" name="正方形/長方形 24">
              <a:extLst>
                <a:ext uri="{FF2B5EF4-FFF2-40B4-BE49-F238E27FC236}">
                  <a16:creationId xmlns:a16="http://schemas.microsoft.com/office/drawing/2014/main" id="{0C081759-8A4B-370B-3CE7-4A58B5192762}"/>
                </a:ext>
              </a:extLst>
            </p:cNvPr>
            <p:cNvSpPr/>
            <p:nvPr/>
          </p:nvSpPr>
          <p:spPr>
            <a:xfrm>
              <a:off x="211224" y="1308514"/>
              <a:ext cx="481213" cy="33855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32B1AB1A-331B-17CA-9F53-2BFCCD423065}"/>
                </a:ext>
              </a:extLst>
            </p:cNvPr>
            <p:cNvSpPr/>
            <p:nvPr/>
          </p:nvSpPr>
          <p:spPr>
            <a:xfrm>
              <a:off x="211224" y="1685105"/>
              <a:ext cx="481213" cy="7050968"/>
            </a:xfrm>
            <a:prstGeom prst="rect">
              <a:avLst/>
            </a:prstGeom>
            <a:gradFill flip="none" rotWithShape="1">
              <a:gsLst>
                <a:gs pos="0">
                  <a:schemeClr val="tx1">
                    <a:lumMod val="65000"/>
                    <a:lumOff val="35000"/>
                  </a:schemeClr>
                </a:gs>
                <a:gs pos="93578">
                  <a:schemeClr val="bg1">
                    <a:lumMod val="85000"/>
                  </a:schemeClr>
                </a:gs>
                <a:gs pos="45000">
                  <a:schemeClr val="bg1">
                    <a:lumMod val="5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latin typeface="BIZ UDPゴシック" panose="020B0400000000000000" pitchFamily="50" charset="-128"/>
                <a:ea typeface="BIZ UDPゴシック" panose="020B0400000000000000" pitchFamily="50" charset="-128"/>
              </a:endParaRPr>
            </a:p>
          </p:txBody>
        </p:sp>
        <p:sp>
          <p:nvSpPr>
            <p:cNvPr id="27" name="テキスト ボックス 2064">
              <a:extLst>
                <a:ext uri="{FF2B5EF4-FFF2-40B4-BE49-F238E27FC236}">
                  <a16:creationId xmlns:a16="http://schemas.microsoft.com/office/drawing/2014/main" id="{3DAE94BB-FFD9-B0EE-3053-1A263922E35B}"/>
                </a:ext>
              </a:extLst>
            </p:cNvPr>
            <p:cNvSpPr txBox="1"/>
            <p:nvPr/>
          </p:nvSpPr>
          <p:spPr>
            <a:xfrm>
              <a:off x="150788" y="1344201"/>
              <a:ext cx="611972" cy="2616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100" b="1" dirty="0">
                  <a:effectLst>
                    <a:glow rad="76200">
                      <a:schemeClr val="bg1"/>
                    </a:glow>
                  </a:effectLst>
                  <a:latin typeface="メイリオ" panose="020B0604030504040204" pitchFamily="50" charset="-128"/>
                  <a:ea typeface="メイリオ" panose="020B0604030504040204" pitchFamily="50" charset="-128"/>
                </a:rPr>
                <a:t>時間</a:t>
              </a:r>
            </a:p>
          </p:txBody>
        </p:sp>
        <p:sp>
          <p:nvSpPr>
            <p:cNvPr id="28" name="テキスト ボックス 2067">
              <a:extLst>
                <a:ext uri="{FF2B5EF4-FFF2-40B4-BE49-F238E27FC236}">
                  <a16:creationId xmlns:a16="http://schemas.microsoft.com/office/drawing/2014/main" id="{B7706A97-F770-6782-E832-96C0B41A5BAE}"/>
                </a:ext>
              </a:extLst>
            </p:cNvPr>
            <p:cNvSpPr txBox="1"/>
            <p:nvPr/>
          </p:nvSpPr>
          <p:spPr>
            <a:xfrm>
              <a:off x="195341" y="1784830"/>
              <a:ext cx="439285" cy="1521470"/>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地震発生数日後～</a:t>
              </a:r>
            </a:p>
          </p:txBody>
        </p:sp>
        <p:sp>
          <p:nvSpPr>
            <p:cNvPr id="53" name="テキスト ボックス 2067">
              <a:extLst>
                <a:ext uri="{FF2B5EF4-FFF2-40B4-BE49-F238E27FC236}">
                  <a16:creationId xmlns:a16="http://schemas.microsoft.com/office/drawing/2014/main" id="{3A1A75A1-6594-E495-9951-7028F6115CC9}"/>
                </a:ext>
              </a:extLst>
            </p:cNvPr>
            <p:cNvSpPr txBox="1"/>
            <p:nvPr/>
          </p:nvSpPr>
          <p:spPr>
            <a:xfrm>
              <a:off x="195341" y="8697921"/>
              <a:ext cx="439285" cy="1224587"/>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１か月後～</a:t>
              </a:r>
            </a:p>
          </p:txBody>
        </p:sp>
      </p:grpSp>
      <p:cxnSp>
        <p:nvCxnSpPr>
          <p:cNvPr id="45" name="直線コネクタ 44">
            <a:extLst>
              <a:ext uri="{FF2B5EF4-FFF2-40B4-BE49-F238E27FC236}">
                <a16:creationId xmlns:a16="http://schemas.microsoft.com/office/drawing/2014/main" id="{D7A1CE4D-D8AD-5264-8FAC-6A71F1744E5E}"/>
              </a:ext>
            </a:extLst>
          </p:cNvPr>
          <p:cNvCxnSpPr>
            <a:cxnSpLocks/>
          </p:cNvCxnSpPr>
          <p:nvPr/>
        </p:nvCxnSpPr>
        <p:spPr>
          <a:xfrm>
            <a:off x="3650566" y="1018383"/>
            <a:ext cx="0" cy="8613994"/>
          </a:xfrm>
          <a:prstGeom prst="line">
            <a:avLst/>
          </a:prstGeom>
          <a:ln w="53975">
            <a:solidFill>
              <a:schemeClr val="tx1">
                <a:lumMod val="50000"/>
                <a:lumOff val="50000"/>
                <a:alpha val="70000"/>
              </a:schemeClr>
            </a:solidFill>
            <a:prstDash val="sysDot"/>
          </a:ln>
        </p:spPr>
        <p:style>
          <a:lnRef idx="2">
            <a:schemeClr val="accent1"/>
          </a:lnRef>
          <a:fillRef idx="0">
            <a:schemeClr val="accent1"/>
          </a:fillRef>
          <a:effectRef idx="1">
            <a:schemeClr val="accent1"/>
          </a:effectRef>
          <a:fontRef idx="minor">
            <a:schemeClr val="tx1"/>
          </a:fontRef>
        </p:style>
      </p:cxnSp>
      <p:sp>
        <p:nvSpPr>
          <p:cNvPr id="9" name="テキスト ボックス 8">
            <a:extLst>
              <a:ext uri="{FF2B5EF4-FFF2-40B4-BE49-F238E27FC236}">
                <a16:creationId xmlns:a16="http://schemas.microsoft.com/office/drawing/2014/main" id="{751A6556-39E5-4F12-7645-0DA2EDE0DCD5}"/>
              </a:ext>
            </a:extLst>
          </p:cNvPr>
          <p:cNvSpPr txBox="1"/>
          <p:nvPr/>
        </p:nvSpPr>
        <p:spPr>
          <a:xfrm>
            <a:off x="660400" y="379604"/>
            <a:ext cx="4744720" cy="461665"/>
          </a:xfrm>
          <a:prstGeom prst="rect">
            <a:avLst/>
          </a:prstGeom>
          <a:noFill/>
        </p:spPr>
        <p:txBody>
          <a:bodyPr wrap="square" rtlCol="0">
            <a:spAutoFit/>
          </a:bodyPr>
          <a:lstStyle/>
          <a:p>
            <a:r>
              <a:rPr kumimoji="1" lang="ja-JP" altLang="en-US" sz="2000" b="1" dirty="0">
                <a:latin typeface="HGS創英角ﾎﾟｯﾌﾟ体" panose="040B0A00000000000000" pitchFamily="50" charset="-128"/>
                <a:ea typeface="HGS創英角ﾎﾟｯﾌﾟ体" panose="040B0A00000000000000" pitchFamily="50" charset="-128"/>
              </a:rPr>
              <a:t>避難生活</a:t>
            </a:r>
            <a:r>
              <a:rPr kumimoji="1" lang="ja-JP" altLang="en-US" sz="2400" b="1" dirty="0">
                <a:solidFill>
                  <a:schemeClr val="tx2">
                    <a:lumMod val="50000"/>
                    <a:lumOff val="50000"/>
                  </a:schemeClr>
                </a:solidFill>
                <a:latin typeface="HGS創英角ﾎﾟｯﾌﾟ体" panose="040B0A00000000000000" pitchFamily="50" charset="-128"/>
                <a:ea typeface="HGS創英角ﾎﾟｯﾌﾟ体" panose="040B0A00000000000000" pitchFamily="50" charset="-128"/>
              </a:rPr>
              <a:t> </a:t>
            </a:r>
            <a:r>
              <a:rPr kumimoji="1" lang="ja-JP" altLang="en-US" sz="1400" b="1" dirty="0">
                <a:solidFill>
                  <a:schemeClr val="tx2">
                    <a:lumMod val="50000"/>
                    <a:lumOff val="50000"/>
                  </a:schemeClr>
                </a:solidFill>
                <a:latin typeface="HG丸ｺﾞｼｯｸM-PRO" panose="020F0600000000000000" pitchFamily="50" charset="-128"/>
                <a:ea typeface="HG丸ｺﾞｼｯｸM-PRO" panose="020F0600000000000000" pitchFamily="50" charset="-128"/>
              </a:rPr>
              <a:t>の状況と対策</a:t>
            </a:r>
            <a:endParaRPr kumimoji="1" lang="ja-JP" altLang="en-US" sz="1551" b="1" dirty="0">
              <a:solidFill>
                <a:schemeClr val="tx2">
                  <a:lumMod val="50000"/>
                  <a:lumOff val="50000"/>
                </a:schemeClr>
              </a:solidFill>
              <a:latin typeface="HG丸ｺﾞｼｯｸM-PRO" panose="020F0600000000000000" pitchFamily="50" charset="-128"/>
              <a:ea typeface="HG丸ｺﾞｼｯｸM-PRO" panose="020F0600000000000000" pitchFamily="50" charset="-128"/>
            </a:endParaRPr>
          </a:p>
        </p:txBody>
      </p:sp>
      <p:sp>
        <p:nvSpPr>
          <p:cNvPr id="10" name="正方形/長方形 9">
            <a:extLst>
              <a:ext uri="{FF2B5EF4-FFF2-40B4-BE49-F238E27FC236}">
                <a16:creationId xmlns:a16="http://schemas.microsoft.com/office/drawing/2014/main" id="{473319E0-B4BE-6285-D767-D55AE3EDF3FC}"/>
              </a:ext>
            </a:extLst>
          </p:cNvPr>
          <p:cNvSpPr/>
          <p:nvPr/>
        </p:nvSpPr>
        <p:spPr>
          <a:xfrm>
            <a:off x="806567" y="1026741"/>
            <a:ext cx="2746662" cy="330197"/>
          </a:xfrm>
          <a:prstGeom prst="rect">
            <a:avLst/>
          </a:prstGeom>
          <a:gradFill>
            <a:gsLst>
              <a:gs pos="0">
                <a:schemeClr val="accent2">
                  <a:lumMod val="60000"/>
                  <a:lumOff val="40000"/>
                </a:schemeClr>
              </a:gs>
              <a:gs pos="100000">
                <a:schemeClr val="accent2">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被害の状況 </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事前対策なし</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b="1" dirty="0">
              <a:solidFill>
                <a:schemeClr val="tx1"/>
              </a:solidFill>
              <a:latin typeface="BIZ UDPゴシック" panose="020B0400000000000000" pitchFamily="50" charset="-128"/>
              <a:ea typeface="BIZ UDPゴシック" panose="020B0400000000000000" pitchFamily="50" charset="-128"/>
            </a:endParaRPr>
          </a:p>
        </p:txBody>
      </p:sp>
      <p:sp>
        <p:nvSpPr>
          <p:cNvPr id="18" name="正方形/長方形 17">
            <a:extLst>
              <a:ext uri="{FF2B5EF4-FFF2-40B4-BE49-F238E27FC236}">
                <a16:creationId xmlns:a16="http://schemas.microsoft.com/office/drawing/2014/main" id="{0CC9682A-2BA3-8991-D5D9-A9944968E4D2}"/>
              </a:ext>
            </a:extLst>
          </p:cNvPr>
          <p:cNvSpPr/>
          <p:nvPr/>
        </p:nvSpPr>
        <p:spPr>
          <a:xfrm>
            <a:off x="759560" y="5424717"/>
            <a:ext cx="249718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エコノミークラス症候群の発症</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34" name="テキスト ボックス 33">
            <a:extLst>
              <a:ext uri="{FF2B5EF4-FFF2-40B4-BE49-F238E27FC236}">
                <a16:creationId xmlns:a16="http://schemas.microsoft.com/office/drawing/2014/main" id="{65663EC9-0C83-A242-4A58-DD7935FAA499}"/>
              </a:ext>
            </a:extLst>
          </p:cNvPr>
          <p:cNvSpPr txBox="1"/>
          <p:nvPr/>
        </p:nvSpPr>
        <p:spPr>
          <a:xfrm>
            <a:off x="798712" y="2940894"/>
            <a:ext cx="1503784" cy="784830"/>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巨大な地震や津波に遭遇したことで、強いショック・ストレスに暴露され、体力的・精神的な負担に伴って死亡</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40" name="正方形/長方形 39">
            <a:extLst>
              <a:ext uri="{FF2B5EF4-FFF2-40B4-BE49-F238E27FC236}">
                <a16:creationId xmlns:a16="http://schemas.microsoft.com/office/drawing/2014/main" id="{AF47B98F-A2F4-D4F8-D536-3DD86A38532B}"/>
              </a:ext>
            </a:extLst>
          </p:cNvPr>
          <p:cNvSpPr/>
          <p:nvPr/>
        </p:nvSpPr>
        <p:spPr>
          <a:xfrm>
            <a:off x="750446" y="1423675"/>
            <a:ext cx="2836117"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劣悪な避難環境</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6" name="正方形/長方形 45">
            <a:extLst>
              <a:ext uri="{FF2B5EF4-FFF2-40B4-BE49-F238E27FC236}">
                <a16:creationId xmlns:a16="http://schemas.microsoft.com/office/drawing/2014/main" id="{8FC3A424-1274-FAF9-46DF-0778A3E6ED2B}"/>
              </a:ext>
            </a:extLst>
          </p:cNvPr>
          <p:cNvSpPr/>
          <p:nvPr/>
        </p:nvSpPr>
        <p:spPr>
          <a:xfrm>
            <a:off x="753964" y="3944524"/>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熱中症や低体温症の発生</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9" name="正方形/長方形 48">
            <a:extLst>
              <a:ext uri="{FF2B5EF4-FFF2-40B4-BE49-F238E27FC236}">
                <a16:creationId xmlns:a16="http://schemas.microsoft.com/office/drawing/2014/main" id="{810E34D1-E5E7-7B2A-808A-AAC0907F956E}"/>
              </a:ext>
            </a:extLst>
          </p:cNvPr>
          <p:cNvSpPr/>
          <p:nvPr/>
        </p:nvSpPr>
        <p:spPr>
          <a:xfrm>
            <a:off x="718903" y="7002390"/>
            <a:ext cx="1917938"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医療・介護支援の不足</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1" name="正方形/長方形 60">
            <a:extLst>
              <a:ext uri="{FF2B5EF4-FFF2-40B4-BE49-F238E27FC236}">
                <a16:creationId xmlns:a16="http://schemas.microsoft.com/office/drawing/2014/main" id="{D1E29A9E-836C-D71C-F41B-25929C5A4F4A}"/>
              </a:ext>
            </a:extLst>
          </p:cNvPr>
          <p:cNvSpPr/>
          <p:nvPr/>
        </p:nvSpPr>
        <p:spPr>
          <a:xfrm>
            <a:off x="759560" y="2509962"/>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強いショック・ストレスによる体力的・精神的な負担</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6" name="正方形/長方形 65">
            <a:extLst>
              <a:ext uri="{FF2B5EF4-FFF2-40B4-BE49-F238E27FC236}">
                <a16:creationId xmlns:a16="http://schemas.microsoft.com/office/drawing/2014/main" id="{7BCBFBAA-C90D-216C-5B06-F88029A4C7A7}"/>
              </a:ext>
            </a:extLst>
          </p:cNvPr>
          <p:cNvSpPr/>
          <p:nvPr/>
        </p:nvSpPr>
        <p:spPr>
          <a:xfrm>
            <a:off x="3754261" y="2503485"/>
            <a:ext cx="2854501" cy="3214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心身のストレス・ショック対策</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8" name="正方形/長方形 67">
            <a:extLst>
              <a:ext uri="{FF2B5EF4-FFF2-40B4-BE49-F238E27FC236}">
                <a16:creationId xmlns:a16="http://schemas.microsoft.com/office/drawing/2014/main" id="{B5C2835D-AC8B-6680-FEC8-5CFBD7132A45}"/>
              </a:ext>
            </a:extLst>
          </p:cNvPr>
          <p:cNvSpPr/>
          <p:nvPr/>
        </p:nvSpPr>
        <p:spPr>
          <a:xfrm>
            <a:off x="3692136" y="5432559"/>
            <a:ext cx="3165863"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長時間同一姿勢による健康障害の予防</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0" name="正方形/長方形 69">
            <a:extLst>
              <a:ext uri="{FF2B5EF4-FFF2-40B4-BE49-F238E27FC236}">
                <a16:creationId xmlns:a16="http://schemas.microsoft.com/office/drawing/2014/main" id="{3D020864-242D-8422-E2EA-51E1C4400489}"/>
              </a:ext>
            </a:extLst>
          </p:cNvPr>
          <p:cNvSpPr/>
          <p:nvPr/>
        </p:nvSpPr>
        <p:spPr>
          <a:xfrm>
            <a:off x="3705784" y="1425851"/>
            <a:ext cx="2976666"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避難所運営体制等の構築</a:t>
            </a:r>
          </a:p>
          <a:p>
            <a:pPr marL="228600" indent="-228600">
              <a:buFont typeface="Wingdings" panose="05000000000000000000" pitchFamily="2" charset="2"/>
              <a:buChar char="u"/>
            </a:pP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2" name="正方形/長方形 71">
            <a:extLst>
              <a:ext uri="{FF2B5EF4-FFF2-40B4-BE49-F238E27FC236}">
                <a16:creationId xmlns:a16="http://schemas.microsoft.com/office/drawing/2014/main" id="{D1D64923-E4D2-74C7-0783-B761F9131289}"/>
              </a:ext>
            </a:extLst>
          </p:cNvPr>
          <p:cNvSpPr/>
          <p:nvPr/>
        </p:nvSpPr>
        <p:spPr>
          <a:xfrm>
            <a:off x="3678766" y="3962447"/>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気温・環境変化への健康対策</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7" name="正方形/長方形 76">
            <a:extLst>
              <a:ext uri="{FF2B5EF4-FFF2-40B4-BE49-F238E27FC236}">
                <a16:creationId xmlns:a16="http://schemas.microsoft.com/office/drawing/2014/main" id="{51D1C940-8C24-8CCB-6EC2-8ABC31137DFD}"/>
              </a:ext>
            </a:extLst>
          </p:cNvPr>
          <p:cNvSpPr/>
          <p:nvPr/>
        </p:nvSpPr>
        <p:spPr>
          <a:xfrm>
            <a:off x="3681544" y="7021136"/>
            <a:ext cx="2393635"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医療・福祉支援体制の構築</a:t>
            </a:r>
          </a:p>
          <a:p>
            <a:pPr marL="228600" indent="-228600">
              <a:buFont typeface="Wingdings" panose="05000000000000000000" pitchFamily="2" charset="2"/>
              <a:buChar char="u"/>
            </a:pP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cxnSp>
        <p:nvCxnSpPr>
          <p:cNvPr id="47" name="直線コネクタ 46">
            <a:extLst>
              <a:ext uri="{FF2B5EF4-FFF2-40B4-BE49-F238E27FC236}">
                <a16:creationId xmlns:a16="http://schemas.microsoft.com/office/drawing/2014/main" id="{D6B43032-4227-3055-09AC-886426E6ADE3}"/>
              </a:ext>
            </a:extLst>
          </p:cNvPr>
          <p:cNvCxnSpPr/>
          <p:nvPr/>
        </p:nvCxnSpPr>
        <p:spPr>
          <a:xfrm>
            <a:off x="806567" y="7015110"/>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sp>
        <p:nvSpPr>
          <p:cNvPr id="52" name="フリーフォーム: 図形 51">
            <a:extLst>
              <a:ext uri="{FF2B5EF4-FFF2-40B4-BE49-F238E27FC236}">
                <a16:creationId xmlns:a16="http://schemas.microsoft.com/office/drawing/2014/main" id="{682AAF5E-A72F-91B0-CE73-D98AC4405E77}"/>
              </a:ext>
            </a:extLst>
          </p:cNvPr>
          <p:cNvSpPr/>
          <p:nvPr/>
        </p:nvSpPr>
        <p:spPr>
          <a:xfrm>
            <a:off x="72539" y="8135091"/>
            <a:ext cx="639304" cy="168388"/>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745" dirty="0"/>
          </a:p>
        </p:txBody>
      </p:sp>
      <p:sp>
        <p:nvSpPr>
          <p:cNvPr id="54" name="正方形/長方形 53">
            <a:extLst>
              <a:ext uri="{FF2B5EF4-FFF2-40B4-BE49-F238E27FC236}">
                <a16:creationId xmlns:a16="http://schemas.microsoft.com/office/drawing/2014/main" id="{CA14504C-BD22-2887-66BA-FF162604D1A9}"/>
              </a:ext>
            </a:extLst>
          </p:cNvPr>
          <p:cNvSpPr/>
          <p:nvPr/>
        </p:nvSpPr>
        <p:spPr>
          <a:xfrm>
            <a:off x="718904" y="8344186"/>
            <a:ext cx="2769171"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広域的な避難による負担の増加</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5" name="正方形/長方形 74">
            <a:extLst>
              <a:ext uri="{FF2B5EF4-FFF2-40B4-BE49-F238E27FC236}">
                <a16:creationId xmlns:a16="http://schemas.microsoft.com/office/drawing/2014/main" id="{E7BA1494-6AD9-BA93-53C3-661968716E91}"/>
              </a:ext>
            </a:extLst>
          </p:cNvPr>
          <p:cNvSpPr/>
          <p:nvPr/>
        </p:nvSpPr>
        <p:spPr>
          <a:xfrm>
            <a:off x="3681544" y="8367702"/>
            <a:ext cx="308971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228600" indent="-22860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広域避難体制等の構築</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pic>
        <p:nvPicPr>
          <p:cNvPr id="6" name="図 5" descr="建物, ウィンドウ が含まれている画像&#10;&#10;AI 生成コンテンツは誤りを含む可能性があります。">
            <a:extLst>
              <a:ext uri="{FF2B5EF4-FFF2-40B4-BE49-F238E27FC236}">
                <a16:creationId xmlns:a16="http://schemas.microsoft.com/office/drawing/2014/main" id="{1CB9834F-9C1E-F7C1-8AB7-65010B1E849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594695" y="7304941"/>
            <a:ext cx="998123" cy="998828"/>
          </a:xfrm>
          <a:prstGeom prst="rect">
            <a:avLst/>
          </a:prstGeom>
        </p:spPr>
      </p:pic>
      <p:sp>
        <p:nvSpPr>
          <p:cNvPr id="2" name="テキスト ボックス 1">
            <a:extLst>
              <a:ext uri="{FF2B5EF4-FFF2-40B4-BE49-F238E27FC236}">
                <a16:creationId xmlns:a16="http://schemas.microsoft.com/office/drawing/2014/main" id="{ECEA2476-3FC1-CFDB-0686-1875683FB9AF}"/>
              </a:ext>
            </a:extLst>
          </p:cNvPr>
          <p:cNvSpPr txBox="1"/>
          <p:nvPr/>
        </p:nvSpPr>
        <p:spPr>
          <a:xfrm>
            <a:off x="750446" y="4205272"/>
            <a:ext cx="1503784" cy="1061829"/>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雨風や日射をしのげる場所がない屋外の避難所に長期滞在することで、夏季の暑さや冬季の寒さに伴って、熱中症や低体温症となり死亡</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1837400F-919B-C0E7-F737-855359747B16}"/>
              </a:ext>
            </a:extLst>
          </p:cNvPr>
          <p:cNvSpPr txBox="1"/>
          <p:nvPr/>
        </p:nvSpPr>
        <p:spPr>
          <a:xfrm>
            <a:off x="759560" y="5634426"/>
            <a:ext cx="1637924" cy="923330"/>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車中避難や定員オーバーの避難所等のように狭い・劣悪な生活空間で生活を続けた結果、静脈血栓塞栓症（エコノミークラス症候群）を発症</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259E8969-72E7-7E95-770D-DD8488B2E9D8}"/>
              </a:ext>
            </a:extLst>
          </p:cNvPr>
          <p:cNvSpPr txBox="1"/>
          <p:nvPr/>
        </p:nvSpPr>
        <p:spPr>
          <a:xfrm>
            <a:off x="782818" y="1620381"/>
            <a:ext cx="1981847" cy="36933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避難所等の劣悪な生活環境による心身の健康被害により死亡</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838C23A5-090E-5660-DA91-48CB7C7FE053}"/>
              </a:ext>
            </a:extLst>
          </p:cNvPr>
          <p:cNvSpPr txBox="1"/>
          <p:nvPr/>
        </p:nvSpPr>
        <p:spPr>
          <a:xfrm>
            <a:off x="751450" y="7239951"/>
            <a:ext cx="2209598" cy="110030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医薬品以外にも必要物資（食料や着替え等）が不足し、生活の質・衛生環境の悪化につながり、体力的・精神的な負担に伴って死亡</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介護サービス、医薬品、食事等の不足により、要配慮者への生活支援が不十分となり死亡</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E8284D1A-468B-6158-9AD5-52513A6EE9E0}"/>
              </a:ext>
            </a:extLst>
          </p:cNvPr>
          <p:cNvSpPr txBox="1"/>
          <p:nvPr/>
        </p:nvSpPr>
        <p:spPr>
          <a:xfrm>
            <a:off x="750446" y="8561584"/>
            <a:ext cx="1503784" cy="1061829"/>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広域的な避難による生活環境の変化や、地域コミュニティにおける共助の喪失に伴い、精神的な負担を抱える被災者が生じ、災害関連死者数が増加</a:t>
            </a:r>
            <a:endParaRPr kumimoji="1" lang="en-US" altLang="ja-JP" sz="900" dirty="0">
              <a:latin typeface="BIZ UDPゴシック" panose="020B0400000000000000" pitchFamily="50" charset="-128"/>
              <a:ea typeface="BIZ UDPゴシック" panose="020B0400000000000000" pitchFamily="50" charset="-128"/>
            </a:endParaRPr>
          </a:p>
        </p:txBody>
      </p:sp>
      <p:pic>
        <p:nvPicPr>
          <p:cNvPr id="23" name="図 22" descr="部屋 が含まれている画像&#10;&#10;AI 生成コンテンツは誤りを含む可能性があります。">
            <a:extLst>
              <a:ext uri="{FF2B5EF4-FFF2-40B4-BE49-F238E27FC236}">
                <a16:creationId xmlns:a16="http://schemas.microsoft.com/office/drawing/2014/main" id="{49138777-08B1-263E-3EA5-5CB6EE9C1A36}"/>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338824" y="2743181"/>
            <a:ext cx="1094863" cy="1095636"/>
          </a:xfrm>
          <a:prstGeom prst="rect">
            <a:avLst/>
          </a:prstGeom>
        </p:spPr>
      </p:pic>
      <p:pic>
        <p:nvPicPr>
          <p:cNvPr id="29" name="図 28" descr="シャツ が含まれている画像&#10;&#10;AI 生成コンテンツは誤りを含む可能性があります。">
            <a:extLst>
              <a:ext uri="{FF2B5EF4-FFF2-40B4-BE49-F238E27FC236}">
                <a16:creationId xmlns:a16="http://schemas.microsoft.com/office/drawing/2014/main" id="{9B232CD4-7017-B786-3AB0-224C30B2F64F}"/>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035071" y="3996114"/>
            <a:ext cx="974673" cy="973986"/>
          </a:xfrm>
          <a:prstGeom prst="rect">
            <a:avLst/>
          </a:prstGeom>
        </p:spPr>
      </p:pic>
      <p:pic>
        <p:nvPicPr>
          <p:cNvPr id="36" name="図 35" descr="挿絵 が含まれている画像&#10;&#10;AI 生成コンテンツは誤りを含む可能性があります。">
            <a:extLst>
              <a:ext uri="{FF2B5EF4-FFF2-40B4-BE49-F238E27FC236}">
                <a16:creationId xmlns:a16="http://schemas.microsoft.com/office/drawing/2014/main" id="{0BB5228B-1FCF-DB51-F9C4-B1987C49F19C}"/>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6104798" y="3175033"/>
            <a:ext cx="812137" cy="812137"/>
          </a:xfrm>
          <a:prstGeom prst="rect">
            <a:avLst/>
          </a:prstGeom>
        </p:spPr>
      </p:pic>
      <p:pic>
        <p:nvPicPr>
          <p:cNvPr id="37" name="図 36" descr="部屋 が含まれている画像&#10;&#10;AI 生成コンテンツは誤りを含む可能性があります。">
            <a:extLst>
              <a:ext uri="{FF2B5EF4-FFF2-40B4-BE49-F238E27FC236}">
                <a16:creationId xmlns:a16="http://schemas.microsoft.com/office/drawing/2014/main" id="{A53A25F9-F092-A638-8807-A792AF817633}"/>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2624400" y="4604518"/>
            <a:ext cx="894577" cy="894577"/>
          </a:xfrm>
          <a:prstGeom prst="rect">
            <a:avLst/>
          </a:prstGeom>
        </p:spPr>
      </p:pic>
      <p:pic>
        <p:nvPicPr>
          <p:cNvPr id="39" name="Picture 2" descr="サンイラスト｜無料イラスト・フリー素材なら「イラストAC」">
            <a:extLst>
              <a:ext uri="{FF2B5EF4-FFF2-40B4-BE49-F238E27FC236}">
                <a16:creationId xmlns:a16="http://schemas.microsoft.com/office/drawing/2014/main" id="{9365F843-8A62-4757-483D-C5A816705DC6}"/>
              </a:ext>
            </a:extLst>
          </p:cNvPr>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3219411" y="4351846"/>
            <a:ext cx="327461" cy="327461"/>
          </a:xfrm>
          <a:prstGeom prst="rect">
            <a:avLst/>
          </a:prstGeom>
          <a:noFill/>
          <a:extLst>
            <a:ext uri="{909E8E84-426E-40DD-AFC4-6F175D3DCCD1}">
              <a14:hiddenFill xmlns:a14="http://schemas.microsoft.com/office/drawing/2010/main">
                <a:solidFill>
                  <a:srgbClr val="FFFFFF"/>
                </a:solidFill>
              </a14:hiddenFill>
            </a:ext>
          </a:extLst>
        </p:spPr>
      </p:pic>
      <p:pic>
        <p:nvPicPr>
          <p:cNvPr id="43" name="図 42" descr="アイコン&#10;&#10;AI 生成コンテンツは誤りを含む可能性があります。">
            <a:extLst>
              <a:ext uri="{FF2B5EF4-FFF2-40B4-BE49-F238E27FC236}">
                <a16:creationId xmlns:a16="http://schemas.microsoft.com/office/drawing/2014/main" id="{1D3F9324-72A0-A958-1B65-6345FB65E357}"/>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5595203" y="6014851"/>
            <a:ext cx="688041" cy="688041"/>
          </a:xfrm>
          <a:prstGeom prst="rect">
            <a:avLst/>
          </a:prstGeom>
        </p:spPr>
      </p:pic>
      <p:pic>
        <p:nvPicPr>
          <p:cNvPr id="50" name="図 49" descr="シャツ が含まれている画像&#10;&#10;AI 生成コンテンツは誤りを含む可能性があります。">
            <a:extLst>
              <a:ext uri="{FF2B5EF4-FFF2-40B4-BE49-F238E27FC236}">
                <a16:creationId xmlns:a16="http://schemas.microsoft.com/office/drawing/2014/main" id="{D3232DCA-37E5-FA70-AD02-3143BB7B36F0}"/>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5856271" y="5724778"/>
            <a:ext cx="919848" cy="919848"/>
          </a:xfrm>
          <a:prstGeom prst="rect">
            <a:avLst/>
          </a:prstGeom>
        </p:spPr>
      </p:pic>
      <p:pic>
        <p:nvPicPr>
          <p:cNvPr id="55" name="図 54" descr="挿絵, 部屋 が含まれている画像&#10;&#10;AI 生成コンテンツは誤りを含む可能性があります。">
            <a:extLst>
              <a:ext uri="{FF2B5EF4-FFF2-40B4-BE49-F238E27FC236}">
                <a16:creationId xmlns:a16="http://schemas.microsoft.com/office/drawing/2014/main" id="{C1EAF521-6281-26DD-0015-653133184320}"/>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5298329" y="2729045"/>
            <a:ext cx="927653" cy="927653"/>
          </a:xfrm>
          <a:prstGeom prst="rect">
            <a:avLst/>
          </a:prstGeom>
        </p:spPr>
      </p:pic>
      <p:pic>
        <p:nvPicPr>
          <p:cNvPr id="57" name="図 56" descr="黒い背景に白い文字がある&#10;&#10;AI 生成コンテンツは誤りを含む可能性があります。">
            <a:extLst>
              <a:ext uri="{FF2B5EF4-FFF2-40B4-BE49-F238E27FC236}">
                <a16:creationId xmlns:a16="http://schemas.microsoft.com/office/drawing/2014/main" id="{8A130A10-BF09-47AC-1990-DAE9DDC23A15}"/>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5016284" y="4371849"/>
            <a:ext cx="1007072" cy="989210"/>
          </a:xfrm>
          <a:prstGeom prst="rect">
            <a:avLst/>
          </a:prstGeom>
        </p:spPr>
      </p:pic>
      <p:pic>
        <p:nvPicPr>
          <p:cNvPr id="59" name="図 58" descr="缶の絵と文字の加工写真&#10;&#10;AI 生成コンテンツは誤りを含む可能性があります。">
            <a:extLst>
              <a:ext uri="{FF2B5EF4-FFF2-40B4-BE49-F238E27FC236}">
                <a16:creationId xmlns:a16="http://schemas.microsoft.com/office/drawing/2014/main" id="{C1C2C3AC-6D08-0FCE-12FE-096EE88544D3}"/>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5573947" y="4315632"/>
            <a:ext cx="673126" cy="673126"/>
          </a:xfrm>
          <a:prstGeom prst="rect">
            <a:avLst/>
          </a:prstGeom>
        </p:spPr>
      </p:pic>
      <p:pic>
        <p:nvPicPr>
          <p:cNvPr id="62" name="図 61" descr="文字の書かれた紙&#10;&#10;AI 生成コンテンツは誤りを含む可能性があります。">
            <a:extLst>
              <a:ext uri="{FF2B5EF4-FFF2-40B4-BE49-F238E27FC236}">
                <a16:creationId xmlns:a16="http://schemas.microsoft.com/office/drawing/2014/main" id="{1F86F3F6-BB2E-4734-3B9B-1BB9450AFAF6}"/>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5961539" y="4547083"/>
            <a:ext cx="812137" cy="812137"/>
          </a:xfrm>
          <a:prstGeom prst="rect">
            <a:avLst/>
          </a:prstGeom>
        </p:spPr>
      </p:pic>
      <p:pic>
        <p:nvPicPr>
          <p:cNvPr id="64" name="図 63">
            <a:extLst>
              <a:ext uri="{FF2B5EF4-FFF2-40B4-BE49-F238E27FC236}">
                <a16:creationId xmlns:a16="http://schemas.microsoft.com/office/drawing/2014/main" id="{72E831ED-3F3D-3B1F-0090-9D56DDBC066C}"/>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2302496" y="5572656"/>
            <a:ext cx="1214814" cy="1215670"/>
          </a:xfrm>
          <a:prstGeom prst="rect">
            <a:avLst/>
          </a:prstGeom>
        </p:spPr>
      </p:pic>
      <p:pic>
        <p:nvPicPr>
          <p:cNvPr id="65" name="図 64" descr="QR コード&#10;&#10;AI 生成コンテンツは誤りを含む可能性があります。">
            <a:extLst>
              <a:ext uri="{FF2B5EF4-FFF2-40B4-BE49-F238E27FC236}">
                <a16:creationId xmlns:a16="http://schemas.microsoft.com/office/drawing/2014/main" id="{7F634D1B-5FA0-466D-6269-54B6A6DB9F3D}"/>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5530225" y="1619041"/>
            <a:ext cx="1106861" cy="953770"/>
          </a:xfrm>
          <a:prstGeom prst="rect">
            <a:avLst/>
          </a:prstGeom>
        </p:spPr>
      </p:pic>
      <p:pic>
        <p:nvPicPr>
          <p:cNvPr id="69" name="図 68" descr="食品 が含まれている画像&#10;&#10;AI 生成コンテンツは誤りを含む可能性があります。">
            <a:extLst>
              <a:ext uri="{FF2B5EF4-FFF2-40B4-BE49-F238E27FC236}">
                <a16:creationId xmlns:a16="http://schemas.microsoft.com/office/drawing/2014/main" id="{C14C0FFE-CCD4-283D-01C2-66C68019BCAE}"/>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2643181" y="1396853"/>
            <a:ext cx="1055992" cy="1054504"/>
          </a:xfrm>
          <a:prstGeom prst="rect">
            <a:avLst/>
          </a:prstGeom>
        </p:spPr>
      </p:pic>
      <p:pic>
        <p:nvPicPr>
          <p:cNvPr id="73" name="図 72" descr="ダイアグラム, 設計図&#10;&#10;AI 生成コンテンツは誤りを含む可能性があります。">
            <a:extLst>
              <a:ext uri="{FF2B5EF4-FFF2-40B4-BE49-F238E27FC236}">
                <a16:creationId xmlns:a16="http://schemas.microsoft.com/office/drawing/2014/main" id="{528B736D-9681-F906-2A8E-695F8A6FFB90}"/>
              </a:ext>
            </a:extLst>
          </p:cNvPr>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2774004" y="7332092"/>
            <a:ext cx="886524" cy="885899"/>
          </a:xfrm>
          <a:prstGeom prst="rect">
            <a:avLst/>
          </a:prstGeom>
        </p:spPr>
      </p:pic>
      <p:pic>
        <p:nvPicPr>
          <p:cNvPr id="76" name="図 75" descr="テキスト が含まれている画像&#10;&#10;AI 生成コンテンツは誤りを含む可能性があります。">
            <a:extLst>
              <a:ext uri="{FF2B5EF4-FFF2-40B4-BE49-F238E27FC236}">
                <a16:creationId xmlns:a16="http://schemas.microsoft.com/office/drawing/2014/main" id="{5EEA1771-88A9-C6DE-22E6-98F15698F79B}"/>
              </a:ext>
            </a:extLst>
          </p:cNvPr>
          <p:cNvPicPr>
            <a:picLocks noChangeAspect="1"/>
          </p:cNvPicPr>
          <p:nvPr/>
        </p:nvPicPr>
        <p:blipFill>
          <a:blip r:embed="rId19" cstate="screen">
            <a:extLst>
              <a:ext uri="{28A0092B-C50C-407E-A947-70E740481C1C}">
                <a14:useLocalDpi xmlns:a14="http://schemas.microsoft.com/office/drawing/2010/main"/>
              </a:ext>
            </a:extLst>
          </a:blip>
          <a:stretch>
            <a:fillRect/>
          </a:stretch>
        </p:blipFill>
        <p:spPr>
          <a:xfrm>
            <a:off x="2764671" y="8517116"/>
            <a:ext cx="849567" cy="849567"/>
          </a:xfrm>
          <a:prstGeom prst="rect">
            <a:avLst/>
          </a:prstGeom>
        </p:spPr>
      </p:pic>
      <p:pic>
        <p:nvPicPr>
          <p:cNvPr id="79" name="図 78">
            <a:extLst>
              <a:ext uri="{FF2B5EF4-FFF2-40B4-BE49-F238E27FC236}">
                <a16:creationId xmlns:a16="http://schemas.microsoft.com/office/drawing/2014/main" id="{526A8A83-0755-B8DE-9F09-F4E5B885E1B9}"/>
              </a:ext>
            </a:extLst>
          </p:cNvPr>
          <p:cNvPicPr>
            <a:picLocks noChangeAspect="1"/>
          </p:cNvPicPr>
          <p:nvPr/>
        </p:nvPicPr>
        <p:blipFill>
          <a:blip r:embed="rId20" cstate="screen">
            <a:extLst>
              <a:ext uri="{28A0092B-C50C-407E-A947-70E740481C1C}">
                <a14:useLocalDpi xmlns:a14="http://schemas.microsoft.com/office/drawing/2010/main"/>
              </a:ext>
            </a:extLst>
          </a:blip>
          <a:stretch>
            <a:fillRect/>
          </a:stretch>
        </p:blipFill>
        <p:spPr>
          <a:xfrm>
            <a:off x="2082635" y="8863363"/>
            <a:ext cx="989053" cy="989053"/>
          </a:xfrm>
          <a:prstGeom prst="rect">
            <a:avLst/>
          </a:prstGeom>
        </p:spPr>
      </p:pic>
      <p:pic>
        <p:nvPicPr>
          <p:cNvPr id="80" name="図 79" descr="椅子 が含まれている画像&#10;&#10;AI 生成コンテンツは誤りを含む可能性があります。">
            <a:extLst>
              <a:ext uri="{FF2B5EF4-FFF2-40B4-BE49-F238E27FC236}">
                <a16:creationId xmlns:a16="http://schemas.microsoft.com/office/drawing/2014/main" id="{E6192759-FE82-ED81-C60A-A382F169F465}"/>
              </a:ext>
            </a:extLst>
          </p:cNvPr>
          <p:cNvPicPr>
            <a:picLocks noChangeAspect="1"/>
          </p:cNvPicPr>
          <p:nvPr/>
        </p:nvPicPr>
        <p:blipFill>
          <a:blip r:embed="rId21" cstate="screen">
            <a:extLst>
              <a:ext uri="{28A0092B-C50C-407E-A947-70E740481C1C}">
                <a14:useLocalDpi xmlns:a14="http://schemas.microsoft.com/office/drawing/2010/main"/>
              </a:ext>
            </a:extLst>
          </a:blip>
          <a:stretch>
            <a:fillRect/>
          </a:stretch>
        </p:blipFill>
        <p:spPr>
          <a:xfrm>
            <a:off x="5533842" y="8378708"/>
            <a:ext cx="1232807" cy="1232807"/>
          </a:xfrm>
          <a:prstGeom prst="rect">
            <a:avLst/>
          </a:prstGeom>
        </p:spPr>
      </p:pic>
      <p:sp>
        <p:nvSpPr>
          <p:cNvPr id="33" name="テキスト ボックス 32">
            <a:extLst>
              <a:ext uri="{FF2B5EF4-FFF2-40B4-BE49-F238E27FC236}">
                <a16:creationId xmlns:a16="http://schemas.microsoft.com/office/drawing/2014/main" id="{1ACD3292-E753-D478-66C0-46CF98D21DCA}"/>
              </a:ext>
            </a:extLst>
          </p:cNvPr>
          <p:cNvSpPr txBox="1"/>
          <p:nvPr/>
        </p:nvSpPr>
        <p:spPr>
          <a:xfrm>
            <a:off x="3754258" y="2742011"/>
            <a:ext cx="1615469" cy="1138773"/>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家族や地域との声かけ・見守りによる孤立防止</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相談窓口や支援スタッフへの早期相談による心のケア</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避難所での交流や情報共有による安心感の確保</a:t>
            </a:r>
          </a:p>
        </p:txBody>
      </p:sp>
      <p:sp>
        <p:nvSpPr>
          <p:cNvPr id="44" name="テキスト ボックス 43">
            <a:extLst>
              <a:ext uri="{FF2B5EF4-FFF2-40B4-BE49-F238E27FC236}">
                <a16:creationId xmlns:a16="http://schemas.microsoft.com/office/drawing/2014/main" id="{AE3DC092-7885-CA3B-9E32-C9D904F54814}"/>
              </a:ext>
            </a:extLst>
          </p:cNvPr>
          <p:cNvSpPr txBox="1"/>
          <p:nvPr/>
        </p:nvSpPr>
        <p:spPr>
          <a:xfrm>
            <a:off x="3763751" y="4186662"/>
            <a:ext cx="1499525" cy="1277273"/>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こまめな水分・塩分補給による熱中症・脱水予防</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衣服や毛布の活用による体温調整と低体温症防止</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体調不良時の早期申告による重症化防止</a:t>
            </a:r>
          </a:p>
        </p:txBody>
      </p:sp>
      <p:sp>
        <p:nvSpPr>
          <p:cNvPr id="56" name="テキスト ボックス 55">
            <a:extLst>
              <a:ext uri="{FF2B5EF4-FFF2-40B4-BE49-F238E27FC236}">
                <a16:creationId xmlns:a16="http://schemas.microsoft.com/office/drawing/2014/main" id="{1F61CB9D-49DB-D2CC-9AE9-D17EC1CB2925}"/>
              </a:ext>
            </a:extLst>
          </p:cNvPr>
          <p:cNvSpPr txBox="1"/>
          <p:nvPr/>
        </p:nvSpPr>
        <p:spPr>
          <a:xfrm>
            <a:off x="3768917" y="5634813"/>
            <a:ext cx="1836000" cy="584775"/>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定期的な足の運動・ストレッチによる血栓症予防</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水分摂取の徹底によるエコノミークラス症候群防止</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足のむくみや息苦しさの早期相談による重症化回避</a:t>
            </a:r>
          </a:p>
        </p:txBody>
      </p:sp>
      <p:sp>
        <p:nvSpPr>
          <p:cNvPr id="60" name="テキスト ボックス 59">
            <a:extLst>
              <a:ext uri="{FF2B5EF4-FFF2-40B4-BE49-F238E27FC236}">
                <a16:creationId xmlns:a16="http://schemas.microsoft.com/office/drawing/2014/main" id="{D289040C-C6BC-EE4A-4794-7C3031A69611}"/>
              </a:ext>
            </a:extLst>
          </p:cNvPr>
          <p:cNvSpPr txBox="1"/>
          <p:nvPr/>
        </p:nvSpPr>
        <p:spPr>
          <a:xfrm>
            <a:off x="3747904" y="1635030"/>
            <a:ext cx="1872000" cy="784830"/>
          </a:xfrm>
          <a:prstGeom prst="rect">
            <a:avLst/>
          </a:prstGeom>
          <a:noFill/>
        </p:spPr>
        <p:txBody>
          <a:bodyPr wrap="square">
            <a:spAutoFit/>
          </a:bodyPr>
          <a:lstStyle/>
          <a:p>
            <a:pPr marL="171450" indent="-171450">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清掃・整理整頓への協力による衛生環境の維持</a:t>
            </a:r>
          </a:p>
          <a:p>
            <a:pPr marL="171450" indent="-171450">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パーテーション設置等のプライバシー確保、マスク着用・換気による感染症対策</a:t>
            </a:r>
          </a:p>
        </p:txBody>
      </p:sp>
      <p:sp>
        <p:nvSpPr>
          <p:cNvPr id="67" name="テキスト ボックス 66">
            <a:extLst>
              <a:ext uri="{FF2B5EF4-FFF2-40B4-BE49-F238E27FC236}">
                <a16:creationId xmlns:a16="http://schemas.microsoft.com/office/drawing/2014/main" id="{7C8981E5-93B4-7821-A743-1F4CDF49574D}"/>
              </a:ext>
            </a:extLst>
          </p:cNvPr>
          <p:cNvSpPr txBox="1"/>
          <p:nvPr/>
        </p:nvSpPr>
        <p:spPr>
          <a:xfrm>
            <a:off x="3782156" y="7230002"/>
            <a:ext cx="1812539" cy="1000274"/>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持病・服薬情報やお薬手帳の持参による適切な医療継続</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必要な医療・介護用品の備蓄による安心確保</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支援が必要な場合の早期申告による迅速な対応</a:t>
            </a:r>
          </a:p>
        </p:txBody>
      </p:sp>
      <p:sp>
        <p:nvSpPr>
          <p:cNvPr id="74" name="テキスト ボックス 73">
            <a:extLst>
              <a:ext uri="{FF2B5EF4-FFF2-40B4-BE49-F238E27FC236}">
                <a16:creationId xmlns:a16="http://schemas.microsoft.com/office/drawing/2014/main" id="{84F6AFBE-BACB-30B0-8D34-F582E8FADCDE}"/>
              </a:ext>
            </a:extLst>
          </p:cNvPr>
          <p:cNvSpPr txBox="1"/>
          <p:nvPr/>
        </p:nvSpPr>
        <p:spPr>
          <a:xfrm>
            <a:off x="3717932" y="8572326"/>
            <a:ext cx="1908000" cy="507831"/>
          </a:xfrm>
          <a:prstGeom prst="rect">
            <a:avLst/>
          </a:prstGeom>
          <a:noFill/>
        </p:spPr>
        <p:txBody>
          <a:bodyPr wrap="square">
            <a:spAutoFit/>
          </a:bodyPr>
          <a:lstStyle/>
          <a:p>
            <a:pPr marL="171450" indent="-171450">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避難先の場所・連絡先・移動手段の事前確認による混乱防止</a:t>
            </a:r>
          </a:p>
          <a:p>
            <a:pPr marL="171450" indent="-171450">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新しい地域やコミュニティとの積極的な交流による孤立防止</a:t>
            </a:r>
          </a:p>
          <a:p>
            <a:pPr marL="171450" indent="-171450">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生活情報の収集・共有による早期適応</a:t>
            </a:r>
          </a:p>
        </p:txBody>
      </p:sp>
      <p:pic>
        <p:nvPicPr>
          <p:cNvPr id="86" name="図 85">
            <a:extLst>
              <a:ext uri="{FF2B5EF4-FFF2-40B4-BE49-F238E27FC236}">
                <a16:creationId xmlns:a16="http://schemas.microsoft.com/office/drawing/2014/main" id="{DB4F137C-A308-0051-E581-401AD78C0AF6}"/>
              </a:ext>
            </a:extLst>
          </p:cNvPr>
          <p:cNvPicPr>
            <a:picLocks noChangeAspect="1"/>
          </p:cNvPicPr>
          <p:nvPr/>
        </p:nvPicPr>
        <p:blipFill>
          <a:blip r:embed="rId22" cstate="screen">
            <a:extLst>
              <a:ext uri="{28A0092B-C50C-407E-A947-70E740481C1C}">
                <a14:useLocalDpi xmlns:a14="http://schemas.microsoft.com/office/drawing/2010/main"/>
              </a:ext>
            </a:extLst>
          </a:blip>
          <a:stretch>
            <a:fillRect/>
          </a:stretch>
        </p:blipFill>
        <p:spPr>
          <a:xfrm>
            <a:off x="5689711" y="1405611"/>
            <a:ext cx="387300" cy="318527"/>
          </a:xfrm>
          <a:prstGeom prst="rect">
            <a:avLst/>
          </a:prstGeom>
        </p:spPr>
      </p:pic>
      <p:pic>
        <p:nvPicPr>
          <p:cNvPr id="87" name="図 86">
            <a:extLst>
              <a:ext uri="{FF2B5EF4-FFF2-40B4-BE49-F238E27FC236}">
                <a16:creationId xmlns:a16="http://schemas.microsoft.com/office/drawing/2014/main" id="{202537D0-2099-6257-B5DA-BB23827FCCC1}"/>
              </a:ext>
            </a:extLst>
          </p:cNvPr>
          <p:cNvPicPr>
            <a:picLocks noChangeAspect="1"/>
          </p:cNvPicPr>
          <p:nvPr/>
        </p:nvPicPr>
        <p:blipFill>
          <a:blip r:embed="rId23" cstate="screen">
            <a:extLst>
              <a:ext uri="{28A0092B-C50C-407E-A947-70E740481C1C}">
                <a14:useLocalDpi xmlns:a14="http://schemas.microsoft.com/office/drawing/2010/main"/>
              </a:ext>
            </a:extLst>
          </a:blip>
          <a:stretch>
            <a:fillRect/>
          </a:stretch>
        </p:blipFill>
        <p:spPr>
          <a:xfrm>
            <a:off x="5823003" y="2507386"/>
            <a:ext cx="383680" cy="322147"/>
          </a:xfrm>
          <a:prstGeom prst="rect">
            <a:avLst/>
          </a:prstGeom>
        </p:spPr>
      </p:pic>
      <p:pic>
        <p:nvPicPr>
          <p:cNvPr id="88" name="図 87">
            <a:extLst>
              <a:ext uri="{FF2B5EF4-FFF2-40B4-BE49-F238E27FC236}">
                <a16:creationId xmlns:a16="http://schemas.microsoft.com/office/drawing/2014/main" id="{493C0FA2-6C65-5F16-91AA-2741AAA88345}"/>
              </a:ext>
            </a:extLst>
          </p:cNvPr>
          <p:cNvPicPr>
            <a:picLocks noChangeAspect="1"/>
          </p:cNvPicPr>
          <p:nvPr/>
        </p:nvPicPr>
        <p:blipFill>
          <a:blip r:embed="rId24" cstate="screen">
            <a:extLst>
              <a:ext uri="{28A0092B-C50C-407E-A947-70E740481C1C}">
                <a14:useLocalDpi xmlns:a14="http://schemas.microsoft.com/office/drawing/2010/main"/>
              </a:ext>
            </a:extLst>
          </a:blip>
          <a:stretch>
            <a:fillRect/>
          </a:stretch>
        </p:blipFill>
        <p:spPr>
          <a:xfrm>
            <a:off x="5874885" y="3951429"/>
            <a:ext cx="387300" cy="318527"/>
          </a:xfrm>
          <a:prstGeom prst="rect">
            <a:avLst/>
          </a:prstGeom>
        </p:spPr>
      </p:pic>
      <p:pic>
        <p:nvPicPr>
          <p:cNvPr id="89" name="図 88">
            <a:extLst>
              <a:ext uri="{FF2B5EF4-FFF2-40B4-BE49-F238E27FC236}">
                <a16:creationId xmlns:a16="http://schemas.microsoft.com/office/drawing/2014/main" id="{DB9DBCD1-6C39-0F3E-BC2B-1EB0B3A3D4FD}"/>
              </a:ext>
            </a:extLst>
          </p:cNvPr>
          <p:cNvPicPr>
            <a:picLocks noChangeAspect="1"/>
          </p:cNvPicPr>
          <p:nvPr/>
        </p:nvPicPr>
        <p:blipFill>
          <a:blip r:embed="rId24" cstate="screen">
            <a:extLst>
              <a:ext uri="{28A0092B-C50C-407E-A947-70E740481C1C}">
                <a14:useLocalDpi xmlns:a14="http://schemas.microsoft.com/office/drawing/2010/main"/>
              </a:ext>
            </a:extLst>
          </a:blip>
          <a:stretch>
            <a:fillRect/>
          </a:stretch>
        </p:blipFill>
        <p:spPr>
          <a:xfrm>
            <a:off x="5492541" y="5669350"/>
            <a:ext cx="387300" cy="318527"/>
          </a:xfrm>
          <a:prstGeom prst="rect">
            <a:avLst/>
          </a:prstGeom>
        </p:spPr>
      </p:pic>
      <p:pic>
        <p:nvPicPr>
          <p:cNvPr id="90" name="図 89">
            <a:extLst>
              <a:ext uri="{FF2B5EF4-FFF2-40B4-BE49-F238E27FC236}">
                <a16:creationId xmlns:a16="http://schemas.microsoft.com/office/drawing/2014/main" id="{08208470-DB12-5C35-09F3-709681BCAAC0}"/>
              </a:ext>
            </a:extLst>
          </p:cNvPr>
          <p:cNvPicPr>
            <a:picLocks noChangeAspect="1"/>
          </p:cNvPicPr>
          <p:nvPr/>
        </p:nvPicPr>
        <p:blipFill>
          <a:blip r:embed="rId23" cstate="screen">
            <a:extLst>
              <a:ext uri="{28A0092B-C50C-407E-A947-70E740481C1C}">
                <a14:useLocalDpi xmlns:a14="http://schemas.microsoft.com/office/drawing/2010/main"/>
              </a:ext>
            </a:extLst>
          </a:blip>
          <a:stretch>
            <a:fillRect/>
          </a:stretch>
        </p:blipFill>
        <p:spPr>
          <a:xfrm>
            <a:off x="5762155" y="7015110"/>
            <a:ext cx="383680" cy="322147"/>
          </a:xfrm>
          <a:prstGeom prst="rect">
            <a:avLst/>
          </a:prstGeom>
        </p:spPr>
      </p:pic>
      <p:pic>
        <p:nvPicPr>
          <p:cNvPr id="92" name="図 91">
            <a:extLst>
              <a:ext uri="{FF2B5EF4-FFF2-40B4-BE49-F238E27FC236}">
                <a16:creationId xmlns:a16="http://schemas.microsoft.com/office/drawing/2014/main" id="{A61ADB1D-DBDF-8A4A-400C-10CE75AA7886}"/>
              </a:ext>
            </a:extLst>
          </p:cNvPr>
          <p:cNvPicPr>
            <a:picLocks noChangeAspect="1"/>
          </p:cNvPicPr>
          <p:nvPr/>
        </p:nvPicPr>
        <p:blipFill>
          <a:blip r:embed="rId23" cstate="screen">
            <a:extLst>
              <a:ext uri="{28A0092B-C50C-407E-A947-70E740481C1C}">
                <a14:useLocalDpi xmlns:a14="http://schemas.microsoft.com/office/drawing/2010/main"/>
              </a:ext>
            </a:extLst>
          </a:blip>
          <a:stretch>
            <a:fillRect/>
          </a:stretch>
        </p:blipFill>
        <p:spPr>
          <a:xfrm>
            <a:off x="5494351" y="8367263"/>
            <a:ext cx="383680" cy="322147"/>
          </a:xfrm>
          <a:prstGeom prst="rect">
            <a:avLst/>
          </a:prstGeom>
        </p:spPr>
      </p:pic>
      <p:sp>
        <p:nvSpPr>
          <p:cNvPr id="58" name="テキスト ボックス 57">
            <a:extLst>
              <a:ext uri="{FF2B5EF4-FFF2-40B4-BE49-F238E27FC236}">
                <a16:creationId xmlns:a16="http://schemas.microsoft.com/office/drawing/2014/main" id="{383AFD79-C6FF-A558-90CF-F5A84C86C0BD}"/>
              </a:ext>
            </a:extLst>
          </p:cNvPr>
          <p:cNvSpPr txBox="1"/>
          <p:nvPr/>
        </p:nvSpPr>
        <p:spPr>
          <a:xfrm>
            <a:off x="1165299" y="6782918"/>
            <a:ext cx="3088875"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熊本地震では、災害関連死は直接死の４倍超</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63" name="テキスト ボックス 62">
            <a:extLst>
              <a:ext uri="{FF2B5EF4-FFF2-40B4-BE49-F238E27FC236}">
                <a16:creationId xmlns:a16="http://schemas.microsoft.com/office/drawing/2014/main" id="{58E1AEFE-963B-0521-9242-0C690AA46984}"/>
              </a:ext>
            </a:extLst>
          </p:cNvPr>
          <p:cNvSpPr txBox="1"/>
          <p:nvPr/>
        </p:nvSpPr>
        <p:spPr>
          <a:xfrm>
            <a:off x="3956112" y="6670795"/>
            <a:ext cx="1118855"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先手の対応により災害関連死を防ぐ</a:t>
            </a:r>
            <a:endParaRPr lang="ja-JP" altLang="ja-JP" sz="900" b="1" dirty="0">
              <a:latin typeface="Meiryo UI" panose="020B0604030504040204" pitchFamily="50" charset="-128"/>
              <a:ea typeface="Meiryo UI" panose="020B0604030504040204" pitchFamily="50" charset="-128"/>
            </a:endParaRPr>
          </a:p>
        </p:txBody>
      </p:sp>
      <p:pic>
        <p:nvPicPr>
          <p:cNvPr id="71" name="図 70">
            <a:extLst>
              <a:ext uri="{FF2B5EF4-FFF2-40B4-BE49-F238E27FC236}">
                <a16:creationId xmlns:a16="http://schemas.microsoft.com/office/drawing/2014/main" id="{061BCB34-BB14-494A-7137-6448C3EDBF48}"/>
              </a:ext>
            </a:extLst>
          </p:cNvPr>
          <p:cNvPicPr>
            <a:picLocks noChangeAspect="1"/>
          </p:cNvPicPr>
          <p:nvPr/>
        </p:nvPicPr>
        <p:blipFill>
          <a:blip r:embed="rId25" cstate="screen">
            <a:extLst>
              <a:ext uri="{28A0092B-C50C-407E-A947-70E740481C1C}">
                <a14:useLocalDpi xmlns:a14="http://schemas.microsoft.com/office/drawing/2010/main"/>
              </a:ext>
            </a:extLst>
          </a:blip>
          <a:stretch>
            <a:fillRect/>
          </a:stretch>
        </p:blipFill>
        <p:spPr>
          <a:xfrm>
            <a:off x="3742292" y="6603181"/>
            <a:ext cx="353076" cy="373845"/>
          </a:xfrm>
          <a:prstGeom prst="rect">
            <a:avLst/>
          </a:prstGeom>
        </p:spPr>
      </p:pic>
      <p:sp>
        <p:nvSpPr>
          <p:cNvPr id="78" name="テキスト ボックス 77">
            <a:extLst>
              <a:ext uri="{FF2B5EF4-FFF2-40B4-BE49-F238E27FC236}">
                <a16:creationId xmlns:a16="http://schemas.microsoft.com/office/drawing/2014/main" id="{3F6A5051-EED6-004B-DEFC-39920ACE0876}"/>
              </a:ext>
            </a:extLst>
          </p:cNvPr>
          <p:cNvSpPr txBox="1"/>
          <p:nvPr/>
        </p:nvSpPr>
        <p:spPr>
          <a:xfrm>
            <a:off x="870196" y="1955557"/>
            <a:ext cx="1981845" cy="584775"/>
          </a:xfrm>
          <a:prstGeom prst="rect">
            <a:avLst/>
          </a:prstGeom>
          <a:noFill/>
        </p:spPr>
        <p:txBody>
          <a:bodyPr wrap="square" rtlCol="0">
            <a:spAutoFit/>
          </a:bodyPr>
          <a:lstStyle/>
          <a:p>
            <a:pPr marL="92075" indent="-92075">
              <a:buFont typeface="Wingdings" panose="05000000000000000000" pitchFamily="2" charset="2"/>
              <a:buChar char="l"/>
            </a:pPr>
            <a:r>
              <a:rPr kumimoji="1" lang="ja-JP" altLang="en-US" sz="800" dirty="0">
                <a:latin typeface="BIZ UDPゴシック" panose="020B0400000000000000" pitchFamily="50" charset="-128"/>
                <a:ea typeface="BIZ UDPゴシック" panose="020B0400000000000000" pitchFamily="50" charset="-128"/>
              </a:rPr>
              <a:t>水分を取らないことによる脱水症状</a:t>
            </a:r>
            <a:endParaRPr kumimoji="1" lang="en-US" altLang="ja-JP" sz="800" dirty="0">
              <a:latin typeface="BIZ UDPゴシック" panose="020B0400000000000000" pitchFamily="50" charset="-128"/>
              <a:ea typeface="BIZ UDPゴシック" panose="020B0400000000000000" pitchFamily="50" charset="-128"/>
            </a:endParaRPr>
          </a:p>
          <a:p>
            <a:pPr marL="92075" indent="-92075">
              <a:buFont typeface="Wingdings" panose="05000000000000000000" pitchFamily="2" charset="2"/>
              <a:buChar char="l"/>
            </a:pPr>
            <a:r>
              <a:rPr kumimoji="1" lang="ja-JP" altLang="en-US" sz="800" dirty="0">
                <a:latin typeface="BIZ UDPゴシック" panose="020B0400000000000000" pitchFamily="50" charset="-128"/>
                <a:ea typeface="BIZ UDPゴシック" panose="020B0400000000000000" pitchFamily="50" charset="-128"/>
              </a:rPr>
              <a:t>インフルエンザの蔓延による重症化</a:t>
            </a:r>
            <a:endParaRPr kumimoji="1" lang="en-US" altLang="ja-JP" sz="800" dirty="0">
              <a:latin typeface="BIZ UDPゴシック" panose="020B0400000000000000" pitchFamily="50" charset="-128"/>
              <a:ea typeface="BIZ UDPゴシック" panose="020B0400000000000000" pitchFamily="50" charset="-128"/>
            </a:endParaRPr>
          </a:p>
          <a:p>
            <a:pPr marL="92075" indent="-92075">
              <a:buFont typeface="Wingdings" panose="05000000000000000000" pitchFamily="2" charset="2"/>
              <a:buChar char="l"/>
            </a:pPr>
            <a:r>
              <a:rPr kumimoji="1" lang="ja-JP" altLang="en-US" sz="800" dirty="0">
                <a:latin typeface="BIZ UDPゴシック" panose="020B0400000000000000" pitchFamily="50" charset="-128"/>
                <a:ea typeface="BIZ UDPゴシック" panose="020B0400000000000000" pitchFamily="50" charset="-128"/>
              </a:rPr>
              <a:t>強いストレスによる慢性的疾患の悪化</a:t>
            </a:r>
            <a:endParaRPr kumimoji="1" lang="en-US" altLang="ja-JP" sz="800" dirty="0">
              <a:latin typeface="BIZ UDPゴシック" panose="020B0400000000000000" pitchFamily="50" charset="-128"/>
              <a:ea typeface="BIZ UDPゴシック" panose="020B0400000000000000" pitchFamily="50" charset="-128"/>
            </a:endParaRPr>
          </a:p>
          <a:p>
            <a:pPr marL="92075" indent="-92075">
              <a:buFont typeface="Wingdings" panose="05000000000000000000" pitchFamily="2" charset="2"/>
              <a:buChar char="l"/>
            </a:pPr>
            <a:r>
              <a:rPr kumimoji="1" lang="ja-JP" altLang="en-US" sz="800" dirty="0">
                <a:latin typeface="BIZ UDPゴシック" panose="020B0400000000000000" pitchFamily="50" charset="-128"/>
                <a:ea typeface="BIZ UDPゴシック" panose="020B0400000000000000" pitchFamily="50" charset="-128"/>
              </a:rPr>
              <a:t>熱中症　等</a:t>
            </a:r>
            <a:endParaRPr kumimoji="1" lang="en-US" altLang="ja-JP" sz="800" dirty="0">
              <a:latin typeface="BIZ UDPゴシック" panose="020B0400000000000000" pitchFamily="50" charset="-128"/>
              <a:ea typeface="BIZ UDPゴシック" panose="020B0400000000000000" pitchFamily="50" charset="-128"/>
            </a:endParaRPr>
          </a:p>
        </p:txBody>
      </p:sp>
      <p:sp>
        <p:nvSpPr>
          <p:cNvPr id="82" name="テキスト ボックス 81">
            <a:extLst>
              <a:ext uri="{FF2B5EF4-FFF2-40B4-BE49-F238E27FC236}">
                <a16:creationId xmlns:a16="http://schemas.microsoft.com/office/drawing/2014/main" id="{A3F03CBF-8513-3930-A25B-A0CC4C778A8C}"/>
              </a:ext>
            </a:extLst>
          </p:cNvPr>
          <p:cNvSpPr txBox="1"/>
          <p:nvPr/>
        </p:nvSpPr>
        <p:spPr>
          <a:xfrm>
            <a:off x="979969" y="9617018"/>
            <a:ext cx="3088875"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熊本地震では、災害関連死の約８割が</a:t>
            </a:r>
            <a:r>
              <a:rPr lang="en-US" altLang="ja-JP" sz="900" b="1" dirty="0">
                <a:highlight>
                  <a:srgbClr val="FFFF00"/>
                </a:highlight>
                <a:latin typeface="Meiryo UI" panose="020B0604030504040204" pitchFamily="50" charset="-128"/>
                <a:ea typeface="Meiryo UI" panose="020B0604030504040204" pitchFamily="50" charset="-128"/>
              </a:rPr>
              <a:t>70</a:t>
            </a:r>
            <a:r>
              <a:rPr lang="ja-JP" altLang="en-US" sz="900" b="1" dirty="0">
                <a:highlight>
                  <a:srgbClr val="FFFF00"/>
                </a:highlight>
                <a:latin typeface="Meiryo UI" panose="020B0604030504040204" pitchFamily="50" charset="-128"/>
                <a:ea typeface="Meiryo UI" panose="020B0604030504040204" pitchFamily="50" charset="-128"/>
              </a:rPr>
              <a:t>歳以上</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93" name="テキスト ボックス 92">
            <a:extLst>
              <a:ext uri="{FF2B5EF4-FFF2-40B4-BE49-F238E27FC236}">
                <a16:creationId xmlns:a16="http://schemas.microsoft.com/office/drawing/2014/main" id="{8A741F41-3302-5DC5-518F-18CA618C21F2}"/>
              </a:ext>
            </a:extLst>
          </p:cNvPr>
          <p:cNvSpPr txBox="1"/>
          <p:nvPr/>
        </p:nvSpPr>
        <p:spPr>
          <a:xfrm>
            <a:off x="3956113" y="9504895"/>
            <a:ext cx="1848934"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事前に支援体制を構築することで、災害関連死を防ぐ</a:t>
            </a:r>
            <a:endParaRPr lang="ja-JP" altLang="ja-JP" sz="900" b="1" dirty="0">
              <a:latin typeface="Meiryo UI" panose="020B0604030504040204" pitchFamily="50" charset="-128"/>
              <a:ea typeface="Meiryo UI" panose="020B0604030504040204" pitchFamily="50" charset="-128"/>
            </a:endParaRPr>
          </a:p>
        </p:txBody>
      </p:sp>
      <p:pic>
        <p:nvPicPr>
          <p:cNvPr id="94" name="図 93">
            <a:extLst>
              <a:ext uri="{FF2B5EF4-FFF2-40B4-BE49-F238E27FC236}">
                <a16:creationId xmlns:a16="http://schemas.microsoft.com/office/drawing/2014/main" id="{C15D5FC2-2098-C94E-EA7A-B9A2AF11C951}"/>
              </a:ext>
            </a:extLst>
          </p:cNvPr>
          <p:cNvPicPr>
            <a:picLocks noChangeAspect="1"/>
          </p:cNvPicPr>
          <p:nvPr/>
        </p:nvPicPr>
        <p:blipFill>
          <a:blip r:embed="rId25" cstate="screen">
            <a:extLst>
              <a:ext uri="{28A0092B-C50C-407E-A947-70E740481C1C}">
                <a14:useLocalDpi xmlns:a14="http://schemas.microsoft.com/office/drawing/2010/main"/>
              </a:ext>
            </a:extLst>
          </a:blip>
          <a:stretch>
            <a:fillRect/>
          </a:stretch>
        </p:blipFill>
        <p:spPr>
          <a:xfrm>
            <a:off x="3742292" y="9437281"/>
            <a:ext cx="353076" cy="373845"/>
          </a:xfrm>
          <a:prstGeom prst="rect">
            <a:avLst/>
          </a:prstGeom>
        </p:spPr>
      </p:pic>
      <p:sp>
        <p:nvSpPr>
          <p:cNvPr id="31" name="正方形/長方形 30">
            <a:extLst>
              <a:ext uri="{FF2B5EF4-FFF2-40B4-BE49-F238E27FC236}">
                <a16:creationId xmlns:a16="http://schemas.microsoft.com/office/drawing/2014/main" id="{98C07F03-C94D-8507-8AA7-649D85C93CFC}"/>
              </a:ext>
            </a:extLst>
          </p:cNvPr>
          <p:cNvSpPr/>
          <p:nvPr/>
        </p:nvSpPr>
        <p:spPr>
          <a:xfrm>
            <a:off x="3813058" y="1017938"/>
            <a:ext cx="2795707" cy="322456"/>
          </a:xfrm>
          <a:prstGeom prst="rect">
            <a:avLst/>
          </a:prstGeom>
          <a:gradFill>
            <a:gsLst>
              <a:gs pos="0">
                <a:schemeClr val="accent6">
                  <a:lumMod val="60000"/>
                  <a:lumOff val="40000"/>
                </a:schemeClr>
              </a:gs>
              <a:gs pos="100000">
                <a:schemeClr val="accent6">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事前準備とその効果</a:t>
            </a:r>
          </a:p>
        </p:txBody>
      </p:sp>
      <p:pic>
        <p:nvPicPr>
          <p:cNvPr id="95" name="Picture 2">
            <a:extLst>
              <a:ext uri="{FF2B5EF4-FFF2-40B4-BE49-F238E27FC236}">
                <a16:creationId xmlns:a16="http://schemas.microsoft.com/office/drawing/2014/main" id="{F8E75011-EAE9-2026-F96A-001C5D5C52D9}"/>
              </a:ext>
            </a:extLst>
          </p:cNvPr>
          <p:cNvPicPr>
            <a:picLocks noChangeAspect="1" noChangeArrowheads="1"/>
          </p:cNvPicPr>
          <p:nvPr/>
        </p:nvPicPr>
        <p:blipFill>
          <a:blip r:embed="rId26" cstate="screen">
            <a:extLst>
              <a:ext uri="{28A0092B-C50C-407E-A947-70E740481C1C}">
                <a14:useLocalDpi xmlns:a14="http://schemas.microsoft.com/office/drawing/2010/main"/>
              </a:ext>
            </a:extLst>
          </a:blip>
          <a:srcRect/>
          <a:stretch>
            <a:fillRect/>
          </a:stretch>
        </p:blipFill>
        <p:spPr bwMode="auto">
          <a:xfrm>
            <a:off x="5197849" y="6687415"/>
            <a:ext cx="1523029" cy="324000"/>
          </a:xfrm>
          <a:prstGeom prst="rect">
            <a:avLst/>
          </a:prstGeom>
          <a:noFill/>
          <a:extLst>
            <a:ext uri="{909E8E84-426E-40DD-AFC4-6F175D3DCCD1}">
              <a14:hiddenFill xmlns:a14="http://schemas.microsoft.com/office/drawing/2010/main">
                <a:solidFill>
                  <a:srgbClr val="FFFFFF"/>
                </a:solidFill>
              </a14:hiddenFill>
            </a:ext>
          </a:extLst>
        </p:spPr>
      </p:pic>
      <p:sp>
        <p:nvSpPr>
          <p:cNvPr id="96" name="正方形/長方形 95">
            <a:extLst>
              <a:ext uri="{FF2B5EF4-FFF2-40B4-BE49-F238E27FC236}">
                <a16:creationId xmlns:a16="http://schemas.microsoft.com/office/drawing/2014/main" id="{6D721B02-9DA7-A651-E6D9-6985D9E1B5B4}"/>
              </a:ext>
            </a:extLst>
          </p:cNvPr>
          <p:cNvSpPr/>
          <p:nvPr/>
        </p:nvSpPr>
        <p:spPr>
          <a:xfrm>
            <a:off x="5211435" y="6766416"/>
            <a:ext cx="1198577" cy="1530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fontAlgn="ctr">
              <a:spcBef>
                <a:spcPts val="600"/>
              </a:spcBef>
              <a:spcAft>
                <a:spcPts val="600"/>
              </a:spcAft>
            </a:pPr>
            <a:r>
              <a:rPr lang="ja-JP" altLang="en-US" sz="900" b="1" dirty="0">
                <a:solidFill>
                  <a:schemeClr val="tx1"/>
                </a:solidFill>
                <a:latin typeface="BIZ UDPゴシック" panose="020B0400000000000000" pitchFamily="50" charset="-128"/>
                <a:ea typeface="BIZ UDPゴシック" panose="020B0400000000000000" pitchFamily="50" charset="-128"/>
              </a:rPr>
              <a:t>○○市　避難所運営</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673489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FE55EA-78BE-3688-F995-21B7FF26C32F}"/>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12309A6D-26E3-3052-3561-4634A8DFBE46}"/>
              </a:ext>
            </a:extLst>
          </p:cNvPr>
          <p:cNvSpPr/>
          <p:nvPr/>
        </p:nvSpPr>
        <p:spPr>
          <a:xfrm>
            <a:off x="1" y="0"/>
            <a:ext cx="6858000" cy="232229"/>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820E7AB1-548D-E58E-E2CA-3A94F810937B}"/>
              </a:ext>
            </a:extLst>
          </p:cNvPr>
          <p:cNvSpPr/>
          <p:nvPr/>
        </p:nvSpPr>
        <p:spPr>
          <a:xfrm>
            <a:off x="1" y="9817181"/>
            <a:ext cx="6858000" cy="116115"/>
          </a:xfrm>
          <a:prstGeom prst="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6" name="グループ化 15">
            <a:extLst>
              <a:ext uri="{FF2B5EF4-FFF2-40B4-BE49-F238E27FC236}">
                <a16:creationId xmlns:a16="http://schemas.microsoft.com/office/drawing/2014/main" id="{BB9789AB-5C86-7836-2F79-1D7566C214A2}"/>
              </a:ext>
            </a:extLst>
          </p:cNvPr>
          <p:cNvGrpSpPr/>
          <p:nvPr/>
        </p:nvGrpSpPr>
        <p:grpSpPr>
          <a:xfrm>
            <a:off x="152400" y="417865"/>
            <a:ext cx="6547658" cy="457186"/>
            <a:chOff x="152400" y="417865"/>
            <a:chExt cx="6547658" cy="457186"/>
          </a:xfrm>
        </p:grpSpPr>
        <p:cxnSp>
          <p:nvCxnSpPr>
            <p:cNvPr id="7" name="直線コネクタ 6">
              <a:extLst>
                <a:ext uri="{FF2B5EF4-FFF2-40B4-BE49-F238E27FC236}">
                  <a16:creationId xmlns:a16="http://schemas.microsoft.com/office/drawing/2014/main" id="{20771CE3-055F-7CA4-C23E-F89DF2AA1449}"/>
                </a:ext>
              </a:extLst>
            </p:cNvPr>
            <p:cNvCxnSpPr>
              <a:cxnSpLocks/>
            </p:cNvCxnSpPr>
            <p:nvPr/>
          </p:nvCxnSpPr>
          <p:spPr>
            <a:xfrm flipV="1">
              <a:off x="406400" y="823101"/>
              <a:ext cx="6293658" cy="15376"/>
            </a:xfrm>
            <a:prstGeom prst="line">
              <a:avLst/>
            </a:prstGeom>
            <a:ln w="63500">
              <a:gradFill flip="none" rotWithShape="1">
                <a:gsLst>
                  <a:gs pos="0">
                    <a:srgbClr val="002060"/>
                  </a:gs>
                  <a:gs pos="74000">
                    <a:schemeClr val="accent1">
                      <a:lumMod val="45000"/>
                      <a:lumOff val="55000"/>
                    </a:schemeClr>
                  </a:gs>
                  <a:gs pos="83000">
                    <a:schemeClr val="accent1">
                      <a:lumMod val="45000"/>
                      <a:lumOff val="55000"/>
                    </a:schemeClr>
                  </a:gs>
                  <a:gs pos="100000">
                    <a:schemeClr val="accent1">
                      <a:lumMod val="30000"/>
                      <a:lumOff val="70000"/>
                    </a:schemeClr>
                  </a:gs>
                </a:gsLst>
                <a:lin ang="0" scaled="1"/>
                <a:tileRect/>
              </a:gradFill>
              <a:prstDash val="solid"/>
            </a:ln>
          </p:spPr>
          <p:style>
            <a:lnRef idx="2">
              <a:schemeClr val="accent1"/>
            </a:lnRef>
            <a:fillRef idx="0">
              <a:schemeClr val="accent1"/>
            </a:fillRef>
            <a:effectRef idx="1">
              <a:schemeClr val="accent1"/>
            </a:effectRef>
            <a:fontRef idx="minor">
              <a:schemeClr val="tx1"/>
            </a:fontRef>
          </p:style>
        </p:cxnSp>
        <p:sp>
          <p:nvSpPr>
            <p:cNvPr id="14" name="四角形: 角を丸くする 13">
              <a:extLst>
                <a:ext uri="{FF2B5EF4-FFF2-40B4-BE49-F238E27FC236}">
                  <a16:creationId xmlns:a16="http://schemas.microsoft.com/office/drawing/2014/main" id="{11F41DB1-3010-AA5D-7CCB-CA6FF7740DC5}"/>
                </a:ext>
              </a:extLst>
            </p:cNvPr>
            <p:cNvSpPr/>
            <p:nvPr/>
          </p:nvSpPr>
          <p:spPr>
            <a:xfrm>
              <a:off x="152400" y="417865"/>
              <a:ext cx="508000" cy="457186"/>
            </a:xfrm>
            <a:prstGeom prst="roundRect">
              <a:avLst>
                <a:gd name="adj" fmla="val 22222"/>
              </a:avLst>
            </a:prstGeom>
            <a:solidFill>
              <a:srgbClr val="002060"/>
            </a:solidFill>
          </p:spPr>
          <p:txBody>
            <a:bodyPr wrap="square" rtlCol="0" anchor="ctr" anchorCtr="0">
              <a:noAutofit/>
            </a:bodyPr>
            <a:lstStyle/>
            <a:p>
              <a:pPr algn="ctr"/>
              <a:r>
                <a:rPr kumimoji="1" lang="ja-JP" altLang="en-US" sz="1400" b="1" dirty="0">
                  <a:solidFill>
                    <a:schemeClr val="bg1">
                      <a:lumMod val="95000"/>
                    </a:schemeClr>
                  </a:solidFill>
                  <a:latin typeface="BIZ UDPゴシック" panose="020B0400000000000000" pitchFamily="50" charset="-128"/>
                  <a:ea typeface="BIZ UDPゴシック" panose="020B0400000000000000" pitchFamily="50" charset="-128"/>
                </a:rPr>
                <a:t>５</a:t>
              </a:r>
            </a:p>
          </p:txBody>
        </p:sp>
      </p:grpSp>
      <p:grpSp>
        <p:nvGrpSpPr>
          <p:cNvPr id="19" name="グループ化 18">
            <a:extLst>
              <a:ext uri="{FF2B5EF4-FFF2-40B4-BE49-F238E27FC236}">
                <a16:creationId xmlns:a16="http://schemas.microsoft.com/office/drawing/2014/main" id="{0D31E604-996D-B2DB-1197-23D87F0F050F}"/>
              </a:ext>
            </a:extLst>
          </p:cNvPr>
          <p:cNvGrpSpPr/>
          <p:nvPr/>
        </p:nvGrpSpPr>
        <p:grpSpPr>
          <a:xfrm>
            <a:off x="99871" y="1018383"/>
            <a:ext cx="709309" cy="8743553"/>
            <a:chOff x="150788" y="1308514"/>
            <a:chExt cx="709309" cy="8743553"/>
          </a:xfrm>
        </p:grpSpPr>
        <p:sp>
          <p:nvSpPr>
            <p:cNvPr id="20" name="フリーフォーム: 図形 19">
              <a:extLst>
                <a:ext uri="{FF2B5EF4-FFF2-40B4-BE49-F238E27FC236}">
                  <a16:creationId xmlns:a16="http://schemas.microsoft.com/office/drawing/2014/main" id="{E127B7FC-EBC2-A7EB-8E54-1F3DC2710FD4}"/>
                </a:ext>
              </a:extLst>
            </p:cNvPr>
            <p:cNvSpPr/>
            <p:nvPr/>
          </p:nvSpPr>
          <p:spPr>
            <a:xfrm>
              <a:off x="211223" y="5744259"/>
              <a:ext cx="648874"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21" name="フリーフォーム: 図形 20">
              <a:extLst>
                <a:ext uri="{FF2B5EF4-FFF2-40B4-BE49-F238E27FC236}">
                  <a16:creationId xmlns:a16="http://schemas.microsoft.com/office/drawing/2014/main" id="{472EAEC2-4C50-130D-72D4-A31685FFE68F}"/>
                </a:ext>
              </a:extLst>
            </p:cNvPr>
            <p:cNvSpPr/>
            <p:nvPr/>
          </p:nvSpPr>
          <p:spPr>
            <a:xfrm>
              <a:off x="211523" y="4259673"/>
              <a:ext cx="647163" cy="167869"/>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4" name="フローチャート: 他ページ結合子 23">
              <a:extLst>
                <a:ext uri="{FF2B5EF4-FFF2-40B4-BE49-F238E27FC236}">
                  <a16:creationId xmlns:a16="http://schemas.microsoft.com/office/drawing/2014/main" id="{90A804BC-4B6F-774F-A9FE-CFE7FF31B78B}"/>
                </a:ext>
              </a:extLst>
            </p:cNvPr>
            <p:cNvSpPr/>
            <p:nvPr/>
          </p:nvSpPr>
          <p:spPr>
            <a:xfrm>
              <a:off x="211224" y="8736072"/>
              <a:ext cx="485514" cy="1315995"/>
            </a:xfrm>
            <a:prstGeom prst="flowChartOffpageConnector">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latin typeface="BIZ UDPゴシック" panose="020B0400000000000000" pitchFamily="50" charset="-128"/>
                <a:ea typeface="BIZ UDPゴシック" panose="020B0400000000000000" pitchFamily="50" charset="-128"/>
              </a:endParaRPr>
            </a:p>
          </p:txBody>
        </p:sp>
        <p:sp>
          <p:nvSpPr>
            <p:cNvPr id="25" name="正方形/長方形 24">
              <a:extLst>
                <a:ext uri="{FF2B5EF4-FFF2-40B4-BE49-F238E27FC236}">
                  <a16:creationId xmlns:a16="http://schemas.microsoft.com/office/drawing/2014/main" id="{B9747166-ED52-9F0A-6CC8-F3FE8BD549D2}"/>
                </a:ext>
              </a:extLst>
            </p:cNvPr>
            <p:cNvSpPr/>
            <p:nvPr/>
          </p:nvSpPr>
          <p:spPr>
            <a:xfrm>
              <a:off x="211224" y="1308514"/>
              <a:ext cx="481213" cy="338555"/>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chemeClr val="bg1"/>
                </a:solidFill>
                <a:latin typeface="BIZ UDPゴシック" panose="020B0400000000000000" pitchFamily="50" charset="-128"/>
                <a:ea typeface="BIZ UDPゴシック" panose="020B0400000000000000" pitchFamily="50" charset="-128"/>
              </a:endParaRPr>
            </a:p>
          </p:txBody>
        </p:sp>
        <p:sp>
          <p:nvSpPr>
            <p:cNvPr id="26" name="正方形/長方形 25">
              <a:extLst>
                <a:ext uri="{FF2B5EF4-FFF2-40B4-BE49-F238E27FC236}">
                  <a16:creationId xmlns:a16="http://schemas.microsoft.com/office/drawing/2014/main" id="{19286095-11D4-0EB8-4982-CED0CAC137BF}"/>
                </a:ext>
              </a:extLst>
            </p:cNvPr>
            <p:cNvSpPr/>
            <p:nvPr/>
          </p:nvSpPr>
          <p:spPr>
            <a:xfrm>
              <a:off x="211224" y="1685105"/>
              <a:ext cx="481213" cy="7050968"/>
            </a:xfrm>
            <a:prstGeom prst="rect">
              <a:avLst/>
            </a:prstGeom>
            <a:gradFill flip="none" rotWithShape="1">
              <a:gsLst>
                <a:gs pos="0">
                  <a:schemeClr val="tx1">
                    <a:lumMod val="65000"/>
                    <a:lumOff val="35000"/>
                  </a:schemeClr>
                </a:gs>
                <a:gs pos="93578">
                  <a:schemeClr val="bg1">
                    <a:lumMod val="85000"/>
                  </a:schemeClr>
                </a:gs>
                <a:gs pos="45000">
                  <a:schemeClr val="bg1">
                    <a:lumMod val="50000"/>
                  </a:schemeClr>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bg1"/>
                </a:solidFill>
                <a:latin typeface="BIZ UDPゴシック" panose="020B0400000000000000" pitchFamily="50" charset="-128"/>
                <a:ea typeface="BIZ UDPゴシック" panose="020B0400000000000000" pitchFamily="50" charset="-128"/>
              </a:endParaRPr>
            </a:p>
          </p:txBody>
        </p:sp>
        <p:sp>
          <p:nvSpPr>
            <p:cNvPr id="27" name="テキスト ボックス 2064">
              <a:extLst>
                <a:ext uri="{FF2B5EF4-FFF2-40B4-BE49-F238E27FC236}">
                  <a16:creationId xmlns:a16="http://schemas.microsoft.com/office/drawing/2014/main" id="{BD745D8A-C20B-A156-EC7E-B0FDA1E6892F}"/>
                </a:ext>
              </a:extLst>
            </p:cNvPr>
            <p:cNvSpPr txBox="1"/>
            <p:nvPr/>
          </p:nvSpPr>
          <p:spPr>
            <a:xfrm>
              <a:off x="150788" y="1344201"/>
              <a:ext cx="611972" cy="2616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kumimoji="1" lang="ja-JP" altLang="en-US" sz="1100" b="1" dirty="0">
                  <a:effectLst>
                    <a:glow rad="76200">
                      <a:schemeClr val="bg1"/>
                    </a:glow>
                  </a:effectLst>
                  <a:latin typeface="メイリオ" panose="020B0604030504040204" pitchFamily="50" charset="-128"/>
                  <a:ea typeface="メイリオ" panose="020B0604030504040204" pitchFamily="50" charset="-128"/>
                </a:rPr>
                <a:t>時間</a:t>
              </a:r>
            </a:p>
          </p:txBody>
        </p:sp>
        <p:sp>
          <p:nvSpPr>
            <p:cNvPr id="28" name="テキスト ボックス 2067">
              <a:extLst>
                <a:ext uri="{FF2B5EF4-FFF2-40B4-BE49-F238E27FC236}">
                  <a16:creationId xmlns:a16="http://schemas.microsoft.com/office/drawing/2014/main" id="{03D1390C-07C8-FC91-C327-6A0AF775CA01}"/>
                </a:ext>
              </a:extLst>
            </p:cNvPr>
            <p:cNvSpPr txBox="1"/>
            <p:nvPr/>
          </p:nvSpPr>
          <p:spPr>
            <a:xfrm>
              <a:off x="195341" y="1910377"/>
              <a:ext cx="439285" cy="1224587"/>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地震発生直後</a:t>
              </a:r>
            </a:p>
          </p:txBody>
        </p:sp>
        <p:sp>
          <p:nvSpPr>
            <p:cNvPr id="53" name="テキスト ボックス 2067">
              <a:extLst>
                <a:ext uri="{FF2B5EF4-FFF2-40B4-BE49-F238E27FC236}">
                  <a16:creationId xmlns:a16="http://schemas.microsoft.com/office/drawing/2014/main" id="{3F54FDDD-DA0E-E83E-FCDC-655A7E79560B}"/>
                </a:ext>
              </a:extLst>
            </p:cNvPr>
            <p:cNvSpPr txBox="1"/>
            <p:nvPr/>
          </p:nvSpPr>
          <p:spPr>
            <a:xfrm>
              <a:off x="195341" y="8697921"/>
              <a:ext cx="439285" cy="1224587"/>
            </a:xfrm>
            <a:prstGeom prst="rect">
              <a:avLst/>
            </a:prstGeom>
            <a:noFill/>
          </p:spPr>
          <p:txBody>
            <a:bodyPr vert="eaVert" wrap="square" rtlCol="0">
              <a:no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200" b="1" dirty="0">
                  <a:ln w="3175">
                    <a:noFill/>
                    <a:prstDash val="solid"/>
                  </a:ln>
                  <a:solidFill>
                    <a:srgbClr val="EA6834"/>
                  </a:solidFill>
                  <a:effectLst>
                    <a:glow rad="101600">
                      <a:schemeClr val="bg1"/>
                    </a:glow>
                  </a:effectLst>
                  <a:latin typeface="Berlin Sans FB Demi" panose="020E0802020502020306" pitchFamily="34" charset="0"/>
                  <a:ea typeface="BIZ UDPゴシック" panose="020B0400000000000000" pitchFamily="50" charset="-128"/>
                </a:rPr>
                <a:t>１か月後～</a:t>
              </a:r>
            </a:p>
          </p:txBody>
        </p:sp>
      </p:grpSp>
      <p:cxnSp>
        <p:nvCxnSpPr>
          <p:cNvPr id="45" name="直線コネクタ 44">
            <a:extLst>
              <a:ext uri="{FF2B5EF4-FFF2-40B4-BE49-F238E27FC236}">
                <a16:creationId xmlns:a16="http://schemas.microsoft.com/office/drawing/2014/main" id="{A90E1B4D-38A9-3FF8-1E58-283C2B955F65}"/>
              </a:ext>
            </a:extLst>
          </p:cNvPr>
          <p:cNvCxnSpPr>
            <a:cxnSpLocks/>
          </p:cNvCxnSpPr>
          <p:nvPr/>
        </p:nvCxnSpPr>
        <p:spPr>
          <a:xfrm>
            <a:off x="3650566" y="1018383"/>
            <a:ext cx="0" cy="7888614"/>
          </a:xfrm>
          <a:prstGeom prst="line">
            <a:avLst/>
          </a:prstGeom>
          <a:ln w="53975">
            <a:solidFill>
              <a:schemeClr val="tx1">
                <a:lumMod val="50000"/>
                <a:lumOff val="50000"/>
                <a:alpha val="70000"/>
              </a:schemeClr>
            </a:solidFill>
            <a:prstDash val="sysDot"/>
          </a:ln>
        </p:spPr>
        <p:style>
          <a:lnRef idx="2">
            <a:schemeClr val="accent1"/>
          </a:lnRef>
          <a:fillRef idx="0">
            <a:schemeClr val="accent1"/>
          </a:fillRef>
          <a:effectRef idx="1">
            <a:schemeClr val="accent1"/>
          </a:effectRef>
          <a:fontRef idx="minor">
            <a:schemeClr val="tx1"/>
          </a:fontRef>
        </p:style>
      </p:cxnSp>
      <p:sp>
        <p:nvSpPr>
          <p:cNvPr id="9" name="テキスト ボックス 8">
            <a:extLst>
              <a:ext uri="{FF2B5EF4-FFF2-40B4-BE49-F238E27FC236}">
                <a16:creationId xmlns:a16="http://schemas.microsoft.com/office/drawing/2014/main" id="{C5C4C9D4-5013-201A-7B4F-0F9F7254D4D8}"/>
              </a:ext>
            </a:extLst>
          </p:cNvPr>
          <p:cNvSpPr txBox="1"/>
          <p:nvPr/>
        </p:nvSpPr>
        <p:spPr>
          <a:xfrm>
            <a:off x="660400" y="379604"/>
            <a:ext cx="4744720" cy="461665"/>
          </a:xfrm>
          <a:prstGeom prst="rect">
            <a:avLst/>
          </a:prstGeom>
          <a:noFill/>
        </p:spPr>
        <p:txBody>
          <a:bodyPr wrap="square" rtlCol="0">
            <a:spAutoFit/>
          </a:bodyPr>
          <a:lstStyle/>
          <a:p>
            <a:r>
              <a:rPr kumimoji="1" lang="ja-JP" altLang="en-US" sz="2000" b="1" dirty="0">
                <a:latin typeface="HGS創英角ﾎﾟｯﾌﾟ体" panose="040B0A00000000000000" pitchFamily="50" charset="-128"/>
                <a:ea typeface="HGS創英角ﾎﾟｯﾌﾟ体" panose="040B0A00000000000000" pitchFamily="50" charset="-128"/>
              </a:rPr>
              <a:t>高層マンション</a:t>
            </a:r>
            <a:r>
              <a:rPr kumimoji="1" lang="ja-JP" altLang="en-US" sz="2400" b="1" dirty="0">
                <a:solidFill>
                  <a:schemeClr val="tx2">
                    <a:lumMod val="50000"/>
                    <a:lumOff val="50000"/>
                  </a:schemeClr>
                </a:solidFill>
                <a:latin typeface="HGS創英角ﾎﾟｯﾌﾟ体" panose="040B0A00000000000000" pitchFamily="50" charset="-128"/>
                <a:ea typeface="HGS創英角ﾎﾟｯﾌﾟ体" panose="040B0A00000000000000" pitchFamily="50" charset="-128"/>
              </a:rPr>
              <a:t> </a:t>
            </a:r>
            <a:r>
              <a:rPr kumimoji="1" lang="ja-JP" altLang="en-US" sz="1400" b="1" dirty="0">
                <a:solidFill>
                  <a:schemeClr val="tx2">
                    <a:lumMod val="50000"/>
                    <a:lumOff val="50000"/>
                  </a:schemeClr>
                </a:solidFill>
                <a:latin typeface="HG丸ｺﾞｼｯｸM-PRO" panose="020F0600000000000000" pitchFamily="50" charset="-128"/>
                <a:ea typeface="HG丸ｺﾞｼｯｸM-PRO" panose="020F0600000000000000" pitchFamily="50" charset="-128"/>
              </a:rPr>
              <a:t>での被害の影響と対策</a:t>
            </a:r>
            <a:endParaRPr kumimoji="1" lang="ja-JP" altLang="en-US" sz="1551" b="1" dirty="0">
              <a:solidFill>
                <a:schemeClr val="tx2">
                  <a:lumMod val="50000"/>
                  <a:lumOff val="50000"/>
                </a:schemeClr>
              </a:solidFill>
              <a:latin typeface="HG丸ｺﾞｼｯｸM-PRO" panose="020F0600000000000000" pitchFamily="50" charset="-128"/>
              <a:ea typeface="HG丸ｺﾞｼｯｸM-PRO" panose="020F0600000000000000" pitchFamily="50" charset="-128"/>
            </a:endParaRPr>
          </a:p>
        </p:txBody>
      </p:sp>
      <p:sp>
        <p:nvSpPr>
          <p:cNvPr id="10" name="正方形/長方形 9">
            <a:extLst>
              <a:ext uri="{FF2B5EF4-FFF2-40B4-BE49-F238E27FC236}">
                <a16:creationId xmlns:a16="http://schemas.microsoft.com/office/drawing/2014/main" id="{5D528A0D-D8DD-7D62-77C4-0817C3362104}"/>
              </a:ext>
            </a:extLst>
          </p:cNvPr>
          <p:cNvSpPr/>
          <p:nvPr/>
        </p:nvSpPr>
        <p:spPr>
          <a:xfrm>
            <a:off x="806567" y="1026741"/>
            <a:ext cx="2746662" cy="330197"/>
          </a:xfrm>
          <a:prstGeom prst="rect">
            <a:avLst/>
          </a:prstGeom>
          <a:gradFill>
            <a:gsLst>
              <a:gs pos="0">
                <a:schemeClr val="accent2">
                  <a:lumMod val="60000"/>
                  <a:lumOff val="40000"/>
                </a:schemeClr>
              </a:gs>
              <a:gs pos="100000">
                <a:schemeClr val="accent2">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被害の状況 </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事前対策なし</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endParaRPr kumimoji="1" lang="ja-JP" altLang="en-US" sz="1200" b="1" dirty="0">
              <a:solidFill>
                <a:schemeClr val="tx1"/>
              </a:solidFill>
              <a:latin typeface="BIZ UDPゴシック" panose="020B0400000000000000" pitchFamily="50" charset="-128"/>
              <a:ea typeface="BIZ UDPゴシック" panose="020B0400000000000000" pitchFamily="50" charset="-128"/>
            </a:endParaRPr>
          </a:p>
        </p:txBody>
      </p:sp>
      <p:sp>
        <p:nvSpPr>
          <p:cNvPr id="18" name="正方形/長方形 17">
            <a:extLst>
              <a:ext uri="{FF2B5EF4-FFF2-40B4-BE49-F238E27FC236}">
                <a16:creationId xmlns:a16="http://schemas.microsoft.com/office/drawing/2014/main" id="{63D7D319-3118-57A0-BE49-61F93FF95F3A}"/>
              </a:ext>
            </a:extLst>
          </p:cNvPr>
          <p:cNvSpPr/>
          <p:nvPr/>
        </p:nvSpPr>
        <p:spPr>
          <a:xfrm>
            <a:off x="787407" y="6192639"/>
            <a:ext cx="249718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エレベーターの停止により、高齢者が生活を継続できなくなる</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34" name="テキスト ボックス 33">
            <a:extLst>
              <a:ext uri="{FF2B5EF4-FFF2-40B4-BE49-F238E27FC236}">
                <a16:creationId xmlns:a16="http://schemas.microsoft.com/office/drawing/2014/main" id="{57C31348-0908-7A92-CE9B-1E527FC421BA}"/>
              </a:ext>
            </a:extLst>
          </p:cNvPr>
          <p:cNvSpPr txBox="1"/>
          <p:nvPr/>
        </p:nvSpPr>
        <p:spPr>
          <a:xfrm>
            <a:off x="807776" y="1610322"/>
            <a:ext cx="1503784" cy="123880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エレベータが停止し、エレベータ内に閉じ込められる人が多数発生</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停電が発生してエレベーター内の空調が停止した場合、夏季では熱中症など健康状態が悪化</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40" name="正方形/長方形 39">
            <a:extLst>
              <a:ext uri="{FF2B5EF4-FFF2-40B4-BE49-F238E27FC236}">
                <a16:creationId xmlns:a16="http://schemas.microsoft.com/office/drawing/2014/main" id="{97BB55F7-582F-E5DF-CC9E-431882BCFD82}"/>
              </a:ext>
            </a:extLst>
          </p:cNvPr>
          <p:cNvSpPr/>
          <p:nvPr/>
        </p:nvSpPr>
        <p:spPr>
          <a:xfrm>
            <a:off x="753964" y="4793015"/>
            <a:ext cx="2836117" cy="25819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高層難民の発生</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46" name="正方形/長方形 45">
            <a:extLst>
              <a:ext uri="{FF2B5EF4-FFF2-40B4-BE49-F238E27FC236}">
                <a16:creationId xmlns:a16="http://schemas.microsoft.com/office/drawing/2014/main" id="{134F5F6E-7E67-626F-5607-7F95DF17EC9F}"/>
              </a:ext>
            </a:extLst>
          </p:cNvPr>
          <p:cNvSpPr/>
          <p:nvPr/>
        </p:nvSpPr>
        <p:spPr>
          <a:xfrm>
            <a:off x="753964" y="3114561"/>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zh-TW" altLang="en-US" sz="1200" b="1" dirty="0">
                <a:solidFill>
                  <a:schemeClr val="tx1"/>
                </a:solidFill>
                <a:latin typeface="HGP創英角ｺﾞｼｯｸUB" panose="020B0900000000000000" pitchFamily="50" charset="-128"/>
                <a:ea typeface="HGP創英角ｺﾞｼｯｸUB" panose="020B0900000000000000" pitchFamily="50" charset="-128"/>
              </a:rPr>
              <a:t>長周期地震動</a:t>
            </a: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による被災</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1" name="正方形/長方形 60">
            <a:extLst>
              <a:ext uri="{FF2B5EF4-FFF2-40B4-BE49-F238E27FC236}">
                <a16:creationId xmlns:a16="http://schemas.microsoft.com/office/drawing/2014/main" id="{B600D97D-4B72-E0FD-6EF3-A43D69AE552D}"/>
              </a:ext>
            </a:extLst>
          </p:cNvPr>
          <p:cNvSpPr/>
          <p:nvPr/>
        </p:nvSpPr>
        <p:spPr>
          <a:xfrm>
            <a:off x="724590" y="1392530"/>
            <a:ext cx="2675036"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エレベーター停止・閉じ込め</a:t>
            </a:r>
          </a:p>
        </p:txBody>
      </p:sp>
      <p:sp>
        <p:nvSpPr>
          <p:cNvPr id="66" name="正方形/長方形 65">
            <a:extLst>
              <a:ext uri="{FF2B5EF4-FFF2-40B4-BE49-F238E27FC236}">
                <a16:creationId xmlns:a16="http://schemas.microsoft.com/office/drawing/2014/main" id="{9C7562C0-1BE5-0A57-399D-1FD58BDBC046}"/>
              </a:ext>
            </a:extLst>
          </p:cNvPr>
          <p:cNvSpPr/>
          <p:nvPr/>
        </p:nvSpPr>
        <p:spPr>
          <a:xfrm>
            <a:off x="3754261" y="1369312"/>
            <a:ext cx="1941529" cy="3214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エレベーター内への</a:t>
            </a:r>
            <a:endParaRPr kumimoji="1" lang="en-US" altLang="ja-JP" sz="1200" b="1" dirty="0">
              <a:solidFill>
                <a:schemeClr val="tx1"/>
              </a:solidFill>
              <a:latin typeface="HGP創英角ｺﾞｼｯｸUB" panose="020B0900000000000000" pitchFamily="50" charset="-128"/>
              <a:ea typeface="HGP創英角ｺﾞｼｯｸUB" panose="020B0900000000000000" pitchFamily="50" charset="-128"/>
            </a:endParaRPr>
          </a:p>
          <a:p>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　 防災備蓄ボックスの設置</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68" name="正方形/長方形 67">
            <a:extLst>
              <a:ext uri="{FF2B5EF4-FFF2-40B4-BE49-F238E27FC236}">
                <a16:creationId xmlns:a16="http://schemas.microsoft.com/office/drawing/2014/main" id="{9F0D66B9-A417-A093-FFA5-F2F2E6F55E9B}"/>
              </a:ext>
            </a:extLst>
          </p:cNvPr>
          <p:cNvSpPr/>
          <p:nvPr/>
        </p:nvSpPr>
        <p:spPr>
          <a:xfrm>
            <a:off x="3678765" y="4795339"/>
            <a:ext cx="3174331"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高層マンションにおける居住継続性の確保</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0" name="正方形/長方形 69">
            <a:extLst>
              <a:ext uri="{FF2B5EF4-FFF2-40B4-BE49-F238E27FC236}">
                <a16:creationId xmlns:a16="http://schemas.microsoft.com/office/drawing/2014/main" id="{72812CC9-DD50-AB28-1802-B1647E2EE48C}"/>
              </a:ext>
            </a:extLst>
          </p:cNvPr>
          <p:cNvSpPr/>
          <p:nvPr/>
        </p:nvSpPr>
        <p:spPr>
          <a:xfrm>
            <a:off x="3687457" y="6139465"/>
            <a:ext cx="2976666" cy="3141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要配慮者の生活支援・安全確保</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2" name="正方形/長方形 71">
            <a:extLst>
              <a:ext uri="{FF2B5EF4-FFF2-40B4-BE49-F238E27FC236}">
                <a16:creationId xmlns:a16="http://schemas.microsoft.com/office/drawing/2014/main" id="{598CC5A7-EFFF-40FF-B635-E18BFE486C15}"/>
              </a:ext>
            </a:extLst>
          </p:cNvPr>
          <p:cNvSpPr/>
          <p:nvPr/>
        </p:nvSpPr>
        <p:spPr>
          <a:xfrm>
            <a:off x="3678766" y="3112251"/>
            <a:ext cx="2675036" cy="26604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家具の固定</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cxnSp>
        <p:nvCxnSpPr>
          <p:cNvPr id="8" name="直線コネクタ 7">
            <a:extLst>
              <a:ext uri="{FF2B5EF4-FFF2-40B4-BE49-F238E27FC236}">
                <a16:creationId xmlns:a16="http://schemas.microsoft.com/office/drawing/2014/main" id="{67D4AE23-4BD4-5E14-88E7-183FA25DA68C}"/>
              </a:ext>
            </a:extLst>
          </p:cNvPr>
          <p:cNvCxnSpPr/>
          <p:nvPr/>
        </p:nvCxnSpPr>
        <p:spPr>
          <a:xfrm>
            <a:off x="763080" y="4821994"/>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47" name="直線コネクタ 46">
            <a:extLst>
              <a:ext uri="{FF2B5EF4-FFF2-40B4-BE49-F238E27FC236}">
                <a16:creationId xmlns:a16="http://schemas.microsoft.com/office/drawing/2014/main" id="{0666BD98-8458-4062-69FB-76E37062B093}"/>
              </a:ext>
            </a:extLst>
          </p:cNvPr>
          <p:cNvCxnSpPr/>
          <p:nvPr/>
        </p:nvCxnSpPr>
        <p:spPr>
          <a:xfrm>
            <a:off x="806567" y="6206039"/>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8055846E-933E-081C-53E1-54A642CE9881}"/>
              </a:ext>
            </a:extLst>
          </p:cNvPr>
          <p:cNvCxnSpPr/>
          <p:nvPr/>
        </p:nvCxnSpPr>
        <p:spPr>
          <a:xfrm>
            <a:off x="806567" y="7539284"/>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sp>
        <p:nvSpPr>
          <p:cNvPr id="52" name="フリーフォーム: 図形 51">
            <a:extLst>
              <a:ext uri="{FF2B5EF4-FFF2-40B4-BE49-F238E27FC236}">
                <a16:creationId xmlns:a16="http://schemas.microsoft.com/office/drawing/2014/main" id="{A80C3CF0-6239-B06C-9717-A6B499B8C08B}"/>
              </a:ext>
            </a:extLst>
          </p:cNvPr>
          <p:cNvSpPr/>
          <p:nvPr/>
        </p:nvSpPr>
        <p:spPr>
          <a:xfrm>
            <a:off x="72539" y="8135091"/>
            <a:ext cx="639304" cy="168388"/>
          </a:xfrm>
          <a:custGeom>
            <a:avLst/>
            <a:gdLst>
              <a:gd name="connsiteX0" fmla="*/ 0 w 655320"/>
              <a:gd name="connsiteY0" fmla="*/ 0 h 331470"/>
              <a:gd name="connsiteX1" fmla="*/ 331470 w 655320"/>
              <a:gd name="connsiteY1" fmla="*/ 331470 h 331470"/>
              <a:gd name="connsiteX2" fmla="*/ 655320 w 655320"/>
              <a:gd name="connsiteY2" fmla="*/ 7620 h 331470"/>
            </a:gdLst>
            <a:ahLst/>
            <a:cxnLst>
              <a:cxn ang="0">
                <a:pos x="connsiteX0" y="connsiteY0"/>
              </a:cxn>
              <a:cxn ang="0">
                <a:pos x="connsiteX1" y="connsiteY1"/>
              </a:cxn>
              <a:cxn ang="0">
                <a:pos x="connsiteX2" y="connsiteY2"/>
              </a:cxn>
            </a:cxnLst>
            <a:rect l="l" t="t" r="r" b="b"/>
            <a:pathLst>
              <a:path w="655320" h="331470">
                <a:moveTo>
                  <a:pt x="0" y="0"/>
                </a:moveTo>
                <a:lnTo>
                  <a:pt x="331470" y="331470"/>
                </a:lnTo>
                <a:lnTo>
                  <a:pt x="655320" y="7620"/>
                </a:lnTo>
              </a:path>
            </a:pathLst>
          </a:custGeom>
          <a:noFill/>
          <a:ln w="635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sz="1745" dirty="0"/>
          </a:p>
        </p:txBody>
      </p:sp>
      <p:sp>
        <p:nvSpPr>
          <p:cNvPr id="54" name="正方形/長方形 53">
            <a:extLst>
              <a:ext uri="{FF2B5EF4-FFF2-40B4-BE49-F238E27FC236}">
                <a16:creationId xmlns:a16="http://schemas.microsoft.com/office/drawing/2014/main" id="{2F8CF3F7-49D7-C684-D86B-7DB4EA378E07}"/>
              </a:ext>
            </a:extLst>
          </p:cNvPr>
          <p:cNvSpPr/>
          <p:nvPr/>
        </p:nvSpPr>
        <p:spPr>
          <a:xfrm>
            <a:off x="718902" y="7492910"/>
            <a:ext cx="2769171"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マンションの修繕の遅れ</a:t>
            </a:r>
            <a:endParaRPr kumimoji="1" lang="en-US" altLang="ja-JP" sz="12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75" name="正方形/長方形 74">
            <a:extLst>
              <a:ext uri="{FF2B5EF4-FFF2-40B4-BE49-F238E27FC236}">
                <a16:creationId xmlns:a16="http://schemas.microsoft.com/office/drawing/2014/main" id="{226583ED-099D-DEF2-6138-1C172C60E26C}"/>
              </a:ext>
            </a:extLst>
          </p:cNvPr>
          <p:cNvSpPr/>
          <p:nvPr/>
        </p:nvSpPr>
        <p:spPr>
          <a:xfrm>
            <a:off x="3681544" y="7508481"/>
            <a:ext cx="3089714" cy="46639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u"/>
            </a:pPr>
            <a:r>
              <a:rPr lang="ja-JP" altLang="en-US" sz="1200" b="1" dirty="0">
                <a:solidFill>
                  <a:schemeClr val="tx1"/>
                </a:solidFill>
                <a:latin typeface="HGP創英角ｺﾞｼｯｸUB" panose="020B0900000000000000" pitchFamily="50" charset="-128"/>
                <a:ea typeface="HGP創英角ｺﾞｼｯｸUB" panose="020B0900000000000000" pitchFamily="50" charset="-128"/>
              </a:rPr>
              <a:t>マンションの防災体制</a:t>
            </a:r>
            <a:r>
              <a:rPr kumimoji="1" lang="ja-JP" altLang="en-US" sz="1200" b="1" dirty="0">
                <a:solidFill>
                  <a:schemeClr val="tx1"/>
                </a:solidFill>
                <a:latin typeface="HGP創英角ｺﾞｼｯｸUB" panose="020B0900000000000000" pitchFamily="50" charset="-128"/>
                <a:ea typeface="HGP創英角ｺﾞｼｯｸUB" panose="020B0900000000000000" pitchFamily="50" charset="-128"/>
              </a:rPr>
              <a:t>の整備</a:t>
            </a:r>
            <a:endParaRPr lang="ja-JP" altLang="en-US" sz="1200" b="1" dirty="0">
              <a:solidFill>
                <a:schemeClr val="tx1"/>
              </a:solidFill>
              <a:latin typeface="HGP創英角ｺﾞｼｯｸUB" panose="020B0900000000000000" pitchFamily="50" charset="-128"/>
              <a:ea typeface="HGP創英角ｺﾞｼｯｸUB" panose="020B0900000000000000" pitchFamily="50" charset="-128"/>
            </a:endParaRPr>
          </a:p>
        </p:txBody>
      </p:sp>
      <p:pic>
        <p:nvPicPr>
          <p:cNvPr id="6" name="図 5" descr="タワー が含まれている画像&#10;&#10;AI 生成コンテンツは誤りを含む可能性があります。">
            <a:extLst>
              <a:ext uri="{FF2B5EF4-FFF2-40B4-BE49-F238E27FC236}">
                <a16:creationId xmlns:a16="http://schemas.microsoft.com/office/drawing/2014/main" id="{54D63ABC-F4E4-2D4F-E680-93C9B6D35A32}"/>
              </a:ext>
            </a:extLst>
          </p:cNvPr>
          <p:cNvPicPr>
            <a:picLocks noChangeAspect="1"/>
          </p:cNvPicPr>
          <p:nvPr/>
        </p:nvPicPr>
        <p:blipFill>
          <a:blip r:embed="rId3" cstate="screen">
            <a:extLst>
              <a:ext uri="{28A0092B-C50C-407E-A947-70E740481C1C}">
                <a14:useLocalDpi xmlns:a14="http://schemas.microsoft.com/office/drawing/2010/main"/>
              </a:ext>
            </a:extLst>
          </a:blip>
          <a:srcRect/>
          <a:stretch>
            <a:fillRect/>
          </a:stretch>
        </p:blipFill>
        <p:spPr>
          <a:xfrm>
            <a:off x="2538389" y="3233682"/>
            <a:ext cx="997143" cy="1186183"/>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C98F18BE-E413-1ACC-2B82-A5338ADAC2A8}"/>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327048" y="1622376"/>
            <a:ext cx="1211995" cy="1211995"/>
          </a:xfrm>
          <a:prstGeom prst="rect">
            <a:avLst/>
          </a:prstGeom>
        </p:spPr>
      </p:pic>
      <p:sp>
        <p:nvSpPr>
          <p:cNvPr id="2" name="テキスト ボックス 1">
            <a:extLst>
              <a:ext uri="{FF2B5EF4-FFF2-40B4-BE49-F238E27FC236}">
                <a16:creationId xmlns:a16="http://schemas.microsoft.com/office/drawing/2014/main" id="{2A26297D-FBC7-F2DA-9B26-741E1066B133}"/>
              </a:ext>
            </a:extLst>
          </p:cNvPr>
          <p:cNvSpPr txBox="1"/>
          <p:nvPr/>
        </p:nvSpPr>
        <p:spPr>
          <a:xfrm>
            <a:off x="807775" y="3352454"/>
            <a:ext cx="2004211" cy="1277273"/>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上層階では、立っていることが困難、物につかまらないと歩くことが難しい、吐き気やめまいを感じるなどが発生</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高層ビル上層階での転倒・落下物により多数の死傷者が発生</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停電でエレベータが停止しているため救出作業が難航</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46478630-F916-E060-78F9-1764CAB33838}"/>
              </a:ext>
            </a:extLst>
          </p:cNvPr>
          <p:cNvSpPr txBox="1"/>
          <p:nvPr/>
        </p:nvSpPr>
        <p:spPr>
          <a:xfrm>
            <a:off x="753963" y="7783634"/>
            <a:ext cx="1873859" cy="823302"/>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管理組合の活動が不活発なマンションでは、被災後の対応等の意思決定に時間を要し、住居の修繕等が遅れる</a:t>
            </a:r>
          </a:p>
          <a:p>
            <a:pPr marL="171450" indent="-171450">
              <a:spcAft>
                <a:spcPts val="291"/>
              </a:spcAft>
              <a:buFont typeface="Wingdings" panose="05000000000000000000" pitchFamily="2" charset="2"/>
              <a:buChar char="Ø"/>
            </a:pPr>
            <a:endParaRPr kumimoji="1" lang="en-US" altLang="ja-JP" sz="900"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875D402F-C1DE-424D-FCB7-BB84978825B0}"/>
              </a:ext>
            </a:extLst>
          </p:cNvPr>
          <p:cNvSpPr txBox="1"/>
          <p:nvPr/>
        </p:nvSpPr>
        <p:spPr>
          <a:xfrm>
            <a:off x="753964" y="5029331"/>
            <a:ext cx="1532994" cy="6463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マンションでは、停電・断水等によりいわゆる「高層難民」となる上層階居住者が多数発生</a:t>
            </a:r>
            <a:endParaRPr kumimoji="1" lang="en-US" altLang="ja-JP" sz="900"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C969FFDC-BEB0-0F65-BF4D-61746D95C905}"/>
              </a:ext>
            </a:extLst>
          </p:cNvPr>
          <p:cNvSpPr txBox="1"/>
          <p:nvPr/>
        </p:nvSpPr>
        <p:spPr>
          <a:xfrm>
            <a:off x="787407" y="6603008"/>
            <a:ext cx="1503784" cy="646331"/>
          </a:xfrm>
          <a:prstGeom prst="rect">
            <a:avLst/>
          </a:prstGeom>
          <a:noFill/>
        </p:spPr>
        <p:txBody>
          <a:bodyPr wrap="square" rtlCol="0">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階段の昇降に必要な体力が低下している高齢者等は、生活を継続することが困難になる</a:t>
            </a:r>
          </a:p>
        </p:txBody>
      </p:sp>
      <p:pic>
        <p:nvPicPr>
          <p:cNvPr id="22" name="図 21" descr="ロゴ&#10;&#10;AI 生成コンテンツは誤りを含む可能性があります。">
            <a:extLst>
              <a:ext uri="{FF2B5EF4-FFF2-40B4-BE49-F238E27FC236}">
                <a16:creationId xmlns:a16="http://schemas.microsoft.com/office/drawing/2014/main" id="{F832A553-B702-8A87-0107-A1D77D128E7E}"/>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2286958" y="4862329"/>
            <a:ext cx="1133519" cy="1132720"/>
          </a:xfrm>
          <a:prstGeom prst="rect">
            <a:avLst/>
          </a:prstGeom>
        </p:spPr>
      </p:pic>
      <p:pic>
        <p:nvPicPr>
          <p:cNvPr id="41" name="図 40" descr="部屋 が含まれている画像&#10;&#10;AI 生成コンテンツは誤りを含む可能性があります。">
            <a:extLst>
              <a:ext uri="{FF2B5EF4-FFF2-40B4-BE49-F238E27FC236}">
                <a16:creationId xmlns:a16="http://schemas.microsoft.com/office/drawing/2014/main" id="{ABFE346C-9298-239A-8C6B-A83B0A38D8BE}"/>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289776" y="6361899"/>
            <a:ext cx="1245756" cy="1098538"/>
          </a:xfrm>
          <a:prstGeom prst="rect">
            <a:avLst/>
          </a:prstGeom>
        </p:spPr>
      </p:pic>
      <p:pic>
        <p:nvPicPr>
          <p:cNvPr id="43" name="図 42" descr="設計図 が含まれている画像&#10;&#10;AI 生成コンテンツは誤りを含む可能性があります。">
            <a:extLst>
              <a:ext uri="{FF2B5EF4-FFF2-40B4-BE49-F238E27FC236}">
                <a16:creationId xmlns:a16="http://schemas.microsoft.com/office/drawing/2014/main" id="{27C0098D-9B55-5D61-A494-DEA5CE5B33BB}"/>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5958752" y="5299234"/>
            <a:ext cx="655233" cy="569646"/>
          </a:xfrm>
          <a:prstGeom prst="rect">
            <a:avLst/>
          </a:prstGeom>
        </p:spPr>
      </p:pic>
      <p:pic>
        <p:nvPicPr>
          <p:cNvPr id="51" name="図 50" descr="家具, 戸棚, テーブル, デスク が含まれている画像&#10;&#10;AI 生成コンテンツは誤りを含む可能性があります。">
            <a:extLst>
              <a:ext uri="{FF2B5EF4-FFF2-40B4-BE49-F238E27FC236}">
                <a16:creationId xmlns:a16="http://schemas.microsoft.com/office/drawing/2014/main" id="{263E98AE-D6B0-5682-99FF-1D8EAA0CE22E}"/>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5767207" y="3367708"/>
            <a:ext cx="1147365" cy="1147365"/>
          </a:xfrm>
          <a:prstGeom prst="rect">
            <a:avLst/>
          </a:prstGeom>
        </p:spPr>
      </p:pic>
      <p:pic>
        <p:nvPicPr>
          <p:cNvPr id="56" name="図 55" descr="座る, 光, ストリート, テーブル が含まれている画像&#10;&#10;AI 生成コンテンツは誤りを含む可能性があります。">
            <a:extLst>
              <a:ext uri="{FF2B5EF4-FFF2-40B4-BE49-F238E27FC236}">
                <a16:creationId xmlns:a16="http://schemas.microsoft.com/office/drawing/2014/main" id="{BA43A720-DB7D-7E46-204A-FB16051BCCD4}"/>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5469427" y="4174697"/>
            <a:ext cx="606565" cy="606565"/>
          </a:xfrm>
          <a:prstGeom prst="rect">
            <a:avLst/>
          </a:prstGeom>
        </p:spPr>
      </p:pic>
      <p:pic>
        <p:nvPicPr>
          <p:cNvPr id="60" name="図 59" descr="テキスト&#10;&#10;AI 生成コンテンツは誤りを含む可能性があります。">
            <a:extLst>
              <a:ext uri="{FF2B5EF4-FFF2-40B4-BE49-F238E27FC236}">
                <a16:creationId xmlns:a16="http://schemas.microsoft.com/office/drawing/2014/main" id="{CA20AB89-76DF-C29F-56D4-6EA82732B27B}"/>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5374608" y="1853146"/>
            <a:ext cx="976098" cy="976098"/>
          </a:xfrm>
          <a:prstGeom prst="rect">
            <a:avLst/>
          </a:prstGeom>
        </p:spPr>
      </p:pic>
      <p:pic>
        <p:nvPicPr>
          <p:cNvPr id="63" name="図 62" descr="アイコン が含まれている画像&#10;&#10;AI 生成コンテンツは誤りを含む可能性があります。">
            <a:extLst>
              <a:ext uri="{FF2B5EF4-FFF2-40B4-BE49-F238E27FC236}">
                <a16:creationId xmlns:a16="http://schemas.microsoft.com/office/drawing/2014/main" id="{A1708B01-1323-714E-0538-01F09D21072A}"/>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6121308" y="2588004"/>
            <a:ext cx="398063" cy="357977"/>
          </a:xfrm>
          <a:prstGeom prst="rect">
            <a:avLst/>
          </a:prstGeom>
        </p:spPr>
      </p:pic>
      <p:pic>
        <p:nvPicPr>
          <p:cNvPr id="65" name="図 64" descr="文字の書かれた紙&#10;&#10;AI 生成コンテンツは誤りを含む可能性があります。">
            <a:extLst>
              <a:ext uri="{FF2B5EF4-FFF2-40B4-BE49-F238E27FC236}">
                <a16:creationId xmlns:a16="http://schemas.microsoft.com/office/drawing/2014/main" id="{F7F815F9-0717-1390-AA15-72A595F9D4A8}"/>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6083774" y="1889611"/>
            <a:ext cx="700176" cy="700176"/>
          </a:xfrm>
          <a:prstGeom prst="rect">
            <a:avLst/>
          </a:prstGeom>
        </p:spPr>
      </p:pic>
      <p:pic>
        <p:nvPicPr>
          <p:cNvPr id="69" name="図 68" descr="ロゴ&#10;&#10;AI 生成コンテンツは誤りを含む可能性があります。">
            <a:extLst>
              <a:ext uri="{FF2B5EF4-FFF2-40B4-BE49-F238E27FC236}">
                <a16:creationId xmlns:a16="http://schemas.microsoft.com/office/drawing/2014/main" id="{A21C93D7-CAA6-BDBF-0729-0548BDCBFCFA}"/>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6031717" y="1428515"/>
            <a:ext cx="624148" cy="624148"/>
          </a:xfrm>
          <a:prstGeom prst="rect">
            <a:avLst/>
          </a:prstGeom>
        </p:spPr>
      </p:pic>
      <p:pic>
        <p:nvPicPr>
          <p:cNvPr id="73" name="図 72" descr="おもちゃ が含まれている画像&#10;&#10;AI 生成コンテンツは誤りを含む可能性があります。">
            <a:extLst>
              <a:ext uri="{FF2B5EF4-FFF2-40B4-BE49-F238E27FC236}">
                <a16:creationId xmlns:a16="http://schemas.microsoft.com/office/drawing/2014/main" id="{BC0624E8-B76C-EDBA-FD06-74FB9DDAB41A}"/>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5469427" y="6416441"/>
            <a:ext cx="1225520" cy="875371"/>
          </a:xfrm>
          <a:prstGeom prst="rect">
            <a:avLst/>
          </a:prstGeom>
        </p:spPr>
      </p:pic>
      <p:pic>
        <p:nvPicPr>
          <p:cNvPr id="76" name="図 75" descr="ダイアグラム&#10;&#10;AI 生成コンテンツは誤りを含む可能性があります。">
            <a:extLst>
              <a:ext uri="{FF2B5EF4-FFF2-40B4-BE49-F238E27FC236}">
                <a16:creationId xmlns:a16="http://schemas.microsoft.com/office/drawing/2014/main" id="{3F62F46E-481C-DF35-067E-78BA2AEA4528}"/>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2513799" y="7560306"/>
            <a:ext cx="1150380" cy="1149569"/>
          </a:xfrm>
          <a:prstGeom prst="rect">
            <a:avLst/>
          </a:prstGeom>
        </p:spPr>
      </p:pic>
      <p:sp>
        <p:nvSpPr>
          <p:cNvPr id="23" name="テキスト ボックス 22">
            <a:extLst>
              <a:ext uri="{FF2B5EF4-FFF2-40B4-BE49-F238E27FC236}">
                <a16:creationId xmlns:a16="http://schemas.microsoft.com/office/drawing/2014/main" id="{D467BF66-D5E9-0F6A-BD6A-34155DFEC441}"/>
              </a:ext>
            </a:extLst>
          </p:cNvPr>
          <p:cNvSpPr txBox="1"/>
          <p:nvPr/>
        </p:nvSpPr>
        <p:spPr>
          <a:xfrm>
            <a:off x="3753518" y="1765274"/>
            <a:ext cx="1811537" cy="1000274"/>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管理組合等への防災備蓄倉庫の設置提案</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ボックス内容（飲料水・簡易トイレ等）の定期点検・補充</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閉じ込め時の対応方法の家族・住民間での共有</a:t>
            </a:r>
          </a:p>
        </p:txBody>
      </p:sp>
      <p:sp>
        <p:nvSpPr>
          <p:cNvPr id="36" name="テキスト ボックス 35">
            <a:extLst>
              <a:ext uri="{FF2B5EF4-FFF2-40B4-BE49-F238E27FC236}">
                <a16:creationId xmlns:a16="http://schemas.microsoft.com/office/drawing/2014/main" id="{F8F69E66-370F-851E-E1E2-2185C3015064}"/>
              </a:ext>
            </a:extLst>
          </p:cNvPr>
          <p:cNvSpPr txBox="1"/>
          <p:nvPr/>
        </p:nvSpPr>
        <p:spPr>
          <a:xfrm>
            <a:off x="3777123" y="4981686"/>
            <a:ext cx="2147111" cy="861774"/>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ローリングストックによる備蓄や非常持ち出し袋の準備</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管理組合と連携した防災マニュアルの検討</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マンション内の情報共有手段の確認</a:t>
            </a:r>
          </a:p>
        </p:txBody>
      </p:sp>
      <p:sp>
        <p:nvSpPr>
          <p:cNvPr id="39" name="テキスト ボックス 38">
            <a:extLst>
              <a:ext uri="{FF2B5EF4-FFF2-40B4-BE49-F238E27FC236}">
                <a16:creationId xmlns:a16="http://schemas.microsoft.com/office/drawing/2014/main" id="{D02EDD49-8D94-A8E7-DC1C-4A3B6DA54C47}"/>
              </a:ext>
            </a:extLst>
          </p:cNvPr>
          <p:cNvSpPr txBox="1"/>
          <p:nvPr/>
        </p:nvSpPr>
        <p:spPr>
          <a:xfrm>
            <a:off x="3738702" y="3354582"/>
            <a:ext cx="1990495" cy="1177245"/>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固定物にしがみつくなどの地震時の対応行動を学ぶ</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家具・家電の壁や床への固定により転倒・落下を防止</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ガラス飛散防止フィルムの貼付</a:t>
            </a: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家具固定講習会や防災訓練に参加して事前防災対策</a:t>
            </a:r>
          </a:p>
        </p:txBody>
      </p:sp>
      <p:sp>
        <p:nvSpPr>
          <p:cNvPr id="44" name="テキスト ボックス 43">
            <a:extLst>
              <a:ext uri="{FF2B5EF4-FFF2-40B4-BE49-F238E27FC236}">
                <a16:creationId xmlns:a16="http://schemas.microsoft.com/office/drawing/2014/main" id="{6CED65C0-EE44-EC7D-C45B-B5C0A540E9B1}"/>
              </a:ext>
            </a:extLst>
          </p:cNvPr>
          <p:cNvSpPr txBox="1"/>
          <p:nvPr/>
        </p:nvSpPr>
        <p:spPr>
          <a:xfrm>
            <a:off x="3738702" y="6389256"/>
            <a:ext cx="1854073" cy="861774"/>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要配慮者の見守り体制の構築</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滑り止めマットや段差目印テープの設置</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事前の話し合いにより、親族や知人宅への縁故避難</a:t>
            </a:r>
          </a:p>
        </p:txBody>
      </p:sp>
      <p:sp>
        <p:nvSpPr>
          <p:cNvPr id="55" name="テキスト ボックス 54">
            <a:extLst>
              <a:ext uri="{FF2B5EF4-FFF2-40B4-BE49-F238E27FC236}">
                <a16:creationId xmlns:a16="http://schemas.microsoft.com/office/drawing/2014/main" id="{EDFE3EC2-3684-D740-EAB4-906F4C7EE920}"/>
              </a:ext>
            </a:extLst>
          </p:cNvPr>
          <p:cNvSpPr txBox="1"/>
          <p:nvPr/>
        </p:nvSpPr>
        <p:spPr>
          <a:xfrm>
            <a:off x="3747371" y="7744649"/>
            <a:ext cx="3105725" cy="584775"/>
          </a:xfrm>
          <a:prstGeom prst="rect">
            <a:avLst/>
          </a:prstGeom>
          <a:noFill/>
        </p:spPr>
        <p:txBody>
          <a:bodyPr wrap="square">
            <a:spAutoFit/>
          </a:bodyPr>
          <a:lstStyle/>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災害時の対応に関連する勉強会・説明会の開催の検討</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防災マニュアル・連絡網の整備</a:t>
            </a:r>
            <a:endParaRPr kumimoji="1" lang="en-US" altLang="ja-JP" sz="900" dirty="0">
              <a:latin typeface="BIZ UDPゴシック" panose="020B0400000000000000" pitchFamily="50" charset="-128"/>
              <a:ea typeface="BIZ UDPゴシック" panose="020B0400000000000000" pitchFamily="50" charset="-128"/>
            </a:endParaRPr>
          </a:p>
          <a:p>
            <a:pPr marL="171450" indent="-171450">
              <a:spcAft>
                <a:spcPts val="291"/>
              </a:spcAft>
              <a:buFont typeface="Wingdings" panose="05000000000000000000" pitchFamily="2" charset="2"/>
              <a:buChar char="Ø"/>
            </a:pPr>
            <a:r>
              <a:rPr kumimoji="1" lang="ja-JP" altLang="en-US" sz="900" dirty="0">
                <a:latin typeface="BIZ UDPゴシック" panose="020B0400000000000000" pitchFamily="50" charset="-128"/>
                <a:ea typeface="BIZ UDPゴシック" panose="020B0400000000000000" pitchFamily="50" charset="-128"/>
              </a:rPr>
              <a:t>防災訓練・備蓄の実施</a:t>
            </a:r>
          </a:p>
        </p:txBody>
      </p:sp>
      <p:cxnSp>
        <p:nvCxnSpPr>
          <p:cNvPr id="15" name="直線コネクタ 14">
            <a:extLst>
              <a:ext uri="{FF2B5EF4-FFF2-40B4-BE49-F238E27FC236}">
                <a16:creationId xmlns:a16="http://schemas.microsoft.com/office/drawing/2014/main" id="{E4A21E50-E50A-D539-67BC-57FB103C8DD4}"/>
              </a:ext>
            </a:extLst>
          </p:cNvPr>
          <p:cNvCxnSpPr/>
          <p:nvPr/>
        </p:nvCxnSpPr>
        <p:spPr>
          <a:xfrm>
            <a:off x="806567" y="3109831"/>
            <a:ext cx="5802198" cy="0"/>
          </a:xfrm>
          <a:prstGeom prst="line">
            <a:avLst/>
          </a:prstGeom>
          <a:ln w="6350">
            <a:solidFill>
              <a:schemeClr val="bg1">
                <a:lumMod val="75000"/>
              </a:schemeClr>
            </a:solidFill>
            <a:prstDash val="dash"/>
          </a:ln>
        </p:spPr>
        <p:style>
          <a:lnRef idx="2">
            <a:schemeClr val="accent1"/>
          </a:lnRef>
          <a:fillRef idx="0">
            <a:schemeClr val="accent1"/>
          </a:fillRef>
          <a:effectRef idx="1">
            <a:schemeClr val="accent1"/>
          </a:effectRef>
          <a:fontRef idx="minor">
            <a:schemeClr val="tx1"/>
          </a:fontRef>
        </p:style>
      </p:cxnSp>
      <p:pic>
        <p:nvPicPr>
          <p:cNvPr id="37" name="図 36" descr="挿絵 が含まれている画像&#10;&#10;AI 生成コンテンツは誤りを含む可能性があります。">
            <a:extLst>
              <a:ext uri="{FF2B5EF4-FFF2-40B4-BE49-F238E27FC236}">
                <a16:creationId xmlns:a16="http://schemas.microsoft.com/office/drawing/2014/main" id="{CCDCD2B5-0E43-C4A7-EFAE-722A05A51462}"/>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5405120" y="7969813"/>
            <a:ext cx="1203645" cy="586326"/>
          </a:xfrm>
          <a:prstGeom prst="rect">
            <a:avLst/>
          </a:prstGeom>
        </p:spPr>
      </p:pic>
      <p:pic>
        <p:nvPicPr>
          <p:cNvPr id="74" name="図 73">
            <a:extLst>
              <a:ext uri="{FF2B5EF4-FFF2-40B4-BE49-F238E27FC236}">
                <a16:creationId xmlns:a16="http://schemas.microsoft.com/office/drawing/2014/main" id="{6ED4BADB-5BD2-3ABF-231E-DA4D66960575}"/>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5565055" y="1510167"/>
            <a:ext cx="387300" cy="318527"/>
          </a:xfrm>
          <a:prstGeom prst="rect">
            <a:avLst/>
          </a:prstGeom>
        </p:spPr>
      </p:pic>
      <p:pic>
        <p:nvPicPr>
          <p:cNvPr id="77" name="図 76">
            <a:extLst>
              <a:ext uri="{FF2B5EF4-FFF2-40B4-BE49-F238E27FC236}">
                <a16:creationId xmlns:a16="http://schemas.microsoft.com/office/drawing/2014/main" id="{618821DC-C09D-EE98-FEE3-08B33A253545}"/>
              </a:ext>
            </a:extLst>
          </p:cNvPr>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4673304" y="3090810"/>
            <a:ext cx="387300" cy="318527"/>
          </a:xfrm>
          <a:prstGeom prst="rect">
            <a:avLst/>
          </a:prstGeom>
        </p:spPr>
      </p:pic>
      <p:pic>
        <p:nvPicPr>
          <p:cNvPr id="78" name="図 77">
            <a:extLst>
              <a:ext uri="{FF2B5EF4-FFF2-40B4-BE49-F238E27FC236}">
                <a16:creationId xmlns:a16="http://schemas.microsoft.com/office/drawing/2014/main" id="{BF1680F6-9FCF-AECF-5EE1-B6C52341E664}"/>
              </a:ext>
            </a:extLst>
          </p:cNvPr>
          <p:cNvPicPr>
            <a:picLocks noChangeAspect="1"/>
          </p:cNvPicPr>
          <p:nvPr/>
        </p:nvPicPr>
        <p:blipFill>
          <a:blip r:embed="rId18" cstate="screen">
            <a:extLst>
              <a:ext uri="{28A0092B-C50C-407E-A947-70E740481C1C}">
                <a14:useLocalDpi xmlns:a14="http://schemas.microsoft.com/office/drawing/2010/main"/>
              </a:ext>
            </a:extLst>
          </a:blip>
          <a:stretch>
            <a:fillRect/>
          </a:stretch>
        </p:blipFill>
        <p:spPr>
          <a:xfrm>
            <a:off x="5958753" y="5013847"/>
            <a:ext cx="387300" cy="318527"/>
          </a:xfrm>
          <a:prstGeom prst="rect">
            <a:avLst/>
          </a:prstGeom>
        </p:spPr>
      </p:pic>
      <p:pic>
        <p:nvPicPr>
          <p:cNvPr id="79" name="図 78">
            <a:extLst>
              <a:ext uri="{FF2B5EF4-FFF2-40B4-BE49-F238E27FC236}">
                <a16:creationId xmlns:a16="http://schemas.microsoft.com/office/drawing/2014/main" id="{223E16B9-4C7A-05FA-B04F-97283656BB39}"/>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6031717" y="6165894"/>
            <a:ext cx="387300" cy="318527"/>
          </a:xfrm>
          <a:prstGeom prst="rect">
            <a:avLst/>
          </a:prstGeom>
        </p:spPr>
      </p:pic>
      <p:pic>
        <p:nvPicPr>
          <p:cNvPr id="80" name="図 79">
            <a:extLst>
              <a:ext uri="{FF2B5EF4-FFF2-40B4-BE49-F238E27FC236}">
                <a16:creationId xmlns:a16="http://schemas.microsoft.com/office/drawing/2014/main" id="{AD8DF381-09AC-0E5F-AAC9-8126E57AC9DE}"/>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5751315" y="7527781"/>
            <a:ext cx="387300" cy="318527"/>
          </a:xfrm>
          <a:prstGeom prst="rect">
            <a:avLst/>
          </a:prstGeom>
        </p:spPr>
      </p:pic>
      <p:sp>
        <p:nvSpPr>
          <p:cNvPr id="42" name="テキスト ボックス 41">
            <a:extLst>
              <a:ext uri="{FF2B5EF4-FFF2-40B4-BE49-F238E27FC236}">
                <a16:creationId xmlns:a16="http://schemas.microsoft.com/office/drawing/2014/main" id="{73708828-3524-5D36-A1A4-F9E85B783B8E}"/>
              </a:ext>
            </a:extLst>
          </p:cNvPr>
          <p:cNvSpPr txBox="1"/>
          <p:nvPr/>
        </p:nvSpPr>
        <p:spPr>
          <a:xfrm>
            <a:off x="1056452" y="2860770"/>
            <a:ext cx="2831270"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閉じ込められた場合、すぐに救助が来ない可能性</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F6FD0F17-B92C-0B26-FADA-C7F0599A7077}"/>
              </a:ext>
            </a:extLst>
          </p:cNvPr>
          <p:cNvSpPr txBox="1"/>
          <p:nvPr/>
        </p:nvSpPr>
        <p:spPr>
          <a:xfrm>
            <a:off x="3956112" y="2777540"/>
            <a:ext cx="1733599"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防災備蓄ボックスの設置により、</a:t>
            </a:r>
            <a:endParaRPr lang="en-US" altLang="ja-JP" sz="900" b="1" dirty="0">
              <a:latin typeface="Meiryo UI" panose="020B0604030504040204" pitchFamily="50" charset="-128"/>
              <a:ea typeface="Meiryo UI" panose="020B0604030504040204" pitchFamily="50" charset="-128"/>
            </a:endParaRPr>
          </a:p>
          <a:p>
            <a:pPr marL="142875" algn="l" fontAlgn="ctr"/>
            <a:r>
              <a:rPr lang="ja-JP" altLang="en-US" sz="900" b="1" dirty="0">
                <a:latin typeface="Meiryo UI" panose="020B0604030504040204" pitchFamily="50" charset="-128"/>
                <a:ea typeface="Meiryo UI" panose="020B0604030504040204" pitchFamily="50" charset="-128"/>
              </a:rPr>
              <a:t>救助まで安心して待機</a:t>
            </a:r>
            <a:endParaRPr lang="ja-JP" altLang="ja-JP" sz="900" b="1" dirty="0">
              <a:latin typeface="Meiryo UI" panose="020B0604030504040204" pitchFamily="50" charset="-128"/>
              <a:ea typeface="Meiryo UI" panose="020B0604030504040204" pitchFamily="50" charset="-128"/>
            </a:endParaRPr>
          </a:p>
        </p:txBody>
      </p:sp>
      <p:pic>
        <p:nvPicPr>
          <p:cNvPr id="57" name="図 56">
            <a:extLst>
              <a:ext uri="{FF2B5EF4-FFF2-40B4-BE49-F238E27FC236}">
                <a16:creationId xmlns:a16="http://schemas.microsoft.com/office/drawing/2014/main" id="{B27F8438-C5B4-83B5-F2E5-0E37BF1629A4}"/>
              </a:ext>
            </a:extLst>
          </p:cNvPr>
          <p:cNvPicPr>
            <a:picLocks noChangeAspect="1"/>
          </p:cNvPicPr>
          <p:nvPr/>
        </p:nvPicPr>
        <p:blipFill>
          <a:blip r:embed="rId19" cstate="screen">
            <a:extLst>
              <a:ext uri="{28A0092B-C50C-407E-A947-70E740481C1C}">
                <a14:useLocalDpi xmlns:a14="http://schemas.microsoft.com/office/drawing/2010/main"/>
              </a:ext>
            </a:extLst>
          </a:blip>
          <a:stretch>
            <a:fillRect/>
          </a:stretch>
        </p:blipFill>
        <p:spPr>
          <a:xfrm>
            <a:off x="3742292" y="2709926"/>
            <a:ext cx="353076" cy="373845"/>
          </a:xfrm>
          <a:prstGeom prst="rect">
            <a:avLst/>
          </a:prstGeom>
        </p:spPr>
      </p:pic>
      <p:sp>
        <p:nvSpPr>
          <p:cNvPr id="62" name="テキスト ボックス 61">
            <a:extLst>
              <a:ext uri="{FF2B5EF4-FFF2-40B4-BE49-F238E27FC236}">
                <a16:creationId xmlns:a16="http://schemas.microsoft.com/office/drawing/2014/main" id="{BB28C986-2DF2-257D-DD23-69877463ACE8}"/>
              </a:ext>
            </a:extLst>
          </p:cNvPr>
          <p:cNvSpPr txBox="1"/>
          <p:nvPr/>
        </p:nvSpPr>
        <p:spPr>
          <a:xfrm>
            <a:off x="869206" y="4564327"/>
            <a:ext cx="2915684"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高層階では揺れが増幅し、家具転倒等のリスクが高い</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81" name="テキスト ボックス 80">
            <a:extLst>
              <a:ext uri="{FF2B5EF4-FFF2-40B4-BE49-F238E27FC236}">
                <a16:creationId xmlns:a16="http://schemas.microsoft.com/office/drawing/2014/main" id="{F6932271-6890-925A-7CB8-30C59B5148A7}"/>
              </a:ext>
            </a:extLst>
          </p:cNvPr>
          <p:cNvSpPr txBox="1"/>
          <p:nvPr/>
        </p:nvSpPr>
        <p:spPr>
          <a:xfrm>
            <a:off x="3943795" y="4482337"/>
            <a:ext cx="1289245"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家具の転倒・落下等を防ぎ、被害を低減</a:t>
            </a:r>
            <a:endParaRPr lang="ja-JP" altLang="ja-JP" sz="900" b="1" dirty="0">
              <a:latin typeface="Meiryo UI" panose="020B0604030504040204" pitchFamily="50" charset="-128"/>
              <a:ea typeface="Meiryo UI" panose="020B0604030504040204" pitchFamily="50" charset="-128"/>
            </a:endParaRPr>
          </a:p>
        </p:txBody>
      </p:sp>
      <p:pic>
        <p:nvPicPr>
          <p:cNvPr id="82" name="図 81">
            <a:extLst>
              <a:ext uri="{FF2B5EF4-FFF2-40B4-BE49-F238E27FC236}">
                <a16:creationId xmlns:a16="http://schemas.microsoft.com/office/drawing/2014/main" id="{2D532EED-36D6-C4A9-DAD5-154B8F5A8CD2}"/>
              </a:ext>
            </a:extLst>
          </p:cNvPr>
          <p:cNvPicPr>
            <a:picLocks noChangeAspect="1"/>
          </p:cNvPicPr>
          <p:nvPr/>
        </p:nvPicPr>
        <p:blipFill>
          <a:blip r:embed="rId19" cstate="screen">
            <a:extLst>
              <a:ext uri="{28A0092B-C50C-407E-A947-70E740481C1C}">
                <a14:useLocalDpi xmlns:a14="http://schemas.microsoft.com/office/drawing/2010/main"/>
              </a:ext>
            </a:extLst>
          </a:blip>
          <a:stretch>
            <a:fillRect/>
          </a:stretch>
        </p:blipFill>
        <p:spPr>
          <a:xfrm>
            <a:off x="3729975" y="4427874"/>
            <a:ext cx="353076" cy="373845"/>
          </a:xfrm>
          <a:prstGeom prst="rect">
            <a:avLst/>
          </a:prstGeom>
        </p:spPr>
      </p:pic>
      <p:sp>
        <p:nvSpPr>
          <p:cNvPr id="83" name="テキスト ボックス 82">
            <a:extLst>
              <a:ext uri="{FF2B5EF4-FFF2-40B4-BE49-F238E27FC236}">
                <a16:creationId xmlns:a16="http://schemas.microsoft.com/office/drawing/2014/main" id="{96E75EFA-131C-EE05-AD58-0991AE1B4424}"/>
              </a:ext>
            </a:extLst>
          </p:cNvPr>
          <p:cNvSpPr txBox="1"/>
          <p:nvPr/>
        </p:nvSpPr>
        <p:spPr>
          <a:xfrm>
            <a:off x="878604" y="5977397"/>
            <a:ext cx="3068002"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エレベータが停止した場合、「高層難民」になる可能性</a:t>
            </a:r>
            <a:endParaRPr lang="en-US" altLang="ja-JP" sz="900" b="1" dirty="0">
              <a:highlight>
                <a:srgbClr val="FFFF00"/>
              </a:highlight>
              <a:latin typeface="Meiryo UI" panose="020B0604030504040204" pitchFamily="50" charset="-128"/>
              <a:ea typeface="Meiryo UI" panose="020B0604030504040204" pitchFamily="50" charset="-128"/>
            </a:endParaRPr>
          </a:p>
        </p:txBody>
      </p:sp>
      <p:pic>
        <p:nvPicPr>
          <p:cNvPr id="84" name="図 83">
            <a:extLst>
              <a:ext uri="{FF2B5EF4-FFF2-40B4-BE49-F238E27FC236}">
                <a16:creationId xmlns:a16="http://schemas.microsoft.com/office/drawing/2014/main" id="{E5AFEC76-40E9-42C3-36AE-6E55E5240620}"/>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6258293" y="5009473"/>
            <a:ext cx="387300" cy="318527"/>
          </a:xfrm>
          <a:prstGeom prst="rect">
            <a:avLst/>
          </a:prstGeom>
        </p:spPr>
      </p:pic>
      <p:sp>
        <p:nvSpPr>
          <p:cNvPr id="85" name="テキスト ボックス 84">
            <a:extLst>
              <a:ext uri="{FF2B5EF4-FFF2-40B4-BE49-F238E27FC236}">
                <a16:creationId xmlns:a16="http://schemas.microsoft.com/office/drawing/2014/main" id="{B2DC4F87-E545-0F84-5B29-1516BAE078AB}"/>
              </a:ext>
            </a:extLst>
          </p:cNvPr>
          <p:cNvSpPr txBox="1"/>
          <p:nvPr/>
        </p:nvSpPr>
        <p:spPr>
          <a:xfrm>
            <a:off x="3943795" y="5871763"/>
            <a:ext cx="1289245"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備蓄により、エレベータ停止時にも生活可能</a:t>
            </a:r>
            <a:endParaRPr lang="ja-JP" altLang="ja-JP" sz="900" b="1" dirty="0">
              <a:latin typeface="Meiryo UI" panose="020B0604030504040204" pitchFamily="50" charset="-128"/>
              <a:ea typeface="Meiryo UI" panose="020B0604030504040204" pitchFamily="50" charset="-128"/>
            </a:endParaRPr>
          </a:p>
        </p:txBody>
      </p:sp>
      <p:pic>
        <p:nvPicPr>
          <p:cNvPr id="86" name="図 85">
            <a:extLst>
              <a:ext uri="{FF2B5EF4-FFF2-40B4-BE49-F238E27FC236}">
                <a16:creationId xmlns:a16="http://schemas.microsoft.com/office/drawing/2014/main" id="{92EB226D-524B-F1EE-A24C-FB5DCF407C4A}"/>
              </a:ext>
            </a:extLst>
          </p:cNvPr>
          <p:cNvPicPr>
            <a:picLocks noChangeAspect="1"/>
          </p:cNvPicPr>
          <p:nvPr/>
        </p:nvPicPr>
        <p:blipFill>
          <a:blip r:embed="rId19" cstate="screen">
            <a:extLst>
              <a:ext uri="{28A0092B-C50C-407E-A947-70E740481C1C}">
                <a14:useLocalDpi xmlns:a14="http://schemas.microsoft.com/office/drawing/2010/main"/>
              </a:ext>
            </a:extLst>
          </a:blip>
          <a:stretch>
            <a:fillRect/>
          </a:stretch>
        </p:blipFill>
        <p:spPr>
          <a:xfrm>
            <a:off x="3729975" y="5817300"/>
            <a:ext cx="353076" cy="373845"/>
          </a:xfrm>
          <a:prstGeom prst="rect">
            <a:avLst/>
          </a:prstGeom>
        </p:spPr>
      </p:pic>
      <p:sp>
        <p:nvSpPr>
          <p:cNvPr id="87" name="テキスト ボックス 86">
            <a:extLst>
              <a:ext uri="{FF2B5EF4-FFF2-40B4-BE49-F238E27FC236}">
                <a16:creationId xmlns:a16="http://schemas.microsoft.com/office/drawing/2014/main" id="{F34D69FA-0C2F-3B91-51B3-573665883E1E}"/>
              </a:ext>
            </a:extLst>
          </p:cNvPr>
          <p:cNvSpPr txBox="1"/>
          <p:nvPr/>
        </p:nvSpPr>
        <p:spPr>
          <a:xfrm>
            <a:off x="1179848" y="7302965"/>
            <a:ext cx="2769170"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高層階の要配慮者は、特に生活が困難になる</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88" name="テキスト ボックス 87">
            <a:extLst>
              <a:ext uri="{FF2B5EF4-FFF2-40B4-BE49-F238E27FC236}">
                <a16:creationId xmlns:a16="http://schemas.microsoft.com/office/drawing/2014/main" id="{BC209BB0-5321-EC97-C1A2-37B1E08B3F0D}"/>
              </a:ext>
            </a:extLst>
          </p:cNvPr>
          <p:cNvSpPr txBox="1"/>
          <p:nvPr/>
        </p:nvSpPr>
        <p:spPr>
          <a:xfrm>
            <a:off x="3943796" y="7229649"/>
            <a:ext cx="1267115"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マンションの防災活動、</a:t>
            </a:r>
            <a:endParaRPr lang="en-US" altLang="ja-JP" sz="900" b="1" dirty="0">
              <a:latin typeface="Meiryo UI" panose="020B0604030504040204" pitchFamily="50" charset="-128"/>
              <a:ea typeface="Meiryo UI" panose="020B0604030504040204" pitchFamily="50" charset="-128"/>
            </a:endParaRPr>
          </a:p>
          <a:p>
            <a:pPr marL="142875" algn="l" fontAlgn="ctr"/>
            <a:r>
              <a:rPr lang="ja-JP" altLang="en-US" sz="900" b="1" dirty="0">
                <a:latin typeface="Meiryo UI" panose="020B0604030504040204" pitchFamily="50" charset="-128"/>
                <a:ea typeface="Meiryo UI" panose="020B0604030504040204" pitchFamily="50" charset="-128"/>
              </a:rPr>
              <a:t>助け合にいより生活</a:t>
            </a:r>
            <a:endParaRPr lang="ja-JP" altLang="ja-JP" sz="900" b="1" dirty="0">
              <a:latin typeface="Meiryo UI" panose="020B0604030504040204" pitchFamily="50" charset="-128"/>
              <a:ea typeface="Meiryo UI" panose="020B0604030504040204" pitchFamily="50" charset="-128"/>
            </a:endParaRPr>
          </a:p>
        </p:txBody>
      </p:sp>
      <p:pic>
        <p:nvPicPr>
          <p:cNvPr id="89" name="図 88">
            <a:extLst>
              <a:ext uri="{FF2B5EF4-FFF2-40B4-BE49-F238E27FC236}">
                <a16:creationId xmlns:a16="http://schemas.microsoft.com/office/drawing/2014/main" id="{D54D75DF-62FF-A603-6B9B-399781402F7C}"/>
              </a:ext>
            </a:extLst>
          </p:cNvPr>
          <p:cNvPicPr>
            <a:picLocks noChangeAspect="1"/>
          </p:cNvPicPr>
          <p:nvPr/>
        </p:nvPicPr>
        <p:blipFill>
          <a:blip r:embed="rId19" cstate="screen">
            <a:extLst>
              <a:ext uri="{28A0092B-C50C-407E-A947-70E740481C1C}">
                <a14:useLocalDpi xmlns:a14="http://schemas.microsoft.com/office/drawing/2010/main"/>
              </a:ext>
            </a:extLst>
          </a:blip>
          <a:stretch>
            <a:fillRect/>
          </a:stretch>
        </p:blipFill>
        <p:spPr>
          <a:xfrm>
            <a:off x="3729975" y="7175186"/>
            <a:ext cx="353076" cy="373845"/>
          </a:xfrm>
          <a:prstGeom prst="rect">
            <a:avLst/>
          </a:prstGeom>
        </p:spPr>
      </p:pic>
      <p:sp>
        <p:nvSpPr>
          <p:cNvPr id="90" name="テキスト ボックス 89">
            <a:extLst>
              <a:ext uri="{FF2B5EF4-FFF2-40B4-BE49-F238E27FC236}">
                <a16:creationId xmlns:a16="http://schemas.microsoft.com/office/drawing/2014/main" id="{3113D382-66AD-F1F4-E466-23E33CECF3F2}"/>
              </a:ext>
            </a:extLst>
          </p:cNvPr>
          <p:cNvSpPr txBox="1"/>
          <p:nvPr/>
        </p:nvSpPr>
        <p:spPr>
          <a:xfrm>
            <a:off x="3943796" y="8587615"/>
            <a:ext cx="2410006" cy="276999"/>
          </a:xfrm>
          <a:prstGeom prst="rect">
            <a:avLst/>
          </a:prstGeom>
          <a:solidFill>
            <a:schemeClr val="accent6">
              <a:lumMod val="20000"/>
              <a:lumOff val="80000"/>
            </a:schemeClr>
          </a:solidFill>
          <a:ln>
            <a:solidFill>
              <a:schemeClr val="accent3"/>
            </a:solidFill>
          </a:ln>
        </p:spPr>
        <p:txBody>
          <a:bodyPr wrap="square" lIns="36000" tIns="0" rIns="0" bIns="0" anchor="ctr" anchorCtr="0">
            <a:spAutoFit/>
          </a:bodyPr>
          <a:lstStyle/>
          <a:p>
            <a:pPr marL="142875" algn="l" fontAlgn="ctr"/>
            <a:r>
              <a:rPr lang="ja-JP" altLang="en-US" sz="900" b="1" dirty="0">
                <a:latin typeface="Meiryo UI" panose="020B0604030504040204" pitchFamily="50" charset="-128"/>
                <a:ea typeface="Meiryo UI" panose="020B0604030504040204" pitchFamily="50" charset="-128"/>
              </a:rPr>
              <a:t>日頃から被災した場合の対応を話し合うことで、早期の生活再建</a:t>
            </a:r>
            <a:endParaRPr lang="ja-JP" altLang="ja-JP" sz="900" b="1" dirty="0">
              <a:latin typeface="Meiryo UI" panose="020B0604030504040204" pitchFamily="50" charset="-128"/>
              <a:ea typeface="Meiryo UI" panose="020B0604030504040204" pitchFamily="50" charset="-128"/>
            </a:endParaRPr>
          </a:p>
        </p:txBody>
      </p:sp>
      <p:pic>
        <p:nvPicPr>
          <p:cNvPr id="91" name="図 90">
            <a:extLst>
              <a:ext uri="{FF2B5EF4-FFF2-40B4-BE49-F238E27FC236}">
                <a16:creationId xmlns:a16="http://schemas.microsoft.com/office/drawing/2014/main" id="{5730179B-CE3A-5180-0F97-A936ADDAC0DC}"/>
              </a:ext>
            </a:extLst>
          </p:cNvPr>
          <p:cNvPicPr>
            <a:picLocks noChangeAspect="1"/>
          </p:cNvPicPr>
          <p:nvPr/>
        </p:nvPicPr>
        <p:blipFill>
          <a:blip r:embed="rId19" cstate="screen">
            <a:extLst>
              <a:ext uri="{28A0092B-C50C-407E-A947-70E740481C1C}">
                <a14:useLocalDpi xmlns:a14="http://schemas.microsoft.com/office/drawing/2010/main"/>
              </a:ext>
            </a:extLst>
          </a:blip>
          <a:stretch>
            <a:fillRect/>
          </a:stretch>
        </p:blipFill>
        <p:spPr>
          <a:xfrm>
            <a:off x="3729975" y="8533152"/>
            <a:ext cx="353076" cy="373845"/>
          </a:xfrm>
          <a:prstGeom prst="rect">
            <a:avLst/>
          </a:prstGeom>
        </p:spPr>
      </p:pic>
      <p:sp>
        <p:nvSpPr>
          <p:cNvPr id="92" name="テキスト ボックス 91">
            <a:extLst>
              <a:ext uri="{FF2B5EF4-FFF2-40B4-BE49-F238E27FC236}">
                <a16:creationId xmlns:a16="http://schemas.microsoft.com/office/drawing/2014/main" id="{7DDEB0D9-F224-90DC-5CF6-F1378FB87B77}"/>
              </a:ext>
            </a:extLst>
          </p:cNvPr>
          <p:cNvSpPr txBox="1"/>
          <p:nvPr/>
        </p:nvSpPr>
        <p:spPr>
          <a:xfrm>
            <a:off x="843696" y="8617475"/>
            <a:ext cx="3142451" cy="230832"/>
          </a:xfrm>
          <a:prstGeom prst="rect">
            <a:avLst/>
          </a:prstGeom>
          <a:noFill/>
          <a:ln>
            <a:noFill/>
          </a:ln>
        </p:spPr>
        <p:txBody>
          <a:bodyPr wrap="square" lIns="36000" rIns="0">
            <a:spAutoFit/>
          </a:bodyPr>
          <a:lstStyle/>
          <a:p>
            <a:pPr marL="142875" algn="l" fontAlgn="ctr"/>
            <a:r>
              <a:rPr lang="ja-JP" altLang="en-US" sz="900" b="1" dirty="0">
                <a:highlight>
                  <a:srgbClr val="FFFF00"/>
                </a:highlight>
                <a:latin typeface="Meiryo UI" panose="020B0604030504040204" pitchFamily="50" charset="-128"/>
                <a:ea typeface="Meiryo UI" panose="020B0604030504040204" pitchFamily="50" charset="-128"/>
              </a:rPr>
              <a:t>被災した場合、合意形成に時間を要し、再建が遅れる</a:t>
            </a:r>
            <a:endParaRPr lang="en-US" altLang="ja-JP" sz="900" b="1" dirty="0">
              <a:highlight>
                <a:srgbClr val="FFFF00"/>
              </a:highlight>
              <a:latin typeface="Meiryo UI" panose="020B0604030504040204" pitchFamily="50" charset="-128"/>
              <a:ea typeface="Meiryo UI" panose="020B0604030504040204" pitchFamily="50" charset="-128"/>
            </a:endParaRPr>
          </a:p>
        </p:txBody>
      </p:sp>
      <p:sp>
        <p:nvSpPr>
          <p:cNvPr id="93" name="正方形/長方形 92">
            <a:extLst>
              <a:ext uri="{FF2B5EF4-FFF2-40B4-BE49-F238E27FC236}">
                <a16:creationId xmlns:a16="http://schemas.microsoft.com/office/drawing/2014/main" id="{2C95EF36-162B-38AC-CB3A-70EC66B9FA30}"/>
              </a:ext>
            </a:extLst>
          </p:cNvPr>
          <p:cNvSpPr/>
          <p:nvPr/>
        </p:nvSpPr>
        <p:spPr>
          <a:xfrm>
            <a:off x="3813058" y="1017938"/>
            <a:ext cx="2795707" cy="322456"/>
          </a:xfrm>
          <a:prstGeom prst="rect">
            <a:avLst/>
          </a:prstGeom>
          <a:gradFill>
            <a:gsLst>
              <a:gs pos="0">
                <a:schemeClr val="accent6">
                  <a:lumMod val="60000"/>
                  <a:lumOff val="40000"/>
                </a:schemeClr>
              </a:gs>
              <a:gs pos="100000">
                <a:schemeClr val="accent6">
                  <a:lumMod val="20000"/>
                  <a:lumOff val="8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200" b="1" dirty="0">
                <a:solidFill>
                  <a:schemeClr val="tx1"/>
                </a:solidFill>
                <a:latin typeface="BIZ UDPゴシック" panose="020B0400000000000000" pitchFamily="50" charset="-128"/>
                <a:ea typeface="BIZ UDPゴシック" panose="020B0400000000000000" pitchFamily="50" charset="-128"/>
              </a:rPr>
              <a:t>事前準備とその効果</a:t>
            </a:r>
          </a:p>
        </p:txBody>
      </p:sp>
      <p:pic>
        <p:nvPicPr>
          <p:cNvPr id="94" name="Picture 2">
            <a:extLst>
              <a:ext uri="{FF2B5EF4-FFF2-40B4-BE49-F238E27FC236}">
                <a16:creationId xmlns:a16="http://schemas.microsoft.com/office/drawing/2014/main" id="{46CA23EF-78EF-E0C1-E8A6-FF3C37051DE6}"/>
              </a:ext>
            </a:extLst>
          </p:cNvPr>
          <p:cNvPicPr>
            <a:picLocks noChangeAspect="1" noChangeArrowheads="1"/>
          </p:cNvPicPr>
          <p:nvPr/>
        </p:nvPicPr>
        <p:blipFill>
          <a:blip r:embed="rId20" cstate="screen">
            <a:extLst>
              <a:ext uri="{28A0092B-C50C-407E-A947-70E740481C1C}">
                <a14:useLocalDpi xmlns:a14="http://schemas.microsoft.com/office/drawing/2010/main"/>
              </a:ext>
            </a:extLst>
          </a:blip>
          <a:srcRect/>
          <a:stretch>
            <a:fillRect/>
          </a:stretch>
        </p:blipFill>
        <p:spPr bwMode="auto">
          <a:xfrm>
            <a:off x="5243646" y="3113231"/>
            <a:ext cx="1458182" cy="324000"/>
          </a:xfrm>
          <a:prstGeom prst="rect">
            <a:avLst/>
          </a:prstGeom>
          <a:noFill/>
          <a:extLst>
            <a:ext uri="{909E8E84-426E-40DD-AFC4-6F175D3DCCD1}">
              <a14:hiddenFill xmlns:a14="http://schemas.microsoft.com/office/drawing/2010/main">
                <a:solidFill>
                  <a:srgbClr val="FFFFFF"/>
                </a:solidFill>
              </a14:hiddenFill>
            </a:ext>
          </a:extLst>
        </p:spPr>
      </p:pic>
      <p:sp>
        <p:nvSpPr>
          <p:cNvPr id="95" name="正方形/長方形 94">
            <a:extLst>
              <a:ext uri="{FF2B5EF4-FFF2-40B4-BE49-F238E27FC236}">
                <a16:creationId xmlns:a16="http://schemas.microsoft.com/office/drawing/2014/main" id="{79BB172D-E5F6-39C8-ACBF-29300C0B0149}"/>
              </a:ext>
            </a:extLst>
          </p:cNvPr>
          <p:cNvSpPr/>
          <p:nvPr/>
        </p:nvSpPr>
        <p:spPr>
          <a:xfrm>
            <a:off x="5192385" y="3192232"/>
            <a:ext cx="1198577" cy="1530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fontAlgn="ctr">
              <a:spcBef>
                <a:spcPts val="600"/>
              </a:spcBef>
              <a:spcAft>
                <a:spcPts val="600"/>
              </a:spcAft>
            </a:pPr>
            <a:r>
              <a:rPr lang="ja-JP" altLang="en-US" sz="900" b="1" dirty="0">
                <a:solidFill>
                  <a:schemeClr val="tx1"/>
                </a:solidFill>
                <a:latin typeface="BIZ UDPゴシック" panose="020B0400000000000000" pitchFamily="50" charset="-128"/>
                <a:ea typeface="BIZ UDPゴシック" panose="020B0400000000000000" pitchFamily="50" charset="-128"/>
              </a:rPr>
              <a:t>○○市　家具固定</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p:txBody>
      </p:sp>
      <p:pic>
        <p:nvPicPr>
          <p:cNvPr id="96" name="Picture 2">
            <a:extLst>
              <a:ext uri="{FF2B5EF4-FFF2-40B4-BE49-F238E27FC236}">
                <a16:creationId xmlns:a16="http://schemas.microsoft.com/office/drawing/2014/main" id="{13B19006-32B1-6522-9810-F77EB568BAD2}"/>
              </a:ext>
            </a:extLst>
          </p:cNvPr>
          <p:cNvPicPr>
            <a:picLocks noChangeAspect="1" noChangeArrowheads="1"/>
          </p:cNvPicPr>
          <p:nvPr/>
        </p:nvPicPr>
        <p:blipFill>
          <a:blip r:embed="rId20" cstate="screen">
            <a:extLst>
              <a:ext uri="{28A0092B-C50C-407E-A947-70E740481C1C}">
                <a14:useLocalDpi xmlns:a14="http://schemas.microsoft.com/office/drawing/2010/main"/>
              </a:ext>
            </a:extLst>
          </a:blip>
          <a:srcRect/>
          <a:stretch>
            <a:fillRect/>
          </a:stretch>
        </p:blipFill>
        <p:spPr bwMode="auto">
          <a:xfrm>
            <a:off x="5262696" y="5880324"/>
            <a:ext cx="1458182" cy="324000"/>
          </a:xfrm>
          <a:prstGeom prst="rect">
            <a:avLst/>
          </a:prstGeom>
          <a:noFill/>
          <a:extLst>
            <a:ext uri="{909E8E84-426E-40DD-AFC4-6F175D3DCCD1}">
              <a14:hiddenFill xmlns:a14="http://schemas.microsoft.com/office/drawing/2010/main">
                <a:solidFill>
                  <a:srgbClr val="FFFFFF"/>
                </a:solidFill>
              </a14:hiddenFill>
            </a:ext>
          </a:extLst>
        </p:spPr>
      </p:pic>
      <p:sp>
        <p:nvSpPr>
          <p:cNvPr id="97" name="正方形/長方形 96">
            <a:extLst>
              <a:ext uri="{FF2B5EF4-FFF2-40B4-BE49-F238E27FC236}">
                <a16:creationId xmlns:a16="http://schemas.microsoft.com/office/drawing/2014/main" id="{3C2E9678-AE89-A111-B91D-4709788AED71}"/>
              </a:ext>
            </a:extLst>
          </p:cNvPr>
          <p:cNvSpPr/>
          <p:nvPr/>
        </p:nvSpPr>
        <p:spPr>
          <a:xfrm>
            <a:off x="5211435" y="5959325"/>
            <a:ext cx="1198577" cy="1530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fontAlgn="ctr">
              <a:spcBef>
                <a:spcPts val="600"/>
              </a:spcBef>
              <a:spcAft>
                <a:spcPts val="600"/>
              </a:spcAft>
            </a:pPr>
            <a:r>
              <a:rPr lang="ja-JP" altLang="en-US" sz="900" b="1" dirty="0">
                <a:solidFill>
                  <a:schemeClr val="tx1"/>
                </a:solidFill>
                <a:latin typeface="BIZ UDPゴシック" panose="020B0400000000000000" pitchFamily="50" charset="-128"/>
                <a:ea typeface="BIZ UDPゴシック" panose="020B0400000000000000" pitchFamily="50" charset="-128"/>
              </a:rPr>
              <a:t>○○市　備蓄</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p:txBody>
      </p:sp>
      <p:sp>
        <p:nvSpPr>
          <p:cNvPr id="108" name="テキスト ボックス 107">
            <a:extLst>
              <a:ext uri="{FF2B5EF4-FFF2-40B4-BE49-F238E27FC236}">
                <a16:creationId xmlns:a16="http://schemas.microsoft.com/office/drawing/2014/main" id="{6E36055A-19DB-267A-B761-188FC06F087B}"/>
              </a:ext>
            </a:extLst>
          </p:cNvPr>
          <p:cNvSpPr txBox="1"/>
          <p:nvPr/>
        </p:nvSpPr>
        <p:spPr>
          <a:xfrm>
            <a:off x="3843506" y="8303479"/>
            <a:ext cx="1631559" cy="271869"/>
          </a:xfrm>
          <a:prstGeom prst="rect">
            <a:avLst/>
          </a:prstGeom>
          <a:noFill/>
        </p:spPr>
        <p:txBody>
          <a:bodyPr wrap="square" rtlCol="0">
            <a:spAutoFit/>
          </a:bodyPr>
          <a:lstStyle/>
          <a:p>
            <a:pPr marL="88900" indent="-88900">
              <a:lnSpc>
                <a:spcPts val="700"/>
              </a:lnSpc>
              <a:spcAft>
                <a:spcPts val="291"/>
              </a:spcAft>
            </a:pPr>
            <a:r>
              <a:rPr kumimoji="1" lang="en-US" altLang="ja-JP" sz="700" dirty="0">
                <a:latin typeface="BIZ UDPゴシック" panose="020B0400000000000000" pitchFamily="50" charset="-128"/>
                <a:ea typeface="BIZ UDPゴシック" panose="020B0400000000000000" pitchFamily="50" charset="-128"/>
              </a:rPr>
              <a:t>※</a:t>
            </a:r>
            <a:r>
              <a:rPr kumimoji="1" lang="ja-JP" altLang="en-US" sz="700" dirty="0">
                <a:latin typeface="BIZ UDPゴシック" panose="020B0400000000000000" pitchFamily="50" charset="-128"/>
                <a:ea typeface="BIZ UDPゴシック" panose="020B0400000000000000" pitchFamily="50" charset="-128"/>
              </a:rPr>
              <a:t>お住まいのマンションの管理組合と話し合いましょう。</a:t>
            </a:r>
            <a:endParaRPr kumimoji="1" lang="en-US" altLang="ja-JP" sz="700" dirty="0">
              <a:latin typeface="BIZ UDPゴシック" panose="020B0400000000000000" pitchFamily="50" charset="-128"/>
              <a:ea typeface="BIZ UDPゴシック" panose="020B0400000000000000" pitchFamily="50" charset="-128"/>
            </a:endParaRPr>
          </a:p>
        </p:txBody>
      </p:sp>
      <p:sp>
        <p:nvSpPr>
          <p:cNvPr id="109" name="テキスト ボックス 108">
            <a:extLst>
              <a:ext uri="{FF2B5EF4-FFF2-40B4-BE49-F238E27FC236}">
                <a16:creationId xmlns:a16="http://schemas.microsoft.com/office/drawing/2014/main" id="{5E74D2EB-E788-01AF-C53D-74B9A195A997}"/>
              </a:ext>
            </a:extLst>
          </p:cNvPr>
          <p:cNvSpPr txBox="1"/>
          <p:nvPr/>
        </p:nvSpPr>
        <p:spPr>
          <a:xfrm>
            <a:off x="5210714" y="7219983"/>
            <a:ext cx="1510266" cy="271869"/>
          </a:xfrm>
          <a:prstGeom prst="rect">
            <a:avLst/>
          </a:prstGeom>
          <a:noFill/>
        </p:spPr>
        <p:txBody>
          <a:bodyPr wrap="square" rtlCol="0">
            <a:spAutoFit/>
          </a:bodyPr>
          <a:lstStyle/>
          <a:p>
            <a:pPr marL="88900" indent="-88900">
              <a:lnSpc>
                <a:spcPts val="700"/>
              </a:lnSpc>
              <a:spcAft>
                <a:spcPts val="291"/>
              </a:spcAft>
            </a:pPr>
            <a:r>
              <a:rPr kumimoji="1" lang="en-US" altLang="ja-JP" sz="700" dirty="0">
                <a:latin typeface="BIZ UDPゴシック" panose="020B0400000000000000" pitchFamily="50" charset="-128"/>
                <a:ea typeface="BIZ UDPゴシック" panose="020B0400000000000000" pitchFamily="50" charset="-128"/>
              </a:rPr>
              <a:t>※</a:t>
            </a:r>
            <a:r>
              <a:rPr kumimoji="1" lang="ja-JP" altLang="en-US" sz="700" dirty="0">
                <a:latin typeface="BIZ UDPゴシック" panose="020B0400000000000000" pitchFamily="50" charset="-128"/>
                <a:ea typeface="BIZ UDPゴシック" panose="020B0400000000000000" pitchFamily="50" charset="-128"/>
              </a:rPr>
              <a:t>お住まいのマンションの管理組合と話し合いましょう。</a:t>
            </a:r>
            <a:endParaRPr kumimoji="1" lang="en-US" altLang="ja-JP" sz="700" dirty="0">
              <a:latin typeface="BIZ UDPゴシック" panose="020B0400000000000000" pitchFamily="50" charset="-128"/>
              <a:ea typeface="BIZ UDPゴシック" panose="020B0400000000000000" pitchFamily="50" charset="-128"/>
            </a:endParaRPr>
          </a:p>
        </p:txBody>
      </p:sp>
      <p:sp>
        <p:nvSpPr>
          <p:cNvPr id="31" name="正方形/長方形 30">
            <a:extLst>
              <a:ext uri="{FF2B5EF4-FFF2-40B4-BE49-F238E27FC236}">
                <a16:creationId xmlns:a16="http://schemas.microsoft.com/office/drawing/2014/main" id="{28FC7610-DF74-B575-31FF-1A94D11F2D85}"/>
              </a:ext>
            </a:extLst>
          </p:cNvPr>
          <p:cNvSpPr/>
          <p:nvPr/>
        </p:nvSpPr>
        <p:spPr>
          <a:xfrm>
            <a:off x="806567" y="8943753"/>
            <a:ext cx="5948562" cy="777815"/>
          </a:xfrm>
          <a:prstGeom prst="rect">
            <a:avLst/>
          </a:prstGeom>
          <a:solidFill>
            <a:schemeClr val="accent2">
              <a:lumMod val="20000"/>
              <a:lumOff val="8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19A39610-3B2F-6C75-C2FF-05B0505F0335}"/>
              </a:ext>
            </a:extLst>
          </p:cNvPr>
          <p:cNvSpPr txBox="1"/>
          <p:nvPr/>
        </p:nvSpPr>
        <p:spPr>
          <a:xfrm>
            <a:off x="2702032" y="4332395"/>
            <a:ext cx="957217" cy="271869"/>
          </a:xfrm>
          <a:prstGeom prst="rect">
            <a:avLst/>
          </a:prstGeom>
          <a:noFill/>
        </p:spPr>
        <p:txBody>
          <a:bodyPr wrap="square" rtlCol="0">
            <a:spAutoFit/>
          </a:bodyPr>
          <a:lstStyle/>
          <a:p>
            <a:pPr marL="88900" indent="-88900">
              <a:lnSpc>
                <a:spcPts val="700"/>
              </a:lnSpc>
              <a:spcAft>
                <a:spcPts val="291"/>
              </a:spcAft>
            </a:pPr>
            <a:r>
              <a:rPr kumimoji="1" lang="en-US" altLang="ja-JP" sz="700" dirty="0">
                <a:latin typeface="BIZ UDPゴシック" panose="020B0400000000000000" pitchFamily="50" charset="-128"/>
                <a:ea typeface="BIZ UDPゴシック" panose="020B0400000000000000" pitchFamily="50" charset="-128"/>
              </a:rPr>
              <a:t>※</a:t>
            </a:r>
            <a:r>
              <a:rPr kumimoji="1" lang="ja-JP" altLang="en-US" sz="700" dirty="0">
                <a:latin typeface="BIZ UDPゴシック" panose="020B0400000000000000" pitchFamily="50" charset="-128"/>
                <a:ea typeface="BIZ UDPゴシック" panose="020B0400000000000000" pitchFamily="50" charset="-128"/>
              </a:rPr>
              <a:t>最下段の茶色枠を参照</a:t>
            </a:r>
            <a:endParaRPr kumimoji="1" lang="en-US" altLang="ja-JP" sz="700" dirty="0">
              <a:latin typeface="BIZ UDPゴシック" panose="020B0400000000000000" pitchFamily="50" charset="-128"/>
              <a:ea typeface="BIZ UDPゴシック" panose="020B0400000000000000" pitchFamily="50" charset="-128"/>
            </a:endParaRPr>
          </a:p>
        </p:txBody>
      </p:sp>
      <p:sp>
        <p:nvSpPr>
          <p:cNvPr id="35" name="テキスト ボックス 34">
            <a:extLst>
              <a:ext uri="{FF2B5EF4-FFF2-40B4-BE49-F238E27FC236}">
                <a16:creationId xmlns:a16="http://schemas.microsoft.com/office/drawing/2014/main" id="{EB1650D6-1215-9A79-CBBC-18C5F802CEAF}"/>
              </a:ext>
            </a:extLst>
          </p:cNvPr>
          <p:cNvSpPr txBox="1"/>
          <p:nvPr/>
        </p:nvSpPr>
        <p:spPr>
          <a:xfrm>
            <a:off x="3639974" y="8926597"/>
            <a:ext cx="2618319" cy="230832"/>
          </a:xfrm>
          <a:prstGeom prst="rect">
            <a:avLst/>
          </a:prstGeom>
          <a:noFill/>
        </p:spPr>
        <p:txBody>
          <a:bodyPr wrap="square" rtlCol="0">
            <a:spAutoFit/>
          </a:bodyPr>
          <a:lstStyle/>
          <a:p>
            <a:r>
              <a:rPr kumimoji="1" lang="ja-JP" altLang="en-US" sz="900" b="1" dirty="0">
                <a:latin typeface="HGP創英角ｺﾞｼｯｸUB" panose="020B0900000000000000" pitchFamily="50" charset="-128"/>
                <a:ea typeface="HGP創英角ｺﾞｼｯｸUB" panose="020B0900000000000000" pitchFamily="50" charset="-128"/>
              </a:rPr>
              <a:t>■ 長周期地震動による高層ビルの揺れ方</a:t>
            </a:r>
            <a:endParaRPr kumimoji="1" lang="en-US" altLang="ja-JP" sz="900" b="1" dirty="0">
              <a:latin typeface="HGP創英角ｺﾞｼｯｸUB" panose="020B0900000000000000" pitchFamily="50" charset="-128"/>
              <a:ea typeface="HGP創英角ｺﾞｼｯｸUB" panose="020B0900000000000000" pitchFamily="50" charset="-128"/>
            </a:endParaRPr>
          </a:p>
        </p:txBody>
      </p:sp>
      <p:sp>
        <p:nvSpPr>
          <p:cNvPr id="38" name="テキスト ボックス 37">
            <a:extLst>
              <a:ext uri="{FF2B5EF4-FFF2-40B4-BE49-F238E27FC236}">
                <a16:creationId xmlns:a16="http://schemas.microsoft.com/office/drawing/2014/main" id="{25DBFD2E-2A10-1DDF-3486-959C7A3F6861}"/>
              </a:ext>
            </a:extLst>
          </p:cNvPr>
          <p:cNvSpPr txBox="1"/>
          <p:nvPr/>
        </p:nvSpPr>
        <p:spPr>
          <a:xfrm>
            <a:off x="3784890" y="9063445"/>
            <a:ext cx="2823875" cy="415498"/>
          </a:xfrm>
          <a:prstGeom prst="rect">
            <a:avLst/>
          </a:prstGeom>
          <a:noFill/>
        </p:spPr>
        <p:txBody>
          <a:bodyPr wrap="square" rtlCol="0">
            <a:spAutoFit/>
          </a:bodyPr>
          <a:lstStyle/>
          <a:p>
            <a:r>
              <a:rPr kumimoji="1" lang="ja-JP" altLang="en-US" sz="700" dirty="0">
                <a:latin typeface="BIZ UDPゴシック" panose="020B0400000000000000" pitchFamily="50" charset="-128"/>
                <a:ea typeface="BIZ UDPゴシック" panose="020B0400000000000000" pitchFamily="50" charset="-128"/>
              </a:rPr>
              <a:t>長周期地震動により高層階の方がより大きく揺れる傾向があります。また一般に高いビルほど長い固有周期をもります。高層ビルの揺れ方について確認してみましょう。　（出典：気象庁</a:t>
            </a:r>
            <a:r>
              <a:rPr kumimoji="1" lang="en-US" altLang="ja-JP" sz="700" dirty="0">
                <a:latin typeface="BIZ UDPゴシック" panose="020B0400000000000000" pitchFamily="50" charset="-128"/>
                <a:ea typeface="BIZ UDPゴシック" panose="020B0400000000000000" pitchFamily="50" charset="-128"/>
              </a:rPr>
              <a:t>HP</a:t>
            </a:r>
            <a:r>
              <a:rPr kumimoji="1" lang="ja-JP" altLang="en-US" sz="700" dirty="0">
                <a:latin typeface="BIZ UDPゴシック" panose="020B0400000000000000" pitchFamily="50" charset="-128"/>
                <a:ea typeface="BIZ UDPゴシック" panose="020B0400000000000000" pitchFamily="50" charset="-128"/>
              </a:rPr>
              <a:t>）</a:t>
            </a:r>
            <a:endParaRPr kumimoji="1" lang="en-US" altLang="ja-JP" sz="700" dirty="0">
              <a:latin typeface="BIZ UDPゴシック" panose="020B0400000000000000" pitchFamily="50" charset="-128"/>
              <a:ea typeface="BIZ UDPゴシック" panose="020B0400000000000000" pitchFamily="50" charset="-128"/>
            </a:endParaRPr>
          </a:p>
        </p:txBody>
      </p:sp>
      <p:sp>
        <p:nvSpPr>
          <p:cNvPr id="71" name="テキスト ボックス 70">
            <a:extLst>
              <a:ext uri="{FF2B5EF4-FFF2-40B4-BE49-F238E27FC236}">
                <a16:creationId xmlns:a16="http://schemas.microsoft.com/office/drawing/2014/main" id="{981DD41F-059A-9F3F-EFC8-CDE2CF6FEE4F}"/>
              </a:ext>
            </a:extLst>
          </p:cNvPr>
          <p:cNvSpPr txBox="1"/>
          <p:nvPr/>
        </p:nvSpPr>
        <p:spPr>
          <a:xfrm>
            <a:off x="796066" y="8926597"/>
            <a:ext cx="2177599" cy="230832"/>
          </a:xfrm>
          <a:prstGeom prst="rect">
            <a:avLst/>
          </a:prstGeom>
          <a:noFill/>
        </p:spPr>
        <p:txBody>
          <a:bodyPr wrap="square" rtlCol="0">
            <a:spAutoFit/>
          </a:bodyPr>
          <a:lstStyle/>
          <a:p>
            <a:r>
              <a:rPr kumimoji="1" lang="ja-JP" altLang="en-US" sz="900" b="1" dirty="0">
                <a:latin typeface="HGP創英角ｺﾞｼｯｸUB" panose="020B0900000000000000" pitchFamily="50" charset="-128"/>
                <a:ea typeface="HGP創英角ｺﾞｼｯｸUB" panose="020B0900000000000000" pitchFamily="50" charset="-128"/>
              </a:rPr>
              <a:t>■ </a:t>
            </a:r>
            <a:r>
              <a:rPr kumimoji="1" lang="zh-TW" altLang="en-US" sz="900" b="1" dirty="0">
                <a:latin typeface="HGP創英角ｺﾞｼｯｸUB" panose="020B0900000000000000" pitchFamily="50" charset="-128"/>
                <a:ea typeface="HGP創英角ｺﾞｼｯｸUB" panose="020B0900000000000000" pitchFamily="50" charset="-128"/>
              </a:rPr>
              <a:t>長周期地震動説明動画</a:t>
            </a:r>
            <a:endParaRPr kumimoji="1" lang="en-US" altLang="ja-JP" sz="900" b="1" dirty="0">
              <a:latin typeface="HGP創英角ｺﾞｼｯｸUB" panose="020B0900000000000000" pitchFamily="50" charset="-128"/>
              <a:ea typeface="HGP創英角ｺﾞｼｯｸUB" panose="020B0900000000000000" pitchFamily="50" charset="-128"/>
            </a:endParaRPr>
          </a:p>
        </p:txBody>
      </p:sp>
      <p:sp>
        <p:nvSpPr>
          <p:cNvPr id="98" name="テキスト ボックス 97">
            <a:extLst>
              <a:ext uri="{FF2B5EF4-FFF2-40B4-BE49-F238E27FC236}">
                <a16:creationId xmlns:a16="http://schemas.microsoft.com/office/drawing/2014/main" id="{6C412EA7-04BE-61CC-CB9B-4347EBB4D286}"/>
              </a:ext>
            </a:extLst>
          </p:cNvPr>
          <p:cNvSpPr txBox="1"/>
          <p:nvPr/>
        </p:nvSpPr>
        <p:spPr>
          <a:xfrm>
            <a:off x="957177" y="9076240"/>
            <a:ext cx="2632903" cy="415498"/>
          </a:xfrm>
          <a:prstGeom prst="rect">
            <a:avLst/>
          </a:prstGeom>
          <a:noFill/>
        </p:spPr>
        <p:txBody>
          <a:bodyPr wrap="square" rtlCol="0">
            <a:spAutoFit/>
          </a:bodyPr>
          <a:lstStyle/>
          <a:p>
            <a:r>
              <a:rPr kumimoji="1" lang="ja-JP" altLang="en-US" sz="700" dirty="0">
                <a:latin typeface="BIZ UDPゴシック" panose="020B0400000000000000" pitchFamily="50" charset="-128"/>
                <a:ea typeface="BIZ UDPゴシック" panose="020B0400000000000000" pitchFamily="50" charset="-128"/>
              </a:rPr>
              <a:t>周期の長い揺れを長周期地震動と言い、震源地が遠い場合や、地上の震度が小さい場合でも高層階では大きく長く揺れることがあります。（出典：気象庁</a:t>
            </a:r>
            <a:r>
              <a:rPr kumimoji="1" lang="en-US" altLang="ja-JP" sz="700" dirty="0">
                <a:latin typeface="BIZ UDPゴシック" panose="020B0400000000000000" pitchFamily="50" charset="-128"/>
                <a:ea typeface="BIZ UDPゴシック" panose="020B0400000000000000" pitchFamily="50" charset="-128"/>
              </a:rPr>
              <a:t>HP</a:t>
            </a:r>
            <a:r>
              <a:rPr kumimoji="1" lang="ja-JP" altLang="en-US" sz="700" dirty="0">
                <a:latin typeface="BIZ UDPゴシック" panose="020B0400000000000000" pitchFamily="50" charset="-128"/>
                <a:ea typeface="BIZ UDPゴシック" panose="020B0400000000000000" pitchFamily="50" charset="-128"/>
              </a:rPr>
              <a:t>）</a:t>
            </a:r>
            <a:endParaRPr kumimoji="1" lang="en-US" altLang="ja-JP" sz="700" dirty="0">
              <a:latin typeface="BIZ UDPゴシック" panose="020B0400000000000000" pitchFamily="50" charset="-128"/>
              <a:ea typeface="BIZ UDPゴシック" panose="020B0400000000000000" pitchFamily="50" charset="-128"/>
            </a:endParaRPr>
          </a:p>
        </p:txBody>
      </p:sp>
      <p:grpSp>
        <p:nvGrpSpPr>
          <p:cNvPr id="58" name="グループ化 57">
            <a:extLst>
              <a:ext uri="{FF2B5EF4-FFF2-40B4-BE49-F238E27FC236}">
                <a16:creationId xmlns:a16="http://schemas.microsoft.com/office/drawing/2014/main" id="{C39F7F98-5F16-ED4D-ED92-057FF60F24DA}"/>
              </a:ext>
            </a:extLst>
          </p:cNvPr>
          <p:cNvGrpSpPr/>
          <p:nvPr/>
        </p:nvGrpSpPr>
        <p:grpSpPr>
          <a:xfrm>
            <a:off x="927100" y="9462636"/>
            <a:ext cx="2662982" cy="269442"/>
            <a:chOff x="4999450" y="8232139"/>
            <a:chExt cx="3347135" cy="324000"/>
          </a:xfrm>
        </p:grpSpPr>
        <p:pic>
          <p:nvPicPr>
            <p:cNvPr id="12" name="Picture 2">
              <a:extLst>
                <a:ext uri="{FF2B5EF4-FFF2-40B4-BE49-F238E27FC236}">
                  <a16:creationId xmlns:a16="http://schemas.microsoft.com/office/drawing/2014/main" id="{C8F9065F-346E-72D0-09A1-2AAEA454D70E}"/>
                </a:ext>
              </a:extLst>
            </p:cNvPr>
            <p:cNvPicPr>
              <a:picLocks noChangeAspect="1" noChangeArrowheads="1"/>
            </p:cNvPicPr>
            <p:nvPr/>
          </p:nvPicPr>
          <p:blipFill>
            <a:blip r:embed="rId21" cstate="screen">
              <a:extLst>
                <a:ext uri="{28A0092B-C50C-407E-A947-70E740481C1C}">
                  <a14:useLocalDpi xmlns:a14="http://schemas.microsoft.com/office/drawing/2010/main"/>
                </a:ext>
              </a:extLst>
            </a:blip>
            <a:srcRect/>
            <a:stretch>
              <a:fillRect/>
            </a:stretch>
          </p:blipFill>
          <p:spPr bwMode="auto">
            <a:xfrm>
              <a:off x="6959206" y="8232139"/>
              <a:ext cx="1387379" cy="324000"/>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
              <a:extLst>
                <a:ext uri="{FF2B5EF4-FFF2-40B4-BE49-F238E27FC236}">
                  <a16:creationId xmlns:a16="http://schemas.microsoft.com/office/drawing/2014/main" id="{6C54B602-C693-741C-5210-53F33ADA0C3D}"/>
                </a:ext>
              </a:extLst>
            </p:cNvPr>
            <p:cNvPicPr>
              <a:picLocks noChangeAspect="1" noChangeArrowheads="1"/>
            </p:cNvPicPr>
            <p:nvPr/>
          </p:nvPicPr>
          <p:blipFill rotWithShape="1">
            <a:blip r:embed="rId22" cstate="screen">
              <a:extLst>
                <a:ext uri="{28A0092B-C50C-407E-A947-70E740481C1C}">
                  <a14:useLocalDpi xmlns:a14="http://schemas.microsoft.com/office/drawing/2010/main"/>
                </a:ext>
              </a:extLst>
            </a:blip>
            <a:srcRect/>
            <a:stretch>
              <a:fillRect/>
            </a:stretch>
          </p:blipFill>
          <p:spPr bwMode="auto">
            <a:xfrm>
              <a:off x="4999450" y="8232139"/>
              <a:ext cx="2190033" cy="324000"/>
            </a:xfrm>
            <a:prstGeom prst="rect">
              <a:avLst/>
            </a:prstGeom>
            <a:noFill/>
            <a:extLst>
              <a:ext uri="{909E8E84-426E-40DD-AFC4-6F175D3DCCD1}">
                <a14:hiddenFill xmlns:a14="http://schemas.microsoft.com/office/drawing/2010/main">
                  <a:solidFill>
                    <a:srgbClr val="FFFFFF"/>
                  </a:solidFill>
                </a14:hiddenFill>
              </a:ext>
            </a:extLst>
          </p:spPr>
        </p:pic>
      </p:grpSp>
      <p:sp>
        <p:nvSpPr>
          <p:cNvPr id="99" name="正方形/長方形 98">
            <a:extLst>
              <a:ext uri="{FF2B5EF4-FFF2-40B4-BE49-F238E27FC236}">
                <a16:creationId xmlns:a16="http://schemas.microsoft.com/office/drawing/2014/main" id="{4C7948AE-3063-BE35-0A2F-0821181F55D4}"/>
              </a:ext>
            </a:extLst>
          </p:cNvPr>
          <p:cNvSpPr/>
          <p:nvPr/>
        </p:nvSpPr>
        <p:spPr>
          <a:xfrm>
            <a:off x="1003220" y="9524595"/>
            <a:ext cx="1748002" cy="1530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fontAlgn="ctr">
              <a:spcBef>
                <a:spcPts val="600"/>
              </a:spcBef>
              <a:spcAft>
                <a:spcPts val="600"/>
              </a:spcAft>
            </a:pPr>
            <a:r>
              <a:rPr lang="ja-JP" altLang="en-US" sz="800" b="1" dirty="0">
                <a:solidFill>
                  <a:schemeClr val="tx1"/>
                </a:solidFill>
                <a:latin typeface="BIZ UDPゴシック" panose="020B0400000000000000" pitchFamily="50" charset="-128"/>
                <a:ea typeface="BIZ UDPゴシック" panose="020B0400000000000000" pitchFamily="50" charset="-128"/>
              </a:rPr>
              <a:t>気象庁　</a:t>
            </a:r>
            <a:r>
              <a:rPr lang="zh-TW" altLang="en-US" sz="800" b="1" dirty="0">
                <a:solidFill>
                  <a:schemeClr val="tx1"/>
                </a:solidFill>
                <a:latin typeface="BIZ UDPゴシック" panose="020B0400000000000000" pitchFamily="50" charset="-128"/>
                <a:ea typeface="BIZ UDPゴシック" panose="020B0400000000000000" pitchFamily="50" charset="-128"/>
              </a:rPr>
              <a:t>長周期地震動説明動画</a:t>
            </a:r>
            <a:r>
              <a:rPr lang="ja-JP" altLang="en-US" sz="800" b="1" dirty="0">
                <a:solidFill>
                  <a:schemeClr val="tx1"/>
                </a:solidFill>
                <a:latin typeface="BIZ UDPゴシック" panose="020B0400000000000000" pitchFamily="50" charset="-128"/>
                <a:ea typeface="BIZ UDPゴシック" panose="020B0400000000000000" pitchFamily="50" charset="-128"/>
              </a:rPr>
              <a:t>　　</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p:txBody>
      </p:sp>
      <p:grpSp>
        <p:nvGrpSpPr>
          <p:cNvPr id="100" name="グループ化 99">
            <a:extLst>
              <a:ext uri="{FF2B5EF4-FFF2-40B4-BE49-F238E27FC236}">
                <a16:creationId xmlns:a16="http://schemas.microsoft.com/office/drawing/2014/main" id="{AC9ECC8E-4648-76D6-518D-35AB15D62071}"/>
              </a:ext>
            </a:extLst>
          </p:cNvPr>
          <p:cNvGrpSpPr/>
          <p:nvPr/>
        </p:nvGrpSpPr>
        <p:grpSpPr>
          <a:xfrm>
            <a:off x="3747371" y="9462636"/>
            <a:ext cx="2983111" cy="269442"/>
            <a:chOff x="4776007" y="8232139"/>
            <a:chExt cx="3587150" cy="324000"/>
          </a:xfrm>
        </p:grpSpPr>
        <p:pic>
          <p:nvPicPr>
            <p:cNvPr id="101" name="Picture 2">
              <a:extLst>
                <a:ext uri="{FF2B5EF4-FFF2-40B4-BE49-F238E27FC236}">
                  <a16:creationId xmlns:a16="http://schemas.microsoft.com/office/drawing/2014/main" id="{A7889C0A-33D0-C533-BF44-7DF1493890DA}"/>
                </a:ext>
              </a:extLst>
            </p:cNvPr>
            <p:cNvPicPr>
              <a:picLocks noChangeAspect="1" noChangeArrowheads="1"/>
            </p:cNvPicPr>
            <p:nvPr/>
          </p:nvPicPr>
          <p:blipFill>
            <a:blip r:embed="rId23" cstate="screen">
              <a:extLst>
                <a:ext uri="{28A0092B-C50C-407E-A947-70E740481C1C}">
                  <a14:useLocalDpi xmlns:a14="http://schemas.microsoft.com/office/drawing/2010/main"/>
                </a:ext>
              </a:extLst>
            </a:blip>
            <a:srcRect/>
            <a:stretch>
              <a:fillRect/>
            </a:stretch>
          </p:blipFill>
          <p:spPr bwMode="auto">
            <a:xfrm>
              <a:off x="6975778" y="8232139"/>
              <a:ext cx="1387379" cy="324000"/>
            </a:xfrm>
            <a:prstGeom prst="rect">
              <a:avLst/>
            </a:prstGeom>
            <a:noFill/>
            <a:extLst>
              <a:ext uri="{909E8E84-426E-40DD-AFC4-6F175D3DCCD1}">
                <a14:hiddenFill xmlns:a14="http://schemas.microsoft.com/office/drawing/2010/main">
                  <a:solidFill>
                    <a:srgbClr val="FFFFFF"/>
                  </a:solidFill>
                </a14:hiddenFill>
              </a:ext>
            </a:extLst>
          </p:spPr>
        </p:pic>
        <p:pic>
          <p:nvPicPr>
            <p:cNvPr id="102" name="Picture 2">
              <a:extLst>
                <a:ext uri="{FF2B5EF4-FFF2-40B4-BE49-F238E27FC236}">
                  <a16:creationId xmlns:a16="http://schemas.microsoft.com/office/drawing/2014/main" id="{E4A9E116-CC91-7244-4F02-A10F45D9D27B}"/>
                </a:ext>
              </a:extLst>
            </p:cNvPr>
            <p:cNvPicPr>
              <a:picLocks noChangeAspect="1" noChangeArrowheads="1"/>
            </p:cNvPicPr>
            <p:nvPr/>
          </p:nvPicPr>
          <p:blipFill rotWithShape="1">
            <a:blip r:embed="rId24" cstate="screen">
              <a:extLst>
                <a:ext uri="{28A0092B-C50C-407E-A947-70E740481C1C}">
                  <a14:useLocalDpi xmlns:a14="http://schemas.microsoft.com/office/drawing/2010/main"/>
                </a:ext>
              </a:extLst>
            </a:blip>
            <a:srcRect/>
            <a:stretch>
              <a:fillRect/>
            </a:stretch>
          </p:blipFill>
          <p:spPr bwMode="auto">
            <a:xfrm>
              <a:off x="4776007" y="8232139"/>
              <a:ext cx="2617648" cy="324000"/>
            </a:xfrm>
            <a:prstGeom prst="rect">
              <a:avLst/>
            </a:prstGeom>
            <a:noFill/>
            <a:extLst>
              <a:ext uri="{909E8E84-426E-40DD-AFC4-6F175D3DCCD1}">
                <a14:hiddenFill xmlns:a14="http://schemas.microsoft.com/office/drawing/2010/main">
                  <a:solidFill>
                    <a:srgbClr val="FFFFFF"/>
                  </a:solidFill>
                </a14:hiddenFill>
              </a:ext>
            </a:extLst>
          </p:spPr>
        </p:pic>
      </p:grpSp>
      <p:sp>
        <p:nvSpPr>
          <p:cNvPr id="103" name="正方形/長方形 102">
            <a:extLst>
              <a:ext uri="{FF2B5EF4-FFF2-40B4-BE49-F238E27FC236}">
                <a16:creationId xmlns:a16="http://schemas.microsoft.com/office/drawing/2014/main" id="{BF897C76-9F71-8E74-3E3B-4469B22B6B8C}"/>
              </a:ext>
            </a:extLst>
          </p:cNvPr>
          <p:cNvSpPr/>
          <p:nvPr/>
        </p:nvSpPr>
        <p:spPr>
          <a:xfrm>
            <a:off x="3858683" y="9524595"/>
            <a:ext cx="2315201" cy="1530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fontAlgn="ctr">
              <a:spcBef>
                <a:spcPts val="600"/>
              </a:spcBef>
              <a:spcAft>
                <a:spcPts val="600"/>
              </a:spcAft>
            </a:pPr>
            <a:r>
              <a:rPr lang="ja-JP" altLang="en-US" sz="800" b="1" dirty="0">
                <a:solidFill>
                  <a:schemeClr val="tx1"/>
                </a:solidFill>
                <a:latin typeface="BIZ UDPゴシック" panose="020B0400000000000000" pitchFamily="50" charset="-128"/>
                <a:ea typeface="BIZ UDPゴシック" panose="020B0400000000000000" pitchFamily="50" charset="-128"/>
              </a:rPr>
              <a:t>気象庁　長周期地震動による高層ビルの揺れ方　</a:t>
            </a:r>
            <a:endParaRPr kumimoji="1" lang="en-US" altLang="ja-JP" sz="800" dirty="0">
              <a:solidFill>
                <a:schemeClr val="tx1"/>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09031872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4142</TotalTime>
  <Words>3225</Words>
  <PresentationFormat>A4 210 x 297 mm</PresentationFormat>
  <Paragraphs>349</Paragraphs>
  <Slides>7</Slides>
  <Notes>7</Notes>
  <HiddenSlides>0</HiddenSlides>
  <MMClips>0</MMClips>
  <ScaleCrop>false</ScaleCrop>
  <HeadingPairs>
    <vt:vector size="6" baseType="variant">
      <vt:variant>
        <vt:lpstr>使用されているフォント</vt:lpstr>
      </vt:variant>
      <vt:variant>
        <vt:i4>14</vt:i4>
      </vt:variant>
      <vt:variant>
        <vt:lpstr>テーマ</vt:lpstr>
      </vt:variant>
      <vt:variant>
        <vt:i4>1</vt:i4>
      </vt:variant>
      <vt:variant>
        <vt:lpstr>スライド タイトル</vt:lpstr>
      </vt:variant>
      <vt:variant>
        <vt:i4>7</vt:i4>
      </vt:variant>
    </vt:vector>
  </HeadingPairs>
  <TitlesOfParts>
    <vt:vector size="22" baseType="lpstr">
      <vt:lpstr>Aptos</vt:lpstr>
      <vt:lpstr>Aptos Display</vt:lpstr>
      <vt:lpstr>BIZ UDPゴシック</vt:lpstr>
      <vt:lpstr>HGP創英角ｺﾞｼｯｸUB</vt:lpstr>
      <vt:lpstr>HGS創英角ﾎﾟｯﾌﾟ体</vt:lpstr>
      <vt:lpstr>HG丸ｺﾞｼｯｸM-PRO</vt:lpstr>
      <vt:lpstr>Meiryo UI</vt:lpstr>
      <vt:lpstr>ＭＳ Ｐゴシック</vt:lpstr>
      <vt:lpstr>ＭＳ ゴシック</vt:lpstr>
      <vt:lpstr>メイリオ</vt:lpstr>
      <vt:lpstr>游ゴシック</vt:lpstr>
      <vt:lpstr>Arial</vt:lpstr>
      <vt:lpstr>Berlin Sans FB Demi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2026-03-03T09:42:51Z</cp:lastPrinted>
  <dcterms:created xsi:type="dcterms:W3CDTF">2024-11-19T13:13:36Z</dcterms:created>
  <dcterms:modified xsi:type="dcterms:W3CDTF">2026-03-03T09:43:28Z</dcterms:modified>
</cp:coreProperties>
</file>