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18"/>
  </p:notesMasterIdLst>
  <p:sldIdLst>
    <p:sldId id="589" r:id="rId5"/>
    <p:sldId id="591" r:id="rId6"/>
    <p:sldId id="622" r:id="rId7"/>
    <p:sldId id="611" r:id="rId8"/>
    <p:sldId id="606" r:id="rId9"/>
    <p:sldId id="558" r:id="rId10"/>
    <p:sldId id="620" r:id="rId11"/>
    <p:sldId id="613" r:id="rId12"/>
    <p:sldId id="614" r:id="rId13"/>
    <p:sldId id="605" r:id="rId14"/>
    <p:sldId id="604" r:id="rId15"/>
    <p:sldId id="615" r:id="rId16"/>
    <p:sldId id="584" r:id="rId17"/>
  </p:sldIdLst>
  <p:sldSz cx="9144000" cy="6858000" type="screen4x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02D12D-1AD1-1602-208B-4C8007444346}" name="田原 道崇" initials="T" userId="田原 道崇" providerId="None"/>
  <p188:author id="{15CD0A73-621A-67FA-E5F0-84539363AF94}" name="OYO" initials="OYO" userId="OYO" providerId="None"/>
  <p188:author id="{02622CE3-BA29-3E10-0DEE-546998AA48D6}" name="市川 水彩" initials="市水" userId="S::ae3356@oyo.co.jp::6230b962-0daa-4c48-bdbe-26ad983dae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ABFF"/>
    <a:srgbClr val="D1F4FF"/>
    <a:srgbClr val="72DFFF"/>
    <a:srgbClr val="38A800"/>
    <a:srgbClr val="262D3A"/>
    <a:srgbClr val="A3FF72"/>
    <a:srgbClr val="FFC5C5"/>
    <a:srgbClr val="E2F0D9"/>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0" autoAdjust="0"/>
    <p:restoredTop sz="91732" autoAdjust="0"/>
  </p:normalViewPr>
  <p:slideViewPr>
    <p:cSldViewPr snapToGrid="0">
      <p:cViewPr varScale="1">
        <p:scale>
          <a:sx n="89" d="100"/>
          <a:sy n="89" d="100"/>
        </p:scale>
        <p:origin x="1277" y="7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1"/>
            <a:ext cx="2880101" cy="490354"/>
          </a:xfrm>
          <a:prstGeom prst="rect">
            <a:avLst/>
          </a:prstGeom>
        </p:spPr>
        <p:txBody>
          <a:bodyPr vert="horz" lIns="89675" tIns="44838" rIns="89675" bIns="44838" rtlCol="0"/>
          <a:lstStyle>
            <a:lvl1pPr algn="r">
              <a:defRPr sz="1200"/>
            </a:lvl1pPr>
          </a:lstStyle>
          <a:p>
            <a:fld id="{43ACC0AA-2636-420A-A8A1-1769E1970182}"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705215"/>
            <a:ext cx="5316870" cy="384943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90354"/>
          </a:xfrm>
          <a:prstGeom prst="rect">
            <a:avLst/>
          </a:prstGeom>
        </p:spPr>
        <p:txBody>
          <a:bodyPr vert="horz" lIns="89675" tIns="44838" rIns="89675" bIns="44838" rtlCol="0" anchor="b"/>
          <a:lstStyle>
            <a:lvl1pPr algn="r">
              <a:defRPr sz="1200"/>
            </a:lvl1pPr>
          </a:lstStyle>
          <a:p>
            <a:fld id="{35D09EB6-F18F-48A2-931C-0D6C3FBBE2B1}" type="slidenum">
              <a:rPr kumimoji="1" lang="ja-JP" altLang="en-US" smtClean="0"/>
              <a:t>‹#›</a:t>
            </a:fld>
            <a:endParaRPr kumimoji="1" lang="ja-JP" altLang="en-US"/>
          </a:p>
        </p:txBody>
      </p:sp>
    </p:spTree>
    <p:extLst>
      <p:ext uri="{BB962C8B-B14F-4D97-AF65-F5344CB8AC3E}">
        <p14:creationId xmlns:p14="http://schemas.microsoft.com/office/powerpoint/2010/main" val="38439119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4D025-C33C-11E0-E516-698317E5C2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BBAAEC-2E68-AF2E-9563-4ACC4C2218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8D7072-0C5F-B4B7-E6E1-6DE934DD2AC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D0B513E-4F3C-0154-5A21-9F3C8B9A8F93}"/>
              </a:ext>
            </a:extLst>
          </p:cNvPr>
          <p:cNvSpPr>
            <a:spLocks noGrp="1"/>
          </p:cNvSpPr>
          <p:nvPr>
            <p:ph type="sldNum" sz="quarter" idx="5"/>
          </p:nvPr>
        </p:nvSpPr>
        <p:spPr/>
        <p:txBody>
          <a:bodyPr/>
          <a:lstStyle/>
          <a:p>
            <a:fld id="{35D09EB6-F18F-48A2-931C-0D6C3FBBE2B1}" type="slidenum">
              <a:rPr kumimoji="1" lang="ja-JP" altLang="en-US" smtClean="0"/>
              <a:t>2</a:t>
            </a:fld>
            <a:endParaRPr kumimoji="1" lang="ja-JP" altLang="en-US"/>
          </a:p>
        </p:txBody>
      </p:sp>
    </p:spTree>
    <p:extLst>
      <p:ext uri="{BB962C8B-B14F-4D97-AF65-F5344CB8AC3E}">
        <p14:creationId xmlns:p14="http://schemas.microsoft.com/office/powerpoint/2010/main" val="537551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EF02F-E0CB-7102-A3FA-873A8CD0B9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D56963-5906-3B33-82D5-57B0AA032E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5989EE-D2FD-99C5-A1F9-DF58BDDC653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F4248B9-BDA4-5271-CDE1-D1A2128308E2}"/>
              </a:ext>
            </a:extLst>
          </p:cNvPr>
          <p:cNvSpPr>
            <a:spLocks noGrp="1"/>
          </p:cNvSpPr>
          <p:nvPr>
            <p:ph type="sldNum" sz="quarter" idx="5"/>
          </p:nvPr>
        </p:nvSpPr>
        <p:spPr/>
        <p:txBody>
          <a:bodyPr/>
          <a:lstStyle/>
          <a:p>
            <a:fld id="{35D09EB6-F18F-48A2-931C-0D6C3FBBE2B1}" type="slidenum">
              <a:rPr kumimoji="1" lang="ja-JP" altLang="en-US" smtClean="0"/>
              <a:t>11</a:t>
            </a:fld>
            <a:endParaRPr kumimoji="1" lang="ja-JP" altLang="en-US"/>
          </a:p>
        </p:txBody>
      </p:sp>
    </p:spTree>
    <p:extLst>
      <p:ext uri="{BB962C8B-B14F-4D97-AF65-F5344CB8AC3E}">
        <p14:creationId xmlns:p14="http://schemas.microsoft.com/office/powerpoint/2010/main" val="9079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7E78E-7AC4-B201-8108-DBE82E3CBE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F7F513-D424-360D-4A5E-F1C435F12D2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3BD855-58F0-9DA6-C65C-328FF1D5A4D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A97CA19-9370-0558-4B07-52B03246DECA}"/>
              </a:ext>
            </a:extLst>
          </p:cNvPr>
          <p:cNvSpPr>
            <a:spLocks noGrp="1"/>
          </p:cNvSpPr>
          <p:nvPr>
            <p:ph type="sldNum" sz="quarter" idx="5"/>
          </p:nvPr>
        </p:nvSpPr>
        <p:spPr/>
        <p:txBody>
          <a:bodyPr/>
          <a:lstStyle/>
          <a:p>
            <a:fld id="{35D09EB6-F18F-48A2-931C-0D6C3FBBE2B1}" type="slidenum">
              <a:rPr kumimoji="1" lang="ja-JP" altLang="en-US" smtClean="0"/>
              <a:t>12</a:t>
            </a:fld>
            <a:endParaRPr kumimoji="1" lang="ja-JP" altLang="en-US"/>
          </a:p>
        </p:txBody>
      </p:sp>
    </p:spTree>
    <p:extLst>
      <p:ext uri="{BB962C8B-B14F-4D97-AF65-F5344CB8AC3E}">
        <p14:creationId xmlns:p14="http://schemas.microsoft.com/office/powerpoint/2010/main" val="298836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5B06-69D2-5A5F-A03C-AAE4AFA2AC4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483507-7225-2062-0B24-3D3ED33B11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8A98A22-7CC5-0DB8-B79A-9483B1D3B3E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06C8284-C543-D069-27E4-163679A9FAEA}"/>
              </a:ext>
            </a:extLst>
          </p:cNvPr>
          <p:cNvSpPr>
            <a:spLocks noGrp="1"/>
          </p:cNvSpPr>
          <p:nvPr>
            <p:ph type="sldNum" sz="quarter" idx="5"/>
          </p:nvPr>
        </p:nvSpPr>
        <p:spPr/>
        <p:txBody>
          <a:bodyPr/>
          <a:lstStyle/>
          <a:p>
            <a:fld id="{35D09EB6-F18F-48A2-931C-0D6C3FBBE2B1}" type="slidenum">
              <a:rPr kumimoji="1" lang="ja-JP" altLang="en-US" smtClean="0"/>
              <a:t>3</a:t>
            </a:fld>
            <a:endParaRPr kumimoji="1" lang="ja-JP" altLang="en-US"/>
          </a:p>
        </p:txBody>
      </p:sp>
    </p:spTree>
    <p:extLst>
      <p:ext uri="{BB962C8B-B14F-4D97-AF65-F5344CB8AC3E}">
        <p14:creationId xmlns:p14="http://schemas.microsoft.com/office/powerpoint/2010/main" val="295617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CD3EF-6C66-C52D-B69B-4040443C93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AB111C-DBEE-B1C9-B86A-832CCB98E6A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B58681-ABC3-411C-7906-4F344C66053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743C682-6DDC-A5B2-6AB1-925B172DADA2}"/>
              </a:ext>
            </a:extLst>
          </p:cNvPr>
          <p:cNvSpPr>
            <a:spLocks noGrp="1"/>
          </p:cNvSpPr>
          <p:nvPr>
            <p:ph type="sldNum" sz="quarter" idx="5"/>
          </p:nvPr>
        </p:nvSpPr>
        <p:spPr/>
        <p:txBody>
          <a:bodyPr/>
          <a:lstStyle/>
          <a:p>
            <a:fld id="{35D09EB6-F18F-48A2-931C-0D6C3FBBE2B1}" type="slidenum">
              <a:rPr kumimoji="1" lang="ja-JP" altLang="en-US" smtClean="0"/>
              <a:t>4</a:t>
            </a:fld>
            <a:endParaRPr kumimoji="1" lang="ja-JP" altLang="en-US"/>
          </a:p>
        </p:txBody>
      </p:sp>
    </p:spTree>
    <p:extLst>
      <p:ext uri="{BB962C8B-B14F-4D97-AF65-F5344CB8AC3E}">
        <p14:creationId xmlns:p14="http://schemas.microsoft.com/office/powerpoint/2010/main" val="251400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5AF1A-262B-D269-F74C-42888943A7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390B518-8888-68ED-11F5-14790ED7735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CE75346-8F5C-8F84-C58D-6279E8C5532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F57954E-6153-D303-6B8A-5CEF5522D22E}"/>
              </a:ext>
            </a:extLst>
          </p:cNvPr>
          <p:cNvSpPr>
            <a:spLocks noGrp="1"/>
          </p:cNvSpPr>
          <p:nvPr>
            <p:ph type="sldNum" sz="quarter" idx="5"/>
          </p:nvPr>
        </p:nvSpPr>
        <p:spPr/>
        <p:txBody>
          <a:bodyPr/>
          <a:lstStyle/>
          <a:p>
            <a:fld id="{35D09EB6-F18F-48A2-931C-0D6C3FBBE2B1}" type="slidenum">
              <a:rPr kumimoji="1" lang="ja-JP" altLang="en-US" smtClean="0"/>
              <a:t>5</a:t>
            </a:fld>
            <a:endParaRPr kumimoji="1" lang="ja-JP" altLang="en-US"/>
          </a:p>
        </p:txBody>
      </p:sp>
    </p:spTree>
    <p:extLst>
      <p:ext uri="{BB962C8B-B14F-4D97-AF65-F5344CB8AC3E}">
        <p14:creationId xmlns:p14="http://schemas.microsoft.com/office/powerpoint/2010/main" val="217058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63174-8C36-3836-59F4-F3A5CA30A0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C62B707-6B94-C711-F2F9-7AADF65BA3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677ED1-D653-5F64-7AAB-63644D36E1D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AFBAC3E-40BB-52B5-8AD7-1E7DC6641037}"/>
              </a:ext>
            </a:extLst>
          </p:cNvPr>
          <p:cNvSpPr>
            <a:spLocks noGrp="1"/>
          </p:cNvSpPr>
          <p:nvPr>
            <p:ph type="sldNum" sz="quarter" idx="5"/>
          </p:nvPr>
        </p:nvSpPr>
        <p:spPr/>
        <p:txBody>
          <a:bodyPr/>
          <a:lstStyle/>
          <a:p>
            <a:fld id="{35D09EB6-F18F-48A2-931C-0D6C3FBBE2B1}" type="slidenum">
              <a:rPr kumimoji="1" lang="ja-JP" altLang="en-US" smtClean="0"/>
              <a:t>6</a:t>
            </a:fld>
            <a:endParaRPr kumimoji="1" lang="ja-JP" altLang="en-US"/>
          </a:p>
        </p:txBody>
      </p:sp>
    </p:spTree>
    <p:extLst>
      <p:ext uri="{BB962C8B-B14F-4D97-AF65-F5344CB8AC3E}">
        <p14:creationId xmlns:p14="http://schemas.microsoft.com/office/powerpoint/2010/main" val="94775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CD15D-BBFF-B314-4726-422DA39558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23ACA7-06C6-93B4-EE0A-F23FFA83C00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D56A36-6D54-A257-27AE-7E3EB604EC0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9D1AFD7-E2A9-F47E-C28A-CDB3DE8A759A}"/>
              </a:ext>
            </a:extLst>
          </p:cNvPr>
          <p:cNvSpPr>
            <a:spLocks noGrp="1"/>
          </p:cNvSpPr>
          <p:nvPr>
            <p:ph type="sldNum" sz="quarter" idx="5"/>
          </p:nvPr>
        </p:nvSpPr>
        <p:spPr/>
        <p:txBody>
          <a:bodyPr/>
          <a:lstStyle/>
          <a:p>
            <a:fld id="{35D09EB6-F18F-48A2-931C-0D6C3FBBE2B1}" type="slidenum">
              <a:rPr kumimoji="1" lang="ja-JP" altLang="en-US" smtClean="0"/>
              <a:t>7</a:t>
            </a:fld>
            <a:endParaRPr kumimoji="1" lang="ja-JP" altLang="en-US"/>
          </a:p>
        </p:txBody>
      </p:sp>
    </p:spTree>
    <p:extLst>
      <p:ext uri="{BB962C8B-B14F-4D97-AF65-F5344CB8AC3E}">
        <p14:creationId xmlns:p14="http://schemas.microsoft.com/office/powerpoint/2010/main" val="307293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7FC97-788B-A391-9C8B-6CBEAB1238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E9D996-1F7B-AAA6-C6C4-E0FE4787B3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215DC03-1F35-33BF-5F29-B5BCAD5FE74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69A6500-1D83-0441-F72B-E3BF30256A02}"/>
              </a:ext>
            </a:extLst>
          </p:cNvPr>
          <p:cNvSpPr>
            <a:spLocks noGrp="1"/>
          </p:cNvSpPr>
          <p:nvPr>
            <p:ph type="sldNum" sz="quarter" idx="5"/>
          </p:nvPr>
        </p:nvSpPr>
        <p:spPr/>
        <p:txBody>
          <a:bodyPr/>
          <a:lstStyle/>
          <a:p>
            <a:fld id="{35D09EB6-F18F-48A2-931C-0D6C3FBBE2B1}" type="slidenum">
              <a:rPr kumimoji="1" lang="ja-JP" altLang="en-US" smtClean="0"/>
              <a:t>8</a:t>
            </a:fld>
            <a:endParaRPr kumimoji="1" lang="ja-JP" altLang="en-US"/>
          </a:p>
        </p:txBody>
      </p:sp>
    </p:spTree>
    <p:extLst>
      <p:ext uri="{BB962C8B-B14F-4D97-AF65-F5344CB8AC3E}">
        <p14:creationId xmlns:p14="http://schemas.microsoft.com/office/powerpoint/2010/main" val="417943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037D2-4902-D8EC-2D9C-E992CF02E4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8FB736-9B53-3374-845C-4BB6259A71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C23257-2D57-0DFB-7E03-AE6B32DAA42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8A4A59C-2EF8-A23A-7DB2-E0C1E07E79F1}"/>
              </a:ext>
            </a:extLst>
          </p:cNvPr>
          <p:cNvSpPr>
            <a:spLocks noGrp="1"/>
          </p:cNvSpPr>
          <p:nvPr>
            <p:ph type="sldNum" sz="quarter" idx="5"/>
          </p:nvPr>
        </p:nvSpPr>
        <p:spPr/>
        <p:txBody>
          <a:bodyPr/>
          <a:lstStyle/>
          <a:p>
            <a:fld id="{35D09EB6-F18F-48A2-931C-0D6C3FBBE2B1}" type="slidenum">
              <a:rPr kumimoji="1" lang="ja-JP" altLang="en-US" smtClean="0"/>
              <a:t>9</a:t>
            </a:fld>
            <a:endParaRPr kumimoji="1" lang="ja-JP" altLang="en-US"/>
          </a:p>
        </p:txBody>
      </p:sp>
    </p:spTree>
    <p:extLst>
      <p:ext uri="{BB962C8B-B14F-4D97-AF65-F5344CB8AC3E}">
        <p14:creationId xmlns:p14="http://schemas.microsoft.com/office/powerpoint/2010/main" val="21031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DF797-C8BF-389E-6978-442AACB343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B241C8-D854-7109-A4AD-0C193DFB27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FFC1A73-DD5D-D8B5-4B58-EB85479DC1E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9DB8F4D-542E-A00B-B6EC-5F28705D94B1}"/>
              </a:ext>
            </a:extLst>
          </p:cNvPr>
          <p:cNvSpPr>
            <a:spLocks noGrp="1"/>
          </p:cNvSpPr>
          <p:nvPr>
            <p:ph type="sldNum" sz="quarter" idx="5"/>
          </p:nvPr>
        </p:nvSpPr>
        <p:spPr/>
        <p:txBody>
          <a:bodyPr/>
          <a:lstStyle/>
          <a:p>
            <a:fld id="{35D09EB6-F18F-48A2-931C-0D6C3FBBE2B1}" type="slidenum">
              <a:rPr kumimoji="1" lang="ja-JP" altLang="en-US" smtClean="0"/>
              <a:t>10</a:t>
            </a:fld>
            <a:endParaRPr kumimoji="1" lang="ja-JP" altLang="en-US"/>
          </a:p>
        </p:txBody>
      </p:sp>
    </p:spTree>
    <p:extLst>
      <p:ext uri="{BB962C8B-B14F-4D97-AF65-F5344CB8AC3E}">
        <p14:creationId xmlns:p14="http://schemas.microsoft.com/office/powerpoint/2010/main" val="374984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Tree>
    <p:extLst>
      <p:ext uri="{BB962C8B-B14F-4D97-AF65-F5344CB8AC3E}">
        <p14:creationId xmlns:p14="http://schemas.microsoft.com/office/powerpoint/2010/main" val="8327656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0" y="1764000"/>
            <a:ext cx="6912000" cy="666000"/>
          </a:xfrm>
        </p:spPr>
        <p:txBody>
          <a:bodyPr anchor="ctr">
            <a:normAutofit/>
          </a:bodyPr>
          <a:lstStyle>
            <a:lvl1pPr>
              <a:defRPr sz="2000"/>
            </a:lvl1pPr>
          </a:lstStyle>
          <a:p>
            <a:r>
              <a:rPr lang="ja-JP" altLang="en-US"/>
              <a:t>マスター タイトルの書式設定</a:t>
            </a:r>
            <a:endParaRPr lang="en-US"/>
          </a:p>
        </p:txBody>
      </p:sp>
      <p:sp>
        <p:nvSpPr>
          <p:cNvPr id="9" name="テキスト プレースホルダー 8">
            <a:extLst>
              <a:ext uri="{FF2B5EF4-FFF2-40B4-BE49-F238E27FC236}">
                <a16:creationId xmlns:a16="http://schemas.microsoft.com/office/drawing/2014/main" id="{F9F8F279-D942-257B-9951-139298FE620B}"/>
              </a:ext>
            </a:extLst>
          </p:cNvPr>
          <p:cNvSpPr>
            <a:spLocks noGrp="1"/>
          </p:cNvSpPr>
          <p:nvPr>
            <p:ph type="body" sz="quarter" idx="10" hasCustomPrompt="1"/>
          </p:nvPr>
        </p:nvSpPr>
        <p:spPr>
          <a:xfrm>
            <a:off x="7776000" y="108000"/>
            <a:ext cx="1260000" cy="432000"/>
          </a:xfrm>
          <a:solidFill>
            <a:schemeClr val="tx1"/>
          </a:solidFill>
        </p:spPr>
        <p:txBody>
          <a:bodyPr anchor="ctr">
            <a:noAutofit/>
          </a:bodyPr>
          <a:lstStyle>
            <a:lvl1pPr marL="0" indent="0" algn="ctr">
              <a:buNone/>
              <a:defRPr sz="1800" b="1">
                <a:solidFill>
                  <a:schemeClr val="bg1"/>
                </a:solidFill>
                <a:latin typeface="+mn-lt"/>
              </a:defRPr>
            </a:lvl1pPr>
            <a:lvl2pPr marL="457200" indent="0">
              <a:buNone/>
              <a:defRPr b="1">
                <a:solidFill>
                  <a:schemeClr val="bg1"/>
                </a:solidFill>
                <a:latin typeface="+mn-lt"/>
              </a:defRPr>
            </a:lvl2pPr>
            <a:lvl3pPr marL="914400" indent="0">
              <a:buNone/>
              <a:defRPr b="1">
                <a:solidFill>
                  <a:schemeClr val="bg1"/>
                </a:solidFill>
                <a:latin typeface="+mn-lt"/>
              </a:defRPr>
            </a:lvl3pPr>
            <a:lvl4pPr marL="1371600" indent="0">
              <a:buNone/>
              <a:defRPr b="1">
                <a:solidFill>
                  <a:schemeClr val="bg1"/>
                </a:solidFill>
                <a:latin typeface="+mn-lt"/>
              </a:defRPr>
            </a:lvl4pPr>
            <a:lvl5pPr marL="1828800" indent="0">
              <a:buNone/>
              <a:defRPr b="1">
                <a:solidFill>
                  <a:schemeClr val="bg1"/>
                </a:solidFill>
                <a:latin typeface="+mn-lt"/>
              </a:defRPr>
            </a:lvl5pPr>
          </a:lstStyle>
          <a:p>
            <a:pPr lvl="0"/>
            <a:r>
              <a:rPr kumimoji="1" lang="ja-JP" altLang="en-US"/>
              <a:t>資料－○</a:t>
            </a:r>
          </a:p>
        </p:txBody>
      </p:sp>
    </p:spTree>
    <p:extLst>
      <p:ext uri="{BB962C8B-B14F-4D97-AF65-F5344CB8AC3E}">
        <p14:creationId xmlns:p14="http://schemas.microsoft.com/office/powerpoint/2010/main" val="153828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7F94E56-006E-769C-EB3B-EA09DD7D183F}"/>
              </a:ext>
            </a:extLst>
          </p:cNvPr>
          <p:cNvSpPr/>
          <p:nvPr userDrawn="1"/>
        </p:nvSpPr>
        <p:spPr>
          <a:xfrm>
            <a:off x="180000" y="621437"/>
            <a:ext cx="8784000" cy="6051611"/>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テキスト プレースホルダー 8">
            <a:extLst>
              <a:ext uri="{FF2B5EF4-FFF2-40B4-BE49-F238E27FC236}">
                <a16:creationId xmlns:a16="http://schemas.microsoft.com/office/drawing/2014/main" id="{157B9B6E-5793-BDBD-4B4E-68FFD742DED9}"/>
              </a:ext>
            </a:extLst>
          </p:cNvPr>
          <p:cNvSpPr>
            <a:spLocks noGrp="1"/>
          </p:cNvSpPr>
          <p:nvPr>
            <p:ph type="body" sz="quarter" idx="11" hasCustomPrompt="1"/>
          </p:nvPr>
        </p:nvSpPr>
        <p:spPr>
          <a:xfrm>
            <a:off x="144000" y="477604"/>
            <a:ext cx="2160000" cy="320000"/>
          </a:xfrm>
          <a:prstGeom prst="roundRect">
            <a:avLst/>
          </a:prstGeom>
          <a:solidFill>
            <a:schemeClr val="bg1">
              <a:lumMod val="50000"/>
            </a:schemeClr>
          </a:solidFill>
        </p:spPr>
        <p:txBody>
          <a:bodyPr tIns="0" bIns="0" anchor="ctr">
            <a:noAutofit/>
          </a:bodyPr>
          <a:lstStyle>
            <a:lvl1pPr marL="0" indent="0" algn="ctr">
              <a:buNone/>
              <a:defRPr sz="1400">
                <a:solidFill>
                  <a:schemeClr val="bg1"/>
                </a:solidFill>
              </a:defRPr>
            </a:lvl1pPr>
          </a:lstStyle>
          <a:p>
            <a:pPr lvl="0"/>
            <a:r>
              <a:rPr kumimoji="1" lang="ja-JP" altLang="en-US" dirty="0"/>
              <a:t>タイトルの設定</a:t>
            </a:r>
          </a:p>
        </p:txBody>
      </p:sp>
      <p:sp>
        <p:nvSpPr>
          <p:cNvPr id="4" name="スライド番号プレースホルダー 10">
            <a:extLst>
              <a:ext uri="{FF2B5EF4-FFF2-40B4-BE49-F238E27FC236}">
                <a16:creationId xmlns:a16="http://schemas.microsoft.com/office/drawing/2014/main" id="{7080E427-DB2F-4344-0925-66F9955A3026}"/>
              </a:ext>
            </a:extLst>
          </p:cNvPr>
          <p:cNvSpPr>
            <a:spLocks noGrp="1"/>
          </p:cNvSpPr>
          <p:nvPr>
            <p:ph type="sldNum" sz="quarter" idx="12"/>
          </p:nvPr>
        </p:nvSpPr>
        <p:spPr>
          <a:xfrm>
            <a:off x="7159286" y="6563899"/>
            <a:ext cx="2057400" cy="365125"/>
          </a:xfrm>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427056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1610D41-C8F6-E601-54DD-01F3FCD48115}"/>
              </a:ext>
            </a:extLst>
          </p:cNvPr>
          <p:cNvSpPr/>
          <p:nvPr userDrawn="1"/>
        </p:nvSpPr>
        <p:spPr>
          <a:xfrm>
            <a:off x="180000" y="720000"/>
            <a:ext cx="8784000" cy="5953048"/>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スライド番号プレースホルダー 10">
            <a:extLst>
              <a:ext uri="{FF2B5EF4-FFF2-40B4-BE49-F238E27FC236}">
                <a16:creationId xmlns:a16="http://schemas.microsoft.com/office/drawing/2014/main" id="{D592D160-781C-1825-5CDF-13B16960F11C}"/>
              </a:ext>
            </a:extLst>
          </p:cNvPr>
          <p:cNvSpPr>
            <a:spLocks noGrp="1"/>
          </p:cNvSpPr>
          <p:nvPr>
            <p:ph type="sldNum" sz="quarter" idx="12"/>
          </p:nvPr>
        </p:nvSpPr>
        <p:spPr>
          <a:xfrm>
            <a:off x="7159286" y="6563899"/>
            <a:ext cx="2057400" cy="365125"/>
          </a:xfrm>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30603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2" name="スライド番号プレースホルダー 10">
            <a:extLst>
              <a:ext uri="{FF2B5EF4-FFF2-40B4-BE49-F238E27FC236}">
                <a16:creationId xmlns:a16="http://schemas.microsoft.com/office/drawing/2014/main" id="{BAFAF458-96A8-5E35-2E09-060F91BB4B41}"/>
              </a:ext>
            </a:extLst>
          </p:cNvPr>
          <p:cNvSpPr>
            <a:spLocks noGrp="1"/>
          </p:cNvSpPr>
          <p:nvPr>
            <p:ph type="sldNum" sz="quarter" idx="12"/>
          </p:nvPr>
        </p:nvSpPr>
        <p:spPr>
          <a:xfrm>
            <a:off x="7159286" y="6563899"/>
            <a:ext cx="2057400" cy="365125"/>
          </a:xfrm>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977193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424800"/>
          </a:xfrm>
          <a:prstGeom prst="rect">
            <a:avLst/>
          </a:prstGeom>
          <a:gradFill>
            <a:gsLst>
              <a:gs pos="0">
                <a:schemeClr val="accent1">
                  <a:lumMod val="5000"/>
                  <a:lumOff val="95000"/>
                </a:schemeClr>
              </a:gs>
              <a:gs pos="75000">
                <a:srgbClr val="0000CC"/>
              </a:gs>
            </a:gsLst>
            <a:lin ang="6600000" scaled="0"/>
          </a:gradFill>
          <a:ln>
            <a:noFill/>
          </a:ln>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251520" y="720000"/>
            <a:ext cx="8640960" cy="5976000"/>
          </a:xfrm>
          <a:prstGeom prst="rect">
            <a:avLst/>
          </a:prstGeom>
        </p:spPr>
        <p:txBody>
          <a:bodyPr vert="horz" lIns="91440" tIns="180000" rIns="91440" bIns="4572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スライド番号プレースホルダー 6">
            <a:extLst>
              <a:ext uri="{FF2B5EF4-FFF2-40B4-BE49-F238E27FC236}">
                <a16:creationId xmlns:a16="http://schemas.microsoft.com/office/drawing/2014/main" id="{30DB3DBC-508D-4C84-1CA0-7CC67CB2FE94}"/>
              </a:ext>
            </a:extLst>
          </p:cNvPr>
          <p:cNvSpPr>
            <a:spLocks noGrp="1"/>
          </p:cNvSpPr>
          <p:nvPr>
            <p:ph type="sldNum" sz="quarter" idx="4"/>
          </p:nvPr>
        </p:nvSpPr>
        <p:spPr>
          <a:xfrm>
            <a:off x="7159286" y="6563899"/>
            <a:ext cx="20574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16783894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hdr="0" ftr="0" dt="0"/>
  <p:txStyles>
    <p:titleStyle>
      <a:lvl1pPr algn="l" defTabSz="914400" rtl="0" eaLnBrk="1" latinLnBrk="0" hangingPunct="1">
        <a:lnSpc>
          <a:spcPct val="90000"/>
        </a:lnSpc>
        <a:spcBef>
          <a:spcPct val="0"/>
        </a:spcBef>
        <a:buNone/>
        <a:defRPr kumimoji="1" sz="1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43B8-C71F-A01D-71C2-1110E06F1A1D}"/>
            </a:ext>
          </a:extLst>
        </p:cNvPr>
        <p:cNvGrpSpPr/>
        <p:nvPr/>
      </p:nvGrpSpPr>
      <p:grpSpPr>
        <a:xfrm>
          <a:off x="0" y="0"/>
          <a:ext cx="0" cy="0"/>
          <a:chOff x="0" y="0"/>
          <a:chExt cx="0" cy="0"/>
        </a:xfrm>
      </p:grpSpPr>
      <p:graphicFrame>
        <p:nvGraphicFramePr>
          <p:cNvPr id="4" name="Group 16">
            <a:extLst>
              <a:ext uri="{FF2B5EF4-FFF2-40B4-BE49-F238E27FC236}">
                <a16:creationId xmlns:a16="http://schemas.microsoft.com/office/drawing/2014/main" id="{714442B7-5F32-8570-744D-947C5A326489}"/>
              </a:ext>
            </a:extLst>
          </p:cNvPr>
          <p:cNvGraphicFramePr>
            <a:graphicFrameLocks noGrp="1"/>
          </p:cNvGraphicFramePr>
          <p:nvPr>
            <p:extLst>
              <p:ext uri="{D42A27DB-BD31-4B8C-83A1-F6EECF244321}">
                <p14:modId xmlns:p14="http://schemas.microsoft.com/office/powerpoint/2010/main" val="1530497767"/>
              </p:ext>
            </p:extLst>
          </p:nvPr>
        </p:nvGraphicFramePr>
        <p:xfrm>
          <a:off x="6073993" y="197826"/>
          <a:ext cx="2928340" cy="797169"/>
        </p:xfrm>
        <a:graphic>
          <a:graphicData uri="http://schemas.openxmlformats.org/drawingml/2006/table">
            <a:tbl>
              <a:tblPr/>
              <a:tblGrid>
                <a:gridCol w="2226170">
                  <a:extLst>
                    <a:ext uri="{9D8B030D-6E8A-4147-A177-3AD203B41FA5}">
                      <a16:colId xmlns:a16="http://schemas.microsoft.com/office/drawing/2014/main" val="20000"/>
                    </a:ext>
                  </a:extLst>
                </a:gridCol>
                <a:gridCol w="702170">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令和７年</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19</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日（金）</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第５回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itchFamily="49" charset="-128"/>
                          <a:ea typeface="ＭＳ ゴシック" pitchFamily="49" charset="-128"/>
                        </a:rPr>
                        <a:t>地震津波災害対策等検討部会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資料２</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Rectangle 2">
            <a:extLst>
              <a:ext uri="{FF2B5EF4-FFF2-40B4-BE49-F238E27FC236}">
                <a16:creationId xmlns:a16="http://schemas.microsoft.com/office/drawing/2014/main" id="{CD9509A2-E1B5-92FD-CF07-6887721297F3}"/>
              </a:ext>
            </a:extLst>
          </p:cNvPr>
          <p:cNvSpPr txBox="1">
            <a:spLocks noChangeArrowheads="1"/>
          </p:cNvSpPr>
          <p:nvPr/>
        </p:nvSpPr>
        <p:spPr bwMode="auto">
          <a:xfrm>
            <a:off x="739588" y="2475361"/>
            <a:ext cx="7680512" cy="5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0" tIns="47886" rIns="95770" bIns="47886" numCol="1" anchor="ctr" anchorCtr="0" compatLnSpc="1">
            <a:prstTxWarp prst="textNoShape">
              <a:avLst/>
            </a:prstTxWarp>
            <a:spAutoFit/>
          </a:bodyPr>
          <a:lst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342077" algn="ctr" defTabSz="957341" rtl="0" fontAlgn="base">
              <a:spcBef>
                <a:spcPct val="0"/>
              </a:spcBef>
              <a:spcAft>
                <a:spcPct val="0"/>
              </a:spcAft>
              <a:defRPr kumimoji="1" sz="4600">
                <a:solidFill>
                  <a:schemeClr val="tx2"/>
                </a:solidFill>
                <a:latin typeface="Arial" charset="0"/>
                <a:ea typeface="ＭＳ Ｐゴシック" pitchFamily="50" charset="-128"/>
              </a:defRPr>
            </a:lvl6pPr>
            <a:lvl7pPr marL="684154" algn="ctr" defTabSz="957341" rtl="0" fontAlgn="base">
              <a:spcBef>
                <a:spcPct val="0"/>
              </a:spcBef>
              <a:spcAft>
                <a:spcPct val="0"/>
              </a:spcAft>
              <a:defRPr kumimoji="1" sz="4600">
                <a:solidFill>
                  <a:schemeClr val="tx2"/>
                </a:solidFill>
                <a:latin typeface="Arial" charset="0"/>
                <a:ea typeface="ＭＳ Ｐゴシック" pitchFamily="50" charset="-128"/>
              </a:defRPr>
            </a:lvl7pPr>
            <a:lvl8pPr marL="1026231" algn="ctr" defTabSz="957341" rtl="0" fontAlgn="base">
              <a:spcBef>
                <a:spcPct val="0"/>
              </a:spcBef>
              <a:spcAft>
                <a:spcPct val="0"/>
              </a:spcAft>
              <a:defRPr kumimoji="1" sz="4600">
                <a:solidFill>
                  <a:schemeClr val="tx2"/>
                </a:solidFill>
                <a:latin typeface="Arial" charset="0"/>
                <a:ea typeface="ＭＳ Ｐゴシック" pitchFamily="50" charset="-128"/>
              </a:defRPr>
            </a:lvl8pPr>
            <a:lvl9pPr marL="1368308" algn="ctr" defTabSz="957341" rtl="0" fontAlgn="base">
              <a:spcBef>
                <a:spcPct val="0"/>
              </a:spcBef>
              <a:spcAft>
                <a:spcPct val="0"/>
              </a:spcAft>
              <a:defRPr kumimoji="1" sz="4600">
                <a:solidFill>
                  <a:schemeClr val="tx2"/>
                </a:solidFill>
                <a:latin typeface="Arial" charset="0"/>
                <a:ea typeface="ＭＳ Ｐゴシック" pitchFamily="50" charset="-128"/>
              </a:defRPr>
            </a:lvl9pPr>
          </a:lstStyle>
          <a:p>
            <a:pPr eaLnBrk="1" hangingPunct="1"/>
            <a:r>
              <a:rPr lang="ja-JP" altLang="en-US" sz="2800" kern="0" dirty="0">
                <a:solidFill>
                  <a:schemeClr val="tx1"/>
                </a:solidFill>
                <a:latin typeface="ＭＳ Ｐゴシック" panose="020B0600070205080204" pitchFamily="50" charset="-128"/>
                <a:ea typeface="ＭＳ Ｐゴシック" panose="020B0600070205080204" pitchFamily="50" charset="-128"/>
              </a:rPr>
              <a:t>液状化の予測について</a:t>
            </a:r>
          </a:p>
        </p:txBody>
      </p:sp>
      <p:sp>
        <p:nvSpPr>
          <p:cNvPr id="6" name="Line 4">
            <a:extLst>
              <a:ext uri="{FF2B5EF4-FFF2-40B4-BE49-F238E27FC236}">
                <a16:creationId xmlns:a16="http://schemas.microsoft.com/office/drawing/2014/main" id="{C9E6C17F-AB31-8883-E818-7BDCEAB4A601}"/>
              </a:ext>
            </a:extLst>
          </p:cNvPr>
          <p:cNvSpPr>
            <a:spLocks noChangeShapeType="1"/>
          </p:cNvSpPr>
          <p:nvPr/>
        </p:nvSpPr>
        <p:spPr bwMode="auto">
          <a:xfrm>
            <a:off x="739588" y="3225666"/>
            <a:ext cx="7664824"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8" name="Line 5">
            <a:extLst>
              <a:ext uri="{FF2B5EF4-FFF2-40B4-BE49-F238E27FC236}">
                <a16:creationId xmlns:a16="http://schemas.microsoft.com/office/drawing/2014/main" id="{473DC6F2-FB1A-669B-76C1-5C310B20DA60}"/>
              </a:ext>
            </a:extLst>
          </p:cNvPr>
          <p:cNvSpPr>
            <a:spLocks noChangeShapeType="1"/>
          </p:cNvSpPr>
          <p:nvPr/>
        </p:nvSpPr>
        <p:spPr bwMode="auto">
          <a:xfrm>
            <a:off x="739588" y="2252650"/>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Tree>
    <p:extLst>
      <p:ext uri="{BB962C8B-B14F-4D97-AF65-F5344CB8AC3E}">
        <p14:creationId xmlns:p14="http://schemas.microsoft.com/office/powerpoint/2010/main" val="1873792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5D88C-D7BA-C106-68AE-9FB18564E045}"/>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1B7C2104-68FC-9F3E-C849-15DEF06C32BF}"/>
              </a:ext>
            </a:extLst>
          </p:cNvPr>
          <p:cNvPicPr>
            <a:picLocks noChangeAspect="1"/>
          </p:cNvPicPr>
          <p:nvPr/>
        </p:nvPicPr>
        <p:blipFill>
          <a:blip r:embed="rId3"/>
          <a:srcRect/>
          <a:stretch/>
        </p:blipFill>
        <p:spPr>
          <a:xfrm>
            <a:off x="5345586" y="2114146"/>
            <a:ext cx="2908799" cy="4212745"/>
          </a:xfrm>
          <a:prstGeom prst="rect">
            <a:avLst/>
          </a:prstGeom>
        </p:spPr>
      </p:pic>
      <p:sp>
        <p:nvSpPr>
          <p:cNvPr id="11" name="タイトル 3">
            <a:extLst>
              <a:ext uri="{FF2B5EF4-FFF2-40B4-BE49-F238E27FC236}">
                <a16:creationId xmlns:a16="http://schemas.microsoft.com/office/drawing/2014/main" id="{48935CE7-1836-B00C-FF6D-253980BF2916}"/>
              </a:ext>
            </a:extLst>
          </p:cNvPr>
          <p:cNvSpPr>
            <a:spLocks noGrp="1"/>
          </p:cNvSpPr>
          <p:nvPr>
            <p:ph type="title"/>
          </p:nvPr>
        </p:nvSpPr>
        <p:spPr/>
        <p:txBody>
          <a:bodyPr>
            <a:normAutofit/>
          </a:bodyPr>
          <a:lstStyle/>
          <a:p>
            <a:r>
              <a:rPr lang="ja-JP" altLang="en-US" dirty="0"/>
              <a:t>２．液状化予測結果</a:t>
            </a:r>
            <a:endParaRPr kumimoji="1" lang="ja-JP" altLang="en-US" sz="1800" dirty="0"/>
          </a:p>
        </p:txBody>
      </p:sp>
      <p:sp>
        <p:nvSpPr>
          <p:cNvPr id="15" name="スライド番号プレースホルダー 12">
            <a:extLst>
              <a:ext uri="{FF2B5EF4-FFF2-40B4-BE49-F238E27FC236}">
                <a16:creationId xmlns:a16="http://schemas.microsoft.com/office/drawing/2014/main" id="{B6BCA32A-40C0-72C2-07AD-8BF343CE214F}"/>
              </a:ext>
            </a:extLst>
          </p:cNvPr>
          <p:cNvSpPr>
            <a:spLocks noGrp="1"/>
          </p:cNvSpPr>
          <p:nvPr>
            <p:ph type="sldNum" sz="quarter" idx="12"/>
          </p:nvPr>
        </p:nvSpPr>
        <p:spPr/>
        <p:txBody>
          <a:bodyPr/>
          <a:lstStyle/>
          <a:p>
            <a:fld id="{DE8A6AB4-C314-4581-B2EB-142FADA2A072}" type="slidenum">
              <a:rPr lang="ja-JP" altLang="en-US" smtClean="0"/>
              <a:pPr/>
              <a:t>9</a:t>
            </a:fld>
            <a:endParaRPr lang="ja-JP" altLang="en-US" dirty="0"/>
          </a:p>
        </p:txBody>
      </p:sp>
      <p:pic>
        <p:nvPicPr>
          <p:cNvPr id="5" name="図 4">
            <a:extLst>
              <a:ext uri="{FF2B5EF4-FFF2-40B4-BE49-F238E27FC236}">
                <a16:creationId xmlns:a16="http://schemas.microsoft.com/office/drawing/2014/main" id="{93E0F55A-00BF-5728-9D4E-623DBF9BC3AD}"/>
              </a:ext>
            </a:extLst>
          </p:cNvPr>
          <p:cNvPicPr>
            <a:picLocks noChangeAspect="1"/>
          </p:cNvPicPr>
          <p:nvPr/>
        </p:nvPicPr>
        <p:blipFill>
          <a:blip r:embed="rId4"/>
          <a:srcRect/>
          <a:stretch/>
        </p:blipFill>
        <p:spPr>
          <a:xfrm>
            <a:off x="1142115" y="2114148"/>
            <a:ext cx="2908799" cy="4212743"/>
          </a:xfrm>
          <a:prstGeom prst="rect">
            <a:avLst/>
          </a:prstGeom>
        </p:spPr>
      </p:pic>
      <p:sp>
        <p:nvSpPr>
          <p:cNvPr id="16" name="テキスト ボックス 15">
            <a:extLst>
              <a:ext uri="{FF2B5EF4-FFF2-40B4-BE49-F238E27FC236}">
                <a16:creationId xmlns:a16="http://schemas.microsoft.com/office/drawing/2014/main" id="{AFD5C253-0B15-7065-C607-1332102A5AA8}"/>
              </a:ext>
            </a:extLst>
          </p:cNvPr>
          <p:cNvSpPr txBox="1"/>
          <p:nvPr/>
        </p:nvSpPr>
        <p:spPr>
          <a:xfrm>
            <a:off x="5005802" y="1683260"/>
            <a:ext cx="1085635" cy="430887"/>
          </a:xfrm>
          <a:prstGeom prst="rect">
            <a:avLst/>
          </a:prstGeom>
          <a:solidFill>
            <a:schemeClr val="bg1"/>
          </a:solidFill>
          <a:ln w="19050">
            <a:solidFill>
              <a:schemeClr val="dk1"/>
            </a:solidFill>
          </a:ln>
        </p:spPr>
        <p:txBody>
          <a:bodyPr wrap="square" rtlCol="0">
            <a:spAutoFit/>
          </a:bodyPr>
          <a:lstStyle/>
          <a:p>
            <a:pPr algn="ctr"/>
            <a:r>
              <a:rPr kumimoji="1" lang="pt-BR" altLang="ja-JP" sz="1100" b="1" dirty="0">
                <a:latin typeface="+mn-ea"/>
              </a:rPr>
              <a:t>H</a:t>
            </a:r>
            <a:r>
              <a:rPr kumimoji="1" lang="en-US" altLang="ja-JP" sz="1100" b="1" dirty="0">
                <a:latin typeface="+mn-ea"/>
              </a:rPr>
              <a:t>26</a:t>
            </a:r>
            <a:r>
              <a:rPr kumimoji="1" lang="ja-JP" altLang="pt-BR" sz="1100" b="1" dirty="0">
                <a:latin typeface="+mn-ea"/>
              </a:rPr>
              <a:t>想定</a:t>
            </a:r>
            <a:endParaRPr kumimoji="1" lang="en-US" altLang="ja-JP" sz="1100" b="1" dirty="0">
              <a:latin typeface="+mn-ea"/>
            </a:endParaRPr>
          </a:p>
          <a:p>
            <a:pPr algn="ctr"/>
            <a:r>
              <a:rPr kumimoji="1" lang="ja-JP" altLang="pt-BR" sz="1100" b="1" dirty="0">
                <a:latin typeface="+mn-ea"/>
              </a:rPr>
              <a:t>（</a:t>
            </a:r>
            <a:r>
              <a:rPr kumimoji="1" lang="ja-JP" altLang="en-US" sz="1100" b="1" dirty="0">
                <a:latin typeface="+mn-ea"/>
              </a:rPr>
              <a:t>南海トラフ</a:t>
            </a:r>
            <a:r>
              <a:rPr kumimoji="1" lang="ja-JP" altLang="pt-BR" sz="1100" b="1" dirty="0">
                <a:latin typeface="+mn-ea"/>
              </a:rPr>
              <a:t>）</a:t>
            </a:r>
            <a:endParaRPr kumimoji="1" lang="ja-JP" altLang="en-US" sz="1100" b="1" dirty="0">
              <a:latin typeface="+mn-ea"/>
            </a:endParaRPr>
          </a:p>
        </p:txBody>
      </p:sp>
      <p:sp>
        <p:nvSpPr>
          <p:cNvPr id="2" name="テキスト ボックス 1">
            <a:extLst>
              <a:ext uri="{FF2B5EF4-FFF2-40B4-BE49-F238E27FC236}">
                <a16:creationId xmlns:a16="http://schemas.microsoft.com/office/drawing/2014/main" id="{3F74CBCA-DC03-5B90-D51F-7182F566451D}"/>
              </a:ext>
            </a:extLst>
          </p:cNvPr>
          <p:cNvSpPr txBox="1"/>
          <p:nvPr/>
        </p:nvSpPr>
        <p:spPr>
          <a:xfrm>
            <a:off x="5345586" y="6194825"/>
            <a:ext cx="2942267" cy="415498"/>
          </a:xfrm>
          <a:prstGeom prst="rect">
            <a:avLst/>
          </a:prstGeom>
          <a:noFill/>
        </p:spPr>
        <p:txBody>
          <a:bodyPr wrap="square" rtlCol="0">
            <a:spAutoFit/>
          </a:bodyPr>
          <a:lstStyle/>
          <a:p>
            <a:pPr marL="171450" indent="-171450">
              <a:buFont typeface="Meiryo UI" panose="020B0604030504040204" pitchFamily="50" charset="-128"/>
              <a:buChar char="※"/>
            </a:pPr>
            <a:r>
              <a:rPr kumimoji="1" lang="en-US" altLang="ja-JP" sz="1050" dirty="0"/>
              <a:t>H26</a:t>
            </a:r>
            <a:r>
              <a:rPr kumimoji="1" lang="ja-JP" altLang="en-US" sz="1050" dirty="0"/>
              <a:t>想定（南海トラフ）では液状化危険度「なし」と「液状化対象外」の区分はされていない</a:t>
            </a:r>
          </a:p>
        </p:txBody>
      </p:sp>
      <p:sp>
        <p:nvSpPr>
          <p:cNvPr id="13" name="テキスト ボックス 12">
            <a:extLst>
              <a:ext uri="{FF2B5EF4-FFF2-40B4-BE49-F238E27FC236}">
                <a16:creationId xmlns:a16="http://schemas.microsoft.com/office/drawing/2014/main" id="{F7E762E2-41B8-178D-9DE2-E1C95AF7887F}"/>
              </a:ext>
            </a:extLst>
          </p:cNvPr>
          <p:cNvSpPr txBox="1"/>
          <p:nvPr/>
        </p:nvSpPr>
        <p:spPr>
          <a:xfrm>
            <a:off x="796505" y="1683260"/>
            <a:ext cx="1140810" cy="443319"/>
          </a:xfrm>
          <a:prstGeom prst="rect">
            <a:avLst/>
          </a:prstGeom>
          <a:solidFill>
            <a:schemeClr val="bg1"/>
          </a:solidFill>
          <a:ln w="19050">
            <a:solidFill>
              <a:schemeClr val="dk1"/>
            </a:solidFill>
          </a:ln>
        </p:spPr>
        <p:txBody>
          <a:bodyPr wrap="square" rtlCol="0">
            <a:noAutofit/>
          </a:bodyPr>
          <a:lstStyle/>
          <a:p>
            <a:pPr algn="ctr"/>
            <a:r>
              <a:rPr kumimoji="1" lang="ja-JP" altLang="en-US" sz="1100" b="1" dirty="0">
                <a:latin typeface="+mn-ea"/>
              </a:rPr>
              <a:t>今回想定</a:t>
            </a:r>
            <a:endParaRPr kumimoji="1" lang="en-US" altLang="ja-JP" sz="1100" b="1" dirty="0">
              <a:latin typeface="+mn-ea"/>
            </a:endParaRPr>
          </a:p>
          <a:p>
            <a:pPr algn="ctr"/>
            <a:r>
              <a:rPr kumimoji="1" lang="ja-JP" altLang="en-US" sz="1100" b="1" dirty="0">
                <a:latin typeface="+mn-ea"/>
              </a:rPr>
              <a:t>（南海トラフ）</a:t>
            </a:r>
          </a:p>
        </p:txBody>
      </p:sp>
      <p:sp>
        <p:nvSpPr>
          <p:cNvPr id="18" name="四角形: 角を丸くする 4">
            <a:extLst>
              <a:ext uri="{FF2B5EF4-FFF2-40B4-BE49-F238E27FC236}">
                <a16:creationId xmlns:a16="http://schemas.microsoft.com/office/drawing/2014/main" id="{0DA52076-7A73-BB72-100B-D31DEB5FC717}"/>
              </a:ext>
            </a:extLst>
          </p:cNvPr>
          <p:cNvSpPr/>
          <p:nvPr/>
        </p:nvSpPr>
        <p:spPr>
          <a:xfrm>
            <a:off x="336885" y="918870"/>
            <a:ext cx="8477516" cy="634062"/>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kumimoji="1" lang="ja-JP" altLang="en-US" sz="1400" dirty="0"/>
              <a:t>被害想定の基礎となる液状化の予測結果について、大阪府による過年度検討（</a:t>
            </a:r>
            <a:r>
              <a:rPr kumimoji="1" lang="en-US" altLang="ja-JP" sz="1400" dirty="0"/>
              <a:t>H26</a:t>
            </a:r>
            <a:r>
              <a:rPr kumimoji="1" lang="ja-JP" altLang="en-US" sz="1400" dirty="0"/>
              <a:t>想定（南海トラフ）、</a:t>
            </a:r>
            <a:r>
              <a:rPr kumimoji="1" lang="en-US" altLang="ja-JP" sz="1400" dirty="0"/>
              <a:t>H19</a:t>
            </a:r>
            <a:r>
              <a:rPr kumimoji="1" lang="ja-JP" altLang="en-US" sz="1400" dirty="0"/>
              <a:t>想定（直下））と比較した。</a:t>
            </a:r>
            <a:endParaRPr kumimoji="1" lang="en-US" altLang="ja-JP" sz="1400" dirty="0"/>
          </a:p>
        </p:txBody>
      </p:sp>
      <p:sp>
        <p:nvSpPr>
          <p:cNvPr id="19" name="テキスト プレースホルダー 4">
            <a:extLst>
              <a:ext uri="{FF2B5EF4-FFF2-40B4-BE49-F238E27FC236}">
                <a16:creationId xmlns:a16="http://schemas.microsoft.com/office/drawing/2014/main" id="{ED19482E-5A6A-4021-379B-D74A7D23489E}"/>
              </a:ext>
            </a:extLst>
          </p:cNvPr>
          <p:cNvSpPr>
            <a:spLocks noGrp="1"/>
          </p:cNvSpPr>
          <p:nvPr>
            <p:ph type="body" sz="quarter" idx="11"/>
          </p:nvPr>
        </p:nvSpPr>
        <p:spPr>
          <a:xfrm>
            <a:off x="144000" y="477604"/>
            <a:ext cx="3951346" cy="320000"/>
          </a:xfrm>
        </p:spPr>
        <p:txBody>
          <a:bodyPr/>
          <a:lstStyle/>
          <a:p>
            <a:r>
              <a:rPr lang="en-US" altLang="ja-JP" dirty="0">
                <a:latin typeface="Meiryo UI" panose="020B0604030504040204" pitchFamily="50" charset="-128"/>
                <a:ea typeface="Meiryo UI" panose="020B0604030504040204" pitchFamily="50" charset="-128"/>
              </a:rPr>
              <a:t>H26</a:t>
            </a:r>
            <a:r>
              <a:rPr lang="ja-JP" altLang="en-US" dirty="0">
                <a:latin typeface="Meiryo UI" panose="020B0604030504040204" pitchFamily="50" charset="-128"/>
                <a:ea typeface="Meiryo UI" panose="020B0604030504040204" pitchFamily="50" charset="-128"/>
              </a:rPr>
              <a:t>（南海トラフ）、</a:t>
            </a:r>
            <a:r>
              <a:rPr lang="en-US" altLang="ja-JP" dirty="0">
                <a:latin typeface="Meiryo UI" panose="020B0604030504040204" pitchFamily="50" charset="-128"/>
                <a:ea typeface="Meiryo UI" panose="020B0604030504040204" pitchFamily="50" charset="-128"/>
              </a:rPr>
              <a:t>H19</a:t>
            </a:r>
            <a:r>
              <a:rPr lang="ja-JP" altLang="en-US" dirty="0">
                <a:latin typeface="Meiryo UI" panose="020B0604030504040204" pitchFamily="50" charset="-128"/>
                <a:ea typeface="Meiryo UI" panose="020B0604030504040204" pitchFamily="50" charset="-128"/>
              </a:rPr>
              <a:t>想定（直下）との比較</a:t>
            </a:r>
          </a:p>
        </p:txBody>
      </p:sp>
    </p:spTree>
    <p:extLst>
      <p:ext uri="{BB962C8B-B14F-4D97-AF65-F5344CB8AC3E}">
        <p14:creationId xmlns:p14="http://schemas.microsoft.com/office/powerpoint/2010/main" val="231326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E2A7D-CB14-D87E-B772-727569D83694}"/>
            </a:ext>
          </a:extLst>
        </p:cNvPr>
        <p:cNvGrpSpPr/>
        <p:nvPr/>
      </p:nvGrpSpPr>
      <p:grpSpPr>
        <a:xfrm>
          <a:off x="0" y="0"/>
          <a:ext cx="0" cy="0"/>
          <a:chOff x="0" y="0"/>
          <a:chExt cx="0" cy="0"/>
        </a:xfrm>
      </p:grpSpPr>
      <p:pic>
        <p:nvPicPr>
          <p:cNvPr id="24" name="図 23">
            <a:extLst>
              <a:ext uri="{FF2B5EF4-FFF2-40B4-BE49-F238E27FC236}">
                <a16:creationId xmlns:a16="http://schemas.microsoft.com/office/drawing/2014/main" id="{80197A1A-9D32-3F5C-84E5-2D4F3851A891}"/>
              </a:ext>
            </a:extLst>
          </p:cNvPr>
          <p:cNvPicPr>
            <a:picLocks noChangeAspect="1"/>
          </p:cNvPicPr>
          <p:nvPr/>
        </p:nvPicPr>
        <p:blipFill>
          <a:blip r:embed="rId3"/>
          <a:srcRect/>
          <a:stretch/>
        </p:blipFill>
        <p:spPr>
          <a:xfrm>
            <a:off x="2547886" y="872159"/>
            <a:ext cx="1963714" cy="2843999"/>
          </a:xfrm>
          <a:prstGeom prst="rect">
            <a:avLst/>
          </a:prstGeom>
          <a:ln w="28575">
            <a:solidFill>
              <a:srgbClr val="FF0000"/>
            </a:solidFill>
          </a:ln>
        </p:spPr>
      </p:pic>
      <p:pic>
        <p:nvPicPr>
          <p:cNvPr id="25" name="図 24">
            <a:extLst>
              <a:ext uri="{FF2B5EF4-FFF2-40B4-BE49-F238E27FC236}">
                <a16:creationId xmlns:a16="http://schemas.microsoft.com/office/drawing/2014/main" id="{672FEE9D-0D37-B2C6-DDD1-3C973F833A63}"/>
              </a:ext>
            </a:extLst>
          </p:cNvPr>
          <p:cNvPicPr>
            <a:picLocks noChangeAspect="1"/>
          </p:cNvPicPr>
          <p:nvPr/>
        </p:nvPicPr>
        <p:blipFill>
          <a:blip r:embed="rId4"/>
          <a:srcRect/>
          <a:stretch/>
        </p:blipFill>
        <p:spPr>
          <a:xfrm>
            <a:off x="4833164" y="872159"/>
            <a:ext cx="1963714" cy="2843999"/>
          </a:xfrm>
          <a:prstGeom prst="rect">
            <a:avLst/>
          </a:prstGeom>
          <a:ln w="28575">
            <a:solidFill>
              <a:srgbClr val="FF0000"/>
            </a:solidFill>
          </a:ln>
        </p:spPr>
      </p:pic>
      <p:sp>
        <p:nvSpPr>
          <p:cNvPr id="11" name="タイトル 3">
            <a:extLst>
              <a:ext uri="{FF2B5EF4-FFF2-40B4-BE49-F238E27FC236}">
                <a16:creationId xmlns:a16="http://schemas.microsoft.com/office/drawing/2014/main" id="{32384BE0-CCA4-22DA-6109-75F8AF532431}"/>
              </a:ext>
            </a:extLst>
          </p:cNvPr>
          <p:cNvSpPr>
            <a:spLocks noGrp="1"/>
          </p:cNvSpPr>
          <p:nvPr>
            <p:ph type="title"/>
          </p:nvPr>
        </p:nvSpPr>
        <p:spPr/>
        <p:txBody>
          <a:bodyPr>
            <a:normAutofit/>
          </a:bodyPr>
          <a:lstStyle/>
          <a:p>
            <a:r>
              <a:rPr lang="ja-JP" altLang="en-US" dirty="0"/>
              <a:t>２．液状化予測結果</a:t>
            </a:r>
            <a:endParaRPr kumimoji="1" lang="ja-JP" altLang="en-US" sz="1800" dirty="0"/>
          </a:p>
        </p:txBody>
      </p:sp>
      <p:sp>
        <p:nvSpPr>
          <p:cNvPr id="5" name="テキスト プレースホルダー 4">
            <a:extLst>
              <a:ext uri="{FF2B5EF4-FFF2-40B4-BE49-F238E27FC236}">
                <a16:creationId xmlns:a16="http://schemas.microsoft.com/office/drawing/2014/main" id="{38752D77-76DD-8588-5658-B0E9DC0D6CD9}"/>
              </a:ext>
            </a:extLst>
          </p:cNvPr>
          <p:cNvSpPr>
            <a:spLocks noGrp="1"/>
          </p:cNvSpPr>
          <p:nvPr>
            <p:ph type="body" sz="quarter" idx="11"/>
          </p:nvPr>
        </p:nvSpPr>
        <p:spPr>
          <a:xfrm>
            <a:off x="144000" y="477604"/>
            <a:ext cx="3951346" cy="320000"/>
          </a:xfrm>
        </p:spPr>
        <p:txBody>
          <a:bodyPr/>
          <a:lstStyle/>
          <a:p>
            <a:r>
              <a:rPr lang="en-US" altLang="ja-JP" dirty="0">
                <a:latin typeface="Meiryo UI" panose="020B0604030504040204" pitchFamily="50" charset="-128"/>
                <a:ea typeface="Meiryo UI" panose="020B0604030504040204" pitchFamily="50" charset="-128"/>
              </a:rPr>
              <a:t>H26</a:t>
            </a:r>
            <a:r>
              <a:rPr lang="ja-JP" altLang="en-US" dirty="0">
                <a:latin typeface="Meiryo UI" panose="020B0604030504040204" pitchFamily="50" charset="-128"/>
                <a:ea typeface="Meiryo UI" panose="020B0604030504040204" pitchFamily="50" charset="-128"/>
              </a:rPr>
              <a:t>（南海トラフ）、</a:t>
            </a:r>
            <a:r>
              <a:rPr lang="en-US" altLang="ja-JP" dirty="0">
                <a:latin typeface="Meiryo UI" panose="020B0604030504040204" pitchFamily="50" charset="-128"/>
                <a:ea typeface="Meiryo UI" panose="020B0604030504040204" pitchFamily="50" charset="-128"/>
              </a:rPr>
              <a:t>H19</a:t>
            </a:r>
            <a:r>
              <a:rPr lang="ja-JP" altLang="en-US" dirty="0">
                <a:latin typeface="Meiryo UI" panose="020B0604030504040204" pitchFamily="50" charset="-128"/>
                <a:ea typeface="Meiryo UI" panose="020B0604030504040204" pitchFamily="50" charset="-128"/>
              </a:rPr>
              <a:t>想定（直下）との比較</a:t>
            </a:r>
          </a:p>
        </p:txBody>
      </p:sp>
      <p:sp>
        <p:nvSpPr>
          <p:cNvPr id="15" name="スライド番号プレースホルダー 12">
            <a:extLst>
              <a:ext uri="{FF2B5EF4-FFF2-40B4-BE49-F238E27FC236}">
                <a16:creationId xmlns:a16="http://schemas.microsoft.com/office/drawing/2014/main" id="{110B87B3-D0B0-5C39-9E08-4CF1B87095B5}"/>
              </a:ext>
            </a:extLst>
          </p:cNvPr>
          <p:cNvSpPr>
            <a:spLocks noGrp="1"/>
          </p:cNvSpPr>
          <p:nvPr>
            <p:ph type="sldNum" sz="quarter" idx="12"/>
          </p:nvPr>
        </p:nvSpPr>
        <p:spPr/>
        <p:txBody>
          <a:bodyPr/>
          <a:lstStyle/>
          <a:p>
            <a:fld id="{DE8A6AB4-C314-4581-B2EB-142FADA2A072}" type="slidenum">
              <a:rPr lang="ja-JP" altLang="en-US" smtClean="0"/>
              <a:pPr/>
              <a:t>10</a:t>
            </a:fld>
            <a:endParaRPr lang="ja-JP" altLang="en-US" dirty="0"/>
          </a:p>
        </p:txBody>
      </p:sp>
      <p:sp>
        <p:nvSpPr>
          <p:cNvPr id="3" name="角丸四角形 73">
            <a:extLst>
              <a:ext uri="{FF2B5EF4-FFF2-40B4-BE49-F238E27FC236}">
                <a16:creationId xmlns:a16="http://schemas.microsoft.com/office/drawing/2014/main" id="{960F086D-F0C9-1934-B399-10E6F0BBFAB0}"/>
              </a:ext>
            </a:extLst>
          </p:cNvPr>
          <p:cNvSpPr/>
          <p:nvPr/>
        </p:nvSpPr>
        <p:spPr>
          <a:xfrm>
            <a:off x="259259" y="978319"/>
            <a:ext cx="1188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a:t>
            </a:r>
          </a:p>
        </p:txBody>
      </p:sp>
      <p:sp>
        <p:nvSpPr>
          <p:cNvPr id="26" name="テキスト ボックス 25">
            <a:extLst>
              <a:ext uri="{FF2B5EF4-FFF2-40B4-BE49-F238E27FC236}">
                <a16:creationId xmlns:a16="http://schemas.microsoft.com/office/drawing/2014/main" id="{EEF92E17-BAE4-001C-D45D-75E993F66CC4}"/>
              </a:ext>
            </a:extLst>
          </p:cNvPr>
          <p:cNvSpPr txBox="1"/>
          <p:nvPr/>
        </p:nvSpPr>
        <p:spPr>
          <a:xfrm>
            <a:off x="1314982" y="1109858"/>
            <a:ext cx="811520" cy="443319"/>
          </a:xfrm>
          <a:prstGeom prst="rect">
            <a:avLst/>
          </a:prstGeom>
          <a:solidFill>
            <a:schemeClr val="bg1"/>
          </a:solidFill>
          <a:ln w="19050">
            <a:solidFill>
              <a:srgbClr val="FF0000"/>
            </a:solidFill>
          </a:ln>
        </p:spPr>
        <p:txBody>
          <a:bodyPr wrap="square" rtlCol="0">
            <a:noAutofit/>
          </a:bodyPr>
          <a:lstStyle/>
          <a:p>
            <a:pPr algn="ctr"/>
            <a:r>
              <a:rPr kumimoji="1" lang="ja-JP" altLang="en-US" sz="1100" b="1" dirty="0">
                <a:solidFill>
                  <a:srgbClr val="FF0000"/>
                </a:solidFill>
                <a:latin typeface="+mn-ea"/>
              </a:rPr>
              <a:t>今回想定</a:t>
            </a:r>
            <a:endParaRPr kumimoji="1" lang="en-US" altLang="ja-JP" sz="1100" b="1" dirty="0">
              <a:solidFill>
                <a:srgbClr val="FF0000"/>
              </a:solidFill>
              <a:latin typeface="+mn-ea"/>
            </a:endParaRPr>
          </a:p>
          <a:p>
            <a:pPr algn="ctr"/>
            <a:r>
              <a:rPr kumimoji="1" lang="ja-JP" altLang="en-US" sz="1100" b="1" dirty="0">
                <a:solidFill>
                  <a:srgbClr val="FF0000"/>
                </a:solidFill>
                <a:latin typeface="+mn-ea"/>
              </a:rPr>
              <a:t>（直下）</a:t>
            </a:r>
          </a:p>
        </p:txBody>
      </p:sp>
      <p:sp>
        <p:nvSpPr>
          <p:cNvPr id="28" name="テキスト ボックス 27">
            <a:extLst>
              <a:ext uri="{FF2B5EF4-FFF2-40B4-BE49-F238E27FC236}">
                <a16:creationId xmlns:a16="http://schemas.microsoft.com/office/drawing/2014/main" id="{2C72C922-DF7F-4414-391F-1B333A67D96C}"/>
              </a:ext>
            </a:extLst>
          </p:cNvPr>
          <p:cNvSpPr txBox="1"/>
          <p:nvPr/>
        </p:nvSpPr>
        <p:spPr>
          <a:xfrm>
            <a:off x="1321259" y="3827779"/>
            <a:ext cx="852524" cy="430887"/>
          </a:xfrm>
          <a:prstGeom prst="rect">
            <a:avLst/>
          </a:prstGeom>
          <a:solidFill>
            <a:schemeClr val="bg1"/>
          </a:solidFill>
          <a:ln w="19050">
            <a:solidFill>
              <a:schemeClr val="dk1"/>
            </a:solidFill>
          </a:ln>
        </p:spPr>
        <p:txBody>
          <a:bodyPr wrap="square" rtlCol="0">
            <a:spAutoFit/>
          </a:bodyPr>
          <a:lstStyle/>
          <a:p>
            <a:pPr algn="ctr"/>
            <a:r>
              <a:rPr kumimoji="1" lang="pt-BR" altLang="ja-JP" sz="1100" b="1" dirty="0">
                <a:latin typeface="+mn-ea"/>
              </a:rPr>
              <a:t>H19</a:t>
            </a:r>
            <a:r>
              <a:rPr kumimoji="1" lang="ja-JP" altLang="pt-BR" sz="1100" b="1" dirty="0">
                <a:latin typeface="+mn-ea"/>
              </a:rPr>
              <a:t>想定</a:t>
            </a:r>
            <a:endParaRPr kumimoji="1" lang="en-US" altLang="ja-JP" sz="1100" b="1" dirty="0">
              <a:latin typeface="+mn-ea"/>
            </a:endParaRPr>
          </a:p>
          <a:p>
            <a:pPr algn="ctr"/>
            <a:r>
              <a:rPr kumimoji="1" lang="ja-JP" altLang="pt-BR" sz="1100" b="1" dirty="0">
                <a:latin typeface="+mn-ea"/>
              </a:rPr>
              <a:t>（直下）</a:t>
            </a:r>
            <a:endParaRPr kumimoji="1" lang="ja-JP" altLang="en-US" sz="1100" b="1" dirty="0">
              <a:latin typeface="+mn-ea"/>
            </a:endParaRPr>
          </a:p>
        </p:txBody>
      </p:sp>
      <p:sp>
        <p:nvSpPr>
          <p:cNvPr id="29" name="テキスト ボックス 28">
            <a:extLst>
              <a:ext uri="{FF2B5EF4-FFF2-40B4-BE49-F238E27FC236}">
                <a16:creationId xmlns:a16="http://schemas.microsoft.com/office/drawing/2014/main" id="{1A69C175-5988-7AFE-3E27-7966F538D072}"/>
              </a:ext>
            </a:extLst>
          </p:cNvPr>
          <p:cNvSpPr txBox="1"/>
          <p:nvPr/>
        </p:nvSpPr>
        <p:spPr>
          <a:xfrm>
            <a:off x="2274857" y="3829893"/>
            <a:ext cx="805968" cy="276999"/>
          </a:xfrm>
          <a:prstGeom prst="rect">
            <a:avLst/>
          </a:prstGeom>
          <a:noFill/>
          <a:ln w="19050">
            <a:noFill/>
          </a:ln>
        </p:spPr>
        <p:txBody>
          <a:bodyPr wrap="square" rtlCol="0">
            <a:spAutoFit/>
          </a:bodyPr>
          <a:lstStyle/>
          <a:p>
            <a:r>
              <a:rPr kumimoji="1" lang="en-US" altLang="ja-JP" sz="1200" b="1" dirty="0">
                <a:latin typeface="+mn-ea"/>
              </a:rPr>
              <a:t>A</a:t>
            </a:r>
          </a:p>
        </p:txBody>
      </p:sp>
      <p:sp>
        <p:nvSpPr>
          <p:cNvPr id="30" name="テキスト ボックス 29">
            <a:extLst>
              <a:ext uri="{FF2B5EF4-FFF2-40B4-BE49-F238E27FC236}">
                <a16:creationId xmlns:a16="http://schemas.microsoft.com/office/drawing/2014/main" id="{774819B3-E748-B955-8150-73BCAA7C3A42}"/>
              </a:ext>
            </a:extLst>
          </p:cNvPr>
          <p:cNvSpPr txBox="1"/>
          <p:nvPr/>
        </p:nvSpPr>
        <p:spPr>
          <a:xfrm>
            <a:off x="4605625" y="3829893"/>
            <a:ext cx="805968" cy="276999"/>
          </a:xfrm>
          <a:prstGeom prst="rect">
            <a:avLst/>
          </a:prstGeom>
          <a:noFill/>
          <a:ln w="19050">
            <a:noFill/>
          </a:ln>
        </p:spPr>
        <p:txBody>
          <a:bodyPr wrap="square" rtlCol="0">
            <a:spAutoFit/>
          </a:bodyPr>
          <a:lstStyle/>
          <a:p>
            <a:r>
              <a:rPr kumimoji="1" lang="en-US" altLang="ja-JP" sz="1200" b="1" dirty="0">
                <a:latin typeface="+mn-ea"/>
              </a:rPr>
              <a:t>B</a:t>
            </a:r>
          </a:p>
        </p:txBody>
      </p:sp>
      <p:sp>
        <p:nvSpPr>
          <p:cNvPr id="31" name="テキスト ボックス 30">
            <a:extLst>
              <a:ext uri="{FF2B5EF4-FFF2-40B4-BE49-F238E27FC236}">
                <a16:creationId xmlns:a16="http://schemas.microsoft.com/office/drawing/2014/main" id="{9B466866-A3FF-10C3-0FEF-D37A7DBC45C5}"/>
              </a:ext>
            </a:extLst>
          </p:cNvPr>
          <p:cNvSpPr txBox="1"/>
          <p:nvPr/>
        </p:nvSpPr>
        <p:spPr>
          <a:xfrm>
            <a:off x="2266963" y="1043408"/>
            <a:ext cx="805968" cy="276999"/>
          </a:xfrm>
          <a:prstGeom prst="rect">
            <a:avLst/>
          </a:prstGeom>
          <a:noFill/>
          <a:ln w="19050">
            <a:noFill/>
          </a:ln>
        </p:spPr>
        <p:txBody>
          <a:bodyPr wrap="square" rtlCol="0">
            <a:spAutoFit/>
          </a:bodyPr>
          <a:lstStyle/>
          <a:p>
            <a:r>
              <a:rPr kumimoji="1" lang="ja-JP" altLang="en-US" sz="1200" b="1" dirty="0">
                <a:latin typeface="+mn-ea"/>
              </a:rPr>
              <a:t>①</a:t>
            </a:r>
            <a:endParaRPr kumimoji="1" lang="en-US" altLang="ja-JP" sz="1200" b="1" dirty="0">
              <a:latin typeface="+mn-ea"/>
            </a:endParaRPr>
          </a:p>
        </p:txBody>
      </p:sp>
      <p:sp>
        <p:nvSpPr>
          <p:cNvPr id="32" name="テキスト ボックス 31">
            <a:extLst>
              <a:ext uri="{FF2B5EF4-FFF2-40B4-BE49-F238E27FC236}">
                <a16:creationId xmlns:a16="http://schemas.microsoft.com/office/drawing/2014/main" id="{1ACA41E1-D4F5-C197-187F-3168A61FB96D}"/>
              </a:ext>
            </a:extLst>
          </p:cNvPr>
          <p:cNvSpPr txBox="1"/>
          <p:nvPr/>
        </p:nvSpPr>
        <p:spPr>
          <a:xfrm>
            <a:off x="4553884" y="1043408"/>
            <a:ext cx="805968" cy="276999"/>
          </a:xfrm>
          <a:prstGeom prst="rect">
            <a:avLst/>
          </a:prstGeom>
          <a:noFill/>
          <a:ln w="19050">
            <a:noFill/>
          </a:ln>
        </p:spPr>
        <p:txBody>
          <a:bodyPr wrap="square" rtlCol="0">
            <a:spAutoFit/>
          </a:bodyPr>
          <a:lstStyle/>
          <a:p>
            <a:r>
              <a:rPr kumimoji="1" lang="ja-JP" altLang="en-US" sz="1200" b="1" dirty="0">
                <a:latin typeface="+mn-ea"/>
              </a:rPr>
              <a:t>②</a:t>
            </a:r>
            <a:endParaRPr kumimoji="1" lang="en-US" altLang="ja-JP" sz="1200" b="1" dirty="0">
              <a:latin typeface="+mn-ea"/>
            </a:endParaRPr>
          </a:p>
        </p:txBody>
      </p:sp>
      <p:pic>
        <p:nvPicPr>
          <p:cNvPr id="37" name="図 36">
            <a:extLst>
              <a:ext uri="{FF2B5EF4-FFF2-40B4-BE49-F238E27FC236}">
                <a16:creationId xmlns:a16="http://schemas.microsoft.com/office/drawing/2014/main" id="{79678281-5FD5-B5C0-04A5-9D28A7F65101}"/>
              </a:ext>
            </a:extLst>
          </p:cNvPr>
          <p:cNvPicPr>
            <a:picLocks noChangeAspect="1"/>
          </p:cNvPicPr>
          <p:nvPr/>
        </p:nvPicPr>
        <p:blipFill>
          <a:blip r:embed="rId5"/>
          <a:srcRect/>
          <a:stretch/>
        </p:blipFill>
        <p:spPr>
          <a:xfrm>
            <a:off x="2548597" y="3755338"/>
            <a:ext cx="1963714" cy="2843999"/>
          </a:xfrm>
          <a:prstGeom prst="rect">
            <a:avLst/>
          </a:prstGeom>
        </p:spPr>
      </p:pic>
      <p:pic>
        <p:nvPicPr>
          <p:cNvPr id="39" name="図 38">
            <a:extLst>
              <a:ext uri="{FF2B5EF4-FFF2-40B4-BE49-F238E27FC236}">
                <a16:creationId xmlns:a16="http://schemas.microsoft.com/office/drawing/2014/main" id="{C9FCD4D0-362F-37F1-C42F-E26E80DC5B31}"/>
              </a:ext>
            </a:extLst>
          </p:cNvPr>
          <p:cNvPicPr>
            <a:picLocks noChangeAspect="1"/>
          </p:cNvPicPr>
          <p:nvPr/>
        </p:nvPicPr>
        <p:blipFill>
          <a:blip r:embed="rId6"/>
          <a:srcRect/>
          <a:stretch/>
        </p:blipFill>
        <p:spPr>
          <a:xfrm>
            <a:off x="4832453" y="3755338"/>
            <a:ext cx="1963714" cy="2843999"/>
          </a:xfrm>
          <a:prstGeom prst="rect">
            <a:avLst/>
          </a:prstGeom>
        </p:spPr>
      </p:pic>
      <p:sp>
        <p:nvSpPr>
          <p:cNvPr id="41" name="テキスト ボックス 40">
            <a:extLst>
              <a:ext uri="{FF2B5EF4-FFF2-40B4-BE49-F238E27FC236}">
                <a16:creationId xmlns:a16="http://schemas.microsoft.com/office/drawing/2014/main" id="{C90012BA-57D0-CF49-12E2-BC7B493416BE}"/>
              </a:ext>
            </a:extLst>
          </p:cNvPr>
          <p:cNvSpPr txBox="1"/>
          <p:nvPr/>
        </p:nvSpPr>
        <p:spPr>
          <a:xfrm>
            <a:off x="6711106" y="5794458"/>
            <a:ext cx="2128093" cy="738664"/>
          </a:xfrm>
          <a:prstGeom prst="rect">
            <a:avLst/>
          </a:prstGeom>
          <a:noFill/>
        </p:spPr>
        <p:txBody>
          <a:bodyPr wrap="square" rtlCol="0">
            <a:spAutoFit/>
          </a:bodyPr>
          <a:lstStyle/>
          <a:p>
            <a:pPr marL="171450" indent="-171450">
              <a:buFont typeface="Meiryo UI" panose="020B0604030504040204" pitchFamily="50" charset="-128"/>
              <a:buChar char="※"/>
            </a:pPr>
            <a:r>
              <a:rPr kumimoji="1" lang="en-US" altLang="ja-JP" sz="1050" dirty="0"/>
              <a:t>H19</a:t>
            </a:r>
            <a:r>
              <a:rPr kumimoji="1" lang="ja-JP" altLang="en-US" sz="1050" dirty="0"/>
              <a:t>想定（直下）では</a:t>
            </a:r>
            <a:r>
              <a:rPr kumimoji="1" lang="en-US" altLang="ja-JP" sz="1050" dirty="0"/>
              <a:t>PL=0</a:t>
            </a:r>
            <a:r>
              <a:rPr kumimoji="1" lang="ja-JP" altLang="en-US" sz="1050" dirty="0"/>
              <a:t>を液状化危険度「ほとんどなし」として描画、かつ、液状化対象外の区分はない</a:t>
            </a:r>
          </a:p>
        </p:txBody>
      </p:sp>
    </p:spTree>
    <p:extLst>
      <p:ext uri="{BB962C8B-B14F-4D97-AF65-F5344CB8AC3E}">
        <p14:creationId xmlns:p14="http://schemas.microsoft.com/office/powerpoint/2010/main" val="21943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56B7F-EF79-DFCC-0803-2E26A976D8AB}"/>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B654B4A2-5916-8F03-6C90-682D2C0A0429}"/>
              </a:ext>
            </a:extLst>
          </p:cNvPr>
          <p:cNvSpPr>
            <a:spLocks noGrp="1"/>
          </p:cNvSpPr>
          <p:nvPr>
            <p:ph type="title"/>
          </p:nvPr>
        </p:nvSpPr>
        <p:spPr>
          <a:xfrm>
            <a:off x="0" y="0"/>
            <a:ext cx="9144000" cy="359397"/>
          </a:xfrm>
        </p:spPr>
        <p:txBody>
          <a:bodyPr>
            <a:normAutofit/>
          </a:bodyPr>
          <a:lstStyle/>
          <a:p>
            <a:r>
              <a:rPr lang="ja-JP" altLang="en-US" dirty="0"/>
              <a:t>２．液状化予測結果</a:t>
            </a:r>
            <a:endParaRPr kumimoji="1" lang="ja-JP" altLang="en-US" sz="1800" dirty="0"/>
          </a:p>
        </p:txBody>
      </p:sp>
      <p:sp>
        <p:nvSpPr>
          <p:cNvPr id="5" name="テキスト プレースホルダー 4">
            <a:extLst>
              <a:ext uri="{FF2B5EF4-FFF2-40B4-BE49-F238E27FC236}">
                <a16:creationId xmlns:a16="http://schemas.microsoft.com/office/drawing/2014/main" id="{6EFBDDA4-A2D0-EBD0-C0C9-1E953EB95C53}"/>
              </a:ext>
            </a:extLst>
          </p:cNvPr>
          <p:cNvSpPr>
            <a:spLocks noGrp="1"/>
          </p:cNvSpPr>
          <p:nvPr>
            <p:ph type="body" sz="quarter" idx="11"/>
          </p:nvPr>
        </p:nvSpPr>
        <p:spPr>
          <a:xfrm>
            <a:off x="65677" y="390687"/>
            <a:ext cx="3951346" cy="320000"/>
          </a:xfrm>
        </p:spPr>
        <p:txBody>
          <a:bodyPr/>
          <a:lstStyle/>
          <a:p>
            <a:r>
              <a:rPr lang="en-US" altLang="ja-JP" dirty="0">
                <a:latin typeface="Meiryo UI" panose="020B0604030504040204" pitchFamily="50" charset="-128"/>
                <a:ea typeface="Meiryo UI" panose="020B0604030504040204" pitchFamily="50" charset="-128"/>
              </a:rPr>
              <a:t>H26</a:t>
            </a:r>
            <a:r>
              <a:rPr lang="ja-JP" altLang="en-US" dirty="0">
                <a:latin typeface="Meiryo UI" panose="020B0604030504040204" pitchFamily="50" charset="-128"/>
                <a:ea typeface="Meiryo UI" panose="020B0604030504040204" pitchFamily="50" charset="-128"/>
              </a:rPr>
              <a:t>（南海トラフ）、</a:t>
            </a:r>
            <a:r>
              <a:rPr lang="en-US" altLang="ja-JP" dirty="0">
                <a:latin typeface="Meiryo UI" panose="020B0604030504040204" pitchFamily="50" charset="-128"/>
                <a:ea typeface="Meiryo UI" panose="020B0604030504040204" pitchFamily="50" charset="-128"/>
              </a:rPr>
              <a:t>H19</a:t>
            </a:r>
            <a:r>
              <a:rPr lang="ja-JP" altLang="en-US" dirty="0">
                <a:latin typeface="Meiryo UI" panose="020B0604030504040204" pitchFamily="50" charset="-128"/>
                <a:ea typeface="Meiryo UI" panose="020B0604030504040204" pitchFamily="50" charset="-128"/>
              </a:rPr>
              <a:t>想定（直下）との比較</a:t>
            </a:r>
          </a:p>
        </p:txBody>
      </p:sp>
      <p:sp>
        <p:nvSpPr>
          <p:cNvPr id="15" name="スライド番号プレースホルダー 12">
            <a:extLst>
              <a:ext uri="{FF2B5EF4-FFF2-40B4-BE49-F238E27FC236}">
                <a16:creationId xmlns:a16="http://schemas.microsoft.com/office/drawing/2014/main" id="{8D6E90E1-71B5-762E-440D-178128183483}"/>
              </a:ext>
            </a:extLst>
          </p:cNvPr>
          <p:cNvSpPr>
            <a:spLocks noGrp="1"/>
          </p:cNvSpPr>
          <p:nvPr>
            <p:ph type="sldNum" sz="quarter" idx="12"/>
          </p:nvPr>
        </p:nvSpPr>
        <p:spPr/>
        <p:txBody>
          <a:bodyPr/>
          <a:lstStyle/>
          <a:p>
            <a:fld id="{DE8A6AB4-C314-4581-B2EB-142FADA2A072}" type="slidenum">
              <a:rPr lang="ja-JP" altLang="en-US" smtClean="0"/>
              <a:pPr/>
              <a:t>11</a:t>
            </a:fld>
            <a:endParaRPr lang="ja-JP" altLang="en-US" dirty="0"/>
          </a:p>
        </p:txBody>
      </p:sp>
      <p:sp>
        <p:nvSpPr>
          <p:cNvPr id="26" name="テキスト ボックス 25">
            <a:extLst>
              <a:ext uri="{FF2B5EF4-FFF2-40B4-BE49-F238E27FC236}">
                <a16:creationId xmlns:a16="http://schemas.microsoft.com/office/drawing/2014/main" id="{43E1BAB1-027A-726E-8E8F-A8BDB5E4BCC5}"/>
              </a:ext>
            </a:extLst>
          </p:cNvPr>
          <p:cNvSpPr txBox="1"/>
          <p:nvPr/>
        </p:nvSpPr>
        <p:spPr>
          <a:xfrm>
            <a:off x="568162" y="1109858"/>
            <a:ext cx="811520" cy="443319"/>
          </a:xfrm>
          <a:prstGeom prst="rect">
            <a:avLst/>
          </a:prstGeom>
          <a:solidFill>
            <a:schemeClr val="bg1"/>
          </a:solidFill>
          <a:ln w="19050">
            <a:solidFill>
              <a:srgbClr val="FF0000"/>
            </a:solidFill>
          </a:ln>
        </p:spPr>
        <p:txBody>
          <a:bodyPr wrap="square" rtlCol="0">
            <a:noAutofit/>
          </a:bodyPr>
          <a:lstStyle/>
          <a:p>
            <a:pPr algn="ctr"/>
            <a:r>
              <a:rPr kumimoji="1" lang="ja-JP" altLang="en-US" sz="1100" b="1" dirty="0">
                <a:solidFill>
                  <a:srgbClr val="FF0000"/>
                </a:solidFill>
                <a:latin typeface="+mn-ea"/>
              </a:rPr>
              <a:t>今回想定</a:t>
            </a:r>
            <a:endParaRPr kumimoji="1" lang="en-US" altLang="ja-JP" sz="1100" b="1" dirty="0">
              <a:solidFill>
                <a:srgbClr val="FF0000"/>
              </a:solidFill>
              <a:latin typeface="+mn-ea"/>
            </a:endParaRPr>
          </a:p>
          <a:p>
            <a:pPr algn="ctr"/>
            <a:r>
              <a:rPr kumimoji="1" lang="ja-JP" altLang="en-US" sz="1100" b="1" dirty="0">
                <a:solidFill>
                  <a:srgbClr val="FF0000"/>
                </a:solidFill>
                <a:latin typeface="+mn-ea"/>
              </a:rPr>
              <a:t>（直下）</a:t>
            </a:r>
          </a:p>
        </p:txBody>
      </p:sp>
      <p:pic>
        <p:nvPicPr>
          <p:cNvPr id="2" name="図 1">
            <a:extLst>
              <a:ext uri="{FF2B5EF4-FFF2-40B4-BE49-F238E27FC236}">
                <a16:creationId xmlns:a16="http://schemas.microsoft.com/office/drawing/2014/main" id="{4E724800-5313-303F-8D55-01A73ADE1E33}"/>
              </a:ext>
            </a:extLst>
          </p:cNvPr>
          <p:cNvPicPr>
            <a:picLocks noChangeAspect="1"/>
          </p:cNvPicPr>
          <p:nvPr/>
        </p:nvPicPr>
        <p:blipFill>
          <a:blip r:embed="rId3"/>
          <a:srcRect/>
          <a:stretch/>
        </p:blipFill>
        <p:spPr>
          <a:xfrm>
            <a:off x="1524967" y="926189"/>
            <a:ext cx="1963713" cy="2843999"/>
          </a:xfrm>
          <a:prstGeom prst="rect">
            <a:avLst/>
          </a:prstGeom>
          <a:ln w="28575">
            <a:solidFill>
              <a:srgbClr val="FF0000"/>
            </a:solidFill>
          </a:ln>
        </p:spPr>
      </p:pic>
      <p:pic>
        <p:nvPicPr>
          <p:cNvPr id="4" name="図 3">
            <a:extLst>
              <a:ext uri="{FF2B5EF4-FFF2-40B4-BE49-F238E27FC236}">
                <a16:creationId xmlns:a16="http://schemas.microsoft.com/office/drawing/2014/main" id="{21030547-FFCA-3C5B-0EDD-32BDEBC1F66E}"/>
              </a:ext>
            </a:extLst>
          </p:cNvPr>
          <p:cNvPicPr>
            <a:picLocks noChangeAspect="1"/>
          </p:cNvPicPr>
          <p:nvPr/>
        </p:nvPicPr>
        <p:blipFill>
          <a:blip r:embed="rId4"/>
          <a:srcRect/>
          <a:stretch/>
        </p:blipFill>
        <p:spPr>
          <a:xfrm>
            <a:off x="3835943" y="928032"/>
            <a:ext cx="1963713" cy="2843999"/>
          </a:xfrm>
          <a:prstGeom prst="rect">
            <a:avLst/>
          </a:prstGeom>
          <a:ln w="28575">
            <a:solidFill>
              <a:srgbClr val="FF0000"/>
            </a:solidFill>
          </a:ln>
        </p:spPr>
      </p:pic>
      <p:pic>
        <p:nvPicPr>
          <p:cNvPr id="6" name="図 5">
            <a:extLst>
              <a:ext uri="{FF2B5EF4-FFF2-40B4-BE49-F238E27FC236}">
                <a16:creationId xmlns:a16="http://schemas.microsoft.com/office/drawing/2014/main" id="{76EFD88B-4188-0666-36B7-43500F239914}"/>
              </a:ext>
            </a:extLst>
          </p:cNvPr>
          <p:cNvPicPr>
            <a:picLocks noChangeAspect="1"/>
          </p:cNvPicPr>
          <p:nvPr/>
        </p:nvPicPr>
        <p:blipFill>
          <a:blip r:embed="rId5"/>
          <a:srcRect/>
          <a:stretch/>
        </p:blipFill>
        <p:spPr>
          <a:xfrm>
            <a:off x="6177429" y="926189"/>
            <a:ext cx="1963713" cy="2843999"/>
          </a:xfrm>
          <a:prstGeom prst="rect">
            <a:avLst/>
          </a:prstGeom>
          <a:ln w="28575">
            <a:solidFill>
              <a:srgbClr val="FF0000"/>
            </a:solidFill>
          </a:ln>
        </p:spPr>
      </p:pic>
      <p:pic>
        <p:nvPicPr>
          <p:cNvPr id="12" name="図 11">
            <a:extLst>
              <a:ext uri="{FF2B5EF4-FFF2-40B4-BE49-F238E27FC236}">
                <a16:creationId xmlns:a16="http://schemas.microsoft.com/office/drawing/2014/main" id="{046CB9AE-1CD6-7842-6477-57836C9FEFB6}"/>
              </a:ext>
            </a:extLst>
          </p:cNvPr>
          <p:cNvPicPr>
            <a:picLocks noChangeAspect="1"/>
          </p:cNvPicPr>
          <p:nvPr/>
        </p:nvPicPr>
        <p:blipFill>
          <a:blip r:embed="rId6"/>
          <a:srcRect/>
          <a:stretch/>
        </p:blipFill>
        <p:spPr>
          <a:xfrm>
            <a:off x="1511712" y="3822318"/>
            <a:ext cx="1963714" cy="2843999"/>
          </a:xfrm>
          <a:prstGeom prst="rect">
            <a:avLst/>
          </a:prstGeom>
        </p:spPr>
      </p:pic>
      <p:pic>
        <p:nvPicPr>
          <p:cNvPr id="14" name="図 13">
            <a:extLst>
              <a:ext uri="{FF2B5EF4-FFF2-40B4-BE49-F238E27FC236}">
                <a16:creationId xmlns:a16="http://schemas.microsoft.com/office/drawing/2014/main" id="{95D77907-BE7D-1CCF-E257-EDDE2AAA6CBF}"/>
              </a:ext>
            </a:extLst>
          </p:cNvPr>
          <p:cNvPicPr>
            <a:picLocks noChangeAspect="1"/>
          </p:cNvPicPr>
          <p:nvPr/>
        </p:nvPicPr>
        <p:blipFill>
          <a:blip r:embed="rId7"/>
          <a:srcRect/>
          <a:stretch/>
        </p:blipFill>
        <p:spPr>
          <a:xfrm>
            <a:off x="3822688" y="3822318"/>
            <a:ext cx="1963714" cy="2843999"/>
          </a:xfrm>
          <a:prstGeom prst="rect">
            <a:avLst/>
          </a:prstGeom>
        </p:spPr>
      </p:pic>
      <p:pic>
        <p:nvPicPr>
          <p:cNvPr id="17" name="図 16">
            <a:extLst>
              <a:ext uri="{FF2B5EF4-FFF2-40B4-BE49-F238E27FC236}">
                <a16:creationId xmlns:a16="http://schemas.microsoft.com/office/drawing/2014/main" id="{F38DA315-A46C-F29C-6411-A435AF4D8301}"/>
              </a:ext>
            </a:extLst>
          </p:cNvPr>
          <p:cNvPicPr>
            <a:picLocks noChangeAspect="1"/>
          </p:cNvPicPr>
          <p:nvPr/>
        </p:nvPicPr>
        <p:blipFill>
          <a:blip r:embed="rId8"/>
          <a:srcRect/>
          <a:stretch/>
        </p:blipFill>
        <p:spPr>
          <a:xfrm>
            <a:off x="6177429" y="3822318"/>
            <a:ext cx="1963714" cy="2843999"/>
          </a:xfrm>
          <a:prstGeom prst="rect">
            <a:avLst/>
          </a:prstGeom>
        </p:spPr>
      </p:pic>
      <p:sp>
        <p:nvSpPr>
          <p:cNvPr id="19" name="テキスト ボックス 18">
            <a:extLst>
              <a:ext uri="{FF2B5EF4-FFF2-40B4-BE49-F238E27FC236}">
                <a16:creationId xmlns:a16="http://schemas.microsoft.com/office/drawing/2014/main" id="{9FCB8485-AD22-3DB0-84AA-D3071F01080F}"/>
              </a:ext>
            </a:extLst>
          </p:cNvPr>
          <p:cNvSpPr txBox="1"/>
          <p:nvPr/>
        </p:nvSpPr>
        <p:spPr>
          <a:xfrm>
            <a:off x="527564" y="3873385"/>
            <a:ext cx="852524" cy="430887"/>
          </a:xfrm>
          <a:prstGeom prst="rect">
            <a:avLst/>
          </a:prstGeom>
          <a:solidFill>
            <a:schemeClr val="bg1"/>
          </a:solidFill>
          <a:ln w="19050">
            <a:solidFill>
              <a:schemeClr val="dk1"/>
            </a:solidFill>
          </a:ln>
        </p:spPr>
        <p:txBody>
          <a:bodyPr wrap="square" rtlCol="0">
            <a:spAutoFit/>
          </a:bodyPr>
          <a:lstStyle/>
          <a:p>
            <a:pPr algn="ctr"/>
            <a:r>
              <a:rPr kumimoji="1" lang="pt-BR" altLang="ja-JP" sz="1100" b="1" dirty="0">
                <a:latin typeface="+mn-ea"/>
              </a:rPr>
              <a:t>H19</a:t>
            </a:r>
            <a:r>
              <a:rPr kumimoji="1" lang="ja-JP" altLang="pt-BR" sz="1100" b="1" dirty="0">
                <a:latin typeface="+mn-ea"/>
              </a:rPr>
              <a:t>想定</a:t>
            </a:r>
            <a:endParaRPr kumimoji="1" lang="en-US" altLang="ja-JP" sz="1100" b="1" dirty="0">
              <a:latin typeface="+mn-ea"/>
            </a:endParaRPr>
          </a:p>
          <a:p>
            <a:pPr algn="ctr"/>
            <a:r>
              <a:rPr kumimoji="1" lang="ja-JP" altLang="pt-BR" sz="1100" b="1" dirty="0">
                <a:latin typeface="+mn-ea"/>
              </a:rPr>
              <a:t>（直下）</a:t>
            </a:r>
            <a:endParaRPr kumimoji="1" lang="ja-JP" altLang="en-US" sz="1100" b="1" dirty="0">
              <a:latin typeface="+mn-ea"/>
            </a:endParaRPr>
          </a:p>
        </p:txBody>
      </p:sp>
      <p:sp>
        <p:nvSpPr>
          <p:cNvPr id="20" name="角丸四角形 73">
            <a:extLst>
              <a:ext uri="{FF2B5EF4-FFF2-40B4-BE49-F238E27FC236}">
                <a16:creationId xmlns:a16="http://schemas.microsoft.com/office/drawing/2014/main" id="{00312F85-A35D-C6DD-7B07-82B5745F2BD6}"/>
              </a:ext>
            </a:extLst>
          </p:cNvPr>
          <p:cNvSpPr/>
          <p:nvPr/>
        </p:nvSpPr>
        <p:spPr>
          <a:xfrm>
            <a:off x="3808863" y="842996"/>
            <a:ext cx="1188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有馬高槻断層帯</a:t>
            </a:r>
          </a:p>
        </p:txBody>
      </p:sp>
      <p:sp>
        <p:nvSpPr>
          <p:cNvPr id="21" name="角丸四角形 73">
            <a:extLst>
              <a:ext uri="{FF2B5EF4-FFF2-40B4-BE49-F238E27FC236}">
                <a16:creationId xmlns:a16="http://schemas.microsoft.com/office/drawing/2014/main" id="{62DBCD4E-C25F-6725-8803-3295B8D5E7FD}"/>
              </a:ext>
            </a:extLst>
          </p:cNvPr>
          <p:cNvSpPr/>
          <p:nvPr/>
        </p:nvSpPr>
        <p:spPr>
          <a:xfrm>
            <a:off x="1524967" y="849180"/>
            <a:ext cx="1188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生駒断層帯</a:t>
            </a:r>
          </a:p>
        </p:txBody>
      </p:sp>
      <p:sp>
        <p:nvSpPr>
          <p:cNvPr id="22" name="角丸四角形 73">
            <a:extLst>
              <a:ext uri="{FF2B5EF4-FFF2-40B4-BE49-F238E27FC236}">
                <a16:creationId xmlns:a16="http://schemas.microsoft.com/office/drawing/2014/main" id="{F98BA722-E6B4-BB28-AA13-67EC096FD4E0}"/>
              </a:ext>
            </a:extLst>
          </p:cNvPr>
          <p:cNvSpPr/>
          <p:nvPr/>
        </p:nvSpPr>
        <p:spPr>
          <a:xfrm>
            <a:off x="6177429" y="828340"/>
            <a:ext cx="144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中央構造線断層帯</a:t>
            </a:r>
          </a:p>
        </p:txBody>
      </p:sp>
    </p:spTree>
    <p:extLst>
      <p:ext uri="{BB962C8B-B14F-4D97-AF65-F5344CB8AC3E}">
        <p14:creationId xmlns:p14="http://schemas.microsoft.com/office/powerpoint/2010/main" val="349624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FB07E-1BE3-ED51-FCAE-9FBE915B1777}"/>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931363CB-A39D-FDFB-1BD6-9F7322991945}"/>
              </a:ext>
            </a:extLst>
          </p:cNvPr>
          <p:cNvSpPr>
            <a:spLocks noGrp="1"/>
          </p:cNvSpPr>
          <p:nvPr>
            <p:ph type="title"/>
          </p:nvPr>
        </p:nvSpPr>
        <p:spPr/>
        <p:txBody>
          <a:bodyPr>
            <a:normAutofit/>
          </a:bodyPr>
          <a:lstStyle/>
          <a:p>
            <a:r>
              <a:rPr lang="ja-JP" altLang="en-US" dirty="0"/>
              <a:t>３</a:t>
            </a:r>
            <a:r>
              <a:rPr kumimoji="1" lang="ja-JP" altLang="en-US" sz="1800" dirty="0"/>
              <a:t>．液状化予測のまとめ</a:t>
            </a:r>
          </a:p>
        </p:txBody>
      </p:sp>
      <p:sp>
        <p:nvSpPr>
          <p:cNvPr id="5" name="テキスト プレースホルダー 4">
            <a:extLst>
              <a:ext uri="{FF2B5EF4-FFF2-40B4-BE49-F238E27FC236}">
                <a16:creationId xmlns:a16="http://schemas.microsoft.com/office/drawing/2014/main" id="{6E653ADA-166B-1C25-9071-6714C262F9A8}"/>
              </a:ext>
            </a:extLst>
          </p:cNvPr>
          <p:cNvSpPr>
            <a:spLocks noGrp="1"/>
          </p:cNvSpPr>
          <p:nvPr>
            <p:ph type="body" sz="quarter" idx="11"/>
          </p:nvPr>
        </p:nvSpPr>
        <p:spPr>
          <a:xfrm>
            <a:off x="144000" y="477604"/>
            <a:ext cx="1570500" cy="320000"/>
          </a:xfrm>
        </p:spPr>
        <p:txBody>
          <a:bodyPr/>
          <a:lstStyle/>
          <a:p>
            <a:r>
              <a:rPr lang="ja-JP" altLang="en-US" dirty="0">
                <a:latin typeface="Meiryo UI" panose="020B0604030504040204" pitchFamily="50" charset="-128"/>
                <a:ea typeface="Meiryo UI" panose="020B0604030504040204" pitchFamily="50" charset="-128"/>
              </a:rPr>
              <a:t>検討内容の要約</a:t>
            </a:r>
          </a:p>
        </p:txBody>
      </p:sp>
      <p:sp>
        <p:nvSpPr>
          <p:cNvPr id="15" name="スライド番号プレースホルダー 12">
            <a:extLst>
              <a:ext uri="{FF2B5EF4-FFF2-40B4-BE49-F238E27FC236}">
                <a16:creationId xmlns:a16="http://schemas.microsoft.com/office/drawing/2014/main" id="{A242343F-634B-E5C2-B983-99A4D554C17E}"/>
              </a:ext>
            </a:extLst>
          </p:cNvPr>
          <p:cNvSpPr>
            <a:spLocks noGrp="1"/>
          </p:cNvSpPr>
          <p:nvPr>
            <p:ph type="sldNum" sz="quarter" idx="12"/>
          </p:nvPr>
        </p:nvSpPr>
        <p:spPr/>
        <p:txBody>
          <a:bodyPr/>
          <a:lstStyle/>
          <a:p>
            <a:fld id="{DE8A6AB4-C314-4581-B2EB-142FADA2A072}" type="slidenum">
              <a:rPr lang="ja-JP" altLang="en-US" smtClean="0"/>
              <a:pPr/>
              <a:t>12</a:t>
            </a:fld>
            <a:endParaRPr lang="ja-JP" altLang="en-US" dirty="0"/>
          </a:p>
        </p:txBody>
      </p:sp>
      <p:sp>
        <p:nvSpPr>
          <p:cNvPr id="14" name="四角形: 角を丸くする 4">
            <a:extLst>
              <a:ext uri="{FF2B5EF4-FFF2-40B4-BE49-F238E27FC236}">
                <a16:creationId xmlns:a16="http://schemas.microsoft.com/office/drawing/2014/main" id="{3A1D5733-1B9B-DD11-BD4B-14C935DE5D6D}"/>
              </a:ext>
            </a:extLst>
          </p:cNvPr>
          <p:cNvSpPr/>
          <p:nvPr/>
        </p:nvSpPr>
        <p:spPr>
          <a:xfrm>
            <a:off x="314325" y="877015"/>
            <a:ext cx="8497630" cy="5582151"/>
          </a:xfrm>
          <a:prstGeom prst="roundRect">
            <a:avLst>
              <a:gd name="adj" fmla="val 6853"/>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r>
              <a:rPr kumimoji="1" lang="ja-JP" altLang="en-US" sz="1400" b="1" dirty="0"/>
              <a:t>液状化予測を行う地震：</a:t>
            </a:r>
            <a:endParaRPr kumimoji="1" lang="en-US" altLang="ja-JP" sz="1400" b="1" dirty="0"/>
          </a:p>
          <a:p>
            <a:pPr marL="174625" indent="-174625">
              <a:buFont typeface="Wingdings" panose="05000000000000000000" pitchFamily="2" charset="2"/>
              <a:buChar char="l"/>
            </a:pPr>
            <a:r>
              <a:rPr kumimoji="1" lang="ja-JP" altLang="en-US" sz="1400" dirty="0"/>
              <a:t>海溝型地震は、南海トラフ地震の震度予測結果を対象とした。</a:t>
            </a:r>
            <a:endParaRPr kumimoji="1" lang="en-US" altLang="ja-JP" sz="1400" dirty="0"/>
          </a:p>
          <a:p>
            <a:pPr marL="174625" indent="-174625">
              <a:buFont typeface="Wingdings" panose="05000000000000000000" pitchFamily="2" charset="2"/>
              <a:buChar char="l"/>
            </a:pPr>
            <a:r>
              <a:rPr kumimoji="1" lang="ja-JP" altLang="en-US" sz="1400" dirty="0"/>
              <a:t>直下型地震はステップ３で算定した５ケースの震度予測結果を対象とした。</a:t>
            </a:r>
          </a:p>
          <a:p>
            <a:endParaRPr kumimoji="1" lang="en-US" altLang="ja-JP" sz="1400" b="1" dirty="0"/>
          </a:p>
          <a:p>
            <a:r>
              <a:rPr kumimoji="1" lang="ja-JP" altLang="en-US" sz="1400" b="1" dirty="0"/>
              <a:t>液状化予測方法：</a:t>
            </a:r>
          </a:p>
          <a:p>
            <a:pPr marL="174625" indent="-174625">
              <a:buFont typeface="Wingdings" panose="05000000000000000000" pitchFamily="2" charset="2"/>
              <a:buChar char="l"/>
            </a:pPr>
            <a:r>
              <a:rPr kumimoji="1" lang="ja-JP" altLang="en-US" sz="1400" dirty="0"/>
              <a:t>液状化の危険度は、</a:t>
            </a:r>
            <a:r>
              <a:rPr kumimoji="1" lang="zh-TW" altLang="en-US" sz="1400" dirty="0"/>
              <a:t>道路橋示方書</a:t>
            </a:r>
            <a:r>
              <a:rPr kumimoji="1" lang="ja-JP" altLang="en-US" sz="1400" dirty="0"/>
              <a:t>による方法を用いて</a:t>
            </a:r>
            <a:r>
              <a:rPr kumimoji="1" lang="en-US" altLang="ja-JP" sz="1400" dirty="0"/>
              <a:t>F</a:t>
            </a:r>
            <a:r>
              <a:rPr kumimoji="1" lang="en-US" altLang="ja-JP" sz="1400" baseline="-25000" dirty="0"/>
              <a:t>L</a:t>
            </a:r>
            <a:r>
              <a:rPr kumimoji="1" lang="ja-JP" altLang="en-US" sz="1400" dirty="0"/>
              <a:t>値、</a:t>
            </a:r>
            <a:r>
              <a:rPr kumimoji="1" lang="en-US" altLang="ja-JP" sz="1400" dirty="0"/>
              <a:t>P</a:t>
            </a:r>
            <a:r>
              <a:rPr kumimoji="1" lang="en-US" altLang="ja-JP" sz="1400" baseline="-25000" dirty="0"/>
              <a:t>L</a:t>
            </a:r>
            <a:r>
              <a:rPr kumimoji="1" lang="ja-JP" altLang="en-US" sz="1400" dirty="0"/>
              <a:t>値を算出し、７段階で評価した。</a:t>
            </a:r>
            <a:endParaRPr kumimoji="1" lang="en-US" altLang="ja-JP" sz="1400" dirty="0"/>
          </a:p>
          <a:p>
            <a:pPr marL="174625" indent="-174625">
              <a:buFont typeface="Wingdings" panose="05000000000000000000" pitchFamily="2" charset="2"/>
              <a:buChar char="l"/>
            </a:pPr>
            <a:r>
              <a:rPr kumimoji="1" lang="ja-JP" altLang="en-US" sz="1400" dirty="0"/>
              <a:t>液状化の予測は、</a:t>
            </a:r>
            <a:r>
              <a:rPr kumimoji="1" lang="en-US" altLang="ja-JP" sz="1400" dirty="0"/>
              <a:t>R7</a:t>
            </a:r>
            <a:r>
              <a:rPr kumimoji="1" lang="ja-JP" altLang="en-US" sz="1400" dirty="0"/>
              <a:t>内閣府想定と同じ条件として、液状化が生じる可能性のある微地形区分を対象とした。</a:t>
            </a:r>
            <a:endParaRPr kumimoji="1" lang="en-US" altLang="ja-JP" sz="1400" dirty="0"/>
          </a:p>
          <a:p>
            <a:pPr marL="174625" indent="-174625">
              <a:buFont typeface="Wingdings" panose="05000000000000000000" pitchFamily="2" charset="2"/>
              <a:buChar char="l"/>
            </a:pPr>
            <a:r>
              <a:rPr kumimoji="1" lang="ja-JP" altLang="en-US" sz="1400" dirty="0"/>
              <a:t>地下水位は、ボーリングデータによる孔内水位とを微地形区分ごとの平均水位より、浅い条件を採用した。</a:t>
            </a:r>
          </a:p>
          <a:p>
            <a:endParaRPr kumimoji="1" lang="en-US" altLang="ja-JP" sz="1400" b="1" dirty="0"/>
          </a:p>
          <a:p>
            <a:r>
              <a:rPr kumimoji="1" lang="ja-JP" altLang="en-US" sz="1400" b="1" dirty="0"/>
              <a:t>液状化予測結果：</a:t>
            </a:r>
            <a:endParaRPr kumimoji="1" lang="en-US" altLang="ja-JP" sz="1400" b="1" dirty="0"/>
          </a:p>
          <a:p>
            <a:pPr marL="174625" indent="-174625">
              <a:buFont typeface="Wingdings" panose="05000000000000000000" pitchFamily="2" charset="2"/>
              <a:buChar char="l"/>
            </a:pPr>
            <a:r>
              <a:rPr kumimoji="1" lang="ja-JP" altLang="en-US" sz="1400" dirty="0"/>
              <a:t>南海トラフ地震の液状化の予測結果は、大阪市や沿岸部、淀川流域など、広い範囲で危険度が「非常に激しい」とされる地点が多い。</a:t>
            </a:r>
            <a:endParaRPr kumimoji="1" lang="en-US" altLang="ja-JP" sz="1400"/>
          </a:p>
          <a:p>
            <a:pPr marL="174625" indent="-174625">
              <a:buFont typeface="Wingdings" panose="05000000000000000000" pitchFamily="2" charset="2"/>
              <a:buChar char="l"/>
            </a:pPr>
            <a:r>
              <a:rPr kumimoji="1" lang="ja-JP" altLang="en-US" sz="1400"/>
              <a:t>直下型</a:t>
            </a:r>
            <a:r>
              <a:rPr kumimoji="1" lang="ja-JP" altLang="en-US" sz="1400" dirty="0"/>
              <a:t>地震のステップ３による５ケースの液状化の予測結果は、特に上町断層帯では府の広い範囲で液状化危険度が高くなる。その他の断層帯（生駒、有馬高槻、中央構造線）では、断層帯に近い地域において危険度が高く、離れた地域では相対的に危険度が小さい傾向が見られらる。</a:t>
            </a:r>
            <a:endParaRPr kumimoji="1" lang="en-US" altLang="ja-JP" sz="1400" dirty="0"/>
          </a:p>
          <a:p>
            <a:pPr marL="174625" indent="-174625">
              <a:buFont typeface="Wingdings" panose="05000000000000000000" pitchFamily="2" charset="2"/>
              <a:buChar char="l"/>
            </a:pPr>
            <a:r>
              <a:rPr kumimoji="1" lang="ja-JP" altLang="en-US" sz="1400" dirty="0"/>
              <a:t>直下型地震については液状化の予測に用いるシナリオが変わり、地表震度が前回よりも大きくなっていることから、前回想定よりも液状化危険度は高くなっている。</a:t>
            </a:r>
            <a:endParaRPr kumimoji="1" lang="en-US" altLang="ja-JP" sz="1400" dirty="0"/>
          </a:p>
          <a:p>
            <a:pPr marL="174625" indent="-174625">
              <a:buFont typeface="Wingdings" panose="05000000000000000000" pitchFamily="2" charset="2"/>
              <a:buChar char="l"/>
            </a:pPr>
            <a:endParaRPr kumimoji="1" lang="ja-JP" altLang="en-US" sz="1400" b="1" dirty="0"/>
          </a:p>
        </p:txBody>
      </p:sp>
    </p:spTree>
    <p:extLst>
      <p:ext uri="{BB962C8B-B14F-4D97-AF65-F5344CB8AC3E}">
        <p14:creationId xmlns:p14="http://schemas.microsoft.com/office/powerpoint/2010/main" val="255622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9C5CAE-6A2D-7353-4D19-DE150AD3524C}"/>
              </a:ext>
            </a:extLst>
          </p:cNvPr>
          <p:cNvSpPr>
            <a:spLocks noGrp="1"/>
          </p:cNvSpPr>
          <p:nvPr>
            <p:ph type="title"/>
          </p:nvPr>
        </p:nvSpPr>
        <p:spPr/>
        <p:txBody>
          <a:bodyPr/>
          <a:lstStyle/>
          <a:p>
            <a:r>
              <a:rPr kumimoji="1" lang="ja-JP" altLang="en-US" dirty="0"/>
              <a:t>目次</a:t>
            </a:r>
          </a:p>
        </p:txBody>
      </p:sp>
      <p:sp>
        <p:nvSpPr>
          <p:cNvPr id="4" name="スライド番号プレースホルダー 3">
            <a:extLst>
              <a:ext uri="{FF2B5EF4-FFF2-40B4-BE49-F238E27FC236}">
                <a16:creationId xmlns:a16="http://schemas.microsoft.com/office/drawing/2014/main" id="{1CFA30C7-D6EC-6BFB-92F4-6BDEF0DAAE7B}"/>
              </a:ext>
            </a:extLst>
          </p:cNvPr>
          <p:cNvSpPr>
            <a:spLocks noGrp="1"/>
          </p:cNvSpPr>
          <p:nvPr>
            <p:ph type="sldNum" sz="quarter" idx="12"/>
          </p:nvPr>
        </p:nvSpPr>
        <p:spPr/>
        <p:txBody>
          <a:bodyPr/>
          <a:lstStyle/>
          <a:p>
            <a:fld id="{A76FB005-E763-4F19-9331-D53ED78ABD6A}" type="slidenum">
              <a:rPr kumimoji="1" lang="ja-JP" altLang="en-US" smtClean="0"/>
              <a:pPr/>
              <a:t>1</a:t>
            </a:fld>
            <a:endParaRPr kumimoji="1" lang="ja-JP" altLang="en-US"/>
          </a:p>
        </p:txBody>
      </p:sp>
      <p:sp>
        <p:nvSpPr>
          <p:cNvPr id="5" name="テキスト ボックス 4">
            <a:extLst>
              <a:ext uri="{FF2B5EF4-FFF2-40B4-BE49-F238E27FC236}">
                <a16:creationId xmlns:a16="http://schemas.microsoft.com/office/drawing/2014/main" id="{89621BDF-CA40-452D-1ABB-D5B31694A1FB}"/>
              </a:ext>
            </a:extLst>
          </p:cNvPr>
          <p:cNvSpPr txBox="1"/>
          <p:nvPr/>
        </p:nvSpPr>
        <p:spPr>
          <a:xfrm>
            <a:off x="414337" y="739264"/>
            <a:ext cx="8315325" cy="2942729"/>
          </a:xfrm>
          <a:prstGeom prst="rect">
            <a:avLst/>
          </a:prstGeom>
          <a:noFill/>
        </p:spPr>
        <p:txBody>
          <a:bodyPr wrap="square" rtlCol="0">
            <a:spAutoFit/>
          </a:bodyPr>
          <a:lstStyle/>
          <a:p>
            <a:pPr marL="342900" indent="-342900">
              <a:lnSpc>
                <a:spcPct val="150000"/>
              </a:lnSpc>
              <a:buFont typeface="+mj-lt"/>
              <a:buAutoNum type="arabicPeriod"/>
            </a:pPr>
            <a:r>
              <a:rPr kumimoji="1" lang="ja-JP" altLang="en-US" b="1" dirty="0"/>
              <a:t>液状化予測について</a:t>
            </a:r>
            <a:endParaRPr kumimoji="1" lang="en-US" altLang="ja-JP" b="1" dirty="0"/>
          </a:p>
          <a:p>
            <a:pPr marL="342900" indent="-342900">
              <a:lnSpc>
                <a:spcPct val="150000"/>
              </a:lnSpc>
              <a:buFont typeface="+mj-lt"/>
              <a:buAutoNum type="arabicPeriod"/>
            </a:pPr>
            <a:endParaRPr kumimoji="1" lang="en-US" altLang="ja-JP" b="1" dirty="0"/>
          </a:p>
          <a:p>
            <a:pPr marL="342900" indent="-342900">
              <a:lnSpc>
                <a:spcPct val="150000"/>
              </a:lnSpc>
              <a:buFont typeface="+mj-lt"/>
              <a:buAutoNum type="arabicPeriod"/>
            </a:pPr>
            <a:r>
              <a:rPr kumimoji="1" lang="ja-JP" altLang="en-US" b="1" dirty="0"/>
              <a:t>液状化予測結果</a:t>
            </a:r>
            <a:endParaRPr kumimoji="1" lang="en-US" altLang="ja-JP" b="1" dirty="0"/>
          </a:p>
          <a:p>
            <a:pPr marL="342900" indent="-342900">
              <a:lnSpc>
                <a:spcPct val="150000"/>
              </a:lnSpc>
              <a:buFont typeface="+mj-lt"/>
              <a:buAutoNum type="arabicPeriod"/>
            </a:pPr>
            <a:endParaRPr kumimoji="1" lang="en-US" altLang="ja-JP" b="1" dirty="0"/>
          </a:p>
          <a:p>
            <a:pPr marL="342900" indent="-342900">
              <a:lnSpc>
                <a:spcPct val="150000"/>
              </a:lnSpc>
              <a:buFont typeface="+mj-lt"/>
              <a:buAutoNum type="arabicPeriod"/>
            </a:pPr>
            <a:r>
              <a:rPr kumimoji="1" lang="ja-JP" altLang="en-US" b="1" dirty="0"/>
              <a:t>液状化予測のまとめ</a:t>
            </a:r>
            <a:endParaRPr kumimoji="1" lang="en-US" altLang="ja-JP" b="1" dirty="0"/>
          </a:p>
          <a:p>
            <a:pPr marL="342900" indent="-342900">
              <a:lnSpc>
                <a:spcPct val="150000"/>
              </a:lnSpc>
              <a:buFont typeface="+mj-lt"/>
              <a:buAutoNum type="arabicPeriod"/>
            </a:pPr>
            <a:endParaRPr kumimoji="1" lang="en-US" altLang="ja-JP" b="1" dirty="0"/>
          </a:p>
          <a:p>
            <a:pPr marL="342900" indent="-342900">
              <a:lnSpc>
                <a:spcPct val="150000"/>
              </a:lnSpc>
              <a:buFont typeface="+mj-lt"/>
              <a:buAutoNum type="arabicPeriod"/>
            </a:pPr>
            <a:endParaRPr kumimoji="1" lang="en-US" altLang="ja-JP" b="1" dirty="0"/>
          </a:p>
        </p:txBody>
      </p:sp>
    </p:spTree>
    <p:extLst>
      <p:ext uri="{BB962C8B-B14F-4D97-AF65-F5344CB8AC3E}">
        <p14:creationId xmlns:p14="http://schemas.microsoft.com/office/powerpoint/2010/main" val="64288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F3278-395C-D808-5FE5-2ADF694217E5}"/>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73503989-21D1-3C1D-E4F1-E99FDBCB0000}"/>
              </a:ext>
            </a:extLst>
          </p:cNvPr>
          <p:cNvSpPr>
            <a:spLocks noGrp="1"/>
          </p:cNvSpPr>
          <p:nvPr>
            <p:ph type="title"/>
          </p:nvPr>
        </p:nvSpPr>
        <p:spPr/>
        <p:txBody>
          <a:bodyPr>
            <a:normAutofit/>
          </a:bodyPr>
          <a:lstStyle/>
          <a:p>
            <a:r>
              <a:rPr kumimoji="1" lang="ja-JP" altLang="en-US" sz="1800" dirty="0"/>
              <a:t>１．液状化予測</a:t>
            </a:r>
            <a:r>
              <a:rPr lang="ja-JP" altLang="en-US" dirty="0"/>
              <a:t>について</a:t>
            </a:r>
            <a:endParaRPr kumimoji="1" lang="ja-JP" altLang="en-US" sz="1800" dirty="0"/>
          </a:p>
        </p:txBody>
      </p:sp>
      <p:sp>
        <p:nvSpPr>
          <p:cNvPr id="21" name="テキスト プレースホルダー 20">
            <a:extLst>
              <a:ext uri="{FF2B5EF4-FFF2-40B4-BE49-F238E27FC236}">
                <a16:creationId xmlns:a16="http://schemas.microsoft.com/office/drawing/2014/main" id="{A9146184-1F9A-6055-6872-2C90CA7B7C2C}"/>
              </a:ext>
            </a:extLst>
          </p:cNvPr>
          <p:cNvSpPr>
            <a:spLocks noGrp="1"/>
          </p:cNvSpPr>
          <p:nvPr>
            <p:ph type="body" sz="quarter" idx="11"/>
          </p:nvPr>
        </p:nvSpPr>
        <p:spPr>
          <a:xfrm>
            <a:off x="143999" y="477604"/>
            <a:ext cx="2093363" cy="320000"/>
          </a:xfrm>
        </p:spPr>
        <p:txBody>
          <a:bodyPr/>
          <a:lstStyle/>
          <a:p>
            <a:r>
              <a:rPr lang="ja-JP" altLang="en-US" dirty="0"/>
              <a:t>液状化予測を行う地震動</a:t>
            </a:r>
          </a:p>
        </p:txBody>
      </p:sp>
      <p:sp>
        <p:nvSpPr>
          <p:cNvPr id="15" name="スライド番号プレースホルダー 12">
            <a:extLst>
              <a:ext uri="{FF2B5EF4-FFF2-40B4-BE49-F238E27FC236}">
                <a16:creationId xmlns:a16="http://schemas.microsoft.com/office/drawing/2014/main" id="{9E1A5E06-90E2-D970-7C0F-20DB5B8F9E75}"/>
              </a:ext>
            </a:extLst>
          </p:cNvPr>
          <p:cNvSpPr>
            <a:spLocks noGrp="1"/>
          </p:cNvSpPr>
          <p:nvPr>
            <p:ph type="sldNum" sz="quarter" idx="12"/>
          </p:nvPr>
        </p:nvSpPr>
        <p:spPr/>
        <p:txBody>
          <a:bodyPr/>
          <a:lstStyle/>
          <a:p>
            <a:fld id="{DE8A6AB4-C314-4581-B2EB-142FADA2A072}" type="slidenum">
              <a:rPr lang="ja-JP" altLang="en-US" smtClean="0"/>
              <a:pPr/>
              <a:t>2</a:t>
            </a:fld>
            <a:endParaRPr lang="ja-JP" altLang="en-US" dirty="0"/>
          </a:p>
        </p:txBody>
      </p:sp>
      <p:sp>
        <p:nvSpPr>
          <p:cNvPr id="2" name="四角形: 角を丸くする 4">
            <a:extLst>
              <a:ext uri="{FF2B5EF4-FFF2-40B4-BE49-F238E27FC236}">
                <a16:creationId xmlns:a16="http://schemas.microsoft.com/office/drawing/2014/main" id="{897E6F03-B427-6F3D-4DA1-DA5C83AC0992}"/>
              </a:ext>
            </a:extLst>
          </p:cNvPr>
          <p:cNvSpPr/>
          <p:nvPr/>
        </p:nvSpPr>
        <p:spPr>
          <a:xfrm>
            <a:off x="336885" y="918871"/>
            <a:ext cx="8477516" cy="651792"/>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kumimoji="1" lang="ja-JP" altLang="en-US" sz="1400" dirty="0"/>
              <a:t>直下型地震はステップ３による５ケースの震度予測結果を対象に、液状化危険度を予測する。</a:t>
            </a:r>
            <a:endParaRPr kumimoji="1" lang="en-US" altLang="ja-JP" sz="1200" dirty="0"/>
          </a:p>
          <a:p>
            <a:pPr marL="216000" indent="-216000">
              <a:buFont typeface="Wingdings" panose="05000000000000000000" pitchFamily="2" charset="2"/>
              <a:buChar char="l"/>
            </a:pPr>
            <a:r>
              <a:rPr kumimoji="1" lang="ja-JP" altLang="en-US" sz="1400" dirty="0"/>
              <a:t>南海トラフ地震による震度予測結果を対象に、液状化危険度を予測する。</a:t>
            </a:r>
          </a:p>
        </p:txBody>
      </p:sp>
      <p:pic>
        <p:nvPicPr>
          <p:cNvPr id="9" name="図 8" descr="マップ&#10;&#10;AI 生成コンテンツは誤りを含む可能性があります。">
            <a:extLst>
              <a:ext uri="{FF2B5EF4-FFF2-40B4-BE49-F238E27FC236}">
                <a16:creationId xmlns:a16="http://schemas.microsoft.com/office/drawing/2014/main" id="{E3796A44-D13D-9B98-3AA5-5361BF1E6FD1}"/>
              </a:ext>
            </a:extLst>
          </p:cNvPr>
          <p:cNvPicPr>
            <a:picLocks noChangeAspect="1"/>
          </p:cNvPicPr>
          <p:nvPr/>
        </p:nvPicPr>
        <p:blipFill>
          <a:blip r:embed="rId3"/>
          <a:stretch>
            <a:fillRect/>
          </a:stretch>
        </p:blipFill>
        <p:spPr>
          <a:xfrm>
            <a:off x="593397" y="1986459"/>
            <a:ext cx="1441715" cy="2088000"/>
          </a:xfrm>
          <a:prstGeom prst="rect">
            <a:avLst/>
          </a:prstGeom>
        </p:spPr>
      </p:pic>
      <p:pic>
        <p:nvPicPr>
          <p:cNvPr id="14" name="図 13" descr="マップ&#10;&#10;AI 生成コンテンツは誤りを含む可能性があります。">
            <a:extLst>
              <a:ext uri="{FF2B5EF4-FFF2-40B4-BE49-F238E27FC236}">
                <a16:creationId xmlns:a16="http://schemas.microsoft.com/office/drawing/2014/main" id="{29051153-6026-C416-FF07-FD8E1259DF88}"/>
              </a:ext>
            </a:extLst>
          </p:cNvPr>
          <p:cNvPicPr>
            <a:picLocks noChangeAspect="1"/>
          </p:cNvPicPr>
          <p:nvPr/>
        </p:nvPicPr>
        <p:blipFill>
          <a:blip r:embed="rId4"/>
          <a:stretch>
            <a:fillRect/>
          </a:stretch>
        </p:blipFill>
        <p:spPr>
          <a:xfrm>
            <a:off x="2237362" y="1986459"/>
            <a:ext cx="1441715" cy="2088000"/>
          </a:xfrm>
          <a:prstGeom prst="rect">
            <a:avLst/>
          </a:prstGeom>
        </p:spPr>
      </p:pic>
      <p:pic>
        <p:nvPicPr>
          <p:cNvPr id="20" name="図 19" descr="マップ&#10;&#10;AI 生成コンテンツは誤りを含む可能性があります。">
            <a:extLst>
              <a:ext uri="{FF2B5EF4-FFF2-40B4-BE49-F238E27FC236}">
                <a16:creationId xmlns:a16="http://schemas.microsoft.com/office/drawing/2014/main" id="{D9802044-0E2A-9FD6-335D-D07C6E1B8610}"/>
              </a:ext>
            </a:extLst>
          </p:cNvPr>
          <p:cNvPicPr>
            <a:picLocks noChangeAspect="1"/>
          </p:cNvPicPr>
          <p:nvPr/>
        </p:nvPicPr>
        <p:blipFill>
          <a:blip r:embed="rId5"/>
          <a:stretch>
            <a:fillRect/>
          </a:stretch>
        </p:blipFill>
        <p:spPr>
          <a:xfrm>
            <a:off x="3885609" y="1986459"/>
            <a:ext cx="1441715" cy="2088000"/>
          </a:xfrm>
          <a:prstGeom prst="rect">
            <a:avLst/>
          </a:prstGeom>
        </p:spPr>
      </p:pic>
      <p:pic>
        <p:nvPicPr>
          <p:cNvPr id="23" name="図 22" descr="マップ&#10;&#10;AI 生成コンテンツは誤りを含む可能性があります。">
            <a:extLst>
              <a:ext uri="{FF2B5EF4-FFF2-40B4-BE49-F238E27FC236}">
                <a16:creationId xmlns:a16="http://schemas.microsoft.com/office/drawing/2014/main" id="{3BD7F248-9D79-E181-494F-D84B9AC02243}"/>
              </a:ext>
            </a:extLst>
          </p:cNvPr>
          <p:cNvPicPr>
            <a:picLocks noChangeAspect="1"/>
          </p:cNvPicPr>
          <p:nvPr/>
        </p:nvPicPr>
        <p:blipFill>
          <a:blip r:embed="rId6"/>
          <a:stretch>
            <a:fillRect/>
          </a:stretch>
        </p:blipFill>
        <p:spPr>
          <a:xfrm>
            <a:off x="5567511" y="1986459"/>
            <a:ext cx="1441715" cy="2088000"/>
          </a:xfrm>
          <a:prstGeom prst="rect">
            <a:avLst/>
          </a:prstGeom>
        </p:spPr>
      </p:pic>
      <p:pic>
        <p:nvPicPr>
          <p:cNvPr id="27" name="図 26" descr="マップ&#10;&#10;AI 生成コンテンツは誤りを含む可能性があります。">
            <a:extLst>
              <a:ext uri="{FF2B5EF4-FFF2-40B4-BE49-F238E27FC236}">
                <a16:creationId xmlns:a16="http://schemas.microsoft.com/office/drawing/2014/main" id="{ABC0372D-9B1B-A8BE-B191-5322FD1C442A}"/>
              </a:ext>
            </a:extLst>
          </p:cNvPr>
          <p:cNvPicPr>
            <a:picLocks noChangeAspect="1"/>
          </p:cNvPicPr>
          <p:nvPr/>
        </p:nvPicPr>
        <p:blipFill>
          <a:blip r:embed="rId7"/>
          <a:stretch>
            <a:fillRect/>
          </a:stretch>
        </p:blipFill>
        <p:spPr>
          <a:xfrm>
            <a:off x="7159286" y="1986459"/>
            <a:ext cx="1441715" cy="2088000"/>
          </a:xfrm>
          <a:prstGeom prst="rect">
            <a:avLst/>
          </a:prstGeom>
        </p:spPr>
      </p:pic>
      <p:sp>
        <p:nvSpPr>
          <p:cNvPr id="51" name="テキスト ボックス 50">
            <a:extLst>
              <a:ext uri="{FF2B5EF4-FFF2-40B4-BE49-F238E27FC236}">
                <a16:creationId xmlns:a16="http://schemas.microsoft.com/office/drawing/2014/main" id="{35E250A7-48A3-1134-1AFD-DDAB4D916AC1}"/>
              </a:ext>
            </a:extLst>
          </p:cNvPr>
          <p:cNvSpPr txBox="1"/>
          <p:nvPr/>
        </p:nvSpPr>
        <p:spPr>
          <a:xfrm>
            <a:off x="536181" y="1736566"/>
            <a:ext cx="3116865" cy="253916"/>
          </a:xfrm>
          <a:prstGeom prst="rect">
            <a:avLst/>
          </a:prstGeom>
          <a:noFill/>
          <a:ln w="19050">
            <a:noFill/>
          </a:ln>
        </p:spPr>
        <p:txBody>
          <a:bodyPr wrap="square" rtlCol="0">
            <a:spAutoFit/>
          </a:bodyPr>
          <a:lstStyle/>
          <a:p>
            <a:r>
              <a:rPr kumimoji="1" lang="ja-JP" altLang="en-US" sz="1050" b="1" dirty="0">
                <a:latin typeface="+mn-ea"/>
              </a:rPr>
              <a:t>▼ステップ３による震度予測結果（直下型）</a:t>
            </a:r>
            <a:endParaRPr kumimoji="1" lang="en-US" altLang="ja-JP" sz="1050" b="1" dirty="0">
              <a:latin typeface="+mn-ea"/>
            </a:endParaRPr>
          </a:p>
        </p:txBody>
      </p:sp>
      <p:sp>
        <p:nvSpPr>
          <p:cNvPr id="52" name="テキスト ボックス 51">
            <a:extLst>
              <a:ext uri="{FF2B5EF4-FFF2-40B4-BE49-F238E27FC236}">
                <a16:creationId xmlns:a16="http://schemas.microsoft.com/office/drawing/2014/main" id="{44385724-F7E4-D9E6-958E-708828F8511F}"/>
              </a:ext>
            </a:extLst>
          </p:cNvPr>
          <p:cNvSpPr txBox="1"/>
          <p:nvPr/>
        </p:nvSpPr>
        <p:spPr>
          <a:xfrm>
            <a:off x="2776100" y="6302289"/>
            <a:ext cx="4954772" cy="261610"/>
          </a:xfrm>
          <a:prstGeom prst="rect">
            <a:avLst/>
          </a:prstGeom>
          <a:noFill/>
        </p:spPr>
        <p:txBody>
          <a:bodyPr wrap="square" rtlCol="0">
            <a:spAutoFit/>
          </a:bodyPr>
          <a:lstStyle/>
          <a:p>
            <a:pPr algn="ctr"/>
            <a:r>
              <a:rPr kumimoji="1" lang="ja-JP" altLang="en-US" sz="1100" dirty="0"/>
              <a:t>図</a:t>
            </a:r>
            <a:r>
              <a:rPr kumimoji="1" lang="en-US" altLang="ja-JP" sz="1100" dirty="0"/>
              <a:t>1</a:t>
            </a:r>
            <a:r>
              <a:rPr kumimoji="1" lang="ja-JP" altLang="en-US" sz="1100" dirty="0"/>
              <a:t>　液状化危険度予測を行う直下型地震の震度分布</a:t>
            </a:r>
          </a:p>
        </p:txBody>
      </p:sp>
      <p:sp>
        <p:nvSpPr>
          <p:cNvPr id="70" name="テキスト ボックス 69">
            <a:extLst>
              <a:ext uri="{FF2B5EF4-FFF2-40B4-BE49-F238E27FC236}">
                <a16:creationId xmlns:a16="http://schemas.microsoft.com/office/drawing/2014/main" id="{3B8036A1-E7A0-5905-E07D-9443A9993465}"/>
              </a:ext>
            </a:extLst>
          </p:cNvPr>
          <p:cNvSpPr txBox="1"/>
          <p:nvPr/>
        </p:nvSpPr>
        <p:spPr>
          <a:xfrm>
            <a:off x="583734" y="2529007"/>
            <a:ext cx="805968" cy="253916"/>
          </a:xfrm>
          <a:prstGeom prst="rect">
            <a:avLst/>
          </a:prstGeom>
          <a:noFill/>
          <a:ln w="19050">
            <a:noFill/>
          </a:ln>
        </p:spPr>
        <p:txBody>
          <a:bodyPr wrap="square" rtlCol="0">
            <a:spAutoFit/>
          </a:bodyPr>
          <a:lstStyle/>
          <a:p>
            <a:r>
              <a:rPr kumimoji="1" lang="ja-JP" altLang="en-US" sz="1050" b="1" dirty="0">
                <a:latin typeface="+mn-ea"/>
              </a:rPr>
              <a:t>上町①</a:t>
            </a:r>
            <a:endParaRPr kumimoji="1" lang="en-US" altLang="ja-JP" sz="1050" b="1" dirty="0">
              <a:latin typeface="+mn-ea"/>
            </a:endParaRPr>
          </a:p>
        </p:txBody>
      </p:sp>
      <p:sp>
        <p:nvSpPr>
          <p:cNvPr id="71" name="テキスト ボックス 70">
            <a:extLst>
              <a:ext uri="{FF2B5EF4-FFF2-40B4-BE49-F238E27FC236}">
                <a16:creationId xmlns:a16="http://schemas.microsoft.com/office/drawing/2014/main" id="{9C61D260-F3F1-C75E-C8BB-F60D70504AE4}"/>
              </a:ext>
            </a:extLst>
          </p:cNvPr>
          <p:cNvSpPr txBox="1"/>
          <p:nvPr/>
        </p:nvSpPr>
        <p:spPr>
          <a:xfrm>
            <a:off x="2237362" y="2529007"/>
            <a:ext cx="805968" cy="253916"/>
          </a:xfrm>
          <a:prstGeom prst="rect">
            <a:avLst/>
          </a:prstGeom>
          <a:noFill/>
          <a:ln w="19050">
            <a:noFill/>
          </a:ln>
        </p:spPr>
        <p:txBody>
          <a:bodyPr wrap="square" rtlCol="0">
            <a:spAutoFit/>
          </a:bodyPr>
          <a:lstStyle/>
          <a:p>
            <a:r>
              <a:rPr kumimoji="1" lang="ja-JP" altLang="en-US" sz="1050" b="1" dirty="0">
                <a:latin typeface="+mn-ea"/>
              </a:rPr>
              <a:t>上町②</a:t>
            </a:r>
            <a:endParaRPr kumimoji="1" lang="en-US" altLang="ja-JP" sz="1050" b="1" dirty="0">
              <a:latin typeface="+mn-ea"/>
            </a:endParaRPr>
          </a:p>
        </p:txBody>
      </p:sp>
      <p:sp>
        <p:nvSpPr>
          <p:cNvPr id="73" name="テキスト ボックス 72">
            <a:extLst>
              <a:ext uri="{FF2B5EF4-FFF2-40B4-BE49-F238E27FC236}">
                <a16:creationId xmlns:a16="http://schemas.microsoft.com/office/drawing/2014/main" id="{19DF4424-D1D4-7A9D-F949-BEF54AB9B80B}"/>
              </a:ext>
            </a:extLst>
          </p:cNvPr>
          <p:cNvSpPr txBox="1"/>
          <p:nvPr/>
        </p:nvSpPr>
        <p:spPr>
          <a:xfrm>
            <a:off x="3919601" y="2529007"/>
            <a:ext cx="805968" cy="253916"/>
          </a:xfrm>
          <a:prstGeom prst="rect">
            <a:avLst/>
          </a:prstGeom>
          <a:noFill/>
          <a:ln w="19050">
            <a:noFill/>
          </a:ln>
        </p:spPr>
        <p:txBody>
          <a:bodyPr wrap="square" rtlCol="0">
            <a:spAutoFit/>
          </a:bodyPr>
          <a:lstStyle/>
          <a:p>
            <a:r>
              <a:rPr kumimoji="1" lang="ja-JP" altLang="en-US" sz="1050" b="1" dirty="0">
                <a:latin typeface="+mn-ea"/>
              </a:rPr>
              <a:t>生駒</a:t>
            </a:r>
            <a:endParaRPr kumimoji="1" lang="en-US" altLang="ja-JP" sz="1050" b="1" dirty="0">
              <a:latin typeface="+mn-ea"/>
            </a:endParaRPr>
          </a:p>
        </p:txBody>
      </p:sp>
      <p:sp>
        <p:nvSpPr>
          <p:cNvPr id="74" name="テキスト ボックス 73">
            <a:extLst>
              <a:ext uri="{FF2B5EF4-FFF2-40B4-BE49-F238E27FC236}">
                <a16:creationId xmlns:a16="http://schemas.microsoft.com/office/drawing/2014/main" id="{6422B0BC-8000-4FF5-C439-30E33E1F12D6}"/>
              </a:ext>
            </a:extLst>
          </p:cNvPr>
          <p:cNvSpPr txBox="1"/>
          <p:nvPr/>
        </p:nvSpPr>
        <p:spPr>
          <a:xfrm>
            <a:off x="5597531" y="2529007"/>
            <a:ext cx="805968" cy="253916"/>
          </a:xfrm>
          <a:prstGeom prst="rect">
            <a:avLst/>
          </a:prstGeom>
          <a:noFill/>
          <a:ln w="19050">
            <a:noFill/>
          </a:ln>
        </p:spPr>
        <p:txBody>
          <a:bodyPr wrap="square" rtlCol="0">
            <a:spAutoFit/>
          </a:bodyPr>
          <a:lstStyle/>
          <a:p>
            <a:r>
              <a:rPr kumimoji="1" lang="ja-JP" altLang="en-US" sz="1050" b="1" dirty="0">
                <a:latin typeface="+mn-ea"/>
              </a:rPr>
              <a:t>有馬高槻</a:t>
            </a:r>
            <a:endParaRPr kumimoji="1" lang="en-US" altLang="ja-JP" sz="1050" b="1" dirty="0">
              <a:latin typeface="+mn-ea"/>
            </a:endParaRPr>
          </a:p>
        </p:txBody>
      </p:sp>
      <p:sp>
        <p:nvSpPr>
          <p:cNvPr id="75" name="テキスト ボックス 74">
            <a:extLst>
              <a:ext uri="{FF2B5EF4-FFF2-40B4-BE49-F238E27FC236}">
                <a16:creationId xmlns:a16="http://schemas.microsoft.com/office/drawing/2014/main" id="{5470DFA4-B4A0-05DA-A3C6-5889E38D6CFD}"/>
              </a:ext>
            </a:extLst>
          </p:cNvPr>
          <p:cNvSpPr txBox="1"/>
          <p:nvPr/>
        </p:nvSpPr>
        <p:spPr>
          <a:xfrm>
            <a:off x="7181218" y="2529007"/>
            <a:ext cx="805968" cy="415498"/>
          </a:xfrm>
          <a:prstGeom prst="rect">
            <a:avLst/>
          </a:prstGeom>
          <a:noFill/>
          <a:ln w="19050">
            <a:noFill/>
          </a:ln>
        </p:spPr>
        <p:txBody>
          <a:bodyPr wrap="square" rtlCol="0">
            <a:spAutoFit/>
          </a:bodyPr>
          <a:lstStyle/>
          <a:p>
            <a:r>
              <a:rPr kumimoji="1" lang="ja-JP" altLang="en-US" sz="1050" b="1" dirty="0">
                <a:latin typeface="+mn-ea"/>
              </a:rPr>
              <a:t>中央</a:t>
            </a:r>
            <a:endParaRPr kumimoji="1" lang="en-US" altLang="ja-JP" sz="1050" b="1" dirty="0">
              <a:latin typeface="+mn-ea"/>
            </a:endParaRPr>
          </a:p>
          <a:p>
            <a:r>
              <a:rPr kumimoji="1" lang="ja-JP" altLang="en-US" sz="1050" b="1" dirty="0">
                <a:latin typeface="+mn-ea"/>
              </a:rPr>
              <a:t>構造線</a:t>
            </a:r>
            <a:endParaRPr kumimoji="1" lang="en-US" altLang="ja-JP" sz="1050" b="1" dirty="0">
              <a:latin typeface="+mn-ea"/>
            </a:endParaRPr>
          </a:p>
        </p:txBody>
      </p:sp>
      <p:pic>
        <p:nvPicPr>
          <p:cNvPr id="78" name="図 77" descr="マップ&#10;&#10;AI 生成コンテンツは誤りを含む可能性があります。">
            <a:extLst>
              <a:ext uri="{FF2B5EF4-FFF2-40B4-BE49-F238E27FC236}">
                <a16:creationId xmlns:a16="http://schemas.microsoft.com/office/drawing/2014/main" id="{8CD664C5-326F-BE1F-ED05-12FBF8AAB8D2}"/>
              </a:ext>
            </a:extLst>
          </p:cNvPr>
          <p:cNvPicPr>
            <a:picLocks noChangeAspect="1"/>
          </p:cNvPicPr>
          <p:nvPr/>
        </p:nvPicPr>
        <p:blipFill>
          <a:blip r:embed="rId8"/>
          <a:stretch>
            <a:fillRect/>
          </a:stretch>
        </p:blipFill>
        <p:spPr>
          <a:xfrm>
            <a:off x="593397" y="4240363"/>
            <a:ext cx="1674474" cy="2425100"/>
          </a:xfrm>
          <a:prstGeom prst="rect">
            <a:avLst/>
          </a:prstGeom>
        </p:spPr>
      </p:pic>
      <p:sp>
        <p:nvSpPr>
          <p:cNvPr id="34" name="テキスト ボックス 33">
            <a:extLst>
              <a:ext uri="{FF2B5EF4-FFF2-40B4-BE49-F238E27FC236}">
                <a16:creationId xmlns:a16="http://schemas.microsoft.com/office/drawing/2014/main" id="{A4831BA9-1978-43D9-80D2-8260890809FB}"/>
              </a:ext>
            </a:extLst>
          </p:cNvPr>
          <p:cNvSpPr txBox="1"/>
          <p:nvPr/>
        </p:nvSpPr>
        <p:spPr>
          <a:xfrm>
            <a:off x="472397" y="4073261"/>
            <a:ext cx="3116865" cy="253916"/>
          </a:xfrm>
          <a:prstGeom prst="rect">
            <a:avLst/>
          </a:prstGeom>
          <a:noFill/>
          <a:ln w="19050">
            <a:noFill/>
          </a:ln>
        </p:spPr>
        <p:txBody>
          <a:bodyPr wrap="square" rtlCol="0">
            <a:spAutoFit/>
          </a:bodyPr>
          <a:lstStyle/>
          <a:p>
            <a:r>
              <a:rPr kumimoji="1" lang="ja-JP" altLang="en-US" sz="1050" b="1" dirty="0">
                <a:latin typeface="+mn-ea"/>
              </a:rPr>
              <a:t>▼南海トラフ地震</a:t>
            </a:r>
            <a:endParaRPr kumimoji="1" lang="en-US" altLang="ja-JP" sz="1050" b="1" dirty="0">
              <a:latin typeface="+mn-ea"/>
            </a:endParaRPr>
          </a:p>
        </p:txBody>
      </p:sp>
    </p:spTree>
    <p:extLst>
      <p:ext uri="{BB962C8B-B14F-4D97-AF65-F5344CB8AC3E}">
        <p14:creationId xmlns:p14="http://schemas.microsoft.com/office/powerpoint/2010/main" val="54497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67245-5125-8BAF-E6B0-F50736F3BB2A}"/>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FD2756BB-4C7E-2FCF-0197-D6D2CAE71F4E}"/>
              </a:ext>
            </a:extLst>
          </p:cNvPr>
          <p:cNvSpPr>
            <a:spLocks noGrp="1"/>
          </p:cNvSpPr>
          <p:nvPr>
            <p:ph type="title"/>
          </p:nvPr>
        </p:nvSpPr>
        <p:spPr/>
        <p:txBody>
          <a:bodyPr>
            <a:normAutofit/>
          </a:bodyPr>
          <a:lstStyle/>
          <a:p>
            <a:r>
              <a:rPr kumimoji="1" lang="ja-JP" altLang="en-US" sz="1800" dirty="0"/>
              <a:t>１．液状化予測</a:t>
            </a:r>
            <a:r>
              <a:rPr lang="ja-JP" altLang="en-US" dirty="0"/>
              <a:t>について</a:t>
            </a:r>
            <a:endParaRPr kumimoji="1" lang="ja-JP" altLang="en-US" sz="1800" dirty="0"/>
          </a:p>
        </p:txBody>
      </p:sp>
      <p:sp>
        <p:nvSpPr>
          <p:cNvPr id="21" name="テキスト プレースホルダー 20">
            <a:extLst>
              <a:ext uri="{FF2B5EF4-FFF2-40B4-BE49-F238E27FC236}">
                <a16:creationId xmlns:a16="http://schemas.microsoft.com/office/drawing/2014/main" id="{95C7A219-03B3-D75C-C100-8AE588719AF9}"/>
              </a:ext>
            </a:extLst>
          </p:cNvPr>
          <p:cNvSpPr>
            <a:spLocks noGrp="1"/>
          </p:cNvSpPr>
          <p:nvPr>
            <p:ph type="body" sz="quarter" idx="11"/>
          </p:nvPr>
        </p:nvSpPr>
        <p:spPr>
          <a:xfrm>
            <a:off x="144000" y="477604"/>
            <a:ext cx="1476000" cy="320000"/>
          </a:xfrm>
        </p:spPr>
        <p:txBody>
          <a:bodyPr/>
          <a:lstStyle/>
          <a:p>
            <a:r>
              <a:rPr lang="ja-JP" altLang="en-US" dirty="0"/>
              <a:t>液状化予測手法</a:t>
            </a:r>
          </a:p>
        </p:txBody>
      </p:sp>
      <p:sp>
        <p:nvSpPr>
          <p:cNvPr id="15" name="スライド番号プレースホルダー 12">
            <a:extLst>
              <a:ext uri="{FF2B5EF4-FFF2-40B4-BE49-F238E27FC236}">
                <a16:creationId xmlns:a16="http://schemas.microsoft.com/office/drawing/2014/main" id="{2FCCDF99-7D88-A6D0-D8BF-A663B67A6E18}"/>
              </a:ext>
            </a:extLst>
          </p:cNvPr>
          <p:cNvSpPr>
            <a:spLocks noGrp="1"/>
          </p:cNvSpPr>
          <p:nvPr>
            <p:ph type="sldNum" sz="quarter" idx="12"/>
          </p:nvPr>
        </p:nvSpPr>
        <p:spPr/>
        <p:txBody>
          <a:bodyPr/>
          <a:lstStyle/>
          <a:p>
            <a:fld id="{DE8A6AB4-C314-4581-B2EB-142FADA2A072}" type="slidenum">
              <a:rPr lang="ja-JP" altLang="en-US" smtClean="0"/>
              <a:pPr/>
              <a:t>3</a:t>
            </a:fld>
            <a:endParaRPr lang="ja-JP" altLang="en-US" dirty="0"/>
          </a:p>
        </p:txBody>
      </p:sp>
      <p:sp>
        <p:nvSpPr>
          <p:cNvPr id="3" name="テキスト ボックス 2">
            <a:extLst>
              <a:ext uri="{FF2B5EF4-FFF2-40B4-BE49-F238E27FC236}">
                <a16:creationId xmlns:a16="http://schemas.microsoft.com/office/drawing/2014/main" id="{BB5694F9-D056-9823-C140-E1492D901888}"/>
              </a:ext>
            </a:extLst>
          </p:cNvPr>
          <p:cNvSpPr txBox="1"/>
          <p:nvPr/>
        </p:nvSpPr>
        <p:spPr>
          <a:xfrm>
            <a:off x="752611" y="6286152"/>
            <a:ext cx="3561524" cy="261610"/>
          </a:xfrm>
          <a:prstGeom prst="rect">
            <a:avLst/>
          </a:prstGeom>
          <a:noFill/>
        </p:spPr>
        <p:txBody>
          <a:bodyPr wrap="square" rtlCol="0">
            <a:spAutoFit/>
          </a:bodyPr>
          <a:lstStyle/>
          <a:p>
            <a:pPr algn="ctr"/>
            <a:r>
              <a:rPr kumimoji="1" lang="ja-JP" altLang="en-US" sz="1100" dirty="0"/>
              <a:t>図</a:t>
            </a:r>
            <a:r>
              <a:rPr kumimoji="1" lang="en-US" altLang="ja-JP" sz="1100" dirty="0"/>
              <a:t>2</a:t>
            </a:r>
            <a:r>
              <a:rPr kumimoji="1" lang="ja-JP" altLang="en-US" sz="1100" dirty="0"/>
              <a:t>　液状化危険度予測の流れ</a:t>
            </a:r>
          </a:p>
        </p:txBody>
      </p:sp>
      <p:sp>
        <p:nvSpPr>
          <p:cNvPr id="84" name="四角形: 角を丸くする 4">
            <a:extLst>
              <a:ext uri="{FF2B5EF4-FFF2-40B4-BE49-F238E27FC236}">
                <a16:creationId xmlns:a16="http://schemas.microsoft.com/office/drawing/2014/main" id="{89A7E7AB-6518-C463-4540-EAC94629CC41}"/>
              </a:ext>
            </a:extLst>
          </p:cNvPr>
          <p:cNvSpPr/>
          <p:nvPr/>
        </p:nvSpPr>
        <p:spPr>
          <a:xfrm>
            <a:off x="336885" y="918871"/>
            <a:ext cx="8477516" cy="1489736"/>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kumimoji="1" lang="ja-JP" altLang="en-US" sz="1400" b="1" dirty="0"/>
              <a:t>「道路橋示方書・同解説</a:t>
            </a:r>
            <a:r>
              <a:rPr kumimoji="1" lang="en-US" altLang="ja-JP" sz="1400" b="1" dirty="0"/>
              <a:t>Ⅴ</a:t>
            </a:r>
            <a:r>
              <a:rPr kumimoji="1" lang="ja-JP" altLang="en-US" sz="1400" b="1" dirty="0"/>
              <a:t>耐震設計編（平成</a:t>
            </a:r>
            <a:r>
              <a:rPr kumimoji="1" lang="en-US" altLang="ja-JP" sz="1400" b="1" dirty="0"/>
              <a:t>29</a:t>
            </a:r>
            <a:r>
              <a:rPr kumimoji="1" lang="ja-JP" altLang="en-US" sz="1400" b="1" dirty="0"/>
              <a:t>年</a:t>
            </a:r>
            <a:r>
              <a:rPr kumimoji="1" lang="en-US" altLang="ja-JP" sz="1400" b="1" dirty="0"/>
              <a:t>11</a:t>
            </a:r>
            <a:r>
              <a:rPr kumimoji="1" lang="ja-JP" altLang="en-US" sz="1400" b="1" dirty="0"/>
              <a:t>月）」</a:t>
            </a:r>
            <a:r>
              <a:rPr kumimoji="1" lang="ja-JP" altLang="en-US" sz="1400" dirty="0"/>
              <a:t>による</a:t>
            </a:r>
            <a:r>
              <a:rPr kumimoji="1" lang="en-US" altLang="ja-JP" sz="1400" dirty="0"/>
              <a:t>F</a:t>
            </a:r>
            <a:r>
              <a:rPr kumimoji="1" lang="en-US" altLang="ja-JP" sz="1400" baseline="-25000" dirty="0"/>
              <a:t>L</a:t>
            </a:r>
            <a:r>
              <a:rPr kumimoji="1" lang="ja-JP" altLang="en-US" sz="1400" dirty="0"/>
              <a:t>法および</a:t>
            </a:r>
            <a:r>
              <a:rPr kumimoji="1" lang="en-US" altLang="ja-JP" sz="1400" dirty="0"/>
              <a:t>P</a:t>
            </a:r>
            <a:r>
              <a:rPr kumimoji="1" lang="en-US" altLang="ja-JP" sz="1400" baseline="-25000" dirty="0"/>
              <a:t>L</a:t>
            </a:r>
            <a:r>
              <a:rPr kumimoji="1" lang="ja-JP" altLang="en-US" sz="1400" dirty="0"/>
              <a:t>法によって、</a:t>
            </a:r>
            <a:r>
              <a:rPr kumimoji="1" lang="ja-JP" altLang="en-US" sz="1400" b="1" dirty="0"/>
              <a:t>液状化危険度</a:t>
            </a:r>
            <a:r>
              <a:rPr kumimoji="1" lang="ja-JP" altLang="en-US" sz="1400" dirty="0"/>
              <a:t>の予測を行う。調査単位は地震動を算定した</a:t>
            </a:r>
            <a:r>
              <a:rPr kumimoji="1" lang="en-US" altLang="ja-JP" sz="1400" dirty="0"/>
              <a:t>250m</a:t>
            </a:r>
            <a:r>
              <a:rPr kumimoji="1" lang="ja-JP" altLang="en-US" sz="1400" dirty="0"/>
              <a:t>メッシュとする。</a:t>
            </a:r>
          </a:p>
          <a:p>
            <a:pPr marL="216000" indent="-216000">
              <a:buFont typeface="Wingdings" panose="05000000000000000000" pitchFamily="2" charset="2"/>
              <a:buChar char="l"/>
            </a:pPr>
            <a:r>
              <a:rPr kumimoji="1" lang="ja-JP" altLang="en-US" sz="1400" dirty="0"/>
              <a:t>液状化算定に伴う</a:t>
            </a:r>
            <a:r>
              <a:rPr kumimoji="1" lang="ja-JP" altLang="en-US" sz="1400" b="1" dirty="0"/>
              <a:t>地下水位、平均粒径等については、今回作成した浅部地盤モデルに用いたボーリングデータに基づき設定する。</a:t>
            </a:r>
          </a:p>
          <a:p>
            <a:pPr marL="216000" indent="-216000">
              <a:buFont typeface="Wingdings" panose="05000000000000000000" pitchFamily="2" charset="2"/>
              <a:buChar char="l"/>
            </a:pPr>
            <a:r>
              <a:rPr kumimoji="1" lang="ja-JP" altLang="en-US" sz="1400" dirty="0"/>
              <a:t>液状化判定に用いる地表面加速度は、</a:t>
            </a:r>
            <a:r>
              <a:rPr kumimoji="1" lang="ja-JP" altLang="en-US" sz="1400" b="1" dirty="0"/>
              <a:t>計測震度と最大加速度の関係式</a:t>
            </a:r>
            <a:r>
              <a:rPr kumimoji="1" lang="ja-JP" altLang="en-US" sz="1400" dirty="0"/>
              <a:t>によって求める。</a:t>
            </a:r>
            <a:endParaRPr kumimoji="1" lang="en-US" altLang="ja-JP" sz="1400" dirty="0"/>
          </a:p>
          <a:p>
            <a:pPr marL="216000" indent="-216000">
              <a:buFont typeface="Wingdings" panose="05000000000000000000" pitchFamily="2" charset="2"/>
              <a:buChar char="l"/>
            </a:pPr>
            <a:r>
              <a:rPr kumimoji="1" lang="ja-JP" altLang="en-US" sz="1400" dirty="0"/>
              <a:t>予測した</a:t>
            </a:r>
            <a:r>
              <a:rPr kumimoji="1" lang="en-US" altLang="ja-JP" sz="1400" dirty="0"/>
              <a:t>P</a:t>
            </a:r>
            <a:r>
              <a:rPr kumimoji="1" lang="en-US" altLang="ja-JP" sz="1400" baseline="-25000" dirty="0"/>
              <a:t>L</a:t>
            </a:r>
            <a:r>
              <a:rPr kumimoji="1" lang="ja-JP" altLang="en-US" sz="1400" dirty="0"/>
              <a:t>値について、液状化評価対象外を除いて７段階で評価する。</a:t>
            </a:r>
          </a:p>
        </p:txBody>
      </p:sp>
      <p:pic>
        <p:nvPicPr>
          <p:cNvPr id="86" name="図 85">
            <a:extLst>
              <a:ext uri="{FF2B5EF4-FFF2-40B4-BE49-F238E27FC236}">
                <a16:creationId xmlns:a16="http://schemas.microsoft.com/office/drawing/2014/main" id="{418C07A9-C139-004D-C3C0-6DC9BEAAB5B0}"/>
              </a:ext>
            </a:extLst>
          </p:cNvPr>
          <p:cNvPicPr>
            <a:picLocks noChangeAspect="1"/>
          </p:cNvPicPr>
          <p:nvPr/>
        </p:nvPicPr>
        <p:blipFill>
          <a:blip r:embed="rId3"/>
          <a:stretch>
            <a:fillRect/>
          </a:stretch>
        </p:blipFill>
        <p:spPr>
          <a:xfrm>
            <a:off x="695092" y="2674731"/>
            <a:ext cx="3674810" cy="3600722"/>
          </a:xfrm>
          <a:prstGeom prst="rect">
            <a:avLst/>
          </a:prstGeom>
        </p:spPr>
      </p:pic>
      <p:sp>
        <p:nvSpPr>
          <p:cNvPr id="87" name="テキスト ボックス 86">
            <a:extLst>
              <a:ext uri="{FF2B5EF4-FFF2-40B4-BE49-F238E27FC236}">
                <a16:creationId xmlns:a16="http://schemas.microsoft.com/office/drawing/2014/main" id="{559C6D32-9049-C996-6E78-028526001789}"/>
              </a:ext>
            </a:extLst>
          </p:cNvPr>
          <p:cNvSpPr txBox="1"/>
          <p:nvPr/>
        </p:nvSpPr>
        <p:spPr>
          <a:xfrm>
            <a:off x="4780405" y="2714810"/>
            <a:ext cx="3542018" cy="600164"/>
          </a:xfrm>
          <a:prstGeom prst="rect">
            <a:avLst/>
          </a:prstGeom>
          <a:noFill/>
        </p:spPr>
        <p:txBody>
          <a:bodyPr wrap="square" rtlCol="0">
            <a:spAutoFit/>
          </a:bodyPr>
          <a:lstStyle/>
          <a:p>
            <a:r>
              <a:rPr kumimoji="1" lang="ja-JP" altLang="en-US" sz="1100" dirty="0"/>
              <a:t>　内閣府との整合を考慮し、</a:t>
            </a:r>
            <a:r>
              <a:rPr kumimoji="1" lang="en-US" altLang="ja-JP" sz="1100" dirty="0"/>
              <a:t>R7</a:t>
            </a:r>
            <a:r>
              <a:rPr kumimoji="1" lang="ja-JP" altLang="en-US" sz="1100" dirty="0"/>
              <a:t>内閣府想定でも採用された童・山崎（</a:t>
            </a:r>
            <a:r>
              <a:rPr kumimoji="1" lang="en-US" altLang="ja-JP" sz="1100" dirty="0"/>
              <a:t>1996</a:t>
            </a:r>
            <a:r>
              <a:rPr kumimoji="1" lang="ja-JP" altLang="en-US" sz="1100" dirty="0"/>
              <a:t>）による関係式を用いる。（府</a:t>
            </a:r>
            <a:r>
              <a:rPr kumimoji="1" lang="en-US" altLang="ja-JP" sz="1100" dirty="0"/>
              <a:t>H26</a:t>
            </a:r>
            <a:r>
              <a:rPr kumimoji="1" lang="ja-JP" altLang="en-US" sz="1100" dirty="0"/>
              <a:t>想定（南海トラフ）と同じ関係式）</a:t>
            </a:r>
          </a:p>
        </p:txBody>
      </p:sp>
      <mc:AlternateContent xmlns:mc="http://schemas.openxmlformats.org/markup-compatibility/2006" xmlns:a14="http://schemas.microsoft.com/office/drawing/2010/main">
        <mc:Choice Requires="a14">
          <p:sp>
            <p:nvSpPr>
              <p:cNvPr id="88" name="テキスト ボックス 87">
                <a:extLst>
                  <a:ext uri="{FF2B5EF4-FFF2-40B4-BE49-F238E27FC236}">
                    <a16:creationId xmlns:a16="http://schemas.microsoft.com/office/drawing/2014/main" id="{1323AD6E-A10F-8DDA-BB3B-4EEBB9BE651E}"/>
                  </a:ext>
                </a:extLst>
              </p:cNvPr>
              <p:cNvSpPr txBox="1"/>
              <p:nvPr/>
            </p:nvSpPr>
            <p:spPr>
              <a:xfrm>
                <a:off x="5390269" y="3359639"/>
                <a:ext cx="1969064"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func>
                        <m:funcPr>
                          <m:ctrlPr>
                            <a:rPr kumimoji="1" lang="en-US" altLang="ja-JP" sz="1400" i="1" smtClean="0">
                              <a:latin typeface="Cambria Math" panose="02040503050406030204" pitchFamily="18" charset="0"/>
                            </a:rPr>
                          </m:ctrlPr>
                        </m:funcPr>
                        <m:fName>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𝐼</m:t>
                              </m:r>
                            </m:e>
                            <m:sub>
                              <m:r>
                                <a:rPr kumimoji="1" lang="en-US" altLang="ja-JP" sz="1400" b="0" i="1" smtClean="0">
                                  <a:latin typeface="Cambria Math" panose="02040503050406030204" pitchFamily="18" charset="0"/>
                                </a:rPr>
                                <m:t>𝐾</m:t>
                              </m:r>
                            </m:sub>
                          </m:sSub>
                          <m:r>
                            <a:rPr kumimoji="1" lang="en-US" altLang="ja-JP" sz="1400" b="0" i="1" smtClean="0">
                              <a:latin typeface="Cambria Math" panose="02040503050406030204" pitchFamily="18" charset="0"/>
                            </a:rPr>
                            <m:t>=1.89</m:t>
                          </m:r>
                          <m:r>
                            <a:rPr kumimoji="1" lang="en-US" altLang="ja-JP" sz="1400" b="0" i="1" smtClean="0">
                              <a:latin typeface="Cambria Math" panose="02040503050406030204" pitchFamily="18" charset="0"/>
                              <a:ea typeface="Cambria Math" panose="02040503050406030204" pitchFamily="18" charset="0"/>
                            </a:rPr>
                            <m:t>∙</m:t>
                          </m:r>
                          <m:r>
                            <m:rPr>
                              <m:sty m:val="p"/>
                            </m:rPr>
                            <a:rPr kumimoji="1" lang="en-US" altLang="ja-JP" sz="1400" i="0" smtClean="0">
                              <a:latin typeface="Cambria Math" panose="02040503050406030204" pitchFamily="18" charset="0"/>
                            </a:rPr>
                            <m:t>log</m:t>
                          </m:r>
                        </m:fName>
                        <m:e>
                          <m:d>
                            <m:dPr>
                              <m:ctrlPr>
                                <a:rPr kumimoji="1" lang="en-US" altLang="ja-JP" sz="1400" b="0" i="1" smtClean="0">
                                  <a:latin typeface="Cambria Math" panose="02040503050406030204" pitchFamily="18" charset="0"/>
                                </a:rPr>
                              </m:ctrlPr>
                            </m:dPr>
                            <m:e>
                              <m:r>
                                <a:rPr kumimoji="1" lang="en-US" altLang="ja-JP" sz="1400" b="0" i="1" smtClean="0">
                                  <a:latin typeface="Cambria Math" panose="02040503050406030204" pitchFamily="18" charset="0"/>
                                </a:rPr>
                                <m:t>𝐴</m:t>
                              </m:r>
                            </m:e>
                          </m:d>
                          <m:r>
                            <a:rPr kumimoji="1" lang="en-US" altLang="ja-JP" sz="1400" b="0" i="1" smtClean="0">
                              <a:latin typeface="Cambria Math" panose="02040503050406030204" pitchFamily="18" charset="0"/>
                            </a:rPr>
                            <m:t>+0.59</m:t>
                          </m:r>
                        </m:e>
                      </m:func>
                    </m:oMath>
                  </m:oMathPara>
                </a14:m>
                <a:endParaRPr kumimoji="1" lang="ja-JP" altLang="en-US" sz="1400" dirty="0"/>
              </a:p>
            </p:txBody>
          </p:sp>
        </mc:Choice>
        <mc:Fallback xmlns="">
          <p:sp>
            <p:nvSpPr>
              <p:cNvPr id="88" name="テキスト ボックス 87">
                <a:extLst>
                  <a:ext uri="{FF2B5EF4-FFF2-40B4-BE49-F238E27FC236}">
                    <a16:creationId xmlns:a16="http://schemas.microsoft.com/office/drawing/2014/main" id="{1323AD6E-A10F-8DDA-BB3B-4EEBB9BE651E}"/>
                  </a:ext>
                </a:extLst>
              </p:cNvPr>
              <p:cNvSpPr txBox="1">
                <a:spLocks noRot="1" noChangeAspect="1" noMove="1" noResize="1" noEditPoints="1" noAdjustHandles="1" noChangeArrowheads="1" noChangeShapeType="1" noTextEdit="1"/>
              </p:cNvSpPr>
              <p:nvPr/>
            </p:nvSpPr>
            <p:spPr>
              <a:xfrm>
                <a:off x="5390269" y="3359639"/>
                <a:ext cx="1969064" cy="215444"/>
              </a:xfrm>
              <a:prstGeom prst="rect">
                <a:avLst/>
              </a:prstGeom>
              <a:blipFill>
                <a:blip r:embed="rId4"/>
                <a:stretch>
                  <a:fillRect l="-2786" b="-4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9" name="テキスト ボックス 88">
                <a:extLst>
                  <a:ext uri="{FF2B5EF4-FFF2-40B4-BE49-F238E27FC236}">
                    <a16:creationId xmlns:a16="http://schemas.microsoft.com/office/drawing/2014/main" id="{93A9BFEB-C0EC-C342-88FB-E5A3EF274421}"/>
                  </a:ext>
                </a:extLst>
              </p:cNvPr>
              <p:cNvSpPr txBox="1"/>
              <p:nvPr/>
            </p:nvSpPr>
            <p:spPr>
              <a:xfrm>
                <a:off x="4907779" y="3644891"/>
                <a:ext cx="2934045" cy="161583"/>
              </a:xfrm>
              <a:prstGeom prst="rect">
                <a:avLst/>
              </a:prstGeom>
              <a:noFill/>
            </p:spPr>
            <p:txBody>
              <a:bodyPr wrap="square" lIns="0" tIns="0" rIns="0" bIns="0" rtlCol="0">
                <a:spAutoFit/>
              </a:bodyPr>
              <a:lstStyle/>
              <a:p>
                <a:pPr algn="ctr"/>
                <a14:m>
                  <m:oMath xmlns:m="http://schemas.openxmlformats.org/officeDocument/2006/math">
                    <m:sSub>
                      <m:sSubPr>
                        <m:ctrlPr>
                          <a:rPr kumimoji="1" lang="en-US" altLang="ja-JP" sz="1050" i="1" smtClean="0">
                            <a:latin typeface="Cambria Math" panose="02040503050406030204" pitchFamily="18" charset="0"/>
                          </a:rPr>
                        </m:ctrlPr>
                      </m:sSubPr>
                      <m:e>
                        <m:r>
                          <a:rPr kumimoji="1" lang="en-US" altLang="ja-JP" sz="1050" b="0" i="1" smtClean="0">
                            <a:latin typeface="Cambria Math" panose="02040503050406030204" pitchFamily="18" charset="0"/>
                          </a:rPr>
                          <m:t>𝐼</m:t>
                        </m:r>
                      </m:e>
                      <m:sub>
                        <m:r>
                          <a:rPr kumimoji="1" lang="en-US" altLang="ja-JP" sz="1050" b="0" i="1" smtClean="0">
                            <a:latin typeface="Cambria Math" panose="02040503050406030204" pitchFamily="18" charset="0"/>
                          </a:rPr>
                          <m:t>𝐾</m:t>
                        </m:r>
                      </m:sub>
                    </m:sSub>
                  </m:oMath>
                </a14:m>
                <a:r>
                  <a:rPr kumimoji="1" lang="ja-JP" altLang="en-US" sz="1050" dirty="0"/>
                  <a:t>：計測震度、</a:t>
                </a:r>
                <a:r>
                  <a:rPr kumimoji="1" lang="en-US" altLang="ja-JP" sz="1050" dirty="0"/>
                  <a:t> </a:t>
                </a:r>
                <a14:m>
                  <m:oMath xmlns:m="http://schemas.openxmlformats.org/officeDocument/2006/math">
                    <m:r>
                      <a:rPr kumimoji="1" lang="en-US" altLang="ja-JP" sz="1050" b="0" i="1" smtClean="0">
                        <a:latin typeface="Cambria Math" panose="02040503050406030204" pitchFamily="18" charset="0"/>
                      </a:rPr>
                      <m:t>𝐴</m:t>
                    </m:r>
                  </m:oMath>
                </a14:m>
                <a:r>
                  <a:rPr kumimoji="1" lang="ja-JP" altLang="en-US" sz="1050" dirty="0"/>
                  <a:t>：最大加速度</a:t>
                </a:r>
                <a:r>
                  <a:rPr kumimoji="1" lang="en-US" altLang="ja-JP" sz="1050" dirty="0"/>
                  <a:t>[cm/s</a:t>
                </a:r>
                <a:r>
                  <a:rPr kumimoji="1" lang="en-US" altLang="ja-JP" sz="1050" baseline="30000" dirty="0"/>
                  <a:t>2</a:t>
                </a:r>
                <a:r>
                  <a:rPr kumimoji="1" lang="en-US" altLang="ja-JP" sz="1050" dirty="0"/>
                  <a:t>]</a:t>
                </a:r>
                <a:endParaRPr kumimoji="1" lang="ja-JP" altLang="en-US" sz="1050" dirty="0"/>
              </a:p>
            </p:txBody>
          </p:sp>
        </mc:Choice>
        <mc:Fallback xmlns="">
          <p:sp>
            <p:nvSpPr>
              <p:cNvPr id="89" name="テキスト ボックス 88">
                <a:extLst>
                  <a:ext uri="{FF2B5EF4-FFF2-40B4-BE49-F238E27FC236}">
                    <a16:creationId xmlns:a16="http://schemas.microsoft.com/office/drawing/2014/main" id="{93A9BFEB-C0EC-C342-88FB-E5A3EF274421}"/>
                  </a:ext>
                </a:extLst>
              </p:cNvPr>
              <p:cNvSpPr txBox="1">
                <a:spLocks noRot="1" noChangeAspect="1" noMove="1" noResize="1" noEditPoints="1" noAdjustHandles="1" noChangeArrowheads="1" noChangeShapeType="1" noTextEdit="1"/>
              </p:cNvSpPr>
              <p:nvPr/>
            </p:nvSpPr>
            <p:spPr>
              <a:xfrm>
                <a:off x="4907779" y="3644891"/>
                <a:ext cx="2934045" cy="161583"/>
              </a:xfrm>
              <a:prstGeom prst="rect">
                <a:avLst/>
              </a:prstGeom>
              <a:blipFill>
                <a:blip r:embed="rId5"/>
                <a:stretch>
                  <a:fillRect t="-26923" b="-50000"/>
                </a:stretch>
              </a:blipFill>
            </p:spPr>
            <p:txBody>
              <a:bodyPr/>
              <a:lstStyle/>
              <a:p>
                <a:r>
                  <a:rPr lang="ja-JP" altLang="en-US">
                    <a:noFill/>
                  </a:rPr>
                  <a:t> </a:t>
                </a:r>
              </a:p>
            </p:txBody>
          </p:sp>
        </mc:Fallback>
      </mc:AlternateContent>
      <p:sp>
        <p:nvSpPr>
          <p:cNvPr id="91" name="テキスト ボックス 90">
            <a:extLst>
              <a:ext uri="{FF2B5EF4-FFF2-40B4-BE49-F238E27FC236}">
                <a16:creationId xmlns:a16="http://schemas.microsoft.com/office/drawing/2014/main" id="{506262E1-8B82-ABD7-D161-D4957A88C7F3}"/>
              </a:ext>
            </a:extLst>
          </p:cNvPr>
          <p:cNvSpPr txBox="1"/>
          <p:nvPr/>
        </p:nvSpPr>
        <p:spPr>
          <a:xfrm>
            <a:off x="4682131" y="4789188"/>
            <a:ext cx="4082944" cy="507831"/>
          </a:xfrm>
          <a:prstGeom prst="rect">
            <a:avLst/>
          </a:prstGeom>
          <a:noFill/>
        </p:spPr>
        <p:txBody>
          <a:bodyPr wrap="square" rtlCol="0">
            <a:spAutoFit/>
          </a:bodyPr>
          <a:lstStyle/>
          <a:p>
            <a:r>
              <a:rPr kumimoji="1" lang="en-US" altLang="ja-JP" sz="900" dirty="0"/>
              <a:t>※</a:t>
            </a:r>
            <a:r>
              <a:rPr kumimoji="1" lang="ja-JP" altLang="en-US" sz="900" dirty="0"/>
              <a:t>過年度の整合を考慮し、判定区分については、</a:t>
            </a:r>
            <a:r>
              <a:rPr kumimoji="1" lang="ja-JP" altLang="en-US" sz="900" b="1" dirty="0"/>
              <a:t>岡ら（</a:t>
            </a:r>
            <a:r>
              <a:rPr kumimoji="1" lang="en-US" altLang="ja-JP" sz="900" b="1" dirty="0"/>
              <a:t>1999</a:t>
            </a:r>
            <a:r>
              <a:rPr kumimoji="1" lang="ja-JP" altLang="en-US" sz="900" b="1" dirty="0"/>
              <a:t>）</a:t>
            </a:r>
            <a:r>
              <a:rPr kumimoji="1" lang="ja-JP" altLang="en-US" sz="900" dirty="0"/>
              <a:t>による液状化判定の閾値より設定</a:t>
            </a:r>
            <a:endParaRPr kumimoji="1" lang="en-US" altLang="ja-JP" sz="900" dirty="0"/>
          </a:p>
          <a:p>
            <a:r>
              <a:rPr kumimoji="1" lang="en-US" altLang="ja-JP" sz="900" dirty="0"/>
              <a:t>※15~20, 25</a:t>
            </a:r>
            <a:r>
              <a:rPr kumimoji="1" lang="ja-JP" altLang="en-US" sz="900" dirty="0"/>
              <a:t>～の液状化の程度については、表現を追記</a:t>
            </a:r>
          </a:p>
        </p:txBody>
      </p:sp>
      <p:sp>
        <p:nvSpPr>
          <p:cNvPr id="92" name="テキスト ボックス 91">
            <a:extLst>
              <a:ext uri="{FF2B5EF4-FFF2-40B4-BE49-F238E27FC236}">
                <a16:creationId xmlns:a16="http://schemas.microsoft.com/office/drawing/2014/main" id="{3DBF93E5-6662-C6D9-2DDA-56FCB2D7EA14}"/>
              </a:ext>
            </a:extLst>
          </p:cNvPr>
          <p:cNvSpPr txBox="1"/>
          <p:nvPr/>
        </p:nvSpPr>
        <p:spPr>
          <a:xfrm>
            <a:off x="4572000" y="2440677"/>
            <a:ext cx="3051491" cy="307777"/>
          </a:xfrm>
          <a:prstGeom prst="rect">
            <a:avLst/>
          </a:prstGeom>
          <a:noFill/>
        </p:spPr>
        <p:txBody>
          <a:bodyPr wrap="square" rtlCol="0">
            <a:spAutoFit/>
          </a:bodyPr>
          <a:lstStyle/>
          <a:p>
            <a:r>
              <a:rPr kumimoji="1" lang="ja-JP" altLang="en-US" sz="1400" b="1" dirty="0">
                <a:effectLst>
                  <a:outerShdw blurRad="38100" dist="38100" dir="2700000" algn="tl">
                    <a:srgbClr val="000000">
                      <a:alpha val="43137"/>
                    </a:srgbClr>
                  </a:outerShdw>
                </a:effectLst>
              </a:rPr>
              <a:t>＜計測震度と最大加速度の関係式＞</a:t>
            </a:r>
          </a:p>
        </p:txBody>
      </p:sp>
      <p:sp>
        <p:nvSpPr>
          <p:cNvPr id="93" name="テキスト ボックス 92">
            <a:extLst>
              <a:ext uri="{FF2B5EF4-FFF2-40B4-BE49-F238E27FC236}">
                <a16:creationId xmlns:a16="http://schemas.microsoft.com/office/drawing/2014/main" id="{4E65DF4C-C3A7-9FBA-1588-863519C3AD33}"/>
              </a:ext>
            </a:extLst>
          </p:cNvPr>
          <p:cNvSpPr txBox="1"/>
          <p:nvPr/>
        </p:nvSpPr>
        <p:spPr>
          <a:xfrm>
            <a:off x="4940326" y="3880570"/>
            <a:ext cx="3561524" cy="261610"/>
          </a:xfrm>
          <a:prstGeom prst="rect">
            <a:avLst/>
          </a:prstGeom>
          <a:noFill/>
        </p:spPr>
        <p:txBody>
          <a:bodyPr wrap="square" rtlCol="0">
            <a:spAutoFit/>
          </a:bodyPr>
          <a:lstStyle/>
          <a:p>
            <a:pPr algn="ctr"/>
            <a:r>
              <a:rPr kumimoji="1" lang="ja-JP" altLang="en-US" sz="1050" dirty="0"/>
              <a:t>表</a:t>
            </a:r>
            <a:r>
              <a:rPr kumimoji="1" lang="en-US" altLang="ja-JP" sz="1050" dirty="0"/>
              <a:t>1</a:t>
            </a:r>
            <a:r>
              <a:rPr kumimoji="1" lang="ja-JP" altLang="en-US" sz="1050" dirty="0"/>
              <a:t>　液状化危険度判定区分</a:t>
            </a:r>
          </a:p>
        </p:txBody>
      </p:sp>
      <p:sp>
        <p:nvSpPr>
          <p:cNvPr id="9" name="テキスト ボックス 8">
            <a:extLst>
              <a:ext uri="{FF2B5EF4-FFF2-40B4-BE49-F238E27FC236}">
                <a16:creationId xmlns:a16="http://schemas.microsoft.com/office/drawing/2014/main" id="{74C2DE21-2236-BEEA-9A9A-CC2027E66190}"/>
              </a:ext>
            </a:extLst>
          </p:cNvPr>
          <p:cNvSpPr txBox="1"/>
          <p:nvPr/>
        </p:nvSpPr>
        <p:spPr>
          <a:xfrm>
            <a:off x="4631006" y="5420502"/>
            <a:ext cx="4220362" cy="253916"/>
          </a:xfrm>
          <a:prstGeom prst="rect">
            <a:avLst/>
          </a:prstGeom>
          <a:noFill/>
        </p:spPr>
        <p:txBody>
          <a:bodyPr wrap="square" rtlCol="0">
            <a:spAutoFit/>
          </a:bodyPr>
          <a:lstStyle/>
          <a:p>
            <a:pPr algn="ctr"/>
            <a:r>
              <a:rPr kumimoji="1" lang="ja-JP" altLang="en-US" sz="1050" dirty="0"/>
              <a:t>参考　岩崎ら（</a:t>
            </a:r>
            <a:r>
              <a:rPr kumimoji="1" lang="en-US" altLang="ja-JP" sz="1050" dirty="0"/>
              <a:t>1980</a:t>
            </a:r>
            <a:r>
              <a:rPr kumimoji="1" lang="ja-JP" altLang="en-US" sz="1050" dirty="0"/>
              <a:t>）による</a:t>
            </a:r>
            <a:r>
              <a:rPr kumimoji="1" lang="en-US" altLang="ja-JP" sz="1050" dirty="0"/>
              <a:t>P</a:t>
            </a:r>
            <a:r>
              <a:rPr kumimoji="1" lang="en-US" altLang="ja-JP" sz="1050" baseline="-25000" dirty="0"/>
              <a:t>L</a:t>
            </a:r>
            <a:r>
              <a:rPr kumimoji="1" lang="ja-JP" altLang="en-US" sz="1050" dirty="0"/>
              <a:t>値ごとに構造物に取るべき手段</a:t>
            </a:r>
          </a:p>
        </p:txBody>
      </p:sp>
      <p:pic>
        <p:nvPicPr>
          <p:cNvPr id="12" name="図 11">
            <a:extLst>
              <a:ext uri="{FF2B5EF4-FFF2-40B4-BE49-F238E27FC236}">
                <a16:creationId xmlns:a16="http://schemas.microsoft.com/office/drawing/2014/main" id="{443C90B4-44EE-A879-C3B8-A9FF55DD80DC}"/>
              </a:ext>
            </a:extLst>
          </p:cNvPr>
          <p:cNvPicPr>
            <a:picLocks noChangeAspect="1"/>
          </p:cNvPicPr>
          <p:nvPr/>
        </p:nvPicPr>
        <p:blipFill>
          <a:blip r:embed="rId6"/>
          <a:stretch>
            <a:fillRect/>
          </a:stretch>
        </p:blipFill>
        <p:spPr>
          <a:xfrm>
            <a:off x="4667974" y="5630331"/>
            <a:ext cx="4146427" cy="996983"/>
          </a:xfrm>
          <a:prstGeom prst="rect">
            <a:avLst/>
          </a:prstGeom>
        </p:spPr>
      </p:pic>
      <p:pic>
        <p:nvPicPr>
          <p:cNvPr id="10" name="図 9">
            <a:extLst>
              <a:ext uri="{FF2B5EF4-FFF2-40B4-BE49-F238E27FC236}">
                <a16:creationId xmlns:a16="http://schemas.microsoft.com/office/drawing/2014/main" id="{41CFE118-9FA0-43BA-99C7-3EDCF3BBD9C6}"/>
              </a:ext>
            </a:extLst>
          </p:cNvPr>
          <p:cNvPicPr>
            <a:picLocks noChangeAspect="1"/>
          </p:cNvPicPr>
          <p:nvPr/>
        </p:nvPicPr>
        <p:blipFill>
          <a:blip r:embed="rId7"/>
          <a:stretch>
            <a:fillRect/>
          </a:stretch>
        </p:blipFill>
        <p:spPr>
          <a:xfrm>
            <a:off x="4693667" y="4131446"/>
            <a:ext cx="4054842" cy="684057"/>
          </a:xfrm>
          <a:prstGeom prst="rect">
            <a:avLst/>
          </a:prstGeom>
        </p:spPr>
      </p:pic>
    </p:spTree>
    <p:extLst>
      <p:ext uri="{BB962C8B-B14F-4D97-AF65-F5344CB8AC3E}">
        <p14:creationId xmlns:p14="http://schemas.microsoft.com/office/powerpoint/2010/main" val="404064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5823-258C-8F0B-217A-505C31E47C69}"/>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F85B0469-CF89-5AEE-D545-0697D5443718}"/>
              </a:ext>
            </a:extLst>
          </p:cNvPr>
          <p:cNvPicPr>
            <a:picLocks noChangeAspect="1"/>
          </p:cNvPicPr>
          <p:nvPr/>
        </p:nvPicPr>
        <p:blipFill>
          <a:blip r:embed="rId3"/>
          <a:srcRect/>
          <a:stretch/>
        </p:blipFill>
        <p:spPr>
          <a:xfrm>
            <a:off x="5929576" y="2625145"/>
            <a:ext cx="2625508" cy="3802460"/>
          </a:xfrm>
          <a:prstGeom prst="rect">
            <a:avLst/>
          </a:prstGeom>
        </p:spPr>
      </p:pic>
      <p:sp>
        <p:nvSpPr>
          <p:cNvPr id="11" name="タイトル 3">
            <a:extLst>
              <a:ext uri="{FF2B5EF4-FFF2-40B4-BE49-F238E27FC236}">
                <a16:creationId xmlns:a16="http://schemas.microsoft.com/office/drawing/2014/main" id="{BE9EF5C6-6047-6DB3-F35C-AAAC7C775D8D}"/>
              </a:ext>
            </a:extLst>
          </p:cNvPr>
          <p:cNvSpPr>
            <a:spLocks noGrp="1"/>
          </p:cNvSpPr>
          <p:nvPr>
            <p:ph type="title"/>
          </p:nvPr>
        </p:nvSpPr>
        <p:spPr/>
        <p:txBody>
          <a:bodyPr>
            <a:normAutofit/>
          </a:bodyPr>
          <a:lstStyle/>
          <a:p>
            <a:r>
              <a:rPr lang="ja-JP" altLang="en-US" dirty="0"/>
              <a:t>１．液状化予測について</a:t>
            </a:r>
            <a:endParaRPr kumimoji="1" lang="ja-JP" altLang="en-US" sz="1800" dirty="0"/>
          </a:p>
        </p:txBody>
      </p:sp>
      <p:sp>
        <p:nvSpPr>
          <p:cNvPr id="3" name="テキスト プレースホルダー 2">
            <a:extLst>
              <a:ext uri="{FF2B5EF4-FFF2-40B4-BE49-F238E27FC236}">
                <a16:creationId xmlns:a16="http://schemas.microsoft.com/office/drawing/2014/main" id="{E8758676-E0C7-D086-11A7-4091BBE85048}"/>
              </a:ext>
            </a:extLst>
          </p:cNvPr>
          <p:cNvSpPr>
            <a:spLocks noGrp="1"/>
          </p:cNvSpPr>
          <p:nvPr>
            <p:ph type="body" sz="quarter" idx="11"/>
          </p:nvPr>
        </p:nvSpPr>
        <p:spPr>
          <a:xfrm>
            <a:off x="144000" y="477604"/>
            <a:ext cx="1476000" cy="320000"/>
          </a:xfrm>
        </p:spPr>
        <p:txBody>
          <a:bodyPr/>
          <a:lstStyle/>
          <a:p>
            <a:r>
              <a:rPr lang="ja-JP" altLang="en-US" dirty="0">
                <a:latin typeface="Meiryo UI" panose="020B0604030504040204" pitchFamily="50" charset="-128"/>
                <a:ea typeface="Meiryo UI" panose="020B0604030504040204" pitchFamily="50" charset="-128"/>
              </a:rPr>
              <a:t>液状化予測手法</a:t>
            </a:r>
          </a:p>
        </p:txBody>
      </p:sp>
      <p:sp>
        <p:nvSpPr>
          <p:cNvPr id="15" name="スライド番号プレースホルダー 12">
            <a:extLst>
              <a:ext uri="{FF2B5EF4-FFF2-40B4-BE49-F238E27FC236}">
                <a16:creationId xmlns:a16="http://schemas.microsoft.com/office/drawing/2014/main" id="{387EC436-AAA6-CB55-DD4C-776C25297C27}"/>
              </a:ext>
            </a:extLst>
          </p:cNvPr>
          <p:cNvSpPr>
            <a:spLocks noGrp="1"/>
          </p:cNvSpPr>
          <p:nvPr>
            <p:ph type="sldNum" sz="quarter" idx="12"/>
          </p:nvPr>
        </p:nvSpPr>
        <p:spPr/>
        <p:txBody>
          <a:bodyPr/>
          <a:lstStyle/>
          <a:p>
            <a:fld id="{DE8A6AB4-C314-4581-B2EB-142FADA2A072}" type="slidenum">
              <a:rPr lang="ja-JP" altLang="en-US" smtClean="0"/>
              <a:pPr/>
              <a:t>4</a:t>
            </a:fld>
            <a:endParaRPr lang="ja-JP" altLang="en-US" dirty="0"/>
          </a:p>
        </p:txBody>
      </p:sp>
      <p:sp>
        <p:nvSpPr>
          <p:cNvPr id="2" name="四角形: 角を丸くする 4">
            <a:extLst>
              <a:ext uri="{FF2B5EF4-FFF2-40B4-BE49-F238E27FC236}">
                <a16:creationId xmlns:a16="http://schemas.microsoft.com/office/drawing/2014/main" id="{0312283B-6DCD-0734-011B-8276B72D9712}"/>
              </a:ext>
            </a:extLst>
          </p:cNvPr>
          <p:cNvSpPr/>
          <p:nvPr/>
        </p:nvSpPr>
        <p:spPr>
          <a:xfrm>
            <a:off x="336885" y="918870"/>
            <a:ext cx="8477516" cy="1415952"/>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kumimoji="1" lang="ja-JP" altLang="en-US" sz="1400" dirty="0"/>
              <a:t>液状化の予測は、微地形区分に基づく液状化の発生傾向及び</a:t>
            </a:r>
            <a:r>
              <a:rPr kumimoji="1" lang="en-US" altLang="ja-JP" sz="1400" dirty="0"/>
              <a:t>R7</a:t>
            </a:r>
            <a:r>
              <a:rPr kumimoji="1" lang="ja-JP" altLang="en-US" sz="1400" dirty="0"/>
              <a:t>内閣府想定を踏まえて、　次の微地形に該当する地点を対象とした。</a:t>
            </a:r>
            <a:endParaRPr kumimoji="1" lang="en-US" altLang="ja-JP" sz="1400" dirty="0"/>
          </a:p>
          <a:p>
            <a:r>
              <a:rPr kumimoji="1" lang="en-US" altLang="ja-JP" sz="1200" b="1" dirty="0"/>
              <a:t>【</a:t>
            </a:r>
            <a:r>
              <a:rPr kumimoji="1" lang="ja-JP" altLang="en-US" sz="1200" b="1" dirty="0"/>
              <a:t>液状化予測の対象とする微地形</a:t>
            </a:r>
            <a:r>
              <a:rPr kumimoji="1" lang="en-US" altLang="ja-JP" sz="1200" b="1" dirty="0"/>
              <a:t>】</a:t>
            </a:r>
            <a:br>
              <a:rPr kumimoji="1" lang="en-US" altLang="ja-JP" sz="1200" dirty="0"/>
            </a:br>
            <a:r>
              <a:rPr kumimoji="1" lang="ja-JP" altLang="en-US" sz="1200" b="1" u="sng" dirty="0"/>
              <a:t>谷底低地、扇状地、後背湿地、自然堤防、旧河道、三角州・海岸低地、砂州・砂礫州、砂丘、砂丘間低地、干拓地、埋立地、河原</a:t>
            </a:r>
          </a:p>
          <a:p>
            <a:pPr marL="216000" indent="-216000">
              <a:buFont typeface="Wingdings" panose="05000000000000000000" pitchFamily="2" charset="2"/>
              <a:buChar char="l"/>
            </a:pPr>
            <a:endParaRPr kumimoji="1" lang="en-US" altLang="ja-JP" sz="500" dirty="0"/>
          </a:p>
          <a:p>
            <a:pPr marL="216000" indent="-216000">
              <a:buFont typeface="Wingdings" panose="05000000000000000000" pitchFamily="2" charset="2"/>
              <a:buChar char="l"/>
            </a:pPr>
            <a:r>
              <a:rPr kumimoji="1" lang="ja-JP" altLang="en-US" sz="1400" dirty="0"/>
              <a:t>地下水位は、ボーリングデータによる孔内水位と微地形区分ごとの平均水位との浅い方を採用。</a:t>
            </a:r>
          </a:p>
          <a:p>
            <a:pPr marL="216000" indent="-216000">
              <a:buFont typeface="Wingdings" panose="05000000000000000000" pitchFamily="2" charset="2"/>
              <a:buChar char="l"/>
            </a:pPr>
            <a:r>
              <a:rPr kumimoji="1" lang="ja-JP" altLang="en-US" sz="1400" dirty="0"/>
              <a:t>単位体積重量、細粒分含有率、平均粒径は、</a:t>
            </a:r>
            <a:r>
              <a:rPr kumimoji="1" lang="en-US" altLang="ja-JP" sz="1400" dirty="0"/>
              <a:t>H19</a:t>
            </a:r>
            <a:r>
              <a:rPr kumimoji="1" lang="ja-JP" altLang="en-US" sz="1400" dirty="0"/>
              <a:t>想定（直下）による設定値を採用。</a:t>
            </a:r>
          </a:p>
        </p:txBody>
      </p:sp>
      <p:graphicFrame>
        <p:nvGraphicFramePr>
          <p:cNvPr id="20" name="表 19">
            <a:extLst>
              <a:ext uri="{FF2B5EF4-FFF2-40B4-BE49-F238E27FC236}">
                <a16:creationId xmlns:a16="http://schemas.microsoft.com/office/drawing/2014/main" id="{323CE2A3-A66E-195C-072C-8A6E9DC19872}"/>
              </a:ext>
            </a:extLst>
          </p:cNvPr>
          <p:cNvGraphicFramePr>
            <a:graphicFrameLocks noGrp="1"/>
          </p:cNvGraphicFramePr>
          <p:nvPr>
            <p:extLst>
              <p:ext uri="{D42A27DB-BD31-4B8C-83A1-F6EECF244321}">
                <p14:modId xmlns:p14="http://schemas.microsoft.com/office/powerpoint/2010/main" val="4120875245"/>
              </p:ext>
            </p:extLst>
          </p:nvPr>
        </p:nvGraphicFramePr>
        <p:xfrm>
          <a:off x="2887128" y="4450219"/>
          <a:ext cx="2271602" cy="1548001"/>
        </p:xfrm>
        <a:graphic>
          <a:graphicData uri="http://schemas.openxmlformats.org/drawingml/2006/table">
            <a:tbl>
              <a:tblPr firstRow="1" firstCol="1" bandRow="1">
                <a:tableStyleId>{5940675A-B579-460E-94D1-54222C63F5DA}</a:tableStyleId>
              </a:tblPr>
              <a:tblGrid>
                <a:gridCol w="1263602">
                  <a:extLst>
                    <a:ext uri="{9D8B030D-6E8A-4147-A177-3AD203B41FA5}">
                      <a16:colId xmlns:a16="http://schemas.microsoft.com/office/drawing/2014/main" val="2977136037"/>
                    </a:ext>
                  </a:extLst>
                </a:gridCol>
                <a:gridCol w="1008000">
                  <a:extLst>
                    <a:ext uri="{9D8B030D-6E8A-4147-A177-3AD203B41FA5}">
                      <a16:colId xmlns:a16="http://schemas.microsoft.com/office/drawing/2014/main" val="3171549698"/>
                    </a:ext>
                  </a:extLst>
                </a:gridCol>
              </a:tblGrid>
              <a:tr h="221143">
                <a:tc>
                  <a:txBody>
                    <a:bodyPr/>
                    <a:lstStyle/>
                    <a:p>
                      <a:pPr algn="ctr">
                        <a:buNone/>
                      </a:pPr>
                      <a:r>
                        <a:rPr lang="ja-JP" sz="1100" kern="100" dirty="0">
                          <a:effectLst/>
                          <a:latin typeface="+mn-ea"/>
                          <a:ea typeface="+mn-ea"/>
                        </a:rPr>
                        <a:t>微地形区分</a:t>
                      </a:r>
                      <a:endParaRPr lang="ja-JP" sz="1100" kern="100" dirty="0">
                        <a:effectLst/>
                        <a:latin typeface="+mn-ea"/>
                        <a:ea typeface="+mn-ea"/>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buNone/>
                      </a:pPr>
                      <a:r>
                        <a:rPr lang="ja-JP" altLang="en-US" sz="1100" kern="100" dirty="0">
                          <a:effectLst/>
                          <a:latin typeface="+mn-ea"/>
                          <a:ea typeface="+mn-ea"/>
                        </a:rPr>
                        <a:t>平均</a:t>
                      </a:r>
                      <a:r>
                        <a:rPr lang="ja-JP" sz="1100" kern="100" dirty="0">
                          <a:effectLst/>
                          <a:latin typeface="+mn-ea"/>
                          <a:ea typeface="+mn-ea"/>
                        </a:rPr>
                        <a:t>地下水位</a:t>
                      </a:r>
                      <a:endParaRPr lang="en-US" altLang="ja-JP" sz="1100" kern="100" dirty="0">
                        <a:effectLst/>
                        <a:latin typeface="+mn-ea"/>
                        <a:ea typeface="+mn-ea"/>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83822197"/>
                  </a:ext>
                </a:extLst>
              </a:tr>
              <a:tr h="221143">
                <a:tc>
                  <a:txBody>
                    <a:bodyPr/>
                    <a:lstStyle/>
                    <a:p>
                      <a:pPr algn="ctr">
                        <a:buNone/>
                      </a:pPr>
                      <a:r>
                        <a:rPr lang="ja-JP" sz="1100" kern="100" dirty="0">
                          <a:effectLst/>
                          <a:latin typeface="+mn-ea"/>
                          <a:ea typeface="+mn-ea"/>
                        </a:rPr>
                        <a:t>砂州・砂礫州</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2.8</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682273804"/>
                  </a:ext>
                </a:extLst>
              </a:tr>
              <a:tr h="221143">
                <a:tc>
                  <a:txBody>
                    <a:bodyPr/>
                    <a:lstStyle/>
                    <a:p>
                      <a:pPr algn="ctr">
                        <a:buNone/>
                      </a:pPr>
                      <a:r>
                        <a:rPr lang="ja-JP" sz="1100" kern="100" dirty="0">
                          <a:effectLst/>
                          <a:latin typeface="+mn-ea"/>
                          <a:ea typeface="+mn-ea"/>
                        </a:rPr>
                        <a:t>砂丘</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2.3</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729843066"/>
                  </a:ext>
                </a:extLst>
              </a:tr>
              <a:tr h="221143">
                <a:tc>
                  <a:txBody>
                    <a:bodyPr/>
                    <a:lstStyle/>
                    <a:p>
                      <a:pPr algn="ctr">
                        <a:buNone/>
                      </a:pPr>
                      <a:r>
                        <a:rPr lang="ja-JP" sz="1100" kern="100" dirty="0">
                          <a:effectLst/>
                          <a:latin typeface="+mn-ea"/>
                          <a:ea typeface="+mn-ea"/>
                        </a:rPr>
                        <a:t>砂丘間低地</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2.3</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700838674"/>
                  </a:ext>
                </a:extLst>
              </a:tr>
              <a:tr h="221143">
                <a:tc>
                  <a:txBody>
                    <a:bodyPr/>
                    <a:lstStyle/>
                    <a:p>
                      <a:pPr algn="ctr">
                        <a:buNone/>
                      </a:pPr>
                      <a:r>
                        <a:rPr lang="ja-JP" sz="1100" kern="100" dirty="0">
                          <a:effectLst/>
                          <a:latin typeface="+mn-ea"/>
                          <a:ea typeface="+mn-ea"/>
                        </a:rPr>
                        <a:t>干拓地</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1.8</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5693302"/>
                  </a:ext>
                </a:extLst>
              </a:tr>
              <a:tr h="221143">
                <a:tc>
                  <a:txBody>
                    <a:bodyPr/>
                    <a:lstStyle/>
                    <a:p>
                      <a:pPr algn="ctr">
                        <a:buNone/>
                      </a:pPr>
                      <a:r>
                        <a:rPr lang="ja-JP" sz="1100" kern="100" dirty="0">
                          <a:effectLst/>
                          <a:latin typeface="+mn-ea"/>
                          <a:ea typeface="+mn-ea"/>
                        </a:rPr>
                        <a:t>埋立地</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2.1</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090026084"/>
                  </a:ext>
                </a:extLst>
              </a:tr>
              <a:tr h="221143">
                <a:tc>
                  <a:txBody>
                    <a:bodyPr/>
                    <a:lstStyle/>
                    <a:p>
                      <a:pPr algn="ctr">
                        <a:buNone/>
                      </a:pPr>
                      <a:r>
                        <a:rPr lang="ja-JP" sz="1100" kern="100" dirty="0">
                          <a:effectLst/>
                          <a:latin typeface="+mn-ea"/>
                          <a:ea typeface="+mn-ea"/>
                        </a:rPr>
                        <a:t>河原</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2.3</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58460455"/>
                  </a:ext>
                </a:extLst>
              </a:tr>
            </a:tbl>
          </a:graphicData>
        </a:graphic>
      </p:graphicFrame>
      <p:graphicFrame>
        <p:nvGraphicFramePr>
          <p:cNvPr id="22" name="表 21">
            <a:extLst>
              <a:ext uri="{FF2B5EF4-FFF2-40B4-BE49-F238E27FC236}">
                <a16:creationId xmlns:a16="http://schemas.microsoft.com/office/drawing/2014/main" id="{CD4B6C34-1413-70A5-D972-C4E977FBC635}"/>
              </a:ext>
            </a:extLst>
          </p:cNvPr>
          <p:cNvGraphicFramePr>
            <a:graphicFrameLocks noGrp="1"/>
          </p:cNvGraphicFramePr>
          <p:nvPr>
            <p:extLst>
              <p:ext uri="{D42A27DB-BD31-4B8C-83A1-F6EECF244321}">
                <p14:modId xmlns:p14="http://schemas.microsoft.com/office/powerpoint/2010/main" val="119468895"/>
              </p:ext>
            </p:extLst>
          </p:nvPr>
        </p:nvGraphicFramePr>
        <p:xfrm>
          <a:off x="604115" y="4450219"/>
          <a:ext cx="2234589" cy="1548001"/>
        </p:xfrm>
        <a:graphic>
          <a:graphicData uri="http://schemas.openxmlformats.org/drawingml/2006/table">
            <a:tbl>
              <a:tblPr firstRow="1" firstCol="1" bandRow="1">
                <a:tableStyleId>{5940675A-B579-460E-94D1-54222C63F5DA}</a:tableStyleId>
              </a:tblPr>
              <a:tblGrid>
                <a:gridCol w="1226589">
                  <a:extLst>
                    <a:ext uri="{9D8B030D-6E8A-4147-A177-3AD203B41FA5}">
                      <a16:colId xmlns:a16="http://schemas.microsoft.com/office/drawing/2014/main" val="2977136037"/>
                    </a:ext>
                  </a:extLst>
                </a:gridCol>
                <a:gridCol w="1008000">
                  <a:extLst>
                    <a:ext uri="{9D8B030D-6E8A-4147-A177-3AD203B41FA5}">
                      <a16:colId xmlns:a16="http://schemas.microsoft.com/office/drawing/2014/main" val="3171549698"/>
                    </a:ext>
                  </a:extLst>
                </a:gridCol>
              </a:tblGrid>
              <a:tr h="221143">
                <a:tc>
                  <a:txBody>
                    <a:bodyPr/>
                    <a:lstStyle/>
                    <a:p>
                      <a:pPr algn="ctr">
                        <a:buNone/>
                      </a:pPr>
                      <a:r>
                        <a:rPr lang="ja-JP" sz="1100" kern="100" dirty="0">
                          <a:effectLst/>
                          <a:latin typeface="+mn-ea"/>
                          <a:ea typeface="+mn-ea"/>
                        </a:rPr>
                        <a:t>微地形区分</a:t>
                      </a:r>
                      <a:endParaRPr lang="ja-JP" sz="1100" kern="100" dirty="0">
                        <a:effectLst/>
                        <a:latin typeface="+mn-ea"/>
                        <a:ea typeface="+mn-ea"/>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buNone/>
                      </a:pPr>
                      <a:r>
                        <a:rPr lang="ja-JP" altLang="en-US" sz="1100" kern="100" dirty="0">
                          <a:effectLst/>
                          <a:latin typeface="+mn-ea"/>
                          <a:ea typeface="+mn-ea"/>
                        </a:rPr>
                        <a:t>平均</a:t>
                      </a:r>
                      <a:r>
                        <a:rPr lang="ja-JP" sz="1100" kern="100" dirty="0">
                          <a:effectLst/>
                          <a:latin typeface="+mn-ea"/>
                          <a:ea typeface="+mn-ea"/>
                        </a:rPr>
                        <a:t>地下水位</a:t>
                      </a:r>
                      <a:endParaRPr lang="en-US" altLang="ja-JP" sz="1100" kern="100" dirty="0">
                        <a:effectLst/>
                        <a:latin typeface="+mn-ea"/>
                        <a:ea typeface="+mn-ea"/>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83822197"/>
                  </a:ext>
                </a:extLst>
              </a:tr>
              <a:tr h="221143">
                <a:tc>
                  <a:txBody>
                    <a:bodyPr/>
                    <a:lstStyle/>
                    <a:p>
                      <a:pPr algn="ctr">
                        <a:buNone/>
                      </a:pPr>
                      <a:r>
                        <a:rPr lang="ja-JP" sz="1100" kern="100" dirty="0">
                          <a:effectLst/>
                          <a:latin typeface="+mn-ea"/>
                          <a:ea typeface="+mn-ea"/>
                        </a:rPr>
                        <a:t>谷底低地</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2.4</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75028050"/>
                  </a:ext>
                </a:extLst>
              </a:tr>
              <a:tr h="221143">
                <a:tc>
                  <a:txBody>
                    <a:bodyPr/>
                    <a:lstStyle/>
                    <a:p>
                      <a:pPr algn="ctr">
                        <a:buNone/>
                      </a:pPr>
                      <a:r>
                        <a:rPr lang="ja-JP" sz="1100" kern="100" dirty="0">
                          <a:effectLst/>
                          <a:latin typeface="+mn-ea"/>
                          <a:ea typeface="+mn-ea"/>
                        </a:rPr>
                        <a:t>扇状地</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1.9</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730740873"/>
                  </a:ext>
                </a:extLst>
              </a:tr>
              <a:tr h="221143">
                <a:tc>
                  <a:txBody>
                    <a:bodyPr/>
                    <a:lstStyle/>
                    <a:p>
                      <a:pPr algn="ctr">
                        <a:buNone/>
                      </a:pPr>
                      <a:r>
                        <a:rPr lang="ja-JP" sz="1100" kern="100" dirty="0">
                          <a:effectLst/>
                          <a:latin typeface="+mn-ea"/>
                          <a:ea typeface="+mn-ea"/>
                        </a:rPr>
                        <a:t>後背湿地</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1.6</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370662256"/>
                  </a:ext>
                </a:extLst>
              </a:tr>
              <a:tr h="221143">
                <a:tc>
                  <a:txBody>
                    <a:bodyPr/>
                    <a:lstStyle/>
                    <a:p>
                      <a:pPr algn="ctr">
                        <a:buNone/>
                      </a:pPr>
                      <a:r>
                        <a:rPr lang="ja-JP" sz="1100" kern="100" dirty="0">
                          <a:effectLst/>
                          <a:latin typeface="+mn-ea"/>
                          <a:ea typeface="+mn-ea"/>
                        </a:rPr>
                        <a:t>自然堤防</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1.6</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102884498"/>
                  </a:ext>
                </a:extLst>
              </a:tr>
              <a:tr h="221143">
                <a:tc>
                  <a:txBody>
                    <a:bodyPr/>
                    <a:lstStyle/>
                    <a:p>
                      <a:pPr algn="ctr">
                        <a:buNone/>
                      </a:pPr>
                      <a:r>
                        <a:rPr lang="ja-JP" sz="1100" kern="100" dirty="0">
                          <a:effectLst/>
                          <a:latin typeface="+mn-ea"/>
                          <a:ea typeface="+mn-ea"/>
                        </a:rPr>
                        <a:t>旧河道</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1.7</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09146361"/>
                  </a:ext>
                </a:extLst>
              </a:tr>
              <a:tr h="221143">
                <a:tc>
                  <a:txBody>
                    <a:bodyPr/>
                    <a:lstStyle/>
                    <a:p>
                      <a:pPr algn="ctr">
                        <a:buNone/>
                      </a:pPr>
                      <a:r>
                        <a:rPr lang="ja-JP" sz="1100" kern="100" dirty="0">
                          <a:effectLst/>
                          <a:latin typeface="+mn-ea"/>
                          <a:ea typeface="+mn-ea"/>
                        </a:rPr>
                        <a:t>三角州・海岸低地</a:t>
                      </a:r>
                      <a:endParaRPr lang="ja-JP" sz="1100" kern="100" dirty="0">
                        <a:effectLst/>
                        <a:latin typeface="+mn-ea"/>
                        <a:ea typeface="+mn-ea"/>
                        <a:cs typeface="Times New Roman" panose="02020603050405020304" pitchFamily="18" charset="0"/>
                      </a:endParaRPr>
                    </a:p>
                  </a:txBody>
                  <a:tcPr marL="68580" marR="68580" marT="0" marB="0" anchor="ctr"/>
                </a:tc>
                <a:tc>
                  <a:txBody>
                    <a:bodyPr/>
                    <a:lstStyle/>
                    <a:p>
                      <a:pPr algn="ctr">
                        <a:buNone/>
                      </a:pPr>
                      <a:r>
                        <a:rPr lang="en-US" sz="1100" kern="100" dirty="0">
                          <a:effectLst/>
                          <a:latin typeface="+mn-ea"/>
                          <a:ea typeface="+mn-ea"/>
                        </a:rPr>
                        <a:t>1.8</a:t>
                      </a:r>
                      <a:endParaRPr lang="ja-JP" sz="11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475943240"/>
                  </a:ext>
                </a:extLst>
              </a:tr>
            </a:tbl>
          </a:graphicData>
        </a:graphic>
      </p:graphicFrame>
      <p:sp>
        <p:nvSpPr>
          <p:cNvPr id="23" name="角丸四角形 73">
            <a:extLst>
              <a:ext uri="{FF2B5EF4-FFF2-40B4-BE49-F238E27FC236}">
                <a16:creationId xmlns:a16="http://schemas.microsoft.com/office/drawing/2014/main" id="{E278C332-1871-9CF9-19BB-48C4723185E6}"/>
              </a:ext>
            </a:extLst>
          </p:cNvPr>
          <p:cNvSpPr/>
          <p:nvPr/>
        </p:nvSpPr>
        <p:spPr>
          <a:xfrm>
            <a:off x="336885" y="2617090"/>
            <a:ext cx="2376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液状化発生傾向と微地形</a:t>
            </a:r>
          </a:p>
        </p:txBody>
      </p:sp>
      <p:sp>
        <p:nvSpPr>
          <p:cNvPr id="31" name="テキスト ボックス 30">
            <a:extLst>
              <a:ext uri="{FF2B5EF4-FFF2-40B4-BE49-F238E27FC236}">
                <a16:creationId xmlns:a16="http://schemas.microsoft.com/office/drawing/2014/main" id="{AD181B03-527E-0378-CBD7-E10DD0D063E9}"/>
              </a:ext>
            </a:extLst>
          </p:cNvPr>
          <p:cNvSpPr txBox="1"/>
          <p:nvPr/>
        </p:nvSpPr>
        <p:spPr>
          <a:xfrm>
            <a:off x="336884" y="2674221"/>
            <a:ext cx="5285913" cy="569387"/>
          </a:xfrm>
          <a:prstGeom prst="rect">
            <a:avLst/>
          </a:prstGeom>
          <a:noFill/>
        </p:spPr>
        <p:txBody>
          <a:bodyPr wrap="square" rtlCol="0">
            <a:spAutoFit/>
          </a:bodyPr>
          <a:lstStyle/>
          <a:p>
            <a:r>
              <a:rPr kumimoji="1" lang="ja-JP" altLang="en-US" sz="1100" dirty="0"/>
              <a:t>　実際の液状化発生地点と微地形区分の整理結果において、液状化の発生確率が非常に低いとされる山地や山麓地などについては、予測対象外とした。（松岡ら（</a:t>
            </a:r>
            <a:r>
              <a:rPr kumimoji="1" lang="en-US" altLang="ja-JP" sz="1100" dirty="0"/>
              <a:t>2011</a:t>
            </a:r>
            <a:r>
              <a:rPr kumimoji="1" lang="ja-JP" altLang="en-US" sz="1100" dirty="0"/>
              <a:t>）など）</a:t>
            </a:r>
            <a:endParaRPr kumimoji="1" lang="en-US" altLang="ja-JP" sz="1100" dirty="0"/>
          </a:p>
          <a:p>
            <a:pPr algn="r"/>
            <a:r>
              <a:rPr kumimoji="1" lang="en-US" altLang="ja-JP" sz="800" dirty="0"/>
              <a:t>※</a:t>
            </a:r>
            <a:r>
              <a:rPr kumimoji="1" lang="ja-JP" altLang="en-US" sz="800" dirty="0"/>
              <a:t>関西国際空港については液状化の予測を個別に検討しているため、本調査では対象外とした。</a:t>
            </a:r>
          </a:p>
        </p:txBody>
      </p:sp>
      <p:sp>
        <p:nvSpPr>
          <p:cNvPr id="32" name="テキスト ボックス 31">
            <a:extLst>
              <a:ext uri="{FF2B5EF4-FFF2-40B4-BE49-F238E27FC236}">
                <a16:creationId xmlns:a16="http://schemas.microsoft.com/office/drawing/2014/main" id="{704EFC43-E6E9-9798-3D15-7BFCDFA18D4F}"/>
              </a:ext>
            </a:extLst>
          </p:cNvPr>
          <p:cNvSpPr txBox="1"/>
          <p:nvPr/>
        </p:nvSpPr>
        <p:spPr>
          <a:xfrm>
            <a:off x="1141258" y="4183788"/>
            <a:ext cx="3457222" cy="261610"/>
          </a:xfrm>
          <a:prstGeom prst="rect">
            <a:avLst/>
          </a:prstGeom>
          <a:noFill/>
        </p:spPr>
        <p:txBody>
          <a:bodyPr wrap="square" rtlCol="0">
            <a:spAutoFit/>
          </a:bodyPr>
          <a:lstStyle/>
          <a:p>
            <a:pPr algn="ctr"/>
            <a:r>
              <a:rPr kumimoji="1" lang="ja-JP" altLang="en-US" sz="1100" dirty="0"/>
              <a:t>表</a:t>
            </a:r>
            <a:r>
              <a:rPr kumimoji="1" lang="en-US" altLang="ja-JP" sz="1100" dirty="0"/>
              <a:t>2</a:t>
            </a:r>
            <a:r>
              <a:rPr kumimoji="1" lang="ja-JP" altLang="en-US" sz="1100" dirty="0"/>
              <a:t>　微地形区分ごとの平均地下水位一覧（</a:t>
            </a:r>
            <a:r>
              <a:rPr kumimoji="1" lang="en-US" altLang="ja-JP" sz="1100" dirty="0"/>
              <a:t>G.L.-m</a:t>
            </a:r>
            <a:r>
              <a:rPr kumimoji="1" lang="ja-JP" altLang="en-US" sz="1100" dirty="0"/>
              <a:t>）</a:t>
            </a:r>
          </a:p>
        </p:txBody>
      </p:sp>
      <p:sp>
        <p:nvSpPr>
          <p:cNvPr id="35" name="角丸四角形 73">
            <a:extLst>
              <a:ext uri="{FF2B5EF4-FFF2-40B4-BE49-F238E27FC236}">
                <a16:creationId xmlns:a16="http://schemas.microsoft.com/office/drawing/2014/main" id="{170609DB-FF85-DDFD-459A-BCA0BB61468E}"/>
              </a:ext>
            </a:extLst>
          </p:cNvPr>
          <p:cNvSpPr/>
          <p:nvPr/>
        </p:nvSpPr>
        <p:spPr>
          <a:xfrm>
            <a:off x="336886" y="3431636"/>
            <a:ext cx="1806273"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地下水位の設定</a:t>
            </a:r>
          </a:p>
        </p:txBody>
      </p:sp>
      <p:sp>
        <p:nvSpPr>
          <p:cNvPr id="36" name="テキスト ボックス 35">
            <a:extLst>
              <a:ext uri="{FF2B5EF4-FFF2-40B4-BE49-F238E27FC236}">
                <a16:creationId xmlns:a16="http://schemas.microsoft.com/office/drawing/2014/main" id="{27095933-57AF-27D6-3428-6AC167DD9050}"/>
              </a:ext>
            </a:extLst>
          </p:cNvPr>
          <p:cNvSpPr txBox="1"/>
          <p:nvPr/>
        </p:nvSpPr>
        <p:spPr>
          <a:xfrm>
            <a:off x="336885" y="3497179"/>
            <a:ext cx="5285912" cy="600164"/>
          </a:xfrm>
          <a:prstGeom prst="rect">
            <a:avLst/>
          </a:prstGeom>
          <a:noFill/>
        </p:spPr>
        <p:txBody>
          <a:bodyPr wrap="square" rtlCol="0">
            <a:spAutoFit/>
          </a:bodyPr>
          <a:lstStyle/>
          <a:p>
            <a:r>
              <a:rPr kumimoji="1" lang="ja-JP" altLang="en-US" sz="1100" dirty="0"/>
              <a:t>　地下水位は、ボーリングデータの孔内水位を基本に用い、</a:t>
            </a:r>
            <a:r>
              <a:rPr kumimoji="1" lang="en-US" altLang="ja-JP" sz="1100" dirty="0"/>
              <a:t>250m</a:t>
            </a:r>
            <a:r>
              <a:rPr kumimoji="1" lang="ja-JP" altLang="en-US" sz="1100" dirty="0"/>
              <a:t>メッシュの平均孔内水位と微地形ごとに整理した平均水位を比較して浅い条件を採用した。また、ボーリングデータのない地点は微地形ごとの平均水位を用いた。</a:t>
            </a:r>
          </a:p>
        </p:txBody>
      </p:sp>
      <p:sp>
        <p:nvSpPr>
          <p:cNvPr id="38" name="テキスト ボックス 37">
            <a:extLst>
              <a:ext uri="{FF2B5EF4-FFF2-40B4-BE49-F238E27FC236}">
                <a16:creationId xmlns:a16="http://schemas.microsoft.com/office/drawing/2014/main" id="{D3D28E7D-85B5-8A2E-BDAE-207B66580968}"/>
              </a:ext>
            </a:extLst>
          </p:cNvPr>
          <p:cNvSpPr txBox="1"/>
          <p:nvPr/>
        </p:nvSpPr>
        <p:spPr>
          <a:xfrm>
            <a:off x="5378524" y="6360241"/>
            <a:ext cx="3561524" cy="253916"/>
          </a:xfrm>
          <a:prstGeom prst="rect">
            <a:avLst/>
          </a:prstGeom>
          <a:noFill/>
        </p:spPr>
        <p:txBody>
          <a:bodyPr wrap="square" rtlCol="0">
            <a:spAutoFit/>
          </a:bodyPr>
          <a:lstStyle/>
          <a:p>
            <a:pPr algn="ctr"/>
            <a:r>
              <a:rPr kumimoji="1" lang="ja-JP" altLang="en-US" sz="1050" dirty="0"/>
              <a:t>図</a:t>
            </a:r>
            <a:r>
              <a:rPr kumimoji="1" lang="en-US" altLang="ja-JP" sz="1050" dirty="0"/>
              <a:t>3</a:t>
            </a:r>
            <a:r>
              <a:rPr kumimoji="1" lang="ja-JP" altLang="en-US" sz="1050" dirty="0"/>
              <a:t>　</a:t>
            </a:r>
            <a:r>
              <a:rPr lang="ja-JP" altLang="en-US" sz="1050" dirty="0">
                <a:latin typeface="メイリオ" panose="020B0604030504040204" pitchFamily="50" charset="-128"/>
                <a:ea typeface="メイリオ" panose="020B0604030504040204" pitchFamily="50" charset="-128"/>
              </a:rPr>
              <a:t>地下水位の分布図</a:t>
            </a:r>
            <a:endParaRPr kumimoji="1" lang="ja-JP" altLang="en-US" sz="1050" dirty="0"/>
          </a:p>
        </p:txBody>
      </p:sp>
      <p:sp>
        <p:nvSpPr>
          <p:cNvPr id="4" name="四角形: 角を丸くする 4">
            <a:extLst>
              <a:ext uri="{FF2B5EF4-FFF2-40B4-BE49-F238E27FC236}">
                <a16:creationId xmlns:a16="http://schemas.microsoft.com/office/drawing/2014/main" id="{AF56A0F8-6FDC-E04D-5526-00289876C7BA}"/>
              </a:ext>
            </a:extLst>
          </p:cNvPr>
          <p:cNvSpPr/>
          <p:nvPr/>
        </p:nvSpPr>
        <p:spPr>
          <a:xfrm>
            <a:off x="295277" y="6117262"/>
            <a:ext cx="5202698" cy="365125"/>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dirty="0"/>
              <a:t>　次ページより、液状化の予測結果について示す。</a:t>
            </a:r>
          </a:p>
        </p:txBody>
      </p:sp>
    </p:spTree>
    <p:extLst>
      <p:ext uri="{BB962C8B-B14F-4D97-AF65-F5344CB8AC3E}">
        <p14:creationId xmlns:p14="http://schemas.microsoft.com/office/powerpoint/2010/main" val="11052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CFBAB-C01D-FA7E-9E15-6D2DC92E9C87}"/>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5297D9D5-7CA9-6FFB-1E9E-F7523117EC55}"/>
              </a:ext>
            </a:extLst>
          </p:cNvPr>
          <p:cNvSpPr>
            <a:spLocks noGrp="1"/>
          </p:cNvSpPr>
          <p:nvPr>
            <p:ph type="title"/>
          </p:nvPr>
        </p:nvSpPr>
        <p:spPr/>
        <p:txBody>
          <a:bodyPr>
            <a:normAutofit/>
          </a:bodyPr>
          <a:lstStyle/>
          <a:p>
            <a:r>
              <a:rPr lang="ja-JP" altLang="en-US" dirty="0"/>
              <a:t>２．液状化予測結果</a:t>
            </a:r>
            <a:endParaRPr kumimoji="1" lang="ja-JP" altLang="en-US" sz="1800" dirty="0"/>
          </a:p>
        </p:txBody>
      </p:sp>
      <p:sp>
        <p:nvSpPr>
          <p:cNvPr id="4" name="テキスト プレースホルダー 3">
            <a:extLst>
              <a:ext uri="{FF2B5EF4-FFF2-40B4-BE49-F238E27FC236}">
                <a16:creationId xmlns:a16="http://schemas.microsoft.com/office/drawing/2014/main" id="{3E0198CA-4A0B-6CB5-8124-5375B6D61DB3}"/>
              </a:ext>
            </a:extLst>
          </p:cNvPr>
          <p:cNvSpPr>
            <a:spLocks noGrp="1"/>
          </p:cNvSpPr>
          <p:nvPr>
            <p:ph type="body" sz="quarter" idx="11"/>
          </p:nvPr>
        </p:nvSpPr>
        <p:spPr/>
        <p:txBody>
          <a:bodyPr/>
          <a:lstStyle/>
          <a:p>
            <a:r>
              <a:rPr lang="ja-JP" altLang="en-US" dirty="0">
                <a:latin typeface="Meiryo UI" panose="020B0604030504040204" pitchFamily="50" charset="-128"/>
                <a:ea typeface="Meiryo UI" panose="020B0604030504040204" pitchFamily="50" charset="-128"/>
              </a:rPr>
              <a:t>液状化危険度の予測結果</a:t>
            </a:r>
          </a:p>
        </p:txBody>
      </p:sp>
      <p:sp>
        <p:nvSpPr>
          <p:cNvPr id="15" name="スライド番号プレースホルダー 12">
            <a:extLst>
              <a:ext uri="{FF2B5EF4-FFF2-40B4-BE49-F238E27FC236}">
                <a16:creationId xmlns:a16="http://schemas.microsoft.com/office/drawing/2014/main" id="{4F910493-D9FF-F6B0-D7C2-CA12924DEFA0}"/>
              </a:ext>
            </a:extLst>
          </p:cNvPr>
          <p:cNvSpPr>
            <a:spLocks noGrp="1"/>
          </p:cNvSpPr>
          <p:nvPr>
            <p:ph type="sldNum" sz="quarter" idx="12"/>
          </p:nvPr>
        </p:nvSpPr>
        <p:spPr/>
        <p:txBody>
          <a:bodyPr/>
          <a:lstStyle/>
          <a:p>
            <a:fld id="{DE8A6AB4-C314-4581-B2EB-142FADA2A072}" type="slidenum">
              <a:rPr lang="ja-JP" altLang="en-US" smtClean="0"/>
              <a:pPr/>
              <a:t>5</a:t>
            </a:fld>
            <a:endParaRPr lang="ja-JP" altLang="en-US" dirty="0"/>
          </a:p>
        </p:txBody>
      </p:sp>
      <p:sp>
        <p:nvSpPr>
          <p:cNvPr id="5" name="テキスト ボックス 4">
            <a:extLst>
              <a:ext uri="{FF2B5EF4-FFF2-40B4-BE49-F238E27FC236}">
                <a16:creationId xmlns:a16="http://schemas.microsoft.com/office/drawing/2014/main" id="{0FB9BB0B-36FA-F2FF-5E1D-7F365556BCEE}"/>
              </a:ext>
            </a:extLst>
          </p:cNvPr>
          <p:cNvSpPr txBox="1"/>
          <p:nvPr/>
        </p:nvSpPr>
        <p:spPr>
          <a:xfrm>
            <a:off x="2410048" y="2538598"/>
            <a:ext cx="4323906" cy="276999"/>
          </a:xfrm>
          <a:prstGeom prst="rect">
            <a:avLst/>
          </a:prstGeom>
          <a:noFill/>
          <a:ln>
            <a:noFill/>
          </a:ln>
        </p:spPr>
        <p:txBody>
          <a:bodyPr wrap="square">
            <a:spAutoFit/>
          </a:bodyPr>
          <a:lstStyle/>
          <a:p>
            <a:pPr algn="ctr"/>
            <a:r>
              <a:rPr lang="ja-JP" altLang="en-US" sz="1200" dirty="0">
                <a:latin typeface="メイリオ" panose="020B0604030504040204" pitchFamily="50" charset="-128"/>
                <a:ea typeface="メイリオ" panose="020B0604030504040204" pitchFamily="50" charset="-128"/>
              </a:rPr>
              <a:t>表</a:t>
            </a:r>
            <a:r>
              <a:rPr kumimoji="1" lang="en-US" altLang="ja-JP" sz="1200" dirty="0">
                <a:latin typeface="+mn-ea"/>
              </a:rPr>
              <a:t>3</a:t>
            </a:r>
            <a:r>
              <a:rPr kumimoji="1" lang="ja-JP" altLang="en-US" sz="1200" dirty="0">
                <a:latin typeface="+mn-ea"/>
              </a:rPr>
              <a:t> </a:t>
            </a:r>
            <a:r>
              <a:rPr lang="ja-JP" altLang="en-US" sz="1200" dirty="0">
                <a:latin typeface="メイリオ" panose="020B0604030504040204" pitchFamily="50" charset="-128"/>
                <a:ea typeface="メイリオ" panose="020B0604030504040204" pitchFamily="50" charset="-128"/>
              </a:rPr>
              <a:t>　液状化危険度別の面積と面積率</a:t>
            </a:r>
          </a:p>
        </p:txBody>
      </p:sp>
      <p:graphicFrame>
        <p:nvGraphicFramePr>
          <p:cNvPr id="6" name="表 5">
            <a:extLst>
              <a:ext uri="{FF2B5EF4-FFF2-40B4-BE49-F238E27FC236}">
                <a16:creationId xmlns:a16="http://schemas.microsoft.com/office/drawing/2014/main" id="{FB4134F3-8657-0563-B5E8-844D8F15B816}"/>
              </a:ext>
            </a:extLst>
          </p:cNvPr>
          <p:cNvGraphicFramePr>
            <a:graphicFrameLocks noGrp="1"/>
          </p:cNvGraphicFramePr>
          <p:nvPr>
            <p:extLst>
              <p:ext uri="{D42A27DB-BD31-4B8C-83A1-F6EECF244321}">
                <p14:modId xmlns:p14="http://schemas.microsoft.com/office/powerpoint/2010/main" val="2379465861"/>
              </p:ext>
            </p:extLst>
          </p:nvPr>
        </p:nvGraphicFramePr>
        <p:xfrm>
          <a:off x="347116" y="2795204"/>
          <a:ext cx="8460000" cy="3358500"/>
        </p:xfrm>
        <a:graphic>
          <a:graphicData uri="http://schemas.openxmlformats.org/drawingml/2006/table">
            <a:tbl>
              <a:tblPr firstRow="1" bandRow="1">
                <a:tableStyleId>{5940675A-B579-460E-94D1-54222C63F5DA}</a:tableStyleId>
              </a:tblPr>
              <a:tblGrid>
                <a:gridCol w="1404000">
                  <a:extLst>
                    <a:ext uri="{9D8B030D-6E8A-4147-A177-3AD203B41FA5}">
                      <a16:colId xmlns:a16="http://schemas.microsoft.com/office/drawing/2014/main" val="3945821333"/>
                    </a:ext>
                  </a:extLst>
                </a:gridCol>
                <a:gridCol w="1008000">
                  <a:extLst>
                    <a:ext uri="{9D8B030D-6E8A-4147-A177-3AD203B41FA5}">
                      <a16:colId xmlns:a16="http://schemas.microsoft.com/office/drawing/2014/main" val="1813036772"/>
                    </a:ext>
                  </a:extLst>
                </a:gridCol>
                <a:gridCol w="1008000">
                  <a:extLst>
                    <a:ext uri="{9D8B030D-6E8A-4147-A177-3AD203B41FA5}">
                      <a16:colId xmlns:a16="http://schemas.microsoft.com/office/drawing/2014/main" val="3863293516"/>
                    </a:ext>
                  </a:extLst>
                </a:gridCol>
                <a:gridCol w="1008000">
                  <a:extLst>
                    <a:ext uri="{9D8B030D-6E8A-4147-A177-3AD203B41FA5}">
                      <a16:colId xmlns:a16="http://schemas.microsoft.com/office/drawing/2014/main" val="3318174569"/>
                    </a:ext>
                  </a:extLst>
                </a:gridCol>
                <a:gridCol w="1008000">
                  <a:extLst>
                    <a:ext uri="{9D8B030D-6E8A-4147-A177-3AD203B41FA5}">
                      <a16:colId xmlns:a16="http://schemas.microsoft.com/office/drawing/2014/main" val="942832415"/>
                    </a:ext>
                  </a:extLst>
                </a:gridCol>
                <a:gridCol w="1008000">
                  <a:extLst>
                    <a:ext uri="{9D8B030D-6E8A-4147-A177-3AD203B41FA5}">
                      <a16:colId xmlns:a16="http://schemas.microsoft.com/office/drawing/2014/main" val="2288905684"/>
                    </a:ext>
                  </a:extLst>
                </a:gridCol>
                <a:gridCol w="1008000">
                  <a:extLst>
                    <a:ext uri="{9D8B030D-6E8A-4147-A177-3AD203B41FA5}">
                      <a16:colId xmlns:a16="http://schemas.microsoft.com/office/drawing/2014/main" val="675352234"/>
                    </a:ext>
                  </a:extLst>
                </a:gridCol>
                <a:gridCol w="1008000">
                  <a:extLst>
                    <a:ext uri="{9D8B030D-6E8A-4147-A177-3AD203B41FA5}">
                      <a16:colId xmlns:a16="http://schemas.microsoft.com/office/drawing/2014/main" val="748306415"/>
                    </a:ext>
                  </a:extLst>
                </a:gridCol>
              </a:tblGrid>
              <a:tr h="180000">
                <a:tc rowSpan="2">
                  <a:txBody>
                    <a:bodyPr/>
                    <a:lstStyle/>
                    <a:p>
                      <a:pPr algn="ctr"/>
                      <a:r>
                        <a:rPr kumimoji="1" lang="ja-JP" altLang="en-US" sz="1200" dirty="0"/>
                        <a:t>断層帯</a:t>
                      </a:r>
                    </a:p>
                  </a:txBody>
                  <a:tcPr anchor="ctr">
                    <a:solidFill>
                      <a:schemeClr val="accent5">
                        <a:lumMod val="20000"/>
                        <a:lumOff val="80000"/>
                      </a:schemeClr>
                    </a:solidFill>
                  </a:tcPr>
                </a:tc>
                <a:tc grid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dirty="0"/>
                        <a:t>液状化危険度（</a:t>
                      </a:r>
                      <a:r>
                        <a:rPr kumimoji="1" lang="en-US" altLang="ja-JP" sz="1200" b="0" i="0" u="none" strike="noStrike" kern="1200" cap="none" spc="0" normalizeH="0" baseline="0" noProof="0" dirty="0">
                          <a:ln>
                            <a:noFill/>
                          </a:ln>
                          <a:solidFill>
                            <a:srgbClr val="000000"/>
                          </a:solidFill>
                          <a:effectLst/>
                          <a:uLnTx/>
                          <a:uFillTx/>
                          <a:latin typeface="+mn-lt"/>
                          <a:ea typeface="+mn-ea"/>
                          <a:cs typeface="+mn-cs"/>
                        </a:rPr>
                        <a:t>P</a:t>
                      </a:r>
                      <a:r>
                        <a:rPr kumimoji="1" lang="en-US" altLang="ja-JP" sz="1200" b="0" i="0" u="none" strike="noStrike" kern="1200" cap="none" spc="0" normalizeH="0" baseline="-25000" noProof="0" dirty="0">
                          <a:ln>
                            <a:noFill/>
                          </a:ln>
                          <a:solidFill>
                            <a:srgbClr val="000000"/>
                          </a:solidFill>
                          <a:effectLst/>
                          <a:uLnTx/>
                          <a:uFillTx/>
                          <a:latin typeface="+mn-lt"/>
                          <a:ea typeface="+mn-ea"/>
                          <a:cs typeface="+mn-cs"/>
                        </a:rPr>
                        <a:t>L</a:t>
                      </a:r>
                      <a:r>
                        <a:rPr kumimoji="1" lang="ja-JP" altLang="en-US" sz="1200" dirty="0"/>
                        <a:t>値）</a:t>
                      </a: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txBody>
                  <a:tcPr marL="7620" marR="7620" marT="7620" marB="0" anchor="ctr">
                    <a:solidFill>
                      <a:schemeClr val="accent5">
                        <a:lumMod val="20000"/>
                        <a:lumOff val="80000"/>
                      </a:schemeClr>
                    </a:solidFill>
                  </a:tcPr>
                </a:tc>
                <a:tc hMerge="1">
                  <a:txBody>
                    <a:bodyPr/>
                    <a:lstStyle/>
                    <a:p>
                      <a:endParaRPr/>
                    </a:p>
                  </a:txBody>
                  <a:tcPr marL="7620" marR="7620" marT="7620" marB="0" anchor="ctr">
                    <a:solidFill>
                      <a:schemeClr val="accent5">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txBody>
                  <a:tcPr marL="7620" marR="7620" marT="7620" marB="0" anchor="ctr">
                    <a:solidFill>
                      <a:schemeClr val="accent5">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txBody>
                  <a:tcPr marL="7620" marR="7620" marT="7620" marB="0" anchor="ctr">
                    <a:solidFill>
                      <a:schemeClr val="accent5">
                        <a:lumMod val="20000"/>
                        <a:lumOff val="80000"/>
                      </a:schemeClr>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txBody>
                  <a:tcPr marL="7620" marR="7620" marT="7620" marB="0" anchor="ctr">
                    <a:solidFill>
                      <a:schemeClr val="accent5">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3307840534"/>
                  </a:ext>
                </a:extLst>
              </a:tr>
              <a:tr h="360000">
                <a:tc vMerge="1">
                  <a:txBody>
                    <a:bodyPr/>
                    <a:lstStyle/>
                    <a:p>
                      <a:endParaRPr dirty="0"/>
                    </a:p>
                  </a:txBody>
                  <a:tcPr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cs typeface="+mn-cs"/>
                        </a:rPr>
                        <a:t>なし</a:t>
                      </a: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n-cs"/>
                        </a:rPr>
                        <a:t>P</a:t>
                      </a:r>
                      <a:r>
                        <a:rPr kumimoji="1" lang="en-US" altLang="ja-JP" sz="1050" b="0" i="0" u="none" strike="noStrike" kern="1200" cap="none" spc="0" normalizeH="0" baseline="-25000" noProof="0" dirty="0">
                          <a:ln>
                            <a:noFill/>
                          </a:ln>
                          <a:solidFill>
                            <a:srgbClr val="000000"/>
                          </a:solidFill>
                          <a:effectLst/>
                          <a:uLnTx/>
                          <a:uFillTx/>
                          <a:latin typeface="Meiryo UI"/>
                          <a:ea typeface="Meiryo UI"/>
                          <a:cs typeface="+mn-cs"/>
                        </a:rPr>
                        <a:t>L</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n-cs"/>
                        </a:rPr>
                        <a:t>=0</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a:t>
                      </a:r>
                      <a:endParaRPr kumimoji="1" lang="en-US" altLang="ja-JP" sz="1050" b="0" i="0" u="none" strike="noStrike" kern="1200" cap="none" spc="0" normalizeH="0" baseline="0" noProof="0" dirty="0">
                        <a:ln>
                          <a:noFill/>
                        </a:ln>
                        <a:solidFill>
                          <a:srgbClr val="000000"/>
                        </a:solidFill>
                        <a:effectLst/>
                        <a:uLnTx/>
                        <a:uFillTx/>
                        <a:latin typeface="Meiryo UI"/>
                        <a:ea typeface="Meiryo UI"/>
                        <a:cs typeface="+mn-cs"/>
                      </a:endParaRPr>
                    </a:p>
                  </a:txBody>
                  <a:tcPr marL="7620" marR="7620" marT="762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cs typeface="+mn-cs"/>
                        </a:rPr>
                        <a:t>ほとんどなし</a:t>
                      </a: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n-cs"/>
                        </a:rPr>
                        <a:t>0&lt;</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P</a:t>
                      </a:r>
                      <a:r>
                        <a:rPr kumimoji="1" lang="en-US" altLang="ja-JP" sz="1050" b="0" i="0" u="none" strike="noStrike" kern="1200" cap="none" spc="0" normalizeH="0" baseline="-25000" noProof="0" dirty="0">
                          <a:ln>
                            <a:noFill/>
                          </a:ln>
                          <a:solidFill>
                            <a:srgbClr val="000000"/>
                          </a:solidFill>
                          <a:effectLst/>
                          <a:uLnTx/>
                          <a:uFillTx/>
                          <a:latin typeface="+mn-lt"/>
                          <a:ea typeface="+mn-ea"/>
                          <a:cs typeface="+mn-cs"/>
                        </a:rPr>
                        <a:t>L</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n-cs"/>
                        </a:rPr>
                        <a:t>5</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a:t>
                      </a:r>
                      <a:endParaRPr kumimoji="1" lang="en-US" altLang="ja-JP" sz="1050" b="0" i="0" u="none" strike="noStrike" kern="1200" cap="none" spc="0" normalizeH="0" baseline="0" noProof="0" dirty="0">
                        <a:ln>
                          <a:noFill/>
                        </a:ln>
                        <a:solidFill>
                          <a:srgbClr val="000000"/>
                        </a:solidFill>
                        <a:effectLst/>
                        <a:uLnTx/>
                        <a:uFillTx/>
                        <a:latin typeface="Meiryo UI"/>
                        <a:ea typeface="Meiryo UI"/>
                        <a:cs typeface="+mn-cs"/>
                      </a:endParaRPr>
                    </a:p>
                  </a:txBody>
                  <a:tcPr marL="7620" marR="7620" marT="762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cs typeface="+mn-cs"/>
                        </a:rPr>
                        <a:t>程度は小さい</a:t>
                      </a: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5&lt;P</a:t>
                      </a:r>
                      <a:r>
                        <a:rPr kumimoji="1" lang="en-US" altLang="ja-JP" sz="1050" b="0" i="0" u="none" strike="noStrike" kern="1200" cap="none" spc="0" normalizeH="0" baseline="-25000" noProof="0" dirty="0">
                          <a:ln>
                            <a:noFill/>
                          </a:ln>
                          <a:solidFill>
                            <a:srgbClr val="000000"/>
                          </a:solidFill>
                          <a:effectLst/>
                          <a:uLnTx/>
                          <a:uFillTx/>
                          <a:latin typeface="+mn-lt"/>
                          <a:ea typeface="+mn-ea"/>
                          <a:cs typeface="+mn-cs"/>
                        </a:rPr>
                        <a:t>L</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endParaRPr kumimoji="1" lang="en-US" altLang="ja-JP" sz="1050" b="0" i="0" u="none" strike="noStrike" kern="1200" cap="none" spc="0" normalizeH="0" baseline="0" noProof="0" dirty="0">
                        <a:ln>
                          <a:noFill/>
                        </a:ln>
                        <a:solidFill>
                          <a:srgbClr val="000000"/>
                        </a:solidFill>
                        <a:effectLst/>
                        <a:uLnTx/>
                        <a:uFillTx/>
                        <a:latin typeface="+mn-lt"/>
                        <a:ea typeface="+mn-ea"/>
                        <a:cs typeface="+mn-cs"/>
                      </a:endParaRPr>
                    </a:p>
                  </a:txBody>
                  <a:tcPr marL="7620" marR="7620" marT="762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中程度</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10&lt;P</a:t>
                      </a:r>
                      <a:r>
                        <a:rPr kumimoji="1" lang="en-US" altLang="ja-JP" sz="1050" b="0" i="0" u="none" strike="noStrike" kern="1200" cap="none" spc="0" normalizeH="0" baseline="-25000" noProof="0" dirty="0">
                          <a:ln>
                            <a:noFill/>
                          </a:ln>
                          <a:solidFill>
                            <a:srgbClr val="000000"/>
                          </a:solidFill>
                          <a:effectLst/>
                          <a:uLnTx/>
                          <a:uFillTx/>
                          <a:latin typeface="+mn-lt"/>
                          <a:ea typeface="+mn-ea"/>
                          <a:cs typeface="+mn-cs"/>
                        </a:rPr>
                        <a:t>L</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endParaRPr kumimoji="1" lang="en-US" altLang="ja-JP" sz="1050" b="0" i="0" u="none" strike="noStrike" kern="1200" cap="none" spc="0" normalizeH="0" baseline="0" noProof="0" dirty="0">
                        <a:ln>
                          <a:noFill/>
                        </a:ln>
                        <a:solidFill>
                          <a:srgbClr val="000000"/>
                        </a:solidFill>
                        <a:effectLst/>
                        <a:uLnTx/>
                        <a:uFillTx/>
                        <a:latin typeface="+mn-lt"/>
                        <a:ea typeface="+mn-ea"/>
                        <a:cs typeface="+mn-cs"/>
                      </a:endParaRPr>
                    </a:p>
                  </a:txBody>
                  <a:tcPr marL="7620" marR="7620" marT="762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やや激しい</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15&lt;P</a:t>
                      </a:r>
                      <a:r>
                        <a:rPr kumimoji="1" lang="en-US" altLang="ja-JP" sz="1050" b="0" i="0" u="none" strike="noStrike" kern="1200" cap="none" spc="0" normalizeH="0" baseline="-25000" noProof="0" dirty="0">
                          <a:ln>
                            <a:noFill/>
                          </a:ln>
                          <a:solidFill>
                            <a:srgbClr val="000000"/>
                          </a:solidFill>
                          <a:effectLst/>
                          <a:uLnTx/>
                          <a:uFillTx/>
                          <a:latin typeface="+mn-lt"/>
                          <a:ea typeface="+mn-ea"/>
                          <a:cs typeface="+mn-cs"/>
                        </a:rPr>
                        <a:t>L</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endParaRPr kumimoji="1" lang="en-US" altLang="ja-JP" sz="1050" b="0" i="0" u="none" strike="noStrike" kern="1200" cap="none" spc="0" normalizeH="0" baseline="0" noProof="0" dirty="0">
                        <a:ln>
                          <a:noFill/>
                        </a:ln>
                        <a:solidFill>
                          <a:srgbClr val="000000"/>
                        </a:solidFill>
                        <a:effectLst/>
                        <a:uLnTx/>
                        <a:uFillTx/>
                        <a:latin typeface="+mn-lt"/>
                        <a:ea typeface="+mn-ea"/>
                        <a:cs typeface="+mn-cs"/>
                      </a:endParaRPr>
                    </a:p>
                  </a:txBody>
                  <a:tcPr marL="7620" marR="7620" marT="762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激しい</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20&lt;P</a:t>
                      </a:r>
                      <a:r>
                        <a:rPr kumimoji="1" lang="en-US" altLang="ja-JP" sz="1050" b="0" i="0" u="none" strike="noStrike" kern="1200" cap="none" spc="0" normalizeH="0" baseline="-25000" noProof="0" dirty="0">
                          <a:ln>
                            <a:noFill/>
                          </a:ln>
                          <a:solidFill>
                            <a:srgbClr val="000000"/>
                          </a:solidFill>
                          <a:effectLst/>
                          <a:uLnTx/>
                          <a:uFillTx/>
                          <a:latin typeface="+mn-lt"/>
                          <a:ea typeface="+mn-ea"/>
                          <a:cs typeface="+mn-cs"/>
                        </a:rPr>
                        <a:t>L</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endParaRPr kumimoji="1" lang="en-US" altLang="ja-JP" sz="1050" b="0" i="0" u="none" strike="noStrike" kern="1200" cap="none" spc="0" normalizeH="0" baseline="0" noProof="0" dirty="0">
                        <a:ln>
                          <a:noFill/>
                        </a:ln>
                        <a:solidFill>
                          <a:srgbClr val="000000"/>
                        </a:solidFill>
                        <a:effectLst/>
                        <a:uLnTx/>
                        <a:uFillTx/>
                        <a:latin typeface="+mn-lt"/>
                        <a:ea typeface="+mn-ea"/>
                        <a:cs typeface="+mn-cs"/>
                      </a:endParaRPr>
                    </a:p>
                  </a:txBody>
                  <a:tcPr marL="7620" marR="7620" marT="762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cs typeface="+mn-cs"/>
                        </a:rPr>
                        <a:t>非常に激しい</a:t>
                      </a:r>
                      <a:endParaRPr kumimoji="1" lang="en-US" altLang="ja-JP" sz="12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25&lt;P</a:t>
                      </a:r>
                      <a:r>
                        <a:rPr kumimoji="1" lang="en-US" altLang="ja-JP" sz="1050" b="0" i="0" u="none" strike="noStrike" kern="1200" cap="none" spc="0" normalizeH="0" baseline="-25000" noProof="0" dirty="0">
                          <a:ln>
                            <a:noFill/>
                          </a:ln>
                          <a:solidFill>
                            <a:srgbClr val="000000"/>
                          </a:solidFill>
                          <a:effectLst/>
                          <a:uLnTx/>
                          <a:uFillTx/>
                          <a:latin typeface="+mn-lt"/>
                          <a:ea typeface="+mn-ea"/>
                          <a:cs typeface="+mn-cs"/>
                        </a:rPr>
                        <a:t>L</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endParaRPr kumimoji="1" lang="en-US" altLang="ja-JP" sz="1050" b="0" i="0" u="none" strike="noStrike" kern="1200" cap="none" spc="0" normalizeH="0" baseline="0" noProof="0" dirty="0">
                        <a:ln>
                          <a:noFill/>
                        </a:ln>
                        <a:solidFill>
                          <a:srgbClr val="000000"/>
                        </a:solidFill>
                        <a:effectLst/>
                        <a:uLnTx/>
                        <a:uFillTx/>
                        <a:latin typeface="+mn-lt"/>
                        <a:ea typeface="+mn-ea"/>
                        <a:cs typeface="+mn-cs"/>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1396321083"/>
                  </a:ext>
                </a:extLst>
              </a:tr>
              <a:tr h="234000">
                <a:tc rowSpan="2">
                  <a:txBody>
                    <a:bodyPr/>
                    <a:lstStyle/>
                    <a:p>
                      <a:pPr algn="ctr">
                        <a:lnSpc>
                          <a:spcPts val="1200"/>
                        </a:lnSpc>
                      </a:pPr>
                      <a:r>
                        <a:rPr kumimoji="1" lang="ja-JP" altLang="en-US" sz="1200" dirty="0"/>
                        <a:t>南海トラフ</a:t>
                      </a:r>
                    </a:p>
                  </a:txBody>
                  <a:tcPr anchor="ctr"/>
                </a:tc>
                <a:tc>
                  <a:txBody>
                    <a:bodyPr/>
                    <a:lstStyle/>
                    <a:p>
                      <a:pPr algn="r" fontAlgn="ctr">
                        <a:buNone/>
                      </a:pPr>
                      <a:r>
                        <a:rPr lang="en-US" sz="1100" b="0" i="0" u="none" strike="noStrike" dirty="0">
                          <a:solidFill>
                            <a:srgbClr val="000000"/>
                          </a:solidFill>
                          <a:effectLst/>
                          <a:latin typeface="+mn-ea"/>
                          <a:ea typeface="+mn-ea"/>
                        </a:rPr>
                        <a:t>83km²</a:t>
                      </a:r>
                    </a:p>
                  </a:txBody>
                  <a:tcPr marL="7620" marR="7620" marT="7620" marB="0" anchor="ctr"/>
                </a:tc>
                <a:tc>
                  <a:txBody>
                    <a:bodyPr/>
                    <a:lstStyle/>
                    <a:p>
                      <a:pPr algn="r" fontAlgn="ctr">
                        <a:buNone/>
                      </a:pPr>
                      <a:r>
                        <a:rPr lang="en-US" sz="1100" b="0" i="0" u="none" strike="noStrike" dirty="0">
                          <a:solidFill>
                            <a:srgbClr val="000000"/>
                          </a:solidFill>
                          <a:effectLst/>
                          <a:latin typeface="+mn-ea"/>
                          <a:ea typeface="+mn-ea"/>
                        </a:rPr>
                        <a:t>76km²</a:t>
                      </a:r>
                    </a:p>
                  </a:txBody>
                  <a:tcPr marL="7620" marR="7620" marT="7620" marB="0" anchor="ctr"/>
                </a:tc>
                <a:tc>
                  <a:txBody>
                    <a:bodyPr/>
                    <a:lstStyle/>
                    <a:p>
                      <a:pPr algn="r" fontAlgn="ctr">
                        <a:buNone/>
                      </a:pPr>
                      <a:r>
                        <a:rPr lang="en-US" sz="1100" b="0" i="0" u="none" strike="noStrike">
                          <a:solidFill>
                            <a:srgbClr val="000000"/>
                          </a:solidFill>
                          <a:effectLst/>
                          <a:latin typeface="+mn-ea"/>
                          <a:ea typeface="+mn-ea"/>
                        </a:rPr>
                        <a:t>77km²</a:t>
                      </a:r>
                    </a:p>
                  </a:txBody>
                  <a:tcPr marL="7620" marR="7620" marT="7620" marB="0" anchor="ctr"/>
                </a:tc>
                <a:tc>
                  <a:txBody>
                    <a:bodyPr/>
                    <a:lstStyle/>
                    <a:p>
                      <a:pPr algn="r" fontAlgn="ctr">
                        <a:buNone/>
                      </a:pPr>
                      <a:r>
                        <a:rPr lang="en-US" sz="1100" b="0" i="0" u="none" strike="noStrike">
                          <a:solidFill>
                            <a:srgbClr val="000000"/>
                          </a:solidFill>
                          <a:effectLst/>
                          <a:latin typeface="+mn-ea"/>
                          <a:ea typeface="+mn-ea"/>
                        </a:rPr>
                        <a:t>76km²</a:t>
                      </a:r>
                    </a:p>
                  </a:txBody>
                  <a:tcPr marL="7620" marR="7620" marT="7620" marB="0" anchor="ctr"/>
                </a:tc>
                <a:tc>
                  <a:txBody>
                    <a:bodyPr/>
                    <a:lstStyle/>
                    <a:p>
                      <a:pPr algn="r" fontAlgn="ctr">
                        <a:buNone/>
                      </a:pPr>
                      <a:r>
                        <a:rPr lang="en-US" sz="1100" b="0" i="0" u="none" strike="noStrike" dirty="0">
                          <a:solidFill>
                            <a:srgbClr val="000000"/>
                          </a:solidFill>
                          <a:effectLst/>
                          <a:latin typeface="+mn-ea"/>
                          <a:ea typeface="+mn-ea"/>
                        </a:rPr>
                        <a:t>80km²</a:t>
                      </a:r>
                    </a:p>
                  </a:txBody>
                  <a:tcPr marL="7620" marR="7620" marT="7620" marB="0" anchor="ctr"/>
                </a:tc>
                <a:tc>
                  <a:txBody>
                    <a:bodyPr/>
                    <a:lstStyle/>
                    <a:p>
                      <a:pPr algn="r" fontAlgn="ctr">
                        <a:buNone/>
                      </a:pPr>
                      <a:r>
                        <a:rPr lang="en-US" sz="1100" b="0" i="0" u="none" strike="noStrike">
                          <a:solidFill>
                            <a:srgbClr val="000000"/>
                          </a:solidFill>
                          <a:effectLst/>
                          <a:latin typeface="+mn-ea"/>
                          <a:ea typeface="+mn-ea"/>
                        </a:rPr>
                        <a:t>75km²</a:t>
                      </a:r>
                    </a:p>
                  </a:txBody>
                  <a:tcPr marL="7620" marR="7620" marT="7620" marB="0" anchor="ctr"/>
                </a:tc>
                <a:tc>
                  <a:txBody>
                    <a:bodyPr/>
                    <a:lstStyle/>
                    <a:p>
                      <a:pPr algn="r" fontAlgn="ctr">
                        <a:buNone/>
                      </a:pPr>
                      <a:r>
                        <a:rPr lang="en-US" sz="1100" b="0" i="0" u="none" strike="noStrike" dirty="0">
                          <a:solidFill>
                            <a:srgbClr val="000000"/>
                          </a:solidFill>
                          <a:effectLst/>
                          <a:latin typeface="+mn-ea"/>
                          <a:ea typeface="+mn-ea"/>
                        </a:rPr>
                        <a:t>189km²</a:t>
                      </a:r>
                    </a:p>
                  </a:txBody>
                  <a:tcPr marL="7620" marR="7620" marT="7620" marB="0" anchor="ctr"/>
                </a:tc>
                <a:extLst>
                  <a:ext uri="{0D108BD9-81ED-4DB2-BD59-A6C34878D82A}">
                    <a16:rowId xmlns:a16="http://schemas.microsoft.com/office/drawing/2014/main" val="3442593421"/>
                  </a:ext>
                </a:extLst>
              </a:tr>
              <a:tr h="234000">
                <a:tc vMerge="1">
                  <a:txBody>
                    <a:bodyPr/>
                    <a:lstStyle/>
                    <a:p>
                      <a:pPr algn="ctr">
                        <a:lnSpc>
                          <a:spcPts val="1200"/>
                        </a:lnSpc>
                      </a:pPr>
                      <a:endParaRPr kumimoji="1" lang="ja-JP" altLang="en-US" sz="1200" dirty="0"/>
                    </a:p>
                  </a:txBody>
                  <a:tcPr anchor="ctr"/>
                </a:tc>
                <a:tc>
                  <a:txBody>
                    <a:bodyPr/>
                    <a:lstStyle/>
                    <a:p>
                      <a:pPr algn="r" fontAlgn="ctr">
                        <a:buNone/>
                      </a:pPr>
                      <a:r>
                        <a:rPr lang="en-US" altLang="ja-JP" sz="1050" b="0" i="0" u="none" strike="noStrike" dirty="0">
                          <a:solidFill>
                            <a:srgbClr val="000000"/>
                          </a:solidFill>
                          <a:effectLst/>
                          <a:latin typeface="+mn-ea"/>
                          <a:ea typeface="+mn-ea"/>
                        </a:rPr>
                        <a:t>12.4%</a:t>
                      </a:r>
                    </a:p>
                  </a:txBody>
                  <a:tcPr marL="7620" marR="7620" marT="7620" marB="0" anchor="ctr"/>
                </a:tc>
                <a:tc>
                  <a:txBody>
                    <a:bodyPr/>
                    <a:lstStyle/>
                    <a:p>
                      <a:pPr algn="r" fontAlgn="ctr">
                        <a:buNone/>
                      </a:pPr>
                      <a:r>
                        <a:rPr lang="en-US" altLang="ja-JP" sz="1050" b="0" i="0" u="none" strike="noStrike" dirty="0">
                          <a:solidFill>
                            <a:srgbClr val="000000"/>
                          </a:solidFill>
                          <a:effectLst/>
                          <a:latin typeface="+mn-ea"/>
                          <a:ea typeface="+mn-ea"/>
                        </a:rPr>
                        <a:t>11.4%</a:t>
                      </a:r>
                    </a:p>
                  </a:txBody>
                  <a:tcPr marL="7620" marR="7620" marT="7620" marB="0" anchor="ctr"/>
                </a:tc>
                <a:tc>
                  <a:txBody>
                    <a:bodyPr/>
                    <a:lstStyle/>
                    <a:p>
                      <a:pPr algn="r" fontAlgn="ctr">
                        <a:buNone/>
                      </a:pPr>
                      <a:r>
                        <a:rPr lang="en-US" altLang="ja-JP" sz="1050" b="0" i="0" u="none" strike="noStrike">
                          <a:solidFill>
                            <a:srgbClr val="000000"/>
                          </a:solidFill>
                          <a:effectLst/>
                          <a:latin typeface="+mn-ea"/>
                          <a:ea typeface="+mn-ea"/>
                        </a:rPr>
                        <a:t>11.5%</a:t>
                      </a:r>
                    </a:p>
                  </a:txBody>
                  <a:tcPr marL="7620" marR="7620" marT="7620" marB="0" anchor="ctr"/>
                </a:tc>
                <a:tc>
                  <a:txBody>
                    <a:bodyPr/>
                    <a:lstStyle/>
                    <a:p>
                      <a:pPr algn="r" fontAlgn="ctr">
                        <a:buNone/>
                      </a:pPr>
                      <a:r>
                        <a:rPr lang="en-US" altLang="ja-JP" sz="1050" b="0" i="0" u="none" strike="noStrike" dirty="0">
                          <a:solidFill>
                            <a:srgbClr val="000000"/>
                          </a:solidFill>
                          <a:effectLst/>
                          <a:latin typeface="+mn-ea"/>
                          <a:ea typeface="+mn-ea"/>
                        </a:rPr>
                        <a:t>11.4%</a:t>
                      </a:r>
                    </a:p>
                  </a:txBody>
                  <a:tcPr marL="7620" marR="7620" marT="7620" marB="0" anchor="ctr"/>
                </a:tc>
                <a:tc>
                  <a:txBody>
                    <a:bodyPr/>
                    <a:lstStyle/>
                    <a:p>
                      <a:pPr algn="r" fontAlgn="ctr">
                        <a:buNone/>
                      </a:pPr>
                      <a:r>
                        <a:rPr lang="en-US" altLang="ja-JP" sz="1050" b="0" i="0" u="none" strike="noStrike" dirty="0">
                          <a:solidFill>
                            <a:srgbClr val="000000"/>
                          </a:solidFill>
                          <a:effectLst/>
                          <a:latin typeface="+mn-ea"/>
                          <a:ea typeface="+mn-ea"/>
                        </a:rPr>
                        <a:t>12.0%</a:t>
                      </a:r>
                    </a:p>
                  </a:txBody>
                  <a:tcPr marL="7620" marR="7620" marT="7620" marB="0" anchor="ctr"/>
                </a:tc>
                <a:tc>
                  <a:txBody>
                    <a:bodyPr/>
                    <a:lstStyle/>
                    <a:p>
                      <a:pPr algn="r" fontAlgn="ctr">
                        <a:buNone/>
                      </a:pPr>
                      <a:r>
                        <a:rPr lang="en-US" altLang="ja-JP" sz="1050" b="0" i="0" u="none" strike="noStrike" dirty="0">
                          <a:solidFill>
                            <a:srgbClr val="000000"/>
                          </a:solidFill>
                          <a:effectLst/>
                          <a:latin typeface="+mn-ea"/>
                          <a:ea typeface="+mn-ea"/>
                        </a:rPr>
                        <a:t>11.1%</a:t>
                      </a:r>
                    </a:p>
                  </a:txBody>
                  <a:tcPr marL="7620" marR="7620" marT="7620" marB="0" anchor="ctr"/>
                </a:tc>
                <a:tc>
                  <a:txBody>
                    <a:bodyPr/>
                    <a:lstStyle/>
                    <a:p>
                      <a:pPr algn="r" fontAlgn="ctr">
                        <a:buNone/>
                      </a:pPr>
                      <a:r>
                        <a:rPr lang="en-US" altLang="ja-JP" sz="1050" b="0" i="0" u="none" strike="noStrike" dirty="0">
                          <a:solidFill>
                            <a:srgbClr val="000000"/>
                          </a:solidFill>
                          <a:effectLst/>
                          <a:latin typeface="+mn-ea"/>
                          <a:ea typeface="+mn-ea"/>
                        </a:rPr>
                        <a:t>28.3%</a:t>
                      </a:r>
                    </a:p>
                  </a:txBody>
                  <a:tcPr marL="7620" marR="7620" marT="7620" marB="0" anchor="ctr"/>
                </a:tc>
                <a:extLst>
                  <a:ext uri="{0D108BD9-81ED-4DB2-BD59-A6C34878D82A}">
                    <a16:rowId xmlns:a16="http://schemas.microsoft.com/office/drawing/2014/main" val="1249262796"/>
                  </a:ext>
                </a:extLst>
              </a:tr>
              <a:tr h="234000">
                <a:tc rowSpan="2">
                  <a:txBody>
                    <a:bodyPr/>
                    <a:lstStyle/>
                    <a:p>
                      <a:pPr algn="ctr">
                        <a:lnSpc>
                          <a:spcPts val="1200"/>
                        </a:lnSpc>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上町断層帯①</a:t>
                      </a:r>
                      <a:endParaRPr kumimoji="1" lang="ja-JP" altLang="en-US" sz="1200" dirty="0"/>
                    </a:p>
                  </a:txBody>
                  <a:tcPr anchor="ctr"/>
                </a:tc>
                <a:tc>
                  <a:txBody>
                    <a:bodyPr/>
                    <a:lstStyle/>
                    <a:p>
                      <a:pPr algn="r" fontAlgn="ctr">
                        <a:buNone/>
                      </a:pPr>
                      <a:r>
                        <a:rPr lang="en-US" sz="1100" b="0" i="0" u="none" strike="noStrike">
                          <a:solidFill>
                            <a:srgbClr val="000000"/>
                          </a:solidFill>
                          <a:effectLst/>
                          <a:latin typeface="+mn-ea"/>
                          <a:ea typeface="+mn-ea"/>
                        </a:rPr>
                        <a:t>87km²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78km²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83km²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87km²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90km²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78km²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153km²</a:t>
                      </a:r>
                    </a:p>
                  </a:txBody>
                  <a:tcPr marL="7620" marR="7620" marT="7620"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08010442"/>
                  </a:ext>
                </a:extLst>
              </a:tr>
              <a:tr h="234000">
                <a:tc vMerge="1">
                  <a:txBody>
                    <a:bodyPr/>
                    <a:lstStyle/>
                    <a:p>
                      <a:pPr algn="ctr">
                        <a:lnSpc>
                          <a:spcPts val="1200"/>
                        </a:lnSpc>
                      </a:pPr>
                      <a:endParaRPr kumimoji="1" lang="ja-JP" altLang="en-US" sz="1200" dirty="0"/>
                    </a:p>
                  </a:txBody>
                  <a:tcPr anchor="ctr"/>
                </a:tc>
                <a:tc>
                  <a:txBody>
                    <a:bodyPr/>
                    <a:lstStyle/>
                    <a:p>
                      <a:pPr algn="r" fontAlgn="ctr">
                        <a:buNone/>
                      </a:pPr>
                      <a:r>
                        <a:rPr lang="en-US" altLang="ja-JP" sz="1050" b="0" i="0" u="none" strike="noStrike" dirty="0">
                          <a:solidFill>
                            <a:srgbClr val="000000"/>
                          </a:solidFill>
                          <a:effectLst/>
                          <a:latin typeface="+mn-ea"/>
                          <a:ea typeface="+mn-ea"/>
                        </a:rPr>
                        <a:t>13.0%</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11.6%</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12.4%</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13.0%</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13.5%</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11.6%</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22.9%</a:t>
                      </a:r>
                    </a:p>
                  </a:txBody>
                  <a:tcPr marL="7620" marR="7620" marT="7620"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3606140345"/>
                  </a:ext>
                </a:extLst>
              </a:tr>
              <a:tr h="234000">
                <a:tc rowSpan="2">
                  <a:txBody>
                    <a:bodyPr/>
                    <a:lstStyle/>
                    <a:p>
                      <a:pPr algn="ctr">
                        <a:lnSpc>
                          <a:spcPts val="1200"/>
                        </a:lnSpc>
                      </a:pPr>
                      <a:r>
                        <a:rPr kumimoji="1" lang="ja-JP" altLang="en-US" sz="1200" b="0" i="0" u="none" strike="noStrike" kern="1200" cap="none" spc="0" normalizeH="0" baseline="0" noProof="0" dirty="0">
                          <a:ln>
                            <a:noFill/>
                          </a:ln>
                          <a:solidFill>
                            <a:prstClr val="black"/>
                          </a:solidFill>
                          <a:effectLst/>
                          <a:uLnTx/>
                          <a:uFillTx/>
                          <a:latin typeface="+mj-lt"/>
                          <a:ea typeface="Meiryo UI"/>
                          <a:cs typeface="+mn-cs"/>
                        </a:rPr>
                        <a:t>上町断層帯②</a:t>
                      </a:r>
                      <a:endParaRPr kumimoji="1" lang="ja-JP" altLang="en-US" sz="1200" dirty="0">
                        <a:latin typeface="+mj-lt"/>
                      </a:endParaRPr>
                    </a:p>
                  </a:txBody>
                  <a:tcPr anchor="ctr"/>
                </a:tc>
                <a:tc>
                  <a:txBody>
                    <a:bodyPr/>
                    <a:lstStyle/>
                    <a:p>
                      <a:pPr algn="r" fontAlgn="ctr">
                        <a:buNone/>
                      </a:pPr>
                      <a:r>
                        <a:rPr lang="en-US" sz="1100" b="0" i="0" u="none" strike="noStrike">
                          <a:solidFill>
                            <a:srgbClr val="000000"/>
                          </a:solidFill>
                          <a:effectLst/>
                          <a:latin typeface="+mn-ea"/>
                          <a:ea typeface="+mn-ea"/>
                        </a:rPr>
                        <a:t>94km²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89km²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97km²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101km²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90km²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70km²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116km²</a:t>
                      </a:r>
                    </a:p>
                  </a:txBody>
                  <a:tcPr marL="7620" marR="7620" marT="7620"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66236315"/>
                  </a:ext>
                </a:extLst>
              </a:tr>
              <a:tr h="234000">
                <a:tc vMerge="1">
                  <a:txBody>
                    <a:bodyPr/>
                    <a:lstStyle/>
                    <a:p>
                      <a:pPr algn="ctr">
                        <a:lnSpc>
                          <a:spcPts val="1200"/>
                        </a:lnSpc>
                      </a:pPr>
                      <a:endParaRPr kumimoji="1" lang="ja-JP" altLang="en-US" sz="1200" dirty="0">
                        <a:latin typeface="+mj-lt"/>
                      </a:endParaRPr>
                    </a:p>
                  </a:txBody>
                  <a:tcPr anchor="ctr"/>
                </a:tc>
                <a:tc>
                  <a:txBody>
                    <a:bodyPr/>
                    <a:lstStyle/>
                    <a:p>
                      <a:pPr algn="r" fontAlgn="ctr">
                        <a:buNone/>
                      </a:pPr>
                      <a:r>
                        <a:rPr lang="en-US" altLang="ja-JP" sz="1050" b="0" i="0" u="none" strike="noStrike" dirty="0">
                          <a:solidFill>
                            <a:srgbClr val="000000"/>
                          </a:solidFill>
                          <a:effectLst/>
                          <a:latin typeface="+mn-ea"/>
                          <a:ea typeface="+mn-ea"/>
                        </a:rPr>
                        <a:t>14.0%</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13.3%</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14.4%</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15.1%</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13.4%</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10.5%</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17.4%</a:t>
                      </a:r>
                    </a:p>
                  </a:txBody>
                  <a:tcPr marL="7620" marR="7620" marT="7620"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745047936"/>
                  </a:ext>
                </a:extLst>
              </a:tr>
              <a:tr h="234000">
                <a:tc rowSpan="2">
                  <a:txBody>
                    <a:bodyPr/>
                    <a:lstStyle/>
                    <a:p>
                      <a:pPr algn="ctr">
                        <a:lnSpc>
                          <a:spcPts val="1200"/>
                        </a:lnSpc>
                      </a:pPr>
                      <a:r>
                        <a:rPr kumimoji="1" lang="ja-JP" altLang="en-US" sz="1200" dirty="0"/>
                        <a:t>生駒断層帯</a:t>
                      </a:r>
                    </a:p>
                  </a:txBody>
                  <a:tcPr anchor="ctr"/>
                </a:tc>
                <a:tc>
                  <a:txBody>
                    <a:bodyPr/>
                    <a:lstStyle/>
                    <a:p>
                      <a:pPr algn="r" fontAlgn="ctr">
                        <a:buNone/>
                      </a:pPr>
                      <a:r>
                        <a:rPr lang="en-US" sz="1100" b="0" i="0" u="none" strike="noStrike">
                          <a:solidFill>
                            <a:srgbClr val="000000"/>
                          </a:solidFill>
                          <a:effectLst/>
                          <a:latin typeface="+mn-ea"/>
                          <a:ea typeface="+mn-ea"/>
                        </a:rPr>
                        <a:t>127km²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122km²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112km²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106km²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dirty="0">
                          <a:solidFill>
                            <a:srgbClr val="000000"/>
                          </a:solidFill>
                          <a:effectLst/>
                          <a:latin typeface="+mn-ea"/>
                          <a:ea typeface="+mn-ea"/>
                        </a:rPr>
                        <a:t>76km²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54km²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59km²</a:t>
                      </a:r>
                    </a:p>
                  </a:txBody>
                  <a:tcPr marL="7620" marR="7620" marT="7620"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82001792"/>
                  </a:ext>
                </a:extLst>
              </a:tr>
              <a:tr h="234000">
                <a:tc vMerge="1">
                  <a:txBody>
                    <a:bodyPr/>
                    <a:lstStyle/>
                    <a:p>
                      <a:pPr algn="ctr">
                        <a:lnSpc>
                          <a:spcPts val="1200"/>
                        </a:lnSpc>
                      </a:pPr>
                      <a:endParaRPr kumimoji="1" lang="ja-JP" altLang="en-US" sz="1200" dirty="0"/>
                    </a:p>
                  </a:txBody>
                  <a:tcPr anchor="ctr"/>
                </a:tc>
                <a:tc>
                  <a:txBody>
                    <a:bodyPr/>
                    <a:lstStyle/>
                    <a:p>
                      <a:pPr algn="r" fontAlgn="ctr">
                        <a:buNone/>
                      </a:pPr>
                      <a:r>
                        <a:rPr lang="en-US" altLang="ja-JP" sz="1050" b="0" i="0" u="none" strike="noStrike" dirty="0">
                          <a:solidFill>
                            <a:srgbClr val="000000"/>
                          </a:solidFill>
                          <a:effectLst/>
                          <a:latin typeface="+mn-ea"/>
                          <a:ea typeface="+mn-ea"/>
                        </a:rPr>
                        <a:t>19.0%</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18.2%</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16.8%</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15.8%</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11.4%</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8.0%</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8.8%</a:t>
                      </a:r>
                    </a:p>
                  </a:txBody>
                  <a:tcPr marL="7620" marR="7620" marT="7620"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389918451"/>
                  </a:ext>
                </a:extLst>
              </a:tr>
              <a:tr h="234000">
                <a:tc rowSpan="2">
                  <a:txBody>
                    <a:bodyPr/>
                    <a:lstStyle/>
                    <a:p>
                      <a:pPr algn="ctr">
                        <a:lnSpc>
                          <a:spcPts val="1200"/>
                        </a:lnSpc>
                      </a:pPr>
                      <a:r>
                        <a:rPr kumimoji="1" lang="ja-JP" altLang="en-US" sz="1200" dirty="0"/>
                        <a:t>有馬高槻断層帯</a:t>
                      </a:r>
                    </a:p>
                  </a:txBody>
                  <a:tcPr anchor="ctr"/>
                </a:tc>
                <a:tc>
                  <a:txBody>
                    <a:bodyPr/>
                    <a:lstStyle/>
                    <a:p>
                      <a:pPr algn="r" fontAlgn="ctr">
                        <a:buNone/>
                      </a:pPr>
                      <a:r>
                        <a:rPr lang="en-US" sz="1100" b="0" i="0" u="none" strike="noStrike">
                          <a:solidFill>
                            <a:srgbClr val="000000"/>
                          </a:solidFill>
                          <a:effectLst/>
                          <a:latin typeface="+mn-ea"/>
                          <a:ea typeface="+mn-ea"/>
                        </a:rPr>
                        <a:t>139km²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137km²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108km²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90km²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68km²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51km²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dirty="0">
                          <a:solidFill>
                            <a:srgbClr val="000000"/>
                          </a:solidFill>
                          <a:effectLst/>
                          <a:latin typeface="+mn-ea"/>
                          <a:ea typeface="+mn-ea"/>
                        </a:rPr>
                        <a:t>63km²</a:t>
                      </a:r>
                    </a:p>
                  </a:txBody>
                  <a:tcPr marL="7620" marR="7620" marT="7620"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25351339"/>
                  </a:ext>
                </a:extLst>
              </a:tr>
              <a:tr h="234000">
                <a:tc vMerge="1">
                  <a:txBody>
                    <a:bodyPr/>
                    <a:lstStyle/>
                    <a:p>
                      <a:pPr algn="ctr">
                        <a:lnSpc>
                          <a:spcPts val="1200"/>
                        </a:lnSpc>
                      </a:pPr>
                      <a:endParaRPr kumimoji="1" lang="ja-JP" altLang="en-US" sz="1200" dirty="0"/>
                    </a:p>
                  </a:txBody>
                  <a:tcPr anchor="ctr"/>
                </a:tc>
                <a:tc>
                  <a:txBody>
                    <a:bodyPr/>
                    <a:lstStyle/>
                    <a:p>
                      <a:pPr algn="r" fontAlgn="ctr">
                        <a:buNone/>
                      </a:pPr>
                      <a:r>
                        <a:rPr lang="en-US" altLang="ja-JP" sz="1050" b="0" i="0" u="none" strike="noStrike" dirty="0">
                          <a:solidFill>
                            <a:srgbClr val="000000"/>
                          </a:solidFill>
                          <a:effectLst/>
                          <a:latin typeface="+mn-ea"/>
                          <a:ea typeface="+mn-ea"/>
                        </a:rPr>
                        <a:t>20.8%</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20.4%</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16.1%</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13.5%</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10.2%</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7.6%</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9.5%</a:t>
                      </a:r>
                    </a:p>
                  </a:txBody>
                  <a:tcPr marL="7620" marR="7620" marT="7620"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805598301"/>
                  </a:ext>
                </a:extLst>
              </a:tr>
              <a:tr h="234000">
                <a:tc rowSpan="2">
                  <a:txBody>
                    <a:bodyPr/>
                    <a:lstStyle/>
                    <a:p>
                      <a:pPr algn="ctr">
                        <a:lnSpc>
                          <a:spcPts val="1200"/>
                        </a:lnSpc>
                      </a:pPr>
                      <a:r>
                        <a:rPr kumimoji="1" lang="ja-JP" altLang="en-US" sz="1200" dirty="0"/>
                        <a:t>中央構造線断層帯</a:t>
                      </a:r>
                    </a:p>
                  </a:txBody>
                  <a:tcPr anchor="ctr"/>
                </a:tc>
                <a:tc>
                  <a:txBody>
                    <a:bodyPr/>
                    <a:lstStyle/>
                    <a:p>
                      <a:pPr algn="r" fontAlgn="ctr">
                        <a:buNone/>
                      </a:pPr>
                      <a:r>
                        <a:rPr lang="en-US" sz="1100" b="0" i="0" u="none" strike="noStrike">
                          <a:solidFill>
                            <a:srgbClr val="000000"/>
                          </a:solidFill>
                          <a:effectLst/>
                          <a:latin typeface="+mn-ea"/>
                          <a:ea typeface="+mn-ea"/>
                        </a:rPr>
                        <a:t>116km²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139km²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127km²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101km²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71km²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a:solidFill>
                            <a:srgbClr val="000000"/>
                          </a:solidFill>
                          <a:effectLst/>
                          <a:latin typeface="+mn-ea"/>
                          <a:ea typeface="+mn-ea"/>
                        </a:rPr>
                        <a:t>45km²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100" b="0" i="0" u="none" strike="noStrike" dirty="0">
                          <a:solidFill>
                            <a:srgbClr val="000000"/>
                          </a:solidFill>
                          <a:effectLst/>
                          <a:latin typeface="+mn-ea"/>
                          <a:ea typeface="+mn-ea"/>
                        </a:rPr>
                        <a:t>57km²</a:t>
                      </a:r>
                    </a:p>
                  </a:txBody>
                  <a:tcPr marL="7620" marR="7620" marT="7620"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4584249"/>
                  </a:ext>
                </a:extLst>
              </a:tr>
              <a:tr h="234000">
                <a:tc vMerge="1">
                  <a:txBody>
                    <a:bodyPr/>
                    <a:lstStyle/>
                    <a:p>
                      <a:pPr algn="ctr">
                        <a:lnSpc>
                          <a:spcPts val="1200"/>
                        </a:lnSpc>
                      </a:pPr>
                      <a:endParaRPr kumimoji="1" lang="ja-JP" altLang="en-US" sz="1200" dirty="0"/>
                    </a:p>
                  </a:txBody>
                  <a:tcPr anchor="ctr"/>
                </a:tc>
                <a:tc>
                  <a:txBody>
                    <a:bodyPr/>
                    <a:lstStyle/>
                    <a:p>
                      <a:pPr algn="r" fontAlgn="ctr">
                        <a:buNone/>
                      </a:pPr>
                      <a:r>
                        <a:rPr lang="en-US" altLang="ja-JP" sz="1050" b="0" i="0" u="none" strike="noStrike" dirty="0">
                          <a:solidFill>
                            <a:srgbClr val="000000"/>
                          </a:solidFill>
                          <a:effectLst/>
                          <a:latin typeface="+mn-ea"/>
                          <a:ea typeface="+mn-ea"/>
                        </a:rPr>
                        <a:t>17.3%</a:t>
                      </a:r>
                    </a:p>
                  </a:txBody>
                  <a:tcPr marL="7620" marR="7620" marT="7620" marB="0" anchor="ct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buNone/>
                      </a:pPr>
                      <a:r>
                        <a:rPr lang="en-US" altLang="ja-JP" sz="1050" b="0" i="0" u="none" strike="noStrike" dirty="0">
                          <a:solidFill>
                            <a:srgbClr val="000000"/>
                          </a:solidFill>
                          <a:effectLst/>
                          <a:latin typeface="+mn-ea"/>
                          <a:ea typeface="+mn-ea"/>
                        </a:rPr>
                        <a:t>20.8%</a:t>
                      </a:r>
                    </a:p>
                  </a:txBody>
                  <a:tcPr marL="7620" marR="7620" marT="7620" marB="0" anchor="ct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buNone/>
                      </a:pPr>
                      <a:r>
                        <a:rPr lang="en-US" altLang="ja-JP" sz="1050" b="0" i="0" u="none" strike="noStrike">
                          <a:solidFill>
                            <a:srgbClr val="000000"/>
                          </a:solidFill>
                          <a:effectLst/>
                          <a:latin typeface="+mn-ea"/>
                          <a:ea typeface="+mn-ea"/>
                        </a:rPr>
                        <a:t>18.9%</a:t>
                      </a:r>
                    </a:p>
                  </a:txBody>
                  <a:tcPr marL="7620" marR="7620" marT="7620" marB="0" anchor="ct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buNone/>
                      </a:pPr>
                      <a:r>
                        <a:rPr lang="en-US" altLang="ja-JP" sz="1050" b="0" i="0" u="none" strike="noStrike" dirty="0">
                          <a:solidFill>
                            <a:srgbClr val="000000"/>
                          </a:solidFill>
                          <a:effectLst/>
                          <a:latin typeface="+mn-ea"/>
                          <a:ea typeface="+mn-ea"/>
                        </a:rPr>
                        <a:t>15.1%</a:t>
                      </a:r>
                    </a:p>
                  </a:txBody>
                  <a:tcPr marL="7620" marR="7620" marT="7620" marB="0" anchor="ct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buNone/>
                      </a:pPr>
                      <a:r>
                        <a:rPr lang="en-US" altLang="ja-JP" sz="1050" b="0" i="0" u="none" strike="noStrike" dirty="0">
                          <a:solidFill>
                            <a:srgbClr val="000000"/>
                          </a:solidFill>
                          <a:effectLst/>
                          <a:latin typeface="+mn-ea"/>
                          <a:ea typeface="+mn-ea"/>
                        </a:rPr>
                        <a:t>10.6%</a:t>
                      </a:r>
                    </a:p>
                  </a:txBody>
                  <a:tcPr marL="7620" marR="7620" marT="7620" marB="0" anchor="ct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buNone/>
                      </a:pPr>
                      <a:r>
                        <a:rPr lang="en-US" altLang="ja-JP" sz="1050" b="0" i="0" u="none" strike="noStrike" dirty="0">
                          <a:solidFill>
                            <a:srgbClr val="000000"/>
                          </a:solidFill>
                          <a:effectLst/>
                          <a:latin typeface="+mn-ea"/>
                          <a:ea typeface="+mn-ea"/>
                        </a:rPr>
                        <a:t>6.8%</a:t>
                      </a:r>
                    </a:p>
                  </a:txBody>
                  <a:tcPr marL="7620" marR="7620" marT="7620" marB="0" anchor="ct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buNone/>
                      </a:pPr>
                      <a:r>
                        <a:rPr lang="en-US" altLang="ja-JP" sz="1050" b="0" i="0" u="none" strike="noStrike" dirty="0">
                          <a:solidFill>
                            <a:srgbClr val="000000"/>
                          </a:solidFill>
                          <a:effectLst/>
                          <a:latin typeface="+mn-ea"/>
                          <a:ea typeface="+mn-ea"/>
                        </a:rPr>
                        <a:t>8.6%</a:t>
                      </a:r>
                    </a:p>
                  </a:txBody>
                  <a:tcPr marL="7620" marR="7620" marT="7620" marB="0" anchor="ct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9556955"/>
                  </a:ext>
                </a:extLst>
              </a:tr>
            </a:tbl>
          </a:graphicData>
        </a:graphic>
      </p:graphicFrame>
      <p:sp>
        <p:nvSpPr>
          <p:cNvPr id="8" name="テキスト ボックス 7">
            <a:extLst>
              <a:ext uri="{FF2B5EF4-FFF2-40B4-BE49-F238E27FC236}">
                <a16:creationId xmlns:a16="http://schemas.microsoft.com/office/drawing/2014/main" id="{BEB8DB45-DCFD-4460-BC34-BF640F4B0E32}"/>
              </a:ext>
            </a:extLst>
          </p:cNvPr>
          <p:cNvSpPr txBox="1"/>
          <p:nvPr/>
        </p:nvSpPr>
        <p:spPr>
          <a:xfrm>
            <a:off x="377734" y="1423627"/>
            <a:ext cx="8429382" cy="1015663"/>
          </a:xfrm>
          <a:prstGeom prst="rect">
            <a:avLst/>
          </a:prstGeom>
          <a:noFill/>
        </p:spPr>
        <p:txBody>
          <a:bodyPr wrap="square" rtlCol="0">
            <a:spAutoFit/>
          </a:bodyPr>
          <a:lstStyle/>
          <a:p>
            <a:pPr marL="84138" indent="-84138">
              <a:buFont typeface="Arial" panose="020B0604020202020204" pitchFamily="34" charset="0"/>
              <a:buChar char="•"/>
            </a:pPr>
            <a:r>
              <a:rPr kumimoji="1" lang="ja-JP" altLang="en-US" sz="1200" dirty="0"/>
              <a:t>南海トラフ及びステップ３で算定した直下型地震５ケースの震度分布による液状化の予測結果について、液状化危険度ごとの面積と面積率を整理した。</a:t>
            </a:r>
            <a:endParaRPr kumimoji="1" lang="en-US" altLang="ja-JP" sz="1200" dirty="0">
              <a:solidFill>
                <a:srgbClr val="FF33CC"/>
              </a:solidFill>
            </a:endParaRPr>
          </a:p>
          <a:p>
            <a:pPr marL="84138" indent="-84138">
              <a:buFont typeface="Arial" panose="020B0604020202020204" pitchFamily="34" charset="0"/>
              <a:buChar char="•"/>
            </a:pPr>
            <a:r>
              <a:rPr kumimoji="1" lang="ja-JP" altLang="en-US" sz="1200" dirty="0"/>
              <a:t>液状化危険度が「非常に激しい」地点が最も多いのは、</a:t>
            </a:r>
            <a:r>
              <a:rPr kumimoji="1" lang="en-US" altLang="ja-JP" sz="1200" dirty="0"/>
              <a:t>【</a:t>
            </a:r>
            <a:r>
              <a:rPr kumimoji="1" lang="ja-JP" altLang="en-US" sz="1200" dirty="0"/>
              <a:t>南海トラフ</a:t>
            </a:r>
            <a:r>
              <a:rPr kumimoji="1" lang="en-US" altLang="ja-JP" sz="1200" dirty="0"/>
              <a:t>】</a:t>
            </a:r>
            <a:r>
              <a:rPr kumimoji="1" lang="ja-JP" altLang="en-US" sz="1200" dirty="0"/>
              <a:t>で、液状化の予測対象とした地点の約</a:t>
            </a:r>
            <a:r>
              <a:rPr kumimoji="1" lang="en-US" altLang="ja-JP" sz="1200" dirty="0"/>
              <a:t>28%</a:t>
            </a:r>
            <a:r>
              <a:rPr kumimoji="1" lang="ja-JP" altLang="en-US" sz="1200" dirty="0"/>
              <a:t>を占めている。</a:t>
            </a:r>
            <a:endParaRPr kumimoji="1" lang="en-US" altLang="ja-JP" sz="1200" dirty="0"/>
          </a:p>
          <a:p>
            <a:pPr marL="84138" indent="-84138">
              <a:buFont typeface="Arial" panose="020B0604020202020204" pitchFamily="34" charset="0"/>
              <a:buChar char="•"/>
            </a:pPr>
            <a:r>
              <a:rPr kumimoji="1" lang="ja-JP" altLang="en-US" sz="1200" dirty="0"/>
              <a:t>直下型地震では</a:t>
            </a:r>
            <a:r>
              <a:rPr kumimoji="1" lang="en-US" altLang="ja-JP" sz="1200" dirty="0"/>
              <a:t>【</a:t>
            </a:r>
            <a:r>
              <a:rPr kumimoji="1" lang="ja-JP" altLang="en-US" sz="1200" dirty="0"/>
              <a:t>上町断層帯①</a:t>
            </a:r>
            <a:r>
              <a:rPr kumimoji="1" lang="en-US" altLang="ja-JP" sz="1200" dirty="0"/>
              <a:t>】</a:t>
            </a:r>
            <a:r>
              <a:rPr kumimoji="1" lang="ja-JP" altLang="en-US" sz="1200" dirty="0"/>
              <a:t>において「非常に激しい」とされる地点が約</a:t>
            </a:r>
            <a:r>
              <a:rPr kumimoji="1" lang="en-US" altLang="ja-JP" sz="1200" dirty="0"/>
              <a:t>23%</a:t>
            </a:r>
            <a:r>
              <a:rPr kumimoji="1" lang="ja-JP" altLang="en-US" sz="1200" dirty="0"/>
              <a:t>となった。上町断層帯は、②においても、液状化危険度が「やや激しい」以上となる地点が多く、他の地震（断層帯）よりも液状化によるリスクが大きい地震であると言える。</a:t>
            </a:r>
            <a:endParaRPr kumimoji="1" lang="en-US" altLang="ja-JP" sz="1200" dirty="0"/>
          </a:p>
        </p:txBody>
      </p:sp>
      <p:sp>
        <p:nvSpPr>
          <p:cNvPr id="2" name="四角形: 角を丸くする 4">
            <a:extLst>
              <a:ext uri="{FF2B5EF4-FFF2-40B4-BE49-F238E27FC236}">
                <a16:creationId xmlns:a16="http://schemas.microsoft.com/office/drawing/2014/main" id="{5149A92B-03CA-A02F-B209-A6DC77663F34}"/>
              </a:ext>
            </a:extLst>
          </p:cNvPr>
          <p:cNvSpPr/>
          <p:nvPr/>
        </p:nvSpPr>
        <p:spPr>
          <a:xfrm>
            <a:off x="295277" y="885764"/>
            <a:ext cx="8511839" cy="505929"/>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600" dirty="0"/>
              <a:t>被害想定の基礎となる液状化の予測結果について示す。</a:t>
            </a:r>
          </a:p>
        </p:txBody>
      </p:sp>
      <p:sp>
        <p:nvSpPr>
          <p:cNvPr id="3" name="テキスト ボックス 2">
            <a:extLst>
              <a:ext uri="{FF2B5EF4-FFF2-40B4-BE49-F238E27FC236}">
                <a16:creationId xmlns:a16="http://schemas.microsoft.com/office/drawing/2014/main" id="{97478974-9B7B-4CF4-0969-D9276F8BA9DF}"/>
              </a:ext>
            </a:extLst>
          </p:cNvPr>
          <p:cNvSpPr txBox="1"/>
          <p:nvPr/>
        </p:nvSpPr>
        <p:spPr>
          <a:xfrm>
            <a:off x="295277" y="6194866"/>
            <a:ext cx="8460000" cy="430887"/>
          </a:xfrm>
          <a:prstGeom prst="rect">
            <a:avLst/>
          </a:prstGeom>
          <a:noFill/>
          <a:ln>
            <a:noFill/>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大阪府の面積を約</a:t>
            </a:r>
            <a:r>
              <a:rPr lang="en-US" altLang="ja-JP" sz="1050" dirty="0">
                <a:latin typeface="メイリオ" panose="020B0604030504040204" pitchFamily="50" charset="-128"/>
                <a:ea typeface="メイリオ" panose="020B0604030504040204" pitchFamily="50" charset="-128"/>
              </a:rPr>
              <a:t>1905km</a:t>
            </a:r>
            <a:r>
              <a:rPr lang="en-US" altLang="ja-JP" sz="1050" baseline="3000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として算定　</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大阪市の面積は約</a:t>
            </a:r>
            <a:r>
              <a:rPr lang="en-US" altLang="ja-JP" sz="1050" dirty="0">
                <a:latin typeface="メイリオ" panose="020B0604030504040204" pitchFamily="50" charset="-128"/>
                <a:ea typeface="メイリオ" panose="020B0604030504040204" pitchFamily="50" charset="-128"/>
              </a:rPr>
              <a:t>223km</a:t>
            </a:r>
            <a:r>
              <a:rPr lang="en-US" altLang="ja-JP" sz="1050" baseline="30000" dirty="0">
                <a:latin typeface="メイリオ" panose="020B0604030504040204" pitchFamily="50" charset="-128"/>
                <a:ea typeface="メイリオ" panose="020B0604030504040204" pitchFamily="50" charset="-128"/>
              </a:rPr>
              <a:t>2</a:t>
            </a: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面積率は、液状化の予測対象とした面積（</a:t>
            </a:r>
            <a:r>
              <a:rPr lang="en-US" altLang="ja-JP" sz="1050" dirty="0">
                <a:latin typeface="メイリオ" panose="020B0604030504040204" pitchFamily="50" charset="-128"/>
                <a:ea typeface="メイリオ" panose="020B0604030504040204" pitchFamily="50" charset="-128"/>
              </a:rPr>
              <a:t>656km</a:t>
            </a:r>
            <a:r>
              <a:rPr lang="en-US" altLang="ja-JP" sz="1050" baseline="3000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）に対する割合</a:t>
            </a:r>
          </a:p>
        </p:txBody>
      </p:sp>
    </p:spTree>
    <p:extLst>
      <p:ext uri="{BB962C8B-B14F-4D97-AF65-F5344CB8AC3E}">
        <p14:creationId xmlns:p14="http://schemas.microsoft.com/office/powerpoint/2010/main" val="307081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B9DC4-DD25-26B7-F1D5-188EB4A5A869}"/>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B80C80FD-6310-9BE5-F008-97B79871B0FD}"/>
              </a:ext>
            </a:extLst>
          </p:cNvPr>
          <p:cNvSpPr>
            <a:spLocks noGrp="1"/>
          </p:cNvSpPr>
          <p:nvPr>
            <p:ph type="title"/>
          </p:nvPr>
        </p:nvSpPr>
        <p:spPr/>
        <p:txBody>
          <a:bodyPr>
            <a:normAutofit/>
          </a:bodyPr>
          <a:lstStyle/>
          <a:p>
            <a:r>
              <a:rPr lang="ja-JP" altLang="en-US" dirty="0"/>
              <a:t>２．液状化予測結果</a:t>
            </a:r>
            <a:endParaRPr kumimoji="1" lang="ja-JP" altLang="en-US" sz="1800" dirty="0"/>
          </a:p>
        </p:txBody>
      </p:sp>
      <p:sp>
        <p:nvSpPr>
          <p:cNvPr id="15" name="スライド番号プレースホルダー 12">
            <a:extLst>
              <a:ext uri="{FF2B5EF4-FFF2-40B4-BE49-F238E27FC236}">
                <a16:creationId xmlns:a16="http://schemas.microsoft.com/office/drawing/2014/main" id="{F45EA227-D677-109F-C4D0-D28954512562}"/>
              </a:ext>
            </a:extLst>
          </p:cNvPr>
          <p:cNvSpPr>
            <a:spLocks noGrp="1"/>
          </p:cNvSpPr>
          <p:nvPr>
            <p:ph type="sldNum" sz="quarter" idx="12"/>
          </p:nvPr>
        </p:nvSpPr>
        <p:spPr/>
        <p:txBody>
          <a:bodyPr/>
          <a:lstStyle/>
          <a:p>
            <a:fld id="{DE8A6AB4-C314-4581-B2EB-142FADA2A072}" type="slidenum">
              <a:rPr lang="ja-JP" altLang="en-US" smtClean="0"/>
              <a:pPr/>
              <a:t>6</a:t>
            </a:fld>
            <a:endParaRPr lang="ja-JP" altLang="en-US" dirty="0"/>
          </a:p>
        </p:txBody>
      </p:sp>
      <p:sp>
        <p:nvSpPr>
          <p:cNvPr id="17" name="角丸四角形 16">
            <a:extLst>
              <a:ext uri="{FF2B5EF4-FFF2-40B4-BE49-F238E27FC236}">
                <a16:creationId xmlns:a16="http://schemas.microsoft.com/office/drawing/2014/main" id="{55408B25-DAD9-D7D0-AC46-3537C84E47D5}"/>
              </a:ext>
            </a:extLst>
          </p:cNvPr>
          <p:cNvSpPr/>
          <p:nvPr/>
        </p:nvSpPr>
        <p:spPr>
          <a:xfrm>
            <a:off x="103802" y="477769"/>
            <a:ext cx="2210773"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液状化危険度の予測結果</a:t>
            </a:r>
          </a:p>
        </p:txBody>
      </p:sp>
      <p:sp>
        <p:nvSpPr>
          <p:cNvPr id="12" name="角丸四角形 73">
            <a:extLst>
              <a:ext uri="{FF2B5EF4-FFF2-40B4-BE49-F238E27FC236}">
                <a16:creationId xmlns:a16="http://schemas.microsoft.com/office/drawing/2014/main" id="{36659D6D-C815-5BDD-D74F-3C95161F1C5C}"/>
              </a:ext>
            </a:extLst>
          </p:cNvPr>
          <p:cNvSpPr/>
          <p:nvPr/>
        </p:nvSpPr>
        <p:spPr>
          <a:xfrm>
            <a:off x="3200400" y="1058400"/>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南海トラフ</a:t>
            </a:r>
          </a:p>
        </p:txBody>
      </p:sp>
      <p:sp>
        <p:nvSpPr>
          <p:cNvPr id="4" name="テキスト ボックス 3">
            <a:extLst>
              <a:ext uri="{FF2B5EF4-FFF2-40B4-BE49-F238E27FC236}">
                <a16:creationId xmlns:a16="http://schemas.microsoft.com/office/drawing/2014/main" id="{1C198E18-83EB-42BD-244B-EE06E5B61414}"/>
              </a:ext>
            </a:extLst>
          </p:cNvPr>
          <p:cNvSpPr txBox="1"/>
          <p:nvPr/>
        </p:nvSpPr>
        <p:spPr>
          <a:xfrm>
            <a:off x="2715793" y="5387304"/>
            <a:ext cx="3855384" cy="769441"/>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dirty="0"/>
              <a:t>大阪市周辺～淀川流域、八尾市など、広い範囲で液状化危険度が「非常に高い」と想定された。</a:t>
            </a:r>
            <a:endParaRPr kumimoji="1" lang="en-US" altLang="ja-JP" sz="1100" dirty="0"/>
          </a:p>
          <a:p>
            <a:pPr marL="171450" indent="-171450">
              <a:buFont typeface="Wingdings" panose="05000000000000000000" pitchFamily="2" charset="2"/>
              <a:buChar char="l"/>
            </a:pPr>
            <a:r>
              <a:rPr kumimoji="1" lang="ja-JP" altLang="en-US" sz="1100" dirty="0"/>
              <a:t>他の地震と比較して、泉南部周辺でも液状化危険度がやや高く想定されている。</a:t>
            </a:r>
          </a:p>
        </p:txBody>
      </p:sp>
      <p:pic>
        <p:nvPicPr>
          <p:cNvPr id="5" name="図 4">
            <a:extLst>
              <a:ext uri="{FF2B5EF4-FFF2-40B4-BE49-F238E27FC236}">
                <a16:creationId xmlns:a16="http://schemas.microsoft.com/office/drawing/2014/main" id="{FD6763DE-0877-61F1-AE25-30623E654738}"/>
              </a:ext>
            </a:extLst>
          </p:cNvPr>
          <p:cNvPicPr>
            <a:picLocks noChangeAspect="1"/>
          </p:cNvPicPr>
          <p:nvPr/>
        </p:nvPicPr>
        <p:blipFill>
          <a:blip r:embed="rId3"/>
          <a:srcRect/>
          <a:stretch/>
        </p:blipFill>
        <p:spPr>
          <a:xfrm>
            <a:off x="3117600" y="1184401"/>
            <a:ext cx="2908799" cy="4212743"/>
          </a:xfrm>
          <a:prstGeom prst="rect">
            <a:avLst/>
          </a:prstGeom>
        </p:spPr>
      </p:pic>
    </p:spTree>
    <p:extLst>
      <p:ext uri="{BB962C8B-B14F-4D97-AF65-F5344CB8AC3E}">
        <p14:creationId xmlns:p14="http://schemas.microsoft.com/office/powerpoint/2010/main" val="244959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7DC83-006C-7CFA-FFF4-54DBDC7F1646}"/>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716051F3-57AB-6C5F-C575-ABCF2ED9BB07}"/>
              </a:ext>
            </a:extLst>
          </p:cNvPr>
          <p:cNvSpPr>
            <a:spLocks noGrp="1"/>
          </p:cNvSpPr>
          <p:nvPr>
            <p:ph type="title"/>
          </p:nvPr>
        </p:nvSpPr>
        <p:spPr/>
        <p:txBody>
          <a:bodyPr>
            <a:normAutofit/>
          </a:bodyPr>
          <a:lstStyle/>
          <a:p>
            <a:r>
              <a:rPr lang="ja-JP" altLang="en-US" dirty="0"/>
              <a:t>２．液状化予測結果</a:t>
            </a:r>
            <a:endParaRPr kumimoji="1" lang="ja-JP" altLang="en-US" sz="1800" dirty="0"/>
          </a:p>
        </p:txBody>
      </p:sp>
      <p:sp>
        <p:nvSpPr>
          <p:cNvPr id="15" name="スライド番号プレースホルダー 12">
            <a:extLst>
              <a:ext uri="{FF2B5EF4-FFF2-40B4-BE49-F238E27FC236}">
                <a16:creationId xmlns:a16="http://schemas.microsoft.com/office/drawing/2014/main" id="{53C757F9-575B-8DEF-4488-C5A9240C6334}"/>
              </a:ext>
            </a:extLst>
          </p:cNvPr>
          <p:cNvSpPr>
            <a:spLocks noGrp="1"/>
          </p:cNvSpPr>
          <p:nvPr>
            <p:ph type="sldNum" sz="quarter" idx="12"/>
          </p:nvPr>
        </p:nvSpPr>
        <p:spPr/>
        <p:txBody>
          <a:bodyPr/>
          <a:lstStyle/>
          <a:p>
            <a:fld id="{DE8A6AB4-C314-4581-B2EB-142FADA2A072}" type="slidenum">
              <a:rPr lang="ja-JP" altLang="en-US" smtClean="0"/>
              <a:pPr/>
              <a:t>7</a:t>
            </a:fld>
            <a:endParaRPr lang="ja-JP" altLang="en-US" dirty="0"/>
          </a:p>
        </p:txBody>
      </p:sp>
      <p:sp>
        <p:nvSpPr>
          <p:cNvPr id="17" name="角丸四角形 16">
            <a:extLst>
              <a:ext uri="{FF2B5EF4-FFF2-40B4-BE49-F238E27FC236}">
                <a16:creationId xmlns:a16="http://schemas.microsoft.com/office/drawing/2014/main" id="{E6DBA7ED-EFAF-E7E8-70EF-09249A6A9571}"/>
              </a:ext>
            </a:extLst>
          </p:cNvPr>
          <p:cNvSpPr/>
          <p:nvPr/>
        </p:nvSpPr>
        <p:spPr>
          <a:xfrm>
            <a:off x="103802" y="477769"/>
            <a:ext cx="2210773"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液状化危険度の予測結果</a:t>
            </a:r>
          </a:p>
        </p:txBody>
      </p:sp>
      <p:pic>
        <p:nvPicPr>
          <p:cNvPr id="13" name="図 12">
            <a:extLst>
              <a:ext uri="{FF2B5EF4-FFF2-40B4-BE49-F238E27FC236}">
                <a16:creationId xmlns:a16="http://schemas.microsoft.com/office/drawing/2014/main" id="{111C5F0E-05DB-A272-D773-120F35B55B88}"/>
              </a:ext>
            </a:extLst>
          </p:cNvPr>
          <p:cNvPicPr>
            <a:picLocks noChangeAspect="1"/>
          </p:cNvPicPr>
          <p:nvPr/>
        </p:nvPicPr>
        <p:blipFill>
          <a:blip r:embed="rId3"/>
          <a:srcRect/>
          <a:stretch/>
        </p:blipFill>
        <p:spPr>
          <a:xfrm>
            <a:off x="1441200" y="1183717"/>
            <a:ext cx="2908799" cy="4212743"/>
          </a:xfrm>
          <a:prstGeom prst="rect">
            <a:avLst/>
          </a:prstGeom>
        </p:spPr>
      </p:pic>
      <p:pic>
        <p:nvPicPr>
          <p:cNvPr id="21" name="図 20">
            <a:extLst>
              <a:ext uri="{FF2B5EF4-FFF2-40B4-BE49-F238E27FC236}">
                <a16:creationId xmlns:a16="http://schemas.microsoft.com/office/drawing/2014/main" id="{07527A68-6376-F897-7128-7257AEB34CCD}"/>
              </a:ext>
            </a:extLst>
          </p:cNvPr>
          <p:cNvPicPr>
            <a:picLocks noChangeAspect="1"/>
          </p:cNvPicPr>
          <p:nvPr/>
        </p:nvPicPr>
        <p:blipFill>
          <a:blip r:embed="rId4"/>
          <a:srcRect/>
          <a:stretch/>
        </p:blipFill>
        <p:spPr>
          <a:xfrm>
            <a:off x="4794003" y="1183717"/>
            <a:ext cx="2908799" cy="4212743"/>
          </a:xfrm>
          <a:prstGeom prst="rect">
            <a:avLst/>
          </a:prstGeom>
        </p:spPr>
      </p:pic>
      <p:sp>
        <p:nvSpPr>
          <p:cNvPr id="23" name="角丸四角形 73">
            <a:extLst>
              <a:ext uri="{FF2B5EF4-FFF2-40B4-BE49-F238E27FC236}">
                <a16:creationId xmlns:a16="http://schemas.microsoft.com/office/drawing/2014/main" id="{D56DE277-8E2D-36BD-E457-D8BC2CDEDABF}"/>
              </a:ext>
            </a:extLst>
          </p:cNvPr>
          <p:cNvSpPr/>
          <p:nvPr/>
        </p:nvSpPr>
        <p:spPr>
          <a:xfrm>
            <a:off x="1524422" y="1058106"/>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上町断層帯①</a:t>
            </a:r>
          </a:p>
        </p:txBody>
      </p:sp>
      <p:sp>
        <p:nvSpPr>
          <p:cNvPr id="26" name="角丸四角形 73">
            <a:extLst>
              <a:ext uri="{FF2B5EF4-FFF2-40B4-BE49-F238E27FC236}">
                <a16:creationId xmlns:a16="http://schemas.microsoft.com/office/drawing/2014/main" id="{BE1CC9A9-7667-991B-9A1E-1A704D4A4E10}"/>
              </a:ext>
            </a:extLst>
          </p:cNvPr>
          <p:cNvSpPr/>
          <p:nvPr/>
        </p:nvSpPr>
        <p:spPr>
          <a:xfrm>
            <a:off x="4830535" y="1067320"/>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上町断層帯②</a:t>
            </a:r>
          </a:p>
        </p:txBody>
      </p:sp>
      <p:sp>
        <p:nvSpPr>
          <p:cNvPr id="28" name="テキスト ボックス 27">
            <a:extLst>
              <a:ext uri="{FF2B5EF4-FFF2-40B4-BE49-F238E27FC236}">
                <a16:creationId xmlns:a16="http://schemas.microsoft.com/office/drawing/2014/main" id="{5E9E7EB8-0659-0269-550E-A08971FF9310}"/>
              </a:ext>
            </a:extLst>
          </p:cNvPr>
          <p:cNvSpPr txBox="1"/>
          <p:nvPr/>
        </p:nvSpPr>
        <p:spPr>
          <a:xfrm>
            <a:off x="1524422" y="5340570"/>
            <a:ext cx="2775119" cy="769441"/>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dirty="0"/>
              <a:t>上町断層帯①と同等の傾向であるが、岸和田市、泉佐野市の沿岸域まで液状化危険度が「非常に激しい」とされる地域が広がっている。</a:t>
            </a:r>
          </a:p>
        </p:txBody>
      </p:sp>
      <p:sp>
        <p:nvSpPr>
          <p:cNvPr id="3" name="テキスト ボックス 2">
            <a:extLst>
              <a:ext uri="{FF2B5EF4-FFF2-40B4-BE49-F238E27FC236}">
                <a16:creationId xmlns:a16="http://schemas.microsoft.com/office/drawing/2014/main" id="{1BD82F84-7326-C69C-D053-7969E05525EB}"/>
              </a:ext>
            </a:extLst>
          </p:cNvPr>
          <p:cNvSpPr txBox="1"/>
          <p:nvPr/>
        </p:nvSpPr>
        <p:spPr>
          <a:xfrm>
            <a:off x="4826766" y="5340569"/>
            <a:ext cx="2775119" cy="1107996"/>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dirty="0"/>
              <a:t>上町断層帯①②と比較して、大阪市以北の淀川流域における液状化危険度はやや低下する。</a:t>
            </a:r>
            <a:endParaRPr kumimoji="1" lang="en-US" altLang="ja-JP" sz="1100" dirty="0"/>
          </a:p>
          <a:p>
            <a:pPr marL="171450" indent="-171450">
              <a:buFont typeface="Wingdings" panose="05000000000000000000" pitchFamily="2" charset="2"/>
              <a:buChar char="l"/>
            </a:pPr>
            <a:r>
              <a:rPr kumimoji="1" lang="ja-JP" altLang="en-US" sz="1100" dirty="0"/>
              <a:t>一方で、泉大津市以南～泉南地域にかけて「非常に激しい」と想定される地点が多く生じている。</a:t>
            </a:r>
          </a:p>
        </p:txBody>
      </p:sp>
    </p:spTree>
    <p:extLst>
      <p:ext uri="{BB962C8B-B14F-4D97-AF65-F5344CB8AC3E}">
        <p14:creationId xmlns:p14="http://schemas.microsoft.com/office/powerpoint/2010/main" val="37604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42924-E662-12AE-6651-7169C44B81D0}"/>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2604E9B0-F41B-7A28-9F16-6A93406BBC51}"/>
              </a:ext>
            </a:extLst>
          </p:cNvPr>
          <p:cNvPicPr>
            <a:picLocks noChangeAspect="1"/>
          </p:cNvPicPr>
          <p:nvPr/>
        </p:nvPicPr>
        <p:blipFill>
          <a:blip r:embed="rId3"/>
          <a:srcRect/>
          <a:stretch/>
        </p:blipFill>
        <p:spPr>
          <a:xfrm>
            <a:off x="195946" y="1183717"/>
            <a:ext cx="2908799" cy="4212743"/>
          </a:xfrm>
          <a:prstGeom prst="rect">
            <a:avLst/>
          </a:prstGeom>
        </p:spPr>
      </p:pic>
      <p:pic>
        <p:nvPicPr>
          <p:cNvPr id="5" name="図 4">
            <a:extLst>
              <a:ext uri="{FF2B5EF4-FFF2-40B4-BE49-F238E27FC236}">
                <a16:creationId xmlns:a16="http://schemas.microsoft.com/office/drawing/2014/main" id="{E187B5EA-78D8-7ECF-13F7-1D7B858799F5}"/>
              </a:ext>
            </a:extLst>
          </p:cNvPr>
          <p:cNvPicPr>
            <a:picLocks noChangeAspect="1"/>
          </p:cNvPicPr>
          <p:nvPr/>
        </p:nvPicPr>
        <p:blipFill>
          <a:blip r:embed="rId4"/>
          <a:srcRect/>
          <a:stretch/>
        </p:blipFill>
        <p:spPr>
          <a:xfrm>
            <a:off x="3117600" y="1183717"/>
            <a:ext cx="2908799" cy="4212743"/>
          </a:xfrm>
          <a:prstGeom prst="rect">
            <a:avLst/>
          </a:prstGeom>
        </p:spPr>
      </p:pic>
      <p:pic>
        <p:nvPicPr>
          <p:cNvPr id="7" name="図 6">
            <a:extLst>
              <a:ext uri="{FF2B5EF4-FFF2-40B4-BE49-F238E27FC236}">
                <a16:creationId xmlns:a16="http://schemas.microsoft.com/office/drawing/2014/main" id="{CFA545A8-B200-F3A0-9D96-D7555224C953}"/>
              </a:ext>
            </a:extLst>
          </p:cNvPr>
          <p:cNvPicPr>
            <a:picLocks noChangeAspect="1"/>
          </p:cNvPicPr>
          <p:nvPr/>
        </p:nvPicPr>
        <p:blipFill>
          <a:blip r:embed="rId5"/>
          <a:srcRect/>
          <a:stretch/>
        </p:blipFill>
        <p:spPr>
          <a:xfrm>
            <a:off x="6039254" y="1183717"/>
            <a:ext cx="2908799" cy="4212743"/>
          </a:xfrm>
          <a:prstGeom prst="rect">
            <a:avLst/>
          </a:prstGeom>
        </p:spPr>
      </p:pic>
      <p:sp>
        <p:nvSpPr>
          <p:cNvPr id="11" name="タイトル 3">
            <a:extLst>
              <a:ext uri="{FF2B5EF4-FFF2-40B4-BE49-F238E27FC236}">
                <a16:creationId xmlns:a16="http://schemas.microsoft.com/office/drawing/2014/main" id="{F3B199CF-5AA8-5D26-9121-3419B53051AB}"/>
              </a:ext>
            </a:extLst>
          </p:cNvPr>
          <p:cNvSpPr>
            <a:spLocks noGrp="1"/>
          </p:cNvSpPr>
          <p:nvPr>
            <p:ph type="title"/>
          </p:nvPr>
        </p:nvSpPr>
        <p:spPr/>
        <p:txBody>
          <a:bodyPr>
            <a:normAutofit/>
          </a:bodyPr>
          <a:lstStyle/>
          <a:p>
            <a:r>
              <a:rPr lang="ja-JP" altLang="en-US" dirty="0"/>
              <a:t>２．液状化予測結果</a:t>
            </a:r>
            <a:endParaRPr kumimoji="1" lang="ja-JP" altLang="en-US" sz="1800" dirty="0"/>
          </a:p>
        </p:txBody>
      </p:sp>
      <p:sp>
        <p:nvSpPr>
          <p:cNvPr id="15" name="スライド番号プレースホルダー 12">
            <a:extLst>
              <a:ext uri="{FF2B5EF4-FFF2-40B4-BE49-F238E27FC236}">
                <a16:creationId xmlns:a16="http://schemas.microsoft.com/office/drawing/2014/main" id="{0F0344DF-EAD0-F286-9A25-5E89E37CF1BA}"/>
              </a:ext>
            </a:extLst>
          </p:cNvPr>
          <p:cNvSpPr>
            <a:spLocks noGrp="1"/>
          </p:cNvSpPr>
          <p:nvPr>
            <p:ph type="sldNum" sz="quarter" idx="12"/>
          </p:nvPr>
        </p:nvSpPr>
        <p:spPr/>
        <p:txBody>
          <a:bodyPr/>
          <a:lstStyle/>
          <a:p>
            <a:fld id="{DE8A6AB4-C314-4581-B2EB-142FADA2A072}" type="slidenum">
              <a:rPr lang="ja-JP" altLang="en-US" smtClean="0"/>
              <a:pPr/>
              <a:t>8</a:t>
            </a:fld>
            <a:endParaRPr lang="ja-JP" altLang="en-US" dirty="0"/>
          </a:p>
        </p:txBody>
      </p:sp>
      <p:sp>
        <p:nvSpPr>
          <p:cNvPr id="17" name="角丸四角形 16">
            <a:extLst>
              <a:ext uri="{FF2B5EF4-FFF2-40B4-BE49-F238E27FC236}">
                <a16:creationId xmlns:a16="http://schemas.microsoft.com/office/drawing/2014/main" id="{0356B230-9AFA-4ED9-37DF-BD21B91056A8}"/>
              </a:ext>
            </a:extLst>
          </p:cNvPr>
          <p:cNvSpPr/>
          <p:nvPr/>
        </p:nvSpPr>
        <p:spPr>
          <a:xfrm>
            <a:off x="103802" y="477769"/>
            <a:ext cx="2210773"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液状化危険度の予測結果</a:t>
            </a:r>
          </a:p>
        </p:txBody>
      </p:sp>
      <p:sp>
        <p:nvSpPr>
          <p:cNvPr id="22" name="角丸四角形 73">
            <a:extLst>
              <a:ext uri="{FF2B5EF4-FFF2-40B4-BE49-F238E27FC236}">
                <a16:creationId xmlns:a16="http://schemas.microsoft.com/office/drawing/2014/main" id="{E2900398-068C-E1E5-6D13-AB096C98BC03}"/>
              </a:ext>
            </a:extLst>
          </p:cNvPr>
          <p:cNvSpPr/>
          <p:nvPr/>
        </p:nvSpPr>
        <p:spPr>
          <a:xfrm>
            <a:off x="259259" y="1067320"/>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生駒断層帯</a:t>
            </a:r>
          </a:p>
        </p:txBody>
      </p:sp>
      <p:sp>
        <p:nvSpPr>
          <p:cNvPr id="23" name="角丸四角形 73">
            <a:extLst>
              <a:ext uri="{FF2B5EF4-FFF2-40B4-BE49-F238E27FC236}">
                <a16:creationId xmlns:a16="http://schemas.microsoft.com/office/drawing/2014/main" id="{78A68935-75BE-2BFD-9DAD-153ECC57A89C}"/>
              </a:ext>
            </a:extLst>
          </p:cNvPr>
          <p:cNvSpPr/>
          <p:nvPr/>
        </p:nvSpPr>
        <p:spPr>
          <a:xfrm>
            <a:off x="3200822" y="1058106"/>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有馬高槻断層帯</a:t>
            </a:r>
          </a:p>
        </p:txBody>
      </p:sp>
      <p:sp>
        <p:nvSpPr>
          <p:cNvPr id="26" name="角丸四角形 73">
            <a:extLst>
              <a:ext uri="{FF2B5EF4-FFF2-40B4-BE49-F238E27FC236}">
                <a16:creationId xmlns:a16="http://schemas.microsoft.com/office/drawing/2014/main" id="{D4D2245C-DED7-A10B-DF21-3F1312A835A9}"/>
              </a:ext>
            </a:extLst>
          </p:cNvPr>
          <p:cNvSpPr/>
          <p:nvPr/>
        </p:nvSpPr>
        <p:spPr>
          <a:xfrm>
            <a:off x="6075786" y="1067320"/>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中央構造線断層帯</a:t>
            </a:r>
          </a:p>
        </p:txBody>
      </p:sp>
      <p:sp>
        <p:nvSpPr>
          <p:cNvPr id="14" name="テキスト ボックス 13">
            <a:extLst>
              <a:ext uri="{FF2B5EF4-FFF2-40B4-BE49-F238E27FC236}">
                <a16:creationId xmlns:a16="http://schemas.microsoft.com/office/drawing/2014/main" id="{7A204871-C097-BDF1-568C-D165AC5F5F3A}"/>
              </a:ext>
            </a:extLst>
          </p:cNvPr>
          <p:cNvSpPr txBox="1"/>
          <p:nvPr/>
        </p:nvSpPr>
        <p:spPr>
          <a:xfrm>
            <a:off x="259259" y="5330534"/>
            <a:ext cx="2785599" cy="938719"/>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dirty="0"/>
              <a:t>大阪市から沿岸域では液状化危険度が「程度は小さい」～「やや激しい」とされる地点が多い。</a:t>
            </a:r>
            <a:endParaRPr kumimoji="1" lang="en-US" altLang="ja-JP" sz="1100" dirty="0"/>
          </a:p>
          <a:p>
            <a:pPr marL="171450" indent="-171450">
              <a:buFont typeface="Wingdings" panose="05000000000000000000" pitchFamily="2" charset="2"/>
              <a:buChar char="l"/>
            </a:pPr>
            <a:r>
              <a:rPr kumimoji="1" lang="ja-JP" altLang="en-US" sz="1100" dirty="0"/>
              <a:t>大阪市南部では「非常に激しい」とされる地点が比較的多く見られる。</a:t>
            </a:r>
          </a:p>
        </p:txBody>
      </p:sp>
      <p:sp>
        <p:nvSpPr>
          <p:cNvPr id="16" name="テキスト ボックス 15">
            <a:extLst>
              <a:ext uri="{FF2B5EF4-FFF2-40B4-BE49-F238E27FC236}">
                <a16:creationId xmlns:a16="http://schemas.microsoft.com/office/drawing/2014/main" id="{DCAED538-79A6-DB7A-B35A-0B0848A8DB89}"/>
              </a:ext>
            </a:extLst>
          </p:cNvPr>
          <p:cNvSpPr txBox="1"/>
          <p:nvPr/>
        </p:nvSpPr>
        <p:spPr>
          <a:xfrm>
            <a:off x="3168068" y="5330534"/>
            <a:ext cx="2785599" cy="769441"/>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dirty="0"/>
              <a:t>高槻市の淀川流域で液状化危険度が「非常に激しい」となる地点が多いと想定された。</a:t>
            </a:r>
            <a:endParaRPr kumimoji="1" lang="en-US" altLang="ja-JP" sz="1100" dirty="0"/>
          </a:p>
          <a:p>
            <a:pPr marL="171450" indent="-171450">
              <a:buFont typeface="Wingdings" panose="05000000000000000000" pitchFamily="2" charset="2"/>
              <a:buChar char="l"/>
            </a:pPr>
            <a:r>
              <a:rPr kumimoji="1" lang="ja-JP" altLang="en-US" sz="1100" dirty="0"/>
              <a:t>東大阪市～八尾市では「ほとんどなし」～「程度は小さい」が主となった。</a:t>
            </a:r>
          </a:p>
        </p:txBody>
      </p:sp>
      <p:sp>
        <p:nvSpPr>
          <p:cNvPr id="18" name="テキスト ボックス 17">
            <a:extLst>
              <a:ext uri="{FF2B5EF4-FFF2-40B4-BE49-F238E27FC236}">
                <a16:creationId xmlns:a16="http://schemas.microsoft.com/office/drawing/2014/main" id="{B255EC62-C74D-8D04-FC91-C1F7C5DFB6FD}"/>
              </a:ext>
            </a:extLst>
          </p:cNvPr>
          <p:cNvSpPr txBox="1"/>
          <p:nvPr/>
        </p:nvSpPr>
        <p:spPr>
          <a:xfrm>
            <a:off x="6041494" y="5345949"/>
            <a:ext cx="2785599" cy="769441"/>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dirty="0"/>
              <a:t>大阪市東住吉区以南で液状化危険度が「非常に激しい」と想定される地点が多い。</a:t>
            </a:r>
            <a:endParaRPr kumimoji="1" lang="en-US" altLang="ja-JP" sz="1100" dirty="0"/>
          </a:p>
          <a:p>
            <a:pPr marL="171450" indent="-171450">
              <a:buFont typeface="Wingdings" panose="05000000000000000000" pitchFamily="2" charset="2"/>
              <a:buChar char="l"/>
            </a:pPr>
            <a:r>
              <a:rPr kumimoji="1" lang="ja-JP" altLang="en-US" sz="1100" dirty="0"/>
              <a:t>高槻市など淀川周辺では「ほとんどなし」～「やや激しい」が多く想定された。</a:t>
            </a:r>
            <a:endParaRPr kumimoji="1" lang="en-US" altLang="ja-JP" sz="1100" dirty="0"/>
          </a:p>
        </p:txBody>
      </p:sp>
    </p:spTree>
    <p:extLst>
      <p:ext uri="{BB962C8B-B14F-4D97-AF65-F5344CB8AC3E}">
        <p14:creationId xmlns:p14="http://schemas.microsoft.com/office/powerpoint/2010/main" val="1126005711"/>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546A"/>
      </a:dk2>
      <a:lt2>
        <a:srgbClr val="E7E6E6"/>
      </a:lt2>
      <a:accent1>
        <a:srgbClr val="0000CC"/>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alpha val="50000"/>
          </a:srgbClr>
        </a:solidFill>
        <a:ln w="12700">
          <a:noFill/>
          <a:headEnd type="triangle"/>
          <a:tailEnd type="none"/>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12700">
          <a:tailEnd type="non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604"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656E101-1A56-41B6-9BE8-0066665F9350}">
  <we:reference id="wa200000113" version="1.0.0.0" store="ja-JP" storeType="OMEX"/>
  <we:alternateReferences>
    <we:reference id="WA20000011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EF686A963DC974EAA6C001AC047530C" ma:contentTypeVersion="14" ma:contentTypeDescription="新しいドキュメントを作成します。" ma:contentTypeScope="" ma:versionID="a1b81a4796804d6d99d61996169b65f5">
  <xsd:schema xmlns:xsd="http://www.w3.org/2001/XMLSchema" xmlns:xs="http://www.w3.org/2001/XMLSchema" xmlns:p="http://schemas.microsoft.com/office/2006/metadata/properties" xmlns:ns2="87227a4b-3d98-4409-9b58-39c72dcd56ea" xmlns:ns3="08eb2221-3c31-4ea1-ab60-d0e1851723d9" targetNamespace="http://schemas.microsoft.com/office/2006/metadata/properties" ma:root="true" ma:fieldsID="71308fbf992036c29bf11fe300f5e588" ns2:_="" ns3:_="">
    <xsd:import namespace="87227a4b-3d98-4409-9b58-39c72dcd56ea"/>
    <xsd:import namespace="08eb2221-3c31-4ea1-ab60-d0e1851723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227a4b-3d98-4409-9b58-39c72dcd5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e801979b-106c-4c7b-aeaf-b398830646b5"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eb2221-3c31-4ea1-ab60-d0e1851723d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17699161-78b9-4206-a29b-a3cfabb7e07c}" ma:internalName="TaxCatchAll" ma:showField="CatchAllData" ma:web="08eb2221-3c31-4ea1-ab60-d0e1851723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8eb2221-3c31-4ea1-ab60-d0e1851723d9" xsi:nil="true"/>
    <lcf76f155ced4ddcb4097134ff3c332f xmlns="87227a4b-3d98-4409-9b58-39c72dcd56ea">
      <Terms xmlns="http://schemas.microsoft.com/office/infopath/2007/PartnerControls"/>
    </lcf76f155ced4ddcb4097134ff3c332f>
    <SharedWithUsers xmlns="08eb2221-3c31-4ea1-ab60-d0e1851723d9">
      <UserInfo>
        <DisplayName>地震防災事業部 メンバー</DisplayName>
        <AccountId>8</AccountId>
        <AccountType/>
      </UserInfo>
    </SharedWithUsers>
  </documentManagement>
</p:properties>
</file>

<file path=customXml/itemProps1.xml><?xml version="1.0" encoding="utf-8"?>
<ds:datastoreItem xmlns:ds="http://schemas.openxmlformats.org/officeDocument/2006/customXml" ds:itemID="{B54366BF-F815-47D2-961A-5DE6CA3BCD4A}">
  <ds:schemaRefs>
    <ds:schemaRef ds:uri="08eb2221-3c31-4ea1-ab60-d0e1851723d9"/>
    <ds:schemaRef ds:uri="87227a4b-3d98-4409-9b58-39c72dcd56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337EAD-9F9C-4088-B8BB-C3C72AA7B88F}">
  <ds:schemaRefs>
    <ds:schemaRef ds:uri="http://schemas.microsoft.com/sharepoint/v3/contenttype/forms"/>
  </ds:schemaRefs>
</ds:datastoreItem>
</file>

<file path=customXml/itemProps3.xml><?xml version="1.0" encoding="utf-8"?>
<ds:datastoreItem xmlns:ds="http://schemas.openxmlformats.org/officeDocument/2006/customXml" ds:itemID="{2138DE6B-45DE-4AE9-8286-0514FF5BAE2D}">
  <ds:schemaRefs>
    <ds:schemaRef ds:uri="http://schemas.microsoft.com/office/2006/metadata/properties"/>
    <ds:schemaRef ds:uri="http://schemas.microsoft.com/office/2006/documentManagement/types"/>
    <ds:schemaRef ds:uri="http://purl.org/dc/dcmitype/"/>
    <ds:schemaRef ds:uri="87227a4b-3d98-4409-9b58-39c72dcd56ea"/>
    <ds:schemaRef ds:uri="08eb2221-3c31-4ea1-ab60-d0e1851723d9"/>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22491</TotalTime>
  <Words>1937</Words>
  <Application>Microsoft Office PowerPoint</Application>
  <PresentationFormat>画面に合わせる (4:3)</PresentationFormat>
  <Paragraphs>287</Paragraphs>
  <Slides>13</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Meiryo UI</vt:lpstr>
      <vt:lpstr>ＭＳ Ｐゴシック</vt:lpstr>
      <vt:lpstr>ＭＳ ゴシック</vt:lpstr>
      <vt:lpstr>メイリオ</vt:lpstr>
      <vt:lpstr>游ゴシック</vt:lpstr>
      <vt:lpstr>Arial</vt:lpstr>
      <vt:lpstr>Cambria Math</vt:lpstr>
      <vt:lpstr>Wingdings</vt:lpstr>
      <vt:lpstr>Office テーマ</vt:lpstr>
      <vt:lpstr>PowerPoint プレゼンテーション</vt:lpstr>
      <vt:lpstr>目次</vt:lpstr>
      <vt:lpstr>１．液状化予測について</vt:lpstr>
      <vt:lpstr>１．液状化予測について</vt:lpstr>
      <vt:lpstr>１．液状化予測について</vt:lpstr>
      <vt:lpstr>２．液状化予測結果</vt:lpstr>
      <vt:lpstr>２．液状化予測結果</vt:lpstr>
      <vt:lpstr>２．液状化予測結果</vt:lpstr>
      <vt:lpstr>２．液状化予測結果</vt:lpstr>
      <vt:lpstr>２．液状化予測結果</vt:lpstr>
      <vt:lpstr>２．液状化予測結果</vt:lpstr>
      <vt:lpstr>２．液状化予測結果</vt:lpstr>
      <vt:lpstr>３．液状化予測のまとめ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1795</cp:revision>
  <cp:lastPrinted>2025-12-03T10:26:46Z</cp:lastPrinted>
  <dcterms:created xsi:type="dcterms:W3CDTF">2023-04-14T08:08:46Z</dcterms:created>
  <dcterms:modified xsi:type="dcterms:W3CDTF">2025-12-03T11:42:39Z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0x0101007EF686A963DC974EAA6C001AC047530C</vt:lpwstr>
  </property>
  <property fmtid="{D5CDD505-2E9C-101B-9397-08002B2CF9AE}" pid="3" name="MediaServiceImageTags">
    <vt:lpwstr/>
  </property>
</Properties>
</file>