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60" r:id="rId1"/>
  </p:sldMasterIdLst>
  <p:notesMasterIdLst>
    <p:notesMasterId r:id="rId14"/>
  </p:notesMasterIdLst>
  <p:sldIdLst>
    <p:sldId id="928" r:id="rId2"/>
    <p:sldId id="931" r:id="rId3"/>
    <p:sldId id="933" r:id="rId4"/>
    <p:sldId id="936" r:id="rId5"/>
    <p:sldId id="257" r:id="rId6"/>
    <p:sldId id="935" r:id="rId7"/>
    <p:sldId id="404" r:id="rId8"/>
    <p:sldId id="268" r:id="rId9"/>
    <p:sldId id="270" r:id="rId10"/>
    <p:sldId id="274" r:id="rId11"/>
    <p:sldId id="264" r:id="rId12"/>
    <p:sldId id="418" r:id="rId13"/>
  </p:sldIdLst>
  <p:sldSz cx="9906000" cy="6858000" type="A4"/>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6600"/>
    <a:srgbClr val="FF00FF"/>
    <a:srgbClr val="4472C4"/>
    <a:srgbClr val="99CCFF"/>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575" autoAdjust="0"/>
    <p:restoredTop sz="94609" autoAdjust="0"/>
  </p:normalViewPr>
  <p:slideViewPr>
    <p:cSldViewPr snapToGrid="0">
      <p:cViewPr varScale="1">
        <p:scale>
          <a:sx n="115" d="100"/>
          <a:sy n="115" d="100"/>
        </p:scale>
        <p:origin x="116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8" y="0"/>
            <a:ext cx="2949575" cy="498475"/>
          </a:xfrm>
          <a:prstGeom prst="rect">
            <a:avLst/>
          </a:prstGeom>
        </p:spPr>
        <p:txBody>
          <a:bodyPr vert="horz" lIns="91440" tIns="45720" rIns="91440" bIns="45720" rtlCol="0"/>
          <a:lstStyle>
            <a:lvl1pPr algn="r">
              <a:defRPr sz="1200"/>
            </a:lvl1pPr>
          </a:lstStyle>
          <a:p>
            <a:fld id="{F88CA8DE-E527-4124-92F3-5C4BC128565E}" type="datetimeFigureOut">
              <a:rPr kumimoji="1" lang="ja-JP" altLang="en-US" smtClean="0"/>
              <a:t>2024/11/5</a:t>
            </a:fld>
            <a:endParaRPr kumimoji="1" lang="ja-JP" altLang="en-US"/>
          </a:p>
        </p:txBody>
      </p:sp>
      <p:sp>
        <p:nvSpPr>
          <p:cNvPr id="4" name="スライド イメージ プレースホルダー 3"/>
          <p:cNvSpPr>
            <a:spLocks noGrp="1" noRot="1" noChangeAspect="1"/>
          </p:cNvSpPr>
          <p:nvPr>
            <p:ph type="sldImg" idx="2"/>
          </p:nvPr>
        </p:nvSpPr>
        <p:spPr>
          <a:xfrm>
            <a:off x="981075" y="1243013"/>
            <a:ext cx="484505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1038" y="4783138"/>
            <a:ext cx="5445125" cy="3913187"/>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8" y="9440863"/>
            <a:ext cx="2949575" cy="498475"/>
          </a:xfrm>
          <a:prstGeom prst="rect">
            <a:avLst/>
          </a:prstGeom>
        </p:spPr>
        <p:txBody>
          <a:bodyPr vert="horz" lIns="91440" tIns="45720" rIns="91440" bIns="45720" rtlCol="0" anchor="b"/>
          <a:lstStyle>
            <a:lvl1pPr algn="r">
              <a:defRPr sz="1200"/>
            </a:lvl1pPr>
          </a:lstStyle>
          <a:p>
            <a:fld id="{BBFDB927-9417-45E6-93EC-808BA080D172}" type="slidenum">
              <a:rPr kumimoji="1" lang="ja-JP" altLang="en-US" smtClean="0"/>
              <a:t>‹#›</a:t>
            </a:fld>
            <a:endParaRPr kumimoji="1" lang="ja-JP" altLang="en-US"/>
          </a:p>
        </p:txBody>
      </p:sp>
    </p:spTree>
    <p:extLst>
      <p:ext uri="{BB962C8B-B14F-4D97-AF65-F5344CB8AC3E}">
        <p14:creationId xmlns:p14="http://schemas.microsoft.com/office/powerpoint/2010/main" val="7503152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2854FE45-C1FA-4751-A1B6-3DEE663DACED}" type="slidenum">
              <a:rPr lang="en-US" altLang="ja-JP" smtClean="0"/>
              <a:pPr>
                <a:defRPr/>
              </a:pPr>
              <a:t>0</a:t>
            </a:fld>
            <a:endParaRPr lang="en-US" altLang="ja-JP" dirty="0"/>
          </a:p>
        </p:txBody>
      </p:sp>
    </p:spTree>
    <p:extLst>
      <p:ext uri="{BB962C8B-B14F-4D97-AF65-F5344CB8AC3E}">
        <p14:creationId xmlns:p14="http://schemas.microsoft.com/office/powerpoint/2010/main" val="1799136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50027A9-7EC1-48D5-93FD-2C9BCCCF7E6C}" type="slidenum">
              <a:rPr lang="ja-JP" altLang="en-US" smtClean="0"/>
              <a:pPr>
                <a:defRPr/>
              </a:pPr>
              <a:t>3</a:t>
            </a:fld>
            <a:endParaRPr lang="en-US" altLang="ja-JP"/>
          </a:p>
        </p:txBody>
      </p:sp>
    </p:spTree>
    <p:extLst>
      <p:ext uri="{BB962C8B-B14F-4D97-AF65-F5344CB8AC3E}">
        <p14:creationId xmlns:p14="http://schemas.microsoft.com/office/powerpoint/2010/main" val="554118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5D09EB6-F18F-48A2-931C-0D6C3FBBE2B1}" type="slidenum">
              <a:rPr kumimoji="1" lang="ja-JP" altLang="en-US" smtClean="0"/>
              <a:t>6</a:t>
            </a:fld>
            <a:endParaRPr kumimoji="1" lang="ja-JP" altLang="en-US"/>
          </a:p>
        </p:txBody>
      </p:sp>
    </p:spTree>
    <p:extLst>
      <p:ext uri="{BB962C8B-B14F-4D97-AF65-F5344CB8AC3E}">
        <p14:creationId xmlns:p14="http://schemas.microsoft.com/office/powerpoint/2010/main" val="2712950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5D09EB6-F18F-48A2-931C-0D6C3FBBE2B1}" type="slidenum">
              <a:rPr kumimoji="1" lang="ja-JP" altLang="en-US" smtClean="0"/>
              <a:t>8</a:t>
            </a:fld>
            <a:endParaRPr kumimoji="1" lang="ja-JP" altLang="en-US"/>
          </a:p>
        </p:txBody>
      </p:sp>
    </p:spTree>
    <p:extLst>
      <p:ext uri="{BB962C8B-B14F-4D97-AF65-F5344CB8AC3E}">
        <p14:creationId xmlns:p14="http://schemas.microsoft.com/office/powerpoint/2010/main" val="1770717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5D09EB6-F18F-48A2-931C-0D6C3FBBE2B1}" type="slidenum">
              <a:rPr kumimoji="1" lang="ja-JP" altLang="en-US" smtClean="0"/>
              <a:t>11</a:t>
            </a:fld>
            <a:endParaRPr kumimoji="1" lang="ja-JP" altLang="en-US"/>
          </a:p>
        </p:txBody>
      </p:sp>
    </p:spTree>
    <p:extLst>
      <p:ext uri="{BB962C8B-B14F-4D97-AF65-F5344CB8AC3E}">
        <p14:creationId xmlns:p14="http://schemas.microsoft.com/office/powerpoint/2010/main" val="20094313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CBDFFCCD-03B1-4D3D-85CC-91DB43115083}" type="datetimeFigureOut">
              <a:rPr kumimoji="1" lang="ja-JP" altLang="en-US" smtClean="0"/>
              <a:t>2024/11/5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BA09C97-DC68-49CA-A58A-CBA3EEAEE1F3}" type="slidenum">
              <a:rPr kumimoji="1" lang="ja-JP" altLang="en-US" smtClean="0"/>
              <a:t>‹#›</a:t>
            </a:fld>
            <a:endParaRPr kumimoji="1" lang="ja-JP" altLang="en-US"/>
          </a:p>
        </p:txBody>
      </p:sp>
    </p:spTree>
    <p:extLst>
      <p:ext uri="{BB962C8B-B14F-4D97-AF65-F5344CB8AC3E}">
        <p14:creationId xmlns:p14="http://schemas.microsoft.com/office/powerpoint/2010/main" val="17419481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BDFFCCD-03B1-4D3D-85CC-91DB43115083}" type="datetimeFigureOut">
              <a:rPr kumimoji="1" lang="ja-JP" altLang="en-US" smtClean="0"/>
              <a:t>2024/11/5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BA09C97-DC68-49CA-A58A-CBA3EEAEE1F3}" type="slidenum">
              <a:rPr kumimoji="1" lang="ja-JP" altLang="en-US" smtClean="0"/>
              <a:t>‹#›</a:t>
            </a:fld>
            <a:endParaRPr kumimoji="1" lang="ja-JP" altLang="en-US"/>
          </a:p>
        </p:txBody>
      </p:sp>
    </p:spTree>
    <p:extLst>
      <p:ext uri="{BB962C8B-B14F-4D97-AF65-F5344CB8AC3E}">
        <p14:creationId xmlns:p14="http://schemas.microsoft.com/office/powerpoint/2010/main" val="2156923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BDFFCCD-03B1-4D3D-85CC-91DB43115083}" type="datetimeFigureOut">
              <a:rPr kumimoji="1" lang="ja-JP" altLang="en-US" smtClean="0"/>
              <a:t>2024/11/5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BA09C97-DC68-49CA-A58A-CBA3EEAEE1F3}" type="slidenum">
              <a:rPr kumimoji="1" lang="ja-JP" altLang="en-US" smtClean="0"/>
              <a:t>‹#›</a:t>
            </a:fld>
            <a:endParaRPr kumimoji="1" lang="ja-JP" altLang="en-US"/>
          </a:p>
        </p:txBody>
      </p:sp>
    </p:spTree>
    <p:extLst>
      <p:ext uri="{BB962C8B-B14F-4D97-AF65-F5344CB8AC3E}">
        <p14:creationId xmlns:p14="http://schemas.microsoft.com/office/powerpoint/2010/main" val="39027681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BDFFCCD-03B1-4D3D-85CC-91DB43115083}" type="datetimeFigureOut">
              <a:rPr kumimoji="1" lang="ja-JP" altLang="en-US" smtClean="0"/>
              <a:t>2024/11/5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BA09C97-DC68-49CA-A58A-CBA3EEAEE1F3}" type="slidenum">
              <a:rPr kumimoji="1" lang="ja-JP" altLang="en-US" smtClean="0"/>
              <a:t>‹#›</a:t>
            </a:fld>
            <a:endParaRPr kumimoji="1" lang="ja-JP" altLang="en-US"/>
          </a:p>
        </p:txBody>
      </p:sp>
    </p:spTree>
    <p:extLst>
      <p:ext uri="{BB962C8B-B14F-4D97-AF65-F5344CB8AC3E}">
        <p14:creationId xmlns:p14="http://schemas.microsoft.com/office/powerpoint/2010/main" val="3791889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CBDFFCCD-03B1-4D3D-85CC-91DB43115083}" type="datetimeFigureOut">
              <a:rPr kumimoji="1" lang="ja-JP" altLang="en-US" smtClean="0"/>
              <a:t>2024/11/5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BA09C97-DC68-49CA-A58A-CBA3EEAEE1F3}" type="slidenum">
              <a:rPr kumimoji="1" lang="ja-JP" altLang="en-US" smtClean="0"/>
              <a:t>‹#›</a:t>
            </a:fld>
            <a:endParaRPr kumimoji="1" lang="ja-JP" altLang="en-US"/>
          </a:p>
        </p:txBody>
      </p:sp>
    </p:spTree>
    <p:extLst>
      <p:ext uri="{BB962C8B-B14F-4D97-AF65-F5344CB8AC3E}">
        <p14:creationId xmlns:p14="http://schemas.microsoft.com/office/powerpoint/2010/main" val="912352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CBDFFCCD-03B1-4D3D-85CC-91DB43115083}" type="datetimeFigureOut">
              <a:rPr kumimoji="1" lang="ja-JP" altLang="en-US" smtClean="0"/>
              <a:t>2024/11/5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BA09C97-DC68-49CA-A58A-CBA3EEAEE1F3}" type="slidenum">
              <a:rPr kumimoji="1" lang="ja-JP" altLang="en-US" smtClean="0"/>
              <a:t>‹#›</a:t>
            </a:fld>
            <a:endParaRPr kumimoji="1" lang="ja-JP" altLang="en-US"/>
          </a:p>
        </p:txBody>
      </p:sp>
    </p:spTree>
    <p:extLst>
      <p:ext uri="{BB962C8B-B14F-4D97-AF65-F5344CB8AC3E}">
        <p14:creationId xmlns:p14="http://schemas.microsoft.com/office/powerpoint/2010/main" val="2910820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2329" y="2505075"/>
            <a:ext cx="419070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14913" y="2505075"/>
            <a:ext cx="4211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CBDFFCCD-03B1-4D3D-85CC-91DB43115083}" type="datetimeFigureOut">
              <a:rPr kumimoji="1" lang="ja-JP" altLang="en-US" smtClean="0"/>
              <a:t>2024/11/5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2BA09C97-DC68-49CA-A58A-CBA3EEAEE1F3}" type="slidenum">
              <a:rPr kumimoji="1" lang="ja-JP" altLang="en-US" smtClean="0"/>
              <a:t>‹#›</a:t>
            </a:fld>
            <a:endParaRPr kumimoji="1" lang="ja-JP" altLang="en-US"/>
          </a:p>
        </p:txBody>
      </p:sp>
    </p:spTree>
    <p:extLst>
      <p:ext uri="{BB962C8B-B14F-4D97-AF65-F5344CB8AC3E}">
        <p14:creationId xmlns:p14="http://schemas.microsoft.com/office/powerpoint/2010/main" val="1176080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CBDFFCCD-03B1-4D3D-85CC-91DB43115083}" type="datetimeFigureOut">
              <a:rPr kumimoji="1" lang="ja-JP" altLang="en-US" smtClean="0"/>
              <a:t>2024/11/5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2BA09C97-DC68-49CA-A58A-CBA3EEAEE1F3}" type="slidenum">
              <a:rPr kumimoji="1" lang="ja-JP" altLang="en-US" smtClean="0"/>
              <a:t>‹#›</a:t>
            </a:fld>
            <a:endParaRPr kumimoji="1" lang="ja-JP" altLang="en-US"/>
          </a:p>
        </p:txBody>
      </p:sp>
    </p:spTree>
    <p:extLst>
      <p:ext uri="{BB962C8B-B14F-4D97-AF65-F5344CB8AC3E}">
        <p14:creationId xmlns:p14="http://schemas.microsoft.com/office/powerpoint/2010/main" val="131685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DFFCCD-03B1-4D3D-85CC-91DB43115083}" type="datetimeFigureOut">
              <a:rPr kumimoji="1" lang="ja-JP" altLang="en-US" smtClean="0"/>
              <a:t>2024/11/5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2BA09C97-DC68-49CA-A58A-CBA3EEAEE1F3}" type="slidenum">
              <a:rPr kumimoji="1" lang="ja-JP" altLang="en-US" smtClean="0"/>
              <a:t>‹#›</a:t>
            </a:fld>
            <a:endParaRPr kumimoji="1" lang="ja-JP" altLang="en-US"/>
          </a:p>
        </p:txBody>
      </p:sp>
    </p:spTree>
    <p:extLst>
      <p:ext uri="{BB962C8B-B14F-4D97-AF65-F5344CB8AC3E}">
        <p14:creationId xmlns:p14="http://schemas.microsoft.com/office/powerpoint/2010/main" val="29207444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BDFFCCD-03B1-4D3D-85CC-91DB43115083}" type="datetimeFigureOut">
              <a:rPr kumimoji="1" lang="ja-JP" altLang="en-US" smtClean="0"/>
              <a:t>2024/11/5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BA09C97-DC68-49CA-A58A-CBA3EEAEE1F3}" type="slidenum">
              <a:rPr kumimoji="1" lang="ja-JP" altLang="en-US" smtClean="0"/>
              <a:t>‹#›</a:t>
            </a:fld>
            <a:endParaRPr kumimoji="1" lang="ja-JP" altLang="en-US"/>
          </a:p>
        </p:txBody>
      </p:sp>
    </p:spTree>
    <p:extLst>
      <p:ext uri="{BB962C8B-B14F-4D97-AF65-F5344CB8AC3E}">
        <p14:creationId xmlns:p14="http://schemas.microsoft.com/office/powerpoint/2010/main" val="1697839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BDFFCCD-03B1-4D3D-85CC-91DB43115083}" type="datetimeFigureOut">
              <a:rPr kumimoji="1" lang="ja-JP" altLang="en-US" smtClean="0"/>
              <a:t>2024/11/5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BA09C97-DC68-49CA-A58A-CBA3EEAEE1F3}" type="slidenum">
              <a:rPr kumimoji="1" lang="ja-JP" altLang="en-US" smtClean="0"/>
              <a:t>‹#›</a:t>
            </a:fld>
            <a:endParaRPr kumimoji="1" lang="ja-JP" altLang="en-US"/>
          </a:p>
        </p:txBody>
      </p:sp>
    </p:spTree>
    <p:extLst>
      <p:ext uri="{BB962C8B-B14F-4D97-AF65-F5344CB8AC3E}">
        <p14:creationId xmlns:p14="http://schemas.microsoft.com/office/powerpoint/2010/main" val="20059191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DFFCCD-03B1-4D3D-85CC-91DB43115083}" type="datetimeFigureOut">
              <a:rPr kumimoji="1" lang="ja-JP" altLang="en-US" smtClean="0"/>
              <a:t>2024/11/5</a:t>
            </a:fld>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A09C97-DC68-49CA-A58A-CBA3EEAEE1F3}" type="slidenum">
              <a:rPr kumimoji="1" lang="ja-JP" altLang="en-US" smtClean="0"/>
              <a:t>‹#›</a:t>
            </a:fld>
            <a:endParaRPr kumimoji="1" lang="ja-JP" altLang="en-US"/>
          </a:p>
        </p:txBody>
      </p:sp>
    </p:spTree>
    <p:extLst>
      <p:ext uri="{BB962C8B-B14F-4D97-AF65-F5344CB8AC3E}">
        <p14:creationId xmlns:p14="http://schemas.microsoft.com/office/powerpoint/2010/main" val="35443495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9.emf"/><Relationship Id="rId4" Type="http://schemas.openxmlformats.org/officeDocument/2006/relationships/image" Target="../media/image8.emf"/></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1999129" y="2388549"/>
            <a:ext cx="5907742" cy="527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770" tIns="47886" rIns="95770" bIns="47886" numCol="1" anchor="ctr" anchorCtr="0" compatLnSpc="1">
            <a:prstTxWarp prst="textNoShape">
              <a:avLst/>
            </a:prstTxWarp>
            <a:spAutoFit/>
          </a:bodyPr>
          <a:lstStyle>
            <a:lvl1pPr algn="ctr" defTabSz="957263" rtl="0" eaLnBrk="0" fontAlgn="base" hangingPunct="0">
              <a:spcBef>
                <a:spcPct val="0"/>
              </a:spcBef>
              <a:spcAft>
                <a:spcPct val="0"/>
              </a:spcAft>
              <a:defRPr kumimoji="1" sz="4600">
                <a:solidFill>
                  <a:schemeClr val="tx2"/>
                </a:solidFill>
                <a:latin typeface="+mj-lt"/>
                <a:ea typeface="+mj-ea"/>
                <a:cs typeface="+mj-cs"/>
              </a:defRPr>
            </a:lvl1pPr>
            <a:lvl2pPr algn="ctr" defTabSz="957263" rtl="0" eaLnBrk="0" fontAlgn="base" hangingPunct="0">
              <a:spcBef>
                <a:spcPct val="0"/>
              </a:spcBef>
              <a:spcAft>
                <a:spcPct val="0"/>
              </a:spcAft>
              <a:defRPr kumimoji="1" sz="4600">
                <a:solidFill>
                  <a:schemeClr val="tx2"/>
                </a:solidFill>
                <a:latin typeface="Arial" charset="0"/>
                <a:ea typeface="ＭＳ Ｐゴシック" pitchFamily="50" charset="-128"/>
              </a:defRPr>
            </a:lvl2pPr>
            <a:lvl3pPr algn="ctr" defTabSz="957263" rtl="0" eaLnBrk="0" fontAlgn="base" hangingPunct="0">
              <a:spcBef>
                <a:spcPct val="0"/>
              </a:spcBef>
              <a:spcAft>
                <a:spcPct val="0"/>
              </a:spcAft>
              <a:defRPr kumimoji="1" sz="4600">
                <a:solidFill>
                  <a:schemeClr val="tx2"/>
                </a:solidFill>
                <a:latin typeface="Arial" charset="0"/>
                <a:ea typeface="ＭＳ Ｐゴシック" pitchFamily="50" charset="-128"/>
              </a:defRPr>
            </a:lvl3pPr>
            <a:lvl4pPr algn="ctr" defTabSz="957263" rtl="0" eaLnBrk="0" fontAlgn="base" hangingPunct="0">
              <a:spcBef>
                <a:spcPct val="0"/>
              </a:spcBef>
              <a:spcAft>
                <a:spcPct val="0"/>
              </a:spcAft>
              <a:defRPr kumimoji="1" sz="4600">
                <a:solidFill>
                  <a:schemeClr val="tx2"/>
                </a:solidFill>
                <a:latin typeface="Arial" charset="0"/>
                <a:ea typeface="ＭＳ Ｐゴシック" pitchFamily="50" charset="-128"/>
              </a:defRPr>
            </a:lvl4pPr>
            <a:lvl5pPr algn="ctr" defTabSz="957263" rtl="0" eaLnBrk="0" fontAlgn="base" hangingPunct="0">
              <a:spcBef>
                <a:spcPct val="0"/>
              </a:spcBef>
              <a:spcAft>
                <a:spcPct val="0"/>
              </a:spcAft>
              <a:defRPr kumimoji="1" sz="4600">
                <a:solidFill>
                  <a:schemeClr val="tx2"/>
                </a:solidFill>
                <a:latin typeface="Arial" charset="0"/>
                <a:ea typeface="ＭＳ Ｐゴシック" pitchFamily="50" charset="-128"/>
              </a:defRPr>
            </a:lvl5pPr>
            <a:lvl6pPr marL="342077" algn="ctr" defTabSz="957341" rtl="0" fontAlgn="base">
              <a:spcBef>
                <a:spcPct val="0"/>
              </a:spcBef>
              <a:spcAft>
                <a:spcPct val="0"/>
              </a:spcAft>
              <a:defRPr kumimoji="1" sz="4600">
                <a:solidFill>
                  <a:schemeClr val="tx2"/>
                </a:solidFill>
                <a:latin typeface="Arial" charset="0"/>
                <a:ea typeface="ＭＳ Ｐゴシック" pitchFamily="50" charset="-128"/>
              </a:defRPr>
            </a:lvl6pPr>
            <a:lvl7pPr marL="684154" algn="ctr" defTabSz="957341" rtl="0" fontAlgn="base">
              <a:spcBef>
                <a:spcPct val="0"/>
              </a:spcBef>
              <a:spcAft>
                <a:spcPct val="0"/>
              </a:spcAft>
              <a:defRPr kumimoji="1" sz="4600">
                <a:solidFill>
                  <a:schemeClr val="tx2"/>
                </a:solidFill>
                <a:latin typeface="Arial" charset="0"/>
                <a:ea typeface="ＭＳ Ｐゴシック" pitchFamily="50" charset="-128"/>
              </a:defRPr>
            </a:lvl7pPr>
            <a:lvl8pPr marL="1026231" algn="ctr" defTabSz="957341" rtl="0" fontAlgn="base">
              <a:spcBef>
                <a:spcPct val="0"/>
              </a:spcBef>
              <a:spcAft>
                <a:spcPct val="0"/>
              </a:spcAft>
              <a:defRPr kumimoji="1" sz="4600">
                <a:solidFill>
                  <a:schemeClr val="tx2"/>
                </a:solidFill>
                <a:latin typeface="Arial" charset="0"/>
                <a:ea typeface="ＭＳ Ｐゴシック" pitchFamily="50" charset="-128"/>
              </a:defRPr>
            </a:lvl8pPr>
            <a:lvl9pPr marL="1368308" algn="ctr" defTabSz="957341" rtl="0" fontAlgn="base">
              <a:spcBef>
                <a:spcPct val="0"/>
              </a:spcBef>
              <a:spcAft>
                <a:spcPct val="0"/>
              </a:spcAft>
              <a:defRPr kumimoji="1" sz="4600">
                <a:solidFill>
                  <a:schemeClr val="tx2"/>
                </a:solidFill>
                <a:latin typeface="Arial" charset="0"/>
                <a:ea typeface="ＭＳ Ｐゴシック" pitchFamily="50" charset="-128"/>
              </a:defRPr>
            </a:lvl9pPr>
          </a:lstStyle>
          <a:p>
            <a:pPr eaLnBrk="1" hangingPunct="1"/>
            <a:r>
              <a:rPr lang="ja-JP" altLang="en-US" sz="2800" kern="0" dirty="0">
                <a:solidFill>
                  <a:schemeClr val="tx1"/>
                </a:solidFill>
                <a:latin typeface="ＭＳ Ｐゴシック" panose="020B0600070205080204" pitchFamily="50" charset="-128"/>
                <a:ea typeface="ＭＳ Ｐゴシック" panose="020B0600070205080204" pitchFamily="50" charset="-128"/>
              </a:rPr>
              <a:t>津波浸水想定の検討について</a:t>
            </a:r>
          </a:p>
        </p:txBody>
      </p:sp>
      <p:graphicFrame>
        <p:nvGraphicFramePr>
          <p:cNvPr id="3" name="Group 16">
            <a:extLst>
              <a:ext uri="{FF2B5EF4-FFF2-40B4-BE49-F238E27FC236}">
                <a16:creationId xmlns:a16="http://schemas.microsoft.com/office/drawing/2014/main" id="{41E8C62C-3558-4DBE-B963-E590AE2B079B}"/>
              </a:ext>
            </a:extLst>
          </p:cNvPr>
          <p:cNvGraphicFramePr>
            <a:graphicFrameLocks noGrp="1"/>
          </p:cNvGraphicFramePr>
          <p:nvPr>
            <p:extLst>
              <p:ext uri="{D42A27DB-BD31-4B8C-83A1-F6EECF244321}">
                <p14:modId xmlns:p14="http://schemas.microsoft.com/office/powerpoint/2010/main" val="2967853594"/>
              </p:ext>
            </p:extLst>
          </p:nvPr>
        </p:nvGraphicFramePr>
        <p:xfrm>
          <a:off x="6764593" y="197826"/>
          <a:ext cx="2928340" cy="797169"/>
        </p:xfrm>
        <a:graphic>
          <a:graphicData uri="http://schemas.openxmlformats.org/drawingml/2006/table">
            <a:tbl>
              <a:tblPr/>
              <a:tblGrid>
                <a:gridCol w="2226170">
                  <a:extLst>
                    <a:ext uri="{9D8B030D-6E8A-4147-A177-3AD203B41FA5}">
                      <a16:colId xmlns:a16="http://schemas.microsoft.com/office/drawing/2014/main" val="20000"/>
                    </a:ext>
                  </a:extLst>
                </a:gridCol>
                <a:gridCol w="702170">
                  <a:extLst>
                    <a:ext uri="{9D8B030D-6E8A-4147-A177-3AD203B41FA5}">
                      <a16:colId xmlns:a16="http://schemas.microsoft.com/office/drawing/2014/main" val="20001"/>
                    </a:ext>
                  </a:extLst>
                </a:gridCol>
              </a:tblGrid>
              <a:tr h="79716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a:ln>
                            <a:noFill/>
                          </a:ln>
                          <a:solidFill>
                            <a:schemeClr val="tx1"/>
                          </a:solidFill>
                          <a:effectLst/>
                          <a:latin typeface="ＭＳ ゴシック" pitchFamily="49" charset="-128"/>
                          <a:ea typeface="ＭＳ ゴシック" pitchFamily="49" charset="-128"/>
                        </a:rPr>
                        <a:t>令和６年</a:t>
                      </a:r>
                      <a:r>
                        <a:rPr kumimoji="1" lang="en-US" altLang="ja-JP" sz="1200" b="0" i="0" u="none" strike="noStrike" cap="none" normalizeH="0" baseline="0" dirty="0">
                          <a:ln>
                            <a:noFill/>
                          </a:ln>
                          <a:solidFill>
                            <a:schemeClr val="tx1"/>
                          </a:solidFill>
                          <a:effectLst/>
                          <a:latin typeface="ＭＳ ゴシック" pitchFamily="49" charset="-128"/>
                          <a:ea typeface="ＭＳ ゴシック" pitchFamily="49" charset="-128"/>
                        </a:rPr>
                        <a:t>11</a:t>
                      </a:r>
                      <a:r>
                        <a:rPr kumimoji="1" lang="ja-JP" altLang="en-US" sz="1200" b="0" i="0" u="none" strike="noStrike" cap="none" normalizeH="0" baseline="0" dirty="0">
                          <a:ln>
                            <a:noFill/>
                          </a:ln>
                          <a:solidFill>
                            <a:schemeClr val="tx1"/>
                          </a:solidFill>
                          <a:effectLst/>
                          <a:latin typeface="ＭＳ ゴシック" pitchFamily="49" charset="-128"/>
                          <a:ea typeface="ＭＳ ゴシック" pitchFamily="49" charset="-128"/>
                        </a:rPr>
                        <a:t>月</a:t>
                      </a:r>
                      <a:r>
                        <a:rPr kumimoji="1" lang="en-US" altLang="ja-JP" sz="1200" b="0" i="0" u="none" strike="noStrike" cap="none" normalizeH="0" baseline="0" dirty="0">
                          <a:ln>
                            <a:noFill/>
                          </a:ln>
                          <a:solidFill>
                            <a:schemeClr val="tx1"/>
                          </a:solidFill>
                          <a:effectLst/>
                          <a:latin typeface="ＭＳ ゴシック" pitchFamily="49" charset="-128"/>
                          <a:ea typeface="ＭＳ ゴシック" pitchFamily="49" charset="-128"/>
                        </a:rPr>
                        <a:t>7</a:t>
                      </a:r>
                      <a:r>
                        <a:rPr kumimoji="1" lang="ja-JP" altLang="en-US" sz="1200" b="0" i="0" u="none" strike="noStrike" cap="none" normalizeH="0" baseline="0" dirty="0">
                          <a:ln>
                            <a:noFill/>
                          </a:ln>
                          <a:solidFill>
                            <a:schemeClr val="tx1"/>
                          </a:solidFill>
                          <a:effectLst/>
                          <a:latin typeface="ＭＳ ゴシック" pitchFamily="49" charset="-128"/>
                          <a:ea typeface="ＭＳ ゴシック" pitchFamily="49" charset="-128"/>
                        </a:rPr>
                        <a:t>日（木）</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a:ln>
                            <a:noFill/>
                          </a:ln>
                          <a:solidFill>
                            <a:schemeClr val="tx1"/>
                          </a:solidFill>
                          <a:effectLst/>
                          <a:latin typeface="ＭＳ ゴシック" pitchFamily="49" charset="-128"/>
                          <a:ea typeface="ＭＳ ゴシック" pitchFamily="49" charset="-128"/>
                        </a:rPr>
                        <a:t>第３回</a:t>
                      </a:r>
                      <a:endParaRPr kumimoji="1" lang="en-US" altLang="ja-JP" sz="1200" b="0" i="0" u="none" strike="noStrike" cap="none" normalizeH="0" baseline="0" dirty="0">
                        <a:ln>
                          <a:noFill/>
                        </a:ln>
                        <a:solidFill>
                          <a:schemeClr val="tx1"/>
                        </a:solidFill>
                        <a:effectLst/>
                        <a:latin typeface="ＭＳ ゴシック" pitchFamily="49" charset="-128"/>
                        <a:ea typeface="ＭＳ ゴシック" pitchFamily="49"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1200" b="0" i="0" u="none" strike="noStrike" cap="none" normalizeH="0" baseline="0" dirty="0">
                          <a:ln>
                            <a:noFill/>
                          </a:ln>
                          <a:solidFill>
                            <a:schemeClr val="tx1"/>
                          </a:solidFill>
                          <a:effectLst/>
                          <a:latin typeface="ＭＳ ゴシック" pitchFamily="49" charset="-128"/>
                          <a:ea typeface="ＭＳ ゴシック" pitchFamily="49" charset="-128"/>
                        </a:rPr>
                        <a:t>地震津波災害対策等検討部会</a:t>
                      </a:r>
                      <a:endParaRPr kumimoji="1" lang="en-US" altLang="ja-JP" sz="1100" b="0" i="0" u="none" strike="noStrike" cap="none" normalizeH="0" baseline="0" dirty="0">
                        <a:ln>
                          <a:noFill/>
                        </a:ln>
                        <a:solidFill>
                          <a:schemeClr val="tx1"/>
                        </a:solidFill>
                        <a:effectLst/>
                        <a:latin typeface="ＭＳ ゴシック" pitchFamily="49" charset="-128"/>
                        <a:ea typeface="ＭＳ ゴシック" pitchFamily="49" charset="-128"/>
                      </a:endParaRPr>
                    </a:p>
                  </a:txBody>
                  <a:tcPr marL="84385" marR="84385" marT="43169" marB="4316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20000"/>
                        </a:spcBef>
                        <a:spcAft>
                          <a:spcPct val="0"/>
                        </a:spcAft>
                        <a:buClrTx/>
                        <a:buSzTx/>
                        <a:buFontTx/>
                        <a:buNone/>
                        <a:tabLst/>
                      </a:pPr>
                      <a:r>
                        <a:rPr kumimoji="1" lang="ja-JP" altLang="en-US" sz="1200" b="0" i="0" u="none" strike="noStrike" cap="none" normalizeH="0" baseline="0" dirty="0">
                          <a:ln>
                            <a:noFill/>
                          </a:ln>
                          <a:solidFill>
                            <a:schemeClr val="tx1"/>
                          </a:solidFill>
                          <a:effectLst/>
                          <a:latin typeface="ＭＳ ゴシック" pitchFamily="49" charset="-128"/>
                          <a:ea typeface="ＭＳ ゴシック" pitchFamily="49" charset="-128"/>
                        </a:rPr>
                        <a:t>資料３</a:t>
                      </a:r>
                      <a:endParaRPr kumimoji="1" lang="en-US" altLang="ja-JP" sz="1200" b="0" i="0" u="none" strike="noStrike" cap="none" normalizeH="0" baseline="0" dirty="0">
                        <a:ln>
                          <a:noFill/>
                        </a:ln>
                        <a:solidFill>
                          <a:schemeClr val="tx1"/>
                        </a:solidFill>
                        <a:effectLst/>
                        <a:latin typeface="ＭＳ ゴシック" pitchFamily="49" charset="-128"/>
                        <a:ea typeface="ＭＳ ゴシック" pitchFamily="49" charset="-128"/>
                      </a:endParaRPr>
                    </a:p>
                  </a:txBody>
                  <a:tcPr marL="84385" marR="84385" marT="43169" marB="4316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5" name="Line 4">
            <a:extLst>
              <a:ext uri="{FF2B5EF4-FFF2-40B4-BE49-F238E27FC236}">
                <a16:creationId xmlns:a16="http://schemas.microsoft.com/office/drawing/2014/main" id="{06F1B8FF-4EAC-420D-A493-127E87C23ED4}"/>
              </a:ext>
            </a:extLst>
          </p:cNvPr>
          <p:cNvSpPr>
            <a:spLocks noChangeShapeType="1"/>
          </p:cNvSpPr>
          <p:nvPr/>
        </p:nvSpPr>
        <p:spPr bwMode="auto">
          <a:xfrm>
            <a:off x="968188" y="3138854"/>
            <a:ext cx="7664824" cy="0"/>
          </a:xfrm>
          <a:prstGeom prst="line">
            <a:avLst/>
          </a:prstGeom>
          <a:noFill/>
          <a:ln w="57150" cmpd="thinThick">
            <a:solidFill>
              <a:schemeClr val="tx1"/>
            </a:solidFill>
            <a:round/>
            <a:headEnd/>
            <a:tailEnd/>
          </a:ln>
          <a:extLst>
            <a:ext uri="{909E8E84-426E-40DD-AFC4-6F175D3DCCD1}">
              <a14:hiddenFill xmlns:a14="http://schemas.microsoft.com/office/drawing/2010/main">
                <a:noFill/>
              </a14:hiddenFill>
            </a:ext>
          </a:extLst>
        </p:spPr>
        <p:txBody>
          <a:bodyPr lIns="63152" tIns="31577" rIns="63152" bIns="31577"/>
          <a:lstStyle/>
          <a:p>
            <a:endParaRPr lang="ja-JP" altLang="en-US" sz="1477"/>
          </a:p>
        </p:txBody>
      </p:sp>
      <p:sp>
        <p:nvSpPr>
          <p:cNvPr id="7" name="Line 5">
            <a:extLst>
              <a:ext uri="{FF2B5EF4-FFF2-40B4-BE49-F238E27FC236}">
                <a16:creationId xmlns:a16="http://schemas.microsoft.com/office/drawing/2014/main" id="{9C1E4876-2C9C-45E4-ADE4-4C2C0E989960}"/>
              </a:ext>
            </a:extLst>
          </p:cNvPr>
          <p:cNvSpPr>
            <a:spLocks noChangeShapeType="1"/>
          </p:cNvSpPr>
          <p:nvPr/>
        </p:nvSpPr>
        <p:spPr bwMode="auto">
          <a:xfrm>
            <a:off x="968188" y="2165838"/>
            <a:ext cx="7696200" cy="0"/>
          </a:xfrm>
          <a:prstGeom prst="line">
            <a:avLst/>
          </a:prstGeom>
          <a:noFill/>
          <a:ln w="57150" cmpd="thickThin">
            <a:solidFill>
              <a:schemeClr val="tx1"/>
            </a:solidFill>
            <a:round/>
            <a:headEnd/>
            <a:tailEnd/>
          </a:ln>
          <a:extLst>
            <a:ext uri="{909E8E84-426E-40DD-AFC4-6F175D3DCCD1}">
              <a14:hiddenFill xmlns:a14="http://schemas.microsoft.com/office/drawing/2010/main">
                <a:noFill/>
              </a14:hiddenFill>
            </a:ext>
          </a:extLst>
        </p:spPr>
        <p:txBody>
          <a:bodyPr lIns="63152" tIns="31577" rIns="63152" bIns="31577"/>
          <a:lstStyle/>
          <a:p>
            <a:endParaRPr lang="ja-JP" altLang="en-US" sz="1477"/>
          </a:p>
        </p:txBody>
      </p:sp>
    </p:spTree>
    <p:extLst>
      <p:ext uri="{BB962C8B-B14F-4D97-AF65-F5344CB8AC3E}">
        <p14:creationId xmlns:p14="http://schemas.microsoft.com/office/powerpoint/2010/main" val="24837899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BB1B1462-A7AC-48B1-B461-B923460832E5}"/>
              </a:ext>
            </a:extLst>
          </p:cNvPr>
          <p:cNvSpPr>
            <a:spLocks noChangeArrowheads="1"/>
          </p:cNvSpPr>
          <p:nvPr/>
        </p:nvSpPr>
        <p:spPr bwMode="auto">
          <a:xfrm>
            <a:off x="0" y="5446"/>
            <a:ext cx="9911966" cy="400110"/>
          </a:xfrm>
          <a:prstGeom prst="rect">
            <a:avLst/>
          </a:prstGeom>
          <a:gradFill rotWithShape="1">
            <a:gsLst>
              <a:gs pos="4000">
                <a:schemeClr val="tx1"/>
              </a:gs>
              <a:gs pos="32000">
                <a:srgbClr val="002060"/>
              </a:gs>
              <a:gs pos="100000">
                <a:schemeClr val="accent5">
                  <a:lumMod val="50000"/>
                </a:schemeClr>
              </a:gs>
            </a:gsLst>
            <a:path path="shape">
              <a:fillToRect l="50000" t="50000" r="50000" b="50000"/>
            </a:path>
          </a:gradFill>
          <a:ln w="9525">
            <a:noFill/>
            <a:miter lim="800000"/>
            <a:headEnd/>
            <a:tailEnd/>
          </a:ln>
        </p:spPr>
        <p:txBody>
          <a:bodyPr wrap="square" anchor="ctr">
            <a:spAutoFit/>
          </a:bodyPr>
          <a:lstStyle/>
          <a:p>
            <a:r>
              <a:rPr lang="ja-JP" altLang="en-US" sz="2000" b="1" dirty="0">
                <a:solidFill>
                  <a:srgbClr val="FFFFFF"/>
                </a:solidFill>
                <a:latin typeface="HG丸ｺﾞｼｯｸM-PRO" panose="020F0600000000000000" pitchFamily="50" charset="-128"/>
                <a:ea typeface="HG丸ｺﾞｼｯｸM-PRO" panose="020F0600000000000000" pitchFamily="50" charset="-128"/>
              </a:rPr>
              <a:t>津波浸水想定見直しに係る主な変更点（防潮堤の液状化対策）</a:t>
            </a:r>
            <a:endParaRPr kumimoji="0" lang="en-US" altLang="ja-JP" sz="2000" b="1" dirty="0">
              <a:solidFill>
                <a:srgbClr val="FFFFFF"/>
              </a:solidFill>
              <a:latin typeface="HG丸ｺﾞｼｯｸM-PRO" panose="020F0600000000000000" pitchFamily="50" charset="-128"/>
              <a:ea typeface="HG丸ｺﾞｼｯｸM-PRO" panose="020F0600000000000000" pitchFamily="50" charset="-128"/>
            </a:endParaRPr>
          </a:p>
        </p:txBody>
      </p:sp>
      <p:sp>
        <p:nvSpPr>
          <p:cNvPr id="14" name="Text Box 9">
            <a:extLst>
              <a:ext uri="{FF2B5EF4-FFF2-40B4-BE49-F238E27FC236}">
                <a16:creationId xmlns:a16="http://schemas.microsoft.com/office/drawing/2014/main" id="{00B39107-0574-4F90-A193-C24D60D1F71D}"/>
              </a:ext>
            </a:extLst>
          </p:cNvPr>
          <p:cNvSpPr txBox="1">
            <a:spLocks noChangeArrowheads="1"/>
          </p:cNvSpPr>
          <p:nvPr/>
        </p:nvSpPr>
        <p:spPr bwMode="auto">
          <a:xfrm>
            <a:off x="74475" y="468901"/>
            <a:ext cx="9729092" cy="307777"/>
          </a:xfrm>
          <a:prstGeom prst="rect">
            <a:avLst/>
          </a:prstGeom>
          <a:solidFill>
            <a:schemeClr val="bg1"/>
          </a:solidFill>
          <a:ln w="9525">
            <a:solidFill>
              <a:schemeClr val="tx1"/>
            </a:solidFill>
            <a:miter lim="800000"/>
            <a:headEnd/>
            <a:tailEnd/>
          </a:ln>
        </p:spPr>
        <p:txBody>
          <a:bodyPr wrap="square">
            <a:spAutoFit/>
          </a:bodyPr>
          <a:lstStyle>
            <a:lvl1pPr marL="261938" indent="-1746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224009" indent="-149339" defTabSz="390997" fontAlgn="auto">
              <a:spcBef>
                <a:spcPct val="0"/>
              </a:spcBef>
              <a:spcAft>
                <a:spcPts val="0"/>
              </a:spcAft>
              <a:buFont typeface="Arial" panose="020B0604020202020204" pitchFamily="34" charset="0"/>
              <a:buChar char="•"/>
            </a:pPr>
            <a:r>
              <a:rPr lang="ja-JP" altLang="en-US" sz="1400" dirty="0"/>
              <a:t>防潮堤の液状化対策を踏まえ、施設管理者から最新の堤防高、堤防沈下量を提供してもらい、堤防高、沈下量を見直す。</a:t>
            </a:r>
          </a:p>
        </p:txBody>
      </p:sp>
      <p:graphicFrame>
        <p:nvGraphicFramePr>
          <p:cNvPr id="2" name="表 2">
            <a:extLst>
              <a:ext uri="{FF2B5EF4-FFF2-40B4-BE49-F238E27FC236}">
                <a16:creationId xmlns:a16="http://schemas.microsoft.com/office/drawing/2014/main" id="{B031B9D5-3D79-43D6-B792-E2475E068B0E}"/>
              </a:ext>
            </a:extLst>
          </p:cNvPr>
          <p:cNvGraphicFramePr>
            <a:graphicFrameLocks noGrp="1"/>
          </p:cNvGraphicFramePr>
          <p:nvPr>
            <p:extLst>
              <p:ext uri="{D42A27DB-BD31-4B8C-83A1-F6EECF244321}">
                <p14:modId xmlns:p14="http://schemas.microsoft.com/office/powerpoint/2010/main" val="205845342"/>
              </p:ext>
            </p:extLst>
          </p:nvPr>
        </p:nvGraphicFramePr>
        <p:xfrm>
          <a:off x="74475" y="876289"/>
          <a:ext cx="6739428" cy="1285240"/>
        </p:xfrm>
        <a:graphic>
          <a:graphicData uri="http://schemas.openxmlformats.org/drawingml/2006/table">
            <a:tbl>
              <a:tblPr firstRow="1" bandRow="1">
                <a:tableStyleId>{5C22544A-7EE6-4342-B048-85BDC9FD1C3A}</a:tableStyleId>
              </a:tblPr>
              <a:tblGrid>
                <a:gridCol w="2503805">
                  <a:extLst>
                    <a:ext uri="{9D8B030D-6E8A-4147-A177-3AD203B41FA5}">
                      <a16:colId xmlns:a16="http://schemas.microsoft.com/office/drawing/2014/main" val="595102208"/>
                    </a:ext>
                  </a:extLst>
                </a:gridCol>
                <a:gridCol w="2646218">
                  <a:extLst>
                    <a:ext uri="{9D8B030D-6E8A-4147-A177-3AD203B41FA5}">
                      <a16:colId xmlns:a16="http://schemas.microsoft.com/office/drawing/2014/main" val="1155892123"/>
                    </a:ext>
                  </a:extLst>
                </a:gridCol>
                <a:gridCol w="1589405">
                  <a:extLst>
                    <a:ext uri="{9D8B030D-6E8A-4147-A177-3AD203B41FA5}">
                      <a16:colId xmlns:a16="http://schemas.microsoft.com/office/drawing/2014/main" val="3651607449"/>
                    </a:ext>
                  </a:extLst>
                </a:gridCol>
              </a:tblGrid>
              <a:tr h="370840">
                <a:tc>
                  <a:txBody>
                    <a:bodyPr/>
                    <a:lstStyle/>
                    <a:p>
                      <a:pPr algn="ctr"/>
                      <a:r>
                        <a:rPr kumimoji="1" lang="ja-JP" altLang="en-US" sz="1200" dirty="0"/>
                        <a:t>対象施設</a:t>
                      </a:r>
                    </a:p>
                  </a:txBody>
                  <a:tcPr/>
                </a:tc>
                <a:tc>
                  <a:txBody>
                    <a:bodyPr/>
                    <a:lstStyle/>
                    <a:p>
                      <a:pPr algn="ctr"/>
                      <a:r>
                        <a:rPr kumimoji="1" lang="en-US" altLang="ja-JP" sz="1200" dirty="0"/>
                        <a:t>H25</a:t>
                      </a:r>
                      <a:r>
                        <a:rPr kumimoji="1" lang="ja-JP" altLang="en-US" sz="1200" dirty="0"/>
                        <a:t>　津波浸水想定</a:t>
                      </a:r>
                    </a:p>
                  </a:txBody>
                  <a:tcPr/>
                </a:tc>
                <a:tc>
                  <a:txBody>
                    <a:bodyPr/>
                    <a:lstStyle/>
                    <a:p>
                      <a:pPr algn="ctr"/>
                      <a:r>
                        <a:rPr kumimoji="1" lang="ja-JP" altLang="en-US" sz="1200" dirty="0"/>
                        <a:t>今回見直し</a:t>
                      </a:r>
                    </a:p>
                  </a:txBody>
                  <a:tcPr/>
                </a:tc>
                <a:extLst>
                  <a:ext uri="{0D108BD9-81ED-4DB2-BD59-A6C34878D82A}">
                    <a16:rowId xmlns:a16="http://schemas.microsoft.com/office/drawing/2014/main" val="1218327012"/>
                  </a:ext>
                </a:extLst>
              </a:tr>
              <a:tr h="370840">
                <a:tc>
                  <a:txBody>
                    <a:bodyPr/>
                    <a:lstStyle/>
                    <a:p>
                      <a:pPr algn="ctr"/>
                      <a:r>
                        <a:rPr kumimoji="1" lang="ja-JP" altLang="en-US" sz="1200" dirty="0"/>
                        <a:t>国管理河川</a:t>
                      </a:r>
                      <a:endParaRPr kumimoji="1" lang="en-US" altLang="ja-JP" sz="1200" dirty="0"/>
                    </a:p>
                    <a:p>
                      <a:pPr algn="ctr"/>
                      <a:r>
                        <a:rPr kumimoji="1" lang="ja-JP" altLang="en-US" sz="1200" dirty="0"/>
                        <a:t>（淀川・大和川・猪名川・藻川）</a:t>
                      </a:r>
                    </a:p>
                  </a:txBody>
                  <a:tcPr/>
                </a:tc>
                <a:tc>
                  <a:txBody>
                    <a:bodyPr/>
                    <a:lstStyle/>
                    <a:p>
                      <a:pPr algn="ctr"/>
                      <a:r>
                        <a:rPr kumimoji="1" lang="en-US" altLang="ja-JP" sz="1200" dirty="0"/>
                        <a:t>ALID</a:t>
                      </a:r>
                      <a:r>
                        <a:rPr kumimoji="1" lang="ja-JP" altLang="en-US" sz="1200" dirty="0"/>
                        <a:t>（液状化に伴う残留変形解析）により堤防沈下量を設定</a:t>
                      </a:r>
                    </a:p>
                  </a:txBody>
                  <a:tcPr/>
                </a:tc>
                <a:tc>
                  <a:txBody>
                    <a:bodyPr/>
                    <a:lstStyle/>
                    <a:p>
                      <a:pPr algn="ctr"/>
                      <a:r>
                        <a:rPr kumimoji="1" lang="ja-JP" altLang="en-US" sz="1200" dirty="0"/>
                        <a:t>対策実施した箇所は</a:t>
                      </a:r>
                      <a:endParaRPr kumimoji="1" lang="en-US" altLang="ja-JP" sz="1200" dirty="0"/>
                    </a:p>
                    <a:p>
                      <a:pPr algn="ctr"/>
                      <a:r>
                        <a:rPr kumimoji="1" lang="ja-JP" altLang="en-US" sz="1200" dirty="0"/>
                        <a:t>効果を反映</a:t>
                      </a:r>
                    </a:p>
                  </a:txBody>
                  <a:tcPr/>
                </a:tc>
                <a:extLst>
                  <a:ext uri="{0D108BD9-81ED-4DB2-BD59-A6C34878D82A}">
                    <a16:rowId xmlns:a16="http://schemas.microsoft.com/office/drawing/2014/main" val="2793806074"/>
                  </a:ext>
                </a:extLst>
              </a:tr>
              <a:tr h="370840">
                <a:tc>
                  <a:txBody>
                    <a:bodyPr/>
                    <a:lstStyle/>
                    <a:p>
                      <a:pPr algn="ctr"/>
                      <a:r>
                        <a:rPr kumimoji="1" lang="ja-JP" altLang="en-US" sz="1200" dirty="0"/>
                        <a:t>大阪府・大阪市・兵庫県管理</a:t>
                      </a:r>
                      <a:endParaRPr kumimoji="1" lang="en-US" altLang="ja-JP" sz="1200" dirty="0"/>
                    </a:p>
                    <a:p>
                      <a:pPr algn="ctr"/>
                      <a:r>
                        <a:rPr kumimoji="1" lang="ja-JP" altLang="en-US" sz="1200" dirty="0"/>
                        <a:t>（河川、港湾、漁港）</a:t>
                      </a:r>
                    </a:p>
                  </a:txBody>
                  <a:tcPr/>
                </a:tc>
                <a:tc>
                  <a:txBody>
                    <a:bodyPr/>
                    <a:lstStyle/>
                    <a:p>
                      <a:pPr algn="ctr"/>
                      <a:r>
                        <a:rPr kumimoji="1" lang="ja-JP" altLang="en-US" sz="1200" dirty="0"/>
                        <a:t>チャート式耐震診断システムにより堤防沈下量を設定</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a:t>対策実施した箇所は</a:t>
                      </a:r>
                      <a:endParaRPr kumimoji="1" lang="en-US" altLang="ja-JP" sz="1200" dirty="0"/>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a:t>効果を反映</a:t>
                      </a:r>
                    </a:p>
                  </a:txBody>
                  <a:tcPr/>
                </a:tc>
                <a:extLst>
                  <a:ext uri="{0D108BD9-81ED-4DB2-BD59-A6C34878D82A}">
                    <a16:rowId xmlns:a16="http://schemas.microsoft.com/office/drawing/2014/main" val="333441817"/>
                  </a:ext>
                </a:extLst>
              </a:tr>
            </a:tbl>
          </a:graphicData>
        </a:graphic>
      </p:graphicFrame>
      <p:pic>
        <p:nvPicPr>
          <p:cNvPr id="11" name="図 10">
            <a:extLst>
              <a:ext uri="{FF2B5EF4-FFF2-40B4-BE49-F238E27FC236}">
                <a16:creationId xmlns:a16="http://schemas.microsoft.com/office/drawing/2014/main" id="{96143FD3-89A8-49BD-B852-AB537C6D2231}"/>
              </a:ext>
            </a:extLst>
          </p:cNvPr>
          <p:cNvPicPr>
            <a:picLocks noChangeAspect="1"/>
          </p:cNvPicPr>
          <p:nvPr/>
        </p:nvPicPr>
        <p:blipFill rotWithShape="1">
          <a:blip r:embed="rId2"/>
          <a:srcRect r="4923"/>
          <a:stretch/>
        </p:blipFill>
        <p:spPr>
          <a:xfrm>
            <a:off x="6943071" y="1836848"/>
            <a:ext cx="2844000" cy="2124083"/>
          </a:xfrm>
          <a:prstGeom prst="rect">
            <a:avLst/>
          </a:prstGeom>
        </p:spPr>
      </p:pic>
      <p:pic>
        <p:nvPicPr>
          <p:cNvPr id="12" name="図 11">
            <a:extLst>
              <a:ext uri="{FF2B5EF4-FFF2-40B4-BE49-F238E27FC236}">
                <a16:creationId xmlns:a16="http://schemas.microsoft.com/office/drawing/2014/main" id="{6F22F9B0-B91E-4F41-846C-B4AB20AEDFC2}"/>
              </a:ext>
            </a:extLst>
          </p:cNvPr>
          <p:cNvPicPr>
            <a:picLocks noChangeAspect="1"/>
          </p:cNvPicPr>
          <p:nvPr/>
        </p:nvPicPr>
        <p:blipFill>
          <a:blip r:embed="rId3"/>
          <a:stretch>
            <a:fillRect/>
          </a:stretch>
        </p:blipFill>
        <p:spPr>
          <a:xfrm>
            <a:off x="6980767" y="4426652"/>
            <a:ext cx="2844000" cy="2132127"/>
          </a:xfrm>
          <a:prstGeom prst="rect">
            <a:avLst/>
          </a:prstGeom>
        </p:spPr>
      </p:pic>
      <p:sp>
        <p:nvSpPr>
          <p:cNvPr id="16" name="正方形/長方形 15">
            <a:extLst>
              <a:ext uri="{FF2B5EF4-FFF2-40B4-BE49-F238E27FC236}">
                <a16:creationId xmlns:a16="http://schemas.microsoft.com/office/drawing/2014/main" id="{8178B112-E034-4C6F-92B2-CD9E10F8BC23}"/>
              </a:ext>
            </a:extLst>
          </p:cNvPr>
          <p:cNvSpPr/>
          <p:nvPr/>
        </p:nvSpPr>
        <p:spPr>
          <a:xfrm>
            <a:off x="7714824" y="3985949"/>
            <a:ext cx="1300986" cy="2943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rPr>
              <a:t>対策前</a:t>
            </a:r>
          </a:p>
        </p:txBody>
      </p:sp>
      <p:sp>
        <p:nvSpPr>
          <p:cNvPr id="17" name="正方形/長方形 16">
            <a:extLst>
              <a:ext uri="{FF2B5EF4-FFF2-40B4-BE49-F238E27FC236}">
                <a16:creationId xmlns:a16="http://schemas.microsoft.com/office/drawing/2014/main" id="{04771018-CA31-4329-8355-EA344276740D}"/>
              </a:ext>
            </a:extLst>
          </p:cNvPr>
          <p:cNvSpPr/>
          <p:nvPr/>
        </p:nvSpPr>
        <p:spPr>
          <a:xfrm>
            <a:off x="7820286" y="6589418"/>
            <a:ext cx="1300986" cy="2943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rPr>
              <a:t>対策後</a:t>
            </a:r>
          </a:p>
        </p:txBody>
      </p:sp>
      <p:sp>
        <p:nvSpPr>
          <p:cNvPr id="22" name="正方形/長方形 21">
            <a:extLst>
              <a:ext uri="{FF2B5EF4-FFF2-40B4-BE49-F238E27FC236}">
                <a16:creationId xmlns:a16="http://schemas.microsoft.com/office/drawing/2014/main" id="{35821354-E045-43FF-8627-9FC6180D3262}"/>
              </a:ext>
            </a:extLst>
          </p:cNvPr>
          <p:cNvSpPr/>
          <p:nvPr/>
        </p:nvSpPr>
        <p:spPr>
          <a:xfrm>
            <a:off x="74475" y="3088006"/>
            <a:ext cx="6620286" cy="307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400" dirty="0">
                <a:solidFill>
                  <a:schemeClr val="tx1"/>
                </a:solidFill>
                <a:latin typeface="Meiryo UI" panose="020B0604030504040204" pitchFamily="50" charset="-128"/>
                <a:ea typeface="Meiryo UI" panose="020B0604030504040204" pitchFamily="50" charset="-128"/>
              </a:rPr>
              <a:t>防潮堤の基礎部にある液状化層を固化して、変位・沈下をおさえる液状化対策を実施。</a:t>
            </a:r>
          </a:p>
        </p:txBody>
      </p:sp>
      <p:sp>
        <p:nvSpPr>
          <p:cNvPr id="23" name="正方形/長方形 22">
            <a:extLst>
              <a:ext uri="{FF2B5EF4-FFF2-40B4-BE49-F238E27FC236}">
                <a16:creationId xmlns:a16="http://schemas.microsoft.com/office/drawing/2014/main" id="{88EF0710-0C3F-484C-B8F7-31268E313C7B}"/>
              </a:ext>
            </a:extLst>
          </p:cNvPr>
          <p:cNvSpPr/>
          <p:nvPr/>
        </p:nvSpPr>
        <p:spPr>
          <a:xfrm>
            <a:off x="-159319" y="2776083"/>
            <a:ext cx="2343719" cy="2883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latin typeface="Meiryo UI" panose="020B0604030504040204" pitchFamily="50" charset="-128"/>
                <a:ea typeface="Meiryo UI" panose="020B0604030504040204" pitchFamily="50" charset="-128"/>
              </a:rPr>
              <a:t>防潮堤の液状化対策</a:t>
            </a:r>
          </a:p>
        </p:txBody>
      </p:sp>
      <p:pic>
        <p:nvPicPr>
          <p:cNvPr id="24" name="図 23">
            <a:extLst>
              <a:ext uri="{FF2B5EF4-FFF2-40B4-BE49-F238E27FC236}">
                <a16:creationId xmlns:a16="http://schemas.microsoft.com/office/drawing/2014/main" id="{4AE7B023-2781-4146-BF5C-226C85DF793B}"/>
              </a:ext>
            </a:extLst>
          </p:cNvPr>
          <p:cNvPicPr>
            <a:picLocks noChangeAspect="1"/>
          </p:cNvPicPr>
          <p:nvPr/>
        </p:nvPicPr>
        <p:blipFill rotWithShape="1">
          <a:blip r:embed="rId4"/>
          <a:srcRect l="21969" t="10892" r="18016" b="57385"/>
          <a:stretch/>
        </p:blipFill>
        <p:spPr>
          <a:xfrm>
            <a:off x="70421" y="4127852"/>
            <a:ext cx="3132000" cy="2217977"/>
          </a:xfrm>
          <a:prstGeom prst="rect">
            <a:avLst/>
          </a:prstGeom>
        </p:spPr>
      </p:pic>
      <p:pic>
        <p:nvPicPr>
          <p:cNvPr id="25" name="図 24">
            <a:extLst>
              <a:ext uri="{FF2B5EF4-FFF2-40B4-BE49-F238E27FC236}">
                <a16:creationId xmlns:a16="http://schemas.microsoft.com/office/drawing/2014/main" id="{D7BC54F6-8638-4A2C-8010-0153B804D17F}"/>
              </a:ext>
            </a:extLst>
          </p:cNvPr>
          <p:cNvPicPr>
            <a:picLocks noChangeAspect="1"/>
          </p:cNvPicPr>
          <p:nvPr/>
        </p:nvPicPr>
        <p:blipFill rotWithShape="1">
          <a:blip r:embed="rId4"/>
          <a:srcRect l="21620" t="64080" r="18544" b="3897"/>
          <a:stretch/>
        </p:blipFill>
        <p:spPr>
          <a:xfrm>
            <a:off x="3789971" y="4127852"/>
            <a:ext cx="3112848" cy="2232000"/>
          </a:xfrm>
          <a:prstGeom prst="rect">
            <a:avLst/>
          </a:prstGeom>
        </p:spPr>
      </p:pic>
      <p:sp>
        <p:nvSpPr>
          <p:cNvPr id="26" name="下矢印 158">
            <a:extLst>
              <a:ext uri="{FF2B5EF4-FFF2-40B4-BE49-F238E27FC236}">
                <a16:creationId xmlns:a16="http://schemas.microsoft.com/office/drawing/2014/main" id="{FA8976F4-FAA6-48A8-A98A-026AE604D848}"/>
              </a:ext>
            </a:extLst>
          </p:cNvPr>
          <p:cNvSpPr/>
          <p:nvPr/>
        </p:nvSpPr>
        <p:spPr>
          <a:xfrm rot="16200000">
            <a:off x="3310158" y="5086007"/>
            <a:ext cx="417270" cy="439226"/>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7" name="テキスト ボックス 26">
            <a:extLst>
              <a:ext uri="{FF2B5EF4-FFF2-40B4-BE49-F238E27FC236}">
                <a16:creationId xmlns:a16="http://schemas.microsoft.com/office/drawing/2014/main" id="{33CB0336-A39F-419F-8627-A0E4E89597EB}"/>
              </a:ext>
            </a:extLst>
          </p:cNvPr>
          <p:cNvSpPr txBox="1"/>
          <p:nvPr/>
        </p:nvSpPr>
        <p:spPr>
          <a:xfrm>
            <a:off x="183287" y="3407688"/>
            <a:ext cx="964616" cy="257369"/>
          </a:xfrm>
          <a:prstGeom prst="rect">
            <a:avLst/>
          </a:prstGeom>
          <a:noFill/>
          <a:ln>
            <a:noFill/>
          </a:ln>
        </p:spPr>
        <p:txBody>
          <a:bodyPr wrap="square" lIns="72000" tIns="36000" rIns="36000" bIns="36000" rtlCol="0" anchor="ctr" anchorCtr="0">
            <a:spAutoFit/>
          </a:bodyPr>
          <a:lstStyle/>
          <a:p>
            <a:r>
              <a:rPr lang="en-US" altLang="ja-JP" sz="12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Before</a:t>
            </a:r>
          </a:p>
        </p:txBody>
      </p:sp>
      <p:sp>
        <p:nvSpPr>
          <p:cNvPr id="28" name="テキスト ボックス 27">
            <a:extLst>
              <a:ext uri="{FF2B5EF4-FFF2-40B4-BE49-F238E27FC236}">
                <a16:creationId xmlns:a16="http://schemas.microsoft.com/office/drawing/2014/main" id="{79B4D34C-9C5D-460E-98AA-424DD1CAAF88}"/>
              </a:ext>
            </a:extLst>
          </p:cNvPr>
          <p:cNvSpPr txBox="1"/>
          <p:nvPr/>
        </p:nvSpPr>
        <p:spPr>
          <a:xfrm>
            <a:off x="4051184" y="3440589"/>
            <a:ext cx="530455" cy="257369"/>
          </a:xfrm>
          <a:prstGeom prst="rect">
            <a:avLst/>
          </a:prstGeom>
          <a:noFill/>
          <a:ln>
            <a:noFill/>
          </a:ln>
        </p:spPr>
        <p:txBody>
          <a:bodyPr wrap="square" lIns="72000" tIns="36000" rIns="36000" bIns="36000" rtlCol="0" anchor="ctr" anchorCtr="0">
            <a:spAutoFit/>
          </a:bodyPr>
          <a:lstStyle/>
          <a:p>
            <a:r>
              <a:rPr lang="en-US" altLang="ja-JP" sz="12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After</a:t>
            </a:r>
          </a:p>
        </p:txBody>
      </p:sp>
      <p:sp>
        <p:nvSpPr>
          <p:cNvPr id="29" name="正方形/長方形 28">
            <a:extLst>
              <a:ext uri="{FF2B5EF4-FFF2-40B4-BE49-F238E27FC236}">
                <a16:creationId xmlns:a16="http://schemas.microsoft.com/office/drawing/2014/main" id="{9D5E9E93-8F6B-4E1A-A1BF-B6713541A015}"/>
              </a:ext>
            </a:extLst>
          </p:cNvPr>
          <p:cNvSpPr/>
          <p:nvPr/>
        </p:nvSpPr>
        <p:spPr>
          <a:xfrm>
            <a:off x="290590" y="3638931"/>
            <a:ext cx="2976143"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r>
              <a:rPr kumimoji="1" lang="ja-JP" altLang="en-US" sz="1200" dirty="0">
                <a:solidFill>
                  <a:schemeClr val="tx1"/>
                </a:solidFill>
                <a:latin typeface="Meiryo UI" panose="020B0604030504040204" pitchFamily="50" charset="-128"/>
                <a:ea typeface="Meiryo UI" panose="020B0604030504040204" pitchFamily="50" charset="-128"/>
              </a:rPr>
              <a:t>地震が発生すると地盤の液状化に</a:t>
            </a:r>
            <a:endParaRPr kumimoji="1" lang="en-US" altLang="ja-JP" sz="1200" dirty="0">
              <a:solidFill>
                <a:schemeClr val="tx1"/>
              </a:solidFill>
              <a:latin typeface="Meiryo UI" panose="020B0604030504040204" pitchFamily="50" charset="-128"/>
              <a:ea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rPr>
              <a:t>より堤防が</a:t>
            </a:r>
            <a:r>
              <a:rPr kumimoji="1" lang="ja-JP" altLang="en-US" sz="1200" b="1" dirty="0">
                <a:solidFill>
                  <a:schemeClr val="tx1"/>
                </a:solidFill>
                <a:latin typeface="Meiryo UI" panose="020B0604030504040204" pitchFamily="50" charset="-128"/>
                <a:ea typeface="Meiryo UI" panose="020B0604030504040204" pitchFamily="50" charset="-128"/>
              </a:rPr>
              <a:t>沈下・転倒</a:t>
            </a:r>
          </a:p>
        </p:txBody>
      </p:sp>
      <p:sp>
        <p:nvSpPr>
          <p:cNvPr id="30" name="正方形/長方形 29">
            <a:extLst>
              <a:ext uri="{FF2B5EF4-FFF2-40B4-BE49-F238E27FC236}">
                <a16:creationId xmlns:a16="http://schemas.microsoft.com/office/drawing/2014/main" id="{A094B634-637B-4BC7-B2E5-C039D224AF1D}"/>
              </a:ext>
            </a:extLst>
          </p:cNvPr>
          <p:cNvSpPr/>
          <p:nvPr/>
        </p:nvSpPr>
        <p:spPr>
          <a:xfrm>
            <a:off x="4210829" y="3697958"/>
            <a:ext cx="1845133"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r>
              <a:rPr kumimoji="1" lang="ja-JP" altLang="en-US" sz="1200" dirty="0">
                <a:solidFill>
                  <a:schemeClr val="tx1"/>
                </a:solidFill>
                <a:latin typeface="Meiryo UI" panose="020B0604030504040204" pitchFamily="50" charset="-128"/>
                <a:ea typeface="Meiryo UI" panose="020B0604030504040204" pitchFamily="50" charset="-128"/>
              </a:rPr>
              <a:t>地盤を固めたことにより堤防の</a:t>
            </a:r>
            <a:r>
              <a:rPr kumimoji="1" lang="ja-JP" altLang="en-US" sz="1200" b="1" dirty="0">
                <a:solidFill>
                  <a:schemeClr val="tx1"/>
                </a:solidFill>
                <a:latin typeface="Meiryo UI" panose="020B0604030504040204" pitchFamily="50" charset="-128"/>
                <a:ea typeface="Meiryo UI" panose="020B0604030504040204" pitchFamily="50" charset="-128"/>
              </a:rPr>
              <a:t>沈下・転倒を防止</a:t>
            </a:r>
          </a:p>
        </p:txBody>
      </p:sp>
      <p:sp>
        <p:nvSpPr>
          <p:cNvPr id="19" name="スライド番号プレースホルダ 5">
            <a:extLst>
              <a:ext uri="{FF2B5EF4-FFF2-40B4-BE49-F238E27FC236}">
                <a16:creationId xmlns:a16="http://schemas.microsoft.com/office/drawing/2014/main" id="{E44A6765-9242-49E8-8A83-414CE2FBC46E}"/>
              </a:ext>
            </a:extLst>
          </p:cNvPr>
          <p:cNvSpPr txBox="1">
            <a:spLocks noGrp="1"/>
          </p:cNvSpPr>
          <p:nvPr/>
        </p:nvSpPr>
        <p:spPr bwMode="auto">
          <a:xfrm>
            <a:off x="9430273" y="6400800"/>
            <a:ext cx="485775" cy="457200"/>
          </a:xfrm>
          <a:prstGeom prst="rect">
            <a:avLst/>
          </a:prstGeom>
          <a:noFill/>
          <a:ln>
            <a:noFill/>
          </a:ln>
        </p:spPr>
        <p:txBody>
          <a:bodyPr lIns="95770" tIns="47886" rIns="95770" bIns="47886" anchor="b"/>
          <a:lstStyle>
            <a:lvl1pPr defTabSz="1279525">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defTabSz="1279525">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defTabSz="1279525">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defTabSz="1279525">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defTabSz="1279525">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defRPr/>
            </a:pPr>
            <a:fld id="{66B21DE1-8D1C-4498-933C-FFE4E3FC72F1}" type="slidenum">
              <a:rPr kumimoji="0" lang="en-US" altLang="ja-JP" sz="1600" b="1" smtClean="0">
                <a:effectLst>
                  <a:outerShdw blurRad="38100" dist="38100" dir="2700000" algn="tl">
                    <a:srgbClr val="C0C0C0"/>
                  </a:outerShdw>
                </a:effectLst>
                <a:latin typeface="ＭＳ ゴシック" panose="020B0609070205080204" pitchFamily="49" charset="-128"/>
                <a:ea typeface="ＭＳ ゴシック" panose="020B0609070205080204" pitchFamily="49" charset="-128"/>
              </a:rPr>
              <a:pPr algn="r" eaLnBrk="1" hangingPunct="1">
                <a:spcBef>
                  <a:spcPct val="0"/>
                </a:spcBef>
                <a:buFontTx/>
                <a:buNone/>
                <a:defRPr/>
              </a:pPr>
              <a:t>9</a:t>
            </a:fld>
            <a:endParaRPr kumimoji="0" lang="en-US" altLang="ja-JP" sz="1600" b="1" dirty="0">
              <a:effectLst>
                <a:outerShdw blurRad="38100" dist="38100" dir="2700000" algn="tl">
                  <a:srgbClr val="C0C0C0"/>
                </a:outerShdw>
              </a:effectLst>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12142202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5" name="表 84"/>
          <p:cNvGraphicFramePr>
            <a:graphicFrameLocks noGrp="1"/>
          </p:cNvGraphicFramePr>
          <p:nvPr/>
        </p:nvGraphicFramePr>
        <p:xfrm>
          <a:off x="496935" y="1110870"/>
          <a:ext cx="4129047" cy="4053840"/>
        </p:xfrm>
        <a:graphic>
          <a:graphicData uri="http://schemas.openxmlformats.org/drawingml/2006/table">
            <a:tbl>
              <a:tblPr firstRow="1" bandRow="1">
                <a:tableStyleId>{5C22544A-7EE6-4342-B048-85BDC9FD1C3A}</a:tableStyleId>
              </a:tblPr>
              <a:tblGrid>
                <a:gridCol w="1241743">
                  <a:extLst>
                    <a:ext uri="{9D8B030D-6E8A-4147-A177-3AD203B41FA5}">
                      <a16:colId xmlns:a16="http://schemas.microsoft.com/office/drawing/2014/main" val="925165510"/>
                    </a:ext>
                  </a:extLst>
                </a:gridCol>
                <a:gridCol w="721826">
                  <a:extLst>
                    <a:ext uri="{9D8B030D-6E8A-4147-A177-3AD203B41FA5}">
                      <a16:colId xmlns:a16="http://schemas.microsoft.com/office/drawing/2014/main" val="1094894187"/>
                    </a:ext>
                  </a:extLst>
                </a:gridCol>
                <a:gridCol w="721826">
                  <a:extLst>
                    <a:ext uri="{9D8B030D-6E8A-4147-A177-3AD203B41FA5}">
                      <a16:colId xmlns:a16="http://schemas.microsoft.com/office/drawing/2014/main" val="2632927894"/>
                    </a:ext>
                  </a:extLst>
                </a:gridCol>
                <a:gridCol w="721826">
                  <a:extLst>
                    <a:ext uri="{9D8B030D-6E8A-4147-A177-3AD203B41FA5}">
                      <a16:colId xmlns:a16="http://schemas.microsoft.com/office/drawing/2014/main" val="748652135"/>
                    </a:ext>
                  </a:extLst>
                </a:gridCol>
                <a:gridCol w="721826">
                  <a:extLst>
                    <a:ext uri="{9D8B030D-6E8A-4147-A177-3AD203B41FA5}">
                      <a16:colId xmlns:a16="http://schemas.microsoft.com/office/drawing/2014/main" val="1261234870"/>
                    </a:ext>
                  </a:extLst>
                </a:gridCol>
              </a:tblGrid>
              <a:tr h="0">
                <a:tc>
                  <a:txBody>
                    <a:bodyPr/>
                    <a:lstStyle/>
                    <a:p>
                      <a:pPr algn="ctr"/>
                      <a:r>
                        <a:rPr kumimoji="1" lang="ja-JP" altLang="en-US" sz="1000" b="0" dirty="0">
                          <a:latin typeface="Meiryo UI" panose="020B0604030504040204" pitchFamily="50" charset="-128"/>
                          <a:ea typeface="Meiryo UI" panose="020B0604030504040204" pitchFamily="50" charset="-128"/>
                        </a:rPr>
                        <a:t>施設名</a:t>
                      </a:r>
                    </a:p>
                  </a:txBody>
                  <a:tcPr anchor="ctr"/>
                </a:tc>
                <a:tc>
                  <a:txBody>
                    <a:bodyPr/>
                    <a:lstStyle/>
                    <a:p>
                      <a:pPr algn="ctr"/>
                      <a:r>
                        <a:rPr kumimoji="1" lang="ja-JP" altLang="en-US" sz="1000" b="0" dirty="0">
                          <a:latin typeface="Meiryo UI" panose="020B0604030504040204" pitchFamily="50" charset="-128"/>
                          <a:ea typeface="Meiryo UI" panose="020B0604030504040204" pitchFamily="50" charset="-128"/>
                        </a:rPr>
                        <a:t>耐震</a:t>
                      </a:r>
                    </a:p>
                  </a:txBody>
                  <a:tcPr anchor="ctr"/>
                </a:tc>
                <a:tc>
                  <a:txBody>
                    <a:bodyPr/>
                    <a:lstStyle/>
                    <a:p>
                      <a:pPr algn="ctr"/>
                      <a:r>
                        <a:rPr kumimoji="1" lang="ja-JP" altLang="en-US" sz="1000" b="0" dirty="0">
                          <a:latin typeface="Meiryo UI" panose="020B0604030504040204" pitchFamily="50" charset="-128"/>
                          <a:ea typeface="Meiryo UI" panose="020B0604030504040204" pitchFamily="50" charset="-128"/>
                        </a:rPr>
                        <a:t>水門遠隔</a:t>
                      </a:r>
                      <a:endParaRPr kumimoji="1" lang="en-US" altLang="ja-JP" sz="1000" b="0" dirty="0">
                        <a:latin typeface="Meiryo UI" panose="020B0604030504040204" pitchFamily="50" charset="-128"/>
                        <a:ea typeface="Meiryo UI" panose="020B0604030504040204" pitchFamily="50" charset="-128"/>
                      </a:endParaRPr>
                    </a:p>
                    <a:p>
                      <a:pPr algn="ctr"/>
                      <a:r>
                        <a:rPr kumimoji="1" lang="ja-JP" altLang="en-US" sz="1000" b="0" dirty="0">
                          <a:latin typeface="Meiryo UI" panose="020B0604030504040204" pitchFamily="50" charset="-128"/>
                          <a:ea typeface="Meiryo UI" panose="020B0604030504040204" pitchFamily="50" charset="-128"/>
                        </a:rPr>
                        <a:t>操作化</a:t>
                      </a:r>
                    </a:p>
                  </a:txBody>
                  <a:tcPr anchor="ctr"/>
                </a:tc>
                <a:tc>
                  <a:txBody>
                    <a:bodyPr/>
                    <a:lstStyle/>
                    <a:p>
                      <a:pPr algn="ctr"/>
                      <a:r>
                        <a:rPr kumimoji="1" lang="ja-JP" altLang="en-US" sz="1000" b="0" dirty="0">
                          <a:latin typeface="Meiryo UI" panose="020B0604030504040204" pitchFamily="50" charset="-128"/>
                          <a:ea typeface="Meiryo UI" panose="020B0604030504040204" pitchFamily="50" charset="-128"/>
                        </a:rPr>
                        <a:t>水門</a:t>
                      </a:r>
                      <a:endParaRPr kumimoji="1" lang="en-US" altLang="ja-JP" sz="1000" b="0" dirty="0">
                        <a:latin typeface="Meiryo UI" panose="020B0604030504040204" pitchFamily="50" charset="-128"/>
                        <a:ea typeface="Meiryo UI" panose="020B0604030504040204" pitchFamily="50" charset="-128"/>
                      </a:endParaRPr>
                    </a:p>
                    <a:p>
                      <a:pPr algn="ctr"/>
                      <a:r>
                        <a:rPr kumimoji="1" lang="ja-JP" altLang="en-US" sz="1000" b="0" dirty="0">
                          <a:latin typeface="Meiryo UI" panose="020B0604030504040204" pitchFamily="50" charset="-128"/>
                          <a:ea typeface="Meiryo UI" panose="020B0604030504040204" pitchFamily="50" charset="-128"/>
                        </a:rPr>
                        <a:t>自動化</a:t>
                      </a:r>
                    </a:p>
                  </a:txBody>
                  <a:tcPr anchor="ctr">
                    <a:lnB w="28575" cap="flat" cmpd="sng" algn="ctr">
                      <a:solidFill>
                        <a:srgbClr val="FF0000"/>
                      </a:solidFill>
                      <a:prstDash val="solid"/>
                      <a:round/>
                      <a:headEnd type="none" w="med" len="med"/>
                      <a:tailEnd type="none" w="med" len="med"/>
                    </a:lnB>
                  </a:tcPr>
                </a:tc>
                <a:tc>
                  <a:txBody>
                    <a:bodyPr/>
                    <a:lstStyle/>
                    <a:p>
                      <a:pPr algn="ctr"/>
                      <a:r>
                        <a:rPr kumimoji="1" lang="ja-JP" altLang="en-US" sz="1000" b="0" dirty="0">
                          <a:latin typeface="Meiryo UI" panose="020B0604030504040204" pitchFamily="50" charset="-128"/>
                          <a:ea typeface="Meiryo UI" panose="020B0604030504040204" pitchFamily="50" charset="-128"/>
                        </a:rPr>
                        <a:t>水門</a:t>
                      </a:r>
                      <a:endParaRPr kumimoji="1" lang="en-US" altLang="ja-JP" sz="1000" b="0" dirty="0">
                        <a:latin typeface="Meiryo UI" panose="020B0604030504040204" pitchFamily="50" charset="-128"/>
                        <a:ea typeface="Meiryo UI" panose="020B0604030504040204" pitchFamily="50" charset="-128"/>
                      </a:endParaRPr>
                    </a:p>
                    <a:p>
                      <a:pPr algn="ctr"/>
                      <a:r>
                        <a:rPr kumimoji="1" lang="ja-JP" altLang="en-US" sz="1000" b="0" dirty="0">
                          <a:latin typeface="Meiryo UI" panose="020B0604030504040204" pitchFamily="50" charset="-128"/>
                          <a:ea typeface="Meiryo UI" panose="020B0604030504040204" pitchFamily="50" charset="-128"/>
                        </a:rPr>
                        <a:t>対津波</a:t>
                      </a:r>
                    </a:p>
                  </a:txBody>
                  <a:tcPr anchor="ctr">
                    <a:lnB w="28575"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103374586"/>
                  </a:ext>
                </a:extLst>
              </a:tr>
              <a:tr h="0">
                <a:tc>
                  <a:txBody>
                    <a:bodyPr/>
                    <a:lstStyle/>
                    <a:p>
                      <a:r>
                        <a:rPr kumimoji="1" lang="ja-JP" altLang="en-US" sz="1000" b="0" dirty="0">
                          <a:latin typeface="Meiryo UI" panose="020B0604030504040204" pitchFamily="50" charset="-128"/>
                          <a:ea typeface="Meiryo UI" panose="020B0604030504040204" pitchFamily="50" charset="-128"/>
                        </a:rPr>
                        <a:t>安治川水門</a:t>
                      </a:r>
                    </a:p>
                  </a:txBody>
                  <a:tcPr/>
                </a:tc>
                <a:tc>
                  <a:txBody>
                    <a:bodyPr/>
                    <a:lstStyle/>
                    <a:p>
                      <a:pPr algn="ctr"/>
                      <a:r>
                        <a:rPr kumimoji="1" lang="ja-JP" altLang="en-US" sz="1000" b="0" dirty="0">
                          <a:latin typeface="Meiryo UI" panose="020B0604030504040204" pitchFamily="50" charset="-128"/>
                          <a:ea typeface="Meiryo UI" panose="020B0604030504040204" pitchFamily="50" charset="-128"/>
                        </a:rPr>
                        <a:t>不要</a:t>
                      </a:r>
                    </a:p>
                  </a:txBody>
                  <a:tcPr>
                    <a:lnB w="28575" cap="flat" cmpd="sng" algn="ctr">
                      <a:solidFill>
                        <a:srgbClr val="FF0000"/>
                      </a:solidFill>
                      <a:prstDash val="solid"/>
                      <a:round/>
                      <a:headEnd type="none" w="med" len="med"/>
                      <a:tailEnd type="none" w="med" len="med"/>
                    </a:lnB>
                  </a:tcPr>
                </a:tc>
                <a:tc>
                  <a:txBody>
                    <a:bodyPr/>
                    <a:lstStyle/>
                    <a:p>
                      <a:pPr algn="ctr"/>
                      <a:r>
                        <a:rPr kumimoji="1" lang="ja-JP" altLang="en-US" sz="1000" b="0" dirty="0">
                          <a:latin typeface="Meiryo UI" panose="020B0604030504040204" pitchFamily="50" charset="-128"/>
                          <a:ea typeface="Meiryo UI" panose="020B0604030504040204" pitchFamily="50" charset="-128"/>
                        </a:rPr>
                        <a:t>済</a:t>
                      </a:r>
                    </a:p>
                  </a:txBody>
                  <a:tcPr>
                    <a:lnR w="28575" cap="flat" cmpd="sng" algn="ctr">
                      <a:solidFill>
                        <a:srgbClr val="FF0000"/>
                      </a:solidFill>
                      <a:prstDash val="solid"/>
                      <a:round/>
                      <a:headEnd type="none" w="med" len="med"/>
                      <a:tailEnd type="none" w="med" len="med"/>
                    </a:lnR>
                  </a:tcPr>
                </a:tc>
                <a:tc>
                  <a:txBody>
                    <a:bodyPr/>
                    <a:lstStyle/>
                    <a:p>
                      <a:pPr algn="ctr"/>
                      <a:r>
                        <a:rPr kumimoji="1" lang="ja-JP" altLang="en-US" sz="1000" b="0" dirty="0">
                          <a:solidFill>
                            <a:srgbClr val="FF0000"/>
                          </a:solidFill>
                          <a:latin typeface="Meiryo UI" panose="020B0604030504040204" pitchFamily="50" charset="-128"/>
                          <a:ea typeface="Meiryo UI" panose="020B0604030504040204" pitchFamily="50" charset="-128"/>
                        </a:rPr>
                        <a:t>済</a:t>
                      </a:r>
                    </a:p>
                  </a:txBody>
                  <a:tcP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ctr"/>
                      <a:r>
                        <a:rPr kumimoji="1" lang="ja-JP" altLang="en-US" sz="1000" b="0" dirty="0">
                          <a:solidFill>
                            <a:srgbClr val="FF0000"/>
                          </a:solidFill>
                          <a:latin typeface="Meiryo UI" panose="020B0604030504040204" pitchFamily="50" charset="-128"/>
                          <a:ea typeface="Meiryo UI" panose="020B0604030504040204" pitchFamily="50" charset="-128"/>
                        </a:rPr>
                        <a:t>済</a:t>
                      </a:r>
                    </a:p>
                  </a:txBody>
                  <a:tcPr>
                    <a:lnL w="28575" cap="flat" cmpd="sng" algn="ctr">
                      <a:solidFill>
                        <a:srgbClr val="FF0000"/>
                      </a:solidFill>
                      <a:prstDash val="solid"/>
                      <a:round/>
                      <a:headEnd type="none" w="med" len="med"/>
                      <a:tailEnd type="none" w="med" len="med"/>
                    </a:lnL>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731459650"/>
                  </a:ext>
                </a:extLst>
              </a:tr>
              <a:tr h="0">
                <a:tc>
                  <a:txBody>
                    <a:bodyPr/>
                    <a:lstStyle/>
                    <a:p>
                      <a:r>
                        <a:rPr kumimoji="1" lang="ja-JP" altLang="en-US" sz="1000" b="0" dirty="0">
                          <a:latin typeface="Meiryo UI" panose="020B0604030504040204" pitchFamily="50" charset="-128"/>
                          <a:ea typeface="Meiryo UI" panose="020B0604030504040204" pitchFamily="50" charset="-128"/>
                        </a:rPr>
                        <a:t>尻無川水門</a:t>
                      </a:r>
                    </a:p>
                  </a:txBody>
                  <a:tcPr>
                    <a:lnR w="28575" cap="flat" cmpd="sng" algn="ctr">
                      <a:solidFill>
                        <a:srgbClr val="FF0000"/>
                      </a:solidFill>
                      <a:prstDash val="solid"/>
                      <a:round/>
                      <a:headEnd type="none" w="med" len="med"/>
                      <a:tailEnd type="none" w="med" len="med"/>
                    </a:lnR>
                  </a:tcPr>
                </a:tc>
                <a:tc>
                  <a:txBody>
                    <a:bodyPr/>
                    <a:lstStyle/>
                    <a:p>
                      <a:pPr algn="ctr"/>
                      <a:r>
                        <a:rPr kumimoji="1" lang="ja-JP" altLang="en-US" sz="1000" b="0" dirty="0">
                          <a:solidFill>
                            <a:srgbClr val="FF0000"/>
                          </a:solidFill>
                          <a:latin typeface="Meiryo UI" panose="020B0604030504040204" pitchFamily="50" charset="-128"/>
                          <a:ea typeface="Meiryo UI" panose="020B0604030504040204" pitchFamily="50" charset="-128"/>
                        </a:rPr>
                        <a:t>済</a:t>
                      </a:r>
                    </a:p>
                  </a:txBody>
                  <a:tcP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ctr"/>
                      <a:r>
                        <a:rPr kumimoji="1" lang="ja-JP" altLang="en-US" sz="1000" b="0" dirty="0">
                          <a:latin typeface="Meiryo UI" panose="020B0604030504040204" pitchFamily="50" charset="-128"/>
                          <a:ea typeface="Meiryo UI" panose="020B0604030504040204" pitchFamily="50" charset="-128"/>
                        </a:rPr>
                        <a:t>済</a:t>
                      </a:r>
                    </a:p>
                  </a:txBody>
                  <a:tcP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tcPr>
                </a:tc>
                <a:tc>
                  <a:txBody>
                    <a:bodyPr/>
                    <a:lstStyle/>
                    <a:p>
                      <a:pPr algn="ctr"/>
                      <a:r>
                        <a:rPr kumimoji="1" lang="ja-JP" altLang="en-US" sz="1000" b="0" dirty="0">
                          <a:solidFill>
                            <a:srgbClr val="FF0000"/>
                          </a:solidFill>
                          <a:latin typeface="Meiryo UI" panose="020B0604030504040204" pitchFamily="50" charset="-128"/>
                          <a:ea typeface="Meiryo UI" panose="020B0604030504040204" pitchFamily="50" charset="-128"/>
                        </a:rPr>
                        <a:t>済</a:t>
                      </a:r>
                    </a:p>
                  </a:txBody>
                  <a:tcP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ctr"/>
                      <a:r>
                        <a:rPr kumimoji="1" lang="ja-JP" altLang="en-US" sz="1000" b="0" dirty="0">
                          <a:solidFill>
                            <a:srgbClr val="FF0000"/>
                          </a:solidFill>
                          <a:latin typeface="Meiryo UI" panose="020B0604030504040204" pitchFamily="50" charset="-128"/>
                          <a:ea typeface="Meiryo UI" panose="020B0604030504040204" pitchFamily="50" charset="-128"/>
                        </a:rPr>
                        <a:t>済</a:t>
                      </a:r>
                    </a:p>
                  </a:txBody>
                  <a:tcPr>
                    <a:lnL w="28575" cap="flat" cmpd="sng" algn="ctr">
                      <a:solidFill>
                        <a:srgbClr val="FF0000"/>
                      </a:solidFill>
                      <a:prstDash val="solid"/>
                      <a:round/>
                      <a:headEnd type="none" w="med" len="med"/>
                      <a:tailEnd type="none" w="med" len="med"/>
                    </a:lnL>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970350559"/>
                  </a:ext>
                </a:extLst>
              </a:tr>
              <a:tr h="0">
                <a:tc>
                  <a:txBody>
                    <a:bodyPr/>
                    <a:lstStyle/>
                    <a:p>
                      <a:r>
                        <a:rPr kumimoji="1" lang="ja-JP" altLang="en-US" sz="1000" b="0" dirty="0">
                          <a:latin typeface="Meiryo UI" panose="020B0604030504040204" pitchFamily="50" charset="-128"/>
                          <a:ea typeface="Meiryo UI" panose="020B0604030504040204" pitchFamily="50" charset="-128"/>
                        </a:rPr>
                        <a:t>木津川水門</a:t>
                      </a:r>
                    </a:p>
                  </a:txBody>
                  <a:tcPr/>
                </a:tc>
                <a:tc>
                  <a:txBody>
                    <a:bodyPr/>
                    <a:lstStyle/>
                    <a:p>
                      <a:pPr algn="ctr"/>
                      <a:r>
                        <a:rPr kumimoji="1" lang="ja-JP" altLang="en-US" sz="1000" b="0" dirty="0">
                          <a:latin typeface="Meiryo UI" panose="020B0604030504040204" pitchFamily="50" charset="-128"/>
                          <a:ea typeface="Meiryo UI" panose="020B0604030504040204" pitchFamily="50" charset="-128"/>
                        </a:rPr>
                        <a:t>不要</a:t>
                      </a:r>
                    </a:p>
                  </a:txBody>
                  <a:tcPr>
                    <a:lnT w="28575" cap="flat" cmpd="sng" algn="ctr">
                      <a:solidFill>
                        <a:srgbClr val="FF0000"/>
                      </a:solidFill>
                      <a:prstDash val="solid"/>
                      <a:round/>
                      <a:headEnd type="none" w="med" len="med"/>
                      <a:tailEnd type="none" w="med" len="med"/>
                    </a:lnT>
                  </a:tcPr>
                </a:tc>
                <a:tc>
                  <a:txBody>
                    <a:bodyPr/>
                    <a:lstStyle/>
                    <a:p>
                      <a:pPr algn="ctr"/>
                      <a:r>
                        <a:rPr kumimoji="1" lang="ja-JP" altLang="en-US" sz="1000" b="0" dirty="0">
                          <a:latin typeface="Meiryo UI" panose="020B0604030504040204" pitchFamily="50" charset="-128"/>
                          <a:ea typeface="Meiryo UI" panose="020B0604030504040204" pitchFamily="50" charset="-128"/>
                        </a:rPr>
                        <a:t>済</a:t>
                      </a:r>
                    </a:p>
                  </a:txBody>
                  <a:tcPr>
                    <a:lnR w="28575" cap="flat" cmpd="sng" algn="ctr">
                      <a:solidFill>
                        <a:srgbClr val="FF0000"/>
                      </a:solidFill>
                      <a:prstDash val="solid"/>
                      <a:round/>
                      <a:headEnd type="none" w="med" len="med"/>
                      <a:tailEnd type="none" w="med" len="med"/>
                    </a:lnR>
                  </a:tcPr>
                </a:tc>
                <a:tc>
                  <a:txBody>
                    <a:bodyPr/>
                    <a:lstStyle/>
                    <a:p>
                      <a:pPr algn="ctr"/>
                      <a:r>
                        <a:rPr kumimoji="1" lang="ja-JP" altLang="en-US" sz="1000" b="0" dirty="0">
                          <a:solidFill>
                            <a:srgbClr val="FF0000"/>
                          </a:solidFill>
                          <a:latin typeface="Meiryo UI" panose="020B0604030504040204" pitchFamily="50" charset="-128"/>
                          <a:ea typeface="Meiryo UI" panose="020B0604030504040204" pitchFamily="50" charset="-128"/>
                        </a:rPr>
                        <a:t>済</a:t>
                      </a:r>
                    </a:p>
                  </a:txBody>
                  <a:tcP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ctr"/>
                      <a:r>
                        <a:rPr kumimoji="1" lang="ja-JP" altLang="en-US" sz="1000" b="0" dirty="0">
                          <a:solidFill>
                            <a:srgbClr val="FF0000"/>
                          </a:solidFill>
                          <a:latin typeface="Meiryo UI" panose="020B0604030504040204" pitchFamily="50" charset="-128"/>
                          <a:ea typeface="Meiryo UI" panose="020B0604030504040204" pitchFamily="50" charset="-128"/>
                        </a:rPr>
                        <a:t>済</a:t>
                      </a:r>
                    </a:p>
                  </a:txBody>
                  <a:tcPr>
                    <a:lnL w="28575" cap="flat" cmpd="sng" algn="ctr">
                      <a:solidFill>
                        <a:srgbClr val="FF0000"/>
                      </a:solidFill>
                      <a:prstDash val="solid"/>
                      <a:round/>
                      <a:headEnd type="none" w="med" len="med"/>
                      <a:tailEnd type="none" w="med" len="med"/>
                    </a:lnL>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4187708773"/>
                  </a:ext>
                </a:extLst>
              </a:tr>
              <a:tr h="0">
                <a:tc>
                  <a:txBody>
                    <a:bodyPr/>
                    <a:lstStyle/>
                    <a:p>
                      <a:r>
                        <a:rPr kumimoji="1" lang="ja-JP" altLang="en-US" sz="1000" b="0" dirty="0">
                          <a:latin typeface="Meiryo UI" panose="020B0604030504040204" pitchFamily="50" charset="-128"/>
                          <a:ea typeface="Meiryo UI" panose="020B0604030504040204" pitchFamily="50" charset="-128"/>
                        </a:rPr>
                        <a:t>出来島水門</a:t>
                      </a:r>
                    </a:p>
                  </a:txBody>
                  <a:tcPr/>
                </a:tc>
                <a:tc>
                  <a:txBody>
                    <a:bodyPr/>
                    <a:lstStyle/>
                    <a:p>
                      <a:pPr algn="ctr"/>
                      <a:r>
                        <a:rPr kumimoji="1" lang="ja-JP" altLang="en-US" sz="1000" b="0" dirty="0">
                          <a:latin typeface="Meiryo UI" panose="020B0604030504040204" pitchFamily="50" charset="-128"/>
                          <a:ea typeface="Meiryo UI" panose="020B0604030504040204" pitchFamily="50" charset="-128"/>
                        </a:rPr>
                        <a:t>不要</a:t>
                      </a:r>
                    </a:p>
                  </a:txBody>
                  <a:tcPr>
                    <a:lnB w="28575" cap="flat" cmpd="sng" algn="ctr">
                      <a:solidFill>
                        <a:srgbClr val="FF0000"/>
                      </a:solidFill>
                      <a:prstDash val="solid"/>
                      <a:round/>
                      <a:headEnd type="none" w="med" len="med"/>
                      <a:tailEnd type="none" w="med" len="med"/>
                    </a:lnB>
                  </a:tcPr>
                </a:tc>
                <a:tc>
                  <a:txBody>
                    <a:bodyPr/>
                    <a:lstStyle/>
                    <a:p>
                      <a:pPr algn="ctr"/>
                      <a:r>
                        <a:rPr kumimoji="1" lang="ja-JP" altLang="en-US" sz="1000" b="0" dirty="0">
                          <a:latin typeface="Meiryo UI" panose="020B0604030504040204" pitchFamily="50" charset="-128"/>
                          <a:ea typeface="Meiryo UI" panose="020B0604030504040204" pitchFamily="50" charset="-128"/>
                        </a:rPr>
                        <a:t>済</a:t>
                      </a:r>
                    </a:p>
                  </a:txBody>
                  <a:tcPr>
                    <a:lnR w="28575" cap="flat" cmpd="sng" algn="ctr">
                      <a:solidFill>
                        <a:srgbClr val="FF0000"/>
                      </a:solidFill>
                      <a:prstDash val="solid"/>
                      <a:round/>
                      <a:headEnd type="none" w="med" len="med"/>
                      <a:tailEnd type="none" w="med" len="med"/>
                    </a:lnR>
                  </a:tcPr>
                </a:tc>
                <a:tc>
                  <a:txBody>
                    <a:bodyPr/>
                    <a:lstStyle/>
                    <a:p>
                      <a:pPr algn="ctr"/>
                      <a:r>
                        <a:rPr kumimoji="1" lang="ja-JP" altLang="en-US" sz="1000" b="0" dirty="0">
                          <a:solidFill>
                            <a:srgbClr val="FF0000"/>
                          </a:solidFill>
                          <a:latin typeface="Meiryo UI" panose="020B0604030504040204" pitchFamily="50" charset="-128"/>
                          <a:ea typeface="Meiryo UI" panose="020B0604030504040204" pitchFamily="50" charset="-128"/>
                        </a:rPr>
                        <a:t>済</a:t>
                      </a:r>
                    </a:p>
                  </a:txBody>
                  <a:tcP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ctr"/>
                      <a:r>
                        <a:rPr kumimoji="1" lang="ja-JP" altLang="en-US" sz="1000" b="0" dirty="0">
                          <a:latin typeface="Meiryo UI" panose="020B0604030504040204" pitchFamily="50" charset="-128"/>
                          <a:ea typeface="Meiryo UI" panose="020B0604030504040204" pitchFamily="50" charset="-128"/>
                        </a:rPr>
                        <a:t>不要</a:t>
                      </a:r>
                    </a:p>
                  </a:txBody>
                  <a:tcPr>
                    <a:lnL w="28575" cap="flat" cmpd="sng" algn="ctr">
                      <a:solidFill>
                        <a:srgbClr val="FF0000"/>
                      </a:solidFill>
                      <a:prstDash val="solid"/>
                      <a:round/>
                      <a:headEnd type="none" w="med" len="med"/>
                      <a:tailEnd type="none" w="med" len="med"/>
                    </a:lnL>
                    <a:lnT w="28575" cap="flat" cmpd="sng" algn="ctr">
                      <a:solidFill>
                        <a:srgbClr val="FF0000"/>
                      </a:solidFill>
                      <a:prstDash val="solid"/>
                      <a:round/>
                      <a:headEnd type="none" w="med" len="med"/>
                      <a:tailEnd type="none" w="med" len="med"/>
                    </a:lnT>
                  </a:tcPr>
                </a:tc>
                <a:extLst>
                  <a:ext uri="{0D108BD9-81ED-4DB2-BD59-A6C34878D82A}">
                    <a16:rowId xmlns:a16="http://schemas.microsoft.com/office/drawing/2014/main" val="2047517592"/>
                  </a:ext>
                </a:extLst>
              </a:tr>
              <a:tr h="0">
                <a:tc>
                  <a:txBody>
                    <a:bodyPr/>
                    <a:lstStyle/>
                    <a:p>
                      <a:r>
                        <a:rPr kumimoji="1" lang="ja-JP" altLang="en-US" sz="1000" b="0" dirty="0">
                          <a:latin typeface="Meiryo UI" panose="020B0604030504040204" pitchFamily="50" charset="-128"/>
                          <a:ea typeface="Meiryo UI" panose="020B0604030504040204" pitchFamily="50" charset="-128"/>
                        </a:rPr>
                        <a:t>正蓮寺川水門</a:t>
                      </a:r>
                    </a:p>
                  </a:txBody>
                  <a:tcPr>
                    <a:lnR w="28575" cap="flat" cmpd="sng" algn="ctr">
                      <a:solidFill>
                        <a:srgbClr val="FF0000"/>
                      </a:solidFill>
                      <a:prstDash val="solid"/>
                      <a:round/>
                      <a:headEnd type="none" w="med" len="med"/>
                      <a:tailEnd type="none" w="med" len="med"/>
                    </a:lnR>
                  </a:tcPr>
                </a:tc>
                <a:tc>
                  <a:txBody>
                    <a:bodyPr/>
                    <a:lstStyle/>
                    <a:p>
                      <a:pPr algn="ctr"/>
                      <a:r>
                        <a:rPr kumimoji="1" lang="ja-JP" altLang="en-US" sz="1000" b="0" dirty="0">
                          <a:solidFill>
                            <a:srgbClr val="FF0000"/>
                          </a:solidFill>
                          <a:latin typeface="Meiryo UI" panose="020B0604030504040204" pitchFamily="50" charset="-128"/>
                          <a:ea typeface="Meiryo UI" panose="020B0604030504040204" pitchFamily="50" charset="-128"/>
                        </a:rPr>
                        <a:t>済</a:t>
                      </a:r>
                    </a:p>
                  </a:txBody>
                  <a:tcP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ctr"/>
                      <a:r>
                        <a:rPr kumimoji="1" lang="ja-JP" altLang="en-US" sz="1000" b="0" dirty="0">
                          <a:latin typeface="Meiryo UI" panose="020B0604030504040204" pitchFamily="50" charset="-128"/>
                          <a:ea typeface="Meiryo UI" panose="020B0604030504040204" pitchFamily="50" charset="-128"/>
                        </a:rPr>
                        <a:t>済</a:t>
                      </a:r>
                    </a:p>
                  </a:txBody>
                  <a:tcP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tcPr>
                </a:tc>
                <a:tc>
                  <a:txBody>
                    <a:bodyPr/>
                    <a:lstStyle/>
                    <a:p>
                      <a:pPr algn="ctr"/>
                      <a:r>
                        <a:rPr kumimoji="1" lang="ja-JP" altLang="en-US" sz="1000" b="0" dirty="0">
                          <a:solidFill>
                            <a:srgbClr val="FF0000"/>
                          </a:solidFill>
                          <a:latin typeface="Meiryo UI" panose="020B0604030504040204" pitchFamily="50" charset="-128"/>
                          <a:ea typeface="Meiryo UI" panose="020B0604030504040204" pitchFamily="50" charset="-128"/>
                        </a:rPr>
                        <a:t>済</a:t>
                      </a:r>
                    </a:p>
                  </a:txBody>
                  <a:tcP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ctr"/>
                      <a:r>
                        <a:rPr kumimoji="1" lang="ja-JP" altLang="en-US" sz="1000" b="0" dirty="0">
                          <a:latin typeface="Meiryo UI" panose="020B0604030504040204" pitchFamily="50" charset="-128"/>
                          <a:ea typeface="Meiryo UI" panose="020B0604030504040204" pitchFamily="50" charset="-128"/>
                        </a:rPr>
                        <a:t>不要</a:t>
                      </a:r>
                    </a:p>
                  </a:txBody>
                  <a:tcPr>
                    <a:lnL w="28575" cap="flat" cmpd="sng" algn="ctr">
                      <a:solidFill>
                        <a:srgbClr val="FF0000"/>
                      </a:solidFill>
                      <a:prstDash val="solid"/>
                      <a:round/>
                      <a:headEnd type="none" w="med" len="med"/>
                      <a:tailEnd type="none" w="med" len="med"/>
                    </a:lnL>
                  </a:tcPr>
                </a:tc>
                <a:extLst>
                  <a:ext uri="{0D108BD9-81ED-4DB2-BD59-A6C34878D82A}">
                    <a16:rowId xmlns:a16="http://schemas.microsoft.com/office/drawing/2014/main" val="579058422"/>
                  </a:ext>
                </a:extLst>
              </a:tr>
              <a:tr h="0">
                <a:tc>
                  <a:txBody>
                    <a:bodyPr/>
                    <a:lstStyle/>
                    <a:p>
                      <a:r>
                        <a:rPr kumimoji="1" lang="ja-JP" altLang="en-US" sz="1000" b="0" dirty="0">
                          <a:latin typeface="Meiryo UI" panose="020B0604030504040204" pitchFamily="50" charset="-128"/>
                          <a:ea typeface="Meiryo UI" panose="020B0604030504040204" pitchFamily="50" charset="-128"/>
                        </a:rPr>
                        <a:t>六軒家川水門</a:t>
                      </a:r>
                    </a:p>
                  </a:txBody>
                  <a:tcPr/>
                </a:tc>
                <a:tc>
                  <a:txBody>
                    <a:bodyPr/>
                    <a:lstStyle/>
                    <a:p>
                      <a:pPr algn="ctr"/>
                      <a:r>
                        <a:rPr kumimoji="1" lang="ja-JP" altLang="en-US" sz="1000" b="0" dirty="0">
                          <a:latin typeface="Meiryo UI" panose="020B0604030504040204" pitchFamily="50" charset="-128"/>
                          <a:ea typeface="Meiryo UI" panose="020B0604030504040204" pitchFamily="50" charset="-128"/>
                        </a:rPr>
                        <a:t>不要</a:t>
                      </a:r>
                    </a:p>
                  </a:txBody>
                  <a:tcPr>
                    <a:lnT w="28575" cap="flat" cmpd="sng" algn="ctr">
                      <a:solidFill>
                        <a:srgbClr val="FF0000"/>
                      </a:solidFill>
                      <a:prstDash val="solid"/>
                      <a:round/>
                      <a:headEnd type="none" w="med" len="med"/>
                      <a:tailEnd type="none" w="med" len="med"/>
                    </a:lnT>
                  </a:tcPr>
                </a:tc>
                <a:tc>
                  <a:txBody>
                    <a:bodyPr/>
                    <a:lstStyle/>
                    <a:p>
                      <a:pPr algn="ctr"/>
                      <a:r>
                        <a:rPr kumimoji="1" lang="ja-JP" altLang="en-US" sz="1000" b="0" dirty="0">
                          <a:latin typeface="Meiryo UI" panose="020B0604030504040204" pitchFamily="50" charset="-128"/>
                          <a:ea typeface="Meiryo UI" panose="020B0604030504040204" pitchFamily="50" charset="-128"/>
                        </a:rPr>
                        <a:t>済</a:t>
                      </a:r>
                    </a:p>
                  </a:txBody>
                  <a:tcPr>
                    <a:lnR w="28575" cap="flat" cmpd="sng" algn="ctr">
                      <a:solidFill>
                        <a:srgbClr val="FF0000"/>
                      </a:solidFill>
                      <a:prstDash val="solid"/>
                      <a:round/>
                      <a:headEnd type="none" w="med" len="med"/>
                      <a:tailEnd type="none" w="med" len="med"/>
                    </a:lnR>
                  </a:tcPr>
                </a:tc>
                <a:tc>
                  <a:txBody>
                    <a:bodyPr/>
                    <a:lstStyle/>
                    <a:p>
                      <a:pPr algn="ctr"/>
                      <a:r>
                        <a:rPr kumimoji="1" lang="ja-JP" altLang="en-US" sz="1000" b="0" dirty="0">
                          <a:solidFill>
                            <a:srgbClr val="FF0000"/>
                          </a:solidFill>
                          <a:latin typeface="Meiryo UI" panose="020B0604030504040204" pitchFamily="50" charset="-128"/>
                          <a:ea typeface="Meiryo UI" panose="020B0604030504040204" pitchFamily="50" charset="-128"/>
                        </a:rPr>
                        <a:t>済</a:t>
                      </a:r>
                    </a:p>
                  </a:txBody>
                  <a:tcP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ctr"/>
                      <a:r>
                        <a:rPr kumimoji="1" lang="ja-JP" altLang="en-US" sz="1000" b="0" dirty="0">
                          <a:latin typeface="Meiryo UI" panose="020B0604030504040204" pitchFamily="50" charset="-128"/>
                          <a:ea typeface="Meiryo UI" panose="020B0604030504040204" pitchFamily="50" charset="-128"/>
                        </a:rPr>
                        <a:t>不要</a:t>
                      </a:r>
                    </a:p>
                  </a:txBody>
                  <a:tcPr>
                    <a:lnL w="28575" cap="flat" cmpd="sng" algn="ctr">
                      <a:solidFill>
                        <a:srgbClr val="FF0000"/>
                      </a:solidFill>
                      <a:prstDash val="solid"/>
                      <a:round/>
                      <a:headEnd type="none" w="med" len="med"/>
                      <a:tailEnd type="none" w="med" len="med"/>
                    </a:lnL>
                  </a:tcPr>
                </a:tc>
                <a:extLst>
                  <a:ext uri="{0D108BD9-81ED-4DB2-BD59-A6C34878D82A}">
                    <a16:rowId xmlns:a16="http://schemas.microsoft.com/office/drawing/2014/main" val="2241441210"/>
                  </a:ext>
                </a:extLst>
              </a:tr>
              <a:tr h="0">
                <a:tc>
                  <a:txBody>
                    <a:bodyPr/>
                    <a:lstStyle/>
                    <a:p>
                      <a:r>
                        <a:rPr kumimoji="1" lang="ja-JP" altLang="en-US" sz="1000" b="0" dirty="0">
                          <a:latin typeface="Meiryo UI" panose="020B0604030504040204" pitchFamily="50" charset="-128"/>
                          <a:ea typeface="Meiryo UI" panose="020B0604030504040204" pitchFamily="50" charset="-128"/>
                        </a:rPr>
                        <a:t>三軒家水門</a:t>
                      </a:r>
                    </a:p>
                  </a:txBody>
                  <a:tcPr/>
                </a:tc>
                <a:tc>
                  <a:txBody>
                    <a:bodyPr/>
                    <a:lstStyle/>
                    <a:p>
                      <a:pPr algn="ctr"/>
                      <a:r>
                        <a:rPr kumimoji="1" lang="ja-JP" altLang="en-US" sz="1000" b="0" dirty="0">
                          <a:latin typeface="Meiryo UI" panose="020B0604030504040204" pitchFamily="50" charset="-128"/>
                          <a:ea typeface="Meiryo UI" panose="020B0604030504040204" pitchFamily="50" charset="-128"/>
                        </a:rPr>
                        <a:t>不要</a:t>
                      </a:r>
                    </a:p>
                  </a:txBody>
                  <a:tcPr>
                    <a:lnB w="28575" cap="flat" cmpd="sng" algn="ctr">
                      <a:solidFill>
                        <a:srgbClr val="FF0000"/>
                      </a:solidFill>
                      <a:prstDash val="solid"/>
                      <a:round/>
                      <a:headEnd type="none" w="med" len="med"/>
                      <a:tailEnd type="none" w="med" len="med"/>
                    </a:lnB>
                  </a:tcPr>
                </a:tc>
                <a:tc>
                  <a:txBody>
                    <a:bodyPr/>
                    <a:lstStyle/>
                    <a:p>
                      <a:pPr algn="ctr"/>
                      <a:r>
                        <a:rPr kumimoji="1" lang="ja-JP" altLang="en-US" sz="1000" b="0" dirty="0">
                          <a:latin typeface="Meiryo UI" panose="020B0604030504040204" pitchFamily="50" charset="-128"/>
                          <a:ea typeface="Meiryo UI" panose="020B0604030504040204" pitchFamily="50" charset="-128"/>
                        </a:rPr>
                        <a:t>済</a:t>
                      </a:r>
                    </a:p>
                  </a:txBody>
                  <a:tcPr>
                    <a:lnR w="28575" cap="flat" cmpd="sng" algn="ctr">
                      <a:solidFill>
                        <a:srgbClr val="FF0000"/>
                      </a:solidFill>
                      <a:prstDash val="solid"/>
                      <a:round/>
                      <a:headEnd type="none" w="med" len="med"/>
                      <a:tailEnd type="none" w="med" len="med"/>
                    </a:lnR>
                  </a:tcPr>
                </a:tc>
                <a:tc>
                  <a:txBody>
                    <a:bodyPr/>
                    <a:lstStyle/>
                    <a:p>
                      <a:pPr algn="ctr"/>
                      <a:r>
                        <a:rPr kumimoji="1" lang="ja-JP" altLang="en-US" sz="1000" b="0" dirty="0">
                          <a:solidFill>
                            <a:srgbClr val="FF0000"/>
                          </a:solidFill>
                          <a:latin typeface="Meiryo UI" panose="020B0604030504040204" pitchFamily="50" charset="-128"/>
                          <a:ea typeface="Meiryo UI" panose="020B0604030504040204" pitchFamily="50" charset="-128"/>
                        </a:rPr>
                        <a:t>済</a:t>
                      </a:r>
                    </a:p>
                  </a:txBody>
                  <a:tcP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ctr"/>
                      <a:r>
                        <a:rPr kumimoji="1" lang="ja-JP" altLang="en-US" sz="1000" b="0" dirty="0">
                          <a:latin typeface="Meiryo UI" panose="020B0604030504040204" pitchFamily="50" charset="-128"/>
                          <a:ea typeface="Meiryo UI" panose="020B0604030504040204" pitchFamily="50" charset="-128"/>
                        </a:rPr>
                        <a:t>不要</a:t>
                      </a:r>
                    </a:p>
                  </a:txBody>
                  <a:tcPr>
                    <a:lnL w="28575" cap="flat" cmpd="sng" algn="ctr">
                      <a:solidFill>
                        <a:srgbClr val="FF0000"/>
                      </a:solidFill>
                      <a:prstDash val="solid"/>
                      <a:round/>
                      <a:headEnd type="none" w="med" len="med"/>
                      <a:tailEnd type="none" w="med" len="med"/>
                    </a:lnL>
                  </a:tcPr>
                </a:tc>
                <a:extLst>
                  <a:ext uri="{0D108BD9-81ED-4DB2-BD59-A6C34878D82A}">
                    <a16:rowId xmlns:a16="http://schemas.microsoft.com/office/drawing/2014/main" val="2562932191"/>
                  </a:ext>
                </a:extLst>
              </a:tr>
              <a:tr h="0">
                <a:tc>
                  <a:txBody>
                    <a:bodyPr/>
                    <a:lstStyle/>
                    <a:p>
                      <a:r>
                        <a:rPr kumimoji="1" lang="ja-JP" altLang="en-US" sz="1000" b="0" dirty="0">
                          <a:latin typeface="Meiryo UI" panose="020B0604030504040204" pitchFamily="50" charset="-128"/>
                          <a:ea typeface="Meiryo UI" panose="020B0604030504040204" pitchFamily="50" charset="-128"/>
                        </a:rPr>
                        <a:t>城北大川口水門</a:t>
                      </a:r>
                    </a:p>
                  </a:txBody>
                  <a:tcPr>
                    <a:lnR w="28575" cap="flat" cmpd="sng" algn="ctr">
                      <a:solidFill>
                        <a:srgbClr val="FF0000"/>
                      </a:solidFill>
                      <a:prstDash val="solid"/>
                      <a:round/>
                      <a:headEnd type="none" w="med" len="med"/>
                      <a:tailEnd type="none" w="med" len="med"/>
                    </a:lnR>
                  </a:tcPr>
                </a:tc>
                <a:tc>
                  <a:txBody>
                    <a:bodyPr/>
                    <a:lstStyle/>
                    <a:p>
                      <a:pPr algn="ctr"/>
                      <a:r>
                        <a:rPr kumimoji="1" lang="ja-JP" altLang="en-US" sz="1000" b="0" dirty="0">
                          <a:solidFill>
                            <a:srgbClr val="FF0000"/>
                          </a:solidFill>
                          <a:latin typeface="Meiryo UI" panose="020B0604030504040204" pitchFamily="50" charset="-128"/>
                          <a:ea typeface="Meiryo UI" panose="020B0604030504040204" pitchFamily="50" charset="-128"/>
                        </a:rPr>
                        <a:t>済</a:t>
                      </a:r>
                    </a:p>
                  </a:txBody>
                  <a:tcP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ctr"/>
                      <a:r>
                        <a:rPr kumimoji="1" lang="ja-JP" altLang="en-US" sz="1000" b="0" dirty="0">
                          <a:latin typeface="Meiryo UI" panose="020B0604030504040204" pitchFamily="50" charset="-128"/>
                          <a:ea typeface="Meiryo UI" panose="020B0604030504040204" pitchFamily="50" charset="-128"/>
                        </a:rPr>
                        <a:t>済</a:t>
                      </a:r>
                    </a:p>
                  </a:txBody>
                  <a:tcPr>
                    <a:lnL w="28575" cap="flat" cmpd="sng" algn="ctr">
                      <a:solidFill>
                        <a:srgbClr val="FF0000"/>
                      </a:solidFill>
                      <a:prstDash val="solid"/>
                      <a:round/>
                      <a:headEnd type="none" w="med" len="med"/>
                      <a:tailEnd type="none" w="med" len="med"/>
                    </a:lnL>
                  </a:tcPr>
                </a:tc>
                <a:tc>
                  <a:txBody>
                    <a:bodyPr/>
                    <a:lstStyle/>
                    <a:p>
                      <a:pPr algn="ctr"/>
                      <a:r>
                        <a:rPr kumimoji="1" lang="ja-JP" altLang="en-US" sz="1000" b="0" dirty="0">
                          <a:latin typeface="Meiryo UI" panose="020B0604030504040204" pitchFamily="50" charset="-128"/>
                          <a:ea typeface="Meiryo UI" panose="020B0604030504040204" pitchFamily="50" charset="-128"/>
                        </a:rPr>
                        <a:t>－</a:t>
                      </a:r>
                    </a:p>
                  </a:txBody>
                  <a:tcPr>
                    <a:lnT w="28575" cap="flat" cmpd="sng" algn="ctr">
                      <a:solidFill>
                        <a:srgbClr val="FF0000"/>
                      </a:solidFill>
                      <a:prstDash val="solid"/>
                      <a:round/>
                      <a:headEnd type="none" w="med" len="med"/>
                      <a:tailEnd type="none" w="med" len="med"/>
                    </a:lnT>
                  </a:tcPr>
                </a:tc>
                <a:tc>
                  <a:txBody>
                    <a:bodyPr/>
                    <a:lstStyle/>
                    <a:p>
                      <a:pPr algn="ctr"/>
                      <a:r>
                        <a:rPr kumimoji="1" lang="ja-JP" altLang="en-US" sz="1000" b="0" dirty="0">
                          <a:latin typeface="Meiryo UI" panose="020B0604030504040204" pitchFamily="50" charset="-128"/>
                          <a:ea typeface="Meiryo UI" panose="020B0604030504040204" pitchFamily="50" charset="-128"/>
                        </a:rPr>
                        <a:t>不要</a:t>
                      </a:r>
                    </a:p>
                  </a:txBody>
                  <a:tcPr/>
                </a:tc>
                <a:extLst>
                  <a:ext uri="{0D108BD9-81ED-4DB2-BD59-A6C34878D82A}">
                    <a16:rowId xmlns:a16="http://schemas.microsoft.com/office/drawing/2014/main" val="4209439581"/>
                  </a:ext>
                </a:extLst>
              </a:tr>
              <a:tr h="0">
                <a:tc>
                  <a:txBody>
                    <a:bodyPr/>
                    <a:lstStyle/>
                    <a:p>
                      <a:r>
                        <a:rPr kumimoji="1" lang="ja-JP" altLang="en-US" sz="1000" b="0" dirty="0">
                          <a:latin typeface="Meiryo UI" panose="020B0604030504040204" pitchFamily="50" charset="-128"/>
                          <a:ea typeface="Meiryo UI" panose="020B0604030504040204" pitchFamily="50" charset="-128"/>
                        </a:rPr>
                        <a:t>城北寝屋川口水門</a:t>
                      </a:r>
                    </a:p>
                  </a:txBody>
                  <a:tcPr>
                    <a:lnR w="28575" cap="flat" cmpd="sng" algn="ctr">
                      <a:solidFill>
                        <a:srgbClr val="FF0000"/>
                      </a:solidFill>
                      <a:prstDash val="solid"/>
                      <a:round/>
                      <a:headEnd type="none" w="med" len="med"/>
                      <a:tailEnd type="none" w="med" len="med"/>
                    </a:lnR>
                  </a:tcPr>
                </a:tc>
                <a:tc>
                  <a:txBody>
                    <a:bodyPr/>
                    <a:lstStyle/>
                    <a:p>
                      <a:pPr algn="ctr"/>
                      <a:r>
                        <a:rPr kumimoji="1" lang="ja-JP" altLang="en-US" sz="1000" b="0" dirty="0">
                          <a:solidFill>
                            <a:srgbClr val="FF0000"/>
                          </a:solidFill>
                          <a:latin typeface="Meiryo UI" panose="020B0604030504040204" pitchFamily="50" charset="-128"/>
                          <a:ea typeface="Meiryo UI" panose="020B0604030504040204" pitchFamily="50" charset="-128"/>
                        </a:rPr>
                        <a:t>済</a:t>
                      </a:r>
                    </a:p>
                  </a:txBody>
                  <a:tcP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ctr"/>
                      <a:r>
                        <a:rPr kumimoji="1" lang="ja-JP" altLang="en-US" sz="1000" b="0" dirty="0">
                          <a:latin typeface="Meiryo UI" panose="020B0604030504040204" pitchFamily="50" charset="-128"/>
                          <a:ea typeface="Meiryo UI" panose="020B0604030504040204" pitchFamily="50" charset="-128"/>
                        </a:rPr>
                        <a:t>済</a:t>
                      </a:r>
                    </a:p>
                  </a:txBody>
                  <a:tcPr>
                    <a:lnL w="28575" cap="flat" cmpd="sng" algn="ctr">
                      <a:solidFill>
                        <a:srgbClr val="FF0000"/>
                      </a:solidFill>
                      <a:prstDash val="solid"/>
                      <a:round/>
                      <a:headEnd type="none" w="med" len="med"/>
                      <a:tailEnd type="none" w="med" len="med"/>
                    </a:lnL>
                    <a:lnB w="28575" cap="flat" cmpd="sng" algn="ctr">
                      <a:solidFill>
                        <a:srgbClr val="FF0000"/>
                      </a:solidFill>
                      <a:prstDash val="solid"/>
                      <a:round/>
                      <a:headEnd type="none" w="med" len="med"/>
                      <a:tailEnd type="none" w="med" len="med"/>
                    </a:lnB>
                  </a:tcPr>
                </a:tc>
                <a:tc>
                  <a:txBody>
                    <a:bodyPr/>
                    <a:lstStyle/>
                    <a:p>
                      <a:pPr algn="ctr"/>
                      <a:r>
                        <a:rPr kumimoji="1" lang="ja-JP" altLang="en-US" sz="1000" b="0" dirty="0">
                          <a:latin typeface="Meiryo UI" panose="020B0604030504040204" pitchFamily="50" charset="-128"/>
                          <a:ea typeface="Meiryo UI" panose="020B0604030504040204" pitchFamily="50" charset="-128"/>
                        </a:rPr>
                        <a:t>－</a:t>
                      </a:r>
                    </a:p>
                  </a:txBody>
                  <a:tcPr/>
                </a:tc>
                <a:tc>
                  <a:txBody>
                    <a:bodyPr/>
                    <a:lstStyle/>
                    <a:p>
                      <a:pPr algn="ctr"/>
                      <a:r>
                        <a:rPr kumimoji="1" lang="ja-JP" altLang="en-US" sz="1000" b="0" dirty="0">
                          <a:latin typeface="Meiryo UI" panose="020B0604030504040204" pitchFamily="50" charset="-128"/>
                          <a:ea typeface="Meiryo UI" panose="020B0604030504040204" pitchFamily="50" charset="-128"/>
                        </a:rPr>
                        <a:t>不要</a:t>
                      </a:r>
                    </a:p>
                  </a:txBody>
                  <a:tcPr/>
                </a:tc>
                <a:extLst>
                  <a:ext uri="{0D108BD9-81ED-4DB2-BD59-A6C34878D82A}">
                    <a16:rowId xmlns:a16="http://schemas.microsoft.com/office/drawing/2014/main" val="661191713"/>
                  </a:ext>
                </a:extLst>
              </a:tr>
              <a:tr h="0">
                <a:tc>
                  <a:txBody>
                    <a:bodyPr/>
                    <a:lstStyle/>
                    <a:p>
                      <a:r>
                        <a:rPr kumimoji="1" lang="ja-JP" altLang="en-US" sz="1000" b="0" dirty="0">
                          <a:latin typeface="Meiryo UI" panose="020B0604030504040204" pitchFamily="50" charset="-128"/>
                          <a:ea typeface="Meiryo UI" panose="020B0604030504040204" pitchFamily="50" charset="-128"/>
                        </a:rPr>
                        <a:t>旧猪名川水門</a:t>
                      </a:r>
                    </a:p>
                  </a:txBody>
                  <a:tcPr/>
                </a:tc>
                <a:tc>
                  <a:txBody>
                    <a:bodyPr/>
                    <a:lstStyle/>
                    <a:p>
                      <a:pPr algn="ctr"/>
                      <a:r>
                        <a:rPr kumimoji="1" lang="ja-JP" altLang="en-US" sz="1000" b="0" dirty="0">
                          <a:latin typeface="Meiryo UI" panose="020B0604030504040204" pitchFamily="50" charset="-128"/>
                          <a:ea typeface="Meiryo UI" panose="020B0604030504040204" pitchFamily="50" charset="-128"/>
                        </a:rPr>
                        <a:t>不要</a:t>
                      </a:r>
                    </a:p>
                  </a:txBody>
                  <a:tcPr>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ctr"/>
                      <a:r>
                        <a:rPr kumimoji="1" lang="ja-JP" altLang="en-US" sz="1000" b="0" dirty="0">
                          <a:solidFill>
                            <a:srgbClr val="FF0000"/>
                          </a:solidFill>
                          <a:latin typeface="Meiryo UI" panose="020B0604030504040204" pitchFamily="50" charset="-128"/>
                          <a:ea typeface="Meiryo UI" panose="020B0604030504040204" pitchFamily="50" charset="-128"/>
                        </a:rPr>
                        <a:t>済</a:t>
                      </a:r>
                    </a:p>
                  </a:txBody>
                  <a:tcP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ctr"/>
                      <a:r>
                        <a:rPr kumimoji="1" lang="ja-JP" altLang="en-US" sz="1000" b="0" dirty="0">
                          <a:latin typeface="Meiryo UI" panose="020B0604030504040204" pitchFamily="50" charset="-128"/>
                          <a:ea typeface="Meiryo UI" panose="020B0604030504040204" pitchFamily="50" charset="-128"/>
                        </a:rPr>
                        <a:t>－</a:t>
                      </a:r>
                    </a:p>
                  </a:txBody>
                  <a:tcPr>
                    <a:lnL w="28575" cap="flat" cmpd="sng" algn="ctr">
                      <a:solidFill>
                        <a:srgbClr val="FF0000"/>
                      </a:solidFill>
                      <a:prstDash val="solid"/>
                      <a:round/>
                      <a:headEnd type="none" w="med" len="med"/>
                      <a:tailEnd type="none" w="med" len="med"/>
                    </a:lnL>
                  </a:tcPr>
                </a:tc>
                <a:tc>
                  <a:txBody>
                    <a:bodyPr/>
                    <a:lstStyle/>
                    <a:p>
                      <a:pPr algn="ctr"/>
                      <a:r>
                        <a:rPr kumimoji="1" lang="ja-JP" altLang="en-US" sz="1000" b="0" dirty="0">
                          <a:latin typeface="Meiryo UI" panose="020B0604030504040204" pitchFamily="50" charset="-128"/>
                          <a:ea typeface="Meiryo UI" panose="020B0604030504040204" pitchFamily="50" charset="-128"/>
                        </a:rPr>
                        <a:t>不要</a:t>
                      </a:r>
                    </a:p>
                  </a:txBody>
                  <a:tcPr>
                    <a:lnB w="28575"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938152601"/>
                  </a:ext>
                </a:extLst>
              </a:tr>
              <a:tr h="0">
                <a:tc>
                  <a:txBody>
                    <a:bodyPr/>
                    <a:lstStyle/>
                    <a:p>
                      <a:r>
                        <a:rPr kumimoji="1" lang="ja-JP" altLang="en-US" sz="1000" b="0" dirty="0">
                          <a:latin typeface="Meiryo UI" panose="020B0604030504040204" pitchFamily="50" charset="-128"/>
                          <a:ea typeface="Meiryo UI" panose="020B0604030504040204" pitchFamily="50" charset="-128"/>
                        </a:rPr>
                        <a:t>芦田川水門</a:t>
                      </a:r>
                    </a:p>
                  </a:txBody>
                  <a:tcPr>
                    <a:lnR w="28575" cap="flat" cmpd="sng" algn="ctr">
                      <a:solidFill>
                        <a:srgbClr val="FF0000"/>
                      </a:solidFill>
                      <a:prstDash val="solid"/>
                      <a:round/>
                      <a:headEnd type="none" w="med" len="med"/>
                      <a:tailEnd type="none" w="med" len="med"/>
                    </a:lnR>
                  </a:tcPr>
                </a:tc>
                <a:tc>
                  <a:txBody>
                    <a:bodyPr/>
                    <a:lstStyle/>
                    <a:p>
                      <a:pPr algn="ctr"/>
                      <a:r>
                        <a:rPr kumimoji="1" lang="ja-JP" altLang="en-US" sz="1000" b="0" dirty="0">
                          <a:solidFill>
                            <a:srgbClr val="FF0000"/>
                          </a:solidFill>
                          <a:latin typeface="Meiryo UI" panose="020B0604030504040204" pitchFamily="50" charset="-128"/>
                          <a:ea typeface="Meiryo UI" panose="020B0604030504040204" pitchFamily="50" charset="-128"/>
                        </a:rPr>
                        <a:t>済</a:t>
                      </a:r>
                    </a:p>
                  </a:txBody>
                  <a:tcP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ctr"/>
                      <a:r>
                        <a:rPr kumimoji="1" lang="ja-JP" altLang="en-US" sz="1000" b="0" dirty="0">
                          <a:latin typeface="Meiryo UI" panose="020B0604030504040204" pitchFamily="50" charset="-128"/>
                          <a:ea typeface="Meiryo UI" panose="020B0604030504040204" pitchFamily="50" charset="-128"/>
                        </a:rPr>
                        <a:t>済</a:t>
                      </a:r>
                    </a:p>
                  </a:txBody>
                  <a:tcPr>
                    <a:lnL w="28575" cap="flat" cmpd="sng" algn="ctr">
                      <a:solidFill>
                        <a:srgbClr val="FF0000"/>
                      </a:solidFill>
                      <a:prstDash val="solid"/>
                      <a:round/>
                      <a:headEnd type="none" w="med" len="med"/>
                      <a:tailEnd type="none" w="med" len="med"/>
                    </a:lnL>
                    <a:lnT w="28575" cap="flat" cmpd="sng" algn="ctr">
                      <a:solidFill>
                        <a:srgbClr val="FF0000"/>
                      </a:solidFill>
                      <a:prstDash val="solid"/>
                      <a:round/>
                      <a:headEnd type="none" w="med" len="med"/>
                      <a:tailEnd type="none" w="med" len="med"/>
                    </a:lnT>
                  </a:tcPr>
                </a:tc>
                <a:tc>
                  <a:txBody>
                    <a:bodyPr/>
                    <a:lstStyle/>
                    <a:p>
                      <a:pPr algn="ctr"/>
                      <a:r>
                        <a:rPr kumimoji="1" lang="ja-JP" altLang="en-US" sz="1000" b="0" dirty="0">
                          <a:latin typeface="Meiryo UI" panose="020B0604030504040204" pitchFamily="50" charset="-128"/>
                          <a:ea typeface="Meiryo UI" panose="020B0604030504040204" pitchFamily="50" charset="-128"/>
                        </a:rPr>
                        <a:t>－</a:t>
                      </a:r>
                    </a:p>
                  </a:txBody>
                  <a:tcPr>
                    <a:lnR w="28575" cap="flat" cmpd="sng" algn="ctr">
                      <a:solidFill>
                        <a:srgbClr val="FF0000"/>
                      </a:solidFill>
                      <a:prstDash val="solid"/>
                      <a:round/>
                      <a:headEnd type="none" w="med" len="med"/>
                      <a:tailEnd type="none" w="med" len="med"/>
                    </a:lnR>
                  </a:tcPr>
                </a:tc>
                <a:tc>
                  <a:txBody>
                    <a:bodyPr/>
                    <a:lstStyle/>
                    <a:p>
                      <a:pPr algn="ctr"/>
                      <a:r>
                        <a:rPr kumimoji="1" lang="ja-JP" altLang="en-US" sz="1000" b="0" dirty="0">
                          <a:solidFill>
                            <a:srgbClr val="FF0000"/>
                          </a:solidFill>
                          <a:latin typeface="Meiryo UI" panose="020B0604030504040204" pitchFamily="50" charset="-128"/>
                          <a:ea typeface="Meiryo UI" panose="020B0604030504040204" pitchFamily="50" charset="-128"/>
                        </a:rPr>
                        <a:t>済</a:t>
                      </a:r>
                    </a:p>
                  </a:txBody>
                  <a:tcPr>
                    <a:lnL w="28575" cap="flat" cmpd="sng" algn="ctr">
                      <a:solidFill>
                        <a:srgbClr val="FF0000"/>
                      </a:solidFill>
                      <a:prstDash val="solid"/>
                      <a:round/>
                      <a:headEnd type="none" w="med" len="med"/>
                      <a:tailEnd type="none" w="med" len="med"/>
                    </a:lnL>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310483681"/>
                  </a:ext>
                </a:extLst>
              </a:tr>
              <a:tr h="0">
                <a:tc>
                  <a:txBody>
                    <a:bodyPr/>
                    <a:lstStyle/>
                    <a:p>
                      <a:r>
                        <a:rPr kumimoji="1" lang="ja-JP" altLang="en-US" sz="1000" b="0" dirty="0">
                          <a:latin typeface="Meiryo UI" panose="020B0604030504040204" pitchFamily="50" charset="-128"/>
                          <a:ea typeface="Meiryo UI" panose="020B0604030504040204" pitchFamily="50" charset="-128"/>
                        </a:rPr>
                        <a:t>王子川水門</a:t>
                      </a:r>
                    </a:p>
                  </a:txBody>
                  <a:tcPr/>
                </a:tc>
                <a:tc>
                  <a:txBody>
                    <a:bodyPr/>
                    <a:lstStyle/>
                    <a:p>
                      <a:pPr algn="ctr"/>
                      <a:r>
                        <a:rPr kumimoji="1" lang="ja-JP" altLang="en-US" sz="1000" b="0" dirty="0">
                          <a:latin typeface="Meiryo UI" panose="020B0604030504040204" pitchFamily="50" charset="-128"/>
                          <a:ea typeface="Meiryo UI" panose="020B0604030504040204" pitchFamily="50" charset="-128"/>
                        </a:rPr>
                        <a:t>不要</a:t>
                      </a:r>
                    </a:p>
                  </a:txBody>
                  <a:tcP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ctr"/>
                      <a:r>
                        <a:rPr kumimoji="1" lang="ja-JP" altLang="en-US" sz="1000" b="0" dirty="0">
                          <a:latin typeface="Meiryo UI" panose="020B0604030504040204" pitchFamily="50" charset="-128"/>
                          <a:ea typeface="Meiryo UI" panose="020B0604030504040204" pitchFamily="50" charset="-128"/>
                        </a:rPr>
                        <a:t>済</a:t>
                      </a:r>
                    </a:p>
                  </a:txBody>
                  <a:tcPr/>
                </a:tc>
                <a:tc>
                  <a:txBody>
                    <a:bodyPr/>
                    <a:lstStyle/>
                    <a:p>
                      <a:pPr algn="ctr"/>
                      <a:r>
                        <a:rPr kumimoji="1" lang="ja-JP" altLang="en-US" sz="1000" b="0" dirty="0">
                          <a:latin typeface="Meiryo UI" panose="020B0604030504040204" pitchFamily="50" charset="-128"/>
                          <a:ea typeface="Meiryo UI" panose="020B0604030504040204" pitchFamily="50" charset="-128"/>
                        </a:rPr>
                        <a:t>－</a:t>
                      </a:r>
                    </a:p>
                  </a:txBody>
                  <a:tcPr>
                    <a:lnR w="28575" cap="flat" cmpd="sng" algn="ctr">
                      <a:solidFill>
                        <a:srgbClr val="FF0000"/>
                      </a:solidFill>
                      <a:prstDash val="solid"/>
                      <a:round/>
                      <a:headEnd type="none" w="med" len="med"/>
                      <a:tailEnd type="none" w="med" len="med"/>
                    </a:lnR>
                  </a:tcPr>
                </a:tc>
                <a:tc>
                  <a:txBody>
                    <a:bodyPr/>
                    <a:lstStyle/>
                    <a:p>
                      <a:pPr algn="ctr"/>
                      <a:r>
                        <a:rPr kumimoji="1" lang="ja-JP" altLang="en-US" sz="1000" b="0" dirty="0">
                          <a:solidFill>
                            <a:srgbClr val="FF0000"/>
                          </a:solidFill>
                          <a:latin typeface="Meiryo UI" panose="020B0604030504040204" pitchFamily="50" charset="-128"/>
                          <a:ea typeface="Meiryo UI" panose="020B0604030504040204" pitchFamily="50" charset="-128"/>
                        </a:rPr>
                        <a:t>済</a:t>
                      </a:r>
                    </a:p>
                  </a:txBody>
                  <a:tcPr>
                    <a:lnL w="28575" cap="flat" cmpd="sng" algn="ctr">
                      <a:solidFill>
                        <a:srgbClr val="FF0000"/>
                      </a:solidFill>
                      <a:prstDash val="solid"/>
                      <a:round/>
                      <a:headEnd type="none" w="med" len="med"/>
                      <a:tailEnd type="none" w="med" len="med"/>
                    </a:lnL>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3000605034"/>
                  </a:ext>
                </a:extLst>
              </a:tr>
              <a:tr h="0">
                <a:tc>
                  <a:txBody>
                    <a:bodyPr/>
                    <a:lstStyle/>
                    <a:p>
                      <a:r>
                        <a:rPr kumimoji="1" lang="ja-JP" altLang="en-US" sz="1000" b="0" dirty="0">
                          <a:latin typeface="Meiryo UI" panose="020B0604030504040204" pitchFamily="50" charset="-128"/>
                          <a:ea typeface="Meiryo UI" panose="020B0604030504040204" pitchFamily="50" charset="-128"/>
                        </a:rPr>
                        <a:t>旧猪名川排水機場</a:t>
                      </a:r>
                    </a:p>
                  </a:txBody>
                  <a:tcPr>
                    <a:lnR w="28575" cap="flat" cmpd="sng" algn="ctr">
                      <a:solidFill>
                        <a:srgbClr val="FF0000"/>
                      </a:solidFill>
                      <a:prstDash val="solid"/>
                      <a:round/>
                      <a:headEnd type="none" w="med" len="med"/>
                      <a:tailEnd type="none" w="med" len="med"/>
                    </a:lnR>
                  </a:tcPr>
                </a:tc>
                <a:tc>
                  <a:txBody>
                    <a:bodyPr/>
                    <a:lstStyle/>
                    <a:p>
                      <a:pPr algn="ctr"/>
                      <a:r>
                        <a:rPr kumimoji="1" lang="ja-JP" altLang="en-US" sz="1000" b="0" dirty="0">
                          <a:solidFill>
                            <a:srgbClr val="FF0000"/>
                          </a:solidFill>
                          <a:latin typeface="Meiryo UI" panose="020B0604030504040204" pitchFamily="50" charset="-128"/>
                          <a:ea typeface="Meiryo UI" panose="020B0604030504040204" pitchFamily="50" charset="-128"/>
                        </a:rPr>
                        <a:t>済</a:t>
                      </a:r>
                    </a:p>
                  </a:txBody>
                  <a:tcP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ctr"/>
                      <a:r>
                        <a:rPr kumimoji="1" lang="ja-JP" altLang="en-US" sz="1000" b="0" dirty="0">
                          <a:latin typeface="Meiryo UI" panose="020B0604030504040204" pitchFamily="50" charset="-128"/>
                          <a:ea typeface="Meiryo UI" panose="020B0604030504040204" pitchFamily="50" charset="-128"/>
                        </a:rPr>
                        <a:t>－</a:t>
                      </a:r>
                    </a:p>
                  </a:txBody>
                  <a:tcPr>
                    <a:lnL w="28575" cap="flat" cmpd="sng" algn="ctr">
                      <a:solidFill>
                        <a:srgbClr val="FF0000"/>
                      </a:solidFill>
                      <a:prstDash val="solid"/>
                      <a:round/>
                      <a:headEnd type="none" w="med" len="med"/>
                      <a:tailEnd type="none" w="med" len="med"/>
                    </a:lnL>
                  </a:tcPr>
                </a:tc>
                <a:tc>
                  <a:txBody>
                    <a:bodyPr/>
                    <a:lstStyle/>
                    <a:p>
                      <a:pPr algn="ctr"/>
                      <a:r>
                        <a:rPr kumimoji="1" lang="ja-JP" altLang="en-US" sz="1000" b="0" dirty="0">
                          <a:latin typeface="Meiryo UI" panose="020B0604030504040204" pitchFamily="50" charset="-128"/>
                          <a:ea typeface="Meiryo UI" panose="020B0604030504040204" pitchFamily="50" charset="-128"/>
                        </a:rPr>
                        <a:t>－</a:t>
                      </a:r>
                    </a:p>
                  </a:txBody>
                  <a:tcPr/>
                </a:tc>
                <a:tc>
                  <a:txBody>
                    <a:bodyPr/>
                    <a:lstStyle/>
                    <a:p>
                      <a:pPr algn="ctr"/>
                      <a:r>
                        <a:rPr kumimoji="1" lang="ja-JP" altLang="en-US" sz="1000" b="0" dirty="0">
                          <a:latin typeface="Meiryo UI" panose="020B0604030504040204" pitchFamily="50" charset="-128"/>
                          <a:ea typeface="Meiryo UI" panose="020B0604030504040204" pitchFamily="50" charset="-128"/>
                        </a:rPr>
                        <a:t>－</a:t>
                      </a:r>
                    </a:p>
                  </a:txBody>
                  <a:tcPr>
                    <a:lnT w="28575" cap="flat" cmpd="sng" algn="ctr">
                      <a:solidFill>
                        <a:srgbClr val="FF0000"/>
                      </a:solidFill>
                      <a:prstDash val="solid"/>
                      <a:round/>
                      <a:headEnd type="none" w="med" len="med"/>
                      <a:tailEnd type="none" w="med" len="med"/>
                    </a:lnT>
                  </a:tcPr>
                </a:tc>
                <a:extLst>
                  <a:ext uri="{0D108BD9-81ED-4DB2-BD59-A6C34878D82A}">
                    <a16:rowId xmlns:a16="http://schemas.microsoft.com/office/drawing/2014/main" val="989011755"/>
                  </a:ext>
                </a:extLst>
              </a:tr>
              <a:tr h="0">
                <a:tc>
                  <a:txBody>
                    <a:bodyPr/>
                    <a:lstStyle/>
                    <a:p>
                      <a:r>
                        <a:rPr kumimoji="1" lang="ja-JP" altLang="en-US" sz="1000" b="0" dirty="0">
                          <a:latin typeface="Meiryo UI" panose="020B0604030504040204" pitchFamily="50" charset="-128"/>
                          <a:ea typeface="Meiryo UI" panose="020B0604030504040204" pitchFamily="50" charset="-128"/>
                        </a:rPr>
                        <a:t>芦田川排水機場</a:t>
                      </a:r>
                    </a:p>
                  </a:txBody>
                  <a:tcPr>
                    <a:lnR w="28575" cap="flat" cmpd="sng" algn="ctr">
                      <a:solidFill>
                        <a:srgbClr val="FF0000"/>
                      </a:solidFill>
                      <a:prstDash val="solid"/>
                      <a:round/>
                      <a:headEnd type="none" w="med" len="med"/>
                      <a:tailEnd type="none" w="med" len="med"/>
                    </a:lnR>
                  </a:tcPr>
                </a:tc>
                <a:tc>
                  <a:txBody>
                    <a:bodyPr/>
                    <a:lstStyle/>
                    <a:p>
                      <a:pPr algn="ctr"/>
                      <a:r>
                        <a:rPr kumimoji="1" lang="ja-JP" altLang="en-US" sz="1000" b="0" dirty="0">
                          <a:solidFill>
                            <a:srgbClr val="FF0000"/>
                          </a:solidFill>
                          <a:latin typeface="Meiryo UI" panose="020B0604030504040204" pitchFamily="50" charset="-128"/>
                          <a:ea typeface="Meiryo UI" panose="020B0604030504040204" pitchFamily="50" charset="-128"/>
                        </a:rPr>
                        <a:t>済</a:t>
                      </a:r>
                    </a:p>
                  </a:txBody>
                  <a:tcP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ctr"/>
                      <a:r>
                        <a:rPr kumimoji="1" lang="ja-JP" altLang="en-US" sz="1000" b="0" dirty="0">
                          <a:latin typeface="Meiryo UI" panose="020B0604030504040204" pitchFamily="50" charset="-128"/>
                          <a:ea typeface="Meiryo UI" panose="020B0604030504040204" pitchFamily="50" charset="-128"/>
                        </a:rPr>
                        <a:t>－</a:t>
                      </a:r>
                    </a:p>
                  </a:txBody>
                  <a:tcPr>
                    <a:lnL w="28575" cap="flat" cmpd="sng" algn="ctr">
                      <a:solidFill>
                        <a:srgbClr val="FF0000"/>
                      </a:solidFill>
                      <a:prstDash val="solid"/>
                      <a:round/>
                      <a:headEnd type="none" w="med" len="med"/>
                      <a:tailEnd type="none" w="med" len="med"/>
                    </a:lnL>
                  </a:tcPr>
                </a:tc>
                <a:tc>
                  <a:txBody>
                    <a:bodyPr/>
                    <a:lstStyle/>
                    <a:p>
                      <a:pPr algn="ctr"/>
                      <a:r>
                        <a:rPr kumimoji="1" lang="ja-JP" altLang="en-US" sz="1000" b="0" dirty="0">
                          <a:latin typeface="Meiryo UI" panose="020B0604030504040204" pitchFamily="50" charset="-128"/>
                          <a:ea typeface="Meiryo UI" panose="020B0604030504040204" pitchFamily="50" charset="-128"/>
                        </a:rPr>
                        <a:t>－</a:t>
                      </a:r>
                    </a:p>
                  </a:txBody>
                  <a:tcPr/>
                </a:tc>
                <a:tc>
                  <a:txBody>
                    <a:bodyPr/>
                    <a:lstStyle/>
                    <a:p>
                      <a:pPr algn="ctr"/>
                      <a:r>
                        <a:rPr kumimoji="1" lang="ja-JP" altLang="en-US" sz="1000" b="0" dirty="0">
                          <a:latin typeface="Meiryo UI" panose="020B0604030504040204" pitchFamily="50" charset="-128"/>
                          <a:ea typeface="Meiryo UI" panose="020B0604030504040204" pitchFamily="50" charset="-128"/>
                        </a:rPr>
                        <a:t>－</a:t>
                      </a:r>
                    </a:p>
                  </a:txBody>
                  <a:tcPr/>
                </a:tc>
                <a:extLst>
                  <a:ext uri="{0D108BD9-81ED-4DB2-BD59-A6C34878D82A}">
                    <a16:rowId xmlns:a16="http://schemas.microsoft.com/office/drawing/2014/main" val="370400155"/>
                  </a:ext>
                </a:extLst>
              </a:tr>
              <a:tr h="0">
                <a:tc>
                  <a:txBody>
                    <a:bodyPr/>
                    <a:lstStyle/>
                    <a:p>
                      <a:r>
                        <a:rPr kumimoji="1" lang="ja-JP" altLang="en-US" sz="1000" b="0" dirty="0">
                          <a:latin typeface="Meiryo UI" panose="020B0604030504040204" pitchFamily="50" charset="-128"/>
                          <a:ea typeface="Meiryo UI" panose="020B0604030504040204" pitchFamily="50" charset="-128"/>
                        </a:rPr>
                        <a:t>王子川排水機場</a:t>
                      </a:r>
                    </a:p>
                  </a:txBody>
                  <a:tcPr>
                    <a:lnR w="28575" cap="flat" cmpd="sng" algn="ctr">
                      <a:solidFill>
                        <a:srgbClr val="FF0000"/>
                      </a:solidFill>
                      <a:prstDash val="solid"/>
                      <a:round/>
                      <a:headEnd type="none" w="med" len="med"/>
                      <a:tailEnd type="none" w="med" len="med"/>
                    </a:lnR>
                  </a:tcPr>
                </a:tc>
                <a:tc>
                  <a:txBody>
                    <a:bodyPr/>
                    <a:lstStyle/>
                    <a:p>
                      <a:pPr algn="ctr"/>
                      <a:r>
                        <a:rPr kumimoji="1" lang="ja-JP" altLang="en-US" sz="1000" b="0" dirty="0">
                          <a:solidFill>
                            <a:srgbClr val="FF0000"/>
                          </a:solidFill>
                          <a:latin typeface="Meiryo UI" panose="020B0604030504040204" pitchFamily="50" charset="-128"/>
                          <a:ea typeface="Meiryo UI" panose="020B0604030504040204" pitchFamily="50" charset="-128"/>
                        </a:rPr>
                        <a:t>済</a:t>
                      </a:r>
                    </a:p>
                  </a:txBody>
                  <a:tcP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tcPr>
                </a:tc>
                <a:tc>
                  <a:txBody>
                    <a:bodyPr/>
                    <a:lstStyle/>
                    <a:p>
                      <a:pPr algn="ctr"/>
                      <a:r>
                        <a:rPr kumimoji="1" lang="ja-JP" altLang="en-US" sz="1000" b="0" dirty="0">
                          <a:latin typeface="Meiryo UI" panose="020B0604030504040204" pitchFamily="50" charset="-128"/>
                          <a:ea typeface="Meiryo UI" panose="020B0604030504040204" pitchFamily="50" charset="-128"/>
                        </a:rPr>
                        <a:t>－</a:t>
                      </a:r>
                    </a:p>
                  </a:txBody>
                  <a:tcPr>
                    <a:lnL w="28575" cap="flat" cmpd="sng" algn="ctr">
                      <a:solidFill>
                        <a:srgbClr val="FF0000"/>
                      </a:solidFill>
                      <a:prstDash val="solid"/>
                      <a:round/>
                      <a:headEnd type="none" w="med" len="med"/>
                      <a:tailEnd type="none" w="med" len="med"/>
                    </a:lnL>
                  </a:tcPr>
                </a:tc>
                <a:tc>
                  <a:txBody>
                    <a:bodyPr/>
                    <a:lstStyle/>
                    <a:p>
                      <a:pPr algn="ctr"/>
                      <a:r>
                        <a:rPr kumimoji="1" lang="ja-JP" altLang="en-US" sz="1000" b="0" dirty="0">
                          <a:latin typeface="Meiryo UI" panose="020B0604030504040204" pitchFamily="50" charset="-128"/>
                          <a:ea typeface="Meiryo UI" panose="020B0604030504040204" pitchFamily="50" charset="-128"/>
                        </a:rPr>
                        <a:t>－</a:t>
                      </a:r>
                    </a:p>
                  </a:txBody>
                  <a:tcPr/>
                </a:tc>
                <a:tc>
                  <a:txBody>
                    <a:bodyPr/>
                    <a:lstStyle/>
                    <a:p>
                      <a:pPr algn="ctr"/>
                      <a:r>
                        <a:rPr kumimoji="1" lang="ja-JP" altLang="en-US" sz="1000" b="0" dirty="0">
                          <a:latin typeface="Meiryo UI" panose="020B0604030504040204" pitchFamily="50" charset="-128"/>
                          <a:ea typeface="Meiryo UI" panose="020B0604030504040204" pitchFamily="50" charset="-128"/>
                        </a:rPr>
                        <a:t>－</a:t>
                      </a:r>
                    </a:p>
                  </a:txBody>
                  <a:tcPr/>
                </a:tc>
                <a:extLst>
                  <a:ext uri="{0D108BD9-81ED-4DB2-BD59-A6C34878D82A}">
                    <a16:rowId xmlns:a16="http://schemas.microsoft.com/office/drawing/2014/main" val="1256376461"/>
                  </a:ext>
                </a:extLst>
              </a:tr>
            </a:tbl>
          </a:graphicData>
        </a:graphic>
      </p:graphicFrame>
      <p:pic>
        <p:nvPicPr>
          <p:cNvPr id="86" name="図 85"/>
          <p:cNvPicPr>
            <a:picLocks noChangeAspect="1"/>
          </p:cNvPicPr>
          <p:nvPr/>
        </p:nvPicPr>
        <p:blipFill rotWithShape="1">
          <a:blip r:embed="rId2"/>
          <a:srcRect l="1076" t="744" r="1743" b="28582"/>
          <a:stretch/>
        </p:blipFill>
        <p:spPr>
          <a:xfrm>
            <a:off x="5054998" y="1039271"/>
            <a:ext cx="4076701" cy="4253393"/>
          </a:xfrm>
          <a:prstGeom prst="rect">
            <a:avLst/>
          </a:prstGeom>
          <a:ln>
            <a:solidFill>
              <a:schemeClr val="tx1"/>
            </a:solidFill>
          </a:ln>
        </p:spPr>
      </p:pic>
      <p:sp>
        <p:nvSpPr>
          <p:cNvPr id="87" name="フリーフォーム 86"/>
          <p:cNvSpPr/>
          <p:nvPr/>
        </p:nvSpPr>
        <p:spPr>
          <a:xfrm flipH="1" flipV="1">
            <a:off x="8036897" y="2566294"/>
            <a:ext cx="922662" cy="110371"/>
          </a:xfrm>
          <a:custGeom>
            <a:avLst/>
            <a:gdLst>
              <a:gd name="connsiteX0" fmla="*/ 0 w 654050"/>
              <a:gd name="connsiteY0" fmla="*/ 0 h 203200"/>
              <a:gd name="connsiteX1" fmla="*/ 450850 w 654050"/>
              <a:gd name="connsiteY1" fmla="*/ 0 h 203200"/>
              <a:gd name="connsiteX2" fmla="*/ 654050 w 654050"/>
              <a:gd name="connsiteY2" fmla="*/ 203200 h 203200"/>
            </a:gdLst>
            <a:ahLst/>
            <a:cxnLst>
              <a:cxn ang="0">
                <a:pos x="connsiteX0" y="connsiteY0"/>
              </a:cxn>
              <a:cxn ang="0">
                <a:pos x="connsiteX1" y="connsiteY1"/>
              </a:cxn>
              <a:cxn ang="0">
                <a:pos x="connsiteX2" y="connsiteY2"/>
              </a:cxn>
            </a:cxnLst>
            <a:rect l="l" t="t" r="r" b="b"/>
            <a:pathLst>
              <a:path w="654050" h="203200">
                <a:moveTo>
                  <a:pt x="0" y="0"/>
                </a:moveTo>
                <a:lnTo>
                  <a:pt x="450850" y="0"/>
                </a:lnTo>
                <a:lnTo>
                  <a:pt x="654050" y="203200"/>
                </a:lnTo>
              </a:path>
            </a:pathLst>
          </a:custGeom>
          <a:noFill/>
          <a:ln w="3175">
            <a:solidFill>
              <a:srgbClr val="FF0000"/>
            </a:solidFill>
            <a:headEnd type="none"/>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正方形/長方形 87"/>
          <p:cNvSpPr/>
          <p:nvPr/>
        </p:nvSpPr>
        <p:spPr>
          <a:xfrm>
            <a:off x="8230722" y="2523871"/>
            <a:ext cx="836140" cy="195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solidFill>
                  <a:srgbClr val="FF0000"/>
                </a:solidFill>
                <a:latin typeface="Meiryo UI" panose="020B0604030504040204" pitchFamily="50" charset="-128"/>
                <a:ea typeface="Meiryo UI" panose="020B0604030504040204" pitchFamily="50" charset="-128"/>
              </a:rPr>
              <a:t>安治川水門</a:t>
            </a:r>
          </a:p>
        </p:txBody>
      </p:sp>
      <p:sp>
        <p:nvSpPr>
          <p:cNvPr id="89" name="フリーフォーム 88"/>
          <p:cNvSpPr/>
          <p:nvPr/>
        </p:nvSpPr>
        <p:spPr>
          <a:xfrm>
            <a:off x="7049798" y="2654435"/>
            <a:ext cx="1029965" cy="129359"/>
          </a:xfrm>
          <a:custGeom>
            <a:avLst/>
            <a:gdLst>
              <a:gd name="connsiteX0" fmla="*/ 0 w 654050"/>
              <a:gd name="connsiteY0" fmla="*/ 0 h 203200"/>
              <a:gd name="connsiteX1" fmla="*/ 450850 w 654050"/>
              <a:gd name="connsiteY1" fmla="*/ 0 h 203200"/>
              <a:gd name="connsiteX2" fmla="*/ 654050 w 654050"/>
              <a:gd name="connsiteY2" fmla="*/ 203200 h 203200"/>
            </a:gdLst>
            <a:ahLst/>
            <a:cxnLst>
              <a:cxn ang="0">
                <a:pos x="connsiteX0" y="connsiteY0"/>
              </a:cxn>
              <a:cxn ang="0">
                <a:pos x="connsiteX1" y="connsiteY1"/>
              </a:cxn>
              <a:cxn ang="0">
                <a:pos x="connsiteX2" y="connsiteY2"/>
              </a:cxn>
            </a:cxnLst>
            <a:rect l="l" t="t" r="r" b="b"/>
            <a:pathLst>
              <a:path w="654050" h="203200">
                <a:moveTo>
                  <a:pt x="0" y="0"/>
                </a:moveTo>
                <a:lnTo>
                  <a:pt x="450850" y="0"/>
                </a:lnTo>
                <a:lnTo>
                  <a:pt x="654050" y="203200"/>
                </a:lnTo>
              </a:path>
            </a:pathLst>
          </a:custGeom>
          <a:noFill/>
          <a:ln w="3175">
            <a:solidFill>
              <a:srgbClr val="FF0000"/>
            </a:solidFill>
            <a:headEnd type="none"/>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正方形/長方形 89"/>
          <p:cNvSpPr/>
          <p:nvPr/>
        </p:nvSpPr>
        <p:spPr>
          <a:xfrm>
            <a:off x="6953962" y="2481423"/>
            <a:ext cx="836140" cy="195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solidFill>
                  <a:srgbClr val="FF0000"/>
                </a:solidFill>
                <a:latin typeface="Meiryo UI" panose="020B0604030504040204" pitchFamily="50" charset="-128"/>
                <a:ea typeface="Meiryo UI" panose="020B0604030504040204" pitchFamily="50" charset="-128"/>
              </a:rPr>
              <a:t>尻無川水門</a:t>
            </a:r>
          </a:p>
        </p:txBody>
      </p:sp>
      <p:sp>
        <p:nvSpPr>
          <p:cNvPr id="91" name="フリーフォーム 90"/>
          <p:cNvSpPr/>
          <p:nvPr/>
        </p:nvSpPr>
        <p:spPr>
          <a:xfrm flipV="1">
            <a:off x="7174411" y="2862244"/>
            <a:ext cx="1029965" cy="195243"/>
          </a:xfrm>
          <a:custGeom>
            <a:avLst/>
            <a:gdLst>
              <a:gd name="connsiteX0" fmla="*/ 0 w 654050"/>
              <a:gd name="connsiteY0" fmla="*/ 0 h 203200"/>
              <a:gd name="connsiteX1" fmla="*/ 450850 w 654050"/>
              <a:gd name="connsiteY1" fmla="*/ 0 h 203200"/>
              <a:gd name="connsiteX2" fmla="*/ 654050 w 654050"/>
              <a:gd name="connsiteY2" fmla="*/ 203200 h 203200"/>
            </a:gdLst>
            <a:ahLst/>
            <a:cxnLst>
              <a:cxn ang="0">
                <a:pos x="connsiteX0" y="connsiteY0"/>
              </a:cxn>
              <a:cxn ang="0">
                <a:pos x="connsiteX1" y="connsiteY1"/>
              </a:cxn>
              <a:cxn ang="0">
                <a:pos x="connsiteX2" y="connsiteY2"/>
              </a:cxn>
            </a:cxnLst>
            <a:rect l="l" t="t" r="r" b="b"/>
            <a:pathLst>
              <a:path w="654050" h="203200">
                <a:moveTo>
                  <a:pt x="0" y="0"/>
                </a:moveTo>
                <a:lnTo>
                  <a:pt x="450850" y="0"/>
                </a:lnTo>
                <a:lnTo>
                  <a:pt x="654050" y="203200"/>
                </a:lnTo>
              </a:path>
            </a:pathLst>
          </a:custGeom>
          <a:noFill/>
          <a:ln w="3175">
            <a:solidFill>
              <a:srgbClr val="FF0000"/>
            </a:solidFill>
            <a:headEnd type="none"/>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正方形/長方形 91"/>
          <p:cNvSpPr/>
          <p:nvPr/>
        </p:nvSpPr>
        <p:spPr>
          <a:xfrm>
            <a:off x="7066466" y="2904880"/>
            <a:ext cx="836140" cy="195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solidFill>
                  <a:srgbClr val="FF0000"/>
                </a:solidFill>
                <a:latin typeface="Meiryo UI" panose="020B0604030504040204" pitchFamily="50" charset="-128"/>
                <a:ea typeface="Meiryo UI" panose="020B0604030504040204" pitchFamily="50" charset="-128"/>
              </a:rPr>
              <a:t>木津川水門</a:t>
            </a:r>
          </a:p>
        </p:txBody>
      </p:sp>
      <p:sp>
        <p:nvSpPr>
          <p:cNvPr id="93" name="フリーフォーム 92"/>
          <p:cNvSpPr/>
          <p:nvPr/>
        </p:nvSpPr>
        <p:spPr>
          <a:xfrm flipH="1" flipV="1">
            <a:off x="8036897" y="2585065"/>
            <a:ext cx="922662" cy="277178"/>
          </a:xfrm>
          <a:custGeom>
            <a:avLst/>
            <a:gdLst>
              <a:gd name="connsiteX0" fmla="*/ 0 w 654050"/>
              <a:gd name="connsiteY0" fmla="*/ 0 h 203200"/>
              <a:gd name="connsiteX1" fmla="*/ 450850 w 654050"/>
              <a:gd name="connsiteY1" fmla="*/ 0 h 203200"/>
              <a:gd name="connsiteX2" fmla="*/ 654050 w 654050"/>
              <a:gd name="connsiteY2" fmla="*/ 203200 h 203200"/>
            </a:gdLst>
            <a:ahLst/>
            <a:cxnLst>
              <a:cxn ang="0">
                <a:pos x="connsiteX0" y="connsiteY0"/>
              </a:cxn>
              <a:cxn ang="0">
                <a:pos x="connsiteX1" y="connsiteY1"/>
              </a:cxn>
              <a:cxn ang="0">
                <a:pos x="connsiteX2" y="connsiteY2"/>
              </a:cxn>
            </a:cxnLst>
            <a:rect l="l" t="t" r="r" b="b"/>
            <a:pathLst>
              <a:path w="654050" h="203200">
                <a:moveTo>
                  <a:pt x="0" y="0"/>
                </a:moveTo>
                <a:lnTo>
                  <a:pt x="450850" y="0"/>
                </a:lnTo>
                <a:lnTo>
                  <a:pt x="654050" y="203200"/>
                </a:lnTo>
              </a:path>
            </a:pathLst>
          </a:custGeom>
          <a:noFill/>
          <a:ln w="3175">
            <a:solidFill>
              <a:srgbClr val="FF0000"/>
            </a:solidFill>
            <a:headEnd type="none"/>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正方形/長方形 93"/>
          <p:cNvSpPr/>
          <p:nvPr/>
        </p:nvSpPr>
        <p:spPr>
          <a:xfrm>
            <a:off x="8192407" y="2693058"/>
            <a:ext cx="836140" cy="195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solidFill>
                  <a:srgbClr val="FF0000"/>
                </a:solidFill>
                <a:latin typeface="Meiryo UI" panose="020B0604030504040204" pitchFamily="50" charset="-128"/>
                <a:ea typeface="Meiryo UI" panose="020B0604030504040204" pitchFamily="50" charset="-128"/>
              </a:rPr>
              <a:t>六軒家川水門</a:t>
            </a:r>
          </a:p>
        </p:txBody>
      </p:sp>
      <p:sp>
        <p:nvSpPr>
          <p:cNvPr id="95" name="フリーフォーム 94"/>
          <p:cNvSpPr/>
          <p:nvPr/>
        </p:nvSpPr>
        <p:spPr>
          <a:xfrm flipH="1" flipV="1">
            <a:off x="8204374" y="2836271"/>
            <a:ext cx="802811" cy="195243"/>
          </a:xfrm>
          <a:custGeom>
            <a:avLst/>
            <a:gdLst>
              <a:gd name="connsiteX0" fmla="*/ 0 w 654050"/>
              <a:gd name="connsiteY0" fmla="*/ 0 h 203200"/>
              <a:gd name="connsiteX1" fmla="*/ 450850 w 654050"/>
              <a:gd name="connsiteY1" fmla="*/ 0 h 203200"/>
              <a:gd name="connsiteX2" fmla="*/ 654050 w 654050"/>
              <a:gd name="connsiteY2" fmla="*/ 203200 h 203200"/>
            </a:gdLst>
            <a:ahLst/>
            <a:cxnLst>
              <a:cxn ang="0">
                <a:pos x="connsiteX0" y="connsiteY0"/>
              </a:cxn>
              <a:cxn ang="0">
                <a:pos x="connsiteX1" y="connsiteY1"/>
              </a:cxn>
              <a:cxn ang="0">
                <a:pos x="connsiteX2" y="connsiteY2"/>
              </a:cxn>
            </a:cxnLst>
            <a:rect l="l" t="t" r="r" b="b"/>
            <a:pathLst>
              <a:path w="654050" h="203200">
                <a:moveTo>
                  <a:pt x="0" y="0"/>
                </a:moveTo>
                <a:lnTo>
                  <a:pt x="450850" y="0"/>
                </a:lnTo>
                <a:lnTo>
                  <a:pt x="654050" y="203200"/>
                </a:lnTo>
              </a:path>
            </a:pathLst>
          </a:custGeom>
          <a:noFill/>
          <a:ln w="3175">
            <a:solidFill>
              <a:srgbClr val="FF0000"/>
            </a:solidFill>
            <a:headEnd type="none"/>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 name="正方形/長方形 95"/>
          <p:cNvSpPr/>
          <p:nvPr/>
        </p:nvSpPr>
        <p:spPr>
          <a:xfrm>
            <a:off x="8305052" y="2862243"/>
            <a:ext cx="836140" cy="195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solidFill>
                  <a:srgbClr val="FF0000"/>
                </a:solidFill>
                <a:latin typeface="Meiryo UI" panose="020B0604030504040204" pitchFamily="50" charset="-128"/>
                <a:ea typeface="Meiryo UI" panose="020B0604030504040204" pitchFamily="50" charset="-128"/>
              </a:rPr>
              <a:t>三軒家水門</a:t>
            </a:r>
          </a:p>
        </p:txBody>
      </p:sp>
      <p:sp>
        <p:nvSpPr>
          <p:cNvPr id="97" name="フリーフォーム 96"/>
          <p:cNvSpPr/>
          <p:nvPr/>
        </p:nvSpPr>
        <p:spPr>
          <a:xfrm>
            <a:off x="6897398" y="2415631"/>
            <a:ext cx="972814" cy="129359"/>
          </a:xfrm>
          <a:custGeom>
            <a:avLst/>
            <a:gdLst>
              <a:gd name="connsiteX0" fmla="*/ 0 w 654050"/>
              <a:gd name="connsiteY0" fmla="*/ 0 h 203200"/>
              <a:gd name="connsiteX1" fmla="*/ 450850 w 654050"/>
              <a:gd name="connsiteY1" fmla="*/ 0 h 203200"/>
              <a:gd name="connsiteX2" fmla="*/ 654050 w 654050"/>
              <a:gd name="connsiteY2" fmla="*/ 203200 h 203200"/>
            </a:gdLst>
            <a:ahLst/>
            <a:cxnLst>
              <a:cxn ang="0">
                <a:pos x="connsiteX0" y="connsiteY0"/>
              </a:cxn>
              <a:cxn ang="0">
                <a:pos x="connsiteX1" y="connsiteY1"/>
              </a:cxn>
              <a:cxn ang="0">
                <a:pos x="connsiteX2" y="connsiteY2"/>
              </a:cxn>
            </a:cxnLst>
            <a:rect l="l" t="t" r="r" b="b"/>
            <a:pathLst>
              <a:path w="654050" h="203200">
                <a:moveTo>
                  <a:pt x="0" y="0"/>
                </a:moveTo>
                <a:lnTo>
                  <a:pt x="450850" y="0"/>
                </a:lnTo>
                <a:lnTo>
                  <a:pt x="654050" y="203200"/>
                </a:lnTo>
              </a:path>
            </a:pathLst>
          </a:custGeom>
          <a:noFill/>
          <a:ln w="3175">
            <a:solidFill>
              <a:srgbClr val="FF0000"/>
            </a:solidFill>
            <a:headEnd type="none"/>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正方形/長方形 97"/>
          <p:cNvSpPr/>
          <p:nvPr/>
        </p:nvSpPr>
        <p:spPr>
          <a:xfrm>
            <a:off x="6794444" y="2262715"/>
            <a:ext cx="836140" cy="195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solidFill>
                  <a:srgbClr val="FF0000"/>
                </a:solidFill>
                <a:latin typeface="Meiryo UI" panose="020B0604030504040204" pitchFamily="50" charset="-128"/>
                <a:ea typeface="Meiryo UI" panose="020B0604030504040204" pitchFamily="50" charset="-128"/>
              </a:rPr>
              <a:t>正蓮寺川水門</a:t>
            </a:r>
          </a:p>
        </p:txBody>
      </p:sp>
      <p:sp>
        <p:nvSpPr>
          <p:cNvPr id="99" name="フリーフォーム 98"/>
          <p:cNvSpPr/>
          <p:nvPr/>
        </p:nvSpPr>
        <p:spPr>
          <a:xfrm>
            <a:off x="6866573" y="2047763"/>
            <a:ext cx="972814" cy="226288"/>
          </a:xfrm>
          <a:custGeom>
            <a:avLst/>
            <a:gdLst>
              <a:gd name="connsiteX0" fmla="*/ 0 w 654050"/>
              <a:gd name="connsiteY0" fmla="*/ 0 h 203200"/>
              <a:gd name="connsiteX1" fmla="*/ 450850 w 654050"/>
              <a:gd name="connsiteY1" fmla="*/ 0 h 203200"/>
              <a:gd name="connsiteX2" fmla="*/ 654050 w 654050"/>
              <a:gd name="connsiteY2" fmla="*/ 203200 h 203200"/>
            </a:gdLst>
            <a:ahLst/>
            <a:cxnLst>
              <a:cxn ang="0">
                <a:pos x="connsiteX0" y="connsiteY0"/>
              </a:cxn>
              <a:cxn ang="0">
                <a:pos x="connsiteX1" y="connsiteY1"/>
              </a:cxn>
              <a:cxn ang="0">
                <a:pos x="connsiteX2" y="connsiteY2"/>
              </a:cxn>
            </a:cxnLst>
            <a:rect l="l" t="t" r="r" b="b"/>
            <a:pathLst>
              <a:path w="654050" h="203200">
                <a:moveTo>
                  <a:pt x="0" y="0"/>
                </a:moveTo>
                <a:lnTo>
                  <a:pt x="450850" y="0"/>
                </a:lnTo>
                <a:lnTo>
                  <a:pt x="654050" y="203200"/>
                </a:lnTo>
              </a:path>
            </a:pathLst>
          </a:custGeom>
          <a:noFill/>
          <a:ln w="3175">
            <a:solidFill>
              <a:srgbClr val="FF0000"/>
            </a:solidFill>
            <a:headEnd type="none"/>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正方形/長方形 99"/>
          <p:cNvSpPr/>
          <p:nvPr/>
        </p:nvSpPr>
        <p:spPr>
          <a:xfrm>
            <a:off x="6756340" y="1894721"/>
            <a:ext cx="836140" cy="195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solidFill>
                  <a:srgbClr val="FF0000"/>
                </a:solidFill>
                <a:latin typeface="Meiryo UI" panose="020B0604030504040204" pitchFamily="50" charset="-128"/>
                <a:ea typeface="Meiryo UI" panose="020B0604030504040204" pitchFamily="50" charset="-128"/>
              </a:rPr>
              <a:t>出来島水門</a:t>
            </a:r>
          </a:p>
        </p:txBody>
      </p:sp>
      <p:sp>
        <p:nvSpPr>
          <p:cNvPr id="101" name="フリーフォーム 100"/>
          <p:cNvSpPr/>
          <p:nvPr/>
        </p:nvSpPr>
        <p:spPr>
          <a:xfrm>
            <a:off x="6794444" y="1753879"/>
            <a:ext cx="1256742" cy="226288"/>
          </a:xfrm>
          <a:custGeom>
            <a:avLst/>
            <a:gdLst>
              <a:gd name="connsiteX0" fmla="*/ 0 w 654050"/>
              <a:gd name="connsiteY0" fmla="*/ 0 h 203200"/>
              <a:gd name="connsiteX1" fmla="*/ 450850 w 654050"/>
              <a:gd name="connsiteY1" fmla="*/ 0 h 203200"/>
              <a:gd name="connsiteX2" fmla="*/ 654050 w 654050"/>
              <a:gd name="connsiteY2" fmla="*/ 203200 h 203200"/>
            </a:gdLst>
            <a:ahLst/>
            <a:cxnLst>
              <a:cxn ang="0">
                <a:pos x="connsiteX0" y="connsiteY0"/>
              </a:cxn>
              <a:cxn ang="0">
                <a:pos x="connsiteX1" y="connsiteY1"/>
              </a:cxn>
              <a:cxn ang="0">
                <a:pos x="connsiteX2" y="connsiteY2"/>
              </a:cxn>
            </a:cxnLst>
            <a:rect l="l" t="t" r="r" b="b"/>
            <a:pathLst>
              <a:path w="654050" h="203200">
                <a:moveTo>
                  <a:pt x="0" y="0"/>
                </a:moveTo>
                <a:lnTo>
                  <a:pt x="450850" y="0"/>
                </a:lnTo>
                <a:lnTo>
                  <a:pt x="654050" y="203200"/>
                </a:lnTo>
              </a:path>
            </a:pathLst>
          </a:custGeom>
          <a:noFill/>
          <a:ln w="3175">
            <a:solidFill>
              <a:schemeClr val="tx1"/>
            </a:solidFill>
            <a:headEnd type="none"/>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正方形/長方形 101"/>
          <p:cNvSpPr/>
          <p:nvPr/>
        </p:nvSpPr>
        <p:spPr>
          <a:xfrm>
            <a:off x="6705159" y="1590710"/>
            <a:ext cx="1014710" cy="195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solidFill>
                  <a:schemeClr val="tx1"/>
                </a:solidFill>
                <a:latin typeface="Meiryo UI" panose="020B0604030504040204" pitchFamily="50" charset="-128"/>
                <a:ea typeface="Meiryo UI" panose="020B0604030504040204" pitchFamily="50" charset="-128"/>
              </a:rPr>
              <a:t>旧猪名川排水機場</a:t>
            </a:r>
          </a:p>
        </p:txBody>
      </p:sp>
      <p:sp>
        <p:nvSpPr>
          <p:cNvPr id="103" name="フリーフォーム 102"/>
          <p:cNvSpPr/>
          <p:nvPr/>
        </p:nvSpPr>
        <p:spPr>
          <a:xfrm>
            <a:off x="7397461" y="1548646"/>
            <a:ext cx="1169756" cy="636793"/>
          </a:xfrm>
          <a:custGeom>
            <a:avLst/>
            <a:gdLst>
              <a:gd name="connsiteX0" fmla="*/ 0 w 654050"/>
              <a:gd name="connsiteY0" fmla="*/ 0 h 203200"/>
              <a:gd name="connsiteX1" fmla="*/ 450850 w 654050"/>
              <a:gd name="connsiteY1" fmla="*/ 0 h 203200"/>
              <a:gd name="connsiteX2" fmla="*/ 654050 w 654050"/>
              <a:gd name="connsiteY2" fmla="*/ 203200 h 203200"/>
            </a:gdLst>
            <a:ahLst/>
            <a:cxnLst>
              <a:cxn ang="0">
                <a:pos x="connsiteX0" y="connsiteY0"/>
              </a:cxn>
              <a:cxn ang="0">
                <a:pos x="connsiteX1" y="connsiteY1"/>
              </a:cxn>
              <a:cxn ang="0">
                <a:pos x="connsiteX2" y="connsiteY2"/>
              </a:cxn>
            </a:cxnLst>
            <a:rect l="l" t="t" r="r" b="b"/>
            <a:pathLst>
              <a:path w="654050" h="203200">
                <a:moveTo>
                  <a:pt x="0" y="0"/>
                </a:moveTo>
                <a:lnTo>
                  <a:pt x="450850" y="0"/>
                </a:lnTo>
                <a:lnTo>
                  <a:pt x="654050" y="203200"/>
                </a:lnTo>
              </a:path>
            </a:pathLst>
          </a:custGeom>
          <a:noFill/>
          <a:ln w="3175">
            <a:solidFill>
              <a:schemeClr val="tx1"/>
            </a:solidFill>
            <a:headEnd type="none"/>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正方形/長方形 103"/>
          <p:cNvSpPr/>
          <p:nvPr/>
        </p:nvSpPr>
        <p:spPr>
          <a:xfrm>
            <a:off x="7352981" y="1383525"/>
            <a:ext cx="936707" cy="195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solidFill>
                  <a:schemeClr val="tx1"/>
                </a:solidFill>
                <a:latin typeface="Meiryo UI" panose="020B0604030504040204" pitchFamily="50" charset="-128"/>
                <a:ea typeface="Meiryo UI" panose="020B0604030504040204" pitchFamily="50" charset="-128"/>
              </a:rPr>
              <a:t>城北大川口水門</a:t>
            </a:r>
          </a:p>
        </p:txBody>
      </p:sp>
      <p:sp>
        <p:nvSpPr>
          <p:cNvPr id="105" name="フリーフォーム 104"/>
          <p:cNvSpPr/>
          <p:nvPr/>
        </p:nvSpPr>
        <p:spPr>
          <a:xfrm>
            <a:off x="7543511" y="1343375"/>
            <a:ext cx="1310229" cy="1032491"/>
          </a:xfrm>
          <a:custGeom>
            <a:avLst/>
            <a:gdLst>
              <a:gd name="connsiteX0" fmla="*/ 0 w 654050"/>
              <a:gd name="connsiteY0" fmla="*/ 0 h 203200"/>
              <a:gd name="connsiteX1" fmla="*/ 450850 w 654050"/>
              <a:gd name="connsiteY1" fmla="*/ 0 h 203200"/>
              <a:gd name="connsiteX2" fmla="*/ 654050 w 654050"/>
              <a:gd name="connsiteY2" fmla="*/ 203200 h 203200"/>
            </a:gdLst>
            <a:ahLst/>
            <a:cxnLst>
              <a:cxn ang="0">
                <a:pos x="connsiteX0" y="connsiteY0"/>
              </a:cxn>
              <a:cxn ang="0">
                <a:pos x="connsiteX1" y="connsiteY1"/>
              </a:cxn>
              <a:cxn ang="0">
                <a:pos x="connsiteX2" y="connsiteY2"/>
              </a:cxn>
            </a:cxnLst>
            <a:rect l="l" t="t" r="r" b="b"/>
            <a:pathLst>
              <a:path w="654050" h="203200">
                <a:moveTo>
                  <a:pt x="0" y="0"/>
                </a:moveTo>
                <a:lnTo>
                  <a:pt x="450850" y="0"/>
                </a:lnTo>
                <a:lnTo>
                  <a:pt x="654050" y="203200"/>
                </a:lnTo>
              </a:path>
            </a:pathLst>
          </a:custGeom>
          <a:noFill/>
          <a:ln w="3175">
            <a:solidFill>
              <a:schemeClr val="tx1"/>
            </a:solidFill>
            <a:headEnd type="none"/>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 name="正方形/長方形 105"/>
          <p:cNvSpPr/>
          <p:nvPr/>
        </p:nvSpPr>
        <p:spPr>
          <a:xfrm>
            <a:off x="7460961" y="1180652"/>
            <a:ext cx="1019257" cy="195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solidFill>
                  <a:schemeClr val="tx1"/>
                </a:solidFill>
                <a:latin typeface="Meiryo UI" panose="020B0604030504040204" pitchFamily="50" charset="-128"/>
                <a:ea typeface="Meiryo UI" panose="020B0604030504040204" pitchFamily="50" charset="-128"/>
              </a:rPr>
              <a:t>城北寝屋川口水門</a:t>
            </a:r>
          </a:p>
        </p:txBody>
      </p:sp>
      <p:sp>
        <p:nvSpPr>
          <p:cNvPr id="107" name="フリーフォーム 106"/>
          <p:cNvSpPr/>
          <p:nvPr/>
        </p:nvSpPr>
        <p:spPr>
          <a:xfrm flipH="1" flipV="1">
            <a:off x="7839388" y="4021950"/>
            <a:ext cx="802811" cy="195243"/>
          </a:xfrm>
          <a:custGeom>
            <a:avLst/>
            <a:gdLst>
              <a:gd name="connsiteX0" fmla="*/ 0 w 654050"/>
              <a:gd name="connsiteY0" fmla="*/ 0 h 203200"/>
              <a:gd name="connsiteX1" fmla="*/ 450850 w 654050"/>
              <a:gd name="connsiteY1" fmla="*/ 0 h 203200"/>
              <a:gd name="connsiteX2" fmla="*/ 654050 w 654050"/>
              <a:gd name="connsiteY2" fmla="*/ 203200 h 203200"/>
            </a:gdLst>
            <a:ahLst/>
            <a:cxnLst>
              <a:cxn ang="0">
                <a:pos x="connsiteX0" y="connsiteY0"/>
              </a:cxn>
              <a:cxn ang="0">
                <a:pos x="connsiteX1" y="connsiteY1"/>
              </a:cxn>
              <a:cxn ang="0">
                <a:pos x="connsiteX2" y="connsiteY2"/>
              </a:cxn>
            </a:cxnLst>
            <a:rect l="l" t="t" r="r" b="b"/>
            <a:pathLst>
              <a:path w="654050" h="203200">
                <a:moveTo>
                  <a:pt x="0" y="0"/>
                </a:moveTo>
                <a:lnTo>
                  <a:pt x="450850" y="0"/>
                </a:lnTo>
                <a:lnTo>
                  <a:pt x="654050" y="203200"/>
                </a:lnTo>
              </a:path>
            </a:pathLst>
          </a:custGeom>
          <a:noFill/>
          <a:ln w="3175">
            <a:solidFill>
              <a:schemeClr val="tx1"/>
            </a:solidFill>
            <a:headEnd type="none"/>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正方形/長方形 107"/>
          <p:cNvSpPr/>
          <p:nvPr/>
        </p:nvSpPr>
        <p:spPr>
          <a:xfrm>
            <a:off x="7940066" y="4047922"/>
            <a:ext cx="836140" cy="195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solidFill>
                  <a:schemeClr val="tx1"/>
                </a:solidFill>
                <a:latin typeface="Meiryo UI" panose="020B0604030504040204" pitchFamily="50" charset="-128"/>
                <a:ea typeface="Meiryo UI" panose="020B0604030504040204" pitchFamily="50" charset="-128"/>
              </a:rPr>
              <a:t>芦田川水門</a:t>
            </a:r>
          </a:p>
        </p:txBody>
      </p:sp>
      <p:sp>
        <p:nvSpPr>
          <p:cNvPr id="109" name="正方形/長方形 108"/>
          <p:cNvSpPr/>
          <p:nvPr/>
        </p:nvSpPr>
        <p:spPr>
          <a:xfrm>
            <a:off x="8028034" y="4247051"/>
            <a:ext cx="927413" cy="195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solidFill>
                  <a:schemeClr val="tx1"/>
                </a:solidFill>
                <a:latin typeface="Meiryo UI" panose="020B0604030504040204" pitchFamily="50" charset="-128"/>
                <a:ea typeface="Meiryo UI" panose="020B0604030504040204" pitchFamily="50" charset="-128"/>
              </a:rPr>
              <a:t>芦田川排水機場</a:t>
            </a:r>
          </a:p>
        </p:txBody>
      </p:sp>
      <p:sp>
        <p:nvSpPr>
          <p:cNvPr id="110" name="フリーフォーム 109"/>
          <p:cNvSpPr/>
          <p:nvPr/>
        </p:nvSpPr>
        <p:spPr>
          <a:xfrm flipH="1" flipV="1">
            <a:off x="7839383" y="4022660"/>
            <a:ext cx="936822" cy="390210"/>
          </a:xfrm>
          <a:custGeom>
            <a:avLst/>
            <a:gdLst>
              <a:gd name="connsiteX0" fmla="*/ 0 w 654050"/>
              <a:gd name="connsiteY0" fmla="*/ 0 h 203200"/>
              <a:gd name="connsiteX1" fmla="*/ 450850 w 654050"/>
              <a:gd name="connsiteY1" fmla="*/ 0 h 203200"/>
              <a:gd name="connsiteX2" fmla="*/ 654050 w 654050"/>
              <a:gd name="connsiteY2" fmla="*/ 203200 h 203200"/>
            </a:gdLst>
            <a:ahLst/>
            <a:cxnLst>
              <a:cxn ang="0">
                <a:pos x="connsiteX0" y="connsiteY0"/>
              </a:cxn>
              <a:cxn ang="0">
                <a:pos x="connsiteX1" y="connsiteY1"/>
              </a:cxn>
              <a:cxn ang="0">
                <a:pos x="connsiteX2" y="connsiteY2"/>
              </a:cxn>
            </a:cxnLst>
            <a:rect l="l" t="t" r="r" b="b"/>
            <a:pathLst>
              <a:path w="654050" h="203200">
                <a:moveTo>
                  <a:pt x="0" y="0"/>
                </a:moveTo>
                <a:lnTo>
                  <a:pt x="450850" y="0"/>
                </a:lnTo>
                <a:lnTo>
                  <a:pt x="654050" y="203200"/>
                </a:lnTo>
              </a:path>
            </a:pathLst>
          </a:custGeom>
          <a:noFill/>
          <a:ln w="3175">
            <a:solidFill>
              <a:schemeClr val="tx1"/>
            </a:solidFill>
            <a:headEnd type="none"/>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フリーフォーム 110"/>
          <p:cNvSpPr/>
          <p:nvPr/>
        </p:nvSpPr>
        <p:spPr>
          <a:xfrm flipH="1" flipV="1">
            <a:off x="7711634" y="4153450"/>
            <a:ext cx="802811" cy="492777"/>
          </a:xfrm>
          <a:custGeom>
            <a:avLst/>
            <a:gdLst>
              <a:gd name="connsiteX0" fmla="*/ 0 w 654050"/>
              <a:gd name="connsiteY0" fmla="*/ 0 h 203200"/>
              <a:gd name="connsiteX1" fmla="*/ 450850 w 654050"/>
              <a:gd name="connsiteY1" fmla="*/ 0 h 203200"/>
              <a:gd name="connsiteX2" fmla="*/ 654050 w 654050"/>
              <a:gd name="connsiteY2" fmla="*/ 203200 h 203200"/>
            </a:gdLst>
            <a:ahLst/>
            <a:cxnLst>
              <a:cxn ang="0">
                <a:pos x="connsiteX0" y="connsiteY0"/>
              </a:cxn>
              <a:cxn ang="0">
                <a:pos x="connsiteX1" y="connsiteY1"/>
              </a:cxn>
              <a:cxn ang="0">
                <a:pos x="connsiteX2" y="connsiteY2"/>
              </a:cxn>
            </a:cxnLst>
            <a:rect l="l" t="t" r="r" b="b"/>
            <a:pathLst>
              <a:path w="654050" h="203200">
                <a:moveTo>
                  <a:pt x="0" y="0"/>
                </a:moveTo>
                <a:lnTo>
                  <a:pt x="450850" y="0"/>
                </a:lnTo>
                <a:lnTo>
                  <a:pt x="654050" y="203200"/>
                </a:lnTo>
              </a:path>
            </a:pathLst>
          </a:custGeom>
          <a:noFill/>
          <a:ln w="3175">
            <a:solidFill>
              <a:schemeClr val="tx1"/>
            </a:solidFill>
            <a:headEnd type="none"/>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フリーフォーム 111"/>
          <p:cNvSpPr/>
          <p:nvPr/>
        </p:nvSpPr>
        <p:spPr>
          <a:xfrm flipH="1" flipV="1">
            <a:off x="7711630" y="4154162"/>
            <a:ext cx="936822" cy="693663"/>
          </a:xfrm>
          <a:custGeom>
            <a:avLst/>
            <a:gdLst>
              <a:gd name="connsiteX0" fmla="*/ 0 w 654050"/>
              <a:gd name="connsiteY0" fmla="*/ 0 h 203200"/>
              <a:gd name="connsiteX1" fmla="*/ 450850 w 654050"/>
              <a:gd name="connsiteY1" fmla="*/ 0 h 203200"/>
              <a:gd name="connsiteX2" fmla="*/ 654050 w 654050"/>
              <a:gd name="connsiteY2" fmla="*/ 203200 h 203200"/>
            </a:gdLst>
            <a:ahLst/>
            <a:cxnLst>
              <a:cxn ang="0">
                <a:pos x="connsiteX0" y="connsiteY0"/>
              </a:cxn>
              <a:cxn ang="0">
                <a:pos x="connsiteX1" y="connsiteY1"/>
              </a:cxn>
              <a:cxn ang="0">
                <a:pos x="connsiteX2" y="connsiteY2"/>
              </a:cxn>
            </a:cxnLst>
            <a:rect l="l" t="t" r="r" b="b"/>
            <a:pathLst>
              <a:path w="654050" h="203200">
                <a:moveTo>
                  <a:pt x="0" y="0"/>
                </a:moveTo>
                <a:lnTo>
                  <a:pt x="450850" y="0"/>
                </a:lnTo>
                <a:lnTo>
                  <a:pt x="654050" y="203200"/>
                </a:lnTo>
              </a:path>
            </a:pathLst>
          </a:custGeom>
          <a:noFill/>
          <a:ln w="3175">
            <a:solidFill>
              <a:schemeClr val="tx1"/>
            </a:solidFill>
            <a:headEnd type="none"/>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正方形/長方形 112"/>
          <p:cNvSpPr/>
          <p:nvPr/>
        </p:nvSpPr>
        <p:spPr>
          <a:xfrm>
            <a:off x="7821465" y="4486022"/>
            <a:ext cx="836140" cy="195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solidFill>
                  <a:schemeClr val="tx1"/>
                </a:solidFill>
                <a:latin typeface="Meiryo UI" panose="020B0604030504040204" pitchFamily="50" charset="-128"/>
                <a:ea typeface="Meiryo UI" panose="020B0604030504040204" pitchFamily="50" charset="-128"/>
              </a:rPr>
              <a:t>王子川水門</a:t>
            </a:r>
          </a:p>
        </p:txBody>
      </p:sp>
      <p:sp>
        <p:nvSpPr>
          <p:cNvPr id="114" name="正方形/長方形 113"/>
          <p:cNvSpPr/>
          <p:nvPr/>
        </p:nvSpPr>
        <p:spPr>
          <a:xfrm>
            <a:off x="7928802" y="4683567"/>
            <a:ext cx="927413" cy="195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solidFill>
                  <a:schemeClr val="tx1"/>
                </a:solidFill>
                <a:latin typeface="Meiryo UI" panose="020B0604030504040204" pitchFamily="50" charset="-128"/>
                <a:ea typeface="Meiryo UI" panose="020B0604030504040204" pitchFamily="50" charset="-128"/>
              </a:rPr>
              <a:t>王子川排水機場</a:t>
            </a:r>
          </a:p>
        </p:txBody>
      </p:sp>
      <p:pic>
        <p:nvPicPr>
          <p:cNvPr id="115" name="図 114"/>
          <p:cNvPicPr>
            <a:picLocks noChangeAspect="1"/>
          </p:cNvPicPr>
          <p:nvPr/>
        </p:nvPicPr>
        <p:blipFill rotWithShape="1">
          <a:blip r:embed="rId2"/>
          <a:srcRect l="85517" t="80905" r="3129" b="9897"/>
          <a:stretch/>
        </p:blipFill>
        <p:spPr>
          <a:xfrm>
            <a:off x="5075606" y="4730790"/>
            <a:ext cx="476307" cy="553530"/>
          </a:xfrm>
          <a:prstGeom prst="rect">
            <a:avLst/>
          </a:prstGeom>
        </p:spPr>
      </p:pic>
      <p:sp>
        <p:nvSpPr>
          <p:cNvPr id="116" name="正方形/長方形 115"/>
          <p:cNvSpPr/>
          <p:nvPr/>
        </p:nvSpPr>
        <p:spPr>
          <a:xfrm>
            <a:off x="496171" y="5259255"/>
            <a:ext cx="4129811" cy="8018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200" b="1" dirty="0">
                <a:solidFill>
                  <a:srgbClr val="FF0000"/>
                </a:solidFill>
                <a:latin typeface="Meiryo UI" panose="020B0604030504040204" pitchFamily="50" charset="-128"/>
                <a:ea typeface="Meiryo UI" panose="020B0604030504040204" pitchFamily="50" charset="-128"/>
              </a:rPr>
              <a:t>□</a:t>
            </a:r>
            <a:r>
              <a:rPr kumimoji="1" lang="ja-JP" altLang="en-US" sz="1200" b="1" dirty="0">
                <a:solidFill>
                  <a:schemeClr val="tx1"/>
                </a:solidFill>
                <a:latin typeface="Meiryo UI" panose="020B0604030504040204" pitchFamily="50" charset="-128"/>
                <a:ea typeface="Meiryo UI" panose="020B0604030504040204" pitchFamily="50" charset="-128"/>
              </a:rPr>
              <a:t>　</a:t>
            </a:r>
            <a:r>
              <a:rPr kumimoji="1" lang="ja-JP" altLang="en-US" sz="1200" dirty="0">
                <a:solidFill>
                  <a:schemeClr val="tx1"/>
                </a:solidFill>
                <a:latin typeface="Meiryo UI" panose="020B0604030504040204" pitchFamily="50" charset="-128"/>
                <a:ea typeface="Meiryo UI" panose="020B0604030504040204" pitchFamily="50" charset="-128"/>
              </a:rPr>
              <a:t> ：アクションプラン対象施設</a:t>
            </a:r>
            <a:endParaRPr kumimoji="1" lang="en-US" altLang="ja-JP" sz="1200" dirty="0">
              <a:solidFill>
                <a:schemeClr val="tx1"/>
              </a:solidFill>
              <a:latin typeface="Meiryo UI" panose="020B0604030504040204" pitchFamily="50" charset="-128"/>
              <a:ea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rPr>
              <a:t>済　 ：対策済み</a:t>
            </a:r>
            <a:endParaRPr kumimoji="1" lang="en-US" altLang="ja-JP" sz="1200" dirty="0">
              <a:solidFill>
                <a:schemeClr val="tx1"/>
              </a:solidFill>
              <a:latin typeface="Meiryo UI" panose="020B0604030504040204" pitchFamily="50" charset="-128"/>
              <a:ea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rPr>
              <a:t>不要：照査した結果、対策不要</a:t>
            </a:r>
            <a:endParaRPr kumimoji="1" lang="en-US" altLang="ja-JP" sz="1200" dirty="0">
              <a:solidFill>
                <a:schemeClr val="tx1"/>
              </a:solidFill>
              <a:latin typeface="Meiryo UI" panose="020B0604030504040204" pitchFamily="50" charset="-128"/>
              <a:ea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rPr>
              <a:t>－　 ：対象外施設</a:t>
            </a:r>
            <a:endParaRPr kumimoji="1" lang="ja-JP" altLang="en-US" sz="900" dirty="0">
              <a:solidFill>
                <a:schemeClr val="tx1"/>
              </a:solidFill>
              <a:latin typeface="Meiryo UI" panose="020B0604030504040204" pitchFamily="50" charset="-128"/>
              <a:ea typeface="Meiryo UI" panose="020B0604030504040204" pitchFamily="50" charset="-128"/>
            </a:endParaRPr>
          </a:p>
        </p:txBody>
      </p:sp>
      <p:sp>
        <p:nvSpPr>
          <p:cNvPr id="40" name="Rectangle 2">
            <a:extLst>
              <a:ext uri="{FF2B5EF4-FFF2-40B4-BE49-F238E27FC236}">
                <a16:creationId xmlns:a16="http://schemas.microsoft.com/office/drawing/2014/main" id="{A66FF3DC-DFBD-4795-B84F-47A25539B07F}"/>
              </a:ext>
            </a:extLst>
          </p:cNvPr>
          <p:cNvSpPr>
            <a:spLocks noChangeArrowheads="1"/>
          </p:cNvSpPr>
          <p:nvPr/>
        </p:nvSpPr>
        <p:spPr bwMode="auto">
          <a:xfrm>
            <a:off x="0" y="5446"/>
            <a:ext cx="9911966" cy="400110"/>
          </a:xfrm>
          <a:prstGeom prst="rect">
            <a:avLst/>
          </a:prstGeom>
          <a:gradFill rotWithShape="1">
            <a:gsLst>
              <a:gs pos="4000">
                <a:schemeClr val="tx1"/>
              </a:gs>
              <a:gs pos="32000">
                <a:srgbClr val="002060"/>
              </a:gs>
              <a:gs pos="100000">
                <a:schemeClr val="accent5">
                  <a:lumMod val="50000"/>
                </a:schemeClr>
              </a:gs>
            </a:gsLst>
            <a:path path="shape">
              <a:fillToRect l="50000" t="50000" r="50000" b="50000"/>
            </a:path>
          </a:gradFill>
          <a:ln w="9525">
            <a:noFill/>
            <a:miter lim="800000"/>
            <a:headEnd/>
            <a:tailEnd/>
          </a:ln>
        </p:spPr>
        <p:txBody>
          <a:bodyPr wrap="square" anchor="ctr">
            <a:spAutoFit/>
          </a:bodyPr>
          <a:lstStyle/>
          <a:p>
            <a:r>
              <a:rPr lang="ja-JP" altLang="en-US" sz="2000" b="1" dirty="0">
                <a:solidFill>
                  <a:srgbClr val="FFFFFF"/>
                </a:solidFill>
                <a:latin typeface="HG丸ｺﾞｼｯｸM-PRO" panose="020F0600000000000000" pitchFamily="50" charset="-128"/>
                <a:ea typeface="HG丸ｺﾞｼｯｸM-PRO" panose="020F0600000000000000" pitchFamily="50" charset="-128"/>
              </a:rPr>
              <a:t>津波浸水想定見直しに係る主な変更点（水門・鉄扉の地震津波対策）</a:t>
            </a:r>
            <a:endParaRPr kumimoji="0" lang="en-US" altLang="ja-JP" sz="2000" b="1" dirty="0">
              <a:solidFill>
                <a:srgbClr val="FFFFFF"/>
              </a:solidFill>
              <a:latin typeface="HG丸ｺﾞｼｯｸM-PRO" panose="020F0600000000000000" pitchFamily="50" charset="-128"/>
              <a:ea typeface="HG丸ｺﾞｼｯｸM-PRO" panose="020F0600000000000000" pitchFamily="50" charset="-128"/>
            </a:endParaRPr>
          </a:p>
        </p:txBody>
      </p:sp>
      <p:sp>
        <p:nvSpPr>
          <p:cNvPr id="41" name="Text Box 9">
            <a:extLst>
              <a:ext uri="{FF2B5EF4-FFF2-40B4-BE49-F238E27FC236}">
                <a16:creationId xmlns:a16="http://schemas.microsoft.com/office/drawing/2014/main" id="{9644F4C7-62AB-4205-B36D-36E5D624483A}"/>
              </a:ext>
            </a:extLst>
          </p:cNvPr>
          <p:cNvSpPr txBox="1">
            <a:spLocks noChangeArrowheads="1"/>
          </p:cNvSpPr>
          <p:nvPr/>
        </p:nvSpPr>
        <p:spPr bwMode="auto">
          <a:xfrm>
            <a:off x="74475" y="468901"/>
            <a:ext cx="9729092" cy="523220"/>
          </a:xfrm>
          <a:prstGeom prst="rect">
            <a:avLst/>
          </a:prstGeom>
          <a:solidFill>
            <a:schemeClr val="bg1"/>
          </a:solidFill>
          <a:ln w="9525">
            <a:solidFill>
              <a:schemeClr val="tx1"/>
            </a:solidFill>
            <a:miter lim="800000"/>
            <a:headEnd/>
            <a:tailEnd/>
          </a:ln>
        </p:spPr>
        <p:txBody>
          <a:bodyPr wrap="square">
            <a:spAutoFit/>
          </a:bodyPr>
          <a:lstStyle>
            <a:lvl1pPr marL="261938" indent="-1746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224009" indent="-149339" defTabSz="390997">
              <a:spcBef>
                <a:spcPct val="0"/>
              </a:spcBef>
              <a:buFont typeface="Arial" panose="020B0604020202020204" pitchFamily="34" charset="0"/>
              <a:buChar char="•"/>
            </a:pPr>
            <a:r>
              <a:rPr kumimoji="1" lang="ja-JP" altLang="en-US" sz="1400" dirty="0">
                <a:solidFill>
                  <a:schemeClr val="tx1"/>
                </a:solidFill>
                <a:latin typeface="ＭＳ Ｐゴシック" panose="020B0600070205080204" pitchFamily="50" charset="-128"/>
              </a:rPr>
              <a:t>地震発生後に、津波を防御する水門機能を確保するため、平成</a:t>
            </a:r>
            <a:r>
              <a:rPr kumimoji="1" lang="en-US" altLang="ja-JP" sz="1400" dirty="0">
                <a:solidFill>
                  <a:schemeClr val="tx1"/>
                </a:solidFill>
                <a:latin typeface="ＭＳ Ｐゴシック" panose="020B0600070205080204" pitchFamily="50" charset="-128"/>
              </a:rPr>
              <a:t>26</a:t>
            </a:r>
            <a:r>
              <a:rPr kumimoji="1" lang="ja-JP" altLang="en-US" sz="1400" dirty="0">
                <a:solidFill>
                  <a:schemeClr val="tx1"/>
                </a:solidFill>
                <a:latin typeface="ＭＳ Ｐゴシック" panose="020B0600070205080204" pitchFamily="50" charset="-128"/>
              </a:rPr>
              <a:t>年度から水門の耐震補強工事や、遠隔自動操作化などの水門の高度化を実施。</a:t>
            </a:r>
            <a:endParaRPr kumimoji="1" lang="en-US" altLang="ja-JP" sz="1400" dirty="0">
              <a:solidFill>
                <a:schemeClr val="tx1"/>
              </a:solidFill>
              <a:latin typeface="ＭＳ Ｐゴシック" panose="020B0600070205080204" pitchFamily="50" charset="-128"/>
            </a:endParaRPr>
          </a:p>
        </p:txBody>
      </p:sp>
      <p:pic>
        <p:nvPicPr>
          <p:cNvPr id="42" name="Picture 2" descr="システムフロー">
            <a:extLst>
              <a:ext uri="{FF2B5EF4-FFF2-40B4-BE49-F238E27FC236}">
                <a16:creationId xmlns:a16="http://schemas.microsoft.com/office/drawing/2014/main" id="{793BCACB-3648-461D-8826-E3357EFA16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8362" y="5326962"/>
            <a:ext cx="4532095" cy="1555197"/>
          </a:xfrm>
          <a:prstGeom prst="rect">
            <a:avLst/>
          </a:prstGeom>
          <a:noFill/>
          <a:extLst>
            <a:ext uri="{909E8E84-426E-40DD-AFC4-6F175D3DCCD1}">
              <a14:hiddenFill xmlns:a14="http://schemas.microsoft.com/office/drawing/2010/main">
                <a:solidFill>
                  <a:srgbClr val="FFFFFF"/>
                </a:solidFill>
              </a14:hiddenFill>
            </a:ext>
          </a:extLst>
        </p:spPr>
      </p:pic>
      <p:sp>
        <p:nvSpPr>
          <p:cNvPr id="43" name="正方形/長方形 42">
            <a:extLst>
              <a:ext uri="{FF2B5EF4-FFF2-40B4-BE49-F238E27FC236}">
                <a16:creationId xmlns:a16="http://schemas.microsoft.com/office/drawing/2014/main" id="{173CC35D-8EE9-408C-AF91-93A09A0900EC}"/>
              </a:ext>
            </a:extLst>
          </p:cNvPr>
          <p:cNvSpPr/>
          <p:nvPr/>
        </p:nvSpPr>
        <p:spPr>
          <a:xfrm>
            <a:off x="4908362" y="5318618"/>
            <a:ext cx="1756983" cy="2943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rPr>
              <a:t>水門自動閉鎖のイメージ</a:t>
            </a:r>
          </a:p>
        </p:txBody>
      </p:sp>
      <p:sp>
        <p:nvSpPr>
          <p:cNvPr id="45" name="スライド番号プレースホルダ 5">
            <a:extLst>
              <a:ext uri="{FF2B5EF4-FFF2-40B4-BE49-F238E27FC236}">
                <a16:creationId xmlns:a16="http://schemas.microsoft.com/office/drawing/2014/main" id="{D2CC9268-D95D-4534-BCE9-2004ECC16DBE}"/>
              </a:ext>
            </a:extLst>
          </p:cNvPr>
          <p:cNvSpPr txBox="1">
            <a:spLocks noGrp="1"/>
          </p:cNvSpPr>
          <p:nvPr/>
        </p:nvSpPr>
        <p:spPr bwMode="auto">
          <a:xfrm>
            <a:off x="9430273" y="6400800"/>
            <a:ext cx="485775" cy="457200"/>
          </a:xfrm>
          <a:prstGeom prst="rect">
            <a:avLst/>
          </a:prstGeom>
          <a:noFill/>
          <a:ln>
            <a:noFill/>
          </a:ln>
        </p:spPr>
        <p:txBody>
          <a:bodyPr lIns="95770" tIns="47886" rIns="95770" bIns="47886" anchor="b"/>
          <a:lstStyle>
            <a:lvl1pPr defTabSz="1279525">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defTabSz="1279525">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defTabSz="1279525">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defTabSz="1279525">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defTabSz="1279525">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defRPr/>
            </a:pPr>
            <a:fld id="{66B21DE1-8D1C-4498-933C-FFE4E3FC72F1}" type="slidenum">
              <a:rPr kumimoji="0" lang="en-US" altLang="ja-JP" sz="1600" b="1" smtClean="0">
                <a:effectLst>
                  <a:outerShdw blurRad="38100" dist="38100" dir="2700000" algn="tl">
                    <a:srgbClr val="C0C0C0"/>
                  </a:outerShdw>
                </a:effectLst>
                <a:latin typeface="ＭＳ ゴシック" panose="020B0609070205080204" pitchFamily="49" charset="-128"/>
                <a:ea typeface="ＭＳ ゴシック" panose="020B0609070205080204" pitchFamily="49" charset="-128"/>
              </a:rPr>
              <a:pPr algn="r" eaLnBrk="1" hangingPunct="1">
                <a:spcBef>
                  <a:spcPct val="0"/>
                </a:spcBef>
                <a:buFontTx/>
                <a:buNone/>
                <a:defRPr/>
              </a:pPr>
              <a:t>10</a:t>
            </a:fld>
            <a:endParaRPr kumimoji="0" lang="en-US" altLang="ja-JP" sz="1600" b="1" dirty="0">
              <a:effectLst>
                <a:outerShdw blurRad="38100" dist="38100" dir="2700000" algn="tl">
                  <a:srgbClr val="C0C0C0"/>
                </a:outerShdw>
              </a:effectLst>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11094815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1976052C-4CE1-48A1-BB58-E8A911478793}"/>
              </a:ext>
            </a:extLst>
          </p:cNvPr>
          <p:cNvSpPr>
            <a:spLocks noChangeArrowheads="1"/>
          </p:cNvSpPr>
          <p:nvPr/>
        </p:nvSpPr>
        <p:spPr bwMode="auto">
          <a:xfrm>
            <a:off x="0" y="5446"/>
            <a:ext cx="9911966" cy="400110"/>
          </a:xfrm>
          <a:prstGeom prst="rect">
            <a:avLst/>
          </a:prstGeom>
          <a:gradFill rotWithShape="1">
            <a:gsLst>
              <a:gs pos="4000">
                <a:schemeClr val="tx1"/>
              </a:gs>
              <a:gs pos="32000">
                <a:srgbClr val="002060"/>
              </a:gs>
              <a:gs pos="100000">
                <a:schemeClr val="accent5">
                  <a:lumMod val="50000"/>
                </a:schemeClr>
              </a:gs>
            </a:gsLst>
            <a:path path="shape">
              <a:fillToRect l="50000" t="50000" r="50000" b="50000"/>
            </a:path>
          </a:gradFill>
          <a:ln w="9525">
            <a:noFill/>
            <a:miter lim="800000"/>
            <a:headEnd/>
            <a:tailEnd/>
          </a:ln>
        </p:spPr>
        <p:txBody>
          <a:bodyPr wrap="square" anchor="ctr">
            <a:spAutoFit/>
          </a:bodyPr>
          <a:lstStyle/>
          <a:p>
            <a:r>
              <a:rPr kumimoji="0" lang="ja-JP" altLang="en-US" sz="2000" b="1" dirty="0">
                <a:solidFill>
                  <a:srgbClr val="FFFFFF"/>
                </a:solidFill>
                <a:latin typeface="HG丸ｺﾞｼｯｸM-PRO" panose="020F0600000000000000" pitchFamily="50" charset="-128"/>
                <a:ea typeface="HG丸ｺﾞｼｯｸM-PRO" panose="020F0600000000000000" pitchFamily="50" charset="-128"/>
              </a:rPr>
              <a:t>津波浸水想定の計算条件</a:t>
            </a:r>
            <a:endParaRPr kumimoji="0" lang="en-US" altLang="ja-JP" sz="2000" b="1" dirty="0">
              <a:solidFill>
                <a:srgbClr val="FFFFFF"/>
              </a:solidFill>
              <a:latin typeface="HG丸ｺﾞｼｯｸM-PRO" panose="020F0600000000000000" pitchFamily="50" charset="-128"/>
              <a:ea typeface="HG丸ｺﾞｼｯｸM-PRO" panose="020F0600000000000000" pitchFamily="50" charset="-128"/>
            </a:endParaRPr>
          </a:p>
        </p:txBody>
      </p:sp>
      <p:sp>
        <p:nvSpPr>
          <p:cNvPr id="10" name="スライド番号プレースホルダ 5">
            <a:extLst>
              <a:ext uri="{FF2B5EF4-FFF2-40B4-BE49-F238E27FC236}">
                <a16:creationId xmlns:a16="http://schemas.microsoft.com/office/drawing/2014/main" id="{27FA66C5-AD08-4F2D-8B63-06049CAC6B09}"/>
              </a:ext>
            </a:extLst>
          </p:cNvPr>
          <p:cNvSpPr txBox="1">
            <a:spLocks noGrp="1"/>
          </p:cNvSpPr>
          <p:nvPr/>
        </p:nvSpPr>
        <p:spPr bwMode="auto">
          <a:xfrm>
            <a:off x="9430273" y="6400800"/>
            <a:ext cx="485775" cy="457200"/>
          </a:xfrm>
          <a:prstGeom prst="rect">
            <a:avLst/>
          </a:prstGeom>
          <a:noFill/>
          <a:ln>
            <a:noFill/>
          </a:ln>
        </p:spPr>
        <p:txBody>
          <a:bodyPr lIns="95770" tIns="47886" rIns="95770" bIns="47886" anchor="b"/>
          <a:lstStyle>
            <a:lvl1pPr defTabSz="1279525">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defTabSz="1279525">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defTabSz="1279525">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defTabSz="1279525">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defTabSz="1279525">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defRPr/>
            </a:pPr>
            <a:fld id="{66B21DE1-8D1C-4498-933C-FFE4E3FC72F1}" type="slidenum">
              <a:rPr kumimoji="0" lang="en-US" altLang="ja-JP" sz="1600" b="1" smtClean="0">
                <a:effectLst>
                  <a:outerShdw blurRad="38100" dist="38100" dir="2700000" algn="tl">
                    <a:srgbClr val="C0C0C0"/>
                  </a:outerShdw>
                </a:effectLst>
                <a:latin typeface="ＭＳ ゴシック" panose="020B0609070205080204" pitchFamily="49" charset="-128"/>
                <a:ea typeface="ＭＳ ゴシック" panose="020B0609070205080204" pitchFamily="49" charset="-128"/>
              </a:rPr>
              <a:pPr algn="r" eaLnBrk="1" hangingPunct="1">
                <a:spcBef>
                  <a:spcPct val="0"/>
                </a:spcBef>
                <a:buFontTx/>
                <a:buNone/>
                <a:defRPr/>
              </a:pPr>
              <a:t>11</a:t>
            </a:fld>
            <a:endParaRPr kumimoji="0" lang="en-US" altLang="ja-JP" sz="1600" b="1" dirty="0">
              <a:effectLst>
                <a:outerShdw blurRad="38100" dist="38100" dir="2700000" algn="tl">
                  <a:srgbClr val="C0C0C0"/>
                </a:outerShdw>
              </a:effectLst>
              <a:latin typeface="ＭＳ ゴシック" panose="020B0609070205080204" pitchFamily="49" charset="-128"/>
              <a:ea typeface="ＭＳ ゴシック" panose="020B0609070205080204" pitchFamily="49" charset="-128"/>
            </a:endParaRPr>
          </a:p>
        </p:txBody>
      </p:sp>
      <p:pic>
        <p:nvPicPr>
          <p:cNvPr id="5" name="図 4">
            <a:extLst>
              <a:ext uri="{FF2B5EF4-FFF2-40B4-BE49-F238E27FC236}">
                <a16:creationId xmlns:a16="http://schemas.microsoft.com/office/drawing/2014/main" id="{6273552F-EA87-476D-9A6F-36C9445C3C37}"/>
              </a:ext>
            </a:extLst>
          </p:cNvPr>
          <p:cNvPicPr>
            <a:picLocks noChangeAspect="1"/>
          </p:cNvPicPr>
          <p:nvPr/>
        </p:nvPicPr>
        <p:blipFill>
          <a:blip r:embed="rId3"/>
          <a:stretch>
            <a:fillRect/>
          </a:stretch>
        </p:blipFill>
        <p:spPr>
          <a:xfrm>
            <a:off x="46517" y="498479"/>
            <a:ext cx="9802856" cy="6012000"/>
          </a:xfrm>
          <a:prstGeom prst="rect">
            <a:avLst/>
          </a:prstGeom>
        </p:spPr>
      </p:pic>
    </p:spTree>
    <p:extLst>
      <p:ext uri="{BB962C8B-B14F-4D97-AF65-F5344CB8AC3E}">
        <p14:creationId xmlns:p14="http://schemas.microsoft.com/office/powerpoint/2010/main" val="302101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9">
            <a:extLst>
              <a:ext uri="{FF2B5EF4-FFF2-40B4-BE49-F238E27FC236}">
                <a16:creationId xmlns:a16="http://schemas.microsoft.com/office/drawing/2014/main" id="{D316B296-F18C-4AFD-9928-B8F45CE2F8C2}"/>
              </a:ext>
            </a:extLst>
          </p:cNvPr>
          <p:cNvSpPr txBox="1">
            <a:spLocks noChangeArrowheads="1"/>
          </p:cNvSpPr>
          <p:nvPr/>
        </p:nvSpPr>
        <p:spPr bwMode="auto">
          <a:xfrm>
            <a:off x="74475" y="468901"/>
            <a:ext cx="9729092" cy="1384995"/>
          </a:xfrm>
          <a:prstGeom prst="rect">
            <a:avLst/>
          </a:prstGeom>
          <a:solidFill>
            <a:schemeClr val="bg1"/>
          </a:solidFill>
          <a:ln w="9525">
            <a:solidFill>
              <a:schemeClr val="tx1"/>
            </a:solidFill>
            <a:miter lim="800000"/>
            <a:headEnd/>
            <a:tailEnd/>
          </a:ln>
        </p:spPr>
        <p:txBody>
          <a:bodyPr wrap="square">
            <a:spAutoFit/>
          </a:bodyPr>
          <a:lstStyle>
            <a:lvl1pPr marL="261938" indent="-1746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224009" indent="-149339" defTabSz="390997" fontAlgn="auto">
              <a:spcBef>
                <a:spcPct val="0"/>
              </a:spcBef>
              <a:spcAft>
                <a:spcPts val="0"/>
              </a:spcAft>
              <a:buFont typeface="Arial" panose="020B0604020202020204" pitchFamily="34" charset="0"/>
              <a:buChar char="•"/>
            </a:pPr>
            <a:r>
              <a:rPr lang="ja-JP" altLang="en-US" sz="1400" dirty="0"/>
              <a:t>平成</a:t>
            </a:r>
            <a:r>
              <a:rPr lang="en-US" altLang="ja-JP" sz="1400" dirty="0"/>
              <a:t>23</a:t>
            </a:r>
            <a:r>
              <a:rPr lang="ja-JP" altLang="en-US" sz="1400" dirty="0"/>
              <a:t>年</a:t>
            </a:r>
            <a:r>
              <a:rPr lang="en-US" altLang="ja-JP" sz="1400" dirty="0"/>
              <a:t>12</a:t>
            </a:r>
            <a:r>
              <a:rPr lang="ja-JP" altLang="en-US" sz="1400" dirty="0"/>
              <a:t>月７日、津波防災地域づくりに関する法律が成立し、将来起こりうる最大クラスの津波災害の防止・軽減のため、全国で活用可能な制度を創設。</a:t>
            </a:r>
            <a:endParaRPr lang="en-US" altLang="ja-JP" sz="1400" dirty="0"/>
          </a:p>
          <a:p>
            <a:pPr marL="224009" indent="-149339" defTabSz="390997" fontAlgn="auto">
              <a:spcBef>
                <a:spcPct val="0"/>
              </a:spcBef>
              <a:spcAft>
                <a:spcPts val="0"/>
              </a:spcAft>
              <a:buFont typeface="Arial" panose="020B0604020202020204" pitchFamily="34" charset="0"/>
              <a:buChar char="•"/>
            </a:pPr>
            <a:r>
              <a:rPr lang="ja-JP" altLang="en-US" sz="1400" dirty="0"/>
              <a:t>都道府県は、基礎調査の結果を踏まえ、津波浸水想定（津波が発生した場合の浸水の区域及び水深）を設定（義務）。</a:t>
            </a:r>
            <a:endParaRPr lang="en-US" altLang="ja-JP" sz="1400" dirty="0"/>
          </a:p>
          <a:p>
            <a:pPr marL="224009" indent="-149339" defTabSz="390997" fontAlgn="auto">
              <a:spcBef>
                <a:spcPct val="0"/>
              </a:spcBef>
              <a:spcAft>
                <a:spcPts val="0"/>
              </a:spcAft>
              <a:buFont typeface="Arial" panose="020B0604020202020204" pitchFamily="34" charset="0"/>
              <a:buChar char="•"/>
            </a:pPr>
            <a:r>
              <a:rPr lang="ja-JP" altLang="en-US" sz="1400" dirty="0"/>
              <a:t>市町村は、津波浸水想定を踏まえ、津波防災地域づくりを総合的に推進するための推進計画を作成（任意）。</a:t>
            </a:r>
            <a:endParaRPr lang="en-US" altLang="ja-JP" sz="1400" dirty="0"/>
          </a:p>
          <a:p>
            <a:pPr marL="224009" indent="-149339" defTabSz="390997" fontAlgn="auto">
              <a:spcBef>
                <a:spcPct val="0"/>
              </a:spcBef>
              <a:spcAft>
                <a:spcPts val="0"/>
              </a:spcAft>
              <a:buFont typeface="Arial" panose="020B0604020202020204" pitchFamily="34" charset="0"/>
              <a:buChar char="•"/>
            </a:pPr>
            <a:r>
              <a:rPr lang="ja-JP" altLang="en-US" sz="1400" dirty="0"/>
              <a:t> 都道府県は、津波浸水想定を踏まえ、警戒避難体制を特に整備すべき区域を津波災害警戒区域に指定（任意）。</a:t>
            </a:r>
          </a:p>
          <a:p>
            <a:pPr marL="224009" indent="-149339" defTabSz="390997" fontAlgn="auto">
              <a:spcBef>
                <a:spcPct val="0"/>
              </a:spcBef>
              <a:spcAft>
                <a:spcPts val="0"/>
              </a:spcAft>
              <a:buFont typeface="Arial" panose="020B0604020202020204" pitchFamily="34" charset="0"/>
              <a:buChar char="•"/>
            </a:pPr>
            <a:r>
              <a:rPr lang="ja-JP" altLang="en-US" sz="1400" dirty="0"/>
              <a:t>また、津波災害警戒区域のうち、一定の開発行為・建築の制限をすべき区域を津波災害特別警戒区域に指定（任意）。</a:t>
            </a:r>
            <a:endParaRPr lang="en-US" altLang="ja-JP" sz="1400" dirty="0"/>
          </a:p>
        </p:txBody>
      </p:sp>
      <p:sp>
        <p:nvSpPr>
          <p:cNvPr id="28" name="Rectangle 2">
            <a:extLst>
              <a:ext uri="{FF2B5EF4-FFF2-40B4-BE49-F238E27FC236}">
                <a16:creationId xmlns:a16="http://schemas.microsoft.com/office/drawing/2014/main" id="{4D25CE9E-9077-496D-8B87-D0DA7DA3BD62}"/>
              </a:ext>
            </a:extLst>
          </p:cNvPr>
          <p:cNvSpPr>
            <a:spLocks noChangeArrowheads="1"/>
          </p:cNvSpPr>
          <p:nvPr/>
        </p:nvSpPr>
        <p:spPr bwMode="auto">
          <a:xfrm>
            <a:off x="0" y="5446"/>
            <a:ext cx="9911966" cy="400110"/>
          </a:xfrm>
          <a:prstGeom prst="rect">
            <a:avLst/>
          </a:prstGeom>
          <a:gradFill rotWithShape="1">
            <a:gsLst>
              <a:gs pos="4000">
                <a:schemeClr val="tx1"/>
              </a:gs>
              <a:gs pos="32000">
                <a:srgbClr val="002060"/>
              </a:gs>
              <a:gs pos="100000">
                <a:schemeClr val="accent5">
                  <a:lumMod val="50000"/>
                </a:schemeClr>
              </a:gs>
            </a:gsLst>
            <a:path path="shape">
              <a:fillToRect l="50000" t="50000" r="50000" b="50000"/>
            </a:path>
          </a:gradFill>
          <a:ln w="9525">
            <a:noFill/>
            <a:miter lim="800000"/>
            <a:headEnd/>
            <a:tailEnd/>
          </a:ln>
        </p:spPr>
        <p:txBody>
          <a:bodyPr wrap="square" anchor="ctr">
            <a:spAutoFit/>
          </a:bodyPr>
          <a:lstStyle/>
          <a:p>
            <a:r>
              <a:rPr kumimoji="0" lang="ja-JP" altLang="en-US" sz="2000" b="1" dirty="0">
                <a:solidFill>
                  <a:srgbClr val="FFFFFF"/>
                </a:solidFill>
                <a:latin typeface="HG丸ｺﾞｼｯｸM-PRO" panose="020F0600000000000000" pitchFamily="50" charset="-128"/>
                <a:ea typeface="HG丸ｺﾞｼｯｸM-PRO" panose="020F0600000000000000" pitchFamily="50" charset="-128"/>
              </a:rPr>
              <a:t>津波防災地域づくりに関する法律（津波防災地域づくり法）の概要</a:t>
            </a:r>
          </a:p>
        </p:txBody>
      </p:sp>
      <p:sp>
        <p:nvSpPr>
          <p:cNvPr id="6" name="正方形/長方形 5">
            <a:extLst>
              <a:ext uri="{FF2B5EF4-FFF2-40B4-BE49-F238E27FC236}">
                <a16:creationId xmlns:a16="http://schemas.microsoft.com/office/drawing/2014/main" id="{8B01D3FF-855C-43AE-B773-D2A6A86B52B8}"/>
              </a:ext>
            </a:extLst>
          </p:cNvPr>
          <p:cNvSpPr/>
          <p:nvPr/>
        </p:nvSpPr>
        <p:spPr>
          <a:xfrm>
            <a:off x="5097052" y="6549649"/>
            <a:ext cx="4030323" cy="319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72000" lvl="1"/>
            <a:r>
              <a:rPr kumimoji="1" lang="ja-JP" altLang="en-US" sz="1050" dirty="0">
                <a:solidFill>
                  <a:schemeClr val="tx1"/>
                </a:solidFill>
                <a:latin typeface="Meiryo UI" panose="020B0604030504040204" pitchFamily="50" charset="-128"/>
                <a:ea typeface="Meiryo UI" panose="020B0604030504040204" pitchFamily="50" charset="-128"/>
              </a:rPr>
              <a:t>出典：国交省</a:t>
            </a:r>
            <a:r>
              <a:rPr kumimoji="1" lang="en-US" altLang="ja-JP" sz="1050" dirty="0">
                <a:solidFill>
                  <a:schemeClr val="tx1"/>
                </a:solidFill>
                <a:latin typeface="Meiryo UI" panose="020B0604030504040204" pitchFamily="50" charset="-128"/>
                <a:ea typeface="Meiryo UI" panose="020B0604030504040204" pitchFamily="50" charset="-128"/>
              </a:rPr>
              <a:t>HP</a:t>
            </a:r>
            <a:r>
              <a:rPr kumimoji="1" lang="ja-JP" altLang="en-US" sz="1050" dirty="0">
                <a:solidFill>
                  <a:schemeClr val="tx1"/>
                </a:solidFill>
                <a:latin typeface="Meiryo UI" panose="020B0604030504040204" pitchFamily="50" charset="-128"/>
                <a:ea typeface="Meiryo UI" panose="020B0604030504040204" pitchFamily="50" charset="-128"/>
              </a:rPr>
              <a:t>（［概要］津波防災地域づくり法について）</a:t>
            </a:r>
            <a:endParaRPr kumimoji="1" lang="en-US" altLang="ja-JP" sz="1050" dirty="0">
              <a:solidFill>
                <a:schemeClr val="tx1"/>
              </a:solidFill>
              <a:latin typeface="Meiryo UI" panose="020B0604030504040204" pitchFamily="50" charset="-128"/>
              <a:ea typeface="Meiryo UI" panose="020B0604030504040204" pitchFamily="50" charset="-128"/>
            </a:endParaRPr>
          </a:p>
        </p:txBody>
      </p:sp>
      <p:sp>
        <p:nvSpPr>
          <p:cNvPr id="7" name="スライド番号プレースホルダ 5">
            <a:extLst>
              <a:ext uri="{FF2B5EF4-FFF2-40B4-BE49-F238E27FC236}">
                <a16:creationId xmlns:a16="http://schemas.microsoft.com/office/drawing/2014/main" id="{B5A8ED86-8573-4992-8FF5-CA1614974FA4}"/>
              </a:ext>
            </a:extLst>
          </p:cNvPr>
          <p:cNvSpPr txBox="1">
            <a:spLocks noGrp="1"/>
          </p:cNvSpPr>
          <p:nvPr/>
        </p:nvSpPr>
        <p:spPr bwMode="auto">
          <a:xfrm>
            <a:off x="9430273" y="6400800"/>
            <a:ext cx="485775" cy="457200"/>
          </a:xfrm>
          <a:prstGeom prst="rect">
            <a:avLst/>
          </a:prstGeom>
          <a:noFill/>
          <a:ln>
            <a:noFill/>
          </a:ln>
        </p:spPr>
        <p:txBody>
          <a:bodyPr lIns="95770" tIns="47886" rIns="95770" bIns="47886" anchor="b"/>
          <a:lstStyle>
            <a:lvl1pPr defTabSz="1279525">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defTabSz="1279525">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defTabSz="1279525">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defTabSz="1279525">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defTabSz="1279525">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defRPr/>
            </a:pPr>
            <a:fld id="{66B21DE1-8D1C-4498-933C-FFE4E3FC72F1}" type="slidenum">
              <a:rPr kumimoji="0" lang="en-US" altLang="ja-JP" sz="1600" b="1" smtClean="0">
                <a:effectLst>
                  <a:outerShdw blurRad="38100" dist="38100" dir="2700000" algn="tl">
                    <a:srgbClr val="C0C0C0"/>
                  </a:outerShdw>
                </a:effectLst>
                <a:latin typeface="ＭＳ ゴシック" panose="020B0609070205080204" pitchFamily="49" charset="-128"/>
                <a:ea typeface="ＭＳ ゴシック" panose="020B0609070205080204" pitchFamily="49" charset="-128"/>
              </a:rPr>
              <a:pPr algn="r" eaLnBrk="1" hangingPunct="1">
                <a:spcBef>
                  <a:spcPct val="0"/>
                </a:spcBef>
                <a:buFontTx/>
                <a:buNone/>
                <a:defRPr/>
              </a:pPr>
              <a:t>1</a:t>
            </a:fld>
            <a:endParaRPr kumimoji="0" lang="en-US" altLang="ja-JP" sz="1600" b="1" dirty="0">
              <a:effectLst>
                <a:outerShdw blurRad="38100" dist="38100" dir="2700000" algn="tl">
                  <a:srgbClr val="C0C0C0"/>
                </a:outerShdw>
              </a:effectLst>
              <a:latin typeface="ＭＳ ゴシック" panose="020B0609070205080204" pitchFamily="49" charset="-128"/>
              <a:ea typeface="ＭＳ ゴシック" panose="020B0609070205080204" pitchFamily="49" charset="-128"/>
            </a:endParaRPr>
          </a:p>
        </p:txBody>
      </p:sp>
      <p:pic>
        <p:nvPicPr>
          <p:cNvPr id="10" name="図 9">
            <a:extLst>
              <a:ext uri="{FF2B5EF4-FFF2-40B4-BE49-F238E27FC236}">
                <a16:creationId xmlns:a16="http://schemas.microsoft.com/office/drawing/2014/main" id="{53A833EC-1643-4DAB-84B5-3A27683CE928}"/>
              </a:ext>
            </a:extLst>
          </p:cNvPr>
          <p:cNvPicPr>
            <a:picLocks noChangeAspect="1"/>
          </p:cNvPicPr>
          <p:nvPr/>
        </p:nvPicPr>
        <p:blipFill rotWithShape="1">
          <a:blip r:embed="rId2"/>
          <a:srcRect l="3058" t="22403" r="2071"/>
          <a:stretch/>
        </p:blipFill>
        <p:spPr>
          <a:xfrm>
            <a:off x="941149" y="1917242"/>
            <a:ext cx="8186226" cy="4632408"/>
          </a:xfrm>
          <a:prstGeom prst="rect">
            <a:avLst/>
          </a:prstGeom>
        </p:spPr>
      </p:pic>
      <p:sp>
        <p:nvSpPr>
          <p:cNvPr id="13" name="正方形/長方形 12">
            <a:extLst>
              <a:ext uri="{FF2B5EF4-FFF2-40B4-BE49-F238E27FC236}">
                <a16:creationId xmlns:a16="http://schemas.microsoft.com/office/drawing/2014/main" id="{79579D5B-444F-4B9B-BC54-F733B7F36EEE}"/>
              </a:ext>
            </a:extLst>
          </p:cNvPr>
          <p:cNvSpPr/>
          <p:nvPr/>
        </p:nvSpPr>
        <p:spPr>
          <a:xfrm>
            <a:off x="1168400" y="3708401"/>
            <a:ext cx="7683500" cy="90169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4383484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9">
            <a:extLst>
              <a:ext uri="{FF2B5EF4-FFF2-40B4-BE49-F238E27FC236}">
                <a16:creationId xmlns:a16="http://schemas.microsoft.com/office/drawing/2014/main" id="{D316B296-F18C-4AFD-9928-B8F45CE2F8C2}"/>
              </a:ext>
            </a:extLst>
          </p:cNvPr>
          <p:cNvSpPr txBox="1">
            <a:spLocks noChangeArrowheads="1"/>
          </p:cNvSpPr>
          <p:nvPr/>
        </p:nvSpPr>
        <p:spPr bwMode="auto">
          <a:xfrm>
            <a:off x="74475" y="468901"/>
            <a:ext cx="9729092" cy="523220"/>
          </a:xfrm>
          <a:prstGeom prst="rect">
            <a:avLst/>
          </a:prstGeom>
          <a:solidFill>
            <a:schemeClr val="bg1"/>
          </a:solidFill>
          <a:ln w="9525">
            <a:solidFill>
              <a:schemeClr val="tx1"/>
            </a:solidFill>
            <a:miter lim="800000"/>
            <a:headEnd/>
            <a:tailEnd/>
          </a:ln>
        </p:spPr>
        <p:txBody>
          <a:bodyPr wrap="square">
            <a:spAutoFit/>
          </a:bodyPr>
          <a:lstStyle>
            <a:lvl1pPr marL="261938" indent="-1746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224009" indent="-149339" defTabSz="390997">
              <a:spcBef>
                <a:spcPct val="0"/>
              </a:spcBef>
              <a:buFont typeface="Arial" panose="020B0604020202020204" pitchFamily="34" charset="0"/>
              <a:buChar char="•"/>
            </a:pPr>
            <a:r>
              <a:rPr lang="ja-JP" altLang="en-US" sz="1400" dirty="0"/>
              <a:t>大阪府では、国が示した南海トラフ巨大地震の</a:t>
            </a:r>
            <a:r>
              <a:rPr lang="en-US" altLang="ja-JP" sz="1400" dirty="0"/>
              <a:t>11</a:t>
            </a:r>
            <a:r>
              <a:rPr lang="ja-JP" altLang="en-US" sz="1400" dirty="0"/>
              <a:t>ケースから府域に影響が大きい４ケースをを重ね合わせて、津波浸水想定を作成し、平成</a:t>
            </a:r>
            <a:r>
              <a:rPr lang="en-US" altLang="ja-JP" sz="1400" dirty="0"/>
              <a:t>25</a:t>
            </a:r>
            <a:r>
              <a:rPr lang="ja-JP" altLang="en-US" sz="1400" dirty="0"/>
              <a:t>年８月</a:t>
            </a:r>
            <a:r>
              <a:rPr lang="en-US" altLang="ja-JP" sz="1400" dirty="0"/>
              <a:t>20</a:t>
            </a:r>
            <a:r>
              <a:rPr lang="ja-JP" altLang="en-US" sz="1400" dirty="0"/>
              <a:t>日に公表した。</a:t>
            </a:r>
          </a:p>
        </p:txBody>
      </p:sp>
      <p:sp>
        <p:nvSpPr>
          <p:cNvPr id="28" name="Rectangle 2">
            <a:extLst>
              <a:ext uri="{FF2B5EF4-FFF2-40B4-BE49-F238E27FC236}">
                <a16:creationId xmlns:a16="http://schemas.microsoft.com/office/drawing/2014/main" id="{4D25CE9E-9077-496D-8B87-D0DA7DA3BD62}"/>
              </a:ext>
            </a:extLst>
          </p:cNvPr>
          <p:cNvSpPr>
            <a:spLocks noChangeArrowheads="1"/>
          </p:cNvSpPr>
          <p:nvPr/>
        </p:nvSpPr>
        <p:spPr bwMode="auto">
          <a:xfrm>
            <a:off x="0" y="5446"/>
            <a:ext cx="9911966" cy="400110"/>
          </a:xfrm>
          <a:prstGeom prst="rect">
            <a:avLst/>
          </a:prstGeom>
          <a:gradFill rotWithShape="1">
            <a:gsLst>
              <a:gs pos="4000">
                <a:schemeClr val="tx1"/>
              </a:gs>
              <a:gs pos="32000">
                <a:srgbClr val="002060"/>
              </a:gs>
              <a:gs pos="100000">
                <a:schemeClr val="accent5">
                  <a:lumMod val="50000"/>
                </a:schemeClr>
              </a:gs>
            </a:gsLst>
            <a:path path="shape">
              <a:fillToRect l="50000" t="50000" r="50000" b="50000"/>
            </a:path>
          </a:gradFill>
          <a:ln w="9525">
            <a:noFill/>
            <a:miter lim="800000"/>
            <a:headEnd/>
            <a:tailEnd/>
          </a:ln>
        </p:spPr>
        <p:txBody>
          <a:bodyPr wrap="square" anchor="ctr">
            <a:spAutoFit/>
          </a:bodyPr>
          <a:lstStyle/>
          <a:p>
            <a:r>
              <a:rPr kumimoji="0" lang="ja-JP" altLang="en-US" sz="2000" b="1" dirty="0">
                <a:solidFill>
                  <a:srgbClr val="FFFFFF"/>
                </a:solidFill>
                <a:latin typeface="HG丸ｺﾞｼｯｸM-PRO" panose="020F0600000000000000" pitchFamily="50" charset="-128"/>
                <a:ea typeface="HG丸ｺﾞｼｯｸM-PRO" panose="020F0600000000000000" pitchFamily="50" charset="-128"/>
              </a:rPr>
              <a:t>大阪府津波浸水想定の概要</a:t>
            </a:r>
          </a:p>
        </p:txBody>
      </p:sp>
      <p:graphicFrame>
        <p:nvGraphicFramePr>
          <p:cNvPr id="7" name="表 6">
            <a:extLst>
              <a:ext uri="{FF2B5EF4-FFF2-40B4-BE49-F238E27FC236}">
                <a16:creationId xmlns:a16="http://schemas.microsoft.com/office/drawing/2014/main" id="{05EDD656-45DF-4D68-AB22-2973ED59D286}"/>
              </a:ext>
            </a:extLst>
          </p:cNvPr>
          <p:cNvGraphicFramePr>
            <a:graphicFrameLocks noGrp="1"/>
          </p:cNvGraphicFramePr>
          <p:nvPr>
            <p:extLst>
              <p:ext uri="{D42A27DB-BD31-4B8C-83A1-F6EECF244321}">
                <p14:modId xmlns:p14="http://schemas.microsoft.com/office/powerpoint/2010/main" val="766508584"/>
              </p:ext>
            </p:extLst>
          </p:nvPr>
        </p:nvGraphicFramePr>
        <p:xfrm>
          <a:off x="4786746" y="1278530"/>
          <a:ext cx="4567757" cy="5364480"/>
        </p:xfrm>
        <a:graphic>
          <a:graphicData uri="http://schemas.openxmlformats.org/drawingml/2006/table">
            <a:tbl>
              <a:tblPr firstRow="1" bandRow="1">
                <a:tableStyleId>{5940675A-B579-460E-94D1-54222C63F5DA}</a:tableStyleId>
              </a:tblPr>
              <a:tblGrid>
                <a:gridCol w="1114743">
                  <a:extLst>
                    <a:ext uri="{9D8B030D-6E8A-4147-A177-3AD203B41FA5}">
                      <a16:colId xmlns:a16="http://schemas.microsoft.com/office/drawing/2014/main" val="2042372384"/>
                    </a:ext>
                  </a:extLst>
                </a:gridCol>
                <a:gridCol w="1114743">
                  <a:extLst>
                    <a:ext uri="{9D8B030D-6E8A-4147-A177-3AD203B41FA5}">
                      <a16:colId xmlns:a16="http://schemas.microsoft.com/office/drawing/2014/main" val="2410630579"/>
                    </a:ext>
                  </a:extLst>
                </a:gridCol>
                <a:gridCol w="969528">
                  <a:extLst>
                    <a:ext uri="{9D8B030D-6E8A-4147-A177-3AD203B41FA5}">
                      <a16:colId xmlns:a16="http://schemas.microsoft.com/office/drawing/2014/main" val="2489095514"/>
                    </a:ext>
                  </a:extLst>
                </a:gridCol>
                <a:gridCol w="709353">
                  <a:extLst>
                    <a:ext uri="{9D8B030D-6E8A-4147-A177-3AD203B41FA5}">
                      <a16:colId xmlns:a16="http://schemas.microsoft.com/office/drawing/2014/main" val="421895790"/>
                    </a:ext>
                  </a:extLst>
                </a:gridCol>
                <a:gridCol w="659390">
                  <a:extLst>
                    <a:ext uri="{9D8B030D-6E8A-4147-A177-3AD203B41FA5}">
                      <a16:colId xmlns:a16="http://schemas.microsoft.com/office/drawing/2014/main" val="213018664"/>
                    </a:ext>
                  </a:extLst>
                </a:gridCol>
              </a:tblGrid>
              <a:tr h="184510">
                <a:tc rowSpan="2">
                  <a:txBody>
                    <a:bodyPr/>
                    <a:lstStyle/>
                    <a:p>
                      <a:pPr algn="ctr"/>
                      <a:r>
                        <a:rPr kumimoji="1" lang="ja-JP" altLang="en-US" sz="1000" dirty="0"/>
                        <a:t>代表地点</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4">
                        <a:lumMod val="40000"/>
                        <a:lumOff val="60000"/>
                      </a:schemeClr>
                    </a:solidFill>
                  </a:tcPr>
                </a:tc>
                <a:tc rowSpan="2">
                  <a:txBody>
                    <a:bodyPr/>
                    <a:lstStyle/>
                    <a:p>
                      <a:pPr algn="ctr"/>
                      <a:r>
                        <a:rPr kumimoji="1" lang="ja-JP" altLang="en-US" sz="1000" dirty="0"/>
                        <a:t>市区町</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4">
                        <a:lumMod val="40000"/>
                        <a:lumOff val="60000"/>
                      </a:schemeClr>
                    </a:solidFill>
                  </a:tcPr>
                </a:tc>
                <a:tc rowSpan="2">
                  <a:txBody>
                    <a:bodyPr/>
                    <a:lstStyle/>
                    <a:p>
                      <a:pPr algn="ctr"/>
                      <a:r>
                        <a:rPr kumimoji="1" lang="ja-JP" altLang="en-US" sz="1000" dirty="0"/>
                        <a:t>最大津波水位（</a:t>
                      </a:r>
                      <a:r>
                        <a:rPr kumimoji="1" lang="en-US" altLang="ja-JP" sz="1000" dirty="0"/>
                        <a:t>O.P.  m</a:t>
                      </a:r>
                      <a:r>
                        <a:rPr kumimoji="1" lang="ja-JP" altLang="en-US" sz="1000" dirty="0"/>
                        <a:t>）</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4">
                        <a:lumMod val="40000"/>
                        <a:lumOff val="60000"/>
                      </a:schemeClr>
                    </a:solidFill>
                  </a:tcPr>
                </a:tc>
                <a:tc gridSpan="2">
                  <a:txBody>
                    <a:bodyPr/>
                    <a:lstStyle/>
                    <a:p>
                      <a:pPr algn="ctr"/>
                      <a:r>
                        <a:rPr kumimoji="1" lang="ja-JP" altLang="en-US" sz="1000" dirty="0"/>
                        <a:t>津波到達時間（分）</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4">
                        <a:lumMod val="40000"/>
                        <a:lumOff val="60000"/>
                      </a:schemeClr>
                    </a:solidFill>
                  </a:tcPr>
                </a:tc>
                <a:tc h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326032344"/>
                  </a:ext>
                </a:extLst>
              </a:tr>
              <a:tr h="165114">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a:r>
                        <a:rPr kumimoji="1" lang="ja-JP" altLang="en-US" sz="1000" dirty="0"/>
                        <a:t>＋</a:t>
                      </a:r>
                      <a:r>
                        <a:rPr kumimoji="1" lang="en-US" altLang="ja-JP" sz="1000" dirty="0"/>
                        <a:t>1m</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4">
                        <a:lumMod val="40000"/>
                        <a:lumOff val="60000"/>
                      </a:schemeClr>
                    </a:solidFill>
                  </a:tcPr>
                </a:tc>
                <a:tc>
                  <a:txBody>
                    <a:bodyPr/>
                    <a:lstStyle/>
                    <a:p>
                      <a:r>
                        <a:rPr kumimoji="1" lang="en-US" altLang="ja-JP" sz="1000" dirty="0"/>
                        <a:t>±20cm</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4">
                        <a:lumMod val="40000"/>
                        <a:lumOff val="60000"/>
                      </a:schemeClr>
                    </a:solidFill>
                  </a:tcPr>
                </a:tc>
                <a:extLst>
                  <a:ext uri="{0D108BD9-81ED-4DB2-BD59-A6C34878D82A}">
                    <a16:rowId xmlns:a16="http://schemas.microsoft.com/office/drawing/2014/main" val="431546174"/>
                  </a:ext>
                </a:extLst>
              </a:tr>
              <a:tr h="0">
                <a:tc>
                  <a:txBody>
                    <a:bodyPr/>
                    <a:lstStyle/>
                    <a:p>
                      <a:r>
                        <a:rPr kumimoji="1" lang="ja-JP" altLang="en-US" sz="1000" dirty="0"/>
                        <a:t>安治川水門</a:t>
                      </a:r>
                      <a:endParaRPr kumimoji="1" lang="ja-JP" altLang="en-US" sz="1000" dirty="0">
                        <a:latin typeface="Meiryo UI" panose="020B0604030504040204" pitchFamily="50" charset="-128"/>
                        <a:ea typeface="Meiryo UI" panose="020B0604030504040204" pitchFamily="50" charset="-128"/>
                      </a:endParaRPr>
                    </a:p>
                  </a:txBody>
                  <a:tcPr/>
                </a:tc>
                <a:tc>
                  <a:txBody>
                    <a:bodyPr/>
                    <a:lstStyle/>
                    <a:p>
                      <a:r>
                        <a:rPr kumimoji="1" lang="ja-JP" altLang="en-US" sz="1000" dirty="0"/>
                        <a:t>大阪市此花区</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r"/>
                      <a:r>
                        <a:rPr kumimoji="1" lang="en-US" altLang="ja-JP" sz="1000" dirty="0"/>
                        <a:t>5.0</a:t>
                      </a:r>
                      <a:endParaRPr kumimoji="1" lang="ja-JP" altLang="en-US" sz="1000" dirty="0">
                        <a:latin typeface="Meiryo UI" panose="020B0604030504040204" pitchFamily="50" charset="-128"/>
                        <a:ea typeface="Meiryo UI" panose="020B0604030504040204" pitchFamily="50" charset="-128"/>
                      </a:endParaRPr>
                    </a:p>
                  </a:txBody>
                  <a:tcPr/>
                </a:tc>
                <a:tc>
                  <a:txBody>
                    <a:bodyPr/>
                    <a:lstStyle/>
                    <a:p>
                      <a:pPr algn="r"/>
                      <a:r>
                        <a:rPr kumimoji="1" lang="en-US" altLang="ja-JP" sz="1000" dirty="0"/>
                        <a:t>121</a:t>
                      </a:r>
                      <a:endParaRPr kumimoji="1" lang="ja-JP" altLang="en-US" sz="1000" dirty="0">
                        <a:latin typeface="Meiryo UI" panose="020B0604030504040204" pitchFamily="50" charset="-128"/>
                        <a:ea typeface="Meiryo UI" panose="020B0604030504040204" pitchFamily="50" charset="-128"/>
                      </a:endParaRPr>
                    </a:p>
                  </a:txBody>
                  <a:tcPr/>
                </a:tc>
                <a:tc>
                  <a:txBody>
                    <a:bodyPr/>
                    <a:lstStyle/>
                    <a:p>
                      <a:pPr algn="r"/>
                      <a:r>
                        <a:rPr kumimoji="1" lang="en-US" altLang="ja-JP" sz="1000" dirty="0"/>
                        <a:t>62</a:t>
                      </a:r>
                      <a:endParaRPr kumimoji="1" lang="ja-JP" altLang="en-US" sz="10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757673770"/>
                  </a:ext>
                </a:extLst>
              </a:tr>
              <a:tr h="0">
                <a:tc>
                  <a:txBody>
                    <a:bodyPr/>
                    <a:lstStyle/>
                    <a:p>
                      <a:r>
                        <a:rPr kumimoji="1" lang="ja-JP" altLang="en-US" sz="1000" dirty="0"/>
                        <a:t>天保山</a:t>
                      </a:r>
                      <a:endParaRPr kumimoji="1" lang="ja-JP" altLang="en-US" sz="1000" dirty="0">
                        <a:latin typeface="Meiryo UI" panose="020B0604030504040204" pitchFamily="50" charset="-128"/>
                        <a:ea typeface="Meiryo UI" panose="020B0604030504040204" pitchFamily="50" charset="-128"/>
                      </a:endParaRPr>
                    </a:p>
                  </a:txBody>
                  <a:tcPr/>
                </a:tc>
                <a:tc>
                  <a:txBody>
                    <a:bodyPr/>
                    <a:lstStyle/>
                    <a:p>
                      <a:r>
                        <a:rPr kumimoji="1" lang="ja-JP" altLang="en-US" sz="1000" dirty="0"/>
                        <a:t>大阪市港区</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r"/>
                      <a:r>
                        <a:rPr kumimoji="1" lang="en-US" altLang="ja-JP" sz="1000" dirty="0"/>
                        <a:t>5.0</a:t>
                      </a:r>
                      <a:endParaRPr kumimoji="1" lang="ja-JP" altLang="en-US" sz="1000" dirty="0">
                        <a:latin typeface="Meiryo UI" panose="020B0604030504040204" pitchFamily="50" charset="-128"/>
                        <a:ea typeface="Meiryo UI" panose="020B0604030504040204" pitchFamily="50" charset="-128"/>
                      </a:endParaRPr>
                    </a:p>
                  </a:txBody>
                  <a:tcPr/>
                </a:tc>
                <a:tc>
                  <a:txBody>
                    <a:bodyPr/>
                    <a:lstStyle/>
                    <a:p>
                      <a:pPr algn="r"/>
                      <a:r>
                        <a:rPr kumimoji="1" lang="en-US" altLang="ja-JP" sz="1000" dirty="0"/>
                        <a:t>117</a:t>
                      </a:r>
                      <a:endParaRPr kumimoji="1" lang="ja-JP" altLang="en-US" sz="1000" dirty="0">
                        <a:latin typeface="Meiryo UI" panose="020B0604030504040204" pitchFamily="50" charset="-128"/>
                        <a:ea typeface="Meiryo UI" panose="020B0604030504040204" pitchFamily="50" charset="-128"/>
                      </a:endParaRPr>
                    </a:p>
                  </a:txBody>
                  <a:tcPr/>
                </a:tc>
                <a:tc>
                  <a:txBody>
                    <a:bodyPr/>
                    <a:lstStyle/>
                    <a:p>
                      <a:pPr algn="r"/>
                      <a:r>
                        <a:rPr kumimoji="1" lang="en-US" altLang="ja-JP" sz="1000" dirty="0"/>
                        <a:t>72</a:t>
                      </a:r>
                      <a:endParaRPr kumimoji="1" lang="ja-JP" altLang="en-US" sz="10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752316834"/>
                  </a:ext>
                </a:extLst>
              </a:tr>
              <a:tr h="0">
                <a:tc>
                  <a:txBody>
                    <a:bodyPr/>
                    <a:lstStyle/>
                    <a:p>
                      <a:r>
                        <a:rPr kumimoji="1" lang="ja-JP" altLang="en-US" sz="1000" dirty="0"/>
                        <a:t>尻無川水門</a:t>
                      </a:r>
                      <a:endParaRPr kumimoji="1" lang="ja-JP" altLang="en-US" sz="1000" dirty="0">
                        <a:latin typeface="Meiryo UI" panose="020B0604030504040204" pitchFamily="50" charset="-128"/>
                        <a:ea typeface="Meiryo UI" panose="020B0604030504040204" pitchFamily="50" charset="-128"/>
                      </a:endParaRPr>
                    </a:p>
                  </a:txBody>
                  <a:tcPr/>
                </a:tc>
                <a:tc>
                  <a:txBody>
                    <a:bodyPr/>
                    <a:lstStyle/>
                    <a:p>
                      <a:r>
                        <a:rPr kumimoji="1" lang="ja-JP" altLang="en-US" sz="1000" dirty="0"/>
                        <a:t>大阪市大正区</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r"/>
                      <a:r>
                        <a:rPr kumimoji="1" lang="en-US" altLang="ja-JP" sz="1000" dirty="0"/>
                        <a:t>5.0</a:t>
                      </a:r>
                      <a:endParaRPr kumimoji="1" lang="ja-JP" altLang="en-US" sz="1000" dirty="0">
                        <a:latin typeface="Meiryo UI" panose="020B0604030504040204" pitchFamily="50" charset="-128"/>
                        <a:ea typeface="Meiryo UI" panose="020B0604030504040204" pitchFamily="50" charset="-128"/>
                      </a:endParaRPr>
                    </a:p>
                  </a:txBody>
                  <a:tcPr/>
                </a:tc>
                <a:tc>
                  <a:txBody>
                    <a:bodyPr/>
                    <a:lstStyle/>
                    <a:p>
                      <a:pPr algn="r"/>
                      <a:r>
                        <a:rPr kumimoji="1" lang="en-US" altLang="ja-JP" sz="1000" dirty="0"/>
                        <a:t>124</a:t>
                      </a:r>
                      <a:endParaRPr kumimoji="1" lang="ja-JP" altLang="en-US" sz="1000" dirty="0">
                        <a:latin typeface="Meiryo UI" panose="020B0604030504040204" pitchFamily="50" charset="-128"/>
                        <a:ea typeface="Meiryo UI" panose="020B0604030504040204" pitchFamily="50" charset="-128"/>
                      </a:endParaRPr>
                    </a:p>
                  </a:txBody>
                  <a:tcPr/>
                </a:tc>
                <a:tc>
                  <a:txBody>
                    <a:bodyPr/>
                    <a:lstStyle/>
                    <a:p>
                      <a:pPr algn="r"/>
                      <a:r>
                        <a:rPr kumimoji="1" lang="en-US" altLang="ja-JP" sz="1000" dirty="0"/>
                        <a:t>61</a:t>
                      </a:r>
                      <a:endParaRPr kumimoji="1" lang="ja-JP" altLang="en-US" sz="10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706239201"/>
                  </a:ext>
                </a:extLst>
              </a:tr>
              <a:tr h="0">
                <a:tc>
                  <a:txBody>
                    <a:bodyPr/>
                    <a:lstStyle/>
                    <a:p>
                      <a:r>
                        <a:rPr kumimoji="1" lang="ja-JP" altLang="en-US" sz="1000" dirty="0"/>
                        <a:t>淀川河口</a:t>
                      </a:r>
                      <a:endParaRPr kumimoji="1" lang="ja-JP" altLang="en-US" sz="1000" dirty="0">
                        <a:latin typeface="Meiryo UI" panose="020B0604030504040204" pitchFamily="50" charset="-128"/>
                        <a:ea typeface="Meiryo UI" panose="020B0604030504040204" pitchFamily="50" charset="-128"/>
                      </a:endParaRPr>
                    </a:p>
                  </a:txBody>
                  <a:tcPr/>
                </a:tc>
                <a:tc>
                  <a:txBody>
                    <a:bodyPr/>
                    <a:lstStyle/>
                    <a:p>
                      <a:r>
                        <a:rPr kumimoji="1" lang="ja-JP" altLang="en-US" sz="1000" dirty="0"/>
                        <a:t>大阪市西淀川区</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r"/>
                      <a:r>
                        <a:rPr kumimoji="1" lang="en-US" altLang="ja-JP" sz="1000" dirty="0"/>
                        <a:t>5.2</a:t>
                      </a:r>
                      <a:endParaRPr kumimoji="1" lang="ja-JP" altLang="en-US" sz="1000" dirty="0">
                        <a:latin typeface="Meiryo UI" panose="020B0604030504040204" pitchFamily="50" charset="-128"/>
                        <a:ea typeface="Meiryo UI" panose="020B0604030504040204" pitchFamily="50" charset="-128"/>
                      </a:endParaRPr>
                    </a:p>
                  </a:txBody>
                  <a:tcPr/>
                </a:tc>
                <a:tc>
                  <a:txBody>
                    <a:bodyPr/>
                    <a:lstStyle/>
                    <a:p>
                      <a:pPr algn="r"/>
                      <a:r>
                        <a:rPr kumimoji="1" lang="en-US" altLang="ja-JP" sz="1000" dirty="0"/>
                        <a:t>118</a:t>
                      </a:r>
                      <a:endParaRPr kumimoji="1" lang="ja-JP" altLang="en-US" sz="1000" dirty="0">
                        <a:latin typeface="Meiryo UI" panose="020B0604030504040204" pitchFamily="50" charset="-128"/>
                        <a:ea typeface="Meiryo UI" panose="020B0604030504040204" pitchFamily="50" charset="-128"/>
                      </a:endParaRPr>
                    </a:p>
                  </a:txBody>
                  <a:tcPr/>
                </a:tc>
                <a:tc>
                  <a:txBody>
                    <a:bodyPr/>
                    <a:lstStyle/>
                    <a:p>
                      <a:pPr algn="r"/>
                      <a:r>
                        <a:rPr kumimoji="1" lang="en-US" altLang="ja-JP" sz="1000" dirty="0"/>
                        <a:t>66</a:t>
                      </a:r>
                      <a:endParaRPr kumimoji="1" lang="en-US" altLang="ja-JP" sz="10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4206112285"/>
                  </a:ext>
                </a:extLst>
              </a:tr>
              <a:tr h="0">
                <a:tc>
                  <a:txBody>
                    <a:bodyPr/>
                    <a:lstStyle/>
                    <a:p>
                      <a:r>
                        <a:rPr kumimoji="1" lang="ja-JP" altLang="en-US" sz="1000" dirty="0"/>
                        <a:t>木津川水門</a:t>
                      </a:r>
                      <a:endParaRPr kumimoji="1" lang="en-US" altLang="ja-JP" sz="1000" dirty="0">
                        <a:latin typeface="Meiryo UI" panose="020B0604030504040204" pitchFamily="50" charset="-128"/>
                        <a:ea typeface="Meiryo UI" panose="020B0604030504040204" pitchFamily="50" charset="-128"/>
                      </a:endParaRPr>
                    </a:p>
                  </a:txBody>
                  <a:tcPr/>
                </a:tc>
                <a:tc rowSpan="2">
                  <a:txBody>
                    <a:bodyPr/>
                    <a:lstStyle/>
                    <a:p>
                      <a:r>
                        <a:rPr kumimoji="1" lang="ja-JP" altLang="en-US" sz="1000" dirty="0"/>
                        <a:t>大阪市</a:t>
                      </a:r>
                      <a:endParaRPr kumimoji="1" lang="en-US" altLang="ja-JP" sz="1000" dirty="0"/>
                    </a:p>
                    <a:p>
                      <a:r>
                        <a:rPr kumimoji="1" lang="ja-JP" altLang="en-US" sz="1000" dirty="0"/>
                        <a:t>住之江区</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r"/>
                      <a:r>
                        <a:rPr kumimoji="1" lang="en-US" altLang="ja-JP" sz="1000" dirty="0"/>
                        <a:t>4.9</a:t>
                      </a:r>
                      <a:endParaRPr kumimoji="1" lang="ja-JP" altLang="en-US" sz="1000" dirty="0">
                        <a:latin typeface="Meiryo UI" panose="020B0604030504040204" pitchFamily="50" charset="-128"/>
                        <a:ea typeface="Meiryo UI" panose="020B0604030504040204" pitchFamily="50" charset="-128"/>
                      </a:endParaRPr>
                    </a:p>
                  </a:txBody>
                  <a:tcPr/>
                </a:tc>
                <a:tc>
                  <a:txBody>
                    <a:bodyPr/>
                    <a:lstStyle/>
                    <a:p>
                      <a:pPr algn="r"/>
                      <a:r>
                        <a:rPr kumimoji="1" lang="en-US" altLang="ja-JP" sz="1000" dirty="0"/>
                        <a:t>127</a:t>
                      </a:r>
                      <a:endParaRPr kumimoji="1" lang="ja-JP" altLang="en-US" sz="1000" dirty="0">
                        <a:latin typeface="Meiryo UI" panose="020B0604030504040204" pitchFamily="50" charset="-128"/>
                        <a:ea typeface="Meiryo UI" panose="020B0604030504040204" pitchFamily="50" charset="-128"/>
                      </a:endParaRPr>
                    </a:p>
                  </a:txBody>
                  <a:tcPr/>
                </a:tc>
                <a:tc>
                  <a:txBody>
                    <a:bodyPr/>
                    <a:lstStyle/>
                    <a:p>
                      <a:pPr algn="r"/>
                      <a:r>
                        <a:rPr kumimoji="1" lang="en-US" altLang="ja-JP" sz="1000" dirty="0"/>
                        <a:t>65</a:t>
                      </a:r>
                      <a:endParaRPr kumimoji="1" lang="ja-JP" altLang="en-US" sz="10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4259249736"/>
                  </a:ext>
                </a:extLst>
              </a:tr>
              <a:tr h="0">
                <a:tc>
                  <a:txBody>
                    <a:bodyPr/>
                    <a:lstStyle/>
                    <a:p>
                      <a:r>
                        <a:rPr kumimoji="1" lang="ja-JP" altLang="en-US" sz="1000" dirty="0"/>
                        <a:t>咲洲沖</a:t>
                      </a:r>
                      <a:endParaRPr kumimoji="1" lang="ja-JP" altLang="en-US" sz="1000" dirty="0">
                        <a:latin typeface="Meiryo UI" panose="020B0604030504040204" pitchFamily="50" charset="-128"/>
                        <a:ea typeface="Meiryo UI" panose="020B0604030504040204" pitchFamily="50" charset="-128"/>
                      </a:endParaRPr>
                    </a:p>
                  </a:txBody>
                  <a:tcPr/>
                </a:tc>
                <a:tc vMerge="1">
                  <a:txBody>
                    <a:bodyPr/>
                    <a:lstStyle/>
                    <a:p>
                      <a:endParaRPr kumimoji="1" lang="ja-JP" altLang="en-US" sz="1000" dirty="0">
                        <a:latin typeface="Meiryo UI" panose="020B0604030504040204" pitchFamily="50" charset="-128"/>
                        <a:ea typeface="Meiryo UI" panose="020B0604030504040204" pitchFamily="50" charset="-128"/>
                      </a:endParaRPr>
                    </a:p>
                  </a:txBody>
                  <a:tcPr/>
                </a:tc>
                <a:tc>
                  <a:txBody>
                    <a:bodyPr/>
                    <a:lstStyle/>
                    <a:p>
                      <a:pPr algn="r"/>
                      <a:r>
                        <a:rPr kumimoji="1" lang="en-US" altLang="ja-JP" sz="1000" dirty="0"/>
                        <a:t>4.3</a:t>
                      </a:r>
                      <a:endParaRPr kumimoji="1" lang="ja-JP" altLang="en-US" sz="1000" dirty="0">
                        <a:latin typeface="Meiryo UI" panose="020B0604030504040204" pitchFamily="50" charset="-128"/>
                        <a:ea typeface="Meiryo UI" panose="020B0604030504040204" pitchFamily="50" charset="-128"/>
                      </a:endParaRPr>
                    </a:p>
                  </a:txBody>
                  <a:tcPr/>
                </a:tc>
                <a:tc>
                  <a:txBody>
                    <a:bodyPr/>
                    <a:lstStyle/>
                    <a:p>
                      <a:pPr algn="r"/>
                      <a:r>
                        <a:rPr kumimoji="1" lang="en-US" altLang="ja-JP" sz="1000" dirty="0"/>
                        <a:t>113</a:t>
                      </a:r>
                      <a:endParaRPr kumimoji="1" lang="ja-JP" altLang="en-US" sz="1000" dirty="0">
                        <a:latin typeface="Meiryo UI" panose="020B0604030504040204" pitchFamily="50" charset="-128"/>
                        <a:ea typeface="Meiryo UI" panose="020B0604030504040204" pitchFamily="50" charset="-128"/>
                      </a:endParaRPr>
                    </a:p>
                  </a:txBody>
                  <a:tcPr/>
                </a:tc>
                <a:tc>
                  <a:txBody>
                    <a:bodyPr/>
                    <a:lstStyle/>
                    <a:p>
                      <a:pPr algn="r"/>
                      <a:r>
                        <a:rPr kumimoji="1" lang="en-US" altLang="ja-JP" sz="1000" dirty="0"/>
                        <a:t>68</a:t>
                      </a:r>
                      <a:endParaRPr kumimoji="1" lang="ja-JP" altLang="en-US" sz="10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885503043"/>
                  </a:ext>
                </a:extLst>
              </a:tr>
              <a:tr h="0">
                <a:tc>
                  <a:txBody>
                    <a:bodyPr/>
                    <a:lstStyle/>
                    <a:p>
                      <a:r>
                        <a:rPr kumimoji="1" lang="ja-JP" altLang="en-US" sz="1000" dirty="0"/>
                        <a:t>堅川水門</a:t>
                      </a:r>
                      <a:endParaRPr kumimoji="1" lang="ja-JP" altLang="en-US" sz="1000" dirty="0">
                        <a:latin typeface="Meiryo UI" panose="020B0604030504040204" pitchFamily="50" charset="-128"/>
                        <a:ea typeface="Meiryo UI" panose="020B0604030504040204" pitchFamily="50" charset="-128"/>
                      </a:endParaRPr>
                    </a:p>
                  </a:txBody>
                  <a:tcPr/>
                </a:tc>
                <a:tc>
                  <a:txBody>
                    <a:bodyPr/>
                    <a:lstStyle/>
                    <a:p>
                      <a:r>
                        <a:rPr kumimoji="1" lang="ja-JP" altLang="en-US" sz="1000" dirty="0"/>
                        <a:t>堺市堺区</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r"/>
                      <a:r>
                        <a:rPr kumimoji="1" lang="en-US" altLang="ja-JP" sz="1000" dirty="0"/>
                        <a:t>4.9</a:t>
                      </a:r>
                      <a:endParaRPr kumimoji="1" lang="ja-JP" altLang="en-US" sz="1000" dirty="0">
                        <a:latin typeface="Meiryo UI" panose="020B0604030504040204" pitchFamily="50" charset="-128"/>
                        <a:ea typeface="Meiryo UI" panose="020B0604030504040204" pitchFamily="50" charset="-128"/>
                      </a:endParaRPr>
                    </a:p>
                  </a:txBody>
                  <a:tcPr/>
                </a:tc>
                <a:tc>
                  <a:txBody>
                    <a:bodyPr/>
                    <a:lstStyle/>
                    <a:p>
                      <a:pPr algn="r"/>
                      <a:r>
                        <a:rPr kumimoji="1" lang="en-US" altLang="ja-JP" sz="1000" dirty="0"/>
                        <a:t>122</a:t>
                      </a:r>
                      <a:endParaRPr kumimoji="1" lang="ja-JP" altLang="en-US" sz="1000" dirty="0">
                        <a:latin typeface="Meiryo UI" panose="020B0604030504040204" pitchFamily="50" charset="-128"/>
                        <a:ea typeface="Meiryo UI" panose="020B0604030504040204" pitchFamily="50" charset="-128"/>
                      </a:endParaRPr>
                    </a:p>
                  </a:txBody>
                  <a:tcPr/>
                </a:tc>
                <a:tc>
                  <a:txBody>
                    <a:bodyPr/>
                    <a:lstStyle/>
                    <a:p>
                      <a:pPr algn="r"/>
                      <a:r>
                        <a:rPr kumimoji="1" lang="en-US" altLang="ja-JP" sz="1000" dirty="0"/>
                        <a:t>66</a:t>
                      </a:r>
                      <a:endParaRPr kumimoji="1" lang="ja-JP" altLang="en-US" sz="10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253835031"/>
                  </a:ext>
                </a:extLst>
              </a:tr>
              <a:tr h="0">
                <a:tc>
                  <a:txBody>
                    <a:bodyPr/>
                    <a:lstStyle/>
                    <a:p>
                      <a:r>
                        <a:rPr kumimoji="1" lang="ja-JP" altLang="en-US" sz="1000" dirty="0"/>
                        <a:t>石津川河口</a:t>
                      </a:r>
                      <a:endParaRPr kumimoji="1" lang="ja-JP" altLang="en-US" sz="1000" dirty="0">
                        <a:latin typeface="Meiryo UI" panose="020B0604030504040204" pitchFamily="50" charset="-128"/>
                        <a:ea typeface="Meiryo UI" panose="020B0604030504040204" pitchFamily="50" charset="-128"/>
                      </a:endParaRPr>
                    </a:p>
                  </a:txBody>
                  <a:tcPr/>
                </a:tc>
                <a:tc>
                  <a:txBody>
                    <a:bodyPr/>
                    <a:lstStyle/>
                    <a:p>
                      <a:r>
                        <a:rPr kumimoji="1" lang="ja-JP" altLang="en-US" sz="1000" dirty="0"/>
                        <a:t>堺市西区</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r"/>
                      <a:r>
                        <a:rPr kumimoji="1" lang="en-US" altLang="ja-JP" sz="1000" dirty="0"/>
                        <a:t>5.7</a:t>
                      </a:r>
                      <a:endParaRPr kumimoji="1" lang="ja-JP" altLang="en-US" sz="1000" dirty="0">
                        <a:latin typeface="Meiryo UI" panose="020B0604030504040204" pitchFamily="50" charset="-128"/>
                        <a:ea typeface="Meiryo UI" panose="020B0604030504040204" pitchFamily="50" charset="-128"/>
                      </a:endParaRPr>
                    </a:p>
                  </a:txBody>
                  <a:tcPr/>
                </a:tc>
                <a:tc>
                  <a:txBody>
                    <a:bodyPr/>
                    <a:lstStyle/>
                    <a:p>
                      <a:pPr algn="r"/>
                      <a:r>
                        <a:rPr kumimoji="1" lang="en-US" altLang="ja-JP" sz="1000" dirty="0"/>
                        <a:t>106</a:t>
                      </a:r>
                      <a:endParaRPr kumimoji="1" lang="ja-JP" altLang="en-US" sz="1000" dirty="0">
                        <a:latin typeface="Meiryo UI" panose="020B0604030504040204" pitchFamily="50" charset="-128"/>
                        <a:ea typeface="Meiryo UI" panose="020B0604030504040204" pitchFamily="50" charset="-128"/>
                      </a:endParaRPr>
                    </a:p>
                  </a:txBody>
                  <a:tcPr/>
                </a:tc>
                <a:tc>
                  <a:txBody>
                    <a:bodyPr/>
                    <a:lstStyle/>
                    <a:p>
                      <a:pPr algn="r"/>
                      <a:r>
                        <a:rPr kumimoji="1" lang="en-US" altLang="ja-JP" sz="1000" dirty="0"/>
                        <a:t>67</a:t>
                      </a:r>
                      <a:endParaRPr kumimoji="1" lang="ja-JP" altLang="en-US" sz="10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12524971"/>
                  </a:ext>
                </a:extLst>
              </a:tr>
              <a:tr h="0">
                <a:tc>
                  <a:txBody>
                    <a:bodyPr/>
                    <a:lstStyle/>
                    <a:p>
                      <a:r>
                        <a:rPr kumimoji="1" lang="ja-JP" altLang="en-US" sz="1000" dirty="0"/>
                        <a:t>大津泊地口</a:t>
                      </a:r>
                      <a:endParaRPr kumimoji="1" lang="ja-JP" altLang="en-US" sz="1000" dirty="0">
                        <a:latin typeface="Meiryo UI" panose="020B0604030504040204" pitchFamily="50" charset="-128"/>
                        <a:ea typeface="Meiryo UI" panose="020B0604030504040204" pitchFamily="50" charset="-128"/>
                      </a:endParaRPr>
                    </a:p>
                  </a:txBody>
                  <a:tcPr/>
                </a:tc>
                <a:tc>
                  <a:txBody>
                    <a:bodyPr/>
                    <a:lstStyle/>
                    <a:p>
                      <a:r>
                        <a:rPr kumimoji="1" lang="ja-JP" altLang="en-US" sz="1000" dirty="0"/>
                        <a:t>高石市</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r"/>
                      <a:r>
                        <a:rPr kumimoji="1" lang="en-US" altLang="ja-JP" sz="1000" dirty="0"/>
                        <a:t>5.0</a:t>
                      </a:r>
                      <a:endParaRPr kumimoji="1" lang="ja-JP" altLang="en-US" sz="1000" dirty="0">
                        <a:latin typeface="Meiryo UI" panose="020B0604030504040204" pitchFamily="50" charset="-128"/>
                        <a:ea typeface="Meiryo UI" panose="020B0604030504040204" pitchFamily="50" charset="-128"/>
                      </a:endParaRPr>
                    </a:p>
                  </a:txBody>
                  <a:tcPr/>
                </a:tc>
                <a:tc>
                  <a:txBody>
                    <a:bodyPr/>
                    <a:lstStyle/>
                    <a:p>
                      <a:pPr algn="r"/>
                      <a:r>
                        <a:rPr kumimoji="1" lang="en-US" altLang="ja-JP" sz="1000" dirty="0"/>
                        <a:t>104</a:t>
                      </a:r>
                      <a:endParaRPr kumimoji="1" lang="ja-JP" altLang="en-US" sz="1000" dirty="0">
                        <a:latin typeface="Meiryo UI" panose="020B0604030504040204" pitchFamily="50" charset="-128"/>
                        <a:ea typeface="Meiryo UI" panose="020B0604030504040204" pitchFamily="50" charset="-128"/>
                      </a:endParaRPr>
                    </a:p>
                  </a:txBody>
                  <a:tcPr/>
                </a:tc>
                <a:tc>
                  <a:txBody>
                    <a:bodyPr/>
                    <a:lstStyle/>
                    <a:p>
                      <a:pPr algn="r"/>
                      <a:r>
                        <a:rPr kumimoji="1" lang="en-US" altLang="ja-JP" sz="1000" dirty="0"/>
                        <a:t>56</a:t>
                      </a:r>
                      <a:endParaRPr kumimoji="1" lang="ja-JP" altLang="en-US" sz="10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451319467"/>
                  </a:ext>
                </a:extLst>
              </a:tr>
              <a:tr h="0">
                <a:tc>
                  <a:txBody>
                    <a:bodyPr/>
                    <a:lstStyle/>
                    <a:p>
                      <a:r>
                        <a:rPr kumimoji="1" lang="ja-JP" altLang="en-US" sz="1000" dirty="0"/>
                        <a:t>汐見沖</a:t>
                      </a:r>
                      <a:endParaRPr kumimoji="1" lang="ja-JP" altLang="en-US" sz="1000" dirty="0">
                        <a:latin typeface="Meiryo UI" panose="020B0604030504040204" pitchFamily="50" charset="-128"/>
                        <a:ea typeface="Meiryo UI" panose="020B0604030504040204" pitchFamily="50" charset="-128"/>
                      </a:endParaRPr>
                    </a:p>
                  </a:txBody>
                  <a:tcPr/>
                </a:tc>
                <a:tc>
                  <a:txBody>
                    <a:bodyPr/>
                    <a:lstStyle/>
                    <a:p>
                      <a:r>
                        <a:rPr kumimoji="1" lang="ja-JP" altLang="en-US" sz="1000" dirty="0"/>
                        <a:t>泉大津市</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r"/>
                      <a:r>
                        <a:rPr kumimoji="1" lang="en-US" altLang="ja-JP" sz="1000" dirty="0"/>
                        <a:t>4.1</a:t>
                      </a:r>
                      <a:endParaRPr kumimoji="1" lang="ja-JP" altLang="en-US" sz="1000" dirty="0">
                        <a:latin typeface="Meiryo UI" panose="020B0604030504040204" pitchFamily="50" charset="-128"/>
                        <a:ea typeface="Meiryo UI" panose="020B0604030504040204" pitchFamily="50" charset="-128"/>
                      </a:endParaRPr>
                    </a:p>
                  </a:txBody>
                  <a:tcPr/>
                </a:tc>
                <a:tc>
                  <a:txBody>
                    <a:bodyPr/>
                    <a:lstStyle/>
                    <a:p>
                      <a:pPr algn="r"/>
                      <a:r>
                        <a:rPr kumimoji="1" lang="en-US" altLang="ja-JP" sz="1000" dirty="0"/>
                        <a:t>98</a:t>
                      </a:r>
                      <a:endParaRPr kumimoji="1" lang="ja-JP" altLang="en-US" sz="1000" dirty="0">
                        <a:latin typeface="Meiryo UI" panose="020B0604030504040204" pitchFamily="50" charset="-128"/>
                        <a:ea typeface="Meiryo UI" panose="020B0604030504040204" pitchFamily="50" charset="-128"/>
                      </a:endParaRPr>
                    </a:p>
                  </a:txBody>
                  <a:tcPr/>
                </a:tc>
                <a:tc>
                  <a:txBody>
                    <a:bodyPr/>
                    <a:lstStyle/>
                    <a:p>
                      <a:pPr algn="r"/>
                      <a:r>
                        <a:rPr kumimoji="1" lang="en-US" altLang="ja-JP" sz="1000" dirty="0"/>
                        <a:t>58</a:t>
                      </a:r>
                      <a:endParaRPr kumimoji="1" lang="ja-JP" altLang="en-US" sz="10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854716494"/>
                  </a:ext>
                </a:extLst>
              </a:tr>
              <a:tr h="0">
                <a:tc>
                  <a:txBody>
                    <a:bodyPr/>
                    <a:lstStyle/>
                    <a:p>
                      <a:r>
                        <a:rPr kumimoji="1" lang="ja-JP" altLang="en-US" sz="1000" dirty="0"/>
                        <a:t>大津川河口</a:t>
                      </a:r>
                      <a:endParaRPr kumimoji="1" lang="ja-JP" altLang="en-US" sz="1000" dirty="0">
                        <a:latin typeface="Meiryo UI" panose="020B0604030504040204" pitchFamily="50" charset="-128"/>
                        <a:ea typeface="Meiryo UI" panose="020B0604030504040204" pitchFamily="50" charset="-128"/>
                      </a:endParaRPr>
                    </a:p>
                  </a:txBody>
                  <a:tcPr/>
                </a:tc>
                <a:tc>
                  <a:txBody>
                    <a:bodyPr/>
                    <a:lstStyle/>
                    <a:p>
                      <a:r>
                        <a:rPr kumimoji="1" lang="ja-JP" altLang="en-US" sz="1000" dirty="0"/>
                        <a:t>忠岡町</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r"/>
                      <a:r>
                        <a:rPr kumimoji="1" lang="en-US" altLang="ja-JP" sz="1000" dirty="0"/>
                        <a:t>5.2</a:t>
                      </a:r>
                      <a:endParaRPr kumimoji="1" lang="ja-JP" altLang="en-US" sz="1000" dirty="0">
                        <a:latin typeface="Meiryo UI" panose="020B0604030504040204" pitchFamily="50" charset="-128"/>
                        <a:ea typeface="Meiryo UI" panose="020B0604030504040204" pitchFamily="50" charset="-128"/>
                      </a:endParaRPr>
                    </a:p>
                  </a:txBody>
                  <a:tcPr/>
                </a:tc>
                <a:tc>
                  <a:txBody>
                    <a:bodyPr/>
                    <a:lstStyle/>
                    <a:p>
                      <a:pPr algn="r"/>
                      <a:r>
                        <a:rPr kumimoji="1" lang="en-US" altLang="ja-JP" sz="1000" dirty="0"/>
                        <a:t>98</a:t>
                      </a:r>
                      <a:endParaRPr kumimoji="1" lang="ja-JP" altLang="en-US" sz="1000" dirty="0">
                        <a:latin typeface="Meiryo UI" panose="020B0604030504040204" pitchFamily="50" charset="-128"/>
                        <a:ea typeface="Meiryo UI" panose="020B0604030504040204" pitchFamily="50" charset="-128"/>
                      </a:endParaRPr>
                    </a:p>
                  </a:txBody>
                  <a:tcPr/>
                </a:tc>
                <a:tc>
                  <a:txBody>
                    <a:bodyPr/>
                    <a:lstStyle/>
                    <a:p>
                      <a:pPr algn="r"/>
                      <a:r>
                        <a:rPr kumimoji="1" lang="en-US" altLang="ja-JP" sz="1000" dirty="0"/>
                        <a:t>55</a:t>
                      </a:r>
                      <a:endParaRPr kumimoji="1" lang="ja-JP" altLang="en-US" sz="10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549454892"/>
                  </a:ext>
                </a:extLst>
              </a:tr>
              <a:tr h="0">
                <a:tc>
                  <a:txBody>
                    <a:bodyPr/>
                    <a:lstStyle/>
                    <a:p>
                      <a:r>
                        <a:rPr kumimoji="1" lang="ja-JP" altLang="en-US" sz="1000" dirty="0"/>
                        <a:t>岸和田水門</a:t>
                      </a:r>
                      <a:endParaRPr kumimoji="1" lang="ja-JP" altLang="en-US" sz="1000" dirty="0">
                        <a:latin typeface="Meiryo UI" panose="020B0604030504040204" pitchFamily="50" charset="-128"/>
                        <a:ea typeface="Meiryo UI" panose="020B0604030504040204" pitchFamily="50" charset="-128"/>
                      </a:endParaRPr>
                    </a:p>
                  </a:txBody>
                  <a:tcPr/>
                </a:tc>
                <a:tc>
                  <a:txBody>
                    <a:bodyPr/>
                    <a:lstStyle/>
                    <a:p>
                      <a:r>
                        <a:rPr kumimoji="1" lang="ja-JP" altLang="en-US" sz="1000" dirty="0"/>
                        <a:t>岸和田市</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r"/>
                      <a:r>
                        <a:rPr kumimoji="1" lang="en-US" altLang="ja-JP" sz="1000" dirty="0"/>
                        <a:t>4.9</a:t>
                      </a:r>
                      <a:endParaRPr kumimoji="1" lang="ja-JP" altLang="en-US" sz="1000" dirty="0">
                        <a:latin typeface="Meiryo UI" panose="020B0604030504040204" pitchFamily="50" charset="-128"/>
                        <a:ea typeface="Meiryo UI" panose="020B0604030504040204" pitchFamily="50" charset="-128"/>
                      </a:endParaRPr>
                    </a:p>
                  </a:txBody>
                  <a:tcPr/>
                </a:tc>
                <a:tc>
                  <a:txBody>
                    <a:bodyPr/>
                    <a:lstStyle/>
                    <a:p>
                      <a:pPr algn="r"/>
                      <a:r>
                        <a:rPr kumimoji="1" lang="en-US" altLang="ja-JP" sz="1000" dirty="0"/>
                        <a:t>97</a:t>
                      </a:r>
                      <a:endParaRPr kumimoji="1" lang="ja-JP" altLang="en-US" sz="1000" dirty="0">
                        <a:latin typeface="Meiryo UI" panose="020B0604030504040204" pitchFamily="50" charset="-128"/>
                        <a:ea typeface="Meiryo UI" panose="020B0604030504040204" pitchFamily="50" charset="-128"/>
                      </a:endParaRPr>
                    </a:p>
                  </a:txBody>
                  <a:tcPr/>
                </a:tc>
                <a:tc>
                  <a:txBody>
                    <a:bodyPr/>
                    <a:lstStyle/>
                    <a:p>
                      <a:pPr algn="r"/>
                      <a:r>
                        <a:rPr kumimoji="1" lang="en-US" altLang="ja-JP" sz="1000" dirty="0"/>
                        <a:t>56</a:t>
                      </a:r>
                      <a:endParaRPr kumimoji="1" lang="ja-JP" altLang="en-US" sz="10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568604838"/>
                  </a:ext>
                </a:extLst>
              </a:tr>
              <a:tr h="0">
                <a:tc>
                  <a:txBody>
                    <a:bodyPr/>
                    <a:lstStyle/>
                    <a:p>
                      <a:r>
                        <a:rPr kumimoji="1" lang="ja-JP" altLang="en-US" sz="1000" dirty="0"/>
                        <a:t>二色浜海水浴場</a:t>
                      </a:r>
                      <a:endParaRPr kumimoji="1" lang="ja-JP" altLang="en-US" sz="1000" dirty="0">
                        <a:latin typeface="Meiryo UI" panose="020B0604030504040204" pitchFamily="50" charset="-128"/>
                        <a:ea typeface="Meiryo UI" panose="020B0604030504040204" pitchFamily="50" charset="-128"/>
                      </a:endParaRPr>
                    </a:p>
                  </a:txBody>
                  <a:tcPr/>
                </a:tc>
                <a:tc>
                  <a:txBody>
                    <a:bodyPr/>
                    <a:lstStyle/>
                    <a:p>
                      <a:r>
                        <a:rPr kumimoji="1" lang="ja-JP" altLang="en-US" sz="1000" dirty="0"/>
                        <a:t>貝塚市</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r"/>
                      <a:r>
                        <a:rPr kumimoji="1" lang="en-US" altLang="ja-JP" sz="1000" dirty="0"/>
                        <a:t>4.6</a:t>
                      </a:r>
                      <a:endParaRPr kumimoji="1" lang="ja-JP" altLang="en-US" sz="1000" dirty="0">
                        <a:latin typeface="Meiryo UI" panose="020B0604030504040204" pitchFamily="50" charset="-128"/>
                        <a:ea typeface="Meiryo UI" panose="020B0604030504040204" pitchFamily="50" charset="-128"/>
                      </a:endParaRPr>
                    </a:p>
                  </a:txBody>
                  <a:tcPr/>
                </a:tc>
                <a:tc>
                  <a:txBody>
                    <a:bodyPr/>
                    <a:lstStyle/>
                    <a:p>
                      <a:pPr algn="r"/>
                      <a:r>
                        <a:rPr kumimoji="1" lang="en-US" altLang="ja-JP" sz="1000" dirty="0"/>
                        <a:t>90</a:t>
                      </a:r>
                      <a:endParaRPr kumimoji="1" lang="ja-JP" altLang="en-US" sz="1000" dirty="0">
                        <a:latin typeface="Meiryo UI" panose="020B0604030504040204" pitchFamily="50" charset="-128"/>
                        <a:ea typeface="Meiryo UI" panose="020B0604030504040204" pitchFamily="50" charset="-128"/>
                      </a:endParaRPr>
                    </a:p>
                  </a:txBody>
                  <a:tcPr/>
                </a:tc>
                <a:tc>
                  <a:txBody>
                    <a:bodyPr/>
                    <a:lstStyle/>
                    <a:p>
                      <a:pPr algn="r"/>
                      <a:r>
                        <a:rPr kumimoji="1" lang="en-US" altLang="ja-JP" sz="1000" dirty="0"/>
                        <a:t>31</a:t>
                      </a:r>
                      <a:endParaRPr kumimoji="1" lang="ja-JP" altLang="en-US" sz="10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837819707"/>
                  </a:ext>
                </a:extLst>
              </a:tr>
              <a:tr h="0">
                <a:tc>
                  <a:txBody>
                    <a:bodyPr/>
                    <a:lstStyle/>
                    <a:p>
                      <a:r>
                        <a:rPr kumimoji="1" lang="ja-JP" altLang="en-US" sz="1000" dirty="0"/>
                        <a:t>りんくう公園前</a:t>
                      </a:r>
                      <a:endParaRPr kumimoji="1" lang="ja-JP" altLang="en-US" sz="1000" dirty="0">
                        <a:latin typeface="Meiryo UI" panose="020B0604030504040204" pitchFamily="50" charset="-128"/>
                        <a:ea typeface="Meiryo UI" panose="020B0604030504040204" pitchFamily="50" charset="-128"/>
                      </a:endParaRPr>
                    </a:p>
                  </a:txBody>
                  <a:tcPr/>
                </a:tc>
                <a:tc>
                  <a:txBody>
                    <a:bodyPr/>
                    <a:lstStyle/>
                    <a:p>
                      <a:r>
                        <a:rPr kumimoji="1" lang="ja-JP" altLang="en-US" sz="1000" dirty="0"/>
                        <a:t>泉佐野市</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r"/>
                      <a:r>
                        <a:rPr kumimoji="1" lang="en-US" altLang="ja-JP" sz="1000" dirty="0"/>
                        <a:t>4.0</a:t>
                      </a:r>
                      <a:endParaRPr kumimoji="1" lang="ja-JP" altLang="en-US" sz="1000" dirty="0">
                        <a:latin typeface="Meiryo UI" panose="020B0604030504040204" pitchFamily="50" charset="-128"/>
                        <a:ea typeface="Meiryo UI" panose="020B0604030504040204" pitchFamily="50" charset="-128"/>
                      </a:endParaRPr>
                    </a:p>
                  </a:txBody>
                  <a:tcPr/>
                </a:tc>
                <a:tc>
                  <a:txBody>
                    <a:bodyPr/>
                    <a:lstStyle/>
                    <a:p>
                      <a:pPr algn="r"/>
                      <a:r>
                        <a:rPr kumimoji="1" lang="en-US" altLang="ja-JP" sz="1000" dirty="0"/>
                        <a:t>83</a:t>
                      </a:r>
                      <a:endParaRPr kumimoji="1" lang="ja-JP" altLang="en-US" sz="1000" dirty="0">
                        <a:latin typeface="Meiryo UI" panose="020B0604030504040204" pitchFamily="50" charset="-128"/>
                        <a:ea typeface="Meiryo UI" panose="020B0604030504040204" pitchFamily="50" charset="-128"/>
                      </a:endParaRPr>
                    </a:p>
                  </a:txBody>
                  <a:tcPr/>
                </a:tc>
                <a:tc>
                  <a:txBody>
                    <a:bodyPr/>
                    <a:lstStyle/>
                    <a:p>
                      <a:pPr algn="r"/>
                      <a:r>
                        <a:rPr kumimoji="1" lang="en-US" altLang="ja-JP" sz="1000" dirty="0"/>
                        <a:t>31</a:t>
                      </a:r>
                      <a:endParaRPr kumimoji="1" lang="ja-JP" altLang="en-US" sz="10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187516281"/>
                  </a:ext>
                </a:extLst>
              </a:tr>
              <a:tr h="0">
                <a:tc>
                  <a:txBody>
                    <a:bodyPr/>
                    <a:lstStyle/>
                    <a:p>
                      <a:r>
                        <a:rPr kumimoji="1" lang="ja-JP" altLang="en-US" sz="1000" dirty="0"/>
                        <a:t>田尻川水門</a:t>
                      </a:r>
                      <a:endParaRPr kumimoji="1" lang="ja-JP" altLang="en-US" sz="1000" dirty="0">
                        <a:latin typeface="Meiryo UI" panose="020B0604030504040204" pitchFamily="50" charset="-128"/>
                        <a:ea typeface="Meiryo UI" panose="020B0604030504040204" pitchFamily="50" charset="-128"/>
                      </a:endParaRPr>
                    </a:p>
                  </a:txBody>
                  <a:tcPr/>
                </a:tc>
                <a:tc>
                  <a:txBody>
                    <a:bodyPr/>
                    <a:lstStyle/>
                    <a:p>
                      <a:r>
                        <a:rPr kumimoji="1" lang="ja-JP" altLang="en-US" sz="1000" dirty="0"/>
                        <a:t>田尻町</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r"/>
                      <a:r>
                        <a:rPr kumimoji="1" lang="en-US" altLang="ja-JP" sz="1000" dirty="0"/>
                        <a:t>4.2</a:t>
                      </a:r>
                      <a:endParaRPr kumimoji="1" lang="ja-JP" altLang="en-US" sz="1000" dirty="0">
                        <a:latin typeface="Meiryo UI" panose="020B0604030504040204" pitchFamily="50" charset="-128"/>
                        <a:ea typeface="Meiryo UI" panose="020B0604030504040204" pitchFamily="50" charset="-128"/>
                      </a:endParaRPr>
                    </a:p>
                  </a:txBody>
                  <a:tcPr/>
                </a:tc>
                <a:tc>
                  <a:txBody>
                    <a:bodyPr/>
                    <a:lstStyle/>
                    <a:p>
                      <a:pPr algn="r"/>
                      <a:r>
                        <a:rPr kumimoji="1" lang="en-US" altLang="ja-JP" sz="1000" dirty="0"/>
                        <a:t>83</a:t>
                      </a:r>
                      <a:endParaRPr kumimoji="1" lang="ja-JP" altLang="en-US" sz="1000" dirty="0">
                        <a:latin typeface="Meiryo UI" panose="020B0604030504040204" pitchFamily="50" charset="-128"/>
                        <a:ea typeface="Meiryo UI" panose="020B0604030504040204" pitchFamily="50" charset="-128"/>
                      </a:endParaRPr>
                    </a:p>
                  </a:txBody>
                  <a:tcPr/>
                </a:tc>
                <a:tc>
                  <a:txBody>
                    <a:bodyPr/>
                    <a:lstStyle/>
                    <a:p>
                      <a:pPr algn="r"/>
                      <a:r>
                        <a:rPr kumimoji="1" lang="en-US" altLang="ja-JP" sz="1000" dirty="0"/>
                        <a:t>28</a:t>
                      </a:r>
                      <a:endParaRPr kumimoji="1" lang="ja-JP" altLang="en-US" sz="10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955561269"/>
                  </a:ext>
                </a:extLst>
              </a:tr>
              <a:tr h="0">
                <a:tc>
                  <a:txBody>
                    <a:bodyPr/>
                    <a:lstStyle/>
                    <a:p>
                      <a:r>
                        <a:rPr kumimoji="1" lang="ja-JP" altLang="en-US" sz="1000" dirty="0"/>
                        <a:t>岡田漁港</a:t>
                      </a:r>
                      <a:endParaRPr kumimoji="1" lang="ja-JP" altLang="en-US" sz="1000" dirty="0">
                        <a:latin typeface="Meiryo UI" panose="020B0604030504040204" pitchFamily="50" charset="-128"/>
                        <a:ea typeface="Meiryo UI" panose="020B0604030504040204" pitchFamily="50" charset="-128"/>
                      </a:endParaRPr>
                    </a:p>
                  </a:txBody>
                  <a:tcPr/>
                </a:tc>
                <a:tc rowSpan="2">
                  <a:txBody>
                    <a:bodyPr/>
                    <a:lstStyle/>
                    <a:p>
                      <a:r>
                        <a:rPr kumimoji="1" lang="ja-JP" altLang="en-US" sz="1000" dirty="0"/>
                        <a:t>泉南市</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r"/>
                      <a:r>
                        <a:rPr kumimoji="1" lang="en-US" altLang="ja-JP" sz="1000" dirty="0"/>
                        <a:t>3.8</a:t>
                      </a:r>
                      <a:endParaRPr kumimoji="1" lang="ja-JP" altLang="en-US" sz="1000" dirty="0">
                        <a:latin typeface="Meiryo UI" panose="020B0604030504040204" pitchFamily="50" charset="-128"/>
                        <a:ea typeface="Meiryo UI" panose="020B0604030504040204" pitchFamily="50" charset="-128"/>
                      </a:endParaRPr>
                    </a:p>
                  </a:txBody>
                  <a:tcPr/>
                </a:tc>
                <a:tc>
                  <a:txBody>
                    <a:bodyPr/>
                    <a:lstStyle/>
                    <a:p>
                      <a:pPr algn="r"/>
                      <a:r>
                        <a:rPr kumimoji="1" lang="en-US" altLang="ja-JP" sz="1000" dirty="0"/>
                        <a:t>82</a:t>
                      </a:r>
                      <a:endParaRPr kumimoji="1" lang="ja-JP" altLang="en-US" sz="1000" dirty="0">
                        <a:latin typeface="Meiryo UI" panose="020B0604030504040204" pitchFamily="50" charset="-128"/>
                        <a:ea typeface="Meiryo UI" panose="020B0604030504040204" pitchFamily="50" charset="-128"/>
                      </a:endParaRPr>
                    </a:p>
                  </a:txBody>
                  <a:tcPr/>
                </a:tc>
                <a:tc>
                  <a:txBody>
                    <a:bodyPr/>
                    <a:lstStyle/>
                    <a:p>
                      <a:pPr algn="r"/>
                      <a:r>
                        <a:rPr kumimoji="1" lang="en-US" altLang="ja-JP" sz="1000" dirty="0"/>
                        <a:t>29</a:t>
                      </a:r>
                      <a:endParaRPr kumimoji="1" lang="ja-JP" altLang="en-US" sz="10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816870529"/>
                  </a:ext>
                </a:extLst>
              </a:tr>
              <a:tr h="0">
                <a:tc>
                  <a:txBody>
                    <a:bodyPr/>
                    <a:lstStyle/>
                    <a:p>
                      <a:r>
                        <a:rPr kumimoji="1" lang="ja-JP" altLang="en-US" sz="1000" dirty="0"/>
                        <a:t>関空</a:t>
                      </a:r>
                      <a:r>
                        <a:rPr kumimoji="1" lang="en-US" altLang="ja-JP" sz="1000" dirty="0"/>
                        <a:t>Ⅱ</a:t>
                      </a:r>
                      <a:r>
                        <a:rPr kumimoji="1" lang="ja-JP" altLang="en-US" sz="1000" dirty="0"/>
                        <a:t>期南</a:t>
                      </a:r>
                      <a:endParaRPr kumimoji="1" lang="ja-JP" altLang="en-US" sz="1000" dirty="0">
                        <a:latin typeface="Meiryo UI" panose="020B0604030504040204" pitchFamily="50" charset="-128"/>
                        <a:ea typeface="Meiryo UI" panose="020B0604030504040204" pitchFamily="50" charset="-128"/>
                      </a:endParaRPr>
                    </a:p>
                  </a:txBody>
                  <a:tcPr/>
                </a:tc>
                <a:tc vMerge="1">
                  <a:txBody>
                    <a:bodyPr/>
                    <a:lstStyle/>
                    <a:p>
                      <a:endParaRPr kumimoji="1" lang="ja-JP" altLang="en-US" sz="1000" dirty="0">
                        <a:latin typeface="Meiryo UI" panose="020B0604030504040204" pitchFamily="50" charset="-128"/>
                        <a:ea typeface="Meiryo UI" panose="020B0604030504040204" pitchFamily="50" charset="-128"/>
                      </a:endParaRPr>
                    </a:p>
                  </a:txBody>
                  <a:tcPr/>
                </a:tc>
                <a:tc>
                  <a:txBody>
                    <a:bodyPr/>
                    <a:lstStyle/>
                    <a:p>
                      <a:pPr algn="r"/>
                      <a:r>
                        <a:rPr kumimoji="1" lang="en-US" altLang="ja-JP" sz="1000" dirty="0"/>
                        <a:t>3.9</a:t>
                      </a:r>
                      <a:endParaRPr kumimoji="1" lang="ja-JP" altLang="en-US" sz="1000" dirty="0">
                        <a:latin typeface="Meiryo UI" panose="020B0604030504040204" pitchFamily="50" charset="-128"/>
                        <a:ea typeface="Meiryo UI" panose="020B0604030504040204" pitchFamily="50" charset="-128"/>
                      </a:endParaRPr>
                    </a:p>
                  </a:txBody>
                  <a:tcPr/>
                </a:tc>
                <a:tc>
                  <a:txBody>
                    <a:bodyPr/>
                    <a:lstStyle/>
                    <a:p>
                      <a:pPr algn="r"/>
                      <a:r>
                        <a:rPr kumimoji="1" lang="en-US" altLang="ja-JP" sz="1000" dirty="0"/>
                        <a:t>75</a:t>
                      </a:r>
                      <a:endParaRPr kumimoji="1" lang="ja-JP" altLang="en-US" sz="1000" dirty="0">
                        <a:latin typeface="Meiryo UI" panose="020B0604030504040204" pitchFamily="50" charset="-128"/>
                        <a:ea typeface="Meiryo UI" panose="020B0604030504040204" pitchFamily="50" charset="-128"/>
                      </a:endParaRPr>
                    </a:p>
                  </a:txBody>
                  <a:tcPr/>
                </a:tc>
                <a:tc>
                  <a:txBody>
                    <a:bodyPr/>
                    <a:lstStyle/>
                    <a:p>
                      <a:pPr algn="r"/>
                      <a:r>
                        <a:rPr kumimoji="1" lang="en-US" altLang="ja-JP" sz="1000" dirty="0"/>
                        <a:t>34</a:t>
                      </a:r>
                      <a:endParaRPr kumimoji="1" lang="ja-JP" altLang="en-US" sz="10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399354933"/>
                  </a:ext>
                </a:extLst>
              </a:tr>
              <a:tr h="0">
                <a:tc>
                  <a:txBody>
                    <a:bodyPr/>
                    <a:lstStyle/>
                    <a:p>
                      <a:r>
                        <a:rPr kumimoji="1" lang="ja-JP" altLang="en-US" sz="1000" dirty="0"/>
                        <a:t>尾崎港</a:t>
                      </a:r>
                      <a:endParaRPr kumimoji="1" lang="ja-JP" altLang="en-US" sz="1000" dirty="0">
                        <a:latin typeface="Meiryo UI" panose="020B0604030504040204" pitchFamily="50" charset="-128"/>
                        <a:ea typeface="Meiryo UI" panose="020B0604030504040204" pitchFamily="50" charset="-128"/>
                      </a:endParaRPr>
                    </a:p>
                  </a:txBody>
                  <a:tcPr/>
                </a:tc>
                <a:tc>
                  <a:txBody>
                    <a:bodyPr/>
                    <a:lstStyle/>
                    <a:p>
                      <a:r>
                        <a:rPr kumimoji="1" lang="ja-JP" altLang="en-US" sz="1000" dirty="0"/>
                        <a:t>阪南市</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r"/>
                      <a:r>
                        <a:rPr kumimoji="1" lang="en-US" altLang="ja-JP" sz="1000" dirty="0"/>
                        <a:t>4.2</a:t>
                      </a:r>
                      <a:endParaRPr kumimoji="1" lang="ja-JP" altLang="en-US" sz="1000" dirty="0">
                        <a:latin typeface="Meiryo UI" panose="020B0604030504040204" pitchFamily="50" charset="-128"/>
                        <a:ea typeface="Meiryo UI" panose="020B0604030504040204" pitchFamily="50" charset="-128"/>
                      </a:endParaRPr>
                    </a:p>
                  </a:txBody>
                  <a:tcPr/>
                </a:tc>
                <a:tc>
                  <a:txBody>
                    <a:bodyPr/>
                    <a:lstStyle/>
                    <a:p>
                      <a:pPr algn="r"/>
                      <a:r>
                        <a:rPr kumimoji="1" lang="en-US" altLang="ja-JP" sz="1000" dirty="0"/>
                        <a:t>77</a:t>
                      </a:r>
                      <a:endParaRPr kumimoji="1" lang="ja-JP" altLang="en-US" sz="1000" dirty="0">
                        <a:latin typeface="Meiryo UI" panose="020B0604030504040204" pitchFamily="50" charset="-128"/>
                        <a:ea typeface="Meiryo UI" panose="020B0604030504040204" pitchFamily="50" charset="-128"/>
                      </a:endParaRPr>
                    </a:p>
                  </a:txBody>
                  <a:tcPr/>
                </a:tc>
                <a:tc>
                  <a:txBody>
                    <a:bodyPr/>
                    <a:lstStyle/>
                    <a:p>
                      <a:pPr algn="r"/>
                      <a:r>
                        <a:rPr kumimoji="1" lang="en-US" altLang="ja-JP" sz="1000" dirty="0"/>
                        <a:t>28</a:t>
                      </a:r>
                      <a:endParaRPr kumimoji="1" lang="ja-JP" altLang="en-US" sz="10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81091818"/>
                  </a:ext>
                </a:extLst>
              </a:tr>
              <a:tr h="0">
                <a:tc>
                  <a:txBody>
                    <a:bodyPr/>
                    <a:lstStyle/>
                    <a:p>
                      <a:r>
                        <a:rPr kumimoji="1" lang="ja-JP" altLang="en-US" sz="1000" dirty="0"/>
                        <a:t>深日漁港</a:t>
                      </a:r>
                      <a:endParaRPr kumimoji="1" lang="ja-JP" altLang="en-US" sz="1000" dirty="0">
                        <a:latin typeface="Meiryo UI" panose="020B0604030504040204" pitchFamily="50" charset="-128"/>
                        <a:ea typeface="Meiryo UI" panose="020B0604030504040204" pitchFamily="50" charset="-128"/>
                      </a:endParaRPr>
                    </a:p>
                  </a:txBody>
                  <a:tcPr/>
                </a:tc>
                <a:tc rowSpan="2">
                  <a:txBody>
                    <a:bodyPr/>
                    <a:lstStyle/>
                    <a:p>
                      <a:r>
                        <a:rPr kumimoji="1" lang="ja-JP" altLang="en-US" sz="1000" dirty="0"/>
                        <a:t>岬町</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r"/>
                      <a:r>
                        <a:rPr kumimoji="1" lang="en-US" altLang="ja-JP" sz="1000" dirty="0"/>
                        <a:t>3.8</a:t>
                      </a:r>
                      <a:endParaRPr kumimoji="1" lang="ja-JP" altLang="en-US" sz="1000" dirty="0">
                        <a:latin typeface="Meiryo UI" panose="020B0604030504040204" pitchFamily="50" charset="-128"/>
                        <a:ea typeface="Meiryo UI" panose="020B0604030504040204" pitchFamily="50" charset="-128"/>
                      </a:endParaRPr>
                    </a:p>
                  </a:txBody>
                  <a:tcPr/>
                </a:tc>
                <a:tc>
                  <a:txBody>
                    <a:bodyPr/>
                    <a:lstStyle/>
                    <a:p>
                      <a:pPr algn="r"/>
                      <a:r>
                        <a:rPr kumimoji="1" lang="en-US" altLang="ja-JP" sz="1000" dirty="0"/>
                        <a:t>64</a:t>
                      </a:r>
                      <a:endParaRPr kumimoji="1" lang="ja-JP" altLang="en-US" sz="1000" dirty="0">
                        <a:latin typeface="Meiryo UI" panose="020B0604030504040204" pitchFamily="50" charset="-128"/>
                        <a:ea typeface="Meiryo UI" panose="020B0604030504040204" pitchFamily="50" charset="-128"/>
                      </a:endParaRPr>
                    </a:p>
                  </a:txBody>
                  <a:tcPr/>
                </a:tc>
                <a:tc>
                  <a:txBody>
                    <a:bodyPr/>
                    <a:lstStyle/>
                    <a:p>
                      <a:pPr algn="r"/>
                      <a:r>
                        <a:rPr kumimoji="1" lang="en-US" altLang="ja-JP" sz="1000" dirty="0"/>
                        <a:t>35</a:t>
                      </a:r>
                      <a:endParaRPr kumimoji="1" lang="ja-JP" altLang="en-US" sz="10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849230300"/>
                  </a:ext>
                </a:extLst>
              </a:tr>
              <a:tr h="0">
                <a:tc>
                  <a:txBody>
                    <a:bodyPr/>
                    <a:lstStyle/>
                    <a:p>
                      <a:r>
                        <a:rPr kumimoji="1" lang="ja-JP" altLang="en-US" sz="1000" dirty="0"/>
                        <a:t>小島漁港</a:t>
                      </a:r>
                      <a:endParaRPr kumimoji="1" lang="ja-JP" altLang="en-US" sz="1000" dirty="0">
                        <a:latin typeface="Meiryo UI" panose="020B0604030504040204" pitchFamily="50" charset="-128"/>
                        <a:ea typeface="Meiryo UI" panose="020B0604030504040204" pitchFamily="50" charset="-128"/>
                      </a:endParaRPr>
                    </a:p>
                  </a:txBody>
                  <a:tcPr/>
                </a:tc>
                <a:tc vMerge="1">
                  <a:txBody>
                    <a:bodyPr/>
                    <a:lstStyle/>
                    <a:p>
                      <a:endParaRPr kumimoji="1" lang="ja-JP" altLang="en-US" sz="1000" dirty="0">
                        <a:latin typeface="Meiryo UI" panose="020B0604030504040204" pitchFamily="50" charset="-128"/>
                        <a:ea typeface="Meiryo UI" panose="020B0604030504040204" pitchFamily="50" charset="-128"/>
                      </a:endParaRPr>
                    </a:p>
                  </a:txBody>
                  <a:tcPr/>
                </a:tc>
                <a:tc>
                  <a:txBody>
                    <a:bodyPr/>
                    <a:lstStyle/>
                    <a:p>
                      <a:pPr algn="r"/>
                      <a:r>
                        <a:rPr kumimoji="1" lang="en-US" altLang="ja-JP" sz="1000" dirty="0"/>
                        <a:t>4.4</a:t>
                      </a:r>
                      <a:endParaRPr kumimoji="1" lang="ja-JP" altLang="en-US" sz="1000" dirty="0">
                        <a:latin typeface="Meiryo UI" panose="020B0604030504040204" pitchFamily="50" charset="-128"/>
                        <a:ea typeface="Meiryo UI" panose="020B0604030504040204" pitchFamily="50" charset="-128"/>
                      </a:endParaRPr>
                    </a:p>
                  </a:txBody>
                  <a:tcPr/>
                </a:tc>
                <a:tc>
                  <a:txBody>
                    <a:bodyPr/>
                    <a:lstStyle/>
                    <a:p>
                      <a:pPr algn="r"/>
                      <a:r>
                        <a:rPr kumimoji="1" lang="en-US" altLang="ja-JP" sz="1000" dirty="0"/>
                        <a:t>58</a:t>
                      </a:r>
                      <a:endParaRPr kumimoji="1" lang="ja-JP" altLang="en-US" sz="1000" dirty="0">
                        <a:latin typeface="Meiryo UI" panose="020B0604030504040204" pitchFamily="50" charset="-128"/>
                        <a:ea typeface="Meiryo UI" panose="020B0604030504040204" pitchFamily="50" charset="-128"/>
                      </a:endParaRPr>
                    </a:p>
                  </a:txBody>
                  <a:tcPr/>
                </a:tc>
                <a:tc>
                  <a:txBody>
                    <a:bodyPr/>
                    <a:lstStyle/>
                    <a:p>
                      <a:pPr algn="r"/>
                      <a:r>
                        <a:rPr kumimoji="1" lang="en-US" altLang="ja-JP" sz="1000" dirty="0"/>
                        <a:t>26</a:t>
                      </a:r>
                      <a:endParaRPr kumimoji="1" lang="ja-JP" altLang="en-US" sz="10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081145905"/>
                  </a:ext>
                </a:extLst>
              </a:tr>
            </a:tbl>
          </a:graphicData>
        </a:graphic>
      </p:graphicFrame>
      <p:pic>
        <p:nvPicPr>
          <p:cNvPr id="2" name="図 1">
            <a:extLst>
              <a:ext uri="{FF2B5EF4-FFF2-40B4-BE49-F238E27FC236}">
                <a16:creationId xmlns:a16="http://schemas.microsoft.com/office/drawing/2014/main" id="{FF7FEF6B-425D-4DB1-A5ED-4AB675A80227}"/>
              </a:ext>
            </a:extLst>
          </p:cNvPr>
          <p:cNvPicPr>
            <a:picLocks noChangeAspect="1"/>
          </p:cNvPicPr>
          <p:nvPr/>
        </p:nvPicPr>
        <p:blipFill rotWithShape="1">
          <a:blip r:embed="rId2"/>
          <a:srcRect l="715" t="355" r="699"/>
          <a:stretch/>
        </p:blipFill>
        <p:spPr>
          <a:xfrm>
            <a:off x="298225" y="1055466"/>
            <a:ext cx="4068000" cy="5742667"/>
          </a:xfrm>
          <a:prstGeom prst="rect">
            <a:avLst/>
          </a:prstGeom>
        </p:spPr>
      </p:pic>
      <p:sp>
        <p:nvSpPr>
          <p:cNvPr id="8" name="スライド番号プレースホルダ 5">
            <a:extLst>
              <a:ext uri="{FF2B5EF4-FFF2-40B4-BE49-F238E27FC236}">
                <a16:creationId xmlns:a16="http://schemas.microsoft.com/office/drawing/2014/main" id="{1FC8F453-C7CB-4FEB-A049-643DE619B239}"/>
              </a:ext>
            </a:extLst>
          </p:cNvPr>
          <p:cNvSpPr txBox="1">
            <a:spLocks noGrp="1"/>
          </p:cNvSpPr>
          <p:nvPr/>
        </p:nvSpPr>
        <p:spPr bwMode="auto">
          <a:xfrm>
            <a:off x="9430273" y="6400800"/>
            <a:ext cx="485775" cy="457200"/>
          </a:xfrm>
          <a:prstGeom prst="rect">
            <a:avLst/>
          </a:prstGeom>
          <a:noFill/>
          <a:ln>
            <a:noFill/>
          </a:ln>
        </p:spPr>
        <p:txBody>
          <a:bodyPr lIns="95770" tIns="47886" rIns="95770" bIns="47886" anchor="b"/>
          <a:lstStyle>
            <a:lvl1pPr defTabSz="1279525">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defTabSz="1279525">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defTabSz="1279525">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defTabSz="1279525">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defTabSz="1279525">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defRPr/>
            </a:pPr>
            <a:fld id="{66B21DE1-8D1C-4498-933C-FFE4E3FC72F1}" type="slidenum">
              <a:rPr kumimoji="0" lang="en-US" altLang="ja-JP" sz="1600" b="1" smtClean="0">
                <a:effectLst>
                  <a:outerShdw blurRad="38100" dist="38100" dir="2700000" algn="tl">
                    <a:srgbClr val="C0C0C0"/>
                  </a:outerShdw>
                </a:effectLst>
                <a:latin typeface="ＭＳ ゴシック" panose="020B0609070205080204" pitchFamily="49" charset="-128"/>
                <a:ea typeface="ＭＳ ゴシック" panose="020B0609070205080204" pitchFamily="49" charset="-128"/>
              </a:rPr>
              <a:pPr algn="r" eaLnBrk="1" hangingPunct="1">
                <a:spcBef>
                  <a:spcPct val="0"/>
                </a:spcBef>
                <a:buFontTx/>
                <a:buNone/>
                <a:defRPr/>
              </a:pPr>
              <a:t>2</a:t>
            </a:fld>
            <a:endParaRPr kumimoji="0" lang="en-US" altLang="ja-JP" sz="1600" b="1" dirty="0">
              <a:effectLst>
                <a:outerShdw blurRad="38100" dist="38100" dir="2700000" algn="tl">
                  <a:srgbClr val="C0C0C0"/>
                </a:outerShdw>
              </a:effectLst>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42645903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
          <p:cNvSpPr>
            <a:spLocks noChangeArrowheads="1"/>
          </p:cNvSpPr>
          <p:nvPr/>
        </p:nvSpPr>
        <p:spPr bwMode="auto">
          <a:xfrm>
            <a:off x="0" y="3146"/>
            <a:ext cx="9906000" cy="400110"/>
          </a:xfrm>
          <a:prstGeom prst="rect">
            <a:avLst/>
          </a:prstGeom>
          <a:gradFill rotWithShape="1">
            <a:gsLst>
              <a:gs pos="4000">
                <a:schemeClr val="tx1"/>
              </a:gs>
              <a:gs pos="32000">
                <a:srgbClr val="002060"/>
              </a:gs>
              <a:gs pos="100000">
                <a:schemeClr val="accent5">
                  <a:lumMod val="50000"/>
                </a:schemeClr>
              </a:gs>
            </a:gsLst>
            <a:path path="shape">
              <a:fillToRect l="50000" t="50000" r="50000" b="50000"/>
            </a:path>
          </a:gradFill>
          <a:ln w="9525">
            <a:noFill/>
            <a:miter lim="800000"/>
            <a:headEnd/>
            <a:tailEnd/>
          </a:ln>
        </p:spPr>
        <p:txBody>
          <a:bodyPr wrap="square" anchor="ctr">
            <a:spAutoFit/>
          </a:bodyPr>
          <a:lstStyle/>
          <a:p>
            <a:r>
              <a:rPr lang="ja-JP" altLang="en-US" sz="2000" b="1" dirty="0">
                <a:solidFill>
                  <a:srgbClr val="FFFFFF"/>
                </a:solidFill>
                <a:latin typeface="HG丸ｺﾞｼｯｸM-PRO" panose="020F0600000000000000" pitchFamily="50" charset="-128"/>
                <a:ea typeface="HG丸ｺﾞｼｯｸM-PRO" panose="020F0600000000000000" pitchFamily="50" charset="-128"/>
              </a:rPr>
              <a:t>第１回検討部会における意見への対応（津波到達予想時間）</a:t>
            </a:r>
            <a:endParaRPr lang="en-US" altLang="ja-JP" sz="2000" b="1" dirty="0">
              <a:solidFill>
                <a:srgbClr val="FFFFFF"/>
              </a:solidFill>
              <a:latin typeface="HG丸ｺﾞｼｯｸM-PRO" panose="020F0600000000000000" pitchFamily="50" charset="-128"/>
              <a:ea typeface="HG丸ｺﾞｼｯｸM-PRO" panose="020F0600000000000000" pitchFamily="50" charset="-128"/>
            </a:endParaRPr>
          </a:p>
        </p:txBody>
      </p:sp>
      <p:sp>
        <p:nvSpPr>
          <p:cNvPr id="20" name="スライド番号プレースホルダ 5">
            <a:extLst>
              <a:ext uri="{FF2B5EF4-FFF2-40B4-BE49-F238E27FC236}">
                <a16:creationId xmlns:a16="http://schemas.microsoft.com/office/drawing/2014/main" id="{464C3CD3-3993-445B-8266-4ED8BA51FE64}"/>
              </a:ext>
            </a:extLst>
          </p:cNvPr>
          <p:cNvSpPr txBox="1">
            <a:spLocks noGrp="1"/>
          </p:cNvSpPr>
          <p:nvPr/>
        </p:nvSpPr>
        <p:spPr bwMode="auto">
          <a:xfrm>
            <a:off x="9430273" y="6400800"/>
            <a:ext cx="485775" cy="457200"/>
          </a:xfrm>
          <a:prstGeom prst="rect">
            <a:avLst/>
          </a:prstGeom>
          <a:noFill/>
          <a:ln>
            <a:noFill/>
          </a:ln>
        </p:spPr>
        <p:txBody>
          <a:bodyPr lIns="95770" tIns="47886" rIns="95770" bIns="47886" anchor="b"/>
          <a:lstStyle>
            <a:lvl1pPr defTabSz="1279525">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defTabSz="1279525">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defTabSz="1279525">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defTabSz="1279525">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defTabSz="1279525">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defRPr/>
            </a:pPr>
            <a:fld id="{66B21DE1-8D1C-4498-933C-FFE4E3FC72F1}" type="slidenum">
              <a:rPr kumimoji="0" lang="en-US" altLang="ja-JP" sz="1600" b="1" smtClean="0">
                <a:effectLst>
                  <a:outerShdw blurRad="38100" dist="38100" dir="2700000" algn="tl">
                    <a:srgbClr val="C0C0C0"/>
                  </a:outerShdw>
                </a:effectLst>
                <a:latin typeface="ＭＳ ゴシック" panose="020B0609070205080204" pitchFamily="49" charset="-128"/>
                <a:ea typeface="ＭＳ ゴシック" panose="020B0609070205080204" pitchFamily="49" charset="-128"/>
              </a:rPr>
              <a:pPr algn="r" eaLnBrk="1" hangingPunct="1">
                <a:spcBef>
                  <a:spcPct val="0"/>
                </a:spcBef>
                <a:buFontTx/>
                <a:buNone/>
                <a:defRPr/>
              </a:pPr>
              <a:t>3</a:t>
            </a:fld>
            <a:endParaRPr kumimoji="0" lang="en-US" altLang="ja-JP" sz="1600" b="1" dirty="0">
              <a:effectLst>
                <a:outerShdw blurRad="38100" dist="38100" dir="2700000" algn="tl">
                  <a:srgbClr val="C0C0C0"/>
                </a:outerShdw>
              </a:effectLst>
              <a:latin typeface="ＭＳ ゴシック" panose="020B0609070205080204" pitchFamily="49" charset="-128"/>
              <a:ea typeface="ＭＳ ゴシック" panose="020B0609070205080204" pitchFamily="49" charset="-128"/>
            </a:endParaRPr>
          </a:p>
        </p:txBody>
      </p:sp>
      <p:sp>
        <p:nvSpPr>
          <p:cNvPr id="25" name="Text Box 9">
            <a:extLst>
              <a:ext uri="{FF2B5EF4-FFF2-40B4-BE49-F238E27FC236}">
                <a16:creationId xmlns:a16="http://schemas.microsoft.com/office/drawing/2014/main" id="{7BBEBFDC-0480-4D58-8873-34B6C5648DBC}"/>
              </a:ext>
            </a:extLst>
          </p:cNvPr>
          <p:cNvSpPr txBox="1">
            <a:spLocks noChangeArrowheads="1"/>
          </p:cNvSpPr>
          <p:nvPr/>
        </p:nvSpPr>
        <p:spPr bwMode="auto">
          <a:xfrm>
            <a:off x="75768" y="448664"/>
            <a:ext cx="9758188" cy="954107"/>
          </a:xfrm>
          <a:prstGeom prst="rect">
            <a:avLst/>
          </a:prstGeom>
          <a:solidFill>
            <a:schemeClr val="bg1"/>
          </a:solidFill>
          <a:ln w="9525">
            <a:solidFill>
              <a:schemeClr val="tx1"/>
            </a:solidFill>
            <a:miter lim="800000"/>
            <a:headEnd/>
            <a:tailEnd/>
          </a:ln>
        </p:spPr>
        <p:txBody>
          <a:bodyPr wrap="square">
            <a:spAutoFit/>
          </a:bodyPr>
          <a:lstStyle>
            <a:lvl1pPr marL="261938" indent="-1746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224009" indent="-149339" defTabSz="390997">
              <a:spcBef>
                <a:spcPct val="0"/>
              </a:spcBef>
              <a:buFont typeface="Arial" panose="020B0604020202020204" pitchFamily="34" charset="0"/>
              <a:buChar char="•"/>
            </a:pPr>
            <a:r>
              <a:rPr lang="ja-JP" altLang="en-US" sz="1400" dirty="0"/>
              <a:t>第１回部会において、</a:t>
            </a:r>
            <a:r>
              <a:rPr lang="en-US" altLang="ja-JP" sz="1400" dirty="0"/>
              <a:t>	</a:t>
            </a:r>
            <a:r>
              <a:rPr lang="ja-JP" altLang="en-US" sz="1400" dirty="0"/>
              <a:t>「津波到達時間」に関し、気象庁が発表する到達時間とハザードマップに記載されている到達時間の考え方が異なるため、 府民が混乱しないように情報を整理して発信すべきと意見をいただいた。</a:t>
            </a:r>
            <a:endParaRPr lang="en-US" altLang="ja-JP" sz="1400" dirty="0"/>
          </a:p>
          <a:p>
            <a:pPr marL="224009" indent="-149339" defTabSz="390997">
              <a:spcBef>
                <a:spcPct val="0"/>
              </a:spcBef>
              <a:buFont typeface="Arial" panose="020B0604020202020204" pitchFamily="34" charset="0"/>
              <a:buChar char="•"/>
            </a:pPr>
            <a:r>
              <a:rPr lang="ja-JP" altLang="en-US" sz="1400" dirty="0"/>
              <a:t>ご指摘を踏まえ、府</a:t>
            </a:r>
            <a:r>
              <a:rPr lang="en-US" altLang="ja-JP" sz="1400" dirty="0"/>
              <a:t>HP</a:t>
            </a:r>
            <a:r>
              <a:rPr lang="ja-JP" altLang="en-US" sz="1400" dirty="0"/>
              <a:t>の津波浸水想定において、以下の補足説明資料を作成し、掲載している。</a:t>
            </a:r>
            <a:endParaRPr lang="en-US" altLang="ja-JP" sz="1400" dirty="0"/>
          </a:p>
          <a:p>
            <a:pPr marL="224009" indent="-149339" defTabSz="390997">
              <a:spcBef>
                <a:spcPct val="0"/>
              </a:spcBef>
              <a:buFont typeface="Arial" panose="020B0604020202020204" pitchFamily="34" charset="0"/>
              <a:buChar char="•"/>
            </a:pPr>
            <a:r>
              <a:rPr lang="ja-JP" altLang="en-US" sz="1400" dirty="0"/>
              <a:t>今回の見直しにおいて、より分かりやすい情報発信方法についても検討していく。</a:t>
            </a:r>
          </a:p>
        </p:txBody>
      </p:sp>
      <p:pic>
        <p:nvPicPr>
          <p:cNvPr id="9" name="図 8">
            <a:extLst>
              <a:ext uri="{FF2B5EF4-FFF2-40B4-BE49-F238E27FC236}">
                <a16:creationId xmlns:a16="http://schemas.microsoft.com/office/drawing/2014/main" id="{68DED9E4-07B5-4294-88E8-BBA29983FA72}"/>
              </a:ext>
            </a:extLst>
          </p:cNvPr>
          <p:cNvPicPr>
            <a:picLocks noChangeAspect="1"/>
          </p:cNvPicPr>
          <p:nvPr/>
        </p:nvPicPr>
        <p:blipFill rotWithShape="1">
          <a:blip r:embed="rId3"/>
          <a:srcRect l="1170" t="2788" r="3091" b="2302"/>
          <a:stretch/>
        </p:blipFill>
        <p:spPr>
          <a:xfrm>
            <a:off x="805472" y="1443330"/>
            <a:ext cx="7776000" cy="5354266"/>
          </a:xfrm>
          <a:prstGeom prst="rect">
            <a:avLst/>
          </a:prstGeom>
        </p:spPr>
      </p:pic>
      <p:sp>
        <p:nvSpPr>
          <p:cNvPr id="27" name="正方形/長方形 26">
            <a:extLst>
              <a:ext uri="{FF2B5EF4-FFF2-40B4-BE49-F238E27FC236}">
                <a16:creationId xmlns:a16="http://schemas.microsoft.com/office/drawing/2014/main" id="{D59F920A-C61B-44E4-A2C8-B1640D568BCB}"/>
              </a:ext>
            </a:extLst>
          </p:cNvPr>
          <p:cNvSpPr/>
          <p:nvPr/>
        </p:nvSpPr>
        <p:spPr>
          <a:xfrm>
            <a:off x="8551044" y="5920171"/>
            <a:ext cx="1366909" cy="709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72000" lvl="1"/>
            <a:r>
              <a:rPr kumimoji="1" lang="ja-JP" altLang="en-US" sz="1050" dirty="0">
                <a:solidFill>
                  <a:schemeClr val="tx1"/>
                </a:solidFill>
                <a:latin typeface="Meiryo UI" panose="020B0604030504040204" pitchFamily="50" charset="-128"/>
                <a:ea typeface="Meiryo UI" panose="020B0604030504040204" pitchFamily="50" charset="-128"/>
              </a:rPr>
              <a:t>出典：大阪府</a:t>
            </a:r>
            <a:r>
              <a:rPr kumimoji="1" lang="en-US" altLang="ja-JP" sz="1050" dirty="0">
                <a:solidFill>
                  <a:schemeClr val="tx1"/>
                </a:solidFill>
                <a:latin typeface="Meiryo UI" panose="020B0604030504040204" pitchFamily="50" charset="-128"/>
                <a:ea typeface="Meiryo UI" panose="020B0604030504040204" pitchFamily="50" charset="-128"/>
              </a:rPr>
              <a:t>HP</a:t>
            </a:r>
            <a:r>
              <a:rPr kumimoji="1" lang="ja-JP" altLang="en-US" sz="1050" dirty="0">
                <a:solidFill>
                  <a:schemeClr val="tx1"/>
                </a:solidFill>
                <a:latin typeface="Meiryo UI" panose="020B0604030504040204" pitchFamily="50" charset="-128"/>
                <a:ea typeface="Meiryo UI" panose="020B0604030504040204" pitchFamily="50" charset="-128"/>
              </a:rPr>
              <a:t>（補足）津波到達予想時間について</a:t>
            </a:r>
            <a:endParaRPr kumimoji="1" lang="en-US" altLang="ja-JP" sz="105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5617350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図 23">
            <a:extLst>
              <a:ext uri="{FF2B5EF4-FFF2-40B4-BE49-F238E27FC236}">
                <a16:creationId xmlns:a16="http://schemas.microsoft.com/office/drawing/2014/main" id="{36857968-F473-4A9C-95D7-88A92D441117}"/>
              </a:ext>
            </a:extLst>
          </p:cNvPr>
          <p:cNvPicPr>
            <a:picLocks noChangeAspect="1"/>
          </p:cNvPicPr>
          <p:nvPr/>
        </p:nvPicPr>
        <p:blipFill rotWithShape="1">
          <a:blip r:embed="rId2"/>
          <a:srcRect l="8864" t="12496" r="2831" b="15864"/>
          <a:stretch/>
        </p:blipFill>
        <p:spPr>
          <a:xfrm>
            <a:off x="6879112" y="2083755"/>
            <a:ext cx="2988000" cy="4156076"/>
          </a:xfrm>
          <a:prstGeom prst="rect">
            <a:avLst/>
          </a:prstGeom>
        </p:spPr>
      </p:pic>
      <p:pic>
        <p:nvPicPr>
          <p:cNvPr id="152" name="図 151">
            <a:extLst>
              <a:ext uri="{FF2B5EF4-FFF2-40B4-BE49-F238E27FC236}">
                <a16:creationId xmlns:a16="http://schemas.microsoft.com/office/drawing/2014/main" id="{CF292CEA-1F3E-4FE4-8D92-F8554B4B1DEF}"/>
              </a:ext>
            </a:extLst>
          </p:cNvPr>
          <p:cNvPicPr>
            <a:picLocks noChangeAspect="1"/>
          </p:cNvPicPr>
          <p:nvPr/>
        </p:nvPicPr>
        <p:blipFill rotWithShape="1">
          <a:blip r:embed="rId3"/>
          <a:srcRect t="5813"/>
          <a:stretch/>
        </p:blipFill>
        <p:spPr>
          <a:xfrm>
            <a:off x="1583719" y="2029283"/>
            <a:ext cx="3276000" cy="4347815"/>
          </a:xfrm>
          <a:prstGeom prst="rect">
            <a:avLst/>
          </a:prstGeom>
        </p:spPr>
      </p:pic>
      <p:sp>
        <p:nvSpPr>
          <p:cNvPr id="15" name="Text Box 9">
            <a:extLst>
              <a:ext uri="{FF2B5EF4-FFF2-40B4-BE49-F238E27FC236}">
                <a16:creationId xmlns:a16="http://schemas.microsoft.com/office/drawing/2014/main" id="{D316B296-F18C-4AFD-9928-B8F45CE2F8C2}"/>
              </a:ext>
            </a:extLst>
          </p:cNvPr>
          <p:cNvSpPr txBox="1">
            <a:spLocks noChangeArrowheads="1"/>
          </p:cNvSpPr>
          <p:nvPr/>
        </p:nvSpPr>
        <p:spPr bwMode="auto">
          <a:xfrm>
            <a:off x="74475" y="468901"/>
            <a:ext cx="9729092" cy="954107"/>
          </a:xfrm>
          <a:prstGeom prst="rect">
            <a:avLst/>
          </a:prstGeom>
          <a:solidFill>
            <a:schemeClr val="bg1"/>
          </a:solidFill>
          <a:ln w="9525">
            <a:solidFill>
              <a:schemeClr val="tx1"/>
            </a:solidFill>
            <a:miter lim="800000"/>
            <a:headEnd/>
            <a:tailEnd/>
          </a:ln>
        </p:spPr>
        <p:txBody>
          <a:bodyPr wrap="square">
            <a:spAutoFit/>
          </a:bodyPr>
          <a:lstStyle>
            <a:lvl1pPr marL="261938" indent="-1746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224009" indent="-149339" defTabSz="390997" fontAlgn="auto">
              <a:spcBef>
                <a:spcPct val="0"/>
              </a:spcBef>
              <a:spcAft>
                <a:spcPts val="0"/>
              </a:spcAft>
              <a:buFont typeface="Arial" panose="020B0604020202020204" pitchFamily="34" charset="0"/>
              <a:buChar char="•"/>
            </a:pPr>
            <a:r>
              <a:rPr lang="ja-JP" altLang="en-US" sz="1400" dirty="0"/>
              <a:t>平成</a:t>
            </a:r>
            <a:r>
              <a:rPr lang="en-US" altLang="ja-JP" sz="1400" dirty="0"/>
              <a:t>27</a:t>
            </a:r>
            <a:r>
              <a:rPr lang="ja-JP" altLang="en-US" sz="1400" dirty="0"/>
              <a:t>年３月に策定した「新・地震防災アクションプラン（地震</a:t>
            </a:r>
            <a:r>
              <a:rPr lang="en-US" altLang="ja-JP" sz="1400" dirty="0"/>
              <a:t>AP)</a:t>
            </a:r>
            <a:r>
              <a:rPr lang="ja-JP" altLang="en-US" sz="1400" dirty="0"/>
              <a:t>」に基づき、地震津波対策を推進し、令和５年度末には主たるハード対策である防潮堤の液状化対策が概成。</a:t>
            </a:r>
            <a:endParaRPr lang="en-US" altLang="ja-JP" sz="1400" dirty="0"/>
          </a:p>
          <a:p>
            <a:pPr marL="224009" indent="-149339" defTabSz="390997" fontAlgn="auto">
              <a:spcBef>
                <a:spcPct val="0"/>
              </a:spcBef>
              <a:spcAft>
                <a:spcPts val="0"/>
              </a:spcAft>
              <a:buFont typeface="Arial" panose="020B0604020202020204" pitchFamily="34" charset="0"/>
              <a:buChar char="•"/>
            </a:pPr>
            <a:r>
              <a:rPr lang="ja-JP" altLang="en-US" sz="1400" dirty="0"/>
              <a:t>地震津波対策の進捗状況に加え、国で検討している南海トラフ巨大地震の被害想定見直しの内容や、社会条件等の変化など、最新の知見やデータを活用し、津波浸水想定の見直しを行う。</a:t>
            </a:r>
          </a:p>
        </p:txBody>
      </p:sp>
      <p:graphicFrame>
        <p:nvGraphicFramePr>
          <p:cNvPr id="17" name="表 20">
            <a:extLst>
              <a:ext uri="{FF2B5EF4-FFF2-40B4-BE49-F238E27FC236}">
                <a16:creationId xmlns:a16="http://schemas.microsoft.com/office/drawing/2014/main" id="{63579EFB-F270-4E9A-AD3F-F59241FADB44}"/>
              </a:ext>
            </a:extLst>
          </p:cNvPr>
          <p:cNvGraphicFramePr>
            <a:graphicFrameLocks noGrp="1"/>
          </p:cNvGraphicFramePr>
          <p:nvPr>
            <p:extLst>
              <p:ext uri="{D42A27DB-BD31-4B8C-83A1-F6EECF244321}">
                <p14:modId xmlns:p14="http://schemas.microsoft.com/office/powerpoint/2010/main" val="2186998520"/>
              </p:ext>
            </p:extLst>
          </p:nvPr>
        </p:nvGraphicFramePr>
        <p:xfrm>
          <a:off x="193040" y="1805073"/>
          <a:ext cx="2255520" cy="1280160"/>
        </p:xfrm>
        <a:graphic>
          <a:graphicData uri="http://schemas.openxmlformats.org/drawingml/2006/table">
            <a:tbl>
              <a:tblPr firstRow="1" bandRow="1">
                <a:tableStyleId>{5C22544A-7EE6-4342-B048-85BDC9FD1C3A}</a:tableStyleId>
              </a:tblPr>
              <a:tblGrid>
                <a:gridCol w="563880">
                  <a:extLst>
                    <a:ext uri="{9D8B030D-6E8A-4147-A177-3AD203B41FA5}">
                      <a16:colId xmlns:a16="http://schemas.microsoft.com/office/drawing/2014/main" val="2602801345"/>
                    </a:ext>
                  </a:extLst>
                </a:gridCol>
                <a:gridCol w="792480">
                  <a:extLst>
                    <a:ext uri="{9D8B030D-6E8A-4147-A177-3AD203B41FA5}">
                      <a16:colId xmlns:a16="http://schemas.microsoft.com/office/drawing/2014/main" val="2414459917"/>
                    </a:ext>
                  </a:extLst>
                </a:gridCol>
                <a:gridCol w="449580">
                  <a:extLst>
                    <a:ext uri="{9D8B030D-6E8A-4147-A177-3AD203B41FA5}">
                      <a16:colId xmlns:a16="http://schemas.microsoft.com/office/drawing/2014/main" val="2987579087"/>
                    </a:ext>
                  </a:extLst>
                </a:gridCol>
                <a:gridCol w="449580">
                  <a:extLst>
                    <a:ext uri="{9D8B030D-6E8A-4147-A177-3AD203B41FA5}">
                      <a16:colId xmlns:a16="http://schemas.microsoft.com/office/drawing/2014/main" val="1386511598"/>
                    </a:ext>
                  </a:extLst>
                </a:gridCol>
              </a:tblGrid>
              <a:tr h="0">
                <a:tc>
                  <a:txBody>
                    <a:bodyPr/>
                    <a:lstStyle/>
                    <a:p>
                      <a:pPr algn="ctr"/>
                      <a:r>
                        <a:rPr kumimoji="1" lang="ja-JP" altLang="en-US" sz="900" dirty="0">
                          <a:latin typeface="Meiryo UI" panose="020B0604030504040204" pitchFamily="50" charset="-128"/>
                          <a:ea typeface="Meiryo UI" panose="020B0604030504040204" pitchFamily="50" charset="-128"/>
                        </a:rPr>
                        <a:t>条件</a:t>
                      </a:r>
                    </a:p>
                  </a:txBody>
                  <a:tcPr/>
                </a:tc>
                <a:tc>
                  <a:txBody>
                    <a:bodyPr/>
                    <a:lstStyle/>
                    <a:p>
                      <a:pPr algn="ctr"/>
                      <a:r>
                        <a:rPr kumimoji="1" lang="ja-JP" altLang="en-US" sz="900" dirty="0">
                          <a:latin typeface="Meiryo UI" panose="020B0604030504040204" pitchFamily="50" charset="-128"/>
                          <a:ea typeface="Meiryo UI" panose="020B0604030504040204" pitchFamily="50" charset="-128"/>
                        </a:rPr>
                        <a:t>防潮堤等</a:t>
                      </a:r>
                      <a:r>
                        <a:rPr kumimoji="1" lang="en-US" altLang="ja-JP" sz="900" dirty="0">
                          <a:latin typeface="Meiryo UI" panose="020B0604030504040204" pitchFamily="50" charset="-128"/>
                          <a:ea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900" dirty="0">
                          <a:latin typeface="Meiryo UI" panose="020B0604030504040204" pitchFamily="50" charset="-128"/>
                          <a:ea typeface="Meiryo UI" panose="020B0604030504040204" pitchFamily="50" charset="-128"/>
                        </a:rPr>
                        <a:t>水門</a:t>
                      </a:r>
                    </a:p>
                  </a:txBody>
                  <a:tcPr/>
                </a:tc>
                <a:tc>
                  <a:txBody>
                    <a:bodyPr/>
                    <a:lstStyle/>
                    <a:p>
                      <a:pPr algn="ctr"/>
                      <a:r>
                        <a:rPr kumimoji="1" lang="ja-JP" altLang="en-US" sz="900" dirty="0">
                          <a:latin typeface="Meiryo UI" panose="020B0604030504040204" pitchFamily="50" charset="-128"/>
                          <a:ea typeface="Meiryo UI" panose="020B0604030504040204" pitchFamily="50" charset="-128"/>
                        </a:rPr>
                        <a:t>鉄扉</a:t>
                      </a:r>
                    </a:p>
                  </a:txBody>
                  <a:tcPr/>
                </a:tc>
                <a:extLst>
                  <a:ext uri="{0D108BD9-81ED-4DB2-BD59-A6C34878D82A}">
                    <a16:rowId xmlns:a16="http://schemas.microsoft.com/office/drawing/2014/main" val="3913693445"/>
                  </a:ext>
                </a:extLst>
              </a:tr>
              <a:tr h="0">
                <a:tc>
                  <a:txBody>
                    <a:bodyPr/>
                    <a:lstStyle/>
                    <a:p>
                      <a:r>
                        <a:rPr kumimoji="1" lang="ja-JP" altLang="en-US" sz="900" dirty="0">
                          <a:latin typeface="Meiryo UI" panose="020B0604030504040204" pitchFamily="50" charset="-128"/>
                          <a:ea typeface="Meiryo UI" panose="020B0604030504040204" pitchFamily="50" charset="-128"/>
                        </a:rPr>
                        <a:t>条件１</a:t>
                      </a:r>
                    </a:p>
                  </a:txBody>
                  <a:tcPr anchor="ctr"/>
                </a:tc>
                <a:tc rowSpan="2">
                  <a:txBody>
                    <a:bodyPr/>
                    <a:lstStyle/>
                    <a:p>
                      <a:r>
                        <a:rPr kumimoji="1" lang="ja-JP" altLang="en-US" sz="900" dirty="0">
                          <a:latin typeface="Meiryo UI" panose="020B0604030504040204" pitchFamily="50" charset="-128"/>
                          <a:ea typeface="Meiryo UI" panose="020B0604030504040204" pitchFamily="50" charset="-128"/>
                        </a:rPr>
                        <a:t>地震時沈下</a:t>
                      </a:r>
                      <a:endParaRPr kumimoji="1" lang="en-US" altLang="ja-JP" sz="900" dirty="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考慮</a:t>
                      </a:r>
                    </a:p>
                  </a:txBody>
                  <a:tcPr anchor="ctr"/>
                </a:tc>
                <a:tc gridSpan="2">
                  <a:txBody>
                    <a:bodyPr/>
                    <a:lstStyle/>
                    <a:p>
                      <a:pPr algn="ctr"/>
                      <a:r>
                        <a:rPr kumimoji="1" lang="ja-JP" altLang="en-US" sz="900" dirty="0">
                          <a:solidFill>
                            <a:schemeClr val="tx1"/>
                          </a:solidFill>
                          <a:latin typeface="Meiryo UI" panose="020B0604030504040204" pitchFamily="50" charset="-128"/>
                          <a:ea typeface="Meiryo UI" panose="020B0604030504040204" pitchFamily="50" charset="-128"/>
                        </a:rPr>
                        <a:t>開放</a:t>
                      </a:r>
                    </a:p>
                  </a:txBody>
                  <a:tcPr anchor="ctr"/>
                </a:tc>
                <a:tc hMerge="1">
                  <a:txBody>
                    <a:bodyPr/>
                    <a:lstStyle/>
                    <a:p>
                      <a:pPr algn="ctr"/>
                      <a:endParaRPr kumimoji="1" lang="ja-JP" altLang="en-US" sz="11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769091511"/>
                  </a:ext>
                </a:extLst>
              </a:tr>
              <a:tr h="0">
                <a:tc>
                  <a:txBody>
                    <a:bodyPr/>
                    <a:lstStyle/>
                    <a:p>
                      <a:r>
                        <a:rPr kumimoji="1" lang="ja-JP" altLang="en-US" sz="900" dirty="0">
                          <a:latin typeface="Meiryo UI" panose="020B0604030504040204" pitchFamily="50" charset="-128"/>
                          <a:ea typeface="Meiryo UI" panose="020B0604030504040204" pitchFamily="50" charset="-128"/>
                        </a:rPr>
                        <a:t>条件２</a:t>
                      </a:r>
                    </a:p>
                  </a:txBody>
                  <a:tcPr anchor="ctr"/>
                </a:tc>
                <a:tc vMerge="1">
                  <a:txBody>
                    <a:bodyPr/>
                    <a:lstStyle/>
                    <a:p>
                      <a:endParaRPr kumimoji="1" lang="ja-JP" altLang="en-US" sz="1100">
                        <a:latin typeface="Meiryo UI" panose="020B0604030504040204" pitchFamily="50" charset="-128"/>
                        <a:ea typeface="Meiryo UI" panose="020B0604030504040204" pitchFamily="50" charset="-128"/>
                      </a:endParaRPr>
                    </a:p>
                  </a:txBody>
                  <a:tcPr/>
                </a:tc>
                <a:tc gridSpan="2">
                  <a:txBody>
                    <a:bodyPr/>
                    <a:lstStyle/>
                    <a:p>
                      <a:pPr algn="ctr"/>
                      <a:r>
                        <a:rPr kumimoji="1" lang="ja-JP" altLang="en-US" sz="900" dirty="0">
                          <a:solidFill>
                            <a:schemeClr val="tx1"/>
                          </a:solidFill>
                          <a:latin typeface="Meiryo UI" panose="020B0604030504040204" pitchFamily="50" charset="-128"/>
                          <a:ea typeface="Meiryo UI" panose="020B0604030504040204" pitchFamily="50" charset="-128"/>
                        </a:rPr>
                        <a:t>閉鎖</a:t>
                      </a:r>
                    </a:p>
                  </a:txBody>
                  <a:tcPr anchor="ctr"/>
                </a:tc>
                <a:tc hMerge="1">
                  <a:txBody>
                    <a:bodyPr/>
                    <a:lstStyle/>
                    <a:p>
                      <a:pPr algn="ctr"/>
                      <a:endParaRPr kumimoji="1" lang="ja-JP" altLang="en-US" sz="11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432224725"/>
                  </a:ext>
                </a:extLst>
              </a:tr>
              <a:tr h="182880">
                <a:tc>
                  <a:txBody>
                    <a:bodyPr/>
                    <a:lstStyle/>
                    <a:p>
                      <a:r>
                        <a:rPr kumimoji="1" lang="ja-JP" altLang="en-US" sz="900" dirty="0">
                          <a:latin typeface="Meiryo UI" panose="020B0604030504040204" pitchFamily="50" charset="-128"/>
                          <a:ea typeface="Meiryo UI" panose="020B0604030504040204" pitchFamily="50" charset="-128"/>
                        </a:rPr>
                        <a:t>条件３</a:t>
                      </a:r>
                    </a:p>
                  </a:txBody>
                  <a:tcPr anchor="ctr"/>
                </a:tc>
                <a:tc>
                  <a:txBody>
                    <a:bodyPr/>
                    <a:lstStyle/>
                    <a:p>
                      <a:r>
                        <a:rPr kumimoji="1" lang="ja-JP" altLang="en-US" sz="900" dirty="0">
                          <a:latin typeface="Meiryo UI" panose="020B0604030504040204" pitchFamily="50" charset="-128"/>
                          <a:ea typeface="Meiryo UI" panose="020B0604030504040204" pitchFamily="50" charset="-128"/>
                        </a:rPr>
                        <a:t>地震時沈下</a:t>
                      </a:r>
                      <a:endParaRPr kumimoji="1" lang="en-US" altLang="ja-JP" sz="900" dirty="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なし</a:t>
                      </a:r>
                    </a:p>
                  </a:txBody>
                  <a:tcPr anchor="ctr"/>
                </a:tc>
                <a:tc>
                  <a:txBody>
                    <a:bodyPr/>
                    <a:lstStyle/>
                    <a:p>
                      <a:r>
                        <a:rPr kumimoji="1" lang="ja-JP" altLang="en-US" sz="900" dirty="0">
                          <a:solidFill>
                            <a:schemeClr val="tx1"/>
                          </a:solidFill>
                          <a:latin typeface="Meiryo UI" panose="020B0604030504040204" pitchFamily="50" charset="-128"/>
                          <a:ea typeface="Meiryo UI" panose="020B0604030504040204" pitchFamily="50" charset="-128"/>
                        </a:rPr>
                        <a:t>開放</a:t>
                      </a:r>
                    </a:p>
                  </a:txBody>
                  <a:tcPr anchor="ctr"/>
                </a:tc>
                <a:tc>
                  <a:txBody>
                    <a:bodyPr/>
                    <a:lstStyle/>
                    <a:p>
                      <a:r>
                        <a:rPr kumimoji="1" lang="ja-JP" altLang="en-US" sz="900" dirty="0">
                          <a:solidFill>
                            <a:schemeClr val="tx1"/>
                          </a:solidFill>
                          <a:latin typeface="Meiryo UI" panose="020B0604030504040204" pitchFamily="50" charset="-128"/>
                          <a:ea typeface="Meiryo UI" panose="020B0604030504040204" pitchFamily="50" charset="-128"/>
                        </a:rPr>
                        <a:t>閉鎖</a:t>
                      </a:r>
                    </a:p>
                  </a:txBody>
                  <a:tcPr anchor="ctr"/>
                </a:tc>
                <a:extLst>
                  <a:ext uri="{0D108BD9-81ED-4DB2-BD59-A6C34878D82A}">
                    <a16:rowId xmlns:a16="http://schemas.microsoft.com/office/drawing/2014/main" val="2298524493"/>
                  </a:ext>
                </a:extLst>
              </a:tr>
              <a:tr h="182880">
                <a:tc gridSpan="4">
                  <a:txBody>
                    <a:bodyPr/>
                    <a:lstStyle/>
                    <a:p>
                      <a:r>
                        <a:rPr kumimoji="1" lang="ja-JP" altLang="en-US" sz="900" dirty="0">
                          <a:latin typeface="Meiryo UI" panose="020B0604030504040204" pitchFamily="50" charset="-128"/>
                          <a:ea typeface="Meiryo UI" panose="020B0604030504040204" pitchFamily="50" charset="-128"/>
                        </a:rPr>
                        <a:t>防潮堤は越流したら決壊させる</a:t>
                      </a:r>
                    </a:p>
                  </a:txBody>
                  <a:tcPr anchor="ctr"/>
                </a:tc>
                <a:tc hMerge="1">
                  <a:txBody>
                    <a:bodyPr/>
                    <a:lstStyle/>
                    <a:p>
                      <a:endParaRPr kumimoji="1" lang="ja-JP" altLang="en-US" sz="900" dirty="0">
                        <a:latin typeface="Meiryo UI" panose="020B0604030504040204" pitchFamily="50" charset="-128"/>
                        <a:ea typeface="Meiryo UI" panose="020B0604030504040204" pitchFamily="50" charset="-128"/>
                      </a:endParaRPr>
                    </a:p>
                  </a:txBody>
                  <a:tcPr anchor="ctr"/>
                </a:tc>
                <a:tc hMerge="1">
                  <a:txBody>
                    <a:bodyPr/>
                    <a:lstStyle/>
                    <a:p>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tc hMerge="1">
                  <a:txBody>
                    <a:bodyPr/>
                    <a:lstStyle/>
                    <a:p>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086674009"/>
                  </a:ext>
                </a:extLst>
              </a:tr>
            </a:tbl>
          </a:graphicData>
        </a:graphic>
      </p:graphicFrame>
      <p:sp>
        <p:nvSpPr>
          <p:cNvPr id="18" name="正方形/長方形 17">
            <a:extLst>
              <a:ext uri="{FF2B5EF4-FFF2-40B4-BE49-F238E27FC236}">
                <a16:creationId xmlns:a16="http://schemas.microsoft.com/office/drawing/2014/main" id="{F5D69225-211F-40F9-92A4-F7855FC55646}"/>
              </a:ext>
            </a:extLst>
          </p:cNvPr>
          <p:cNvSpPr/>
          <p:nvPr/>
        </p:nvSpPr>
        <p:spPr>
          <a:xfrm>
            <a:off x="303092" y="3544412"/>
            <a:ext cx="1647995" cy="333263"/>
          </a:xfrm>
          <a:prstGeom prst="rect">
            <a:avLst/>
          </a:prstGeom>
          <a:solidFill>
            <a:srgbClr val="99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100" dirty="0">
                <a:solidFill>
                  <a:schemeClr val="tx1"/>
                </a:solidFill>
                <a:latin typeface="Meiryo UI" panose="020B0604030504040204" pitchFamily="50" charset="-128"/>
                <a:ea typeface="Meiryo UI" panose="020B0604030504040204" pitchFamily="50" charset="-128"/>
              </a:rPr>
              <a:t>浸水面積　</a:t>
            </a:r>
            <a:r>
              <a:rPr kumimoji="1" lang="en-US" altLang="ja-JP" sz="1100" dirty="0">
                <a:solidFill>
                  <a:schemeClr val="tx1"/>
                </a:solidFill>
                <a:latin typeface="Meiryo UI" panose="020B0604030504040204" pitchFamily="50" charset="-128"/>
                <a:ea typeface="Meiryo UI" panose="020B0604030504040204" pitchFamily="50" charset="-128"/>
              </a:rPr>
              <a:t>11,072ha</a:t>
            </a:r>
          </a:p>
        </p:txBody>
      </p:sp>
      <p:sp>
        <p:nvSpPr>
          <p:cNvPr id="23" name="正方形/長方形 22">
            <a:extLst>
              <a:ext uri="{FF2B5EF4-FFF2-40B4-BE49-F238E27FC236}">
                <a16:creationId xmlns:a16="http://schemas.microsoft.com/office/drawing/2014/main" id="{F0F1B77B-7F64-49AF-B80D-09030EF528D0}"/>
              </a:ext>
            </a:extLst>
          </p:cNvPr>
          <p:cNvSpPr/>
          <p:nvPr/>
        </p:nvSpPr>
        <p:spPr>
          <a:xfrm>
            <a:off x="5885642" y="6308092"/>
            <a:ext cx="3358342" cy="4778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43450" lvl="1" indent="-171450">
              <a:buFont typeface="Meiryo UI" panose="020B0604030504040204" pitchFamily="50" charset="-128"/>
              <a:buChar char="※"/>
            </a:pPr>
            <a:r>
              <a:rPr kumimoji="1" lang="ja-JP" altLang="en-US" sz="1200" dirty="0">
                <a:solidFill>
                  <a:schemeClr val="tx1"/>
                </a:solidFill>
                <a:latin typeface="Meiryo UI" panose="020B0604030504040204" pitchFamily="50" charset="-128"/>
                <a:ea typeface="Meiryo UI" panose="020B0604030504040204" pitchFamily="50" charset="-128"/>
              </a:rPr>
              <a:t>「津波浸水想定」と「地震</a:t>
            </a:r>
            <a:r>
              <a:rPr kumimoji="1" lang="en-US" altLang="ja-JP" sz="1200" dirty="0">
                <a:solidFill>
                  <a:schemeClr val="tx1"/>
                </a:solidFill>
                <a:latin typeface="Meiryo UI" panose="020B0604030504040204" pitchFamily="50" charset="-128"/>
                <a:ea typeface="Meiryo UI" panose="020B0604030504040204" pitchFamily="50" charset="-128"/>
              </a:rPr>
              <a:t>AP</a:t>
            </a:r>
            <a:r>
              <a:rPr kumimoji="1" lang="ja-JP" altLang="en-US" sz="1200" dirty="0">
                <a:solidFill>
                  <a:schemeClr val="tx1"/>
                </a:solidFill>
                <a:latin typeface="Meiryo UI" panose="020B0604030504040204" pitchFamily="50" charset="-128"/>
                <a:ea typeface="Meiryo UI" panose="020B0604030504040204" pitchFamily="50" charset="-128"/>
              </a:rPr>
              <a:t>目標」の計算では、防潮堤や水門・鉄扉の構造物条件が異なる。</a:t>
            </a:r>
            <a:endParaRPr kumimoji="1" lang="en-US" altLang="ja-JP" sz="1200" dirty="0">
              <a:solidFill>
                <a:srgbClr val="FF0000"/>
              </a:solidFill>
              <a:latin typeface="Meiryo UI" panose="020B0604030504040204" pitchFamily="50" charset="-128"/>
              <a:ea typeface="Meiryo UI" panose="020B0604030504040204" pitchFamily="50" charset="-128"/>
            </a:endParaRPr>
          </a:p>
        </p:txBody>
      </p:sp>
      <p:graphicFrame>
        <p:nvGraphicFramePr>
          <p:cNvPr id="26" name="表 20">
            <a:extLst>
              <a:ext uri="{FF2B5EF4-FFF2-40B4-BE49-F238E27FC236}">
                <a16:creationId xmlns:a16="http://schemas.microsoft.com/office/drawing/2014/main" id="{A4FBB15F-1807-4443-AD97-A688E9FFE14E}"/>
              </a:ext>
            </a:extLst>
          </p:cNvPr>
          <p:cNvGraphicFramePr>
            <a:graphicFrameLocks noGrp="1"/>
          </p:cNvGraphicFramePr>
          <p:nvPr>
            <p:extLst>
              <p:ext uri="{D42A27DB-BD31-4B8C-83A1-F6EECF244321}">
                <p14:modId xmlns:p14="http://schemas.microsoft.com/office/powerpoint/2010/main" val="3478132059"/>
              </p:ext>
            </p:extLst>
          </p:nvPr>
        </p:nvGraphicFramePr>
        <p:xfrm>
          <a:off x="5539200" y="1825266"/>
          <a:ext cx="3024656" cy="822960"/>
        </p:xfrm>
        <a:graphic>
          <a:graphicData uri="http://schemas.openxmlformats.org/drawingml/2006/table">
            <a:tbl>
              <a:tblPr firstRow="1" bandRow="1">
                <a:tableStyleId>{5C22544A-7EE6-4342-B048-85BDC9FD1C3A}</a:tableStyleId>
              </a:tblPr>
              <a:tblGrid>
                <a:gridCol w="563880">
                  <a:extLst>
                    <a:ext uri="{9D8B030D-6E8A-4147-A177-3AD203B41FA5}">
                      <a16:colId xmlns:a16="http://schemas.microsoft.com/office/drawing/2014/main" val="2602801345"/>
                    </a:ext>
                  </a:extLst>
                </a:gridCol>
                <a:gridCol w="1478280">
                  <a:extLst>
                    <a:ext uri="{9D8B030D-6E8A-4147-A177-3AD203B41FA5}">
                      <a16:colId xmlns:a16="http://schemas.microsoft.com/office/drawing/2014/main" val="2414459917"/>
                    </a:ext>
                  </a:extLst>
                </a:gridCol>
                <a:gridCol w="449580">
                  <a:extLst>
                    <a:ext uri="{9D8B030D-6E8A-4147-A177-3AD203B41FA5}">
                      <a16:colId xmlns:a16="http://schemas.microsoft.com/office/drawing/2014/main" val="2987579087"/>
                    </a:ext>
                  </a:extLst>
                </a:gridCol>
                <a:gridCol w="532916">
                  <a:extLst>
                    <a:ext uri="{9D8B030D-6E8A-4147-A177-3AD203B41FA5}">
                      <a16:colId xmlns:a16="http://schemas.microsoft.com/office/drawing/2014/main" val="1386511598"/>
                    </a:ext>
                  </a:extLst>
                </a:gridCol>
              </a:tblGrid>
              <a:tr h="0">
                <a:tc>
                  <a:txBody>
                    <a:bodyPr/>
                    <a:lstStyle/>
                    <a:p>
                      <a:pPr algn="ctr"/>
                      <a:r>
                        <a:rPr kumimoji="1" lang="ja-JP" altLang="en-US" sz="900" dirty="0">
                          <a:latin typeface="Meiryo UI" panose="020B0604030504040204" pitchFamily="50" charset="-128"/>
                          <a:ea typeface="Meiryo UI" panose="020B0604030504040204" pitchFamily="50" charset="-128"/>
                        </a:rPr>
                        <a:t>条件</a:t>
                      </a:r>
                    </a:p>
                  </a:txBody>
                  <a:tcPr/>
                </a:tc>
                <a:tc>
                  <a:txBody>
                    <a:bodyPr/>
                    <a:lstStyle/>
                    <a:p>
                      <a:pPr algn="ctr"/>
                      <a:r>
                        <a:rPr kumimoji="1" lang="ja-JP" altLang="en-US" sz="900" dirty="0">
                          <a:latin typeface="Meiryo UI" panose="020B0604030504040204" pitchFamily="50" charset="-128"/>
                          <a:ea typeface="Meiryo UI" panose="020B0604030504040204" pitchFamily="50" charset="-128"/>
                        </a:rPr>
                        <a:t>防潮堤等</a:t>
                      </a:r>
                      <a:r>
                        <a:rPr kumimoji="1" lang="en-US" altLang="ja-JP" sz="900" dirty="0">
                          <a:latin typeface="Meiryo UI" panose="020B0604030504040204" pitchFamily="50" charset="-128"/>
                          <a:ea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900" dirty="0">
                          <a:latin typeface="Meiryo UI" panose="020B0604030504040204" pitchFamily="50" charset="-128"/>
                          <a:ea typeface="Meiryo UI" panose="020B0604030504040204" pitchFamily="50" charset="-128"/>
                        </a:rPr>
                        <a:t>水門</a:t>
                      </a:r>
                    </a:p>
                  </a:txBody>
                  <a:tcPr/>
                </a:tc>
                <a:tc>
                  <a:txBody>
                    <a:bodyPr/>
                    <a:lstStyle/>
                    <a:p>
                      <a:pPr algn="ctr"/>
                      <a:r>
                        <a:rPr kumimoji="1" lang="ja-JP" altLang="en-US" sz="900" dirty="0">
                          <a:latin typeface="Meiryo UI" panose="020B0604030504040204" pitchFamily="50" charset="-128"/>
                          <a:ea typeface="Meiryo UI" panose="020B0604030504040204" pitchFamily="50" charset="-128"/>
                        </a:rPr>
                        <a:t>鉄扉</a:t>
                      </a:r>
                    </a:p>
                  </a:txBody>
                  <a:tcPr/>
                </a:tc>
                <a:extLst>
                  <a:ext uri="{0D108BD9-81ED-4DB2-BD59-A6C34878D82A}">
                    <a16:rowId xmlns:a16="http://schemas.microsoft.com/office/drawing/2014/main" val="3913693445"/>
                  </a:ext>
                </a:extLst>
              </a:tr>
              <a:tr h="182880">
                <a:tc>
                  <a:txBody>
                    <a:bodyPr/>
                    <a:lstStyle/>
                    <a:p>
                      <a:r>
                        <a:rPr kumimoji="1" lang="ja-JP" altLang="en-US" sz="900" dirty="0">
                          <a:latin typeface="Meiryo UI" panose="020B0604030504040204" pitchFamily="50" charset="-128"/>
                          <a:ea typeface="Meiryo UI" panose="020B0604030504040204" pitchFamily="50" charset="-128"/>
                        </a:rPr>
                        <a:t>条件</a:t>
                      </a:r>
                    </a:p>
                  </a:txBody>
                  <a:tcPr anchor="ctr"/>
                </a:tc>
                <a:tc>
                  <a:txBody>
                    <a:bodyPr/>
                    <a:lstStyle/>
                    <a:p>
                      <a:r>
                        <a:rPr kumimoji="1" lang="ja-JP" altLang="en-US" sz="900" dirty="0">
                          <a:latin typeface="Meiryo UI" panose="020B0604030504040204" pitchFamily="50" charset="-128"/>
                          <a:ea typeface="Meiryo UI" panose="020B0604030504040204" pitchFamily="50" charset="-128"/>
                        </a:rPr>
                        <a:t>対策済み：</a:t>
                      </a:r>
                      <a:r>
                        <a:rPr kumimoji="1" lang="ja-JP" altLang="en-US" sz="900" dirty="0">
                          <a:solidFill>
                            <a:srgbClr val="FF0000"/>
                          </a:solidFill>
                          <a:latin typeface="Meiryo UI" panose="020B0604030504040204" pitchFamily="50" charset="-128"/>
                          <a:ea typeface="Meiryo UI" panose="020B0604030504040204" pitchFamily="50" charset="-128"/>
                        </a:rPr>
                        <a:t>沈下無し</a:t>
                      </a:r>
                      <a:endParaRPr kumimoji="1" lang="en-US" altLang="ja-JP" sz="900" dirty="0">
                        <a:solidFill>
                          <a:srgbClr val="FF0000"/>
                        </a:solidFill>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未対策：地震時沈下考慮</a:t>
                      </a:r>
                      <a:endParaRPr kumimoji="1" lang="en-US" altLang="ja-JP" sz="900" dirty="0">
                        <a:latin typeface="Meiryo UI" panose="020B0604030504040204" pitchFamily="50" charset="-128"/>
                        <a:ea typeface="Meiryo UI" panose="020B0604030504040204" pitchFamily="50" charset="-128"/>
                      </a:endParaRPr>
                    </a:p>
                  </a:txBody>
                  <a:tcPr anchor="ctr"/>
                </a:tc>
                <a:tc gridSpan="2">
                  <a:txBody>
                    <a:bodyPr/>
                    <a:lstStyle/>
                    <a:p>
                      <a:pPr algn="ctr"/>
                      <a:r>
                        <a:rPr kumimoji="1" lang="ja-JP" altLang="en-US" sz="900" dirty="0">
                          <a:solidFill>
                            <a:srgbClr val="FF0000"/>
                          </a:solidFill>
                          <a:latin typeface="Meiryo UI" panose="020B0604030504040204" pitchFamily="50" charset="-128"/>
                          <a:ea typeface="Meiryo UI" panose="020B0604030504040204" pitchFamily="50" charset="-128"/>
                        </a:rPr>
                        <a:t>全て閉鎖</a:t>
                      </a:r>
                    </a:p>
                  </a:txBody>
                  <a:tcPr anchor="ctr"/>
                </a:tc>
                <a:tc hMerge="1">
                  <a:txBody>
                    <a:bodyPr/>
                    <a:lstStyle/>
                    <a:p>
                      <a:r>
                        <a:rPr kumimoji="1" lang="ja-JP" altLang="en-US" sz="900" dirty="0">
                          <a:solidFill>
                            <a:schemeClr val="tx1"/>
                          </a:solidFill>
                          <a:latin typeface="Meiryo UI" panose="020B0604030504040204" pitchFamily="50" charset="-128"/>
                          <a:ea typeface="Meiryo UI" panose="020B0604030504040204" pitchFamily="50" charset="-128"/>
                        </a:rPr>
                        <a:t>閉鎖</a:t>
                      </a:r>
                    </a:p>
                  </a:txBody>
                  <a:tcPr anchor="ctr"/>
                </a:tc>
                <a:extLst>
                  <a:ext uri="{0D108BD9-81ED-4DB2-BD59-A6C34878D82A}">
                    <a16:rowId xmlns:a16="http://schemas.microsoft.com/office/drawing/2014/main" val="2298524493"/>
                  </a:ext>
                </a:extLst>
              </a:tr>
              <a:tr h="182880">
                <a:tc gridSpan="4">
                  <a:txBody>
                    <a:bodyPr/>
                    <a:lstStyle/>
                    <a:p>
                      <a:r>
                        <a:rPr kumimoji="1" lang="ja-JP" altLang="en-US" sz="900" dirty="0">
                          <a:latin typeface="Meiryo UI" panose="020B0604030504040204" pitchFamily="50" charset="-128"/>
                          <a:ea typeface="Meiryo UI" panose="020B0604030504040204" pitchFamily="50" charset="-128"/>
                        </a:rPr>
                        <a:t>防潮堤は越流しても決壊させない（越水のみ）</a:t>
                      </a:r>
                    </a:p>
                  </a:txBody>
                  <a:tcPr anchor="ctr"/>
                </a:tc>
                <a:tc hMerge="1">
                  <a:txBody>
                    <a:bodyPr/>
                    <a:lstStyle/>
                    <a:p>
                      <a:endParaRPr kumimoji="1" lang="en-US" altLang="ja-JP" sz="900" dirty="0">
                        <a:latin typeface="Meiryo UI" panose="020B0604030504040204" pitchFamily="50" charset="-128"/>
                        <a:ea typeface="Meiryo UI" panose="020B0604030504040204" pitchFamily="50" charset="-128"/>
                      </a:endParaRPr>
                    </a:p>
                  </a:txBody>
                  <a:tcPr anchor="ctr"/>
                </a:tc>
                <a:tc hMerge="1">
                  <a:txBody>
                    <a:bodyPr/>
                    <a:lstStyle/>
                    <a:p>
                      <a:pPr algn="ctr"/>
                      <a:endParaRPr kumimoji="1" lang="ja-JP" altLang="en-US" sz="900" dirty="0">
                        <a:solidFill>
                          <a:srgbClr val="FF0000"/>
                        </a:solidFill>
                        <a:latin typeface="Meiryo UI" panose="020B0604030504040204" pitchFamily="50" charset="-128"/>
                        <a:ea typeface="Meiryo UI" panose="020B0604030504040204" pitchFamily="50" charset="-128"/>
                      </a:endParaRPr>
                    </a:p>
                  </a:txBody>
                  <a:tcPr anchor="ctr"/>
                </a:tc>
                <a:tc hMerge="1">
                  <a:txBody>
                    <a:bodyPr/>
                    <a:lstStyle/>
                    <a:p>
                      <a:endParaRPr kumimoji="1" lang="ja-JP" altLang="en-US"/>
                    </a:p>
                  </a:txBody>
                  <a:tcPr/>
                </a:tc>
                <a:extLst>
                  <a:ext uri="{0D108BD9-81ED-4DB2-BD59-A6C34878D82A}">
                    <a16:rowId xmlns:a16="http://schemas.microsoft.com/office/drawing/2014/main" val="3156310371"/>
                  </a:ext>
                </a:extLst>
              </a:tr>
            </a:tbl>
          </a:graphicData>
        </a:graphic>
      </p:graphicFrame>
      <p:sp>
        <p:nvSpPr>
          <p:cNvPr id="2" name="矢印: 右 1">
            <a:extLst>
              <a:ext uri="{FF2B5EF4-FFF2-40B4-BE49-F238E27FC236}">
                <a16:creationId xmlns:a16="http://schemas.microsoft.com/office/drawing/2014/main" id="{3D817936-D20A-452D-A9E5-9E9C98197FF1}"/>
              </a:ext>
            </a:extLst>
          </p:cNvPr>
          <p:cNvSpPr/>
          <p:nvPr/>
        </p:nvSpPr>
        <p:spPr>
          <a:xfrm>
            <a:off x="4913551" y="3247137"/>
            <a:ext cx="606599" cy="7360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1F3E9342-E621-4DA9-85C9-B63D5F7FA0A2}"/>
              </a:ext>
            </a:extLst>
          </p:cNvPr>
          <p:cNvSpPr txBox="1"/>
          <p:nvPr/>
        </p:nvSpPr>
        <p:spPr>
          <a:xfrm>
            <a:off x="5587015" y="3384650"/>
            <a:ext cx="2320389" cy="1600438"/>
          </a:xfrm>
          <a:prstGeom prst="rect">
            <a:avLst/>
          </a:prstGeom>
          <a:noFill/>
          <a:ln>
            <a:solidFill>
              <a:schemeClr val="tx1"/>
            </a:solidFill>
          </a:ln>
        </p:spPr>
        <p:txBody>
          <a:bodyPr wrap="square" rtlCol="0">
            <a:spAutoFit/>
          </a:bodyPr>
          <a:lstStyle/>
          <a:p>
            <a:r>
              <a:rPr kumimoji="1" lang="en-US" altLang="ja-JP" sz="1400" dirty="0"/>
              <a:t>【</a:t>
            </a:r>
            <a:r>
              <a:rPr kumimoji="1" lang="ja-JP" altLang="en-US" sz="1400" dirty="0"/>
              <a:t>被害大幅減の主な効果</a:t>
            </a:r>
            <a:r>
              <a:rPr kumimoji="1" lang="en-US" altLang="ja-JP" sz="1400" dirty="0"/>
              <a:t>】</a:t>
            </a:r>
          </a:p>
          <a:p>
            <a:r>
              <a:rPr kumimoji="1" lang="ja-JP" altLang="en-US" sz="1400" dirty="0"/>
              <a:t>・防潮堤の液状化対策</a:t>
            </a:r>
            <a:endParaRPr kumimoji="1" lang="en-US" altLang="ja-JP" sz="1400" dirty="0"/>
          </a:p>
          <a:p>
            <a:r>
              <a:rPr kumimoji="1" lang="ja-JP" altLang="en-US" sz="1400" dirty="0"/>
              <a:t>　（淀川右岸など）</a:t>
            </a:r>
            <a:endParaRPr kumimoji="1" lang="en-US" altLang="ja-JP" sz="1400" dirty="0"/>
          </a:p>
          <a:p>
            <a:r>
              <a:rPr kumimoji="1" lang="ja-JP" altLang="en-US" sz="1400" dirty="0"/>
              <a:t>・水門・鉄扉の閉鎖</a:t>
            </a:r>
            <a:endParaRPr kumimoji="1" lang="en-US" altLang="ja-JP" sz="1400" dirty="0"/>
          </a:p>
          <a:p>
            <a:r>
              <a:rPr kumimoji="1" lang="ja-JP" altLang="en-US" sz="1400" dirty="0"/>
              <a:t>　（梅田などの河川上流）</a:t>
            </a:r>
            <a:endParaRPr kumimoji="1" lang="en-US" altLang="ja-JP" sz="1400" dirty="0"/>
          </a:p>
          <a:p>
            <a:r>
              <a:rPr kumimoji="1" lang="ja-JP" altLang="en-US" sz="1400" dirty="0"/>
              <a:t>・防潮堤の越流破堤無し</a:t>
            </a:r>
            <a:endParaRPr kumimoji="1" lang="en-US" altLang="ja-JP" sz="1400" dirty="0"/>
          </a:p>
          <a:p>
            <a:r>
              <a:rPr kumimoji="1" lang="ja-JP" altLang="en-US" sz="1400" dirty="0"/>
              <a:t>　（海岸、河川下流）</a:t>
            </a:r>
          </a:p>
        </p:txBody>
      </p:sp>
      <p:sp>
        <p:nvSpPr>
          <p:cNvPr id="31" name="正方形/長方形 30">
            <a:extLst>
              <a:ext uri="{FF2B5EF4-FFF2-40B4-BE49-F238E27FC236}">
                <a16:creationId xmlns:a16="http://schemas.microsoft.com/office/drawing/2014/main" id="{30D1A16B-976C-4FCD-988C-CA1B4B8AF352}"/>
              </a:ext>
            </a:extLst>
          </p:cNvPr>
          <p:cNvSpPr/>
          <p:nvPr/>
        </p:nvSpPr>
        <p:spPr>
          <a:xfrm>
            <a:off x="5656149" y="2843206"/>
            <a:ext cx="1647995" cy="309039"/>
          </a:xfrm>
          <a:prstGeom prst="rect">
            <a:avLst/>
          </a:prstGeom>
          <a:solidFill>
            <a:srgbClr val="99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100" dirty="0">
                <a:solidFill>
                  <a:schemeClr val="tx1"/>
                </a:solidFill>
                <a:latin typeface="Meiryo UI" panose="020B0604030504040204" pitchFamily="50" charset="-128"/>
                <a:ea typeface="Meiryo UI" panose="020B0604030504040204" pitchFamily="50" charset="-128"/>
              </a:rPr>
              <a:t>浸水面積　</a:t>
            </a:r>
            <a:r>
              <a:rPr kumimoji="1" lang="en-US" altLang="ja-JP" sz="1100" dirty="0">
                <a:solidFill>
                  <a:schemeClr val="tx1"/>
                </a:solidFill>
                <a:latin typeface="Meiryo UI" panose="020B0604030504040204" pitchFamily="50" charset="-128"/>
                <a:ea typeface="Meiryo UI" panose="020B0604030504040204" pitchFamily="50" charset="-128"/>
              </a:rPr>
              <a:t>5,259ha</a:t>
            </a:r>
          </a:p>
        </p:txBody>
      </p:sp>
      <p:sp>
        <p:nvSpPr>
          <p:cNvPr id="29" name="テキスト ボックス 28">
            <a:extLst>
              <a:ext uri="{FF2B5EF4-FFF2-40B4-BE49-F238E27FC236}">
                <a16:creationId xmlns:a16="http://schemas.microsoft.com/office/drawing/2014/main" id="{EA6C1902-140E-42BD-9A4C-F4B3F2AC4F29}"/>
              </a:ext>
            </a:extLst>
          </p:cNvPr>
          <p:cNvSpPr txBox="1"/>
          <p:nvPr/>
        </p:nvSpPr>
        <p:spPr>
          <a:xfrm>
            <a:off x="-41716" y="1426609"/>
            <a:ext cx="3244242" cy="360850"/>
          </a:xfrm>
          <a:prstGeom prst="rect">
            <a:avLst/>
          </a:prstGeom>
          <a:noFill/>
          <a:ln>
            <a:noFill/>
          </a:ln>
        </p:spPr>
        <p:txBody>
          <a:bodyPr wrap="square" tIns="72000" bIns="72000" rtlCol="0" anchor="t" anchorCtr="0">
            <a:spAutoFit/>
          </a:bodyPr>
          <a:lstStyle/>
          <a:p>
            <a:r>
              <a:rPr lang="ja-JP" altLang="en-US" sz="1400" b="1" dirty="0">
                <a:latin typeface="Meiryo UI" panose="020B0604030504040204" pitchFamily="50" charset="-128"/>
                <a:ea typeface="Meiryo UI" panose="020B0604030504040204" pitchFamily="50" charset="-128"/>
              </a:rPr>
              <a:t>●津波浸水想定（</a:t>
            </a:r>
            <a:r>
              <a:rPr lang="en-US" altLang="ja-JP" sz="1400" b="1" dirty="0">
                <a:latin typeface="Meiryo UI" panose="020B0604030504040204" pitchFamily="50" charset="-128"/>
                <a:ea typeface="Meiryo UI" panose="020B0604030504040204" pitchFamily="50" charset="-128"/>
              </a:rPr>
              <a:t>H25</a:t>
            </a:r>
            <a:r>
              <a:rPr lang="ja-JP" altLang="en-US" sz="1400" b="1" dirty="0">
                <a:latin typeface="Meiryo UI" panose="020B0604030504040204" pitchFamily="50" charset="-128"/>
                <a:ea typeface="Meiryo UI" panose="020B0604030504040204" pitchFamily="50" charset="-128"/>
              </a:rPr>
              <a:t>公表）</a:t>
            </a:r>
          </a:p>
        </p:txBody>
      </p:sp>
      <p:sp>
        <p:nvSpPr>
          <p:cNvPr id="30" name="テキスト ボックス 29">
            <a:extLst>
              <a:ext uri="{FF2B5EF4-FFF2-40B4-BE49-F238E27FC236}">
                <a16:creationId xmlns:a16="http://schemas.microsoft.com/office/drawing/2014/main" id="{CAF779A1-CCDA-4CFE-AE53-0BF68286052D}"/>
              </a:ext>
            </a:extLst>
          </p:cNvPr>
          <p:cNvSpPr txBox="1"/>
          <p:nvPr/>
        </p:nvSpPr>
        <p:spPr>
          <a:xfrm>
            <a:off x="5429406" y="1426609"/>
            <a:ext cx="3847597" cy="360850"/>
          </a:xfrm>
          <a:prstGeom prst="rect">
            <a:avLst/>
          </a:prstGeom>
          <a:noFill/>
          <a:ln>
            <a:noFill/>
          </a:ln>
        </p:spPr>
        <p:txBody>
          <a:bodyPr wrap="square" tIns="72000" bIns="72000" rtlCol="0" anchor="t" anchorCtr="0">
            <a:spAutoFit/>
          </a:bodyPr>
          <a:lstStyle/>
          <a:p>
            <a:r>
              <a:rPr lang="ja-JP" altLang="en-US" sz="1400" b="1" dirty="0">
                <a:latin typeface="Meiryo UI" panose="020B0604030504040204" pitchFamily="50" charset="-128"/>
                <a:ea typeface="Meiryo UI" panose="020B0604030504040204" pitchFamily="50" charset="-128"/>
              </a:rPr>
              <a:t>●地震</a:t>
            </a:r>
            <a:r>
              <a:rPr lang="en-US" altLang="ja-JP" sz="1400" b="1" dirty="0">
                <a:latin typeface="Meiryo UI" panose="020B0604030504040204" pitchFamily="50" charset="-128"/>
                <a:ea typeface="Meiryo UI" panose="020B0604030504040204" pitchFamily="50" charset="-128"/>
              </a:rPr>
              <a:t>AP</a:t>
            </a:r>
            <a:r>
              <a:rPr lang="ja-JP" altLang="en-US" sz="1400" b="1" dirty="0">
                <a:latin typeface="Meiryo UI" panose="020B0604030504040204" pitchFamily="50" charset="-128"/>
                <a:ea typeface="Meiryo UI" panose="020B0604030504040204" pitchFamily="50" charset="-128"/>
              </a:rPr>
              <a:t>の目標（</a:t>
            </a:r>
            <a:r>
              <a:rPr lang="en-US" altLang="ja-JP" sz="1400" b="1" dirty="0">
                <a:latin typeface="Meiryo UI" panose="020B0604030504040204" pitchFamily="50" charset="-128"/>
                <a:ea typeface="Meiryo UI" panose="020B0604030504040204" pitchFamily="50" charset="-128"/>
              </a:rPr>
              <a:t>R6</a:t>
            </a:r>
            <a:r>
              <a:rPr lang="ja-JP" altLang="en-US" sz="1400" b="1" dirty="0">
                <a:latin typeface="Meiryo UI" panose="020B0604030504040204" pitchFamily="50" charset="-128"/>
                <a:ea typeface="Meiryo UI" panose="020B0604030504040204" pitchFamily="50" charset="-128"/>
              </a:rPr>
              <a:t>年度末時点の想定）</a:t>
            </a:r>
          </a:p>
        </p:txBody>
      </p:sp>
      <p:sp>
        <p:nvSpPr>
          <p:cNvPr id="28" name="Rectangle 2">
            <a:extLst>
              <a:ext uri="{FF2B5EF4-FFF2-40B4-BE49-F238E27FC236}">
                <a16:creationId xmlns:a16="http://schemas.microsoft.com/office/drawing/2014/main" id="{4D25CE9E-9077-496D-8B87-D0DA7DA3BD62}"/>
              </a:ext>
            </a:extLst>
          </p:cNvPr>
          <p:cNvSpPr>
            <a:spLocks noChangeArrowheads="1"/>
          </p:cNvSpPr>
          <p:nvPr/>
        </p:nvSpPr>
        <p:spPr bwMode="auto">
          <a:xfrm>
            <a:off x="0" y="5446"/>
            <a:ext cx="9911966" cy="400110"/>
          </a:xfrm>
          <a:prstGeom prst="rect">
            <a:avLst/>
          </a:prstGeom>
          <a:gradFill rotWithShape="1">
            <a:gsLst>
              <a:gs pos="4000">
                <a:schemeClr val="tx1"/>
              </a:gs>
              <a:gs pos="32000">
                <a:srgbClr val="002060"/>
              </a:gs>
              <a:gs pos="100000">
                <a:schemeClr val="accent5">
                  <a:lumMod val="50000"/>
                </a:schemeClr>
              </a:gs>
            </a:gsLst>
            <a:path path="shape">
              <a:fillToRect l="50000" t="50000" r="50000" b="50000"/>
            </a:path>
          </a:gradFill>
          <a:ln w="9525">
            <a:noFill/>
            <a:miter lim="800000"/>
            <a:headEnd/>
            <a:tailEnd/>
          </a:ln>
        </p:spPr>
        <p:txBody>
          <a:bodyPr wrap="square" anchor="ctr">
            <a:spAutoFit/>
          </a:bodyPr>
          <a:lstStyle/>
          <a:p>
            <a:r>
              <a:rPr lang="ja-JP" altLang="en-US" sz="2000" b="1" dirty="0">
                <a:solidFill>
                  <a:srgbClr val="FFFFFF"/>
                </a:solidFill>
                <a:latin typeface="HG丸ｺﾞｼｯｸM-PRO" panose="020F0600000000000000" pitchFamily="50" charset="-128"/>
                <a:ea typeface="HG丸ｺﾞｼｯｸM-PRO" panose="020F0600000000000000" pitchFamily="50" charset="-128"/>
              </a:rPr>
              <a:t>津波浸水想定見直しの経緯</a:t>
            </a:r>
            <a:endParaRPr kumimoji="0" lang="en-US" altLang="ja-JP" sz="2000" b="1" dirty="0">
              <a:solidFill>
                <a:srgbClr val="FFFFFF"/>
              </a:solidFill>
              <a:latin typeface="HG丸ｺﾞｼｯｸM-PRO" panose="020F0600000000000000" pitchFamily="50" charset="-128"/>
              <a:ea typeface="HG丸ｺﾞｼｯｸM-PRO" panose="020F0600000000000000" pitchFamily="50" charset="-128"/>
            </a:endParaRPr>
          </a:p>
        </p:txBody>
      </p:sp>
      <p:sp>
        <p:nvSpPr>
          <p:cNvPr id="32" name="正方形/長方形 31">
            <a:extLst>
              <a:ext uri="{FF2B5EF4-FFF2-40B4-BE49-F238E27FC236}">
                <a16:creationId xmlns:a16="http://schemas.microsoft.com/office/drawing/2014/main" id="{EA85D603-DEEE-48E6-AE51-B38CC7647B9C}"/>
              </a:ext>
            </a:extLst>
          </p:cNvPr>
          <p:cNvSpPr/>
          <p:nvPr/>
        </p:nvSpPr>
        <p:spPr>
          <a:xfrm>
            <a:off x="136750" y="3070194"/>
            <a:ext cx="2664938" cy="1970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43450" lvl="1" indent="-171450">
              <a:buFont typeface="Meiryo UI" panose="020B0604030504040204" pitchFamily="50" charset="-128"/>
              <a:buChar char="※"/>
            </a:pPr>
            <a:r>
              <a:rPr kumimoji="1" lang="ja-JP" altLang="en-US" sz="1100" dirty="0">
                <a:solidFill>
                  <a:schemeClr val="tx1"/>
                </a:solidFill>
                <a:latin typeface="Meiryo UI" panose="020B0604030504040204" pitchFamily="50" charset="-128"/>
                <a:ea typeface="Meiryo UI" panose="020B0604030504040204" pitchFamily="50" charset="-128"/>
              </a:rPr>
              <a:t>３条件の重ね合わせ</a:t>
            </a:r>
            <a:endParaRPr kumimoji="1" lang="en-US" altLang="ja-JP" sz="1100" u="sng" dirty="0">
              <a:solidFill>
                <a:schemeClr val="tx1"/>
              </a:solidFill>
              <a:latin typeface="Meiryo UI" panose="020B0604030504040204" pitchFamily="50" charset="-128"/>
              <a:ea typeface="Meiryo UI" panose="020B0604030504040204" pitchFamily="50" charset="-128"/>
            </a:endParaRPr>
          </a:p>
        </p:txBody>
      </p:sp>
      <p:sp>
        <p:nvSpPr>
          <p:cNvPr id="34" name="スライド番号プレースホルダ 5">
            <a:extLst>
              <a:ext uri="{FF2B5EF4-FFF2-40B4-BE49-F238E27FC236}">
                <a16:creationId xmlns:a16="http://schemas.microsoft.com/office/drawing/2014/main" id="{4A8FFE13-5A39-4B03-9CDB-2018266CDEF0}"/>
              </a:ext>
            </a:extLst>
          </p:cNvPr>
          <p:cNvSpPr txBox="1">
            <a:spLocks noGrp="1"/>
          </p:cNvSpPr>
          <p:nvPr/>
        </p:nvSpPr>
        <p:spPr bwMode="auto">
          <a:xfrm>
            <a:off x="9430273" y="6400800"/>
            <a:ext cx="485775" cy="457200"/>
          </a:xfrm>
          <a:prstGeom prst="rect">
            <a:avLst/>
          </a:prstGeom>
          <a:noFill/>
          <a:ln>
            <a:noFill/>
          </a:ln>
        </p:spPr>
        <p:txBody>
          <a:bodyPr lIns="95770" tIns="47886" rIns="95770" bIns="47886" anchor="b"/>
          <a:lstStyle>
            <a:lvl1pPr defTabSz="1279525">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defTabSz="1279525">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defTabSz="1279525">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defTabSz="1279525">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defTabSz="1279525">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defRPr/>
            </a:pPr>
            <a:fld id="{66B21DE1-8D1C-4498-933C-FFE4E3FC72F1}" type="slidenum">
              <a:rPr kumimoji="0" lang="en-US" altLang="ja-JP" sz="1600" b="1" smtClean="0">
                <a:effectLst>
                  <a:outerShdw blurRad="38100" dist="38100" dir="2700000" algn="tl">
                    <a:srgbClr val="C0C0C0"/>
                  </a:outerShdw>
                </a:effectLst>
                <a:latin typeface="ＭＳ ゴシック" panose="020B0609070205080204" pitchFamily="49" charset="-128"/>
                <a:ea typeface="ＭＳ ゴシック" panose="020B0609070205080204" pitchFamily="49" charset="-128"/>
              </a:rPr>
              <a:pPr algn="r" eaLnBrk="1" hangingPunct="1">
                <a:spcBef>
                  <a:spcPct val="0"/>
                </a:spcBef>
                <a:buFontTx/>
                <a:buNone/>
                <a:defRPr/>
              </a:pPr>
              <a:t>4</a:t>
            </a:fld>
            <a:endParaRPr kumimoji="0" lang="en-US" altLang="ja-JP" sz="1600" b="1" dirty="0">
              <a:effectLst>
                <a:outerShdw blurRad="38100" dist="38100" dir="2700000" algn="tl">
                  <a:srgbClr val="C0C0C0"/>
                </a:outerShdw>
              </a:effectLst>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3678690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9">
            <a:extLst>
              <a:ext uri="{FF2B5EF4-FFF2-40B4-BE49-F238E27FC236}">
                <a16:creationId xmlns:a16="http://schemas.microsoft.com/office/drawing/2014/main" id="{D316B296-F18C-4AFD-9928-B8F45CE2F8C2}"/>
              </a:ext>
            </a:extLst>
          </p:cNvPr>
          <p:cNvSpPr txBox="1">
            <a:spLocks noChangeArrowheads="1"/>
          </p:cNvSpPr>
          <p:nvPr/>
        </p:nvSpPr>
        <p:spPr bwMode="auto">
          <a:xfrm>
            <a:off x="74475" y="468901"/>
            <a:ext cx="9729092" cy="738664"/>
          </a:xfrm>
          <a:prstGeom prst="rect">
            <a:avLst/>
          </a:prstGeom>
          <a:solidFill>
            <a:schemeClr val="bg1"/>
          </a:solidFill>
          <a:ln w="9525">
            <a:solidFill>
              <a:schemeClr val="tx1"/>
            </a:solidFill>
            <a:miter lim="800000"/>
            <a:headEnd/>
            <a:tailEnd/>
          </a:ln>
        </p:spPr>
        <p:txBody>
          <a:bodyPr wrap="square">
            <a:spAutoFit/>
          </a:bodyPr>
          <a:lstStyle>
            <a:lvl1pPr marL="261938" indent="-1746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224009" indent="-149339" defTabSz="390997" fontAlgn="auto">
              <a:spcBef>
                <a:spcPct val="0"/>
              </a:spcBef>
              <a:spcAft>
                <a:spcPts val="0"/>
              </a:spcAft>
              <a:buFont typeface="Arial" panose="020B0604020202020204" pitchFamily="34" charset="0"/>
              <a:buChar char="•"/>
            </a:pPr>
            <a:r>
              <a:rPr lang="ja-JP" altLang="en-US" sz="1400" dirty="0"/>
              <a:t>津波浸水計算は、津波浸水想定の設定の手引き（国土交通省　</a:t>
            </a:r>
            <a:r>
              <a:rPr lang="en-US" altLang="ja-JP" sz="1400" dirty="0"/>
              <a:t>2023</a:t>
            </a:r>
            <a:r>
              <a:rPr lang="ja-JP" altLang="en-US" sz="1400" dirty="0"/>
              <a:t>年４月）に基づき実施する。</a:t>
            </a:r>
          </a:p>
          <a:p>
            <a:pPr marL="224009" indent="-149339" defTabSz="390997" fontAlgn="auto">
              <a:spcBef>
                <a:spcPct val="0"/>
              </a:spcBef>
              <a:spcAft>
                <a:spcPts val="0"/>
              </a:spcAft>
              <a:buFont typeface="Arial" panose="020B0604020202020204" pitchFamily="34" charset="0"/>
              <a:buChar char="•"/>
            </a:pPr>
            <a:r>
              <a:rPr lang="ja-JP" altLang="en-US" sz="1400" dirty="0"/>
              <a:t>手順としては①最大クラスの津波の設定、②計算条件の設定を実施し、それに基づき、③津波浸水シミュレーション、④浸水の区域及び水深の出力、の手順で実施する。</a:t>
            </a:r>
          </a:p>
        </p:txBody>
      </p:sp>
      <p:sp>
        <p:nvSpPr>
          <p:cNvPr id="28" name="Rectangle 2">
            <a:extLst>
              <a:ext uri="{FF2B5EF4-FFF2-40B4-BE49-F238E27FC236}">
                <a16:creationId xmlns:a16="http://schemas.microsoft.com/office/drawing/2014/main" id="{4D25CE9E-9077-496D-8B87-D0DA7DA3BD62}"/>
              </a:ext>
            </a:extLst>
          </p:cNvPr>
          <p:cNvSpPr>
            <a:spLocks noChangeArrowheads="1"/>
          </p:cNvSpPr>
          <p:nvPr/>
        </p:nvSpPr>
        <p:spPr bwMode="auto">
          <a:xfrm>
            <a:off x="0" y="5446"/>
            <a:ext cx="9911966" cy="400110"/>
          </a:xfrm>
          <a:prstGeom prst="rect">
            <a:avLst/>
          </a:prstGeom>
          <a:gradFill rotWithShape="1">
            <a:gsLst>
              <a:gs pos="4000">
                <a:schemeClr val="tx1"/>
              </a:gs>
              <a:gs pos="32000">
                <a:srgbClr val="002060"/>
              </a:gs>
              <a:gs pos="100000">
                <a:schemeClr val="accent5">
                  <a:lumMod val="50000"/>
                </a:schemeClr>
              </a:gs>
            </a:gsLst>
            <a:path path="shape">
              <a:fillToRect l="50000" t="50000" r="50000" b="50000"/>
            </a:path>
          </a:gradFill>
          <a:ln w="9525">
            <a:noFill/>
            <a:miter lim="800000"/>
            <a:headEnd/>
            <a:tailEnd/>
          </a:ln>
        </p:spPr>
        <p:txBody>
          <a:bodyPr wrap="square" anchor="ctr">
            <a:spAutoFit/>
          </a:bodyPr>
          <a:lstStyle/>
          <a:p>
            <a:r>
              <a:rPr kumimoji="0" lang="ja-JP" altLang="en-US" sz="2000" b="1" dirty="0">
                <a:solidFill>
                  <a:srgbClr val="FFFFFF"/>
                </a:solidFill>
                <a:latin typeface="HG丸ｺﾞｼｯｸM-PRO" panose="020F0600000000000000" pitchFamily="50" charset="-128"/>
                <a:ea typeface="HG丸ｺﾞｼｯｸM-PRO" panose="020F0600000000000000" pitchFamily="50" charset="-128"/>
              </a:rPr>
              <a:t>津波浸水想定の計算条件</a:t>
            </a:r>
          </a:p>
        </p:txBody>
      </p:sp>
      <p:sp>
        <p:nvSpPr>
          <p:cNvPr id="6" name="テキスト ボックス 5">
            <a:extLst>
              <a:ext uri="{FF2B5EF4-FFF2-40B4-BE49-F238E27FC236}">
                <a16:creationId xmlns:a16="http://schemas.microsoft.com/office/drawing/2014/main" id="{97C9FB32-B18B-4CE1-AB3D-58DC2567AC9B}"/>
              </a:ext>
            </a:extLst>
          </p:cNvPr>
          <p:cNvSpPr txBox="1"/>
          <p:nvPr/>
        </p:nvSpPr>
        <p:spPr>
          <a:xfrm>
            <a:off x="5248379" y="5429999"/>
            <a:ext cx="2277821" cy="369332"/>
          </a:xfrm>
          <a:prstGeom prst="rect">
            <a:avLst/>
          </a:prstGeom>
          <a:noFill/>
        </p:spPr>
        <p:txBody>
          <a:bodyPr wrap="square" rtlCol="0">
            <a:spAutoFit/>
          </a:bodyPr>
          <a:lstStyle/>
          <a:p>
            <a:pPr algn="ctr" fontAlgn="base">
              <a:spcBef>
                <a:spcPct val="0"/>
              </a:spcBef>
              <a:spcAft>
                <a:spcPct val="0"/>
              </a:spcAft>
            </a:pPr>
            <a:r>
              <a:rPr kumimoji="1" lang="ja-JP" altLang="en-US" b="1" dirty="0">
                <a:latin typeface="+mn-ea"/>
              </a:rPr>
              <a:t>津波浸水想定</a:t>
            </a:r>
            <a:endParaRPr kumimoji="1" lang="en-US" altLang="ja-JP" b="1" dirty="0">
              <a:latin typeface="+mn-ea"/>
            </a:endParaRPr>
          </a:p>
        </p:txBody>
      </p:sp>
      <p:sp>
        <p:nvSpPr>
          <p:cNvPr id="7" name="正方形/長方形 6">
            <a:extLst>
              <a:ext uri="{FF2B5EF4-FFF2-40B4-BE49-F238E27FC236}">
                <a16:creationId xmlns:a16="http://schemas.microsoft.com/office/drawing/2014/main" id="{C2C3EE7B-D8E3-4E96-B9B2-B268009825FA}"/>
              </a:ext>
            </a:extLst>
          </p:cNvPr>
          <p:cNvSpPr/>
          <p:nvPr/>
        </p:nvSpPr>
        <p:spPr>
          <a:xfrm>
            <a:off x="4733914" y="2110840"/>
            <a:ext cx="3306750" cy="1418400"/>
          </a:xfrm>
          <a:prstGeom prst="rect">
            <a:avLst/>
          </a:prstGeom>
          <a:ln w="28575">
            <a:solidFill>
              <a:srgbClr val="FF0000"/>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D85E1AF9-8921-4256-B880-6EA6531A6D70}"/>
              </a:ext>
            </a:extLst>
          </p:cNvPr>
          <p:cNvSpPr txBox="1"/>
          <p:nvPr/>
        </p:nvSpPr>
        <p:spPr>
          <a:xfrm>
            <a:off x="5936783" y="1819197"/>
            <a:ext cx="2522065" cy="276999"/>
          </a:xfrm>
          <a:prstGeom prst="rect">
            <a:avLst/>
          </a:prstGeom>
          <a:noFill/>
        </p:spPr>
        <p:txBody>
          <a:bodyPr wrap="square" rtlCol="0">
            <a:spAutoFit/>
          </a:bodyPr>
          <a:lstStyle/>
          <a:p>
            <a:pPr algn="ctr"/>
            <a:r>
              <a:rPr lang="ja-JP" altLang="en-US" sz="1200" dirty="0">
                <a:solidFill>
                  <a:srgbClr val="FF0000"/>
                </a:solidFill>
              </a:rPr>
              <a:t>第３回部会での説明内容</a:t>
            </a:r>
          </a:p>
        </p:txBody>
      </p:sp>
      <p:sp>
        <p:nvSpPr>
          <p:cNvPr id="9" name="テキスト ボックス 8">
            <a:extLst>
              <a:ext uri="{FF2B5EF4-FFF2-40B4-BE49-F238E27FC236}">
                <a16:creationId xmlns:a16="http://schemas.microsoft.com/office/drawing/2014/main" id="{AC245944-8D4E-4042-B6D9-F8986EFBCA29}"/>
              </a:ext>
            </a:extLst>
          </p:cNvPr>
          <p:cNvSpPr txBox="1"/>
          <p:nvPr/>
        </p:nvSpPr>
        <p:spPr>
          <a:xfrm>
            <a:off x="4878526" y="2264983"/>
            <a:ext cx="3017526" cy="369332"/>
          </a:xfrm>
          <a:prstGeom prst="rect">
            <a:avLst/>
          </a:prstGeom>
          <a:noFill/>
          <a:ln w="15875">
            <a:solidFill>
              <a:schemeClr val="tx1"/>
            </a:solidFill>
          </a:ln>
        </p:spPr>
        <p:txBody>
          <a:bodyPr wrap="square" rtlCol="0">
            <a:spAutoFit/>
          </a:bodyPr>
          <a:lstStyle/>
          <a:p>
            <a:r>
              <a:rPr kumimoji="1" lang="ja-JP" altLang="en-US" dirty="0"/>
              <a:t>①最大クラスの津波の設定</a:t>
            </a:r>
          </a:p>
        </p:txBody>
      </p:sp>
      <p:sp>
        <p:nvSpPr>
          <p:cNvPr id="10" name="テキスト ボックス 9">
            <a:extLst>
              <a:ext uri="{FF2B5EF4-FFF2-40B4-BE49-F238E27FC236}">
                <a16:creationId xmlns:a16="http://schemas.microsoft.com/office/drawing/2014/main" id="{88E0D828-89AE-4FBE-9262-006CCCA47072}"/>
              </a:ext>
            </a:extLst>
          </p:cNvPr>
          <p:cNvSpPr txBox="1"/>
          <p:nvPr/>
        </p:nvSpPr>
        <p:spPr>
          <a:xfrm>
            <a:off x="5010289" y="3016369"/>
            <a:ext cx="2754000" cy="369332"/>
          </a:xfrm>
          <a:prstGeom prst="rect">
            <a:avLst/>
          </a:prstGeom>
          <a:noFill/>
          <a:ln w="15875">
            <a:solidFill>
              <a:schemeClr val="tx1"/>
            </a:solidFill>
          </a:ln>
        </p:spPr>
        <p:txBody>
          <a:bodyPr wrap="square" rtlCol="0">
            <a:spAutoFit/>
          </a:bodyPr>
          <a:lstStyle/>
          <a:p>
            <a:pPr algn="ctr"/>
            <a:r>
              <a:rPr kumimoji="1" lang="ja-JP" altLang="en-US" dirty="0"/>
              <a:t>②計算条件の設定</a:t>
            </a:r>
          </a:p>
        </p:txBody>
      </p:sp>
      <p:sp>
        <p:nvSpPr>
          <p:cNvPr id="11" name="テキスト ボックス 10">
            <a:extLst>
              <a:ext uri="{FF2B5EF4-FFF2-40B4-BE49-F238E27FC236}">
                <a16:creationId xmlns:a16="http://schemas.microsoft.com/office/drawing/2014/main" id="{60CB5532-1C30-4C4A-A556-E5A8B77D855D}"/>
              </a:ext>
            </a:extLst>
          </p:cNvPr>
          <p:cNvSpPr txBox="1"/>
          <p:nvPr/>
        </p:nvSpPr>
        <p:spPr>
          <a:xfrm>
            <a:off x="4298394" y="3767757"/>
            <a:ext cx="4177793" cy="646331"/>
          </a:xfrm>
          <a:prstGeom prst="rect">
            <a:avLst/>
          </a:prstGeom>
          <a:noFill/>
          <a:ln w="15875">
            <a:solidFill>
              <a:schemeClr val="tx1"/>
            </a:solidFill>
          </a:ln>
        </p:spPr>
        <p:txBody>
          <a:bodyPr wrap="square" rtlCol="0">
            <a:spAutoFit/>
          </a:bodyPr>
          <a:lstStyle/>
          <a:p>
            <a:pPr algn="ctr"/>
            <a:r>
              <a:rPr kumimoji="1" lang="ja-JP" altLang="en-US" dirty="0"/>
              <a:t>③津波浸水シミュレーション</a:t>
            </a:r>
            <a:endParaRPr kumimoji="1" lang="en-US" altLang="ja-JP" dirty="0"/>
          </a:p>
          <a:p>
            <a:pPr algn="ctr"/>
            <a:r>
              <a:rPr kumimoji="1" lang="ja-JP" altLang="en-US" dirty="0"/>
              <a:t>（津波の発生～伝播～到達～遡上）</a:t>
            </a:r>
          </a:p>
        </p:txBody>
      </p:sp>
      <p:sp>
        <p:nvSpPr>
          <p:cNvPr id="12" name="テキスト ボックス 11">
            <a:extLst>
              <a:ext uri="{FF2B5EF4-FFF2-40B4-BE49-F238E27FC236}">
                <a16:creationId xmlns:a16="http://schemas.microsoft.com/office/drawing/2014/main" id="{EECCEDA7-51AA-48BE-AAA0-57F41C293D44}"/>
              </a:ext>
            </a:extLst>
          </p:cNvPr>
          <p:cNvSpPr txBox="1"/>
          <p:nvPr/>
        </p:nvSpPr>
        <p:spPr>
          <a:xfrm>
            <a:off x="4679808" y="4796141"/>
            <a:ext cx="3414965" cy="369332"/>
          </a:xfrm>
          <a:prstGeom prst="rect">
            <a:avLst/>
          </a:prstGeom>
          <a:noFill/>
          <a:ln w="15875">
            <a:solidFill>
              <a:schemeClr val="tx1"/>
            </a:solidFill>
          </a:ln>
        </p:spPr>
        <p:txBody>
          <a:bodyPr wrap="square" rtlCol="0">
            <a:spAutoFit/>
          </a:bodyPr>
          <a:lstStyle/>
          <a:p>
            <a:pPr algn="ctr"/>
            <a:r>
              <a:rPr kumimoji="1" lang="ja-JP" altLang="en-US" dirty="0"/>
              <a:t>④浸水の区域及び水深の出力</a:t>
            </a:r>
          </a:p>
        </p:txBody>
      </p:sp>
      <p:cxnSp>
        <p:nvCxnSpPr>
          <p:cNvPr id="13" name="直線矢印コネクタ 12">
            <a:extLst>
              <a:ext uri="{FF2B5EF4-FFF2-40B4-BE49-F238E27FC236}">
                <a16:creationId xmlns:a16="http://schemas.microsoft.com/office/drawing/2014/main" id="{30982619-8E82-43A0-A657-D8F46A426A4F}"/>
              </a:ext>
            </a:extLst>
          </p:cNvPr>
          <p:cNvCxnSpPr>
            <a:cxnSpLocks/>
          </p:cNvCxnSpPr>
          <p:nvPr/>
        </p:nvCxnSpPr>
        <p:spPr>
          <a:xfrm>
            <a:off x="6387289" y="2634315"/>
            <a:ext cx="0" cy="38205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D3445A82-DA11-45F1-926D-AF0C9817C467}"/>
              </a:ext>
            </a:extLst>
          </p:cNvPr>
          <p:cNvCxnSpPr>
            <a:cxnSpLocks/>
          </p:cNvCxnSpPr>
          <p:nvPr/>
        </p:nvCxnSpPr>
        <p:spPr>
          <a:xfrm>
            <a:off x="6387290" y="3385702"/>
            <a:ext cx="1" cy="38205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a:extLst>
              <a:ext uri="{FF2B5EF4-FFF2-40B4-BE49-F238E27FC236}">
                <a16:creationId xmlns:a16="http://schemas.microsoft.com/office/drawing/2014/main" id="{3A9580E5-5D20-48FE-AE3E-102C7CAA8822}"/>
              </a:ext>
            </a:extLst>
          </p:cNvPr>
          <p:cNvCxnSpPr>
            <a:cxnSpLocks/>
          </p:cNvCxnSpPr>
          <p:nvPr/>
        </p:nvCxnSpPr>
        <p:spPr>
          <a:xfrm>
            <a:off x="6387289" y="4414087"/>
            <a:ext cx="0" cy="38205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角丸四角形 73">
            <a:extLst>
              <a:ext uri="{FF2B5EF4-FFF2-40B4-BE49-F238E27FC236}">
                <a16:creationId xmlns:a16="http://schemas.microsoft.com/office/drawing/2014/main" id="{92A0D969-18FB-4D68-898A-52F61310FA0D}"/>
              </a:ext>
            </a:extLst>
          </p:cNvPr>
          <p:cNvSpPr/>
          <p:nvPr/>
        </p:nvSpPr>
        <p:spPr>
          <a:xfrm>
            <a:off x="5106143" y="1629021"/>
            <a:ext cx="2913154" cy="45719"/>
          </a:xfrm>
          <a:prstGeom prst="roundRect">
            <a:avLst>
              <a:gd name="adj" fmla="val 2313"/>
            </a:avLst>
          </a:prstGeom>
          <a:gradFill flip="none" rotWithShape="1">
            <a:gsLst>
              <a:gs pos="100000">
                <a:schemeClr val="accent1">
                  <a:lumMod val="5000"/>
                  <a:lumOff val="95000"/>
                </a:schemeClr>
              </a:gs>
              <a:gs pos="79000">
                <a:srgbClr val="A9CBE9"/>
              </a:gs>
              <a:gs pos="0">
                <a:schemeClr val="accent1">
                  <a:lumMod val="60000"/>
                  <a:lumOff val="40000"/>
                </a:schemeClr>
              </a:gs>
              <a:gs pos="100000">
                <a:schemeClr val="accent1">
                  <a:lumMod val="30000"/>
                  <a:lumOff val="70000"/>
                </a:schemeClr>
              </a:gs>
            </a:gsLst>
            <a:lin ang="0" scaled="1"/>
            <a:tileRect/>
          </a:gradFill>
          <a:ln w="6350">
            <a:noFill/>
          </a:ln>
        </p:spPr>
        <p:style>
          <a:lnRef idx="2">
            <a:schemeClr val="accent1"/>
          </a:lnRef>
          <a:fillRef idx="1">
            <a:schemeClr val="lt1"/>
          </a:fillRef>
          <a:effectRef idx="0">
            <a:schemeClr val="accent1"/>
          </a:effectRef>
          <a:fontRef idx="minor">
            <a:schemeClr val="dk1"/>
          </a:fontRef>
        </p:style>
        <p:txBody>
          <a:bodyPr lIns="0" tIns="0" rIns="0" bIns="0" rtlCol="0" anchor="b" anchorCtr="0"/>
          <a:lstStyle/>
          <a:p>
            <a:r>
              <a:rPr kumimoji="1" lang="ja-JP" altLang="en-US" sz="1400" b="1" dirty="0">
                <a:solidFill>
                  <a:schemeClr val="tx1"/>
                </a:solidFill>
                <a:latin typeface="Meiryo UI" panose="020B0604030504040204" pitchFamily="50" charset="-128"/>
                <a:ea typeface="Meiryo UI" panose="020B0604030504040204" pitchFamily="50" charset="-128"/>
              </a:rPr>
              <a:t>津波浸水想定手順</a:t>
            </a:r>
            <a:endParaRPr kumimoji="1" lang="en-US" altLang="ja-JP" sz="1400" b="1" dirty="0">
              <a:solidFill>
                <a:schemeClr val="tx1"/>
              </a:solidFill>
              <a:latin typeface="Meiryo UI" panose="020B0604030504040204" pitchFamily="50" charset="-128"/>
              <a:ea typeface="Meiryo UI" panose="020B0604030504040204" pitchFamily="50" charset="-128"/>
            </a:endParaRPr>
          </a:p>
        </p:txBody>
      </p:sp>
      <p:cxnSp>
        <p:nvCxnSpPr>
          <p:cNvPr id="23" name="直線矢印コネクタ 22">
            <a:extLst>
              <a:ext uri="{FF2B5EF4-FFF2-40B4-BE49-F238E27FC236}">
                <a16:creationId xmlns:a16="http://schemas.microsoft.com/office/drawing/2014/main" id="{836BF2BA-B49D-4027-9502-D74488506BB1}"/>
              </a:ext>
            </a:extLst>
          </p:cNvPr>
          <p:cNvCxnSpPr>
            <a:cxnSpLocks/>
            <a:endCxn id="6" idx="0"/>
          </p:cNvCxnSpPr>
          <p:nvPr/>
        </p:nvCxnSpPr>
        <p:spPr>
          <a:xfrm>
            <a:off x="6387289" y="5165473"/>
            <a:ext cx="0" cy="26452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 name="図 2">
            <a:extLst>
              <a:ext uri="{FF2B5EF4-FFF2-40B4-BE49-F238E27FC236}">
                <a16:creationId xmlns:a16="http://schemas.microsoft.com/office/drawing/2014/main" id="{15FB1C80-2301-4E8D-8CC1-4AF7D1AFF582}"/>
              </a:ext>
            </a:extLst>
          </p:cNvPr>
          <p:cNvPicPr>
            <a:picLocks noChangeAspect="1"/>
          </p:cNvPicPr>
          <p:nvPr/>
        </p:nvPicPr>
        <p:blipFill>
          <a:blip r:embed="rId2"/>
          <a:stretch>
            <a:fillRect/>
          </a:stretch>
        </p:blipFill>
        <p:spPr>
          <a:xfrm>
            <a:off x="313834" y="1468175"/>
            <a:ext cx="3384000" cy="4775138"/>
          </a:xfrm>
          <a:prstGeom prst="rect">
            <a:avLst/>
          </a:prstGeom>
          <a:ln>
            <a:solidFill>
              <a:schemeClr val="tx1"/>
            </a:solidFill>
          </a:ln>
        </p:spPr>
      </p:pic>
      <p:sp>
        <p:nvSpPr>
          <p:cNvPr id="24" name="スライド番号プレースホルダ 5">
            <a:extLst>
              <a:ext uri="{FF2B5EF4-FFF2-40B4-BE49-F238E27FC236}">
                <a16:creationId xmlns:a16="http://schemas.microsoft.com/office/drawing/2014/main" id="{AADAD3C8-C598-4C44-807A-9F139C77E412}"/>
              </a:ext>
            </a:extLst>
          </p:cNvPr>
          <p:cNvSpPr txBox="1">
            <a:spLocks noGrp="1"/>
          </p:cNvSpPr>
          <p:nvPr/>
        </p:nvSpPr>
        <p:spPr bwMode="auto">
          <a:xfrm>
            <a:off x="9430273" y="6400800"/>
            <a:ext cx="485775" cy="457200"/>
          </a:xfrm>
          <a:prstGeom prst="rect">
            <a:avLst/>
          </a:prstGeom>
          <a:noFill/>
          <a:ln>
            <a:noFill/>
          </a:ln>
        </p:spPr>
        <p:txBody>
          <a:bodyPr lIns="95770" tIns="47886" rIns="95770" bIns="47886" anchor="b"/>
          <a:lstStyle>
            <a:lvl1pPr defTabSz="1279525">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defTabSz="1279525">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defTabSz="1279525">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defTabSz="1279525">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defTabSz="1279525">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defRPr/>
            </a:pPr>
            <a:fld id="{66B21DE1-8D1C-4498-933C-FFE4E3FC72F1}" type="slidenum">
              <a:rPr kumimoji="0" lang="en-US" altLang="ja-JP" sz="1600" b="1" smtClean="0">
                <a:effectLst>
                  <a:outerShdw blurRad="38100" dist="38100" dir="2700000" algn="tl">
                    <a:srgbClr val="C0C0C0"/>
                  </a:outerShdw>
                </a:effectLst>
                <a:latin typeface="ＭＳ ゴシック" panose="020B0609070205080204" pitchFamily="49" charset="-128"/>
                <a:ea typeface="ＭＳ ゴシック" panose="020B0609070205080204" pitchFamily="49" charset="-128"/>
              </a:rPr>
              <a:pPr algn="r" eaLnBrk="1" hangingPunct="1">
                <a:spcBef>
                  <a:spcPct val="0"/>
                </a:spcBef>
                <a:buFontTx/>
                <a:buNone/>
                <a:defRPr/>
              </a:pPr>
              <a:t>5</a:t>
            </a:fld>
            <a:endParaRPr kumimoji="0" lang="en-US" altLang="ja-JP" sz="1600" b="1" dirty="0">
              <a:effectLst>
                <a:outerShdw blurRad="38100" dist="38100" dir="2700000" algn="tl">
                  <a:srgbClr val="C0C0C0"/>
                </a:outerShdw>
              </a:effectLst>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1442090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609EE2A0-8F37-1CD4-A51F-003EA72B354A}"/>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4474" y="1589257"/>
            <a:ext cx="5796000" cy="366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テキスト ボックス 10">
            <a:extLst>
              <a:ext uri="{FF2B5EF4-FFF2-40B4-BE49-F238E27FC236}">
                <a16:creationId xmlns:a16="http://schemas.microsoft.com/office/drawing/2014/main" id="{B63E395B-30EF-4710-F22B-4F6C2895CE1F}"/>
              </a:ext>
            </a:extLst>
          </p:cNvPr>
          <p:cNvSpPr txBox="1">
            <a:spLocks noChangeArrowheads="1"/>
          </p:cNvSpPr>
          <p:nvPr/>
        </p:nvSpPr>
        <p:spPr bwMode="auto">
          <a:xfrm>
            <a:off x="6440023" y="1480997"/>
            <a:ext cx="300595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ja-JP"/>
            </a:defPPr>
            <a:lvl1pPr algn="ctr" rtl="0" fontAlgn="base">
              <a:spcBef>
                <a:spcPct val="0"/>
              </a:spcBef>
              <a:spcAft>
                <a:spcPct val="0"/>
              </a:spcAft>
              <a:defRPr kumimoji="1" b="1" kern="1200">
                <a:solidFill>
                  <a:schemeClr val="bg1"/>
                </a:solidFill>
                <a:effectLst>
                  <a:outerShdw blurRad="38100" dist="38100" dir="2700000" algn="tl">
                    <a:srgbClr val="000000">
                      <a:alpha val="43137"/>
                    </a:srgbClr>
                  </a:outerShdw>
                </a:effectLst>
                <a:latin typeface="Times New Roman" pitchFamily="18" charset="0"/>
                <a:ea typeface="ＭＳ Ｐゴシック" pitchFamily="50" charset="-128"/>
                <a:cs typeface="+mn-cs"/>
              </a:defRPr>
            </a:lvl1pPr>
            <a:lvl2pPr marL="457200" algn="ctr" rtl="0" fontAlgn="base">
              <a:spcBef>
                <a:spcPct val="0"/>
              </a:spcBef>
              <a:spcAft>
                <a:spcPct val="0"/>
              </a:spcAft>
              <a:defRPr kumimoji="1" b="1" kern="1200">
                <a:solidFill>
                  <a:schemeClr val="bg1"/>
                </a:solidFill>
                <a:effectLst>
                  <a:outerShdw blurRad="38100" dist="38100" dir="2700000" algn="tl">
                    <a:srgbClr val="000000">
                      <a:alpha val="43137"/>
                    </a:srgbClr>
                  </a:outerShdw>
                </a:effectLst>
                <a:latin typeface="Times New Roman" pitchFamily="18" charset="0"/>
                <a:ea typeface="ＭＳ Ｐゴシック" pitchFamily="50" charset="-128"/>
                <a:cs typeface="+mn-cs"/>
              </a:defRPr>
            </a:lvl2pPr>
            <a:lvl3pPr marL="914400" algn="ctr" rtl="0" fontAlgn="base">
              <a:spcBef>
                <a:spcPct val="0"/>
              </a:spcBef>
              <a:spcAft>
                <a:spcPct val="0"/>
              </a:spcAft>
              <a:defRPr kumimoji="1" b="1" kern="1200">
                <a:solidFill>
                  <a:schemeClr val="bg1"/>
                </a:solidFill>
                <a:effectLst>
                  <a:outerShdw blurRad="38100" dist="38100" dir="2700000" algn="tl">
                    <a:srgbClr val="000000">
                      <a:alpha val="43137"/>
                    </a:srgbClr>
                  </a:outerShdw>
                </a:effectLst>
                <a:latin typeface="Times New Roman" pitchFamily="18" charset="0"/>
                <a:ea typeface="ＭＳ Ｐゴシック" pitchFamily="50" charset="-128"/>
                <a:cs typeface="+mn-cs"/>
              </a:defRPr>
            </a:lvl3pPr>
            <a:lvl4pPr marL="1371600" algn="ctr" rtl="0" fontAlgn="base">
              <a:spcBef>
                <a:spcPct val="0"/>
              </a:spcBef>
              <a:spcAft>
                <a:spcPct val="0"/>
              </a:spcAft>
              <a:defRPr kumimoji="1" b="1" kern="1200">
                <a:solidFill>
                  <a:schemeClr val="bg1"/>
                </a:solidFill>
                <a:effectLst>
                  <a:outerShdw blurRad="38100" dist="38100" dir="2700000" algn="tl">
                    <a:srgbClr val="000000">
                      <a:alpha val="43137"/>
                    </a:srgbClr>
                  </a:outerShdw>
                </a:effectLst>
                <a:latin typeface="Times New Roman" pitchFamily="18" charset="0"/>
                <a:ea typeface="ＭＳ Ｐゴシック" pitchFamily="50" charset="-128"/>
                <a:cs typeface="+mn-cs"/>
              </a:defRPr>
            </a:lvl4pPr>
            <a:lvl5pPr marL="1828800" algn="ctr" rtl="0" fontAlgn="base">
              <a:spcBef>
                <a:spcPct val="0"/>
              </a:spcBef>
              <a:spcAft>
                <a:spcPct val="0"/>
              </a:spcAft>
              <a:defRPr kumimoji="1" b="1" kern="1200">
                <a:solidFill>
                  <a:schemeClr val="bg1"/>
                </a:solidFill>
                <a:effectLst>
                  <a:outerShdw blurRad="38100" dist="38100" dir="2700000" algn="tl">
                    <a:srgbClr val="000000">
                      <a:alpha val="43137"/>
                    </a:srgbClr>
                  </a:outerShdw>
                </a:effectLst>
                <a:latin typeface="Times New Roman" pitchFamily="18" charset="0"/>
                <a:ea typeface="ＭＳ Ｐゴシック" pitchFamily="50" charset="-128"/>
                <a:cs typeface="+mn-cs"/>
              </a:defRPr>
            </a:lvl5pPr>
            <a:lvl6pPr marL="2286000" algn="l" defTabSz="914400" rtl="0" eaLnBrk="1" latinLnBrk="0" hangingPunct="1">
              <a:defRPr kumimoji="1" b="1" kern="1200">
                <a:solidFill>
                  <a:schemeClr val="bg1"/>
                </a:solidFill>
                <a:effectLst>
                  <a:outerShdw blurRad="38100" dist="38100" dir="2700000" algn="tl">
                    <a:srgbClr val="000000">
                      <a:alpha val="43137"/>
                    </a:srgbClr>
                  </a:outerShdw>
                </a:effectLst>
                <a:latin typeface="Times New Roman" pitchFamily="18" charset="0"/>
                <a:ea typeface="ＭＳ Ｐゴシック" pitchFamily="50" charset="-128"/>
                <a:cs typeface="+mn-cs"/>
              </a:defRPr>
            </a:lvl6pPr>
            <a:lvl7pPr marL="2743200" algn="l" defTabSz="914400" rtl="0" eaLnBrk="1" latinLnBrk="0" hangingPunct="1">
              <a:defRPr kumimoji="1" b="1" kern="1200">
                <a:solidFill>
                  <a:schemeClr val="bg1"/>
                </a:solidFill>
                <a:effectLst>
                  <a:outerShdw blurRad="38100" dist="38100" dir="2700000" algn="tl">
                    <a:srgbClr val="000000">
                      <a:alpha val="43137"/>
                    </a:srgbClr>
                  </a:outerShdw>
                </a:effectLst>
                <a:latin typeface="Times New Roman" pitchFamily="18" charset="0"/>
                <a:ea typeface="ＭＳ Ｐゴシック" pitchFamily="50" charset="-128"/>
                <a:cs typeface="+mn-cs"/>
              </a:defRPr>
            </a:lvl7pPr>
            <a:lvl8pPr marL="3200400" algn="l" defTabSz="914400" rtl="0" eaLnBrk="1" latinLnBrk="0" hangingPunct="1">
              <a:defRPr kumimoji="1" b="1" kern="1200">
                <a:solidFill>
                  <a:schemeClr val="bg1"/>
                </a:solidFill>
                <a:effectLst>
                  <a:outerShdw blurRad="38100" dist="38100" dir="2700000" algn="tl">
                    <a:srgbClr val="000000">
                      <a:alpha val="43137"/>
                    </a:srgbClr>
                  </a:outerShdw>
                </a:effectLst>
                <a:latin typeface="Times New Roman" pitchFamily="18" charset="0"/>
                <a:ea typeface="ＭＳ Ｐゴシック" pitchFamily="50" charset="-128"/>
                <a:cs typeface="+mn-cs"/>
              </a:defRPr>
            </a:lvl8pPr>
            <a:lvl9pPr marL="3657600" algn="l" defTabSz="914400" rtl="0" eaLnBrk="1" latinLnBrk="0" hangingPunct="1">
              <a:defRPr kumimoji="1" b="1" kern="1200">
                <a:solidFill>
                  <a:schemeClr val="bg1"/>
                </a:solidFill>
                <a:effectLst>
                  <a:outerShdw blurRad="38100" dist="38100" dir="2700000" algn="tl">
                    <a:srgbClr val="000000">
                      <a:alpha val="43137"/>
                    </a:srgbClr>
                  </a:outerShdw>
                </a:effectLst>
                <a:latin typeface="Times New Roman" pitchFamily="18" charset="0"/>
                <a:ea typeface="ＭＳ Ｐゴシック" pitchFamily="50" charset="-128"/>
                <a:cs typeface="+mn-cs"/>
              </a:defRPr>
            </a:lvl9pPr>
          </a:lstStyle>
          <a:p>
            <a:r>
              <a:rPr lang="ja-JP" altLang="en-US" sz="1000" dirty="0">
                <a:solidFill>
                  <a:schemeClr val="tx1"/>
                </a:solidFill>
                <a:effectLst/>
                <a:latin typeface="+mn-ea"/>
                <a:ea typeface="+mn-ea"/>
              </a:rPr>
              <a:t>（内閣府）最大津波高（満潮位・地殻変動考慮）</a:t>
            </a:r>
          </a:p>
        </p:txBody>
      </p:sp>
      <p:sp>
        <p:nvSpPr>
          <p:cNvPr id="22" name="正方形/長方形 21">
            <a:extLst>
              <a:ext uri="{FF2B5EF4-FFF2-40B4-BE49-F238E27FC236}">
                <a16:creationId xmlns:a16="http://schemas.microsoft.com/office/drawing/2014/main" id="{4157C642-8AAA-404F-A178-D2687D37DC32}"/>
              </a:ext>
            </a:extLst>
          </p:cNvPr>
          <p:cNvSpPr/>
          <p:nvPr/>
        </p:nvSpPr>
        <p:spPr>
          <a:xfrm>
            <a:off x="169622" y="2949097"/>
            <a:ext cx="2775936" cy="2205031"/>
          </a:xfrm>
          <a:prstGeom prst="rect">
            <a:avLst/>
          </a:prstGeom>
          <a:noFill/>
          <a:ln w="28575">
            <a:solidFill>
              <a:srgbClr val="FF0000"/>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AE322861-4B1A-EFC2-EA3F-BFAC490DF4E5}"/>
              </a:ext>
            </a:extLst>
          </p:cNvPr>
          <p:cNvSpPr/>
          <p:nvPr/>
        </p:nvSpPr>
        <p:spPr>
          <a:xfrm>
            <a:off x="3015715" y="4171950"/>
            <a:ext cx="1413409" cy="1082282"/>
          </a:xfrm>
          <a:prstGeom prst="rect">
            <a:avLst/>
          </a:prstGeom>
          <a:noFill/>
          <a:ln w="28575">
            <a:solidFill>
              <a:srgbClr val="FF0000"/>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2E16E3ED-E361-DD94-CB76-FD765DA37B7B}"/>
              </a:ext>
            </a:extLst>
          </p:cNvPr>
          <p:cNvSpPr txBox="1"/>
          <p:nvPr/>
        </p:nvSpPr>
        <p:spPr>
          <a:xfrm>
            <a:off x="1760471" y="5343174"/>
            <a:ext cx="2757038" cy="246221"/>
          </a:xfrm>
          <a:prstGeom prst="rect">
            <a:avLst/>
          </a:prstGeom>
          <a:noFill/>
        </p:spPr>
        <p:txBody>
          <a:bodyPr wrap="square" rtlCol="0">
            <a:spAutoFit/>
          </a:bodyPr>
          <a:lstStyle/>
          <a:p>
            <a:pPr algn="ctr" fontAlgn="base">
              <a:spcBef>
                <a:spcPct val="0"/>
              </a:spcBef>
              <a:spcAft>
                <a:spcPct val="0"/>
              </a:spcAft>
            </a:pPr>
            <a:r>
              <a:rPr kumimoji="1" lang="ja-JP" altLang="en-US" sz="1000" b="1" dirty="0">
                <a:latin typeface="+mn-ea"/>
              </a:rPr>
              <a:t>（内閣府）津波断層モデル（</a:t>
            </a:r>
            <a:r>
              <a:rPr kumimoji="1" lang="en-US" altLang="ja-JP" sz="1000" b="1" dirty="0">
                <a:latin typeface="+mn-ea"/>
              </a:rPr>
              <a:t>H24.8</a:t>
            </a:r>
            <a:r>
              <a:rPr kumimoji="1" lang="ja-JP" altLang="en-US" sz="1000" b="1" dirty="0">
                <a:latin typeface="+mn-ea"/>
              </a:rPr>
              <a:t>公表）</a:t>
            </a:r>
            <a:endParaRPr kumimoji="1" lang="en-US" altLang="ja-JP" sz="1000" b="1" dirty="0">
              <a:latin typeface="+mn-ea"/>
            </a:endParaRPr>
          </a:p>
        </p:txBody>
      </p:sp>
      <p:sp>
        <p:nvSpPr>
          <p:cNvPr id="24" name="Rectangle 2">
            <a:extLst>
              <a:ext uri="{FF2B5EF4-FFF2-40B4-BE49-F238E27FC236}">
                <a16:creationId xmlns:a16="http://schemas.microsoft.com/office/drawing/2014/main" id="{91150D02-79B5-43DA-9230-17258624CECA}"/>
              </a:ext>
            </a:extLst>
          </p:cNvPr>
          <p:cNvSpPr>
            <a:spLocks noChangeArrowheads="1"/>
          </p:cNvSpPr>
          <p:nvPr/>
        </p:nvSpPr>
        <p:spPr bwMode="auto">
          <a:xfrm>
            <a:off x="0" y="5446"/>
            <a:ext cx="9911966" cy="400110"/>
          </a:xfrm>
          <a:prstGeom prst="rect">
            <a:avLst/>
          </a:prstGeom>
          <a:gradFill rotWithShape="1">
            <a:gsLst>
              <a:gs pos="4000">
                <a:schemeClr val="tx1"/>
              </a:gs>
              <a:gs pos="32000">
                <a:srgbClr val="002060"/>
              </a:gs>
              <a:gs pos="100000">
                <a:schemeClr val="accent5">
                  <a:lumMod val="50000"/>
                </a:schemeClr>
              </a:gs>
            </a:gsLst>
            <a:path path="shape">
              <a:fillToRect l="50000" t="50000" r="50000" b="50000"/>
            </a:path>
          </a:gradFill>
          <a:ln w="9525">
            <a:noFill/>
            <a:miter lim="800000"/>
            <a:headEnd/>
            <a:tailEnd/>
          </a:ln>
        </p:spPr>
        <p:txBody>
          <a:bodyPr wrap="square" anchor="ctr">
            <a:spAutoFit/>
          </a:bodyPr>
          <a:lstStyle/>
          <a:p>
            <a:r>
              <a:rPr kumimoji="0" lang="ja-JP" altLang="en-US" sz="2000" b="1" dirty="0">
                <a:solidFill>
                  <a:srgbClr val="FFFFFF"/>
                </a:solidFill>
                <a:latin typeface="HG丸ｺﾞｼｯｸM-PRO" panose="020F0600000000000000" pitchFamily="50" charset="-128"/>
                <a:ea typeface="HG丸ｺﾞｼｯｸM-PRO" panose="020F0600000000000000" pitchFamily="50" charset="-128"/>
              </a:rPr>
              <a:t>最大クラスの津波の設定</a:t>
            </a:r>
          </a:p>
        </p:txBody>
      </p:sp>
      <p:sp>
        <p:nvSpPr>
          <p:cNvPr id="28" name="Text Box 9">
            <a:extLst>
              <a:ext uri="{FF2B5EF4-FFF2-40B4-BE49-F238E27FC236}">
                <a16:creationId xmlns:a16="http://schemas.microsoft.com/office/drawing/2014/main" id="{D2D4153C-C7EE-4C77-B970-45403C5A7B52}"/>
              </a:ext>
            </a:extLst>
          </p:cNvPr>
          <p:cNvSpPr txBox="1">
            <a:spLocks noChangeArrowheads="1"/>
          </p:cNvSpPr>
          <p:nvPr/>
        </p:nvSpPr>
        <p:spPr bwMode="auto">
          <a:xfrm>
            <a:off x="74475" y="468901"/>
            <a:ext cx="9729092" cy="954107"/>
          </a:xfrm>
          <a:prstGeom prst="rect">
            <a:avLst/>
          </a:prstGeom>
          <a:solidFill>
            <a:schemeClr val="bg1"/>
          </a:solidFill>
          <a:ln w="9525">
            <a:solidFill>
              <a:schemeClr val="tx1"/>
            </a:solidFill>
            <a:miter lim="800000"/>
            <a:headEnd/>
            <a:tailEnd/>
          </a:ln>
        </p:spPr>
        <p:txBody>
          <a:bodyPr wrap="square">
            <a:spAutoFit/>
          </a:bodyPr>
          <a:lstStyle>
            <a:lvl1pPr marL="261938" indent="-1746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224009" indent="-149339" defTabSz="390997" fontAlgn="auto">
              <a:spcBef>
                <a:spcPct val="0"/>
              </a:spcBef>
              <a:spcAft>
                <a:spcPts val="0"/>
              </a:spcAft>
              <a:buFont typeface="Arial" panose="020B0604020202020204" pitchFamily="34" charset="0"/>
              <a:buChar char="•"/>
            </a:pPr>
            <a:r>
              <a:rPr lang="en-US" altLang="ja-JP" sz="1400" dirty="0"/>
              <a:t>H25</a:t>
            </a:r>
            <a:r>
              <a:rPr lang="ja-JP" altLang="en-US" sz="1400" dirty="0"/>
              <a:t>津波浸水想定は、内閣府の「南海地震の巨大地震検討会」で提示された</a:t>
            </a:r>
            <a:r>
              <a:rPr lang="en-US" altLang="ja-JP" sz="1400" dirty="0"/>
              <a:t>11</a:t>
            </a:r>
            <a:r>
              <a:rPr lang="ja-JP" altLang="en-US" sz="1400" dirty="0"/>
              <a:t>ケースのうち、市町村ごとの津波高さと浸水面積から判断し、ケース</a:t>
            </a:r>
            <a:r>
              <a:rPr lang="en-US" altLang="ja-JP" sz="1400" dirty="0"/>
              <a:t>3</a:t>
            </a:r>
            <a:r>
              <a:rPr lang="ja-JP" altLang="en-US" sz="1400" dirty="0"/>
              <a:t>、</a:t>
            </a:r>
            <a:r>
              <a:rPr lang="en-US" altLang="ja-JP" sz="1400" dirty="0"/>
              <a:t>4</a:t>
            </a:r>
            <a:r>
              <a:rPr lang="ja-JP" altLang="en-US" sz="1400" dirty="0"/>
              <a:t>、</a:t>
            </a:r>
            <a:r>
              <a:rPr lang="en-US" altLang="ja-JP" sz="1400" dirty="0"/>
              <a:t>5</a:t>
            </a:r>
            <a:r>
              <a:rPr lang="ja-JP" altLang="en-US" sz="1400" dirty="0"/>
              <a:t>、</a:t>
            </a:r>
            <a:r>
              <a:rPr lang="en-US" altLang="ja-JP" sz="1400" dirty="0"/>
              <a:t>10</a:t>
            </a:r>
            <a:r>
              <a:rPr lang="ja-JP" altLang="en-US" sz="1400" dirty="0"/>
              <a:t>の</a:t>
            </a:r>
            <a:r>
              <a:rPr lang="en-US" altLang="ja-JP" sz="1400" dirty="0"/>
              <a:t>4</a:t>
            </a:r>
            <a:r>
              <a:rPr lang="ja-JP" altLang="en-US" sz="1400" dirty="0"/>
              <a:t>ケース採用した。</a:t>
            </a:r>
            <a:endParaRPr lang="en-US" altLang="ja-JP" sz="1400" dirty="0"/>
          </a:p>
          <a:p>
            <a:pPr marL="224009" indent="-149339" defTabSz="390997">
              <a:spcBef>
                <a:spcPct val="0"/>
              </a:spcBef>
              <a:buFont typeface="Arial" panose="020B0604020202020204" pitchFamily="34" charset="0"/>
              <a:buChar char="•"/>
            </a:pPr>
            <a:r>
              <a:rPr lang="ja-JP" altLang="en-US" sz="1400" dirty="0"/>
              <a:t>今回も同じケースを基本とするが、検討中の内閣府の資料を踏まえ、最大クラスの津波を設定する。</a:t>
            </a:r>
            <a:endParaRPr lang="en-US" altLang="ja-JP" sz="1400" dirty="0"/>
          </a:p>
          <a:p>
            <a:pPr marL="224009" indent="-149339" defTabSz="390997">
              <a:spcBef>
                <a:spcPct val="0"/>
              </a:spcBef>
              <a:buFont typeface="Arial" panose="020B0604020202020204" pitchFamily="34" charset="0"/>
              <a:buChar char="•"/>
            </a:pPr>
            <a:r>
              <a:rPr lang="ja-JP" altLang="en-US" sz="1400" dirty="0"/>
              <a:t>第２回部会でご意見をいただいた大阪湾断層による津波について、対象外力とするか今後検討を行う。</a:t>
            </a:r>
          </a:p>
        </p:txBody>
      </p:sp>
      <p:sp>
        <p:nvSpPr>
          <p:cNvPr id="18" name="スライド番号プレースホルダ 5">
            <a:extLst>
              <a:ext uri="{FF2B5EF4-FFF2-40B4-BE49-F238E27FC236}">
                <a16:creationId xmlns:a16="http://schemas.microsoft.com/office/drawing/2014/main" id="{D1F56143-37B5-4B1D-B0E4-001176468B20}"/>
              </a:ext>
            </a:extLst>
          </p:cNvPr>
          <p:cNvSpPr txBox="1">
            <a:spLocks noGrp="1"/>
          </p:cNvSpPr>
          <p:nvPr/>
        </p:nvSpPr>
        <p:spPr bwMode="auto">
          <a:xfrm>
            <a:off x="9430273" y="6400800"/>
            <a:ext cx="485775" cy="457200"/>
          </a:xfrm>
          <a:prstGeom prst="rect">
            <a:avLst/>
          </a:prstGeom>
          <a:noFill/>
          <a:ln>
            <a:noFill/>
          </a:ln>
        </p:spPr>
        <p:txBody>
          <a:bodyPr lIns="95770" tIns="47886" rIns="95770" bIns="47886" anchor="b"/>
          <a:lstStyle>
            <a:lvl1pPr defTabSz="1279525">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defTabSz="1279525">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defTabSz="1279525">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defTabSz="1279525">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defTabSz="1279525">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defRPr/>
            </a:pPr>
            <a:fld id="{66B21DE1-8D1C-4498-933C-FFE4E3FC72F1}" type="slidenum">
              <a:rPr kumimoji="0" lang="en-US" altLang="ja-JP" sz="1600" b="1" smtClean="0">
                <a:effectLst>
                  <a:outerShdw blurRad="38100" dist="38100" dir="2700000" algn="tl">
                    <a:srgbClr val="C0C0C0"/>
                  </a:outerShdw>
                </a:effectLst>
                <a:latin typeface="ＭＳ ゴシック" panose="020B0609070205080204" pitchFamily="49" charset="-128"/>
                <a:ea typeface="ＭＳ ゴシック" panose="020B0609070205080204" pitchFamily="49" charset="-128"/>
              </a:rPr>
              <a:pPr algn="r" eaLnBrk="1" hangingPunct="1">
                <a:spcBef>
                  <a:spcPct val="0"/>
                </a:spcBef>
                <a:buFontTx/>
                <a:buNone/>
                <a:defRPr/>
              </a:pPr>
              <a:t>6</a:t>
            </a:fld>
            <a:endParaRPr kumimoji="0" lang="en-US" altLang="ja-JP" sz="1600" b="1" dirty="0">
              <a:effectLst>
                <a:outerShdw blurRad="38100" dist="38100" dir="2700000" algn="tl">
                  <a:srgbClr val="C0C0C0"/>
                </a:outerShdw>
              </a:effectLst>
              <a:latin typeface="ＭＳ ゴシック" panose="020B0609070205080204" pitchFamily="49" charset="-128"/>
              <a:ea typeface="ＭＳ ゴシック" panose="020B0609070205080204" pitchFamily="49" charset="-128"/>
            </a:endParaRPr>
          </a:p>
        </p:txBody>
      </p:sp>
      <p:pic>
        <p:nvPicPr>
          <p:cNvPr id="8" name="図 7">
            <a:extLst>
              <a:ext uri="{FF2B5EF4-FFF2-40B4-BE49-F238E27FC236}">
                <a16:creationId xmlns:a16="http://schemas.microsoft.com/office/drawing/2014/main" id="{AE2F699B-E417-413F-B47D-7500A7DCE51E}"/>
              </a:ext>
            </a:extLst>
          </p:cNvPr>
          <p:cNvPicPr>
            <a:picLocks noChangeAspect="1"/>
          </p:cNvPicPr>
          <p:nvPr/>
        </p:nvPicPr>
        <p:blipFill>
          <a:blip r:embed="rId4"/>
          <a:stretch>
            <a:fillRect/>
          </a:stretch>
        </p:blipFill>
        <p:spPr>
          <a:xfrm>
            <a:off x="5921581" y="3990143"/>
            <a:ext cx="3672000" cy="2810012"/>
          </a:xfrm>
          <a:prstGeom prst="rect">
            <a:avLst/>
          </a:prstGeom>
        </p:spPr>
      </p:pic>
      <p:sp>
        <p:nvSpPr>
          <p:cNvPr id="21" name="正方形/長方形 20">
            <a:extLst>
              <a:ext uri="{FF2B5EF4-FFF2-40B4-BE49-F238E27FC236}">
                <a16:creationId xmlns:a16="http://schemas.microsoft.com/office/drawing/2014/main" id="{C4FB4505-0257-CAA6-365C-C5D6AAF3309D}"/>
              </a:ext>
            </a:extLst>
          </p:cNvPr>
          <p:cNvSpPr/>
          <p:nvPr/>
        </p:nvSpPr>
        <p:spPr>
          <a:xfrm>
            <a:off x="9016793" y="4102876"/>
            <a:ext cx="305986" cy="2726818"/>
          </a:xfrm>
          <a:prstGeom prst="rect">
            <a:avLst/>
          </a:prstGeom>
          <a:noFill/>
          <a:ln w="28575">
            <a:solidFill>
              <a:srgbClr val="FF0000"/>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BC46B6D3-C516-4EDD-B7C9-9ABA93CE816B}"/>
              </a:ext>
            </a:extLst>
          </p:cNvPr>
          <p:cNvSpPr/>
          <p:nvPr/>
        </p:nvSpPr>
        <p:spPr>
          <a:xfrm>
            <a:off x="7094953" y="4102876"/>
            <a:ext cx="848046" cy="2726818"/>
          </a:xfrm>
          <a:prstGeom prst="rect">
            <a:avLst/>
          </a:prstGeom>
          <a:noFill/>
          <a:ln w="28575">
            <a:solidFill>
              <a:srgbClr val="FF0000"/>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CA8A1426-8055-49BD-8908-EBC4839694B6}"/>
              </a:ext>
            </a:extLst>
          </p:cNvPr>
          <p:cNvSpPr txBox="1"/>
          <p:nvPr/>
        </p:nvSpPr>
        <p:spPr>
          <a:xfrm>
            <a:off x="6133658" y="3788793"/>
            <a:ext cx="3275978" cy="246221"/>
          </a:xfrm>
          <a:prstGeom prst="rect">
            <a:avLst/>
          </a:prstGeom>
          <a:noFill/>
        </p:spPr>
        <p:txBody>
          <a:bodyPr wrap="square" rtlCol="0">
            <a:spAutoFit/>
          </a:bodyPr>
          <a:lstStyle/>
          <a:p>
            <a:pPr algn="ctr" fontAlgn="base">
              <a:spcBef>
                <a:spcPct val="0"/>
              </a:spcBef>
              <a:spcAft>
                <a:spcPct val="0"/>
              </a:spcAft>
            </a:pPr>
            <a:r>
              <a:rPr kumimoji="1" lang="ja-JP" altLang="en-US" sz="1000" b="1" dirty="0">
                <a:latin typeface="+mn-ea"/>
              </a:rPr>
              <a:t>（内閣府）浸水面積（</a:t>
            </a:r>
            <a:r>
              <a:rPr kumimoji="1" lang="en-US" altLang="ja-JP" sz="1000" b="1" dirty="0">
                <a:latin typeface="+mn-ea"/>
              </a:rPr>
              <a:t>ha</a:t>
            </a:r>
            <a:r>
              <a:rPr kumimoji="1" lang="ja-JP" altLang="en-US" sz="1000" b="1" dirty="0">
                <a:latin typeface="+mn-ea"/>
              </a:rPr>
              <a:t>　浸水深</a:t>
            </a:r>
            <a:r>
              <a:rPr kumimoji="1" lang="en-US" altLang="ja-JP" sz="1000" b="1" dirty="0">
                <a:latin typeface="+mn-ea"/>
              </a:rPr>
              <a:t>1cm</a:t>
            </a:r>
            <a:r>
              <a:rPr kumimoji="1" lang="ja-JP" altLang="en-US" sz="1000" b="1" dirty="0">
                <a:latin typeface="+mn-ea"/>
              </a:rPr>
              <a:t>以上）</a:t>
            </a:r>
            <a:endParaRPr kumimoji="1" lang="en-US" altLang="ja-JP" sz="1000" b="1" dirty="0">
              <a:latin typeface="+mn-ea"/>
            </a:endParaRPr>
          </a:p>
        </p:txBody>
      </p:sp>
      <p:pic>
        <p:nvPicPr>
          <p:cNvPr id="13" name="図 12">
            <a:extLst>
              <a:ext uri="{FF2B5EF4-FFF2-40B4-BE49-F238E27FC236}">
                <a16:creationId xmlns:a16="http://schemas.microsoft.com/office/drawing/2014/main" id="{5E2D7DD4-AC62-4A07-BCA1-A4EED53777DD}"/>
              </a:ext>
            </a:extLst>
          </p:cNvPr>
          <p:cNvPicPr>
            <a:picLocks noChangeAspect="1"/>
          </p:cNvPicPr>
          <p:nvPr/>
        </p:nvPicPr>
        <p:blipFill>
          <a:blip r:embed="rId5"/>
          <a:stretch>
            <a:fillRect/>
          </a:stretch>
        </p:blipFill>
        <p:spPr>
          <a:xfrm>
            <a:off x="6664572" y="1734796"/>
            <a:ext cx="2520000" cy="2082255"/>
          </a:xfrm>
          <a:prstGeom prst="rect">
            <a:avLst/>
          </a:prstGeom>
        </p:spPr>
      </p:pic>
      <p:sp>
        <p:nvSpPr>
          <p:cNvPr id="20" name="正方形/長方形 19">
            <a:extLst>
              <a:ext uri="{FF2B5EF4-FFF2-40B4-BE49-F238E27FC236}">
                <a16:creationId xmlns:a16="http://schemas.microsoft.com/office/drawing/2014/main" id="{B2C14C47-F19D-5E85-068A-6E11E890FFA0}"/>
              </a:ext>
            </a:extLst>
          </p:cNvPr>
          <p:cNvSpPr/>
          <p:nvPr/>
        </p:nvSpPr>
        <p:spPr>
          <a:xfrm>
            <a:off x="7448550" y="1884983"/>
            <a:ext cx="609599" cy="1903810"/>
          </a:xfrm>
          <a:prstGeom prst="rect">
            <a:avLst/>
          </a:prstGeom>
          <a:noFill/>
          <a:ln w="28575">
            <a:solidFill>
              <a:srgbClr val="FF0000"/>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DDF05F0B-9092-414B-B2E7-3B5C18CB1308}"/>
              </a:ext>
            </a:extLst>
          </p:cNvPr>
          <p:cNvSpPr/>
          <p:nvPr/>
        </p:nvSpPr>
        <p:spPr>
          <a:xfrm>
            <a:off x="8772525" y="1892417"/>
            <a:ext cx="244268" cy="1903810"/>
          </a:xfrm>
          <a:prstGeom prst="rect">
            <a:avLst/>
          </a:prstGeom>
          <a:noFill/>
          <a:ln w="28575">
            <a:solidFill>
              <a:srgbClr val="FF0000"/>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42743868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BB1B1462-A7AC-48B1-B461-B923460832E5}"/>
              </a:ext>
            </a:extLst>
          </p:cNvPr>
          <p:cNvSpPr>
            <a:spLocks noChangeArrowheads="1"/>
          </p:cNvSpPr>
          <p:nvPr/>
        </p:nvSpPr>
        <p:spPr bwMode="auto">
          <a:xfrm>
            <a:off x="0" y="5446"/>
            <a:ext cx="9911966" cy="400110"/>
          </a:xfrm>
          <a:prstGeom prst="rect">
            <a:avLst/>
          </a:prstGeom>
          <a:gradFill rotWithShape="1">
            <a:gsLst>
              <a:gs pos="4000">
                <a:schemeClr val="tx1"/>
              </a:gs>
              <a:gs pos="32000">
                <a:srgbClr val="002060"/>
              </a:gs>
              <a:gs pos="100000">
                <a:schemeClr val="accent5">
                  <a:lumMod val="50000"/>
                </a:schemeClr>
              </a:gs>
            </a:gsLst>
            <a:path path="shape">
              <a:fillToRect l="50000" t="50000" r="50000" b="50000"/>
            </a:path>
          </a:gradFill>
          <a:ln w="9525">
            <a:noFill/>
            <a:miter lim="800000"/>
            <a:headEnd/>
            <a:tailEnd/>
          </a:ln>
        </p:spPr>
        <p:txBody>
          <a:bodyPr wrap="square" anchor="ctr">
            <a:spAutoFit/>
          </a:bodyPr>
          <a:lstStyle/>
          <a:p>
            <a:r>
              <a:rPr lang="ja-JP" altLang="en-US" sz="2000" b="1" dirty="0">
                <a:solidFill>
                  <a:srgbClr val="FFFFFF"/>
                </a:solidFill>
                <a:latin typeface="HG丸ｺﾞｼｯｸM-PRO" panose="020F0600000000000000" pitchFamily="50" charset="-128"/>
                <a:ea typeface="HG丸ｺﾞｼｯｸM-PRO" panose="020F0600000000000000" pitchFamily="50" charset="-128"/>
              </a:rPr>
              <a:t>津波浸水想定見直しに係る主な変更点（潮位条件）</a:t>
            </a:r>
            <a:endParaRPr kumimoji="0" lang="en-US" altLang="ja-JP" sz="2000" b="1" dirty="0">
              <a:solidFill>
                <a:srgbClr val="FFFFFF"/>
              </a:solidFill>
              <a:latin typeface="HG丸ｺﾞｼｯｸM-PRO" panose="020F0600000000000000" pitchFamily="50" charset="-128"/>
              <a:ea typeface="HG丸ｺﾞｼｯｸM-PRO" panose="020F0600000000000000" pitchFamily="50" charset="-128"/>
            </a:endParaRPr>
          </a:p>
        </p:txBody>
      </p:sp>
      <p:pic>
        <p:nvPicPr>
          <p:cNvPr id="9" name="図 8">
            <a:extLst>
              <a:ext uri="{FF2B5EF4-FFF2-40B4-BE49-F238E27FC236}">
                <a16:creationId xmlns:a16="http://schemas.microsoft.com/office/drawing/2014/main" id="{4D9C1735-4827-406C-B101-E9C815AC055B}"/>
              </a:ext>
            </a:extLst>
          </p:cNvPr>
          <p:cNvPicPr>
            <a:picLocks noChangeAspect="1"/>
          </p:cNvPicPr>
          <p:nvPr/>
        </p:nvPicPr>
        <p:blipFill rotWithShape="1">
          <a:blip r:embed="rId2"/>
          <a:srcRect l="13259" t="8461" r="5259" b="4828"/>
          <a:stretch/>
        </p:blipFill>
        <p:spPr>
          <a:xfrm>
            <a:off x="926207" y="1270905"/>
            <a:ext cx="7560000" cy="5268271"/>
          </a:xfrm>
          <a:prstGeom prst="rect">
            <a:avLst/>
          </a:prstGeom>
        </p:spPr>
      </p:pic>
      <p:sp>
        <p:nvSpPr>
          <p:cNvPr id="10" name="正方形/長方形 9">
            <a:extLst>
              <a:ext uri="{FF2B5EF4-FFF2-40B4-BE49-F238E27FC236}">
                <a16:creationId xmlns:a16="http://schemas.microsoft.com/office/drawing/2014/main" id="{CEC4E428-9174-4DB8-BD8A-0CEABFD79603}"/>
              </a:ext>
            </a:extLst>
          </p:cNvPr>
          <p:cNvSpPr/>
          <p:nvPr/>
        </p:nvSpPr>
        <p:spPr>
          <a:xfrm>
            <a:off x="2727337" y="6533154"/>
            <a:ext cx="7076230" cy="319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72000" lvl="1"/>
            <a:r>
              <a:rPr kumimoji="1" lang="ja-JP" altLang="en-US" sz="1050" dirty="0">
                <a:solidFill>
                  <a:schemeClr val="tx1"/>
                </a:solidFill>
                <a:latin typeface="Meiryo UI" panose="020B0604030504040204" pitchFamily="50" charset="-128"/>
                <a:ea typeface="Meiryo UI" panose="020B0604030504040204" pitchFamily="50" charset="-128"/>
              </a:rPr>
              <a:t>出典：大阪府大阪湾沿岸海岸保全基本計画審議会　第１回気候変動検討部会（</a:t>
            </a:r>
            <a:r>
              <a:rPr kumimoji="1" lang="en-US" altLang="ja-JP" sz="1050" dirty="0">
                <a:solidFill>
                  <a:schemeClr val="tx1"/>
                </a:solidFill>
                <a:latin typeface="Meiryo UI" panose="020B0604030504040204" pitchFamily="50" charset="-128"/>
                <a:ea typeface="Meiryo UI" panose="020B0604030504040204" pitchFamily="50" charset="-128"/>
              </a:rPr>
              <a:t>R5.12.1)</a:t>
            </a:r>
            <a:r>
              <a:rPr kumimoji="1" lang="ja-JP" altLang="en-US" sz="1050" dirty="0">
                <a:solidFill>
                  <a:schemeClr val="tx1"/>
                </a:solidFill>
                <a:latin typeface="Meiryo UI" panose="020B0604030504040204" pitchFamily="50" charset="-128"/>
                <a:ea typeface="Meiryo UI" panose="020B0604030504040204" pitchFamily="50" charset="-128"/>
              </a:rPr>
              <a:t>　資料１</a:t>
            </a:r>
            <a:endParaRPr kumimoji="1" lang="en-US" altLang="ja-JP" sz="1050" dirty="0">
              <a:solidFill>
                <a:schemeClr val="tx1"/>
              </a:solidFill>
              <a:latin typeface="Meiryo UI" panose="020B0604030504040204" pitchFamily="50" charset="-128"/>
              <a:ea typeface="Meiryo UI" panose="020B0604030504040204" pitchFamily="50" charset="-128"/>
            </a:endParaRPr>
          </a:p>
        </p:txBody>
      </p:sp>
      <p:sp>
        <p:nvSpPr>
          <p:cNvPr id="14" name="Text Box 9">
            <a:extLst>
              <a:ext uri="{FF2B5EF4-FFF2-40B4-BE49-F238E27FC236}">
                <a16:creationId xmlns:a16="http://schemas.microsoft.com/office/drawing/2014/main" id="{00B39107-0574-4F90-A193-C24D60D1F71D}"/>
              </a:ext>
            </a:extLst>
          </p:cNvPr>
          <p:cNvSpPr txBox="1">
            <a:spLocks noChangeArrowheads="1"/>
          </p:cNvSpPr>
          <p:nvPr/>
        </p:nvSpPr>
        <p:spPr bwMode="auto">
          <a:xfrm>
            <a:off x="74475" y="468901"/>
            <a:ext cx="9729092" cy="738664"/>
          </a:xfrm>
          <a:prstGeom prst="rect">
            <a:avLst/>
          </a:prstGeom>
          <a:solidFill>
            <a:schemeClr val="bg1"/>
          </a:solidFill>
          <a:ln w="9525">
            <a:solidFill>
              <a:schemeClr val="tx1"/>
            </a:solidFill>
            <a:miter lim="800000"/>
            <a:headEnd/>
            <a:tailEnd/>
          </a:ln>
        </p:spPr>
        <p:txBody>
          <a:bodyPr wrap="square">
            <a:spAutoFit/>
          </a:bodyPr>
          <a:lstStyle>
            <a:lvl1pPr marL="261938" indent="-1746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224009" indent="-149339" defTabSz="390997" fontAlgn="auto">
              <a:spcBef>
                <a:spcPct val="0"/>
              </a:spcBef>
              <a:spcAft>
                <a:spcPts val="0"/>
              </a:spcAft>
              <a:buFont typeface="Arial" panose="020B0604020202020204" pitchFamily="34" charset="0"/>
              <a:buChar char="•"/>
            </a:pPr>
            <a:r>
              <a:rPr lang="ja-JP" altLang="en-US" sz="1400" dirty="0"/>
              <a:t>現津波浸水想定の初期潮位は高潮計画の台風期朔望平均満潮位（＝</a:t>
            </a:r>
            <a:r>
              <a:rPr lang="en-US" altLang="ja-JP" sz="1400" dirty="0"/>
              <a:t>O.P.+2.2m</a:t>
            </a:r>
            <a:r>
              <a:rPr lang="ja-JP" altLang="en-US" sz="1400" dirty="0"/>
              <a:t>）を用いているが、最新の潮位観測データにより、現時点における台風期朔望平均満潮位を再検討した結果、現行計画値よりも</a:t>
            </a:r>
            <a:r>
              <a:rPr lang="en-US" altLang="ja-JP" sz="1400" dirty="0"/>
              <a:t>0.1m</a:t>
            </a:r>
            <a:r>
              <a:rPr lang="ja-JP" altLang="en-US" sz="1400" dirty="0"/>
              <a:t>上昇している。</a:t>
            </a:r>
            <a:endParaRPr lang="en-US" altLang="ja-JP" sz="1400" dirty="0"/>
          </a:p>
          <a:p>
            <a:pPr marL="224009" indent="-149339" defTabSz="390997" fontAlgn="auto">
              <a:spcBef>
                <a:spcPct val="0"/>
              </a:spcBef>
              <a:spcAft>
                <a:spcPts val="0"/>
              </a:spcAft>
              <a:buFont typeface="Arial" panose="020B0604020202020204" pitchFamily="34" charset="0"/>
              <a:buChar char="•"/>
            </a:pPr>
            <a:r>
              <a:rPr lang="ja-JP" altLang="en-US" sz="1400" dirty="0"/>
              <a:t>今回検討する津波浸水想定の見直しでは</a:t>
            </a:r>
            <a:r>
              <a:rPr lang="ja-JP" altLang="en-US" sz="1400"/>
              <a:t>、新計画値：台風期朔</a:t>
            </a:r>
            <a:r>
              <a:rPr lang="ja-JP" altLang="en-US" sz="1400" dirty="0"/>
              <a:t>望平均満潮位（</a:t>
            </a:r>
            <a:r>
              <a:rPr lang="en-US" altLang="ja-JP" sz="1400" dirty="0"/>
              <a:t>=O.P.+2.3</a:t>
            </a:r>
            <a:r>
              <a:rPr lang="ja-JP" altLang="en-US" sz="1400" dirty="0"/>
              <a:t>ｍ）を採用する。</a:t>
            </a:r>
          </a:p>
        </p:txBody>
      </p:sp>
      <p:sp>
        <p:nvSpPr>
          <p:cNvPr id="7" name="スライド番号プレースホルダ 5">
            <a:extLst>
              <a:ext uri="{FF2B5EF4-FFF2-40B4-BE49-F238E27FC236}">
                <a16:creationId xmlns:a16="http://schemas.microsoft.com/office/drawing/2014/main" id="{6403CD43-48CC-4C5F-8B65-2748F07A4B41}"/>
              </a:ext>
            </a:extLst>
          </p:cNvPr>
          <p:cNvSpPr txBox="1">
            <a:spLocks noGrp="1"/>
          </p:cNvSpPr>
          <p:nvPr/>
        </p:nvSpPr>
        <p:spPr bwMode="auto">
          <a:xfrm>
            <a:off x="9430273" y="6400800"/>
            <a:ext cx="485775" cy="457200"/>
          </a:xfrm>
          <a:prstGeom prst="rect">
            <a:avLst/>
          </a:prstGeom>
          <a:noFill/>
          <a:ln>
            <a:noFill/>
          </a:ln>
        </p:spPr>
        <p:txBody>
          <a:bodyPr lIns="95770" tIns="47886" rIns="95770" bIns="47886" anchor="b"/>
          <a:lstStyle>
            <a:lvl1pPr defTabSz="1279525">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defTabSz="1279525">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defTabSz="1279525">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defTabSz="1279525">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defTabSz="1279525">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defRPr/>
            </a:pPr>
            <a:fld id="{66B21DE1-8D1C-4498-933C-FFE4E3FC72F1}" type="slidenum">
              <a:rPr kumimoji="0" lang="en-US" altLang="ja-JP" sz="1600" b="1" smtClean="0">
                <a:effectLst>
                  <a:outerShdw blurRad="38100" dist="38100" dir="2700000" algn="tl">
                    <a:srgbClr val="C0C0C0"/>
                  </a:outerShdw>
                </a:effectLst>
                <a:latin typeface="ＭＳ ゴシック" panose="020B0609070205080204" pitchFamily="49" charset="-128"/>
                <a:ea typeface="ＭＳ ゴシック" panose="020B0609070205080204" pitchFamily="49" charset="-128"/>
              </a:rPr>
              <a:pPr algn="r" eaLnBrk="1" hangingPunct="1">
                <a:spcBef>
                  <a:spcPct val="0"/>
                </a:spcBef>
                <a:buFontTx/>
                <a:buNone/>
                <a:defRPr/>
              </a:pPr>
              <a:t>7</a:t>
            </a:fld>
            <a:endParaRPr kumimoji="0" lang="en-US" altLang="ja-JP" sz="1600" b="1" dirty="0">
              <a:effectLst>
                <a:outerShdw blurRad="38100" dist="38100" dir="2700000" algn="tl">
                  <a:srgbClr val="C0C0C0"/>
                </a:outerShdw>
              </a:effectLst>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7933606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図 42"/>
          <p:cNvPicPr>
            <a:picLocks noChangeAspect="1"/>
          </p:cNvPicPr>
          <p:nvPr/>
        </p:nvPicPr>
        <p:blipFill>
          <a:blip r:embed="rId3"/>
          <a:stretch>
            <a:fillRect/>
          </a:stretch>
        </p:blipFill>
        <p:spPr>
          <a:xfrm>
            <a:off x="763424" y="1093881"/>
            <a:ext cx="4713241" cy="5581557"/>
          </a:xfrm>
          <a:prstGeom prst="rect">
            <a:avLst/>
          </a:prstGeom>
        </p:spPr>
      </p:pic>
      <p:sp>
        <p:nvSpPr>
          <p:cNvPr id="45" name="正方形/長方形 44"/>
          <p:cNvSpPr/>
          <p:nvPr/>
        </p:nvSpPr>
        <p:spPr>
          <a:xfrm>
            <a:off x="763424" y="5899467"/>
            <a:ext cx="2818963" cy="775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800" dirty="0">
                <a:solidFill>
                  <a:schemeClr val="tx1"/>
                </a:solidFill>
                <a:latin typeface="Meiryo UI" panose="020B0604030504040204" pitchFamily="50" charset="-128"/>
                <a:ea typeface="Meiryo UI" panose="020B0604030504040204" pitchFamily="50" charset="-128"/>
              </a:rPr>
              <a:t>大阪市内の対策実施箇所は、大阪市所管の対策箇所を含んだものです。</a:t>
            </a:r>
            <a:endParaRPr kumimoji="1" lang="en-US" altLang="ja-JP" sz="800" dirty="0">
              <a:solidFill>
                <a:schemeClr val="tx1"/>
              </a:solidFill>
              <a:latin typeface="Meiryo UI" panose="020B0604030504040204" pitchFamily="50" charset="-128"/>
              <a:ea typeface="Meiryo UI" panose="020B0604030504040204" pitchFamily="50" charset="-128"/>
            </a:endParaRPr>
          </a:p>
          <a:p>
            <a:r>
              <a:rPr kumimoji="1" lang="ja-JP" altLang="en-US" sz="800" dirty="0">
                <a:solidFill>
                  <a:schemeClr val="tx1"/>
                </a:solidFill>
                <a:latin typeface="Meiryo UI" panose="020B0604030504040204" pitchFamily="50" charset="-128"/>
                <a:ea typeface="Meiryo UI" panose="020B0604030504040204" pitchFamily="50" charset="-128"/>
              </a:rPr>
              <a:t>また、大阪市内、泉州地区の対策実施箇所図に記載の要対策箇所は、今後、工事実施に向けた調査結果などを経て、変更となる可能性があります。</a:t>
            </a:r>
          </a:p>
        </p:txBody>
      </p:sp>
      <p:grpSp>
        <p:nvGrpSpPr>
          <p:cNvPr id="46" name="グループ化 45"/>
          <p:cNvGrpSpPr/>
          <p:nvPr/>
        </p:nvGrpSpPr>
        <p:grpSpPr>
          <a:xfrm>
            <a:off x="5972415" y="2413011"/>
            <a:ext cx="3350496" cy="1740311"/>
            <a:chOff x="5564904" y="1057503"/>
            <a:chExt cx="3350496" cy="1740311"/>
          </a:xfrm>
        </p:grpSpPr>
        <p:cxnSp>
          <p:nvCxnSpPr>
            <p:cNvPr id="47" name="直線コネクタ 46"/>
            <p:cNvCxnSpPr/>
            <p:nvPr/>
          </p:nvCxnSpPr>
          <p:spPr>
            <a:xfrm>
              <a:off x="5564904" y="1260587"/>
              <a:ext cx="34694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p:nvCxnSpPr>
          <p:spPr>
            <a:xfrm>
              <a:off x="5564904" y="1663738"/>
              <a:ext cx="378696" cy="0"/>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a:off x="5564904" y="2103810"/>
              <a:ext cx="346946"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a:xfrm>
              <a:off x="5564904" y="2569894"/>
              <a:ext cx="378696" cy="0"/>
            </a:xfrm>
            <a:prstGeom prst="line">
              <a:avLst/>
            </a:prstGeom>
            <a:ln w="38100">
              <a:solidFill>
                <a:srgbClr val="00B050"/>
              </a:solidFill>
              <a:prstDash val="sysDot"/>
            </a:ln>
          </p:spPr>
          <p:style>
            <a:lnRef idx="1">
              <a:schemeClr val="accent1"/>
            </a:lnRef>
            <a:fillRef idx="0">
              <a:schemeClr val="accent1"/>
            </a:fillRef>
            <a:effectRef idx="0">
              <a:schemeClr val="accent1"/>
            </a:effectRef>
            <a:fontRef idx="minor">
              <a:schemeClr val="tx1"/>
            </a:fontRef>
          </p:style>
        </p:cxnSp>
        <p:sp>
          <p:nvSpPr>
            <p:cNvPr id="51" name="正方形/長方形 50"/>
            <p:cNvSpPr/>
            <p:nvPr/>
          </p:nvSpPr>
          <p:spPr>
            <a:xfrm>
              <a:off x="5943600" y="1057503"/>
              <a:ext cx="2882900" cy="4558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100" dirty="0">
                  <a:solidFill>
                    <a:schemeClr val="tx1"/>
                  </a:solidFill>
                  <a:latin typeface="Meiryo UI" panose="020B0604030504040204" pitchFamily="50" charset="-128"/>
                  <a:ea typeface="Meiryo UI" panose="020B0604030504040204" pitchFamily="50" charset="-128"/>
                </a:rPr>
                <a:t>満潮時に地震直後から</a:t>
              </a:r>
              <a:endParaRPr kumimoji="1" lang="en-US" altLang="ja-JP" sz="1100" dirty="0">
                <a:solidFill>
                  <a:schemeClr val="tx1"/>
                </a:solidFill>
                <a:latin typeface="Meiryo UI" panose="020B0604030504040204" pitchFamily="50" charset="-128"/>
                <a:ea typeface="Meiryo UI" panose="020B0604030504040204" pitchFamily="50" charset="-128"/>
              </a:endParaRPr>
            </a:p>
            <a:p>
              <a:r>
                <a:rPr kumimoji="1" lang="ja-JP" altLang="en-US" sz="1100" dirty="0">
                  <a:solidFill>
                    <a:schemeClr val="tx1"/>
                  </a:solidFill>
                  <a:latin typeface="Meiryo UI" panose="020B0604030504040204" pitchFamily="50" charset="-128"/>
                  <a:ea typeface="Meiryo UI" panose="020B0604030504040204" pitchFamily="50" charset="-128"/>
                </a:rPr>
                <a:t>浸水が始まる危険性がある防潮堤（水門外）</a:t>
              </a:r>
            </a:p>
          </p:txBody>
        </p:sp>
        <p:sp>
          <p:nvSpPr>
            <p:cNvPr id="52" name="正方形/長方形 51"/>
            <p:cNvSpPr/>
            <p:nvPr/>
          </p:nvSpPr>
          <p:spPr>
            <a:xfrm>
              <a:off x="5943600" y="1891659"/>
              <a:ext cx="2223357" cy="4558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100" dirty="0">
                  <a:solidFill>
                    <a:schemeClr val="tx1"/>
                  </a:solidFill>
                  <a:latin typeface="Meiryo UI" panose="020B0604030504040204" pitchFamily="50" charset="-128"/>
                  <a:ea typeface="Meiryo UI" panose="020B0604030504040204" pitchFamily="50" charset="-128"/>
                </a:rPr>
                <a:t>津波により浸水が始まる危険性がある防潮堤（水門外）</a:t>
              </a:r>
            </a:p>
          </p:txBody>
        </p:sp>
        <p:sp>
          <p:nvSpPr>
            <p:cNvPr id="53" name="正方形/長方形 52"/>
            <p:cNvSpPr/>
            <p:nvPr/>
          </p:nvSpPr>
          <p:spPr>
            <a:xfrm>
              <a:off x="5943600" y="1462265"/>
              <a:ext cx="2971800" cy="4558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100" dirty="0">
                  <a:solidFill>
                    <a:schemeClr val="tx1"/>
                  </a:solidFill>
                  <a:latin typeface="Meiryo UI" panose="020B0604030504040204" pitchFamily="50" charset="-128"/>
                  <a:ea typeface="Meiryo UI" panose="020B0604030504040204" pitchFamily="50" charset="-128"/>
                </a:rPr>
                <a:t>満潮時に地震直後から</a:t>
              </a:r>
              <a:endParaRPr kumimoji="1" lang="en-US" altLang="ja-JP" sz="1100" dirty="0">
                <a:solidFill>
                  <a:schemeClr val="tx1"/>
                </a:solidFill>
                <a:latin typeface="Meiryo UI" panose="020B0604030504040204" pitchFamily="50" charset="-128"/>
                <a:ea typeface="Meiryo UI" panose="020B0604030504040204" pitchFamily="50" charset="-128"/>
              </a:endParaRPr>
            </a:p>
            <a:p>
              <a:r>
                <a:rPr kumimoji="1" lang="ja-JP" altLang="en-US" sz="1100" dirty="0">
                  <a:solidFill>
                    <a:schemeClr val="tx1"/>
                  </a:solidFill>
                  <a:latin typeface="Meiryo UI" panose="020B0604030504040204" pitchFamily="50" charset="-128"/>
                  <a:ea typeface="Meiryo UI" panose="020B0604030504040204" pitchFamily="50" charset="-128"/>
                </a:rPr>
                <a:t>浸水が始まる危険性がある防潮堤（水門内）</a:t>
              </a:r>
            </a:p>
          </p:txBody>
        </p:sp>
        <p:sp>
          <p:nvSpPr>
            <p:cNvPr id="54" name="正方形/長方形 53"/>
            <p:cNvSpPr/>
            <p:nvPr/>
          </p:nvSpPr>
          <p:spPr>
            <a:xfrm>
              <a:off x="5943600" y="2341974"/>
              <a:ext cx="2223357" cy="4558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100" dirty="0">
                  <a:solidFill>
                    <a:schemeClr val="tx1"/>
                  </a:solidFill>
                  <a:latin typeface="Meiryo UI" panose="020B0604030504040204" pitchFamily="50" charset="-128"/>
                  <a:ea typeface="Meiryo UI" panose="020B0604030504040204" pitchFamily="50" charset="-128"/>
                </a:rPr>
                <a:t>津波により浸水が始まる危険性がある防潮堤（水門内）</a:t>
              </a:r>
            </a:p>
          </p:txBody>
        </p:sp>
      </p:grpSp>
      <p:pic>
        <p:nvPicPr>
          <p:cNvPr id="21" name="図 20"/>
          <p:cNvPicPr/>
          <p:nvPr/>
        </p:nvPicPr>
        <p:blipFill rotWithShape="1">
          <a:blip r:embed="rId4" cstate="print">
            <a:extLst>
              <a:ext uri="{28A0092B-C50C-407E-A947-70E740481C1C}">
                <a14:useLocalDpi xmlns:a14="http://schemas.microsoft.com/office/drawing/2010/main" val="0"/>
              </a:ext>
            </a:extLst>
          </a:blip>
          <a:srcRect l="882" t="26946" r="1905" b="3226"/>
          <a:stretch/>
        </p:blipFill>
        <p:spPr bwMode="auto">
          <a:xfrm>
            <a:off x="3946961" y="4119683"/>
            <a:ext cx="5375951" cy="2590101"/>
          </a:xfrm>
          <a:prstGeom prst="rect">
            <a:avLst/>
          </a:prstGeom>
          <a:noFill/>
          <a:ln>
            <a:solidFill>
              <a:schemeClr val="tx1"/>
            </a:solidFill>
          </a:ln>
          <a:extLst>
            <a:ext uri="{53640926-AAD7-44D8-BBD7-CCE9431645EC}">
              <a14:shadowObscured xmlns:a14="http://schemas.microsoft.com/office/drawing/2010/main"/>
            </a:ext>
          </a:extLst>
        </p:spPr>
      </p:pic>
      <p:sp>
        <p:nvSpPr>
          <p:cNvPr id="2" name="正方形/長方形 1"/>
          <p:cNvSpPr/>
          <p:nvPr/>
        </p:nvSpPr>
        <p:spPr>
          <a:xfrm>
            <a:off x="6072189" y="5288757"/>
            <a:ext cx="314325" cy="195263"/>
          </a:xfrm>
          <a:prstGeom prst="rect">
            <a:avLst/>
          </a:prstGeom>
          <a:solidFill>
            <a:schemeClr val="bg1"/>
          </a:solidFill>
          <a:ln w="9525">
            <a:solidFill>
              <a:srgbClr val="00B050"/>
            </a:solidFill>
            <a:headEnd type="triangle"/>
          </a:ln>
        </p:spPr>
        <p:style>
          <a:lnRef idx="1">
            <a:schemeClr val="dk1"/>
          </a:lnRef>
          <a:fillRef idx="0">
            <a:schemeClr val="dk1"/>
          </a:fillRef>
          <a:effectRef idx="0">
            <a:schemeClr val="dk1"/>
          </a:effectRef>
          <a:fontRef idx="minor">
            <a:schemeClr val="tx1"/>
          </a:fontRef>
        </p:style>
        <p:txBody>
          <a:bodyPr lIns="0" tIns="0" rIns="0" bIns="0" rtlCol="0" anchor="ctr"/>
          <a:lstStyle/>
          <a:p>
            <a:r>
              <a:rPr kumimoji="1" lang="ja-JP" altLang="en-US" sz="300" dirty="0">
                <a:latin typeface="Meiryo UI" panose="020B0604030504040204" pitchFamily="50" charset="-128"/>
                <a:ea typeface="Meiryo UI" panose="020B0604030504040204" pitchFamily="50" charset="-128"/>
              </a:rPr>
              <a:t>　阪南港海岸</a:t>
            </a:r>
            <a:endParaRPr kumimoji="1" lang="en-US" altLang="ja-JP" sz="300" dirty="0">
              <a:latin typeface="Meiryo UI" panose="020B0604030504040204" pitchFamily="50" charset="-128"/>
              <a:ea typeface="Meiryo UI" panose="020B0604030504040204" pitchFamily="50" charset="-128"/>
            </a:endParaRPr>
          </a:p>
          <a:p>
            <a:r>
              <a:rPr kumimoji="1" lang="ja-JP" altLang="en-US" sz="300" dirty="0">
                <a:latin typeface="Meiryo UI" panose="020B0604030504040204" pitchFamily="50" charset="-128"/>
                <a:ea typeface="Meiryo UI" panose="020B0604030504040204" pitchFamily="50" charset="-128"/>
              </a:rPr>
              <a:t>　忠岡岸和田地区</a:t>
            </a:r>
            <a:endParaRPr kumimoji="1" lang="en-US" altLang="ja-JP" sz="300" dirty="0">
              <a:latin typeface="Meiryo UI" panose="020B0604030504040204" pitchFamily="50" charset="-128"/>
              <a:ea typeface="Meiryo UI" panose="020B0604030504040204" pitchFamily="50" charset="-128"/>
            </a:endParaRPr>
          </a:p>
          <a:p>
            <a:r>
              <a:rPr kumimoji="1" lang="ja-JP" altLang="en-US" sz="300" dirty="0">
                <a:latin typeface="Meiryo UI" panose="020B0604030504040204" pitchFamily="50" charset="-128"/>
                <a:ea typeface="Meiryo UI" panose="020B0604030504040204" pitchFamily="50" charset="-128"/>
              </a:rPr>
              <a:t>　（北水門）</a:t>
            </a:r>
          </a:p>
        </p:txBody>
      </p:sp>
      <p:sp>
        <p:nvSpPr>
          <p:cNvPr id="22" name="正方形/長方形 21"/>
          <p:cNvSpPr/>
          <p:nvPr/>
        </p:nvSpPr>
        <p:spPr>
          <a:xfrm>
            <a:off x="6374608" y="5521181"/>
            <a:ext cx="304799" cy="157119"/>
          </a:xfrm>
          <a:prstGeom prst="rect">
            <a:avLst/>
          </a:prstGeom>
          <a:solidFill>
            <a:schemeClr val="bg1"/>
          </a:solidFill>
          <a:ln w="9525">
            <a:solidFill>
              <a:srgbClr val="00B050"/>
            </a:solidFill>
            <a:prstDash val="dash"/>
            <a:headEnd type="triangle"/>
          </a:ln>
        </p:spPr>
        <p:style>
          <a:lnRef idx="1">
            <a:schemeClr val="dk1"/>
          </a:lnRef>
          <a:fillRef idx="0">
            <a:schemeClr val="dk1"/>
          </a:fillRef>
          <a:effectRef idx="0">
            <a:schemeClr val="dk1"/>
          </a:effectRef>
          <a:fontRef idx="minor">
            <a:schemeClr val="tx1"/>
          </a:fontRef>
        </p:style>
        <p:txBody>
          <a:bodyPr lIns="0" tIns="0" rIns="0" bIns="0" rtlCol="0" anchor="ctr"/>
          <a:lstStyle/>
          <a:p>
            <a:r>
              <a:rPr kumimoji="1" lang="ja-JP" altLang="en-US" sz="300" dirty="0">
                <a:latin typeface="Meiryo UI" panose="020B0604030504040204" pitchFamily="50" charset="-128"/>
                <a:ea typeface="Meiryo UI" panose="020B0604030504040204" pitchFamily="50" charset="-128"/>
              </a:rPr>
              <a:t>　堺泉北港海岸</a:t>
            </a:r>
            <a:endParaRPr kumimoji="1" lang="en-US" altLang="ja-JP" sz="300" dirty="0">
              <a:latin typeface="Meiryo UI" panose="020B0604030504040204" pitchFamily="50" charset="-128"/>
              <a:ea typeface="Meiryo UI" panose="020B0604030504040204" pitchFamily="50" charset="-128"/>
            </a:endParaRPr>
          </a:p>
          <a:p>
            <a:r>
              <a:rPr kumimoji="1" lang="ja-JP" altLang="en-US" sz="300" dirty="0">
                <a:latin typeface="Meiryo UI" panose="020B0604030504040204" pitchFamily="50" charset="-128"/>
                <a:ea typeface="Meiryo UI" panose="020B0604030504040204" pitchFamily="50" charset="-128"/>
              </a:rPr>
              <a:t>　大津南地区</a:t>
            </a:r>
          </a:p>
        </p:txBody>
      </p:sp>
      <p:sp>
        <p:nvSpPr>
          <p:cNvPr id="23" name="正方形/長方形 22"/>
          <p:cNvSpPr/>
          <p:nvPr/>
        </p:nvSpPr>
        <p:spPr>
          <a:xfrm>
            <a:off x="6700935" y="5731773"/>
            <a:ext cx="311847" cy="171347"/>
          </a:xfrm>
          <a:prstGeom prst="rect">
            <a:avLst/>
          </a:prstGeom>
          <a:solidFill>
            <a:schemeClr val="bg1"/>
          </a:solidFill>
          <a:ln w="9525">
            <a:solidFill>
              <a:srgbClr val="00B050"/>
            </a:solidFill>
            <a:prstDash val="dash"/>
            <a:headEnd type="triangle"/>
          </a:ln>
        </p:spPr>
        <p:style>
          <a:lnRef idx="1">
            <a:schemeClr val="dk1"/>
          </a:lnRef>
          <a:fillRef idx="0">
            <a:schemeClr val="dk1"/>
          </a:fillRef>
          <a:effectRef idx="0">
            <a:schemeClr val="dk1"/>
          </a:effectRef>
          <a:fontRef idx="minor">
            <a:schemeClr val="tx1"/>
          </a:fontRef>
        </p:style>
        <p:txBody>
          <a:bodyPr lIns="0" tIns="0" rIns="0" bIns="0" rtlCol="0" anchor="ctr"/>
          <a:lstStyle/>
          <a:p>
            <a:r>
              <a:rPr kumimoji="1" lang="ja-JP" altLang="en-US" sz="300" dirty="0">
                <a:latin typeface="Meiryo UI" panose="020B0604030504040204" pitchFamily="50" charset="-128"/>
                <a:ea typeface="Meiryo UI" panose="020B0604030504040204" pitchFamily="50" charset="-128"/>
              </a:rPr>
              <a:t>　泉州海岸</a:t>
            </a:r>
            <a:endParaRPr kumimoji="1" lang="en-US" altLang="ja-JP" sz="300" dirty="0">
              <a:latin typeface="Meiryo UI" panose="020B0604030504040204" pitchFamily="50" charset="-128"/>
              <a:ea typeface="Meiryo UI" panose="020B0604030504040204" pitchFamily="50" charset="-128"/>
            </a:endParaRPr>
          </a:p>
          <a:p>
            <a:r>
              <a:rPr kumimoji="1" lang="ja-JP" altLang="en-US" sz="300" dirty="0">
                <a:latin typeface="Meiryo UI" panose="020B0604030504040204" pitchFamily="50" charset="-128"/>
                <a:ea typeface="Meiryo UI" panose="020B0604030504040204" pitchFamily="50" charset="-128"/>
              </a:rPr>
              <a:t>　大津北地区</a:t>
            </a:r>
          </a:p>
        </p:txBody>
      </p:sp>
      <p:sp>
        <p:nvSpPr>
          <p:cNvPr id="25" name="正方形/長方形 24"/>
          <p:cNvSpPr/>
          <p:nvPr/>
        </p:nvSpPr>
        <p:spPr>
          <a:xfrm>
            <a:off x="5242336" y="5925239"/>
            <a:ext cx="316707" cy="168381"/>
          </a:xfrm>
          <a:prstGeom prst="rect">
            <a:avLst/>
          </a:prstGeom>
          <a:solidFill>
            <a:schemeClr val="bg1"/>
          </a:solidFill>
          <a:ln w="9525">
            <a:solidFill>
              <a:srgbClr val="00B050"/>
            </a:solidFill>
            <a:prstDash val="dash"/>
            <a:headEnd type="triangle"/>
          </a:ln>
        </p:spPr>
        <p:style>
          <a:lnRef idx="1">
            <a:schemeClr val="dk1"/>
          </a:lnRef>
          <a:fillRef idx="0">
            <a:schemeClr val="dk1"/>
          </a:fillRef>
          <a:effectRef idx="0">
            <a:schemeClr val="dk1"/>
          </a:effectRef>
          <a:fontRef idx="minor">
            <a:schemeClr val="tx1"/>
          </a:fontRef>
        </p:style>
        <p:txBody>
          <a:bodyPr lIns="0" tIns="0" rIns="0" bIns="0" rtlCol="0" anchor="ctr"/>
          <a:lstStyle/>
          <a:p>
            <a:r>
              <a:rPr kumimoji="1" lang="ja-JP" altLang="en-US" sz="300" dirty="0">
                <a:latin typeface="Meiryo UI" panose="020B0604030504040204" pitchFamily="50" charset="-128"/>
                <a:ea typeface="Meiryo UI" panose="020B0604030504040204" pitchFamily="50" charset="-128"/>
              </a:rPr>
              <a:t>　阪南港海岸</a:t>
            </a:r>
            <a:endParaRPr kumimoji="1" lang="en-US" altLang="ja-JP" sz="300" dirty="0">
              <a:latin typeface="Meiryo UI" panose="020B0604030504040204" pitchFamily="50" charset="-128"/>
              <a:ea typeface="Meiryo UI" panose="020B0604030504040204" pitchFamily="50" charset="-128"/>
            </a:endParaRPr>
          </a:p>
          <a:p>
            <a:r>
              <a:rPr kumimoji="1" lang="ja-JP" altLang="en-US" sz="300" dirty="0">
                <a:latin typeface="Meiryo UI" panose="020B0604030504040204" pitchFamily="50" charset="-128"/>
                <a:ea typeface="Meiryo UI" panose="020B0604030504040204" pitchFamily="50" charset="-128"/>
              </a:rPr>
              <a:t>　岸和田地区</a:t>
            </a:r>
            <a:endParaRPr kumimoji="1" lang="en-US" altLang="ja-JP" sz="300" dirty="0">
              <a:latin typeface="Meiryo UI" panose="020B0604030504040204" pitchFamily="50" charset="-128"/>
              <a:ea typeface="Meiryo UI" panose="020B0604030504040204" pitchFamily="50" charset="-128"/>
            </a:endParaRPr>
          </a:p>
        </p:txBody>
      </p:sp>
      <p:sp>
        <p:nvSpPr>
          <p:cNvPr id="26" name="正方形/長方形 25"/>
          <p:cNvSpPr/>
          <p:nvPr/>
        </p:nvSpPr>
        <p:spPr>
          <a:xfrm>
            <a:off x="6844953" y="6170577"/>
            <a:ext cx="322611" cy="171347"/>
          </a:xfrm>
          <a:prstGeom prst="rect">
            <a:avLst/>
          </a:prstGeom>
          <a:solidFill>
            <a:schemeClr val="bg1"/>
          </a:solidFill>
          <a:ln w="9525">
            <a:solidFill>
              <a:srgbClr val="00B050"/>
            </a:solidFill>
            <a:prstDash val="dash"/>
            <a:headEnd type="triangle"/>
          </a:ln>
        </p:spPr>
        <p:style>
          <a:lnRef idx="1">
            <a:schemeClr val="dk1"/>
          </a:lnRef>
          <a:fillRef idx="0">
            <a:schemeClr val="dk1"/>
          </a:fillRef>
          <a:effectRef idx="0">
            <a:schemeClr val="dk1"/>
          </a:effectRef>
          <a:fontRef idx="minor">
            <a:schemeClr val="tx1"/>
          </a:fontRef>
        </p:style>
        <p:txBody>
          <a:bodyPr lIns="0" tIns="0" rIns="0" bIns="0" rtlCol="0" anchor="ctr"/>
          <a:lstStyle/>
          <a:p>
            <a:r>
              <a:rPr kumimoji="1" lang="ja-JP" altLang="en-US" sz="300" dirty="0">
                <a:latin typeface="Meiryo UI" panose="020B0604030504040204" pitchFamily="50" charset="-128"/>
                <a:ea typeface="Meiryo UI" panose="020B0604030504040204" pitchFamily="50" charset="-128"/>
              </a:rPr>
              <a:t>　泉州海岸</a:t>
            </a:r>
            <a:endParaRPr kumimoji="1" lang="en-US" altLang="ja-JP" sz="300" dirty="0">
              <a:latin typeface="Meiryo UI" panose="020B0604030504040204" pitchFamily="50" charset="-128"/>
              <a:ea typeface="Meiryo UI" panose="020B0604030504040204" pitchFamily="50" charset="-128"/>
            </a:endParaRPr>
          </a:p>
          <a:p>
            <a:r>
              <a:rPr kumimoji="1" lang="ja-JP" altLang="en-US" sz="300" dirty="0">
                <a:latin typeface="Meiryo UI" panose="020B0604030504040204" pitchFamily="50" charset="-128"/>
                <a:ea typeface="Meiryo UI" panose="020B0604030504040204" pitchFamily="50" charset="-128"/>
              </a:rPr>
              <a:t>　高石南地区</a:t>
            </a:r>
            <a:endParaRPr kumimoji="1" lang="en-US" altLang="ja-JP" sz="300" dirty="0">
              <a:latin typeface="Meiryo UI" panose="020B0604030504040204" pitchFamily="50" charset="-128"/>
              <a:ea typeface="Meiryo UI" panose="020B0604030504040204" pitchFamily="50" charset="-128"/>
            </a:endParaRPr>
          </a:p>
        </p:txBody>
      </p:sp>
      <p:sp>
        <p:nvSpPr>
          <p:cNvPr id="28" name="正方形/長方形 27"/>
          <p:cNvSpPr/>
          <p:nvPr/>
        </p:nvSpPr>
        <p:spPr>
          <a:xfrm>
            <a:off x="7295933" y="6170576"/>
            <a:ext cx="301848" cy="123077"/>
          </a:xfrm>
          <a:prstGeom prst="rect">
            <a:avLst/>
          </a:prstGeom>
          <a:solidFill>
            <a:schemeClr val="bg1"/>
          </a:solidFill>
          <a:ln w="9525">
            <a:solidFill>
              <a:srgbClr val="00B050"/>
            </a:solidFill>
            <a:prstDash val="solid"/>
            <a:headEnd type="triangle"/>
          </a:ln>
        </p:spPr>
        <p:style>
          <a:lnRef idx="1">
            <a:schemeClr val="dk1"/>
          </a:lnRef>
          <a:fillRef idx="0">
            <a:schemeClr val="dk1"/>
          </a:fillRef>
          <a:effectRef idx="0">
            <a:schemeClr val="dk1"/>
          </a:effectRef>
          <a:fontRef idx="minor">
            <a:schemeClr val="tx1"/>
          </a:fontRef>
        </p:style>
        <p:txBody>
          <a:bodyPr lIns="0" tIns="0" rIns="0" bIns="0" rtlCol="0" anchor="ctr"/>
          <a:lstStyle/>
          <a:p>
            <a:r>
              <a:rPr kumimoji="1" lang="ja-JP" altLang="en-US" sz="300" dirty="0">
                <a:latin typeface="Meiryo UI" panose="020B0604030504040204" pitchFamily="50" charset="-128"/>
                <a:ea typeface="Meiryo UI" panose="020B0604030504040204" pitchFamily="50" charset="-128"/>
              </a:rPr>
              <a:t>　高石漁港海岸</a:t>
            </a:r>
            <a:endParaRPr kumimoji="1" lang="en-US" altLang="ja-JP" sz="300" dirty="0">
              <a:latin typeface="Meiryo UI" panose="020B0604030504040204" pitchFamily="50" charset="-128"/>
              <a:ea typeface="Meiryo UI" panose="020B0604030504040204" pitchFamily="50" charset="-128"/>
            </a:endParaRPr>
          </a:p>
        </p:txBody>
      </p:sp>
      <p:sp>
        <p:nvSpPr>
          <p:cNvPr id="30" name="正方形/長方形 29"/>
          <p:cNvSpPr/>
          <p:nvPr/>
        </p:nvSpPr>
        <p:spPr>
          <a:xfrm>
            <a:off x="8335120" y="6088113"/>
            <a:ext cx="304055" cy="153143"/>
          </a:xfrm>
          <a:prstGeom prst="rect">
            <a:avLst/>
          </a:prstGeom>
          <a:solidFill>
            <a:schemeClr val="bg1"/>
          </a:solidFill>
          <a:ln w="9525">
            <a:solidFill>
              <a:srgbClr val="FF0000"/>
            </a:solidFill>
            <a:prstDash val="solid"/>
            <a:headEnd type="triangle"/>
          </a:ln>
        </p:spPr>
        <p:style>
          <a:lnRef idx="1">
            <a:schemeClr val="dk1"/>
          </a:lnRef>
          <a:fillRef idx="0">
            <a:schemeClr val="dk1"/>
          </a:fillRef>
          <a:effectRef idx="0">
            <a:schemeClr val="dk1"/>
          </a:effectRef>
          <a:fontRef idx="minor">
            <a:schemeClr val="tx1"/>
          </a:fontRef>
        </p:style>
        <p:txBody>
          <a:bodyPr lIns="0" tIns="0" rIns="0" bIns="0" rtlCol="0" anchor="ctr"/>
          <a:lstStyle/>
          <a:p>
            <a:r>
              <a:rPr kumimoji="1" lang="ja-JP" altLang="en-US" sz="300" dirty="0">
                <a:latin typeface="Meiryo UI" panose="020B0604030504040204" pitchFamily="50" charset="-128"/>
                <a:ea typeface="Meiryo UI" panose="020B0604030504040204" pitchFamily="50" charset="-128"/>
              </a:rPr>
              <a:t>　堺泉北港海岸</a:t>
            </a:r>
            <a:endParaRPr kumimoji="1" lang="en-US" altLang="ja-JP" sz="300" dirty="0">
              <a:latin typeface="Meiryo UI" panose="020B0604030504040204" pitchFamily="50" charset="-128"/>
              <a:ea typeface="Meiryo UI" panose="020B0604030504040204" pitchFamily="50" charset="-128"/>
            </a:endParaRPr>
          </a:p>
          <a:p>
            <a:r>
              <a:rPr kumimoji="1" lang="ja-JP" altLang="en-US" sz="300" dirty="0">
                <a:latin typeface="Meiryo UI" panose="020B0604030504040204" pitchFamily="50" charset="-128"/>
                <a:ea typeface="Meiryo UI" panose="020B0604030504040204" pitchFamily="50" charset="-128"/>
              </a:rPr>
              <a:t>　堺旧港地区</a:t>
            </a:r>
            <a:endParaRPr kumimoji="1" lang="en-US" altLang="ja-JP" sz="300" dirty="0">
              <a:latin typeface="Meiryo UI" panose="020B0604030504040204" pitchFamily="50" charset="-128"/>
              <a:ea typeface="Meiryo UI" panose="020B0604030504040204" pitchFamily="50" charset="-128"/>
            </a:endParaRPr>
          </a:p>
        </p:txBody>
      </p:sp>
      <p:sp>
        <p:nvSpPr>
          <p:cNvPr id="31" name="正方形/長方形 30"/>
          <p:cNvSpPr/>
          <p:nvPr/>
        </p:nvSpPr>
        <p:spPr>
          <a:xfrm>
            <a:off x="8767718" y="6099043"/>
            <a:ext cx="301848" cy="146974"/>
          </a:xfrm>
          <a:prstGeom prst="rect">
            <a:avLst/>
          </a:prstGeom>
          <a:solidFill>
            <a:schemeClr val="bg1"/>
          </a:solidFill>
          <a:ln w="9525">
            <a:solidFill>
              <a:srgbClr val="00B050"/>
            </a:solidFill>
            <a:prstDash val="solid"/>
            <a:headEnd type="triangle"/>
          </a:ln>
        </p:spPr>
        <p:style>
          <a:lnRef idx="1">
            <a:schemeClr val="dk1"/>
          </a:lnRef>
          <a:fillRef idx="0">
            <a:schemeClr val="dk1"/>
          </a:fillRef>
          <a:effectRef idx="0">
            <a:schemeClr val="dk1"/>
          </a:effectRef>
          <a:fontRef idx="minor">
            <a:schemeClr val="tx1"/>
          </a:fontRef>
        </p:style>
        <p:txBody>
          <a:bodyPr lIns="0" tIns="0" rIns="0" bIns="0" rtlCol="0" anchor="ctr"/>
          <a:lstStyle/>
          <a:p>
            <a:r>
              <a:rPr kumimoji="1" lang="ja-JP" altLang="en-US" sz="300" dirty="0">
                <a:latin typeface="Meiryo UI" panose="020B0604030504040204" pitchFamily="50" charset="-128"/>
                <a:ea typeface="Meiryo UI" panose="020B0604030504040204" pitchFamily="50" charset="-128"/>
              </a:rPr>
              <a:t>　堺泉北港海岸</a:t>
            </a:r>
            <a:endParaRPr kumimoji="1" lang="en-US" altLang="ja-JP" sz="300" dirty="0">
              <a:latin typeface="Meiryo UI" panose="020B0604030504040204" pitchFamily="50" charset="-128"/>
              <a:ea typeface="Meiryo UI" panose="020B0604030504040204" pitchFamily="50" charset="-128"/>
            </a:endParaRPr>
          </a:p>
          <a:p>
            <a:r>
              <a:rPr kumimoji="1" lang="ja-JP" altLang="en-US" sz="300" dirty="0">
                <a:latin typeface="Meiryo UI" panose="020B0604030504040204" pitchFamily="50" charset="-128"/>
                <a:ea typeface="Meiryo UI" panose="020B0604030504040204" pitchFamily="50" charset="-128"/>
              </a:rPr>
              <a:t>　堺新港地区</a:t>
            </a:r>
            <a:endParaRPr kumimoji="1" lang="en-US" altLang="ja-JP" sz="300" dirty="0">
              <a:latin typeface="Meiryo UI" panose="020B0604030504040204" pitchFamily="50" charset="-128"/>
              <a:ea typeface="Meiryo UI" panose="020B0604030504040204" pitchFamily="50" charset="-128"/>
            </a:endParaRPr>
          </a:p>
        </p:txBody>
      </p:sp>
      <p:sp>
        <p:nvSpPr>
          <p:cNvPr id="32" name="正方形/長方形 31"/>
          <p:cNvSpPr/>
          <p:nvPr/>
        </p:nvSpPr>
        <p:spPr>
          <a:xfrm>
            <a:off x="8576849" y="5534917"/>
            <a:ext cx="319501" cy="146974"/>
          </a:xfrm>
          <a:prstGeom prst="rect">
            <a:avLst/>
          </a:prstGeom>
          <a:solidFill>
            <a:schemeClr val="bg1"/>
          </a:solidFill>
          <a:ln w="9525">
            <a:solidFill>
              <a:srgbClr val="00B050"/>
            </a:solidFill>
            <a:prstDash val="dash"/>
            <a:headEnd type="triangle"/>
          </a:ln>
        </p:spPr>
        <p:style>
          <a:lnRef idx="1">
            <a:schemeClr val="dk1"/>
          </a:lnRef>
          <a:fillRef idx="0">
            <a:schemeClr val="dk1"/>
          </a:fillRef>
          <a:effectRef idx="0">
            <a:schemeClr val="dk1"/>
          </a:effectRef>
          <a:fontRef idx="minor">
            <a:schemeClr val="tx1"/>
          </a:fontRef>
        </p:style>
        <p:txBody>
          <a:bodyPr lIns="0" tIns="0" rIns="0" bIns="0" rtlCol="0" anchor="ctr"/>
          <a:lstStyle/>
          <a:p>
            <a:r>
              <a:rPr kumimoji="1" lang="ja-JP" altLang="en-US" sz="300" dirty="0">
                <a:latin typeface="Meiryo UI" panose="020B0604030504040204" pitchFamily="50" charset="-128"/>
                <a:ea typeface="Meiryo UI" panose="020B0604030504040204" pitchFamily="50" charset="-128"/>
              </a:rPr>
              <a:t>　泉州海岸</a:t>
            </a:r>
            <a:endParaRPr kumimoji="1" lang="en-US" altLang="ja-JP" sz="300" dirty="0">
              <a:latin typeface="Meiryo UI" panose="020B0604030504040204" pitchFamily="50" charset="-128"/>
              <a:ea typeface="Meiryo UI" panose="020B0604030504040204" pitchFamily="50" charset="-128"/>
            </a:endParaRPr>
          </a:p>
          <a:p>
            <a:r>
              <a:rPr kumimoji="1" lang="ja-JP" altLang="en-US" sz="300" dirty="0">
                <a:latin typeface="Meiryo UI" panose="020B0604030504040204" pitchFamily="50" charset="-128"/>
                <a:ea typeface="Meiryo UI" panose="020B0604030504040204" pitchFamily="50" charset="-128"/>
              </a:rPr>
              <a:t>　松屋三宝地区</a:t>
            </a:r>
            <a:endParaRPr kumimoji="1" lang="en-US" altLang="ja-JP" sz="300" dirty="0">
              <a:latin typeface="Meiryo UI" panose="020B0604030504040204" pitchFamily="50" charset="-128"/>
              <a:ea typeface="Meiryo UI" panose="020B0604030504040204" pitchFamily="50" charset="-128"/>
            </a:endParaRPr>
          </a:p>
        </p:txBody>
      </p:sp>
      <p:sp>
        <p:nvSpPr>
          <p:cNvPr id="33" name="正方形/長方形 32"/>
          <p:cNvSpPr/>
          <p:nvPr/>
        </p:nvSpPr>
        <p:spPr>
          <a:xfrm>
            <a:off x="5641421" y="5606882"/>
            <a:ext cx="316466" cy="146218"/>
          </a:xfrm>
          <a:prstGeom prst="rect">
            <a:avLst/>
          </a:prstGeom>
          <a:solidFill>
            <a:schemeClr val="bg1"/>
          </a:solidFill>
          <a:ln w="9525">
            <a:solidFill>
              <a:srgbClr val="00B050"/>
            </a:solidFill>
            <a:headEnd type="triangle"/>
          </a:ln>
        </p:spPr>
        <p:style>
          <a:lnRef idx="1">
            <a:schemeClr val="dk1"/>
          </a:lnRef>
          <a:fillRef idx="0">
            <a:schemeClr val="dk1"/>
          </a:fillRef>
          <a:effectRef idx="0">
            <a:schemeClr val="dk1"/>
          </a:effectRef>
          <a:fontRef idx="minor">
            <a:schemeClr val="tx1"/>
          </a:fontRef>
        </p:style>
        <p:txBody>
          <a:bodyPr lIns="0" tIns="0" rIns="0" bIns="0" rtlCol="0" anchor="ctr"/>
          <a:lstStyle/>
          <a:p>
            <a:r>
              <a:rPr kumimoji="1" lang="ja-JP" altLang="en-US" sz="300" dirty="0">
                <a:latin typeface="Meiryo UI" panose="020B0604030504040204" pitchFamily="50" charset="-128"/>
                <a:ea typeface="Meiryo UI" panose="020B0604030504040204" pitchFamily="50" charset="-128"/>
              </a:rPr>
              <a:t>　岸和田漁港海岸</a:t>
            </a:r>
          </a:p>
        </p:txBody>
      </p:sp>
      <p:sp>
        <p:nvSpPr>
          <p:cNvPr id="34" name="正方形/長方形 33"/>
          <p:cNvSpPr/>
          <p:nvPr/>
        </p:nvSpPr>
        <p:spPr>
          <a:xfrm rot="5400000">
            <a:off x="4652518" y="4412370"/>
            <a:ext cx="135614" cy="174480"/>
          </a:xfrm>
          <a:prstGeom prst="rect">
            <a:avLst/>
          </a:prstGeom>
          <a:noFill/>
          <a:ln w="9525">
            <a:noFill/>
            <a:headEnd type="triangle"/>
          </a:ln>
        </p:spPr>
        <p:style>
          <a:lnRef idx="1">
            <a:schemeClr val="dk1"/>
          </a:lnRef>
          <a:fillRef idx="0">
            <a:schemeClr val="dk1"/>
          </a:fillRef>
          <a:effectRef idx="0">
            <a:schemeClr val="dk1"/>
          </a:effectRef>
          <a:fontRef idx="minor">
            <a:schemeClr val="tx1"/>
          </a:fontRef>
        </p:style>
        <p:txBody>
          <a:bodyPr lIns="0" tIns="0" rIns="0" bIns="0" rtlCol="0" anchor="ctr"/>
          <a:lstStyle/>
          <a:p>
            <a:pPr algn="ctr"/>
            <a:r>
              <a:rPr kumimoji="1" lang="en-US" altLang="ja-JP" sz="700" dirty="0">
                <a:latin typeface="Meiryo UI" panose="020B0604030504040204" pitchFamily="50" charset="-128"/>
                <a:ea typeface="Meiryo UI" panose="020B0604030504040204" pitchFamily="50" charset="-128"/>
              </a:rPr>
              <a:t>N</a:t>
            </a:r>
            <a:endParaRPr kumimoji="1" lang="ja-JP" altLang="en-US" sz="700" dirty="0">
              <a:latin typeface="Meiryo UI" panose="020B0604030504040204" pitchFamily="50" charset="-128"/>
              <a:ea typeface="Meiryo UI" panose="020B0604030504040204" pitchFamily="50" charset="-128"/>
            </a:endParaRPr>
          </a:p>
        </p:txBody>
      </p:sp>
      <p:sp>
        <p:nvSpPr>
          <p:cNvPr id="35" name="正方形/長方形 34"/>
          <p:cNvSpPr/>
          <p:nvPr/>
        </p:nvSpPr>
        <p:spPr>
          <a:xfrm>
            <a:off x="4704822" y="5933995"/>
            <a:ext cx="300567" cy="154862"/>
          </a:xfrm>
          <a:prstGeom prst="rect">
            <a:avLst/>
          </a:prstGeom>
          <a:solidFill>
            <a:schemeClr val="bg1"/>
          </a:solidFill>
          <a:ln w="9525">
            <a:solidFill>
              <a:srgbClr val="00B050"/>
            </a:solidFill>
            <a:prstDash val="dash"/>
            <a:headEnd type="triangle"/>
          </a:ln>
        </p:spPr>
        <p:style>
          <a:lnRef idx="1">
            <a:schemeClr val="dk1"/>
          </a:lnRef>
          <a:fillRef idx="0">
            <a:schemeClr val="dk1"/>
          </a:fillRef>
          <a:effectRef idx="0">
            <a:schemeClr val="dk1"/>
          </a:effectRef>
          <a:fontRef idx="minor">
            <a:schemeClr val="tx1"/>
          </a:fontRef>
        </p:style>
        <p:txBody>
          <a:bodyPr lIns="0" tIns="0" rIns="0" bIns="0" rtlCol="0" anchor="ctr"/>
          <a:lstStyle/>
          <a:p>
            <a:r>
              <a:rPr kumimoji="1" lang="ja-JP" altLang="en-US" sz="300" dirty="0">
                <a:latin typeface="Meiryo UI" panose="020B0604030504040204" pitchFamily="50" charset="-128"/>
                <a:ea typeface="Meiryo UI" panose="020B0604030504040204" pitchFamily="50" charset="-128"/>
              </a:rPr>
              <a:t>　阪南港海岸</a:t>
            </a:r>
            <a:endParaRPr kumimoji="1" lang="en-US" altLang="ja-JP" sz="300" dirty="0">
              <a:latin typeface="Meiryo UI" panose="020B0604030504040204" pitchFamily="50" charset="-128"/>
              <a:ea typeface="Meiryo UI" panose="020B0604030504040204" pitchFamily="50" charset="-128"/>
            </a:endParaRPr>
          </a:p>
          <a:p>
            <a:r>
              <a:rPr kumimoji="1" lang="ja-JP" altLang="en-US" sz="300" dirty="0">
                <a:latin typeface="Meiryo UI" panose="020B0604030504040204" pitchFamily="50" charset="-128"/>
                <a:ea typeface="Meiryo UI" panose="020B0604030504040204" pitchFamily="50" charset="-128"/>
              </a:rPr>
              <a:t>　貝塚地区</a:t>
            </a:r>
            <a:endParaRPr kumimoji="1" lang="en-US" altLang="ja-JP" sz="300" dirty="0">
              <a:latin typeface="Meiryo UI" panose="020B0604030504040204" pitchFamily="50" charset="-128"/>
              <a:ea typeface="Meiryo UI" panose="020B0604030504040204" pitchFamily="50" charset="-128"/>
            </a:endParaRPr>
          </a:p>
        </p:txBody>
      </p:sp>
      <p:sp>
        <p:nvSpPr>
          <p:cNvPr id="36" name="正方形/長方形 35"/>
          <p:cNvSpPr/>
          <p:nvPr/>
        </p:nvSpPr>
        <p:spPr>
          <a:xfrm>
            <a:off x="6378324" y="6056797"/>
            <a:ext cx="322611" cy="163029"/>
          </a:xfrm>
          <a:prstGeom prst="rect">
            <a:avLst/>
          </a:prstGeom>
          <a:solidFill>
            <a:schemeClr val="bg1"/>
          </a:solidFill>
          <a:ln w="9525">
            <a:solidFill>
              <a:srgbClr val="00B050"/>
            </a:solidFill>
            <a:prstDash val="dash"/>
            <a:headEnd type="triangle"/>
          </a:ln>
        </p:spPr>
        <p:style>
          <a:lnRef idx="1">
            <a:schemeClr val="dk1"/>
          </a:lnRef>
          <a:fillRef idx="0">
            <a:schemeClr val="dk1"/>
          </a:fillRef>
          <a:effectRef idx="0">
            <a:schemeClr val="dk1"/>
          </a:effectRef>
          <a:fontRef idx="minor">
            <a:schemeClr val="tx1"/>
          </a:fontRef>
        </p:style>
        <p:txBody>
          <a:bodyPr lIns="0" tIns="0" rIns="0" bIns="0" rtlCol="0" anchor="ctr"/>
          <a:lstStyle/>
          <a:p>
            <a:r>
              <a:rPr kumimoji="1" lang="ja-JP" altLang="en-US" sz="300" dirty="0">
                <a:latin typeface="Meiryo UI" panose="020B0604030504040204" pitchFamily="50" charset="-128"/>
                <a:ea typeface="Meiryo UI" panose="020B0604030504040204" pitchFamily="50" charset="-128"/>
              </a:rPr>
              <a:t>　堺泉北港海岸</a:t>
            </a:r>
            <a:endParaRPr kumimoji="1" lang="en-US" altLang="ja-JP" sz="300" dirty="0">
              <a:latin typeface="Meiryo UI" panose="020B0604030504040204" pitchFamily="50" charset="-128"/>
              <a:ea typeface="Meiryo UI" panose="020B0604030504040204" pitchFamily="50" charset="-128"/>
            </a:endParaRPr>
          </a:p>
          <a:p>
            <a:r>
              <a:rPr kumimoji="1" lang="ja-JP" altLang="en-US" sz="300" dirty="0">
                <a:latin typeface="Meiryo UI" panose="020B0604030504040204" pitchFamily="50" charset="-128"/>
                <a:ea typeface="Meiryo UI" panose="020B0604030504040204" pitchFamily="50" charset="-128"/>
              </a:rPr>
              <a:t>　泉大津地区</a:t>
            </a:r>
            <a:endParaRPr kumimoji="1" lang="en-US" altLang="ja-JP" sz="300" dirty="0">
              <a:latin typeface="Meiryo UI" panose="020B0604030504040204" pitchFamily="50" charset="-128"/>
              <a:ea typeface="Meiryo UI" panose="020B0604030504040204" pitchFamily="50" charset="-128"/>
            </a:endParaRPr>
          </a:p>
        </p:txBody>
      </p:sp>
      <p:sp>
        <p:nvSpPr>
          <p:cNvPr id="6" name="フリーフォーム 5"/>
          <p:cNvSpPr/>
          <p:nvPr/>
        </p:nvSpPr>
        <p:spPr>
          <a:xfrm>
            <a:off x="4212590" y="4499610"/>
            <a:ext cx="434340" cy="0"/>
          </a:xfrm>
          <a:custGeom>
            <a:avLst/>
            <a:gdLst>
              <a:gd name="connsiteX0" fmla="*/ 434340 w 434340"/>
              <a:gd name="connsiteY0" fmla="*/ 0 h 0"/>
              <a:gd name="connsiteX1" fmla="*/ 0 w 434340"/>
              <a:gd name="connsiteY1" fmla="*/ 0 h 0"/>
            </a:gdLst>
            <a:ahLst/>
            <a:cxnLst>
              <a:cxn ang="0">
                <a:pos x="connsiteX0" y="connsiteY0"/>
              </a:cxn>
              <a:cxn ang="0">
                <a:pos x="connsiteX1" y="connsiteY1"/>
              </a:cxn>
            </a:cxnLst>
            <a:rect l="l" t="t" r="r" b="b"/>
            <a:pathLst>
              <a:path w="434340">
                <a:moveTo>
                  <a:pt x="434340" y="0"/>
                </a:moveTo>
                <a:lnTo>
                  <a:pt x="0" y="0"/>
                </a:lnTo>
              </a:path>
            </a:pathLst>
          </a:custGeom>
          <a:noFill/>
          <a:ln w="19050">
            <a:headEnd type="triangl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8" name="フリーフォーム 7"/>
          <p:cNvSpPr/>
          <p:nvPr/>
        </p:nvSpPr>
        <p:spPr>
          <a:xfrm>
            <a:off x="4337050" y="4419600"/>
            <a:ext cx="0" cy="160020"/>
          </a:xfrm>
          <a:custGeom>
            <a:avLst/>
            <a:gdLst>
              <a:gd name="connsiteX0" fmla="*/ 0 w 0"/>
              <a:gd name="connsiteY0" fmla="*/ 160020 h 160020"/>
              <a:gd name="connsiteX1" fmla="*/ 0 w 0"/>
              <a:gd name="connsiteY1" fmla="*/ 0 h 160020"/>
            </a:gdLst>
            <a:ahLst/>
            <a:cxnLst>
              <a:cxn ang="0">
                <a:pos x="connsiteX0" y="connsiteY0"/>
              </a:cxn>
              <a:cxn ang="0">
                <a:pos x="connsiteX1" y="connsiteY1"/>
              </a:cxn>
            </a:cxnLst>
            <a:rect l="l" t="t" r="r" b="b"/>
            <a:pathLst>
              <a:path h="160020">
                <a:moveTo>
                  <a:pt x="0" y="160020"/>
                </a:moveTo>
                <a:lnTo>
                  <a:pt x="0" y="0"/>
                </a:lnTo>
              </a:path>
            </a:pathLst>
          </a:custGeom>
          <a:noFill/>
          <a:ln w="19050">
            <a:headEnd type="non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38" name="正方形/長方形 37"/>
          <p:cNvSpPr/>
          <p:nvPr/>
        </p:nvSpPr>
        <p:spPr>
          <a:xfrm rot="5400000">
            <a:off x="4067266" y="4412370"/>
            <a:ext cx="135614" cy="174480"/>
          </a:xfrm>
          <a:prstGeom prst="rect">
            <a:avLst/>
          </a:prstGeom>
          <a:noFill/>
          <a:ln w="9525">
            <a:noFill/>
            <a:headEnd type="triangle"/>
          </a:ln>
        </p:spPr>
        <p:style>
          <a:lnRef idx="1">
            <a:schemeClr val="dk1"/>
          </a:lnRef>
          <a:fillRef idx="0">
            <a:schemeClr val="dk1"/>
          </a:fillRef>
          <a:effectRef idx="0">
            <a:schemeClr val="dk1"/>
          </a:effectRef>
          <a:fontRef idx="minor">
            <a:schemeClr val="tx1"/>
          </a:fontRef>
        </p:style>
        <p:txBody>
          <a:bodyPr lIns="0" tIns="0" rIns="0" bIns="0" rtlCol="0" anchor="ctr"/>
          <a:lstStyle/>
          <a:p>
            <a:pPr algn="ctr"/>
            <a:r>
              <a:rPr kumimoji="1" lang="en-US" altLang="ja-JP" sz="700" dirty="0">
                <a:latin typeface="Meiryo UI" panose="020B0604030504040204" pitchFamily="50" charset="-128"/>
                <a:ea typeface="Meiryo UI" panose="020B0604030504040204" pitchFamily="50" charset="-128"/>
              </a:rPr>
              <a:t>S</a:t>
            </a:r>
            <a:endParaRPr kumimoji="1" lang="ja-JP" altLang="en-US" sz="700" dirty="0">
              <a:latin typeface="Meiryo UI" panose="020B0604030504040204" pitchFamily="50" charset="-128"/>
              <a:ea typeface="Meiryo UI" panose="020B0604030504040204" pitchFamily="50" charset="-128"/>
            </a:endParaRPr>
          </a:p>
        </p:txBody>
      </p:sp>
      <p:sp>
        <p:nvSpPr>
          <p:cNvPr id="39" name="正方形/長方形 38"/>
          <p:cNvSpPr/>
          <p:nvPr/>
        </p:nvSpPr>
        <p:spPr>
          <a:xfrm>
            <a:off x="5235553" y="5381223"/>
            <a:ext cx="346097" cy="200427"/>
          </a:xfrm>
          <a:prstGeom prst="rect">
            <a:avLst/>
          </a:prstGeom>
          <a:solidFill>
            <a:schemeClr val="bg1"/>
          </a:solidFill>
          <a:ln w="9525">
            <a:solidFill>
              <a:srgbClr val="00B050"/>
            </a:solidFill>
            <a:headEnd type="triangle"/>
          </a:ln>
        </p:spPr>
        <p:style>
          <a:lnRef idx="1">
            <a:schemeClr val="dk1"/>
          </a:lnRef>
          <a:fillRef idx="0">
            <a:schemeClr val="dk1"/>
          </a:fillRef>
          <a:effectRef idx="0">
            <a:schemeClr val="dk1"/>
          </a:effectRef>
          <a:fontRef idx="minor">
            <a:schemeClr val="tx1"/>
          </a:fontRef>
        </p:style>
        <p:txBody>
          <a:bodyPr lIns="0" tIns="0" rIns="0" bIns="0" rtlCol="0" anchor="ctr"/>
          <a:lstStyle/>
          <a:p>
            <a:r>
              <a:rPr kumimoji="1" lang="ja-JP" altLang="en-US" sz="300" dirty="0">
                <a:latin typeface="Meiryo UI" panose="020B0604030504040204" pitchFamily="50" charset="-128"/>
                <a:ea typeface="Meiryo UI" panose="020B0604030504040204" pitchFamily="50" charset="-128"/>
              </a:rPr>
              <a:t>　　阪南港海岸</a:t>
            </a:r>
            <a:endParaRPr kumimoji="1" lang="en-US" altLang="ja-JP" sz="300" dirty="0">
              <a:latin typeface="Meiryo UI" panose="020B0604030504040204" pitchFamily="50" charset="-128"/>
              <a:ea typeface="Meiryo UI" panose="020B0604030504040204" pitchFamily="50" charset="-128"/>
            </a:endParaRPr>
          </a:p>
          <a:p>
            <a:r>
              <a:rPr kumimoji="1" lang="ja-JP" altLang="en-US" sz="300" dirty="0">
                <a:latin typeface="Meiryo UI" panose="020B0604030504040204" pitchFamily="50" charset="-128"/>
                <a:ea typeface="Meiryo UI" panose="020B0604030504040204" pitchFamily="50" charset="-128"/>
              </a:rPr>
              <a:t>　　岸和田地区</a:t>
            </a:r>
            <a:endParaRPr kumimoji="1" lang="en-US" altLang="ja-JP" sz="300" dirty="0">
              <a:latin typeface="Meiryo UI" panose="020B0604030504040204" pitchFamily="50" charset="-128"/>
              <a:ea typeface="Meiryo UI" panose="020B0604030504040204" pitchFamily="50" charset="-128"/>
            </a:endParaRPr>
          </a:p>
          <a:p>
            <a:r>
              <a:rPr kumimoji="1" lang="ja-JP" altLang="en-US" sz="300" dirty="0">
                <a:latin typeface="Meiryo UI" panose="020B0604030504040204" pitchFamily="50" charset="-128"/>
                <a:ea typeface="Meiryo UI" panose="020B0604030504040204" pitchFamily="50" charset="-128"/>
              </a:rPr>
              <a:t>　（岸和田水門）</a:t>
            </a:r>
          </a:p>
        </p:txBody>
      </p:sp>
      <p:sp>
        <p:nvSpPr>
          <p:cNvPr id="40" name="正方形/長方形 39"/>
          <p:cNvSpPr/>
          <p:nvPr/>
        </p:nvSpPr>
        <p:spPr>
          <a:xfrm>
            <a:off x="8269482" y="5740479"/>
            <a:ext cx="317306" cy="153143"/>
          </a:xfrm>
          <a:prstGeom prst="rect">
            <a:avLst/>
          </a:prstGeom>
          <a:solidFill>
            <a:schemeClr val="bg1"/>
          </a:solidFill>
          <a:ln w="9525">
            <a:solidFill>
              <a:srgbClr val="00B050"/>
            </a:solidFill>
            <a:prstDash val="solid"/>
            <a:headEnd type="triangle"/>
          </a:ln>
        </p:spPr>
        <p:style>
          <a:lnRef idx="1">
            <a:schemeClr val="dk1"/>
          </a:lnRef>
          <a:fillRef idx="0">
            <a:schemeClr val="dk1"/>
          </a:fillRef>
          <a:effectRef idx="0">
            <a:schemeClr val="dk1"/>
          </a:effectRef>
          <a:fontRef idx="minor">
            <a:schemeClr val="tx1"/>
          </a:fontRef>
        </p:style>
        <p:txBody>
          <a:bodyPr lIns="0" tIns="0" rIns="0" bIns="0" rtlCol="0" anchor="ctr"/>
          <a:lstStyle/>
          <a:p>
            <a:r>
              <a:rPr kumimoji="1" lang="ja-JP" altLang="en-US" sz="300" dirty="0">
                <a:latin typeface="Meiryo UI" panose="020B0604030504040204" pitchFamily="50" charset="-128"/>
                <a:ea typeface="Meiryo UI" panose="020B0604030504040204" pitchFamily="50" charset="-128"/>
              </a:rPr>
              <a:t>　堺泉北港海岸</a:t>
            </a:r>
            <a:endParaRPr kumimoji="1" lang="en-US" altLang="ja-JP" sz="300" dirty="0">
              <a:latin typeface="Meiryo UI" panose="020B0604030504040204" pitchFamily="50" charset="-128"/>
              <a:ea typeface="Meiryo UI" panose="020B0604030504040204" pitchFamily="50" charset="-128"/>
            </a:endParaRPr>
          </a:p>
          <a:p>
            <a:r>
              <a:rPr kumimoji="1" lang="ja-JP" altLang="en-US" sz="300" dirty="0">
                <a:latin typeface="Meiryo UI" panose="020B0604030504040204" pitchFamily="50" charset="-128"/>
                <a:ea typeface="Meiryo UI" panose="020B0604030504040204" pitchFamily="50" charset="-128"/>
              </a:rPr>
              <a:t>　堺旧港地区</a:t>
            </a:r>
            <a:endParaRPr kumimoji="1" lang="en-US" altLang="ja-JP" sz="300" dirty="0">
              <a:latin typeface="Meiryo UI" panose="020B0604030504040204" pitchFamily="50" charset="-128"/>
              <a:ea typeface="Meiryo UI" panose="020B0604030504040204" pitchFamily="50" charset="-128"/>
            </a:endParaRPr>
          </a:p>
        </p:txBody>
      </p:sp>
      <p:grpSp>
        <p:nvGrpSpPr>
          <p:cNvPr id="10" name="グループ化 9"/>
          <p:cNvGrpSpPr/>
          <p:nvPr/>
        </p:nvGrpSpPr>
        <p:grpSpPr>
          <a:xfrm rot="16200000">
            <a:off x="556508" y="1475147"/>
            <a:ext cx="759732" cy="160020"/>
            <a:chOff x="3819233" y="4572000"/>
            <a:chExt cx="759732" cy="160020"/>
          </a:xfrm>
        </p:grpSpPr>
        <p:sp>
          <p:nvSpPr>
            <p:cNvPr id="41" name="正方形/長方形 40"/>
            <p:cNvSpPr/>
            <p:nvPr/>
          </p:nvSpPr>
          <p:spPr>
            <a:xfrm rot="5400000">
              <a:off x="4423918" y="4564770"/>
              <a:ext cx="135614" cy="174480"/>
            </a:xfrm>
            <a:prstGeom prst="rect">
              <a:avLst/>
            </a:prstGeom>
            <a:noFill/>
            <a:ln w="9525">
              <a:noFill/>
              <a:headEnd type="triangle"/>
            </a:ln>
          </p:spPr>
          <p:style>
            <a:lnRef idx="1">
              <a:schemeClr val="dk1"/>
            </a:lnRef>
            <a:fillRef idx="0">
              <a:schemeClr val="dk1"/>
            </a:fillRef>
            <a:effectRef idx="0">
              <a:schemeClr val="dk1"/>
            </a:effectRef>
            <a:fontRef idx="minor">
              <a:schemeClr val="tx1"/>
            </a:fontRef>
          </p:style>
          <p:txBody>
            <a:bodyPr lIns="0" tIns="0" rIns="0" bIns="0" rtlCol="0" anchor="ctr"/>
            <a:lstStyle/>
            <a:p>
              <a:pPr algn="ctr"/>
              <a:r>
                <a:rPr kumimoji="1" lang="en-US" altLang="ja-JP" sz="700" dirty="0">
                  <a:latin typeface="Meiryo UI" panose="020B0604030504040204" pitchFamily="50" charset="-128"/>
                  <a:ea typeface="Meiryo UI" panose="020B0604030504040204" pitchFamily="50" charset="-128"/>
                </a:rPr>
                <a:t>N</a:t>
              </a:r>
              <a:endParaRPr kumimoji="1" lang="ja-JP" altLang="en-US" sz="700" dirty="0">
                <a:latin typeface="Meiryo UI" panose="020B0604030504040204" pitchFamily="50" charset="-128"/>
                <a:ea typeface="Meiryo UI" panose="020B0604030504040204" pitchFamily="50" charset="-128"/>
              </a:endParaRPr>
            </a:p>
          </p:txBody>
        </p:sp>
        <p:sp>
          <p:nvSpPr>
            <p:cNvPr id="42" name="フリーフォーム 41"/>
            <p:cNvSpPr/>
            <p:nvPr/>
          </p:nvSpPr>
          <p:spPr>
            <a:xfrm>
              <a:off x="3983990" y="4652010"/>
              <a:ext cx="434340" cy="0"/>
            </a:xfrm>
            <a:custGeom>
              <a:avLst/>
              <a:gdLst>
                <a:gd name="connsiteX0" fmla="*/ 434340 w 434340"/>
                <a:gd name="connsiteY0" fmla="*/ 0 h 0"/>
                <a:gd name="connsiteX1" fmla="*/ 0 w 434340"/>
                <a:gd name="connsiteY1" fmla="*/ 0 h 0"/>
              </a:gdLst>
              <a:ahLst/>
              <a:cxnLst>
                <a:cxn ang="0">
                  <a:pos x="connsiteX0" y="connsiteY0"/>
                </a:cxn>
                <a:cxn ang="0">
                  <a:pos x="connsiteX1" y="connsiteY1"/>
                </a:cxn>
              </a:cxnLst>
              <a:rect l="l" t="t" r="r" b="b"/>
              <a:pathLst>
                <a:path w="434340">
                  <a:moveTo>
                    <a:pt x="434340" y="0"/>
                  </a:moveTo>
                  <a:lnTo>
                    <a:pt x="0" y="0"/>
                  </a:lnTo>
                </a:path>
              </a:pathLst>
            </a:custGeom>
            <a:noFill/>
            <a:ln w="19050">
              <a:headEnd type="triangl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44" name="フリーフォーム 43"/>
            <p:cNvSpPr/>
            <p:nvPr/>
          </p:nvSpPr>
          <p:spPr>
            <a:xfrm>
              <a:off x="4108450" y="4572000"/>
              <a:ext cx="0" cy="160020"/>
            </a:xfrm>
            <a:custGeom>
              <a:avLst/>
              <a:gdLst>
                <a:gd name="connsiteX0" fmla="*/ 0 w 0"/>
                <a:gd name="connsiteY0" fmla="*/ 160020 h 160020"/>
                <a:gd name="connsiteX1" fmla="*/ 0 w 0"/>
                <a:gd name="connsiteY1" fmla="*/ 0 h 160020"/>
              </a:gdLst>
              <a:ahLst/>
              <a:cxnLst>
                <a:cxn ang="0">
                  <a:pos x="connsiteX0" y="connsiteY0"/>
                </a:cxn>
                <a:cxn ang="0">
                  <a:pos x="connsiteX1" y="connsiteY1"/>
                </a:cxn>
              </a:cxnLst>
              <a:rect l="l" t="t" r="r" b="b"/>
              <a:pathLst>
                <a:path h="160020">
                  <a:moveTo>
                    <a:pt x="0" y="160020"/>
                  </a:moveTo>
                  <a:lnTo>
                    <a:pt x="0" y="0"/>
                  </a:lnTo>
                </a:path>
              </a:pathLst>
            </a:custGeom>
            <a:noFill/>
            <a:ln w="19050">
              <a:headEnd type="non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55" name="正方形/長方形 54"/>
            <p:cNvSpPr/>
            <p:nvPr/>
          </p:nvSpPr>
          <p:spPr>
            <a:xfrm rot="5400000">
              <a:off x="3838666" y="4564770"/>
              <a:ext cx="135614" cy="174480"/>
            </a:xfrm>
            <a:prstGeom prst="rect">
              <a:avLst/>
            </a:prstGeom>
            <a:noFill/>
            <a:ln w="9525">
              <a:noFill/>
              <a:headEnd type="triangle"/>
            </a:ln>
          </p:spPr>
          <p:style>
            <a:lnRef idx="1">
              <a:schemeClr val="dk1"/>
            </a:lnRef>
            <a:fillRef idx="0">
              <a:schemeClr val="dk1"/>
            </a:fillRef>
            <a:effectRef idx="0">
              <a:schemeClr val="dk1"/>
            </a:effectRef>
            <a:fontRef idx="minor">
              <a:schemeClr val="tx1"/>
            </a:fontRef>
          </p:style>
          <p:txBody>
            <a:bodyPr lIns="0" tIns="0" rIns="0" bIns="0" rtlCol="0" anchor="ctr"/>
            <a:lstStyle/>
            <a:p>
              <a:pPr algn="ctr"/>
              <a:r>
                <a:rPr kumimoji="1" lang="en-US" altLang="ja-JP" sz="700" dirty="0">
                  <a:latin typeface="Meiryo UI" panose="020B0604030504040204" pitchFamily="50" charset="-128"/>
                  <a:ea typeface="Meiryo UI" panose="020B0604030504040204" pitchFamily="50" charset="-128"/>
                </a:rPr>
                <a:t>S</a:t>
              </a:r>
              <a:endParaRPr kumimoji="1" lang="ja-JP" altLang="en-US" sz="700" dirty="0">
                <a:latin typeface="Meiryo UI" panose="020B0604030504040204" pitchFamily="50" charset="-128"/>
                <a:ea typeface="Meiryo UI" panose="020B0604030504040204" pitchFamily="50" charset="-128"/>
              </a:endParaRPr>
            </a:p>
          </p:txBody>
        </p:sp>
      </p:grpSp>
      <p:sp>
        <p:nvSpPr>
          <p:cNvPr id="56" name="Rectangle 2">
            <a:extLst>
              <a:ext uri="{FF2B5EF4-FFF2-40B4-BE49-F238E27FC236}">
                <a16:creationId xmlns:a16="http://schemas.microsoft.com/office/drawing/2014/main" id="{ACA7A99F-4AB4-4D90-BC61-36BD39E98361}"/>
              </a:ext>
            </a:extLst>
          </p:cNvPr>
          <p:cNvSpPr>
            <a:spLocks noChangeArrowheads="1"/>
          </p:cNvSpPr>
          <p:nvPr/>
        </p:nvSpPr>
        <p:spPr bwMode="auto">
          <a:xfrm>
            <a:off x="0" y="5446"/>
            <a:ext cx="9911966" cy="400110"/>
          </a:xfrm>
          <a:prstGeom prst="rect">
            <a:avLst/>
          </a:prstGeom>
          <a:gradFill rotWithShape="1">
            <a:gsLst>
              <a:gs pos="4000">
                <a:schemeClr val="tx1"/>
              </a:gs>
              <a:gs pos="32000">
                <a:srgbClr val="002060"/>
              </a:gs>
              <a:gs pos="100000">
                <a:schemeClr val="accent5">
                  <a:lumMod val="50000"/>
                </a:schemeClr>
              </a:gs>
            </a:gsLst>
            <a:path path="shape">
              <a:fillToRect l="50000" t="50000" r="50000" b="50000"/>
            </a:path>
          </a:gradFill>
          <a:ln w="9525">
            <a:noFill/>
            <a:miter lim="800000"/>
            <a:headEnd/>
            <a:tailEnd/>
          </a:ln>
        </p:spPr>
        <p:txBody>
          <a:bodyPr wrap="square" anchor="ctr">
            <a:spAutoFit/>
          </a:bodyPr>
          <a:lstStyle/>
          <a:p>
            <a:r>
              <a:rPr lang="ja-JP" altLang="en-US" sz="2000" b="1" dirty="0">
                <a:solidFill>
                  <a:srgbClr val="FFFFFF"/>
                </a:solidFill>
                <a:latin typeface="HG丸ｺﾞｼｯｸM-PRO" panose="020F0600000000000000" pitchFamily="50" charset="-128"/>
                <a:ea typeface="HG丸ｺﾞｼｯｸM-PRO" panose="020F0600000000000000" pitchFamily="50" charset="-128"/>
              </a:rPr>
              <a:t>津波浸水想定見直しに係る主な変更点（防潮堤の液状化対策）</a:t>
            </a:r>
            <a:endParaRPr kumimoji="0" lang="en-US" altLang="ja-JP" sz="2000" b="1" dirty="0">
              <a:solidFill>
                <a:srgbClr val="FFFFFF"/>
              </a:solidFill>
              <a:latin typeface="HG丸ｺﾞｼｯｸM-PRO" panose="020F0600000000000000" pitchFamily="50" charset="-128"/>
              <a:ea typeface="HG丸ｺﾞｼｯｸM-PRO" panose="020F0600000000000000" pitchFamily="50" charset="-128"/>
            </a:endParaRPr>
          </a:p>
        </p:txBody>
      </p:sp>
      <p:sp>
        <p:nvSpPr>
          <p:cNvPr id="58" name="二等辺三角形 57">
            <a:extLst>
              <a:ext uri="{FF2B5EF4-FFF2-40B4-BE49-F238E27FC236}">
                <a16:creationId xmlns:a16="http://schemas.microsoft.com/office/drawing/2014/main" id="{76DC276D-31CA-48C5-9151-4E923C5DC8DD}"/>
              </a:ext>
            </a:extLst>
          </p:cNvPr>
          <p:cNvSpPr/>
          <p:nvPr/>
        </p:nvSpPr>
        <p:spPr>
          <a:xfrm rot="5400000">
            <a:off x="7392789" y="1517873"/>
            <a:ext cx="614676" cy="358197"/>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正方形/長方形 58">
            <a:extLst>
              <a:ext uri="{FF2B5EF4-FFF2-40B4-BE49-F238E27FC236}">
                <a16:creationId xmlns:a16="http://schemas.microsoft.com/office/drawing/2014/main" id="{455CE257-D96F-4435-A2DE-93AADD530C59}"/>
              </a:ext>
            </a:extLst>
          </p:cNvPr>
          <p:cNvSpPr/>
          <p:nvPr/>
        </p:nvSpPr>
        <p:spPr>
          <a:xfrm>
            <a:off x="7646338" y="1368166"/>
            <a:ext cx="2285847" cy="75809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R</a:t>
            </a:r>
            <a:r>
              <a:rPr lang="ja-JP" altLang="en-US" sz="1400" dirty="0">
                <a:latin typeface="Meiryo UI" panose="020B0604030504040204" pitchFamily="50" charset="-128"/>
                <a:ea typeface="Meiryo UI" panose="020B0604030504040204" pitchFamily="50" charset="-128"/>
              </a:rPr>
              <a:t>５年度末</a:t>
            </a:r>
            <a:endParaRPr lang="en-US" altLang="ja-JP" sz="1400" dirty="0">
              <a:latin typeface="Meiryo UI" panose="020B0604030504040204" pitchFamily="50" charset="-128"/>
              <a:ea typeface="Meiryo UI" panose="020B0604030504040204" pitchFamily="50" charset="-128"/>
            </a:endParaRPr>
          </a:p>
          <a:p>
            <a:pPr algn="ctr"/>
            <a:r>
              <a:rPr lang="en-US" altLang="ja-JP" b="1" u="sng" dirty="0">
                <a:solidFill>
                  <a:srgbClr val="FF0000"/>
                </a:solidFill>
                <a:latin typeface="Meiryo UI" panose="020B0604030504040204" pitchFamily="50" charset="-128"/>
                <a:ea typeface="Meiryo UI" panose="020B0604030504040204" pitchFamily="50" charset="-128"/>
              </a:rPr>
              <a:t>34.0㎞</a:t>
            </a:r>
            <a:r>
              <a:rPr lang="ja-JP" altLang="en-US" b="1" u="sng" dirty="0">
                <a:solidFill>
                  <a:srgbClr val="FF0000"/>
                </a:solidFill>
                <a:latin typeface="Meiryo UI" panose="020B0604030504040204" pitchFamily="50" charset="-128"/>
                <a:ea typeface="Meiryo UI" panose="020B0604030504040204" pitchFamily="50" charset="-128"/>
              </a:rPr>
              <a:t>完了</a:t>
            </a:r>
            <a:endParaRPr lang="en-US" altLang="ja-JP" b="1" u="sng" dirty="0">
              <a:solidFill>
                <a:srgbClr val="FF0000"/>
              </a:solidFill>
              <a:latin typeface="Meiryo UI" panose="020B0604030504040204" pitchFamily="50" charset="-128"/>
              <a:ea typeface="Meiryo UI" panose="020B0604030504040204" pitchFamily="50" charset="-128"/>
            </a:endParaRPr>
          </a:p>
          <a:p>
            <a:pPr algn="ctr"/>
            <a:endParaRPr kumimoji="1" lang="ja-JP" altLang="en-US" sz="1200" b="1" u="sng" dirty="0">
              <a:solidFill>
                <a:srgbClr val="FF0000"/>
              </a:solidFill>
              <a:latin typeface="Meiryo UI" panose="020B0604030504040204" pitchFamily="50" charset="-128"/>
              <a:ea typeface="Meiryo UI" panose="020B0604030504040204" pitchFamily="50" charset="-128"/>
            </a:endParaRPr>
          </a:p>
        </p:txBody>
      </p:sp>
      <p:sp>
        <p:nvSpPr>
          <p:cNvPr id="60" name="正方形/長方形 59">
            <a:extLst>
              <a:ext uri="{FF2B5EF4-FFF2-40B4-BE49-F238E27FC236}">
                <a16:creationId xmlns:a16="http://schemas.microsoft.com/office/drawing/2014/main" id="{0F3A5C15-40DC-438E-B24D-A23877D8A9F6}"/>
              </a:ext>
            </a:extLst>
          </p:cNvPr>
          <p:cNvSpPr/>
          <p:nvPr/>
        </p:nvSpPr>
        <p:spPr>
          <a:xfrm>
            <a:off x="5399827" y="1276306"/>
            <a:ext cx="2083732" cy="35836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400" dirty="0">
                <a:latin typeface="Meiryo UI" panose="020B0604030504040204" pitchFamily="50" charset="-128"/>
                <a:ea typeface="Meiryo UI" panose="020B0604030504040204" pitchFamily="50" charset="-128"/>
              </a:rPr>
              <a:t>対策延長３４．０㎞</a:t>
            </a:r>
            <a:endParaRPr kumimoji="1" lang="ja-JP" altLang="en-US" sz="1400" baseline="30000" dirty="0">
              <a:latin typeface="Meiryo UI" panose="020B0604030504040204" pitchFamily="50" charset="-128"/>
              <a:ea typeface="Meiryo UI" panose="020B0604030504040204" pitchFamily="50" charset="-128"/>
            </a:endParaRPr>
          </a:p>
        </p:txBody>
      </p:sp>
      <p:sp>
        <p:nvSpPr>
          <p:cNvPr id="61" name="正方形/長方形 60">
            <a:extLst>
              <a:ext uri="{FF2B5EF4-FFF2-40B4-BE49-F238E27FC236}">
                <a16:creationId xmlns:a16="http://schemas.microsoft.com/office/drawing/2014/main" id="{F040CDA8-210A-4C30-963F-61ADEF16C988}"/>
              </a:ext>
            </a:extLst>
          </p:cNvPr>
          <p:cNvSpPr/>
          <p:nvPr/>
        </p:nvSpPr>
        <p:spPr>
          <a:xfrm>
            <a:off x="5838763" y="1609712"/>
            <a:ext cx="1328801" cy="6616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200" dirty="0">
                <a:solidFill>
                  <a:schemeClr val="tx1"/>
                </a:solidFill>
                <a:latin typeface="Meiryo UI" panose="020B0604030504040204" pitchFamily="50" charset="-128"/>
                <a:ea typeface="Meiryo UI" panose="020B0604030504040204" pitchFamily="50" charset="-128"/>
              </a:rPr>
              <a:t>内訳</a:t>
            </a:r>
            <a:endParaRPr kumimoji="1" lang="en-US" altLang="ja-JP" sz="1200" dirty="0">
              <a:solidFill>
                <a:schemeClr val="tx1"/>
              </a:solidFill>
              <a:latin typeface="Meiryo UI" panose="020B0604030504040204" pitchFamily="50" charset="-128"/>
              <a:ea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rPr>
              <a:t>　河川　</a:t>
            </a:r>
            <a:r>
              <a:rPr kumimoji="1" lang="en-US" altLang="ja-JP" sz="1200" dirty="0">
                <a:solidFill>
                  <a:schemeClr val="tx1"/>
                </a:solidFill>
                <a:latin typeface="Meiryo UI" panose="020B0604030504040204" pitchFamily="50" charset="-128"/>
                <a:ea typeface="Meiryo UI" panose="020B0604030504040204" pitchFamily="50" charset="-128"/>
              </a:rPr>
              <a:t>26.8km</a:t>
            </a:r>
          </a:p>
          <a:p>
            <a:r>
              <a:rPr kumimoji="1" lang="ja-JP" altLang="en-US" sz="1200" dirty="0">
                <a:solidFill>
                  <a:schemeClr val="tx1"/>
                </a:solidFill>
                <a:latin typeface="Meiryo UI" panose="020B0604030504040204" pitchFamily="50" charset="-128"/>
                <a:ea typeface="Meiryo UI" panose="020B0604030504040204" pitchFamily="50" charset="-128"/>
              </a:rPr>
              <a:t>　海岸　　</a:t>
            </a:r>
            <a:r>
              <a:rPr kumimoji="1" lang="en-US" altLang="ja-JP" sz="1200" dirty="0">
                <a:solidFill>
                  <a:schemeClr val="tx1"/>
                </a:solidFill>
                <a:latin typeface="Meiryo UI" panose="020B0604030504040204" pitchFamily="50" charset="-128"/>
                <a:ea typeface="Meiryo UI" panose="020B0604030504040204" pitchFamily="50" charset="-128"/>
              </a:rPr>
              <a:t>7.2km</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sp>
        <p:nvSpPr>
          <p:cNvPr id="63" name="大かっこ 62">
            <a:extLst>
              <a:ext uri="{FF2B5EF4-FFF2-40B4-BE49-F238E27FC236}">
                <a16:creationId xmlns:a16="http://schemas.microsoft.com/office/drawing/2014/main" id="{985AA07C-B096-4339-9BE9-9AB156B78296}"/>
              </a:ext>
            </a:extLst>
          </p:cNvPr>
          <p:cNvSpPr/>
          <p:nvPr/>
        </p:nvSpPr>
        <p:spPr>
          <a:xfrm>
            <a:off x="5732151" y="1591519"/>
            <a:ext cx="1562100" cy="749019"/>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64" name="大かっこ 63">
            <a:extLst>
              <a:ext uri="{FF2B5EF4-FFF2-40B4-BE49-F238E27FC236}">
                <a16:creationId xmlns:a16="http://schemas.microsoft.com/office/drawing/2014/main" id="{5358E4DB-2DA1-4432-8332-42D415034C6D}"/>
              </a:ext>
            </a:extLst>
          </p:cNvPr>
          <p:cNvSpPr/>
          <p:nvPr/>
        </p:nvSpPr>
        <p:spPr>
          <a:xfrm>
            <a:off x="7272858" y="5153105"/>
            <a:ext cx="1562100" cy="749019"/>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65" name="Text Box 9">
            <a:extLst>
              <a:ext uri="{FF2B5EF4-FFF2-40B4-BE49-F238E27FC236}">
                <a16:creationId xmlns:a16="http://schemas.microsoft.com/office/drawing/2014/main" id="{2F591284-87F6-43BA-959B-49E493ED99F3}"/>
              </a:ext>
            </a:extLst>
          </p:cNvPr>
          <p:cNvSpPr txBox="1">
            <a:spLocks noChangeArrowheads="1"/>
          </p:cNvSpPr>
          <p:nvPr/>
        </p:nvSpPr>
        <p:spPr bwMode="auto">
          <a:xfrm>
            <a:off x="74475" y="468901"/>
            <a:ext cx="9729092" cy="307777"/>
          </a:xfrm>
          <a:prstGeom prst="rect">
            <a:avLst/>
          </a:prstGeom>
          <a:solidFill>
            <a:schemeClr val="bg1"/>
          </a:solidFill>
          <a:ln w="9525">
            <a:solidFill>
              <a:schemeClr val="tx1"/>
            </a:solidFill>
            <a:miter lim="800000"/>
            <a:headEnd/>
            <a:tailEnd/>
          </a:ln>
        </p:spPr>
        <p:txBody>
          <a:bodyPr wrap="square">
            <a:spAutoFit/>
          </a:bodyPr>
          <a:lstStyle>
            <a:lvl1pPr marL="261938" indent="-1746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224009" indent="-149339" defTabSz="390997" fontAlgn="auto">
              <a:spcBef>
                <a:spcPct val="0"/>
              </a:spcBef>
              <a:spcAft>
                <a:spcPts val="0"/>
              </a:spcAft>
              <a:buFont typeface="Arial" panose="020B0604020202020204" pitchFamily="34" charset="0"/>
              <a:buChar char="•"/>
            </a:pPr>
            <a:r>
              <a:rPr lang="ja-JP" altLang="en-US" sz="1400" dirty="0"/>
              <a:t>平成</a:t>
            </a:r>
            <a:r>
              <a:rPr lang="en-US" altLang="ja-JP" sz="1400" dirty="0"/>
              <a:t>26</a:t>
            </a:r>
            <a:r>
              <a:rPr lang="ja-JP" altLang="en-US" sz="1400" dirty="0"/>
              <a:t>年度から令和５年度までの</a:t>
            </a:r>
            <a:r>
              <a:rPr lang="en-US" altLang="ja-JP" sz="1400" dirty="0"/>
              <a:t>10</a:t>
            </a:r>
            <a:r>
              <a:rPr lang="ja-JP" altLang="en-US" sz="1400" dirty="0"/>
              <a:t>年間で総延長</a:t>
            </a:r>
            <a:r>
              <a:rPr lang="en-US" altLang="ja-JP" sz="1400" dirty="0"/>
              <a:t>34.0km</a:t>
            </a:r>
            <a:r>
              <a:rPr lang="ja-JP" altLang="en-US" sz="1400" dirty="0"/>
              <a:t>の防潮堤の液状化対策を実施した。</a:t>
            </a:r>
          </a:p>
        </p:txBody>
      </p:sp>
      <p:sp>
        <p:nvSpPr>
          <p:cNvPr id="62" name="スライド番号プレースホルダ 5">
            <a:extLst>
              <a:ext uri="{FF2B5EF4-FFF2-40B4-BE49-F238E27FC236}">
                <a16:creationId xmlns:a16="http://schemas.microsoft.com/office/drawing/2014/main" id="{0BD4B214-4F22-4FEA-962D-8651CAED0D13}"/>
              </a:ext>
            </a:extLst>
          </p:cNvPr>
          <p:cNvSpPr txBox="1">
            <a:spLocks noGrp="1"/>
          </p:cNvSpPr>
          <p:nvPr/>
        </p:nvSpPr>
        <p:spPr bwMode="auto">
          <a:xfrm>
            <a:off x="9430273" y="6400800"/>
            <a:ext cx="485775" cy="457200"/>
          </a:xfrm>
          <a:prstGeom prst="rect">
            <a:avLst/>
          </a:prstGeom>
          <a:noFill/>
          <a:ln>
            <a:noFill/>
          </a:ln>
        </p:spPr>
        <p:txBody>
          <a:bodyPr lIns="95770" tIns="47886" rIns="95770" bIns="47886" anchor="b"/>
          <a:lstStyle>
            <a:lvl1pPr defTabSz="1279525">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defTabSz="1279525">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defTabSz="1279525">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defTabSz="1279525">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defTabSz="1279525">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defTabSz="1279525"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defRPr/>
            </a:pPr>
            <a:fld id="{66B21DE1-8D1C-4498-933C-FFE4E3FC72F1}" type="slidenum">
              <a:rPr kumimoji="0" lang="en-US" altLang="ja-JP" sz="1600" b="1" smtClean="0">
                <a:effectLst>
                  <a:outerShdw blurRad="38100" dist="38100" dir="2700000" algn="tl">
                    <a:srgbClr val="C0C0C0"/>
                  </a:outerShdw>
                </a:effectLst>
                <a:latin typeface="ＭＳ ゴシック" panose="020B0609070205080204" pitchFamily="49" charset="-128"/>
                <a:ea typeface="ＭＳ ゴシック" panose="020B0609070205080204" pitchFamily="49" charset="-128"/>
              </a:rPr>
              <a:pPr algn="r" eaLnBrk="1" hangingPunct="1">
                <a:spcBef>
                  <a:spcPct val="0"/>
                </a:spcBef>
                <a:buFontTx/>
                <a:buNone/>
                <a:defRPr/>
              </a:pPr>
              <a:t>8</a:t>
            </a:fld>
            <a:endParaRPr kumimoji="0" lang="en-US" altLang="ja-JP" sz="1600" b="1" dirty="0">
              <a:effectLst>
                <a:outerShdw blurRad="38100" dist="38100" dir="2700000" algn="tl">
                  <a:srgbClr val="C0C0C0"/>
                </a:outerShdw>
              </a:effectLst>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3110695935"/>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5587</TotalTime>
  <Words>1898</Words>
  <Application>Microsoft Office PowerPoint</Application>
  <PresentationFormat>A4 210 x 297 mm</PresentationFormat>
  <Paragraphs>379</Paragraphs>
  <Slides>12</Slides>
  <Notes>5</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12</vt:i4>
      </vt:variant>
    </vt:vector>
  </HeadingPairs>
  <TitlesOfParts>
    <vt:vector size="21" baseType="lpstr">
      <vt:lpstr>HG丸ｺﾞｼｯｸM-PRO</vt:lpstr>
      <vt:lpstr>Meiryo UI</vt:lpstr>
      <vt:lpstr>ＭＳ Ｐゴシック</vt:lpstr>
      <vt:lpstr>ＭＳ ゴシック</vt:lpstr>
      <vt:lpstr>游ゴシック</vt:lpstr>
      <vt:lpstr>Arial</vt:lpstr>
      <vt:lpstr>Calibri</vt:lpstr>
      <vt:lpstr>Calibri Light</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k.fukumoto</dc:creator>
  <cp:lastModifiedBy>福本　圭佑</cp:lastModifiedBy>
  <cp:revision>306</cp:revision>
  <cp:lastPrinted>2024-10-01T02:08:42Z</cp:lastPrinted>
  <dcterms:created xsi:type="dcterms:W3CDTF">2024-05-09T05:37:27Z</dcterms:created>
  <dcterms:modified xsi:type="dcterms:W3CDTF">2024-11-05T05:05:00Z</dcterms:modified>
</cp:coreProperties>
</file>