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8"/>
  </p:notesMasterIdLst>
  <p:sldIdLst>
    <p:sldId id="928" r:id="rId2"/>
    <p:sldId id="995" r:id="rId3"/>
    <p:sldId id="953" r:id="rId4"/>
    <p:sldId id="996" r:id="rId5"/>
    <p:sldId id="262" r:id="rId6"/>
    <p:sldId id="281" r:id="rId7"/>
    <p:sldId id="950" r:id="rId8"/>
    <p:sldId id="951" r:id="rId9"/>
    <p:sldId id="946" r:id="rId10"/>
    <p:sldId id="960" r:id="rId11"/>
    <p:sldId id="999" r:id="rId12"/>
    <p:sldId id="588" r:id="rId13"/>
    <p:sldId id="1002" r:id="rId14"/>
    <p:sldId id="956" r:id="rId15"/>
    <p:sldId id="989" r:id="rId16"/>
    <p:sldId id="990" r:id="rId17"/>
    <p:sldId id="991" r:id="rId18"/>
    <p:sldId id="992" r:id="rId19"/>
    <p:sldId id="993" r:id="rId20"/>
    <p:sldId id="954" r:id="rId21"/>
    <p:sldId id="998" r:id="rId22"/>
    <p:sldId id="1000" r:id="rId23"/>
    <p:sldId id="1003" r:id="rId24"/>
    <p:sldId id="958" r:id="rId25"/>
    <p:sldId id="959" r:id="rId26"/>
    <p:sldId id="966" r:id="rId2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FF"/>
    <a:srgbClr val="FF00FF"/>
    <a:srgbClr val="4472C4"/>
    <a:srgbClr val="99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609" autoAdjust="0"/>
  </p:normalViewPr>
  <p:slideViewPr>
    <p:cSldViewPr snapToGrid="0">
      <p:cViewPr>
        <p:scale>
          <a:sx n="33" d="100"/>
          <a:sy n="33" d="100"/>
        </p:scale>
        <p:origin x="3678" y="18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88CA8DE-E527-4124-92F3-5C4BC128565E}" type="datetimeFigureOut">
              <a:rPr kumimoji="1" lang="ja-JP" altLang="en-US" smtClean="0"/>
              <a:t>2025/3/14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BFDB927-9417-45E6-93EC-808BA080D172}" type="slidenum">
              <a:rPr kumimoji="1" lang="ja-JP" altLang="en-US" smtClean="0"/>
              <a:t>‹#›</a:t>
            </a:fld>
            <a:endParaRPr kumimoji="1" lang="ja-JP" altLang="en-US"/>
          </a:p>
        </p:txBody>
      </p:sp>
    </p:spTree>
    <p:extLst>
      <p:ext uri="{BB962C8B-B14F-4D97-AF65-F5344CB8AC3E}">
        <p14:creationId xmlns:p14="http://schemas.microsoft.com/office/powerpoint/2010/main" val="750315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854FE45-C1FA-4751-A1B6-3DEE663DACED}" type="slidenum">
              <a:rPr lang="en-US" altLang="ja-JP" smtClean="0"/>
              <a:pPr>
                <a:defRPr/>
              </a:pPr>
              <a:t>0</a:t>
            </a:fld>
            <a:endParaRPr lang="en-US" altLang="ja-JP" dirty="0"/>
          </a:p>
        </p:txBody>
      </p:sp>
    </p:spTree>
    <p:extLst>
      <p:ext uri="{BB962C8B-B14F-4D97-AF65-F5344CB8AC3E}">
        <p14:creationId xmlns:p14="http://schemas.microsoft.com/office/powerpoint/2010/main" val="179913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DFFCCD-03B1-4D3D-85CC-91DB43115083}"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174194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FFCCD-03B1-4D3D-85CC-91DB43115083}"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215692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FFCCD-03B1-4D3D-85CC-91DB43115083}"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390276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FFCCD-03B1-4D3D-85CC-91DB43115083}"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379188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DFFCCD-03B1-4D3D-85CC-91DB43115083}"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91235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DFFCCD-03B1-4D3D-85CC-91DB43115083}" type="datetimeFigureOut">
              <a:rPr kumimoji="1" lang="ja-JP" altLang="en-US" smtClean="0"/>
              <a:t>2025/3/14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291082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BDFFCCD-03B1-4D3D-85CC-91DB43115083}" type="datetimeFigureOut">
              <a:rPr kumimoji="1" lang="ja-JP" altLang="en-US" smtClean="0"/>
              <a:t>2025/3/14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117608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DFFCCD-03B1-4D3D-85CC-91DB43115083}" type="datetimeFigureOut">
              <a:rPr kumimoji="1" lang="ja-JP" altLang="en-US" smtClean="0"/>
              <a:t>2025/3/14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13168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FFCCD-03B1-4D3D-85CC-91DB43115083}" type="datetimeFigureOut">
              <a:rPr kumimoji="1" lang="ja-JP" altLang="en-US" smtClean="0"/>
              <a:t>2025/3/14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292074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DFFCCD-03B1-4D3D-85CC-91DB43115083}" type="datetimeFigureOut">
              <a:rPr kumimoji="1" lang="ja-JP" altLang="en-US" smtClean="0"/>
              <a:t>2025/3/14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169783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DFFCCD-03B1-4D3D-85CC-91DB43115083}" type="datetimeFigureOut">
              <a:rPr kumimoji="1" lang="ja-JP" altLang="en-US" smtClean="0"/>
              <a:t>2025/3/14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200591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FFCCD-03B1-4D3D-85CC-91DB43115083}" type="datetimeFigureOut">
              <a:rPr kumimoji="1" lang="ja-JP" altLang="en-US" smtClean="0"/>
              <a:t>2025/3/14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3544349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999129" y="2388549"/>
            <a:ext cx="5907742" cy="52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70" tIns="47886" rIns="95770" bIns="47886" numCol="1" anchor="ctr" anchorCtr="0" compatLnSpc="1">
            <a:prstTxWarp prst="textNoShape">
              <a:avLst/>
            </a:prstTxWarp>
            <a:spAutoFit/>
          </a:bodyPr>
          <a:lstStyle>
            <a:lvl1pPr algn="ctr" defTabSz="957263" rtl="0" eaLnBrk="0" fontAlgn="base" hangingPunct="0">
              <a:spcBef>
                <a:spcPct val="0"/>
              </a:spcBef>
              <a:spcAft>
                <a:spcPct val="0"/>
              </a:spcAft>
              <a:defRPr kumimoji="1" sz="4600">
                <a:solidFill>
                  <a:schemeClr val="tx2"/>
                </a:solidFill>
                <a:latin typeface="+mj-lt"/>
                <a:ea typeface="+mj-ea"/>
                <a:cs typeface="+mj-cs"/>
              </a:defRPr>
            </a:lvl1pPr>
            <a:lvl2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2pPr>
            <a:lvl3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3pPr>
            <a:lvl4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4pPr>
            <a:lvl5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5pPr>
            <a:lvl6pPr marL="342077" algn="ctr" defTabSz="957341" rtl="0" fontAlgn="base">
              <a:spcBef>
                <a:spcPct val="0"/>
              </a:spcBef>
              <a:spcAft>
                <a:spcPct val="0"/>
              </a:spcAft>
              <a:defRPr kumimoji="1" sz="4600">
                <a:solidFill>
                  <a:schemeClr val="tx2"/>
                </a:solidFill>
                <a:latin typeface="Arial" charset="0"/>
                <a:ea typeface="ＭＳ Ｐゴシック" pitchFamily="50" charset="-128"/>
              </a:defRPr>
            </a:lvl6pPr>
            <a:lvl7pPr marL="684154" algn="ctr" defTabSz="957341" rtl="0" fontAlgn="base">
              <a:spcBef>
                <a:spcPct val="0"/>
              </a:spcBef>
              <a:spcAft>
                <a:spcPct val="0"/>
              </a:spcAft>
              <a:defRPr kumimoji="1" sz="4600">
                <a:solidFill>
                  <a:schemeClr val="tx2"/>
                </a:solidFill>
                <a:latin typeface="Arial" charset="0"/>
                <a:ea typeface="ＭＳ Ｐゴシック" pitchFamily="50" charset="-128"/>
              </a:defRPr>
            </a:lvl7pPr>
            <a:lvl8pPr marL="1026231" algn="ctr" defTabSz="957341" rtl="0" fontAlgn="base">
              <a:spcBef>
                <a:spcPct val="0"/>
              </a:spcBef>
              <a:spcAft>
                <a:spcPct val="0"/>
              </a:spcAft>
              <a:defRPr kumimoji="1" sz="4600">
                <a:solidFill>
                  <a:schemeClr val="tx2"/>
                </a:solidFill>
                <a:latin typeface="Arial" charset="0"/>
                <a:ea typeface="ＭＳ Ｐゴシック" pitchFamily="50" charset="-128"/>
              </a:defRPr>
            </a:lvl8pPr>
            <a:lvl9pPr marL="1368308" algn="ctr" defTabSz="957341" rtl="0" fontAlgn="base">
              <a:spcBef>
                <a:spcPct val="0"/>
              </a:spcBef>
              <a:spcAft>
                <a:spcPct val="0"/>
              </a:spcAft>
              <a:defRPr kumimoji="1" sz="4600">
                <a:solidFill>
                  <a:schemeClr val="tx2"/>
                </a:solidFill>
                <a:latin typeface="Arial" charset="0"/>
                <a:ea typeface="ＭＳ Ｐゴシック" pitchFamily="50" charset="-128"/>
              </a:defRPr>
            </a:lvl9pPr>
          </a:lstStyle>
          <a:p>
            <a:pPr eaLnBrk="1" hangingPunct="1"/>
            <a:r>
              <a:rPr lang="ja-JP" altLang="en-US" sz="2800" kern="0" dirty="0">
                <a:solidFill>
                  <a:schemeClr val="tx1"/>
                </a:solidFill>
                <a:latin typeface="ＭＳ Ｐゴシック" panose="020B0600070205080204" pitchFamily="50" charset="-128"/>
                <a:ea typeface="ＭＳ Ｐゴシック" panose="020B0600070205080204" pitchFamily="50" charset="-128"/>
              </a:rPr>
              <a:t>災害シナリオについて</a:t>
            </a:r>
          </a:p>
        </p:txBody>
      </p:sp>
      <p:sp>
        <p:nvSpPr>
          <p:cNvPr id="5" name="Line 4">
            <a:extLst>
              <a:ext uri="{FF2B5EF4-FFF2-40B4-BE49-F238E27FC236}">
                <a16:creationId xmlns:a16="http://schemas.microsoft.com/office/drawing/2014/main" id="{06F1B8FF-4EAC-420D-A493-127E87C23ED4}"/>
              </a:ext>
            </a:extLst>
          </p:cNvPr>
          <p:cNvSpPr>
            <a:spLocks noChangeShapeType="1"/>
          </p:cNvSpPr>
          <p:nvPr/>
        </p:nvSpPr>
        <p:spPr bwMode="auto">
          <a:xfrm>
            <a:off x="968188" y="3138854"/>
            <a:ext cx="7664824"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
        <p:nvSpPr>
          <p:cNvPr id="7" name="Line 5">
            <a:extLst>
              <a:ext uri="{FF2B5EF4-FFF2-40B4-BE49-F238E27FC236}">
                <a16:creationId xmlns:a16="http://schemas.microsoft.com/office/drawing/2014/main" id="{9C1E4876-2C9C-45E4-ADE4-4C2C0E989960}"/>
              </a:ext>
            </a:extLst>
          </p:cNvPr>
          <p:cNvSpPr>
            <a:spLocks noChangeShapeType="1"/>
          </p:cNvSpPr>
          <p:nvPr/>
        </p:nvSpPr>
        <p:spPr bwMode="auto">
          <a:xfrm>
            <a:off x="968188" y="2165838"/>
            <a:ext cx="76962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graphicFrame>
        <p:nvGraphicFramePr>
          <p:cNvPr id="8" name="Group 16">
            <a:extLst>
              <a:ext uri="{FF2B5EF4-FFF2-40B4-BE49-F238E27FC236}">
                <a16:creationId xmlns:a16="http://schemas.microsoft.com/office/drawing/2014/main" id="{C070BE3D-9045-498F-B197-4B28C55BBA99}"/>
              </a:ext>
            </a:extLst>
          </p:cNvPr>
          <p:cNvGraphicFramePr>
            <a:graphicFrameLocks noGrp="1"/>
          </p:cNvGraphicFramePr>
          <p:nvPr>
            <p:extLst>
              <p:ext uri="{D42A27DB-BD31-4B8C-83A1-F6EECF244321}">
                <p14:modId xmlns:p14="http://schemas.microsoft.com/office/powerpoint/2010/main" val="456536209"/>
              </p:ext>
            </p:extLst>
          </p:nvPr>
        </p:nvGraphicFramePr>
        <p:xfrm>
          <a:off x="6764593" y="197826"/>
          <a:ext cx="2928340" cy="797169"/>
        </p:xfrm>
        <a:graphic>
          <a:graphicData uri="http://schemas.openxmlformats.org/drawingml/2006/table">
            <a:tbl>
              <a:tblPr/>
              <a:tblGrid>
                <a:gridCol w="2226170">
                  <a:extLst>
                    <a:ext uri="{9D8B030D-6E8A-4147-A177-3AD203B41FA5}">
                      <a16:colId xmlns:a16="http://schemas.microsoft.com/office/drawing/2014/main" val="20000"/>
                    </a:ext>
                  </a:extLst>
                </a:gridCol>
                <a:gridCol w="702170">
                  <a:extLst>
                    <a:ext uri="{9D8B030D-6E8A-4147-A177-3AD203B41FA5}">
                      <a16:colId xmlns:a16="http://schemas.microsoft.com/office/drawing/2014/main" val="20001"/>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令和７年３月</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17</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日（月）</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第４回</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itchFamily="49" charset="-128"/>
                          <a:ea typeface="ＭＳ ゴシック" pitchFamily="49" charset="-128"/>
                        </a:rPr>
                        <a:t>地震津波災害対策等検討部会</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資料３</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8378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1F577C5-9273-4119-8654-5A3C430923BA}"/>
              </a:ext>
            </a:extLst>
          </p:cNvPr>
          <p:cNvPicPr>
            <a:picLocks noChangeAspect="1"/>
          </p:cNvPicPr>
          <p:nvPr/>
        </p:nvPicPr>
        <p:blipFill>
          <a:blip r:embed="rId2"/>
          <a:stretch>
            <a:fillRect/>
          </a:stretch>
        </p:blipFill>
        <p:spPr>
          <a:xfrm>
            <a:off x="68090" y="478498"/>
            <a:ext cx="9906000" cy="6335956"/>
          </a:xfrm>
          <a:prstGeom prst="rect">
            <a:avLst/>
          </a:prstGeom>
        </p:spPr>
      </p:pic>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能登半島地震の振り返りを踏まえた災害対応力の強化</a:t>
            </a:r>
          </a:p>
        </p:txBody>
      </p:sp>
      <p:sp>
        <p:nvSpPr>
          <p:cNvPr id="64" name="スライド番号プレースホルダ 5">
            <a:extLst>
              <a:ext uri="{FF2B5EF4-FFF2-40B4-BE49-F238E27FC236}">
                <a16:creationId xmlns:a16="http://schemas.microsoft.com/office/drawing/2014/main" id="{CFA59730-69A4-4BE8-A244-1D3B9578CDE3}"/>
              </a:ext>
            </a:extLst>
          </p:cNvPr>
          <p:cNvSpPr txBox="1">
            <a:spLocks noGrp="1"/>
          </p:cNvSpPr>
          <p:nvPr/>
        </p:nvSpPr>
        <p:spPr bwMode="auto">
          <a:xfrm>
            <a:off x="9430273"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9</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31757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06D3CD9-A044-42BA-B183-CD3798462530}"/>
              </a:ext>
            </a:extLst>
          </p:cNvPr>
          <p:cNvSpPr/>
          <p:nvPr/>
        </p:nvSpPr>
        <p:spPr>
          <a:xfrm>
            <a:off x="3781498" y="876300"/>
            <a:ext cx="5347261" cy="3746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2">
            <a:extLst>
              <a:ext uri="{FF2B5EF4-FFF2-40B4-BE49-F238E27FC236}">
                <a16:creationId xmlns:a16="http://schemas.microsoft.com/office/drawing/2014/main" id="{E81FE71E-668D-4D15-98AA-79951F537ABE}"/>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シナリオにおいて着目する主体・場面</a:t>
            </a:r>
          </a:p>
        </p:txBody>
      </p:sp>
      <p:graphicFrame>
        <p:nvGraphicFramePr>
          <p:cNvPr id="8" name="表 7">
            <a:extLst>
              <a:ext uri="{FF2B5EF4-FFF2-40B4-BE49-F238E27FC236}">
                <a16:creationId xmlns:a16="http://schemas.microsoft.com/office/drawing/2014/main" id="{FFDDF36A-4211-49CC-BC70-83042D19A744}"/>
              </a:ext>
            </a:extLst>
          </p:cNvPr>
          <p:cNvGraphicFramePr>
            <a:graphicFrameLocks noGrp="1"/>
          </p:cNvGraphicFramePr>
          <p:nvPr>
            <p:extLst>
              <p:ext uri="{D42A27DB-BD31-4B8C-83A1-F6EECF244321}">
                <p14:modId xmlns:p14="http://schemas.microsoft.com/office/powerpoint/2010/main" val="433000369"/>
              </p:ext>
            </p:extLst>
          </p:nvPr>
        </p:nvGraphicFramePr>
        <p:xfrm>
          <a:off x="4430483" y="1537486"/>
          <a:ext cx="1228495" cy="1123950"/>
        </p:xfrm>
        <a:graphic>
          <a:graphicData uri="http://schemas.openxmlformats.org/drawingml/2006/table">
            <a:tbl>
              <a:tblPr firstRow="1" bandRow="1">
                <a:tableStyleId>{073A0DAA-6AF3-43AB-8588-CEC1D06C72B9}</a:tableStyleId>
              </a:tblPr>
              <a:tblGrid>
                <a:gridCol w="1228495">
                  <a:extLst>
                    <a:ext uri="{9D8B030D-6E8A-4147-A177-3AD203B41FA5}">
                      <a16:colId xmlns:a16="http://schemas.microsoft.com/office/drawing/2014/main" val="3583694160"/>
                    </a:ext>
                  </a:extLst>
                </a:gridCol>
              </a:tblGrid>
              <a:tr h="374650">
                <a:tc>
                  <a:txBody>
                    <a:bodyPr/>
                    <a:lstStyle/>
                    <a:p>
                      <a:r>
                        <a:rPr kumimoji="1" lang="ja-JP" altLang="en-US" sz="1800" dirty="0">
                          <a:latin typeface="Meiryo UI" panose="020B0604030504040204" pitchFamily="50" charset="-128"/>
                          <a:ea typeface="Meiryo UI" panose="020B0604030504040204" pitchFamily="50" charset="-128"/>
                        </a:rPr>
                        <a:t>想定地震</a:t>
                      </a:r>
                    </a:p>
                  </a:txBody>
                  <a:tcPr/>
                </a:tc>
                <a:extLst>
                  <a:ext uri="{0D108BD9-81ED-4DB2-BD59-A6C34878D82A}">
                    <a16:rowId xmlns:a16="http://schemas.microsoft.com/office/drawing/2014/main" val="3408653603"/>
                  </a:ext>
                </a:extLst>
              </a:tr>
              <a:tr h="374650">
                <a:tc>
                  <a:txBody>
                    <a:bodyPr/>
                    <a:lstStyle/>
                    <a:p>
                      <a:r>
                        <a:rPr kumimoji="1" lang="ja-JP" altLang="en-US" sz="1800" dirty="0">
                          <a:latin typeface="Meiryo UI" panose="020B0604030504040204" pitchFamily="50" charset="-128"/>
                          <a:ea typeface="Meiryo UI" panose="020B0604030504040204" pitchFamily="50" charset="-128"/>
                        </a:rPr>
                        <a:t>南トラ</a:t>
                      </a:r>
                    </a:p>
                  </a:txBody>
                  <a:tcPr/>
                </a:tc>
                <a:extLst>
                  <a:ext uri="{0D108BD9-81ED-4DB2-BD59-A6C34878D82A}">
                    <a16:rowId xmlns:a16="http://schemas.microsoft.com/office/drawing/2014/main" val="2726562414"/>
                  </a:ext>
                </a:extLst>
              </a:tr>
              <a:tr h="374650">
                <a:tc>
                  <a:txBody>
                    <a:bodyPr/>
                    <a:lstStyle/>
                    <a:p>
                      <a:r>
                        <a:rPr kumimoji="1" lang="ja-JP" altLang="en-US" sz="1800" dirty="0">
                          <a:latin typeface="Meiryo UI" panose="020B0604030504040204" pitchFamily="50" charset="-128"/>
                          <a:ea typeface="Meiryo UI" panose="020B0604030504040204" pitchFamily="50" charset="-128"/>
                        </a:rPr>
                        <a:t>直下</a:t>
                      </a:r>
                    </a:p>
                  </a:txBody>
                  <a:tcPr/>
                </a:tc>
                <a:extLst>
                  <a:ext uri="{0D108BD9-81ED-4DB2-BD59-A6C34878D82A}">
                    <a16:rowId xmlns:a16="http://schemas.microsoft.com/office/drawing/2014/main" val="873864266"/>
                  </a:ext>
                </a:extLst>
              </a:tr>
            </a:tbl>
          </a:graphicData>
        </a:graphic>
      </p:graphicFrame>
      <p:pic>
        <p:nvPicPr>
          <p:cNvPr id="9" name="Picture 2" descr="バツ・ペケ印×マークイラスト | かわいい無料イラスト素材">
            <a:extLst>
              <a:ext uri="{FF2B5EF4-FFF2-40B4-BE49-F238E27FC236}">
                <a16:creationId xmlns:a16="http://schemas.microsoft.com/office/drawing/2014/main" id="{EB27ED7F-D408-4CCB-A4D2-89412B9C5F33}"/>
              </a:ext>
            </a:extLst>
          </p:cNvPr>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2849039" y="2223714"/>
            <a:ext cx="617493" cy="620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表 11">
            <a:extLst>
              <a:ext uri="{FF2B5EF4-FFF2-40B4-BE49-F238E27FC236}">
                <a16:creationId xmlns:a16="http://schemas.microsoft.com/office/drawing/2014/main" id="{3DFD0608-A976-4AB3-B7C5-800A16022A9B}"/>
              </a:ext>
            </a:extLst>
          </p:cNvPr>
          <p:cNvGraphicFramePr>
            <a:graphicFrameLocks noGrp="1"/>
          </p:cNvGraphicFramePr>
          <p:nvPr>
            <p:extLst>
              <p:ext uri="{D42A27DB-BD31-4B8C-83A1-F6EECF244321}">
                <p14:modId xmlns:p14="http://schemas.microsoft.com/office/powerpoint/2010/main" val="3442912811"/>
              </p:ext>
            </p:extLst>
          </p:nvPr>
        </p:nvGraphicFramePr>
        <p:xfrm>
          <a:off x="4405211" y="3137375"/>
          <a:ext cx="1253767" cy="1123950"/>
        </p:xfrm>
        <a:graphic>
          <a:graphicData uri="http://schemas.openxmlformats.org/drawingml/2006/table">
            <a:tbl>
              <a:tblPr firstRow="1" bandRow="1">
                <a:tableStyleId>{073A0DAA-6AF3-43AB-8588-CEC1D06C72B9}</a:tableStyleId>
              </a:tblPr>
              <a:tblGrid>
                <a:gridCol w="1253767">
                  <a:extLst>
                    <a:ext uri="{9D8B030D-6E8A-4147-A177-3AD203B41FA5}">
                      <a16:colId xmlns:a16="http://schemas.microsoft.com/office/drawing/2014/main" val="3583694160"/>
                    </a:ext>
                  </a:extLst>
                </a:gridCol>
              </a:tblGrid>
              <a:tr h="374650">
                <a:tc>
                  <a:txBody>
                    <a:bodyPr/>
                    <a:lstStyle/>
                    <a:p>
                      <a:r>
                        <a:rPr kumimoji="1" lang="ja-JP" altLang="en-US" sz="1800" dirty="0">
                          <a:latin typeface="Meiryo UI" panose="020B0604030504040204" pitchFamily="50" charset="-128"/>
                          <a:ea typeface="Meiryo UI" panose="020B0604030504040204" pitchFamily="50" charset="-128"/>
                        </a:rPr>
                        <a:t>想定時間</a:t>
                      </a:r>
                    </a:p>
                  </a:txBody>
                  <a:tcPr/>
                </a:tc>
                <a:extLst>
                  <a:ext uri="{0D108BD9-81ED-4DB2-BD59-A6C34878D82A}">
                    <a16:rowId xmlns:a16="http://schemas.microsoft.com/office/drawing/2014/main" val="3408653603"/>
                  </a:ext>
                </a:extLst>
              </a:tr>
              <a:tr h="374650">
                <a:tc>
                  <a:txBody>
                    <a:bodyPr/>
                    <a:lstStyle/>
                    <a:p>
                      <a:r>
                        <a:rPr kumimoji="1" lang="ja-JP" altLang="en-US" sz="1800" dirty="0">
                          <a:latin typeface="Meiryo UI" panose="020B0604030504040204" pitchFamily="50" charset="-128"/>
                          <a:ea typeface="Meiryo UI" panose="020B0604030504040204" pitchFamily="50" charset="-128"/>
                        </a:rPr>
                        <a:t>夏・冬</a:t>
                      </a:r>
                    </a:p>
                  </a:txBody>
                  <a:tcPr/>
                </a:tc>
                <a:extLst>
                  <a:ext uri="{0D108BD9-81ED-4DB2-BD59-A6C34878D82A}">
                    <a16:rowId xmlns:a16="http://schemas.microsoft.com/office/drawing/2014/main" val="2726562414"/>
                  </a:ext>
                </a:extLst>
              </a:tr>
              <a:tr h="374650">
                <a:tc>
                  <a:txBody>
                    <a:bodyPr/>
                    <a:lstStyle/>
                    <a:p>
                      <a:r>
                        <a:rPr kumimoji="1" lang="ja-JP" altLang="en-US" sz="1800" dirty="0">
                          <a:latin typeface="Meiryo UI" panose="020B0604030504040204" pitchFamily="50" charset="-128"/>
                          <a:ea typeface="Meiryo UI" panose="020B0604030504040204" pitchFamily="50" charset="-128"/>
                        </a:rPr>
                        <a:t>朝・昼・夜</a:t>
                      </a:r>
                    </a:p>
                  </a:txBody>
                  <a:tcPr/>
                </a:tc>
                <a:extLst>
                  <a:ext uri="{0D108BD9-81ED-4DB2-BD59-A6C34878D82A}">
                    <a16:rowId xmlns:a16="http://schemas.microsoft.com/office/drawing/2014/main" val="873864266"/>
                  </a:ext>
                </a:extLst>
              </a:tr>
            </a:tbl>
          </a:graphicData>
        </a:graphic>
      </p:graphicFrame>
      <p:graphicFrame>
        <p:nvGraphicFramePr>
          <p:cNvPr id="14" name="表 13">
            <a:extLst>
              <a:ext uri="{FF2B5EF4-FFF2-40B4-BE49-F238E27FC236}">
                <a16:creationId xmlns:a16="http://schemas.microsoft.com/office/drawing/2014/main" id="{12A1B06B-D99A-4348-8C97-4EC4DB0AD59D}"/>
              </a:ext>
            </a:extLst>
          </p:cNvPr>
          <p:cNvGraphicFramePr>
            <a:graphicFrameLocks noGrp="1"/>
          </p:cNvGraphicFramePr>
          <p:nvPr>
            <p:extLst>
              <p:ext uri="{D42A27DB-BD31-4B8C-83A1-F6EECF244321}">
                <p14:modId xmlns:p14="http://schemas.microsoft.com/office/powerpoint/2010/main" val="1635331986"/>
              </p:ext>
            </p:extLst>
          </p:nvPr>
        </p:nvGraphicFramePr>
        <p:xfrm>
          <a:off x="6282690" y="1537486"/>
          <a:ext cx="2369820" cy="2613660"/>
        </p:xfrm>
        <a:graphic>
          <a:graphicData uri="http://schemas.openxmlformats.org/drawingml/2006/table">
            <a:tbl>
              <a:tblPr firstRow="1" bandRow="1">
                <a:tableStyleId>{073A0DAA-6AF3-43AB-8588-CEC1D06C72B9}</a:tableStyleId>
              </a:tblPr>
              <a:tblGrid>
                <a:gridCol w="2369820">
                  <a:extLst>
                    <a:ext uri="{9D8B030D-6E8A-4147-A177-3AD203B41FA5}">
                      <a16:colId xmlns:a16="http://schemas.microsoft.com/office/drawing/2014/main" val="3583694160"/>
                    </a:ext>
                  </a:extLst>
                </a:gridCol>
              </a:tblGrid>
              <a:tr h="0">
                <a:tc>
                  <a:txBody>
                    <a:bodyPr/>
                    <a:lstStyle/>
                    <a:p>
                      <a:r>
                        <a:rPr kumimoji="1" lang="ja-JP" altLang="en-US" dirty="0">
                          <a:latin typeface="Meiryo UI" panose="020B0604030504040204" pitchFamily="50" charset="-128"/>
                          <a:ea typeface="Meiryo UI" panose="020B0604030504040204" pitchFamily="50" charset="-128"/>
                        </a:rPr>
                        <a:t>地域・場所</a:t>
                      </a:r>
                    </a:p>
                  </a:txBody>
                  <a:tcPr/>
                </a:tc>
                <a:extLst>
                  <a:ext uri="{0D108BD9-81ED-4DB2-BD59-A6C34878D82A}">
                    <a16:rowId xmlns:a16="http://schemas.microsoft.com/office/drawing/2014/main" val="3408653603"/>
                  </a:ext>
                </a:extLst>
              </a:tr>
              <a:tr h="374650">
                <a:tc>
                  <a:txBody>
                    <a:bodyPr/>
                    <a:lstStyle/>
                    <a:p>
                      <a:r>
                        <a:rPr kumimoji="1" lang="ja-JP" altLang="en-US" dirty="0">
                          <a:latin typeface="Meiryo UI" panose="020B0604030504040204" pitchFamily="50" charset="-128"/>
                          <a:ea typeface="Meiryo UI" panose="020B0604030504040204" pitchFamily="50" charset="-128"/>
                        </a:rPr>
                        <a:t>都心部</a:t>
                      </a:r>
                    </a:p>
                  </a:txBody>
                  <a:tcPr/>
                </a:tc>
                <a:extLst>
                  <a:ext uri="{0D108BD9-81ED-4DB2-BD59-A6C34878D82A}">
                    <a16:rowId xmlns:a16="http://schemas.microsoft.com/office/drawing/2014/main" val="2158455126"/>
                  </a:ext>
                </a:extLst>
              </a:tr>
              <a:tr h="3746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都心部周辺</a:t>
                      </a:r>
                    </a:p>
                  </a:txBody>
                  <a:tcPr/>
                </a:tc>
                <a:extLst>
                  <a:ext uri="{0D108BD9-81ED-4DB2-BD59-A6C34878D82A}">
                    <a16:rowId xmlns:a16="http://schemas.microsoft.com/office/drawing/2014/main" val="814863810"/>
                  </a:ext>
                </a:extLst>
              </a:tr>
              <a:tr h="3746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郊外部</a:t>
                      </a:r>
                    </a:p>
                  </a:txBody>
                  <a:tcPr/>
                </a:tc>
                <a:extLst>
                  <a:ext uri="{0D108BD9-81ED-4DB2-BD59-A6C34878D82A}">
                    <a16:rowId xmlns:a16="http://schemas.microsoft.com/office/drawing/2014/main" val="614280446"/>
                  </a:ext>
                </a:extLst>
              </a:tr>
              <a:tr h="3746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沿岸部　　　　　　　　　</a:t>
                      </a:r>
                    </a:p>
                  </a:txBody>
                  <a:tcPr/>
                </a:tc>
                <a:extLst>
                  <a:ext uri="{0D108BD9-81ED-4DB2-BD59-A6C34878D82A}">
                    <a16:rowId xmlns:a16="http://schemas.microsoft.com/office/drawing/2014/main" val="3382391726"/>
                  </a:ext>
                </a:extLst>
              </a:tr>
              <a:tr h="374650">
                <a:tc>
                  <a:txBody>
                    <a:bodyPr/>
                    <a:lstStyle/>
                    <a:p>
                      <a:pPr algn="l"/>
                      <a:r>
                        <a:rPr kumimoji="1" lang="ja-JP" altLang="en-US" dirty="0">
                          <a:latin typeface="Meiryo UI" panose="020B0604030504040204" pitchFamily="50" charset="-128"/>
                          <a:ea typeface="Meiryo UI" panose="020B0604030504040204" pitchFamily="50" charset="-128"/>
                        </a:rPr>
                        <a:t>山間部</a:t>
                      </a:r>
                    </a:p>
                  </a:txBody>
                  <a:tcPr/>
                </a:tc>
                <a:extLst>
                  <a:ext uri="{0D108BD9-81ED-4DB2-BD59-A6C34878D82A}">
                    <a16:rowId xmlns:a16="http://schemas.microsoft.com/office/drawing/2014/main" val="448492446"/>
                  </a:ext>
                </a:extLst>
              </a:tr>
              <a:tr h="374650">
                <a:tc>
                  <a:txBody>
                    <a:bodyPr/>
                    <a:lstStyle/>
                    <a:p>
                      <a:pPr algn="l"/>
                      <a:r>
                        <a:rPr kumimoji="1" lang="ja-JP" altLang="en-US" dirty="0">
                          <a:latin typeface="Meiryo UI" panose="020B0604030504040204" pitchFamily="50" charset="-128"/>
                          <a:ea typeface="Meiryo UI" panose="020B0604030504040204" pitchFamily="50" charset="-128"/>
                        </a:rPr>
                        <a:t>学校・会社など外出先</a:t>
                      </a:r>
                    </a:p>
                  </a:txBody>
                  <a:tcPr/>
                </a:tc>
                <a:extLst>
                  <a:ext uri="{0D108BD9-81ED-4DB2-BD59-A6C34878D82A}">
                    <a16:rowId xmlns:a16="http://schemas.microsoft.com/office/drawing/2014/main" val="3383899390"/>
                  </a:ext>
                </a:extLst>
              </a:tr>
            </a:tbl>
          </a:graphicData>
        </a:graphic>
      </p:graphicFrame>
      <p:graphicFrame>
        <p:nvGraphicFramePr>
          <p:cNvPr id="16" name="表 15">
            <a:extLst>
              <a:ext uri="{FF2B5EF4-FFF2-40B4-BE49-F238E27FC236}">
                <a16:creationId xmlns:a16="http://schemas.microsoft.com/office/drawing/2014/main" id="{601DF1CC-A4E8-4A24-ADE9-2F1F8D3F3BAF}"/>
              </a:ext>
            </a:extLst>
          </p:cNvPr>
          <p:cNvGraphicFramePr>
            <a:graphicFrameLocks noGrp="1"/>
          </p:cNvGraphicFramePr>
          <p:nvPr>
            <p:extLst>
              <p:ext uri="{D42A27DB-BD31-4B8C-83A1-F6EECF244321}">
                <p14:modId xmlns:p14="http://schemas.microsoft.com/office/powerpoint/2010/main" val="1707617515"/>
              </p:ext>
            </p:extLst>
          </p:nvPr>
        </p:nvGraphicFramePr>
        <p:xfrm>
          <a:off x="278063" y="788186"/>
          <a:ext cx="2173967" cy="3746500"/>
        </p:xfrm>
        <a:graphic>
          <a:graphicData uri="http://schemas.openxmlformats.org/drawingml/2006/table">
            <a:tbl>
              <a:tblPr firstRow="1" bandRow="1">
                <a:tableStyleId>{073A0DAA-6AF3-43AB-8588-CEC1D06C72B9}</a:tableStyleId>
              </a:tblPr>
              <a:tblGrid>
                <a:gridCol w="436607">
                  <a:extLst>
                    <a:ext uri="{9D8B030D-6E8A-4147-A177-3AD203B41FA5}">
                      <a16:colId xmlns:a16="http://schemas.microsoft.com/office/drawing/2014/main" val="3583694160"/>
                    </a:ext>
                  </a:extLst>
                </a:gridCol>
                <a:gridCol w="1737360">
                  <a:extLst>
                    <a:ext uri="{9D8B030D-6E8A-4147-A177-3AD203B41FA5}">
                      <a16:colId xmlns:a16="http://schemas.microsoft.com/office/drawing/2014/main" val="3792858051"/>
                    </a:ext>
                  </a:extLst>
                </a:gridCol>
              </a:tblGrid>
              <a:tr h="374650">
                <a:tc gridSpan="2">
                  <a:txBody>
                    <a:bodyPr/>
                    <a:lstStyle/>
                    <a:p>
                      <a:pPr algn="ctr"/>
                      <a:r>
                        <a:rPr kumimoji="1" lang="ja-JP" altLang="en-US" dirty="0">
                          <a:latin typeface="Meiryo UI" panose="020B0604030504040204" pitchFamily="50" charset="-128"/>
                          <a:ea typeface="Meiryo UI" panose="020B0604030504040204" pitchFamily="50" charset="-128"/>
                        </a:rPr>
                        <a:t>主体</a:t>
                      </a:r>
                    </a:p>
                  </a:txBody>
                  <a:tcPr/>
                </a:tc>
                <a:tc hMerge="1">
                  <a:txBody>
                    <a:bodyPr/>
                    <a:lstStyle/>
                    <a:p>
                      <a:endParaRPr kumimoji="1" lang="ja-JP" altLang="en-US"/>
                    </a:p>
                  </a:txBody>
                  <a:tcPr/>
                </a:tc>
                <a:extLst>
                  <a:ext uri="{0D108BD9-81ED-4DB2-BD59-A6C34878D82A}">
                    <a16:rowId xmlns:a16="http://schemas.microsoft.com/office/drawing/2014/main" val="3408653603"/>
                  </a:ext>
                </a:extLst>
              </a:tr>
              <a:tr h="374650">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人物</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単身大人</a:t>
                      </a:r>
                    </a:p>
                  </a:txBody>
                  <a:tcPr/>
                </a:tc>
                <a:extLst>
                  <a:ext uri="{0D108BD9-81ED-4DB2-BD59-A6C34878D82A}">
                    <a16:rowId xmlns:a16="http://schemas.microsoft.com/office/drawing/2014/main" val="2581487044"/>
                  </a:ext>
                </a:extLst>
              </a:tr>
              <a:tr h="3746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a:latin typeface="Meiryo UI" panose="020B0604030504040204" pitchFamily="50" charset="-128"/>
                          <a:ea typeface="Meiryo UI" panose="020B0604030504040204" pitchFamily="50" charset="-128"/>
                        </a:rPr>
                        <a:t>家族大人</a:t>
                      </a:r>
                    </a:p>
                  </a:txBody>
                  <a:tcPr/>
                </a:tc>
                <a:extLst>
                  <a:ext uri="{0D108BD9-81ED-4DB2-BD59-A6C34878D82A}">
                    <a16:rowId xmlns:a16="http://schemas.microsoft.com/office/drawing/2014/main" val="937200755"/>
                  </a:ext>
                </a:extLst>
              </a:tr>
              <a:tr h="374650">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子ども・学生</a:t>
                      </a:r>
                      <a:endParaRPr kumimoji="1" lang="en-US" altLang="ja-JP"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58455126"/>
                  </a:ext>
                </a:extLst>
              </a:tr>
              <a:tr h="374650">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要配慮者</a:t>
                      </a:r>
                    </a:p>
                  </a:txBody>
                  <a:tcPr/>
                </a:tc>
                <a:extLst>
                  <a:ext uri="{0D108BD9-81ED-4DB2-BD59-A6C34878D82A}">
                    <a16:rowId xmlns:a16="http://schemas.microsoft.com/office/drawing/2014/main" val="3560691397"/>
                  </a:ext>
                </a:extLst>
              </a:tr>
              <a:tr h="374650">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観光客</a:t>
                      </a:r>
                    </a:p>
                  </a:txBody>
                  <a:tcPr/>
                </a:tc>
                <a:extLst>
                  <a:ext uri="{0D108BD9-81ED-4DB2-BD59-A6C34878D82A}">
                    <a16:rowId xmlns:a16="http://schemas.microsoft.com/office/drawing/2014/main" val="814863810"/>
                  </a:ext>
                </a:extLst>
              </a:tr>
              <a:tr h="374650">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a:latin typeface="Meiryo UI" panose="020B0604030504040204" pitchFamily="50" charset="-128"/>
                          <a:ea typeface="Meiryo UI" panose="020B0604030504040204" pitchFamily="50" charset="-128"/>
                        </a:rPr>
                        <a:t>外国人</a:t>
                      </a:r>
                    </a:p>
                  </a:txBody>
                  <a:tcPr/>
                </a:tc>
                <a:extLst>
                  <a:ext uri="{0D108BD9-81ED-4DB2-BD59-A6C34878D82A}">
                    <a16:rowId xmlns:a16="http://schemas.microsoft.com/office/drawing/2014/main" val="3616556866"/>
                  </a:ext>
                </a:extLst>
              </a:tr>
              <a:tr h="374650">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事業主</a:t>
                      </a:r>
                    </a:p>
                  </a:txBody>
                  <a:tcPr/>
                </a:tc>
                <a:extLst>
                  <a:ext uri="{0D108BD9-81ED-4DB2-BD59-A6C34878D82A}">
                    <a16:rowId xmlns:a16="http://schemas.microsoft.com/office/drawing/2014/main" val="558325382"/>
                  </a:ext>
                </a:extLst>
              </a:tr>
              <a:tr h="37465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企業</a:t>
                      </a:r>
                    </a:p>
                  </a:txBody>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12284801"/>
                  </a:ext>
                </a:extLst>
              </a:tr>
              <a:tr h="37465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自治体</a:t>
                      </a:r>
                    </a:p>
                  </a:txBody>
                  <a:tcPr/>
                </a:tc>
                <a:tc hMerge="1">
                  <a:txBody>
                    <a:bodyPr/>
                    <a:lstStyle/>
                    <a:p>
                      <a:endParaRPr kumimoji="1" lang="ja-JP" altLang="en-US"/>
                    </a:p>
                  </a:txBody>
                  <a:tcPr/>
                </a:tc>
                <a:extLst>
                  <a:ext uri="{0D108BD9-81ED-4DB2-BD59-A6C34878D82A}">
                    <a16:rowId xmlns:a16="http://schemas.microsoft.com/office/drawing/2014/main" val="2995061674"/>
                  </a:ext>
                </a:extLst>
              </a:tr>
            </a:tbl>
          </a:graphicData>
        </a:graphic>
      </p:graphicFrame>
      <p:sp>
        <p:nvSpPr>
          <p:cNvPr id="3" name="テキスト ボックス 2">
            <a:extLst>
              <a:ext uri="{FF2B5EF4-FFF2-40B4-BE49-F238E27FC236}">
                <a16:creationId xmlns:a16="http://schemas.microsoft.com/office/drawing/2014/main" id="{31962F70-4214-4548-9673-E3A4865EEE83}"/>
              </a:ext>
            </a:extLst>
          </p:cNvPr>
          <p:cNvSpPr txBox="1"/>
          <p:nvPr/>
        </p:nvSpPr>
        <p:spPr>
          <a:xfrm>
            <a:off x="5959524" y="961930"/>
            <a:ext cx="697627"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場面</a:t>
            </a:r>
          </a:p>
        </p:txBody>
      </p:sp>
      <p:sp>
        <p:nvSpPr>
          <p:cNvPr id="4" name="テキスト ボックス 3">
            <a:extLst>
              <a:ext uri="{FF2B5EF4-FFF2-40B4-BE49-F238E27FC236}">
                <a16:creationId xmlns:a16="http://schemas.microsoft.com/office/drawing/2014/main" id="{D98E01FF-3EBC-44D9-98E4-8A83A4CD3DE5}"/>
              </a:ext>
            </a:extLst>
          </p:cNvPr>
          <p:cNvSpPr txBox="1"/>
          <p:nvPr/>
        </p:nvSpPr>
        <p:spPr>
          <a:xfrm>
            <a:off x="204826" y="5841900"/>
            <a:ext cx="8728337" cy="707886"/>
          </a:xfrm>
          <a:prstGeom prst="rect">
            <a:avLst/>
          </a:prstGeom>
          <a:solidFill>
            <a:schemeClr val="accent2">
              <a:lumMod val="60000"/>
              <a:lumOff val="40000"/>
            </a:schemeClr>
          </a:solidFill>
        </p:spPr>
        <p:txBody>
          <a:bodyPr wrap="square" rtlCol="0">
            <a:spAutoFit/>
          </a:bodyPr>
          <a:lstStyle/>
          <a:p>
            <a:r>
              <a:rPr kumimoji="1" lang="ja-JP" altLang="en-US" sz="2000" b="1" dirty="0"/>
              <a:t>主体と場面の組み合わせから、伝えるべき被害想定の内容（次ページ）を選定し、災害シナリオを作成する</a:t>
            </a:r>
          </a:p>
        </p:txBody>
      </p:sp>
      <p:sp>
        <p:nvSpPr>
          <p:cNvPr id="5" name="矢印: 下 4">
            <a:extLst>
              <a:ext uri="{FF2B5EF4-FFF2-40B4-BE49-F238E27FC236}">
                <a16:creationId xmlns:a16="http://schemas.microsoft.com/office/drawing/2014/main" id="{1A25BB90-2286-49C0-85C3-47C206836E31}"/>
              </a:ext>
            </a:extLst>
          </p:cNvPr>
          <p:cNvSpPr/>
          <p:nvPr/>
        </p:nvSpPr>
        <p:spPr>
          <a:xfrm>
            <a:off x="3718560" y="4927520"/>
            <a:ext cx="822960" cy="592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5">
            <a:extLst>
              <a:ext uri="{FF2B5EF4-FFF2-40B4-BE49-F238E27FC236}">
                <a16:creationId xmlns:a16="http://schemas.microsoft.com/office/drawing/2014/main" id="{211D4FC8-5FC9-438A-B688-B020F1626DD4}"/>
              </a:ext>
            </a:extLst>
          </p:cNvPr>
          <p:cNvSpPr txBox="1">
            <a:spLocks noGrp="1"/>
          </p:cNvSpPr>
          <p:nvPr/>
        </p:nvSpPr>
        <p:spPr bwMode="auto">
          <a:xfrm>
            <a:off x="9430273"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10</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80916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E81FE71E-668D-4D15-98AA-79951F537ABE}"/>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シナリオにおいて着目する被害想定項目</a:t>
            </a:r>
          </a:p>
        </p:txBody>
      </p:sp>
      <p:pic>
        <p:nvPicPr>
          <p:cNvPr id="10" name="図 9">
            <a:extLst>
              <a:ext uri="{FF2B5EF4-FFF2-40B4-BE49-F238E27FC236}">
                <a16:creationId xmlns:a16="http://schemas.microsoft.com/office/drawing/2014/main" id="{4C4A0249-8F6F-4FC5-9FCE-3D82FF78C02C}"/>
              </a:ext>
            </a:extLst>
          </p:cNvPr>
          <p:cNvPicPr>
            <a:picLocks noChangeAspect="1"/>
          </p:cNvPicPr>
          <p:nvPr/>
        </p:nvPicPr>
        <p:blipFill>
          <a:blip r:embed="rId2"/>
          <a:stretch>
            <a:fillRect/>
          </a:stretch>
        </p:blipFill>
        <p:spPr>
          <a:xfrm>
            <a:off x="3662196" y="575402"/>
            <a:ext cx="3672000" cy="5917474"/>
          </a:xfrm>
          <a:prstGeom prst="rect">
            <a:avLst/>
          </a:prstGeom>
        </p:spPr>
      </p:pic>
      <p:pic>
        <p:nvPicPr>
          <p:cNvPr id="13" name="図 12">
            <a:extLst>
              <a:ext uri="{FF2B5EF4-FFF2-40B4-BE49-F238E27FC236}">
                <a16:creationId xmlns:a16="http://schemas.microsoft.com/office/drawing/2014/main" id="{F434CB3C-BF05-4655-996F-CFC877EAD5C6}"/>
              </a:ext>
            </a:extLst>
          </p:cNvPr>
          <p:cNvPicPr>
            <a:picLocks noChangeAspect="1"/>
          </p:cNvPicPr>
          <p:nvPr/>
        </p:nvPicPr>
        <p:blipFill>
          <a:blip r:embed="rId3"/>
          <a:stretch>
            <a:fillRect/>
          </a:stretch>
        </p:blipFill>
        <p:spPr>
          <a:xfrm>
            <a:off x="127862" y="575402"/>
            <a:ext cx="3456000" cy="5934096"/>
          </a:xfrm>
          <a:prstGeom prst="rect">
            <a:avLst/>
          </a:prstGeom>
        </p:spPr>
      </p:pic>
      <p:sp>
        <p:nvSpPr>
          <p:cNvPr id="2" name="正方形/長方形 1">
            <a:extLst>
              <a:ext uri="{FF2B5EF4-FFF2-40B4-BE49-F238E27FC236}">
                <a16:creationId xmlns:a16="http://schemas.microsoft.com/office/drawing/2014/main" id="{96ED7E2D-696D-4795-B90F-7DCCA7308B3C}"/>
              </a:ext>
            </a:extLst>
          </p:cNvPr>
          <p:cNvSpPr/>
          <p:nvPr/>
        </p:nvSpPr>
        <p:spPr>
          <a:xfrm>
            <a:off x="3405986" y="6559059"/>
            <a:ext cx="914400" cy="232757"/>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BCBD83C7-C760-4108-B022-D1D302FAF4FF}"/>
              </a:ext>
            </a:extLst>
          </p:cNvPr>
          <p:cNvSpPr txBox="1"/>
          <p:nvPr/>
        </p:nvSpPr>
        <p:spPr>
          <a:xfrm>
            <a:off x="4320386" y="6551382"/>
            <a:ext cx="992579" cy="253916"/>
          </a:xfrm>
          <a:prstGeom prst="rect">
            <a:avLst/>
          </a:prstGeom>
          <a:noFill/>
        </p:spPr>
        <p:txBody>
          <a:bodyPr wrap="none" rtlCol="0">
            <a:spAutoFit/>
          </a:bodyPr>
          <a:lstStyle/>
          <a:p>
            <a:r>
              <a:rPr kumimoji="1" lang="ja-JP" altLang="en-US" sz="1050" dirty="0"/>
              <a:t>：重要な項目</a:t>
            </a:r>
          </a:p>
        </p:txBody>
      </p:sp>
      <p:sp>
        <p:nvSpPr>
          <p:cNvPr id="12" name="テキスト ボックス 11">
            <a:extLst>
              <a:ext uri="{FF2B5EF4-FFF2-40B4-BE49-F238E27FC236}">
                <a16:creationId xmlns:a16="http://schemas.microsoft.com/office/drawing/2014/main" id="{8106DFB9-4B31-4509-91B3-4CBA0CA6E278}"/>
              </a:ext>
            </a:extLst>
          </p:cNvPr>
          <p:cNvSpPr txBox="1"/>
          <p:nvPr/>
        </p:nvSpPr>
        <p:spPr>
          <a:xfrm>
            <a:off x="7874674" y="918521"/>
            <a:ext cx="1569660" cy="584775"/>
          </a:xfrm>
          <a:prstGeom prst="rect">
            <a:avLst/>
          </a:prstGeom>
          <a:noFill/>
          <a:ln>
            <a:solidFill>
              <a:schemeClr val="tx1"/>
            </a:solidFill>
          </a:ln>
        </p:spPr>
        <p:txBody>
          <a:bodyPr wrap="none" rtlCol="0">
            <a:spAutoFit/>
          </a:bodyPr>
          <a:lstStyle/>
          <a:p>
            <a:r>
              <a:rPr kumimoji="1" lang="ja-JP" altLang="en-US" dirty="0"/>
              <a:t>①人物を設定</a:t>
            </a:r>
            <a:endParaRPr kumimoji="1" lang="en-US" altLang="ja-JP" dirty="0"/>
          </a:p>
          <a:p>
            <a:r>
              <a:rPr kumimoji="1" lang="ja-JP" altLang="en-US" sz="1400" dirty="0"/>
              <a:t>例）家族大人</a:t>
            </a:r>
            <a:endParaRPr kumimoji="1" lang="en-US" altLang="ja-JP" sz="1400" dirty="0"/>
          </a:p>
        </p:txBody>
      </p:sp>
      <p:sp>
        <p:nvSpPr>
          <p:cNvPr id="14" name="矢印: 下 13">
            <a:extLst>
              <a:ext uri="{FF2B5EF4-FFF2-40B4-BE49-F238E27FC236}">
                <a16:creationId xmlns:a16="http://schemas.microsoft.com/office/drawing/2014/main" id="{9772A458-82AC-4C9E-9E47-3F216D0481C6}"/>
              </a:ext>
            </a:extLst>
          </p:cNvPr>
          <p:cNvSpPr/>
          <p:nvPr/>
        </p:nvSpPr>
        <p:spPr>
          <a:xfrm>
            <a:off x="8404743" y="1622972"/>
            <a:ext cx="484632" cy="522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C79660A-8ADD-49AF-9F96-8EB4C9248891}"/>
              </a:ext>
            </a:extLst>
          </p:cNvPr>
          <p:cNvSpPr txBox="1"/>
          <p:nvPr/>
        </p:nvSpPr>
        <p:spPr>
          <a:xfrm>
            <a:off x="7643842" y="3314152"/>
            <a:ext cx="2031325" cy="2092881"/>
          </a:xfrm>
          <a:prstGeom prst="rect">
            <a:avLst/>
          </a:prstGeom>
          <a:noFill/>
          <a:ln>
            <a:solidFill>
              <a:schemeClr val="tx1"/>
            </a:solidFill>
          </a:ln>
        </p:spPr>
        <p:txBody>
          <a:bodyPr wrap="none" rtlCol="0">
            <a:spAutoFit/>
          </a:bodyPr>
          <a:lstStyle/>
          <a:p>
            <a:r>
              <a:rPr kumimoji="1" lang="ja-JP" altLang="en-US" dirty="0"/>
              <a:t>③被害状況の選定</a:t>
            </a:r>
            <a:endParaRPr kumimoji="1" lang="en-US" altLang="ja-JP" dirty="0"/>
          </a:p>
          <a:p>
            <a:r>
              <a:rPr kumimoji="1" lang="ja-JP" altLang="en-US" sz="1400" dirty="0"/>
              <a:t>・揺れによる被害</a:t>
            </a:r>
            <a:endParaRPr kumimoji="1" lang="en-US" altLang="ja-JP" sz="1400" dirty="0"/>
          </a:p>
          <a:p>
            <a:r>
              <a:rPr kumimoji="1" lang="ja-JP" altLang="en-US" sz="1400" dirty="0"/>
              <a:t>・急傾斜地崩壊</a:t>
            </a:r>
            <a:endParaRPr kumimoji="1" lang="en-US" altLang="ja-JP" sz="1400" dirty="0"/>
          </a:p>
          <a:p>
            <a:r>
              <a:rPr kumimoji="1" lang="ja-JP" altLang="en-US" sz="1400" dirty="0"/>
              <a:t>・火災</a:t>
            </a:r>
            <a:endParaRPr kumimoji="1" lang="en-US" altLang="ja-JP" sz="1400" dirty="0"/>
          </a:p>
          <a:p>
            <a:r>
              <a:rPr kumimoji="1" lang="ja-JP" altLang="en-US" sz="1400" dirty="0"/>
              <a:t>・ブロック塀</a:t>
            </a:r>
            <a:endParaRPr kumimoji="1" lang="en-US" altLang="ja-JP" sz="1400" dirty="0"/>
          </a:p>
          <a:p>
            <a:r>
              <a:rPr kumimoji="1" lang="ja-JP" altLang="en-US" sz="1400" dirty="0"/>
              <a:t>・災害関連死</a:t>
            </a:r>
            <a:endParaRPr kumimoji="1" lang="en-US" altLang="ja-JP" sz="1400" dirty="0"/>
          </a:p>
          <a:p>
            <a:r>
              <a:rPr kumimoji="1" lang="ja-JP" altLang="en-US" sz="1400" dirty="0"/>
              <a:t>・上下水道</a:t>
            </a:r>
            <a:endParaRPr kumimoji="1" lang="en-US" altLang="ja-JP" sz="1400" dirty="0"/>
          </a:p>
          <a:p>
            <a:r>
              <a:rPr kumimoji="1" lang="ja-JP" altLang="en-US" sz="1400" dirty="0"/>
              <a:t>・電力、ガス、通信</a:t>
            </a:r>
            <a:endParaRPr kumimoji="1" lang="en-US" altLang="ja-JP" sz="1400" dirty="0"/>
          </a:p>
          <a:p>
            <a:r>
              <a:rPr kumimoji="1" lang="ja-JP" altLang="en-US" sz="1400" dirty="0"/>
              <a:t>・帰宅困難　など</a:t>
            </a:r>
            <a:endParaRPr kumimoji="1" lang="en-US" altLang="ja-JP" sz="1400" dirty="0"/>
          </a:p>
        </p:txBody>
      </p:sp>
      <p:sp>
        <p:nvSpPr>
          <p:cNvPr id="17" name="テキスト ボックス 16">
            <a:extLst>
              <a:ext uri="{FF2B5EF4-FFF2-40B4-BE49-F238E27FC236}">
                <a16:creationId xmlns:a16="http://schemas.microsoft.com/office/drawing/2014/main" id="{1BD9FFD2-4C12-4E8A-A29A-195EBDD48F38}"/>
              </a:ext>
            </a:extLst>
          </p:cNvPr>
          <p:cNvSpPr txBox="1"/>
          <p:nvPr/>
        </p:nvSpPr>
        <p:spPr>
          <a:xfrm>
            <a:off x="7643842" y="491069"/>
            <a:ext cx="2031325" cy="369332"/>
          </a:xfrm>
          <a:prstGeom prst="rect">
            <a:avLst/>
          </a:prstGeom>
          <a:noFill/>
        </p:spPr>
        <p:txBody>
          <a:bodyPr wrap="none" rtlCol="0">
            <a:spAutoFit/>
          </a:bodyPr>
          <a:lstStyle/>
          <a:p>
            <a:r>
              <a:rPr kumimoji="1" lang="ja-JP" altLang="en-US" dirty="0"/>
              <a:t>（作成イメージ）</a:t>
            </a:r>
            <a:endParaRPr kumimoji="1" lang="en-US" altLang="ja-JP" dirty="0"/>
          </a:p>
        </p:txBody>
      </p:sp>
      <p:sp>
        <p:nvSpPr>
          <p:cNvPr id="18" name="テキスト ボックス 17">
            <a:extLst>
              <a:ext uri="{FF2B5EF4-FFF2-40B4-BE49-F238E27FC236}">
                <a16:creationId xmlns:a16="http://schemas.microsoft.com/office/drawing/2014/main" id="{C100A5DE-BB69-4694-9CA1-074CC93AC590}"/>
              </a:ext>
            </a:extLst>
          </p:cNvPr>
          <p:cNvSpPr txBox="1"/>
          <p:nvPr/>
        </p:nvSpPr>
        <p:spPr>
          <a:xfrm>
            <a:off x="7724507" y="2167729"/>
            <a:ext cx="1800493" cy="800219"/>
          </a:xfrm>
          <a:prstGeom prst="rect">
            <a:avLst/>
          </a:prstGeom>
          <a:noFill/>
          <a:ln>
            <a:solidFill>
              <a:schemeClr val="tx1"/>
            </a:solidFill>
          </a:ln>
        </p:spPr>
        <p:txBody>
          <a:bodyPr wrap="none" rtlCol="0">
            <a:spAutoFit/>
          </a:bodyPr>
          <a:lstStyle/>
          <a:p>
            <a:r>
              <a:rPr kumimoji="1" lang="ja-JP" altLang="en-US" dirty="0"/>
              <a:t>②場面を設定</a:t>
            </a:r>
            <a:endParaRPr kumimoji="1" lang="en-US" altLang="ja-JP" dirty="0"/>
          </a:p>
          <a:p>
            <a:r>
              <a:rPr kumimoji="1" lang="ja-JP" altLang="en-US" sz="1400" dirty="0"/>
              <a:t>例）南トラ、郊外部</a:t>
            </a:r>
            <a:endParaRPr kumimoji="1" lang="en-US" altLang="ja-JP" sz="1400" dirty="0"/>
          </a:p>
          <a:p>
            <a:r>
              <a:rPr kumimoji="1" lang="ja-JP" altLang="en-US" sz="1400" dirty="0"/>
              <a:t>　　夏の昼</a:t>
            </a:r>
            <a:endParaRPr kumimoji="1" lang="en-US" altLang="ja-JP" sz="1400" dirty="0"/>
          </a:p>
        </p:txBody>
      </p:sp>
      <p:sp>
        <p:nvSpPr>
          <p:cNvPr id="20" name="矢印: 下 19">
            <a:extLst>
              <a:ext uri="{FF2B5EF4-FFF2-40B4-BE49-F238E27FC236}">
                <a16:creationId xmlns:a16="http://schemas.microsoft.com/office/drawing/2014/main" id="{F59CED33-AA2D-4543-A2DB-4B72382CECC4}"/>
              </a:ext>
            </a:extLst>
          </p:cNvPr>
          <p:cNvSpPr/>
          <p:nvPr/>
        </p:nvSpPr>
        <p:spPr>
          <a:xfrm>
            <a:off x="8404743" y="3052916"/>
            <a:ext cx="484632" cy="2741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下 21">
            <a:extLst>
              <a:ext uri="{FF2B5EF4-FFF2-40B4-BE49-F238E27FC236}">
                <a16:creationId xmlns:a16="http://schemas.microsoft.com/office/drawing/2014/main" id="{B06761CB-AE42-4227-869F-7A3C95685E0E}"/>
              </a:ext>
            </a:extLst>
          </p:cNvPr>
          <p:cNvSpPr/>
          <p:nvPr/>
        </p:nvSpPr>
        <p:spPr>
          <a:xfrm>
            <a:off x="8417188" y="5479128"/>
            <a:ext cx="484632" cy="2741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4E7B1375-6ED5-4D1C-A4D0-6488734056DA}"/>
              </a:ext>
            </a:extLst>
          </p:cNvPr>
          <p:cNvSpPr txBox="1"/>
          <p:nvPr/>
        </p:nvSpPr>
        <p:spPr>
          <a:xfrm>
            <a:off x="7631396" y="5879975"/>
            <a:ext cx="2031325" cy="369332"/>
          </a:xfrm>
          <a:prstGeom prst="rect">
            <a:avLst/>
          </a:prstGeom>
          <a:noFill/>
          <a:ln>
            <a:solidFill>
              <a:schemeClr val="tx1"/>
            </a:solidFill>
          </a:ln>
        </p:spPr>
        <p:txBody>
          <a:bodyPr wrap="none" rtlCol="0">
            <a:spAutoFit/>
          </a:bodyPr>
          <a:lstStyle/>
          <a:p>
            <a:r>
              <a:rPr kumimoji="1" lang="ja-JP" altLang="en-US" dirty="0"/>
              <a:t>④シナリオの作成</a:t>
            </a:r>
            <a:endParaRPr kumimoji="1" lang="en-US" altLang="ja-JP" dirty="0"/>
          </a:p>
        </p:txBody>
      </p:sp>
      <p:sp>
        <p:nvSpPr>
          <p:cNvPr id="19" name="スライド番号プレースホルダ 5">
            <a:extLst>
              <a:ext uri="{FF2B5EF4-FFF2-40B4-BE49-F238E27FC236}">
                <a16:creationId xmlns:a16="http://schemas.microsoft.com/office/drawing/2014/main" id="{46031DCF-9276-497E-A086-45D91B343FEA}"/>
              </a:ext>
            </a:extLst>
          </p:cNvPr>
          <p:cNvSpPr txBox="1">
            <a:spLocks noGrp="1"/>
          </p:cNvSpPr>
          <p:nvPr/>
        </p:nvSpPr>
        <p:spPr bwMode="auto">
          <a:xfrm>
            <a:off x="9430273"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11</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0041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災害シナリオの形式</a:t>
            </a:r>
          </a:p>
        </p:txBody>
      </p:sp>
      <p:sp>
        <p:nvSpPr>
          <p:cNvPr id="8" name="スライド番号プレースホルダ 5">
            <a:extLst>
              <a:ext uri="{FF2B5EF4-FFF2-40B4-BE49-F238E27FC236}">
                <a16:creationId xmlns:a16="http://schemas.microsoft.com/office/drawing/2014/main" id="{1FC8F453-C7CB-4FEB-A049-643DE619B239}"/>
              </a:ext>
            </a:extLst>
          </p:cNvPr>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12</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 name="正方形/長方形 18">
            <a:extLst>
              <a:ext uri="{FF2B5EF4-FFF2-40B4-BE49-F238E27FC236}">
                <a16:creationId xmlns:a16="http://schemas.microsoft.com/office/drawing/2014/main" id="{F620DACF-E558-47D9-818F-8E443DA30D1A}"/>
              </a:ext>
            </a:extLst>
          </p:cNvPr>
          <p:cNvSpPr/>
          <p:nvPr/>
        </p:nvSpPr>
        <p:spPr>
          <a:xfrm>
            <a:off x="595289" y="1342757"/>
            <a:ext cx="8434411" cy="5140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spcAft>
                <a:spcPts val="600"/>
              </a:spcAft>
            </a:pP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E8DECCB4-1863-4648-9D93-2E344B599BD4}"/>
              </a:ext>
            </a:extLst>
          </p:cNvPr>
          <p:cNvSpPr/>
          <p:nvPr/>
        </p:nvSpPr>
        <p:spPr>
          <a:xfrm>
            <a:off x="77844" y="650308"/>
            <a:ext cx="9614932" cy="427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sz="2400" b="1" dirty="0">
                <a:solidFill>
                  <a:schemeClr val="tx1"/>
                </a:solidFill>
                <a:latin typeface="Meiryo UI" panose="020B0604030504040204" pitchFamily="50" charset="-128"/>
                <a:ea typeface="Meiryo UI" panose="020B0604030504040204" pitchFamily="50" charset="-128"/>
              </a:rPr>
              <a:t>（他府県の事例）　</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B72D6939-303A-4A18-BC5B-40C6D3319906}"/>
              </a:ext>
            </a:extLst>
          </p:cNvPr>
          <p:cNvSpPr/>
          <p:nvPr/>
        </p:nvSpPr>
        <p:spPr>
          <a:xfrm>
            <a:off x="60142" y="1201531"/>
            <a:ext cx="9632634" cy="2989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kumimoji="1" lang="ja-JP" altLang="en-US" sz="2400" dirty="0">
                <a:solidFill>
                  <a:schemeClr val="tx1"/>
                </a:solidFill>
                <a:latin typeface="Meiryo UI" panose="020B0604030504040204" pitchFamily="50" charset="-128"/>
                <a:ea typeface="Meiryo UI" panose="020B0604030504040204" pitchFamily="50" charset="-128"/>
              </a:rPr>
              <a:t>都市の様相、ライフライン、インフラの被害・復旧状況などを時系列にとりまとめた</a:t>
            </a:r>
            <a:r>
              <a:rPr kumimoji="1" lang="ja-JP" altLang="en-US" sz="2400" b="1" dirty="0">
                <a:solidFill>
                  <a:schemeClr val="tx1"/>
                </a:solidFill>
                <a:latin typeface="Meiryo UI" panose="020B0604030504040204" pitchFamily="50" charset="-128"/>
                <a:ea typeface="Meiryo UI" panose="020B0604030504040204" pitchFamily="50" charset="-128"/>
              </a:rPr>
              <a:t>時系列型</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dirty="0">
                <a:solidFill>
                  <a:schemeClr val="tx1"/>
                </a:solidFill>
                <a:latin typeface="Meiryo UI" panose="020B0604030504040204" pitchFamily="50" charset="-128"/>
                <a:ea typeface="Meiryo UI" panose="020B0604030504040204" pitchFamily="50" charset="-128"/>
              </a:rPr>
              <a:t>「場所」「時間帯」「主人公」と「状況」を選ぶと何が起こるかを物語り風で説明する</a:t>
            </a:r>
            <a:r>
              <a:rPr kumimoji="1" lang="ja-JP" altLang="en-US" sz="2400" b="1" dirty="0">
                <a:solidFill>
                  <a:schemeClr val="tx1"/>
                </a:solidFill>
                <a:latin typeface="Meiryo UI" panose="020B0604030504040204" pitchFamily="50" charset="-128"/>
                <a:ea typeface="Meiryo UI" panose="020B0604030504040204" pitchFamily="50" charset="-128"/>
              </a:rPr>
              <a:t>ストーリー型</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marL="285750" indent="-285750" defTabSz="914400">
              <a:buFont typeface="Arial" panose="020B0604020202020204" pitchFamily="34" charset="0"/>
              <a:buChar char="•"/>
              <a:defRPr/>
            </a:pPr>
            <a:r>
              <a:rPr kumimoji="1" lang="ja-JP" altLang="en-US" sz="2400" dirty="0">
                <a:solidFill>
                  <a:schemeClr val="tx1"/>
                </a:solidFill>
                <a:latin typeface="Meiryo UI" panose="020B0604030504040204" pitchFamily="50" charset="-128"/>
                <a:ea typeface="Meiryo UI" panose="020B0604030504040204" pitchFamily="50" charset="-128"/>
              </a:rPr>
              <a:t>「家族構成」「地域特性」、「建物構造」などの状況を選択することで、オリジナルの被害想定を作成できる</a:t>
            </a:r>
            <a:r>
              <a:rPr kumimoji="1" lang="ja-JP" altLang="en-US" sz="2400" b="1" dirty="0">
                <a:solidFill>
                  <a:schemeClr val="tx1"/>
                </a:solidFill>
                <a:latin typeface="Meiryo UI" panose="020B0604030504040204" pitchFamily="50" charset="-128"/>
                <a:ea typeface="Meiryo UI" panose="020B0604030504040204" pitchFamily="50" charset="-128"/>
              </a:rPr>
              <a:t>選択型</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defTabSz="914400">
              <a:defRPr/>
            </a:pPr>
            <a:endParaRPr kumimoji="1" lang="en-US" altLang="ja-JP" sz="2400" b="1" dirty="0">
              <a:solidFill>
                <a:schemeClr val="tx1"/>
              </a:solidFill>
              <a:latin typeface="Meiryo UI" panose="020B0604030504040204" pitchFamily="50" charset="-128"/>
              <a:ea typeface="Meiryo UI" panose="020B0604030504040204" pitchFamily="50" charset="-128"/>
            </a:endParaRPr>
          </a:p>
          <a:p>
            <a:pPr marL="285750" indent="-285750" defTabSz="914400">
              <a:buFont typeface="Arial" panose="020B0604020202020204" pitchFamily="34" charset="0"/>
              <a:buChar char="•"/>
              <a:defRPr/>
            </a:pPr>
            <a:r>
              <a:rPr kumimoji="1" lang="ja-JP" altLang="en-US" sz="2400" dirty="0">
                <a:solidFill>
                  <a:schemeClr val="tx1"/>
                </a:solidFill>
                <a:latin typeface="Meiryo UI" panose="020B0604030504040204" pitchFamily="50" charset="-128"/>
                <a:ea typeface="Meiryo UI" panose="020B0604030504040204" pitchFamily="50" charset="-128"/>
              </a:rPr>
              <a:t>パンフレット（紙）もしくはホームページ上での閲覧</a:t>
            </a:r>
            <a:endParaRPr kumimoji="1" lang="en-US" altLang="ja-JP" sz="2400" dirty="0">
              <a:solidFill>
                <a:schemeClr val="tx1"/>
              </a:solidFill>
              <a:latin typeface="Meiryo UI" panose="020B0604030504040204" pitchFamily="50" charset="-128"/>
              <a:ea typeface="Meiryo UI" panose="020B0604030504040204" pitchFamily="50" charset="-128"/>
            </a:endParaRPr>
          </a:p>
          <a:p>
            <a:pPr defTabSz="914400">
              <a:defRPr/>
            </a:pPr>
            <a:endParaRPr kumimoji="1" lang="en-US" altLang="ja-JP" sz="2400" b="1" dirty="0">
              <a:solidFill>
                <a:schemeClr val="tx1"/>
              </a:solidFill>
              <a:latin typeface="Meiryo UI" panose="020B0604030504040204" pitchFamily="50" charset="-128"/>
              <a:ea typeface="Meiryo UI" panose="020B0604030504040204" pitchFamily="50" charset="-128"/>
            </a:endParaRPr>
          </a:p>
          <a:p>
            <a:pPr marL="285750" indent="-285750" defTabSz="914400">
              <a:buFont typeface="Arial" panose="020B0604020202020204" pitchFamily="34" charset="0"/>
              <a:buChar char="•"/>
              <a:defRPr/>
            </a:pPr>
            <a:endParaRPr kumimoji="1" lang="en-US" altLang="ja-JP" sz="2400" dirty="0">
              <a:solidFill>
                <a:schemeClr val="tx1"/>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2400" dirty="0">
              <a:solidFill>
                <a:schemeClr val="tx1"/>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2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22424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参考：名古屋市の事例（時系列型）</a:t>
            </a:r>
          </a:p>
        </p:txBody>
      </p:sp>
      <p:sp>
        <p:nvSpPr>
          <p:cNvPr id="8" name="スライド番号プレースホルダ 5">
            <a:extLst>
              <a:ext uri="{FF2B5EF4-FFF2-40B4-BE49-F238E27FC236}">
                <a16:creationId xmlns:a16="http://schemas.microsoft.com/office/drawing/2014/main" id="{1FC8F453-C7CB-4FEB-A049-643DE619B239}"/>
              </a:ext>
            </a:extLst>
          </p:cNvPr>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13</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 name="正方形/長方形 18">
            <a:extLst>
              <a:ext uri="{FF2B5EF4-FFF2-40B4-BE49-F238E27FC236}">
                <a16:creationId xmlns:a16="http://schemas.microsoft.com/office/drawing/2014/main" id="{F620DACF-E558-47D9-818F-8E443DA30D1A}"/>
              </a:ext>
            </a:extLst>
          </p:cNvPr>
          <p:cNvSpPr/>
          <p:nvPr/>
        </p:nvSpPr>
        <p:spPr>
          <a:xfrm>
            <a:off x="595289" y="1342757"/>
            <a:ext cx="8434411" cy="5140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spcAft>
                <a:spcPts val="600"/>
              </a:spcAft>
            </a:pPr>
            <a:endParaRPr kumimoji="1" lang="en-US" altLang="ja-JP" sz="1600" dirty="0">
              <a:solidFill>
                <a:schemeClr val="tx1"/>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8FD8EA59-3214-4732-8063-41597AE4BC9A}"/>
              </a:ext>
            </a:extLst>
          </p:cNvPr>
          <p:cNvPicPr>
            <a:picLocks noChangeAspect="1"/>
          </p:cNvPicPr>
          <p:nvPr/>
        </p:nvPicPr>
        <p:blipFill rotWithShape="1">
          <a:blip r:embed="rId2"/>
          <a:srcRect l="860" r="974"/>
          <a:stretch/>
        </p:blipFill>
        <p:spPr>
          <a:xfrm>
            <a:off x="45099" y="951570"/>
            <a:ext cx="9828000" cy="4739998"/>
          </a:xfrm>
          <a:prstGeom prst="rect">
            <a:avLst/>
          </a:prstGeom>
          <a:ln w="6350">
            <a:solidFill>
              <a:schemeClr val="tx1"/>
            </a:solidFill>
          </a:ln>
        </p:spPr>
      </p:pic>
      <p:sp>
        <p:nvSpPr>
          <p:cNvPr id="10" name="四角形: 角を丸くする 9">
            <a:extLst>
              <a:ext uri="{FF2B5EF4-FFF2-40B4-BE49-F238E27FC236}">
                <a16:creationId xmlns:a16="http://schemas.microsoft.com/office/drawing/2014/main" id="{DBF5F26C-2415-4053-8B26-BA0233968664}"/>
              </a:ext>
            </a:extLst>
          </p:cNvPr>
          <p:cNvSpPr/>
          <p:nvPr/>
        </p:nvSpPr>
        <p:spPr>
          <a:xfrm>
            <a:off x="350032" y="5908880"/>
            <a:ext cx="1052536" cy="611129"/>
          </a:xfrm>
          <a:prstGeom prst="round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b="1" dirty="0">
                <a:solidFill>
                  <a:schemeClr val="bg1"/>
                </a:solidFill>
              </a:rPr>
              <a:t>雨・風・</a:t>
            </a:r>
            <a:endParaRPr kumimoji="1" lang="en-US" altLang="ja-JP" sz="1400" b="1" dirty="0">
              <a:solidFill>
                <a:schemeClr val="bg1"/>
              </a:solidFill>
            </a:endParaRPr>
          </a:p>
          <a:p>
            <a:pPr algn="ctr"/>
            <a:r>
              <a:rPr kumimoji="1" lang="ja-JP" altLang="en-US" sz="1400" b="1" dirty="0">
                <a:solidFill>
                  <a:schemeClr val="bg1"/>
                </a:solidFill>
              </a:rPr>
              <a:t>河川の状況</a:t>
            </a:r>
          </a:p>
        </p:txBody>
      </p:sp>
      <p:sp>
        <p:nvSpPr>
          <p:cNvPr id="13" name="四角形: 角を丸くする 12">
            <a:extLst>
              <a:ext uri="{FF2B5EF4-FFF2-40B4-BE49-F238E27FC236}">
                <a16:creationId xmlns:a16="http://schemas.microsoft.com/office/drawing/2014/main" id="{DCB72111-9B4E-4660-96F1-9C8043847372}"/>
              </a:ext>
            </a:extLst>
          </p:cNvPr>
          <p:cNvSpPr/>
          <p:nvPr/>
        </p:nvSpPr>
        <p:spPr>
          <a:xfrm>
            <a:off x="1423476" y="5920673"/>
            <a:ext cx="961584" cy="446571"/>
          </a:xfrm>
          <a:prstGeom prst="round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b="1" dirty="0">
                <a:solidFill>
                  <a:schemeClr val="bg1"/>
                </a:solidFill>
              </a:rPr>
              <a:t>気象情報</a:t>
            </a:r>
            <a:endParaRPr kumimoji="1" lang="en-US" altLang="ja-JP" sz="1400" b="1" dirty="0">
              <a:solidFill>
                <a:schemeClr val="bg1"/>
              </a:solidFill>
            </a:endParaRPr>
          </a:p>
          <a:p>
            <a:pPr algn="ctr"/>
            <a:r>
              <a:rPr kumimoji="1" lang="ja-JP" altLang="en-US" sz="1400" b="1" dirty="0">
                <a:solidFill>
                  <a:schemeClr val="bg1"/>
                </a:solidFill>
              </a:rPr>
              <a:t>防災情報</a:t>
            </a:r>
            <a:endParaRPr kumimoji="1" lang="en-US" altLang="ja-JP" sz="1400" b="1" dirty="0">
              <a:solidFill>
                <a:schemeClr val="bg1"/>
              </a:solidFill>
            </a:endParaRPr>
          </a:p>
        </p:txBody>
      </p:sp>
      <p:sp>
        <p:nvSpPr>
          <p:cNvPr id="14" name="四角形: 角を丸くする 13">
            <a:extLst>
              <a:ext uri="{FF2B5EF4-FFF2-40B4-BE49-F238E27FC236}">
                <a16:creationId xmlns:a16="http://schemas.microsoft.com/office/drawing/2014/main" id="{54578D64-526B-4E0F-B635-E8B697527162}"/>
              </a:ext>
            </a:extLst>
          </p:cNvPr>
          <p:cNvSpPr/>
          <p:nvPr/>
        </p:nvSpPr>
        <p:spPr>
          <a:xfrm>
            <a:off x="2410950" y="5886172"/>
            <a:ext cx="838200" cy="616792"/>
          </a:xfrm>
          <a:prstGeom prst="round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b="1" dirty="0">
                <a:solidFill>
                  <a:schemeClr val="bg1"/>
                </a:solidFill>
              </a:rPr>
              <a:t>自治体の</a:t>
            </a:r>
            <a:endParaRPr kumimoji="1" lang="en-US" altLang="ja-JP" sz="1400" b="1" dirty="0">
              <a:solidFill>
                <a:schemeClr val="bg1"/>
              </a:solidFill>
            </a:endParaRPr>
          </a:p>
          <a:p>
            <a:pPr algn="ctr"/>
            <a:r>
              <a:rPr kumimoji="1" lang="ja-JP" altLang="en-US" sz="1400" b="1" dirty="0">
                <a:solidFill>
                  <a:schemeClr val="bg1"/>
                </a:solidFill>
              </a:rPr>
              <a:t>対応</a:t>
            </a:r>
          </a:p>
        </p:txBody>
      </p:sp>
      <p:sp>
        <p:nvSpPr>
          <p:cNvPr id="15" name="四角形: 角を丸くする 14">
            <a:extLst>
              <a:ext uri="{FF2B5EF4-FFF2-40B4-BE49-F238E27FC236}">
                <a16:creationId xmlns:a16="http://schemas.microsoft.com/office/drawing/2014/main" id="{8D5DDE3A-1D4A-4C53-8AB9-FFD2C9B7F965}"/>
              </a:ext>
            </a:extLst>
          </p:cNvPr>
          <p:cNvSpPr/>
          <p:nvPr/>
        </p:nvSpPr>
        <p:spPr>
          <a:xfrm>
            <a:off x="3750880" y="5886172"/>
            <a:ext cx="838200" cy="616792"/>
          </a:xfrm>
          <a:prstGeom prst="round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b="1" dirty="0">
                <a:solidFill>
                  <a:schemeClr val="bg1"/>
                </a:solidFill>
              </a:rPr>
              <a:t>避難所</a:t>
            </a:r>
          </a:p>
        </p:txBody>
      </p:sp>
      <p:sp>
        <p:nvSpPr>
          <p:cNvPr id="16" name="四角形: 角を丸くする 15">
            <a:extLst>
              <a:ext uri="{FF2B5EF4-FFF2-40B4-BE49-F238E27FC236}">
                <a16:creationId xmlns:a16="http://schemas.microsoft.com/office/drawing/2014/main" id="{F166BD6B-891D-4D04-8F4D-111004F663FF}"/>
              </a:ext>
            </a:extLst>
          </p:cNvPr>
          <p:cNvSpPr/>
          <p:nvPr/>
        </p:nvSpPr>
        <p:spPr>
          <a:xfrm>
            <a:off x="4671710" y="5900636"/>
            <a:ext cx="838200" cy="616792"/>
          </a:xfrm>
          <a:prstGeom prst="round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b="1" dirty="0">
                <a:solidFill>
                  <a:schemeClr val="bg1"/>
                </a:solidFill>
              </a:rPr>
              <a:t>自宅</a:t>
            </a:r>
          </a:p>
        </p:txBody>
      </p:sp>
      <p:sp>
        <p:nvSpPr>
          <p:cNvPr id="17" name="四角形: 角を丸くする 16">
            <a:extLst>
              <a:ext uri="{FF2B5EF4-FFF2-40B4-BE49-F238E27FC236}">
                <a16:creationId xmlns:a16="http://schemas.microsoft.com/office/drawing/2014/main" id="{E0B4A402-CF24-4643-8637-56EDDF03D429}"/>
              </a:ext>
            </a:extLst>
          </p:cNvPr>
          <p:cNvSpPr/>
          <p:nvPr/>
        </p:nvSpPr>
        <p:spPr>
          <a:xfrm>
            <a:off x="5706037" y="5900636"/>
            <a:ext cx="838200" cy="616792"/>
          </a:xfrm>
          <a:prstGeom prst="round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b="1" dirty="0">
                <a:solidFill>
                  <a:schemeClr val="bg1"/>
                </a:solidFill>
              </a:rPr>
              <a:t>外出先等</a:t>
            </a:r>
          </a:p>
        </p:txBody>
      </p:sp>
      <p:sp>
        <p:nvSpPr>
          <p:cNvPr id="18" name="四角形: 角を丸くする 17">
            <a:extLst>
              <a:ext uri="{FF2B5EF4-FFF2-40B4-BE49-F238E27FC236}">
                <a16:creationId xmlns:a16="http://schemas.microsoft.com/office/drawing/2014/main" id="{A3D9958E-13E8-4BB9-8D82-C24D6C2CB4D0}"/>
              </a:ext>
            </a:extLst>
          </p:cNvPr>
          <p:cNvSpPr/>
          <p:nvPr/>
        </p:nvSpPr>
        <p:spPr>
          <a:xfrm>
            <a:off x="7020022" y="5900636"/>
            <a:ext cx="1209578" cy="616792"/>
          </a:xfrm>
          <a:prstGeom prst="round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b="1" dirty="0">
                <a:solidFill>
                  <a:schemeClr val="bg1"/>
                </a:solidFill>
              </a:rPr>
              <a:t>ライフライン</a:t>
            </a:r>
          </a:p>
        </p:txBody>
      </p:sp>
      <p:sp>
        <p:nvSpPr>
          <p:cNvPr id="21" name="四角形: 角を丸くする 20">
            <a:extLst>
              <a:ext uri="{FF2B5EF4-FFF2-40B4-BE49-F238E27FC236}">
                <a16:creationId xmlns:a16="http://schemas.microsoft.com/office/drawing/2014/main" id="{CFC1C5B4-32DA-4AFB-9379-02D4A4863564}"/>
              </a:ext>
            </a:extLst>
          </p:cNvPr>
          <p:cNvSpPr/>
          <p:nvPr/>
        </p:nvSpPr>
        <p:spPr>
          <a:xfrm>
            <a:off x="8466226" y="5900636"/>
            <a:ext cx="1209578" cy="616792"/>
          </a:xfrm>
          <a:prstGeom prst="round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b="1" dirty="0">
                <a:solidFill>
                  <a:schemeClr val="bg1"/>
                </a:solidFill>
              </a:rPr>
              <a:t>道路・鉄道</a:t>
            </a:r>
          </a:p>
        </p:txBody>
      </p:sp>
    </p:spTree>
    <p:extLst>
      <p:ext uri="{BB962C8B-B14F-4D97-AF65-F5344CB8AC3E}">
        <p14:creationId xmlns:p14="http://schemas.microsoft.com/office/powerpoint/2010/main" val="313627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スライド番号プレースホルダ 5">
            <a:extLst>
              <a:ext uri="{FF2B5EF4-FFF2-40B4-BE49-F238E27FC236}">
                <a16:creationId xmlns:a16="http://schemas.microsoft.com/office/drawing/2014/main" id="{97FE52F2-CB1E-481E-B1B3-526CCADE65F7}"/>
              </a:ext>
            </a:extLst>
          </p:cNvPr>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14</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pic>
        <p:nvPicPr>
          <p:cNvPr id="146" name="図 145">
            <a:extLst>
              <a:ext uri="{FF2B5EF4-FFF2-40B4-BE49-F238E27FC236}">
                <a16:creationId xmlns:a16="http://schemas.microsoft.com/office/drawing/2014/main" id="{805DCC30-9C45-43F4-A793-F684803CF2F3}"/>
              </a:ext>
            </a:extLst>
          </p:cNvPr>
          <p:cNvPicPr>
            <a:picLocks noChangeAspect="1"/>
          </p:cNvPicPr>
          <p:nvPr/>
        </p:nvPicPr>
        <p:blipFill rotWithShape="1">
          <a:blip r:embed="rId2"/>
          <a:srcRect l="1603" t="2407" r="4594" b="1852"/>
          <a:stretch/>
        </p:blipFill>
        <p:spPr>
          <a:xfrm>
            <a:off x="533400" y="405556"/>
            <a:ext cx="8504218" cy="6372000"/>
          </a:xfrm>
          <a:prstGeom prst="rect">
            <a:avLst/>
          </a:prstGeom>
        </p:spPr>
      </p:pic>
      <p:sp>
        <p:nvSpPr>
          <p:cNvPr id="147" name="Rectangle 2">
            <a:extLst>
              <a:ext uri="{FF2B5EF4-FFF2-40B4-BE49-F238E27FC236}">
                <a16:creationId xmlns:a16="http://schemas.microsoft.com/office/drawing/2014/main" id="{32964AC1-84BD-4F9A-926E-FD7A020C5903}"/>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参考：東京都の事例（</a:t>
            </a:r>
            <a:r>
              <a:rPr lang="ja-JP" altLang="en-US" sz="2000" b="1" dirty="0">
                <a:solidFill>
                  <a:srgbClr val="FFFFFF"/>
                </a:solidFill>
                <a:latin typeface="HG丸ｺﾞｼｯｸM-PRO" panose="020F0600000000000000" pitchFamily="50" charset="-128"/>
                <a:ea typeface="HG丸ｺﾞｼｯｸM-PRO" panose="020F0600000000000000" pitchFamily="50" charset="-128"/>
              </a:rPr>
              <a:t>時系列</a:t>
            </a:r>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型）</a:t>
            </a:r>
          </a:p>
        </p:txBody>
      </p:sp>
    </p:spTree>
    <p:extLst>
      <p:ext uri="{BB962C8B-B14F-4D97-AF65-F5344CB8AC3E}">
        <p14:creationId xmlns:p14="http://schemas.microsoft.com/office/powerpoint/2010/main" val="2249494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6996E12F-0972-40A0-AB2E-6E509D25B648}"/>
              </a:ext>
            </a:extLst>
          </p:cNvPr>
          <p:cNvPicPr>
            <a:picLocks noChangeAspect="1"/>
          </p:cNvPicPr>
          <p:nvPr/>
        </p:nvPicPr>
        <p:blipFill rotWithShape="1">
          <a:blip r:embed="rId2"/>
          <a:srcRect l="2890" t="36737" r="16935" b="2141"/>
          <a:stretch/>
        </p:blipFill>
        <p:spPr>
          <a:xfrm>
            <a:off x="5371588" y="2637654"/>
            <a:ext cx="4485215" cy="3991746"/>
          </a:xfrm>
          <a:prstGeom prst="rect">
            <a:avLst/>
          </a:prstGeom>
        </p:spPr>
      </p:pic>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参考：千葉県の事例（ストーリー型）</a:t>
            </a:r>
          </a:p>
        </p:txBody>
      </p:sp>
      <p:sp>
        <p:nvSpPr>
          <p:cNvPr id="8" name="スライド番号プレースホルダ 5">
            <a:extLst>
              <a:ext uri="{FF2B5EF4-FFF2-40B4-BE49-F238E27FC236}">
                <a16:creationId xmlns:a16="http://schemas.microsoft.com/office/drawing/2014/main" id="{1FC8F453-C7CB-4FEB-A049-643DE619B239}"/>
              </a:ext>
            </a:extLst>
          </p:cNvPr>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15</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 name="正方形/長方形 18">
            <a:extLst>
              <a:ext uri="{FF2B5EF4-FFF2-40B4-BE49-F238E27FC236}">
                <a16:creationId xmlns:a16="http://schemas.microsoft.com/office/drawing/2014/main" id="{F620DACF-E558-47D9-818F-8E443DA30D1A}"/>
              </a:ext>
            </a:extLst>
          </p:cNvPr>
          <p:cNvSpPr/>
          <p:nvPr/>
        </p:nvSpPr>
        <p:spPr>
          <a:xfrm>
            <a:off x="595289" y="1342757"/>
            <a:ext cx="8434411" cy="5140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spcAft>
                <a:spcPts val="600"/>
              </a:spcAft>
            </a:pPr>
            <a:endParaRPr kumimoji="1" lang="en-US" altLang="ja-JP" sz="1600" dirty="0">
              <a:solidFill>
                <a:schemeClr val="tx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695E6AD9-E525-46BE-BF5A-A0AB62FCA5E0}"/>
              </a:ext>
            </a:extLst>
          </p:cNvPr>
          <p:cNvPicPr>
            <a:picLocks noChangeAspect="1"/>
          </p:cNvPicPr>
          <p:nvPr/>
        </p:nvPicPr>
        <p:blipFill rotWithShape="1">
          <a:blip r:embed="rId3"/>
          <a:srcRect l="4081" t="3200" r="10437" b="5503"/>
          <a:stretch/>
        </p:blipFill>
        <p:spPr>
          <a:xfrm>
            <a:off x="49197" y="405556"/>
            <a:ext cx="5322391" cy="6261100"/>
          </a:xfrm>
          <a:prstGeom prst="rect">
            <a:avLst/>
          </a:prstGeom>
        </p:spPr>
      </p:pic>
      <p:sp>
        <p:nvSpPr>
          <p:cNvPr id="24" name="正方形/長方形 23">
            <a:extLst>
              <a:ext uri="{FF2B5EF4-FFF2-40B4-BE49-F238E27FC236}">
                <a16:creationId xmlns:a16="http://schemas.microsoft.com/office/drawing/2014/main" id="{71EBDD81-AA6A-4EBE-AA4B-1AC4BFE1C343}"/>
              </a:ext>
            </a:extLst>
          </p:cNvPr>
          <p:cNvSpPr/>
          <p:nvPr/>
        </p:nvSpPr>
        <p:spPr>
          <a:xfrm>
            <a:off x="73796" y="3117273"/>
            <a:ext cx="5297792"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07206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参考：千葉県の事例（ストーリー型）</a:t>
            </a:r>
          </a:p>
        </p:txBody>
      </p:sp>
      <p:sp>
        <p:nvSpPr>
          <p:cNvPr id="8" name="スライド番号プレースホルダ 5">
            <a:extLst>
              <a:ext uri="{FF2B5EF4-FFF2-40B4-BE49-F238E27FC236}">
                <a16:creationId xmlns:a16="http://schemas.microsoft.com/office/drawing/2014/main" id="{1FC8F453-C7CB-4FEB-A049-643DE619B239}"/>
              </a:ext>
            </a:extLst>
          </p:cNvPr>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16</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 name="正方形/長方形 18">
            <a:extLst>
              <a:ext uri="{FF2B5EF4-FFF2-40B4-BE49-F238E27FC236}">
                <a16:creationId xmlns:a16="http://schemas.microsoft.com/office/drawing/2014/main" id="{F620DACF-E558-47D9-818F-8E443DA30D1A}"/>
              </a:ext>
            </a:extLst>
          </p:cNvPr>
          <p:cNvSpPr/>
          <p:nvPr/>
        </p:nvSpPr>
        <p:spPr>
          <a:xfrm>
            <a:off x="595289" y="1342757"/>
            <a:ext cx="8434411" cy="5140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spcAft>
                <a:spcPts val="600"/>
              </a:spcAft>
            </a:pPr>
            <a:endParaRPr kumimoji="1" lang="en-US" altLang="ja-JP" sz="1600"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C1DA10BE-2635-423A-903B-6E926D91CF42}"/>
              </a:ext>
            </a:extLst>
          </p:cNvPr>
          <p:cNvPicPr>
            <a:picLocks noChangeAspect="1"/>
          </p:cNvPicPr>
          <p:nvPr/>
        </p:nvPicPr>
        <p:blipFill rotWithShape="1">
          <a:blip r:embed="rId2"/>
          <a:srcRect t="12424"/>
          <a:stretch/>
        </p:blipFill>
        <p:spPr>
          <a:xfrm>
            <a:off x="35353" y="510408"/>
            <a:ext cx="4976554" cy="2349327"/>
          </a:xfrm>
          <a:prstGeom prst="rect">
            <a:avLst/>
          </a:prstGeom>
        </p:spPr>
      </p:pic>
      <p:pic>
        <p:nvPicPr>
          <p:cNvPr id="7" name="図 6">
            <a:extLst>
              <a:ext uri="{FF2B5EF4-FFF2-40B4-BE49-F238E27FC236}">
                <a16:creationId xmlns:a16="http://schemas.microsoft.com/office/drawing/2014/main" id="{6D383057-AA05-48F5-88A7-260150B390ED}"/>
              </a:ext>
            </a:extLst>
          </p:cNvPr>
          <p:cNvPicPr>
            <a:picLocks noChangeAspect="1"/>
          </p:cNvPicPr>
          <p:nvPr/>
        </p:nvPicPr>
        <p:blipFill rotWithShape="1">
          <a:blip r:embed="rId3"/>
          <a:srcRect t="8754" b="10602"/>
          <a:stretch/>
        </p:blipFill>
        <p:spPr>
          <a:xfrm>
            <a:off x="4952309" y="605141"/>
            <a:ext cx="4953691" cy="2476846"/>
          </a:xfrm>
          <a:prstGeom prst="rect">
            <a:avLst/>
          </a:prstGeom>
        </p:spPr>
      </p:pic>
      <p:pic>
        <p:nvPicPr>
          <p:cNvPr id="10" name="図 9">
            <a:extLst>
              <a:ext uri="{FF2B5EF4-FFF2-40B4-BE49-F238E27FC236}">
                <a16:creationId xmlns:a16="http://schemas.microsoft.com/office/drawing/2014/main" id="{B6716D6B-86A1-4148-B7DF-4A15B27F8327}"/>
              </a:ext>
            </a:extLst>
          </p:cNvPr>
          <p:cNvPicPr>
            <a:picLocks noChangeAspect="1"/>
          </p:cNvPicPr>
          <p:nvPr/>
        </p:nvPicPr>
        <p:blipFill rotWithShape="1">
          <a:blip r:embed="rId4"/>
          <a:srcRect t="-18" b="21514"/>
          <a:stretch/>
        </p:blipFill>
        <p:spPr>
          <a:xfrm>
            <a:off x="0" y="3176721"/>
            <a:ext cx="5189944" cy="3170872"/>
          </a:xfrm>
          <a:prstGeom prst="rect">
            <a:avLst/>
          </a:prstGeom>
        </p:spPr>
      </p:pic>
      <p:pic>
        <p:nvPicPr>
          <p:cNvPr id="12" name="図 11">
            <a:extLst>
              <a:ext uri="{FF2B5EF4-FFF2-40B4-BE49-F238E27FC236}">
                <a16:creationId xmlns:a16="http://schemas.microsoft.com/office/drawing/2014/main" id="{6C42EBA5-79E2-43C1-886C-91F0571EC8C0}"/>
              </a:ext>
            </a:extLst>
          </p:cNvPr>
          <p:cNvPicPr>
            <a:picLocks noChangeAspect="1"/>
          </p:cNvPicPr>
          <p:nvPr/>
        </p:nvPicPr>
        <p:blipFill rotWithShape="1">
          <a:blip r:embed="rId5"/>
          <a:srcRect r="4030"/>
          <a:stretch/>
        </p:blipFill>
        <p:spPr>
          <a:xfrm>
            <a:off x="4952309" y="3437885"/>
            <a:ext cx="4900345" cy="2476846"/>
          </a:xfrm>
          <a:prstGeom prst="rect">
            <a:avLst/>
          </a:prstGeom>
        </p:spPr>
      </p:pic>
      <p:sp>
        <p:nvSpPr>
          <p:cNvPr id="2" name="矢印: 右 1">
            <a:extLst>
              <a:ext uri="{FF2B5EF4-FFF2-40B4-BE49-F238E27FC236}">
                <a16:creationId xmlns:a16="http://schemas.microsoft.com/office/drawing/2014/main" id="{F0747672-0C13-42A1-8E2B-436958325D34}"/>
              </a:ext>
            </a:extLst>
          </p:cNvPr>
          <p:cNvSpPr/>
          <p:nvPr/>
        </p:nvSpPr>
        <p:spPr>
          <a:xfrm>
            <a:off x="4683647" y="2011680"/>
            <a:ext cx="257694" cy="266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E6F9073E-E0F7-482E-8884-21EC40BFF5BC}"/>
              </a:ext>
            </a:extLst>
          </p:cNvPr>
          <p:cNvSpPr/>
          <p:nvPr/>
        </p:nvSpPr>
        <p:spPr>
          <a:xfrm rot="8039182">
            <a:off x="4734579" y="3027532"/>
            <a:ext cx="257694" cy="266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637CE65B-4CA0-46BB-800C-694BFF9D04FE}"/>
              </a:ext>
            </a:extLst>
          </p:cNvPr>
          <p:cNvSpPr/>
          <p:nvPr/>
        </p:nvSpPr>
        <p:spPr>
          <a:xfrm>
            <a:off x="4754213" y="5249236"/>
            <a:ext cx="198096" cy="266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7819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参考：</a:t>
            </a:r>
            <a:r>
              <a:rPr lang="ja-JP" altLang="en-US" sz="2000" b="1" dirty="0">
                <a:solidFill>
                  <a:srgbClr val="FFFFFF"/>
                </a:solidFill>
                <a:latin typeface="HG丸ｺﾞｼｯｸM-PRO" panose="020F0600000000000000" pitchFamily="50" charset="-128"/>
                <a:ea typeface="HG丸ｺﾞｼｯｸM-PRO" panose="020F0600000000000000" pitchFamily="50" charset="-128"/>
              </a:rPr>
              <a:t>東京都マイ被害想定</a:t>
            </a:r>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（選択型）</a:t>
            </a:r>
          </a:p>
        </p:txBody>
      </p:sp>
      <p:sp>
        <p:nvSpPr>
          <p:cNvPr id="8" name="スライド番号プレースホルダ 5">
            <a:extLst>
              <a:ext uri="{FF2B5EF4-FFF2-40B4-BE49-F238E27FC236}">
                <a16:creationId xmlns:a16="http://schemas.microsoft.com/office/drawing/2014/main" id="{1FC8F453-C7CB-4FEB-A049-643DE619B239}"/>
              </a:ext>
            </a:extLst>
          </p:cNvPr>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17</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 name="正方形/長方形 18">
            <a:extLst>
              <a:ext uri="{FF2B5EF4-FFF2-40B4-BE49-F238E27FC236}">
                <a16:creationId xmlns:a16="http://schemas.microsoft.com/office/drawing/2014/main" id="{F620DACF-E558-47D9-818F-8E443DA30D1A}"/>
              </a:ext>
            </a:extLst>
          </p:cNvPr>
          <p:cNvSpPr/>
          <p:nvPr/>
        </p:nvSpPr>
        <p:spPr>
          <a:xfrm>
            <a:off x="595289" y="1342757"/>
            <a:ext cx="8434411" cy="5140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spcAft>
                <a:spcPts val="600"/>
              </a:spcAft>
            </a:pPr>
            <a:endParaRPr kumimoji="1" lang="en-US" altLang="ja-JP" sz="1600" dirty="0">
              <a:solidFill>
                <a:schemeClr val="tx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2C1C7EFF-4CF6-47CE-9D87-A69BEB1D4565}"/>
              </a:ext>
            </a:extLst>
          </p:cNvPr>
          <p:cNvPicPr>
            <a:picLocks noChangeAspect="1"/>
          </p:cNvPicPr>
          <p:nvPr/>
        </p:nvPicPr>
        <p:blipFill rotWithShape="1">
          <a:blip r:embed="rId2"/>
          <a:srcRect l="2240" t="2506" r="2853" b="2430"/>
          <a:stretch/>
        </p:blipFill>
        <p:spPr>
          <a:xfrm>
            <a:off x="202318" y="697894"/>
            <a:ext cx="4572000" cy="4373082"/>
          </a:xfrm>
          <a:prstGeom prst="rect">
            <a:avLst/>
          </a:prstGeom>
        </p:spPr>
      </p:pic>
      <p:pic>
        <p:nvPicPr>
          <p:cNvPr id="5" name="図 4">
            <a:extLst>
              <a:ext uri="{FF2B5EF4-FFF2-40B4-BE49-F238E27FC236}">
                <a16:creationId xmlns:a16="http://schemas.microsoft.com/office/drawing/2014/main" id="{E7E85CDB-B522-4F07-B47D-B214CA5461E4}"/>
              </a:ext>
            </a:extLst>
          </p:cNvPr>
          <p:cNvPicPr>
            <a:picLocks noChangeAspect="1"/>
          </p:cNvPicPr>
          <p:nvPr/>
        </p:nvPicPr>
        <p:blipFill rotWithShape="1">
          <a:blip r:embed="rId3"/>
          <a:srcRect b="3292"/>
          <a:stretch/>
        </p:blipFill>
        <p:spPr>
          <a:xfrm>
            <a:off x="5032139" y="405557"/>
            <a:ext cx="3996000" cy="3859946"/>
          </a:xfrm>
          <a:prstGeom prst="rect">
            <a:avLst/>
          </a:prstGeom>
        </p:spPr>
      </p:pic>
      <p:pic>
        <p:nvPicPr>
          <p:cNvPr id="7" name="図 6">
            <a:extLst>
              <a:ext uri="{FF2B5EF4-FFF2-40B4-BE49-F238E27FC236}">
                <a16:creationId xmlns:a16="http://schemas.microsoft.com/office/drawing/2014/main" id="{4EE04F57-6B2D-4067-B516-89A12AD70277}"/>
              </a:ext>
            </a:extLst>
          </p:cNvPr>
          <p:cNvPicPr>
            <a:picLocks noChangeAspect="1"/>
          </p:cNvPicPr>
          <p:nvPr/>
        </p:nvPicPr>
        <p:blipFill rotWithShape="1">
          <a:blip r:embed="rId4"/>
          <a:srcRect t="7328" b="11654"/>
          <a:stretch/>
        </p:blipFill>
        <p:spPr>
          <a:xfrm>
            <a:off x="5120963" y="4330982"/>
            <a:ext cx="4104000" cy="2368522"/>
          </a:xfrm>
          <a:prstGeom prst="rect">
            <a:avLst/>
          </a:prstGeom>
        </p:spPr>
      </p:pic>
    </p:spTree>
    <p:extLst>
      <p:ext uri="{BB962C8B-B14F-4D97-AF65-F5344CB8AC3E}">
        <p14:creationId xmlns:p14="http://schemas.microsoft.com/office/powerpoint/2010/main" val="3958392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6E703EE-9F2D-4E32-9592-FE4A06B62997}"/>
              </a:ext>
            </a:extLst>
          </p:cNvPr>
          <p:cNvPicPr>
            <a:picLocks noChangeAspect="1"/>
          </p:cNvPicPr>
          <p:nvPr/>
        </p:nvPicPr>
        <p:blipFill>
          <a:blip r:embed="rId2"/>
          <a:stretch>
            <a:fillRect/>
          </a:stretch>
        </p:blipFill>
        <p:spPr>
          <a:xfrm>
            <a:off x="42494" y="2118757"/>
            <a:ext cx="9540000" cy="4653164"/>
          </a:xfrm>
          <a:prstGeom prst="rect">
            <a:avLst/>
          </a:prstGeom>
        </p:spPr>
      </p:pic>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参考：</a:t>
            </a:r>
            <a:r>
              <a:rPr lang="ja-JP" altLang="en-US" sz="2000" b="1" dirty="0">
                <a:solidFill>
                  <a:srgbClr val="FFFFFF"/>
                </a:solidFill>
                <a:latin typeface="HG丸ｺﾞｼｯｸM-PRO" panose="020F0600000000000000" pitchFamily="50" charset="-128"/>
                <a:ea typeface="HG丸ｺﾞｼｯｸM-PRO" panose="020F0600000000000000" pitchFamily="50" charset="-128"/>
              </a:rPr>
              <a:t>東京都マイ被害想定</a:t>
            </a:r>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（選択型）</a:t>
            </a:r>
          </a:p>
        </p:txBody>
      </p:sp>
      <p:sp>
        <p:nvSpPr>
          <p:cNvPr id="8" name="スライド番号プレースホルダ 5">
            <a:extLst>
              <a:ext uri="{FF2B5EF4-FFF2-40B4-BE49-F238E27FC236}">
                <a16:creationId xmlns:a16="http://schemas.microsoft.com/office/drawing/2014/main" id="{1FC8F453-C7CB-4FEB-A049-643DE619B239}"/>
              </a:ext>
            </a:extLst>
          </p:cNvPr>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18</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 name="正方形/長方形 18">
            <a:extLst>
              <a:ext uri="{FF2B5EF4-FFF2-40B4-BE49-F238E27FC236}">
                <a16:creationId xmlns:a16="http://schemas.microsoft.com/office/drawing/2014/main" id="{F620DACF-E558-47D9-818F-8E443DA30D1A}"/>
              </a:ext>
            </a:extLst>
          </p:cNvPr>
          <p:cNvSpPr/>
          <p:nvPr/>
        </p:nvSpPr>
        <p:spPr>
          <a:xfrm>
            <a:off x="595289" y="1342757"/>
            <a:ext cx="8434411" cy="5140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spcAft>
                <a:spcPts val="600"/>
              </a:spcAft>
            </a:pPr>
            <a:endParaRPr kumimoji="1" lang="en-US" altLang="ja-JP" sz="1600" dirty="0">
              <a:solidFill>
                <a:schemeClr val="tx1"/>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A837BA28-824F-4F05-8BBF-0D9B0CA33F34}"/>
              </a:ext>
            </a:extLst>
          </p:cNvPr>
          <p:cNvPicPr>
            <a:picLocks noChangeAspect="1"/>
          </p:cNvPicPr>
          <p:nvPr/>
        </p:nvPicPr>
        <p:blipFill rotWithShape="1">
          <a:blip r:embed="rId3"/>
          <a:srcRect r="8589"/>
          <a:stretch/>
        </p:blipFill>
        <p:spPr>
          <a:xfrm>
            <a:off x="6413689" y="405556"/>
            <a:ext cx="3455346" cy="2340000"/>
          </a:xfrm>
          <a:prstGeom prst="rect">
            <a:avLst/>
          </a:prstGeom>
        </p:spPr>
      </p:pic>
      <p:sp>
        <p:nvSpPr>
          <p:cNvPr id="10" name="楕円 9">
            <a:extLst>
              <a:ext uri="{FF2B5EF4-FFF2-40B4-BE49-F238E27FC236}">
                <a16:creationId xmlns:a16="http://schemas.microsoft.com/office/drawing/2014/main" id="{62B7B483-F476-4FA1-9FEF-47DC44004DE1}"/>
              </a:ext>
            </a:extLst>
          </p:cNvPr>
          <p:cNvSpPr/>
          <p:nvPr/>
        </p:nvSpPr>
        <p:spPr>
          <a:xfrm>
            <a:off x="5636029" y="2772681"/>
            <a:ext cx="914400" cy="796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ABB0BFAA-5569-4E43-85A5-8BCC9E5284B7}"/>
              </a:ext>
            </a:extLst>
          </p:cNvPr>
          <p:cNvCxnSpPr/>
          <p:nvPr/>
        </p:nvCxnSpPr>
        <p:spPr>
          <a:xfrm flipV="1">
            <a:off x="5960225" y="1837113"/>
            <a:ext cx="423950" cy="93556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53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lang="ja-JP" altLang="en-US" sz="2000" b="1" dirty="0">
                <a:solidFill>
                  <a:srgbClr val="FFFFFF"/>
                </a:solidFill>
                <a:latin typeface="HG丸ｺﾞｼｯｸM-PRO" panose="020F0600000000000000" pitchFamily="50" charset="-128"/>
                <a:ea typeface="HG丸ｺﾞｼｯｸM-PRO" panose="020F0600000000000000" pitchFamily="50" charset="-128"/>
              </a:rPr>
              <a:t>災害シナリオによる対応の方向性</a:t>
            </a:r>
            <a:endParaRPr kumimoji="0" lang="ja-JP" altLang="en-US" sz="2000" b="1" dirty="0">
              <a:solidFill>
                <a:srgbClr val="FFFFFF"/>
              </a:solidFill>
              <a:latin typeface="HG丸ｺﾞｼｯｸM-PRO" panose="020F0600000000000000" pitchFamily="50" charset="-128"/>
              <a:ea typeface="HG丸ｺﾞｼｯｸM-PRO" panose="020F0600000000000000" pitchFamily="50" charset="-128"/>
            </a:endParaRPr>
          </a:p>
        </p:txBody>
      </p:sp>
      <p:sp>
        <p:nvSpPr>
          <p:cNvPr id="8" name="スライド番号プレースホルダ 5">
            <a:extLst>
              <a:ext uri="{FF2B5EF4-FFF2-40B4-BE49-F238E27FC236}">
                <a16:creationId xmlns:a16="http://schemas.microsoft.com/office/drawing/2014/main" id="{1FC8F453-C7CB-4FEB-A049-643DE619B239}"/>
              </a:ext>
            </a:extLst>
          </p:cNvPr>
          <p:cNvSpPr txBox="1">
            <a:spLocks noGrp="1"/>
          </p:cNvSpPr>
          <p:nvPr/>
        </p:nvSpPr>
        <p:spPr bwMode="auto">
          <a:xfrm>
            <a:off x="9430273"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 name="正方形/長方形 1">
            <a:extLst>
              <a:ext uri="{FF2B5EF4-FFF2-40B4-BE49-F238E27FC236}">
                <a16:creationId xmlns:a16="http://schemas.microsoft.com/office/drawing/2014/main" id="{FF7195EC-38CF-A08E-6189-B37449B5FA83}"/>
              </a:ext>
            </a:extLst>
          </p:cNvPr>
          <p:cNvSpPr/>
          <p:nvPr/>
        </p:nvSpPr>
        <p:spPr>
          <a:xfrm>
            <a:off x="65471" y="612840"/>
            <a:ext cx="4555407" cy="170667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u="sng" dirty="0">
                <a:solidFill>
                  <a:schemeClr val="tx1"/>
                </a:solidFill>
                <a:latin typeface="Meiryo UI" panose="020B0604030504040204" pitchFamily="50" charset="-128"/>
                <a:ea typeface="Meiryo UI" panose="020B0604030504040204" pitchFamily="50" charset="-128"/>
              </a:rPr>
              <a:t>＜課題１＞関心・リスク認識が低い</a:t>
            </a:r>
            <a:endParaRPr kumimoji="1" lang="en-US" altLang="ja-JP" b="1" u="sng"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そもそも防災対策の必要性を認識していない</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被害想定の推計値だけでは、個人の生活や社会への影響がいつまで・どうなるかイメージできない</a:t>
            </a:r>
            <a:endParaRPr kumimoji="1" lang="en-US" altLang="ja-JP" sz="2000" dirty="0">
              <a:solidFill>
                <a:schemeClr val="tx1"/>
              </a:solidFill>
              <a:latin typeface="Meiryo UI" panose="020B0604030504040204" pitchFamily="50" charset="-128"/>
              <a:ea typeface="Meiryo UI" panose="020B0604030504040204" pitchFamily="50" charset="-128"/>
            </a:endParaRPr>
          </a:p>
          <a:p>
            <a:pPr>
              <a:spcAft>
                <a:spcPts val="600"/>
              </a:spcAft>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8FC349ED-C29A-49F3-AA85-3AAD3B18DB01}"/>
              </a:ext>
            </a:extLst>
          </p:cNvPr>
          <p:cNvSpPr/>
          <p:nvPr/>
        </p:nvSpPr>
        <p:spPr>
          <a:xfrm>
            <a:off x="5384799" y="586340"/>
            <a:ext cx="4403008" cy="201375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u="sng" dirty="0">
                <a:solidFill>
                  <a:schemeClr val="tx1"/>
                </a:solidFill>
                <a:latin typeface="Meiryo UI" panose="020B0604030504040204" pitchFamily="50" charset="-128"/>
                <a:ea typeface="Meiryo UI" panose="020B0604030504040204" pitchFamily="50" charset="-128"/>
              </a:rPr>
              <a:t>＜対応１＞被害（リスク）を認識する</a:t>
            </a:r>
            <a:endParaRPr kumimoji="1" lang="en-US" altLang="ja-JP" b="1" u="sng"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近年の災害体験や他府県の災害事例、災害に関する報道を反映し、身近に感じてもらう</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地震直後から時間の経過とともに生活の変化をイメージできるよう被害の全体像を示す</a:t>
            </a:r>
            <a:endParaRPr kumimoji="1" lang="en-US" altLang="ja-JP" sz="2000" dirty="0">
              <a:solidFill>
                <a:schemeClr val="tx1"/>
              </a:solidFill>
              <a:latin typeface="Meiryo UI" panose="020B0604030504040204" pitchFamily="50" charset="-128"/>
              <a:ea typeface="Meiryo UI" panose="020B0604030504040204" pitchFamily="50" charset="-128"/>
            </a:endParaRPr>
          </a:p>
          <a:p>
            <a:pPr>
              <a:spcAft>
                <a:spcPts val="600"/>
              </a:spcAft>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2DE866DF-5D73-4234-AA64-064B80A69226}"/>
              </a:ext>
            </a:extLst>
          </p:cNvPr>
          <p:cNvSpPr/>
          <p:nvPr/>
        </p:nvSpPr>
        <p:spPr>
          <a:xfrm>
            <a:off x="65471" y="2805016"/>
            <a:ext cx="4555405" cy="170667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u="sng" dirty="0">
                <a:solidFill>
                  <a:schemeClr val="tx1"/>
                </a:solidFill>
                <a:latin typeface="Meiryo UI" panose="020B0604030504040204" pitchFamily="50" charset="-128"/>
                <a:ea typeface="Meiryo UI" panose="020B0604030504040204" pitchFamily="50" charset="-128"/>
              </a:rPr>
              <a:t>＜課題２＞防災対策につながらない</a:t>
            </a:r>
            <a:endParaRPr kumimoji="1" lang="en-US" altLang="ja-JP" b="1" u="sng"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必要性は感じているが、行政が対応すれば良い</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または、具体的に何をすればよいのか分からない</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8E0C06D-30A0-461C-9FE0-D301B1695C09}"/>
              </a:ext>
            </a:extLst>
          </p:cNvPr>
          <p:cNvSpPr/>
          <p:nvPr/>
        </p:nvSpPr>
        <p:spPr>
          <a:xfrm>
            <a:off x="65473" y="4723339"/>
            <a:ext cx="4555405" cy="1991273"/>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u="sng" dirty="0">
                <a:solidFill>
                  <a:schemeClr val="tx1"/>
                </a:solidFill>
                <a:latin typeface="Meiryo UI" panose="020B0604030504040204" pitchFamily="50" charset="-128"/>
                <a:ea typeface="Meiryo UI" panose="020B0604030504040204" pitchFamily="50" charset="-128"/>
              </a:rPr>
              <a:t>＜課題３＞被災状況が多岐にわたる</a:t>
            </a:r>
            <a:endParaRPr kumimoji="1" lang="en-US" altLang="ja-JP" b="1" u="sng"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様々な生活様式があり、場所・時間、季節・対策の有無などで被災状況は変わる</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主体は個人だけでなく、行政、企業、地域など様々なシナリオ展開があり、すべてをフォローできない</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770A1932-8520-4964-BE91-90568906BC70}"/>
              </a:ext>
            </a:extLst>
          </p:cNvPr>
          <p:cNvSpPr/>
          <p:nvPr/>
        </p:nvSpPr>
        <p:spPr>
          <a:xfrm>
            <a:off x="5384799" y="2811908"/>
            <a:ext cx="4403007" cy="172138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u="sng" dirty="0">
                <a:solidFill>
                  <a:schemeClr val="tx1"/>
                </a:solidFill>
                <a:latin typeface="Meiryo UI" panose="020B0604030504040204" pitchFamily="50" charset="-128"/>
                <a:ea typeface="Meiryo UI" panose="020B0604030504040204" pitchFamily="50" charset="-128"/>
              </a:rPr>
              <a:t>＜対応２＞防災対策の必要性を理解する</a:t>
            </a:r>
            <a:endParaRPr kumimoji="1" lang="en-US" altLang="ja-JP" b="1" u="sng"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公助だけでは限界があり、自助・共助の必要性を示す</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自らできる防災対策の内容や効果を例示する</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15E1CA96-5308-4E2B-B0A2-C8C9DECB5FED}"/>
              </a:ext>
            </a:extLst>
          </p:cNvPr>
          <p:cNvSpPr/>
          <p:nvPr/>
        </p:nvSpPr>
        <p:spPr>
          <a:xfrm>
            <a:off x="5384800" y="4709578"/>
            <a:ext cx="4403006" cy="184362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u="sng" dirty="0">
                <a:solidFill>
                  <a:schemeClr val="tx1"/>
                </a:solidFill>
                <a:latin typeface="Meiryo UI" panose="020B0604030504040204" pitchFamily="50" charset="-128"/>
                <a:ea typeface="Meiryo UI" panose="020B0604030504040204" pitchFamily="50" charset="-128"/>
              </a:rPr>
              <a:t>＜対応３＞防災行動を実行する</a:t>
            </a:r>
            <a:endParaRPr kumimoji="1" lang="en-US" altLang="ja-JP" b="1" u="sng"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主体、場所、時間などを変え、複数のシナリオを作成し、多様な被害状況を例示する</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防災行動によって被害を軽減できることを示す（自主行動を促す仕掛（ナッジ））</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a:spcAft>
                <a:spcPts val="600"/>
              </a:spcAft>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5" name="矢印: 右 4">
            <a:extLst>
              <a:ext uri="{FF2B5EF4-FFF2-40B4-BE49-F238E27FC236}">
                <a16:creationId xmlns:a16="http://schemas.microsoft.com/office/drawing/2014/main" id="{105F4FAC-8F0F-43EE-AAB5-CABC8BFCAC50}"/>
              </a:ext>
            </a:extLst>
          </p:cNvPr>
          <p:cNvSpPr/>
          <p:nvPr/>
        </p:nvSpPr>
        <p:spPr>
          <a:xfrm>
            <a:off x="4742883" y="2319516"/>
            <a:ext cx="542241" cy="2390062"/>
          </a:xfrm>
          <a:prstGeom prst="rightArrow">
            <a:avLst>
              <a:gd name="adj1" fmla="val 50000"/>
              <a:gd name="adj2" fmla="val 5234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49831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災害シナリオの形式</a:t>
            </a:r>
          </a:p>
        </p:txBody>
      </p:sp>
      <p:sp>
        <p:nvSpPr>
          <p:cNvPr id="8" name="スライド番号プレースホルダ 5">
            <a:extLst>
              <a:ext uri="{FF2B5EF4-FFF2-40B4-BE49-F238E27FC236}">
                <a16:creationId xmlns:a16="http://schemas.microsoft.com/office/drawing/2014/main" id="{1FC8F453-C7CB-4FEB-A049-643DE619B239}"/>
              </a:ext>
            </a:extLst>
          </p:cNvPr>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19</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 name="正方形/長方形 18">
            <a:extLst>
              <a:ext uri="{FF2B5EF4-FFF2-40B4-BE49-F238E27FC236}">
                <a16:creationId xmlns:a16="http://schemas.microsoft.com/office/drawing/2014/main" id="{F620DACF-E558-47D9-818F-8E443DA30D1A}"/>
              </a:ext>
            </a:extLst>
          </p:cNvPr>
          <p:cNvSpPr/>
          <p:nvPr/>
        </p:nvSpPr>
        <p:spPr>
          <a:xfrm>
            <a:off x="595289" y="1342757"/>
            <a:ext cx="8434411" cy="5140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spcAft>
                <a:spcPts val="600"/>
              </a:spcAft>
            </a:pPr>
            <a:endParaRPr kumimoji="1" lang="en-US" altLang="ja-JP" sz="1600" dirty="0">
              <a:solidFill>
                <a:schemeClr val="tx1"/>
              </a:solidFill>
              <a:latin typeface="Meiryo UI" panose="020B0604030504040204" pitchFamily="50" charset="-128"/>
              <a:ea typeface="Meiryo UI" panose="020B0604030504040204" pitchFamily="50" charset="-128"/>
            </a:endParaRPr>
          </a:p>
        </p:txBody>
      </p:sp>
      <p:graphicFrame>
        <p:nvGraphicFramePr>
          <p:cNvPr id="5" name="表 6">
            <a:extLst>
              <a:ext uri="{FF2B5EF4-FFF2-40B4-BE49-F238E27FC236}">
                <a16:creationId xmlns:a16="http://schemas.microsoft.com/office/drawing/2014/main" id="{733464C1-8A1F-4C61-86E0-2DAF06003FF1}"/>
              </a:ext>
            </a:extLst>
          </p:cNvPr>
          <p:cNvGraphicFramePr>
            <a:graphicFrameLocks noGrp="1"/>
          </p:cNvGraphicFramePr>
          <p:nvPr>
            <p:extLst>
              <p:ext uri="{D42A27DB-BD31-4B8C-83A1-F6EECF244321}">
                <p14:modId xmlns:p14="http://schemas.microsoft.com/office/powerpoint/2010/main" val="3253947065"/>
              </p:ext>
            </p:extLst>
          </p:nvPr>
        </p:nvGraphicFramePr>
        <p:xfrm>
          <a:off x="235476" y="1922402"/>
          <a:ext cx="9492261" cy="4546600"/>
        </p:xfrm>
        <a:graphic>
          <a:graphicData uri="http://schemas.openxmlformats.org/drawingml/2006/table">
            <a:tbl>
              <a:tblPr firstRow="1" bandRow="1">
                <a:tableStyleId>{5940675A-B579-460E-94D1-54222C63F5DA}</a:tableStyleId>
              </a:tblPr>
              <a:tblGrid>
                <a:gridCol w="1454731">
                  <a:extLst>
                    <a:ext uri="{9D8B030D-6E8A-4147-A177-3AD203B41FA5}">
                      <a16:colId xmlns:a16="http://schemas.microsoft.com/office/drawing/2014/main" val="2173326002"/>
                    </a:ext>
                  </a:extLst>
                </a:gridCol>
                <a:gridCol w="3592993">
                  <a:extLst>
                    <a:ext uri="{9D8B030D-6E8A-4147-A177-3AD203B41FA5}">
                      <a16:colId xmlns:a16="http://schemas.microsoft.com/office/drawing/2014/main" val="2502094356"/>
                    </a:ext>
                  </a:extLst>
                </a:gridCol>
                <a:gridCol w="4444537">
                  <a:extLst>
                    <a:ext uri="{9D8B030D-6E8A-4147-A177-3AD203B41FA5}">
                      <a16:colId xmlns:a16="http://schemas.microsoft.com/office/drawing/2014/main" val="3113413249"/>
                    </a:ext>
                  </a:extLst>
                </a:gridCol>
              </a:tblGrid>
              <a:tr h="370840">
                <a:tc>
                  <a:txBody>
                    <a:bodyPr/>
                    <a:lstStyle/>
                    <a:p>
                      <a:pPr algn="ctr"/>
                      <a:r>
                        <a:rPr kumimoji="1" lang="ja-JP" altLang="en-US" sz="1600" dirty="0">
                          <a:latin typeface="Meiryo UI" panose="020B0604030504040204" pitchFamily="50" charset="-128"/>
                          <a:ea typeface="Meiryo UI" panose="020B0604030504040204" pitchFamily="50" charset="-128"/>
                        </a:rPr>
                        <a:t>形式</a:t>
                      </a:r>
                    </a:p>
                  </a:txBody>
                  <a:tcPr>
                    <a:solidFill>
                      <a:schemeClr val="accent4">
                        <a:lumMod val="40000"/>
                        <a:lumOff val="6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solidFill>
                      <a:schemeClr val="accent4">
                        <a:lumMod val="40000"/>
                        <a:lumOff val="6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特徴</a:t>
                      </a:r>
                    </a:p>
                  </a:txBody>
                  <a:tcPr>
                    <a:solidFill>
                      <a:schemeClr val="accent4">
                        <a:lumMod val="40000"/>
                        <a:lumOff val="60000"/>
                      </a:schemeClr>
                    </a:solidFill>
                  </a:tcPr>
                </a:tc>
                <a:extLst>
                  <a:ext uri="{0D108BD9-81ED-4DB2-BD59-A6C34878D82A}">
                    <a16:rowId xmlns:a16="http://schemas.microsoft.com/office/drawing/2014/main" val="1365823154"/>
                  </a:ext>
                </a:extLst>
              </a:tr>
              <a:tr h="370840">
                <a:tc>
                  <a:txBody>
                    <a:bodyPr/>
                    <a:lstStyle/>
                    <a:p>
                      <a:r>
                        <a:rPr kumimoji="1" lang="ja-JP" altLang="en-US" sz="1600" dirty="0">
                          <a:latin typeface="Meiryo UI" panose="020B0604030504040204" pitchFamily="50" charset="-128"/>
                          <a:ea typeface="Meiryo UI" panose="020B0604030504040204" pitchFamily="50" charset="-128"/>
                        </a:rPr>
                        <a:t>時系列型</a:t>
                      </a:r>
                    </a:p>
                  </a:txBody>
                  <a:tcPr/>
                </a:tc>
                <a:tc>
                  <a:txBody>
                    <a:bodyPr/>
                    <a:lstStyle/>
                    <a:p>
                      <a:pPr marL="171450" indent="-171450">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被害状況、ライフラインの復旧状況、避難所での生活、自宅避難での生活など、タイムライン形式で様相をとりまとめる</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dirty="0">
                          <a:solidFill>
                            <a:schemeClr val="tx1"/>
                          </a:solidFill>
                          <a:latin typeface="Meiryo UI" panose="020B0604030504040204" pitchFamily="50" charset="-128"/>
                          <a:ea typeface="Meiryo UI" panose="020B0604030504040204" pitchFamily="50" charset="-128"/>
                        </a:rPr>
                        <a:t>パンフレットにもでき、容易に</a:t>
                      </a:r>
                      <a:r>
                        <a:rPr kumimoji="1" lang="ja-JP" altLang="en-US" sz="1600" dirty="0">
                          <a:latin typeface="Meiryo UI" panose="020B0604030504040204" pitchFamily="50" charset="-128"/>
                          <a:ea typeface="Meiryo UI" panose="020B0604030504040204" pitchFamily="50" charset="-128"/>
                        </a:rPr>
                        <a:t>⼿に取り、読んでもらえる</a:t>
                      </a:r>
                      <a:endParaRPr kumimoji="1" lang="en-US" altLang="ja-JP" sz="1600" dirty="0">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dirty="0">
                          <a:solidFill>
                            <a:schemeClr val="tx1"/>
                          </a:solidFill>
                          <a:latin typeface="Meiryo UI" panose="020B0604030504040204" pitchFamily="50" charset="-128"/>
                          <a:ea typeface="Meiryo UI" panose="020B0604030504040204" pitchFamily="50" charset="-128"/>
                        </a:rPr>
                        <a:t>文字だけでなく、写真やイラストなどを活用し、視覚的に災害の様相や対策が把握できる</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枚の紙面（最大</a:t>
                      </a:r>
                      <a:r>
                        <a:rPr kumimoji="1" lang="en-US" altLang="ja-JP" sz="1600" dirty="0">
                          <a:solidFill>
                            <a:schemeClr val="tx1"/>
                          </a:solidFill>
                          <a:latin typeface="Meiryo UI" panose="020B0604030504040204" pitchFamily="50" charset="-128"/>
                          <a:ea typeface="Meiryo UI" panose="020B0604030504040204" pitchFamily="50" charset="-128"/>
                        </a:rPr>
                        <a:t>A3</a:t>
                      </a:r>
                      <a:r>
                        <a:rPr kumimoji="1" lang="ja-JP" altLang="en-US" sz="1600" dirty="0">
                          <a:solidFill>
                            <a:schemeClr val="tx1"/>
                          </a:solidFill>
                          <a:latin typeface="Meiryo UI" panose="020B0604030504040204" pitchFamily="50" charset="-128"/>
                          <a:ea typeface="Meiryo UI" panose="020B0604030504040204" pitchFamily="50" charset="-128"/>
                        </a:rPr>
                        <a:t>）におさめるため、限られた情報しか掲載できない</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08612195"/>
                  </a:ext>
                </a:extLst>
              </a:tr>
              <a:tr h="370840">
                <a:tc>
                  <a:txBody>
                    <a:bodyPr/>
                    <a:lstStyle/>
                    <a:p>
                      <a:r>
                        <a:rPr kumimoji="1" lang="ja-JP" altLang="en-US" sz="1600" dirty="0">
                          <a:latin typeface="Meiryo UI" panose="020B0604030504040204" pitchFamily="50" charset="-128"/>
                          <a:ea typeface="Meiryo UI" panose="020B0604030504040204" pitchFamily="50" charset="-128"/>
                        </a:rPr>
                        <a:t>ストーリー型</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dirty="0">
                          <a:solidFill>
                            <a:schemeClr val="tx1"/>
                          </a:solidFill>
                          <a:latin typeface="Meiryo UI" panose="020B0604030504040204" pitchFamily="50" charset="-128"/>
                          <a:ea typeface="Meiryo UI" panose="020B0604030504040204" pitchFamily="50" charset="-128"/>
                        </a:rPr>
                        <a:t>様々な条件（場所、主人公、状況）を選ぶことで、被害の状況を物語り風で説明する形式</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「主体」と「場面」を選択することによって、様々な被害の状況や防災行動をイメージしやすい</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読み物で⽂字が多いと、意識の⾼い⼈など⾒る⼈が限られる可能性があり、絵や動画などの分かりやすい工夫が必要</a:t>
                      </a:r>
                      <a:endParaRPr kumimoji="1" lang="en-US" altLang="ja-JP"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03060"/>
                  </a:ext>
                </a:extLst>
              </a:tr>
              <a:tr h="370840">
                <a:tc>
                  <a:txBody>
                    <a:bodyPr/>
                    <a:lstStyle/>
                    <a:p>
                      <a:r>
                        <a:rPr kumimoji="1" lang="ja-JP" altLang="en-US" sz="1600" dirty="0">
                          <a:latin typeface="Meiryo UI" panose="020B0604030504040204" pitchFamily="50" charset="-128"/>
                          <a:ea typeface="Meiryo UI" panose="020B0604030504040204" pitchFamily="50" charset="-128"/>
                        </a:rPr>
                        <a:t>選択型</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dirty="0">
                          <a:solidFill>
                            <a:schemeClr val="tx1"/>
                          </a:solidFill>
                          <a:latin typeface="Meiryo UI" panose="020B0604030504040204" pitchFamily="50" charset="-128"/>
                          <a:ea typeface="Meiryo UI" panose="020B0604030504040204" pitchFamily="50" charset="-128"/>
                        </a:rPr>
                        <a:t>自身の状況を選択することで、オリジナルの被害想定を作成できる</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自身に合った個別の被害想定作成することができ、被害の状況や防災行動をイメージしやすい。</a:t>
                      </a:r>
                      <a:endParaRPr kumimoji="1" lang="en-US" altLang="ja-JP" sz="1600" dirty="0">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dirty="0">
                          <a:latin typeface="Meiryo UI" panose="020B0604030504040204" pitchFamily="50" charset="-128"/>
                          <a:ea typeface="Meiryo UI" panose="020B0604030504040204" pitchFamily="50" charset="-128"/>
                        </a:rPr>
                        <a:t>ホームページでの入力が必要</a:t>
                      </a:r>
                    </a:p>
                    <a:p>
                      <a:pPr marL="285750" indent="-285750">
                        <a:buFont typeface="Arial" panose="020B0604020202020204" pitchFamily="34" charset="0"/>
                        <a:buChar char="•"/>
                      </a:pP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84092533"/>
                  </a:ext>
                </a:extLst>
              </a:tr>
            </a:tbl>
          </a:graphicData>
        </a:graphic>
      </p:graphicFrame>
      <p:sp>
        <p:nvSpPr>
          <p:cNvPr id="68" name="Text Box 9">
            <a:extLst>
              <a:ext uri="{FF2B5EF4-FFF2-40B4-BE49-F238E27FC236}">
                <a16:creationId xmlns:a16="http://schemas.microsoft.com/office/drawing/2014/main" id="{DD7FA2BE-A0E0-4D09-9D5B-1EE3B909203B}"/>
              </a:ext>
            </a:extLst>
          </p:cNvPr>
          <p:cNvSpPr txBox="1">
            <a:spLocks noChangeArrowheads="1"/>
          </p:cNvSpPr>
          <p:nvPr/>
        </p:nvSpPr>
        <p:spPr bwMode="auto">
          <a:xfrm>
            <a:off x="74475" y="468901"/>
            <a:ext cx="9729092" cy="830997"/>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t>時系列型は紙（パンフレット）での配布が可能で、最も読んでもらいやすいため、関心・リスク認識が低い層には有効と考えられる。</a:t>
            </a:r>
          </a:p>
          <a:p>
            <a:pPr marL="224009" indent="-149339" defTabSz="390997">
              <a:spcBef>
                <a:spcPct val="0"/>
              </a:spcBef>
              <a:buFont typeface="Arial" panose="020B0604020202020204" pitchFamily="34" charset="0"/>
              <a:buChar char="•"/>
            </a:pPr>
            <a:r>
              <a:rPr lang="ja-JP" altLang="en-US" sz="1600" dirty="0"/>
              <a:t>ストーリー型、選択型は被害の状況や防災行動をイメージしやすく、防災意識の向上に有効と考えられる。</a:t>
            </a:r>
          </a:p>
        </p:txBody>
      </p:sp>
    </p:spTree>
    <p:extLst>
      <p:ext uri="{BB962C8B-B14F-4D97-AF65-F5344CB8AC3E}">
        <p14:creationId xmlns:p14="http://schemas.microsoft.com/office/powerpoint/2010/main" val="4060602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被害の様相（時系列）骨子作成</a:t>
            </a:r>
          </a:p>
        </p:txBody>
      </p:sp>
      <p:sp>
        <p:nvSpPr>
          <p:cNvPr id="8" name="スライド番号プレースホルダ 5">
            <a:extLst>
              <a:ext uri="{FF2B5EF4-FFF2-40B4-BE49-F238E27FC236}">
                <a16:creationId xmlns:a16="http://schemas.microsoft.com/office/drawing/2014/main" id="{1FC8F453-C7CB-4FEB-A049-643DE619B239}"/>
              </a:ext>
            </a:extLst>
          </p:cNvPr>
          <p:cNvSpPr txBox="1">
            <a:spLocks noGrp="1"/>
          </p:cNvSpPr>
          <p:nvPr/>
        </p:nvSpPr>
        <p:spPr bwMode="auto">
          <a:xfrm>
            <a:off x="9420225"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20</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pic>
        <p:nvPicPr>
          <p:cNvPr id="9" name="図 8">
            <a:extLst>
              <a:ext uri="{FF2B5EF4-FFF2-40B4-BE49-F238E27FC236}">
                <a16:creationId xmlns:a16="http://schemas.microsoft.com/office/drawing/2014/main" id="{C9D3CAE9-8B6A-4C9E-9097-26F1E528BE57}"/>
              </a:ext>
            </a:extLst>
          </p:cNvPr>
          <p:cNvPicPr>
            <a:picLocks noChangeAspect="1"/>
          </p:cNvPicPr>
          <p:nvPr/>
        </p:nvPicPr>
        <p:blipFill>
          <a:blip r:embed="rId2"/>
          <a:stretch>
            <a:fillRect/>
          </a:stretch>
        </p:blipFill>
        <p:spPr>
          <a:xfrm>
            <a:off x="6119246" y="1358681"/>
            <a:ext cx="2664000" cy="5411063"/>
          </a:xfrm>
          <a:prstGeom prst="rect">
            <a:avLst/>
          </a:prstGeom>
        </p:spPr>
      </p:pic>
      <p:sp>
        <p:nvSpPr>
          <p:cNvPr id="62" name="Text Box 9">
            <a:extLst>
              <a:ext uri="{FF2B5EF4-FFF2-40B4-BE49-F238E27FC236}">
                <a16:creationId xmlns:a16="http://schemas.microsoft.com/office/drawing/2014/main" id="{793D9170-3440-4AEF-A20A-FA78D89F1D8B}"/>
              </a:ext>
            </a:extLst>
          </p:cNvPr>
          <p:cNvSpPr txBox="1">
            <a:spLocks noChangeArrowheads="1"/>
          </p:cNvSpPr>
          <p:nvPr/>
        </p:nvSpPr>
        <p:spPr bwMode="auto">
          <a:xfrm>
            <a:off x="74475" y="468901"/>
            <a:ext cx="9729092" cy="338554"/>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t>揺れ、津波、火災、ライフライン被害について、時系列の被害様相のイメージ（骨子）を作成。</a:t>
            </a:r>
          </a:p>
        </p:txBody>
      </p:sp>
      <p:sp>
        <p:nvSpPr>
          <p:cNvPr id="10" name="正方形/長方形 9">
            <a:extLst>
              <a:ext uri="{FF2B5EF4-FFF2-40B4-BE49-F238E27FC236}">
                <a16:creationId xmlns:a16="http://schemas.microsoft.com/office/drawing/2014/main" id="{0BD7D9DD-0809-40D7-A11A-2FB4248AC3E6}"/>
              </a:ext>
            </a:extLst>
          </p:cNvPr>
          <p:cNvSpPr/>
          <p:nvPr/>
        </p:nvSpPr>
        <p:spPr>
          <a:xfrm>
            <a:off x="262699" y="6346354"/>
            <a:ext cx="568705" cy="2633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1B959837-8D3B-416C-B5BD-551652AE5387}"/>
              </a:ext>
            </a:extLst>
          </p:cNvPr>
          <p:cNvSpPr/>
          <p:nvPr/>
        </p:nvSpPr>
        <p:spPr>
          <a:xfrm>
            <a:off x="970637" y="6337322"/>
            <a:ext cx="676150" cy="2633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6CA0F581-6489-4787-A59A-5D9650ED66A4}"/>
              </a:ext>
            </a:extLst>
          </p:cNvPr>
          <p:cNvSpPr/>
          <p:nvPr/>
        </p:nvSpPr>
        <p:spPr>
          <a:xfrm>
            <a:off x="1805322" y="6331670"/>
            <a:ext cx="627012" cy="26335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0718A45-7B98-4761-8699-F34668A79F33}"/>
              </a:ext>
            </a:extLst>
          </p:cNvPr>
          <p:cNvSpPr txBox="1"/>
          <p:nvPr/>
        </p:nvSpPr>
        <p:spPr>
          <a:xfrm>
            <a:off x="304320" y="6321623"/>
            <a:ext cx="514885"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揺れ</a:t>
            </a:r>
          </a:p>
        </p:txBody>
      </p:sp>
      <p:sp>
        <p:nvSpPr>
          <p:cNvPr id="66" name="テキスト ボックス 65">
            <a:extLst>
              <a:ext uri="{FF2B5EF4-FFF2-40B4-BE49-F238E27FC236}">
                <a16:creationId xmlns:a16="http://schemas.microsoft.com/office/drawing/2014/main" id="{F2331E51-98F7-47D6-A410-510F299A566E}"/>
              </a:ext>
            </a:extLst>
          </p:cNvPr>
          <p:cNvSpPr txBox="1"/>
          <p:nvPr/>
        </p:nvSpPr>
        <p:spPr>
          <a:xfrm>
            <a:off x="1029407" y="6321623"/>
            <a:ext cx="543739"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津波</a:t>
            </a:r>
          </a:p>
        </p:txBody>
      </p:sp>
      <p:sp>
        <p:nvSpPr>
          <p:cNvPr id="67" name="テキスト ボックス 66">
            <a:extLst>
              <a:ext uri="{FF2B5EF4-FFF2-40B4-BE49-F238E27FC236}">
                <a16:creationId xmlns:a16="http://schemas.microsoft.com/office/drawing/2014/main" id="{DF9FECA3-2BB2-4905-975B-E788822BA7F5}"/>
              </a:ext>
            </a:extLst>
          </p:cNvPr>
          <p:cNvSpPr txBox="1"/>
          <p:nvPr/>
        </p:nvSpPr>
        <p:spPr>
          <a:xfrm>
            <a:off x="1868279" y="6321623"/>
            <a:ext cx="543739"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火災</a:t>
            </a:r>
          </a:p>
        </p:txBody>
      </p:sp>
      <p:pic>
        <p:nvPicPr>
          <p:cNvPr id="13" name="図 12">
            <a:extLst>
              <a:ext uri="{FF2B5EF4-FFF2-40B4-BE49-F238E27FC236}">
                <a16:creationId xmlns:a16="http://schemas.microsoft.com/office/drawing/2014/main" id="{C847C0BB-CFEF-4766-A760-126371A75166}"/>
              </a:ext>
            </a:extLst>
          </p:cNvPr>
          <p:cNvPicPr>
            <a:picLocks noChangeAspect="1"/>
          </p:cNvPicPr>
          <p:nvPr/>
        </p:nvPicPr>
        <p:blipFill>
          <a:blip r:embed="rId3"/>
          <a:stretch>
            <a:fillRect/>
          </a:stretch>
        </p:blipFill>
        <p:spPr>
          <a:xfrm>
            <a:off x="74475" y="1393668"/>
            <a:ext cx="2628000" cy="4536103"/>
          </a:xfrm>
          <a:prstGeom prst="rect">
            <a:avLst/>
          </a:prstGeom>
        </p:spPr>
      </p:pic>
      <p:sp>
        <p:nvSpPr>
          <p:cNvPr id="68" name="正方形/長方形 67">
            <a:extLst>
              <a:ext uri="{FF2B5EF4-FFF2-40B4-BE49-F238E27FC236}">
                <a16:creationId xmlns:a16="http://schemas.microsoft.com/office/drawing/2014/main" id="{BEB74992-26AC-4DAE-8997-BB52001EBAC1}"/>
              </a:ext>
            </a:extLst>
          </p:cNvPr>
          <p:cNvSpPr/>
          <p:nvPr/>
        </p:nvSpPr>
        <p:spPr>
          <a:xfrm>
            <a:off x="2626317" y="6337322"/>
            <a:ext cx="1085967" cy="26335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89EC4D85-4BED-4BC1-A438-57F96A08DE7D}"/>
              </a:ext>
            </a:extLst>
          </p:cNvPr>
          <p:cNvSpPr txBox="1"/>
          <p:nvPr/>
        </p:nvSpPr>
        <p:spPr>
          <a:xfrm>
            <a:off x="2620723" y="6309460"/>
            <a:ext cx="1029449"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ライフライン</a:t>
            </a:r>
          </a:p>
        </p:txBody>
      </p:sp>
      <p:pic>
        <p:nvPicPr>
          <p:cNvPr id="3" name="図 2">
            <a:extLst>
              <a:ext uri="{FF2B5EF4-FFF2-40B4-BE49-F238E27FC236}">
                <a16:creationId xmlns:a16="http://schemas.microsoft.com/office/drawing/2014/main" id="{CF5B4EE1-B72D-450B-AD55-A5219EACA6BD}"/>
              </a:ext>
            </a:extLst>
          </p:cNvPr>
          <p:cNvPicPr>
            <a:picLocks noChangeAspect="1"/>
          </p:cNvPicPr>
          <p:nvPr/>
        </p:nvPicPr>
        <p:blipFill>
          <a:blip r:embed="rId4"/>
          <a:stretch>
            <a:fillRect/>
          </a:stretch>
        </p:blipFill>
        <p:spPr>
          <a:xfrm>
            <a:off x="2997619" y="1408999"/>
            <a:ext cx="2558415" cy="4492276"/>
          </a:xfrm>
          <a:prstGeom prst="rect">
            <a:avLst/>
          </a:prstGeom>
        </p:spPr>
      </p:pic>
    </p:spTree>
    <p:extLst>
      <p:ext uri="{BB962C8B-B14F-4D97-AF65-F5344CB8AC3E}">
        <p14:creationId xmlns:p14="http://schemas.microsoft.com/office/powerpoint/2010/main" val="1881402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9728" y="-14010"/>
            <a:ext cx="9915728"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被害の様相（時系列）骨子作成</a:t>
            </a:r>
          </a:p>
        </p:txBody>
      </p:sp>
      <p:sp>
        <p:nvSpPr>
          <p:cNvPr id="8" name="スライド番号プレースホルダ 5">
            <a:extLst>
              <a:ext uri="{FF2B5EF4-FFF2-40B4-BE49-F238E27FC236}">
                <a16:creationId xmlns:a16="http://schemas.microsoft.com/office/drawing/2014/main" id="{1FC8F453-C7CB-4FEB-A049-643DE619B239}"/>
              </a:ext>
            </a:extLst>
          </p:cNvPr>
          <p:cNvSpPr txBox="1">
            <a:spLocks noGrp="1"/>
          </p:cNvSpPr>
          <p:nvPr/>
        </p:nvSpPr>
        <p:spPr bwMode="auto">
          <a:xfrm>
            <a:off x="9430273"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21</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1" name="表 10">
            <a:extLst>
              <a:ext uri="{FF2B5EF4-FFF2-40B4-BE49-F238E27FC236}">
                <a16:creationId xmlns:a16="http://schemas.microsoft.com/office/drawing/2014/main" id="{92C3FA20-29F9-4055-817A-599AEC1CCEF1}"/>
              </a:ext>
            </a:extLst>
          </p:cNvPr>
          <p:cNvGraphicFramePr>
            <a:graphicFrameLocks noGrp="1"/>
          </p:cNvGraphicFramePr>
          <p:nvPr>
            <p:extLst>
              <p:ext uri="{D42A27DB-BD31-4B8C-83A1-F6EECF244321}">
                <p14:modId xmlns:p14="http://schemas.microsoft.com/office/powerpoint/2010/main" val="1130774791"/>
              </p:ext>
            </p:extLst>
          </p:nvPr>
        </p:nvGraphicFramePr>
        <p:xfrm>
          <a:off x="514985" y="786210"/>
          <a:ext cx="8866301" cy="4897120"/>
        </p:xfrm>
        <a:graphic>
          <a:graphicData uri="http://schemas.openxmlformats.org/drawingml/2006/table">
            <a:tbl>
              <a:tblPr firstRow="1" bandRow="1">
                <a:tableStyleId>{073A0DAA-6AF3-43AB-8588-CEC1D06C72B9}</a:tableStyleId>
              </a:tblPr>
              <a:tblGrid>
                <a:gridCol w="1110835">
                  <a:extLst>
                    <a:ext uri="{9D8B030D-6E8A-4147-A177-3AD203B41FA5}">
                      <a16:colId xmlns:a16="http://schemas.microsoft.com/office/drawing/2014/main" val="1485207866"/>
                    </a:ext>
                  </a:extLst>
                </a:gridCol>
                <a:gridCol w="620888">
                  <a:extLst>
                    <a:ext uri="{9D8B030D-6E8A-4147-A177-3AD203B41FA5}">
                      <a16:colId xmlns:a16="http://schemas.microsoft.com/office/drawing/2014/main" val="2208709599"/>
                    </a:ext>
                  </a:extLst>
                </a:gridCol>
                <a:gridCol w="4368800">
                  <a:extLst>
                    <a:ext uri="{9D8B030D-6E8A-4147-A177-3AD203B41FA5}">
                      <a16:colId xmlns:a16="http://schemas.microsoft.com/office/drawing/2014/main" val="3705607116"/>
                    </a:ext>
                  </a:extLst>
                </a:gridCol>
                <a:gridCol w="2765778">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被害の様相</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586740">
                <a:tc rowSpan="2">
                  <a:txBody>
                    <a:bodyPr/>
                    <a:lstStyle/>
                    <a:p>
                      <a:pPr algn="l" fontAlgn="ctr"/>
                      <a:r>
                        <a:rPr lang="ja-JP" altLang="en-US" sz="1100" b="1" u="none" strike="noStrike" dirty="0">
                          <a:effectLst/>
                          <a:latin typeface="Meiryo UI" panose="020B0604030504040204" pitchFamily="50" charset="-128"/>
                          <a:ea typeface="Meiryo UI" panose="020B0604030504040204" pitchFamily="50" charset="-128"/>
                        </a:rPr>
                        <a:t>揺れ</a:t>
                      </a:r>
                      <a:endParaRPr lang="en-US" altLang="ja-JP" sz="1100" b="1" u="none" strike="noStrike" dirty="0">
                        <a:effectLst/>
                        <a:latin typeface="Meiryo UI" panose="020B0604030504040204" pitchFamily="50" charset="-128"/>
                        <a:ea typeface="Meiryo UI" panose="020B0604030504040204" pitchFamily="50" charset="-128"/>
                      </a:endParaRPr>
                    </a:p>
                    <a:p>
                      <a:pPr algn="l"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長周期地震動は別途とりまとめ予定</a:t>
                      </a: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揺れの大きさや継続時間の長さを例示</a:t>
                      </a:r>
                      <a:endParaRPr lang="en-US" altLang="ja-JP" sz="1100" b="1" u="none" strike="noStrike" dirty="0">
                        <a:solidFill>
                          <a:srgbClr val="FF0000"/>
                        </a:solidFill>
                        <a:effectLst/>
                        <a:latin typeface="Meiryo UI" panose="020B0604030504040204" pitchFamily="50" charset="-128"/>
                        <a:ea typeface="Meiryo UI" panose="020B0604030504040204" pitchFamily="50" charset="-128"/>
                      </a:endParaRPr>
                    </a:p>
                    <a:p>
                      <a:pPr marL="271463" lvl="1" indent="-171450" algn="l" fontAlgn="ctr">
                        <a:buFont typeface="Arial" panose="020B0604020202020204" pitchFamily="34" charset="0"/>
                        <a:buChar char="•"/>
                      </a:pPr>
                      <a:r>
                        <a:rPr lang="ja-JP" altLang="en-US" sz="1100" u="none" strike="noStrike" dirty="0">
                          <a:effectLst/>
                          <a:latin typeface="Meiryo UI" panose="020B0604030504040204" pitchFamily="50" charset="-128"/>
                          <a:ea typeface="Meiryo UI" panose="020B0604030504040204" pitchFamily="50" charset="-128"/>
                        </a:rPr>
                        <a:t>南海トラフ巨大地震では３分以上揺れが継続し、これまで経験したことがない規模</a:t>
                      </a:r>
                      <a:endParaRPr lang="en-US" altLang="ja-JP" sz="1100" b="1" u="none"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老朽化や耐震性の低い建物の倒壊</a:t>
                      </a:r>
                      <a:endParaRPr lang="en-US" altLang="ja-JP" sz="1100" b="1" u="none" strike="noStrike" dirty="0">
                        <a:solidFill>
                          <a:srgbClr val="FF0000"/>
                        </a:solidFill>
                        <a:effectLst/>
                        <a:latin typeface="Meiryo UI" panose="020B0604030504040204" pitchFamily="50" charset="-128"/>
                        <a:ea typeface="Meiryo UI" panose="020B0604030504040204" pitchFamily="50" charset="-128"/>
                      </a:endParaRPr>
                    </a:p>
                    <a:p>
                      <a:pPr marL="271463" lvl="1" indent="-171450" algn="l" fontAlgn="ctr">
                        <a:buFont typeface="Arial" panose="020B0604020202020204" pitchFamily="34" charset="0"/>
                        <a:buChar char="•"/>
                      </a:pPr>
                      <a:r>
                        <a:rPr lang="ja-JP" altLang="en-US" sz="1100" u="none" strike="noStrike" dirty="0">
                          <a:effectLst/>
                          <a:latin typeface="Meiryo UI" panose="020B0604030504040204" pitchFamily="50" charset="-128"/>
                          <a:ea typeface="Meiryo UI" panose="020B0604030504040204" pitchFamily="50" charset="-128"/>
                        </a:rPr>
                        <a:t>旧耐震基準（</a:t>
                      </a:r>
                      <a:r>
                        <a:rPr lang="en-US" altLang="ja-JP" sz="1100" u="none" strike="noStrike" dirty="0">
                          <a:effectLst/>
                          <a:latin typeface="Meiryo UI" panose="020B0604030504040204" pitchFamily="50" charset="-128"/>
                          <a:ea typeface="Meiryo UI" panose="020B0604030504040204" pitchFamily="50" charset="-128"/>
                        </a:rPr>
                        <a:t>1980</a:t>
                      </a:r>
                      <a:r>
                        <a:rPr lang="ja-JP" altLang="en-US" sz="1100" u="none" strike="noStrike" dirty="0">
                          <a:effectLst/>
                          <a:latin typeface="Meiryo UI" panose="020B0604030504040204" pitchFamily="50" charset="-128"/>
                          <a:ea typeface="Meiryo UI" panose="020B0604030504040204" pitchFamily="50" charset="-128"/>
                        </a:rPr>
                        <a:t>年以前の建物）の</a:t>
                      </a:r>
                      <a:r>
                        <a:rPr lang="ja-JP" altLang="en-US" sz="1100" b="0" u="none" strike="noStrike" dirty="0">
                          <a:solidFill>
                            <a:schemeClr val="tx1"/>
                          </a:solidFill>
                          <a:effectLst/>
                          <a:latin typeface="Meiryo UI" panose="020B0604030504040204" pitchFamily="50" charset="-128"/>
                          <a:ea typeface="Meiryo UI" panose="020B0604030504040204" pitchFamily="50" charset="-128"/>
                        </a:rPr>
                        <a:t>耐震性の低い建物、震度６弱以上の地域などで建物被害が大きくなる</a:t>
                      </a:r>
                      <a:endParaRPr lang="en-US" altLang="ja-JP" sz="1100" b="0" u="none" strike="noStrike" dirty="0">
                        <a:solidFill>
                          <a:schemeClr val="tx1"/>
                        </a:solidFill>
                        <a:effectLst/>
                        <a:latin typeface="Meiryo UI" panose="020B0604030504040204" pitchFamily="50" charset="-128"/>
                        <a:ea typeface="Meiryo UI" panose="020B0604030504040204" pitchFamily="50" charset="-128"/>
                      </a:endParaRPr>
                    </a:p>
                    <a:p>
                      <a:pPr marL="271463" lvl="1" indent="-171450" algn="l" fontAlgn="ctr">
                        <a:buFont typeface="Arial" panose="020B0604020202020204" pitchFamily="34" charset="0"/>
                        <a:buChar char="•"/>
                      </a:pPr>
                      <a:r>
                        <a:rPr lang="ja-JP" altLang="en-US" sz="1100" u="none" strike="noStrike" dirty="0">
                          <a:effectLst/>
                          <a:latin typeface="Meiryo UI" panose="020B0604030504040204" pitchFamily="50" charset="-128"/>
                          <a:ea typeface="Meiryo UI" panose="020B0604030504040204" pitchFamily="50" charset="-128"/>
                        </a:rPr>
                        <a:t>近年の災害の事例から新耐震基準の築年数が古い建物でも被害が発生する可能性</a:t>
                      </a:r>
                      <a:endParaRPr lang="en-US" altLang="ja-JP" sz="11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老朽化ビルやマンションの倒壊、中間階の圧潰</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倒壊建物により道路閉塞等が発生し、救助活動や消火活動に遅れ</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u="none" strike="noStrike" dirty="0">
                          <a:effectLst/>
                          <a:latin typeface="Meiryo UI" panose="020B0604030504040204" pitchFamily="50" charset="-128"/>
                          <a:ea typeface="Meiryo UI" panose="020B0604030504040204" pitchFamily="50" charset="-128"/>
                        </a:rPr>
                        <a:t>深夜は自宅等で</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就寝中に被災</a:t>
                      </a:r>
                      <a:r>
                        <a:rPr lang="ja-JP" altLang="en-US" sz="1100" u="none" strike="noStrike" dirty="0">
                          <a:effectLst/>
                          <a:latin typeface="Meiryo UI" panose="020B0604030504040204" pitchFamily="50" charset="-128"/>
                          <a:ea typeface="Meiryo UI" panose="020B0604030504040204" pitchFamily="50" charset="-128"/>
                        </a:rPr>
                        <a:t>する人が多く、被害が大きい。</a:t>
                      </a:r>
                      <a:endParaRPr lang="en-US" altLang="ja-JP" sz="11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平日昼間は、都心部のオフィス街や繁華街で死傷者が増加</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イベント開催中のホール、体育館等では死傷者数が増大する可能性</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歴史的な建造物等が倒壊し、観光客等の訪れていた人が被害を受ける可能性</a:t>
                      </a:r>
                    </a:p>
                  </a:txBody>
                  <a:tcPr marL="72000" marR="72000" marT="0" marB="0" anchor="ctr">
                    <a:solidFill>
                      <a:schemeClr val="bg1">
                        <a:lumMod val="85000"/>
                      </a:schemeClr>
                    </a:solidFill>
                  </a:tcPr>
                </a:tc>
                <a:tc rowSpan="2">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旧耐震基準の建築物の耐震診断や耐震改修</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地震保険</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安全空間の確保</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防災訓練の参加</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耐震診断、耐震改修等の啓発・助成等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速やかな応急危険度判定、宅地危険度判定</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防災教育の徹底</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救助・救急体制の構築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3334180832"/>
                  </a:ext>
                </a:extLst>
              </a:tr>
              <a:tr h="183105">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以降</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建物倒壊により、長期の避難所生活を余儀なくされる</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本震では被害が無くても、余震で倒壊する可能性</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建物等の下敷きから救出された者が挫滅症候群（クラッシュ症候群）により体調が悪化し、死亡する可能性</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救出救助活動が間に合わず、死傷者が膨大となる可能性</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endParaRPr dirty="0"/>
                    </a:p>
                  </a:txBody>
                  <a:tcPr marL="72000" marR="72000" marT="0" marB="0" anchor="ctr"/>
                </a:tc>
                <a:extLst>
                  <a:ext uri="{0D108BD9-81ED-4DB2-BD59-A6C34878D82A}">
                    <a16:rowId xmlns:a16="http://schemas.microsoft.com/office/drawing/2014/main" val="2216622322"/>
                  </a:ext>
                </a:extLst>
              </a:tr>
              <a:tr h="600635">
                <a:tc rowSpan="2">
                  <a:txBody>
                    <a:bodyPr/>
                    <a:lstStyle/>
                    <a:p>
                      <a:pPr algn="l" fontAlgn="ctr"/>
                      <a:r>
                        <a:rPr lang="ja-JP" altLang="en-US" sz="1100" b="1" u="none" strike="noStrike" dirty="0">
                          <a:effectLst/>
                          <a:latin typeface="Meiryo UI" panose="020B0604030504040204" pitchFamily="50" charset="-128"/>
                          <a:ea typeface="Meiryo UI" panose="020B0604030504040204" pitchFamily="50" charset="-128"/>
                        </a:rPr>
                        <a:t>液状化</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液状化の発生しやすい地域（沿岸部・埋立地など）において、液状化により</a:t>
                      </a: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建物が沈下・傾斜被害（能登半島地震など近年の災害）</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土木構造物の被災による影響（橋脚の傾斜や落橋、堤防の破壊・沈下、マンホールの浮き上がり等）</a:t>
                      </a:r>
                    </a:p>
                  </a:txBody>
                  <a:tcPr marL="72000" marR="72000" marT="0" marB="0" anchor="ctr">
                    <a:solidFill>
                      <a:schemeClr val="bg1">
                        <a:lumMod val="85000"/>
                      </a:schemeClr>
                    </a:solidFill>
                  </a:tcPr>
                </a:tc>
                <a:tc rowSpan="2">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地盤改良、杭補強等の液状化対策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地震保険</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液状化リスクの普及・啓発</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土木構造物の液状化対策</a:t>
                      </a:r>
                    </a:p>
                  </a:txBody>
                  <a:tcPr marL="72000" marR="72000" marT="0" marB="0" anchor="ctr">
                    <a:solidFill>
                      <a:schemeClr val="bg1">
                        <a:lumMod val="85000"/>
                      </a:schemeClr>
                    </a:solidFill>
                  </a:tcPr>
                </a:tc>
                <a:extLst>
                  <a:ext uri="{0D108BD9-81ED-4DB2-BD59-A6C34878D82A}">
                    <a16:rowId xmlns:a16="http://schemas.microsoft.com/office/drawing/2014/main" val="3885240884"/>
                  </a:ext>
                </a:extLst>
              </a:tr>
              <a:tr h="348713">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以降</a:t>
                      </a: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建物の傾斜やライフラインへの影響等により生活困難となり長期の避難所生活</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噴砂による屋外行動への影響（呼吸への影響や視界不良）</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indent="-171450" algn="l" fontAlgn="ctr">
                        <a:buFont typeface="Wingdings" panose="05000000000000000000" pitchFamily="2" charset="2"/>
                        <a:buChar char="Ø"/>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1131823406"/>
                  </a:ext>
                </a:extLst>
              </a:tr>
            </a:tbl>
          </a:graphicData>
        </a:graphic>
      </p:graphicFrame>
      <p:sp>
        <p:nvSpPr>
          <p:cNvPr id="3" name="正方形/長方形 2">
            <a:extLst>
              <a:ext uri="{FF2B5EF4-FFF2-40B4-BE49-F238E27FC236}">
                <a16:creationId xmlns:a16="http://schemas.microsoft.com/office/drawing/2014/main" id="{A79E1096-EE68-0C60-5D58-7C59AACC21E8}"/>
              </a:ext>
            </a:extLst>
          </p:cNvPr>
          <p:cNvSpPr/>
          <p:nvPr/>
        </p:nvSpPr>
        <p:spPr>
          <a:xfrm>
            <a:off x="91234" y="386100"/>
            <a:ext cx="8765895"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揺れ</a:t>
            </a:r>
          </a:p>
        </p:txBody>
      </p:sp>
    </p:spTree>
    <p:extLst>
      <p:ext uri="{BB962C8B-B14F-4D97-AF65-F5344CB8AC3E}">
        <p14:creationId xmlns:p14="http://schemas.microsoft.com/office/powerpoint/2010/main" val="3811902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9728" y="-14010"/>
            <a:ext cx="9915728"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被害の様相（時系列）骨子作成</a:t>
            </a:r>
          </a:p>
        </p:txBody>
      </p:sp>
      <p:sp>
        <p:nvSpPr>
          <p:cNvPr id="8" name="スライド番号プレースホルダ 5">
            <a:extLst>
              <a:ext uri="{FF2B5EF4-FFF2-40B4-BE49-F238E27FC236}">
                <a16:creationId xmlns:a16="http://schemas.microsoft.com/office/drawing/2014/main" id="{1FC8F453-C7CB-4FEB-A049-643DE619B239}"/>
              </a:ext>
            </a:extLst>
          </p:cNvPr>
          <p:cNvSpPr txBox="1">
            <a:spLocks noGrp="1"/>
          </p:cNvSpPr>
          <p:nvPr/>
        </p:nvSpPr>
        <p:spPr bwMode="auto">
          <a:xfrm>
            <a:off x="9430273"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22</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1" name="表 10">
            <a:extLst>
              <a:ext uri="{FF2B5EF4-FFF2-40B4-BE49-F238E27FC236}">
                <a16:creationId xmlns:a16="http://schemas.microsoft.com/office/drawing/2014/main" id="{92C3FA20-29F9-4055-817A-599AEC1CCEF1}"/>
              </a:ext>
            </a:extLst>
          </p:cNvPr>
          <p:cNvGraphicFramePr>
            <a:graphicFrameLocks noGrp="1"/>
          </p:cNvGraphicFramePr>
          <p:nvPr>
            <p:extLst>
              <p:ext uri="{D42A27DB-BD31-4B8C-83A1-F6EECF244321}">
                <p14:modId xmlns:p14="http://schemas.microsoft.com/office/powerpoint/2010/main" val="2160857282"/>
              </p:ext>
            </p:extLst>
          </p:nvPr>
        </p:nvGraphicFramePr>
        <p:xfrm>
          <a:off x="91234" y="755203"/>
          <a:ext cx="9391650" cy="6070600"/>
        </p:xfrm>
        <a:graphic>
          <a:graphicData uri="http://schemas.openxmlformats.org/drawingml/2006/table">
            <a:tbl>
              <a:tblPr firstRow="1" bandRow="1">
                <a:tableStyleId>{073A0DAA-6AF3-43AB-8588-CEC1D06C72B9}</a:tableStyleId>
              </a:tblPr>
              <a:tblGrid>
                <a:gridCol w="1333500">
                  <a:extLst>
                    <a:ext uri="{9D8B030D-6E8A-4147-A177-3AD203B41FA5}">
                      <a16:colId xmlns:a16="http://schemas.microsoft.com/office/drawing/2014/main" val="1485207866"/>
                    </a:ext>
                  </a:extLst>
                </a:gridCol>
                <a:gridCol w="500832">
                  <a:extLst>
                    <a:ext uri="{9D8B030D-6E8A-4147-A177-3AD203B41FA5}">
                      <a16:colId xmlns:a16="http://schemas.microsoft.com/office/drawing/2014/main" val="2208709599"/>
                    </a:ext>
                  </a:extLst>
                </a:gridCol>
                <a:gridCol w="4752307">
                  <a:extLst>
                    <a:ext uri="{9D8B030D-6E8A-4147-A177-3AD203B41FA5}">
                      <a16:colId xmlns:a16="http://schemas.microsoft.com/office/drawing/2014/main" val="3705607116"/>
                    </a:ext>
                  </a:extLst>
                </a:gridCol>
                <a:gridCol w="2805011">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被害の様相</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70840">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急傾斜地崩壊</a:t>
                      </a: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u="none" strike="noStrike" dirty="0">
                          <a:effectLst/>
                          <a:latin typeface="Meiryo UI" panose="020B0604030504040204" pitchFamily="50" charset="-128"/>
                          <a:ea typeface="Meiryo UI" panose="020B0604030504040204" pitchFamily="50" charset="-128"/>
                        </a:rPr>
                        <a:t>地震に伴う急傾斜地の崩壊により</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家屋の倒壊や土砂による生き埋め等が発生（</a:t>
                      </a: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能登半島地震など近年の災害）</a:t>
                      </a:r>
                      <a:endParaRPr lang="en-US" altLang="ja-JP" sz="1100" u="none" strike="noStrike" dirty="0">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斜面崩壊により道路や鉄道の寸断・崩壊による</a:t>
                      </a: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集落孤立</a:t>
                      </a:r>
                      <a:endParaRPr lang="en-US" altLang="ja-JP" sz="1100" b="1" i="0" u="none"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豪雨や梅雨期、台風シーズンは斜面が崩れやすく、地震発生時の崩壊による被害が増大</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土砂災害警戒区域外でも、後背地の崖の崩落、擁壁の崩壊する可能性</a:t>
                      </a:r>
                    </a:p>
                  </a:txBody>
                  <a:tcPr marL="72000" marR="72000" marT="0" marB="0" anchor="ctr">
                    <a:solidFill>
                      <a:schemeClr val="bg1">
                        <a:lumMod val="85000"/>
                      </a:schemeClr>
                    </a:solidFill>
                  </a:tcPr>
                </a:tc>
                <a:tc rowSpan="3">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土砂災害ハザードマップ等の確認</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危険地域からの住宅移転</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土砂災害対策の整備</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住宅移転事業の促進</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宅地造成地域等の規制</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土砂災害リスクの普及・啓発</a:t>
                      </a:r>
                    </a:p>
                  </a:txBody>
                  <a:tcPr marL="72000" marR="72000" marT="0" marB="0" anchor="ctr">
                    <a:solidFill>
                      <a:schemeClr val="bg1">
                        <a:lumMod val="85000"/>
                      </a:schemeClr>
                    </a:solidFill>
                  </a:tcPr>
                </a:tc>
                <a:extLst>
                  <a:ext uri="{0D108BD9-81ED-4DB2-BD59-A6C34878D82A}">
                    <a16:rowId xmlns:a16="http://schemas.microsoft.com/office/drawing/2014/main" val="3502297413"/>
                  </a:ext>
                </a:extLst>
              </a:tr>
              <a:tr h="267561">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河川閉塞による周辺地域の水没、決壊による洪水発生</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indent="-171450" algn="l" fontAlgn="ctr">
                        <a:buFont typeface="Wingdings" panose="05000000000000000000" pitchFamily="2" charset="2"/>
                        <a:buChar char="Ø"/>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1810468051"/>
                  </a:ext>
                </a:extLst>
              </a:tr>
              <a:tr h="262647">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数日後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余震等による更なる急傾斜地等の崩壊</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現場周辺の居住者は、一定期間移転</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河川閉塞による周辺地域の水没、決壊による洪水発生</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indent="-171450" algn="l" fontAlgn="ctr">
                        <a:buFont typeface="Wingdings" panose="05000000000000000000" pitchFamily="2" charset="2"/>
                        <a:buChar char="Ø"/>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1015193308"/>
                  </a:ext>
                </a:extLst>
              </a:tr>
              <a:tr h="26264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u="none" strike="noStrike" dirty="0">
                          <a:effectLst/>
                          <a:latin typeface="Meiryo UI" panose="020B0604030504040204" pitchFamily="50" charset="-128"/>
                          <a:ea typeface="Meiryo UI" panose="020B0604030504040204" pitchFamily="50" charset="-128"/>
                        </a:rPr>
                        <a:t>ブロック塀等の転倒</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u="none" strike="noStrike" dirty="0">
                          <a:effectLst/>
                          <a:latin typeface="Meiryo UI" panose="020B0604030504040204" pitchFamily="50" charset="-128"/>
                          <a:ea typeface="Meiryo UI" panose="020B0604030504040204" pitchFamily="50" charset="-128"/>
                        </a:rPr>
                        <a:t>住宅地にて</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老朽化、控壁がない、鉄筋が入っていない</a:t>
                      </a:r>
                      <a:r>
                        <a:rPr lang="ja-JP" altLang="en-US" sz="1100" u="none" strike="noStrike" dirty="0">
                          <a:effectLst/>
                          <a:latin typeface="Meiryo UI" panose="020B0604030504040204" pitchFamily="50" charset="-128"/>
                          <a:ea typeface="Meiryo UI" panose="020B0604030504040204" pitchFamily="50" charset="-128"/>
                        </a:rPr>
                        <a:t>ブロック塀や石塀等が転倒</a:t>
                      </a:r>
                      <a:endParaRPr lang="en-US" altLang="ja-JP" sz="1100" u="none" strike="noStrike" dirty="0">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過去の災害（大阪府北部地震）では、死傷者が発生</a:t>
                      </a:r>
                    </a:p>
                  </a:txBody>
                  <a:tcPr marL="72000" marR="72000" marT="0" marB="0" anchor="ctr">
                    <a:solidFill>
                      <a:schemeClr val="bg1">
                        <a:lumMod val="85000"/>
                      </a:schemeClr>
                    </a:solidFill>
                  </a:tcPr>
                </a:tc>
                <a:tc>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危険なブロック塀の点検・補強・撤去等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住民への普及・啓発、助成等</a:t>
                      </a:r>
                    </a:p>
                  </a:txBody>
                  <a:tcPr marL="72000" marR="72000" marT="0" marB="0" anchor="ctr">
                    <a:solidFill>
                      <a:schemeClr val="bg1">
                        <a:lumMod val="85000"/>
                      </a:schemeClr>
                    </a:solidFill>
                  </a:tcPr>
                </a:tc>
                <a:extLst>
                  <a:ext uri="{0D108BD9-81ED-4DB2-BD59-A6C34878D82A}">
                    <a16:rowId xmlns:a16="http://schemas.microsoft.com/office/drawing/2014/main" val="494661308"/>
                  </a:ext>
                </a:extLst>
              </a:tr>
              <a:tr h="26264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屋内収容物の移動</a:t>
                      </a: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u="none" strike="noStrike" dirty="0">
                          <a:effectLst/>
                          <a:latin typeface="Meiryo UI" panose="020B0604030504040204" pitchFamily="50" charset="-128"/>
                          <a:ea typeface="Meiryo UI" panose="020B0604030504040204" pitchFamily="50" charset="-128"/>
                        </a:rPr>
                        <a:t>屋内の</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固定していない家具の転倒やキャスター付きの備品の滑りによる衝突が発生。</a:t>
                      </a:r>
                      <a:endParaRPr lang="en-US" altLang="ja-JP" sz="1100" u="none" strike="noStrike" dirty="0">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高層ビルの上層階では、揺れが大きくなり、さらに被害が大きくなる可能性がある</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ストーブ等の火気器具の転倒や可燃物との接触によって出火につながる</a:t>
                      </a:r>
                    </a:p>
                  </a:txBody>
                  <a:tcPr marL="72000" marR="72000" marT="0" marB="0" anchor="ctr">
                    <a:solidFill>
                      <a:schemeClr val="bg1">
                        <a:lumMod val="85000"/>
                      </a:schemeClr>
                    </a:solidFill>
                  </a:tcPr>
                </a:tc>
                <a:tc>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家具等の固定</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防災教育の徹底</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家具固定、取付設置等への助成</a:t>
                      </a:r>
                    </a:p>
                  </a:txBody>
                  <a:tcPr marL="72000" marR="72000" marT="0" marB="0" anchor="ctr">
                    <a:solidFill>
                      <a:schemeClr val="bg1">
                        <a:lumMod val="85000"/>
                      </a:schemeClr>
                    </a:solidFill>
                  </a:tcPr>
                </a:tc>
                <a:extLst>
                  <a:ext uri="{0D108BD9-81ED-4DB2-BD59-A6C34878D82A}">
                    <a16:rowId xmlns:a16="http://schemas.microsoft.com/office/drawing/2014/main" val="3709037658"/>
                  </a:ext>
                </a:extLst>
              </a:tr>
              <a:tr h="262647">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屋内落下物</a:t>
                      </a: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u="none" strike="noStrike" dirty="0">
                          <a:effectLst/>
                          <a:latin typeface="Meiryo UI" panose="020B0604030504040204" pitchFamily="50" charset="-128"/>
                          <a:ea typeface="Meiryo UI" panose="020B0604030504040204" pitchFamily="50" charset="-128"/>
                        </a:rPr>
                        <a:t>窓ガラス等の飛散、電子レンジや家電機器の落下や転倒などにより、負傷者が発生</a:t>
                      </a:r>
                      <a:endParaRPr lang="en-US" altLang="ja-JP" sz="11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u="none" strike="noStrike" dirty="0">
                          <a:effectLst/>
                          <a:latin typeface="Meiryo UI" panose="020B0604030504040204" pitchFamily="50" charset="-128"/>
                          <a:ea typeface="Meiryo UI" panose="020B0604030504040204" pitchFamily="50" charset="-128"/>
                        </a:rPr>
                        <a:t>体育館や屋内プール、集会場等で、</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吊り天井等が落下</a:t>
                      </a:r>
                      <a:r>
                        <a:rPr lang="ja-JP" altLang="en-US" sz="1100" u="none" strike="noStrike" dirty="0">
                          <a:effectLst/>
                          <a:latin typeface="Meiryo UI" panose="020B0604030504040204" pitchFamily="50" charset="-128"/>
                          <a:ea typeface="Meiryo UI" panose="020B0604030504040204" pitchFamily="50" charset="-128"/>
                        </a:rPr>
                        <a:t>し下敷きとなり死傷</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家電製品等の固定</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ガラス飛散防止対策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防災</a:t>
                      </a:r>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教育</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の徹底</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天井、外装材等の脱落防止対策</a:t>
                      </a:r>
                    </a:p>
                  </a:txBody>
                  <a:tcPr marL="72000" marR="72000" marT="0" marB="0" anchor="ctr">
                    <a:solidFill>
                      <a:schemeClr val="bg1">
                        <a:lumMod val="85000"/>
                      </a:schemeClr>
                    </a:solidFill>
                  </a:tcPr>
                </a:tc>
                <a:extLst>
                  <a:ext uri="{0D108BD9-81ED-4DB2-BD59-A6C34878D82A}">
                    <a16:rowId xmlns:a16="http://schemas.microsoft.com/office/drawing/2014/main" val="2794736743"/>
                  </a:ext>
                </a:extLst>
              </a:tr>
              <a:tr h="26264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u="none" strike="noStrike" dirty="0">
                          <a:effectLst/>
                          <a:latin typeface="Meiryo UI" panose="020B0604030504040204" pitchFamily="50" charset="-128"/>
                          <a:ea typeface="Meiryo UI" panose="020B0604030504040204" pitchFamily="50" charset="-128"/>
                        </a:rPr>
                        <a:t>自動販売機の転倒</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固定されていない一部の自動販売機が転倒</a:t>
                      </a:r>
                      <a:endParaRPr lang="en-US" altLang="ja-JP" sz="1100" b="1" u="none" strike="noStrike" dirty="0">
                        <a:solidFill>
                          <a:srgbClr val="FF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繁華街や通学路など多くの人が通行する箇所・時間帯で発生した場合、被害が拡大</a:t>
                      </a:r>
                    </a:p>
                  </a:txBody>
                  <a:tcPr marL="72000" marR="72000" marT="0" marB="0" anchor="ctr">
                    <a:solidFill>
                      <a:schemeClr val="bg1">
                        <a:lumMod val="85000"/>
                      </a:schemeClr>
                    </a:solidFill>
                  </a:tcPr>
                </a:tc>
                <a:tc>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事業者</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自動販売機の固定、点検等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事業者への指導等</a:t>
                      </a:r>
                    </a:p>
                  </a:txBody>
                  <a:tcPr marL="72000" marR="72000" marT="0" marB="0" anchor="ctr">
                    <a:solidFill>
                      <a:schemeClr val="bg1">
                        <a:lumMod val="85000"/>
                      </a:schemeClr>
                    </a:solidFill>
                  </a:tcPr>
                </a:tc>
                <a:extLst>
                  <a:ext uri="{0D108BD9-81ED-4DB2-BD59-A6C34878D82A}">
                    <a16:rowId xmlns:a16="http://schemas.microsoft.com/office/drawing/2014/main" val="220018973"/>
                  </a:ext>
                </a:extLst>
              </a:tr>
              <a:tr h="26264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u="none" strike="noStrike" dirty="0">
                          <a:effectLst/>
                          <a:latin typeface="Meiryo UI" panose="020B0604030504040204" pitchFamily="50" charset="-128"/>
                          <a:ea typeface="Meiryo UI" panose="020B0604030504040204" pitchFamily="50" charset="-128"/>
                        </a:rPr>
                        <a:t>屋外落下物の発生</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雑居ビル等が多い繁華街や、看板等が多くある商店街等を中心に、</a:t>
                      </a: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落下防止対策がなされていない看板</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、窓ガラスや外壁パネルやコンクリート片が落下</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建築物等の工事現場において、足場の転倒や落下等が発生</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事業者</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落下防止対策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事業者への指導等</a:t>
                      </a:r>
                    </a:p>
                  </a:txBody>
                  <a:tcPr marL="72000" marR="72000" marT="0" marB="0" anchor="ctr">
                    <a:solidFill>
                      <a:schemeClr val="bg1">
                        <a:lumMod val="85000"/>
                      </a:schemeClr>
                    </a:solidFill>
                  </a:tcPr>
                </a:tc>
                <a:extLst>
                  <a:ext uri="{0D108BD9-81ED-4DB2-BD59-A6C34878D82A}">
                    <a16:rowId xmlns:a16="http://schemas.microsoft.com/office/drawing/2014/main" val="2316959239"/>
                  </a:ext>
                </a:extLst>
              </a:tr>
            </a:tbl>
          </a:graphicData>
        </a:graphic>
      </p:graphicFrame>
      <p:sp>
        <p:nvSpPr>
          <p:cNvPr id="3" name="正方形/長方形 2">
            <a:extLst>
              <a:ext uri="{FF2B5EF4-FFF2-40B4-BE49-F238E27FC236}">
                <a16:creationId xmlns:a16="http://schemas.microsoft.com/office/drawing/2014/main" id="{A79E1096-EE68-0C60-5D58-7C59AACC21E8}"/>
              </a:ext>
            </a:extLst>
          </p:cNvPr>
          <p:cNvSpPr/>
          <p:nvPr/>
        </p:nvSpPr>
        <p:spPr>
          <a:xfrm>
            <a:off x="91234" y="386100"/>
            <a:ext cx="8765895"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揺れ</a:t>
            </a:r>
          </a:p>
        </p:txBody>
      </p:sp>
    </p:spTree>
    <p:extLst>
      <p:ext uri="{BB962C8B-B14F-4D97-AF65-F5344CB8AC3E}">
        <p14:creationId xmlns:p14="http://schemas.microsoft.com/office/powerpoint/2010/main" val="3942908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9728" y="-14010"/>
            <a:ext cx="9915728"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被害の様相（時系列）骨子作成</a:t>
            </a:r>
          </a:p>
        </p:txBody>
      </p:sp>
      <p:sp>
        <p:nvSpPr>
          <p:cNvPr id="8" name="スライド番号プレースホルダ 5">
            <a:extLst>
              <a:ext uri="{FF2B5EF4-FFF2-40B4-BE49-F238E27FC236}">
                <a16:creationId xmlns:a16="http://schemas.microsoft.com/office/drawing/2014/main" id="{1FC8F453-C7CB-4FEB-A049-643DE619B239}"/>
              </a:ext>
            </a:extLst>
          </p:cNvPr>
          <p:cNvSpPr txBox="1">
            <a:spLocks noGrp="1"/>
          </p:cNvSpPr>
          <p:nvPr/>
        </p:nvSpPr>
        <p:spPr bwMode="auto">
          <a:xfrm>
            <a:off x="9430273"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23</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1" name="表 10">
            <a:extLst>
              <a:ext uri="{FF2B5EF4-FFF2-40B4-BE49-F238E27FC236}">
                <a16:creationId xmlns:a16="http://schemas.microsoft.com/office/drawing/2014/main" id="{92C3FA20-29F9-4055-817A-599AEC1CCEF1}"/>
              </a:ext>
            </a:extLst>
          </p:cNvPr>
          <p:cNvGraphicFramePr>
            <a:graphicFrameLocks noGrp="1"/>
          </p:cNvGraphicFramePr>
          <p:nvPr>
            <p:extLst>
              <p:ext uri="{D42A27DB-BD31-4B8C-83A1-F6EECF244321}">
                <p14:modId xmlns:p14="http://schemas.microsoft.com/office/powerpoint/2010/main" val="2075118975"/>
              </p:ext>
            </p:extLst>
          </p:nvPr>
        </p:nvGraphicFramePr>
        <p:xfrm>
          <a:off x="377987" y="1003736"/>
          <a:ext cx="8866301" cy="2753360"/>
        </p:xfrm>
        <a:graphic>
          <a:graphicData uri="http://schemas.openxmlformats.org/drawingml/2006/table">
            <a:tbl>
              <a:tblPr firstRow="1" bandRow="1">
                <a:tableStyleId>{073A0DAA-6AF3-43AB-8588-CEC1D06C72B9}</a:tableStyleId>
              </a:tblPr>
              <a:tblGrid>
                <a:gridCol w="1110835">
                  <a:extLst>
                    <a:ext uri="{9D8B030D-6E8A-4147-A177-3AD203B41FA5}">
                      <a16:colId xmlns:a16="http://schemas.microsoft.com/office/drawing/2014/main" val="1485207866"/>
                    </a:ext>
                  </a:extLst>
                </a:gridCol>
                <a:gridCol w="620888">
                  <a:extLst>
                    <a:ext uri="{9D8B030D-6E8A-4147-A177-3AD203B41FA5}">
                      <a16:colId xmlns:a16="http://schemas.microsoft.com/office/drawing/2014/main" val="2208709599"/>
                    </a:ext>
                  </a:extLst>
                </a:gridCol>
                <a:gridCol w="4368800">
                  <a:extLst>
                    <a:ext uri="{9D8B030D-6E8A-4147-A177-3AD203B41FA5}">
                      <a16:colId xmlns:a16="http://schemas.microsoft.com/office/drawing/2014/main" val="3705607116"/>
                    </a:ext>
                  </a:extLst>
                </a:gridCol>
                <a:gridCol w="2765778">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被害の様相</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70840">
                <a:tc rowSpan="4">
                  <a:txBody>
                    <a:bodyPr/>
                    <a:lstStyle/>
                    <a:p>
                      <a:pPr algn="l" fontAlgn="ctr"/>
                      <a:r>
                        <a:rPr lang="ja-JP" altLang="en-US" sz="1100" b="1" u="none" strike="noStrike" dirty="0">
                          <a:effectLst/>
                          <a:latin typeface="Meiryo UI" panose="020B0604030504040204" pitchFamily="50" charset="-128"/>
                          <a:ea typeface="Meiryo UI" panose="020B0604030504040204" pitchFamily="50" charset="-128"/>
                        </a:rPr>
                        <a:t>津波</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南海トラフ地震では、</a:t>
                      </a: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繰り返し津波が到達し、沿岸部では、津波により壊滅的な被害となる</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水門や防潮堤などの土木施設が正常に稼働しない場合は、</a:t>
                      </a: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都心部にも津波が押し寄せる</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大阪府の津波到達には</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60</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分以上あるため、早期避難できれば、死者数は大幅に減少する</a:t>
                      </a:r>
                      <a:endParaRPr lang="en-US" altLang="ja-JP" sz="11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夏季に地震が発生した場合、</a:t>
                      </a: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海水浴客が</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に津波に巻き込まれる</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4">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津波ハザードマップの確認（避難路、津波避難ビル等）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高台地域等への移転</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水門・防潮堤等の地震・津波対策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津波リスクの普及・啓発</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津波避難計画の作成・見直し</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2999477431"/>
                  </a:ext>
                </a:extLst>
              </a:tr>
              <a:tr h="370840">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半日後</a:t>
                      </a: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津波警報・注意報が長時間になり、</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津波警報発令中に自宅へ戻り、第２波以降の津波に巻き込まれて被災する可能性がある。</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津波警報・注意報解除されず、救助活動等に遅れが生じる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endParaRPr kumimoji="1" lang="ja-JP" altLang="en-US"/>
                    </a:p>
                  </a:txBody>
                  <a:tcPr/>
                </a:tc>
                <a:extLst>
                  <a:ext uri="{0D108BD9-81ED-4DB2-BD59-A6C34878D82A}">
                    <a16:rowId xmlns:a16="http://schemas.microsoft.com/office/drawing/2014/main" val="3277044557"/>
                  </a:ext>
                </a:extLst>
              </a:tr>
              <a:tr h="37084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津波警報・注意報の継続により、沿岸部での生活や救出活動の制限</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indent="-171450" algn="l" fontAlgn="ctr">
                        <a:buFont typeface="Wingdings" panose="05000000000000000000" pitchFamily="2" charset="2"/>
                        <a:buChar char="Ø"/>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3740219586"/>
                  </a:ext>
                </a:extLst>
              </a:tr>
              <a:tr h="164448">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数日後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マンパワーや輸送手段の不足のため、道路啓開や救出活動・応急復旧活動が難航</a:t>
                      </a:r>
                    </a:p>
                  </a:txBody>
                  <a:tcPr marL="72000" marR="72000" marT="0" marB="0" anchor="ctr">
                    <a:solidFill>
                      <a:schemeClr val="bg1">
                        <a:lumMod val="85000"/>
                      </a:schemeClr>
                    </a:solidFill>
                  </a:tcPr>
                </a:tc>
                <a:tc vMerge="1">
                  <a:txBody>
                    <a:bodyPr/>
                    <a:lstStyle/>
                    <a:p>
                      <a:pPr marL="171450" indent="-171450" algn="l" fontAlgn="ctr">
                        <a:buFont typeface="Wingdings" panose="05000000000000000000" pitchFamily="2" charset="2"/>
                        <a:buChar char="Ø"/>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1984689978"/>
                  </a:ext>
                </a:extLst>
              </a:tr>
            </a:tbl>
          </a:graphicData>
        </a:graphic>
      </p:graphicFrame>
      <p:sp>
        <p:nvSpPr>
          <p:cNvPr id="3" name="正方形/長方形 2">
            <a:extLst>
              <a:ext uri="{FF2B5EF4-FFF2-40B4-BE49-F238E27FC236}">
                <a16:creationId xmlns:a16="http://schemas.microsoft.com/office/drawing/2014/main" id="{A79E1096-EE68-0C60-5D58-7C59AACC21E8}"/>
              </a:ext>
            </a:extLst>
          </p:cNvPr>
          <p:cNvSpPr/>
          <p:nvPr/>
        </p:nvSpPr>
        <p:spPr>
          <a:xfrm>
            <a:off x="91234" y="575535"/>
            <a:ext cx="8765895"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津波</a:t>
            </a:r>
          </a:p>
        </p:txBody>
      </p:sp>
    </p:spTree>
    <p:extLst>
      <p:ext uri="{BB962C8B-B14F-4D97-AF65-F5344CB8AC3E}">
        <p14:creationId xmlns:p14="http://schemas.microsoft.com/office/powerpoint/2010/main" val="4065587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6FEA3-C50F-94B1-52DE-C12B106CCD54}"/>
            </a:ext>
          </a:extLst>
        </p:cNvPr>
        <p:cNvGrpSpPr/>
        <p:nvPr/>
      </p:nvGrpSpPr>
      <p:grpSpPr>
        <a:xfrm>
          <a:off x="0" y="0"/>
          <a:ext cx="0" cy="0"/>
          <a:chOff x="0" y="0"/>
          <a:chExt cx="0" cy="0"/>
        </a:xfrm>
      </p:grpSpPr>
      <p:sp>
        <p:nvSpPr>
          <p:cNvPr id="28" name="Rectangle 2">
            <a:extLst>
              <a:ext uri="{FF2B5EF4-FFF2-40B4-BE49-F238E27FC236}">
                <a16:creationId xmlns:a16="http://schemas.microsoft.com/office/drawing/2014/main" id="{F4BA6202-27CC-22F1-2290-1B4AC3FD7065}"/>
              </a:ext>
            </a:extLst>
          </p:cNvPr>
          <p:cNvSpPr>
            <a:spLocks noChangeArrowheads="1"/>
          </p:cNvSpPr>
          <p:nvPr/>
        </p:nvSpPr>
        <p:spPr bwMode="auto">
          <a:xfrm>
            <a:off x="-9728" y="-14010"/>
            <a:ext cx="9915728"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被害の様相（時系列）骨子作成</a:t>
            </a:r>
          </a:p>
        </p:txBody>
      </p:sp>
      <p:sp>
        <p:nvSpPr>
          <p:cNvPr id="8" name="スライド番号プレースホルダ 5">
            <a:extLst>
              <a:ext uri="{FF2B5EF4-FFF2-40B4-BE49-F238E27FC236}">
                <a16:creationId xmlns:a16="http://schemas.microsoft.com/office/drawing/2014/main" id="{979927AF-B023-06E8-951C-779267763623}"/>
              </a:ext>
            </a:extLst>
          </p:cNvPr>
          <p:cNvSpPr txBox="1">
            <a:spLocks noGrp="1"/>
          </p:cNvSpPr>
          <p:nvPr/>
        </p:nvSpPr>
        <p:spPr bwMode="auto">
          <a:xfrm>
            <a:off x="9430273"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24</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1" name="表 10">
            <a:extLst>
              <a:ext uri="{FF2B5EF4-FFF2-40B4-BE49-F238E27FC236}">
                <a16:creationId xmlns:a16="http://schemas.microsoft.com/office/drawing/2014/main" id="{4C074068-AE46-5E26-8495-5AAC67115305}"/>
              </a:ext>
            </a:extLst>
          </p:cNvPr>
          <p:cNvGraphicFramePr>
            <a:graphicFrameLocks noGrp="1"/>
          </p:cNvGraphicFramePr>
          <p:nvPr>
            <p:extLst>
              <p:ext uri="{D42A27DB-BD31-4B8C-83A1-F6EECF244321}">
                <p14:modId xmlns:p14="http://schemas.microsoft.com/office/powerpoint/2010/main" val="4043921054"/>
              </p:ext>
            </p:extLst>
          </p:nvPr>
        </p:nvGraphicFramePr>
        <p:xfrm>
          <a:off x="292822" y="1278325"/>
          <a:ext cx="8866301" cy="3628390"/>
        </p:xfrm>
        <a:graphic>
          <a:graphicData uri="http://schemas.openxmlformats.org/drawingml/2006/table">
            <a:tbl>
              <a:tblPr firstRow="1" bandRow="1">
                <a:tableStyleId>{073A0DAA-6AF3-43AB-8588-CEC1D06C72B9}</a:tableStyleId>
              </a:tblPr>
              <a:tblGrid>
                <a:gridCol w="1110835">
                  <a:extLst>
                    <a:ext uri="{9D8B030D-6E8A-4147-A177-3AD203B41FA5}">
                      <a16:colId xmlns:a16="http://schemas.microsoft.com/office/drawing/2014/main" val="1485207866"/>
                    </a:ext>
                  </a:extLst>
                </a:gridCol>
                <a:gridCol w="620888">
                  <a:extLst>
                    <a:ext uri="{9D8B030D-6E8A-4147-A177-3AD203B41FA5}">
                      <a16:colId xmlns:a16="http://schemas.microsoft.com/office/drawing/2014/main" val="2208709599"/>
                    </a:ext>
                  </a:extLst>
                </a:gridCol>
                <a:gridCol w="4368800">
                  <a:extLst>
                    <a:ext uri="{9D8B030D-6E8A-4147-A177-3AD203B41FA5}">
                      <a16:colId xmlns:a16="http://schemas.microsoft.com/office/drawing/2014/main" val="3705607116"/>
                    </a:ext>
                  </a:extLst>
                </a:gridCol>
                <a:gridCol w="2765778">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被害の様相</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779979">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u="none" strike="noStrike" dirty="0">
                          <a:effectLst/>
                          <a:latin typeface="Meiryo UI" panose="020B0604030504040204" pitchFamily="50" charset="-128"/>
                          <a:ea typeface="Meiryo UI" panose="020B0604030504040204" pitchFamily="50" charset="-128"/>
                        </a:rPr>
                        <a:t>地震火災</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0" u="none" strike="noStrike" dirty="0">
                          <a:solidFill>
                            <a:schemeClr val="tx1"/>
                          </a:solidFill>
                          <a:effectLst/>
                          <a:latin typeface="Meiryo UI" panose="020B0604030504040204" pitchFamily="50" charset="-128"/>
                          <a:ea typeface="Meiryo UI" panose="020B0604030504040204" pitchFamily="50" charset="-128"/>
                        </a:rPr>
                        <a:t>木造密集市街地などを中心に、</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同時多発火災が発生</a:t>
                      </a:r>
                      <a:endParaRPr lang="en-US" altLang="ja-JP" sz="1100" b="1" u="none" strike="noStrike" dirty="0">
                        <a:solidFill>
                          <a:srgbClr val="FF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u="none" strike="noStrike" dirty="0">
                          <a:effectLst/>
                          <a:latin typeface="Meiryo UI" panose="020B0604030504040204" pitchFamily="50" charset="-128"/>
                          <a:ea typeface="Meiryo UI" panose="020B0604030504040204" pitchFamily="50" charset="-128"/>
                        </a:rPr>
                        <a:t>消防力が不足し、延焼火災</a:t>
                      </a:r>
                      <a:endParaRPr lang="en-US" altLang="ja-JP" sz="1100" u="none" strike="noStrike" dirty="0">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火災旋風が発生</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する可能性</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歴史的な街並みや指定文化財等の建造物の焼失</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出火家屋からの</a:t>
                      </a: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逃げ遅れ</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、倒壊し延焼被害を受けた家屋内での</a:t>
                      </a: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閉じ込め</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、延焼拡大時の屋外での</a:t>
                      </a: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逃げまどい</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により、死者が発生</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集合住宅や高層ビル、地下街等では、</a:t>
                      </a: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煙に巻かれて</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死傷</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調理時間帯や強風時では、被害が拡大</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3">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感震ブレーカーの設置</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消火資機材等の準備、消火訓練参加</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不燃化対策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自主防災組織の強化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木造密集市街地の解消</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延焼遮断帯等の整備</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消防力の充実強化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住民への火災予防等の普及・啓発</a:t>
                      </a:r>
                    </a:p>
                  </a:txBody>
                  <a:tcPr marL="72000" marR="72000" marT="0" marB="0" anchor="ctr">
                    <a:solidFill>
                      <a:schemeClr val="bg1">
                        <a:lumMod val="85000"/>
                      </a:schemeClr>
                    </a:solidFill>
                  </a:tcPr>
                </a:tc>
                <a:extLst>
                  <a:ext uri="{0D108BD9-81ED-4DB2-BD59-A6C34878D82A}">
                    <a16:rowId xmlns:a16="http://schemas.microsoft.com/office/drawing/2014/main" val="3334180832"/>
                  </a:ext>
                </a:extLst>
              </a:tr>
              <a:tr h="407670">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u="none" strike="noStrike" dirty="0">
                          <a:effectLst/>
                          <a:latin typeface="Meiryo UI" panose="020B0604030504040204" pitchFamily="50" charset="-128"/>
                          <a:ea typeface="Meiryo UI" panose="020B0604030504040204" pitchFamily="50" charset="-128"/>
                        </a:rPr>
                        <a:t>大規模な火災により多くの住宅が焼失</a:t>
                      </a:r>
                      <a:endParaRPr lang="en-US" altLang="ja-JP" sz="1100" u="none" strike="noStrike" dirty="0">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鎮火するまでの間、避難場所に留まらざるを得ない状況</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endParaRPr dirty="0"/>
                    </a:p>
                  </a:txBody>
                  <a:tcPr marL="72000" marR="72000" marT="0" marB="0" anchor="ctr"/>
                </a:tc>
                <a:extLst>
                  <a:ext uri="{0D108BD9-81ED-4DB2-BD59-A6C34878D82A}">
                    <a16:rowId xmlns:a16="http://schemas.microsoft.com/office/drawing/2014/main" val="2216622322"/>
                  </a:ext>
                </a:extLst>
              </a:tr>
              <a:tr h="0">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数日後</a:t>
                      </a: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復電による通電火災</a:t>
                      </a:r>
                    </a:p>
                  </a:txBody>
                  <a:tcPr marL="72000" marR="72000" marT="0" marB="0" anchor="ctr">
                    <a:solidFill>
                      <a:schemeClr val="bg1">
                        <a:lumMod val="85000"/>
                      </a:schemeClr>
                    </a:solidFill>
                  </a:tcPr>
                </a:tc>
                <a:tc vMerge="1">
                  <a:txBody>
                    <a:bodyPr/>
                    <a:lstStyle/>
                    <a:p>
                      <a:endParaRPr kumimoji="1" lang="ja-JP" altLang="en-US"/>
                    </a:p>
                  </a:txBody>
                  <a:tcPr/>
                </a:tc>
                <a:extLst>
                  <a:ext uri="{0D108BD9-81ED-4DB2-BD59-A6C34878D82A}">
                    <a16:rowId xmlns:a16="http://schemas.microsoft.com/office/drawing/2014/main" val="3232884783"/>
                  </a:ext>
                </a:extLst>
              </a:tr>
              <a:tr h="600635">
                <a:tc rowSpan="2">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津波火災</a:t>
                      </a: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津波により漂流するがれきからの出火</a:t>
                      </a:r>
                      <a:r>
                        <a:rPr lang="ja-JP" altLang="en-US" sz="1100" b="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浸水による車両等からの出火</a:t>
                      </a:r>
                      <a:r>
                        <a:rPr lang="ja-JP" altLang="en-US" sz="1100" b="0" u="none" strike="noStrike" dirty="0">
                          <a:solidFill>
                            <a:schemeClr val="tx1"/>
                          </a:solidFill>
                          <a:effectLst/>
                          <a:latin typeface="Meiryo UI" panose="020B0604030504040204" pitchFamily="50" charset="-128"/>
                          <a:ea typeface="Meiryo UI" panose="020B0604030504040204" pitchFamily="50" charset="-128"/>
                        </a:rPr>
                        <a:t>によって津波火災が発生</a:t>
                      </a:r>
                      <a:endParaRPr lang="en-US" altLang="ja-JP" sz="11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u="none" strike="noStrike" dirty="0">
                          <a:effectLst/>
                          <a:latin typeface="Meiryo UI" panose="020B0604030504040204" pitchFamily="50" charset="-128"/>
                          <a:ea typeface="Meiryo UI" panose="020B0604030504040204" pitchFamily="50" charset="-128"/>
                        </a:rPr>
                        <a:t>流出した屋外タンクからのオイル、ガスボンベや、がれきなどの可燃物が燃えたまま津波に乗って漂流し、延焼が拡大</a:t>
                      </a:r>
                      <a:endParaRPr lang="en-US" altLang="ja-JP" sz="11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u="none" strike="noStrike" dirty="0">
                          <a:effectLst/>
                          <a:latin typeface="Meiryo UI" panose="020B0604030504040204" pitchFamily="50" charset="-128"/>
                          <a:ea typeface="Meiryo UI" panose="020B0604030504040204" pitchFamily="50" charset="-128"/>
                        </a:rPr>
                        <a:t>海上油面火災が形成され、燃えた船舶が延焼拡大を更に助長</a:t>
                      </a:r>
                      <a:endParaRPr lang="en-US" altLang="ja-JP" sz="1100" u="none" strike="noStrike" dirty="0">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2">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プロパンガスボンベの固定</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消防力の充実強化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3885240884"/>
                  </a:ext>
                </a:extLst>
              </a:tr>
              <a:tr h="27589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以降</a:t>
                      </a: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火のついたがれきから周辺のがれきへ燃え広がる可能性</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がれきなどが障害となって消火ができず、延焼が拡大</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高台の避難場所まで延焼火災に発展する可能性</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indent="-171450" algn="l" fontAlgn="ctr">
                        <a:buFont typeface="Wingdings" panose="05000000000000000000" pitchFamily="2" charset="2"/>
                        <a:buChar char="Ø"/>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1131823406"/>
                  </a:ext>
                </a:extLst>
              </a:tr>
            </a:tbl>
          </a:graphicData>
        </a:graphic>
      </p:graphicFrame>
      <p:sp>
        <p:nvSpPr>
          <p:cNvPr id="3" name="正方形/長方形 2">
            <a:extLst>
              <a:ext uri="{FF2B5EF4-FFF2-40B4-BE49-F238E27FC236}">
                <a16:creationId xmlns:a16="http://schemas.microsoft.com/office/drawing/2014/main" id="{BAA3E32D-1357-7A6B-9553-5DC0C525F4C5}"/>
              </a:ext>
            </a:extLst>
          </p:cNvPr>
          <p:cNvSpPr/>
          <p:nvPr/>
        </p:nvSpPr>
        <p:spPr>
          <a:xfrm>
            <a:off x="91234" y="575535"/>
            <a:ext cx="8765895"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火災</a:t>
            </a:r>
          </a:p>
        </p:txBody>
      </p:sp>
    </p:spTree>
    <p:extLst>
      <p:ext uri="{BB962C8B-B14F-4D97-AF65-F5344CB8AC3E}">
        <p14:creationId xmlns:p14="http://schemas.microsoft.com/office/powerpoint/2010/main" val="1314812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82B66-A37D-E4DD-5366-E1BD266BC505}"/>
            </a:ext>
          </a:extLst>
        </p:cNvPr>
        <p:cNvGrpSpPr/>
        <p:nvPr/>
      </p:nvGrpSpPr>
      <p:grpSpPr>
        <a:xfrm>
          <a:off x="0" y="0"/>
          <a:ext cx="0" cy="0"/>
          <a:chOff x="0" y="0"/>
          <a:chExt cx="0" cy="0"/>
        </a:xfrm>
      </p:grpSpPr>
      <p:sp>
        <p:nvSpPr>
          <p:cNvPr id="28" name="Rectangle 2">
            <a:extLst>
              <a:ext uri="{FF2B5EF4-FFF2-40B4-BE49-F238E27FC236}">
                <a16:creationId xmlns:a16="http://schemas.microsoft.com/office/drawing/2014/main" id="{873B2F79-ABA2-1C89-E84F-FC20B79E37D5}"/>
              </a:ext>
            </a:extLst>
          </p:cNvPr>
          <p:cNvSpPr>
            <a:spLocks noChangeArrowheads="1"/>
          </p:cNvSpPr>
          <p:nvPr/>
        </p:nvSpPr>
        <p:spPr bwMode="auto">
          <a:xfrm>
            <a:off x="-9728" y="-14010"/>
            <a:ext cx="9915728"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被害の様相（時系列）骨子作成</a:t>
            </a:r>
          </a:p>
        </p:txBody>
      </p:sp>
      <p:sp>
        <p:nvSpPr>
          <p:cNvPr id="8" name="スライド番号プレースホルダ 5">
            <a:extLst>
              <a:ext uri="{FF2B5EF4-FFF2-40B4-BE49-F238E27FC236}">
                <a16:creationId xmlns:a16="http://schemas.microsoft.com/office/drawing/2014/main" id="{1E4016D3-B67B-11FE-C825-6C4D8BD156BD}"/>
              </a:ext>
            </a:extLst>
          </p:cNvPr>
          <p:cNvSpPr txBox="1">
            <a:spLocks noGrp="1"/>
          </p:cNvSpPr>
          <p:nvPr/>
        </p:nvSpPr>
        <p:spPr bwMode="auto">
          <a:xfrm>
            <a:off x="9430273"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25</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1" name="表 10">
            <a:extLst>
              <a:ext uri="{FF2B5EF4-FFF2-40B4-BE49-F238E27FC236}">
                <a16:creationId xmlns:a16="http://schemas.microsoft.com/office/drawing/2014/main" id="{F1FC532A-FCAF-FC27-6630-A91218BD1228}"/>
              </a:ext>
            </a:extLst>
          </p:cNvPr>
          <p:cNvGraphicFramePr>
            <a:graphicFrameLocks noGrp="1"/>
          </p:cNvGraphicFramePr>
          <p:nvPr>
            <p:extLst>
              <p:ext uri="{D42A27DB-BD31-4B8C-83A1-F6EECF244321}">
                <p14:modId xmlns:p14="http://schemas.microsoft.com/office/powerpoint/2010/main" val="4248867533"/>
              </p:ext>
            </p:extLst>
          </p:nvPr>
        </p:nvGraphicFramePr>
        <p:xfrm>
          <a:off x="377987" y="1003736"/>
          <a:ext cx="8866301" cy="4168003"/>
        </p:xfrm>
        <a:graphic>
          <a:graphicData uri="http://schemas.openxmlformats.org/drawingml/2006/table">
            <a:tbl>
              <a:tblPr firstRow="1" bandRow="1">
                <a:tableStyleId>{073A0DAA-6AF3-43AB-8588-CEC1D06C72B9}</a:tableStyleId>
              </a:tblPr>
              <a:tblGrid>
                <a:gridCol w="1110835">
                  <a:extLst>
                    <a:ext uri="{9D8B030D-6E8A-4147-A177-3AD203B41FA5}">
                      <a16:colId xmlns:a16="http://schemas.microsoft.com/office/drawing/2014/main" val="1485207866"/>
                    </a:ext>
                  </a:extLst>
                </a:gridCol>
                <a:gridCol w="620888">
                  <a:extLst>
                    <a:ext uri="{9D8B030D-6E8A-4147-A177-3AD203B41FA5}">
                      <a16:colId xmlns:a16="http://schemas.microsoft.com/office/drawing/2014/main" val="2208709599"/>
                    </a:ext>
                  </a:extLst>
                </a:gridCol>
                <a:gridCol w="4368800">
                  <a:extLst>
                    <a:ext uri="{9D8B030D-6E8A-4147-A177-3AD203B41FA5}">
                      <a16:colId xmlns:a16="http://schemas.microsoft.com/office/drawing/2014/main" val="3705607116"/>
                    </a:ext>
                  </a:extLst>
                </a:gridCol>
                <a:gridCol w="2765778">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被害の様相</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上水道</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管路、浄水場等の被災や運転停止</a:t>
                      </a:r>
                      <a:r>
                        <a:rPr lang="ja-JP" altLang="en-US" sz="1100" u="none" strike="noStrike" dirty="0">
                          <a:effectLst/>
                          <a:latin typeface="Meiryo UI" panose="020B0604030504040204" pitchFamily="50" charset="-128"/>
                          <a:ea typeface="Meiryo UI" panose="020B0604030504040204" pitchFamily="50" charset="-128"/>
                        </a:rPr>
                        <a:t>により、</a:t>
                      </a:r>
                      <a:r>
                        <a:rPr lang="ja-JP" altLang="en-US" sz="1100" b="0" u="none" strike="noStrike" dirty="0">
                          <a:solidFill>
                            <a:schemeClr val="tx1"/>
                          </a:solidFill>
                          <a:effectLst/>
                          <a:latin typeface="Meiryo UI" panose="020B0604030504040204" pitchFamily="50" charset="-128"/>
                          <a:ea typeface="Meiryo UI" panose="020B0604030504040204" pitchFamily="50" charset="-128"/>
                        </a:rPr>
                        <a:t>揺れ・液状化・津波浸水被害エリアなど広範囲で断水が発生</a:t>
                      </a:r>
                      <a:endParaRPr lang="en-US" altLang="ja-JP" sz="11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浄水施設が被害を受けた場合、断水被害がさらに拡大し、復旧までの期間が長期化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当初、避難所等では備蓄により飲用水が確保されるが、給水車による給水は限定的</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下水道に被害がある場合、水道が被災していなくても水道利用が制限</a:t>
                      </a: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飲料水の備蓄、生活用水の確保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管路の耐震化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管路復旧の応援要員、資機材の確保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飲料水の備蓄、耐震性貯水槽の整備</a:t>
                      </a:r>
                    </a:p>
                  </a:txBody>
                  <a:tcPr marL="72000" marR="72000" marT="0" marB="0" anchor="ctr">
                    <a:solidFill>
                      <a:schemeClr val="bg1">
                        <a:lumMod val="85000"/>
                      </a:schemeClr>
                    </a:solidFill>
                  </a:tcPr>
                </a:tc>
                <a:extLst>
                  <a:ext uri="{0D108BD9-81ED-4DB2-BD59-A6C34878D82A}">
                    <a16:rowId xmlns:a16="http://schemas.microsoft.com/office/drawing/2014/main" val="1968326670"/>
                  </a:ext>
                </a:extLst>
              </a:tr>
              <a:tr h="191558">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数日後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管路被害を原因とする断水が継続。</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住宅建物内の受水槽や給水管</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など、利用者の給水設備が被害を受けた場合、</a:t>
                      </a: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復旧は限定的</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停電エリアで</a:t>
                      </a: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非常用発電機の燃料切れ</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となる浄水場が発生し、断水世帯が拡大する可能性</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508755329"/>
                  </a:ext>
                </a:extLst>
              </a:tr>
              <a:tr h="191558">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１週間</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後以降</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徐々に管路の復旧が進み、断水が解消</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94701644"/>
                  </a:ext>
                </a:extLst>
              </a:tr>
              <a:tr h="779643">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下水道</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1" u="none" strike="noStrike" dirty="0">
                          <a:solidFill>
                            <a:srgbClr val="FF0000"/>
                          </a:solidFill>
                          <a:effectLst/>
                          <a:latin typeface="Meiryo UI" panose="020B0604030504040204" pitchFamily="50" charset="-128"/>
                          <a:ea typeface="Meiryo UI" panose="020B0604030504040204" pitchFamily="50" charset="-128"/>
                        </a:rPr>
                        <a:t>管路、ポンプ場、処理場の被災や運転停止</a:t>
                      </a:r>
                      <a:r>
                        <a:rPr lang="ja-JP" altLang="en-US" sz="1100" u="none" strike="noStrike" dirty="0">
                          <a:effectLst/>
                          <a:latin typeface="Meiryo UI" panose="020B0604030504040204" pitchFamily="50" charset="-128"/>
                          <a:ea typeface="Meiryo UI" panose="020B0604030504040204" pitchFamily="50" charset="-128"/>
                        </a:rPr>
                        <a:t>により、</a:t>
                      </a:r>
                      <a:r>
                        <a:rPr lang="ja-JP" altLang="en-US" sz="1100" b="0" u="none" strike="noStrike" dirty="0">
                          <a:solidFill>
                            <a:schemeClr val="tx1"/>
                          </a:solidFill>
                          <a:effectLst/>
                          <a:latin typeface="Meiryo UI" panose="020B0604030504040204" pitchFamily="50" charset="-128"/>
                          <a:ea typeface="Meiryo UI" panose="020B0604030504040204" pitchFamily="50" charset="-128"/>
                        </a:rPr>
                        <a:t>揺れ・液状化・津波浸水被害エリアなど広範囲で</a:t>
                      </a:r>
                      <a:r>
                        <a:rPr lang="ja-JP" altLang="en-US" sz="1100" u="none" strike="noStrike" dirty="0">
                          <a:effectLst/>
                          <a:latin typeface="Meiryo UI" panose="020B0604030504040204" pitchFamily="50" charset="-128"/>
                          <a:ea typeface="Meiryo UI" panose="020B0604030504040204" pitchFamily="50" charset="-128"/>
                        </a:rPr>
                        <a:t>処理が困難</a:t>
                      </a:r>
                      <a:endParaRPr lang="en-US" altLang="ja-JP" sz="11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u="none" strike="noStrike" dirty="0">
                          <a:effectLst/>
                          <a:latin typeface="Meiryo UI" panose="020B0604030504040204" pitchFamily="50" charset="-128"/>
                          <a:ea typeface="Meiryo UI" panose="020B0604030504040204" pitchFamily="50" charset="-128"/>
                        </a:rPr>
                        <a:t>管路に甚大な損傷が生じた場合は、</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トイレの利用が制限</a:t>
                      </a:r>
                      <a:endParaRPr lang="en-US" altLang="ja-JP" sz="1100" b="1" u="none"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避難所等でトイレが大幅に不足</a:t>
                      </a: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簡易トイレの備蓄</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管路の耐震化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管路復旧の応援要員、資機材の確保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災害用トイレ等の備蓄、供給体制の確立</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55546456"/>
                  </a:ext>
                </a:extLst>
              </a:tr>
              <a:tr h="277906">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数日後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被災していない処理場でも、停電の影響を受け、</a:t>
                      </a: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非常用発電機が燃料切れ</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となった段階で運転停止</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842298135"/>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１週間後以降</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徐々に管路の復旧が進み、利用支障が解消</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津波で浸水した処理場の復旧は進まない</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988374080"/>
                  </a:ext>
                </a:extLst>
              </a:tr>
            </a:tbl>
          </a:graphicData>
        </a:graphic>
      </p:graphicFrame>
      <p:sp>
        <p:nvSpPr>
          <p:cNvPr id="3" name="正方形/長方形 2">
            <a:extLst>
              <a:ext uri="{FF2B5EF4-FFF2-40B4-BE49-F238E27FC236}">
                <a16:creationId xmlns:a16="http://schemas.microsoft.com/office/drawing/2014/main" id="{6F0F2971-BCED-4F37-2943-AA31770923D0}"/>
              </a:ext>
            </a:extLst>
          </p:cNvPr>
          <p:cNvSpPr/>
          <p:nvPr/>
        </p:nvSpPr>
        <p:spPr>
          <a:xfrm>
            <a:off x="91234" y="575535"/>
            <a:ext cx="8765895"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ライフライン被害</a:t>
            </a:r>
          </a:p>
        </p:txBody>
      </p:sp>
    </p:spTree>
    <p:extLst>
      <p:ext uri="{BB962C8B-B14F-4D97-AF65-F5344CB8AC3E}">
        <p14:creationId xmlns:p14="http://schemas.microsoft.com/office/powerpoint/2010/main" val="106255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災害シナリオの作成</a:t>
            </a:r>
          </a:p>
        </p:txBody>
      </p:sp>
      <p:sp>
        <p:nvSpPr>
          <p:cNvPr id="8" name="スライド番号プレースホルダ 5">
            <a:extLst>
              <a:ext uri="{FF2B5EF4-FFF2-40B4-BE49-F238E27FC236}">
                <a16:creationId xmlns:a16="http://schemas.microsoft.com/office/drawing/2014/main" id="{1FC8F453-C7CB-4FEB-A049-643DE619B239}"/>
              </a:ext>
            </a:extLst>
          </p:cNvPr>
          <p:cNvSpPr txBox="1">
            <a:spLocks noGrp="1"/>
          </p:cNvSpPr>
          <p:nvPr/>
        </p:nvSpPr>
        <p:spPr bwMode="auto">
          <a:xfrm>
            <a:off x="9430273"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0" name="正方形/長方形 9">
            <a:extLst>
              <a:ext uri="{FF2B5EF4-FFF2-40B4-BE49-F238E27FC236}">
                <a16:creationId xmlns:a16="http://schemas.microsoft.com/office/drawing/2014/main" id="{B0F2D2A3-1145-41F0-A5B2-48454A8BFE16}"/>
              </a:ext>
            </a:extLst>
          </p:cNvPr>
          <p:cNvSpPr/>
          <p:nvPr/>
        </p:nvSpPr>
        <p:spPr>
          <a:xfrm>
            <a:off x="1638300" y="1479664"/>
            <a:ext cx="7464136" cy="223018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　</a:t>
            </a:r>
            <a:r>
              <a:rPr kumimoji="1" lang="ja-JP" altLang="en-US" sz="2000" b="1" dirty="0">
                <a:solidFill>
                  <a:schemeClr val="tx1"/>
                </a:solidFill>
                <a:latin typeface="Meiryo UI" panose="020B0604030504040204" pitchFamily="50" charset="-128"/>
                <a:ea typeface="Meiryo UI" panose="020B0604030504040204" pitchFamily="50" charset="-128"/>
              </a:rPr>
              <a:t>被害の様相（時系列整理）　　　　　　防災対策の例示</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spcAft>
                <a:spcPts val="600"/>
              </a:spcAft>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spcAft>
                <a:spcPts val="600"/>
              </a:spcAft>
            </a:pPr>
            <a:r>
              <a:rPr kumimoji="1" lang="ja-JP" altLang="en-US" sz="2000" b="1" dirty="0">
                <a:solidFill>
                  <a:schemeClr val="tx1"/>
                </a:solidFill>
                <a:latin typeface="Meiryo UI" panose="020B0604030504040204" pitchFamily="50" charset="-128"/>
                <a:ea typeface="Meiryo UI" panose="020B0604030504040204" pitchFamily="50" charset="-128"/>
              </a:rPr>
              <a:t>　</a:t>
            </a:r>
          </a:p>
          <a:p>
            <a:pPr>
              <a:spcAft>
                <a:spcPts val="600"/>
              </a:spcAft>
            </a:pPr>
            <a:endParaRPr kumimoji="1" lang="en-US" altLang="ja-JP" dirty="0">
              <a:solidFill>
                <a:schemeClr val="tx1"/>
              </a:solidFill>
              <a:latin typeface="Meiryo UI" panose="020B0604030504040204" pitchFamily="50" charset="-128"/>
              <a:ea typeface="Meiryo UI" panose="020B0604030504040204" pitchFamily="50" charset="-128"/>
            </a:endParaRPr>
          </a:p>
          <a:p>
            <a:pPr>
              <a:spcAft>
                <a:spcPts val="600"/>
              </a:spcAft>
            </a:pPr>
            <a:endParaRPr kumimoji="1" lang="en-US" altLang="ja-JP" dirty="0">
              <a:solidFill>
                <a:schemeClr val="tx1"/>
              </a:solidFill>
              <a:latin typeface="Meiryo UI" panose="020B0604030504040204" pitchFamily="50" charset="-128"/>
              <a:ea typeface="Meiryo UI" panose="020B0604030504040204" pitchFamily="50" charset="-128"/>
            </a:endParaRPr>
          </a:p>
          <a:p>
            <a:pPr>
              <a:spcAft>
                <a:spcPts val="600"/>
              </a:spcAft>
            </a:pPr>
            <a:endParaRPr kumimoji="1" lang="en-US" altLang="ja-JP" dirty="0">
              <a:solidFill>
                <a:schemeClr val="tx1"/>
              </a:solidFill>
              <a:latin typeface="Meiryo UI" panose="020B0604030504040204" pitchFamily="50" charset="-128"/>
              <a:ea typeface="Meiryo UI" panose="020B0604030504040204" pitchFamily="50" charset="-128"/>
            </a:endParaRPr>
          </a:p>
          <a:p>
            <a:pPr>
              <a:spcAft>
                <a:spcPts val="600"/>
              </a:spcAft>
            </a:pPr>
            <a:endParaRPr kumimoji="1" lang="en-US" altLang="ja-JP"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endParaRPr kumimoji="1" lang="en-US" altLang="ja-JP"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3BF107C-52A2-4131-9AAA-9B4B8B6C86AA}"/>
              </a:ext>
            </a:extLst>
          </p:cNvPr>
          <p:cNvSpPr/>
          <p:nvPr/>
        </p:nvSpPr>
        <p:spPr>
          <a:xfrm>
            <a:off x="704850" y="4548360"/>
            <a:ext cx="3572811" cy="152497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kumimoji="1" lang="ja-JP" altLang="en-US" sz="2000" b="1" dirty="0">
                <a:solidFill>
                  <a:schemeClr val="tx1"/>
                </a:solidFill>
                <a:latin typeface="Meiryo UI" panose="020B0604030504040204" pitchFamily="50" charset="-128"/>
                <a:ea typeface="Meiryo UI" panose="020B0604030504040204" pitchFamily="50" charset="-128"/>
              </a:rPr>
              <a:t>主体</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sz="2000" dirty="0">
                <a:solidFill>
                  <a:schemeClr val="tx1"/>
                </a:solidFill>
                <a:latin typeface="Meiryo UI" panose="020B0604030504040204" pitchFamily="50" charset="-128"/>
                <a:ea typeface="Meiryo UI" panose="020B0604030504040204" pitchFamily="50" charset="-128"/>
              </a:rPr>
              <a:t>人</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sz="2000" dirty="0">
                <a:solidFill>
                  <a:schemeClr val="tx1"/>
                </a:solidFill>
                <a:latin typeface="Meiryo UI" panose="020B0604030504040204" pitchFamily="50" charset="-128"/>
                <a:ea typeface="Meiryo UI" panose="020B0604030504040204" pitchFamily="50" charset="-128"/>
              </a:rPr>
              <a:t>企業</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sz="2000" dirty="0">
                <a:solidFill>
                  <a:schemeClr val="tx1"/>
                </a:solidFill>
                <a:latin typeface="Meiryo UI" panose="020B0604030504040204" pitchFamily="50" charset="-128"/>
                <a:ea typeface="Meiryo UI" panose="020B0604030504040204" pitchFamily="50" charset="-128"/>
              </a:rPr>
              <a:t>自治体　　など</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endParaRPr kumimoji="1" lang="en-US" altLang="ja-JP" sz="2000" dirty="0">
              <a:solidFill>
                <a:schemeClr val="tx1"/>
              </a:solidFill>
              <a:latin typeface="Meiryo UI" panose="020B0604030504040204" pitchFamily="50" charset="-128"/>
              <a:ea typeface="Meiryo UI" panose="020B0604030504040204" pitchFamily="50" charset="-128"/>
            </a:endParaRPr>
          </a:p>
          <a:p>
            <a:pPr algn="ctr">
              <a:spcAft>
                <a:spcPts val="600"/>
              </a:spcAft>
            </a:pPr>
            <a:endParaRPr kumimoji="1" lang="en-US" altLang="ja-JP" sz="2000" dirty="0">
              <a:solidFill>
                <a:schemeClr val="tx1"/>
              </a:solidFill>
              <a:latin typeface="Meiryo UI" panose="020B0604030504040204" pitchFamily="50" charset="-128"/>
              <a:ea typeface="Meiryo UI" panose="020B0604030504040204" pitchFamily="50" charset="-128"/>
            </a:endParaRPr>
          </a:p>
          <a:p>
            <a:pPr algn="ctr">
              <a:spcAft>
                <a:spcPts val="600"/>
              </a:spcAft>
            </a:pPr>
            <a:endParaRPr kumimoji="1" lang="en-US" altLang="ja-JP" sz="2000" dirty="0">
              <a:solidFill>
                <a:schemeClr val="tx1"/>
              </a:solidFill>
              <a:latin typeface="Meiryo UI" panose="020B0604030504040204" pitchFamily="50" charset="-128"/>
              <a:ea typeface="Meiryo UI" panose="020B0604030504040204" pitchFamily="50" charset="-128"/>
            </a:endParaRPr>
          </a:p>
          <a:p>
            <a:pPr algn="ctr">
              <a:spcAft>
                <a:spcPts val="600"/>
              </a:spcAft>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lgn="ctr">
              <a:spcAft>
                <a:spcPts val="600"/>
              </a:spcAft>
              <a:buFont typeface="Wingdings" panose="05000000000000000000" pitchFamily="2" charset="2"/>
              <a:buChar char="Ø"/>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lgn="ctr">
              <a:spcAft>
                <a:spcPts val="600"/>
              </a:spcAft>
              <a:buFont typeface="Wingdings" panose="05000000000000000000" pitchFamily="2" charset="2"/>
              <a:buChar char="Ø"/>
            </a:pP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5E983ED0-AC96-4CE3-8D7F-3E5D79AAB087}"/>
              </a:ext>
            </a:extLst>
          </p:cNvPr>
          <p:cNvSpPr/>
          <p:nvPr/>
        </p:nvSpPr>
        <p:spPr>
          <a:xfrm>
            <a:off x="4953000" y="4511863"/>
            <a:ext cx="4578189" cy="1660338"/>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kumimoji="1" lang="ja-JP" altLang="en-US" sz="2000" b="1" dirty="0">
                <a:solidFill>
                  <a:schemeClr val="tx1"/>
                </a:solidFill>
                <a:latin typeface="Meiryo UI" panose="020B0604030504040204" pitchFamily="50" charset="-128"/>
                <a:ea typeface="Meiryo UI" panose="020B0604030504040204" pitchFamily="50" charset="-128"/>
              </a:rPr>
              <a:t>場面</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sz="2000" dirty="0">
                <a:solidFill>
                  <a:schemeClr val="tx1"/>
                </a:solidFill>
                <a:latin typeface="Meiryo UI" panose="020B0604030504040204" pitchFamily="50" charset="-128"/>
                <a:ea typeface="Meiryo UI" panose="020B0604030504040204" pitchFamily="50" charset="-128"/>
              </a:rPr>
              <a:t>南海トラフ巨大地震、直下型地震</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sz="2000" dirty="0">
                <a:solidFill>
                  <a:schemeClr val="tx1"/>
                </a:solidFill>
                <a:latin typeface="Meiryo UI" panose="020B0604030504040204" pitchFamily="50" charset="-128"/>
                <a:ea typeface="Meiryo UI" panose="020B0604030504040204" pitchFamily="50" charset="-128"/>
              </a:rPr>
              <a:t>被害の状況</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sz="2000" dirty="0">
                <a:solidFill>
                  <a:schemeClr val="tx1"/>
                </a:solidFill>
                <a:latin typeface="Meiryo UI" panose="020B0604030504040204" pitchFamily="50" charset="-128"/>
                <a:ea typeface="Meiryo UI" panose="020B0604030504040204" pitchFamily="50" charset="-128"/>
              </a:rPr>
              <a:t>季節、時間、場所</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lgn="ctr">
              <a:spcAft>
                <a:spcPts val="600"/>
              </a:spcAft>
              <a:buFont typeface="Wingdings" panose="05000000000000000000" pitchFamily="2" charset="2"/>
              <a:buChar char="Ø"/>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lgn="ctr">
              <a:spcAft>
                <a:spcPts val="600"/>
              </a:spcAft>
              <a:buFont typeface="Wingdings" panose="05000000000000000000" pitchFamily="2" charset="2"/>
              <a:buChar char="Ø"/>
            </a:pP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FF322200-4C49-4F3C-8982-A03736B54B3F}"/>
              </a:ext>
            </a:extLst>
          </p:cNvPr>
          <p:cNvSpPr/>
          <p:nvPr/>
        </p:nvSpPr>
        <p:spPr>
          <a:xfrm>
            <a:off x="1638301" y="1898074"/>
            <a:ext cx="4147358" cy="1635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kumimoji="1" lang="ja-JP" altLang="en-US" sz="2000" dirty="0">
                <a:solidFill>
                  <a:schemeClr val="tx1"/>
                </a:solidFill>
                <a:latin typeface="Meiryo UI" panose="020B0604030504040204" pitchFamily="50" charset="-128"/>
                <a:ea typeface="Meiryo UI" panose="020B0604030504040204" pitchFamily="50" charset="-128"/>
              </a:rPr>
              <a:t>初動段階（発災直後～</a:t>
            </a:r>
            <a:r>
              <a:rPr kumimoji="1" lang="en-US" altLang="ja-JP" sz="2000" dirty="0">
                <a:solidFill>
                  <a:schemeClr val="tx1"/>
                </a:solidFill>
                <a:latin typeface="Meiryo UI" panose="020B0604030504040204" pitchFamily="50" charset="-128"/>
                <a:ea typeface="Meiryo UI" panose="020B0604030504040204" pitchFamily="50" charset="-128"/>
              </a:rPr>
              <a:t>72</a:t>
            </a:r>
            <a:r>
              <a:rPr kumimoji="1" lang="ja-JP" altLang="en-US" sz="2000" dirty="0">
                <a:solidFill>
                  <a:schemeClr val="tx1"/>
                </a:solidFill>
                <a:latin typeface="Meiryo UI" panose="020B0604030504040204" pitchFamily="50" charset="-128"/>
                <a:ea typeface="Meiryo UI" panose="020B0604030504040204" pitchFamily="50" charset="-128"/>
              </a:rPr>
              <a:t>時間）</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sz="2000" dirty="0">
                <a:solidFill>
                  <a:schemeClr val="tx1"/>
                </a:solidFill>
                <a:latin typeface="Meiryo UI" panose="020B0604030504040204" pitchFamily="50" charset="-128"/>
                <a:ea typeface="Meiryo UI" panose="020B0604030504040204" pitchFamily="50" charset="-128"/>
              </a:rPr>
              <a:t>応急段階（～１週間）</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sz="2000" dirty="0">
                <a:solidFill>
                  <a:schemeClr val="tx1"/>
                </a:solidFill>
                <a:latin typeface="Meiryo UI" panose="020B0604030504040204" pitchFamily="50" charset="-128"/>
                <a:ea typeface="Meiryo UI" panose="020B0604030504040204" pitchFamily="50" charset="-128"/>
              </a:rPr>
              <a:t>緊急復旧段階（～１か月）</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sz="2000" dirty="0">
                <a:solidFill>
                  <a:schemeClr val="tx1"/>
                </a:solidFill>
                <a:latin typeface="Meiryo UI" panose="020B0604030504040204" pitchFamily="50" charset="-128"/>
                <a:ea typeface="Meiryo UI" panose="020B0604030504040204" pitchFamily="50" charset="-128"/>
              </a:rPr>
              <a:t>本格復旧段階（１か月～）</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3" name="乗算記号 2">
            <a:extLst>
              <a:ext uri="{FF2B5EF4-FFF2-40B4-BE49-F238E27FC236}">
                <a16:creationId xmlns:a16="http://schemas.microsoft.com/office/drawing/2014/main" id="{9A006444-656E-4F75-97EC-FE1D2B9D04D1}"/>
              </a:ext>
            </a:extLst>
          </p:cNvPr>
          <p:cNvSpPr/>
          <p:nvPr/>
        </p:nvSpPr>
        <p:spPr>
          <a:xfrm>
            <a:off x="6500347" y="3653658"/>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乗算記号 18">
            <a:extLst>
              <a:ext uri="{FF2B5EF4-FFF2-40B4-BE49-F238E27FC236}">
                <a16:creationId xmlns:a16="http://schemas.microsoft.com/office/drawing/2014/main" id="{850284EB-077A-44AF-9417-190E64834F5F}"/>
              </a:ext>
            </a:extLst>
          </p:cNvPr>
          <p:cNvSpPr/>
          <p:nvPr/>
        </p:nvSpPr>
        <p:spPr>
          <a:xfrm>
            <a:off x="2491255" y="3653658"/>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9">
            <a:extLst>
              <a:ext uri="{FF2B5EF4-FFF2-40B4-BE49-F238E27FC236}">
                <a16:creationId xmlns:a16="http://schemas.microsoft.com/office/drawing/2014/main" id="{422B19C1-B2EC-4474-8C9A-856507D37D31}"/>
              </a:ext>
            </a:extLst>
          </p:cNvPr>
          <p:cNvSpPr txBox="1">
            <a:spLocks noChangeArrowheads="1"/>
          </p:cNvSpPr>
          <p:nvPr/>
        </p:nvSpPr>
        <p:spPr bwMode="auto">
          <a:xfrm>
            <a:off x="74475" y="468901"/>
            <a:ext cx="9729092" cy="738664"/>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400" dirty="0"/>
              <a:t>地震や津波による被害の状況がどのように変化、復旧していくかを被害想定項目ごとに被害の様相を時系列で整理する。</a:t>
            </a:r>
            <a:endParaRPr lang="en-US" altLang="ja-JP" sz="1400" dirty="0"/>
          </a:p>
          <a:p>
            <a:pPr marL="224009" indent="-149339" defTabSz="390997">
              <a:spcBef>
                <a:spcPct val="0"/>
              </a:spcBef>
              <a:buFont typeface="Arial" panose="020B0604020202020204" pitchFamily="34" charset="0"/>
              <a:buChar char="•"/>
            </a:pPr>
            <a:r>
              <a:rPr lang="ja-JP" altLang="en-US" sz="1400" dirty="0"/>
              <a:t>時系列の被害状況に加え、どのような防災対策があるのかを例示する。</a:t>
            </a:r>
          </a:p>
          <a:p>
            <a:pPr marL="224009" indent="-149339" defTabSz="390997">
              <a:spcBef>
                <a:spcPct val="0"/>
              </a:spcBef>
              <a:buFont typeface="Arial" panose="020B0604020202020204" pitchFamily="34" charset="0"/>
              <a:buChar char="•"/>
            </a:pPr>
            <a:r>
              <a:rPr lang="ja-JP" altLang="en-US" sz="1400" dirty="0"/>
              <a:t>代表的な主体と場面を設定し、被害の様相と組み合わせ、災害シナリオを作成する。</a:t>
            </a:r>
          </a:p>
        </p:txBody>
      </p:sp>
      <p:sp>
        <p:nvSpPr>
          <p:cNvPr id="14" name="正方形/長方形 13">
            <a:extLst>
              <a:ext uri="{FF2B5EF4-FFF2-40B4-BE49-F238E27FC236}">
                <a16:creationId xmlns:a16="http://schemas.microsoft.com/office/drawing/2014/main" id="{096033C8-D27C-4E4F-9D7A-A2967EC1CF4C}"/>
              </a:ext>
            </a:extLst>
          </p:cNvPr>
          <p:cNvSpPr/>
          <p:nvPr/>
        </p:nvSpPr>
        <p:spPr>
          <a:xfrm>
            <a:off x="5656209" y="1898074"/>
            <a:ext cx="3595856" cy="1635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kumimoji="1" lang="ja-JP" altLang="en-US" sz="2000" dirty="0">
                <a:solidFill>
                  <a:schemeClr val="tx1"/>
                </a:solidFill>
                <a:latin typeface="Meiryo UI" panose="020B0604030504040204" pitchFamily="50" charset="-128"/>
                <a:ea typeface="Meiryo UI" panose="020B0604030504040204" pitchFamily="50" charset="-128"/>
              </a:rPr>
              <a:t>自助・共助・公助</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sz="2000" dirty="0">
                <a:solidFill>
                  <a:schemeClr val="tx1"/>
                </a:solidFill>
                <a:latin typeface="Meiryo UI" panose="020B0604030504040204" pitchFamily="50" charset="-128"/>
                <a:ea typeface="Meiryo UI" panose="020B0604030504040204" pitchFamily="50" charset="-128"/>
              </a:rPr>
              <a:t>事前の備え、発災後の対応</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5847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本日ご議論いただきたい内容</a:t>
            </a:r>
          </a:p>
        </p:txBody>
      </p:sp>
      <p:sp>
        <p:nvSpPr>
          <p:cNvPr id="8" name="スライド番号プレースホルダ 5">
            <a:extLst>
              <a:ext uri="{FF2B5EF4-FFF2-40B4-BE49-F238E27FC236}">
                <a16:creationId xmlns:a16="http://schemas.microsoft.com/office/drawing/2014/main" id="{1FC8F453-C7CB-4FEB-A049-643DE619B239}"/>
              </a:ext>
            </a:extLst>
          </p:cNvPr>
          <p:cNvSpPr txBox="1">
            <a:spLocks noGrp="1"/>
          </p:cNvSpPr>
          <p:nvPr/>
        </p:nvSpPr>
        <p:spPr bwMode="auto">
          <a:xfrm>
            <a:off x="9430273"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3</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 name="正方形/長方形 1">
            <a:extLst>
              <a:ext uri="{FF2B5EF4-FFF2-40B4-BE49-F238E27FC236}">
                <a16:creationId xmlns:a16="http://schemas.microsoft.com/office/drawing/2014/main" id="{FF7195EC-38CF-A08E-6189-B37449B5FA83}"/>
              </a:ext>
            </a:extLst>
          </p:cNvPr>
          <p:cNvSpPr/>
          <p:nvPr/>
        </p:nvSpPr>
        <p:spPr>
          <a:xfrm>
            <a:off x="77844" y="2333954"/>
            <a:ext cx="9614932" cy="427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sz="2400" b="1" dirty="0">
                <a:solidFill>
                  <a:schemeClr val="tx1"/>
                </a:solidFill>
                <a:latin typeface="Meiryo UI" panose="020B0604030504040204" pitchFamily="50" charset="-128"/>
                <a:ea typeface="Meiryo UI" panose="020B0604030504040204" pitchFamily="50" charset="-128"/>
              </a:rPr>
              <a:t>１　災害シナリオの設定・見せ方の検討</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AA3AB924-2E26-4976-8AC0-11DA302A2415}"/>
              </a:ext>
            </a:extLst>
          </p:cNvPr>
          <p:cNvSpPr/>
          <p:nvPr/>
        </p:nvSpPr>
        <p:spPr>
          <a:xfrm>
            <a:off x="60142" y="2899285"/>
            <a:ext cx="9855906" cy="1156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kumimoji="1" lang="ja-JP" altLang="en-US" sz="2000" dirty="0">
                <a:solidFill>
                  <a:schemeClr val="tx1"/>
                </a:solidFill>
                <a:latin typeface="Meiryo UI" panose="020B0604030504040204" pitchFamily="50" charset="-128"/>
                <a:ea typeface="Meiryo UI" panose="020B0604030504040204" pitchFamily="50" charset="-128"/>
              </a:rPr>
              <a:t>シナリオにおいて着目する主体と場面（被害想定項目）について</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kumimoji="1" lang="ja-JP" altLang="en-US" sz="2000" dirty="0">
                <a:solidFill>
                  <a:schemeClr val="tx1"/>
                </a:solidFill>
                <a:latin typeface="Meiryo UI" panose="020B0604030504040204" pitchFamily="50" charset="-128"/>
                <a:ea typeface="Meiryo UI" panose="020B0604030504040204" pitchFamily="50" charset="-128"/>
              </a:rPr>
              <a:t>シナリオの形式について</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 name="矢印: 右 3">
            <a:extLst>
              <a:ext uri="{FF2B5EF4-FFF2-40B4-BE49-F238E27FC236}">
                <a16:creationId xmlns:a16="http://schemas.microsoft.com/office/drawing/2014/main" id="{84628DAA-B782-49DE-8E01-5EF745BB881F}"/>
              </a:ext>
            </a:extLst>
          </p:cNvPr>
          <p:cNvSpPr/>
          <p:nvPr/>
        </p:nvSpPr>
        <p:spPr>
          <a:xfrm rot="5400000">
            <a:off x="4225059" y="1564943"/>
            <a:ext cx="72271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3EF05075-625F-4D5D-ACCF-FA92FBE744A5}"/>
              </a:ext>
            </a:extLst>
          </p:cNvPr>
          <p:cNvSpPr/>
          <p:nvPr/>
        </p:nvSpPr>
        <p:spPr>
          <a:xfrm>
            <a:off x="584199" y="893500"/>
            <a:ext cx="8381599" cy="40011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kumimoji="1" lang="ja-JP" altLang="en-US" sz="2000" dirty="0">
                <a:solidFill>
                  <a:schemeClr val="tx1"/>
                </a:solidFill>
                <a:latin typeface="Meiryo UI" panose="020B0604030504040204" pitchFamily="50" charset="-128"/>
                <a:ea typeface="Meiryo UI" panose="020B0604030504040204" pitchFamily="50" charset="-128"/>
              </a:rPr>
              <a:t>大阪府の特徴、過去災害、これまでの検討部会でのご意見を踏まえ</a:t>
            </a:r>
          </a:p>
        </p:txBody>
      </p:sp>
      <p:sp>
        <p:nvSpPr>
          <p:cNvPr id="34" name="正方形/長方形 33">
            <a:extLst>
              <a:ext uri="{FF2B5EF4-FFF2-40B4-BE49-F238E27FC236}">
                <a16:creationId xmlns:a16="http://schemas.microsoft.com/office/drawing/2014/main" id="{5FAE1F13-FF0E-45BF-A63D-5458E660997B}"/>
              </a:ext>
            </a:extLst>
          </p:cNvPr>
          <p:cNvSpPr/>
          <p:nvPr/>
        </p:nvSpPr>
        <p:spPr>
          <a:xfrm>
            <a:off x="77844" y="4173573"/>
            <a:ext cx="9779747" cy="1146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sz="2400" b="1" dirty="0">
                <a:solidFill>
                  <a:schemeClr val="tx1"/>
                </a:solidFill>
                <a:latin typeface="Meiryo UI" panose="020B0604030504040204" pitchFamily="50" charset="-128"/>
                <a:ea typeface="Meiryo UI" panose="020B0604030504040204" pitchFamily="50" charset="-128"/>
              </a:rPr>
              <a:t>２　被害の様相（時系列とりまとめ）</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spcAft>
                <a:spcPts val="600"/>
              </a:spcAft>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sz="2000" dirty="0">
                <a:solidFill>
                  <a:schemeClr val="tx1"/>
                </a:solidFill>
                <a:latin typeface="Meiryo UI" panose="020B0604030504040204" pitchFamily="50" charset="-128"/>
                <a:ea typeface="Meiryo UI" panose="020B0604030504040204" pitchFamily="50" charset="-128"/>
              </a:rPr>
              <a:t>ハザードの想定（震度分布、津波浸水）や具体的な被害量は検討中だが、被害想定において伝えるべき内容について</a:t>
            </a:r>
            <a:endParaRPr kumimoji="1" lang="en-US" altLang="ja-JP" sz="2000" dirty="0">
              <a:solidFill>
                <a:schemeClr val="tx1"/>
              </a:solidFill>
              <a:latin typeface="Meiryo UI" panose="020B0604030504040204" pitchFamily="50" charset="-128"/>
              <a:ea typeface="Meiryo UI" panose="020B0604030504040204" pitchFamily="50" charset="-128"/>
            </a:endParaRPr>
          </a:p>
          <a:p>
            <a:pPr>
              <a:spcAft>
                <a:spcPts val="600"/>
              </a:spcAft>
            </a:pPr>
            <a:r>
              <a:rPr kumimoji="1" lang="ja-JP" altLang="en-US" sz="2000" dirty="0">
                <a:solidFill>
                  <a:schemeClr val="tx1"/>
                </a:solidFill>
                <a:latin typeface="Meiryo UI" panose="020B0604030504040204" pitchFamily="50" charset="-128"/>
                <a:ea typeface="Meiryo UI" panose="020B0604030504040204" pitchFamily="50" charset="-128"/>
              </a:rPr>
              <a:t>➡被害想定項目ごとに伝えるべき内容をとりまとめた骨子作成</a:t>
            </a:r>
            <a:endParaRPr kumimoji="1" lang="en-US" altLang="ja-JP" sz="2000" dirty="0">
              <a:solidFill>
                <a:schemeClr val="tx1"/>
              </a:solidFill>
              <a:latin typeface="Meiryo UI" panose="020B0604030504040204" pitchFamily="50" charset="-128"/>
              <a:ea typeface="Meiryo UI" panose="020B0604030504040204" pitchFamily="50" charset="-128"/>
            </a:endParaRPr>
          </a:p>
          <a:p>
            <a:pPr>
              <a:spcAft>
                <a:spcPts val="600"/>
              </a:spcAft>
            </a:pPr>
            <a:endParaRPr kumimoji="1" lang="en-US" altLang="ja-JP"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326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2">
            <a:extLst>
              <a:ext uri="{FF2B5EF4-FFF2-40B4-BE49-F238E27FC236}">
                <a16:creationId xmlns:a16="http://schemas.microsoft.com/office/drawing/2014/main" id="{076CE8C4-BB1D-42AE-BF79-087A5AB448BE}"/>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大阪府の特徴（人口推移・年齢構成）</a:t>
            </a:r>
          </a:p>
        </p:txBody>
      </p:sp>
      <p:pic>
        <p:nvPicPr>
          <p:cNvPr id="98" name="図 97">
            <a:extLst>
              <a:ext uri="{FF2B5EF4-FFF2-40B4-BE49-F238E27FC236}">
                <a16:creationId xmlns:a16="http://schemas.microsoft.com/office/drawing/2014/main" id="{EB6B4E0A-2B21-4890-9BE8-87BD79FB6406}"/>
              </a:ext>
            </a:extLst>
          </p:cNvPr>
          <p:cNvPicPr>
            <a:picLocks noChangeAspect="1"/>
          </p:cNvPicPr>
          <p:nvPr/>
        </p:nvPicPr>
        <p:blipFill>
          <a:blip r:embed="rId2"/>
          <a:stretch>
            <a:fillRect/>
          </a:stretch>
        </p:blipFill>
        <p:spPr>
          <a:xfrm>
            <a:off x="1506075" y="4044554"/>
            <a:ext cx="6893850" cy="2808000"/>
          </a:xfrm>
          <a:prstGeom prst="rect">
            <a:avLst/>
          </a:prstGeom>
        </p:spPr>
      </p:pic>
      <p:pic>
        <p:nvPicPr>
          <p:cNvPr id="5" name="図 4">
            <a:extLst>
              <a:ext uri="{FF2B5EF4-FFF2-40B4-BE49-F238E27FC236}">
                <a16:creationId xmlns:a16="http://schemas.microsoft.com/office/drawing/2014/main" id="{D6599984-DA40-4E7D-8902-D1DBB9B45A5E}"/>
              </a:ext>
            </a:extLst>
          </p:cNvPr>
          <p:cNvPicPr>
            <a:picLocks noChangeAspect="1"/>
          </p:cNvPicPr>
          <p:nvPr/>
        </p:nvPicPr>
        <p:blipFill>
          <a:blip r:embed="rId3"/>
          <a:stretch>
            <a:fillRect/>
          </a:stretch>
        </p:blipFill>
        <p:spPr>
          <a:xfrm>
            <a:off x="1810940" y="849293"/>
            <a:ext cx="6480000" cy="3090269"/>
          </a:xfrm>
          <a:prstGeom prst="rect">
            <a:avLst/>
          </a:prstGeom>
        </p:spPr>
      </p:pic>
      <p:sp>
        <p:nvSpPr>
          <p:cNvPr id="99" name="Text Box 9">
            <a:extLst>
              <a:ext uri="{FF2B5EF4-FFF2-40B4-BE49-F238E27FC236}">
                <a16:creationId xmlns:a16="http://schemas.microsoft.com/office/drawing/2014/main" id="{D64155F0-A3AF-4A25-AD6E-06A5C346014E}"/>
              </a:ext>
            </a:extLst>
          </p:cNvPr>
          <p:cNvSpPr txBox="1">
            <a:spLocks noChangeArrowheads="1"/>
          </p:cNvSpPr>
          <p:nvPr/>
        </p:nvSpPr>
        <p:spPr bwMode="auto">
          <a:xfrm>
            <a:off x="74475" y="468901"/>
            <a:ext cx="9729092" cy="584775"/>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t>人口は約</a:t>
            </a:r>
            <a:r>
              <a:rPr lang="en-US" altLang="ja-JP" sz="1600" dirty="0"/>
              <a:t>880</a:t>
            </a:r>
            <a:r>
              <a:rPr lang="ja-JP" altLang="en-US" sz="1600" dirty="0"/>
              <a:t>万人（</a:t>
            </a:r>
            <a:r>
              <a:rPr lang="en-US" altLang="ja-JP" sz="1600" dirty="0"/>
              <a:t>R2</a:t>
            </a:r>
            <a:r>
              <a:rPr lang="ja-JP" altLang="en-US" sz="1600" dirty="0"/>
              <a:t>時点）で全国</a:t>
            </a:r>
            <a:r>
              <a:rPr lang="en-US" altLang="ja-JP" sz="1600" dirty="0"/>
              <a:t>3</a:t>
            </a:r>
            <a:r>
              <a:rPr lang="ja-JP" altLang="en-US" sz="1600" dirty="0"/>
              <a:t>位であるが、平成</a:t>
            </a:r>
            <a:r>
              <a:rPr lang="en-US" altLang="ja-JP" sz="1600" dirty="0"/>
              <a:t>27</a:t>
            </a:r>
            <a:r>
              <a:rPr lang="ja-JP" altLang="en-US" sz="1600" dirty="0"/>
              <a:t>年からはやや減少している。</a:t>
            </a:r>
            <a:endParaRPr lang="en-US" altLang="ja-JP" sz="1600" dirty="0"/>
          </a:p>
          <a:p>
            <a:pPr marL="224009" indent="-149339" defTabSz="390997">
              <a:spcBef>
                <a:spcPct val="0"/>
              </a:spcBef>
              <a:buFont typeface="Arial" panose="020B0604020202020204" pitchFamily="34" charset="0"/>
              <a:buChar char="•"/>
            </a:pPr>
            <a:r>
              <a:rPr lang="ja-JP" altLang="en-US" sz="1600" dirty="0"/>
              <a:t>年齢構成は</a:t>
            </a:r>
            <a:r>
              <a:rPr lang="en-US" altLang="ja-JP" sz="1600" dirty="0"/>
              <a:t>65</a:t>
            </a:r>
            <a:r>
              <a:rPr lang="ja-JP" altLang="en-US" sz="1600" dirty="0"/>
              <a:t>歳以上人口の割合が年々増加。今後も</a:t>
            </a:r>
            <a:r>
              <a:rPr lang="en-US" altLang="ja-JP" sz="1600" dirty="0"/>
              <a:t>65</a:t>
            </a:r>
            <a:r>
              <a:rPr lang="ja-JP" altLang="en-US" sz="1600" dirty="0"/>
              <a:t>歳以上の人口は増加することが予測されている。</a:t>
            </a:r>
          </a:p>
        </p:txBody>
      </p:sp>
      <p:sp>
        <p:nvSpPr>
          <p:cNvPr id="8" name="テキスト ボックス 7">
            <a:extLst>
              <a:ext uri="{FF2B5EF4-FFF2-40B4-BE49-F238E27FC236}">
                <a16:creationId xmlns:a16="http://schemas.microsoft.com/office/drawing/2014/main" id="{A722FA8F-915B-456B-A97F-0AD5BB9B4E9A}"/>
              </a:ext>
            </a:extLst>
          </p:cNvPr>
          <p:cNvSpPr txBox="1"/>
          <p:nvPr/>
        </p:nvSpPr>
        <p:spPr>
          <a:xfrm>
            <a:off x="3976333" y="3862143"/>
            <a:ext cx="2185214" cy="276999"/>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人口の推移（上位</a:t>
            </a:r>
            <a:r>
              <a:rPr kumimoji="1" lang="en-US" altLang="ja-JP" sz="1200" dirty="0">
                <a:latin typeface="ＭＳ Ｐゴシック" panose="020B0600070205080204" pitchFamily="50" charset="-128"/>
                <a:ea typeface="ＭＳ Ｐゴシック" panose="020B0600070205080204" pitchFamily="50" charset="-128"/>
              </a:rPr>
              <a:t>10</a:t>
            </a:r>
            <a:r>
              <a:rPr kumimoji="1" lang="ja-JP" altLang="en-US" sz="1200" dirty="0">
                <a:latin typeface="ＭＳ Ｐゴシック" panose="020B0600070205080204" pitchFamily="50" charset="-128"/>
                <a:ea typeface="ＭＳ Ｐゴシック" panose="020B0600070205080204" pitchFamily="50" charset="-128"/>
              </a:rPr>
              <a:t>都道府県）</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10" name="スライド番号プレースホルダ 5">
            <a:extLst>
              <a:ext uri="{FF2B5EF4-FFF2-40B4-BE49-F238E27FC236}">
                <a16:creationId xmlns:a16="http://schemas.microsoft.com/office/drawing/2014/main" id="{6051635B-081C-4619-9D71-1B40BECC8405}"/>
              </a:ext>
            </a:extLst>
          </p:cNvPr>
          <p:cNvSpPr txBox="1">
            <a:spLocks noGrp="1"/>
          </p:cNvSpPr>
          <p:nvPr/>
        </p:nvSpPr>
        <p:spPr bwMode="auto">
          <a:xfrm>
            <a:off x="9430273"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4</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24191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09137" y="460001"/>
            <a:ext cx="3086538" cy="308143"/>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その他（第１回部会資料より）</a:t>
            </a:r>
          </a:p>
        </p:txBody>
      </p:sp>
      <p:sp>
        <p:nvSpPr>
          <p:cNvPr id="33" name="角丸四角形 32"/>
          <p:cNvSpPr/>
          <p:nvPr/>
        </p:nvSpPr>
        <p:spPr>
          <a:xfrm>
            <a:off x="715666" y="864999"/>
            <a:ext cx="4224082" cy="2144498"/>
          </a:xfrm>
          <a:prstGeom prst="roundRect">
            <a:avLst>
              <a:gd name="adj" fmla="val 1644"/>
            </a:avLst>
          </a:prstGeom>
          <a:noFill/>
          <a:ln w="38100" cmpd="dbl">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689162" y="871266"/>
            <a:ext cx="4480112" cy="33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u="sng" dirty="0">
                <a:solidFill>
                  <a:schemeClr val="tx1"/>
                </a:solidFill>
                <a:latin typeface="Meiryo UI" panose="020B0604030504040204" pitchFamily="50" charset="-128"/>
                <a:ea typeface="Meiryo UI" panose="020B0604030504040204" pitchFamily="50" charset="-128"/>
              </a:rPr>
              <a:t>②働き方の変化について</a:t>
            </a:r>
          </a:p>
        </p:txBody>
      </p:sp>
      <p:sp>
        <p:nvSpPr>
          <p:cNvPr id="35" name="正方形/長方形 34"/>
          <p:cNvSpPr/>
          <p:nvPr/>
        </p:nvSpPr>
        <p:spPr>
          <a:xfrm>
            <a:off x="787666" y="1208404"/>
            <a:ext cx="3797425" cy="566360"/>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◇女性の就業率の増加。</a:t>
            </a:r>
          </a:p>
          <a:p>
            <a:r>
              <a:rPr kumimoji="1" lang="ja-JP" altLang="en-US" sz="1400" dirty="0">
                <a:solidFill>
                  <a:schemeClr val="tx1"/>
                </a:solidFill>
                <a:latin typeface="Meiryo UI" panose="020B0604030504040204" pitchFamily="50" charset="-128"/>
                <a:ea typeface="Meiryo UI" panose="020B0604030504040204" pitchFamily="50" charset="-128"/>
              </a:rPr>
              <a:t>◇コロナ過を機に定着しつつあるテレワークの普及。</a:t>
            </a:r>
          </a:p>
        </p:txBody>
      </p:sp>
      <p:grpSp>
        <p:nvGrpSpPr>
          <p:cNvPr id="36" name="グループ化 35"/>
          <p:cNvGrpSpPr/>
          <p:nvPr/>
        </p:nvGrpSpPr>
        <p:grpSpPr>
          <a:xfrm>
            <a:off x="921903" y="1888373"/>
            <a:ext cx="297298" cy="488306"/>
            <a:chOff x="5334244" y="3744255"/>
            <a:chExt cx="297298" cy="488306"/>
          </a:xfrm>
        </p:grpSpPr>
        <p:sp>
          <p:nvSpPr>
            <p:cNvPr id="37" name="二等辺三角形 36"/>
            <p:cNvSpPr/>
            <p:nvPr/>
          </p:nvSpPr>
          <p:spPr>
            <a:xfrm rot="5400000">
              <a:off x="5307721" y="3908737"/>
              <a:ext cx="488304" cy="159339"/>
            </a:xfrm>
            <a:prstGeom prst="triangle">
              <a:avLst/>
            </a:prstGeom>
            <a:solidFill>
              <a:srgbClr val="0000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19050">
                  <a:solidFill>
                    <a:schemeClr val="tx1"/>
                  </a:solidFill>
                </a:ln>
              </a:endParaRPr>
            </a:p>
          </p:txBody>
        </p:sp>
        <p:sp>
          <p:nvSpPr>
            <p:cNvPr id="38" name="二等辺三角形 37"/>
            <p:cNvSpPr/>
            <p:nvPr/>
          </p:nvSpPr>
          <p:spPr>
            <a:xfrm rot="5400000">
              <a:off x="5237563" y="3908738"/>
              <a:ext cx="488304" cy="159339"/>
            </a:xfrm>
            <a:prstGeom prst="triangle">
              <a:avLst/>
            </a:prstGeom>
            <a:solidFill>
              <a:srgbClr val="0000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19050">
                  <a:solidFill>
                    <a:schemeClr val="tx1"/>
                  </a:solidFill>
                </a:ln>
              </a:endParaRPr>
            </a:p>
          </p:txBody>
        </p:sp>
        <p:sp>
          <p:nvSpPr>
            <p:cNvPr id="47" name="二等辺三角形 46"/>
            <p:cNvSpPr/>
            <p:nvPr/>
          </p:nvSpPr>
          <p:spPr>
            <a:xfrm rot="5400000">
              <a:off x="5169762" y="3908739"/>
              <a:ext cx="488304" cy="159339"/>
            </a:xfrm>
            <a:prstGeom prst="triangle">
              <a:avLst/>
            </a:prstGeom>
            <a:solidFill>
              <a:srgbClr val="0000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19050">
                  <a:solidFill>
                    <a:schemeClr val="tx1"/>
                  </a:solidFill>
                </a:ln>
              </a:endParaRPr>
            </a:p>
          </p:txBody>
        </p:sp>
      </p:grpSp>
      <p:sp>
        <p:nvSpPr>
          <p:cNvPr id="48" name="正方形/長方形 47"/>
          <p:cNvSpPr/>
          <p:nvPr/>
        </p:nvSpPr>
        <p:spPr>
          <a:xfrm>
            <a:off x="1355282" y="1789652"/>
            <a:ext cx="3488069" cy="644503"/>
          </a:xfrm>
          <a:prstGeom prst="rect">
            <a:avLst/>
          </a:prstGeom>
          <a:solidFill>
            <a:schemeClr val="accent1">
              <a:lumMod val="20000"/>
              <a:lumOff val="80000"/>
            </a:schemeClr>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昼間の時間帯にどこにいるかが変化しつつある。</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55" name="角丸四角形 54"/>
          <p:cNvSpPr/>
          <p:nvPr/>
        </p:nvSpPr>
        <p:spPr>
          <a:xfrm>
            <a:off x="5036781" y="864999"/>
            <a:ext cx="4224082" cy="2144498"/>
          </a:xfrm>
          <a:prstGeom prst="roundRect">
            <a:avLst>
              <a:gd name="adj" fmla="val 1644"/>
            </a:avLst>
          </a:prstGeom>
          <a:noFill/>
          <a:ln w="38100" cmpd="dbl">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5010277" y="871266"/>
            <a:ext cx="4480112" cy="33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u="sng" dirty="0">
                <a:solidFill>
                  <a:schemeClr val="tx1"/>
                </a:solidFill>
                <a:latin typeface="Meiryo UI" panose="020B0604030504040204" pitchFamily="50" charset="-128"/>
                <a:ea typeface="Meiryo UI" panose="020B0604030504040204" pitchFamily="50" charset="-128"/>
              </a:rPr>
              <a:t>③一時的な人の流入</a:t>
            </a:r>
          </a:p>
        </p:txBody>
      </p:sp>
      <p:sp>
        <p:nvSpPr>
          <p:cNvPr id="59" name="正方形/長方形 58"/>
          <p:cNvSpPr/>
          <p:nvPr/>
        </p:nvSpPr>
        <p:spPr>
          <a:xfrm>
            <a:off x="5108780" y="1208404"/>
            <a:ext cx="4098720" cy="566360"/>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◇来阪する旅行者が年々増加。</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◇外国人旅行者も大きく伸びている。</a:t>
            </a:r>
          </a:p>
        </p:txBody>
      </p:sp>
      <p:grpSp>
        <p:nvGrpSpPr>
          <p:cNvPr id="60" name="グループ化 59"/>
          <p:cNvGrpSpPr/>
          <p:nvPr/>
        </p:nvGrpSpPr>
        <p:grpSpPr>
          <a:xfrm>
            <a:off x="5243018" y="2071511"/>
            <a:ext cx="297298" cy="488306"/>
            <a:chOff x="5334244" y="3744255"/>
            <a:chExt cx="297298" cy="488306"/>
          </a:xfrm>
        </p:grpSpPr>
        <p:sp>
          <p:nvSpPr>
            <p:cNvPr id="61" name="二等辺三角形 60"/>
            <p:cNvSpPr/>
            <p:nvPr/>
          </p:nvSpPr>
          <p:spPr>
            <a:xfrm rot="5400000">
              <a:off x="5307721" y="3908737"/>
              <a:ext cx="488304" cy="159339"/>
            </a:xfrm>
            <a:prstGeom prst="triangle">
              <a:avLst/>
            </a:prstGeom>
            <a:solidFill>
              <a:srgbClr val="0000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19050">
                  <a:solidFill>
                    <a:schemeClr val="tx1"/>
                  </a:solidFill>
                </a:ln>
              </a:endParaRPr>
            </a:p>
          </p:txBody>
        </p:sp>
        <p:sp>
          <p:nvSpPr>
            <p:cNvPr id="62" name="二等辺三角形 61"/>
            <p:cNvSpPr/>
            <p:nvPr/>
          </p:nvSpPr>
          <p:spPr>
            <a:xfrm rot="5400000">
              <a:off x="5237563" y="3908738"/>
              <a:ext cx="488304" cy="159339"/>
            </a:xfrm>
            <a:prstGeom prst="triangle">
              <a:avLst/>
            </a:prstGeom>
            <a:solidFill>
              <a:srgbClr val="0000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19050">
                  <a:solidFill>
                    <a:schemeClr val="tx1"/>
                  </a:solidFill>
                </a:ln>
              </a:endParaRPr>
            </a:p>
          </p:txBody>
        </p:sp>
        <p:sp>
          <p:nvSpPr>
            <p:cNvPr id="63" name="二等辺三角形 62"/>
            <p:cNvSpPr/>
            <p:nvPr/>
          </p:nvSpPr>
          <p:spPr>
            <a:xfrm rot="5400000">
              <a:off x="5169762" y="3908739"/>
              <a:ext cx="488304" cy="159339"/>
            </a:xfrm>
            <a:prstGeom prst="triangle">
              <a:avLst/>
            </a:prstGeom>
            <a:solidFill>
              <a:srgbClr val="0000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19050">
                  <a:solidFill>
                    <a:schemeClr val="tx1"/>
                  </a:solidFill>
                </a:ln>
              </a:endParaRPr>
            </a:p>
          </p:txBody>
        </p:sp>
      </p:grpSp>
      <p:sp>
        <p:nvSpPr>
          <p:cNvPr id="64" name="正方形/長方形 63"/>
          <p:cNvSpPr/>
          <p:nvPr/>
        </p:nvSpPr>
        <p:spPr>
          <a:xfrm>
            <a:off x="5676396" y="1774764"/>
            <a:ext cx="3531104" cy="1127463"/>
          </a:xfrm>
          <a:prstGeom prst="rect">
            <a:avLst/>
          </a:prstGeom>
          <a:solidFill>
            <a:schemeClr val="accent1">
              <a:lumMod val="20000"/>
              <a:lumOff val="80000"/>
            </a:schemeClr>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土地勘や情報がない方への対応</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多言語化などへの対応</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避難所や帰宅（帰国）といった課題への対応</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72" name="角丸四角形 71"/>
          <p:cNvSpPr/>
          <p:nvPr/>
        </p:nvSpPr>
        <p:spPr>
          <a:xfrm>
            <a:off x="715666" y="3123108"/>
            <a:ext cx="4224082" cy="1851697"/>
          </a:xfrm>
          <a:prstGeom prst="roundRect">
            <a:avLst>
              <a:gd name="adj" fmla="val 1644"/>
            </a:avLst>
          </a:prstGeom>
          <a:noFill/>
          <a:ln w="38100" cmpd="dbl">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689162" y="3129374"/>
            <a:ext cx="4250586" cy="33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u="sng" dirty="0">
                <a:solidFill>
                  <a:schemeClr val="tx1"/>
                </a:solidFill>
                <a:latin typeface="Meiryo UI" panose="020B0604030504040204" pitchFamily="50" charset="-128"/>
                <a:ea typeface="Meiryo UI" panose="020B0604030504040204" pitchFamily="50" charset="-128"/>
              </a:rPr>
              <a:t>④建築物の変化について</a:t>
            </a:r>
          </a:p>
        </p:txBody>
      </p:sp>
      <p:sp>
        <p:nvSpPr>
          <p:cNvPr id="74" name="正方形/長方形 73"/>
          <p:cNvSpPr/>
          <p:nvPr/>
        </p:nvSpPr>
        <p:spPr>
          <a:xfrm>
            <a:off x="787666" y="3466512"/>
            <a:ext cx="4006309" cy="566360"/>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◇建物棟数は減少しているが、戸数は増加。</a:t>
            </a:r>
          </a:p>
          <a:p>
            <a:r>
              <a:rPr kumimoji="1" lang="ja-JP" altLang="en-US" sz="1400" dirty="0">
                <a:solidFill>
                  <a:schemeClr val="tx1"/>
                </a:solidFill>
                <a:latin typeface="Meiryo UI" panose="020B0604030504040204" pitchFamily="50" charset="-128"/>
                <a:ea typeface="Meiryo UI" panose="020B0604030504040204" pitchFamily="50" charset="-128"/>
              </a:rPr>
              <a:t>◇建物の高層化が進んでいる。</a:t>
            </a:r>
          </a:p>
        </p:txBody>
      </p:sp>
      <p:grpSp>
        <p:nvGrpSpPr>
          <p:cNvPr id="75" name="グループ化 74"/>
          <p:cNvGrpSpPr/>
          <p:nvPr/>
        </p:nvGrpSpPr>
        <p:grpSpPr>
          <a:xfrm>
            <a:off x="921903" y="4146481"/>
            <a:ext cx="297298" cy="488306"/>
            <a:chOff x="5334244" y="3744255"/>
            <a:chExt cx="297298" cy="488306"/>
          </a:xfrm>
        </p:grpSpPr>
        <p:sp>
          <p:nvSpPr>
            <p:cNvPr id="76" name="二等辺三角形 75"/>
            <p:cNvSpPr/>
            <p:nvPr/>
          </p:nvSpPr>
          <p:spPr>
            <a:xfrm rot="5400000">
              <a:off x="5307721" y="3908737"/>
              <a:ext cx="488304" cy="159339"/>
            </a:xfrm>
            <a:prstGeom prst="triangle">
              <a:avLst/>
            </a:prstGeom>
            <a:solidFill>
              <a:srgbClr val="0000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19050">
                  <a:solidFill>
                    <a:schemeClr val="tx1"/>
                  </a:solidFill>
                </a:ln>
              </a:endParaRPr>
            </a:p>
          </p:txBody>
        </p:sp>
        <p:sp>
          <p:nvSpPr>
            <p:cNvPr id="77" name="二等辺三角形 76"/>
            <p:cNvSpPr/>
            <p:nvPr/>
          </p:nvSpPr>
          <p:spPr>
            <a:xfrm rot="5400000">
              <a:off x="5237563" y="3908738"/>
              <a:ext cx="488304" cy="159339"/>
            </a:xfrm>
            <a:prstGeom prst="triangle">
              <a:avLst/>
            </a:prstGeom>
            <a:solidFill>
              <a:srgbClr val="0000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19050">
                  <a:solidFill>
                    <a:schemeClr val="tx1"/>
                  </a:solidFill>
                </a:ln>
              </a:endParaRPr>
            </a:p>
          </p:txBody>
        </p:sp>
        <p:sp>
          <p:nvSpPr>
            <p:cNvPr id="78" name="二等辺三角形 77"/>
            <p:cNvSpPr/>
            <p:nvPr/>
          </p:nvSpPr>
          <p:spPr>
            <a:xfrm rot="5400000">
              <a:off x="5169762" y="3908739"/>
              <a:ext cx="488304" cy="159339"/>
            </a:xfrm>
            <a:prstGeom prst="triangle">
              <a:avLst/>
            </a:prstGeom>
            <a:solidFill>
              <a:srgbClr val="0000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19050">
                  <a:solidFill>
                    <a:schemeClr val="tx1"/>
                  </a:solidFill>
                </a:ln>
              </a:endParaRPr>
            </a:p>
          </p:txBody>
        </p:sp>
      </p:grpSp>
      <p:sp>
        <p:nvSpPr>
          <p:cNvPr id="79" name="正方形/長方形 78"/>
          <p:cNvSpPr/>
          <p:nvPr/>
        </p:nvSpPr>
        <p:spPr>
          <a:xfrm>
            <a:off x="1355282" y="4047760"/>
            <a:ext cx="3438693" cy="644503"/>
          </a:xfrm>
          <a:prstGeom prst="rect">
            <a:avLst/>
          </a:prstGeom>
          <a:solidFill>
            <a:schemeClr val="accent1">
              <a:lumMod val="20000"/>
              <a:lumOff val="80000"/>
            </a:schemeClr>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長周期地震動等による被害をどう反映するか</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80" name="角丸四角形 79"/>
          <p:cNvSpPr/>
          <p:nvPr/>
        </p:nvSpPr>
        <p:spPr>
          <a:xfrm>
            <a:off x="5036781" y="3123108"/>
            <a:ext cx="4224082" cy="1851697"/>
          </a:xfrm>
          <a:prstGeom prst="roundRect">
            <a:avLst>
              <a:gd name="adj" fmla="val 1644"/>
            </a:avLst>
          </a:prstGeom>
          <a:noFill/>
          <a:ln w="38100" cmpd="dbl">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5010277" y="3129374"/>
            <a:ext cx="4250586" cy="33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u="sng" dirty="0">
                <a:solidFill>
                  <a:schemeClr val="tx1"/>
                </a:solidFill>
                <a:latin typeface="Meiryo UI" panose="020B0604030504040204" pitchFamily="50" charset="-128"/>
                <a:ea typeface="Meiryo UI" panose="020B0604030504040204" pitchFamily="50" charset="-128"/>
              </a:rPr>
              <a:t>⑤携帯・スマートフォンの普及について</a:t>
            </a:r>
          </a:p>
        </p:txBody>
      </p:sp>
      <p:sp>
        <p:nvSpPr>
          <p:cNvPr id="82" name="正方形/長方形 81"/>
          <p:cNvSpPr/>
          <p:nvPr/>
        </p:nvSpPr>
        <p:spPr>
          <a:xfrm>
            <a:off x="5108781" y="3466512"/>
            <a:ext cx="4006309" cy="566360"/>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◇携帯電話の契約数の増加。</a:t>
            </a:r>
          </a:p>
          <a:p>
            <a:r>
              <a:rPr kumimoji="1" lang="ja-JP" altLang="en-US" sz="1400" dirty="0">
                <a:solidFill>
                  <a:schemeClr val="tx1"/>
                </a:solidFill>
                <a:latin typeface="Meiryo UI" panose="020B0604030504040204" pitchFamily="50" charset="-128"/>
                <a:ea typeface="Meiryo UI" panose="020B0604030504040204" pitchFamily="50" charset="-128"/>
              </a:rPr>
              <a:t>◇とりわけ、スマートフォンの普及が著しい。</a:t>
            </a:r>
          </a:p>
        </p:txBody>
      </p:sp>
      <p:grpSp>
        <p:nvGrpSpPr>
          <p:cNvPr id="83" name="グループ化 82"/>
          <p:cNvGrpSpPr/>
          <p:nvPr/>
        </p:nvGrpSpPr>
        <p:grpSpPr>
          <a:xfrm>
            <a:off x="5243018" y="4172985"/>
            <a:ext cx="297298" cy="488306"/>
            <a:chOff x="5334244" y="3744255"/>
            <a:chExt cx="297298" cy="488306"/>
          </a:xfrm>
        </p:grpSpPr>
        <p:sp>
          <p:nvSpPr>
            <p:cNvPr id="84" name="二等辺三角形 83"/>
            <p:cNvSpPr/>
            <p:nvPr/>
          </p:nvSpPr>
          <p:spPr>
            <a:xfrm rot="5400000">
              <a:off x="5307721" y="3908737"/>
              <a:ext cx="488304" cy="159339"/>
            </a:xfrm>
            <a:prstGeom prst="triangle">
              <a:avLst/>
            </a:prstGeom>
            <a:solidFill>
              <a:srgbClr val="0000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19050">
                  <a:solidFill>
                    <a:schemeClr val="tx1"/>
                  </a:solidFill>
                </a:ln>
              </a:endParaRPr>
            </a:p>
          </p:txBody>
        </p:sp>
        <p:sp>
          <p:nvSpPr>
            <p:cNvPr id="85" name="二等辺三角形 84"/>
            <p:cNvSpPr/>
            <p:nvPr/>
          </p:nvSpPr>
          <p:spPr>
            <a:xfrm rot="5400000">
              <a:off x="5237563" y="3908738"/>
              <a:ext cx="488304" cy="159339"/>
            </a:xfrm>
            <a:prstGeom prst="triangle">
              <a:avLst/>
            </a:prstGeom>
            <a:solidFill>
              <a:srgbClr val="0000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19050">
                  <a:solidFill>
                    <a:schemeClr val="tx1"/>
                  </a:solidFill>
                </a:ln>
              </a:endParaRPr>
            </a:p>
          </p:txBody>
        </p:sp>
        <p:sp>
          <p:nvSpPr>
            <p:cNvPr id="86" name="二等辺三角形 85"/>
            <p:cNvSpPr/>
            <p:nvPr/>
          </p:nvSpPr>
          <p:spPr>
            <a:xfrm rot="5400000">
              <a:off x="5169762" y="3908739"/>
              <a:ext cx="488304" cy="159339"/>
            </a:xfrm>
            <a:prstGeom prst="triangle">
              <a:avLst/>
            </a:prstGeom>
            <a:solidFill>
              <a:srgbClr val="0000C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19050">
                  <a:solidFill>
                    <a:schemeClr val="tx1"/>
                  </a:solidFill>
                </a:ln>
              </a:endParaRPr>
            </a:p>
          </p:txBody>
        </p:sp>
      </p:grpSp>
      <p:sp>
        <p:nvSpPr>
          <p:cNvPr id="87" name="正方形/長方形 86"/>
          <p:cNvSpPr/>
          <p:nvPr/>
        </p:nvSpPr>
        <p:spPr>
          <a:xfrm>
            <a:off x="5676397" y="4021256"/>
            <a:ext cx="3438693" cy="781675"/>
          </a:xfrm>
          <a:prstGeom prst="rect">
            <a:avLst/>
          </a:prstGeom>
          <a:solidFill>
            <a:schemeClr val="accent1">
              <a:lumMod val="20000"/>
              <a:lumOff val="80000"/>
            </a:schemeClr>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被害想定のおける通信被害の重要性</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情報発信の方法等（</a:t>
            </a:r>
            <a:r>
              <a:rPr kumimoji="1" lang="en-US" altLang="ja-JP" sz="1400" dirty="0">
                <a:solidFill>
                  <a:schemeClr val="tx1"/>
                </a:solidFill>
                <a:latin typeface="Meiryo UI" panose="020B0604030504040204" pitchFamily="50" charset="-128"/>
                <a:ea typeface="Meiryo UI" panose="020B0604030504040204" pitchFamily="50" charset="-128"/>
              </a:rPr>
              <a:t>SNS</a:t>
            </a:r>
            <a:r>
              <a:rPr kumimoji="1" lang="ja-JP" altLang="en-US" sz="1400" dirty="0">
                <a:solidFill>
                  <a:schemeClr val="tx1"/>
                </a:solidFill>
                <a:latin typeface="Meiryo UI" panose="020B0604030504040204" pitchFamily="50" charset="-128"/>
                <a:ea typeface="Meiryo UI" panose="020B0604030504040204" pitchFamily="50" charset="-128"/>
              </a:rPr>
              <a:t>等）が大きく変化（多様化）</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44" name="Rectangle 2">
            <a:extLst>
              <a:ext uri="{FF2B5EF4-FFF2-40B4-BE49-F238E27FC236}">
                <a16:creationId xmlns:a16="http://schemas.microsoft.com/office/drawing/2014/main" id="{C6B0DB61-FF42-4DE6-90B5-137C366D1B02}"/>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大阪府の特徴（その他社会情勢の変化）</a:t>
            </a:r>
          </a:p>
        </p:txBody>
      </p:sp>
      <p:sp>
        <p:nvSpPr>
          <p:cNvPr id="39" name="スライド番号プレースホルダ 5">
            <a:extLst>
              <a:ext uri="{FF2B5EF4-FFF2-40B4-BE49-F238E27FC236}">
                <a16:creationId xmlns:a16="http://schemas.microsoft.com/office/drawing/2014/main" id="{F7281539-FE12-488E-A109-FEEB1690FFC9}"/>
              </a:ext>
            </a:extLst>
          </p:cNvPr>
          <p:cNvSpPr txBox="1">
            <a:spLocks noGrp="1"/>
          </p:cNvSpPr>
          <p:nvPr/>
        </p:nvSpPr>
        <p:spPr bwMode="auto">
          <a:xfrm>
            <a:off x="9430273"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5</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36859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大阪府被害想定による被害の特徴</a:t>
            </a:r>
          </a:p>
        </p:txBody>
      </p:sp>
      <p:sp>
        <p:nvSpPr>
          <p:cNvPr id="8" name="スライド番号プレースホルダ 5">
            <a:extLst>
              <a:ext uri="{FF2B5EF4-FFF2-40B4-BE49-F238E27FC236}">
                <a16:creationId xmlns:a16="http://schemas.microsoft.com/office/drawing/2014/main" id="{1FC8F453-C7CB-4FEB-A049-643DE619B239}"/>
              </a:ext>
            </a:extLst>
          </p:cNvPr>
          <p:cNvSpPr txBox="1">
            <a:spLocks noGrp="1"/>
          </p:cNvSpPr>
          <p:nvPr/>
        </p:nvSpPr>
        <p:spPr bwMode="auto">
          <a:xfrm>
            <a:off x="9430273"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6</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71" name="テキスト ボックス 70">
            <a:extLst>
              <a:ext uri="{FF2B5EF4-FFF2-40B4-BE49-F238E27FC236}">
                <a16:creationId xmlns:a16="http://schemas.microsoft.com/office/drawing/2014/main" id="{C2EFF987-6ED0-4BD8-B407-641101F0A083}"/>
              </a:ext>
            </a:extLst>
          </p:cNvPr>
          <p:cNvSpPr txBox="1"/>
          <p:nvPr/>
        </p:nvSpPr>
        <p:spPr>
          <a:xfrm>
            <a:off x="74475" y="1859068"/>
            <a:ext cx="5805805" cy="369332"/>
          </a:xfrm>
          <a:prstGeom prst="rect">
            <a:avLst/>
          </a:prstGeom>
          <a:noFill/>
        </p:spPr>
        <p:txBody>
          <a:bodyPr wrap="square">
            <a:spAutoFit/>
          </a:bodyPr>
          <a:lstStyle/>
          <a:p>
            <a:r>
              <a:rPr kumimoji="1" lang="ja-JP" altLang="en-US" b="1" dirty="0">
                <a:latin typeface="Meiryo UI" panose="020B0604030504040204" pitchFamily="50" charset="-128"/>
                <a:ea typeface="Meiryo UI" panose="020B0604030504040204" pitchFamily="50" charset="-128"/>
              </a:rPr>
              <a:t>被害想定の概要（第１回検討部会資料</a:t>
            </a:r>
            <a:r>
              <a:rPr kumimoji="1" lang="en-US" altLang="ja-JP" b="1" dirty="0">
                <a:latin typeface="Meiryo UI" panose="020B0604030504040204" pitchFamily="50" charset="-128"/>
                <a:ea typeface="Meiryo UI" panose="020B0604030504040204" pitchFamily="50" charset="-128"/>
              </a:rPr>
              <a:t>1-1</a:t>
            </a:r>
            <a:r>
              <a:rPr kumimoji="1" lang="ja-JP" altLang="en-US" b="1" dirty="0">
                <a:latin typeface="Meiryo UI" panose="020B0604030504040204" pitchFamily="50" charset="-128"/>
                <a:ea typeface="Meiryo UI" panose="020B0604030504040204" pitchFamily="50" charset="-128"/>
              </a:rPr>
              <a:t>　一部修正）</a:t>
            </a:r>
            <a:endParaRPr kumimoji="1" lang="ja-JP" altLang="en-US" sz="1800" b="1" dirty="0">
              <a:latin typeface="Meiryo UI" panose="020B0604030504040204" pitchFamily="50" charset="-128"/>
              <a:ea typeface="Meiryo UI" panose="020B0604030504040204" pitchFamily="50" charset="-128"/>
            </a:endParaRPr>
          </a:p>
        </p:txBody>
      </p:sp>
      <p:graphicFrame>
        <p:nvGraphicFramePr>
          <p:cNvPr id="73" name="表 72">
            <a:extLst>
              <a:ext uri="{FF2B5EF4-FFF2-40B4-BE49-F238E27FC236}">
                <a16:creationId xmlns:a16="http://schemas.microsoft.com/office/drawing/2014/main" id="{35A04759-352F-427D-886E-2026151D3FFE}"/>
              </a:ext>
            </a:extLst>
          </p:cNvPr>
          <p:cNvGraphicFramePr>
            <a:graphicFrameLocks noGrp="1"/>
          </p:cNvGraphicFramePr>
          <p:nvPr>
            <p:extLst>
              <p:ext uri="{D42A27DB-BD31-4B8C-83A1-F6EECF244321}">
                <p14:modId xmlns:p14="http://schemas.microsoft.com/office/powerpoint/2010/main" val="2842438698"/>
              </p:ext>
            </p:extLst>
          </p:nvPr>
        </p:nvGraphicFramePr>
        <p:xfrm>
          <a:off x="4131" y="2368359"/>
          <a:ext cx="9669029" cy="4413074"/>
        </p:xfrm>
        <a:graphic>
          <a:graphicData uri="http://schemas.openxmlformats.org/drawingml/2006/table">
            <a:tbl>
              <a:tblPr firstRow="1" bandRow="1">
                <a:tableStyleId>{5C22544A-7EE6-4342-B048-85BDC9FD1C3A}</a:tableStyleId>
              </a:tblPr>
              <a:tblGrid>
                <a:gridCol w="357403">
                  <a:extLst>
                    <a:ext uri="{9D8B030D-6E8A-4147-A177-3AD203B41FA5}">
                      <a16:colId xmlns:a16="http://schemas.microsoft.com/office/drawing/2014/main" val="1932249564"/>
                    </a:ext>
                  </a:extLst>
                </a:gridCol>
                <a:gridCol w="1123118">
                  <a:extLst>
                    <a:ext uri="{9D8B030D-6E8A-4147-A177-3AD203B41FA5}">
                      <a16:colId xmlns:a16="http://schemas.microsoft.com/office/drawing/2014/main" val="76341843"/>
                    </a:ext>
                  </a:extLst>
                </a:gridCol>
                <a:gridCol w="1434882">
                  <a:extLst>
                    <a:ext uri="{9D8B030D-6E8A-4147-A177-3AD203B41FA5}">
                      <a16:colId xmlns:a16="http://schemas.microsoft.com/office/drawing/2014/main" val="1661105438"/>
                    </a:ext>
                  </a:extLst>
                </a:gridCol>
                <a:gridCol w="1329686">
                  <a:extLst>
                    <a:ext uri="{9D8B030D-6E8A-4147-A177-3AD203B41FA5}">
                      <a16:colId xmlns:a16="http://schemas.microsoft.com/office/drawing/2014/main" val="2443725832"/>
                    </a:ext>
                  </a:extLst>
                </a:gridCol>
                <a:gridCol w="1434882">
                  <a:extLst>
                    <a:ext uri="{9D8B030D-6E8A-4147-A177-3AD203B41FA5}">
                      <a16:colId xmlns:a16="http://schemas.microsoft.com/office/drawing/2014/main" val="1563115574"/>
                    </a:ext>
                  </a:extLst>
                </a:gridCol>
                <a:gridCol w="1329686">
                  <a:extLst>
                    <a:ext uri="{9D8B030D-6E8A-4147-A177-3AD203B41FA5}">
                      <a16:colId xmlns:a16="http://schemas.microsoft.com/office/drawing/2014/main" val="1065877484"/>
                    </a:ext>
                  </a:extLst>
                </a:gridCol>
                <a:gridCol w="1329686">
                  <a:extLst>
                    <a:ext uri="{9D8B030D-6E8A-4147-A177-3AD203B41FA5}">
                      <a16:colId xmlns:a16="http://schemas.microsoft.com/office/drawing/2014/main" val="334529286"/>
                    </a:ext>
                  </a:extLst>
                </a:gridCol>
                <a:gridCol w="1329686">
                  <a:extLst>
                    <a:ext uri="{9D8B030D-6E8A-4147-A177-3AD203B41FA5}">
                      <a16:colId xmlns:a16="http://schemas.microsoft.com/office/drawing/2014/main" val="652173215"/>
                    </a:ext>
                  </a:extLst>
                </a:gridCol>
              </a:tblGrid>
              <a:tr h="475907">
                <a:tc gridSpan="2">
                  <a:txBody>
                    <a:bodyPr/>
                    <a:lstStyle/>
                    <a:p>
                      <a:pPr algn="ctr"/>
                      <a:r>
                        <a:rPr kumimoji="1" lang="ja-JP" altLang="en-US" sz="1400" b="0" dirty="0">
                          <a:latin typeface="Meiryo UI" panose="020B0604030504040204" pitchFamily="50" charset="-128"/>
                          <a:ea typeface="Meiryo UI" panose="020B0604030504040204" pitchFamily="50" charset="-128"/>
                        </a:rPr>
                        <a:t>項目</a:t>
                      </a:r>
                    </a:p>
                  </a:txBody>
                  <a:tcPr anchor="ctr"/>
                </a:tc>
                <a:tc hMerge="1">
                  <a:txBody>
                    <a:bodyPr/>
                    <a:lstStyle/>
                    <a:p>
                      <a:endParaRPr kumimoji="1" lang="ja-JP" altLang="en-US"/>
                    </a:p>
                  </a:txBody>
                  <a:tcPr/>
                </a:tc>
                <a:tc>
                  <a:txBody>
                    <a:bodyPr/>
                    <a:lstStyle/>
                    <a:p>
                      <a:pPr algn="ctr"/>
                      <a:r>
                        <a:rPr kumimoji="1" lang="ja-JP" altLang="en-US" sz="1400" b="0" dirty="0">
                          <a:latin typeface="Meiryo UI" panose="020B0604030504040204" pitchFamily="50" charset="-128"/>
                          <a:ea typeface="Meiryo UI" panose="020B0604030504040204" pitchFamily="50" charset="-128"/>
                        </a:rPr>
                        <a:t>上町断層帯</a:t>
                      </a:r>
                      <a:endParaRPr kumimoji="1" lang="en-US" altLang="ja-JP" sz="1400" b="0" dirty="0">
                        <a:latin typeface="Meiryo UI" panose="020B0604030504040204" pitchFamily="50" charset="-128"/>
                        <a:ea typeface="Meiryo UI" panose="020B0604030504040204" pitchFamily="50" charset="-128"/>
                      </a:endParaRPr>
                    </a:p>
                    <a:p>
                      <a:pPr algn="ctr"/>
                      <a:r>
                        <a:rPr kumimoji="1" lang="ja-JP" altLang="en-US" sz="1400" b="0" dirty="0">
                          <a:latin typeface="Meiryo UI" panose="020B0604030504040204" pitchFamily="50" charset="-128"/>
                          <a:ea typeface="Meiryo UI" panose="020B0604030504040204" pitchFamily="50" charset="-128"/>
                        </a:rPr>
                        <a:t>地震（</a:t>
                      </a:r>
                      <a:r>
                        <a:rPr kumimoji="1" lang="en-US" altLang="ja-JP" sz="1400" b="0" dirty="0">
                          <a:latin typeface="Meiryo UI" panose="020B0604030504040204" pitchFamily="50" charset="-128"/>
                          <a:ea typeface="Meiryo UI" panose="020B0604030504040204" pitchFamily="50" charset="-128"/>
                        </a:rPr>
                        <a:t>A</a:t>
                      </a:r>
                      <a:r>
                        <a:rPr kumimoji="1" lang="ja-JP" altLang="en-US" sz="1400" b="0" dirty="0">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rPr>
                        <a:t>上町断層帯</a:t>
                      </a:r>
                      <a:endParaRPr kumimoji="1" lang="en-US" altLang="ja-JP" sz="1400" b="0" dirty="0">
                        <a:latin typeface="Meiryo UI" panose="020B0604030504040204" pitchFamily="50" charset="-128"/>
                        <a:ea typeface="Meiryo UI" panose="020B0604030504040204" pitchFamily="50" charset="-128"/>
                      </a:endParaRPr>
                    </a:p>
                    <a:p>
                      <a:pPr algn="ctr"/>
                      <a:r>
                        <a:rPr kumimoji="1" lang="ja-JP" altLang="en-US" sz="1400" b="0" dirty="0">
                          <a:latin typeface="Meiryo UI" panose="020B0604030504040204" pitchFamily="50" charset="-128"/>
                          <a:ea typeface="Meiryo UI" panose="020B0604030504040204" pitchFamily="50" charset="-128"/>
                        </a:rPr>
                        <a:t>地震（</a:t>
                      </a:r>
                      <a:r>
                        <a:rPr kumimoji="1" lang="en-US" altLang="ja-JP" sz="1400" b="0" dirty="0">
                          <a:latin typeface="Meiryo UI" panose="020B0604030504040204" pitchFamily="50" charset="-128"/>
                          <a:ea typeface="Meiryo UI" panose="020B0604030504040204" pitchFamily="50" charset="-128"/>
                        </a:rPr>
                        <a:t>B</a:t>
                      </a:r>
                      <a:r>
                        <a:rPr kumimoji="1" lang="ja-JP" altLang="en-US" sz="1400" b="0" dirty="0">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rPr>
                        <a:t>生駒断層帯</a:t>
                      </a:r>
                      <a:endParaRPr kumimoji="1" lang="en-US" altLang="ja-JP" sz="1400" b="0" dirty="0">
                        <a:latin typeface="Meiryo UI" panose="020B0604030504040204" pitchFamily="50" charset="-128"/>
                        <a:ea typeface="Meiryo UI" panose="020B0604030504040204" pitchFamily="50" charset="-128"/>
                      </a:endParaRPr>
                    </a:p>
                    <a:p>
                      <a:pPr algn="ctr"/>
                      <a:r>
                        <a:rPr kumimoji="1" lang="ja-JP" altLang="en-US" sz="1400" b="0" dirty="0">
                          <a:latin typeface="Meiryo UI" panose="020B0604030504040204" pitchFamily="50" charset="-128"/>
                          <a:ea typeface="Meiryo UI" panose="020B0604030504040204" pitchFamily="50" charset="-128"/>
                        </a:rPr>
                        <a:t>地震</a:t>
                      </a: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rPr>
                        <a:t>有馬高槻</a:t>
                      </a:r>
                      <a:endParaRPr kumimoji="1" lang="en-US" altLang="ja-JP" sz="1400" b="0" dirty="0">
                        <a:latin typeface="Meiryo UI" panose="020B0604030504040204" pitchFamily="50" charset="-128"/>
                        <a:ea typeface="Meiryo UI" panose="020B0604030504040204" pitchFamily="50" charset="-128"/>
                      </a:endParaRPr>
                    </a:p>
                    <a:p>
                      <a:pPr algn="ctr"/>
                      <a:r>
                        <a:rPr kumimoji="1" lang="ja-JP" altLang="en-US" sz="1400" b="0" dirty="0">
                          <a:latin typeface="Meiryo UI" panose="020B0604030504040204" pitchFamily="50" charset="-128"/>
                          <a:ea typeface="Meiryo UI" panose="020B0604030504040204" pitchFamily="50" charset="-128"/>
                        </a:rPr>
                        <a:t>断層帯地震</a:t>
                      </a: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400" b="0" dirty="0">
                          <a:latin typeface="Meiryo UI" panose="020B0604030504040204" pitchFamily="50" charset="-128"/>
                          <a:ea typeface="Meiryo UI" panose="020B0604030504040204" pitchFamily="50" charset="-128"/>
                        </a:rPr>
                        <a:t>中央構造線</a:t>
                      </a:r>
                      <a:endParaRPr kumimoji="1" lang="en-US" altLang="ja-JP" sz="1400" b="0" dirty="0">
                        <a:latin typeface="Meiryo UI" panose="020B0604030504040204" pitchFamily="50" charset="-128"/>
                        <a:ea typeface="Meiryo UI" panose="020B0604030504040204" pitchFamily="50" charset="-128"/>
                      </a:endParaRPr>
                    </a:p>
                    <a:p>
                      <a:pPr algn="ctr"/>
                      <a:r>
                        <a:rPr kumimoji="1" lang="ja-JP" altLang="en-US" sz="1400" b="0" dirty="0">
                          <a:latin typeface="Meiryo UI" panose="020B0604030504040204" pitchFamily="50" charset="-128"/>
                          <a:ea typeface="Meiryo UI" panose="020B0604030504040204" pitchFamily="50" charset="-128"/>
                        </a:rPr>
                        <a:t>断層帯地震</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400" b="0" dirty="0">
                          <a:latin typeface="Meiryo UI" panose="020B0604030504040204" pitchFamily="50" charset="-128"/>
                          <a:ea typeface="Meiryo UI" panose="020B0604030504040204" pitchFamily="50" charset="-128"/>
                        </a:rPr>
                        <a:t>南海トラフ</a:t>
                      </a:r>
                      <a:endParaRPr kumimoji="1" lang="en-US" altLang="ja-JP" sz="1400" b="0" dirty="0">
                        <a:latin typeface="Meiryo UI" panose="020B0604030504040204" pitchFamily="50" charset="-128"/>
                        <a:ea typeface="Meiryo UI" panose="020B0604030504040204" pitchFamily="50" charset="-128"/>
                      </a:endParaRPr>
                    </a:p>
                    <a:p>
                      <a:pPr algn="ctr"/>
                      <a:r>
                        <a:rPr kumimoji="1" lang="ja-JP" altLang="en-US" sz="1400" b="0" dirty="0">
                          <a:latin typeface="Meiryo UI" panose="020B0604030504040204" pitchFamily="50" charset="-128"/>
                          <a:ea typeface="Meiryo UI" panose="020B0604030504040204" pitchFamily="50" charset="-128"/>
                        </a:rPr>
                        <a:t>巨大地震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6600"/>
                    </a:solidFill>
                  </a:tcPr>
                </a:tc>
                <a:extLst>
                  <a:ext uri="{0D108BD9-81ED-4DB2-BD59-A6C34878D82A}">
                    <a16:rowId xmlns:a16="http://schemas.microsoft.com/office/drawing/2014/main" val="1673650387"/>
                  </a:ext>
                </a:extLst>
              </a:tr>
              <a:tr h="314758">
                <a:tc gridSpan="2">
                  <a:txBody>
                    <a:bodyPr/>
                    <a:lstStyle/>
                    <a:p>
                      <a:pPr algn="ctr"/>
                      <a:r>
                        <a:rPr kumimoji="1" lang="ja-JP" altLang="en-US" sz="1200" b="0" dirty="0">
                          <a:latin typeface="Meiryo UI" panose="020B0604030504040204" pitchFamily="50" charset="-128"/>
                          <a:ea typeface="Meiryo UI" panose="020B0604030504040204" pitchFamily="50" charset="-128"/>
                        </a:rPr>
                        <a:t>震度</a:t>
                      </a:r>
                    </a:p>
                  </a:txBody>
                  <a:tcPr anchor="ctr"/>
                </a:tc>
                <a:tc hMerge="1">
                  <a:txBody>
                    <a:bodyPr/>
                    <a:lstStyle/>
                    <a:p>
                      <a:endParaRPr kumimoji="1" lang="ja-JP" altLang="en-US"/>
                    </a:p>
                  </a:txBody>
                  <a:tcPr/>
                </a:tc>
                <a:tc>
                  <a:txBody>
                    <a:bodyPr/>
                    <a:lstStyle/>
                    <a:p>
                      <a:pPr algn="ctr"/>
                      <a:r>
                        <a:rPr kumimoji="1" lang="ja-JP" altLang="en-US" sz="1200" b="0" dirty="0">
                          <a:latin typeface="Meiryo UI" panose="020B0604030504040204" pitchFamily="50" charset="-128"/>
                          <a:ea typeface="Meiryo UI" panose="020B0604030504040204" pitchFamily="50" charset="-128"/>
                        </a:rPr>
                        <a:t>４～７</a:t>
                      </a:r>
                    </a:p>
                  </a:txBody>
                  <a:tcPr anchor="ctr"/>
                </a:tc>
                <a:tc>
                  <a:txBody>
                    <a:bodyPr/>
                    <a:lstStyle/>
                    <a:p>
                      <a:pPr algn="ctr"/>
                      <a:r>
                        <a:rPr kumimoji="1" lang="ja-JP" altLang="en-US" sz="1200" b="0" dirty="0">
                          <a:latin typeface="Meiryo UI" panose="020B0604030504040204" pitchFamily="50" charset="-128"/>
                          <a:ea typeface="Meiryo UI" panose="020B0604030504040204" pitchFamily="50" charset="-128"/>
                        </a:rPr>
                        <a:t>４～７</a:t>
                      </a:r>
                    </a:p>
                  </a:txBody>
                  <a:tcPr anchor="ctr"/>
                </a:tc>
                <a:tc>
                  <a:txBody>
                    <a:bodyPr/>
                    <a:lstStyle/>
                    <a:p>
                      <a:pPr algn="ctr"/>
                      <a:r>
                        <a:rPr kumimoji="1" lang="ja-JP" altLang="en-US" sz="1200" b="0" dirty="0">
                          <a:latin typeface="Meiryo UI" panose="020B0604030504040204" pitchFamily="50" charset="-128"/>
                          <a:ea typeface="Meiryo UI" panose="020B0604030504040204" pitchFamily="50" charset="-128"/>
                        </a:rPr>
                        <a:t>４～７</a:t>
                      </a:r>
                    </a:p>
                  </a:txBody>
                  <a:tcPr anchor="ctr"/>
                </a:tc>
                <a:tc>
                  <a:txBody>
                    <a:bodyPr/>
                    <a:lstStyle/>
                    <a:p>
                      <a:pPr algn="ctr"/>
                      <a:r>
                        <a:rPr kumimoji="1" lang="ja-JP" altLang="en-US" sz="1200" b="0" dirty="0">
                          <a:latin typeface="Meiryo UI" panose="020B0604030504040204" pitchFamily="50" charset="-128"/>
                          <a:ea typeface="Meiryo UI" panose="020B0604030504040204" pitchFamily="50" charset="-128"/>
                        </a:rPr>
                        <a:t>３～７</a:t>
                      </a: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200" b="0" dirty="0">
                          <a:latin typeface="Meiryo UI" panose="020B0604030504040204" pitchFamily="50" charset="-128"/>
                          <a:ea typeface="Meiryo UI" panose="020B0604030504040204" pitchFamily="50" charset="-128"/>
                        </a:rPr>
                        <a:t>３～７</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200" b="0" dirty="0">
                          <a:latin typeface="Meiryo UI" panose="020B0604030504040204" pitchFamily="50" charset="-128"/>
                          <a:ea typeface="Meiryo UI" panose="020B0604030504040204" pitchFamily="50" charset="-128"/>
                        </a:rPr>
                        <a:t>５弱～６強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60000"/>
                        <a:lumOff val="40000"/>
                      </a:schemeClr>
                    </a:solidFill>
                  </a:tcPr>
                </a:tc>
                <a:extLst>
                  <a:ext uri="{0D108BD9-81ED-4DB2-BD59-A6C34878D82A}">
                    <a16:rowId xmlns:a16="http://schemas.microsoft.com/office/drawing/2014/main" val="3944818169"/>
                  </a:ext>
                </a:extLst>
              </a:tr>
              <a:tr h="281872">
                <a:tc gridSpan="2">
                  <a:txBody>
                    <a:bodyPr/>
                    <a:lstStyle/>
                    <a:p>
                      <a:pPr algn="ctr"/>
                      <a:r>
                        <a:rPr kumimoji="1" lang="ja-JP" altLang="en-US" sz="1200" b="0" dirty="0">
                          <a:latin typeface="Meiryo UI" panose="020B0604030504040204" pitchFamily="50" charset="-128"/>
                          <a:ea typeface="Meiryo UI" panose="020B0604030504040204" pitchFamily="50" charset="-128"/>
                        </a:rPr>
                        <a:t>建物全半壊棟数</a:t>
                      </a:r>
                    </a:p>
                  </a:txBody>
                  <a:tcPr anchor="ctr"/>
                </a:tc>
                <a:tc hMerge="1">
                  <a:txBody>
                    <a:bodyPr/>
                    <a:lstStyle/>
                    <a:p>
                      <a:endParaRPr kumimoji="1" lang="ja-JP" altLang="en-US"/>
                    </a:p>
                  </a:txBody>
                  <a:tcPr/>
                </a:tc>
                <a:tc>
                  <a:txBody>
                    <a:bodyPr/>
                    <a:lstStyle/>
                    <a:p>
                      <a:pPr algn="r"/>
                      <a:r>
                        <a:rPr kumimoji="1" lang="ja-JP" altLang="en-US" sz="1200" b="0" dirty="0">
                          <a:latin typeface="Meiryo UI" panose="020B0604030504040204" pitchFamily="50" charset="-128"/>
                          <a:ea typeface="Meiryo UI" panose="020B0604030504040204" pitchFamily="50" charset="-128"/>
                        </a:rPr>
                        <a:t>全壊</a:t>
                      </a:r>
                      <a:r>
                        <a:rPr kumimoji="1" lang="en-US" altLang="ja-JP" sz="1200" b="0" dirty="0">
                          <a:latin typeface="Meiryo UI" panose="020B0604030504040204" pitchFamily="50" charset="-128"/>
                          <a:ea typeface="Meiryo UI" panose="020B0604030504040204" pitchFamily="50" charset="-128"/>
                        </a:rPr>
                        <a:t>363</a:t>
                      </a:r>
                      <a:r>
                        <a:rPr kumimoji="1" lang="ja-JP" altLang="en-US" sz="1200" b="0" dirty="0">
                          <a:latin typeface="Meiryo UI" panose="020B0604030504040204" pitchFamily="50" charset="-128"/>
                          <a:ea typeface="Meiryo UI" panose="020B0604030504040204" pitchFamily="50" charset="-128"/>
                        </a:rPr>
                        <a:t>千棟</a:t>
                      </a:r>
                      <a:endParaRPr kumimoji="1" lang="en-US" altLang="ja-JP" sz="1200" b="0" dirty="0">
                        <a:latin typeface="Meiryo UI" panose="020B0604030504040204" pitchFamily="50" charset="-128"/>
                        <a:ea typeface="Meiryo UI" panose="020B0604030504040204" pitchFamily="50" charset="-128"/>
                      </a:endParaRPr>
                    </a:p>
                    <a:p>
                      <a:pPr algn="r"/>
                      <a:r>
                        <a:rPr kumimoji="1" lang="ja-JP" altLang="en-US" sz="1200" b="0" dirty="0">
                          <a:latin typeface="Meiryo UI" panose="020B0604030504040204" pitchFamily="50" charset="-128"/>
                          <a:ea typeface="Meiryo UI" panose="020B0604030504040204" pitchFamily="50" charset="-128"/>
                        </a:rPr>
                        <a:t>半壊</a:t>
                      </a:r>
                      <a:r>
                        <a:rPr kumimoji="1" lang="en-US" altLang="ja-JP" sz="1200" b="0" dirty="0">
                          <a:latin typeface="Meiryo UI" panose="020B0604030504040204" pitchFamily="50" charset="-128"/>
                          <a:ea typeface="Meiryo UI" panose="020B0604030504040204" pitchFamily="50" charset="-128"/>
                        </a:rPr>
                        <a:t>329</a:t>
                      </a:r>
                      <a:r>
                        <a:rPr kumimoji="1" lang="ja-JP" altLang="en-US" sz="1200" b="0" dirty="0">
                          <a:latin typeface="Meiryo UI" panose="020B0604030504040204" pitchFamily="50" charset="-128"/>
                          <a:ea typeface="Meiryo UI" panose="020B0604030504040204" pitchFamily="50" charset="-128"/>
                        </a:rPr>
                        <a:t>千棟</a:t>
                      </a:r>
                    </a:p>
                  </a:txBody>
                  <a:tcPr anchor="ctr"/>
                </a:tc>
                <a:tc>
                  <a:txBody>
                    <a:bodyPr/>
                    <a:lstStyle/>
                    <a:p>
                      <a:pPr algn="r"/>
                      <a:r>
                        <a:rPr kumimoji="1" lang="ja-JP" altLang="en-US" sz="1200" b="0" dirty="0">
                          <a:latin typeface="Meiryo UI" panose="020B0604030504040204" pitchFamily="50" charset="-128"/>
                          <a:ea typeface="Meiryo UI" panose="020B0604030504040204" pitchFamily="50" charset="-128"/>
                        </a:rPr>
                        <a:t>全壊</a:t>
                      </a:r>
                      <a:r>
                        <a:rPr kumimoji="1" lang="en-US" altLang="ja-JP" sz="1200" b="0" dirty="0">
                          <a:latin typeface="Meiryo UI" panose="020B0604030504040204" pitchFamily="50" charset="-128"/>
                          <a:ea typeface="Meiryo UI" panose="020B0604030504040204" pitchFamily="50" charset="-128"/>
                        </a:rPr>
                        <a:t>219</a:t>
                      </a:r>
                      <a:r>
                        <a:rPr kumimoji="1" lang="ja-JP" altLang="en-US" sz="1200" b="0" dirty="0">
                          <a:latin typeface="Meiryo UI" panose="020B0604030504040204" pitchFamily="50" charset="-128"/>
                          <a:ea typeface="Meiryo UI" panose="020B0604030504040204" pitchFamily="50" charset="-128"/>
                        </a:rPr>
                        <a:t>千棟</a:t>
                      </a:r>
                      <a:endParaRPr kumimoji="1" lang="en-US" altLang="ja-JP" sz="1200" b="0" dirty="0">
                        <a:latin typeface="Meiryo UI" panose="020B0604030504040204" pitchFamily="50" charset="-128"/>
                        <a:ea typeface="Meiryo UI" panose="020B0604030504040204" pitchFamily="50" charset="-128"/>
                      </a:endParaRPr>
                    </a:p>
                    <a:p>
                      <a:pPr algn="r"/>
                      <a:r>
                        <a:rPr kumimoji="1" lang="ja-JP" altLang="en-US" sz="1200" b="0" dirty="0">
                          <a:latin typeface="Meiryo UI" panose="020B0604030504040204" pitchFamily="50" charset="-128"/>
                          <a:ea typeface="Meiryo UI" panose="020B0604030504040204" pitchFamily="50" charset="-128"/>
                        </a:rPr>
                        <a:t>半壊</a:t>
                      </a:r>
                      <a:r>
                        <a:rPr kumimoji="1" lang="en-US" altLang="ja-JP" sz="1200" b="0" dirty="0">
                          <a:latin typeface="Meiryo UI" panose="020B0604030504040204" pitchFamily="50" charset="-128"/>
                          <a:ea typeface="Meiryo UI" panose="020B0604030504040204" pitchFamily="50" charset="-128"/>
                        </a:rPr>
                        <a:t>213</a:t>
                      </a:r>
                      <a:r>
                        <a:rPr kumimoji="1" lang="ja-JP" altLang="en-US" sz="1200" b="0" dirty="0">
                          <a:latin typeface="Meiryo UI" panose="020B0604030504040204" pitchFamily="50" charset="-128"/>
                          <a:ea typeface="Meiryo UI" panose="020B0604030504040204" pitchFamily="50" charset="-128"/>
                        </a:rPr>
                        <a:t>千棟</a:t>
                      </a:r>
                    </a:p>
                  </a:txBody>
                  <a:tcPr anchor="ctr"/>
                </a:tc>
                <a:tc>
                  <a:txBody>
                    <a:bodyPr/>
                    <a:lstStyle/>
                    <a:p>
                      <a:pPr algn="r"/>
                      <a:r>
                        <a:rPr kumimoji="1" lang="ja-JP" altLang="en-US" sz="1200" b="0" dirty="0">
                          <a:latin typeface="Meiryo UI" panose="020B0604030504040204" pitchFamily="50" charset="-128"/>
                          <a:ea typeface="Meiryo UI" panose="020B0604030504040204" pitchFamily="50" charset="-128"/>
                        </a:rPr>
                        <a:t>全壊</a:t>
                      </a:r>
                      <a:r>
                        <a:rPr kumimoji="1" lang="en-US" altLang="ja-JP" sz="1200" b="0" dirty="0">
                          <a:latin typeface="Meiryo UI" panose="020B0604030504040204" pitchFamily="50" charset="-128"/>
                          <a:ea typeface="Meiryo UI" panose="020B0604030504040204" pitchFamily="50" charset="-128"/>
                        </a:rPr>
                        <a:t>275</a:t>
                      </a:r>
                      <a:r>
                        <a:rPr kumimoji="1" lang="ja-JP" altLang="en-US" sz="1200" b="0" dirty="0">
                          <a:latin typeface="Meiryo UI" panose="020B0604030504040204" pitchFamily="50" charset="-128"/>
                          <a:ea typeface="Meiryo UI" panose="020B0604030504040204" pitchFamily="50" charset="-128"/>
                        </a:rPr>
                        <a:t>千棟</a:t>
                      </a:r>
                      <a:endParaRPr kumimoji="1" lang="en-US" altLang="ja-JP" sz="1200" b="0" dirty="0">
                        <a:latin typeface="Meiryo UI" panose="020B0604030504040204" pitchFamily="50" charset="-128"/>
                        <a:ea typeface="Meiryo UI" panose="020B0604030504040204" pitchFamily="50" charset="-128"/>
                      </a:endParaRPr>
                    </a:p>
                    <a:p>
                      <a:pPr algn="r"/>
                      <a:r>
                        <a:rPr kumimoji="1" lang="ja-JP" altLang="en-US" sz="1200" b="0" dirty="0">
                          <a:latin typeface="Meiryo UI" panose="020B0604030504040204" pitchFamily="50" charset="-128"/>
                          <a:ea typeface="Meiryo UI" panose="020B0604030504040204" pitchFamily="50" charset="-128"/>
                        </a:rPr>
                        <a:t>半壊</a:t>
                      </a:r>
                      <a:r>
                        <a:rPr kumimoji="1" lang="en-US" altLang="ja-JP" sz="1200" b="0" dirty="0">
                          <a:latin typeface="Meiryo UI" panose="020B0604030504040204" pitchFamily="50" charset="-128"/>
                          <a:ea typeface="Meiryo UI" panose="020B0604030504040204" pitchFamily="50" charset="-128"/>
                        </a:rPr>
                        <a:t>244</a:t>
                      </a:r>
                      <a:r>
                        <a:rPr kumimoji="1" lang="ja-JP" altLang="en-US" sz="1200" b="0" dirty="0">
                          <a:latin typeface="Meiryo UI" panose="020B0604030504040204" pitchFamily="50" charset="-128"/>
                          <a:ea typeface="Meiryo UI" panose="020B0604030504040204" pitchFamily="50" charset="-128"/>
                        </a:rPr>
                        <a:t>千棟</a:t>
                      </a:r>
                    </a:p>
                  </a:txBody>
                  <a:tcPr anchor="ctr"/>
                </a:tc>
                <a:tc>
                  <a:txBody>
                    <a:bodyPr/>
                    <a:lstStyle/>
                    <a:p>
                      <a:pPr algn="r"/>
                      <a:r>
                        <a:rPr kumimoji="1" lang="ja-JP" altLang="en-US" sz="1200" b="0" dirty="0">
                          <a:latin typeface="Meiryo UI" panose="020B0604030504040204" pitchFamily="50" charset="-128"/>
                          <a:ea typeface="Meiryo UI" panose="020B0604030504040204" pitchFamily="50" charset="-128"/>
                        </a:rPr>
                        <a:t>全壊</a:t>
                      </a:r>
                      <a:r>
                        <a:rPr kumimoji="1" lang="en-US" altLang="ja-JP" sz="1200" b="0" dirty="0">
                          <a:latin typeface="Meiryo UI" panose="020B0604030504040204" pitchFamily="50" charset="-128"/>
                          <a:ea typeface="Meiryo UI" panose="020B0604030504040204" pitchFamily="50" charset="-128"/>
                        </a:rPr>
                        <a:t>86</a:t>
                      </a:r>
                      <a:r>
                        <a:rPr kumimoji="1" lang="ja-JP" altLang="en-US" sz="1200" b="0" dirty="0">
                          <a:latin typeface="Meiryo UI" panose="020B0604030504040204" pitchFamily="50" charset="-128"/>
                          <a:ea typeface="Meiryo UI" panose="020B0604030504040204" pitchFamily="50" charset="-128"/>
                        </a:rPr>
                        <a:t>千棟</a:t>
                      </a:r>
                      <a:endParaRPr kumimoji="1" lang="en-US" altLang="ja-JP" sz="1200" b="0" dirty="0">
                        <a:latin typeface="Meiryo UI" panose="020B0604030504040204" pitchFamily="50" charset="-128"/>
                        <a:ea typeface="Meiryo UI" panose="020B0604030504040204" pitchFamily="50" charset="-128"/>
                      </a:endParaRPr>
                    </a:p>
                    <a:p>
                      <a:pPr algn="r"/>
                      <a:r>
                        <a:rPr kumimoji="1" lang="ja-JP" altLang="en-US" sz="1200" b="0" dirty="0">
                          <a:latin typeface="Meiryo UI" panose="020B0604030504040204" pitchFamily="50" charset="-128"/>
                          <a:ea typeface="Meiryo UI" panose="020B0604030504040204" pitchFamily="50" charset="-128"/>
                        </a:rPr>
                        <a:t>半壊</a:t>
                      </a:r>
                      <a:r>
                        <a:rPr kumimoji="1" lang="en-US" altLang="ja-JP" sz="1200" b="0" dirty="0">
                          <a:latin typeface="Meiryo UI" panose="020B0604030504040204" pitchFamily="50" charset="-128"/>
                          <a:ea typeface="Meiryo UI" panose="020B0604030504040204" pitchFamily="50" charset="-128"/>
                        </a:rPr>
                        <a:t>93</a:t>
                      </a:r>
                      <a:r>
                        <a:rPr kumimoji="1" lang="ja-JP" altLang="en-US" sz="1200" b="0" dirty="0">
                          <a:latin typeface="Meiryo UI" panose="020B0604030504040204" pitchFamily="50" charset="-128"/>
                          <a:ea typeface="Meiryo UI" panose="020B0604030504040204" pitchFamily="50" charset="-128"/>
                        </a:rPr>
                        <a:t>千棟</a:t>
                      </a:r>
                    </a:p>
                  </a:txBody>
                  <a:tcPr anchor="ctr">
                    <a:lnR w="12700" cap="flat" cmpd="sng" algn="ctr">
                      <a:solidFill>
                        <a:schemeClr val="bg1"/>
                      </a:solidFill>
                      <a:prstDash val="solid"/>
                      <a:round/>
                      <a:headEnd type="none" w="med" len="med"/>
                      <a:tailEnd type="none" w="med" len="med"/>
                    </a:lnR>
                  </a:tcPr>
                </a:tc>
                <a:tc>
                  <a:txBody>
                    <a:bodyPr/>
                    <a:lstStyle/>
                    <a:p>
                      <a:pPr algn="r"/>
                      <a:r>
                        <a:rPr kumimoji="1" lang="ja-JP" altLang="en-US" sz="1200" b="0" dirty="0">
                          <a:latin typeface="Meiryo UI" panose="020B0604030504040204" pitchFamily="50" charset="-128"/>
                          <a:ea typeface="Meiryo UI" panose="020B0604030504040204" pitchFamily="50" charset="-128"/>
                        </a:rPr>
                        <a:t>全壊</a:t>
                      </a:r>
                      <a:r>
                        <a:rPr kumimoji="1" lang="en-US" altLang="ja-JP" sz="1200" b="0" dirty="0">
                          <a:latin typeface="Meiryo UI" panose="020B0604030504040204" pitchFamily="50" charset="-128"/>
                          <a:ea typeface="Meiryo UI" panose="020B0604030504040204" pitchFamily="50" charset="-128"/>
                        </a:rPr>
                        <a:t>28</a:t>
                      </a:r>
                      <a:r>
                        <a:rPr kumimoji="1" lang="ja-JP" altLang="en-US" sz="1200" b="0" dirty="0">
                          <a:latin typeface="Meiryo UI" panose="020B0604030504040204" pitchFamily="50" charset="-128"/>
                          <a:ea typeface="Meiryo UI" panose="020B0604030504040204" pitchFamily="50" charset="-128"/>
                        </a:rPr>
                        <a:t>千棟</a:t>
                      </a:r>
                      <a:endParaRPr kumimoji="1" lang="en-US" altLang="ja-JP" sz="1200" b="0" dirty="0">
                        <a:latin typeface="Meiryo UI" panose="020B0604030504040204" pitchFamily="50" charset="-128"/>
                        <a:ea typeface="Meiryo UI" panose="020B0604030504040204" pitchFamily="50" charset="-128"/>
                      </a:endParaRPr>
                    </a:p>
                    <a:p>
                      <a:pPr algn="r"/>
                      <a:r>
                        <a:rPr kumimoji="1" lang="ja-JP" altLang="en-US" sz="1200" b="0" dirty="0">
                          <a:latin typeface="Meiryo UI" panose="020B0604030504040204" pitchFamily="50" charset="-128"/>
                          <a:ea typeface="Meiryo UI" panose="020B0604030504040204" pitchFamily="50" charset="-128"/>
                        </a:rPr>
                        <a:t>半壊</a:t>
                      </a:r>
                      <a:r>
                        <a:rPr kumimoji="1" lang="en-US" altLang="ja-JP" sz="1200" b="0" dirty="0">
                          <a:latin typeface="Meiryo UI" panose="020B0604030504040204" pitchFamily="50" charset="-128"/>
                          <a:ea typeface="Meiryo UI" panose="020B0604030504040204" pitchFamily="50" charset="-128"/>
                        </a:rPr>
                        <a:t>42</a:t>
                      </a:r>
                      <a:r>
                        <a:rPr kumimoji="1" lang="ja-JP" altLang="en-US" sz="1200" b="0" dirty="0">
                          <a:latin typeface="Meiryo UI" panose="020B0604030504040204" pitchFamily="50" charset="-128"/>
                          <a:ea typeface="Meiryo UI" panose="020B0604030504040204" pitchFamily="50" charset="-128"/>
                        </a:rPr>
                        <a:t>千棟</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kumimoji="1" lang="ja-JP" altLang="en-US" sz="1200" b="0" dirty="0">
                          <a:latin typeface="Meiryo UI" panose="020B0604030504040204" pitchFamily="50" charset="-128"/>
                          <a:ea typeface="Meiryo UI" panose="020B0604030504040204" pitchFamily="50" charset="-128"/>
                        </a:rPr>
                        <a:t>全壊</a:t>
                      </a:r>
                      <a:r>
                        <a:rPr kumimoji="1" lang="en-US" altLang="ja-JP" sz="1200" b="0" dirty="0">
                          <a:latin typeface="Meiryo UI" panose="020B0604030504040204" pitchFamily="50" charset="-128"/>
                          <a:ea typeface="Meiryo UI" panose="020B0604030504040204" pitchFamily="50" charset="-128"/>
                        </a:rPr>
                        <a:t>179</a:t>
                      </a:r>
                      <a:r>
                        <a:rPr kumimoji="1" lang="ja-JP" altLang="en-US" sz="1200" b="0" dirty="0">
                          <a:latin typeface="Meiryo UI" panose="020B0604030504040204" pitchFamily="50" charset="-128"/>
                          <a:ea typeface="Meiryo UI" panose="020B0604030504040204" pitchFamily="50" charset="-128"/>
                        </a:rPr>
                        <a:t>千棟</a:t>
                      </a:r>
                      <a:endParaRPr kumimoji="1" lang="en-US" altLang="ja-JP" sz="1200" b="0" dirty="0">
                        <a:latin typeface="Meiryo UI" panose="020B0604030504040204" pitchFamily="50" charset="-128"/>
                        <a:ea typeface="Meiryo UI" panose="020B0604030504040204" pitchFamily="50" charset="-128"/>
                      </a:endParaRPr>
                    </a:p>
                    <a:p>
                      <a:pPr algn="r"/>
                      <a:r>
                        <a:rPr kumimoji="1" lang="ja-JP" altLang="en-US" sz="1200" b="0" dirty="0">
                          <a:latin typeface="Meiryo UI" panose="020B0604030504040204" pitchFamily="50" charset="-128"/>
                          <a:ea typeface="Meiryo UI" panose="020B0604030504040204" pitchFamily="50" charset="-128"/>
                        </a:rPr>
                        <a:t>半壊</a:t>
                      </a:r>
                      <a:r>
                        <a:rPr kumimoji="1" lang="en-US" altLang="ja-JP" sz="1200" b="0" dirty="0">
                          <a:latin typeface="Meiryo UI" panose="020B0604030504040204" pitchFamily="50" charset="-128"/>
                          <a:ea typeface="Meiryo UI" panose="020B0604030504040204" pitchFamily="50" charset="-128"/>
                        </a:rPr>
                        <a:t>459</a:t>
                      </a:r>
                      <a:r>
                        <a:rPr kumimoji="1" lang="ja-JP" altLang="en-US" sz="1200" b="0" dirty="0">
                          <a:latin typeface="Meiryo UI" panose="020B0604030504040204" pitchFamily="50" charset="-128"/>
                          <a:ea typeface="Meiryo UI" panose="020B0604030504040204" pitchFamily="50" charset="-128"/>
                        </a:rPr>
                        <a:t>千棟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760181007"/>
                  </a:ext>
                </a:extLst>
              </a:tr>
              <a:tr h="354590">
                <a:tc gridSpan="2">
                  <a:txBody>
                    <a:bodyPr/>
                    <a:lstStyle/>
                    <a:p>
                      <a:pPr algn="ctr"/>
                      <a:r>
                        <a:rPr kumimoji="1" lang="ja-JP" altLang="en-US" sz="1200" b="0" dirty="0">
                          <a:latin typeface="Meiryo UI" panose="020B0604030504040204" pitchFamily="50" charset="-128"/>
                          <a:ea typeface="Meiryo UI" panose="020B0604030504040204" pitchFamily="50" charset="-128"/>
                        </a:rPr>
                        <a:t>死傷者数</a:t>
                      </a:r>
                    </a:p>
                  </a:txBody>
                  <a:tcPr anchor="ctr"/>
                </a:tc>
                <a:tc hMerge="1">
                  <a:txBody>
                    <a:bodyPr/>
                    <a:lstStyle/>
                    <a:p>
                      <a:endParaRPr kumimoji="1" lang="ja-JP" altLang="en-US"/>
                    </a:p>
                  </a:txBody>
                  <a:tcPr/>
                </a:tc>
                <a:tc>
                  <a:txBody>
                    <a:bodyPr/>
                    <a:lstStyle/>
                    <a:p>
                      <a:pPr algn="r"/>
                      <a:r>
                        <a:rPr kumimoji="1" lang="ja-JP" altLang="en-US" sz="1200" b="0" dirty="0">
                          <a:latin typeface="Meiryo UI" panose="020B0604030504040204" pitchFamily="50" charset="-128"/>
                          <a:ea typeface="Meiryo UI" panose="020B0604030504040204" pitchFamily="50" charset="-128"/>
                        </a:rPr>
                        <a:t>死者</a:t>
                      </a:r>
                      <a:r>
                        <a:rPr kumimoji="1" lang="en-US" altLang="ja-JP" sz="1200" b="0" dirty="0">
                          <a:latin typeface="Meiryo UI" panose="020B0604030504040204" pitchFamily="50" charset="-128"/>
                          <a:ea typeface="Meiryo UI" panose="020B0604030504040204" pitchFamily="50" charset="-128"/>
                        </a:rPr>
                        <a:t>13</a:t>
                      </a:r>
                      <a:r>
                        <a:rPr kumimoji="1" lang="ja-JP" altLang="en-US" sz="1200" b="0" dirty="0">
                          <a:latin typeface="Meiryo UI" panose="020B0604030504040204" pitchFamily="50" charset="-128"/>
                          <a:ea typeface="Meiryo UI" panose="020B0604030504040204" pitchFamily="50" charset="-128"/>
                        </a:rPr>
                        <a:t>千人</a:t>
                      </a:r>
                      <a:endParaRPr kumimoji="1" lang="en-US" altLang="ja-JP" sz="1200" b="0" dirty="0">
                        <a:latin typeface="Meiryo UI" panose="020B0604030504040204" pitchFamily="50" charset="-128"/>
                        <a:ea typeface="Meiryo UI" panose="020B0604030504040204" pitchFamily="50" charset="-128"/>
                      </a:endParaRPr>
                    </a:p>
                    <a:p>
                      <a:pPr algn="r"/>
                      <a:r>
                        <a:rPr kumimoji="1" lang="ja-JP" altLang="en-US" sz="1200" b="0" dirty="0">
                          <a:latin typeface="Meiryo UI" panose="020B0604030504040204" pitchFamily="50" charset="-128"/>
                          <a:ea typeface="Meiryo UI" panose="020B0604030504040204" pitchFamily="50" charset="-128"/>
                        </a:rPr>
                        <a:t>負傷者</a:t>
                      </a:r>
                      <a:r>
                        <a:rPr kumimoji="1" lang="en-US" altLang="ja-JP" sz="1200" b="0" dirty="0">
                          <a:latin typeface="Meiryo UI" panose="020B0604030504040204" pitchFamily="50" charset="-128"/>
                          <a:ea typeface="Meiryo UI" panose="020B0604030504040204" pitchFamily="50" charset="-128"/>
                        </a:rPr>
                        <a:t>149</a:t>
                      </a:r>
                      <a:r>
                        <a:rPr kumimoji="1" lang="ja-JP" altLang="en-US" sz="1200" b="0" dirty="0">
                          <a:latin typeface="Meiryo UI" panose="020B0604030504040204" pitchFamily="50" charset="-128"/>
                          <a:ea typeface="Meiryo UI" panose="020B0604030504040204" pitchFamily="50" charset="-128"/>
                        </a:rPr>
                        <a:t>千人</a:t>
                      </a:r>
                    </a:p>
                  </a:txBody>
                  <a:tcPr anchor="ctr"/>
                </a:tc>
                <a:tc>
                  <a:txBody>
                    <a:bodyPr/>
                    <a:lstStyle/>
                    <a:p>
                      <a:pPr algn="r"/>
                      <a:r>
                        <a:rPr kumimoji="1" lang="ja-JP" altLang="en-US" sz="1200" b="0" dirty="0">
                          <a:latin typeface="Meiryo UI" panose="020B0604030504040204" pitchFamily="50" charset="-128"/>
                          <a:ea typeface="Meiryo UI" panose="020B0604030504040204" pitchFamily="50" charset="-128"/>
                        </a:rPr>
                        <a:t>死者</a:t>
                      </a:r>
                      <a:r>
                        <a:rPr kumimoji="1" lang="en-US" altLang="ja-JP" sz="1200" b="0" dirty="0">
                          <a:latin typeface="Meiryo UI" panose="020B0604030504040204" pitchFamily="50" charset="-128"/>
                          <a:ea typeface="Meiryo UI" panose="020B0604030504040204" pitchFamily="50" charset="-128"/>
                        </a:rPr>
                        <a:t>6</a:t>
                      </a:r>
                      <a:r>
                        <a:rPr kumimoji="1" lang="ja-JP" altLang="en-US" sz="1200" b="0" dirty="0">
                          <a:latin typeface="Meiryo UI" panose="020B0604030504040204" pitchFamily="50" charset="-128"/>
                          <a:ea typeface="Meiryo UI" panose="020B0604030504040204" pitchFamily="50" charset="-128"/>
                        </a:rPr>
                        <a:t>千人</a:t>
                      </a:r>
                      <a:endParaRPr kumimoji="1" lang="en-US" altLang="ja-JP" sz="1200" b="0" dirty="0">
                        <a:latin typeface="Meiryo UI" panose="020B0604030504040204" pitchFamily="50" charset="-128"/>
                        <a:ea typeface="Meiryo UI" panose="020B0604030504040204" pitchFamily="50" charset="-128"/>
                      </a:endParaRPr>
                    </a:p>
                    <a:p>
                      <a:pPr algn="r"/>
                      <a:r>
                        <a:rPr kumimoji="1" lang="ja-JP" altLang="en-US" sz="1200" b="0" dirty="0">
                          <a:latin typeface="Meiryo UI" panose="020B0604030504040204" pitchFamily="50" charset="-128"/>
                          <a:ea typeface="Meiryo UI" panose="020B0604030504040204" pitchFamily="50" charset="-128"/>
                        </a:rPr>
                        <a:t>負傷者</a:t>
                      </a:r>
                      <a:r>
                        <a:rPr kumimoji="1" lang="en-US" altLang="ja-JP" sz="1200" b="0" dirty="0">
                          <a:latin typeface="Meiryo UI" panose="020B0604030504040204" pitchFamily="50" charset="-128"/>
                          <a:ea typeface="Meiryo UI" panose="020B0604030504040204" pitchFamily="50" charset="-128"/>
                        </a:rPr>
                        <a:t>91</a:t>
                      </a:r>
                      <a:r>
                        <a:rPr kumimoji="1" lang="ja-JP" altLang="en-US" sz="1200" b="0" dirty="0">
                          <a:latin typeface="Meiryo UI" panose="020B0604030504040204" pitchFamily="50" charset="-128"/>
                          <a:ea typeface="Meiryo UI" panose="020B0604030504040204" pitchFamily="50" charset="-128"/>
                        </a:rPr>
                        <a:t>千人</a:t>
                      </a:r>
                    </a:p>
                  </a:txBody>
                  <a:tcPr anchor="ctr"/>
                </a:tc>
                <a:tc>
                  <a:txBody>
                    <a:bodyPr/>
                    <a:lstStyle/>
                    <a:p>
                      <a:pPr algn="r"/>
                      <a:r>
                        <a:rPr kumimoji="1" lang="ja-JP" altLang="en-US" sz="1200" b="0" dirty="0">
                          <a:latin typeface="Meiryo UI" panose="020B0604030504040204" pitchFamily="50" charset="-128"/>
                          <a:ea typeface="Meiryo UI" panose="020B0604030504040204" pitchFamily="50" charset="-128"/>
                        </a:rPr>
                        <a:t>死者</a:t>
                      </a:r>
                      <a:r>
                        <a:rPr kumimoji="1" lang="en-US" altLang="ja-JP" sz="1200" b="0" dirty="0">
                          <a:latin typeface="Meiryo UI" panose="020B0604030504040204" pitchFamily="50" charset="-128"/>
                          <a:ea typeface="Meiryo UI" panose="020B0604030504040204" pitchFamily="50" charset="-128"/>
                        </a:rPr>
                        <a:t>10</a:t>
                      </a:r>
                      <a:r>
                        <a:rPr kumimoji="1" lang="ja-JP" altLang="en-US" sz="1200" b="0" dirty="0">
                          <a:latin typeface="Meiryo UI" panose="020B0604030504040204" pitchFamily="50" charset="-128"/>
                          <a:ea typeface="Meiryo UI" panose="020B0604030504040204" pitchFamily="50" charset="-128"/>
                        </a:rPr>
                        <a:t>千人</a:t>
                      </a:r>
                      <a:endParaRPr kumimoji="1" lang="en-US" altLang="ja-JP" sz="1200" b="0" dirty="0">
                        <a:latin typeface="Meiryo UI" panose="020B0604030504040204" pitchFamily="50" charset="-128"/>
                        <a:ea typeface="Meiryo UI" panose="020B0604030504040204" pitchFamily="50" charset="-128"/>
                      </a:endParaRPr>
                    </a:p>
                    <a:p>
                      <a:pPr algn="r"/>
                      <a:r>
                        <a:rPr kumimoji="1" lang="ja-JP" altLang="en-US" sz="1200" b="0" dirty="0">
                          <a:latin typeface="Meiryo UI" panose="020B0604030504040204" pitchFamily="50" charset="-128"/>
                          <a:ea typeface="Meiryo UI" panose="020B0604030504040204" pitchFamily="50" charset="-128"/>
                        </a:rPr>
                        <a:t>負傷者</a:t>
                      </a:r>
                      <a:r>
                        <a:rPr kumimoji="1" lang="en-US" altLang="ja-JP" sz="1200" b="0" dirty="0">
                          <a:latin typeface="Meiryo UI" panose="020B0604030504040204" pitchFamily="50" charset="-128"/>
                          <a:ea typeface="Meiryo UI" panose="020B0604030504040204" pitchFamily="50" charset="-128"/>
                        </a:rPr>
                        <a:t>101</a:t>
                      </a:r>
                      <a:r>
                        <a:rPr kumimoji="1" lang="ja-JP" altLang="en-US" sz="1200" b="0" dirty="0">
                          <a:latin typeface="Meiryo UI" panose="020B0604030504040204" pitchFamily="50" charset="-128"/>
                          <a:ea typeface="Meiryo UI" panose="020B0604030504040204" pitchFamily="50" charset="-128"/>
                        </a:rPr>
                        <a:t>千人</a:t>
                      </a:r>
                    </a:p>
                  </a:txBody>
                  <a:tcPr anchor="ctr"/>
                </a:tc>
                <a:tc>
                  <a:txBody>
                    <a:bodyPr/>
                    <a:lstStyle/>
                    <a:p>
                      <a:pPr algn="r"/>
                      <a:r>
                        <a:rPr kumimoji="1" lang="ja-JP" altLang="en-US" sz="1200" b="0" dirty="0">
                          <a:latin typeface="Meiryo UI" panose="020B0604030504040204" pitchFamily="50" charset="-128"/>
                          <a:ea typeface="Meiryo UI" panose="020B0604030504040204" pitchFamily="50" charset="-128"/>
                        </a:rPr>
                        <a:t>死者</a:t>
                      </a:r>
                      <a:r>
                        <a:rPr kumimoji="1" lang="en-US" altLang="ja-JP" sz="1200" b="0" dirty="0">
                          <a:latin typeface="Meiryo UI" panose="020B0604030504040204" pitchFamily="50" charset="-128"/>
                          <a:ea typeface="Meiryo UI" panose="020B0604030504040204" pitchFamily="50" charset="-128"/>
                        </a:rPr>
                        <a:t>3</a:t>
                      </a:r>
                      <a:r>
                        <a:rPr kumimoji="1" lang="ja-JP" altLang="en-US" sz="1200" b="0" dirty="0">
                          <a:latin typeface="Meiryo UI" panose="020B0604030504040204" pitchFamily="50" charset="-128"/>
                          <a:ea typeface="Meiryo UI" panose="020B0604030504040204" pitchFamily="50" charset="-128"/>
                        </a:rPr>
                        <a:t>千人</a:t>
                      </a:r>
                      <a:endParaRPr kumimoji="1" lang="en-US" altLang="ja-JP" sz="1200" b="0" dirty="0">
                        <a:latin typeface="Meiryo UI" panose="020B0604030504040204" pitchFamily="50" charset="-128"/>
                        <a:ea typeface="Meiryo UI" panose="020B0604030504040204" pitchFamily="50" charset="-128"/>
                      </a:endParaRPr>
                    </a:p>
                    <a:p>
                      <a:pPr algn="r"/>
                      <a:r>
                        <a:rPr kumimoji="1" lang="ja-JP" altLang="en-US" sz="1200" b="0" dirty="0">
                          <a:latin typeface="Meiryo UI" panose="020B0604030504040204" pitchFamily="50" charset="-128"/>
                          <a:ea typeface="Meiryo UI" panose="020B0604030504040204" pitchFamily="50" charset="-128"/>
                        </a:rPr>
                        <a:t>負傷者</a:t>
                      </a:r>
                      <a:r>
                        <a:rPr kumimoji="1" lang="en-US" altLang="ja-JP" sz="1200" b="0" dirty="0">
                          <a:latin typeface="Meiryo UI" panose="020B0604030504040204" pitchFamily="50" charset="-128"/>
                          <a:ea typeface="Meiryo UI" panose="020B0604030504040204" pitchFamily="50" charset="-128"/>
                        </a:rPr>
                        <a:t>46</a:t>
                      </a:r>
                      <a:r>
                        <a:rPr kumimoji="1" lang="ja-JP" altLang="en-US" sz="1200" b="0" dirty="0">
                          <a:latin typeface="Meiryo UI" panose="020B0604030504040204" pitchFamily="50" charset="-128"/>
                          <a:ea typeface="Meiryo UI" panose="020B0604030504040204" pitchFamily="50" charset="-128"/>
                        </a:rPr>
                        <a:t>千人</a:t>
                      </a:r>
                    </a:p>
                  </a:txBody>
                  <a:tcPr anchor="ctr">
                    <a:lnR w="12700" cap="flat" cmpd="sng" algn="ctr">
                      <a:solidFill>
                        <a:schemeClr val="bg1"/>
                      </a:solidFill>
                      <a:prstDash val="solid"/>
                      <a:round/>
                      <a:headEnd type="none" w="med" len="med"/>
                      <a:tailEnd type="none" w="med" len="med"/>
                    </a:lnR>
                  </a:tcPr>
                </a:tc>
                <a:tc>
                  <a:txBody>
                    <a:bodyPr/>
                    <a:lstStyle/>
                    <a:p>
                      <a:pPr algn="r"/>
                      <a:r>
                        <a:rPr kumimoji="1" lang="ja-JP" altLang="en-US" sz="1200" b="0" dirty="0">
                          <a:latin typeface="Meiryo UI" panose="020B0604030504040204" pitchFamily="50" charset="-128"/>
                          <a:ea typeface="Meiryo UI" panose="020B0604030504040204" pitchFamily="50" charset="-128"/>
                        </a:rPr>
                        <a:t>死者</a:t>
                      </a:r>
                      <a:r>
                        <a:rPr kumimoji="1" lang="en-US" altLang="ja-JP" sz="1200" b="0" dirty="0">
                          <a:latin typeface="Meiryo UI" panose="020B0604030504040204" pitchFamily="50" charset="-128"/>
                          <a:ea typeface="Meiryo UI" panose="020B0604030504040204" pitchFamily="50" charset="-128"/>
                        </a:rPr>
                        <a:t>0.3</a:t>
                      </a:r>
                      <a:r>
                        <a:rPr kumimoji="1" lang="ja-JP" altLang="en-US" sz="1200" b="0" dirty="0">
                          <a:latin typeface="Meiryo UI" panose="020B0604030504040204" pitchFamily="50" charset="-128"/>
                          <a:ea typeface="Meiryo UI" panose="020B0604030504040204" pitchFamily="50" charset="-128"/>
                        </a:rPr>
                        <a:t>千人</a:t>
                      </a:r>
                      <a:endParaRPr kumimoji="1" lang="en-US" altLang="ja-JP" sz="1200" b="0" dirty="0">
                        <a:latin typeface="Meiryo UI" panose="020B0604030504040204" pitchFamily="50" charset="-128"/>
                        <a:ea typeface="Meiryo UI" panose="020B0604030504040204" pitchFamily="50" charset="-128"/>
                      </a:endParaRPr>
                    </a:p>
                    <a:p>
                      <a:pPr algn="r"/>
                      <a:r>
                        <a:rPr kumimoji="1" lang="ja-JP" altLang="en-US" sz="1200" b="0" dirty="0">
                          <a:latin typeface="Meiryo UI" panose="020B0604030504040204" pitchFamily="50" charset="-128"/>
                          <a:ea typeface="Meiryo UI" panose="020B0604030504040204" pitchFamily="50" charset="-128"/>
                        </a:rPr>
                        <a:t>負傷者</a:t>
                      </a:r>
                      <a:r>
                        <a:rPr kumimoji="1" lang="en-US" altLang="ja-JP" sz="1200" b="0" dirty="0">
                          <a:latin typeface="Meiryo UI" panose="020B0604030504040204" pitchFamily="50" charset="-128"/>
                          <a:ea typeface="Meiryo UI" panose="020B0604030504040204" pitchFamily="50" charset="-128"/>
                        </a:rPr>
                        <a:t>16</a:t>
                      </a:r>
                      <a:r>
                        <a:rPr kumimoji="1" lang="ja-JP" altLang="en-US" sz="1200" b="0" dirty="0">
                          <a:latin typeface="Meiryo UI" panose="020B0604030504040204" pitchFamily="50" charset="-128"/>
                          <a:ea typeface="Meiryo UI" panose="020B0604030504040204" pitchFamily="50" charset="-128"/>
                        </a:rPr>
                        <a:t>千人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kumimoji="1" lang="ja-JP" altLang="en-US" sz="1200" b="0" dirty="0">
                          <a:latin typeface="Meiryo UI" panose="020B0604030504040204" pitchFamily="50" charset="-128"/>
                          <a:ea typeface="Meiryo UI" panose="020B0604030504040204" pitchFamily="50" charset="-128"/>
                        </a:rPr>
                        <a:t>死者</a:t>
                      </a:r>
                      <a:r>
                        <a:rPr kumimoji="1" lang="en-US" altLang="ja-JP" sz="1200" b="0" dirty="0">
                          <a:latin typeface="Meiryo UI" panose="020B0604030504040204" pitchFamily="50" charset="-128"/>
                          <a:ea typeface="Meiryo UI" panose="020B0604030504040204" pitchFamily="50" charset="-128"/>
                        </a:rPr>
                        <a:t>134</a:t>
                      </a:r>
                      <a:r>
                        <a:rPr kumimoji="1" lang="ja-JP" altLang="en-US" sz="1200" b="0" dirty="0">
                          <a:latin typeface="Meiryo UI" panose="020B0604030504040204" pitchFamily="50" charset="-128"/>
                          <a:ea typeface="Meiryo UI" panose="020B0604030504040204" pitchFamily="50" charset="-128"/>
                        </a:rPr>
                        <a:t>千人</a:t>
                      </a:r>
                      <a:endParaRPr kumimoji="1" lang="en-US" altLang="ja-JP" sz="1200" b="0" dirty="0">
                        <a:latin typeface="Meiryo UI" panose="020B0604030504040204" pitchFamily="50" charset="-128"/>
                        <a:ea typeface="Meiryo UI" panose="020B0604030504040204" pitchFamily="50" charset="-128"/>
                      </a:endParaRPr>
                    </a:p>
                    <a:p>
                      <a:pPr algn="r"/>
                      <a:r>
                        <a:rPr kumimoji="1" lang="ja-JP" altLang="en-US" sz="1200" b="0" dirty="0">
                          <a:latin typeface="Meiryo UI" panose="020B0604030504040204" pitchFamily="50" charset="-128"/>
                          <a:ea typeface="Meiryo UI" panose="020B0604030504040204" pitchFamily="50" charset="-128"/>
                        </a:rPr>
                        <a:t>負傷者</a:t>
                      </a:r>
                      <a:r>
                        <a:rPr kumimoji="1" lang="en-US" altLang="ja-JP" sz="1200" b="0" dirty="0">
                          <a:latin typeface="Meiryo UI" panose="020B0604030504040204" pitchFamily="50" charset="-128"/>
                          <a:ea typeface="Meiryo UI" panose="020B0604030504040204" pitchFamily="50" charset="-128"/>
                        </a:rPr>
                        <a:t>91</a:t>
                      </a:r>
                      <a:r>
                        <a:rPr kumimoji="1" lang="ja-JP" altLang="en-US" sz="1200" b="0" dirty="0">
                          <a:latin typeface="Meiryo UI" panose="020B0604030504040204" pitchFamily="50" charset="-128"/>
                          <a:ea typeface="Meiryo UI" panose="020B0604030504040204" pitchFamily="50" charset="-128"/>
                        </a:rPr>
                        <a:t>千人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60000"/>
                        <a:lumOff val="40000"/>
                      </a:schemeClr>
                    </a:solidFill>
                  </a:tcPr>
                </a:tc>
                <a:extLst>
                  <a:ext uri="{0D108BD9-81ED-4DB2-BD59-A6C34878D82A}">
                    <a16:rowId xmlns:a16="http://schemas.microsoft.com/office/drawing/2014/main" val="2372630396"/>
                  </a:ext>
                </a:extLst>
              </a:tr>
              <a:tr h="0">
                <a:tc gridSpan="2">
                  <a:txBody>
                    <a:bodyPr/>
                    <a:lstStyle/>
                    <a:p>
                      <a:pPr algn="ctr"/>
                      <a:r>
                        <a:rPr kumimoji="1" lang="ja-JP" altLang="en-US" sz="1200" b="0" dirty="0">
                          <a:latin typeface="Meiryo UI" panose="020B0604030504040204" pitchFamily="50" charset="-128"/>
                          <a:ea typeface="Meiryo UI" panose="020B0604030504040204" pitchFamily="50" charset="-128"/>
                        </a:rPr>
                        <a:t>罹災者数</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r"/>
                      <a:r>
                        <a:rPr kumimoji="1" lang="en-US" altLang="ja-JP" sz="1200" b="0" dirty="0">
                          <a:latin typeface="Meiryo UI" panose="020B0604030504040204" pitchFamily="50" charset="-128"/>
                          <a:ea typeface="Meiryo UI" panose="020B0604030504040204" pitchFamily="50" charset="-128"/>
                        </a:rPr>
                        <a:t>2,663</a:t>
                      </a:r>
                      <a:r>
                        <a:rPr kumimoji="1" lang="ja-JP" altLang="en-US" sz="1200" b="0" dirty="0">
                          <a:latin typeface="Meiryo UI" panose="020B0604030504040204" pitchFamily="50" charset="-128"/>
                          <a:ea typeface="Meiryo UI" panose="020B0604030504040204" pitchFamily="50" charset="-128"/>
                        </a:rPr>
                        <a:t>千人</a:t>
                      </a:r>
                    </a:p>
                  </a:txBody>
                  <a:tcPr anchor="ctr">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1,515</a:t>
                      </a:r>
                      <a:r>
                        <a:rPr kumimoji="1" lang="ja-JP" altLang="en-US" sz="1200" b="0" dirty="0">
                          <a:latin typeface="Meiryo UI" panose="020B0604030504040204" pitchFamily="50" charset="-128"/>
                          <a:ea typeface="Meiryo UI" panose="020B0604030504040204" pitchFamily="50" charset="-128"/>
                        </a:rPr>
                        <a:t>千人</a:t>
                      </a:r>
                    </a:p>
                  </a:txBody>
                  <a:tcPr anchor="ctr">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1,900</a:t>
                      </a:r>
                      <a:r>
                        <a:rPr kumimoji="1" lang="ja-JP" altLang="en-US" sz="1200" b="0" dirty="0">
                          <a:latin typeface="Meiryo UI" panose="020B0604030504040204" pitchFamily="50" charset="-128"/>
                          <a:ea typeface="Meiryo UI" panose="020B0604030504040204" pitchFamily="50" charset="-128"/>
                        </a:rPr>
                        <a:t>千人</a:t>
                      </a:r>
                    </a:p>
                  </a:txBody>
                  <a:tcPr anchor="ctr">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743</a:t>
                      </a:r>
                      <a:r>
                        <a:rPr kumimoji="1" lang="ja-JP" altLang="en-US" sz="1200" b="0" dirty="0">
                          <a:latin typeface="Meiryo UI" panose="020B0604030504040204" pitchFamily="50" charset="-128"/>
                          <a:ea typeface="Meiryo UI" panose="020B0604030504040204" pitchFamily="50" charset="-128"/>
                        </a:rPr>
                        <a:t>千人</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230</a:t>
                      </a:r>
                      <a:r>
                        <a:rPr kumimoji="1" lang="ja-JP" altLang="en-US" sz="1200" b="0" dirty="0">
                          <a:latin typeface="Meiryo UI" panose="020B0604030504040204" pitchFamily="50" charset="-128"/>
                          <a:ea typeface="Meiryo UI" panose="020B0604030504040204" pitchFamily="50" charset="-128"/>
                        </a:rPr>
                        <a:t>千人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1,915</a:t>
                      </a:r>
                      <a:r>
                        <a:rPr kumimoji="1" lang="ja-JP" altLang="en-US" sz="1200" b="0" dirty="0">
                          <a:latin typeface="Meiryo UI" panose="020B0604030504040204" pitchFamily="50" charset="-128"/>
                          <a:ea typeface="Meiryo UI" panose="020B0604030504040204" pitchFamily="50" charset="-128"/>
                        </a:rPr>
                        <a:t>千人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17154749"/>
                  </a:ext>
                </a:extLst>
              </a:tr>
              <a:tr h="261552">
                <a:tc gridSpan="2">
                  <a:txBody>
                    <a:bodyPr/>
                    <a:lstStyle/>
                    <a:p>
                      <a:pPr algn="ctr"/>
                      <a:r>
                        <a:rPr kumimoji="1" lang="ja-JP" altLang="en-US" sz="1200" b="0" dirty="0">
                          <a:latin typeface="Meiryo UI" panose="020B0604030504040204" pitchFamily="50" charset="-128"/>
                          <a:ea typeface="Meiryo UI" panose="020B0604030504040204" pitchFamily="50" charset="-128"/>
                        </a:rPr>
                        <a:t>避難所</a:t>
                      </a: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生活者数</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r"/>
                      <a:r>
                        <a:rPr kumimoji="1" lang="en-US" altLang="ja-JP" sz="1200" b="0" dirty="0">
                          <a:latin typeface="Meiryo UI" panose="020B0604030504040204" pitchFamily="50" charset="-128"/>
                          <a:ea typeface="Meiryo UI" panose="020B0604030504040204" pitchFamily="50" charset="-128"/>
                        </a:rPr>
                        <a:t>814</a:t>
                      </a:r>
                      <a:r>
                        <a:rPr kumimoji="1" lang="ja-JP" altLang="en-US" sz="1200" b="0" dirty="0">
                          <a:latin typeface="Meiryo UI" panose="020B0604030504040204" pitchFamily="50" charset="-128"/>
                          <a:ea typeface="Meiryo UI" panose="020B0604030504040204" pitchFamily="50" charset="-128"/>
                        </a:rPr>
                        <a:t>千人</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454</a:t>
                      </a:r>
                      <a:r>
                        <a:rPr kumimoji="1" lang="ja-JP" altLang="en-US" sz="1200" b="0" dirty="0">
                          <a:latin typeface="Meiryo UI" panose="020B0604030504040204" pitchFamily="50" charset="-128"/>
                          <a:ea typeface="Meiryo UI" panose="020B0604030504040204" pitchFamily="50" charset="-128"/>
                        </a:rPr>
                        <a:t>千人</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569</a:t>
                      </a:r>
                      <a:r>
                        <a:rPr kumimoji="1" lang="ja-JP" altLang="en-US" sz="1200" b="0" dirty="0">
                          <a:latin typeface="Meiryo UI" panose="020B0604030504040204" pitchFamily="50" charset="-128"/>
                          <a:ea typeface="Meiryo UI" panose="020B0604030504040204" pitchFamily="50" charset="-128"/>
                        </a:rPr>
                        <a:t>千人</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217</a:t>
                      </a:r>
                      <a:r>
                        <a:rPr kumimoji="1" lang="ja-JP" altLang="en-US" sz="1200" b="0" dirty="0">
                          <a:latin typeface="Meiryo UI" panose="020B0604030504040204" pitchFamily="50" charset="-128"/>
                          <a:ea typeface="Meiryo UI" panose="020B0604030504040204" pitchFamily="50" charset="-128"/>
                        </a:rPr>
                        <a:t>千人</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67</a:t>
                      </a:r>
                      <a:r>
                        <a:rPr kumimoji="1" lang="ja-JP" altLang="en-US" sz="1200" b="0" dirty="0">
                          <a:latin typeface="Meiryo UI" panose="020B0604030504040204" pitchFamily="50" charset="-128"/>
                          <a:ea typeface="Meiryo UI" panose="020B0604030504040204" pitchFamily="50" charset="-128"/>
                        </a:rPr>
                        <a:t>千人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1,178</a:t>
                      </a:r>
                      <a:r>
                        <a:rPr kumimoji="1" lang="ja-JP" altLang="en-US" sz="1200" b="0" dirty="0">
                          <a:latin typeface="Meiryo UI" panose="020B0604030504040204" pitchFamily="50" charset="-128"/>
                          <a:ea typeface="Meiryo UI" panose="020B0604030504040204" pitchFamily="50" charset="-128"/>
                        </a:rPr>
                        <a:t>千人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028732806"/>
                  </a:ext>
                </a:extLst>
              </a:tr>
              <a:tr h="0">
                <a:tc rowSpan="4">
                  <a:txBody>
                    <a:bodyPr/>
                    <a:lstStyle/>
                    <a:p>
                      <a:pPr algn="ctr"/>
                      <a:r>
                        <a:rPr kumimoji="1" lang="ja-JP" altLang="en-US" sz="1000" b="0" dirty="0">
                          <a:latin typeface="Meiryo UI" panose="020B0604030504040204" pitchFamily="50" charset="-128"/>
                          <a:ea typeface="Meiryo UI" panose="020B0604030504040204" pitchFamily="50" charset="-128"/>
                        </a:rPr>
                        <a:t>ライフライン</a:t>
                      </a:r>
                    </a:p>
                  </a:txBody>
                  <a:tcPr vert="eaVert"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b="0" dirty="0">
                          <a:latin typeface="Meiryo UI" panose="020B0604030504040204" pitchFamily="50" charset="-128"/>
                          <a:ea typeface="Meiryo UI" panose="020B0604030504040204" pitchFamily="50" charset="-128"/>
                        </a:rPr>
                        <a:t>停電</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200</a:t>
                      </a:r>
                      <a:r>
                        <a:rPr kumimoji="1" lang="ja-JP" altLang="en-US" sz="1200" b="0" dirty="0">
                          <a:latin typeface="Meiryo UI" panose="020B0604030504040204" pitchFamily="50" charset="-128"/>
                          <a:ea typeface="Meiryo UI" panose="020B0604030504040204" pitchFamily="50" charset="-128"/>
                        </a:rPr>
                        <a:t>万軒</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60</a:t>
                      </a:r>
                      <a:r>
                        <a:rPr kumimoji="1" lang="ja-JP" altLang="en-US" sz="1200" b="0" dirty="0">
                          <a:latin typeface="Meiryo UI" panose="020B0604030504040204" pitchFamily="50" charset="-128"/>
                          <a:ea typeface="Meiryo UI" panose="020B0604030504040204" pitchFamily="50" charset="-128"/>
                        </a:rPr>
                        <a:t>万軒</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89</a:t>
                      </a:r>
                      <a:r>
                        <a:rPr kumimoji="1" lang="ja-JP" altLang="en-US" sz="1200" b="0" dirty="0">
                          <a:latin typeface="Meiryo UI" panose="020B0604030504040204" pitchFamily="50" charset="-128"/>
                          <a:ea typeface="Meiryo UI" panose="020B0604030504040204" pitchFamily="50" charset="-128"/>
                        </a:rPr>
                        <a:t>万軒</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41</a:t>
                      </a:r>
                      <a:r>
                        <a:rPr kumimoji="1" lang="ja-JP" altLang="en-US" sz="1200" b="0" dirty="0">
                          <a:latin typeface="Meiryo UI" panose="020B0604030504040204" pitchFamily="50" charset="-128"/>
                          <a:ea typeface="Meiryo UI" panose="020B0604030504040204" pitchFamily="50" charset="-128"/>
                        </a:rPr>
                        <a:t>万軒</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15</a:t>
                      </a:r>
                      <a:r>
                        <a:rPr kumimoji="1" lang="ja-JP" altLang="en-US" sz="1200" b="0" dirty="0">
                          <a:latin typeface="Meiryo UI" panose="020B0604030504040204" pitchFamily="50" charset="-128"/>
                          <a:ea typeface="Meiryo UI" panose="020B0604030504040204" pitchFamily="50" charset="-128"/>
                        </a:rPr>
                        <a:t>万軒</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234</a:t>
                      </a:r>
                      <a:r>
                        <a:rPr kumimoji="1" lang="ja-JP" altLang="en-US" sz="1200" b="0" dirty="0">
                          <a:latin typeface="Meiryo UI" panose="020B0604030504040204" pitchFamily="50" charset="-128"/>
                          <a:ea typeface="Meiryo UI" panose="020B0604030504040204" pitchFamily="50" charset="-128"/>
                        </a:rPr>
                        <a:t>万軒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58662514"/>
                  </a:ext>
                </a:extLst>
              </a:tr>
              <a:tr h="273406">
                <a:tc vMerge="1">
                  <a:txBody>
                    <a:bodyPr/>
                    <a:lstStyle/>
                    <a:p>
                      <a:endParaRPr kumimoji="1" lang="ja-JP" altLang="en-US" sz="1000" b="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b="0" dirty="0">
                          <a:latin typeface="Meiryo UI" panose="020B0604030504040204" pitchFamily="50" charset="-128"/>
                          <a:ea typeface="Meiryo UI" panose="020B0604030504040204" pitchFamily="50" charset="-128"/>
                        </a:rPr>
                        <a:t>ガス供給</a:t>
                      </a: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停止</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293</a:t>
                      </a:r>
                      <a:r>
                        <a:rPr kumimoji="1" lang="ja-JP" altLang="en-US" sz="1200" b="0" dirty="0">
                          <a:latin typeface="Meiryo UI" panose="020B0604030504040204" pitchFamily="50" charset="-128"/>
                          <a:ea typeface="Meiryo UI" panose="020B0604030504040204" pitchFamily="50" charset="-128"/>
                        </a:rPr>
                        <a:t>万戸</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128</a:t>
                      </a:r>
                      <a:r>
                        <a:rPr kumimoji="1" lang="ja-JP" altLang="en-US" sz="1200" b="0" dirty="0">
                          <a:latin typeface="Meiryo UI" panose="020B0604030504040204" pitchFamily="50" charset="-128"/>
                          <a:ea typeface="Meiryo UI" panose="020B0604030504040204" pitchFamily="50" charset="-128"/>
                        </a:rPr>
                        <a:t>万戸</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142</a:t>
                      </a:r>
                      <a:r>
                        <a:rPr kumimoji="1" lang="ja-JP" altLang="en-US" sz="1200" b="0" dirty="0">
                          <a:latin typeface="Meiryo UI" panose="020B0604030504040204" pitchFamily="50" charset="-128"/>
                          <a:ea typeface="Meiryo UI" panose="020B0604030504040204" pitchFamily="50" charset="-128"/>
                        </a:rPr>
                        <a:t>万戸</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64</a:t>
                      </a:r>
                      <a:r>
                        <a:rPr kumimoji="1" lang="ja-JP" altLang="en-US" sz="1200" b="0" dirty="0">
                          <a:latin typeface="Meiryo UI" panose="020B0604030504040204" pitchFamily="50" charset="-128"/>
                          <a:ea typeface="Meiryo UI" panose="020B0604030504040204" pitchFamily="50" charset="-128"/>
                        </a:rPr>
                        <a:t>万戸</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8</a:t>
                      </a:r>
                      <a:r>
                        <a:rPr kumimoji="1" lang="ja-JP" altLang="en-US" sz="1200" b="0" dirty="0">
                          <a:latin typeface="Meiryo UI" panose="020B0604030504040204" pitchFamily="50" charset="-128"/>
                          <a:ea typeface="Meiryo UI" panose="020B0604030504040204" pitchFamily="50" charset="-128"/>
                        </a:rPr>
                        <a:t>万戸</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115</a:t>
                      </a:r>
                      <a:r>
                        <a:rPr kumimoji="1" lang="ja-JP" altLang="en-US" sz="1200" b="0" dirty="0">
                          <a:latin typeface="Meiryo UI" panose="020B0604030504040204" pitchFamily="50" charset="-128"/>
                          <a:ea typeface="Meiryo UI" panose="020B0604030504040204" pitchFamily="50" charset="-128"/>
                        </a:rPr>
                        <a:t>万戸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734085548"/>
                  </a:ext>
                </a:extLst>
              </a:tr>
              <a:tr h="220133">
                <a:tc vMerge="1">
                  <a:txBody>
                    <a:bodyPr/>
                    <a:lstStyle/>
                    <a:p>
                      <a:endParaRPr kumimoji="1" lang="ja-JP" altLang="en-US" sz="1000" b="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b="0" dirty="0">
                          <a:latin typeface="Meiryo UI" panose="020B0604030504040204" pitchFamily="50" charset="-128"/>
                          <a:ea typeface="Meiryo UI" panose="020B0604030504040204" pitchFamily="50" charset="-128"/>
                        </a:rPr>
                        <a:t>電話不通</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91</a:t>
                      </a:r>
                      <a:r>
                        <a:rPr kumimoji="1" lang="ja-JP" altLang="en-US" sz="1200" b="0" dirty="0">
                          <a:latin typeface="Meiryo UI" panose="020B0604030504040204" pitchFamily="50" charset="-128"/>
                          <a:ea typeface="Meiryo UI" panose="020B0604030504040204" pitchFamily="50" charset="-128"/>
                        </a:rPr>
                        <a:t>万加入者</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42</a:t>
                      </a:r>
                      <a:r>
                        <a:rPr kumimoji="1" lang="ja-JP" altLang="en-US" sz="1200" b="0" dirty="0">
                          <a:latin typeface="Meiryo UI" panose="020B0604030504040204" pitchFamily="50" charset="-128"/>
                          <a:ea typeface="Meiryo UI" panose="020B0604030504040204" pitchFamily="50" charset="-128"/>
                        </a:rPr>
                        <a:t>万加入者</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45</a:t>
                      </a:r>
                      <a:r>
                        <a:rPr kumimoji="1" lang="ja-JP" altLang="en-US" sz="1200" b="0" dirty="0">
                          <a:latin typeface="Meiryo UI" panose="020B0604030504040204" pitchFamily="50" charset="-128"/>
                          <a:ea typeface="Meiryo UI" panose="020B0604030504040204" pitchFamily="50" charset="-128"/>
                        </a:rPr>
                        <a:t>万加入者</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17</a:t>
                      </a:r>
                      <a:r>
                        <a:rPr kumimoji="1" lang="ja-JP" altLang="en-US" sz="1200" b="0" dirty="0">
                          <a:latin typeface="Meiryo UI" panose="020B0604030504040204" pitchFamily="50" charset="-128"/>
                          <a:ea typeface="Meiryo UI" panose="020B0604030504040204" pitchFamily="50" charset="-128"/>
                        </a:rPr>
                        <a:t>万加入者</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8</a:t>
                      </a:r>
                      <a:r>
                        <a:rPr kumimoji="1" lang="ja-JP" altLang="en-US" sz="1200" b="0" dirty="0">
                          <a:latin typeface="Meiryo UI" panose="020B0604030504040204" pitchFamily="50" charset="-128"/>
                          <a:ea typeface="Meiryo UI" panose="020B0604030504040204" pitchFamily="50" charset="-128"/>
                        </a:rPr>
                        <a:t>万加入者</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142</a:t>
                      </a:r>
                      <a:r>
                        <a:rPr kumimoji="1" lang="ja-JP" altLang="en-US" sz="1200" b="0" dirty="0">
                          <a:latin typeface="Meiryo UI" panose="020B0604030504040204" pitchFamily="50" charset="-128"/>
                          <a:ea typeface="Meiryo UI" panose="020B0604030504040204" pitchFamily="50" charset="-128"/>
                        </a:rPr>
                        <a:t>万件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05505463"/>
                  </a:ext>
                </a:extLst>
              </a:tr>
              <a:tr h="0">
                <a:tc vMerge="1">
                  <a:txBody>
                    <a:bodyPr/>
                    <a:lstStyle/>
                    <a:p>
                      <a:endParaRPr kumimoji="1" lang="ja-JP" altLang="en-US" sz="1000" b="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b="0" dirty="0">
                          <a:latin typeface="Meiryo UI" panose="020B0604030504040204" pitchFamily="50" charset="-128"/>
                          <a:ea typeface="Meiryo UI" panose="020B0604030504040204" pitchFamily="50" charset="-128"/>
                        </a:rPr>
                        <a:t>水道断水</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545</a:t>
                      </a:r>
                      <a:r>
                        <a:rPr kumimoji="1" lang="ja-JP" altLang="en-US" sz="1200" b="0" dirty="0">
                          <a:latin typeface="Meiryo UI" panose="020B0604030504040204" pitchFamily="50" charset="-128"/>
                          <a:ea typeface="Meiryo UI" panose="020B0604030504040204" pitchFamily="50" charset="-128"/>
                        </a:rPr>
                        <a:t>万人</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372</a:t>
                      </a:r>
                      <a:r>
                        <a:rPr kumimoji="1" lang="ja-JP" altLang="en-US" sz="1200" b="0" dirty="0">
                          <a:latin typeface="Meiryo UI" panose="020B0604030504040204" pitchFamily="50" charset="-128"/>
                          <a:ea typeface="Meiryo UI" panose="020B0604030504040204" pitchFamily="50" charset="-128"/>
                        </a:rPr>
                        <a:t>万人</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490</a:t>
                      </a:r>
                      <a:r>
                        <a:rPr kumimoji="1" lang="ja-JP" altLang="en-US" sz="1200" b="0" dirty="0">
                          <a:latin typeface="Meiryo UI" panose="020B0604030504040204" pitchFamily="50" charset="-128"/>
                          <a:ea typeface="Meiryo UI" panose="020B0604030504040204" pitchFamily="50" charset="-128"/>
                        </a:rPr>
                        <a:t>万人</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230</a:t>
                      </a:r>
                      <a:r>
                        <a:rPr kumimoji="1" lang="ja-JP" altLang="en-US" sz="1200" b="0" dirty="0">
                          <a:latin typeface="Meiryo UI" panose="020B0604030504040204" pitchFamily="50" charset="-128"/>
                          <a:ea typeface="Meiryo UI" panose="020B0604030504040204" pitchFamily="50" charset="-128"/>
                        </a:rPr>
                        <a:t>万人</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111</a:t>
                      </a:r>
                      <a:r>
                        <a:rPr kumimoji="1" lang="ja-JP" altLang="en-US" sz="1200" b="0" dirty="0">
                          <a:latin typeface="Meiryo UI" panose="020B0604030504040204" pitchFamily="50" charset="-128"/>
                          <a:ea typeface="Meiryo UI" panose="020B0604030504040204" pitchFamily="50" charset="-128"/>
                        </a:rPr>
                        <a:t>万人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832</a:t>
                      </a:r>
                      <a:r>
                        <a:rPr kumimoji="1" lang="ja-JP" altLang="en-US" sz="1200" b="0" dirty="0">
                          <a:latin typeface="Meiryo UI" panose="020B0604030504040204" pitchFamily="50" charset="-128"/>
                          <a:ea typeface="Meiryo UI" panose="020B0604030504040204" pitchFamily="50" charset="-128"/>
                        </a:rPr>
                        <a:t>万人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072245180"/>
                  </a:ext>
                </a:extLst>
              </a:tr>
              <a:tr h="0">
                <a:tc gridSpan="2">
                  <a:txBody>
                    <a:bodyPr/>
                    <a:lstStyle/>
                    <a:p>
                      <a:pPr algn="ctr"/>
                      <a:r>
                        <a:rPr kumimoji="1" lang="ja-JP" altLang="en-US" sz="1200" b="0" dirty="0">
                          <a:latin typeface="Meiryo UI" panose="020B0604030504040204" pitchFamily="50" charset="-128"/>
                          <a:ea typeface="Meiryo UI" panose="020B0604030504040204" pitchFamily="50" charset="-128"/>
                        </a:rPr>
                        <a:t>経済被害</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000" b="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19.6</a:t>
                      </a:r>
                      <a:r>
                        <a:rPr kumimoji="1" lang="ja-JP" altLang="en-US" sz="1200" b="0" dirty="0">
                          <a:latin typeface="Meiryo UI" panose="020B0604030504040204" pitchFamily="50" charset="-128"/>
                          <a:ea typeface="Meiryo UI" panose="020B0604030504040204" pitchFamily="50" charset="-128"/>
                        </a:rPr>
                        <a:t>兆円</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12.1</a:t>
                      </a:r>
                      <a:r>
                        <a:rPr kumimoji="1" lang="ja-JP" altLang="en-US" sz="1200" b="0" dirty="0">
                          <a:latin typeface="Meiryo UI" panose="020B0604030504040204" pitchFamily="50" charset="-128"/>
                          <a:ea typeface="Meiryo UI" panose="020B0604030504040204" pitchFamily="50" charset="-128"/>
                        </a:rPr>
                        <a:t>兆円</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12.4</a:t>
                      </a:r>
                      <a:r>
                        <a:rPr kumimoji="1" lang="ja-JP" altLang="en-US" sz="1200" b="0" dirty="0">
                          <a:latin typeface="Meiryo UI" panose="020B0604030504040204" pitchFamily="50" charset="-128"/>
                          <a:ea typeface="Meiryo UI" panose="020B0604030504040204" pitchFamily="50" charset="-128"/>
                        </a:rPr>
                        <a:t>兆円</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4.5</a:t>
                      </a:r>
                      <a:r>
                        <a:rPr kumimoji="1" lang="ja-JP" altLang="en-US" sz="1200" b="0" dirty="0">
                          <a:latin typeface="Meiryo UI" panose="020B0604030504040204" pitchFamily="50" charset="-128"/>
                          <a:ea typeface="Meiryo UI" panose="020B0604030504040204" pitchFamily="50" charset="-128"/>
                        </a:rPr>
                        <a:t>兆円</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2.5</a:t>
                      </a:r>
                      <a:r>
                        <a:rPr kumimoji="1" lang="ja-JP" altLang="en-US" sz="1200" b="0" dirty="0">
                          <a:latin typeface="Meiryo UI" panose="020B0604030504040204" pitchFamily="50" charset="-128"/>
                          <a:ea typeface="Meiryo UI" panose="020B0604030504040204" pitchFamily="50" charset="-128"/>
                        </a:rPr>
                        <a:t>兆円</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b="0" dirty="0">
                          <a:latin typeface="Meiryo UI" panose="020B0604030504040204" pitchFamily="50" charset="-128"/>
                          <a:ea typeface="Meiryo UI" panose="020B0604030504040204" pitchFamily="50" charset="-128"/>
                        </a:rPr>
                        <a:t>28.8</a:t>
                      </a:r>
                      <a:r>
                        <a:rPr kumimoji="1" lang="ja-JP" altLang="en-US" sz="1200" b="0" dirty="0">
                          <a:latin typeface="Meiryo UI" panose="020B0604030504040204" pitchFamily="50" charset="-128"/>
                          <a:ea typeface="Meiryo UI" panose="020B0604030504040204" pitchFamily="50" charset="-128"/>
                        </a:rPr>
                        <a:t>兆円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44437946"/>
                  </a:ext>
                </a:extLst>
              </a:tr>
              <a:tr h="379756">
                <a:tc gridSpan="2">
                  <a:txBody>
                    <a:bodyPr/>
                    <a:lstStyle/>
                    <a:p>
                      <a:pPr algn="ctr"/>
                      <a:r>
                        <a:rPr kumimoji="1" lang="ja-JP" altLang="en-US" sz="1200" b="0" dirty="0">
                          <a:latin typeface="Meiryo UI" panose="020B0604030504040204" pitchFamily="50" charset="-128"/>
                          <a:ea typeface="Meiryo UI" panose="020B0604030504040204" pitchFamily="50" charset="-128"/>
                        </a:rPr>
                        <a:t>公表時期</a:t>
                      </a:r>
                    </a:p>
                  </a:txBody>
                  <a:tcPr anchor="ctr">
                    <a:lnT w="12700" cap="flat" cmpd="sng" algn="ctr">
                      <a:solidFill>
                        <a:schemeClr val="bg1"/>
                      </a:solidFill>
                      <a:prstDash val="solid"/>
                      <a:round/>
                      <a:headEnd type="none" w="med" len="med"/>
                      <a:tailEnd type="none" w="med" len="med"/>
                    </a:lnT>
                  </a:tcPr>
                </a:tc>
                <a:tc hMerge="1">
                  <a:txBody>
                    <a:bodyPr/>
                    <a:lstStyle/>
                    <a:p>
                      <a:pPr algn="ctr"/>
                      <a:endParaRPr kumimoji="1" lang="ja-JP" altLang="en-US" sz="1000" b="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gridSpan="5">
                  <a:txBody>
                    <a:bodyPr/>
                    <a:lstStyle/>
                    <a:p>
                      <a:pPr algn="ctr"/>
                      <a:r>
                        <a:rPr kumimoji="1" lang="ja-JP" altLang="en-US" sz="1200" b="0" dirty="0">
                          <a:latin typeface="Meiryo UI" panose="020B0604030504040204" pitchFamily="50" charset="-128"/>
                          <a:ea typeface="Meiryo UI" panose="020B0604030504040204" pitchFamily="50" charset="-128"/>
                        </a:rPr>
                        <a:t>平成</a:t>
                      </a:r>
                      <a:r>
                        <a:rPr kumimoji="1" lang="en-US" altLang="ja-JP" sz="1200" b="0" dirty="0">
                          <a:latin typeface="Meiryo UI" panose="020B0604030504040204" pitchFamily="50" charset="-128"/>
                          <a:ea typeface="Meiryo UI" panose="020B0604030504040204" pitchFamily="50" charset="-128"/>
                        </a:rPr>
                        <a:t>19</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3</a:t>
                      </a:r>
                      <a:r>
                        <a:rPr kumimoji="1" lang="ja-JP" altLang="en-US" sz="1200" b="0" dirty="0">
                          <a:latin typeface="Meiryo UI" panose="020B0604030504040204" pitchFamily="50" charset="-128"/>
                          <a:ea typeface="Meiryo UI" panose="020B0604030504040204" pitchFamily="50" charset="-128"/>
                        </a:rPr>
                        <a:t>月</a:t>
                      </a:r>
                    </a:p>
                  </a:txBody>
                  <a:tcPr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hMerge="1">
                  <a:txBody>
                    <a:bodyPr/>
                    <a:lstStyle/>
                    <a:p>
                      <a:pPr algn="r"/>
                      <a:endParaRPr kumimoji="1" lang="ja-JP" altLang="en-US" sz="1000" b="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hMerge="1">
                  <a:txBody>
                    <a:bodyPr/>
                    <a:lstStyle/>
                    <a:p>
                      <a:pPr algn="r"/>
                      <a:endParaRPr kumimoji="1" lang="ja-JP" altLang="en-US" sz="1000" b="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hMerge="1">
                  <a:txBody>
                    <a:bodyPr/>
                    <a:lstStyle/>
                    <a:p>
                      <a:pPr algn="r"/>
                      <a:endParaRPr kumimoji="1" lang="ja-JP" altLang="en-US" sz="1000" b="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hMerge="1">
                  <a:txBody>
                    <a:bodyPr/>
                    <a:lstStyle/>
                    <a:p>
                      <a:pPr algn="r"/>
                      <a:endParaRPr kumimoji="1" lang="ja-JP" altLang="en-US" sz="1000" b="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kumimoji="1" lang="ja-JP" altLang="en-US" sz="1200" b="0" dirty="0">
                          <a:latin typeface="Meiryo UI" panose="020B0604030504040204" pitchFamily="50" charset="-128"/>
                          <a:ea typeface="Meiryo UI" panose="020B0604030504040204" pitchFamily="50" charset="-128"/>
                        </a:rPr>
                        <a:t>平成</a:t>
                      </a:r>
                      <a:r>
                        <a:rPr kumimoji="1" lang="en-US" altLang="ja-JP" sz="1200" b="0" dirty="0">
                          <a:latin typeface="Meiryo UI" panose="020B0604030504040204" pitchFamily="50" charset="-128"/>
                          <a:ea typeface="Meiryo UI" panose="020B0604030504040204" pitchFamily="50" charset="-128"/>
                        </a:rPr>
                        <a:t>26</a:t>
                      </a:r>
                      <a:r>
                        <a:rPr kumimoji="1" lang="ja-JP" altLang="en-US" sz="1200" b="0" dirty="0">
                          <a:latin typeface="Meiryo UI" panose="020B0604030504040204" pitchFamily="50" charset="-128"/>
                          <a:ea typeface="Meiryo UI" panose="020B0604030504040204" pitchFamily="50" charset="-128"/>
                        </a:rPr>
                        <a:t>年１月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6600"/>
                    </a:solidFill>
                  </a:tcPr>
                </a:tc>
                <a:extLst>
                  <a:ext uri="{0D108BD9-81ED-4DB2-BD59-A6C34878D82A}">
                    <a16:rowId xmlns:a16="http://schemas.microsoft.com/office/drawing/2014/main" val="2213432572"/>
                  </a:ext>
                </a:extLst>
              </a:tr>
            </a:tbl>
          </a:graphicData>
        </a:graphic>
      </p:graphicFrame>
      <p:sp>
        <p:nvSpPr>
          <p:cNvPr id="17" name="Text Box 9">
            <a:extLst>
              <a:ext uri="{FF2B5EF4-FFF2-40B4-BE49-F238E27FC236}">
                <a16:creationId xmlns:a16="http://schemas.microsoft.com/office/drawing/2014/main" id="{18E14579-571C-4FAD-8275-DD96FB25376D}"/>
              </a:ext>
            </a:extLst>
          </p:cNvPr>
          <p:cNvSpPr txBox="1">
            <a:spLocks noChangeArrowheads="1"/>
          </p:cNvSpPr>
          <p:nvPr/>
        </p:nvSpPr>
        <p:spPr bwMode="auto">
          <a:xfrm>
            <a:off x="74475" y="468901"/>
            <a:ext cx="9729092" cy="1323439"/>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t>直下型地震、南トラ地震ともに府域全体で甚大な建物被害、人的被害が発生する。</a:t>
            </a:r>
            <a:endParaRPr lang="en-US" altLang="ja-JP" sz="1600" dirty="0"/>
          </a:p>
          <a:p>
            <a:pPr marL="224009" indent="-149339" defTabSz="390997">
              <a:spcBef>
                <a:spcPct val="0"/>
              </a:spcBef>
              <a:buFont typeface="Arial" panose="020B0604020202020204" pitchFamily="34" charset="0"/>
              <a:buChar char="•"/>
            </a:pPr>
            <a:r>
              <a:rPr lang="ja-JP" altLang="en-US" sz="1600" dirty="0"/>
              <a:t>南トラ地震では津波による死者数が最大</a:t>
            </a:r>
            <a:r>
              <a:rPr lang="en-US" altLang="ja-JP" sz="1600" dirty="0"/>
              <a:t>13</a:t>
            </a:r>
            <a:r>
              <a:rPr lang="ja-JP" altLang="en-US" sz="1600" dirty="0"/>
              <a:t>万人にもなるが、一方で、早期避難の場合、</a:t>
            </a:r>
            <a:r>
              <a:rPr lang="en-US" altLang="ja-JP" sz="1600" dirty="0"/>
              <a:t>0.8</a:t>
            </a:r>
            <a:r>
              <a:rPr lang="ja-JP" altLang="en-US" sz="1600" dirty="0"/>
              <a:t>万人まで減少する。</a:t>
            </a:r>
            <a:endParaRPr lang="en-US" altLang="ja-JP" sz="1600" dirty="0"/>
          </a:p>
          <a:p>
            <a:pPr marL="224009" indent="-149339" defTabSz="390997">
              <a:spcBef>
                <a:spcPct val="0"/>
              </a:spcBef>
              <a:buFont typeface="Arial" panose="020B0604020202020204" pitchFamily="34" charset="0"/>
              <a:buChar char="•"/>
            </a:pPr>
            <a:r>
              <a:rPr lang="ja-JP" altLang="en-US" sz="1600" dirty="0"/>
              <a:t>膨大な数の避難者の発生による避難所の混雑や食料、飲料水、生活物資の不足が想定される。</a:t>
            </a:r>
            <a:endParaRPr lang="en-US" altLang="ja-JP" sz="1600" dirty="0"/>
          </a:p>
          <a:p>
            <a:pPr marL="224009" indent="-149339" defTabSz="390997">
              <a:spcBef>
                <a:spcPct val="0"/>
              </a:spcBef>
              <a:buFont typeface="Arial" panose="020B0604020202020204" pitchFamily="34" charset="0"/>
              <a:buChar char="•"/>
            </a:pPr>
            <a:r>
              <a:rPr lang="ja-JP" altLang="en-US" sz="1600" dirty="0"/>
              <a:t>ライフライン被害による電力、燃料等のエネルギー不足、トイレ環境の悪化、多数の帰宅困難者の発生など</a:t>
            </a:r>
            <a:endParaRPr lang="en-US" altLang="ja-JP" sz="1600" dirty="0"/>
          </a:p>
          <a:p>
            <a:pPr marL="224009" indent="-149339" defTabSz="390997">
              <a:spcBef>
                <a:spcPct val="0"/>
              </a:spcBef>
              <a:buFont typeface="Arial" panose="020B0604020202020204" pitchFamily="34" charset="0"/>
              <a:buChar char="•"/>
            </a:pPr>
            <a:r>
              <a:rPr lang="ja-JP" altLang="en-US" sz="1600" dirty="0"/>
              <a:t>甚大な経済被害による企業への影響、復旧・復興の遅れなど</a:t>
            </a:r>
            <a:endParaRPr lang="en-US" altLang="ja-JP" sz="1600" dirty="0"/>
          </a:p>
        </p:txBody>
      </p:sp>
    </p:spTree>
    <p:extLst>
      <p:ext uri="{BB962C8B-B14F-4D97-AF65-F5344CB8AC3E}">
        <p14:creationId xmlns:p14="http://schemas.microsoft.com/office/powerpoint/2010/main" val="7809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39D97EE5-BA2F-4D6A-9018-7794C8E2CDBA}"/>
              </a:ext>
            </a:extLst>
          </p:cNvPr>
          <p:cNvSpPr/>
          <p:nvPr/>
        </p:nvSpPr>
        <p:spPr>
          <a:xfrm>
            <a:off x="5485926" y="5772290"/>
            <a:ext cx="4335262" cy="1044272"/>
          </a:xfrm>
          <a:prstGeom prst="roundRect">
            <a:avLst>
              <a:gd name="adj" fmla="val 4167"/>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大阪府の特徴（地域別の特徴とリスク）</a:t>
            </a:r>
          </a:p>
        </p:txBody>
      </p:sp>
      <p:sp>
        <p:nvSpPr>
          <p:cNvPr id="8" name="スライド番号プレースホルダ 5">
            <a:extLst>
              <a:ext uri="{FF2B5EF4-FFF2-40B4-BE49-F238E27FC236}">
                <a16:creationId xmlns:a16="http://schemas.microsoft.com/office/drawing/2014/main" id="{1FC8F453-C7CB-4FEB-A049-643DE619B239}"/>
              </a:ext>
            </a:extLst>
          </p:cNvPr>
          <p:cNvSpPr txBox="1">
            <a:spLocks noGrp="1"/>
          </p:cNvSpPr>
          <p:nvPr/>
        </p:nvSpPr>
        <p:spPr bwMode="auto">
          <a:xfrm>
            <a:off x="9430273"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7</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3" name="四角形: 角を丸くする 12">
            <a:extLst>
              <a:ext uri="{FF2B5EF4-FFF2-40B4-BE49-F238E27FC236}">
                <a16:creationId xmlns:a16="http://schemas.microsoft.com/office/drawing/2014/main" id="{8F10E511-8929-4088-94EB-7F84CBBE5C82}"/>
              </a:ext>
            </a:extLst>
          </p:cNvPr>
          <p:cNvSpPr/>
          <p:nvPr/>
        </p:nvSpPr>
        <p:spPr>
          <a:xfrm>
            <a:off x="5530259" y="1817512"/>
            <a:ext cx="4325514" cy="1192050"/>
          </a:xfrm>
          <a:prstGeom prst="roundRect">
            <a:avLst>
              <a:gd name="adj" fmla="val 41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E181D9EB-8D81-4BF2-85B1-BE76B75BA01C}"/>
              </a:ext>
            </a:extLst>
          </p:cNvPr>
          <p:cNvSpPr/>
          <p:nvPr/>
        </p:nvSpPr>
        <p:spPr>
          <a:xfrm>
            <a:off x="5535688" y="3102442"/>
            <a:ext cx="4285500" cy="1370703"/>
          </a:xfrm>
          <a:prstGeom prst="roundRect">
            <a:avLst>
              <a:gd name="adj" fmla="val 4167"/>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D546112-94FF-4B57-AF95-BFD7669B4EC4}"/>
              </a:ext>
            </a:extLst>
          </p:cNvPr>
          <p:cNvSpPr/>
          <p:nvPr/>
        </p:nvSpPr>
        <p:spPr>
          <a:xfrm>
            <a:off x="5475851" y="2155027"/>
            <a:ext cx="4274417" cy="809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多様な都市機能や地域資源が集積し、マンションも多い。</a:t>
            </a:r>
            <a:endParaRPr lang="en-US" altLang="ja-JP" sz="1200" dirty="0">
              <a:solidFill>
                <a:schemeClr val="tx1"/>
              </a:solidFill>
              <a:latin typeface="Meiryo UI" panose="020B0604030504040204" pitchFamily="50" charset="-128"/>
              <a:ea typeface="Meiryo UI" panose="020B0604030504040204" pitchFamily="50" charset="-128"/>
            </a:endParaRPr>
          </a:p>
          <a:p>
            <a:pPr algn="l"/>
            <a:r>
              <a:rPr lang="en-US" altLang="ja-JP" sz="1200" b="1" dirty="0">
                <a:solidFill>
                  <a:srgbClr val="0070C0"/>
                </a:solidFill>
                <a:latin typeface="Meiryo UI" panose="020B0604030504040204" pitchFamily="50" charset="-128"/>
                <a:ea typeface="Meiryo UI" panose="020B0604030504040204" pitchFamily="50" charset="-128"/>
              </a:rPr>
              <a:t>【</a:t>
            </a:r>
            <a:r>
              <a:rPr lang="ja-JP" altLang="en-US" sz="1200" b="1" dirty="0">
                <a:solidFill>
                  <a:srgbClr val="0070C0"/>
                </a:solidFill>
                <a:latin typeface="Meiryo UI" panose="020B0604030504040204" pitchFamily="50" charset="-128"/>
                <a:ea typeface="Meiryo UI" panose="020B0604030504040204" pitchFamily="50" charset="-128"/>
              </a:rPr>
              <a:t>リスクの特徴</a:t>
            </a:r>
            <a:r>
              <a:rPr lang="en-US" altLang="ja-JP" sz="1200" b="1" dirty="0">
                <a:solidFill>
                  <a:srgbClr val="0070C0"/>
                </a:solidFill>
                <a:latin typeface="Meiryo UI" panose="020B0604030504040204" pitchFamily="50" charset="-128"/>
                <a:ea typeface="Meiryo UI" panose="020B0604030504040204" pitchFamily="50" charset="-128"/>
              </a:rPr>
              <a:t>】</a:t>
            </a:r>
          </a:p>
          <a:p>
            <a:pPr marL="171450" indent="-171450" algn="l">
              <a:buFont typeface="Wingdings" panose="05000000000000000000" pitchFamily="2" charset="2"/>
              <a:buChar char="Ø"/>
            </a:pPr>
            <a:r>
              <a:rPr kumimoji="1" lang="ja-JP" altLang="en-US" sz="1200" b="1" dirty="0">
                <a:solidFill>
                  <a:schemeClr val="tx1"/>
                </a:solidFill>
                <a:latin typeface="Meiryo UI" panose="020B0604030504040204" pitchFamily="50" charset="-128"/>
                <a:ea typeface="Meiryo UI" panose="020B0604030504040204" pitchFamily="50" charset="-128"/>
              </a:rPr>
              <a:t>液状化、火災、帰宅困難、エレベーター閉じ込め、長周期地震動、繁華街、密集市街地、タワーマンション</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608F03C0-A824-4926-A76A-4A0E656EACCF}"/>
              </a:ext>
            </a:extLst>
          </p:cNvPr>
          <p:cNvSpPr/>
          <p:nvPr/>
        </p:nvSpPr>
        <p:spPr>
          <a:xfrm>
            <a:off x="5559205" y="1863841"/>
            <a:ext cx="1509528" cy="319640"/>
          </a:xfrm>
          <a:prstGeom prst="rect">
            <a:avLst/>
          </a:prstGeom>
          <a:solidFill>
            <a:schemeClr val="bg1">
              <a:lumMod val="75000"/>
            </a:schemeClr>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kumimoji="1" lang="ja-JP" altLang="en-US" sz="1600" b="1" dirty="0">
                <a:solidFill>
                  <a:schemeClr val="tx1"/>
                </a:solidFill>
                <a:latin typeface="Meiryo UI" panose="020B0604030504040204" pitchFamily="50" charset="-128"/>
                <a:ea typeface="Meiryo UI" panose="020B0604030504040204" pitchFamily="50" charset="-128"/>
              </a:rPr>
              <a:t>都心部周辺</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57390E8F-570A-4784-90BE-0E6D660FFEDF}"/>
              </a:ext>
            </a:extLst>
          </p:cNvPr>
          <p:cNvSpPr/>
          <p:nvPr/>
        </p:nvSpPr>
        <p:spPr>
          <a:xfrm>
            <a:off x="5670940" y="3227183"/>
            <a:ext cx="1037042" cy="319640"/>
          </a:xfrm>
          <a:prstGeom prst="rect">
            <a:avLst/>
          </a:prstGeom>
          <a:solidFill>
            <a:schemeClr val="bg1">
              <a:lumMod val="75000"/>
            </a:scheme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kumimoji="1" lang="ja-JP" altLang="en-US" sz="1600" b="1" dirty="0">
                <a:solidFill>
                  <a:schemeClr val="tx1"/>
                </a:solidFill>
                <a:latin typeface="Meiryo UI" panose="020B0604030504040204" pitchFamily="50" charset="-128"/>
                <a:ea typeface="Meiryo UI" panose="020B0604030504040204" pitchFamily="50" charset="-128"/>
              </a:rPr>
              <a:t>郊外部</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BA0F8D22-8F32-4383-8D5D-B147FA85D604}"/>
              </a:ext>
            </a:extLst>
          </p:cNvPr>
          <p:cNvSpPr/>
          <p:nvPr/>
        </p:nvSpPr>
        <p:spPr>
          <a:xfrm>
            <a:off x="5479256" y="4556895"/>
            <a:ext cx="4325513" cy="1192050"/>
          </a:xfrm>
          <a:prstGeom prst="roundRect">
            <a:avLst>
              <a:gd name="adj" fmla="val 416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21CF350B-F7F4-4D43-88B7-B161A3E5581F}"/>
              </a:ext>
            </a:extLst>
          </p:cNvPr>
          <p:cNvSpPr/>
          <p:nvPr/>
        </p:nvSpPr>
        <p:spPr>
          <a:xfrm>
            <a:off x="5528979" y="4927197"/>
            <a:ext cx="4220008" cy="808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buFont typeface="Wingdings" panose="05000000000000000000" pitchFamily="2" charset="2"/>
              <a:buChar char="Ø"/>
            </a:pPr>
            <a:r>
              <a:rPr lang="ja-JP" altLang="en-US" sz="1200" i="0" u="none" strike="noStrike" baseline="0" dirty="0">
                <a:solidFill>
                  <a:schemeClr val="tx1"/>
                </a:solidFill>
                <a:latin typeface="Meiryo UI" panose="020B0604030504040204" pitchFamily="50" charset="-128"/>
                <a:ea typeface="Meiryo UI" panose="020B0604030504040204" pitchFamily="50" charset="-128"/>
              </a:rPr>
              <a:t>埋立地や工業施設が分布</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a:t>
            </a:r>
            <a:endParaRPr lang="en-US" altLang="ja-JP" sz="1200" b="0" i="0" u="none" strike="noStrike" baseline="0" dirty="0">
              <a:solidFill>
                <a:srgbClr val="000000"/>
              </a:solidFill>
              <a:latin typeface="Meiryo UI" panose="020B0604030504040204" pitchFamily="50" charset="-128"/>
              <a:ea typeface="Meiryo UI" panose="020B0604030504040204" pitchFamily="50" charset="-128"/>
            </a:endParaRPr>
          </a:p>
          <a:p>
            <a:pPr algn="l"/>
            <a:r>
              <a:rPr lang="en-US" altLang="ja-JP" sz="1200" b="1" dirty="0">
                <a:solidFill>
                  <a:srgbClr val="0070C0"/>
                </a:solidFill>
                <a:latin typeface="Meiryo UI" panose="020B0604030504040204" pitchFamily="50" charset="-128"/>
                <a:ea typeface="Meiryo UI" panose="020B0604030504040204" pitchFamily="50" charset="-128"/>
              </a:rPr>
              <a:t>【</a:t>
            </a:r>
            <a:r>
              <a:rPr lang="ja-JP" altLang="en-US" sz="1200" b="1" dirty="0">
                <a:solidFill>
                  <a:srgbClr val="0070C0"/>
                </a:solidFill>
                <a:latin typeface="Meiryo UI" panose="020B0604030504040204" pitchFamily="50" charset="-128"/>
                <a:ea typeface="Meiryo UI" panose="020B0604030504040204" pitchFamily="50" charset="-128"/>
              </a:rPr>
              <a:t>リスクの特徴</a:t>
            </a:r>
            <a:r>
              <a:rPr lang="en-US" altLang="ja-JP" sz="1200" b="1" dirty="0">
                <a:solidFill>
                  <a:srgbClr val="0070C0"/>
                </a:solidFill>
                <a:latin typeface="Meiryo UI" panose="020B0604030504040204" pitchFamily="50" charset="-128"/>
                <a:ea typeface="Meiryo UI" panose="020B0604030504040204" pitchFamily="50" charset="-128"/>
              </a:rPr>
              <a:t>】</a:t>
            </a:r>
          </a:p>
          <a:p>
            <a:pPr marL="171450" indent="-171450" algn="l">
              <a:buFont typeface="Wingdings" panose="05000000000000000000" pitchFamily="2" charset="2"/>
              <a:buChar char="Ø"/>
            </a:pPr>
            <a:r>
              <a:rPr lang="ja-JP" altLang="en-US" sz="1200" b="1" dirty="0">
                <a:solidFill>
                  <a:schemeClr val="tx1"/>
                </a:solidFill>
                <a:latin typeface="Meiryo UI" panose="020B0604030504040204" pitchFamily="50" charset="-128"/>
                <a:ea typeface="Meiryo UI" panose="020B0604030504040204" pitchFamily="50" charset="-128"/>
              </a:rPr>
              <a:t>液状化、津波、港湾施設等、危険物・コンビナート施設海抜ゼロメートル地帯</a:t>
            </a:r>
            <a:endParaRPr lang="en-US" altLang="ja-JP" sz="1200" b="1" dirty="0">
              <a:solidFill>
                <a:srgbClr val="000000"/>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57B42F6B-9F63-4303-9B27-8EBC14D688DC}"/>
              </a:ext>
            </a:extLst>
          </p:cNvPr>
          <p:cNvSpPr/>
          <p:nvPr/>
        </p:nvSpPr>
        <p:spPr>
          <a:xfrm>
            <a:off x="5562696" y="4625115"/>
            <a:ext cx="1037042" cy="319640"/>
          </a:xfrm>
          <a:prstGeom prst="rect">
            <a:avLst/>
          </a:prstGeom>
          <a:solidFill>
            <a:schemeClr val="bg1">
              <a:lumMod val="75000"/>
            </a:schemeClr>
          </a:solidFill>
          <a:ln w="254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kumimoji="1" lang="ja-JP" altLang="en-US" sz="1600" b="1" dirty="0">
                <a:solidFill>
                  <a:schemeClr val="tx1"/>
                </a:solidFill>
                <a:latin typeface="Meiryo UI" panose="020B0604030504040204" pitchFamily="50" charset="-128"/>
                <a:ea typeface="Meiryo UI" panose="020B0604030504040204" pitchFamily="50" charset="-128"/>
              </a:rPr>
              <a:t>沿岸部</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D0083BAB-073A-442B-B1DC-63705BF2DD12}"/>
              </a:ext>
            </a:extLst>
          </p:cNvPr>
          <p:cNvPicPr>
            <a:picLocks noChangeAspect="1"/>
          </p:cNvPicPr>
          <p:nvPr/>
        </p:nvPicPr>
        <p:blipFill rotWithShape="1">
          <a:blip r:embed="rId2"/>
          <a:srcRect l="16056" t="13707" r="20531" b="6752"/>
          <a:stretch/>
        </p:blipFill>
        <p:spPr>
          <a:xfrm>
            <a:off x="95532" y="1091695"/>
            <a:ext cx="5223210" cy="5454885"/>
          </a:xfrm>
          <a:prstGeom prst="rect">
            <a:avLst/>
          </a:prstGeom>
        </p:spPr>
      </p:pic>
      <p:sp>
        <p:nvSpPr>
          <p:cNvPr id="2" name="テキスト ボックス 1">
            <a:extLst>
              <a:ext uri="{FF2B5EF4-FFF2-40B4-BE49-F238E27FC236}">
                <a16:creationId xmlns:a16="http://schemas.microsoft.com/office/drawing/2014/main" id="{379EAC3D-07D8-47D6-BAC6-7D55A3952278}"/>
              </a:ext>
            </a:extLst>
          </p:cNvPr>
          <p:cNvSpPr txBox="1"/>
          <p:nvPr/>
        </p:nvSpPr>
        <p:spPr>
          <a:xfrm>
            <a:off x="-41121" y="6539563"/>
            <a:ext cx="5466561" cy="276999"/>
          </a:xfrm>
          <a:prstGeom prst="rect">
            <a:avLst/>
          </a:prstGeom>
          <a:noFill/>
        </p:spPr>
        <p:txBody>
          <a:bodyPr wrap="none" rtlCol="0">
            <a:spAutoFit/>
          </a:bodyPr>
          <a:lstStyle/>
          <a:p>
            <a:r>
              <a:rPr kumimoji="1" lang="ja-JP" altLang="en-US" sz="1200" dirty="0"/>
              <a:t>出典：大阪のまちづくりグランドデザイン（</a:t>
            </a:r>
            <a:r>
              <a:rPr kumimoji="1" lang="ja-JP" altLang="en-US" sz="1200"/>
              <a:t>大阪府・大阪市・堺市）　</a:t>
            </a:r>
            <a:r>
              <a:rPr kumimoji="1" lang="en-US" altLang="ja-JP" sz="1200" dirty="0"/>
              <a:t>R4.12</a:t>
            </a:r>
            <a:endParaRPr kumimoji="1" lang="ja-JP" altLang="en-US" sz="1200" dirty="0"/>
          </a:p>
        </p:txBody>
      </p:sp>
      <p:sp>
        <p:nvSpPr>
          <p:cNvPr id="26" name="四角形: 角を丸くする 25">
            <a:extLst>
              <a:ext uri="{FF2B5EF4-FFF2-40B4-BE49-F238E27FC236}">
                <a16:creationId xmlns:a16="http://schemas.microsoft.com/office/drawing/2014/main" id="{C9002B42-380F-4752-BE2D-95DBDBE4C2C2}"/>
              </a:ext>
            </a:extLst>
          </p:cNvPr>
          <p:cNvSpPr/>
          <p:nvPr/>
        </p:nvSpPr>
        <p:spPr>
          <a:xfrm>
            <a:off x="5541116" y="427213"/>
            <a:ext cx="4325514" cy="1261136"/>
          </a:xfrm>
          <a:prstGeom prst="roundRect">
            <a:avLst>
              <a:gd name="adj" fmla="val 4167"/>
            </a:avLst>
          </a:prstGeom>
          <a:solidFill>
            <a:srgbClr val="FF00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1651F9C9-E932-4FC1-8338-F44194EC1B19}"/>
              </a:ext>
            </a:extLst>
          </p:cNvPr>
          <p:cNvSpPr/>
          <p:nvPr/>
        </p:nvSpPr>
        <p:spPr>
          <a:xfrm>
            <a:off x="5582736" y="514248"/>
            <a:ext cx="1208590" cy="319640"/>
          </a:xfrm>
          <a:prstGeom prst="rect">
            <a:avLst/>
          </a:prstGeom>
          <a:solidFill>
            <a:schemeClr val="bg1">
              <a:lumMod val="75000"/>
            </a:schemeClr>
          </a:solid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kumimoji="1" lang="ja-JP" altLang="en-US" sz="1600" b="1" dirty="0">
                <a:solidFill>
                  <a:schemeClr val="tx1"/>
                </a:solidFill>
                <a:latin typeface="Meiryo UI" panose="020B0604030504040204" pitchFamily="50" charset="-128"/>
                <a:ea typeface="Meiryo UI" panose="020B0604030504040204" pitchFamily="50" charset="-128"/>
              </a:rPr>
              <a:t>大阪都心部</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1D439F72-757E-4088-9757-770AB9F31B43}"/>
              </a:ext>
            </a:extLst>
          </p:cNvPr>
          <p:cNvSpPr/>
          <p:nvPr/>
        </p:nvSpPr>
        <p:spPr>
          <a:xfrm>
            <a:off x="5490708" y="828332"/>
            <a:ext cx="4325514" cy="976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buFont typeface="Wingdings" panose="05000000000000000000" pitchFamily="2" charset="2"/>
              <a:buChar char="Ø"/>
            </a:pPr>
            <a:r>
              <a:rPr lang="ja-JP" altLang="en-US" sz="1200" dirty="0">
                <a:solidFill>
                  <a:srgbClr val="000000"/>
                </a:solidFill>
                <a:latin typeface="Meiryo UI" panose="020B0604030504040204" pitchFamily="50" charset="-128"/>
                <a:ea typeface="Meiryo UI" panose="020B0604030504040204" pitchFamily="50" charset="-128"/>
              </a:rPr>
              <a:t>ビジネス、商業、娯楽、居住機能などの多様な都市機能が集積</a:t>
            </a:r>
            <a:endParaRPr lang="en-US" altLang="ja-JP" sz="1200" dirty="0">
              <a:solidFill>
                <a:srgbClr val="000000"/>
              </a:solidFill>
              <a:latin typeface="Meiryo UI" panose="020B0604030504040204" pitchFamily="50" charset="-128"/>
              <a:ea typeface="Meiryo UI" panose="020B0604030504040204" pitchFamily="50" charset="-128"/>
            </a:endParaRPr>
          </a:p>
          <a:p>
            <a:pPr algn="l"/>
            <a:r>
              <a:rPr kumimoji="1" lang="en-US" altLang="ja-JP" sz="1200" b="1" dirty="0">
                <a:solidFill>
                  <a:srgbClr val="0070C0"/>
                </a:solidFill>
                <a:latin typeface="Meiryo UI" panose="020B0604030504040204" pitchFamily="50" charset="-128"/>
                <a:ea typeface="Meiryo UI" panose="020B0604030504040204" pitchFamily="50" charset="-128"/>
              </a:rPr>
              <a:t>【</a:t>
            </a:r>
            <a:r>
              <a:rPr kumimoji="1" lang="ja-JP" altLang="en-US" sz="1200" b="1" dirty="0">
                <a:solidFill>
                  <a:srgbClr val="0070C0"/>
                </a:solidFill>
                <a:latin typeface="Meiryo UI" panose="020B0604030504040204" pitchFamily="50" charset="-128"/>
                <a:ea typeface="Meiryo UI" panose="020B0604030504040204" pitchFamily="50" charset="-128"/>
              </a:rPr>
              <a:t>リスクの特徴</a:t>
            </a:r>
            <a:r>
              <a:rPr kumimoji="1" lang="en-US" altLang="ja-JP" sz="1200" b="1" dirty="0">
                <a:solidFill>
                  <a:srgbClr val="0070C0"/>
                </a:solidFill>
                <a:latin typeface="Meiryo UI" panose="020B0604030504040204" pitchFamily="50" charset="-128"/>
                <a:ea typeface="Meiryo UI" panose="020B0604030504040204" pitchFamily="50" charset="-128"/>
              </a:rPr>
              <a:t>】</a:t>
            </a:r>
          </a:p>
          <a:p>
            <a:pPr marL="171450" indent="-171450" algn="l">
              <a:buFont typeface="Wingdings" panose="05000000000000000000" pitchFamily="2" charset="2"/>
              <a:buChar char="Ø"/>
            </a:pPr>
            <a:r>
              <a:rPr kumimoji="1" lang="ja-JP" altLang="en-US" sz="1200" b="1" dirty="0">
                <a:solidFill>
                  <a:schemeClr val="tx1"/>
                </a:solidFill>
                <a:latin typeface="Meiryo UI" panose="020B0604030504040204" pitchFamily="50" charset="-128"/>
                <a:ea typeface="Meiryo UI" panose="020B0604030504040204" pitchFamily="50" charset="-128"/>
              </a:rPr>
              <a:t>液状化、津波、帰宅困難、エレベーター閉じ込め、長周期地震動、繁華街、ターミナル駅、超高層オフィスビル、タワーマンション</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91472400-6CC7-4E99-AA71-239FBBF242CB}"/>
              </a:ext>
            </a:extLst>
          </p:cNvPr>
          <p:cNvSpPr/>
          <p:nvPr/>
        </p:nvSpPr>
        <p:spPr>
          <a:xfrm>
            <a:off x="5572715" y="5849719"/>
            <a:ext cx="2148885" cy="319640"/>
          </a:xfrm>
          <a:prstGeom prst="rect">
            <a:avLst/>
          </a:prstGeom>
          <a:solidFill>
            <a:schemeClr val="bg1">
              <a:lumMod val="75000"/>
            </a:scheme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kumimoji="1" lang="ja-JP" altLang="en-US" sz="1600" b="1" dirty="0">
                <a:solidFill>
                  <a:schemeClr val="tx1"/>
                </a:solidFill>
                <a:latin typeface="Meiryo UI" panose="020B0604030504040204" pitchFamily="50" charset="-128"/>
                <a:ea typeface="Meiryo UI" panose="020B0604030504040204" pitchFamily="50" charset="-128"/>
              </a:rPr>
              <a:t>山間部（周辺山系）</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08D7E7E2-5043-4B6B-A160-B6556661B0C9}"/>
              </a:ext>
            </a:extLst>
          </p:cNvPr>
          <p:cNvSpPr/>
          <p:nvPr/>
        </p:nvSpPr>
        <p:spPr>
          <a:xfrm>
            <a:off x="5534658" y="3634960"/>
            <a:ext cx="4220008" cy="872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buFont typeface="Wingdings" panose="05000000000000000000" pitchFamily="2" charset="2"/>
              <a:buChar char="Ø"/>
            </a:pP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都心部や周辺の主要都市へのアクセス性など利便性が高く</a:t>
            </a:r>
            <a:r>
              <a:rPr lang="ja-JP" altLang="en-US" sz="1200" i="0" u="none" strike="noStrike" baseline="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住宅が多く分布する。</a:t>
            </a:r>
            <a:endParaRPr lang="en-US" altLang="ja-JP" sz="1200" dirty="0">
              <a:solidFill>
                <a:schemeClr val="tx1"/>
              </a:solidFill>
              <a:latin typeface="Meiryo UI" panose="020B0604030504040204" pitchFamily="50" charset="-128"/>
              <a:ea typeface="Meiryo UI" panose="020B0604030504040204" pitchFamily="50" charset="-128"/>
            </a:endParaRPr>
          </a:p>
          <a:p>
            <a:pPr algn="l"/>
            <a:r>
              <a:rPr kumimoji="1" lang="en-US" altLang="ja-JP" sz="1200" b="1" dirty="0">
                <a:solidFill>
                  <a:srgbClr val="0070C0"/>
                </a:solidFill>
                <a:latin typeface="Meiryo UI" panose="020B0604030504040204" pitchFamily="50" charset="-128"/>
                <a:ea typeface="Meiryo UI" panose="020B0604030504040204" pitchFamily="50" charset="-128"/>
              </a:rPr>
              <a:t>【</a:t>
            </a:r>
            <a:r>
              <a:rPr kumimoji="1" lang="ja-JP" altLang="en-US" sz="1200" b="1" dirty="0">
                <a:solidFill>
                  <a:srgbClr val="0070C0"/>
                </a:solidFill>
                <a:latin typeface="Meiryo UI" panose="020B0604030504040204" pitchFamily="50" charset="-128"/>
                <a:ea typeface="Meiryo UI" panose="020B0604030504040204" pitchFamily="50" charset="-128"/>
              </a:rPr>
              <a:t>リスクの特徴</a:t>
            </a:r>
            <a:r>
              <a:rPr kumimoji="1" lang="en-US" altLang="ja-JP" sz="1200" b="1" dirty="0">
                <a:solidFill>
                  <a:srgbClr val="0070C0"/>
                </a:solidFill>
                <a:latin typeface="Meiryo UI" panose="020B0604030504040204" pitchFamily="50" charset="-128"/>
                <a:ea typeface="Meiryo UI" panose="020B0604030504040204" pitchFamily="50" charset="-128"/>
              </a:rPr>
              <a:t>】</a:t>
            </a:r>
          </a:p>
          <a:p>
            <a:pPr marL="171450" indent="-171450" algn="l">
              <a:buFont typeface="Wingdings" panose="05000000000000000000" pitchFamily="2" charset="2"/>
              <a:buChar char="Ø"/>
            </a:pPr>
            <a:r>
              <a:rPr kumimoji="1" lang="ja-JP" altLang="en-US" sz="1200" b="1" dirty="0">
                <a:solidFill>
                  <a:schemeClr val="tx1"/>
                </a:solidFill>
                <a:latin typeface="Meiryo UI" panose="020B0604030504040204" pitchFamily="50" charset="-128"/>
                <a:ea typeface="Meiryo UI" panose="020B0604030504040204" pitchFamily="50" charset="-128"/>
              </a:rPr>
              <a:t>火災、帰宅困難、急傾斜地、宅地造成地</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19A545CA-1D5D-418E-A62E-B0447B018654}"/>
              </a:ext>
            </a:extLst>
          </p:cNvPr>
          <p:cNvSpPr/>
          <p:nvPr/>
        </p:nvSpPr>
        <p:spPr>
          <a:xfrm>
            <a:off x="6827773" y="429753"/>
            <a:ext cx="2789913" cy="976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dirty="0">
                <a:solidFill>
                  <a:srgbClr val="000000"/>
                </a:solidFill>
                <a:latin typeface="Meiryo UI" panose="020B0604030504040204" pitchFamily="50" charset="-128"/>
                <a:ea typeface="Meiryo UI" panose="020B0604030504040204" pitchFamily="50" charset="-128"/>
              </a:rPr>
              <a:t>概ね</a:t>
            </a:r>
            <a:r>
              <a:rPr lang="en-US" altLang="ja-JP" sz="1200" dirty="0">
                <a:solidFill>
                  <a:srgbClr val="000000"/>
                </a:solidFill>
                <a:latin typeface="Meiryo UI" panose="020B0604030504040204" pitchFamily="50" charset="-128"/>
                <a:ea typeface="Meiryo UI" panose="020B0604030504040204" pitchFamily="50" charset="-128"/>
              </a:rPr>
              <a:t>JR</a:t>
            </a:r>
            <a:r>
              <a:rPr lang="ja-JP" altLang="en-US" sz="1200" dirty="0">
                <a:solidFill>
                  <a:srgbClr val="000000"/>
                </a:solidFill>
                <a:latin typeface="Meiryo UI" panose="020B0604030504040204" pitchFamily="50" charset="-128"/>
                <a:ea typeface="Meiryo UI" panose="020B0604030504040204" pitchFamily="50" charset="-128"/>
              </a:rPr>
              <a:t>大阪</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環状線</a:t>
            </a:r>
            <a:r>
              <a:rPr lang="ja-JP" altLang="en-US" sz="1200" dirty="0">
                <a:solidFill>
                  <a:srgbClr val="000000"/>
                </a:solidFill>
                <a:latin typeface="Meiryo UI" panose="020B0604030504040204" pitchFamily="50" charset="-128"/>
                <a:ea typeface="Meiryo UI" panose="020B0604030504040204" pitchFamily="50" charset="-128"/>
              </a:rPr>
              <a:t>に囲まれたエリア及び新大阪駅周辺</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A2C875C0-70A8-41CC-96B1-A20C8B020E23}"/>
              </a:ext>
            </a:extLst>
          </p:cNvPr>
          <p:cNvSpPr/>
          <p:nvPr/>
        </p:nvSpPr>
        <p:spPr>
          <a:xfrm>
            <a:off x="7044728" y="1845686"/>
            <a:ext cx="2771494"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rgbClr val="000000"/>
                </a:solidFill>
                <a:latin typeface="Meiryo UI" panose="020B0604030504040204" pitchFamily="50" charset="-128"/>
                <a:ea typeface="Meiryo UI" panose="020B0604030504040204" pitchFamily="50" charset="-128"/>
              </a:rPr>
              <a:t>大阪市中心部から概ね</a:t>
            </a:r>
            <a:r>
              <a:rPr lang="en-US" altLang="ja-JP" sz="1200" dirty="0">
                <a:solidFill>
                  <a:srgbClr val="000000"/>
                </a:solidFill>
                <a:latin typeface="Meiryo UI" panose="020B0604030504040204" pitchFamily="50" charset="-128"/>
                <a:ea typeface="Meiryo UI" panose="020B0604030504040204" pitchFamily="50" charset="-128"/>
              </a:rPr>
              <a:t>15km</a:t>
            </a:r>
            <a:r>
              <a:rPr lang="ja-JP" altLang="en-US" sz="1200" dirty="0">
                <a:solidFill>
                  <a:srgbClr val="000000"/>
                </a:solidFill>
                <a:latin typeface="Meiryo UI" panose="020B0604030504040204" pitchFamily="50" charset="-128"/>
                <a:ea typeface="Meiryo UI" panose="020B0604030504040204" pitchFamily="50" charset="-128"/>
              </a:rPr>
              <a:t>圏に位置</a:t>
            </a:r>
            <a:endParaRPr lang="ja-JP" altLang="en-US" sz="1200" b="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A92380AD-A228-4916-BAB7-FD4DF0EC3F70}"/>
              </a:ext>
            </a:extLst>
          </p:cNvPr>
          <p:cNvSpPr/>
          <p:nvPr/>
        </p:nvSpPr>
        <p:spPr>
          <a:xfrm>
            <a:off x="6761560" y="3185366"/>
            <a:ext cx="4220008" cy="598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dirty="0">
                <a:solidFill>
                  <a:srgbClr val="000000"/>
                </a:solidFill>
                <a:latin typeface="Meiryo UI" panose="020B0604030504040204" pitchFamily="50" charset="-128"/>
                <a:ea typeface="Meiryo UI" panose="020B0604030504040204" pitchFamily="50" charset="-128"/>
              </a:rPr>
              <a:t>概ね大阪</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中央環状線周辺から、山間部に</a:t>
            </a:r>
            <a:endParaRPr lang="en-US" altLang="ja-JP" sz="1200" b="0" i="0" u="none" strike="noStrike" baseline="0" dirty="0">
              <a:solidFill>
                <a:srgbClr val="000000"/>
              </a:solidFill>
              <a:latin typeface="Meiryo UI" panose="020B0604030504040204" pitchFamily="50" charset="-128"/>
              <a:ea typeface="Meiryo UI" panose="020B0604030504040204" pitchFamily="50" charset="-128"/>
            </a:endParaRPr>
          </a:p>
          <a:p>
            <a:pPr algn="l"/>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至るまでの地域</a:t>
            </a:r>
          </a:p>
        </p:txBody>
      </p:sp>
      <p:sp>
        <p:nvSpPr>
          <p:cNvPr id="39" name="正方形/長方形 38">
            <a:extLst>
              <a:ext uri="{FF2B5EF4-FFF2-40B4-BE49-F238E27FC236}">
                <a16:creationId xmlns:a16="http://schemas.microsoft.com/office/drawing/2014/main" id="{8302A8AC-D160-4302-BD54-B3B36C1DBC2F}"/>
              </a:ext>
            </a:extLst>
          </p:cNvPr>
          <p:cNvSpPr/>
          <p:nvPr/>
        </p:nvSpPr>
        <p:spPr>
          <a:xfrm>
            <a:off x="6653554" y="4619933"/>
            <a:ext cx="2964132" cy="37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大阪市から岬町に</a:t>
            </a:r>
            <a:r>
              <a:rPr lang="ja-JP" altLang="en-US" sz="1200" dirty="0">
                <a:solidFill>
                  <a:srgbClr val="000000"/>
                </a:solidFill>
                <a:latin typeface="Meiryo UI" panose="020B0604030504040204" pitchFamily="50" charset="-128"/>
                <a:ea typeface="Meiryo UI" panose="020B0604030504040204" pitchFamily="50" charset="-128"/>
              </a:rPr>
              <a:t>至る臨海部・</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沿岸部</a:t>
            </a:r>
          </a:p>
        </p:txBody>
      </p:sp>
      <p:sp>
        <p:nvSpPr>
          <p:cNvPr id="40" name="正方形/長方形 39">
            <a:extLst>
              <a:ext uri="{FF2B5EF4-FFF2-40B4-BE49-F238E27FC236}">
                <a16:creationId xmlns:a16="http://schemas.microsoft.com/office/drawing/2014/main" id="{FBABB315-64C3-4AC5-BB11-536D54D6FB67}"/>
              </a:ext>
            </a:extLst>
          </p:cNvPr>
          <p:cNvSpPr/>
          <p:nvPr/>
        </p:nvSpPr>
        <p:spPr>
          <a:xfrm>
            <a:off x="7677418" y="5815559"/>
            <a:ext cx="2122076" cy="564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各山系や周辺の農業空間を含む地域</a:t>
            </a:r>
            <a:endParaRPr lang="en-US" altLang="ja-JP" sz="1200" b="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CDA330EA-B1A8-44A5-A16A-DA250D457CBC}"/>
              </a:ext>
            </a:extLst>
          </p:cNvPr>
          <p:cNvSpPr/>
          <p:nvPr/>
        </p:nvSpPr>
        <p:spPr>
          <a:xfrm>
            <a:off x="5502020" y="6170038"/>
            <a:ext cx="4254266" cy="1346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木造戸建、高齢者が多い。</a:t>
            </a:r>
            <a:endParaRPr lang="en-US" altLang="ja-JP" sz="1200" dirty="0">
              <a:solidFill>
                <a:schemeClr val="tx1"/>
              </a:solidFill>
              <a:latin typeface="Meiryo UI" panose="020B0604030504040204" pitchFamily="50" charset="-128"/>
              <a:ea typeface="Meiryo UI" panose="020B0604030504040204" pitchFamily="50" charset="-128"/>
            </a:endParaRPr>
          </a:p>
          <a:p>
            <a:pPr algn="l"/>
            <a:r>
              <a:rPr lang="en-US" altLang="ja-JP" sz="1200" b="1" i="0" u="none" strike="noStrike" baseline="0" dirty="0">
                <a:solidFill>
                  <a:srgbClr val="0070C0"/>
                </a:solidFill>
                <a:latin typeface="Meiryo UI" panose="020B0604030504040204" pitchFamily="50" charset="-128"/>
                <a:ea typeface="Meiryo UI" panose="020B0604030504040204" pitchFamily="50" charset="-128"/>
              </a:rPr>
              <a:t>【</a:t>
            </a:r>
            <a:r>
              <a:rPr lang="ja-JP" altLang="en-US" sz="1200" b="1" i="0" u="none" strike="noStrike" baseline="0" dirty="0">
                <a:solidFill>
                  <a:srgbClr val="0070C0"/>
                </a:solidFill>
                <a:latin typeface="Meiryo UI" panose="020B0604030504040204" pitchFamily="50" charset="-128"/>
                <a:ea typeface="Meiryo UI" panose="020B0604030504040204" pitchFamily="50" charset="-128"/>
              </a:rPr>
              <a:t>リスクの特徴</a:t>
            </a:r>
            <a:r>
              <a:rPr lang="en-US" altLang="ja-JP" sz="1200" b="1" i="0" u="none" strike="noStrike" baseline="0" dirty="0">
                <a:solidFill>
                  <a:srgbClr val="0070C0"/>
                </a:solidFill>
                <a:latin typeface="Meiryo UI" panose="020B0604030504040204" pitchFamily="50" charset="-128"/>
                <a:ea typeface="Meiryo UI" panose="020B0604030504040204" pitchFamily="50" charset="-128"/>
              </a:rPr>
              <a:t>】</a:t>
            </a:r>
            <a:endParaRPr lang="ja-JP" altLang="en-US" sz="1200" b="1" i="0" u="none" strike="noStrike" baseline="0" dirty="0">
              <a:solidFill>
                <a:srgbClr val="0070C0"/>
              </a:solidFill>
              <a:latin typeface="Meiryo UI" panose="020B0604030504040204" pitchFamily="50" charset="-128"/>
              <a:ea typeface="Meiryo UI" panose="020B0604030504040204" pitchFamily="50" charset="-128"/>
            </a:endParaRPr>
          </a:p>
          <a:p>
            <a:pPr marL="171450" indent="-171450" algn="l">
              <a:buFont typeface="Wingdings" panose="05000000000000000000" pitchFamily="2" charset="2"/>
              <a:buChar char="Ø"/>
            </a:pPr>
            <a:r>
              <a:rPr lang="ja-JP" altLang="en-US" sz="1200" b="1" i="0" u="none" strike="noStrike" baseline="0" dirty="0">
                <a:solidFill>
                  <a:schemeClr val="tx1"/>
                </a:solidFill>
                <a:latin typeface="Meiryo UI" panose="020B0604030504040204" pitchFamily="50" charset="-128"/>
                <a:ea typeface="Meiryo UI" panose="020B0604030504040204" pitchFamily="50" charset="-128"/>
              </a:rPr>
              <a:t>孤立集落、急傾斜地崩壊、堰堤・ため池決壊</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639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4D25CE9E-9077-496D-8B87-D0DA7DA3BD62}"/>
              </a:ext>
            </a:extLst>
          </p:cNvPr>
          <p:cNvSpPr>
            <a:spLocks noChangeArrowheads="1"/>
          </p:cNvSpPr>
          <p:nvPr/>
        </p:nvSpPr>
        <p:spPr bwMode="auto">
          <a:xfrm>
            <a:off x="0" y="5446"/>
            <a:ext cx="9911966"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近年災害の特徴</a:t>
            </a:r>
          </a:p>
        </p:txBody>
      </p:sp>
      <p:sp>
        <p:nvSpPr>
          <p:cNvPr id="8" name="スライド番号プレースホルダ 5">
            <a:extLst>
              <a:ext uri="{FF2B5EF4-FFF2-40B4-BE49-F238E27FC236}">
                <a16:creationId xmlns:a16="http://schemas.microsoft.com/office/drawing/2014/main" id="{1FC8F453-C7CB-4FEB-A049-643DE619B239}"/>
              </a:ext>
            </a:extLst>
          </p:cNvPr>
          <p:cNvSpPr txBox="1">
            <a:spLocks noGrp="1"/>
          </p:cNvSpPr>
          <p:nvPr/>
        </p:nvSpPr>
        <p:spPr bwMode="auto">
          <a:xfrm>
            <a:off x="9430273" y="640080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6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8</a:t>
            </a:fld>
            <a:endParaRPr kumimoji="0" lang="en-US" altLang="ja-JP" sz="16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4" name="表 13">
            <a:extLst>
              <a:ext uri="{FF2B5EF4-FFF2-40B4-BE49-F238E27FC236}">
                <a16:creationId xmlns:a16="http://schemas.microsoft.com/office/drawing/2014/main" id="{97FC926A-2CA8-47F8-995F-3FF61CC1ACED}"/>
              </a:ext>
            </a:extLst>
          </p:cNvPr>
          <p:cNvGraphicFramePr>
            <a:graphicFrameLocks noGrp="1"/>
          </p:cNvGraphicFramePr>
          <p:nvPr>
            <p:extLst>
              <p:ext uri="{D42A27DB-BD31-4B8C-83A1-F6EECF244321}">
                <p14:modId xmlns:p14="http://schemas.microsoft.com/office/powerpoint/2010/main" val="1455826954"/>
              </p:ext>
            </p:extLst>
          </p:nvPr>
        </p:nvGraphicFramePr>
        <p:xfrm>
          <a:off x="102871" y="650308"/>
          <a:ext cx="9472930" cy="6080760"/>
        </p:xfrm>
        <a:graphic>
          <a:graphicData uri="http://schemas.openxmlformats.org/drawingml/2006/table">
            <a:tbl>
              <a:tblPr firstRow="1" bandRow="1">
                <a:tableStyleId>{073A0DAA-6AF3-43AB-8588-CEC1D06C72B9}</a:tableStyleId>
              </a:tblPr>
              <a:tblGrid>
                <a:gridCol w="827334">
                  <a:extLst>
                    <a:ext uri="{9D8B030D-6E8A-4147-A177-3AD203B41FA5}">
                      <a16:colId xmlns:a16="http://schemas.microsoft.com/office/drawing/2014/main" val="541749098"/>
                    </a:ext>
                  </a:extLst>
                </a:gridCol>
                <a:gridCol w="3494843">
                  <a:extLst>
                    <a:ext uri="{9D8B030D-6E8A-4147-A177-3AD203B41FA5}">
                      <a16:colId xmlns:a16="http://schemas.microsoft.com/office/drawing/2014/main" val="296309222"/>
                    </a:ext>
                  </a:extLst>
                </a:gridCol>
                <a:gridCol w="5150753">
                  <a:extLst>
                    <a:ext uri="{9D8B030D-6E8A-4147-A177-3AD203B41FA5}">
                      <a16:colId xmlns:a16="http://schemas.microsoft.com/office/drawing/2014/main" val="193095762"/>
                    </a:ext>
                  </a:extLst>
                </a:gridCol>
              </a:tblGrid>
              <a:tr h="315465">
                <a:tc>
                  <a:txBody>
                    <a:bodyPr/>
                    <a:lstStyle/>
                    <a:p>
                      <a:pPr algn="ctr"/>
                      <a:r>
                        <a:rPr kumimoji="1" lang="en-US" altLang="ja-JP" sz="1600" dirty="0">
                          <a:latin typeface="Meiryo UI" panose="020B0604030504040204" pitchFamily="50" charset="-128"/>
                          <a:ea typeface="Meiryo UI" panose="020B0604030504040204" pitchFamily="50" charset="-128"/>
                        </a:rPr>
                        <a:t>No</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rPr>
                        <a:t>災害</a:t>
                      </a: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rPr>
                        <a:t>特徴的な事象</a:t>
                      </a:r>
                    </a:p>
                  </a:txBody>
                  <a:tcPr anchor="ctr"/>
                </a:tc>
                <a:extLst>
                  <a:ext uri="{0D108BD9-81ED-4DB2-BD59-A6C34878D82A}">
                    <a16:rowId xmlns:a16="http://schemas.microsoft.com/office/drawing/2014/main" val="3408653603"/>
                  </a:ext>
                </a:extLst>
              </a:tr>
              <a:tr h="0">
                <a:tc rowSpan="3">
                  <a:txBody>
                    <a:bodyPr/>
                    <a:lstStyle/>
                    <a:p>
                      <a:pPr algn="ctr"/>
                      <a:r>
                        <a:rPr kumimoji="1" lang="en-US" altLang="ja-JP" sz="1600" dirty="0">
                          <a:latin typeface="Meiryo UI" panose="020B0604030504040204" pitchFamily="50" charset="-128"/>
                          <a:ea typeface="Meiryo UI" panose="020B0604030504040204" pitchFamily="50" charset="-128"/>
                        </a:rPr>
                        <a:t>1</a:t>
                      </a:r>
                      <a:endParaRPr kumimoji="1" lang="ja-JP" altLang="en-US" sz="1600" dirty="0">
                        <a:latin typeface="Meiryo UI" panose="020B0604030504040204" pitchFamily="50" charset="-128"/>
                        <a:ea typeface="Meiryo UI" panose="020B0604030504040204" pitchFamily="50" charset="-128"/>
                      </a:endParaRPr>
                    </a:p>
                  </a:txBody>
                  <a:tcPr anchor="ctr"/>
                </a:tc>
                <a:tc rowSpan="3">
                  <a:txBody>
                    <a:bodyPr/>
                    <a:lstStyle/>
                    <a:p>
                      <a:pPr marL="0" indent="0" algn="l">
                        <a:buFont typeface="Wingdings" panose="05000000000000000000" pitchFamily="2" charset="2"/>
                        <a:buNone/>
                      </a:pPr>
                      <a:r>
                        <a:rPr lang="zh-TW" altLang="en-US" sz="1600" b="1" dirty="0">
                          <a:latin typeface="Meiryo UI" panose="020B0604030504040204" pitchFamily="50" charset="-128"/>
                          <a:ea typeface="Meiryo UI" panose="020B0604030504040204" pitchFamily="50" charset="-128"/>
                        </a:rPr>
                        <a:t>東日本大震災</a:t>
                      </a:r>
                      <a:endParaRPr lang="en-US" altLang="zh-TW" sz="1600" b="1" dirty="0">
                        <a:latin typeface="Meiryo UI" panose="020B0604030504040204" pitchFamily="50" charset="-128"/>
                        <a:ea typeface="Meiryo UI" panose="020B0604030504040204" pitchFamily="50" charset="-128"/>
                      </a:endParaRPr>
                    </a:p>
                    <a:p>
                      <a:pPr marL="0" indent="0" algn="l">
                        <a:buFont typeface="Wingdings" panose="05000000000000000000" pitchFamily="2" charset="2"/>
                        <a:buNone/>
                      </a:pPr>
                      <a:endParaRPr lang="en-US" altLang="ja-JP" sz="1100" dirty="0">
                        <a:latin typeface="Meiryo UI" panose="020B0604030504040204" pitchFamily="50" charset="-128"/>
                        <a:ea typeface="Meiryo UI" panose="020B0604030504040204" pitchFamily="50" charset="-128"/>
                      </a:endParaRPr>
                    </a:p>
                    <a:p>
                      <a:r>
                        <a:rPr lang="zh-TW" altLang="en-US" sz="1200" b="1" dirty="0">
                          <a:latin typeface="Meiryo UI" panose="020B0604030504040204" pitchFamily="50" charset="-128"/>
                          <a:ea typeface="Meiryo UI" panose="020B0604030504040204" pitchFamily="50" charset="-128"/>
                        </a:rPr>
                        <a:t>発生日時</a:t>
                      </a:r>
                      <a:r>
                        <a:rPr lang="en-US" altLang="zh-TW" sz="1200" dirty="0">
                          <a:latin typeface="Meiryo UI" panose="020B0604030504040204" pitchFamily="50" charset="-128"/>
                          <a:ea typeface="Meiryo UI" panose="020B0604030504040204" pitchFamily="50" charset="-128"/>
                        </a:rPr>
                        <a:t>: 2011</a:t>
                      </a:r>
                      <a:r>
                        <a:rPr lang="zh-TW" altLang="en-US" sz="1200" dirty="0">
                          <a:latin typeface="Meiryo UI" panose="020B0604030504040204" pitchFamily="50" charset="-128"/>
                          <a:ea typeface="Meiryo UI" panose="020B0604030504040204" pitchFamily="50" charset="-128"/>
                        </a:rPr>
                        <a:t>年</a:t>
                      </a:r>
                      <a:r>
                        <a:rPr lang="en-US" altLang="zh-TW" sz="1200" dirty="0">
                          <a:latin typeface="Meiryo UI" panose="020B0604030504040204" pitchFamily="50" charset="-128"/>
                          <a:ea typeface="Meiryo UI" panose="020B0604030504040204" pitchFamily="50" charset="-128"/>
                        </a:rPr>
                        <a:t>3</a:t>
                      </a:r>
                      <a:r>
                        <a:rPr lang="zh-TW" altLang="en-US" sz="1200" dirty="0">
                          <a:latin typeface="Meiryo UI" panose="020B0604030504040204" pitchFamily="50" charset="-128"/>
                          <a:ea typeface="Meiryo UI" panose="020B0604030504040204" pitchFamily="50" charset="-128"/>
                        </a:rPr>
                        <a:t>月</a:t>
                      </a:r>
                      <a:r>
                        <a:rPr lang="en-US" altLang="zh-TW" sz="1200" dirty="0">
                          <a:latin typeface="Meiryo UI" panose="020B0604030504040204" pitchFamily="50" charset="-128"/>
                          <a:ea typeface="Meiryo UI" panose="020B0604030504040204" pitchFamily="50" charset="-128"/>
                        </a:rPr>
                        <a:t>11</a:t>
                      </a:r>
                      <a:r>
                        <a:rPr lang="zh-TW" altLang="en-US" sz="1200" dirty="0">
                          <a:latin typeface="Meiryo UI" panose="020B0604030504040204" pitchFamily="50" charset="-128"/>
                          <a:ea typeface="Meiryo UI" panose="020B0604030504040204" pitchFamily="50" charset="-128"/>
                        </a:rPr>
                        <a:t>日</a:t>
                      </a:r>
                    </a:p>
                    <a:p>
                      <a:r>
                        <a:rPr lang="zh-TW" altLang="en-US" sz="1200" b="1" dirty="0">
                          <a:latin typeface="Meiryo UI" panose="020B0604030504040204" pitchFamily="50" charset="-128"/>
                          <a:ea typeface="Meiryo UI" panose="020B0604030504040204" pitchFamily="50" charset="-128"/>
                        </a:rPr>
                        <a:t>震源地</a:t>
                      </a:r>
                      <a:r>
                        <a:rPr lang="en-US" altLang="zh-TW" sz="1200" dirty="0">
                          <a:latin typeface="Meiryo UI" panose="020B0604030504040204" pitchFamily="50" charset="-128"/>
                          <a:ea typeface="Meiryo UI" panose="020B0604030504040204" pitchFamily="50" charset="-128"/>
                        </a:rPr>
                        <a:t>: </a:t>
                      </a:r>
                      <a:r>
                        <a:rPr lang="zh-TW" altLang="en-US" sz="1200" dirty="0">
                          <a:latin typeface="Meiryo UI" panose="020B0604030504040204" pitchFamily="50" charset="-128"/>
                          <a:ea typeface="Meiryo UI" panose="020B0604030504040204" pitchFamily="50" charset="-128"/>
                        </a:rPr>
                        <a:t>宮城県沖</a:t>
                      </a:r>
                    </a:p>
                    <a:p>
                      <a:r>
                        <a:rPr lang="zh-TW" altLang="en-US" sz="1200" b="1" dirty="0">
                          <a:latin typeface="Meiryo UI" panose="020B0604030504040204" pitchFamily="50" charset="-128"/>
                          <a:ea typeface="Meiryo UI" panose="020B0604030504040204" pitchFamily="50" charset="-128"/>
                        </a:rPr>
                        <a:t>最大震度</a:t>
                      </a:r>
                      <a:r>
                        <a:rPr lang="en-US" altLang="zh-TW" sz="1200" dirty="0">
                          <a:latin typeface="Meiryo UI" panose="020B0604030504040204" pitchFamily="50" charset="-128"/>
                          <a:ea typeface="Meiryo UI" panose="020B0604030504040204" pitchFamily="50" charset="-128"/>
                        </a:rPr>
                        <a:t>: </a:t>
                      </a:r>
                      <a:r>
                        <a:rPr lang="zh-TW" altLang="en-US" sz="1200" dirty="0">
                          <a:latin typeface="Meiryo UI" panose="020B0604030504040204" pitchFamily="50" charset="-128"/>
                          <a:ea typeface="Meiryo UI" panose="020B0604030504040204" pitchFamily="50" charset="-128"/>
                        </a:rPr>
                        <a:t>震度</a:t>
                      </a:r>
                      <a:r>
                        <a:rPr lang="en-US" altLang="zh-TW" sz="1200" dirty="0">
                          <a:latin typeface="Meiryo UI" panose="020B0604030504040204" pitchFamily="50" charset="-128"/>
                          <a:ea typeface="Meiryo UI" panose="020B0604030504040204" pitchFamily="50" charset="-128"/>
                        </a:rPr>
                        <a:t>7</a:t>
                      </a:r>
                    </a:p>
                  </a:txBody>
                  <a:tcPr anchor="ctr"/>
                </a:tc>
                <a:tc>
                  <a:txBody>
                    <a:bodyPr/>
                    <a:lstStyle/>
                    <a:p>
                      <a:r>
                        <a:rPr kumimoji="1" lang="ja-JP" altLang="en-US" sz="1200" b="1" i="0" kern="1200" dirty="0">
                          <a:solidFill>
                            <a:srgbClr val="FF0000"/>
                          </a:solidFill>
                          <a:effectLst/>
                          <a:latin typeface="Meiryo UI" panose="020B0604030504040204" pitchFamily="50" charset="-128"/>
                          <a:ea typeface="Meiryo UI" panose="020B0604030504040204" pitchFamily="50" charset="-128"/>
                          <a:cs typeface="+mn-cs"/>
                        </a:rPr>
                        <a:t>未曾有の大津波</a:t>
                      </a:r>
                      <a:r>
                        <a:rPr lang="en-US" altLang="ja-JP" sz="1200" b="1" dirty="0">
                          <a:latin typeface="Meiryo UI" panose="020B0604030504040204" pitchFamily="50" charset="-128"/>
                          <a:ea typeface="Meiryo UI" panose="020B0604030504040204" pitchFamily="50" charset="-128"/>
                        </a:rPr>
                        <a:t>:</a:t>
                      </a:r>
                      <a:r>
                        <a:rPr lang="ja-JP" altLang="en-US" sz="1200" b="0" dirty="0">
                          <a:latin typeface="Meiryo UI" panose="020B0604030504040204" pitchFamily="50" charset="-128"/>
                          <a:ea typeface="Meiryo UI" panose="020B0604030504040204" pitchFamily="50" charset="-128"/>
                        </a:rPr>
                        <a:t>想定を超える</a:t>
                      </a:r>
                      <a:r>
                        <a:rPr kumimoji="1" lang="ja-JP" altLang="en-US" sz="1200" b="0" i="0" u="sng" kern="1200" dirty="0">
                          <a:solidFill>
                            <a:schemeClr val="dk1"/>
                          </a:solidFill>
                          <a:effectLst/>
                          <a:latin typeface="Meiryo UI" panose="020B0604030504040204" pitchFamily="50" charset="-128"/>
                          <a:ea typeface="Meiryo UI" panose="020B0604030504040204" pitchFamily="50" charset="-128"/>
                          <a:cs typeface="+mn-cs"/>
                        </a:rPr>
                        <a:t>巨大な津波</a:t>
                      </a:r>
                      <a:r>
                        <a:rPr lang="ja-JP" altLang="en-US" sz="1200" dirty="0">
                          <a:solidFill>
                            <a:schemeClr val="tx1"/>
                          </a:solidFill>
                          <a:latin typeface="Meiryo UI" panose="020B0604030504040204" pitchFamily="50" charset="-128"/>
                          <a:ea typeface="Meiryo UI" panose="020B0604030504040204" pitchFamily="50" charset="-128"/>
                        </a:rPr>
                        <a:t>が</a:t>
                      </a:r>
                      <a:r>
                        <a:rPr lang="ja-JP" altLang="en-US" sz="1200" dirty="0">
                          <a:latin typeface="Meiryo UI" panose="020B0604030504040204" pitchFamily="50" charset="-128"/>
                          <a:ea typeface="Meiryo UI" panose="020B0604030504040204" pitchFamily="50" charset="-128"/>
                        </a:rPr>
                        <a:t>発生し、沿岸地域に壊滅的な被害が発生</a:t>
                      </a:r>
                      <a:r>
                        <a:rPr lang="ja-JP" altLang="en-US" sz="1200" u="none" dirty="0">
                          <a:latin typeface="Meiryo UI" panose="020B0604030504040204" pitchFamily="50" charset="-128"/>
                          <a:ea typeface="Meiryo UI" panose="020B0604030504040204" pitchFamily="50" charset="-128"/>
                        </a:rPr>
                        <a:t>。</a:t>
                      </a:r>
                      <a:r>
                        <a:rPr kumimoji="1" lang="ja-JP" altLang="en-US" sz="1200" b="0" i="0" u="sng" kern="1200" dirty="0">
                          <a:solidFill>
                            <a:schemeClr val="dk1"/>
                          </a:solidFill>
                          <a:effectLst/>
                          <a:latin typeface="Meiryo UI" panose="020B0604030504040204" pitchFamily="50" charset="-128"/>
                          <a:ea typeface="Meiryo UI" panose="020B0604030504040204" pitchFamily="50" charset="-128"/>
                          <a:cs typeface="+mn-cs"/>
                        </a:rPr>
                        <a:t>原子力災害</a:t>
                      </a:r>
                      <a:r>
                        <a:rPr kumimoji="1" lang="ja-JP" altLang="en-US" sz="1200" b="0" i="0" kern="1200" dirty="0">
                          <a:solidFill>
                            <a:schemeClr val="dk1"/>
                          </a:solidFill>
                          <a:effectLst/>
                          <a:latin typeface="Meiryo UI" panose="020B0604030504040204" pitchFamily="50" charset="-128"/>
                          <a:ea typeface="Meiryo UI" panose="020B0604030504040204" pitchFamily="50" charset="-128"/>
                          <a:cs typeface="+mn-cs"/>
                        </a:rPr>
                        <a:t>が同時に発生し災害対応をより困難なものにした</a:t>
                      </a:r>
                      <a:endParaRPr lang="en-US" altLang="ja-JP" sz="12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58671239"/>
                  </a:ext>
                </a:extLst>
              </a:tr>
              <a:tr h="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b="1" i="0" kern="1200" dirty="0">
                          <a:solidFill>
                            <a:srgbClr val="FF0000"/>
                          </a:solidFill>
                          <a:effectLst/>
                          <a:latin typeface="Meiryo UI" panose="020B0604030504040204" pitchFamily="50" charset="-128"/>
                          <a:ea typeface="Meiryo UI" panose="020B0604030504040204" pitchFamily="50" charset="-128"/>
                          <a:cs typeface="+mn-cs"/>
                        </a:rPr>
                        <a:t>広域に及ぶ地震動</a:t>
                      </a:r>
                      <a:r>
                        <a:rPr lang="ja-JP" altLang="en-US" sz="1200" b="0" dirty="0">
                          <a:latin typeface="Meiryo UI" panose="020B0604030504040204" pitchFamily="50" charset="-128"/>
                          <a:ea typeface="Meiryo UI" panose="020B0604030504040204" pitchFamily="50" charset="-128"/>
                        </a:rPr>
                        <a:t>：</a:t>
                      </a:r>
                      <a:r>
                        <a:rPr kumimoji="1" lang="ja-JP" altLang="en-US" sz="1200" b="0" i="0" u="sng" kern="1200" dirty="0">
                          <a:solidFill>
                            <a:schemeClr val="dk1"/>
                          </a:solidFill>
                          <a:effectLst/>
                          <a:latin typeface="Meiryo UI" panose="020B0604030504040204" pitchFamily="50" charset="-128"/>
                          <a:ea typeface="Meiryo UI" panose="020B0604030504040204" pitchFamily="50" charset="-128"/>
                          <a:cs typeface="+mn-cs"/>
                        </a:rPr>
                        <a:t>東北地方から関東地方にかけての広い範囲</a:t>
                      </a:r>
                      <a:r>
                        <a:rPr kumimoji="1" lang="ja-JP" altLang="en-US" sz="1200" b="0" i="0" kern="1200" dirty="0">
                          <a:solidFill>
                            <a:schemeClr val="dk1"/>
                          </a:solidFill>
                          <a:effectLst/>
                          <a:latin typeface="Meiryo UI" panose="020B0604030504040204" pitchFamily="50" charset="-128"/>
                          <a:ea typeface="Meiryo UI" panose="020B0604030504040204" pitchFamily="50" charset="-128"/>
                          <a:cs typeface="+mn-cs"/>
                        </a:rPr>
                        <a:t>において，多数の全壊，半壊，一部破損等の被害が発生。</a:t>
                      </a:r>
                      <a:endParaRPr kumimoji="1" lang="en-US" altLang="ja-JP" sz="1200" b="0" i="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b="0" i="0" kern="1200" dirty="0">
                          <a:solidFill>
                            <a:schemeClr val="dk1"/>
                          </a:solidFill>
                          <a:effectLst/>
                          <a:latin typeface="Meiryo UI" panose="020B0604030504040204" pitchFamily="50" charset="-128"/>
                          <a:ea typeface="Meiryo UI" panose="020B0604030504040204" pitchFamily="50" charset="-128"/>
                          <a:cs typeface="+mn-cs"/>
                        </a:rPr>
                        <a:t>震源から遠く離れた首都圏や大阪府等で</a:t>
                      </a:r>
                      <a:r>
                        <a:rPr kumimoji="1" lang="ja-JP" altLang="en-US" sz="1200" b="0" i="0" u="sng" kern="1200" dirty="0">
                          <a:solidFill>
                            <a:schemeClr val="dk1"/>
                          </a:solidFill>
                          <a:effectLst/>
                          <a:latin typeface="Meiryo UI" panose="020B0604030504040204" pitchFamily="50" charset="-128"/>
                          <a:ea typeface="Meiryo UI" panose="020B0604030504040204" pitchFamily="50" charset="-128"/>
                          <a:cs typeface="+mn-cs"/>
                        </a:rPr>
                        <a:t>長周期地震動</a:t>
                      </a:r>
                      <a:r>
                        <a:rPr kumimoji="1" lang="ja-JP" altLang="en-US" sz="1200" b="0" i="0" kern="1200" dirty="0">
                          <a:solidFill>
                            <a:schemeClr val="dk1"/>
                          </a:solidFill>
                          <a:effectLst/>
                          <a:latin typeface="Meiryo UI" panose="020B0604030504040204" pitchFamily="50" charset="-128"/>
                          <a:ea typeface="Meiryo UI" panose="020B0604030504040204" pitchFamily="50" charset="-128"/>
                          <a:cs typeface="+mn-cs"/>
                        </a:rPr>
                        <a:t>による大きな揺れが発生。</a:t>
                      </a:r>
                      <a:endParaRPr lang="en-US" altLang="ja-JP" sz="12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09031467"/>
                  </a:ext>
                </a:extLst>
              </a:tr>
              <a:tr h="0">
                <a:tc v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tc>
                <a:tc vMerge="1">
                  <a:txBody>
                    <a:bodyPr/>
                    <a:lstStyle/>
                    <a:p>
                      <a:pPr marL="0" indent="0" algn="l">
                        <a:buFont typeface="Wingdings" panose="05000000000000000000" pitchFamily="2" charset="2"/>
                        <a:buNone/>
                      </a:pPr>
                      <a:endParaRPr kumimoji="1" lang="ja-JP" altLang="en-US" sz="11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b="1" i="0" kern="1200" dirty="0">
                          <a:solidFill>
                            <a:srgbClr val="FF0000"/>
                          </a:solidFill>
                          <a:effectLst/>
                          <a:latin typeface="Meiryo UI" panose="020B0604030504040204" pitchFamily="50" charset="-128"/>
                          <a:ea typeface="Meiryo UI" panose="020B0604030504040204" pitchFamily="50" charset="-128"/>
                          <a:cs typeface="+mn-cs"/>
                        </a:rPr>
                        <a:t>大量の帰宅困難者</a:t>
                      </a:r>
                      <a:r>
                        <a:rPr lang="ja-JP" altLang="en-US" sz="1200" b="1" dirty="0">
                          <a:latin typeface="Meiryo UI" panose="020B0604030504040204" pitchFamily="50" charset="-128"/>
                          <a:ea typeface="Meiryo UI" panose="020B0604030504040204" pitchFamily="50" charset="-128"/>
                        </a:rPr>
                        <a:t>：</a:t>
                      </a:r>
                      <a:r>
                        <a:rPr kumimoji="1" lang="ja-JP" altLang="en-US" sz="1200" b="0" i="0" kern="1200" dirty="0">
                          <a:solidFill>
                            <a:schemeClr val="dk1"/>
                          </a:solidFill>
                          <a:effectLst/>
                          <a:latin typeface="Meiryo UI" panose="020B0604030504040204" pitchFamily="50" charset="-128"/>
                          <a:ea typeface="Meiryo UI" panose="020B0604030504040204" pitchFamily="50" charset="-128"/>
                          <a:cs typeface="+mn-cs"/>
                        </a:rPr>
                        <a:t>震度５強が観測された首都圏では、交通機関が不通となったため、大量の帰宅困難者が発生</a:t>
                      </a:r>
                      <a:endParaRPr lang="en-US" altLang="ja-JP" sz="12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40676176"/>
                  </a:ext>
                </a:extLst>
              </a:tr>
              <a:tr h="0">
                <a:tc rowSpan="3">
                  <a:txBody>
                    <a:bodyPr/>
                    <a:lstStyle/>
                    <a:p>
                      <a:pPr algn="ctr"/>
                      <a:r>
                        <a:rPr kumimoji="1" lang="en-US" altLang="ja-JP" sz="1600" dirty="0">
                          <a:latin typeface="Meiryo UI" panose="020B0604030504040204" pitchFamily="50" charset="-128"/>
                          <a:ea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endParaRPr>
                    </a:p>
                  </a:txBody>
                  <a:tcPr anchor="ctr"/>
                </a:tc>
                <a:tc rowSpan="3">
                  <a:txBody>
                    <a:bodyPr/>
                    <a:lstStyle/>
                    <a:p>
                      <a:pPr marL="0" indent="0" algn="l">
                        <a:buFont typeface="Wingdings" panose="05000000000000000000" pitchFamily="2" charset="2"/>
                        <a:buNone/>
                      </a:pPr>
                      <a:r>
                        <a:rPr lang="ja-JP" altLang="en-US" sz="1600" b="1" dirty="0">
                          <a:latin typeface="Meiryo UI" panose="020B0604030504040204" pitchFamily="50" charset="-128"/>
                          <a:ea typeface="Meiryo UI" panose="020B0604030504040204" pitchFamily="50" charset="-128"/>
                        </a:rPr>
                        <a:t>熊本地震</a:t>
                      </a:r>
                      <a:endParaRPr lang="en-US" altLang="ja-JP" sz="1600" b="1" dirty="0">
                        <a:latin typeface="Meiryo UI" panose="020B0604030504040204" pitchFamily="50" charset="-128"/>
                        <a:ea typeface="Meiryo UI" panose="020B0604030504040204" pitchFamily="50" charset="-128"/>
                      </a:endParaRPr>
                    </a:p>
                    <a:p>
                      <a:pPr marL="0" indent="0" algn="l">
                        <a:buFont typeface="Wingdings" panose="05000000000000000000" pitchFamily="2" charset="2"/>
                        <a:buNone/>
                      </a:pPr>
                      <a:endParaRPr kumimoji="1" lang="en-US" altLang="ja-JP" sz="1100" b="1" dirty="0">
                        <a:latin typeface="Meiryo UI" panose="020B0604030504040204" pitchFamily="50" charset="-128"/>
                        <a:ea typeface="Meiryo UI" panose="020B0604030504040204" pitchFamily="50" charset="-128"/>
                      </a:endParaRPr>
                    </a:p>
                    <a:p>
                      <a:pPr marL="0" indent="0" algn="l">
                        <a:buFont typeface="Wingdings" panose="05000000000000000000" pitchFamily="2" charset="2"/>
                        <a:buNone/>
                      </a:pPr>
                      <a:r>
                        <a:rPr lang="zh-TW" altLang="en-US" sz="1200" b="1" dirty="0">
                          <a:latin typeface="Meiryo UI" panose="020B0604030504040204" pitchFamily="50" charset="-128"/>
                          <a:ea typeface="Meiryo UI" panose="020B0604030504040204" pitchFamily="50" charset="-128"/>
                        </a:rPr>
                        <a:t>発生日時</a:t>
                      </a:r>
                      <a:r>
                        <a:rPr lang="en-US" altLang="zh-TW" sz="1200" dirty="0">
                          <a:latin typeface="Meiryo UI" panose="020B0604030504040204" pitchFamily="50" charset="-128"/>
                          <a:ea typeface="Meiryo UI" panose="020B0604030504040204" pitchFamily="50" charset="-128"/>
                        </a:rPr>
                        <a:t>: 2016</a:t>
                      </a:r>
                      <a:r>
                        <a:rPr lang="zh-TW" altLang="en-US" sz="1200" dirty="0">
                          <a:latin typeface="Meiryo UI" panose="020B0604030504040204" pitchFamily="50" charset="-128"/>
                          <a:ea typeface="Meiryo UI" panose="020B0604030504040204" pitchFamily="50" charset="-128"/>
                        </a:rPr>
                        <a:t>年</a:t>
                      </a:r>
                      <a:r>
                        <a:rPr lang="en-US" altLang="zh-TW" sz="1200" dirty="0">
                          <a:latin typeface="Meiryo UI" panose="020B0604030504040204" pitchFamily="50" charset="-128"/>
                          <a:ea typeface="Meiryo UI" panose="020B0604030504040204" pitchFamily="50" charset="-128"/>
                        </a:rPr>
                        <a:t>4</a:t>
                      </a:r>
                      <a:r>
                        <a:rPr lang="zh-TW" altLang="en-US" sz="1200" dirty="0">
                          <a:latin typeface="Meiryo UI" panose="020B0604030504040204" pitchFamily="50" charset="-128"/>
                          <a:ea typeface="Meiryo UI" panose="020B0604030504040204" pitchFamily="50" charset="-128"/>
                        </a:rPr>
                        <a:t>月</a:t>
                      </a:r>
                      <a:r>
                        <a:rPr lang="en-US" altLang="zh-TW" sz="1200" dirty="0">
                          <a:latin typeface="Meiryo UI" panose="020B0604030504040204" pitchFamily="50" charset="-128"/>
                          <a:ea typeface="Meiryo UI" panose="020B0604030504040204" pitchFamily="50" charset="-128"/>
                        </a:rPr>
                        <a:t>14</a:t>
                      </a:r>
                      <a:r>
                        <a:rPr lang="zh-TW" altLang="en-US" sz="1200" dirty="0">
                          <a:latin typeface="Meiryo UI" panose="020B0604030504040204" pitchFamily="50" charset="-128"/>
                          <a:ea typeface="Meiryo UI" panose="020B0604030504040204" pitchFamily="50" charset="-128"/>
                        </a:rPr>
                        <a:t>日（前震）、</a:t>
                      </a:r>
                      <a:r>
                        <a:rPr lang="en-US" altLang="zh-TW" sz="1200" dirty="0">
                          <a:latin typeface="Meiryo UI" panose="020B0604030504040204" pitchFamily="50" charset="-128"/>
                          <a:ea typeface="Meiryo UI" panose="020B0604030504040204" pitchFamily="50" charset="-128"/>
                        </a:rPr>
                        <a:t>4</a:t>
                      </a:r>
                      <a:r>
                        <a:rPr lang="zh-TW" altLang="en-US" sz="1200" dirty="0">
                          <a:latin typeface="Meiryo UI" panose="020B0604030504040204" pitchFamily="50" charset="-128"/>
                          <a:ea typeface="Meiryo UI" panose="020B0604030504040204" pitchFamily="50" charset="-128"/>
                        </a:rPr>
                        <a:t>月</a:t>
                      </a:r>
                      <a:r>
                        <a:rPr lang="en-US" altLang="zh-TW" sz="1200" dirty="0">
                          <a:latin typeface="Meiryo UI" panose="020B0604030504040204" pitchFamily="50" charset="-128"/>
                          <a:ea typeface="Meiryo UI" panose="020B0604030504040204" pitchFamily="50" charset="-128"/>
                        </a:rPr>
                        <a:t>16</a:t>
                      </a:r>
                      <a:r>
                        <a:rPr lang="zh-TW" altLang="en-US" sz="1200" dirty="0">
                          <a:latin typeface="Meiryo UI" panose="020B0604030504040204" pitchFamily="50" charset="-128"/>
                          <a:ea typeface="Meiryo UI" panose="020B0604030504040204" pitchFamily="50" charset="-128"/>
                        </a:rPr>
                        <a:t>日（本震）</a:t>
                      </a:r>
                      <a:endParaRPr lang="en-US" altLang="zh-TW"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震源地</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熊本県熊本地方</a:t>
                      </a:r>
                    </a:p>
                    <a:p>
                      <a:r>
                        <a:rPr lang="ja-JP" altLang="en-US" sz="1200" b="1" dirty="0">
                          <a:latin typeface="Meiryo UI" panose="020B0604030504040204" pitchFamily="50" charset="-128"/>
                          <a:ea typeface="Meiryo UI" panose="020B0604030504040204" pitchFamily="50" charset="-128"/>
                        </a:rPr>
                        <a:t>最大震度</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震度</a:t>
                      </a:r>
                      <a:r>
                        <a:rPr lang="en-US" altLang="ja-JP" sz="1200" dirty="0">
                          <a:latin typeface="Meiryo UI" panose="020B0604030504040204" pitchFamily="50" charset="-128"/>
                          <a:ea typeface="Meiryo UI" panose="020B0604030504040204" pitchFamily="50" charset="-128"/>
                        </a:rPr>
                        <a:t>7</a:t>
                      </a:r>
                    </a:p>
                    <a:p>
                      <a:pPr marL="0" indent="0" algn="l">
                        <a:buFont typeface="Wingdings" panose="05000000000000000000" pitchFamily="2" charset="2"/>
                        <a:buNone/>
                      </a:pPr>
                      <a:endParaRPr kumimoji="1" lang="ja-JP" altLang="en-US" sz="1100" b="1" dirty="0">
                        <a:latin typeface="Meiryo UI" panose="020B0604030504040204" pitchFamily="50" charset="-128"/>
                        <a:ea typeface="Meiryo UI" panose="020B0604030504040204" pitchFamily="50" charset="-128"/>
                      </a:endParaRPr>
                    </a:p>
                  </a:txBody>
                  <a:tcPr anchor="ctr"/>
                </a:tc>
                <a:tc>
                  <a:txBody>
                    <a:bodyPr/>
                    <a:lstStyle/>
                    <a:p>
                      <a:r>
                        <a:rPr lang="ja-JP" altLang="en-US" sz="1200" b="1" dirty="0">
                          <a:solidFill>
                            <a:srgbClr val="FF0000"/>
                          </a:solidFill>
                          <a:latin typeface="Meiryo UI" panose="020B0604030504040204" pitchFamily="50" charset="-128"/>
                          <a:ea typeface="Meiryo UI" panose="020B0604030504040204" pitchFamily="50" charset="-128"/>
                        </a:rPr>
                        <a:t>複数回の地震による影響</a:t>
                      </a:r>
                      <a:r>
                        <a:rPr lang="ja-JP" altLang="en-US" sz="1200" b="1" dirty="0">
                          <a:latin typeface="Meiryo UI" panose="020B0604030504040204" pitchFamily="50" charset="-128"/>
                          <a:ea typeface="Meiryo UI" panose="020B0604030504040204" pitchFamily="50" charset="-128"/>
                        </a:rPr>
                        <a:t>：</a:t>
                      </a:r>
                      <a:r>
                        <a:rPr lang="ja-JP" altLang="en-US" sz="1200" b="0" dirty="0">
                          <a:latin typeface="Meiryo UI" panose="020B0604030504040204" pitchFamily="50" charset="-128"/>
                          <a:ea typeface="Meiryo UI" panose="020B0604030504040204" pitchFamily="50" charset="-128"/>
                        </a:rPr>
                        <a:t>いずれも</a:t>
                      </a:r>
                      <a:r>
                        <a:rPr lang="ja-JP" altLang="en-US" sz="1200" b="0" u="sng" dirty="0">
                          <a:solidFill>
                            <a:schemeClr val="tx1"/>
                          </a:solidFill>
                          <a:latin typeface="Meiryo UI" panose="020B0604030504040204" pitchFamily="50" charset="-128"/>
                          <a:ea typeface="Meiryo UI" panose="020B0604030504040204" pitchFamily="50" charset="-128"/>
                        </a:rPr>
                        <a:t>震度</a:t>
                      </a:r>
                      <a:r>
                        <a:rPr lang="en-US" altLang="ja-JP" sz="1200" b="0" u="sng" dirty="0">
                          <a:solidFill>
                            <a:schemeClr val="tx1"/>
                          </a:solidFill>
                          <a:latin typeface="Meiryo UI" panose="020B0604030504040204" pitchFamily="50" charset="-128"/>
                          <a:ea typeface="Meiryo UI" panose="020B0604030504040204" pitchFamily="50" charset="-128"/>
                        </a:rPr>
                        <a:t>7</a:t>
                      </a:r>
                      <a:r>
                        <a:rPr lang="ja-JP" altLang="en-US" sz="1200" b="0" u="sng" dirty="0">
                          <a:solidFill>
                            <a:schemeClr val="tx1"/>
                          </a:solidFill>
                          <a:latin typeface="Meiryo UI" panose="020B0604030504040204" pitchFamily="50" charset="-128"/>
                          <a:ea typeface="Meiryo UI" panose="020B0604030504040204" pitchFamily="50" charset="-128"/>
                        </a:rPr>
                        <a:t>の前震と本震が続けて</a:t>
                      </a:r>
                      <a:r>
                        <a:rPr lang="ja-JP" altLang="en-US" sz="1200" u="sng" dirty="0">
                          <a:latin typeface="Meiryo UI" panose="020B0604030504040204" pitchFamily="50" charset="-128"/>
                          <a:ea typeface="Meiryo UI" panose="020B0604030504040204" pitchFamily="50" charset="-128"/>
                        </a:rPr>
                        <a:t>発生</a:t>
                      </a:r>
                      <a:r>
                        <a:rPr lang="ja-JP" altLang="en-US" sz="1200" dirty="0">
                          <a:latin typeface="Meiryo UI" panose="020B0604030504040204" pitchFamily="50" charset="-128"/>
                          <a:ea typeface="Meiryo UI" panose="020B0604030504040204" pitchFamily="50" charset="-128"/>
                        </a:rPr>
                        <a:t>し、建物被害、人的被害、ライフライン、交通など甚大な被害。</a:t>
                      </a:r>
                      <a:endParaRPr lang="en-US" altLang="ja-JP" sz="12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26562414"/>
                  </a:ext>
                </a:extLst>
              </a:tr>
              <a:tr h="401500">
                <a:tc vMerge="1">
                  <a:txBody>
                    <a:bodyPr/>
                    <a:lstStyle/>
                    <a:p>
                      <a:endParaRPr kumimoji="1" lang="ja-JP" altLang="en-US"/>
                    </a:p>
                  </a:txBody>
                  <a:tcPr/>
                </a:tc>
                <a:tc vMerge="1">
                  <a:txBody>
                    <a:bodyPr/>
                    <a:lstStyle/>
                    <a:p>
                      <a:endParaRPr kumimoji="1" lang="ja-JP" altLang="en-US"/>
                    </a:p>
                  </a:txBody>
                  <a:tcPr/>
                </a:tc>
                <a:tc>
                  <a:txBody>
                    <a:bodyPr/>
                    <a:lstStyle/>
                    <a:p>
                      <a:r>
                        <a:rPr lang="ja-JP" altLang="en-US" sz="1200" b="1" dirty="0">
                          <a:solidFill>
                            <a:srgbClr val="FF0000"/>
                          </a:solidFill>
                          <a:latin typeface="Meiryo UI" panose="020B0604030504040204" pitchFamily="50" charset="-128"/>
                          <a:ea typeface="Meiryo UI" panose="020B0604030504040204" pitchFamily="50" charset="-128"/>
                        </a:rPr>
                        <a:t>交通インフラの損傷</a:t>
                      </a:r>
                      <a:r>
                        <a:rPr lang="ja-JP" altLang="en-US" sz="1200" b="1" dirty="0">
                          <a:latin typeface="Meiryo UI" panose="020B0604030504040204" pitchFamily="50" charset="-128"/>
                          <a:ea typeface="Meiryo UI" panose="020B0604030504040204" pitchFamily="50" charset="-128"/>
                        </a:rPr>
                        <a:t>：</a:t>
                      </a:r>
                      <a:r>
                        <a:rPr kumimoji="1" lang="ja-JP" altLang="en-US" sz="1200" b="0" i="0" kern="1200" dirty="0">
                          <a:solidFill>
                            <a:schemeClr val="dk1"/>
                          </a:solidFill>
                          <a:effectLst/>
                          <a:latin typeface="Meiryo UI" panose="020B0604030504040204" pitchFamily="50" charset="-128"/>
                          <a:ea typeface="Meiryo UI" panose="020B0604030504040204" pitchFamily="50" charset="-128"/>
                          <a:cs typeface="+mn-cs"/>
                        </a:rPr>
                        <a:t>南阿蘇村において阿蘇大橋が崩落し</a:t>
                      </a:r>
                      <a:r>
                        <a:rPr kumimoji="1" lang="en-US" altLang="ja-JP" sz="1200" b="0" i="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b="0" i="0" kern="1200" dirty="0">
                          <a:solidFill>
                            <a:schemeClr val="dk1"/>
                          </a:solidFill>
                          <a:effectLst/>
                          <a:latin typeface="Meiryo UI" panose="020B0604030504040204" pitchFamily="50" charset="-128"/>
                          <a:ea typeface="Meiryo UI" panose="020B0604030504040204" pitchFamily="50" charset="-128"/>
                          <a:cs typeface="+mn-cs"/>
                        </a:rPr>
                        <a:t>地域住民の生活に大きく影響</a:t>
                      </a:r>
                      <a:endParaRPr lang="en-US" altLang="ja-JP" sz="12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31914788"/>
                  </a:ext>
                </a:extLst>
              </a:tr>
              <a:tr h="40150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b="1" i="0" kern="1200" dirty="0">
                          <a:solidFill>
                            <a:srgbClr val="FF0000"/>
                          </a:solidFill>
                          <a:effectLst/>
                          <a:latin typeface="Meiryo UI" panose="020B0604030504040204" pitchFamily="50" charset="-128"/>
                          <a:ea typeface="Meiryo UI" panose="020B0604030504040204" pitchFamily="50" charset="-128"/>
                          <a:cs typeface="+mn-cs"/>
                        </a:rPr>
                        <a:t>地方公共団体の庁舎の被害</a:t>
                      </a:r>
                      <a:r>
                        <a:rPr kumimoji="1" lang="ja-JP" altLang="en-US" sz="1200" b="0" i="0" kern="1200" dirty="0">
                          <a:solidFill>
                            <a:schemeClr val="dk1"/>
                          </a:solidFill>
                          <a:effectLst/>
                          <a:latin typeface="Meiryo UI" panose="020B0604030504040204" pitchFamily="50" charset="-128"/>
                          <a:ea typeface="Meiryo UI" panose="020B0604030504040204" pitchFamily="50" charset="-128"/>
                          <a:cs typeface="+mn-cs"/>
                        </a:rPr>
                        <a:t>：複数の市町村で</a:t>
                      </a:r>
                      <a:r>
                        <a:rPr kumimoji="1" lang="ja-JP" altLang="en-US" sz="1200" b="0" i="0" u="sng" kern="1200" dirty="0">
                          <a:solidFill>
                            <a:schemeClr val="dk1"/>
                          </a:solidFill>
                          <a:effectLst/>
                          <a:latin typeface="Meiryo UI" panose="020B0604030504040204" pitchFamily="50" charset="-128"/>
                          <a:ea typeface="Meiryo UI" panose="020B0604030504040204" pitchFamily="50" charset="-128"/>
                          <a:cs typeface="+mn-cs"/>
                        </a:rPr>
                        <a:t>災害対策の拠点となる庁舎が被災</a:t>
                      </a:r>
                      <a:endParaRPr lang="en-US" altLang="ja-JP" sz="1200" b="1" u="sng"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44699445"/>
                  </a:ext>
                </a:extLst>
              </a:tr>
              <a:tr h="401500">
                <a:tc rowSpan="3">
                  <a:txBody>
                    <a:bodyPr/>
                    <a:lstStyle/>
                    <a:p>
                      <a:pPr algn="ctr"/>
                      <a:r>
                        <a:rPr kumimoji="1" lang="ja-JP" altLang="en-US" sz="1600" dirty="0">
                          <a:latin typeface="Meiryo UI" panose="020B0604030504040204" pitchFamily="50" charset="-128"/>
                          <a:ea typeface="Meiryo UI" panose="020B0604030504040204" pitchFamily="50" charset="-128"/>
                        </a:rPr>
                        <a:t>３</a:t>
                      </a:r>
                    </a:p>
                  </a:txBody>
                  <a:tcPr anchor="ctr"/>
                </a:tc>
                <a:tc rowSpan="3">
                  <a:txBody>
                    <a:bodyPr/>
                    <a:lstStyle/>
                    <a:p>
                      <a:pPr marL="0" indent="0" algn="l">
                        <a:buFont typeface="Wingdings" panose="05000000000000000000" pitchFamily="2" charset="2"/>
                        <a:buNone/>
                      </a:pPr>
                      <a:r>
                        <a:rPr lang="ja-JP" altLang="en-US" sz="1600" b="1" dirty="0">
                          <a:latin typeface="Meiryo UI" panose="020B0604030504040204" pitchFamily="50" charset="-128"/>
                          <a:ea typeface="Meiryo UI" panose="020B0604030504040204" pitchFamily="50" charset="-128"/>
                        </a:rPr>
                        <a:t>大阪府北部地震</a:t>
                      </a:r>
                      <a:endParaRPr lang="en-US" altLang="zh-TW" sz="1600" b="1" dirty="0">
                        <a:latin typeface="Meiryo UI" panose="020B0604030504040204" pitchFamily="50" charset="-128"/>
                        <a:ea typeface="Meiryo UI" panose="020B0604030504040204" pitchFamily="50" charset="-128"/>
                      </a:endParaRPr>
                    </a:p>
                    <a:p>
                      <a:pPr marL="0" indent="0" algn="l">
                        <a:buFont typeface="Wingdings" panose="05000000000000000000" pitchFamily="2" charset="2"/>
                        <a:buNone/>
                      </a:pPr>
                      <a:endParaRPr lang="en-US" altLang="ja-JP" sz="1100" dirty="0">
                        <a:latin typeface="Meiryo UI" panose="020B0604030504040204" pitchFamily="50" charset="-128"/>
                        <a:ea typeface="Meiryo UI" panose="020B0604030504040204" pitchFamily="50" charset="-128"/>
                      </a:endParaRPr>
                    </a:p>
                    <a:p>
                      <a:r>
                        <a:rPr lang="zh-TW" altLang="en-US" sz="1200" b="1" dirty="0">
                          <a:latin typeface="Meiryo UI" panose="020B0604030504040204" pitchFamily="50" charset="-128"/>
                          <a:ea typeface="Meiryo UI" panose="020B0604030504040204" pitchFamily="50" charset="-128"/>
                        </a:rPr>
                        <a:t>発生日時</a:t>
                      </a:r>
                      <a:r>
                        <a:rPr lang="en-US" altLang="zh-TW" sz="1200" dirty="0">
                          <a:latin typeface="Meiryo UI" panose="020B0604030504040204" pitchFamily="50" charset="-128"/>
                          <a:ea typeface="Meiryo UI" panose="020B0604030504040204" pitchFamily="50" charset="-128"/>
                        </a:rPr>
                        <a:t>: 2018</a:t>
                      </a:r>
                      <a:r>
                        <a:rPr lang="zh-TW" altLang="en-US" sz="1200" dirty="0">
                          <a:latin typeface="Meiryo UI" panose="020B0604030504040204" pitchFamily="50" charset="-128"/>
                          <a:ea typeface="Meiryo UI" panose="020B0604030504040204" pitchFamily="50" charset="-128"/>
                        </a:rPr>
                        <a:t>年</a:t>
                      </a:r>
                      <a:r>
                        <a:rPr lang="en-US" altLang="zh-TW" sz="1200" dirty="0">
                          <a:latin typeface="Meiryo UI" panose="020B0604030504040204" pitchFamily="50" charset="-128"/>
                          <a:ea typeface="Meiryo UI" panose="020B0604030504040204" pitchFamily="50" charset="-128"/>
                        </a:rPr>
                        <a:t>6</a:t>
                      </a:r>
                      <a:r>
                        <a:rPr lang="zh-TW" altLang="en-US" sz="1200" dirty="0">
                          <a:latin typeface="Meiryo UI" panose="020B0604030504040204" pitchFamily="50" charset="-128"/>
                          <a:ea typeface="Meiryo UI" panose="020B0604030504040204" pitchFamily="50" charset="-128"/>
                        </a:rPr>
                        <a:t>月</a:t>
                      </a:r>
                      <a:r>
                        <a:rPr lang="en-US" altLang="zh-TW" sz="1200" dirty="0">
                          <a:latin typeface="Meiryo UI" panose="020B0604030504040204" pitchFamily="50" charset="-128"/>
                          <a:ea typeface="Meiryo UI" panose="020B0604030504040204" pitchFamily="50" charset="-128"/>
                        </a:rPr>
                        <a:t>18</a:t>
                      </a:r>
                      <a:r>
                        <a:rPr lang="zh-TW" altLang="en-US" sz="1200" dirty="0">
                          <a:latin typeface="Meiryo UI" panose="020B0604030504040204" pitchFamily="50" charset="-128"/>
                          <a:ea typeface="Meiryo UI" panose="020B0604030504040204" pitchFamily="50" charset="-128"/>
                        </a:rPr>
                        <a:t>日</a:t>
                      </a:r>
                    </a:p>
                    <a:p>
                      <a:r>
                        <a:rPr lang="zh-TW" altLang="en-US" sz="1200" b="1" dirty="0">
                          <a:latin typeface="Meiryo UI" panose="020B0604030504040204" pitchFamily="50" charset="-128"/>
                          <a:ea typeface="Meiryo UI" panose="020B0604030504040204" pitchFamily="50" charset="-128"/>
                        </a:rPr>
                        <a:t>震源地</a:t>
                      </a:r>
                      <a:r>
                        <a:rPr lang="en-US" altLang="zh-TW"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大阪府北部</a:t>
                      </a:r>
                      <a:endParaRPr lang="zh-TW" altLang="en-US" sz="1200" dirty="0">
                        <a:latin typeface="Meiryo UI" panose="020B0604030504040204" pitchFamily="50" charset="-128"/>
                        <a:ea typeface="Meiryo UI" panose="020B0604030504040204" pitchFamily="50" charset="-128"/>
                      </a:endParaRPr>
                    </a:p>
                    <a:p>
                      <a:r>
                        <a:rPr lang="zh-TW" altLang="en-US" sz="1200" b="1" dirty="0">
                          <a:latin typeface="Meiryo UI" panose="020B0604030504040204" pitchFamily="50" charset="-128"/>
                          <a:ea typeface="Meiryo UI" panose="020B0604030504040204" pitchFamily="50" charset="-128"/>
                        </a:rPr>
                        <a:t>最大震度</a:t>
                      </a:r>
                      <a:r>
                        <a:rPr lang="en-US" altLang="zh-TW" sz="1200" dirty="0">
                          <a:latin typeface="Meiryo UI" panose="020B0604030504040204" pitchFamily="50" charset="-128"/>
                          <a:ea typeface="Meiryo UI" panose="020B0604030504040204" pitchFamily="50" charset="-128"/>
                        </a:rPr>
                        <a:t>: </a:t>
                      </a:r>
                      <a:r>
                        <a:rPr lang="zh-TW" altLang="en-US" sz="1200" dirty="0">
                          <a:latin typeface="Meiryo UI" panose="020B0604030504040204" pitchFamily="50" charset="-128"/>
                          <a:ea typeface="Meiryo UI" panose="020B0604030504040204" pitchFamily="50" charset="-128"/>
                        </a:rPr>
                        <a:t>震度</a:t>
                      </a:r>
                      <a:r>
                        <a:rPr lang="en-US" altLang="zh-TW"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弱</a:t>
                      </a:r>
                      <a:endParaRPr lang="en-US" altLang="zh-TW"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b="1" i="0" kern="1200" dirty="0">
                          <a:solidFill>
                            <a:srgbClr val="FF0000"/>
                          </a:solidFill>
                          <a:effectLst/>
                          <a:latin typeface="Meiryo UI" panose="020B0604030504040204" pitchFamily="50" charset="-128"/>
                          <a:ea typeface="Meiryo UI" panose="020B0604030504040204" pitchFamily="50" charset="-128"/>
                          <a:cs typeface="+mn-cs"/>
                        </a:rPr>
                        <a:t>通勤困難、帰宅困難</a:t>
                      </a:r>
                      <a:r>
                        <a:rPr lang="en-US" altLang="ja-JP" sz="1200" b="1" dirty="0">
                          <a:latin typeface="Meiryo UI" panose="020B0604030504040204" pitchFamily="50" charset="-128"/>
                          <a:ea typeface="Meiryo UI" panose="020B0604030504040204" pitchFamily="50" charset="-128"/>
                        </a:rPr>
                        <a:t>:</a:t>
                      </a:r>
                      <a:r>
                        <a:rPr lang="ja-JP" altLang="en-US" sz="1200" b="0" dirty="0">
                          <a:latin typeface="Meiryo UI" panose="020B0604030504040204" pitchFamily="50" charset="-128"/>
                          <a:ea typeface="Meiryo UI" panose="020B0604030504040204" pitchFamily="50" charset="-128"/>
                        </a:rPr>
                        <a:t>通勤時間帯の発災であり、従業員の行動について　企業ごとの対応がまちまち</a:t>
                      </a:r>
                    </a:p>
                    <a:p>
                      <a:r>
                        <a:rPr lang="ja-JP" altLang="en-US" sz="1200" b="0" dirty="0">
                          <a:latin typeface="Meiryo UI" panose="020B0604030504040204" pitchFamily="50" charset="-128"/>
                          <a:ea typeface="Meiryo UI" panose="020B0604030504040204" pitchFamily="50" charset="-128"/>
                        </a:rPr>
                        <a:t>・ターミナル駅等で多くの滞留者が発生</a:t>
                      </a:r>
                      <a:endParaRPr lang="en-US" altLang="ja-JP" sz="1200" b="0" dirty="0">
                        <a:latin typeface="Meiryo UI" panose="020B0604030504040204" pitchFamily="50" charset="-128"/>
                        <a:ea typeface="Meiryo UI" panose="020B0604030504040204" pitchFamily="50" charset="-128"/>
                      </a:endParaRPr>
                    </a:p>
                    <a:p>
                      <a:r>
                        <a:rPr lang="ja-JP" altLang="en-US" sz="1200" b="0" dirty="0">
                          <a:latin typeface="Meiryo UI" panose="020B0604030504040204" pitchFamily="50" charset="-128"/>
                          <a:ea typeface="Meiryo UI" panose="020B0604030504040204" pitchFamily="50" charset="-128"/>
                        </a:rPr>
                        <a:t>・駅から溢れた人で渋滞が発生</a:t>
                      </a:r>
                      <a:endParaRPr lang="en-US" altLang="ja-JP" sz="12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72953995"/>
                  </a:ext>
                </a:extLst>
              </a:tr>
              <a:tr h="40150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b="1" i="0" kern="1200" dirty="0">
                          <a:solidFill>
                            <a:srgbClr val="FF0000"/>
                          </a:solidFill>
                          <a:effectLst/>
                          <a:latin typeface="Meiryo UI" panose="020B0604030504040204" pitchFamily="50" charset="-128"/>
                          <a:ea typeface="Meiryo UI" panose="020B0604030504040204" pitchFamily="50" charset="-128"/>
                          <a:cs typeface="+mn-cs"/>
                        </a:rPr>
                        <a:t>ブロック塀倒壊、家具の転倒</a:t>
                      </a:r>
                      <a:r>
                        <a:rPr lang="ja-JP" altLang="en-US" sz="1200" b="0" dirty="0">
                          <a:latin typeface="Meiryo UI" panose="020B0604030504040204" pitchFamily="50" charset="-128"/>
                          <a:ea typeface="Meiryo UI" panose="020B0604030504040204" pitchFamily="50" charset="-128"/>
                        </a:rPr>
                        <a:t>：ﾌﾞﾛｯｸ塀の倒壊や家具の転倒などにより死傷者、一部損壊住宅が５万棟を超える</a:t>
                      </a:r>
                    </a:p>
                  </a:txBody>
                  <a:tcPr anchor="ctr"/>
                </a:tc>
                <a:extLst>
                  <a:ext uri="{0D108BD9-81ED-4DB2-BD59-A6C34878D82A}">
                    <a16:rowId xmlns:a16="http://schemas.microsoft.com/office/drawing/2014/main" val="3848062863"/>
                  </a:ext>
                </a:extLst>
              </a:tr>
              <a:tr h="401500">
                <a:tc v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tc>
                <a:tc vMerge="1">
                  <a:txBody>
                    <a:bodyPr/>
                    <a:lstStyle/>
                    <a:p>
                      <a:pPr marL="0" indent="0" algn="l">
                        <a:buFont typeface="Wingdings" panose="05000000000000000000" pitchFamily="2" charset="2"/>
                        <a:buNone/>
                      </a:pPr>
                      <a:endParaRPr kumimoji="1" lang="ja-JP" altLang="en-US" sz="11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b="1" i="0" kern="1200" dirty="0">
                          <a:solidFill>
                            <a:srgbClr val="FF0000"/>
                          </a:solidFill>
                          <a:effectLst/>
                          <a:latin typeface="Meiryo UI" panose="020B0604030504040204" pitchFamily="50" charset="-128"/>
                          <a:ea typeface="Meiryo UI" panose="020B0604030504040204" pitchFamily="50" charset="-128"/>
                          <a:cs typeface="+mn-cs"/>
                        </a:rPr>
                        <a:t>エレベーター閉じ込め</a:t>
                      </a:r>
                      <a:r>
                        <a:rPr lang="ja-JP" altLang="en-US" sz="1200" b="1" dirty="0">
                          <a:latin typeface="Meiryo UI" panose="020B0604030504040204" pitchFamily="50" charset="-128"/>
                          <a:ea typeface="Meiryo UI" panose="020B0604030504040204" pitchFamily="50" charset="-128"/>
                        </a:rPr>
                        <a:t>：</a:t>
                      </a:r>
                      <a:r>
                        <a:rPr kumimoji="1" lang="en-US" altLang="ja-JP" sz="1200" b="0" i="0" kern="1200" dirty="0">
                          <a:solidFill>
                            <a:schemeClr val="dk1"/>
                          </a:solidFill>
                          <a:effectLst/>
                          <a:latin typeface="Meiryo UI" panose="020B0604030504040204" pitchFamily="50" charset="-128"/>
                          <a:ea typeface="Meiryo UI" panose="020B0604030504040204" pitchFamily="50" charset="-128"/>
                          <a:cs typeface="+mn-cs"/>
                        </a:rPr>
                        <a:t>300</a:t>
                      </a:r>
                      <a:r>
                        <a:rPr kumimoji="1" lang="ja-JP" altLang="en-US" sz="1200" b="0" i="0" kern="1200" dirty="0">
                          <a:solidFill>
                            <a:schemeClr val="dk1"/>
                          </a:solidFill>
                          <a:effectLst/>
                          <a:latin typeface="Meiryo UI" panose="020B0604030504040204" pitchFamily="50" charset="-128"/>
                          <a:ea typeface="Meiryo UI" panose="020B0604030504040204" pitchFamily="50" charset="-128"/>
                          <a:cs typeface="+mn-cs"/>
                        </a:rPr>
                        <a:t>件を越える閉じ込めが発生。救出には、</a:t>
                      </a:r>
                      <a:r>
                        <a:rPr kumimoji="1" lang="en-US" altLang="ja-JP" sz="1200" b="0" i="0" kern="1200" dirty="0">
                          <a:solidFill>
                            <a:schemeClr val="dk1"/>
                          </a:solidFill>
                          <a:effectLst/>
                          <a:latin typeface="Meiryo UI" panose="020B0604030504040204" pitchFamily="50" charset="-128"/>
                          <a:ea typeface="Meiryo UI" panose="020B0604030504040204" pitchFamily="50" charset="-128"/>
                          <a:cs typeface="+mn-cs"/>
                        </a:rPr>
                        <a:t>1</a:t>
                      </a:r>
                      <a:r>
                        <a:rPr kumimoji="1" lang="ja-JP" altLang="en-US" sz="1200" b="0" i="0" kern="1200" dirty="0">
                          <a:solidFill>
                            <a:schemeClr val="dk1"/>
                          </a:solidFill>
                          <a:effectLst/>
                          <a:latin typeface="Meiryo UI" panose="020B0604030504040204" pitchFamily="50" charset="-128"/>
                          <a:ea typeface="Meiryo UI" panose="020B0604030504040204" pitchFamily="50" charset="-128"/>
                          <a:cs typeface="+mn-cs"/>
                        </a:rPr>
                        <a:t>時間以上かかることも多かった</a:t>
                      </a:r>
                      <a:endParaRPr kumimoji="1" lang="en-US" altLang="ja-JP" sz="1200" b="0" i="0" kern="1200" dirty="0">
                        <a:solidFill>
                          <a:schemeClr val="dk1"/>
                        </a:solidFill>
                        <a:effectLst/>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887199543"/>
                  </a:ext>
                </a:extLst>
              </a:tr>
              <a:tr h="401500">
                <a:tc rowSpan="2">
                  <a:txBody>
                    <a:bodyPr/>
                    <a:lstStyle/>
                    <a:p>
                      <a:pPr algn="ctr"/>
                      <a:r>
                        <a:rPr kumimoji="1" lang="ja-JP" altLang="en-US" sz="1600" dirty="0">
                          <a:latin typeface="Meiryo UI" panose="020B0604030504040204" pitchFamily="50" charset="-128"/>
                          <a:ea typeface="Meiryo UI" panose="020B0604030504040204" pitchFamily="50" charset="-128"/>
                        </a:rPr>
                        <a:t>４</a:t>
                      </a:r>
                    </a:p>
                  </a:txBody>
                  <a:tcPr anchor="ctr"/>
                </a:tc>
                <a:tc rowSpan="2">
                  <a:txBody>
                    <a:bodyPr/>
                    <a:lstStyle/>
                    <a:p>
                      <a:pPr marL="0" indent="0" algn="l">
                        <a:buFont typeface="Wingdings" panose="05000000000000000000" pitchFamily="2" charset="2"/>
                        <a:buNone/>
                      </a:pPr>
                      <a:r>
                        <a:rPr lang="ja-JP" altLang="en-US" sz="1600" b="1" dirty="0">
                          <a:latin typeface="Meiryo UI" panose="020B0604030504040204" pitchFamily="50" charset="-128"/>
                          <a:ea typeface="Meiryo UI" panose="020B0604030504040204" pitchFamily="50" charset="-128"/>
                        </a:rPr>
                        <a:t>北海道胆振東部地震</a:t>
                      </a:r>
                      <a:endParaRPr lang="en-US" altLang="ja-JP" sz="1600" b="1" dirty="0">
                        <a:latin typeface="Meiryo UI" panose="020B0604030504040204" pitchFamily="50" charset="-128"/>
                        <a:ea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endParaRPr>
                    </a:p>
                    <a:p>
                      <a:r>
                        <a:rPr lang="ja-JP" altLang="en-US" sz="1200" b="0" dirty="0">
                          <a:latin typeface="Meiryo UI" panose="020B0604030504040204" pitchFamily="50" charset="-128"/>
                          <a:ea typeface="Meiryo UI" panose="020B0604030504040204" pitchFamily="50" charset="-128"/>
                        </a:rPr>
                        <a:t>発生日時</a:t>
                      </a:r>
                      <a:r>
                        <a:rPr lang="en-US" altLang="ja-JP" sz="1200" b="0" dirty="0">
                          <a:latin typeface="Meiryo UI" panose="020B0604030504040204" pitchFamily="50" charset="-128"/>
                          <a:ea typeface="Meiryo UI" panose="020B0604030504040204" pitchFamily="50" charset="-128"/>
                        </a:rPr>
                        <a:t>: 2018</a:t>
                      </a:r>
                      <a:r>
                        <a:rPr lang="ja-JP" altLang="en-US" sz="1200" b="0" dirty="0">
                          <a:latin typeface="Meiryo UI" panose="020B0604030504040204" pitchFamily="50" charset="-128"/>
                          <a:ea typeface="Meiryo UI" panose="020B0604030504040204" pitchFamily="50" charset="-128"/>
                        </a:rPr>
                        <a:t>年</a:t>
                      </a:r>
                      <a:r>
                        <a:rPr lang="en-US" altLang="ja-JP" sz="1200" b="0" dirty="0">
                          <a:latin typeface="Meiryo UI" panose="020B0604030504040204" pitchFamily="50" charset="-128"/>
                          <a:ea typeface="Meiryo UI" panose="020B0604030504040204" pitchFamily="50" charset="-128"/>
                        </a:rPr>
                        <a:t>9</a:t>
                      </a:r>
                      <a:r>
                        <a:rPr lang="ja-JP" altLang="en-US" sz="1200" b="0" dirty="0">
                          <a:latin typeface="Meiryo UI" panose="020B0604030504040204" pitchFamily="50" charset="-128"/>
                          <a:ea typeface="Meiryo UI" panose="020B0604030504040204" pitchFamily="50" charset="-128"/>
                        </a:rPr>
                        <a:t>月</a:t>
                      </a:r>
                      <a:r>
                        <a:rPr lang="en-US" altLang="ja-JP" sz="1200" b="0" dirty="0">
                          <a:latin typeface="Meiryo UI" panose="020B0604030504040204" pitchFamily="50" charset="-128"/>
                          <a:ea typeface="Meiryo UI" panose="020B0604030504040204" pitchFamily="50" charset="-128"/>
                        </a:rPr>
                        <a:t>6</a:t>
                      </a:r>
                      <a:r>
                        <a:rPr lang="ja-JP" altLang="en-US" sz="1200" b="0" dirty="0">
                          <a:latin typeface="Meiryo UI" panose="020B0604030504040204" pitchFamily="50" charset="-128"/>
                          <a:ea typeface="Meiryo UI" panose="020B0604030504040204" pitchFamily="50" charset="-128"/>
                        </a:rPr>
                        <a:t>日</a:t>
                      </a:r>
                    </a:p>
                    <a:p>
                      <a:r>
                        <a:rPr lang="ja-JP" altLang="en-US" sz="1200" b="0" dirty="0">
                          <a:latin typeface="Meiryo UI" panose="020B0604030504040204" pitchFamily="50" charset="-128"/>
                          <a:ea typeface="Meiryo UI" panose="020B0604030504040204" pitchFamily="50" charset="-128"/>
                        </a:rPr>
                        <a:t>震源地</a:t>
                      </a:r>
                      <a:r>
                        <a:rPr lang="en-US" altLang="ja-JP" sz="1200" b="0" dirty="0">
                          <a:latin typeface="Meiryo UI" panose="020B0604030504040204" pitchFamily="50" charset="-128"/>
                          <a:ea typeface="Meiryo UI" panose="020B0604030504040204" pitchFamily="50" charset="-128"/>
                        </a:rPr>
                        <a:t>: </a:t>
                      </a:r>
                      <a:r>
                        <a:rPr lang="ja-JP" altLang="en-US" sz="1200" b="0" dirty="0">
                          <a:latin typeface="Meiryo UI" panose="020B0604030504040204" pitchFamily="50" charset="-128"/>
                          <a:ea typeface="Meiryo UI" panose="020B0604030504040204" pitchFamily="50" charset="-128"/>
                        </a:rPr>
                        <a:t>北海道胆振地方</a:t>
                      </a:r>
                      <a:endParaRPr lang="en-US" altLang="ja-JP" sz="1200" b="0" dirty="0">
                        <a:latin typeface="Meiryo UI" panose="020B0604030504040204" pitchFamily="50" charset="-128"/>
                        <a:ea typeface="Meiryo UI" panose="020B0604030504040204" pitchFamily="50" charset="-128"/>
                      </a:endParaRPr>
                    </a:p>
                    <a:p>
                      <a:r>
                        <a:rPr lang="ja-JP" altLang="en-US" sz="1200" b="0" dirty="0">
                          <a:latin typeface="Meiryo UI" panose="020B0604030504040204" pitchFamily="50" charset="-128"/>
                          <a:ea typeface="Meiryo UI" panose="020B0604030504040204" pitchFamily="50" charset="-128"/>
                        </a:rPr>
                        <a:t>最大震度</a:t>
                      </a:r>
                      <a:r>
                        <a:rPr lang="en-US" altLang="ja-JP" sz="1200" b="0" dirty="0">
                          <a:latin typeface="Meiryo UI" panose="020B0604030504040204" pitchFamily="50" charset="-128"/>
                          <a:ea typeface="Meiryo UI" panose="020B0604030504040204" pitchFamily="50" charset="-128"/>
                        </a:rPr>
                        <a:t>: </a:t>
                      </a:r>
                      <a:r>
                        <a:rPr lang="ja-JP" altLang="en-US" sz="1200" b="0" dirty="0">
                          <a:latin typeface="Meiryo UI" panose="020B0604030504040204" pitchFamily="50" charset="-128"/>
                          <a:ea typeface="Meiryo UI" panose="020B0604030504040204" pitchFamily="50" charset="-128"/>
                        </a:rPr>
                        <a:t>震度</a:t>
                      </a:r>
                      <a:r>
                        <a:rPr lang="en-US" altLang="ja-JP" sz="1200" b="0" dirty="0">
                          <a:latin typeface="Meiryo UI" panose="020B0604030504040204" pitchFamily="50" charset="-128"/>
                          <a:ea typeface="Meiryo UI" panose="020B0604030504040204" pitchFamily="50" charset="-128"/>
                        </a:rPr>
                        <a:t>7</a:t>
                      </a:r>
                      <a:endParaRPr lang="ja-JP" altLang="en-US" sz="1200" b="0" dirty="0">
                        <a:latin typeface="Meiryo UI" panose="020B0604030504040204" pitchFamily="50" charset="-128"/>
                        <a:ea typeface="Meiryo UI" panose="020B0604030504040204" pitchFamily="50" charset="-128"/>
                      </a:endParaRPr>
                    </a:p>
                  </a:txBody>
                  <a:tcPr anchor="ctr"/>
                </a:tc>
                <a:tc>
                  <a:txBody>
                    <a:bodyPr/>
                    <a:lstStyle/>
                    <a:p>
                      <a:r>
                        <a:rPr lang="ja-JP" altLang="en-US" sz="1200" b="1" dirty="0">
                          <a:solidFill>
                            <a:srgbClr val="FF0000"/>
                          </a:solidFill>
                          <a:latin typeface="Meiryo UI" panose="020B0604030504040204" pitchFamily="50" charset="-128"/>
                          <a:ea typeface="Meiryo UI" panose="020B0604030504040204" pitchFamily="50" charset="-128"/>
                        </a:rPr>
                        <a:t>大規模停電による混乱</a:t>
                      </a:r>
                      <a:r>
                        <a:rPr lang="ja-JP" altLang="en-US" sz="1200" b="1" dirty="0">
                          <a:latin typeface="Meiryo UI" panose="020B0604030504040204" pitchFamily="50" charset="-128"/>
                          <a:ea typeface="Meiryo UI" panose="020B0604030504040204" pitchFamily="50" charset="-128"/>
                        </a:rPr>
                        <a:t>：</a:t>
                      </a:r>
                      <a:r>
                        <a:rPr kumimoji="1" lang="ja-JP" altLang="en-US" sz="1200" b="0" i="0" kern="1200" dirty="0">
                          <a:solidFill>
                            <a:schemeClr val="dk1"/>
                          </a:solidFill>
                          <a:effectLst/>
                          <a:latin typeface="Meiryo UI" panose="020B0604030504040204" pitchFamily="50" charset="-128"/>
                          <a:ea typeface="Meiryo UI" panose="020B0604030504040204" pitchFamily="50" charset="-128"/>
                          <a:cs typeface="+mn-cs"/>
                        </a:rPr>
                        <a:t>日本で初めてとなる</a:t>
                      </a:r>
                      <a:r>
                        <a:rPr kumimoji="1" lang="ja-JP" altLang="en-US" sz="1200" b="0" i="0" u="sng" kern="1200" dirty="0">
                          <a:solidFill>
                            <a:schemeClr val="dk1"/>
                          </a:solidFill>
                          <a:effectLst/>
                          <a:latin typeface="Meiryo UI" panose="020B0604030504040204" pitchFamily="50" charset="-128"/>
                          <a:ea typeface="Meiryo UI" panose="020B0604030504040204" pitchFamily="50" charset="-128"/>
                          <a:cs typeface="+mn-cs"/>
                        </a:rPr>
                        <a:t>エリア全域に及ぶ大規模停電（ブラックアウト）</a:t>
                      </a:r>
                      <a:r>
                        <a:rPr kumimoji="1" lang="ja-JP" altLang="en-US" sz="1200" b="0" i="0" kern="1200" dirty="0">
                          <a:solidFill>
                            <a:schemeClr val="dk1"/>
                          </a:solidFill>
                          <a:effectLst/>
                          <a:latin typeface="Meiryo UI" panose="020B0604030504040204" pitchFamily="50" charset="-128"/>
                          <a:ea typeface="Meiryo UI" panose="020B0604030504040204" pitchFamily="50" charset="-128"/>
                          <a:cs typeface="+mn-cs"/>
                        </a:rPr>
                        <a:t>が発生</a:t>
                      </a:r>
                      <a:endParaRPr lang="en-US" altLang="ja-JP" sz="12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37049416"/>
                  </a:ext>
                </a:extLst>
              </a:tr>
              <a:tr h="401500">
                <a:tc v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tc>
                <a:tc vMerge="1">
                  <a:txBody>
                    <a:bodyPr/>
                    <a:lstStyle/>
                    <a:p>
                      <a:pPr marL="171450" indent="-171450" algn="l">
                        <a:buFont typeface="Wingdings" panose="05000000000000000000" pitchFamily="2" charset="2"/>
                        <a:buChar char="Ø"/>
                      </a:pP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l"/>
                      <a:r>
                        <a:rPr lang="ja-JP" altLang="en-US" sz="1200" b="1" dirty="0">
                          <a:solidFill>
                            <a:srgbClr val="FF0000"/>
                          </a:solidFill>
                          <a:latin typeface="Meiryo UI" panose="020B0604030504040204" pitchFamily="50" charset="-128"/>
                          <a:ea typeface="Meiryo UI" panose="020B0604030504040204" pitchFamily="50" charset="-128"/>
                        </a:rPr>
                        <a:t>土砂崩れのリスク</a:t>
                      </a:r>
                      <a:r>
                        <a:rPr lang="ja-JP" altLang="en-US" sz="1200" b="1" dirty="0">
                          <a:latin typeface="Meiryo UI" panose="020B0604030504040204" pitchFamily="50" charset="-128"/>
                          <a:ea typeface="Meiryo UI" panose="020B0604030504040204" pitchFamily="50" charset="-128"/>
                        </a:rPr>
                        <a:t>：</a:t>
                      </a:r>
                      <a:r>
                        <a:rPr lang="ja-JP" altLang="en-US" sz="1200" b="0" dirty="0">
                          <a:latin typeface="Meiryo UI" panose="020B0604030504040204" pitchFamily="50" charset="-128"/>
                          <a:ea typeface="Meiryo UI" panose="020B0604030504040204" pitchFamily="50" charset="-128"/>
                        </a:rPr>
                        <a:t>多くの土砂災害が発生。</a:t>
                      </a:r>
                      <a:r>
                        <a:rPr kumimoji="1" lang="ja-JP" altLang="en-US" sz="1200" b="0" i="0" kern="1200" dirty="0">
                          <a:solidFill>
                            <a:schemeClr val="dk1"/>
                          </a:solidFill>
                          <a:effectLst/>
                          <a:latin typeface="Meiryo UI" panose="020B0604030504040204" pitchFamily="50" charset="-128"/>
                          <a:ea typeface="Meiryo UI" panose="020B0604030504040204" pitchFamily="50" charset="-128"/>
                          <a:cs typeface="+mn-cs"/>
                        </a:rPr>
                        <a:t>死者を多く出した主な原因は土砂災害（がけ崩れや土石流等）によるもの</a:t>
                      </a:r>
                      <a:endParaRPr kumimoji="1" lang="ja-JP" altLang="en-US" sz="1200" u="sng"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1646247"/>
                  </a:ext>
                </a:extLst>
              </a:tr>
            </a:tbl>
          </a:graphicData>
        </a:graphic>
      </p:graphicFrame>
    </p:spTree>
    <p:extLst>
      <p:ext uri="{BB962C8B-B14F-4D97-AF65-F5344CB8AC3E}">
        <p14:creationId xmlns:p14="http://schemas.microsoft.com/office/powerpoint/2010/main" val="34931711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11247</TotalTime>
  <Words>4526</Words>
  <Application>Microsoft Office PowerPoint</Application>
  <PresentationFormat>A4 210 x 297 mm</PresentationFormat>
  <Paragraphs>623</Paragraphs>
  <Slides>26</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26</vt:i4>
      </vt:variant>
    </vt:vector>
  </HeadingPairs>
  <TitlesOfParts>
    <vt:vector size="36" baseType="lpstr">
      <vt:lpstr>HG丸ｺﾞｼｯｸM-PRO</vt:lpstr>
      <vt:lpstr>Meiryo UI</vt:lpstr>
      <vt:lpstr>ＭＳ Ｐゴシック</vt:lpstr>
      <vt:lpstr>ＭＳ 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k.fukumoto</dc:creator>
  <cp:lastModifiedBy>篠﨑　篤</cp:lastModifiedBy>
  <cp:revision>563</cp:revision>
  <cp:lastPrinted>2025-03-05T02:18:24Z</cp:lastPrinted>
  <dcterms:created xsi:type="dcterms:W3CDTF">2024-05-09T05:37:27Z</dcterms:created>
  <dcterms:modified xsi:type="dcterms:W3CDTF">2025-03-14T06:46:39Z</dcterms:modified>
</cp:coreProperties>
</file>