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7" r:id="rId2"/>
    <p:sldId id="261" r:id="rId3"/>
    <p:sldId id="262" r:id="rId4"/>
    <p:sldId id="282" r:id="rId5"/>
    <p:sldId id="264" r:id="rId6"/>
    <p:sldId id="277" r:id="rId7"/>
    <p:sldId id="278" r:id="rId8"/>
    <p:sldId id="273" r:id="rId9"/>
    <p:sldId id="267" r:id="rId10"/>
    <p:sldId id="279" r:id="rId11"/>
    <p:sldId id="280" r:id="rId12"/>
    <p:sldId id="276" r:id="rId13"/>
    <p:sldId id="284" r:id="rId14"/>
    <p:sldId id="281"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6600"/>
    <a:srgbClr val="FF00FF"/>
    <a:srgbClr val="7C7C7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62" autoAdjust="0"/>
    <p:restoredTop sz="94660"/>
  </p:normalViewPr>
  <p:slideViewPr>
    <p:cSldViewPr snapToGrid="0">
      <p:cViewPr varScale="1">
        <p:scale>
          <a:sx n="74" d="100"/>
          <a:sy n="74" d="100"/>
        </p:scale>
        <p:origin x="14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______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400" dirty="0" smtClean="0">
                <a:latin typeface="Meiryo UI" panose="020B0604030504040204" pitchFamily="50" charset="-128"/>
                <a:ea typeface="Meiryo UI" panose="020B0604030504040204" pitchFamily="50" charset="-128"/>
              </a:rPr>
              <a:t>大阪府の人口及び年齢構成の変化</a:t>
            </a:r>
            <a:endParaRPr lang="ja-JP" altLang="en-US" sz="1400" dirty="0">
              <a:latin typeface="Meiryo UI" panose="020B0604030504040204" pitchFamily="50" charset="-128"/>
              <a:ea typeface="Meiryo UI" panose="020B0604030504040204" pitchFamily="50" charset="-128"/>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15歳未満</c:v>
                </c:pt>
              </c:strCache>
            </c:strRef>
          </c:tx>
          <c:spPr>
            <a:solidFill>
              <a:schemeClr val="accent1">
                <a:lumMod val="40000"/>
                <a:lumOff val="60000"/>
              </a:schemeClr>
            </a:solidFill>
            <a:ln>
              <a:noFill/>
            </a:ln>
            <a:effectLst/>
          </c:spPr>
          <c:invertIfNegative val="0"/>
          <c:cat>
            <c:strRef>
              <c:f>Sheet1!$A$2:$A$3</c:f>
              <c:strCache>
                <c:ptCount val="2"/>
                <c:pt idx="0">
                  <c:v>H22</c:v>
                </c:pt>
                <c:pt idx="1">
                  <c:v>R2</c:v>
                </c:pt>
              </c:strCache>
            </c:strRef>
          </c:cat>
          <c:val>
            <c:numRef>
              <c:f>Sheet1!$B$2:$B$3</c:f>
              <c:numCache>
                <c:formatCode>#,##0_);[Red]\(#,##0\)</c:formatCode>
                <c:ptCount val="2"/>
                <c:pt idx="0">
                  <c:v>1165200</c:v>
                </c:pt>
                <c:pt idx="1">
                  <c:v>1029499</c:v>
                </c:pt>
              </c:numCache>
            </c:numRef>
          </c:val>
          <c:extLst>
            <c:ext xmlns:c16="http://schemas.microsoft.com/office/drawing/2014/chart" uri="{C3380CC4-5D6E-409C-BE32-E72D297353CC}">
              <c16:uniqueId val="{00000000-E81D-49B1-A1C3-FF138E8D8DFF}"/>
            </c:ext>
          </c:extLst>
        </c:ser>
        <c:ser>
          <c:idx val="1"/>
          <c:order val="1"/>
          <c:tx>
            <c:strRef>
              <c:f>Sheet1!$C$1</c:f>
              <c:strCache>
                <c:ptCount val="1"/>
                <c:pt idx="0">
                  <c:v>15～64歳</c:v>
                </c:pt>
              </c:strCache>
            </c:strRef>
          </c:tx>
          <c:spPr>
            <a:solidFill>
              <a:schemeClr val="accent2"/>
            </a:solidFill>
            <a:ln>
              <a:noFill/>
            </a:ln>
            <a:effectLst/>
          </c:spPr>
          <c:invertIfNegative val="0"/>
          <c:cat>
            <c:strRef>
              <c:f>Sheet1!$A$2:$A$3</c:f>
              <c:strCache>
                <c:ptCount val="2"/>
                <c:pt idx="0">
                  <c:v>H22</c:v>
                </c:pt>
                <c:pt idx="1">
                  <c:v>R2</c:v>
                </c:pt>
              </c:strCache>
            </c:strRef>
          </c:cat>
          <c:val>
            <c:numRef>
              <c:f>Sheet1!$C$2:$C$3</c:f>
              <c:numCache>
                <c:formatCode>#,##0_);[Red]\(#,##0\)</c:formatCode>
                <c:ptCount val="2"/>
                <c:pt idx="0">
                  <c:v>5648070</c:v>
                </c:pt>
                <c:pt idx="1">
                  <c:v>5199504</c:v>
                </c:pt>
              </c:numCache>
            </c:numRef>
          </c:val>
          <c:extLst>
            <c:ext xmlns:c16="http://schemas.microsoft.com/office/drawing/2014/chart" uri="{C3380CC4-5D6E-409C-BE32-E72D297353CC}">
              <c16:uniqueId val="{00000001-E81D-49B1-A1C3-FF138E8D8DFF}"/>
            </c:ext>
          </c:extLst>
        </c:ser>
        <c:ser>
          <c:idx val="2"/>
          <c:order val="2"/>
          <c:tx>
            <c:strRef>
              <c:f>Sheet1!$D$1</c:f>
              <c:strCache>
                <c:ptCount val="1"/>
                <c:pt idx="0">
                  <c:v>65～74歳</c:v>
                </c:pt>
              </c:strCache>
            </c:strRef>
          </c:tx>
          <c:spPr>
            <a:solidFill>
              <a:schemeClr val="accent3"/>
            </a:solidFill>
            <a:ln>
              <a:noFill/>
            </a:ln>
            <a:effectLst/>
          </c:spPr>
          <c:invertIfNegative val="0"/>
          <c:cat>
            <c:strRef>
              <c:f>Sheet1!$A$2:$A$3</c:f>
              <c:strCache>
                <c:ptCount val="2"/>
                <c:pt idx="0">
                  <c:v>H22</c:v>
                </c:pt>
                <c:pt idx="1">
                  <c:v>R2</c:v>
                </c:pt>
              </c:strCache>
            </c:strRef>
          </c:cat>
          <c:val>
            <c:numRef>
              <c:f>Sheet1!$D$2:$D$3</c:f>
              <c:numCache>
                <c:formatCode>#,##0_);[Red]\(#,##0\)</c:formatCode>
                <c:ptCount val="2"/>
                <c:pt idx="0">
                  <c:v>1129641</c:v>
                </c:pt>
                <c:pt idx="1">
                  <c:v>1117981</c:v>
                </c:pt>
              </c:numCache>
            </c:numRef>
          </c:val>
          <c:extLst>
            <c:ext xmlns:c16="http://schemas.microsoft.com/office/drawing/2014/chart" uri="{C3380CC4-5D6E-409C-BE32-E72D297353CC}">
              <c16:uniqueId val="{00000002-E81D-49B1-A1C3-FF138E8D8DFF}"/>
            </c:ext>
          </c:extLst>
        </c:ser>
        <c:ser>
          <c:idx val="3"/>
          <c:order val="3"/>
          <c:tx>
            <c:strRef>
              <c:f>Sheet1!$E$1</c:f>
              <c:strCache>
                <c:ptCount val="1"/>
                <c:pt idx="0">
                  <c:v>75歳以上</c:v>
                </c:pt>
              </c:strCache>
            </c:strRef>
          </c:tx>
          <c:spPr>
            <a:solidFill>
              <a:schemeClr val="accent4"/>
            </a:solidFill>
            <a:ln>
              <a:noFill/>
            </a:ln>
            <a:effectLst/>
          </c:spPr>
          <c:invertIfNegative val="0"/>
          <c:cat>
            <c:strRef>
              <c:f>Sheet1!$A$2:$A$3</c:f>
              <c:strCache>
                <c:ptCount val="2"/>
                <c:pt idx="0">
                  <c:v>H22</c:v>
                </c:pt>
                <c:pt idx="1">
                  <c:v>R2</c:v>
                </c:pt>
              </c:strCache>
            </c:strRef>
          </c:cat>
          <c:val>
            <c:numRef>
              <c:f>Sheet1!$E$2:$E$3</c:f>
              <c:numCache>
                <c:formatCode>#,##0_);[Red]\(#,##0\)</c:formatCode>
                <c:ptCount val="2"/>
                <c:pt idx="0">
                  <c:v>833107</c:v>
                </c:pt>
                <c:pt idx="1">
                  <c:v>1243742</c:v>
                </c:pt>
              </c:numCache>
            </c:numRef>
          </c:val>
          <c:extLst>
            <c:ext xmlns:c16="http://schemas.microsoft.com/office/drawing/2014/chart" uri="{C3380CC4-5D6E-409C-BE32-E72D297353CC}">
              <c16:uniqueId val="{00000003-E81D-49B1-A1C3-FF138E8D8DFF}"/>
            </c:ext>
          </c:extLst>
        </c:ser>
        <c:ser>
          <c:idx val="4"/>
          <c:order val="4"/>
          <c:tx>
            <c:strRef>
              <c:f>Sheet1!$F$1</c:f>
              <c:strCache>
                <c:ptCount val="1"/>
                <c:pt idx="0">
                  <c:v>年齢不詳</c:v>
                </c:pt>
              </c:strCache>
            </c:strRef>
          </c:tx>
          <c:spPr>
            <a:solidFill>
              <a:schemeClr val="accent5"/>
            </a:solidFill>
            <a:ln>
              <a:noFill/>
            </a:ln>
            <a:effectLst/>
          </c:spPr>
          <c:invertIfNegative val="0"/>
          <c:cat>
            <c:strRef>
              <c:f>Sheet1!$A$2:$A$3</c:f>
              <c:strCache>
                <c:ptCount val="2"/>
                <c:pt idx="0">
                  <c:v>H22</c:v>
                </c:pt>
                <c:pt idx="1">
                  <c:v>R2</c:v>
                </c:pt>
              </c:strCache>
            </c:strRef>
          </c:cat>
          <c:val>
            <c:numRef>
              <c:f>Sheet1!$F$2:$F$3</c:f>
              <c:numCache>
                <c:formatCode>#,##0_);[Red]\(#,##0\)</c:formatCode>
                <c:ptCount val="2"/>
                <c:pt idx="0">
                  <c:v>89227</c:v>
                </c:pt>
                <c:pt idx="1">
                  <c:v>246959</c:v>
                </c:pt>
              </c:numCache>
            </c:numRef>
          </c:val>
          <c:extLst>
            <c:ext xmlns:c16="http://schemas.microsoft.com/office/drawing/2014/chart" uri="{C3380CC4-5D6E-409C-BE32-E72D297353CC}">
              <c16:uniqueId val="{00000004-E81D-49B1-A1C3-FF138E8D8DFF}"/>
            </c:ext>
          </c:extLst>
        </c:ser>
        <c:dLbls>
          <c:showLegendKey val="0"/>
          <c:showVal val="0"/>
          <c:showCatName val="0"/>
          <c:showSerName val="0"/>
          <c:showPercent val="0"/>
          <c:showBubbleSize val="0"/>
        </c:dLbls>
        <c:gapWidth val="150"/>
        <c:overlap val="100"/>
        <c:axId val="1631976815"/>
        <c:axId val="1631972239"/>
      </c:barChart>
      <c:catAx>
        <c:axId val="1631976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31972239"/>
        <c:crosses val="autoZero"/>
        <c:auto val="1"/>
        <c:lblAlgn val="ctr"/>
        <c:lblOffset val="100"/>
        <c:noMultiLvlLbl val="0"/>
      </c:catAx>
      <c:valAx>
        <c:axId val="1631972239"/>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31976815"/>
        <c:crosses val="autoZero"/>
        <c:crossBetween val="between"/>
        <c:majorUnit val="200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17546127629568"/>
          <c:y val="6.4702202352438495E-2"/>
          <c:w val="0.76198871782818189"/>
          <c:h val="0.81736228352964679"/>
        </c:manualLayout>
      </c:layout>
      <c:barChart>
        <c:barDir val="col"/>
        <c:grouping val="stacked"/>
        <c:varyColors val="0"/>
        <c:ser>
          <c:idx val="0"/>
          <c:order val="0"/>
          <c:tx>
            <c:strRef>
              <c:f>Sheet1!$B$1</c:f>
              <c:strCache>
                <c:ptCount val="1"/>
                <c:pt idx="0">
                  <c:v>保守台数</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H25</c:v>
                </c:pt>
                <c:pt idx="1">
                  <c:v>R2</c:v>
                </c:pt>
              </c:strCache>
            </c:strRef>
          </c:cat>
          <c:val>
            <c:numRef>
              <c:f>Sheet1!$B$2:$B$3</c:f>
              <c:numCache>
                <c:formatCode>#,##0_);[Red]\(#,##0\)</c:formatCode>
                <c:ptCount val="2"/>
                <c:pt idx="0">
                  <c:v>69578</c:v>
                </c:pt>
                <c:pt idx="1">
                  <c:v>78771</c:v>
                </c:pt>
              </c:numCache>
            </c:numRef>
          </c:val>
          <c:extLst>
            <c:ext xmlns:c16="http://schemas.microsoft.com/office/drawing/2014/chart" uri="{C3380CC4-5D6E-409C-BE32-E72D297353CC}">
              <c16:uniqueId val="{00000000-2437-411F-B66A-69DB415E4472}"/>
            </c:ext>
          </c:extLst>
        </c:ser>
        <c:dLbls>
          <c:showLegendKey val="0"/>
          <c:showVal val="0"/>
          <c:showCatName val="0"/>
          <c:showSerName val="0"/>
          <c:showPercent val="0"/>
          <c:showBubbleSize val="0"/>
        </c:dLbls>
        <c:gapWidth val="150"/>
        <c:overlap val="100"/>
        <c:axId val="109067039"/>
        <c:axId val="109057887"/>
      </c:barChart>
      <c:catAx>
        <c:axId val="10906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57887"/>
        <c:crosses val="autoZero"/>
        <c:auto val="1"/>
        <c:lblAlgn val="ctr"/>
        <c:lblOffset val="100"/>
        <c:noMultiLvlLbl val="0"/>
      </c:catAx>
      <c:valAx>
        <c:axId val="109057887"/>
        <c:scaling>
          <c:orientation val="minMax"/>
          <c:max val="80000"/>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67039"/>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83803217895650817"/>
          <c:y val="8.1785740866233914E-2"/>
          <c:w val="0.16196782104349186"/>
          <c:h val="0.1148161495403248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24681142460566"/>
          <c:y val="3.8807056857948004E-2"/>
          <c:w val="0.75652135191905168"/>
          <c:h val="0.86469852603013486"/>
        </c:manualLayout>
      </c:layout>
      <c:lineChart>
        <c:grouping val="standard"/>
        <c:varyColors val="0"/>
        <c:ser>
          <c:idx val="0"/>
          <c:order val="0"/>
          <c:tx>
            <c:strRef>
              <c:f>Sheet1!$A$2</c:f>
              <c:strCache>
                <c:ptCount val="1"/>
                <c:pt idx="0">
                  <c:v>契約数</c:v>
                </c:pt>
              </c:strCache>
            </c:strRef>
          </c:tx>
          <c:spPr>
            <a:ln w="28575" cap="rnd">
              <a:solidFill>
                <a:srgbClr val="0000CC"/>
              </a:solidFill>
              <a:round/>
            </a:ln>
            <a:effectLst/>
          </c:spPr>
          <c:marker>
            <c:symbol val="circle"/>
            <c:size val="5"/>
            <c:spPr>
              <a:solidFill>
                <a:schemeClr val="accent1"/>
              </a:solidFill>
              <a:ln w="9525">
                <a:solidFill>
                  <a:srgbClr val="0000CC"/>
                </a:solidFill>
              </a:ln>
              <a:effectLst/>
            </c:spPr>
          </c:marker>
          <c:cat>
            <c:strRef>
              <c:f>Sheet1!$B$1:$L$1</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Sheet1!$B$2:$L$2</c:f>
              <c:numCache>
                <c:formatCode>#,##0_);[Red]\(#,##0\)</c:formatCode>
                <c:ptCount val="11"/>
                <c:pt idx="0">
                  <c:v>9732219</c:v>
                </c:pt>
                <c:pt idx="1">
                  <c:v>10309380</c:v>
                </c:pt>
                <c:pt idx="2">
                  <c:v>10779924</c:v>
                </c:pt>
                <c:pt idx="3">
                  <c:v>11070243</c:v>
                </c:pt>
                <c:pt idx="4">
                  <c:v>11210611</c:v>
                </c:pt>
                <c:pt idx="5">
                  <c:v>11283150</c:v>
                </c:pt>
                <c:pt idx="6">
                  <c:v>11415942</c:v>
                </c:pt>
                <c:pt idx="7">
                  <c:v>11562119</c:v>
                </c:pt>
                <c:pt idx="8">
                  <c:v>11585950</c:v>
                </c:pt>
                <c:pt idx="9">
                  <c:v>12229891</c:v>
                </c:pt>
                <c:pt idx="10">
                  <c:v>12617342</c:v>
                </c:pt>
              </c:numCache>
            </c:numRef>
          </c:val>
          <c:smooth val="0"/>
          <c:extLst>
            <c:ext xmlns:c16="http://schemas.microsoft.com/office/drawing/2014/chart" uri="{C3380CC4-5D6E-409C-BE32-E72D297353CC}">
              <c16:uniqueId val="{00000000-C282-40FF-995A-DEDA55A06E63}"/>
            </c:ext>
          </c:extLst>
        </c:ser>
        <c:ser>
          <c:idx val="1"/>
          <c:order val="1"/>
          <c:tx>
            <c:strRef>
              <c:f>Sheet1!$A$3</c:f>
              <c:strCache>
                <c:ptCount val="1"/>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Sheet1!$B$1:$L$1</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Sheet1!$B$3:$L$3</c:f>
              <c:numCache>
                <c:formatCode>General</c:formatCode>
                <c:ptCount val="11"/>
                <c:pt idx="0" formatCode="#,##0_);[Red]\(#,##0\)">
                  <c:v>0</c:v>
                </c:pt>
              </c:numCache>
            </c:numRef>
          </c:val>
          <c:smooth val="0"/>
          <c:extLst>
            <c:ext xmlns:c16="http://schemas.microsoft.com/office/drawing/2014/chart" uri="{C3380CC4-5D6E-409C-BE32-E72D297353CC}">
              <c16:uniqueId val="{00000000-ED9A-4291-A8D1-861B129862D1}"/>
            </c:ext>
          </c:extLst>
        </c:ser>
        <c:dLbls>
          <c:showLegendKey val="0"/>
          <c:showVal val="0"/>
          <c:showCatName val="0"/>
          <c:showSerName val="0"/>
          <c:showPercent val="0"/>
          <c:showBubbleSize val="0"/>
        </c:dLbls>
        <c:marker val="1"/>
        <c:smooth val="0"/>
        <c:axId val="143815407"/>
        <c:axId val="143803343"/>
      </c:lineChart>
      <c:catAx>
        <c:axId val="143815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3803343"/>
        <c:crosses val="autoZero"/>
        <c:auto val="1"/>
        <c:lblAlgn val="ctr"/>
        <c:lblOffset val="100"/>
        <c:noMultiLvlLbl val="0"/>
      </c:catAx>
      <c:valAx>
        <c:axId val="143803343"/>
        <c:scaling>
          <c:orientation val="minMax"/>
          <c:min val="8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3815407"/>
        <c:crosses val="autoZero"/>
        <c:crossBetween val="between"/>
      </c:valAx>
      <c:spPr>
        <a:noFill/>
        <a:ln>
          <a:noFill/>
        </a:ln>
        <a:effectLst/>
      </c:spPr>
    </c:plotArea>
    <c:legend>
      <c:legendPos val="b"/>
      <c:layout>
        <c:manualLayout>
          <c:xMode val="edge"/>
          <c:yMode val="edge"/>
          <c:x val="0.74629230053638207"/>
          <c:y val="0.7273140850092924"/>
          <c:w val="0.25370769946361793"/>
          <c:h val="6.453820610546746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42308495140591"/>
          <c:y val="4.171352322238929E-2"/>
          <c:w val="0.77640872584366183"/>
          <c:h val="0.85273450543900842"/>
        </c:manualLayout>
      </c:layout>
      <c:lineChart>
        <c:grouping val="standard"/>
        <c:varyColors val="0"/>
        <c:ser>
          <c:idx val="0"/>
          <c:order val="0"/>
          <c:tx>
            <c:strRef>
              <c:f>Sheet1!$A$2</c:f>
              <c:strCache>
                <c:ptCount val="1"/>
                <c:pt idx="0">
                  <c:v>携帯保有世帯率（全国）</c:v>
                </c:pt>
              </c:strCache>
            </c:strRef>
          </c:tx>
          <c:spPr>
            <a:ln w="28575" cap="rnd">
              <a:solidFill>
                <a:srgbClr val="FF0000"/>
              </a:solidFill>
              <a:prstDash val="sysDash"/>
              <a:round/>
            </a:ln>
            <a:effectLst/>
          </c:spPr>
          <c:marker>
            <c:symbol val="none"/>
          </c:marker>
          <c:cat>
            <c:strRef>
              <c:f>Sheet1!$B$1:$L$1</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Sheet1!$B$2:$L$2</c:f>
              <c:numCache>
                <c:formatCode>0.0%</c:formatCode>
                <c:ptCount val="11"/>
                <c:pt idx="0">
                  <c:v>0.94499999999999995</c:v>
                </c:pt>
                <c:pt idx="1">
                  <c:v>0.94499999999999995</c:v>
                </c:pt>
                <c:pt idx="2">
                  <c:v>0.94799999999999995</c:v>
                </c:pt>
                <c:pt idx="3">
                  <c:v>0.94599999999999995</c:v>
                </c:pt>
                <c:pt idx="4">
                  <c:v>0.95799999999999996</c:v>
                </c:pt>
                <c:pt idx="5">
                  <c:v>0.94699999999999995</c:v>
                </c:pt>
                <c:pt idx="6">
                  <c:v>0.94799999999999995</c:v>
                </c:pt>
                <c:pt idx="7">
                  <c:v>0.95699999999999996</c:v>
                </c:pt>
                <c:pt idx="8">
                  <c:v>0.96099999999999997</c:v>
                </c:pt>
                <c:pt idx="9">
                  <c:v>0.96799999999999997</c:v>
                </c:pt>
                <c:pt idx="10">
                  <c:v>0.97299999999999998</c:v>
                </c:pt>
              </c:numCache>
            </c:numRef>
          </c:val>
          <c:smooth val="0"/>
          <c:extLst>
            <c:ext xmlns:c16="http://schemas.microsoft.com/office/drawing/2014/chart" uri="{C3380CC4-5D6E-409C-BE32-E72D297353CC}">
              <c16:uniqueId val="{00000000-4205-4AFD-BC4D-8ECB2D3A5C87}"/>
            </c:ext>
          </c:extLst>
        </c:ser>
        <c:ser>
          <c:idx val="1"/>
          <c:order val="1"/>
          <c:tx>
            <c:strRef>
              <c:f>Sheet1!$A$3</c:f>
              <c:strCache>
                <c:ptCount val="1"/>
                <c:pt idx="0">
                  <c:v>スマートフォン保有世帯率（全国）</c:v>
                </c:pt>
              </c:strCache>
            </c:strRef>
          </c:tx>
          <c:spPr>
            <a:ln w="28575" cap="rnd">
              <a:solidFill>
                <a:srgbClr val="FF00FF"/>
              </a:solidFill>
              <a:prstDash val="sysDash"/>
              <a:round/>
            </a:ln>
            <a:effectLst/>
          </c:spPr>
          <c:marker>
            <c:symbol val="none"/>
          </c:marker>
          <c:cat>
            <c:strRef>
              <c:f>Sheet1!$B$1:$L$1</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Sheet1!$B$3:$L$3</c:f>
              <c:numCache>
                <c:formatCode>0.0%</c:formatCode>
                <c:ptCount val="11"/>
                <c:pt idx="0">
                  <c:v>0.29299999999999998</c:v>
                </c:pt>
                <c:pt idx="1">
                  <c:v>0.495</c:v>
                </c:pt>
                <c:pt idx="2">
                  <c:v>0.626</c:v>
                </c:pt>
                <c:pt idx="3">
                  <c:v>0.64200000000000002</c:v>
                </c:pt>
                <c:pt idx="4">
                  <c:v>0.72</c:v>
                </c:pt>
                <c:pt idx="5">
                  <c:v>0.71799999999999997</c:v>
                </c:pt>
                <c:pt idx="6">
                  <c:v>0.751</c:v>
                </c:pt>
                <c:pt idx="7">
                  <c:v>0.79200000000000004</c:v>
                </c:pt>
                <c:pt idx="8">
                  <c:v>0.83399999999999996</c:v>
                </c:pt>
                <c:pt idx="9">
                  <c:v>0.86799999999999999</c:v>
                </c:pt>
                <c:pt idx="10">
                  <c:v>0.88600000000000001</c:v>
                </c:pt>
              </c:numCache>
            </c:numRef>
          </c:val>
          <c:smooth val="0"/>
          <c:extLst>
            <c:ext xmlns:c16="http://schemas.microsoft.com/office/drawing/2014/chart" uri="{C3380CC4-5D6E-409C-BE32-E72D297353CC}">
              <c16:uniqueId val="{00000001-4205-4AFD-BC4D-8ECB2D3A5C87}"/>
            </c:ext>
          </c:extLst>
        </c:ser>
        <c:ser>
          <c:idx val="2"/>
          <c:order val="2"/>
          <c:tx>
            <c:strRef>
              <c:f>Sheet1!$A$4</c:f>
              <c:strCache>
                <c:ptCount val="1"/>
                <c:pt idx="0">
                  <c:v>携帯保有世帯率（大阪府）</c:v>
                </c:pt>
              </c:strCache>
            </c:strRef>
          </c:tx>
          <c:spPr>
            <a:ln w="28575" cap="rnd">
              <a:solidFill>
                <a:srgbClr val="0000CC"/>
              </a:solidFill>
              <a:round/>
            </a:ln>
            <a:effectLst/>
          </c:spPr>
          <c:marker>
            <c:symbol val="none"/>
          </c:marker>
          <c:cat>
            <c:strRef>
              <c:f>Sheet1!$B$1:$L$1</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Sheet1!$B$4:$L$4</c:f>
              <c:numCache>
                <c:formatCode>0.0%</c:formatCode>
                <c:ptCount val="11"/>
                <c:pt idx="0">
                  <c:v>0.93600000000000005</c:v>
                </c:pt>
                <c:pt idx="1">
                  <c:v>0.94599999999999995</c:v>
                </c:pt>
                <c:pt idx="2">
                  <c:v>0.95199999999999996</c:v>
                </c:pt>
                <c:pt idx="3">
                  <c:v>0.95499999999999996</c:v>
                </c:pt>
                <c:pt idx="4">
                  <c:v>0.94399999999999995</c:v>
                </c:pt>
                <c:pt idx="5">
                  <c:v>0.92900000000000005</c:v>
                </c:pt>
                <c:pt idx="6">
                  <c:v>0.95199999999999996</c:v>
                </c:pt>
                <c:pt idx="7">
                  <c:v>0.96699999999999997</c:v>
                </c:pt>
                <c:pt idx="8">
                  <c:v>0.95299999999999996</c:v>
                </c:pt>
                <c:pt idx="9">
                  <c:v>0.97299999999999998</c:v>
                </c:pt>
                <c:pt idx="10">
                  <c:v>0.97699999999999998</c:v>
                </c:pt>
              </c:numCache>
            </c:numRef>
          </c:val>
          <c:smooth val="0"/>
          <c:extLst>
            <c:ext xmlns:c16="http://schemas.microsoft.com/office/drawing/2014/chart" uri="{C3380CC4-5D6E-409C-BE32-E72D297353CC}">
              <c16:uniqueId val="{00000002-4205-4AFD-BC4D-8ECB2D3A5C87}"/>
            </c:ext>
          </c:extLst>
        </c:ser>
        <c:ser>
          <c:idx val="3"/>
          <c:order val="3"/>
          <c:tx>
            <c:strRef>
              <c:f>Sheet1!$A$5</c:f>
              <c:strCache>
                <c:ptCount val="1"/>
                <c:pt idx="0">
                  <c:v>スマートフォン保有世帯率（大阪府）</c:v>
                </c:pt>
              </c:strCache>
            </c:strRef>
          </c:tx>
          <c:spPr>
            <a:ln w="28575" cap="rnd">
              <a:solidFill>
                <a:srgbClr val="00B0F0"/>
              </a:solidFill>
              <a:round/>
            </a:ln>
            <a:effectLst/>
          </c:spPr>
          <c:marker>
            <c:symbol val="none"/>
          </c:marker>
          <c:cat>
            <c:strRef>
              <c:f>Sheet1!$B$1:$L$1</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Sheet1!$B$5:$L$5</c:f>
              <c:numCache>
                <c:formatCode>0.0%</c:formatCode>
                <c:ptCount val="11"/>
                <c:pt idx="0">
                  <c:v>0.29599999999999999</c:v>
                </c:pt>
                <c:pt idx="1">
                  <c:v>0.52700000000000002</c:v>
                </c:pt>
                <c:pt idx="2">
                  <c:v>0.65400000000000003</c:v>
                </c:pt>
                <c:pt idx="3">
                  <c:v>0.69299999999999995</c:v>
                </c:pt>
                <c:pt idx="4">
                  <c:v>0.71699999999999997</c:v>
                </c:pt>
                <c:pt idx="5">
                  <c:v>0.70499999999999996</c:v>
                </c:pt>
                <c:pt idx="6">
                  <c:v>0.76</c:v>
                </c:pt>
                <c:pt idx="7">
                  <c:v>0.79300000000000004</c:v>
                </c:pt>
                <c:pt idx="8">
                  <c:v>0.84499999999999997</c:v>
                </c:pt>
                <c:pt idx="9">
                  <c:v>0.878</c:v>
                </c:pt>
                <c:pt idx="10">
                  <c:v>0.88900000000000001</c:v>
                </c:pt>
              </c:numCache>
            </c:numRef>
          </c:val>
          <c:smooth val="0"/>
          <c:extLst>
            <c:ext xmlns:c16="http://schemas.microsoft.com/office/drawing/2014/chart" uri="{C3380CC4-5D6E-409C-BE32-E72D297353CC}">
              <c16:uniqueId val="{00000003-4205-4AFD-BC4D-8ECB2D3A5C87}"/>
            </c:ext>
          </c:extLst>
        </c:ser>
        <c:dLbls>
          <c:showLegendKey val="0"/>
          <c:showVal val="0"/>
          <c:showCatName val="0"/>
          <c:showSerName val="0"/>
          <c:showPercent val="0"/>
          <c:showBubbleSize val="0"/>
        </c:dLbls>
        <c:smooth val="0"/>
        <c:axId val="164531391"/>
        <c:axId val="164534303"/>
      </c:lineChart>
      <c:catAx>
        <c:axId val="164531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4534303"/>
        <c:crosses val="autoZero"/>
        <c:auto val="1"/>
        <c:lblAlgn val="ctr"/>
        <c:lblOffset val="100"/>
        <c:noMultiLvlLbl val="0"/>
      </c:catAx>
      <c:valAx>
        <c:axId val="164534303"/>
        <c:scaling>
          <c:orientation val="minMax"/>
          <c:max val="1"/>
          <c:min val="0.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4531391"/>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egendEntry>
        <c:idx val="1"/>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egendEntry>
        <c:idx val="2"/>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46910575996882248"/>
          <c:y val="0.57504972155661371"/>
          <c:w val="0.53089424003117758"/>
          <c:h val="0.30227983780535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70554461942258"/>
          <c:y val="3.8453248031496065E-2"/>
          <c:w val="0.85837778871391079"/>
          <c:h val="0.88437967519685035"/>
        </c:manualLayout>
      </c:layout>
      <c:lineChart>
        <c:grouping val="standard"/>
        <c:varyColors val="0"/>
        <c:ser>
          <c:idx val="0"/>
          <c:order val="0"/>
          <c:tx>
            <c:strRef>
              <c:f>Sheet1!$B$1</c:f>
              <c:strCache>
                <c:ptCount val="1"/>
                <c:pt idx="0">
                  <c:v>環状線</c:v>
                </c:pt>
              </c:strCache>
            </c:strRef>
          </c:tx>
          <c:spPr>
            <a:ln w="28575" cap="rnd">
              <a:solidFill>
                <a:schemeClr val="accent1"/>
              </a:solidFill>
              <a:round/>
            </a:ln>
            <a:effectLst/>
          </c:spPr>
          <c:marker>
            <c:symbol val="none"/>
          </c:marker>
          <c:cat>
            <c:strRef>
              <c:f>Sheet1!$A$2:$A$12</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Sheet1!$B$2:$B$12</c:f>
              <c:numCache>
                <c:formatCode>#,##0_);[Red]\(#,##0\)</c:formatCode>
                <c:ptCount val="11"/>
                <c:pt idx="0">
                  <c:v>526587</c:v>
                </c:pt>
                <c:pt idx="1">
                  <c:v>529729</c:v>
                </c:pt>
                <c:pt idx="2">
                  <c:v>538071</c:v>
                </c:pt>
                <c:pt idx="3">
                  <c:v>537066</c:v>
                </c:pt>
                <c:pt idx="4">
                  <c:v>548951</c:v>
                </c:pt>
                <c:pt idx="5">
                  <c:v>558411</c:v>
                </c:pt>
                <c:pt idx="6">
                  <c:v>568206</c:v>
                </c:pt>
                <c:pt idx="7">
                  <c:v>573666</c:v>
                </c:pt>
                <c:pt idx="8">
                  <c:v>570238</c:v>
                </c:pt>
                <c:pt idx="9">
                  <c:v>418097</c:v>
                </c:pt>
                <c:pt idx="10">
                  <c:v>435978</c:v>
                </c:pt>
              </c:numCache>
            </c:numRef>
          </c:val>
          <c:smooth val="0"/>
          <c:extLst>
            <c:ext xmlns:c16="http://schemas.microsoft.com/office/drawing/2014/chart" uri="{C3380CC4-5D6E-409C-BE32-E72D297353CC}">
              <c16:uniqueId val="{00000000-80A7-4446-A0C0-A299B05AE0AF}"/>
            </c:ext>
          </c:extLst>
        </c:ser>
        <c:ser>
          <c:idx val="1"/>
          <c:order val="1"/>
          <c:tx>
            <c:strRef>
              <c:f>Sheet1!$C$1</c:f>
              <c:strCache>
                <c:ptCount val="1"/>
                <c:pt idx="0">
                  <c:v>東海道本線</c:v>
                </c:pt>
              </c:strCache>
            </c:strRef>
          </c:tx>
          <c:spPr>
            <a:ln w="28575" cap="rnd">
              <a:solidFill>
                <a:schemeClr val="accent2"/>
              </a:solidFill>
              <a:round/>
            </a:ln>
            <a:effectLst/>
          </c:spPr>
          <c:marker>
            <c:symbol val="none"/>
          </c:marker>
          <c:cat>
            <c:strRef>
              <c:f>Sheet1!$A$2:$A$12</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Sheet1!$C$2:$C$12</c:f>
              <c:numCache>
                <c:formatCode>#,##0_);[Red]\(#,##0\)</c:formatCode>
                <c:ptCount val="11"/>
                <c:pt idx="0">
                  <c:v>664983</c:v>
                </c:pt>
                <c:pt idx="1">
                  <c:v>675493</c:v>
                </c:pt>
                <c:pt idx="2">
                  <c:v>698228</c:v>
                </c:pt>
                <c:pt idx="3">
                  <c:v>692229</c:v>
                </c:pt>
                <c:pt idx="4">
                  <c:v>709841</c:v>
                </c:pt>
                <c:pt idx="5">
                  <c:v>714337</c:v>
                </c:pt>
                <c:pt idx="6">
                  <c:v>723501</c:v>
                </c:pt>
                <c:pt idx="7">
                  <c:v>729366</c:v>
                </c:pt>
                <c:pt idx="8">
                  <c:v>728693</c:v>
                </c:pt>
                <c:pt idx="9">
                  <c:v>525309</c:v>
                </c:pt>
                <c:pt idx="10">
                  <c:v>540558</c:v>
                </c:pt>
              </c:numCache>
            </c:numRef>
          </c:val>
          <c:smooth val="0"/>
          <c:extLst>
            <c:ext xmlns:c16="http://schemas.microsoft.com/office/drawing/2014/chart" uri="{C3380CC4-5D6E-409C-BE32-E72D297353CC}">
              <c16:uniqueId val="{00000001-80A7-4446-A0C0-A299B05AE0AF}"/>
            </c:ext>
          </c:extLst>
        </c:ser>
        <c:ser>
          <c:idx val="2"/>
          <c:order val="2"/>
          <c:tx>
            <c:strRef>
              <c:f>Sheet1!$D$1</c:f>
              <c:strCache>
                <c:ptCount val="1"/>
                <c:pt idx="0">
                  <c:v>阪和線</c:v>
                </c:pt>
              </c:strCache>
            </c:strRef>
          </c:tx>
          <c:spPr>
            <a:ln w="28575" cap="rnd">
              <a:solidFill>
                <a:schemeClr val="accent3"/>
              </a:solidFill>
              <a:round/>
            </a:ln>
            <a:effectLst/>
          </c:spPr>
          <c:marker>
            <c:symbol val="none"/>
          </c:marker>
          <c:cat>
            <c:strRef>
              <c:f>Sheet1!$A$2:$A$12</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Sheet1!$D$2:$D$12</c:f>
              <c:numCache>
                <c:formatCode>#,##0_);[Red]\(#,##0\)</c:formatCode>
                <c:ptCount val="11"/>
                <c:pt idx="0">
                  <c:v>200544</c:v>
                </c:pt>
                <c:pt idx="1">
                  <c:v>202866</c:v>
                </c:pt>
                <c:pt idx="2">
                  <c:v>207430</c:v>
                </c:pt>
                <c:pt idx="3">
                  <c:v>205211</c:v>
                </c:pt>
                <c:pt idx="4">
                  <c:v>210189</c:v>
                </c:pt>
                <c:pt idx="5">
                  <c:v>209835</c:v>
                </c:pt>
                <c:pt idx="6">
                  <c:v>209446</c:v>
                </c:pt>
                <c:pt idx="7">
                  <c:v>209251</c:v>
                </c:pt>
                <c:pt idx="8">
                  <c:v>208850</c:v>
                </c:pt>
                <c:pt idx="9">
                  <c:v>166787</c:v>
                </c:pt>
                <c:pt idx="10">
                  <c:v>172970</c:v>
                </c:pt>
              </c:numCache>
            </c:numRef>
          </c:val>
          <c:smooth val="0"/>
          <c:extLst>
            <c:ext xmlns:c16="http://schemas.microsoft.com/office/drawing/2014/chart" uri="{C3380CC4-5D6E-409C-BE32-E72D297353CC}">
              <c16:uniqueId val="{00000002-80A7-4446-A0C0-A299B05AE0AF}"/>
            </c:ext>
          </c:extLst>
        </c:ser>
        <c:dLbls>
          <c:showLegendKey val="0"/>
          <c:showVal val="0"/>
          <c:showCatName val="0"/>
          <c:showSerName val="0"/>
          <c:showPercent val="0"/>
          <c:showBubbleSize val="0"/>
        </c:dLbls>
        <c:smooth val="0"/>
        <c:axId val="888552447"/>
        <c:axId val="888545791"/>
      </c:lineChart>
      <c:catAx>
        <c:axId val="888552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88545791"/>
        <c:crosses val="autoZero"/>
        <c:auto val="1"/>
        <c:lblAlgn val="ctr"/>
        <c:lblOffset val="100"/>
        <c:noMultiLvlLbl val="0"/>
      </c:catAx>
      <c:valAx>
        <c:axId val="88854579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88552447"/>
        <c:crosses val="autoZero"/>
        <c:crossBetween val="between"/>
      </c:valAx>
      <c:spPr>
        <a:noFill/>
        <a:ln>
          <a:noFill/>
        </a:ln>
        <a:effectLst/>
      </c:spPr>
    </c:plotArea>
    <c:legend>
      <c:legendPos val="b"/>
      <c:layout>
        <c:manualLayout>
          <c:xMode val="edge"/>
          <c:yMode val="edge"/>
          <c:x val="0.13003234305759753"/>
          <c:y val="1.4175196850393767E-2"/>
          <c:w val="0.86996765694240241"/>
          <c:h val="6.3949803149606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82751059319356"/>
          <c:y val="4.0316070729713292E-2"/>
          <c:w val="0.77504855956252583"/>
          <c:h val="0.88529646628163017"/>
        </c:manualLayout>
      </c:layout>
      <c:barChart>
        <c:barDir val="col"/>
        <c:grouping val="clustered"/>
        <c:varyColors val="0"/>
        <c:ser>
          <c:idx val="0"/>
          <c:order val="0"/>
          <c:tx>
            <c:strRef>
              <c:f>Sheet1!$B$1</c:f>
              <c:strCache>
                <c:ptCount val="1"/>
                <c:pt idx="0">
                  <c:v>保有車両数</c:v>
                </c:pt>
              </c:strCache>
            </c:strRef>
          </c:tx>
          <c:spPr>
            <a:solidFill>
              <a:schemeClr val="accent1"/>
            </a:solidFill>
            <a:ln>
              <a:noFill/>
            </a:ln>
            <a:effectLst/>
          </c:spPr>
          <c:invertIfNegative val="0"/>
          <c:cat>
            <c:strRef>
              <c:f>Sheet1!$A$2:$A$12</c:f>
              <c:strCache>
                <c:ptCount val="11"/>
                <c:pt idx="0">
                  <c:v>H23</c:v>
                </c:pt>
                <c:pt idx="1">
                  <c:v>H24</c:v>
                </c:pt>
                <c:pt idx="2">
                  <c:v>H25</c:v>
                </c:pt>
                <c:pt idx="3">
                  <c:v>H26</c:v>
                </c:pt>
                <c:pt idx="4">
                  <c:v>H27</c:v>
                </c:pt>
                <c:pt idx="5">
                  <c:v>H28</c:v>
                </c:pt>
                <c:pt idx="6">
                  <c:v>H29</c:v>
                </c:pt>
                <c:pt idx="7">
                  <c:v>H30</c:v>
                </c:pt>
                <c:pt idx="8">
                  <c:v>R1</c:v>
                </c:pt>
                <c:pt idx="9">
                  <c:v>R2</c:v>
                </c:pt>
                <c:pt idx="10">
                  <c:v>R3</c:v>
                </c:pt>
              </c:strCache>
            </c:strRef>
          </c:cat>
          <c:val>
            <c:numRef>
              <c:f>Sheet1!$B$2:$B$12</c:f>
              <c:numCache>
                <c:formatCode>#,##0_);[Red]\(#,##0\)</c:formatCode>
                <c:ptCount val="11"/>
                <c:pt idx="0">
                  <c:v>3444803</c:v>
                </c:pt>
                <c:pt idx="1">
                  <c:v>3452437</c:v>
                </c:pt>
                <c:pt idx="2">
                  <c:v>3472708</c:v>
                </c:pt>
                <c:pt idx="3">
                  <c:v>3479031</c:v>
                </c:pt>
                <c:pt idx="4">
                  <c:v>3485475</c:v>
                </c:pt>
                <c:pt idx="5">
                  <c:v>3498863</c:v>
                </c:pt>
                <c:pt idx="6">
                  <c:v>3510840</c:v>
                </c:pt>
                <c:pt idx="7">
                  <c:v>3524980</c:v>
                </c:pt>
                <c:pt idx="8">
                  <c:v>3530482</c:v>
                </c:pt>
                <c:pt idx="9">
                  <c:v>3544435</c:v>
                </c:pt>
                <c:pt idx="10">
                  <c:v>3549966</c:v>
                </c:pt>
              </c:numCache>
            </c:numRef>
          </c:val>
          <c:extLst>
            <c:ext xmlns:c16="http://schemas.microsoft.com/office/drawing/2014/chart" uri="{C3380CC4-5D6E-409C-BE32-E72D297353CC}">
              <c16:uniqueId val="{00000000-F8BC-42C1-B35E-2420F24FBEC5}"/>
            </c:ext>
          </c:extLst>
        </c:ser>
        <c:dLbls>
          <c:showLegendKey val="0"/>
          <c:showVal val="0"/>
          <c:showCatName val="0"/>
          <c:showSerName val="0"/>
          <c:showPercent val="0"/>
          <c:showBubbleSize val="0"/>
        </c:dLbls>
        <c:gapWidth val="219"/>
        <c:overlap val="-27"/>
        <c:axId val="875389471"/>
        <c:axId val="875410271"/>
      </c:barChart>
      <c:catAx>
        <c:axId val="875389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75410271"/>
        <c:crosses val="autoZero"/>
        <c:auto val="1"/>
        <c:lblAlgn val="ctr"/>
        <c:lblOffset val="100"/>
        <c:noMultiLvlLbl val="0"/>
      </c:catAx>
      <c:valAx>
        <c:axId val="87541027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75389471"/>
        <c:crosses val="autoZero"/>
        <c:crossBetween val="between"/>
      </c:valAx>
      <c:spPr>
        <a:noFill/>
        <a:ln>
          <a:noFill/>
        </a:ln>
        <a:effectLst/>
      </c:spPr>
    </c:plotArea>
    <c:legend>
      <c:legendPos val="b"/>
      <c:layout>
        <c:manualLayout>
          <c:xMode val="edge"/>
          <c:yMode val="edge"/>
          <c:x val="0.19978899843933348"/>
          <c:y val="4.5051352851140279E-2"/>
          <c:w val="0.2558198466099596"/>
          <c:h val="6.421195985183604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48062364886624"/>
          <c:y val="0.12289790767412409"/>
          <c:w val="0.65319753341787778"/>
          <c:h val="0.80318638960812816"/>
        </c:manualLayout>
      </c:layout>
      <c:barChart>
        <c:barDir val="col"/>
        <c:grouping val="clustered"/>
        <c:varyColors val="0"/>
        <c:ser>
          <c:idx val="0"/>
          <c:order val="0"/>
          <c:tx>
            <c:strRef>
              <c:f>Sheet1!$A$2</c:f>
              <c:strCache>
                <c:ptCount val="1"/>
                <c:pt idx="0">
                  <c:v>全国</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H2</c:v>
                </c:pt>
                <c:pt idx="1">
                  <c:v>H7</c:v>
                </c:pt>
                <c:pt idx="2">
                  <c:v>H12</c:v>
                </c:pt>
                <c:pt idx="3">
                  <c:v>H17</c:v>
                </c:pt>
                <c:pt idx="4">
                  <c:v>H22</c:v>
                </c:pt>
                <c:pt idx="5">
                  <c:v>H27</c:v>
                </c:pt>
                <c:pt idx="6">
                  <c:v>R2</c:v>
                </c:pt>
              </c:strCache>
            </c:strRef>
          </c:cat>
          <c:val>
            <c:numRef>
              <c:f>Sheet1!$B$2:$H$2</c:f>
              <c:numCache>
                <c:formatCode>#,##0_);[Red]\(#,##0\)</c:formatCode>
                <c:ptCount val="7"/>
                <c:pt idx="0">
                  <c:v>123611167</c:v>
                </c:pt>
                <c:pt idx="1">
                  <c:v>125570246</c:v>
                </c:pt>
                <c:pt idx="2">
                  <c:v>126925843</c:v>
                </c:pt>
                <c:pt idx="3">
                  <c:v>127767994</c:v>
                </c:pt>
                <c:pt idx="4">
                  <c:v>128057352</c:v>
                </c:pt>
                <c:pt idx="5">
                  <c:v>127094745</c:v>
                </c:pt>
                <c:pt idx="6">
                  <c:v>126146099</c:v>
                </c:pt>
              </c:numCache>
            </c:numRef>
          </c:val>
          <c:extLst>
            <c:ext xmlns:c16="http://schemas.microsoft.com/office/drawing/2014/chart" uri="{C3380CC4-5D6E-409C-BE32-E72D297353CC}">
              <c16:uniqueId val="{00000000-21F5-4EE5-A9AD-ED6C3F16D632}"/>
            </c:ext>
          </c:extLst>
        </c:ser>
        <c:dLbls>
          <c:showLegendKey val="0"/>
          <c:showVal val="0"/>
          <c:showCatName val="0"/>
          <c:showSerName val="0"/>
          <c:showPercent val="0"/>
          <c:showBubbleSize val="0"/>
        </c:dLbls>
        <c:gapWidth val="219"/>
        <c:overlap val="-27"/>
        <c:axId val="1290163856"/>
        <c:axId val="1292614192"/>
      </c:barChart>
      <c:lineChart>
        <c:grouping val="standard"/>
        <c:varyColors val="0"/>
        <c:ser>
          <c:idx val="1"/>
          <c:order val="1"/>
          <c:tx>
            <c:strRef>
              <c:f>Sheet1!$A$3</c:f>
              <c:strCache>
                <c:ptCount val="1"/>
                <c:pt idx="0">
                  <c:v>東京都</c:v>
                </c:pt>
              </c:strCache>
            </c:strRef>
          </c:tx>
          <c:spPr>
            <a:ln w="28575" cap="rnd">
              <a:solidFill>
                <a:srgbClr val="FF0000"/>
              </a:solidFill>
              <a:prstDash val="dash"/>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Sheet1!$B$3:$H$3</c:f>
              <c:numCache>
                <c:formatCode>#,##0_);[Red]\(#,##0\)</c:formatCode>
                <c:ptCount val="7"/>
                <c:pt idx="0">
                  <c:v>11855563</c:v>
                </c:pt>
                <c:pt idx="1">
                  <c:v>11773605</c:v>
                </c:pt>
                <c:pt idx="2">
                  <c:v>12064101</c:v>
                </c:pt>
                <c:pt idx="3">
                  <c:v>12576601</c:v>
                </c:pt>
                <c:pt idx="4">
                  <c:v>13159388</c:v>
                </c:pt>
                <c:pt idx="5">
                  <c:v>13515271</c:v>
                </c:pt>
                <c:pt idx="6">
                  <c:v>14047594</c:v>
                </c:pt>
              </c:numCache>
            </c:numRef>
          </c:val>
          <c:smooth val="0"/>
          <c:extLst>
            <c:ext xmlns:c16="http://schemas.microsoft.com/office/drawing/2014/chart" uri="{C3380CC4-5D6E-409C-BE32-E72D297353CC}">
              <c16:uniqueId val="{00000001-21F5-4EE5-A9AD-ED6C3F16D632}"/>
            </c:ext>
          </c:extLst>
        </c:ser>
        <c:ser>
          <c:idx val="2"/>
          <c:order val="2"/>
          <c:tx>
            <c:strRef>
              <c:f>Sheet1!$A$4</c:f>
              <c:strCache>
                <c:ptCount val="1"/>
                <c:pt idx="0">
                  <c:v>神奈川県</c:v>
                </c:pt>
              </c:strCache>
            </c:strRef>
          </c:tx>
          <c:spPr>
            <a:ln w="28575" cap="rnd">
              <a:solidFill>
                <a:srgbClr val="FF6600"/>
              </a:solidFill>
              <a:prstDash val="dashDot"/>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Sheet1!$B$4:$H$4</c:f>
              <c:numCache>
                <c:formatCode>#,##0_);[Red]\(#,##0\)</c:formatCode>
                <c:ptCount val="7"/>
                <c:pt idx="0">
                  <c:v>7980391</c:v>
                </c:pt>
                <c:pt idx="1">
                  <c:v>8245900</c:v>
                </c:pt>
                <c:pt idx="2">
                  <c:v>8489974</c:v>
                </c:pt>
                <c:pt idx="3">
                  <c:v>8791597</c:v>
                </c:pt>
                <c:pt idx="4">
                  <c:v>9048331</c:v>
                </c:pt>
                <c:pt idx="5">
                  <c:v>9126214</c:v>
                </c:pt>
                <c:pt idx="6">
                  <c:v>9237337</c:v>
                </c:pt>
              </c:numCache>
            </c:numRef>
          </c:val>
          <c:smooth val="0"/>
          <c:extLst>
            <c:ext xmlns:c16="http://schemas.microsoft.com/office/drawing/2014/chart" uri="{C3380CC4-5D6E-409C-BE32-E72D297353CC}">
              <c16:uniqueId val="{00000002-21F5-4EE5-A9AD-ED6C3F16D632}"/>
            </c:ext>
          </c:extLst>
        </c:ser>
        <c:ser>
          <c:idx val="3"/>
          <c:order val="3"/>
          <c:tx>
            <c:strRef>
              <c:f>Sheet1!$A$5</c:f>
              <c:strCache>
                <c:ptCount val="1"/>
                <c:pt idx="0">
                  <c:v>大阪府</c:v>
                </c:pt>
              </c:strCache>
            </c:strRef>
          </c:tx>
          <c:spPr>
            <a:ln w="60325" cap="rnd">
              <a:solidFill>
                <a:schemeClr val="tx1"/>
              </a:solidFill>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Sheet1!$B$5:$H$5</c:f>
              <c:numCache>
                <c:formatCode>#,##0_);[Red]\(#,##0\)</c:formatCode>
                <c:ptCount val="7"/>
                <c:pt idx="0">
                  <c:v>8734516</c:v>
                </c:pt>
                <c:pt idx="1">
                  <c:v>8797268</c:v>
                </c:pt>
                <c:pt idx="2">
                  <c:v>8805081</c:v>
                </c:pt>
                <c:pt idx="3">
                  <c:v>8817166</c:v>
                </c:pt>
                <c:pt idx="4">
                  <c:v>8865245</c:v>
                </c:pt>
                <c:pt idx="5">
                  <c:v>8839469</c:v>
                </c:pt>
                <c:pt idx="6">
                  <c:v>8837685</c:v>
                </c:pt>
              </c:numCache>
            </c:numRef>
          </c:val>
          <c:smooth val="0"/>
          <c:extLst>
            <c:ext xmlns:c16="http://schemas.microsoft.com/office/drawing/2014/chart" uri="{C3380CC4-5D6E-409C-BE32-E72D297353CC}">
              <c16:uniqueId val="{00000003-21F5-4EE5-A9AD-ED6C3F16D632}"/>
            </c:ext>
          </c:extLst>
        </c:ser>
        <c:ser>
          <c:idx val="4"/>
          <c:order val="4"/>
          <c:tx>
            <c:strRef>
              <c:f>Sheet1!$A$6</c:f>
              <c:strCache>
                <c:ptCount val="1"/>
                <c:pt idx="0">
                  <c:v>愛知県</c:v>
                </c:pt>
              </c:strCache>
            </c:strRef>
          </c:tx>
          <c:spPr>
            <a:ln w="28575" cap="rnd">
              <a:solidFill>
                <a:schemeClr val="accent5"/>
              </a:solidFill>
              <a:prstDash val="lgDash"/>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Sheet1!$B$6:$H$6</c:f>
              <c:numCache>
                <c:formatCode>#,##0_);[Red]\(#,##0\)</c:formatCode>
                <c:ptCount val="7"/>
                <c:pt idx="0">
                  <c:v>6690603</c:v>
                </c:pt>
                <c:pt idx="1">
                  <c:v>6868336</c:v>
                </c:pt>
                <c:pt idx="2">
                  <c:v>7043300</c:v>
                </c:pt>
                <c:pt idx="3">
                  <c:v>7254704</c:v>
                </c:pt>
                <c:pt idx="4">
                  <c:v>7410719</c:v>
                </c:pt>
                <c:pt idx="5">
                  <c:v>7483128</c:v>
                </c:pt>
                <c:pt idx="6">
                  <c:v>7542415</c:v>
                </c:pt>
              </c:numCache>
            </c:numRef>
          </c:val>
          <c:smooth val="0"/>
          <c:extLst>
            <c:ext xmlns:c16="http://schemas.microsoft.com/office/drawing/2014/chart" uri="{C3380CC4-5D6E-409C-BE32-E72D297353CC}">
              <c16:uniqueId val="{00000004-21F5-4EE5-A9AD-ED6C3F16D632}"/>
            </c:ext>
          </c:extLst>
        </c:ser>
        <c:ser>
          <c:idx val="5"/>
          <c:order val="5"/>
          <c:tx>
            <c:strRef>
              <c:f>Sheet1!$A$7</c:f>
              <c:strCache>
                <c:ptCount val="1"/>
                <c:pt idx="0">
                  <c:v>埼玉県</c:v>
                </c:pt>
              </c:strCache>
            </c:strRef>
          </c:tx>
          <c:spPr>
            <a:ln w="28575" cap="rnd">
              <a:solidFill>
                <a:srgbClr val="FF00FF"/>
              </a:solidFill>
              <a:prstDash val="sysDash"/>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Sheet1!$B$7:$H$7</c:f>
              <c:numCache>
                <c:formatCode>#,##0_);[Red]\(#,##0\)</c:formatCode>
                <c:ptCount val="7"/>
                <c:pt idx="0">
                  <c:v>6405319</c:v>
                </c:pt>
                <c:pt idx="1">
                  <c:v>6759311</c:v>
                </c:pt>
                <c:pt idx="2">
                  <c:v>6938006</c:v>
                </c:pt>
                <c:pt idx="3">
                  <c:v>7054243</c:v>
                </c:pt>
                <c:pt idx="4">
                  <c:v>7194556</c:v>
                </c:pt>
                <c:pt idx="5">
                  <c:v>7266534</c:v>
                </c:pt>
                <c:pt idx="6">
                  <c:v>7344765</c:v>
                </c:pt>
              </c:numCache>
            </c:numRef>
          </c:val>
          <c:smooth val="0"/>
          <c:extLst>
            <c:ext xmlns:c16="http://schemas.microsoft.com/office/drawing/2014/chart" uri="{C3380CC4-5D6E-409C-BE32-E72D297353CC}">
              <c16:uniqueId val="{00000005-21F5-4EE5-A9AD-ED6C3F16D632}"/>
            </c:ext>
          </c:extLst>
        </c:ser>
        <c:ser>
          <c:idx val="6"/>
          <c:order val="6"/>
          <c:tx>
            <c:strRef>
              <c:f>Sheet1!$A$8</c:f>
              <c:strCache>
                <c:ptCount val="1"/>
                <c:pt idx="0">
                  <c:v>千葉県</c:v>
                </c:pt>
              </c:strCache>
            </c:strRef>
          </c:tx>
          <c:spPr>
            <a:ln w="44450" cap="rnd">
              <a:solidFill>
                <a:srgbClr val="00B050"/>
              </a:solidFill>
              <a:prstDash val="sysDot"/>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Sheet1!$B$8:$H$8</c:f>
              <c:numCache>
                <c:formatCode>#,##0_);[Red]\(#,##0\)</c:formatCode>
                <c:ptCount val="7"/>
                <c:pt idx="0">
                  <c:v>5555429</c:v>
                </c:pt>
                <c:pt idx="1">
                  <c:v>5797782</c:v>
                </c:pt>
                <c:pt idx="2">
                  <c:v>5926285</c:v>
                </c:pt>
                <c:pt idx="3">
                  <c:v>6056462</c:v>
                </c:pt>
                <c:pt idx="4">
                  <c:v>6216289</c:v>
                </c:pt>
                <c:pt idx="5">
                  <c:v>6222666</c:v>
                </c:pt>
                <c:pt idx="6">
                  <c:v>6284480</c:v>
                </c:pt>
              </c:numCache>
            </c:numRef>
          </c:val>
          <c:smooth val="0"/>
          <c:extLst>
            <c:ext xmlns:c16="http://schemas.microsoft.com/office/drawing/2014/chart" uri="{C3380CC4-5D6E-409C-BE32-E72D297353CC}">
              <c16:uniqueId val="{00000006-21F5-4EE5-A9AD-ED6C3F16D632}"/>
            </c:ext>
          </c:extLst>
        </c:ser>
        <c:ser>
          <c:idx val="7"/>
          <c:order val="7"/>
          <c:tx>
            <c:strRef>
              <c:f>Sheet1!$A$9</c:f>
              <c:strCache>
                <c:ptCount val="1"/>
                <c:pt idx="0">
                  <c:v>兵庫県</c:v>
                </c:pt>
              </c:strCache>
            </c:strRef>
          </c:tx>
          <c:spPr>
            <a:ln w="38100" cap="rnd" cmpd="dbl">
              <a:solidFill>
                <a:srgbClr val="7030A0"/>
              </a:solidFill>
              <a:prstDash val="dashDot"/>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Sheet1!$B$9:$H$9</c:f>
              <c:numCache>
                <c:formatCode>#,##0_);[Red]\(#,##0\)</c:formatCode>
                <c:ptCount val="7"/>
                <c:pt idx="0">
                  <c:v>5405040</c:v>
                </c:pt>
                <c:pt idx="1">
                  <c:v>5401877</c:v>
                </c:pt>
                <c:pt idx="2">
                  <c:v>5550574</c:v>
                </c:pt>
                <c:pt idx="3">
                  <c:v>5590601</c:v>
                </c:pt>
                <c:pt idx="4">
                  <c:v>5588133</c:v>
                </c:pt>
                <c:pt idx="5">
                  <c:v>5534800</c:v>
                </c:pt>
                <c:pt idx="6">
                  <c:v>5465002</c:v>
                </c:pt>
              </c:numCache>
            </c:numRef>
          </c:val>
          <c:smooth val="0"/>
          <c:extLst>
            <c:ext xmlns:c16="http://schemas.microsoft.com/office/drawing/2014/chart" uri="{C3380CC4-5D6E-409C-BE32-E72D297353CC}">
              <c16:uniqueId val="{00000007-21F5-4EE5-A9AD-ED6C3F16D632}"/>
            </c:ext>
          </c:extLst>
        </c:ser>
        <c:ser>
          <c:idx val="8"/>
          <c:order val="8"/>
          <c:tx>
            <c:strRef>
              <c:f>Sheet1!$A$10</c:f>
              <c:strCache>
                <c:ptCount val="1"/>
                <c:pt idx="0">
                  <c:v>北海道</c:v>
                </c:pt>
              </c:strCache>
            </c:strRef>
          </c:tx>
          <c:spPr>
            <a:ln w="41275" cap="rnd" cmpd="dbl">
              <a:solidFill>
                <a:schemeClr val="accent3">
                  <a:lumMod val="60000"/>
                </a:schemeClr>
              </a:solidFill>
              <a:prstDash val="solid"/>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Sheet1!$B$10:$H$10</c:f>
              <c:numCache>
                <c:formatCode>#,##0_);[Red]\(#,##0\)</c:formatCode>
                <c:ptCount val="7"/>
                <c:pt idx="0">
                  <c:v>5643647</c:v>
                </c:pt>
                <c:pt idx="1">
                  <c:v>5692321</c:v>
                </c:pt>
                <c:pt idx="2">
                  <c:v>5683062</c:v>
                </c:pt>
                <c:pt idx="3">
                  <c:v>5627737</c:v>
                </c:pt>
                <c:pt idx="4">
                  <c:v>5506419</c:v>
                </c:pt>
                <c:pt idx="5">
                  <c:v>5381733</c:v>
                </c:pt>
                <c:pt idx="6">
                  <c:v>5224614</c:v>
                </c:pt>
              </c:numCache>
            </c:numRef>
          </c:val>
          <c:smooth val="0"/>
          <c:extLst>
            <c:ext xmlns:c16="http://schemas.microsoft.com/office/drawing/2014/chart" uri="{C3380CC4-5D6E-409C-BE32-E72D297353CC}">
              <c16:uniqueId val="{00000008-21F5-4EE5-A9AD-ED6C3F16D632}"/>
            </c:ext>
          </c:extLst>
        </c:ser>
        <c:ser>
          <c:idx val="9"/>
          <c:order val="9"/>
          <c:tx>
            <c:strRef>
              <c:f>Sheet1!$A$11</c:f>
              <c:strCache>
                <c:ptCount val="1"/>
                <c:pt idx="0">
                  <c:v>福岡県</c:v>
                </c:pt>
              </c:strCache>
            </c:strRef>
          </c:tx>
          <c:spPr>
            <a:ln w="34925" cap="rnd" cmpd="dbl">
              <a:solidFill>
                <a:schemeClr val="accent4">
                  <a:lumMod val="60000"/>
                </a:schemeClr>
              </a:solidFill>
              <a:prstDash val="dash"/>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Sheet1!$B$11:$H$11</c:f>
              <c:numCache>
                <c:formatCode>#,##0_);[Red]\(#,##0\)</c:formatCode>
                <c:ptCount val="7"/>
                <c:pt idx="0">
                  <c:v>4811050</c:v>
                </c:pt>
                <c:pt idx="1">
                  <c:v>4933393</c:v>
                </c:pt>
                <c:pt idx="2">
                  <c:v>5015699</c:v>
                </c:pt>
                <c:pt idx="3">
                  <c:v>5049908</c:v>
                </c:pt>
                <c:pt idx="4">
                  <c:v>5071968</c:v>
                </c:pt>
                <c:pt idx="5">
                  <c:v>5101556</c:v>
                </c:pt>
                <c:pt idx="6">
                  <c:v>5135214</c:v>
                </c:pt>
              </c:numCache>
            </c:numRef>
          </c:val>
          <c:smooth val="0"/>
          <c:extLst>
            <c:ext xmlns:c16="http://schemas.microsoft.com/office/drawing/2014/chart" uri="{C3380CC4-5D6E-409C-BE32-E72D297353CC}">
              <c16:uniqueId val="{00000009-21F5-4EE5-A9AD-ED6C3F16D632}"/>
            </c:ext>
          </c:extLst>
        </c:ser>
        <c:ser>
          <c:idx val="10"/>
          <c:order val="10"/>
          <c:tx>
            <c:strRef>
              <c:f>Sheet1!$A$12</c:f>
              <c:strCache>
                <c:ptCount val="1"/>
                <c:pt idx="0">
                  <c:v>静岡県</c:v>
                </c:pt>
              </c:strCache>
            </c:strRef>
          </c:tx>
          <c:spPr>
            <a:ln w="34925" cap="rnd" cmpd="dbl">
              <a:solidFill>
                <a:schemeClr val="accent5">
                  <a:lumMod val="60000"/>
                </a:schemeClr>
              </a:solidFill>
              <a:round/>
            </a:ln>
            <a:effectLst/>
          </c:spPr>
          <c:marker>
            <c:symbol val="none"/>
          </c:marker>
          <c:cat>
            <c:strRef>
              <c:f>Sheet1!$B$1:$H$1</c:f>
              <c:strCache>
                <c:ptCount val="7"/>
                <c:pt idx="0">
                  <c:v>H2</c:v>
                </c:pt>
                <c:pt idx="1">
                  <c:v>H7</c:v>
                </c:pt>
                <c:pt idx="2">
                  <c:v>H12</c:v>
                </c:pt>
                <c:pt idx="3">
                  <c:v>H17</c:v>
                </c:pt>
                <c:pt idx="4">
                  <c:v>H22</c:v>
                </c:pt>
                <c:pt idx="5">
                  <c:v>H27</c:v>
                </c:pt>
                <c:pt idx="6">
                  <c:v>R2</c:v>
                </c:pt>
              </c:strCache>
            </c:strRef>
          </c:cat>
          <c:val>
            <c:numRef>
              <c:f>Sheet1!$B$12:$H$12</c:f>
              <c:numCache>
                <c:formatCode>#,##0_);[Red]\(#,##0\)</c:formatCode>
                <c:ptCount val="7"/>
                <c:pt idx="0">
                  <c:v>3670840</c:v>
                </c:pt>
                <c:pt idx="1">
                  <c:v>3737689</c:v>
                </c:pt>
                <c:pt idx="2">
                  <c:v>3767393</c:v>
                </c:pt>
                <c:pt idx="3">
                  <c:v>3792377</c:v>
                </c:pt>
                <c:pt idx="4">
                  <c:v>3765007</c:v>
                </c:pt>
                <c:pt idx="5">
                  <c:v>3700305</c:v>
                </c:pt>
                <c:pt idx="6">
                  <c:v>3633202</c:v>
                </c:pt>
              </c:numCache>
            </c:numRef>
          </c:val>
          <c:smooth val="0"/>
          <c:extLst>
            <c:ext xmlns:c16="http://schemas.microsoft.com/office/drawing/2014/chart" uri="{C3380CC4-5D6E-409C-BE32-E72D297353CC}">
              <c16:uniqueId val="{0000000A-21F5-4EE5-A9AD-ED6C3F16D632}"/>
            </c:ext>
          </c:extLst>
        </c:ser>
        <c:dLbls>
          <c:showLegendKey val="0"/>
          <c:showVal val="0"/>
          <c:showCatName val="0"/>
          <c:showSerName val="0"/>
          <c:showPercent val="0"/>
          <c:showBubbleSize val="0"/>
        </c:dLbls>
        <c:marker val="1"/>
        <c:smooth val="0"/>
        <c:axId val="1292619600"/>
        <c:axId val="1292626256"/>
      </c:lineChart>
      <c:catAx>
        <c:axId val="1292619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292626256"/>
        <c:crosses val="autoZero"/>
        <c:auto val="1"/>
        <c:lblAlgn val="ctr"/>
        <c:lblOffset val="100"/>
        <c:noMultiLvlLbl val="0"/>
      </c:catAx>
      <c:valAx>
        <c:axId val="1292626256"/>
        <c:scaling>
          <c:orientation val="minMax"/>
          <c:min val="2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292619600"/>
        <c:crosses val="autoZero"/>
        <c:crossBetween val="between"/>
      </c:valAx>
      <c:valAx>
        <c:axId val="1292614192"/>
        <c:scaling>
          <c:orientation val="minMax"/>
          <c:max val="130000000"/>
          <c:min val="80000000"/>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290163856"/>
        <c:crosses val="max"/>
        <c:crossBetween val="between"/>
      </c:valAx>
      <c:catAx>
        <c:axId val="1290163856"/>
        <c:scaling>
          <c:orientation val="minMax"/>
        </c:scaling>
        <c:delete val="1"/>
        <c:axPos val="b"/>
        <c:numFmt formatCode="General" sourceLinked="1"/>
        <c:majorTickMark val="out"/>
        <c:minorTickMark val="none"/>
        <c:tickLblPos val="nextTo"/>
        <c:crossAx val="1292614192"/>
        <c:crosses val="autoZero"/>
        <c:auto val="1"/>
        <c:lblAlgn val="ctr"/>
        <c:lblOffset val="100"/>
        <c:noMultiLvlLbl val="0"/>
      </c:catAx>
      <c:spPr>
        <a:noFill/>
        <a:ln>
          <a:noFill/>
        </a:ln>
        <a:effectLst/>
      </c:spPr>
    </c:plotArea>
    <c:legend>
      <c:legendPos val="b"/>
      <c:layout>
        <c:manualLayout>
          <c:xMode val="edge"/>
          <c:yMode val="edge"/>
          <c:x val="0.87765401222954276"/>
          <c:y val="7.7754918431906198E-2"/>
          <c:w val="0.1198650465026211"/>
          <c:h val="0.8771201646609970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Sheet1!$B$2:$B$6</c:f>
              <c:numCache>
                <c:formatCode>0.0%</c:formatCode>
                <c:ptCount val="5"/>
                <c:pt idx="0">
                  <c:v>0.12049554551976684</c:v>
                </c:pt>
                <c:pt idx="1">
                  <c:v>9.6516395413323422E-2</c:v>
                </c:pt>
                <c:pt idx="2">
                  <c:v>0.10493183664073988</c:v>
                </c:pt>
                <c:pt idx="3">
                  <c:v>8.8290912061827542E-2</c:v>
                </c:pt>
                <c:pt idx="4">
                  <c:v>9.8090261819450353E-2</c:v>
                </c:pt>
              </c:numCache>
            </c:numRef>
          </c:val>
          <c:extLst>
            <c:ext xmlns:c16="http://schemas.microsoft.com/office/drawing/2014/chart" uri="{C3380CC4-5D6E-409C-BE32-E72D297353CC}">
              <c16:uniqueId val="{00000000-08BA-4E73-B538-ED0E91D2EB21}"/>
            </c:ext>
          </c:extLst>
        </c:ser>
        <c:ser>
          <c:idx val="1"/>
          <c:order val="1"/>
          <c:tx>
            <c:strRef>
              <c:f>Sheet1!$C$1</c:f>
              <c:strCache>
                <c:ptCount val="1"/>
                <c:pt idx="0">
                  <c:v>H7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Sheet1!$C$2:$C$6</c:f>
              <c:numCache>
                <c:formatCode>0.0%</c:formatCode>
                <c:ptCount val="5"/>
                <c:pt idx="0">
                  <c:v>0.14542316019672366</c:v>
                </c:pt>
                <c:pt idx="1">
                  <c:v>0.11911368393005647</c:v>
                </c:pt>
                <c:pt idx="2">
                  <c:v>0.13001073163232502</c:v>
                </c:pt>
                <c:pt idx="3">
                  <c:v>0.11017196424889945</c:v>
                </c:pt>
                <c:pt idx="4">
                  <c:v>0.119246641399023</c:v>
                </c:pt>
              </c:numCache>
            </c:numRef>
          </c:val>
          <c:extLst>
            <c:ext xmlns:c16="http://schemas.microsoft.com/office/drawing/2014/chart" uri="{C3380CC4-5D6E-409C-BE32-E72D297353CC}">
              <c16:uniqueId val="{00000001-08BA-4E73-B538-ED0E91D2EB21}"/>
            </c:ext>
          </c:extLst>
        </c:ser>
        <c:ser>
          <c:idx val="2"/>
          <c:order val="2"/>
          <c:tx>
            <c:strRef>
              <c:f>Sheet1!$D$1</c:f>
              <c:strCache>
                <c:ptCount val="1"/>
                <c:pt idx="0">
                  <c:v>H12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Sheet1!$D$2:$D$6</c:f>
              <c:numCache>
                <c:formatCode>0.0%</c:formatCode>
                <c:ptCount val="5"/>
                <c:pt idx="0">
                  <c:v>0.17337014653509136</c:v>
                </c:pt>
                <c:pt idx="1">
                  <c:v>0.14936977865393855</c:v>
                </c:pt>
                <c:pt idx="2">
                  <c:v>0.15835875379358977</c:v>
                </c:pt>
                <c:pt idx="3">
                  <c:v>0.13775401432324763</c:v>
                </c:pt>
                <c:pt idx="4">
                  <c:v>0.14481833799497396</c:v>
                </c:pt>
              </c:numCache>
            </c:numRef>
          </c:val>
          <c:extLst>
            <c:ext xmlns:c16="http://schemas.microsoft.com/office/drawing/2014/chart" uri="{C3380CC4-5D6E-409C-BE32-E72D297353CC}">
              <c16:uniqueId val="{00000002-08BA-4E73-B538-ED0E91D2EB21}"/>
            </c:ext>
          </c:extLst>
        </c:ser>
        <c:ser>
          <c:idx val="3"/>
          <c:order val="3"/>
          <c:tx>
            <c:strRef>
              <c:f>Sheet1!$E$1</c:f>
              <c:strCache>
                <c:ptCount val="1"/>
                <c:pt idx="0">
                  <c:v>H17</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Sheet1!$E$2:$E$6</c:f>
              <c:numCache>
                <c:formatCode>0.0%</c:formatCode>
                <c:ptCount val="5"/>
                <c:pt idx="0">
                  <c:v>0.20092672817575893</c:v>
                </c:pt>
                <c:pt idx="1">
                  <c:v>0.18534504170614458</c:v>
                </c:pt>
                <c:pt idx="2">
                  <c:v>0.18252364052894737</c:v>
                </c:pt>
                <c:pt idx="3">
                  <c:v>0.16837236738672165</c:v>
                </c:pt>
                <c:pt idx="4">
                  <c:v>0.17210378259402451</c:v>
                </c:pt>
              </c:numCache>
            </c:numRef>
          </c:val>
          <c:extLst>
            <c:ext xmlns:c16="http://schemas.microsoft.com/office/drawing/2014/chart" uri="{C3380CC4-5D6E-409C-BE32-E72D297353CC}">
              <c16:uniqueId val="{00000003-08BA-4E73-B538-ED0E91D2EB21}"/>
            </c:ext>
          </c:extLst>
        </c:ser>
        <c:ser>
          <c:idx val="4"/>
          <c:order val="4"/>
          <c:tx>
            <c:strRef>
              <c:f>Sheet1!$F$1</c:f>
              <c:strCache>
                <c:ptCount val="1"/>
                <c:pt idx="0">
                  <c:v>H22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Sheet1!$F$2:$F$6</c:f>
              <c:numCache>
                <c:formatCode>0.0%</c:formatCode>
                <c:ptCount val="5"/>
                <c:pt idx="0">
                  <c:v>0.2283795857343669</c:v>
                </c:pt>
                <c:pt idx="1">
                  <c:v>0.22139805498889201</c:v>
                </c:pt>
                <c:pt idx="2">
                  <c:v>0.20078676911114712</c:v>
                </c:pt>
                <c:pt idx="3">
                  <c:v>0.20108713971670578</c:v>
                </c:pt>
                <c:pt idx="4">
                  <c:v>0.20134146227916616</c:v>
                </c:pt>
              </c:numCache>
            </c:numRef>
          </c:val>
          <c:extLst>
            <c:ext xmlns:c16="http://schemas.microsoft.com/office/drawing/2014/chart" uri="{C3380CC4-5D6E-409C-BE32-E72D297353CC}">
              <c16:uniqueId val="{00000004-08BA-4E73-B538-ED0E91D2EB21}"/>
            </c:ext>
          </c:extLst>
        </c:ser>
        <c:ser>
          <c:idx val="5"/>
          <c:order val="5"/>
          <c:tx>
            <c:strRef>
              <c:f>Sheet1!$G$1</c:f>
              <c:strCache>
                <c:ptCount val="1"/>
                <c:pt idx="0">
                  <c:v>H27</c:v>
                </c:pt>
              </c:strCache>
            </c:strRef>
          </c:tx>
          <c:spPr>
            <a:solidFill>
              <a:schemeClr val="accent6"/>
            </a:solidFill>
            <a:ln>
              <a:noFill/>
            </a:ln>
            <a:effectLst/>
          </c:spPr>
          <c:invertIfNegative val="0"/>
          <c:dLbls>
            <c:dLbl>
              <c:idx val="1"/>
              <c:layout>
                <c:manualLayout>
                  <c:x val="-1.8111859988191637E-2"/>
                  <c:y val="1.4533669476890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2FF-4C35-B883-E4EE3711AB1F}"/>
                </c:ext>
              </c:extLst>
            </c:dLbl>
            <c:dLbl>
              <c:idx val="3"/>
              <c:layout>
                <c:manualLayout>
                  <c:x val="-1.3583894991143729E-2"/>
                  <c:y val="-2.220396075431171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E3C-4335-BBE5-0EF8722ED2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Sheet1!$G$2:$G$6</c:f>
              <c:numCache>
                <c:formatCode>0.0%</c:formatCode>
                <c:ptCount val="5"/>
                <c:pt idx="0">
                  <c:v>0.26586469802508356</c:v>
                </c:pt>
                <c:pt idx="1">
                  <c:v>0.25774444143647091</c:v>
                </c:pt>
                <c:pt idx="2">
                  <c:v>0.22237926268737046</c:v>
                </c:pt>
                <c:pt idx="3">
                  <c:v>0.23647889475307066</c:v>
                </c:pt>
                <c:pt idx="4">
                  <c:v>0.23529772576387842</c:v>
                </c:pt>
              </c:numCache>
            </c:numRef>
          </c:val>
          <c:extLst>
            <c:ext xmlns:c16="http://schemas.microsoft.com/office/drawing/2014/chart" uri="{C3380CC4-5D6E-409C-BE32-E72D297353CC}">
              <c16:uniqueId val="{00000005-08BA-4E73-B538-ED0E91D2EB21}"/>
            </c:ext>
          </c:extLst>
        </c:ser>
        <c:ser>
          <c:idx val="6"/>
          <c:order val="6"/>
          <c:tx>
            <c:strRef>
              <c:f>Sheet1!$H$1</c:f>
              <c:strCache>
                <c:ptCount val="1"/>
                <c:pt idx="0">
                  <c:v>R2</c:v>
                </c:pt>
              </c:strCache>
            </c:strRef>
          </c:tx>
          <c:spPr>
            <a:solidFill>
              <a:schemeClr val="accent1">
                <a:lumMod val="60000"/>
              </a:schemeClr>
            </a:solidFill>
            <a:ln>
              <a:noFill/>
            </a:ln>
            <a:effectLst/>
          </c:spPr>
          <c:invertIfNegative val="0"/>
          <c:dLbls>
            <c:dLbl>
              <c:idx val="2"/>
              <c:layout>
                <c:manualLayout>
                  <c:x val="-5.5341155102617145E-17"/>
                  <c:y val="-4.84455649229696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2FF-4C35-B883-E4EE3711AB1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全国</c:v>
                </c:pt>
                <c:pt idx="1">
                  <c:v>大阪府</c:v>
                </c:pt>
                <c:pt idx="2">
                  <c:v>東京都</c:v>
                </c:pt>
                <c:pt idx="3">
                  <c:v>神奈川県</c:v>
                </c:pt>
                <c:pt idx="4">
                  <c:v>愛知県</c:v>
                </c:pt>
              </c:strCache>
            </c:strRef>
          </c:cat>
          <c:val>
            <c:numRef>
              <c:f>Sheet1!$H$2:$H$6</c:f>
              <c:numCache>
                <c:formatCode>0.0%</c:formatCode>
                <c:ptCount val="5"/>
                <c:pt idx="0">
                  <c:v>0.28559449943830606</c:v>
                </c:pt>
                <c:pt idx="1">
                  <c:v>0.26723321774876563</c:v>
                </c:pt>
                <c:pt idx="2">
                  <c:v>0.22123518091425479</c:v>
                </c:pt>
                <c:pt idx="3">
                  <c:v>0.24991813116702358</c:v>
                </c:pt>
                <c:pt idx="4">
                  <c:v>0.24721564644745747</c:v>
                </c:pt>
              </c:numCache>
            </c:numRef>
          </c:val>
          <c:extLst>
            <c:ext xmlns:c16="http://schemas.microsoft.com/office/drawing/2014/chart" uri="{C3380CC4-5D6E-409C-BE32-E72D297353CC}">
              <c16:uniqueId val="{00000006-08BA-4E73-B538-ED0E91D2EB21}"/>
            </c:ext>
          </c:extLst>
        </c:ser>
        <c:dLbls>
          <c:showLegendKey val="0"/>
          <c:showVal val="0"/>
          <c:showCatName val="0"/>
          <c:showSerName val="0"/>
          <c:showPercent val="0"/>
          <c:showBubbleSize val="0"/>
        </c:dLbls>
        <c:gapWidth val="150"/>
        <c:axId val="679637488"/>
        <c:axId val="679638320"/>
      </c:barChart>
      <c:catAx>
        <c:axId val="67963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79638320"/>
        <c:crosses val="autoZero"/>
        <c:auto val="1"/>
        <c:lblAlgn val="ctr"/>
        <c:lblOffset val="100"/>
        <c:noMultiLvlLbl val="0"/>
      </c:catAx>
      <c:valAx>
        <c:axId val="679638320"/>
        <c:scaling>
          <c:orientation val="minMax"/>
          <c:max val="0.35000000000000003"/>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79637488"/>
        <c:crosses val="autoZero"/>
        <c:crossBetween val="between"/>
      </c:valAx>
      <c:spPr>
        <a:noFill/>
        <a:ln>
          <a:noFill/>
        </a:ln>
        <a:effectLst/>
      </c:spPr>
    </c:plotArea>
    <c:legend>
      <c:legendPos val="b"/>
      <c:layout>
        <c:manualLayout>
          <c:xMode val="edge"/>
          <c:yMode val="edge"/>
          <c:x val="0.37363234065128537"/>
          <c:y val="1.3165272913505091E-2"/>
          <c:w val="0.62604250154735186"/>
          <c:h val="4.956934944472608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0855564696204"/>
          <c:y val="4.9608636068843991E-2"/>
          <c:w val="0.79707862263485718"/>
          <c:h val="0.7988420821062705"/>
        </c:manualLayout>
      </c:layout>
      <c:barChart>
        <c:barDir val="col"/>
        <c:grouping val="stacked"/>
        <c:varyColors val="0"/>
        <c:ser>
          <c:idx val="0"/>
          <c:order val="0"/>
          <c:tx>
            <c:strRef>
              <c:f>Sheet1!$B$1</c:f>
              <c:strCache>
                <c:ptCount val="1"/>
                <c:pt idx="0">
                  <c:v>要介護１～2</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H22.4月</c:v>
                </c:pt>
                <c:pt idx="1">
                  <c:v>R2.4月</c:v>
                </c:pt>
              </c:strCache>
            </c:strRef>
          </c:cat>
          <c:val>
            <c:numRef>
              <c:f>Sheet1!$B$2:$B$3</c:f>
              <c:numCache>
                <c:formatCode>#,##0_);[Red]\(#,##0\)</c:formatCode>
                <c:ptCount val="2"/>
                <c:pt idx="0">
                  <c:v>119712</c:v>
                </c:pt>
                <c:pt idx="1">
                  <c:v>176754</c:v>
                </c:pt>
              </c:numCache>
            </c:numRef>
          </c:val>
          <c:extLst>
            <c:ext xmlns:c16="http://schemas.microsoft.com/office/drawing/2014/chart" uri="{C3380CC4-5D6E-409C-BE32-E72D297353CC}">
              <c16:uniqueId val="{00000000-1085-423F-A8E4-4DB3BD237929}"/>
            </c:ext>
          </c:extLst>
        </c:ser>
        <c:ser>
          <c:idx val="1"/>
          <c:order val="1"/>
          <c:tx>
            <c:strRef>
              <c:f>Sheet1!$C$1</c:f>
              <c:strCache>
                <c:ptCount val="1"/>
                <c:pt idx="0">
                  <c:v>要介護3～5</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H22.4月</c:v>
                </c:pt>
                <c:pt idx="1">
                  <c:v>R2.4月</c:v>
                </c:pt>
              </c:strCache>
            </c:strRef>
          </c:cat>
          <c:val>
            <c:numRef>
              <c:f>Sheet1!$C$2:$C$3</c:f>
              <c:numCache>
                <c:formatCode>#,##0_);[Red]\(#,##0\)</c:formatCode>
                <c:ptCount val="2"/>
                <c:pt idx="0">
                  <c:v>127479</c:v>
                </c:pt>
                <c:pt idx="1">
                  <c:v>171832</c:v>
                </c:pt>
              </c:numCache>
            </c:numRef>
          </c:val>
          <c:extLst>
            <c:ext xmlns:c16="http://schemas.microsoft.com/office/drawing/2014/chart" uri="{C3380CC4-5D6E-409C-BE32-E72D297353CC}">
              <c16:uniqueId val="{00000000-8BA8-46DA-9223-F74DC8765E79}"/>
            </c:ext>
          </c:extLst>
        </c:ser>
        <c:dLbls>
          <c:showLegendKey val="0"/>
          <c:showVal val="0"/>
          <c:showCatName val="0"/>
          <c:showSerName val="0"/>
          <c:showPercent val="0"/>
          <c:showBubbleSize val="0"/>
        </c:dLbls>
        <c:gapWidth val="150"/>
        <c:overlap val="100"/>
        <c:axId val="109067039"/>
        <c:axId val="109057887"/>
      </c:barChart>
      <c:catAx>
        <c:axId val="10906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57887"/>
        <c:crosses val="autoZero"/>
        <c:auto val="1"/>
        <c:lblAlgn val="ctr"/>
        <c:lblOffset val="100"/>
        <c:noMultiLvlLbl val="0"/>
      </c:catAx>
      <c:valAx>
        <c:axId val="109057887"/>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67039"/>
        <c:crosses val="autoZero"/>
        <c:crossBetween val="between"/>
      </c:valAx>
      <c:spPr>
        <a:noFill/>
        <a:ln>
          <a:noFill/>
        </a:ln>
        <a:effectLst/>
      </c:spPr>
    </c:plotArea>
    <c:legend>
      <c:legendPos val="t"/>
      <c:layout>
        <c:manualLayout>
          <c:xMode val="edge"/>
          <c:yMode val="edge"/>
          <c:x val="0.14397080128739603"/>
          <c:y val="3.4936816286333341E-2"/>
          <c:w val="0.55903794232550608"/>
          <c:h val="8.93681009673990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0855564696204"/>
          <c:y val="4.9608636068843991E-2"/>
          <c:w val="0.79707862263485718"/>
          <c:h val="0.7988420821062705"/>
        </c:manualLayout>
      </c:layout>
      <c:barChart>
        <c:barDir val="col"/>
        <c:grouping val="stacked"/>
        <c:varyColors val="0"/>
        <c:ser>
          <c:idx val="0"/>
          <c:order val="0"/>
          <c:tx>
            <c:strRef>
              <c:f>Sheet1!$B$1</c:f>
              <c:strCache>
                <c:ptCount val="1"/>
                <c:pt idx="0">
                  <c:v>65～74歳</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c:v>
                </c:pt>
                <c:pt idx="1">
                  <c:v>R2</c:v>
                </c:pt>
              </c:strCache>
            </c:strRef>
          </c:cat>
          <c:val>
            <c:numRef>
              <c:f>Sheet1!$B$2:$B$3</c:f>
              <c:numCache>
                <c:formatCode>#,##0_);[Red]\(#,##0\)</c:formatCode>
                <c:ptCount val="2"/>
                <c:pt idx="0">
                  <c:v>220386</c:v>
                </c:pt>
                <c:pt idx="1">
                  <c:v>241416</c:v>
                </c:pt>
              </c:numCache>
            </c:numRef>
          </c:val>
          <c:extLst>
            <c:ext xmlns:c16="http://schemas.microsoft.com/office/drawing/2014/chart" uri="{C3380CC4-5D6E-409C-BE32-E72D297353CC}">
              <c16:uniqueId val="{00000000-1085-423F-A8E4-4DB3BD237929}"/>
            </c:ext>
          </c:extLst>
        </c:ser>
        <c:ser>
          <c:idx val="1"/>
          <c:order val="1"/>
          <c:tx>
            <c:strRef>
              <c:f>Sheet1!$C$1</c:f>
              <c:strCache>
                <c:ptCount val="1"/>
                <c:pt idx="0">
                  <c:v>75歳以上</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c:v>
                </c:pt>
                <c:pt idx="1">
                  <c:v>R2</c:v>
                </c:pt>
              </c:strCache>
            </c:strRef>
          </c:cat>
          <c:val>
            <c:numRef>
              <c:f>Sheet1!$C$2:$C$3</c:f>
              <c:numCache>
                <c:formatCode>#,##0_);[Red]\(#,##0\)</c:formatCode>
                <c:ptCount val="2"/>
                <c:pt idx="0">
                  <c:v>212430</c:v>
                </c:pt>
                <c:pt idx="1">
                  <c:v>325983</c:v>
                </c:pt>
              </c:numCache>
            </c:numRef>
          </c:val>
          <c:extLst>
            <c:ext xmlns:c16="http://schemas.microsoft.com/office/drawing/2014/chart" uri="{C3380CC4-5D6E-409C-BE32-E72D297353CC}">
              <c16:uniqueId val="{00000000-EC92-46D4-9F44-410D8ED65D6B}"/>
            </c:ext>
          </c:extLst>
        </c:ser>
        <c:dLbls>
          <c:showLegendKey val="0"/>
          <c:showVal val="0"/>
          <c:showCatName val="0"/>
          <c:showSerName val="0"/>
          <c:showPercent val="0"/>
          <c:showBubbleSize val="0"/>
        </c:dLbls>
        <c:gapWidth val="150"/>
        <c:overlap val="100"/>
        <c:axId val="109067039"/>
        <c:axId val="109057887"/>
      </c:barChart>
      <c:catAx>
        <c:axId val="10906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57887"/>
        <c:crosses val="autoZero"/>
        <c:auto val="1"/>
        <c:lblAlgn val="ctr"/>
        <c:lblOffset val="100"/>
        <c:noMultiLvlLbl val="0"/>
      </c:catAx>
      <c:valAx>
        <c:axId val="109057887"/>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67039"/>
        <c:crosses val="autoZero"/>
        <c:crossBetween val="between"/>
      </c:valAx>
      <c:spPr>
        <a:noFill/>
        <a:ln>
          <a:noFill/>
        </a:ln>
        <a:effectLst/>
      </c:spPr>
    </c:plotArea>
    <c:legend>
      <c:legendPos val="t"/>
      <c:layout>
        <c:manualLayout>
          <c:xMode val="edge"/>
          <c:yMode val="edge"/>
          <c:x val="0.19235900189215216"/>
          <c:y val="3.9303918322125014E-2"/>
          <c:w val="0.45001990470801767"/>
          <c:h val="8.93681009673990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木造</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c:v>
                </c:pt>
                <c:pt idx="1">
                  <c:v>R2</c:v>
                </c:pt>
              </c:strCache>
            </c:strRef>
          </c:cat>
          <c:val>
            <c:numRef>
              <c:f>Sheet1!$B$2:$B$3</c:f>
              <c:numCache>
                <c:formatCode>#,##0_);[Red]\(#,##0\)</c:formatCode>
                <c:ptCount val="2"/>
                <c:pt idx="0">
                  <c:v>1965236</c:v>
                </c:pt>
                <c:pt idx="1">
                  <c:v>1938518</c:v>
                </c:pt>
              </c:numCache>
            </c:numRef>
          </c:val>
          <c:extLst>
            <c:ext xmlns:c16="http://schemas.microsoft.com/office/drawing/2014/chart" uri="{C3380CC4-5D6E-409C-BE32-E72D297353CC}">
              <c16:uniqueId val="{00000000-B37B-4639-855B-7E54CA68A89F}"/>
            </c:ext>
          </c:extLst>
        </c:ser>
        <c:ser>
          <c:idx val="1"/>
          <c:order val="1"/>
          <c:tx>
            <c:strRef>
              <c:f>Sheet1!$C$1</c:f>
              <c:strCache>
                <c:ptCount val="1"/>
                <c:pt idx="0">
                  <c:v>非木造</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c:v>
                </c:pt>
                <c:pt idx="1">
                  <c:v>R2</c:v>
                </c:pt>
              </c:strCache>
            </c:strRef>
          </c:cat>
          <c:val>
            <c:numRef>
              <c:f>Sheet1!$C$2:$C$3</c:f>
              <c:numCache>
                <c:formatCode>#,##0_);[Red]\(#,##0\)</c:formatCode>
                <c:ptCount val="2"/>
                <c:pt idx="0">
                  <c:v>886938</c:v>
                </c:pt>
                <c:pt idx="1">
                  <c:v>878021</c:v>
                </c:pt>
              </c:numCache>
            </c:numRef>
          </c:val>
          <c:extLst>
            <c:ext xmlns:c16="http://schemas.microsoft.com/office/drawing/2014/chart" uri="{C3380CC4-5D6E-409C-BE32-E72D297353CC}">
              <c16:uniqueId val="{00000001-B37B-4639-855B-7E54CA68A89F}"/>
            </c:ext>
          </c:extLst>
        </c:ser>
        <c:dLbls>
          <c:showLegendKey val="0"/>
          <c:showVal val="0"/>
          <c:showCatName val="0"/>
          <c:showSerName val="0"/>
          <c:showPercent val="0"/>
          <c:showBubbleSize val="0"/>
        </c:dLbls>
        <c:gapWidth val="150"/>
        <c:overlap val="100"/>
        <c:axId val="109067039"/>
        <c:axId val="109057887"/>
      </c:barChart>
      <c:catAx>
        <c:axId val="10906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57887"/>
        <c:crosses val="autoZero"/>
        <c:auto val="1"/>
        <c:lblAlgn val="ctr"/>
        <c:lblOffset val="100"/>
        <c:noMultiLvlLbl val="0"/>
      </c:catAx>
      <c:valAx>
        <c:axId val="109057887"/>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67039"/>
        <c:crosses val="autoZero"/>
        <c:crossBetween val="between"/>
      </c:valAx>
      <c:spPr>
        <a:noFill/>
        <a:ln>
          <a:noFill/>
        </a:ln>
        <a:effectLst/>
      </c:spPr>
    </c:plotArea>
    <c:legend>
      <c:legendPos val="b"/>
      <c:layout>
        <c:manualLayout>
          <c:xMode val="edge"/>
          <c:yMode val="edge"/>
          <c:x val="0.49794358914090964"/>
          <c:y val="0.50627798092590892"/>
          <c:w val="0.17127676577741216"/>
          <c:h val="0.2558593483394531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17546127629568"/>
          <c:y val="6.4702202352438495E-2"/>
          <c:w val="0.76198871782818189"/>
          <c:h val="0.81736228352964679"/>
        </c:manualLayout>
      </c:layout>
      <c:barChart>
        <c:barDir val="col"/>
        <c:grouping val="stacked"/>
        <c:varyColors val="0"/>
        <c:ser>
          <c:idx val="0"/>
          <c:order val="0"/>
          <c:tx>
            <c:strRef>
              <c:f>Sheet1!$B$1</c:f>
              <c:strCache>
                <c:ptCount val="1"/>
                <c:pt idx="0">
                  <c:v>木造</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H20</c:v>
                </c:pt>
                <c:pt idx="1">
                  <c:v>H30</c:v>
                </c:pt>
              </c:strCache>
            </c:strRef>
          </c:cat>
          <c:val>
            <c:numRef>
              <c:f>Sheet1!$B$2:$B$3</c:f>
              <c:numCache>
                <c:formatCode>#,##0_);[Red]\(#,##0\)</c:formatCode>
                <c:ptCount val="2"/>
                <c:pt idx="0">
                  <c:v>1564000</c:v>
                </c:pt>
                <c:pt idx="1">
                  <c:v>1629000</c:v>
                </c:pt>
              </c:numCache>
            </c:numRef>
          </c:val>
          <c:extLst>
            <c:ext xmlns:c16="http://schemas.microsoft.com/office/drawing/2014/chart" uri="{C3380CC4-5D6E-409C-BE32-E72D297353CC}">
              <c16:uniqueId val="{00000000-B37B-4639-855B-7E54CA68A89F}"/>
            </c:ext>
          </c:extLst>
        </c:ser>
        <c:ser>
          <c:idx val="1"/>
          <c:order val="1"/>
          <c:tx>
            <c:strRef>
              <c:f>Sheet1!$C$1</c:f>
              <c:strCache>
                <c:ptCount val="1"/>
                <c:pt idx="0">
                  <c:v>非木造</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H20</c:v>
                </c:pt>
                <c:pt idx="1">
                  <c:v>H30</c:v>
                </c:pt>
              </c:strCache>
            </c:strRef>
          </c:cat>
          <c:val>
            <c:numRef>
              <c:f>Sheet1!$C$2:$C$3</c:f>
              <c:numCache>
                <c:formatCode>#,##0_);[Red]\(#,##0\)</c:formatCode>
                <c:ptCount val="2"/>
                <c:pt idx="0">
                  <c:v>2121100</c:v>
                </c:pt>
                <c:pt idx="1">
                  <c:v>2320600</c:v>
                </c:pt>
              </c:numCache>
            </c:numRef>
          </c:val>
          <c:extLst>
            <c:ext xmlns:c16="http://schemas.microsoft.com/office/drawing/2014/chart" uri="{C3380CC4-5D6E-409C-BE32-E72D297353CC}">
              <c16:uniqueId val="{00000001-B37B-4639-855B-7E54CA68A89F}"/>
            </c:ext>
          </c:extLst>
        </c:ser>
        <c:dLbls>
          <c:showLegendKey val="0"/>
          <c:showVal val="0"/>
          <c:showCatName val="0"/>
          <c:showSerName val="0"/>
          <c:showPercent val="0"/>
          <c:showBubbleSize val="0"/>
        </c:dLbls>
        <c:gapWidth val="150"/>
        <c:overlap val="100"/>
        <c:axId val="109067039"/>
        <c:axId val="109057887"/>
      </c:barChart>
      <c:catAx>
        <c:axId val="10906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57887"/>
        <c:crosses val="autoZero"/>
        <c:auto val="1"/>
        <c:lblAlgn val="ctr"/>
        <c:lblOffset val="100"/>
        <c:noMultiLvlLbl val="0"/>
      </c:catAx>
      <c:valAx>
        <c:axId val="109057887"/>
        <c:scaling>
          <c:orientation val="minMax"/>
          <c:max val="4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67039"/>
        <c:crosses val="autoZero"/>
        <c:crossBetween val="between"/>
      </c:valAx>
      <c:spPr>
        <a:noFill/>
        <a:ln>
          <a:noFill/>
        </a:ln>
        <a:effectLst/>
      </c:spPr>
    </c:plotArea>
    <c:legend>
      <c:legendPos val="b"/>
      <c:layout>
        <c:manualLayout>
          <c:xMode val="edge"/>
          <c:yMode val="edge"/>
          <c:x val="0.83803217895650817"/>
          <c:y val="6.6861371409786277E-2"/>
          <c:w val="0.16196782104349186"/>
          <c:h val="0.333705270732473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26093306821165"/>
          <c:y val="6.559084815563776E-2"/>
          <c:w val="0.78199089113302311"/>
          <c:h val="0.8080424484944333"/>
        </c:manualLayout>
      </c:layout>
      <c:barChart>
        <c:barDir val="col"/>
        <c:grouping val="clustered"/>
        <c:varyColors val="0"/>
        <c:ser>
          <c:idx val="0"/>
          <c:order val="0"/>
          <c:tx>
            <c:strRef>
              <c:f>Sheet1!$B$1</c:f>
              <c:strCache>
                <c:ptCount val="1"/>
                <c:pt idx="0">
                  <c:v>世帯数</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H22</c:v>
                </c:pt>
                <c:pt idx="1">
                  <c:v>R2</c:v>
                </c:pt>
              </c:strCache>
            </c:strRef>
          </c:cat>
          <c:val>
            <c:numRef>
              <c:f>Sheet1!$B$2:$B$3</c:f>
              <c:numCache>
                <c:formatCode>#,##0</c:formatCode>
                <c:ptCount val="2"/>
                <c:pt idx="0" formatCode="#,##0_);[Red]\(#,##0\)">
                  <c:v>3832386</c:v>
                </c:pt>
                <c:pt idx="1">
                  <c:v>4135879</c:v>
                </c:pt>
              </c:numCache>
            </c:numRef>
          </c:val>
          <c:extLst>
            <c:ext xmlns:c16="http://schemas.microsoft.com/office/drawing/2014/chart" uri="{C3380CC4-5D6E-409C-BE32-E72D297353CC}">
              <c16:uniqueId val="{00000000-68C3-4AAC-BDA7-25AF57BBE0F2}"/>
            </c:ext>
          </c:extLst>
        </c:ser>
        <c:dLbls>
          <c:showLegendKey val="0"/>
          <c:showVal val="0"/>
          <c:showCatName val="0"/>
          <c:showSerName val="0"/>
          <c:showPercent val="0"/>
          <c:showBubbleSize val="0"/>
        </c:dLbls>
        <c:gapWidth val="219"/>
        <c:overlap val="-27"/>
        <c:axId val="447081552"/>
        <c:axId val="447085296"/>
      </c:barChart>
      <c:catAx>
        <c:axId val="44708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47085296"/>
        <c:crosses val="autoZero"/>
        <c:auto val="1"/>
        <c:lblAlgn val="ctr"/>
        <c:lblOffset val="100"/>
        <c:noMultiLvlLbl val="0"/>
      </c:catAx>
      <c:valAx>
        <c:axId val="447085296"/>
        <c:scaling>
          <c:orientation val="minMax"/>
          <c:min val="3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47081552"/>
        <c:crosses val="autoZero"/>
        <c:crossBetween val="between"/>
      </c:valAx>
      <c:spPr>
        <a:noFill/>
        <a:ln>
          <a:noFill/>
        </a:ln>
        <a:effectLst/>
      </c:spPr>
    </c:plotArea>
    <c:legend>
      <c:legendPos val="b"/>
      <c:layout>
        <c:manualLayout>
          <c:xMode val="edge"/>
          <c:yMode val="edge"/>
          <c:x val="0.19493038140270177"/>
          <c:y val="6.4706084804651121E-2"/>
          <c:w val="0.18061675817970504"/>
          <c:h val="0.1090810800828353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5階建て以下</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H20</c:v>
                </c:pt>
                <c:pt idx="1">
                  <c:v>H30</c:v>
                </c:pt>
              </c:strCache>
            </c:strRef>
          </c:cat>
          <c:val>
            <c:numRef>
              <c:f>Sheet1!$B$2:$B$3</c:f>
              <c:numCache>
                <c:formatCode>#,##0_);[Red]\(#,##0\)</c:formatCode>
                <c:ptCount val="2"/>
                <c:pt idx="0">
                  <c:v>2653700</c:v>
                </c:pt>
                <c:pt idx="1">
                  <c:v>2697200</c:v>
                </c:pt>
              </c:numCache>
            </c:numRef>
          </c:val>
          <c:extLst>
            <c:ext xmlns:c16="http://schemas.microsoft.com/office/drawing/2014/chart" uri="{C3380CC4-5D6E-409C-BE32-E72D297353CC}">
              <c16:uniqueId val="{00000000-9CCA-4C63-8BA5-A5971DB51F23}"/>
            </c:ext>
          </c:extLst>
        </c:ser>
        <c:ser>
          <c:idx val="1"/>
          <c:order val="1"/>
          <c:tx>
            <c:strRef>
              <c:f>Sheet1!$C$1</c:f>
              <c:strCache>
                <c:ptCount val="1"/>
                <c:pt idx="0">
                  <c:v>6階建て以上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H20</c:v>
                </c:pt>
                <c:pt idx="1">
                  <c:v>H30</c:v>
                </c:pt>
              </c:strCache>
            </c:strRef>
          </c:cat>
          <c:val>
            <c:numRef>
              <c:f>Sheet1!$C$2:$C$3</c:f>
              <c:numCache>
                <c:formatCode>#,##0_);[Red]\(#,##0\)</c:formatCode>
                <c:ptCount val="2"/>
                <c:pt idx="0">
                  <c:v>1031400</c:v>
                </c:pt>
                <c:pt idx="1">
                  <c:v>1252400</c:v>
                </c:pt>
              </c:numCache>
            </c:numRef>
          </c:val>
          <c:extLst>
            <c:ext xmlns:c16="http://schemas.microsoft.com/office/drawing/2014/chart" uri="{C3380CC4-5D6E-409C-BE32-E72D297353CC}">
              <c16:uniqueId val="{00000001-9CCA-4C63-8BA5-A5971DB51F23}"/>
            </c:ext>
          </c:extLst>
        </c:ser>
        <c:dLbls>
          <c:showLegendKey val="0"/>
          <c:showVal val="0"/>
          <c:showCatName val="0"/>
          <c:showSerName val="0"/>
          <c:showPercent val="0"/>
          <c:showBubbleSize val="0"/>
        </c:dLbls>
        <c:gapWidth val="150"/>
        <c:overlap val="100"/>
        <c:axId val="109067039"/>
        <c:axId val="109057887"/>
      </c:barChart>
      <c:catAx>
        <c:axId val="109067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57887"/>
        <c:crosses val="autoZero"/>
        <c:auto val="1"/>
        <c:lblAlgn val="ctr"/>
        <c:lblOffset val="100"/>
        <c:noMultiLvlLbl val="0"/>
      </c:catAx>
      <c:valAx>
        <c:axId val="109057887"/>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90670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40279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71179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49144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94311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67342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71736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84408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423114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27698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05974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91286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88628-8876-4162-B4DE-71FBF67B7294}" type="datetimeFigureOut">
              <a:rPr kumimoji="1" lang="ja-JP" altLang="en-US" smtClean="0"/>
              <a:t>2023/6/26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678389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751526"/>
            <a:ext cx="6903076" cy="65682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Meiryo UI" panose="020B0604030504040204" pitchFamily="50" charset="-128"/>
                <a:ea typeface="Meiryo UI" panose="020B0604030504040204" pitchFamily="50" charset="-128"/>
              </a:rPr>
              <a:t>社会情勢の</a:t>
            </a:r>
            <a:r>
              <a:rPr kumimoji="1" lang="ja-JP" altLang="en-US" sz="2000" dirty="0" smtClean="0">
                <a:latin typeface="Meiryo UI" panose="020B0604030504040204" pitchFamily="50" charset="-128"/>
                <a:ea typeface="Meiryo UI" panose="020B0604030504040204" pitchFamily="50" charset="-128"/>
              </a:rPr>
              <a:t>変化について</a:t>
            </a:r>
            <a:endParaRPr kumimoji="1" lang="ja-JP" altLang="en-US" sz="2000" dirty="0">
              <a:latin typeface="Meiryo UI" panose="020B0604030504040204" pitchFamily="50" charset="-128"/>
              <a:ea typeface="Meiryo UI" panose="020B0604030504040204" pitchFamily="50" charset="-128"/>
            </a:endParaRPr>
          </a:p>
        </p:txBody>
      </p:sp>
      <p:sp>
        <p:nvSpPr>
          <p:cNvPr id="3" name="正方形/長方形 2"/>
          <p:cNvSpPr/>
          <p:nvPr/>
        </p:nvSpPr>
        <p:spPr>
          <a:xfrm>
            <a:off x="7765961" y="90153"/>
            <a:ext cx="1236372" cy="4378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smtClean="0">
                <a:latin typeface="Meiryo UI" panose="020B0604030504040204" pitchFamily="50" charset="-128"/>
                <a:ea typeface="Meiryo UI" panose="020B0604030504040204" pitchFamily="50" charset="-128"/>
              </a:rPr>
              <a:t>資料－３</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8410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43544" y="573609"/>
            <a:ext cx="9032218" cy="623662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6" y="460001"/>
            <a:ext cx="3238939"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大阪府内の</a:t>
            </a:r>
            <a:r>
              <a:rPr kumimoji="1" lang="en-US" altLang="ja-JP" sz="1400" dirty="0" smtClean="0">
                <a:latin typeface="Meiryo UI" panose="020B0604030504040204" pitchFamily="50" charset="-128"/>
                <a:ea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rPr>
              <a:t>階以上建築物戸数の変化</a:t>
            </a:r>
            <a:endParaRPr kumimoji="1" lang="ja-JP" altLang="en-US"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1123044" y="870347"/>
            <a:ext cx="298730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階層別建築物戸数の変化</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48" name="グラフ 47"/>
          <p:cNvGraphicFramePr/>
          <p:nvPr>
            <p:extLst>
              <p:ext uri="{D42A27DB-BD31-4B8C-83A1-F6EECF244321}">
                <p14:modId xmlns:p14="http://schemas.microsoft.com/office/powerpoint/2010/main" val="851685792"/>
              </p:ext>
            </p:extLst>
          </p:nvPr>
        </p:nvGraphicFramePr>
        <p:xfrm>
          <a:off x="154181" y="1460500"/>
          <a:ext cx="42545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9" name="正方形/長方形 48"/>
          <p:cNvSpPr/>
          <p:nvPr/>
        </p:nvSpPr>
        <p:spPr>
          <a:xfrm>
            <a:off x="1595320" y="1084943"/>
            <a:ext cx="204275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出典：住宅・土地統計調査より作成</a:t>
            </a:r>
            <a:endParaRPr kumimoji="1" lang="ja-JP" altLang="en-US" sz="900" dirty="0">
              <a:latin typeface="Meiryo UI" panose="020B0604030504040204" pitchFamily="50" charset="-128"/>
              <a:ea typeface="Meiryo UI" panose="020B0604030504040204" pitchFamily="50" charset="-128"/>
            </a:endParaRPr>
          </a:p>
        </p:txBody>
      </p:sp>
      <p:graphicFrame>
        <p:nvGraphicFramePr>
          <p:cNvPr id="50" name="グラフ 49"/>
          <p:cNvGraphicFramePr/>
          <p:nvPr>
            <p:extLst>
              <p:ext uri="{D42A27DB-BD31-4B8C-83A1-F6EECF244321}">
                <p14:modId xmlns:p14="http://schemas.microsoft.com/office/powerpoint/2010/main" val="3648182148"/>
              </p:ext>
            </p:extLst>
          </p:nvPr>
        </p:nvGraphicFramePr>
        <p:xfrm>
          <a:off x="4408681" y="1290710"/>
          <a:ext cx="4590702" cy="2552890"/>
        </p:xfrm>
        <a:graphic>
          <a:graphicData uri="http://schemas.openxmlformats.org/drawingml/2006/chart">
            <c:chart xmlns:c="http://schemas.openxmlformats.org/drawingml/2006/chart" xmlns:r="http://schemas.openxmlformats.org/officeDocument/2006/relationships" r:id="rId3"/>
          </a:graphicData>
        </a:graphic>
      </p:graphicFrame>
      <p:sp>
        <p:nvSpPr>
          <p:cNvPr id="51" name="正方形/長方形 50"/>
          <p:cNvSpPr/>
          <p:nvPr/>
        </p:nvSpPr>
        <p:spPr>
          <a:xfrm>
            <a:off x="5419725" y="573609"/>
            <a:ext cx="3208653"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エレベーター保守点検台数の変化</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参考</a:t>
            </a:r>
            <a:r>
              <a:rPr kumimoji="1"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52" name="正方形/長方形 51"/>
          <p:cNvSpPr/>
          <p:nvPr/>
        </p:nvSpPr>
        <p:spPr>
          <a:xfrm>
            <a:off x="5910587" y="766547"/>
            <a:ext cx="222692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出典：日本エレベーター協会資料より作成</a:t>
            </a:r>
            <a:endParaRPr kumimoji="1" lang="ja-JP" altLang="en-US" sz="900" dirty="0">
              <a:latin typeface="Meiryo UI" panose="020B0604030504040204" pitchFamily="50" charset="-128"/>
              <a:ea typeface="Meiryo UI" panose="020B0604030504040204" pitchFamily="50" charset="-128"/>
            </a:endParaRPr>
          </a:p>
        </p:txBody>
      </p:sp>
      <p:sp>
        <p:nvSpPr>
          <p:cNvPr id="53" name="正方形/長方形 52"/>
          <p:cNvSpPr/>
          <p:nvPr/>
        </p:nvSpPr>
        <p:spPr>
          <a:xfrm>
            <a:off x="4890657" y="3883934"/>
            <a:ext cx="4108726" cy="2372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大阪府内建物戸数は</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rPr>
              <a:t>20</a:t>
            </a:r>
            <a:r>
              <a:rPr kumimoji="1" lang="ja-JP" altLang="en-US" sz="1200" dirty="0" smtClean="0">
                <a:solidFill>
                  <a:schemeClr val="tx1"/>
                </a:solidFill>
                <a:latin typeface="Meiryo UI" panose="020B0604030504040204" pitchFamily="50" charset="-128"/>
                <a:ea typeface="Meiryo UI" panose="020B0604030504040204" pitchFamily="50" charset="-128"/>
              </a:rPr>
              <a:t>年から平成</a:t>
            </a:r>
            <a:r>
              <a:rPr kumimoji="1" lang="en-US" altLang="ja-JP" sz="1200" dirty="0" smtClean="0">
                <a:solidFill>
                  <a:schemeClr val="tx1"/>
                </a:solidFill>
                <a:latin typeface="Meiryo UI" panose="020B0604030504040204" pitchFamily="50" charset="-128"/>
                <a:ea typeface="Meiryo UI" panose="020B0604030504040204" pitchFamily="50" charset="-128"/>
              </a:rPr>
              <a:t>30</a:t>
            </a:r>
            <a:r>
              <a:rPr kumimoji="1" lang="ja-JP" altLang="en-US" sz="1200" dirty="0" smtClean="0">
                <a:solidFill>
                  <a:schemeClr val="tx1"/>
                </a:solidFill>
                <a:latin typeface="Meiryo UI" panose="020B0604030504040204" pitchFamily="50" charset="-128"/>
                <a:ea typeface="Meiryo UI" panose="020B0604030504040204" pitchFamily="50" charset="-128"/>
              </a:rPr>
              <a:t>年の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その中でも、</a:t>
            </a:r>
            <a:r>
              <a:rPr kumimoji="1" lang="en-US" altLang="ja-JP" sz="1200" dirty="0" smtClean="0">
                <a:solidFill>
                  <a:schemeClr val="tx1"/>
                </a:solidFill>
                <a:latin typeface="Meiryo UI" panose="020B0604030504040204" pitchFamily="50" charset="-128"/>
                <a:ea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rPr>
              <a:t>階建て以上の戸数は</a:t>
            </a:r>
            <a:r>
              <a:rPr kumimoji="1" lang="en-US" altLang="ja-JP" sz="1200" dirty="0" smtClean="0">
                <a:solidFill>
                  <a:schemeClr val="tx1"/>
                </a:solidFill>
                <a:latin typeface="Meiryo UI" panose="020B0604030504040204" pitchFamily="50" charset="-128"/>
                <a:ea typeface="Meiryo UI" panose="020B0604030504040204" pitchFamily="50" charset="-128"/>
              </a:rPr>
              <a:t>121</a:t>
            </a:r>
            <a:r>
              <a:rPr kumimoji="1" lang="ja-JP" altLang="en-US" sz="1200" dirty="0" smtClean="0">
                <a:solidFill>
                  <a:schemeClr val="tx1"/>
                </a:solidFill>
                <a:latin typeface="Meiryo UI" panose="020B0604030504040204" pitchFamily="50" charset="-128"/>
                <a:ea typeface="Meiryo UI" panose="020B0604030504040204" pitchFamily="50" charset="-128"/>
              </a:rPr>
              <a:t>％の増加しており</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rPr>
              <a:t>階建て以下の戸数の増加に比較して大きく伸びている。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参考ではあるが</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この傾向はエレベーターの保守点検数にもあらわれており</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rPr>
              <a:t>25</a:t>
            </a:r>
            <a:r>
              <a:rPr kumimoji="1" lang="ja-JP" altLang="en-US" sz="1200" dirty="0" smtClean="0">
                <a:solidFill>
                  <a:schemeClr val="tx1"/>
                </a:solidFill>
                <a:latin typeface="Meiryo UI" panose="020B0604030504040204" pitchFamily="50" charset="-128"/>
                <a:ea typeface="Meiryo UI" panose="020B0604030504040204" pitchFamily="50" charset="-128"/>
              </a:rPr>
              <a:t>年から令和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年の</a:t>
            </a:r>
            <a:r>
              <a:rPr kumimoji="1" lang="en-US" altLang="ja-JP" sz="1200" dirty="0">
                <a:solidFill>
                  <a:schemeClr val="tx1"/>
                </a:solidFill>
                <a:latin typeface="Meiryo UI" panose="020B0604030504040204" pitchFamily="50" charset="-128"/>
                <a:ea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rPr>
              <a:t>年間で約</a:t>
            </a:r>
            <a:r>
              <a:rPr kumimoji="1" lang="en-US" altLang="ja-JP" sz="1200" dirty="0" smtClean="0">
                <a:solidFill>
                  <a:schemeClr val="tx1"/>
                </a:solidFill>
                <a:latin typeface="Meiryo UI" panose="020B0604030504040204" pitchFamily="50" charset="-128"/>
                <a:ea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rPr>
              <a:t>千台増加している。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建物</a:t>
            </a:r>
            <a:r>
              <a:rPr kumimoji="1" lang="ja-JP" altLang="en-US" sz="1200" dirty="0">
                <a:solidFill>
                  <a:schemeClr val="tx1"/>
                </a:solidFill>
                <a:latin typeface="Meiryo UI" panose="020B0604030504040204" pitchFamily="50" charset="-128"/>
                <a:ea typeface="Meiryo UI" panose="020B0604030504040204" pitchFamily="50" charset="-128"/>
              </a:rPr>
              <a:t>棟数</a:t>
            </a:r>
            <a:r>
              <a:rPr kumimoji="1" lang="ja-JP" altLang="en-US" sz="1200" dirty="0" smtClean="0">
                <a:solidFill>
                  <a:schemeClr val="tx1"/>
                </a:solidFill>
                <a:latin typeface="Meiryo UI" panose="020B0604030504040204" pitchFamily="50" charset="-128"/>
                <a:ea typeface="Meiryo UI" panose="020B0604030504040204" pitchFamily="50" charset="-128"/>
              </a:rPr>
              <a:t>の減少と合わせて考えると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建築物の高層化ならびに</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棟当たりの戸数が多い建物（マンション等）の建設が進んだものと思われる。</a:t>
            </a:r>
          </a:p>
        </p:txBody>
      </p:sp>
      <p:cxnSp>
        <p:nvCxnSpPr>
          <p:cNvPr id="15" name="直線矢印コネクタ 14"/>
          <p:cNvCxnSpPr/>
          <p:nvPr/>
        </p:nvCxnSpPr>
        <p:spPr>
          <a:xfrm flipV="1">
            <a:off x="2164556" y="4618962"/>
            <a:ext cx="933450" cy="314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2149972" y="2704137"/>
            <a:ext cx="948034" cy="2559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rot="21440308">
            <a:off x="2321771" y="4372389"/>
            <a:ext cx="657781"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smtClean="0">
                <a:solidFill>
                  <a:srgbClr val="FF0000"/>
                </a:solidFill>
                <a:latin typeface="Meiryo UI" panose="020B0604030504040204" pitchFamily="50" charset="-128"/>
                <a:ea typeface="Meiryo UI" panose="020B0604030504040204" pitchFamily="50" charset="-128"/>
              </a:rPr>
              <a:t>102</a:t>
            </a:r>
            <a:r>
              <a:rPr kumimoji="1" lang="ja-JP" altLang="en-US" sz="1200" dirty="0" smtClean="0">
                <a:solidFill>
                  <a:srgbClr val="FF0000"/>
                </a:solidFill>
                <a:latin typeface="Meiryo UI" panose="020B0604030504040204" pitchFamily="50" charset="-128"/>
                <a:ea typeface="Meiryo UI" panose="020B0604030504040204" pitchFamily="50" charset="-128"/>
              </a:rPr>
              <a:t>％</a:t>
            </a:r>
            <a:endParaRPr kumimoji="1" lang="ja-JP" altLang="en-US" sz="1200" dirty="0">
              <a:solidFill>
                <a:srgbClr val="FF0000"/>
              </a:solidFill>
              <a:latin typeface="Meiryo UI" panose="020B0604030504040204" pitchFamily="50" charset="-128"/>
              <a:ea typeface="Meiryo UI" panose="020B0604030504040204" pitchFamily="50" charset="-128"/>
            </a:endParaRPr>
          </a:p>
        </p:txBody>
      </p:sp>
      <p:sp>
        <p:nvSpPr>
          <p:cNvPr id="57" name="正方形/長方形 56"/>
          <p:cNvSpPr/>
          <p:nvPr/>
        </p:nvSpPr>
        <p:spPr>
          <a:xfrm rot="20740056">
            <a:off x="2287122" y="2563195"/>
            <a:ext cx="657781"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smtClean="0">
                <a:solidFill>
                  <a:srgbClr val="FF0000"/>
                </a:solidFill>
                <a:latin typeface="Meiryo UI" panose="020B0604030504040204" pitchFamily="50" charset="-128"/>
                <a:ea typeface="Meiryo UI" panose="020B0604030504040204" pitchFamily="50" charset="-128"/>
              </a:rPr>
              <a:t>121</a:t>
            </a:r>
            <a:r>
              <a:rPr kumimoji="1" lang="ja-JP" altLang="en-US" sz="1200" dirty="0" smtClean="0">
                <a:solidFill>
                  <a:srgbClr val="FF0000"/>
                </a:solidFill>
                <a:latin typeface="Meiryo UI" panose="020B0604030504040204" pitchFamily="50" charset="-128"/>
                <a:ea typeface="Meiryo UI" panose="020B0604030504040204" pitchFamily="50" charset="-128"/>
              </a:rPr>
              <a:t>％</a:t>
            </a:r>
            <a:endParaRPr kumimoji="1" lang="ja-JP" altLang="en-US" sz="1200" dirty="0">
              <a:solidFill>
                <a:srgbClr val="FF0000"/>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1322350" y="2105195"/>
            <a:ext cx="1035284" cy="2250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b="1" dirty="0" smtClean="0">
                <a:latin typeface="Meiryo UI" panose="020B0604030504040204" pitchFamily="50" charset="-128"/>
                <a:ea typeface="Meiryo UI" panose="020B0604030504040204" pitchFamily="50" charset="-128"/>
              </a:rPr>
              <a:t>3,685,100</a:t>
            </a:r>
            <a:endParaRPr kumimoji="1" lang="ja-JP" altLang="en-US" sz="1100" b="1" dirty="0">
              <a:latin typeface="Meiryo UI" panose="020B0604030504040204" pitchFamily="50" charset="-128"/>
              <a:ea typeface="Meiryo UI" panose="020B0604030504040204" pitchFamily="50" charset="-128"/>
            </a:endParaRPr>
          </a:p>
        </p:txBody>
      </p:sp>
      <p:sp>
        <p:nvSpPr>
          <p:cNvPr id="59" name="正方形/長方形 58"/>
          <p:cNvSpPr/>
          <p:nvPr/>
        </p:nvSpPr>
        <p:spPr>
          <a:xfrm>
            <a:off x="2940971" y="1862582"/>
            <a:ext cx="1035284" cy="2250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b="1" dirty="0" smtClean="0">
                <a:latin typeface="Meiryo UI" panose="020B0604030504040204" pitchFamily="50" charset="-128"/>
                <a:ea typeface="Meiryo UI" panose="020B0604030504040204" pitchFamily="50" charset="-128"/>
              </a:rPr>
              <a:t>3,949,600</a:t>
            </a:r>
            <a:endParaRPr kumimoji="1" lang="ja-JP" altLang="en-US" sz="1100" b="1" dirty="0">
              <a:latin typeface="Meiryo UI" panose="020B0604030504040204" pitchFamily="50" charset="-128"/>
              <a:ea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9</a:t>
            </a:fld>
            <a:endParaRPr lang="ja-JP" altLang="en-US" sz="1600" dirty="0">
              <a:solidFill>
                <a:schemeClr val="tx1"/>
              </a:solidFill>
            </a:endParaRPr>
          </a:p>
        </p:txBody>
      </p:sp>
      <p:sp>
        <p:nvSpPr>
          <p:cNvPr id="21" name="正方形/長方形 20"/>
          <p:cNvSpPr/>
          <p:nvPr/>
        </p:nvSpPr>
        <p:spPr>
          <a:xfrm>
            <a:off x="3865512" y="6070425"/>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3" name="正方形/長方形 22"/>
          <p:cNvSpPr/>
          <p:nvPr/>
        </p:nvSpPr>
        <p:spPr>
          <a:xfrm>
            <a:off x="73149" y="1180559"/>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戸</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4" name="正方形/長方形 23"/>
          <p:cNvSpPr/>
          <p:nvPr/>
        </p:nvSpPr>
        <p:spPr>
          <a:xfrm>
            <a:off x="8336896" y="3767848"/>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5" name="正方形/長方形 24"/>
          <p:cNvSpPr/>
          <p:nvPr/>
        </p:nvSpPr>
        <p:spPr>
          <a:xfrm>
            <a:off x="4572000" y="1095553"/>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台</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7" name="正方形/長方形 26"/>
          <p:cNvSpPr/>
          <p:nvPr/>
        </p:nvSpPr>
        <p:spPr>
          <a:xfrm>
            <a:off x="4851289" y="6206136"/>
            <a:ext cx="4224474" cy="705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関連アクション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29</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府民の防災意識の啓発（家具固定や食料備蓄の啓発）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など</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7960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75846" y="573610"/>
            <a:ext cx="8774723" cy="623359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6" y="460001"/>
            <a:ext cx="2591239"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携帯電話等の契約数について</a:t>
            </a:r>
            <a:endParaRPr kumimoji="1" lang="ja-JP" altLang="en-US"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258890" y="695798"/>
            <a:ext cx="433422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携帯電話等（</a:t>
            </a:r>
            <a:r>
              <a:rPr kumimoji="1" lang="en-US" altLang="ja-JP" sz="1400" b="1" dirty="0" smtClean="0">
                <a:latin typeface="Meiryo UI" panose="020B0604030504040204" pitchFamily="50" charset="-128"/>
                <a:ea typeface="Meiryo UI" panose="020B0604030504040204" pitchFamily="50" charset="-128"/>
              </a:rPr>
              <a:t>PHS</a:t>
            </a:r>
            <a:r>
              <a:rPr kumimoji="1" lang="ja-JP" altLang="en-US" sz="1400" b="1" dirty="0" smtClean="0">
                <a:latin typeface="Meiryo UI" panose="020B0604030504040204" pitchFamily="50" charset="-128"/>
                <a:ea typeface="Meiryo UI" panose="020B0604030504040204" pitchFamily="50" charset="-128"/>
              </a:rPr>
              <a:t>含む）の契約数の推移（大阪府）</a:t>
            </a:r>
            <a:endParaRPr kumimoji="1" lang="ja-JP" altLang="en-US" sz="1400" b="1" dirty="0">
              <a:latin typeface="Meiryo UI" panose="020B0604030504040204" pitchFamily="50" charset="-128"/>
              <a:ea typeface="Meiryo UI" panose="020B0604030504040204" pitchFamily="50" charset="-128"/>
            </a:endParaRPr>
          </a:p>
        </p:txBody>
      </p:sp>
      <p:sp>
        <p:nvSpPr>
          <p:cNvPr id="49" name="正方形/長方形 48"/>
          <p:cNvSpPr/>
          <p:nvPr/>
        </p:nvSpPr>
        <p:spPr>
          <a:xfrm>
            <a:off x="258890" y="910394"/>
            <a:ext cx="355836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出典：総務省：通信料からみた我が国の音声通信利用状況より作成</a:t>
            </a:r>
            <a:endParaRPr kumimoji="1" lang="ja-JP" altLang="en-US" sz="900" dirty="0">
              <a:latin typeface="Meiryo UI" panose="020B0604030504040204" pitchFamily="50" charset="-128"/>
              <a:ea typeface="Meiryo UI" panose="020B0604030504040204" pitchFamily="50" charset="-128"/>
            </a:endParaRPr>
          </a:p>
        </p:txBody>
      </p:sp>
      <p:sp>
        <p:nvSpPr>
          <p:cNvPr id="53" name="正方形/長方形 52"/>
          <p:cNvSpPr/>
          <p:nvPr/>
        </p:nvSpPr>
        <p:spPr>
          <a:xfrm>
            <a:off x="334666" y="5333358"/>
            <a:ext cx="8484472" cy="838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携帯電話の保有台数は平成</a:t>
            </a:r>
            <a:r>
              <a:rPr kumimoji="1" lang="en-US" altLang="ja-JP" sz="1200" dirty="0" smtClean="0">
                <a:solidFill>
                  <a:schemeClr val="tx1"/>
                </a:solidFill>
                <a:latin typeface="Meiryo UI" panose="020B0604030504040204" pitchFamily="50" charset="-128"/>
                <a:ea typeface="Meiryo UI" panose="020B0604030504040204" pitchFamily="50" charset="-128"/>
              </a:rPr>
              <a:t>23</a:t>
            </a:r>
            <a:r>
              <a:rPr kumimoji="1" lang="ja-JP" altLang="en-US" sz="1200" dirty="0" smtClean="0">
                <a:solidFill>
                  <a:schemeClr val="tx1"/>
                </a:solidFill>
                <a:latin typeface="Meiryo UI" panose="020B0604030504040204" pitchFamily="50" charset="-128"/>
                <a:ea typeface="Meiryo UI" panose="020B0604030504040204" pitchFamily="50" charset="-128"/>
              </a:rPr>
              <a:t>年度から令和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年度までの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a:t>
            </a:r>
            <a:r>
              <a:rPr kumimoji="1" lang="ja-JP" altLang="en-US" sz="1200" dirty="0">
                <a:solidFill>
                  <a:schemeClr val="tx1"/>
                </a:solidFill>
                <a:latin typeface="Meiryo UI" panose="020B0604030504040204" pitchFamily="50" charset="-128"/>
                <a:ea typeface="Meiryo UI" panose="020B0604030504040204" pitchFamily="50" charset="-128"/>
              </a:rPr>
              <a:t>約</a:t>
            </a:r>
            <a:r>
              <a:rPr kumimoji="1" lang="en-US" altLang="ja-JP" sz="1200" dirty="0" smtClean="0">
                <a:solidFill>
                  <a:schemeClr val="tx1"/>
                </a:solidFill>
                <a:latin typeface="Meiryo UI" panose="020B0604030504040204" pitchFamily="50" charset="-128"/>
                <a:ea typeface="Meiryo UI" panose="020B0604030504040204" pitchFamily="50" charset="-128"/>
              </a:rPr>
              <a:t>288</a:t>
            </a:r>
            <a:r>
              <a:rPr kumimoji="1" lang="ja-JP" altLang="en-US" sz="1200" dirty="0" smtClean="0">
                <a:solidFill>
                  <a:schemeClr val="tx1"/>
                </a:solidFill>
                <a:latin typeface="Meiryo UI" panose="020B0604030504040204" pitchFamily="50" charset="-128"/>
                <a:ea typeface="Meiryo UI" panose="020B0604030504040204" pitchFamily="50" charset="-128"/>
              </a:rPr>
              <a:t>万契約増加</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さらに、携帯電話保有世帯率は令和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年時点で</a:t>
            </a:r>
            <a:r>
              <a:rPr kumimoji="1" lang="en-US" altLang="ja-JP" sz="1200" dirty="0" smtClean="0">
                <a:solidFill>
                  <a:schemeClr val="tx1"/>
                </a:solidFill>
                <a:latin typeface="Meiryo UI" panose="020B0604030504040204" pitchFamily="50" charset="-128"/>
                <a:ea typeface="Meiryo UI" panose="020B0604030504040204" pitchFamily="50" charset="-128"/>
              </a:rPr>
              <a:t>97.7</a:t>
            </a:r>
            <a:r>
              <a:rPr kumimoji="1" lang="ja-JP" altLang="en-US" sz="1200" dirty="0" smtClean="0">
                <a:solidFill>
                  <a:schemeClr val="tx1"/>
                </a:solidFill>
                <a:latin typeface="Meiryo UI" panose="020B0604030504040204" pitchFamily="50" charset="-128"/>
                <a:ea typeface="Meiryo UI" panose="020B0604030504040204" pitchFamily="50" charset="-128"/>
              </a:rPr>
              <a:t>％（大阪府）とほぼすべての世帯で携帯電話を所有</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また、スマートフォンに着目すると、平成</a:t>
            </a:r>
            <a:r>
              <a:rPr kumimoji="1" lang="en-US" altLang="ja-JP" sz="1200" dirty="0" smtClean="0">
                <a:solidFill>
                  <a:schemeClr val="tx1"/>
                </a:solidFill>
                <a:latin typeface="Meiryo UI" panose="020B0604030504040204" pitchFamily="50" charset="-128"/>
                <a:ea typeface="Meiryo UI" panose="020B0604030504040204" pitchFamily="50" charset="-128"/>
              </a:rPr>
              <a:t>23</a:t>
            </a:r>
            <a:r>
              <a:rPr kumimoji="1" lang="ja-JP" altLang="en-US" sz="1200" dirty="0" smtClean="0">
                <a:solidFill>
                  <a:schemeClr val="tx1"/>
                </a:solidFill>
                <a:latin typeface="Meiryo UI" panose="020B0604030504040204" pitchFamily="50" charset="-128"/>
                <a:ea typeface="Meiryo UI" panose="020B0604030504040204" pitchFamily="50" charset="-128"/>
              </a:rPr>
              <a:t>年時点で</a:t>
            </a:r>
            <a:r>
              <a:rPr kumimoji="1" lang="en-US" altLang="ja-JP" sz="1200" dirty="0" smtClean="0">
                <a:solidFill>
                  <a:schemeClr val="tx1"/>
                </a:solidFill>
                <a:latin typeface="Meiryo UI" panose="020B0604030504040204" pitchFamily="50" charset="-128"/>
                <a:ea typeface="Meiryo UI" panose="020B0604030504040204" pitchFamily="50" charset="-128"/>
              </a:rPr>
              <a:t>29.6</a:t>
            </a:r>
            <a:r>
              <a:rPr kumimoji="1" lang="ja-JP" altLang="en-US" sz="1200" dirty="0" smtClean="0">
                <a:solidFill>
                  <a:schemeClr val="tx1"/>
                </a:solidFill>
                <a:latin typeface="Meiryo UI" panose="020B0604030504040204" pitchFamily="50" charset="-128"/>
                <a:ea typeface="Meiryo UI" panose="020B0604030504040204" pitchFamily="50" charset="-128"/>
              </a:rPr>
              <a:t>％（大阪府）であったものが、</a:t>
            </a:r>
            <a:r>
              <a:rPr kumimoji="1" lang="en-US" altLang="ja-JP" sz="1200" dirty="0" smtClean="0">
                <a:solidFill>
                  <a:schemeClr val="tx1"/>
                </a:solidFill>
                <a:latin typeface="Meiryo UI" panose="020B0604030504040204" pitchFamily="50" charset="-128"/>
                <a:ea typeface="Meiryo UI" panose="020B0604030504040204" pitchFamily="50" charset="-128"/>
              </a:rPr>
              <a:t>88.9</a:t>
            </a:r>
            <a:r>
              <a:rPr kumimoji="1" lang="ja-JP" altLang="en-US" sz="1200" dirty="0" smtClean="0">
                <a:solidFill>
                  <a:schemeClr val="tx1"/>
                </a:solidFill>
                <a:latin typeface="Meiryo UI" panose="020B0604030504040204" pitchFamily="50" charset="-128"/>
                <a:ea typeface="Meiryo UI" panose="020B0604030504040204" pitchFamily="50" charset="-128"/>
              </a:rPr>
              <a:t>％（大阪府）と</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年間で大きく増加</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年前に比較して、情報の届き方、入手の仕方が大きく変わっていると考えられる。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10</a:t>
            </a:fld>
            <a:endParaRPr lang="ja-JP" altLang="en-US" sz="1600" dirty="0">
              <a:solidFill>
                <a:schemeClr val="tx1"/>
              </a:solidFill>
            </a:endParaRPr>
          </a:p>
        </p:txBody>
      </p:sp>
      <p:graphicFrame>
        <p:nvGraphicFramePr>
          <p:cNvPr id="5" name="グラフ 4"/>
          <p:cNvGraphicFramePr/>
          <p:nvPr>
            <p:extLst>
              <p:ext uri="{D42A27DB-BD31-4B8C-83A1-F6EECF244321}">
                <p14:modId xmlns:p14="http://schemas.microsoft.com/office/powerpoint/2010/main" val="426078892"/>
              </p:ext>
            </p:extLst>
          </p:nvPr>
        </p:nvGraphicFramePr>
        <p:xfrm>
          <a:off x="258891" y="1219962"/>
          <a:ext cx="4334224" cy="4026948"/>
        </p:xfrm>
        <a:graphic>
          <a:graphicData uri="http://schemas.openxmlformats.org/drawingml/2006/chart">
            <c:chart xmlns:c="http://schemas.openxmlformats.org/drawingml/2006/chart" xmlns:r="http://schemas.openxmlformats.org/officeDocument/2006/relationships" r:id="rId2"/>
          </a:graphicData>
        </a:graphic>
      </p:graphicFrame>
      <p:sp>
        <p:nvSpPr>
          <p:cNvPr id="24" name="正方形/長方形 23"/>
          <p:cNvSpPr/>
          <p:nvPr/>
        </p:nvSpPr>
        <p:spPr>
          <a:xfrm>
            <a:off x="4713059" y="695798"/>
            <a:ext cx="433422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携帯電話及びスマートフォン保有世帯率</a:t>
            </a:r>
            <a:endParaRPr kumimoji="1" lang="ja-JP" altLang="en-US" sz="1400" b="1" dirty="0">
              <a:latin typeface="Meiryo UI" panose="020B0604030504040204" pitchFamily="50" charset="-128"/>
              <a:ea typeface="Meiryo UI" panose="020B0604030504040204" pitchFamily="50" charset="-128"/>
            </a:endParaRPr>
          </a:p>
        </p:txBody>
      </p:sp>
      <p:sp>
        <p:nvSpPr>
          <p:cNvPr id="25" name="正方形/長方形 24"/>
          <p:cNvSpPr/>
          <p:nvPr/>
        </p:nvSpPr>
        <p:spPr>
          <a:xfrm>
            <a:off x="4713059" y="910394"/>
            <a:ext cx="355836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出典：総務省：通信利用動向調査より作成</a:t>
            </a:r>
            <a:endParaRPr kumimoji="1" lang="ja-JP" altLang="en-US" sz="900" dirty="0">
              <a:latin typeface="Meiryo UI" panose="020B0604030504040204" pitchFamily="50" charset="-128"/>
              <a:ea typeface="Meiryo UI" panose="020B0604030504040204" pitchFamily="50" charset="-128"/>
            </a:endParaRPr>
          </a:p>
        </p:txBody>
      </p:sp>
      <p:graphicFrame>
        <p:nvGraphicFramePr>
          <p:cNvPr id="9" name="グラフ 8"/>
          <p:cNvGraphicFramePr/>
          <p:nvPr>
            <p:extLst>
              <p:ext uri="{D42A27DB-BD31-4B8C-83A1-F6EECF244321}">
                <p14:modId xmlns:p14="http://schemas.microsoft.com/office/powerpoint/2010/main" val="1704323687"/>
              </p:ext>
            </p:extLst>
          </p:nvPr>
        </p:nvGraphicFramePr>
        <p:xfrm>
          <a:off x="4484914" y="1500547"/>
          <a:ext cx="4341586" cy="3746363"/>
        </p:xfrm>
        <a:graphic>
          <a:graphicData uri="http://schemas.openxmlformats.org/drawingml/2006/chart">
            <c:chart xmlns:c="http://schemas.openxmlformats.org/drawingml/2006/chart" xmlns:r="http://schemas.openxmlformats.org/officeDocument/2006/relationships" r:id="rId3"/>
          </a:graphicData>
        </a:graphic>
      </p:graphicFrame>
      <p:sp>
        <p:nvSpPr>
          <p:cNvPr id="29" name="正方形/長方形 28"/>
          <p:cNvSpPr/>
          <p:nvPr/>
        </p:nvSpPr>
        <p:spPr>
          <a:xfrm>
            <a:off x="5416591" y="4474716"/>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大阪府：</a:t>
            </a:r>
            <a:r>
              <a:rPr kumimoji="1" lang="en-US" altLang="ja-JP" sz="800" dirty="0" smtClean="0">
                <a:solidFill>
                  <a:schemeClr val="tx1"/>
                </a:solidFill>
                <a:latin typeface="Meiryo UI" panose="020B0604030504040204" pitchFamily="50" charset="-128"/>
                <a:ea typeface="Meiryo UI" panose="020B0604030504040204" pitchFamily="50" charset="-128"/>
              </a:rPr>
              <a:t>29.6</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5416591" y="4326110"/>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全   国：</a:t>
            </a:r>
            <a:r>
              <a:rPr kumimoji="1" lang="en-US" altLang="ja-JP" sz="800" dirty="0" smtClean="0">
                <a:solidFill>
                  <a:schemeClr val="tx1"/>
                </a:solidFill>
                <a:latin typeface="Meiryo UI" panose="020B0604030504040204" pitchFamily="50" charset="-128"/>
                <a:ea typeface="Meiryo UI" panose="020B0604030504040204" pitchFamily="50" charset="-128"/>
              </a:rPr>
              <a:t>29.3</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8094547" y="2326572"/>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大阪府：</a:t>
            </a:r>
            <a:r>
              <a:rPr kumimoji="1" lang="en-US" altLang="ja-JP" sz="800" dirty="0" smtClean="0">
                <a:solidFill>
                  <a:schemeClr val="tx1"/>
                </a:solidFill>
                <a:latin typeface="Meiryo UI" panose="020B0604030504040204" pitchFamily="50" charset="-128"/>
                <a:ea typeface="Meiryo UI" panose="020B0604030504040204" pitchFamily="50" charset="-128"/>
              </a:rPr>
              <a:t>88.9</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8094547" y="2177966"/>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全   国：</a:t>
            </a:r>
            <a:r>
              <a:rPr kumimoji="1" lang="en-US" altLang="ja-JP" sz="800" dirty="0" smtClean="0">
                <a:solidFill>
                  <a:schemeClr val="tx1"/>
                </a:solidFill>
                <a:latin typeface="Meiryo UI" panose="020B0604030504040204" pitchFamily="50" charset="-128"/>
                <a:ea typeface="Meiryo UI" panose="020B0604030504040204" pitchFamily="50" charset="-128"/>
              </a:rPr>
              <a:t>88.6</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8145542" y="1478951"/>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大阪府：</a:t>
            </a:r>
            <a:r>
              <a:rPr kumimoji="1" lang="en-US" altLang="ja-JP" sz="800" dirty="0" smtClean="0">
                <a:solidFill>
                  <a:schemeClr val="tx1"/>
                </a:solidFill>
                <a:latin typeface="Meiryo UI" panose="020B0604030504040204" pitchFamily="50" charset="-128"/>
                <a:ea typeface="Meiryo UI" panose="020B0604030504040204" pitchFamily="50" charset="-128"/>
              </a:rPr>
              <a:t>97.7</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8145542" y="1330345"/>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全   国：</a:t>
            </a:r>
            <a:r>
              <a:rPr kumimoji="1" lang="en-US" altLang="ja-JP" sz="800" dirty="0" smtClean="0">
                <a:solidFill>
                  <a:schemeClr val="tx1"/>
                </a:solidFill>
                <a:latin typeface="Meiryo UI" panose="020B0604030504040204" pitchFamily="50" charset="-128"/>
                <a:ea typeface="Meiryo UI" panose="020B0604030504040204" pitchFamily="50" charset="-128"/>
              </a:rPr>
              <a:t>97.3</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5114456" y="1628389"/>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大阪府：</a:t>
            </a:r>
            <a:r>
              <a:rPr kumimoji="1" lang="en-US" altLang="ja-JP" sz="800" dirty="0" smtClean="0">
                <a:solidFill>
                  <a:schemeClr val="tx1"/>
                </a:solidFill>
                <a:latin typeface="Meiryo UI" panose="020B0604030504040204" pitchFamily="50" charset="-128"/>
                <a:ea typeface="Meiryo UI" panose="020B0604030504040204" pitchFamily="50" charset="-128"/>
              </a:rPr>
              <a:t>93.6</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5114456" y="1479783"/>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tx1"/>
                </a:solidFill>
                <a:latin typeface="Meiryo UI" panose="020B0604030504040204" pitchFamily="50" charset="-128"/>
                <a:ea typeface="Meiryo UI" panose="020B0604030504040204" pitchFamily="50" charset="-128"/>
              </a:rPr>
              <a:t>全   国：</a:t>
            </a:r>
            <a:r>
              <a:rPr kumimoji="1" lang="en-US" altLang="ja-JP" sz="800" dirty="0" smtClean="0">
                <a:solidFill>
                  <a:schemeClr val="tx1"/>
                </a:solidFill>
                <a:latin typeface="Meiryo UI" panose="020B0604030504040204" pitchFamily="50" charset="-128"/>
                <a:ea typeface="Meiryo UI" panose="020B0604030504040204" pitchFamily="50" charset="-128"/>
              </a:rPr>
              <a:t>94.5</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1323755" y="3624563"/>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973</a:t>
            </a:r>
            <a:r>
              <a:rPr kumimoji="1" lang="ja-JP" altLang="en-US" sz="800" dirty="0" smtClean="0">
                <a:solidFill>
                  <a:schemeClr val="tx1"/>
                </a:solidFill>
                <a:latin typeface="Meiryo UI" panose="020B0604030504040204" pitchFamily="50" charset="-128"/>
                <a:ea typeface="Meiryo UI" panose="020B0604030504040204" pitchFamily="50" charset="-128"/>
              </a:rPr>
              <a:t>万契約</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3788088" y="1357647"/>
            <a:ext cx="952737"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1,261</a:t>
            </a:r>
            <a:r>
              <a:rPr kumimoji="1" lang="ja-JP" altLang="en-US" sz="800" dirty="0" smtClean="0">
                <a:solidFill>
                  <a:schemeClr val="tx1"/>
                </a:solidFill>
                <a:latin typeface="Meiryo UI" panose="020B0604030504040204" pitchFamily="50" charset="-128"/>
                <a:ea typeface="Meiryo UI" panose="020B0604030504040204" pitchFamily="50" charset="-128"/>
              </a:rPr>
              <a:t>万契約</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4132517" y="5056116"/>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年度末</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7" name="正方形/長方形 26"/>
          <p:cNvSpPr/>
          <p:nvPr/>
        </p:nvSpPr>
        <p:spPr>
          <a:xfrm>
            <a:off x="84327" y="4474716"/>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契約数</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8" name="正方形/長方形 27"/>
          <p:cNvSpPr/>
          <p:nvPr/>
        </p:nvSpPr>
        <p:spPr>
          <a:xfrm>
            <a:off x="4551729" y="1339398"/>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39" name="正方形/長方形 38"/>
          <p:cNvSpPr/>
          <p:nvPr/>
        </p:nvSpPr>
        <p:spPr>
          <a:xfrm>
            <a:off x="8466741" y="5056116"/>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40" name="正方形/長方形 39"/>
          <p:cNvSpPr/>
          <p:nvPr/>
        </p:nvSpPr>
        <p:spPr>
          <a:xfrm>
            <a:off x="388481" y="6182120"/>
            <a:ext cx="4909071" cy="705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関連アクション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31</a:t>
            </a:r>
            <a:r>
              <a:rPr kumimoji="1" lang="ja-JP" altLang="en-US" sz="1200" dirty="0">
                <a:solidFill>
                  <a:schemeClr val="tx1"/>
                </a:solidFill>
                <a:latin typeface="Meiryo UI" panose="020B0604030504040204" pitchFamily="50" charset="-128"/>
                <a:ea typeface="Meiryo UI" panose="020B0604030504040204" pitchFamily="50" charset="-128"/>
              </a:rPr>
              <a:t>　防災情報の収集・伝達機能の</a:t>
            </a:r>
            <a:r>
              <a:rPr kumimoji="1" lang="ja-JP" altLang="en-US" sz="1200" dirty="0" smtClean="0">
                <a:solidFill>
                  <a:schemeClr val="tx1"/>
                </a:solidFill>
                <a:latin typeface="Meiryo UI" panose="020B0604030504040204" pitchFamily="50" charset="-128"/>
                <a:ea typeface="Meiryo UI" panose="020B0604030504040204" pitchFamily="50" charset="-128"/>
              </a:rPr>
              <a:t>充実</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など</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1906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75846" y="573610"/>
            <a:ext cx="8774723" cy="609096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6" y="460001"/>
            <a:ext cx="2591239"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鉄道利用者・自動車保有の推移</a:t>
            </a:r>
            <a:endParaRPr kumimoji="1" lang="ja-JP" altLang="en-US"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258890" y="859088"/>
            <a:ext cx="433422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b="1" dirty="0" smtClean="0">
                <a:latin typeface="Meiryo UI" panose="020B0604030504040204" pitchFamily="50" charset="-128"/>
                <a:ea typeface="Meiryo UI" panose="020B0604030504040204" pitchFamily="50" charset="-128"/>
              </a:rPr>
              <a:t>JR</a:t>
            </a:r>
            <a:r>
              <a:rPr kumimoji="1" lang="ja-JP" altLang="en-US" sz="1400" b="1" dirty="0" smtClean="0">
                <a:latin typeface="Meiryo UI" panose="020B0604030504040204" pitchFamily="50" charset="-128"/>
                <a:ea typeface="Meiryo UI" panose="020B0604030504040204" pitchFamily="50" charset="-128"/>
              </a:rPr>
              <a:t>主要路線別乗車人数</a:t>
            </a:r>
            <a:r>
              <a:rPr kumimoji="1" lang="ja-JP" altLang="en-US" sz="1100" b="1" dirty="0" smtClean="0">
                <a:latin typeface="Meiryo UI" panose="020B0604030504040204" pitchFamily="50" charset="-128"/>
                <a:ea typeface="Meiryo UI" panose="020B0604030504040204" pitchFamily="50" charset="-128"/>
              </a:rPr>
              <a:t>（各年度中</a:t>
            </a:r>
            <a:r>
              <a:rPr kumimoji="1" lang="en-US" altLang="ja-JP" sz="1100" b="1" dirty="0" smtClean="0">
                <a:latin typeface="Meiryo UI" panose="020B0604030504040204" pitchFamily="50" charset="-128"/>
                <a:ea typeface="Meiryo UI" panose="020B0604030504040204" pitchFamily="50" charset="-128"/>
              </a:rPr>
              <a:t>1</a:t>
            </a:r>
            <a:r>
              <a:rPr kumimoji="1" lang="ja-JP" altLang="en-US" sz="1100" b="1" dirty="0" smtClean="0">
                <a:latin typeface="Meiryo UI" panose="020B0604030504040204" pitchFamily="50" charset="-128"/>
                <a:ea typeface="Meiryo UI" panose="020B0604030504040204" pitchFamily="50" charset="-128"/>
              </a:rPr>
              <a:t>日平均）</a:t>
            </a:r>
            <a:endParaRPr kumimoji="1" lang="ja-JP" altLang="en-US" sz="1100" b="1" dirty="0">
              <a:latin typeface="Meiryo UI" panose="020B0604030504040204" pitchFamily="50" charset="-128"/>
              <a:ea typeface="Meiryo UI" panose="020B0604030504040204" pitchFamily="50" charset="-128"/>
            </a:endParaRPr>
          </a:p>
        </p:txBody>
      </p:sp>
      <p:sp>
        <p:nvSpPr>
          <p:cNvPr id="49" name="正方形/長方形 48"/>
          <p:cNvSpPr/>
          <p:nvPr/>
        </p:nvSpPr>
        <p:spPr>
          <a:xfrm>
            <a:off x="258890" y="1073684"/>
            <a:ext cx="288009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出典：大阪府統計年鑑より作成</a:t>
            </a:r>
            <a:endParaRPr kumimoji="1" lang="ja-JP" altLang="en-US" sz="900" dirty="0">
              <a:latin typeface="Meiryo UI" panose="020B0604030504040204" pitchFamily="50" charset="-128"/>
              <a:ea typeface="Meiryo UI" panose="020B0604030504040204" pitchFamily="50" charset="-128"/>
            </a:endParaRPr>
          </a:p>
        </p:txBody>
      </p:sp>
      <p:sp>
        <p:nvSpPr>
          <p:cNvPr id="53" name="正方形/長方形 52"/>
          <p:cNvSpPr/>
          <p:nvPr/>
        </p:nvSpPr>
        <p:spPr>
          <a:xfrm>
            <a:off x="334666" y="5597772"/>
            <a:ext cx="8484472" cy="1090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大阪府の鉄道利用者は平成</a:t>
            </a:r>
            <a:r>
              <a:rPr kumimoji="1" lang="en-US" altLang="ja-JP" sz="1200" dirty="0" smtClean="0">
                <a:solidFill>
                  <a:schemeClr val="tx1"/>
                </a:solidFill>
                <a:latin typeface="Meiryo UI" panose="020B0604030504040204" pitchFamily="50" charset="-128"/>
                <a:ea typeface="Meiryo UI" panose="020B0604030504040204" pitchFamily="50" charset="-128"/>
              </a:rPr>
              <a:t>30</a:t>
            </a:r>
            <a:r>
              <a:rPr kumimoji="1" lang="ja-JP" altLang="en-US" sz="1200" dirty="0" smtClean="0">
                <a:solidFill>
                  <a:schemeClr val="tx1"/>
                </a:solidFill>
                <a:latin typeface="Meiryo UI" panose="020B0604030504040204" pitchFamily="50" charset="-128"/>
                <a:ea typeface="Meiryo UI" panose="020B0604030504040204" pitchFamily="50" charset="-128"/>
              </a:rPr>
              <a:t>年度（平成</a:t>
            </a:r>
            <a:r>
              <a:rPr kumimoji="1" lang="en-US" altLang="ja-JP" sz="1200" dirty="0" smtClean="0">
                <a:solidFill>
                  <a:schemeClr val="tx1"/>
                </a:solidFill>
                <a:latin typeface="Meiryo UI" panose="020B0604030504040204" pitchFamily="50" charset="-128"/>
                <a:ea typeface="Meiryo UI" panose="020B0604030504040204" pitchFamily="50" charset="-128"/>
              </a:rPr>
              <a:t>29</a:t>
            </a:r>
            <a:r>
              <a:rPr kumimoji="1" lang="ja-JP" altLang="en-US" sz="1200" dirty="0" smtClean="0">
                <a:solidFill>
                  <a:schemeClr val="tx1"/>
                </a:solidFill>
                <a:latin typeface="Meiryo UI" panose="020B0604030504040204" pitchFamily="50" charset="-128"/>
                <a:ea typeface="Meiryo UI" panose="020B0604030504040204" pitchFamily="50" charset="-128"/>
              </a:rPr>
              <a:t>年度）をピークに減少している。これは新型コロナ感染症の影響が大きいと思われる。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年度から</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年度にかけて若干回復しているものの、コロナ過以前の水準には回復していない。</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今後もテレワーク等の普及など、働き方の変化により鉄道利用者数の増加は緩やかなものとなる可能性があると思われる。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一方、自動車保有車両数については、平成</a:t>
            </a:r>
            <a:r>
              <a:rPr kumimoji="1" lang="en-US" altLang="ja-JP" sz="1200" dirty="0" smtClean="0">
                <a:solidFill>
                  <a:schemeClr val="tx1"/>
                </a:solidFill>
                <a:latin typeface="Meiryo UI" panose="020B0604030504040204" pitchFamily="50" charset="-128"/>
                <a:ea typeface="Meiryo UI" panose="020B0604030504040204" pitchFamily="50" charset="-128"/>
              </a:rPr>
              <a:t>23</a:t>
            </a:r>
            <a:r>
              <a:rPr kumimoji="1" lang="ja-JP" altLang="en-US" sz="1200" dirty="0" smtClean="0">
                <a:solidFill>
                  <a:schemeClr val="tx1"/>
                </a:solidFill>
                <a:latin typeface="Meiryo UI" panose="020B0604030504040204" pitchFamily="50" charset="-128"/>
                <a:ea typeface="Meiryo UI" panose="020B0604030504040204" pitchFamily="50" charset="-128"/>
              </a:rPr>
              <a:t>年度から令和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年度の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a:t>
            </a:r>
            <a:r>
              <a:rPr kumimoji="1" lang="en-US" altLang="ja-JP" sz="1200" dirty="0" smtClean="0">
                <a:solidFill>
                  <a:schemeClr val="tx1"/>
                </a:solidFill>
                <a:latin typeface="Meiryo UI" panose="020B0604030504040204" pitchFamily="50" charset="-128"/>
                <a:ea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rPr>
              <a:t>万台増加している。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11</a:t>
            </a:fld>
            <a:endParaRPr lang="ja-JP" altLang="en-US" sz="1600" dirty="0">
              <a:solidFill>
                <a:schemeClr val="tx1"/>
              </a:solidFill>
            </a:endParaRPr>
          </a:p>
        </p:txBody>
      </p:sp>
      <p:graphicFrame>
        <p:nvGraphicFramePr>
          <p:cNvPr id="6" name="グラフ 5"/>
          <p:cNvGraphicFramePr/>
          <p:nvPr>
            <p:extLst>
              <p:ext uri="{D42A27DB-BD31-4B8C-83A1-F6EECF244321}">
                <p14:modId xmlns:p14="http://schemas.microsoft.com/office/powerpoint/2010/main" val="3342917338"/>
              </p:ext>
            </p:extLst>
          </p:nvPr>
        </p:nvGraphicFramePr>
        <p:xfrm>
          <a:off x="334666" y="1405830"/>
          <a:ext cx="4059913"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p:nvPr>
            <p:extLst>
              <p:ext uri="{D42A27DB-BD31-4B8C-83A1-F6EECF244321}">
                <p14:modId xmlns:p14="http://schemas.microsoft.com/office/powerpoint/2010/main" val="237474292"/>
              </p:ext>
            </p:extLst>
          </p:nvPr>
        </p:nvGraphicFramePr>
        <p:xfrm>
          <a:off x="4470355" y="1449240"/>
          <a:ext cx="4348783" cy="4047408"/>
        </p:xfrm>
        <a:graphic>
          <a:graphicData uri="http://schemas.openxmlformats.org/drawingml/2006/chart">
            <c:chart xmlns:c="http://schemas.openxmlformats.org/drawingml/2006/chart" xmlns:r="http://schemas.openxmlformats.org/officeDocument/2006/relationships" r:id="rId3"/>
          </a:graphicData>
        </a:graphic>
      </p:graphicFrame>
      <p:sp>
        <p:nvSpPr>
          <p:cNvPr id="39" name="正方形/長方形 38"/>
          <p:cNvSpPr/>
          <p:nvPr/>
        </p:nvSpPr>
        <p:spPr>
          <a:xfrm>
            <a:off x="4581628" y="859088"/>
            <a:ext cx="433422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自動車保有車両数</a:t>
            </a:r>
            <a:endParaRPr kumimoji="1" lang="ja-JP" altLang="en-US" sz="110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4581628" y="1073684"/>
            <a:ext cx="288009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出典：大阪府統計年鑑より作成</a:t>
            </a:r>
            <a:endParaRPr kumimoji="1" lang="ja-JP" altLang="en-US" sz="900" dirty="0">
              <a:latin typeface="Meiryo UI" panose="020B0604030504040204" pitchFamily="50" charset="-128"/>
              <a:ea typeface="Meiryo UI" panose="020B0604030504040204" pitchFamily="50" charset="-128"/>
            </a:endParaRPr>
          </a:p>
        </p:txBody>
      </p:sp>
      <p:sp>
        <p:nvSpPr>
          <p:cNvPr id="42" name="正方形/長方形 41"/>
          <p:cNvSpPr/>
          <p:nvPr/>
        </p:nvSpPr>
        <p:spPr>
          <a:xfrm>
            <a:off x="862273" y="1907483"/>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66.5</a:t>
            </a:r>
            <a:r>
              <a:rPr kumimoji="1" lang="ja-JP" altLang="en-US" sz="800" dirty="0" smtClean="0">
                <a:solidFill>
                  <a:schemeClr val="tx1"/>
                </a:solidFill>
                <a:latin typeface="Meiryo UI" panose="020B0604030504040204" pitchFamily="50" charset="-128"/>
                <a:ea typeface="Meiryo UI" panose="020B0604030504040204" pitchFamily="50" charset="-128"/>
              </a:rPr>
              <a:t>万人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3937712" y="2502932"/>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a:solidFill>
                  <a:schemeClr val="tx1"/>
                </a:solidFill>
                <a:latin typeface="Meiryo UI" panose="020B0604030504040204" pitchFamily="50" charset="-128"/>
                <a:ea typeface="Meiryo UI" panose="020B0604030504040204" pitchFamily="50" charset="-128"/>
              </a:rPr>
              <a:t>54.0</a:t>
            </a:r>
            <a:r>
              <a:rPr kumimoji="1" lang="ja-JP" altLang="en-US" sz="800" dirty="0" smtClean="0">
                <a:solidFill>
                  <a:schemeClr val="tx1"/>
                </a:solidFill>
                <a:latin typeface="Meiryo UI" panose="020B0604030504040204" pitchFamily="50" charset="-128"/>
                <a:ea typeface="Meiryo UI" panose="020B0604030504040204" pitchFamily="50" charset="-128"/>
              </a:rPr>
              <a:t>万人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3937712" y="2985114"/>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a:solidFill>
                  <a:schemeClr val="tx1"/>
                </a:solidFill>
                <a:latin typeface="Meiryo UI" panose="020B0604030504040204" pitchFamily="50" charset="-128"/>
                <a:ea typeface="Meiryo UI" panose="020B0604030504040204" pitchFamily="50" charset="-128"/>
              </a:rPr>
              <a:t>43.6</a:t>
            </a:r>
            <a:r>
              <a:rPr kumimoji="1" lang="ja-JP" altLang="en-US" sz="800" dirty="0" smtClean="0">
                <a:solidFill>
                  <a:schemeClr val="tx1"/>
                </a:solidFill>
                <a:latin typeface="Meiryo UI" panose="020B0604030504040204" pitchFamily="50" charset="-128"/>
                <a:ea typeface="Meiryo UI" panose="020B0604030504040204" pitchFamily="50" charset="-128"/>
              </a:rPr>
              <a:t>万人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3937712" y="4106912"/>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a:solidFill>
                  <a:schemeClr val="tx1"/>
                </a:solidFill>
                <a:latin typeface="Meiryo UI" panose="020B0604030504040204" pitchFamily="50" charset="-128"/>
                <a:ea typeface="Meiryo UI" panose="020B0604030504040204" pitchFamily="50" charset="-128"/>
              </a:rPr>
              <a:t>17.3</a:t>
            </a:r>
            <a:r>
              <a:rPr kumimoji="1" lang="ja-JP" altLang="en-US" sz="800" dirty="0" smtClean="0">
                <a:solidFill>
                  <a:schemeClr val="tx1"/>
                </a:solidFill>
                <a:latin typeface="Meiryo UI" panose="020B0604030504040204" pitchFamily="50" charset="-128"/>
                <a:ea typeface="Meiryo UI" panose="020B0604030504040204" pitchFamily="50" charset="-128"/>
              </a:rPr>
              <a:t>万人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862273" y="2527129"/>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a:solidFill>
                  <a:schemeClr val="tx1"/>
                </a:solidFill>
                <a:latin typeface="Meiryo UI" panose="020B0604030504040204" pitchFamily="50" charset="-128"/>
                <a:ea typeface="Meiryo UI" panose="020B0604030504040204" pitchFamily="50" charset="-128"/>
              </a:rPr>
              <a:t>52.7</a:t>
            </a:r>
            <a:r>
              <a:rPr kumimoji="1" lang="ja-JP" altLang="en-US" sz="800" dirty="0" smtClean="0">
                <a:solidFill>
                  <a:schemeClr val="tx1"/>
                </a:solidFill>
                <a:latin typeface="Meiryo UI" panose="020B0604030504040204" pitchFamily="50" charset="-128"/>
                <a:ea typeface="Meiryo UI" panose="020B0604030504040204" pitchFamily="50" charset="-128"/>
              </a:rPr>
              <a:t>万人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862273" y="4013066"/>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a:solidFill>
                  <a:schemeClr val="tx1"/>
                </a:solidFill>
                <a:latin typeface="Meiryo UI" panose="020B0604030504040204" pitchFamily="50" charset="-128"/>
                <a:ea typeface="Meiryo UI" panose="020B0604030504040204" pitchFamily="50" charset="-128"/>
              </a:rPr>
              <a:t>20.0</a:t>
            </a:r>
            <a:r>
              <a:rPr kumimoji="1" lang="ja-JP" altLang="en-US" sz="800" dirty="0" smtClean="0">
                <a:solidFill>
                  <a:schemeClr val="tx1"/>
                </a:solidFill>
                <a:latin typeface="Meiryo UI" panose="020B0604030504040204" pitchFamily="50" charset="-128"/>
                <a:ea typeface="Meiryo UI" panose="020B0604030504040204" pitchFamily="50" charset="-128"/>
              </a:rPr>
              <a:t>万人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3022600" y="1692159"/>
            <a:ext cx="1041400"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72.9</a:t>
            </a:r>
            <a:r>
              <a:rPr kumimoji="1" lang="ja-JP" altLang="en-US" sz="800" dirty="0" smtClean="0">
                <a:solidFill>
                  <a:schemeClr val="tx1"/>
                </a:solidFill>
                <a:latin typeface="Meiryo UI" panose="020B0604030504040204" pitchFamily="50" charset="-128"/>
                <a:ea typeface="Meiryo UI" panose="020B0604030504040204" pitchFamily="50" charset="-128"/>
              </a:rPr>
              <a:t>万人（</a:t>
            </a:r>
            <a:r>
              <a:rPr kumimoji="1" lang="en-US" altLang="ja-JP" sz="800" dirty="0" smtClean="0">
                <a:solidFill>
                  <a:schemeClr val="tx1"/>
                </a:solidFill>
                <a:latin typeface="Meiryo UI" panose="020B0604030504040204" pitchFamily="50" charset="-128"/>
                <a:ea typeface="Meiryo UI" panose="020B0604030504040204" pitchFamily="50" charset="-128"/>
              </a:rPr>
              <a:t>H30</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3022600" y="2385020"/>
            <a:ext cx="1041400"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a:solidFill>
                  <a:schemeClr val="tx1"/>
                </a:solidFill>
                <a:latin typeface="Meiryo UI" panose="020B0604030504040204" pitchFamily="50" charset="-128"/>
                <a:ea typeface="Meiryo UI" panose="020B0604030504040204" pitchFamily="50" charset="-128"/>
              </a:rPr>
              <a:t>57.4</a:t>
            </a:r>
            <a:r>
              <a:rPr kumimoji="1" lang="ja-JP" altLang="en-US" sz="800" dirty="0" smtClean="0">
                <a:solidFill>
                  <a:schemeClr val="tx1"/>
                </a:solidFill>
                <a:latin typeface="Meiryo UI" panose="020B0604030504040204" pitchFamily="50" charset="-128"/>
                <a:ea typeface="Meiryo UI" panose="020B0604030504040204" pitchFamily="50" charset="-128"/>
              </a:rPr>
              <a:t>万人（</a:t>
            </a:r>
            <a:r>
              <a:rPr kumimoji="1" lang="en-US" altLang="ja-JP" sz="800" dirty="0" smtClean="0">
                <a:solidFill>
                  <a:schemeClr val="tx1"/>
                </a:solidFill>
                <a:latin typeface="Meiryo UI" panose="020B0604030504040204" pitchFamily="50" charset="-128"/>
                <a:ea typeface="Meiryo UI" panose="020B0604030504040204" pitchFamily="50" charset="-128"/>
              </a:rPr>
              <a:t>H30</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2153006" y="3985841"/>
            <a:ext cx="1041400"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21.0</a:t>
            </a:r>
            <a:r>
              <a:rPr kumimoji="1" lang="ja-JP" altLang="en-US" sz="800" dirty="0" smtClean="0">
                <a:solidFill>
                  <a:schemeClr val="tx1"/>
                </a:solidFill>
                <a:latin typeface="Meiryo UI" panose="020B0604030504040204" pitchFamily="50" charset="-128"/>
                <a:ea typeface="Meiryo UI" panose="020B0604030504040204" pitchFamily="50" charset="-128"/>
              </a:rPr>
              <a:t>万人（</a:t>
            </a:r>
            <a:r>
              <a:rPr kumimoji="1" lang="en-US" altLang="ja-JP" sz="800" dirty="0" smtClean="0">
                <a:solidFill>
                  <a:schemeClr val="tx1"/>
                </a:solidFill>
                <a:latin typeface="Meiryo UI" panose="020B0604030504040204" pitchFamily="50" charset="-128"/>
                <a:ea typeface="Meiryo UI" panose="020B0604030504040204" pitchFamily="50" charset="-128"/>
              </a:rPr>
              <a:t>H27</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5156912" y="3698986"/>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344</a:t>
            </a:r>
            <a:r>
              <a:rPr kumimoji="1" lang="ja-JP" altLang="en-US" sz="800" dirty="0" smtClean="0">
                <a:solidFill>
                  <a:schemeClr val="tx1"/>
                </a:solidFill>
                <a:latin typeface="Meiryo UI" panose="020B0604030504040204" pitchFamily="50" charset="-128"/>
                <a:ea typeface="Meiryo UI" panose="020B0604030504040204" pitchFamily="50" charset="-128"/>
              </a:rPr>
              <a:t>万台</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54" name="正方形/長方形 53"/>
          <p:cNvSpPr/>
          <p:nvPr/>
        </p:nvSpPr>
        <p:spPr>
          <a:xfrm>
            <a:off x="8208929" y="1564435"/>
            <a:ext cx="642677" cy="215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355</a:t>
            </a:r>
            <a:r>
              <a:rPr kumimoji="1" lang="ja-JP" altLang="en-US" sz="800" dirty="0" smtClean="0">
                <a:solidFill>
                  <a:schemeClr val="tx1"/>
                </a:solidFill>
                <a:latin typeface="Meiryo UI" panose="020B0604030504040204" pitchFamily="50" charset="-128"/>
                <a:ea typeface="Meiryo UI" panose="020B0604030504040204" pitchFamily="50" charset="-128"/>
              </a:rPr>
              <a:t>万台</a:t>
            </a:r>
            <a:endParaRPr kumimoji="1"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146227" y="5357855"/>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6" name="正方形/長方形 25"/>
          <p:cNvSpPr/>
          <p:nvPr/>
        </p:nvSpPr>
        <p:spPr>
          <a:xfrm>
            <a:off x="105200" y="1316149"/>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7" name="正方形/長方形 26"/>
          <p:cNvSpPr/>
          <p:nvPr/>
        </p:nvSpPr>
        <p:spPr>
          <a:xfrm>
            <a:off x="4394579" y="1316149"/>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台</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8" name="正方形/長方形 27"/>
          <p:cNvSpPr/>
          <p:nvPr/>
        </p:nvSpPr>
        <p:spPr>
          <a:xfrm>
            <a:off x="8489971" y="5357855"/>
            <a:ext cx="608308" cy="20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67246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75846" y="573609"/>
            <a:ext cx="8774723" cy="618933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7" y="460000"/>
            <a:ext cx="699943" cy="375673"/>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まとめ</a:t>
            </a: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4678"/>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12</a:t>
            </a:fld>
            <a:endParaRPr lang="ja-JP" altLang="en-US" sz="1600" dirty="0">
              <a:solidFill>
                <a:schemeClr val="tx1"/>
              </a:solidFill>
            </a:endParaRPr>
          </a:p>
        </p:txBody>
      </p:sp>
      <p:sp>
        <p:nvSpPr>
          <p:cNvPr id="30" name="正方形/長方形 29"/>
          <p:cNvSpPr/>
          <p:nvPr/>
        </p:nvSpPr>
        <p:spPr>
          <a:xfrm>
            <a:off x="290679" y="813513"/>
            <a:ext cx="3626843" cy="342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dirty="0" smtClean="0">
                <a:solidFill>
                  <a:schemeClr val="tx1"/>
                </a:solidFill>
                <a:latin typeface="Meiryo UI" panose="020B0604030504040204" pitchFamily="50" charset="-128"/>
                <a:ea typeface="Meiryo UI" panose="020B0604030504040204" pitchFamily="50" charset="-128"/>
              </a:rPr>
              <a:t>この１０年の社会情勢の変化について</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latin typeface="Meiryo UI" panose="020B0604030504040204" pitchFamily="50" charset="-128"/>
                <a:ea typeface="Meiryo UI" panose="020B0604030504040204" pitchFamily="50" charset="-128"/>
              </a:rPr>
              <a:t>　</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　</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562540" y="1461223"/>
            <a:ext cx="8035360" cy="1151613"/>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Meiryo UI" panose="020B0604030504040204" pitchFamily="50" charset="-128"/>
                <a:ea typeface="Meiryo UI" panose="020B0604030504040204" pitchFamily="50" charset="-128"/>
              </a:rPr>
              <a:t>◇大阪府の人口はやや減少している。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◇一方、６５歳以上（特に７５歳以上）の人口は増加している。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◇人口における６５歳以上人口の割合が増加している。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◇左下図より、今後も６５歳以上の人口は増加することが推測される。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◇平成２７年度時点の推計であるが、右下図の通り人口構成が大きく変化することが予測されている。</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1775791" y="2745061"/>
            <a:ext cx="6487170" cy="644503"/>
          </a:xfrm>
          <a:prstGeom prst="rect">
            <a:avLst/>
          </a:prstGeom>
          <a:solidFill>
            <a:schemeClr val="accent1">
              <a:lumMod val="20000"/>
              <a:lumOff val="80000"/>
            </a:schemeClr>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避難に要する時間や災害関連死など</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被害想定の算定や、その後の対策を検討するにあたり、留意する必要がある。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933004045"/>
              </p:ext>
            </p:extLst>
          </p:nvPr>
        </p:nvGraphicFramePr>
        <p:xfrm>
          <a:off x="833371" y="3621084"/>
          <a:ext cx="3261359" cy="2960680"/>
        </p:xfrm>
        <a:graphic>
          <a:graphicData uri="http://schemas.openxmlformats.org/presentationml/2006/ole">
            <mc:AlternateContent xmlns:mc="http://schemas.openxmlformats.org/markup-compatibility/2006">
              <mc:Choice xmlns:v="urn:schemas-microsoft-com:vml" Requires="v">
                <p:oleObj spid="_x0000_s2067" name="ワークシート" r:id="rId3" imgW="4590969" imgH="5076900" progId="Excel.Sheet.12">
                  <p:embed/>
                </p:oleObj>
              </mc:Choice>
              <mc:Fallback>
                <p:oleObj name="ワークシート" r:id="rId3" imgW="4590969" imgH="5076900" progId="Excel.Sheet.12">
                  <p:embed/>
                  <p:pic>
                    <p:nvPicPr>
                      <p:cNvPr id="9" name="オブジェクト 8"/>
                      <p:cNvPicPr/>
                      <p:nvPr/>
                    </p:nvPicPr>
                    <p:blipFill>
                      <a:blip r:embed="rId4"/>
                      <a:stretch>
                        <a:fillRect/>
                      </a:stretch>
                    </p:blipFill>
                    <p:spPr>
                      <a:xfrm>
                        <a:off x="833371" y="3621084"/>
                        <a:ext cx="3261359" cy="2960680"/>
                      </a:xfrm>
                      <a:prstGeom prst="rect">
                        <a:avLst/>
                      </a:prstGeom>
                    </p:spPr>
                  </p:pic>
                </p:oleObj>
              </mc:Fallback>
            </mc:AlternateContent>
          </a:graphicData>
        </a:graphic>
      </p:graphicFrame>
      <p:grpSp>
        <p:nvGrpSpPr>
          <p:cNvPr id="19" name="グループ化 18"/>
          <p:cNvGrpSpPr/>
          <p:nvPr/>
        </p:nvGrpSpPr>
        <p:grpSpPr>
          <a:xfrm>
            <a:off x="784261" y="3845035"/>
            <a:ext cx="3424846" cy="1346379"/>
            <a:chOff x="5582070" y="1219581"/>
            <a:chExt cx="3424846" cy="1346379"/>
          </a:xfrm>
        </p:grpSpPr>
        <p:cxnSp>
          <p:nvCxnSpPr>
            <p:cNvPr id="13" name="直線コネクタ 12"/>
            <p:cNvCxnSpPr/>
            <p:nvPr/>
          </p:nvCxnSpPr>
          <p:spPr>
            <a:xfrm>
              <a:off x="7321550" y="2565960"/>
              <a:ext cx="1570989" cy="0"/>
            </a:xfrm>
            <a:prstGeom prst="line">
              <a:avLst/>
            </a:prstGeom>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a:off x="5699125" y="2565960"/>
              <a:ext cx="1365034" cy="0"/>
            </a:xfrm>
            <a:prstGeom prst="line">
              <a:avLst/>
            </a:prstGeom>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H="1" flipV="1">
              <a:off x="5772150" y="2066925"/>
              <a:ext cx="0" cy="4990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p:cNvCxnSpPr/>
            <p:nvPr/>
          </p:nvCxnSpPr>
          <p:spPr>
            <a:xfrm flipH="1" flipV="1">
              <a:off x="8826500" y="2066925"/>
              <a:ext cx="0" cy="4990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正方形/長方形 41"/>
            <p:cNvSpPr/>
            <p:nvPr/>
          </p:nvSpPr>
          <p:spPr>
            <a:xfrm rot="16200000">
              <a:off x="5213061" y="1588590"/>
              <a:ext cx="1113576"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６５歳以上</a:t>
              </a:r>
              <a:endParaRPr kumimoji="1" lang="ja-JP" altLang="en-US" sz="900" dirty="0">
                <a:latin typeface="Meiryo UI" panose="020B0604030504040204" pitchFamily="50" charset="-128"/>
                <a:ea typeface="Meiryo UI" panose="020B0604030504040204" pitchFamily="50" charset="-128"/>
              </a:endParaRPr>
            </a:p>
          </p:txBody>
        </p:sp>
        <p:sp>
          <p:nvSpPr>
            <p:cNvPr id="43" name="正方形/長方形 42"/>
            <p:cNvSpPr/>
            <p:nvPr/>
          </p:nvSpPr>
          <p:spPr>
            <a:xfrm rot="16200000">
              <a:off x="8262350" y="1588590"/>
              <a:ext cx="1113576"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６５歳以上</a:t>
              </a:r>
              <a:endParaRPr kumimoji="1" lang="ja-JP" altLang="en-US" sz="900" dirty="0">
                <a:latin typeface="Meiryo UI" panose="020B0604030504040204" pitchFamily="50" charset="-128"/>
                <a:ea typeface="Meiryo UI" panose="020B0604030504040204" pitchFamily="50" charset="-128"/>
              </a:endParaRPr>
            </a:p>
          </p:txBody>
        </p:sp>
      </p:grpSp>
      <p:pic>
        <p:nvPicPr>
          <p:cNvPr id="4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5586" y="3793066"/>
            <a:ext cx="3193414" cy="2796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正方形/長方形 45"/>
          <p:cNvSpPr/>
          <p:nvPr/>
        </p:nvSpPr>
        <p:spPr>
          <a:xfrm>
            <a:off x="5208611" y="3484009"/>
            <a:ext cx="3046988" cy="23252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smtClean="0">
                <a:latin typeface="Meiryo UI" panose="020B0604030504040204" pitchFamily="50" charset="-128"/>
                <a:ea typeface="Meiryo UI" panose="020B0604030504040204" pitchFamily="50" charset="-128"/>
              </a:rPr>
              <a:t>大阪府の</a:t>
            </a:r>
            <a:r>
              <a:rPr kumimoji="1" lang="en-US" altLang="ja-JP" sz="1100" b="1" dirty="0" smtClean="0">
                <a:latin typeface="Meiryo UI" panose="020B0604030504040204" pitchFamily="50" charset="-128"/>
                <a:ea typeface="Meiryo UI" panose="020B0604030504040204" pitchFamily="50" charset="-128"/>
              </a:rPr>
              <a:t>2045</a:t>
            </a:r>
            <a:r>
              <a:rPr kumimoji="1" lang="ja-JP" altLang="en-US" sz="1100" b="1" dirty="0" smtClean="0">
                <a:latin typeface="Meiryo UI" panose="020B0604030504040204" pitchFamily="50" charset="-128"/>
                <a:ea typeface="Meiryo UI" panose="020B0604030504040204" pitchFamily="50" charset="-128"/>
              </a:rPr>
              <a:t>年（</a:t>
            </a:r>
            <a:r>
              <a:rPr kumimoji="1" lang="en-US" altLang="ja-JP" sz="1100" b="1" dirty="0" smtClean="0">
                <a:latin typeface="Meiryo UI" panose="020B0604030504040204" pitchFamily="50" charset="-128"/>
                <a:ea typeface="Meiryo UI" panose="020B0604030504040204" pitchFamily="50" charset="-128"/>
              </a:rPr>
              <a:t>R27</a:t>
            </a:r>
            <a:r>
              <a:rPr kumimoji="1" lang="ja-JP" altLang="en-US" sz="1100" b="1" dirty="0" smtClean="0">
                <a:latin typeface="Meiryo UI" panose="020B0604030504040204" pitchFamily="50" charset="-128"/>
                <a:ea typeface="Meiryo UI" panose="020B0604030504040204" pitchFamily="50" charset="-128"/>
              </a:rPr>
              <a:t>年）の人口構成予測</a:t>
            </a:r>
            <a:endParaRPr kumimoji="1" lang="ja-JP" altLang="en-US" sz="1100" b="1" dirty="0">
              <a:latin typeface="Meiryo UI" panose="020B0604030504040204" pitchFamily="50" charset="-128"/>
              <a:ea typeface="Meiryo UI" panose="020B0604030504040204" pitchFamily="50" charset="-128"/>
            </a:endParaRPr>
          </a:p>
        </p:txBody>
      </p:sp>
      <p:sp>
        <p:nvSpPr>
          <p:cNvPr id="49" name="正方形/長方形 48"/>
          <p:cNvSpPr/>
          <p:nvPr/>
        </p:nvSpPr>
        <p:spPr>
          <a:xfrm>
            <a:off x="5439731" y="3658944"/>
            <a:ext cx="2673731" cy="24141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　大阪府の将来推計人口（</a:t>
            </a:r>
            <a:r>
              <a:rPr kumimoji="1" lang="en-US" altLang="ja-JP" sz="900" dirty="0" smtClean="0">
                <a:latin typeface="Meiryo UI" panose="020B0604030504040204" pitchFamily="50" charset="-128"/>
                <a:ea typeface="Meiryo UI" panose="020B0604030504040204" pitchFamily="50" charset="-128"/>
              </a:rPr>
              <a:t>2018</a:t>
            </a:r>
            <a:r>
              <a:rPr kumimoji="1" lang="ja-JP" altLang="en-US" sz="900" dirty="0" smtClean="0">
                <a:latin typeface="Meiryo UI" panose="020B0604030504040204" pitchFamily="50" charset="-128"/>
                <a:ea typeface="Meiryo UI" panose="020B0604030504040204" pitchFamily="50" charset="-128"/>
              </a:rPr>
              <a:t>年</a:t>
            </a:r>
            <a:r>
              <a:rPr kumimoji="1" lang="en-US" altLang="ja-JP" sz="900" dirty="0" smtClean="0">
                <a:latin typeface="Meiryo UI" panose="020B0604030504040204" pitchFamily="50" charset="-128"/>
                <a:ea typeface="Meiryo UI" panose="020B0604030504040204" pitchFamily="50" charset="-128"/>
              </a:rPr>
              <a:t>7</a:t>
            </a:r>
            <a:r>
              <a:rPr kumimoji="1" lang="ja-JP" altLang="en-US" sz="900" dirty="0" smtClean="0">
                <a:latin typeface="Meiryo UI" panose="020B0604030504040204" pitchFamily="50" charset="-128"/>
                <a:ea typeface="Meiryo UI" panose="020B0604030504040204" pitchFamily="50" charset="-128"/>
              </a:rPr>
              <a:t>月）</a:t>
            </a:r>
            <a:endParaRPr kumimoji="1" lang="ja-JP" altLang="en-US" sz="900" dirty="0">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5018531" y="3498664"/>
            <a:ext cx="3424846" cy="1346379"/>
            <a:chOff x="5582070" y="1219581"/>
            <a:chExt cx="3424846" cy="1346379"/>
          </a:xfrm>
        </p:grpSpPr>
        <p:cxnSp>
          <p:nvCxnSpPr>
            <p:cNvPr id="51" name="直線コネクタ 50"/>
            <p:cNvCxnSpPr/>
            <p:nvPr/>
          </p:nvCxnSpPr>
          <p:spPr>
            <a:xfrm>
              <a:off x="7440589" y="2565960"/>
              <a:ext cx="1451950" cy="0"/>
            </a:xfrm>
            <a:prstGeom prst="line">
              <a:avLst/>
            </a:prstGeom>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a:xfrm>
              <a:off x="5699125" y="2565960"/>
              <a:ext cx="1365034" cy="0"/>
            </a:xfrm>
            <a:prstGeom prst="line">
              <a:avLst/>
            </a:prstGeom>
          </p:spPr>
          <p:style>
            <a:lnRef idx="1">
              <a:schemeClr val="dk1"/>
            </a:lnRef>
            <a:fillRef idx="0">
              <a:schemeClr val="dk1"/>
            </a:fillRef>
            <a:effectRef idx="0">
              <a:schemeClr val="dk1"/>
            </a:effectRef>
            <a:fontRef idx="minor">
              <a:schemeClr val="tx1"/>
            </a:fontRef>
          </p:style>
        </p:cxnSp>
        <p:cxnSp>
          <p:nvCxnSpPr>
            <p:cNvPr id="53" name="直線矢印コネクタ 52"/>
            <p:cNvCxnSpPr/>
            <p:nvPr/>
          </p:nvCxnSpPr>
          <p:spPr>
            <a:xfrm flipH="1" flipV="1">
              <a:off x="5772150" y="2066925"/>
              <a:ext cx="0" cy="4990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直線矢印コネクタ 53"/>
            <p:cNvCxnSpPr/>
            <p:nvPr/>
          </p:nvCxnSpPr>
          <p:spPr>
            <a:xfrm flipH="1" flipV="1">
              <a:off x="8826500" y="2066925"/>
              <a:ext cx="0" cy="4990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正方形/長方形 56"/>
            <p:cNvSpPr/>
            <p:nvPr/>
          </p:nvSpPr>
          <p:spPr>
            <a:xfrm rot="16200000">
              <a:off x="5213061" y="1588590"/>
              <a:ext cx="1113576"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６５歳以上</a:t>
              </a:r>
              <a:endParaRPr kumimoji="1" lang="ja-JP" altLang="en-US" sz="900" dirty="0">
                <a:latin typeface="Meiryo UI" panose="020B0604030504040204" pitchFamily="50" charset="-128"/>
                <a:ea typeface="Meiryo UI" panose="020B0604030504040204" pitchFamily="50" charset="-128"/>
              </a:endParaRPr>
            </a:p>
          </p:txBody>
        </p:sp>
        <p:sp>
          <p:nvSpPr>
            <p:cNvPr id="58" name="正方形/長方形 57"/>
            <p:cNvSpPr/>
            <p:nvPr/>
          </p:nvSpPr>
          <p:spPr>
            <a:xfrm rot="16200000">
              <a:off x="8262350" y="1588590"/>
              <a:ext cx="1113576"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６５歳以上</a:t>
              </a:r>
              <a:endParaRPr kumimoji="1" lang="ja-JP" altLang="en-US" sz="900" dirty="0">
                <a:latin typeface="Meiryo UI" panose="020B0604030504040204" pitchFamily="50" charset="-128"/>
                <a:ea typeface="Meiryo UI" panose="020B0604030504040204" pitchFamily="50" charset="-128"/>
              </a:endParaRPr>
            </a:p>
          </p:txBody>
        </p:sp>
      </p:grpSp>
      <p:sp>
        <p:nvSpPr>
          <p:cNvPr id="33" name="角丸四角形 32"/>
          <p:cNvSpPr/>
          <p:nvPr/>
        </p:nvSpPr>
        <p:spPr>
          <a:xfrm>
            <a:off x="431801" y="1155700"/>
            <a:ext cx="8267700" cy="5481073"/>
          </a:xfrm>
          <a:prstGeom prst="roundRect">
            <a:avLst>
              <a:gd name="adj" fmla="val 1644"/>
            </a:avLst>
          </a:prstGeom>
          <a:noFill/>
          <a:ln w="38100" cmpd="dbl">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31801" y="1201722"/>
            <a:ext cx="4480112" cy="33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u="sng" dirty="0" smtClean="0">
                <a:solidFill>
                  <a:schemeClr val="tx1"/>
                </a:solidFill>
                <a:latin typeface="Meiryo UI" panose="020B0604030504040204" pitchFamily="50" charset="-128"/>
                <a:ea typeface="Meiryo UI" panose="020B0604030504040204" pitchFamily="50" charset="-128"/>
              </a:rPr>
              <a:t>①人口及び年齢構成について</a:t>
            </a:r>
            <a:endParaRPr kumimoji="1" lang="ja-JP" altLang="en-US" sz="1600" u="sng" dirty="0">
              <a:solidFill>
                <a:schemeClr val="tx1"/>
              </a:solidFill>
              <a:latin typeface="Meiryo UI" panose="020B0604030504040204" pitchFamily="50" charset="-128"/>
              <a:ea typeface="Meiryo UI" panose="020B0604030504040204" pitchFamily="50" charset="-128"/>
            </a:endParaRPr>
          </a:p>
        </p:txBody>
      </p:sp>
      <p:grpSp>
        <p:nvGrpSpPr>
          <p:cNvPr id="36" name="グループ化 35"/>
          <p:cNvGrpSpPr/>
          <p:nvPr/>
        </p:nvGrpSpPr>
        <p:grpSpPr>
          <a:xfrm>
            <a:off x="1159819" y="2824042"/>
            <a:ext cx="297298" cy="488306"/>
            <a:chOff x="5334244" y="3744255"/>
            <a:chExt cx="297298" cy="488306"/>
          </a:xfrm>
        </p:grpSpPr>
        <p:sp>
          <p:nvSpPr>
            <p:cNvPr id="37" name="二等辺三角形 36"/>
            <p:cNvSpPr/>
            <p:nvPr/>
          </p:nvSpPr>
          <p:spPr>
            <a:xfrm rot="5400000">
              <a:off x="5307721" y="3908737"/>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38" name="二等辺三角形 37"/>
            <p:cNvSpPr/>
            <p:nvPr/>
          </p:nvSpPr>
          <p:spPr>
            <a:xfrm rot="5400000">
              <a:off x="5237563" y="3908738"/>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47" name="二等辺三角形 46"/>
            <p:cNvSpPr/>
            <p:nvPr/>
          </p:nvSpPr>
          <p:spPr>
            <a:xfrm rot="5400000">
              <a:off x="5169762" y="3908739"/>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grpSp>
      <p:sp>
        <p:nvSpPr>
          <p:cNvPr id="48" name="正方形/長方形 47"/>
          <p:cNvSpPr/>
          <p:nvPr/>
        </p:nvSpPr>
        <p:spPr>
          <a:xfrm>
            <a:off x="1348358" y="3615491"/>
            <a:ext cx="2296653" cy="23252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10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1192474" y="3594843"/>
            <a:ext cx="251717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　令和</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年国勢調査より作成</a:t>
            </a:r>
            <a:endParaRPr kumimoji="1" lang="ja-JP" altLang="en-US" sz="900" dirty="0">
              <a:latin typeface="Meiryo UI" panose="020B0604030504040204" pitchFamily="50" charset="-128"/>
              <a:ea typeface="Meiryo UI" panose="020B0604030504040204" pitchFamily="50" charset="-128"/>
            </a:endParaRPr>
          </a:p>
        </p:txBody>
      </p:sp>
      <p:sp>
        <p:nvSpPr>
          <p:cNvPr id="44" name="正方形/長方形 43"/>
          <p:cNvSpPr/>
          <p:nvPr/>
        </p:nvSpPr>
        <p:spPr>
          <a:xfrm>
            <a:off x="1318897" y="3484369"/>
            <a:ext cx="2296653" cy="23252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smtClean="0">
                <a:latin typeface="Meiryo UI" panose="020B0604030504040204" pitchFamily="50" charset="-128"/>
                <a:ea typeface="Meiryo UI" panose="020B0604030504040204" pitchFamily="50" charset="-128"/>
              </a:rPr>
              <a:t>大阪府の人口ピラミッド（</a:t>
            </a:r>
            <a:r>
              <a:rPr kumimoji="1" lang="en-US" altLang="ja-JP" sz="1100" b="1" dirty="0" smtClean="0">
                <a:latin typeface="Meiryo UI" panose="020B0604030504040204" pitchFamily="50" charset="-128"/>
                <a:ea typeface="Meiryo UI" panose="020B0604030504040204" pitchFamily="50" charset="-128"/>
              </a:rPr>
              <a:t>R2</a:t>
            </a:r>
            <a:r>
              <a:rPr kumimoji="1" lang="ja-JP" altLang="en-US" sz="1100" b="1" dirty="0" smtClean="0">
                <a:latin typeface="Meiryo UI" panose="020B0604030504040204" pitchFamily="50" charset="-128"/>
                <a:ea typeface="Meiryo UI" panose="020B0604030504040204" pitchFamily="50" charset="-128"/>
              </a:rPr>
              <a:t>時点）</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8957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75846" y="573609"/>
            <a:ext cx="8774723" cy="618933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7" y="460000"/>
            <a:ext cx="810064" cy="308143"/>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まとめ</a:t>
            </a: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4678"/>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13</a:t>
            </a:fld>
            <a:endParaRPr lang="ja-JP" altLang="en-US" sz="1600" dirty="0">
              <a:solidFill>
                <a:schemeClr val="tx1"/>
              </a:solidFill>
            </a:endParaRPr>
          </a:p>
        </p:txBody>
      </p:sp>
      <p:sp>
        <p:nvSpPr>
          <p:cNvPr id="33" name="角丸四角形 32"/>
          <p:cNvSpPr/>
          <p:nvPr/>
        </p:nvSpPr>
        <p:spPr>
          <a:xfrm>
            <a:off x="334666" y="864999"/>
            <a:ext cx="4224082" cy="2144498"/>
          </a:xfrm>
          <a:prstGeom prst="roundRect">
            <a:avLst>
              <a:gd name="adj" fmla="val 1644"/>
            </a:avLst>
          </a:prstGeom>
          <a:noFill/>
          <a:ln w="38100" cmpd="dbl">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08162" y="871265"/>
            <a:ext cx="4480112" cy="33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u="sng" dirty="0" smtClean="0">
                <a:solidFill>
                  <a:schemeClr val="tx1"/>
                </a:solidFill>
                <a:latin typeface="Meiryo UI" panose="020B0604030504040204" pitchFamily="50" charset="-128"/>
                <a:ea typeface="Meiryo UI" panose="020B0604030504040204" pitchFamily="50" charset="-128"/>
              </a:rPr>
              <a:t>②働き方の変化について</a:t>
            </a:r>
            <a:endParaRPr kumimoji="1" lang="ja-JP" altLang="en-US" sz="1600" u="sng" dirty="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406665" y="1208404"/>
            <a:ext cx="3797425" cy="56636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女性の</a:t>
            </a:r>
            <a:r>
              <a:rPr kumimoji="1" lang="ja-JP" altLang="en-US" sz="1400" dirty="0" smtClean="0">
                <a:solidFill>
                  <a:schemeClr val="tx1"/>
                </a:solidFill>
                <a:latin typeface="Meiryo UI" panose="020B0604030504040204" pitchFamily="50" charset="-128"/>
                <a:ea typeface="Meiryo UI" panose="020B0604030504040204" pitchFamily="50" charset="-128"/>
              </a:rPr>
              <a:t>就業率の</a:t>
            </a:r>
            <a:r>
              <a:rPr kumimoji="1" lang="ja-JP" altLang="en-US" sz="1400" dirty="0" smtClean="0">
                <a:solidFill>
                  <a:schemeClr val="tx1"/>
                </a:solidFill>
                <a:latin typeface="Meiryo UI" panose="020B0604030504040204" pitchFamily="50" charset="-128"/>
                <a:ea typeface="Meiryo UI" panose="020B0604030504040204" pitchFamily="50" charset="-128"/>
              </a:rPr>
              <a:t>増加。</a:t>
            </a:r>
            <a:endParaRPr kumimoji="1" lang="ja-JP" altLang="en-US"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コロナ過を機に定着しつつあるテレワークの</a:t>
            </a:r>
            <a:r>
              <a:rPr kumimoji="1" lang="ja-JP" altLang="en-US" sz="1400" dirty="0" smtClean="0">
                <a:solidFill>
                  <a:schemeClr val="tx1"/>
                </a:solidFill>
                <a:latin typeface="Meiryo UI" panose="020B0604030504040204" pitchFamily="50" charset="-128"/>
                <a:ea typeface="Meiryo UI" panose="020B0604030504040204" pitchFamily="50" charset="-128"/>
              </a:rPr>
              <a:t>普及。</a:t>
            </a:r>
            <a:endParaRPr kumimoji="1" lang="ja-JP" altLang="en-US" sz="1400" dirty="0" smtClean="0">
              <a:solidFill>
                <a:schemeClr val="tx1"/>
              </a:solidFill>
              <a:latin typeface="Meiryo UI" panose="020B0604030504040204" pitchFamily="50" charset="-128"/>
              <a:ea typeface="Meiryo UI" panose="020B0604030504040204" pitchFamily="50" charset="-128"/>
            </a:endParaRPr>
          </a:p>
        </p:txBody>
      </p:sp>
      <p:grpSp>
        <p:nvGrpSpPr>
          <p:cNvPr id="36" name="グループ化 35"/>
          <p:cNvGrpSpPr/>
          <p:nvPr/>
        </p:nvGrpSpPr>
        <p:grpSpPr>
          <a:xfrm>
            <a:off x="540903" y="1888373"/>
            <a:ext cx="297298" cy="488306"/>
            <a:chOff x="5334244" y="3744255"/>
            <a:chExt cx="297298" cy="488306"/>
          </a:xfrm>
        </p:grpSpPr>
        <p:sp>
          <p:nvSpPr>
            <p:cNvPr id="37" name="二等辺三角形 36"/>
            <p:cNvSpPr/>
            <p:nvPr/>
          </p:nvSpPr>
          <p:spPr>
            <a:xfrm rot="5400000">
              <a:off x="5307721" y="3908737"/>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38" name="二等辺三角形 37"/>
            <p:cNvSpPr/>
            <p:nvPr/>
          </p:nvSpPr>
          <p:spPr>
            <a:xfrm rot="5400000">
              <a:off x="5237563" y="3908738"/>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47" name="二等辺三角形 46"/>
            <p:cNvSpPr/>
            <p:nvPr/>
          </p:nvSpPr>
          <p:spPr>
            <a:xfrm rot="5400000">
              <a:off x="5169762" y="3908739"/>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grpSp>
      <p:sp>
        <p:nvSpPr>
          <p:cNvPr id="48" name="正方形/長方形 47"/>
          <p:cNvSpPr/>
          <p:nvPr/>
        </p:nvSpPr>
        <p:spPr>
          <a:xfrm>
            <a:off x="974281" y="1789651"/>
            <a:ext cx="3488069" cy="644503"/>
          </a:xfrm>
          <a:prstGeom prst="rect">
            <a:avLst/>
          </a:prstGeom>
          <a:solidFill>
            <a:schemeClr val="accent1">
              <a:lumMod val="20000"/>
              <a:lumOff val="80000"/>
            </a:schemeClr>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昼間</a:t>
            </a:r>
            <a:r>
              <a:rPr kumimoji="1" lang="ja-JP" altLang="en-US" sz="1400" dirty="0" smtClean="0">
                <a:solidFill>
                  <a:schemeClr val="tx1"/>
                </a:solidFill>
                <a:latin typeface="Meiryo UI" panose="020B0604030504040204" pitchFamily="50" charset="-128"/>
                <a:ea typeface="Meiryo UI" panose="020B0604030504040204" pitchFamily="50" charset="-128"/>
              </a:rPr>
              <a:t>の時間帯にどこにいるかが変化しつつある。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55" name="角丸四角形 54"/>
          <p:cNvSpPr/>
          <p:nvPr/>
        </p:nvSpPr>
        <p:spPr>
          <a:xfrm>
            <a:off x="4655781" y="864999"/>
            <a:ext cx="4224082" cy="2144498"/>
          </a:xfrm>
          <a:prstGeom prst="roundRect">
            <a:avLst>
              <a:gd name="adj" fmla="val 1644"/>
            </a:avLst>
          </a:prstGeom>
          <a:noFill/>
          <a:ln w="38100" cmpd="dbl">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4629277" y="871265"/>
            <a:ext cx="4480112" cy="33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u="sng" dirty="0" smtClean="0">
                <a:solidFill>
                  <a:schemeClr val="tx1"/>
                </a:solidFill>
                <a:latin typeface="Meiryo UI" panose="020B0604030504040204" pitchFamily="50" charset="-128"/>
                <a:ea typeface="Meiryo UI" panose="020B0604030504040204" pitchFamily="50" charset="-128"/>
              </a:rPr>
              <a:t>③一時的な人の流入</a:t>
            </a:r>
            <a:endParaRPr kumimoji="1" lang="ja-JP" altLang="en-US" sz="1600" u="sng" dirty="0">
              <a:solidFill>
                <a:schemeClr val="tx1"/>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4727780" y="1208404"/>
            <a:ext cx="4098720" cy="56636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Meiryo UI" panose="020B0604030504040204" pitchFamily="50" charset="-128"/>
                <a:ea typeface="Meiryo UI" panose="020B0604030504040204" pitchFamily="50" charset="-128"/>
              </a:rPr>
              <a:t>◇来阪する旅行者が年々</a:t>
            </a:r>
            <a:r>
              <a:rPr kumimoji="1" lang="ja-JP" altLang="en-US" sz="1400" dirty="0" smtClean="0">
                <a:solidFill>
                  <a:schemeClr val="tx1"/>
                </a:solidFill>
                <a:latin typeface="Meiryo UI" panose="020B0604030504040204" pitchFamily="50" charset="-128"/>
                <a:ea typeface="Meiryo UI" panose="020B0604030504040204" pitchFamily="50" charset="-128"/>
              </a:rPr>
              <a:t>増加。（</a:t>
            </a:r>
            <a:r>
              <a:rPr kumimoji="1" lang="ja-JP" altLang="en-US" sz="1400" dirty="0" smtClean="0">
                <a:solidFill>
                  <a:schemeClr val="tx1"/>
                </a:solidFill>
                <a:latin typeface="Meiryo UI" panose="020B0604030504040204" pitchFamily="50" charset="-128"/>
                <a:ea typeface="Meiryo UI" panose="020B0604030504040204" pitchFamily="50" charset="-128"/>
              </a:rPr>
              <a:t>コロナ過前）</a:t>
            </a:r>
            <a:endParaRPr kumimoji="1" lang="ja-JP" altLang="en-US"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◇外国人旅行者も大きく伸びて</a:t>
            </a:r>
            <a:r>
              <a:rPr kumimoji="1" lang="ja-JP" altLang="en-US" sz="1400" dirty="0" smtClean="0">
                <a:solidFill>
                  <a:schemeClr val="tx1"/>
                </a:solidFill>
                <a:latin typeface="Meiryo UI" panose="020B0604030504040204" pitchFamily="50" charset="-128"/>
                <a:ea typeface="Meiryo UI" panose="020B0604030504040204" pitchFamily="50" charset="-128"/>
              </a:rPr>
              <a:t>いる。</a:t>
            </a:r>
            <a:endParaRPr kumimoji="1" lang="ja-JP" altLang="en-US" sz="1400" dirty="0" smtClean="0">
              <a:solidFill>
                <a:schemeClr val="tx1"/>
              </a:solidFill>
              <a:latin typeface="Meiryo UI" panose="020B0604030504040204" pitchFamily="50" charset="-128"/>
              <a:ea typeface="Meiryo UI" panose="020B0604030504040204" pitchFamily="50" charset="-128"/>
            </a:endParaRPr>
          </a:p>
        </p:txBody>
      </p:sp>
      <p:grpSp>
        <p:nvGrpSpPr>
          <p:cNvPr id="60" name="グループ化 59"/>
          <p:cNvGrpSpPr/>
          <p:nvPr/>
        </p:nvGrpSpPr>
        <p:grpSpPr>
          <a:xfrm>
            <a:off x="4862018" y="2071511"/>
            <a:ext cx="297298" cy="488306"/>
            <a:chOff x="5334244" y="3744255"/>
            <a:chExt cx="297298" cy="488306"/>
          </a:xfrm>
        </p:grpSpPr>
        <p:sp>
          <p:nvSpPr>
            <p:cNvPr id="61" name="二等辺三角形 60"/>
            <p:cNvSpPr/>
            <p:nvPr/>
          </p:nvSpPr>
          <p:spPr>
            <a:xfrm rot="5400000">
              <a:off x="5307721" y="3908737"/>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62" name="二等辺三角形 61"/>
            <p:cNvSpPr/>
            <p:nvPr/>
          </p:nvSpPr>
          <p:spPr>
            <a:xfrm rot="5400000">
              <a:off x="5237563" y="3908738"/>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63" name="二等辺三角形 62"/>
            <p:cNvSpPr/>
            <p:nvPr/>
          </p:nvSpPr>
          <p:spPr>
            <a:xfrm rot="5400000">
              <a:off x="5169762" y="3908739"/>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grpSp>
      <p:sp>
        <p:nvSpPr>
          <p:cNvPr id="64" name="正方形/長方形 63"/>
          <p:cNvSpPr/>
          <p:nvPr/>
        </p:nvSpPr>
        <p:spPr>
          <a:xfrm>
            <a:off x="5295396" y="1774763"/>
            <a:ext cx="3531104" cy="1127463"/>
          </a:xfrm>
          <a:prstGeom prst="rect">
            <a:avLst/>
          </a:prstGeom>
          <a:solidFill>
            <a:schemeClr val="accent1">
              <a:lumMod val="20000"/>
              <a:lumOff val="80000"/>
            </a:schemeClr>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被害想定への反映方法</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土地勘や情報がない方への対応</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多言語化などへの対応</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避難所や帰宅（帰国）といった課題への対応</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2" name="角丸四角形 71"/>
          <p:cNvSpPr/>
          <p:nvPr/>
        </p:nvSpPr>
        <p:spPr>
          <a:xfrm>
            <a:off x="334666" y="3123107"/>
            <a:ext cx="4224082" cy="1851697"/>
          </a:xfrm>
          <a:prstGeom prst="roundRect">
            <a:avLst>
              <a:gd name="adj" fmla="val 1644"/>
            </a:avLst>
          </a:prstGeom>
          <a:noFill/>
          <a:ln w="38100" cmpd="dbl">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308162" y="3129373"/>
            <a:ext cx="4250586" cy="33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u="sng" dirty="0" smtClean="0">
                <a:solidFill>
                  <a:schemeClr val="tx1"/>
                </a:solidFill>
                <a:latin typeface="Meiryo UI" panose="020B0604030504040204" pitchFamily="50" charset="-128"/>
                <a:ea typeface="Meiryo UI" panose="020B0604030504040204" pitchFamily="50" charset="-128"/>
              </a:rPr>
              <a:t>④建築物の変化について</a:t>
            </a:r>
            <a:endParaRPr kumimoji="1" lang="ja-JP" altLang="en-US" sz="1600" u="sng" dirty="0">
              <a:solidFill>
                <a:schemeClr val="tx1"/>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406665" y="3466512"/>
            <a:ext cx="4006309" cy="56636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Meiryo UI" panose="020B0604030504040204" pitchFamily="50" charset="-128"/>
                <a:ea typeface="Meiryo UI" panose="020B0604030504040204" pitchFamily="50" charset="-128"/>
              </a:rPr>
              <a:t>◇建物棟数は減少しているが、戸数は</a:t>
            </a:r>
            <a:r>
              <a:rPr kumimoji="1" lang="ja-JP" altLang="en-US" sz="1400" dirty="0" smtClean="0">
                <a:solidFill>
                  <a:schemeClr val="tx1"/>
                </a:solidFill>
                <a:latin typeface="Meiryo UI" panose="020B0604030504040204" pitchFamily="50" charset="-128"/>
                <a:ea typeface="Meiryo UI" panose="020B0604030504040204" pitchFamily="50" charset="-128"/>
              </a:rPr>
              <a:t>増加</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◇建物の高層化が進んでいる。</a:t>
            </a:r>
          </a:p>
        </p:txBody>
      </p:sp>
      <p:grpSp>
        <p:nvGrpSpPr>
          <p:cNvPr id="75" name="グループ化 74"/>
          <p:cNvGrpSpPr/>
          <p:nvPr/>
        </p:nvGrpSpPr>
        <p:grpSpPr>
          <a:xfrm>
            <a:off x="540903" y="4146481"/>
            <a:ext cx="297298" cy="488306"/>
            <a:chOff x="5334244" y="3744255"/>
            <a:chExt cx="297298" cy="488306"/>
          </a:xfrm>
        </p:grpSpPr>
        <p:sp>
          <p:nvSpPr>
            <p:cNvPr id="76" name="二等辺三角形 75"/>
            <p:cNvSpPr/>
            <p:nvPr/>
          </p:nvSpPr>
          <p:spPr>
            <a:xfrm rot="5400000">
              <a:off x="5307721" y="3908737"/>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77" name="二等辺三角形 76"/>
            <p:cNvSpPr/>
            <p:nvPr/>
          </p:nvSpPr>
          <p:spPr>
            <a:xfrm rot="5400000">
              <a:off x="5237563" y="3908738"/>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78" name="二等辺三角形 77"/>
            <p:cNvSpPr/>
            <p:nvPr/>
          </p:nvSpPr>
          <p:spPr>
            <a:xfrm rot="5400000">
              <a:off x="5169762" y="3908739"/>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grpSp>
      <p:sp>
        <p:nvSpPr>
          <p:cNvPr id="79" name="正方形/長方形 78"/>
          <p:cNvSpPr/>
          <p:nvPr/>
        </p:nvSpPr>
        <p:spPr>
          <a:xfrm>
            <a:off x="974281" y="4047759"/>
            <a:ext cx="3438693" cy="644503"/>
          </a:xfrm>
          <a:prstGeom prst="rect">
            <a:avLst/>
          </a:prstGeom>
          <a:solidFill>
            <a:schemeClr val="accent1">
              <a:lumMod val="20000"/>
              <a:lumOff val="80000"/>
            </a:schemeClr>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長周期地震動等による被害をどう反映するか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80" name="角丸四角形 79"/>
          <p:cNvSpPr/>
          <p:nvPr/>
        </p:nvSpPr>
        <p:spPr>
          <a:xfrm>
            <a:off x="4655781" y="3123107"/>
            <a:ext cx="4224082" cy="1851697"/>
          </a:xfrm>
          <a:prstGeom prst="roundRect">
            <a:avLst>
              <a:gd name="adj" fmla="val 1644"/>
            </a:avLst>
          </a:prstGeom>
          <a:noFill/>
          <a:ln w="38100" cmpd="dbl">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4629277" y="3129373"/>
            <a:ext cx="4250586" cy="33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u="sng" dirty="0" smtClean="0">
                <a:solidFill>
                  <a:schemeClr val="tx1"/>
                </a:solidFill>
                <a:latin typeface="Meiryo UI" panose="020B0604030504040204" pitchFamily="50" charset="-128"/>
                <a:ea typeface="Meiryo UI" panose="020B0604030504040204" pitchFamily="50" charset="-128"/>
              </a:rPr>
              <a:t>⑤携帯・スマートフォンの普及について</a:t>
            </a:r>
            <a:endParaRPr kumimoji="1" lang="ja-JP" altLang="en-US" sz="1600" u="sng" dirty="0">
              <a:solidFill>
                <a:schemeClr val="tx1"/>
              </a:solidFill>
              <a:latin typeface="Meiryo UI" panose="020B0604030504040204" pitchFamily="50" charset="-128"/>
              <a:ea typeface="Meiryo UI" panose="020B0604030504040204" pitchFamily="50" charset="-128"/>
            </a:endParaRPr>
          </a:p>
        </p:txBody>
      </p:sp>
      <p:sp>
        <p:nvSpPr>
          <p:cNvPr id="82" name="正方形/長方形 81"/>
          <p:cNvSpPr/>
          <p:nvPr/>
        </p:nvSpPr>
        <p:spPr>
          <a:xfrm>
            <a:off x="4727780" y="3466512"/>
            <a:ext cx="4006309" cy="56636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Meiryo UI" panose="020B0604030504040204" pitchFamily="50" charset="-128"/>
                <a:ea typeface="Meiryo UI" panose="020B0604030504040204" pitchFamily="50" charset="-128"/>
              </a:rPr>
              <a:t>◇携帯電話の契約数の</a:t>
            </a:r>
            <a:r>
              <a:rPr kumimoji="1" lang="ja-JP" altLang="en-US" sz="1400" dirty="0" smtClean="0">
                <a:solidFill>
                  <a:schemeClr val="tx1"/>
                </a:solidFill>
                <a:latin typeface="Meiryo UI" panose="020B0604030504040204" pitchFamily="50" charset="-128"/>
                <a:ea typeface="Meiryo UI" panose="020B0604030504040204" pitchFamily="50" charset="-128"/>
              </a:rPr>
              <a:t>増加。</a:t>
            </a:r>
            <a:endParaRPr kumimoji="1" lang="ja-JP" altLang="en-US"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◇とりわけ、スマートフォンの普及が</a:t>
            </a:r>
            <a:r>
              <a:rPr kumimoji="1" lang="ja-JP" altLang="en-US" sz="1400" dirty="0" smtClean="0">
                <a:solidFill>
                  <a:schemeClr val="tx1"/>
                </a:solidFill>
                <a:latin typeface="Meiryo UI" panose="020B0604030504040204" pitchFamily="50" charset="-128"/>
                <a:ea typeface="Meiryo UI" panose="020B0604030504040204" pitchFamily="50" charset="-128"/>
              </a:rPr>
              <a:t>著しい。</a:t>
            </a:r>
            <a:endParaRPr kumimoji="1" lang="ja-JP" altLang="en-US" sz="1400" dirty="0" smtClean="0">
              <a:solidFill>
                <a:schemeClr val="tx1"/>
              </a:solidFill>
              <a:latin typeface="Meiryo UI" panose="020B0604030504040204" pitchFamily="50" charset="-128"/>
              <a:ea typeface="Meiryo UI" panose="020B0604030504040204" pitchFamily="50" charset="-128"/>
            </a:endParaRPr>
          </a:p>
        </p:txBody>
      </p:sp>
      <p:grpSp>
        <p:nvGrpSpPr>
          <p:cNvPr id="83" name="グループ化 82"/>
          <p:cNvGrpSpPr/>
          <p:nvPr/>
        </p:nvGrpSpPr>
        <p:grpSpPr>
          <a:xfrm>
            <a:off x="4862018" y="4172985"/>
            <a:ext cx="297298" cy="488306"/>
            <a:chOff x="5334244" y="3744255"/>
            <a:chExt cx="297298" cy="488306"/>
          </a:xfrm>
        </p:grpSpPr>
        <p:sp>
          <p:nvSpPr>
            <p:cNvPr id="84" name="二等辺三角形 83"/>
            <p:cNvSpPr/>
            <p:nvPr/>
          </p:nvSpPr>
          <p:spPr>
            <a:xfrm rot="5400000">
              <a:off x="5307721" y="3908737"/>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85" name="二等辺三角形 84"/>
            <p:cNvSpPr/>
            <p:nvPr/>
          </p:nvSpPr>
          <p:spPr>
            <a:xfrm rot="5400000">
              <a:off x="5237563" y="3908738"/>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86" name="二等辺三角形 85"/>
            <p:cNvSpPr/>
            <p:nvPr/>
          </p:nvSpPr>
          <p:spPr>
            <a:xfrm rot="5400000">
              <a:off x="5169762" y="3908739"/>
              <a:ext cx="488304" cy="159339"/>
            </a:xfrm>
            <a:prstGeom prst="triangle">
              <a:avLst/>
            </a:prstGeom>
            <a:solidFill>
              <a:srgbClr val="0000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grpSp>
      <p:sp>
        <p:nvSpPr>
          <p:cNvPr id="87" name="正方形/長方形 86"/>
          <p:cNvSpPr/>
          <p:nvPr/>
        </p:nvSpPr>
        <p:spPr>
          <a:xfrm>
            <a:off x="5295396" y="4021255"/>
            <a:ext cx="3438693" cy="781675"/>
          </a:xfrm>
          <a:prstGeom prst="rect">
            <a:avLst/>
          </a:prstGeom>
          <a:solidFill>
            <a:schemeClr val="accent1">
              <a:lumMod val="20000"/>
              <a:lumOff val="80000"/>
            </a:schemeClr>
          </a:solid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被害</a:t>
            </a:r>
            <a:r>
              <a:rPr kumimoji="1" lang="ja-JP" altLang="en-US" sz="1400" dirty="0" smtClean="0">
                <a:solidFill>
                  <a:schemeClr val="tx1"/>
                </a:solidFill>
                <a:latin typeface="Meiryo UI" panose="020B0604030504040204" pitchFamily="50" charset="-128"/>
                <a:ea typeface="Meiryo UI" panose="020B0604030504040204" pitchFamily="50" charset="-128"/>
              </a:rPr>
              <a:t>想定のおける通信被害の重要性</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情報発信の方法等が大きく変化（多様化）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88" name="角丸四角形 87"/>
          <p:cNvSpPr/>
          <p:nvPr/>
        </p:nvSpPr>
        <p:spPr>
          <a:xfrm>
            <a:off x="406665" y="5718629"/>
            <a:ext cx="8327423" cy="940501"/>
          </a:xfrm>
          <a:prstGeom prst="roundRect">
            <a:avLst>
              <a:gd name="adj" fmla="val 1644"/>
            </a:avLst>
          </a:prstGeom>
          <a:no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9" name="グループ化 88"/>
          <p:cNvGrpSpPr/>
          <p:nvPr/>
        </p:nvGrpSpPr>
        <p:grpSpPr>
          <a:xfrm rot="5400000">
            <a:off x="4480627" y="4779160"/>
            <a:ext cx="297298" cy="1186611"/>
            <a:chOff x="5334244" y="3744255"/>
            <a:chExt cx="297298" cy="488306"/>
          </a:xfrm>
        </p:grpSpPr>
        <p:sp>
          <p:nvSpPr>
            <p:cNvPr id="90" name="二等辺三角形 89"/>
            <p:cNvSpPr/>
            <p:nvPr/>
          </p:nvSpPr>
          <p:spPr>
            <a:xfrm rot="5400000">
              <a:off x="5307721" y="3908737"/>
              <a:ext cx="488304" cy="159339"/>
            </a:xfrm>
            <a:prstGeom prst="triangle">
              <a:avLst/>
            </a:prstGeom>
            <a:solidFill>
              <a:srgbClr val="FF66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91" name="二等辺三角形 90"/>
            <p:cNvSpPr/>
            <p:nvPr/>
          </p:nvSpPr>
          <p:spPr>
            <a:xfrm rot="5400000">
              <a:off x="5237563" y="3908738"/>
              <a:ext cx="488304" cy="159339"/>
            </a:xfrm>
            <a:prstGeom prst="triangle">
              <a:avLst/>
            </a:prstGeom>
            <a:solidFill>
              <a:srgbClr val="FF66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sp>
          <p:nvSpPr>
            <p:cNvPr id="92" name="二等辺三角形 91"/>
            <p:cNvSpPr/>
            <p:nvPr/>
          </p:nvSpPr>
          <p:spPr>
            <a:xfrm rot="5400000">
              <a:off x="5169762" y="3908739"/>
              <a:ext cx="488304" cy="159339"/>
            </a:xfrm>
            <a:prstGeom prst="triangle">
              <a:avLst/>
            </a:prstGeom>
            <a:solidFill>
              <a:srgbClr val="FF66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19050">
                  <a:solidFill>
                    <a:schemeClr val="tx1"/>
                  </a:solidFill>
                </a:ln>
              </a:endParaRPr>
            </a:p>
          </p:txBody>
        </p:sp>
      </p:grpSp>
      <p:sp>
        <p:nvSpPr>
          <p:cNvPr id="93" name="正方形/長方形 92"/>
          <p:cNvSpPr/>
          <p:nvPr/>
        </p:nvSpPr>
        <p:spPr>
          <a:xfrm>
            <a:off x="678862" y="5893674"/>
            <a:ext cx="7891651" cy="56636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a:solidFill>
                  <a:schemeClr val="tx1"/>
                </a:solidFill>
                <a:latin typeface="Meiryo UI" panose="020B0604030504040204" pitchFamily="50" charset="-128"/>
                <a:ea typeface="Meiryo UI" panose="020B0604030504040204" pitchFamily="50" charset="-128"/>
              </a:rPr>
              <a:t>これら</a:t>
            </a:r>
            <a:r>
              <a:rPr kumimoji="1" lang="ja-JP" altLang="en-US" sz="1600" b="1" dirty="0">
                <a:solidFill>
                  <a:schemeClr val="tx1"/>
                </a:solidFill>
                <a:latin typeface="Meiryo UI" panose="020B0604030504040204" pitchFamily="50" charset="-128"/>
                <a:ea typeface="Meiryo UI" panose="020B0604030504040204" pitchFamily="50" charset="-128"/>
              </a:rPr>
              <a:t>社会情勢の変化</a:t>
            </a:r>
            <a:r>
              <a:rPr kumimoji="1" lang="ja-JP" altLang="en-US" sz="1600" dirty="0">
                <a:solidFill>
                  <a:schemeClr val="tx1"/>
                </a:solidFill>
                <a:latin typeface="Meiryo UI" panose="020B0604030504040204" pitchFamily="50" charset="-128"/>
                <a:ea typeface="Meiryo UI" panose="020B0604030504040204" pitchFamily="50" charset="-128"/>
              </a:rPr>
              <a:t>に加え、</a:t>
            </a:r>
            <a:r>
              <a:rPr kumimoji="1" lang="ja-JP" altLang="en-US" sz="1600" b="1" dirty="0">
                <a:solidFill>
                  <a:schemeClr val="tx1"/>
                </a:solidFill>
                <a:latin typeface="Meiryo UI" panose="020B0604030504040204" pitchFamily="50" charset="-128"/>
                <a:ea typeface="Meiryo UI" panose="020B0604030504040204" pitchFamily="50" charset="-128"/>
              </a:rPr>
              <a:t>地震津波対策の</a:t>
            </a:r>
            <a:r>
              <a:rPr kumimoji="1" lang="ja-JP" altLang="en-US" sz="1600" b="1" dirty="0" smtClean="0">
                <a:solidFill>
                  <a:schemeClr val="tx1"/>
                </a:solidFill>
                <a:latin typeface="Meiryo UI" panose="020B0604030504040204" pitchFamily="50" charset="-128"/>
                <a:ea typeface="Meiryo UI" panose="020B0604030504040204" pitchFamily="50" charset="-128"/>
              </a:rPr>
              <a:t>進捗</a:t>
            </a:r>
            <a:r>
              <a:rPr kumimoji="1" lang="ja-JP" altLang="en-US" sz="1600" dirty="0">
                <a:solidFill>
                  <a:schemeClr val="tx1"/>
                </a:solidFill>
                <a:latin typeface="Meiryo UI" panose="020B0604030504040204" pitchFamily="50" charset="-128"/>
                <a:ea typeface="Meiryo UI" panose="020B0604030504040204" pitchFamily="50" charset="-128"/>
              </a:rPr>
              <a:t>や</a:t>
            </a:r>
            <a:r>
              <a:rPr kumimoji="1" lang="ja-JP" altLang="en-US" sz="1600" b="1" dirty="0" smtClean="0">
                <a:solidFill>
                  <a:schemeClr val="tx1"/>
                </a:solidFill>
                <a:latin typeface="Meiryo UI" panose="020B0604030504040204" pitchFamily="50" charset="-128"/>
                <a:ea typeface="Meiryo UI" panose="020B0604030504040204" pitchFamily="50" charset="-128"/>
              </a:rPr>
              <a:t>国</a:t>
            </a:r>
            <a:r>
              <a:rPr kumimoji="1" lang="ja-JP" altLang="en-US" sz="1600" b="1" dirty="0">
                <a:solidFill>
                  <a:schemeClr val="tx1"/>
                </a:solidFill>
                <a:latin typeface="Meiryo UI" panose="020B0604030504040204" pitchFamily="50" charset="-128"/>
                <a:ea typeface="Meiryo UI" panose="020B0604030504040204" pitchFamily="50" charset="-128"/>
              </a:rPr>
              <a:t>の検討状況や新たな</a:t>
            </a:r>
            <a:r>
              <a:rPr kumimoji="1" lang="ja-JP" altLang="en-US" sz="1600" b="1" dirty="0" smtClean="0">
                <a:solidFill>
                  <a:schemeClr val="tx1"/>
                </a:solidFill>
                <a:latin typeface="Meiryo UI" panose="020B0604030504040204" pitchFamily="50" charset="-128"/>
                <a:ea typeface="Meiryo UI" panose="020B0604030504040204" pitchFamily="50" charset="-128"/>
              </a:rPr>
              <a:t>知見</a:t>
            </a:r>
            <a:r>
              <a:rPr kumimoji="1" lang="ja-JP" altLang="en-US" sz="1600" dirty="0" smtClean="0">
                <a:solidFill>
                  <a:schemeClr val="tx1"/>
                </a:solidFill>
                <a:latin typeface="Meiryo UI" panose="020B0604030504040204" pitchFamily="50" charset="-128"/>
                <a:ea typeface="Meiryo UI" panose="020B0604030504040204" pitchFamily="50" charset="-128"/>
              </a:rPr>
              <a:t>を</a:t>
            </a:r>
            <a:r>
              <a:rPr kumimoji="1" lang="ja-JP" altLang="en-US" sz="1600" dirty="0" smtClean="0">
                <a:solidFill>
                  <a:schemeClr val="tx1"/>
                </a:solidFill>
                <a:latin typeface="Meiryo UI" panose="020B0604030504040204" pitchFamily="50" charset="-128"/>
                <a:ea typeface="Meiryo UI" panose="020B0604030504040204" pitchFamily="50" charset="-128"/>
              </a:rPr>
              <a:t>踏まえ</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大阪府</a:t>
            </a:r>
            <a:r>
              <a:rPr kumimoji="1" lang="ja-JP" altLang="en-US" sz="1600" dirty="0">
                <a:solidFill>
                  <a:schemeClr val="tx1"/>
                </a:solidFill>
                <a:latin typeface="Meiryo UI" panose="020B0604030504040204" pitchFamily="50" charset="-128"/>
                <a:ea typeface="Meiryo UI" panose="020B0604030504040204" pitchFamily="50" charset="-128"/>
              </a:rPr>
              <a:t>として新たな被害想定を算定し、今後の対策につなげていく必要がある。</a:t>
            </a:r>
          </a:p>
        </p:txBody>
      </p:sp>
    </p:spTree>
    <p:extLst>
      <p:ext uri="{BB962C8B-B14F-4D97-AF65-F5344CB8AC3E}">
        <p14:creationId xmlns:p14="http://schemas.microsoft.com/office/powerpoint/2010/main" val="2436859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70457" y="751132"/>
            <a:ext cx="8628844" cy="597163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社会情勢の変化について</a:t>
            </a:r>
            <a:endParaRPr kumimoji="1" lang="ja-JP" altLang="en-US" dirty="0">
              <a:latin typeface="Meiryo UI" panose="020B0604030504040204" pitchFamily="50" charset="-128"/>
              <a:ea typeface="Meiryo UI" panose="020B0604030504040204" pitchFamily="50" charset="-128"/>
            </a:endParaRPr>
          </a:p>
        </p:txBody>
      </p:sp>
      <p:sp>
        <p:nvSpPr>
          <p:cNvPr id="7" name="角丸四角形 6"/>
          <p:cNvSpPr/>
          <p:nvPr/>
        </p:nvSpPr>
        <p:spPr>
          <a:xfrm>
            <a:off x="137732" y="615930"/>
            <a:ext cx="2171128" cy="222822"/>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人口及び年齢構成の変化</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17" name="グラフ 16"/>
          <p:cNvGraphicFramePr/>
          <p:nvPr>
            <p:extLst>
              <p:ext uri="{D42A27DB-BD31-4B8C-83A1-F6EECF244321}">
                <p14:modId xmlns:p14="http://schemas.microsoft.com/office/powerpoint/2010/main" val="4017575739"/>
              </p:ext>
            </p:extLst>
          </p:nvPr>
        </p:nvGraphicFramePr>
        <p:xfrm>
          <a:off x="596722" y="915258"/>
          <a:ext cx="3717701" cy="5351530"/>
        </p:xfrm>
        <a:graphic>
          <a:graphicData uri="http://schemas.openxmlformats.org/drawingml/2006/chart">
            <c:chart xmlns:c="http://schemas.openxmlformats.org/drawingml/2006/chart" xmlns:r="http://schemas.openxmlformats.org/officeDocument/2006/relationships" r:id="rId2"/>
          </a:graphicData>
        </a:graphic>
      </p:graphicFrame>
      <p:sp>
        <p:nvSpPr>
          <p:cNvPr id="19" name="正方形/長方形 18"/>
          <p:cNvSpPr/>
          <p:nvPr/>
        </p:nvSpPr>
        <p:spPr>
          <a:xfrm>
            <a:off x="1223296" y="6211644"/>
            <a:ext cx="251717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　平成</a:t>
            </a:r>
            <a:r>
              <a:rPr kumimoji="1" lang="en-US" altLang="ja-JP" sz="900" dirty="0" smtClean="0">
                <a:latin typeface="Meiryo UI" panose="020B0604030504040204" pitchFamily="50" charset="-128"/>
                <a:ea typeface="Meiryo UI" panose="020B0604030504040204" pitchFamily="50" charset="-128"/>
              </a:rPr>
              <a:t>22</a:t>
            </a:r>
            <a:r>
              <a:rPr kumimoji="1" lang="ja-JP" altLang="en-US" sz="900" dirty="0" smtClean="0">
                <a:latin typeface="Meiryo UI" panose="020B0604030504040204" pitchFamily="50" charset="-128"/>
                <a:ea typeface="Meiryo UI" panose="020B0604030504040204" pitchFamily="50" charset="-128"/>
              </a:rPr>
              <a:t>年、令和</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年国勢調査より作成</a:t>
            </a:r>
            <a:endParaRPr kumimoji="1" lang="ja-JP" altLang="en-US" sz="900" dirty="0">
              <a:latin typeface="Meiryo UI" panose="020B0604030504040204" pitchFamily="50" charset="-128"/>
              <a:ea typeface="Meiryo UI" panose="020B0604030504040204" pitchFamily="50" charset="-128"/>
            </a:endParaRPr>
          </a:p>
        </p:txBody>
      </p:sp>
      <p:sp>
        <p:nvSpPr>
          <p:cNvPr id="20" name="正方形/長方形 19"/>
          <p:cNvSpPr/>
          <p:nvPr/>
        </p:nvSpPr>
        <p:spPr>
          <a:xfrm>
            <a:off x="1733550" y="1634317"/>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rPr>
              <a:t>8,865,245</a:t>
            </a:r>
            <a:endParaRPr kumimoji="1" lang="ja-JP" altLang="en-US" sz="9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3067587" y="1683780"/>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rPr>
              <a:t>8,837,685</a:t>
            </a:r>
            <a:endParaRPr kumimoji="1" lang="ja-JP" altLang="en-US" sz="900" b="1" dirty="0">
              <a:latin typeface="Meiryo UI" panose="020B0604030504040204" pitchFamily="50" charset="-128"/>
              <a:ea typeface="Meiryo UI" panose="020B0604030504040204" pitchFamily="50" charset="-128"/>
            </a:endParaRPr>
          </a:p>
        </p:txBody>
      </p:sp>
      <p:sp>
        <p:nvSpPr>
          <p:cNvPr id="22" name="正方形/長方形 21"/>
          <p:cNvSpPr/>
          <p:nvPr/>
        </p:nvSpPr>
        <p:spPr>
          <a:xfrm>
            <a:off x="1914525" y="4987117"/>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13</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3" name="正方形/長方形 22"/>
          <p:cNvSpPr/>
          <p:nvPr/>
        </p:nvSpPr>
        <p:spPr>
          <a:xfrm>
            <a:off x="1914525" y="3642070"/>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a:latin typeface="Meiryo UI" panose="020B0604030504040204" pitchFamily="50" charset="-128"/>
                <a:ea typeface="Meiryo UI" panose="020B0604030504040204" pitchFamily="50" charset="-128"/>
              </a:rPr>
              <a:t>64</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4" name="正方形/長方形 23"/>
          <p:cNvSpPr/>
          <p:nvPr/>
        </p:nvSpPr>
        <p:spPr>
          <a:xfrm>
            <a:off x="1914525" y="2356230"/>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13</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5" name="正方形/長方形 24"/>
          <p:cNvSpPr/>
          <p:nvPr/>
        </p:nvSpPr>
        <p:spPr>
          <a:xfrm>
            <a:off x="1914525" y="1982970"/>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a:latin typeface="Meiryo UI" panose="020B0604030504040204" pitchFamily="50" charset="-128"/>
                <a:ea typeface="Meiryo UI" panose="020B0604030504040204" pitchFamily="50" charset="-128"/>
              </a:rPr>
              <a:t>9</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6" name="正方形/長方形 25"/>
          <p:cNvSpPr/>
          <p:nvPr/>
        </p:nvSpPr>
        <p:spPr>
          <a:xfrm>
            <a:off x="3236138" y="4987117"/>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12</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7" name="正方形/長方形 26"/>
          <p:cNvSpPr/>
          <p:nvPr/>
        </p:nvSpPr>
        <p:spPr>
          <a:xfrm>
            <a:off x="3236138" y="3879423"/>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59</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8" name="正方形/長方形 27"/>
          <p:cNvSpPr/>
          <p:nvPr/>
        </p:nvSpPr>
        <p:spPr>
          <a:xfrm>
            <a:off x="3236138" y="2579693"/>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13</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29" name="正方形/長方形 28"/>
          <p:cNvSpPr/>
          <p:nvPr/>
        </p:nvSpPr>
        <p:spPr>
          <a:xfrm>
            <a:off x="3236138" y="2113615"/>
            <a:ext cx="523876"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14</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30" name="正方形/長方形 29"/>
          <p:cNvSpPr/>
          <p:nvPr/>
        </p:nvSpPr>
        <p:spPr>
          <a:xfrm>
            <a:off x="4269457" y="839119"/>
            <a:ext cx="4629844" cy="19063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大阪府の人口は</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rPr>
              <a:t>22</a:t>
            </a:r>
            <a:r>
              <a:rPr kumimoji="1" lang="ja-JP" altLang="en-US" sz="1200" dirty="0" smtClean="0">
                <a:solidFill>
                  <a:schemeClr val="tx1"/>
                </a:solidFill>
                <a:latin typeface="Meiryo UI" panose="020B0604030504040204" pitchFamily="50" charset="-128"/>
                <a:ea typeface="Meiryo UI" panose="020B0604030504040204" pitchFamily="50" charset="-128"/>
              </a:rPr>
              <a:t>年から令和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年までの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年間で約</a:t>
            </a:r>
            <a:r>
              <a:rPr kumimoji="1" lang="en-US" altLang="ja-JP" sz="1200" dirty="0" smtClean="0">
                <a:solidFill>
                  <a:schemeClr val="tx1"/>
                </a:solidFill>
                <a:latin typeface="Meiryo UI" panose="020B0604030504040204" pitchFamily="50" charset="-128"/>
                <a:ea typeface="Meiryo UI" panose="020B0604030504040204" pitchFamily="50" charset="-128"/>
              </a:rPr>
              <a:t>2.76</a:t>
            </a:r>
            <a:r>
              <a:rPr kumimoji="1" lang="ja-JP" altLang="en-US" sz="1200" dirty="0" smtClean="0">
                <a:solidFill>
                  <a:schemeClr val="tx1"/>
                </a:solidFill>
                <a:latin typeface="Meiryo UI" panose="020B0604030504040204" pitchFamily="50" charset="-128"/>
                <a:ea typeface="Meiryo UI" panose="020B0604030504040204" pitchFamily="50" charset="-128"/>
              </a:rPr>
              <a:t>万人程度減少している。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年齢構成をみると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6</a:t>
            </a:r>
            <a:r>
              <a:rPr kumimoji="1" lang="en-US" altLang="ja-JP" sz="1200" dirty="0" smtClean="0">
                <a:solidFill>
                  <a:schemeClr val="tx1"/>
                </a:solidFill>
                <a:latin typeface="Meiryo UI" panose="020B0604030504040204" pitchFamily="50" charset="-128"/>
                <a:ea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rPr>
              <a:t>歳以下の人口は約</a:t>
            </a:r>
            <a:r>
              <a:rPr kumimoji="1" lang="en-US" altLang="ja-JP" sz="1200" dirty="0" smtClean="0">
                <a:solidFill>
                  <a:schemeClr val="tx1"/>
                </a:solidFill>
                <a:latin typeface="Meiryo UI" panose="020B0604030504040204" pitchFamily="50" charset="-128"/>
                <a:ea typeface="Meiryo UI" panose="020B0604030504040204" pitchFamily="50" charset="-128"/>
              </a:rPr>
              <a:t>58.4</a:t>
            </a:r>
            <a:r>
              <a:rPr kumimoji="1" lang="ja-JP" altLang="en-US" sz="1200" dirty="0" smtClean="0">
                <a:solidFill>
                  <a:schemeClr val="tx1"/>
                </a:solidFill>
                <a:latin typeface="Meiryo UI" panose="020B0604030504040204" pitchFamily="50" charset="-128"/>
                <a:ea typeface="Meiryo UI" panose="020B0604030504040204" pitchFamily="50" charset="-128"/>
              </a:rPr>
              <a:t>万人減少する一方で</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65</a:t>
            </a:r>
            <a:r>
              <a:rPr kumimoji="1" lang="ja-JP" altLang="en-US" sz="1200" dirty="0" smtClean="0">
                <a:solidFill>
                  <a:schemeClr val="tx1"/>
                </a:solidFill>
                <a:latin typeface="Meiryo UI" panose="020B0604030504040204" pitchFamily="50" charset="-128"/>
                <a:ea typeface="Meiryo UI" panose="020B0604030504040204" pitchFamily="50" charset="-128"/>
              </a:rPr>
              <a:t>歳以上の高齢者人口は約</a:t>
            </a:r>
            <a:r>
              <a:rPr kumimoji="1" lang="en-US" altLang="ja-JP" sz="1200" dirty="0">
                <a:solidFill>
                  <a:schemeClr val="tx1"/>
                </a:solidFill>
                <a:latin typeface="Meiryo UI" panose="020B0604030504040204" pitchFamily="50" charset="-128"/>
                <a:ea typeface="Meiryo UI" panose="020B0604030504040204" pitchFamily="50" charset="-128"/>
              </a:rPr>
              <a:t>39.9</a:t>
            </a:r>
            <a:r>
              <a:rPr kumimoji="1" lang="ja-JP" altLang="en-US" sz="1200" dirty="0" smtClean="0">
                <a:solidFill>
                  <a:schemeClr val="tx1"/>
                </a:solidFill>
                <a:latin typeface="Meiryo UI" panose="020B0604030504040204" pitchFamily="50" charset="-128"/>
                <a:ea typeface="Meiryo UI" panose="020B0604030504040204" pitchFamily="50" charset="-128"/>
              </a:rPr>
              <a:t>万人増加しており、</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その中でも</a:t>
            </a:r>
            <a:r>
              <a:rPr kumimoji="1" lang="en-US" altLang="ja-JP" sz="1200" u="sng" dirty="0" smtClean="0">
                <a:solidFill>
                  <a:schemeClr val="tx1"/>
                </a:solidFill>
                <a:latin typeface="Meiryo UI" panose="020B0604030504040204" pitchFamily="50" charset="-128"/>
                <a:ea typeface="Meiryo UI" panose="020B0604030504040204" pitchFamily="50" charset="-128"/>
              </a:rPr>
              <a:t>75</a:t>
            </a:r>
            <a:r>
              <a:rPr kumimoji="1" lang="ja-JP" altLang="en-US" sz="1200" u="sng" dirty="0" smtClean="0">
                <a:solidFill>
                  <a:schemeClr val="tx1"/>
                </a:solidFill>
                <a:latin typeface="Meiryo UI" panose="020B0604030504040204" pitchFamily="50" charset="-128"/>
                <a:ea typeface="Meiryo UI" panose="020B0604030504040204" pitchFamily="50" charset="-128"/>
              </a:rPr>
              <a:t>歳以上の後期高齢者人口の増加が顕著である。</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避難に時間を要する。もしくは支援が必要な方の増加がみられる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4447146" y="3002408"/>
            <a:ext cx="4217883" cy="763625"/>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二等辺三角形 31"/>
          <p:cNvSpPr/>
          <p:nvPr/>
        </p:nvSpPr>
        <p:spPr>
          <a:xfrm rot="5400000">
            <a:off x="6155210" y="3274200"/>
            <a:ext cx="614676" cy="2594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6796406" y="3066130"/>
            <a:ext cx="1821667" cy="6761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u="sng" dirty="0" smtClean="0">
                <a:solidFill>
                  <a:srgbClr val="FF0000"/>
                </a:solidFill>
                <a:latin typeface="Meiryo UI" panose="020B0604030504040204" pitchFamily="50" charset="-128"/>
                <a:ea typeface="Meiryo UI" panose="020B0604030504040204" pitchFamily="50" charset="-128"/>
              </a:rPr>
              <a:t>令和</a:t>
            </a:r>
            <a:r>
              <a:rPr kumimoji="1" lang="en-US" altLang="ja-JP" sz="1400" u="sng" dirty="0" smtClean="0">
                <a:solidFill>
                  <a:srgbClr val="FF0000"/>
                </a:solidFill>
                <a:latin typeface="Meiryo UI" panose="020B0604030504040204" pitchFamily="50" charset="-128"/>
                <a:ea typeface="Meiryo UI" panose="020B0604030504040204" pitchFamily="50" charset="-128"/>
              </a:rPr>
              <a:t>2</a:t>
            </a:r>
            <a:r>
              <a:rPr kumimoji="1" lang="ja-JP" altLang="en-US" sz="1400" u="sng" dirty="0" smtClean="0">
                <a:solidFill>
                  <a:srgbClr val="FF0000"/>
                </a:solidFill>
                <a:latin typeface="Meiryo UI" panose="020B0604030504040204" pitchFamily="50" charset="-128"/>
                <a:ea typeface="Meiryo UI" panose="020B0604030504040204" pitchFamily="50" charset="-128"/>
              </a:rPr>
              <a:t>年</a:t>
            </a:r>
            <a:endParaRPr kumimoji="1" lang="en-US" altLang="ja-JP" sz="1400" u="sng" dirty="0" smtClean="0">
              <a:solidFill>
                <a:srgbClr val="FF0000"/>
              </a:solidFill>
              <a:latin typeface="Meiryo UI" panose="020B0604030504040204" pitchFamily="50" charset="-128"/>
              <a:ea typeface="Meiryo UI" panose="020B0604030504040204" pitchFamily="50" charset="-128"/>
            </a:endParaRPr>
          </a:p>
          <a:p>
            <a:pPr algn="ctr"/>
            <a:r>
              <a:rPr kumimoji="1" lang="en-US" altLang="ja-JP" sz="1400" u="sng" dirty="0" smtClean="0">
                <a:solidFill>
                  <a:srgbClr val="FF0000"/>
                </a:solidFill>
                <a:latin typeface="Meiryo UI" panose="020B0604030504040204" pitchFamily="50" charset="-128"/>
                <a:ea typeface="Meiryo UI" panose="020B0604030504040204" pitchFamily="50" charset="-128"/>
              </a:rPr>
              <a:t>8,837,685</a:t>
            </a:r>
            <a:r>
              <a:rPr kumimoji="1" lang="ja-JP" altLang="en-US" sz="1400" u="sng" dirty="0" smtClean="0">
                <a:solidFill>
                  <a:srgbClr val="FF0000"/>
                </a:solidFill>
                <a:latin typeface="Meiryo UI" panose="020B0604030504040204" pitchFamily="50" charset="-128"/>
                <a:ea typeface="Meiryo UI" panose="020B0604030504040204" pitchFamily="50" charset="-128"/>
              </a:rPr>
              <a:t>人</a:t>
            </a:r>
            <a:endParaRPr kumimoji="1" lang="en-US" altLang="ja-JP" sz="1400" u="sng"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400" u="sng" dirty="0" smtClean="0">
                <a:solidFill>
                  <a:srgbClr val="FF0000"/>
                </a:solidFill>
                <a:latin typeface="Meiryo UI" panose="020B0604030504040204" pitchFamily="50" charset="-128"/>
                <a:ea typeface="Meiryo UI" panose="020B0604030504040204" pitchFamily="50" charset="-128"/>
              </a:rPr>
              <a:t>約</a:t>
            </a:r>
            <a:r>
              <a:rPr kumimoji="1" lang="en-US" altLang="ja-JP" sz="1400" u="sng" dirty="0" smtClean="0">
                <a:solidFill>
                  <a:srgbClr val="FF0000"/>
                </a:solidFill>
                <a:latin typeface="Meiryo UI" panose="020B0604030504040204" pitchFamily="50" charset="-128"/>
                <a:ea typeface="Meiryo UI" panose="020B0604030504040204" pitchFamily="50" charset="-128"/>
              </a:rPr>
              <a:t>2.76</a:t>
            </a:r>
            <a:r>
              <a:rPr kumimoji="1" lang="ja-JP" altLang="en-US" sz="1400" u="sng" dirty="0" smtClean="0">
                <a:solidFill>
                  <a:srgbClr val="FF0000"/>
                </a:solidFill>
                <a:latin typeface="Meiryo UI" panose="020B0604030504040204" pitchFamily="50" charset="-128"/>
                <a:ea typeface="Meiryo UI" panose="020B0604030504040204" pitchFamily="50" charset="-128"/>
              </a:rPr>
              <a:t>万人減少</a:t>
            </a:r>
            <a:endParaRPr kumimoji="1" lang="ja-JP" altLang="en-US" sz="1400" u="sng" dirty="0">
              <a:solidFill>
                <a:srgbClr val="FF0000"/>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689401" y="3065847"/>
            <a:ext cx="1457892" cy="6761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rPr>
              <a:t>22</a:t>
            </a:r>
            <a:r>
              <a:rPr lang="ja-JP" altLang="en-US" sz="1400" dirty="0" smtClean="0">
                <a:latin typeface="Meiryo UI" panose="020B0604030504040204" pitchFamily="50" charset="-128"/>
                <a:ea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8,865,245</a:t>
            </a:r>
            <a:r>
              <a:rPr lang="ja-JP" altLang="en-US" sz="1400" dirty="0" smtClean="0">
                <a:latin typeface="Meiryo UI" panose="020B0604030504040204" pitchFamily="50" charset="-128"/>
                <a:ea typeface="Meiryo UI" panose="020B0604030504040204" pitchFamily="50" charset="-128"/>
              </a:rPr>
              <a:t>人</a:t>
            </a:r>
          </a:p>
        </p:txBody>
      </p:sp>
      <p:sp>
        <p:nvSpPr>
          <p:cNvPr id="35" name="角丸四角形 34"/>
          <p:cNvSpPr/>
          <p:nvPr/>
        </p:nvSpPr>
        <p:spPr>
          <a:xfrm>
            <a:off x="4447146" y="4191112"/>
            <a:ext cx="4217884" cy="2396089"/>
          </a:xfrm>
          <a:prstGeom prst="roundRect">
            <a:avLst>
              <a:gd name="adj" fmla="val 9777"/>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二等辺三角形 35"/>
          <p:cNvSpPr/>
          <p:nvPr/>
        </p:nvSpPr>
        <p:spPr>
          <a:xfrm rot="5400000">
            <a:off x="6155210" y="4609456"/>
            <a:ext cx="614676" cy="2594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796406" y="4355805"/>
            <a:ext cx="1821667" cy="6761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u="sng" dirty="0" smtClean="0">
                <a:solidFill>
                  <a:srgbClr val="FF0000"/>
                </a:solidFill>
                <a:latin typeface="Meiryo UI" panose="020B0604030504040204" pitchFamily="50" charset="-128"/>
                <a:ea typeface="Meiryo UI" panose="020B0604030504040204" pitchFamily="50" charset="-128"/>
              </a:rPr>
              <a:t>令和</a:t>
            </a:r>
            <a:r>
              <a:rPr kumimoji="1" lang="en-US" altLang="ja-JP" sz="1400" u="sng" dirty="0" smtClean="0">
                <a:solidFill>
                  <a:srgbClr val="FF0000"/>
                </a:solidFill>
                <a:latin typeface="Meiryo UI" panose="020B0604030504040204" pitchFamily="50" charset="-128"/>
                <a:ea typeface="Meiryo UI" panose="020B0604030504040204" pitchFamily="50" charset="-128"/>
              </a:rPr>
              <a:t>2</a:t>
            </a:r>
            <a:r>
              <a:rPr kumimoji="1" lang="ja-JP" altLang="en-US" sz="1400" u="sng" dirty="0" smtClean="0">
                <a:solidFill>
                  <a:srgbClr val="FF0000"/>
                </a:solidFill>
                <a:latin typeface="Meiryo UI" panose="020B0604030504040204" pitchFamily="50" charset="-128"/>
                <a:ea typeface="Meiryo UI" panose="020B0604030504040204" pitchFamily="50" charset="-128"/>
              </a:rPr>
              <a:t>年</a:t>
            </a:r>
            <a:endParaRPr kumimoji="1" lang="en-US" altLang="ja-JP" sz="1400" u="sng" dirty="0" smtClean="0">
              <a:solidFill>
                <a:srgbClr val="FF0000"/>
              </a:solidFill>
              <a:latin typeface="Meiryo UI" panose="020B0604030504040204" pitchFamily="50" charset="-128"/>
              <a:ea typeface="Meiryo UI" panose="020B0604030504040204" pitchFamily="50" charset="-128"/>
            </a:endParaRPr>
          </a:p>
          <a:p>
            <a:pPr algn="ctr"/>
            <a:r>
              <a:rPr kumimoji="1" lang="en-US" altLang="ja-JP" sz="1400" u="sng" dirty="0">
                <a:solidFill>
                  <a:srgbClr val="FF0000"/>
                </a:solidFill>
                <a:latin typeface="Meiryo UI" panose="020B0604030504040204" pitchFamily="50" charset="-128"/>
                <a:ea typeface="Meiryo UI" panose="020B0604030504040204" pitchFamily="50" charset="-128"/>
              </a:rPr>
              <a:t>2,361,723</a:t>
            </a:r>
            <a:r>
              <a:rPr kumimoji="1" lang="ja-JP" altLang="en-US" sz="1400" u="sng" dirty="0" smtClean="0">
                <a:solidFill>
                  <a:srgbClr val="FF0000"/>
                </a:solidFill>
                <a:latin typeface="Meiryo UI" panose="020B0604030504040204" pitchFamily="50" charset="-128"/>
                <a:ea typeface="Meiryo UI" panose="020B0604030504040204" pitchFamily="50" charset="-128"/>
              </a:rPr>
              <a:t>人</a:t>
            </a:r>
            <a:endParaRPr kumimoji="1" lang="en-US" altLang="ja-JP" sz="1400" u="sng" dirty="0" smtClean="0">
              <a:solidFill>
                <a:srgbClr val="FF0000"/>
              </a:solidFill>
              <a:latin typeface="Meiryo UI" panose="020B0604030504040204" pitchFamily="50" charset="-128"/>
              <a:ea typeface="Meiryo UI" panose="020B0604030504040204" pitchFamily="50" charset="-128"/>
            </a:endParaRPr>
          </a:p>
          <a:p>
            <a:pPr algn="ctr"/>
            <a:r>
              <a:rPr kumimoji="1" lang="en-US" altLang="ja-JP" sz="1400" u="sng" dirty="0">
                <a:solidFill>
                  <a:srgbClr val="FF0000"/>
                </a:solidFill>
                <a:latin typeface="Meiryo UI" panose="020B0604030504040204" pitchFamily="50" charset="-128"/>
                <a:ea typeface="Meiryo UI" panose="020B0604030504040204" pitchFamily="50" charset="-128"/>
              </a:rPr>
              <a:t>27</a:t>
            </a:r>
            <a:r>
              <a:rPr kumimoji="1" lang="ja-JP" altLang="en-US" sz="1400" u="sng" dirty="0" smtClean="0">
                <a:solidFill>
                  <a:srgbClr val="FF0000"/>
                </a:solidFill>
                <a:latin typeface="Meiryo UI" panose="020B0604030504040204" pitchFamily="50" charset="-128"/>
                <a:ea typeface="Meiryo UI" panose="020B0604030504040204" pitchFamily="50" charset="-128"/>
              </a:rPr>
              <a:t>％</a:t>
            </a:r>
            <a:endParaRPr kumimoji="1" lang="ja-JP" altLang="en-US" sz="1400" u="sng" dirty="0">
              <a:solidFill>
                <a:srgbClr val="FF0000"/>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4689401" y="4371210"/>
            <a:ext cx="1457892" cy="6761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rPr>
              <a:t>22</a:t>
            </a:r>
            <a:r>
              <a:rPr lang="ja-JP" altLang="en-US" sz="1400" dirty="0" smtClean="0">
                <a:latin typeface="Meiryo UI" panose="020B0604030504040204" pitchFamily="50" charset="-128"/>
                <a:ea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1,962,748</a:t>
            </a:r>
            <a:r>
              <a:rPr lang="ja-JP" altLang="en-US" sz="1400" dirty="0" smtClean="0">
                <a:latin typeface="Meiryo UI" panose="020B0604030504040204" pitchFamily="50" charset="-128"/>
                <a:ea typeface="Meiryo UI" panose="020B0604030504040204" pitchFamily="50" charset="-128"/>
              </a:rPr>
              <a:t>人</a:t>
            </a:r>
            <a:endParaRPr lang="en-US" altLang="ja-JP" sz="1400" dirty="0" smtClean="0">
              <a:latin typeface="Meiryo UI" panose="020B0604030504040204" pitchFamily="50" charset="-128"/>
              <a:ea typeface="Meiryo UI" panose="020B0604030504040204" pitchFamily="50" charset="-128"/>
            </a:endParaRPr>
          </a:p>
          <a:p>
            <a:pPr algn="ctr"/>
            <a:r>
              <a:rPr lang="en-US" altLang="ja-JP" sz="1400" dirty="0">
                <a:latin typeface="Meiryo UI" panose="020B0604030504040204" pitchFamily="50" charset="-128"/>
                <a:ea typeface="Meiryo UI" panose="020B0604030504040204" pitchFamily="50" charset="-128"/>
              </a:rPr>
              <a:t>22</a:t>
            </a:r>
            <a:r>
              <a:rPr lang="ja-JP" altLang="en-US" sz="1400" dirty="0" smtClean="0">
                <a:latin typeface="Meiryo UI" panose="020B0604030504040204" pitchFamily="50" charset="-128"/>
                <a:ea typeface="Meiryo UI" panose="020B0604030504040204" pitchFamily="50" charset="-128"/>
              </a:rPr>
              <a:t>％</a:t>
            </a:r>
          </a:p>
        </p:txBody>
      </p:sp>
      <p:sp>
        <p:nvSpPr>
          <p:cNvPr id="39" name="正方形/長方形 38"/>
          <p:cNvSpPr/>
          <p:nvPr/>
        </p:nvSpPr>
        <p:spPr>
          <a:xfrm>
            <a:off x="4269457" y="2694215"/>
            <a:ext cx="1498849" cy="296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latin typeface="Meiryo UI" panose="020B0604030504040204" pitchFamily="50" charset="-128"/>
                <a:ea typeface="Meiryo UI" panose="020B0604030504040204" pitchFamily="50" charset="-128"/>
              </a:rPr>
              <a:t>大阪府の人口</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4269457" y="3878597"/>
            <a:ext cx="2050388" cy="2626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b="1" dirty="0" smtClean="0">
                <a:solidFill>
                  <a:schemeClr val="tx1"/>
                </a:solidFill>
                <a:latin typeface="Meiryo UI" panose="020B0604030504040204" pitchFamily="50" charset="-128"/>
                <a:ea typeface="Meiryo UI" panose="020B0604030504040204" pitchFamily="50" charset="-128"/>
              </a:rPr>
              <a:t>65</a:t>
            </a:r>
            <a:r>
              <a:rPr kumimoji="1" lang="ja-JP" altLang="en-US" sz="1200" b="1" dirty="0" smtClean="0">
                <a:solidFill>
                  <a:schemeClr val="tx1"/>
                </a:solidFill>
                <a:latin typeface="Meiryo UI" panose="020B0604030504040204" pitchFamily="50" charset="-128"/>
                <a:ea typeface="Meiryo UI" panose="020B0604030504040204" pitchFamily="50" charset="-128"/>
              </a:rPr>
              <a:t>歳以上の人口及び割合</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44" name="二等辺三角形 43"/>
          <p:cNvSpPr/>
          <p:nvPr/>
        </p:nvSpPr>
        <p:spPr>
          <a:xfrm rot="5400000">
            <a:off x="6148207" y="5752158"/>
            <a:ext cx="628682" cy="2594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6796406" y="5491503"/>
            <a:ext cx="1821667" cy="6915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u="sng" dirty="0" smtClean="0">
                <a:solidFill>
                  <a:srgbClr val="FF0000"/>
                </a:solidFill>
                <a:latin typeface="Meiryo UI" panose="020B0604030504040204" pitchFamily="50" charset="-128"/>
                <a:ea typeface="Meiryo UI" panose="020B0604030504040204" pitchFamily="50" charset="-128"/>
              </a:rPr>
              <a:t>1,243,742</a:t>
            </a:r>
            <a:r>
              <a:rPr kumimoji="1" lang="ja-JP" altLang="en-US" sz="1400" u="sng" dirty="0" smtClean="0">
                <a:solidFill>
                  <a:srgbClr val="FF0000"/>
                </a:solidFill>
                <a:latin typeface="Meiryo UI" panose="020B0604030504040204" pitchFamily="50" charset="-128"/>
                <a:ea typeface="Meiryo UI" panose="020B0604030504040204" pitchFamily="50" charset="-128"/>
              </a:rPr>
              <a:t>人</a:t>
            </a:r>
            <a:endParaRPr kumimoji="1" lang="en-US" altLang="ja-JP" sz="1400" u="sng" dirty="0" smtClean="0">
              <a:solidFill>
                <a:srgbClr val="FF0000"/>
              </a:solidFill>
              <a:latin typeface="Meiryo UI" panose="020B0604030504040204" pitchFamily="50" charset="-128"/>
              <a:ea typeface="Meiryo UI" panose="020B0604030504040204" pitchFamily="50" charset="-128"/>
            </a:endParaRPr>
          </a:p>
          <a:p>
            <a:pPr algn="ctr"/>
            <a:r>
              <a:rPr kumimoji="1" lang="en-US" altLang="ja-JP" sz="1400" u="sng" dirty="0">
                <a:solidFill>
                  <a:srgbClr val="FF0000"/>
                </a:solidFill>
                <a:latin typeface="Meiryo UI" panose="020B0604030504040204" pitchFamily="50" charset="-128"/>
                <a:ea typeface="Meiryo UI" panose="020B0604030504040204" pitchFamily="50" charset="-128"/>
              </a:rPr>
              <a:t>14</a:t>
            </a:r>
            <a:r>
              <a:rPr kumimoji="1" lang="ja-JP" altLang="en-US" sz="1400" u="sng" dirty="0" smtClean="0">
                <a:solidFill>
                  <a:srgbClr val="FF0000"/>
                </a:solidFill>
                <a:latin typeface="Meiryo UI" panose="020B0604030504040204" pitchFamily="50" charset="-128"/>
                <a:ea typeface="Meiryo UI" panose="020B0604030504040204" pitchFamily="50" charset="-128"/>
              </a:rPr>
              <a:t>％</a:t>
            </a:r>
            <a:endParaRPr kumimoji="1" lang="ja-JP" altLang="en-US" sz="1400" u="sng" dirty="0">
              <a:solidFill>
                <a:srgbClr val="FF0000"/>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4689401" y="5506908"/>
            <a:ext cx="1457892" cy="6915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smtClean="0">
                <a:latin typeface="Meiryo UI" panose="020B0604030504040204" pitchFamily="50" charset="-128"/>
                <a:ea typeface="Meiryo UI" panose="020B0604030504040204" pitchFamily="50" charset="-128"/>
              </a:rPr>
              <a:t>833,107</a:t>
            </a:r>
            <a:r>
              <a:rPr lang="ja-JP" altLang="en-US" sz="1400" dirty="0" smtClean="0">
                <a:latin typeface="Meiryo UI" panose="020B0604030504040204" pitchFamily="50" charset="-128"/>
                <a:ea typeface="Meiryo UI" panose="020B0604030504040204" pitchFamily="50" charset="-128"/>
              </a:rPr>
              <a:t>人</a:t>
            </a:r>
            <a:endParaRPr lang="en-US" altLang="ja-JP" sz="14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a:t>
            </a:r>
          </a:p>
        </p:txBody>
      </p:sp>
      <p:sp>
        <p:nvSpPr>
          <p:cNvPr id="2" name="正方形/長方形 1"/>
          <p:cNvSpPr/>
          <p:nvPr/>
        </p:nvSpPr>
        <p:spPr>
          <a:xfrm>
            <a:off x="4597400" y="5196658"/>
            <a:ext cx="3886200" cy="1070130"/>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607032" y="5224960"/>
            <a:ext cx="2270018" cy="2626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latin typeface="Meiryo UI" panose="020B0604030504040204" pitchFamily="50" charset="-128"/>
                <a:ea typeface="Meiryo UI" panose="020B0604030504040204" pitchFamily="50" charset="-128"/>
              </a:rPr>
              <a:t>うち</a:t>
            </a:r>
            <a:r>
              <a:rPr kumimoji="1" lang="en-US" altLang="ja-JP" sz="1200" b="1" dirty="0">
                <a:solidFill>
                  <a:schemeClr val="tx1"/>
                </a:solidFill>
                <a:latin typeface="Meiryo UI" panose="020B0604030504040204" pitchFamily="50" charset="-128"/>
                <a:ea typeface="Meiryo UI" panose="020B0604030504040204" pitchFamily="50" charset="-128"/>
              </a:rPr>
              <a:t>7</a:t>
            </a:r>
            <a:r>
              <a:rPr kumimoji="1" lang="en-US" altLang="ja-JP" sz="1200" b="1" dirty="0" smtClean="0">
                <a:solidFill>
                  <a:schemeClr val="tx1"/>
                </a:solidFill>
                <a:latin typeface="Meiryo UI" panose="020B0604030504040204" pitchFamily="50" charset="-128"/>
                <a:ea typeface="Meiryo UI" panose="020B0604030504040204" pitchFamily="50" charset="-128"/>
              </a:rPr>
              <a:t>5</a:t>
            </a:r>
            <a:r>
              <a:rPr kumimoji="1" lang="ja-JP" altLang="en-US" sz="1200" b="1" dirty="0" smtClean="0">
                <a:solidFill>
                  <a:schemeClr val="tx1"/>
                </a:solidFill>
                <a:latin typeface="Meiryo UI" panose="020B0604030504040204" pitchFamily="50" charset="-128"/>
                <a:ea typeface="Meiryo UI" panose="020B0604030504040204" pitchFamily="50" charset="-128"/>
              </a:rPr>
              <a:t>歳以上の人口及び割合</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43"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a:t>
            </a:fld>
            <a:endParaRPr lang="ja-JP" altLang="en-US" sz="1600" dirty="0">
              <a:solidFill>
                <a:schemeClr val="tx1"/>
              </a:solidFill>
            </a:endParaRPr>
          </a:p>
        </p:txBody>
      </p:sp>
      <p:sp>
        <p:nvSpPr>
          <p:cNvPr id="47" name="正方形/長方形 46"/>
          <p:cNvSpPr/>
          <p:nvPr/>
        </p:nvSpPr>
        <p:spPr>
          <a:xfrm>
            <a:off x="451121" y="1069911"/>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48" name="正方形/長方形 47"/>
          <p:cNvSpPr/>
          <p:nvPr/>
        </p:nvSpPr>
        <p:spPr>
          <a:xfrm>
            <a:off x="3808625" y="5451459"/>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49" name="正方形/長方形 48"/>
          <p:cNvSpPr/>
          <p:nvPr/>
        </p:nvSpPr>
        <p:spPr>
          <a:xfrm>
            <a:off x="1704975" y="5105329"/>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1,165,200</a:t>
            </a:r>
            <a:endParaRPr kumimoji="1" lang="ja-JP" altLang="en-US" sz="900" dirty="0">
              <a:latin typeface="Meiryo UI" panose="020B0604030504040204" pitchFamily="50" charset="-128"/>
              <a:ea typeface="Meiryo UI" panose="020B0604030504040204" pitchFamily="50" charset="-128"/>
            </a:endParaRPr>
          </a:p>
        </p:txBody>
      </p:sp>
      <p:sp>
        <p:nvSpPr>
          <p:cNvPr id="50" name="正方形/長方形 49"/>
          <p:cNvSpPr/>
          <p:nvPr/>
        </p:nvSpPr>
        <p:spPr>
          <a:xfrm>
            <a:off x="1704975" y="3753228"/>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5,648,070</a:t>
            </a:r>
            <a:endParaRPr kumimoji="1" lang="ja-JP" altLang="en-US" sz="900" dirty="0">
              <a:latin typeface="Meiryo UI" panose="020B0604030504040204" pitchFamily="50" charset="-128"/>
              <a:ea typeface="Meiryo UI" panose="020B0604030504040204" pitchFamily="50" charset="-128"/>
            </a:endParaRPr>
          </a:p>
        </p:txBody>
      </p:sp>
      <p:sp>
        <p:nvSpPr>
          <p:cNvPr id="51" name="正方形/長方形 50"/>
          <p:cNvSpPr/>
          <p:nvPr/>
        </p:nvSpPr>
        <p:spPr>
          <a:xfrm>
            <a:off x="1704975" y="2467388"/>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1,129,641</a:t>
            </a:r>
            <a:endParaRPr kumimoji="1" lang="ja-JP" altLang="en-US" sz="900" dirty="0">
              <a:latin typeface="Meiryo UI" panose="020B0604030504040204" pitchFamily="50" charset="-128"/>
              <a:ea typeface="Meiryo UI" panose="020B0604030504040204" pitchFamily="50" charset="-128"/>
            </a:endParaRPr>
          </a:p>
        </p:txBody>
      </p:sp>
      <p:sp>
        <p:nvSpPr>
          <p:cNvPr id="52" name="正方形/長方形 51"/>
          <p:cNvSpPr/>
          <p:nvPr/>
        </p:nvSpPr>
        <p:spPr>
          <a:xfrm>
            <a:off x="1704975" y="2084311"/>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833,107</a:t>
            </a:r>
            <a:endParaRPr kumimoji="1" lang="ja-JP" altLang="en-US" sz="900" dirty="0">
              <a:latin typeface="Meiryo UI" panose="020B0604030504040204" pitchFamily="50" charset="-128"/>
              <a:ea typeface="Meiryo UI" panose="020B0604030504040204" pitchFamily="50" charset="-128"/>
            </a:endParaRPr>
          </a:p>
        </p:txBody>
      </p:sp>
      <p:sp>
        <p:nvSpPr>
          <p:cNvPr id="53" name="正方形/長方形 52"/>
          <p:cNvSpPr/>
          <p:nvPr/>
        </p:nvSpPr>
        <p:spPr>
          <a:xfrm>
            <a:off x="3019225" y="5098275"/>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1,029,499</a:t>
            </a:r>
            <a:endParaRPr kumimoji="1" lang="ja-JP" altLang="en-US" sz="900" dirty="0">
              <a:latin typeface="Meiryo UI" panose="020B0604030504040204" pitchFamily="50" charset="-128"/>
              <a:ea typeface="Meiryo UI" panose="020B0604030504040204" pitchFamily="50" charset="-128"/>
            </a:endParaRPr>
          </a:p>
        </p:txBody>
      </p:sp>
      <p:sp>
        <p:nvSpPr>
          <p:cNvPr id="54" name="正方形/長方形 53"/>
          <p:cNvSpPr/>
          <p:nvPr/>
        </p:nvSpPr>
        <p:spPr>
          <a:xfrm>
            <a:off x="3019225" y="3994111"/>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5,199,504</a:t>
            </a:r>
            <a:endParaRPr kumimoji="1" lang="ja-JP" altLang="en-US" sz="900" dirty="0">
              <a:latin typeface="Meiryo UI" panose="020B0604030504040204" pitchFamily="50" charset="-128"/>
              <a:ea typeface="Meiryo UI" panose="020B0604030504040204" pitchFamily="50" charset="-128"/>
            </a:endParaRPr>
          </a:p>
        </p:txBody>
      </p:sp>
      <p:sp>
        <p:nvSpPr>
          <p:cNvPr id="55" name="正方形/長方形 54"/>
          <p:cNvSpPr/>
          <p:nvPr/>
        </p:nvSpPr>
        <p:spPr>
          <a:xfrm>
            <a:off x="3019225" y="2710910"/>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1,117,981</a:t>
            </a:r>
            <a:endParaRPr kumimoji="1" lang="ja-JP" altLang="en-US" sz="900" dirty="0">
              <a:latin typeface="Meiryo UI" panose="020B0604030504040204" pitchFamily="50" charset="-128"/>
              <a:ea typeface="Meiryo UI" panose="020B0604030504040204" pitchFamily="50" charset="-128"/>
            </a:endParaRPr>
          </a:p>
        </p:txBody>
      </p:sp>
      <p:sp>
        <p:nvSpPr>
          <p:cNvPr id="56" name="正方形/長方形 55"/>
          <p:cNvSpPr/>
          <p:nvPr/>
        </p:nvSpPr>
        <p:spPr>
          <a:xfrm>
            <a:off x="3019225" y="2215356"/>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dirty="0" smtClean="0">
                <a:latin typeface="Meiryo UI" panose="020B0604030504040204" pitchFamily="50" charset="-128"/>
                <a:ea typeface="Meiryo UI" panose="020B0604030504040204" pitchFamily="50" charset="-128"/>
              </a:rPr>
              <a:t>1,243,742</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593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37732" y="572778"/>
            <a:ext cx="8900251" cy="622876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社会情勢の変化について</a:t>
            </a:r>
          </a:p>
        </p:txBody>
      </p:sp>
      <p:sp>
        <p:nvSpPr>
          <p:cNvPr id="7" name="角丸四角形 6"/>
          <p:cNvSpPr/>
          <p:nvPr/>
        </p:nvSpPr>
        <p:spPr>
          <a:xfrm>
            <a:off x="39756" y="466603"/>
            <a:ext cx="2171128" cy="222822"/>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上位</a:t>
            </a: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府県の人口推移</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6" name="グラフ 5"/>
          <p:cNvGraphicFramePr/>
          <p:nvPr>
            <p:extLst>
              <p:ext uri="{D42A27DB-BD31-4B8C-83A1-F6EECF244321}">
                <p14:modId xmlns:p14="http://schemas.microsoft.com/office/powerpoint/2010/main" val="328713147"/>
              </p:ext>
            </p:extLst>
          </p:nvPr>
        </p:nvGraphicFramePr>
        <p:xfrm>
          <a:off x="137731" y="315063"/>
          <a:ext cx="8900251" cy="4341526"/>
        </p:xfrm>
        <a:graphic>
          <a:graphicData uri="http://schemas.openxmlformats.org/drawingml/2006/chart">
            <c:chart xmlns:c="http://schemas.openxmlformats.org/drawingml/2006/chart" xmlns:r="http://schemas.openxmlformats.org/officeDocument/2006/relationships" r:id="rId2"/>
          </a:graphicData>
        </a:graphic>
      </p:graphicFrame>
      <p:sp>
        <p:nvSpPr>
          <p:cNvPr id="43" name="正方形/長方形 42"/>
          <p:cNvSpPr/>
          <p:nvPr/>
        </p:nvSpPr>
        <p:spPr>
          <a:xfrm>
            <a:off x="6461730" y="1153879"/>
            <a:ext cx="778367" cy="288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東京都</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6461732" y="2453469"/>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大阪府</a:t>
            </a:r>
          </a:p>
        </p:txBody>
      </p:sp>
      <p:sp>
        <p:nvSpPr>
          <p:cNvPr id="45" name="正方形/長方形 44"/>
          <p:cNvSpPr/>
          <p:nvPr/>
        </p:nvSpPr>
        <p:spPr>
          <a:xfrm>
            <a:off x="5956541" y="2246413"/>
            <a:ext cx="848361"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神奈川県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5819953" y="2660525"/>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愛知県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6461731" y="2868654"/>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埼玉県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5819952" y="2990245"/>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千葉県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6461730" y="3743516"/>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静岡県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973291" y="3505666"/>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福岡県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6461730" y="3393586"/>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北海道</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6461730" y="3233690"/>
            <a:ext cx="778367" cy="293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兵庫県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6930887" y="4587183"/>
            <a:ext cx="2107095" cy="19457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latin typeface="Meiryo UI" panose="020B0604030504040204" pitchFamily="50" charset="-128"/>
                <a:ea typeface="Meiryo UI" panose="020B0604030504040204" pitchFamily="50" charset="-128"/>
              </a:rPr>
              <a:t>日本全国の人口は平成</a:t>
            </a:r>
            <a:r>
              <a:rPr kumimoji="1" lang="en-US" altLang="ja-JP" sz="1200" b="1" dirty="0" smtClean="0">
                <a:solidFill>
                  <a:schemeClr val="tx1"/>
                </a:solidFill>
                <a:latin typeface="Meiryo UI" panose="020B0604030504040204" pitchFamily="50" charset="-128"/>
                <a:ea typeface="Meiryo UI" panose="020B0604030504040204" pitchFamily="50" charset="-128"/>
              </a:rPr>
              <a:t>22</a:t>
            </a:r>
            <a:r>
              <a:rPr kumimoji="1" lang="ja-JP" altLang="en-US" sz="1200" b="1" dirty="0" smtClean="0">
                <a:solidFill>
                  <a:schemeClr val="tx1"/>
                </a:solidFill>
                <a:latin typeface="Meiryo UI" panose="020B0604030504040204" pitchFamily="50" charset="-128"/>
                <a:ea typeface="Meiryo UI" panose="020B0604030504040204" pitchFamily="50" charset="-128"/>
              </a:rPr>
              <a:t>年をピークに減少傾向に転じており、大阪府においても同様の傾向にある。</a:t>
            </a:r>
            <a:r>
              <a:rPr kumimoji="1" lang="ja-JP" altLang="en-US" sz="1200" dirty="0" smtClean="0">
                <a:solidFill>
                  <a:schemeClr val="tx1"/>
                </a:solidFill>
                <a:latin typeface="Meiryo UI" panose="020B0604030504040204" pitchFamily="50" charset="-128"/>
                <a:ea typeface="Meiryo UI" panose="020B0604030504040204" pitchFamily="50" charset="-128"/>
              </a:rPr>
              <a:t>また兵庫県、北海道、静岡県においても同様の傾向にある。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一方、東京都は平成</a:t>
            </a:r>
            <a:r>
              <a:rPr kumimoji="1" lang="en-US" altLang="ja-JP" sz="1200" dirty="0" smtClean="0">
                <a:solidFill>
                  <a:schemeClr val="tx1"/>
                </a:solidFill>
                <a:latin typeface="Meiryo UI" panose="020B0604030504040204" pitchFamily="50" charset="-128"/>
                <a:ea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rPr>
              <a:t>年以降増加に転じており、神奈川県、埼玉県、千葉県や愛知県</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福岡県もやや増加傾向にある。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7009284" y="6532955"/>
            <a:ext cx="170383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900" dirty="0" smtClean="0">
                <a:latin typeface="Meiryo UI" panose="020B0604030504040204" pitchFamily="50" charset="-128"/>
                <a:ea typeface="Meiryo UI" panose="020B0604030504040204" pitchFamily="50" charset="-128"/>
              </a:rPr>
              <a:t>出典：国勢調査より作成</a:t>
            </a:r>
            <a:endParaRPr kumimoji="1" lang="ja-JP" altLang="en-US" sz="9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56486592"/>
              </p:ext>
            </p:extLst>
          </p:nvPr>
        </p:nvGraphicFramePr>
        <p:xfrm>
          <a:off x="255511" y="4627561"/>
          <a:ext cx="6617320" cy="2036400"/>
        </p:xfrm>
        <a:graphic>
          <a:graphicData uri="http://schemas.openxmlformats.org/drawingml/2006/table">
            <a:tbl>
              <a:tblPr firstRow="1" bandRow="1">
                <a:tableStyleId>{69CF1AB2-1976-4502-BF36-3FF5EA218861}</a:tableStyleId>
              </a:tblPr>
              <a:tblGrid>
                <a:gridCol w="827165">
                  <a:extLst>
                    <a:ext uri="{9D8B030D-6E8A-4147-A177-3AD203B41FA5}">
                      <a16:colId xmlns:a16="http://schemas.microsoft.com/office/drawing/2014/main" val="110692771"/>
                    </a:ext>
                  </a:extLst>
                </a:gridCol>
                <a:gridCol w="827165">
                  <a:extLst>
                    <a:ext uri="{9D8B030D-6E8A-4147-A177-3AD203B41FA5}">
                      <a16:colId xmlns:a16="http://schemas.microsoft.com/office/drawing/2014/main" val="426264361"/>
                    </a:ext>
                  </a:extLst>
                </a:gridCol>
                <a:gridCol w="827165">
                  <a:extLst>
                    <a:ext uri="{9D8B030D-6E8A-4147-A177-3AD203B41FA5}">
                      <a16:colId xmlns:a16="http://schemas.microsoft.com/office/drawing/2014/main" val="2433132206"/>
                    </a:ext>
                  </a:extLst>
                </a:gridCol>
                <a:gridCol w="827165">
                  <a:extLst>
                    <a:ext uri="{9D8B030D-6E8A-4147-A177-3AD203B41FA5}">
                      <a16:colId xmlns:a16="http://schemas.microsoft.com/office/drawing/2014/main" val="321581450"/>
                    </a:ext>
                  </a:extLst>
                </a:gridCol>
                <a:gridCol w="827165">
                  <a:extLst>
                    <a:ext uri="{9D8B030D-6E8A-4147-A177-3AD203B41FA5}">
                      <a16:colId xmlns:a16="http://schemas.microsoft.com/office/drawing/2014/main" val="2171569899"/>
                    </a:ext>
                  </a:extLst>
                </a:gridCol>
                <a:gridCol w="827165">
                  <a:extLst>
                    <a:ext uri="{9D8B030D-6E8A-4147-A177-3AD203B41FA5}">
                      <a16:colId xmlns:a16="http://schemas.microsoft.com/office/drawing/2014/main" val="3421330823"/>
                    </a:ext>
                  </a:extLst>
                </a:gridCol>
                <a:gridCol w="827165">
                  <a:extLst>
                    <a:ext uri="{9D8B030D-6E8A-4147-A177-3AD203B41FA5}">
                      <a16:colId xmlns:a16="http://schemas.microsoft.com/office/drawing/2014/main" val="3202800354"/>
                    </a:ext>
                  </a:extLst>
                </a:gridCol>
                <a:gridCol w="827165">
                  <a:extLst>
                    <a:ext uri="{9D8B030D-6E8A-4147-A177-3AD203B41FA5}">
                      <a16:colId xmlns:a16="http://schemas.microsoft.com/office/drawing/2014/main" val="1924799762"/>
                    </a:ext>
                  </a:extLst>
                </a:gridCol>
              </a:tblGrid>
              <a:tr h="0">
                <a:tc>
                  <a:txBody>
                    <a:bodyPr/>
                    <a:lstStyle/>
                    <a:p>
                      <a:r>
                        <a:rPr kumimoji="1" lang="ja-JP" altLang="en-US" sz="1100" b="0" dirty="0" smtClean="0">
                          <a:latin typeface="Meiryo UI" panose="020B0604030504040204" pitchFamily="50" charset="-128"/>
                          <a:ea typeface="Meiryo UI" panose="020B0604030504040204" pitchFamily="50" charset="-128"/>
                        </a:rPr>
                        <a:t>東京都</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11,855,563</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11,773,605</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12,064,101</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12,576,601</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13,159,388</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13,515,271</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14,047,594</a:t>
                      </a:r>
                    </a:p>
                  </a:txBody>
                  <a:tcPr marL="9525" marR="9525" marT="9525" marB="0" anchor="ctr"/>
                </a:tc>
                <a:extLst>
                  <a:ext uri="{0D108BD9-81ED-4DB2-BD59-A6C34878D82A}">
                    <a16:rowId xmlns:a16="http://schemas.microsoft.com/office/drawing/2014/main" val="3783491339"/>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神奈川県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7,980,391</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8,245,900</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8,489,974</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8,791,597</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9,048,331</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9,126,214</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9,237,337</a:t>
                      </a:r>
                    </a:p>
                  </a:txBody>
                  <a:tcPr marL="9525" marR="9525" marT="9525" marB="0" anchor="ctr"/>
                </a:tc>
                <a:extLst>
                  <a:ext uri="{0D108BD9-81ED-4DB2-BD59-A6C34878D82A}">
                    <a16:rowId xmlns:a16="http://schemas.microsoft.com/office/drawing/2014/main" val="1777775729"/>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大阪府</a:t>
                      </a:r>
                      <a:endParaRPr kumimoji="1" lang="en-US" altLang="ja-JP" sz="1100" b="0" dirty="0" smtClean="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8,734,516</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8,797,268</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8,805,081</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8,817,166</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8,865,245</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8,839,469</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8,837,685</a:t>
                      </a:r>
                    </a:p>
                  </a:txBody>
                  <a:tcPr marL="9525" marR="9525" marT="9525" marB="0" anchor="ctr"/>
                </a:tc>
                <a:extLst>
                  <a:ext uri="{0D108BD9-81ED-4DB2-BD59-A6C34878D82A}">
                    <a16:rowId xmlns:a16="http://schemas.microsoft.com/office/drawing/2014/main" val="547455345"/>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愛知県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6,690,603</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6,868,336</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7,043,300</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7,254,704</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7,410,719</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7,483,128</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7,542,415</a:t>
                      </a:r>
                    </a:p>
                  </a:txBody>
                  <a:tcPr marL="9525" marR="9525" marT="9525" marB="0" anchor="ctr"/>
                </a:tc>
                <a:extLst>
                  <a:ext uri="{0D108BD9-81ED-4DB2-BD59-A6C34878D82A}">
                    <a16:rowId xmlns:a16="http://schemas.microsoft.com/office/drawing/2014/main" val="3795292277"/>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埼玉県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6,405,319</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6,759,311</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6,938,006</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7,054,243</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7,194,556</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7,266,534</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7,344,765</a:t>
                      </a:r>
                    </a:p>
                  </a:txBody>
                  <a:tcPr marL="9525" marR="9525" marT="9525" marB="0" anchor="ctr"/>
                </a:tc>
                <a:extLst>
                  <a:ext uri="{0D108BD9-81ED-4DB2-BD59-A6C34878D82A}">
                    <a16:rowId xmlns:a16="http://schemas.microsoft.com/office/drawing/2014/main" val="1987938521"/>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千葉県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5,555,429</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5,797,782</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5,926,285</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6,056,462</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6,216,289</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6,222,666</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6,284,480</a:t>
                      </a:r>
                    </a:p>
                  </a:txBody>
                  <a:tcPr marL="9525" marR="9525" marT="9525" marB="0" anchor="ctr"/>
                </a:tc>
                <a:extLst>
                  <a:ext uri="{0D108BD9-81ED-4DB2-BD59-A6C34878D82A}">
                    <a16:rowId xmlns:a16="http://schemas.microsoft.com/office/drawing/2014/main" val="2347769235"/>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兵庫県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5,405,040</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5,401,877</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5,550,574</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5,590,601</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5,588,133</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5,534,800</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5,465,002</a:t>
                      </a:r>
                    </a:p>
                  </a:txBody>
                  <a:tcPr marL="9525" marR="9525" marT="9525" marB="0" anchor="ctr"/>
                </a:tc>
                <a:extLst>
                  <a:ext uri="{0D108BD9-81ED-4DB2-BD59-A6C34878D82A}">
                    <a16:rowId xmlns:a16="http://schemas.microsoft.com/office/drawing/2014/main" val="3919176052"/>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北海道</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5,643,647</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5,692,321</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5,683,062</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5,627,737</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5,506,419</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5,381,733</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5,224,614</a:t>
                      </a:r>
                    </a:p>
                  </a:txBody>
                  <a:tcPr marL="9525" marR="9525" marT="9525" marB="0" anchor="ctr"/>
                </a:tc>
                <a:extLst>
                  <a:ext uri="{0D108BD9-81ED-4DB2-BD59-A6C34878D82A}">
                    <a16:rowId xmlns:a16="http://schemas.microsoft.com/office/drawing/2014/main" val="655535896"/>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福岡県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4,811,050</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4,933,393</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5,015,699</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5,049,908</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5,071,968</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5,101,556</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5,135,214</a:t>
                      </a:r>
                    </a:p>
                  </a:txBody>
                  <a:tcPr marL="9525" marR="9525" marT="9525" marB="0" anchor="ctr"/>
                </a:tc>
                <a:extLst>
                  <a:ext uri="{0D108BD9-81ED-4DB2-BD59-A6C34878D82A}">
                    <a16:rowId xmlns:a16="http://schemas.microsoft.com/office/drawing/2014/main" val="2743886054"/>
                  </a:ext>
                </a:extLst>
              </a:tr>
              <a:tr h="0">
                <a:tc>
                  <a:txBody>
                    <a:bodyPr/>
                    <a:lstStyle/>
                    <a:p>
                      <a:r>
                        <a:rPr kumimoji="1" lang="ja-JP" altLang="en-US" sz="1100" b="0" dirty="0" smtClean="0">
                          <a:latin typeface="Meiryo UI" panose="020B0604030504040204" pitchFamily="50" charset="-128"/>
                          <a:ea typeface="Meiryo UI" panose="020B0604030504040204" pitchFamily="50" charset="-128"/>
                        </a:rPr>
                        <a:t>静岡県</a:t>
                      </a:r>
                      <a:endParaRPr kumimoji="1" lang="ja-JP" altLang="en-US" sz="1100" b="0" dirty="0">
                        <a:latin typeface="Meiryo UI" panose="020B0604030504040204" pitchFamily="50" charset="-128"/>
                        <a:ea typeface="Meiryo UI" panose="020B0604030504040204" pitchFamily="50" charset="-128"/>
                      </a:endParaRPr>
                    </a:p>
                  </a:txBody>
                  <a:tcPr marL="36000" marR="36000" marT="18000" marB="18000"/>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3,670,840</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3,737,689</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3,767,393</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3,792,377</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3,765,007</a:t>
                      </a:r>
                    </a:p>
                  </a:txBody>
                  <a:tcPr marL="9525" marR="9525" marT="9525"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3,700,305</a:t>
                      </a:r>
                    </a:p>
                  </a:txBody>
                  <a:tcPr marL="9525" marR="9525" marT="9525"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3,633,202</a:t>
                      </a:r>
                    </a:p>
                  </a:txBody>
                  <a:tcPr marL="9525" marR="9525" marT="9525" marB="0" anchor="ctr"/>
                </a:tc>
                <a:extLst>
                  <a:ext uri="{0D108BD9-81ED-4DB2-BD59-A6C34878D82A}">
                    <a16:rowId xmlns:a16="http://schemas.microsoft.com/office/drawing/2014/main" val="4235652075"/>
                  </a:ext>
                </a:extLst>
              </a:tr>
            </a:tbl>
          </a:graphicData>
        </a:graphic>
      </p:graphicFrame>
      <p:sp>
        <p:nvSpPr>
          <p:cNvPr id="3" name="右矢印 2"/>
          <p:cNvSpPr/>
          <p:nvPr/>
        </p:nvSpPr>
        <p:spPr>
          <a:xfrm rot="2259191">
            <a:off x="1947910" y="4699780"/>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19287726">
            <a:off x="1947910" y="5104754"/>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rot="19287726">
            <a:off x="1947909" y="530376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rot="19287726">
            <a:off x="1947909" y="5505758"/>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rot="19287726">
            <a:off x="1947909" y="5714350"/>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rot="2259191">
            <a:off x="1947911" y="5922637"/>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rot="19287726">
            <a:off x="1947909" y="611681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rot="19287726">
            <a:off x="1947909" y="6323945"/>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rot="19287726">
            <a:off x="1947908" y="6531447"/>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rot="19287726">
            <a:off x="2770236" y="469003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rot="19287726">
            <a:off x="2770236" y="4902686"/>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rot="19287726">
            <a:off x="2770236" y="5104754"/>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rot="19287726">
            <a:off x="2770236" y="5311096"/>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p:nvPr/>
        </p:nvSpPr>
        <p:spPr>
          <a:xfrm rot="19287726">
            <a:off x="2770236" y="5505758"/>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rot="19287726">
            <a:off x="2770235" y="5717680"/>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rot="19287726">
            <a:off x="2770234" y="5925623"/>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rot="19287726">
            <a:off x="2770233" y="6328630"/>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rot="19287726">
            <a:off x="2770232" y="653317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rot="2259191">
            <a:off x="2770450" y="6128270"/>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右矢印 52"/>
          <p:cNvSpPr/>
          <p:nvPr/>
        </p:nvSpPr>
        <p:spPr>
          <a:xfrm rot="19287726">
            <a:off x="3602183" y="469003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rot="19287726">
            <a:off x="3602183" y="4902686"/>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19287726">
            <a:off x="3602182" y="5101694"/>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9287726">
            <a:off x="3602182" y="531041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矢印 56"/>
          <p:cNvSpPr/>
          <p:nvPr/>
        </p:nvSpPr>
        <p:spPr>
          <a:xfrm rot="19287726">
            <a:off x="3602182" y="550513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rot="19287726">
            <a:off x="3602182" y="571902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右矢印 58"/>
          <p:cNvSpPr/>
          <p:nvPr/>
        </p:nvSpPr>
        <p:spPr>
          <a:xfrm rot="19287726">
            <a:off x="3602181" y="5922333"/>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右矢印 59"/>
          <p:cNvSpPr/>
          <p:nvPr/>
        </p:nvSpPr>
        <p:spPr>
          <a:xfrm rot="2259191">
            <a:off x="3602120" y="6128270"/>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右矢印 60"/>
          <p:cNvSpPr/>
          <p:nvPr/>
        </p:nvSpPr>
        <p:spPr>
          <a:xfrm rot="19287726">
            <a:off x="3602181" y="6330060"/>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右矢印 61"/>
          <p:cNvSpPr/>
          <p:nvPr/>
        </p:nvSpPr>
        <p:spPr>
          <a:xfrm rot="19287726">
            <a:off x="3602180" y="6536716"/>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矢印 62"/>
          <p:cNvSpPr/>
          <p:nvPr/>
        </p:nvSpPr>
        <p:spPr>
          <a:xfrm rot="19287726">
            <a:off x="4434326" y="469003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右矢印 63"/>
          <p:cNvSpPr/>
          <p:nvPr/>
        </p:nvSpPr>
        <p:spPr>
          <a:xfrm rot="19287726">
            <a:off x="4434325" y="4901618"/>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右矢印 64"/>
          <p:cNvSpPr/>
          <p:nvPr/>
        </p:nvSpPr>
        <p:spPr>
          <a:xfrm rot="19287726">
            <a:off x="4434324" y="5101694"/>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右矢印 65"/>
          <p:cNvSpPr/>
          <p:nvPr/>
        </p:nvSpPr>
        <p:spPr>
          <a:xfrm rot="19287726">
            <a:off x="4434324" y="530376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rot="19287726">
            <a:off x="4434323" y="5502770"/>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右矢印 67"/>
          <p:cNvSpPr/>
          <p:nvPr/>
        </p:nvSpPr>
        <p:spPr>
          <a:xfrm rot="19287726">
            <a:off x="4434323" y="5714350"/>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右矢印 68"/>
          <p:cNvSpPr/>
          <p:nvPr/>
        </p:nvSpPr>
        <p:spPr>
          <a:xfrm rot="2259191">
            <a:off x="4440733" y="5922029"/>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右矢印 69"/>
          <p:cNvSpPr/>
          <p:nvPr/>
        </p:nvSpPr>
        <p:spPr>
          <a:xfrm rot="19287726">
            <a:off x="4434322" y="633005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右矢印 70"/>
          <p:cNvSpPr/>
          <p:nvPr/>
        </p:nvSpPr>
        <p:spPr>
          <a:xfrm rot="2259191">
            <a:off x="4440734" y="6124097"/>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右矢印 71"/>
          <p:cNvSpPr/>
          <p:nvPr/>
        </p:nvSpPr>
        <p:spPr>
          <a:xfrm rot="2259191">
            <a:off x="4440735" y="6529830"/>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右矢印 72"/>
          <p:cNvSpPr/>
          <p:nvPr/>
        </p:nvSpPr>
        <p:spPr>
          <a:xfrm rot="19287726">
            <a:off x="5266469" y="469003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右矢印 73"/>
          <p:cNvSpPr/>
          <p:nvPr/>
        </p:nvSpPr>
        <p:spPr>
          <a:xfrm rot="19287726">
            <a:off x="5266468" y="4889047"/>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右矢印 74"/>
          <p:cNvSpPr/>
          <p:nvPr/>
        </p:nvSpPr>
        <p:spPr>
          <a:xfrm rot="2259191">
            <a:off x="5269583" y="5101390"/>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右矢印 75"/>
          <p:cNvSpPr/>
          <p:nvPr/>
        </p:nvSpPr>
        <p:spPr>
          <a:xfrm rot="19287726">
            <a:off x="5266468" y="530376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右矢印 76"/>
          <p:cNvSpPr/>
          <p:nvPr/>
        </p:nvSpPr>
        <p:spPr>
          <a:xfrm rot="19287726">
            <a:off x="5266467" y="5505133"/>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右矢印 77"/>
          <p:cNvSpPr/>
          <p:nvPr/>
        </p:nvSpPr>
        <p:spPr>
          <a:xfrm rot="19287726">
            <a:off x="5266467" y="5719237"/>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右矢印 78"/>
          <p:cNvSpPr/>
          <p:nvPr/>
        </p:nvSpPr>
        <p:spPr>
          <a:xfrm rot="2259191">
            <a:off x="5269583" y="5922028"/>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右矢印 79"/>
          <p:cNvSpPr/>
          <p:nvPr/>
        </p:nvSpPr>
        <p:spPr>
          <a:xfrm rot="2259191">
            <a:off x="5269584" y="6124098"/>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右矢印 80"/>
          <p:cNvSpPr/>
          <p:nvPr/>
        </p:nvSpPr>
        <p:spPr>
          <a:xfrm rot="19287726">
            <a:off x="5266467" y="6330058"/>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右矢印 81"/>
          <p:cNvSpPr/>
          <p:nvPr/>
        </p:nvSpPr>
        <p:spPr>
          <a:xfrm rot="2259191">
            <a:off x="5269585" y="6535145"/>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右矢印 82"/>
          <p:cNvSpPr/>
          <p:nvPr/>
        </p:nvSpPr>
        <p:spPr>
          <a:xfrm rot="19287726">
            <a:off x="6079525" y="469003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矢印 83"/>
          <p:cNvSpPr/>
          <p:nvPr/>
        </p:nvSpPr>
        <p:spPr>
          <a:xfrm rot="19287726">
            <a:off x="6079525" y="4889674"/>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右矢印 84"/>
          <p:cNvSpPr/>
          <p:nvPr/>
        </p:nvSpPr>
        <p:spPr>
          <a:xfrm rot="2259191">
            <a:off x="6079525" y="5101390"/>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右矢印 85"/>
          <p:cNvSpPr/>
          <p:nvPr/>
        </p:nvSpPr>
        <p:spPr>
          <a:xfrm rot="19287726">
            <a:off x="6079524" y="5310412"/>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右矢印 86"/>
          <p:cNvSpPr/>
          <p:nvPr/>
        </p:nvSpPr>
        <p:spPr>
          <a:xfrm rot="19287726">
            <a:off x="6079524" y="5510748"/>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右矢印 87"/>
          <p:cNvSpPr/>
          <p:nvPr/>
        </p:nvSpPr>
        <p:spPr>
          <a:xfrm rot="19287726">
            <a:off x="6079523" y="5717679"/>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右矢印 88"/>
          <p:cNvSpPr/>
          <p:nvPr/>
        </p:nvSpPr>
        <p:spPr>
          <a:xfrm rot="2259191">
            <a:off x="6079525" y="5925623"/>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右矢印 89"/>
          <p:cNvSpPr/>
          <p:nvPr/>
        </p:nvSpPr>
        <p:spPr>
          <a:xfrm rot="2259191">
            <a:off x="6079525" y="6124097"/>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右矢印 90"/>
          <p:cNvSpPr/>
          <p:nvPr/>
        </p:nvSpPr>
        <p:spPr>
          <a:xfrm rot="19287726">
            <a:off x="6079523" y="6326471"/>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右矢印 91"/>
          <p:cNvSpPr/>
          <p:nvPr/>
        </p:nvSpPr>
        <p:spPr>
          <a:xfrm rot="2259191">
            <a:off x="6079525" y="6536546"/>
            <a:ext cx="109538" cy="75895"/>
          </a:xfrm>
          <a:prstGeom prst="rightArrow">
            <a:avLst>
              <a:gd name="adj1" fmla="val 39439"/>
              <a:gd name="adj2" fmla="val 66239"/>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右矢印 92"/>
          <p:cNvSpPr/>
          <p:nvPr/>
        </p:nvSpPr>
        <p:spPr>
          <a:xfrm rot="19287726">
            <a:off x="1947909" y="4896308"/>
            <a:ext cx="109538" cy="75895"/>
          </a:xfrm>
          <a:prstGeom prst="rightArrow">
            <a:avLst>
              <a:gd name="adj1" fmla="val 39439"/>
              <a:gd name="adj2" fmla="val 662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24031"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2</a:t>
            </a:fld>
            <a:endParaRPr lang="ja-JP" altLang="en-US" sz="1600" dirty="0">
              <a:solidFill>
                <a:schemeClr val="tx1"/>
              </a:solidFill>
            </a:endParaRPr>
          </a:p>
        </p:txBody>
      </p:sp>
      <p:sp>
        <p:nvSpPr>
          <p:cNvPr id="95" name="正方形/長方形 94"/>
          <p:cNvSpPr/>
          <p:nvPr/>
        </p:nvSpPr>
        <p:spPr>
          <a:xfrm>
            <a:off x="-66262" y="667979"/>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97" name="正方形/長方形 96"/>
          <p:cNvSpPr/>
          <p:nvPr/>
        </p:nvSpPr>
        <p:spPr>
          <a:xfrm>
            <a:off x="6659964" y="4391863"/>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92419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社会情勢の変化について</a:t>
            </a:r>
            <a:endParaRPr kumimoji="1" lang="ja-JP" altLang="en-US" dirty="0">
              <a:latin typeface="Meiryo UI" panose="020B0604030504040204" pitchFamily="50" charset="-128"/>
              <a:ea typeface="Meiryo UI" panose="020B0604030504040204" pitchFamily="50" charset="-128"/>
            </a:endParaRPr>
          </a:p>
        </p:txBody>
      </p:sp>
      <p:graphicFrame>
        <p:nvGraphicFramePr>
          <p:cNvPr id="5" name="グラフ 4"/>
          <p:cNvGraphicFramePr/>
          <p:nvPr>
            <p:extLst>
              <p:ext uri="{D42A27DB-BD31-4B8C-83A1-F6EECF244321}">
                <p14:modId xmlns:p14="http://schemas.microsoft.com/office/powerpoint/2010/main" val="3825280969"/>
              </p:ext>
            </p:extLst>
          </p:nvPr>
        </p:nvGraphicFramePr>
        <p:xfrm>
          <a:off x="412124" y="729699"/>
          <a:ext cx="8414376" cy="4807573"/>
        </p:xfrm>
        <a:graphic>
          <a:graphicData uri="http://schemas.openxmlformats.org/drawingml/2006/chart">
            <c:chart xmlns:c="http://schemas.openxmlformats.org/drawingml/2006/chart" xmlns:r="http://schemas.openxmlformats.org/officeDocument/2006/relationships" r:id="rId2"/>
          </a:graphicData>
        </a:graphic>
      </p:graphicFrame>
      <p:sp>
        <p:nvSpPr>
          <p:cNvPr id="8" name="正方形/長方形 7"/>
          <p:cNvSpPr/>
          <p:nvPr/>
        </p:nvSpPr>
        <p:spPr>
          <a:xfrm>
            <a:off x="313564" y="5195406"/>
            <a:ext cx="8512935" cy="8543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全国的に人口に占める</a:t>
            </a:r>
            <a:r>
              <a:rPr kumimoji="1" lang="en-US" altLang="ja-JP" sz="1200" dirty="0" smtClean="0">
                <a:solidFill>
                  <a:schemeClr val="tx1"/>
                </a:solidFill>
                <a:latin typeface="Meiryo UI" panose="020B0604030504040204" pitchFamily="50" charset="-128"/>
                <a:ea typeface="Meiryo UI" panose="020B0604030504040204" pitchFamily="50" charset="-128"/>
              </a:rPr>
              <a:t>65</a:t>
            </a:r>
            <a:r>
              <a:rPr kumimoji="1" lang="ja-JP" altLang="en-US" sz="1200" dirty="0" smtClean="0">
                <a:solidFill>
                  <a:schemeClr val="tx1"/>
                </a:solidFill>
                <a:latin typeface="Meiryo UI" panose="020B0604030504040204" pitchFamily="50" charset="-128"/>
                <a:ea typeface="Meiryo UI" panose="020B0604030504040204" pitchFamily="50" charset="-128"/>
              </a:rPr>
              <a:t>歳以上の割合は平成</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年では</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％前後であったものが、令和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年には</a:t>
            </a:r>
            <a:r>
              <a:rPr kumimoji="1" lang="en-US" altLang="ja-JP" sz="1200" dirty="0" smtClean="0">
                <a:solidFill>
                  <a:schemeClr val="tx1"/>
                </a:solidFill>
                <a:latin typeface="Meiryo UI" panose="020B0604030504040204" pitchFamily="50" charset="-128"/>
                <a:ea typeface="Meiryo UI" panose="020B0604030504040204" pitchFamily="50" charset="-128"/>
              </a:rPr>
              <a:t>30</a:t>
            </a:r>
            <a:r>
              <a:rPr kumimoji="1" lang="ja-JP" altLang="en-US" sz="1200" dirty="0" smtClean="0">
                <a:solidFill>
                  <a:schemeClr val="tx1"/>
                </a:solidFill>
                <a:latin typeface="Meiryo UI" panose="020B0604030504040204" pitchFamily="50" charset="-128"/>
                <a:ea typeface="Meiryo UI" panose="020B0604030504040204" pitchFamily="50" charset="-128"/>
              </a:rPr>
              <a:t>％近くまで増加している。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大阪府は全国のデータに比較して、やや</a:t>
            </a:r>
            <a:r>
              <a:rPr kumimoji="1" lang="en-US" altLang="ja-JP" sz="1200" dirty="0" smtClean="0">
                <a:solidFill>
                  <a:schemeClr val="tx1"/>
                </a:solidFill>
                <a:latin typeface="Meiryo UI" panose="020B0604030504040204" pitchFamily="50" charset="-128"/>
                <a:ea typeface="Meiryo UI" panose="020B0604030504040204" pitchFamily="50" charset="-128"/>
              </a:rPr>
              <a:t>65</a:t>
            </a:r>
            <a:r>
              <a:rPr kumimoji="1" lang="ja-JP" altLang="en-US" sz="1200" dirty="0" smtClean="0">
                <a:solidFill>
                  <a:schemeClr val="tx1"/>
                </a:solidFill>
                <a:latin typeface="Meiryo UI" panose="020B0604030504040204" pitchFamily="50" charset="-128"/>
                <a:ea typeface="Meiryo UI" panose="020B0604030504040204" pitchFamily="50" charset="-128"/>
              </a:rPr>
              <a:t>歳以上人口が占める割合が少ないものの、顕著な違いはない。</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➡避難に時間を要する、もしくは配慮を要する方の実数は増加しており、人口におけるその割合も増加</a:t>
            </a:r>
            <a:r>
              <a:rPr kumimoji="1" lang="ja-JP" altLang="en-US" sz="1200" dirty="0">
                <a:solidFill>
                  <a:schemeClr val="tx1"/>
                </a:solidFill>
                <a:latin typeface="Meiryo UI" panose="020B0604030504040204" pitchFamily="50" charset="-128"/>
                <a:ea typeface="Meiryo UI" panose="020B0604030504040204" pitchFamily="50" charset="-128"/>
              </a:rPr>
              <a:t>して</a:t>
            </a:r>
            <a:r>
              <a:rPr kumimoji="1" lang="ja-JP" altLang="en-US" sz="1200" dirty="0" smtClean="0">
                <a:solidFill>
                  <a:schemeClr val="tx1"/>
                </a:solidFill>
                <a:latin typeface="Meiryo UI" panose="020B0604030504040204" pitchFamily="50" charset="-128"/>
                <a:ea typeface="Meiryo UI" panose="020B0604030504040204" pitchFamily="50" charset="-128"/>
              </a:rPr>
              <a:t>いる点について、全国と大阪府の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傾向は一致している。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7240099" y="488284"/>
            <a:ext cx="170383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900" dirty="0" smtClean="0">
                <a:latin typeface="Meiryo UI" panose="020B0604030504040204" pitchFamily="50" charset="-128"/>
                <a:ea typeface="Meiryo UI" panose="020B0604030504040204" pitchFamily="50" charset="-128"/>
              </a:rPr>
              <a:t>出典：国勢調査より作成</a:t>
            </a:r>
            <a:endParaRPr kumimoji="1" lang="ja-JP" altLang="en-US" sz="900" dirty="0">
              <a:latin typeface="Meiryo UI" panose="020B0604030504040204" pitchFamily="50" charset="-128"/>
              <a:ea typeface="Meiryo UI" panose="020B0604030504040204" pitchFamily="50" charset="-128"/>
            </a:endParaRPr>
          </a:p>
        </p:txBody>
      </p:sp>
      <p:sp>
        <p:nvSpPr>
          <p:cNvPr id="11" name="正方形/長方形 10"/>
          <p:cNvSpPr/>
          <p:nvPr/>
        </p:nvSpPr>
        <p:spPr>
          <a:xfrm>
            <a:off x="136478" y="573609"/>
            <a:ext cx="8939283" cy="623662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7262" y="451733"/>
            <a:ext cx="2434018"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latin typeface="Meiryo UI" panose="020B0604030504040204" pitchFamily="50" charset="-128"/>
                <a:ea typeface="Meiryo UI" panose="020B0604030504040204" pitchFamily="50" charset="-128"/>
              </a:rPr>
              <a:t>65</a:t>
            </a:r>
            <a:r>
              <a:rPr kumimoji="1" lang="ja-JP" altLang="en-US" sz="1400" dirty="0" smtClean="0">
                <a:latin typeface="Meiryo UI" panose="020B0604030504040204" pitchFamily="50" charset="-128"/>
                <a:ea typeface="Meiryo UI" panose="020B0604030504040204" pitchFamily="50" charset="-128"/>
              </a:rPr>
              <a:t>歳以上人口割合の推移</a:t>
            </a:r>
            <a:endParaRPr kumimoji="1" lang="ja-JP" altLang="en-US" sz="140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3</a:t>
            </a:fld>
            <a:endParaRPr lang="ja-JP" altLang="en-US" sz="1600" dirty="0">
              <a:solidFill>
                <a:schemeClr val="tx1"/>
              </a:solidFill>
            </a:endParaRPr>
          </a:p>
        </p:txBody>
      </p:sp>
      <p:sp>
        <p:nvSpPr>
          <p:cNvPr id="28" name="正方形/長方形 27"/>
          <p:cNvSpPr/>
          <p:nvPr/>
        </p:nvSpPr>
        <p:spPr>
          <a:xfrm>
            <a:off x="123019" y="729699"/>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12" name="正方形/長方形 11"/>
          <p:cNvSpPr/>
          <p:nvPr/>
        </p:nvSpPr>
        <p:spPr>
          <a:xfrm>
            <a:off x="313564" y="6077726"/>
            <a:ext cx="8512935" cy="705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関連アクション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37</a:t>
            </a:r>
            <a:r>
              <a:rPr kumimoji="1" lang="ja-JP" altLang="en-US" sz="1200" dirty="0">
                <a:solidFill>
                  <a:schemeClr val="tx1"/>
                </a:solidFill>
                <a:latin typeface="Meiryo UI" panose="020B0604030504040204" pitchFamily="50" charset="-128"/>
                <a:ea typeface="Meiryo UI" panose="020B0604030504040204" pitchFamily="50" charset="-128"/>
              </a:rPr>
              <a:t>　「避難行動要支援者」支援の</a:t>
            </a:r>
            <a:r>
              <a:rPr kumimoji="1" lang="ja-JP" altLang="en-US" sz="1200" dirty="0" smtClean="0">
                <a:solidFill>
                  <a:schemeClr val="tx1"/>
                </a:solidFill>
                <a:latin typeface="Meiryo UI" panose="020B0604030504040204" pitchFamily="50" charset="-128"/>
                <a:ea typeface="Meiryo UI" panose="020B0604030504040204" pitchFamily="50" charset="-128"/>
              </a:rPr>
              <a:t>充実</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　　</a:t>
            </a:r>
            <a:r>
              <a:rPr kumimoji="1" lang="en-US" altLang="ja-JP" sz="1200" dirty="0" smtClean="0">
                <a:solidFill>
                  <a:schemeClr val="tx1"/>
                </a:solidFill>
                <a:latin typeface="Meiryo UI" panose="020B0604030504040204" pitchFamily="50" charset="-128"/>
                <a:ea typeface="Meiryo UI" panose="020B0604030504040204" pitchFamily="50" charset="-128"/>
              </a:rPr>
              <a:t>38</a:t>
            </a:r>
            <a:r>
              <a:rPr kumimoji="1" lang="ja-JP" altLang="en-US" sz="1200" dirty="0">
                <a:solidFill>
                  <a:schemeClr val="tx1"/>
                </a:solidFill>
                <a:latin typeface="Meiryo UI" panose="020B0604030504040204" pitchFamily="50" charset="-128"/>
                <a:ea typeface="Meiryo UI" panose="020B0604030504040204" pitchFamily="50" charset="-128"/>
              </a:rPr>
              <a:t>　医療施設の避難体制の</a:t>
            </a:r>
            <a:r>
              <a:rPr kumimoji="1" lang="ja-JP" altLang="en-US" sz="1200" dirty="0" smtClean="0">
                <a:solidFill>
                  <a:schemeClr val="tx1"/>
                </a:solidFill>
                <a:latin typeface="Meiryo UI" panose="020B0604030504040204" pitchFamily="50" charset="-128"/>
                <a:ea typeface="Meiryo UI" panose="020B0604030504040204" pitchFamily="50" charset="-128"/>
              </a:rPr>
              <a:t>確保</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　　</a:t>
            </a:r>
            <a:r>
              <a:rPr kumimoji="1" lang="en-US" altLang="ja-JP" sz="1200" dirty="0" smtClean="0">
                <a:solidFill>
                  <a:schemeClr val="tx1"/>
                </a:solidFill>
                <a:latin typeface="Meiryo UI" panose="020B0604030504040204" pitchFamily="50" charset="-128"/>
                <a:ea typeface="Meiryo UI" panose="020B0604030504040204" pitchFamily="50" charset="-128"/>
              </a:rPr>
              <a:t>39</a:t>
            </a:r>
            <a:r>
              <a:rPr kumimoji="1" lang="ja-JP" altLang="en-US" sz="1200" dirty="0">
                <a:solidFill>
                  <a:schemeClr val="tx1"/>
                </a:solidFill>
                <a:latin typeface="Meiryo UI" panose="020B0604030504040204" pitchFamily="50" charset="-128"/>
                <a:ea typeface="Meiryo UI" panose="020B0604030504040204" pitchFamily="50" charset="-128"/>
              </a:rPr>
              <a:t>　社会福祉施設の避難体制の</a:t>
            </a:r>
            <a:r>
              <a:rPr kumimoji="1" lang="ja-JP" altLang="en-US" sz="1200" dirty="0" smtClean="0">
                <a:solidFill>
                  <a:schemeClr val="tx1"/>
                </a:solidFill>
                <a:latin typeface="Meiryo UI" panose="020B0604030504040204" pitchFamily="50" charset="-128"/>
                <a:ea typeface="Meiryo UI" panose="020B0604030504040204" pitchFamily="50" charset="-128"/>
              </a:rPr>
              <a:t>確保</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など</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2028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社会情勢の変化について</a:t>
            </a:r>
            <a:endParaRPr kumimoji="1"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136478" y="573609"/>
            <a:ext cx="8939283" cy="623662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7261" y="451733"/>
            <a:ext cx="2324939"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要介護認定者数等の推移</a:t>
            </a:r>
            <a:endParaRPr kumimoji="1" lang="ja-JP" altLang="en-US" sz="140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4</a:t>
            </a:fld>
            <a:endParaRPr lang="ja-JP" altLang="en-US" sz="1600" dirty="0">
              <a:solidFill>
                <a:schemeClr val="tx1"/>
              </a:solidFill>
            </a:endParaRPr>
          </a:p>
        </p:txBody>
      </p:sp>
      <p:sp>
        <p:nvSpPr>
          <p:cNvPr id="12" name="正方形/長方形 11"/>
          <p:cNvSpPr/>
          <p:nvPr/>
        </p:nvSpPr>
        <p:spPr>
          <a:xfrm>
            <a:off x="759007" y="783335"/>
            <a:ext cx="3117351"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大阪府内の要介護認定者数の推移</a:t>
            </a:r>
            <a:endParaRPr kumimoji="1" lang="ja-JP" altLang="en-US" sz="1400" b="1" dirty="0">
              <a:latin typeface="Meiryo UI" panose="020B0604030504040204" pitchFamily="50" charset="-128"/>
              <a:ea typeface="Meiryo UI" panose="020B0604030504040204" pitchFamily="50" charset="-128"/>
            </a:endParaRPr>
          </a:p>
        </p:txBody>
      </p:sp>
      <p:sp>
        <p:nvSpPr>
          <p:cNvPr id="13" name="正方形/長方形 12"/>
          <p:cNvSpPr/>
          <p:nvPr/>
        </p:nvSpPr>
        <p:spPr>
          <a:xfrm>
            <a:off x="796930" y="994756"/>
            <a:ext cx="3108320"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出典：厚生労働省　介護保険事業状況報告月報より作成</a:t>
            </a:r>
            <a:endParaRPr kumimoji="1" lang="ja-JP" altLang="en-US" sz="900" dirty="0">
              <a:latin typeface="Meiryo UI" panose="020B0604030504040204" pitchFamily="50" charset="-128"/>
              <a:ea typeface="Meiryo UI" panose="020B0604030504040204" pitchFamily="50" charset="-128"/>
            </a:endParaRPr>
          </a:p>
        </p:txBody>
      </p:sp>
      <p:graphicFrame>
        <p:nvGraphicFramePr>
          <p:cNvPr id="14" name="グラフ 13"/>
          <p:cNvGraphicFramePr/>
          <p:nvPr>
            <p:extLst>
              <p:ext uri="{D42A27DB-BD31-4B8C-83A1-F6EECF244321}">
                <p14:modId xmlns:p14="http://schemas.microsoft.com/office/powerpoint/2010/main" val="2724555475"/>
              </p:ext>
            </p:extLst>
          </p:nvPr>
        </p:nvGraphicFramePr>
        <p:xfrm>
          <a:off x="136478" y="1368618"/>
          <a:ext cx="4149772" cy="2908107"/>
        </p:xfrm>
        <a:graphic>
          <a:graphicData uri="http://schemas.openxmlformats.org/drawingml/2006/chart">
            <c:chart xmlns:c="http://schemas.openxmlformats.org/drawingml/2006/chart" xmlns:r="http://schemas.openxmlformats.org/officeDocument/2006/relationships" r:id="rId2"/>
          </a:graphicData>
        </a:graphic>
      </p:graphicFrame>
      <p:sp>
        <p:nvSpPr>
          <p:cNvPr id="15" name="正方形/長方形 14"/>
          <p:cNvSpPr/>
          <p:nvPr/>
        </p:nvSpPr>
        <p:spPr>
          <a:xfrm>
            <a:off x="4478033" y="783335"/>
            <a:ext cx="441831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大阪府内の</a:t>
            </a:r>
            <a:r>
              <a:rPr kumimoji="1" lang="en-US" altLang="ja-JP" sz="1400" b="1" dirty="0">
                <a:latin typeface="Meiryo UI" panose="020B0604030504040204" pitchFamily="50" charset="-128"/>
                <a:ea typeface="Meiryo UI" panose="020B0604030504040204" pitchFamily="50" charset="-128"/>
              </a:rPr>
              <a:t>65</a:t>
            </a:r>
            <a:r>
              <a:rPr kumimoji="1" lang="ja-JP" altLang="en-US" sz="1400" b="1" dirty="0">
                <a:latin typeface="Meiryo UI" panose="020B0604030504040204" pitchFamily="50" charset="-128"/>
                <a:ea typeface="Meiryo UI" panose="020B0604030504040204" pitchFamily="50" charset="-128"/>
              </a:rPr>
              <a:t>歳</a:t>
            </a:r>
            <a:r>
              <a:rPr kumimoji="1" lang="ja-JP" altLang="en-US" sz="1400" b="1" dirty="0" smtClean="0">
                <a:latin typeface="Meiryo UI" panose="020B0604030504040204" pitchFamily="50" charset="-128"/>
                <a:ea typeface="Meiryo UI" panose="020B0604030504040204" pitchFamily="50" charset="-128"/>
              </a:rPr>
              <a:t>以上単独世帯数の推移</a:t>
            </a:r>
            <a:endParaRPr kumimoji="1" lang="ja-JP" altLang="en-US" sz="14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5286659" y="994756"/>
            <a:ext cx="3108320"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a:t>
            </a:r>
            <a:r>
              <a:rPr kumimoji="1" lang="ja-JP" altLang="en-US" sz="900" dirty="0">
                <a:latin typeface="Meiryo UI" panose="020B0604030504040204" pitchFamily="50" charset="-128"/>
                <a:ea typeface="Meiryo UI" panose="020B0604030504040204" pitchFamily="50" charset="-128"/>
              </a:rPr>
              <a:t>：平成</a:t>
            </a:r>
            <a:r>
              <a:rPr kumimoji="1" lang="en-US" altLang="ja-JP" sz="900" dirty="0">
                <a:latin typeface="Meiryo UI" panose="020B0604030504040204" pitchFamily="50" charset="-128"/>
                <a:ea typeface="Meiryo UI" panose="020B0604030504040204" pitchFamily="50" charset="-128"/>
              </a:rPr>
              <a:t>22</a:t>
            </a:r>
            <a:r>
              <a:rPr kumimoji="1" lang="ja-JP" altLang="en-US" sz="900" dirty="0">
                <a:latin typeface="Meiryo UI" panose="020B0604030504040204" pitchFamily="50" charset="-128"/>
                <a:ea typeface="Meiryo UI" panose="020B0604030504040204" pitchFamily="50" charset="-128"/>
              </a:rPr>
              <a:t>年、令和</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年国勢調査より作成</a:t>
            </a:r>
          </a:p>
        </p:txBody>
      </p:sp>
      <p:graphicFrame>
        <p:nvGraphicFramePr>
          <p:cNvPr id="17" name="グラフ 16"/>
          <p:cNvGraphicFramePr/>
          <p:nvPr>
            <p:extLst>
              <p:ext uri="{D42A27DB-BD31-4B8C-83A1-F6EECF244321}">
                <p14:modId xmlns:p14="http://schemas.microsoft.com/office/powerpoint/2010/main" val="3331478596"/>
              </p:ext>
            </p:extLst>
          </p:nvPr>
        </p:nvGraphicFramePr>
        <p:xfrm>
          <a:off x="4626207" y="1368618"/>
          <a:ext cx="4149772" cy="2908107"/>
        </p:xfrm>
        <a:graphic>
          <a:graphicData uri="http://schemas.openxmlformats.org/drawingml/2006/chart">
            <c:chart xmlns:c="http://schemas.openxmlformats.org/drawingml/2006/chart" xmlns:r="http://schemas.openxmlformats.org/officeDocument/2006/relationships" r:id="rId3"/>
          </a:graphicData>
        </a:graphic>
      </p:graphicFrame>
      <p:sp>
        <p:nvSpPr>
          <p:cNvPr id="18" name="正方形/長方形 17"/>
          <p:cNvSpPr/>
          <p:nvPr/>
        </p:nvSpPr>
        <p:spPr>
          <a:xfrm>
            <a:off x="256551" y="4269811"/>
            <a:ext cx="4122265" cy="2094274"/>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要介護認定</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355769" y="4521797"/>
            <a:ext cx="4023048" cy="1769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介護保険制度では、寝たきりや認知症等で常時介護を必要とする状態（要介護状態）になった場合や、家事や身支度等の日常生活に支援が必要であり、特に介護予防サービスが効果的な状態（要支援状態）になった場合に、介護サービスを受けることができる</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この</a:t>
            </a:r>
            <a:r>
              <a:rPr kumimoji="1" lang="ja-JP" altLang="en-US" sz="1000" dirty="0">
                <a:solidFill>
                  <a:schemeClr val="tx1"/>
                </a:solidFill>
                <a:latin typeface="Meiryo UI" panose="020B0604030504040204" pitchFamily="50" charset="-128"/>
                <a:ea typeface="Meiryo UI" panose="020B0604030504040204" pitchFamily="50" charset="-128"/>
              </a:rPr>
              <a:t>要介護状態や要支援状態にあるかどうか、その中でどの程度かの判定を行うのが要介護認定（要支援認定を含む。以下同じ）であり、保険者である市町村に設置される介護認定審査会において</a:t>
            </a:r>
            <a:r>
              <a:rPr kumimoji="1" lang="ja-JP" altLang="en-US" sz="1000" dirty="0" smtClean="0">
                <a:solidFill>
                  <a:schemeClr val="tx1"/>
                </a:solidFill>
                <a:latin typeface="Meiryo UI" panose="020B0604030504040204" pitchFamily="50" charset="-128"/>
                <a:ea typeface="Meiryo UI" panose="020B0604030504040204" pitchFamily="50" charset="-128"/>
              </a:rPr>
              <a:t>判定</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上記は介護に要する時間等を指標として区分される、要介護度のうち</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要介護１～２と要介護３～５に区分した。</a:t>
            </a:r>
            <a:endParaRPr kumimoji="1"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75973" y="1189925"/>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1" name="正方形/長方形 20"/>
          <p:cNvSpPr/>
          <p:nvPr/>
        </p:nvSpPr>
        <p:spPr>
          <a:xfrm>
            <a:off x="4563469" y="1189925"/>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3" name="正方形/長方形 22"/>
          <p:cNvSpPr/>
          <p:nvPr/>
        </p:nvSpPr>
        <p:spPr>
          <a:xfrm>
            <a:off x="4626207" y="4201571"/>
            <a:ext cx="4270143" cy="15235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大阪府内の要介護認定者数は</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rPr>
              <a:t>22</a:t>
            </a:r>
            <a:r>
              <a:rPr kumimoji="1" lang="ja-JP" altLang="en-US" sz="1200" dirty="0" smtClean="0">
                <a:solidFill>
                  <a:schemeClr val="tx1"/>
                </a:solidFill>
                <a:latin typeface="Meiryo UI" panose="020B0604030504040204" pitchFamily="50" charset="-128"/>
                <a:ea typeface="Meiryo UI" panose="020B0604030504040204" pitchFamily="50" charset="-128"/>
              </a:rPr>
              <a:t>年から令和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年までの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万</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千人増加している。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また、</a:t>
            </a:r>
            <a:r>
              <a:rPr kumimoji="1" lang="en-US" altLang="ja-JP" sz="1200" dirty="0" smtClean="0">
                <a:solidFill>
                  <a:schemeClr val="tx1"/>
                </a:solidFill>
                <a:latin typeface="Meiryo UI" panose="020B0604030504040204" pitchFamily="50" charset="-128"/>
                <a:ea typeface="Meiryo UI" panose="020B0604030504040204" pitchFamily="50" charset="-128"/>
              </a:rPr>
              <a:t>65</a:t>
            </a:r>
            <a:r>
              <a:rPr kumimoji="1" lang="ja-JP" altLang="en-US" sz="1200" dirty="0" smtClean="0">
                <a:solidFill>
                  <a:schemeClr val="tx1"/>
                </a:solidFill>
                <a:latin typeface="Meiryo UI" panose="020B0604030504040204" pitchFamily="50" charset="-128"/>
                <a:ea typeface="Meiryo UI" panose="020B0604030504040204" pitchFamily="50" charset="-128"/>
              </a:rPr>
              <a:t>歳以上かつ一人でお住まいの単独世帯数についても</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この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a:t>
            </a:r>
            <a:r>
              <a:rPr kumimoji="1" lang="en-US" altLang="ja-JP" sz="1200" dirty="0" smtClean="0">
                <a:solidFill>
                  <a:schemeClr val="tx1"/>
                </a:solidFill>
                <a:latin typeface="Meiryo UI" panose="020B0604030504040204" pitchFamily="50" charset="-128"/>
                <a:ea typeface="Meiryo UI" panose="020B0604030504040204" pitchFamily="50" charset="-128"/>
              </a:rPr>
              <a:t>13</a:t>
            </a:r>
            <a:r>
              <a:rPr kumimoji="1" lang="ja-JP" altLang="en-US" sz="1200" dirty="0" smtClean="0">
                <a:solidFill>
                  <a:schemeClr val="tx1"/>
                </a:solidFill>
                <a:latin typeface="Meiryo UI" panose="020B0604030504040204" pitchFamily="50" charset="-128"/>
                <a:ea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rPr>
              <a:t>千世帯増加している。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（特に</a:t>
            </a:r>
            <a:r>
              <a:rPr kumimoji="1" lang="en-US" altLang="ja-JP" sz="1200" dirty="0" smtClean="0">
                <a:solidFill>
                  <a:schemeClr val="tx1"/>
                </a:solidFill>
                <a:latin typeface="Meiryo UI" panose="020B0604030504040204" pitchFamily="50" charset="-128"/>
                <a:ea typeface="Meiryo UI" panose="020B0604030504040204" pitchFamily="50" charset="-128"/>
              </a:rPr>
              <a:t>75</a:t>
            </a:r>
            <a:r>
              <a:rPr kumimoji="1" lang="ja-JP" altLang="en-US" sz="1200" dirty="0" smtClean="0">
                <a:solidFill>
                  <a:schemeClr val="tx1"/>
                </a:solidFill>
                <a:latin typeface="Meiryo UI" panose="020B0604030504040204" pitchFamily="50" charset="-128"/>
                <a:ea typeface="Meiryo UI" panose="020B0604030504040204" pitchFamily="50" charset="-128"/>
              </a:rPr>
              <a:t>歳以上の単独世帯だけで</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万世帯以上増加）</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これらのデータからも避難</a:t>
            </a:r>
            <a:r>
              <a:rPr kumimoji="1" lang="ja-JP" altLang="en-US" sz="1200" dirty="0">
                <a:solidFill>
                  <a:schemeClr val="tx1"/>
                </a:solidFill>
                <a:latin typeface="Meiryo UI" panose="020B0604030504040204" pitchFamily="50" charset="-128"/>
                <a:ea typeface="Meiryo UI" panose="020B0604030504040204" pitchFamily="50" charset="-128"/>
              </a:rPr>
              <a:t>に時間を要する</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もしく</a:t>
            </a:r>
            <a:r>
              <a:rPr kumimoji="1" lang="ja-JP" altLang="en-US" sz="1200" dirty="0">
                <a:solidFill>
                  <a:schemeClr val="tx1"/>
                </a:solidFill>
                <a:latin typeface="Meiryo UI" panose="020B0604030504040204" pitchFamily="50" charset="-128"/>
                <a:ea typeface="Meiryo UI" panose="020B0604030504040204" pitchFamily="50" charset="-128"/>
              </a:rPr>
              <a:t>は支援が必要な方の</a:t>
            </a:r>
            <a:r>
              <a:rPr kumimoji="1" lang="ja-JP" altLang="en-US" sz="1200" dirty="0" smtClean="0">
                <a:solidFill>
                  <a:schemeClr val="tx1"/>
                </a:solidFill>
                <a:latin typeface="Meiryo UI" panose="020B0604030504040204" pitchFamily="50" charset="-128"/>
                <a:ea typeface="Meiryo UI" panose="020B0604030504040204" pitchFamily="50" charset="-128"/>
              </a:rPr>
              <a:t>増加していることがうかがえる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179320" y="2165322"/>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b="1" dirty="0">
                <a:latin typeface="Meiryo UI" panose="020B0604030504040204" pitchFamily="50" charset="-128"/>
                <a:ea typeface="Meiryo UI" panose="020B0604030504040204" pitchFamily="50" charset="-128"/>
              </a:rPr>
              <a:t>247,191</a:t>
            </a:r>
            <a:endParaRPr kumimoji="1" lang="ja-JP" altLang="en-US" sz="900" b="1" dirty="0">
              <a:latin typeface="Meiryo UI" panose="020B0604030504040204" pitchFamily="50" charset="-128"/>
              <a:ea typeface="Meiryo UI" panose="020B0604030504040204" pitchFamily="50" charset="-128"/>
            </a:endParaRPr>
          </a:p>
        </p:txBody>
      </p:sp>
      <p:sp>
        <p:nvSpPr>
          <p:cNvPr id="25" name="正方形/長方形 24"/>
          <p:cNvSpPr/>
          <p:nvPr/>
        </p:nvSpPr>
        <p:spPr>
          <a:xfrm>
            <a:off x="2854391" y="1561348"/>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b="1" dirty="0">
                <a:latin typeface="Meiryo UI" panose="020B0604030504040204" pitchFamily="50" charset="-128"/>
                <a:ea typeface="Meiryo UI" panose="020B0604030504040204" pitchFamily="50" charset="-128"/>
              </a:rPr>
              <a:t>348,586</a:t>
            </a:r>
            <a:endParaRPr kumimoji="1" lang="ja-JP" altLang="en-US" sz="900" b="1" dirty="0">
              <a:latin typeface="Meiryo UI" panose="020B0604030504040204" pitchFamily="50" charset="-128"/>
              <a:ea typeface="Meiryo UI" panose="020B0604030504040204" pitchFamily="50" charset="-128"/>
            </a:endParaRPr>
          </a:p>
        </p:txBody>
      </p:sp>
      <p:sp>
        <p:nvSpPr>
          <p:cNvPr id="26" name="正方形/長方形 25"/>
          <p:cNvSpPr/>
          <p:nvPr/>
        </p:nvSpPr>
        <p:spPr>
          <a:xfrm>
            <a:off x="7363339" y="1432172"/>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b="1" dirty="0">
                <a:latin typeface="Meiryo UI" panose="020B0604030504040204" pitchFamily="50" charset="-128"/>
                <a:ea typeface="Meiryo UI" panose="020B0604030504040204" pitchFamily="50" charset="-128"/>
              </a:rPr>
              <a:t>567,399</a:t>
            </a:r>
            <a:endParaRPr kumimoji="1" lang="ja-JP" altLang="en-US" sz="900" b="1" dirty="0">
              <a:latin typeface="Meiryo UI" panose="020B0604030504040204" pitchFamily="50" charset="-128"/>
              <a:ea typeface="Meiryo UI" panose="020B0604030504040204" pitchFamily="50" charset="-128"/>
            </a:endParaRPr>
          </a:p>
        </p:txBody>
      </p:sp>
      <p:sp>
        <p:nvSpPr>
          <p:cNvPr id="28" name="正方形/長方形 27"/>
          <p:cNvSpPr/>
          <p:nvPr/>
        </p:nvSpPr>
        <p:spPr>
          <a:xfrm>
            <a:off x="5705579" y="1946169"/>
            <a:ext cx="942975" cy="233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900" b="1" dirty="0">
                <a:latin typeface="Meiryo UI" panose="020B0604030504040204" pitchFamily="50" charset="-128"/>
                <a:ea typeface="Meiryo UI" panose="020B0604030504040204" pitchFamily="50" charset="-128"/>
              </a:rPr>
              <a:t>432,816</a:t>
            </a:r>
            <a:endParaRPr kumimoji="1" lang="ja-JP" altLang="en-US" sz="900" b="1" dirty="0">
              <a:latin typeface="Meiryo UI" panose="020B0604030504040204" pitchFamily="50" charset="-128"/>
              <a:ea typeface="Meiryo UI" panose="020B0604030504040204" pitchFamily="50" charset="-128"/>
            </a:endParaRPr>
          </a:p>
        </p:txBody>
      </p:sp>
      <p:sp>
        <p:nvSpPr>
          <p:cNvPr id="29" name="正方形/長方形 28"/>
          <p:cNvSpPr/>
          <p:nvPr/>
        </p:nvSpPr>
        <p:spPr>
          <a:xfrm>
            <a:off x="4746170" y="5847042"/>
            <a:ext cx="3439887" cy="963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関連アクション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37</a:t>
            </a:r>
            <a:r>
              <a:rPr kumimoji="1" lang="ja-JP" altLang="en-US" sz="1200" dirty="0">
                <a:solidFill>
                  <a:schemeClr val="tx1"/>
                </a:solidFill>
                <a:latin typeface="Meiryo UI" panose="020B0604030504040204" pitchFamily="50" charset="-128"/>
                <a:ea typeface="Meiryo UI" panose="020B0604030504040204" pitchFamily="50" charset="-128"/>
              </a:rPr>
              <a:t>　「避難行動要支援者」支援の</a:t>
            </a:r>
            <a:r>
              <a:rPr kumimoji="1" lang="ja-JP" altLang="en-US" sz="1200" dirty="0" smtClean="0">
                <a:solidFill>
                  <a:schemeClr val="tx1"/>
                </a:solidFill>
                <a:latin typeface="Meiryo UI" panose="020B0604030504040204" pitchFamily="50" charset="-128"/>
                <a:ea typeface="Meiryo UI" panose="020B0604030504040204" pitchFamily="50" charset="-128"/>
              </a:rPr>
              <a:t>充実</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38</a:t>
            </a:r>
            <a:r>
              <a:rPr kumimoji="1" lang="ja-JP" altLang="en-US" sz="1200" dirty="0">
                <a:solidFill>
                  <a:schemeClr val="tx1"/>
                </a:solidFill>
                <a:latin typeface="Meiryo UI" panose="020B0604030504040204" pitchFamily="50" charset="-128"/>
                <a:ea typeface="Meiryo UI" panose="020B0604030504040204" pitchFamily="50" charset="-128"/>
              </a:rPr>
              <a:t>　医療施設の避難体制の</a:t>
            </a:r>
            <a:r>
              <a:rPr kumimoji="1" lang="ja-JP" altLang="en-US" sz="1200" dirty="0" smtClean="0">
                <a:solidFill>
                  <a:schemeClr val="tx1"/>
                </a:solidFill>
                <a:latin typeface="Meiryo UI" panose="020B0604030504040204" pitchFamily="50" charset="-128"/>
                <a:ea typeface="Meiryo UI" panose="020B0604030504040204" pitchFamily="50" charset="-128"/>
              </a:rPr>
              <a:t>確保</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39</a:t>
            </a:r>
            <a:r>
              <a:rPr kumimoji="1" lang="ja-JP" altLang="en-US" sz="1200" dirty="0">
                <a:solidFill>
                  <a:schemeClr val="tx1"/>
                </a:solidFill>
                <a:latin typeface="Meiryo UI" panose="020B0604030504040204" pitchFamily="50" charset="-128"/>
                <a:ea typeface="Meiryo UI" panose="020B0604030504040204" pitchFamily="50" charset="-128"/>
              </a:rPr>
              <a:t>　社会福祉施設の避難体制の</a:t>
            </a:r>
            <a:r>
              <a:rPr kumimoji="1" lang="ja-JP" altLang="en-US" sz="1200" dirty="0" smtClean="0">
                <a:solidFill>
                  <a:schemeClr val="tx1"/>
                </a:solidFill>
                <a:latin typeface="Meiryo UI" panose="020B0604030504040204" pitchFamily="50" charset="-128"/>
                <a:ea typeface="Meiryo UI" panose="020B0604030504040204" pitchFamily="50" charset="-128"/>
              </a:rPr>
              <a:t>確保</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など</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0880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97452" y="4403091"/>
            <a:ext cx="4356922" cy="2183401"/>
          </a:xfrm>
          <a:prstGeom prst="rect">
            <a:avLst/>
          </a:prstGeom>
        </p:spPr>
      </p:pic>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55024" y="573610"/>
            <a:ext cx="8818495" cy="613726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7" y="460001"/>
            <a:ext cx="1943538"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来阪旅行者数の推移</a:t>
            </a:r>
            <a:endParaRPr kumimoji="1" lang="ja-JP" altLang="en-US"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982259" y="3960763"/>
            <a:ext cx="298730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来</a:t>
            </a:r>
            <a:r>
              <a:rPr kumimoji="1" lang="ja-JP" altLang="en-US" sz="1400" b="1" dirty="0" smtClean="0">
                <a:latin typeface="Meiryo UI" panose="020B0604030504040204" pitchFamily="50" charset="-128"/>
                <a:ea typeface="Meiryo UI" panose="020B0604030504040204" pitchFamily="50" charset="-128"/>
              </a:rPr>
              <a:t>阪外国人旅行者数の推移</a:t>
            </a:r>
            <a:endParaRPr kumimoji="1" lang="ja-JP" altLang="en-US" sz="1400" b="1" dirty="0">
              <a:latin typeface="Meiryo UI" panose="020B0604030504040204" pitchFamily="50" charset="-128"/>
              <a:ea typeface="Meiryo UI" panose="020B0604030504040204" pitchFamily="50" charset="-128"/>
            </a:endParaRPr>
          </a:p>
        </p:txBody>
      </p:sp>
      <p:sp>
        <p:nvSpPr>
          <p:cNvPr id="26" name="正方形/長方形 25"/>
          <p:cNvSpPr/>
          <p:nvPr/>
        </p:nvSpPr>
        <p:spPr>
          <a:xfrm>
            <a:off x="4796803" y="4335585"/>
            <a:ext cx="4029698" cy="1454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大阪府への旅行者数は令和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年以降は新型コロナ感染症の影響により減少したものの、令和元年までは日本人・外国人ともに毎年増加している。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特に、外国人旅行者の年間来阪者数は平成</a:t>
            </a:r>
            <a:r>
              <a:rPr kumimoji="1" lang="en-US" altLang="ja-JP" sz="1200" dirty="0" smtClean="0">
                <a:solidFill>
                  <a:schemeClr val="tx1"/>
                </a:solidFill>
                <a:latin typeface="Meiryo UI" panose="020B0604030504040204" pitchFamily="50" charset="-128"/>
                <a:ea typeface="Meiryo UI" panose="020B0604030504040204" pitchFamily="50" charset="-128"/>
              </a:rPr>
              <a:t>21</a:t>
            </a:r>
            <a:r>
              <a:rPr kumimoji="1" lang="ja-JP" altLang="en-US" sz="1200" dirty="0" smtClean="0">
                <a:solidFill>
                  <a:schemeClr val="tx1"/>
                </a:solidFill>
                <a:latin typeface="Meiryo UI" panose="020B0604030504040204" pitchFamily="50" charset="-128"/>
                <a:ea typeface="Meiryo UI" panose="020B0604030504040204" pitchFamily="50" charset="-128"/>
              </a:rPr>
              <a:t>年から</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a:t>
            </a:r>
            <a:r>
              <a:rPr kumimoji="1" lang="en-US" altLang="ja-JP" sz="1200" dirty="0" smtClean="0">
                <a:solidFill>
                  <a:schemeClr val="tx1"/>
                </a:solidFill>
                <a:latin typeface="Meiryo UI" panose="020B0604030504040204" pitchFamily="50" charset="-128"/>
                <a:ea typeface="Meiryo UI" panose="020B0604030504040204" pitchFamily="50" charset="-128"/>
              </a:rPr>
              <a:t>1000</a:t>
            </a:r>
            <a:r>
              <a:rPr kumimoji="1" lang="ja-JP" altLang="en-US" sz="1200" dirty="0" smtClean="0">
                <a:solidFill>
                  <a:schemeClr val="tx1"/>
                </a:solidFill>
                <a:latin typeface="Meiryo UI" panose="020B0604030504040204" pitchFamily="50" charset="-128"/>
                <a:ea typeface="Meiryo UI" panose="020B0604030504040204" pitchFamily="50" charset="-128"/>
              </a:rPr>
              <a:t>万人以上増加している。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1048533" y="4175359"/>
            <a:ext cx="2854760"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a:t>
            </a:r>
            <a:r>
              <a:rPr kumimoji="1" lang="ja-JP" altLang="en-US" sz="900" dirty="0">
                <a:latin typeface="Meiryo UI" panose="020B0604030504040204" pitchFamily="50" charset="-128"/>
                <a:ea typeface="Meiryo UI" panose="020B0604030504040204" pitchFamily="50" charset="-128"/>
              </a:rPr>
              <a:t>：大阪の再生・成長に向けた</a:t>
            </a:r>
            <a:r>
              <a:rPr kumimoji="1" lang="ja-JP" altLang="en-US" sz="900" dirty="0" smtClean="0">
                <a:latin typeface="Meiryo UI" panose="020B0604030504040204" pitchFamily="50" charset="-128"/>
                <a:ea typeface="Meiryo UI" panose="020B0604030504040204" pitchFamily="50" charset="-128"/>
              </a:rPr>
              <a:t>新戦略（データ集①）</a:t>
            </a:r>
            <a:endParaRPr kumimoji="1" lang="ja-JP" altLang="en-US" sz="900" dirty="0">
              <a:latin typeface="Meiryo UI" panose="020B0604030504040204" pitchFamily="50" charset="-128"/>
              <a:ea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5</a:t>
            </a:fld>
            <a:endParaRPr lang="ja-JP" altLang="en-US" sz="1600" dirty="0">
              <a:solidFill>
                <a:schemeClr val="tx1"/>
              </a:solidFill>
            </a:endParaRPr>
          </a:p>
        </p:txBody>
      </p:sp>
      <p:pic>
        <p:nvPicPr>
          <p:cNvPr id="3" name="図 2"/>
          <p:cNvPicPr>
            <a:picLocks noChangeAspect="1"/>
          </p:cNvPicPr>
          <p:nvPr/>
        </p:nvPicPr>
        <p:blipFill rotWithShape="1">
          <a:blip r:embed="rId3"/>
          <a:srcRect l="1848" t="42813" r="3250" b="2634"/>
          <a:stretch/>
        </p:blipFill>
        <p:spPr>
          <a:xfrm>
            <a:off x="905847" y="1015850"/>
            <a:ext cx="7316848" cy="2852737"/>
          </a:xfrm>
          <a:prstGeom prst="rect">
            <a:avLst/>
          </a:prstGeom>
        </p:spPr>
      </p:pic>
      <p:sp>
        <p:nvSpPr>
          <p:cNvPr id="23" name="正方形/長方形 22"/>
          <p:cNvSpPr/>
          <p:nvPr/>
        </p:nvSpPr>
        <p:spPr>
          <a:xfrm>
            <a:off x="3344459" y="607541"/>
            <a:ext cx="298730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延べ宿泊者数（大阪）の推移</a:t>
            </a:r>
            <a:endParaRPr kumimoji="1" lang="ja-JP" altLang="en-US"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2958012" y="822137"/>
            <a:ext cx="376476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出典：令和４年度第１回　大阪府まち・ひと・しごと創生推進審議会資料</a:t>
            </a:r>
            <a:endParaRPr kumimoji="1" lang="ja-JP" altLang="en-US" sz="900" dirty="0">
              <a:latin typeface="Meiryo UI" panose="020B0604030504040204" pitchFamily="50" charset="-128"/>
              <a:ea typeface="Meiryo UI" panose="020B0604030504040204" pitchFamily="50" charset="-128"/>
            </a:endParaRPr>
          </a:p>
        </p:txBody>
      </p:sp>
      <p:sp>
        <p:nvSpPr>
          <p:cNvPr id="14" name="正方形/長方形 13"/>
          <p:cNvSpPr/>
          <p:nvPr/>
        </p:nvSpPr>
        <p:spPr>
          <a:xfrm>
            <a:off x="8115300" y="3596700"/>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15" name="正方形/長方形 14"/>
          <p:cNvSpPr/>
          <p:nvPr/>
        </p:nvSpPr>
        <p:spPr>
          <a:xfrm>
            <a:off x="7411312"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a:solidFill>
                  <a:schemeClr val="tx1"/>
                </a:solidFill>
                <a:latin typeface="Meiryo UI" panose="020B0604030504040204" pitchFamily="50" charset="-128"/>
                <a:ea typeface="Meiryo UI" panose="020B0604030504040204" pitchFamily="50" charset="-128"/>
              </a:rPr>
              <a:t>R3</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475577"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R</a:t>
            </a:r>
            <a:r>
              <a:rPr kumimoji="1" lang="ja-JP" altLang="en-US" sz="700" dirty="0" smtClean="0">
                <a:solidFill>
                  <a:schemeClr val="tx1"/>
                </a:solidFill>
                <a:latin typeface="Meiryo UI" panose="020B0604030504040204" pitchFamily="50" charset="-128"/>
                <a:ea typeface="Meiryo UI" panose="020B0604030504040204" pitchFamily="50" charset="-128"/>
              </a:rPr>
              <a:t>２</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5573424"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R</a:t>
            </a:r>
            <a:r>
              <a:rPr kumimoji="1" lang="ja-JP" altLang="en-US" sz="700" dirty="0">
                <a:solidFill>
                  <a:schemeClr val="tx1"/>
                </a:solidFill>
                <a:latin typeface="Meiryo UI" panose="020B0604030504040204" pitchFamily="50" charset="-128"/>
                <a:ea typeface="Meiryo UI" panose="020B0604030504040204" pitchFamily="50" charset="-128"/>
              </a:rPr>
              <a:t>１</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4600996"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a:solidFill>
                  <a:schemeClr val="tx1"/>
                </a:solidFill>
                <a:latin typeface="Meiryo UI" panose="020B0604030504040204" pitchFamily="50" charset="-128"/>
                <a:ea typeface="Meiryo UI" panose="020B0604030504040204" pitchFamily="50" charset="-128"/>
              </a:rPr>
              <a:t>H30</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3697067"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a:solidFill>
                  <a:schemeClr val="tx1"/>
                </a:solidFill>
                <a:latin typeface="Meiryo UI" panose="020B0604030504040204" pitchFamily="50" charset="-128"/>
                <a:ea typeface="Meiryo UI" panose="020B0604030504040204" pitchFamily="50" charset="-128"/>
              </a:rPr>
              <a:t>H29</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751864"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a:t>
            </a:r>
            <a:r>
              <a:rPr kumimoji="1" lang="ja-JP" altLang="en-US" sz="700" dirty="0" smtClean="0">
                <a:solidFill>
                  <a:schemeClr val="tx1"/>
                </a:solidFill>
                <a:latin typeface="Meiryo UI" panose="020B0604030504040204" pitchFamily="50" charset="-128"/>
                <a:ea typeface="Meiryo UI" panose="020B0604030504040204" pitchFamily="50" charset="-128"/>
              </a:rPr>
              <a:t>８</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822049" y="3553455"/>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a:t>
            </a:r>
            <a:r>
              <a:rPr kumimoji="1" lang="ja-JP" altLang="en-US" sz="700" dirty="0">
                <a:solidFill>
                  <a:schemeClr val="tx1"/>
                </a:solidFill>
                <a:latin typeface="Meiryo UI" panose="020B0604030504040204" pitchFamily="50" charset="-128"/>
                <a:ea typeface="Meiryo UI" panose="020B0604030504040204" pitchFamily="50" charset="-128"/>
              </a:rPr>
              <a:t>７</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4234047" y="6154866"/>
            <a:ext cx="332875"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R</a:t>
            </a:r>
            <a:r>
              <a:rPr kumimoji="1" lang="en-US" altLang="ja-JP" sz="700" dirty="0">
                <a:solidFill>
                  <a:schemeClr val="tx1"/>
                </a:solidFill>
                <a:latin typeface="Meiryo UI" panose="020B0604030504040204" pitchFamily="50" charset="-128"/>
                <a:ea typeface="Meiryo UI" panose="020B0604030504040204" pitchFamily="50" charset="-128"/>
              </a:rPr>
              <a:t>1</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3867151"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H30</a:t>
            </a:r>
          </a:p>
        </p:txBody>
      </p:sp>
      <p:sp>
        <p:nvSpPr>
          <p:cNvPr id="29" name="正方形/長方形 28"/>
          <p:cNvSpPr/>
          <p:nvPr/>
        </p:nvSpPr>
        <p:spPr>
          <a:xfrm>
            <a:off x="3522631"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H29</a:t>
            </a:r>
          </a:p>
        </p:txBody>
      </p:sp>
      <p:sp>
        <p:nvSpPr>
          <p:cNvPr id="30" name="正方形/長方形 29"/>
          <p:cNvSpPr/>
          <p:nvPr/>
        </p:nvSpPr>
        <p:spPr>
          <a:xfrm>
            <a:off x="3184517"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H28</a:t>
            </a:r>
          </a:p>
        </p:txBody>
      </p:sp>
      <p:sp>
        <p:nvSpPr>
          <p:cNvPr id="31" name="正方形/長方形 30"/>
          <p:cNvSpPr/>
          <p:nvPr/>
        </p:nvSpPr>
        <p:spPr>
          <a:xfrm>
            <a:off x="2838489"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H27</a:t>
            </a:r>
          </a:p>
        </p:txBody>
      </p:sp>
      <p:sp>
        <p:nvSpPr>
          <p:cNvPr id="32" name="正方形/長方形 31"/>
          <p:cNvSpPr/>
          <p:nvPr/>
        </p:nvSpPr>
        <p:spPr>
          <a:xfrm>
            <a:off x="2500375"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H26</a:t>
            </a:r>
          </a:p>
        </p:txBody>
      </p:sp>
      <p:sp>
        <p:nvSpPr>
          <p:cNvPr id="33" name="正方形/長方形 32"/>
          <p:cNvSpPr/>
          <p:nvPr/>
        </p:nvSpPr>
        <p:spPr>
          <a:xfrm>
            <a:off x="2174770"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H25</a:t>
            </a:r>
          </a:p>
        </p:txBody>
      </p:sp>
      <p:sp>
        <p:nvSpPr>
          <p:cNvPr id="34" name="正方形/長方形 33"/>
          <p:cNvSpPr/>
          <p:nvPr/>
        </p:nvSpPr>
        <p:spPr>
          <a:xfrm>
            <a:off x="1832699"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H24</a:t>
            </a:r>
          </a:p>
        </p:txBody>
      </p:sp>
      <p:sp>
        <p:nvSpPr>
          <p:cNvPr id="35" name="正方形/長方形 34"/>
          <p:cNvSpPr/>
          <p:nvPr/>
        </p:nvSpPr>
        <p:spPr>
          <a:xfrm>
            <a:off x="1486756"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H23</a:t>
            </a:r>
          </a:p>
        </p:txBody>
      </p:sp>
      <p:sp>
        <p:nvSpPr>
          <p:cNvPr id="36" name="正方形/長方形 35"/>
          <p:cNvSpPr/>
          <p:nvPr/>
        </p:nvSpPr>
        <p:spPr>
          <a:xfrm>
            <a:off x="1144685"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H22</a:t>
            </a:r>
          </a:p>
        </p:txBody>
      </p:sp>
      <p:sp>
        <p:nvSpPr>
          <p:cNvPr id="37" name="正方形/長方形 36"/>
          <p:cNvSpPr/>
          <p:nvPr/>
        </p:nvSpPr>
        <p:spPr>
          <a:xfrm>
            <a:off x="810847" y="6154866"/>
            <a:ext cx="395003" cy="48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H21</a:t>
            </a:r>
          </a:p>
        </p:txBody>
      </p:sp>
      <p:sp>
        <p:nvSpPr>
          <p:cNvPr id="38" name="正方形/長方形 37"/>
          <p:cNvSpPr/>
          <p:nvPr/>
        </p:nvSpPr>
        <p:spPr>
          <a:xfrm>
            <a:off x="4430332" y="6311798"/>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39" name="正方形/長方形 38"/>
          <p:cNvSpPr/>
          <p:nvPr/>
        </p:nvSpPr>
        <p:spPr>
          <a:xfrm>
            <a:off x="4935280" y="5844102"/>
            <a:ext cx="3439887" cy="866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関連アクション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40  </a:t>
            </a:r>
            <a:r>
              <a:rPr kumimoji="1" lang="ja-JP" altLang="en-US" sz="1200" dirty="0">
                <a:solidFill>
                  <a:schemeClr val="tx1"/>
                </a:solidFill>
                <a:latin typeface="Meiryo UI" panose="020B0604030504040204" pitchFamily="50" charset="-128"/>
                <a:ea typeface="Meiryo UI" panose="020B0604030504040204" pitchFamily="50" charset="-128"/>
              </a:rPr>
              <a:t>在住外国人への情報発信</a:t>
            </a:r>
            <a:r>
              <a:rPr kumimoji="1" lang="ja-JP" altLang="en-US" sz="1200" dirty="0" smtClean="0">
                <a:solidFill>
                  <a:schemeClr val="tx1"/>
                </a:solidFill>
                <a:latin typeface="Meiryo UI" panose="020B0604030504040204" pitchFamily="50" charset="-128"/>
                <a:ea typeface="Meiryo UI" panose="020B0604030504040204" pitchFamily="50" charset="-128"/>
              </a:rPr>
              <a:t>充実</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41</a:t>
            </a:r>
            <a:r>
              <a:rPr kumimoji="1" lang="ja-JP" altLang="en-US" sz="1200" dirty="0">
                <a:solidFill>
                  <a:schemeClr val="tx1"/>
                </a:solidFill>
                <a:latin typeface="Meiryo UI" panose="020B0604030504040204" pitchFamily="50" charset="-128"/>
                <a:ea typeface="Meiryo UI" panose="020B0604030504040204" pitchFamily="50" charset="-128"/>
              </a:rPr>
              <a:t>　外国人旅行者の安全</a:t>
            </a:r>
            <a:r>
              <a:rPr kumimoji="1" lang="ja-JP" altLang="en-US" sz="1200" dirty="0" smtClean="0">
                <a:solidFill>
                  <a:schemeClr val="tx1"/>
                </a:solidFill>
                <a:latin typeface="Meiryo UI" panose="020B0604030504040204" pitchFamily="50" charset="-128"/>
                <a:ea typeface="Meiryo UI" panose="020B0604030504040204" pitchFamily="50" charset="-128"/>
              </a:rPr>
              <a:t>確保</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など</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7220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55024" y="573610"/>
            <a:ext cx="8818495" cy="613726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6" y="460001"/>
            <a:ext cx="2074983"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女性の就業率について</a:t>
            </a:r>
            <a:endParaRPr kumimoji="1" lang="ja-JP" altLang="en-US" sz="1400" dirty="0">
              <a:latin typeface="Meiryo UI" panose="020B0604030504040204" pitchFamily="50" charset="-128"/>
              <a:ea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6</a:t>
            </a:fld>
            <a:endParaRPr lang="ja-JP" altLang="en-US" sz="1600" dirty="0">
              <a:solidFill>
                <a:schemeClr val="tx1"/>
              </a:solidFill>
            </a:endParaRPr>
          </a:p>
        </p:txBody>
      </p:sp>
      <p:sp>
        <p:nvSpPr>
          <p:cNvPr id="23" name="正方形/長方形 22"/>
          <p:cNvSpPr/>
          <p:nvPr/>
        </p:nvSpPr>
        <p:spPr>
          <a:xfrm>
            <a:off x="3104974" y="722428"/>
            <a:ext cx="298730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女性の就業率の推移</a:t>
            </a:r>
            <a:endParaRPr kumimoji="1" lang="ja-JP" altLang="en-US" sz="1400" b="1" dirty="0">
              <a:latin typeface="Meiryo UI" panose="020B0604030504040204" pitchFamily="50" charset="-128"/>
              <a:ea typeface="Meiryo UI" panose="020B0604030504040204" pitchFamily="50" charset="-128"/>
            </a:endParaRPr>
          </a:p>
        </p:txBody>
      </p:sp>
      <p:sp>
        <p:nvSpPr>
          <p:cNvPr id="30" name="正方形/長方形 29"/>
          <p:cNvSpPr/>
          <p:nvPr/>
        </p:nvSpPr>
        <p:spPr>
          <a:xfrm>
            <a:off x="491067" y="5336946"/>
            <a:ext cx="8335433" cy="7018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大阪府の女性の就業率は全国平均をやや下回るものの平成</a:t>
            </a:r>
            <a:r>
              <a:rPr kumimoji="1" lang="en-US" altLang="ja-JP" sz="1200" dirty="0" smtClean="0">
                <a:solidFill>
                  <a:schemeClr val="tx1"/>
                </a:solidFill>
                <a:latin typeface="Meiryo UI" panose="020B0604030504040204" pitchFamily="50" charset="-128"/>
                <a:ea typeface="Meiryo UI" panose="020B0604030504040204" pitchFamily="50" charset="-128"/>
              </a:rPr>
              <a:t>22</a:t>
            </a:r>
            <a:r>
              <a:rPr kumimoji="1" lang="ja-JP" altLang="en-US" sz="1200" dirty="0" smtClean="0">
                <a:solidFill>
                  <a:schemeClr val="tx1"/>
                </a:solidFill>
                <a:latin typeface="Meiryo UI" panose="020B0604030504040204" pitchFamily="50" charset="-128"/>
                <a:ea typeface="Meiryo UI" panose="020B0604030504040204" pitchFamily="50" charset="-128"/>
              </a:rPr>
              <a:t>年から令和３年までの</a:t>
            </a:r>
            <a:r>
              <a:rPr kumimoji="1" lang="en-US" altLang="ja-JP" sz="1200" dirty="0" smtClean="0">
                <a:solidFill>
                  <a:schemeClr val="tx1"/>
                </a:solidFill>
                <a:latin typeface="Meiryo UI" panose="020B0604030504040204" pitchFamily="50" charset="-128"/>
                <a:ea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rPr>
              <a:t>年間で</a:t>
            </a:r>
            <a:r>
              <a:rPr kumimoji="1" lang="en-US" altLang="ja-JP" sz="1200" dirty="0" smtClean="0">
                <a:solidFill>
                  <a:schemeClr val="tx1"/>
                </a:solidFill>
                <a:latin typeface="Meiryo UI" panose="020B0604030504040204" pitchFamily="50" charset="-128"/>
                <a:ea typeface="Meiryo UI" panose="020B0604030504040204" pitchFamily="50" charset="-128"/>
              </a:rPr>
              <a:t>8.3</a:t>
            </a:r>
            <a:r>
              <a:rPr kumimoji="1" lang="ja-JP" altLang="en-US" sz="1200" dirty="0" smtClean="0">
                <a:solidFill>
                  <a:schemeClr val="tx1"/>
                </a:solidFill>
                <a:latin typeface="Meiryo UI" panose="020B0604030504040204" pitchFamily="50" charset="-128"/>
                <a:ea typeface="Meiryo UI" panose="020B0604030504040204" pitchFamily="50" charset="-128"/>
              </a:rPr>
              <a:t>％増加している。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後</a:t>
            </a:r>
            <a:r>
              <a:rPr kumimoji="1" lang="ja-JP" altLang="en-US" sz="1200" dirty="0" smtClean="0">
                <a:solidFill>
                  <a:schemeClr val="tx1"/>
                </a:solidFill>
                <a:latin typeface="Meiryo UI" panose="020B0604030504040204" pitchFamily="50" charset="-128"/>
                <a:ea typeface="Meiryo UI" panose="020B0604030504040204" pitchFamily="50" charset="-128"/>
              </a:rPr>
              <a:t>に示すテレワークの導入状況と合わせて考えると、災害発生時の居場所が大きく変化していると考えられる。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243620" y="1237963"/>
            <a:ext cx="8582880" cy="4160300"/>
          </a:xfrm>
          <a:prstGeom prst="rect">
            <a:avLst/>
          </a:prstGeom>
        </p:spPr>
      </p:pic>
      <p:sp>
        <p:nvSpPr>
          <p:cNvPr id="18" name="正方形/長方形 17"/>
          <p:cNvSpPr/>
          <p:nvPr/>
        </p:nvSpPr>
        <p:spPr>
          <a:xfrm>
            <a:off x="3164939" y="933849"/>
            <a:ext cx="2854760"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a:t>
            </a:r>
            <a:r>
              <a:rPr kumimoji="1" lang="ja-JP" altLang="en-US" sz="900" dirty="0">
                <a:latin typeface="Meiryo UI" panose="020B0604030504040204" pitchFamily="50" charset="-128"/>
                <a:ea typeface="Meiryo UI" panose="020B0604030504040204" pitchFamily="50" charset="-128"/>
              </a:rPr>
              <a:t>：大阪の再生・成長に向けた</a:t>
            </a:r>
            <a:r>
              <a:rPr kumimoji="1" lang="ja-JP" altLang="en-US" sz="900" dirty="0" smtClean="0">
                <a:latin typeface="Meiryo UI" panose="020B0604030504040204" pitchFamily="50" charset="-128"/>
                <a:ea typeface="Meiryo UI" panose="020B0604030504040204" pitchFamily="50" charset="-128"/>
              </a:rPr>
              <a:t>新戦略（データ集②）</a:t>
            </a:r>
            <a:endParaRPr kumimoji="1" lang="ja-JP" altLang="en-US" sz="900" dirty="0">
              <a:latin typeface="Meiryo UI" panose="020B0604030504040204" pitchFamily="50" charset="-128"/>
              <a:ea typeface="Meiryo UI" panose="020B0604030504040204" pitchFamily="50" charset="-128"/>
            </a:endParaRPr>
          </a:p>
        </p:txBody>
      </p:sp>
      <p:sp>
        <p:nvSpPr>
          <p:cNvPr id="14" name="正方形/長方形 13"/>
          <p:cNvSpPr/>
          <p:nvPr/>
        </p:nvSpPr>
        <p:spPr>
          <a:xfrm>
            <a:off x="7896098"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a:solidFill>
                  <a:schemeClr val="tx1"/>
                </a:solidFill>
                <a:latin typeface="Meiryo UI" panose="020B0604030504040204" pitchFamily="50" charset="-128"/>
                <a:ea typeface="Meiryo UI" panose="020B0604030504040204" pitchFamily="50" charset="-128"/>
              </a:rPr>
              <a:t>R3</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7291476"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R</a:t>
            </a:r>
            <a:r>
              <a:rPr kumimoji="1" lang="ja-JP" altLang="en-US" sz="700" dirty="0" smtClean="0">
                <a:solidFill>
                  <a:schemeClr val="tx1"/>
                </a:solidFill>
                <a:latin typeface="Meiryo UI" panose="020B0604030504040204" pitchFamily="50" charset="-128"/>
                <a:ea typeface="Meiryo UI" panose="020B0604030504040204" pitchFamily="50" charset="-128"/>
              </a:rPr>
              <a:t>２</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667708"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R</a:t>
            </a:r>
            <a:r>
              <a:rPr kumimoji="1" lang="ja-JP" altLang="en-US" sz="700" dirty="0">
                <a:solidFill>
                  <a:schemeClr val="tx1"/>
                </a:solidFill>
                <a:latin typeface="Meiryo UI" panose="020B0604030504040204" pitchFamily="50" charset="-128"/>
                <a:ea typeface="Meiryo UI" panose="020B0604030504040204" pitchFamily="50" charset="-128"/>
              </a:rPr>
              <a:t>１</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6043940"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a:solidFill>
                  <a:schemeClr val="tx1"/>
                </a:solidFill>
                <a:latin typeface="Meiryo UI" panose="020B0604030504040204" pitchFamily="50" charset="-128"/>
                <a:ea typeface="Meiryo UI" panose="020B0604030504040204" pitchFamily="50" charset="-128"/>
              </a:rPr>
              <a:t>H30</a:t>
            </a:r>
            <a:endParaRPr kumimoji="1" lang="en-US" altLang="ja-JP" sz="700"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5426715"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H29</a:t>
            </a:r>
          </a:p>
        </p:txBody>
      </p:sp>
      <p:sp>
        <p:nvSpPr>
          <p:cNvPr id="21" name="正方形/長方形 20"/>
          <p:cNvSpPr/>
          <p:nvPr/>
        </p:nvSpPr>
        <p:spPr>
          <a:xfrm>
            <a:off x="4776475"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H28</a:t>
            </a:r>
          </a:p>
        </p:txBody>
      </p:sp>
      <p:sp>
        <p:nvSpPr>
          <p:cNvPr id="24" name="正方形/長方形 23"/>
          <p:cNvSpPr/>
          <p:nvPr/>
        </p:nvSpPr>
        <p:spPr>
          <a:xfrm>
            <a:off x="4159250"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H27</a:t>
            </a:r>
          </a:p>
        </p:txBody>
      </p:sp>
      <p:sp>
        <p:nvSpPr>
          <p:cNvPr id="25" name="正方形/長方形 24"/>
          <p:cNvSpPr/>
          <p:nvPr/>
        </p:nvSpPr>
        <p:spPr>
          <a:xfrm>
            <a:off x="3542025"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H26</a:t>
            </a:r>
          </a:p>
        </p:txBody>
      </p:sp>
      <p:sp>
        <p:nvSpPr>
          <p:cNvPr id="26" name="正方形/長方形 25"/>
          <p:cNvSpPr/>
          <p:nvPr/>
        </p:nvSpPr>
        <p:spPr>
          <a:xfrm>
            <a:off x="2918257"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H25</a:t>
            </a:r>
          </a:p>
        </p:txBody>
      </p:sp>
      <p:sp>
        <p:nvSpPr>
          <p:cNvPr id="27" name="正方形/長方形 26"/>
          <p:cNvSpPr/>
          <p:nvPr/>
        </p:nvSpPr>
        <p:spPr>
          <a:xfrm>
            <a:off x="2294489"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H24</a:t>
            </a:r>
          </a:p>
        </p:txBody>
      </p:sp>
      <p:sp>
        <p:nvSpPr>
          <p:cNvPr id="28" name="正方形/長方形 27"/>
          <p:cNvSpPr/>
          <p:nvPr/>
        </p:nvSpPr>
        <p:spPr>
          <a:xfrm>
            <a:off x="1677264"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H23</a:t>
            </a:r>
          </a:p>
        </p:txBody>
      </p:sp>
      <p:sp>
        <p:nvSpPr>
          <p:cNvPr id="29" name="正方形/長方形 28"/>
          <p:cNvSpPr/>
          <p:nvPr/>
        </p:nvSpPr>
        <p:spPr>
          <a:xfrm>
            <a:off x="1027024" y="4917246"/>
            <a:ext cx="560324" cy="17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700" dirty="0" smtClean="0">
                <a:solidFill>
                  <a:schemeClr val="tx1"/>
                </a:solidFill>
                <a:latin typeface="Meiryo UI" panose="020B0604030504040204" pitchFamily="50" charset="-128"/>
                <a:ea typeface="Meiryo UI" panose="020B0604030504040204" pitchFamily="50" charset="-128"/>
              </a:rPr>
              <a:t>H22</a:t>
            </a:r>
          </a:p>
        </p:txBody>
      </p:sp>
      <p:sp>
        <p:nvSpPr>
          <p:cNvPr id="31" name="正方形/長方形 30"/>
          <p:cNvSpPr/>
          <p:nvPr/>
        </p:nvSpPr>
        <p:spPr>
          <a:xfrm>
            <a:off x="8423829" y="4978728"/>
            <a:ext cx="434393"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32" name="正方形/長方形 31"/>
          <p:cNvSpPr/>
          <p:nvPr/>
        </p:nvSpPr>
        <p:spPr>
          <a:xfrm>
            <a:off x="517644" y="6075478"/>
            <a:ext cx="4909071" cy="705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関連アクション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57</a:t>
            </a:r>
            <a:r>
              <a:rPr kumimoji="1" lang="ja-JP" altLang="en-US" sz="1200" dirty="0">
                <a:solidFill>
                  <a:schemeClr val="tx1"/>
                </a:solidFill>
                <a:latin typeface="Meiryo UI" panose="020B0604030504040204" pitchFamily="50" charset="-128"/>
                <a:ea typeface="Meiryo UI" panose="020B0604030504040204" pitchFamily="50" charset="-128"/>
              </a:rPr>
              <a:t>　帰宅困難者対策の</a:t>
            </a:r>
            <a:r>
              <a:rPr kumimoji="1" lang="ja-JP" altLang="en-US" sz="1200" dirty="0" smtClean="0">
                <a:solidFill>
                  <a:schemeClr val="tx1"/>
                </a:solidFill>
                <a:latin typeface="Meiryo UI" panose="020B0604030504040204" pitchFamily="50" charset="-128"/>
                <a:ea typeface="Meiryo UI" panose="020B0604030504040204" pitchFamily="50" charset="-128"/>
              </a:rPr>
              <a:t>確立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など</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31220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1" name="正方形/長方形 10"/>
          <p:cNvSpPr/>
          <p:nvPr/>
        </p:nvSpPr>
        <p:spPr>
          <a:xfrm>
            <a:off x="155024" y="573610"/>
            <a:ext cx="8818495" cy="613726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6" y="460001"/>
            <a:ext cx="2074983"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テレワークの実施について</a:t>
            </a:r>
            <a:endParaRPr kumimoji="1" lang="ja-JP" altLang="en-US" sz="1400" dirty="0">
              <a:latin typeface="Meiryo UI" panose="020B0604030504040204" pitchFamily="50" charset="-128"/>
              <a:ea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7</a:t>
            </a:fld>
            <a:endParaRPr lang="ja-JP" altLang="en-US" sz="1600" dirty="0">
              <a:solidFill>
                <a:schemeClr val="tx1"/>
              </a:solidFill>
            </a:endParaRPr>
          </a:p>
        </p:txBody>
      </p:sp>
      <p:sp>
        <p:nvSpPr>
          <p:cNvPr id="23" name="正方形/長方形 22"/>
          <p:cNvSpPr/>
          <p:nvPr/>
        </p:nvSpPr>
        <p:spPr>
          <a:xfrm>
            <a:off x="615774" y="674396"/>
            <a:ext cx="298730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テレワーク実施率</a:t>
            </a:r>
            <a:endParaRPr kumimoji="1" lang="ja-JP" altLang="en-US"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772662" y="904299"/>
            <a:ext cx="2673531"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出典：新型コロナウイルス感染症の影響下における</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府内企業の実態調査（</a:t>
            </a:r>
            <a:r>
              <a:rPr kumimoji="1" lang="en-US" altLang="ja-JP" sz="900" dirty="0" smtClean="0">
                <a:latin typeface="Meiryo UI" panose="020B0604030504040204" pitchFamily="50" charset="-128"/>
                <a:ea typeface="Meiryo UI" panose="020B0604030504040204" pitchFamily="50" charset="-128"/>
              </a:rPr>
              <a:t>2021</a:t>
            </a:r>
            <a:r>
              <a:rPr kumimoji="1" lang="ja-JP" altLang="en-US" sz="900" dirty="0" smtClean="0">
                <a:latin typeface="Meiryo UI" panose="020B0604030504040204" pitchFamily="50" charset="-128"/>
                <a:ea typeface="Meiryo UI" panose="020B0604030504040204" pitchFamily="50" charset="-128"/>
              </a:rPr>
              <a:t>年</a:t>
            </a:r>
            <a:r>
              <a:rPr kumimoji="1" lang="en-US" altLang="ja-JP" sz="900" dirty="0" smtClean="0">
                <a:latin typeface="Meiryo UI" panose="020B0604030504040204" pitchFamily="50" charset="-128"/>
                <a:ea typeface="Meiryo UI" panose="020B0604030504040204" pitchFamily="50" charset="-128"/>
              </a:rPr>
              <a:t>9</a:t>
            </a:r>
            <a:r>
              <a:rPr kumimoji="1" lang="ja-JP" altLang="en-US" sz="900" dirty="0" smtClean="0">
                <a:latin typeface="Meiryo UI" panose="020B0604030504040204" pitchFamily="50" charset="-128"/>
                <a:ea typeface="Meiryo UI" panose="020B0604030504040204" pitchFamily="50" charset="-128"/>
              </a:rPr>
              <a:t>月）</a:t>
            </a:r>
            <a:endParaRPr kumimoji="1" lang="ja-JP" altLang="en-US" sz="900"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267089" y="1326794"/>
            <a:ext cx="3923258" cy="3937097"/>
          </a:xfrm>
          <a:prstGeom prst="rect">
            <a:avLst/>
          </a:prstGeom>
        </p:spPr>
      </p:pic>
      <p:pic>
        <p:nvPicPr>
          <p:cNvPr id="8" name="図 7"/>
          <p:cNvPicPr>
            <a:picLocks noChangeAspect="1"/>
          </p:cNvPicPr>
          <p:nvPr/>
        </p:nvPicPr>
        <p:blipFill>
          <a:blip r:embed="rId3"/>
          <a:stretch>
            <a:fillRect/>
          </a:stretch>
        </p:blipFill>
        <p:spPr>
          <a:xfrm>
            <a:off x="4285968" y="1352426"/>
            <a:ext cx="4573434" cy="4285596"/>
          </a:xfrm>
          <a:prstGeom prst="rect">
            <a:avLst/>
          </a:prstGeom>
        </p:spPr>
      </p:pic>
      <p:sp>
        <p:nvSpPr>
          <p:cNvPr id="28" name="正方形/長方形 27"/>
          <p:cNvSpPr/>
          <p:nvPr/>
        </p:nvSpPr>
        <p:spPr>
          <a:xfrm>
            <a:off x="5303888" y="674396"/>
            <a:ext cx="2987309"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テレワーク導入・定着状況</a:t>
            </a:r>
            <a:endParaRPr kumimoji="1" lang="ja-JP" altLang="en-US" sz="1400" b="1" dirty="0">
              <a:latin typeface="Meiryo UI" panose="020B0604030504040204" pitchFamily="50" charset="-128"/>
              <a:ea typeface="Meiryo UI" panose="020B0604030504040204" pitchFamily="50" charset="-128"/>
            </a:endParaRPr>
          </a:p>
        </p:txBody>
      </p:sp>
      <p:sp>
        <p:nvSpPr>
          <p:cNvPr id="29" name="正方形/長方形 28"/>
          <p:cNvSpPr/>
          <p:nvPr/>
        </p:nvSpPr>
        <p:spPr>
          <a:xfrm>
            <a:off x="5460776" y="904299"/>
            <a:ext cx="2673531"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出典：新型コロナウイルス感染症の影響下における</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府内企業の実態調査（</a:t>
            </a:r>
            <a:r>
              <a:rPr kumimoji="1" lang="en-US" altLang="ja-JP" sz="900" dirty="0" smtClean="0">
                <a:latin typeface="Meiryo UI" panose="020B0604030504040204" pitchFamily="50" charset="-128"/>
                <a:ea typeface="Meiryo UI" panose="020B0604030504040204" pitchFamily="50" charset="-128"/>
              </a:rPr>
              <a:t>2022</a:t>
            </a:r>
            <a:r>
              <a:rPr kumimoji="1" lang="ja-JP" altLang="en-US" sz="900" dirty="0" smtClean="0">
                <a:latin typeface="Meiryo UI" panose="020B0604030504040204" pitchFamily="50" charset="-128"/>
                <a:ea typeface="Meiryo UI" panose="020B0604030504040204" pitchFamily="50" charset="-128"/>
              </a:rPr>
              <a:t>年</a:t>
            </a:r>
            <a:r>
              <a:rPr kumimoji="1" lang="en-US" altLang="ja-JP" sz="900" dirty="0" smtClean="0">
                <a:latin typeface="Meiryo UI" panose="020B0604030504040204" pitchFamily="50" charset="-128"/>
                <a:ea typeface="Meiryo UI" panose="020B0604030504040204" pitchFamily="50" charset="-128"/>
              </a:rPr>
              <a:t>11</a:t>
            </a:r>
            <a:r>
              <a:rPr kumimoji="1" lang="ja-JP" altLang="en-US" sz="900" dirty="0" smtClean="0">
                <a:latin typeface="Meiryo UI" panose="020B0604030504040204" pitchFamily="50" charset="-128"/>
                <a:ea typeface="Meiryo UI" panose="020B0604030504040204" pitchFamily="50" charset="-128"/>
              </a:rPr>
              <a:t>月）</a:t>
            </a:r>
            <a:endParaRPr kumimoji="1" lang="ja-JP" altLang="en-US" sz="900" dirty="0">
              <a:latin typeface="Meiryo UI" panose="020B0604030504040204" pitchFamily="50" charset="-128"/>
              <a:ea typeface="Meiryo UI" panose="020B0604030504040204" pitchFamily="50" charset="-128"/>
            </a:endParaRPr>
          </a:p>
        </p:txBody>
      </p:sp>
      <p:sp>
        <p:nvSpPr>
          <p:cNvPr id="26" name="正方形/長方形 25"/>
          <p:cNvSpPr/>
          <p:nvPr/>
        </p:nvSpPr>
        <p:spPr>
          <a:xfrm>
            <a:off x="738449" y="5492707"/>
            <a:ext cx="7687031" cy="306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上記資料は、府内企業</a:t>
            </a:r>
            <a:r>
              <a:rPr kumimoji="1" lang="en-US" altLang="ja-JP" sz="1200" dirty="0" smtClean="0">
                <a:solidFill>
                  <a:schemeClr val="tx1"/>
                </a:solidFill>
                <a:latin typeface="Meiryo UI" panose="020B0604030504040204" pitchFamily="50" charset="-128"/>
                <a:ea typeface="Meiryo UI" panose="020B0604030504040204" pitchFamily="50" charset="-128"/>
              </a:rPr>
              <a:t>10,000</a:t>
            </a:r>
            <a:r>
              <a:rPr kumimoji="1" lang="ja-JP" altLang="en-US" sz="1200" dirty="0" smtClean="0">
                <a:solidFill>
                  <a:schemeClr val="tx1"/>
                </a:solidFill>
                <a:latin typeface="Meiryo UI" panose="020B0604030504040204" pitchFamily="50" charset="-128"/>
                <a:ea typeface="Meiryo UI" panose="020B0604030504040204" pitchFamily="50" charset="-128"/>
              </a:rPr>
              <a:t>社を対象に調査票の郵送（回答は郵送とインターネット）により実施した調査。</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267089" y="6042707"/>
            <a:ext cx="8706430" cy="61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大阪府では</a:t>
            </a:r>
            <a:r>
              <a:rPr kumimoji="1" lang="en-US" altLang="ja-JP" sz="1200" dirty="0" smtClean="0">
                <a:solidFill>
                  <a:schemeClr val="tx1"/>
                </a:solidFill>
                <a:latin typeface="Meiryo UI" panose="020B0604030504040204" pitchFamily="50" charset="-128"/>
                <a:ea typeface="Meiryo UI" panose="020B0604030504040204" pitchFamily="50" charset="-128"/>
              </a:rPr>
              <a:t>2021</a:t>
            </a:r>
            <a:r>
              <a:rPr kumimoji="1" lang="ja-JP" altLang="en-US" sz="1200" dirty="0" smtClean="0">
                <a:solidFill>
                  <a:schemeClr val="tx1"/>
                </a:solidFill>
                <a:latin typeface="Meiryo UI" panose="020B0604030504040204" pitchFamily="50" charset="-128"/>
                <a:ea typeface="Meiryo UI" panose="020B0604030504040204" pitchFamily="50" charset="-128"/>
              </a:rPr>
              <a:t>年（令和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月時点で調査回答を得た府内企業のうち約</a:t>
            </a:r>
            <a:r>
              <a:rPr kumimoji="1" lang="en-US" altLang="ja-JP" sz="1200" dirty="0" smtClean="0">
                <a:solidFill>
                  <a:schemeClr val="tx1"/>
                </a:solidFill>
                <a:latin typeface="Meiryo UI" panose="020B0604030504040204" pitchFamily="50" charset="-128"/>
                <a:ea typeface="Meiryo UI" panose="020B0604030504040204" pitchFamily="50" charset="-128"/>
              </a:rPr>
              <a:t>40</a:t>
            </a:r>
            <a:r>
              <a:rPr kumimoji="1" lang="ja-JP" altLang="en-US" sz="1200" dirty="0" smtClean="0">
                <a:solidFill>
                  <a:schemeClr val="tx1"/>
                </a:solidFill>
                <a:latin typeface="Meiryo UI" panose="020B0604030504040204" pitchFamily="50" charset="-128"/>
                <a:ea typeface="Meiryo UI" panose="020B0604030504040204" pitchFamily="50" charset="-128"/>
              </a:rPr>
              <a:t>％でテレワークを実施。</a:t>
            </a:r>
            <a:r>
              <a:rPr kumimoji="1" lang="en-US" altLang="ja-JP" sz="1200" dirty="0" smtClean="0">
                <a:solidFill>
                  <a:schemeClr val="tx1"/>
                </a:solidFill>
                <a:latin typeface="Meiryo UI" panose="020B0604030504040204" pitchFamily="50" charset="-128"/>
                <a:ea typeface="Meiryo UI" panose="020B0604030504040204" pitchFamily="50" charset="-128"/>
              </a:rPr>
              <a:t>2022</a:t>
            </a:r>
            <a:r>
              <a:rPr kumimoji="1" lang="ja-JP" altLang="en-US" sz="1200" dirty="0" smtClean="0">
                <a:solidFill>
                  <a:schemeClr val="tx1"/>
                </a:solidFill>
                <a:latin typeface="Meiryo UI" panose="020B0604030504040204" pitchFamily="50" charset="-128"/>
                <a:ea typeface="Meiryo UI" panose="020B0604030504040204" pitchFamily="50" charset="-128"/>
              </a:rPr>
              <a:t>年（令和</a:t>
            </a:r>
            <a:r>
              <a:rPr kumimoji="1" lang="en-US" altLang="ja-JP" sz="1200" dirty="0" smtClean="0">
                <a:solidFill>
                  <a:schemeClr val="tx1"/>
                </a:solidFill>
                <a:latin typeface="Meiryo UI" panose="020B0604030504040204" pitchFamily="50" charset="-128"/>
                <a:ea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月の調査では、約</a:t>
            </a:r>
            <a:r>
              <a:rPr kumimoji="1" lang="en-US" altLang="ja-JP" sz="1200" dirty="0" smtClean="0">
                <a:solidFill>
                  <a:schemeClr val="tx1"/>
                </a:solidFill>
                <a:latin typeface="Meiryo UI" panose="020B0604030504040204" pitchFamily="50" charset="-128"/>
                <a:ea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rPr>
              <a:t>％の企業がテレワークが定着したと回答、導入しているが定着していないと答えた企業を合わせると</a:t>
            </a:r>
            <a:r>
              <a:rPr kumimoji="1" lang="en-US" altLang="ja-JP" sz="1200" dirty="0" smtClean="0">
                <a:solidFill>
                  <a:schemeClr val="tx1"/>
                </a:solidFill>
                <a:latin typeface="Meiryo UI" panose="020B0604030504040204" pitchFamily="50" charset="-128"/>
                <a:ea typeface="Meiryo UI" panose="020B0604030504040204" pitchFamily="50" charset="-128"/>
              </a:rPr>
              <a:t>27.7</a:t>
            </a:r>
            <a:r>
              <a:rPr kumimoji="1" lang="ja-JP" altLang="en-US" sz="1200" dirty="0" smtClean="0">
                <a:solidFill>
                  <a:schemeClr val="tx1"/>
                </a:solidFill>
                <a:latin typeface="Meiryo UI" panose="020B0604030504040204" pitchFamily="50" charset="-128"/>
                <a:ea typeface="Meiryo UI" panose="020B0604030504040204" pitchFamily="50" charset="-128"/>
              </a:rPr>
              <a:t>％の企業でテレワークを導入している。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13563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社会情勢の</a:t>
            </a:r>
            <a:r>
              <a:rPr kumimoji="1" lang="ja-JP" altLang="en-US" dirty="0">
                <a:latin typeface="Meiryo UI" panose="020B0604030504040204" pitchFamily="50" charset="-128"/>
                <a:ea typeface="Meiryo UI" panose="020B0604030504040204" pitchFamily="50" charset="-128"/>
              </a:rPr>
              <a:t>変化について</a:t>
            </a:r>
          </a:p>
        </p:txBody>
      </p:sp>
      <p:sp>
        <p:nvSpPr>
          <p:cNvPr id="10" name="正方形/長方形 9"/>
          <p:cNvSpPr/>
          <p:nvPr/>
        </p:nvSpPr>
        <p:spPr>
          <a:xfrm>
            <a:off x="1572320" y="936280"/>
            <a:ext cx="2275727"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出典：固定資産概要調書より作成</a:t>
            </a:r>
            <a:endParaRPr kumimoji="1" lang="ja-JP" altLang="en-US" sz="900" dirty="0">
              <a:latin typeface="Meiryo UI" panose="020B0604030504040204" pitchFamily="50" charset="-128"/>
              <a:ea typeface="Meiryo UI" panose="020B0604030504040204" pitchFamily="50" charset="-128"/>
            </a:endParaRPr>
          </a:p>
        </p:txBody>
      </p:sp>
      <p:sp>
        <p:nvSpPr>
          <p:cNvPr id="11" name="正方形/長方形 10"/>
          <p:cNvSpPr/>
          <p:nvPr/>
        </p:nvSpPr>
        <p:spPr>
          <a:xfrm>
            <a:off x="43544" y="573609"/>
            <a:ext cx="9032218" cy="623662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8136" y="460001"/>
            <a:ext cx="1871077" cy="277966"/>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府内建築物数の変化</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5" name="グラフ 4"/>
          <p:cNvGraphicFramePr/>
          <p:nvPr>
            <p:extLst>
              <p:ext uri="{D42A27DB-BD31-4B8C-83A1-F6EECF244321}">
                <p14:modId xmlns:p14="http://schemas.microsoft.com/office/powerpoint/2010/main" val="2610054215"/>
              </p:ext>
            </p:extLst>
          </p:nvPr>
        </p:nvGraphicFramePr>
        <p:xfrm>
          <a:off x="154181" y="1188522"/>
          <a:ext cx="4254500" cy="3150137"/>
        </p:xfrm>
        <a:graphic>
          <a:graphicData uri="http://schemas.openxmlformats.org/drawingml/2006/chart">
            <c:chart xmlns:c="http://schemas.openxmlformats.org/drawingml/2006/chart" xmlns:r="http://schemas.openxmlformats.org/officeDocument/2006/relationships" r:id="rId2"/>
          </a:graphicData>
        </a:graphic>
      </p:graphicFrame>
      <p:sp>
        <p:nvSpPr>
          <p:cNvPr id="12" name="正方形/長方形 11"/>
          <p:cNvSpPr/>
          <p:nvPr/>
        </p:nvSpPr>
        <p:spPr>
          <a:xfrm>
            <a:off x="1330457" y="1227270"/>
            <a:ext cx="1035284" cy="2250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b="1" dirty="0">
                <a:latin typeface="Meiryo UI" panose="020B0604030504040204" pitchFamily="50" charset="-128"/>
                <a:ea typeface="Meiryo UI" panose="020B0604030504040204" pitchFamily="50" charset="-128"/>
              </a:rPr>
              <a:t>2,852,174</a:t>
            </a:r>
            <a:endParaRPr kumimoji="1" lang="ja-JP" altLang="en-US" sz="1100" b="1" dirty="0">
              <a:latin typeface="Meiryo UI" panose="020B0604030504040204" pitchFamily="50" charset="-128"/>
              <a:ea typeface="Meiryo UI" panose="020B0604030504040204" pitchFamily="50" charset="-128"/>
            </a:endParaRPr>
          </a:p>
        </p:txBody>
      </p:sp>
      <p:sp>
        <p:nvSpPr>
          <p:cNvPr id="13" name="正方形/長方形 12"/>
          <p:cNvSpPr/>
          <p:nvPr/>
        </p:nvSpPr>
        <p:spPr>
          <a:xfrm>
            <a:off x="2943123" y="1282338"/>
            <a:ext cx="1035284" cy="2250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b="1" dirty="0">
                <a:latin typeface="Meiryo UI" panose="020B0604030504040204" pitchFamily="50" charset="-128"/>
                <a:ea typeface="Meiryo UI" panose="020B0604030504040204" pitchFamily="50" charset="-128"/>
              </a:rPr>
              <a:t>2,816,539</a:t>
            </a:r>
            <a:endParaRPr kumimoji="1" lang="ja-JP" altLang="en-US" sz="1100" b="1" dirty="0">
              <a:latin typeface="Meiryo UI" panose="020B0604030504040204" pitchFamily="50" charset="-128"/>
              <a:ea typeface="Meiryo UI" panose="020B0604030504040204" pitchFamily="50" charset="-128"/>
            </a:endParaRPr>
          </a:p>
        </p:txBody>
      </p:sp>
      <p:sp>
        <p:nvSpPr>
          <p:cNvPr id="14" name="正方形/長方形 13"/>
          <p:cNvSpPr/>
          <p:nvPr/>
        </p:nvSpPr>
        <p:spPr>
          <a:xfrm>
            <a:off x="4455637" y="3916277"/>
            <a:ext cx="4526813" cy="2575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Meiryo UI" panose="020B0604030504040204" pitchFamily="50" charset="-128"/>
                <a:ea typeface="Meiryo UI" panose="020B0604030504040204" pitchFamily="50" charset="-128"/>
              </a:rPr>
              <a:t>大阪府内の建築物の棟数は</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rPr>
              <a:t>22</a:t>
            </a:r>
            <a:r>
              <a:rPr kumimoji="1" lang="ja-JP" altLang="en-US" sz="1200" dirty="0" smtClean="0">
                <a:solidFill>
                  <a:schemeClr val="tx1"/>
                </a:solidFill>
                <a:latin typeface="Meiryo UI" panose="020B0604030504040204" pitchFamily="50" charset="-128"/>
                <a:ea typeface="Meiryo UI" panose="020B0604030504040204" pitchFamily="50" charset="-128"/>
              </a:rPr>
              <a:t>年から令和</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年までの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年間で約</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rPr>
              <a:t>千棟減少している。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構造別に見ても木造・非木造ともに減少</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一方、大阪府内の建築物戸数</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rPr>
              <a:t>20</a:t>
            </a:r>
            <a:r>
              <a:rPr kumimoji="1" lang="ja-JP" altLang="en-US" sz="1200" dirty="0" smtClean="0">
                <a:solidFill>
                  <a:schemeClr val="tx1"/>
                </a:solidFill>
                <a:latin typeface="Meiryo UI" panose="020B0604030504040204" pitchFamily="50" charset="-128"/>
                <a:ea typeface="Meiryo UI" panose="020B0604030504040204" pitchFamily="50" charset="-128"/>
              </a:rPr>
              <a:t>年から平成</a:t>
            </a:r>
            <a:r>
              <a:rPr kumimoji="1" lang="en-US" altLang="ja-JP" sz="1200" dirty="0" smtClean="0">
                <a:solidFill>
                  <a:schemeClr val="tx1"/>
                </a:solidFill>
                <a:latin typeface="Meiryo UI" panose="020B0604030504040204" pitchFamily="50" charset="-128"/>
                <a:ea typeface="Meiryo UI" panose="020B0604030504040204" pitchFamily="50" charset="-128"/>
              </a:rPr>
              <a:t>30</a:t>
            </a:r>
            <a:r>
              <a:rPr kumimoji="1" lang="ja-JP" altLang="en-US" sz="1200" dirty="0" smtClean="0">
                <a:solidFill>
                  <a:schemeClr val="tx1"/>
                </a:solidFill>
                <a:latin typeface="Meiryo UI" panose="020B0604030504040204" pitchFamily="50" charset="-128"/>
                <a:ea typeface="Meiryo UI" panose="020B0604030504040204" pitchFamily="50" charset="-128"/>
              </a:rPr>
              <a:t>年の</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年間で約</a:t>
            </a:r>
            <a:r>
              <a:rPr kumimoji="1" lang="en-US" altLang="ja-JP" sz="1200" dirty="0" smtClean="0">
                <a:solidFill>
                  <a:schemeClr val="tx1"/>
                </a:solidFill>
                <a:latin typeface="Meiryo UI" panose="020B0604030504040204" pitchFamily="50" charset="-128"/>
                <a:ea typeface="Meiryo UI" panose="020B0604030504040204" pitchFamily="50" charset="-128"/>
              </a:rPr>
              <a:t>26</a:t>
            </a:r>
            <a:r>
              <a:rPr kumimoji="1" lang="ja-JP" altLang="en-US" sz="1200" dirty="0" smtClean="0">
                <a:solidFill>
                  <a:schemeClr val="tx1"/>
                </a:solidFill>
                <a:latin typeface="Meiryo UI" panose="020B0604030504040204" pitchFamily="50" charset="-128"/>
                <a:ea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rPr>
              <a:t>千戸増加している。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（同時期の国勢調査結果より世帯数も増加していることがわかる）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構造別にみると、木造・非木造ともに増加しているが</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特に非木造の戸数増加が顕著である。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比較した年度や出典が違うため、一概に比較はできないが</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木造・非木造ともに棟数が減少し、戸数が増加している。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u="sng" dirty="0" smtClean="0">
                <a:solidFill>
                  <a:schemeClr val="tx1"/>
                </a:solidFill>
                <a:latin typeface="Meiryo UI" panose="020B0604030504040204" pitchFamily="50" charset="-128"/>
                <a:ea typeface="Meiryo UI" panose="020B0604030504040204" pitchFamily="50" charset="-128"/>
              </a:rPr>
              <a:t>傾向として、</a:t>
            </a:r>
            <a:r>
              <a:rPr kumimoji="1" lang="en-US" altLang="ja-JP" sz="1200" u="sng" dirty="0" smtClean="0">
                <a:solidFill>
                  <a:schemeClr val="tx1"/>
                </a:solidFill>
                <a:latin typeface="Meiryo UI" panose="020B0604030504040204" pitchFamily="50" charset="-128"/>
                <a:ea typeface="Meiryo UI" panose="020B0604030504040204" pitchFamily="50" charset="-128"/>
              </a:rPr>
              <a:t>1</a:t>
            </a:r>
            <a:r>
              <a:rPr kumimoji="1" lang="ja-JP" altLang="en-US" sz="1200" u="sng" dirty="0" smtClean="0">
                <a:solidFill>
                  <a:schemeClr val="tx1"/>
                </a:solidFill>
                <a:latin typeface="Meiryo UI" panose="020B0604030504040204" pitchFamily="50" charset="-128"/>
                <a:ea typeface="Meiryo UI" panose="020B0604030504040204" pitchFamily="50" charset="-128"/>
              </a:rPr>
              <a:t>棟当たりの戸数が多い建物（マンション等）の建設が進んだものと思われる。</a:t>
            </a:r>
            <a:endParaRPr kumimoji="1" lang="ja-JP" altLang="en-US" sz="1200" u="sng"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1317991" y="737967"/>
            <a:ext cx="2646793"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構造別府内建築物棟数の変化</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23" name="グラフ 22"/>
          <p:cNvGraphicFramePr/>
          <p:nvPr>
            <p:extLst>
              <p:ext uri="{D42A27DB-BD31-4B8C-83A1-F6EECF244321}">
                <p14:modId xmlns:p14="http://schemas.microsoft.com/office/powerpoint/2010/main" val="1475900942"/>
              </p:ext>
            </p:extLst>
          </p:nvPr>
        </p:nvGraphicFramePr>
        <p:xfrm>
          <a:off x="4391748" y="1058126"/>
          <a:ext cx="4590702" cy="2552890"/>
        </p:xfrm>
        <a:graphic>
          <a:graphicData uri="http://schemas.openxmlformats.org/drawingml/2006/chart">
            <c:chart xmlns:c="http://schemas.openxmlformats.org/drawingml/2006/chart" xmlns:r="http://schemas.openxmlformats.org/officeDocument/2006/relationships" r:id="rId3"/>
          </a:graphicData>
        </a:graphic>
      </p:graphicFrame>
      <p:sp>
        <p:nvSpPr>
          <p:cNvPr id="24" name="正方形/長方形 23"/>
          <p:cNvSpPr/>
          <p:nvPr/>
        </p:nvSpPr>
        <p:spPr>
          <a:xfrm>
            <a:off x="5464827" y="571387"/>
            <a:ext cx="3246682"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構造別府内建築物</a:t>
            </a:r>
            <a:r>
              <a:rPr kumimoji="1" lang="ja-JP" altLang="en-US" sz="1400" b="1" dirty="0">
                <a:latin typeface="Meiryo UI" panose="020B0604030504040204" pitchFamily="50" charset="-128"/>
                <a:ea typeface="Meiryo UI" panose="020B0604030504040204" pitchFamily="50" charset="-128"/>
              </a:rPr>
              <a:t>戸数</a:t>
            </a:r>
            <a:r>
              <a:rPr kumimoji="1" lang="ja-JP" altLang="en-US" sz="1400" b="1" dirty="0" smtClean="0">
                <a:latin typeface="Meiryo UI" panose="020B0604030504040204" pitchFamily="50" charset="-128"/>
                <a:ea typeface="Meiryo UI" panose="020B0604030504040204" pitchFamily="50" charset="-128"/>
              </a:rPr>
              <a:t>の変化</a:t>
            </a:r>
            <a:endParaRPr kumimoji="1" lang="ja-JP" altLang="en-US" sz="1400" b="1" dirty="0">
              <a:latin typeface="Meiryo UI" panose="020B0604030504040204" pitchFamily="50" charset="-128"/>
              <a:ea typeface="Meiryo UI" panose="020B0604030504040204" pitchFamily="50" charset="-128"/>
            </a:endParaRPr>
          </a:p>
        </p:txBody>
      </p:sp>
      <p:sp>
        <p:nvSpPr>
          <p:cNvPr id="25" name="正方形/長方形 24"/>
          <p:cNvSpPr/>
          <p:nvPr/>
        </p:nvSpPr>
        <p:spPr>
          <a:xfrm>
            <a:off x="6153496" y="759165"/>
            <a:ext cx="2042755"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a:t>
            </a:r>
            <a:r>
              <a:rPr kumimoji="1" lang="ja-JP" altLang="en-US" sz="900" dirty="0">
                <a:latin typeface="Meiryo UI" panose="020B0604030504040204" pitchFamily="50" charset="-128"/>
                <a:ea typeface="Meiryo UI" panose="020B0604030504040204" pitchFamily="50" charset="-128"/>
              </a:rPr>
              <a:t>：住宅・土地統計調査より</a:t>
            </a:r>
            <a:r>
              <a:rPr kumimoji="1" lang="ja-JP" altLang="en-US" sz="900" dirty="0" smtClean="0">
                <a:latin typeface="Meiryo UI" panose="020B0604030504040204" pitchFamily="50" charset="-128"/>
                <a:ea typeface="Meiryo UI" panose="020B0604030504040204" pitchFamily="50" charset="-128"/>
              </a:rPr>
              <a:t>作成</a:t>
            </a:r>
            <a:endParaRPr kumimoji="1" lang="ja-JP" altLang="en-US" sz="900" dirty="0">
              <a:latin typeface="Meiryo UI" panose="020B0604030504040204" pitchFamily="50" charset="-128"/>
              <a:ea typeface="Meiryo UI" panose="020B0604030504040204" pitchFamily="50" charset="-128"/>
            </a:endParaRPr>
          </a:p>
        </p:txBody>
      </p:sp>
      <p:sp>
        <p:nvSpPr>
          <p:cNvPr id="27" name="正方形/長方形 26"/>
          <p:cNvSpPr/>
          <p:nvPr/>
        </p:nvSpPr>
        <p:spPr>
          <a:xfrm>
            <a:off x="5683759" y="1152045"/>
            <a:ext cx="1035284" cy="2250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b="1" dirty="0" smtClean="0">
                <a:latin typeface="Meiryo UI" panose="020B0604030504040204" pitchFamily="50" charset="-128"/>
                <a:ea typeface="Meiryo UI" panose="020B0604030504040204" pitchFamily="50" charset="-128"/>
              </a:rPr>
              <a:t>3,685,100</a:t>
            </a:r>
            <a:endParaRPr kumimoji="1" lang="ja-JP" altLang="en-US" sz="1100" b="1" dirty="0">
              <a:latin typeface="Meiryo UI" panose="020B0604030504040204" pitchFamily="50" charset="-128"/>
              <a:ea typeface="Meiryo UI" panose="020B0604030504040204" pitchFamily="50" charset="-128"/>
            </a:endParaRPr>
          </a:p>
        </p:txBody>
      </p:sp>
      <p:sp>
        <p:nvSpPr>
          <p:cNvPr id="28" name="正方形/長方形 27"/>
          <p:cNvSpPr/>
          <p:nvPr/>
        </p:nvSpPr>
        <p:spPr>
          <a:xfrm>
            <a:off x="7436478" y="1007269"/>
            <a:ext cx="1035284" cy="2250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100" b="1" dirty="0" smtClean="0">
                <a:latin typeface="Meiryo UI" panose="020B0604030504040204" pitchFamily="50" charset="-128"/>
                <a:ea typeface="Meiryo UI" panose="020B0604030504040204" pitchFamily="50" charset="-128"/>
              </a:rPr>
              <a:t>3,949,600</a:t>
            </a:r>
            <a:endParaRPr kumimoji="1" lang="ja-JP" altLang="en-US" sz="1100" b="1" dirty="0">
              <a:latin typeface="Meiryo UI" panose="020B0604030504040204" pitchFamily="50" charset="-128"/>
              <a:ea typeface="Meiryo UI" panose="020B0604030504040204" pitchFamily="50" charset="-128"/>
            </a:endParaRPr>
          </a:p>
        </p:txBody>
      </p:sp>
      <p:sp>
        <p:nvSpPr>
          <p:cNvPr id="17"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708660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8</a:t>
            </a:fld>
            <a:endParaRPr lang="ja-JP" altLang="en-US" sz="1600" dirty="0">
              <a:solidFill>
                <a:schemeClr val="tx1"/>
              </a:solidFill>
            </a:endParaRPr>
          </a:p>
        </p:txBody>
      </p:sp>
      <p:sp>
        <p:nvSpPr>
          <p:cNvPr id="18" name="正方形/長方形 17"/>
          <p:cNvSpPr/>
          <p:nvPr/>
        </p:nvSpPr>
        <p:spPr>
          <a:xfrm>
            <a:off x="3803748" y="3806793"/>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年度</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19" name="正方形/長方形 18"/>
          <p:cNvSpPr/>
          <p:nvPr/>
        </p:nvSpPr>
        <p:spPr>
          <a:xfrm>
            <a:off x="65985" y="1018635"/>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棟</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0" name="正方形/長方形 19"/>
          <p:cNvSpPr/>
          <p:nvPr/>
        </p:nvSpPr>
        <p:spPr>
          <a:xfrm>
            <a:off x="8510817" y="3459747"/>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21" name="正方形/長方形 20"/>
          <p:cNvSpPr/>
          <p:nvPr/>
        </p:nvSpPr>
        <p:spPr>
          <a:xfrm>
            <a:off x="4435517" y="810494"/>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戸</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graphicFrame>
        <p:nvGraphicFramePr>
          <p:cNvPr id="6" name="グラフ 5"/>
          <p:cNvGraphicFramePr/>
          <p:nvPr>
            <p:extLst>
              <p:ext uri="{D42A27DB-BD31-4B8C-83A1-F6EECF244321}">
                <p14:modId xmlns:p14="http://schemas.microsoft.com/office/powerpoint/2010/main" val="2904279702"/>
              </p:ext>
            </p:extLst>
          </p:nvPr>
        </p:nvGraphicFramePr>
        <p:xfrm>
          <a:off x="296034" y="4377407"/>
          <a:ext cx="4139483" cy="2382558"/>
        </p:xfrm>
        <a:graphic>
          <a:graphicData uri="http://schemas.openxmlformats.org/drawingml/2006/chart">
            <c:chart xmlns:c="http://schemas.openxmlformats.org/drawingml/2006/chart" xmlns:r="http://schemas.openxmlformats.org/officeDocument/2006/relationships" r:id="rId4"/>
          </a:graphicData>
        </a:graphic>
      </p:graphicFrame>
      <p:sp>
        <p:nvSpPr>
          <p:cNvPr id="26" name="正方形/長方形 25"/>
          <p:cNvSpPr/>
          <p:nvPr/>
        </p:nvSpPr>
        <p:spPr>
          <a:xfrm>
            <a:off x="1909006" y="4179974"/>
            <a:ext cx="1595883"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latin typeface="Meiryo UI" panose="020B0604030504040204" pitchFamily="50" charset="-128"/>
                <a:ea typeface="Meiryo UI" panose="020B0604030504040204" pitchFamily="50" charset="-128"/>
              </a:rPr>
              <a:t>出典：国勢調査より作成</a:t>
            </a:r>
            <a:endParaRPr kumimoji="1" lang="ja-JP" altLang="en-US" sz="900" dirty="0">
              <a:latin typeface="Meiryo UI" panose="020B0604030504040204" pitchFamily="50" charset="-128"/>
              <a:ea typeface="Meiryo UI" panose="020B0604030504040204" pitchFamily="50" charset="-128"/>
            </a:endParaRPr>
          </a:p>
        </p:txBody>
      </p:sp>
      <p:sp>
        <p:nvSpPr>
          <p:cNvPr id="29" name="正方形/長方形 28"/>
          <p:cNvSpPr/>
          <p:nvPr/>
        </p:nvSpPr>
        <p:spPr>
          <a:xfrm>
            <a:off x="1081826" y="3981661"/>
            <a:ext cx="2767048" cy="3755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（参考）大阪府の世帯数の変化</a:t>
            </a:r>
            <a:endParaRPr kumimoji="1" lang="ja-JP" altLang="en-US" sz="1400" b="1" dirty="0">
              <a:latin typeface="Meiryo UI" panose="020B0604030504040204" pitchFamily="50" charset="-128"/>
              <a:ea typeface="Meiryo UI" panose="020B0604030504040204" pitchFamily="50" charset="-128"/>
            </a:endParaRPr>
          </a:p>
        </p:txBody>
      </p:sp>
      <p:sp>
        <p:nvSpPr>
          <p:cNvPr id="30" name="正方形/長方形 29"/>
          <p:cNvSpPr/>
          <p:nvPr/>
        </p:nvSpPr>
        <p:spPr>
          <a:xfrm>
            <a:off x="65985" y="4211053"/>
            <a:ext cx="671856"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世帯数</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
        <p:nvSpPr>
          <p:cNvPr id="31" name="正方形/長方形 30"/>
          <p:cNvSpPr/>
          <p:nvPr/>
        </p:nvSpPr>
        <p:spPr>
          <a:xfrm>
            <a:off x="3803748" y="6597433"/>
            <a:ext cx="558577" cy="232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年</a:t>
            </a:r>
            <a:r>
              <a:rPr kumimoji="1" lang="en-US" altLang="ja-JP" sz="800" dirty="0" smtClean="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40631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rgbClr val="FF00FF"/>
          </a:solidFill>
          <a:prstDash val="lgDash"/>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3541</TotalTime>
  <Words>2683</Words>
  <PresentationFormat>画面に合わせる (4:3)</PresentationFormat>
  <Paragraphs>432</Paragraphs>
  <Slides>14</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3" baseType="lpstr">
      <vt:lpstr>Meiryo UI</vt:lpstr>
      <vt:lpstr>ＭＳ Ｐゴシック</vt:lpstr>
      <vt:lpstr>游ゴシック</vt:lpstr>
      <vt:lpstr>游ゴシック Light</vt:lpstr>
      <vt:lpstr>Arial</vt:lpstr>
      <vt:lpstr>Calibri</vt:lpstr>
      <vt:lpstr>Calibri Light</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2023-06-19T09:14:55Z</cp:lastPrinted>
  <dcterms:created xsi:type="dcterms:W3CDTF">2023-04-14T08:08:46Z</dcterms:created>
  <dcterms:modified xsi:type="dcterms:W3CDTF">2023-06-26T00:45:23Z</dcterms:modified>
</cp:coreProperties>
</file>