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  <p:sldMasterId id="2147483660" r:id="rId5"/>
  </p:sldMasterIdLst>
  <p:notesMasterIdLst>
    <p:notesMasterId r:id="rId15"/>
  </p:notesMasterIdLst>
  <p:handoutMasterIdLst>
    <p:handoutMasterId r:id="rId16"/>
  </p:handoutMasterIdLst>
  <p:sldIdLst>
    <p:sldId id="382" r:id="rId6"/>
    <p:sldId id="2076138864" r:id="rId7"/>
    <p:sldId id="263" r:id="rId8"/>
    <p:sldId id="2076138841" r:id="rId9"/>
    <p:sldId id="403" r:id="rId10"/>
    <p:sldId id="2076138863" r:id="rId11"/>
    <p:sldId id="2076138860" r:id="rId12"/>
    <p:sldId id="2076138868" r:id="rId13"/>
    <p:sldId id="2076138856" r:id="rId14"/>
  </p:sldIdLst>
  <p:sldSz cx="9906000" cy="6858000" type="A4"/>
  <p:notesSz cx="7104063" cy="102346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4">
          <p15:clr>
            <a:srgbClr val="A4A3A4"/>
          </p15:clr>
        </p15:guide>
        <p15:guide id="2" pos="12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9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EEF1"/>
    <a:srgbClr val="E9EDF4"/>
    <a:srgbClr val="0000FF"/>
    <a:srgbClr val="4F81B3"/>
    <a:srgbClr val="009900"/>
    <a:srgbClr val="99D6EC"/>
    <a:srgbClr val="0064C8"/>
    <a:srgbClr val="000000"/>
    <a:srgbClr val="FF5A00"/>
    <a:srgbClr val="0098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48B960A-8B29-4DC0-98C3-B21CA4D17DA3}" v="1" dt="2024-07-30T01:33:55.01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淡色スタイル 3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76" autoAdjust="0"/>
    <p:restoredTop sz="94708" autoAdjust="0"/>
  </p:normalViewPr>
  <p:slideViewPr>
    <p:cSldViewPr snapToGrid="0">
      <p:cViewPr varScale="1">
        <p:scale>
          <a:sx n="64" d="100"/>
          <a:sy n="64" d="100"/>
        </p:scale>
        <p:origin x="1132" y="36"/>
      </p:cViewPr>
      <p:guideLst>
        <p:guide orient="horz" pos="414"/>
        <p:guide pos="126"/>
      </p:guideLst>
    </p:cSldViewPr>
  </p:slideViewPr>
  <p:notesTextViewPr>
    <p:cViewPr>
      <p:scale>
        <a:sx n="66" d="100"/>
        <a:sy n="66" d="100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224"/>
        <p:guide pos="223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8430" cy="511731"/>
          </a:xfrm>
          <a:prstGeom prst="rect">
            <a:avLst/>
          </a:prstGeom>
        </p:spPr>
        <p:txBody>
          <a:bodyPr vert="horz" lIns="95417" tIns="47707" rIns="95417" bIns="4770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4023991" y="1"/>
            <a:ext cx="3078430" cy="511731"/>
          </a:xfrm>
          <a:prstGeom prst="rect">
            <a:avLst/>
          </a:prstGeom>
        </p:spPr>
        <p:txBody>
          <a:bodyPr vert="horz" lIns="95417" tIns="47707" rIns="95417" bIns="47707" rtlCol="0"/>
          <a:lstStyle>
            <a:lvl1pPr algn="r">
              <a:defRPr sz="1200"/>
            </a:lvl1pPr>
          </a:lstStyle>
          <a:p>
            <a:r>
              <a:rPr lang="ja-JP" altLang="en-US" sz="1400">
                <a:latin typeface="ＭＳ Ｐゴシック" pitchFamily="50" charset="-128"/>
                <a:ea typeface="ＭＳ Ｐゴシック" pitchFamily="50" charset="-128"/>
              </a:rPr>
              <a:t>機密性○</a:t>
            </a: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721113"/>
            <a:ext cx="3078430" cy="511731"/>
          </a:xfrm>
          <a:prstGeom prst="rect">
            <a:avLst/>
          </a:prstGeom>
        </p:spPr>
        <p:txBody>
          <a:bodyPr vert="horz" lIns="95417" tIns="47707" rIns="95417" bIns="4770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4023991" y="9721113"/>
            <a:ext cx="3078430" cy="511731"/>
          </a:xfrm>
          <a:prstGeom prst="rect">
            <a:avLst/>
          </a:prstGeom>
        </p:spPr>
        <p:txBody>
          <a:bodyPr vert="horz" lIns="95417" tIns="47707" rIns="95417" bIns="47707" rtlCol="0" anchor="b"/>
          <a:lstStyle>
            <a:lvl1pPr algn="r">
              <a:defRPr sz="1200"/>
            </a:lvl1pPr>
          </a:lstStyle>
          <a:p>
            <a:fld id="{A60C1D9C-4153-45A3-ABA8-5AC906D3247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56108798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8430" cy="511731"/>
          </a:xfrm>
          <a:prstGeom prst="rect">
            <a:avLst/>
          </a:prstGeom>
        </p:spPr>
        <p:txBody>
          <a:bodyPr vert="horz" lIns="95417" tIns="47707" rIns="95417" bIns="4770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4023991" y="1"/>
            <a:ext cx="3078430" cy="511731"/>
          </a:xfrm>
          <a:prstGeom prst="rect">
            <a:avLst/>
          </a:prstGeom>
        </p:spPr>
        <p:txBody>
          <a:bodyPr vert="horz" lIns="95417" tIns="47707" rIns="95417" bIns="47707" rtlCol="0"/>
          <a:lstStyle>
            <a:lvl1pPr algn="r">
              <a:defRPr sz="1400">
                <a:latin typeface="ＭＳ Ｐゴシック" pitchFamily="50" charset="-128"/>
                <a:ea typeface="ＭＳ Ｐゴシック" pitchFamily="50" charset="-128"/>
              </a:defRPr>
            </a:lvl1pPr>
          </a:lstStyle>
          <a:p>
            <a:r>
              <a:rPr lang="ja-JP" altLang="en-US"/>
              <a:t>機密性○</a:t>
            </a:r>
            <a:endParaRPr lang="en-US" altLang="ja-JP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768350"/>
            <a:ext cx="5548313" cy="3840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417" tIns="47707" rIns="95417" bIns="4770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710409" y="4861446"/>
            <a:ext cx="5683250" cy="4605576"/>
          </a:xfrm>
          <a:prstGeom prst="rect">
            <a:avLst/>
          </a:prstGeom>
        </p:spPr>
        <p:txBody>
          <a:bodyPr vert="horz" lIns="95417" tIns="47707" rIns="95417" bIns="4770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721113"/>
            <a:ext cx="3078430" cy="511731"/>
          </a:xfrm>
          <a:prstGeom prst="rect">
            <a:avLst/>
          </a:prstGeom>
        </p:spPr>
        <p:txBody>
          <a:bodyPr vert="horz" lIns="95417" tIns="47707" rIns="95417" bIns="4770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4023991" y="9721113"/>
            <a:ext cx="3078430" cy="511731"/>
          </a:xfrm>
          <a:prstGeom prst="rect">
            <a:avLst/>
          </a:prstGeom>
        </p:spPr>
        <p:txBody>
          <a:bodyPr vert="horz" lIns="95417" tIns="47707" rIns="95417" bIns="47707" rtlCol="0" anchor="b"/>
          <a:lstStyle>
            <a:lvl1pPr algn="r">
              <a:defRPr sz="1200"/>
            </a:lvl1pPr>
          </a:lstStyle>
          <a:p>
            <a:fld id="{FD35E722-DCEB-4B9B-850A-0990A504E40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6926932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ja-JP" altLang="en-US"/>
              <a:t>機密性○</a:t>
            </a:r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749576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742950" y="2588439"/>
            <a:ext cx="8420100" cy="553998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ctr">
              <a:defRPr lang="ja-JP" altLang="en-US" sz="3600" b="1" dirty="0"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1pPr>
          </a:lstStyle>
          <a:p>
            <a:pPr marL="0" lvl="0"/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485900" y="4653136"/>
            <a:ext cx="6934200" cy="1255728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lang="ja-JP" altLang="en-US" sz="2400" b="1"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1pPr>
          </a:lstStyle>
          <a:p>
            <a:pPr marL="0" lvl="0" algn="ctr"/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38EED-0542-4C86-A18B-4CD095A08138}" type="datetime1">
              <a:rPr kumimoji="1" lang="ja-JP" altLang="en-US" smtClean="0"/>
              <a:t>2024/9/12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50142-B990-490A-A107-ED7302A7FD5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80666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リード文な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392" y="914497"/>
            <a:ext cx="9072321" cy="1588860"/>
          </a:xfrm>
          <a:prstGeom prst="rect">
            <a:avLst/>
          </a:prstGeom>
          <a:noFill/>
        </p:spPr>
        <p:txBody>
          <a:bodyPr vert="horz" lIns="180000" tIns="144000" rIns="180000" bIns="144000" rtlCol="0">
            <a:spAutoFit/>
          </a:bodyPr>
          <a:lstStyle>
            <a:lvl1pPr>
              <a:defRPr lang="ja-JP" altLang="en-US" sz="1451" noProof="0" dirty="0" smtClean="0"/>
            </a:lvl1pPr>
            <a:lvl2pPr>
              <a:defRPr lang="ja-JP" altLang="en-US" noProof="0" dirty="0" smtClean="0"/>
            </a:lvl2pPr>
            <a:lvl3pPr>
              <a:defRPr lang="ja-JP" altLang="en-US" noProof="0" dirty="0" smtClean="0"/>
            </a:lvl3pPr>
            <a:lvl4pPr>
              <a:defRPr lang="ja-JP" altLang="en-US" noProof="0" dirty="0"/>
            </a:lvl4pPr>
          </a:lstStyle>
          <a:p>
            <a:pPr marR="0" lvl="0">
              <a:spcAft>
                <a:spcPts val="0"/>
              </a:spcAft>
              <a:tabLst/>
            </a:pPr>
            <a:r>
              <a:rPr kumimoji="1" lang="ja-JP" altLang="en-US" sz="1633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マスター テキストの書式設定</a:t>
            </a:r>
          </a:p>
          <a:p>
            <a:pPr marR="0" lvl="1">
              <a:spcAft>
                <a:spcPts val="0"/>
              </a:spcAft>
              <a:tabLst/>
            </a:pPr>
            <a:r>
              <a:rPr kumimoji="1" lang="ja-JP" altLang="en-US" sz="1633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第 </a:t>
            </a:r>
            <a:r>
              <a:rPr kumimoji="1" lang="en-US" altLang="ja-JP" sz="1633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2 </a:t>
            </a:r>
            <a:r>
              <a:rPr kumimoji="1" lang="ja-JP" altLang="en-US" sz="1633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レベル</a:t>
            </a:r>
          </a:p>
          <a:p>
            <a:pPr marR="0" lvl="2">
              <a:spcAft>
                <a:spcPts val="0"/>
              </a:spcAft>
              <a:tabLst/>
            </a:pPr>
            <a:r>
              <a:rPr kumimoji="1" lang="ja-JP" altLang="en-US" sz="1633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第 </a:t>
            </a:r>
            <a:r>
              <a:rPr kumimoji="1" lang="en-US" altLang="ja-JP" sz="1633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3 </a:t>
            </a:r>
            <a:r>
              <a:rPr kumimoji="1" lang="ja-JP" altLang="en-US" sz="1633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レベル</a:t>
            </a:r>
          </a:p>
          <a:p>
            <a:pPr marR="0" lvl="3">
              <a:spcAft>
                <a:spcPts val="0"/>
              </a:spcAft>
              <a:tabLst/>
            </a:pPr>
            <a:r>
              <a:rPr kumimoji="1" lang="ja-JP" altLang="en-US" sz="1633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第 </a:t>
            </a:r>
            <a:r>
              <a:rPr kumimoji="1" lang="en-US" altLang="ja-JP" sz="1633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4 </a:t>
            </a:r>
            <a:r>
              <a:rPr kumimoji="1" lang="ja-JP" altLang="en-US" sz="1633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レベル</a:t>
            </a:r>
          </a:p>
        </p:txBody>
      </p:sp>
      <p:sp>
        <p:nvSpPr>
          <p:cNvPr id="7" name="タイトル 6">
            <a:extLst>
              <a:ext uri="{FF2B5EF4-FFF2-40B4-BE49-F238E27FC236}">
                <a16:creationId xmlns:a16="http://schemas.microsoft.com/office/drawing/2014/main" id="{AC475D6D-EFDE-474E-B5E1-31B2A6305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126" y="301204"/>
            <a:ext cx="7471323" cy="391903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4D935431-B96C-4CD8-AB98-2ACE621ABE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60907" y="6658109"/>
            <a:ext cx="333541" cy="195951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 fontAlgn="ctr">
              <a:defRPr sz="1143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defRPr>
            </a:lvl1pPr>
          </a:lstStyle>
          <a:p>
            <a:fld id="{43917D35-CB2B-46E2-AAA2-A2005A22827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90291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>
            <a:extLst>
              <a:ext uri="{FF2B5EF4-FFF2-40B4-BE49-F238E27FC236}">
                <a16:creationId xmlns:a16="http://schemas.microsoft.com/office/drawing/2014/main" id="{530CF4ED-436E-45C0-B298-2C6B211F8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126" y="301204"/>
            <a:ext cx="7471323" cy="391903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41716328-8901-414D-A098-CCF89A2C50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60907" y="6658109"/>
            <a:ext cx="333541" cy="195951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 fontAlgn="ctr">
              <a:defRPr sz="1143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defRPr>
            </a:lvl1pPr>
          </a:lstStyle>
          <a:p>
            <a:fld id="{43917D35-CB2B-46E2-AAA2-A2005A22827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6714271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2178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コンテンツ プレースホルダー 2">
            <a:extLst>
              <a:ext uri="{FF2B5EF4-FFF2-40B4-BE49-F238E27FC236}">
                <a16:creationId xmlns:a16="http://schemas.microsoft.com/office/drawing/2014/main" id="{C6FA9A71-82A9-4EF3-BCF9-B004D57586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392" y="906602"/>
            <a:ext cx="9073055" cy="573688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714"/>
            </a:lvl1pPr>
            <a:lvl2pPr>
              <a:defRPr sz="1714"/>
            </a:lvl2pPr>
            <a:lvl3pPr>
              <a:defRPr sz="1714"/>
            </a:lvl3pPr>
            <a:lvl4pPr>
              <a:defRPr sz="1714"/>
            </a:lvl4pPr>
            <a:lvl5pPr>
              <a:defRPr sz="1429"/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79B96339-38CE-496E-AC2F-EAE9F30DE7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60907" y="6658109"/>
            <a:ext cx="333541" cy="195951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 fontAlgn="ctr">
              <a:defRPr sz="1143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defRPr>
            </a:lvl1pPr>
          </a:lstStyle>
          <a:p>
            <a:fld id="{43917D35-CB2B-46E2-AAA2-A2005A22827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74100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1393439" y="1520788"/>
            <a:ext cx="7423989" cy="646331"/>
          </a:xfrm>
        </p:spPr>
        <p:txBody>
          <a:bodyPr wrap="square" anchor="t" anchorCtr="0">
            <a:spAutoFit/>
          </a:bodyPr>
          <a:lstStyle>
            <a:lvl1pPr algn="l">
              <a:defRPr lang="ja-JP" altLang="en-US" sz="36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</a:lstStyle>
          <a:p>
            <a:pPr marL="0" lvl="0" algn="l"/>
            <a:r>
              <a:rPr kumimoji="1" lang="ja-JP" altLang="en-US"/>
              <a:t>１．見出しの記入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7FD6B-AACB-4FB5-A82B-515F0D3C0BFC}" type="datetime1">
              <a:rPr kumimoji="1" lang="ja-JP" altLang="en-US" smtClean="0"/>
              <a:t>2024/9/12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50142-B990-490A-A107-ED7302A7FD5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15992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準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D6CFB-7E9F-4517-9C6C-7920C3455632}" type="datetime1">
              <a:rPr kumimoji="1" lang="ja-JP" altLang="en-US" smtClean="0"/>
              <a:t>2024/9/12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50142-B990-490A-A107-ED7302A7FD52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6" name="タイトル 1"/>
          <p:cNvSpPr>
            <a:spLocks noGrp="1"/>
          </p:cNvSpPr>
          <p:nvPr>
            <p:ph type="title"/>
          </p:nvPr>
        </p:nvSpPr>
        <p:spPr>
          <a:xfrm>
            <a:off x="200471" y="188640"/>
            <a:ext cx="9505503" cy="461665"/>
          </a:xfrm>
        </p:spPr>
        <p:txBody>
          <a:bodyPr wrap="square">
            <a:spAutoFit/>
          </a:bodyPr>
          <a:lstStyle>
            <a:lvl1pPr algn="l">
              <a:defRPr lang="ja-JP" altLang="en-US" sz="2400" b="1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</a:lstStyle>
          <a:p>
            <a:pPr marL="0" lvl="0" algn="l"/>
            <a:r>
              <a:rPr kumimoji="1" lang="ja-JP" altLang="en-US"/>
              <a:t>マスター タイトルの書式設定</a:t>
            </a:r>
          </a:p>
        </p:txBody>
      </p:sp>
      <p:sp>
        <p:nvSpPr>
          <p:cNvPr id="8" name="テキスト プレースホルダー 9"/>
          <p:cNvSpPr>
            <a:spLocks noGrp="1"/>
          </p:cNvSpPr>
          <p:nvPr>
            <p:ph type="body" sz="quarter" idx="13" hasCustomPrompt="1"/>
          </p:nvPr>
        </p:nvSpPr>
        <p:spPr>
          <a:xfrm>
            <a:off x="200794" y="6309320"/>
            <a:ext cx="9396722" cy="161583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05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</a:lstStyle>
          <a:p>
            <a:pPr lvl="0"/>
            <a:r>
              <a:rPr kumimoji="1" lang="ja-JP" altLang="en-US"/>
              <a:t>（資料）●●</a:t>
            </a:r>
          </a:p>
        </p:txBody>
      </p:sp>
      <p:sp>
        <p:nvSpPr>
          <p:cNvPr id="9" name="テキスト プレースホルダー 9"/>
          <p:cNvSpPr>
            <a:spLocks noGrp="1"/>
          </p:cNvSpPr>
          <p:nvPr>
            <p:ph type="body" sz="quarter" idx="14" hasCustomPrompt="1"/>
          </p:nvPr>
        </p:nvSpPr>
        <p:spPr>
          <a:xfrm>
            <a:off x="200794" y="3104964"/>
            <a:ext cx="1853071" cy="307777"/>
          </a:xfrm>
          <a:noFill/>
        </p:spPr>
        <p:txBody>
          <a:bodyPr wrap="non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0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</a:lstStyle>
          <a:p>
            <a:pPr lvl="0"/>
            <a:r>
              <a:rPr kumimoji="1" lang="ja-JP" altLang="en-US"/>
              <a:t>説明文（</a:t>
            </a:r>
            <a:r>
              <a:rPr kumimoji="1" lang="en-US" altLang="ja-JP"/>
              <a:t>20pt</a:t>
            </a:r>
            <a:r>
              <a:rPr kumimoji="1" lang="ja-JP" altLang="en-US"/>
              <a:t>）</a:t>
            </a:r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15" hasCustomPrompt="1"/>
          </p:nvPr>
        </p:nvSpPr>
        <p:spPr>
          <a:xfrm>
            <a:off x="200472" y="3769295"/>
            <a:ext cx="1298432" cy="215444"/>
          </a:xfrm>
          <a:noFill/>
        </p:spPr>
        <p:txBody>
          <a:bodyPr wrap="non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</a:lstStyle>
          <a:p>
            <a:pPr lvl="0"/>
            <a:r>
              <a:rPr kumimoji="1" lang="ja-JP" altLang="en-US"/>
              <a:t>説明文（</a:t>
            </a:r>
            <a:r>
              <a:rPr kumimoji="1" lang="en-US" altLang="ja-JP"/>
              <a:t>14pt</a:t>
            </a:r>
            <a:r>
              <a:rPr kumimoji="1" lang="ja-JP" altLang="en-US"/>
              <a:t>）</a:t>
            </a:r>
          </a:p>
        </p:txBody>
      </p:sp>
      <p:sp>
        <p:nvSpPr>
          <p:cNvPr id="11" name="テキスト プレースホルダー 9"/>
          <p:cNvSpPr>
            <a:spLocks noGrp="1"/>
          </p:cNvSpPr>
          <p:nvPr>
            <p:ph type="body" sz="quarter" idx="16" hasCustomPrompt="1"/>
          </p:nvPr>
        </p:nvSpPr>
        <p:spPr>
          <a:xfrm>
            <a:off x="200472" y="4365104"/>
            <a:ext cx="1102866" cy="161583"/>
          </a:xfrm>
          <a:noFill/>
        </p:spPr>
        <p:txBody>
          <a:bodyPr wrap="non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05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</a:lstStyle>
          <a:p>
            <a:pPr lvl="0"/>
            <a:r>
              <a:rPr kumimoji="1" lang="ja-JP" altLang="en-US"/>
              <a:t>説明文（</a:t>
            </a:r>
            <a:r>
              <a:rPr kumimoji="1" lang="en-US" altLang="ja-JP"/>
              <a:t>10.5pt</a:t>
            </a:r>
            <a:r>
              <a:rPr kumimoji="1" lang="ja-JP" altLang="en-US"/>
              <a:t>）</a:t>
            </a:r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7"/>
          </p:nvPr>
        </p:nvSpPr>
        <p:spPr>
          <a:xfrm>
            <a:off x="200025" y="764704"/>
            <a:ext cx="9505950" cy="525886"/>
          </a:xfrm>
          <a:solidFill>
            <a:srgbClr val="99D6EC"/>
          </a:solidFill>
          <a:ln>
            <a:noFill/>
          </a:ln>
        </p:spPr>
        <p:txBody>
          <a:bodyPr vert="horz" wrap="square" lIns="216000" tIns="108000" rIns="216000" bIns="108000" rtlCol="0" anchor="t" anchorCtr="0">
            <a:spAutoFit/>
          </a:bodyPr>
          <a:lstStyle>
            <a:lvl1pPr>
              <a:def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</a:lstStyle>
          <a:p>
            <a:pPr marL="257175" lvl="0" indent="-257175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Font typeface="Wingdings" panose="05000000000000000000" pitchFamily="2" charset="2"/>
              <a:buChar char="l"/>
            </a:pPr>
            <a:r>
              <a:rPr kumimoji="1" lang="ja-JP" altLang="en-US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989527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37862-D87C-4606-B458-6A39C1D6CF59}" type="datetime1">
              <a:rPr kumimoji="1" lang="ja-JP" altLang="en-US" smtClean="0"/>
              <a:t>2024/9/12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EEF0C-2BE8-4E18-9F9D-589CDA0B6AC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55710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A809768D-8082-4A2E-AACB-62A22DE527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2141" y="98012"/>
            <a:ext cx="3197710" cy="8823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9773" y="2449258"/>
            <a:ext cx="8252125" cy="1306341"/>
          </a:xfrm>
          <a:prstGeom prst="rect">
            <a:avLst/>
          </a:prstGeom>
        </p:spPr>
        <p:txBody>
          <a:bodyPr lIns="432000" rIns="432000" anchor="ctr">
            <a:noAutofit/>
          </a:bodyPr>
          <a:lstStyle>
            <a:lvl1pPr algn="l">
              <a:lnSpc>
                <a:spcPct val="100000"/>
              </a:lnSpc>
              <a:defRPr sz="2286" baseline="0">
                <a:latin typeface="+mj-lt"/>
                <a:ea typeface="+mj-ea"/>
              </a:defRPr>
            </a:lvl1pPr>
          </a:lstStyle>
          <a:p>
            <a:endParaRPr lang="en-US"/>
          </a:p>
        </p:txBody>
      </p:sp>
      <p:sp>
        <p:nvSpPr>
          <p:cNvPr id="12" name="長方形 7">
            <a:extLst>
              <a:ext uri="{FF2B5EF4-FFF2-40B4-BE49-F238E27FC236}">
                <a16:creationId xmlns:a16="http://schemas.microsoft.com/office/drawing/2014/main" id="{6E94B20A-68CE-4B19-ADF2-F0F22A5C6F9A}"/>
              </a:ext>
            </a:extLst>
          </p:cNvPr>
          <p:cNvSpPr/>
          <p:nvPr/>
        </p:nvSpPr>
        <p:spPr>
          <a:xfrm>
            <a:off x="8671898" y="1009258"/>
            <a:ext cx="1234102" cy="5848741"/>
          </a:xfrm>
          <a:prstGeom prst="rect">
            <a:avLst/>
          </a:prstGeom>
          <a:solidFill>
            <a:srgbClr val="E60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長方形 7">
            <a:extLst>
              <a:ext uri="{FF2B5EF4-FFF2-40B4-BE49-F238E27FC236}">
                <a16:creationId xmlns:a16="http://schemas.microsoft.com/office/drawing/2014/main" id="{35788F98-4F9B-436F-B3CA-8414FC858F4D}"/>
              </a:ext>
            </a:extLst>
          </p:cNvPr>
          <p:cNvSpPr>
            <a:spLocks/>
          </p:cNvSpPr>
          <p:nvPr/>
        </p:nvSpPr>
        <p:spPr>
          <a:xfrm>
            <a:off x="419774" y="2449257"/>
            <a:ext cx="133416" cy="1311049"/>
          </a:xfrm>
          <a:prstGeom prst="rect">
            <a:avLst/>
          </a:prstGeom>
          <a:solidFill>
            <a:srgbClr val="E60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sz="1327" noProof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3190" y="3760306"/>
            <a:ext cx="8118707" cy="1311049"/>
          </a:xfrm>
          <a:prstGeom prst="rect">
            <a:avLst/>
          </a:prstGeom>
          <a:noFill/>
        </p:spPr>
        <p:txBody>
          <a:bodyPr lIns="360000" tIns="360000" rIns="360000" bIns="360000" anchor="ctr">
            <a:normAutofit/>
          </a:bodyPr>
          <a:lstStyle>
            <a:lvl1pPr marL="0" indent="0" algn="l">
              <a:lnSpc>
                <a:spcPts val="1286"/>
              </a:lnSpc>
              <a:buNone/>
              <a:defRPr lang="zh-TW" altLang="en-US" b="0" i="0" smtClean="0">
                <a:effectLst/>
              </a:defRPr>
            </a:lvl1pPr>
            <a:lvl2pPr marL="457220" indent="0" algn="ctr">
              <a:buNone/>
              <a:defRPr sz="2001"/>
            </a:lvl2pPr>
            <a:lvl3pPr marL="914438" indent="0" algn="ctr">
              <a:buNone/>
              <a:defRPr sz="1800"/>
            </a:lvl3pPr>
            <a:lvl4pPr marL="1371658" indent="0" algn="ctr">
              <a:buNone/>
              <a:defRPr sz="1600"/>
            </a:lvl4pPr>
            <a:lvl5pPr marL="1828877" indent="0" algn="ctr">
              <a:buNone/>
              <a:defRPr sz="1600"/>
            </a:lvl5pPr>
            <a:lvl6pPr marL="2286097" indent="0" algn="ctr">
              <a:buNone/>
              <a:defRPr sz="1600"/>
            </a:lvl6pPr>
            <a:lvl7pPr marL="2743316" indent="0" algn="ctr">
              <a:buNone/>
              <a:defRPr sz="1600"/>
            </a:lvl7pPr>
            <a:lvl8pPr marL="3200535" indent="0" algn="ctr">
              <a:buNone/>
              <a:defRPr sz="1600"/>
            </a:lvl8pPr>
            <a:lvl9pPr marL="3657755" indent="0" algn="ctr">
              <a:buNone/>
              <a:defRPr sz="1600"/>
            </a:lvl9pPr>
          </a:lstStyle>
          <a:p>
            <a:pPr lvl="0"/>
            <a:endParaRPr lang="en-US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65825834-818C-4CF1-9AD6-FCC1FAB50D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784" y="5433214"/>
            <a:ext cx="1046024" cy="142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31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リード文あ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392" y="914497"/>
            <a:ext cx="9072321" cy="1588860"/>
          </a:xfrm>
          <a:prstGeom prst="rect">
            <a:avLst/>
          </a:prstGeom>
          <a:solidFill>
            <a:srgbClr val="EFEFEF"/>
          </a:solidFill>
        </p:spPr>
        <p:txBody>
          <a:bodyPr vert="horz" lIns="180000" tIns="144000" rIns="180000" bIns="144000" rtlCol="0">
            <a:spAutoFit/>
          </a:bodyPr>
          <a:lstStyle>
            <a:lvl1pPr>
              <a:defRPr lang="ja-JP" altLang="en-US" sz="1714" b="1" noProof="0" dirty="0" smtClean="0"/>
            </a:lvl1pPr>
            <a:lvl2pPr>
              <a:defRPr lang="ja-JP" altLang="en-US" sz="1714" b="1" noProof="0" dirty="0" smtClean="0"/>
            </a:lvl2pPr>
            <a:lvl3pPr>
              <a:defRPr lang="ja-JP" altLang="en-US" sz="1714" b="1" noProof="0" dirty="0" smtClean="0"/>
            </a:lvl3pPr>
            <a:lvl4pPr>
              <a:defRPr lang="ja-JP" altLang="en-US" sz="1714" b="1" noProof="0" dirty="0"/>
            </a:lvl4pPr>
          </a:lstStyle>
          <a:p>
            <a:pPr marR="0" lvl="0">
              <a:spcAft>
                <a:spcPts val="0"/>
              </a:spcAft>
              <a:tabLst/>
            </a:pPr>
            <a:r>
              <a:rPr kumimoji="1" lang="ja-JP" altLang="en-US" sz="1633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マスター テキストの書式設定</a:t>
            </a:r>
          </a:p>
          <a:p>
            <a:pPr marR="0" lvl="1">
              <a:spcAft>
                <a:spcPts val="0"/>
              </a:spcAft>
              <a:tabLst/>
            </a:pPr>
            <a:r>
              <a:rPr kumimoji="1" lang="ja-JP" altLang="en-US" sz="1633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第 </a:t>
            </a:r>
            <a:r>
              <a:rPr kumimoji="1" lang="en-US" altLang="ja-JP" sz="1633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2 </a:t>
            </a:r>
            <a:r>
              <a:rPr kumimoji="1" lang="ja-JP" altLang="en-US" sz="1633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レベル</a:t>
            </a:r>
          </a:p>
          <a:p>
            <a:pPr marR="0" lvl="2">
              <a:spcAft>
                <a:spcPts val="0"/>
              </a:spcAft>
              <a:tabLst/>
            </a:pPr>
            <a:r>
              <a:rPr kumimoji="1" lang="ja-JP" altLang="en-US" sz="1633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第 </a:t>
            </a:r>
            <a:r>
              <a:rPr kumimoji="1" lang="en-US" altLang="ja-JP" sz="1633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3 </a:t>
            </a:r>
            <a:r>
              <a:rPr kumimoji="1" lang="ja-JP" altLang="en-US" sz="1633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レベル</a:t>
            </a:r>
          </a:p>
          <a:p>
            <a:pPr marR="0" lvl="3">
              <a:spcAft>
                <a:spcPts val="0"/>
              </a:spcAft>
              <a:tabLst/>
            </a:pPr>
            <a:r>
              <a:rPr kumimoji="1" lang="ja-JP" altLang="en-US" sz="1633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第 </a:t>
            </a:r>
            <a:r>
              <a:rPr kumimoji="1" lang="en-US" altLang="ja-JP" sz="1633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4 </a:t>
            </a:r>
            <a:r>
              <a:rPr kumimoji="1" lang="ja-JP" altLang="en-US" sz="1633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レベル</a:t>
            </a:r>
          </a:p>
        </p:txBody>
      </p:sp>
      <p:sp>
        <p:nvSpPr>
          <p:cNvPr id="7" name="タイトル 6">
            <a:extLst>
              <a:ext uri="{FF2B5EF4-FFF2-40B4-BE49-F238E27FC236}">
                <a16:creationId xmlns:a16="http://schemas.microsoft.com/office/drawing/2014/main" id="{AC475D6D-EFDE-474E-B5E1-31B2A6305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126" y="301204"/>
            <a:ext cx="7471323" cy="391903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78D559AF-9F7D-4D92-9FC5-9D5429BAA4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60907" y="6658109"/>
            <a:ext cx="333541" cy="195951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 fontAlgn="ctr">
              <a:defRPr sz="1143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defRPr>
            </a:lvl1pPr>
          </a:lstStyle>
          <a:p>
            <a:fld id="{43917D35-CB2B-46E2-AAA2-A2005A22827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45086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リード文な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840" y="914497"/>
            <a:ext cx="9072321" cy="1588860"/>
          </a:xfrm>
          <a:prstGeom prst="rect">
            <a:avLst/>
          </a:prstGeom>
          <a:noFill/>
        </p:spPr>
        <p:txBody>
          <a:bodyPr vert="horz" lIns="180000" tIns="144000" rIns="180000" bIns="144000" rtlCol="0">
            <a:spAutoFit/>
          </a:bodyPr>
          <a:lstStyle>
            <a:lvl1pPr>
              <a:defRPr lang="ja-JP" altLang="en-US" sz="1714" noProof="0" dirty="0" smtClean="0"/>
            </a:lvl1pPr>
            <a:lvl2pPr>
              <a:defRPr lang="ja-JP" altLang="en-US" sz="1714" noProof="0" dirty="0" smtClean="0"/>
            </a:lvl2pPr>
            <a:lvl3pPr>
              <a:defRPr lang="ja-JP" altLang="en-US" sz="1714" noProof="0" dirty="0" smtClean="0"/>
            </a:lvl3pPr>
            <a:lvl4pPr>
              <a:defRPr lang="ja-JP" altLang="en-US" sz="1714" noProof="0" dirty="0"/>
            </a:lvl4pPr>
          </a:lstStyle>
          <a:p>
            <a:pPr marR="0" lvl="0">
              <a:spcAft>
                <a:spcPts val="0"/>
              </a:spcAft>
              <a:tabLst/>
            </a:pPr>
            <a:r>
              <a:rPr kumimoji="1" lang="ja-JP" altLang="en-US" sz="1633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マスター テキストの書式設定</a:t>
            </a:r>
          </a:p>
          <a:p>
            <a:pPr marR="0" lvl="1">
              <a:spcAft>
                <a:spcPts val="0"/>
              </a:spcAft>
              <a:tabLst/>
            </a:pPr>
            <a:r>
              <a:rPr kumimoji="1" lang="ja-JP" altLang="en-US" sz="1633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第 </a:t>
            </a:r>
            <a:r>
              <a:rPr kumimoji="1" lang="en-US" altLang="ja-JP" sz="1633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2 </a:t>
            </a:r>
            <a:r>
              <a:rPr kumimoji="1" lang="ja-JP" altLang="en-US" sz="1633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レベル</a:t>
            </a:r>
          </a:p>
          <a:p>
            <a:pPr marR="0" lvl="2">
              <a:spcAft>
                <a:spcPts val="0"/>
              </a:spcAft>
              <a:tabLst/>
            </a:pPr>
            <a:r>
              <a:rPr kumimoji="1" lang="ja-JP" altLang="en-US" sz="1633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第 </a:t>
            </a:r>
            <a:r>
              <a:rPr kumimoji="1" lang="en-US" altLang="ja-JP" sz="1633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3 </a:t>
            </a:r>
            <a:r>
              <a:rPr kumimoji="1" lang="ja-JP" altLang="en-US" sz="1633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レベル</a:t>
            </a:r>
          </a:p>
          <a:p>
            <a:pPr marR="0" lvl="3">
              <a:spcAft>
                <a:spcPts val="0"/>
              </a:spcAft>
              <a:tabLst/>
            </a:pPr>
            <a:r>
              <a:rPr kumimoji="1" lang="ja-JP" altLang="en-US" sz="1633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第 </a:t>
            </a:r>
            <a:r>
              <a:rPr kumimoji="1" lang="en-US" altLang="ja-JP" sz="1633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4 </a:t>
            </a:r>
            <a:r>
              <a:rPr kumimoji="1" lang="ja-JP" altLang="en-US" sz="1633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レベル</a:t>
            </a:r>
          </a:p>
        </p:txBody>
      </p:sp>
      <p:sp>
        <p:nvSpPr>
          <p:cNvPr id="7" name="タイトル 6">
            <a:extLst>
              <a:ext uri="{FF2B5EF4-FFF2-40B4-BE49-F238E27FC236}">
                <a16:creationId xmlns:a16="http://schemas.microsoft.com/office/drawing/2014/main" id="{AC475D6D-EFDE-474E-B5E1-31B2A6305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126" y="301204"/>
            <a:ext cx="7471323" cy="391903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FEC7CCD3-338E-4ECE-9AEE-595AF88EBD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60907" y="6658109"/>
            <a:ext cx="333541" cy="195951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 fontAlgn="ctr">
              <a:defRPr sz="1143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defRPr>
            </a:lvl1pPr>
          </a:lstStyle>
          <a:p>
            <a:fld id="{43917D35-CB2B-46E2-AAA2-A2005A22827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85785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>
            <a:extLst>
              <a:ext uri="{FF2B5EF4-FFF2-40B4-BE49-F238E27FC236}">
                <a16:creationId xmlns:a16="http://schemas.microsoft.com/office/drawing/2014/main" id="{530CF4ED-436E-45C0-B298-2C6B211F8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126" y="301204"/>
            <a:ext cx="7471323" cy="391903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7E5E561B-FF05-4CBD-97F8-D56DC95F65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60907" y="6658109"/>
            <a:ext cx="333541" cy="195951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 fontAlgn="ctr">
              <a:defRPr sz="1143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defRPr>
            </a:lvl1pPr>
          </a:lstStyle>
          <a:p>
            <a:fld id="{43917D35-CB2B-46E2-AAA2-A2005A22827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10207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リード文あ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392" y="914497"/>
            <a:ext cx="9072321" cy="1588860"/>
          </a:xfrm>
          <a:prstGeom prst="rect">
            <a:avLst/>
          </a:prstGeom>
          <a:solidFill>
            <a:srgbClr val="EFEFEF"/>
          </a:solidFill>
        </p:spPr>
        <p:txBody>
          <a:bodyPr vert="horz" lIns="180000" tIns="144000" rIns="180000" bIns="144000" rtlCol="0">
            <a:spAutoFit/>
          </a:bodyPr>
          <a:lstStyle>
            <a:lvl1pPr>
              <a:defRPr lang="ja-JP" altLang="en-US" sz="1451" b="1" noProof="0" dirty="0" smtClean="0"/>
            </a:lvl1pPr>
            <a:lvl2pPr>
              <a:defRPr lang="ja-JP" altLang="en-US" b="1" noProof="0" dirty="0" smtClean="0"/>
            </a:lvl2pPr>
            <a:lvl3pPr>
              <a:defRPr lang="ja-JP" altLang="en-US" b="1" noProof="0" dirty="0" smtClean="0"/>
            </a:lvl3pPr>
            <a:lvl4pPr>
              <a:defRPr lang="ja-JP" altLang="en-US" b="1" noProof="0" dirty="0"/>
            </a:lvl4pPr>
          </a:lstStyle>
          <a:p>
            <a:pPr marR="0" lvl="0">
              <a:spcAft>
                <a:spcPts val="0"/>
              </a:spcAft>
              <a:tabLst/>
            </a:pPr>
            <a:r>
              <a:rPr kumimoji="1" lang="ja-JP" altLang="en-US" sz="1633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マスター テキストの書式設定</a:t>
            </a:r>
          </a:p>
          <a:p>
            <a:pPr marR="0" lvl="1">
              <a:spcAft>
                <a:spcPts val="0"/>
              </a:spcAft>
              <a:tabLst/>
            </a:pPr>
            <a:r>
              <a:rPr kumimoji="1" lang="ja-JP" altLang="en-US" sz="1633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第 </a:t>
            </a:r>
            <a:r>
              <a:rPr kumimoji="1" lang="en-US" altLang="ja-JP" sz="1633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2 </a:t>
            </a:r>
            <a:r>
              <a:rPr kumimoji="1" lang="ja-JP" altLang="en-US" sz="1633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レベル</a:t>
            </a:r>
          </a:p>
          <a:p>
            <a:pPr marR="0" lvl="2">
              <a:spcAft>
                <a:spcPts val="0"/>
              </a:spcAft>
              <a:tabLst/>
            </a:pPr>
            <a:r>
              <a:rPr kumimoji="1" lang="ja-JP" altLang="en-US" sz="1633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第 </a:t>
            </a:r>
            <a:r>
              <a:rPr kumimoji="1" lang="en-US" altLang="ja-JP" sz="1633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3 </a:t>
            </a:r>
            <a:r>
              <a:rPr kumimoji="1" lang="ja-JP" altLang="en-US" sz="1633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レベル</a:t>
            </a:r>
          </a:p>
          <a:p>
            <a:pPr marR="0" lvl="3">
              <a:spcAft>
                <a:spcPts val="0"/>
              </a:spcAft>
              <a:tabLst/>
            </a:pPr>
            <a:r>
              <a:rPr kumimoji="1" lang="ja-JP" altLang="en-US" sz="1633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第 </a:t>
            </a:r>
            <a:r>
              <a:rPr kumimoji="1" lang="en-US" altLang="ja-JP" sz="1633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4 </a:t>
            </a:r>
            <a:r>
              <a:rPr kumimoji="1" lang="ja-JP" altLang="en-US" sz="1633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レベル</a:t>
            </a:r>
          </a:p>
        </p:txBody>
      </p:sp>
      <p:sp>
        <p:nvSpPr>
          <p:cNvPr id="7" name="タイトル 6">
            <a:extLst>
              <a:ext uri="{FF2B5EF4-FFF2-40B4-BE49-F238E27FC236}">
                <a16:creationId xmlns:a16="http://schemas.microsoft.com/office/drawing/2014/main" id="{AC475D6D-EFDE-474E-B5E1-31B2A6305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126" y="301204"/>
            <a:ext cx="7471323" cy="391903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A3A99BB-E41D-482C-9FE3-44460C4D69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60907" y="6658109"/>
            <a:ext cx="333541" cy="195951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 fontAlgn="ctr">
              <a:defRPr sz="1143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defRPr>
            </a:lvl1pPr>
          </a:lstStyle>
          <a:p>
            <a:fld id="{43917D35-CB2B-46E2-AAA2-A2005A22827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29339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200025" y="274638"/>
            <a:ext cx="9469499" cy="382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200024" y="800708"/>
            <a:ext cx="9469499" cy="1210689"/>
          </a:xfrm>
          <a:prstGeom prst="rect">
            <a:avLst/>
          </a:prstGeom>
          <a:noFill/>
        </p:spPr>
        <p:txBody>
          <a:bodyPr vert="horz" wrap="square" lIns="216000" tIns="108000" rIns="216000" bIns="108000" rtlCol="0">
            <a:sp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-10695" y="652026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</a:lstStyle>
          <a:p>
            <a:fld id="{57702473-496F-4EA5-8617-C076904D98E0}" type="datetime1">
              <a:rPr lang="ja-JP" altLang="en-US" smtClean="0"/>
              <a:t>2024/9/12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392827" y="6525345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7605295" y="6525345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</a:lstStyle>
          <a:p>
            <a:fld id="{D9550142-B990-490A-A107-ED7302A7FD52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12574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1" r:id="rId2"/>
    <p:sldLayoutId id="2147483654" r:id="rId3"/>
    <p:sldLayoutId id="2147483671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kumimoji="1" sz="2400" b="1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Meiryo UI" panose="020B0604030504040204" pitchFamily="50" charset="-128"/>
        </a:defRPr>
      </a:lvl1pPr>
    </p:titleStyle>
    <p:bodyStyle>
      <a:lvl1pPr marL="342900" indent="-342900" algn="l" defTabSz="914400" rtl="0" eaLnBrk="1" latinLnBrk="0" hangingPunct="1">
        <a:spcBef>
          <a:spcPts val="600"/>
        </a:spcBef>
        <a:spcAft>
          <a:spcPts val="600"/>
        </a:spcAft>
        <a:buClr>
          <a:srgbClr val="002060"/>
        </a:buClr>
        <a:buFont typeface="Wingdings" panose="05000000000000000000" pitchFamily="2" charset="2"/>
        <a:buChar char="l"/>
        <a:defRPr kumimoji="1" sz="200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Meiryo UI" panose="020B0604030504040204" pitchFamily="50" charset="-128"/>
        </a:defRPr>
      </a:lvl1pPr>
      <a:lvl2pPr marL="742950" indent="-285750" algn="l" defTabSz="914400" rtl="0" eaLnBrk="1" latinLnBrk="0" hangingPunct="1">
        <a:spcBef>
          <a:spcPts val="600"/>
        </a:spcBef>
        <a:spcAft>
          <a:spcPts val="600"/>
        </a:spcAft>
        <a:buFont typeface="Arial" pitchFamily="34" charset="0"/>
        <a:buChar char="–"/>
        <a:defRPr kumimoji="1" sz="140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Meiryo UI" panose="020B0604030504040204" pitchFamily="50" charset="-128"/>
        </a:defRPr>
      </a:lvl2pPr>
      <a:lvl3pPr marL="1143000" indent="-228600" algn="l" defTabSz="914400" rtl="0" eaLnBrk="1" latinLnBrk="0" hangingPunct="1">
        <a:spcBef>
          <a:spcPts val="600"/>
        </a:spcBef>
        <a:spcAft>
          <a:spcPts val="600"/>
        </a:spcAft>
        <a:buFont typeface="Arial" pitchFamily="34" charset="0"/>
        <a:buChar char="•"/>
        <a:defRPr kumimoji="1" sz="105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Meiryo UI" panose="020B0604030504040204" pitchFamily="50" charset="-128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Meiryo UI" panose="020B0604030504040204" pitchFamily="50" charset="-128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Meiryo UI" panose="020B0604030504040204" pitchFamily="50" charset="-128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60907" y="6658109"/>
            <a:ext cx="333541" cy="195951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 fontAlgn="ctr">
              <a:defRPr sz="1143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defRPr>
            </a:lvl1pPr>
          </a:lstStyle>
          <a:p>
            <a:fld id="{43917D35-CB2B-46E2-AAA2-A2005A22827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31625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</p:sldLayoutIdLst>
  <p:hf hdr="0"/>
  <p:txStyles>
    <p:titleStyle>
      <a:lvl1pPr algn="l" defTabSz="914438" rtl="0" eaLnBrk="1" fontAlgn="ctr" latinLnBrk="0" hangingPunct="1">
        <a:lnSpc>
          <a:spcPct val="90000"/>
        </a:lnSpc>
        <a:spcBef>
          <a:spcPct val="0"/>
        </a:spcBef>
        <a:buNone/>
        <a:defRPr kumimoji="1" sz="2571" b="1" kern="1200">
          <a:solidFill>
            <a:schemeClr val="tx1">
              <a:lumMod val="85000"/>
              <a:lumOff val="15000"/>
            </a:schemeClr>
          </a:solidFill>
          <a:latin typeface="+mn-ea"/>
          <a:ea typeface="+mn-ea"/>
          <a:cs typeface="+mj-cs"/>
        </a:defRPr>
      </a:lvl1pPr>
    </p:titleStyle>
    <p:bodyStyle>
      <a:lvl1pPr marL="168508" indent="-168508" algn="l" defTabSz="914438" rtl="0" eaLnBrk="1" fontAlgn="ctr" latinLnBrk="0" hangingPunct="1">
        <a:lnSpc>
          <a:spcPct val="110000"/>
        </a:lnSpc>
        <a:spcBef>
          <a:spcPts val="544"/>
        </a:spcBef>
        <a:buClr>
          <a:srgbClr val="E60012"/>
        </a:buClr>
        <a:buSzPct val="90000"/>
        <a:buFont typeface="Wingdings" panose="05000000000000000000" pitchFamily="2" charset="2"/>
        <a:buChar char="l"/>
        <a:defRPr kumimoji="1" sz="1714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10467" indent="-148344" algn="l" defTabSz="914438" rtl="0" eaLnBrk="1" fontAlgn="ctr" latinLnBrk="0" hangingPunct="1">
        <a:lnSpc>
          <a:spcPct val="110000"/>
        </a:lnSpc>
        <a:spcBef>
          <a:spcPts val="544"/>
        </a:spcBef>
        <a:buClr>
          <a:srgbClr val="E60012"/>
        </a:buClr>
        <a:buSzPct val="70000"/>
        <a:buFont typeface="Wingdings" panose="05000000000000000000" pitchFamily="2" charset="2"/>
        <a:buChar char="l"/>
        <a:defRPr kumimoji="1" sz="1714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812291" indent="-149784" algn="l" defTabSz="914438" rtl="0" eaLnBrk="1" fontAlgn="ctr" latinLnBrk="0" hangingPunct="1">
        <a:lnSpc>
          <a:spcPct val="110000"/>
        </a:lnSpc>
        <a:spcBef>
          <a:spcPts val="544"/>
        </a:spcBef>
        <a:buClr>
          <a:srgbClr val="E60012"/>
        </a:buClr>
        <a:buFont typeface="Arial" panose="020B0604020202020204" pitchFamily="34" charset="0"/>
        <a:buChar char="•"/>
        <a:defRPr kumimoji="1" sz="1714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057130" indent="-149784" algn="l" defTabSz="914438" rtl="0" eaLnBrk="1" fontAlgn="ctr" latinLnBrk="0" hangingPunct="1">
        <a:lnSpc>
          <a:spcPct val="110000"/>
        </a:lnSpc>
        <a:spcBef>
          <a:spcPts val="544"/>
        </a:spcBef>
        <a:buClr>
          <a:schemeClr val="tx1">
            <a:lumMod val="75000"/>
            <a:lumOff val="25000"/>
          </a:schemeClr>
        </a:buClr>
        <a:buFont typeface="Arial" panose="020B0604020202020204" pitchFamily="34" charset="0"/>
        <a:buChar char="•"/>
        <a:defRPr kumimoji="1" sz="1714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87" indent="-228610" algn="l" defTabSz="914438" rtl="0" eaLnBrk="1" fontAlgn="ctr" latinLnBrk="0" hangingPunct="1">
        <a:lnSpc>
          <a:spcPct val="110000"/>
        </a:lnSpc>
        <a:spcBef>
          <a:spcPts val="544"/>
        </a:spcBef>
        <a:buFont typeface="Arial" panose="020B0604020202020204" pitchFamily="34" charset="0"/>
        <a:buChar char="•"/>
        <a:defRPr kumimoji="1" sz="1451" kern="1200">
          <a:solidFill>
            <a:schemeClr val="tx1"/>
          </a:solidFill>
          <a:latin typeface="+mn-ea"/>
          <a:ea typeface="+mn-ea"/>
          <a:cs typeface="+mn-cs"/>
        </a:defRPr>
      </a:lvl5pPr>
      <a:lvl6pPr marL="2514707" indent="-228610" algn="l" defTabSz="91443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26" indent="-228610" algn="l" defTabSz="91443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45" indent="-228610" algn="l" defTabSz="91443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64" indent="-228610" algn="l" defTabSz="91443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3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0" algn="l" defTabSz="91443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38" algn="l" defTabSz="91443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58" algn="l" defTabSz="91443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77" algn="l" defTabSz="91443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97" algn="l" defTabSz="91443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16" algn="l" defTabSz="91443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35" algn="l" defTabSz="91443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55" algn="l" defTabSz="91443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04">
          <p15:clr>
            <a:srgbClr val="F26B43"/>
          </p15:clr>
        </p15:guide>
        <p15:guide id="2" pos="3174">
          <p15:clr>
            <a:srgbClr val="F26B43"/>
          </p15:clr>
        </p15:guide>
        <p15:guide id="3" pos="6082">
          <p15:clr>
            <a:srgbClr val="F26B43"/>
          </p15:clr>
        </p15:guide>
        <p15:guide id="4" pos="267">
          <p15:clr>
            <a:srgbClr val="F26B43"/>
          </p15:clr>
        </p15:guide>
        <p15:guide id="7" orient="horz" pos="4604">
          <p15:clr>
            <a:srgbClr val="F26B43"/>
          </p15:clr>
        </p15:guide>
        <p15:guide id="8" orient="horz" pos="63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ECDA4FC-E687-733F-A041-5189CDFCDA4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048438"/>
            <a:ext cx="9846129" cy="4627076"/>
          </a:xfrm>
          <a:prstGeom prst="rect">
            <a:avLst/>
          </a:prstGeom>
          <a:noFill/>
          <a:ln cap="flat">
            <a:noFill/>
          </a:ln>
          <a:effectLst>
            <a:outerShdw blurRad="50800" dist="50800" dir="5400000" algn="ctr" rotWithShape="0">
              <a:srgbClr val="000000">
                <a:alpha val="20000"/>
              </a:srgbClr>
            </a:outerShdw>
            <a:softEdge rad="127000"/>
          </a:effectLst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8507AB5-DDD7-9438-A44D-50CFE3F0F8EB}"/>
              </a:ext>
            </a:extLst>
          </p:cNvPr>
          <p:cNvSpPr txBox="1"/>
          <p:nvPr/>
        </p:nvSpPr>
        <p:spPr>
          <a:xfrm>
            <a:off x="470780" y="2984255"/>
            <a:ext cx="929668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500" b="1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TDM</a:t>
            </a:r>
            <a:r>
              <a:rPr lang="ja-JP" altLang="en-US" sz="4500" b="1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トライアルの実施について</a:t>
            </a:r>
            <a:endParaRPr lang="en-US" altLang="ja-JP" sz="4500" b="1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035157C-3B9A-56FC-097D-DA354F831F3E}"/>
              </a:ext>
            </a:extLst>
          </p:cNvPr>
          <p:cNvSpPr txBox="1"/>
          <p:nvPr/>
        </p:nvSpPr>
        <p:spPr>
          <a:xfrm>
            <a:off x="8534400" y="186266"/>
            <a:ext cx="107526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資料３</a:t>
            </a:r>
          </a:p>
        </p:txBody>
      </p:sp>
    </p:spTree>
    <p:extLst>
      <p:ext uri="{BB962C8B-B14F-4D97-AF65-F5344CB8AC3E}">
        <p14:creationId xmlns:p14="http://schemas.microsoft.com/office/powerpoint/2010/main" val="37061810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6E42EE36-2202-14C6-C5C4-7062ADF21207}"/>
              </a:ext>
            </a:extLst>
          </p:cNvPr>
          <p:cNvSpPr/>
          <p:nvPr/>
        </p:nvSpPr>
        <p:spPr bwMode="auto">
          <a:xfrm>
            <a:off x="66502" y="3308465"/>
            <a:ext cx="4971011" cy="1932987"/>
          </a:xfrm>
          <a:prstGeom prst="rect">
            <a:avLst/>
          </a:prstGeom>
          <a:solidFill>
            <a:srgbClr val="99D6EC"/>
          </a:solidFill>
          <a:ln w="9525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l"/>
            <a:endParaRPr kumimoji="0"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0CBD7993-AFB8-2A5D-FD41-884398143248}"/>
              </a:ext>
            </a:extLst>
          </p:cNvPr>
          <p:cNvSpPr/>
          <p:nvPr/>
        </p:nvSpPr>
        <p:spPr bwMode="auto">
          <a:xfrm>
            <a:off x="74814" y="1006159"/>
            <a:ext cx="9822873" cy="1338260"/>
          </a:xfrm>
          <a:prstGeom prst="rect">
            <a:avLst/>
          </a:prstGeom>
          <a:solidFill>
            <a:srgbClr val="99D6EC"/>
          </a:solidFill>
          <a:ln w="9525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l"/>
            <a:endParaRPr kumimoji="0"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186AFD80-6FF3-2265-C710-9F3C49047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kumimoji="1" lang="en-US" altLang="ja-JP" dirty="0"/>
              <a:t>1</a:t>
            </a:r>
            <a:endParaRPr kumimoji="1" lang="ja-JP" altLang="en-US" dirty="0"/>
          </a:p>
        </p:txBody>
      </p:sp>
      <p:sp>
        <p:nvSpPr>
          <p:cNvPr id="9" name="フリーフォーム: 図形 8">
            <a:extLst>
              <a:ext uri="{FF2B5EF4-FFF2-40B4-BE49-F238E27FC236}">
                <a16:creationId xmlns:a16="http://schemas.microsoft.com/office/drawing/2014/main" id="{B2FA91E0-FE40-C0ED-18AF-A0295B70E42E}"/>
              </a:ext>
            </a:extLst>
          </p:cNvPr>
          <p:cNvSpPr/>
          <p:nvPr/>
        </p:nvSpPr>
        <p:spPr bwMode="auto">
          <a:xfrm>
            <a:off x="-232229" y="480526"/>
            <a:ext cx="10440000" cy="0"/>
          </a:xfrm>
          <a:custGeom>
            <a:avLst/>
            <a:gdLst>
              <a:gd name="connsiteX0" fmla="*/ 0 w 2922814"/>
              <a:gd name="connsiteY0" fmla="*/ 0 h 0"/>
              <a:gd name="connsiteX1" fmla="*/ 2922814 w 2922814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22814">
                <a:moveTo>
                  <a:pt x="0" y="0"/>
                </a:moveTo>
                <a:lnTo>
                  <a:pt x="2922814" y="0"/>
                </a:lnTo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F2B651E-7B05-B4D6-1D5E-939E41FD122F}"/>
              </a:ext>
            </a:extLst>
          </p:cNvPr>
          <p:cNvSpPr txBox="1"/>
          <p:nvPr/>
        </p:nvSpPr>
        <p:spPr>
          <a:xfrm>
            <a:off x="-20371" y="-168725"/>
            <a:ext cx="10499271" cy="6880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30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■</a:t>
            </a:r>
            <a:r>
              <a:rPr lang="en-US" altLang="ja-JP" sz="30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TDM</a:t>
            </a:r>
            <a:r>
              <a:rPr lang="ja-JP" altLang="en-US" sz="30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の取組方針</a:t>
            </a:r>
            <a:endParaRPr kumimoji="1" lang="en-US" altLang="ja-JP" sz="3000" b="1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2" name="タイトル 1">
            <a:extLst>
              <a:ext uri="{FF2B5EF4-FFF2-40B4-BE49-F238E27FC236}">
                <a16:creationId xmlns:a16="http://schemas.microsoft.com/office/drawing/2014/main" id="{FF49C316-F5F8-6DBC-6ECA-38DE3DCFE7B6}"/>
              </a:ext>
            </a:extLst>
          </p:cNvPr>
          <p:cNvSpPr txBox="1">
            <a:spLocks/>
          </p:cNvSpPr>
          <p:nvPr/>
        </p:nvSpPr>
        <p:spPr>
          <a:xfrm>
            <a:off x="198256" y="1210528"/>
            <a:ext cx="11570403" cy="68499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lang="ja-JP" altLang="en-US" sz="2400" b="1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</a:lstStyle>
          <a:p>
            <a:pPr>
              <a:lnSpc>
                <a:spcPct val="120000"/>
              </a:lnSpc>
            </a:pPr>
            <a:r>
              <a:rPr lang="ja-JP" altLang="en-US" sz="1700" b="0" dirty="0"/>
              <a:t>〇繁忙期には、</a:t>
            </a:r>
            <a:r>
              <a:rPr lang="en-US" altLang="ja-JP" sz="1700" b="0" dirty="0"/>
              <a:t>20</a:t>
            </a:r>
            <a:r>
              <a:rPr lang="ja-JP" altLang="en-US" sz="1700" b="0" dirty="0"/>
              <a:t>数万人もの来場者が想定されることから、</a:t>
            </a:r>
            <a:r>
              <a:rPr lang="ja-JP" altLang="ja-JP" sz="1700" b="0" dirty="0">
                <a:effectLst/>
                <a:uFill>
                  <a:solidFill>
                    <a:srgbClr val="FF0000"/>
                  </a:solidFill>
                </a:uFill>
                <a:cs typeface="Times New Roman" panose="02020603050405020304" pitchFamily="18" charset="0"/>
              </a:rPr>
              <a:t>万博来場者を安全・円滑に輸送するために、</a:t>
            </a:r>
            <a:endParaRPr lang="en-US" altLang="ja-JP" sz="1700" b="0" dirty="0">
              <a:effectLst/>
              <a:uFill>
                <a:solidFill>
                  <a:srgbClr val="FF0000"/>
                </a:solidFill>
              </a:uFill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ja-JP" sz="1700" dirty="0">
                <a:uFill>
                  <a:solidFill>
                    <a:srgbClr val="FF0000"/>
                  </a:solidFill>
                </a:uFill>
                <a:cs typeface="Times New Roman" panose="02020603050405020304" pitchFamily="18" charset="0"/>
              </a:rPr>
              <a:t>   </a:t>
            </a:r>
            <a:endParaRPr lang="en-US" altLang="ja-JP" sz="1700" b="0" dirty="0"/>
          </a:p>
        </p:txBody>
      </p:sp>
      <p:sp>
        <p:nvSpPr>
          <p:cNvPr id="16" name="四角形: 角を丸くする 6">
            <a:extLst>
              <a:ext uri="{FF2B5EF4-FFF2-40B4-BE49-F238E27FC236}">
                <a16:creationId xmlns:a16="http://schemas.microsoft.com/office/drawing/2014/main" id="{324445FE-2D87-7C65-2B2E-9DE8A41459B2}"/>
              </a:ext>
            </a:extLst>
          </p:cNvPr>
          <p:cNvSpPr/>
          <p:nvPr/>
        </p:nvSpPr>
        <p:spPr>
          <a:xfrm>
            <a:off x="66501" y="3038953"/>
            <a:ext cx="3062235" cy="386208"/>
          </a:xfrm>
          <a:prstGeom prst="roundRect">
            <a:avLst>
              <a:gd name="adj" fmla="val 50000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TDM</a:t>
            </a:r>
            <a:r>
              <a:rPr kumimoji="1" lang="ja-JP" altLang="en-US" sz="2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の取組方針</a:t>
            </a:r>
            <a:endParaRPr kumimoji="1" lang="ja-JP" altLang="ja-JP" sz="2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E966A711-D9E1-E879-8F4D-94246195BD27}"/>
              </a:ext>
            </a:extLst>
          </p:cNvPr>
          <p:cNvSpPr txBox="1"/>
          <p:nvPr/>
        </p:nvSpPr>
        <p:spPr>
          <a:xfrm>
            <a:off x="81879" y="3598254"/>
            <a:ext cx="5066320" cy="1502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ja-JP" altLang="en-US" sz="1700" dirty="0">
                <a:latin typeface="Meiryo UI" panose="020B0604030504040204" pitchFamily="50" charset="-128"/>
                <a:ea typeface="Meiryo UI" panose="020B0604030504040204" pitchFamily="50" charset="-128"/>
              </a:rPr>
              <a:t>〇来場者輸送対策を実施しても、</a:t>
            </a:r>
            <a:r>
              <a:rPr lang="ja-JP" altLang="ja-JP" sz="1700" dirty="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一部の鉄道や道路</a:t>
            </a:r>
            <a:endParaRPr lang="en-US" altLang="ja-JP" sz="1700" dirty="0">
              <a:effectLst/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ja-JP" altLang="en-US" sz="1700" dirty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　 </a:t>
            </a:r>
            <a:r>
              <a:rPr lang="ja-JP" altLang="ja-JP" sz="1700" dirty="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で来場者による万博交通と通勤や物流等の一般交</a:t>
            </a:r>
            <a:endParaRPr lang="en-US" altLang="ja-JP" sz="1700" dirty="0">
              <a:effectLst/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en-US" altLang="ja-JP" sz="1700" dirty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   </a:t>
            </a:r>
            <a:r>
              <a:rPr lang="ja-JP" altLang="ja-JP" sz="1700" dirty="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通が集中</a:t>
            </a:r>
            <a:r>
              <a:rPr lang="ja-JP" altLang="en-US" sz="1700" dirty="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し、混雑の</a:t>
            </a:r>
            <a:r>
              <a:rPr lang="ja-JP" altLang="en-US" sz="1700" dirty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発生が予測されるため、</a:t>
            </a:r>
            <a:endParaRPr lang="en-US" altLang="ja-JP" sz="1700" dirty="0"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en-US" altLang="ja-JP" sz="1700" b="1" dirty="0">
                <a:uFill>
                  <a:solidFill>
                    <a:srgbClr val="FF0000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   </a:t>
            </a:r>
            <a:r>
              <a:rPr lang="ja-JP" altLang="en-US" sz="1700" b="1" u="heavy" dirty="0">
                <a:uFill>
                  <a:solidFill>
                    <a:srgbClr val="FF0000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</a:rPr>
              <a:t>一般交通の抑制、分散、平準化を目的とした</a:t>
            </a:r>
            <a:endParaRPr lang="en-US" altLang="ja-JP" sz="1700" b="1" u="heavy" dirty="0">
              <a:uFill>
                <a:solidFill>
                  <a:srgbClr val="FF0000"/>
                </a:solidFill>
              </a:u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ct val="110000"/>
              </a:lnSpc>
            </a:pPr>
            <a:r>
              <a:rPr kumimoji="1" lang="en-US" altLang="ja-JP" sz="1700" b="1" dirty="0">
                <a:uFill>
                  <a:solidFill>
                    <a:srgbClr val="FF0000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</a:rPr>
              <a:t>   </a:t>
            </a:r>
            <a:r>
              <a:rPr kumimoji="1" lang="en-US" altLang="ja-JP" sz="1700" b="1" u="heavy" dirty="0">
                <a:uFill>
                  <a:solidFill>
                    <a:srgbClr val="FF0000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</a:rPr>
              <a:t>TDM</a:t>
            </a:r>
            <a:r>
              <a:rPr kumimoji="1" lang="ja-JP" altLang="en-US" sz="1700" b="1" u="heavy" dirty="0">
                <a:uFill>
                  <a:solidFill>
                    <a:srgbClr val="FF0000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</a:rPr>
              <a:t>の実施を企業・府県市民等へ働きかける</a:t>
            </a:r>
            <a:r>
              <a:rPr kumimoji="1" lang="ja-JP" altLang="en-US" sz="1700" dirty="0">
                <a:latin typeface="Meiryo UI" panose="020B0604030504040204" pitchFamily="50" charset="-128"/>
                <a:ea typeface="Meiryo UI" panose="020B0604030504040204" pitchFamily="50" charset="-128"/>
              </a:rPr>
              <a:t>方針</a:t>
            </a:r>
            <a:endParaRPr kumimoji="1" lang="en-US" altLang="ja-JP" sz="1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8" name="四角形: 角を丸くする 6">
            <a:extLst>
              <a:ext uri="{FF2B5EF4-FFF2-40B4-BE49-F238E27FC236}">
                <a16:creationId xmlns:a16="http://schemas.microsoft.com/office/drawing/2014/main" id="{337AF2EC-C186-7EED-0C0F-C0AA1A0E5FA4}"/>
              </a:ext>
            </a:extLst>
          </p:cNvPr>
          <p:cNvSpPr/>
          <p:nvPr/>
        </p:nvSpPr>
        <p:spPr>
          <a:xfrm>
            <a:off x="66502" y="746796"/>
            <a:ext cx="3062235" cy="401879"/>
          </a:xfrm>
          <a:prstGeom prst="roundRect">
            <a:avLst>
              <a:gd name="adj" fmla="val 50000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来場者輸送対策</a:t>
            </a:r>
            <a:endParaRPr kumimoji="1" lang="ja-JP" altLang="ja-JP" sz="2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9" name="タイトル 1">
            <a:extLst>
              <a:ext uri="{FF2B5EF4-FFF2-40B4-BE49-F238E27FC236}">
                <a16:creationId xmlns:a16="http://schemas.microsoft.com/office/drawing/2014/main" id="{A9DEE926-B93F-F800-127F-021110D32DD4}"/>
              </a:ext>
            </a:extLst>
          </p:cNvPr>
          <p:cNvSpPr txBox="1">
            <a:spLocks/>
          </p:cNvSpPr>
          <p:nvPr/>
        </p:nvSpPr>
        <p:spPr>
          <a:xfrm>
            <a:off x="270037" y="1543938"/>
            <a:ext cx="8982027" cy="629339"/>
          </a:xfrm>
          <a:prstGeom prst="rect">
            <a:avLst/>
          </a:prstGeom>
          <a:noFill/>
          <a:ln w="22225">
            <a:noFill/>
            <a:prstDash val="sysDash"/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lang="ja-JP" altLang="en-US" sz="2400" b="1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</a:lstStyle>
          <a:p>
            <a:pPr>
              <a:lnSpc>
                <a:spcPts val="2200"/>
              </a:lnSpc>
            </a:pPr>
            <a:r>
              <a:rPr lang="ja-JP" altLang="en-US" sz="1700" b="0" dirty="0"/>
              <a:t>　　・</a:t>
            </a:r>
            <a:r>
              <a:rPr lang="ja-JP" altLang="en-US" sz="1700" u="heavy" dirty="0">
                <a:uFill>
                  <a:solidFill>
                    <a:srgbClr val="FF0000"/>
                  </a:solidFill>
                </a:uFill>
              </a:rPr>
              <a:t>チケットコントロールなどによる需要平準化</a:t>
            </a:r>
            <a:r>
              <a:rPr lang="ja-JP" altLang="en-US" sz="1700" b="0" dirty="0"/>
              <a:t>や</a:t>
            </a:r>
            <a:endParaRPr lang="en-US" altLang="ja-JP" sz="1700" b="0" dirty="0"/>
          </a:p>
          <a:p>
            <a:pPr>
              <a:lnSpc>
                <a:spcPts val="2200"/>
              </a:lnSpc>
            </a:pPr>
            <a:r>
              <a:rPr lang="ja-JP" altLang="en-US" sz="1700" b="0" dirty="0"/>
              <a:t>　　・</a:t>
            </a:r>
            <a:r>
              <a:rPr lang="en-US" altLang="ja-JP" sz="1700" u="heavy" kern="100" dirty="0">
                <a:effectLst/>
                <a:uFill>
                  <a:solidFill>
                    <a:srgbClr val="FF0000"/>
                  </a:solidFill>
                </a:uFill>
              </a:rPr>
              <a:t>Osaka Metro</a:t>
            </a:r>
            <a:r>
              <a:rPr lang="ja-JP" altLang="ja-JP" sz="1700" u="heavy" kern="100" dirty="0">
                <a:effectLst/>
                <a:uFill>
                  <a:solidFill>
                    <a:srgbClr val="FF0000"/>
                  </a:solidFill>
                </a:uFill>
              </a:rPr>
              <a:t>中央線の運行本数増便や会場周辺の道路整備などの供給拡大策</a:t>
            </a:r>
            <a:r>
              <a:rPr lang="ja-JP" altLang="en-US" sz="1700" kern="100" dirty="0">
                <a:effectLst/>
                <a:uFill>
                  <a:solidFill>
                    <a:srgbClr val="FF0000"/>
                  </a:solidFill>
                </a:uFill>
              </a:rPr>
              <a:t>　</a:t>
            </a:r>
            <a:r>
              <a:rPr lang="ja-JP" altLang="en-US" sz="1700" b="0" kern="100" dirty="0">
                <a:effectLst/>
              </a:rPr>
              <a:t>等　</a:t>
            </a:r>
            <a:r>
              <a:rPr lang="ja-JP" altLang="en-US" sz="1700" b="0" kern="100" dirty="0"/>
              <a:t>を実施</a:t>
            </a:r>
            <a:endParaRPr lang="ja-JP" altLang="ja-JP" sz="1700" b="0" kern="100" dirty="0">
              <a:effectLst/>
            </a:endParaRPr>
          </a:p>
        </p:txBody>
      </p:sp>
      <p:sp>
        <p:nvSpPr>
          <p:cNvPr id="21" name="二等辺三角形 20">
            <a:extLst>
              <a:ext uri="{FF2B5EF4-FFF2-40B4-BE49-F238E27FC236}">
                <a16:creationId xmlns:a16="http://schemas.microsoft.com/office/drawing/2014/main" id="{8E6E3BFD-B4A8-1260-0906-7B027C1C19E9}"/>
              </a:ext>
            </a:extLst>
          </p:cNvPr>
          <p:cNvSpPr/>
          <p:nvPr/>
        </p:nvSpPr>
        <p:spPr bwMode="auto">
          <a:xfrm rot="10800000">
            <a:off x="635798" y="2599068"/>
            <a:ext cx="2768138" cy="216131"/>
          </a:xfrm>
          <a:prstGeom prst="triangle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 anchor="ctr"/>
          <a:lstStyle/>
          <a:p>
            <a:pPr algn="l"/>
            <a:endParaRPr kumimoji="0" lang="ja-JP" altLang="en-US" sz="1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D4FA9436-8AA1-8092-E198-5FE940CC9CCE}"/>
              </a:ext>
            </a:extLst>
          </p:cNvPr>
          <p:cNvSpPr txBox="1"/>
          <p:nvPr/>
        </p:nvSpPr>
        <p:spPr>
          <a:xfrm>
            <a:off x="118693" y="5555036"/>
            <a:ext cx="52074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※</a:t>
            </a:r>
            <a:r>
              <a:rPr lang="en-US" altLang="ja-JP" sz="12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TDM</a:t>
            </a:r>
            <a:r>
              <a:rPr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（</a:t>
            </a:r>
            <a:r>
              <a:rPr lang="ja-JP" altLang="en-US" sz="1200" b="1" kern="100" dirty="0">
                <a:effectLst/>
              </a:rPr>
              <a:t>交通需要マネジメント</a:t>
            </a:r>
            <a:r>
              <a:rPr lang="ja-JP" altLang="en-US" sz="1200" b="1" kern="100" dirty="0"/>
              <a:t>）</a:t>
            </a:r>
            <a:endParaRPr lang="en-US" altLang="ja-JP" sz="1200" b="1" kern="100" dirty="0">
              <a:effectLst/>
            </a:endParaRPr>
          </a:p>
          <a:p>
            <a:r>
              <a:rPr lang="ja-JP" altLang="en-US" sz="1200" kern="100" dirty="0"/>
              <a:t>　</a:t>
            </a:r>
            <a:r>
              <a:rPr lang="ja-JP" altLang="ja-JP" sz="1200" kern="100" dirty="0">
                <a:effectLst/>
              </a:rPr>
              <a:t>鉄道や道路利用者による交通発生源の調整や時間・経路の変更</a:t>
            </a:r>
            <a:endParaRPr lang="en-US" altLang="ja-JP" sz="1200" kern="100" dirty="0">
              <a:effectLst/>
            </a:endParaRPr>
          </a:p>
          <a:p>
            <a:r>
              <a:rPr lang="ja-JP" altLang="en-US" sz="1200" kern="100" dirty="0"/>
              <a:t>　</a:t>
            </a:r>
            <a:r>
              <a:rPr lang="ja-JP" altLang="ja-JP" sz="1200" kern="100" dirty="0">
                <a:effectLst/>
              </a:rPr>
              <a:t>等の交通行動の変更を促して</a:t>
            </a:r>
            <a:r>
              <a:rPr lang="ja-JP" altLang="en-US" sz="1200" kern="100" dirty="0">
                <a:effectLst/>
              </a:rPr>
              <a:t>、</a:t>
            </a:r>
            <a:r>
              <a:rPr lang="ja-JP" altLang="ja-JP" sz="1200" kern="100" dirty="0">
                <a:effectLst/>
              </a:rPr>
              <a:t>発生交通量の抑制や集中の平準化</a:t>
            </a:r>
            <a:endParaRPr lang="en-US" altLang="ja-JP" sz="1200" kern="100" dirty="0">
              <a:effectLst/>
            </a:endParaRPr>
          </a:p>
          <a:p>
            <a:r>
              <a:rPr lang="ja-JP" altLang="en-US" sz="1200" kern="100" dirty="0"/>
              <a:t>　</a:t>
            </a:r>
            <a:r>
              <a:rPr lang="ja-JP" altLang="ja-JP" sz="1200" kern="100" dirty="0">
                <a:effectLst/>
              </a:rPr>
              <a:t>など</a:t>
            </a:r>
            <a:r>
              <a:rPr lang="ja-JP" altLang="en-US" sz="1200" kern="100" dirty="0">
                <a:effectLst/>
              </a:rPr>
              <a:t>、</a:t>
            </a:r>
            <a:r>
              <a:rPr lang="ja-JP" altLang="ja-JP" sz="1200" kern="100" dirty="0">
                <a:effectLst/>
              </a:rPr>
              <a:t>交通需要の調整を行うことにより、交通混雑を緩和</a:t>
            </a:r>
            <a:r>
              <a:rPr lang="ja-JP" altLang="en-US" sz="1200" kern="100" dirty="0">
                <a:effectLst/>
              </a:rPr>
              <a:t>する</a:t>
            </a:r>
            <a:r>
              <a:rPr lang="ja-JP" altLang="ja-JP" sz="1200" kern="100" dirty="0">
                <a:effectLst/>
              </a:rPr>
              <a:t>取組</a:t>
            </a:r>
            <a:endParaRPr lang="ja-JP" altLang="ja-JP" sz="12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25" name="大かっこ 24">
            <a:extLst>
              <a:ext uri="{FF2B5EF4-FFF2-40B4-BE49-F238E27FC236}">
                <a16:creationId xmlns:a16="http://schemas.microsoft.com/office/drawing/2014/main" id="{D34135F7-6555-0F1B-0EEF-1D8CE288C019}"/>
              </a:ext>
            </a:extLst>
          </p:cNvPr>
          <p:cNvSpPr/>
          <p:nvPr/>
        </p:nvSpPr>
        <p:spPr>
          <a:xfrm>
            <a:off x="131753" y="5469991"/>
            <a:ext cx="4905760" cy="972574"/>
          </a:xfrm>
          <a:prstGeom prst="bracketPair">
            <a:avLst>
              <a:gd name="adj" fmla="val 14103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4CF49996-8B91-4591-9E9F-4B80167734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0573" y="2971670"/>
            <a:ext cx="4773549" cy="3646175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005B7E84-990B-BD48-C10D-5333671EBEBF}"/>
              </a:ext>
            </a:extLst>
          </p:cNvPr>
          <p:cNvSpPr txBox="1"/>
          <p:nvPr/>
        </p:nvSpPr>
        <p:spPr>
          <a:xfrm>
            <a:off x="6328903" y="6567483"/>
            <a:ext cx="2432092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300" dirty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≪</a:t>
            </a:r>
            <a:r>
              <a:rPr lang="ja-JP" altLang="ja-JP" sz="1300" dirty="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鉄道混雑予測区間</a:t>
            </a:r>
            <a:r>
              <a:rPr lang="ja-JP" altLang="en-US" sz="1300" dirty="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≫</a:t>
            </a:r>
            <a:endParaRPr lang="ja-JP" altLang="en-US" sz="13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5D7B6A6C-1E4E-A9E8-14EF-C0F567F82EDC}"/>
              </a:ext>
            </a:extLst>
          </p:cNvPr>
          <p:cNvSpPr txBox="1"/>
          <p:nvPr/>
        </p:nvSpPr>
        <p:spPr>
          <a:xfrm>
            <a:off x="5148199" y="2856884"/>
            <a:ext cx="3157104" cy="600164"/>
          </a:xfrm>
          <a:prstGeom prst="rect">
            <a:avLst/>
          </a:prstGeom>
          <a:solidFill>
            <a:schemeClr val="bg1"/>
          </a:solidFill>
          <a:ln w="22225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altLang="ja-JP" sz="1100" b="1" dirty="0">
                <a:uFill>
                  <a:solidFill>
                    <a:srgbClr val="FF0000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Osaka</a:t>
            </a:r>
            <a:r>
              <a:rPr lang="ja-JP" altLang="en-US" sz="1100" b="1" dirty="0">
                <a:uFill>
                  <a:solidFill>
                    <a:srgbClr val="FF0000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en-US" altLang="ja-JP" sz="1100" b="1" dirty="0">
                <a:uFill>
                  <a:solidFill>
                    <a:srgbClr val="FF0000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Metro</a:t>
            </a:r>
            <a:r>
              <a:rPr lang="ja-JP" altLang="en-US" sz="1100" b="1" dirty="0">
                <a:uFill>
                  <a:solidFill>
                    <a:srgbClr val="FF0000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中央線（弁天町～コスモスクエア）、</a:t>
            </a:r>
            <a:endParaRPr lang="en-US" altLang="ja-JP" sz="1100" b="1" dirty="0">
              <a:uFill>
                <a:solidFill>
                  <a:srgbClr val="FF0000"/>
                </a:solidFill>
              </a:u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en-US" altLang="ja-JP" sz="1100" b="1" dirty="0">
                <a:uFill>
                  <a:solidFill>
                    <a:srgbClr val="FF0000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Osaka</a:t>
            </a:r>
            <a:r>
              <a:rPr lang="ja-JP" altLang="en-US" sz="1100" b="1" dirty="0">
                <a:uFill>
                  <a:solidFill>
                    <a:srgbClr val="FF0000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en-US" altLang="ja-JP" sz="1100" b="1" dirty="0">
                <a:uFill>
                  <a:solidFill>
                    <a:srgbClr val="FF0000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Metro</a:t>
            </a:r>
            <a:r>
              <a:rPr lang="ja-JP" altLang="en-US" sz="1100" b="1" dirty="0">
                <a:uFill>
                  <a:solidFill>
                    <a:srgbClr val="FF0000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御堂筋線（本町～梅田）の</a:t>
            </a:r>
            <a:endParaRPr lang="en-US" altLang="ja-JP" sz="1100" b="1" dirty="0">
              <a:uFill>
                <a:solidFill>
                  <a:srgbClr val="FF0000"/>
                </a:solidFill>
              </a:u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1100" b="1" dirty="0">
                <a:uFill>
                  <a:solidFill>
                    <a:srgbClr val="FF0000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平日朝ピーク時（８時台～</a:t>
            </a:r>
            <a:r>
              <a:rPr lang="en-US" altLang="ja-JP" sz="1100" b="1" dirty="0">
                <a:uFill>
                  <a:solidFill>
                    <a:srgbClr val="FF0000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10</a:t>
            </a:r>
            <a:r>
              <a:rPr lang="ja-JP" altLang="en-US" sz="1100" b="1" dirty="0">
                <a:uFill>
                  <a:solidFill>
                    <a:srgbClr val="FF0000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時台）に混雑</a:t>
            </a:r>
            <a:endParaRPr lang="en-US" altLang="ja-JP" sz="11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485840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79064DC0-87FF-63CF-99D7-C79811F5530B}"/>
              </a:ext>
            </a:extLst>
          </p:cNvPr>
          <p:cNvSpPr txBox="1"/>
          <p:nvPr/>
        </p:nvSpPr>
        <p:spPr>
          <a:xfrm>
            <a:off x="142879" y="602466"/>
            <a:ext cx="425455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kumimoji="1"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➤万博</a:t>
            </a:r>
            <a:r>
              <a:rPr kumimoji="1"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TDM</a:t>
            </a:r>
            <a:r>
              <a:rPr kumimoji="1"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パートナー登録について</a:t>
            </a:r>
            <a:endParaRPr kumimoji="1" lang="ja-JP" altLang="en-US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50697" y="2069708"/>
            <a:ext cx="3838918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登録件数　：</a:t>
            </a:r>
            <a:r>
              <a:rPr kumimoji="1"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３８７</a:t>
            </a:r>
            <a:r>
              <a:rPr kumimoji="1"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件　</a:t>
            </a:r>
            <a:endParaRPr kumimoji="1" lang="en-US" altLang="ja-JP" sz="1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事業所数　：</a:t>
            </a:r>
            <a:r>
              <a:rPr kumimoji="1"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１</a:t>
            </a:r>
            <a:r>
              <a:rPr kumimoji="1"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,</a:t>
            </a:r>
            <a:r>
              <a:rPr kumimoji="1"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３４２</a:t>
            </a:r>
            <a:r>
              <a:rPr kumimoji="1"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事業所</a:t>
            </a:r>
            <a:endParaRPr kumimoji="1"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aphicFrame>
        <p:nvGraphicFramePr>
          <p:cNvPr id="20" name="表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8812320"/>
              </p:ext>
            </p:extLst>
          </p:nvPr>
        </p:nvGraphicFramePr>
        <p:xfrm>
          <a:off x="282949" y="2780350"/>
          <a:ext cx="4536000" cy="4002372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2736000">
                  <a:extLst>
                    <a:ext uri="{9D8B030D-6E8A-4147-A177-3AD203B41FA5}">
                      <a16:colId xmlns:a16="http://schemas.microsoft.com/office/drawing/2014/main" val="504390732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2660899798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3133589021"/>
                    </a:ext>
                  </a:extLst>
                </a:gridCol>
              </a:tblGrid>
              <a:tr h="222354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業種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200" b="1" u="none" strike="noStrike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件数</a:t>
                      </a:r>
                      <a:endParaRPr lang="ja-JP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200" b="1" u="none" strike="noStrike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事業所数</a:t>
                      </a:r>
                      <a:endParaRPr lang="ja-JP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169596330"/>
                  </a:ext>
                </a:extLst>
              </a:tr>
              <a:tr h="222354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 建設業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５０</a:t>
                      </a:r>
                      <a:endParaRPr lang="en-US" altLang="ja-JP" sz="1200" b="0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525" marR="216000" marT="9525" marB="0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200" b="0" i="0" u="none" strike="noStrike" dirty="0">
                          <a:solidFill>
                            <a:schemeClr val="dk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８４</a:t>
                      </a:r>
                      <a:endParaRPr lang="en-US" altLang="ja-JP" sz="1200" b="0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525" marR="216000" marT="9525" marB="0"/>
                </a:tc>
                <a:extLst>
                  <a:ext uri="{0D108BD9-81ED-4DB2-BD59-A6C34878D82A}">
                    <a16:rowId xmlns:a16="http://schemas.microsoft.com/office/drawing/2014/main" val="2293727892"/>
                  </a:ext>
                </a:extLst>
              </a:tr>
              <a:tr h="222354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 製造業</a:t>
                      </a:r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７７</a:t>
                      </a:r>
                      <a:endParaRPr lang="en-US" altLang="ja-JP" sz="1200" b="0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525" marR="216000" marT="9525" marB="0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２１９</a:t>
                      </a:r>
                      <a:endParaRPr lang="en-US" altLang="ja-JP" sz="1200" b="0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525" marR="216000" marT="9525" marB="0"/>
                </a:tc>
                <a:extLst>
                  <a:ext uri="{0D108BD9-81ED-4DB2-BD59-A6C34878D82A}">
                    <a16:rowId xmlns:a16="http://schemas.microsoft.com/office/drawing/2014/main" val="3684917767"/>
                  </a:ext>
                </a:extLst>
              </a:tr>
              <a:tr h="22235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200" b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 電気・ガス・熱供給・水道業 </a:t>
                      </a:r>
                      <a:endParaRPr kumimoji="1" lang="ja-JP" altLang="en-US" sz="1200" b="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６</a:t>
                      </a:r>
                      <a:endParaRPr lang="en-US" altLang="ja-JP" sz="1200" b="0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525" marR="216000" marT="9525" marB="0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200" b="0" i="0" u="none" strike="noStrike" dirty="0">
                          <a:solidFill>
                            <a:schemeClr val="dk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５５</a:t>
                      </a:r>
                      <a:endParaRPr lang="en-US" altLang="ja-JP" sz="1200" b="0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525" marR="216000" marT="9525" marB="0"/>
                </a:tc>
                <a:extLst>
                  <a:ext uri="{0D108BD9-81ED-4DB2-BD59-A6C34878D82A}">
                    <a16:rowId xmlns:a16="http://schemas.microsoft.com/office/drawing/2014/main" val="2670596999"/>
                  </a:ext>
                </a:extLst>
              </a:tr>
              <a:tr h="22235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200" b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 情報通信業</a:t>
                      </a:r>
                      <a:endParaRPr lang="en-US" altLang="ja-JP" sz="1200" b="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１８</a:t>
                      </a:r>
                      <a:endParaRPr lang="en-US" altLang="ja-JP" sz="1200" b="0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525" marR="216000" marT="9525" marB="0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１８</a:t>
                      </a:r>
                      <a:endParaRPr lang="en-US" altLang="ja-JP" sz="1200" b="0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525" marR="216000" marT="9525" marB="0"/>
                </a:tc>
                <a:extLst>
                  <a:ext uri="{0D108BD9-81ED-4DB2-BD59-A6C34878D82A}">
                    <a16:rowId xmlns:a16="http://schemas.microsoft.com/office/drawing/2014/main" val="1381126099"/>
                  </a:ext>
                </a:extLst>
              </a:tr>
              <a:tr h="22235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200" b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 運輸業，郵便業</a:t>
                      </a:r>
                      <a:endParaRPr lang="en-US" altLang="ja-JP" sz="1200" b="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200" b="0" i="0" u="none" strike="noStrike" dirty="0">
                          <a:solidFill>
                            <a:schemeClr val="dk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５４</a:t>
                      </a:r>
                      <a:endParaRPr lang="en-US" altLang="ja-JP" sz="1200" b="0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525" marR="216000" marT="9525" marB="0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200" b="0" i="0" u="none" strike="noStrike" dirty="0">
                          <a:solidFill>
                            <a:schemeClr val="dk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１４３</a:t>
                      </a:r>
                      <a:endParaRPr lang="en-US" altLang="ja-JP" sz="1200" b="0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525" marR="216000" marT="9525" marB="0"/>
                </a:tc>
                <a:extLst>
                  <a:ext uri="{0D108BD9-81ED-4DB2-BD59-A6C34878D82A}">
                    <a16:rowId xmlns:a16="http://schemas.microsoft.com/office/drawing/2014/main" val="2860515327"/>
                  </a:ext>
                </a:extLst>
              </a:tr>
              <a:tr h="22235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200" b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 卸売業，小売業</a:t>
                      </a:r>
                      <a:endParaRPr lang="en-US" altLang="ja-JP" sz="1200" b="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４３</a:t>
                      </a:r>
                      <a:endParaRPr lang="en-US" altLang="ja-JP" sz="1200" b="0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525" marR="216000" marT="9525" marB="0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200" b="0" i="0" u="none" strike="noStrike" dirty="0">
                          <a:solidFill>
                            <a:schemeClr val="dk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１０３</a:t>
                      </a:r>
                      <a:endParaRPr lang="en-US" altLang="ja-JP" sz="1200" b="0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525" marR="216000" marT="9525" marB="0"/>
                </a:tc>
                <a:extLst>
                  <a:ext uri="{0D108BD9-81ED-4DB2-BD59-A6C34878D82A}">
                    <a16:rowId xmlns:a16="http://schemas.microsoft.com/office/drawing/2014/main" val="886902699"/>
                  </a:ext>
                </a:extLst>
              </a:tr>
              <a:tr h="22235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200" b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 金融業，保険業</a:t>
                      </a:r>
                      <a:endParaRPr lang="en-US" altLang="ja-JP" sz="1200" b="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200" b="0" i="0" u="none" strike="noStrike" dirty="0">
                          <a:solidFill>
                            <a:schemeClr val="dk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９</a:t>
                      </a:r>
                      <a:endParaRPr lang="en-US" altLang="ja-JP" sz="1200" b="0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525" marR="216000" marT="9525" marB="0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200" b="0" i="0" u="none" strike="noStrike" dirty="0">
                          <a:solidFill>
                            <a:schemeClr val="dk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４４９</a:t>
                      </a:r>
                      <a:endParaRPr lang="en-US" altLang="ja-JP" sz="1200" b="0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525" marR="216000" marT="9525" marB="0"/>
                </a:tc>
                <a:extLst>
                  <a:ext uri="{0D108BD9-81ED-4DB2-BD59-A6C34878D82A}">
                    <a16:rowId xmlns:a16="http://schemas.microsoft.com/office/drawing/2014/main" val="1237456089"/>
                  </a:ext>
                </a:extLst>
              </a:tr>
              <a:tr h="22235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200" b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 不動産業，物品賃貸業</a:t>
                      </a:r>
                      <a:endParaRPr lang="en-US" altLang="ja-JP" sz="1200" b="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２３</a:t>
                      </a:r>
                      <a:endParaRPr lang="en-US" altLang="ja-JP" sz="1200" b="0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525" marR="216000" marT="9525" marB="0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７６</a:t>
                      </a:r>
                    </a:p>
                  </a:txBody>
                  <a:tcPr marL="9525" marR="216000" marT="9525" marB="0"/>
                </a:tc>
                <a:extLst>
                  <a:ext uri="{0D108BD9-81ED-4DB2-BD59-A6C34878D82A}">
                    <a16:rowId xmlns:a16="http://schemas.microsoft.com/office/drawing/2014/main" val="3722148017"/>
                  </a:ext>
                </a:extLst>
              </a:tr>
              <a:tr h="22235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200" b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 学術研究，専門・技術サービス業</a:t>
                      </a:r>
                      <a:endParaRPr lang="en-US" altLang="ja-JP" sz="1200" b="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200" b="0" i="0" u="none" strike="noStrike" dirty="0">
                          <a:solidFill>
                            <a:schemeClr val="dk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１８</a:t>
                      </a:r>
                      <a:endParaRPr lang="en-US" altLang="ja-JP" sz="1200" b="0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525" marR="216000" marT="9525" marB="0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４１</a:t>
                      </a:r>
                      <a:endParaRPr lang="en-US" altLang="ja-JP" sz="1200" b="0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525" marR="216000" marT="9525" marB="0"/>
                </a:tc>
                <a:extLst>
                  <a:ext uri="{0D108BD9-81ED-4DB2-BD59-A6C34878D82A}">
                    <a16:rowId xmlns:a16="http://schemas.microsoft.com/office/drawing/2014/main" val="2071114174"/>
                  </a:ext>
                </a:extLst>
              </a:tr>
              <a:tr h="22235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200" b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 宿泊業，飲食サービス業</a:t>
                      </a:r>
                      <a:endParaRPr lang="en-US" altLang="ja-JP" sz="1200" b="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１０</a:t>
                      </a:r>
                      <a:endParaRPr lang="en-US" altLang="ja-JP" sz="1200" b="0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525" marR="216000" marT="9525" marB="0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１１</a:t>
                      </a:r>
                      <a:endParaRPr lang="en-US" altLang="ja-JP" sz="1200" b="0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525" marR="216000" marT="9525" marB="0"/>
                </a:tc>
                <a:extLst>
                  <a:ext uri="{0D108BD9-81ED-4DB2-BD59-A6C34878D82A}">
                    <a16:rowId xmlns:a16="http://schemas.microsoft.com/office/drawing/2014/main" val="2720257377"/>
                  </a:ext>
                </a:extLst>
              </a:tr>
              <a:tr h="22235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200" b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 生活関連サービス業，娯楽業</a:t>
                      </a:r>
                      <a:endParaRPr lang="en-US" altLang="ja-JP" sz="1200" b="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３</a:t>
                      </a:r>
                      <a:endParaRPr lang="en-US" altLang="ja-JP" sz="1200" b="0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525" marR="216000" marT="9525" marB="0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４</a:t>
                      </a:r>
                      <a:endParaRPr lang="en-US" altLang="ja-JP" sz="1200" b="0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525" marR="216000" marT="9525" marB="0"/>
                </a:tc>
                <a:extLst>
                  <a:ext uri="{0D108BD9-81ED-4DB2-BD59-A6C34878D82A}">
                    <a16:rowId xmlns:a16="http://schemas.microsoft.com/office/drawing/2014/main" val="2391307167"/>
                  </a:ext>
                </a:extLst>
              </a:tr>
              <a:tr h="22235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200" b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 医療，福祉</a:t>
                      </a:r>
                      <a:endParaRPr lang="en-US" altLang="ja-JP" sz="1200" b="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８</a:t>
                      </a:r>
                      <a:endParaRPr lang="en-US" altLang="ja-JP" sz="1200" b="0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525" marR="216000" marT="9525" marB="0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８</a:t>
                      </a:r>
                      <a:endParaRPr lang="en-US" altLang="ja-JP" sz="1200" b="0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525" marR="216000" marT="9525" marB="0"/>
                </a:tc>
                <a:extLst>
                  <a:ext uri="{0D108BD9-81ED-4DB2-BD59-A6C34878D82A}">
                    <a16:rowId xmlns:a16="http://schemas.microsoft.com/office/drawing/2014/main" val="614642300"/>
                  </a:ext>
                </a:extLst>
              </a:tr>
              <a:tr h="22235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200" b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 複合サービス事業</a:t>
                      </a:r>
                      <a:endParaRPr lang="en-US" altLang="ja-JP" sz="1200" b="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６</a:t>
                      </a:r>
                      <a:endParaRPr lang="en-US" altLang="ja-JP" sz="1200" b="0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525" marR="216000" marT="9525" marB="0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６</a:t>
                      </a:r>
                      <a:endParaRPr lang="en-US" altLang="ja-JP" sz="1200" b="0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525" marR="216000" marT="9525" marB="0"/>
                </a:tc>
                <a:extLst>
                  <a:ext uri="{0D108BD9-81ED-4DB2-BD59-A6C34878D82A}">
                    <a16:rowId xmlns:a16="http://schemas.microsoft.com/office/drawing/2014/main" val="3385261630"/>
                  </a:ext>
                </a:extLst>
              </a:tr>
              <a:tr h="22235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200" b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 サービス業（他に分類されないもの） </a:t>
                      </a:r>
                      <a:endParaRPr lang="en-US" altLang="ja-JP" sz="1200" b="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５４</a:t>
                      </a:r>
                      <a:endParaRPr lang="en-US" altLang="ja-JP" sz="1200" b="0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525" marR="216000" marT="9525" marB="0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１０８</a:t>
                      </a:r>
                      <a:endParaRPr lang="en-US" altLang="ja-JP" sz="1200" b="0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525" marR="216000" marT="9525" marB="0"/>
                </a:tc>
                <a:extLst>
                  <a:ext uri="{0D108BD9-81ED-4DB2-BD59-A6C34878D82A}">
                    <a16:rowId xmlns:a16="http://schemas.microsoft.com/office/drawing/2014/main" val="1587212516"/>
                  </a:ext>
                </a:extLst>
              </a:tr>
              <a:tr h="22235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200" b="0" baseline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 </a:t>
                      </a:r>
                      <a:r>
                        <a:rPr lang="ja-JP" altLang="en-US" sz="1200" b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公務（他に分類されるものを除く）</a:t>
                      </a:r>
                      <a:endParaRPr lang="en-US" altLang="ja-JP" sz="1200" b="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４</a:t>
                      </a:r>
                      <a:endParaRPr lang="en-US" altLang="ja-JP" sz="1200" b="0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525" marR="216000" marT="9525" marB="0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１３</a:t>
                      </a:r>
                      <a:endParaRPr lang="en-US" altLang="ja-JP" sz="1200" b="0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525" marR="216000" marT="9525" marB="0"/>
                </a:tc>
                <a:extLst>
                  <a:ext uri="{0D108BD9-81ED-4DB2-BD59-A6C34878D82A}">
                    <a16:rowId xmlns:a16="http://schemas.microsoft.com/office/drawing/2014/main" val="3054852391"/>
                  </a:ext>
                </a:extLst>
              </a:tr>
              <a:tr h="22235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200" b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 わからない</a:t>
                      </a:r>
                      <a:endParaRPr lang="en-US" altLang="ja-JP" sz="1200" b="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４</a:t>
                      </a:r>
                      <a:endParaRPr lang="en-US" altLang="ja-JP" sz="1200" b="0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525" marR="216000" marT="9525" marB="0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４</a:t>
                      </a:r>
                      <a:endParaRPr lang="en-US" altLang="ja-JP" sz="1200" b="0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525" marR="216000" marT="9525" marB="0"/>
                </a:tc>
                <a:extLst>
                  <a:ext uri="{0D108BD9-81ED-4DB2-BD59-A6C34878D82A}">
                    <a16:rowId xmlns:a16="http://schemas.microsoft.com/office/drawing/2014/main" val="566887559"/>
                  </a:ext>
                </a:extLst>
              </a:tr>
              <a:tr h="222354"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200" b="1" u="none" strike="noStrike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総計</a:t>
                      </a:r>
                      <a:endParaRPr lang="ja-JP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2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 </a:t>
                      </a:r>
                      <a:r>
                        <a:rPr lang="ja-JP" altLang="en-US" sz="12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３８７</a:t>
                      </a:r>
                      <a:endParaRPr lang="en-US" altLang="ja-JP" sz="1200" b="1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525" marR="216000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200" b="1" i="0" u="none" strike="noStrike" dirty="0">
                          <a:solidFill>
                            <a:schemeClr val="dk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 1,342</a:t>
                      </a:r>
                    </a:p>
                  </a:txBody>
                  <a:tcPr marL="9525" marR="216000" marT="9525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9771497"/>
                  </a:ext>
                </a:extLst>
              </a:tr>
            </a:tbl>
          </a:graphicData>
        </a:graphic>
      </p:graphicFrame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18A4D09-DEAA-CCFA-7FA1-635571EC8043}"/>
              </a:ext>
            </a:extLst>
          </p:cNvPr>
          <p:cNvSpPr txBox="1"/>
          <p:nvPr/>
        </p:nvSpPr>
        <p:spPr>
          <a:xfrm>
            <a:off x="142879" y="1764134"/>
            <a:ext cx="468992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➤</a:t>
            </a:r>
            <a:r>
              <a:rPr kumimoji="1"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登録状況</a:t>
            </a:r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（９月６日 時点）</a:t>
            </a:r>
            <a:endParaRPr kumimoji="1" lang="ja-JP" altLang="en-US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5F6BA78-A8CE-800D-7847-608929C5DF36}"/>
              </a:ext>
            </a:extLst>
          </p:cNvPr>
          <p:cNvSpPr txBox="1"/>
          <p:nvPr/>
        </p:nvSpPr>
        <p:spPr>
          <a:xfrm>
            <a:off x="240271" y="899054"/>
            <a:ext cx="539808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kumimoji="1" lang="ja-JP" altLang="en-US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　・万博期間中の円滑な万博来場者輸送と都市活動の</a:t>
            </a:r>
            <a:endParaRPr kumimoji="1" lang="en-US" altLang="ja-JP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lvl="0">
              <a:defRPr/>
            </a:pPr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　　</a:t>
            </a:r>
            <a:r>
              <a:rPr kumimoji="1" lang="ja-JP" altLang="en-US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両立を目指すため、</a:t>
            </a:r>
            <a:r>
              <a:rPr kumimoji="1" lang="ja-JP" altLang="en-US" b="1" u="heavy" dirty="0">
                <a:uFill>
                  <a:solidFill>
                    <a:srgbClr val="FF0000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</a:rPr>
              <a:t>令和６年２月</a:t>
            </a:r>
            <a:r>
              <a:rPr kumimoji="1" lang="en-US" altLang="ja-JP" b="1" u="heavy" dirty="0">
                <a:uFill>
                  <a:solidFill>
                    <a:srgbClr val="FF0000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</a:rPr>
              <a:t>20</a:t>
            </a:r>
            <a:r>
              <a:rPr kumimoji="1" lang="ja-JP" altLang="en-US" b="1" u="heavy" dirty="0">
                <a:uFill>
                  <a:solidFill>
                    <a:srgbClr val="FF0000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</a:rPr>
              <a:t>日より</a:t>
            </a:r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、</a:t>
            </a:r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lvl="0">
              <a:defRPr/>
            </a:pPr>
            <a:r>
              <a:rPr kumimoji="1" lang="ja-JP" altLang="en-US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　　</a:t>
            </a:r>
            <a:r>
              <a:rPr kumimoji="1" lang="ja-JP" altLang="en-US" b="1" i="0" u="heavy" strike="noStrike" kern="1200" cap="none" spc="0" normalizeH="0" noProof="0" dirty="0">
                <a:ln>
                  <a:noFill/>
                </a:ln>
                <a:effectLst/>
                <a:uLnTx/>
                <a:uFill>
                  <a:solidFill>
                    <a:srgbClr val="FF0000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</a:rPr>
              <a:t>万博</a:t>
            </a:r>
            <a:r>
              <a:rPr kumimoji="1" lang="en-US" altLang="ja-JP" b="1" i="0" u="heavy" strike="noStrike" kern="1200" cap="none" spc="0" normalizeH="0" noProof="0" dirty="0">
                <a:ln>
                  <a:noFill/>
                </a:ln>
                <a:effectLst/>
                <a:uLnTx/>
                <a:uFill>
                  <a:solidFill>
                    <a:srgbClr val="FF0000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</a:rPr>
              <a:t>TDM</a:t>
            </a:r>
            <a:r>
              <a:rPr kumimoji="1" lang="ja-JP" altLang="en-US" b="1" i="0" u="heavy" strike="noStrike" kern="1200" cap="none" spc="0" normalizeH="0" noProof="0" dirty="0">
                <a:ln>
                  <a:noFill/>
                </a:ln>
                <a:effectLst/>
                <a:uLnTx/>
                <a:uFill>
                  <a:solidFill>
                    <a:srgbClr val="FF0000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</a:rPr>
              <a:t>パートナーの登録企業募集を実施</a:t>
            </a: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CB5798E3-6F7C-CC63-B4F8-BBAB9C5437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0422" y="689116"/>
            <a:ext cx="1892902" cy="267405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CEDCA033-B76F-E94A-67CD-FC8A5C7BBB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8051" y="675530"/>
            <a:ext cx="1892901" cy="268205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AC06D674-7AE6-4F27-C699-D395B2A7754B}"/>
              </a:ext>
            </a:extLst>
          </p:cNvPr>
          <p:cNvSpPr txBox="1"/>
          <p:nvPr/>
        </p:nvSpPr>
        <p:spPr>
          <a:xfrm>
            <a:off x="4950434" y="3760431"/>
            <a:ext cx="383891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kumimoji="1"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■主な取組状況</a:t>
            </a:r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（</a:t>
            </a:r>
            <a:r>
              <a:rPr kumimoji="1"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R6.2</a:t>
            </a:r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以降）</a:t>
            </a:r>
            <a:endParaRPr kumimoji="1" lang="ja-JP" altLang="en-US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79C466AB-7EE4-B31A-8D80-63603959B01F}"/>
              </a:ext>
            </a:extLst>
          </p:cNvPr>
          <p:cNvSpPr txBox="1"/>
          <p:nvPr/>
        </p:nvSpPr>
        <p:spPr>
          <a:xfrm>
            <a:off x="5580983" y="3415460"/>
            <a:ext cx="4104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kumimoji="1"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＜万博</a:t>
            </a:r>
            <a:r>
              <a:rPr kumimoji="1"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TDM</a:t>
            </a:r>
            <a:r>
              <a:rPr kumimoji="1"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パートナー登録企業募集のチラシ＞</a:t>
            </a:r>
            <a:endParaRPr kumimoji="1" lang="en-US" altLang="ja-JP" sz="1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aphicFrame>
        <p:nvGraphicFramePr>
          <p:cNvPr id="34" name="表 34">
            <a:extLst>
              <a:ext uri="{FF2B5EF4-FFF2-40B4-BE49-F238E27FC236}">
                <a16:creationId xmlns:a16="http://schemas.microsoft.com/office/drawing/2014/main" id="{0D279B21-332E-D6BF-187A-D179ADAC93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2532039"/>
              </p:ext>
            </p:extLst>
          </p:nvPr>
        </p:nvGraphicFramePr>
        <p:xfrm>
          <a:off x="4997866" y="4119767"/>
          <a:ext cx="4849432" cy="2590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725432">
                  <a:extLst>
                    <a:ext uri="{9D8B030D-6E8A-4147-A177-3AD203B41FA5}">
                      <a16:colId xmlns:a16="http://schemas.microsoft.com/office/drawing/2014/main" val="2114090129"/>
                    </a:ext>
                  </a:extLst>
                </a:gridCol>
                <a:gridCol w="2124000">
                  <a:extLst>
                    <a:ext uri="{9D8B030D-6E8A-4147-A177-3AD203B41FA5}">
                      <a16:colId xmlns:a16="http://schemas.microsoft.com/office/drawing/2014/main" val="153551559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発信ツール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対象数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36672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メールマガジン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約</a:t>
                      </a:r>
                      <a:r>
                        <a:rPr kumimoji="1" lang="en-US" altLang="ja-JP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18,800</a:t>
                      </a:r>
                      <a:r>
                        <a:rPr kumimoji="1" lang="ja-JP" altLang="en-US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社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502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個別依頼・訪問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約</a:t>
                      </a:r>
                      <a:r>
                        <a:rPr kumimoji="1" lang="en-US" altLang="ja-JP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4,350</a:t>
                      </a:r>
                      <a:r>
                        <a:rPr kumimoji="1" lang="ja-JP" altLang="en-US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社・団体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6683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説明会</a:t>
                      </a:r>
                      <a:endParaRPr kumimoji="1" lang="en-US" altLang="ja-JP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28</a:t>
                      </a:r>
                      <a:r>
                        <a:rPr kumimoji="1" lang="ja-JP" altLang="en-US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回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14247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広報誌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8</a:t>
                      </a:r>
                      <a:r>
                        <a:rPr kumimoji="1" lang="ja-JP" altLang="en-US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56192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チラシ配架（駅・区役所）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1,840</a:t>
                      </a:r>
                      <a:r>
                        <a:rPr kumimoji="1" lang="ja-JP" altLang="en-US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部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647339"/>
                  </a:ext>
                </a:extLst>
              </a:tr>
              <a:tr h="357834">
                <a:tc gridSpan="2">
                  <a:txBody>
                    <a:bodyPr/>
                    <a:lstStyle/>
                    <a:p>
                      <a:r>
                        <a:rPr kumimoji="1" lang="ja-JP" altLang="en-US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その他（会議等でのチラシ配布、</a:t>
                      </a:r>
                      <a:r>
                        <a:rPr kumimoji="1" lang="en-US" altLang="ja-JP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SNS</a:t>
                      </a:r>
                      <a:r>
                        <a:rPr kumimoji="1" lang="ja-JP" altLang="en-US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、</a:t>
                      </a:r>
                      <a:r>
                        <a:rPr kumimoji="1" lang="en-US" altLang="ja-JP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HP</a:t>
                      </a:r>
                      <a:r>
                        <a:rPr kumimoji="1" lang="ja-JP" altLang="en-US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掲載）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5020941"/>
                  </a:ext>
                </a:extLst>
              </a:tr>
            </a:tbl>
          </a:graphicData>
        </a:graphic>
      </p:graphicFrame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1BDF78F-8B2D-A49A-DFA4-94E47885A735}"/>
              </a:ext>
            </a:extLst>
          </p:cNvPr>
          <p:cNvSpPr txBox="1"/>
          <p:nvPr/>
        </p:nvSpPr>
        <p:spPr>
          <a:xfrm>
            <a:off x="5791130" y="5319615"/>
            <a:ext cx="172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kumimoji="1" lang="ja-JP" altLang="en-US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（現地・オンライン・個別）</a:t>
            </a:r>
            <a:endParaRPr kumimoji="1" lang="en-US" altLang="ja-JP" sz="1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フリーフォーム: 図形 5">
            <a:extLst>
              <a:ext uri="{FF2B5EF4-FFF2-40B4-BE49-F238E27FC236}">
                <a16:creationId xmlns:a16="http://schemas.microsoft.com/office/drawing/2014/main" id="{B3A3B8CF-AA5D-A400-C01A-2438E81F65FF}"/>
              </a:ext>
            </a:extLst>
          </p:cNvPr>
          <p:cNvSpPr/>
          <p:nvPr/>
        </p:nvSpPr>
        <p:spPr bwMode="auto">
          <a:xfrm>
            <a:off x="-232229" y="480526"/>
            <a:ext cx="10440000" cy="0"/>
          </a:xfrm>
          <a:custGeom>
            <a:avLst/>
            <a:gdLst>
              <a:gd name="connsiteX0" fmla="*/ 0 w 2922814"/>
              <a:gd name="connsiteY0" fmla="*/ 0 h 0"/>
              <a:gd name="connsiteX1" fmla="*/ 2922814 w 2922814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22814">
                <a:moveTo>
                  <a:pt x="0" y="0"/>
                </a:moveTo>
                <a:lnTo>
                  <a:pt x="2922814" y="0"/>
                </a:lnTo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8477C9E-81D4-74CB-3573-C98F58AE5342}"/>
              </a:ext>
            </a:extLst>
          </p:cNvPr>
          <p:cNvSpPr txBox="1"/>
          <p:nvPr/>
        </p:nvSpPr>
        <p:spPr>
          <a:xfrm>
            <a:off x="0" y="-151983"/>
            <a:ext cx="10499271" cy="6880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30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■企業への働きかけについて</a:t>
            </a:r>
            <a:endParaRPr kumimoji="1" lang="en-US" altLang="ja-JP" sz="3000" b="1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2" name="スライド番号プレースホルダー 1">
            <a:extLst>
              <a:ext uri="{FF2B5EF4-FFF2-40B4-BE49-F238E27FC236}">
                <a16:creationId xmlns:a16="http://schemas.microsoft.com/office/drawing/2014/main" id="{43B037EA-0C21-C2D2-358B-31FFBDDDE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05295" y="6525345"/>
            <a:ext cx="2311400" cy="365125"/>
          </a:xfrm>
        </p:spPr>
        <p:txBody>
          <a:bodyPr/>
          <a:lstStyle/>
          <a:p>
            <a:r>
              <a:rPr lang="en-US" altLang="ja-JP" dirty="0"/>
              <a:t>2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611590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4848911C-151E-07CB-358A-BA5BF6745312}"/>
              </a:ext>
            </a:extLst>
          </p:cNvPr>
          <p:cNvSpPr/>
          <p:nvPr/>
        </p:nvSpPr>
        <p:spPr bwMode="auto">
          <a:xfrm>
            <a:off x="68342" y="2239954"/>
            <a:ext cx="9837658" cy="1050811"/>
          </a:xfrm>
          <a:prstGeom prst="rect">
            <a:avLst/>
          </a:prstGeom>
          <a:solidFill>
            <a:srgbClr val="99D6EC"/>
          </a:solidFill>
          <a:ln w="9525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l"/>
            <a:endParaRPr kumimoji="0"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6880435C-FA59-5A59-AB34-0900EA83B297}"/>
              </a:ext>
            </a:extLst>
          </p:cNvPr>
          <p:cNvSpPr/>
          <p:nvPr/>
        </p:nvSpPr>
        <p:spPr bwMode="auto">
          <a:xfrm>
            <a:off x="68342" y="773957"/>
            <a:ext cx="9837658" cy="1116000"/>
          </a:xfrm>
          <a:prstGeom prst="rect">
            <a:avLst/>
          </a:prstGeom>
          <a:solidFill>
            <a:srgbClr val="99D6EC"/>
          </a:solidFill>
          <a:ln w="9525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l"/>
            <a:endParaRPr kumimoji="0"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" name="フリーフォーム: 図形 8">
            <a:extLst>
              <a:ext uri="{FF2B5EF4-FFF2-40B4-BE49-F238E27FC236}">
                <a16:creationId xmlns:a16="http://schemas.microsoft.com/office/drawing/2014/main" id="{CDF03F76-5FDC-3EE2-462A-B13DAAEDDABE}"/>
              </a:ext>
            </a:extLst>
          </p:cNvPr>
          <p:cNvSpPr/>
          <p:nvPr/>
        </p:nvSpPr>
        <p:spPr bwMode="auto">
          <a:xfrm>
            <a:off x="-232229" y="480526"/>
            <a:ext cx="10440000" cy="0"/>
          </a:xfrm>
          <a:custGeom>
            <a:avLst/>
            <a:gdLst>
              <a:gd name="connsiteX0" fmla="*/ 0 w 2922814"/>
              <a:gd name="connsiteY0" fmla="*/ 0 h 0"/>
              <a:gd name="connsiteX1" fmla="*/ 2922814 w 2922814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22814">
                <a:moveTo>
                  <a:pt x="0" y="0"/>
                </a:moveTo>
                <a:lnTo>
                  <a:pt x="2922814" y="0"/>
                </a:lnTo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FB093E6-BC98-7C00-8E35-AAC9516F9A0F}"/>
              </a:ext>
            </a:extLst>
          </p:cNvPr>
          <p:cNvSpPr txBox="1"/>
          <p:nvPr/>
        </p:nvSpPr>
        <p:spPr>
          <a:xfrm>
            <a:off x="-41301" y="-176909"/>
            <a:ext cx="10499271" cy="6880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30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■</a:t>
            </a:r>
            <a:r>
              <a:rPr lang="en-US" altLang="ja-JP" sz="30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TDM</a:t>
            </a:r>
            <a:r>
              <a:rPr lang="ja-JP" altLang="en-US" sz="30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トライアルの目的と実施期間</a:t>
            </a:r>
            <a:endParaRPr kumimoji="1" lang="en-US" altLang="ja-JP" sz="3000" b="1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E81EFBA-616D-838E-DCA8-E52EF6475651}"/>
              </a:ext>
            </a:extLst>
          </p:cNvPr>
          <p:cNvSpPr txBox="1"/>
          <p:nvPr/>
        </p:nvSpPr>
        <p:spPr>
          <a:xfrm>
            <a:off x="434049" y="895678"/>
            <a:ext cx="10289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➣万博会期中の</a:t>
            </a:r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来場者の安全・円滑な輸送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に</a:t>
            </a:r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万全を期すため、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トライアル</a:t>
            </a:r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期間を設定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B1AA1728-92AF-940F-DBA5-C35B5824D1F0}"/>
              </a:ext>
            </a:extLst>
          </p:cNvPr>
          <p:cNvSpPr txBox="1"/>
          <p:nvPr/>
        </p:nvSpPr>
        <p:spPr>
          <a:xfrm>
            <a:off x="427579" y="1166223"/>
            <a:ext cx="9730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➣大阪・関西万博会期中において、</a:t>
            </a:r>
            <a:r>
              <a:rPr lang="ja-JP" altLang="en-US" b="1" u="heavy" dirty="0">
                <a:uFill>
                  <a:solidFill>
                    <a:srgbClr val="FF0000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最も来場者が集中すると予測される会期末に</a:t>
            </a:r>
            <a:r>
              <a:rPr kumimoji="1" lang="ja-JP" altLang="en-US" b="1" u="heavy" dirty="0">
                <a:uFill>
                  <a:solidFill>
                    <a:srgbClr val="FF0000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相当する</a:t>
            </a:r>
            <a:endParaRPr kumimoji="1" lang="en-US" altLang="ja-JP" b="1" u="heavy" dirty="0">
              <a:uFill>
                <a:solidFill>
                  <a:srgbClr val="FF0000"/>
                </a:solidFill>
              </a:u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b="1" dirty="0">
                <a:uFill>
                  <a:solidFill>
                    <a:srgbClr val="FF0000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 </a:t>
            </a:r>
            <a:r>
              <a:rPr kumimoji="1" lang="ja-JP" altLang="en-US" b="1" u="heavy" dirty="0">
                <a:uFill>
                  <a:solidFill>
                    <a:srgbClr val="FF0000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期間の</a:t>
            </a:r>
            <a:r>
              <a:rPr kumimoji="1" lang="en-US" altLang="ja-JP" b="1" u="heavy" dirty="0">
                <a:uFill>
                  <a:solidFill>
                    <a:srgbClr val="FF0000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</a:t>
            </a:r>
            <a:r>
              <a:rPr kumimoji="1" lang="ja-JP" altLang="en-US" b="1" u="heavy" dirty="0">
                <a:uFill>
                  <a:solidFill>
                    <a:srgbClr val="FF0000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年前をトライアル期間</a:t>
            </a:r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と設定。</a:t>
            </a:r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9FEAAC3C-0377-644D-952A-6BD579BAB797}"/>
              </a:ext>
            </a:extLst>
          </p:cNvPr>
          <p:cNvSpPr txBox="1"/>
          <p:nvPr/>
        </p:nvSpPr>
        <p:spPr>
          <a:xfrm>
            <a:off x="434049" y="3719521"/>
            <a:ext cx="5829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➣</a:t>
            </a:r>
            <a:r>
              <a:rPr kumimoji="1" lang="en-US" altLang="ja-JP" b="1" u="heavy" dirty="0">
                <a:uFill>
                  <a:solidFill>
                    <a:srgbClr val="FF0000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TDM</a:t>
            </a:r>
            <a:r>
              <a:rPr kumimoji="1" lang="ja-JP" altLang="en-US" b="1" u="heavy" dirty="0">
                <a:uFill>
                  <a:solidFill>
                    <a:srgbClr val="FF0000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試行実施後に、効果測定</a:t>
            </a:r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等を実施</a:t>
            </a:r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graphicFrame>
        <p:nvGraphicFramePr>
          <p:cNvPr id="17" name="表 37">
            <a:extLst>
              <a:ext uri="{FF2B5EF4-FFF2-40B4-BE49-F238E27FC236}">
                <a16:creationId xmlns:a16="http://schemas.microsoft.com/office/drawing/2014/main" id="{364DEF00-68A6-F81C-8598-ABB43ABF40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4124424"/>
              </p:ext>
            </p:extLst>
          </p:nvPr>
        </p:nvGraphicFramePr>
        <p:xfrm>
          <a:off x="5112327" y="3670793"/>
          <a:ext cx="4592938" cy="29264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6134">
                  <a:extLst>
                    <a:ext uri="{9D8B030D-6E8A-4147-A177-3AD203B41FA5}">
                      <a16:colId xmlns:a16="http://schemas.microsoft.com/office/drawing/2014/main" val="1674383370"/>
                    </a:ext>
                  </a:extLst>
                </a:gridCol>
                <a:gridCol w="656134">
                  <a:extLst>
                    <a:ext uri="{9D8B030D-6E8A-4147-A177-3AD203B41FA5}">
                      <a16:colId xmlns:a16="http://schemas.microsoft.com/office/drawing/2014/main" val="2294682587"/>
                    </a:ext>
                  </a:extLst>
                </a:gridCol>
                <a:gridCol w="656134">
                  <a:extLst>
                    <a:ext uri="{9D8B030D-6E8A-4147-A177-3AD203B41FA5}">
                      <a16:colId xmlns:a16="http://schemas.microsoft.com/office/drawing/2014/main" val="1513374348"/>
                    </a:ext>
                  </a:extLst>
                </a:gridCol>
                <a:gridCol w="656134">
                  <a:extLst>
                    <a:ext uri="{9D8B030D-6E8A-4147-A177-3AD203B41FA5}">
                      <a16:colId xmlns:a16="http://schemas.microsoft.com/office/drawing/2014/main" val="3100558317"/>
                    </a:ext>
                  </a:extLst>
                </a:gridCol>
                <a:gridCol w="656134">
                  <a:extLst>
                    <a:ext uri="{9D8B030D-6E8A-4147-A177-3AD203B41FA5}">
                      <a16:colId xmlns:a16="http://schemas.microsoft.com/office/drawing/2014/main" val="1287728407"/>
                    </a:ext>
                  </a:extLst>
                </a:gridCol>
                <a:gridCol w="656134">
                  <a:extLst>
                    <a:ext uri="{9D8B030D-6E8A-4147-A177-3AD203B41FA5}">
                      <a16:colId xmlns:a16="http://schemas.microsoft.com/office/drawing/2014/main" val="3121649759"/>
                    </a:ext>
                  </a:extLst>
                </a:gridCol>
                <a:gridCol w="656134">
                  <a:extLst>
                    <a:ext uri="{9D8B030D-6E8A-4147-A177-3AD203B41FA5}">
                      <a16:colId xmlns:a16="http://schemas.microsoft.com/office/drawing/2014/main" val="1717441772"/>
                    </a:ext>
                  </a:extLst>
                </a:gridCol>
              </a:tblGrid>
              <a:tr h="45958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日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月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火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水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木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金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土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4824793"/>
                  </a:ext>
                </a:extLst>
              </a:tr>
              <a:tr h="62088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9/21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22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23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24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25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26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27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3721800"/>
                  </a:ext>
                </a:extLst>
              </a:tr>
              <a:tr h="62088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28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29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30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10/1</a:t>
                      </a:r>
                      <a:endParaRPr kumimoji="1" lang="ja-JP" altLang="en-US" sz="12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</a:t>
                      </a:r>
                      <a:endParaRPr kumimoji="1" lang="ja-JP" altLang="en-US" sz="12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3</a:t>
                      </a:r>
                      <a:endParaRPr kumimoji="1" lang="ja-JP" altLang="en-US" sz="12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4</a:t>
                      </a:r>
                      <a:endParaRPr kumimoji="1" lang="ja-JP" altLang="en-US" sz="12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3560966"/>
                  </a:ext>
                </a:extLst>
              </a:tr>
              <a:tr h="60419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5</a:t>
                      </a:r>
                      <a:endParaRPr kumimoji="1" lang="ja-JP" altLang="en-US" sz="12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6</a:t>
                      </a:r>
                      <a:endParaRPr kumimoji="1" lang="ja-JP" altLang="en-US" sz="12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7</a:t>
                      </a:r>
                      <a:endParaRPr kumimoji="1" lang="ja-JP" altLang="en-US" sz="12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8</a:t>
                      </a:r>
                      <a:endParaRPr kumimoji="1" lang="ja-JP" altLang="en-US" sz="12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9</a:t>
                      </a:r>
                      <a:endParaRPr kumimoji="1" lang="ja-JP" altLang="en-US" sz="12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10</a:t>
                      </a:r>
                      <a:endParaRPr kumimoji="1" lang="ja-JP" altLang="en-US" sz="12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11</a:t>
                      </a:r>
                      <a:endParaRPr kumimoji="1" lang="ja-JP" altLang="en-US" sz="12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5130610"/>
                  </a:ext>
                </a:extLst>
              </a:tr>
              <a:tr h="62088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12</a:t>
                      </a:r>
                      <a:endParaRPr kumimoji="1" lang="ja-JP" altLang="en-US" sz="12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13</a:t>
                      </a:r>
                    </a:p>
                    <a:p>
                      <a:pPr algn="ctr"/>
                      <a:r>
                        <a:rPr kumimoji="1" lang="ja-JP" altLang="en-US" sz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閉幕日</a:t>
                      </a:r>
                      <a:endParaRPr kumimoji="1" lang="en-US" altLang="ja-JP" sz="12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14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15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16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17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18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1982231"/>
                  </a:ext>
                </a:extLst>
              </a:tr>
            </a:tbl>
          </a:graphicData>
        </a:graphic>
      </p:graphicFrame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1879E55C-4621-F7A1-77BD-D07064FFC03B}"/>
              </a:ext>
            </a:extLst>
          </p:cNvPr>
          <p:cNvSpPr txBox="1"/>
          <p:nvPr/>
        </p:nvSpPr>
        <p:spPr>
          <a:xfrm>
            <a:off x="68342" y="3329363"/>
            <a:ext cx="199605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5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≪</a:t>
            </a:r>
            <a:r>
              <a:rPr kumimoji="1" lang="en-US" altLang="ja-JP" sz="15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2024</a:t>
            </a:r>
            <a:r>
              <a:rPr kumimoji="1" lang="ja-JP" altLang="en-US" sz="15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年カレンダー≫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8DB07E3A-5675-76E7-4473-FC6AA8A1B0A2}"/>
              </a:ext>
            </a:extLst>
          </p:cNvPr>
          <p:cNvSpPr txBox="1"/>
          <p:nvPr/>
        </p:nvSpPr>
        <p:spPr>
          <a:xfrm>
            <a:off x="5112327" y="3347628"/>
            <a:ext cx="444865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5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≪（参考）</a:t>
            </a:r>
            <a:r>
              <a:rPr kumimoji="1" lang="en-US" altLang="ja-JP" sz="15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2025</a:t>
            </a:r>
            <a:r>
              <a:rPr kumimoji="1" lang="ja-JP" altLang="en-US" sz="15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年カレンダー（万博</a:t>
            </a:r>
            <a:r>
              <a:rPr lang="ja-JP" altLang="en-US" sz="15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開催年度</a:t>
            </a:r>
            <a:r>
              <a:rPr kumimoji="1" lang="ja-JP" altLang="en-US" sz="15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）≫</a:t>
            </a:r>
          </a:p>
        </p:txBody>
      </p:sp>
      <p:graphicFrame>
        <p:nvGraphicFramePr>
          <p:cNvPr id="35" name="表 37">
            <a:extLst>
              <a:ext uri="{FF2B5EF4-FFF2-40B4-BE49-F238E27FC236}">
                <a16:creationId xmlns:a16="http://schemas.microsoft.com/office/drawing/2014/main" id="{8C8F49E5-7729-DF37-0948-85FB327D90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3537918"/>
              </p:ext>
            </p:extLst>
          </p:nvPr>
        </p:nvGraphicFramePr>
        <p:xfrm>
          <a:off x="200735" y="3670793"/>
          <a:ext cx="4592938" cy="29264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6134">
                  <a:extLst>
                    <a:ext uri="{9D8B030D-6E8A-4147-A177-3AD203B41FA5}">
                      <a16:colId xmlns:a16="http://schemas.microsoft.com/office/drawing/2014/main" val="1674383370"/>
                    </a:ext>
                  </a:extLst>
                </a:gridCol>
                <a:gridCol w="656134">
                  <a:extLst>
                    <a:ext uri="{9D8B030D-6E8A-4147-A177-3AD203B41FA5}">
                      <a16:colId xmlns:a16="http://schemas.microsoft.com/office/drawing/2014/main" val="2294682587"/>
                    </a:ext>
                  </a:extLst>
                </a:gridCol>
                <a:gridCol w="656134">
                  <a:extLst>
                    <a:ext uri="{9D8B030D-6E8A-4147-A177-3AD203B41FA5}">
                      <a16:colId xmlns:a16="http://schemas.microsoft.com/office/drawing/2014/main" val="1513374348"/>
                    </a:ext>
                  </a:extLst>
                </a:gridCol>
                <a:gridCol w="656134">
                  <a:extLst>
                    <a:ext uri="{9D8B030D-6E8A-4147-A177-3AD203B41FA5}">
                      <a16:colId xmlns:a16="http://schemas.microsoft.com/office/drawing/2014/main" val="3100558317"/>
                    </a:ext>
                  </a:extLst>
                </a:gridCol>
                <a:gridCol w="656134">
                  <a:extLst>
                    <a:ext uri="{9D8B030D-6E8A-4147-A177-3AD203B41FA5}">
                      <a16:colId xmlns:a16="http://schemas.microsoft.com/office/drawing/2014/main" val="1287728407"/>
                    </a:ext>
                  </a:extLst>
                </a:gridCol>
                <a:gridCol w="656134">
                  <a:extLst>
                    <a:ext uri="{9D8B030D-6E8A-4147-A177-3AD203B41FA5}">
                      <a16:colId xmlns:a16="http://schemas.microsoft.com/office/drawing/2014/main" val="3121649759"/>
                    </a:ext>
                  </a:extLst>
                </a:gridCol>
                <a:gridCol w="656134">
                  <a:extLst>
                    <a:ext uri="{9D8B030D-6E8A-4147-A177-3AD203B41FA5}">
                      <a16:colId xmlns:a16="http://schemas.microsoft.com/office/drawing/2014/main" val="1717441772"/>
                    </a:ext>
                  </a:extLst>
                </a:gridCol>
              </a:tblGrid>
              <a:tr h="45958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日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月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火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水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木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金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土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4824793"/>
                  </a:ext>
                </a:extLst>
              </a:tr>
              <a:tr h="62088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9/22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23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24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25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26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27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28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3721800"/>
                  </a:ext>
                </a:extLst>
              </a:tr>
              <a:tr h="62088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29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30</a:t>
                      </a:r>
                      <a:endParaRPr kumimoji="1" lang="ja-JP" alt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10/1</a:t>
                      </a:r>
                      <a:endParaRPr kumimoji="1" lang="ja-JP" alt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</a:t>
                      </a:r>
                      <a:endParaRPr kumimoji="1" lang="ja-JP" alt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3</a:t>
                      </a:r>
                      <a:endParaRPr kumimoji="1" lang="ja-JP" alt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4</a:t>
                      </a:r>
                      <a:endParaRPr kumimoji="1" lang="ja-JP" alt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5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3560966"/>
                  </a:ext>
                </a:extLst>
              </a:tr>
              <a:tr h="60419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6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7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8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9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10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11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12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5130610"/>
                  </a:ext>
                </a:extLst>
              </a:tr>
              <a:tr h="62088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13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14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15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16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17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18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19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1982231"/>
                  </a:ext>
                </a:extLst>
              </a:tr>
            </a:tbl>
          </a:graphicData>
        </a:graphic>
      </p:graphicFrame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3F0A41B4-63CB-915A-7394-73DDB6ACEB49}"/>
              </a:ext>
            </a:extLst>
          </p:cNvPr>
          <p:cNvSpPr txBox="1"/>
          <p:nvPr/>
        </p:nvSpPr>
        <p:spPr>
          <a:xfrm>
            <a:off x="678180" y="5620081"/>
            <a:ext cx="3638047" cy="338554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1600" b="1" u="sng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TDM</a:t>
            </a:r>
            <a:r>
              <a:rPr lang="ja-JP" altLang="en-US" sz="1600" b="1" u="sng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トライアル期間（</a:t>
            </a:r>
            <a:r>
              <a:rPr lang="en-US" altLang="ja-JP" sz="1600" b="1" u="sng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9/30</a:t>
            </a:r>
            <a:r>
              <a:rPr lang="ja-JP" altLang="en-US" sz="1600" b="1" u="sng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～</a:t>
            </a:r>
            <a:r>
              <a:rPr lang="en-US" altLang="ja-JP" sz="1600" b="1" u="sng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10/4</a:t>
            </a:r>
            <a:r>
              <a:rPr lang="ja-JP" altLang="en-US" sz="1600" b="1" u="sng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）</a:t>
            </a:r>
            <a:endParaRPr kumimoji="1" lang="ja-JP" altLang="en-US" sz="1600" b="1" u="sng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F24F91CE-BC58-D248-AB1F-30DB9AD8C578}"/>
              </a:ext>
            </a:extLst>
          </p:cNvPr>
          <p:cNvSpPr txBox="1"/>
          <p:nvPr/>
        </p:nvSpPr>
        <p:spPr>
          <a:xfrm>
            <a:off x="5461236" y="4371939"/>
            <a:ext cx="3466013" cy="338554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ja-JP" altLang="en-US" sz="1600" b="1" u="sng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万博最混雑期（会期末</a:t>
            </a:r>
            <a:r>
              <a:rPr lang="en-US" altLang="ja-JP" sz="1600" b="1" u="sng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10/1</a:t>
            </a:r>
            <a:r>
              <a:rPr lang="ja-JP" altLang="en-US" sz="1600" b="1" u="sng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～</a:t>
            </a:r>
            <a:r>
              <a:rPr lang="en-US" altLang="ja-JP" sz="1600" b="1" u="sng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13</a:t>
            </a:r>
            <a:r>
              <a:rPr lang="ja-JP" altLang="en-US" sz="1600" b="1" u="sng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）</a:t>
            </a:r>
            <a:endParaRPr kumimoji="1" lang="ja-JP" altLang="en-US" sz="1600" b="1" u="sng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2" name="四角形: 角を丸くする 31">
            <a:extLst>
              <a:ext uri="{FF2B5EF4-FFF2-40B4-BE49-F238E27FC236}">
                <a16:creationId xmlns:a16="http://schemas.microsoft.com/office/drawing/2014/main" id="{BB7B5316-8A87-EE26-676D-E18069E2BD15}"/>
              </a:ext>
            </a:extLst>
          </p:cNvPr>
          <p:cNvSpPr/>
          <p:nvPr/>
        </p:nvSpPr>
        <p:spPr bwMode="auto">
          <a:xfrm>
            <a:off x="68341" y="550329"/>
            <a:ext cx="2273805" cy="336535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r>
              <a:rPr kumimoji="0" lang="ja-JP" altLang="en-US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トライアル期間</a:t>
            </a:r>
            <a:endParaRPr kumimoji="0" lang="en-US" altLang="ja-JP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3" name="四角形: 角を丸くする 32">
            <a:extLst>
              <a:ext uri="{FF2B5EF4-FFF2-40B4-BE49-F238E27FC236}">
                <a16:creationId xmlns:a16="http://schemas.microsoft.com/office/drawing/2014/main" id="{E7DF3491-BA51-8237-350C-4F7916576129}"/>
              </a:ext>
            </a:extLst>
          </p:cNvPr>
          <p:cNvSpPr/>
          <p:nvPr/>
        </p:nvSpPr>
        <p:spPr bwMode="auto">
          <a:xfrm>
            <a:off x="68342" y="1963167"/>
            <a:ext cx="2273804" cy="336535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r>
              <a:rPr kumimoji="0" lang="ja-JP" altLang="en-US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トライアル目的</a:t>
            </a:r>
            <a:endParaRPr kumimoji="0" lang="en-US" altLang="ja-JP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B2CE3F11-8901-0BE3-D264-D75046D23769}"/>
              </a:ext>
            </a:extLst>
          </p:cNvPr>
          <p:cNvSpPr txBox="1"/>
          <p:nvPr/>
        </p:nvSpPr>
        <p:spPr>
          <a:xfrm>
            <a:off x="434049" y="2339380"/>
            <a:ext cx="102894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➣</a:t>
            </a:r>
            <a:r>
              <a:rPr lang="en-US" altLang="ja-JP" b="1" u="heavy" dirty="0">
                <a:uFill>
                  <a:solidFill>
                    <a:srgbClr val="FF0000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TDM</a:t>
            </a:r>
            <a:r>
              <a:rPr lang="ja-JP" altLang="en-US" b="1" u="heavy" dirty="0">
                <a:uFill>
                  <a:solidFill>
                    <a:srgbClr val="FF0000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パートナー登録企業等による</a:t>
            </a:r>
            <a:r>
              <a:rPr lang="en-US" altLang="ja-JP" b="1" u="heavy" dirty="0">
                <a:uFill>
                  <a:solidFill>
                    <a:srgbClr val="FF0000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TDM</a:t>
            </a:r>
            <a:r>
              <a:rPr lang="ja-JP" altLang="en-US" b="1" u="heavy" dirty="0">
                <a:uFill>
                  <a:solidFill>
                    <a:srgbClr val="FF0000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トライアルへの参加、並びに課題の把握</a:t>
            </a:r>
            <a:endParaRPr lang="en-US" altLang="ja-JP" b="1" u="heavy" dirty="0">
              <a:uFill>
                <a:solidFill>
                  <a:srgbClr val="FF0000"/>
                </a:solidFill>
              </a:u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➣</a:t>
            </a:r>
            <a:r>
              <a:rPr lang="en-US" altLang="ja-JP" b="1" u="heavy" dirty="0">
                <a:uFill>
                  <a:solidFill>
                    <a:srgbClr val="FF0000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TDM</a:t>
            </a:r>
            <a:r>
              <a:rPr lang="ja-JP" altLang="en-US" b="1" u="heavy" dirty="0">
                <a:uFill>
                  <a:solidFill>
                    <a:srgbClr val="FF0000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トライアル内容と低減交通量の相関関係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の把握（交通量低減における</a:t>
            </a:r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TDM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の有意性確認）</a:t>
            </a:r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➣検証結果の公表による</a:t>
            </a:r>
            <a:r>
              <a:rPr kumimoji="1" lang="en-US" altLang="ja-JP" b="1" u="heavy" dirty="0">
                <a:uFill>
                  <a:solidFill>
                    <a:srgbClr val="FF0000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TDM</a:t>
            </a:r>
            <a:r>
              <a:rPr kumimoji="1" lang="ja-JP" altLang="en-US" b="1" u="heavy" dirty="0">
                <a:uFill>
                  <a:solidFill>
                    <a:srgbClr val="FF0000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取組の重要性に関する企業の意識向上</a:t>
            </a:r>
          </a:p>
        </p:txBody>
      </p:sp>
      <p:sp>
        <p:nvSpPr>
          <p:cNvPr id="38" name="フリーフォーム: 図形 37">
            <a:extLst>
              <a:ext uri="{FF2B5EF4-FFF2-40B4-BE49-F238E27FC236}">
                <a16:creationId xmlns:a16="http://schemas.microsoft.com/office/drawing/2014/main" id="{E484140B-6AD1-9525-6E86-9B096EB10E14}"/>
              </a:ext>
            </a:extLst>
          </p:cNvPr>
          <p:cNvSpPr/>
          <p:nvPr/>
        </p:nvSpPr>
        <p:spPr bwMode="auto">
          <a:xfrm rot="10457364">
            <a:off x="7155775" y="4697445"/>
            <a:ext cx="236348" cy="519516"/>
          </a:xfrm>
          <a:custGeom>
            <a:avLst/>
            <a:gdLst>
              <a:gd name="connsiteX0" fmla="*/ 0 w 314960"/>
              <a:gd name="connsiteY0" fmla="*/ 0 h 640080"/>
              <a:gd name="connsiteX1" fmla="*/ 314960 w 314960"/>
              <a:gd name="connsiteY1" fmla="*/ 640080 h 64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4960" h="640080">
                <a:moveTo>
                  <a:pt x="0" y="0"/>
                </a:moveTo>
                <a:lnTo>
                  <a:pt x="314960" y="640080"/>
                </a:lnTo>
              </a:path>
            </a:pathLst>
          </a:custGeom>
          <a:noFill/>
          <a:ln w="34925">
            <a:solidFill>
              <a:srgbClr val="FF0000"/>
            </a:solidFill>
            <a:miter lim="800000"/>
            <a:headEnd type="oval" w="lg" len="lg"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F99D149-F6E7-940E-8F25-F6C1F6BF4C5D}"/>
              </a:ext>
            </a:extLst>
          </p:cNvPr>
          <p:cNvSpPr txBox="1"/>
          <p:nvPr/>
        </p:nvSpPr>
        <p:spPr>
          <a:xfrm>
            <a:off x="4300295" y="1470199"/>
            <a:ext cx="5907476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➡　</a:t>
            </a:r>
            <a:r>
              <a:rPr kumimoji="1" lang="en-US" altLang="ja-JP" sz="2100" b="1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2024</a:t>
            </a:r>
            <a:r>
              <a:rPr kumimoji="1" lang="ja-JP" altLang="en-US" sz="2100" b="1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年</a:t>
            </a:r>
            <a:r>
              <a:rPr kumimoji="1" lang="en-US" altLang="ja-JP" sz="2100" b="1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9</a:t>
            </a:r>
            <a:r>
              <a:rPr kumimoji="1" lang="ja-JP" altLang="en-US" sz="2100" b="1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月</a:t>
            </a:r>
            <a:r>
              <a:rPr kumimoji="1" lang="en-US" altLang="ja-JP" sz="2100" b="1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30</a:t>
            </a:r>
            <a:r>
              <a:rPr kumimoji="1" lang="ja-JP" altLang="en-US" sz="2100" b="1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日（月）～</a:t>
            </a:r>
            <a:r>
              <a:rPr kumimoji="1" lang="en-US" altLang="ja-JP" sz="2100" b="1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10</a:t>
            </a:r>
            <a:r>
              <a:rPr kumimoji="1" lang="ja-JP" altLang="en-US" sz="2100" b="1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月４日（金）</a:t>
            </a:r>
            <a:endParaRPr lang="ja-JP" altLang="en-US" sz="2100" dirty="0"/>
          </a:p>
        </p:txBody>
      </p:sp>
      <p:sp>
        <p:nvSpPr>
          <p:cNvPr id="3" name="フリーフォーム: 図形 2">
            <a:extLst>
              <a:ext uri="{FF2B5EF4-FFF2-40B4-BE49-F238E27FC236}">
                <a16:creationId xmlns:a16="http://schemas.microsoft.com/office/drawing/2014/main" id="{877A2E2C-50FE-492C-1A2F-600A8E00219B}"/>
              </a:ext>
            </a:extLst>
          </p:cNvPr>
          <p:cNvSpPr/>
          <p:nvPr/>
        </p:nvSpPr>
        <p:spPr bwMode="auto">
          <a:xfrm rot="10457364" flipV="1">
            <a:off x="2555855" y="5240595"/>
            <a:ext cx="126036" cy="373649"/>
          </a:xfrm>
          <a:custGeom>
            <a:avLst/>
            <a:gdLst>
              <a:gd name="connsiteX0" fmla="*/ 0 w 314960"/>
              <a:gd name="connsiteY0" fmla="*/ 0 h 640080"/>
              <a:gd name="connsiteX1" fmla="*/ 314960 w 314960"/>
              <a:gd name="connsiteY1" fmla="*/ 640080 h 64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4960" h="640080">
                <a:moveTo>
                  <a:pt x="0" y="0"/>
                </a:moveTo>
                <a:lnTo>
                  <a:pt x="314960" y="640080"/>
                </a:lnTo>
              </a:path>
            </a:pathLst>
          </a:custGeom>
          <a:noFill/>
          <a:ln w="34925">
            <a:solidFill>
              <a:srgbClr val="FF0000"/>
            </a:solidFill>
            <a:miter lim="800000"/>
            <a:headEnd type="oval" w="lg" len="lg"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74F416D-4328-6EA1-B23B-55FFDA8E4896}"/>
              </a:ext>
            </a:extLst>
          </p:cNvPr>
          <p:cNvSpPr txBox="1"/>
          <p:nvPr/>
        </p:nvSpPr>
        <p:spPr>
          <a:xfrm>
            <a:off x="291134" y="6587922"/>
            <a:ext cx="596830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3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※</a:t>
            </a:r>
            <a:r>
              <a:rPr lang="ja-JP" altLang="en-US" sz="13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インテックス大阪でのイベント状況を加味して、</a:t>
            </a:r>
            <a:r>
              <a:rPr lang="en-US" altLang="ja-JP" sz="13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9/30-10/4</a:t>
            </a:r>
            <a:r>
              <a:rPr lang="ja-JP" altLang="en-US" sz="13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をトライアル期間として設定</a:t>
            </a:r>
            <a:endParaRPr kumimoji="1" lang="ja-JP" altLang="en-US" sz="13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7" name="スライド番号プレースホルダー 1">
            <a:extLst>
              <a:ext uri="{FF2B5EF4-FFF2-40B4-BE49-F238E27FC236}">
                <a16:creationId xmlns:a16="http://schemas.microsoft.com/office/drawing/2014/main" id="{B3757E89-6B49-9BF2-D090-6B5D22266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05295" y="6525345"/>
            <a:ext cx="2311400" cy="365125"/>
          </a:xfrm>
        </p:spPr>
        <p:txBody>
          <a:bodyPr/>
          <a:lstStyle/>
          <a:p>
            <a:r>
              <a:rPr kumimoji="1" lang="en-US" altLang="ja-JP" dirty="0"/>
              <a:t>3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225167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正方形/長方形 206">
            <a:extLst>
              <a:ext uri="{FF2B5EF4-FFF2-40B4-BE49-F238E27FC236}">
                <a16:creationId xmlns:a16="http://schemas.microsoft.com/office/drawing/2014/main" id="{60DE75A3-57E1-5BDC-E64E-FD3AED21EA05}"/>
              </a:ext>
            </a:extLst>
          </p:cNvPr>
          <p:cNvSpPr/>
          <p:nvPr/>
        </p:nvSpPr>
        <p:spPr bwMode="auto">
          <a:xfrm>
            <a:off x="11236" y="771519"/>
            <a:ext cx="9839582" cy="1404000"/>
          </a:xfrm>
          <a:prstGeom prst="rect">
            <a:avLst/>
          </a:prstGeom>
          <a:solidFill>
            <a:srgbClr val="99D6EC"/>
          </a:solidFill>
          <a:ln w="9525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l"/>
            <a:endParaRPr kumimoji="0"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" name="フリーフォーム: 図形 8">
            <a:extLst>
              <a:ext uri="{FF2B5EF4-FFF2-40B4-BE49-F238E27FC236}">
                <a16:creationId xmlns:a16="http://schemas.microsoft.com/office/drawing/2014/main" id="{46D63489-D812-DCEB-5CAA-44F06A81F93D}"/>
              </a:ext>
            </a:extLst>
          </p:cNvPr>
          <p:cNvSpPr/>
          <p:nvPr/>
        </p:nvSpPr>
        <p:spPr bwMode="auto">
          <a:xfrm>
            <a:off x="-161109" y="436263"/>
            <a:ext cx="10123200" cy="0"/>
          </a:xfrm>
          <a:custGeom>
            <a:avLst/>
            <a:gdLst>
              <a:gd name="connsiteX0" fmla="*/ 0 w 2922814"/>
              <a:gd name="connsiteY0" fmla="*/ 0 h 0"/>
              <a:gd name="connsiteX1" fmla="*/ 2922814 w 2922814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22814">
                <a:moveTo>
                  <a:pt x="0" y="0"/>
                </a:moveTo>
                <a:lnTo>
                  <a:pt x="2922814" y="0"/>
                </a:lnTo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4B0C79C-4236-2E1D-B722-31B3ECBEA66A}"/>
              </a:ext>
            </a:extLst>
          </p:cNvPr>
          <p:cNvSpPr txBox="1"/>
          <p:nvPr/>
        </p:nvSpPr>
        <p:spPr>
          <a:xfrm>
            <a:off x="-48126" y="-144707"/>
            <a:ext cx="10499271" cy="648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28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■大阪府域の</a:t>
            </a:r>
            <a:r>
              <a:rPr kumimoji="1" lang="ja-JP" altLang="en-US" sz="28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企業の皆さまに取り組んでいただく取組み</a:t>
            </a:r>
            <a:endParaRPr kumimoji="1" lang="en-US" altLang="ja-JP" sz="2800" b="1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02" name="四角形: 角を丸くする 201">
            <a:extLst>
              <a:ext uri="{FF2B5EF4-FFF2-40B4-BE49-F238E27FC236}">
                <a16:creationId xmlns:a16="http://schemas.microsoft.com/office/drawing/2014/main" id="{107394F3-EEEB-C98A-CB67-16A53176B373}"/>
              </a:ext>
            </a:extLst>
          </p:cNvPr>
          <p:cNvSpPr/>
          <p:nvPr/>
        </p:nvSpPr>
        <p:spPr bwMode="auto">
          <a:xfrm>
            <a:off x="11236" y="2553549"/>
            <a:ext cx="2834641" cy="415233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r>
              <a:rPr kumimoji="0" lang="ja-JP" altLang="en-US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主な取組メニュー</a:t>
            </a:r>
            <a:endParaRPr kumimoji="0" lang="en-US" altLang="ja-JP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04" name="四角形: 角を丸くする 203">
            <a:extLst>
              <a:ext uri="{FF2B5EF4-FFF2-40B4-BE49-F238E27FC236}">
                <a16:creationId xmlns:a16="http://schemas.microsoft.com/office/drawing/2014/main" id="{B5D69B92-8FF6-B647-A8E7-ED821D5CB7A9}"/>
              </a:ext>
            </a:extLst>
          </p:cNvPr>
          <p:cNvSpPr/>
          <p:nvPr/>
        </p:nvSpPr>
        <p:spPr bwMode="auto">
          <a:xfrm>
            <a:off x="22538" y="509992"/>
            <a:ext cx="2834641" cy="3960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r>
              <a:rPr kumimoji="0" lang="ja-JP" altLang="en-US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具体的な行動</a:t>
            </a:r>
            <a:endParaRPr kumimoji="0" lang="en-US" altLang="ja-JP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06" name="テキスト ボックス 205">
            <a:extLst>
              <a:ext uri="{FF2B5EF4-FFF2-40B4-BE49-F238E27FC236}">
                <a16:creationId xmlns:a16="http://schemas.microsoft.com/office/drawing/2014/main" id="{10ADE79A-1799-42E8-7433-731AE56C2D50}"/>
              </a:ext>
            </a:extLst>
          </p:cNvPr>
          <p:cNvSpPr txBox="1"/>
          <p:nvPr/>
        </p:nvSpPr>
        <p:spPr>
          <a:xfrm>
            <a:off x="362338" y="917168"/>
            <a:ext cx="96081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＜鉄道＞　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万博交通の集中が予測される</a:t>
            </a:r>
            <a:r>
              <a:rPr lang="en-US" altLang="ja-JP" b="1" u="heavy" dirty="0">
                <a:uFill>
                  <a:solidFill>
                    <a:srgbClr val="FF0000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Osaka</a:t>
            </a:r>
            <a:r>
              <a:rPr lang="ja-JP" altLang="en-US" b="1" u="heavy" dirty="0">
                <a:uFill>
                  <a:solidFill>
                    <a:srgbClr val="FF0000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en-US" altLang="ja-JP" b="1" u="heavy" dirty="0">
                <a:uFill>
                  <a:solidFill>
                    <a:srgbClr val="FF0000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Metro</a:t>
            </a:r>
            <a:r>
              <a:rPr lang="ja-JP" altLang="en-US" b="1" u="heavy" dirty="0">
                <a:uFill>
                  <a:solidFill>
                    <a:srgbClr val="FF0000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中央線、御堂筋線の平日朝ピーク時</a:t>
            </a:r>
            <a:endParaRPr lang="en-US" altLang="ja-JP" b="1" u="heavy" dirty="0">
              <a:uFill>
                <a:solidFill>
                  <a:srgbClr val="FF0000"/>
                </a:solidFill>
              </a:u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b="1" dirty="0">
                <a:uFill>
                  <a:solidFill>
                    <a:srgbClr val="FF0000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　　　　（</a:t>
            </a:r>
            <a:r>
              <a:rPr lang="ja-JP" altLang="en-US" b="1" u="heavy" dirty="0">
                <a:uFill>
                  <a:solidFill>
                    <a:srgbClr val="FF0000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８時台～</a:t>
            </a:r>
            <a:r>
              <a:rPr lang="en-US" altLang="ja-JP" b="1" u="heavy" dirty="0">
                <a:uFill>
                  <a:solidFill>
                    <a:srgbClr val="FF0000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10</a:t>
            </a:r>
            <a:r>
              <a:rPr lang="ja-JP" altLang="en-US" b="1" u="heavy" dirty="0">
                <a:uFill>
                  <a:solidFill>
                    <a:srgbClr val="FF0000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時台）の利用を回避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する行動</a:t>
            </a:r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＜道路＞　</a:t>
            </a:r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万博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交通の集中が予測される</a:t>
            </a:r>
            <a:r>
              <a:rPr lang="ja-JP" altLang="en-US" b="1" u="heavy" dirty="0">
                <a:uFill>
                  <a:solidFill>
                    <a:srgbClr val="FF0000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平日午前における万博会場周辺等の一般道路、</a:t>
            </a:r>
            <a:endParaRPr lang="en-US" altLang="ja-JP" b="1" u="heavy" dirty="0">
              <a:uFill>
                <a:solidFill>
                  <a:srgbClr val="FF0000"/>
                </a:solidFill>
              </a:u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b="1" dirty="0">
                <a:uFill>
                  <a:solidFill>
                    <a:srgbClr val="FF0000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　　　　　</a:t>
            </a:r>
            <a:r>
              <a:rPr lang="ja-JP" altLang="en-US" b="1" u="heavy" dirty="0">
                <a:uFill>
                  <a:solidFill>
                    <a:srgbClr val="FF0000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阪神高速道路の利用を回避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する行動</a:t>
            </a:r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10" name="矢印: 下 109">
            <a:extLst>
              <a:ext uri="{FF2B5EF4-FFF2-40B4-BE49-F238E27FC236}">
                <a16:creationId xmlns:a16="http://schemas.microsoft.com/office/drawing/2014/main" id="{26B7DE57-E3DB-1F95-DE33-E63B17EDC526}"/>
              </a:ext>
            </a:extLst>
          </p:cNvPr>
          <p:cNvSpPr/>
          <p:nvPr/>
        </p:nvSpPr>
        <p:spPr bwMode="auto">
          <a:xfrm>
            <a:off x="3875083" y="2203783"/>
            <a:ext cx="2203894" cy="556880"/>
          </a:xfrm>
          <a:prstGeom prst="downArrow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l"/>
            <a:endParaRPr kumimoji="0" lang="ja-JP" altLang="en-US" sz="1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1244910-CEDB-1275-4823-4A08849A803D}"/>
              </a:ext>
            </a:extLst>
          </p:cNvPr>
          <p:cNvSpPr txBox="1"/>
          <p:nvPr/>
        </p:nvSpPr>
        <p:spPr>
          <a:xfrm>
            <a:off x="1631054" y="2229406"/>
            <a:ext cx="68774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各企業において実施可能な取組みを選択いただき</a:t>
            </a: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、実践</a:t>
            </a:r>
            <a:endParaRPr kumimoji="1" lang="en-US" altLang="ja-JP" sz="16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78" name="四角形: 角を丸くする 189">
            <a:extLst>
              <a:ext uri="{FF2B5EF4-FFF2-40B4-BE49-F238E27FC236}">
                <a16:creationId xmlns:a16="http://schemas.microsoft.com/office/drawing/2014/main" id="{6DC66DCE-ABDA-D014-C8AA-F862C551F31E}"/>
              </a:ext>
            </a:extLst>
          </p:cNvPr>
          <p:cNvSpPr/>
          <p:nvPr/>
        </p:nvSpPr>
        <p:spPr>
          <a:xfrm>
            <a:off x="141258" y="5570272"/>
            <a:ext cx="9623484" cy="1217316"/>
          </a:xfrm>
          <a:prstGeom prst="roundRect">
            <a:avLst>
              <a:gd name="adj" fmla="val 4529"/>
            </a:avLst>
          </a:prstGeom>
          <a:solidFill>
            <a:srgbClr val="4472C4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Z UDPゴシック"/>
              <a:ea typeface="BIZ UDPゴシック"/>
              <a:cs typeface="+mn-cs"/>
            </a:endParaRPr>
          </a:p>
        </p:txBody>
      </p:sp>
      <p:sp>
        <p:nvSpPr>
          <p:cNvPr id="379" name="四角形: 角を丸くする 188">
            <a:extLst>
              <a:ext uri="{FF2B5EF4-FFF2-40B4-BE49-F238E27FC236}">
                <a16:creationId xmlns:a16="http://schemas.microsoft.com/office/drawing/2014/main" id="{454EEA80-7867-4DEF-46DF-87A29F7F171B}"/>
              </a:ext>
            </a:extLst>
          </p:cNvPr>
          <p:cNvSpPr/>
          <p:nvPr/>
        </p:nvSpPr>
        <p:spPr>
          <a:xfrm>
            <a:off x="141258" y="4228790"/>
            <a:ext cx="9623484" cy="1256159"/>
          </a:xfrm>
          <a:prstGeom prst="roundRect">
            <a:avLst>
              <a:gd name="adj" fmla="val 4529"/>
            </a:avLst>
          </a:prstGeom>
          <a:solidFill>
            <a:srgbClr val="4472C4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6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Z UDPゴシック"/>
              <a:ea typeface="BIZ UDPゴシック"/>
              <a:cs typeface="+mn-cs"/>
            </a:endParaRPr>
          </a:p>
        </p:txBody>
      </p:sp>
      <p:sp>
        <p:nvSpPr>
          <p:cNvPr id="380" name="四角形: 角を丸くする 1">
            <a:extLst>
              <a:ext uri="{FF2B5EF4-FFF2-40B4-BE49-F238E27FC236}">
                <a16:creationId xmlns:a16="http://schemas.microsoft.com/office/drawing/2014/main" id="{42CB5B8A-77C1-147A-CB45-F54FFC87CEBE}"/>
              </a:ext>
            </a:extLst>
          </p:cNvPr>
          <p:cNvSpPr/>
          <p:nvPr/>
        </p:nvSpPr>
        <p:spPr>
          <a:xfrm>
            <a:off x="141258" y="2959353"/>
            <a:ext cx="9623484" cy="1195493"/>
          </a:xfrm>
          <a:prstGeom prst="roundRect">
            <a:avLst>
              <a:gd name="adj" fmla="val 4529"/>
            </a:avLst>
          </a:prstGeom>
          <a:solidFill>
            <a:srgbClr val="4472C4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Z UDPゴシック"/>
              <a:ea typeface="BIZ UDPゴシック"/>
              <a:cs typeface="+mn-cs"/>
            </a:endParaRPr>
          </a:p>
        </p:txBody>
      </p:sp>
      <p:sp>
        <p:nvSpPr>
          <p:cNvPr id="381" name="テキスト ボックス 380">
            <a:extLst>
              <a:ext uri="{FF2B5EF4-FFF2-40B4-BE49-F238E27FC236}">
                <a16:creationId xmlns:a16="http://schemas.microsoft.com/office/drawing/2014/main" id="{3CC95DBC-1650-EE21-187F-3F0D22D52610}"/>
              </a:ext>
            </a:extLst>
          </p:cNvPr>
          <p:cNvSpPr txBox="1"/>
          <p:nvPr/>
        </p:nvSpPr>
        <p:spPr>
          <a:xfrm>
            <a:off x="559337" y="3075616"/>
            <a:ext cx="3974560" cy="280398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>
              <a:lnSpc>
                <a:spcPts val="1400"/>
              </a:lnSpc>
              <a:defRPr/>
            </a:pPr>
            <a:r>
              <a:rPr kumimoji="0" lang="en-US" altLang="ja-JP" sz="2100" b="1" kern="0" dirty="0">
                <a:ln/>
                <a:latin typeface="Meiryo UI" panose="020B0604030504040204" pitchFamily="50" charset="-128"/>
                <a:ea typeface="Meiryo UI" panose="020B0604030504040204" pitchFamily="50" charset="-128"/>
              </a:rPr>
              <a:t>『</a:t>
            </a:r>
            <a:r>
              <a:rPr kumimoji="0" lang="ja-JP" altLang="en-US" b="1" i="0" u="none" strike="noStrike" kern="0" cap="none" spc="0" normalizeH="0" baseline="0" noProof="0" dirty="0">
                <a:ln/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移動量・配送量を</a:t>
            </a:r>
            <a:r>
              <a:rPr lang="ja-JP" altLang="en-US" b="1" kern="0" dirty="0">
                <a:ln/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削減</a:t>
            </a:r>
            <a:r>
              <a:rPr lang="ja-JP" altLang="en-US" b="1" kern="0" dirty="0">
                <a:ln/>
                <a:latin typeface="Meiryo UI" panose="020B0604030504040204" pitchFamily="50" charset="-128"/>
                <a:ea typeface="Meiryo UI" panose="020B0604030504040204" pitchFamily="50" charset="-128"/>
              </a:rPr>
              <a:t>する取組</a:t>
            </a:r>
            <a:r>
              <a:rPr lang="en-US" altLang="ja-JP" sz="2100" b="1" kern="0" dirty="0">
                <a:ln/>
                <a:latin typeface="Meiryo UI" panose="020B0604030504040204" pitchFamily="50" charset="-128"/>
                <a:ea typeface="Meiryo UI" panose="020B0604030504040204" pitchFamily="50" charset="-128"/>
              </a:rPr>
              <a:t>』</a:t>
            </a:r>
          </a:p>
        </p:txBody>
      </p:sp>
      <p:grpSp>
        <p:nvGrpSpPr>
          <p:cNvPr id="382" name="グループ化 381">
            <a:extLst>
              <a:ext uri="{FF2B5EF4-FFF2-40B4-BE49-F238E27FC236}">
                <a16:creationId xmlns:a16="http://schemas.microsoft.com/office/drawing/2014/main" id="{720D9299-14B7-E0F7-7501-66EBF8F426AC}"/>
              </a:ext>
            </a:extLst>
          </p:cNvPr>
          <p:cNvGrpSpPr/>
          <p:nvPr/>
        </p:nvGrpSpPr>
        <p:grpSpPr>
          <a:xfrm>
            <a:off x="596569" y="3260470"/>
            <a:ext cx="1379282" cy="875419"/>
            <a:chOff x="374320" y="1163679"/>
            <a:chExt cx="1604416" cy="1281515"/>
          </a:xfrm>
        </p:grpSpPr>
        <p:sp>
          <p:nvSpPr>
            <p:cNvPr id="383" name="楕円_ぼかし">
              <a:extLst>
                <a:ext uri="{FF2B5EF4-FFF2-40B4-BE49-F238E27FC236}">
                  <a16:creationId xmlns:a16="http://schemas.microsoft.com/office/drawing/2014/main" id="{7F39CE7A-EE23-5B9A-95D1-AC3145C81CB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4320" y="1163679"/>
              <a:ext cx="1604416" cy="1281515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63500"/>
            </a:effectLst>
          </p:spPr>
          <p:txBody>
            <a:bodyPr rtlCol="0" anchor="b"/>
            <a:lstStyle/>
            <a:p>
              <a:pPr marL="0" marR="0" lvl="0" indent="0" algn="ctr" defTabSz="914377" rtl="0" eaLnBrk="1" fontAlgn="auto" latinLnBrk="0" hangingPunct="1">
                <a:lnSpc>
                  <a:spcPts val="1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BIZ UDPゴシック"/>
                  <a:ea typeface="BIZ UDPゴシック"/>
                  <a:cs typeface="+mn-cs"/>
                </a:rPr>
                <a:t>在宅勤務</a:t>
              </a: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IZ UDPゴシック"/>
                <a:ea typeface="BIZ UDPゴシック"/>
                <a:cs typeface="+mn-cs"/>
              </a:endParaRPr>
            </a:p>
          </p:txBody>
        </p:sp>
        <p:grpSp>
          <p:nvGrpSpPr>
            <p:cNvPr id="384" name="グループ化_在宅勤務">
              <a:extLst>
                <a:ext uri="{FF2B5EF4-FFF2-40B4-BE49-F238E27FC236}">
                  <a16:creationId xmlns:a16="http://schemas.microsoft.com/office/drawing/2014/main" id="{577F13DF-FB22-CA07-A245-919B5C206F7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86790" y="1269052"/>
              <a:ext cx="691676" cy="713587"/>
              <a:chOff x="7075680" y="3274894"/>
              <a:chExt cx="728098" cy="758672"/>
            </a:xfrm>
          </p:grpSpPr>
          <p:grpSp>
            <p:nvGrpSpPr>
              <p:cNvPr id="385" name="グループ化_家">
                <a:extLst>
                  <a:ext uri="{FF2B5EF4-FFF2-40B4-BE49-F238E27FC236}">
                    <a16:creationId xmlns:a16="http://schemas.microsoft.com/office/drawing/2014/main" id="{861C521E-F9CB-DD6D-8190-AA181B7652E9}"/>
                  </a:ext>
                </a:extLst>
              </p:cNvPr>
              <p:cNvGrpSpPr/>
              <p:nvPr/>
            </p:nvGrpSpPr>
            <p:grpSpPr>
              <a:xfrm>
                <a:off x="7306526" y="3274894"/>
                <a:ext cx="497252" cy="425880"/>
                <a:chOff x="6100759" y="2779438"/>
                <a:chExt cx="452047" cy="387164"/>
              </a:xfrm>
            </p:grpSpPr>
            <p:sp>
              <p:nvSpPr>
                <p:cNvPr id="389" name="フリーフォーム: 図形 375">
                  <a:extLst>
                    <a:ext uri="{FF2B5EF4-FFF2-40B4-BE49-F238E27FC236}">
                      <a16:creationId xmlns:a16="http://schemas.microsoft.com/office/drawing/2014/main" id="{965DCF55-D735-EA6D-F5E4-616986ACF4EB}"/>
                    </a:ext>
                  </a:extLst>
                </p:cNvPr>
                <p:cNvSpPr/>
                <p:nvPr/>
              </p:nvSpPr>
              <p:spPr>
                <a:xfrm>
                  <a:off x="6100759" y="2779438"/>
                  <a:ext cx="452047" cy="239321"/>
                </a:xfrm>
                <a:custGeom>
                  <a:avLst/>
                  <a:gdLst>
                    <a:gd name="connsiteX0" fmla="*/ 407194 w 809625"/>
                    <a:gd name="connsiteY0" fmla="*/ 7144 h 428625"/>
                    <a:gd name="connsiteX1" fmla="*/ 407194 w 809625"/>
                    <a:gd name="connsiteY1" fmla="*/ 7144 h 428625"/>
                    <a:gd name="connsiteX2" fmla="*/ 7144 w 809625"/>
                    <a:gd name="connsiteY2" fmla="*/ 388144 h 428625"/>
                    <a:gd name="connsiteX3" fmla="*/ 50006 w 809625"/>
                    <a:gd name="connsiteY3" fmla="*/ 424339 h 428625"/>
                    <a:gd name="connsiteX4" fmla="*/ 407194 w 809625"/>
                    <a:gd name="connsiteY4" fmla="*/ 85249 h 428625"/>
                    <a:gd name="connsiteX5" fmla="*/ 407194 w 809625"/>
                    <a:gd name="connsiteY5" fmla="*/ 85249 h 428625"/>
                    <a:gd name="connsiteX6" fmla="*/ 764381 w 809625"/>
                    <a:gd name="connsiteY6" fmla="*/ 424339 h 428625"/>
                    <a:gd name="connsiteX7" fmla="*/ 807244 w 809625"/>
                    <a:gd name="connsiteY7" fmla="*/ 388144 h 428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09625" h="428625">
                      <a:moveTo>
                        <a:pt x="407194" y="7144"/>
                      </a:moveTo>
                      <a:lnTo>
                        <a:pt x="407194" y="7144"/>
                      </a:lnTo>
                      <a:lnTo>
                        <a:pt x="7144" y="388144"/>
                      </a:lnTo>
                      <a:lnTo>
                        <a:pt x="50006" y="424339"/>
                      </a:lnTo>
                      <a:lnTo>
                        <a:pt x="407194" y="85249"/>
                      </a:lnTo>
                      <a:lnTo>
                        <a:pt x="407194" y="85249"/>
                      </a:lnTo>
                      <a:lnTo>
                        <a:pt x="764381" y="424339"/>
                      </a:lnTo>
                      <a:lnTo>
                        <a:pt x="807244" y="388144"/>
                      </a:lnTo>
                      <a:close/>
                    </a:path>
                  </a:pathLst>
                </a:custGeom>
                <a:solidFill>
                  <a:srgbClr val="E7E6E6">
                    <a:lumMod val="25000"/>
                  </a:srgbClr>
                </a:solidFill>
                <a:ln w="9525" cap="flat">
                  <a:noFill/>
                  <a:prstDash val="solid"/>
                  <a:miter/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rtlCol="0" anchor="ctr"/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HGP創英角ｺﾞｼｯｸUB"/>
                    <a:cs typeface="+mn-cs"/>
                  </a:endParaRPr>
                </a:p>
              </p:txBody>
            </p:sp>
            <p:sp>
              <p:nvSpPr>
                <p:cNvPr id="390" name="フリーフォーム: 図形 376">
                  <a:extLst>
                    <a:ext uri="{FF2B5EF4-FFF2-40B4-BE49-F238E27FC236}">
                      <a16:creationId xmlns:a16="http://schemas.microsoft.com/office/drawing/2014/main" id="{51EAC16C-0538-E2E1-D02C-2016ACB5C6E3}"/>
                    </a:ext>
                  </a:extLst>
                </p:cNvPr>
                <p:cNvSpPr/>
                <p:nvPr/>
              </p:nvSpPr>
              <p:spPr>
                <a:xfrm>
                  <a:off x="6164600" y="2852825"/>
                  <a:ext cx="324410" cy="313777"/>
                </a:xfrm>
                <a:custGeom>
                  <a:avLst/>
                  <a:gdLst>
                    <a:gd name="connsiteX0" fmla="*/ 7144 w 581025"/>
                    <a:gd name="connsiteY0" fmla="*/ 278606 h 561975"/>
                    <a:gd name="connsiteX1" fmla="*/ 7144 w 581025"/>
                    <a:gd name="connsiteY1" fmla="*/ 561499 h 561975"/>
                    <a:gd name="connsiteX2" fmla="*/ 235744 w 581025"/>
                    <a:gd name="connsiteY2" fmla="*/ 561499 h 561975"/>
                    <a:gd name="connsiteX3" fmla="*/ 235744 w 581025"/>
                    <a:gd name="connsiteY3" fmla="*/ 323374 h 561975"/>
                    <a:gd name="connsiteX4" fmla="*/ 350044 w 581025"/>
                    <a:gd name="connsiteY4" fmla="*/ 323374 h 561975"/>
                    <a:gd name="connsiteX5" fmla="*/ 350044 w 581025"/>
                    <a:gd name="connsiteY5" fmla="*/ 561499 h 561975"/>
                    <a:gd name="connsiteX6" fmla="*/ 578644 w 581025"/>
                    <a:gd name="connsiteY6" fmla="*/ 561499 h 561975"/>
                    <a:gd name="connsiteX7" fmla="*/ 578644 w 581025"/>
                    <a:gd name="connsiteY7" fmla="*/ 278606 h 561975"/>
                    <a:gd name="connsiteX8" fmla="*/ 292894 w 581025"/>
                    <a:gd name="connsiteY8" fmla="*/ 7144 h 561975"/>
                    <a:gd name="connsiteX9" fmla="*/ 7144 w 581025"/>
                    <a:gd name="connsiteY9" fmla="*/ 278606 h 561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81025" h="561975">
                      <a:moveTo>
                        <a:pt x="7144" y="278606"/>
                      </a:moveTo>
                      <a:lnTo>
                        <a:pt x="7144" y="561499"/>
                      </a:lnTo>
                      <a:lnTo>
                        <a:pt x="235744" y="561499"/>
                      </a:lnTo>
                      <a:lnTo>
                        <a:pt x="235744" y="323374"/>
                      </a:lnTo>
                      <a:lnTo>
                        <a:pt x="350044" y="323374"/>
                      </a:lnTo>
                      <a:lnTo>
                        <a:pt x="350044" y="561499"/>
                      </a:lnTo>
                      <a:lnTo>
                        <a:pt x="578644" y="561499"/>
                      </a:lnTo>
                      <a:lnTo>
                        <a:pt x="578644" y="278606"/>
                      </a:lnTo>
                      <a:lnTo>
                        <a:pt x="292894" y="7144"/>
                      </a:lnTo>
                      <a:lnTo>
                        <a:pt x="7144" y="278606"/>
                      </a:lnTo>
                      <a:close/>
                    </a:path>
                  </a:pathLst>
                </a:custGeom>
                <a:solidFill>
                  <a:srgbClr val="E7E6E6">
                    <a:lumMod val="25000"/>
                  </a:srgbClr>
                </a:solidFill>
                <a:ln w="9525" cap="flat">
                  <a:noFill/>
                  <a:prstDash val="solid"/>
                  <a:miter/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rtlCol="0" anchor="ctr"/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HGP創英角ｺﾞｼｯｸUB"/>
                    <a:cs typeface="+mn-cs"/>
                  </a:endParaRPr>
                </a:p>
              </p:txBody>
            </p:sp>
          </p:grpSp>
          <p:sp>
            <p:nvSpPr>
              <p:cNvPr id="386" name="フリーフォーム_ヒト">
                <a:extLst>
                  <a:ext uri="{FF2B5EF4-FFF2-40B4-BE49-F238E27FC236}">
                    <a16:creationId xmlns:a16="http://schemas.microsoft.com/office/drawing/2014/main" id="{C98B4A29-1919-089C-2BB5-8A857C6DDDB1}"/>
                  </a:ext>
                </a:extLst>
              </p:cNvPr>
              <p:cNvSpPr/>
              <p:nvPr/>
            </p:nvSpPr>
            <p:spPr>
              <a:xfrm>
                <a:off x="7208171" y="3395442"/>
                <a:ext cx="272728" cy="272737"/>
              </a:xfrm>
              <a:custGeom>
                <a:avLst/>
                <a:gdLst>
                  <a:gd name="connsiteX0" fmla="*/ 311938 w 314319"/>
                  <a:gd name="connsiteY0" fmla="*/ 159548 h 314332"/>
                  <a:gd name="connsiteX1" fmla="*/ 159541 w 314319"/>
                  <a:gd name="connsiteY1" fmla="*/ 311951 h 314332"/>
                  <a:gd name="connsiteX2" fmla="*/ 7144 w 314319"/>
                  <a:gd name="connsiteY2" fmla="*/ 159548 h 314332"/>
                  <a:gd name="connsiteX3" fmla="*/ 159541 w 314319"/>
                  <a:gd name="connsiteY3" fmla="*/ 7144 h 314332"/>
                  <a:gd name="connsiteX4" fmla="*/ 311938 w 314319"/>
                  <a:gd name="connsiteY4" fmla="*/ 159548 h 314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4319" h="314332">
                    <a:moveTo>
                      <a:pt x="311938" y="159548"/>
                    </a:moveTo>
                    <a:cubicBezTo>
                      <a:pt x="311938" y="243718"/>
                      <a:pt x="243707" y="311951"/>
                      <a:pt x="159541" y="311951"/>
                    </a:cubicBezTo>
                    <a:cubicBezTo>
                      <a:pt x="75374" y="311951"/>
                      <a:pt x="7144" y="243718"/>
                      <a:pt x="7144" y="159548"/>
                    </a:cubicBezTo>
                    <a:cubicBezTo>
                      <a:pt x="7144" y="75377"/>
                      <a:pt x="75374" y="7144"/>
                      <a:pt x="159541" y="7144"/>
                    </a:cubicBezTo>
                    <a:cubicBezTo>
                      <a:pt x="243707" y="7144"/>
                      <a:pt x="311938" y="75377"/>
                      <a:pt x="311938" y="159548"/>
                    </a:cubicBezTo>
                    <a:close/>
                  </a:path>
                </a:pathLst>
              </a:custGeom>
              <a:solidFill>
                <a:srgbClr val="5B9BD5">
                  <a:lumMod val="50000"/>
                </a:srgbClr>
              </a:solidFill>
              <a:ln w="9525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HGP創英角ｺﾞｼｯｸUB"/>
                  <a:cs typeface="+mn-cs"/>
                </a:endParaRPr>
              </a:p>
            </p:txBody>
          </p:sp>
          <p:sp>
            <p:nvSpPr>
              <p:cNvPr id="387" name="フリーフォーム_ヒト">
                <a:extLst>
                  <a:ext uri="{FF2B5EF4-FFF2-40B4-BE49-F238E27FC236}">
                    <a16:creationId xmlns:a16="http://schemas.microsoft.com/office/drawing/2014/main" id="{BE4791CE-729F-7BDB-C737-308FB4EE8E22}"/>
                  </a:ext>
                </a:extLst>
              </p:cNvPr>
              <p:cNvSpPr/>
              <p:nvPr/>
            </p:nvSpPr>
            <p:spPr>
              <a:xfrm>
                <a:off x="7075680" y="3659999"/>
                <a:ext cx="537184" cy="314061"/>
              </a:xfrm>
              <a:custGeom>
                <a:avLst/>
                <a:gdLst>
                  <a:gd name="connsiteX0" fmla="*/ 588456 w 619113"/>
                  <a:gd name="connsiteY0" fmla="*/ 120494 h 361958"/>
                  <a:gd name="connsiteX1" fmla="*/ 560834 w 619113"/>
                  <a:gd name="connsiteY1" fmla="*/ 69439 h 361958"/>
                  <a:gd name="connsiteX2" fmla="*/ 426534 w 619113"/>
                  <a:gd name="connsiteY2" fmla="*/ 10478 h 361958"/>
                  <a:gd name="connsiteX3" fmla="*/ 409675 w 619113"/>
                  <a:gd name="connsiteY3" fmla="*/ 7144 h 361958"/>
                  <a:gd name="connsiteX4" fmla="*/ 215845 w 619113"/>
                  <a:gd name="connsiteY4" fmla="*/ 7144 h 361958"/>
                  <a:gd name="connsiteX5" fmla="*/ 198700 w 619113"/>
                  <a:gd name="connsiteY5" fmla="*/ 10287 h 361958"/>
                  <a:gd name="connsiteX6" fmla="*/ 63638 w 619113"/>
                  <a:gd name="connsiteY6" fmla="*/ 69439 h 361958"/>
                  <a:gd name="connsiteX7" fmla="*/ 36016 w 619113"/>
                  <a:gd name="connsiteY7" fmla="*/ 120494 h 361958"/>
                  <a:gd name="connsiteX8" fmla="*/ 7442 w 619113"/>
                  <a:gd name="connsiteY8" fmla="*/ 284233 h 361958"/>
                  <a:gd name="connsiteX9" fmla="*/ 22491 w 619113"/>
                  <a:gd name="connsiteY9" fmla="*/ 320238 h 361958"/>
                  <a:gd name="connsiteX10" fmla="*/ 87736 w 619113"/>
                  <a:gd name="connsiteY10" fmla="*/ 363292 h 361958"/>
                  <a:gd name="connsiteX11" fmla="*/ 87736 w 619113"/>
                  <a:gd name="connsiteY11" fmla="*/ 157071 h 361958"/>
                  <a:gd name="connsiteX12" fmla="*/ 130978 w 619113"/>
                  <a:gd name="connsiteY12" fmla="*/ 113826 h 361958"/>
                  <a:gd name="connsiteX13" fmla="*/ 131264 w 619113"/>
                  <a:gd name="connsiteY13" fmla="*/ 113826 h 361958"/>
                  <a:gd name="connsiteX14" fmla="*/ 493208 w 619113"/>
                  <a:gd name="connsiteY14" fmla="*/ 113826 h 361958"/>
                  <a:gd name="connsiteX15" fmla="*/ 536450 w 619113"/>
                  <a:gd name="connsiteY15" fmla="*/ 157071 h 361958"/>
                  <a:gd name="connsiteX16" fmla="*/ 536450 w 619113"/>
                  <a:gd name="connsiteY16" fmla="*/ 358053 h 361958"/>
                  <a:gd name="connsiteX17" fmla="*/ 605220 w 619113"/>
                  <a:gd name="connsiteY17" fmla="*/ 314904 h 361958"/>
                  <a:gd name="connsiteX18" fmla="*/ 617030 w 619113"/>
                  <a:gd name="connsiteY18" fmla="*/ 290138 h 361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19113" h="361958">
                    <a:moveTo>
                      <a:pt x="588456" y="120494"/>
                    </a:moveTo>
                    <a:cubicBezTo>
                      <a:pt x="585858" y="100652"/>
                      <a:pt x="576021" y="82469"/>
                      <a:pt x="560834" y="69439"/>
                    </a:cubicBezTo>
                    <a:cubicBezTo>
                      <a:pt x="520141" y="41573"/>
                      <a:pt x="474589" y="21575"/>
                      <a:pt x="426534" y="10478"/>
                    </a:cubicBezTo>
                    <a:cubicBezTo>
                      <a:pt x="421105" y="9239"/>
                      <a:pt x="415390" y="8192"/>
                      <a:pt x="409675" y="7144"/>
                    </a:cubicBezTo>
                    <a:cubicBezTo>
                      <a:pt x="350608" y="44993"/>
                      <a:pt x="274912" y="44993"/>
                      <a:pt x="215845" y="7144"/>
                    </a:cubicBezTo>
                    <a:lnTo>
                      <a:pt x="198700" y="10287"/>
                    </a:lnTo>
                    <a:cubicBezTo>
                      <a:pt x="150601" y="22055"/>
                      <a:pt x="104905" y="42067"/>
                      <a:pt x="63638" y="69439"/>
                    </a:cubicBezTo>
                    <a:cubicBezTo>
                      <a:pt x="46684" y="80298"/>
                      <a:pt x="39636" y="100491"/>
                      <a:pt x="36016" y="120494"/>
                    </a:cubicBezTo>
                    <a:lnTo>
                      <a:pt x="7442" y="284233"/>
                    </a:lnTo>
                    <a:cubicBezTo>
                      <a:pt x="5732" y="298052"/>
                      <a:pt x="11457" y="311746"/>
                      <a:pt x="22491" y="320238"/>
                    </a:cubicBezTo>
                    <a:lnTo>
                      <a:pt x="87736" y="363292"/>
                    </a:lnTo>
                    <a:lnTo>
                      <a:pt x="87736" y="157071"/>
                    </a:lnTo>
                    <a:cubicBezTo>
                      <a:pt x="87735" y="133187"/>
                      <a:pt x="107095" y="113826"/>
                      <a:pt x="130978" y="113826"/>
                    </a:cubicBezTo>
                    <a:cubicBezTo>
                      <a:pt x="131073" y="113826"/>
                      <a:pt x="131169" y="113826"/>
                      <a:pt x="131264" y="113826"/>
                    </a:cubicBezTo>
                    <a:lnTo>
                      <a:pt x="493208" y="113826"/>
                    </a:lnTo>
                    <a:cubicBezTo>
                      <a:pt x="517090" y="113826"/>
                      <a:pt x="536450" y="133187"/>
                      <a:pt x="536450" y="157071"/>
                    </a:cubicBezTo>
                    <a:lnTo>
                      <a:pt x="536450" y="358053"/>
                    </a:lnTo>
                    <a:lnTo>
                      <a:pt x="605220" y="314904"/>
                    </a:lnTo>
                    <a:cubicBezTo>
                      <a:pt x="613361" y="309406"/>
                      <a:pt x="617883" y="299926"/>
                      <a:pt x="617030" y="290138"/>
                    </a:cubicBezTo>
                    <a:close/>
                  </a:path>
                </a:pathLst>
              </a:custGeom>
              <a:solidFill>
                <a:srgbClr val="5B9BD5">
                  <a:lumMod val="50000"/>
                </a:srgbClr>
              </a:solidFill>
              <a:ln w="9525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HGP創英角ｺﾞｼｯｸUB"/>
                  <a:cs typeface="+mn-cs"/>
                </a:endParaRPr>
              </a:p>
            </p:txBody>
          </p:sp>
          <p:sp>
            <p:nvSpPr>
              <p:cNvPr id="388" name="フリーフォーム_PC">
                <a:extLst>
                  <a:ext uri="{FF2B5EF4-FFF2-40B4-BE49-F238E27FC236}">
                    <a16:creationId xmlns:a16="http://schemas.microsoft.com/office/drawing/2014/main" id="{84FB4965-A85E-5E15-76F6-B9F3C6BCD3DA}"/>
                  </a:ext>
                </a:extLst>
              </p:cNvPr>
              <p:cNvSpPr/>
              <p:nvPr/>
            </p:nvSpPr>
            <p:spPr>
              <a:xfrm>
                <a:off x="7099160" y="3769094"/>
                <a:ext cx="487598" cy="264472"/>
              </a:xfrm>
              <a:custGeom>
                <a:avLst/>
                <a:gdLst>
                  <a:gd name="connsiteX0" fmla="*/ 490623 w 561964"/>
                  <a:gd name="connsiteY0" fmla="*/ 268709 h 304807"/>
                  <a:gd name="connsiteX1" fmla="*/ 490623 w 561964"/>
                  <a:gd name="connsiteY1" fmla="*/ 31340 h 304807"/>
                  <a:gd name="connsiteX2" fmla="*/ 466432 w 561964"/>
                  <a:gd name="connsiteY2" fmla="*/ 7144 h 304807"/>
                  <a:gd name="connsiteX3" fmla="*/ 466145 w 561964"/>
                  <a:gd name="connsiteY3" fmla="*/ 7146 h 304807"/>
                  <a:gd name="connsiteX4" fmla="*/ 104202 w 561964"/>
                  <a:gd name="connsiteY4" fmla="*/ 7146 h 304807"/>
                  <a:gd name="connsiteX5" fmla="*/ 80008 w 561964"/>
                  <a:gd name="connsiteY5" fmla="*/ 31340 h 304807"/>
                  <a:gd name="connsiteX6" fmla="*/ 80008 w 561964"/>
                  <a:gd name="connsiteY6" fmla="*/ 268709 h 304807"/>
                  <a:gd name="connsiteX7" fmla="*/ 7144 w 561964"/>
                  <a:gd name="connsiteY7" fmla="*/ 268709 h 304807"/>
                  <a:gd name="connsiteX8" fmla="*/ 7144 w 561964"/>
                  <a:gd name="connsiteY8" fmla="*/ 280806 h 304807"/>
                  <a:gd name="connsiteX9" fmla="*/ 31337 w 561964"/>
                  <a:gd name="connsiteY9" fmla="*/ 305000 h 304807"/>
                  <a:gd name="connsiteX10" fmla="*/ 539010 w 561964"/>
                  <a:gd name="connsiteY10" fmla="*/ 305000 h 304807"/>
                  <a:gd name="connsiteX11" fmla="*/ 563203 w 561964"/>
                  <a:gd name="connsiteY11" fmla="*/ 280806 h 304807"/>
                  <a:gd name="connsiteX12" fmla="*/ 563203 w 561964"/>
                  <a:gd name="connsiteY12" fmla="*/ 268709 h 304807"/>
                  <a:gd name="connsiteX13" fmla="*/ 235835 w 561964"/>
                  <a:gd name="connsiteY13" fmla="*/ 189173 h 304807"/>
                  <a:gd name="connsiteX14" fmla="*/ 222405 w 561964"/>
                  <a:gd name="connsiteY14" fmla="*/ 202604 h 304807"/>
                  <a:gd name="connsiteX15" fmla="*/ 168970 w 561964"/>
                  <a:gd name="connsiteY15" fmla="*/ 149167 h 304807"/>
                  <a:gd name="connsiteX16" fmla="*/ 222405 w 561964"/>
                  <a:gd name="connsiteY16" fmla="*/ 95730 h 304807"/>
                  <a:gd name="connsiteX17" fmla="*/ 235835 w 561964"/>
                  <a:gd name="connsiteY17" fmla="*/ 109161 h 304807"/>
                  <a:gd name="connsiteX18" fmla="*/ 195926 w 561964"/>
                  <a:gd name="connsiteY18" fmla="*/ 149167 h 304807"/>
                  <a:gd name="connsiteX19" fmla="*/ 271362 w 561964"/>
                  <a:gd name="connsiteY19" fmla="*/ 209271 h 304807"/>
                  <a:gd name="connsiteX20" fmla="*/ 253741 w 561964"/>
                  <a:gd name="connsiteY20" fmla="*/ 201937 h 304807"/>
                  <a:gd name="connsiteX21" fmla="*/ 298413 w 561964"/>
                  <a:gd name="connsiteY21" fmla="*/ 94111 h 304807"/>
                  <a:gd name="connsiteX22" fmla="*/ 315938 w 561964"/>
                  <a:gd name="connsiteY22" fmla="*/ 101446 h 304807"/>
                  <a:gd name="connsiteX23" fmla="*/ 347561 w 561964"/>
                  <a:gd name="connsiteY23" fmla="*/ 202604 h 304807"/>
                  <a:gd name="connsiteX24" fmla="*/ 334131 w 561964"/>
                  <a:gd name="connsiteY24" fmla="*/ 189173 h 304807"/>
                  <a:gd name="connsiteX25" fmla="*/ 374040 w 561964"/>
                  <a:gd name="connsiteY25" fmla="*/ 149167 h 304807"/>
                  <a:gd name="connsiteX26" fmla="*/ 334131 w 561964"/>
                  <a:gd name="connsiteY26" fmla="*/ 109161 h 304807"/>
                  <a:gd name="connsiteX27" fmla="*/ 347561 w 561964"/>
                  <a:gd name="connsiteY27" fmla="*/ 95730 h 304807"/>
                  <a:gd name="connsiteX28" fmla="*/ 400995 w 561964"/>
                  <a:gd name="connsiteY28" fmla="*/ 149167 h 304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61964" h="304807">
                    <a:moveTo>
                      <a:pt x="490623" y="268709"/>
                    </a:moveTo>
                    <a:lnTo>
                      <a:pt x="490623" y="31340"/>
                    </a:lnTo>
                    <a:cubicBezTo>
                      <a:pt x="490624" y="17978"/>
                      <a:pt x="479794" y="7145"/>
                      <a:pt x="466432" y="7144"/>
                    </a:cubicBezTo>
                    <a:cubicBezTo>
                      <a:pt x="466336" y="7144"/>
                      <a:pt x="466241" y="7145"/>
                      <a:pt x="466145" y="7146"/>
                    </a:cubicBezTo>
                    <a:lnTo>
                      <a:pt x="104202" y="7146"/>
                    </a:lnTo>
                    <a:cubicBezTo>
                      <a:pt x="90840" y="7146"/>
                      <a:pt x="80008" y="17978"/>
                      <a:pt x="80008" y="31340"/>
                    </a:cubicBezTo>
                    <a:lnTo>
                      <a:pt x="80008" y="268709"/>
                    </a:lnTo>
                    <a:lnTo>
                      <a:pt x="7144" y="268709"/>
                    </a:lnTo>
                    <a:lnTo>
                      <a:pt x="7144" y="280806"/>
                    </a:lnTo>
                    <a:cubicBezTo>
                      <a:pt x="7196" y="294146"/>
                      <a:pt x="17997" y="304947"/>
                      <a:pt x="31337" y="305000"/>
                    </a:cubicBezTo>
                    <a:lnTo>
                      <a:pt x="539010" y="305000"/>
                    </a:lnTo>
                    <a:cubicBezTo>
                      <a:pt x="552349" y="304947"/>
                      <a:pt x="563150" y="294146"/>
                      <a:pt x="563203" y="280806"/>
                    </a:cubicBezTo>
                    <a:lnTo>
                      <a:pt x="563203" y="268709"/>
                    </a:lnTo>
                    <a:close/>
                    <a:moveTo>
                      <a:pt x="235835" y="189173"/>
                    </a:moveTo>
                    <a:lnTo>
                      <a:pt x="222405" y="202604"/>
                    </a:lnTo>
                    <a:lnTo>
                      <a:pt x="168970" y="149167"/>
                    </a:lnTo>
                    <a:lnTo>
                      <a:pt x="222405" y="95730"/>
                    </a:lnTo>
                    <a:lnTo>
                      <a:pt x="235835" y="109161"/>
                    </a:lnTo>
                    <a:lnTo>
                      <a:pt x="195926" y="149167"/>
                    </a:lnTo>
                    <a:close/>
                    <a:moveTo>
                      <a:pt x="271362" y="209271"/>
                    </a:moveTo>
                    <a:lnTo>
                      <a:pt x="253741" y="201937"/>
                    </a:lnTo>
                    <a:lnTo>
                      <a:pt x="298413" y="94111"/>
                    </a:lnTo>
                    <a:lnTo>
                      <a:pt x="315938" y="101446"/>
                    </a:lnTo>
                    <a:close/>
                    <a:moveTo>
                      <a:pt x="347561" y="202604"/>
                    </a:moveTo>
                    <a:lnTo>
                      <a:pt x="334131" y="189173"/>
                    </a:lnTo>
                    <a:lnTo>
                      <a:pt x="374040" y="149167"/>
                    </a:lnTo>
                    <a:lnTo>
                      <a:pt x="334131" y="109161"/>
                    </a:lnTo>
                    <a:lnTo>
                      <a:pt x="347561" y="95730"/>
                    </a:lnTo>
                    <a:lnTo>
                      <a:pt x="400995" y="149167"/>
                    </a:lnTo>
                    <a:close/>
                  </a:path>
                </a:pathLst>
              </a:custGeom>
              <a:solidFill>
                <a:sysClr val="window" lastClr="FFFFFF">
                  <a:lumMod val="50000"/>
                </a:sysClr>
              </a:solidFill>
              <a:ln w="9525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>
                <a:bevelT w="139700" prst="cross"/>
              </a:sp3d>
            </p:spPr>
            <p:txBody>
              <a:bodyPr rtlCol="0" anchor="ctr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HGP創英角ｺﾞｼｯｸUB"/>
                  <a:cs typeface="+mn-cs"/>
                </a:endParaRPr>
              </a:p>
            </p:txBody>
          </p:sp>
        </p:grpSp>
      </p:grpSp>
      <p:grpSp>
        <p:nvGrpSpPr>
          <p:cNvPr id="391" name="グループ化 390">
            <a:extLst>
              <a:ext uri="{FF2B5EF4-FFF2-40B4-BE49-F238E27FC236}">
                <a16:creationId xmlns:a16="http://schemas.microsoft.com/office/drawing/2014/main" id="{83C7B481-17A3-D79A-8D0B-CC917103A678}"/>
              </a:ext>
            </a:extLst>
          </p:cNvPr>
          <p:cNvGrpSpPr/>
          <p:nvPr/>
        </p:nvGrpSpPr>
        <p:grpSpPr>
          <a:xfrm>
            <a:off x="2243547" y="3264857"/>
            <a:ext cx="1459581" cy="890583"/>
            <a:chOff x="1907078" y="1153238"/>
            <a:chExt cx="1604416" cy="1281515"/>
          </a:xfrm>
        </p:grpSpPr>
        <p:sp>
          <p:nvSpPr>
            <p:cNvPr id="392" name="楕円_ぼかし">
              <a:extLst>
                <a:ext uri="{FF2B5EF4-FFF2-40B4-BE49-F238E27FC236}">
                  <a16:creationId xmlns:a16="http://schemas.microsoft.com/office/drawing/2014/main" id="{3331407B-A903-9F50-A1FF-39B0DB9A9E6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07078" y="1153238"/>
              <a:ext cx="1604416" cy="1281515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63500"/>
            </a:effectLst>
          </p:spPr>
          <p:txBody>
            <a:bodyPr rtlCol="0" anchor="b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000" b="0" i="0" u="none" strike="noStrike" kern="0" cap="none" spc="-151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BIZ UDPゴシック"/>
                  <a:ea typeface="BIZ UDPゴシック"/>
                  <a:cs typeface="+mn-cs"/>
                </a:rPr>
                <a:t>まとめて納品</a:t>
              </a:r>
              <a:endParaRPr kumimoji="0" lang="en-US" sz="1000" b="0" i="0" u="none" strike="noStrike" kern="0" cap="none" spc="-151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IZ UDPゴシック"/>
                <a:ea typeface="BIZ UDPゴシック"/>
                <a:cs typeface="+mn-cs"/>
              </a:endParaRPr>
            </a:p>
          </p:txBody>
        </p:sp>
        <p:grpSp>
          <p:nvGrpSpPr>
            <p:cNvPr id="393" name="グラフィックス_荷物" descr="箱">
              <a:extLst>
                <a:ext uri="{FF2B5EF4-FFF2-40B4-BE49-F238E27FC236}">
                  <a16:creationId xmlns:a16="http://schemas.microsoft.com/office/drawing/2014/main" id="{F34A2A08-1E02-8A5C-2F98-49405025C22A}"/>
                </a:ext>
              </a:extLst>
            </p:cNvPr>
            <p:cNvGrpSpPr/>
            <p:nvPr/>
          </p:nvGrpSpPr>
          <p:grpSpPr>
            <a:xfrm>
              <a:off x="2338695" y="1841983"/>
              <a:ext cx="174817" cy="206653"/>
              <a:chOff x="4702252" y="1061238"/>
              <a:chExt cx="628655" cy="750570"/>
            </a:xfrm>
            <a:solidFill>
              <a:srgbClr val="FFC000">
                <a:lumMod val="50000"/>
              </a:srgbClr>
            </a:solidFill>
          </p:grpSpPr>
          <p:sp>
            <p:nvSpPr>
              <p:cNvPr id="411" name="フリーフォーム: 図形 629">
                <a:extLst>
                  <a:ext uri="{FF2B5EF4-FFF2-40B4-BE49-F238E27FC236}">
                    <a16:creationId xmlns:a16="http://schemas.microsoft.com/office/drawing/2014/main" id="{23F7A9B5-ED17-8699-669B-142B7E11474F}"/>
                  </a:ext>
                </a:extLst>
              </p:cNvPr>
              <p:cNvSpPr/>
              <p:nvPr/>
            </p:nvSpPr>
            <p:spPr>
              <a:xfrm>
                <a:off x="4702256" y="1165058"/>
                <a:ext cx="457199" cy="277178"/>
              </a:xfrm>
              <a:custGeom>
                <a:avLst/>
                <a:gdLst>
                  <a:gd name="connsiteX0" fmla="*/ 142875 w 457200"/>
                  <a:gd name="connsiteY0" fmla="*/ 0 h 277177"/>
                  <a:gd name="connsiteX1" fmla="*/ 0 w 457200"/>
                  <a:gd name="connsiteY1" fmla="*/ 86678 h 277177"/>
                  <a:gd name="connsiteX2" fmla="*/ 314325 w 457200"/>
                  <a:gd name="connsiteY2" fmla="*/ 277178 h 277177"/>
                  <a:gd name="connsiteX3" fmla="*/ 457200 w 457200"/>
                  <a:gd name="connsiteY3" fmla="*/ 190500 h 277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7200" h="277177">
                    <a:moveTo>
                      <a:pt x="142875" y="0"/>
                    </a:moveTo>
                    <a:lnTo>
                      <a:pt x="0" y="86678"/>
                    </a:lnTo>
                    <a:lnTo>
                      <a:pt x="314325" y="277178"/>
                    </a:lnTo>
                    <a:lnTo>
                      <a:pt x="457200" y="19050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l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/>
                  <a:ea typeface="BIZ UDPゴシック"/>
                  <a:cs typeface="+mn-cs"/>
                </a:endParaRPr>
              </a:p>
            </p:txBody>
          </p:sp>
          <p:sp>
            <p:nvSpPr>
              <p:cNvPr id="412" name="フリーフォーム: 図形 630">
                <a:extLst>
                  <a:ext uri="{FF2B5EF4-FFF2-40B4-BE49-F238E27FC236}">
                    <a16:creationId xmlns:a16="http://schemas.microsoft.com/office/drawing/2014/main" id="{45F261CF-57C0-1082-4776-815E036C5F08}"/>
                  </a:ext>
                </a:extLst>
              </p:cNvPr>
              <p:cNvSpPr/>
              <p:nvPr/>
            </p:nvSpPr>
            <p:spPr>
              <a:xfrm>
                <a:off x="4881327" y="1061238"/>
                <a:ext cx="449580" cy="272415"/>
              </a:xfrm>
              <a:custGeom>
                <a:avLst/>
                <a:gdLst>
                  <a:gd name="connsiteX0" fmla="*/ 449580 w 449580"/>
                  <a:gd name="connsiteY0" fmla="*/ 190500 h 272415"/>
                  <a:gd name="connsiteX1" fmla="*/ 135255 w 449580"/>
                  <a:gd name="connsiteY1" fmla="*/ 0 h 272415"/>
                  <a:gd name="connsiteX2" fmla="*/ 0 w 449580"/>
                  <a:gd name="connsiteY2" fmla="*/ 81915 h 272415"/>
                  <a:gd name="connsiteX3" fmla="*/ 314325 w 449580"/>
                  <a:gd name="connsiteY3" fmla="*/ 272415 h 272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9580" h="272415">
                    <a:moveTo>
                      <a:pt x="449580" y="190500"/>
                    </a:moveTo>
                    <a:lnTo>
                      <a:pt x="135255" y="0"/>
                    </a:lnTo>
                    <a:lnTo>
                      <a:pt x="0" y="81915"/>
                    </a:lnTo>
                    <a:lnTo>
                      <a:pt x="314325" y="27241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l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/>
                  <a:ea typeface="BIZ UDPゴシック"/>
                  <a:cs typeface="+mn-cs"/>
                </a:endParaRPr>
              </a:p>
            </p:txBody>
          </p:sp>
          <p:sp>
            <p:nvSpPr>
              <p:cNvPr id="413" name="フリーフォーム: 図形 631">
                <a:extLst>
                  <a:ext uri="{FF2B5EF4-FFF2-40B4-BE49-F238E27FC236}">
                    <a16:creationId xmlns:a16="http://schemas.microsoft.com/office/drawing/2014/main" id="{21033DEA-0A94-83C2-F2DD-215F8000A6AA}"/>
                  </a:ext>
                </a:extLst>
              </p:cNvPr>
              <p:cNvSpPr/>
              <p:nvPr/>
            </p:nvSpPr>
            <p:spPr>
              <a:xfrm>
                <a:off x="4702252" y="1296506"/>
                <a:ext cx="295276" cy="515302"/>
              </a:xfrm>
              <a:custGeom>
                <a:avLst/>
                <a:gdLst>
                  <a:gd name="connsiteX0" fmla="*/ 0 w 295275"/>
                  <a:gd name="connsiteY0" fmla="*/ 31432 h 515302"/>
                  <a:gd name="connsiteX1" fmla="*/ 0 w 295275"/>
                  <a:gd name="connsiteY1" fmla="*/ 336233 h 515302"/>
                  <a:gd name="connsiteX2" fmla="*/ 295275 w 295275"/>
                  <a:gd name="connsiteY2" fmla="*/ 515303 h 515302"/>
                  <a:gd name="connsiteX3" fmla="*/ 295275 w 295275"/>
                  <a:gd name="connsiteY3" fmla="*/ 179070 h 515302"/>
                  <a:gd name="connsiteX4" fmla="*/ 0 w 295275"/>
                  <a:gd name="connsiteY4" fmla="*/ 0 h 515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5275" h="515302">
                    <a:moveTo>
                      <a:pt x="0" y="31432"/>
                    </a:moveTo>
                    <a:lnTo>
                      <a:pt x="0" y="336233"/>
                    </a:lnTo>
                    <a:lnTo>
                      <a:pt x="295275" y="515303"/>
                    </a:lnTo>
                    <a:lnTo>
                      <a:pt x="295275" y="17907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l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/>
                  <a:ea typeface="BIZ UDPゴシック"/>
                  <a:cs typeface="+mn-cs"/>
                </a:endParaRPr>
              </a:p>
            </p:txBody>
          </p:sp>
          <p:sp>
            <p:nvSpPr>
              <p:cNvPr id="414" name="フリーフォーム: 図形 632">
                <a:extLst>
                  <a:ext uri="{FF2B5EF4-FFF2-40B4-BE49-F238E27FC236}">
                    <a16:creationId xmlns:a16="http://schemas.microsoft.com/office/drawing/2014/main" id="{4DAD9FBE-5D36-40B5-EF09-CDCF29F91DFF}"/>
                  </a:ext>
                </a:extLst>
              </p:cNvPr>
              <p:cNvSpPr/>
              <p:nvPr/>
            </p:nvSpPr>
            <p:spPr>
              <a:xfrm>
                <a:off x="5035623" y="1296506"/>
                <a:ext cx="295276" cy="515302"/>
              </a:xfrm>
              <a:custGeom>
                <a:avLst/>
                <a:gdLst>
                  <a:gd name="connsiteX0" fmla="*/ 104775 w 295275"/>
                  <a:gd name="connsiteY0" fmla="*/ 231458 h 515302"/>
                  <a:gd name="connsiteX1" fmla="*/ 38100 w 295275"/>
                  <a:gd name="connsiteY1" fmla="*/ 269558 h 515302"/>
                  <a:gd name="connsiteX2" fmla="*/ 38100 w 295275"/>
                  <a:gd name="connsiteY2" fmla="*/ 202883 h 515302"/>
                  <a:gd name="connsiteX3" fmla="*/ 104775 w 295275"/>
                  <a:gd name="connsiteY3" fmla="*/ 164783 h 515302"/>
                  <a:gd name="connsiteX4" fmla="*/ 104775 w 295275"/>
                  <a:gd name="connsiteY4" fmla="*/ 231458 h 515302"/>
                  <a:gd name="connsiteX5" fmla="*/ 0 w 295275"/>
                  <a:gd name="connsiteY5" fmla="*/ 179070 h 515302"/>
                  <a:gd name="connsiteX6" fmla="*/ 0 w 295275"/>
                  <a:gd name="connsiteY6" fmla="*/ 515303 h 515302"/>
                  <a:gd name="connsiteX7" fmla="*/ 295275 w 295275"/>
                  <a:gd name="connsiteY7" fmla="*/ 336233 h 515302"/>
                  <a:gd name="connsiteX8" fmla="*/ 295275 w 295275"/>
                  <a:gd name="connsiteY8" fmla="*/ 0 h 515302"/>
                  <a:gd name="connsiteX9" fmla="*/ 0 w 295275"/>
                  <a:gd name="connsiteY9" fmla="*/ 179070 h 515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5275" h="515302">
                    <a:moveTo>
                      <a:pt x="104775" y="231458"/>
                    </a:moveTo>
                    <a:lnTo>
                      <a:pt x="38100" y="269558"/>
                    </a:lnTo>
                    <a:lnTo>
                      <a:pt x="38100" y="202883"/>
                    </a:lnTo>
                    <a:lnTo>
                      <a:pt x="104775" y="164783"/>
                    </a:lnTo>
                    <a:lnTo>
                      <a:pt x="104775" y="231458"/>
                    </a:lnTo>
                    <a:close/>
                    <a:moveTo>
                      <a:pt x="0" y="179070"/>
                    </a:moveTo>
                    <a:lnTo>
                      <a:pt x="0" y="515303"/>
                    </a:lnTo>
                    <a:lnTo>
                      <a:pt x="295275" y="336233"/>
                    </a:lnTo>
                    <a:lnTo>
                      <a:pt x="295275" y="0"/>
                    </a:lnTo>
                    <a:lnTo>
                      <a:pt x="0" y="17907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l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/>
                  <a:ea typeface="BIZ UDPゴシック"/>
                  <a:cs typeface="+mn-cs"/>
                </a:endParaRPr>
              </a:p>
            </p:txBody>
          </p:sp>
        </p:grpSp>
        <p:sp>
          <p:nvSpPr>
            <p:cNvPr id="394" name="フリーフォーム: 図形 633">
              <a:extLst>
                <a:ext uri="{FF2B5EF4-FFF2-40B4-BE49-F238E27FC236}">
                  <a16:creationId xmlns:a16="http://schemas.microsoft.com/office/drawing/2014/main" id="{B0F948AD-1EAC-29C8-00B4-5C91D83A01C0}"/>
                </a:ext>
              </a:extLst>
            </p:cNvPr>
            <p:cNvSpPr/>
            <p:nvPr/>
          </p:nvSpPr>
          <p:spPr>
            <a:xfrm>
              <a:off x="2555841" y="1359889"/>
              <a:ext cx="338633" cy="607695"/>
            </a:xfrm>
            <a:custGeom>
              <a:avLst/>
              <a:gdLst>
                <a:gd name="connsiteX0" fmla="*/ 171450 w 304800"/>
                <a:gd name="connsiteY0" fmla="*/ 0 h 552450"/>
                <a:gd name="connsiteX1" fmla="*/ 0 w 304800"/>
                <a:gd name="connsiteY1" fmla="*/ 0 h 552450"/>
                <a:gd name="connsiteX2" fmla="*/ 0 w 304800"/>
                <a:gd name="connsiteY2" fmla="*/ 38100 h 552450"/>
                <a:gd name="connsiteX3" fmla="*/ 133350 w 304800"/>
                <a:gd name="connsiteY3" fmla="*/ 38100 h 552450"/>
                <a:gd name="connsiteX4" fmla="*/ 133350 w 304800"/>
                <a:gd name="connsiteY4" fmla="*/ 257175 h 552450"/>
                <a:gd name="connsiteX5" fmla="*/ 0 w 304800"/>
                <a:gd name="connsiteY5" fmla="*/ 257175 h 552450"/>
                <a:gd name="connsiteX6" fmla="*/ 0 w 304800"/>
                <a:gd name="connsiteY6" fmla="*/ 295275 h 552450"/>
                <a:gd name="connsiteX7" fmla="*/ 133350 w 304800"/>
                <a:gd name="connsiteY7" fmla="*/ 295275 h 552450"/>
                <a:gd name="connsiteX8" fmla="*/ 133350 w 304800"/>
                <a:gd name="connsiteY8" fmla="*/ 514350 h 552450"/>
                <a:gd name="connsiteX9" fmla="*/ 0 w 304800"/>
                <a:gd name="connsiteY9" fmla="*/ 514350 h 552450"/>
                <a:gd name="connsiteX10" fmla="*/ 0 w 304800"/>
                <a:gd name="connsiteY10" fmla="*/ 552450 h 552450"/>
                <a:gd name="connsiteX11" fmla="*/ 171450 w 304800"/>
                <a:gd name="connsiteY11" fmla="*/ 552450 h 552450"/>
                <a:gd name="connsiteX12" fmla="*/ 171450 w 304800"/>
                <a:gd name="connsiteY12" fmla="*/ 295275 h 552450"/>
                <a:gd name="connsiteX13" fmla="*/ 304800 w 304800"/>
                <a:gd name="connsiteY13" fmla="*/ 295275 h 552450"/>
                <a:gd name="connsiteX14" fmla="*/ 304800 w 304800"/>
                <a:gd name="connsiteY14" fmla="*/ 257175 h 552450"/>
                <a:gd name="connsiteX15" fmla="*/ 171450 w 304800"/>
                <a:gd name="connsiteY15" fmla="*/ 257175 h 552450"/>
                <a:gd name="connsiteX16" fmla="*/ 171450 w 304800"/>
                <a:gd name="connsiteY16" fmla="*/ 0 h 552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04800" h="552450">
                  <a:moveTo>
                    <a:pt x="171450" y="0"/>
                  </a:moveTo>
                  <a:lnTo>
                    <a:pt x="0" y="0"/>
                  </a:lnTo>
                  <a:lnTo>
                    <a:pt x="0" y="38100"/>
                  </a:lnTo>
                  <a:lnTo>
                    <a:pt x="133350" y="38100"/>
                  </a:lnTo>
                  <a:lnTo>
                    <a:pt x="133350" y="257175"/>
                  </a:lnTo>
                  <a:lnTo>
                    <a:pt x="0" y="257175"/>
                  </a:lnTo>
                  <a:lnTo>
                    <a:pt x="0" y="295275"/>
                  </a:lnTo>
                  <a:lnTo>
                    <a:pt x="133350" y="295275"/>
                  </a:lnTo>
                  <a:lnTo>
                    <a:pt x="133350" y="514350"/>
                  </a:lnTo>
                  <a:lnTo>
                    <a:pt x="0" y="514350"/>
                  </a:lnTo>
                  <a:lnTo>
                    <a:pt x="0" y="552450"/>
                  </a:lnTo>
                  <a:lnTo>
                    <a:pt x="171450" y="552450"/>
                  </a:lnTo>
                  <a:lnTo>
                    <a:pt x="171450" y="295275"/>
                  </a:lnTo>
                  <a:lnTo>
                    <a:pt x="304800" y="295275"/>
                  </a:lnTo>
                  <a:lnTo>
                    <a:pt x="304800" y="257175"/>
                  </a:lnTo>
                  <a:lnTo>
                    <a:pt x="171450" y="257175"/>
                  </a:lnTo>
                  <a:lnTo>
                    <a:pt x="171450" y="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/>
                <a:ea typeface="BIZ UDPゴシック"/>
                <a:cs typeface="+mn-cs"/>
              </a:endParaRPr>
            </a:p>
          </p:txBody>
        </p:sp>
        <p:grpSp>
          <p:nvGrpSpPr>
            <p:cNvPr id="395" name="グラフィックス_荷物" descr="箱">
              <a:extLst>
                <a:ext uri="{FF2B5EF4-FFF2-40B4-BE49-F238E27FC236}">
                  <a16:creationId xmlns:a16="http://schemas.microsoft.com/office/drawing/2014/main" id="{5DA8913F-3E1C-C8F8-4FE7-0A9A359D0A67}"/>
                </a:ext>
              </a:extLst>
            </p:cNvPr>
            <p:cNvGrpSpPr/>
            <p:nvPr/>
          </p:nvGrpSpPr>
          <p:grpSpPr>
            <a:xfrm>
              <a:off x="2338695" y="1560096"/>
              <a:ext cx="174817" cy="206653"/>
              <a:chOff x="4702252" y="1061238"/>
              <a:chExt cx="628655" cy="750570"/>
            </a:xfrm>
            <a:solidFill>
              <a:srgbClr val="FFC000">
                <a:lumMod val="75000"/>
              </a:srgbClr>
            </a:solidFill>
          </p:grpSpPr>
          <p:sp>
            <p:nvSpPr>
              <p:cNvPr id="407" name="フリーフォーム: 図形 635">
                <a:extLst>
                  <a:ext uri="{FF2B5EF4-FFF2-40B4-BE49-F238E27FC236}">
                    <a16:creationId xmlns:a16="http://schemas.microsoft.com/office/drawing/2014/main" id="{E3A6B7B7-BA04-F3A3-4130-408FD5E35819}"/>
                  </a:ext>
                </a:extLst>
              </p:cNvPr>
              <p:cNvSpPr/>
              <p:nvPr/>
            </p:nvSpPr>
            <p:spPr>
              <a:xfrm>
                <a:off x="4702256" y="1165058"/>
                <a:ext cx="457199" cy="277178"/>
              </a:xfrm>
              <a:custGeom>
                <a:avLst/>
                <a:gdLst>
                  <a:gd name="connsiteX0" fmla="*/ 142875 w 457200"/>
                  <a:gd name="connsiteY0" fmla="*/ 0 h 277177"/>
                  <a:gd name="connsiteX1" fmla="*/ 0 w 457200"/>
                  <a:gd name="connsiteY1" fmla="*/ 86678 h 277177"/>
                  <a:gd name="connsiteX2" fmla="*/ 314325 w 457200"/>
                  <a:gd name="connsiteY2" fmla="*/ 277178 h 277177"/>
                  <a:gd name="connsiteX3" fmla="*/ 457200 w 457200"/>
                  <a:gd name="connsiteY3" fmla="*/ 190500 h 277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7200" h="277177">
                    <a:moveTo>
                      <a:pt x="142875" y="0"/>
                    </a:moveTo>
                    <a:lnTo>
                      <a:pt x="0" y="86678"/>
                    </a:lnTo>
                    <a:lnTo>
                      <a:pt x="314325" y="277178"/>
                    </a:lnTo>
                    <a:lnTo>
                      <a:pt x="457200" y="19050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l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/>
                  <a:ea typeface="BIZ UDPゴシック"/>
                  <a:cs typeface="+mn-cs"/>
                </a:endParaRPr>
              </a:p>
            </p:txBody>
          </p:sp>
          <p:sp>
            <p:nvSpPr>
              <p:cNvPr id="408" name="フリーフォーム: 図形 636">
                <a:extLst>
                  <a:ext uri="{FF2B5EF4-FFF2-40B4-BE49-F238E27FC236}">
                    <a16:creationId xmlns:a16="http://schemas.microsoft.com/office/drawing/2014/main" id="{F33C398E-7547-0784-D3FD-B3C3D3C49203}"/>
                  </a:ext>
                </a:extLst>
              </p:cNvPr>
              <p:cNvSpPr/>
              <p:nvPr/>
            </p:nvSpPr>
            <p:spPr>
              <a:xfrm>
                <a:off x="4881327" y="1061238"/>
                <a:ext cx="449580" cy="272415"/>
              </a:xfrm>
              <a:custGeom>
                <a:avLst/>
                <a:gdLst>
                  <a:gd name="connsiteX0" fmla="*/ 449580 w 449580"/>
                  <a:gd name="connsiteY0" fmla="*/ 190500 h 272415"/>
                  <a:gd name="connsiteX1" fmla="*/ 135255 w 449580"/>
                  <a:gd name="connsiteY1" fmla="*/ 0 h 272415"/>
                  <a:gd name="connsiteX2" fmla="*/ 0 w 449580"/>
                  <a:gd name="connsiteY2" fmla="*/ 81915 h 272415"/>
                  <a:gd name="connsiteX3" fmla="*/ 314325 w 449580"/>
                  <a:gd name="connsiteY3" fmla="*/ 272415 h 272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9580" h="272415">
                    <a:moveTo>
                      <a:pt x="449580" y="190500"/>
                    </a:moveTo>
                    <a:lnTo>
                      <a:pt x="135255" y="0"/>
                    </a:lnTo>
                    <a:lnTo>
                      <a:pt x="0" y="81915"/>
                    </a:lnTo>
                    <a:lnTo>
                      <a:pt x="314325" y="27241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l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/>
                  <a:ea typeface="BIZ UDPゴシック"/>
                  <a:cs typeface="+mn-cs"/>
                </a:endParaRPr>
              </a:p>
            </p:txBody>
          </p:sp>
          <p:sp>
            <p:nvSpPr>
              <p:cNvPr id="409" name="フリーフォーム: 図形 637">
                <a:extLst>
                  <a:ext uri="{FF2B5EF4-FFF2-40B4-BE49-F238E27FC236}">
                    <a16:creationId xmlns:a16="http://schemas.microsoft.com/office/drawing/2014/main" id="{AE79D431-1D96-E550-46BA-C8D72C3D7458}"/>
                  </a:ext>
                </a:extLst>
              </p:cNvPr>
              <p:cNvSpPr/>
              <p:nvPr/>
            </p:nvSpPr>
            <p:spPr>
              <a:xfrm>
                <a:off x="4702252" y="1296506"/>
                <a:ext cx="295276" cy="515302"/>
              </a:xfrm>
              <a:custGeom>
                <a:avLst/>
                <a:gdLst>
                  <a:gd name="connsiteX0" fmla="*/ 0 w 295275"/>
                  <a:gd name="connsiteY0" fmla="*/ 31432 h 515302"/>
                  <a:gd name="connsiteX1" fmla="*/ 0 w 295275"/>
                  <a:gd name="connsiteY1" fmla="*/ 336233 h 515302"/>
                  <a:gd name="connsiteX2" fmla="*/ 295275 w 295275"/>
                  <a:gd name="connsiteY2" fmla="*/ 515303 h 515302"/>
                  <a:gd name="connsiteX3" fmla="*/ 295275 w 295275"/>
                  <a:gd name="connsiteY3" fmla="*/ 179070 h 515302"/>
                  <a:gd name="connsiteX4" fmla="*/ 0 w 295275"/>
                  <a:gd name="connsiteY4" fmla="*/ 0 h 515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5275" h="515302">
                    <a:moveTo>
                      <a:pt x="0" y="31432"/>
                    </a:moveTo>
                    <a:lnTo>
                      <a:pt x="0" y="336233"/>
                    </a:lnTo>
                    <a:lnTo>
                      <a:pt x="295275" y="515303"/>
                    </a:lnTo>
                    <a:lnTo>
                      <a:pt x="295275" y="17907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l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/>
                  <a:ea typeface="BIZ UDPゴシック"/>
                  <a:cs typeface="+mn-cs"/>
                </a:endParaRPr>
              </a:p>
            </p:txBody>
          </p:sp>
          <p:sp>
            <p:nvSpPr>
              <p:cNvPr id="410" name="フリーフォーム: 図形 638">
                <a:extLst>
                  <a:ext uri="{FF2B5EF4-FFF2-40B4-BE49-F238E27FC236}">
                    <a16:creationId xmlns:a16="http://schemas.microsoft.com/office/drawing/2014/main" id="{90B9C4A7-EC0A-643E-8BCB-E49F4344F9F7}"/>
                  </a:ext>
                </a:extLst>
              </p:cNvPr>
              <p:cNvSpPr/>
              <p:nvPr/>
            </p:nvSpPr>
            <p:spPr>
              <a:xfrm>
                <a:off x="5035623" y="1296506"/>
                <a:ext cx="295276" cy="515302"/>
              </a:xfrm>
              <a:custGeom>
                <a:avLst/>
                <a:gdLst>
                  <a:gd name="connsiteX0" fmla="*/ 104775 w 295275"/>
                  <a:gd name="connsiteY0" fmla="*/ 231458 h 515302"/>
                  <a:gd name="connsiteX1" fmla="*/ 38100 w 295275"/>
                  <a:gd name="connsiteY1" fmla="*/ 269558 h 515302"/>
                  <a:gd name="connsiteX2" fmla="*/ 38100 w 295275"/>
                  <a:gd name="connsiteY2" fmla="*/ 202883 h 515302"/>
                  <a:gd name="connsiteX3" fmla="*/ 104775 w 295275"/>
                  <a:gd name="connsiteY3" fmla="*/ 164783 h 515302"/>
                  <a:gd name="connsiteX4" fmla="*/ 104775 w 295275"/>
                  <a:gd name="connsiteY4" fmla="*/ 231458 h 515302"/>
                  <a:gd name="connsiteX5" fmla="*/ 0 w 295275"/>
                  <a:gd name="connsiteY5" fmla="*/ 179070 h 515302"/>
                  <a:gd name="connsiteX6" fmla="*/ 0 w 295275"/>
                  <a:gd name="connsiteY6" fmla="*/ 515303 h 515302"/>
                  <a:gd name="connsiteX7" fmla="*/ 295275 w 295275"/>
                  <a:gd name="connsiteY7" fmla="*/ 336233 h 515302"/>
                  <a:gd name="connsiteX8" fmla="*/ 295275 w 295275"/>
                  <a:gd name="connsiteY8" fmla="*/ 0 h 515302"/>
                  <a:gd name="connsiteX9" fmla="*/ 0 w 295275"/>
                  <a:gd name="connsiteY9" fmla="*/ 179070 h 515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5275" h="515302">
                    <a:moveTo>
                      <a:pt x="104775" y="231458"/>
                    </a:moveTo>
                    <a:lnTo>
                      <a:pt x="38100" y="269558"/>
                    </a:lnTo>
                    <a:lnTo>
                      <a:pt x="38100" y="202883"/>
                    </a:lnTo>
                    <a:lnTo>
                      <a:pt x="104775" y="164783"/>
                    </a:lnTo>
                    <a:lnTo>
                      <a:pt x="104775" y="231458"/>
                    </a:lnTo>
                    <a:close/>
                    <a:moveTo>
                      <a:pt x="0" y="179070"/>
                    </a:moveTo>
                    <a:lnTo>
                      <a:pt x="0" y="515303"/>
                    </a:lnTo>
                    <a:lnTo>
                      <a:pt x="295275" y="336233"/>
                    </a:lnTo>
                    <a:lnTo>
                      <a:pt x="295275" y="0"/>
                    </a:lnTo>
                    <a:lnTo>
                      <a:pt x="0" y="17907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l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/>
                  <a:ea typeface="BIZ UDPゴシック"/>
                  <a:cs typeface="+mn-cs"/>
                </a:endParaRPr>
              </a:p>
            </p:txBody>
          </p:sp>
        </p:grpSp>
        <p:grpSp>
          <p:nvGrpSpPr>
            <p:cNvPr id="396" name="グラフィックス_荷物" descr="箱">
              <a:extLst>
                <a:ext uri="{FF2B5EF4-FFF2-40B4-BE49-F238E27FC236}">
                  <a16:creationId xmlns:a16="http://schemas.microsoft.com/office/drawing/2014/main" id="{36927BD1-1EDC-F9C4-CC08-2AAC819E0F7B}"/>
                </a:ext>
              </a:extLst>
            </p:cNvPr>
            <p:cNvGrpSpPr/>
            <p:nvPr/>
          </p:nvGrpSpPr>
          <p:grpSpPr>
            <a:xfrm>
              <a:off x="2338695" y="1278209"/>
              <a:ext cx="174817" cy="206653"/>
              <a:chOff x="4702252" y="1061238"/>
              <a:chExt cx="628655" cy="750570"/>
            </a:xfrm>
            <a:solidFill>
              <a:srgbClr val="FFC000">
                <a:lumMod val="60000"/>
                <a:lumOff val="40000"/>
              </a:srgbClr>
            </a:solidFill>
          </p:grpSpPr>
          <p:sp>
            <p:nvSpPr>
              <p:cNvPr id="403" name="フリーフォーム: 図形 640">
                <a:extLst>
                  <a:ext uri="{FF2B5EF4-FFF2-40B4-BE49-F238E27FC236}">
                    <a16:creationId xmlns:a16="http://schemas.microsoft.com/office/drawing/2014/main" id="{3B89F850-8670-6F04-BCAA-727DBE28FCF8}"/>
                  </a:ext>
                </a:extLst>
              </p:cNvPr>
              <p:cNvSpPr/>
              <p:nvPr/>
            </p:nvSpPr>
            <p:spPr>
              <a:xfrm>
                <a:off x="4702256" y="1165058"/>
                <a:ext cx="457199" cy="277178"/>
              </a:xfrm>
              <a:custGeom>
                <a:avLst/>
                <a:gdLst>
                  <a:gd name="connsiteX0" fmla="*/ 142875 w 457200"/>
                  <a:gd name="connsiteY0" fmla="*/ 0 h 277177"/>
                  <a:gd name="connsiteX1" fmla="*/ 0 w 457200"/>
                  <a:gd name="connsiteY1" fmla="*/ 86678 h 277177"/>
                  <a:gd name="connsiteX2" fmla="*/ 314325 w 457200"/>
                  <a:gd name="connsiteY2" fmla="*/ 277178 h 277177"/>
                  <a:gd name="connsiteX3" fmla="*/ 457200 w 457200"/>
                  <a:gd name="connsiteY3" fmla="*/ 190500 h 277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7200" h="277177">
                    <a:moveTo>
                      <a:pt x="142875" y="0"/>
                    </a:moveTo>
                    <a:lnTo>
                      <a:pt x="0" y="86678"/>
                    </a:lnTo>
                    <a:lnTo>
                      <a:pt x="314325" y="277178"/>
                    </a:lnTo>
                    <a:lnTo>
                      <a:pt x="457200" y="19050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l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/>
                  <a:ea typeface="BIZ UDPゴシック"/>
                  <a:cs typeface="+mn-cs"/>
                </a:endParaRPr>
              </a:p>
            </p:txBody>
          </p:sp>
          <p:sp>
            <p:nvSpPr>
              <p:cNvPr id="404" name="フリーフォーム: 図形 641">
                <a:extLst>
                  <a:ext uri="{FF2B5EF4-FFF2-40B4-BE49-F238E27FC236}">
                    <a16:creationId xmlns:a16="http://schemas.microsoft.com/office/drawing/2014/main" id="{2371C89B-6BE5-5486-3300-729273716506}"/>
                  </a:ext>
                </a:extLst>
              </p:cNvPr>
              <p:cNvSpPr/>
              <p:nvPr/>
            </p:nvSpPr>
            <p:spPr>
              <a:xfrm>
                <a:off x="4881327" y="1061238"/>
                <a:ext cx="449580" cy="272415"/>
              </a:xfrm>
              <a:custGeom>
                <a:avLst/>
                <a:gdLst>
                  <a:gd name="connsiteX0" fmla="*/ 449580 w 449580"/>
                  <a:gd name="connsiteY0" fmla="*/ 190500 h 272415"/>
                  <a:gd name="connsiteX1" fmla="*/ 135255 w 449580"/>
                  <a:gd name="connsiteY1" fmla="*/ 0 h 272415"/>
                  <a:gd name="connsiteX2" fmla="*/ 0 w 449580"/>
                  <a:gd name="connsiteY2" fmla="*/ 81915 h 272415"/>
                  <a:gd name="connsiteX3" fmla="*/ 314325 w 449580"/>
                  <a:gd name="connsiteY3" fmla="*/ 272415 h 272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9580" h="272415">
                    <a:moveTo>
                      <a:pt x="449580" y="190500"/>
                    </a:moveTo>
                    <a:lnTo>
                      <a:pt x="135255" y="0"/>
                    </a:lnTo>
                    <a:lnTo>
                      <a:pt x="0" y="81915"/>
                    </a:lnTo>
                    <a:lnTo>
                      <a:pt x="314325" y="27241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l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/>
                  <a:ea typeface="BIZ UDPゴシック"/>
                  <a:cs typeface="+mn-cs"/>
                </a:endParaRPr>
              </a:p>
            </p:txBody>
          </p:sp>
          <p:sp>
            <p:nvSpPr>
              <p:cNvPr id="405" name="フリーフォーム: 図形 642">
                <a:extLst>
                  <a:ext uri="{FF2B5EF4-FFF2-40B4-BE49-F238E27FC236}">
                    <a16:creationId xmlns:a16="http://schemas.microsoft.com/office/drawing/2014/main" id="{C615DC86-4CA1-C4DD-1BE5-EF57CF8AC199}"/>
                  </a:ext>
                </a:extLst>
              </p:cNvPr>
              <p:cNvSpPr/>
              <p:nvPr/>
            </p:nvSpPr>
            <p:spPr>
              <a:xfrm>
                <a:off x="4702252" y="1296506"/>
                <a:ext cx="295276" cy="515302"/>
              </a:xfrm>
              <a:custGeom>
                <a:avLst/>
                <a:gdLst>
                  <a:gd name="connsiteX0" fmla="*/ 0 w 295275"/>
                  <a:gd name="connsiteY0" fmla="*/ 31432 h 515302"/>
                  <a:gd name="connsiteX1" fmla="*/ 0 w 295275"/>
                  <a:gd name="connsiteY1" fmla="*/ 336233 h 515302"/>
                  <a:gd name="connsiteX2" fmla="*/ 295275 w 295275"/>
                  <a:gd name="connsiteY2" fmla="*/ 515303 h 515302"/>
                  <a:gd name="connsiteX3" fmla="*/ 295275 w 295275"/>
                  <a:gd name="connsiteY3" fmla="*/ 179070 h 515302"/>
                  <a:gd name="connsiteX4" fmla="*/ 0 w 295275"/>
                  <a:gd name="connsiteY4" fmla="*/ 0 h 515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5275" h="515302">
                    <a:moveTo>
                      <a:pt x="0" y="31432"/>
                    </a:moveTo>
                    <a:lnTo>
                      <a:pt x="0" y="336233"/>
                    </a:lnTo>
                    <a:lnTo>
                      <a:pt x="295275" y="515303"/>
                    </a:lnTo>
                    <a:lnTo>
                      <a:pt x="295275" y="17907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l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/>
                  <a:ea typeface="BIZ UDPゴシック"/>
                  <a:cs typeface="+mn-cs"/>
                </a:endParaRPr>
              </a:p>
            </p:txBody>
          </p:sp>
          <p:sp>
            <p:nvSpPr>
              <p:cNvPr id="406" name="フリーフォーム: 図形 643">
                <a:extLst>
                  <a:ext uri="{FF2B5EF4-FFF2-40B4-BE49-F238E27FC236}">
                    <a16:creationId xmlns:a16="http://schemas.microsoft.com/office/drawing/2014/main" id="{6E953460-AD58-E42B-AF33-138D5C1FD83C}"/>
                  </a:ext>
                </a:extLst>
              </p:cNvPr>
              <p:cNvSpPr/>
              <p:nvPr/>
            </p:nvSpPr>
            <p:spPr>
              <a:xfrm>
                <a:off x="5035623" y="1296506"/>
                <a:ext cx="295276" cy="515302"/>
              </a:xfrm>
              <a:custGeom>
                <a:avLst/>
                <a:gdLst>
                  <a:gd name="connsiteX0" fmla="*/ 104775 w 295275"/>
                  <a:gd name="connsiteY0" fmla="*/ 231458 h 515302"/>
                  <a:gd name="connsiteX1" fmla="*/ 38100 w 295275"/>
                  <a:gd name="connsiteY1" fmla="*/ 269558 h 515302"/>
                  <a:gd name="connsiteX2" fmla="*/ 38100 w 295275"/>
                  <a:gd name="connsiteY2" fmla="*/ 202883 h 515302"/>
                  <a:gd name="connsiteX3" fmla="*/ 104775 w 295275"/>
                  <a:gd name="connsiteY3" fmla="*/ 164783 h 515302"/>
                  <a:gd name="connsiteX4" fmla="*/ 104775 w 295275"/>
                  <a:gd name="connsiteY4" fmla="*/ 231458 h 515302"/>
                  <a:gd name="connsiteX5" fmla="*/ 0 w 295275"/>
                  <a:gd name="connsiteY5" fmla="*/ 179070 h 515302"/>
                  <a:gd name="connsiteX6" fmla="*/ 0 w 295275"/>
                  <a:gd name="connsiteY6" fmla="*/ 515303 h 515302"/>
                  <a:gd name="connsiteX7" fmla="*/ 295275 w 295275"/>
                  <a:gd name="connsiteY7" fmla="*/ 336233 h 515302"/>
                  <a:gd name="connsiteX8" fmla="*/ 295275 w 295275"/>
                  <a:gd name="connsiteY8" fmla="*/ 0 h 515302"/>
                  <a:gd name="connsiteX9" fmla="*/ 0 w 295275"/>
                  <a:gd name="connsiteY9" fmla="*/ 179070 h 515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5275" h="515302">
                    <a:moveTo>
                      <a:pt x="104775" y="231458"/>
                    </a:moveTo>
                    <a:lnTo>
                      <a:pt x="38100" y="269558"/>
                    </a:lnTo>
                    <a:lnTo>
                      <a:pt x="38100" y="202883"/>
                    </a:lnTo>
                    <a:lnTo>
                      <a:pt x="104775" y="164783"/>
                    </a:lnTo>
                    <a:lnTo>
                      <a:pt x="104775" y="231458"/>
                    </a:lnTo>
                    <a:close/>
                    <a:moveTo>
                      <a:pt x="0" y="179070"/>
                    </a:moveTo>
                    <a:lnTo>
                      <a:pt x="0" y="515303"/>
                    </a:lnTo>
                    <a:lnTo>
                      <a:pt x="295275" y="336233"/>
                    </a:lnTo>
                    <a:lnTo>
                      <a:pt x="295275" y="0"/>
                    </a:lnTo>
                    <a:lnTo>
                      <a:pt x="0" y="17907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l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/>
                  <a:ea typeface="BIZ UDPゴシック"/>
                  <a:cs typeface="+mn-cs"/>
                </a:endParaRPr>
              </a:p>
            </p:txBody>
          </p:sp>
        </p:grpSp>
        <p:grpSp>
          <p:nvGrpSpPr>
            <p:cNvPr id="397" name="グループ化_トラック">
              <a:extLst>
                <a:ext uri="{FF2B5EF4-FFF2-40B4-BE49-F238E27FC236}">
                  <a16:creationId xmlns:a16="http://schemas.microsoft.com/office/drawing/2014/main" id="{C199D012-5395-2198-0D86-EB7ABC3A9F84}"/>
                </a:ext>
              </a:extLst>
            </p:cNvPr>
            <p:cNvGrpSpPr/>
            <p:nvPr/>
          </p:nvGrpSpPr>
          <p:grpSpPr>
            <a:xfrm>
              <a:off x="2914852" y="1577836"/>
              <a:ext cx="338179" cy="186440"/>
              <a:chOff x="4104316" y="2104936"/>
              <a:chExt cx="838200" cy="466725"/>
            </a:xfrm>
          </p:grpSpPr>
          <p:sp>
            <p:nvSpPr>
              <p:cNvPr id="398" name="フリーフォーム: 図形 645">
                <a:extLst>
                  <a:ext uri="{FF2B5EF4-FFF2-40B4-BE49-F238E27FC236}">
                    <a16:creationId xmlns:a16="http://schemas.microsoft.com/office/drawing/2014/main" id="{69E488CD-5369-3681-1418-47D05B43456A}"/>
                  </a:ext>
                </a:extLst>
              </p:cNvPr>
              <p:cNvSpPr/>
              <p:nvPr/>
            </p:nvSpPr>
            <p:spPr>
              <a:xfrm>
                <a:off x="4190041" y="2438311"/>
                <a:ext cx="133350" cy="133350"/>
              </a:xfrm>
              <a:custGeom>
                <a:avLst/>
                <a:gdLst>
                  <a:gd name="connsiteX0" fmla="*/ 133350 w 133350"/>
                  <a:gd name="connsiteY0" fmla="*/ 66675 h 133350"/>
                  <a:gd name="connsiteX1" fmla="*/ 66675 w 133350"/>
                  <a:gd name="connsiteY1" fmla="*/ 133350 h 133350"/>
                  <a:gd name="connsiteX2" fmla="*/ 0 w 133350"/>
                  <a:gd name="connsiteY2" fmla="*/ 66675 h 133350"/>
                  <a:gd name="connsiteX3" fmla="*/ 66675 w 133350"/>
                  <a:gd name="connsiteY3" fmla="*/ 0 h 133350"/>
                  <a:gd name="connsiteX4" fmla="*/ 133350 w 133350"/>
                  <a:gd name="connsiteY4" fmla="*/ 66675 h 133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3350" h="133350">
                    <a:moveTo>
                      <a:pt x="133350" y="66675"/>
                    </a:moveTo>
                    <a:cubicBezTo>
                      <a:pt x="133350" y="103499"/>
                      <a:pt x="103499" y="133350"/>
                      <a:pt x="66675" y="133350"/>
                    </a:cubicBezTo>
                    <a:cubicBezTo>
                      <a:pt x="29851" y="133350"/>
                      <a:pt x="0" y="103499"/>
                      <a:pt x="0" y="66675"/>
                    </a:cubicBezTo>
                    <a:cubicBezTo>
                      <a:pt x="0" y="29851"/>
                      <a:pt x="29851" y="0"/>
                      <a:pt x="66675" y="0"/>
                    </a:cubicBezTo>
                    <a:cubicBezTo>
                      <a:pt x="103499" y="0"/>
                      <a:pt x="133350" y="29851"/>
                      <a:pt x="133350" y="66675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l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/>
                  <a:ea typeface="BIZ UDPゴシック"/>
                  <a:cs typeface="+mn-cs"/>
                </a:endParaRPr>
              </a:p>
            </p:txBody>
          </p:sp>
          <p:sp>
            <p:nvSpPr>
              <p:cNvPr id="399" name="フリーフォーム: 図形 646">
                <a:extLst>
                  <a:ext uri="{FF2B5EF4-FFF2-40B4-BE49-F238E27FC236}">
                    <a16:creationId xmlns:a16="http://schemas.microsoft.com/office/drawing/2014/main" id="{87FFC26D-198A-43C0-00EC-DB0BB51F1089}"/>
                  </a:ext>
                </a:extLst>
              </p:cNvPr>
              <p:cNvSpPr/>
              <p:nvPr/>
            </p:nvSpPr>
            <p:spPr>
              <a:xfrm>
                <a:off x="4742491" y="2438311"/>
                <a:ext cx="133350" cy="133350"/>
              </a:xfrm>
              <a:custGeom>
                <a:avLst/>
                <a:gdLst>
                  <a:gd name="connsiteX0" fmla="*/ 133350 w 133350"/>
                  <a:gd name="connsiteY0" fmla="*/ 66675 h 133350"/>
                  <a:gd name="connsiteX1" fmla="*/ 66675 w 133350"/>
                  <a:gd name="connsiteY1" fmla="*/ 133350 h 133350"/>
                  <a:gd name="connsiteX2" fmla="*/ 0 w 133350"/>
                  <a:gd name="connsiteY2" fmla="*/ 66675 h 133350"/>
                  <a:gd name="connsiteX3" fmla="*/ 66675 w 133350"/>
                  <a:gd name="connsiteY3" fmla="*/ 0 h 133350"/>
                  <a:gd name="connsiteX4" fmla="*/ 133350 w 133350"/>
                  <a:gd name="connsiteY4" fmla="*/ 66675 h 133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3350" h="133350">
                    <a:moveTo>
                      <a:pt x="133350" y="66675"/>
                    </a:moveTo>
                    <a:cubicBezTo>
                      <a:pt x="133350" y="103499"/>
                      <a:pt x="103499" y="133350"/>
                      <a:pt x="66675" y="133350"/>
                    </a:cubicBezTo>
                    <a:cubicBezTo>
                      <a:pt x="29851" y="133350"/>
                      <a:pt x="0" y="103499"/>
                      <a:pt x="0" y="66675"/>
                    </a:cubicBezTo>
                    <a:cubicBezTo>
                      <a:pt x="0" y="29851"/>
                      <a:pt x="29851" y="0"/>
                      <a:pt x="66675" y="0"/>
                    </a:cubicBezTo>
                    <a:cubicBezTo>
                      <a:pt x="103499" y="0"/>
                      <a:pt x="133350" y="29851"/>
                      <a:pt x="133350" y="66675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l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/>
                  <a:ea typeface="BIZ UDPゴシック"/>
                  <a:cs typeface="+mn-cs"/>
                </a:endParaRPr>
              </a:p>
            </p:txBody>
          </p:sp>
          <p:sp>
            <p:nvSpPr>
              <p:cNvPr id="400" name="フリーフォーム: 図形 647">
                <a:extLst>
                  <a:ext uri="{FF2B5EF4-FFF2-40B4-BE49-F238E27FC236}">
                    <a16:creationId xmlns:a16="http://schemas.microsoft.com/office/drawing/2014/main" id="{70149422-0340-BAA7-B14E-5524FD01C6AE}"/>
                  </a:ext>
                </a:extLst>
              </p:cNvPr>
              <p:cNvSpPr/>
              <p:nvPr/>
            </p:nvSpPr>
            <p:spPr>
              <a:xfrm>
                <a:off x="4104316" y="2104936"/>
                <a:ext cx="533400" cy="228600"/>
              </a:xfrm>
              <a:custGeom>
                <a:avLst/>
                <a:gdLst>
                  <a:gd name="connsiteX0" fmla="*/ 0 w 533400"/>
                  <a:gd name="connsiteY0" fmla="*/ 0 h 228600"/>
                  <a:gd name="connsiteX1" fmla="*/ 533400 w 533400"/>
                  <a:gd name="connsiteY1" fmla="*/ 0 h 228600"/>
                  <a:gd name="connsiteX2" fmla="*/ 533400 w 533400"/>
                  <a:gd name="connsiteY2" fmla="*/ 228600 h 228600"/>
                  <a:gd name="connsiteX3" fmla="*/ 0 w 533400"/>
                  <a:gd name="connsiteY3" fmla="*/ 228600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3400" h="228600">
                    <a:moveTo>
                      <a:pt x="0" y="0"/>
                    </a:moveTo>
                    <a:lnTo>
                      <a:pt x="533400" y="0"/>
                    </a:lnTo>
                    <a:lnTo>
                      <a:pt x="533400" y="228600"/>
                    </a:lnTo>
                    <a:lnTo>
                      <a:pt x="0" y="228600"/>
                    </a:lnTo>
                    <a:close/>
                  </a:path>
                </a:pathLst>
              </a:custGeom>
              <a:solidFill>
                <a:srgbClr val="70AD47">
                  <a:lumMod val="50000"/>
                </a:srgbClr>
              </a:solidFill>
              <a:ln w="9525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l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/>
                  <a:ea typeface="BIZ UDPゴシック"/>
                  <a:cs typeface="+mn-cs"/>
                </a:endParaRPr>
              </a:p>
            </p:txBody>
          </p:sp>
          <p:sp>
            <p:nvSpPr>
              <p:cNvPr id="401" name="フリーフォーム: 図形 648">
                <a:extLst>
                  <a:ext uri="{FF2B5EF4-FFF2-40B4-BE49-F238E27FC236}">
                    <a16:creationId xmlns:a16="http://schemas.microsoft.com/office/drawing/2014/main" id="{2CD41DF9-8A4B-6665-06BB-A8ED390162B4}"/>
                  </a:ext>
                </a:extLst>
              </p:cNvPr>
              <p:cNvSpPr/>
              <p:nvPr/>
            </p:nvSpPr>
            <p:spPr>
              <a:xfrm>
                <a:off x="4675816" y="2162086"/>
                <a:ext cx="266700" cy="342900"/>
              </a:xfrm>
              <a:custGeom>
                <a:avLst/>
                <a:gdLst>
                  <a:gd name="connsiteX0" fmla="*/ 38100 w 266700"/>
                  <a:gd name="connsiteY0" fmla="*/ 38100 h 342900"/>
                  <a:gd name="connsiteX1" fmla="*/ 95250 w 266700"/>
                  <a:gd name="connsiteY1" fmla="*/ 38100 h 342900"/>
                  <a:gd name="connsiteX2" fmla="*/ 131445 w 266700"/>
                  <a:gd name="connsiteY2" fmla="*/ 65723 h 342900"/>
                  <a:gd name="connsiteX3" fmla="*/ 150495 w 266700"/>
                  <a:gd name="connsiteY3" fmla="*/ 131445 h 342900"/>
                  <a:gd name="connsiteX4" fmla="*/ 151448 w 266700"/>
                  <a:gd name="connsiteY4" fmla="*/ 133350 h 342900"/>
                  <a:gd name="connsiteX5" fmla="*/ 38100 w 266700"/>
                  <a:gd name="connsiteY5" fmla="*/ 133350 h 342900"/>
                  <a:gd name="connsiteX6" fmla="*/ 38100 w 266700"/>
                  <a:gd name="connsiteY6" fmla="*/ 38100 h 342900"/>
                  <a:gd name="connsiteX7" fmla="*/ 95250 w 266700"/>
                  <a:gd name="connsiteY7" fmla="*/ 0 h 342900"/>
                  <a:gd name="connsiteX8" fmla="*/ 0 w 266700"/>
                  <a:gd name="connsiteY8" fmla="*/ 0 h 342900"/>
                  <a:gd name="connsiteX9" fmla="*/ 0 w 266700"/>
                  <a:gd name="connsiteY9" fmla="*/ 133350 h 342900"/>
                  <a:gd name="connsiteX10" fmla="*/ 0 w 266700"/>
                  <a:gd name="connsiteY10" fmla="*/ 190500 h 342900"/>
                  <a:gd name="connsiteX11" fmla="*/ 0 w 266700"/>
                  <a:gd name="connsiteY11" fmla="*/ 342900 h 342900"/>
                  <a:gd name="connsiteX12" fmla="*/ 38100 w 266700"/>
                  <a:gd name="connsiteY12" fmla="*/ 342900 h 342900"/>
                  <a:gd name="connsiteX13" fmla="*/ 133350 w 266700"/>
                  <a:gd name="connsiteY13" fmla="*/ 247650 h 342900"/>
                  <a:gd name="connsiteX14" fmla="*/ 228600 w 266700"/>
                  <a:gd name="connsiteY14" fmla="*/ 342900 h 342900"/>
                  <a:gd name="connsiteX15" fmla="*/ 266700 w 266700"/>
                  <a:gd name="connsiteY15" fmla="*/ 304800 h 342900"/>
                  <a:gd name="connsiteX16" fmla="*/ 266700 w 266700"/>
                  <a:gd name="connsiteY16" fmla="*/ 209550 h 342900"/>
                  <a:gd name="connsiteX17" fmla="*/ 251460 w 266700"/>
                  <a:gd name="connsiteY17" fmla="*/ 179070 h 342900"/>
                  <a:gd name="connsiteX18" fmla="*/ 200977 w 266700"/>
                  <a:gd name="connsiteY18" fmla="*/ 140970 h 342900"/>
                  <a:gd name="connsiteX19" fmla="*/ 187642 w 266700"/>
                  <a:gd name="connsiteY19" fmla="*/ 120968 h 342900"/>
                  <a:gd name="connsiteX20" fmla="*/ 168592 w 266700"/>
                  <a:gd name="connsiteY20" fmla="*/ 55245 h 342900"/>
                  <a:gd name="connsiteX21" fmla="*/ 95250 w 266700"/>
                  <a:gd name="connsiteY21" fmla="*/ 0 h 342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66700" h="342900">
                    <a:moveTo>
                      <a:pt x="38100" y="38100"/>
                    </a:moveTo>
                    <a:lnTo>
                      <a:pt x="95250" y="38100"/>
                    </a:lnTo>
                    <a:cubicBezTo>
                      <a:pt x="112395" y="38100"/>
                      <a:pt x="127635" y="49530"/>
                      <a:pt x="131445" y="65723"/>
                    </a:cubicBezTo>
                    <a:lnTo>
                      <a:pt x="150495" y="131445"/>
                    </a:lnTo>
                    <a:cubicBezTo>
                      <a:pt x="150495" y="132398"/>
                      <a:pt x="151448" y="132398"/>
                      <a:pt x="151448" y="133350"/>
                    </a:cubicBezTo>
                    <a:lnTo>
                      <a:pt x="38100" y="133350"/>
                    </a:lnTo>
                    <a:lnTo>
                      <a:pt x="38100" y="38100"/>
                    </a:lnTo>
                    <a:close/>
                    <a:moveTo>
                      <a:pt x="95250" y="0"/>
                    </a:moveTo>
                    <a:lnTo>
                      <a:pt x="0" y="0"/>
                    </a:lnTo>
                    <a:lnTo>
                      <a:pt x="0" y="133350"/>
                    </a:lnTo>
                    <a:lnTo>
                      <a:pt x="0" y="190500"/>
                    </a:lnTo>
                    <a:lnTo>
                      <a:pt x="0" y="342900"/>
                    </a:lnTo>
                    <a:lnTo>
                      <a:pt x="38100" y="342900"/>
                    </a:lnTo>
                    <a:cubicBezTo>
                      <a:pt x="38100" y="290513"/>
                      <a:pt x="80963" y="247650"/>
                      <a:pt x="133350" y="247650"/>
                    </a:cubicBezTo>
                    <a:cubicBezTo>
                      <a:pt x="185738" y="247650"/>
                      <a:pt x="228600" y="290513"/>
                      <a:pt x="228600" y="342900"/>
                    </a:cubicBezTo>
                    <a:cubicBezTo>
                      <a:pt x="249555" y="342900"/>
                      <a:pt x="266700" y="325755"/>
                      <a:pt x="266700" y="304800"/>
                    </a:cubicBezTo>
                    <a:lnTo>
                      <a:pt x="266700" y="209550"/>
                    </a:lnTo>
                    <a:cubicBezTo>
                      <a:pt x="266700" y="197168"/>
                      <a:pt x="260985" y="186690"/>
                      <a:pt x="251460" y="179070"/>
                    </a:cubicBezTo>
                    <a:lnTo>
                      <a:pt x="200977" y="140970"/>
                    </a:lnTo>
                    <a:cubicBezTo>
                      <a:pt x="194310" y="136208"/>
                      <a:pt x="189548" y="128588"/>
                      <a:pt x="187642" y="120968"/>
                    </a:cubicBezTo>
                    <a:lnTo>
                      <a:pt x="168592" y="55245"/>
                    </a:lnTo>
                    <a:cubicBezTo>
                      <a:pt x="159067" y="22860"/>
                      <a:pt x="128588" y="0"/>
                      <a:pt x="95250" y="0"/>
                    </a:cubicBezTo>
                    <a:close/>
                  </a:path>
                </a:pathLst>
              </a:custGeom>
              <a:solidFill>
                <a:sysClr val="window" lastClr="FFFFFF">
                  <a:lumMod val="50000"/>
                </a:sysClr>
              </a:solidFill>
              <a:ln w="9525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l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/>
                  <a:ea typeface="BIZ UDPゴシック"/>
                  <a:cs typeface="+mn-cs"/>
                </a:endParaRPr>
              </a:p>
            </p:txBody>
          </p:sp>
          <p:sp>
            <p:nvSpPr>
              <p:cNvPr id="402" name="フリーフォーム: 図形 649">
                <a:extLst>
                  <a:ext uri="{FF2B5EF4-FFF2-40B4-BE49-F238E27FC236}">
                    <a16:creationId xmlns:a16="http://schemas.microsoft.com/office/drawing/2014/main" id="{7FAC3D9A-5097-E362-CE74-48F4840299CB}"/>
                  </a:ext>
                </a:extLst>
              </p:cNvPr>
              <p:cNvSpPr/>
              <p:nvPr/>
            </p:nvSpPr>
            <p:spPr>
              <a:xfrm>
                <a:off x="4104316" y="2371636"/>
                <a:ext cx="533400" cy="133350"/>
              </a:xfrm>
              <a:custGeom>
                <a:avLst/>
                <a:gdLst>
                  <a:gd name="connsiteX0" fmla="*/ 533400 w 533400"/>
                  <a:gd name="connsiteY0" fmla="*/ 133350 h 133350"/>
                  <a:gd name="connsiteX1" fmla="*/ 247650 w 533400"/>
                  <a:gd name="connsiteY1" fmla="*/ 133350 h 133350"/>
                  <a:gd name="connsiteX2" fmla="*/ 152400 w 533400"/>
                  <a:gd name="connsiteY2" fmla="*/ 38100 h 133350"/>
                  <a:gd name="connsiteX3" fmla="*/ 57150 w 533400"/>
                  <a:gd name="connsiteY3" fmla="*/ 133350 h 133350"/>
                  <a:gd name="connsiteX4" fmla="*/ 0 w 533400"/>
                  <a:gd name="connsiteY4" fmla="*/ 133350 h 133350"/>
                  <a:gd name="connsiteX5" fmla="*/ 0 w 533400"/>
                  <a:gd name="connsiteY5" fmla="*/ 0 h 133350"/>
                  <a:gd name="connsiteX6" fmla="*/ 533400 w 533400"/>
                  <a:gd name="connsiteY6" fmla="*/ 0 h 133350"/>
                  <a:gd name="connsiteX7" fmla="*/ 533400 w 533400"/>
                  <a:gd name="connsiteY7" fmla="*/ 133350 h 133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33400" h="133350">
                    <a:moveTo>
                      <a:pt x="533400" y="133350"/>
                    </a:moveTo>
                    <a:lnTo>
                      <a:pt x="247650" y="133350"/>
                    </a:lnTo>
                    <a:cubicBezTo>
                      <a:pt x="247650" y="80963"/>
                      <a:pt x="204788" y="38100"/>
                      <a:pt x="152400" y="38100"/>
                    </a:cubicBezTo>
                    <a:cubicBezTo>
                      <a:pt x="100013" y="38100"/>
                      <a:pt x="57150" y="80963"/>
                      <a:pt x="57150" y="133350"/>
                    </a:cubicBezTo>
                    <a:lnTo>
                      <a:pt x="0" y="133350"/>
                    </a:lnTo>
                    <a:lnTo>
                      <a:pt x="0" y="0"/>
                    </a:lnTo>
                    <a:lnTo>
                      <a:pt x="533400" y="0"/>
                    </a:lnTo>
                    <a:lnTo>
                      <a:pt x="533400" y="133350"/>
                    </a:lnTo>
                    <a:close/>
                  </a:path>
                </a:pathLst>
              </a:custGeom>
              <a:solidFill>
                <a:sysClr val="window" lastClr="FFFFFF">
                  <a:lumMod val="50000"/>
                </a:sysClr>
              </a:solidFill>
              <a:ln w="9525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l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/>
                  <a:ea typeface="BIZ UDPゴシック"/>
                  <a:cs typeface="+mn-cs"/>
                </a:endParaRPr>
              </a:p>
            </p:txBody>
          </p:sp>
        </p:grpSp>
      </p:grpSp>
      <p:sp>
        <p:nvSpPr>
          <p:cNvPr id="415" name="テキスト ボックス 414">
            <a:extLst>
              <a:ext uri="{FF2B5EF4-FFF2-40B4-BE49-F238E27FC236}">
                <a16:creationId xmlns:a16="http://schemas.microsoft.com/office/drawing/2014/main" id="{67EDB151-ABD4-1882-BDFC-5C607895BF3C}"/>
              </a:ext>
            </a:extLst>
          </p:cNvPr>
          <p:cNvSpPr txBox="1"/>
          <p:nvPr/>
        </p:nvSpPr>
        <p:spPr>
          <a:xfrm>
            <a:off x="590568" y="4279027"/>
            <a:ext cx="3943329" cy="271869"/>
          </a:xfrm>
          <a:prstGeom prst="rect">
            <a:avLst/>
          </a:prstGeom>
          <a:noFill/>
          <a:effectLst>
            <a:glow rad="63500">
              <a:srgbClr val="A5A5A5">
                <a:satMod val="175000"/>
                <a:alpha val="40000"/>
              </a:srgb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914377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b="1" kern="0" dirty="0">
                <a:ln/>
                <a:solidFill>
                  <a:srgbClr val="E7E6E6">
                    <a:lumMod val="25000"/>
                  </a:srgb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『</a:t>
            </a:r>
            <a:r>
              <a:rPr lang="ja-JP" altLang="en-US" b="1" kern="0" dirty="0">
                <a:ln/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混雑時期・時間帯を回避</a:t>
            </a:r>
            <a:r>
              <a:rPr lang="ja-JP" altLang="en-US" b="1" kern="0" dirty="0">
                <a:ln/>
                <a:latin typeface="Meiryo UI" panose="020B0604030504040204" pitchFamily="50" charset="-128"/>
                <a:ea typeface="Meiryo UI" panose="020B0604030504040204" pitchFamily="50" charset="-128"/>
              </a:rPr>
              <a:t>する取組</a:t>
            </a:r>
            <a:r>
              <a:rPr lang="en-US" altLang="ja-JP" b="1" kern="0" dirty="0">
                <a:ln/>
                <a:latin typeface="Meiryo UI" panose="020B0604030504040204" pitchFamily="50" charset="-128"/>
                <a:ea typeface="Meiryo UI" panose="020B0604030504040204" pitchFamily="50" charset="-128"/>
              </a:rPr>
              <a:t>』</a:t>
            </a:r>
            <a:endParaRPr kumimoji="0" lang="en-US" sz="1800" b="1" i="0" u="none" strike="noStrike" kern="0" cap="none" spc="0" normalizeH="0" baseline="0" noProof="0" dirty="0">
              <a:ln/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BIZ UDPゴシック"/>
              <a:ea typeface="BIZ UDPゴシック"/>
              <a:cs typeface="+mn-cs"/>
            </a:endParaRPr>
          </a:p>
        </p:txBody>
      </p:sp>
      <p:grpSp>
        <p:nvGrpSpPr>
          <p:cNvPr id="416" name="グループ化 415">
            <a:extLst>
              <a:ext uri="{FF2B5EF4-FFF2-40B4-BE49-F238E27FC236}">
                <a16:creationId xmlns:a16="http://schemas.microsoft.com/office/drawing/2014/main" id="{3D6A60D8-1588-CF00-A7CE-607532B1D3C2}"/>
              </a:ext>
            </a:extLst>
          </p:cNvPr>
          <p:cNvGrpSpPr/>
          <p:nvPr/>
        </p:nvGrpSpPr>
        <p:grpSpPr>
          <a:xfrm>
            <a:off x="2262825" y="4527746"/>
            <a:ext cx="1456948" cy="970224"/>
            <a:chOff x="1918307" y="4502648"/>
            <a:chExt cx="1604416" cy="1281515"/>
          </a:xfrm>
        </p:grpSpPr>
        <p:sp>
          <p:nvSpPr>
            <p:cNvPr id="417" name="楕円_ぼかし">
              <a:extLst>
                <a:ext uri="{FF2B5EF4-FFF2-40B4-BE49-F238E27FC236}">
                  <a16:creationId xmlns:a16="http://schemas.microsoft.com/office/drawing/2014/main" id="{845D0321-996A-7010-20D0-CEA19D2EEAC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18307" y="4502648"/>
              <a:ext cx="1604416" cy="1281515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63500"/>
            </a:effectLst>
          </p:spPr>
          <p:txBody>
            <a:bodyPr rtlCol="0" anchor="b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000" b="0" i="0" u="none" strike="noStrike" kern="0" cap="none" spc="-151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BIZ UDPゴシック"/>
                  <a:ea typeface="BIZ UDPゴシック"/>
                  <a:cs typeface="+mn-cs"/>
                </a:rPr>
                <a:t>納品時期の変更</a:t>
              </a:r>
              <a:endParaRPr kumimoji="0" lang="en-US" sz="1000" b="0" i="0" u="none" strike="noStrike" kern="0" cap="none" spc="-151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IZ UDPゴシック"/>
                <a:ea typeface="BIZ UDPゴシック"/>
                <a:cs typeface="+mn-cs"/>
              </a:endParaRPr>
            </a:p>
          </p:txBody>
        </p:sp>
        <p:grpSp>
          <p:nvGrpSpPr>
            <p:cNvPr id="418" name="グループ化_トラック">
              <a:extLst>
                <a:ext uri="{FF2B5EF4-FFF2-40B4-BE49-F238E27FC236}">
                  <a16:creationId xmlns:a16="http://schemas.microsoft.com/office/drawing/2014/main" id="{CFD7C8F5-1BD7-A2EE-1381-D427D110C610}"/>
                </a:ext>
              </a:extLst>
            </p:cNvPr>
            <p:cNvGrpSpPr/>
            <p:nvPr/>
          </p:nvGrpSpPr>
          <p:grpSpPr>
            <a:xfrm>
              <a:off x="2146389" y="4813355"/>
              <a:ext cx="409197" cy="225592"/>
              <a:chOff x="4104316" y="2104936"/>
              <a:chExt cx="838200" cy="466725"/>
            </a:xfrm>
          </p:grpSpPr>
          <p:sp>
            <p:nvSpPr>
              <p:cNvPr id="442" name="フリーフォーム: 図形 682">
                <a:extLst>
                  <a:ext uri="{FF2B5EF4-FFF2-40B4-BE49-F238E27FC236}">
                    <a16:creationId xmlns:a16="http://schemas.microsoft.com/office/drawing/2014/main" id="{37D19E9C-F49C-92CB-BAC1-050357C8FB75}"/>
                  </a:ext>
                </a:extLst>
              </p:cNvPr>
              <p:cNvSpPr/>
              <p:nvPr/>
            </p:nvSpPr>
            <p:spPr>
              <a:xfrm>
                <a:off x="4190041" y="2438311"/>
                <a:ext cx="133350" cy="133350"/>
              </a:xfrm>
              <a:custGeom>
                <a:avLst/>
                <a:gdLst>
                  <a:gd name="connsiteX0" fmla="*/ 133350 w 133350"/>
                  <a:gd name="connsiteY0" fmla="*/ 66675 h 133350"/>
                  <a:gd name="connsiteX1" fmla="*/ 66675 w 133350"/>
                  <a:gd name="connsiteY1" fmla="*/ 133350 h 133350"/>
                  <a:gd name="connsiteX2" fmla="*/ 0 w 133350"/>
                  <a:gd name="connsiteY2" fmla="*/ 66675 h 133350"/>
                  <a:gd name="connsiteX3" fmla="*/ 66675 w 133350"/>
                  <a:gd name="connsiteY3" fmla="*/ 0 h 133350"/>
                  <a:gd name="connsiteX4" fmla="*/ 133350 w 133350"/>
                  <a:gd name="connsiteY4" fmla="*/ 66675 h 133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3350" h="133350">
                    <a:moveTo>
                      <a:pt x="133350" y="66675"/>
                    </a:moveTo>
                    <a:cubicBezTo>
                      <a:pt x="133350" y="103499"/>
                      <a:pt x="103499" y="133350"/>
                      <a:pt x="66675" y="133350"/>
                    </a:cubicBezTo>
                    <a:cubicBezTo>
                      <a:pt x="29851" y="133350"/>
                      <a:pt x="0" y="103499"/>
                      <a:pt x="0" y="66675"/>
                    </a:cubicBezTo>
                    <a:cubicBezTo>
                      <a:pt x="0" y="29851"/>
                      <a:pt x="29851" y="0"/>
                      <a:pt x="66675" y="0"/>
                    </a:cubicBezTo>
                    <a:cubicBezTo>
                      <a:pt x="103499" y="0"/>
                      <a:pt x="133350" y="29851"/>
                      <a:pt x="133350" y="66675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l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/>
                  <a:ea typeface="BIZ UDPゴシック"/>
                  <a:cs typeface="+mn-cs"/>
                </a:endParaRPr>
              </a:p>
            </p:txBody>
          </p:sp>
          <p:sp>
            <p:nvSpPr>
              <p:cNvPr id="443" name="フリーフォーム: 図形 683">
                <a:extLst>
                  <a:ext uri="{FF2B5EF4-FFF2-40B4-BE49-F238E27FC236}">
                    <a16:creationId xmlns:a16="http://schemas.microsoft.com/office/drawing/2014/main" id="{44601C90-92B8-74CC-9A35-5010CE09BFB6}"/>
                  </a:ext>
                </a:extLst>
              </p:cNvPr>
              <p:cNvSpPr/>
              <p:nvPr/>
            </p:nvSpPr>
            <p:spPr>
              <a:xfrm>
                <a:off x="4742491" y="2438311"/>
                <a:ext cx="133350" cy="133350"/>
              </a:xfrm>
              <a:custGeom>
                <a:avLst/>
                <a:gdLst>
                  <a:gd name="connsiteX0" fmla="*/ 133350 w 133350"/>
                  <a:gd name="connsiteY0" fmla="*/ 66675 h 133350"/>
                  <a:gd name="connsiteX1" fmla="*/ 66675 w 133350"/>
                  <a:gd name="connsiteY1" fmla="*/ 133350 h 133350"/>
                  <a:gd name="connsiteX2" fmla="*/ 0 w 133350"/>
                  <a:gd name="connsiteY2" fmla="*/ 66675 h 133350"/>
                  <a:gd name="connsiteX3" fmla="*/ 66675 w 133350"/>
                  <a:gd name="connsiteY3" fmla="*/ 0 h 133350"/>
                  <a:gd name="connsiteX4" fmla="*/ 133350 w 133350"/>
                  <a:gd name="connsiteY4" fmla="*/ 66675 h 133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3350" h="133350">
                    <a:moveTo>
                      <a:pt x="133350" y="66675"/>
                    </a:moveTo>
                    <a:cubicBezTo>
                      <a:pt x="133350" y="103499"/>
                      <a:pt x="103499" y="133350"/>
                      <a:pt x="66675" y="133350"/>
                    </a:cubicBezTo>
                    <a:cubicBezTo>
                      <a:pt x="29851" y="133350"/>
                      <a:pt x="0" y="103499"/>
                      <a:pt x="0" y="66675"/>
                    </a:cubicBezTo>
                    <a:cubicBezTo>
                      <a:pt x="0" y="29851"/>
                      <a:pt x="29851" y="0"/>
                      <a:pt x="66675" y="0"/>
                    </a:cubicBezTo>
                    <a:cubicBezTo>
                      <a:pt x="103499" y="0"/>
                      <a:pt x="133350" y="29851"/>
                      <a:pt x="133350" y="66675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l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/>
                  <a:ea typeface="BIZ UDPゴシック"/>
                  <a:cs typeface="+mn-cs"/>
                </a:endParaRPr>
              </a:p>
            </p:txBody>
          </p:sp>
          <p:sp>
            <p:nvSpPr>
              <p:cNvPr id="444" name="フリーフォーム: 図形 684">
                <a:extLst>
                  <a:ext uri="{FF2B5EF4-FFF2-40B4-BE49-F238E27FC236}">
                    <a16:creationId xmlns:a16="http://schemas.microsoft.com/office/drawing/2014/main" id="{7BFCF4B3-B059-4A73-0F97-54F692ECABA9}"/>
                  </a:ext>
                </a:extLst>
              </p:cNvPr>
              <p:cNvSpPr/>
              <p:nvPr/>
            </p:nvSpPr>
            <p:spPr>
              <a:xfrm>
                <a:off x="4104316" y="2104936"/>
                <a:ext cx="533400" cy="228600"/>
              </a:xfrm>
              <a:custGeom>
                <a:avLst/>
                <a:gdLst>
                  <a:gd name="connsiteX0" fmla="*/ 0 w 533400"/>
                  <a:gd name="connsiteY0" fmla="*/ 0 h 228600"/>
                  <a:gd name="connsiteX1" fmla="*/ 533400 w 533400"/>
                  <a:gd name="connsiteY1" fmla="*/ 0 h 228600"/>
                  <a:gd name="connsiteX2" fmla="*/ 533400 w 533400"/>
                  <a:gd name="connsiteY2" fmla="*/ 228600 h 228600"/>
                  <a:gd name="connsiteX3" fmla="*/ 0 w 533400"/>
                  <a:gd name="connsiteY3" fmla="*/ 228600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3400" h="228600">
                    <a:moveTo>
                      <a:pt x="0" y="0"/>
                    </a:moveTo>
                    <a:lnTo>
                      <a:pt x="533400" y="0"/>
                    </a:lnTo>
                    <a:lnTo>
                      <a:pt x="533400" y="228600"/>
                    </a:lnTo>
                    <a:lnTo>
                      <a:pt x="0" y="228600"/>
                    </a:lnTo>
                    <a:close/>
                  </a:path>
                </a:pathLst>
              </a:custGeom>
              <a:solidFill>
                <a:srgbClr val="70AD47">
                  <a:lumMod val="50000"/>
                </a:srgbClr>
              </a:solidFill>
              <a:ln w="9525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l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/>
                  <a:ea typeface="BIZ UDPゴシック"/>
                  <a:cs typeface="+mn-cs"/>
                </a:endParaRPr>
              </a:p>
            </p:txBody>
          </p:sp>
          <p:sp>
            <p:nvSpPr>
              <p:cNvPr id="445" name="フリーフォーム: 図形 685">
                <a:extLst>
                  <a:ext uri="{FF2B5EF4-FFF2-40B4-BE49-F238E27FC236}">
                    <a16:creationId xmlns:a16="http://schemas.microsoft.com/office/drawing/2014/main" id="{3F2884A6-6325-AF58-E485-36B653323A35}"/>
                  </a:ext>
                </a:extLst>
              </p:cNvPr>
              <p:cNvSpPr/>
              <p:nvPr/>
            </p:nvSpPr>
            <p:spPr>
              <a:xfrm>
                <a:off x="4675816" y="2162086"/>
                <a:ext cx="266700" cy="342900"/>
              </a:xfrm>
              <a:custGeom>
                <a:avLst/>
                <a:gdLst>
                  <a:gd name="connsiteX0" fmla="*/ 38100 w 266700"/>
                  <a:gd name="connsiteY0" fmla="*/ 38100 h 342900"/>
                  <a:gd name="connsiteX1" fmla="*/ 95250 w 266700"/>
                  <a:gd name="connsiteY1" fmla="*/ 38100 h 342900"/>
                  <a:gd name="connsiteX2" fmla="*/ 131445 w 266700"/>
                  <a:gd name="connsiteY2" fmla="*/ 65723 h 342900"/>
                  <a:gd name="connsiteX3" fmla="*/ 150495 w 266700"/>
                  <a:gd name="connsiteY3" fmla="*/ 131445 h 342900"/>
                  <a:gd name="connsiteX4" fmla="*/ 151448 w 266700"/>
                  <a:gd name="connsiteY4" fmla="*/ 133350 h 342900"/>
                  <a:gd name="connsiteX5" fmla="*/ 38100 w 266700"/>
                  <a:gd name="connsiteY5" fmla="*/ 133350 h 342900"/>
                  <a:gd name="connsiteX6" fmla="*/ 38100 w 266700"/>
                  <a:gd name="connsiteY6" fmla="*/ 38100 h 342900"/>
                  <a:gd name="connsiteX7" fmla="*/ 95250 w 266700"/>
                  <a:gd name="connsiteY7" fmla="*/ 0 h 342900"/>
                  <a:gd name="connsiteX8" fmla="*/ 0 w 266700"/>
                  <a:gd name="connsiteY8" fmla="*/ 0 h 342900"/>
                  <a:gd name="connsiteX9" fmla="*/ 0 w 266700"/>
                  <a:gd name="connsiteY9" fmla="*/ 133350 h 342900"/>
                  <a:gd name="connsiteX10" fmla="*/ 0 w 266700"/>
                  <a:gd name="connsiteY10" fmla="*/ 190500 h 342900"/>
                  <a:gd name="connsiteX11" fmla="*/ 0 w 266700"/>
                  <a:gd name="connsiteY11" fmla="*/ 342900 h 342900"/>
                  <a:gd name="connsiteX12" fmla="*/ 38100 w 266700"/>
                  <a:gd name="connsiteY12" fmla="*/ 342900 h 342900"/>
                  <a:gd name="connsiteX13" fmla="*/ 133350 w 266700"/>
                  <a:gd name="connsiteY13" fmla="*/ 247650 h 342900"/>
                  <a:gd name="connsiteX14" fmla="*/ 228600 w 266700"/>
                  <a:gd name="connsiteY14" fmla="*/ 342900 h 342900"/>
                  <a:gd name="connsiteX15" fmla="*/ 266700 w 266700"/>
                  <a:gd name="connsiteY15" fmla="*/ 304800 h 342900"/>
                  <a:gd name="connsiteX16" fmla="*/ 266700 w 266700"/>
                  <a:gd name="connsiteY16" fmla="*/ 209550 h 342900"/>
                  <a:gd name="connsiteX17" fmla="*/ 251460 w 266700"/>
                  <a:gd name="connsiteY17" fmla="*/ 179070 h 342900"/>
                  <a:gd name="connsiteX18" fmla="*/ 200977 w 266700"/>
                  <a:gd name="connsiteY18" fmla="*/ 140970 h 342900"/>
                  <a:gd name="connsiteX19" fmla="*/ 187642 w 266700"/>
                  <a:gd name="connsiteY19" fmla="*/ 120968 h 342900"/>
                  <a:gd name="connsiteX20" fmla="*/ 168592 w 266700"/>
                  <a:gd name="connsiteY20" fmla="*/ 55245 h 342900"/>
                  <a:gd name="connsiteX21" fmla="*/ 95250 w 266700"/>
                  <a:gd name="connsiteY21" fmla="*/ 0 h 342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66700" h="342900">
                    <a:moveTo>
                      <a:pt x="38100" y="38100"/>
                    </a:moveTo>
                    <a:lnTo>
                      <a:pt x="95250" y="38100"/>
                    </a:lnTo>
                    <a:cubicBezTo>
                      <a:pt x="112395" y="38100"/>
                      <a:pt x="127635" y="49530"/>
                      <a:pt x="131445" y="65723"/>
                    </a:cubicBezTo>
                    <a:lnTo>
                      <a:pt x="150495" y="131445"/>
                    </a:lnTo>
                    <a:cubicBezTo>
                      <a:pt x="150495" y="132398"/>
                      <a:pt x="151448" y="132398"/>
                      <a:pt x="151448" y="133350"/>
                    </a:cubicBezTo>
                    <a:lnTo>
                      <a:pt x="38100" y="133350"/>
                    </a:lnTo>
                    <a:lnTo>
                      <a:pt x="38100" y="38100"/>
                    </a:lnTo>
                    <a:close/>
                    <a:moveTo>
                      <a:pt x="95250" y="0"/>
                    </a:moveTo>
                    <a:lnTo>
                      <a:pt x="0" y="0"/>
                    </a:lnTo>
                    <a:lnTo>
                      <a:pt x="0" y="133350"/>
                    </a:lnTo>
                    <a:lnTo>
                      <a:pt x="0" y="190500"/>
                    </a:lnTo>
                    <a:lnTo>
                      <a:pt x="0" y="342900"/>
                    </a:lnTo>
                    <a:lnTo>
                      <a:pt x="38100" y="342900"/>
                    </a:lnTo>
                    <a:cubicBezTo>
                      <a:pt x="38100" y="290513"/>
                      <a:pt x="80963" y="247650"/>
                      <a:pt x="133350" y="247650"/>
                    </a:cubicBezTo>
                    <a:cubicBezTo>
                      <a:pt x="185738" y="247650"/>
                      <a:pt x="228600" y="290513"/>
                      <a:pt x="228600" y="342900"/>
                    </a:cubicBezTo>
                    <a:cubicBezTo>
                      <a:pt x="249555" y="342900"/>
                      <a:pt x="266700" y="325755"/>
                      <a:pt x="266700" y="304800"/>
                    </a:cubicBezTo>
                    <a:lnTo>
                      <a:pt x="266700" y="209550"/>
                    </a:lnTo>
                    <a:cubicBezTo>
                      <a:pt x="266700" y="197168"/>
                      <a:pt x="260985" y="186690"/>
                      <a:pt x="251460" y="179070"/>
                    </a:cubicBezTo>
                    <a:lnTo>
                      <a:pt x="200977" y="140970"/>
                    </a:lnTo>
                    <a:cubicBezTo>
                      <a:pt x="194310" y="136208"/>
                      <a:pt x="189548" y="128588"/>
                      <a:pt x="187642" y="120968"/>
                    </a:cubicBezTo>
                    <a:lnTo>
                      <a:pt x="168592" y="55245"/>
                    </a:lnTo>
                    <a:cubicBezTo>
                      <a:pt x="159067" y="22860"/>
                      <a:pt x="128588" y="0"/>
                      <a:pt x="95250" y="0"/>
                    </a:cubicBezTo>
                    <a:close/>
                  </a:path>
                </a:pathLst>
              </a:custGeom>
              <a:solidFill>
                <a:sysClr val="window" lastClr="FFFFFF">
                  <a:lumMod val="50000"/>
                </a:sysClr>
              </a:solidFill>
              <a:ln w="9525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l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/>
                  <a:ea typeface="BIZ UDPゴシック"/>
                  <a:cs typeface="+mn-cs"/>
                </a:endParaRPr>
              </a:p>
            </p:txBody>
          </p:sp>
          <p:sp>
            <p:nvSpPr>
              <p:cNvPr id="446" name="フリーフォーム: 図形 686">
                <a:extLst>
                  <a:ext uri="{FF2B5EF4-FFF2-40B4-BE49-F238E27FC236}">
                    <a16:creationId xmlns:a16="http://schemas.microsoft.com/office/drawing/2014/main" id="{1D82963E-0DC2-D934-08FA-A7FDA6BDC692}"/>
                  </a:ext>
                </a:extLst>
              </p:cNvPr>
              <p:cNvSpPr/>
              <p:nvPr/>
            </p:nvSpPr>
            <p:spPr>
              <a:xfrm>
                <a:off x="4104316" y="2371636"/>
                <a:ext cx="533400" cy="133350"/>
              </a:xfrm>
              <a:custGeom>
                <a:avLst/>
                <a:gdLst>
                  <a:gd name="connsiteX0" fmla="*/ 533400 w 533400"/>
                  <a:gd name="connsiteY0" fmla="*/ 133350 h 133350"/>
                  <a:gd name="connsiteX1" fmla="*/ 247650 w 533400"/>
                  <a:gd name="connsiteY1" fmla="*/ 133350 h 133350"/>
                  <a:gd name="connsiteX2" fmla="*/ 152400 w 533400"/>
                  <a:gd name="connsiteY2" fmla="*/ 38100 h 133350"/>
                  <a:gd name="connsiteX3" fmla="*/ 57150 w 533400"/>
                  <a:gd name="connsiteY3" fmla="*/ 133350 h 133350"/>
                  <a:gd name="connsiteX4" fmla="*/ 0 w 533400"/>
                  <a:gd name="connsiteY4" fmla="*/ 133350 h 133350"/>
                  <a:gd name="connsiteX5" fmla="*/ 0 w 533400"/>
                  <a:gd name="connsiteY5" fmla="*/ 0 h 133350"/>
                  <a:gd name="connsiteX6" fmla="*/ 533400 w 533400"/>
                  <a:gd name="connsiteY6" fmla="*/ 0 h 133350"/>
                  <a:gd name="connsiteX7" fmla="*/ 533400 w 533400"/>
                  <a:gd name="connsiteY7" fmla="*/ 133350 h 133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33400" h="133350">
                    <a:moveTo>
                      <a:pt x="533400" y="133350"/>
                    </a:moveTo>
                    <a:lnTo>
                      <a:pt x="247650" y="133350"/>
                    </a:lnTo>
                    <a:cubicBezTo>
                      <a:pt x="247650" y="80963"/>
                      <a:pt x="204788" y="38100"/>
                      <a:pt x="152400" y="38100"/>
                    </a:cubicBezTo>
                    <a:cubicBezTo>
                      <a:pt x="100013" y="38100"/>
                      <a:pt x="57150" y="80963"/>
                      <a:pt x="57150" y="133350"/>
                    </a:cubicBezTo>
                    <a:lnTo>
                      <a:pt x="0" y="133350"/>
                    </a:lnTo>
                    <a:lnTo>
                      <a:pt x="0" y="0"/>
                    </a:lnTo>
                    <a:lnTo>
                      <a:pt x="533400" y="0"/>
                    </a:lnTo>
                    <a:lnTo>
                      <a:pt x="533400" y="133350"/>
                    </a:lnTo>
                    <a:close/>
                  </a:path>
                </a:pathLst>
              </a:custGeom>
              <a:solidFill>
                <a:sysClr val="window" lastClr="FFFFFF">
                  <a:lumMod val="50000"/>
                </a:sysClr>
              </a:solidFill>
              <a:ln w="9525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l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/>
                  <a:ea typeface="BIZ UDPゴシック"/>
                  <a:cs typeface="+mn-cs"/>
                </a:endParaRPr>
              </a:p>
            </p:txBody>
          </p:sp>
        </p:grpSp>
        <p:grpSp>
          <p:nvGrpSpPr>
            <p:cNvPr id="419" name="グラフィックス_運送業者" descr="ユーザー">
              <a:extLst>
                <a:ext uri="{FF2B5EF4-FFF2-40B4-BE49-F238E27FC236}">
                  <a16:creationId xmlns:a16="http://schemas.microsoft.com/office/drawing/2014/main" id="{0E1460FD-96C7-42DB-2FF4-1FF31C64FAD6}"/>
                </a:ext>
              </a:extLst>
            </p:cNvPr>
            <p:cNvGrpSpPr/>
            <p:nvPr/>
          </p:nvGrpSpPr>
          <p:grpSpPr>
            <a:xfrm>
              <a:off x="2493862" y="4859330"/>
              <a:ext cx="297598" cy="313066"/>
              <a:chOff x="4899958" y="2253808"/>
              <a:chExt cx="609600" cy="647700"/>
            </a:xfrm>
            <a:solidFill>
              <a:srgbClr val="000000"/>
            </a:solidFill>
          </p:grpSpPr>
          <p:sp>
            <p:nvSpPr>
              <p:cNvPr id="440" name="フリーフォーム: 図形 688">
                <a:extLst>
                  <a:ext uri="{FF2B5EF4-FFF2-40B4-BE49-F238E27FC236}">
                    <a16:creationId xmlns:a16="http://schemas.microsoft.com/office/drawing/2014/main" id="{DF8B7FD3-5F96-5840-1F3A-11921A4C8409}"/>
                  </a:ext>
                </a:extLst>
              </p:cNvPr>
              <p:cNvSpPr/>
              <p:nvPr/>
            </p:nvSpPr>
            <p:spPr>
              <a:xfrm>
                <a:off x="5052358" y="2253808"/>
                <a:ext cx="304800" cy="304800"/>
              </a:xfrm>
              <a:custGeom>
                <a:avLst/>
                <a:gdLst>
                  <a:gd name="connsiteX0" fmla="*/ 304800 w 304800"/>
                  <a:gd name="connsiteY0" fmla="*/ 152400 h 304800"/>
                  <a:gd name="connsiteX1" fmla="*/ 152400 w 304800"/>
                  <a:gd name="connsiteY1" fmla="*/ 304800 h 304800"/>
                  <a:gd name="connsiteX2" fmla="*/ 0 w 304800"/>
                  <a:gd name="connsiteY2" fmla="*/ 152400 h 304800"/>
                  <a:gd name="connsiteX3" fmla="*/ 152400 w 304800"/>
                  <a:gd name="connsiteY3" fmla="*/ 0 h 304800"/>
                  <a:gd name="connsiteX4" fmla="*/ 304800 w 304800"/>
                  <a:gd name="connsiteY4" fmla="*/ 152400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0" h="304800">
                    <a:moveTo>
                      <a:pt x="304800" y="152400"/>
                    </a:moveTo>
                    <a:cubicBezTo>
                      <a:pt x="304800" y="236568"/>
                      <a:pt x="236568" y="304800"/>
                      <a:pt x="152400" y="304800"/>
                    </a:cubicBezTo>
                    <a:cubicBezTo>
                      <a:pt x="68232" y="304800"/>
                      <a:pt x="0" y="236568"/>
                      <a:pt x="0" y="152400"/>
                    </a:cubicBezTo>
                    <a:cubicBezTo>
                      <a:pt x="0" y="68232"/>
                      <a:pt x="68232" y="0"/>
                      <a:pt x="152400" y="0"/>
                    </a:cubicBezTo>
                    <a:cubicBezTo>
                      <a:pt x="236568" y="0"/>
                      <a:pt x="304800" y="68232"/>
                      <a:pt x="304800" y="152400"/>
                    </a:cubicBezTo>
                    <a:close/>
                  </a:path>
                </a:pathLst>
              </a:custGeom>
              <a:solidFill>
                <a:srgbClr val="5B9BD5">
                  <a:lumMod val="50000"/>
                </a:srgbClr>
              </a:solidFill>
              <a:ln w="9525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l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/>
                  <a:ea typeface="BIZ UDPゴシック"/>
                  <a:cs typeface="+mn-cs"/>
                </a:endParaRPr>
              </a:p>
            </p:txBody>
          </p:sp>
          <p:sp>
            <p:nvSpPr>
              <p:cNvPr id="441" name="フリーフォーム: 図形 689">
                <a:extLst>
                  <a:ext uri="{FF2B5EF4-FFF2-40B4-BE49-F238E27FC236}">
                    <a16:creationId xmlns:a16="http://schemas.microsoft.com/office/drawing/2014/main" id="{F9B3D97E-307C-E5B9-9753-4112AF57C54C}"/>
                  </a:ext>
                </a:extLst>
              </p:cNvPr>
              <p:cNvSpPr/>
              <p:nvPr/>
            </p:nvSpPr>
            <p:spPr>
              <a:xfrm>
                <a:off x="4899958" y="2596708"/>
                <a:ext cx="609600" cy="304800"/>
              </a:xfrm>
              <a:custGeom>
                <a:avLst/>
                <a:gdLst>
                  <a:gd name="connsiteX0" fmla="*/ 609600 w 609600"/>
                  <a:gd name="connsiteY0" fmla="*/ 304800 h 304800"/>
                  <a:gd name="connsiteX1" fmla="*/ 609600 w 609600"/>
                  <a:gd name="connsiteY1" fmla="*/ 152400 h 304800"/>
                  <a:gd name="connsiteX2" fmla="*/ 579120 w 609600"/>
                  <a:gd name="connsiteY2" fmla="*/ 91440 h 304800"/>
                  <a:gd name="connsiteX3" fmla="*/ 430530 w 609600"/>
                  <a:gd name="connsiteY3" fmla="*/ 19050 h 304800"/>
                  <a:gd name="connsiteX4" fmla="*/ 304800 w 609600"/>
                  <a:gd name="connsiteY4" fmla="*/ 0 h 304800"/>
                  <a:gd name="connsiteX5" fmla="*/ 179070 w 609600"/>
                  <a:gd name="connsiteY5" fmla="*/ 19050 h 304800"/>
                  <a:gd name="connsiteX6" fmla="*/ 30480 w 609600"/>
                  <a:gd name="connsiteY6" fmla="*/ 91440 h 304800"/>
                  <a:gd name="connsiteX7" fmla="*/ 0 w 609600"/>
                  <a:gd name="connsiteY7" fmla="*/ 152400 h 304800"/>
                  <a:gd name="connsiteX8" fmla="*/ 0 w 609600"/>
                  <a:gd name="connsiteY8" fmla="*/ 304800 h 304800"/>
                  <a:gd name="connsiteX9" fmla="*/ 609600 w 609600"/>
                  <a:gd name="connsiteY9" fmla="*/ 304800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09600" h="304800">
                    <a:moveTo>
                      <a:pt x="609600" y="304800"/>
                    </a:moveTo>
                    <a:lnTo>
                      <a:pt x="609600" y="152400"/>
                    </a:lnTo>
                    <a:cubicBezTo>
                      <a:pt x="609600" y="129540"/>
                      <a:pt x="598170" y="106680"/>
                      <a:pt x="579120" y="91440"/>
                    </a:cubicBezTo>
                    <a:cubicBezTo>
                      <a:pt x="537210" y="57150"/>
                      <a:pt x="483870" y="34290"/>
                      <a:pt x="430530" y="19050"/>
                    </a:cubicBezTo>
                    <a:cubicBezTo>
                      <a:pt x="392430" y="7620"/>
                      <a:pt x="350520" y="0"/>
                      <a:pt x="304800" y="0"/>
                    </a:cubicBezTo>
                    <a:cubicBezTo>
                      <a:pt x="262890" y="0"/>
                      <a:pt x="220980" y="7620"/>
                      <a:pt x="179070" y="19050"/>
                    </a:cubicBezTo>
                    <a:cubicBezTo>
                      <a:pt x="125730" y="34290"/>
                      <a:pt x="72390" y="60960"/>
                      <a:pt x="30480" y="91440"/>
                    </a:cubicBezTo>
                    <a:cubicBezTo>
                      <a:pt x="11430" y="106680"/>
                      <a:pt x="0" y="129540"/>
                      <a:pt x="0" y="152400"/>
                    </a:cubicBezTo>
                    <a:lnTo>
                      <a:pt x="0" y="304800"/>
                    </a:lnTo>
                    <a:lnTo>
                      <a:pt x="609600" y="304800"/>
                    </a:lnTo>
                    <a:close/>
                  </a:path>
                </a:pathLst>
              </a:custGeom>
              <a:solidFill>
                <a:srgbClr val="5B9BD5">
                  <a:lumMod val="50000"/>
                </a:srgbClr>
              </a:solidFill>
              <a:ln w="9525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l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/>
                  <a:ea typeface="BIZ UDPゴシック"/>
                  <a:cs typeface="+mn-cs"/>
                </a:endParaRPr>
              </a:p>
            </p:txBody>
          </p:sp>
        </p:grpSp>
        <p:grpSp>
          <p:nvGrpSpPr>
            <p:cNvPr id="420" name="グラフィックス_荷物" descr="箱">
              <a:extLst>
                <a:ext uri="{FF2B5EF4-FFF2-40B4-BE49-F238E27FC236}">
                  <a16:creationId xmlns:a16="http://schemas.microsoft.com/office/drawing/2014/main" id="{8C756E7C-AD4B-3B1B-28E1-8E2630EA8094}"/>
                </a:ext>
              </a:extLst>
            </p:cNvPr>
            <p:cNvGrpSpPr/>
            <p:nvPr/>
          </p:nvGrpSpPr>
          <p:grpSpPr>
            <a:xfrm>
              <a:off x="2726655" y="4958610"/>
              <a:ext cx="211528" cy="250050"/>
              <a:chOff x="4702249" y="1061239"/>
              <a:chExt cx="628650" cy="750569"/>
            </a:xfrm>
            <a:solidFill>
              <a:srgbClr val="FFC000">
                <a:lumMod val="50000"/>
              </a:srgbClr>
            </a:solidFill>
          </p:grpSpPr>
          <p:sp>
            <p:nvSpPr>
              <p:cNvPr id="436" name="フリーフォーム: 図形 691">
                <a:extLst>
                  <a:ext uri="{FF2B5EF4-FFF2-40B4-BE49-F238E27FC236}">
                    <a16:creationId xmlns:a16="http://schemas.microsoft.com/office/drawing/2014/main" id="{2484D5DF-0360-D402-2481-81911BD2C2F5}"/>
                  </a:ext>
                </a:extLst>
              </p:cNvPr>
              <p:cNvSpPr/>
              <p:nvPr/>
            </p:nvSpPr>
            <p:spPr>
              <a:xfrm>
                <a:off x="4702249" y="1165061"/>
                <a:ext cx="457200" cy="277177"/>
              </a:xfrm>
              <a:custGeom>
                <a:avLst/>
                <a:gdLst>
                  <a:gd name="connsiteX0" fmla="*/ 142875 w 457200"/>
                  <a:gd name="connsiteY0" fmla="*/ 0 h 277177"/>
                  <a:gd name="connsiteX1" fmla="*/ 0 w 457200"/>
                  <a:gd name="connsiteY1" fmla="*/ 86678 h 277177"/>
                  <a:gd name="connsiteX2" fmla="*/ 314325 w 457200"/>
                  <a:gd name="connsiteY2" fmla="*/ 277178 h 277177"/>
                  <a:gd name="connsiteX3" fmla="*/ 457200 w 457200"/>
                  <a:gd name="connsiteY3" fmla="*/ 190500 h 277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7200" h="277177">
                    <a:moveTo>
                      <a:pt x="142875" y="0"/>
                    </a:moveTo>
                    <a:lnTo>
                      <a:pt x="0" y="86678"/>
                    </a:lnTo>
                    <a:lnTo>
                      <a:pt x="314325" y="277178"/>
                    </a:lnTo>
                    <a:lnTo>
                      <a:pt x="457200" y="19050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l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/>
                  <a:ea typeface="BIZ UDPゴシック"/>
                  <a:cs typeface="+mn-cs"/>
                </a:endParaRPr>
              </a:p>
            </p:txBody>
          </p:sp>
          <p:sp>
            <p:nvSpPr>
              <p:cNvPr id="437" name="フリーフォーム: 図形 692">
                <a:extLst>
                  <a:ext uri="{FF2B5EF4-FFF2-40B4-BE49-F238E27FC236}">
                    <a16:creationId xmlns:a16="http://schemas.microsoft.com/office/drawing/2014/main" id="{CDCC3646-45A9-8DFB-1745-2FB0BDD70D5F}"/>
                  </a:ext>
                </a:extLst>
              </p:cNvPr>
              <p:cNvSpPr/>
              <p:nvPr/>
            </p:nvSpPr>
            <p:spPr>
              <a:xfrm>
                <a:off x="4881318" y="1061239"/>
                <a:ext cx="449580" cy="272415"/>
              </a:xfrm>
              <a:custGeom>
                <a:avLst/>
                <a:gdLst>
                  <a:gd name="connsiteX0" fmla="*/ 449580 w 449580"/>
                  <a:gd name="connsiteY0" fmla="*/ 190500 h 272415"/>
                  <a:gd name="connsiteX1" fmla="*/ 135255 w 449580"/>
                  <a:gd name="connsiteY1" fmla="*/ 0 h 272415"/>
                  <a:gd name="connsiteX2" fmla="*/ 0 w 449580"/>
                  <a:gd name="connsiteY2" fmla="*/ 81915 h 272415"/>
                  <a:gd name="connsiteX3" fmla="*/ 314325 w 449580"/>
                  <a:gd name="connsiteY3" fmla="*/ 272415 h 272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9580" h="272415">
                    <a:moveTo>
                      <a:pt x="449580" y="190500"/>
                    </a:moveTo>
                    <a:lnTo>
                      <a:pt x="135255" y="0"/>
                    </a:lnTo>
                    <a:lnTo>
                      <a:pt x="0" y="81915"/>
                    </a:lnTo>
                    <a:lnTo>
                      <a:pt x="314325" y="27241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l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/>
                  <a:ea typeface="BIZ UDPゴシック"/>
                  <a:cs typeface="+mn-cs"/>
                </a:endParaRPr>
              </a:p>
            </p:txBody>
          </p:sp>
          <p:sp>
            <p:nvSpPr>
              <p:cNvPr id="438" name="フリーフォーム: 図形 693">
                <a:extLst>
                  <a:ext uri="{FF2B5EF4-FFF2-40B4-BE49-F238E27FC236}">
                    <a16:creationId xmlns:a16="http://schemas.microsoft.com/office/drawing/2014/main" id="{8A4D20F8-DC25-13EA-F083-7EF84D56BC58}"/>
                  </a:ext>
                </a:extLst>
              </p:cNvPr>
              <p:cNvSpPr/>
              <p:nvPr/>
            </p:nvSpPr>
            <p:spPr>
              <a:xfrm>
                <a:off x="4702249" y="1296506"/>
                <a:ext cx="295275" cy="515302"/>
              </a:xfrm>
              <a:custGeom>
                <a:avLst/>
                <a:gdLst>
                  <a:gd name="connsiteX0" fmla="*/ 0 w 295275"/>
                  <a:gd name="connsiteY0" fmla="*/ 31432 h 515302"/>
                  <a:gd name="connsiteX1" fmla="*/ 0 w 295275"/>
                  <a:gd name="connsiteY1" fmla="*/ 336233 h 515302"/>
                  <a:gd name="connsiteX2" fmla="*/ 295275 w 295275"/>
                  <a:gd name="connsiteY2" fmla="*/ 515303 h 515302"/>
                  <a:gd name="connsiteX3" fmla="*/ 295275 w 295275"/>
                  <a:gd name="connsiteY3" fmla="*/ 179070 h 515302"/>
                  <a:gd name="connsiteX4" fmla="*/ 0 w 295275"/>
                  <a:gd name="connsiteY4" fmla="*/ 0 h 515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5275" h="515302">
                    <a:moveTo>
                      <a:pt x="0" y="31432"/>
                    </a:moveTo>
                    <a:lnTo>
                      <a:pt x="0" y="336233"/>
                    </a:lnTo>
                    <a:lnTo>
                      <a:pt x="295275" y="515303"/>
                    </a:lnTo>
                    <a:lnTo>
                      <a:pt x="295275" y="17907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l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/>
                  <a:ea typeface="BIZ UDPゴシック"/>
                  <a:cs typeface="+mn-cs"/>
                </a:endParaRPr>
              </a:p>
            </p:txBody>
          </p:sp>
          <p:sp>
            <p:nvSpPr>
              <p:cNvPr id="439" name="フリーフォーム: 図形 694">
                <a:extLst>
                  <a:ext uri="{FF2B5EF4-FFF2-40B4-BE49-F238E27FC236}">
                    <a16:creationId xmlns:a16="http://schemas.microsoft.com/office/drawing/2014/main" id="{322E3591-B738-74FF-316D-AAD05D504B5F}"/>
                  </a:ext>
                </a:extLst>
              </p:cNvPr>
              <p:cNvSpPr/>
              <p:nvPr/>
            </p:nvSpPr>
            <p:spPr>
              <a:xfrm>
                <a:off x="5035624" y="1296506"/>
                <a:ext cx="295275" cy="515302"/>
              </a:xfrm>
              <a:custGeom>
                <a:avLst/>
                <a:gdLst>
                  <a:gd name="connsiteX0" fmla="*/ 104775 w 295275"/>
                  <a:gd name="connsiteY0" fmla="*/ 231458 h 515302"/>
                  <a:gd name="connsiteX1" fmla="*/ 38100 w 295275"/>
                  <a:gd name="connsiteY1" fmla="*/ 269558 h 515302"/>
                  <a:gd name="connsiteX2" fmla="*/ 38100 w 295275"/>
                  <a:gd name="connsiteY2" fmla="*/ 202883 h 515302"/>
                  <a:gd name="connsiteX3" fmla="*/ 104775 w 295275"/>
                  <a:gd name="connsiteY3" fmla="*/ 164783 h 515302"/>
                  <a:gd name="connsiteX4" fmla="*/ 104775 w 295275"/>
                  <a:gd name="connsiteY4" fmla="*/ 231458 h 515302"/>
                  <a:gd name="connsiteX5" fmla="*/ 0 w 295275"/>
                  <a:gd name="connsiteY5" fmla="*/ 179070 h 515302"/>
                  <a:gd name="connsiteX6" fmla="*/ 0 w 295275"/>
                  <a:gd name="connsiteY6" fmla="*/ 515303 h 515302"/>
                  <a:gd name="connsiteX7" fmla="*/ 295275 w 295275"/>
                  <a:gd name="connsiteY7" fmla="*/ 336233 h 515302"/>
                  <a:gd name="connsiteX8" fmla="*/ 295275 w 295275"/>
                  <a:gd name="connsiteY8" fmla="*/ 0 h 515302"/>
                  <a:gd name="connsiteX9" fmla="*/ 0 w 295275"/>
                  <a:gd name="connsiteY9" fmla="*/ 179070 h 515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5275" h="515302">
                    <a:moveTo>
                      <a:pt x="104775" y="231458"/>
                    </a:moveTo>
                    <a:lnTo>
                      <a:pt x="38100" y="269558"/>
                    </a:lnTo>
                    <a:lnTo>
                      <a:pt x="38100" y="202883"/>
                    </a:lnTo>
                    <a:lnTo>
                      <a:pt x="104775" y="164783"/>
                    </a:lnTo>
                    <a:lnTo>
                      <a:pt x="104775" y="231458"/>
                    </a:lnTo>
                    <a:close/>
                    <a:moveTo>
                      <a:pt x="0" y="179070"/>
                    </a:moveTo>
                    <a:lnTo>
                      <a:pt x="0" y="515303"/>
                    </a:lnTo>
                    <a:lnTo>
                      <a:pt x="295275" y="336233"/>
                    </a:lnTo>
                    <a:lnTo>
                      <a:pt x="295275" y="0"/>
                    </a:lnTo>
                    <a:lnTo>
                      <a:pt x="0" y="17907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l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/>
                  <a:ea typeface="BIZ UDPゴシック"/>
                  <a:cs typeface="+mn-cs"/>
                </a:endParaRPr>
              </a:p>
            </p:txBody>
          </p:sp>
        </p:grpSp>
        <p:grpSp>
          <p:nvGrpSpPr>
            <p:cNvPr id="421" name="グラフィックス_受取荷主" descr="ユーザー">
              <a:extLst>
                <a:ext uri="{FF2B5EF4-FFF2-40B4-BE49-F238E27FC236}">
                  <a16:creationId xmlns:a16="http://schemas.microsoft.com/office/drawing/2014/main" id="{497BC756-FDF6-129A-B5AB-00EAEEE63BB8}"/>
                </a:ext>
              </a:extLst>
            </p:cNvPr>
            <p:cNvGrpSpPr/>
            <p:nvPr/>
          </p:nvGrpSpPr>
          <p:grpSpPr>
            <a:xfrm>
              <a:off x="2888320" y="5083965"/>
              <a:ext cx="297598" cy="313068"/>
              <a:chOff x="4899958" y="2253808"/>
              <a:chExt cx="609600" cy="647700"/>
            </a:xfrm>
            <a:gradFill flip="none" rotWithShape="1">
              <a:gsLst>
                <a:gs pos="0">
                  <a:sysClr val="window" lastClr="FFFFFF">
                    <a:lumMod val="65000"/>
                    <a:shade val="30000"/>
                    <a:satMod val="115000"/>
                  </a:sysClr>
                </a:gs>
                <a:gs pos="50000">
                  <a:sysClr val="window" lastClr="FFFFFF">
                    <a:lumMod val="65000"/>
                    <a:shade val="67500"/>
                    <a:satMod val="115000"/>
                  </a:sysClr>
                </a:gs>
                <a:gs pos="100000">
                  <a:sysClr val="window" lastClr="FFFFFF">
                    <a:lumMod val="65000"/>
                    <a:shade val="100000"/>
                    <a:satMod val="115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</p:grpSpPr>
          <p:sp>
            <p:nvSpPr>
              <p:cNvPr id="434" name="フリーフォーム: 図形 696">
                <a:extLst>
                  <a:ext uri="{FF2B5EF4-FFF2-40B4-BE49-F238E27FC236}">
                    <a16:creationId xmlns:a16="http://schemas.microsoft.com/office/drawing/2014/main" id="{8DE5CD48-2395-8DC9-67ED-A941A0D81592}"/>
                  </a:ext>
                </a:extLst>
              </p:cNvPr>
              <p:cNvSpPr/>
              <p:nvPr/>
            </p:nvSpPr>
            <p:spPr>
              <a:xfrm>
                <a:off x="5052358" y="2253808"/>
                <a:ext cx="304800" cy="304800"/>
              </a:xfrm>
              <a:custGeom>
                <a:avLst/>
                <a:gdLst>
                  <a:gd name="connsiteX0" fmla="*/ 304800 w 304800"/>
                  <a:gd name="connsiteY0" fmla="*/ 152400 h 304800"/>
                  <a:gd name="connsiteX1" fmla="*/ 152400 w 304800"/>
                  <a:gd name="connsiteY1" fmla="*/ 304800 h 304800"/>
                  <a:gd name="connsiteX2" fmla="*/ 0 w 304800"/>
                  <a:gd name="connsiteY2" fmla="*/ 152400 h 304800"/>
                  <a:gd name="connsiteX3" fmla="*/ 152400 w 304800"/>
                  <a:gd name="connsiteY3" fmla="*/ 0 h 304800"/>
                  <a:gd name="connsiteX4" fmla="*/ 304800 w 304800"/>
                  <a:gd name="connsiteY4" fmla="*/ 152400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0" h="304800">
                    <a:moveTo>
                      <a:pt x="304800" y="152400"/>
                    </a:moveTo>
                    <a:cubicBezTo>
                      <a:pt x="304800" y="236568"/>
                      <a:pt x="236568" y="304800"/>
                      <a:pt x="152400" y="304800"/>
                    </a:cubicBezTo>
                    <a:cubicBezTo>
                      <a:pt x="68232" y="304800"/>
                      <a:pt x="0" y="236568"/>
                      <a:pt x="0" y="152400"/>
                    </a:cubicBezTo>
                    <a:cubicBezTo>
                      <a:pt x="0" y="68232"/>
                      <a:pt x="68232" y="0"/>
                      <a:pt x="152400" y="0"/>
                    </a:cubicBezTo>
                    <a:cubicBezTo>
                      <a:pt x="236568" y="0"/>
                      <a:pt x="304800" y="68232"/>
                      <a:pt x="304800" y="15240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l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/>
                  <a:ea typeface="BIZ UDPゴシック"/>
                  <a:cs typeface="+mn-cs"/>
                </a:endParaRPr>
              </a:p>
            </p:txBody>
          </p:sp>
          <p:sp>
            <p:nvSpPr>
              <p:cNvPr id="435" name="フリーフォーム: 図形 697">
                <a:extLst>
                  <a:ext uri="{FF2B5EF4-FFF2-40B4-BE49-F238E27FC236}">
                    <a16:creationId xmlns:a16="http://schemas.microsoft.com/office/drawing/2014/main" id="{ADE5428C-4766-9356-D293-3B5782E40D6E}"/>
                  </a:ext>
                </a:extLst>
              </p:cNvPr>
              <p:cNvSpPr/>
              <p:nvPr/>
            </p:nvSpPr>
            <p:spPr>
              <a:xfrm>
                <a:off x="4899958" y="2596708"/>
                <a:ext cx="609600" cy="304800"/>
              </a:xfrm>
              <a:custGeom>
                <a:avLst/>
                <a:gdLst>
                  <a:gd name="connsiteX0" fmla="*/ 609600 w 609600"/>
                  <a:gd name="connsiteY0" fmla="*/ 304800 h 304800"/>
                  <a:gd name="connsiteX1" fmla="*/ 609600 w 609600"/>
                  <a:gd name="connsiteY1" fmla="*/ 152400 h 304800"/>
                  <a:gd name="connsiteX2" fmla="*/ 579120 w 609600"/>
                  <a:gd name="connsiteY2" fmla="*/ 91440 h 304800"/>
                  <a:gd name="connsiteX3" fmla="*/ 430530 w 609600"/>
                  <a:gd name="connsiteY3" fmla="*/ 19050 h 304800"/>
                  <a:gd name="connsiteX4" fmla="*/ 304800 w 609600"/>
                  <a:gd name="connsiteY4" fmla="*/ 0 h 304800"/>
                  <a:gd name="connsiteX5" fmla="*/ 179070 w 609600"/>
                  <a:gd name="connsiteY5" fmla="*/ 19050 h 304800"/>
                  <a:gd name="connsiteX6" fmla="*/ 30480 w 609600"/>
                  <a:gd name="connsiteY6" fmla="*/ 91440 h 304800"/>
                  <a:gd name="connsiteX7" fmla="*/ 0 w 609600"/>
                  <a:gd name="connsiteY7" fmla="*/ 152400 h 304800"/>
                  <a:gd name="connsiteX8" fmla="*/ 0 w 609600"/>
                  <a:gd name="connsiteY8" fmla="*/ 304800 h 304800"/>
                  <a:gd name="connsiteX9" fmla="*/ 609600 w 609600"/>
                  <a:gd name="connsiteY9" fmla="*/ 304800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09600" h="304800">
                    <a:moveTo>
                      <a:pt x="609600" y="304800"/>
                    </a:moveTo>
                    <a:lnTo>
                      <a:pt x="609600" y="152400"/>
                    </a:lnTo>
                    <a:cubicBezTo>
                      <a:pt x="609600" y="129540"/>
                      <a:pt x="598170" y="106680"/>
                      <a:pt x="579120" y="91440"/>
                    </a:cubicBezTo>
                    <a:cubicBezTo>
                      <a:pt x="537210" y="57150"/>
                      <a:pt x="483870" y="34290"/>
                      <a:pt x="430530" y="19050"/>
                    </a:cubicBezTo>
                    <a:cubicBezTo>
                      <a:pt x="392430" y="7620"/>
                      <a:pt x="350520" y="0"/>
                      <a:pt x="304800" y="0"/>
                    </a:cubicBezTo>
                    <a:cubicBezTo>
                      <a:pt x="262890" y="0"/>
                      <a:pt x="220980" y="7620"/>
                      <a:pt x="179070" y="19050"/>
                    </a:cubicBezTo>
                    <a:cubicBezTo>
                      <a:pt x="125730" y="34290"/>
                      <a:pt x="72390" y="60960"/>
                      <a:pt x="30480" y="91440"/>
                    </a:cubicBezTo>
                    <a:cubicBezTo>
                      <a:pt x="11430" y="106680"/>
                      <a:pt x="0" y="129540"/>
                      <a:pt x="0" y="152400"/>
                    </a:cubicBezTo>
                    <a:lnTo>
                      <a:pt x="0" y="304800"/>
                    </a:lnTo>
                    <a:lnTo>
                      <a:pt x="609600" y="30480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l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/>
                  <a:ea typeface="BIZ UDPゴシック"/>
                  <a:cs typeface="+mn-cs"/>
                </a:endParaRPr>
              </a:p>
            </p:txBody>
          </p:sp>
        </p:grpSp>
        <p:grpSp>
          <p:nvGrpSpPr>
            <p:cNvPr id="422" name="グループ化_空いてる期間">
              <a:extLst>
                <a:ext uri="{FF2B5EF4-FFF2-40B4-BE49-F238E27FC236}">
                  <a16:creationId xmlns:a16="http://schemas.microsoft.com/office/drawing/2014/main" id="{0D79924A-0BEA-A30A-95E6-60DA778009D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912438" y="4668987"/>
              <a:ext cx="419412" cy="323093"/>
              <a:chOff x="6975022" y="2408961"/>
              <a:chExt cx="655656" cy="505086"/>
            </a:xfrm>
          </p:grpSpPr>
          <p:grpSp>
            <p:nvGrpSpPr>
              <p:cNvPr id="423" name="グラフィックス 17" descr="月毎カレンダー">
                <a:extLst>
                  <a:ext uri="{FF2B5EF4-FFF2-40B4-BE49-F238E27FC236}">
                    <a16:creationId xmlns:a16="http://schemas.microsoft.com/office/drawing/2014/main" id="{D743755A-39A4-A286-EFCF-9F63BF91F90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975022" y="2408961"/>
                <a:ext cx="655656" cy="505086"/>
                <a:chOff x="5822423" y="2600721"/>
                <a:chExt cx="655656" cy="505086"/>
              </a:xfrm>
            </p:grpSpPr>
            <p:sp>
              <p:nvSpPr>
                <p:cNvPr id="431" name="フリーフォーム: 図形 353">
                  <a:extLst>
                    <a:ext uri="{FF2B5EF4-FFF2-40B4-BE49-F238E27FC236}">
                      <a16:creationId xmlns:a16="http://schemas.microsoft.com/office/drawing/2014/main" id="{962DFA01-F13D-55A7-9FBC-104AB724F266}"/>
                    </a:ext>
                  </a:extLst>
                </p:cNvPr>
                <p:cNvSpPr/>
                <p:nvPr/>
              </p:nvSpPr>
              <p:spPr>
                <a:xfrm>
                  <a:off x="5822423" y="2688562"/>
                  <a:ext cx="505086" cy="417245"/>
                </a:xfrm>
                <a:custGeom>
                  <a:avLst/>
                  <a:gdLst>
                    <a:gd name="connsiteX0" fmla="*/ 459335 w 505085"/>
                    <a:gd name="connsiteY0" fmla="*/ 49411 h 417245"/>
                    <a:gd name="connsiteX1" fmla="*/ 459335 w 505085"/>
                    <a:gd name="connsiteY1" fmla="*/ 107971 h 417245"/>
                    <a:gd name="connsiteX2" fmla="*/ 400775 w 505085"/>
                    <a:gd name="connsiteY2" fmla="*/ 107971 h 417245"/>
                    <a:gd name="connsiteX3" fmla="*/ 400775 w 505085"/>
                    <a:gd name="connsiteY3" fmla="*/ 49411 h 417245"/>
                    <a:gd name="connsiteX4" fmla="*/ 459335 w 505085"/>
                    <a:gd name="connsiteY4" fmla="*/ 49411 h 417245"/>
                    <a:gd name="connsiteX5" fmla="*/ 49411 w 505085"/>
                    <a:gd name="connsiteY5" fmla="*/ 312934 h 417245"/>
                    <a:gd name="connsiteX6" fmla="*/ 107971 w 505085"/>
                    <a:gd name="connsiteY6" fmla="*/ 312934 h 417245"/>
                    <a:gd name="connsiteX7" fmla="*/ 107971 w 505085"/>
                    <a:gd name="connsiteY7" fmla="*/ 371495 h 417245"/>
                    <a:gd name="connsiteX8" fmla="*/ 49411 w 505085"/>
                    <a:gd name="connsiteY8" fmla="*/ 371495 h 417245"/>
                    <a:gd name="connsiteX9" fmla="*/ 49411 w 505085"/>
                    <a:gd name="connsiteY9" fmla="*/ 312934 h 417245"/>
                    <a:gd name="connsiteX10" fmla="*/ 195812 w 505085"/>
                    <a:gd name="connsiteY10" fmla="*/ 49411 h 417245"/>
                    <a:gd name="connsiteX11" fmla="*/ 195812 w 505085"/>
                    <a:gd name="connsiteY11" fmla="*/ 107971 h 417245"/>
                    <a:gd name="connsiteX12" fmla="*/ 137252 w 505085"/>
                    <a:gd name="connsiteY12" fmla="*/ 107971 h 417245"/>
                    <a:gd name="connsiteX13" fmla="*/ 137252 w 505085"/>
                    <a:gd name="connsiteY13" fmla="*/ 49411 h 417245"/>
                    <a:gd name="connsiteX14" fmla="*/ 195812 w 505085"/>
                    <a:gd name="connsiteY14" fmla="*/ 49411 h 417245"/>
                    <a:gd name="connsiteX15" fmla="*/ 283653 w 505085"/>
                    <a:gd name="connsiteY15" fmla="*/ 49411 h 417245"/>
                    <a:gd name="connsiteX16" fmla="*/ 283653 w 505085"/>
                    <a:gd name="connsiteY16" fmla="*/ 107971 h 417245"/>
                    <a:gd name="connsiteX17" fmla="*/ 225093 w 505085"/>
                    <a:gd name="connsiteY17" fmla="*/ 107971 h 417245"/>
                    <a:gd name="connsiteX18" fmla="*/ 225093 w 505085"/>
                    <a:gd name="connsiteY18" fmla="*/ 49411 h 417245"/>
                    <a:gd name="connsiteX19" fmla="*/ 283653 w 505085"/>
                    <a:gd name="connsiteY19" fmla="*/ 49411 h 417245"/>
                    <a:gd name="connsiteX20" fmla="*/ 371494 w 505085"/>
                    <a:gd name="connsiteY20" fmla="*/ 195813 h 417245"/>
                    <a:gd name="connsiteX21" fmla="*/ 312934 w 505085"/>
                    <a:gd name="connsiteY21" fmla="*/ 195813 h 417245"/>
                    <a:gd name="connsiteX22" fmla="*/ 312934 w 505085"/>
                    <a:gd name="connsiteY22" fmla="*/ 137252 h 417245"/>
                    <a:gd name="connsiteX23" fmla="*/ 371494 w 505085"/>
                    <a:gd name="connsiteY23" fmla="*/ 137252 h 417245"/>
                    <a:gd name="connsiteX24" fmla="*/ 371494 w 505085"/>
                    <a:gd name="connsiteY24" fmla="*/ 195813 h 417245"/>
                    <a:gd name="connsiteX25" fmla="*/ 400775 w 505085"/>
                    <a:gd name="connsiteY25" fmla="*/ 195813 h 417245"/>
                    <a:gd name="connsiteX26" fmla="*/ 400775 w 505085"/>
                    <a:gd name="connsiteY26" fmla="*/ 137252 h 417245"/>
                    <a:gd name="connsiteX27" fmla="*/ 459335 w 505085"/>
                    <a:gd name="connsiteY27" fmla="*/ 137252 h 417245"/>
                    <a:gd name="connsiteX28" fmla="*/ 459335 w 505085"/>
                    <a:gd name="connsiteY28" fmla="*/ 195813 h 417245"/>
                    <a:gd name="connsiteX29" fmla="*/ 400775 w 505085"/>
                    <a:gd name="connsiteY29" fmla="*/ 195813 h 417245"/>
                    <a:gd name="connsiteX30" fmla="*/ 400775 w 505085"/>
                    <a:gd name="connsiteY30" fmla="*/ 283654 h 417245"/>
                    <a:gd name="connsiteX31" fmla="*/ 400775 w 505085"/>
                    <a:gd name="connsiteY31" fmla="*/ 225093 h 417245"/>
                    <a:gd name="connsiteX32" fmla="*/ 459335 w 505085"/>
                    <a:gd name="connsiteY32" fmla="*/ 225093 h 417245"/>
                    <a:gd name="connsiteX33" fmla="*/ 459335 w 505085"/>
                    <a:gd name="connsiteY33" fmla="*/ 283654 h 417245"/>
                    <a:gd name="connsiteX34" fmla="*/ 400775 w 505085"/>
                    <a:gd name="connsiteY34" fmla="*/ 283654 h 417245"/>
                    <a:gd name="connsiteX35" fmla="*/ 225093 w 505085"/>
                    <a:gd name="connsiteY35" fmla="*/ 312934 h 417245"/>
                    <a:gd name="connsiteX36" fmla="*/ 283653 w 505085"/>
                    <a:gd name="connsiteY36" fmla="*/ 312934 h 417245"/>
                    <a:gd name="connsiteX37" fmla="*/ 283653 w 505085"/>
                    <a:gd name="connsiteY37" fmla="*/ 371495 h 417245"/>
                    <a:gd name="connsiteX38" fmla="*/ 225093 w 505085"/>
                    <a:gd name="connsiteY38" fmla="*/ 371495 h 417245"/>
                    <a:gd name="connsiteX39" fmla="*/ 225093 w 505085"/>
                    <a:gd name="connsiteY39" fmla="*/ 312934 h 417245"/>
                    <a:gd name="connsiteX40" fmla="*/ 195812 w 505085"/>
                    <a:gd name="connsiteY40" fmla="*/ 312934 h 417245"/>
                    <a:gd name="connsiteX41" fmla="*/ 195812 w 505085"/>
                    <a:gd name="connsiteY41" fmla="*/ 371495 h 417245"/>
                    <a:gd name="connsiteX42" fmla="*/ 137252 w 505085"/>
                    <a:gd name="connsiteY42" fmla="*/ 371495 h 417245"/>
                    <a:gd name="connsiteX43" fmla="*/ 137252 w 505085"/>
                    <a:gd name="connsiteY43" fmla="*/ 312934 h 417245"/>
                    <a:gd name="connsiteX44" fmla="*/ 195812 w 505085"/>
                    <a:gd name="connsiteY44" fmla="*/ 312934 h 417245"/>
                    <a:gd name="connsiteX45" fmla="*/ 137252 w 505085"/>
                    <a:gd name="connsiteY45" fmla="*/ 225093 h 417245"/>
                    <a:gd name="connsiteX46" fmla="*/ 195812 w 505085"/>
                    <a:gd name="connsiteY46" fmla="*/ 225093 h 417245"/>
                    <a:gd name="connsiteX47" fmla="*/ 195812 w 505085"/>
                    <a:gd name="connsiteY47" fmla="*/ 283654 h 417245"/>
                    <a:gd name="connsiteX48" fmla="*/ 137252 w 505085"/>
                    <a:gd name="connsiteY48" fmla="*/ 283654 h 417245"/>
                    <a:gd name="connsiteX49" fmla="*/ 137252 w 505085"/>
                    <a:gd name="connsiteY49" fmla="*/ 225093 h 417245"/>
                    <a:gd name="connsiteX50" fmla="*/ 107971 w 505085"/>
                    <a:gd name="connsiteY50" fmla="*/ 225093 h 417245"/>
                    <a:gd name="connsiteX51" fmla="*/ 107971 w 505085"/>
                    <a:gd name="connsiteY51" fmla="*/ 283654 h 417245"/>
                    <a:gd name="connsiteX52" fmla="*/ 49411 w 505085"/>
                    <a:gd name="connsiteY52" fmla="*/ 283654 h 417245"/>
                    <a:gd name="connsiteX53" fmla="*/ 49411 w 505085"/>
                    <a:gd name="connsiteY53" fmla="*/ 225093 h 417245"/>
                    <a:gd name="connsiteX54" fmla="*/ 107971 w 505085"/>
                    <a:gd name="connsiteY54" fmla="*/ 225093 h 417245"/>
                    <a:gd name="connsiteX55" fmla="*/ 107971 w 505085"/>
                    <a:gd name="connsiteY55" fmla="*/ 137252 h 417245"/>
                    <a:gd name="connsiteX56" fmla="*/ 107971 w 505085"/>
                    <a:gd name="connsiteY56" fmla="*/ 195813 h 417245"/>
                    <a:gd name="connsiteX57" fmla="*/ 49411 w 505085"/>
                    <a:gd name="connsiteY57" fmla="*/ 195813 h 417245"/>
                    <a:gd name="connsiteX58" fmla="*/ 49411 w 505085"/>
                    <a:gd name="connsiteY58" fmla="*/ 137252 h 417245"/>
                    <a:gd name="connsiteX59" fmla="*/ 107971 w 505085"/>
                    <a:gd name="connsiteY59" fmla="*/ 137252 h 417245"/>
                    <a:gd name="connsiteX60" fmla="*/ 195812 w 505085"/>
                    <a:gd name="connsiteY60" fmla="*/ 195813 h 417245"/>
                    <a:gd name="connsiteX61" fmla="*/ 137252 w 505085"/>
                    <a:gd name="connsiteY61" fmla="*/ 195813 h 417245"/>
                    <a:gd name="connsiteX62" fmla="*/ 137252 w 505085"/>
                    <a:gd name="connsiteY62" fmla="*/ 137252 h 417245"/>
                    <a:gd name="connsiteX63" fmla="*/ 195812 w 505085"/>
                    <a:gd name="connsiteY63" fmla="*/ 137252 h 417245"/>
                    <a:gd name="connsiteX64" fmla="*/ 195812 w 505085"/>
                    <a:gd name="connsiteY64" fmla="*/ 195813 h 417245"/>
                    <a:gd name="connsiteX65" fmla="*/ 225093 w 505085"/>
                    <a:gd name="connsiteY65" fmla="*/ 195813 h 417245"/>
                    <a:gd name="connsiteX66" fmla="*/ 225093 w 505085"/>
                    <a:gd name="connsiteY66" fmla="*/ 137252 h 417245"/>
                    <a:gd name="connsiteX67" fmla="*/ 283653 w 505085"/>
                    <a:gd name="connsiteY67" fmla="*/ 137252 h 417245"/>
                    <a:gd name="connsiteX68" fmla="*/ 283653 w 505085"/>
                    <a:gd name="connsiteY68" fmla="*/ 195813 h 417245"/>
                    <a:gd name="connsiteX69" fmla="*/ 225093 w 505085"/>
                    <a:gd name="connsiteY69" fmla="*/ 195813 h 417245"/>
                    <a:gd name="connsiteX70" fmla="*/ 283653 w 505085"/>
                    <a:gd name="connsiteY70" fmla="*/ 283654 h 417245"/>
                    <a:gd name="connsiteX71" fmla="*/ 225093 w 505085"/>
                    <a:gd name="connsiteY71" fmla="*/ 283654 h 417245"/>
                    <a:gd name="connsiteX72" fmla="*/ 225093 w 505085"/>
                    <a:gd name="connsiteY72" fmla="*/ 225093 h 417245"/>
                    <a:gd name="connsiteX73" fmla="*/ 283653 w 505085"/>
                    <a:gd name="connsiteY73" fmla="*/ 225093 h 417245"/>
                    <a:gd name="connsiteX74" fmla="*/ 283653 w 505085"/>
                    <a:gd name="connsiteY74" fmla="*/ 283654 h 417245"/>
                    <a:gd name="connsiteX75" fmla="*/ 312934 w 505085"/>
                    <a:gd name="connsiteY75" fmla="*/ 283654 h 417245"/>
                    <a:gd name="connsiteX76" fmla="*/ 312934 w 505085"/>
                    <a:gd name="connsiteY76" fmla="*/ 225093 h 417245"/>
                    <a:gd name="connsiteX77" fmla="*/ 371494 w 505085"/>
                    <a:gd name="connsiteY77" fmla="*/ 225093 h 417245"/>
                    <a:gd name="connsiteX78" fmla="*/ 371494 w 505085"/>
                    <a:gd name="connsiteY78" fmla="*/ 283654 h 417245"/>
                    <a:gd name="connsiteX79" fmla="*/ 312934 w 505085"/>
                    <a:gd name="connsiteY79" fmla="*/ 283654 h 417245"/>
                    <a:gd name="connsiteX80" fmla="*/ 371494 w 505085"/>
                    <a:gd name="connsiteY80" fmla="*/ 49411 h 417245"/>
                    <a:gd name="connsiteX81" fmla="*/ 371494 w 505085"/>
                    <a:gd name="connsiteY81" fmla="*/ 107971 h 417245"/>
                    <a:gd name="connsiteX82" fmla="*/ 312934 w 505085"/>
                    <a:gd name="connsiteY82" fmla="*/ 107971 h 417245"/>
                    <a:gd name="connsiteX83" fmla="*/ 312934 w 505085"/>
                    <a:gd name="connsiteY83" fmla="*/ 49411 h 417245"/>
                    <a:gd name="connsiteX84" fmla="*/ 371494 w 505085"/>
                    <a:gd name="connsiteY84" fmla="*/ 49411 h 417245"/>
                    <a:gd name="connsiteX85" fmla="*/ 5490 w 505085"/>
                    <a:gd name="connsiteY85" fmla="*/ 5490 h 417245"/>
                    <a:gd name="connsiteX86" fmla="*/ 5490 w 505085"/>
                    <a:gd name="connsiteY86" fmla="*/ 415415 h 417245"/>
                    <a:gd name="connsiteX87" fmla="*/ 503256 w 505085"/>
                    <a:gd name="connsiteY87" fmla="*/ 415415 h 417245"/>
                    <a:gd name="connsiteX88" fmla="*/ 503256 w 505085"/>
                    <a:gd name="connsiteY88" fmla="*/ 5490 h 417245"/>
                    <a:gd name="connsiteX89" fmla="*/ 5490 w 505085"/>
                    <a:gd name="connsiteY89" fmla="*/ 5490 h 4172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</a:cxnLst>
                  <a:rect l="l" t="t" r="r" b="b"/>
                  <a:pathLst>
                    <a:path w="505085" h="417245">
                      <a:moveTo>
                        <a:pt x="459335" y="49411"/>
                      </a:moveTo>
                      <a:lnTo>
                        <a:pt x="459335" y="107971"/>
                      </a:lnTo>
                      <a:lnTo>
                        <a:pt x="400775" y="107971"/>
                      </a:lnTo>
                      <a:lnTo>
                        <a:pt x="400775" y="49411"/>
                      </a:lnTo>
                      <a:lnTo>
                        <a:pt x="459335" y="49411"/>
                      </a:lnTo>
                      <a:close/>
                      <a:moveTo>
                        <a:pt x="49411" y="312934"/>
                      </a:moveTo>
                      <a:lnTo>
                        <a:pt x="107971" y="312934"/>
                      </a:lnTo>
                      <a:lnTo>
                        <a:pt x="107971" y="371495"/>
                      </a:lnTo>
                      <a:lnTo>
                        <a:pt x="49411" y="371495"/>
                      </a:lnTo>
                      <a:lnTo>
                        <a:pt x="49411" y="312934"/>
                      </a:lnTo>
                      <a:close/>
                      <a:moveTo>
                        <a:pt x="195812" y="49411"/>
                      </a:moveTo>
                      <a:lnTo>
                        <a:pt x="195812" y="107971"/>
                      </a:lnTo>
                      <a:lnTo>
                        <a:pt x="137252" y="107971"/>
                      </a:lnTo>
                      <a:lnTo>
                        <a:pt x="137252" y="49411"/>
                      </a:lnTo>
                      <a:lnTo>
                        <a:pt x="195812" y="49411"/>
                      </a:lnTo>
                      <a:close/>
                      <a:moveTo>
                        <a:pt x="283653" y="49411"/>
                      </a:moveTo>
                      <a:lnTo>
                        <a:pt x="283653" y="107971"/>
                      </a:lnTo>
                      <a:lnTo>
                        <a:pt x="225093" y="107971"/>
                      </a:lnTo>
                      <a:lnTo>
                        <a:pt x="225093" y="49411"/>
                      </a:lnTo>
                      <a:lnTo>
                        <a:pt x="283653" y="49411"/>
                      </a:lnTo>
                      <a:close/>
                      <a:moveTo>
                        <a:pt x="371494" y="195813"/>
                      </a:moveTo>
                      <a:lnTo>
                        <a:pt x="312934" y="195813"/>
                      </a:lnTo>
                      <a:lnTo>
                        <a:pt x="312934" y="137252"/>
                      </a:lnTo>
                      <a:lnTo>
                        <a:pt x="371494" y="137252"/>
                      </a:lnTo>
                      <a:lnTo>
                        <a:pt x="371494" y="195813"/>
                      </a:lnTo>
                      <a:close/>
                      <a:moveTo>
                        <a:pt x="400775" y="195813"/>
                      </a:moveTo>
                      <a:lnTo>
                        <a:pt x="400775" y="137252"/>
                      </a:lnTo>
                      <a:lnTo>
                        <a:pt x="459335" y="137252"/>
                      </a:lnTo>
                      <a:lnTo>
                        <a:pt x="459335" y="195813"/>
                      </a:lnTo>
                      <a:lnTo>
                        <a:pt x="400775" y="195813"/>
                      </a:lnTo>
                      <a:close/>
                      <a:moveTo>
                        <a:pt x="400775" y="283654"/>
                      </a:moveTo>
                      <a:lnTo>
                        <a:pt x="400775" y="225093"/>
                      </a:lnTo>
                      <a:lnTo>
                        <a:pt x="459335" y="225093"/>
                      </a:lnTo>
                      <a:lnTo>
                        <a:pt x="459335" y="283654"/>
                      </a:lnTo>
                      <a:lnTo>
                        <a:pt x="400775" y="283654"/>
                      </a:lnTo>
                      <a:close/>
                      <a:moveTo>
                        <a:pt x="225093" y="312934"/>
                      </a:moveTo>
                      <a:lnTo>
                        <a:pt x="283653" y="312934"/>
                      </a:lnTo>
                      <a:lnTo>
                        <a:pt x="283653" y="371495"/>
                      </a:lnTo>
                      <a:lnTo>
                        <a:pt x="225093" y="371495"/>
                      </a:lnTo>
                      <a:lnTo>
                        <a:pt x="225093" y="312934"/>
                      </a:lnTo>
                      <a:close/>
                      <a:moveTo>
                        <a:pt x="195812" y="312934"/>
                      </a:moveTo>
                      <a:lnTo>
                        <a:pt x="195812" y="371495"/>
                      </a:lnTo>
                      <a:lnTo>
                        <a:pt x="137252" y="371495"/>
                      </a:lnTo>
                      <a:lnTo>
                        <a:pt x="137252" y="312934"/>
                      </a:lnTo>
                      <a:lnTo>
                        <a:pt x="195812" y="312934"/>
                      </a:lnTo>
                      <a:close/>
                      <a:moveTo>
                        <a:pt x="137252" y="225093"/>
                      </a:moveTo>
                      <a:lnTo>
                        <a:pt x="195812" y="225093"/>
                      </a:lnTo>
                      <a:lnTo>
                        <a:pt x="195812" y="283654"/>
                      </a:lnTo>
                      <a:lnTo>
                        <a:pt x="137252" y="283654"/>
                      </a:lnTo>
                      <a:lnTo>
                        <a:pt x="137252" y="225093"/>
                      </a:lnTo>
                      <a:close/>
                      <a:moveTo>
                        <a:pt x="107971" y="225093"/>
                      </a:moveTo>
                      <a:lnTo>
                        <a:pt x="107971" y="283654"/>
                      </a:lnTo>
                      <a:lnTo>
                        <a:pt x="49411" y="283654"/>
                      </a:lnTo>
                      <a:lnTo>
                        <a:pt x="49411" y="225093"/>
                      </a:lnTo>
                      <a:lnTo>
                        <a:pt x="107971" y="225093"/>
                      </a:lnTo>
                      <a:close/>
                      <a:moveTo>
                        <a:pt x="107971" y="137252"/>
                      </a:moveTo>
                      <a:lnTo>
                        <a:pt x="107971" y="195813"/>
                      </a:lnTo>
                      <a:lnTo>
                        <a:pt x="49411" y="195813"/>
                      </a:lnTo>
                      <a:lnTo>
                        <a:pt x="49411" y="137252"/>
                      </a:lnTo>
                      <a:lnTo>
                        <a:pt x="107971" y="137252"/>
                      </a:lnTo>
                      <a:close/>
                      <a:moveTo>
                        <a:pt x="195812" y="195813"/>
                      </a:moveTo>
                      <a:lnTo>
                        <a:pt x="137252" y="195813"/>
                      </a:lnTo>
                      <a:lnTo>
                        <a:pt x="137252" y="137252"/>
                      </a:lnTo>
                      <a:lnTo>
                        <a:pt x="195812" y="137252"/>
                      </a:lnTo>
                      <a:lnTo>
                        <a:pt x="195812" y="195813"/>
                      </a:lnTo>
                      <a:close/>
                      <a:moveTo>
                        <a:pt x="225093" y="195813"/>
                      </a:moveTo>
                      <a:lnTo>
                        <a:pt x="225093" y="137252"/>
                      </a:lnTo>
                      <a:lnTo>
                        <a:pt x="283653" y="137252"/>
                      </a:lnTo>
                      <a:lnTo>
                        <a:pt x="283653" y="195813"/>
                      </a:lnTo>
                      <a:lnTo>
                        <a:pt x="225093" y="195813"/>
                      </a:lnTo>
                      <a:close/>
                      <a:moveTo>
                        <a:pt x="283653" y="283654"/>
                      </a:moveTo>
                      <a:lnTo>
                        <a:pt x="225093" y="283654"/>
                      </a:lnTo>
                      <a:lnTo>
                        <a:pt x="225093" y="225093"/>
                      </a:lnTo>
                      <a:lnTo>
                        <a:pt x="283653" y="225093"/>
                      </a:lnTo>
                      <a:lnTo>
                        <a:pt x="283653" y="283654"/>
                      </a:lnTo>
                      <a:close/>
                      <a:moveTo>
                        <a:pt x="312934" y="283654"/>
                      </a:moveTo>
                      <a:lnTo>
                        <a:pt x="312934" y="225093"/>
                      </a:lnTo>
                      <a:lnTo>
                        <a:pt x="371494" y="225093"/>
                      </a:lnTo>
                      <a:lnTo>
                        <a:pt x="371494" y="283654"/>
                      </a:lnTo>
                      <a:lnTo>
                        <a:pt x="312934" y="283654"/>
                      </a:lnTo>
                      <a:close/>
                      <a:moveTo>
                        <a:pt x="371494" y="49411"/>
                      </a:moveTo>
                      <a:lnTo>
                        <a:pt x="371494" y="107971"/>
                      </a:lnTo>
                      <a:lnTo>
                        <a:pt x="312934" y="107971"/>
                      </a:lnTo>
                      <a:lnTo>
                        <a:pt x="312934" y="49411"/>
                      </a:lnTo>
                      <a:lnTo>
                        <a:pt x="371494" y="49411"/>
                      </a:lnTo>
                      <a:close/>
                      <a:moveTo>
                        <a:pt x="5490" y="5490"/>
                      </a:moveTo>
                      <a:lnTo>
                        <a:pt x="5490" y="415415"/>
                      </a:lnTo>
                      <a:lnTo>
                        <a:pt x="503256" y="415415"/>
                      </a:lnTo>
                      <a:lnTo>
                        <a:pt x="503256" y="5490"/>
                      </a:lnTo>
                      <a:lnTo>
                        <a:pt x="5490" y="5490"/>
                      </a:lnTo>
                      <a:close/>
                    </a:path>
                  </a:pathLst>
                </a:custGeom>
                <a:solidFill>
                  <a:srgbClr val="FFC000">
                    <a:lumMod val="5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1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IZ UDPゴシック"/>
                    <a:ea typeface="BIZ UDPゴシック"/>
                    <a:cs typeface="+mn-cs"/>
                  </a:endParaRPr>
                </a:p>
              </p:txBody>
            </p:sp>
            <p:sp>
              <p:nvSpPr>
                <p:cNvPr id="432" name="フリーフォーム: 図形 354">
                  <a:extLst>
                    <a:ext uri="{FF2B5EF4-FFF2-40B4-BE49-F238E27FC236}">
                      <a16:creationId xmlns:a16="http://schemas.microsoft.com/office/drawing/2014/main" id="{8F57F2E8-786D-C767-3E61-6298985B1E94}"/>
                    </a:ext>
                  </a:extLst>
                </p:cNvPr>
                <p:cNvSpPr/>
                <p:nvPr/>
              </p:nvSpPr>
              <p:spPr>
                <a:xfrm>
                  <a:off x="5822423" y="2600721"/>
                  <a:ext cx="505086" cy="65881"/>
                </a:xfrm>
                <a:custGeom>
                  <a:avLst/>
                  <a:gdLst>
                    <a:gd name="connsiteX0" fmla="*/ 5490 w 505085"/>
                    <a:gd name="connsiteY0" fmla="*/ 5490 h 65880"/>
                    <a:gd name="connsiteX1" fmla="*/ 503256 w 505085"/>
                    <a:gd name="connsiteY1" fmla="*/ 5490 h 65880"/>
                    <a:gd name="connsiteX2" fmla="*/ 503256 w 505085"/>
                    <a:gd name="connsiteY2" fmla="*/ 64051 h 65880"/>
                    <a:gd name="connsiteX3" fmla="*/ 5490 w 505085"/>
                    <a:gd name="connsiteY3" fmla="*/ 64051 h 658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05085" h="65880">
                      <a:moveTo>
                        <a:pt x="5490" y="5490"/>
                      </a:moveTo>
                      <a:lnTo>
                        <a:pt x="503256" y="5490"/>
                      </a:lnTo>
                      <a:lnTo>
                        <a:pt x="503256" y="64051"/>
                      </a:lnTo>
                      <a:lnTo>
                        <a:pt x="5490" y="64051"/>
                      </a:lnTo>
                      <a:close/>
                    </a:path>
                  </a:pathLst>
                </a:custGeom>
                <a:solidFill>
                  <a:srgbClr val="FFC000">
                    <a:lumMod val="5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1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IZ UDPゴシック"/>
                    <a:ea typeface="BIZ UDPゴシック"/>
                    <a:cs typeface="+mn-cs"/>
                  </a:endParaRPr>
                </a:p>
              </p:txBody>
            </p:sp>
            <p:sp>
              <p:nvSpPr>
                <p:cNvPr id="433" name="フリーフォーム: 図形 355">
                  <a:extLst>
                    <a:ext uri="{FF2B5EF4-FFF2-40B4-BE49-F238E27FC236}">
                      <a16:creationId xmlns:a16="http://schemas.microsoft.com/office/drawing/2014/main" id="{FA236986-B2AF-EE8C-AFBC-24667869879F}"/>
                    </a:ext>
                  </a:extLst>
                </p:cNvPr>
                <p:cNvSpPr/>
                <p:nvPr/>
              </p:nvSpPr>
              <p:spPr>
                <a:xfrm>
                  <a:off x="5980312" y="2758611"/>
                  <a:ext cx="497767" cy="0"/>
                </a:xfrm>
                <a:custGeom>
                  <a:avLst/>
                  <a:gdLst>
                    <a:gd name="connsiteX0" fmla="*/ 5490 w 505085"/>
                    <a:gd name="connsiteY0" fmla="*/ 5490 h 65880"/>
                    <a:gd name="connsiteX1" fmla="*/ 503256 w 505085"/>
                    <a:gd name="connsiteY1" fmla="*/ 5490 h 65880"/>
                    <a:gd name="connsiteX2" fmla="*/ 503256 w 505085"/>
                    <a:gd name="connsiteY2" fmla="*/ 64051 h 65880"/>
                    <a:gd name="connsiteX3" fmla="*/ 5490 w 505085"/>
                    <a:gd name="connsiteY3" fmla="*/ 64051 h 65880"/>
                    <a:gd name="connsiteX0" fmla="*/ 0 w 497766"/>
                    <a:gd name="connsiteY0" fmla="*/ 0 h 58561"/>
                    <a:gd name="connsiteX1" fmla="*/ 497766 w 497766"/>
                    <a:gd name="connsiteY1" fmla="*/ 0 h 58561"/>
                    <a:gd name="connsiteX2" fmla="*/ 0 w 497766"/>
                    <a:gd name="connsiteY2" fmla="*/ 58561 h 58561"/>
                    <a:gd name="connsiteX3" fmla="*/ 0 w 497766"/>
                    <a:gd name="connsiteY3" fmla="*/ 0 h 58561"/>
                    <a:gd name="connsiteX0" fmla="*/ 0 w 497766"/>
                    <a:gd name="connsiteY0" fmla="*/ 0 h 0"/>
                    <a:gd name="connsiteX1" fmla="*/ 497766 w 497766"/>
                    <a:gd name="connsiteY1" fmla="*/ 0 h 0"/>
                    <a:gd name="connsiteX2" fmla="*/ 0 w 497766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97766">
                      <a:moveTo>
                        <a:pt x="0" y="0"/>
                      </a:moveTo>
                      <a:lnTo>
                        <a:pt x="49776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C000">
                    <a:lumMod val="5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1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IZ UDPゴシック"/>
                    <a:ea typeface="BIZ UDPゴシック"/>
                    <a:cs typeface="+mn-cs"/>
                  </a:endParaRPr>
                </a:p>
              </p:txBody>
            </p:sp>
          </p:grpSp>
          <p:sp>
            <p:nvSpPr>
              <p:cNvPr id="424" name="正方形/長方形 423">
                <a:extLst>
                  <a:ext uri="{FF2B5EF4-FFF2-40B4-BE49-F238E27FC236}">
                    <a16:creationId xmlns:a16="http://schemas.microsoft.com/office/drawing/2014/main" id="{E33BE0D9-CA18-49A6-F6B6-DDC4C1C4BA8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111452" y="2721922"/>
                <a:ext cx="62247" cy="58790"/>
              </a:xfrm>
              <a:prstGeom prst="rect">
                <a:avLst/>
              </a:prstGeom>
              <a:solidFill>
                <a:srgbClr val="C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IZ UDPゴシック"/>
                  <a:ea typeface="BIZ UDPゴシック"/>
                  <a:cs typeface="+mn-cs"/>
                </a:endParaRPr>
              </a:p>
            </p:txBody>
          </p:sp>
          <p:sp>
            <p:nvSpPr>
              <p:cNvPr id="425" name="正方形/長方形 424">
                <a:extLst>
                  <a:ext uri="{FF2B5EF4-FFF2-40B4-BE49-F238E27FC236}">
                    <a16:creationId xmlns:a16="http://schemas.microsoft.com/office/drawing/2014/main" id="{D7B0A019-7F3A-E72C-D8BA-2D1297A8B69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198029" y="2633938"/>
                <a:ext cx="62247" cy="58790"/>
              </a:xfrm>
              <a:prstGeom prst="rect">
                <a:avLst/>
              </a:prstGeom>
              <a:solidFill>
                <a:srgbClr val="C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IZ UDPゴシック"/>
                  <a:ea typeface="BIZ UDPゴシック"/>
                  <a:cs typeface="+mn-cs"/>
                </a:endParaRPr>
              </a:p>
            </p:txBody>
          </p:sp>
          <p:sp>
            <p:nvSpPr>
              <p:cNvPr id="426" name="正方形/長方形 425">
                <a:extLst>
                  <a:ext uri="{FF2B5EF4-FFF2-40B4-BE49-F238E27FC236}">
                    <a16:creationId xmlns:a16="http://schemas.microsoft.com/office/drawing/2014/main" id="{74722134-5FFA-9528-804F-C1DDF947673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87447" y="2633938"/>
                <a:ext cx="62247" cy="58790"/>
              </a:xfrm>
              <a:prstGeom prst="rect">
                <a:avLst/>
              </a:prstGeom>
              <a:solidFill>
                <a:srgbClr val="C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IZ UDPゴシック"/>
                  <a:ea typeface="BIZ UDPゴシック"/>
                  <a:cs typeface="+mn-cs"/>
                </a:endParaRPr>
              </a:p>
            </p:txBody>
          </p:sp>
          <p:sp>
            <p:nvSpPr>
              <p:cNvPr id="427" name="正方形/長方形 426">
                <a:extLst>
                  <a:ext uri="{FF2B5EF4-FFF2-40B4-BE49-F238E27FC236}">
                    <a16:creationId xmlns:a16="http://schemas.microsoft.com/office/drawing/2014/main" id="{F92BAD55-BBFC-437E-8987-E978334B79E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71658" y="2633938"/>
                <a:ext cx="62247" cy="58790"/>
              </a:xfrm>
              <a:prstGeom prst="rect">
                <a:avLst/>
              </a:prstGeom>
              <a:solidFill>
                <a:srgbClr val="C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IZ UDPゴシック"/>
                  <a:ea typeface="BIZ UDPゴシック"/>
                  <a:cs typeface="+mn-cs"/>
                </a:endParaRPr>
              </a:p>
            </p:txBody>
          </p:sp>
          <p:sp>
            <p:nvSpPr>
              <p:cNvPr id="428" name="正方形/長方形 427">
                <a:extLst>
                  <a:ext uri="{FF2B5EF4-FFF2-40B4-BE49-F238E27FC236}">
                    <a16:creationId xmlns:a16="http://schemas.microsoft.com/office/drawing/2014/main" id="{7E88FA75-B2A1-7AC7-5ABF-A3800554250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024928" y="2721155"/>
                <a:ext cx="62247" cy="58790"/>
              </a:xfrm>
              <a:prstGeom prst="rect">
                <a:avLst/>
              </a:prstGeom>
              <a:solidFill>
                <a:srgbClr val="C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IZ UDPゴシック"/>
                  <a:ea typeface="BIZ UDPゴシック"/>
                  <a:cs typeface="+mn-cs"/>
                </a:endParaRPr>
              </a:p>
            </p:txBody>
          </p:sp>
          <p:sp>
            <p:nvSpPr>
              <p:cNvPr id="429" name="楕円 428">
                <a:extLst>
                  <a:ext uri="{FF2B5EF4-FFF2-40B4-BE49-F238E27FC236}">
                    <a16:creationId xmlns:a16="http://schemas.microsoft.com/office/drawing/2014/main" id="{89776763-D4CE-FC3E-5A58-7047B56565F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107820" y="2633938"/>
                <a:ext cx="58790" cy="58790"/>
              </a:xfrm>
              <a:prstGeom prst="ellipse">
                <a:avLst/>
              </a:prstGeom>
              <a:noFill/>
              <a:ln w="12700" cap="flat" cmpd="sng" algn="ctr">
                <a:solidFill>
                  <a:srgbClr val="5B9BD5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IZ UDPゴシック"/>
                  <a:ea typeface="BIZ UDPゴシック"/>
                  <a:cs typeface="+mn-cs"/>
                </a:endParaRPr>
              </a:p>
            </p:txBody>
          </p:sp>
          <p:sp>
            <p:nvSpPr>
              <p:cNvPr id="430" name="楕円 429">
                <a:extLst>
                  <a:ext uri="{FF2B5EF4-FFF2-40B4-BE49-F238E27FC236}">
                    <a16:creationId xmlns:a16="http://schemas.microsoft.com/office/drawing/2014/main" id="{4E5B6AC1-88CD-C1EC-D677-F225F3C32BA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01486" y="2721155"/>
                <a:ext cx="58790" cy="58790"/>
              </a:xfrm>
              <a:prstGeom prst="ellipse">
                <a:avLst/>
              </a:prstGeom>
              <a:noFill/>
              <a:ln w="12700" cap="flat" cmpd="sng" algn="ctr">
                <a:solidFill>
                  <a:srgbClr val="5B9BD5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IZ UDPゴシック"/>
                  <a:ea typeface="BIZ UDPゴシック"/>
                  <a:cs typeface="+mn-cs"/>
                </a:endParaRPr>
              </a:p>
            </p:txBody>
          </p:sp>
        </p:grpSp>
      </p:grpSp>
      <p:sp>
        <p:nvSpPr>
          <p:cNvPr id="447" name="テキスト ボックス 446">
            <a:extLst>
              <a:ext uri="{FF2B5EF4-FFF2-40B4-BE49-F238E27FC236}">
                <a16:creationId xmlns:a16="http://schemas.microsoft.com/office/drawing/2014/main" id="{7E192E78-592B-72CB-62F1-56915E5276A0}"/>
              </a:ext>
            </a:extLst>
          </p:cNvPr>
          <p:cNvSpPr txBox="1"/>
          <p:nvPr/>
        </p:nvSpPr>
        <p:spPr>
          <a:xfrm>
            <a:off x="548032" y="5643205"/>
            <a:ext cx="3728689" cy="272767"/>
          </a:xfrm>
          <a:prstGeom prst="rect">
            <a:avLst/>
          </a:prstGeom>
          <a:noFill/>
          <a:effectLst>
            <a:glow rad="63500">
              <a:srgbClr val="A5A5A5">
                <a:satMod val="175000"/>
                <a:alpha val="40000"/>
              </a:srgb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defTabSz="914377">
              <a:lnSpc>
                <a:spcPts val="1400"/>
              </a:lnSpc>
              <a:defRPr/>
            </a:pPr>
            <a:r>
              <a:rPr lang="en-US" altLang="ja-JP" b="1" kern="0" dirty="0">
                <a:ln/>
                <a:solidFill>
                  <a:srgbClr val="E7E6E6">
                    <a:lumMod val="25000"/>
                  </a:srgb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『</a:t>
            </a:r>
            <a:r>
              <a:rPr lang="ja-JP" altLang="en-US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混雑場所・</a:t>
            </a:r>
            <a:r>
              <a:rPr lang="ja-JP" altLang="en-US" b="1" kern="0" dirty="0">
                <a:ln/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ルートを回避</a:t>
            </a:r>
            <a:r>
              <a:rPr lang="ja-JP" altLang="en-US" b="1" kern="0" dirty="0">
                <a:ln/>
                <a:solidFill>
                  <a:srgbClr val="E7E6E6">
                    <a:lumMod val="25000"/>
                  </a:srgb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する取組</a:t>
            </a:r>
            <a:r>
              <a:rPr lang="en-US" altLang="ja-JP" b="1" kern="0" dirty="0">
                <a:ln/>
                <a:solidFill>
                  <a:srgbClr val="E7E6E6">
                    <a:lumMod val="25000"/>
                  </a:srgb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』</a:t>
            </a:r>
          </a:p>
        </p:txBody>
      </p:sp>
      <p:sp>
        <p:nvSpPr>
          <p:cNvPr id="448" name="テキスト ボックス 447">
            <a:extLst>
              <a:ext uri="{FF2B5EF4-FFF2-40B4-BE49-F238E27FC236}">
                <a16:creationId xmlns:a16="http://schemas.microsoft.com/office/drawing/2014/main" id="{EA44754A-C36B-44BC-0D62-E630BEA9D5C0}"/>
              </a:ext>
            </a:extLst>
          </p:cNvPr>
          <p:cNvSpPr txBox="1"/>
          <p:nvPr/>
        </p:nvSpPr>
        <p:spPr>
          <a:xfrm>
            <a:off x="4799375" y="3042582"/>
            <a:ext cx="4635391" cy="105560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rtlCol="0">
            <a:spAutoFit/>
          </a:bodyPr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rPr>
              <a:t>＜主な取組メニュー＞</a:t>
            </a:r>
            <a:endParaRPr kumimoji="0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  <a:cs typeface="+mn-cs"/>
            </a:endParaRPr>
          </a:p>
          <a:p>
            <a:pPr>
              <a:buClr>
                <a:schemeClr val="tx1"/>
              </a:buClr>
            </a:pPr>
            <a:r>
              <a:rPr lang="ja-JP" altLang="en-US" sz="1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・ </a:t>
            </a:r>
            <a:r>
              <a:rPr lang="ja-JP" altLang="en-US" sz="1400" b="1" u="heavy" dirty="0">
                <a:uFill>
                  <a:solidFill>
                    <a:srgbClr val="FF0000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</a:rPr>
              <a:t>在宅勤務、・休暇取得</a:t>
            </a:r>
            <a:endParaRPr lang="en-US" altLang="ja-JP" sz="1400" b="1" u="heavy" dirty="0">
              <a:uFill>
                <a:solidFill>
                  <a:srgbClr val="FF0000"/>
                </a:solidFill>
              </a:u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buClr>
                <a:schemeClr val="tx1"/>
              </a:buClr>
            </a:pP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・ オンライン会議の推進、共同配送</a:t>
            </a:r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buClr>
                <a:schemeClr val="tx1"/>
              </a:buClr>
            </a:pPr>
            <a:r>
              <a:rPr lang="ja-JP" altLang="en-US" sz="1400" b="1" dirty="0">
                <a:uFill>
                  <a:solidFill>
                    <a:srgbClr val="FF0000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</a:rPr>
              <a:t>・ 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イベント開催場所や時期の変更　等</a:t>
            </a:r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49" name="テキスト ボックス 448">
            <a:extLst>
              <a:ext uri="{FF2B5EF4-FFF2-40B4-BE49-F238E27FC236}">
                <a16:creationId xmlns:a16="http://schemas.microsoft.com/office/drawing/2014/main" id="{DDF639E4-860D-327D-F193-0AD15F47A639}"/>
              </a:ext>
            </a:extLst>
          </p:cNvPr>
          <p:cNvSpPr txBox="1"/>
          <p:nvPr/>
        </p:nvSpPr>
        <p:spPr>
          <a:xfrm>
            <a:off x="4788211" y="4340947"/>
            <a:ext cx="4646555" cy="10440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rtlCol="0">
            <a:spAutoFit/>
          </a:bodyPr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rPr>
              <a:t>＜主な取組メニュー＞</a:t>
            </a:r>
            <a:endParaRPr kumimoji="0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  <a:cs typeface="+mn-cs"/>
            </a:endParaRPr>
          </a:p>
          <a:p>
            <a:pPr marL="177800" indent="-1778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ja-JP" altLang="en-US" sz="1400" b="1" u="heavy" dirty="0">
                <a:uFill>
                  <a:solidFill>
                    <a:srgbClr val="FF0000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</a:rPr>
              <a:t>時差出勤、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フレックスタイム</a:t>
            </a:r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177800" indent="-1778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ja-JP" altLang="en-US" sz="1400" dirty="0">
                <a:uFill>
                  <a:solidFill>
                    <a:srgbClr val="FF0000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</a:rPr>
              <a:t>リードタイム（納品時期等）の変更</a:t>
            </a:r>
            <a:endParaRPr lang="en-US" altLang="ja-JP" sz="1400" dirty="0">
              <a:uFill>
                <a:solidFill>
                  <a:srgbClr val="FF0000"/>
                </a:solidFill>
              </a:u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177800" indent="-1778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ja-JP" altLang="en-US" sz="1400" dirty="0">
                <a:uFill>
                  <a:solidFill>
                    <a:srgbClr val="FF0000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</a:rPr>
              <a:t>配送時間の変更　　</a:t>
            </a: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等</a:t>
            </a:r>
            <a:endParaRPr lang="en-US" altLang="ja-JP" sz="1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50" name="テキスト ボックス 449">
            <a:extLst>
              <a:ext uri="{FF2B5EF4-FFF2-40B4-BE49-F238E27FC236}">
                <a16:creationId xmlns:a16="http://schemas.microsoft.com/office/drawing/2014/main" id="{F173FE6A-2A55-7F1F-9679-B6FE94CA9951}"/>
              </a:ext>
            </a:extLst>
          </p:cNvPr>
          <p:cNvSpPr txBox="1"/>
          <p:nvPr/>
        </p:nvSpPr>
        <p:spPr>
          <a:xfrm>
            <a:off x="4777570" y="5655286"/>
            <a:ext cx="4657195" cy="105560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rtlCol="0">
            <a:spAutoFit/>
          </a:bodyPr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rPr>
              <a:t>＜主な取組メニュー＞</a:t>
            </a:r>
            <a:endParaRPr kumimoji="0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  <a:cs typeface="+mn-cs"/>
            </a:endParaRPr>
          </a:p>
          <a:p>
            <a:pPr>
              <a:buClr>
                <a:schemeClr val="tx1"/>
              </a:buClr>
            </a:pPr>
            <a:r>
              <a:rPr lang="ja-JP" altLang="en-US" sz="1400" b="1" dirty="0">
                <a:uFill>
                  <a:solidFill>
                    <a:srgbClr val="FF0000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</a:rPr>
              <a:t>・ </a:t>
            </a:r>
            <a:r>
              <a:rPr lang="ja-JP" altLang="en-US" sz="1400" b="1" u="heavy" dirty="0">
                <a:uFill>
                  <a:solidFill>
                    <a:srgbClr val="FF0000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</a:rPr>
              <a:t>通勤経路の変更</a:t>
            </a:r>
            <a:endParaRPr lang="en-US" altLang="ja-JP" sz="1400" b="1" u="heavy" dirty="0">
              <a:uFill>
                <a:solidFill>
                  <a:srgbClr val="FF0000"/>
                </a:solidFill>
              </a:u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177800" indent="-1778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ja-JP" altLang="en-US" sz="1400" dirty="0">
                <a:uFill>
                  <a:solidFill>
                    <a:srgbClr val="FF0000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</a:rPr>
              <a:t>配送経路の変更</a:t>
            </a:r>
            <a:endParaRPr lang="en-US" altLang="ja-JP" sz="1400" dirty="0">
              <a:uFill>
                <a:solidFill>
                  <a:srgbClr val="FF0000"/>
                </a:solidFill>
              </a:u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177800" indent="-1778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影響の低いエリアにある倉庫の活用　等</a:t>
            </a:r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451" name="グループ化 450">
            <a:extLst>
              <a:ext uri="{FF2B5EF4-FFF2-40B4-BE49-F238E27FC236}">
                <a16:creationId xmlns:a16="http://schemas.microsoft.com/office/drawing/2014/main" id="{B9556B16-B158-EF1E-BCDC-A0273BB9A00A}"/>
              </a:ext>
            </a:extLst>
          </p:cNvPr>
          <p:cNvGrpSpPr/>
          <p:nvPr/>
        </p:nvGrpSpPr>
        <p:grpSpPr>
          <a:xfrm>
            <a:off x="573009" y="4527746"/>
            <a:ext cx="1419797" cy="970223"/>
            <a:chOff x="385549" y="4513089"/>
            <a:chExt cx="1604416" cy="1281515"/>
          </a:xfrm>
        </p:grpSpPr>
        <p:sp>
          <p:nvSpPr>
            <p:cNvPr id="452" name="楕円_ぼかし">
              <a:extLst>
                <a:ext uri="{FF2B5EF4-FFF2-40B4-BE49-F238E27FC236}">
                  <a16:creationId xmlns:a16="http://schemas.microsoft.com/office/drawing/2014/main" id="{4D08C798-5CDD-9A8B-FBDA-1348CD5E68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5549" y="4513089"/>
              <a:ext cx="1604416" cy="1281515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>
              <a:softEdge rad="63500"/>
            </a:effectLst>
          </p:spPr>
          <p:txBody>
            <a:bodyPr rtlCol="0" anchor="b"/>
            <a:lstStyle/>
            <a:p>
              <a:pPr marL="0" marR="0" lvl="0" indent="0" algn="ctr" defTabSz="914377" rtl="0" eaLnBrk="1" fontAlgn="auto" latinLnBrk="0" hangingPunct="1">
                <a:lnSpc>
                  <a:spcPts val="1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GP創英角ｺﾞｼｯｸUB"/>
                  <a:ea typeface="HGP創英角ｺﾞｼｯｸUB"/>
                  <a:cs typeface="+mn-cs"/>
                </a:rPr>
                <a:t>時差出勤</a:t>
              </a: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GP創英角ｺﾞｼｯｸUB"/>
                <a:ea typeface="HGP創英角ｺﾞｼｯｸUB"/>
                <a:cs typeface="+mn-cs"/>
              </a:endParaRPr>
            </a:p>
          </p:txBody>
        </p:sp>
        <p:grpSp>
          <p:nvGrpSpPr>
            <p:cNvPr id="453" name="グループ化 452">
              <a:extLst>
                <a:ext uri="{FF2B5EF4-FFF2-40B4-BE49-F238E27FC236}">
                  <a16:creationId xmlns:a16="http://schemas.microsoft.com/office/drawing/2014/main" id="{9C86D31C-0267-A5F6-BDB3-55A66953F8B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12229" y="4574691"/>
              <a:ext cx="1198486" cy="1061843"/>
              <a:chOff x="3553017" y="5750396"/>
              <a:chExt cx="1579390" cy="1413313"/>
            </a:xfrm>
          </p:grpSpPr>
          <p:sp>
            <p:nvSpPr>
              <p:cNvPr id="454" name="テキスト ボックス 453">
                <a:extLst>
                  <a:ext uri="{FF2B5EF4-FFF2-40B4-BE49-F238E27FC236}">
                    <a16:creationId xmlns:a16="http://schemas.microsoft.com/office/drawing/2014/main" id="{6ECEDFCA-E976-2FA1-DE81-1D0CCC8A0113}"/>
                  </a:ext>
                </a:extLst>
              </p:cNvPr>
              <p:cNvSpPr txBox="1"/>
              <p:nvPr/>
            </p:nvSpPr>
            <p:spPr>
              <a:xfrm>
                <a:off x="3581972" y="5905267"/>
                <a:ext cx="438524" cy="3098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ja-JP" alt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HGS創英角ｺﾞｼｯｸUB"/>
                    <a:ea typeface="HGP創英角ｺﾞｼｯｸUB"/>
                    <a:cs typeface="+mn-cs"/>
                  </a:rPr>
                  <a:t>🕘</a:t>
                </a: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HGS創英角ｺﾞｼｯｸUB"/>
                  <a:ea typeface="HGP創英角ｺﾞｼｯｸUB"/>
                  <a:cs typeface="+mn-cs"/>
                </a:endParaRPr>
              </a:p>
            </p:txBody>
          </p:sp>
          <p:sp>
            <p:nvSpPr>
              <p:cNvPr id="455" name="テキスト ボックス 454">
                <a:extLst>
                  <a:ext uri="{FF2B5EF4-FFF2-40B4-BE49-F238E27FC236}">
                    <a16:creationId xmlns:a16="http://schemas.microsoft.com/office/drawing/2014/main" id="{A29CD12F-A128-94AC-04AF-FEA62594B542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917854" y="5750396"/>
                <a:ext cx="638504" cy="401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ja-JP" alt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50000"/>
                      </a:srgbClr>
                    </a:solidFill>
                    <a:effectLst/>
                    <a:uLnTx/>
                    <a:uFillTx/>
                    <a:latin typeface="HGS創英角ｺﾞｼｯｸUB"/>
                    <a:ea typeface="HGP創英角ｺﾞｼｯｸUB"/>
                    <a:cs typeface="+mn-cs"/>
                  </a:rPr>
                  <a:t>🕦</a:t>
                </a:r>
                <a:endPara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HGS創英角ｺﾞｼｯｸUB"/>
                  <a:ea typeface="HGP創英角ｺﾞｼｯｸUB"/>
                  <a:cs typeface="+mn-cs"/>
                </a:endParaRPr>
              </a:p>
            </p:txBody>
          </p:sp>
          <p:pic>
            <p:nvPicPr>
              <p:cNvPr id="456" name="グラフィックス_矢印" descr="矢印: 緩い曲線">
                <a:extLst>
                  <a:ext uri="{FF2B5EF4-FFF2-40B4-BE49-F238E27FC236}">
                    <a16:creationId xmlns:a16="http://schemas.microsoft.com/office/drawing/2014/main" id="{2BB09284-3F6F-1F4D-FD1E-F8DC9A8253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 rot="21053128" flipV="1">
                <a:off x="3843682" y="5841988"/>
                <a:ext cx="229562" cy="214114"/>
              </a:xfrm>
              <a:prstGeom prst="rect">
                <a:avLst/>
              </a:prstGeom>
            </p:spPr>
          </p:pic>
          <p:grpSp>
            <p:nvGrpSpPr>
              <p:cNvPr id="457" name="グループ化_出勤する人">
                <a:extLst>
                  <a:ext uri="{FF2B5EF4-FFF2-40B4-BE49-F238E27FC236}">
                    <a16:creationId xmlns:a16="http://schemas.microsoft.com/office/drawing/2014/main" id="{66EE2EE4-970A-C9B5-78D3-73AE7A8B6A6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553017" y="6028614"/>
                <a:ext cx="1579390" cy="1135095"/>
                <a:chOff x="5399468" y="1559425"/>
                <a:chExt cx="1629794" cy="1255813"/>
              </a:xfrm>
            </p:grpSpPr>
            <p:grpSp>
              <p:nvGrpSpPr>
                <p:cNvPr id="458" name="グラフィックス 141" descr="歩く">
                  <a:extLst>
                    <a:ext uri="{FF2B5EF4-FFF2-40B4-BE49-F238E27FC236}">
                      <a16:creationId xmlns:a16="http://schemas.microsoft.com/office/drawing/2014/main" id="{4D6BB56D-E3B8-5A8D-A233-8BBEF0F5EABF}"/>
                    </a:ext>
                  </a:extLst>
                </p:cNvPr>
                <p:cNvGrpSpPr/>
                <p:nvPr/>
              </p:nvGrpSpPr>
              <p:grpSpPr>
                <a:xfrm>
                  <a:off x="5399468" y="1559425"/>
                  <a:ext cx="1629794" cy="1255813"/>
                  <a:chOff x="5399468" y="1559425"/>
                  <a:chExt cx="1629794" cy="1255813"/>
                </a:xfrm>
                <a:solidFill>
                  <a:schemeClr val="accent5">
                    <a:lumMod val="50000"/>
                  </a:schemeClr>
                </a:solidFill>
              </p:grpSpPr>
              <p:sp>
                <p:nvSpPr>
                  <p:cNvPr id="463" name="フリーフォーム: 図形 663">
                    <a:extLst>
                      <a:ext uri="{FF2B5EF4-FFF2-40B4-BE49-F238E27FC236}">
                        <a16:creationId xmlns:a16="http://schemas.microsoft.com/office/drawing/2014/main" id="{FDB558F8-2844-6ECD-3C00-2C3D74F964DE}"/>
                      </a:ext>
                    </a:extLst>
                  </p:cNvPr>
                  <p:cNvSpPr/>
                  <p:nvPr/>
                </p:nvSpPr>
                <p:spPr>
                  <a:xfrm>
                    <a:off x="5399468" y="1831923"/>
                    <a:ext cx="1629794" cy="983315"/>
                  </a:xfrm>
                  <a:custGeom>
                    <a:avLst/>
                    <a:gdLst>
                      <a:gd name="connsiteX0" fmla="*/ 159544 w 161925"/>
                      <a:gd name="connsiteY0" fmla="*/ 83344 h 161925"/>
                      <a:gd name="connsiteX1" fmla="*/ 83344 w 161925"/>
                      <a:gd name="connsiteY1" fmla="*/ 159544 h 161925"/>
                      <a:gd name="connsiteX2" fmla="*/ 7144 w 161925"/>
                      <a:gd name="connsiteY2" fmla="*/ 83344 h 161925"/>
                      <a:gd name="connsiteX3" fmla="*/ 83344 w 161925"/>
                      <a:gd name="connsiteY3" fmla="*/ 7144 h 161925"/>
                      <a:gd name="connsiteX4" fmla="*/ 159544 w 161925"/>
                      <a:gd name="connsiteY4" fmla="*/ 83344 h 161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1925" h="161925">
                        <a:moveTo>
                          <a:pt x="159544" y="83344"/>
                        </a:moveTo>
                        <a:cubicBezTo>
                          <a:pt x="159544" y="125428"/>
                          <a:pt x="125428" y="159544"/>
                          <a:pt x="83344" y="159544"/>
                        </a:cubicBezTo>
                        <a:cubicBezTo>
                          <a:pt x="41260" y="159544"/>
                          <a:pt x="7144" y="125428"/>
                          <a:pt x="7144" y="83344"/>
                        </a:cubicBezTo>
                        <a:cubicBezTo>
                          <a:pt x="7144" y="41260"/>
                          <a:pt x="41260" y="7144"/>
                          <a:pt x="83344" y="7144"/>
                        </a:cubicBezTo>
                        <a:cubicBezTo>
                          <a:pt x="125428" y="7144"/>
                          <a:pt x="159544" y="41260"/>
                          <a:pt x="159544" y="83344"/>
                        </a:cubicBezTo>
                        <a:close/>
                      </a:path>
                    </a:pathLst>
                  </a:custGeom>
                  <a:solidFill>
                    <a:schemeClr val="accent6">
                      <a:lumMod val="40000"/>
                      <a:lumOff val="60000"/>
                    </a:schemeClr>
                  </a:solidFill>
                  <a:ln w="9525" cap="flat">
                    <a:noFill/>
                    <a:prstDash val="solid"/>
                    <a:miter/>
                  </a:ln>
                  <a:effectLst>
                    <a:softEdge rad="317500"/>
                  </a:effectLst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GS創英角ｺﾞｼｯｸUB"/>
                      <a:ea typeface="HGP創英角ｺﾞｼｯｸUB"/>
                      <a:cs typeface="+mn-cs"/>
                    </a:endParaRPr>
                  </a:p>
                </p:txBody>
              </p:sp>
              <p:sp>
                <p:nvSpPr>
                  <p:cNvPr id="464" name="フリーフォーム: 図形 664">
                    <a:extLst>
                      <a:ext uri="{FF2B5EF4-FFF2-40B4-BE49-F238E27FC236}">
                        <a16:creationId xmlns:a16="http://schemas.microsoft.com/office/drawing/2014/main" id="{84ABD223-43DB-5322-AED4-DD5C043EB294}"/>
                      </a:ext>
                    </a:extLst>
                  </p:cNvPr>
                  <p:cNvSpPr/>
                  <p:nvPr/>
                </p:nvSpPr>
                <p:spPr>
                  <a:xfrm>
                    <a:off x="6327914" y="1559425"/>
                    <a:ext cx="161925" cy="161925"/>
                  </a:xfrm>
                  <a:custGeom>
                    <a:avLst/>
                    <a:gdLst>
                      <a:gd name="connsiteX0" fmla="*/ 159544 w 161925"/>
                      <a:gd name="connsiteY0" fmla="*/ 83344 h 161925"/>
                      <a:gd name="connsiteX1" fmla="*/ 83344 w 161925"/>
                      <a:gd name="connsiteY1" fmla="*/ 159544 h 161925"/>
                      <a:gd name="connsiteX2" fmla="*/ 7144 w 161925"/>
                      <a:gd name="connsiteY2" fmla="*/ 83344 h 161925"/>
                      <a:gd name="connsiteX3" fmla="*/ 83344 w 161925"/>
                      <a:gd name="connsiteY3" fmla="*/ 7144 h 161925"/>
                      <a:gd name="connsiteX4" fmla="*/ 159544 w 161925"/>
                      <a:gd name="connsiteY4" fmla="*/ 83344 h 161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1925" h="161925">
                        <a:moveTo>
                          <a:pt x="159544" y="83344"/>
                        </a:moveTo>
                        <a:cubicBezTo>
                          <a:pt x="159544" y="125428"/>
                          <a:pt x="125428" y="159544"/>
                          <a:pt x="83344" y="159544"/>
                        </a:cubicBezTo>
                        <a:cubicBezTo>
                          <a:pt x="41260" y="159544"/>
                          <a:pt x="7144" y="125428"/>
                          <a:pt x="7144" y="83344"/>
                        </a:cubicBezTo>
                        <a:cubicBezTo>
                          <a:pt x="7144" y="41260"/>
                          <a:pt x="41260" y="7144"/>
                          <a:pt x="83344" y="7144"/>
                        </a:cubicBezTo>
                        <a:cubicBezTo>
                          <a:pt x="125428" y="7144"/>
                          <a:pt x="159544" y="41260"/>
                          <a:pt x="159544" y="83344"/>
                        </a:cubicBez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GS創英角ｺﾞｼｯｸUB"/>
                      <a:ea typeface="HGP創英角ｺﾞｼｯｸUB"/>
                      <a:cs typeface="+mn-cs"/>
                    </a:endParaRPr>
                  </a:p>
                </p:txBody>
              </p:sp>
              <p:sp>
                <p:nvSpPr>
                  <p:cNvPr id="465" name="フリーフォーム: 図形 665">
                    <a:extLst>
                      <a:ext uri="{FF2B5EF4-FFF2-40B4-BE49-F238E27FC236}">
                        <a16:creationId xmlns:a16="http://schemas.microsoft.com/office/drawing/2014/main" id="{4C591C5E-90D1-5F86-9372-E64A3AF6E69F}"/>
                      </a:ext>
                    </a:extLst>
                  </p:cNvPr>
                  <p:cNvSpPr/>
                  <p:nvPr/>
                </p:nvSpPr>
                <p:spPr>
                  <a:xfrm>
                    <a:off x="6089529" y="1730875"/>
                    <a:ext cx="542925" cy="657225"/>
                  </a:xfrm>
                  <a:custGeom>
                    <a:avLst/>
                    <a:gdLst>
                      <a:gd name="connsiteX0" fmla="*/ 515086 w 542925"/>
                      <a:gd name="connsiteY0" fmla="*/ 209074 h 657225"/>
                      <a:gd name="connsiteX1" fmla="*/ 416979 w 542925"/>
                      <a:gd name="connsiteY1" fmla="*/ 176689 h 657225"/>
                      <a:gd name="connsiteX2" fmla="*/ 360781 w 542925"/>
                      <a:gd name="connsiteY2" fmla="*/ 47149 h 657225"/>
                      <a:gd name="connsiteX3" fmla="*/ 294106 w 542925"/>
                      <a:gd name="connsiteY3" fmla="*/ 7144 h 657225"/>
                      <a:gd name="connsiteX4" fmla="*/ 261721 w 542925"/>
                      <a:gd name="connsiteY4" fmla="*/ 14764 h 657225"/>
                      <a:gd name="connsiteX5" fmla="*/ 128371 w 542925"/>
                      <a:gd name="connsiteY5" fmla="*/ 67151 h 657225"/>
                      <a:gd name="connsiteX6" fmla="*/ 107416 w 542925"/>
                      <a:gd name="connsiteY6" fmla="*/ 88106 h 657225"/>
                      <a:gd name="connsiteX7" fmla="*/ 59791 w 542925"/>
                      <a:gd name="connsiteY7" fmla="*/ 202406 h 657225"/>
                      <a:gd name="connsiteX8" fmla="*/ 80746 w 542925"/>
                      <a:gd name="connsiteY8" fmla="*/ 251936 h 657225"/>
                      <a:gd name="connsiteX9" fmla="*/ 95034 w 542925"/>
                      <a:gd name="connsiteY9" fmla="*/ 254794 h 657225"/>
                      <a:gd name="connsiteX10" fmla="*/ 130276 w 542925"/>
                      <a:gd name="connsiteY10" fmla="*/ 230981 h 657225"/>
                      <a:gd name="connsiteX11" fmla="*/ 169329 w 542925"/>
                      <a:gd name="connsiteY11" fmla="*/ 131921 h 657225"/>
                      <a:gd name="connsiteX12" fmla="*/ 209334 w 542925"/>
                      <a:gd name="connsiteY12" fmla="*/ 116681 h 657225"/>
                      <a:gd name="connsiteX13" fmla="*/ 143611 w 542925"/>
                      <a:gd name="connsiteY13" fmla="*/ 437674 h 657225"/>
                      <a:gd name="connsiteX14" fmla="*/ 15976 w 542925"/>
                      <a:gd name="connsiteY14" fmla="*/ 592931 h 657225"/>
                      <a:gd name="connsiteX15" fmla="*/ 20739 w 542925"/>
                      <a:gd name="connsiteY15" fmla="*/ 646271 h 657225"/>
                      <a:gd name="connsiteX16" fmla="*/ 44551 w 542925"/>
                      <a:gd name="connsiteY16" fmla="*/ 654844 h 657225"/>
                      <a:gd name="connsiteX17" fmla="*/ 74079 w 542925"/>
                      <a:gd name="connsiteY17" fmla="*/ 640556 h 657225"/>
                      <a:gd name="connsiteX18" fmla="*/ 207429 w 542925"/>
                      <a:gd name="connsiteY18" fmla="*/ 478631 h 657225"/>
                      <a:gd name="connsiteX19" fmla="*/ 215049 w 542925"/>
                      <a:gd name="connsiteY19" fmla="*/ 462439 h 657225"/>
                      <a:gd name="connsiteX20" fmla="*/ 237909 w 542925"/>
                      <a:gd name="connsiteY20" fmla="*/ 351949 h 657225"/>
                      <a:gd name="connsiteX21" fmla="*/ 340779 w 542925"/>
                      <a:gd name="connsiteY21" fmla="*/ 426244 h 657225"/>
                      <a:gd name="connsiteX22" fmla="*/ 340779 w 542925"/>
                      <a:gd name="connsiteY22" fmla="*/ 616744 h 657225"/>
                      <a:gd name="connsiteX23" fmla="*/ 378879 w 542925"/>
                      <a:gd name="connsiteY23" fmla="*/ 654844 h 657225"/>
                      <a:gd name="connsiteX24" fmla="*/ 416979 w 542925"/>
                      <a:gd name="connsiteY24" fmla="*/ 616744 h 657225"/>
                      <a:gd name="connsiteX25" fmla="*/ 416979 w 542925"/>
                      <a:gd name="connsiteY25" fmla="*/ 407194 h 657225"/>
                      <a:gd name="connsiteX26" fmla="*/ 401739 w 542925"/>
                      <a:gd name="connsiteY26" fmla="*/ 376714 h 657225"/>
                      <a:gd name="connsiteX27" fmla="*/ 309346 w 542925"/>
                      <a:gd name="connsiteY27" fmla="*/ 309086 h 657225"/>
                      <a:gd name="connsiteX28" fmla="*/ 335064 w 542925"/>
                      <a:gd name="connsiteY28" fmla="*/ 180499 h 657225"/>
                      <a:gd name="connsiteX29" fmla="*/ 353161 w 542925"/>
                      <a:gd name="connsiteY29" fmla="*/ 222409 h 657225"/>
                      <a:gd name="connsiteX30" fmla="*/ 376021 w 542925"/>
                      <a:gd name="connsiteY30" fmla="*/ 243364 h 657225"/>
                      <a:gd name="connsiteX31" fmla="*/ 490321 w 542925"/>
                      <a:gd name="connsiteY31" fmla="*/ 281464 h 657225"/>
                      <a:gd name="connsiteX32" fmla="*/ 502704 w 542925"/>
                      <a:gd name="connsiteY32" fmla="*/ 283369 h 657225"/>
                      <a:gd name="connsiteX33" fmla="*/ 538899 w 542925"/>
                      <a:gd name="connsiteY33" fmla="*/ 257651 h 657225"/>
                      <a:gd name="connsiteX34" fmla="*/ 515086 w 542925"/>
                      <a:gd name="connsiteY34" fmla="*/ 209074 h 657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542925" h="657225">
                        <a:moveTo>
                          <a:pt x="515086" y="209074"/>
                        </a:moveTo>
                        <a:lnTo>
                          <a:pt x="416979" y="176689"/>
                        </a:lnTo>
                        <a:cubicBezTo>
                          <a:pt x="416979" y="176689"/>
                          <a:pt x="362686" y="50959"/>
                          <a:pt x="360781" y="47149"/>
                        </a:cubicBezTo>
                        <a:cubicBezTo>
                          <a:pt x="347446" y="23336"/>
                          <a:pt x="322681" y="7144"/>
                          <a:pt x="294106" y="7144"/>
                        </a:cubicBezTo>
                        <a:cubicBezTo>
                          <a:pt x="282676" y="7144"/>
                          <a:pt x="271246" y="10001"/>
                          <a:pt x="261721" y="14764"/>
                        </a:cubicBezTo>
                        <a:lnTo>
                          <a:pt x="128371" y="67151"/>
                        </a:lnTo>
                        <a:cubicBezTo>
                          <a:pt x="118846" y="70961"/>
                          <a:pt x="111226" y="78581"/>
                          <a:pt x="107416" y="88106"/>
                        </a:cubicBezTo>
                        <a:lnTo>
                          <a:pt x="59791" y="202406"/>
                        </a:lnTo>
                        <a:cubicBezTo>
                          <a:pt x="52171" y="221456"/>
                          <a:pt x="60744" y="244316"/>
                          <a:pt x="80746" y="251936"/>
                        </a:cubicBezTo>
                        <a:cubicBezTo>
                          <a:pt x="85509" y="253841"/>
                          <a:pt x="90271" y="254794"/>
                          <a:pt x="95034" y="254794"/>
                        </a:cubicBezTo>
                        <a:cubicBezTo>
                          <a:pt x="110274" y="254794"/>
                          <a:pt x="124561" y="246221"/>
                          <a:pt x="130276" y="230981"/>
                        </a:cubicBezTo>
                        <a:lnTo>
                          <a:pt x="169329" y="131921"/>
                        </a:lnTo>
                        <a:lnTo>
                          <a:pt x="209334" y="116681"/>
                        </a:lnTo>
                        <a:lnTo>
                          <a:pt x="143611" y="437674"/>
                        </a:lnTo>
                        <a:lnTo>
                          <a:pt x="15976" y="592931"/>
                        </a:lnTo>
                        <a:cubicBezTo>
                          <a:pt x="2641" y="609124"/>
                          <a:pt x="4546" y="632936"/>
                          <a:pt x="20739" y="646271"/>
                        </a:cubicBezTo>
                        <a:cubicBezTo>
                          <a:pt x="27406" y="651986"/>
                          <a:pt x="35979" y="654844"/>
                          <a:pt x="44551" y="654844"/>
                        </a:cubicBezTo>
                        <a:cubicBezTo>
                          <a:pt x="55981" y="654844"/>
                          <a:pt x="66459" y="650081"/>
                          <a:pt x="74079" y="640556"/>
                        </a:cubicBezTo>
                        <a:lnTo>
                          <a:pt x="207429" y="478631"/>
                        </a:lnTo>
                        <a:cubicBezTo>
                          <a:pt x="211239" y="473869"/>
                          <a:pt x="214096" y="468154"/>
                          <a:pt x="215049" y="462439"/>
                        </a:cubicBezTo>
                        <a:lnTo>
                          <a:pt x="237909" y="351949"/>
                        </a:lnTo>
                        <a:lnTo>
                          <a:pt x="340779" y="426244"/>
                        </a:lnTo>
                        <a:lnTo>
                          <a:pt x="340779" y="616744"/>
                        </a:lnTo>
                        <a:cubicBezTo>
                          <a:pt x="340779" y="637699"/>
                          <a:pt x="357924" y="654844"/>
                          <a:pt x="378879" y="654844"/>
                        </a:cubicBezTo>
                        <a:cubicBezTo>
                          <a:pt x="399834" y="654844"/>
                          <a:pt x="416979" y="637699"/>
                          <a:pt x="416979" y="616744"/>
                        </a:cubicBezTo>
                        <a:lnTo>
                          <a:pt x="416979" y="407194"/>
                        </a:lnTo>
                        <a:cubicBezTo>
                          <a:pt x="416979" y="394811"/>
                          <a:pt x="411264" y="383381"/>
                          <a:pt x="401739" y="376714"/>
                        </a:cubicBezTo>
                        <a:lnTo>
                          <a:pt x="309346" y="309086"/>
                        </a:lnTo>
                        <a:lnTo>
                          <a:pt x="335064" y="180499"/>
                        </a:lnTo>
                        <a:lnTo>
                          <a:pt x="353161" y="222409"/>
                        </a:lnTo>
                        <a:cubicBezTo>
                          <a:pt x="357924" y="231934"/>
                          <a:pt x="365544" y="239554"/>
                          <a:pt x="376021" y="243364"/>
                        </a:cubicBezTo>
                        <a:lnTo>
                          <a:pt x="490321" y="281464"/>
                        </a:lnTo>
                        <a:cubicBezTo>
                          <a:pt x="494131" y="282416"/>
                          <a:pt x="497941" y="283369"/>
                          <a:pt x="502704" y="283369"/>
                        </a:cubicBezTo>
                        <a:cubicBezTo>
                          <a:pt x="518896" y="283369"/>
                          <a:pt x="533184" y="272891"/>
                          <a:pt x="538899" y="257651"/>
                        </a:cubicBezTo>
                        <a:cubicBezTo>
                          <a:pt x="545566" y="237649"/>
                          <a:pt x="535089" y="215741"/>
                          <a:pt x="515086" y="209074"/>
                        </a:cubicBez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GS創英角ｺﾞｼｯｸUB"/>
                      <a:ea typeface="HGP創英角ｺﾞｼｯｸUB"/>
                      <a:cs typeface="+mn-cs"/>
                    </a:endParaRPr>
                  </a:p>
                </p:txBody>
              </p:sp>
            </p:grpSp>
            <p:grpSp>
              <p:nvGrpSpPr>
                <p:cNvPr id="459" name="グラフィックス 143" descr="スーツケース">
                  <a:extLst>
                    <a:ext uri="{FF2B5EF4-FFF2-40B4-BE49-F238E27FC236}">
                      <a16:creationId xmlns:a16="http://schemas.microsoft.com/office/drawing/2014/main" id="{C36BE291-1FB0-1A9F-759B-3A527DB5DCAD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6456120" y="1907728"/>
                  <a:ext cx="291356" cy="291356"/>
                  <a:chOff x="6612132" y="1502991"/>
                  <a:chExt cx="914400" cy="914400"/>
                </a:xfrm>
                <a:solidFill>
                  <a:schemeClr val="accent2">
                    <a:lumMod val="50000"/>
                  </a:schemeClr>
                </a:solidFill>
              </p:grpSpPr>
              <p:sp>
                <p:nvSpPr>
                  <p:cNvPr id="460" name="フリーフォーム: 図形 660">
                    <a:extLst>
                      <a:ext uri="{FF2B5EF4-FFF2-40B4-BE49-F238E27FC236}">
                        <a16:creationId xmlns:a16="http://schemas.microsoft.com/office/drawing/2014/main" id="{87F2F7D9-9B5F-B254-35C1-BAB5D12FF592}"/>
                      </a:ext>
                    </a:extLst>
                  </p:cNvPr>
                  <p:cNvSpPr/>
                  <p:nvPr/>
                </p:nvSpPr>
                <p:spPr>
                  <a:xfrm>
                    <a:off x="6681188" y="1743497"/>
                    <a:ext cx="123825" cy="542925"/>
                  </a:xfrm>
                  <a:custGeom>
                    <a:avLst/>
                    <a:gdLst>
                      <a:gd name="connsiteX0" fmla="*/ 45244 w 123825"/>
                      <a:gd name="connsiteY0" fmla="*/ 7144 h 542925"/>
                      <a:gd name="connsiteX1" fmla="*/ 7144 w 123825"/>
                      <a:gd name="connsiteY1" fmla="*/ 45244 h 542925"/>
                      <a:gd name="connsiteX2" fmla="*/ 7144 w 123825"/>
                      <a:gd name="connsiteY2" fmla="*/ 502444 h 542925"/>
                      <a:gd name="connsiteX3" fmla="*/ 45244 w 123825"/>
                      <a:gd name="connsiteY3" fmla="*/ 540544 h 542925"/>
                      <a:gd name="connsiteX4" fmla="*/ 121444 w 123825"/>
                      <a:gd name="connsiteY4" fmla="*/ 540544 h 542925"/>
                      <a:gd name="connsiteX5" fmla="*/ 121444 w 123825"/>
                      <a:gd name="connsiteY5" fmla="*/ 7144 h 542925"/>
                      <a:gd name="connsiteX6" fmla="*/ 45244 w 123825"/>
                      <a:gd name="connsiteY6" fmla="*/ 7144 h 542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3825" h="542925">
                        <a:moveTo>
                          <a:pt x="45244" y="7144"/>
                        </a:moveTo>
                        <a:cubicBezTo>
                          <a:pt x="24289" y="7144"/>
                          <a:pt x="7144" y="24289"/>
                          <a:pt x="7144" y="45244"/>
                        </a:cubicBezTo>
                        <a:lnTo>
                          <a:pt x="7144" y="502444"/>
                        </a:lnTo>
                        <a:cubicBezTo>
                          <a:pt x="7144" y="523399"/>
                          <a:pt x="24289" y="540544"/>
                          <a:pt x="45244" y="540544"/>
                        </a:cubicBezTo>
                        <a:lnTo>
                          <a:pt x="121444" y="540544"/>
                        </a:lnTo>
                        <a:lnTo>
                          <a:pt x="121444" y="7144"/>
                        </a:lnTo>
                        <a:lnTo>
                          <a:pt x="45244" y="7144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GS創英角ｺﾞｼｯｸUB"/>
                      <a:ea typeface="HGP創英角ｺﾞｼｯｸUB"/>
                      <a:cs typeface="+mn-cs"/>
                    </a:endParaRPr>
                  </a:p>
                </p:txBody>
              </p:sp>
              <p:sp>
                <p:nvSpPr>
                  <p:cNvPr id="461" name="フリーフォーム: 図形 661">
                    <a:extLst>
                      <a:ext uri="{FF2B5EF4-FFF2-40B4-BE49-F238E27FC236}">
                        <a16:creationId xmlns:a16="http://schemas.microsoft.com/office/drawing/2014/main" id="{82B29AFD-2CFE-E00F-A999-164C70EEBA73}"/>
                      </a:ext>
                    </a:extLst>
                  </p:cNvPr>
                  <p:cNvSpPr/>
                  <p:nvPr/>
                </p:nvSpPr>
                <p:spPr>
                  <a:xfrm>
                    <a:off x="7328888" y="1743497"/>
                    <a:ext cx="123825" cy="542925"/>
                  </a:xfrm>
                  <a:custGeom>
                    <a:avLst/>
                    <a:gdLst>
                      <a:gd name="connsiteX0" fmla="*/ 83344 w 123825"/>
                      <a:gd name="connsiteY0" fmla="*/ 7144 h 542925"/>
                      <a:gd name="connsiteX1" fmla="*/ 7144 w 123825"/>
                      <a:gd name="connsiteY1" fmla="*/ 7144 h 542925"/>
                      <a:gd name="connsiteX2" fmla="*/ 7144 w 123825"/>
                      <a:gd name="connsiteY2" fmla="*/ 540544 h 542925"/>
                      <a:gd name="connsiteX3" fmla="*/ 83344 w 123825"/>
                      <a:gd name="connsiteY3" fmla="*/ 540544 h 542925"/>
                      <a:gd name="connsiteX4" fmla="*/ 121444 w 123825"/>
                      <a:gd name="connsiteY4" fmla="*/ 502444 h 542925"/>
                      <a:gd name="connsiteX5" fmla="*/ 121444 w 123825"/>
                      <a:gd name="connsiteY5" fmla="*/ 45244 h 542925"/>
                      <a:gd name="connsiteX6" fmla="*/ 83344 w 123825"/>
                      <a:gd name="connsiteY6" fmla="*/ 7144 h 542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3825" h="542925">
                        <a:moveTo>
                          <a:pt x="83344" y="7144"/>
                        </a:moveTo>
                        <a:lnTo>
                          <a:pt x="7144" y="7144"/>
                        </a:lnTo>
                        <a:lnTo>
                          <a:pt x="7144" y="540544"/>
                        </a:lnTo>
                        <a:lnTo>
                          <a:pt x="83344" y="540544"/>
                        </a:lnTo>
                        <a:cubicBezTo>
                          <a:pt x="104299" y="540544"/>
                          <a:pt x="121444" y="523399"/>
                          <a:pt x="121444" y="502444"/>
                        </a:cubicBezTo>
                        <a:lnTo>
                          <a:pt x="121444" y="45244"/>
                        </a:lnTo>
                        <a:cubicBezTo>
                          <a:pt x="121444" y="24289"/>
                          <a:pt x="104299" y="7144"/>
                          <a:pt x="83344" y="7144"/>
                        </a:cubicBez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GS創英角ｺﾞｼｯｸUB"/>
                      <a:ea typeface="HGP創英角ｺﾞｼｯｸUB"/>
                      <a:cs typeface="+mn-cs"/>
                    </a:endParaRPr>
                  </a:p>
                </p:txBody>
              </p:sp>
              <p:sp>
                <p:nvSpPr>
                  <p:cNvPr id="462" name="フリーフォーム: 図形 662">
                    <a:extLst>
                      <a:ext uri="{FF2B5EF4-FFF2-40B4-BE49-F238E27FC236}">
                        <a16:creationId xmlns:a16="http://schemas.microsoft.com/office/drawing/2014/main" id="{EBE4491B-8271-860F-5174-4C6982A74E4F}"/>
                      </a:ext>
                    </a:extLst>
                  </p:cNvPr>
                  <p:cNvSpPr/>
                  <p:nvPr/>
                </p:nvSpPr>
                <p:spPr>
                  <a:xfrm>
                    <a:off x="6833588" y="1629197"/>
                    <a:ext cx="466725" cy="657225"/>
                  </a:xfrm>
                  <a:custGeom>
                    <a:avLst/>
                    <a:gdLst>
                      <a:gd name="connsiteX0" fmla="*/ 359569 w 466725"/>
                      <a:gd name="connsiteY0" fmla="*/ 121444 h 657225"/>
                      <a:gd name="connsiteX1" fmla="*/ 359569 w 466725"/>
                      <a:gd name="connsiteY1" fmla="*/ 73819 h 657225"/>
                      <a:gd name="connsiteX2" fmla="*/ 292894 w 466725"/>
                      <a:gd name="connsiteY2" fmla="*/ 7144 h 657225"/>
                      <a:gd name="connsiteX3" fmla="*/ 235744 w 466725"/>
                      <a:gd name="connsiteY3" fmla="*/ 7144 h 657225"/>
                      <a:gd name="connsiteX4" fmla="*/ 178594 w 466725"/>
                      <a:gd name="connsiteY4" fmla="*/ 7144 h 657225"/>
                      <a:gd name="connsiteX5" fmla="*/ 111919 w 466725"/>
                      <a:gd name="connsiteY5" fmla="*/ 73819 h 657225"/>
                      <a:gd name="connsiteX6" fmla="*/ 111919 w 466725"/>
                      <a:gd name="connsiteY6" fmla="*/ 121444 h 657225"/>
                      <a:gd name="connsiteX7" fmla="*/ 7144 w 466725"/>
                      <a:gd name="connsiteY7" fmla="*/ 121444 h 657225"/>
                      <a:gd name="connsiteX8" fmla="*/ 7144 w 466725"/>
                      <a:gd name="connsiteY8" fmla="*/ 654844 h 657225"/>
                      <a:gd name="connsiteX9" fmla="*/ 464344 w 466725"/>
                      <a:gd name="connsiteY9" fmla="*/ 654844 h 657225"/>
                      <a:gd name="connsiteX10" fmla="*/ 464344 w 466725"/>
                      <a:gd name="connsiteY10" fmla="*/ 121444 h 657225"/>
                      <a:gd name="connsiteX11" fmla="*/ 359569 w 466725"/>
                      <a:gd name="connsiteY11" fmla="*/ 121444 h 657225"/>
                      <a:gd name="connsiteX12" fmla="*/ 302419 w 466725"/>
                      <a:gd name="connsiteY12" fmla="*/ 121444 h 657225"/>
                      <a:gd name="connsiteX13" fmla="*/ 169069 w 466725"/>
                      <a:gd name="connsiteY13" fmla="*/ 121444 h 657225"/>
                      <a:gd name="connsiteX14" fmla="*/ 169069 w 466725"/>
                      <a:gd name="connsiteY14" fmla="*/ 73819 h 657225"/>
                      <a:gd name="connsiteX15" fmla="*/ 178594 w 466725"/>
                      <a:gd name="connsiteY15" fmla="*/ 64294 h 657225"/>
                      <a:gd name="connsiteX16" fmla="*/ 235744 w 466725"/>
                      <a:gd name="connsiteY16" fmla="*/ 64294 h 657225"/>
                      <a:gd name="connsiteX17" fmla="*/ 292894 w 466725"/>
                      <a:gd name="connsiteY17" fmla="*/ 64294 h 657225"/>
                      <a:gd name="connsiteX18" fmla="*/ 302419 w 466725"/>
                      <a:gd name="connsiteY18" fmla="*/ 73819 h 657225"/>
                      <a:gd name="connsiteX19" fmla="*/ 302419 w 466725"/>
                      <a:gd name="connsiteY19" fmla="*/ 121444 h 657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466725" h="657225">
                        <a:moveTo>
                          <a:pt x="359569" y="121444"/>
                        </a:moveTo>
                        <a:lnTo>
                          <a:pt x="359569" y="73819"/>
                        </a:lnTo>
                        <a:cubicBezTo>
                          <a:pt x="359569" y="36671"/>
                          <a:pt x="330041" y="7144"/>
                          <a:pt x="292894" y="7144"/>
                        </a:cubicBezTo>
                        <a:lnTo>
                          <a:pt x="235744" y="7144"/>
                        </a:lnTo>
                        <a:lnTo>
                          <a:pt x="178594" y="7144"/>
                        </a:lnTo>
                        <a:cubicBezTo>
                          <a:pt x="141446" y="7144"/>
                          <a:pt x="111919" y="36671"/>
                          <a:pt x="111919" y="73819"/>
                        </a:cubicBezTo>
                        <a:lnTo>
                          <a:pt x="111919" y="121444"/>
                        </a:lnTo>
                        <a:lnTo>
                          <a:pt x="7144" y="121444"/>
                        </a:lnTo>
                        <a:lnTo>
                          <a:pt x="7144" y="654844"/>
                        </a:lnTo>
                        <a:lnTo>
                          <a:pt x="464344" y="654844"/>
                        </a:lnTo>
                        <a:lnTo>
                          <a:pt x="464344" y="121444"/>
                        </a:lnTo>
                        <a:lnTo>
                          <a:pt x="359569" y="121444"/>
                        </a:lnTo>
                        <a:close/>
                        <a:moveTo>
                          <a:pt x="302419" y="121444"/>
                        </a:moveTo>
                        <a:lnTo>
                          <a:pt x="169069" y="121444"/>
                        </a:lnTo>
                        <a:lnTo>
                          <a:pt x="169069" y="73819"/>
                        </a:lnTo>
                        <a:cubicBezTo>
                          <a:pt x="169069" y="68104"/>
                          <a:pt x="172879" y="64294"/>
                          <a:pt x="178594" y="64294"/>
                        </a:cubicBezTo>
                        <a:lnTo>
                          <a:pt x="235744" y="64294"/>
                        </a:lnTo>
                        <a:lnTo>
                          <a:pt x="292894" y="64294"/>
                        </a:lnTo>
                        <a:cubicBezTo>
                          <a:pt x="298609" y="64294"/>
                          <a:pt x="302419" y="68104"/>
                          <a:pt x="302419" y="73819"/>
                        </a:cubicBezTo>
                        <a:lnTo>
                          <a:pt x="302419" y="121444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GS創英角ｺﾞｼｯｸUB"/>
                      <a:ea typeface="HGP創英角ｺﾞｼｯｸUB"/>
                      <a:cs typeface="+mn-cs"/>
                    </a:endParaRPr>
                  </a:p>
                </p:txBody>
              </p:sp>
            </p:grpSp>
          </p:grpSp>
        </p:grpSp>
      </p:grpSp>
      <p:pic>
        <p:nvPicPr>
          <p:cNvPr id="466" name="図 465">
            <a:extLst>
              <a:ext uri="{FF2B5EF4-FFF2-40B4-BE49-F238E27FC236}">
                <a16:creationId xmlns:a16="http://schemas.microsoft.com/office/drawing/2014/main" id="{2148EF68-8009-7F54-CDA5-972B947B35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464" y="5858499"/>
            <a:ext cx="1370199" cy="976351"/>
          </a:xfrm>
          <a:prstGeom prst="rect">
            <a:avLst/>
          </a:prstGeom>
        </p:spPr>
      </p:pic>
      <p:pic>
        <p:nvPicPr>
          <p:cNvPr id="467" name="図 466">
            <a:extLst>
              <a:ext uri="{FF2B5EF4-FFF2-40B4-BE49-F238E27FC236}">
                <a16:creationId xmlns:a16="http://schemas.microsoft.com/office/drawing/2014/main" id="{A1C25FE9-1E53-51E1-B0C5-C6343881E2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7929" y="5864968"/>
            <a:ext cx="1314902" cy="932507"/>
          </a:xfrm>
          <a:prstGeom prst="rect">
            <a:avLst/>
          </a:prstGeom>
        </p:spPr>
      </p:pic>
      <p:sp>
        <p:nvSpPr>
          <p:cNvPr id="468" name="スライド番号プレースホルダー 1">
            <a:extLst>
              <a:ext uri="{FF2B5EF4-FFF2-40B4-BE49-F238E27FC236}">
                <a16:creationId xmlns:a16="http://schemas.microsoft.com/office/drawing/2014/main" id="{7D130D4D-FD3B-2951-3D33-70DB7BF5D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05295" y="6525345"/>
            <a:ext cx="2311400" cy="365125"/>
          </a:xfrm>
        </p:spPr>
        <p:txBody>
          <a:bodyPr/>
          <a:lstStyle/>
          <a:p>
            <a:r>
              <a:rPr lang="en-US" altLang="ja-JP" dirty="0"/>
              <a:t>4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282320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1FA866E-B5A7-AE16-F2C3-FBEBC46EA23E}"/>
              </a:ext>
            </a:extLst>
          </p:cNvPr>
          <p:cNvSpPr/>
          <p:nvPr/>
        </p:nvSpPr>
        <p:spPr bwMode="auto">
          <a:xfrm>
            <a:off x="262951" y="599823"/>
            <a:ext cx="9606027" cy="540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l"/>
            <a:endParaRPr kumimoji="0" lang="ja-JP" altLang="en-US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DD6D8B41-6D12-C825-3AD5-1B7F0D1696DC}"/>
              </a:ext>
            </a:extLst>
          </p:cNvPr>
          <p:cNvSpPr/>
          <p:nvPr/>
        </p:nvSpPr>
        <p:spPr bwMode="auto">
          <a:xfrm>
            <a:off x="262953" y="2081458"/>
            <a:ext cx="9606027" cy="134754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l"/>
            <a:endParaRPr kumimoji="0" lang="ja-JP" altLang="en-US" sz="1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1FAD71D1-F80C-E71D-13ED-ABCDB9F0A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kumimoji="1" lang="en-US" altLang="ja-JP" dirty="0"/>
              <a:t>5</a:t>
            </a:r>
            <a:endParaRPr kumimoji="1" lang="ja-JP" altLang="en-US" dirty="0"/>
          </a:p>
        </p:txBody>
      </p:sp>
      <p:sp>
        <p:nvSpPr>
          <p:cNvPr id="9" name="フリーフォーム: 図形 8">
            <a:extLst>
              <a:ext uri="{FF2B5EF4-FFF2-40B4-BE49-F238E27FC236}">
                <a16:creationId xmlns:a16="http://schemas.microsoft.com/office/drawing/2014/main" id="{F6EC4D27-A35F-92BF-B83B-271E94ACF413}"/>
              </a:ext>
            </a:extLst>
          </p:cNvPr>
          <p:cNvSpPr/>
          <p:nvPr/>
        </p:nvSpPr>
        <p:spPr bwMode="auto">
          <a:xfrm>
            <a:off x="-323669" y="500234"/>
            <a:ext cx="10548000" cy="0"/>
          </a:xfrm>
          <a:custGeom>
            <a:avLst/>
            <a:gdLst>
              <a:gd name="connsiteX0" fmla="*/ 0 w 2922814"/>
              <a:gd name="connsiteY0" fmla="*/ 0 h 0"/>
              <a:gd name="connsiteX1" fmla="*/ 2922814 w 2922814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22814">
                <a:moveTo>
                  <a:pt x="0" y="0"/>
                </a:moveTo>
                <a:lnTo>
                  <a:pt x="2922814" y="0"/>
                </a:lnTo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86EEED1-6AF7-3AA5-A80F-DB455E12910E}"/>
              </a:ext>
            </a:extLst>
          </p:cNvPr>
          <p:cNvSpPr txBox="1"/>
          <p:nvPr/>
        </p:nvSpPr>
        <p:spPr>
          <a:xfrm>
            <a:off x="-32952" y="-139390"/>
            <a:ext cx="10499271" cy="6880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30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■大阪府・市職員等による取組</a:t>
            </a:r>
            <a:endParaRPr lang="en-US" altLang="ja-JP" sz="3000" b="1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7AD7498-D37D-56E0-5BF5-EA6A0CBC9E7C}"/>
              </a:ext>
            </a:extLst>
          </p:cNvPr>
          <p:cNvSpPr txBox="1"/>
          <p:nvPr/>
        </p:nvSpPr>
        <p:spPr>
          <a:xfrm>
            <a:off x="359745" y="670213"/>
            <a:ext cx="93462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企業の皆さまにおける取組に加え、大阪府市や協会においても取組を展開</a:t>
            </a:r>
            <a:endParaRPr kumimoji="1" lang="en-US" altLang="ja-JP" sz="20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2E944A9A-5A5F-FE2A-6FB3-FB104B42E9BD}"/>
              </a:ext>
            </a:extLst>
          </p:cNvPr>
          <p:cNvSpPr txBox="1"/>
          <p:nvPr/>
        </p:nvSpPr>
        <p:spPr>
          <a:xfrm>
            <a:off x="204214" y="1684736"/>
            <a:ext cx="9298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◆</a:t>
            </a:r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TDM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トライアルにおいて、</a:t>
            </a:r>
            <a:r>
              <a:rPr lang="ja-JP" altLang="en-US" dirty="0">
                <a:uFill>
                  <a:solidFill>
                    <a:srgbClr val="FF0000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</a:rPr>
              <a:t>会期本番（最混雑期）を見据えた通勤削減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に取組む。</a:t>
            </a:r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F6AD1CC9-DBC3-451C-C1FC-9CD69C3233E6}"/>
              </a:ext>
            </a:extLst>
          </p:cNvPr>
          <p:cNvSpPr txBox="1"/>
          <p:nvPr/>
        </p:nvSpPr>
        <p:spPr>
          <a:xfrm>
            <a:off x="333029" y="2235497"/>
            <a:ext cx="9298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b="1" baseline="0" dirty="0">
                <a:uFill>
                  <a:solidFill>
                    <a:srgbClr val="FF0000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</a:rPr>
              <a:t>・</a:t>
            </a:r>
            <a:r>
              <a:rPr kumimoji="1" lang="en-US" altLang="ja-JP" b="1" u="heavy" baseline="0" dirty="0">
                <a:uFill>
                  <a:solidFill>
                    <a:srgbClr val="FF0000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</a:rPr>
              <a:t>R6.9.30</a:t>
            </a:r>
            <a:r>
              <a:rPr kumimoji="1" lang="ja-JP" altLang="en-US" b="1" u="heavy" baseline="0" dirty="0">
                <a:uFill>
                  <a:solidFill>
                    <a:srgbClr val="FF0000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</a:rPr>
              <a:t>～</a:t>
            </a:r>
            <a:r>
              <a:rPr kumimoji="1" lang="en-US" altLang="ja-JP" b="1" u="heavy" baseline="0" dirty="0">
                <a:uFill>
                  <a:solidFill>
                    <a:srgbClr val="FF0000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</a:rPr>
              <a:t>10.4</a:t>
            </a:r>
            <a:r>
              <a:rPr kumimoji="1" lang="ja-JP" altLang="en-US" b="1" u="heavy" baseline="0" dirty="0">
                <a:uFill>
                  <a:solidFill>
                    <a:srgbClr val="FF0000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</a:rPr>
              <a:t>（</a:t>
            </a:r>
            <a:r>
              <a:rPr lang="ja-JP" altLang="en-US" b="1" u="heavy" dirty="0">
                <a:uFill>
                  <a:solidFill>
                    <a:srgbClr val="FF0000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</a:rPr>
              <a:t>平日</a:t>
            </a:r>
            <a:r>
              <a:rPr lang="en-US" altLang="ja-JP" b="1" u="heavy" dirty="0">
                <a:uFill>
                  <a:solidFill>
                    <a:srgbClr val="FF0000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</a:rPr>
              <a:t>5</a:t>
            </a:r>
            <a:r>
              <a:rPr lang="ja-JP" altLang="en-US" b="1" u="heavy" dirty="0">
                <a:uFill>
                  <a:solidFill>
                    <a:srgbClr val="FF0000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</a:rPr>
              <a:t>日間</a:t>
            </a:r>
            <a:r>
              <a:rPr kumimoji="1" lang="ja-JP" altLang="en-US" b="1" u="none" baseline="0" dirty="0">
                <a:uFill>
                  <a:solidFill>
                    <a:srgbClr val="FF0000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</a:rPr>
              <a:t>）</a:t>
            </a:r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：</a:t>
            </a:r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1" name="二等辺三角形 20">
            <a:extLst>
              <a:ext uri="{FF2B5EF4-FFF2-40B4-BE49-F238E27FC236}">
                <a16:creationId xmlns:a16="http://schemas.microsoft.com/office/drawing/2014/main" id="{F22BB8D6-36B5-3E4D-8769-53569B212E16}"/>
              </a:ext>
            </a:extLst>
          </p:cNvPr>
          <p:cNvSpPr/>
          <p:nvPr/>
        </p:nvSpPr>
        <p:spPr bwMode="auto">
          <a:xfrm rot="10800000">
            <a:off x="3840534" y="5931613"/>
            <a:ext cx="2209800" cy="182880"/>
          </a:xfrm>
          <a:prstGeom prst="triangle">
            <a:avLst/>
          </a:pr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l"/>
            <a:endParaRPr kumimoji="0" lang="ja-JP" altLang="en-US" sz="1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B23E4E7E-4C17-6636-0E89-9BE0472CC5BC}"/>
              </a:ext>
            </a:extLst>
          </p:cNvPr>
          <p:cNvSpPr txBox="1"/>
          <p:nvPr/>
        </p:nvSpPr>
        <p:spPr>
          <a:xfrm>
            <a:off x="262953" y="6320313"/>
            <a:ext cx="94715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トライアル</a:t>
            </a:r>
            <a:r>
              <a:rPr kumimoji="1"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後、企業による取組と併せて効果や課題（環境整備等）を把握・</a:t>
            </a: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検証し、会期本番に向けた取組に反映。</a:t>
            </a:r>
            <a:endParaRPr kumimoji="1" lang="en-US" altLang="ja-JP" sz="1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1A6F505-1705-8682-CDC4-9D6E7B88F255}"/>
              </a:ext>
            </a:extLst>
          </p:cNvPr>
          <p:cNvSpPr txBox="1"/>
          <p:nvPr/>
        </p:nvSpPr>
        <p:spPr>
          <a:xfrm>
            <a:off x="64737" y="1354111"/>
            <a:ext cx="26531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①大阪府・大阪市</a:t>
            </a:r>
            <a:r>
              <a:rPr kumimoji="1"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　　</a:t>
            </a:r>
            <a:endParaRPr kumimoji="1"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D32731C-C7AB-7E1E-69FD-C9A7CAA13B66}"/>
              </a:ext>
            </a:extLst>
          </p:cNvPr>
          <p:cNvSpPr txBox="1"/>
          <p:nvPr/>
        </p:nvSpPr>
        <p:spPr>
          <a:xfrm>
            <a:off x="64737" y="3762793"/>
            <a:ext cx="24351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②博覧会協会</a:t>
            </a:r>
            <a:r>
              <a:rPr kumimoji="1"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　　</a:t>
            </a:r>
            <a:endParaRPr kumimoji="1"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569E5CD-6C73-552A-50A8-21991BB40F22}"/>
              </a:ext>
            </a:extLst>
          </p:cNvPr>
          <p:cNvSpPr txBox="1"/>
          <p:nvPr/>
        </p:nvSpPr>
        <p:spPr>
          <a:xfrm>
            <a:off x="179063" y="4120510"/>
            <a:ext cx="7964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◆万博開催期間中、夢洲会場に出勤する職員は２交代を想定（時差出勤）</a:t>
            </a:r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87D9AB19-E465-47CA-04E1-5835B01E561D}"/>
              </a:ext>
            </a:extLst>
          </p:cNvPr>
          <p:cNvSpPr/>
          <p:nvPr/>
        </p:nvSpPr>
        <p:spPr bwMode="auto">
          <a:xfrm>
            <a:off x="310668" y="4477483"/>
            <a:ext cx="9606027" cy="126727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l"/>
            <a:endParaRPr kumimoji="0" lang="ja-JP" altLang="en-US" sz="1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C7A135B6-FC75-D666-D8DD-F750232C471A}"/>
              </a:ext>
            </a:extLst>
          </p:cNvPr>
          <p:cNvSpPr txBox="1"/>
          <p:nvPr/>
        </p:nvSpPr>
        <p:spPr>
          <a:xfrm>
            <a:off x="353830" y="4627310"/>
            <a:ext cx="3809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 baseline="0" dirty="0">
                <a:uFill>
                  <a:solidFill>
                    <a:srgbClr val="FF0000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</a:rPr>
              <a:t>・</a:t>
            </a:r>
            <a:r>
              <a:rPr kumimoji="1" lang="en-US" altLang="ja-JP" b="1" u="heavy" baseline="0" dirty="0">
                <a:uFill>
                  <a:solidFill>
                    <a:srgbClr val="FF0000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</a:rPr>
              <a:t>R6.9.30</a:t>
            </a:r>
            <a:r>
              <a:rPr kumimoji="1" lang="ja-JP" altLang="en-US" b="1" u="heavy" baseline="0" dirty="0">
                <a:uFill>
                  <a:solidFill>
                    <a:srgbClr val="FF0000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</a:rPr>
              <a:t>～</a:t>
            </a:r>
            <a:r>
              <a:rPr kumimoji="1" lang="en-US" altLang="ja-JP" b="1" u="heavy" baseline="0" dirty="0">
                <a:uFill>
                  <a:solidFill>
                    <a:srgbClr val="FF0000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</a:rPr>
              <a:t>10.4</a:t>
            </a:r>
            <a:r>
              <a:rPr kumimoji="1" lang="ja-JP" altLang="en-US" b="1" u="heavy" baseline="0" dirty="0">
                <a:uFill>
                  <a:solidFill>
                    <a:srgbClr val="FF0000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</a:rPr>
              <a:t>（</a:t>
            </a:r>
            <a:r>
              <a:rPr lang="ja-JP" altLang="en-US" b="1" u="heavy" dirty="0">
                <a:uFill>
                  <a:solidFill>
                    <a:srgbClr val="FF0000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</a:rPr>
              <a:t>平日</a:t>
            </a:r>
            <a:r>
              <a:rPr lang="en-US" altLang="ja-JP" b="1" u="heavy" dirty="0">
                <a:uFill>
                  <a:solidFill>
                    <a:srgbClr val="FF0000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</a:rPr>
              <a:t>5</a:t>
            </a:r>
            <a:r>
              <a:rPr lang="ja-JP" altLang="en-US" b="1" u="heavy" dirty="0">
                <a:uFill>
                  <a:solidFill>
                    <a:srgbClr val="FF0000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</a:rPr>
              <a:t>日間</a:t>
            </a:r>
            <a:r>
              <a:rPr kumimoji="1" lang="ja-JP" altLang="en-US" b="1" u="none" baseline="0" dirty="0">
                <a:uFill>
                  <a:solidFill>
                    <a:srgbClr val="FF0000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</a:rPr>
              <a:t>）</a:t>
            </a:r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：</a:t>
            </a:r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CED04552-E0A2-962B-296C-C6A7DA19E61E}"/>
              </a:ext>
            </a:extLst>
          </p:cNvPr>
          <p:cNvSpPr txBox="1"/>
          <p:nvPr/>
        </p:nvSpPr>
        <p:spPr>
          <a:xfrm>
            <a:off x="3251283" y="3454446"/>
            <a:ext cx="778247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500" dirty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n-US" altLang="ja-JP" sz="1500" dirty="0">
                <a:latin typeface="Meiryo UI" panose="020B0604030504040204" pitchFamily="50" charset="-128"/>
                <a:ea typeface="Meiryo UI" panose="020B0604030504040204" pitchFamily="50" charset="-128"/>
              </a:rPr>
              <a:t>※</a:t>
            </a:r>
            <a:r>
              <a:rPr lang="ja-JP" altLang="ja-JP" sz="1500" kern="1200" dirty="0">
                <a:latin typeface="Meiryo UI" panose="020B0604030504040204" pitchFamily="50" charset="-128"/>
                <a:ea typeface="Meiryo UI" panose="020B0604030504040204" pitchFamily="50" charset="-128"/>
              </a:rPr>
              <a:t>その他の部局についても</a:t>
            </a:r>
            <a:r>
              <a:rPr lang="ja-JP" altLang="en-US" sz="1500" kern="1200" dirty="0">
                <a:latin typeface="Meiryo UI" panose="020B0604030504040204" pitchFamily="50" charset="-128"/>
                <a:ea typeface="Meiryo UI" panose="020B0604030504040204" pitchFamily="50" charset="-128"/>
              </a:rPr>
              <a:t>、実施可能な範囲で</a:t>
            </a:r>
            <a:r>
              <a:rPr lang="en-US" altLang="ja-JP" sz="1500" kern="1200" dirty="0">
                <a:latin typeface="Meiryo UI" panose="020B0604030504040204" pitchFamily="50" charset="-128"/>
                <a:ea typeface="Meiryo UI" panose="020B0604030504040204" pitchFamily="50" charset="-128"/>
              </a:rPr>
              <a:t>TDM</a:t>
            </a:r>
            <a:r>
              <a:rPr lang="ja-JP" altLang="en-US" sz="1500" kern="1200" dirty="0">
                <a:latin typeface="Meiryo UI" panose="020B0604030504040204" pitchFamily="50" charset="-128"/>
                <a:ea typeface="Meiryo UI" panose="020B0604030504040204" pitchFamily="50" charset="-128"/>
              </a:rPr>
              <a:t>の取組を実施（数値目標なし）</a:t>
            </a:r>
            <a:endParaRPr kumimoji="1" lang="en-US" altLang="ja-JP" sz="1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" name="二等辺三角形 7">
            <a:extLst>
              <a:ext uri="{FF2B5EF4-FFF2-40B4-BE49-F238E27FC236}">
                <a16:creationId xmlns:a16="http://schemas.microsoft.com/office/drawing/2014/main" id="{F5EE095B-E6E7-E62E-5FA1-9A17ABF1D772}"/>
              </a:ext>
            </a:extLst>
          </p:cNvPr>
          <p:cNvSpPr/>
          <p:nvPr/>
        </p:nvSpPr>
        <p:spPr bwMode="auto">
          <a:xfrm rot="10800000">
            <a:off x="3845431" y="1244107"/>
            <a:ext cx="2209800" cy="184190"/>
          </a:xfrm>
          <a:prstGeom prst="triangle">
            <a:avLst/>
          </a:pr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l"/>
            <a:endParaRPr kumimoji="0" lang="ja-JP" altLang="en-US" sz="1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DC184EF-073B-B00E-CD14-B3D86EF188A3}"/>
              </a:ext>
            </a:extLst>
          </p:cNvPr>
          <p:cNvSpPr txBox="1"/>
          <p:nvPr/>
        </p:nvSpPr>
        <p:spPr>
          <a:xfrm>
            <a:off x="571885" y="2573741"/>
            <a:ext cx="92980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ja-JP" sz="1800" b="1" dirty="0">
                <a:solidFill>
                  <a:srgbClr val="21212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rPr>
              <a:t>「</a:t>
            </a:r>
            <a:r>
              <a:rPr lang="ja-JP" altLang="ja-JP" sz="1800" b="1" u="heavy" dirty="0">
                <a:solidFill>
                  <a:srgbClr val="212121"/>
                </a:solidFill>
                <a:effectLst/>
                <a:uFill>
                  <a:solidFill>
                    <a:srgbClr val="FF0000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rPr>
              <a:t>咲洲庁舎・</a:t>
            </a:r>
            <a:r>
              <a:rPr lang="en-US" altLang="ja-JP" sz="1800" b="1" u="heavy" dirty="0">
                <a:solidFill>
                  <a:srgbClr val="212121"/>
                </a:solidFill>
                <a:effectLst/>
                <a:uFill>
                  <a:solidFill>
                    <a:srgbClr val="FF0000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rPr>
              <a:t>ATC</a:t>
            </a:r>
            <a:r>
              <a:rPr lang="ja-JP" altLang="ja-JP" sz="1800" b="1" u="heavy" dirty="0">
                <a:solidFill>
                  <a:srgbClr val="212121"/>
                </a:solidFill>
                <a:effectLst/>
                <a:uFill>
                  <a:solidFill>
                    <a:srgbClr val="FF0000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rPr>
              <a:t>庁舎部局に通勤する職員」について、時差出勤・在宅勤務等により、午前中の</a:t>
            </a:r>
            <a:endParaRPr lang="en-US" altLang="ja-JP" sz="1800" b="1" u="heavy" dirty="0">
              <a:solidFill>
                <a:srgbClr val="212121"/>
              </a:solidFill>
              <a:effectLst/>
              <a:uFill>
                <a:solidFill>
                  <a:srgbClr val="FF0000"/>
                </a:solidFill>
              </a:uFill>
              <a:latin typeface="Meiryo UI" panose="020B0604030504040204" pitchFamily="50" charset="-128"/>
              <a:ea typeface="Meiryo UI" panose="020B0604030504040204" pitchFamily="50" charset="-128"/>
              <a:cs typeface="ＭＳ Ｐゴシック" panose="020B0600070205080204" pitchFamily="50" charset="-128"/>
            </a:endParaRPr>
          </a:p>
          <a:p>
            <a:r>
              <a:rPr lang="ja-JP" altLang="ja-JP" sz="1800" b="1" u="heavy" dirty="0">
                <a:solidFill>
                  <a:srgbClr val="212121"/>
                </a:solidFill>
                <a:effectLst/>
                <a:uFill>
                  <a:solidFill>
                    <a:srgbClr val="FF0000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rPr>
              <a:t>混雑時間帯</a:t>
            </a:r>
            <a:r>
              <a:rPr lang="ja-JP" altLang="en-US" sz="1800" b="1" u="heavy" dirty="0">
                <a:solidFill>
                  <a:srgbClr val="212121"/>
                </a:solidFill>
                <a:effectLst/>
                <a:uFill>
                  <a:solidFill>
                    <a:srgbClr val="FF0000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rPr>
              <a:t>（８時台～１０時台）</a:t>
            </a:r>
            <a:r>
              <a:rPr lang="ja-JP" altLang="ja-JP" sz="1800" b="1" u="heavy" dirty="0">
                <a:solidFill>
                  <a:srgbClr val="212121"/>
                </a:solidFill>
                <a:effectLst/>
                <a:uFill>
                  <a:solidFill>
                    <a:srgbClr val="FF0000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rPr>
              <a:t>における通勤の</a:t>
            </a:r>
            <a:r>
              <a:rPr lang="en-US" altLang="ja-JP" sz="1800" b="1" u="heavy" dirty="0">
                <a:solidFill>
                  <a:srgbClr val="212121"/>
                </a:solidFill>
                <a:effectLst/>
                <a:uFill>
                  <a:solidFill>
                    <a:srgbClr val="FF0000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rPr>
              <a:t>7</a:t>
            </a:r>
            <a:r>
              <a:rPr lang="ja-JP" altLang="ja-JP" sz="1800" b="1" u="heavy" dirty="0">
                <a:solidFill>
                  <a:srgbClr val="212121"/>
                </a:solidFill>
                <a:effectLst/>
                <a:uFill>
                  <a:solidFill>
                    <a:srgbClr val="FF0000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rPr>
              <a:t>割削減</a:t>
            </a:r>
            <a:r>
              <a:rPr lang="ja-JP" altLang="ja-JP" sz="1800" dirty="0">
                <a:solidFill>
                  <a:srgbClr val="21212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rPr>
              <a:t>を</a:t>
            </a:r>
            <a:r>
              <a:rPr lang="ja-JP" altLang="en-US" sz="1800" dirty="0">
                <a:solidFill>
                  <a:srgbClr val="21212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rPr>
              <a:t>目指す。</a:t>
            </a:r>
            <a:endParaRPr lang="ja-JP" altLang="ja-JP" sz="1800" dirty="0">
              <a:effectLst/>
              <a:latin typeface="Meiryo UI" panose="020B0604030504040204" pitchFamily="50" charset="-128"/>
              <a:ea typeface="Meiryo UI" panose="020B0604030504040204" pitchFamily="50" charset="-128"/>
              <a:cs typeface="ＭＳ Ｐゴシック" panose="020B060007020508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66A788B-5F3B-4CDF-CC47-861BC7734B80}"/>
              </a:ext>
            </a:extLst>
          </p:cNvPr>
          <p:cNvSpPr txBox="1"/>
          <p:nvPr/>
        </p:nvSpPr>
        <p:spPr>
          <a:xfrm>
            <a:off x="596601" y="4958682"/>
            <a:ext cx="9058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800" b="1" u="heavy" dirty="0">
                <a:solidFill>
                  <a:srgbClr val="212121"/>
                </a:solidFill>
                <a:effectLst/>
                <a:uFill>
                  <a:solidFill>
                    <a:srgbClr val="FF0000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rPr>
              <a:t>職員</a:t>
            </a:r>
            <a:r>
              <a:rPr lang="ja-JP" altLang="ja-JP" sz="1800" b="1" u="heavy" dirty="0">
                <a:solidFill>
                  <a:srgbClr val="212121"/>
                </a:solidFill>
                <a:effectLst/>
                <a:uFill>
                  <a:solidFill>
                    <a:srgbClr val="FF0000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rPr>
              <a:t>に</a:t>
            </a:r>
            <a:r>
              <a:rPr lang="ja-JP" altLang="en-US" sz="1800" b="1" u="heavy" dirty="0">
                <a:solidFill>
                  <a:srgbClr val="212121"/>
                </a:solidFill>
                <a:effectLst/>
                <a:uFill>
                  <a:solidFill>
                    <a:srgbClr val="FF0000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rPr>
              <a:t>ついて、</a:t>
            </a:r>
            <a:r>
              <a:rPr lang="ja-JP" altLang="en-US" b="1" u="heavy" dirty="0">
                <a:uFill>
                  <a:solidFill>
                    <a:srgbClr val="FF0000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</a:rPr>
              <a:t>時差出勤・在宅勤務等により、午前中の混雑時間帯（８時台～１０時台）</a:t>
            </a:r>
            <a:endParaRPr lang="en-US" altLang="ja-JP" b="1" u="heavy" dirty="0">
              <a:uFill>
                <a:solidFill>
                  <a:srgbClr val="FF0000"/>
                </a:solidFill>
              </a:u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b="1" u="heavy" dirty="0">
                <a:uFill>
                  <a:solidFill>
                    <a:srgbClr val="FF0000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</a:rPr>
              <a:t>における通勤の</a:t>
            </a:r>
            <a:r>
              <a:rPr kumimoji="1" lang="ja-JP" altLang="en-US" b="1" u="heavy" baseline="0" dirty="0">
                <a:uFill>
                  <a:solidFill>
                    <a:srgbClr val="FF0000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</a:rPr>
              <a:t>７割削減</a:t>
            </a:r>
            <a:r>
              <a:rPr lang="ja-JP" altLang="en-US" dirty="0">
                <a:uFill>
                  <a:solidFill>
                    <a:srgbClr val="FF0000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</a:rPr>
              <a:t>を目指す</a:t>
            </a:r>
            <a:endParaRPr kumimoji="1" lang="en-US" altLang="ja-JP" baseline="0" dirty="0">
              <a:uFill>
                <a:solidFill>
                  <a:srgbClr val="FF0000"/>
                </a:solidFill>
              </a:u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16179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8CADE3A4-0024-22B4-91AC-515146BC34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421" y="4558874"/>
            <a:ext cx="2768931" cy="2253860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751322DE-9CE9-89AA-A92F-E1DE25E63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02022" y="6572564"/>
            <a:ext cx="2311400" cy="365125"/>
          </a:xfrm>
        </p:spPr>
        <p:txBody>
          <a:bodyPr/>
          <a:lstStyle/>
          <a:p>
            <a:r>
              <a:rPr lang="en-US" altLang="ja-JP" dirty="0"/>
              <a:t>6</a:t>
            </a:r>
            <a:endParaRPr kumimoji="1"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D0447FF-D29F-D785-F65D-C978969E83B4}"/>
              </a:ext>
            </a:extLst>
          </p:cNvPr>
          <p:cNvSpPr txBox="1"/>
          <p:nvPr/>
        </p:nvSpPr>
        <p:spPr>
          <a:xfrm>
            <a:off x="-32952" y="-103628"/>
            <a:ext cx="10499271" cy="6880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30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■万博</a:t>
            </a:r>
            <a:r>
              <a:rPr lang="en-US" altLang="ja-JP" sz="30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TDM</a:t>
            </a:r>
            <a:r>
              <a:rPr lang="ja-JP" altLang="en-US" sz="30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トライアルに伴う広報</a:t>
            </a:r>
            <a:endParaRPr lang="en-US" altLang="ja-JP" sz="3000" b="1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0" name="フリーフォーム: 図形 9">
            <a:extLst>
              <a:ext uri="{FF2B5EF4-FFF2-40B4-BE49-F238E27FC236}">
                <a16:creationId xmlns:a16="http://schemas.microsoft.com/office/drawing/2014/main" id="{F92E7089-7016-2181-C352-B61F77A5349E}"/>
              </a:ext>
            </a:extLst>
          </p:cNvPr>
          <p:cNvSpPr/>
          <p:nvPr/>
        </p:nvSpPr>
        <p:spPr bwMode="auto">
          <a:xfrm>
            <a:off x="-323669" y="531462"/>
            <a:ext cx="10548000" cy="0"/>
          </a:xfrm>
          <a:custGeom>
            <a:avLst/>
            <a:gdLst>
              <a:gd name="connsiteX0" fmla="*/ 0 w 2922814"/>
              <a:gd name="connsiteY0" fmla="*/ 0 h 0"/>
              <a:gd name="connsiteX1" fmla="*/ 2922814 w 2922814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22814">
                <a:moveTo>
                  <a:pt x="0" y="0"/>
                </a:moveTo>
                <a:lnTo>
                  <a:pt x="2922814" y="0"/>
                </a:lnTo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4C5945F8-1B3D-4656-A6E3-0BD95A7F11C2}"/>
              </a:ext>
            </a:extLst>
          </p:cNvPr>
          <p:cNvSpPr/>
          <p:nvPr/>
        </p:nvSpPr>
        <p:spPr bwMode="auto">
          <a:xfrm>
            <a:off x="35512" y="594113"/>
            <a:ext cx="9766839" cy="114767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l"/>
            <a:endParaRPr kumimoji="0" lang="ja-JP" altLang="en-US" sz="1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D47178E-BB60-BEBB-0DEE-E820ED3ADEA9}"/>
              </a:ext>
            </a:extLst>
          </p:cNvPr>
          <p:cNvSpPr txBox="1"/>
          <p:nvPr/>
        </p:nvSpPr>
        <p:spPr>
          <a:xfrm>
            <a:off x="103354" y="1025232"/>
            <a:ext cx="107183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➤多くの企業の方に</a:t>
            </a:r>
            <a:r>
              <a:rPr kumimoji="1"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TDM</a:t>
            </a:r>
            <a:r>
              <a:rPr kumimoji="1"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トライアルを認知いただけるよう、</a:t>
            </a:r>
            <a:r>
              <a:rPr kumimoji="1" lang="ja-JP" altLang="en-US" sz="2000" b="1" u="heavy" dirty="0">
                <a:uFill>
                  <a:solidFill>
                    <a:srgbClr val="FF0000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</a:rPr>
              <a:t>鉄道事業者の所有媒体を中心に</a:t>
            </a:r>
            <a:endParaRPr kumimoji="1" lang="en-US" altLang="ja-JP" sz="2000" b="1" u="heavy" dirty="0">
              <a:uFill>
                <a:solidFill>
                  <a:srgbClr val="FF0000"/>
                </a:solidFill>
              </a:u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en-US" altLang="ja-JP" sz="2000" b="1" dirty="0">
                <a:uFill>
                  <a:solidFill>
                    <a:srgbClr val="FF0000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</a:rPr>
              <a:t>   </a:t>
            </a:r>
            <a:r>
              <a:rPr kumimoji="1" lang="ja-JP" altLang="en-US" sz="2000" b="1" u="heavy" dirty="0">
                <a:uFill>
                  <a:solidFill>
                    <a:srgbClr val="FF0000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</a:rPr>
              <a:t>広報掲載</a:t>
            </a:r>
            <a:r>
              <a:rPr kumimoji="1"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を調整</a:t>
            </a: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endParaRPr kumimoji="1" lang="en-US" altLang="ja-JP" sz="2000" u="none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B1E6F852-AD09-974B-9D19-8607FF2341EE}"/>
              </a:ext>
            </a:extLst>
          </p:cNvPr>
          <p:cNvSpPr txBox="1"/>
          <p:nvPr/>
        </p:nvSpPr>
        <p:spPr>
          <a:xfrm>
            <a:off x="103649" y="631942"/>
            <a:ext cx="6721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➤</a:t>
            </a:r>
            <a:r>
              <a:rPr kumimoji="1" lang="en-US" altLang="ja-JP" sz="2000" b="1" u="heavy" dirty="0">
                <a:uFill>
                  <a:solidFill>
                    <a:srgbClr val="FF0000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</a:rPr>
              <a:t>TDM</a:t>
            </a:r>
            <a:r>
              <a:rPr lang="ja-JP" altLang="en-US" sz="2000" b="1" u="heavy" dirty="0">
                <a:uFill>
                  <a:solidFill>
                    <a:srgbClr val="FF0000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</a:rPr>
              <a:t>トライアル</a:t>
            </a:r>
            <a:r>
              <a:rPr kumimoji="1" lang="ja-JP" altLang="en-US" sz="2000" b="1" u="heavy" dirty="0">
                <a:uFill>
                  <a:solidFill>
                    <a:srgbClr val="FF0000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</a:rPr>
              <a:t>に特化した新たなポスター</a:t>
            </a:r>
            <a:r>
              <a:rPr lang="ja-JP" altLang="en-US" sz="2000" b="1" u="heavy" dirty="0">
                <a:uFill>
                  <a:solidFill>
                    <a:srgbClr val="FF0000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</a:rPr>
              <a:t>・チラシ</a:t>
            </a:r>
            <a:r>
              <a:rPr kumimoji="1"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の作成</a:t>
            </a:r>
            <a:endParaRPr kumimoji="1"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1EEC4B67-F0DE-9C73-8853-5C3B2D906526}"/>
              </a:ext>
            </a:extLst>
          </p:cNvPr>
          <p:cNvSpPr txBox="1"/>
          <p:nvPr/>
        </p:nvSpPr>
        <p:spPr>
          <a:xfrm>
            <a:off x="1133" y="1839847"/>
            <a:ext cx="2010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</a:t>
            </a:r>
            <a:r>
              <a:rPr kumimoji="1" lang="ja-JP" altLang="en-US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ドア横ポスター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）</a:t>
            </a:r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</a:t>
            </a:r>
            <a:endParaRPr kumimoji="1" lang="ja-JP" altLang="en-US" b="1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9D2613D3-F85B-4E87-DF25-BCFAFE7B6927}"/>
              </a:ext>
            </a:extLst>
          </p:cNvPr>
          <p:cNvSpPr txBox="1"/>
          <p:nvPr/>
        </p:nvSpPr>
        <p:spPr>
          <a:xfrm>
            <a:off x="-32952" y="4116548"/>
            <a:ext cx="2417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</a:t>
            </a:r>
            <a:r>
              <a:rPr kumimoji="1" lang="ja-JP" altLang="en-US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改札内 掲載スペース</a:t>
            </a:r>
            <a:r>
              <a:rPr kumimoji="1" lang="en-US" altLang="ja-JP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</a:t>
            </a:r>
            <a:endParaRPr kumimoji="1" lang="ja-JP" altLang="en-US" b="1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42A5CC3B-E312-3EE4-4173-E0AB6FE9C2ED}"/>
              </a:ext>
            </a:extLst>
          </p:cNvPr>
          <p:cNvSpPr txBox="1"/>
          <p:nvPr/>
        </p:nvSpPr>
        <p:spPr>
          <a:xfrm>
            <a:off x="6054841" y="4132721"/>
            <a:ext cx="1838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</a:t>
            </a:r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ATC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サイネージ</a:t>
            </a:r>
            <a:r>
              <a:rPr kumimoji="1" lang="en-US" altLang="ja-JP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</a:t>
            </a:r>
            <a:endParaRPr kumimoji="1" lang="ja-JP" altLang="en-US" b="1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DFE30904-CC4C-A93A-01BF-0F42A290330B}"/>
              </a:ext>
            </a:extLst>
          </p:cNvPr>
          <p:cNvSpPr txBox="1"/>
          <p:nvPr/>
        </p:nvSpPr>
        <p:spPr>
          <a:xfrm>
            <a:off x="8396374" y="2606772"/>
            <a:ext cx="68480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3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本町駅</a:t>
            </a: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7A87B7B0-E42C-060A-5859-8EC17B35EEAF}"/>
              </a:ext>
            </a:extLst>
          </p:cNvPr>
          <p:cNvSpPr txBox="1"/>
          <p:nvPr/>
        </p:nvSpPr>
        <p:spPr>
          <a:xfrm>
            <a:off x="2217527" y="6544500"/>
            <a:ext cx="68480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3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梅田駅</a:t>
            </a:r>
            <a:endParaRPr lang="en-US" altLang="ja-JP" sz="13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35C14A3-2EB7-EAE7-5B25-786D9A95FADA}"/>
              </a:ext>
            </a:extLst>
          </p:cNvPr>
          <p:cNvSpPr txBox="1"/>
          <p:nvPr/>
        </p:nvSpPr>
        <p:spPr>
          <a:xfrm>
            <a:off x="9133889" y="6276649"/>
            <a:ext cx="68480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3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梅田駅</a:t>
            </a:r>
          </a:p>
        </p:txBody>
      </p:sp>
      <p:pic>
        <p:nvPicPr>
          <p:cNvPr id="12" name="図 11" descr="建物, 立つ, 子供, 男 が含まれている画像&#10;&#10;自動的に生成された説明">
            <a:extLst>
              <a:ext uri="{FF2B5EF4-FFF2-40B4-BE49-F238E27FC236}">
                <a16:creationId xmlns:a16="http://schemas.microsoft.com/office/drawing/2014/main" id="{EFFA1F97-73DA-0EF3-22CC-9B02630B11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2100" y="4558874"/>
            <a:ext cx="2999990" cy="2253860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C0763100-5741-211A-9D50-C1F82AD484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39355" y="1890747"/>
            <a:ext cx="3195824" cy="2253861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5214ED35-71B2-0463-6A81-5679BEF2327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4936" y="4456978"/>
            <a:ext cx="3456459" cy="2341120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2583840F-A7D6-388B-06A6-E507AFF68C3E}"/>
              </a:ext>
            </a:extLst>
          </p:cNvPr>
          <p:cNvSpPr txBox="1"/>
          <p:nvPr/>
        </p:nvSpPr>
        <p:spPr>
          <a:xfrm>
            <a:off x="6047536" y="1689405"/>
            <a:ext cx="264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</a:t>
            </a:r>
            <a:r>
              <a:rPr kumimoji="1" lang="ja-JP" altLang="en-US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改札口　情報表示器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）</a:t>
            </a:r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</a:t>
            </a:r>
            <a:endParaRPr kumimoji="1" lang="ja-JP" altLang="en-US" b="1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9AE2403D-4839-66EF-F647-0124499855B1}"/>
              </a:ext>
            </a:extLst>
          </p:cNvPr>
          <p:cNvSpPr txBox="1"/>
          <p:nvPr/>
        </p:nvSpPr>
        <p:spPr>
          <a:xfrm>
            <a:off x="4853943" y="6544500"/>
            <a:ext cx="85151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3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新大阪駅</a:t>
            </a:r>
            <a:endParaRPr lang="en-US" altLang="ja-JP" sz="13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EC038D9D-F952-2CC0-CB3F-82CFBEC81D04}"/>
              </a:ext>
            </a:extLst>
          </p:cNvPr>
          <p:cNvSpPr txBox="1"/>
          <p:nvPr/>
        </p:nvSpPr>
        <p:spPr>
          <a:xfrm>
            <a:off x="4522613" y="3840629"/>
            <a:ext cx="141256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3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メトロ各路線車内</a:t>
            </a:r>
            <a:endParaRPr lang="en-US" altLang="ja-JP" sz="13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EBD884B8-8004-4D2E-06CE-87AAA3F7F14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2384" y="2021840"/>
            <a:ext cx="3456459" cy="2107354"/>
          </a:xfrm>
          <a:prstGeom prst="rect">
            <a:avLst/>
          </a:prstGeom>
        </p:spPr>
      </p:pic>
      <p:pic>
        <p:nvPicPr>
          <p:cNvPr id="30" name="図 29" descr="建物, 座る, 大きい, 店 が含まれている画像&#10;&#10;自動的に生成された説明">
            <a:extLst>
              <a:ext uri="{FF2B5EF4-FFF2-40B4-BE49-F238E27FC236}">
                <a16:creationId xmlns:a16="http://schemas.microsoft.com/office/drawing/2014/main" id="{A77E0393-731D-DCB6-A38B-3FD69295DF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421" y="2218040"/>
            <a:ext cx="2548204" cy="1911153"/>
          </a:xfrm>
          <a:prstGeom prst="rect">
            <a:avLst/>
          </a:prstGeom>
        </p:spPr>
      </p:pic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A1A7C0E9-D229-86BD-2AD7-4F5E8FC88413}"/>
              </a:ext>
            </a:extLst>
          </p:cNvPr>
          <p:cNvSpPr txBox="1"/>
          <p:nvPr/>
        </p:nvSpPr>
        <p:spPr>
          <a:xfrm>
            <a:off x="8458250" y="3873698"/>
            <a:ext cx="124585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3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メトロ各駅改札</a:t>
            </a:r>
            <a:endParaRPr lang="en-US" altLang="ja-JP" sz="13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668201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030B83E6-0AAD-0604-D615-FFC3EAD070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02" t="14031" r="23660" b="4638"/>
          <a:stretch/>
        </p:blipFill>
        <p:spPr>
          <a:xfrm>
            <a:off x="24492" y="95567"/>
            <a:ext cx="9772650" cy="6755096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A65B3772-D3A3-341E-B8ED-F64DFC6AB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 dirty="0"/>
              <a:t>7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580218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83F0AA4-079B-C509-969F-548A4D73A71C}"/>
              </a:ext>
            </a:extLst>
          </p:cNvPr>
          <p:cNvSpPr/>
          <p:nvPr/>
        </p:nvSpPr>
        <p:spPr>
          <a:xfrm>
            <a:off x="4094422" y="5265467"/>
            <a:ext cx="5822272" cy="878336"/>
          </a:xfrm>
          <a:prstGeom prst="rect">
            <a:avLst/>
          </a:prstGeom>
          <a:solidFill>
            <a:schemeClr val="accent5">
              <a:lumMod val="40000"/>
              <a:lumOff val="60000"/>
              <a:alpha val="89804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sz="2400">
              <a:solidFill>
                <a:schemeClr val="bg1"/>
              </a:solidFill>
              <a:effectLst/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17AF6AF7-868C-A9D5-10B7-04BDC5C4005A}"/>
              </a:ext>
            </a:extLst>
          </p:cNvPr>
          <p:cNvSpPr/>
          <p:nvPr/>
        </p:nvSpPr>
        <p:spPr>
          <a:xfrm>
            <a:off x="4104364" y="2669360"/>
            <a:ext cx="5822272" cy="878873"/>
          </a:xfrm>
          <a:prstGeom prst="rect">
            <a:avLst/>
          </a:prstGeom>
          <a:solidFill>
            <a:schemeClr val="accent5">
              <a:lumMod val="40000"/>
              <a:lumOff val="60000"/>
              <a:alpha val="89804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sz="2400">
              <a:solidFill>
                <a:schemeClr val="bg1"/>
              </a:solidFill>
              <a:effectLst/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E4E14716-D912-079D-1BC6-691F9D333958}"/>
              </a:ext>
            </a:extLst>
          </p:cNvPr>
          <p:cNvSpPr/>
          <p:nvPr/>
        </p:nvSpPr>
        <p:spPr>
          <a:xfrm>
            <a:off x="4114800" y="582092"/>
            <a:ext cx="5811836" cy="875815"/>
          </a:xfrm>
          <a:prstGeom prst="rect">
            <a:avLst/>
          </a:prstGeom>
          <a:solidFill>
            <a:schemeClr val="accent6">
              <a:lumMod val="20000"/>
              <a:lumOff val="80000"/>
              <a:alpha val="89804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sz="2400">
              <a:solidFill>
                <a:schemeClr val="bg1"/>
              </a:solidFill>
              <a:effectLst/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9" name="フリーフォーム: 図形 8">
            <a:extLst>
              <a:ext uri="{FF2B5EF4-FFF2-40B4-BE49-F238E27FC236}">
                <a16:creationId xmlns:a16="http://schemas.microsoft.com/office/drawing/2014/main" id="{F637D3AC-902D-43F3-45E9-D03FAE5785FD}"/>
              </a:ext>
            </a:extLst>
          </p:cNvPr>
          <p:cNvSpPr/>
          <p:nvPr/>
        </p:nvSpPr>
        <p:spPr bwMode="auto">
          <a:xfrm>
            <a:off x="-130629" y="504190"/>
            <a:ext cx="10123200" cy="0"/>
          </a:xfrm>
          <a:custGeom>
            <a:avLst/>
            <a:gdLst>
              <a:gd name="connsiteX0" fmla="*/ 0 w 2922814"/>
              <a:gd name="connsiteY0" fmla="*/ 0 h 0"/>
              <a:gd name="connsiteX1" fmla="*/ 2922814 w 2922814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22814">
                <a:moveTo>
                  <a:pt x="0" y="0"/>
                </a:moveTo>
                <a:lnTo>
                  <a:pt x="2922814" y="0"/>
                </a:lnTo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6D77C31-1536-9657-A98D-B69A19FB1701}"/>
              </a:ext>
            </a:extLst>
          </p:cNvPr>
          <p:cNvSpPr txBox="1"/>
          <p:nvPr/>
        </p:nvSpPr>
        <p:spPr>
          <a:xfrm>
            <a:off x="0" y="-182447"/>
            <a:ext cx="10499271" cy="727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■当面の進め方</a:t>
            </a:r>
            <a:endParaRPr kumimoji="1" lang="en-US" altLang="ja-JP" sz="3200" b="1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9A660F7A-4696-DCE3-8325-F91BA0C58E1E}"/>
              </a:ext>
            </a:extLst>
          </p:cNvPr>
          <p:cNvSpPr/>
          <p:nvPr/>
        </p:nvSpPr>
        <p:spPr>
          <a:xfrm>
            <a:off x="145937" y="578561"/>
            <a:ext cx="3755203" cy="901744"/>
          </a:xfrm>
          <a:prstGeom prst="rect">
            <a:avLst/>
          </a:prstGeom>
          <a:solidFill>
            <a:schemeClr val="accent6">
              <a:lumMod val="20000"/>
              <a:lumOff val="80000"/>
              <a:alpha val="89804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sz="2400">
              <a:solidFill>
                <a:schemeClr val="bg1"/>
              </a:solidFill>
              <a:effectLst/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1E06F362-ED0E-D844-4EF8-0E708EDF0D3E}"/>
              </a:ext>
            </a:extLst>
          </p:cNvPr>
          <p:cNvSpPr txBox="1"/>
          <p:nvPr/>
        </p:nvSpPr>
        <p:spPr>
          <a:xfrm>
            <a:off x="294323" y="690469"/>
            <a:ext cx="33525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◆</a:t>
            </a:r>
            <a:r>
              <a:rPr kumimoji="1" lang="en-US" altLang="ja-JP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2024</a:t>
            </a:r>
            <a:r>
              <a:rPr kumimoji="1"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年</a:t>
            </a:r>
            <a:r>
              <a:rPr lang="en-US" altLang="ja-JP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8</a:t>
            </a:r>
            <a:r>
              <a:rPr kumimoji="1"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月</a:t>
            </a:r>
            <a:r>
              <a:rPr lang="en-US" altLang="ja-JP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26</a:t>
            </a:r>
            <a:r>
              <a:rPr kumimoji="1"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日（月）</a:t>
            </a:r>
            <a:endParaRPr kumimoji="1" lang="en-US" altLang="ja-JP" sz="20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　＠大阪市役所 特別会議室</a:t>
            </a:r>
            <a:endParaRPr kumimoji="1" lang="en-US" altLang="ja-JP" sz="20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97B4420C-D9BE-91DC-1C69-A8B2D152DF26}"/>
              </a:ext>
            </a:extLst>
          </p:cNvPr>
          <p:cNvSpPr txBox="1"/>
          <p:nvPr/>
        </p:nvSpPr>
        <p:spPr>
          <a:xfrm>
            <a:off x="4413673" y="664648"/>
            <a:ext cx="5299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■第３回交通円滑化推進会議</a:t>
            </a:r>
            <a:endParaRPr kumimoji="1" lang="en-US" altLang="ja-JP" sz="20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　⇒</a:t>
            </a:r>
            <a:r>
              <a:rPr kumimoji="1" lang="en-US" altLang="ja-JP" sz="2000" b="1" u="heavy" dirty="0">
                <a:uFill>
                  <a:solidFill>
                    <a:srgbClr val="FF0000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</a:rPr>
              <a:t>TDM</a:t>
            </a:r>
            <a:r>
              <a:rPr kumimoji="1" lang="ja-JP" altLang="en-US" sz="2000" b="1" u="heavy" dirty="0">
                <a:uFill>
                  <a:solidFill>
                    <a:srgbClr val="FF0000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</a:rPr>
              <a:t>トライアル計画の公表</a:t>
            </a:r>
            <a:endParaRPr kumimoji="1" lang="en-US" altLang="ja-JP" sz="2000" b="1" u="heavy" dirty="0">
              <a:uFill>
                <a:solidFill>
                  <a:srgbClr val="FF0000"/>
                </a:solidFill>
              </a:u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966F2B8F-A155-0D47-CA62-7A66A7592E3C}"/>
              </a:ext>
            </a:extLst>
          </p:cNvPr>
          <p:cNvSpPr/>
          <p:nvPr/>
        </p:nvSpPr>
        <p:spPr>
          <a:xfrm>
            <a:off x="134991" y="2669817"/>
            <a:ext cx="3755203" cy="878336"/>
          </a:xfrm>
          <a:prstGeom prst="rect">
            <a:avLst/>
          </a:prstGeom>
          <a:solidFill>
            <a:schemeClr val="accent5">
              <a:lumMod val="40000"/>
              <a:lumOff val="60000"/>
              <a:alpha val="89804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sz="2400">
              <a:solidFill>
                <a:schemeClr val="bg1"/>
              </a:solidFill>
              <a:effectLst/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D4A78B44-A60D-8FF5-5A0A-81D77ECF78B4}"/>
              </a:ext>
            </a:extLst>
          </p:cNvPr>
          <p:cNvSpPr txBox="1"/>
          <p:nvPr/>
        </p:nvSpPr>
        <p:spPr>
          <a:xfrm>
            <a:off x="304265" y="2798174"/>
            <a:ext cx="35021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◆</a:t>
            </a:r>
            <a:r>
              <a:rPr kumimoji="1" lang="en-US" altLang="ja-JP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2024</a:t>
            </a:r>
            <a:r>
              <a:rPr kumimoji="1"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年</a:t>
            </a:r>
            <a:r>
              <a:rPr kumimoji="1" lang="en-US" altLang="ja-JP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9</a:t>
            </a:r>
            <a:r>
              <a:rPr kumimoji="1"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月</a:t>
            </a:r>
            <a:r>
              <a:rPr kumimoji="1" lang="en-US" altLang="ja-JP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30</a:t>
            </a:r>
            <a:r>
              <a:rPr kumimoji="1"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日（月）</a:t>
            </a:r>
            <a:endParaRPr kumimoji="1" lang="en-US" altLang="ja-JP" sz="20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　　　　　　　～</a:t>
            </a:r>
            <a:r>
              <a:rPr lang="en-US" altLang="ja-JP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10</a:t>
            </a:r>
            <a:r>
              <a:rPr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月</a:t>
            </a:r>
            <a:r>
              <a:rPr lang="en-US" altLang="ja-JP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4</a:t>
            </a:r>
            <a:r>
              <a:rPr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日（金）</a:t>
            </a:r>
            <a:endParaRPr kumimoji="1" lang="en-US" altLang="ja-JP" sz="20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0C4016A-BD82-22D2-9110-10AE9078A6D8}"/>
              </a:ext>
            </a:extLst>
          </p:cNvPr>
          <p:cNvSpPr txBox="1"/>
          <p:nvPr/>
        </p:nvSpPr>
        <p:spPr>
          <a:xfrm>
            <a:off x="4441226" y="2905080"/>
            <a:ext cx="42746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■</a:t>
            </a:r>
            <a:r>
              <a:rPr kumimoji="1" lang="ja-JP" altLang="en-US" sz="2000" b="1" u="heavy" dirty="0">
                <a:uFill>
                  <a:solidFill>
                    <a:srgbClr val="FF0000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</a:rPr>
              <a:t>万博</a:t>
            </a:r>
            <a:r>
              <a:rPr kumimoji="1" lang="en-US" altLang="ja-JP" sz="2000" b="1" u="heavy" dirty="0">
                <a:uFill>
                  <a:solidFill>
                    <a:srgbClr val="FF0000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</a:rPr>
              <a:t>TDM</a:t>
            </a:r>
            <a:r>
              <a:rPr kumimoji="1" lang="ja-JP" altLang="en-US" sz="2000" b="1" u="heavy" dirty="0">
                <a:uFill>
                  <a:solidFill>
                    <a:srgbClr val="FF0000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</a:rPr>
              <a:t>トライアル実施</a:t>
            </a:r>
            <a:endParaRPr kumimoji="1" lang="en-US" altLang="ja-JP" sz="2000" b="1" u="heavy" dirty="0">
              <a:uFill>
                <a:solidFill>
                  <a:srgbClr val="FF0000"/>
                </a:solidFill>
              </a:u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4B4AD2B7-E1CC-E186-DEFE-553480284A3E}"/>
              </a:ext>
            </a:extLst>
          </p:cNvPr>
          <p:cNvSpPr/>
          <p:nvPr/>
        </p:nvSpPr>
        <p:spPr>
          <a:xfrm>
            <a:off x="125049" y="5265923"/>
            <a:ext cx="3755203" cy="878336"/>
          </a:xfrm>
          <a:prstGeom prst="rect">
            <a:avLst/>
          </a:prstGeom>
          <a:solidFill>
            <a:schemeClr val="accent5">
              <a:lumMod val="40000"/>
              <a:lumOff val="60000"/>
              <a:alpha val="89804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sz="2400">
              <a:solidFill>
                <a:schemeClr val="bg1"/>
              </a:solidFill>
              <a:effectLst/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3D1BD8C-D14B-12B5-7D26-056B32CCE760}"/>
              </a:ext>
            </a:extLst>
          </p:cNvPr>
          <p:cNvSpPr/>
          <p:nvPr/>
        </p:nvSpPr>
        <p:spPr>
          <a:xfrm>
            <a:off x="4082855" y="3769176"/>
            <a:ext cx="5822272" cy="1243649"/>
          </a:xfrm>
          <a:prstGeom prst="rect">
            <a:avLst/>
          </a:prstGeom>
          <a:solidFill>
            <a:schemeClr val="accent5">
              <a:lumMod val="40000"/>
              <a:lumOff val="60000"/>
              <a:alpha val="89804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sz="2400">
              <a:solidFill>
                <a:schemeClr val="bg1"/>
              </a:solidFill>
              <a:effectLst/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8C0D3302-32A5-9A3D-0857-55440BF4FBF9}"/>
              </a:ext>
            </a:extLst>
          </p:cNvPr>
          <p:cNvSpPr/>
          <p:nvPr/>
        </p:nvSpPr>
        <p:spPr>
          <a:xfrm>
            <a:off x="95137" y="3769176"/>
            <a:ext cx="3755203" cy="1244026"/>
          </a:xfrm>
          <a:prstGeom prst="rect">
            <a:avLst/>
          </a:prstGeom>
          <a:solidFill>
            <a:schemeClr val="accent5">
              <a:lumMod val="40000"/>
              <a:lumOff val="60000"/>
              <a:alpha val="89804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sz="2400">
              <a:solidFill>
                <a:schemeClr val="bg1"/>
              </a:solidFill>
              <a:effectLst/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44" name="矢印: 山形 43">
            <a:extLst>
              <a:ext uri="{FF2B5EF4-FFF2-40B4-BE49-F238E27FC236}">
                <a16:creationId xmlns:a16="http://schemas.microsoft.com/office/drawing/2014/main" id="{619F2D75-B95B-4D3D-7306-0D830AF1DFBB}"/>
              </a:ext>
            </a:extLst>
          </p:cNvPr>
          <p:cNvSpPr/>
          <p:nvPr/>
        </p:nvSpPr>
        <p:spPr bwMode="auto">
          <a:xfrm rot="5400000">
            <a:off x="1716938" y="3204718"/>
            <a:ext cx="396000" cy="920165"/>
          </a:xfrm>
          <a:prstGeom prst="chevron">
            <a:avLst>
              <a:gd name="adj" fmla="val 44279"/>
            </a:avLst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l"/>
            <a:endParaRPr kumimoji="0" lang="ja-JP" altLang="en-US" sz="1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5" name="矢印: 山形 44">
            <a:extLst>
              <a:ext uri="{FF2B5EF4-FFF2-40B4-BE49-F238E27FC236}">
                <a16:creationId xmlns:a16="http://schemas.microsoft.com/office/drawing/2014/main" id="{60FF31B1-F84A-2004-85E6-5BF6330E3445}"/>
              </a:ext>
            </a:extLst>
          </p:cNvPr>
          <p:cNvSpPr/>
          <p:nvPr/>
        </p:nvSpPr>
        <p:spPr bwMode="auto">
          <a:xfrm rot="5400000">
            <a:off x="6717205" y="3204719"/>
            <a:ext cx="396000" cy="920165"/>
          </a:xfrm>
          <a:prstGeom prst="chevron">
            <a:avLst>
              <a:gd name="adj" fmla="val 44279"/>
            </a:avLst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l"/>
            <a:endParaRPr kumimoji="0" lang="ja-JP" altLang="en-US" sz="1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D1DE1633-4527-9D53-F0AF-F2C52B258740}"/>
              </a:ext>
            </a:extLst>
          </p:cNvPr>
          <p:cNvSpPr txBox="1"/>
          <p:nvPr/>
        </p:nvSpPr>
        <p:spPr>
          <a:xfrm>
            <a:off x="282756" y="4190945"/>
            <a:ext cx="30391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◆</a:t>
            </a:r>
            <a:r>
              <a:rPr kumimoji="1" lang="en-US" altLang="ja-JP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2024</a:t>
            </a:r>
            <a:r>
              <a:rPr kumimoji="1"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年</a:t>
            </a:r>
            <a:r>
              <a:rPr kumimoji="1" lang="en-US" altLang="ja-JP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12</a:t>
            </a:r>
            <a:r>
              <a:rPr kumimoji="1"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月</a:t>
            </a:r>
            <a:endParaRPr kumimoji="1" lang="en-US" altLang="ja-JP" sz="20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2835A0D6-2397-3E05-A107-F28D988271BC}"/>
              </a:ext>
            </a:extLst>
          </p:cNvPr>
          <p:cNvSpPr txBox="1"/>
          <p:nvPr/>
        </p:nvSpPr>
        <p:spPr>
          <a:xfrm>
            <a:off x="4419717" y="3782215"/>
            <a:ext cx="5167987" cy="1195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kumimoji="1"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■</a:t>
            </a:r>
            <a:r>
              <a:rPr kumimoji="1" lang="ja-JP" altLang="en-US" sz="2000" b="1" dirty="0">
                <a:uFill>
                  <a:solidFill>
                    <a:srgbClr val="FF0000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</a:rPr>
              <a:t>第４回交通円滑化推進会議</a:t>
            </a:r>
            <a:endParaRPr kumimoji="1" lang="en-US" altLang="ja-JP" sz="2000" b="1" dirty="0">
              <a:uFill>
                <a:solidFill>
                  <a:srgbClr val="FF0000"/>
                </a:solidFill>
              </a:u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ts val="2400"/>
              </a:lnSpc>
            </a:pPr>
            <a:r>
              <a:rPr lang="ja-JP" altLang="en-US" sz="2000" b="1" dirty="0">
                <a:uFill>
                  <a:solidFill>
                    <a:srgbClr val="FF0000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</a:rPr>
              <a:t>　⇒</a:t>
            </a:r>
            <a:r>
              <a:rPr lang="ja-JP" altLang="en-US" sz="2000" b="1" u="heavy" dirty="0">
                <a:uFill>
                  <a:solidFill>
                    <a:srgbClr val="FF0000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</a:rPr>
              <a:t>万博</a:t>
            </a:r>
            <a:r>
              <a:rPr lang="en-US" altLang="ja-JP" sz="2000" b="1" u="heavy" dirty="0">
                <a:uFill>
                  <a:solidFill>
                    <a:srgbClr val="FF0000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</a:rPr>
              <a:t>TDM</a:t>
            </a:r>
            <a:r>
              <a:rPr lang="ja-JP" altLang="en-US" sz="2000" b="1" u="heavy" dirty="0">
                <a:uFill>
                  <a:solidFill>
                    <a:srgbClr val="FF0000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</a:rPr>
              <a:t>トライアル検証結果の総括</a:t>
            </a:r>
            <a:endParaRPr lang="en-US" altLang="ja-JP" sz="2000" b="1" u="heavy" dirty="0">
              <a:uFill>
                <a:solidFill>
                  <a:srgbClr val="FF0000"/>
                </a:solidFill>
              </a:u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ts val="1900"/>
              </a:lnSpc>
            </a:pPr>
            <a:r>
              <a:rPr kumimoji="1" lang="ja-JP" altLang="en-US" sz="2000" b="1">
                <a:uFill>
                  <a:solidFill>
                    <a:srgbClr val="FF0000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</a:rPr>
              <a:t>　　</a:t>
            </a:r>
            <a:r>
              <a:rPr lang="ja-JP" altLang="en-US" sz="2000" b="1">
                <a:uFill>
                  <a:solidFill>
                    <a:srgbClr val="FF0000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</a:rPr>
              <a:t>　　　　　</a:t>
            </a:r>
            <a:r>
              <a:rPr lang="en-US" altLang="ja-JP" sz="1400">
                <a:uFill>
                  <a:solidFill>
                    <a:srgbClr val="FF0000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</a:rPr>
              <a:t>※</a:t>
            </a:r>
            <a:r>
              <a:rPr lang="ja-JP" altLang="en-US" sz="1400" dirty="0">
                <a:uFill>
                  <a:solidFill>
                    <a:srgbClr val="FF0000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</a:rPr>
              <a:t>検証結果速報は整理次第、随時公表</a:t>
            </a:r>
            <a:endParaRPr lang="en-US" altLang="ja-JP" sz="1400" dirty="0">
              <a:uFill>
                <a:solidFill>
                  <a:srgbClr val="FF0000"/>
                </a:solidFill>
              </a:u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ts val="1900"/>
              </a:lnSpc>
            </a:pPr>
            <a:r>
              <a:rPr kumimoji="1" lang="ja-JP" altLang="en-US" sz="1400" dirty="0">
                <a:uFill>
                  <a:solidFill>
                    <a:srgbClr val="FF0000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ja-JP" altLang="en-US" sz="1400" dirty="0">
                <a:uFill>
                  <a:solidFill>
                    <a:srgbClr val="FF0000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ja-JP" altLang="en-US" sz="2000" b="1" dirty="0">
                <a:uFill>
                  <a:solidFill>
                    <a:srgbClr val="FF0000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</a:rPr>
              <a:t>⇒</a:t>
            </a:r>
            <a:r>
              <a:rPr lang="ja-JP" altLang="en-US" sz="2000" b="1" u="heavy" dirty="0">
                <a:uFill>
                  <a:solidFill>
                    <a:srgbClr val="FF0000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</a:rPr>
              <a:t>府県市民への働きかけ方針に関する確認</a:t>
            </a:r>
            <a:endParaRPr kumimoji="1" lang="en-US" altLang="ja-JP" sz="2000" b="1" u="heavy" dirty="0">
              <a:uFill>
                <a:solidFill>
                  <a:srgbClr val="FF0000"/>
                </a:solidFill>
              </a:u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004894F-3386-752F-2889-17256E57ECB5}"/>
              </a:ext>
            </a:extLst>
          </p:cNvPr>
          <p:cNvSpPr txBox="1"/>
          <p:nvPr/>
        </p:nvSpPr>
        <p:spPr>
          <a:xfrm>
            <a:off x="314314" y="5395393"/>
            <a:ext cx="30391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◆</a:t>
            </a:r>
            <a:r>
              <a:rPr kumimoji="1" lang="en-US" altLang="ja-JP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2024</a:t>
            </a:r>
            <a:r>
              <a:rPr kumimoji="1"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年</a:t>
            </a:r>
            <a:r>
              <a:rPr kumimoji="1" lang="en-US" altLang="ja-JP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12</a:t>
            </a:r>
            <a:r>
              <a:rPr kumimoji="1"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月</a:t>
            </a:r>
            <a:endParaRPr kumimoji="1" lang="en-US" altLang="ja-JP" sz="20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n-US" altLang="ja-JP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※</a:t>
            </a:r>
            <a:r>
              <a:rPr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万博開幕</a:t>
            </a:r>
            <a:r>
              <a:rPr lang="en-US" altLang="ja-JP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100</a:t>
            </a:r>
            <a:r>
              <a:rPr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日前</a:t>
            </a:r>
            <a:endParaRPr kumimoji="1" lang="en-US" altLang="ja-JP" sz="20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矢印: 山形 3">
            <a:extLst>
              <a:ext uri="{FF2B5EF4-FFF2-40B4-BE49-F238E27FC236}">
                <a16:creationId xmlns:a16="http://schemas.microsoft.com/office/drawing/2014/main" id="{0231165A-9D25-CAB9-A637-199C5298A277}"/>
              </a:ext>
            </a:extLst>
          </p:cNvPr>
          <p:cNvSpPr/>
          <p:nvPr/>
        </p:nvSpPr>
        <p:spPr bwMode="auto">
          <a:xfrm rot="5400000">
            <a:off x="1728505" y="4748344"/>
            <a:ext cx="396000" cy="920165"/>
          </a:xfrm>
          <a:prstGeom prst="chevron">
            <a:avLst>
              <a:gd name="adj" fmla="val 44279"/>
            </a:avLst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l"/>
            <a:endParaRPr kumimoji="0" lang="ja-JP" altLang="en-US" sz="1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矢印: 山形 6">
            <a:extLst>
              <a:ext uri="{FF2B5EF4-FFF2-40B4-BE49-F238E27FC236}">
                <a16:creationId xmlns:a16="http://schemas.microsoft.com/office/drawing/2014/main" id="{FDAF41D1-5E46-1784-ED60-49666D775F08}"/>
              </a:ext>
            </a:extLst>
          </p:cNvPr>
          <p:cNvSpPr/>
          <p:nvPr/>
        </p:nvSpPr>
        <p:spPr bwMode="auto">
          <a:xfrm rot="5400000">
            <a:off x="6728772" y="4748345"/>
            <a:ext cx="396000" cy="920165"/>
          </a:xfrm>
          <a:prstGeom prst="chevron">
            <a:avLst>
              <a:gd name="adj" fmla="val 44279"/>
            </a:avLst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l"/>
            <a:endParaRPr kumimoji="0" lang="ja-JP" altLang="en-US" sz="1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F4672E2-E0DF-F89D-EECB-F9FFB8FEC09E}"/>
              </a:ext>
            </a:extLst>
          </p:cNvPr>
          <p:cNvSpPr txBox="1"/>
          <p:nvPr/>
        </p:nvSpPr>
        <p:spPr>
          <a:xfrm>
            <a:off x="4431284" y="5493070"/>
            <a:ext cx="42746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■</a:t>
            </a:r>
            <a:r>
              <a:rPr kumimoji="1" lang="ja-JP" altLang="en-US" sz="2000" b="1" u="heavy" dirty="0">
                <a:uFill>
                  <a:solidFill>
                    <a:srgbClr val="FF0000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</a:rPr>
              <a:t>府県市民への働きかけを開始</a:t>
            </a:r>
            <a:endParaRPr kumimoji="1" lang="en-US" altLang="ja-JP" sz="2000" b="1" u="heavy" dirty="0">
              <a:uFill>
                <a:solidFill>
                  <a:srgbClr val="FF0000"/>
                </a:solidFill>
              </a:u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" name="矢印: 山形 11">
            <a:extLst>
              <a:ext uri="{FF2B5EF4-FFF2-40B4-BE49-F238E27FC236}">
                <a16:creationId xmlns:a16="http://schemas.microsoft.com/office/drawing/2014/main" id="{A324BA00-8019-5C3A-1C05-48E6F4AB8F93}"/>
              </a:ext>
            </a:extLst>
          </p:cNvPr>
          <p:cNvSpPr/>
          <p:nvPr/>
        </p:nvSpPr>
        <p:spPr bwMode="auto">
          <a:xfrm rot="5400000">
            <a:off x="4698966" y="5589897"/>
            <a:ext cx="396000" cy="1448563"/>
          </a:xfrm>
          <a:prstGeom prst="chevron">
            <a:avLst>
              <a:gd name="adj" fmla="val 44279"/>
            </a:avLst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l"/>
            <a:endParaRPr kumimoji="0" lang="ja-JP" altLang="en-US" sz="1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75ECFAE4-CE62-5B1F-26AB-9A9564002AFE}"/>
              </a:ext>
            </a:extLst>
          </p:cNvPr>
          <p:cNvSpPr txBox="1"/>
          <p:nvPr/>
        </p:nvSpPr>
        <p:spPr>
          <a:xfrm>
            <a:off x="2045409" y="6432311"/>
            <a:ext cx="582227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5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２０２５年４月１３日　万 博 開 幕</a:t>
            </a:r>
            <a:endParaRPr kumimoji="1" lang="en-US" altLang="ja-JP" sz="25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679D98D-F543-BB90-83A9-676027E7B246}"/>
              </a:ext>
            </a:extLst>
          </p:cNvPr>
          <p:cNvSpPr/>
          <p:nvPr/>
        </p:nvSpPr>
        <p:spPr>
          <a:xfrm>
            <a:off x="4114800" y="1686296"/>
            <a:ext cx="5811836" cy="828000"/>
          </a:xfrm>
          <a:prstGeom prst="rect">
            <a:avLst/>
          </a:prstGeom>
          <a:solidFill>
            <a:schemeClr val="accent6">
              <a:lumMod val="40000"/>
              <a:lumOff val="60000"/>
              <a:alpha val="89804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sz="2400">
              <a:solidFill>
                <a:schemeClr val="bg1"/>
              </a:solidFill>
              <a:effectLst/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170E79FC-A6D8-0CF9-117E-14791D0A6102}"/>
              </a:ext>
            </a:extLst>
          </p:cNvPr>
          <p:cNvSpPr/>
          <p:nvPr/>
        </p:nvSpPr>
        <p:spPr>
          <a:xfrm>
            <a:off x="145937" y="1686296"/>
            <a:ext cx="3755203" cy="828000"/>
          </a:xfrm>
          <a:prstGeom prst="rect">
            <a:avLst/>
          </a:prstGeom>
          <a:solidFill>
            <a:schemeClr val="accent6">
              <a:lumMod val="40000"/>
              <a:lumOff val="60000"/>
              <a:alpha val="89804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sz="2400">
              <a:solidFill>
                <a:schemeClr val="bg1"/>
              </a:solidFill>
              <a:effectLst/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A28E05ED-E981-E6B9-DCF3-2CEB5D3C8742}"/>
              </a:ext>
            </a:extLst>
          </p:cNvPr>
          <p:cNvSpPr txBox="1"/>
          <p:nvPr/>
        </p:nvSpPr>
        <p:spPr>
          <a:xfrm>
            <a:off x="304265" y="1903273"/>
            <a:ext cx="3352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◆</a:t>
            </a:r>
            <a:r>
              <a:rPr kumimoji="1" lang="en-US" altLang="ja-JP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2024</a:t>
            </a:r>
            <a:r>
              <a:rPr kumimoji="1"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年</a:t>
            </a:r>
            <a:r>
              <a:rPr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９月</a:t>
            </a:r>
            <a:r>
              <a:rPr lang="en-US" altLang="ja-JP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13</a:t>
            </a:r>
            <a:r>
              <a:rPr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日（金）</a:t>
            </a:r>
            <a:endParaRPr kumimoji="1" lang="en-US" altLang="ja-JP" sz="20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2CBEF19B-AFF3-E96D-1DC4-66A14AF972BD}"/>
              </a:ext>
            </a:extLst>
          </p:cNvPr>
          <p:cNvSpPr txBox="1"/>
          <p:nvPr/>
        </p:nvSpPr>
        <p:spPr>
          <a:xfrm>
            <a:off x="4448398" y="1745959"/>
            <a:ext cx="5299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■第</a:t>
            </a:r>
            <a:r>
              <a:rPr kumimoji="1" lang="en-US" altLang="ja-JP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11</a:t>
            </a:r>
            <a:r>
              <a:rPr kumimoji="1"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回万博推進本部会議</a:t>
            </a:r>
            <a:endParaRPr kumimoji="1" lang="en-US" altLang="ja-JP" sz="20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2000" b="1" dirty="0">
                <a:uFill>
                  <a:solidFill>
                    <a:srgbClr val="FF0000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</a:rPr>
              <a:t>　⇒</a:t>
            </a:r>
            <a:r>
              <a:rPr kumimoji="1" lang="en-US" altLang="ja-JP" sz="2000" b="1" u="heavy" dirty="0">
                <a:uFill>
                  <a:solidFill>
                    <a:srgbClr val="FF0000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</a:rPr>
              <a:t>TDM</a:t>
            </a:r>
            <a:r>
              <a:rPr kumimoji="1" lang="ja-JP" altLang="en-US" sz="2000" b="1" u="heavy" dirty="0">
                <a:uFill>
                  <a:solidFill>
                    <a:srgbClr val="FF0000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</a:rPr>
              <a:t>トライアル</a:t>
            </a:r>
            <a:r>
              <a:rPr lang="ja-JP" altLang="en-US" sz="2000" b="1" u="heavy" dirty="0">
                <a:uFill>
                  <a:solidFill>
                    <a:srgbClr val="FF0000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</a:rPr>
              <a:t>の実施について</a:t>
            </a:r>
            <a:endParaRPr kumimoji="1" lang="en-US" altLang="ja-JP" sz="2000" b="1" u="heavy" dirty="0">
              <a:uFill>
                <a:solidFill>
                  <a:srgbClr val="FF0000"/>
                </a:solidFill>
              </a:u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0" name="矢印: 山形 29">
            <a:extLst>
              <a:ext uri="{FF2B5EF4-FFF2-40B4-BE49-F238E27FC236}">
                <a16:creationId xmlns:a16="http://schemas.microsoft.com/office/drawing/2014/main" id="{C2024CF9-5FB4-9E31-BB17-C4535B344DF9}"/>
              </a:ext>
            </a:extLst>
          </p:cNvPr>
          <p:cNvSpPr/>
          <p:nvPr/>
        </p:nvSpPr>
        <p:spPr bwMode="auto">
          <a:xfrm rot="5400000">
            <a:off x="1738447" y="2211424"/>
            <a:ext cx="396000" cy="920165"/>
          </a:xfrm>
          <a:prstGeom prst="chevron">
            <a:avLst>
              <a:gd name="adj" fmla="val 44279"/>
            </a:avLst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l"/>
            <a:endParaRPr kumimoji="0" lang="ja-JP" altLang="en-US" sz="1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8" name="矢印: 山形 37">
            <a:extLst>
              <a:ext uri="{FF2B5EF4-FFF2-40B4-BE49-F238E27FC236}">
                <a16:creationId xmlns:a16="http://schemas.microsoft.com/office/drawing/2014/main" id="{865E0952-BAA0-97A3-E465-906DAA405B37}"/>
              </a:ext>
            </a:extLst>
          </p:cNvPr>
          <p:cNvSpPr/>
          <p:nvPr/>
        </p:nvSpPr>
        <p:spPr bwMode="auto">
          <a:xfrm rot="5400000">
            <a:off x="6738714" y="2211425"/>
            <a:ext cx="396000" cy="920165"/>
          </a:xfrm>
          <a:prstGeom prst="chevron">
            <a:avLst>
              <a:gd name="adj" fmla="val 44279"/>
            </a:avLst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l"/>
            <a:endParaRPr kumimoji="0" lang="ja-JP" altLang="en-US" sz="1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0" name="矢印: 山形 19">
            <a:extLst>
              <a:ext uri="{FF2B5EF4-FFF2-40B4-BE49-F238E27FC236}">
                <a16:creationId xmlns:a16="http://schemas.microsoft.com/office/drawing/2014/main" id="{8DF741E3-79C8-334E-6081-7DF0EB41D9FA}"/>
              </a:ext>
            </a:extLst>
          </p:cNvPr>
          <p:cNvSpPr/>
          <p:nvPr/>
        </p:nvSpPr>
        <p:spPr bwMode="auto">
          <a:xfrm rot="5400000">
            <a:off x="1738447" y="1146008"/>
            <a:ext cx="396000" cy="920165"/>
          </a:xfrm>
          <a:prstGeom prst="chevron">
            <a:avLst>
              <a:gd name="adj" fmla="val 44279"/>
            </a:avLst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l"/>
            <a:endParaRPr kumimoji="0" lang="ja-JP" altLang="en-US" sz="1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1" name="矢印: 山形 20">
            <a:extLst>
              <a:ext uri="{FF2B5EF4-FFF2-40B4-BE49-F238E27FC236}">
                <a16:creationId xmlns:a16="http://schemas.microsoft.com/office/drawing/2014/main" id="{A449002A-B3C2-B8CB-3247-094B299C2C5D}"/>
              </a:ext>
            </a:extLst>
          </p:cNvPr>
          <p:cNvSpPr/>
          <p:nvPr/>
        </p:nvSpPr>
        <p:spPr bwMode="auto">
          <a:xfrm rot="5400000">
            <a:off x="6738714" y="1146009"/>
            <a:ext cx="396000" cy="920165"/>
          </a:xfrm>
          <a:prstGeom prst="chevron">
            <a:avLst>
              <a:gd name="adj" fmla="val 44279"/>
            </a:avLst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l"/>
            <a:endParaRPr kumimoji="0" lang="ja-JP" altLang="en-US" sz="1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3" name="スライド番号プレースホルダー 1">
            <a:extLst>
              <a:ext uri="{FF2B5EF4-FFF2-40B4-BE49-F238E27FC236}">
                <a16:creationId xmlns:a16="http://schemas.microsoft.com/office/drawing/2014/main" id="{CF3FFB9B-7379-EB90-CAD4-2992E5E49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02022" y="6572564"/>
            <a:ext cx="2311400" cy="365125"/>
          </a:xfrm>
        </p:spPr>
        <p:txBody>
          <a:bodyPr/>
          <a:lstStyle/>
          <a:p>
            <a:r>
              <a:rPr kumimoji="1" lang="en-US" altLang="ja-JP" dirty="0"/>
              <a:t>8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88876700"/>
      </p:ext>
    </p:extLst>
  </p:cSld>
  <p:clrMapOvr>
    <a:masterClrMapping/>
  </p:clrMapOvr>
</p:sld>
</file>

<file path=ppt/theme/theme1.xml><?xml version="1.0" encoding="utf-8"?>
<a:theme xmlns:a="http://schemas.openxmlformats.org/drawingml/2006/main" name="【機○・記載例なし】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ユーザー定義 1">
      <a:majorFont>
        <a:latin typeface="メイリオ"/>
        <a:ea typeface="メイリオ"/>
        <a:cs typeface=""/>
      </a:majorFont>
      <a:minorFont>
        <a:latin typeface="メイリオ"/>
        <a:ea typeface="メイリオ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DDDDDD"/>
        </a:solidFill>
        <a:ln w="9525">
          <a:solidFill>
            <a:srgbClr val="B2B2B2"/>
          </a:solidFill>
          <a:miter lim="800000"/>
          <a:headEnd/>
          <a:tailEnd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wrap="none" rtlCol="0" anchor="ctr"/>
      <a:lstStyle>
        <a:defPPr algn="l">
          <a:defRPr kumimoji="0" sz="1800" dirty="0" smtClean="0">
            <a:latin typeface="Meiryo UI" panose="020B0604030504040204" pitchFamily="50" charset="-128"/>
            <a:ea typeface="Meiryo UI" panose="020B0604030504040204" pitchFamily="50" charset="-128"/>
          </a:defRPr>
        </a:defPPr>
      </a:lstStyle>
    </a:spDef>
    <a:txDef>
      <a:spPr>
        <a:noFill/>
      </a:spPr>
      <a:bodyPr wrap="square" rtlCol="0">
        <a:spAutoFit/>
      </a:bodyPr>
      <a:lstStyle>
        <a:defPPr>
          <a:defRPr kumimoji="1" dirty="0" smtClean="0">
            <a:latin typeface="Meiryo UI" panose="020B0604030504040204" pitchFamily="50" charset="-128"/>
            <a:ea typeface="Meiryo UI" panose="020B0604030504040204" pitchFamily="50" charset="-128"/>
            <a:cs typeface="Meiryo UI" panose="020B0604030504040204" pitchFamily="50" charset="-128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プレゼンテーション1" id="{B7D664C5-CCAF-421C-963D-506CF0AB2DB4}" vid="{F6C70EF9-1A84-446C-8597-70017663E58C}"/>
    </a:ext>
  </a:extLst>
</a:theme>
</file>

<file path=ppt/theme/theme2.xml><?xml version="1.0" encoding="utf-8"?>
<a:theme xmlns:a="http://schemas.openxmlformats.org/drawingml/2006/main" name="Ex25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GP_soueikaku_Gothic_UB">
      <a:majorFont>
        <a:latin typeface="HGP創英角ｺﾞｼｯｸUB"/>
        <a:ea typeface="HGP創英角ｺﾞｼｯｸUB"/>
        <a:cs typeface=""/>
      </a:majorFont>
      <a:minorFont>
        <a:latin typeface="HGS創英角ｺﾞｼｯｸUB"/>
        <a:ea typeface="HGP創英角ｺﾞｼｯｸUB"/>
        <a:cs typeface="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x25" id="{A4267AE7-623B-4698-ADB3-A53A03C49093}" vid="{8F2B9C17-BAB9-4900-9DED-902E7ACE40E1}"/>
    </a:ext>
  </a:extLst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a87a5c9-46e2-4315-b24a-c9510fd8fb70" xsi:nil="true"/>
    <lcf76f155ced4ddcb4097134ff3c332f xmlns="4e281c68-7357-425b-959b-7d15dff51331">
      <Terms xmlns="http://schemas.microsoft.com/office/infopath/2007/PartnerControls"/>
    </lcf76f155ced4ddcb4097134ff3c332f>
    <_x0039_9__x4eee__x7f6e__x304d__x7b2c_2_x56de__x5927__x578b__x8377__x7269__x691c__x8a0e__x4f1a_ xmlns="4e281c68-7357-425b-959b-7d15dff51331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38A7E3DBA08B3478E1CD981E8EEEFEB" ma:contentTypeVersion="14" ma:contentTypeDescription="新しいドキュメントを作成します。" ma:contentTypeScope="" ma:versionID="42d469f714bb29eedd8532d246b73a15">
  <xsd:schema xmlns:xsd="http://www.w3.org/2001/XMLSchema" xmlns:xs="http://www.w3.org/2001/XMLSchema" xmlns:p="http://schemas.microsoft.com/office/2006/metadata/properties" xmlns:ns2="4e281c68-7357-425b-959b-7d15dff51331" xmlns:ns3="1a87a5c9-46e2-4315-b24a-c9510fd8fb70" targetNamespace="http://schemas.microsoft.com/office/2006/metadata/properties" ma:root="true" ma:fieldsID="ed2faa3359f4a2707c8b324ee8c8fa10" ns2:_="" ns3:_="">
    <xsd:import namespace="4e281c68-7357-425b-959b-7d15dff51331"/>
    <xsd:import namespace="1a87a5c9-46e2-4315-b24a-c9510fd8fb7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SearchProperties" minOccurs="0"/>
                <xsd:element ref="ns2:_x0039_9__x4eee__x7f6e__x304d__x7b2c_2_x56de__x5927__x578b__x8377__x7269__x691c__x8a0e__x4f1a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281c68-7357-425b-959b-7d15dff513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4" nillable="true" ma:taxonomy="true" ma:internalName="lcf76f155ced4ddcb4097134ff3c332f" ma:taxonomyFieldName="MediaServiceImageTags" ma:displayName="画像タグ" ma:readOnly="false" ma:fieldId="{5cf76f15-5ced-4ddc-b409-7134ff3c332f}" ma:taxonomyMulti="true" ma:sspId="a95d1507-21fd-45cf-866d-ceae8a82a7f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x0039_9__x4eee__x7f6e__x304d__x7b2c_2_x56de__x5927__x578b__x8377__x7269__x691c__x8a0e__x4f1a_" ma:index="21" nillable="true" ma:displayName="99_仮置き　第2回大型荷物検討会" ma:format="Dropdown" ma:internalName="_x0039_9__x4eee__x7f6e__x304d__x7b2c_2_x56de__x5927__x578b__x8377__x7269__x691c__x8a0e__x4f1a_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87a5c9-46e2-4315-b24a-c9510fd8fb70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ec057c67-cd94-4087-8dc1-2c99632c2a53}" ma:internalName="TaxCatchAll" ma:showField="CatchAllData" ma:web="1a87a5c9-46e2-4315-b24a-c9510fd8fb7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A581933-C926-4D55-8884-B5D27C1C1097}">
  <ds:schemaRefs>
    <ds:schemaRef ds:uri="4e281c68-7357-425b-959b-7d15dff51331"/>
    <ds:schemaRef ds:uri="1a87a5c9-46e2-4315-b24a-c9510fd8fb70"/>
    <ds:schemaRef ds:uri="http://purl.org/dc/terms/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ECD81A29-262E-45B9-A8DF-7ADA83FECB6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F7F49D2-8136-43AE-B597-3C54E1E736C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e281c68-7357-425b-959b-7d15dff51331"/>
    <ds:schemaRef ds:uri="1a87a5c9-46e2-4315-b24a-c9510fd8fb7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4552</TotalTime>
  <Words>1507</Words>
  <Application>Microsoft Office PowerPoint</Application>
  <PresentationFormat>A4 210 x 297 mm</PresentationFormat>
  <Paragraphs>273</Paragraphs>
  <Slides>9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11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9</vt:i4>
      </vt:variant>
    </vt:vector>
  </HeadingPairs>
  <TitlesOfParts>
    <vt:vector size="22" baseType="lpstr">
      <vt:lpstr>BIZ UDPゴシック</vt:lpstr>
      <vt:lpstr>HGP創英角ｺﾞｼｯｸUB</vt:lpstr>
      <vt:lpstr>HGS創英角ｺﾞｼｯｸUB</vt:lpstr>
      <vt:lpstr>HG丸ｺﾞｼｯｸM-PRO</vt:lpstr>
      <vt:lpstr>Meiryo UI</vt:lpstr>
      <vt:lpstr>ＭＳ Ｐゴシック</vt:lpstr>
      <vt:lpstr>メイリオ</vt:lpstr>
      <vt:lpstr>游明朝</vt:lpstr>
      <vt:lpstr>Arial</vt:lpstr>
      <vt:lpstr>Calibri</vt:lpstr>
      <vt:lpstr>Wingdings</vt:lpstr>
      <vt:lpstr>【機○・記載例なし】</vt:lpstr>
      <vt:lpstr>Ex25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宇野　陽介</dc:creator>
  <cp:lastModifiedBy>西田　絢菜</cp:lastModifiedBy>
  <cp:revision>199</cp:revision>
  <cp:lastPrinted>2024-08-21T02:14:29Z</cp:lastPrinted>
  <dcterms:created xsi:type="dcterms:W3CDTF">2023-04-05T07:43:03Z</dcterms:created>
  <dcterms:modified xsi:type="dcterms:W3CDTF">2024-09-12T13:30:38Z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0x01010041800926B3614249AD7757BDA2BD2C3B</vt:lpwstr>
  </property>
  <property fmtid="{D5CDD505-2E9C-101B-9397-08002B2CF9AE}" pid="3" name="MediaServiceImageTags">
    <vt:lpwstr/>
  </property>
</Properties>
</file>