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handoutMasterIdLst>
    <p:handoutMasterId r:id="rId43"/>
  </p:handoutMasterIdLst>
  <p:sldIdLst>
    <p:sldId id="325" r:id="rId2"/>
    <p:sldId id="257" r:id="rId3"/>
    <p:sldId id="259" r:id="rId4"/>
    <p:sldId id="258" r:id="rId5"/>
    <p:sldId id="262" r:id="rId6"/>
    <p:sldId id="263" r:id="rId7"/>
    <p:sldId id="264" r:id="rId8"/>
    <p:sldId id="265" r:id="rId9"/>
    <p:sldId id="323" r:id="rId10"/>
    <p:sldId id="324" r:id="rId11"/>
    <p:sldId id="315" r:id="rId12"/>
    <p:sldId id="268" r:id="rId13"/>
    <p:sldId id="309" r:id="rId14"/>
    <p:sldId id="331" r:id="rId15"/>
    <p:sldId id="272" r:id="rId16"/>
    <p:sldId id="271" r:id="rId17"/>
    <p:sldId id="308" r:id="rId18"/>
    <p:sldId id="289" r:id="rId19"/>
    <p:sldId id="290" r:id="rId20"/>
    <p:sldId id="276" r:id="rId21"/>
    <p:sldId id="291" r:id="rId22"/>
    <p:sldId id="273" r:id="rId23"/>
    <p:sldId id="295" r:id="rId24"/>
    <p:sldId id="326" r:id="rId25"/>
    <p:sldId id="327" r:id="rId26"/>
    <p:sldId id="280" r:id="rId27"/>
    <p:sldId id="277" r:id="rId28"/>
    <p:sldId id="321" r:id="rId29"/>
    <p:sldId id="322" r:id="rId30"/>
    <p:sldId id="318" r:id="rId31"/>
    <p:sldId id="317" r:id="rId32"/>
    <p:sldId id="330" r:id="rId33"/>
    <p:sldId id="261" r:id="rId34"/>
    <p:sldId id="282" r:id="rId35"/>
    <p:sldId id="284" r:id="rId36"/>
    <p:sldId id="332" r:id="rId37"/>
    <p:sldId id="286" r:id="rId38"/>
    <p:sldId id="288" r:id="rId39"/>
    <p:sldId id="287" r:id="rId40"/>
    <p:sldId id="316" r:id="rId41"/>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guide id="3" orient="horz" pos="218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BF8"/>
    <a:srgbClr val="D1D8F1"/>
    <a:srgbClr val="BAC4EA"/>
    <a:srgbClr val="ABB7E5"/>
    <a:srgbClr val="FFCC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11" autoAdjust="0"/>
    <p:restoredTop sz="94660"/>
  </p:normalViewPr>
  <p:slideViewPr>
    <p:cSldViewPr snapToGrid="0" showGuides="1">
      <p:cViewPr>
        <p:scale>
          <a:sx n="66" d="100"/>
          <a:sy n="66" d="100"/>
        </p:scale>
        <p:origin x="732" y="756"/>
      </p:cViewPr>
      <p:guideLst>
        <p:guide orient="horz" pos="2137"/>
        <p:guide pos="3840"/>
        <p:guide orient="horz" pos="2183"/>
      </p:guideLst>
    </p:cSldViewPr>
  </p:slideViewPr>
  <p:notesTextViewPr>
    <p:cViewPr>
      <p:scale>
        <a:sx n="1" d="1"/>
        <a:sy n="1" d="1"/>
      </p:scale>
      <p:origin x="0" y="0"/>
    </p:cViewPr>
  </p:notesTextViewPr>
  <p:notesViewPr>
    <p:cSldViewPr snapToGrid="0" showGuides="1">
      <p:cViewPr varScale="1">
        <p:scale>
          <a:sx n="97" d="100"/>
          <a:sy n="97" d="100"/>
        </p:scale>
        <p:origin x="269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0365F874-AB02-69EB-7A52-7A7D39D9081E}"/>
              </a:ext>
            </a:extLst>
          </p:cNvPr>
          <p:cNvSpPr>
            <a:spLocks noGrp="1"/>
          </p:cNvSpPr>
          <p:nvPr>
            <p:ph type="hdr" sz="quarter"/>
          </p:nvPr>
        </p:nvSpPr>
        <p:spPr>
          <a:xfrm>
            <a:off x="0" y="1"/>
            <a:ext cx="2949787" cy="498693"/>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E42C94F5-094F-6845-D914-030C7EDDD14A}"/>
              </a:ext>
            </a:extLst>
          </p:cNvPr>
          <p:cNvSpPr>
            <a:spLocks noGrp="1"/>
          </p:cNvSpPr>
          <p:nvPr>
            <p:ph type="dt" sz="quarter" idx="1"/>
          </p:nvPr>
        </p:nvSpPr>
        <p:spPr>
          <a:xfrm>
            <a:off x="3855839" y="1"/>
            <a:ext cx="2949787" cy="498693"/>
          </a:xfrm>
          <a:prstGeom prst="rect">
            <a:avLst/>
          </a:prstGeom>
        </p:spPr>
        <p:txBody>
          <a:bodyPr vert="horz" lIns="91433" tIns="45717" rIns="91433" bIns="45717" rtlCol="0"/>
          <a:lstStyle>
            <a:lvl1pPr algn="r">
              <a:defRPr sz="1200"/>
            </a:lvl1pPr>
          </a:lstStyle>
          <a:p>
            <a:fld id="{34616876-CF45-4D1D-8328-03F3FD5CAD34}" type="datetimeFigureOut">
              <a:rPr kumimoji="1" lang="ja-JP" altLang="en-US" smtClean="0"/>
              <a:t>2024/7/22</a:t>
            </a:fld>
            <a:endParaRPr kumimoji="1" lang="ja-JP" altLang="en-US"/>
          </a:p>
        </p:txBody>
      </p:sp>
      <p:sp>
        <p:nvSpPr>
          <p:cNvPr id="4" name="フッター プレースホルダー 3">
            <a:extLst>
              <a:ext uri="{FF2B5EF4-FFF2-40B4-BE49-F238E27FC236}">
                <a16:creationId xmlns:a16="http://schemas.microsoft.com/office/drawing/2014/main" id="{061ED48E-E9C2-29D2-77F3-71D38443797A}"/>
              </a:ext>
            </a:extLst>
          </p:cNvPr>
          <p:cNvSpPr>
            <a:spLocks noGrp="1"/>
          </p:cNvSpPr>
          <p:nvPr>
            <p:ph type="ftr" sz="quarter" idx="2"/>
          </p:nvPr>
        </p:nvSpPr>
        <p:spPr>
          <a:xfrm>
            <a:off x="0" y="9440647"/>
            <a:ext cx="2949787" cy="498692"/>
          </a:xfrm>
          <a:prstGeom prst="rect">
            <a:avLst/>
          </a:prstGeom>
        </p:spPr>
        <p:txBody>
          <a:bodyPr vert="horz" lIns="91433" tIns="45717" rIns="91433" bIns="45717"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490EAAF5-B79A-FD5C-1C6C-EEAE2E7B2DFC}"/>
              </a:ext>
            </a:extLst>
          </p:cNvPr>
          <p:cNvSpPr>
            <a:spLocks noGrp="1"/>
          </p:cNvSpPr>
          <p:nvPr>
            <p:ph type="sldNum" sz="quarter" idx="3"/>
          </p:nvPr>
        </p:nvSpPr>
        <p:spPr>
          <a:xfrm>
            <a:off x="3855839" y="9440647"/>
            <a:ext cx="2949787" cy="498692"/>
          </a:xfrm>
          <a:prstGeom prst="rect">
            <a:avLst/>
          </a:prstGeom>
        </p:spPr>
        <p:txBody>
          <a:bodyPr vert="horz" lIns="91433" tIns="45717" rIns="91433" bIns="45717" rtlCol="0" anchor="b"/>
          <a:lstStyle>
            <a:lvl1pPr algn="r">
              <a:defRPr sz="1200"/>
            </a:lvl1pPr>
          </a:lstStyle>
          <a:p>
            <a:fld id="{8F8FC50E-C882-4507-95D9-C7631848E9B7}" type="slidenum">
              <a:rPr kumimoji="1" lang="ja-JP" altLang="en-US" smtClean="0"/>
              <a:t>‹#›</a:t>
            </a:fld>
            <a:endParaRPr kumimoji="1" lang="ja-JP" altLang="en-US"/>
          </a:p>
        </p:txBody>
      </p:sp>
    </p:spTree>
    <p:extLst>
      <p:ext uri="{BB962C8B-B14F-4D97-AF65-F5344CB8AC3E}">
        <p14:creationId xmlns:p14="http://schemas.microsoft.com/office/powerpoint/2010/main" val="68806153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31" userDrawn="1">
          <p15:clr>
            <a:srgbClr val="F26B43"/>
          </p15:clr>
        </p15:guide>
        <p15:guide id="2" pos="2145"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8693"/>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1"/>
            <a:ext cx="2949787" cy="498693"/>
          </a:xfrm>
          <a:prstGeom prst="rect">
            <a:avLst/>
          </a:prstGeom>
        </p:spPr>
        <p:txBody>
          <a:bodyPr vert="horz" lIns="91433" tIns="45717" rIns="91433" bIns="45717" rtlCol="0"/>
          <a:lstStyle>
            <a:lvl1pPr algn="r">
              <a:defRPr sz="1200"/>
            </a:lvl1pPr>
          </a:lstStyle>
          <a:p>
            <a:fld id="{0DAB505D-141C-4ED1-8966-C8311C8F2AC9}" type="datetimeFigureOut">
              <a:rPr kumimoji="1" lang="ja-JP" altLang="en-US" smtClean="0"/>
              <a:t>2024/7/22</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33" tIns="45717" rIns="91433" bIns="45717" rtlCol="0" anchor="ctr"/>
          <a:lstStyle/>
          <a:p>
            <a:endParaRPr lang="ja-JP" altLang="en-US"/>
          </a:p>
        </p:txBody>
      </p:sp>
      <p:sp>
        <p:nvSpPr>
          <p:cNvPr id="5" name="ノート プレースホルダー 4"/>
          <p:cNvSpPr>
            <a:spLocks noGrp="1"/>
          </p:cNvSpPr>
          <p:nvPr>
            <p:ph type="body" sz="quarter" idx="3"/>
          </p:nvPr>
        </p:nvSpPr>
        <p:spPr>
          <a:xfrm>
            <a:off x="680721" y="4783307"/>
            <a:ext cx="5445760" cy="3913614"/>
          </a:xfrm>
          <a:prstGeom prst="rect">
            <a:avLst/>
          </a:prstGeom>
        </p:spPr>
        <p:txBody>
          <a:bodyPr vert="horz" lIns="91433" tIns="45717" rIns="91433" bIns="457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33" tIns="45717" rIns="91433"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7" cy="498692"/>
          </a:xfrm>
          <a:prstGeom prst="rect">
            <a:avLst/>
          </a:prstGeom>
        </p:spPr>
        <p:txBody>
          <a:bodyPr vert="horz" lIns="91433" tIns="45717" rIns="91433" bIns="45717" rtlCol="0" anchor="b"/>
          <a:lstStyle>
            <a:lvl1pPr algn="r">
              <a:defRPr sz="1200"/>
            </a:lvl1pPr>
          </a:lstStyle>
          <a:p>
            <a:fld id="{28A6583F-9858-44D2-B9AE-C59897233067}" type="slidenum">
              <a:rPr kumimoji="1" lang="ja-JP" altLang="en-US" smtClean="0"/>
              <a:t>‹#›</a:t>
            </a:fld>
            <a:endParaRPr kumimoji="1" lang="ja-JP" altLang="en-US"/>
          </a:p>
        </p:txBody>
      </p:sp>
    </p:spTree>
    <p:extLst>
      <p:ext uri="{BB962C8B-B14F-4D97-AF65-F5344CB8AC3E}">
        <p14:creationId xmlns:p14="http://schemas.microsoft.com/office/powerpoint/2010/main" val="289755521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b="1">
                <a:ln w="19050">
                  <a:solidFill>
                    <a:schemeClr val="tx1"/>
                  </a:solidFill>
                </a:ln>
                <a:blipFill>
                  <a:blip r:embed="rId2"/>
                  <a:stretch>
                    <a:fillRect/>
                  </a:stretch>
                </a:blipFill>
                <a:latin typeface="+mj-ea"/>
                <a:ea typeface="+mj-ea"/>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solidFill>
                  <a:schemeClr val="bg1">
                    <a:lumMod val="50000"/>
                  </a:schemeClr>
                </a:solidFill>
                <a:latin typeface="BIZ UDゴシック" panose="020B0400000000000000" pitchFamily="49" charset="-128"/>
                <a:ea typeface="BIZ UDゴシック" panose="020B0400000000000000" pitchFamily="49"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4" name="日付プレースホルダー 3"/>
          <p:cNvSpPr>
            <a:spLocks noGrp="1"/>
          </p:cNvSpPr>
          <p:nvPr>
            <p:ph type="dt" sz="half" idx="10"/>
          </p:nvPr>
        </p:nvSpPr>
        <p:spPr/>
        <p:txBody>
          <a:bodyPr/>
          <a:lstStyle>
            <a:lvl1pPr>
              <a:defRPr>
                <a:solidFill>
                  <a:schemeClr val="bg1"/>
                </a:solidFill>
              </a:defRPr>
            </a:lvl1pPr>
          </a:lstStyle>
          <a:p>
            <a:fld id="{23411AB7-C18C-4F28-8626-5BFDE77FEC8F}" type="datetime1">
              <a:rPr lang="ja-JP" altLang="en-US" smtClean="0"/>
              <a:t>2024/7/22</a:t>
            </a:fld>
            <a:endParaRPr lang="ja-JP" altLang="en-US"/>
          </a:p>
        </p:txBody>
      </p:sp>
      <p:sp>
        <p:nvSpPr>
          <p:cNvPr id="5" name="フッター プレースホルダー 4"/>
          <p:cNvSpPr>
            <a:spLocks noGrp="1"/>
          </p:cNvSpPr>
          <p:nvPr>
            <p:ph type="ftr" sz="quarter" idx="11"/>
          </p:nvPr>
        </p:nvSpPr>
        <p:spPr/>
        <p:txBody>
          <a:bodyPr/>
          <a:lstStyle>
            <a:lvl1pPr>
              <a:defRPr>
                <a:solidFill>
                  <a:schemeClr val="bg1"/>
                </a:solidFill>
              </a:defRPr>
            </a:lvl1pPr>
          </a:lstStyle>
          <a:p>
            <a:endParaRPr lang="ja-JP" altLang="en-US"/>
          </a:p>
        </p:txBody>
      </p:sp>
      <p:sp>
        <p:nvSpPr>
          <p:cNvPr id="6" name="スライド番号プレースホルダー 5"/>
          <p:cNvSpPr>
            <a:spLocks noGrp="1"/>
          </p:cNvSpPr>
          <p:nvPr>
            <p:ph type="sldNum" sz="quarter" idx="12"/>
          </p:nvPr>
        </p:nvSpPr>
        <p:spPr/>
        <p:txBody>
          <a:bodyPr/>
          <a:lstStyle>
            <a:lvl1pPr>
              <a:defRPr>
                <a:solidFill>
                  <a:schemeClr val="bg1"/>
                </a:solidFill>
              </a:defRPr>
            </a:lvl1pPr>
          </a:lstStyle>
          <a:p>
            <a:fld id="{E8F10205-A00F-46AD-9A17-911A72FF31CF}" type="slidenum">
              <a:rPr lang="ja-JP" altLang="en-US" smtClean="0"/>
              <a:pPr/>
              <a:t>‹#›</a:t>
            </a:fld>
            <a:endParaRPr lang="ja-JP" altLang="en-US"/>
          </a:p>
        </p:txBody>
      </p:sp>
      <p:sp>
        <p:nvSpPr>
          <p:cNvPr id="15" name="フリーフォーム: 図形 14">
            <a:extLst>
              <a:ext uri="{FF2B5EF4-FFF2-40B4-BE49-F238E27FC236}">
                <a16:creationId xmlns:a16="http://schemas.microsoft.com/office/drawing/2014/main" id="{94DD4AD1-AEF5-1796-A81C-5E6ABF7A1A8C}"/>
              </a:ext>
            </a:extLst>
          </p:cNvPr>
          <p:cNvSpPr/>
          <p:nvPr/>
        </p:nvSpPr>
        <p:spPr>
          <a:xfrm>
            <a:off x="-12000" y="39994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19" name="フリーフォーム: 図形 18">
            <a:extLst>
              <a:ext uri="{FF2B5EF4-FFF2-40B4-BE49-F238E27FC236}">
                <a16:creationId xmlns:a16="http://schemas.microsoft.com/office/drawing/2014/main" id="{2BBD23C8-A555-BDBE-6051-6B51CBAA0CA8}"/>
              </a:ext>
            </a:extLst>
          </p:cNvPr>
          <p:cNvSpPr/>
          <p:nvPr userDrawn="1"/>
        </p:nvSpPr>
        <p:spPr>
          <a:xfrm>
            <a:off x="-12000" y="803815"/>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0" name="フリーフォーム: 図形 19">
            <a:extLst>
              <a:ext uri="{FF2B5EF4-FFF2-40B4-BE49-F238E27FC236}">
                <a16:creationId xmlns:a16="http://schemas.microsoft.com/office/drawing/2014/main" id="{F63AE711-F774-9BE7-A3DB-A30BE40F1415}"/>
              </a:ext>
            </a:extLst>
          </p:cNvPr>
          <p:cNvSpPr/>
          <p:nvPr userDrawn="1"/>
        </p:nvSpPr>
        <p:spPr>
          <a:xfrm>
            <a:off x="-12000" y="120769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1" name="フリーフォーム: 図形 20">
            <a:extLst>
              <a:ext uri="{FF2B5EF4-FFF2-40B4-BE49-F238E27FC236}">
                <a16:creationId xmlns:a16="http://schemas.microsoft.com/office/drawing/2014/main" id="{707E47B9-A113-E42D-BC47-7FA3BA20EC6E}"/>
              </a:ext>
            </a:extLst>
          </p:cNvPr>
          <p:cNvSpPr/>
          <p:nvPr userDrawn="1"/>
        </p:nvSpPr>
        <p:spPr>
          <a:xfrm>
            <a:off x="-12000" y="1611565"/>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2" name="フリーフォーム: 図形 21">
            <a:extLst>
              <a:ext uri="{FF2B5EF4-FFF2-40B4-BE49-F238E27FC236}">
                <a16:creationId xmlns:a16="http://schemas.microsoft.com/office/drawing/2014/main" id="{A32EEF90-28AE-2170-BD24-5BC075B7F014}"/>
              </a:ext>
            </a:extLst>
          </p:cNvPr>
          <p:cNvSpPr/>
          <p:nvPr userDrawn="1"/>
        </p:nvSpPr>
        <p:spPr>
          <a:xfrm>
            <a:off x="-12000" y="201544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3" name="フリーフォーム: 図形 22">
            <a:extLst>
              <a:ext uri="{FF2B5EF4-FFF2-40B4-BE49-F238E27FC236}">
                <a16:creationId xmlns:a16="http://schemas.microsoft.com/office/drawing/2014/main" id="{3D6D08ED-0262-845E-DAA3-CDEFB98FBC50}"/>
              </a:ext>
            </a:extLst>
          </p:cNvPr>
          <p:cNvSpPr/>
          <p:nvPr userDrawn="1"/>
        </p:nvSpPr>
        <p:spPr>
          <a:xfrm>
            <a:off x="-12000" y="2419315"/>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4" name="フリーフォーム: 図形 23">
            <a:extLst>
              <a:ext uri="{FF2B5EF4-FFF2-40B4-BE49-F238E27FC236}">
                <a16:creationId xmlns:a16="http://schemas.microsoft.com/office/drawing/2014/main" id="{735E36FE-80E3-B080-BFCA-4FAA1200E361}"/>
              </a:ext>
            </a:extLst>
          </p:cNvPr>
          <p:cNvSpPr/>
          <p:nvPr userDrawn="1"/>
        </p:nvSpPr>
        <p:spPr>
          <a:xfrm>
            <a:off x="-12000" y="282319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5" name="フリーフォーム: 図形 24">
            <a:extLst>
              <a:ext uri="{FF2B5EF4-FFF2-40B4-BE49-F238E27FC236}">
                <a16:creationId xmlns:a16="http://schemas.microsoft.com/office/drawing/2014/main" id="{D655A76A-4893-E12E-9E95-7B39D31F92A9}"/>
              </a:ext>
            </a:extLst>
          </p:cNvPr>
          <p:cNvSpPr/>
          <p:nvPr userDrawn="1"/>
        </p:nvSpPr>
        <p:spPr>
          <a:xfrm>
            <a:off x="-12000" y="3227065"/>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6" name="フリーフォーム: 図形 25">
            <a:extLst>
              <a:ext uri="{FF2B5EF4-FFF2-40B4-BE49-F238E27FC236}">
                <a16:creationId xmlns:a16="http://schemas.microsoft.com/office/drawing/2014/main" id="{BBB6B41C-D652-FA9B-1E2E-453B51FEDF8A}"/>
              </a:ext>
            </a:extLst>
          </p:cNvPr>
          <p:cNvSpPr/>
          <p:nvPr userDrawn="1"/>
        </p:nvSpPr>
        <p:spPr>
          <a:xfrm>
            <a:off x="-12000" y="363094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7" name="フリーフォーム: 図形 26">
            <a:extLst>
              <a:ext uri="{FF2B5EF4-FFF2-40B4-BE49-F238E27FC236}">
                <a16:creationId xmlns:a16="http://schemas.microsoft.com/office/drawing/2014/main" id="{641E7982-522D-2FB8-5CEA-F828501F86A0}"/>
              </a:ext>
            </a:extLst>
          </p:cNvPr>
          <p:cNvSpPr/>
          <p:nvPr userDrawn="1"/>
        </p:nvSpPr>
        <p:spPr>
          <a:xfrm>
            <a:off x="-12000" y="4034815"/>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8" name="フリーフォーム: 図形 27">
            <a:extLst>
              <a:ext uri="{FF2B5EF4-FFF2-40B4-BE49-F238E27FC236}">
                <a16:creationId xmlns:a16="http://schemas.microsoft.com/office/drawing/2014/main" id="{CE17F046-0AEC-5626-BEC5-C9836FB55C47}"/>
              </a:ext>
            </a:extLst>
          </p:cNvPr>
          <p:cNvSpPr/>
          <p:nvPr userDrawn="1"/>
        </p:nvSpPr>
        <p:spPr>
          <a:xfrm>
            <a:off x="-12000" y="443869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9" name="フリーフォーム: 図形 28">
            <a:extLst>
              <a:ext uri="{FF2B5EF4-FFF2-40B4-BE49-F238E27FC236}">
                <a16:creationId xmlns:a16="http://schemas.microsoft.com/office/drawing/2014/main" id="{052900C4-A330-A9D8-63CE-D960E867BC3E}"/>
              </a:ext>
            </a:extLst>
          </p:cNvPr>
          <p:cNvSpPr/>
          <p:nvPr userDrawn="1"/>
        </p:nvSpPr>
        <p:spPr>
          <a:xfrm>
            <a:off x="-12000" y="4842565"/>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30" name="フリーフォーム: 図形 29">
            <a:extLst>
              <a:ext uri="{FF2B5EF4-FFF2-40B4-BE49-F238E27FC236}">
                <a16:creationId xmlns:a16="http://schemas.microsoft.com/office/drawing/2014/main" id="{625BBE52-C6C9-4A3E-89E0-C72B0161A662}"/>
              </a:ext>
            </a:extLst>
          </p:cNvPr>
          <p:cNvSpPr/>
          <p:nvPr userDrawn="1"/>
        </p:nvSpPr>
        <p:spPr>
          <a:xfrm>
            <a:off x="-12000" y="524644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31" name="フリーフォーム: 図形 30">
            <a:extLst>
              <a:ext uri="{FF2B5EF4-FFF2-40B4-BE49-F238E27FC236}">
                <a16:creationId xmlns:a16="http://schemas.microsoft.com/office/drawing/2014/main" id="{60896C8C-D0EA-BE86-E0EA-0D69FAEB7748}"/>
              </a:ext>
            </a:extLst>
          </p:cNvPr>
          <p:cNvSpPr/>
          <p:nvPr userDrawn="1"/>
        </p:nvSpPr>
        <p:spPr>
          <a:xfrm>
            <a:off x="-12000" y="5650315"/>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32" name="フリーフォーム: 図形 31">
            <a:extLst>
              <a:ext uri="{FF2B5EF4-FFF2-40B4-BE49-F238E27FC236}">
                <a16:creationId xmlns:a16="http://schemas.microsoft.com/office/drawing/2014/main" id="{39FF0D8D-1504-7491-D87F-CE6A5A52B263}"/>
              </a:ext>
            </a:extLst>
          </p:cNvPr>
          <p:cNvSpPr/>
          <p:nvPr userDrawn="1"/>
        </p:nvSpPr>
        <p:spPr>
          <a:xfrm>
            <a:off x="-12000" y="605419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33" name="フリーフォーム: 図形 32">
            <a:extLst>
              <a:ext uri="{FF2B5EF4-FFF2-40B4-BE49-F238E27FC236}">
                <a16:creationId xmlns:a16="http://schemas.microsoft.com/office/drawing/2014/main" id="{965FC89E-A9AD-139E-CD4C-FCFCFF203322}"/>
              </a:ext>
            </a:extLst>
          </p:cNvPr>
          <p:cNvSpPr/>
          <p:nvPr userDrawn="1"/>
        </p:nvSpPr>
        <p:spPr>
          <a:xfrm>
            <a:off x="-12000" y="645806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Tree>
    <p:extLst>
      <p:ext uri="{BB962C8B-B14F-4D97-AF65-F5344CB8AC3E}">
        <p14:creationId xmlns:p14="http://schemas.microsoft.com/office/powerpoint/2010/main" val="9315806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9FB442B-DE67-4EB1-985E-BF5C2FCA5456}" type="datetime1">
              <a:rPr kumimoji="1" lang="ja-JP" altLang="en-US" smtClean="0"/>
              <a:t>2024/7/22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8F10205-A00F-46AD-9A17-911A72FF31CF}" type="slidenum">
              <a:rPr kumimoji="1" lang="ja-JP" altLang="en-US" smtClean="0"/>
              <a:t>‹#›</a:t>
            </a:fld>
            <a:endParaRPr kumimoji="1" lang="ja-JP" altLang="en-US"/>
          </a:p>
        </p:txBody>
      </p:sp>
    </p:spTree>
    <p:extLst>
      <p:ext uri="{BB962C8B-B14F-4D97-AF65-F5344CB8AC3E}">
        <p14:creationId xmlns:p14="http://schemas.microsoft.com/office/powerpoint/2010/main" val="4117972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8761DF6-7366-4FA6-89FC-918E2EC5AFE4}" type="datetime1">
              <a:rPr kumimoji="1" lang="ja-JP" altLang="en-US" smtClean="0"/>
              <a:t>2024/7/22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8F10205-A00F-46AD-9A17-911A72FF31CF}" type="slidenum">
              <a:rPr kumimoji="1" lang="ja-JP" altLang="en-US" smtClean="0"/>
              <a:t>‹#›</a:t>
            </a:fld>
            <a:endParaRPr kumimoji="1" lang="ja-JP" altLang="en-US"/>
          </a:p>
        </p:txBody>
      </p:sp>
    </p:spTree>
    <p:extLst>
      <p:ext uri="{BB962C8B-B14F-4D97-AF65-F5344CB8AC3E}">
        <p14:creationId xmlns:p14="http://schemas.microsoft.com/office/powerpoint/2010/main" val="571651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005842" y="119593"/>
            <a:ext cx="10843254" cy="684742"/>
          </a:xfrm>
          <a:noFill/>
        </p:spPr>
        <p:txBody>
          <a:bodyPr>
            <a:normAutofit/>
          </a:bodyPr>
          <a:lstStyle>
            <a:lvl1pPr>
              <a:defRPr sz="3200" b="1">
                <a:ln w="9525">
                  <a:solidFill>
                    <a:schemeClr val="tx1"/>
                  </a:solidFill>
                </a:ln>
                <a:blipFill>
                  <a:blip r:embed="rId2"/>
                  <a:stretch>
                    <a:fillRect/>
                  </a:stretch>
                </a:blipFill>
                <a:latin typeface="+mj-ea"/>
                <a:ea typeface="+mj-ea"/>
              </a:defRPr>
            </a:lvl1pPr>
          </a:lstStyle>
          <a:p>
            <a:r>
              <a:rPr kumimoji="1" lang="ja-JP" altLang="en-US" dirty="0"/>
              <a:t>マスター タイトルの書式設定</a:t>
            </a:r>
          </a:p>
        </p:txBody>
      </p:sp>
      <p:sp>
        <p:nvSpPr>
          <p:cNvPr id="3" name="コンテンツ プレースホルダー 2"/>
          <p:cNvSpPr>
            <a:spLocks noGrp="1"/>
          </p:cNvSpPr>
          <p:nvPr>
            <p:ph idx="1"/>
          </p:nvPr>
        </p:nvSpPr>
        <p:spPr>
          <a:xfrm>
            <a:off x="2686050" y="973667"/>
            <a:ext cx="9163050" cy="5203296"/>
          </a:xfrm>
        </p:spPr>
        <p:txBody>
          <a:bodyPr/>
          <a:lstStyle>
            <a:lvl1pPr>
              <a:defRPr>
                <a:latin typeface="BIZ UDゴシック" panose="020B0400000000000000" pitchFamily="49" charset="-128"/>
                <a:ea typeface="BIZ UDゴシック" panose="020B0400000000000000" pitchFamily="49" charset="-128"/>
              </a:defRPr>
            </a:lvl1pPr>
            <a:lvl2pPr>
              <a:defRPr>
                <a:latin typeface="BIZ UDゴシック" panose="020B0400000000000000" pitchFamily="49" charset="-128"/>
                <a:ea typeface="BIZ UDゴシック" panose="020B0400000000000000" pitchFamily="49" charset="-128"/>
              </a:defRPr>
            </a:lvl2pPr>
            <a:lvl3pPr>
              <a:defRPr>
                <a:latin typeface="BIZ UDゴシック" panose="020B0400000000000000" pitchFamily="49" charset="-128"/>
                <a:ea typeface="BIZ UDゴシック" panose="020B0400000000000000" pitchFamily="49" charset="-128"/>
              </a:defRPr>
            </a:lvl3pPr>
            <a:lvl4pPr>
              <a:defRPr>
                <a:latin typeface="BIZ UDゴシック" panose="020B0400000000000000" pitchFamily="49" charset="-128"/>
                <a:ea typeface="BIZ UDゴシック" panose="020B0400000000000000" pitchFamily="49" charset="-128"/>
              </a:defRPr>
            </a:lvl4pPr>
            <a:lvl5pPr>
              <a:defRPr>
                <a:latin typeface="BIZ UDゴシック" panose="020B0400000000000000" pitchFamily="49" charset="-128"/>
                <a:ea typeface="BIZ UDゴシック" panose="020B0400000000000000" pitchFamily="49"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lvl1pPr>
              <a:defRPr>
                <a:latin typeface="+mn-ea"/>
                <a:ea typeface="+mn-ea"/>
              </a:defRPr>
            </a:lvl1pPr>
          </a:lstStyle>
          <a:p>
            <a:fld id="{AB64F491-951D-4EA6-BEF9-661310377174}" type="datetime1">
              <a:rPr lang="ja-JP" altLang="en-US" smtClean="0"/>
              <a:pPr/>
              <a:t>2024/7/22</a:t>
            </a:fld>
            <a:endParaRPr lang="ja-JP" altLang="en-US"/>
          </a:p>
        </p:txBody>
      </p:sp>
      <p:sp>
        <p:nvSpPr>
          <p:cNvPr id="5" name="フッター プレースホルダー 4"/>
          <p:cNvSpPr>
            <a:spLocks noGrp="1"/>
          </p:cNvSpPr>
          <p:nvPr>
            <p:ph type="ftr" sz="quarter" idx="11"/>
          </p:nvPr>
        </p:nvSpPr>
        <p:spPr/>
        <p:txBody>
          <a:bodyPr/>
          <a:lstStyle>
            <a:lvl1pPr>
              <a:defRPr>
                <a:latin typeface="+mn-ea"/>
                <a:ea typeface="+mn-ea"/>
              </a:defRPr>
            </a:lvl1pPr>
          </a:lstStyle>
          <a:p>
            <a:endParaRPr lang="ja-JP" altLang="en-US"/>
          </a:p>
        </p:txBody>
      </p:sp>
      <p:sp>
        <p:nvSpPr>
          <p:cNvPr id="6" name="スライド番号プレースホルダー 5"/>
          <p:cNvSpPr>
            <a:spLocks noGrp="1"/>
          </p:cNvSpPr>
          <p:nvPr>
            <p:ph type="sldNum" sz="quarter" idx="12"/>
          </p:nvPr>
        </p:nvSpPr>
        <p:spPr>
          <a:xfrm>
            <a:off x="106328" y="125893"/>
            <a:ext cx="824022" cy="647699"/>
          </a:xfrm>
        </p:spPr>
        <p:txBody>
          <a:bodyPr/>
          <a:lstStyle>
            <a:lvl1pPr algn="ctr">
              <a:defRPr sz="3200" b="1">
                <a:ln>
                  <a:solidFill>
                    <a:schemeClr val="tx1"/>
                  </a:solidFill>
                </a:ln>
                <a:blipFill>
                  <a:blip r:embed="rId2"/>
                  <a:stretch>
                    <a:fillRect/>
                  </a:stretch>
                </a:blipFill>
                <a:latin typeface="+mj-lt"/>
              </a:defRPr>
            </a:lvl1pPr>
          </a:lstStyle>
          <a:p>
            <a:fld id="{E8F10205-A00F-46AD-9A17-911A72FF31CF}" type="slidenum">
              <a:rPr lang="ja-JP" altLang="en-US" smtClean="0"/>
              <a:pPr/>
              <a:t>‹#›</a:t>
            </a:fld>
            <a:endParaRPr lang="ja-JP" altLang="en-US" dirty="0"/>
          </a:p>
        </p:txBody>
      </p:sp>
      <p:sp>
        <p:nvSpPr>
          <p:cNvPr id="10" name="フリーフォーム: 図形 9">
            <a:extLst>
              <a:ext uri="{FF2B5EF4-FFF2-40B4-BE49-F238E27FC236}">
                <a16:creationId xmlns:a16="http://schemas.microsoft.com/office/drawing/2014/main" id="{5E53A8A5-4D7B-E735-CD96-4ED624FBC85D}"/>
              </a:ext>
            </a:extLst>
          </p:cNvPr>
          <p:cNvSpPr/>
          <p:nvPr userDrawn="1"/>
        </p:nvSpPr>
        <p:spPr>
          <a:xfrm>
            <a:off x="1772" y="883721"/>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rgbClr val="FFCC66"/>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11" name="フリーフォーム: 図形 10">
            <a:extLst>
              <a:ext uri="{FF2B5EF4-FFF2-40B4-BE49-F238E27FC236}">
                <a16:creationId xmlns:a16="http://schemas.microsoft.com/office/drawing/2014/main" id="{E536C64B-D52E-2764-6918-3066DDEDF72A}"/>
              </a:ext>
            </a:extLst>
          </p:cNvPr>
          <p:cNvSpPr/>
          <p:nvPr userDrawn="1"/>
        </p:nvSpPr>
        <p:spPr>
          <a:xfrm>
            <a:off x="974082" y="52439"/>
            <a:ext cx="0" cy="756000"/>
          </a:xfrm>
          <a:custGeom>
            <a:avLst/>
            <a:gdLst>
              <a:gd name="connsiteX0" fmla="*/ 0 w 0"/>
              <a:gd name="connsiteY0" fmla="*/ -419 h 756000"/>
              <a:gd name="connsiteX1" fmla="*/ 0 w 0"/>
              <a:gd name="connsiteY1" fmla="*/ 370021 h 756000"/>
              <a:gd name="connsiteX2" fmla="*/ 0 w 0"/>
              <a:gd name="connsiteY2" fmla="*/ 755581 h 756000"/>
            </a:gdLst>
            <a:ahLst/>
            <a:cxnLst>
              <a:cxn ang="0">
                <a:pos x="connsiteX0" y="connsiteY0"/>
              </a:cxn>
              <a:cxn ang="0">
                <a:pos x="connsiteX1" y="connsiteY1"/>
              </a:cxn>
              <a:cxn ang="0">
                <a:pos x="connsiteX2" y="connsiteY2"/>
              </a:cxn>
            </a:cxnLst>
            <a:rect l="l" t="t" r="r" b="b"/>
            <a:pathLst>
              <a:path h="756000" extrusionOk="0">
                <a:moveTo>
                  <a:pt x="0" y="-419"/>
                </a:moveTo>
                <a:cubicBezTo>
                  <a:pt x="-17141" y="132123"/>
                  <a:pt x="16663" y="212067"/>
                  <a:pt x="0" y="370021"/>
                </a:cubicBezTo>
                <a:cubicBezTo>
                  <a:pt x="-16663" y="527975"/>
                  <a:pt x="-2939" y="633776"/>
                  <a:pt x="0" y="755581"/>
                </a:cubicBezTo>
              </a:path>
            </a:pathLst>
          </a:custGeom>
          <a:noFill/>
          <a:ln w="18183" cap="flat">
            <a:solidFill>
              <a:srgbClr val="FFCC66"/>
            </a:solidFill>
            <a:prstDash val="solid"/>
            <a:round/>
            <a:extLst>
              <a:ext uri="{C807C97D-BFC1-408E-A445-0C87EB9F89A2}">
                <ask:lineSketchStyleProps xmlns:ask="http://schemas.microsoft.com/office/drawing/2018/sketchyshapes" sd="1219033472">
                  <a:custGeom>
                    <a:avLst/>
                    <a:gdLst>
                      <a:gd name="connsiteX0" fmla="*/ -174 w 9091"/>
                      <a:gd name="connsiteY0" fmla="*/ -609 h 1100098"/>
                      <a:gd name="connsiteX1" fmla="*/ -174 w 9091"/>
                      <a:gd name="connsiteY1" fmla="*/ 1099489 h 1100098"/>
                    </a:gdLst>
                    <a:ahLst/>
                    <a:cxnLst>
                      <a:cxn ang="0">
                        <a:pos x="connsiteX0" y="connsiteY0"/>
                      </a:cxn>
                      <a:cxn ang="0">
                        <a:pos x="connsiteX1" y="connsiteY1"/>
                      </a:cxn>
                    </a:cxnLst>
                    <a:rect l="l" t="t" r="r" b="b"/>
                    <a:pathLst>
                      <a:path w="9091" h="1100098">
                        <a:moveTo>
                          <a:pt x="-174" y="-609"/>
                        </a:moveTo>
                        <a:lnTo>
                          <a:pt x="-174" y="1099489"/>
                        </a:lnTo>
                      </a:path>
                    </a:pathLst>
                  </a:custGeom>
                  <ask:type>
                    <ask:lineSketchFreehand/>
                  </ask:type>
                </ask:lineSketchStyleProps>
              </a:ext>
            </a:extLst>
          </a:ln>
        </p:spPr>
        <p:txBody>
          <a:bodyPr rtlCol="0" anchor="ctr"/>
          <a:lstStyle/>
          <a:p>
            <a:endParaRPr lang="ja-JP" altLang="en-US"/>
          </a:p>
        </p:txBody>
      </p:sp>
      <p:sp>
        <p:nvSpPr>
          <p:cNvPr id="13" name="フリーフォーム: 図形 12">
            <a:extLst>
              <a:ext uri="{FF2B5EF4-FFF2-40B4-BE49-F238E27FC236}">
                <a16:creationId xmlns:a16="http://schemas.microsoft.com/office/drawing/2014/main" id="{A1DC736E-4D2D-CE1E-2F5B-F0FFA42D8C09}"/>
              </a:ext>
            </a:extLst>
          </p:cNvPr>
          <p:cNvSpPr/>
          <p:nvPr userDrawn="1"/>
        </p:nvSpPr>
        <p:spPr>
          <a:xfrm>
            <a:off x="-12000" y="803815"/>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14" name="フリーフォーム: 図形 13">
            <a:extLst>
              <a:ext uri="{FF2B5EF4-FFF2-40B4-BE49-F238E27FC236}">
                <a16:creationId xmlns:a16="http://schemas.microsoft.com/office/drawing/2014/main" id="{8BC2056D-60E3-56B1-ED27-F176554299D5}"/>
              </a:ext>
            </a:extLst>
          </p:cNvPr>
          <p:cNvSpPr/>
          <p:nvPr userDrawn="1"/>
        </p:nvSpPr>
        <p:spPr>
          <a:xfrm>
            <a:off x="-12000" y="120769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15" name="フリーフォーム: 図形 14">
            <a:extLst>
              <a:ext uri="{FF2B5EF4-FFF2-40B4-BE49-F238E27FC236}">
                <a16:creationId xmlns:a16="http://schemas.microsoft.com/office/drawing/2014/main" id="{C9D52808-0C7A-CFB8-A572-58F7F1126DFC}"/>
              </a:ext>
            </a:extLst>
          </p:cNvPr>
          <p:cNvSpPr/>
          <p:nvPr userDrawn="1"/>
        </p:nvSpPr>
        <p:spPr>
          <a:xfrm>
            <a:off x="-12000" y="1611565"/>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16" name="フリーフォーム: 図形 15">
            <a:extLst>
              <a:ext uri="{FF2B5EF4-FFF2-40B4-BE49-F238E27FC236}">
                <a16:creationId xmlns:a16="http://schemas.microsoft.com/office/drawing/2014/main" id="{86EB6536-07F8-0DFE-51EC-0D2B88527809}"/>
              </a:ext>
            </a:extLst>
          </p:cNvPr>
          <p:cNvSpPr/>
          <p:nvPr userDrawn="1"/>
        </p:nvSpPr>
        <p:spPr>
          <a:xfrm>
            <a:off x="-12000" y="201544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17" name="フリーフォーム: 図形 16">
            <a:extLst>
              <a:ext uri="{FF2B5EF4-FFF2-40B4-BE49-F238E27FC236}">
                <a16:creationId xmlns:a16="http://schemas.microsoft.com/office/drawing/2014/main" id="{A0472977-0A23-BFC0-A6B8-5BAF2BAE649D}"/>
              </a:ext>
            </a:extLst>
          </p:cNvPr>
          <p:cNvSpPr/>
          <p:nvPr userDrawn="1"/>
        </p:nvSpPr>
        <p:spPr>
          <a:xfrm>
            <a:off x="-12000" y="2419315"/>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18" name="フリーフォーム: 図形 17">
            <a:extLst>
              <a:ext uri="{FF2B5EF4-FFF2-40B4-BE49-F238E27FC236}">
                <a16:creationId xmlns:a16="http://schemas.microsoft.com/office/drawing/2014/main" id="{62D0A314-E13D-6FFD-4633-C4AAEA34DE81}"/>
              </a:ext>
            </a:extLst>
          </p:cNvPr>
          <p:cNvSpPr/>
          <p:nvPr userDrawn="1"/>
        </p:nvSpPr>
        <p:spPr>
          <a:xfrm>
            <a:off x="-12000" y="282319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19" name="フリーフォーム: 図形 18">
            <a:extLst>
              <a:ext uri="{FF2B5EF4-FFF2-40B4-BE49-F238E27FC236}">
                <a16:creationId xmlns:a16="http://schemas.microsoft.com/office/drawing/2014/main" id="{236A8FA3-EF82-41BB-D7B2-2931CE0DB55E}"/>
              </a:ext>
            </a:extLst>
          </p:cNvPr>
          <p:cNvSpPr/>
          <p:nvPr userDrawn="1"/>
        </p:nvSpPr>
        <p:spPr>
          <a:xfrm>
            <a:off x="-12000" y="3227065"/>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0" name="フリーフォーム: 図形 19">
            <a:extLst>
              <a:ext uri="{FF2B5EF4-FFF2-40B4-BE49-F238E27FC236}">
                <a16:creationId xmlns:a16="http://schemas.microsoft.com/office/drawing/2014/main" id="{82076172-2A67-19CA-CB1E-58020AAF9652}"/>
              </a:ext>
            </a:extLst>
          </p:cNvPr>
          <p:cNvSpPr/>
          <p:nvPr userDrawn="1"/>
        </p:nvSpPr>
        <p:spPr>
          <a:xfrm>
            <a:off x="-12000" y="363094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1" name="フリーフォーム: 図形 20">
            <a:extLst>
              <a:ext uri="{FF2B5EF4-FFF2-40B4-BE49-F238E27FC236}">
                <a16:creationId xmlns:a16="http://schemas.microsoft.com/office/drawing/2014/main" id="{F618403E-D73A-CC99-DF42-91D2CDE3C262}"/>
              </a:ext>
            </a:extLst>
          </p:cNvPr>
          <p:cNvSpPr/>
          <p:nvPr userDrawn="1"/>
        </p:nvSpPr>
        <p:spPr>
          <a:xfrm>
            <a:off x="-12000" y="4034815"/>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2" name="フリーフォーム: 図形 21">
            <a:extLst>
              <a:ext uri="{FF2B5EF4-FFF2-40B4-BE49-F238E27FC236}">
                <a16:creationId xmlns:a16="http://schemas.microsoft.com/office/drawing/2014/main" id="{9AC54390-0112-41BC-48AA-D4EAFB12D2AB}"/>
              </a:ext>
            </a:extLst>
          </p:cNvPr>
          <p:cNvSpPr/>
          <p:nvPr userDrawn="1"/>
        </p:nvSpPr>
        <p:spPr>
          <a:xfrm>
            <a:off x="-12000" y="443869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3" name="フリーフォーム: 図形 22">
            <a:extLst>
              <a:ext uri="{FF2B5EF4-FFF2-40B4-BE49-F238E27FC236}">
                <a16:creationId xmlns:a16="http://schemas.microsoft.com/office/drawing/2014/main" id="{A0CF7708-0794-EC85-9FF4-BC67619DC97B}"/>
              </a:ext>
            </a:extLst>
          </p:cNvPr>
          <p:cNvSpPr/>
          <p:nvPr userDrawn="1"/>
        </p:nvSpPr>
        <p:spPr>
          <a:xfrm>
            <a:off x="-12000" y="4842565"/>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4" name="フリーフォーム: 図形 23">
            <a:extLst>
              <a:ext uri="{FF2B5EF4-FFF2-40B4-BE49-F238E27FC236}">
                <a16:creationId xmlns:a16="http://schemas.microsoft.com/office/drawing/2014/main" id="{2CF53033-EDD7-14EA-69E9-66DD0937B7A1}"/>
              </a:ext>
            </a:extLst>
          </p:cNvPr>
          <p:cNvSpPr/>
          <p:nvPr userDrawn="1"/>
        </p:nvSpPr>
        <p:spPr>
          <a:xfrm>
            <a:off x="-12000" y="524644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5" name="フリーフォーム: 図形 24">
            <a:extLst>
              <a:ext uri="{FF2B5EF4-FFF2-40B4-BE49-F238E27FC236}">
                <a16:creationId xmlns:a16="http://schemas.microsoft.com/office/drawing/2014/main" id="{4912A6B6-950A-4683-2CCA-A4A443E19724}"/>
              </a:ext>
            </a:extLst>
          </p:cNvPr>
          <p:cNvSpPr/>
          <p:nvPr userDrawn="1"/>
        </p:nvSpPr>
        <p:spPr>
          <a:xfrm>
            <a:off x="-12000" y="5650315"/>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6" name="フリーフォーム: 図形 25">
            <a:extLst>
              <a:ext uri="{FF2B5EF4-FFF2-40B4-BE49-F238E27FC236}">
                <a16:creationId xmlns:a16="http://schemas.microsoft.com/office/drawing/2014/main" id="{43F96EA9-ADA2-EE69-A734-4BEEB7A1B7B8}"/>
              </a:ext>
            </a:extLst>
          </p:cNvPr>
          <p:cNvSpPr/>
          <p:nvPr userDrawn="1"/>
        </p:nvSpPr>
        <p:spPr>
          <a:xfrm>
            <a:off x="-12000" y="605419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7" name="フリーフォーム: 図形 26">
            <a:extLst>
              <a:ext uri="{FF2B5EF4-FFF2-40B4-BE49-F238E27FC236}">
                <a16:creationId xmlns:a16="http://schemas.microsoft.com/office/drawing/2014/main" id="{9A6675AC-E792-7274-F2B8-E97985412AF2}"/>
              </a:ext>
            </a:extLst>
          </p:cNvPr>
          <p:cNvSpPr/>
          <p:nvPr userDrawn="1"/>
        </p:nvSpPr>
        <p:spPr>
          <a:xfrm>
            <a:off x="-12000" y="645806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Tree>
    <p:extLst>
      <p:ext uri="{BB962C8B-B14F-4D97-AF65-F5344CB8AC3E}">
        <p14:creationId xmlns:p14="http://schemas.microsoft.com/office/powerpoint/2010/main" val="10251660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lvl1pPr>
              <a:defRPr>
                <a:latin typeface="BIZ UDゴシック" panose="020B0400000000000000" pitchFamily="49" charset="-128"/>
                <a:ea typeface="BIZ UDゴシック" panose="020B0400000000000000" pitchFamily="49" charset="-128"/>
              </a:defRPr>
            </a:lvl1pPr>
          </a:lstStyle>
          <a:p>
            <a:fld id="{CD4809DD-DDE4-4CBB-8F5A-ECBF40EF0EC8}" type="datetime1">
              <a:rPr lang="ja-JP" altLang="en-US" smtClean="0"/>
              <a:pPr/>
              <a:t>2024/7/22</a:t>
            </a:fld>
            <a:endParaRPr lang="ja-JP" altLang="en-US"/>
          </a:p>
        </p:txBody>
      </p:sp>
      <p:sp>
        <p:nvSpPr>
          <p:cNvPr id="5" name="フッター プレースホルダー 4"/>
          <p:cNvSpPr>
            <a:spLocks noGrp="1"/>
          </p:cNvSpPr>
          <p:nvPr>
            <p:ph type="ftr" sz="quarter" idx="11"/>
          </p:nvPr>
        </p:nvSpPr>
        <p:spPr/>
        <p:txBody>
          <a:bodyPr/>
          <a:lstStyle>
            <a:lvl1pPr>
              <a:defRPr>
                <a:latin typeface="BIZ UDゴシック" panose="020B0400000000000000" pitchFamily="49" charset="-128"/>
                <a:ea typeface="BIZ UDゴシック" panose="020B0400000000000000" pitchFamily="49" charset="-128"/>
              </a:defRPr>
            </a:lvl1pPr>
          </a:lstStyle>
          <a:p>
            <a:endParaRPr lang="ja-JP" altLang="en-US"/>
          </a:p>
        </p:txBody>
      </p:sp>
      <p:sp>
        <p:nvSpPr>
          <p:cNvPr id="6" name="スライド番号プレースホルダー 5"/>
          <p:cNvSpPr>
            <a:spLocks noGrp="1"/>
          </p:cNvSpPr>
          <p:nvPr>
            <p:ph type="sldNum" sz="quarter" idx="12"/>
          </p:nvPr>
        </p:nvSpPr>
        <p:spPr/>
        <p:txBody>
          <a:bodyPr/>
          <a:lstStyle>
            <a:lvl1pPr>
              <a:defRPr>
                <a:latin typeface="BIZ UDゴシック" panose="020B0400000000000000" pitchFamily="49" charset="-128"/>
                <a:ea typeface="BIZ UDゴシック" panose="020B0400000000000000" pitchFamily="49" charset="-128"/>
              </a:defRPr>
            </a:lvl1pPr>
          </a:lstStyle>
          <a:p>
            <a:fld id="{E8F10205-A00F-46AD-9A17-911A72FF31CF}" type="slidenum">
              <a:rPr lang="ja-JP" altLang="en-US" smtClean="0"/>
              <a:pPr/>
              <a:t>‹#›</a:t>
            </a:fld>
            <a:endParaRPr lang="ja-JP" altLang="en-US"/>
          </a:p>
        </p:txBody>
      </p:sp>
      <p:sp>
        <p:nvSpPr>
          <p:cNvPr id="8" name="正方形/長方形 7"/>
          <p:cNvSpPr/>
          <p:nvPr userDrawn="1"/>
        </p:nvSpPr>
        <p:spPr>
          <a:xfrm>
            <a:off x="838200" y="584731"/>
            <a:ext cx="160866" cy="121549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sp>
        <p:nvSpPr>
          <p:cNvPr id="9" name="フリーフォーム: 図形 8">
            <a:extLst>
              <a:ext uri="{FF2B5EF4-FFF2-40B4-BE49-F238E27FC236}">
                <a16:creationId xmlns:a16="http://schemas.microsoft.com/office/drawing/2014/main" id="{C431F7A6-7D66-D8E4-5567-0285C774F9D9}"/>
              </a:ext>
            </a:extLst>
          </p:cNvPr>
          <p:cNvSpPr/>
          <p:nvPr userDrawn="1"/>
        </p:nvSpPr>
        <p:spPr>
          <a:xfrm>
            <a:off x="-12000" y="39994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10" name="フリーフォーム: 図形 9">
            <a:extLst>
              <a:ext uri="{FF2B5EF4-FFF2-40B4-BE49-F238E27FC236}">
                <a16:creationId xmlns:a16="http://schemas.microsoft.com/office/drawing/2014/main" id="{A47E8A26-3562-75FD-16D1-70F425E157EE}"/>
              </a:ext>
            </a:extLst>
          </p:cNvPr>
          <p:cNvSpPr/>
          <p:nvPr userDrawn="1"/>
        </p:nvSpPr>
        <p:spPr>
          <a:xfrm>
            <a:off x="-12000" y="803815"/>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11" name="フリーフォーム: 図形 10">
            <a:extLst>
              <a:ext uri="{FF2B5EF4-FFF2-40B4-BE49-F238E27FC236}">
                <a16:creationId xmlns:a16="http://schemas.microsoft.com/office/drawing/2014/main" id="{A1360A33-9DCD-95F1-5F8C-959DC85844CC}"/>
              </a:ext>
            </a:extLst>
          </p:cNvPr>
          <p:cNvSpPr/>
          <p:nvPr userDrawn="1"/>
        </p:nvSpPr>
        <p:spPr>
          <a:xfrm>
            <a:off x="-12000" y="120769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12" name="フリーフォーム: 図形 11">
            <a:extLst>
              <a:ext uri="{FF2B5EF4-FFF2-40B4-BE49-F238E27FC236}">
                <a16:creationId xmlns:a16="http://schemas.microsoft.com/office/drawing/2014/main" id="{1F5F8609-3499-D4FA-9A6C-E15AC92BC47F}"/>
              </a:ext>
            </a:extLst>
          </p:cNvPr>
          <p:cNvSpPr/>
          <p:nvPr userDrawn="1"/>
        </p:nvSpPr>
        <p:spPr>
          <a:xfrm>
            <a:off x="-12000" y="1611565"/>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13" name="フリーフォーム: 図形 12">
            <a:extLst>
              <a:ext uri="{FF2B5EF4-FFF2-40B4-BE49-F238E27FC236}">
                <a16:creationId xmlns:a16="http://schemas.microsoft.com/office/drawing/2014/main" id="{F07D0795-D074-E91A-C766-4F7120829933}"/>
              </a:ext>
            </a:extLst>
          </p:cNvPr>
          <p:cNvSpPr/>
          <p:nvPr userDrawn="1"/>
        </p:nvSpPr>
        <p:spPr>
          <a:xfrm>
            <a:off x="-12000" y="201544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14" name="フリーフォーム: 図形 13">
            <a:extLst>
              <a:ext uri="{FF2B5EF4-FFF2-40B4-BE49-F238E27FC236}">
                <a16:creationId xmlns:a16="http://schemas.microsoft.com/office/drawing/2014/main" id="{C38B2496-5EE7-4DEE-E34D-A4448F2FAF3B}"/>
              </a:ext>
            </a:extLst>
          </p:cNvPr>
          <p:cNvSpPr/>
          <p:nvPr userDrawn="1"/>
        </p:nvSpPr>
        <p:spPr>
          <a:xfrm>
            <a:off x="-12000" y="2419315"/>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15" name="フリーフォーム: 図形 14">
            <a:extLst>
              <a:ext uri="{FF2B5EF4-FFF2-40B4-BE49-F238E27FC236}">
                <a16:creationId xmlns:a16="http://schemas.microsoft.com/office/drawing/2014/main" id="{3E9A390A-BB06-4322-66CE-5B6D58208234}"/>
              </a:ext>
            </a:extLst>
          </p:cNvPr>
          <p:cNvSpPr/>
          <p:nvPr userDrawn="1"/>
        </p:nvSpPr>
        <p:spPr>
          <a:xfrm>
            <a:off x="-12000" y="282319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16" name="フリーフォーム: 図形 15">
            <a:extLst>
              <a:ext uri="{FF2B5EF4-FFF2-40B4-BE49-F238E27FC236}">
                <a16:creationId xmlns:a16="http://schemas.microsoft.com/office/drawing/2014/main" id="{A01958A1-A7B4-C3F7-F212-EC05F6EAE6BA}"/>
              </a:ext>
            </a:extLst>
          </p:cNvPr>
          <p:cNvSpPr/>
          <p:nvPr userDrawn="1"/>
        </p:nvSpPr>
        <p:spPr>
          <a:xfrm>
            <a:off x="-12000" y="3227065"/>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17" name="フリーフォーム: 図形 16">
            <a:extLst>
              <a:ext uri="{FF2B5EF4-FFF2-40B4-BE49-F238E27FC236}">
                <a16:creationId xmlns:a16="http://schemas.microsoft.com/office/drawing/2014/main" id="{69F3F4A3-E7F4-7621-DDC1-EC3BD7FD5E93}"/>
              </a:ext>
            </a:extLst>
          </p:cNvPr>
          <p:cNvSpPr/>
          <p:nvPr userDrawn="1"/>
        </p:nvSpPr>
        <p:spPr>
          <a:xfrm>
            <a:off x="-12000" y="363094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18" name="フリーフォーム: 図形 17">
            <a:extLst>
              <a:ext uri="{FF2B5EF4-FFF2-40B4-BE49-F238E27FC236}">
                <a16:creationId xmlns:a16="http://schemas.microsoft.com/office/drawing/2014/main" id="{8F338917-96F5-10BA-51A3-7F893FE9741A}"/>
              </a:ext>
            </a:extLst>
          </p:cNvPr>
          <p:cNvSpPr/>
          <p:nvPr userDrawn="1"/>
        </p:nvSpPr>
        <p:spPr>
          <a:xfrm>
            <a:off x="-12000" y="4034815"/>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19" name="フリーフォーム: 図形 18">
            <a:extLst>
              <a:ext uri="{FF2B5EF4-FFF2-40B4-BE49-F238E27FC236}">
                <a16:creationId xmlns:a16="http://schemas.microsoft.com/office/drawing/2014/main" id="{EE5B8D01-42F1-C2AC-F2E5-4AADC4DA3C79}"/>
              </a:ext>
            </a:extLst>
          </p:cNvPr>
          <p:cNvSpPr/>
          <p:nvPr userDrawn="1"/>
        </p:nvSpPr>
        <p:spPr>
          <a:xfrm>
            <a:off x="-12000" y="443869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0" name="フリーフォーム: 図形 19">
            <a:extLst>
              <a:ext uri="{FF2B5EF4-FFF2-40B4-BE49-F238E27FC236}">
                <a16:creationId xmlns:a16="http://schemas.microsoft.com/office/drawing/2014/main" id="{BD7ADE1C-1C7D-5E76-53DC-AC5F919BD014}"/>
              </a:ext>
            </a:extLst>
          </p:cNvPr>
          <p:cNvSpPr/>
          <p:nvPr userDrawn="1"/>
        </p:nvSpPr>
        <p:spPr>
          <a:xfrm>
            <a:off x="-12000" y="4842565"/>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1" name="フリーフォーム: 図形 20">
            <a:extLst>
              <a:ext uri="{FF2B5EF4-FFF2-40B4-BE49-F238E27FC236}">
                <a16:creationId xmlns:a16="http://schemas.microsoft.com/office/drawing/2014/main" id="{73E9677D-C510-C2B2-76A6-75494B7ABC06}"/>
              </a:ext>
            </a:extLst>
          </p:cNvPr>
          <p:cNvSpPr/>
          <p:nvPr userDrawn="1"/>
        </p:nvSpPr>
        <p:spPr>
          <a:xfrm>
            <a:off x="-12000" y="524644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2" name="フリーフォーム: 図形 21">
            <a:extLst>
              <a:ext uri="{FF2B5EF4-FFF2-40B4-BE49-F238E27FC236}">
                <a16:creationId xmlns:a16="http://schemas.microsoft.com/office/drawing/2014/main" id="{6DF1DCBF-60DB-8681-A614-E9104C607CB8}"/>
              </a:ext>
            </a:extLst>
          </p:cNvPr>
          <p:cNvSpPr/>
          <p:nvPr userDrawn="1"/>
        </p:nvSpPr>
        <p:spPr>
          <a:xfrm>
            <a:off x="-12000" y="5650315"/>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3" name="フリーフォーム: 図形 22">
            <a:extLst>
              <a:ext uri="{FF2B5EF4-FFF2-40B4-BE49-F238E27FC236}">
                <a16:creationId xmlns:a16="http://schemas.microsoft.com/office/drawing/2014/main" id="{C87D9407-F3F5-F4DB-BC14-5220DFB9EA01}"/>
              </a:ext>
            </a:extLst>
          </p:cNvPr>
          <p:cNvSpPr/>
          <p:nvPr userDrawn="1"/>
        </p:nvSpPr>
        <p:spPr>
          <a:xfrm>
            <a:off x="-12000" y="605419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4" name="フリーフォーム: 図形 23">
            <a:extLst>
              <a:ext uri="{FF2B5EF4-FFF2-40B4-BE49-F238E27FC236}">
                <a16:creationId xmlns:a16="http://schemas.microsoft.com/office/drawing/2014/main" id="{C05B01FC-500F-80FB-563F-A6545C2D2A26}"/>
              </a:ext>
            </a:extLst>
          </p:cNvPr>
          <p:cNvSpPr/>
          <p:nvPr userDrawn="1"/>
        </p:nvSpPr>
        <p:spPr>
          <a:xfrm>
            <a:off x="-12000" y="6458060"/>
            <a:ext cx="12204000" cy="0"/>
          </a:xfrm>
          <a:custGeom>
            <a:avLst/>
            <a:gdLst>
              <a:gd name="connsiteX0" fmla="*/ -175 w 12204000"/>
              <a:gd name="connsiteY0" fmla="*/ 0 h 0"/>
              <a:gd name="connsiteX1" fmla="*/ 555785 w 12204000"/>
              <a:gd name="connsiteY1" fmla="*/ 0 h 0"/>
              <a:gd name="connsiteX2" fmla="*/ 867665 w 12204000"/>
              <a:gd name="connsiteY2" fmla="*/ 0 h 0"/>
              <a:gd name="connsiteX3" fmla="*/ 1789745 w 12204000"/>
              <a:gd name="connsiteY3" fmla="*/ 0 h 0"/>
              <a:gd name="connsiteX4" fmla="*/ 2345705 w 12204000"/>
              <a:gd name="connsiteY4" fmla="*/ 0 h 0"/>
              <a:gd name="connsiteX5" fmla="*/ 2901665 w 12204000"/>
              <a:gd name="connsiteY5" fmla="*/ 0 h 0"/>
              <a:gd name="connsiteX6" fmla="*/ 3823745 w 12204000"/>
              <a:gd name="connsiteY6" fmla="*/ 0 h 0"/>
              <a:gd name="connsiteX7" fmla="*/ 4257665 w 12204000"/>
              <a:gd name="connsiteY7" fmla="*/ 0 h 0"/>
              <a:gd name="connsiteX8" fmla="*/ 5179745 w 12204000"/>
              <a:gd name="connsiteY8" fmla="*/ 0 h 0"/>
              <a:gd name="connsiteX9" fmla="*/ 6101825 w 12204000"/>
              <a:gd name="connsiteY9" fmla="*/ 0 h 0"/>
              <a:gd name="connsiteX10" fmla="*/ 6779825 w 12204000"/>
              <a:gd name="connsiteY10" fmla="*/ 0 h 0"/>
              <a:gd name="connsiteX11" fmla="*/ 7701905 w 12204000"/>
              <a:gd name="connsiteY11" fmla="*/ 0 h 0"/>
              <a:gd name="connsiteX12" fmla="*/ 8257865 w 12204000"/>
              <a:gd name="connsiteY12" fmla="*/ 0 h 0"/>
              <a:gd name="connsiteX13" fmla="*/ 8813825 w 12204000"/>
              <a:gd name="connsiteY13" fmla="*/ 0 h 0"/>
              <a:gd name="connsiteX14" fmla="*/ 9613865 w 12204000"/>
              <a:gd name="connsiteY14" fmla="*/ 0 h 0"/>
              <a:gd name="connsiteX15" fmla="*/ 10169825 w 12204000"/>
              <a:gd name="connsiteY15" fmla="*/ 0 h 0"/>
              <a:gd name="connsiteX16" fmla="*/ 11091905 w 12204000"/>
              <a:gd name="connsiteY16" fmla="*/ 0 h 0"/>
              <a:gd name="connsiteX17" fmla="*/ 12203825 w 12204000"/>
              <a:gd name="connsiteY17"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4000" extrusionOk="0">
                <a:moveTo>
                  <a:pt x="-175" y="0"/>
                </a:moveTo>
                <a:cubicBezTo>
                  <a:pt x="111153" y="-12211"/>
                  <a:pt x="436939" y="16781"/>
                  <a:pt x="555785" y="0"/>
                </a:cubicBezTo>
                <a:cubicBezTo>
                  <a:pt x="674631" y="-16781"/>
                  <a:pt x="716618" y="13991"/>
                  <a:pt x="867665" y="0"/>
                </a:cubicBezTo>
                <a:cubicBezTo>
                  <a:pt x="1018712" y="-13991"/>
                  <a:pt x="1477980" y="173"/>
                  <a:pt x="1789745" y="0"/>
                </a:cubicBezTo>
                <a:cubicBezTo>
                  <a:pt x="2101510" y="-173"/>
                  <a:pt x="2197803" y="-12417"/>
                  <a:pt x="2345705" y="0"/>
                </a:cubicBezTo>
                <a:cubicBezTo>
                  <a:pt x="2493607" y="12417"/>
                  <a:pt x="2752158" y="-16529"/>
                  <a:pt x="2901665" y="0"/>
                </a:cubicBezTo>
                <a:cubicBezTo>
                  <a:pt x="3051172" y="16529"/>
                  <a:pt x="3554793" y="-2705"/>
                  <a:pt x="3823745" y="0"/>
                </a:cubicBezTo>
                <a:cubicBezTo>
                  <a:pt x="4092697" y="2705"/>
                  <a:pt x="4082250" y="-3765"/>
                  <a:pt x="4257665" y="0"/>
                </a:cubicBezTo>
                <a:cubicBezTo>
                  <a:pt x="4433080" y="3765"/>
                  <a:pt x="4794524" y="-19905"/>
                  <a:pt x="5179745" y="0"/>
                </a:cubicBezTo>
                <a:cubicBezTo>
                  <a:pt x="5564966" y="19905"/>
                  <a:pt x="5834455" y="39085"/>
                  <a:pt x="6101825" y="0"/>
                </a:cubicBezTo>
                <a:cubicBezTo>
                  <a:pt x="6369195" y="-39085"/>
                  <a:pt x="6598602" y="16441"/>
                  <a:pt x="6779825" y="0"/>
                </a:cubicBezTo>
                <a:cubicBezTo>
                  <a:pt x="6961048" y="-16441"/>
                  <a:pt x="7422168" y="-4035"/>
                  <a:pt x="7701905" y="0"/>
                </a:cubicBezTo>
                <a:cubicBezTo>
                  <a:pt x="7981642" y="4035"/>
                  <a:pt x="8108849" y="20908"/>
                  <a:pt x="8257865" y="0"/>
                </a:cubicBezTo>
                <a:cubicBezTo>
                  <a:pt x="8406881" y="-20908"/>
                  <a:pt x="8585022" y="-7080"/>
                  <a:pt x="8813825" y="0"/>
                </a:cubicBezTo>
                <a:cubicBezTo>
                  <a:pt x="9042628" y="7080"/>
                  <a:pt x="9289583" y="38883"/>
                  <a:pt x="9613865" y="0"/>
                </a:cubicBezTo>
                <a:cubicBezTo>
                  <a:pt x="9938147" y="-38883"/>
                  <a:pt x="9898019" y="-2703"/>
                  <a:pt x="10169825" y="0"/>
                </a:cubicBezTo>
                <a:cubicBezTo>
                  <a:pt x="10441631" y="2703"/>
                  <a:pt x="10712952" y="-1035"/>
                  <a:pt x="11091905" y="0"/>
                </a:cubicBezTo>
                <a:cubicBezTo>
                  <a:pt x="11470858" y="1035"/>
                  <a:pt x="11939632" y="27124"/>
                  <a:pt x="12203825" y="0"/>
                </a:cubicBezTo>
              </a:path>
            </a:pathLst>
          </a:custGeom>
          <a:noFill/>
          <a:ln w="18183" cap="flat">
            <a:solidFill>
              <a:schemeClr val="accent2">
                <a:lumMod val="20000"/>
                <a:lumOff val="80000"/>
              </a:schemeClr>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Freehand/>
                  </ask:type>
                </ask:lineSketchStyleProps>
              </a:ext>
            </a:extLst>
          </a:ln>
        </p:spPr>
        <p:txBody>
          <a:bodyPr rtlCol="0" anchor="ctr"/>
          <a:lstStyle/>
          <a:p>
            <a:endParaRPr lang="ja-JP" altLang="en-US"/>
          </a:p>
        </p:txBody>
      </p:sp>
      <p:sp>
        <p:nvSpPr>
          <p:cNvPr id="2" name="タイトル 1"/>
          <p:cNvSpPr>
            <a:spLocks noGrp="1"/>
          </p:cNvSpPr>
          <p:nvPr>
            <p:ph type="title"/>
          </p:nvPr>
        </p:nvSpPr>
        <p:spPr>
          <a:xfrm>
            <a:off x="615018" y="501651"/>
            <a:ext cx="7611534" cy="719230"/>
          </a:xfrm>
        </p:spPr>
        <p:txBody>
          <a:bodyPr anchor="t">
            <a:normAutofit/>
          </a:bodyPr>
          <a:lstStyle>
            <a:lvl1pPr algn="l">
              <a:defRPr sz="3600" b="1">
                <a:ln>
                  <a:solidFill>
                    <a:schemeClr val="tx1"/>
                  </a:solidFill>
                </a:ln>
                <a:blipFill>
                  <a:blip r:embed="rId2"/>
                  <a:stretch>
                    <a:fillRect/>
                  </a:stretch>
                </a:blipFill>
                <a:latin typeface="+mj-lt"/>
                <a:ea typeface="+mj-ea"/>
              </a:defRPr>
            </a:lvl1pPr>
          </a:lstStyle>
          <a:p>
            <a:r>
              <a:rPr kumimoji="1" lang="ja-JP" altLang="en-US"/>
              <a:t>マスター タイトルの書式設定</a:t>
            </a:r>
          </a:p>
        </p:txBody>
      </p:sp>
      <p:sp>
        <p:nvSpPr>
          <p:cNvPr id="3" name="フリーフォーム: 図形 2">
            <a:extLst>
              <a:ext uri="{FF2B5EF4-FFF2-40B4-BE49-F238E27FC236}">
                <a16:creationId xmlns:a16="http://schemas.microsoft.com/office/drawing/2014/main" id="{9A8D95DE-0016-5438-A59B-0691ED84BFC3}"/>
              </a:ext>
            </a:extLst>
          </p:cNvPr>
          <p:cNvSpPr/>
          <p:nvPr userDrawn="1"/>
        </p:nvSpPr>
        <p:spPr>
          <a:xfrm>
            <a:off x="515471" y="1207684"/>
            <a:ext cx="7704000" cy="0"/>
          </a:xfrm>
          <a:custGeom>
            <a:avLst/>
            <a:gdLst>
              <a:gd name="connsiteX0" fmla="*/ -111 w 7704000"/>
              <a:gd name="connsiteY0" fmla="*/ 0 h 0"/>
              <a:gd name="connsiteX1" fmla="*/ 515464 w 7704000"/>
              <a:gd name="connsiteY1" fmla="*/ 0 h 0"/>
              <a:gd name="connsiteX2" fmla="*/ 876960 w 7704000"/>
              <a:gd name="connsiteY2" fmla="*/ 0 h 0"/>
              <a:gd name="connsiteX3" fmla="*/ 1623655 w 7704000"/>
              <a:gd name="connsiteY3" fmla="*/ 0 h 0"/>
              <a:gd name="connsiteX4" fmla="*/ 2139231 w 7704000"/>
              <a:gd name="connsiteY4" fmla="*/ 0 h 0"/>
              <a:gd name="connsiteX5" fmla="*/ 2654806 w 7704000"/>
              <a:gd name="connsiteY5" fmla="*/ 0 h 0"/>
              <a:gd name="connsiteX6" fmla="*/ 3401501 w 7704000"/>
              <a:gd name="connsiteY6" fmla="*/ 0 h 0"/>
              <a:gd name="connsiteX7" fmla="*/ 3840037 w 7704000"/>
              <a:gd name="connsiteY7" fmla="*/ 0 h 0"/>
              <a:gd name="connsiteX8" fmla="*/ 4586732 w 7704000"/>
              <a:gd name="connsiteY8" fmla="*/ 0 h 0"/>
              <a:gd name="connsiteX9" fmla="*/ 5333427 w 7704000"/>
              <a:gd name="connsiteY9" fmla="*/ 0 h 0"/>
              <a:gd name="connsiteX10" fmla="*/ 5926043 w 7704000"/>
              <a:gd name="connsiteY10" fmla="*/ 0 h 0"/>
              <a:gd name="connsiteX11" fmla="*/ 6672738 w 7704000"/>
              <a:gd name="connsiteY11" fmla="*/ 0 h 0"/>
              <a:gd name="connsiteX12" fmla="*/ 7188314 w 7704000"/>
              <a:gd name="connsiteY12" fmla="*/ 0 h 0"/>
              <a:gd name="connsiteX13" fmla="*/ 7703889 w 7704000"/>
              <a:gd name="connsiteY13"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04000" extrusionOk="0">
                <a:moveTo>
                  <a:pt x="-111" y="0"/>
                </a:moveTo>
                <a:cubicBezTo>
                  <a:pt x="255198" y="-47389"/>
                  <a:pt x="409532" y="10262"/>
                  <a:pt x="515464" y="0"/>
                </a:cubicBezTo>
                <a:cubicBezTo>
                  <a:pt x="621397" y="-10262"/>
                  <a:pt x="772358" y="27625"/>
                  <a:pt x="876960" y="0"/>
                </a:cubicBezTo>
                <a:cubicBezTo>
                  <a:pt x="981562" y="-27625"/>
                  <a:pt x="1308794" y="66802"/>
                  <a:pt x="1623655" y="0"/>
                </a:cubicBezTo>
                <a:cubicBezTo>
                  <a:pt x="1938516" y="-66802"/>
                  <a:pt x="1882232" y="48324"/>
                  <a:pt x="2139231" y="0"/>
                </a:cubicBezTo>
                <a:cubicBezTo>
                  <a:pt x="2396230" y="-48324"/>
                  <a:pt x="2465418" y="58378"/>
                  <a:pt x="2654806" y="0"/>
                </a:cubicBezTo>
                <a:cubicBezTo>
                  <a:pt x="2844194" y="-58378"/>
                  <a:pt x="3231841" y="32906"/>
                  <a:pt x="3401501" y="0"/>
                </a:cubicBezTo>
                <a:cubicBezTo>
                  <a:pt x="3571161" y="-32906"/>
                  <a:pt x="3728148" y="2698"/>
                  <a:pt x="3840037" y="0"/>
                </a:cubicBezTo>
                <a:cubicBezTo>
                  <a:pt x="3951926" y="-2698"/>
                  <a:pt x="4420760" y="3217"/>
                  <a:pt x="4586732" y="0"/>
                </a:cubicBezTo>
                <a:cubicBezTo>
                  <a:pt x="4752705" y="-3217"/>
                  <a:pt x="5121841" y="42174"/>
                  <a:pt x="5333427" y="0"/>
                </a:cubicBezTo>
                <a:cubicBezTo>
                  <a:pt x="5545014" y="-42174"/>
                  <a:pt x="5696041" y="52547"/>
                  <a:pt x="5926043" y="0"/>
                </a:cubicBezTo>
                <a:cubicBezTo>
                  <a:pt x="6156045" y="-52547"/>
                  <a:pt x="6398276" y="81277"/>
                  <a:pt x="6672738" y="0"/>
                </a:cubicBezTo>
                <a:cubicBezTo>
                  <a:pt x="6947200" y="-81277"/>
                  <a:pt x="6934030" y="53271"/>
                  <a:pt x="7188314" y="0"/>
                </a:cubicBezTo>
                <a:cubicBezTo>
                  <a:pt x="7442598" y="-53271"/>
                  <a:pt x="7594999" y="1407"/>
                  <a:pt x="7703889" y="0"/>
                </a:cubicBezTo>
              </a:path>
            </a:pathLst>
          </a:custGeom>
          <a:noFill/>
          <a:ln w="76200" cap="flat">
            <a:solidFill>
              <a:srgbClr val="FFCC66"/>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Scribble/>
                  </ask:type>
                </ask:lineSketchStyleProps>
              </a:ext>
            </a:extLst>
          </a:ln>
        </p:spPr>
        <p:txBody>
          <a:bodyPr rtlCol="0" anchor="ctr"/>
          <a:lstStyle/>
          <a:p>
            <a:endParaRPr lang="ja-JP" altLang="en-US"/>
          </a:p>
        </p:txBody>
      </p:sp>
    </p:spTree>
    <p:extLst>
      <p:ext uri="{BB962C8B-B14F-4D97-AF65-F5344CB8AC3E}">
        <p14:creationId xmlns:p14="http://schemas.microsoft.com/office/powerpoint/2010/main" val="27866998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70194DF-382C-45F7-8E4C-39850E0FDDC1}" type="datetime1">
              <a:rPr kumimoji="1" lang="ja-JP" altLang="en-US" smtClean="0"/>
              <a:t>2024/7/22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8F10205-A00F-46AD-9A17-911A72FF31CF}" type="slidenum">
              <a:rPr kumimoji="1" lang="ja-JP" altLang="en-US" smtClean="0"/>
              <a:t>‹#›</a:t>
            </a:fld>
            <a:endParaRPr kumimoji="1" lang="ja-JP" altLang="en-US"/>
          </a:p>
        </p:txBody>
      </p:sp>
    </p:spTree>
    <p:extLst>
      <p:ext uri="{BB962C8B-B14F-4D97-AF65-F5344CB8AC3E}">
        <p14:creationId xmlns:p14="http://schemas.microsoft.com/office/powerpoint/2010/main" val="38730449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172FF1E-CD53-4E06-B58C-85B40F30507F}" type="datetime1">
              <a:rPr kumimoji="1" lang="ja-JP" altLang="en-US" smtClean="0"/>
              <a:t>2024/7/22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8F10205-A00F-46AD-9A17-911A72FF31CF}" type="slidenum">
              <a:rPr kumimoji="1" lang="ja-JP" altLang="en-US" smtClean="0"/>
              <a:t>‹#›</a:t>
            </a:fld>
            <a:endParaRPr kumimoji="1" lang="ja-JP" altLang="en-US"/>
          </a:p>
        </p:txBody>
      </p:sp>
    </p:spTree>
    <p:extLst>
      <p:ext uri="{BB962C8B-B14F-4D97-AF65-F5344CB8AC3E}">
        <p14:creationId xmlns:p14="http://schemas.microsoft.com/office/powerpoint/2010/main" val="14097291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7C8840F-BB61-4DC5-AF35-5F76AF44F869}" type="datetime1">
              <a:rPr kumimoji="1" lang="ja-JP" altLang="en-US" smtClean="0"/>
              <a:t>2024/7/22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8F10205-A00F-46AD-9A17-911A72FF31CF}" type="slidenum">
              <a:rPr kumimoji="1" lang="ja-JP" altLang="en-US" smtClean="0"/>
              <a:t>‹#›</a:t>
            </a:fld>
            <a:endParaRPr kumimoji="1" lang="ja-JP" altLang="en-US"/>
          </a:p>
        </p:txBody>
      </p:sp>
    </p:spTree>
    <p:extLst>
      <p:ext uri="{BB962C8B-B14F-4D97-AF65-F5344CB8AC3E}">
        <p14:creationId xmlns:p14="http://schemas.microsoft.com/office/powerpoint/2010/main" val="23009175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DF4E7A5-2026-4C06-B4AA-85571EE6B4F2}" type="datetime1">
              <a:rPr kumimoji="1" lang="ja-JP" altLang="en-US" smtClean="0"/>
              <a:t>2024/7/22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8F10205-A00F-46AD-9A17-911A72FF31CF}" type="slidenum">
              <a:rPr kumimoji="1" lang="ja-JP" altLang="en-US" smtClean="0"/>
              <a:t>‹#›</a:t>
            </a:fld>
            <a:endParaRPr kumimoji="1" lang="ja-JP" altLang="en-US"/>
          </a:p>
        </p:txBody>
      </p:sp>
    </p:spTree>
    <p:extLst>
      <p:ext uri="{BB962C8B-B14F-4D97-AF65-F5344CB8AC3E}">
        <p14:creationId xmlns:p14="http://schemas.microsoft.com/office/powerpoint/2010/main" val="4143019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7616A83-5598-4435-AA15-8199B3A8DADF}" type="datetime1">
              <a:rPr kumimoji="1" lang="ja-JP" altLang="en-US" smtClean="0"/>
              <a:t>2024/7/22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8F10205-A00F-46AD-9A17-911A72FF31CF}" type="slidenum">
              <a:rPr kumimoji="1" lang="ja-JP" altLang="en-US" smtClean="0"/>
              <a:t>‹#›</a:t>
            </a:fld>
            <a:endParaRPr kumimoji="1" lang="ja-JP" altLang="en-US"/>
          </a:p>
        </p:txBody>
      </p:sp>
    </p:spTree>
    <p:extLst>
      <p:ext uri="{BB962C8B-B14F-4D97-AF65-F5344CB8AC3E}">
        <p14:creationId xmlns:p14="http://schemas.microsoft.com/office/powerpoint/2010/main" val="4069940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676147B-16E1-41EC-9473-95D4824ECD6D}" type="datetime1">
              <a:rPr kumimoji="1" lang="ja-JP" altLang="en-US" smtClean="0"/>
              <a:t>2024/7/22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8F10205-A00F-46AD-9A17-911A72FF31CF}" type="slidenum">
              <a:rPr kumimoji="1" lang="ja-JP" altLang="en-US" smtClean="0"/>
              <a:t>‹#›</a:t>
            </a:fld>
            <a:endParaRPr kumimoji="1" lang="ja-JP" altLang="en-US"/>
          </a:p>
        </p:txBody>
      </p:sp>
    </p:spTree>
    <p:extLst>
      <p:ext uri="{BB962C8B-B14F-4D97-AF65-F5344CB8AC3E}">
        <p14:creationId xmlns:p14="http://schemas.microsoft.com/office/powerpoint/2010/main" val="3300983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119593"/>
            <a:ext cx="10515600" cy="684742"/>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973667"/>
            <a:ext cx="10515600" cy="5203296"/>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メイリオ" panose="020B0604030504040204" pitchFamily="50" charset="-128"/>
                <a:ea typeface="メイリオ" panose="020B0604030504040204" pitchFamily="50" charset="-128"/>
              </a:defRPr>
            </a:lvl1pPr>
          </a:lstStyle>
          <a:p>
            <a:fld id="{CB82E295-C806-42DD-97EA-BEFC31095624}" type="datetime1">
              <a:rPr lang="ja-JP" altLang="en-US" smtClean="0"/>
              <a:t>2024/7/22</a:t>
            </a:fld>
            <a:endParaRPr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メイリオ" panose="020B0604030504040204" pitchFamily="50" charset="-128"/>
                <a:ea typeface="メイリオ" panose="020B0604030504040204" pitchFamily="50" charset="-128"/>
              </a:defRPr>
            </a:lvl1pPr>
          </a:lstStyle>
          <a:p>
            <a:endParaRPr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メイリオ" panose="020B0604030504040204" pitchFamily="50" charset="-128"/>
                <a:ea typeface="メイリオ" panose="020B0604030504040204" pitchFamily="50" charset="-128"/>
              </a:defRPr>
            </a:lvl1pPr>
          </a:lstStyle>
          <a:p>
            <a:fld id="{E8F10205-A00F-46AD-9A17-911A72FF31CF}" type="slidenum">
              <a:rPr lang="ja-JP" altLang="en-US" smtClean="0"/>
              <a:pPr/>
              <a:t>‹#›</a:t>
            </a:fld>
            <a:endParaRPr lang="ja-JP" altLang="en-US"/>
          </a:p>
        </p:txBody>
      </p:sp>
    </p:spTree>
    <p:extLst>
      <p:ext uri="{BB962C8B-B14F-4D97-AF65-F5344CB8AC3E}">
        <p14:creationId xmlns:p14="http://schemas.microsoft.com/office/powerpoint/2010/main" val="3906272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3200" b="0" kern="1200">
          <a:solidFill>
            <a:schemeClr val="tx1"/>
          </a:solidFill>
          <a:latin typeface="メイリオ" panose="020B0604030504040204" pitchFamily="50" charset="-128"/>
          <a:ea typeface="メイリオ"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7.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041400"/>
            <a:ext cx="9144000" cy="2387600"/>
          </a:xfrm>
        </p:spPr>
        <p:txBody>
          <a:bodyPr>
            <a:normAutofit/>
          </a:bodyPr>
          <a:lstStyle/>
          <a:p>
            <a:r>
              <a:rPr kumimoji="1" lang="ja-JP" altLang="en-US" dirty="0">
                <a:ln w="15875">
                  <a:solidFill>
                    <a:schemeClr val="tx1"/>
                  </a:solidFill>
                </a:ln>
                <a:blipFill>
                  <a:blip r:embed="rId2"/>
                  <a:stretch>
                    <a:fillRect/>
                  </a:stretch>
                </a:blipFill>
                <a:latin typeface="+mj-lt"/>
              </a:rPr>
              <a:t>大阪府公立高等学校</a:t>
            </a:r>
            <a:br>
              <a:rPr kumimoji="1" lang="en-US" altLang="ja-JP" dirty="0">
                <a:ln w="15875">
                  <a:solidFill>
                    <a:schemeClr val="tx1"/>
                  </a:solidFill>
                </a:ln>
                <a:blipFill>
                  <a:blip r:embed="rId2"/>
                  <a:stretch>
                    <a:fillRect/>
                  </a:stretch>
                </a:blipFill>
                <a:latin typeface="+mj-lt"/>
              </a:rPr>
            </a:br>
            <a:r>
              <a:rPr kumimoji="1" lang="ja-JP" altLang="en-US" dirty="0">
                <a:ln w="15875">
                  <a:solidFill>
                    <a:schemeClr val="tx1"/>
                  </a:solidFill>
                </a:ln>
                <a:blipFill>
                  <a:blip r:embed="rId2"/>
                  <a:stretch>
                    <a:fillRect/>
                  </a:stretch>
                </a:blipFill>
                <a:latin typeface="+mj-lt"/>
              </a:rPr>
              <a:t>入学者選抜制度について</a:t>
            </a:r>
          </a:p>
        </p:txBody>
      </p:sp>
      <p:sp>
        <p:nvSpPr>
          <p:cNvPr id="3" name="サブタイトル 2"/>
          <p:cNvSpPr>
            <a:spLocks noGrp="1"/>
          </p:cNvSpPr>
          <p:nvPr>
            <p:ph type="subTitle" idx="1"/>
          </p:nvPr>
        </p:nvSpPr>
        <p:spPr>
          <a:xfrm>
            <a:off x="1524000" y="3925888"/>
            <a:ext cx="9144000" cy="1655762"/>
          </a:xfrm>
          <a:noFill/>
        </p:spPr>
        <p:txBody>
          <a:bodyPr>
            <a:normAutofit/>
          </a:bodyPr>
          <a:lstStyle/>
          <a:p>
            <a:r>
              <a:rPr kumimoji="1" lang="ja-JP" altLang="en-US" sz="3200" b="1" dirty="0">
                <a:ln>
                  <a:solidFill>
                    <a:schemeClr val="tx1"/>
                  </a:solidFill>
                </a:ln>
                <a:blipFill>
                  <a:blip r:embed="rId2"/>
                  <a:stretch>
                    <a:fillRect/>
                  </a:stretch>
                </a:blipFill>
                <a:latin typeface="BIZ UDPゴシック" panose="020B0400000000000000" pitchFamily="50" charset="-128"/>
                <a:ea typeface="BIZ UDPゴシック" panose="020B0400000000000000" pitchFamily="50" charset="-128"/>
              </a:rPr>
              <a:t>大阪府教育庁教育振興室</a:t>
            </a:r>
          </a:p>
        </p:txBody>
      </p:sp>
      <p:sp>
        <p:nvSpPr>
          <p:cNvPr id="4" name="フリーフォーム: 図形 3">
            <a:extLst>
              <a:ext uri="{FF2B5EF4-FFF2-40B4-BE49-F238E27FC236}">
                <a16:creationId xmlns:a16="http://schemas.microsoft.com/office/drawing/2014/main" id="{68D4A242-7D95-7E20-A112-9C3D893F86C3}"/>
              </a:ext>
            </a:extLst>
          </p:cNvPr>
          <p:cNvSpPr/>
          <p:nvPr/>
        </p:nvSpPr>
        <p:spPr>
          <a:xfrm>
            <a:off x="1524000" y="3509963"/>
            <a:ext cx="9144000" cy="0"/>
          </a:xfrm>
          <a:custGeom>
            <a:avLst/>
            <a:gdLst>
              <a:gd name="connsiteX0" fmla="*/ -131 w 9144000"/>
              <a:gd name="connsiteY0" fmla="*/ 0 h 0"/>
              <a:gd name="connsiteX1" fmla="*/ 479929 w 9144000"/>
              <a:gd name="connsiteY1" fmla="*/ 0 h 0"/>
              <a:gd name="connsiteX2" fmla="*/ 777109 w 9144000"/>
              <a:gd name="connsiteY2" fmla="*/ 0 h 0"/>
              <a:gd name="connsiteX3" fmla="*/ 1531489 w 9144000"/>
              <a:gd name="connsiteY3" fmla="*/ 0 h 0"/>
              <a:gd name="connsiteX4" fmla="*/ 2011549 w 9144000"/>
              <a:gd name="connsiteY4" fmla="*/ 0 h 0"/>
              <a:gd name="connsiteX5" fmla="*/ 2491609 w 9144000"/>
              <a:gd name="connsiteY5" fmla="*/ 0 h 0"/>
              <a:gd name="connsiteX6" fmla="*/ 3245989 w 9144000"/>
              <a:gd name="connsiteY6" fmla="*/ 0 h 0"/>
              <a:gd name="connsiteX7" fmla="*/ 3634609 w 9144000"/>
              <a:gd name="connsiteY7" fmla="*/ 0 h 0"/>
              <a:gd name="connsiteX8" fmla="*/ 4388989 w 9144000"/>
              <a:gd name="connsiteY8" fmla="*/ 0 h 0"/>
              <a:gd name="connsiteX9" fmla="*/ 5143369 w 9144000"/>
              <a:gd name="connsiteY9" fmla="*/ 0 h 0"/>
              <a:gd name="connsiteX10" fmla="*/ 5714869 w 9144000"/>
              <a:gd name="connsiteY10" fmla="*/ 0 h 0"/>
              <a:gd name="connsiteX11" fmla="*/ 6469249 w 9144000"/>
              <a:gd name="connsiteY11" fmla="*/ 0 h 0"/>
              <a:gd name="connsiteX12" fmla="*/ 6949309 w 9144000"/>
              <a:gd name="connsiteY12" fmla="*/ 0 h 0"/>
              <a:gd name="connsiteX13" fmla="*/ 7429369 w 9144000"/>
              <a:gd name="connsiteY13" fmla="*/ 0 h 0"/>
              <a:gd name="connsiteX14" fmla="*/ 8092309 w 9144000"/>
              <a:gd name="connsiteY14" fmla="*/ 0 h 0"/>
              <a:gd name="connsiteX15" fmla="*/ 8572369 w 9144000"/>
              <a:gd name="connsiteY15" fmla="*/ 0 h 0"/>
              <a:gd name="connsiteX16" fmla="*/ 9143869 w 9144000"/>
              <a:gd name="connsiteY16"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44000" extrusionOk="0">
                <a:moveTo>
                  <a:pt x="-131" y="0"/>
                </a:moveTo>
                <a:cubicBezTo>
                  <a:pt x="207929" y="-22851"/>
                  <a:pt x="244408" y="5790"/>
                  <a:pt x="479929" y="0"/>
                </a:cubicBezTo>
                <a:cubicBezTo>
                  <a:pt x="715450" y="-5790"/>
                  <a:pt x="649252" y="1265"/>
                  <a:pt x="777109" y="0"/>
                </a:cubicBezTo>
                <a:cubicBezTo>
                  <a:pt x="904966" y="-1265"/>
                  <a:pt x="1301354" y="69370"/>
                  <a:pt x="1531489" y="0"/>
                </a:cubicBezTo>
                <a:cubicBezTo>
                  <a:pt x="1761624" y="-69370"/>
                  <a:pt x="1873128" y="32481"/>
                  <a:pt x="2011549" y="0"/>
                </a:cubicBezTo>
                <a:cubicBezTo>
                  <a:pt x="2149970" y="-32481"/>
                  <a:pt x="2390370" y="55364"/>
                  <a:pt x="2491609" y="0"/>
                </a:cubicBezTo>
                <a:cubicBezTo>
                  <a:pt x="2592848" y="-55364"/>
                  <a:pt x="2946752" y="47813"/>
                  <a:pt x="3245989" y="0"/>
                </a:cubicBezTo>
                <a:cubicBezTo>
                  <a:pt x="3545226" y="-47813"/>
                  <a:pt x="3485263" y="19186"/>
                  <a:pt x="3634609" y="0"/>
                </a:cubicBezTo>
                <a:cubicBezTo>
                  <a:pt x="3783955" y="-19186"/>
                  <a:pt x="4018308" y="72209"/>
                  <a:pt x="4388989" y="0"/>
                </a:cubicBezTo>
                <a:cubicBezTo>
                  <a:pt x="4759670" y="-72209"/>
                  <a:pt x="4968944" y="78407"/>
                  <a:pt x="5143369" y="0"/>
                </a:cubicBezTo>
                <a:cubicBezTo>
                  <a:pt x="5317794" y="-78407"/>
                  <a:pt x="5483799" y="6061"/>
                  <a:pt x="5714869" y="0"/>
                </a:cubicBezTo>
                <a:cubicBezTo>
                  <a:pt x="5945939" y="-6061"/>
                  <a:pt x="6237242" y="18662"/>
                  <a:pt x="6469249" y="0"/>
                </a:cubicBezTo>
                <a:cubicBezTo>
                  <a:pt x="6701256" y="-18662"/>
                  <a:pt x="6793107" y="52109"/>
                  <a:pt x="6949309" y="0"/>
                </a:cubicBezTo>
                <a:cubicBezTo>
                  <a:pt x="7105511" y="-52109"/>
                  <a:pt x="7258833" y="24167"/>
                  <a:pt x="7429369" y="0"/>
                </a:cubicBezTo>
                <a:cubicBezTo>
                  <a:pt x="7599905" y="-24167"/>
                  <a:pt x="7779111" y="64379"/>
                  <a:pt x="8092309" y="0"/>
                </a:cubicBezTo>
                <a:cubicBezTo>
                  <a:pt x="8405507" y="-64379"/>
                  <a:pt x="8393256" y="22971"/>
                  <a:pt x="8572369" y="0"/>
                </a:cubicBezTo>
                <a:cubicBezTo>
                  <a:pt x="8751482" y="-22971"/>
                  <a:pt x="8928492" y="14505"/>
                  <a:pt x="9143869" y="0"/>
                </a:cubicBezTo>
              </a:path>
            </a:pathLst>
          </a:custGeom>
          <a:noFill/>
          <a:ln w="76200" cap="flat">
            <a:solidFill>
              <a:srgbClr val="FFCC66"/>
            </a:solidFill>
            <a:prstDash val="solid"/>
            <a:round/>
            <a:extLst>
              <a:ext uri="{C807C97D-BFC1-408E-A445-0C87EB9F89A2}">
                <ask:lineSketchStyleProps xmlns:ask="http://schemas.microsoft.com/office/drawing/2018/sketchyshapes" sd="1219033472">
                  <a:custGeom>
                    <a:avLst/>
                    <a:gdLst>
                      <a:gd name="connsiteX0" fmla="*/ -174 w 12182908"/>
                      <a:gd name="connsiteY0" fmla="*/ -609 h 9091"/>
                      <a:gd name="connsiteX1" fmla="*/ 12182734 w 12182908"/>
                      <a:gd name="connsiteY1" fmla="*/ -609 h 9091"/>
                    </a:gdLst>
                    <a:ahLst/>
                    <a:cxnLst>
                      <a:cxn ang="0">
                        <a:pos x="connsiteX0" y="connsiteY0"/>
                      </a:cxn>
                      <a:cxn ang="0">
                        <a:pos x="connsiteX1" y="connsiteY1"/>
                      </a:cxn>
                    </a:cxnLst>
                    <a:rect l="l" t="t" r="r" b="b"/>
                    <a:pathLst>
                      <a:path w="12182908" h="9091">
                        <a:moveTo>
                          <a:pt x="-174" y="-609"/>
                        </a:moveTo>
                        <a:lnTo>
                          <a:pt x="12182734" y="-609"/>
                        </a:lnTo>
                      </a:path>
                    </a:pathLst>
                  </a:custGeom>
                  <ask:type>
                    <ask:lineSketchScribble/>
                  </ask:type>
                </ask:lineSketchStyleProps>
              </a:ext>
            </a:extLst>
          </a:ln>
        </p:spPr>
        <p:txBody>
          <a:bodyPr rtlCol="0" anchor="ctr"/>
          <a:lstStyle/>
          <a:p>
            <a:endParaRPr lang="ja-JP" altLang="en-US"/>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679672">
            <a:off x="835378" y="1400553"/>
            <a:ext cx="876500" cy="660550"/>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34267">
            <a:off x="10343792" y="5050986"/>
            <a:ext cx="698659" cy="546224"/>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366259">
            <a:off x="941817" y="5108802"/>
            <a:ext cx="787579" cy="660550"/>
          </a:xfrm>
          <a:prstGeom prst="rect">
            <a:avLst/>
          </a:prstGeom>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4288" y="1218483"/>
            <a:ext cx="736768" cy="660550"/>
          </a:xfrm>
          <a:prstGeom prst="rect">
            <a:avLst/>
          </a:prstGeom>
        </p:spPr>
      </p:pic>
      <p:pic>
        <p:nvPicPr>
          <p:cNvPr id="10" name="図 9"/>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2076" y="5581650"/>
            <a:ext cx="774877" cy="660550"/>
          </a:xfrm>
          <a:prstGeom prst="rect">
            <a:avLst/>
          </a:prstGeom>
        </p:spPr>
      </p:pic>
      <p:pic>
        <p:nvPicPr>
          <p:cNvPr id="12" name="図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1516" y="549400"/>
            <a:ext cx="681565" cy="690533"/>
          </a:xfrm>
          <a:prstGeom prst="rect">
            <a:avLst/>
          </a:prstGeom>
        </p:spPr>
      </p:pic>
    </p:spTree>
    <p:extLst>
      <p:ext uri="{BB962C8B-B14F-4D97-AF65-F5344CB8AC3E}">
        <p14:creationId xmlns:p14="http://schemas.microsoft.com/office/powerpoint/2010/main" val="801651909"/>
      </p:ext>
    </p:extLst>
  </p:cSld>
  <p:clrMapOvr>
    <a:masterClrMapping/>
  </p:clrMapOvr>
  <mc:AlternateContent xmlns:mc="http://schemas.openxmlformats.org/markup-compatibility/2006" xmlns:p14="http://schemas.microsoft.com/office/powerpoint/2010/main">
    <mc:Choice Requires="p14">
      <p:transition p14:dur="100" advTm="15336">
        <p:cut/>
      </p:transition>
    </mc:Choice>
    <mc:Fallback xmlns="">
      <p:transition advTm="15336">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エンパワメントスクール</a:t>
            </a: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10</a:t>
            </a:fld>
            <a:endParaRPr lang="ja-JP" altLang="en-US"/>
          </a:p>
        </p:txBody>
      </p:sp>
      <p:sp>
        <p:nvSpPr>
          <p:cNvPr id="37" name="正方形/長方形 36"/>
          <p:cNvSpPr/>
          <p:nvPr/>
        </p:nvSpPr>
        <p:spPr>
          <a:xfrm>
            <a:off x="2587453" y="1300053"/>
            <a:ext cx="4825860" cy="2049318"/>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285750" marR="0" lvl="0" indent="-285750" defTabSz="457200" rtl="0" eaLnBrk="1" fontAlgn="auto" latinLnBrk="0" hangingPunct="1">
              <a:lnSpc>
                <a:spcPct val="100000"/>
              </a:lnSpc>
              <a:spcBef>
                <a:spcPts val="0"/>
              </a:spcBef>
              <a:spcAft>
                <a:spcPts val="0"/>
              </a:spcAft>
              <a:buClrTx/>
              <a:buSzTx/>
              <a:buFont typeface="メイリオ" panose="020B0604030504040204" pitchFamily="50" charset="-128"/>
              <a:buChar char="○"/>
              <a:tabLst/>
              <a:defRPr/>
            </a:pPr>
            <a:endParaRPr kumimoji="1" lang="en-US" altLang="ja-JP" sz="1400" b="0" i="0" u="none" strike="noStrike" kern="1200" cap="none" spc="0" normalizeH="0" baseline="0" noProof="0" dirty="0">
              <a:ln>
                <a:noFill/>
              </a:ln>
              <a:solidFill>
                <a:prstClr val="black"/>
              </a:solidFill>
              <a:effectLst/>
              <a:uLnTx/>
              <a:uFillTx/>
              <a:latin typeface="+mn-ea"/>
            </a:endParaRPr>
          </a:p>
          <a:p>
            <a:pPr marL="285750" marR="0" lvl="0" indent="-285750" defTabSz="457200" rtl="0" eaLnBrk="1" fontAlgn="auto" latinLnBrk="0" hangingPunct="1">
              <a:lnSpc>
                <a:spcPct val="100000"/>
              </a:lnSpc>
              <a:spcBef>
                <a:spcPts val="0"/>
              </a:spcBef>
              <a:spcAft>
                <a:spcPts val="0"/>
              </a:spcAft>
              <a:buClrTx/>
              <a:buSzTx/>
              <a:buFont typeface="メイリオ" panose="020B0604030504040204" pitchFamily="50" charset="-128"/>
              <a:buChar char="○"/>
              <a:tabLst/>
              <a:defRPr/>
            </a:pPr>
            <a:r>
              <a:rPr kumimoji="1" lang="zh-CN" altLang="en-US" sz="1400" b="0" i="0" u="none" strike="noStrike" kern="1200" cap="none" spc="0" normalizeH="0" baseline="0" noProof="0" dirty="0">
                <a:ln>
                  <a:noFill/>
                </a:ln>
                <a:solidFill>
                  <a:prstClr val="black"/>
                </a:solidFill>
                <a:effectLst/>
                <a:uLnTx/>
                <a:uFillTx/>
                <a:latin typeface="+mn-ea"/>
              </a:rPr>
              <a:t>１</a:t>
            </a:r>
            <a:r>
              <a:rPr kumimoji="1" lang="ja-JP" altLang="en-US" sz="1400" b="0" i="0" u="none" strike="noStrike" kern="1200" cap="none" spc="0" normalizeH="0" baseline="0" noProof="0" dirty="0">
                <a:ln>
                  <a:noFill/>
                </a:ln>
                <a:solidFill>
                  <a:prstClr val="black"/>
                </a:solidFill>
                <a:effectLst/>
                <a:uLnTx/>
                <a:uFillTx/>
                <a:latin typeface="+mn-ea"/>
              </a:rPr>
              <a:t>クラス　</a:t>
            </a:r>
            <a:r>
              <a:rPr kumimoji="1" lang="en-US" altLang="zh-CN" sz="1400" b="0" i="0" u="none" strike="noStrike" kern="1200" cap="none" spc="0" normalizeH="0" baseline="0" noProof="0" dirty="0">
                <a:ln>
                  <a:noFill/>
                </a:ln>
                <a:solidFill>
                  <a:prstClr val="black"/>
                </a:solidFill>
                <a:effectLst/>
                <a:uLnTx/>
                <a:uFillTx/>
                <a:latin typeface="+mn-ea"/>
              </a:rPr>
              <a:t>35</a:t>
            </a:r>
            <a:r>
              <a:rPr kumimoji="1" lang="zh-CN" altLang="en-US" sz="1400" b="0" i="0" u="none" strike="noStrike" kern="1200" cap="none" spc="0" normalizeH="0" baseline="0" noProof="0" dirty="0">
                <a:ln>
                  <a:noFill/>
                </a:ln>
                <a:solidFill>
                  <a:prstClr val="black"/>
                </a:solidFill>
                <a:effectLst/>
                <a:uLnTx/>
                <a:uFillTx/>
                <a:latin typeface="+mn-ea"/>
              </a:rPr>
              <a:t>人</a:t>
            </a:r>
            <a:endParaRPr kumimoji="1" lang="en-US" altLang="ja-JP" sz="1400" b="0" i="0" u="none" strike="noStrike" kern="1200" cap="none" spc="0" normalizeH="0" baseline="0" noProof="0" dirty="0">
              <a:ln>
                <a:noFill/>
              </a:ln>
              <a:solidFill>
                <a:prstClr val="black"/>
              </a:solidFill>
              <a:effectLst/>
              <a:uLnTx/>
              <a:uFillTx/>
              <a:latin typeface="+mn-ea"/>
            </a:endParaRPr>
          </a:p>
          <a:p>
            <a:pPr marL="285750" marR="0" lvl="0" indent="-285750" defTabSz="457200" rtl="0" eaLnBrk="1" fontAlgn="auto" latinLnBrk="0" hangingPunct="1">
              <a:lnSpc>
                <a:spcPct val="100000"/>
              </a:lnSpc>
              <a:spcBef>
                <a:spcPts val="0"/>
              </a:spcBef>
              <a:spcAft>
                <a:spcPts val="0"/>
              </a:spcAft>
              <a:buClrTx/>
              <a:buSzTx/>
              <a:buFont typeface="メイリオ" panose="020B0604030504040204" pitchFamily="50" charset="-128"/>
              <a:buChar char="○"/>
              <a:tabLst/>
              <a:defRPr/>
            </a:pPr>
            <a:r>
              <a:rPr kumimoji="1" lang="ja-JP" altLang="en-US" sz="1400" b="0" i="0" u="none" strike="noStrike" kern="1200" cap="none" spc="-150" normalizeH="0" baseline="0" noProof="0" dirty="0">
                <a:ln>
                  <a:noFill/>
                </a:ln>
                <a:solidFill>
                  <a:prstClr val="black"/>
                </a:solidFill>
                <a:effectLst/>
                <a:uLnTx/>
                <a:uFillTx/>
                <a:latin typeface="+mn-ea"/>
              </a:rPr>
              <a:t>中学校までの学習の「学び直し」のカリキュラムを設定</a:t>
            </a:r>
            <a:endParaRPr kumimoji="1" lang="en-US" altLang="ja-JP" sz="1400" b="0" i="0" u="none" strike="noStrike" kern="1200" cap="none" spc="-150" normalizeH="0" baseline="0" noProof="0" dirty="0">
              <a:ln>
                <a:noFill/>
              </a:ln>
              <a:solidFill>
                <a:prstClr val="black"/>
              </a:solidFill>
              <a:effectLst/>
              <a:uLnTx/>
              <a:uFillTx/>
              <a:latin typeface="+mn-ea"/>
            </a:endParaRPr>
          </a:p>
          <a:p>
            <a:pPr marL="285750" marR="0" lvl="0" indent="-285750" defTabSz="457200" rtl="0" eaLnBrk="1" fontAlgn="auto" latinLnBrk="0" hangingPunct="1">
              <a:lnSpc>
                <a:spcPct val="100000"/>
              </a:lnSpc>
              <a:spcBef>
                <a:spcPts val="0"/>
              </a:spcBef>
              <a:spcAft>
                <a:spcPts val="0"/>
              </a:spcAft>
              <a:buClrTx/>
              <a:buSzTx/>
              <a:buFont typeface="メイリオ" panose="020B0604030504040204" pitchFamily="50" charset="-128"/>
              <a:buChar char="○"/>
              <a:tabLst/>
              <a:defRPr/>
            </a:pPr>
            <a:r>
              <a:rPr kumimoji="1" lang="ja-JP" altLang="en-US" sz="1400" b="0" i="0" u="none" strike="noStrike" kern="1200" cap="none" spc="0" normalizeH="0" baseline="0" noProof="0" dirty="0">
                <a:ln>
                  <a:noFill/>
                </a:ln>
                <a:solidFill>
                  <a:prstClr val="black"/>
                </a:solidFill>
                <a:effectLst/>
                <a:uLnTx/>
                <a:uFillTx/>
                <a:latin typeface="+mn-ea"/>
              </a:rPr>
              <a:t>１年次は国数英で毎日各</a:t>
            </a:r>
            <a:r>
              <a:rPr kumimoji="1" lang="en-US" altLang="ja-JP" sz="1400" b="0" i="0" u="none" strike="noStrike" kern="1200" cap="none" spc="0" normalizeH="0" baseline="0" noProof="0" dirty="0">
                <a:ln>
                  <a:noFill/>
                </a:ln>
                <a:solidFill>
                  <a:prstClr val="black"/>
                </a:solidFill>
                <a:effectLst/>
                <a:uLnTx/>
                <a:uFillTx/>
                <a:latin typeface="+mn-ea"/>
              </a:rPr>
              <a:t>30</a:t>
            </a:r>
            <a:r>
              <a:rPr kumimoji="1" lang="ja-JP" altLang="en-US" sz="1400" b="0" i="0" u="none" strike="noStrike" kern="1200" cap="none" spc="0" normalizeH="0" baseline="0" noProof="0" dirty="0">
                <a:ln>
                  <a:noFill/>
                </a:ln>
                <a:solidFill>
                  <a:prstClr val="black"/>
                </a:solidFill>
                <a:effectLst/>
                <a:uLnTx/>
                <a:uFillTx/>
                <a:latin typeface="+mn-ea"/>
              </a:rPr>
              <a:t>分のモジュール授業</a:t>
            </a:r>
            <a:endParaRPr kumimoji="1" lang="en-US" altLang="ja-JP" sz="1400" b="0" i="0" u="none" strike="noStrike" kern="1200" cap="none" spc="0" normalizeH="0" baseline="0" noProof="0" dirty="0">
              <a:ln>
                <a:noFill/>
              </a:ln>
              <a:solidFill>
                <a:prstClr val="black"/>
              </a:solidFill>
              <a:effectLst/>
              <a:uLnTx/>
              <a:uFillTx/>
              <a:latin typeface="+mn-ea"/>
            </a:endParaRPr>
          </a:p>
          <a:p>
            <a:pPr marL="285750" marR="0" lvl="0" indent="-285750" defTabSz="457200" rtl="0" eaLnBrk="1" fontAlgn="auto" latinLnBrk="0" hangingPunct="1">
              <a:lnSpc>
                <a:spcPct val="100000"/>
              </a:lnSpc>
              <a:spcBef>
                <a:spcPts val="0"/>
              </a:spcBef>
              <a:spcAft>
                <a:spcPts val="0"/>
              </a:spcAft>
              <a:buClrTx/>
              <a:buSzTx/>
              <a:buFont typeface="メイリオ" panose="020B0604030504040204" pitchFamily="50" charset="-128"/>
              <a:buChar char="○"/>
              <a:tabLst/>
              <a:defRPr/>
            </a:pPr>
            <a:r>
              <a:rPr kumimoji="1" lang="ja-JP" altLang="en-US" sz="1400" b="0" i="0" u="none" strike="noStrike" kern="1200" cap="none" spc="0" normalizeH="0" baseline="0" noProof="0" dirty="0">
                <a:ln>
                  <a:noFill/>
                </a:ln>
                <a:solidFill>
                  <a:prstClr val="black"/>
                </a:solidFill>
                <a:effectLst/>
                <a:uLnTx/>
                <a:uFillTx/>
                <a:latin typeface="+mn-ea"/>
              </a:rPr>
              <a:t>「エンパワメントタイム」では、社会人基礎力を身に付けるために、「正解が１つでない問題」について考える授業を実施</a:t>
            </a:r>
            <a:endParaRPr kumimoji="1" lang="en-US" altLang="ja-JP" sz="1400" b="0" i="0" u="none" strike="noStrike" kern="1200" cap="none" spc="0" normalizeH="0" baseline="0" noProof="0" dirty="0">
              <a:ln>
                <a:noFill/>
              </a:ln>
              <a:solidFill>
                <a:prstClr val="black"/>
              </a:solidFill>
              <a:effectLst/>
              <a:uLnTx/>
              <a:uFillTx/>
              <a:latin typeface="+mn-ea"/>
            </a:endParaRPr>
          </a:p>
          <a:p>
            <a:pPr marL="285750" marR="0" lvl="0" indent="-285750" defTabSz="457200" rtl="0" eaLnBrk="1" fontAlgn="auto" latinLnBrk="0" hangingPunct="1">
              <a:lnSpc>
                <a:spcPct val="100000"/>
              </a:lnSpc>
              <a:spcBef>
                <a:spcPts val="0"/>
              </a:spcBef>
              <a:spcAft>
                <a:spcPts val="0"/>
              </a:spcAft>
              <a:buClrTx/>
              <a:buSzTx/>
              <a:buFont typeface="メイリオ" panose="020B0604030504040204" pitchFamily="50" charset="-128"/>
              <a:buChar char="○"/>
              <a:tabLst/>
              <a:defRPr/>
            </a:pPr>
            <a:r>
              <a:rPr lang="ja-JP" altLang="en-US" sz="1400" dirty="0">
                <a:solidFill>
                  <a:prstClr val="black"/>
                </a:solidFill>
                <a:latin typeface="+mn-ea"/>
              </a:rPr>
              <a:t>入試</a:t>
            </a:r>
            <a:r>
              <a:rPr kumimoji="1" lang="ja-JP" altLang="en-US" sz="1400" b="0" i="0" u="none" strike="noStrike" kern="1200" cap="none" spc="0" normalizeH="0" baseline="0" noProof="0" dirty="0">
                <a:ln>
                  <a:noFill/>
                </a:ln>
                <a:solidFill>
                  <a:prstClr val="black"/>
                </a:solidFill>
                <a:effectLst/>
                <a:uLnTx/>
                <a:uFillTx/>
                <a:latin typeface="+mn-ea"/>
              </a:rPr>
              <a:t>では、募集定員の最大</a:t>
            </a:r>
            <a:r>
              <a:rPr kumimoji="1" lang="en-US" altLang="ja-JP" sz="1400" b="0" i="0" u="none" strike="noStrike" kern="1200" cap="none" spc="0" normalizeH="0" baseline="0" noProof="0" dirty="0">
                <a:ln>
                  <a:noFill/>
                </a:ln>
                <a:solidFill>
                  <a:prstClr val="black"/>
                </a:solidFill>
                <a:effectLst/>
                <a:uLnTx/>
                <a:uFillTx/>
                <a:latin typeface="+mn-ea"/>
              </a:rPr>
              <a:t>50</a:t>
            </a:r>
            <a:r>
              <a:rPr kumimoji="1" lang="ja-JP" altLang="en-US" sz="1400" b="0" i="0" u="none" strike="noStrike" kern="1200" cap="none" spc="0" normalizeH="0" baseline="0" noProof="0" dirty="0">
                <a:ln>
                  <a:noFill/>
                </a:ln>
                <a:solidFill>
                  <a:prstClr val="black"/>
                </a:solidFill>
                <a:effectLst/>
                <a:uLnTx/>
                <a:uFillTx/>
                <a:latin typeface="+mn-ea"/>
              </a:rPr>
              <a:t>％を面接や自己申告書などを資料として、生徒の意欲を積極的に評価</a:t>
            </a:r>
            <a:endParaRPr kumimoji="1" lang="en-US" altLang="ja-JP" sz="1400" b="0" i="0" u="none" strike="noStrike" kern="1200" cap="none" spc="0" normalizeH="0" baseline="0" noProof="0" dirty="0">
              <a:ln>
                <a:noFill/>
              </a:ln>
              <a:solidFill>
                <a:prstClr val="black"/>
              </a:solidFill>
              <a:effectLst/>
              <a:uLnTx/>
              <a:uFillTx/>
              <a:latin typeface="+mn-ea"/>
            </a:endParaRPr>
          </a:p>
        </p:txBody>
      </p:sp>
      <p:sp>
        <p:nvSpPr>
          <p:cNvPr id="38" name="角丸四角形 37"/>
          <p:cNvSpPr/>
          <p:nvPr/>
        </p:nvSpPr>
        <p:spPr>
          <a:xfrm>
            <a:off x="2686048" y="1026629"/>
            <a:ext cx="4721054" cy="377517"/>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effectLst/>
                <a:uLnTx/>
                <a:uFillTx/>
                <a:latin typeface="+mn-ea"/>
              </a:rPr>
              <a:t>エンパワメントスクールの主な特徴</a:t>
            </a:r>
          </a:p>
        </p:txBody>
      </p:sp>
      <p:pic>
        <p:nvPicPr>
          <p:cNvPr id="39" name="図 38"/>
          <p:cNvPicPr>
            <a:picLocks noChangeAspect="1"/>
          </p:cNvPicPr>
          <p:nvPr/>
        </p:nvPicPr>
        <p:blipFill>
          <a:blip r:embed="rId2"/>
          <a:stretch>
            <a:fillRect/>
          </a:stretch>
        </p:blipFill>
        <p:spPr>
          <a:xfrm>
            <a:off x="4120570" y="3470419"/>
            <a:ext cx="3309049" cy="3182813"/>
          </a:xfrm>
          <a:prstGeom prst="rect">
            <a:avLst/>
          </a:prstGeom>
        </p:spPr>
      </p:pic>
      <p:sp>
        <p:nvSpPr>
          <p:cNvPr id="40" name="角丸四角形 39"/>
          <p:cNvSpPr/>
          <p:nvPr/>
        </p:nvSpPr>
        <p:spPr>
          <a:xfrm>
            <a:off x="2587453" y="3630980"/>
            <a:ext cx="1431822" cy="111247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chemeClr val="accent1"/>
                </a:solidFill>
                <a:effectLst/>
                <a:uLnTx/>
                <a:uFillTx/>
                <a:latin typeface="+mn-ea"/>
              </a:rPr>
              <a:t>１年次の</a:t>
            </a:r>
            <a:endParaRPr kumimoji="1" lang="en-US" altLang="ja-JP" b="1" i="0" u="none" strike="noStrike" kern="1200" cap="none" spc="0" normalizeH="0" baseline="0" noProof="0" dirty="0">
              <a:ln>
                <a:noFill/>
              </a:ln>
              <a:solidFill>
                <a:schemeClr val="accent1"/>
              </a:solidFill>
              <a:effectLst/>
              <a:uLnTx/>
              <a:uFillTx/>
              <a:latin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chemeClr val="accent1"/>
                </a:solidFill>
                <a:effectLst/>
                <a:uLnTx/>
                <a:uFillTx/>
                <a:latin typeface="+mn-ea"/>
              </a:rPr>
              <a:t>時間割</a:t>
            </a:r>
            <a:endParaRPr kumimoji="1" lang="en-US" altLang="ja-JP" b="1" i="0" u="none" strike="noStrike" kern="1200" cap="none" spc="0" normalizeH="0" baseline="0" noProof="0" dirty="0">
              <a:ln>
                <a:noFill/>
              </a:ln>
              <a:solidFill>
                <a:schemeClr val="accent1"/>
              </a:solidFill>
              <a:effectLst/>
              <a:uLnTx/>
              <a:uFillTx/>
              <a:latin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chemeClr val="accent1"/>
                </a:solidFill>
                <a:effectLst/>
                <a:uLnTx/>
                <a:uFillTx/>
                <a:latin typeface="+mn-ea"/>
              </a:rPr>
              <a:t>イメージ</a:t>
            </a:r>
          </a:p>
        </p:txBody>
      </p:sp>
      <p:sp>
        <p:nvSpPr>
          <p:cNvPr id="41" name="正方形/長方形 40"/>
          <p:cNvSpPr/>
          <p:nvPr/>
        </p:nvSpPr>
        <p:spPr>
          <a:xfrm>
            <a:off x="7505700" y="1255829"/>
            <a:ext cx="4467226" cy="545929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b="0" i="0" u="none" strike="noStrike" kern="1200" cap="none" spc="0" normalizeH="0" baseline="0" noProof="0" dirty="0">
              <a:ln>
                <a:noFill/>
              </a:ln>
              <a:solidFill>
                <a:prstClr val="black"/>
              </a:solidFill>
              <a:effectLst/>
              <a:uLnTx/>
              <a:uFillTx/>
              <a:latin typeface="+mn-ea"/>
            </a:endParaRPr>
          </a:p>
        </p:txBody>
      </p:sp>
      <p:sp>
        <p:nvSpPr>
          <p:cNvPr id="42" name="角丸四角形 41"/>
          <p:cNvSpPr/>
          <p:nvPr/>
        </p:nvSpPr>
        <p:spPr>
          <a:xfrm>
            <a:off x="7505701" y="1032453"/>
            <a:ext cx="4467225" cy="408381"/>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effectLst/>
                <a:uLnTx/>
                <a:uFillTx/>
                <a:latin typeface="+mn-ea"/>
              </a:rPr>
              <a:t>エンパワメントスクールの配置</a:t>
            </a:r>
            <a:endParaRPr kumimoji="1" lang="ja-JP" altLang="en-US" sz="1400" b="1" i="0" u="none" strike="noStrike" kern="1200" cap="none" spc="0" normalizeH="0" baseline="0" noProof="0" dirty="0">
              <a:ln>
                <a:noFill/>
              </a:ln>
              <a:effectLst/>
              <a:uLnTx/>
              <a:uFillTx/>
              <a:latin typeface="+mn-ea"/>
            </a:endParaRPr>
          </a:p>
        </p:txBody>
      </p:sp>
      <p:pic>
        <p:nvPicPr>
          <p:cNvPr id="43" name="図 42" descr="D:\NakaiHi\Desktop\公立学校MAP縦Ａ４.png"/>
          <p:cNvPicPr>
            <a:picLocks noChangeAspect="1"/>
          </p:cNvPicPr>
          <p:nvPr/>
        </p:nvPicPr>
        <p:blipFill rotWithShape="1">
          <a:blip r:embed="rId3" cstate="print">
            <a:extLst>
              <a:ext uri="{28A0092B-C50C-407E-A947-70E740481C1C}">
                <a14:useLocalDpi xmlns:a14="http://schemas.microsoft.com/office/drawing/2010/main" val="0"/>
              </a:ext>
            </a:extLst>
          </a:blip>
          <a:srcRect b="6928"/>
          <a:stretch/>
        </p:blipFill>
        <p:spPr bwMode="auto">
          <a:xfrm>
            <a:off x="7767617" y="1503564"/>
            <a:ext cx="4104000" cy="5083503"/>
          </a:xfrm>
          <a:prstGeom prst="rect">
            <a:avLst/>
          </a:prstGeom>
          <a:noFill/>
          <a:ln>
            <a:noFill/>
            <a:tailEnd type="diamond" w="lg" len="med"/>
          </a:ln>
        </p:spPr>
      </p:pic>
      <p:sp>
        <p:nvSpPr>
          <p:cNvPr id="44" name="星 5 43"/>
          <p:cNvSpPr>
            <a:spLocks noChangeAspect="1"/>
          </p:cNvSpPr>
          <p:nvPr/>
        </p:nvSpPr>
        <p:spPr>
          <a:xfrm>
            <a:off x="10506940" y="4481671"/>
            <a:ext cx="91440" cy="91440"/>
          </a:xfrm>
          <a:prstGeom prst="star5">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i="0" u="none" strike="noStrike" kern="1200" cap="none" spc="0" normalizeH="0" baseline="0" noProof="0">
              <a:ln>
                <a:noFill/>
              </a:ln>
              <a:solidFill>
                <a:prstClr val="white"/>
              </a:solidFill>
              <a:effectLst/>
              <a:uLnTx/>
              <a:uFillTx/>
              <a:latin typeface="+mn-ea"/>
            </a:endParaRPr>
          </a:p>
        </p:txBody>
      </p:sp>
      <p:sp>
        <p:nvSpPr>
          <p:cNvPr id="47" name="星 5 46"/>
          <p:cNvSpPr>
            <a:spLocks noChangeAspect="1"/>
          </p:cNvSpPr>
          <p:nvPr/>
        </p:nvSpPr>
        <p:spPr>
          <a:xfrm>
            <a:off x="9819617" y="5147399"/>
            <a:ext cx="91440" cy="91440"/>
          </a:xfrm>
          <a:prstGeom prst="star5">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i="0" u="none" strike="noStrike" kern="1200" cap="none" spc="0" normalizeH="0" baseline="0" noProof="0">
              <a:ln>
                <a:noFill/>
              </a:ln>
              <a:solidFill>
                <a:prstClr val="white"/>
              </a:solidFill>
              <a:effectLst/>
              <a:uLnTx/>
              <a:uFillTx/>
              <a:latin typeface="+mn-ea"/>
            </a:endParaRPr>
          </a:p>
        </p:txBody>
      </p:sp>
      <p:sp>
        <p:nvSpPr>
          <p:cNvPr id="48" name="星 5 47"/>
          <p:cNvSpPr>
            <a:spLocks noChangeAspect="1"/>
          </p:cNvSpPr>
          <p:nvPr/>
        </p:nvSpPr>
        <p:spPr>
          <a:xfrm>
            <a:off x="10667657" y="3983207"/>
            <a:ext cx="91440" cy="91440"/>
          </a:xfrm>
          <a:prstGeom prst="star5">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i="0" u="none" strike="noStrike" kern="1200" cap="none" spc="0" normalizeH="0" baseline="0" noProof="0">
              <a:ln>
                <a:noFill/>
              </a:ln>
              <a:solidFill>
                <a:prstClr val="white"/>
              </a:solidFill>
              <a:effectLst/>
              <a:uLnTx/>
              <a:uFillTx/>
              <a:latin typeface="+mn-ea"/>
            </a:endParaRPr>
          </a:p>
        </p:txBody>
      </p:sp>
      <p:sp>
        <p:nvSpPr>
          <p:cNvPr id="49" name="星 5 48"/>
          <p:cNvSpPr>
            <a:spLocks noChangeAspect="1"/>
          </p:cNvSpPr>
          <p:nvPr/>
        </p:nvSpPr>
        <p:spPr>
          <a:xfrm>
            <a:off x="10842290" y="4028927"/>
            <a:ext cx="91440" cy="91440"/>
          </a:xfrm>
          <a:prstGeom prst="star5">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i="0" u="none" strike="noStrike" kern="1200" cap="none" spc="0" normalizeH="0" baseline="0" noProof="0">
              <a:ln>
                <a:noFill/>
              </a:ln>
              <a:solidFill>
                <a:prstClr val="white"/>
              </a:solidFill>
              <a:effectLst/>
              <a:uLnTx/>
              <a:uFillTx/>
              <a:latin typeface="+mn-ea"/>
            </a:endParaRPr>
          </a:p>
        </p:txBody>
      </p:sp>
      <p:sp>
        <p:nvSpPr>
          <p:cNvPr id="50" name="星 5 49"/>
          <p:cNvSpPr>
            <a:spLocks noChangeAspect="1"/>
          </p:cNvSpPr>
          <p:nvPr/>
        </p:nvSpPr>
        <p:spPr>
          <a:xfrm>
            <a:off x="10506940" y="3525361"/>
            <a:ext cx="91440" cy="91440"/>
          </a:xfrm>
          <a:prstGeom prst="star5">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i="0" u="none" strike="noStrike" kern="1200" cap="none" spc="0" normalizeH="0" baseline="0" noProof="0">
              <a:ln>
                <a:noFill/>
              </a:ln>
              <a:solidFill>
                <a:prstClr val="white"/>
              </a:solidFill>
              <a:effectLst/>
              <a:uLnTx/>
              <a:uFillTx/>
              <a:latin typeface="+mn-ea"/>
            </a:endParaRPr>
          </a:p>
        </p:txBody>
      </p:sp>
      <p:sp>
        <p:nvSpPr>
          <p:cNvPr id="51" name="星 5 50"/>
          <p:cNvSpPr>
            <a:spLocks noChangeAspect="1"/>
          </p:cNvSpPr>
          <p:nvPr/>
        </p:nvSpPr>
        <p:spPr>
          <a:xfrm>
            <a:off x="10275227" y="2797640"/>
            <a:ext cx="91440" cy="91440"/>
          </a:xfrm>
          <a:prstGeom prst="star5">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i="0" u="none" strike="noStrike" kern="1200" cap="none" spc="0" normalizeH="0" baseline="0" noProof="0">
              <a:ln>
                <a:noFill/>
              </a:ln>
              <a:solidFill>
                <a:prstClr val="white"/>
              </a:solidFill>
              <a:effectLst/>
              <a:uLnTx/>
              <a:uFillTx/>
              <a:latin typeface="+mn-ea"/>
            </a:endParaRPr>
          </a:p>
        </p:txBody>
      </p:sp>
      <p:cxnSp>
        <p:nvCxnSpPr>
          <p:cNvPr id="52" name="直線コネクタ 51"/>
          <p:cNvCxnSpPr>
            <a:stCxn id="60" idx="3"/>
            <a:endCxn id="51" idx="1"/>
          </p:cNvCxnSpPr>
          <p:nvPr/>
        </p:nvCxnSpPr>
        <p:spPr>
          <a:xfrm>
            <a:off x="10119091" y="2778858"/>
            <a:ext cx="156136" cy="53709"/>
          </a:xfrm>
          <a:prstGeom prst="line">
            <a:avLst/>
          </a:prstGeom>
        </p:spPr>
        <p:style>
          <a:lnRef idx="2">
            <a:schemeClr val="accent5"/>
          </a:lnRef>
          <a:fillRef idx="1">
            <a:schemeClr val="lt1"/>
          </a:fillRef>
          <a:effectRef idx="0">
            <a:schemeClr val="accent5"/>
          </a:effectRef>
          <a:fontRef idx="minor">
            <a:schemeClr val="dk1"/>
          </a:fontRef>
        </p:style>
      </p:cxnSp>
      <p:cxnSp>
        <p:nvCxnSpPr>
          <p:cNvPr id="53" name="直線コネクタ 52"/>
          <p:cNvCxnSpPr>
            <a:cxnSpLocks/>
            <a:stCxn id="61" idx="2"/>
            <a:endCxn id="50" idx="1"/>
          </p:cNvCxnSpPr>
          <p:nvPr/>
        </p:nvCxnSpPr>
        <p:spPr>
          <a:xfrm flipH="1">
            <a:off x="10506940" y="3413578"/>
            <a:ext cx="641332" cy="146710"/>
          </a:xfrm>
          <a:prstGeom prst="line">
            <a:avLst/>
          </a:prstGeom>
        </p:spPr>
        <p:style>
          <a:lnRef idx="2">
            <a:schemeClr val="accent5"/>
          </a:lnRef>
          <a:fillRef idx="1">
            <a:schemeClr val="lt1"/>
          </a:fillRef>
          <a:effectRef idx="0">
            <a:schemeClr val="accent5"/>
          </a:effectRef>
          <a:fontRef idx="minor">
            <a:schemeClr val="dk1"/>
          </a:fontRef>
        </p:style>
      </p:cxnSp>
      <p:cxnSp>
        <p:nvCxnSpPr>
          <p:cNvPr id="54" name="直線コネクタ 53"/>
          <p:cNvCxnSpPr>
            <a:stCxn id="62" idx="3"/>
            <a:endCxn id="48" idx="0"/>
          </p:cNvCxnSpPr>
          <p:nvPr/>
        </p:nvCxnSpPr>
        <p:spPr>
          <a:xfrm>
            <a:off x="10525617" y="3785756"/>
            <a:ext cx="187760" cy="197451"/>
          </a:xfrm>
          <a:prstGeom prst="line">
            <a:avLst/>
          </a:prstGeom>
        </p:spPr>
        <p:style>
          <a:lnRef idx="2">
            <a:schemeClr val="accent5"/>
          </a:lnRef>
          <a:fillRef idx="1">
            <a:schemeClr val="lt1"/>
          </a:fillRef>
          <a:effectRef idx="0">
            <a:schemeClr val="accent5"/>
          </a:effectRef>
          <a:fontRef idx="minor">
            <a:schemeClr val="dk1"/>
          </a:fontRef>
        </p:style>
      </p:cxnSp>
      <p:cxnSp>
        <p:nvCxnSpPr>
          <p:cNvPr id="55" name="直線コネクタ 54"/>
          <p:cNvCxnSpPr>
            <a:cxnSpLocks/>
            <a:stCxn id="63" idx="3"/>
            <a:endCxn id="49" idx="1"/>
          </p:cNvCxnSpPr>
          <p:nvPr/>
        </p:nvCxnSpPr>
        <p:spPr>
          <a:xfrm flipV="1">
            <a:off x="10528709" y="4063854"/>
            <a:ext cx="313581" cy="122217"/>
          </a:xfrm>
          <a:prstGeom prst="line">
            <a:avLst/>
          </a:prstGeom>
        </p:spPr>
        <p:style>
          <a:lnRef idx="2">
            <a:schemeClr val="accent5"/>
          </a:lnRef>
          <a:fillRef idx="1">
            <a:schemeClr val="lt1"/>
          </a:fillRef>
          <a:effectRef idx="0">
            <a:schemeClr val="accent5"/>
          </a:effectRef>
          <a:fontRef idx="minor">
            <a:schemeClr val="dk1"/>
          </a:fontRef>
        </p:style>
      </p:cxnSp>
      <p:cxnSp>
        <p:nvCxnSpPr>
          <p:cNvPr id="57" name="直線コネクタ 56"/>
          <p:cNvCxnSpPr>
            <a:cxnSpLocks/>
            <a:stCxn id="65" idx="0"/>
            <a:endCxn id="44" idx="1"/>
          </p:cNvCxnSpPr>
          <p:nvPr/>
        </p:nvCxnSpPr>
        <p:spPr>
          <a:xfrm flipH="1" flipV="1">
            <a:off x="10506940" y="4516598"/>
            <a:ext cx="51079" cy="127664"/>
          </a:xfrm>
          <a:prstGeom prst="line">
            <a:avLst/>
          </a:prstGeom>
        </p:spPr>
        <p:style>
          <a:lnRef idx="2">
            <a:schemeClr val="accent5"/>
          </a:lnRef>
          <a:fillRef idx="1">
            <a:schemeClr val="lt1"/>
          </a:fillRef>
          <a:effectRef idx="0">
            <a:schemeClr val="accent5"/>
          </a:effectRef>
          <a:fontRef idx="minor">
            <a:schemeClr val="dk1"/>
          </a:fontRef>
        </p:style>
      </p:cxnSp>
      <p:cxnSp>
        <p:nvCxnSpPr>
          <p:cNvPr id="58" name="直線コネクタ 57"/>
          <p:cNvCxnSpPr>
            <a:cxnSpLocks/>
            <a:stCxn id="66" idx="0"/>
            <a:endCxn id="47" idx="1"/>
          </p:cNvCxnSpPr>
          <p:nvPr/>
        </p:nvCxnSpPr>
        <p:spPr>
          <a:xfrm flipV="1">
            <a:off x="9662272" y="5182326"/>
            <a:ext cx="157345" cy="225898"/>
          </a:xfrm>
          <a:prstGeom prst="line">
            <a:avLst/>
          </a:prstGeom>
        </p:spPr>
        <p:style>
          <a:lnRef idx="2">
            <a:schemeClr val="accent5"/>
          </a:lnRef>
          <a:fillRef idx="1">
            <a:schemeClr val="lt1"/>
          </a:fillRef>
          <a:effectRef idx="0">
            <a:schemeClr val="accent5"/>
          </a:effectRef>
          <a:fontRef idx="minor">
            <a:schemeClr val="dk1"/>
          </a:fontRef>
        </p:style>
      </p:cxnSp>
      <p:sp>
        <p:nvSpPr>
          <p:cNvPr id="60" name="正方形/長方形 59"/>
          <p:cNvSpPr/>
          <p:nvPr/>
        </p:nvSpPr>
        <p:spPr>
          <a:xfrm>
            <a:off x="8571091" y="2628908"/>
            <a:ext cx="1548000" cy="2999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mn-ea"/>
              </a:rPr>
              <a:t>箕面東（</a:t>
            </a:r>
            <a:r>
              <a:rPr kumimoji="1" lang="en-US" altLang="ja-JP" sz="1400" i="0" u="none" strike="noStrike" kern="1200" cap="none" spc="0" normalizeH="0" baseline="0" noProof="0" dirty="0">
                <a:ln>
                  <a:noFill/>
                </a:ln>
                <a:solidFill>
                  <a:prstClr val="black"/>
                </a:solidFill>
                <a:effectLst/>
                <a:uLnTx/>
                <a:uFillTx/>
                <a:latin typeface="+mn-ea"/>
              </a:rPr>
              <a:t>H27</a:t>
            </a:r>
            <a:r>
              <a:rPr kumimoji="1" lang="ja-JP" altLang="en-US" sz="1400" i="0" u="none" strike="noStrike" kern="1200" cap="none" spc="0" normalizeH="0" baseline="0" noProof="0" dirty="0">
                <a:ln>
                  <a:noFill/>
                </a:ln>
                <a:solidFill>
                  <a:prstClr val="black"/>
                </a:solidFill>
                <a:effectLst/>
                <a:uLnTx/>
                <a:uFillTx/>
                <a:latin typeface="+mn-ea"/>
              </a:rPr>
              <a:t>）</a:t>
            </a:r>
          </a:p>
        </p:txBody>
      </p:sp>
      <p:sp>
        <p:nvSpPr>
          <p:cNvPr id="61" name="正方形/長方形 60"/>
          <p:cNvSpPr/>
          <p:nvPr/>
        </p:nvSpPr>
        <p:spPr>
          <a:xfrm>
            <a:off x="10374272" y="3122543"/>
            <a:ext cx="1548000" cy="29103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mn-ea"/>
              </a:rPr>
              <a:t>淀川清流（</a:t>
            </a:r>
            <a:r>
              <a:rPr kumimoji="1" lang="en-US" altLang="ja-JP" sz="1400" i="0" u="none" strike="noStrike" kern="1200" cap="none" spc="0" normalizeH="0" baseline="0" noProof="0" dirty="0">
                <a:ln>
                  <a:noFill/>
                </a:ln>
                <a:solidFill>
                  <a:prstClr val="black"/>
                </a:solidFill>
                <a:effectLst/>
                <a:uLnTx/>
                <a:uFillTx/>
                <a:latin typeface="+mn-ea"/>
              </a:rPr>
              <a:t>H30</a:t>
            </a:r>
            <a:r>
              <a:rPr kumimoji="1" lang="ja-JP" altLang="en-US" sz="1400" i="0" u="none" strike="noStrike" kern="1200" cap="none" spc="0" normalizeH="0" baseline="0" noProof="0" dirty="0">
                <a:ln>
                  <a:noFill/>
                </a:ln>
                <a:solidFill>
                  <a:prstClr val="black"/>
                </a:solidFill>
                <a:effectLst/>
                <a:uLnTx/>
                <a:uFillTx/>
                <a:latin typeface="+mn-ea"/>
              </a:rPr>
              <a:t>）</a:t>
            </a:r>
          </a:p>
        </p:txBody>
      </p:sp>
      <p:sp>
        <p:nvSpPr>
          <p:cNvPr id="62" name="正方形/長方形 61"/>
          <p:cNvSpPr/>
          <p:nvPr/>
        </p:nvSpPr>
        <p:spPr>
          <a:xfrm>
            <a:off x="8977617" y="3645665"/>
            <a:ext cx="1548000" cy="28018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mn-ea"/>
              </a:rPr>
              <a:t>成城（</a:t>
            </a:r>
            <a:r>
              <a:rPr kumimoji="1" lang="en-US" altLang="ja-JP" sz="1400" i="0" u="none" strike="noStrike" kern="1200" cap="none" spc="0" normalizeH="0" baseline="0" noProof="0" dirty="0">
                <a:ln>
                  <a:noFill/>
                </a:ln>
                <a:solidFill>
                  <a:prstClr val="black"/>
                </a:solidFill>
                <a:effectLst/>
                <a:uLnTx/>
                <a:uFillTx/>
                <a:latin typeface="+mn-ea"/>
              </a:rPr>
              <a:t>H28</a:t>
            </a:r>
            <a:r>
              <a:rPr kumimoji="1" lang="ja-JP" altLang="en-US" sz="1400" i="0" u="none" strike="noStrike" kern="1200" cap="none" spc="0" normalizeH="0" baseline="0" noProof="0" dirty="0">
                <a:ln>
                  <a:noFill/>
                </a:ln>
                <a:solidFill>
                  <a:prstClr val="black"/>
                </a:solidFill>
                <a:effectLst/>
                <a:uLnTx/>
                <a:uFillTx/>
                <a:latin typeface="+mn-ea"/>
              </a:rPr>
              <a:t>）</a:t>
            </a:r>
          </a:p>
        </p:txBody>
      </p:sp>
      <p:sp>
        <p:nvSpPr>
          <p:cNvPr id="63" name="正方形/長方形 62"/>
          <p:cNvSpPr/>
          <p:nvPr/>
        </p:nvSpPr>
        <p:spPr>
          <a:xfrm>
            <a:off x="8980709" y="4036925"/>
            <a:ext cx="1548000" cy="29829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mn-ea"/>
              </a:rPr>
              <a:t>布施北（</a:t>
            </a:r>
            <a:r>
              <a:rPr kumimoji="1" lang="en-US" altLang="ja-JP" sz="1400" i="0" u="none" strike="noStrike" kern="1200" cap="none" spc="0" normalizeH="0" baseline="0" noProof="0" dirty="0">
                <a:ln>
                  <a:noFill/>
                </a:ln>
                <a:solidFill>
                  <a:prstClr val="black"/>
                </a:solidFill>
                <a:effectLst/>
                <a:uLnTx/>
                <a:uFillTx/>
                <a:latin typeface="+mn-ea"/>
              </a:rPr>
              <a:t>H29</a:t>
            </a:r>
            <a:r>
              <a:rPr kumimoji="1" lang="ja-JP" altLang="en-US" sz="1400" i="0" u="none" strike="noStrike" kern="1200" cap="none" spc="0" normalizeH="0" baseline="0" noProof="0" dirty="0">
                <a:ln>
                  <a:noFill/>
                </a:ln>
                <a:solidFill>
                  <a:prstClr val="black"/>
                </a:solidFill>
                <a:effectLst/>
                <a:uLnTx/>
                <a:uFillTx/>
                <a:latin typeface="+mn-ea"/>
              </a:rPr>
              <a:t>）</a:t>
            </a:r>
          </a:p>
        </p:txBody>
      </p:sp>
      <p:sp>
        <p:nvSpPr>
          <p:cNvPr id="65" name="正方形/長方形 64"/>
          <p:cNvSpPr/>
          <p:nvPr/>
        </p:nvSpPr>
        <p:spPr>
          <a:xfrm>
            <a:off x="9784019" y="4644262"/>
            <a:ext cx="1548000" cy="30530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mn-ea"/>
              </a:rPr>
              <a:t>長吉（</a:t>
            </a:r>
            <a:r>
              <a:rPr kumimoji="1" lang="en-US" altLang="ja-JP" sz="1400" i="0" u="none" strike="noStrike" kern="1200" cap="none" spc="0" normalizeH="0" baseline="0" noProof="0" dirty="0">
                <a:ln>
                  <a:noFill/>
                </a:ln>
                <a:solidFill>
                  <a:prstClr val="black"/>
                </a:solidFill>
                <a:effectLst/>
                <a:uLnTx/>
                <a:uFillTx/>
                <a:latin typeface="+mn-ea"/>
              </a:rPr>
              <a:t>H27</a:t>
            </a:r>
            <a:r>
              <a:rPr kumimoji="1" lang="ja-JP" altLang="en-US" sz="1400" i="0" u="none" strike="noStrike" kern="1200" cap="none" spc="0" normalizeH="0" baseline="0" noProof="0" dirty="0">
                <a:ln>
                  <a:noFill/>
                </a:ln>
                <a:solidFill>
                  <a:prstClr val="black"/>
                </a:solidFill>
                <a:effectLst/>
                <a:uLnTx/>
                <a:uFillTx/>
                <a:latin typeface="+mn-ea"/>
              </a:rPr>
              <a:t>）</a:t>
            </a:r>
          </a:p>
        </p:txBody>
      </p:sp>
      <p:sp>
        <p:nvSpPr>
          <p:cNvPr id="66" name="正方形/長方形 65"/>
          <p:cNvSpPr/>
          <p:nvPr/>
        </p:nvSpPr>
        <p:spPr>
          <a:xfrm>
            <a:off x="8888272" y="5408224"/>
            <a:ext cx="1548000" cy="31254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mn-ea"/>
              </a:rPr>
              <a:t>和泉総合（</a:t>
            </a:r>
            <a:r>
              <a:rPr kumimoji="1" lang="en-US" altLang="ja-JP" sz="1400" i="0" u="none" strike="noStrike" kern="1200" cap="none" spc="0" normalizeH="0" baseline="0" noProof="0" dirty="0">
                <a:ln>
                  <a:noFill/>
                </a:ln>
                <a:solidFill>
                  <a:prstClr val="black"/>
                </a:solidFill>
                <a:effectLst/>
                <a:uLnTx/>
                <a:uFillTx/>
                <a:latin typeface="+mn-ea"/>
              </a:rPr>
              <a:t>H30</a:t>
            </a:r>
            <a:r>
              <a:rPr kumimoji="1" lang="ja-JP" altLang="en-US" sz="1400" i="0" u="none" strike="noStrike" kern="1200" cap="none" spc="0" normalizeH="0" baseline="0" noProof="0" dirty="0">
                <a:ln>
                  <a:noFill/>
                </a:ln>
                <a:solidFill>
                  <a:prstClr val="black"/>
                </a:solidFill>
                <a:effectLst/>
                <a:uLnTx/>
                <a:uFillTx/>
                <a:latin typeface="+mn-ea"/>
              </a:rPr>
              <a:t>）</a:t>
            </a:r>
          </a:p>
        </p:txBody>
      </p:sp>
      <p:sp>
        <p:nvSpPr>
          <p:cNvPr id="76" name="正方形/長方形 75"/>
          <p:cNvSpPr/>
          <p:nvPr/>
        </p:nvSpPr>
        <p:spPr>
          <a:xfrm>
            <a:off x="10501469" y="1483891"/>
            <a:ext cx="1454245" cy="261610"/>
          </a:xfrm>
          <a:prstGeom prst="rect">
            <a:avLst/>
          </a:prstGeom>
        </p:spPr>
        <p:txBody>
          <a:bodyPr wrap="none">
            <a:spAutoFit/>
          </a:bodyPr>
          <a:lstStyle/>
          <a:p>
            <a:pPr lvl="0" algn="ctr" defTabSz="457200">
              <a:defRPr/>
            </a:pPr>
            <a:r>
              <a:rPr lang="en-US" altLang="ja-JP" sz="1100" dirty="0">
                <a:solidFill>
                  <a:schemeClr val="accent1"/>
                </a:solidFill>
                <a:latin typeface="+mn-ea"/>
              </a:rPr>
              <a:t>※(</a:t>
            </a:r>
            <a:r>
              <a:rPr lang="ja-JP" altLang="en-US" sz="1100" dirty="0">
                <a:solidFill>
                  <a:schemeClr val="accent1"/>
                </a:solidFill>
                <a:latin typeface="+mn-ea"/>
              </a:rPr>
              <a:t>　</a:t>
            </a:r>
            <a:r>
              <a:rPr lang="en-US" altLang="ja-JP" sz="1100" dirty="0">
                <a:solidFill>
                  <a:schemeClr val="accent1"/>
                </a:solidFill>
                <a:latin typeface="+mn-ea"/>
              </a:rPr>
              <a:t>)</a:t>
            </a:r>
            <a:r>
              <a:rPr lang="ja-JP" altLang="en-US" sz="1100" dirty="0">
                <a:solidFill>
                  <a:schemeClr val="accent1"/>
                </a:solidFill>
                <a:latin typeface="+mn-ea"/>
              </a:rPr>
              <a:t>内は開校年度</a:t>
            </a:r>
          </a:p>
        </p:txBody>
      </p:sp>
      <p:pic>
        <p:nvPicPr>
          <p:cNvPr id="56" name="図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9613" y="163853"/>
            <a:ext cx="698659" cy="609739"/>
          </a:xfrm>
          <a:prstGeom prst="rect">
            <a:avLst/>
          </a:prstGeom>
        </p:spPr>
      </p:pic>
      <p:grpSp>
        <p:nvGrpSpPr>
          <p:cNvPr id="59" name="グループ化 58"/>
          <p:cNvGrpSpPr/>
          <p:nvPr/>
        </p:nvGrpSpPr>
        <p:grpSpPr>
          <a:xfrm>
            <a:off x="201809" y="958476"/>
            <a:ext cx="2209259" cy="2858776"/>
            <a:chOff x="220986" y="1908282"/>
            <a:chExt cx="2209259" cy="2858776"/>
          </a:xfrm>
        </p:grpSpPr>
        <p:grpSp>
          <p:nvGrpSpPr>
            <p:cNvPr id="64" name="グループ化 63"/>
            <p:cNvGrpSpPr/>
            <p:nvPr/>
          </p:nvGrpSpPr>
          <p:grpSpPr>
            <a:xfrm>
              <a:off x="220986" y="1908282"/>
              <a:ext cx="369868" cy="2858776"/>
              <a:chOff x="1714500" y="2233612"/>
              <a:chExt cx="533400" cy="4122738"/>
            </a:xfrm>
            <a:solidFill>
              <a:schemeClr val="bg1">
                <a:lumMod val="85000"/>
              </a:schemeClr>
            </a:solidFill>
          </p:grpSpPr>
          <p:sp>
            <p:nvSpPr>
              <p:cNvPr id="73" name="楕円 72"/>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74" name="楕円 73"/>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75" name="楕円 74"/>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77" name="楕円 76"/>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78" name="楕円 77"/>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79" name="楕円 78"/>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80" name="直線コネクタ 79"/>
              <p:cNvCxnSpPr>
                <a:stCxn id="73" idx="4"/>
                <a:endCxn id="77"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a:stCxn id="77" idx="4"/>
                <a:endCxn id="78"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a:stCxn id="78" idx="4"/>
                <a:endCxn id="79"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a:stCxn id="79" idx="4"/>
                <a:endCxn id="75"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a:stCxn id="75" idx="4"/>
                <a:endCxn id="74"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7" name="テキスト ボックス 66"/>
            <p:cNvSpPr txBox="1"/>
            <p:nvPr/>
          </p:nvSpPr>
          <p:spPr>
            <a:xfrm>
              <a:off x="245031" y="1946382"/>
              <a:ext cx="1415772"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全日制の課程</a:t>
              </a:r>
            </a:p>
          </p:txBody>
        </p:sp>
        <p:sp>
          <p:nvSpPr>
            <p:cNvPr id="68" name="テキスト ボックス 67"/>
            <p:cNvSpPr txBox="1"/>
            <p:nvPr/>
          </p:nvSpPr>
          <p:spPr>
            <a:xfrm>
              <a:off x="245031" y="2446335"/>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多部制単位制</a:t>
              </a:r>
              <a:r>
                <a:rPr kumimoji="1" lang="en-US" altLang="ja-JP" sz="1200" b="1" dirty="0">
                  <a:solidFill>
                    <a:schemeClr val="bg1">
                      <a:lumMod val="50000"/>
                    </a:schemeClr>
                  </a:solidFill>
                  <a:latin typeface="+mn-ea"/>
                </a:rPr>
                <a:t>Ⅰ</a:t>
              </a:r>
              <a:r>
                <a:rPr kumimoji="1" lang="ja-JP" altLang="en-US" sz="1200" b="1" dirty="0">
                  <a:solidFill>
                    <a:schemeClr val="bg1">
                      <a:lumMod val="50000"/>
                    </a:schemeClr>
                  </a:solidFill>
                  <a:latin typeface="+mn-ea"/>
                </a:rPr>
                <a:t>部・</a:t>
              </a:r>
              <a:r>
                <a:rPr kumimoji="1" lang="en-US" altLang="ja-JP" sz="1200" b="1" dirty="0">
                  <a:solidFill>
                    <a:schemeClr val="bg1">
                      <a:lumMod val="50000"/>
                    </a:schemeClr>
                  </a:solidFill>
                  <a:latin typeface="+mn-ea"/>
                </a:rPr>
                <a:t>Ⅱ</a:t>
              </a:r>
              <a:r>
                <a:rPr kumimoji="1" lang="ja-JP" altLang="en-US" sz="1200" b="1" dirty="0">
                  <a:solidFill>
                    <a:schemeClr val="bg1">
                      <a:lumMod val="50000"/>
                    </a:schemeClr>
                  </a:solidFill>
                  <a:latin typeface="+mn-ea"/>
                </a:rPr>
                <a:t>部</a:t>
              </a:r>
            </a:p>
          </p:txBody>
        </p:sp>
        <p:sp>
          <p:nvSpPr>
            <p:cNvPr id="69" name="テキスト ボックス 68"/>
            <p:cNvSpPr txBox="1"/>
            <p:nvPr/>
          </p:nvSpPr>
          <p:spPr>
            <a:xfrm>
              <a:off x="245031" y="2946288"/>
              <a:ext cx="1415772"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昼夜間単位制</a:t>
              </a:r>
            </a:p>
          </p:txBody>
        </p:sp>
        <p:sp>
          <p:nvSpPr>
            <p:cNvPr id="70" name="テキスト ボックス 69"/>
            <p:cNvSpPr txBox="1"/>
            <p:nvPr/>
          </p:nvSpPr>
          <p:spPr>
            <a:xfrm>
              <a:off x="245031" y="3446241"/>
              <a:ext cx="1415772"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定時制の課程</a:t>
              </a:r>
            </a:p>
          </p:txBody>
        </p:sp>
        <p:sp>
          <p:nvSpPr>
            <p:cNvPr id="71" name="テキスト ボックス 70"/>
            <p:cNvSpPr txBox="1"/>
            <p:nvPr/>
          </p:nvSpPr>
          <p:spPr>
            <a:xfrm>
              <a:off x="245031" y="3946194"/>
              <a:ext cx="1415772" cy="276999"/>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通信制の課程</a:t>
              </a:r>
            </a:p>
          </p:txBody>
        </p:sp>
        <p:sp>
          <p:nvSpPr>
            <p:cNvPr id="72" name="テキスト ボックス 71"/>
            <p:cNvSpPr txBox="1"/>
            <p:nvPr/>
          </p:nvSpPr>
          <p:spPr>
            <a:xfrm>
              <a:off x="245031" y="4446146"/>
              <a:ext cx="1723549" cy="276999"/>
            </a:xfrm>
            <a:prstGeom prst="rect">
              <a:avLst/>
            </a:prstGeom>
            <a:noFill/>
          </p:spPr>
          <p:txBody>
            <a:bodyPr wrap="none" rtlCol="0">
              <a:spAutoFit/>
            </a:bodyPr>
            <a:lstStyle/>
            <a:p>
              <a:r>
                <a:rPr lang="ja-JP" altLang="en-US" sz="1200" b="1" dirty="0">
                  <a:solidFill>
                    <a:schemeClr val="accent1"/>
                  </a:solidFill>
                  <a:latin typeface="+mn-ea"/>
                </a:rPr>
                <a:t>６</a:t>
              </a:r>
              <a:r>
                <a:rPr kumimoji="1" lang="ja-JP" altLang="en-US" sz="1200" b="1" dirty="0">
                  <a:solidFill>
                    <a:schemeClr val="accent1"/>
                  </a:solidFill>
                  <a:latin typeface="+mn-ea"/>
                </a:rPr>
                <a:t>　</a:t>
              </a:r>
              <a:r>
                <a:rPr lang="ja-JP" altLang="en-US" sz="1200" b="1" dirty="0">
                  <a:solidFill>
                    <a:schemeClr val="accent1"/>
                  </a:solidFill>
                  <a:latin typeface="+mn-ea"/>
                </a:rPr>
                <a:t>学科（学ぶ内容）</a:t>
              </a:r>
            </a:p>
          </p:txBody>
        </p:sp>
      </p:grpSp>
    </p:spTree>
    <p:extLst>
      <p:ext uri="{BB962C8B-B14F-4D97-AF65-F5344CB8AC3E}">
        <p14:creationId xmlns:p14="http://schemas.microsoft.com/office/powerpoint/2010/main" val="4136820133"/>
      </p:ext>
    </p:extLst>
  </p:cSld>
  <p:clrMapOvr>
    <a:masterClrMapping/>
  </p:clrMapOvr>
  <mc:AlternateContent xmlns:mc="http://schemas.openxmlformats.org/markup-compatibility/2006" xmlns:p14="http://schemas.microsoft.com/office/powerpoint/2010/main">
    <mc:Choice Requires="p14">
      <p:transition p14:dur="100" advTm="40759">
        <p:cut/>
      </p:transition>
    </mc:Choice>
    <mc:Fallback xmlns="">
      <p:transition advTm="40759">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正方形/長方形 67">
            <a:extLst>
              <a:ext uri="{FF2B5EF4-FFF2-40B4-BE49-F238E27FC236}">
                <a16:creationId xmlns:a16="http://schemas.microsoft.com/office/drawing/2014/main" id="{315D926A-CFCB-F780-D6D8-48DD9A3251D8}"/>
              </a:ext>
            </a:extLst>
          </p:cNvPr>
          <p:cNvSpPr/>
          <p:nvPr/>
        </p:nvSpPr>
        <p:spPr>
          <a:xfrm>
            <a:off x="3665534" y="6567008"/>
            <a:ext cx="1908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315D926A-CFCB-F780-D6D8-48DD9A3251D8}"/>
              </a:ext>
            </a:extLst>
          </p:cNvPr>
          <p:cNvSpPr/>
          <p:nvPr/>
        </p:nvSpPr>
        <p:spPr>
          <a:xfrm>
            <a:off x="5792976" y="6569325"/>
            <a:ext cx="1584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ステップスクール</a:t>
            </a: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11</a:t>
            </a:fld>
            <a:endParaRPr lang="ja-JP" altLang="en-US"/>
          </a:p>
        </p:txBody>
      </p:sp>
      <p:pic>
        <p:nvPicPr>
          <p:cNvPr id="23" name="図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9613" y="163853"/>
            <a:ext cx="698659" cy="609739"/>
          </a:xfrm>
          <a:prstGeom prst="rect">
            <a:avLst/>
          </a:prstGeom>
        </p:spPr>
      </p:pic>
      <p:grpSp>
        <p:nvGrpSpPr>
          <p:cNvPr id="26" name="グループ化 25"/>
          <p:cNvGrpSpPr/>
          <p:nvPr/>
        </p:nvGrpSpPr>
        <p:grpSpPr>
          <a:xfrm>
            <a:off x="3335634" y="1027286"/>
            <a:ext cx="8747200" cy="5384801"/>
            <a:chOff x="3335634" y="1061153"/>
            <a:chExt cx="8747200" cy="5384801"/>
          </a:xfrm>
        </p:grpSpPr>
        <p:pic>
          <p:nvPicPr>
            <p:cNvPr id="24" name="図 23"/>
            <p:cNvPicPr>
              <a:picLocks noChangeAspect="1"/>
            </p:cNvPicPr>
            <p:nvPr/>
          </p:nvPicPr>
          <p:blipFill rotWithShape="1">
            <a:blip r:embed="rId3"/>
            <a:srcRect t="5659"/>
            <a:stretch/>
          </p:blipFill>
          <p:spPr>
            <a:xfrm>
              <a:off x="3336525" y="1061153"/>
              <a:ext cx="8732337" cy="2690481"/>
            </a:xfrm>
            <a:prstGeom prst="rect">
              <a:avLst/>
            </a:prstGeom>
          </p:spPr>
        </p:pic>
        <p:pic>
          <p:nvPicPr>
            <p:cNvPr id="25" name="図 24"/>
            <p:cNvPicPr>
              <a:picLocks noChangeAspect="1"/>
            </p:cNvPicPr>
            <p:nvPr/>
          </p:nvPicPr>
          <p:blipFill rotWithShape="1">
            <a:blip r:embed="rId4"/>
            <a:srcRect l="2155" t="1119"/>
            <a:stretch/>
          </p:blipFill>
          <p:spPr>
            <a:xfrm>
              <a:off x="3335634" y="3580415"/>
              <a:ext cx="8747200" cy="2865539"/>
            </a:xfrm>
            <a:prstGeom prst="rect">
              <a:avLst/>
            </a:prstGeom>
          </p:spPr>
        </p:pic>
      </p:grpSp>
      <p:pic>
        <p:nvPicPr>
          <p:cNvPr id="1026" name="Picture 2" descr="ステップスクールリーフレット表紙"/>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677" y="3899585"/>
            <a:ext cx="1558874" cy="2125266"/>
          </a:xfrm>
          <a:prstGeom prst="rect">
            <a:avLst/>
          </a:prstGeom>
          <a:noFill/>
          <a:extLst>
            <a:ext uri="{909E8E84-426E-40DD-AFC4-6F175D3DCCD1}">
              <a14:hiddenFill xmlns:a14="http://schemas.microsoft.com/office/drawing/2010/main">
                <a:solidFill>
                  <a:srgbClr val="FFFFFF"/>
                </a:solidFill>
              </a14:hiddenFill>
            </a:ext>
          </a:extLst>
        </p:spPr>
      </p:pic>
      <p:sp>
        <p:nvSpPr>
          <p:cNvPr id="27" name="フリーフォーム: 図形 42">
            <a:extLst>
              <a:ext uri="{FF2B5EF4-FFF2-40B4-BE49-F238E27FC236}">
                <a16:creationId xmlns:a16="http://schemas.microsoft.com/office/drawing/2014/main" id="{C22B406C-AB33-7661-CCED-AB07FCD4597E}"/>
              </a:ext>
            </a:extLst>
          </p:cNvPr>
          <p:cNvSpPr/>
          <p:nvPr/>
        </p:nvSpPr>
        <p:spPr>
          <a:xfrm rot="4576052" flipV="1">
            <a:off x="2497981" y="4936182"/>
            <a:ext cx="707782" cy="823031"/>
          </a:xfrm>
          <a:custGeom>
            <a:avLst/>
            <a:gdLst>
              <a:gd name="connsiteX0" fmla="*/ 758802 w 1055540"/>
              <a:gd name="connsiteY0" fmla="*/ 0 h 1227416"/>
              <a:gd name="connsiteX1" fmla="*/ 635143 w 1055540"/>
              <a:gd name="connsiteY1" fmla="*/ 457200 h 1227416"/>
              <a:gd name="connsiteX2" fmla="*/ 641380 w 1055540"/>
              <a:gd name="connsiteY2" fmla="*/ 552609 h 1227416"/>
              <a:gd name="connsiteX3" fmla="*/ 1055540 w 1055540"/>
              <a:gd name="connsiteY3" fmla="*/ 511591 h 1227416"/>
              <a:gd name="connsiteX4" fmla="*/ 593488 w 1055540"/>
              <a:gd name="connsiteY4" fmla="*/ 1227416 h 1227416"/>
              <a:gd name="connsiteX5" fmla="*/ 0 w 1055540"/>
              <a:gd name="connsiteY5" fmla="*/ 616132 h 1227416"/>
              <a:gd name="connsiteX6" fmla="*/ 321732 w 1055540"/>
              <a:gd name="connsiteY6" fmla="*/ 584268 h 1227416"/>
              <a:gd name="connsiteX7" fmla="*/ 310891 w 1055540"/>
              <a:gd name="connsiteY7" fmla="*/ 549342 h 1227416"/>
              <a:gd name="connsiteX8" fmla="*/ 301602 w 1055540"/>
              <a:gd name="connsiteY8" fmla="*/ 457200 h 1227416"/>
              <a:gd name="connsiteX9" fmla="*/ 758802 w 1055540"/>
              <a:gd name="connsiteY9" fmla="*/ 0 h 122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5540" h="1227416">
                <a:moveTo>
                  <a:pt x="758802" y="0"/>
                </a:moveTo>
                <a:cubicBezTo>
                  <a:pt x="676363" y="141252"/>
                  <a:pt x="635143" y="299225"/>
                  <a:pt x="635143" y="457200"/>
                </a:cubicBezTo>
                <a:lnTo>
                  <a:pt x="641380" y="552609"/>
                </a:lnTo>
                <a:lnTo>
                  <a:pt x="1055540" y="511591"/>
                </a:lnTo>
                <a:lnTo>
                  <a:pt x="593488" y="1227416"/>
                </a:lnTo>
                <a:lnTo>
                  <a:pt x="0" y="616132"/>
                </a:lnTo>
                <a:lnTo>
                  <a:pt x="321732" y="584268"/>
                </a:lnTo>
                <a:lnTo>
                  <a:pt x="310891" y="549342"/>
                </a:lnTo>
                <a:cubicBezTo>
                  <a:pt x="304801" y="519579"/>
                  <a:pt x="301602" y="488763"/>
                  <a:pt x="301602" y="457200"/>
                </a:cubicBezTo>
                <a:cubicBezTo>
                  <a:pt x="301602" y="204695"/>
                  <a:pt x="506297" y="0"/>
                  <a:pt x="758802" y="0"/>
                </a:cubicBezTo>
                <a:close/>
              </a:path>
            </a:pathLst>
          </a:cu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グループ化 46"/>
          <p:cNvGrpSpPr/>
          <p:nvPr/>
        </p:nvGrpSpPr>
        <p:grpSpPr>
          <a:xfrm>
            <a:off x="201809" y="958476"/>
            <a:ext cx="2209259" cy="2858776"/>
            <a:chOff x="220986" y="1908282"/>
            <a:chExt cx="2209259" cy="2858776"/>
          </a:xfrm>
        </p:grpSpPr>
        <p:grpSp>
          <p:nvGrpSpPr>
            <p:cNvPr id="48" name="グループ化 47"/>
            <p:cNvGrpSpPr/>
            <p:nvPr/>
          </p:nvGrpSpPr>
          <p:grpSpPr>
            <a:xfrm>
              <a:off x="220986" y="1908282"/>
              <a:ext cx="369868" cy="2858776"/>
              <a:chOff x="1714500" y="2233612"/>
              <a:chExt cx="533400" cy="4122738"/>
            </a:xfrm>
            <a:solidFill>
              <a:schemeClr val="bg1">
                <a:lumMod val="85000"/>
              </a:schemeClr>
            </a:solidFill>
          </p:grpSpPr>
          <p:sp>
            <p:nvSpPr>
              <p:cNvPr id="55" name="楕円 54"/>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6" name="楕円 55"/>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7" name="楕円 56"/>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8" name="楕円 57"/>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9" name="楕円 58"/>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60" name="楕円 59"/>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61" name="直線コネクタ 60"/>
              <p:cNvCxnSpPr>
                <a:stCxn id="55" idx="4"/>
                <a:endCxn id="58"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a:stCxn id="58" idx="4"/>
                <a:endCxn id="59"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a:stCxn id="59" idx="4"/>
                <a:endCxn id="60"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a:stCxn id="60" idx="4"/>
                <a:endCxn id="57"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a:stCxn id="57" idx="4"/>
                <a:endCxn id="56"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9" name="テキスト ボックス 48"/>
            <p:cNvSpPr txBox="1"/>
            <p:nvPr/>
          </p:nvSpPr>
          <p:spPr>
            <a:xfrm>
              <a:off x="245031" y="1946382"/>
              <a:ext cx="1415772"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全日制の課程</a:t>
              </a:r>
            </a:p>
          </p:txBody>
        </p:sp>
        <p:sp>
          <p:nvSpPr>
            <p:cNvPr id="50" name="テキスト ボックス 49"/>
            <p:cNvSpPr txBox="1"/>
            <p:nvPr/>
          </p:nvSpPr>
          <p:spPr>
            <a:xfrm>
              <a:off x="245031" y="2446335"/>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多部制単位制</a:t>
              </a:r>
              <a:r>
                <a:rPr kumimoji="1" lang="en-US" altLang="ja-JP" sz="1200" b="1" dirty="0">
                  <a:solidFill>
                    <a:schemeClr val="bg1">
                      <a:lumMod val="50000"/>
                    </a:schemeClr>
                  </a:solidFill>
                  <a:latin typeface="+mn-ea"/>
                </a:rPr>
                <a:t>Ⅰ</a:t>
              </a:r>
              <a:r>
                <a:rPr kumimoji="1" lang="ja-JP" altLang="en-US" sz="1200" b="1" dirty="0">
                  <a:solidFill>
                    <a:schemeClr val="bg1">
                      <a:lumMod val="50000"/>
                    </a:schemeClr>
                  </a:solidFill>
                  <a:latin typeface="+mn-ea"/>
                </a:rPr>
                <a:t>部・</a:t>
              </a:r>
              <a:r>
                <a:rPr kumimoji="1" lang="en-US" altLang="ja-JP" sz="1200" b="1" dirty="0">
                  <a:solidFill>
                    <a:schemeClr val="bg1">
                      <a:lumMod val="50000"/>
                    </a:schemeClr>
                  </a:solidFill>
                  <a:latin typeface="+mn-ea"/>
                </a:rPr>
                <a:t>Ⅱ</a:t>
              </a:r>
              <a:r>
                <a:rPr kumimoji="1" lang="ja-JP" altLang="en-US" sz="1200" b="1" dirty="0">
                  <a:solidFill>
                    <a:schemeClr val="bg1">
                      <a:lumMod val="50000"/>
                    </a:schemeClr>
                  </a:solidFill>
                  <a:latin typeface="+mn-ea"/>
                </a:rPr>
                <a:t>部</a:t>
              </a:r>
            </a:p>
          </p:txBody>
        </p:sp>
        <p:sp>
          <p:nvSpPr>
            <p:cNvPr id="51" name="テキスト ボックス 50"/>
            <p:cNvSpPr txBox="1"/>
            <p:nvPr/>
          </p:nvSpPr>
          <p:spPr>
            <a:xfrm>
              <a:off x="245031" y="2946288"/>
              <a:ext cx="1415772"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昼夜間単位制</a:t>
              </a:r>
            </a:p>
          </p:txBody>
        </p:sp>
        <p:sp>
          <p:nvSpPr>
            <p:cNvPr id="52" name="テキスト ボックス 51"/>
            <p:cNvSpPr txBox="1"/>
            <p:nvPr/>
          </p:nvSpPr>
          <p:spPr>
            <a:xfrm>
              <a:off x="245031" y="3446241"/>
              <a:ext cx="1415772"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定時制の課程</a:t>
              </a:r>
            </a:p>
          </p:txBody>
        </p:sp>
        <p:sp>
          <p:nvSpPr>
            <p:cNvPr id="53" name="テキスト ボックス 52"/>
            <p:cNvSpPr txBox="1"/>
            <p:nvPr/>
          </p:nvSpPr>
          <p:spPr>
            <a:xfrm>
              <a:off x="245031" y="3946194"/>
              <a:ext cx="1415772" cy="276999"/>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通信制の課程</a:t>
              </a:r>
            </a:p>
          </p:txBody>
        </p:sp>
        <p:sp>
          <p:nvSpPr>
            <p:cNvPr id="54" name="テキスト ボックス 53"/>
            <p:cNvSpPr txBox="1"/>
            <p:nvPr/>
          </p:nvSpPr>
          <p:spPr>
            <a:xfrm>
              <a:off x="245031" y="4446146"/>
              <a:ext cx="1723549" cy="276999"/>
            </a:xfrm>
            <a:prstGeom prst="rect">
              <a:avLst/>
            </a:prstGeom>
            <a:noFill/>
          </p:spPr>
          <p:txBody>
            <a:bodyPr wrap="none" rtlCol="0">
              <a:spAutoFit/>
            </a:bodyPr>
            <a:lstStyle/>
            <a:p>
              <a:r>
                <a:rPr lang="ja-JP" altLang="en-US" sz="1200" b="1" dirty="0">
                  <a:solidFill>
                    <a:schemeClr val="accent1"/>
                  </a:solidFill>
                  <a:latin typeface="+mn-ea"/>
                </a:rPr>
                <a:t>６</a:t>
              </a:r>
              <a:r>
                <a:rPr kumimoji="1" lang="ja-JP" altLang="en-US" sz="1200" b="1" dirty="0">
                  <a:solidFill>
                    <a:schemeClr val="accent1"/>
                  </a:solidFill>
                  <a:latin typeface="+mn-ea"/>
                </a:rPr>
                <a:t>　</a:t>
              </a:r>
              <a:r>
                <a:rPr lang="ja-JP" altLang="en-US" sz="1200" b="1" dirty="0">
                  <a:solidFill>
                    <a:schemeClr val="accent1"/>
                  </a:solidFill>
                  <a:latin typeface="+mn-ea"/>
                </a:rPr>
                <a:t>学科（学ぶ内容）</a:t>
              </a:r>
            </a:p>
          </p:txBody>
        </p:sp>
      </p:grpSp>
      <p:sp>
        <p:nvSpPr>
          <p:cNvPr id="66" name="正方形/長方形 65"/>
          <p:cNvSpPr/>
          <p:nvPr/>
        </p:nvSpPr>
        <p:spPr>
          <a:xfrm>
            <a:off x="3335634" y="6438392"/>
            <a:ext cx="5089855" cy="369332"/>
          </a:xfrm>
          <a:prstGeom prst="rect">
            <a:avLst/>
          </a:prstGeom>
        </p:spPr>
        <p:txBody>
          <a:bodyPr wrap="none">
            <a:spAutoFit/>
          </a:bodyPr>
          <a:lstStyle/>
          <a:p>
            <a:pPr marL="285750" indent="-285750">
              <a:spcBef>
                <a:spcPts val="600"/>
              </a:spcBef>
              <a:spcAft>
                <a:spcPts val="600"/>
              </a:spcAft>
              <a:buFont typeface="メイリオ" panose="020B0604030504040204" pitchFamily="50" charset="-128"/>
              <a:buChar char="○"/>
            </a:pPr>
            <a:r>
              <a:rPr lang="ja-JP" altLang="en-US" b="1" dirty="0">
                <a:solidFill>
                  <a:schemeClr val="accent1"/>
                </a:solidFill>
                <a:latin typeface="+mn-ea"/>
              </a:rPr>
              <a:t>府立西成高等学校</a:t>
            </a:r>
            <a:r>
              <a:rPr lang="ja-JP" altLang="en-US" dirty="0">
                <a:latin typeface="+mn-ea"/>
              </a:rPr>
              <a:t>と</a:t>
            </a:r>
            <a:r>
              <a:rPr lang="ja-JP" altLang="en-US" b="1" dirty="0">
                <a:solidFill>
                  <a:schemeClr val="accent1"/>
                </a:solidFill>
                <a:latin typeface="+mn-ea"/>
              </a:rPr>
              <a:t>府立岬高等学校</a:t>
            </a:r>
            <a:r>
              <a:rPr lang="ja-JP" altLang="en-US" dirty="0">
                <a:latin typeface="+mn-ea"/>
              </a:rPr>
              <a:t>を指定。</a:t>
            </a:r>
            <a:endParaRPr lang="en-US" altLang="ja-JP" dirty="0">
              <a:latin typeface="+mn-ea"/>
            </a:endParaRPr>
          </a:p>
        </p:txBody>
      </p:sp>
      <p:sp>
        <p:nvSpPr>
          <p:cNvPr id="71" name="正方形/長方形 70">
            <a:extLst>
              <a:ext uri="{FF2B5EF4-FFF2-40B4-BE49-F238E27FC236}">
                <a16:creationId xmlns:a16="http://schemas.microsoft.com/office/drawing/2014/main" id="{1132E64A-C58B-ED3B-7F4A-89F709D07668}"/>
              </a:ext>
            </a:extLst>
          </p:cNvPr>
          <p:cNvSpPr/>
          <p:nvPr/>
        </p:nvSpPr>
        <p:spPr>
          <a:xfrm>
            <a:off x="462155" y="6613049"/>
            <a:ext cx="1404000" cy="180000"/>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2" name="テキスト ボックス 71"/>
          <p:cNvSpPr txBox="1"/>
          <p:nvPr/>
        </p:nvSpPr>
        <p:spPr>
          <a:xfrm>
            <a:off x="197055" y="6076665"/>
            <a:ext cx="2861512" cy="738664"/>
          </a:xfrm>
          <a:prstGeom prst="rect">
            <a:avLst/>
          </a:prstGeom>
          <a:noFill/>
        </p:spPr>
        <p:txBody>
          <a:bodyPr wrap="square" rtlCol="0">
            <a:spAutoFit/>
          </a:bodyPr>
          <a:lstStyle/>
          <a:p>
            <a:r>
              <a:rPr lang="ja-JP" altLang="en-US" sz="1400" dirty="0">
                <a:latin typeface="+mn-ea"/>
              </a:rPr>
              <a:t>「</a:t>
            </a:r>
            <a:r>
              <a:rPr lang="ja-JP" altLang="en-US" sz="1400" b="1" dirty="0">
                <a:latin typeface="+mn-ea"/>
              </a:rPr>
              <a:t>中学生のみなさんへ</a:t>
            </a:r>
            <a:r>
              <a:rPr lang="ja-JP" altLang="en-US" sz="1400" dirty="0">
                <a:latin typeface="+mn-ea"/>
              </a:rPr>
              <a:t>」</a:t>
            </a:r>
            <a:endParaRPr lang="en-US" altLang="ja-JP" sz="1400" dirty="0">
              <a:latin typeface="+mn-ea"/>
            </a:endParaRPr>
          </a:p>
          <a:p>
            <a:r>
              <a:rPr lang="ja-JP" altLang="en-US" sz="1400" dirty="0">
                <a:latin typeface="+mn-ea"/>
              </a:rPr>
              <a:t>　　　　　にリンクを掲載中</a:t>
            </a:r>
            <a:endParaRPr lang="en-US" altLang="ja-JP" sz="1400" dirty="0">
              <a:latin typeface="+mn-ea"/>
            </a:endParaRPr>
          </a:p>
          <a:p>
            <a:r>
              <a:rPr lang="ja-JP" altLang="en-US" sz="1400" dirty="0">
                <a:latin typeface="+mn-ea"/>
              </a:rPr>
              <a:t>「</a:t>
            </a:r>
            <a:r>
              <a:rPr lang="ja-JP" altLang="en-US" sz="1400" b="1" dirty="0">
                <a:solidFill>
                  <a:schemeClr val="accent1"/>
                </a:solidFill>
                <a:latin typeface="+mn-ea"/>
              </a:rPr>
              <a:t>ステップスクール</a:t>
            </a:r>
            <a:r>
              <a:rPr lang="ja-JP" altLang="en-US" sz="1400" dirty="0">
                <a:latin typeface="+mn-ea"/>
              </a:rPr>
              <a:t>」を選択</a:t>
            </a:r>
            <a:endParaRPr lang="en-US" altLang="ja-JP" sz="1400" dirty="0">
              <a:latin typeface="+mn-ea"/>
            </a:endParaRPr>
          </a:p>
        </p:txBody>
      </p:sp>
    </p:spTree>
    <p:extLst>
      <p:ext uri="{BB962C8B-B14F-4D97-AF65-F5344CB8AC3E}">
        <p14:creationId xmlns:p14="http://schemas.microsoft.com/office/powerpoint/2010/main" val="1927895874"/>
      </p:ext>
    </p:extLst>
  </p:cSld>
  <p:clrMapOvr>
    <a:masterClrMapping/>
  </p:clrMapOvr>
  <mc:AlternateContent xmlns:mc="http://schemas.openxmlformats.org/markup-compatibility/2006" xmlns:p14="http://schemas.microsoft.com/office/powerpoint/2010/main">
    <mc:Choice Requires="p14">
      <p:transition p14:dur="100" advTm="61085">
        <p:cut/>
      </p:transition>
    </mc:Choice>
    <mc:Fallback xmlns="">
      <p:transition advTm="61085">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入試制度</a:t>
            </a:r>
          </a:p>
        </p:txBody>
      </p:sp>
      <p:sp>
        <p:nvSpPr>
          <p:cNvPr id="4" name="スライド番号プレースホルダー 3"/>
          <p:cNvSpPr>
            <a:spLocks noGrp="1"/>
          </p:cNvSpPr>
          <p:nvPr>
            <p:ph type="sldNum" sz="quarter" idx="12"/>
          </p:nvPr>
        </p:nvSpPr>
        <p:spPr/>
        <p:txBody>
          <a:bodyPr/>
          <a:lstStyle/>
          <a:p>
            <a:fld id="{E8F10205-A00F-46AD-9A17-911A72FF31CF}" type="slidenum">
              <a:rPr kumimoji="1" lang="ja-JP" altLang="en-US" smtClean="0"/>
              <a:t>12</a:t>
            </a:fld>
            <a:endParaRPr kumimoji="1" lang="ja-JP" altLang="en-US"/>
          </a:p>
        </p:txBody>
      </p:sp>
      <p:grpSp>
        <p:nvGrpSpPr>
          <p:cNvPr id="43" name="グループ化 42">
            <a:extLst>
              <a:ext uri="{FF2B5EF4-FFF2-40B4-BE49-F238E27FC236}">
                <a16:creationId xmlns:a16="http://schemas.microsoft.com/office/drawing/2014/main" id="{4226E1C6-486A-99CF-F5AE-18EF7CD511C0}"/>
              </a:ext>
            </a:extLst>
          </p:cNvPr>
          <p:cNvGrpSpPr/>
          <p:nvPr/>
        </p:nvGrpSpPr>
        <p:grpSpPr>
          <a:xfrm>
            <a:off x="1763649" y="1959292"/>
            <a:ext cx="4406323" cy="4122738"/>
            <a:chOff x="1714500" y="2233612"/>
            <a:chExt cx="4406323" cy="4122738"/>
          </a:xfrm>
        </p:grpSpPr>
        <p:grpSp>
          <p:nvGrpSpPr>
            <p:cNvPr id="44" name="グループ化 43">
              <a:extLst>
                <a:ext uri="{FF2B5EF4-FFF2-40B4-BE49-F238E27FC236}">
                  <a16:creationId xmlns:a16="http://schemas.microsoft.com/office/drawing/2014/main" id="{7FB87D0A-CD4F-9E4F-DD1B-7A3B4CE0349E}"/>
                </a:ext>
              </a:extLst>
            </p:cNvPr>
            <p:cNvGrpSpPr/>
            <p:nvPr/>
          </p:nvGrpSpPr>
          <p:grpSpPr>
            <a:xfrm>
              <a:off x="1714500" y="2233612"/>
              <a:ext cx="533400" cy="4122738"/>
              <a:chOff x="1714500" y="2233612"/>
              <a:chExt cx="533400" cy="4122738"/>
            </a:xfrm>
          </p:grpSpPr>
          <p:sp>
            <p:nvSpPr>
              <p:cNvPr id="51" name="楕円 50">
                <a:extLst>
                  <a:ext uri="{FF2B5EF4-FFF2-40B4-BE49-F238E27FC236}">
                    <a16:creationId xmlns:a16="http://schemas.microsoft.com/office/drawing/2014/main" id="{3CFB06EF-472A-96F6-1E1E-E26E45F9058F}"/>
                  </a:ext>
                </a:extLst>
              </p:cNvPr>
              <p:cNvSpPr/>
              <p:nvPr/>
            </p:nvSpPr>
            <p:spPr>
              <a:xfrm>
                <a:off x="1714500" y="2233612"/>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sp>
            <p:nvSpPr>
              <p:cNvPr id="52" name="楕円 51">
                <a:extLst>
                  <a:ext uri="{FF2B5EF4-FFF2-40B4-BE49-F238E27FC236}">
                    <a16:creationId xmlns:a16="http://schemas.microsoft.com/office/drawing/2014/main" id="{E40AE4AC-3133-8FA8-68AC-24414ED3E794}"/>
                  </a:ext>
                </a:extLst>
              </p:cNvPr>
              <p:cNvSpPr/>
              <p:nvPr/>
            </p:nvSpPr>
            <p:spPr>
              <a:xfrm>
                <a:off x="1714500" y="5822950"/>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sp>
            <p:nvSpPr>
              <p:cNvPr id="53" name="楕円 52">
                <a:extLst>
                  <a:ext uri="{FF2B5EF4-FFF2-40B4-BE49-F238E27FC236}">
                    <a16:creationId xmlns:a16="http://schemas.microsoft.com/office/drawing/2014/main" id="{3363FB84-C399-A4F5-40CE-75BAF991E322}"/>
                  </a:ext>
                </a:extLst>
              </p:cNvPr>
              <p:cNvSpPr/>
              <p:nvPr/>
            </p:nvSpPr>
            <p:spPr>
              <a:xfrm>
                <a:off x="1714500" y="5105084"/>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sp>
            <p:nvSpPr>
              <p:cNvPr id="54" name="楕円 53">
                <a:extLst>
                  <a:ext uri="{FF2B5EF4-FFF2-40B4-BE49-F238E27FC236}">
                    <a16:creationId xmlns:a16="http://schemas.microsoft.com/office/drawing/2014/main" id="{136E4CB9-60A0-1084-D1C9-52508861B4E6}"/>
                  </a:ext>
                </a:extLst>
              </p:cNvPr>
              <p:cNvSpPr/>
              <p:nvPr/>
            </p:nvSpPr>
            <p:spPr>
              <a:xfrm>
                <a:off x="1714500" y="2951480"/>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sp>
            <p:nvSpPr>
              <p:cNvPr id="55" name="楕円 54">
                <a:extLst>
                  <a:ext uri="{FF2B5EF4-FFF2-40B4-BE49-F238E27FC236}">
                    <a16:creationId xmlns:a16="http://schemas.microsoft.com/office/drawing/2014/main" id="{FC69043C-9FFC-3756-4104-471A55B20E48}"/>
                  </a:ext>
                </a:extLst>
              </p:cNvPr>
              <p:cNvSpPr/>
              <p:nvPr/>
            </p:nvSpPr>
            <p:spPr>
              <a:xfrm>
                <a:off x="1714500" y="3669348"/>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sp>
            <p:nvSpPr>
              <p:cNvPr id="56" name="楕円 55">
                <a:extLst>
                  <a:ext uri="{FF2B5EF4-FFF2-40B4-BE49-F238E27FC236}">
                    <a16:creationId xmlns:a16="http://schemas.microsoft.com/office/drawing/2014/main" id="{3B60E41A-43DA-61C2-7B4A-C51BB25BAB20}"/>
                  </a:ext>
                </a:extLst>
              </p:cNvPr>
              <p:cNvSpPr/>
              <p:nvPr/>
            </p:nvSpPr>
            <p:spPr>
              <a:xfrm>
                <a:off x="1714500" y="4387216"/>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cxnSp>
            <p:nvCxnSpPr>
              <p:cNvPr id="57" name="直線コネクタ 56">
                <a:extLst>
                  <a:ext uri="{FF2B5EF4-FFF2-40B4-BE49-F238E27FC236}">
                    <a16:creationId xmlns:a16="http://schemas.microsoft.com/office/drawing/2014/main" id="{78EE59FD-D118-346E-677F-9F4A7D5BB58A}"/>
                  </a:ext>
                </a:extLst>
              </p:cNvPr>
              <p:cNvCxnSpPr>
                <a:cxnSpLocks/>
                <a:stCxn id="51" idx="4"/>
                <a:endCxn id="54" idx="0"/>
              </p:cNvCxnSpPr>
              <p:nvPr/>
            </p:nvCxnSpPr>
            <p:spPr>
              <a:xfrm>
                <a:off x="1981200" y="2767012"/>
                <a:ext cx="0" cy="184468"/>
              </a:xfrm>
              <a:prstGeom prst="line">
                <a:avLst/>
              </a:prstGeom>
              <a:ln/>
            </p:spPr>
            <p:style>
              <a:lnRef idx="2">
                <a:schemeClr val="accent1"/>
              </a:lnRef>
              <a:fillRef idx="1">
                <a:schemeClr val="lt1"/>
              </a:fillRef>
              <a:effectRef idx="0">
                <a:schemeClr val="accent1"/>
              </a:effectRef>
              <a:fontRef idx="minor">
                <a:schemeClr val="dk1"/>
              </a:fontRef>
            </p:style>
          </p:cxnSp>
          <p:cxnSp>
            <p:nvCxnSpPr>
              <p:cNvPr id="58" name="直線コネクタ 57">
                <a:extLst>
                  <a:ext uri="{FF2B5EF4-FFF2-40B4-BE49-F238E27FC236}">
                    <a16:creationId xmlns:a16="http://schemas.microsoft.com/office/drawing/2014/main" id="{093903EF-339C-D3C1-BBEB-CB328EA342D7}"/>
                  </a:ext>
                </a:extLst>
              </p:cNvPr>
              <p:cNvCxnSpPr>
                <a:cxnSpLocks/>
                <a:stCxn id="54" idx="4"/>
                <a:endCxn id="55" idx="0"/>
              </p:cNvCxnSpPr>
              <p:nvPr/>
            </p:nvCxnSpPr>
            <p:spPr>
              <a:xfrm>
                <a:off x="1981200" y="3484880"/>
                <a:ext cx="0" cy="184468"/>
              </a:xfrm>
              <a:prstGeom prst="line">
                <a:avLst/>
              </a:prstGeom>
              <a:ln/>
            </p:spPr>
            <p:style>
              <a:lnRef idx="2">
                <a:schemeClr val="accent1"/>
              </a:lnRef>
              <a:fillRef idx="1">
                <a:schemeClr val="lt1"/>
              </a:fillRef>
              <a:effectRef idx="0">
                <a:schemeClr val="accent1"/>
              </a:effectRef>
              <a:fontRef idx="minor">
                <a:schemeClr val="dk1"/>
              </a:fontRef>
            </p:style>
          </p:cxnSp>
          <p:cxnSp>
            <p:nvCxnSpPr>
              <p:cNvPr id="59" name="直線コネクタ 58">
                <a:extLst>
                  <a:ext uri="{FF2B5EF4-FFF2-40B4-BE49-F238E27FC236}">
                    <a16:creationId xmlns:a16="http://schemas.microsoft.com/office/drawing/2014/main" id="{C2BCFF25-DBFE-680B-286E-84BF6E2CC247}"/>
                  </a:ext>
                </a:extLst>
              </p:cNvPr>
              <p:cNvCxnSpPr>
                <a:cxnSpLocks/>
                <a:stCxn id="55" idx="4"/>
                <a:endCxn id="56" idx="0"/>
              </p:cNvCxnSpPr>
              <p:nvPr/>
            </p:nvCxnSpPr>
            <p:spPr>
              <a:xfrm>
                <a:off x="1981200" y="4202748"/>
                <a:ext cx="0" cy="184468"/>
              </a:xfrm>
              <a:prstGeom prst="line">
                <a:avLst/>
              </a:prstGeom>
              <a:ln/>
            </p:spPr>
            <p:style>
              <a:lnRef idx="2">
                <a:schemeClr val="accent1"/>
              </a:lnRef>
              <a:fillRef idx="1">
                <a:schemeClr val="lt1"/>
              </a:fillRef>
              <a:effectRef idx="0">
                <a:schemeClr val="accent1"/>
              </a:effectRef>
              <a:fontRef idx="minor">
                <a:schemeClr val="dk1"/>
              </a:fontRef>
            </p:style>
          </p:cxnSp>
          <p:cxnSp>
            <p:nvCxnSpPr>
              <p:cNvPr id="60" name="直線コネクタ 59">
                <a:extLst>
                  <a:ext uri="{FF2B5EF4-FFF2-40B4-BE49-F238E27FC236}">
                    <a16:creationId xmlns:a16="http://schemas.microsoft.com/office/drawing/2014/main" id="{F3BC4392-DCFD-4C9F-911B-5140DC0F7733}"/>
                  </a:ext>
                </a:extLst>
              </p:cNvPr>
              <p:cNvCxnSpPr>
                <a:cxnSpLocks/>
                <a:stCxn id="56" idx="4"/>
                <a:endCxn id="53" idx="0"/>
              </p:cNvCxnSpPr>
              <p:nvPr/>
            </p:nvCxnSpPr>
            <p:spPr>
              <a:xfrm>
                <a:off x="1981200" y="4920616"/>
                <a:ext cx="0" cy="184468"/>
              </a:xfrm>
              <a:prstGeom prst="line">
                <a:avLst/>
              </a:prstGeom>
              <a:ln/>
            </p:spPr>
            <p:style>
              <a:lnRef idx="2">
                <a:schemeClr val="accent1"/>
              </a:lnRef>
              <a:fillRef idx="1">
                <a:schemeClr val="lt1"/>
              </a:fillRef>
              <a:effectRef idx="0">
                <a:schemeClr val="accent1"/>
              </a:effectRef>
              <a:fontRef idx="minor">
                <a:schemeClr val="dk1"/>
              </a:fontRef>
            </p:style>
          </p:cxnSp>
          <p:cxnSp>
            <p:nvCxnSpPr>
              <p:cNvPr id="61" name="直線コネクタ 60">
                <a:extLst>
                  <a:ext uri="{FF2B5EF4-FFF2-40B4-BE49-F238E27FC236}">
                    <a16:creationId xmlns:a16="http://schemas.microsoft.com/office/drawing/2014/main" id="{706FD0BC-2906-1E26-1205-97FE0460B43C}"/>
                  </a:ext>
                </a:extLst>
              </p:cNvPr>
              <p:cNvCxnSpPr>
                <a:cxnSpLocks/>
                <a:stCxn id="53" idx="4"/>
                <a:endCxn id="52" idx="0"/>
              </p:cNvCxnSpPr>
              <p:nvPr/>
            </p:nvCxnSpPr>
            <p:spPr>
              <a:xfrm>
                <a:off x="1981200" y="5638484"/>
                <a:ext cx="0" cy="184466"/>
              </a:xfrm>
              <a:prstGeom prst="line">
                <a:avLst/>
              </a:prstGeom>
              <a:ln/>
            </p:spPr>
            <p:style>
              <a:lnRef idx="2">
                <a:schemeClr val="accent1"/>
              </a:lnRef>
              <a:fillRef idx="1">
                <a:schemeClr val="lt1"/>
              </a:fillRef>
              <a:effectRef idx="0">
                <a:schemeClr val="accent1"/>
              </a:effectRef>
              <a:fontRef idx="minor">
                <a:schemeClr val="dk1"/>
              </a:fontRef>
            </p:style>
          </p:cxnSp>
        </p:grpSp>
        <p:sp>
          <p:nvSpPr>
            <p:cNvPr id="45" name="テキスト ボックス 44">
              <a:extLst>
                <a:ext uri="{FF2B5EF4-FFF2-40B4-BE49-F238E27FC236}">
                  <a16:creationId xmlns:a16="http://schemas.microsoft.com/office/drawing/2014/main" id="{6C4E5FF6-8B32-9A78-E545-A03869629C1C}"/>
                </a:ext>
              </a:extLst>
            </p:cNvPr>
            <p:cNvSpPr txBox="1"/>
            <p:nvPr/>
          </p:nvSpPr>
          <p:spPr>
            <a:xfrm>
              <a:off x="1781173" y="3036459"/>
              <a:ext cx="3185487"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b="1" dirty="0">
                  <a:solidFill>
                    <a:schemeClr val="tx1">
                      <a:lumMod val="50000"/>
                      <a:lumOff val="50000"/>
                    </a:schemeClr>
                  </a:solidFill>
                  <a:latin typeface="+mj-ea"/>
                  <a:ea typeface="+mj-ea"/>
                </a:rPr>
                <a:t>２</a:t>
              </a:r>
              <a:r>
                <a:rPr kumimoji="1" lang="ja-JP" altLang="en-US" b="1" dirty="0">
                  <a:solidFill>
                    <a:schemeClr val="tx1">
                      <a:lumMod val="50000"/>
                      <a:lumOff val="50000"/>
                    </a:schemeClr>
                  </a:solidFill>
                  <a:latin typeface="+mj-ea"/>
                  <a:ea typeface="+mj-ea"/>
                </a:rPr>
                <a:t>　</a:t>
              </a:r>
              <a:r>
                <a:rPr lang="ja-JP" altLang="en-US" b="1" dirty="0">
                  <a:solidFill>
                    <a:schemeClr val="tx1">
                      <a:lumMod val="50000"/>
                      <a:lumOff val="50000"/>
                    </a:schemeClr>
                  </a:solidFill>
                  <a:latin typeface="+mj-ea"/>
                  <a:ea typeface="+mj-ea"/>
                </a:rPr>
                <a:t>高校入試のスケジュール</a:t>
              </a:r>
            </a:p>
          </p:txBody>
        </p:sp>
        <p:sp>
          <p:nvSpPr>
            <p:cNvPr id="46" name="テキスト ボックス 45">
              <a:extLst>
                <a:ext uri="{FF2B5EF4-FFF2-40B4-BE49-F238E27FC236}">
                  <a16:creationId xmlns:a16="http://schemas.microsoft.com/office/drawing/2014/main" id="{57CD615B-32F0-4F2C-0CED-AA30C788E8E4}"/>
                </a:ext>
              </a:extLst>
            </p:cNvPr>
            <p:cNvSpPr txBox="1"/>
            <p:nvPr/>
          </p:nvSpPr>
          <p:spPr>
            <a:xfrm>
              <a:off x="1781173" y="3757272"/>
              <a:ext cx="2723823"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b="1" dirty="0">
                  <a:solidFill>
                    <a:schemeClr val="tx1">
                      <a:lumMod val="50000"/>
                      <a:lumOff val="50000"/>
                    </a:schemeClr>
                  </a:solidFill>
                  <a:latin typeface="+mj-ea"/>
                  <a:ea typeface="+mj-ea"/>
                </a:rPr>
                <a:t>３</a:t>
              </a:r>
              <a:r>
                <a:rPr kumimoji="1" lang="ja-JP" altLang="en-US" b="1" dirty="0">
                  <a:solidFill>
                    <a:schemeClr val="tx1">
                      <a:lumMod val="50000"/>
                      <a:lumOff val="50000"/>
                    </a:schemeClr>
                  </a:solidFill>
                  <a:latin typeface="+mj-ea"/>
                  <a:ea typeface="+mj-ea"/>
                </a:rPr>
                <a:t>　公立高校入試の日程</a:t>
              </a:r>
            </a:p>
          </p:txBody>
        </p:sp>
        <p:sp>
          <p:nvSpPr>
            <p:cNvPr id="47" name="テキスト ボックス 46">
              <a:extLst>
                <a:ext uri="{FF2B5EF4-FFF2-40B4-BE49-F238E27FC236}">
                  <a16:creationId xmlns:a16="http://schemas.microsoft.com/office/drawing/2014/main" id="{4CD03C3E-9FD6-D881-EBBF-4D2FEC63FBBF}"/>
                </a:ext>
              </a:extLst>
            </p:cNvPr>
            <p:cNvSpPr txBox="1"/>
            <p:nvPr/>
          </p:nvSpPr>
          <p:spPr>
            <a:xfrm>
              <a:off x="1781173" y="4478085"/>
              <a:ext cx="2262158"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b="1" dirty="0">
                  <a:solidFill>
                    <a:schemeClr val="tx1">
                      <a:lumMod val="50000"/>
                      <a:lumOff val="50000"/>
                    </a:schemeClr>
                  </a:solidFill>
                  <a:latin typeface="+mj-ea"/>
                  <a:ea typeface="+mj-ea"/>
                </a:rPr>
                <a:t>４　特別選抜実施校</a:t>
              </a:r>
              <a:endParaRPr kumimoji="1" lang="ja-JP" altLang="en-US" b="1" dirty="0">
                <a:solidFill>
                  <a:schemeClr val="tx1">
                    <a:lumMod val="50000"/>
                    <a:lumOff val="50000"/>
                  </a:schemeClr>
                </a:solidFill>
                <a:latin typeface="+mj-ea"/>
                <a:ea typeface="+mj-ea"/>
              </a:endParaRPr>
            </a:p>
          </p:txBody>
        </p:sp>
        <p:sp>
          <p:nvSpPr>
            <p:cNvPr id="48" name="テキスト ボックス 47">
              <a:extLst>
                <a:ext uri="{FF2B5EF4-FFF2-40B4-BE49-F238E27FC236}">
                  <a16:creationId xmlns:a16="http://schemas.microsoft.com/office/drawing/2014/main" id="{FE0DFD97-3ABD-86EA-10ED-2E62D48E7BB3}"/>
                </a:ext>
              </a:extLst>
            </p:cNvPr>
            <p:cNvSpPr txBox="1"/>
            <p:nvPr/>
          </p:nvSpPr>
          <p:spPr>
            <a:xfrm>
              <a:off x="1781173" y="5198898"/>
              <a:ext cx="4339650" cy="6463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b="1" dirty="0">
                  <a:solidFill>
                    <a:schemeClr val="tx1">
                      <a:lumMod val="50000"/>
                      <a:lumOff val="50000"/>
                    </a:schemeClr>
                  </a:solidFill>
                  <a:latin typeface="+mj-ea"/>
                  <a:ea typeface="+mj-ea"/>
                </a:rPr>
                <a:t>５</a:t>
              </a:r>
              <a:r>
                <a:rPr kumimoji="1" lang="ja-JP" altLang="en-US" b="1" dirty="0">
                  <a:solidFill>
                    <a:schemeClr val="tx1">
                      <a:lumMod val="50000"/>
                      <a:lumOff val="50000"/>
                    </a:schemeClr>
                  </a:solidFill>
                  <a:latin typeface="+mj-ea"/>
                  <a:ea typeface="+mj-ea"/>
                </a:rPr>
                <a:t>　</a:t>
              </a:r>
              <a:r>
                <a:rPr lang="ja-JP" altLang="en-US" b="1" dirty="0">
                  <a:solidFill>
                    <a:schemeClr val="tx1">
                      <a:lumMod val="50000"/>
                      <a:lumOff val="50000"/>
                    </a:schemeClr>
                  </a:solidFill>
                  <a:latin typeface="+mj-ea"/>
                  <a:ea typeface="+mj-ea"/>
                </a:rPr>
                <a:t>帰国生選抜</a:t>
              </a:r>
              <a:endParaRPr lang="en-US" altLang="ja-JP" b="1" dirty="0">
                <a:solidFill>
                  <a:schemeClr val="tx1">
                    <a:lumMod val="50000"/>
                    <a:lumOff val="50000"/>
                  </a:schemeClr>
                </a:solidFill>
                <a:latin typeface="+mj-ea"/>
                <a:ea typeface="+mj-ea"/>
              </a:endParaRPr>
            </a:p>
            <a:p>
              <a:r>
                <a:rPr lang="ja-JP" altLang="en-US" b="1" dirty="0">
                  <a:solidFill>
                    <a:schemeClr val="tx1">
                      <a:lumMod val="50000"/>
                      <a:lumOff val="50000"/>
                    </a:schemeClr>
                  </a:solidFill>
                  <a:latin typeface="+mj-ea"/>
                  <a:ea typeface="+mj-ea"/>
                </a:rPr>
                <a:t>　　日本語指導が必要な生徒選抜実施校</a:t>
              </a:r>
              <a:endParaRPr kumimoji="1" lang="ja-JP" altLang="en-US" b="1" dirty="0">
                <a:solidFill>
                  <a:schemeClr val="tx1">
                    <a:lumMod val="50000"/>
                    <a:lumOff val="50000"/>
                  </a:schemeClr>
                </a:solidFill>
                <a:latin typeface="+mj-ea"/>
                <a:ea typeface="+mj-ea"/>
              </a:endParaRPr>
            </a:p>
          </p:txBody>
        </p:sp>
        <p:sp>
          <p:nvSpPr>
            <p:cNvPr id="49" name="テキスト ボックス 48">
              <a:extLst>
                <a:ext uri="{FF2B5EF4-FFF2-40B4-BE49-F238E27FC236}">
                  <a16:creationId xmlns:a16="http://schemas.microsoft.com/office/drawing/2014/main" id="{09C2B396-A278-E9DA-7727-9A97F9DD4EEF}"/>
                </a:ext>
              </a:extLst>
            </p:cNvPr>
            <p:cNvSpPr txBox="1"/>
            <p:nvPr/>
          </p:nvSpPr>
          <p:spPr>
            <a:xfrm>
              <a:off x="1781173" y="5919711"/>
              <a:ext cx="2262158"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b="1" dirty="0">
                  <a:solidFill>
                    <a:schemeClr val="tx1">
                      <a:lumMod val="50000"/>
                      <a:lumOff val="50000"/>
                    </a:schemeClr>
                  </a:solidFill>
                  <a:latin typeface="+mj-ea"/>
                  <a:ea typeface="+mj-ea"/>
                </a:rPr>
                <a:t>６</a:t>
              </a:r>
              <a:r>
                <a:rPr kumimoji="1" lang="ja-JP" altLang="en-US" b="1" dirty="0">
                  <a:solidFill>
                    <a:schemeClr val="tx1">
                      <a:lumMod val="50000"/>
                      <a:lumOff val="50000"/>
                    </a:schemeClr>
                  </a:solidFill>
                  <a:latin typeface="+mj-ea"/>
                  <a:ea typeface="+mj-ea"/>
                </a:rPr>
                <a:t>　一般選抜実施校</a:t>
              </a:r>
            </a:p>
          </p:txBody>
        </p:sp>
        <p:sp>
          <p:nvSpPr>
            <p:cNvPr id="50" name="テキスト ボックス 49">
              <a:extLst>
                <a:ext uri="{FF2B5EF4-FFF2-40B4-BE49-F238E27FC236}">
                  <a16:creationId xmlns:a16="http://schemas.microsoft.com/office/drawing/2014/main" id="{3B920EAC-6760-6018-01A0-681E0083D796}"/>
                </a:ext>
              </a:extLst>
            </p:cNvPr>
            <p:cNvSpPr txBox="1"/>
            <p:nvPr/>
          </p:nvSpPr>
          <p:spPr>
            <a:xfrm>
              <a:off x="1781173" y="2315646"/>
              <a:ext cx="2492990"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b="1" dirty="0">
                  <a:solidFill>
                    <a:schemeClr val="tx1">
                      <a:lumMod val="50000"/>
                      <a:lumOff val="50000"/>
                    </a:schemeClr>
                  </a:solidFill>
                  <a:latin typeface="+mj-ea"/>
                  <a:ea typeface="+mj-ea"/>
                </a:rPr>
                <a:t>１　</a:t>
              </a:r>
              <a:r>
                <a:rPr lang="ja-JP" altLang="en-US" b="1" dirty="0">
                  <a:solidFill>
                    <a:schemeClr val="tx1">
                      <a:lumMod val="50000"/>
                      <a:lumOff val="50000"/>
                    </a:schemeClr>
                  </a:solidFill>
                  <a:latin typeface="+mj-ea"/>
                  <a:ea typeface="+mj-ea"/>
                </a:rPr>
                <a:t>入学者選抜の種類</a:t>
              </a:r>
              <a:endParaRPr kumimoji="1" lang="ja-JP" altLang="en-US" b="1" dirty="0">
                <a:solidFill>
                  <a:schemeClr val="tx1">
                    <a:lumMod val="50000"/>
                    <a:lumOff val="50000"/>
                  </a:schemeClr>
                </a:solidFill>
                <a:latin typeface="+mj-ea"/>
                <a:ea typeface="+mj-ea"/>
              </a:endParaRPr>
            </a:p>
          </p:txBody>
        </p:sp>
      </p:grpSp>
    </p:spTree>
    <p:extLst>
      <p:ext uri="{BB962C8B-B14F-4D97-AF65-F5344CB8AC3E}">
        <p14:creationId xmlns:p14="http://schemas.microsoft.com/office/powerpoint/2010/main" val="3449652881"/>
      </p:ext>
    </p:extLst>
  </p:cSld>
  <p:clrMapOvr>
    <a:masterClrMapping/>
  </p:clrMapOvr>
  <mc:AlternateContent xmlns:mc="http://schemas.openxmlformats.org/markup-compatibility/2006" xmlns:p14="http://schemas.microsoft.com/office/powerpoint/2010/main">
    <mc:Choice Requires="p14">
      <p:transition p14:dur="100" advTm="7630">
        <p:cut/>
      </p:transition>
    </mc:Choice>
    <mc:Fallback xmlns="">
      <p:transition advTm="7630">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入学者選抜の種類</a:t>
            </a: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13</a:t>
            </a:fld>
            <a:endParaRPr lang="ja-JP" altLang="en-US"/>
          </a:p>
        </p:txBody>
      </p:sp>
      <p:sp>
        <p:nvSpPr>
          <p:cNvPr id="72" name="テキスト ボックス 71"/>
          <p:cNvSpPr txBox="1"/>
          <p:nvPr/>
        </p:nvSpPr>
        <p:spPr>
          <a:xfrm>
            <a:off x="2411067" y="1382617"/>
            <a:ext cx="1800493" cy="369332"/>
          </a:xfrm>
          <a:prstGeom prst="rect">
            <a:avLst/>
          </a:prstGeom>
          <a:noFill/>
        </p:spPr>
        <p:txBody>
          <a:bodyPr wrap="none" rtlCol="0">
            <a:spAutoFit/>
          </a:bodyPr>
          <a:lstStyle/>
          <a:p>
            <a:pPr algn="ctr"/>
            <a:r>
              <a:rPr lang="ja-JP" altLang="en-US" b="1" dirty="0">
                <a:ln w="6350">
                  <a:solidFill>
                    <a:schemeClr val="accent5"/>
                  </a:solidFill>
                </a:ln>
                <a:blipFill>
                  <a:blip r:embed="rId2"/>
                  <a:stretch>
                    <a:fillRect/>
                  </a:stretch>
                </a:blipFill>
                <a:latin typeface="+mn-ea"/>
              </a:rPr>
              <a:t>特別入学者選抜</a:t>
            </a:r>
            <a:endParaRPr kumimoji="1" lang="ja-JP" altLang="en-US" b="1" dirty="0">
              <a:ln w="6350">
                <a:solidFill>
                  <a:schemeClr val="accent5"/>
                </a:solidFill>
              </a:ln>
              <a:blipFill>
                <a:blip r:embed="rId2"/>
                <a:stretch>
                  <a:fillRect/>
                </a:stretch>
              </a:blipFill>
              <a:latin typeface="+mn-ea"/>
            </a:endParaRPr>
          </a:p>
        </p:txBody>
      </p:sp>
      <p:graphicFrame>
        <p:nvGraphicFramePr>
          <p:cNvPr id="73" name="表 72"/>
          <p:cNvGraphicFramePr>
            <a:graphicFrameLocks noGrp="1"/>
          </p:cNvGraphicFramePr>
          <p:nvPr>
            <p:extLst>
              <p:ext uri="{D42A27DB-BD31-4B8C-83A1-F6EECF244321}">
                <p14:modId xmlns:p14="http://schemas.microsoft.com/office/powerpoint/2010/main" val="3589646810"/>
              </p:ext>
            </p:extLst>
          </p:nvPr>
        </p:nvGraphicFramePr>
        <p:xfrm>
          <a:off x="4340334" y="1011767"/>
          <a:ext cx="7227778" cy="3234360"/>
        </p:xfrm>
        <a:graphic>
          <a:graphicData uri="http://schemas.openxmlformats.org/drawingml/2006/table">
            <a:tbl>
              <a:tblPr firstRow="1" bandRow="1" bandCol="1">
                <a:tableStyleId>{5A111915-BE36-4E01-A7E5-04B1672EAD32}</a:tableStyleId>
              </a:tblPr>
              <a:tblGrid>
                <a:gridCol w="1532585">
                  <a:extLst>
                    <a:ext uri="{9D8B030D-6E8A-4147-A177-3AD203B41FA5}">
                      <a16:colId xmlns:a16="http://schemas.microsoft.com/office/drawing/2014/main" val="1371643354"/>
                    </a:ext>
                  </a:extLst>
                </a:gridCol>
                <a:gridCol w="2562896">
                  <a:extLst>
                    <a:ext uri="{9D8B030D-6E8A-4147-A177-3AD203B41FA5}">
                      <a16:colId xmlns:a16="http://schemas.microsoft.com/office/drawing/2014/main" val="1728945548"/>
                    </a:ext>
                  </a:extLst>
                </a:gridCol>
                <a:gridCol w="1545312">
                  <a:extLst>
                    <a:ext uri="{9D8B030D-6E8A-4147-A177-3AD203B41FA5}">
                      <a16:colId xmlns:a16="http://schemas.microsoft.com/office/drawing/2014/main" val="3420212368"/>
                    </a:ext>
                  </a:extLst>
                </a:gridCol>
                <a:gridCol w="1586985">
                  <a:extLst>
                    <a:ext uri="{9D8B030D-6E8A-4147-A177-3AD203B41FA5}">
                      <a16:colId xmlns:a16="http://schemas.microsoft.com/office/drawing/2014/main" val="2161103867"/>
                    </a:ext>
                  </a:extLst>
                </a:gridCol>
              </a:tblGrid>
              <a:tr h="391628">
                <a:tc gridSpan="2">
                  <a:txBody>
                    <a:bodyPr/>
                    <a:lstStyle/>
                    <a:p>
                      <a:pPr algn="ctr"/>
                      <a:r>
                        <a:rPr kumimoji="1" lang="ja-JP" altLang="en-US" sz="1800" dirty="0"/>
                        <a:t>課程・学科等</a:t>
                      </a:r>
                      <a:endParaRPr kumimoji="1" lang="ja-JP" altLang="en-US" sz="1800" dirty="0">
                        <a:latin typeface="+mn-ea"/>
                        <a:ea typeface="+mn-ea"/>
                      </a:endParaRPr>
                    </a:p>
                  </a:txBody>
                  <a:tcPr marL="72000" marR="72000" marT="72000" marB="72000" anchor="ctr"/>
                </a:tc>
                <a:tc hMerge="1">
                  <a:txBody>
                    <a:bodyPr/>
                    <a:lstStyle/>
                    <a:p>
                      <a:pPr algn="ctr"/>
                      <a:endParaRPr kumimoji="1" lang="ja-JP" altLang="en-US" sz="1800" dirty="0">
                        <a:latin typeface="メイリオ" panose="020B0604030504040204" pitchFamily="50" charset="-128"/>
                        <a:ea typeface="メイリオ" panose="020B0604030504040204" pitchFamily="50" charset="-128"/>
                      </a:endParaRPr>
                    </a:p>
                  </a:txBody>
                  <a:tcPr marL="72000" marR="72000" marT="72000" marB="72000" anchor="ctr"/>
                </a:tc>
                <a:tc>
                  <a:txBody>
                    <a:bodyPr/>
                    <a:lstStyle/>
                    <a:p>
                      <a:pPr algn="ctr"/>
                      <a:r>
                        <a:rPr kumimoji="1" lang="ja-JP" altLang="en-US" sz="1800" dirty="0"/>
                        <a:t>学力検査</a:t>
                      </a:r>
                      <a:endParaRPr kumimoji="1" lang="ja-JP" altLang="en-US" sz="1800" dirty="0">
                        <a:latin typeface="+mn-ea"/>
                        <a:ea typeface="+mn-ea"/>
                      </a:endParaRPr>
                    </a:p>
                  </a:txBody>
                  <a:tcPr marL="72000" marR="72000" marT="72000" marB="72000" anchor="ctr"/>
                </a:tc>
                <a:tc>
                  <a:txBody>
                    <a:bodyPr/>
                    <a:lstStyle/>
                    <a:p>
                      <a:pPr algn="ctr"/>
                      <a:r>
                        <a:rPr kumimoji="1" lang="ja-JP" altLang="en-US" sz="1800" dirty="0"/>
                        <a:t>学力検査以外</a:t>
                      </a:r>
                      <a:endParaRPr kumimoji="1" lang="ja-JP" altLang="en-US" sz="1800" dirty="0">
                        <a:latin typeface="+mn-ea"/>
                        <a:ea typeface="+mn-ea"/>
                      </a:endParaRPr>
                    </a:p>
                  </a:txBody>
                  <a:tcPr marL="72000" marR="72000" marT="72000" marB="72000" anchor="ctr"/>
                </a:tc>
                <a:extLst>
                  <a:ext uri="{0D108BD9-81ED-4DB2-BD59-A6C34878D82A}">
                    <a16:rowId xmlns:a16="http://schemas.microsoft.com/office/drawing/2014/main" val="1433737868"/>
                  </a:ext>
                </a:extLst>
              </a:tr>
              <a:tr h="537880">
                <a:tc rowSpan="2">
                  <a:txBody>
                    <a:bodyPr/>
                    <a:lstStyle/>
                    <a:p>
                      <a:r>
                        <a:rPr kumimoji="1" lang="ja-JP" altLang="en-US" dirty="0"/>
                        <a:t>全日制の課程</a:t>
                      </a:r>
                      <a:endParaRPr kumimoji="1" lang="ja-JP" altLang="en-US" dirty="0">
                        <a:latin typeface="+mn-ea"/>
                        <a:ea typeface="+mn-ea"/>
                      </a:endParaRPr>
                    </a:p>
                  </a:txBody>
                  <a:tcPr marL="72000" marR="72000" marT="72000" marB="72000" anchor="ctr"/>
                </a:tc>
                <a:tc>
                  <a:txBody>
                    <a:bodyPr/>
                    <a:lstStyle/>
                    <a:p>
                      <a:r>
                        <a:rPr kumimoji="1" lang="ja-JP" altLang="en-US" sz="1600" dirty="0"/>
                        <a:t>専門学科（一部）</a:t>
                      </a:r>
                      <a:endParaRPr kumimoji="1" lang="ja-JP" altLang="en-US" sz="1600" dirty="0">
                        <a:latin typeface="+mn-ea"/>
                        <a:ea typeface="+mn-ea"/>
                      </a:endParaRPr>
                    </a:p>
                  </a:txBody>
                  <a:tcPr marL="72000" marR="72000" marT="72000" marB="72000" anchor="ctr"/>
                </a:tc>
                <a:tc rowSpan="4">
                  <a:txBody>
                    <a:bodyPr/>
                    <a:lstStyle/>
                    <a:p>
                      <a:r>
                        <a:rPr kumimoji="1" lang="ja-JP" altLang="en-US" sz="1600" dirty="0"/>
                        <a:t>国数英</a:t>
                      </a:r>
                      <a:r>
                        <a:rPr kumimoji="1" lang="en-US" altLang="ja-JP" sz="1600" baseline="30000" dirty="0"/>
                        <a:t>※</a:t>
                      </a:r>
                      <a:r>
                        <a:rPr kumimoji="1" lang="ja-JP" altLang="en-US" sz="1600" dirty="0"/>
                        <a:t>理社</a:t>
                      </a:r>
                      <a:endParaRPr kumimoji="1" lang="en-US" altLang="ja-JP" sz="1600" dirty="0"/>
                    </a:p>
                    <a:p>
                      <a:r>
                        <a:rPr kumimoji="1" lang="en-US" altLang="ja-JP" sz="1200" dirty="0"/>
                        <a:t>※</a:t>
                      </a:r>
                      <a:r>
                        <a:rPr kumimoji="1" lang="ja-JP" altLang="en-US" sz="1200" dirty="0"/>
                        <a:t>リスニングを含む</a:t>
                      </a:r>
                      <a:endParaRPr kumimoji="1" lang="ja-JP" altLang="en-US" sz="1200" dirty="0">
                        <a:latin typeface="+mn-ea"/>
                        <a:ea typeface="+mn-ea"/>
                      </a:endParaRPr>
                    </a:p>
                  </a:txBody>
                  <a:tcPr marL="72000" marR="72000" marT="72000" marB="72000" anchor="ctr">
                    <a:lnB w="6350" cap="flat" cmpd="sng" algn="ctr">
                      <a:solidFill>
                        <a:srgbClr val="FF9933"/>
                      </a:solidFill>
                      <a:prstDash val="solid"/>
                      <a:round/>
                      <a:headEnd type="none" w="med" len="med"/>
                      <a:tailEnd type="none" w="med" len="med"/>
                    </a:lnB>
                  </a:tcPr>
                </a:tc>
                <a:tc>
                  <a:txBody>
                    <a:bodyPr/>
                    <a:lstStyle/>
                    <a:p>
                      <a:pPr algn="ctr"/>
                      <a:r>
                        <a:rPr kumimoji="1" lang="ja-JP" altLang="en-US" dirty="0"/>
                        <a:t>実技検査</a:t>
                      </a:r>
                      <a:endParaRPr kumimoji="1" lang="ja-JP" altLang="en-US" dirty="0">
                        <a:latin typeface="+mn-ea"/>
                        <a:ea typeface="+mn-ea"/>
                      </a:endParaRPr>
                    </a:p>
                  </a:txBody>
                  <a:tcPr marL="72000" marR="72000" marT="72000" marB="72000" anchor="ctr"/>
                </a:tc>
                <a:extLst>
                  <a:ext uri="{0D108BD9-81ED-4DB2-BD59-A6C34878D82A}">
                    <a16:rowId xmlns:a16="http://schemas.microsoft.com/office/drawing/2014/main" val="1354733847"/>
                  </a:ext>
                </a:extLst>
              </a:tr>
              <a:tr h="591374">
                <a:tc vMerge="1">
                  <a:txBody>
                    <a:bodyPr/>
                    <a:lstStyle/>
                    <a:p>
                      <a:endParaRPr kumimoji="1" lang="ja-JP" altLang="en-US" dirty="0">
                        <a:latin typeface="メイリオ" panose="020B0604030504040204" pitchFamily="50" charset="-128"/>
                        <a:ea typeface="メイリオ" panose="020B0604030504040204" pitchFamily="50" charset="-128"/>
                      </a:endParaRPr>
                    </a:p>
                  </a:txBody>
                  <a:tcPr marL="72000" marR="72000" marT="72000" marB="72000"/>
                </a:tc>
                <a:tc>
                  <a:txBody>
                    <a:bodyPr/>
                    <a:lstStyle/>
                    <a:p>
                      <a:r>
                        <a:rPr kumimoji="1" lang="ja-JP" altLang="en-US" sz="1600" dirty="0"/>
                        <a:t>総合学科</a:t>
                      </a:r>
                      <a:endParaRPr kumimoji="1" lang="en-US" altLang="ja-JP" sz="1600" dirty="0"/>
                    </a:p>
                    <a:p>
                      <a:r>
                        <a:rPr kumimoji="1" lang="ja-JP" altLang="en-US" sz="1400" spc="-150" dirty="0"/>
                        <a:t>（エンパワメントスクール）</a:t>
                      </a:r>
                      <a:endParaRPr kumimoji="1" lang="ja-JP" altLang="en-US" sz="1400" spc="-150" dirty="0">
                        <a:latin typeface="+mn-ea"/>
                        <a:ea typeface="+mn-ea"/>
                      </a:endParaRPr>
                    </a:p>
                  </a:txBody>
                  <a:tcPr marL="72000" marR="72000" marT="72000" marB="72000" anchor="ctr"/>
                </a:tc>
                <a:tc vMerge="1">
                  <a:txBody>
                    <a:bodyPr/>
                    <a:lstStyle/>
                    <a:p>
                      <a:endParaRPr kumimoji="1" lang="ja-JP" altLang="en-US" dirty="0">
                        <a:latin typeface="メイリオ" panose="020B0604030504040204" pitchFamily="50" charset="-128"/>
                        <a:ea typeface="メイリオ" panose="020B0604030504040204" pitchFamily="50" charset="-128"/>
                      </a:endParaRPr>
                    </a:p>
                  </a:txBody>
                  <a:tcPr marL="72000" marR="72000" marT="72000" marB="72000" anchor="ct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面接</a:t>
                      </a:r>
                      <a:endParaRPr kumimoji="1" lang="ja-JP" altLang="en-US" dirty="0">
                        <a:latin typeface="+mn-ea"/>
                        <a:ea typeface="+mn-ea"/>
                      </a:endParaRPr>
                    </a:p>
                  </a:txBody>
                  <a:tcPr marL="72000" marR="72000" marT="72000" marB="72000" anchor="ctr"/>
                </a:tc>
                <a:extLst>
                  <a:ext uri="{0D108BD9-81ED-4DB2-BD59-A6C34878D82A}">
                    <a16:rowId xmlns:a16="http://schemas.microsoft.com/office/drawing/2014/main" val="465464774"/>
                  </a:ext>
                </a:extLst>
              </a:tr>
              <a:tr h="537880">
                <a:tc>
                  <a:txBody>
                    <a:bodyPr/>
                    <a:lstStyle/>
                    <a:p>
                      <a:r>
                        <a:rPr kumimoji="1" lang="ja-JP" altLang="en-US" dirty="0"/>
                        <a:t>多部制単位制</a:t>
                      </a:r>
                      <a:endParaRPr kumimoji="1" lang="ja-JP" altLang="en-US" dirty="0">
                        <a:latin typeface="+mn-ea"/>
                        <a:ea typeface="+mn-ea"/>
                      </a:endParaRPr>
                    </a:p>
                  </a:txBody>
                  <a:tcPr marL="72000" marR="72000" marT="72000" marB="72000" anchor="ctr"/>
                </a:tc>
                <a:tc>
                  <a:txBody>
                    <a:bodyPr/>
                    <a:lstStyle/>
                    <a:p>
                      <a:r>
                        <a:rPr kumimoji="1" lang="en-US" altLang="ja-JP" sz="1600" dirty="0" err="1"/>
                        <a:t>ⅠⅡ</a:t>
                      </a:r>
                      <a:r>
                        <a:rPr kumimoji="1" lang="ja-JP" altLang="en-US" sz="1600" dirty="0"/>
                        <a:t>部　普通科</a:t>
                      </a:r>
                      <a:endParaRPr kumimoji="1" lang="ja-JP" altLang="en-US" sz="1600" dirty="0">
                        <a:latin typeface="+mn-ea"/>
                        <a:ea typeface="+mn-ea"/>
                      </a:endParaRPr>
                    </a:p>
                  </a:txBody>
                  <a:tcPr marL="72000" marR="72000" marT="72000" marB="72000" anchor="ctr"/>
                </a:tc>
                <a:tc vMerge="1">
                  <a:txBody>
                    <a:bodyPr/>
                    <a:lstStyle/>
                    <a:p>
                      <a:endParaRPr kumimoji="1" lang="ja-JP" altLang="en-US" dirty="0">
                        <a:latin typeface="メイリオ" panose="020B0604030504040204" pitchFamily="50" charset="-128"/>
                        <a:ea typeface="メイリオ" panose="020B0604030504040204" pitchFamily="50" charset="-128"/>
                      </a:endParaRPr>
                    </a:p>
                  </a:txBody>
                  <a:tcPr marL="72000" marR="72000" marT="72000" marB="72000" anchor="ctr"/>
                </a:tc>
                <a:tc vMerge="1">
                  <a:txBody>
                    <a:bodyPr/>
                    <a:lstStyle/>
                    <a:p>
                      <a:pPr algn="ctr"/>
                      <a:endParaRPr kumimoji="1" lang="ja-JP" altLang="en-US" dirty="0">
                        <a:latin typeface="メイリオ" panose="020B0604030504040204" pitchFamily="50" charset="-128"/>
                        <a:ea typeface="メイリオ" panose="020B0604030504040204" pitchFamily="50" charset="-128"/>
                      </a:endParaRPr>
                    </a:p>
                  </a:txBody>
                  <a:tcPr marL="72000" marR="72000" marT="72000" marB="72000" anchor="ctr"/>
                </a:tc>
                <a:extLst>
                  <a:ext uri="{0D108BD9-81ED-4DB2-BD59-A6C34878D82A}">
                    <a16:rowId xmlns:a16="http://schemas.microsoft.com/office/drawing/2014/main" val="158274760"/>
                  </a:ext>
                </a:extLst>
              </a:tr>
              <a:tr h="537880">
                <a:tc>
                  <a:txBody>
                    <a:bodyPr/>
                    <a:lstStyle/>
                    <a:p>
                      <a:r>
                        <a:rPr kumimoji="1" lang="ja-JP" altLang="en-US" dirty="0"/>
                        <a:t>昼夜間単位制</a:t>
                      </a:r>
                      <a:endParaRPr kumimoji="1" lang="ja-JP" altLang="en-US" dirty="0">
                        <a:latin typeface="+mn-ea"/>
                        <a:ea typeface="+mn-ea"/>
                      </a:endParaRPr>
                    </a:p>
                  </a:txBody>
                  <a:tcPr marL="72000" marR="72000" marT="72000" marB="72000" anchor="ctr"/>
                </a:tc>
                <a:tc>
                  <a:txBody>
                    <a:bodyPr/>
                    <a:lstStyle/>
                    <a:p>
                      <a:r>
                        <a:rPr kumimoji="1" lang="ja-JP" altLang="en-US" sz="1600" dirty="0"/>
                        <a:t>普通科・ビジネス科</a:t>
                      </a:r>
                      <a:endParaRPr kumimoji="1" lang="ja-JP" altLang="en-US" sz="1600" dirty="0">
                        <a:latin typeface="+mn-ea"/>
                        <a:ea typeface="+mn-ea"/>
                      </a:endParaRPr>
                    </a:p>
                  </a:txBody>
                  <a:tcPr marL="72000" marR="72000" marT="72000" marB="72000" anchor="ctr"/>
                </a:tc>
                <a:tc vMerge="1">
                  <a:txBody>
                    <a:bodyPr/>
                    <a:lstStyle/>
                    <a:p>
                      <a:endParaRPr kumimoji="1" lang="ja-JP" altLang="en-US" dirty="0">
                        <a:latin typeface="メイリオ" panose="020B0604030504040204" pitchFamily="50" charset="-128"/>
                        <a:ea typeface="メイリオ" panose="020B0604030504040204" pitchFamily="50" charset="-128"/>
                      </a:endParaRPr>
                    </a:p>
                  </a:txBody>
                  <a:tcPr marL="72000" marR="72000" marT="72000" marB="72000" anchor="ctr"/>
                </a:tc>
                <a:tc vMerge="1">
                  <a:txBody>
                    <a:bodyPr/>
                    <a:lstStyle/>
                    <a:p>
                      <a:pPr algn="ctr"/>
                      <a:endParaRPr kumimoji="1" lang="ja-JP" altLang="en-US" dirty="0">
                        <a:latin typeface="メイリオ" panose="020B0604030504040204" pitchFamily="50" charset="-128"/>
                        <a:ea typeface="メイリオ" panose="020B0604030504040204" pitchFamily="50" charset="-128"/>
                      </a:endParaRPr>
                    </a:p>
                  </a:txBody>
                  <a:tcPr marL="72000" marR="72000" marT="72000" marB="72000" anchor="ctr"/>
                </a:tc>
                <a:extLst>
                  <a:ext uri="{0D108BD9-81ED-4DB2-BD59-A6C34878D82A}">
                    <a16:rowId xmlns:a16="http://schemas.microsoft.com/office/drawing/2014/main" val="3330443164"/>
                  </a:ext>
                </a:extLst>
              </a:tr>
              <a:tr h="537880">
                <a:tc>
                  <a:txBody>
                    <a:bodyPr/>
                    <a:lstStyle/>
                    <a:p>
                      <a:r>
                        <a:rPr kumimoji="1" lang="ja-JP" altLang="en-US" dirty="0"/>
                        <a:t>全日制の課程</a:t>
                      </a:r>
                      <a:endParaRPr kumimoji="1" lang="ja-JP" altLang="en-US" dirty="0">
                        <a:latin typeface="+mn-ea"/>
                        <a:ea typeface="+mn-ea"/>
                      </a:endParaRPr>
                    </a:p>
                  </a:txBody>
                  <a:tcPr marL="72000" marR="72000" marT="72000" marB="72000" anchor="ctr"/>
                </a:tc>
                <a:tc>
                  <a:txBody>
                    <a:bodyPr/>
                    <a:lstStyle/>
                    <a:p>
                      <a:r>
                        <a:rPr kumimoji="1" lang="ja-JP" altLang="en-US" sz="1600" dirty="0"/>
                        <a:t>総合学科</a:t>
                      </a:r>
                      <a:endParaRPr kumimoji="1" lang="en-US" altLang="ja-JP" sz="1600" dirty="0"/>
                    </a:p>
                    <a:p>
                      <a:r>
                        <a:rPr kumimoji="1" lang="ja-JP" altLang="en-US" sz="1400" dirty="0"/>
                        <a:t>（ステップスクール）</a:t>
                      </a:r>
                      <a:endParaRPr kumimoji="1" lang="ja-JP" altLang="en-US" sz="1400" dirty="0">
                        <a:latin typeface="+mn-ea"/>
                        <a:ea typeface="+mn-ea"/>
                      </a:endParaRPr>
                    </a:p>
                  </a:txBody>
                  <a:tcPr marL="72000" marR="72000" marT="72000" marB="72000" anchor="ctr"/>
                </a:tc>
                <a:tc>
                  <a:txBody>
                    <a:bodyPr/>
                    <a:lstStyle/>
                    <a:p>
                      <a:r>
                        <a:rPr kumimoji="1" lang="ja-JP" altLang="en-US" sz="1600" dirty="0"/>
                        <a:t>国数英</a:t>
                      </a:r>
                      <a:r>
                        <a:rPr kumimoji="1" lang="en-US" altLang="ja-JP" sz="1600" baseline="30000" dirty="0"/>
                        <a:t>※</a:t>
                      </a:r>
                      <a:endParaRPr kumimoji="1" lang="en-US" altLang="ja-JP" sz="1600" dirty="0"/>
                    </a:p>
                    <a:p>
                      <a:r>
                        <a:rPr kumimoji="1" lang="en-US" altLang="ja-JP" sz="1200" dirty="0"/>
                        <a:t>※</a:t>
                      </a:r>
                      <a:r>
                        <a:rPr kumimoji="1" lang="ja-JP" altLang="en-US" sz="1200" dirty="0"/>
                        <a:t>リスニングを含む</a:t>
                      </a:r>
                      <a:endParaRPr kumimoji="1" lang="ja-JP" altLang="en-US" sz="1200" dirty="0">
                        <a:latin typeface="+mn-ea"/>
                        <a:ea typeface="+mn-ea"/>
                      </a:endParaRPr>
                    </a:p>
                  </a:txBody>
                  <a:tcPr marL="72000" marR="72000" marT="72000" marB="72000" anchor="ctr">
                    <a:lnT w="6350" cap="flat" cmpd="sng" algn="ctr">
                      <a:solidFill>
                        <a:srgbClr val="FF9933"/>
                      </a:solidFill>
                      <a:prstDash val="solid"/>
                      <a:round/>
                      <a:headEnd type="none" w="med" len="med"/>
                      <a:tailEnd type="none" w="med" len="med"/>
                    </a:lnT>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latin typeface="+mn-ea"/>
                        <a:ea typeface="+mn-ea"/>
                      </a:endParaRPr>
                    </a:p>
                  </a:txBody>
                  <a:tcPr marL="72000" marR="72000" marT="72000" marB="72000" anchor="ctr"/>
                </a:tc>
                <a:extLst>
                  <a:ext uri="{0D108BD9-81ED-4DB2-BD59-A6C34878D82A}">
                    <a16:rowId xmlns:a16="http://schemas.microsoft.com/office/drawing/2014/main" val="1970698376"/>
                  </a:ext>
                </a:extLst>
              </a:tr>
            </a:tbl>
          </a:graphicData>
        </a:graphic>
      </p:graphicFrame>
      <p:sp>
        <p:nvSpPr>
          <p:cNvPr id="74" name="テキスト ボックス 73"/>
          <p:cNvSpPr txBox="1"/>
          <p:nvPr/>
        </p:nvSpPr>
        <p:spPr>
          <a:xfrm>
            <a:off x="2411066" y="4784636"/>
            <a:ext cx="1800493" cy="369332"/>
          </a:xfrm>
          <a:prstGeom prst="rect">
            <a:avLst/>
          </a:prstGeom>
          <a:noFill/>
        </p:spPr>
        <p:txBody>
          <a:bodyPr wrap="none" rtlCol="0">
            <a:spAutoFit/>
          </a:bodyPr>
          <a:lstStyle/>
          <a:p>
            <a:r>
              <a:rPr lang="ja-JP" altLang="en-US" b="1" dirty="0">
                <a:ln w="6350">
                  <a:solidFill>
                    <a:schemeClr val="accent1"/>
                  </a:solidFill>
                </a:ln>
                <a:blipFill>
                  <a:blip r:embed="rId3"/>
                  <a:stretch>
                    <a:fillRect/>
                  </a:stretch>
                </a:blipFill>
                <a:latin typeface="+mn-ea"/>
              </a:rPr>
              <a:t>一般入学者選抜</a:t>
            </a:r>
            <a:endParaRPr lang="en-US" altLang="ja-JP" b="1" dirty="0">
              <a:ln w="6350">
                <a:solidFill>
                  <a:schemeClr val="accent1"/>
                </a:solidFill>
              </a:ln>
              <a:blipFill>
                <a:blip r:embed="rId3"/>
                <a:stretch>
                  <a:fillRect/>
                </a:stretch>
              </a:blipFill>
              <a:latin typeface="+mn-ea"/>
            </a:endParaRPr>
          </a:p>
        </p:txBody>
      </p:sp>
      <p:graphicFrame>
        <p:nvGraphicFramePr>
          <p:cNvPr id="38" name="表 37"/>
          <p:cNvGraphicFramePr>
            <a:graphicFrameLocks noGrp="1"/>
          </p:cNvGraphicFramePr>
          <p:nvPr>
            <p:extLst>
              <p:ext uri="{D42A27DB-BD31-4B8C-83A1-F6EECF244321}">
                <p14:modId xmlns:p14="http://schemas.microsoft.com/office/powerpoint/2010/main" val="483659857"/>
              </p:ext>
            </p:extLst>
          </p:nvPr>
        </p:nvGraphicFramePr>
        <p:xfrm>
          <a:off x="4340334" y="4378236"/>
          <a:ext cx="7227777" cy="2097640"/>
        </p:xfrm>
        <a:graphic>
          <a:graphicData uri="http://schemas.openxmlformats.org/drawingml/2006/table">
            <a:tbl>
              <a:tblPr firstRow="1" bandRow="1" bandCol="1">
                <a:tableStyleId>{69012ECD-51FC-41F1-AA8D-1B2483CD663E}</a:tableStyleId>
              </a:tblPr>
              <a:tblGrid>
                <a:gridCol w="1567192">
                  <a:extLst>
                    <a:ext uri="{9D8B030D-6E8A-4147-A177-3AD203B41FA5}">
                      <a16:colId xmlns:a16="http://schemas.microsoft.com/office/drawing/2014/main" val="1371643354"/>
                    </a:ext>
                  </a:extLst>
                </a:gridCol>
                <a:gridCol w="2551797">
                  <a:extLst>
                    <a:ext uri="{9D8B030D-6E8A-4147-A177-3AD203B41FA5}">
                      <a16:colId xmlns:a16="http://schemas.microsoft.com/office/drawing/2014/main" val="1728945548"/>
                    </a:ext>
                  </a:extLst>
                </a:gridCol>
                <a:gridCol w="1554394">
                  <a:extLst>
                    <a:ext uri="{9D8B030D-6E8A-4147-A177-3AD203B41FA5}">
                      <a16:colId xmlns:a16="http://schemas.microsoft.com/office/drawing/2014/main" val="4001740895"/>
                    </a:ext>
                  </a:extLst>
                </a:gridCol>
                <a:gridCol w="1554394">
                  <a:extLst>
                    <a:ext uri="{9D8B030D-6E8A-4147-A177-3AD203B41FA5}">
                      <a16:colId xmlns:a16="http://schemas.microsoft.com/office/drawing/2014/main" val="812832158"/>
                    </a:ext>
                  </a:extLst>
                </a:gridCol>
              </a:tblGrid>
              <a:tr h="391628">
                <a:tc gridSpan="2">
                  <a:txBody>
                    <a:bodyPr/>
                    <a:lstStyle/>
                    <a:p>
                      <a:pPr algn="ctr"/>
                      <a:r>
                        <a:rPr kumimoji="1" lang="ja-JP" altLang="en-US" sz="1800" dirty="0">
                          <a:latin typeface="+mn-ea"/>
                          <a:ea typeface="+mn-ea"/>
                        </a:rPr>
                        <a:t>課程・学科等</a:t>
                      </a:r>
                    </a:p>
                  </a:txBody>
                  <a:tcPr marL="72000" marR="72000" marT="72000" marB="72000" anchor="ctr">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hMerge="1">
                  <a:txBody>
                    <a:bodyPr/>
                    <a:lstStyle/>
                    <a:p>
                      <a:pPr algn="ctr"/>
                      <a:endParaRPr kumimoji="1" lang="ja-JP" altLang="en-US" sz="1800" dirty="0">
                        <a:latin typeface="メイリオ" panose="020B0604030504040204" pitchFamily="50" charset="-128"/>
                        <a:ea typeface="メイリオ" panose="020B0604030504040204" pitchFamily="50" charset="-128"/>
                      </a:endParaRPr>
                    </a:p>
                  </a:txBody>
                  <a:tcPr marL="72000" marR="72000" marT="72000" marB="72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n-ea"/>
                          <a:ea typeface="+mn-ea"/>
                        </a:rPr>
                        <a:t>学力検査</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n-ea"/>
                          <a:ea typeface="+mn-ea"/>
                        </a:rPr>
                        <a:t>学力検査以外</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433737868"/>
                  </a:ext>
                </a:extLst>
              </a:tr>
              <a:tr h="537880">
                <a:tc>
                  <a:txBody>
                    <a:bodyPr/>
                    <a:lstStyle/>
                    <a:p>
                      <a:r>
                        <a:rPr kumimoji="1" lang="ja-JP" altLang="en-US" dirty="0">
                          <a:latin typeface="+mn-ea"/>
                          <a:ea typeface="+mn-ea"/>
                        </a:rPr>
                        <a:t>全日制の課程</a:t>
                      </a:r>
                    </a:p>
                  </a:txBody>
                  <a:tcPr marL="72000" marR="72000" marT="72000" marB="7200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kumimoji="1" lang="ja-JP" altLang="en-US" sz="1600" dirty="0">
                          <a:latin typeface="+mn-ea"/>
                          <a:ea typeface="+mn-ea"/>
                        </a:rPr>
                        <a:t>全ての学科</a:t>
                      </a:r>
                      <a:endParaRPr kumimoji="1" lang="en-US" altLang="ja-JP" sz="1600" dirty="0">
                        <a:latin typeface="+mn-ea"/>
                        <a:ea typeface="+mn-ea"/>
                      </a:endParaRPr>
                    </a:p>
                    <a:p>
                      <a:r>
                        <a:rPr kumimoji="1" lang="ja-JP" altLang="en-US" sz="1200" dirty="0">
                          <a:latin typeface="+mn-ea"/>
                          <a:ea typeface="+mn-ea"/>
                        </a:rPr>
                        <a:t>（特別選抜を行う学科を除く）</a:t>
                      </a:r>
                      <a:endParaRPr kumimoji="1" lang="ja-JP" altLang="en-US" sz="1600" dirty="0">
                        <a:latin typeface="+mn-ea"/>
                        <a:ea typeface="+mn-ea"/>
                      </a:endParaRPr>
                    </a:p>
                  </a:txBody>
                  <a:tcPr marL="72000" marR="72000" marT="72000" marB="72000" anchor="ctr"/>
                </a:tc>
                <a:tc>
                  <a:txBody>
                    <a:bodyPr/>
                    <a:lstStyle/>
                    <a:p>
                      <a:r>
                        <a:rPr kumimoji="1" lang="ja-JP" altLang="en-US" sz="1600" dirty="0">
                          <a:latin typeface="+mn-ea"/>
                          <a:ea typeface="+mn-ea"/>
                        </a:rPr>
                        <a:t>国数英</a:t>
                      </a:r>
                      <a:r>
                        <a:rPr kumimoji="1" lang="en-US" altLang="ja-JP" sz="1600" baseline="30000" dirty="0">
                          <a:latin typeface="+mn-ea"/>
                          <a:ea typeface="+mn-ea"/>
                        </a:rPr>
                        <a:t>※</a:t>
                      </a:r>
                      <a:r>
                        <a:rPr kumimoji="1" lang="ja-JP" altLang="en-US" sz="1600" dirty="0">
                          <a:latin typeface="+mn-ea"/>
                          <a:ea typeface="+mn-ea"/>
                        </a:rPr>
                        <a:t>理社</a:t>
                      </a:r>
                      <a:endParaRPr kumimoji="1" lang="en-US" altLang="ja-JP" sz="1600" dirty="0">
                        <a:latin typeface="+mn-ea"/>
                        <a:ea typeface="+mn-ea"/>
                      </a:endParaRPr>
                    </a:p>
                    <a:p>
                      <a:r>
                        <a:rPr kumimoji="1" lang="en-US" altLang="ja-JP" sz="1200" dirty="0">
                          <a:latin typeface="+mn-ea"/>
                          <a:ea typeface="+mn-ea"/>
                        </a:rPr>
                        <a:t>※</a:t>
                      </a:r>
                      <a:r>
                        <a:rPr kumimoji="1" lang="ja-JP" altLang="en-US" sz="1200" dirty="0">
                          <a:latin typeface="+mn-ea"/>
                          <a:ea typeface="+mn-ea"/>
                        </a:rPr>
                        <a:t>リスニングを含む</a:t>
                      </a:r>
                    </a:p>
                  </a:txBody>
                  <a:tcPr marL="72000" marR="72000" marT="72000" marB="72000" anchor="ctr"/>
                </a:tc>
                <a:tc>
                  <a:txBody>
                    <a:bodyPr/>
                    <a:lstStyle/>
                    <a:p>
                      <a:pPr algn="ctr"/>
                      <a:r>
                        <a:rPr kumimoji="1" lang="en-US" altLang="ja-JP" sz="1600" dirty="0">
                          <a:latin typeface="+mn-ea"/>
                          <a:ea typeface="+mn-ea"/>
                        </a:rPr>
                        <a:t>―</a:t>
                      </a:r>
                      <a:endParaRPr kumimoji="1" lang="ja-JP" altLang="en-US" sz="1600" dirty="0">
                        <a:latin typeface="+mn-ea"/>
                        <a:ea typeface="+mn-ea"/>
                      </a:endParaRPr>
                    </a:p>
                  </a:txBody>
                  <a:tcPr marL="72000" marR="72000" marT="72000" marB="72000" anchor="ctr"/>
                </a:tc>
                <a:extLst>
                  <a:ext uri="{0D108BD9-81ED-4DB2-BD59-A6C34878D82A}">
                    <a16:rowId xmlns:a16="http://schemas.microsoft.com/office/drawing/2014/main" val="1354733847"/>
                  </a:ext>
                </a:extLst>
              </a:tr>
              <a:tr h="537880">
                <a:tc>
                  <a:txBody>
                    <a:bodyPr/>
                    <a:lstStyle/>
                    <a:p>
                      <a:r>
                        <a:rPr kumimoji="1" lang="ja-JP" altLang="en-US" dirty="0">
                          <a:latin typeface="+mn-ea"/>
                          <a:ea typeface="+mn-ea"/>
                        </a:rPr>
                        <a:t>定時制の課程</a:t>
                      </a:r>
                    </a:p>
                  </a:txBody>
                  <a:tcPr marL="72000" marR="72000" marT="72000" marB="72000" anchor="ctr">
                    <a:lnT w="12700" cap="flat" cmpd="sng" algn="ctr">
                      <a:solidFill>
                        <a:schemeClr val="accent1"/>
                      </a:solidFill>
                      <a:prstDash val="solid"/>
                      <a:round/>
                      <a:headEnd type="none" w="med" len="med"/>
                      <a:tailEnd type="none" w="med" len="med"/>
                    </a:lnT>
                  </a:tcPr>
                </a:tc>
                <a:tc>
                  <a:txBody>
                    <a:bodyPr/>
                    <a:lstStyle/>
                    <a:p>
                      <a:r>
                        <a:rPr kumimoji="1" lang="ja-JP" altLang="en-US" sz="1600" dirty="0">
                          <a:latin typeface="+mn-ea"/>
                          <a:ea typeface="+mn-ea"/>
                        </a:rPr>
                        <a:t>全ての学科</a:t>
                      </a:r>
                      <a:r>
                        <a:rPr kumimoji="1" lang="ja-JP" altLang="en-US" sz="1200" dirty="0">
                          <a:latin typeface="+mn-ea"/>
                          <a:ea typeface="+mn-ea"/>
                        </a:rPr>
                        <a:t>（多部制単位制・</a:t>
                      </a:r>
                      <a:endParaRPr kumimoji="1" lang="en-US" altLang="ja-JP" sz="1200" dirty="0">
                        <a:latin typeface="+mn-ea"/>
                        <a:ea typeface="+mn-ea"/>
                      </a:endParaRPr>
                    </a:p>
                    <a:p>
                      <a:r>
                        <a:rPr kumimoji="1" lang="ja-JP" altLang="en-US" sz="1200" dirty="0">
                          <a:latin typeface="+mn-ea"/>
                          <a:ea typeface="+mn-ea"/>
                        </a:rPr>
                        <a:t>　昼夜間単位制を除く）</a:t>
                      </a:r>
                      <a:endParaRPr kumimoji="1" lang="ja-JP" altLang="en-US" sz="2000" dirty="0">
                        <a:latin typeface="+mn-ea"/>
                        <a:ea typeface="+mn-ea"/>
                      </a:endParaRPr>
                    </a:p>
                  </a:txBody>
                  <a:tcPr marL="72000" marR="72000" marT="72000" marB="72000" anchor="ctr"/>
                </a:tc>
                <a:tc>
                  <a:txBody>
                    <a:bodyPr/>
                    <a:lstStyle/>
                    <a:p>
                      <a:r>
                        <a:rPr kumimoji="1" lang="ja-JP" altLang="en-US" sz="1600" dirty="0">
                          <a:latin typeface="+mn-ea"/>
                          <a:ea typeface="+mn-ea"/>
                        </a:rPr>
                        <a:t>国数英</a:t>
                      </a:r>
                      <a:r>
                        <a:rPr kumimoji="1" lang="en-US" altLang="ja-JP" sz="1600" baseline="30000" dirty="0">
                          <a:latin typeface="+mn-ea"/>
                          <a:ea typeface="+mn-ea"/>
                        </a:rPr>
                        <a:t>※</a:t>
                      </a:r>
                      <a:endParaRPr kumimoji="1" lang="en-US" altLang="ja-JP" sz="1600" dirty="0">
                        <a:latin typeface="+mn-ea"/>
                        <a:ea typeface="+mn-ea"/>
                      </a:endParaRPr>
                    </a:p>
                    <a:p>
                      <a:r>
                        <a:rPr kumimoji="1" lang="en-US" altLang="ja-JP" sz="1200" dirty="0">
                          <a:latin typeface="+mn-ea"/>
                          <a:ea typeface="+mn-ea"/>
                        </a:rPr>
                        <a:t>※</a:t>
                      </a:r>
                      <a:r>
                        <a:rPr kumimoji="1" lang="ja-JP" altLang="en-US" sz="1200" dirty="0">
                          <a:latin typeface="+mn-ea"/>
                          <a:ea typeface="+mn-ea"/>
                        </a:rPr>
                        <a:t>リスニングを含む</a:t>
                      </a:r>
                    </a:p>
                  </a:txBody>
                  <a:tcPr marL="72000" marR="72000" marT="72000" marB="72000" anchor="ctr"/>
                </a:tc>
                <a:tc>
                  <a:txBody>
                    <a:bodyPr/>
                    <a:lstStyle/>
                    <a:p>
                      <a:pPr algn="ctr"/>
                      <a:r>
                        <a:rPr kumimoji="1" lang="en-US" altLang="ja-JP" sz="1600" dirty="0">
                          <a:latin typeface="+mn-ea"/>
                          <a:ea typeface="+mn-ea"/>
                        </a:rPr>
                        <a:t>―</a:t>
                      </a:r>
                      <a:endParaRPr kumimoji="1" lang="ja-JP" altLang="en-US" sz="1600" dirty="0">
                        <a:latin typeface="+mn-ea"/>
                        <a:ea typeface="+mn-ea"/>
                      </a:endParaRPr>
                    </a:p>
                  </a:txBody>
                  <a:tcPr marL="72000" marR="72000" marT="72000" marB="72000" anchor="ctr"/>
                </a:tc>
                <a:extLst>
                  <a:ext uri="{0D108BD9-81ED-4DB2-BD59-A6C34878D82A}">
                    <a16:rowId xmlns:a16="http://schemas.microsoft.com/office/drawing/2014/main" val="158274760"/>
                  </a:ext>
                </a:extLst>
              </a:tr>
              <a:tr h="537880">
                <a:tc>
                  <a:txBody>
                    <a:bodyPr/>
                    <a:lstStyle/>
                    <a:p>
                      <a:r>
                        <a:rPr kumimoji="1" lang="ja-JP" altLang="en-US" dirty="0">
                          <a:latin typeface="+mn-ea"/>
                          <a:ea typeface="+mn-ea"/>
                        </a:rPr>
                        <a:t>通信制の課程</a:t>
                      </a:r>
                    </a:p>
                  </a:txBody>
                  <a:tcPr marL="72000" marR="72000" marT="72000" marB="72000" anchor="ctr"/>
                </a:tc>
                <a:tc>
                  <a:txBody>
                    <a:bodyPr/>
                    <a:lstStyle/>
                    <a:p>
                      <a:r>
                        <a:rPr kumimoji="1" lang="ja-JP" altLang="en-US" sz="1600" dirty="0">
                          <a:latin typeface="+mn-ea"/>
                          <a:ea typeface="+mn-ea"/>
                        </a:rPr>
                        <a:t>普通科</a:t>
                      </a:r>
                    </a:p>
                  </a:txBody>
                  <a:tcPr marL="72000" marR="72000" marT="72000" marB="72000" anchor="ctr"/>
                </a:tc>
                <a:tc>
                  <a:txBody>
                    <a:bodyPr/>
                    <a:lstStyle/>
                    <a:p>
                      <a:pPr algn="ctr"/>
                      <a:r>
                        <a:rPr kumimoji="1" lang="en-US" altLang="ja-JP" sz="1600" dirty="0">
                          <a:latin typeface="+mn-ea"/>
                          <a:ea typeface="+mn-ea"/>
                        </a:rPr>
                        <a:t>―</a:t>
                      </a:r>
                      <a:endParaRPr kumimoji="1" lang="ja-JP" altLang="en-US" dirty="0">
                        <a:latin typeface="+mn-ea"/>
                        <a:ea typeface="+mn-ea"/>
                      </a:endParaRPr>
                    </a:p>
                  </a:txBody>
                  <a:tcPr marL="72000" marR="72000" marT="72000" marB="72000" anchor="ctr"/>
                </a:tc>
                <a:tc>
                  <a:txBody>
                    <a:bodyPr/>
                    <a:lstStyle/>
                    <a:p>
                      <a:pPr algn="ctr"/>
                      <a:r>
                        <a:rPr kumimoji="1" lang="ja-JP" altLang="en-US" dirty="0">
                          <a:latin typeface="+mn-ea"/>
                          <a:ea typeface="+mn-ea"/>
                        </a:rPr>
                        <a:t>面接</a:t>
                      </a:r>
                    </a:p>
                  </a:txBody>
                  <a:tcPr marL="72000" marR="72000" marT="72000" marB="72000" anchor="ctr"/>
                </a:tc>
                <a:extLst>
                  <a:ext uri="{0D108BD9-81ED-4DB2-BD59-A6C34878D82A}">
                    <a16:rowId xmlns:a16="http://schemas.microsoft.com/office/drawing/2014/main" val="3330443164"/>
                  </a:ext>
                </a:extLst>
              </a:tr>
            </a:tbl>
          </a:graphicData>
        </a:graphic>
      </p:graphicFrame>
      <p:sp>
        <p:nvSpPr>
          <p:cNvPr id="39" name="正方形/長方形 38"/>
          <p:cNvSpPr/>
          <p:nvPr/>
        </p:nvSpPr>
        <p:spPr>
          <a:xfrm>
            <a:off x="4615580" y="6506356"/>
            <a:ext cx="6952531" cy="307777"/>
          </a:xfrm>
          <a:prstGeom prst="rect">
            <a:avLst/>
          </a:prstGeom>
        </p:spPr>
        <p:txBody>
          <a:bodyPr wrap="square">
            <a:spAutoFit/>
          </a:bodyPr>
          <a:lstStyle/>
          <a:p>
            <a:pPr marL="133343" algn="r"/>
            <a:r>
              <a:rPr lang="ja-JP" altLang="en-US" sz="1400" dirty="0">
                <a:latin typeface="+mn-ea"/>
              </a:rPr>
              <a:t>・検査科目等は平成</a:t>
            </a:r>
            <a:r>
              <a:rPr lang="en-US" altLang="ja-JP" sz="1400" dirty="0">
                <a:latin typeface="+mn-ea"/>
              </a:rPr>
              <a:t>15</a:t>
            </a:r>
            <a:r>
              <a:rPr lang="ja-JP" altLang="en-US" sz="1400" dirty="0">
                <a:latin typeface="+mn-ea"/>
              </a:rPr>
              <a:t>年</a:t>
            </a:r>
            <a:r>
              <a:rPr lang="en-US" altLang="ja-JP" sz="1400" dirty="0">
                <a:latin typeface="+mn-ea"/>
              </a:rPr>
              <a:t>4</a:t>
            </a:r>
            <a:r>
              <a:rPr lang="ja-JP" altLang="en-US" sz="1400" dirty="0">
                <a:latin typeface="+mn-ea"/>
              </a:rPr>
              <a:t>月</a:t>
            </a:r>
            <a:r>
              <a:rPr lang="en-US" altLang="ja-JP" sz="1400" dirty="0">
                <a:latin typeface="+mn-ea"/>
              </a:rPr>
              <a:t>2</a:t>
            </a:r>
            <a:r>
              <a:rPr lang="ja-JP" altLang="en-US" sz="1400" dirty="0">
                <a:latin typeface="+mn-ea"/>
              </a:rPr>
              <a:t>日以降に生まれた者の場合</a:t>
            </a:r>
            <a:endParaRPr lang="en-US" altLang="ja-JP" sz="1400" dirty="0">
              <a:latin typeface="+mn-ea"/>
            </a:endParaRPr>
          </a:p>
        </p:txBody>
      </p:sp>
      <p:grpSp>
        <p:nvGrpSpPr>
          <p:cNvPr id="40" name="グループ化 39">
            <a:extLst>
              <a:ext uri="{FF2B5EF4-FFF2-40B4-BE49-F238E27FC236}">
                <a16:creationId xmlns:a16="http://schemas.microsoft.com/office/drawing/2014/main" id="{19E41A23-E6C0-2D7D-9CC5-1FEA26CD63E9}"/>
              </a:ext>
            </a:extLst>
          </p:cNvPr>
          <p:cNvGrpSpPr/>
          <p:nvPr/>
        </p:nvGrpSpPr>
        <p:grpSpPr>
          <a:xfrm>
            <a:off x="201809" y="958476"/>
            <a:ext cx="2363147" cy="2858776"/>
            <a:chOff x="220986" y="1908282"/>
            <a:chExt cx="2363147" cy="2858776"/>
          </a:xfrm>
        </p:grpSpPr>
        <p:grpSp>
          <p:nvGrpSpPr>
            <p:cNvPr id="41" name="グループ化 40">
              <a:extLst>
                <a:ext uri="{FF2B5EF4-FFF2-40B4-BE49-F238E27FC236}">
                  <a16:creationId xmlns:a16="http://schemas.microsoft.com/office/drawing/2014/main" id="{458711F5-B958-DCEF-D25E-9E7115935B9C}"/>
                </a:ext>
              </a:extLst>
            </p:cNvPr>
            <p:cNvGrpSpPr/>
            <p:nvPr/>
          </p:nvGrpSpPr>
          <p:grpSpPr>
            <a:xfrm>
              <a:off x="220986" y="1908282"/>
              <a:ext cx="369868" cy="2858776"/>
              <a:chOff x="1714500" y="2233612"/>
              <a:chExt cx="533400" cy="4122738"/>
            </a:xfrm>
            <a:solidFill>
              <a:schemeClr val="bg1">
                <a:lumMod val="85000"/>
              </a:schemeClr>
            </a:solidFill>
          </p:grpSpPr>
          <p:sp>
            <p:nvSpPr>
              <p:cNvPr id="48" name="楕円 47">
                <a:extLst>
                  <a:ext uri="{FF2B5EF4-FFF2-40B4-BE49-F238E27FC236}">
                    <a16:creationId xmlns:a16="http://schemas.microsoft.com/office/drawing/2014/main" id="{53F0971F-B0F3-8A26-0B1F-FD24AA3EAC43}"/>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9" name="楕円 48">
                <a:extLst>
                  <a:ext uri="{FF2B5EF4-FFF2-40B4-BE49-F238E27FC236}">
                    <a16:creationId xmlns:a16="http://schemas.microsoft.com/office/drawing/2014/main" id="{F93CE159-F11F-B28B-8C4D-40EABD0EF246}"/>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0" name="楕円 49">
                <a:extLst>
                  <a:ext uri="{FF2B5EF4-FFF2-40B4-BE49-F238E27FC236}">
                    <a16:creationId xmlns:a16="http://schemas.microsoft.com/office/drawing/2014/main" id="{A92F5588-6C52-9407-34E7-1E96772D91B6}"/>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1" name="楕円 50">
                <a:extLst>
                  <a:ext uri="{FF2B5EF4-FFF2-40B4-BE49-F238E27FC236}">
                    <a16:creationId xmlns:a16="http://schemas.microsoft.com/office/drawing/2014/main" id="{DC775177-D5FB-53D2-7143-E8BF1A97144E}"/>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2" name="楕円 51">
                <a:extLst>
                  <a:ext uri="{FF2B5EF4-FFF2-40B4-BE49-F238E27FC236}">
                    <a16:creationId xmlns:a16="http://schemas.microsoft.com/office/drawing/2014/main" id="{75F08307-46AE-5D6A-2274-DFF48E9468BD}"/>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3" name="楕円 52">
                <a:extLst>
                  <a:ext uri="{FF2B5EF4-FFF2-40B4-BE49-F238E27FC236}">
                    <a16:creationId xmlns:a16="http://schemas.microsoft.com/office/drawing/2014/main" id="{C608DBBC-C625-9D47-8315-D7F1BE099248}"/>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58" name="直線コネクタ 57">
                <a:extLst>
                  <a:ext uri="{FF2B5EF4-FFF2-40B4-BE49-F238E27FC236}">
                    <a16:creationId xmlns:a16="http://schemas.microsoft.com/office/drawing/2014/main" id="{1770191A-8156-6F63-A5FC-5BBF696422E0}"/>
                  </a:ext>
                </a:extLst>
              </p:cNvPr>
              <p:cNvCxnSpPr>
                <a:stCxn id="48" idx="4"/>
                <a:endCxn id="51"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E4745232-5AF8-9483-D078-6B2B792C60B1}"/>
                  </a:ext>
                </a:extLst>
              </p:cNvPr>
              <p:cNvCxnSpPr>
                <a:stCxn id="51" idx="4"/>
                <a:endCxn id="52"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68E478DE-8607-8C0D-0C5C-CC9F9885A845}"/>
                  </a:ext>
                </a:extLst>
              </p:cNvPr>
              <p:cNvCxnSpPr>
                <a:stCxn id="52" idx="4"/>
                <a:endCxn id="53"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1452C2DD-0BAA-50BF-73A6-41E2AFFFB679}"/>
                  </a:ext>
                </a:extLst>
              </p:cNvPr>
              <p:cNvCxnSpPr>
                <a:stCxn id="53" idx="4"/>
                <a:endCxn id="50"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67C9B49C-702B-B940-EC3C-2417032D2126}"/>
                  </a:ext>
                </a:extLst>
              </p:cNvPr>
              <p:cNvCxnSpPr>
                <a:stCxn id="50" idx="4"/>
                <a:endCxn id="49"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2" name="テキスト ボックス 41">
              <a:extLst>
                <a:ext uri="{FF2B5EF4-FFF2-40B4-BE49-F238E27FC236}">
                  <a16:creationId xmlns:a16="http://schemas.microsoft.com/office/drawing/2014/main" id="{9E753847-FEB4-B962-A588-F24CB5601628}"/>
                </a:ext>
              </a:extLst>
            </p:cNvPr>
            <p:cNvSpPr txBox="1"/>
            <p:nvPr/>
          </p:nvSpPr>
          <p:spPr>
            <a:xfrm>
              <a:off x="245031" y="1946382"/>
              <a:ext cx="1723549" cy="276999"/>
            </a:xfrm>
            <a:prstGeom prst="rect">
              <a:avLst/>
            </a:prstGeom>
            <a:noFill/>
          </p:spPr>
          <p:txBody>
            <a:bodyPr wrap="none" rtlCol="0">
              <a:spAutoFit/>
            </a:bodyPr>
            <a:lstStyle/>
            <a:p>
              <a:r>
                <a:rPr kumimoji="1" lang="ja-JP" altLang="en-US" sz="1200" b="1" dirty="0">
                  <a:solidFill>
                    <a:schemeClr val="accent1"/>
                  </a:solidFill>
                  <a:latin typeface="+mn-ea"/>
                </a:rPr>
                <a:t>１　入学者選抜の種類</a:t>
              </a:r>
            </a:p>
          </p:txBody>
        </p:sp>
        <p:sp>
          <p:nvSpPr>
            <p:cNvPr id="43" name="テキスト ボックス 42">
              <a:extLst>
                <a:ext uri="{FF2B5EF4-FFF2-40B4-BE49-F238E27FC236}">
                  <a16:creationId xmlns:a16="http://schemas.microsoft.com/office/drawing/2014/main" id="{7D632E23-EB16-89B2-1BC0-0287E95D1AC0}"/>
                </a:ext>
              </a:extLst>
            </p:cNvPr>
            <p:cNvSpPr txBox="1"/>
            <p:nvPr/>
          </p:nvSpPr>
          <p:spPr>
            <a:xfrm>
              <a:off x="245031" y="2446335"/>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高校入試のスケジュール</a:t>
              </a:r>
              <a:endParaRPr kumimoji="1" lang="ja-JP" altLang="en-US" sz="1200" b="1" dirty="0">
                <a:solidFill>
                  <a:schemeClr val="bg1">
                    <a:lumMod val="50000"/>
                  </a:schemeClr>
                </a:solidFill>
                <a:latin typeface="+mn-ea"/>
              </a:endParaRPr>
            </a:p>
          </p:txBody>
        </p:sp>
        <p:sp>
          <p:nvSpPr>
            <p:cNvPr id="44" name="テキスト ボックス 43">
              <a:extLst>
                <a:ext uri="{FF2B5EF4-FFF2-40B4-BE49-F238E27FC236}">
                  <a16:creationId xmlns:a16="http://schemas.microsoft.com/office/drawing/2014/main" id="{A86DB598-60CD-F25D-98FF-8AB3C3DB6A58}"/>
                </a:ext>
              </a:extLst>
            </p:cNvPr>
            <p:cNvSpPr txBox="1"/>
            <p:nvPr/>
          </p:nvSpPr>
          <p:spPr>
            <a:xfrm>
              <a:off x="245031" y="2946288"/>
              <a:ext cx="1877437"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公立高校入試の日程</a:t>
              </a:r>
              <a:endParaRPr kumimoji="1" lang="ja-JP" altLang="en-US" sz="1200" b="1" dirty="0">
                <a:solidFill>
                  <a:schemeClr val="bg1">
                    <a:lumMod val="50000"/>
                  </a:schemeClr>
                </a:solidFill>
                <a:latin typeface="+mn-ea"/>
              </a:endParaRPr>
            </a:p>
          </p:txBody>
        </p:sp>
        <p:sp>
          <p:nvSpPr>
            <p:cNvPr id="45" name="テキスト ボックス 44">
              <a:extLst>
                <a:ext uri="{FF2B5EF4-FFF2-40B4-BE49-F238E27FC236}">
                  <a16:creationId xmlns:a16="http://schemas.microsoft.com/office/drawing/2014/main" id="{1C5E47EB-21B8-930E-6C93-8A22F425D855}"/>
                </a:ext>
              </a:extLst>
            </p:cNvPr>
            <p:cNvSpPr txBox="1"/>
            <p:nvPr/>
          </p:nvSpPr>
          <p:spPr>
            <a:xfrm>
              <a:off x="245031" y="3446241"/>
              <a:ext cx="1569660"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特別選抜実施校</a:t>
              </a:r>
              <a:endParaRPr kumimoji="1" lang="ja-JP" altLang="en-US" sz="1200" b="1" dirty="0">
                <a:solidFill>
                  <a:schemeClr val="bg1">
                    <a:lumMod val="50000"/>
                  </a:schemeClr>
                </a:solidFill>
                <a:latin typeface="+mn-ea"/>
              </a:endParaRPr>
            </a:p>
          </p:txBody>
        </p:sp>
        <p:sp>
          <p:nvSpPr>
            <p:cNvPr id="46" name="テキスト ボックス 45">
              <a:extLst>
                <a:ext uri="{FF2B5EF4-FFF2-40B4-BE49-F238E27FC236}">
                  <a16:creationId xmlns:a16="http://schemas.microsoft.com/office/drawing/2014/main" id="{BDCE0F62-A12B-F536-D6CE-4D895ED9142E}"/>
                </a:ext>
              </a:extLst>
            </p:cNvPr>
            <p:cNvSpPr txBox="1"/>
            <p:nvPr/>
          </p:nvSpPr>
          <p:spPr>
            <a:xfrm>
              <a:off x="245031" y="3946194"/>
              <a:ext cx="2339102" cy="461665"/>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帰国生選抜、日本語指導が</a:t>
              </a:r>
              <a:endParaRPr lang="en-US" altLang="ja-JP" sz="1200" b="1" dirty="0">
                <a:solidFill>
                  <a:schemeClr val="bg1">
                    <a:lumMod val="50000"/>
                  </a:schemeClr>
                </a:solidFill>
                <a:latin typeface="+mn-ea"/>
              </a:endParaRPr>
            </a:p>
            <a:p>
              <a:r>
                <a:rPr lang="ja-JP" altLang="en-US" sz="1200" b="1" dirty="0">
                  <a:solidFill>
                    <a:schemeClr val="bg1">
                      <a:lumMod val="50000"/>
                    </a:schemeClr>
                  </a:solidFill>
                  <a:latin typeface="+mn-ea"/>
                </a:rPr>
                <a:t>　　必要な生徒選抜</a:t>
              </a:r>
              <a:r>
                <a:rPr kumimoji="1" lang="ja-JP" altLang="en-US" sz="1200" b="1" dirty="0">
                  <a:solidFill>
                    <a:schemeClr val="bg1">
                      <a:lumMod val="50000"/>
                    </a:schemeClr>
                  </a:solidFill>
                  <a:latin typeface="+mn-ea"/>
                </a:rPr>
                <a:t>実施校</a:t>
              </a:r>
            </a:p>
          </p:txBody>
        </p:sp>
        <p:sp>
          <p:nvSpPr>
            <p:cNvPr id="47" name="テキスト ボックス 46">
              <a:extLst>
                <a:ext uri="{FF2B5EF4-FFF2-40B4-BE49-F238E27FC236}">
                  <a16:creationId xmlns:a16="http://schemas.microsoft.com/office/drawing/2014/main" id="{70D21C88-14FC-418F-1CBA-27F5B81CE2F4}"/>
                </a:ext>
              </a:extLst>
            </p:cNvPr>
            <p:cNvSpPr txBox="1"/>
            <p:nvPr/>
          </p:nvSpPr>
          <p:spPr>
            <a:xfrm>
              <a:off x="245031" y="4446146"/>
              <a:ext cx="1569660" cy="276999"/>
            </a:xfrm>
            <a:prstGeom prst="rect">
              <a:avLst/>
            </a:prstGeom>
            <a:noFill/>
          </p:spPr>
          <p:txBody>
            <a:bodyPr wrap="none" rtlCol="0">
              <a:spAutoFit/>
            </a:bodyPr>
            <a:lstStyle/>
            <a:p>
              <a:r>
                <a:rPr lang="ja-JP" altLang="en-US" sz="1200" b="1" dirty="0">
                  <a:solidFill>
                    <a:schemeClr val="bg1">
                      <a:lumMod val="50000"/>
                    </a:schemeClr>
                  </a:solidFill>
                  <a:latin typeface="+mn-ea"/>
                </a:rPr>
                <a:t>６</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一般選抜実施校</a:t>
              </a:r>
              <a:endParaRPr kumimoji="1" lang="en-US" altLang="ja-JP" sz="1200" b="1" dirty="0">
                <a:solidFill>
                  <a:schemeClr val="bg1">
                    <a:lumMod val="50000"/>
                  </a:schemeClr>
                </a:solidFill>
                <a:latin typeface="+mn-ea"/>
              </a:endParaRPr>
            </a:p>
          </p:txBody>
        </p:sp>
      </p:grpSp>
      <p:sp>
        <p:nvSpPr>
          <p:cNvPr id="63" name="テキスト ボックス 62">
            <a:extLst>
              <a:ext uri="{FF2B5EF4-FFF2-40B4-BE49-F238E27FC236}">
                <a16:creationId xmlns:a16="http://schemas.microsoft.com/office/drawing/2014/main" id="{3E4FF924-4F75-0CBD-9A1D-8813C72550C1}"/>
              </a:ext>
            </a:extLst>
          </p:cNvPr>
          <p:cNvSpPr txBox="1"/>
          <p:nvPr/>
        </p:nvSpPr>
        <p:spPr>
          <a:xfrm>
            <a:off x="2585225" y="1804607"/>
            <a:ext cx="1467600" cy="954107"/>
          </a:xfrm>
          <a:prstGeom prst="rect">
            <a:avLst/>
          </a:prstGeom>
          <a:noFill/>
        </p:spPr>
        <p:txBody>
          <a:bodyPr wrap="square" rtlCol="0">
            <a:spAutoFit/>
          </a:bodyPr>
          <a:lstStyle/>
          <a:p>
            <a:r>
              <a:rPr lang="ja-JP" altLang="en-US" sz="1400" dirty="0"/>
              <a:t>実技検査や面接を実施する一部の学科において実施</a:t>
            </a:r>
            <a:endParaRPr kumimoji="1" lang="ja-JP" altLang="en-US" sz="1400" dirty="0"/>
          </a:p>
        </p:txBody>
      </p:sp>
      <p:sp>
        <p:nvSpPr>
          <p:cNvPr id="64" name="大かっこ 63">
            <a:extLst>
              <a:ext uri="{FF2B5EF4-FFF2-40B4-BE49-F238E27FC236}">
                <a16:creationId xmlns:a16="http://schemas.microsoft.com/office/drawing/2014/main" id="{AAECF01D-C4A9-7A7E-F792-7CFA08390A4D}"/>
              </a:ext>
            </a:extLst>
          </p:cNvPr>
          <p:cNvSpPr/>
          <p:nvPr/>
        </p:nvSpPr>
        <p:spPr>
          <a:xfrm>
            <a:off x="2539842" y="1828264"/>
            <a:ext cx="1574955" cy="896024"/>
          </a:xfrm>
          <a:prstGeom prst="bracketPair">
            <a:avLst>
              <a:gd name="adj" fmla="val 12311"/>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3140" y="118379"/>
            <a:ext cx="685956" cy="685956"/>
          </a:xfrm>
          <a:prstGeom prst="rect">
            <a:avLst/>
          </a:prstGeom>
        </p:spPr>
      </p:pic>
      <p:sp>
        <p:nvSpPr>
          <p:cNvPr id="31" name="テキスト ボックス 30"/>
          <p:cNvSpPr txBox="1"/>
          <p:nvPr/>
        </p:nvSpPr>
        <p:spPr>
          <a:xfrm>
            <a:off x="2411067" y="1031280"/>
            <a:ext cx="646331" cy="369332"/>
          </a:xfrm>
          <a:prstGeom prst="rect">
            <a:avLst/>
          </a:prstGeom>
          <a:noFill/>
        </p:spPr>
        <p:txBody>
          <a:bodyPr wrap="none" rtlCol="0">
            <a:spAutoFit/>
          </a:bodyPr>
          <a:lstStyle/>
          <a:p>
            <a:pPr algn="ctr"/>
            <a:r>
              <a:rPr lang="ja-JP" altLang="en-US" b="1" dirty="0">
                <a:ln w="6350">
                  <a:solidFill>
                    <a:schemeClr val="accent5"/>
                  </a:solidFill>
                </a:ln>
                <a:blipFill>
                  <a:blip r:embed="rId2"/>
                  <a:stretch>
                    <a:fillRect/>
                  </a:stretch>
                </a:blipFill>
                <a:latin typeface="+mn-ea"/>
              </a:rPr>
              <a:t>２月</a:t>
            </a:r>
            <a:endParaRPr kumimoji="1" lang="ja-JP" altLang="en-US" b="1" dirty="0">
              <a:ln w="6350">
                <a:solidFill>
                  <a:schemeClr val="accent5"/>
                </a:solidFill>
              </a:ln>
              <a:blipFill>
                <a:blip r:embed="rId2"/>
                <a:stretch>
                  <a:fillRect/>
                </a:stretch>
              </a:blipFill>
              <a:latin typeface="+mn-ea"/>
            </a:endParaRPr>
          </a:p>
        </p:txBody>
      </p:sp>
      <p:sp>
        <p:nvSpPr>
          <p:cNvPr id="32" name="テキスト ボックス 31"/>
          <p:cNvSpPr txBox="1"/>
          <p:nvPr/>
        </p:nvSpPr>
        <p:spPr>
          <a:xfrm>
            <a:off x="2411065" y="4430145"/>
            <a:ext cx="646331" cy="369332"/>
          </a:xfrm>
          <a:prstGeom prst="rect">
            <a:avLst/>
          </a:prstGeom>
          <a:noFill/>
        </p:spPr>
        <p:txBody>
          <a:bodyPr wrap="none" rtlCol="0">
            <a:spAutoFit/>
          </a:bodyPr>
          <a:lstStyle/>
          <a:p>
            <a:r>
              <a:rPr lang="ja-JP" altLang="en-US" b="1" dirty="0">
                <a:ln w="6350">
                  <a:solidFill>
                    <a:schemeClr val="accent1"/>
                  </a:solidFill>
                </a:ln>
                <a:blipFill>
                  <a:blip r:embed="rId3"/>
                  <a:stretch>
                    <a:fillRect/>
                  </a:stretch>
                </a:blipFill>
                <a:latin typeface="+mn-ea"/>
              </a:rPr>
              <a:t>３月</a:t>
            </a:r>
            <a:endParaRPr lang="en-US" altLang="ja-JP" b="1" dirty="0">
              <a:ln w="6350">
                <a:solidFill>
                  <a:schemeClr val="accent1"/>
                </a:solidFill>
              </a:ln>
              <a:blipFill>
                <a:blip r:embed="rId3"/>
                <a:stretch>
                  <a:fillRect/>
                </a:stretch>
              </a:blipFill>
              <a:latin typeface="+mn-ea"/>
            </a:endParaRPr>
          </a:p>
        </p:txBody>
      </p:sp>
    </p:spTree>
    <p:extLst>
      <p:ext uri="{BB962C8B-B14F-4D97-AF65-F5344CB8AC3E}">
        <p14:creationId xmlns:p14="http://schemas.microsoft.com/office/powerpoint/2010/main" val="2059757008"/>
      </p:ext>
    </p:extLst>
  </p:cSld>
  <p:clrMapOvr>
    <a:masterClrMapping/>
  </p:clrMapOvr>
  <mc:AlternateContent xmlns:mc="http://schemas.openxmlformats.org/markup-compatibility/2006" xmlns:p14="http://schemas.microsoft.com/office/powerpoint/2010/main">
    <mc:Choice Requires="p14">
      <p:transition p14:dur="100" advTm="25544">
        <p:cut/>
      </p:transition>
    </mc:Choice>
    <mc:Fallback xmlns="">
      <p:transition advTm="25544">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CCDF4F95-0C63-AE46-707E-167EE74B4A78}"/>
              </a:ext>
            </a:extLst>
          </p:cNvPr>
          <p:cNvSpPr/>
          <p:nvPr/>
        </p:nvSpPr>
        <p:spPr>
          <a:xfrm>
            <a:off x="3811791" y="4988762"/>
            <a:ext cx="6120000" cy="198888"/>
          </a:xfrm>
          <a:prstGeom prst="rect">
            <a:avLst/>
          </a:prstGeom>
          <a:solidFill>
            <a:schemeClr val="accent5">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B19582EF-693E-B9C1-F8F2-2FBA8C514BD8}"/>
              </a:ext>
            </a:extLst>
          </p:cNvPr>
          <p:cNvSpPr/>
          <p:nvPr/>
        </p:nvSpPr>
        <p:spPr>
          <a:xfrm>
            <a:off x="3787746" y="4739873"/>
            <a:ext cx="8064000" cy="198888"/>
          </a:xfrm>
          <a:prstGeom prst="rect">
            <a:avLst/>
          </a:prstGeom>
          <a:solidFill>
            <a:schemeClr val="accent5">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入学者選抜の種類</a:t>
            </a: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14</a:t>
            </a:fld>
            <a:endParaRPr lang="ja-JP" altLang="en-US"/>
          </a:p>
        </p:txBody>
      </p:sp>
      <p:sp>
        <p:nvSpPr>
          <p:cNvPr id="72" name="テキスト ボックス 71"/>
          <p:cNvSpPr txBox="1"/>
          <p:nvPr/>
        </p:nvSpPr>
        <p:spPr>
          <a:xfrm>
            <a:off x="3190519" y="1120416"/>
            <a:ext cx="7109639" cy="646331"/>
          </a:xfrm>
          <a:prstGeom prst="rect">
            <a:avLst/>
          </a:prstGeom>
          <a:noFill/>
        </p:spPr>
        <p:txBody>
          <a:bodyPr wrap="none" rtlCol="0">
            <a:spAutoFit/>
          </a:bodyPr>
          <a:lstStyle/>
          <a:p>
            <a:pPr algn="dist"/>
            <a:r>
              <a:rPr lang="ja-JP" altLang="en-US" b="1" dirty="0">
                <a:ln w="6350">
                  <a:solidFill>
                    <a:schemeClr val="accent5"/>
                  </a:solidFill>
                </a:ln>
                <a:blipFill>
                  <a:blip r:embed="rId2"/>
                  <a:stretch>
                    <a:fillRect/>
                  </a:stretch>
                </a:blipFill>
                <a:latin typeface="+mn-ea"/>
              </a:rPr>
              <a:t>大阪府立豊中高等学校能勢分校に係る入学者選抜（能勢分校選抜）</a:t>
            </a:r>
            <a:endParaRPr lang="en-US" altLang="ja-JP" b="1" dirty="0">
              <a:ln w="6350">
                <a:solidFill>
                  <a:schemeClr val="accent5"/>
                </a:solidFill>
              </a:ln>
              <a:blipFill>
                <a:blip r:embed="rId2"/>
                <a:stretch>
                  <a:fillRect/>
                </a:stretch>
              </a:blipFill>
              <a:latin typeface="+mn-ea"/>
            </a:endParaRPr>
          </a:p>
          <a:p>
            <a:r>
              <a:rPr lang="ja-JP" altLang="en-US" dirty="0">
                <a:latin typeface="+mn-ea"/>
              </a:rPr>
              <a:t>　・学力検査（国数英</a:t>
            </a:r>
            <a:r>
              <a:rPr lang="en-US" altLang="ja-JP" baseline="30000" dirty="0">
                <a:latin typeface="+mn-ea"/>
              </a:rPr>
              <a:t>※</a:t>
            </a:r>
            <a:r>
              <a:rPr lang="ja-JP" altLang="en-US" dirty="0">
                <a:latin typeface="+mn-ea"/>
              </a:rPr>
              <a:t>理社</a:t>
            </a:r>
            <a:r>
              <a:rPr lang="en-US" altLang="ja-JP" sz="1200" dirty="0">
                <a:latin typeface="+mn-ea"/>
              </a:rPr>
              <a:t>※</a:t>
            </a:r>
            <a:r>
              <a:rPr lang="ja-JP" altLang="en-US" sz="1200" dirty="0">
                <a:latin typeface="+mn-ea"/>
              </a:rPr>
              <a:t>リスニングを含む</a:t>
            </a:r>
            <a:r>
              <a:rPr lang="ja-JP" altLang="en-US" dirty="0">
                <a:latin typeface="+mn-ea"/>
              </a:rPr>
              <a:t>）と面接による判定</a:t>
            </a:r>
            <a:endParaRPr kumimoji="1" lang="ja-JP" altLang="en-US" dirty="0">
              <a:latin typeface="+mn-ea"/>
            </a:endParaRPr>
          </a:p>
        </p:txBody>
      </p:sp>
      <p:sp>
        <p:nvSpPr>
          <p:cNvPr id="74" name="テキスト ボックス 73"/>
          <p:cNvSpPr txBox="1"/>
          <p:nvPr/>
        </p:nvSpPr>
        <p:spPr>
          <a:xfrm>
            <a:off x="3194086" y="5530627"/>
            <a:ext cx="8494633" cy="1200329"/>
          </a:xfrm>
          <a:prstGeom prst="rect">
            <a:avLst/>
          </a:prstGeom>
          <a:noFill/>
        </p:spPr>
        <p:txBody>
          <a:bodyPr wrap="none" rtlCol="0">
            <a:spAutoFit/>
          </a:bodyPr>
          <a:lstStyle/>
          <a:p>
            <a:pPr algn="dist"/>
            <a:r>
              <a:rPr lang="ja-JP" altLang="en-US" b="1" dirty="0">
                <a:ln w="6350">
                  <a:solidFill>
                    <a:schemeClr val="accent1"/>
                  </a:solidFill>
                </a:ln>
                <a:blipFill>
                  <a:blip r:embed="rId3"/>
                  <a:stretch>
                    <a:fillRect/>
                  </a:stretch>
                </a:blipFill>
                <a:latin typeface="+mn-ea"/>
              </a:rPr>
              <a:t>二次入学者選抜（二次選抜）</a:t>
            </a:r>
            <a:endParaRPr lang="en-US" altLang="ja-JP" b="1" dirty="0">
              <a:ln w="6350">
                <a:solidFill>
                  <a:schemeClr val="accent1"/>
                </a:solidFill>
              </a:ln>
              <a:blipFill>
                <a:blip r:embed="rId3"/>
                <a:stretch>
                  <a:fillRect/>
                </a:stretch>
              </a:blipFill>
              <a:latin typeface="+mn-ea"/>
            </a:endParaRPr>
          </a:p>
          <a:p>
            <a:r>
              <a:rPr lang="ja-JP" altLang="en-US" dirty="0">
                <a:latin typeface="+mn-ea"/>
              </a:rPr>
              <a:t>　・特別選抜・能勢分校選抜・一般選抜で合格者数が募集人員に満たない学校・</a:t>
            </a:r>
            <a:endParaRPr lang="en-US" altLang="ja-JP" dirty="0">
              <a:latin typeface="+mn-ea"/>
            </a:endParaRPr>
          </a:p>
          <a:p>
            <a:r>
              <a:rPr lang="ja-JP" altLang="en-US" dirty="0">
                <a:latin typeface="+mn-ea"/>
              </a:rPr>
              <a:t>　　学科で実施</a:t>
            </a:r>
            <a:br>
              <a:rPr lang="en-US" altLang="ja-JP" dirty="0">
                <a:latin typeface="+mn-ea"/>
              </a:rPr>
            </a:br>
            <a:r>
              <a:rPr lang="ja-JP" altLang="en-US" dirty="0">
                <a:latin typeface="+mn-ea"/>
              </a:rPr>
              <a:t>　・面接による判定</a:t>
            </a:r>
            <a:endParaRPr lang="en-US" altLang="ja-JP" dirty="0">
              <a:latin typeface="+mn-ea"/>
            </a:endParaRPr>
          </a:p>
        </p:txBody>
      </p:sp>
      <p:sp>
        <p:nvSpPr>
          <p:cNvPr id="64" name="正方形/長方形 63">
            <a:extLst>
              <a:ext uri="{FF2B5EF4-FFF2-40B4-BE49-F238E27FC236}">
                <a16:creationId xmlns:a16="http://schemas.microsoft.com/office/drawing/2014/main" id="{4F0CC7AD-CEA9-298F-6B6A-0BDB5906CB96}"/>
              </a:ext>
            </a:extLst>
          </p:cNvPr>
          <p:cNvSpPr/>
          <p:nvPr/>
        </p:nvSpPr>
        <p:spPr>
          <a:xfrm>
            <a:off x="3708722" y="2369801"/>
            <a:ext cx="8280000" cy="198888"/>
          </a:xfrm>
          <a:prstGeom prst="rect">
            <a:avLst/>
          </a:prstGeom>
          <a:solidFill>
            <a:schemeClr val="accent5">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3163606" y="1957763"/>
            <a:ext cx="8956298" cy="923330"/>
          </a:xfrm>
          <a:prstGeom prst="rect">
            <a:avLst/>
          </a:prstGeom>
          <a:noFill/>
        </p:spPr>
        <p:txBody>
          <a:bodyPr wrap="none" rtlCol="0">
            <a:spAutoFit/>
          </a:bodyPr>
          <a:lstStyle/>
          <a:p>
            <a:pPr algn="dist"/>
            <a:r>
              <a:rPr lang="ja-JP" altLang="en-US" b="1" dirty="0">
                <a:ln w="6350">
                  <a:solidFill>
                    <a:schemeClr val="accent5"/>
                  </a:solidFill>
                </a:ln>
                <a:blipFill>
                  <a:blip r:embed="rId2"/>
                  <a:stretch>
                    <a:fillRect/>
                  </a:stretch>
                </a:blipFill>
                <a:latin typeface="+mn-ea"/>
              </a:rPr>
              <a:t>海外から帰国した生徒の入学者選抜（帰国生選抜）</a:t>
            </a:r>
            <a:endParaRPr lang="en-US" altLang="ja-JP" b="1" dirty="0">
              <a:ln w="6350">
                <a:solidFill>
                  <a:schemeClr val="accent5"/>
                </a:solidFill>
              </a:ln>
              <a:blipFill>
                <a:blip r:embed="rId2"/>
                <a:stretch>
                  <a:fillRect/>
                </a:stretch>
              </a:blipFill>
              <a:latin typeface="+mn-ea"/>
            </a:endParaRPr>
          </a:p>
          <a:p>
            <a:pPr algn="dist"/>
            <a:r>
              <a:rPr kumimoji="1" lang="ja-JP" altLang="en-US" dirty="0">
                <a:latin typeface="+mn-ea"/>
              </a:rPr>
              <a:t>　・</a:t>
            </a:r>
            <a:r>
              <a:rPr lang="ja-JP" altLang="en-US" dirty="0">
                <a:latin typeface="+mn-ea"/>
              </a:rPr>
              <a:t>原則として、外国において継続して２年以上在留し、帰国後２年以内の者を対象</a:t>
            </a:r>
            <a:endParaRPr lang="en-US" altLang="ja-JP" dirty="0">
              <a:latin typeface="+mn-ea"/>
            </a:endParaRPr>
          </a:p>
          <a:p>
            <a:pPr algn="dist"/>
            <a:r>
              <a:rPr lang="ja-JP" altLang="en-US" dirty="0">
                <a:latin typeface="+mn-ea"/>
              </a:rPr>
              <a:t>　・数学・英語・面接による判定</a:t>
            </a:r>
            <a:endParaRPr lang="en-US" altLang="ja-JP" dirty="0">
              <a:latin typeface="+mn-ea"/>
            </a:endParaRPr>
          </a:p>
        </p:txBody>
      </p:sp>
      <p:sp>
        <p:nvSpPr>
          <p:cNvPr id="66" name="正方形/長方形 65">
            <a:extLst>
              <a:ext uri="{FF2B5EF4-FFF2-40B4-BE49-F238E27FC236}">
                <a16:creationId xmlns:a16="http://schemas.microsoft.com/office/drawing/2014/main" id="{CCDF4F95-0C63-AE46-707E-167EE74B4A78}"/>
              </a:ext>
            </a:extLst>
          </p:cNvPr>
          <p:cNvSpPr/>
          <p:nvPr/>
        </p:nvSpPr>
        <p:spPr>
          <a:xfrm>
            <a:off x="3710191" y="3718762"/>
            <a:ext cx="4140000" cy="198888"/>
          </a:xfrm>
          <a:prstGeom prst="rect">
            <a:avLst/>
          </a:prstGeom>
          <a:solidFill>
            <a:schemeClr val="accent5">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B19582EF-693E-B9C1-F8F2-2FBA8C514BD8}"/>
              </a:ext>
            </a:extLst>
          </p:cNvPr>
          <p:cNvSpPr/>
          <p:nvPr/>
        </p:nvSpPr>
        <p:spPr>
          <a:xfrm>
            <a:off x="3686146" y="3469873"/>
            <a:ext cx="8064000" cy="198888"/>
          </a:xfrm>
          <a:prstGeom prst="rect">
            <a:avLst/>
          </a:prstGeom>
          <a:solidFill>
            <a:schemeClr val="accent5">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3163606" y="3049808"/>
            <a:ext cx="9187130" cy="1200329"/>
          </a:xfrm>
          <a:prstGeom prst="rect">
            <a:avLst/>
          </a:prstGeom>
          <a:noFill/>
        </p:spPr>
        <p:txBody>
          <a:bodyPr wrap="none" rtlCol="0">
            <a:spAutoFit/>
          </a:bodyPr>
          <a:lstStyle/>
          <a:p>
            <a:pPr algn="dist"/>
            <a:r>
              <a:rPr lang="ja-JP" altLang="en-US" b="1" dirty="0">
                <a:ln w="6350">
                  <a:solidFill>
                    <a:schemeClr val="accent5"/>
                  </a:solidFill>
                </a:ln>
                <a:blipFill>
                  <a:blip r:embed="rId2"/>
                  <a:stretch>
                    <a:fillRect/>
                  </a:stretch>
                </a:blipFill>
                <a:latin typeface="+mn-ea"/>
              </a:rPr>
              <a:t>日本語指導が必要な帰国生徒・外国人生徒入学者選抜（日本語指導が必要な生徒選抜）</a:t>
            </a:r>
            <a:endParaRPr lang="en-US" altLang="ja-JP" b="1" dirty="0">
              <a:ln w="6350">
                <a:solidFill>
                  <a:schemeClr val="accent5"/>
                </a:solidFill>
              </a:ln>
              <a:blipFill>
                <a:blip r:embed="rId2"/>
                <a:stretch>
                  <a:fillRect/>
                </a:stretch>
              </a:blipFill>
              <a:latin typeface="+mn-ea"/>
            </a:endParaRPr>
          </a:p>
          <a:p>
            <a:pPr algn="dist"/>
            <a:r>
              <a:rPr kumimoji="1" lang="ja-JP" altLang="en-US" dirty="0">
                <a:latin typeface="+mn-ea"/>
              </a:rPr>
              <a:t>　・</a:t>
            </a:r>
            <a:r>
              <a:rPr lang="ja-JP" altLang="ja-JP" dirty="0">
                <a:latin typeface="+mn-ea"/>
              </a:rPr>
              <a:t>原則として、中国等から帰国した者又は外国籍を有する者で、小学校第４学年</a:t>
            </a:r>
            <a:endParaRPr lang="en-US" altLang="ja-JP" dirty="0">
              <a:latin typeface="+mn-ea"/>
            </a:endParaRPr>
          </a:p>
          <a:p>
            <a:pPr algn="dist"/>
            <a:r>
              <a:rPr lang="ja-JP" altLang="en-US" dirty="0">
                <a:latin typeface="+mn-ea"/>
              </a:rPr>
              <a:t>　　</a:t>
            </a:r>
            <a:r>
              <a:rPr lang="ja-JP" altLang="ja-JP" dirty="0">
                <a:latin typeface="+mn-ea"/>
              </a:rPr>
              <a:t>以上の学年に初めて編入学した者</a:t>
            </a:r>
            <a:r>
              <a:rPr lang="ja-JP" altLang="en-US" dirty="0">
                <a:latin typeface="+mn-ea"/>
              </a:rPr>
              <a:t>を対象</a:t>
            </a:r>
            <a:endParaRPr lang="en-US" altLang="ja-JP" dirty="0">
              <a:latin typeface="+mn-ea"/>
            </a:endParaRPr>
          </a:p>
          <a:p>
            <a:pPr algn="dist"/>
            <a:r>
              <a:rPr lang="ja-JP" altLang="en-US" dirty="0">
                <a:latin typeface="+mn-ea"/>
              </a:rPr>
              <a:t>　・数学・英語・作文による判定</a:t>
            </a:r>
            <a:endParaRPr kumimoji="1" lang="ja-JP" altLang="en-US" dirty="0">
              <a:latin typeface="+mn-ea"/>
            </a:endParaRPr>
          </a:p>
        </p:txBody>
      </p:sp>
      <p:grpSp>
        <p:nvGrpSpPr>
          <p:cNvPr id="39" name="グループ化 38">
            <a:extLst>
              <a:ext uri="{FF2B5EF4-FFF2-40B4-BE49-F238E27FC236}">
                <a16:creationId xmlns:a16="http://schemas.microsoft.com/office/drawing/2014/main" id="{397954E7-4AD2-D5C5-8C3B-9657B51F2001}"/>
              </a:ext>
            </a:extLst>
          </p:cNvPr>
          <p:cNvGrpSpPr/>
          <p:nvPr/>
        </p:nvGrpSpPr>
        <p:grpSpPr>
          <a:xfrm>
            <a:off x="201809" y="958476"/>
            <a:ext cx="2363147" cy="2858776"/>
            <a:chOff x="220986" y="1908282"/>
            <a:chExt cx="2363147" cy="2858776"/>
          </a:xfrm>
        </p:grpSpPr>
        <p:grpSp>
          <p:nvGrpSpPr>
            <p:cNvPr id="42" name="グループ化 41">
              <a:extLst>
                <a:ext uri="{FF2B5EF4-FFF2-40B4-BE49-F238E27FC236}">
                  <a16:creationId xmlns:a16="http://schemas.microsoft.com/office/drawing/2014/main" id="{3FA7A8D3-B52B-A879-0AC4-619A6648EA18}"/>
                </a:ext>
              </a:extLst>
            </p:cNvPr>
            <p:cNvGrpSpPr/>
            <p:nvPr/>
          </p:nvGrpSpPr>
          <p:grpSpPr>
            <a:xfrm>
              <a:off x="220986" y="1908282"/>
              <a:ext cx="369868" cy="2858776"/>
              <a:chOff x="1714500" y="2233612"/>
              <a:chExt cx="533400" cy="4122738"/>
            </a:xfrm>
            <a:solidFill>
              <a:schemeClr val="bg1">
                <a:lumMod val="85000"/>
              </a:schemeClr>
            </a:solidFill>
          </p:grpSpPr>
          <p:sp>
            <p:nvSpPr>
              <p:cNvPr id="49" name="楕円 48">
                <a:extLst>
                  <a:ext uri="{FF2B5EF4-FFF2-40B4-BE49-F238E27FC236}">
                    <a16:creationId xmlns:a16="http://schemas.microsoft.com/office/drawing/2014/main" id="{CEED7F18-2635-A99B-9D83-5DA062DA703B}"/>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0" name="楕円 49">
                <a:extLst>
                  <a:ext uri="{FF2B5EF4-FFF2-40B4-BE49-F238E27FC236}">
                    <a16:creationId xmlns:a16="http://schemas.microsoft.com/office/drawing/2014/main" id="{53D0C783-7DBE-BC8D-E94B-EC6BBE37DD57}"/>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1" name="楕円 50">
                <a:extLst>
                  <a:ext uri="{FF2B5EF4-FFF2-40B4-BE49-F238E27FC236}">
                    <a16:creationId xmlns:a16="http://schemas.microsoft.com/office/drawing/2014/main" id="{62A51727-F1D8-CE32-8302-15B1050374D2}"/>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2" name="楕円 51">
                <a:extLst>
                  <a:ext uri="{FF2B5EF4-FFF2-40B4-BE49-F238E27FC236}">
                    <a16:creationId xmlns:a16="http://schemas.microsoft.com/office/drawing/2014/main" id="{277EB3AD-26C5-1D81-40AE-0C874D319B81}"/>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3" name="楕円 52">
                <a:extLst>
                  <a:ext uri="{FF2B5EF4-FFF2-40B4-BE49-F238E27FC236}">
                    <a16:creationId xmlns:a16="http://schemas.microsoft.com/office/drawing/2014/main" id="{1B4CF32A-AFBD-5AD9-8CB7-7274B4C94934}"/>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8" name="楕円 57">
                <a:extLst>
                  <a:ext uri="{FF2B5EF4-FFF2-40B4-BE49-F238E27FC236}">
                    <a16:creationId xmlns:a16="http://schemas.microsoft.com/office/drawing/2014/main" id="{475E6A8A-DBD5-23B0-CA9A-E6315E63A44E}"/>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59" name="直線コネクタ 58">
                <a:extLst>
                  <a:ext uri="{FF2B5EF4-FFF2-40B4-BE49-F238E27FC236}">
                    <a16:creationId xmlns:a16="http://schemas.microsoft.com/office/drawing/2014/main" id="{BC9FD415-D928-6B82-0D05-F14286811A2D}"/>
                  </a:ext>
                </a:extLst>
              </p:cNvPr>
              <p:cNvCxnSpPr>
                <a:stCxn id="49" idx="4"/>
                <a:endCxn id="52"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EED2A207-BF46-FB4E-76C2-A5BF096F92D7}"/>
                  </a:ext>
                </a:extLst>
              </p:cNvPr>
              <p:cNvCxnSpPr>
                <a:stCxn id="52" idx="4"/>
                <a:endCxn id="53"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EE64FD49-4591-CB3B-EAD6-BF65B2E5F9B1}"/>
                  </a:ext>
                </a:extLst>
              </p:cNvPr>
              <p:cNvCxnSpPr>
                <a:stCxn id="53" idx="4"/>
                <a:endCxn id="58"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6146DEED-6ABB-B3D7-4A34-58F27BDD6612}"/>
                  </a:ext>
                </a:extLst>
              </p:cNvPr>
              <p:cNvCxnSpPr>
                <a:stCxn id="58" idx="4"/>
                <a:endCxn id="51"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7E6CB657-8AB0-A11A-5A1E-A0231D9B6DE6}"/>
                  </a:ext>
                </a:extLst>
              </p:cNvPr>
              <p:cNvCxnSpPr>
                <a:stCxn id="51" idx="4"/>
                <a:endCxn id="50"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3" name="テキスト ボックス 42">
              <a:extLst>
                <a:ext uri="{FF2B5EF4-FFF2-40B4-BE49-F238E27FC236}">
                  <a16:creationId xmlns:a16="http://schemas.microsoft.com/office/drawing/2014/main" id="{7495EB4A-E8F8-37EE-8D0B-7CF4793CE3EB}"/>
                </a:ext>
              </a:extLst>
            </p:cNvPr>
            <p:cNvSpPr txBox="1"/>
            <p:nvPr/>
          </p:nvSpPr>
          <p:spPr>
            <a:xfrm>
              <a:off x="245031" y="1946382"/>
              <a:ext cx="1723549" cy="276999"/>
            </a:xfrm>
            <a:prstGeom prst="rect">
              <a:avLst/>
            </a:prstGeom>
            <a:noFill/>
          </p:spPr>
          <p:txBody>
            <a:bodyPr wrap="none" rtlCol="0">
              <a:spAutoFit/>
            </a:bodyPr>
            <a:lstStyle/>
            <a:p>
              <a:r>
                <a:rPr kumimoji="1" lang="ja-JP" altLang="en-US" sz="1200" b="1" dirty="0">
                  <a:solidFill>
                    <a:schemeClr val="accent1"/>
                  </a:solidFill>
                  <a:latin typeface="+mn-ea"/>
                </a:rPr>
                <a:t>１　入学者選抜の種類</a:t>
              </a:r>
            </a:p>
          </p:txBody>
        </p:sp>
        <p:sp>
          <p:nvSpPr>
            <p:cNvPr id="44" name="テキスト ボックス 43">
              <a:extLst>
                <a:ext uri="{FF2B5EF4-FFF2-40B4-BE49-F238E27FC236}">
                  <a16:creationId xmlns:a16="http://schemas.microsoft.com/office/drawing/2014/main" id="{04437532-B39C-FF5A-F63E-C6017A543D84}"/>
                </a:ext>
              </a:extLst>
            </p:cNvPr>
            <p:cNvSpPr txBox="1"/>
            <p:nvPr/>
          </p:nvSpPr>
          <p:spPr>
            <a:xfrm>
              <a:off x="245031" y="2446335"/>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高校入試のスケジュール</a:t>
              </a:r>
              <a:endParaRPr kumimoji="1" lang="ja-JP" altLang="en-US" sz="1200" b="1" dirty="0">
                <a:solidFill>
                  <a:schemeClr val="bg1">
                    <a:lumMod val="50000"/>
                  </a:schemeClr>
                </a:solidFill>
                <a:latin typeface="+mn-ea"/>
              </a:endParaRPr>
            </a:p>
          </p:txBody>
        </p:sp>
        <p:sp>
          <p:nvSpPr>
            <p:cNvPr id="45" name="テキスト ボックス 44">
              <a:extLst>
                <a:ext uri="{FF2B5EF4-FFF2-40B4-BE49-F238E27FC236}">
                  <a16:creationId xmlns:a16="http://schemas.microsoft.com/office/drawing/2014/main" id="{5F8E0C57-3947-62DD-FD07-0D2038C9920D}"/>
                </a:ext>
              </a:extLst>
            </p:cNvPr>
            <p:cNvSpPr txBox="1"/>
            <p:nvPr/>
          </p:nvSpPr>
          <p:spPr>
            <a:xfrm>
              <a:off x="245031" y="2946288"/>
              <a:ext cx="1877437"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公立高校入試の日程</a:t>
              </a:r>
              <a:endParaRPr kumimoji="1" lang="ja-JP" altLang="en-US" sz="1200" b="1" dirty="0">
                <a:solidFill>
                  <a:schemeClr val="bg1">
                    <a:lumMod val="50000"/>
                  </a:schemeClr>
                </a:solidFill>
                <a:latin typeface="+mn-ea"/>
              </a:endParaRPr>
            </a:p>
          </p:txBody>
        </p:sp>
        <p:sp>
          <p:nvSpPr>
            <p:cNvPr id="46" name="テキスト ボックス 45">
              <a:extLst>
                <a:ext uri="{FF2B5EF4-FFF2-40B4-BE49-F238E27FC236}">
                  <a16:creationId xmlns:a16="http://schemas.microsoft.com/office/drawing/2014/main" id="{9E7F28D0-1124-3502-A702-9E3C0E3FEFE1}"/>
                </a:ext>
              </a:extLst>
            </p:cNvPr>
            <p:cNvSpPr txBox="1"/>
            <p:nvPr/>
          </p:nvSpPr>
          <p:spPr>
            <a:xfrm>
              <a:off x="245031" y="3446241"/>
              <a:ext cx="1569660"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特別選抜実施校</a:t>
              </a:r>
              <a:endParaRPr kumimoji="1" lang="ja-JP" altLang="en-US" sz="1200" b="1" dirty="0">
                <a:solidFill>
                  <a:schemeClr val="bg1">
                    <a:lumMod val="50000"/>
                  </a:schemeClr>
                </a:solidFill>
                <a:latin typeface="+mn-ea"/>
              </a:endParaRPr>
            </a:p>
          </p:txBody>
        </p:sp>
        <p:sp>
          <p:nvSpPr>
            <p:cNvPr id="47" name="テキスト ボックス 46">
              <a:extLst>
                <a:ext uri="{FF2B5EF4-FFF2-40B4-BE49-F238E27FC236}">
                  <a16:creationId xmlns:a16="http://schemas.microsoft.com/office/drawing/2014/main" id="{988ACA9E-ADE6-C5F7-0D2A-EAF3E77BCBD4}"/>
                </a:ext>
              </a:extLst>
            </p:cNvPr>
            <p:cNvSpPr txBox="1"/>
            <p:nvPr/>
          </p:nvSpPr>
          <p:spPr>
            <a:xfrm>
              <a:off x="245031" y="3946194"/>
              <a:ext cx="2339102" cy="461665"/>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帰国生選抜、日本語指導が</a:t>
              </a:r>
              <a:endParaRPr lang="en-US" altLang="ja-JP" sz="1200" b="1" dirty="0">
                <a:solidFill>
                  <a:schemeClr val="bg1">
                    <a:lumMod val="50000"/>
                  </a:schemeClr>
                </a:solidFill>
                <a:latin typeface="+mn-ea"/>
              </a:endParaRPr>
            </a:p>
            <a:p>
              <a:r>
                <a:rPr lang="ja-JP" altLang="en-US" sz="1200" b="1" dirty="0">
                  <a:solidFill>
                    <a:schemeClr val="bg1">
                      <a:lumMod val="50000"/>
                    </a:schemeClr>
                  </a:solidFill>
                  <a:latin typeface="+mn-ea"/>
                </a:rPr>
                <a:t>　　必要な生徒選抜</a:t>
              </a:r>
              <a:r>
                <a:rPr kumimoji="1" lang="ja-JP" altLang="en-US" sz="1200" b="1" dirty="0">
                  <a:solidFill>
                    <a:schemeClr val="bg1">
                      <a:lumMod val="50000"/>
                    </a:schemeClr>
                  </a:solidFill>
                  <a:latin typeface="+mn-ea"/>
                </a:rPr>
                <a:t>実施校</a:t>
              </a:r>
            </a:p>
          </p:txBody>
        </p:sp>
        <p:sp>
          <p:nvSpPr>
            <p:cNvPr id="48" name="テキスト ボックス 47">
              <a:extLst>
                <a:ext uri="{FF2B5EF4-FFF2-40B4-BE49-F238E27FC236}">
                  <a16:creationId xmlns:a16="http://schemas.microsoft.com/office/drawing/2014/main" id="{E46AB3E0-FC1F-144E-2ACE-A51E3C23D9F3}"/>
                </a:ext>
              </a:extLst>
            </p:cNvPr>
            <p:cNvSpPr txBox="1"/>
            <p:nvPr/>
          </p:nvSpPr>
          <p:spPr>
            <a:xfrm>
              <a:off x="245031" y="4446146"/>
              <a:ext cx="1569660" cy="276999"/>
            </a:xfrm>
            <a:prstGeom prst="rect">
              <a:avLst/>
            </a:prstGeom>
            <a:noFill/>
          </p:spPr>
          <p:txBody>
            <a:bodyPr wrap="none" rtlCol="0">
              <a:spAutoFit/>
            </a:bodyPr>
            <a:lstStyle/>
            <a:p>
              <a:r>
                <a:rPr lang="ja-JP" altLang="en-US" sz="1200" b="1" dirty="0">
                  <a:solidFill>
                    <a:schemeClr val="bg1">
                      <a:lumMod val="50000"/>
                    </a:schemeClr>
                  </a:solidFill>
                  <a:latin typeface="+mn-ea"/>
                </a:rPr>
                <a:t>６</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一般選抜実施校</a:t>
              </a:r>
              <a:endParaRPr kumimoji="1" lang="en-US" altLang="ja-JP" sz="1200" b="1" dirty="0">
                <a:solidFill>
                  <a:schemeClr val="bg1">
                    <a:lumMod val="50000"/>
                  </a:schemeClr>
                </a:solidFill>
                <a:latin typeface="+mn-ea"/>
              </a:endParaRPr>
            </a:p>
          </p:txBody>
        </p:sp>
      </p:grpSp>
      <p:pic>
        <p:nvPicPr>
          <p:cNvPr id="31" name="図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3140" y="118379"/>
            <a:ext cx="685956" cy="685956"/>
          </a:xfrm>
          <a:prstGeom prst="rect">
            <a:avLst/>
          </a:prstGeom>
        </p:spPr>
      </p:pic>
      <p:sp>
        <p:nvSpPr>
          <p:cNvPr id="33" name="テキスト ボックス 32"/>
          <p:cNvSpPr txBox="1"/>
          <p:nvPr/>
        </p:nvSpPr>
        <p:spPr>
          <a:xfrm>
            <a:off x="2459017" y="1123425"/>
            <a:ext cx="646331" cy="369332"/>
          </a:xfrm>
          <a:prstGeom prst="rect">
            <a:avLst/>
          </a:prstGeom>
          <a:noFill/>
        </p:spPr>
        <p:txBody>
          <a:bodyPr wrap="none" rtlCol="0">
            <a:spAutoFit/>
          </a:bodyPr>
          <a:lstStyle/>
          <a:p>
            <a:pPr algn="ctr"/>
            <a:r>
              <a:rPr lang="ja-JP" altLang="en-US" b="1" dirty="0">
                <a:ln w="6350">
                  <a:solidFill>
                    <a:schemeClr val="accent5"/>
                  </a:solidFill>
                </a:ln>
                <a:blipFill>
                  <a:blip r:embed="rId2"/>
                  <a:stretch>
                    <a:fillRect/>
                  </a:stretch>
                </a:blipFill>
                <a:latin typeface="+mn-ea"/>
              </a:rPr>
              <a:t>２月</a:t>
            </a:r>
            <a:endParaRPr kumimoji="1" lang="ja-JP" altLang="en-US" b="1" dirty="0">
              <a:ln w="6350">
                <a:solidFill>
                  <a:schemeClr val="accent5"/>
                </a:solidFill>
              </a:ln>
              <a:blipFill>
                <a:blip r:embed="rId2"/>
                <a:stretch>
                  <a:fillRect/>
                </a:stretch>
              </a:blipFill>
              <a:latin typeface="+mn-ea"/>
            </a:endParaRPr>
          </a:p>
        </p:txBody>
      </p:sp>
      <p:sp>
        <p:nvSpPr>
          <p:cNvPr id="34" name="テキスト ボックス 33"/>
          <p:cNvSpPr txBox="1"/>
          <p:nvPr/>
        </p:nvSpPr>
        <p:spPr>
          <a:xfrm>
            <a:off x="2228185" y="5542665"/>
            <a:ext cx="877163" cy="369332"/>
          </a:xfrm>
          <a:prstGeom prst="rect">
            <a:avLst/>
          </a:prstGeom>
          <a:noFill/>
        </p:spPr>
        <p:txBody>
          <a:bodyPr wrap="none" rtlCol="0">
            <a:spAutoFit/>
          </a:bodyPr>
          <a:lstStyle/>
          <a:p>
            <a:r>
              <a:rPr lang="ja-JP" altLang="en-US" b="1" dirty="0">
                <a:ln w="6350">
                  <a:solidFill>
                    <a:schemeClr val="accent1"/>
                  </a:solidFill>
                </a:ln>
                <a:blipFill>
                  <a:blip r:embed="rId3"/>
                  <a:stretch>
                    <a:fillRect/>
                  </a:stretch>
                </a:blipFill>
                <a:latin typeface="+mn-ea"/>
              </a:rPr>
              <a:t>３月末</a:t>
            </a:r>
            <a:endParaRPr lang="en-US" altLang="ja-JP" b="1" dirty="0">
              <a:ln w="6350">
                <a:solidFill>
                  <a:schemeClr val="accent1"/>
                </a:solidFill>
              </a:ln>
              <a:blipFill>
                <a:blip r:embed="rId3"/>
                <a:stretch>
                  <a:fillRect/>
                </a:stretch>
              </a:blipFill>
              <a:latin typeface="+mn-ea"/>
            </a:endParaRPr>
          </a:p>
        </p:txBody>
      </p:sp>
      <p:sp>
        <p:nvSpPr>
          <p:cNvPr id="35" name="テキスト ボックス 34"/>
          <p:cNvSpPr txBox="1"/>
          <p:nvPr/>
        </p:nvSpPr>
        <p:spPr>
          <a:xfrm>
            <a:off x="3190518" y="4307955"/>
            <a:ext cx="8798203" cy="1200329"/>
          </a:xfrm>
          <a:prstGeom prst="rect">
            <a:avLst/>
          </a:prstGeom>
          <a:noFill/>
        </p:spPr>
        <p:txBody>
          <a:bodyPr wrap="square" rtlCol="0">
            <a:spAutoFit/>
          </a:bodyPr>
          <a:lstStyle/>
          <a:p>
            <a:r>
              <a:rPr lang="ja-JP" altLang="en-US" b="1" dirty="0">
                <a:ln w="6350">
                  <a:solidFill>
                    <a:schemeClr val="accent5"/>
                  </a:solidFill>
                </a:ln>
                <a:blipFill>
                  <a:blip r:embed="rId2"/>
                  <a:stretch>
                    <a:fillRect/>
                  </a:stretch>
                </a:blipFill>
                <a:latin typeface="+mn-ea"/>
              </a:rPr>
              <a:t>知的障がい生徒自立支援コース入学者選抜（自立支援選抜）</a:t>
            </a:r>
            <a:endParaRPr lang="en-US" altLang="ja-JP" b="1" dirty="0">
              <a:ln w="6350">
                <a:solidFill>
                  <a:schemeClr val="accent5"/>
                </a:solidFill>
              </a:ln>
              <a:blipFill>
                <a:blip r:embed="rId2"/>
                <a:stretch>
                  <a:fillRect/>
                </a:stretch>
              </a:blipFill>
              <a:latin typeface="+mn-ea"/>
            </a:endParaRPr>
          </a:p>
          <a:p>
            <a:r>
              <a:rPr kumimoji="1" lang="ja-JP" altLang="en-US" dirty="0">
                <a:latin typeface="+mn-ea"/>
              </a:rPr>
              <a:t>　・当該年度に府内中学校等を卒業見込みであり、療育手帳を所持している者又は</a:t>
            </a:r>
            <a:br>
              <a:rPr kumimoji="1" lang="en-US" altLang="ja-JP" dirty="0">
                <a:latin typeface="+mn-ea"/>
              </a:rPr>
            </a:br>
            <a:r>
              <a:rPr kumimoji="1" lang="ja-JP" altLang="en-US" dirty="0">
                <a:latin typeface="+mn-ea"/>
              </a:rPr>
              <a:t>　　公的機関により知的障がいを有すると判定を受けた者を対象</a:t>
            </a:r>
            <a:endParaRPr kumimoji="1" lang="en-US" altLang="ja-JP" dirty="0">
              <a:latin typeface="+mn-ea"/>
            </a:endParaRPr>
          </a:p>
          <a:p>
            <a:r>
              <a:rPr lang="ja-JP" altLang="en-US" dirty="0">
                <a:latin typeface="+mn-ea"/>
              </a:rPr>
              <a:t>　・面接による判定</a:t>
            </a:r>
            <a:endParaRPr kumimoji="1" lang="ja-JP" altLang="en-US" dirty="0">
              <a:latin typeface="+mn-ea"/>
            </a:endParaRPr>
          </a:p>
        </p:txBody>
      </p:sp>
    </p:spTree>
    <p:extLst>
      <p:ext uri="{BB962C8B-B14F-4D97-AF65-F5344CB8AC3E}">
        <p14:creationId xmlns:p14="http://schemas.microsoft.com/office/powerpoint/2010/main" val="1541547969"/>
      </p:ext>
    </p:extLst>
  </p:cSld>
  <p:clrMapOvr>
    <a:masterClrMapping/>
  </p:clrMapOvr>
  <mc:AlternateContent xmlns:mc="http://schemas.openxmlformats.org/markup-compatibility/2006" xmlns:p14="http://schemas.microsoft.com/office/powerpoint/2010/main">
    <mc:Choice Requires="p14">
      <p:transition p14:dur="100" advTm="24839">
        <p:cut/>
      </p:transition>
    </mc:Choice>
    <mc:Fallback xmlns="">
      <p:transition advTm="24839">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公立高校入試の日程　</a:t>
            </a:r>
            <a:r>
              <a:rPr kumimoji="1" lang="en-US" altLang="ja-JP" sz="2000" dirty="0"/>
              <a:t>※</a:t>
            </a:r>
            <a:r>
              <a:rPr kumimoji="1" lang="ja-JP" altLang="en-US" sz="2000" dirty="0"/>
              <a:t>令和７年度選抜よりオンライン出願システムを導入します</a:t>
            </a:r>
            <a:endParaRPr kumimoji="1" lang="ja-JP" altLang="en-US" dirty="0"/>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15</a:t>
            </a:fld>
            <a:endParaRPr lang="ja-JP" altLang="en-US"/>
          </a:p>
        </p:txBody>
      </p:sp>
      <p:graphicFrame>
        <p:nvGraphicFramePr>
          <p:cNvPr id="5" name="表 4"/>
          <p:cNvGraphicFramePr>
            <a:graphicFrameLocks noGrp="1"/>
          </p:cNvGraphicFramePr>
          <p:nvPr>
            <p:extLst>
              <p:ext uri="{D42A27DB-BD31-4B8C-83A1-F6EECF244321}">
                <p14:modId xmlns:p14="http://schemas.microsoft.com/office/powerpoint/2010/main" val="2007615251"/>
              </p:ext>
            </p:extLst>
          </p:nvPr>
        </p:nvGraphicFramePr>
        <p:xfrm>
          <a:off x="2692538" y="982532"/>
          <a:ext cx="9404212" cy="5751065"/>
        </p:xfrm>
        <a:graphic>
          <a:graphicData uri="http://schemas.openxmlformats.org/drawingml/2006/table">
            <a:tbl>
              <a:tblPr firstRow="1" bandRow="1">
                <a:tableStyleId>{69012ECD-51FC-41F1-AA8D-1B2483CD663E}</a:tableStyleId>
              </a:tblPr>
              <a:tblGrid>
                <a:gridCol w="5743576">
                  <a:extLst>
                    <a:ext uri="{9D8B030D-6E8A-4147-A177-3AD203B41FA5}">
                      <a16:colId xmlns:a16="http://schemas.microsoft.com/office/drawing/2014/main" val="1714689097"/>
                    </a:ext>
                  </a:extLst>
                </a:gridCol>
                <a:gridCol w="1220212">
                  <a:extLst>
                    <a:ext uri="{9D8B030D-6E8A-4147-A177-3AD203B41FA5}">
                      <a16:colId xmlns:a16="http://schemas.microsoft.com/office/drawing/2014/main" val="309042775"/>
                    </a:ext>
                  </a:extLst>
                </a:gridCol>
                <a:gridCol w="1220212">
                  <a:extLst>
                    <a:ext uri="{9D8B030D-6E8A-4147-A177-3AD203B41FA5}">
                      <a16:colId xmlns:a16="http://schemas.microsoft.com/office/drawing/2014/main" val="3466722340"/>
                    </a:ext>
                  </a:extLst>
                </a:gridCol>
                <a:gridCol w="1220212">
                  <a:extLst>
                    <a:ext uri="{9D8B030D-6E8A-4147-A177-3AD203B41FA5}">
                      <a16:colId xmlns:a16="http://schemas.microsoft.com/office/drawing/2014/main" val="1097436252"/>
                    </a:ext>
                  </a:extLst>
                </a:gridCol>
              </a:tblGrid>
              <a:tr h="474538">
                <a:tc>
                  <a:txBody>
                    <a:bodyPr/>
                    <a:lstStyle/>
                    <a:p>
                      <a:r>
                        <a:rPr kumimoji="1" lang="ja-JP" altLang="en-US" dirty="0">
                          <a:latin typeface="+mn-ea"/>
                          <a:ea typeface="+mn-ea"/>
                        </a:rPr>
                        <a:t>選抜の種類</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ja-JP" altLang="en-US" dirty="0">
                          <a:latin typeface="+mn-ea"/>
                          <a:ea typeface="+mn-ea"/>
                        </a:rPr>
                        <a:t>受付</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ja-JP" altLang="en-US" spc="-300" dirty="0">
                          <a:latin typeface="+mn-ea"/>
                          <a:ea typeface="+mn-ea"/>
                        </a:rPr>
                        <a:t>学力検査等</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1" lang="ja-JP" altLang="en-US" dirty="0">
                          <a:latin typeface="+mn-ea"/>
                          <a:ea typeface="+mn-ea"/>
                        </a:rPr>
                        <a:t>合格発表</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19373898"/>
                  </a:ext>
                </a:extLst>
              </a:tr>
              <a:tr h="72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mn-ea"/>
                          <a:ea typeface="+mn-ea"/>
                        </a:rPr>
                        <a:t>特別入学者選抜</a:t>
                      </a:r>
                      <a:endParaRPr kumimoji="1" lang="en-US" altLang="ja-JP" sz="16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mn-ea"/>
                          <a:ea typeface="+mn-ea"/>
                        </a:rPr>
                        <a:t>　（特別選抜）</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4">
                  <a:txBody>
                    <a:bodyPr/>
                    <a:lstStyle/>
                    <a:p>
                      <a:pPr algn="ctr"/>
                      <a:r>
                        <a:rPr kumimoji="1" lang="ja-JP" altLang="en-US" sz="1600" dirty="0">
                          <a:latin typeface="+mn-ea"/>
                          <a:ea typeface="+mn-ea"/>
                        </a:rPr>
                        <a:t>令和７年</a:t>
                      </a:r>
                      <a:endParaRPr kumimoji="1" lang="en-US" altLang="ja-JP" sz="1600" dirty="0">
                        <a:latin typeface="+mn-ea"/>
                        <a:ea typeface="+mn-ea"/>
                      </a:endParaRPr>
                    </a:p>
                    <a:p>
                      <a:pPr algn="ctr"/>
                      <a:r>
                        <a:rPr kumimoji="1" lang="ja-JP" altLang="en-US" sz="1600" dirty="0">
                          <a:latin typeface="+mn-ea"/>
                          <a:ea typeface="+mn-ea"/>
                        </a:rPr>
                        <a:t>２月</a:t>
                      </a:r>
                      <a:r>
                        <a:rPr kumimoji="1" lang="en-US" altLang="ja-JP" sz="1600" dirty="0">
                          <a:latin typeface="+mn-ea"/>
                          <a:ea typeface="+mn-ea"/>
                        </a:rPr>
                        <a:t>14</a:t>
                      </a:r>
                      <a:r>
                        <a:rPr kumimoji="1" lang="ja-JP" altLang="en-US" sz="1600" dirty="0">
                          <a:latin typeface="+mn-ea"/>
                          <a:ea typeface="+mn-ea"/>
                        </a:rPr>
                        <a:t>日</a:t>
                      </a:r>
                      <a:endParaRPr kumimoji="1" lang="en-US" altLang="ja-JP" sz="1600" dirty="0">
                        <a:latin typeface="+mn-ea"/>
                        <a:ea typeface="+mn-ea"/>
                      </a:endParaRPr>
                    </a:p>
                    <a:p>
                      <a:pPr algn="ctr"/>
                      <a:r>
                        <a:rPr kumimoji="1" lang="ja-JP" altLang="en-US" sz="1600" dirty="0">
                          <a:latin typeface="+mn-ea"/>
                          <a:ea typeface="+mn-ea"/>
                        </a:rPr>
                        <a:t>から</a:t>
                      </a:r>
                      <a:endParaRPr kumimoji="1" lang="en-US" altLang="ja-JP" sz="1600" dirty="0">
                        <a:latin typeface="+mn-ea"/>
                        <a:ea typeface="+mn-ea"/>
                      </a:endParaRPr>
                    </a:p>
                    <a:p>
                      <a:pPr algn="ctr"/>
                      <a:r>
                        <a:rPr kumimoji="1" lang="ja-JP" altLang="en-US" sz="1600" dirty="0">
                          <a:latin typeface="+mn-ea"/>
                          <a:ea typeface="+mn-ea"/>
                        </a:rPr>
                        <a:t>２月</a:t>
                      </a:r>
                      <a:r>
                        <a:rPr kumimoji="1" lang="en-US" altLang="ja-JP" sz="1600" dirty="0">
                          <a:latin typeface="+mn-ea"/>
                          <a:ea typeface="+mn-ea"/>
                        </a:rPr>
                        <a:t>17</a:t>
                      </a:r>
                      <a:r>
                        <a:rPr kumimoji="1" lang="ja-JP" altLang="en-US" sz="1600" dirty="0">
                          <a:latin typeface="+mn-ea"/>
                          <a:ea typeface="+mn-ea"/>
                        </a:rPr>
                        <a:t>日</a:t>
                      </a:r>
                      <a:endParaRPr kumimoji="1" lang="en-US" altLang="ja-JP" sz="1600" dirty="0">
                        <a:latin typeface="+mn-ea"/>
                        <a:ea typeface="+mn-ea"/>
                      </a:endParaRPr>
                    </a:p>
                    <a:p>
                      <a:pPr algn="ctr"/>
                      <a:r>
                        <a:rPr kumimoji="1" lang="ja-JP" altLang="en-US" sz="1600" dirty="0">
                          <a:latin typeface="+mn-ea"/>
                          <a:ea typeface="+mn-ea"/>
                        </a:rPr>
                        <a:t>まで</a:t>
                      </a:r>
                      <a:endParaRPr kumimoji="1" lang="en-US" altLang="ja-JP" sz="1600" dirty="0">
                        <a:latin typeface="+mn-ea"/>
                        <a:ea typeface="+mn-ea"/>
                      </a:endParaRPr>
                    </a:p>
                    <a:p>
                      <a:pPr algn="ctr"/>
                      <a:endParaRPr kumimoji="1" lang="en-US" altLang="ja-JP" sz="1400" dirty="0">
                        <a:latin typeface="+mn-ea"/>
                        <a:ea typeface="+mn-ea"/>
                      </a:endParaRPr>
                    </a:p>
                    <a:p>
                      <a:pPr algn="ctr"/>
                      <a:r>
                        <a:rPr kumimoji="1" lang="ja-JP" altLang="en-US" sz="1400" dirty="0">
                          <a:latin typeface="+mn-ea"/>
                          <a:ea typeface="+mn-ea"/>
                        </a:rPr>
                        <a:t>音楽科</a:t>
                      </a:r>
                      <a:endParaRPr kumimoji="1" lang="en-US" altLang="ja-JP" sz="1400" dirty="0">
                        <a:latin typeface="+mn-ea"/>
                        <a:ea typeface="+mn-ea"/>
                      </a:endParaRPr>
                    </a:p>
                    <a:p>
                      <a:pPr algn="ctr"/>
                      <a:r>
                        <a:rPr kumimoji="1" lang="ja-JP" altLang="en-US" sz="1400" dirty="0">
                          <a:latin typeface="+mn-ea"/>
                          <a:ea typeface="+mn-ea"/>
                        </a:rPr>
                        <a:t>２月４日</a:t>
                      </a:r>
                      <a:endParaRPr kumimoji="1" lang="en-US" altLang="ja-JP" sz="1400" dirty="0">
                        <a:latin typeface="+mn-ea"/>
                        <a:ea typeface="+mn-ea"/>
                      </a:endParaRPr>
                    </a:p>
                    <a:p>
                      <a:pPr algn="ctr"/>
                      <a:r>
                        <a:rPr kumimoji="1" lang="ja-JP" altLang="en-US" sz="1400" dirty="0">
                          <a:latin typeface="+mn-ea"/>
                          <a:ea typeface="+mn-ea"/>
                        </a:rPr>
                        <a:t>から</a:t>
                      </a:r>
                      <a:endParaRPr kumimoji="1" lang="en-US" altLang="ja-JP" sz="1400" dirty="0">
                        <a:latin typeface="+mn-ea"/>
                        <a:ea typeface="+mn-ea"/>
                      </a:endParaRPr>
                    </a:p>
                    <a:p>
                      <a:pPr algn="ctr"/>
                      <a:r>
                        <a:rPr kumimoji="1" lang="ja-JP" altLang="en-US" sz="1400" dirty="0">
                          <a:latin typeface="+mn-ea"/>
                          <a:ea typeface="+mn-ea"/>
                        </a:rPr>
                        <a:t>２月５日</a:t>
                      </a:r>
                      <a:endParaRPr kumimoji="1" lang="en-US" altLang="ja-JP" sz="1400" dirty="0">
                        <a:latin typeface="+mn-ea"/>
                        <a:ea typeface="+mn-ea"/>
                      </a:endParaRPr>
                    </a:p>
                    <a:p>
                      <a:pPr algn="ctr"/>
                      <a:r>
                        <a:rPr kumimoji="1" lang="ja-JP" altLang="en-US" sz="1400" dirty="0">
                          <a:latin typeface="+mn-ea"/>
                          <a:ea typeface="+mn-ea"/>
                        </a:rPr>
                        <a:t>まで</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a:r>
                        <a:rPr kumimoji="1" lang="ja-JP" altLang="en-US" sz="1600" dirty="0">
                          <a:latin typeface="+mn-ea"/>
                          <a:ea typeface="+mn-ea"/>
                        </a:rPr>
                        <a:t>令和７年</a:t>
                      </a:r>
                      <a:endParaRPr kumimoji="1" lang="en-US" altLang="ja-JP" sz="1600" dirty="0">
                        <a:latin typeface="+mn-ea"/>
                        <a:ea typeface="+mn-ea"/>
                      </a:endParaRPr>
                    </a:p>
                    <a:p>
                      <a:pPr algn="ctr"/>
                      <a:r>
                        <a:rPr kumimoji="1" lang="ja-JP" altLang="en-US" sz="1600" dirty="0">
                          <a:latin typeface="+mn-ea"/>
                          <a:ea typeface="+mn-ea"/>
                        </a:rPr>
                        <a:t>２月</a:t>
                      </a:r>
                      <a:r>
                        <a:rPr kumimoji="1" lang="en-US" altLang="ja-JP" sz="1600" dirty="0">
                          <a:latin typeface="+mn-ea"/>
                          <a:ea typeface="+mn-ea"/>
                        </a:rPr>
                        <a:t>20</a:t>
                      </a:r>
                      <a:r>
                        <a:rPr kumimoji="1" lang="ja-JP" altLang="en-US" sz="1600" dirty="0">
                          <a:latin typeface="+mn-ea"/>
                          <a:ea typeface="+mn-ea"/>
                        </a:rPr>
                        <a:t>日</a:t>
                      </a:r>
                      <a:endParaRPr kumimoji="1" lang="en-US" altLang="ja-JP" sz="1600" dirty="0">
                        <a:latin typeface="+mn-ea"/>
                        <a:ea typeface="+mn-ea"/>
                      </a:endParaRPr>
                    </a:p>
                    <a:p>
                      <a:pPr algn="ctr"/>
                      <a:r>
                        <a:rPr kumimoji="1" lang="ja-JP" altLang="en-US" sz="1600" dirty="0">
                          <a:latin typeface="+mn-ea"/>
                          <a:ea typeface="+mn-ea"/>
                        </a:rPr>
                        <a:t>　　</a:t>
                      </a:r>
                      <a:r>
                        <a:rPr kumimoji="1" lang="en-US" altLang="ja-JP" sz="1600" dirty="0">
                          <a:latin typeface="+mn-ea"/>
                          <a:ea typeface="+mn-ea"/>
                        </a:rPr>
                        <a:t>21</a:t>
                      </a:r>
                      <a:r>
                        <a:rPr kumimoji="1" lang="ja-JP" altLang="en-US" sz="1600" dirty="0">
                          <a:latin typeface="+mn-ea"/>
                          <a:ea typeface="+mn-ea"/>
                        </a:rPr>
                        <a:t>日</a:t>
                      </a:r>
                      <a:endParaRPr kumimoji="1" lang="en-US" altLang="ja-JP" sz="1600" dirty="0">
                        <a:latin typeface="+mn-ea"/>
                        <a:ea typeface="+mn-ea"/>
                      </a:endParaRPr>
                    </a:p>
                    <a:p>
                      <a:pPr algn="ctr"/>
                      <a:r>
                        <a:rPr kumimoji="1" lang="ja-JP" altLang="en-US" sz="1400" dirty="0">
                          <a:latin typeface="+mn-ea"/>
                          <a:ea typeface="+mn-ea"/>
                        </a:rPr>
                        <a:t>音楽科</a:t>
                      </a:r>
                      <a:endParaRPr kumimoji="1" lang="en-US" altLang="ja-JP" sz="1400" dirty="0">
                        <a:latin typeface="+mn-ea"/>
                        <a:ea typeface="+mn-ea"/>
                      </a:endParaRPr>
                    </a:p>
                    <a:p>
                      <a:pPr algn="ctr"/>
                      <a:r>
                        <a:rPr kumimoji="1" lang="ja-JP" altLang="en-US" sz="1400" dirty="0">
                          <a:latin typeface="+mn-ea"/>
                          <a:ea typeface="+mn-ea"/>
                        </a:rPr>
                        <a:t>２月</a:t>
                      </a:r>
                      <a:r>
                        <a:rPr kumimoji="1" lang="en-US" altLang="ja-JP" sz="1400" dirty="0">
                          <a:latin typeface="+mn-ea"/>
                          <a:ea typeface="+mn-ea"/>
                        </a:rPr>
                        <a:t>15</a:t>
                      </a:r>
                      <a:r>
                        <a:rPr kumimoji="1" lang="ja-JP" altLang="en-US" sz="1400" dirty="0">
                          <a:latin typeface="+mn-ea"/>
                          <a:ea typeface="+mn-ea"/>
                        </a:rPr>
                        <a:t>日</a:t>
                      </a:r>
                      <a:endParaRPr kumimoji="1" lang="en-US" altLang="ja-JP" sz="1400" dirty="0">
                        <a:latin typeface="+mn-ea"/>
                        <a:ea typeface="+mn-ea"/>
                      </a:endParaRPr>
                    </a:p>
                    <a:p>
                      <a:pPr algn="ctr">
                        <a:lnSpc>
                          <a:spcPct val="150000"/>
                        </a:lnSpc>
                      </a:pPr>
                      <a:r>
                        <a:rPr kumimoji="1" lang="ja-JP" altLang="en-US" sz="1400" dirty="0">
                          <a:latin typeface="+mn-ea"/>
                          <a:ea typeface="+mn-ea"/>
                        </a:rPr>
                        <a:t>　　</a:t>
                      </a:r>
                      <a:r>
                        <a:rPr kumimoji="1" lang="en-US" altLang="ja-JP" sz="1400" dirty="0">
                          <a:latin typeface="+mn-ea"/>
                          <a:ea typeface="+mn-ea"/>
                        </a:rPr>
                        <a:t>20</a:t>
                      </a:r>
                      <a:r>
                        <a:rPr kumimoji="1" lang="ja-JP" altLang="en-US" sz="1400" dirty="0">
                          <a:latin typeface="+mn-ea"/>
                          <a:ea typeface="+mn-ea"/>
                        </a:rPr>
                        <a:t>日</a:t>
                      </a:r>
                      <a:br>
                        <a:rPr kumimoji="1" lang="en-US" altLang="ja-JP" sz="1400" dirty="0">
                          <a:latin typeface="+mn-ea"/>
                          <a:ea typeface="+mn-ea"/>
                        </a:rPr>
                      </a:br>
                      <a:r>
                        <a:rPr kumimoji="1" lang="ja-JP" altLang="en-US" sz="1400" dirty="0">
                          <a:latin typeface="+mn-ea"/>
                          <a:ea typeface="+mn-ea"/>
                        </a:rPr>
                        <a:t>ステップ</a:t>
                      </a:r>
                      <a:endParaRPr kumimoji="1" lang="en-US" altLang="ja-JP" sz="1400" dirty="0">
                        <a:latin typeface="+mn-ea"/>
                        <a:ea typeface="+mn-ea"/>
                      </a:endParaRPr>
                    </a:p>
                    <a:p>
                      <a:pPr algn="ctr"/>
                      <a:r>
                        <a:rPr kumimoji="1" lang="ja-JP" altLang="en-US" sz="1400" dirty="0">
                          <a:latin typeface="+mn-ea"/>
                          <a:ea typeface="+mn-ea"/>
                        </a:rPr>
                        <a:t>スクール</a:t>
                      </a:r>
                      <a:br>
                        <a:rPr kumimoji="1" lang="en-US" altLang="ja-JP" sz="1400" dirty="0">
                          <a:latin typeface="+mn-ea"/>
                          <a:ea typeface="+mn-ea"/>
                        </a:rPr>
                      </a:br>
                      <a:r>
                        <a:rPr kumimoji="1" lang="ja-JP" altLang="en-US" sz="1400" dirty="0">
                          <a:latin typeface="+mn-ea"/>
                          <a:ea typeface="+mn-ea"/>
                        </a:rPr>
                        <a:t>２月</a:t>
                      </a:r>
                      <a:r>
                        <a:rPr kumimoji="1" lang="en-US" altLang="ja-JP" sz="1400" dirty="0">
                          <a:latin typeface="+mn-ea"/>
                          <a:ea typeface="+mn-ea"/>
                        </a:rPr>
                        <a:t>20</a:t>
                      </a:r>
                      <a:r>
                        <a:rPr kumimoji="1" lang="ja-JP" altLang="en-US" sz="1400" dirty="0">
                          <a:latin typeface="+mn-ea"/>
                          <a:ea typeface="+mn-ea"/>
                        </a:rPr>
                        <a:t>日</a:t>
                      </a:r>
                      <a:br>
                        <a:rPr kumimoji="1" lang="en-US" altLang="ja-JP" sz="1400" dirty="0">
                          <a:latin typeface="+mn-ea"/>
                          <a:ea typeface="+mn-ea"/>
                        </a:rPr>
                      </a:br>
                      <a:r>
                        <a:rPr kumimoji="1" lang="ja-JP" altLang="en-US" sz="1400" dirty="0">
                          <a:latin typeface="+mn-ea"/>
                          <a:ea typeface="+mn-ea"/>
                        </a:rPr>
                        <a:t>及び</a:t>
                      </a:r>
                      <a:r>
                        <a:rPr kumimoji="1" lang="en-US" altLang="ja-JP" sz="1400" dirty="0">
                          <a:latin typeface="+mn-ea"/>
                          <a:ea typeface="+mn-ea"/>
                        </a:rPr>
                        <a:t>21</a:t>
                      </a:r>
                      <a:r>
                        <a:rPr kumimoji="1" lang="ja-JP" altLang="en-US" sz="1400" dirty="0">
                          <a:latin typeface="+mn-ea"/>
                          <a:ea typeface="+mn-ea"/>
                        </a:rPr>
                        <a:t>日</a:t>
                      </a:r>
                      <a:endParaRPr kumimoji="1" lang="en-US" altLang="ja-JP" sz="1400" dirty="0">
                        <a:latin typeface="+mn-ea"/>
                        <a:ea typeface="+mn-ea"/>
                      </a:endParaRPr>
                    </a:p>
                    <a:p>
                      <a:pPr algn="ctr"/>
                      <a:r>
                        <a:rPr kumimoji="1" lang="ja-JP" altLang="en-US" sz="1400" dirty="0">
                          <a:latin typeface="+mn-ea"/>
                          <a:ea typeface="+mn-ea"/>
                        </a:rPr>
                        <a:t>又は</a:t>
                      </a:r>
                      <a:r>
                        <a:rPr kumimoji="1" lang="en-US" altLang="ja-JP" sz="1400" dirty="0">
                          <a:latin typeface="+mn-ea"/>
                          <a:ea typeface="+mn-ea"/>
                        </a:rPr>
                        <a:t>25</a:t>
                      </a:r>
                      <a:r>
                        <a:rPr kumimoji="1" lang="ja-JP" altLang="en-US" sz="1400" dirty="0">
                          <a:latin typeface="+mn-ea"/>
                          <a:ea typeface="+mn-ea"/>
                        </a:rPr>
                        <a:t>日</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a:r>
                        <a:rPr kumimoji="1" lang="ja-JP" altLang="en-US" sz="1600" dirty="0">
                          <a:latin typeface="+mn-ea"/>
                          <a:ea typeface="+mn-ea"/>
                        </a:rPr>
                        <a:t>令和７年</a:t>
                      </a:r>
                      <a:endParaRPr kumimoji="1" lang="en-US" altLang="ja-JP" sz="1600" dirty="0">
                        <a:latin typeface="+mn-ea"/>
                        <a:ea typeface="+mn-ea"/>
                      </a:endParaRPr>
                    </a:p>
                    <a:p>
                      <a:pPr algn="ctr"/>
                      <a:r>
                        <a:rPr kumimoji="1" lang="ja-JP" altLang="en-US" sz="1600" dirty="0">
                          <a:latin typeface="+mn-ea"/>
                          <a:ea typeface="+mn-ea"/>
                        </a:rPr>
                        <a:t>３月３日</a:t>
                      </a:r>
                      <a:endParaRPr kumimoji="1" lang="en-US" altLang="ja-JP" sz="1600" dirty="0">
                        <a:latin typeface="+mn-ea"/>
                        <a:ea typeface="+mn-ea"/>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0294573"/>
                  </a:ext>
                </a:extLst>
              </a:tr>
              <a:tr h="72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latin typeface="+mn-ea"/>
                          <a:ea typeface="+mn-ea"/>
                        </a:rPr>
                        <a:t>大阪府立豊中高等学校能勢分校に係る入学者</a:t>
                      </a:r>
                      <a:r>
                        <a:rPr kumimoji="1" lang="ja-JP" altLang="en-US" sz="1600" dirty="0">
                          <a:latin typeface="+mn-ea"/>
                          <a:ea typeface="+mn-ea"/>
                        </a:rPr>
                        <a:t>選抜</a:t>
                      </a:r>
                      <a:endParaRPr kumimoji="1" lang="en-US" altLang="ja-JP" sz="16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mn-ea"/>
                          <a:ea typeface="+mn-ea"/>
                        </a:rPr>
                        <a:t>　（能勢分校選抜）</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endParaRPr kumimoji="1" lang="ja-JP" altLang="en-US" dirty="0"/>
                    </a:p>
                  </a:txBody>
                  <a:tcPr/>
                </a:tc>
                <a:tc vMerge="1">
                  <a:txBody>
                    <a:bodyPr/>
                    <a:lstStyle/>
                    <a:p>
                      <a:endParaRPr kumimoji="1" lang="ja-JP" altLang="en-US" dirty="0"/>
                    </a:p>
                  </a:txBody>
                  <a:tcPr/>
                </a:tc>
                <a:tc vMerge="1">
                  <a:txBody>
                    <a:bodyPr/>
                    <a:lstStyle/>
                    <a:p>
                      <a:endParaRPr kumimoji="1" lang="ja-JP" altLang="en-US" dirty="0"/>
                    </a:p>
                  </a:txBody>
                  <a:tcPr/>
                </a:tc>
                <a:extLst>
                  <a:ext uri="{0D108BD9-81ED-4DB2-BD59-A6C34878D82A}">
                    <a16:rowId xmlns:a16="http://schemas.microsoft.com/office/drawing/2014/main" val="3752703688"/>
                  </a:ext>
                </a:extLst>
              </a:tr>
              <a:tr h="72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latin typeface="+mn-ea"/>
                          <a:ea typeface="+mn-ea"/>
                        </a:rPr>
                        <a:t>海外から帰国した生徒の入学者</a:t>
                      </a:r>
                      <a:r>
                        <a:rPr kumimoji="1" lang="ja-JP" altLang="en-US" sz="1600" dirty="0">
                          <a:latin typeface="+mn-ea"/>
                          <a:ea typeface="+mn-ea"/>
                        </a:rPr>
                        <a:t>選抜</a:t>
                      </a:r>
                      <a:endParaRPr kumimoji="1" lang="en-US" altLang="ja-JP" sz="16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mn-ea"/>
                          <a:ea typeface="+mn-ea"/>
                        </a:rPr>
                        <a:t>　（帰国生選抜）</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endParaRPr kumimoji="1" lang="ja-JP" altLang="en-US" dirty="0"/>
                    </a:p>
                  </a:txBody>
                  <a:tcPr/>
                </a:tc>
                <a:tc vMerge="1">
                  <a:txBody>
                    <a:bodyPr/>
                    <a:lstStyle/>
                    <a:p>
                      <a:endParaRPr kumimoji="1" lang="ja-JP" altLang="en-US" dirty="0"/>
                    </a:p>
                  </a:txBody>
                  <a:tcPr/>
                </a:tc>
                <a:tc vMerge="1">
                  <a:txBody>
                    <a:bodyPr/>
                    <a:lstStyle/>
                    <a:p>
                      <a:endParaRPr kumimoji="1" lang="ja-JP" altLang="en-US" dirty="0"/>
                    </a:p>
                  </a:txBody>
                  <a:tcPr/>
                </a:tc>
                <a:extLst>
                  <a:ext uri="{0D108BD9-81ED-4DB2-BD59-A6C34878D82A}">
                    <a16:rowId xmlns:a16="http://schemas.microsoft.com/office/drawing/2014/main" val="4208933098"/>
                  </a:ext>
                </a:extLst>
              </a:tr>
              <a:tr h="72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latin typeface="+mn-ea"/>
                          <a:ea typeface="+mn-ea"/>
                        </a:rPr>
                        <a:t>日本語指導が必要な帰国生徒・外国人生徒入学者</a:t>
                      </a:r>
                      <a:r>
                        <a:rPr kumimoji="1" lang="ja-JP" altLang="en-US" sz="1600" dirty="0">
                          <a:latin typeface="+mn-ea"/>
                          <a:ea typeface="+mn-ea"/>
                        </a:rPr>
                        <a:t>選抜</a:t>
                      </a:r>
                      <a:endParaRPr kumimoji="1" lang="en-US" altLang="ja-JP" sz="16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mn-ea"/>
                          <a:ea typeface="+mn-ea"/>
                        </a:rPr>
                        <a:t>　（日本語指導が必要な生徒選抜）</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952146533"/>
                  </a:ext>
                </a:extLst>
              </a:tr>
              <a:tr h="23965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latin typeface="+mn-ea"/>
                          <a:ea typeface="+mn-ea"/>
                        </a:rPr>
                        <a:t>一般入学者</a:t>
                      </a:r>
                      <a:r>
                        <a:rPr kumimoji="1" lang="ja-JP" altLang="en-US" sz="1600" dirty="0">
                          <a:latin typeface="+mn-ea"/>
                          <a:ea typeface="+mn-ea"/>
                        </a:rPr>
                        <a:t>選抜</a:t>
                      </a:r>
                      <a:endParaRPr kumimoji="1" lang="en-US" altLang="ja-JP" sz="16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mn-ea"/>
                          <a:ea typeface="+mn-ea"/>
                        </a:rPr>
                        <a:t>　（一般選抜）</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a:txBody>
                    <a:bodyPr/>
                    <a:lstStyle/>
                    <a:p>
                      <a:pPr marL="0" algn="ctr" defTabSz="914400" rtl="0" eaLnBrk="1" latinLnBrk="0" hangingPunct="1"/>
                      <a:r>
                        <a:rPr kumimoji="1" lang="ja-JP" altLang="en-US" sz="1600" kern="1200" dirty="0">
                          <a:solidFill>
                            <a:schemeClr val="tx1"/>
                          </a:solidFill>
                          <a:latin typeface="+mn-ea"/>
                          <a:ea typeface="+mn-ea"/>
                          <a:cs typeface="+mn-cs"/>
                        </a:rPr>
                        <a:t>令和７年</a:t>
                      </a:r>
                      <a:endParaRPr kumimoji="1" lang="en-US" altLang="ja-JP" sz="1600" kern="1200" dirty="0">
                        <a:solidFill>
                          <a:schemeClr val="tx1"/>
                        </a:solidFill>
                        <a:latin typeface="+mn-ea"/>
                        <a:ea typeface="+mn-ea"/>
                        <a:cs typeface="+mn-cs"/>
                      </a:endParaRPr>
                    </a:p>
                    <a:p>
                      <a:pPr marL="0" algn="ctr" defTabSz="914400" rtl="0" eaLnBrk="1" latinLnBrk="0" hangingPunct="1"/>
                      <a:r>
                        <a:rPr kumimoji="1" lang="ja-JP" altLang="en-US" sz="1600" kern="1200" dirty="0">
                          <a:solidFill>
                            <a:schemeClr val="tx1"/>
                          </a:solidFill>
                          <a:latin typeface="+mn-ea"/>
                          <a:ea typeface="+mn-ea"/>
                          <a:cs typeface="+mn-cs"/>
                        </a:rPr>
                        <a:t>３月５日</a:t>
                      </a:r>
                      <a:endParaRPr kumimoji="1" lang="en-US" altLang="ja-JP" sz="1600" kern="1200" dirty="0">
                        <a:solidFill>
                          <a:schemeClr val="tx1"/>
                        </a:solidFill>
                        <a:latin typeface="+mn-ea"/>
                        <a:ea typeface="+mn-ea"/>
                        <a:cs typeface="+mn-cs"/>
                      </a:endParaRPr>
                    </a:p>
                    <a:p>
                      <a:pPr marL="0" algn="ctr" defTabSz="914400" rtl="0" eaLnBrk="1" latinLnBrk="0" hangingPunct="1"/>
                      <a:r>
                        <a:rPr kumimoji="1" lang="ja-JP" altLang="en-US" sz="1600" kern="1200" dirty="0">
                          <a:solidFill>
                            <a:schemeClr val="tx1"/>
                          </a:solidFill>
                          <a:latin typeface="+mn-ea"/>
                          <a:ea typeface="+mn-ea"/>
                          <a:cs typeface="+mn-cs"/>
                        </a:rPr>
                        <a:t>から</a:t>
                      </a:r>
                      <a:endParaRPr kumimoji="1" lang="en-US" altLang="ja-JP" sz="1600" kern="1200" dirty="0">
                        <a:solidFill>
                          <a:schemeClr val="tx1"/>
                        </a:solidFill>
                        <a:latin typeface="+mn-ea"/>
                        <a:ea typeface="+mn-ea"/>
                        <a:cs typeface="+mn-cs"/>
                      </a:endParaRPr>
                    </a:p>
                    <a:p>
                      <a:pPr marL="0" algn="ctr" defTabSz="914400" rtl="0" eaLnBrk="1" latinLnBrk="0" hangingPunct="1"/>
                      <a:r>
                        <a:rPr kumimoji="1" lang="ja-JP" altLang="en-US" sz="1600" kern="1200" dirty="0">
                          <a:solidFill>
                            <a:schemeClr val="tx1"/>
                          </a:solidFill>
                          <a:latin typeface="+mn-ea"/>
                          <a:ea typeface="+mn-ea"/>
                          <a:cs typeface="+mn-cs"/>
                        </a:rPr>
                        <a:t>３月７日</a:t>
                      </a:r>
                      <a:endParaRPr kumimoji="1" lang="en-US" altLang="ja-JP" sz="1600" kern="1200" dirty="0">
                        <a:solidFill>
                          <a:schemeClr val="tx1"/>
                        </a:solidFill>
                        <a:latin typeface="+mn-ea"/>
                        <a:ea typeface="+mn-ea"/>
                        <a:cs typeface="+mn-cs"/>
                      </a:endParaRPr>
                    </a:p>
                    <a:p>
                      <a:pPr marL="0" algn="ctr" defTabSz="914400" rtl="0" eaLnBrk="1" latinLnBrk="0" hangingPunct="1"/>
                      <a:r>
                        <a:rPr kumimoji="1" lang="ja-JP" altLang="en-US" sz="1600" kern="1200" dirty="0">
                          <a:solidFill>
                            <a:schemeClr val="tx1"/>
                          </a:solidFill>
                          <a:latin typeface="+mn-ea"/>
                          <a:ea typeface="+mn-ea"/>
                          <a:cs typeface="+mn-cs"/>
                        </a:rPr>
                        <a:t>まで</a:t>
                      </a:r>
                      <a:endParaRPr kumimoji="1" lang="en-US" altLang="ja-JP" sz="1600" kern="1200" dirty="0">
                        <a:solidFill>
                          <a:schemeClr val="tx1"/>
                        </a:solidFill>
                        <a:latin typeface="+mn-ea"/>
                        <a:ea typeface="+mn-ea"/>
                        <a:cs typeface="+mn-cs"/>
                      </a:endParaRPr>
                    </a:p>
                    <a:p>
                      <a:pPr algn="ctr"/>
                      <a:r>
                        <a:rPr kumimoji="1" lang="ja-JP" altLang="en-US" sz="1400" spc="-150" dirty="0">
                          <a:latin typeface="+mn-ea"/>
                          <a:ea typeface="+mn-ea"/>
                        </a:rPr>
                        <a:t>通信制の課程</a:t>
                      </a:r>
                      <a:endParaRPr kumimoji="1" lang="en-US" altLang="ja-JP" sz="1400" spc="-150" dirty="0">
                        <a:latin typeface="+mn-ea"/>
                        <a:ea typeface="+mn-ea"/>
                      </a:endParaRPr>
                    </a:p>
                    <a:p>
                      <a:pPr algn="ctr"/>
                      <a:r>
                        <a:rPr kumimoji="1" lang="ja-JP" altLang="en-US" sz="1400" dirty="0">
                          <a:latin typeface="+mn-ea"/>
                          <a:ea typeface="+mn-ea"/>
                        </a:rPr>
                        <a:t>３月３日</a:t>
                      </a:r>
                      <a:endParaRPr kumimoji="1" lang="en-US" altLang="ja-JP" sz="1400" dirty="0">
                        <a:latin typeface="+mn-ea"/>
                        <a:ea typeface="+mn-ea"/>
                      </a:endParaRPr>
                    </a:p>
                    <a:p>
                      <a:pPr algn="ctr"/>
                      <a:r>
                        <a:rPr kumimoji="1" lang="ja-JP" altLang="en-US" sz="1400" dirty="0">
                          <a:latin typeface="+mn-ea"/>
                          <a:ea typeface="+mn-ea"/>
                        </a:rPr>
                        <a:t>から</a:t>
                      </a:r>
                      <a:endParaRPr kumimoji="1" lang="en-US" altLang="ja-JP" sz="1400" dirty="0">
                        <a:latin typeface="+mn-ea"/>
                        <a:ea typeface="+mn-ea"/>
                      </a:endParaRPr>
                    </a:p>
                    <a:p>
                      <a:pPr algn="ctr"/>
                      <a:r>
                        <a:rPr kumimoji="1" lang="ja-JP" altLang="en-US" sz="1400" dirty="0">
                          <a:latin typeface="+mn-ea"/>
                          <a:ea typeface="+mn-ea"/>
                        </a:rPr>
                        <a:t>３月５日</a:t>
                      </a:r>
                      <a:endParaRPr kumimoji="1" lang="en-US" altLang="ja-JP" sz="1400" dirty="0">
                        <a:latin typeface="+mn-ea"/>
                        <a:ea typeface="+mn-ea"/>
                      </a:endParaRPr>
                    </a:p>
                    <a:p>
                      <a:pPr algn="ctr"/>
                      <a:r>
                        <a:rPr kumimoji="1" lang="ja-JP" altLang="en-US" sz="1400" dirty="0">
                          <a:latin typeface="+mn-ea"/>
                          <a:ea typeface="+mn-ea"/>
                        </a:rPr>
                        <a:t>まで</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a:txBody>
                    <a:bodyPr/>
                    <a:lstStyle/>
                    <a:p>
                      <a:pPr algn="ctr"/>
                      <a:r>
                        <a:rPr kumimoji="1" lang="ja-JP" altLang="en-US" dirty="0">
                          <a:latin typeface="+mn-ea"/>
                          <a:ea typeface="+mn-ea"/>
                        </a:rPr>
                        <a:t>令和７年</a:t>
                      </a:r>
                      <a:endParaRPr kumimoji="1" lang="en-US" altLang="ja-JP" dirty="0">
                        <a:latin typeface="+mn-ea"/>
                        <a:ea typeface="+mn-ea"/>
                      </a:endParaRPr>
                    </a:p>
                    <a:p>
                      <a:pPr algn="ctr"/>
                      <a:r>
                        <a:rPr kumimoji="1" lang="ja-JP" altLang="en-US" dirty="0">
                          <a:latin typeface="+mn-ea"/>
                          <a:ea typeface="+mn-ea"/>
                        </a:rPr>
                        <a:t>３月</a:t>
                      </a:r>
                      <a:r>
                        <a:rPr kumimoji="1" lang="en-US" altLang="ja-JP" dirty="0">
                          <a:latin typeface="+mn-ea"/>
                          <a:ea typeface="+mn-ea"/>
                        </a:rPr>
                        <a:t>12</a:t>
                      </a:r>
                      <a:r>
                        <a:rPr kumimoji="1" lang="ja-JP" altLang="en-US" dirty="0">
                          <a:latin typeface="+mn-ea"/>
                          <a:ea typeface="+mn-ea"/>
                        </a:rPr>
                        <a:t>日</a:t>
                      </a:r>
                      <a:br>
                        <a:rPr kumimoji="1" lang="en-US" altLang="ja-JP" dirty="0">
                          <a:latin typeface="+mn-ea"/>
                          <a:ea typeface="+mn-ea"/>
                        </a:rPr>
                      </a:br>
                      <a:endParaRPr kumimoji="1" lang="en-US" altLang="ja-JP" sz="1400" spc="-150" dirty="0">
                        <a:latin typeface="+mn-ea"/>
                        <a:ea typeface="+mn-ea"/>
                      </a:endParaRPr>
                    </a:p>
                    <a:p>
                      <a:pPr algn="ctr"/>
                      <a:r>
                        <a:rPr kumimoji="1" lang="ja-JP" altLang="en-US" sz="1400" spc="-150" dirty="0">
                          <a:latin typeface="+mn-ea"/>
                          <a:ea typeface="+mn-ea"/>
                        </a:rPr>
                        <a:t>通信制の課程</a:t>
                      </a:r>
                      <a:endParaRPr kumimoji="1" lang="en-US" altLang="ja-JP" sz="1400" spc="-150" dirty="0">
                        <a:latin typeface="+mn-ea"/>
                        <a:ea typeface="+mn-ea"/>
                      </a:endParaRPr>
                    </a:p>
                    <a:p>
                      <a:pPr algn="ctr"/>
                      <a:r>
                        <a:rPr kumimoji="1" lang="ja-JP" altLang="en-US" sz="1400" dirty="0">
                          <a:latin typeface="+mn-ea"/>
                          <a:ea typeface="+mn-ea"/>
                        </a:rPr>
                        <a:t>３月９日</a:t>
                      </a:r>
                      <a:endParaRPr kumimoji="1" lang="en-US" altLang="ja-JP" sz="1400" dirty="0">
                        <a:latin typeface="+mn-ea"/>
                        <a:ea typeface="+mn-ea"/>
                      </a:endParaRPr>
                    </a:p>
                    <a:p>
                      <a:pPr algn="ctr"/>
                      <a:r>
                        <a:rPr kumimoji="1" lang="ja-JP" altLang="en-US" sz="1400" dirty="0">
                          <a:latin typeface="+mn-ea"/>
                          <a:ea typeface="+mn-ea"/>
                        </a:rPr>
                        <a:t>　　</a:t>
                      </a:r>
                      <a:r>
                        <a:rPr kumimoji="1" lang="en-US" altLang="ja-JP" sz="1400" dirty="0">
                          <a:latin typeface="+mn-ea"/>
                          <a:ea typeface="+mn-ea"/>
                        </a:rPr>
                        <a:t>10</a:t>
                      </a:r>
                      <a:r>
                        <a:rPr kumimoji="1" lang="ja-JP" altLang="en-US" sz="1400" dirty="0">
                          <a:latin typeface="+mn-ea"/>
                          <a:ea typeface="+mn-ea"/>
                        </a:rPr>
                        <a:t>日</a:t>
                      </a:r>
                      <a:endParaRPr kumimoji="1" lang="en-US" altLang="ja-JP" sz="1400" dirty="0">
                        <a:latin typeface="+mn-ea"/>
                        <a:ea typeface="+mn-ea"/>
                      </a:endParaRPr>
                    </a:p>
                    <a:p>
                      <a:pPr algn="ctr"/>
                      <a:r>
                        <a:rPr kumimoji="1" lang="ja-JP" altLang="en-US" sz="1400" dirty="0">
                          <a:latin typeface="+mn-ea"/>
                          <a:ea typeface="+mn-ea"/>
                        </a:rPr>
                        <a:t>　　</a:t>
                      </a:r>
                      <a:r>
                        <a:rPr kumimoji="1" lang="en-US" altLang="ja-JP" sz="1400" dirty="0">
                          <a:latin typeface="+mn-ea"/>
                          <a:ea typeface="+mn-ea"/>
                        </a:rPr>
                        <a:t>11</a:t>
                      </a:r>
                      <a:r>
                        <a:rPr kumimoji="1" lang="ja-JP" altLang="en-US" sz="1400" dirty="0">
                          <a:latin typeface="+mn-ea"/>
                          <a:ea typeface="+mn-ea"/>
                        </a:rPr>
                        <a:t>日</a:t>
                      </a:r>
                      <a:endParaRPr kumimoji="1" lang="en-US" altLang="ja-JP" sz="1400" dirty="0">
                        <a:latin typeface="+mn-ea"/>
                        <a:ea typeface="+mn-ea"/>
                      </a:endParaRPr>
                    </a:p>
                    <a:p>
                      <a:pPr algn="ctr"/>
                      <a:r>
                        <a:rPr kumimoji="1" lang="ja-JP" altLang="en-US" sz="1400" dirty="0">
                          <a:latin typeface="+mn-ea"/>
                          <a:ea typeface="+mn-ea"/>
                        </a:rPr>
                        <a:t>のうち１日</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a:txBody>
                    <a:bodyPr/>
                    <a:lstStyle/>
                    <a:p>
                      <a:pPr algn="ctr"/>
                      <a:r>
                        <a:rPr kumimoji="1" lang="ja-JP" altLang="en-US" dirty="0">
                          <a:latin typeface="+mn-ea"/>
                          <a:ea typeface="+mn-ea"/>
                        </a:rPr>
                        <a:t>令和７年</a:t>
                      </a:r>
                      <a:endParaRPr kumimoji="1" lang="en-US" altLang="ja-JP" dirty="0">
                        <a:latin typeface="+mn-ea"/>
                        <a:ea typeface="+mn-ea"/>
                      </a:endParaRPr>
                    </a:p>
                    <a:p>
                      <a:pPr algn="ctr"/>
                      <a:r>
                        <a:rPr kumimoji="1" lang="ja-JP" altLang="en-US" dirty="0">
                          <a:latin typeface="+mn-ea"/>
                          <a:ea typeface="+mn-ea"/>
                        </a:rPr>
                        <a:t>３月</a:t>
                      </a:r>
                      <a:r>
                        <a:rPr kumimoji="1" lang="en-US" altLang="ja-JP" dirty="0">
                          <a:latin typeface="+mn-ea"/>
                          <a:ea typeface="+mn-ea"/>
                        </a:rPr>
                        <a:t>21</a:t>
                      </a:r>
                      <a:r>
                        <a:rPr kumimoji="1" lang="ja-JP" altLang="en-US" dirty="0">
                          <a:latin typeface="+mn-ea"/>
                          <a:ea typeface="+mn-ea"/>
                        </a:rPr>
                        <a:t>日</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519683692"/>
                  </a:ext>
                </a:extLst>
              </a:tr>
            </a:tbl>
          </a:graphicData>
        </a:graphic>
      </p:graphicFrame>
      <p:sp>
        <p:nvSpPr>
          <p:cNvPr id="6" name="大かっこ 5"/>
          <p:cNvSpPr/>
          <p:nvPr/>
        </p:nvSpPr>
        <p:spPr>
          <a:xfrm>
            <a:off x="9783958" y="2386210"/>
            <a:ext cx="949326" cy="661798"/>
          </a:xfrm>
          <a:prstGeom prst="bracketPair">
            <a:avLst>
              <a:gd name="adj" fmla="val 736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大かっこ 6"/>
          <p:cNvSpPr/>
          <p:nvPr/>
        </p:nvSpPr>
        <p:spPr>
          <a:xfrm>
            <a:off x="8547492" y="3164832"/>
            <a:ext cx="949326" cy="1008000"/>
          </a:xfrm>
          <a:prstGeom prst="bracketPair">
            <a:avLst>
              <a:gd name="adj" fmla="val 736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大かっこ 7"/>
          <p:cNvSpPr/>
          <p:nvPr/>
        </p:nvSpPr>
        <p:spPr>
          <a:xfrm>
            <a:off x="8492756" y="5682695"/>
            <a:ext cx="1080000" cy="972000"/>
          </a:xfrm>
          <a:prstGeom prst="bracketPair">
            <a:avLst>
              <a:gd name="adj" fmla="val 736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大かっこ 8"/>
          <p:cNvSpPr/>
          <p:nvPr/>
        </p:nvSpPr>
        <p:spPr>
          <a:xfrm>
            <a:off x="9717066" y="5397297"/>
            <a:ext cx="1080000" cy="1019175"/>
          </a:xfrm>
          <a:prstGeom prst="bracketPair">
            <a:avLst>
              <a:gd name="adj" fmla="val 736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47" name="グループ化 46">
            <a:extLst>
              <a:ext uri="{FF2B5EF4-FFF2-40B4-BE49-F238E27FC236}">
                <a16:creationId xmlns:a16="http://schemas.microsoft.com/office/drawing/2014/main" id="{312709E5-5F03-90A0-0A43-327994100868}"/>
              </a:ext>
            </a:extLst>
          </p:cNvPr>
          <p:cNvGrpSpPr/>
          <p:nvPr/>
        </p:nvGrpSpPr>
        <p:grpSpPr>
          <a:xfrm>
            <a:off x="201809" y="958476"/>
            <a:ext cx="2363147" cy="2858776"/>
            <a:chOff x="220986" y="1908282"/>
            <a:chExt cx="2363147" cy="2858776"/>
          </a:xfrm>
        </p:grpSpPr>
        <p:grpSp>
          <p:nvGrpSpPr>
            <p:cNvPr id="48" name="グループ化 47">
              <a:extLst>
                <a:ext uri="{FF2B5EF4-FFF2-40B4-BE49-F238E27FC236}">
                  <a16:creationId xmlns:a16="http://schemas.microsoft.com/office/drawing/2014/main" id="{DF096BB8-76C3-6B7B-C188-C89B5742E0A4}"/>
                </a:ext>
              </a:extLst>
            </p:cNvPr>
            <p:cNvGrpSpPr/>
            <p:nvPr/>
          </p:nvGrpSpPr>
          <p:grpSpPr>
            <a:xfrm>
              <a:off x="220986" y="1908282"/>
              <a:ext cx="369868" cy="2858776"/>
              <a:chOff x="1714500" y="2233612"/>
              <a:chExt cx="533400" cy="4122738"/>
            </a:xfrm>
            <a:solidFill>
              <a:schemeClr val="bg1">
                <a:lumMod val="85000"/>
              </a:schemeClr>
            </a:solidFill>
          </p:grpSpPr>
          <p:sp>
            <p:nvSpPr>
              <p:cNvPr id="55" name="楕円 54">
                <a:extLst>
                  <a:ext uri="{FF2B5EF4-FFF2-40B4-BE49-F238E27FC236}">
                    <a16:creationId xmlns:a16="http://schemas.microsoft.com/office/drawing/2014/main" id="{DA296F90-D2BC-8CDA-77F5-85B666B3A378}"/>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6" name="楕円 55">
                <a:extLst>
                  <a:ext uri="{FF2B5EF4-FFF2-40B4-BE49-F238E27FC236}">
                    <a16:creationId xmlns:a16="http://schemas.microsoft.com/office/drawing/2014/main" id="{4CB36E56-517E-775C-884C-C828594843CE}"/>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7" name="楕円 56">
                <a:extLst>
                  <a:ext uri="{FF2B5EF4-FFF2-40B4-BE49-F238E27FC236}">
                    <a16:creationId xmlns:a16="http://schemas.microsoft.com/office/drawing/2014/main" id="{DCB00B69-86FD-0D79-C6DB-23DE1AF847E4}"/>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8" name="楕円 57">
                <a:extLst>
                  <a:ext uri="{FF2B5EF4-FFF2-40B4-BE49-F238E27FC236}">
                    <a16:creationId xmlns:a16="http://schemas.microsoft.com/office/drawing/2014/main" id="{74B47C7C-C9A7-287A-DA90-37AD59732120}"/>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9" name="楕円 58">
                <a:extLst>
                  <a:ext uri="{FF2B5EF4-FFF2-40B4-BE49-F238E27FC236}">
                    <a16:creationId xmlns:a16="http://schemas.microsoft.com/office/drawing/2014/main" id="{7141A8AD-1EC5-6EC8-A9E7-1810F116BF8A}"/>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60" name="楕円 59">
                <a:extLst>
                  <a:ext uri="{FF2B5EF4-FFF2-40B4-BE49-F238E27FC236}">
                    <a16:creationId xmlns:a16="http://schemas.microsoft.com/office/drawing/2014/main" id="{CCA33B8E-D3DE-DB99-BDC8-50A52C6A54B2}"/>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61" name="直線コネクタ 60">
                <a:extLst>
                  <a:ext uri="{FF2B5EF4-FFF2-40B4-BE49-F238E27FC236}">
                    <a16:creationId xmlns:a16="http://schemas.microsoft.com/office/drawing/2014/main" id="{BA2860CF-BFCB-DA4D-6121-596E7B360375}"/>
                  </a:ext>
                </a:extLst>
              </p:cNvPr>
              <p:cNvCxnSpPr>
                <a:stCxn id="55" idx="4"/>
                <a:endCxn id="58"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793DF570-A2EA-5B5C-16B3-C61FD4D3C9B9}"/>
                  </a:ext>
                </a:extLst>
              </p:cNvPr>
              <p:cNvCxnSpPr>
                <a:stCxn id="58" idx="4"/>
                <a:endCxn id="59"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1DEB4636-7949-0946-5AA9-646B377EC5EB}"/>
                  </a:ext>
                </a:extLst>
              </p:cNvPr>
              <p:cNvCxnSpPr>
                <a:stCxn id="59" idx="4"/>
                <a:endCxn id="60"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02F427AA-8FAA-6A1D-E856-DC1081B86161}"/>
                  </a:ext>
                </a:extLst>
              </p:cNvPr>
              <p:cNvCxnSpPr>
                <a:stCxn id="60" idx="4"/>
                <a:endCxn id="57"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6204C29A-1998-99AB-BA2F-65339170E271}"/>
                  </a:ext>
                </a:extLst>
              </p:cNvPr>
              <p:cNvCxnSpPr>
                <a:stCxn id="57" idx="4"/>
                <a:endCxn id="56"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9" name="テキスト ボックス 48">
              <a:extLst>
                <a:ext uri="{FF2B5EF4-FFF2-40B4-BE49-F238E27FC236}">
                  <a16:creationId xmlns:a16="http://schemas.microsoft.com/office/drawing/2014/main" id="{292AAEF5-EA27-2B29-860D-4CF3B297DE28}"/>
                </a:ext>
              </a:extLst>
            </p:cNvPr>
            <p:cNvSpPr txBox="1"/>
            <p:nvPr/>
          </p:nvSpPr>
          <p:spPr>
            <a:xfrm>
              <a:off x="245031" y="1946382"/>
              <a:ext cx="1723549"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入学者選抜の種類</a:t>
              </a:r>
            </a:p>
          </p:txBody>
        </p:sp>
        <p:sp>
          <p:nvSpPr>
            <p:cNvPr id="50" name="テキスト ボックス 49">
              <a:extLst>
                <a:ext uri="{FF2B5EF4-FFF2-40B4-BE49-F238E27FC236}">
                  <a16:creationId xmlns:a16="http://schemas.microsoft.com/office/drawing/2014/main" id="{931A7810-C30A-C72E-D35F-B4B28CC56903}"/>
                </a:ext>
              </a:extLst>
            </p:cNvPr>
            <p:cNvSpPr txBox="1"/>
            <p:nvPr/>
          </p:nvSpPr>
          <p:spPr>
            <a:xfrm>
              <a:off x="245031" y="2446335"/>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高校入試のスケジュール</a:t>
              </a:r>
              <a:endParaRPr kumimoji="1" lang="ja-JP" altLang="en-US" sz="1200" b="1" dirty="0">
                <a:solidFill>
                  <a:schemeClr val="bg1">
                    <a:lumMod val="50000"/>
                  </a:schemeClr>
                </a:solidFill>
                <a:latin typeface="+mn-ea"/>
              </a:endParaRPr>
            </a:p>
          </p:txBody>
        </p:sp>
        <p:sp>
          <p:nvSpPr>
            <p:cNvPr id="51" name="テキスト ボックス 50">
              <a:extLst>
                <a:ext uri="{FF2B5EF4-FFF2-40B4-BE49-F238E27FC236}">
                  <a16:creationId xmlns:a16="http://schemas.microsoft.com/office/drawing/2014/main" id="{B1B48772-2673-4E73-BB3E-2A658AF014E7}"/>
                </a:ext>
              </a:extLst>
            </p:cNvPr>
            <p:cNvSpPr txBox="1"/>
            <p:nvPr/>
          </p:nvSpPr>
          <p:spPr>
            <a:xfrm>
              <a:off x="245031" y="2946288"/>
              <a:ext cx="1877437" cy="276999"/>
            </a:xfrm>
            <a:prstGeom prst="rect">
              <a:avLst/>
            </a:prstGeom>
            <a:noFill/>
          </p:spPr>
          <p:txBody>
            <a:bodyPr wrap="none" rtlCol="0">
              <a:spAutoFit/>
            </a:bodyPr>
            <a:lstStyle/>
            <a:p>
              <a:r>
                <a:rPr lang="ja-JP" altLang="en-US" sz="1200" b="1" dirty="0">
                  <a:solidFill>
                    <a:schemeClr val="accent1"/>
                  </a:solidFill>
                  <a:latin typeface="+mn-ea"/>
                </a:rPr>
                <a:t>３</a:t>
              </a:r>
              <a:r>
                <a:rPr kumimoji="1" lang="ja-JP" altLang="en-US" sz="1200" b="1" dirty="0">
                  <a:solidFill>
                    <a:schemeClr val="accent1"/>
                  </a:solidFill>
                  <a:latin typeface="+mn-ea"/>
                </a:rPr>
                <a:t>　</a:t>
              </a:r>
              <a:r>
                <a:rPr lang="ja-JP" altLang="en-US" sz="1200" b="1" dirty="0">
                  <a:solidFill>
                    <a:schemeClr val="accent1"/>
                  </a:solidFill>
                  <a:latin typeface="+mn-ea"/>
                </a:rPr>
                <a:t>公立高校入試の日程</a:t>
              </a:r>
              <a:endParaRPr kumimoji="1" lang="ja-JP" altLang="en-US" sz="1200" b="1" dirty="0">
                <a:solidFill>
                  <a:schemeClr val="accent1"/>
                </a:solidFill>
                <a:latin typeface="+mn-ea"/>
              </a:endParaRPr>
            </a:p>
          </p:txBody>
        </p:sp>
        <p:sp>
          <p:nvSpPr>
            <p:cNvPr id="52" name="テキスト ボックス 51">
              <a:extLst>
                <a:ext uri="{FF2B5EF4-FFF2-40B4-BE49-F238E27FC236}">
                  <a16:creationId xmlns:a16="http://schemas.microsoft.com/office/drawing/2014/main" id="{AA8A158E-18B6-F144-6613-FE04E267CDAF}"/>
                </a:ext>
              </a:extLst>
            </p:cNvPr>
            <p:cNvSpPr txBox="1"/>
            <p:nvPr/>
          </p:nvSpPr>
          <p:spPr>
            <a:xfrm>
              <a:off x="245031" y="3446241"/>
              <a:ext cx="1569660"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特別選抜実施校</a:t>
              </a:r>
              <a:endParaRPr kumimoji="1" lang="ja-JP" altLang="en-US" sz="1200" b="1" dirty="0">
                <a:solidFill>
                  <a:schemeClr val="bg1">
                    <a:lumMod val="50000"/>
                  </a:schemeClr>
                </a:solidFill>
                <a:latin typeface="+mn-ea"/>
              </a:endParaRPr>
            </a:p>
          </p:txBody>
        </p:sp>
        <p:sp>
          <p:nvSpPr>
            <p:cNvPr id="53" name="テキスト ボックス 52">
              <a:extLst>
                <a:ext uri="{FF2B5EF4-FFF2-40B4-BE49-F238E27FC236}">
                  <a16:creationId xmlns:a16="http://schemas.microsoft.com/office/drawing/2014/main" id="{E9D84E4A-B409-2DFE-D9DB-13BFCE7A913D}"/>
                </a:ext>
              </a:extLst>
            </p:cNvPr>
            <p:cNvSpPr txBox="1"/>
            <p:nvPr/>
          </p:nvSpPr>
          <p:spPr>
            <a:xfrm>
              <a:off x="245031" y="3946194"/>
              <a:ext cx="2339102" cy="461665"/>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帰国生選抜、日本語指導が</a:t>
              </a:r>
              <a:endParaRPr lang="en-US" altLang="ja-JP" sz="1200" b="1" dirty="0">
                <a:solidFill>
                  <a:schemeClr val="bg1">
                    <a:lumMod val="50000"/>
                  </a:schemeClr>
                </a:solidFill>
                <a:latin typeface="+mn-ea"/>
              </a:endParaRPr>
            </a:p>
            <a:p>
              <a:r>
                <a:rPr lang="ja-JP" altLang="en-US" sz="1200" b="1" dirty="0">
                  <a:solidFill>
                    <a:schemeClr val="bg1">
                      <a:lumMod val="50000"/>
                    </a:schemeClr>
                  </a:solidFill>
                  <a:latin typeface="+mn-ea"/>
                </a:rPr>
                <a:t>　　必要な生徒選抜</a:t>
              </a:r>
              <a:r>
                <a:rPr kumimoji="1" lang="ja-JP" altLang="en-US" sz="1200" b="1" dirty="0">
                  <a:solidFill>
                    <a:schemeClr val="bg1">
                      <a:lumMod val="50000"/>
                    </a:schemeClr>
                  </a:solidFill>
                  <a:latin typeface="+mn-ea"/>
                </a:rPr>
                <a:t>実施校</a:t>
              </a:r>
            </a:p>
          </p:txBody>
        </p:sp>
        <p:sp>
          <p:nvSpPr>
            <p:cNvPr id="54" name="テキスト ボックス 53">
              <a:extLst>
                <a:ext uri="{FF2B5EF4-FFF2-40B4-BE49-F238E27FC236}">
                  <a16:creationId xmlns:a16="http://schemas.microsoft.com/office/drawing/2014/main" id="{06CAB831-F05E-6726-592E-DDCFF71598C0}"/>
                </a:ext>
              </a:extLst>
            </p:cNvPr>
            <p:cNvSpPr txBox="1"/>
            <p:nvPr/>
          </p:nvSpPr>
          <p:spPr>
            <a:xfrm>
              <a:off x="245031" y="4446146"/>
              <a:ext cx="1569660" cy="276999"/>
            </a:xfrm>
            <a:prstGeom prst="rect">
              <a:avLst/>
            </a:prstGeom>
            <a:noFill/>
          </p:spPr>
          <p:txBody>
            <a:bodyPr wrap="none" rtlCol="0">
              <a:spAutoFit/>
            </a:bodyPr>
            <a:lstStyle/>
            <a:p>
              <a:r>
                <a:rPr lang="ja-JP" altLang="en-US" sz="1200" b="1" dirty="0">
                  <a:solidFill>
                    <a:schemeClr val="bg1">
                      <a:lumMod val="50000"/>
                    </a:schemeClr>
                  </a:solidFill>
                  <a:latin typeface="+mn-ea"/>
                </a:rPr>
                <a:t>６</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一般選抜実施校</a:t>
              </a:r>
              <a:endParaRPr kumimoji="1" lang="en-US" altLang="ja-JP" sz="1200" b="1" dirty="0">
                <a:solidFill>
                  <a:schemeClr val="bg1">
                    <a:lumMod val="50000"/>
                  </a:schemeClr>
                </a:solidFill>
                <a:latin typeface="+mn-ea"/>
              </a:endParaRPr>
            </a:p>
          </p:txBody>
        </p:sp>
      </p:grpSp>
      <p:pic>
        <p:nvPicPr>
          <p:cNvPr id="28" name="図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3140" y="118379"/>
            <a:ext cx="685956" cy="685956"/>
          </a:xfrm>
          <a:prstGeom prst="rect">
            <a:avLst/>
          </a:prstGeom>
        </p:spPr>
      </p:pic>
      <p:sp>
        <p:nvSpPr>
          <p:cNvPr id="29" name="大かっこ 28"/>
          <p:cNvSpPr/>
          <p:nvPr/>
        </p:nvSpPr>
        <p:spPr>
          <a:xfrm>
            <a:off x="9778288" y="3188701"/>
            <a:ext cx="949326" cy="1085552"/>
          </a:xfrm>
          <a:prstGeom prst="bracketPair">
            <a:avLst>
              <a:gd name="adj" fmla="val 736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39244536"/>
      </p:ext>
    </p:extLst>
  </p:cSld>
  <p:clrMapOvr>
    <a:masterClrMapping/>
  </p:clrMapOvr>
  <mc:AlternateContent xmlns:mc="http://schemas.openxmlformats.org/markup-compatibility/2006" xmlns:p14="http://schemas.microsoft.com/office/powerpoint/2010/main">
    <mc:Choice Requires="p14">
      <p:transition p14:dur="100" advTm="51481">
        <p:cut/>
      </p:transition>
    </mc:Choice>
    <mc:Fallback xmlns="">
      <p:transition advTm="51481">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特別選抜実施校</a:t>
            </a: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16</a:t>
            </a:fld>
            <a:endParaRPr lang="ja-JP" altLang="en-US"/>
          </a:p>
        </p:txBody>
      </p:sp>
      <p:graphicFrame>
        <p:nvGraphicFramePr>
          <p:cNvPr id="5" name="表 4"/>
          <p:cNvGraphicFramePr>
            <a:graphicFrameLocks noGrp="1"/>
          </p:cNvGraphicFramePr>
          <p:nvPr>
            <p:extLst>
              <p:ext uri="{D42A27DB-BD31-4B8C-83A1-F6EECF244321}">
                <p14:modId xmlns:p14="http://schemas.microsoft.com/office/powerpoint/2010/main" val="1121414810"/>
              </p:ext>
            </p:extLst>
          </p:nvPr>
        </p:nvGraphicFramePr>
        <p:xfrm>
          <a:off x="333829" y="1358501"/>
          <a:ext cx="5652243" cy="5280480"/>
        </p:xfrm>
        <a:graphic>
          <a:graphicData uri="http://schemas.openxmlformats.org/drawingml/2006/table">
            <a:tbl>
              <a:tblPr firstRow="1">
                <a:tableStyleId>{FABFCF23-3B69-468F-B69F-88F6DE6A72F2}</a:tableStyleId>
              </a:tblPr>
              <a:tblGrid>
                <a:gridCol w="435832">
                  <a:extLst>
                    <a:ext uri="{9D8B030D-6E8A-4147-A177-3AD203B41FA5}">
                      <a16:colId xmlns:a16="http://schemas.microsoft.com/office/drawing/2014/main" val="2554905755"/>
                    </a:ext>
                  </a:extLst>
                </a:gridCol>
                <a:gridCol w="2382320">
                  <a:extLst>
                    <a:ext uri="{9D8B030D-6E8A-4147-A177-3AD203B41FA5}">
                      <a16:colId xmlns:a16="http://schemas.microsoft.com/office/drawing/2014/main" val="2619565474"/>
                    </a:ext>
                  </a:extLst>
                </a:gridCol>
                <a:gridCol w="2834091">
                  <a:extLst>
                    <a:ext uri="{9D8B030D-6E8A-4147-A177-3AD203B41FA5}">
                      <a16:colId xmlns:a16="http://schemas.microsoft.com/office/drawing/2014/main" val="1705299630"/>
                    </a:ext>
                  </a:extLst>
                </a:gridCol>
              </a:tblGrid>
              <a:tr h="0">
                <a:tc gridSpan="2">
                  <a:txBody>
                    <a:bodyPr/>
                    <a:lstStyle/>
                    <a:p>
                      <a:pPr algn="ctr" latinLnBrk="0">
                        <a:lnSpc>
                          <a:spcPct val="100000"/>
                        </a:lnSpc>
                        <a:spcAft>
                          <a:spcPts val="0"/>
                        </a:spcAft>
                      </a:pPr>
                      <a:r>
                        <a:rPr lang="ja-JP" dirty="0"/>
                        <a:t>学科名等</a:t>
                      </a:r>
                      <a:endParaRPr lang="ja-JP"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a:p>
                  </a:txBody>
                  <a:tcPr/>
                </a:tc>
                <a:tc>
                  <a:txBody>
                    <a:bodyPr/>
                    <a:lstStyle/>
                    <a:p>
                      <a:pPr algn="ctr" latinLnBrk="0">
                        <a:lnSpc>
                          <a:spcPct val="100000"/>
                        </a:lnSpc>
                        <a:spcAft>
                          <a:spcPts val="0"/>
                        </a:spcAft>
                      </a:pPr>
                      <a:r>
                        <a:rPr lang="zh-CN" dirty="0"/>
                        <a:t>学校名</a:t>
                      </a:r>
                      <a:endParaRPr lang="ja-JP"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3695107"/>
                  </a:ext>
                </a:extLst>
              </a:tr>
              <a:tr h="762000">
                <a:tc rowSpan="2">
                  <a:txBody>
                    <a:bodyPr/>
                    <a:lstStyle/>
                    <a:p>
                      <a:pPr marL="71755" marR="81280" algn="l" latinLnBrk="0">
                        <a:lnSpc>
                          <a:spcPct val="100000"/>
                        </a:lnSpc>
                        <a:spcAft>
                          <a:spcPts val="0"/>
                        </a:spcAft>
                      </a:pPr>
                      <a:r>
                        <a:rPr lang="ja-JP" sz="1600" dirty="0"/>
                        <a:t>工業に関する学科</a:t>
                      </a:r>
                      <a:endParaRPr lang="ja-JP" sz="1600" dirty="0">
                        <a:latin typeface="+mn-ea"/>
                        <a:ea typeface="+mn-ea"/>
                      </a:endParaRPr>
                    </a:p>
                  </a:txBody>
                  <a:tcPr marL="72000" marR="72000" marT="72000" marB="72000" vert="eaVert"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4770" marR="57150" algn="l" latinLnBrk="0">
                        <a:lnSpc>
                          <a:spcPct val="100000"/>
                        </a:lnSpc>
                        <a:spcAft>
                          <a:spcPts val="0"/>
                        </a:spcAft>
                      </a:pPr>
                      <a:r>
                        <a:rPr lang="ja-JP" dirty="0"/>
                        <a:t>建築デザイン科</a:t>
                      </a:r>
                    </a:p>
                    <a:p>
                      <a:pPr marL="64770" marR="57150" algn="l" latinLnBrk="0">
                        <a:lnSpc>
                          <a:spcPct val="100000"/>
                        </a:lnSpc>
                        <a:spcAft>
                          <a:spcPts val="0"/>
                        </a:spcAft>
                      </a:pPr>
                      <a:r>
                        <a:rPr lang="ja-JP" spc="-150" dirty="0"/>
                        <a:t>インテリアデザイン科</a:t>
                      </a:r>
                    </a:p>
                    <a:p>
                      <a:pPr marL="64770" marR="57150" algn="l" latinLnBrk="0">
                        <a:lnSpc>
                          <a:spcPct val="100000"/>
                        </a:lnSpc>
                        <a:spcAft>
                          <a:spcPts val="0"/>
                        </a:spcAft>
                      </a:pPr>
                      <a:r>
                        <a:rPr lang="ja-JP" spc="-150" dirty="0"/>
                        <a:t>ビジュアルデザイン科</a:t>
                      </a:r>
                      <a:br>
                        <a:rPr lang="en-US" altLang="ja-JP" spc="-150" dirty="0"/>
                      </a:br>
                      <a:r>
                        <a:rPr lang="ja-JP" dirty="0"/>
                        <a:t>映像デザイン科</a:t>
                      </a:r>
                    </a:p>
                    <a:p>
                      <a:pPr marL="64770" marR="57150" algn="l" latinLnBrk="0">
                        <a:lnSpc>
                          <a:spcPct val="100000"/>
                        </a:lnSpc>
                        <a:spcAft>
                          <a:spcPts val="0"/>
                        </a:spcAft>
                      </a:pPr>
                      <a:r>
                        <a:rPr lang="ja-JP" spc="-150" dirty="0"/>
                        <a:t>プロダクトデザイン科</a:t>
                      </a:r>
                      <a:endParaRPr lang="ja-JP" spc="-150"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8580" algn="l" latinLnBrk="1">
                        <a:lnSpc>
                          <a:spcPct val="100000"/>
                        </a:lnSpc>
                        <a:spcAft>
                          <a:spcPts val="0"/>
                        </a:spcAft>
                      </a:pPr>
                      <a:r>
                        <a:rPr lang="ja-JP" dirty="0"/>
                        <a:t>工芸</a:t>
                      </a:r>
                      <a:endParaRPr lang="ja-JP"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3882216"/>
                  </a:ext>
                </a:extLst>
              </a:tr>
              <a:tr h="288290">
                <a:tc vMerge="1">
                  <a:txBody>
                    <a:bodyPr/>
                    <a:lstStyle/>
                    <a:p>
                      <a:endParaRPr kumimoji="1" lang="ja-JP" altLang="en-US"/>
                    </a:p>
                  </a:txBody>
                  <a:tcPr/>
                </a:tc>
                <a:tc>
                  <a:txBody>
                    <a:bodyPr/>
                    <a:lstStyle/>
                    <a:p>
                      <a:pPr marL="64770" marR="81280" algn="l" latinLnBrk="0">
                        <a:lnSpc>
                          <a:spcPct val="100000"/>
                        </a:lnSpc>
                        <a:spcAft>
                          <a:spcPts val="0"/>
                        </a:spcAft>
                      </a:pPr>
                      <a:r>
                        <a:rPr lang="ja-JP"/>
                        <a:t>デザインシステム科</a:t>
                      </a:r>
                      <a:endParaRPr lang="ja-JP">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6675" indent="1270" algn="l" latinLnBrk="1">
                        <a:lnSpc>
                          <a:spcPct val="100000"/>
                        </a:lnSpc>
                        <a:spcAft>
                          <a:spcPts val="0"/>
                        </a:spcAft>
                      </a:pPr>
                      <a:r>
                        <a:rPr lang="ja-JP" altLang="ja-JP" dirty="0"/>
                        <a:t>岸和田市立産業</a:t>
                      </a:r>
                      <a:endParaRPr lang="ja-JP" altLang="ja-JP"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7023370"/>
                  </a:ext>
                </a:extLst>
              </a:tr>
              <a:tr h="288290">
                <a:tc gridSpan="2">
                  <a:txBody>
                    <a:bodyPr/>
                    <a:lstStyle/>
                    <a:p>
                      <a:pPr marR="81280" indent="91440" algn="l" latinLnBrk="0">
                        <a:lnSpc>
                          <a:spcPct val="100000"/>
                        </a:lnSpc>
                        <a:spcAft>
                          <a:spcPts val="0"/>
                        </a:spcAft>
                      </a:pPr>
                      <a:r>
                        <a:rPr lang="ja-JP" dirty="0"/>
                        <a:t>総合造形科</a:t>
                      </a:r>
                      <a:endParaRPr lang="ja-JP"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a:p>
                  </a:txBody>
                  <a:tcPr/>
                </a:tc>
                <a:tc>
                  <a:txBody>
                    <a:bodyPr/>
                    <a:lstStyle/>
                    <a:p>
                      <a:pPr marL="66675" algn="l" latinLnBrk="0">
                        <a:lnSpc>
                          <a:spcPct val="100000"/>
                        </a:lnSpc>
                        <a:spcAft>
                          <a:spcPts val="0"/>
                        </a:spcAft>
                      </a:pPr>
                      <a:r>
                        <a:rPr lang="ja-JP"/>
                        <a:t>港南造形</a:t>
                      </a:r>
                      <a:endParaRPr lang="ja-JP">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14879541"/>
                  </a:ext>
                </a:extLst>
              </a:tr>
              <a:tr h="288290">
                <a:tc gridSpan="2">
                  <a:txBody>
                    <a:bodyPr/>
                    <a:lstStyle/>
                    <a:p>
                      <a:pPr marR="81280" indent="91440" algn="l" latinLnBrk="0">
                        <a:lnSpc>
                          <a:spcPct val="100000"/>
                        </a:lnSpc>
                        <a:spcAft>
                          <a:spcPts val="0"/>
                        </a:spcAft>
                      </a:pPr>
                      <a:r>
                        <a:rPr lang="ja-JP"/>
                        <a:t>美術科</a:t>
                      </a:r>
                      <a:endParaRPr lang="ja-JP">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a:p>
                  </a:txBody>
                  <a:tcPr/>
                </a:tc>
                <a:tc>
                  <a:txBody>
                    <a:bodyPr/>
                    <a:lstStyle/>
                    <a:p>
                      <a:pPr marL="66675" algn="l" latinLnBrk="0">
                        <a:lnSpc>
                          <a:spcPct val="100000"/>
                        </a:lnSpc>
                        <a:spcAft>
                          <a:spcPts val="0"/>
                        </a:spcAft>
                      </a:pPr>
                      <a:r>
                        <a:rPr lang="ja-JP"/>
                        <a:t>工芸</a:t>
                      </a:r>
                      <a:endParaRPr lang="ja-JP">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0240722"/>
                  </a:ext>
                </a:extLst>
              </a:tr>
              <a:tr h="288290">
                <a:tc gridSpan="2">
                  <a:txBody>
                    <a:bodyPr/>
                    <a:lstStyle/>
                    <a:p>
                      <a:pPr marR="81280" indent="91440" algn="l" latinLnBrk="0">
                        <a:lnSpc>
                          <a:spcPct val="100000"/>
                        </a:lnSpc>
                        <a:spcAft>
                          <a:spcPts val="0"/>
                        </a:spcAft>
                      </a:pPr>
                      <a:r>
                        <a:rPr lang="ja-JP"/>
                        <a:t>音楽科</a:t>
                      </a:r>
                      <a:endParaRPr lang="ja-JP">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a:p>
                  </a:txBody>
                  <a:tcPr/>
                </a:tc>
                <a:tc>
                  <a:txBody>
                    <a:bodyPr/>
                    <a:lstStyle/>
                    <a:p>
                      <a:pPr marL="66675" algn="l" latinLnBrk="0">
                        <a:lnSpc>
                          <a:spcPct val="100000"/>
                        </a:lnSpc>
                        <a:spcAft>
                          <a:spcPts val="0"/>
                        </a:spcAft>
                      </a:pPr>
                      <a:r>
                        <a:rPr lang="ja-JP"/>
                        <a:t>夕陽丘</a:t>
                      </a:r>
                      <a:endParaRPr lang="ja-JP">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3258001"/>
                  </a:ext>
                </a:extLst>
              </a:tr>
              <a:tr h="288290">
                <a:tc gridSpan="2">
                  <a:txBody>
                    <a:bodyPr/>
                    <a:lstStyle/>
                    <a:p>
                      <a:pPr marR="81280" indent="91440" algn="l" latinLnBrk="0">
                        <a:lnSpc>
                          <a:spcPct val="100000"/>
                        </a:lnSpc>
                        <a:spcAft>
                          <a:spcPts val="0"/>
                        </a:spcAft>
                      </a:pPr>
                      <a:r>
                        <a:rPr lang="ja-JP"/>
                        <a:t>体育に関する学科</a:t>
                      </a:r>
                      <a:endParaRPr lang="ja-JP">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a:p>
                  </a:txBody>
                  <a:tcPr/>
                </a:tc>
                <a:tc>
                  <a:txBody>
                    <a:bodyPr/>
                    <a:lstStyle/>
                    <a:p>
                      <a:pPr marL="66675" algn="l" latinLnBrk="0">
                        <a:lnSpc>
                          <a:spcPct val="100000"/>
                        </a:lnSpc>
                        <a:spcAft>
                          <a:spcPts val="0"/>
                        </a:spcAft>
                      </a:pPr>
                      <a:r>
                        <a:rPr lang="ja-JP"/>
                        <a:t>桜宮、汎愛、摂津、大塚</a:t>
                      </a:r>
                      <a:endParaRPr lang="ja-JP">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5838591"/>
                  </a:ext>
                </a:extLst>
              </a:tr>
              <a:tr h="288290">
                <a:tc gridSpan="2">
                  <a:txBody>
                    <a:bodyPr/>
                    <a:lstStyle/>
                    <a:p>
                      <a:pPr marR="81280" indent="91440" algn="l" latinLnBrk="0">
                        <a:lnSpc>
                          <a:spcPct val="100000"/>
                        </a:lnSpc>
                        <a:spcAft>
                          <a:spcPts val="0"/>
                        </a:spcAft>
                      </a:pPr>
                      <a:r>
                        <a:rPr lang="ja-JP"/>
                        <a:t>グローバル探究科</a:t>
                      </a:r>
                      <a:endParaRPr lang="ja-JP">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a:p>
                  </a:txBody>
                  <a:tcPr/>
                </a:tc>
                <a:tc>
                  <a:txBody>
                    <a:bodyPr/>
                    <a:lstStyle/>
                    <a:p>
                      <a:pPr marL="66675" algn="l" latinLnBrk="0">
                        <a:lnSpc>
                          <a:spcPct val="100000"/>
                        </a:lnSpc>
                        <a:spcAft>
                          <a:spcPts val="0"/>
                        </a:spcAft>
                      </a:pPr>
                      <a:r>
                        <a:rPr lang="ja-JP"/>
                        <a:t>水都国際</a:t>
                      </a:r>
                      <a:endParaRPr lang="ja-JP">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1139261"/>
                  </a:ext>
                </a:extLst>
              </a:tr>
              <a:tr h="288290">
                <a:tc gridSpan="2">
                  <a:txBody>
                    <a:bodyPr/>
                    <a:lstStyle/>
                    <a:p>
                      <a:pPr marR="81280" indent="91440" algn="l" latinLnBrk="0">
                        <a:lnSpc>
                          <a:spcPct val="100000"/>
                        </a:lnSpc>
                        <a:spcAft>
                          <a:spcPts val="0"/>
                        </a:spcAft>
                      </a:pPr>
                      <a:r>
                        <a:rPr lang="ja-JP"/>
                        <a:t>演劇科</a:t>
                      </a:r>
                      <a:endParaRPr lang="ja-JP">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a:p>
                  </a:txBody>
                  <a:tcPr/>
                </a:tc>
                <a:tc>
                  <a:txBody>
                    <a:bodyPr/>
                    <a:lstStyle/>
                    <a:p>
                      <a:pPr marL="66675" algn="l" latinLnBrk="0">
                        <a:lnSpc>
                          <a:spcPct val="100000"/>
                        </a:lnSpc>
                        <a:spcAft>
                          <a:spcPts val="0"/>
                        </a:spcAft>
                      </a:pPr>
                      <a:r>
                        <a:rPr lang="ja-JP"/>
                        <a:t>咲くやこの花</a:t>
                      </a:r>
                      <a:endParaRPr lang="ja-JP">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7115289"/>
                  </a:ext>
                </a:extLst>
              </a:tr>
              <a:tr h="288290">
                <a:tc gridSpan="2">
                  <a:txBody>
                    <a:bodyPr/>
                    <a:lstStyle/>
                    <a:p>
                      <a:pPr marR="81280" indent="91440" algn="l" latinLnBrk="0">
                        <a:lnSpc>
                          <a:spcPct val="100000"/>
                        </a:lnSpc>
                        <a:spcAft>
                          <a:spcPts val="0"/>
                        </a:spcAft>
                      </a:pPr>
                      <a:r>
                        <a:rPr lang="ja-JP" dirty="0"/>
                        <a:t>芸能文化科</a:t>
                      </a:r>
                      <a:endParaRPr lang="ja-JP"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a:p>
                  </a:txBody>
                  <a:tcPr/>
                </a:tc>
                <a:tc>
                  <a:txBody>
                    <a:bodyPr/>
                    <a:lstStyle/>
                    <a:p>
                      <a:pPr marL="66675" algn="l" latinLnBrk="0">
                        <a:lnSpc>
                          <a:spcPct val="100000"/>
                        </a:lnSpc>
                        <a:spcAft>
                          <a:spcPts val="0"/>
                        </a:spcAft>
                      </a:pPr>
                      <a:r>
                        <a:rPr lang="ja-JP" dirty="0"/>
                        <a:t>東住吉</a:t>
                      </a:r>
                      <a:endParaRPr lang="ja-JP"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680869"/>
                  </a:ext>
                </a:extLst>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3710101899"/>
              </p:ext>
            </p:extLst>
          </p:nvPr>
        </p:nvGraphicFramePr>
        <p:xfrm>
          <a:off x="6205928" y="1358501"/>
          <a:ext cx="5652243" cy="1110960"/>
        </p:xfrm>
        <a:graphic>
          <a:graphicData uri="http://schemas.openxmlformats.org/drawingml/2006/table">
            <a:tbl>
              <a:tblPr firstRow="1">
                <a:tableStyleId>{5A111915-BE36-4E01-A7E5-04B1672EAD32}</a:tableStyleId>
              </a:tblPr>
              <a:tblGrid>
                <a:gridCol w="2628790">
                  <a:extLst>
                    <a:ext uri="{9D8B030D-6E8A-4147-A177-3AD203B41FA5}">
                      <a16:colId xmlns:a16="http://schemas.microsoft.com/office/drawing/2014/main" val="363246862"/>
                    </a:ext>
                  </a:extLst>
                </a:gridCol>
                <a:gridCol w="3023453">
                  <a:extLst>
                    <a:ext uri="{9D8B030D-6E8A-4147-A177-3AD203B41FA5}">
                      <a16:colId xmlns:a16="http://schemas.microsoft.com/office/drawing/2014/main" val="3317765038"/>
                    </a:ext>
                  </a:extLst>
                </a:gridCol>
              </a:tblGrid>
              <a:tr h="0">
                <a:tc>
                  <a:txBody>
                    <a:bodyPr/>
                    <a:lstStyle/>
                    <a:p>
                      <a:pPr algn="ctr" latinLnBrk="0">
                        <a:lnSpc>
                          <a:spcPct val="100000"/>
                        </a:lnSpc>
                        <a:spcAft>
                          <a:spcPts val="0"/>
                        </a:spcAft>
                      </a:pPr>
                      <a:r>
                        <a:rPr lang="ja-JP" dirty="0"/>
                        <a:t>学科名</a:t>
                      </a:r>
                      <a:endParaRPr lang="ja-JP"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algn="ctr" latinLnBrk="0">
                        <a:lnSpc>
                          <a:spcPct val="100000"/>
                        </a:lnSpc>
                        <a:spcAft>
                          <a:spcPts val="0"/>
                        </a:spcAft>
                      </a:pPr>
                      <a:r>
                        <a:rPr lang="zh-CN" dirty="0"/>
                        <a:t>学校名</a:t>
                      </a:r>
                      <a:endParaRPr lang="ja-JP"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25455934"/>
                  </a:ext>
                </a:extLst>
              </a:tr>
              <a:tr h="288290">
                <a:tc>
                  <a:txBody>
                    <a:bodyPr/>
                    <a:lstStyle/>
                    <a:p>
                      <a:pPr algn="ctr" latinLnBrk="0">
                        <a:lnSpc>
                          <a:spcPct val="100000"/>
                        </a:lnSpc>
                        <a:spcAft>
                          <a:spcPts val="0"/>
                        </a:spcAft>
                      </a:pPr>
                      <a:r>
                        <a:rPr lang="ja-JP" dirty="0"/>
                        <a:t>総合学科</a:t>
                      </a:r>
                      <a:endParaRPr lang="en-US" altLang="ja-JP" dirty="0"/>
                    </a:p>
                    <a:p>
                      <a:pPr algn="ctr" latinLnBrk="0">
                        <a:lnSpc>
                          <a:spcPct val="100000"/>
                        </a:lnSpc>
                        <a:spcAft>
                          <a:spcPts val="0"/>
                        </a:spcAft>
                      </a:pPr>
                      <a:r>
                        <a:rPr lang="ja-JP" altLang="en-US" sz="1400" dirty="0"/>
                        <a:t>（エンパワメントスクール）</a:t>
                      </a:r>
                      <a:endParaRPr lang="ja-JP" sz="1400"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66675" algn="just" latinLnBrk="0">
                        <a:lnSpc>
                          <a:spcPct val="100000"/>
                        </a:lnSpc>
                        <a:spcAft>
                          <a:spcPts val="0"/>
                        </a:spcAft>
                      </a:pPr>
                      <a:r>
                        <a:rPr lang="ja-JP" dirty="0"/>
                        <a:t>淀川清流、成城、長吉、</a:t>
                      </a:r>
                      <a:endParaRPr lang="en-US" altLang="ja-JP" dirty="0"/>
                    </a:p>
                    <a:p>
                      <a:pPr marL="66675" algn="just" latinLnBrk="0">
                        <a:lnSpc>
                          <a:spcPct val="100000"/>
                        </a:lnSpc>
                        <a:spcAft>
                          <a:spcPts val="0"/>
                        </a:spcAft>
                      </a:pPr>
                      <a:r>
                        <a:rPr lang="ja-JP" dirty="0"/>
                        <a:t>箕面東、布施北、和泉総合</a:t>
                      </a:r>
                      <a:endParaRPr lang="ja-JP"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4246240067"/>
                  </a:ext>
                </a:extLst>
              </a:tr>
            </a:tbl>
          </a:graphicData>
        </a:graphic>
      </p:graphicFrame>
      <p:sp>
        <p:nvSpPr>
          <p:cNvPr id="7" name="テキスト ボックス 6"/>
          <p:cNvSpPr txBox="1"/>
          <p:nvPr/>
        </p:nvSpPr>
        <p:spPr>
          <a:xfrm>
            <a:off x="333829" y="948235"/>
            <a:ext cx="2723823" cy="369332"/>
          </a:xfrm>
          <a:prstGeom prst="rect">
            <a:avLst/>
          </a:prstGeom>
          <a:noFill/>
        </p:spPr>
        <p:txBody>
          <a:bodyPr wrap="none" rtlCol="0">
            <a:spAutoFit/>
          </a:bodyPr>
          <a:lstStyle/>
          <a:p>
            <a:pPr algn="dist"/>
            <a:r>
              <a:rPr lang="ja-JP" altLang="en-US" b="1" dirty="0">
                <a:ln w="6350">
                  <a:solidFill>
                    <a:schemeClr val="accent5"/>
                  </a:solidFill>
                </a:ln>
                <a:blipFill>
                  <a:blip r:embed="rId2"/>
                  <a:stretch>
                    <a:fillRect/>
                  </a:stretch>
                </a:blipFill>
                <a:latin typeface="+mn-ea"/>
              </a:rPr>
              <a:t>全日制の課程　専門学科</a:t>
            </a:r>
          </a:p>
        </p:txBody>
      </p:sp>
      <p:sp>
        <p:nvSpPr>
          <p:cNvPr id="8" name="テキスト ボックス 7"/>
          <p:cNvSpPr txBox="1"/>
          <p:nvPr/>
        </p:nvSpPr>
        <p:spPr>
          <a:xfrm>
            <a:off x="6205928" y="961437"/>
            <a:ext cx="5493812" cy="369332"/>
          </a:xfrm>
          <a:prstGeom prst="rect">
            <a:avLst/>
          </a:prstGeom>
          <a:noFill/>
        </p:spPr>
        <p:txBody>
          <a:bodyPr wrap="none" rtlCol="0">
            <a:spAutoFit/>
          </a:bodyPr>
          <a:lstStyle/>
          <a:p>
            <a:pPr algn="dist"/>
            <a:r>
              <a:rPr lang="ja-JP" altLang="en-US" b="1" dirty="0">
                <a:ln w="6350">
                  <a:solidFill>
                    <a:schemeClr val="accent5"/>
                  </a:solidFill>
                </a:ln>
                <a:blipFill>
                  <a:blip r:embed="rId2"/>
                  <a:stretch>
                    <a:fillRect/>
                  </a:stretch>
                </a:blipFill>
                <a:latin typeface="+mn-ea"/>
              </a:rPr>
              <a:t>全日制の課程総合学科（エンパワメントスクール）</a:t>
            </a:r>
          </a:p>
        </p:txBody>
      </p:sp>
      <p:graphicFrame>
        <p:nvGraphicFramePr>
          <p:cNvPr id="9" name="表 8"/>
          <p:cNvGraphicFramePr>
            <a:graphicFrameLocks noGrp="1"/>
          </p:cNvGraphicFramePr>
          <p:nvPr>
            <p:extLst>
              <p:ext uri="{D42A27DB-BD31-4B8C-83A1-F6EECF244321}">
                <p14:modId xmlns:p14="http://schemas.microsoft.com/office/powerpoint/2010/main" val="375335485"/>
              </p:ext>
            </p:extLst>
          </p:nvPr>
        </p:nvGraphicFramePr>
        <p:xfrm>
          <a:off x="6205928" y="4725197"/>
          <a:ext cx="5652243" cy="1803600"/>
        </p:xfrm>
        <a:graphic>
          <a:graphicData uri="http://schemas.openxmlformats.org/drawingml/2006/table">
            <a:tbl>
              <a:tblPr firstRow="1">
                <a:tableStyleId>{5A111915-BE36-4E01-A7E5-04B1672EAD32}</a:tableStyleId>
              </a:tblPr>
              <a:tblGrid>
                <a:gridCol w="1884081">
                  <a:extLst>
                    <a:ext uri="{9D8B030D-6E8A-4147-A177-3AD203B41FA5}">
                      <a16:colId xmlns:a16="http://schemas.microsoft.com/office/drawing/2014/main" val="3194218168"/>
                    </a:ext>
                  </a:extLst>
                </a:gridCol>
                <a:gridCol w="1884081">
                  <a:extLst>
                    <a:ext uri="{9D8B030D-6E8A-4147-A177-3AD203B41FA5}">
                      <a16:colId xmlns:a16="http://schemas.microsoft.com/office/drawing/2014/main" val="1517301761"/>
                    </a:ext>
                  </a:extLst>
                </a:gridCol>
                <a:gridCol w="1884081">
                  <a:extLst>
                    <a:ext uri="{9D8B030D-6E8A-4147-A177-3AD203B41FA5}">
                      <a16:colId xmlns:a16="http://schemas.microsoft.com/office/drawing/2014/main" val="626030297"/>
                    </a:ext>
                  </a:extLst>
                </a:gridCol>
              </a:tblGrid>
              <a:tr h="182245">
                <a:tc>
                  <a:txBody>
                    <a:bodyPr/>
                    <a:lstStyle/>
                    <a:p>
                      <a:pPr algn="ctr" latinLnBrk="0">
                        <a:lnSpc>
                          <a:spcPct val="100000"/>
                        </a:lnSpc>
                        <a:spcAft>
                          <a:spcPts val="0"/>
                        </a:spcAft>
                      </a:pPr>
                      <a:r>
                        <a:rPr lang="ja-JP" dirty="0"/>
                        <a:t>課程等</a:t>
                      </a:r>
                      <a:endParaRPr lang="ja-JP"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algn="ctr" latinLnBrk="0">
                        <a:lnSpc>
                          <a:spcPct val="100000"/>
                        </a:lnSpc>
                        <a:spcAft>
                          <a:spcPts val="0"/>
                        </a:spcAft>
                      </a:pPr>
                      <a:r>
                        <a:rPr lang="ja-JP" altLang="en-US" dirty="0"/>
                        <a:t>学科名等</a:t>
                      </a:r>
                      <a:endParaRPr lang="ja-JP"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algn="ctr" latinLnBrk="0">
                        <a:lnSpc>
                          <a:spcPct val="100000"/>
                        </a:lnSpc>
                        <a:spcAft>
                          <a:spcPts val="0"/>
                        </a:spcAft>
                      </a:pPr>
                      <a:r>
                        <a:rPr lang="zh-CN" dirty="0"/>
                        <a:t>学校名</a:t>
                      </a:r>
                      <a:endParaRPr lang="ja-JP"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185460858"/>
                  </a:ext>
                </a:extLst>
              </a:tr>
              <a:tr h="431800">
                <a:tc>
                  <a:txBody>
                    <a:bodyPr/>
                    <a:lstStyle/>
                    <a:p>
                      <a:pPr indent="1270" algn="ctr" latinLnBrk="0">
                        <a:lnSpc>
                          <a:spcPct val="100000"/>
                        </a:lnSpc>
                        <a:spcAft>
                          <a:spcPts val="0"/>
                        </a:spcAft>
                      </a:pPr>
                      <a:r>
                        <a:rPr lang="ja-JP" dirty="0"/>
                        <a:t>多部制単位制</a:t>
                      </a:r>
                      <a:endParaRPr lang="ja-JP"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R="261620" algn="ctr" latinLnBrk="0">
                        <a:lnSpc>
                          <a:spcPct val="100000"/>
                        </a:lnSpc>
                        <a:spcAft>
                          <a:spcPts val="0"/>
                        </a:spcAft>
                      </a:pPr>
                      <a:r>
                        <a:rPr lang="en-US" altLang="ja-JP" dirty="0"/>
                        <a:t>Ⅰ</a:t>
                      </a:r>
                      <a:r>
                        <a:rPr lang="ja-JP" altLang="en-US" dirty="0"/>
                        <a:t>部</a:t>
                      </a:r>
                      <a:r>
                        <a:rPr lang="en-US" altLang="ja-JP" dirty="0"/>
                        <a:t>Ⅱ</a:t>
                      </a:r>
                      <a:r>
                        <a:rPr lang="ja-JP" altLang="en-US" dirty="0"/>
                        <a:t>部</a:t>
                      </a:r>
                      <a:endParaRPr lang="en-US" altLang="ja-JP" dirty="0"/>
                    </a:p>
                    <a:p>
                      <a:pPr marR="261620" algn="ctr" latinLnBrk="0">
                        <a:lnSpc>
                          <a:spcPct val="100000"/>
                        </a:lnSpc>
                        <a:spcAft>
                          <a:spcPts val="0"/>
                        </a:spcAft>
                      </a:pPr>
                      <a:r>
                        <a:rPr lang="ja-JP" altLang="en-US" dirty="0"/>
                        <a:t>普通科</a:t>
                      </a:r>
                      <a:endParaRPr lang="ja-JP" dirty="0">
                        <a:latin typeface="+mn-ea"/>
                        <a:ea typeface="+mn-ea"/>
                      </a:endParaRPr>
                    </a:p>
                  </a:txBody>
                  <a:tcPr marL="216000" marR="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66675" algn="l" latinLnBrk="0">
                        <a:lnSpc>
                          <a:spcPct val="100000"/>
                        </a:lnSpc>
                        <a:spcAft>
                          <a:spcPts val="0"/>
                        </a:spcAft>
                      </a:pPr>
                      <a:r>
                        <a:rPr lang="ja-JP" dirty="0"/>
                        <a:t>大阪わかば</a:t>
                      </a:r>
                      <a:endParaRPr lang="ja-JP"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984373461"/>
                  </a:ext>
                </a:extLst>
              </a:tr>
              <a:tr h="575945">
                <a:tc>
                  <a:txBody>
                    <a:bodyPr/>
                    <a:lstStyle/>
                    <a:p>
                      <a:pPr indent="68580" algn="ctr" latinLnBrk="0">
                        <a:lnSpc>
                          <a:spcPct val="100000"/>
                        </a:lnSpc>
                        <a:spcAft>
                          <a:spcPts val="0"/>
                        </a:spcAft>
                      </a:pPr>
                      <a:r>
                        <a:rPr lang="ja-JP" dirty="0"/>
                        <a:t>昼夜間単位制</a:t>
                      </a:r>
                      <a:endParaRPr lang="ja-JP"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R="261620" algn="ctr" latinLnBrk="0">
                        <a:lnSpc>
                          <a:spcPct val="100000"/>
                        </a:lnSpc>
                        <a:spcAft>
                          <a:spcPts val="0"/>
                        </a:spcAft>
                      </a:pPr>
                      <a:r>
                        <a:rPr lang="ja-JP" altLang="en-US" dirty="0"/>
                        <a:t>普通科</a:t>
                      </a:r>
                      <a:endParaRPr lang="en-US" altLang="ja-JP" dirty="0"/>
                    </a:p>
                    <a:p>
                      <a:pPr marR="261620" algn="ctr" latinLnBrk="0">
                        <a:lnSpc>
                          <a:spcPct val="100000"/>
                        </a:lnSpc>
                        <a:spcAft>
                          <a:spcPts val="0"/>
                        </a:spcAft>
                      </a:pPr>
                      <a:r>
                        <a:rPr lang="ja-JP" altLang="en-US" dirty="0"/>
                        <a:t>ビジネス科</a:t>
                      </a:r>
                      <a:endParaRPr lang="ja-JP" dirty="0">
                        <a:latin typeface="+mn-ea"/>
                        <a:ea typeface="+mn-ea"/>
                      </a:endParaRPr>
                    </a:p>
                  </a:txBody>
                  <a:tcPr marL="216000" marR="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66675" algn="l" latinLnBrk="0">
                        <a:lnSpc>
                          <a:spcPct val="100000"/>
                        </a:lnSpc>
                        <a:spcAft>
                          <a:spcPts val="0"/>
                        </a:spcAft>
                      </a:pPr>
                      <a:r>
                        <a:rPr lang="ja-JP" dirty="0"/>
                        <a:t>中央</a:t>
                      </a:r>
                      <a:endParaRPr lang="ja-JP"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824450436"/>
                  </a:ext>
                </a:extLst>
              </a:tr>
            </a:tbl>
          </a:graphicData>
        </a:graphic>
      </p:graphicFrame>
      <p:sp>
        <p:nvSpPr>
          <p:cNvPr id="10" name="Rectangle 1"/>
          <p:cNvSpPr>
            <a:spLocks noChangeArrowheads="1"/>
          </p:cNvSpPr>
          <p:nvPr/>
        </p:nvSpPr>
        <p:spPr bwMode="auto">
          <a:xfrm>
            <a:off x="6205928" y="4355865"/>
            <a:ext cx="51013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68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68263" algn="dist" eaLnBrk="1" fontAlgn="base" hangingPunct="1">
              <a:lnSpc>
                <a:spcPct val="100000"/>
              </a:lnSpc>
              <a:spcBef>
                <a:spcPct val="0"/>
              </a:spcBef>
              <a:spcAft>
                <a:spcPct val="0"/>
              </a:spcAft>
              <a:buClrTx/>
              <a:buSzTx/>
              <a:buFontTx/>
              <a:buNone/>
              <a:tabLst/>
            </a:pPr>
            <a:r>
              <a:rPr lang="ja-JP" altLang="ja-JP" b="1" dirty="0">
                <a:ln w="6350">
                  <a:solidFill>
                    <a:schemeClr val="accent5"/>
                  </a:solidFill>
                </a:ln>
                <a:blipFill>
                  <a:blip r:embed="rId2"/>
                  <a:stretch>
                    <a:fillRect/>
                  </a:stretch>
                </a:blipFill>
                <a:latin typeface="+mn-ea"/>
              </a:rPr>
              <a:t>多部制単位制Ⅰ部及びⅡ部並びに昼夜間単位制</a:t>
            </a:r>
          </a:p>
        </p:txBody>
      </p:sp>
      <p:graphicFrame>
        <p:nvGraphicFramePr>
          <p:cNvPr id="3" name="表 2">
            <a:extLst>
              <a:ext uri="{FF2B5EF4-FFF2-40B4-BE49-F238E27FC236}">
                <a16:creationId xmlns:a16="http://schemas.microsoft.com/office/drawing/2014/main" id="{69C63FFE-F002-EDF1-F35B-E3CE5749175C}"/>
              </a:ext>
            </a:extLst>
          </p:cNvPr>
          <p:cNvGraphicFramePr>
            <a:graphicFrameLocks noGrp="1"/>
          </p:cNvGraphicFramePr>
          <p:nvPr>
            <p:extLst>
              <p:ext uri="{D42A27DB-BD31-4B8C-83A1-F6EECF244321}">
                <p14:modId xmlns:p14="http://schemas.microsoft.com/office/powerpoint/2010/main" val="4065135944"/>
              </p:ext>
            </p:extLst>
          </p:nvPr>
        </p:nvGraphicFramePr>
        <p:xfrm>
          <a:off x="6223853" y="3083251"/>
          <a:ext cx="5652243" cy="1050000"/>
        </p:xfrm>
        <a:graphic>
          <a:graphicData uri="http://schemas.openxmlformats.org/drawingml/2006/table">
            <a:tbl>
              <a:tblPr firstRow="1">
                <a:tableStyleId>{5A111915-BE36-4E01-A7E5-04B1672EAD32}</a:tableStyleId>
              </a:tblPr>
              <a:tblGrid>
                <a:gridCol w="2628790">
                  <a:extLst>
                    <a:ext uri="{9D8B030D-6E8A-4147-A177-3AD203B41FA5}">
                      <a16:colId xmlns:a16="http://schemas.microsoft.com/office/drawing/2014/main" val="363246862"/>
                    </a:ext>
                  </a:extLst>
                </a:gridCol>
                <a:gridCol w="3023453">
                  <a:extLst>
                    <a:ext uri="{9D8B030D-6E8A-4147-A177-3AD203B41FA5}">
                      <a16:colId xmlns:a16="http://schemas.microsoft.com/office/drawing/2014/main" val="3317765038"/>
                    </a:ext>
                  </a:extLst>
                </a:gridCol>
              </a:tblGrid>
              <a:tr h="0">
                <a:tc>
                  <a:txBody>
                    <a:bodyPr/>
                    <a:lstStyle/>
                    <a:p>
                      <a:pPr algn="ctr" latinLnBrk="0">
                        <a:lnSpc>
                          <a:spcPct val="100000"/>
                        </a:lnSpc>
                        <a:spcAft>
                          <a:spcPts val="0"/>
                        </a:spcAft>
                      </a:pPr>
                      <a:r>
                        <a:rPr lang="ja-JP" dirty="0"/>
                        <a:t>学科名</a:t>
                      </a:r>
                      <a:endParaRPr lang="ja-JP"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algn="ctr" latinLnBrk="0">
                        <a:lnSpc>
                          <a:spcPct val="100000"/>
                        </a:lnSpc>
                        <a:spcAft>
                          <a:spcPts val="0"/>
                        </a:spcAft>
                      </a:pPr>
                      <a:r>
                        <a:rPr lang="zh-CN" dirty="0"/>
                        <a:t>学校名</a:t>
                      </a:r>
                      <a:endParaRPr lang="ja-JP"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25455934"/>
                  </a:ext>
                </a:extLst>
              </a:tr>
              <a:tr h="288290">
                <a:tc>
                  <a:txBody>
                    <a:bodyPr/>
                    <a:lstStyle/>
                    <a:p>
                      <a:pPr algn="ctr" latinLnBrk="0">
                        <a:lnSpc>
                          <a:spcPct val="100000"/>
                        </a:lnSpc>
                        <a:spcAft>
                          <a:spcPts val="0"/>
                        </a:spcAft>
                      </a:pPr>
                      <a:r>
                        <a:rPr lang="ja-JP" dirty="0"/>
                        <a:t>総合学科</a:t>
                      </a:r>
                      <a:endParaRPr lang="en-US" altLang="ja-JP" dirty="0"/>
                    </a:p>
                    <a:p>
                      <a:pPr algn="ctr" latinLnBrk="0">
                        <a:lnSpc>
                          <a:spcPct val="100000"/>
                        </a:lnSpc>
                        <a:spcAft>
                          <a:spcPts val="0"/>
                        </a:spcAft>
                      </a:pPr>
                      <a:r>
                        <a:rPr lang="ja-JP" altLang="en-US" sz="1400" dirty="0"/>
                        <a:t>（ステップスクール）</a:t>
                      </a:r>
                      <a:endParaRPr lang="ja-JP" sz="1400"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66675" algn="just" latinLnBrk="0">
                        <a:lnSpc>
                          <a:spcPct val="100000"/>
                        </a:lnSpc>
                        <a:spcAft>
                          <a:spcPts val="0"/>
                        </a:spcAft>
                      </a:pPr>
                      <a:r>
                        <a:rPr lang="ja-JP" altLang="en-US" dirty="0"/>
                        <a:t>西成、岬</a:t>
                      </a:r>
                      <a:endParaRPr lang="ja-JP" dirty="0">
                        <a:latin typeface="+mn-ea"/>
                        <a:ea typeface="+mn-ea"/>
                      </a:endParaRPr>
                    </a:p>
                  </a:txBody>
                  <a:tcPr marL="72000" marR="72000" marT="72000" marB="7200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4246240067"/>
                  </a:ext>
                </a:extLst>
              </a:tr>
            </a:tbl>
          </a:graphicData>
        </a:graphic>
      </p:graphicFrame>
      <p:sp>
        <p:nvSpPr>
          <p:cNvPr id="11" name="テキスト ボックス 10">
            <a:extLst>
              <a:ext uri="{FF2B5EF4-FFF2-40B4-BE49-F238E27FC236}">
                <a16:creationId xmlns:a16="http://schemas.microsoft.com/office/drawing/2014/main" id="{B6904F9E-1718-DAAF-9591-7BFC08163FC3}"/>
              </a:ext>
            </a:extLst>
          </p:cNvPr>
          <p:cNvSpPr txBox="1"/>
          <p:nvPr/>
        </p:nvSpPr>
        <p:spPr>
          <a:xfrm>
            <a:off x="6205928" y="2692075"/>
            <a:ext cx="4801314" cy="369332"/>
          </a:xfrm>
          <a:prstGeom prst="rect">
            <a:avLst/>
          </a:prstGeom>
          <a:noFill/>
        </p:spPr>
        <p:txBody>
          <a:bodyPr wrap="none" rtlCol="0">
            <a:spAutoFit/>
          </a:bodyPr>
          <a:lstStyle/>
          <a:p>
            <a:pPr algn="dist"/>
            <a:r>
              <a:rPr lang="ja-JP" altLang="en-US" b="1" dirty="0">
                <a:ln w="6350">
                  <a:solidFill>
                    <a:schemeClr val="accent5"/>
                  </a:solidFill>
                </a:ln>
                <a:blipFill>
                  <a:blip r:embed="rId2"/>
                  <a:stretch>
                    <a:fillRect/>
                  </a:stretch>
                </a:blipFill>
                <a:latin typeface="+mn-ea"/>
              </a:rPr>
              <a:t>全日制の課程総合学科（ステップスクール）</a:t>
            </a:r>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3140" y="118379"/>
            <a:ext cx="685956" cy="685956"/>
          </a:xfrm>
          <a:prstGeom prst="rect">
            <a:avLst/>
          </a:prstGeom>
        </p:spPr>
      </p:pic>
    </p:spTree>
    <p:extLst>
      <p:ext uri="{BB962C8B-B14F-4D97-AF65-F5344CB8AC3E}">
        <p14:creationId xmlns:p14="http://schemas.microsoft.com/office/powerpoint/2010/main" val="199979622"/>
      </p:ext>
    </p:extLst>
  </p:cSld>
  <p:clrMapOvr>
    <a:masterClrMapping/>
  </p:clrMapOvr>
  <mc:AlternateContent xmlns:mc="http://schemas.openxmlformats.org/markup-compatibility/2006" xmlns:p14="http://schemas.microsoft.com/office/powerpoint/2010/main">
    <mc:Choice Requires="p14">
      <p:transition p14:dur="100" advTm="31507">
        <p:cut/>
      </p:transition>
    </mc:Choice>
    <mc:Fallback xmlns="">
      <p:transition advTm="31507">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30063C7B-273A-B2EA-958F-BCFDCE790251}"/>
              </a:ext>
            </a:extLst>
          </p:cNvPr>
          <p:cNvSpPr/>
          <p:nvPr/>
        </p:nvSpPr>
        <p:spPr>
          <a:xfrm>
            <a:off x="6591313" y="2150360"/>
            <a:ext cx="5040000" cy="198888"/>
          </a:xfrm>
          <a:prstGeom prst="rect">
            <a:avLst/>
          </a:prstGeom>
          <a:solidFill>
            <a:schemeClr val="accent5">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DDC2F66B-5CAB-CB7B-7796-198D3163C347}"/>
              </a:ext>
            </a:extLst>
          </p:cNvPr>
          <p:cNvSpPr/>
          <p:nvPr/>
        </p:nvSpPr>
        <p:spPr>
          <a:xfrm>
            <a:off x="1890063" y="1633729"/>
            <a:ext cx="4032000" cy="198888"/>
          </a:xfrm>
          <a:prstGeom prst="rect">
            <a:avLst/>
          </a:prstGeom>
          <a:solidFill>
            <a:schemeClr val="accent5">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A093F14E-1307-2959-9A57-CDB497D4EC4B}"/>
              </a:ext>
            </a:extLst>
          </p:cNvPr>
          <p:cNvSpPr/>
          <p:nvPr/>
        </p:nvSpPr>
        <p:spPr>
          <a:xfrm>
            <a:off x="518339" y="1896061"/>
            <a:ext cx="2088000" cy="198888"/>
          </a:xfrm>
          <a:prstGeom prst="rect">
            <a:avLst/>
          </a:prstGeom>
          <a:solidFill>
            <a:schemeClr val="accent5">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帰国生選抜・日本語指導が必要な生徒選抜実施校</a:t>
            </a: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17</a:t>
            </a:fld>
            <a:endParaRPr lang="ja-JP" altLang="en-US"/>
          </a:p>
        </p:txBody>
      </p:sp>
      <p:sp>
        <p:nvSpPr>
          <p:cNvPr id="12" name="テキスト ボックス 11"/>
          <p:cNvSpPr txBox="1"/>
          <p:nvPr/>
        </p:nvSpPr>
        <p:spPr>
          <a:xfrm>
            <a:off x="360861" y="1028276"/>
            <a:ext cx="1723549" cy="461665"/>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none" rtlCol="0">
            <a:spAutoFit/>
          </a:bodyPr>
          <a:lstStyle/>
          <a:p>
            <a:pPr algn="dist"/>
            <a:r>
              <a:rPr lang="ja-JP" altLang="en-US" sz="2400" b="1" dirty="0">
                <a:ln w="6350">
                  <a:solidFill>
                    <a:schemeClr val="accent5"/>
                  </a:solidFill>
                </a:ln>
                <a:blipFill>
                  <a:blip r:embed="rId2"/>
                  <a:stretch>
                    <a:fillRect/>
                  </a:stretch>
                </a:blipFill>
                <a:latin typeface="+mn-ea"/>
              </a:rPr>
              <a:t>帰国生選抜</a:t>
            </a:r>
          </a:p>
        </p:txBody>
      </p:sp>
      <p:graphicFrame>
        <p:nvGraphicFramePr>
          <p:cNvPr id="14" name="表 13"/>
          <p:cNvGraphicFramePr>
            <a:graphicFrameLocks noGrp="1"/>
          </p:cNvGraphicFramePr>
          <p:nvPr>
            <p:extLst>
              <p:ext uri="{D42A27DB-BD31-4B8C-83A1-F6EECF244321}">
                <p14:modId xmlns:p14="http://schemas.microsoft.com/office/powerpoint/2010/main" val="3313988472"/>
              </p:ext>
            </p:extLst>
          </p:nvPr>
        </p:nvGraphicFramePr>
        <p:xfrm>
          <a:off x="360861" y="2817591"/>
          <a:ext cx="5495168" cy="3881520"/>
        </p:xfrm>
        <a:graphic>
          <a:graphicData uri="http://schemas.openxmlformats.org/drawingml/2006/table">
            <a:tbl>
              <a:tblPr firstRow="1" bandRow="1" bandCol="1">
                <a:tableStyleId>{5A111915-BE36-4E01-A7E5-04B1672EAD32}</a:tableStyleId>
              </a:tblPr>
              <a:tblGrid>
                <a:gridCol w="2098623">
                  <a:extLst>
                    <a:ext uri="{9D8B030D-6E8A-4147-A177-3AD203B41FA5}">
                      <a16:colId xmlns:a16="http://schemas.microsoft.com/office/drawing/2014/main" val="1728945548"/>
                    </a:ext>
                  </a:extLst>
                </a:gridCol>
                <a:gridCol w="3396545">
                  <a:extLst>
                    <a:ext uri="{9D8B030D-6E8A-4147-A177-3AD203B41FA5}">
                      <a16:colId xmlns:a16="http://schemas.microsoft.com/office/drawing/2014/main" val="3420212368"/>
                    </a:ext>
                  </a:extLst>
                </a:gridCol>
              </a:tblGrid>
              <a:tr h="396000">
                <a:tc>
                  <a:txBody>
                    <a:bodyPr/>
                    <a:lstStyle/>
                    <a:p>
                      <a:pPr algn="ctr"/>
                      <a:r>
                        <a:rPr kumimoji="1" lang="ja-JP" altLang="en-US" dirty="0"/>
                        <a:t>課程・学科等</a:t>
                      </a:r>
                      <a:endParaRPr kumimoji="1" lang="ja-JP" altLang="en-US" dirty="0">
                        <a:latin typeface="+mn-ea"/>
                        <a:ea typeface="+mn-ea"/>
                      </a:endParaRPr>
                    </a:p>
                  </a:txBody>
                  <a:tcPr marL="72000" marR="72000" marT="72000" marB="72000" anchor="ctr"/>
                </a:tc>
                <a:tc>
                  <a:txBody>
                    <a:bodyPr/>
                    <a:lstStyle/>
                    <a:p>
                      <a:pPr algn="ctr"/>
                      <a:r>
                        <a:rPr kumimoji="1" lang="ja-JP" altLang="en-US" dirty="0"/>
                        <a:t>学校名</a:t>
                      </a:r>
                      <a:endParaRPr kumimoji="1" lang="ja-JP" altLang="en-US" dirty="0">
                        <a:latin typeface="+mn-ea"/>
                        <a:ea typeface="+mn-ea"/>
                      </a:endParaRPr>
                    </a:p>
                  </a:txBody>
                  <a:tcPr marL="72000" marR="72000" marT="72000" marB="72000" anchor="ctr"/>
                </a:tc>
                <a:extLst>
                  <a:ext uri="{0D108BD9-81ED-4DB2-BD59-A6C34878D82A}">
                    <a16:rowId xmlns:a16="http://schemas.microsoft.com/office/drawing/2014/main" val="2014497892"/>
                  </a:ext>
                </a:extLst>
              </a:tr>
              <a:tr h="692640">
                <a:tc>
                  <a:txBody>
                    <a:bodyPr/>
                    <a:lstStyle/>
                    <a:p>
                      <a:r>
                        <a:rPr kumimoji="1" lang="ja-JP" altLang="en-US" dirty="0"/>
                        <a:t>総合科学科</a:t>
                      </a:r>
                      <a:endParaRPr kumimoji="1" lang="ja-JP" altLang="en-US" dirty="0">
                        <a:latin typeface="+mn-ea"/>
                        <a:ea typeface="+mn-ea"/>
                      </a:endParaRPr>
                    </a:p>
                  </a:txBody>
                  <a:tcPr marL="72000" marR="72000" marT="72000" marB="72000" anchor="ctr"/>
                </a:tc>
                <a:tc>
                  <a:txBody>
                    <a:bodyPr/>
                    <a:lstStyle/>
                    <a:p>
                      <a:r>
                        <a:rPr kumimoji="1" lang="ja-JP" altLang="en-US" dirty="0"/>
                        <a:t>住吉、千里、泉北</a:t>
                      </a:r>
                      <a:endParaRPr kumimoji="1" lang="ja-JP" altLang="en-US" dirty="0">
                        <a:latin typeface="+mn-ea"/>
                        <a:ea typeface="+mn-ea"/>
                      </a:endParaRPr>
                    </a:p>
                  </a:txBody>
                  <a:tcPr marL="72000" marR="72000" marT="72000" marB="72000" anchor="ctr"/>
                </a:tc>
                <a:extLst>
                  <a:ext uri="{0D108BD9-81ED-4DB2-BD59-A6C34878D82A}">
                    <a16:rowId xmlns:a16="http://schemas.microsoft.com/office/drawing/2014/main" val="1354733847"/>
                  </a:ext>
                </a:extLst>
              </a:tr>
              <a:tr h="692640">
                <a:tc>
                  <a:txBody>
                    <a:bodyPr/>
                    <a:lstStyle/>
                    <a:p>
                      <a:r>
                        <a:rPr kumimoji="1" lang="ja-JP" altLang="en-US" dirty="0"/>
                        <a:t>英語科</a:t>
                      </a:r>
                      <a:endParaRPr kumimoji="1" lang="ja-JP" altLang="en-US" dirty="0">
                        <a:latin typeface="+mn-ea"/>
                        <a:ea typeface="+mn-ea"/>
                      </a:endParaRPr>
                    </a:p>
                  </a:txBody>
                  <a:tcPr marL="72000" marR="72000" marT="72000" marB="72000" anchor="ctr"/>
                </a:tc>
                <a:tc>
                  <a:txBody>
                    <a:bodyPr/>
                    <a:lstStyle/>
                    <a:p>
                      <a:r>
                        <a:rPr kumimoji="1" lang="ja-JP" altLang="en-US" dirty="0"/>
                        <a:t>東、いちりつ、東大阪市立日新</a:t>
                      </a:r>
                      <a:endParaRPr kumimoji="1" lang="ja-JP" altLang="en-US" dirty="0">
                        <a:latin typeface="+mn-ea"/>
                        <a:ea typeface="+mn-ea"/>
                      </a:endParaRPr>
                    </a:p>
                  </a:txBody>
                  <a:tcPr marL="72000" marR="72000" marT="72000" marB="72000" anchor="ctr"/>
                </a:tc>
                <a:extLst>
                  <a:ext uri="{0D108BD9-81ED-4DB2-BD59-A6C34878D82A}">
                    <a16:rowId xmlns:a16="http://schemas.microsoft.com/office/drawing/2014/main" val="3247201339"/>
                  </a:ext>
                </a:extLst>
              </a:tr>
              <a:tr h="692640">
                <a:tc>
                  <a:txBody>
                    <a:bodyPr/>
                    <a:lstStyle/>
                    <a:p>
                      <a:r>
                        <a:rPr kumimoji="1" lang="ja-JP" altLang="en-US" sz="1800" spc="-150" dirty="0"/>
                        <a:t>国際文化科</a:t>
                      </a:r>
                      <a:endParaRPr kumimoji="1" lang="ja-JP" altLang="en-US" sz="1800" spc="-150" dirty="0">
                        <a:latin typeface="+mn-ea"/>
                        <a:ea typeface="+mn-ea"/>
                      </a:endParaRPr>
                    </a:p>
                  </a:txBody>
                  <a:tcPr marL="72000" marR="72000" marT="72000" marB="72000" anchor="ctr"/>
                </a:tc>
                <a:tc>
                  <a:txBody>
                    <a:bodyPr/>
                    <a:lstStyle/>
                    <a:p>
                      <a:pPr algn="l"/>
                      <a:r>
                        <a:rPr kumimoji="1" lang="ja-JP" altLang="en-US" spc="0" dirty="0"/>
                        <a:t>旭、枚方、花園、長野、佐野、</a:t>
                      </a:r>
                      <a:endParaRPr kumimoji="1" lang="en-US" altLang="ja-JP" spc="0" dirty="0"/>
                    </a:p>
                    <a:p>
                      <a:r>
                        <a:rPr kumimoji="1" lang="ja-JP" altLang="en-US" dirty="0"/>
                        <a:t>住吉、千里、泉北</a:t>
                      </a:r>
                      <a:endParaRPr kumimoji="1" lang="ja-JP" altLang="en-US" dirty="0">
                        <a:latin typeface="+mn-ea"/>
                        <a:ea typeface="+mn-ea"/>
                      </a:endParaRPr>
                    </a:p>
                  </a:txBody>
                  <a:tcPr marL="72000" marR="72000" marT="72000" marB="72000" anchor="ctr"/>
                </a:tc>
                <a:extLst>
                  <a:ext uri="{0D108BD9-81ED-4DB2-BD59-A6C34878D82A}">
                    <a16:rowId xmlns:a16="http://schemas.microsoft.com/office/drawing/2014/main" val="465464774"/>
                  </a:ext>
                </a:extLst>
              </a:tr>
              <a:tr h="692640">
                <a:tc>
                  <a:txBody>
                    <a:bodyPr/>
                    <a:lstStyle/>
                    <a:p>
                      <a:r>
                        <a:rPr kumimoji="1" lang="ja-JP" altLang="en-US" dirty="0"/>
                        <a:t>グローバル科</a:t>
                      </a:r>
                      <a:endParaRPr kumimoji="1" lang="ja-JP" altLang="en-US" dirty="0">
                        <a:latin typeface="+mn-ea"/>
                        <a:ea typeface="+mn-ea"/>
                      </a:endParaRPr>
                    </a:p>
                  </a:txBody>
                  <a:tcPr marL="72000" marR="72000" marT="72000" marB="72000" anchor="ctr"/>
                </a:tc>
                <a:tc>
                  <a:txBody>
                    <a:bodyPr/>
                    <a:lstStyle/>
                    <a:p>
                      <a:r>
                        <a:rPr kumimoji="1" lang="ja-JP" altLang="en-US" dirty="0"/>
                        <a:t>箕面、和泉</a:t>
                      </a:r>
                      <a:endParaRPr kumimoji="1" lang="ja-JP" altLang="en-US" dirty="0">
                        <a:latin typeface="+mn-ea"/>
                        <a:ea typeface="+mn-ea"/>
                      </a:endParaRPr>
                    </a:p>
                  </a:txBody>
                  <a:tcPr marL="72000" marR="72000" marT="72000" marB="72000" anchor="ctr"/>
                </a:tc>
                <a:extLst>
                  <a:ext uri="{0D108BD9-81ED-4DB2-BD59-A6C34878D82A}">
                    <a16:rowId xmlns:a16="http://schemas.microsoft.com/office/drawing/2014/main" val="158274760"/>
                  </a:ext>
                </a:extLst>
              </a:tr>
              <a:tr h="692640">
                <a:tc>
                  <a:txBody>
                    <a:bodyPr/>
                    <a:lstStyle/>
                    <a:p>
                      <a:r>
                        <a:rPr kumimoji="1" lang="ja-JP" altLang="en-US" dirty="0"/>
                        <a:t>グローバル探究科</a:t>
                      </a:r>
                      <a:endParaRPr kumimoji="1" lang="ja-JP" altLang="en-US" dirty="0">
                        <a:latin typeface="+mn-ea"/>
                        <a:ea typeface="+mn-ea"/>
                      </a:endParaRPr>
                    </a:p>
                  </a:txBody>
                  <a:tcPr marL="72000" marR="72000" marT="72000" marB="72000" anchor="ctr"/>
                </a:tc>
                <a:tc>
                  <a:txBody>
                    <a:bodyPr/>
                    <a:lstStyle/>
                    <a:p>
                      <a:r>
                        <a:rPr kumimoji="1" lang="ja-JP" altLang="en-US" dirty="0"/>
                        <a:t>水都国際</a:t>
                      </a:r>
                      <a:endParaRPr kumimoji="1" lang="ja-JP" altLang="en-US" dirty="0">
                        <a:latin typeface="+mn-ea"/>
                        <a:ea typeface="+mn-ea"/>
                      </a:endParaRPr>
                    </a:p>
                  </a:txBody>
                  <a:tcPr marL="72000" marR="72000" marT="72000" marB="72000" anchor="ctr"/>
                </a:tc>
                <a:extLst>
                  <a:ext uri="{0D108BD9-81ED-4DB2-BD59-A6C34878D82A}">
                    <a16:rowId xmlns:a16="http://schemas.microsoft.com/office/drawing/2014/main" val="4267272445"/>
                  </a:ext>
                </a:extLst>
              </a:tr>
            </a:tbl>
          </a:graphicData>
        </a:graphic>
      </p:graphicFrame>
      <p:sp>
        <p:nvSpPr>
          <p:cNvPr id="16" name="正方形/長方形 15"/>
          <p:cNvSpPr/>
          <p:nvPr/>
        </p:nvSpPr>
        <p:spPr>
          <a:xfrm>
            <a:off x="60445" y="1489941"/>
            <a:ext cx="6096000" cy="923330"/>
          </a:xfrm>
          <a:prstGeom prst="rect">
            <a:avLst/>
          </a:prstGeom>
        </p:spPr>
        <p:txBody>
          <a:bodyPr>
            <a:spAutoFit/>
          </a:bodyPr>
          <a:lstStyle/>
          <a:p>
            <a:pPr marL="133343"/>
            <a:r>
              <a:rPr lang="ja-JP" altLang="en-US" dirty="0">
                <a:latin typeface="+mn-ea"/>
              </a:rPr>
              <a:t>・原則として、</a:t>
            </a:r>
            <a:r>
              <a:rPr lang="ja-JP" altLang="en-US" b="1" dirty="0">
                <a:solidFill>
                  <a:schemeClr val="accent5"/>
                </a:solidFill>
                <a:latin typeface="+mn-ea"/>
              </a:rPr>
              <a:t>外国において継続して２年以上在留し、　</a:t>
            </a:r>
            <a:endParaRPr lang="en-US" altLang="ja-JP" b="1" dirty="0">
              <a:solidFill>
                <a:schemeClr val="accent5"/>
              </a:solidFill>
              <a:latin typeface="+mn-ea"/>
            </a:endParaRPr>
          </a:p>
          <a:p>
            <a:pPr marL="133343"/>
            <a:r>
              <a:rPr lang="ja-JP" altLang="en-US" b="1" dirty="0">
                <a:solidFill>
                  <a:schemeClr val="accent5"/>
                </a:solidFill>
                <a:latin typeface="+mn-ea"/>
              </a:rPr>
              <a:t>　帰国後２年以内の者</a:t>
            </a:r>
            <a:endParaRPr lang="en-US" altLang="ja-JP" b="1" dirty="0">
              <a:solidFill>
                <a:schemeClr val="accent5"/>
              </a:solidFill>
              <a:latin typeface="+mn-ea"/>
            </a:endParaRPr>
          </a:p>
          <a:p>
            <a:pPr marL="133343"/>
            <a:r>
              <a:rPr lang="ja-JP" altLang="en-US" dirty="0">
                <a:latin typeface="+mn-ea"/>
              </a:rPr>
              <a:t>・出願資格の審査が必要</a:t>
            </a:r>
            <a:endParaRPr lang="en-US" altLang="ja-JP" dirty="0">
              <a:latin typeface="+mn-ea"/>
            </a:endParaRPr>
          </a:p>
        </p:txBody>
      </p:sp>
      <p:sp>
        <p:nvSpPr>
          <p:cNvPr id="19" name="テキスト ボックス 18"/>
          <p:cNvSpPr txBox="1"/>
          <p:nvPr/>
        </p:nvSpPr>
        <p:spPr>
          <a:xfrm>
            <a:off x="6385921" y="1028276"/>
            <a:ext cx="4185761" cy="461665"/>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none" rtlCol="0">
            <a:spAutoFit/>
          </a:bodyPr>
          <a:lstStyle/>
          <a:p>
            <a:pPr algn="dist"/>
            <a:r>
              <a:rPr lang="ja-JP" altLang="en-US" sz="2400" b="1" dirty="0">
                <a:ln w="6350">
                  <a:solidFill>
                    <a:schemeClr val="accent5"/>
                  </a:solidFill>
                </a:ln>
                <a:blipFill>
                  <a:blip r:embed="rId2"/>
                  <a:stretch>
                    <a:fillRect/>
                  </a:stretch>
                </a:blipFill>
                <a:latin typeface="+mn-ea"/>
              </a:rPr>
              <a:t>日本語指導が必要な生徒選抜</a:t>
            </a:r>
          </a:p>
        </p:txBody>
      </p:sp>
      <p:graphicFrame>
        <p:nvGraphicFramePr>
          <p:cNvPr id="21" name="表 20"/>
          <p:cNvGraphicFramePr>
            <a:graphicFrameLocks noGrp="1"/>
          </p:cNvGraphicFramePr>
          <p:nvPr>
            <p:extLst>
              <p:ext uri="{D42A27DB-BD31-4B8C-83A1-F6EECF244321}">
                <p14:modId xmlns:p14="http://schemas.microsoft.com/office/powerpoint/2010/main" val="2036888205"/>
              </p:ext>
            </p:extLst>
          </p:nvPr>
        </p:nvGraphicFramePr>
        <p:xfrm>
          <a:off x="6385921" y="2814709"/>
          <a:ext cx="5494124" cy="3188880"/>
        </p:xfrm>
        <a:graphic>
          <a:graphicData uri="http://schemas.openxmlformats.org/drawingml/2006/table">
            <a:tbl>
              <a:tblPr firstRow="1" bandRow="1" bandCol="1">
                <a:tableStyleId>{5A111915-BE36-4E01-A7E5-04B1672EAD32}</a:tableStyleId>
              </a:tblPr>
              <a:tblGrid>
                <a:gridCol w="2643985">
                  <a:extLst>
                    <a:ext uri="{9D8B030D-6E8A-4147-A177-3AD203B41FA5}">
                      <a16:colId xmlns:a16="http://schemas.microsoft.com/office/drawing/2014/main" val="1728945548"/>
                    </a:ext>
                  </a:extLst>
                </a:gridCol>
                <a:gridCol w="2850139">
                  <a:extLst>
                    <a:ext uri="{9D8B030D-6E8A-4147-A177-3AD203B41FA5}">
                      <a16:colId xmlns:a16="http://schemas.microsoft.com/office/drawing/2014/main" val="3420212368"/>
                    </a:ext>
                  </a:extLst>
                </a:gridCol>
              </a:tblGrid>
              <a:tr h="396000">
                <a:tc>
                  <a:txBody>
                    <a:bodyPr/>
                    <a:lstStyle/>
                    <a:p>
                      <a:pPr algn="ctr"/>
                      <a:r>
                        <a:rPr kumimoji="1" lang="ja-JP" altLang="en-US" dirty="0"/>
                        <a:t>課程・学科等</a:t>
                      </a:r>
                      <a:endParaRPr kumimoji="1" lang="ja-JP" altLang="en-US" dirty="0">
                        <a:latin typeface="+mn-ea"/>
                        <a:ea typeface="+mn-ea"/>
                      </a:endParaRPr>
                    </a:p>
                  </a:txBody>
                  <a:tcPr marL="72000" marR="72000" marT="72000" marB="72000" anchor="ctr"/>
                </a:tc>
                <a:tc>
                  <a:txBody>
                    <a:bodyPr/>
                    <a:lstStyle/>
                    <a:p>
                      <a:pPr algn="ctr"/>
                      <a:r>
                        <a:rPr kumimoji="1" lang="ja-JP" altLang="en-US" dirty="0"/>
                        <a:t>学校名</a:t>
                      </a:r>
                      <a:endParaRPr kumimoji="1" lang="ja-JP" altLang="en-US" dirty="0">
                        <a:latin typeface="+mn-ea"/>
                        <a:ea typeface="+mn-ea"/>
                      </a:endParaRPr>
                    </a:p>
                  </a:txBody>
                  <a:tcPr marL="72000" marR="72000" marT="72000" marB="72000" anchor="ctr"/>
                </a:tc>
                <a:extLst>
                  <a:ext uri="{0D108BD9-81ED-4DB2-BD59-A6C34878D82A}">
                    <a16:rowId xmlns:a16="http://schemas.microsoft.com/office/drawing/2014/main" val="853270756"/>
                  </a:ext>
                </a:extLst>
              </a:tr>
              <a:tr h="692640">
                <a:tc>
                  <a:txBody>
                    <a:bodyPr/>
                    <a:lstStyle/>
                    <a:p>
                      <a:r>
                        <a:rPr kumimoji="1" lang="ja-JP" altLang="en-US" dirty="0"/>
                        <a:t>普通科</a:t>
                      </a:r>
                      <a:endParaRPr kumimoji="1" lang="ja-JP" altLang="en-US" dirty="0">
                        <a:latin typeface="+mn-ea"/>
                        <a:ea typeface="+mn-ea"/>
                      </a:endParaRPr>
                    </a:p>
                  </a:txBody>
                  <a:tcPr marL="72000" marR="72000" marT="72000" marB="72000" anchor="ctr"/>
                </a:tc>
                <a:tc>
                  <a:txBody>
                    <a:bodyPr/>
                    <a:lstStyle/>
                    <a:p>
                      <a:r>
                        <a:rPr kumimoji="1" lang="ja-JP" altLang="en-US" dirty="0"/>
                        <a:t>東淀川</a:t>
                      </a:r>
                      <a:endParaRPr kumimoji="1" lang="ja-JP" altLang="en-US" dirty="0">
                        <a:latin typeface="+mn-ea"/>
                        <a:ea typeface="+mn-ea"/>
                      </a:endParaRPr>
                    </a:p>
                  </a:txBody>
                  <a:tcPr marL="72000" marR="72000" marT="72000" marB="72000" anchor="ctr"/>
                </a:tc>
                <a:extLst>
                  <a:ext uri="{0D108BD9-81ED-4DB2-BD59-A6C34878D82A}">
                    <a16:rowId xmlns:a16="http://schemas.microsoft.com/office/drawing/2014/main" val="1354733847"/>
                  </a:ext>
                </a:extLst>
              </a:tr>
              <a:tr h="692640">
                <a:tc>
                  <a:txBody>
                    <a:bodyPr/>
                    <a:lstStyle/>
                    <a:p>
                      <a:r>
                        <a:rPr kumimoji="1" lang="ja-JP" altLang="en-US" dirty="0"/>
                        <a:t>総合学科</a:t>
                      </a:r>
                      <a:endParaRPr kumimoji="1" lang="ja-JP" altLang="en-US" dirty="0">
                        <a:latin typeface="+mn-ea"/>
                        <a:ea typeface="+mn-ea"/>
                      </a:endParaRPr>
                    </a:p>
                  </a:txBody>
                  <a:tcPr marL="72000" marR="72000" marT="72000" marB="72000" anchor="ctr"/>
                </a:tc>
                <a:tc>
                  <a:txBody>
                    <a:bodyPr/>
                    <a:lstStyle/>
                    <a:p>
                      <a:r>
                        <a:rPr kumimoji="1" lang="ja-JP" altLang="en-US" dirty="0"/>
                        <a:t>福井、門真なみはや、</a:t>
                      </a:r>
                      <a:endParaRPr kumimoji="1" lang="en-US" altLang="ja-JP" dirty="0"/>
                    </a:p>
                    <a:p>
                      <a:r>
                        <a:rPr kumimoji="1" lang="ja-JP" altLang="en-US" dirty="0"/>
                        <a:t>八尾北、成美</a:t>
                      </a:r>
                      <a:endParaRPr kumimoji="1" lang="ja-JP" altLang="en-US" dirty="0">
                        <a:latin typeface="+mn-ea"/>
                        <a:ea typeface="+mn-ea"/>
                      </a:endParaRPr>
                    </a:p>
                  </a:txBody>
                  <a:tcPr marL="72000" marR="72000" marT="72000" marB="72000" anchor="ctr"/>
                </a:tc>
                <a:extLst>
                  <a:ext uri="{0D108BD9-81ED-4DB2-BD59-A6C34878D82A}">
                    <a16:rowId xmlns:a16="http://schemas.microsoft.com/office/drawing/2014/main" val="3247201339"/>
                  </a:ext>
                </a:extLst>
              </a:tr>
              <a:tr h="692640">
                <a:tc>
                  <a:txBody>
                    <a:bodyPr/>
                    <a:lstStyle/>
                    <a:p>
                      <a:r>
                        <a:rPr kumimoji="1" lang="ja-JP" altLang="en-US" dirty="0"/>
                        <a:t>総合学科</a:t>
                      </a:r>
                      <a:endParaRPr kumimoji="1" lang="en-US" altLang="ja-JP" dirty="0"/>
                    </a:p>
                    <a:p>
                      <a:r>
                        <a:rPr kumimoji="1" lang="ja-JP" altLang="en-US" sz="1400" spc="-150" dirty="0"/>
                        <a:t>（エンパワメントスクール）</a:t>
                      </a:r>
                      <a:endParaRPr kumimoji="1" lang="ja-JP" altLang="en-US" sz="1400" spc="-150" dirty="0">
                        <a:latin typeface="+mn-ea"/>
                        <a:ea typeface="+mn-ea"/>
                      </a:endParaRPr>
                    </a:p>
                  </a:txBody>
                  <a:tcPr marL="72000" marR="72000" marT="72000" marB="72000" anchor="ctr"/>
                </a:tc>
                <a:tc>
                  <a:txBody>
                    <a:bodyPr/>
                    <a:lstStyle/>
                    <a:p>
                      <a:r>
                        <a:rPr kumimoji="1" lang="ja-JP" altLang="en-US" dirty="0"/>
                        <a:t>長吉、布施北</a:t>
                      </a:r>
                      <a:endParaRPr kumimoji="1" lang="ja-JP" altLang="en-US" dirty="0">
                        <a:latin typeface="+mn-ea"/>
                        <a:ea typeface="+mn-ea"/>
                      </a:endParaRPr>
                    </a:p>
                  </a:txBody>
                  <a:tcPr marL="72000" marR="72000" marT="72000" marB="72000" anchor="ctr"/>
                </a:tc>
                <a:extLst>
                  <a:ext uri="{0D108BD9-81ED-4DB2-BD59-A6C34878D82A}">
                    <a16:rowId xmlns:a16="http://schemas.microsoft.com/office/drawing/2014/main" val="465464774"/>
                  </a:ext>
                </a:extLst>
              </a:tr>
              <a:tr h="692640">
                <a:tc>
                  <a:txBody>
                    <a:bodyPr/>
                    <a:lstStyle/>
                    <a:p>
                      <a:r>
                        <a:rPr kumimoji="1" lang="ja-JP" altLang="en-US" dirty="0"/>
                        <a:t>多部制単位制</a:t>
                      </a:r>
                      <a:r>
                        <a:rPr kumimoji="1" lang="en-US" altLang="ja-JP" dirty="0"/>
                        <a:t>Ⅰ</a:t>
                      </a:r>
                      <a:r>
                        <a:rPr kumimoji="1" lang="ja-JP" altLang="en-US" dirty="0"/>
                        <a:t>部</a:t>
                      </a:r>
                      <a:endParaRPr kumimoji="1" lang="en-US" altLang="ja-JP" dirty="0"/>
                    </a:p>
                    <a:p>
                      <a:r>
                        <a:rPr kumimoji="1" lang="ja-JP" altLang="en-US" dirty="0"/>
                        <a:t>普通科</a:t>
                      </a:r>
                      <a:endParaRPr kumimoji="1" lang="ja-JP" altLang="en-US" dirty="0">
                        <a:latin typeface="+mn-ea"/>
                        <a:ea typeface="+mn-ea"/>
                      </a:endParaRPr>
                    </a:p>
                  </a:txBody>
                  <a:tcPr marL="72000" marR="72000" marT="72000" marB="72000" anchor="ctr"/>
                </a:tc>
                <a:tc>
                  <a:txBody>
                    <a:bodyPr/>
                    <a:lstStyle/>
                    <a:p>
                      <a:r>
                        <a:rPr kumimoji="1" lang="ja-JP" altLang="en-US" dirty="0"/>
                        <a:t>大阪わかば</a:t>
                      </a:r>
                      <a:endParaRPr kumimoji="1" lang="ja-JP" altLang="en-US" dirty="0">
                        <a:latin typeface="+mn-ea"/>
                        <a:ea typeface="+mn-ea"/>
                      </a:endParaRPr>
                    </a:p>
                  </a:txBody>
                  <a:tcPr marL="72000" marR="72000" marT="72000" marB="72000" anchor="ctr"/>
                </a:tc>
                <a:extLst>
                  <a:ext uri="{0D108BD9-81ED-4DB2-BD59-A6C34878D82A}">
                    <a16:rowId xmlns:a16="http://schemas.microsoft.com/office/drawing/2014/main" val="158274760"/>
                  </a:ext>
                </a:extLst>
              </a:tr>
            </a:tbl>
          </a:graphicData>
        </a:graphic>
      </p:graphicFrame>
      <p:sp>
        <p:nvSpPr>
          <p:cNvPr id="22" name="正方形/長方形 21"/>
          <p:cNvSpPr/>
          <p:nvPr/>
        </p:nvSpPr>
        <p:spPr>
          <a:xfrm>
            <a:off x="6270011" y="1464754"/>
            <a:ext cx="5494123" cy="1200329"/>
          </a:xfrm>
          <a:prstGeom prst="rect">
            <a:avLst/>
          </a:prstGeom>
        </p:spPr>
        <p:txBody>
          <a:bodyPr wrap="square">
            <a:spAutoFit/>
          </a:bodyPr>
          <a:lstStyle/>
          <a:p>
            <a:r>
              <a:rPr lang="ja-JP" altLang="en-US" dirty="0">
                <a:latin typeface="+mn-ea"/>
              </a:rPr>
              <a:t>・</a:t>
            </a:r>
            <a:r>
              <a:rPr lang="ja-JP" altLang="ja-JP" dirty="0">
                <a:latin typeface="+mn-ea"/>
              </a:rPr>
              <a:t>原則として、中国等から帰国した者</a:t>
            </a:r>
            <a:endParaRPr lang="en-US" altLang="ja-JP" dirty="0">
              <a:latin typeface="+mn-ea"/>
            </a:endParaRPr>
          </a:p>
          <a:p>
            <a:r>
              <a:rPr lang="ja-JP" altLang="en-US" dirty="0">
                <a:latin typeface="+mn-ea"/>
              </a:rPr>
              <a:t>　または</a:t>
            </a:r>
            <a:r>
              <a:rPr lang="ja-JP" altLang="ja-JP" dirty="0">
                <a:latin typeface="+mn-ea"/>
              </a:rPr>
              <a:t>外国籍を有する者で、</a:t>
            </a:r>
            <a:endParaRPr lang="en-US" altLang="ja-JP" dirty="0">
              <a:latin typeface="+mn-ea"/>
            </a:endParaRPr>
          </a:p>
          <a:p>
            <a:r>
              <a:rPr lang="ja-JP" altLang="en-US" b="1" dirty="0">
                <a:solidFill>
                  <a:schemeClr val="accent1"/>
                </a:solidFill>
                <a:latin typeface="+mn-ea"/>
              </a:rPr>
              <a:t>　</a:t>
            </a:r>
            <a:r>
              <a:rPr lang="ja-JP" altLang="ja-JP" b="1" dirty="0">
                <a:solidFill>
                  <a:schemeClr val="accent5"/>
                </a:solidFill>
                <a:latin typeface="+mn-ea"/>
              </a:rPr>
              <a:t>小学校第４学年以上の学年に初めて編入学した者</a:t>
            </a:r>
            <a:endParaRPr lang="en-US" altLang="ja-JP" b="1" dirty="0">
              <a:solidFill>
                <a:schemeClr val="accent5"/>
              </a:solidFill>
              <a:latin typeface="+mn-ea"/>
            </a:endParaRPr>
          </a:p>
          <a:p>
            <a:r>
              <a:rPr lang="ja-JP" altLang="en-US" dirty="0">
                <a:latin typeface="+mn-ea"/>
              </a:rPr>
              <a:t>・出願資格の申請・承認が必要</a:t>
            </a:r>
          </a:p>
        </p:txBody>
      </p: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3140" y="118379"/>
            <a:ext cx="685956" cy="685956"/>
          </a:xfrm>
          <a:prstGeom prst="rect">
            <a:avLst/>
          </a:prstGeom>
        </p:spPr>
      </p:pic>
    </p:spTree>
    <p:extLst>
      <p:ext uri="{BB962C8B-B14F-4D97-AF65-F5344CB8AC3E}">
        <p14:creationId xmlns:p14="http://schemas.microsoft.com/office/powerpoint/2010/main" val="944427394"/>
      </p:ext>
    </p:extLst>
  </p:cSld>
  <p:clrMapOvr>
    <a:masterClrMapping/>
  </p:clrMapOvr>
  <mc:AlternateContent xmlns:mc="http://schemas.openxmlformats.org/markup-compatibility/2006" xmlns:p14="http://schemas.microsoft.com/office/powerpoint/2010/main">
    <mc:Choice Requires="p14">
      <p:transition p14:dur="100" advTm="20056">
        <p:cut/>
      </p:transition>
    </mc:Choice>
    <mc:Fallback xmlns="">
      <p:transition advTm="20056">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一般選抜実施校</a:t>
            </a:r>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2110094712"/>
              </p:ext>
            </p:extLst>
          </p:nvPr>
        </p:nvGraphicFramePr>
        <p:xfrm>
          <a:off x="2725845" y="1288766"/>
          <a:ext cx="9163050" cy="3351200"/>
        </p:xfrm>
        <a:graphic>
          <a:graphicData uri="http://schemas.openxmlformats.org/drawingml/2006/table">
            <a:tbl>
              <a:tblPr firstRow="1" bandRow="1">
                <a:tableStyleId>{69012ECD-51FC-41F1-AA8D-1B2483CD663E}</a:tableStyleId>
              </a:tblPr>
              <a:tblGrid>
                <a:gridCol w="2211915">
                  <a:extLst>
                    <a:ext uri="{9D8B030D-6E8A-4147-A177-3AD203B41FA5}">
                      <a16:colId xmlns:a16="http://schemas.microsoft.com/office/drawing/2014/main" val="3289438811"/>
                    </a:ext>
                  </a:extLst>
                </a:gridCol>
                <a:gridCol w="6951135">
                  <a:extLst>
                    <a:ext uri="{9D8B030D-6E8A-4147-A177-3AD203B41FA5}">
                      <a16:colId xmlns:a16="http://schemas.microsoft.com/office/drawing/2014/main" val="1134762344"/>
                    </a:ext>
                  </a:extLst>
                </a:gridCol>
              </a:tblGrid>
              <a:tr h="625058">
                <a:tc>
                  <a:txBody>
                    <a:bodyPr/>
                    <a:lstStyle/>
                    <a:p>
                      <a:r>
                        <a:rPr kumimoji="1" lang="ja-JP" altLang="en-US" dirty="0">
                          <a:latin typeface="+mn-ea"/>
                          <a:ea typeface="+mn-ea"/>
                        </a:rPr>
                        <a:t>課程</a:t>
                      </a:r>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r>
                        <a:rPr kumimoji="1" lang="ja-JP" altLang="en-US" dirty="0">
                          <a:latin typeface="+mn-ea"/>
                          <a:ea typeface="+mn-ea"/>
                        </a:rPr>
                        <a:t>学科等</a:t>
                      </a:r>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875985506"/>
                  </a:ext>
                </a:extLst>
              </a:tr>
              <a:tr h="908714">
                <a:tc>
                  <a:txBody>
                    <a:bodyPr/>
                    <a:lstStyle/>
                    <a:p>
                      <a:r>
                        <a:rPr kumimoji="1" lang="ja-JP" altLang="en-US" dirty="0">
                          <a:latin typeface="+mn-ea"/>
                          <a:ea typeface="+mn-ea"/>
                        </a:rPr>
                        <a:t>全日制の課程</a:t>
                      </a:r>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r>
                        <a:rPr kumimoji="1" lang="ja-JP" altLang="en-US" dirty="0">
                          <a:latin typeface="+mn-ea"/>
                          <a:ea typeface="+mn-ea"/>
                        </a:rPr>
                        <a:t>全ての学科</a:t>
                      </a:r>
                      <a:endParaRPr kumimoji="1" lang="en-US" altLang="ja-JP" dirty="0">
                        <a:latin typeface="+mn-ea"/>
                        <a:ea typeface="+mn-ea"/>
                      </a:endParaRPr>
                    </a:p>
                    <a:p>
                      <a:r>
                        <a:rPr kumimoji="1" lang="ja-JP" altLang="en-US" dirty="0">
                          <a:latin typeface="+mn-ea"/>
                          <a:ea typeface="+mn-ea"/>
                        </a:rPr>
                        <a:t>（特別選抜を行う学科を除く）</a:t>
                      </a:r>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64676266"/>
                  </a:ext>
                </a:extLst>
              </a:tr>
              <a:tr h="908714">
                <a:tc>
                  <a:txBody>
                    <a:bodyPr/>
                    <a:lstStyle/>
                    <a:p>
                      <a:r>
                        <a:rPr kumimoji="1" lang="ja-JP" altLang="en-US" dirty="0">
                          <a:latin typeface="+mn-ea"/>
                          <a:ea typeface="+mn-ea"/>
                        </a:rPr>
                        <a:t>定時制の課程</a:t>
                      </a:r>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r>
                        <a:rPr kumimoji="1" lang="ja-JP" altLang="en-US" dirty="0">
                          <a:latin typeface="+mn-ea"/>
                          <a:ea typeface="+mn-ea"/>
                        </a:rPr>
                        <a:t>全ての学科</a:t>
                      </a:r>
                      <a:endParaRPr kumimoji="1" lang="en-US" altLang="ja-JP" dirty="0">
                        <a:latin typeface="+mn-ea"/>
                        <a:ea typeface="+mn-ea"/>
                      </a:endParaRPr>
                    </a:p>
                    <a:p>
                      <a:r>
                        <a:rPr kumimoji="1" lang="ja-JP" altLang="en-US" dirty="0">
                          <a:latin typeface="+mn-ea"/>
                          <a:ea typeface="+mn-ea"/>
                        </a:rPr>
                        <a:t>（多部制単位制・昼夜間単位制を除く）</a:t>
                      </a:r>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13897027"/>
                  </a:ext>
                </a:extLst>
              </a:tr>
              <a:tr h="908714">
                <a:tc>
                  <a:txBody>
                    <a:bodyPr/>
                    <a:lstStyle/>
                    <a:p>
                      <a:r>
                        <a:rPr kumimoji="1" lang="ja-JP" altLang="en-US" dirty="0">
                          <a:latin typeface="+mn-ea"/>
                          <a:ea typeface="+mn-ea"/>
                        </a:rPr>
                        <a:t>通信制の課程</a:t>
                      </a:r>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r>
                        <a:rPr kumimoji="1" lang="ja-JP" altLang="en-US" dirty="0">
                          <a:latin typeface="+mn-ea"/>
                          <a:ea typeface="+mn-ea"/>
                        </a:rPr>
                        <a:t>普通科</a:t>
                      </a:r>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101946143"/>
                  </a:ext>
                </a:extLst>
              </a:tr>
            </a:tbl>
          </a:graphicData>
        </a:graphic>
      </p:graphicFrame>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18</a:t>
            </a:fld>
            <a:endParaRPr lang="ja-JP" altLang="en-US"/>
          </a:p>
        </p:txBody>
      </p:sp>
      <p:grpSp>
        <p:nvGrpSpPr>
          <p:cNvPr id="3" name="グループ化 2">
            <a:extLst>
              <a:ext uri="{FF2B5EF4-FFF2-40B4-BE49-F238E27FC236}">
                <a16:creationId xmlns:a16="http://schemas.microsoft.com/office/drawing/2014/main" id="{7EAA77FE-CDF1-AA25-2BE3-EEFF418855A5}"/>
              </a:ext>
            </a:extLst>
          </p:cNvPr>
          <p:cNvGrpSpPr/>
          <p:nvPr/>
        </p:nvGrpSpPr>
        <p:grpSpPr>
          <a:xfrm>
            <a:off x="201809" y="958476"/>
            <a:ext cx="2363147" cy="2858776"/>
            <a:chOff x="220986" y="1908282"/>
            <a:chExt cx="2363147" cy="2858776"/>
          </a:xfrm>
        </p:grpSpPr>
        <p:grpSp>
          <p:nvGrpSpPr>
            <p:cNvPr id="25" name="グループ化 24">
              <a:extLst>
                <a:ext uri="{FF2B5EF4-FFF2-40B4-BE49-F238E27FC236}">
                  <a16:creationId xmlns:a16="http://schemas.microsoft.com/office/drawing/2014/main" id="{51270D2A-BA31-A80E-D296-61969703F3E2}"/>
                </a:ext>
              </a:extLst>
            </p:cNvPr>
            <p:cNvGrpSpPr/>
            <p:nvPr/>
          </p:nvGrpSpPr>
          <p:grpSpPr>
            <a:xfrm>
              <a:off x="220986" y="1908282"/>
              <a:ext cx="369868" cy="2858776"/>
              <a:chOff x="1714500" y="2233612"/>
              <a:chExt cx="533400" cy="4122738"/>
            </a:xfrm>
            <a:solidFill>
              <a:schemeClr val="bg1">
                <a:lumMod val="85000"/>
              </a:schemeClr>
            </a:solidFill>
          </p:grpSpPr>
          <p:sp>
            <p:nvSpPr>
              <p:cNvPr id="32" name="楕円 31">
                <a:extLst>
                  <a:ext uri="{FF2B5EF4-FFF2-40B4-BE49-F238E27FC236}">
                    <a16:creationId xmlns:a16="http://schemas.microsoft.com/office/drawing/2014/main" id="{B699DAE5-F74A-7CA4-46AE-00B5B2FA1B5A}"/>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33" name="楕円 32">
                <a:extLst>
                  <a:ext uri="{FF2B5EF4-FFF2-40B4-BE49-F238E27FC236}">
                    <a16:creationId xmlns:a16="http://schemas.microsoft.com/office/drawing/2014/main" id="{430C0FA0-E5C3-FA9C-DEFF-8609CFBE843A}"/>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34" name="楕円 33">
                <a:extLst>
                  <a:ext uri="{FF2B5EF4-FFF2-40B4-BE49-F238E27FC236}">
                    <a16:creationId xmlns:a16="http://schemas.microsoft.com/office/drawing/2014/main" id="{7C0F3FF5-217E-D8EC-1196-ACDE8B22FB7E}"/>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35" name="楕円 34">
                <a:extLst>
                  <a:ext uri="{FF2B5EF4-FFF2-40B4-BE49-F238E27FC236}">
                    <a16:creationId xmlns:a16="http://schemas.microsoft.com/office/drawing/2014/main" id="{98629B58-D7B2-7567-D014-CFF5A5625466}"/>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36" name="楕円 35">
                <a:extLst>
                  <a:ext uri="{FF2B5EF4-FFF2-40B4-BE49-F238E27FC236}">
                    <a16:creationId xmlns:a16="http://schemas.microsoft.com/office/drawing/2014/main" id="{FC8B2F9A-8F0C-B9D0-C744-A32F06F3032B}"/>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37" name="楕円 36">
                <a:extLst>
                  <a:ext uri="{FF2B5EF4-FFF2-40B4-BE49-F238E27FC236}">
                    <a16:creationId xmlns:a16="http://schemas.microsoft.com/office/drawing/2014/main" id="{BD22913B-37DF-CB28-B518-523BD74ACF48}"/>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38" name="直線コネクタ 37">
                <a:extLst>
                  <a:ext uri="{FF2B5EF4-FFF2-40B4-BE49-F238E27FC236}">
                    <a16:creationId xmlns:a16="http://schemas.microsoft.com/office/drawing/2014/main" id="{1645133D-E986-2778-C76E-93BF7E8FCA48}"/>
                  </a:ext>
                </a:extLst>
              </p:cNvPr>
              <p:cNvCxnSpPr>
                <a:stCxn id="32" idx="4"/>
                <a:endCxn id="35"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A037B1F8-0B6D-A7CD-D8D8-7D13500E8762}"/>
                  </a:ext>
                </a:extLst>
              </p:cNvPr>
              <p:cNvCxnSpPr>
                <a:stCxn id="35" idx="4"/>
                <a:endCxn id="36"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91389915-A899-56AA-B26A-5A52EC37C92D}"/>
                  </a:ext>
                </a:extLst>
              </p:cNvPr>
              <p:cNvCxnSpPr>
                <a:stCxn id="36" idx="4"/>
                <a:endCxn id="37"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9026B473-3957-8A65-467F-91EAFF5CF8A0}"/>
                  </a:ext>
                </a:extLst>
              </p:cNvPr>
              <p:cNvCxnSpPr>
                <a:stCxn id="37" idx="4"/>
                <a:endCxn id="34"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3863C376-EE72-F43D-ED41-855C2A4E333C}"/>
                  </a:ext>
                </a:extLst>
              </p:cNvPr>
              <p:cNvCxnSpPr>
                <a:stCxn id="34" idx="4"/>
                <a:endCxn id="33"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6" name="テキスト ボックス 25">
              <a:extLst>
                <a:ext uri="{FF2B5EF4-FFF2-40B4-BE49-F238E27FC236}">
                  <a16:creationId xmlns:a16="http://schemas.microsoft.com/office/drawing/2014/main" id="{96400AD4-221C-CFB6-94E8-2FA519E780C2}"/>
                </a:ext>
              </a:extLst>
            </p:cNvPr>
            <p:cNvSpPr txBox="1"/>
            <p:nvPr/>
          </p:nvSpPr>
          <p:spPr>
            <a:xfrm>
              <a:off x="245031" y="1946382"/>
              <a:ext cx="1723549"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入学者選抜の種類</a:t>
              </a:r>
            </a:p>
          </p:txBody>
        </p:sp>
        <p:sp>
          <p:nvSpPr>
            <p:cNvPr id="27" name="テキスト ボックス 26">
              <a:extLst>
                <a:ext uri="{FF2B5EF4-FFF2-40B4-BE49-F238E27FC236}">
                  <a16:creationId xmlns:a16="http://schemas.microsoft.com/office/drawing/2014/main" id="{8E4BECF5-BE56-E810-3F47-6E5DCD7BC58E}"/>
                </a:ext>
              </a:extLst>
            </p:cNvPr>
            <p:cNvSpPr txBox="1"/>
            <p:nvPr/>
          </p:nvSpPr>
          <p:spPr>
            <a:xfrm>
              <a:off x="245031" y="2446335"/>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高校入試のスケジュール</a:t>
              </a:r>
              <a:endParaRPr kumimoji="1" lang="ja-JP" altLang="en-US" sz="1200" b="1" dirty="0">
                <a:solidFill>
                  <a:schemeClr val="bg1">
                    <a:lumMod val="50000"/>
                  </a:schemeClr>
                </a:solidFill>
                <a:latin typeface="+mn-ea"/>
              </a:endParaRPr>
            </a:p>
          </p:txBody>
        </p:sp>
        <p:sp>
          <p:nvSpPr>
            <p:cNvPr id="28" name="テキスト ボックス 27">
              <a:extLst>
                <a:ext uri="{FF2B5EF4-FFF2-40B4-BE49-F238E27FC236}">
                  <a16:creationId xmlns:a16="http://schemas.microsoft.com/office/drawing/2014/main" id="{488E07D5-7418-EBBC-2F81-4743BCA40ADD}"/>
                </a:ext>
              </a:extLst>
            </p:cNvPr>
            <p:cNvSpPr txBox="1"/>
            <p:nvPr/>
          </p:nvSpPr>
          <p:spPr>
            <a:xfrm>
              <a:off x="245031" y="2946288"/>
              <a:ext cx="1877437"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公立高校入試の日程</a:t>
              </a:r>
              <a:endParaRPr kumimoji="1" lang="ja-JP" altLang="en-US" sz="1200" b="1" dirty="0">
                <a:solidFill>
                  <a:schemeClr val="bg1">
                    <a:lumMod val="50000"/>
                  </a:schemeClr>
                </a:solidFill>
                <a:latin typeface="+mn-ea"/>
              </a:endParaRPr>
            </a:p>
          </p:txBody>
        </p:sp>
        <p:sp>
          <p:nvSpPr>
            <p:cNvPr id="29" name="テキスト ボックス 28">
              <a:extLst>
                <a:ext uri="{FF2B5EF4-FFF2-40B4-BE49-F238E27FC236}">
                  <a16:creationId xmlns:a16="http://schemas.microsoft.com/office/drawing/2014/main" id="{19349A09-0250-89A8-B3DB-4F24BCA34569}"/>
                </a:ext>
              </a:extLst>
            </p:cNvPr>
            <p:cNvSpPr txBox="1"/>
            <p:nvPr/>
          </p:nvSpPr>
          <p:spPr>
            <a:xfrm>
              <a:off x="245031" y="3446241"/>
              <a:ext cx="1569660"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特別選抜実施校</a:t>
              </a:r>
              <a:endParaRPr kumimoji="1" lang="ja-JP" altLang="en-US" sz="1200" b="1" dirty="0">
                <a:solidFill>
                  <a:schemeClr val="bg1">
                    <a:lumMod val="50000"/>
                  </a:schemeClr>
                </a:solidFill>
                <a:latin typeface="+mn-ea"/>
              </a:endParaRPr>
            </a:p>
          </p:txBody>
        </p:sp>
        <p:sp>
          <p:nvSpPr>
            <p:cNvPr id="30" name="テキスト ボックス 29">
              <a:extLst>
                <a:ext uri="{FF2B5EF4-FFF2-40B4-BE49-F238E27FC236}">
                  <a16:creationId xmlns:a16="http://schemas.microsoft.com/office/drawing/2014/main" id="{57E1A5B0-2412-ECCA-632F-0256442963FD}"/>
                </a:ext>
              </a:extLst>
            </p:cNvPr>
            <p:cNvSpPr txBox="1"/>
            <p:nvPr/>
          </p:nvSpPr>
          <p:spPr>
            <a:xfrm>
              <a:off x="245031" y="3946194"/>
              <a:ext cx="2339102" cy="461665"/>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帰国生選抜、日本語指導が</a:t>
              </a:r>
              <a:endParaRPr lang="en-US" altLang="ja-JP" sz="1200" b="1" dirty="0">
                <a:solidFill>
                  <a:schemeClr val="bg1">
                    <a:lumMod val="50000"/>
                  </a:schemeClr>
                </a:solidFill>
                <a:latin typeface="+mn-ea"/>
              </a:endParaRPr>
            </a:p>
            <a:p>
              <a:r>
                <a:rPr lang="ja-JP" altLang="en-US" sz="1200" b="1" dirty="0">
                  <a:solidFill>
                    <a:schemeClr val="bg1">
                      <a:lumMod val="50000"/>
                    </a:schemeClr>
                  </a:solidFill>
                  <a:latin typeface="+mn-ea"/>
                </a:rPr>
                <a:t>　　必要な生徒選抜</a:t>
              </a:r>
              <a:r>
                <a:rPr kumimoji="1" lang="ja-JP" altLang="en-US" sz="1200" b="1" dirty="0">
                  <a:solidFill>
                    <a:schemeClr val="bg1">
                      <a:lumMod val="50000"/>
                    </a:schemeClr>
                  </a:solidFill>
                  <a:latin typeface="+mn-ea"/>
                </a:rPr>
                <a:t>実施校</a:t>
              </a:r>
            </a:p>
          </p:txBody>
        </p:sp>
        <p:sp>
          <p:nvSpPr>
            <p:cNvPr id="31" name="テキスト ボックス 30">
              <a:extLst>
                <a:ext uri="{FF2B5EF4-FFF2-40B4-BE49-F238E27FC236}">
                  <a16:creationId xmlns:a16="http://schemas.microsoft.com/office/drawing/2014/main" id="{42E68842-0689-3D1E-11EF-2EA17D492661}"/>
                </a:ext>
              </a:extLst>
            </p:cNvPr>
            <p:cNvSpPr txBox="1"/>
            <p:nvPr/>
          </p:nvSpPr>
          <p:spPr>
            <a:xfrm>
              <a:off x="245031" y="4446146"/>
              <a:ext cx="1569660" cy="276999"/>
            </a:xfrm>
            <a:prstGeom prst="rect">
              <a:avLst/>
            </a:prstGeom>
            <a:noFill/>
          </p:spPr>
          <p:txBody>
            <a:bodyPr wrap="none" rtlCol="0">
              <a:spAutoFit/>
            </a:bodyPr>
            <a:lstStyle/>
            <a:p>
              <a:r>
                <a:rPr lang="ja-JP" altLang="en-US" sz="1200" b="1" dirty="0">
                  <a:solidFill>
                    <a:schemeClr val="accent1"/>
                  </a:solidFill>
                  <a:latin typeface="+mn-ea"/>
                </a:rPr>
                <a:t>６</a:t>
              </a:r>
              <a:r>
                <a:rPr kumimoji="1" lang="ja-JP" altLang="en-US" sz="1200" b="1" dirty="0">
                  <a:solidFill>
                    <a:schemeClr val="accent1"/>
                  </a:solidFill>
                  <a:latin typeface="+mn-ea"/>
                </a:rPr>
                <a:t>　</a:t>
              </a:r>
              <a:r>
                <a:rPr lang="ja-JP" altLang="en-US" sz="1200" b="1" dirty="0">
                  <a:solidFill>
                    <a:schemeClr val="accent1"/>
                  </a:solidFill>
                  <a:latin typeface="+mn-ea"/>
                </a:rPr>
                <a:t>一般選抜実施校</a:t>
              </a:r>
              <a:endParaRPr kumimoji="1" lang="en-US" altLang="ja-JP" sz="1200" b="1" dirty="0">
                <a:solidFill>
                  <a:schemeClr val="accent1"/>
                </a:solidFill>
                <a:latin typeface="+mn-ea"/>
              </a:endParaRPr>
            </a:p>
          </p:txBody>
        </p:sp>
      </p:grpSp>
      <p:pic>
        <p:nvPicPr>
          <p:cNvPr id="24" name="図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3140" y="118379"/>
            <a:ext cx="685956" cy="685956"/>
          </a:xfrm>
          <a:prstGeom prst="rect">
            <a:avLst/>
          </a:prstGeom>
        </p:spPr>
      </p:pic>
    </p:spTree>
    <p:extLst>
      <p:ext uri="{BB962C8B-B14F-4D97-AF65-F5344CB8AC3E}">
        <p14:creationId xmlns:p14="http://schemas.microsoft.com/office/powerpoint/2010/main" val="1712475629"/>
      </p:ext>
    </p:extLst>
  </p:cSld>
  <p:clrMapOvr>
    <a:masterClrMapping/>
  </p:clrMapOvr>
  <mc:AlternateContent xmlns:mc="http://schemas.openxmlformats.org/markup-compatibility/2006" xmlns:p14="http://schemas.microsoft.com/office/powerpoint/2010/main">
    <mc:Choice Requires="p14">
      <p:transition p14:dur="100" advTm="19023">
        <p:cut/>
      </p:transition>
    </mc:Choice>
    <mc:Fallback xmlns="">
      <p:transition advTm="19023">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入試の</a:t>
            </a:r>
            <a:r>
              <a:rPr lang="ja-JP" altLang="en-US" dirty="0"/>
              <a:t>資料と選抜方法</a:t>
            </a:r>
            <a:endParaRPr kumimoji="1" lang="ja-JP" altLang="en-US" dirty="0"/>
          </a:p>
        </p:txBody>
      </p:sp>
      <p:sp>
        <p:nvSpPr>
          <p:cNvPr id="4" name="スライド番号プレースホルダー 3"/>
          <p:cNvSpPr>
            <a:spLocks noGrp="1"/>
          </p:cNvSpPr>
          <p:nvPr>
            <p:ph type="sldNum" sz="quarter" idx="12"/>
          </p:nvPr>
        </p:nvSpPr>
        <p:spPr/>
        <p:txBody>
          <a:bodyPr/>
          <a:lstStyle/>
          <a:p>
            <a:fld id="{E8F10205-A00F-46AD-9A17-911A72FF31CF}" type="slidenum">
              <a:rPr kumimoji="1" lang="ja-JP" altLang="en-US" smtClean="0"/>
              <a:t>19</a:t>
            </a:fld>
            <a:endParaRPr kumimoji="1" lang="ja-JP" altLang="en-US"/>
          </a:p>
        </p:txBody>
      </p:sp>
      <p:grpSp>
        <p:nvGrpSpPr>
          <p:cNvPr id="24" name="グループ化 23">
            <a:extLst>
              <a:ext uri="{FF2B5EF4-FFF2-40B4-BE49-F238E27FC236}">
                <a16:creationId xmlns:a16="http://schemas.microsoft.com/office/drawing/2014/main" id="{5ED44AE6-D5A0-E653-C4D1-028B78AAC53B}"/>
              </a:ext>
            </a:extLst>
          </p:cNvPr>
          <p:cNvGrpSpPr/>
          <p:nvPr/>
        </p:nvGrpSpPr>
        <p:grpSpPr>
          <a:xfrm>
            <a:off x="1763649" y="1959292"/>
            <a:ext cx="3252160" cy="4122738"/>
            <a:chOff x="1714500" y="2233612"/>
            <a:chExt cx="3252160" cy="4122738"/>
          </a:xfrm>
        </p:grpSpPr>
        <p:grpSp>
          <p:nvGrpSpPr>
            <p:cNvPr id="25" name="グループ化 24">
              <a:extLst>
                <a:ext uri="{FF2B5EF4-FFF2-40B4-BE49-F238E27FC236}">
                  <a16:creationId xmlns:a16="http://schemas.microsoft.com/office/drawing/2014/main" id="{1E66E3DB-55C5-6C3D-69D8-A52772AD0086}"/>
                </a:ext>
              </a:extLst>
            </p:cNvPr>
            <p:cNvGrpSpPr/>
            <p:nvPr/>
          </p:nvGrpSpPr>
          <p:grpSpPr>
            <a:xfrm>
              <a:off x="1714500" y="2233612"/>
              <a:ext cx="533400" cy="4122738"/>
              <a:chOff x="1714500" y="2233612"/>
              <a:chExt cx="533400" cy="4122738"/>
            </a:xfrm>
          </p:grpSpPr>
          <p:sp>
            <p:nvSpPr>
              <p:cNvPr id="32" name="楕円 31">
                <a:extLst>
                  <a:ext uri="{FF2B5EF4-FFF2-40B4-BE49-F238E27FC236}">
                    <a16:creationId xmlns:a16="http://schemas.microsoft.com/office/drawing/2014/main" id="{5092EE9D-F955-44F3-C363-A82B4CCEF6F0}"/>
                  </a:ext>
                </a:extLst>
              </p:cNvPr>
              <p:cNvSpPr/>
              <p:nvPr/>
            </p:nvSpPr>
            <p:spPr>
              <a:xfrm>
                <a:off x="1714500" y="2233612"/>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sp>
            <p:nvSpPr>
              <p:cNvPr id="33" name="楕円 32">
                <a:extLst>
                  <a:ext uri="{FF2B5EF4-FFF2-40B4-BE49-F238E27FC236}">
                    <a16:creationId xmlns:a16="http://schemas.microsoft.com/office/drawing/2014/main" id="{C4B7D82C-4B3E-BEDA-C632-A68B8FB08DA7}"/>
                  </a:ext>
                </a:extLst>
              </p:cNvPr>
              <p:cNvSpPr/>
              <p:nvPr/>
            </p:nvSpPr>
            <p:spPr>
              <a:xfrm>
                <a:off x="1714500" y="5822950"/>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sp>
            <p:nvSpPr>
              <p:cNvPr id="34" name="楕円 33">
                <a:extLst>
                  <a:ext uri="{FF2B5EF4-FFF2-40B4-BE49-F238E27FC236}">
                    <a16:creationId xmlns:a16="http://schemas.microsoft.com/office/drawing/2014/main" id="{99ED374D-3B22-0571-FDDE-24509A69BAE3}"/>
                  </a:ext>
                </a:extLst>
              </p:cNvPr>
              <p:cNvSpPr/>
              <p:nvPr/>
            </p:nvSpPr>
            <p:spPr>
              <a:xfrm>
                <a:off x="1714500" y="5105084"/>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sp>
            <p:nvSpPr>
              <p:cNvPr id="35" name="楕円 34">
                <a:extLst>
                  <a:ext uri="{FF2B5EF4-FFF2-40B4-BE49-F238E27FC236}">
                    <a16:creationId xmlns:a16="http://schemas.microsoft.com/office/drawing/2014/main" id="{185871C7-82B8-8290-C02E-221CAC6A2E39}"/>
                  </a:ext>
                </a:extLst>
              </p:cNvPr>
              <p:cNvSpPr/>
              <p:nvPr/>
            </p:nvSpPr>
            <p:spPr>
              <a:xfrm>
                <a:off x="1714500" y="2951480"/>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sp>
            <p:nvSpPr>
              <p:cNvPr id="36" name="楕円 35">
                <a:extLst>
                  <a:ext uri="{FF2B5EF4-FFF2-40B4-BE49-F238E27FC236}">
                    <a16:creationId xmlns:a16="http://schemas.microsoft.com/office/drawing/2014/main" id="{61513C09-BA8E-1BBE-7FB6-2FA96D0031B9}"/>
                  </a:ext>
                </a:extLst>
              </p:cNvPr>
              <p:cNvSpPr/>
              <p:nvPr/>
            </p:nvSpPr>
            <p:spPr>
              <a:xfrm>
                <a:off x="1714500" y="3669348"/>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sp>
            <p:nvSpPr>
              <p:cNvPr id="37" name="楕円 36">
                <a:extLst>
                  <a:ext uri="{FF2B5EF4-FFF2-40B4-BE49-F238E27FC236}">
                    <a16:creationId xmlns:a16="http://schemas.microsoft.com/office/drawing/2014/main" id="{13ED81AF-571D-2DF8-95A4-0F0CE125BA26}"/>
                  </a:ext>
                </a:extLst>
              </p:cNvPr>
              <p:cNvSpPr/>
              <p:nvPr/>
            </p:nvSpPr>
            <p:spPr>
              <a:xfrm>
                <a:off x="1714500" y="4387216"/>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cxnSp>
            <p:nvCxnSpPr>
              <p:cNvPr id="38" name="直線コネクタ 37">
                <a:extLst>
                  <a:ext uri="{FF2B5EF4-FFF2-40B4-BE49-F238E27FC236}">
                    <a16:creationId xmlns:a16="http://schemas.microsoft.com/office/drawing/2014/main" id="{31E925D9-B3DF-673B-3BE7-E9E951F0AF1E}"/>
                  </a:ext>
                </a:extLst>
              </p:cNvPr>
              <p:cNvCxnSpPr>
                <a:cxnSpLocks/>
                <a:stCxn id="32" idx="4"/>
                <a:endCxn id="35" idx="0"/>
              </p:cNvCxnSpPr>
              <p:nvPr/>
            </p:nvCxnSpPr>
            <p:spPr>
              <a:xfrm>
                <a:off x="1981200" y="2767012"/>
                <a:ext cx="0" cy="184468"/>
              </a:xfrm>
              <a:prstGeom prst="line">
                <a:avLst/>
              </a:prstGeom>
              <a:ln/>
            </p:spPr>
            <p:style>
              <a:lnRef idx="2">
                <a:schemeClr val="accent1"/>
              </a:lnRef>
              <a:fillRef idx="1">
                <a:schemeClr val="lt1"/>
              </a:fillRef>
              <a:effectRef idx="0">
                <a:schemeClr val="accent1"/>
              </a:effectRef>
              <a:fontRef idx="minor">
                <a:schemeClr val="dk1"/>
              </a:fontRef>
            </p:style>
          </p:cxnSp>
          <p:cxnSp>
            <p:nvCxnSpPr>
              <p:cNvPr id="39" name="直線コネクタ 38">
                <a:extLst>
                  <a:ext uri="{FF2B5EF4-FFF2-40B4-BE49-F238E27FC236}">
                    <a16:creationId xmlns:a16="http://schemas.microsoft.com/office/drawing/2014/main" id="{D4052E91-AF9E-D83B-590B-54068F7B9851}"/>
                  </a:ext>
                </a:extLst>
              </p:cNvPr>
              <p:cNvCxnSpPr>
                <a:cxnSpLocks/>
                <a:stCxn id="35" idx="4"/>
                <a:endCxn id="36" idx="0"/>
              </p:cNvCxnSpPr>
              <p:nvPr/>
            </p:nvCxnSpPr>
            <p:spPr>
              <a:xfrm>
                <a:off x="1981200" y="3484880"/>
                <a:ext cx="0" cy="184468"/>
              </a:xfrm>
              <a:prstGeom prst="line">
                <a:avLst/>
              </a:prstGeom>
              <a:ln/>
            </p:spPr>
            <p:style>
              <a:lnRef idx="2">
                <a:schemeClr val="accent1"/>
              </a:lnRef>
              <a:fillRef idx="1">
                <a:schemeClr val="lt1"/>
              </a:fillRef>
              <a:effectRef idx="0">
                <a:schemeClr val="accent1"/>
              </a:effectRef>
              <a:fontRef idx="minor">
                <a:schemeClr val="dk1"/>
              </a:fontRef>
            </p:style>
          </p:cxnSp>
          <p:cxnSp>
            <p:nvCxnSpPr>
              <p:cNvPr id="40" name="直線コネクタ 39">
                <a:extLst>
                  <a:ext uri="{FF2B5EF4-FFF2-40B4-BE49-F238E27FC236}">
                    <a16:creationId xmlns:a16="http://schemas.microsoft.com/office/drawing/2014/main" id="{4E5DF678-86EC-7774-E847-37FE3FA7DF0E}"/>
                  </a:ext>
                </a:extLst>
              </p:cNvPr>
              <p:cNvCxnSpPr>
                <a:cxnSpLocks/>
                <a:stCxn id="36" idx="4"/>
                <a:endCxn id="37" idx="0"/>
              </p:cNvCxnSpPr>
              <p:nvPr/>
            </p:nvCxnSpPr>
            <p:spPr>
              <a:xfrm>
                <a:off x="1981200" y="4202748"/>
                <a:ext cx="0" cy="184468"/>
              </a:xfrm>
              <a:prstGeom prst="line">
                <a:avLst/>
              </a:prstGeom>
              <a:ln/>
            </p:spPr>
            <p:style>
              <a:lnRef idx="2">
                <a:schemeClr val="accent1"/>
              </a:lnRef>
              <a:fillRef idx="1">
                <a:schemeClr val="lt1"/>
              </a:fillRef>
              <a:effectRef idx="0">
                <a:schemeClr val="accent1"/>
              </a:effectRef>
              <a:fontRef idx="minor">
                <a:schemeClr val="dk1"/>
              </a:fontRef>
            </p:style>
          </p:cxnSp>
          <p:cxnSp>
            <p:nvCxnSpPr>
              <p:cNvPr id="41" name="直線コネクタ 40">
                <a:extLst>
                  <a:ext uri="{FF2B5EF4-FFF2-40B4-BE49-F238E27FC236}">
                    <a16:creationId xmlns:a16="http://schemas.microsoft.com/office/drawing/2014/main" id="{69F42853-AF3D-6D5D-1524-3328AA146F04}"/>
                  </a:ext>
                </a:extLst>
              </p:cNvPr>
              <p:cNvCxnSpPr>
                <a:cxnSpLocks/>
                <a:stCxn id="37" idx="4"/>
                <a:endCxn id="34" idx="0"/>
              </p:cNvCxnSpPr>
              <p:nvPr/>
            </p:nvCxnSpPr>
            <p:spPr>
              <a:xfrm>
                <a:off x="1981200" y="4920616"/>
                <a:ext cx="0" cy="184468"/>
              </a:xfrm>
              <a:prstGeom prst="line">
                <a:avLst/>
              </a:prstGeom>
              <a:ln/>
            </p:spPr>
            <p:style>
              <a:lnRef idx="2">
                <a:schemeClr val="accent1"/>
              </a:lnRef>
              <a:fillRef idx="1">
                <a:schemeClr val="lt1"/>
              </a:fillRef>
              <a:effectRef idx="0">
                <a:schemeClr val="accent1"/>
              </a:effectRef>
              <a:fontRef idx="minor">
                <a:schemeClr val="dk1"/>
              </a:fontRef>
            </p:style>
          </p:cxnSp>
          <p:cxnSp>
            <p:nvCxnSpPr>
              <p:cNvPr id="42" name="直線コネクタ 41">
                <a:extLst>
                  <a:ext uri="{FF2B5EF4-FFF2-40B4-BE49-F238E27FC236}">
                    <a16:creationId xmlns:a16="http://schemas.microsoft.com/office/drawing/2014/main" id="{6E010709-80F0-E876-5920-45A119091F06}"/>
                  </a:ext>
                </a:extLst>
              </p:cNvPr>
              <p:cNvCxnSpPr>
                <a:cxnSpLocks/>
                <a:stCxn id="34" idx="4"/>
                <a:endCxn id="33" idx="0"/>
              </p:cNvCxnSpPr>
              <p:nvPr/>
            </p:nvCxnSpPr>
            <p:spPr>
              <a:xfrm>
                <a:off x="1981200" y="5638484"/>
                <a:ext cx="0" cy="184466"/>
              </a:xfrm>
              <a:prstGeom prst="line">
                <a:avLst/>
              </a:prstGeom>
              <a:ln/>
            </p:spPr>
            <p:style>
              <a:lnRef idx="2">
                <a:schemeClr val="accent1"/>
              </a:lnRef>
              <a:fillRef idx="1">
                <a:schemeClr val="lt1"/>
              </a:fillRef>
              <a:effectRef idx="0">
                <a:schemeClr val="accent1"/>
              </a:effectRef>
              <a:fontRef idx="minor">
                <a:schemeClr val="dk1"/>
              </a:fontRef>
            </p:style>
          </p:cxnSp>
        </p:grpSp>
        <p:sp>
          <p:nvSpPr>
            <p:cNvPr id="26" name="テキスト ボックス 25">
              <a:extLst>
                <a:ext uri="{FF2B5EF4-FFF2-40B4-BE49-F238E27FC236}">
                  <a16:creationId xmlns:a16="http://schemas.microsoft.com/office/drawing/2014/main" id="{6657FBDE-F2DC-7D39-93A5-87F71949222B}"/>
                </a:ext>
              </a:extLst>
            </p:cNvPr>
            <p:cNvSpPr txBox="1"/>
            <p:nvPr/>
          </p:nvSpPr>
          <p:spPr>
            <a:xfrm>
              <a:off x="1781173" y="3036459"/>
              <a:ext cx="1800493"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b="1" dirty="0">
                  <a:solidFill>
                    <a:schemeClr val="tx1">
                      <a:lumMod val="50000"/>
                      <a:lumOff val="50000"/>
                    </a:schemeClr>
                  </a:solidFill>
                  <a:latin typeface="+mj-ea"/>
                  <a:ea typeface="+mj-ea"/>
                </a:rPr>
                <a:t>２</a:t>
              </a:r>
              <a:r>
                <a:rPr kumimoji="1" lang="ja-JP" altLang="en-US" b="1" dirty="0">
                  <a:solidFill>
                    <a:schemeClr val="tx1">
                      <a:lumMod val="50000"/>
                      <a:lumOff val="50000"/>
                    </a:schemeClr>
                  </a:solidFill>
                  <a:latin typeface="+mj-ea"/>
                  <a:ea typeface="+mj-ea"/>
                </a:rPr>
                <a:t>　学力検査等</a:t>
              </a:r>
              <a:endParaRPr lang="ja-JP" altLang="en-US" b="1" dirty="0">
                <a:solidFill>
                  <a:schemeClr val="tx1">
                    <a:lumMod val="50000"/>
                    <a:lumOff val="50000"/>
                  </a:schemeClr>
                </a:solidFill>
                <a:latin typeface="+mj-ea"/>
                <a:ea typeface="+mj-ea"/>
              </a:endParaRPr>
            </a:p>
          </p:txBody>
        </p:sp>
        <p:sp>
          <p:nvSpPr>
            <p:cNvPr id="27" name="テキスト ボックス 26">
              <a:extLst>
                <a:ext uri="{FF2B5EF4-FFF2-40B4-BE49-F238E27FC236}">
                  <a16:creationId xmlns:a16="http://schemas.microsoft.com/office/drawing/2014/main" id="{08C690CC-0876-4324-5362-995FC0CAF328}"/>
                </a:ext>
              </a:extLst>
            </p:cNvPr>
            <p:cNvSpPr txBox="1"/>
            <p:nvPr/>
          </p:nvSpPr>
          <p:spPr>
            <a:xfrm>
              <a:off x="1781173" y="3757272"/>
              <a:ext cx="1338828"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b="1" dirty="0">
                  <a:solidFill>
                    <a:schemeClr val="tx1">
                      <a:lumMod val="50000"/>
                      <a:lumOff val="50000"/>
                    </a:schemeClr>
                  </a:solidFill>
                  <a:latin typeface="+mj-ea"/>
                  <a:ea typeface="+mj-ea"/>
                </a:rPr>
                <a:t>３</a:t>
              </a:r>
              <a:r>
                <a:rPr kumimoji="1" lang="ja-JP" altLang="en-US" b="1" dirty="0">
                  <a:solidFill>
                    <a:schemeClr val="tx1">
                      <a:lumMod val="50000"/>
                      <a:lumOff val="50000"/>
                    </a:schemeClr>
                  </a:solidFill>
                  <a:latin typeface="+mj-ea"/>
                  <a:ea typeface="+mj-ea"/>
                </a:rPr>
                <a:t>　</a:t>
              </a:r>
              <a:r>
                <a:rPr lang="ja-JP" altLang="en-US" b="1" dirty="0">
                  <a:solidFill>
                    <a:schemeClr val="tx1">
                      <a:lumMod val="50000"/>
                      <a:lumOff val="50000"/>
                    </a:schemeClr>
                  </a:solidFill>
                  <a:latin typeface="+mj-ea"/>
                  <a:ea typeface="+mj-ea"/>
                </a:rPr>
                <a:t>調査書</a:t>
              </a:r>
              <a:endParaRPr kumimoji="1" lang="ja-JP" altLang="en-US" b="1" dirty="0">
                <a:solidFill>
                  <a:schemeClr val="tx1">
                    <a:lumMod val="50000"/>
                    <a:lumOff val="50000"/>
                  </a:schemeClr>
                </a:solidFill>
                <a:latin typeface="+mj-ea"/>
                <a:ea typeface="+mj-ea"/>
              </a:endParaRPr>
            </a:p>
          </p:txBody>
        </p:sp>
        <p:sp>
          <p:nvSpPr>
            <p:cNvPr id="28" name="テキスト ボックス 27">
              <a:extLst>
                <a:ext uri="{FF2B5EF4-FFF2-40B4-BE49-F238E27FC236}">
                  <a16:creationId xmlns:a16="http://schemas.microsoft.com/office/drawing/2014/main" id="{423D446B-61EA-1AD2-5B22-284826143A2E}"/>
                </a:ext>
              </a:extLst>
            </p:cNvPr>
            <p:cNvSpPr txBox="1"/>
            <p:nvPr/>
          </p:nvSpPr>
          <p:spPr>
            <a:xfrm>
              <a:off x="1781173" y="4478085"/>
              <a:ext cx="1800493"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b="1" dirty="0">
                  <a:solidFill>
                    <a:schemeClr val="tx1">
                      <a:lumMod val="50000"/>
                      <a:lumOff val="50000"/>
                    </a:schemeClr>
                  </a:solidFill>
                  <a:latin typeface="+mj-ea"/>
                  <a:ea typeface="+mj-ea"/>
                </a:rPr>
                <a:t>４　自己申告書</a:t>
              </a:r>
              <a:endParaRPr kumimoji="1" lang="ja-JP" altLang="en-US" b="1" dirty="0">
                <a:solidFill>
                  <a:schemeClr val="tx1">
                    <a:lumMod val="50000"/>
                    <a:lumOff val="50000"/>
                  </a:schemeClr>
                </a:solidFill>
                <a:latin typeface="+mj-ea"/>
                <a:ea typeface="+mj-ea"/>
              </a:endParaRPr>
            </a:p>
          </p:txBody>
        </p:sp>
        <p:sp>
          <p:nvSpPr>
            <p:cNvPr id="29" name="テキスト ボックス 28">
              <a:extLst>
                <a:ext uri="{FF2B5EF4-FFF2-40B4-BE49-F238E27FC236}">
                  <a16:creationId xmlns:a16="http://schemas.microsoft.com/office/drawing/2014/main" id="{4A5C8061-8093-F702-2967-F1AFF11EF3FD}"/>
                </a:ext>
              </a:extLst>
            </p:cNvPr>
            <p:cNvSpPr txBox="1"/>
            <p:nvPr/>
          </p:nvSpPr>
          <p:spPr>
            <a:xfrm>
              <a:off x="1781173" y="5198898"/>
              <a:ext cx="3185487"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b="1" dirty="0">
                  <a:solidFill>
                    <a:schemeClr val="tx1">
                      <a:lumMod val="50000"/>
                      <a:lumOff val="50000"/>
                    </a:schemeClr>
                  </a:solidFill>
                  <a:latin typeface="+mj-ea"/>
                  <a:ea typeface="+mj-ea"/>
                </a:rPr>
                <a:t>５</a:t>
              </a:r>
              <a:r>
                <a:rPr kumimoji="1" lang="ja-JP" altLang="en-US" b="1" dirty="0">
                  <a:solidFill>
                    <a:schemeClr val="tx1">
                      <a:lumMod val="50000"/>
                      <a:lumOff val="50000"/>
                    </a:schemeClr>
                  </a:solidFill>
                  <a:latin typeface="+mj-ea"/>
                  <a:ea typeface="+mj-ea"/>
                </a:rPr>
                <a:t>　</a:t>
              </a:r>
              <a:r>
                <a:rPr lang="ja-JP" altLang="en-US" b="1" dirty="0">
                  <a:solidFill>
                    <a:schemeClr val="tx1">
                      <a:lumMod val="50000"/>
                      <a:lumOff val="50000"/>
                    </a:schemeClr>
                  </a:solidFill>
                  <a:latin typeface="+mj-ea"/>
                  <a:ea typeface="+mj-ea"/>
                </a:rPr>
                <a:t>アドミッションポリシー</a:t>
              </a:r>
              <a:endParaRPr kumimoji="1" lang="ja-JP" altLang="en-US" b="1" dirty="0">
                <a:solidFill>
                  <a:schemeClr val="tx1">
                    <a:lumMod val="50000"/>
                    <a:lumOff val="50000"/>
                  </a:schemeClr>
                </a:solidFill>
                <a:latin typeface="+mj-ea"/>
                <a:ea typeface="+mj-ea"/>
              </a:endParaRPr>
            </a:p>
          </p:txBody>
        </p:sp>
        <p:sp>
          <p:nvSpPr>
            <p:cNvPr id="30" name="テキスト ボックス 29">
              <a:extLst>
                <a:ext uri="{FF2B5EF4-FFF2-40B4-BE49-F238E27FC236}">
                  <a16:creationId xmlns:a16="http://schemas.microsoft.com/office/drawing/2014/main" id="{42626ACC-A606-ECBE-E3A0-99CAD9736C94}"/>
                </a:ext>
              </a:extLst>
            </p:cNvPr>
            <p:cNvSpPr txBox="1"/>
            <p:nvPr/>
          </p:nvSpPr>
          <p:spPr>
            <a:xfrm>
              <a:off x="1781173" y="5919711"/>
              <a:ext cx="1569660"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b="1" dirty="0">
                  <a:solidFill>
                    <a:schemeClr val="tx1">
                      <a:lumMod val="50000"/>
                      <a:lumOff val="50000"/>
                    </a:schemeClr>
                  </a:solidFill>
                  <a:latin typeface="+mj-ea"/>
                  <a:ea typeface="+mj-ea"/>
                </a:rPr>
                <a:t>６</a:t>
              </a:r>
              <a:r>
                <a:rPr kumimoji="1" lang="ja-JP" altLang="en-US" b="1" dirty="0">
                  <a:solidFill>
                    <a:schemeClr val="tx1">
                      <a:lumMod val="50000"/>
                      <a:lumOff val="50000"/>
                    </a:schemeClr>
                  </a:solidFill>
                  <a:latin typeface="+mj-ea"/>
                  <a:ea typeface="+mj-ea"/>
                </a:rPr>
                <a:t>　選抜方法</a:t>
              </a:r>
            </a:p>
          </p:txBody>
        </p:sp>
        <p:sp>
          <p:nvSpPr>
            <p:cNvPr id="31" name="テキスト ボックス 30">
              <a:extLst>
                <a:ext uri="{FF2B5EF4-FFF2-40B4-BE49-F238E27FC236}">
                  <a16:creationId xmlns:a16="http://schemas.microsoft.com/office/drawing/2014/main" id="{A6D9D256-C2AA-BA2D-7942-DB2FE9CEF12F}"/>
                </a:ext>
              </a:extLst>
            </p:cNvPr>
            <p:cNvSpPr txBox="1"/>
            <p:nvPr/>
          </p:nvSpPr>
          <p:spPr>
            <a:xfrm>
              <a:off x="1781173" y="2315646"/>
              <a:ext cx="1800493"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b="1" dirty="0">
                  <a:solidFill>
                    <a:schemeClr val="tx1">
                      <a:lumMod val="50000"/>
                      <a:lumOff val="50000"/>
                    </a:schemeClr>
                  </a:solidFill>
                  <a:latin typeface="+mj-ea"/>
                  <a:ea typeface="+mj-ea"/>
                </a:rPr>
                <a:t>１　入試の資料</a:t>
              </a:r>
            </a:p>
          </p:txBody>
        </p:sp>
      </p:grpSp>
    </p:spTree>
    <p:extLst>
      <p:ext uri="{BB962C8B-B14F-4D97-AF65-F5344CB8AC3E}">
        <p14:creationId xmlns:p14="http://schemas.microsoft.com/office/powerpoint/2010/main" val="3037607690"/>
      </p:ext>
    </p:extLst>
  </p:cSld>
  <p:clrMapOvr>
    <a:masterClrMapping/>
  </p:clrMapOvr>
  <mc:AlternateContent xmlns:mc="http://schemas.openxmlformats.org/markup-compatibility/2006" xmlns:p14="http://schemas.microsoft.com/office/powerpoint/2010/main">
    <mc:Choice Requires="p14">
      <p:transition p14:dur="100" advTm="8531">
        <p:cut/>
      </p:transition>
    </mc:Choice>
    <mc:Fallback xmlns="">
      <p:transition advTm="8531">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8E0B3EE9-C8A1-BADC-D699-EC2F768B7DAD}"/>
              </a:ext>
            </a:extLst>
          </p:cNvPr>
          <p:cNvSpPr/>
          <p:nvPr/>
        </p:nvSpPr>
        <p:spPr>
          <a:xfrm>
            <a:off x="5910979" y="4248294"/>
            <a:ext cx="1152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EA7BEE33-3B3A-91D2-4F9C-339F82772D27}"/>
              </a:ext>
            </a:extLst>
          </p:cNvPr>
          <p:cNvSpPr/>
          <p:nvPr/>
        </p:nvSpPr>
        <p:spPr>
          <a:xfrm>
            <a:off x="5910979" y="3543385"/>
            <a:ext cx="1188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CDF6511F-AAC2-2948-8461-170598357F23}"/>
              </a:ext>
            </a:extLst>
          </p:cNvPr>
          <p:cNvSpPr/>
          <p:nvPr/>
        </p:nvSpPr>
        <p:spPr>
          <a:xfrm>
            <a:off x="5910979" y="2861186"/>
            <a:ext cx="720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B130308A-98FE-F529-C4C3-18241E2724BA}"/>
              </a:ext>
            </a:extLst>
          </p:cNvPr>
          <p:cNvSpPr/>
          <p:nvPr/>
        </p:nvSpPr>
        <p:spPr>
          <a:xfrm>
            <a:off x="5935679" y="2004270"/>
            <a:ext cx="684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84847A77-C959-3938-B358-AAF353C600FC}"/>
              </a:ext>
            </a:extLst>
          </p:cNvPr>
          <p:cNvSpPr/>
          <p:nvPr/>
        </p:nvSpPr>
        <p:spPr>
          <a:xfrm>
            <a:off x="5935679" y="1704674"/>
            <a:ext cx="936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大阪府の公立高校</a:t>
            </a: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2</a:t>
            </a:fld>
            <a:endParaRPr lang="ja-JP" altLang="en-US" dirty="0"/>
          </a:p>
        </p:txBody>
      </p:sp>
      <p:sp>
        <p:nvSpPr>
          <p:cNvPr id="7" name="テキスト ボックス 6"/>
          <p:cNvSpPr txBox="1"/>
          <p:nvPr/>
        </p:nvSpPr>
        <p:spPr>
          <a:xfrm>
            <a:off x="2086869" y="1280159"/>
            <a:ext cx="461665" cy="3225247"/>
          </a:xfrm>
          <a:prstGeom prst="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vert="eaVert" wrap="square" rtlCol="0">
            <a:spAutoFit/>
          </a:bodyPr>
          <a:lstStyle/>
          <a:p>
            <a:pPr algn="ctr"/>
            <a:r>
              <a:rPr kumimoji="1" lang="ja-JP" altLang="en-US" dirty="0">
                <a:latin typeface="+mn-ea"/>
              </a:rPr>
              <a:t>公立高校</a:t>
            </a:r>
          </a:p>
        </p:txBody>
      </p:sp>
      <p:sp>
        <p:nvSpPr>
          <p:cNvPr id="8" name="テキスト ボックス 7"/>
          <p:cNvSpPr txBox="1"/>
          <p:nvPr/>
        </p:nvSpPr>
        <p:spPr>
          <a:xfrm>
            <a:off x="2947317" y="1320969"/>
            <a:ext cx="224790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dirty="0">
                <a:latin typeface="+mn-ea"/>
              </a:rPr>
              <a:t>府立高校</a:t>
            </a:r>
          </a:p>
        </p:txBody>
      </p:sp>
      <p:sp>
        <p:nvSpPr>
          <p:cNvPr id="9" name="テキスト ボックス 8"/>
          <p:cNvSpPr txBox="1"/>
          <p:nvPr/>
        </p:nvSpPr>
        <p:spPr>
          <a:xfrm>
            <a:off x="2947316" y="2416801"/>
            <a:ext cx="224790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dirty="0">
                <a:latin typeface="+mn-ea"/>
              </a:rPr>
              <a:t>市立高校</a:t>
            </a:r>
          </a:p>
        </p:txBody>
      </p:sp>
      <p:sp>
        <p:nvSpPr>
          <p:cNvPr id="10" name="テキスト ボックス 9"/>
          <p:cNvSpPr txBox="1"/>
          <p:nvPr/>
        </p:nvSpPr>
        <p:spPr>
          <a:xfrm>
            <a:off x="2086869" y="5315814"/>
            <a:ext cx="3108348"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dirty="0">
                <a:latin typeface="+mn-ea"/>
              </a:rPr>
              <a:t>私立高校</a:t>
            </a:r>
          </a:p>
        </p:txBody>
      </p:sp>
      <p:sp>
        <p:nvSpPr>
          <p:cNvPr id="11" name="テキスト ボックス 10"/>
          <p:cNvSpPr txBox="1"/>
          <p:nvPr/>
        </p:nvSpPr>
        <p:spPr>
          <a:xfrm>
            <a:off x="2086869" y="4736976"/>
            <a:ext cx="3108348"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dirty="0">
                <a:latin typeface="+mn-ea"/>
              </a:rPr>
              <a:t>国立高校</a:t>
            </a:r>
          </a:p>
        </p:txBody>
      </p:sp>
      <p:sp>
        <p:nvSpPr>
          <p:cNvPr id="13" name="テキスト ボックス 12"/>
          <p:cNvSpPr txBox="1"/>
          <p:nvPr/>
        </p:nvSpPr>
        <p:spPr>
          <a:xfrm>
            <a:off x="1422873" y="1280159"/>
            <a:ext cx="461665" cy="4404987"/>
          </a:xfrm>
          <a:prstGeom prst="rect">
            <a:avLst/>
          </a:prstGeom>
        </p:spPr>
        <p:style>
          <a:lnRef idx="0">
            <a:schemeClr val="accent1"/>
          </a:lnRef>
          <a:fillRef idx="3">
            <a:schemeClr val="accent1"/>
          </a:fillRef>
          <a:effectRef idx="3">
            <a:schemeClr val="accent1"/>
          </a:effectRef>
          <a:fontRef idx="minor">
            <a:schemeClr val="lt1"/>
          </a:fontRef>
        </p:style>
        <p:txBody>
          <a:bodyPr vert="eaVert" wrap="square" rtlCol="0">
            <a:spAutoFit/>
          </a:bodyPr>
          <a:lstStyle/>
          <a:p>
            <a:pPr algn="ctr"/>
            <a:r>
              <a:rPr kumimoji="1" lang="ja-JP" altLang="en-US" b="1" dirty="0">
                <a:latin typeface="+mn-ea"/>
              </a:rPr>
              <a:t>高等学校</a:t>
            </a:r>
          </a:p>
        </p:txBody>
      </p:sp>
      <p:sp>
        <p:nvSpPr>
          <p:cNvPr id="14" name="テキスト ボックス 13"/>
          <p:cNvSpPr txBox="1"/>
          <p:nvPr/>
        </p:nvSpPr>
        <p:spPr>
          <a:xfrm>
            <a:off x="5391671" y="1286084"/>
            <a:ext cx="4339650" cy="923330"/>
          </a:xfrm>
          <a:prstGeom prst="rect">
            <a:avLst/>
          </a:prstGeom>
          <a:noFill/>
        </p:spPr>
        <p:txBody>
          <a:bodyPr wrap="none" rtlCol="0">
            <a:spAutoFit/>
          </a:bodyPr>
          <a:lstStyle/>
          <a:p>
            <a:r>
              <a:rPr kumimoji="1" lang="ja-JP" altLang="en-US" b="1" dirty="0">
                <a:solidFill>
                  <a:schemeClr val="accent1"/>
                </a:solidFill>
                <a:latin typeface="+mn-ea"/>
              </a:rPr>
              <a:t>大阪府</a:t>
            </a:r>
            <a:r>
              <a:rPr kumimoji="1" lang="ja-JP" altLang="en-US" dirty="0">
                <a:latin typeface="+mn-ea"/>
              </a:rPr>
              <a:t>が設置する学校　</a:t>
            </a:r>
            <a:r>
              <a:rPr kumimoji="1" lang="en-US" altLang="ja-JP" dirty="0">
                <a:latin typeface="+mn-ea"/>
              </a:rPr>
              <a:t>139</a:t>
            </a:r>
            <a:r>
              <a:rPr kumimoji="1" lang="ja-JP" altLang="en-US" dirty="0">
                <a:latin typeface="+mn-ea"/>
              </a:rPr>
              <a:t>校＋１分校</a:t>
            </a:r>
            <a:endParaRPr kumimoji="1" lang="en-US" altLang="ja-JP" dirty="0">
              <a:latin typeface="+mn-ea"/>
            </a:endParaRPr>
          </a:p>
          <a:p>
            <a:r>
              <a:rPr lang="ja-JP" altLang="en-US" dirty="0">
                <a:latin typeface="+mn-ea"/>
              </a:rPr>
              <a:t>　「大阪府立○○高等学校」</a:t>
            </a:r>
            <a:endParaRPr lang="en-US" altLang="ja-JP" dirty="0">
              <a:latin typeface="+mn-ea"/>
            </a:endParaRPr>
          </a:p>
          <a:p>
            <a:r>
              <a:rPr kumimoji="1" lang="ja-JP" altLang="en-US" dirty="0">
                <a:latin typeface="+mn-ea"/>
              </a:rPr>
              <a:t>　「大阪府教育センター附属高等学校」</a:t>
            </a:r>
          </a:p>
        </p:txBody>
      </p:sp>
      <p:sp>
        <p:nvSpPr>
          <p:cNvPr id="15" name="テキスト ボックス 14"/>
          <p:cNvSpPr txBox="1"/>
          <p:nvPr/>
        </p:nvSpPr>
        <p:spPr>
          <a:xfrm>
            <a:off x="5391669" y="2443303"/>
            <a:ext cx="3416320" cy="2062103"/>
          </a:xfrm>
          <a:prstGeom prst="rect">
            <a:avLst/>
          </a:prstGeom>
          <a:noFill/>
        </p:spPr>
        <p:txBody>
          <a:bodyPr wrap="none" rtlCol="0">
            <a:spAutoFit/>
          </a:bodyPr>
          <a:lstStyle/>
          <a:p>
            <a:pPr>
              <a:spcBef>
                <a:spcPts val="600"/>
              </a:spcBef>
              <a:spcAft>
                <a:spcPts val="600"/>
              </a:spcAft>
            </a:pPr>
            <a:r>
              <a:rPr kumimoji="1" lang="ja-JP" altLang="en-US" b="1" dirty="0">
                <a:solidFill>
                  <a:schemeClr val="accent1"/>
                </a:solidFill>
                <a:latin typeface="+mn-ea"/>
              </a:rPr>
              <a:t>堺市</a:t>
            </a:r>
            <a:r>
              <a:rPr kumimoji="1" lang="ja-JP" altLang="en-US" dirty="0">
                <a:latin typeface="+mn-ea"/>
              </a:rPr>
              <a:t>が設置する学校　１校</a:t>
            </a:r>
            <a:br>
              <a:rPr kumimoji="1" lang="en-US" altLang="ja-JP" dirty="0">
                <a:latin typeface="+mn-ea"/>
              </a:rPr>
            </a:br>
            <a:r>
              <a:rPr lang="ja-JP" altLang="en-US" dirty="0">
                <a:latin typeface="+mn-ea"/>
              </a:rPr>
              <a:t>　「堺市立堺高等学校」</a:t>
            </a:r>
            <a:endParaRPr lang="en-US" altLang="ja-JP" dirty="0">
              <a:latin typeface="+mn-ea"/>
            </a:endParaRPr>
          </a:p>
          <a:p>
            <a:pPr>
              <a:spcBef>
                <a:spcPts val="600"/>
              </a:spcBef>
              <a:spcAft>
                <a:spcPts val="600"/>
              </a:spcAft>
            </a:pPr>
            <a:r>
              <a:rPr lang="ja-JP" altLang="en-US" b="1" dirty="0">
                <a:solidFill>
                  <a:schemeClr val="accent1"/>
                </a:solidFill>
                <a:latin typeface="+mn-ea"/>
              </a:rPr>
              <a:t>東大阪市</a:t>
            </a:r>
            <a:r>
              <a:rPr lang="ja-JP" altLang="en-US" dirty="0">
                <a:latin typeface="+mn-ea"/>
              </a:rPr>
              <a:t>が設置する学校　１校</a:t>
            </a:r>
            <a:br>
              <a:rPr lang="en-US" altLang="ja-JP" dirty="0">
                <a:latin typeface="+mn-ea"/>
              </a:rPr>
            </a:br>
            <a:r>
              <a:rPr kumimoji="1" lang="ja-JP" altLang="en-US" dirty="0">
                <a:latin typeface="+mn-ea"/>
              </a:rPr>
              <a:t>　「東大阪市立日新高等学校」</a:t>
            </a:r>
            <a:endParaRPr kumimoji="1" lang="en-US" altLang="ja-JP" dirty="0">
              <a:latin typeface="+mn-ea"/>
            </a:endParaRPr>
          </a:p>
          <a:p>
            <a:pPr>
              <a:spcBef>
                <a:spcPts val="600"/>
              </a:spcBef>
              <a:spcAft>
                <a:spcPts val="600"/>
              </a:spcAft>
            </a:pPr>
            <a:r>
              <a:rPr lang="ja-JP" altLang="en-US" b="1" dirty="0">
                <a:solidFill>
                  <a:schemeClr val="accent1"/>
                </a:solidFill>
                <a:latin typeface="+mn-ea"/>
              </a:rPr>
              <a:t>岸和田市</a:t>
            </a:r>
            <a:r>
              <a:rPr lang="ja-JP" altLang="en-US" dirty="0">
                <a:latin typeface="+mn-ea"/>
              </a:rPr>
              <a:t>が設置する学校　１校</a:t>
            </a:r>
            <a:br>
              <a:rPr lang="en-US" altLang="ja-JP" dirty="0">
                <a:latin typeface="+mn-ea"/>
              </a:rPr>
            </a:br>
            <a:r>
              <a:rPr kumimoji="1" lang="ja-JP" altLang="en-US" dirty="0">
                <a:latin typeface="+mn-ea"/>
              </a:rPr>
              <a:t>　「岸和田市立産業高等学校」</a:t>
            </a:r>
          </a:p>
        </p:txBody>
      </p:sp>
      <p:sp>
        <p:nvSpPr>
          <p:cNvPr id="3" name="角丸四角形 2"/>
          <p:cNvSpPr/>
          <p:nvPr/>
        </p:nvSpPr>
        <p:spPr>
          <a:xfrm>
            <a:off x="2750864" y="1103076"/>
            <a:ext cx="7904563" cy="3402330"/>
          </a:xfrm>
          <a:prstGeom prst="roundRect">
            <a:avLst>
              <a:gd name="adj" fmla="val 731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 name="角丸四角形 4"/>
          <p:cNvSpPr/>
          <p:nvPr/>
        </p:nvSpPr>
        <p:spPr>
          <a:xfrm>
            <a:off x="10388239" y="1539727"/>
            <a:ext cx="482068" cy="2511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latin typeface="+mn-ea"/>
              </a:rPr>
              <a:t>同一の入学者選抜</a:t>
            </a:r>
          </a:p>
        </p:txBody>
      </p:sp>
      <p:sp>
        <p:nvSpPr>
          <p:cNvPr id="17" name="テキスト ボックス 16"/>
          <p:cNvSpPr txBox="1"/>
          <p:nvPr/>
        </p:nvSpPr>
        <p:spPr>
          <a:xfrm>
            <a:off x="1422873" y="5963065"/>
            <a:ext cx="377234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ja-JP" altLang="en-US" dirty="0">
                <a:latin typeface="+mn-ea"/>
              </a:rPr>
              <a:t>高等専門学校</a:t>
            </a:r>
            <a:endParaRPr kumimoji="1" lang="ja-JP" altLang="en-US" dirty="0">
              <a:latin typeface="+mn-ea"/>
            </a:endParaRPr>
          </a:p>
        </p:txBody>
      </p:sp>
      <p:pic>
        <p:nvPicPr>
          <p:cNvPr id="23" name="図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4367" y="131689"/>
            <a:ext cx="876500" cy="660550"/>
          </a:xfrm>
          <a:prstGeom prst="rect">
            <a:avLst/>
          </a:prstGeom>
        </p:spPr>
      </p:pic>
    </p:spTree>
    <p:extLst>
      <p:ext uri="{BB962C8B-B14F-4D97-AF65-F5344CB8AC3E}">
        <p14:creationId xmlns:p14="http://schemas.microsoft.com/office/powerpoint/2010/main" val="1029453660"/>
      </p:ext>
    </p:extLst>
  </p:cSld>
  <p:clrMapOvr>
    <a:masterClrMapping/>
  </p:clrMapOvr>
  <mc:AlternateContent xmlns:mc="http://schemas.openxmlformats.org/markup-compatibility/2006" xmlns:p14="http://schemas.microsoft.com/office/powerpoint/2010/main">
    <mc:Choice Requires="p14">
      <p:transition p14:dur="100" advTm="40125">
        <p:cut/>
      </p:transition>
    </mc:Choice>
    <mc:Fallback xmlns="">
      <p:transition advTm="40125">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入試の資料</a:t>
            </a:r>
          </a:p>
        </p:txBody>
      </p:sp>
      <p:sp>
        <p:nvSpPr>
          <p:cNvPr id="3" name="コンテンツ プレースホルダー 2"/>
          <p:cNvSpPr>
            <a:spLocks noGrp="1"/>
          </p:cNvSpPr>
          <p:nvPr>
            <p:ph idx="1"/>
          </p:nvPr>
        </p:nvSpPr>
        <p:spPr/>
        <p:txBody>
          <a:bodyPr anchor="ctr">
            <a:normAutofit/>
          </a:bodyPr>
          <a:lstStyle/>
          <a:p>
            <a:pPr marL="514350" indent="-514350">
              <a:lnSpc>
                <a:spcPct val="200000"/>
              </a:lnSpc>
              <a:buFont typeface="+mj-lt"/>
              <a:buAutoNum type="arabicPeriod"/>
            </a:pPr>
            <a:r>
              <a:rPr kumimoji="1" lang="ja-JP" altLang="en-US" b="1" dirty="0">
                <a:latin typeface="BIZ UDPゴシック" panose="020B0400000000000000" pitchFamily="50" charset="-128"/>
                <a:ea typeface="BIZ UDPゴシック" panose="020B0400000000000000" pitchFamily="50" charset="-128"/>
              </a:rPr>
              <a:t>学力検査</a:t>
            </a:r>
            <a:r>
              <a:rPr lang="ja-JP" altLang="en-US" sz="2000" b="1" dirty="0">
                <a:latin typeface="BIZ UDPゴシック" panose="020B0400000000000000" pitchFamily="50" charset="-128"/>
                <a:ea typeface="BIZ UDPゴシック" panose="020B0400000000000000" pitchFamily="50" charset="-128"/>
              </a:rPr>
              <a:t>（実技検査等を含む。）</a:t>
            </a:r>
            <a:endParaRPr kumimoji="1" lang="en-US" altLang="ja-JP" sz="2000" b="1" dirty="0">
              <a:latin typeface="BIZ UDPゴシック" panose="020B0400000000000000" pitchFamily="50" charset="-128"/>
              <a:ea typeface="BIZ UDPゴシック" panose="020B0400000000000000" pitchFamily="50" charset="-128"/>
            </a:endParaRPr>
          </a:p>
          <a:p>
            <a:pPr marL="514350" indent="-514350">
              <a:lnSpc>
                <a:spcPct val="200000"/>
              </a:lnSpc>
              <a:buFont typeface="+mj-lt"/>
              <a:buAutoNum type="arabicPeriod"/>
            </a:pPr>
            <a:r>
              <a:rPr lang="ja-JP" altLang="en-US" b="1" dirty="0">
                <a:latin typeface="BIZ UDPゴシック" panose="020B0400000000000000" pitchFamily="50" charset="-128"/>
                <a:ea typeface="BIZ UDPゴシック" panose="020B0400000000000000" pitchFamily="50" charset="-128"/>
              </a:rPr>
              <a:t>調査書</a:t>
            </a:r>
            <a:br>
              <a:rPr lang="en-US" altLang="ja-JP" b="1" dirty="0">
                <a:latin typeface="BIZ UDPゴシック" panose="020B0400000000000000" pitchFamily="50" charset="-128"/>
                <a:ea typeface="BIZ UDPゴシック" panose="020B0400000000000000" pitchFamily="50" charset="-128"/>
              </a:rPr>
            </a:br>
            <a:r>
              <a:rPr lang="ja-JP" altLang="en-US" sz="2400" b="1" dirty="0">
                <a:latin typeface="BIZ UDPゴシック" panose="020B0400000000000000" pitchFamily="50" charset="-128"/>
                <a:ea typeface="BIZ UDPゴシック" panose="020B0400000000000000" pitchFamily="50" charset="-128"/>
              </a:rPr>
              <a:t>各教科の学習の記録</a:t>
            </a:r>
            <a:br>
              <a:rPr lang="en-US" altLang="ja-JP" sz="2400" b="1" dirty="0">
                <a:latin typeface="BIZ UDPゴシック" panose="020B0400000000000000" pitchFamily="50" charset="-128"/>
                <a:ea typeface="BIZ UDPゴシック" panose="020B0400000000000000" pitchFamily="50" charset="-128"/>
              </a:rPr>
            </a:br>
            <a:r>
              <a:rPr lang="ja-JP" altLang="en-US" sz="2400" b="1" dirty="0">
                <a:latin typeface="BIZ UDPゴシック" panose="020B0400000000000000" pitchFamily="50" charset="-128"/>
                <a:ea typeface="BIZ UDPゴシック" panose="020B0400000000000000" pitchFamily="50" charset="-128"/>
              </a:rPr>
              <a:t>活動</a:t>
            </a:r>
            <a:r>
              <a:rPr lang="en-US" altLang="ja-JP" sz="2400" b="1" dirty="0">
                <a:latin typeface="BIZ UDPゴシック" panose="020B0400000000000000" pitchFamily="50" charset="-128"/>
                <a:ea typeface="BIZ UDPゴシック" panose="020B0400000000000000" pitchFamily="50" charset="-128"/>
              </a:rPr>
              <a:t>/</a:t>
            </a:r>
            <a:r>
              <a:rPr lang="ja-JP" altLang="en-US" sz="2400" b="1" dirty="0">
                <a:latin typeface="BIZ UDPゴシック" panose="020B0400000000000000" pitchFamily="50" charset="-128"/>
                <a:ea typeface="BIZ UDPゴシック" panose="020B0400000000000000" pitchFamily="50" charset="-128"/>
              </a:rPr>
              <a:t>行動の記録</a:t>
            </a:r>
            <a:endParaRPr lang="en-US" altLang="ja-JP" sz="2400" b="1" dirty="0">
              <a:latin typeface="BIZ UDPゴシック" panose="020B0400000000000000" pitchFamily="50" charset="-128"/>
              <a:ea typeface="BIZ UDPゴシック" panose="020B0400000000000000" pitchFamily="50" charset="-128"/>
            </a:endParaRPr>
          </a:p>
          <a:p>
            <a:pPr marL="514350" indent="-514350">
              <a:lnSpc>
                <a:spcPct val="200000"/>
              </a:lnSpc>
              <a:buFont typeface="+mj-lt"/>
              <a:buAutoNum type="arabicPeriod"/>
            </a:pPr>
            <a:r>
              <a:rPr kumimoji="1" lang="ja-JP" altLang="en-US" b="1" dirty="0">
                <a:latin typeface="BIZ UDPゴシック" panose="020B0400000000000000" pitchFamily="50" charset="-128"/>
                <a:ea typeface="BIZ UDPゴシック" panose="020B0400000000000000" pitchFamily="50" charset="-128"/>
              </a:rPr>
              <a:t>自己申告書</a:t>
            </a:r>
            <a:endParaRPr kumimoji="1" lang="en-US" altLang="ja-JP" b="1" dirty="0">
              <a:latin typeface="BIZ UDPゴシック" panose="020B0400000000000000" pitchFamily="50" charset="-128"/>
              <a:ea typeface="BIZ UDPゴシック" panose="020B0400000000000000" pitchFamily="50" charset="-128"/>
            </a:endParaRPr>
          </a:p>
          <a:p>
            <a:pPr marL="514350" indent="-514350">
              <a:lnSpc>
                <a:spcPct val="200000"/>
              </a:lnSpc>
              <a:buFont typeface="+mj-lt"/>
              <a:buAutoNum type="arabicPeriod"/>
            </a:pPr>
            <a:r>
              <a:rPr kumimoji="1" lang="ja-JP" altLang="en-US" b="1" dirty="0">
                <a:latin typeface="BIZ UDPゴシック" panose="020B0400000000000000" pitchFamily="50" charset="-128"/>
                <a:ea typeface="BIZ UDPゴシック" panose="020B0400000000000000" pitchFamily="50" charset="-128"/>
              </a:rPr>
              <a:t>面接</a:t>
            </a:r>
            <a:r>
              <a:rPr lang="ja-JP" altLang="en-US" b="1" dirty="0">
                <a:latin typeface="BIZ UDPゴシック" panose="020B0400000000000000" pitchFamily="50" charset="-128"/>
                <a:ea typeface="BIZ UDPゴシック" panose="020B0400000000000000" pitchFamily="50" charset="-128"/>
              </a:rPr>
              <a:t>の評価</a:t>
            </a:r>
            <a:r>
              <a:rPr lang="ja-JP" altLang="en-US" sz="2000" b="1" dirty="0">
                <a:latin typeface="BIZ UDPゴシック" panose="020B0400000000000000" pitchFamily="50" charset="-128"/>
                <a:ea typeface="BIZ UDPゴシック" panose="020B0400000000000000" pitchFamily="50" charset="-128"/>
              </a:rPr>
              <a:t>（面接を実施する場合）</a:t>
            </a: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20</a:t>
            </a:fld>
            <a:endParaRPr lang="ja-JP" altLang="en-US"/>
          </a:p>
        </p:txBody>
      </p:sp>
      <p:grpSp>
        <p:nvGrpSpPr>
          <p:cNvPr id="24" name="グループ化 23">
            <a:extLst>
              <a:ext uri="{FF2B5EF4-FFF2-40B4-BE49-F238E27FC236}">
                <a16:creationId xmlns:a16="http://schemas.microsoft.com/office/drawing/2014/main" id="{40D70EDF-BFC8-5B0E-E288-7C664B537298}"/>
              </a:ext>
            </a:extLst>
          </p:cNvPr>
          <p:cNvGrpSpPr/>
          <p:nvPr/>
        </p:nvGrpSpPr>
        <p:grpSpPr>
          <a:xfrm>
            <a:off x="201809" y="958476"/>
            <a:ext cx="2209259" cy="2858776"/>
            <a:chOff x="220986" y="1908282"/>
            <a:chExt cx="2209259" cy="2858776"/>
          </a:xfrm>
        </p:grpSpPr>
        <p:grpSp>
          <p:nvGrpSpPr>
            <p:cNvPr id="25" name="グループ化 24">
              <a:extLst>
                <a:ext uri="{FF2B5EF4-FFF2-40B4-BE49-F238E27FC236}">
                  <a16:creationId xmlns:a16="http://schemas.microsoft.com/office/drawing/2014/main" id="{6782BBB9-7B2F-080D-ED20-B9536FE3F257}"/>
                </a:ext>
              </a:extLst>
            </p:cNvPr>
            <p:cNvGrpSpPr/>
            <p:nvPr/>
          </p:nvGrpSpPr>
          <p:grpSpPr>
            <a:xfrm>
              <a:off x="220986" y="1908282"/>
              <a:ext cx="369868" cy="2858776"/>
              <a:chOff x="1714500" y="2233612"/>
              <a:chExt cx="533400" cy="4122738"/>
            </a:xfrm>
            <a:solidFill>
              <a:schemeClr val="bg1">
                <a:lumMod val="85000"/>
              </a:schemeClr>
            </a:solidFill>
          </p:grpSpPr>
          <p:sp>
            <p:nvSpPr>
              <p:cNvPr id="32" name="楕円 31">
                <a:extLst>
                  <a:ext uri="{FF2B5EF4-FFF2-40B4-BE49-F238E27FC236}">
                    <a16:creationId xmlns:a16="http://schemas.microsoft.com/office/drawing/2014/main" id="{C89B3E34-7B5F-5828-2AF3-5397D1F39452}"/>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33" name="楕円 32">
                <a:extLst>
                  <a:ext uri="{FF2B5EF4-FFF2-40B4-BE49-F238E27FC236}">
                    <a16:creationId xmlns:a16="http://schemas.microsoft.com/office/drawing/2014/main" id="{14D02344-618B-4923-2883-1A52181CB369}"/>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34" name="楕円 33">
                <a:extLst>
                  <a:ext uri="{FF2B5EF4-FFF2-40B4-BE49-F238E27FC236}">
                    <a16:creationId xmlns:a16="http://schemas.microsoft.com/office/drawing/2014/main" id="{73FBD387-A9B1-0457-59C4-CE887478BE5E}"/>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35" name="楕円 34">
                <a:extLst>
                  <a:ext uri="{FF2B5EF4-FFF2-40B4-BE49-F238E27FC236}">
                    <a16:creationId xmlns:a16="http://schemas.microsoft.com/office/drawing/2014/main" id="{1A9BDFE1-E3A7-C14F-126A-19CE2E76A62E}"/>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36" name="楕円 35">
                <a:extLst>
                  <a:ext uri="{FF2B5EF4-FFF2-40B4-BE49-F238E27FC236}">
                    <a16:creationId xmlns:a16="http://schemas.microsoft.com/office/drawing/2014/main" id="{5D9A6C26-A918-3CDD-07D4-21A75552E3F6}"/>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37" name="楕円 36">
                <a:extLst>
                  <a:ext uri="{FF2B5EF4-FFF2-40B4-BE49-F238E27FC236}">
                    <a16:creationId xmlns:a16="http://schemas.microsoft.com/office/drawing/2014/main" id="{8B854735-6D87-BF8D-D607-1DA42896860D}"/>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38" name="直線コネクタ 37">
                <a:extLst>
                  <a:ext uri="{FF2B5EF4-FFF2-40B4-BE49-F238E27FC236}">
                    <a16:creationId xmlns:a16="http://schemas.microsoft.com/office/drawing/2014/main" id="{A7E20830-FEB0-3679-7421-20BA1CBAA309}"/>
                  </a:ext>
                </a:extLst>
              </p:cNvPr>
              <p:cNvCxnSpPr>
                <a:stCxn id="32" idx="4"/>
                <a:endCxn id="35"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3DDCEC06-41A9-8E57-4CB9-C3B81438FC31}"/>
                  </a:ext>
                </a:extLst>
              </p:cNvPr>
              <p:cNvCxnSpPr>
                <a:stCxn id="35" idx="4"/>
                <a:endCxn id="36"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E0EB376D-403D-5864-4D81-E33296145166}"/>
                  </a:ext>
                </a:extLst>
              </p:cNvPr>
              <p:cNvCxnSpPr>
                <a:stCxn id="36" idx="4"/>
                <a:endCxn id="37"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E8C10194-9EBD-D5BA-862D-19886280C7BD}"/>
                  </a:ext>
                </a:extLst>
              </p:cNvPr>
              <p:cNvCxnSpPr>
                <a:stCxn id="37" idx="4"/>
                <a:endCxn id="34"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EB8E1CAE-DD32-8AA2-1525-850B2BFA6B21}"/>
                  </a:ext>
                </a:extLst>
              </p:cNvPr>
              <p:cNvCxnSpPr>
                <a:stCxn id="34" idx="4"/>
                <a:endCxn id="33"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6" name="テキスト ボックス 25">
              <a:extLst>
                <a:ext uri="{FF2B5EF4-FFF2-40B4-BE49-F238E27FC236}">
                  <a16:creationId xmlns:a16="http://schemas.microsoft.com/office/drawing/2014/main" id="{83C984C7-2EC2-A503-298A-F2F0C996A93A}"/>
                </a:ext>
              </a:extLst>
            </p:cNvPr>
            <p:cNvSpPr txBox="1"/>
            <p:nvPr/>
          </p:nvSpPr>
          <p:spPr>
            <a:xfrm>
              <a:off x="245031" y="1946382"/>
              <a:ext cx="1261884" cy="276999"/>
            </a:xfrm>
            <a:prstGeom prst="rect">
              <a:avLst/>
            </a:prstGeom>
            <a:noFill/>
          </p:spPr>
          <p:txBody>
            <a:bodyPr wrap="none" rtlCol="0">
              <a:spAutoFit/>
            </a:bodyPr>
            <a:lstStyle/>
            <a:p>
              <a:r>
                <a:rPr kumimoji="1" lang="ja-JP" altLang="en-US" sz="1200" b="1" dirty="0">
                  <a:solidFill>
                    <a:schemeClr val="accent1"/>
                  </a:solidFill>
                  <a:latin typeface="+mn-ea"/>
                </a:rPr>
                <a:t>１　</a:t>
              </a:r>
              <a:r>
                <a:rPr lang="ja-JP" altLang="en-US" sz="1200" b="1" dirty="0">
                  <a:solidFill>
                    <a:schemeClr val="accent1"/>
                  </a:solidFill>
                  <a:latin typeface="+mn-ea"/>
                </a:rPr>
                <a:t>入試の資料</a:t>
              </a:r>
              <a:endParaRPr kumimoji="1" lang="ja-JP" altLang="en-US" sz="1200" b="1" dirty="0">
                <a:solidFill>
                  <a:schemeClr val="accent1"/>
                </a:solidFill>
                <a:latin typeface="+mn-ea"/>
              </a:endParaRPr>
            </a:p>
          </p:txBody>
        </p:sp>
        <p:sp>
          <p:nvSpPr>
            <p:cNvPr id="27" name="テキスト ボックス 26">
              <a:extLst>
                <a:ext uri="{FF2B5EF4-FFF2-40B4-BE49-F238E27FC236}">
                  <a16:creationId xmlns:a16="http://schemas.microsoft.com/office/drawing/2014/main" id="{674C8437-41B4-559C-811D-52862E4B55D1}"/>
                </a:ext>
              </a:extLst>
            </p:cNvPr>
            <p:cNvSpPr txBox="1"/>
            <p:nvPr/>
          </p:nvSpPr>
          <p:spPr>
            <a:xfrm>
              <a:off x="245031" y="2446335"/>
              <a:ext cx="1261884" cy="276999"/>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学力検査等</a:t>
              </a:r>
              <a:endParaRPr kumimoji="1" lang="ja-JP" altLang="en-US" sz="1200" b="1" dirty="0">
                <a:solidFill>
                  <a:schemeClr val="bg1">
                    <a:lumMod val="50000"/>
                  </a:schemeClr>
                </a:solidFill>
                <a:latin typeface="+mn-ea"/>
              </a:endParaRPr>
            </a:p>
          </p:txBody>
        </p:sp>
        <p:sp>
          <p:nvSpPr>
            <p:cNvPr id="28" name="テキスト ボックス 27">
              <a:extLst>
                <a:ext uri="{FF2B5EF4-FFF2-40B4-BE49-F238E27FC236}">
                  <a16:creationId xmlns:a16="http://schemas.microsoft.com/office/drawing/2014/main" id="{282CCC2B-0312-5F43-EB6F-FBAEE7A6D0E1}"/>
                </a:ext>
              </a:extLst>
            </p:cNvPr>
            <p:cNvSpPr txBox="1"/>
            <p:nvPr/>
          </p:nvSpPr>
          <p:spPr>
            <a:xfrm>
              <a:off x="245031" y="2946288"/>
              <a:ext cx="954107"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調査書</a:t>
              </a:r>
              <a:endParaRPr kumimoji="1" lang="ja-JP" altLang="en-US" sz="1200" b="1" dirty="0">
                <a:solidFill>
                  <a:schemeClr val="bg1">
                    <a:lumMod val="50000"/>
                  </a:schemeClr>
                </a:solidFill>
                <a:latin typeface="+mn-ea"/>
              </a:endParaRPr>
            </a:p>
          </p:txBody>
        </p:sp>
        <p:sp>
          <p:nvSpPr>
            <p:cNvPr id="29" name="テキスト ボックス 28">
              <a:extLst>
                <a:ext uri="{FF2B5EF4-FFF2-40B4-BE49-F238E27FC236}">
                  <a16:creationId xmlns:a16="http://schemas.microsoft.com/office/drawing/2014/main" id="{0D79087D-AB04-A951-EECA-C91D60333A05}"/>
                </a:ext>
              </a:extLst>
            </p:cNvPr>
            <p:cNvSpPr txBox="1"/>
            <p:nvPr/>
          </p:nvSpPr>
          <p:spPr>
            <a:xfrm>
              <a:off x="245031" y="3446241"/>
              <a:ext cx="1261884"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自己申告書</a:t>
              </a:r>
              <a:endParaRPr kumimoji="1" lang="ja-JP" altLang="en-US" sz="1200" b="1" dirty="0">
                <a:solidFill>
                  <a:schemeClr val="bg1">
                    <a:lumMod val="50000"/>
                  </a:schemeClr>
                </a:solidFill>
                <a:latin typeface="+mn-ea"/>
              </a:endParaRPr>
            </a:p>
          </p:txBody>
        </p:sp>
        <p:sp>
          <p:nvSpPr>
            <p:cNvPr id="30" name="テキスト ボックス 29">
              <a:extLst>
                <a:ext uri="{FF2B5EF4-FFF2-40B4-BE49-F238E27FC236}">
                  <a16:creationId xmlns:a16="http://schemas.microsoft.com/office/drawing/2014/main" id="{493CA7E2-76D7-FAA9-A97F-BB6128A1D06C}"/>
                </a:ext>
              </a:extLst>
            </p:cNvPr>
            <p:cNvSpPr txBox="1"/>
            <p:nvPr/>
          </p:nvSpPr>
          <p:spPr>
            <a:xfrm>
              <a:off x="245031" y="3946194"/>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アドミッションポリシー</a:t>
              </a:r>
            </a:p>
          </p:txBody>
        </p:sp>
        <p:sp>
          <p:nvSpPr>
            <p:cNvPr id="31" name="テキスト ボックス 30">
              <a:extLst>
                <a:ext uri="{FF2B5EF4-FFF2-40B4-BE49-F238E27FC236}">
                  <a16:creationId xmlns:a16="http://schemas.microsoft.com/office/drawing/2014/main" id="{88F6F213-B85B-AFBF-2CAB-EB10A98A8152}"/>
                </a:ext>
              </a:extLst>
            </p:cNvPr>
            <p:cNvSpPr txBox="1"/>
            <p:nvPr/>
          </p:nvSpPr>
          <p:spPr>
            <a:xfrm>
              <a:off x="245031" y="4446146"/>
              <a:ext cx="1107996" cy="276999"/>
            </a:xfrm>
            <a:prstGeom prst="rect">
              <a:avLst/>
            </a:prstGeom>
            <a:noFill/>
          </p:spPr>
          <p:txBody>
            <a:bodyPr wrap="none" rtlCol="0">
              <a:spAutoFit/>
            </a:bodyPr>
            <a:lstStyle/>
            <a:p>
              <a:r>
                <a:rPr lang="ja-JP" altLang="en-US" sz="1200" b="1" dirty="0">
                  <a:solidFill>
                    <a:schemeClr val="bg1">
                      <a:lumMod val="50000"/>
                    </a:schemeClr>
                  </a:solidFill>
                  <a:latin typeface="+mn-ea"/>
                </a:rPr>
                <a:t>６</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選抜方法</a:t>
              </a:r>
              <a:endParaRPr kumimoji="1" lang="en-US" altLang="ja-JP" sz="1200" b="1" dirty="0">
                <a:solidFill>
                  <a:schemeClr val="bg1">
                    <a:lumMod val="50000"/>
                  </a:schemeClr>
                </a:solidFill>
                <a:latin typeface="+mn-ea"/>
              </a:endParaRPr>
            </a:p>
          </p:txBody>
        </p:sp>
      </p:gr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9666" y="152577"/>
            <a:ext cx="787579" cy="660550"/>
          </a:xfrm>
          <a:prstGeom prst="rect">
            <a:avLst/>
          </a:prstGeom>
        </p:spPr>
      </p:pic>
    </p:spTree>
    <p:extLst>
      <p:ext uri="{BB962C8B-B14F-4D97-AF65-F5344CB8AC3E}">
        <p14:creationId xmlns:p14="http://schemas.microsoft.com/office/powerpoint/2010/main" val="3549285385"/>
      </p:ext>
    </p:extLst>
  </p:cSld>
  <p:clrMapOvr>
    <a:masterClrMapping/>
  </p:clrMapOvr>
  <mc:AlternateContent xmlns:mc="http://schemas.openxmlformats.org/markup-compatibility/2006" xmlns:p14="http://schemas.microsoft.com/office/powerpoint/2010/main">
    <mc:Choice Requires="p14">
      <p:transition p14:dur="100" advTm="28633">
        <p:cut/>
      </p:transition>
    </mc:Choice>
    <mc:Fallback xmlns="">
      <p:transition advTm="28633">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a:extLst>
              <a:ext uri="{FF2B5EF4-FFF2-40B4-BE49-F238E27FC236}">
                <a16:creationId xmlns:a16="http://schemas.microsoft.com/office/drawing/2014/main" id="{36031F53-E7AC-6162-808A-A1F90DFFB9E9}"/>
              </a:ext>
            </a:extLst>
          </p:cNvPr>
          <p:cNvSpPr/>
          <p:nvPr/>
        </p:nvSpPr>
        <p:spPr>
          <a:xfrm>
            <a:off x="4135551" y="6545400"/>
            <a:ext cx="7668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学力検査（教科）</a:t>
            </a:r>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3483574913"/>
              </p:ext>
            </p:extLst>
          </p:nvPr>
        </p:nvGraphicFramePr>
        <p:xfrm>
          <a:off x="2686050" y="948823"/>
          <a:ext cx="9163050" cy="2722880"/>
        </p:xfrm>
        <a:graphic>
          <a:graphicData uri="http://schemas.openxmlformats.org/drawingml/2006/table">
            <a:tbl>
              <a:tblPr firstRow="1" bandRow="1">
                <a:tableStyleId>{69012ECD-51FC-41F1-AA8D-1B2483CD663E}</a:tableStyleId>
              </a:tblPr>
              <a:tblGrid>
                <a:gridCol w="3425383">
                  <a:extLst>
                    <a:ext uri="{9D8B030D-6E8A-4147-A177-3AD203B41FA5}">
                      <a16:colId xmlns:a16="http://schemas.microsoft.com/office/drawing/2014/main" val="4182715050"/>
                    </a:ext>
                  </a:extLst>
                </a:gridCol>
                <a:gridCol w="5737667">
                  <a:extLst>
                    <a:ext uri="{9D8B030D-6E8A-4147-A177-3AD203B41FA5}">
                      <a16:colId xmlns:a16="http://schemas.microsoft.com/office/drawing/2014/main" val="3806892897"/>
                    </a:ext>
                  </a:extLst>
                </a:gridCol>
              </a:tblGrid>
              <a:tr h="370840">
                <a:tc>
                  <a:txBody>
                    <a:bodyPr/>
                    <a:lstStyle/>
                    <a:p>
                      <a:pPr algn="ctr"/>
                      <a:r>
                        <a:rPr kumimoji="1" lang="ja-JP" altLang="en-US" dirty="0">
                          <a:latin typeface="+mn-ea"/>
                          <a:ea typeface="+mn-ea"/>
                        </a:rPr>
                        <a:t>課程等</a:t>
                      </a:r>
                    </a:p>
                  </a:txBody>
                  <a:tcPr anchor="ctr"/>
                </a:tc>
                <a:tc>
                  <a:txBody>
                    <a:bodyPr/>
                    <a:lstStyle/>
                    <a:p>
                      <a:pPr algn="ctr"/>
                      <a:r>
                        <a:rPr kumimoji="1" lang="ja-JP" altLang="en-US" dirty="0">
                          <a:latin typeface="+mn-ea"/>
                          <a:ea typeface="+mn-ea"/>
                        </a:rPr>
                        <a:t>学力検査（教科）</a:t>
                      </a:r>
                    </a:p>
                  </a:txBody>
                  <a:tcPr anchor="ctr"/>
                </a:tc>
                <a:extLst>
                  <a:ext uri="{0D108BD9-81ED-4DB2-BD59-A6C34878D82A}">
                    <a16:rowId xmlns:a16="http://schemas.microsoft.com/office/drawing/2014/main" val="3490819832"/>
                  </a:ext>
                </a:extLst>
              </a:tr>
              <a:tr h="370840">
                <a:tc>
                  <a:txBody>
                    <a:bodyPr/>
                    <a:lstStyle/>
                    <a:p>
                      <a:pPr algn="ctr"/>
                      <a:r>
                        <a:rPr kumimoji="1" lang="ja-JP" altLang="en-US" dirty="0">
                          <a:latin typeface="+mn-ea"/>
                          <a:ea typeface="+mn-ea"/>
                        </a:rPr>
                        <a:t>全日制の課程</a:t>
                      </a:r>
                      <a:endParaRPr kumimoji="1" lang="en-US" altLang="ja-JP" dirty="0">
                        <a:latin typeface="+mn-ea"/>
                        <a:ea typeface="+mn-ea"/>
                      </a:endParaRPr>
                    </a:p>
                    <a:p>
                      <a:pPr algn="ctr"/>
                      <a:r>
                        <a:rPr kumimoji="1" lang="ja-JP" altLang="en-US" sz="1400" dirty="0">
                          <a:latin typeface="+mn-ea"/>
                          <a:ea typeface="+mn-ea"/>
                        </a:rPr>
                        <a:t>（ステップスクールを除く。）</a:t>
                      </a:r>
                      <a:endParaRPr kumimoji="1" lang="en-US" altLang="ja-JP" sz="1400" dirty="0">
                        <a:latin typeface="+mn-ea"/>
                        <a:ea typeface="+mn-ea"/>
                      </a:endParaRPr>
                    </a:p>
                    <a:p>
                      <a:pPr algn="ctr"/>
                      <a:r>
                        <a:rPr kumimoji="1" lang="ja-JP" altLang="en-US" dirty="0">
                          <a:latin typeface="+mn-ea"/>
                          <a:ea typeface="+mn-ea"/>
                        </a:rPr>
                        <a:t>多部制単位制</a:t>
                      </a:r>
                      <a:r>
                        <a:rPr kumimoji="1" lang="en-US" altLang="ja-JP" dirty="0">
                          <a:latin typeface="+mn-ea"/>
                          <a:ea typeface="+mn-ea"/>
                        </a:rPr>
                        <a:t>Ⅰ</a:t>
                      </a:r>
                      <a:r>
                        <a:rPr kumimoji="1" lang="ja-JP" altLang="en-US" dirty="0">
                          <a:latin typeface="+mn-ea"/>
                          <a:ea typeface="+mn-ea"/>
                        </a:rPr>
                        <a:t>部・</a:t>
                      </a:r>
                      <a:r>
                        <a:rPr kumimoji="1" lang="en-US" altLang="ja-JP" dirty="0">
                          <a:latin typeface="+mn-ea"/>
                          <a:ea typeface="+mn-ea"/>
                        </a:rPr>
                        <a:t>Ⅱ</a:t>
                      </a:r>
                      <a:r>
                        <a:rPr kumimoji="1" lang="ja-JP" altLang="en-US" dirty="0">
                          <a:latin typeface="+mn-ea"/>
                          <a:ea typeface="+mn-ea"/>
                        </a:rPr>
                        <a:t>部</a:t>
                      </a:r>
                      <a:endParaRPr kumimoji="1" lang="en-US" altLang="ja-JP" dirty="0">
                        <a:latin typeface="+mn-ea"/>
                        <a:ea typeface="+mn-ea"/>
                      </a:endParaRPr>
                    </a:p>
                    <a:p>
                      <a:pPr algn="ctr"/>
                      <a:r>
                        <a:rPr kumimoji="1" lang="ja-JP" altLang="en-US" dirty="0">
                          <a:latin typeface="+mn-ea"/>
                          <a:ea typeface="+mn-ea"/>
                        </a:rPr>
                        <a:t>昼夜間単位制</a:t>
                      </a:r>
                    </a:p>
                  </a:txBody>
                  <a:tcPr anchor="ctr"/>
                </a:tc>
                <a:tc>
                  <a:txBody>
                    <a:bodyPr/>
                    <a:lstStyle/>
                    <a:p>
                      <a:r>
                        <a:rPr kumimoji="1" lang="ja-JP" altLang="en-US" dirty="0">
                          <a:latin typeface="+mn-ea"/>
                          <a:ea typeface="+mn-ea"/>
                        </a:rPr>
                        <a:t>国語・数学・英語</a:t>
                      </a:r>
                      <a:r>
                        <a:rPr kumimoji="1" lang="ja-JP" altLang="en-US" sz="1400" dirty="0">
                          <a:latin typeface="+mn-ea"/>
                          <a:ea typeface="+mn-ea"/>
                        </a:rPr>
                        <a:t>（リスニングを含む。）</a:t>
                      </a:r>
                      <a:r>
                        <a:rPr kumimoji="1" lang="ja-JP" altLang="en-US" dirty="0">
                          <a:latin typeface="+mn-ea"/>
                          <a:ea typeface="+mn-ea"/>
                        </a:rPr>
                        <a:t>・理科・社会</a:t>
                      </a:r>
                    </a:p>
                  </a:txBody>
                  <a:tcPr anchor="ctr"/>
                </a:tc>
                <a:extLst>
                  <a:ext uri="{0D108BD9-81ED-4DB2-BD59-A6C34878D82A}">
                    <a16:rowId xmlns:a16="http://schemas.microsoft.com/office/drawing/2014/main" val="279593608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latin typeface="+mn-ea"/>
                          <a:ea typeface="+mn-ea"/>
                        </a:rPr>
                        <a:t>全日制の課程総合学科</a:t>
                      </a:r>
                      <a:br>
                        <a:rPr kumimoji="1" lang="en-US" altLang="ja-JP" dirty="0">
                          <a:latin typeface="+mn-ea"/>
                          <a:ea typeface="+mn-ea"/>
                        </a:rPr>
                      </a:br>
                      <a:r>
                        <a:rPr kumimoji="1" lang="ja-JP" altLang="en-US" sz="1400" dirty="0">
                          <a:latin typeface="+mn-ea"/>
                          <a:ea typeface="+mn-ea"/>
                        </a:rPr>
                        <a:t>（ステップスクール）</a:t>
                      </a:r>
                      <a:endParaRPr kumimoji="1" lang="en-US" altLang="ja-JP" dirty="0">
                        <a:latin typeface="+mn-ea"/>
                        <a:ea typeface="+mn-ea"/>
                      </a:endParaRPr>
                    </a:p>
                    <a:p>
                      <a:pPr algn="ctr"/>
                      <a:r>
                        <a:rPr kumimoji="1" lang="ja-JP" altLang="en-US" dirty="0">
                          <a:latin typeface="+mn-ea"/>
                          <a:ea typeface="+mn-ea"/>
                        </a:rPr>
                        <a:t>定時制の課程</a:t>
                      </a:r>
                      <a:endParaRPr kumimoji="1" lang="en-US" altLang="ja-JP" dirty="0">
                        <a:latin typeface="+mn-ea"/>
                        <a:ea typeface="+mn-ea"/>
                      </a:endParaRPr>
                    </a:p>
                  </a:txBody>
                  <a:tcPr anchor="ctr"/>
                </a:tc>
                <a:tc>
                  <a:txBody>
                    <a:bodyPr/>
                    <a:lstStyle/>
                    <a:p>
                      <a:r>
                        <a:rPr kumimoji="1" lang="ja-JP" altLang="en-US" dirty="0">
                          <a:latin typeface="+mn-ea"/>
                          <a:ea typeface="+mn-ea"/>
                        </a:rPr>
                        <a:t>国語・数学・英語</a:t>
                      </a:r>
                      <a:r>
                        <a:rPr kumimoji="1" lang="ja-JP" altLang="en-US" sz="1400" dirty="0">
                          <a:latin typeface="+mn-ea"/>
                          <a:ea typeface="+mn-ea"/>
                        </a:rPr>
                        <a:t>（リスニングを含む。）</a:t>
                      </a:r>
                      <a:endParaRPr kumimoji="1" lang="ja-JP" altLang="en-US" dirty="0">
                        <a:latin typeface="+mn-ea"/>
                        <a:ea typeface="+mn-ea"/>
                      </a:endParaRPr>
                    </a:p>
                  </a:txBody>
                  <a:tcPr anchor="ctr"/>
                </a:tc>
                <a:extLst>
                  <a:ext uri="{0D108BD9-81ED-4DB2-BD59-A6C34878D82A}">
                    <a16:rowId xmlns:a16="http://schemas.microsoft.com/office/drawing/2014/main" val="3582798985"/>
                  </a:ext>
                </a:extLst>
              </a:tr>
              <a:tr h="370840">
                <a:tc>
                  <a:txBody>
                    <a:bodyPr/>
                    <a:lstStyle/>
                    <a:p>
                      <a:pPr algn="ctr"/>
                      <a:r>
                        <a:rPr kumimoji="1" lang="ja-JP" altLang="en-US" dirty="0">
                          <a:latin typeface="+mn-ea"/>
                          <a:ea typeface="+mn-ea"/>
                        </a:rPr>
                        <a:t>通信制の課程</a:t>
                      </a:r>
                    </a:p>
                  </a:txBody>
                  <a:tcPr anchor="ctr"/>
                </a:tc>
                <a:tc>
                  <a:txBody>
                    <a:bodyPr/>
                    <a:lstStyle/>
                    <a:p>
                      <a:r>
                        <a:rPr kumimoji="1" lang="ja-JP" altLang="en-US" dirty="0">
                          <a:latin typeface="+mn-ea"/>
                          <a:ea typeface="+mn-ea"/>
                        </a:rPr>
                        <a:t>なし（面接のみ）</a:t>
                      </a:r>
                    </a:p>
                  </a:txBody>
                  <a:tcPr anchor="ctr"/>
                </a:tc>
                <a:extLst>
                  <a:ext uri="{0D108BD9-81ED-4DB2-BD59-A6C34878D82A}">
                    <a16:rowId xmlns:a16="http://schemas.microsoft.com/office/drawing/2014/main" val="834038294"/>
                  </a:ext>
                </a:extLst>
              </a:tr>
            </a:tbl>
          </a:graphicData>
        </a:graphic>
      </p:graphicFrame>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21</a:t>
            </a:fld>
            <a:endParaRPr lang="ja-JP" altLang="en-US"/>
          </a:p>
        </p:txBody>
      </p:sp>
      <p:graphicFrame>
        <p:nvGraphicFramePr>
          <p:cNvPr id="6" name="コンテンツ プレースホルダー 4"/>
          <p:cNvGraphicFramePr>
            <a:graphicFrameLocks/>
          </p:cNvGraphicFramePr>
          <p:nvPr>
            <p:extLst>
              <p:ext uri="{D42A27DB-BD31-4B8C-83A1-F6EECF244321}">
                <p14:modId xmlns:p14="http://schemas.microsoft.com/office/powerpoint/2010/main" val="71601430"/>
              </p:ext>
            </p:extLst>
          </p:nvPr>
        </p:nvGraphicFramePr>
        <p:xfrm>
          <a:off x="2686050" y="4038211"/>
          <a:ext cx="9163050" cy="2352040"/>
        </p:xfrm>
        <a:graphic>
          <a:graphicData uri="http://schemas.openxmlformats.org/drawingml/2006/table">
            <a:tbl>
              <a:tblPr firstRow="1" bandRow="1">
                <a:tableStyleId>{69012ECD-51FC-41F1-AA8D-1B2483CD663E}</a:tableStyleId>
              </a:tblPr>
              <a:tblGrid>
                <a:gridCol w="2393950">
                  <a:extLst>
                    <a:ext uri="{9D8B030D-6E8A-4147-A177-3AD203B41FA5}">
                      <a16:colId xmlns:a16="http://schemas.microsoft.com/office/drawing/2014/main" val="4182715050"/>
                    </a:ext>
                  </a:extLst>
                </a:gridCol>
                <a:gridCol w="4402667">
                  <a:extLst>
                    <a:ext uri="{9D8B030D-6E8A-4147-A177-3AD203B41FA5}">
                      <a16:colId xmlns:a16="http://schemas.microsoft.com/office/drawing/2014/main" val="3806892897"/>
                    </a:ext>
                  </a:extLst>
                </a:gridCol>
                <a:gridCol w="2366433">
                  <a:extLst>
                    <a:ext uri="{9D8B030D-6E8A-4147-A177-3AD203B41FA5}">
                      <a16:colId xmlns:a16="http://schemas.microsoft.com/office/drawing/2014/main" val="1317519117"/>
                    </a:ext>
                  </a:extLst>
                </a:gridCol>
              </a:tblGrid>
              <a:tr h="370840">
                <a:tc>
                  <a:txBody>
                    <a:bodyPr/>
                    <a:lstStyle/>
                    <a:p>
                      <a:pPr algn="ctr"/>
                      <a:r>
                        <a:rPr kumimoji="1" lang="ja-JP" altLang="en-US" dirty="0">
                          <a:latin typeface="+mn-ea"/>
                          <a:ea typeface="+mn-ea"/>
                        </a:rPr>
                        <a:t>選抜</a:t>
                      </a:r>
                    </a:p>
                  </a:txBody>
                  <a:tcPr anchor="ctr"/>
                </a:tc>
                <a:tc>
                  <a:txBody>
                    <a:bodyPr/>
                    <a:lstStyle/>
                    <a:p>
                      <a:pPr algn="ctr"/>
                      <a:r>
                        <a:rPr kumimoji="1" lang="ja-JP" altLang="en-US" dirty="0">
                          <a:latin typeface="+mn-ea"/>
                          <a:ea typeface="+mn-ea"/>
                        </a:rPr>
                        <a:t>国語・数学・英語</a:t>
                      </a:r>
                    </a:p>
                  </a:txBody>
                  <a:tcPr anchor="ctr"/>
                </a:tc>
                <a:tc>
                  <a:txBody>
                    <a:bodyPr/>
                    <a:lstStyle/>
                    <a:p>
                      <a:pPr algn="ctr"/>
                      <a:r>
                        <a:rPr kumimoji="1" lang="ja-JP" altLang="en-US" dirty="0">
                          <a:latin typeface="+mn-ea"/>
                          <a:ea typeface="+mn-ea"/>
                        </a:rPr>
                        <a:t>社会・理科</a:t>
                      </a:r>
                    </a:p>
                  </a:txBody>
                  <a:tcPr anchor="ctr"/>
                </a:tc>
                <a:extLst>
                  <a:ext uri="{0D108BD9-81ED-4DB2-BD59-A6C34878D82A}">
                    <a16:rowId xmlns:a16="http://schemas.microsoft.com/office/drawing/2014/main" val="3490819832"/>
                  </a:ext>
                </a:extLst>
              </a:tr>
              <a:tr h="370840">
                <a:tc>
                  <a:txBody>
                    <a:bodyPr/>
                    <a:lstStyle/>
                    <a:p>
                      <a:pPr algn="ctr"/>
                      <a:r>
                        <a:rPr kumimoji="1" lang="ja-JP" altLang="en-US" dirty="0">
                          <a:latin typeface="+mn-ea"/>
                          <a:ea typeface="+mn-ea"/>
                        </a:rPr>
                        <a:t>特別選抜</a:t>
                      </a:r>
                    </a:p>
                  </a:txBody>
                  <a:tcPr anchor="ctr"/>
                </a:tc>
                <a:tc>
                  <a:txBody>
                    <a:bodyPr/>
                    <a:lstStyle/>
                    <a:p>
                      <a:pPr algn="ctr"/>
                      <a:r>
                        <a:rPr kumimoji="1" lang="ja-JP" altLang="en-US" dirty="0">
                          <a:latin typeface="+mn-ea"/>
                          <a:ea typeface="+mn-ea"/>
                        </a:rPr>
                        <a:t>基礎的問題（Ａ）</a:t>
                      </a:r>
                      <a:endParaRPr kumimoji="1" lang="en-US" altLang="ja-JP" dirty="0">
                        <a:latin typeface="+mn-ea"/>
                        <a:ea typeface="+mn-ea"/>
                      </a:endParaRPr>
                    </a:p>
                    <a:p>
                      <a:pPr algn="ctr"/>
                      <a:r>
                        <a:rPr kumimoji="1" lang="ja-JP" altLang="en-US" dirty="0">
                          <a:latin typeface="+mn-ea"/>
                          <a:ea typeface="+mn-ea"/>
                        </a:rPr>
                        <a:t>標準的問題（Ｂ）</a:t>
                      </a:r>
                      <a:endParaRPr kumimoji="1" lang="en-US" altLang="ja-JP" dirty="0">
                        <a:latin typeface="+mn-ea"/>
                        <a:ea typeface="+mn-ea"/>
                      </a:endParaRPr>
                    </a:p>
                    <a:p>
                      <a:pPr algn="ctr"/>
                      <a:r>
                        <a:rPr kumimoji="1" lang="en-US" altLang="ja-JP" sz="1400" dirty="0">
                          <a:latin typeface="+mn-ea"/>
                          <a:ea typeface="+mn-ea"/>
                        </a:rPr>
                        <a:t>※</a:t>
                      </a:r>
                      <a:r>
                        <a:rPr kumimoji="1" lang="ja-JP" altLang="en-US" sz="1400" dirty="0">
                          <a:latin typeface="+mn-ea"/>
                          <a:ea typeface="+mn-ea"/>
                        </a:rPr>
                        <a:t>英語リスニングは共通</a:t>
                      </a:r>
                    </a:p>
                  </a:txBody>
                  <a:tcPr anchor="ctr"/>
                </a:tc>
                <a:tc>
                  <a:txBody>
                    <a:bodyPr/>
                    <a:lstStyle/>
                    <a:p>
                      <a:pPr algn="ctr"/>
                      <a:r>
                        <a:rPr kumimoji="1" lang="ja-JP" altLang="en-US" dirty="0">
                          <a:latin typeface="+mn-ea"/>
                          <a:ea typeface="+mn-ea"/>
                        </a:rPr>
                        <a:t>共通</a:t>
                      </a:r>
                    </a:p>
                  </a:txBody>
                  <a:tcPr anchor="ctr"/>
                </a:tc>
                <a:extLst>
                  <a:ext uri="{0D108BD9-81ED-4DB2-BD59-A6C34878D82A}">
                    <a16:rowId xmlns:a16="http://schemas.microsoft.com/office/drawing/2014/main" val="2795936087"/>
                  </a:ext>
                </a:extLst>
              </a:tr>
              <a:tr h="370840">
                <a:tc>
                  <a:txBody>
                    <a:bodyPr/>
                    <a:lstStyle/>
                    <a:p>
                      <a:pPr algn="ctr"/>
                      <a:r>
                        <a:rPr kumimoji="1" lang="ja-JP" altLang="en-US" dirty="0">
                          <a:latin typeface="+mn-ea"/>
                          <a:ea typeface="+mn-ea"/>
                        </a:rPr>
                        <a:t>一般選抜</a:t>
                      </a:r>
                    </a:p>
                  </a:txBody>
                  <a:tcPr anchor="ctr"/>
                </a:tc>
                <a:tc>
                  <a:txBody>
                    <a:bodyPr/>
                    <a:lstStyle/>
                    <a:p>
                      <a:pPr algn="ctr"/>
                      <a:r>
                        <a:rPr kumimoji="1" lang="ja-JP" altLang="en-US" dirty="0">
                          <a:latin typeface="+mn-ea"/>
                          <a:ea typeface="+mn-ea"/>
                        </a:rPr>
                        <a:t>基礎的問題（Ａ）</a:t>
                      </a:r>
                      <a:endParaRPr kumimoji="1" lang="en-US" altLang="ja-JP" dirty="0">
                        <a:latin typeface="+mn-ea"/>
                        <a:ea typeface="+mn-ea"/>
                      </a:endParaRPr>
                    </a:p>
                    <a:p>
                      <a:pPr algn="ctr"/>
                      <a:r>
                        <a:rPr kumimoji="1" lang="ja-JP" altLang="en-US" dirty="0">
                          <a:latin typeface="+mn-ea"/>
                          <a:ea typeface="+mn-ea"/>
                        </a:rPr>
                        <a:t>標準的問題（Ｂ）</a:t>
                      </a:r>
                      <a:endParaRPr kumimoji="1" lang="en-US" altLang="ja-JP" dirty="0">
                        <a:latin typeface="+mn-ea"/>
                        <a:ea typeface="+mn-ea"/>
                      </a:endParaRPr>
                    </a:p>
                    <a:p>
                      <a:pPr algn="ctr"/>
                      <a:r>
                        <a:rPr kumimoji="1" lang="ja-JP" altLang="en-US" dirty="0">
                          <a:latin typeface="+mn-ea"/>
                          <a:ea typeface="+mn-ea"/>
                        </a:rPr>
                        <a:t>発展的問題（Ｃ）</a:t>
                      </a:r>
                      <a:endParaRPr kumimoji="1" lang="en-US" altLang="ja-JP" dirty="0">
                        <a:latin typeface="+mn-ea"/>
                        <a:ea typeface="+mn-ea"/>
                      </a:endParaRPr>
                    </a:p>
                    <a:p>
                      <a:pPr algn="ctr"/>
                      <a:r>
                        <a:rPr kumimoji="1" lang="en-US" altLang="ja-JP" sz="1400" dirty="0">
                          <a:latin typeface="+mn-ea"/>
                          <a:ea typeface="+mn-ea"/>
                        </a:rPr>
                        <a:t>※</a:t>
                      </a:r>
                      <a:r>
                        <a:rPr kumimoji="1" lang="ja-JP" altLang="en-US" sz="1400" dirty="0">
                          <a:latin typeface="+mn-ea"/>
                          <a:ea typeface="+mn-ea"/>
                        </a:rPr>
                        <a:t>英語リスニングはＡＢ共通</a:t>
                      </a:r>
                    </a:p>
                  </a:txBody>
                  <a:tcPr anchor="ctr"/>
                </a:tc>
                <a:tc>
                  <a:txBody>
                    <a:bodyPr/>
                    <a:lstStyle/>
                    <a:p>
                      <a:pPr algn="ctr"/>
                      <a:r>
                        <a:rPr kumimoji="1" lang="ja-JP" altLang="en-US" dirty="0">
                          <a:latin typeface="+mn-ea"/>
                          <a:ea typeface="+mn-ea"/>
                        </a:rPr>
                        <a:t>共通</a:t>
                      </a:r>
                    </a:p>
                  </a:txBody>
                  <a:tcPr anchor="ctr"/>
                </a:tc>
                <a:extLst>
                  <a:ext uri="{0D108BD9-81ED-4DB2-BD59-A6C34878D82A}">
                    <a16:rowId xmlns:a16="http://schemas.microsoft.com/office/drawing/2014/main" val="3582798985"/>
                  </a:ext>
                </a:extLst>
              </a:tr>
            </a:tbl>
          </a:graphicData>
        </a:graphic>
      </p:graphicFrame>
      <p:sp>
        <p:nvSpPr>
          <p:cNvPr id="7" name="テキスト ボックス 6"/>
          <p:cNvSpPr txBox="1"/>
          <p:nvPr/>
        </p:nvSpPr>
        <p:spPr>
          <a:xfrm>
            <a:off x="2686050" y="3678132"/>
            <a:ext cx="1800493" cy="369332"/>
          </a:xfrm>
          <a:prstGeom prst="rect">
            <a:avLst/>
          </a:prstGeom>
          <a:noFill/>
        </p:spPr>
        <p:txBody>
          <a:bodyPr wrap="none" rtlCol="0">
            <a:spAutoFit/>
          </a:bodyPr>
          <a:lstStyle/>
          <a:p>
            <a:r>
              <a:rPr kumimoji="1" lang="ja-JP" altLang="en-US" b="1" dirty="0">
                <a:solidFill>
                  <a:schemeClr val="accent1"/>
                </a:solidFill>
                <a:latin typeface="+mn-ea"/>
              </a:rPr>
              <a:t>検査問題の種類</a:t>
            </a:r>
          </a:p>
        </p:txBody>
      </p:sp>
      <p:sp>
        <p:nvSpPr>
          <p:cNvPr id="8" name="テキスト ボックス 7"/>
          <p:cNvSpPr txBox="1"/>
          <p:nvPr/>
        </p:nvSpPr>
        <p:spPr>
          <a:xfrm>
            <a:off x="4061349" y="6401247"/>
            <a:ext cx="7879080" cy="400110"/>
          </a:xfrm>
          <a:prstGeom prst="rect">
            <a:avLst/>
          </a:prstGeom>
          <a:noFill/>
        </p:spPr>
        <p:txBody>
          <a:bodyPr wrap="none" rtlCol="0">
            <a:spAutoFit/>
          </a:bodyPr>
          <a:lstStyle/>
          <a:p>
            <a:r>
              <a:rPr kumimoji="1" lang="ja-JP" altLang="en-US" sz="2000" b="1" dirty="0">
                <a:latin typeface="+mn-ea"/>
              </a:rPr>
              <a:t>英語は「</a:t>
            </a:r>
            <a:r>
              <a:rPr kumimoji="1" lang="ja-JP" altLang="en-US" sz="2000" b="1" dirty="0">
                <a:solidFill>
                  <a:schemeClr val="accent1"/>
                </a:solidFill>
                <a:latin typeface="+mn-ea"/>
              </a:rPr>
              <a:t>大阪版中学校で学ぶ英単語集</a:t>
            </a:r>
            <a:r>
              <a:rPr kumimoji="1" lang="ja-JP" altLang="en-US" sz="1600" b="1" dirty="0">
                <a:solidFill>
                  <a:schemeClr val="accent1"/>
                </a:solidFill>
                <a:latin typeface="+mn-ea"/>
              </a:rPr>
              <a:t>（令和４年６月改訂）</a:t>
            </a:r>
            <a:r>
              <a:rPr kumimoji="1" lang="ja-JP" altLang="en-US" sz="2000" b="1" dirty="0">
                <a:latin typeface="+mn-ea"/>
              </a:rPr>
              <a:t>」から出題</a:t>
            </a:r>
          </a:p>
        </p:txBody>
      </p:sp>
      <p:pic>
        <p:nvPicPr>
          <p:cNvPr id="47" name="図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9666" y="152577"/>
            <a:ext cx="787579" cy="660550"/>
          </a:xfrm>
          <a:prstGeom prst="rect">
            <a:avLst/>
          </a:prstGeom>
        </p:spPr>
      </p:pic>
      <p:grpSp>
        <p:nvGrpSpPr>
          <p:cNvPr id="48" name="グループ化 47">
            <a:extLst>
              <a:ext uri="{FF2B5EF4-FFF2-40B4-BE49-F238E27FC236}">
                <a16:creationId xmlns:a16="http://schemas.microsoft.com/office/drawing/2014/main" id="{9378BF1D-2B7D-C896-9095-CAD9BF8E6D33}"/>
              </a:ext>
            </a:extLst>
          </p:cNvPr>
          <p:cNvGrpSpPr/>
          <p:nvPr/>
        </p:nvGrpSpPr>
        <p:grpSpPr>
          <a:xfrm>
            <a:off x="201809" y="958476"/>
            <a:ext cx="2209259" cy="2858776"/>
            <a:chOff x="220986" y="1908282"/>
            <a:chExt cx="2209259" cy="2858776"/>
          </a:xfrm>
        </p:grpSpPr>
        <p:grpSp>
          <p:nvGrpSpPr>
            <p:cNvPr id="49" name="グループ化 48">
              <a:extLst>
                <a:ext uri="{FF2B5EF4-FFF2-40B4-BE49-F238E27FC236}">
                  <a16:creationId xmlns:a16="http://schemas.microsoft.com/office/drawing/2014/main" id="{CBFB186E-4631-4AD1-9D17-45C0A79F56B0}"/>
                </a:ext>
              </a:extLst>
            </p:cNvPr>
            <p:cNvGrpSpPr/>
            <p:nvPr/>
          </p:nvGrpSpPr>
          <p:grpSpPr>
            <a:xfrm>
              <a:off x="220986" y="1908282"/>
              <a:ext cx="369868" cy="2858776"/>
              <a:chOff x="1714500" y="2233612"/>
              <a:chExt cx="533400" cy="4122738"/>
            </a:xfrm>
            <a:solidFill>
              <a:schemeClr val="bg1">
                <a:lumMod val="85000"/>
              </a:schemeClr>
            </a:solidFill>
          </p:grpSpPr>
          <p:sp>
            <p:nvSpPr>
              <p:cNvPr id="56" name="楕円 55">
                <a:extLst>
                  <a:ext uri="{FF2B5EF4-FFF2-40B4-BE49-F238E27FC236}">
                    <a16:creationId xmlns:a16="http://schemas.microsoft.com/office/drawing/2014/main" id="{E74CDCB3-14B7-EF28-37AE-2CF64A4BA289}"/>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7" name="楕円 56">
                <a:extLst>
                  <a:ext uri="{FF2B5EF4-FFF2-40B4-BE49-F238E27FC236}">
                    <a16:creationId xmlns:a16="http://schemas.microsoft.com/office/drawing/2014/main" id="{CEDE2289-0714-17A3-2FAD-3007E5662A2D}"/>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8" name="楕円 57">
                <a:extLst>
                  <a:ext uri="{FF2B5EF4-FFF2-40B4-BE49-F238E27FC236}">
                    <a16:creationId xmlns:a16="http://schemas.microsoft.com/office/drawing/2014/main" id="{7470A33B-74F9-A223-0876-3A603CE367E0}"/>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9" name="楕円 58">
                <a:extLst>
                  <a:ext uri="{FF2B5EF4-FFF2-40B4-BE49-F238E27FC236}">
                    <a16:creationId xmlns:a16="http://schemas.microsoft.com/office/drawing/2014/main" id="{92B90F21-DFD3-6EE7-63A8-9099C28C2C61}"/>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60" name="楕円 59">
                <a:extLst>
                  <a:ext uri="{FF2B5EF4-FFF2-40B4-BE49-F238E27FC236}">
                    <a16:creationId xmlns:a16="http://schemas.microsoft.com/office/drawing/2014/main" id="{9E0F078A-0EA2-8A64-89E7-CB7C00B9C7C2}"/>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61" name="楕円 60">
                <a:extLst>
                  <a:ext uri="{FF2B5EF4-FFF2-40B4-BE49-F238E27FC236}">
                    <a16:creationId xmlns:a16="http://schemas.microsoft.com/office/drawing/2014/main" id="{4D0AAE8C-573C-75E2-4C71-533E5DC19D32}"/>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62" name="直線コネクタ 61">
                <a:extLst>
                  <a:ext uri="{FF2B5EF4-FFF2-40B4-BE49-F238E27FC236}">
                    <a16:creationId xmlns:a16="http://schemas.microsoft.com/office/drawing/2014/main" id="{2D4C8921-6C76-805D-7A80-16292BED2AC8}"/>
                  </a:ext>
                </a:extLst>
              </p:cNvPr>
              <p:cNvCxnSpPr>
                <a:stCxn id="56" idx="4"/>
                <a:endCxn id="59"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CC6FA2E4-7493-62AE-B854-846533120229}"/>
                  </a:ext>
                </a:extLst>
              </p:cNvPr>
              <p:cNvCxnSpPr>
                <a:stCxn id="59" idx="4"/>
                <a:endCxn id="60"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1D8534EB-47FD-4348-BD51-35847F4FF31C}"/>
                  </a:ext>
                </a:extLst>
              </p:cNvPr>
              <p:cNvCxnSpPr>
                <a:stCxn id="60" idx="4"/>
                <a:endCxn id="61"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A1119611-46E7-F49A-3F98-C3F0D9CDCE7B}"/>
                  </a:ext>
                </a:extLst>
              </p:cNvPr>
              <p:cNvCxnSpPr>
                <a:stCxn id="61" idx="4"/>
                <a:endCxn id="58"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00E46A75-85D9-AC8E-5057-70C26C553D8C}"/>
                  </a:ext>
                </a:extLst>
              </p:cNvPr>
              <p:cNvCxnSpPr>
                <a:stCxn id="58" idx="4"/>
                <a:endCxn id="57"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50" name="テキスト ボックス 49">
              <a:extLst>
                <a:ext uri="{FF2B5EF4-FFF2-40B4-BE49-F238E27FC236}">
                  <a16:creationId xmlns:a16="http://schemas.microsoft.com/office/drawing/2014/main" id="{70021EBC-B38C-0791-3267-CBEAB7621A2D}"/>
                </a:ext>
              </a:extLst>
            </p:cNvPr>
            <p:cNvSpPr txBox="1"/>
            <p:nvPr/>
          </p:nvSpPr>
          <p:spPr>
            <a:xfrm>
              <a:off x="245031" y="1946382"/>
              <a:ext cx="1261884"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a:t>
              </a:r>
              <a:r>
                <a:rPr lang="ja-JP" altLang="en-US" sz="1200" b="1" dirty="0">
                  <a:solidFill>
                    <a:schemeClr val="bg1">
                      <a:lumMod val="50000"/>
                    </a:schemeClr>
                  </a:solidFill>
                  <a:latin typeface="+mn-ea"/>
                </a:rPr>
                <a:t>入試の資料</a:t>
              </a:r>
              <a:endParaRPr kumimoji="1" lang="ja-JP" altLang="en-US" sz="1200" b="1" dirty="0">
                <a:solidFill>
                  <a:schemeClr val="bg1">
                    <a:lumMod val="50000"/>
                  </a:schemeClr>
                </a:solidFill>
                <a:latin typeface="+mn-ea"/>
              </a:endParaRPr>
            </a:p>
          </p:txBody>
        </p:sp>
        <p:sp>
          <p:nvSpPr>
            <p:cNvPr id="51" name="テキスト ボックス 50">
              <a:extLst>
                <a:ext uri="{FF2B5EF4-FFF2-40B4-BE49-F238E27FC236}">
                  <a16:creationId xmlns:a16="http://schemas.microsoft.com/office/drawing/2014/main" id="{F3394FE4-FE5D-DC91-F98B-ED290BC1075F}"/>
                </a:ext>
              </a:extLst>
            </p:cNvPr>
            <p:cNvSpPr txBox="1"/>
            <p:nvPr/>
          </p:nvSpPr>
          <p:spPr>
            <a:xfrm>
              <a:off x="245031" y="2446335"/>
              <a:ext cx="1261884" cy="276999"/>
            </a:xfrm>
            <a:prstGeom prst="rect">
              <a:avLst/>
            </a:prstGeom>
            <a:noFill/>
          </p:spPr>
          <p:txBody>
            <a:bodyPr wrap="none" rtlCol="0">
              <a:spAutoFit/>
            </a:bodyPr>
            <a:lstStyle/>
            <a:p>
              <a:r>
                <a:rPr lang="ja-JP" altLang="en-US" sz="1200" b="1" dirty="0">
                  <a:solidFill>
                    <a:schemeClr val="accent1"/>
                  </a:solidFill>
                  <a:latin typeface="+mn-ea"/>
                </a:rPr>
                <a:t>２</a:t>
              </a:r>
              <a:r>
                <a:rPr kumimoji="1" lang="ja-JP" altLang="en-US" sz="1200" b="1" dirty="0">
                  <a:solidFill>
                    <a:schemeClr val="accent1"/>
                  </a:solidFill>
                  <a:latin typeface="+mn-ea"/>
                </a:rPr>
                <a:t>　</a:t>
              </a:r>
              <a:r>
                <a:rPr lang="ja-JP" altLang="en-US" sz="1200" b="1" dirty="0">
                  <a:solidFill>
                    <a:schemeClr val="accent1"/>
                  </a:solidFill>
                  <a:latin typeface="+mn-ea"/>
                </a:rPr>
                <a:t>学力検査等</a:t>
              </a:r>
              <a:endParaRPr kumimoji="1" lang="ja-JP" altLang="en-US" sz="1200" b="1" dirty="0">
                <a:solidFill>
                  <a:schemeClr val="accent1"/>
                </a:solidFill>
                <a:latin typeface="+mn-ea"/>
              </a:endParaRPr>
            </a:p>
          </p:txBody>
        </p:sp>
        <p:sp>
          <p:nvSpPr>
            <p:cNvPr id="52" name="テキスト ボックス 51">
              <a:extLst>
                <a:ext uri="{FF2B5EF4-FFF2-40B4-BE49-F238E27FC236}">
                  <a16:creationId xmlns:a16="http://schemas.microsoft.com/office/drawing/2014/main" id="{0A70BD76-7A8A-0B29-6DBE-0EF895669986}"/>
                </a:ext>
              </a:extLst>
            </p:cNvPr>
            <p:cNvSpPr txBox="1"/>
            <p:nvPr/>
          </p:nvSpPr>
          <p:spPr>
            <a:xfrm>
              <a:off x="245031" y="2946288"/>
              <a:ext cx="954107"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調査書</a:t>
              </a:r>
              <a:endParaRPr kumimoji="1" lang="ja-JP" altLang="en-US" sz="1200" b="1" dirty="0">
                <a:solidFill>
                  <a:schemeClr val="bg1">
                    <a:lumMod val="50000"/>
                  </a:schemeClr>
                </a:solidFill>
                <a:latin typeface="+mn-ea"/>
              </a:endParaRPr>
            </a:p>
          </p:txBody>
        </p:sp>
        <p:sp>
          <p:nvSpPr>
            <p:cNvPr id="53" name="テキスト ボックス 52">
              <a:extLst>
                <a:ext uri="{FF2B5EF4-FFF2-40B4-BE49-F238E27FC236}">
                  <a16:creationId xmlns:a16="http://schemas.microsoft.com/office/drawing/2014/main" id="{D591A2F1-DD11-3808-AB2F-6216370A1C73}"/>
                </a:ext>
              </a:extLst>
            </p:cNvPr>
            <p:cNvSpPr txBox="1"/>
            <p:nvPr/>
          </p:nvSpPr>
          <p:spPr>
            <a:xfrm>
              <a:off x="245031" y="3446241"/>
              <a:ext cx="1261884"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自己申告書</a:t>
              </a:r>
              <a:endParaRPr kumimoji="1" lang="ja-JP" altLang="en-US" sz="1200" b="1" dirty="0">
                <a:solidFill>
                  <a:schemeClr val="bg1">
                    <a:lumMod val="50000"/>
                  </a:schemeClr>
                </a:solidFill>
                <a:latin typeface="+mn-ea"/>
              </a:endParaRPr>
            </a:p>
          </p:txBody>
        </p:sp>
        <p:sp>
          <p:nvSpPr>
            <p:cNvPr id="54" name="テキスト ボックス 53">
              <a:extLst>
                <a:ext uri="{FF2B5EF4-FFF2-40B4-BE49-F238E27FC236}">
                  <a16:creationId xmlns:a16="http://schemas.microsoft.com/office/drawing/2014/main" id="{5569DFB9-10FB-D1A6-14FF-A9B46EBC5BDC}"/>
                </a:ext>
              </a:extLst>
            </p:cNvPr>
            <p:cNvSpPr txBox="1"/>
            <p:nvPr/>
          </p:nvSpPr>
          <p:spPr>
            <a:xfrm>
              <a:off x="245031" y="3946194"/>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アドミッションポリシー</a:t>
              </a:r>
              <a:endParaRPr kumimoji="1" lang="ja-JP" altLang="en-US" sz="1200" b="1" dirty="0">
                <a:solidFill>
                  <a:schemeClr val="bg1">
                    <a:lumMod val="50000"/>
                  </a:schemeClr>
                </a:solidFill>
                <a:latin typeface="+mn-ea"/>
              </a:endParaRPr>
            </a:p>
          </p:txBody>
        </p:sp>
        <p:sp>
          <p:nvSpPr>
            <p:cNvPr id="55" name="テキスト ボックス 54">
              <a:extLst>
                <a:ext uri="{FF2B5EF4-FFF2-40B4-BE49-F238E27FC236}">
                  <a16:creationId xmlns:a16="http://schemas.microsoft.com/office/drawing/2014/main" id="{CDDE3A97-7B81-3557-4243-ABE4DB0D1B49}"/>
                </a:ext>
              </a:extLst>
            </p:cNvPr>
            <p:cNvSpPr txBox="1"/>
            <p:nvPr/>
          </p:nvSpPr>
          <p:spPr>
            <a:xfrm>
              <a:off x="245031" y="4446146"/>
              <a:ext cx="1107996" cy="276999"/>
            </a:xfrm>
            <a:prstGeom prst="rect">
              <a:avLst/>
            </a:prstGeom>
            <a:noFill/>
          </p:spPr>
          <p:txBody>
            <a:bodyPr wrap="none" rtlCol="0">
              <a:spAutoFit/>
            </a:bodyPr>
            <a:lstStyle/>
            <a:p>
              <a:r>
                <a:rPr lang="ja-JP" altLang="en-US" sz="1200" b="1" dirty="0">
                  <a:solidFill>
                    <a:schemeClr val="bg1">
                      <a:lumMod val="50000"/>
                    </a:schemeClr>
                  </a:solidFill>
                  <a:latin typeface="+mn-ea"/>
                </a:rPr>
                <a:t>６</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選抜方法</a:t>
              </a:r>
              <a:endParaRPr kumimoji="1" lang="en-US" altLang="ja-JP" sz="1200" b="1" dirty="0">
                <a:solidFill>
                  <a:schemeClr val="bg1">
                    <a:lumMod val="50000"/>
                  </a:schemeClr>
                </a:solidFill>
                <a:latin typeface="+mn-ea"/>
              </a:endParaRPr>
            </a:p>
          </p:txBody>
        </p:sp>
      </p:grpSp>
    </p:spTree>
    <p:extLst>
      <p:ext uri="{BB962C8B-B14F-4D97-AF65-F5344CB8AC3E}">
        <p14:creationId xmlns:p14="http://schemas.microsoft.com/office/powerpoint/2010/main" val="4261566645"/>
      </p:ext>
    </p:extLst>
  </p:cSld>
  <p:clrMapOvr>
    <a:masterClrMapping/>
  </p:clrMapOvr>
  <mc:AlternateContent xmlns:mc="http://schemas.openxmlformats.org/markup-compatibility/2006" xmlns:p14="http://schemas.microsoft.com/office/powerpoint/2010/main">
    <mc:Choice Requires="p14">
      <p:transition p14:dur="100" advTm="103032">
        <p:cut/>
      </p:transition>
    </mc:Choice>
    <mc:Fallback xmlns="">
      <p:transition advTm="103032">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A33481BB-2F51-118F-1C44-4723305AE4CB}"/>
              </a:ext>
            </a:extLst>
          </p:cNvPr>
          <p:cNvSpPr/>
          <p:nvPr/>
        </p:nvSpPr>
        <p:spPr>
          <a:xfrm>
            <a:off x="4080000" y="6020534"/>
            <a:ext cx="6912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ja-JP" altLang="en-US" dirty="0"/>
              <a:t>英語資格（外部検定）の活用</a:t>
            </a:r>
            <a:endParaRPr kumimoji="1" lang="ja-JP" altLang="en-US" dirty="0"/>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22</a:t>
            </a:fld>
            <a:endParaRPr lang="ja-JP" altLang="en-US"/>
          </a:p>
        </p:txBody>
      </p:sp>
      <p:graphicFrame>
        <p:nvGraphicFramePr>
          <p:cNvPr id="12" name="表 11"/>
          <p:cNvGraphicFramePr>
            <a:graphicFrameLocks noGrp="1"/>
          </p:cNvGraphicFramePr>
          <p:nvPr>
            <p:extLst>
              <p:ext uri="{D42A27DB-BD31-4B8C-83A1-F6EECF244321}">
                <p14:modId xmlns:p14="http://schemas.microsoft.com/office/powerpoint/2010/main" val="1897817205"/>
              </p:ext>
            </p:extLst>
          </p:nvPr>
        </p:nvGraphicFramePr>
        <p:xfrm>
          <a:off x="2694801" y="2035876"/>
          <a:ext cx="9163368" cy="2731510"/>
        </p:xfrm>
        <a:graphic>
          <a:graphicData uri="http://schemas.openxmlformats.org/drawingml/2006/table">
            <a:tbl>
              <a:tblPr firstRow="1" bandRow="1">
                <a:tableStyleId>{69012ECD-51FC-41F1-AA8D-1B2483CD663E}</a:tableStyleId>
              </a:tblPr>
              <a:tblGrid>
                <a:gridCol w="1527228">
                  <a:extLst>
                    <a:ext uri="{9D8B030D-6E8A-4147-A177-3AD203B41FA5}">
                      <a16:colId xmlns:a16="http://schemas.microsoft.com/office/drawing/2014/main" val="3178497749"/>
                    </a:ext>
                  </a:extLst>
                </a:gridCol>
                <a:gridCol w="1527228">
                  <a:extLst>
                    <a:ext uri="{9D8B030D-6E8A-4147-A177-3AD203B41FA5}">
                      <a16:colId xmlns:a16="http://schemas.microsoft.com/office/drawing/2014/main" val="989111750"/>
                    </a:ext>
                  </a:extLst>
                </a:gridCol>
                <a:gridCol w="1527228">
                  <a:extLst>
                    <a:ext uri="{9D8B030D-6E8A-4147-A177-3AD203B41FA5}">
                      <a16:colId xmlns:a16="http://schemas.microsoft.com/office/drawing/2014/main" val="3971719946"/>
                    </a:ext>
                  </a:extLst>
                </a:gridCol>
                <a:gridCol w="1527228">
                  <a:extLst>
                    <a:ext uri="{9D8B030D-6E8A-4147-A177-3AD203B41FA5}">
                      <a16:colId xmlns:a16="http://schemas.microsoft.com/office/drawing/2014/main" val="3043658127"/>
                    </a:ext>
                  </a:extLst>
                </a:gridCol>
                <a:gridCol w="1527228">
                  <a:extLst>
                    <a:ext uri="{9D8B030D-6E8A-4147-A177-3AD203B41FA5}">
                      <a16:colId xmlns:a16="http://schemas.microsoft.com/office/drawing/2014/main" val="2758805715"/>
                    </a:ext>
                  </a:extLst>
                </a:gridCol>
                <a:gridCol w="1527228">
                  <a:extLst>
                    <a:ext uri="{9D8B030D-6E8A-4147-A177-3AD203B41FA5}">
                      <a16:colId xmlns:a16="http://schemas.microsoft.com/office/drawing/2014/main" val="4017509110"/>
                    </a:ext>
                  </a:extLst>
                </a:gridCol>
              </a:tblGrid>
              <a:tr h="546302">
                <a:tc rowSpan="2">
                  <a:txBody>
                    <a:bodyPr/>
                    <a:lstStyle/>
                    <a:p>
                      <a:pPr algn="ctr">
                        <a:spcAft>
                          <a:spcPts val="0"/>
                        </a:spcAft>
                      </a:pPr>
                      <a:r>
                        <a:rPr lang="en-US" sz="1600" dirty="0">
                          <a:latin typeface="+mn-lt"/>
                          <a:ea typeface="+mn-ea"/>
                        </a:rPr>
                        <a:t>TOEFL </a:t>
                      </a:r>
                      <a:r>
                        <a:rPr lang="en-US" sz="1600" dirty="0" err="1">
                          <a:latin typeface="+mn-lt"/>
                          <a:ea typeface="+mn-ea"/>
                        </a:rPr>
                        <a:t>iBT</a:t>
                      </a:r>
                      <a:endParaRPr lang="ja-JP" sz="1600" dirty="0">
                        <a:latin typeface="+mn-lt"/>
                        <a:ea typeface="+mn-ea"/>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algn="ctr">
                        <a:spcAft>
                          <a:spcPts val="0"/>
                        </a:spcAft>
                      </a:pPr>
                      <a:r>
                        <a:rPr lang="en-US" sz="1600" dirty="0">
                          <a:latin typeface="+mn-lt"/>
                          <a:ea typeface="+mn-ea"/>
                        </a:rPr>
                        <a:t>IELTS</a:t>
                      </a:r>
                      <a:endParaRPr lang="ja-JP" sz="1600" dirty="0">
                        <a:latin typeface="+mn-lt"/>
                        <a:ea typeface="+mn-ea"/>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algn="ctr">
                        <a:spcAft>
                          <a:spcPts val="0"/>
                        </a:spcAft>
                      </a:pPr>
                      <a:r>
                        <a:rPr lang="ja-JP" sz="1600" dirty="0">
                          <a:latin typeface="+mn-lt"/>
                          <a:ea typeface="+mn-ea"/>
                        </a:rPr>
                        <a:t>実用英語</a:t>
                      </a:r>
                    </a:p>
                    <a:p>
                      <a:pPr algn="ctr">
                        <a:spcAft>
                          <a:spcPts val="0"/>
                        </a:spcAft>
                      </a:pPr>
                      <a:r>
                        <a:rPr lang="ja-JP" sz="1600" dirty="0">
                          <a:latin typeface="+mn-lt"/>
                          <a:ea typeface="+mn-ea"/>
                        </a:rPr>
                        <a:t>技能検定</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algn="ctr">
                        <a:spcAft>
                          <a:spcPts val="0"/>
                        </a:spcAft>
                      </a:pPr>
                      <a:r>
                        <a:rPr lang="ja-JP" sz="1600" dirty="0">
                          <a:latin typeface="+mn-lt"/>
                          <a:ea typeface="+mn-ea"/>
                        </a:rPr>
                        <a:t>読み替え率</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gridSpan="2">
                  <a:txBody>
                    <a:bodyPr/>
                    <a:lstStyle/>
                    <a:p>
                      <a:pPr algn="ctr">
                        <a:spcAft>
                          <a:spcPts val="0"/>
                        </a:spcAft>
                      </a:pPr>
                      <a:r>
                        <a:rPr lang="ja-JP" sz="1600" dirty="0">
                          <a:latin typeface="+mn-lt"/>
                          <a:ea typeface="+mn-ea"/>
                        </a:rPr>
                        <a:t>最低</a:t>
                      </a:r>
                      <a:r>
                        <a:rPr lang="ja-JP" altLang="en-US" sz="1600" dirty="0">
                          <a:latin typeface="+mn-lt"/>
                          <a:ea typeface="+mn-ea"/>
                        </a:rPr>
                        <a:t>保障</a:t>
                      </a:r>
                      <a:r>
                        <a:rPr lang="ja-JP" sz="1600" dirty="0">
                          <a:latin typeface="+mn-lt"/>
                          <a:ea typeface="+mn-ea"/>
                        </a:rPr>
                        <a:t>する点数</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2789013472"/>
                  </a:ext>
                </a:extLst>
              </a:tr>
              <a:tr h="54630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spcAft>
                          <a:spcPts val="0"/>
                        </a:spcAft>
                      </a:pPr>
                      <a:r>
                        <a:rPr lang="ja-JP" sz="1600" b="1" dirty="0">
                          <a:latin typeface="+mn-lt"/>
                          <a:ea typeface="+mn-ea"/>
                        </a:rPr>
                        <a:t>特別選抜等</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ja-JP" sz="1600" b="1" dirty="0">
                          <a:latin typeface="+mn-lt"/>
                          <a:ea typeface="+mn-ea"/>
                        </a:rPr>
                        <a:t>一般選抜</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898389118"/>
                  </a:ext>
                </a:extLst>
              </a:tr>
              <a:tr h="546302">
                <a:tc>
                  <a:txBody>
                    <a:bodyPr/>
                    <a:lstStyle/>
                    <a:p>
                      <a:pPr algn="ctr">
                        <a:spcAft>
                          <a:spcPts val="0"/>
                        </a:spcAft>
                      </a:pPr>
                      <a:r>
                        <a:rPr lang="en-US" sz="1600" dirty="0">
                          <a:latin typeface="+mn-lt"/>
                          <a:ea typeface="+mn-ea"/>
                        </a:rPr>
                        <a:t>60</a:t>
                      </a:r>
                      <a:r>
                        <a:rPr lang="ja-JP" sz="1600" dirty="0">
                          <a:latin typeface="+mn-lt"/>
                          <a:ea typeface="+mn-ea"/>
                        </a:rPr>
                        <a:t>点～</a:t>
                      </a:r>
                      <a:r>
                        <a:rPr lang="en-US" sz="1600" dirty="0">
                          <a:latin typeface="+mn-lt"/>
                          <a:ea typeface="+mn-ea"/>
                        </a:rPr>
                        <a:t>120</a:t>
                      </a:r>
                      <a:r>
                        <a:rPr lang="ja-JP" sz="1600" dirty="0">
                          <a:latin typeface="+mn-lt"/>
                          <a:ea typeface="+mn-ea"/>
                        </a:rPr>
                        <a:t>点</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n-US" sz="1600" dirty="0">
                          <a:latin typeface="+mn-lt"/>
                          <a:ea typeface="+mn-ea"/>
                        </a:rPr>
                        <a:t>6.0</a:t>
                      </a:r>
                      <a:r>
                        <a:rPr lang="ja-JP" sz="1600" dirty="0">
                          <a:latin typeface="+mn-lt"/>
                          <a:ea typeface="+mn-ea"/>
                        </a:rPr>
                        <a:t>～</a:t>
                      </a:r>
                      <a:r>
                        <a:rPr lang="en-US" sz="1600" dirty="0">
                          <a:latin typeface="+mn-lt"/>
                          <a:ea typeface="+mn-ea"/>
                        </a:rPr>
                        <a:t>9.0</a:t>
                      </a:r>
                      <a:endParaRPr lang="ja-JP" sz="1600" dirty="0">
                        <a:latin typeface="+mn-lt"/>
                        <a:ea typeface="+mn-ea"/>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ja-JP" sz="1600" dirty="0">
                          <a:latin typeface="+mn-lt"/>
                          <a:ea typeface="+mn-ea"/>
                        </a:rPr>
                        <a:t>準１級・１級</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n-US" sz="1600">
                          <a:latin typeface="+mn-lt"/>
                          <a:ea typeface="+mn-ea"/>
                        </a:rPr>
                        <a:t>100</a:t>
                      </a:r>
                      <a:r>
                        <a:rPr lang="ja-JP" sz="1600">
                          <a:latin typeface="+mn-lt"/>
                          <a:ea typeface="+mn-ea"/>
                        </a:rPr>
                        <a: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n-US" sz="1600">
                          <a:latin typeface="+mn-lt"/>
                          <a:ea typeface="+mn-ea"/>
                        </a:rPr>
                        <a:t>45</a:t>
                      </a:r>
                      <a:endParaRPr lang="ja-JP" sz="1600">
                        <a:latin typeface="+mn-lt"/>
                        <a:ea typeface="+mn-ea"/>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n-US" sz="1600">
                          <a:latin typeface="+mn-lt"/>
                          <a:ea typeface="+mn-ea"/>
                        </a:rPr>
                        <a:t>90</a:t>
                      </a:r>
                      <a:endParaRPr lang="ja-JP" sz="1600">
                        <a:latin typeface="+mn-lt"/>
                        <a:ea typeface="+mn-ea"/>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633930503"/>
                  </a:ext>
                </a:extLst>
              </a:tr>
              <a:tr h="546302">
                <a:tc>
                  <a:txBody>
                    <a:bodyPr/>
                    <a:lstStyle/>
                    <a:p>
                      <a:pPr algn="ctr">
                        <a:spcAft>
                          <a:spcPts val="0"/>
                        </a:spcAft>
                      </a:pPr>
                      <a:r>
                        <a:rPr lang="en-US" sz="1600">
                          <a:latin typeface="+mn-lt"/>
                          <a:ea typeface="+mn-ea"/>
                        </a:rPr>
                        <a:t>50</a:t>
                      </a:r>
                      <a:r>
                        <a:rPr lang="ja-JP" sz="1600">
                          <a:latin typeface="+mn-lt"/>
                          <a:ea typeface="+mn-ea"/>
                        </a:rPr>
                        <a:t>点～</a:t>
                      </a:r>
                      <a:r>
                        <a:rPr lang="en-US" sz="1600">
                          <a:latin typeface="+mn-lt"/>
                          <a:ea typeface="+mn-ea"/>
                        </a:rPr>
                        <a:t>59</a:t>
                      </a:r>
                      <a:r>
                        <a:rPr lang="ja-JP" sz="1600">
                          <a:latin typeface="+mn-lt"/>
                          <a:ea typeface="+mn-ea"/>
                        </a:rPr>
                        <a:t>点</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n-US" sz="1600" dirty="0">
                          <a:latin typeface="+mn-lt"/>
                          <a:ea typeface="+mn-ea"/>
                        </a:rPr>
                        <a:t>5.5</a:t>
                      </a:r>
                      <a:endParaRPr lang="ja-JP" sz="1600" dirty="0">
                        <a:latin typeface="+mn-lt"/>
                        <a:ea typeface="+mn-ea"/>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ja-JP" sz="1600" dirty="0">
                          <a:latin typeface="+mn-lt"/>
                          <a:ea typeface="+mn-ea"/>
                        </a:rPr>
                        <a:t>（対応無し）</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n-US" sz="1600" dirty="0">
                          <a:latin typeface="+mn-lt"/>
                          <a:ea typeface="+mn-ea"/>
                        </a:rPr>
                        <a:t>90</a:t>
                      </a:r>
                      <a:r>
                        <a:rPr lang="ja-JP" sz="1600" dirty="0">
                          <a:latin typeface="+mn-lt"/>
                          <a:ea typeface="+mn-ea"/>
                        </a:rPr>
                        <a: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n-US" sz="1600">
                          <a:latin typeface="+mn-lt"/>
                          <a:ea typeface="+mn-ea"/>
                        </a:rPr>
                        <a:t>41</a:t>
                      </a:r>
                      <a:endParaRPr lang="ja-JP" sz="1600">
                        <a:latin typeface="+mn-lt"/>
                        <a:ea typeface="+mn-ea"/>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n-US" sz="1600">
                          <a:latin typeface="+mn-lt"/>
                          <a:ea typeface="+mn-ea"/>
                        </a:rPr>
                        <a:t>81</a:t>
                      </a:r>
                      <a:endParaRPr lang="ja-JP" sz="1600">
                        <a:latin typeface="+mn-lt"/>
                        <a:ea typeface="+mn-ea"/>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66049980"/>
                  </a:ext>
                </a:extLst>
              </a:tr>
              <a:tr h="546302">
                <a:tc>
                  <a:txBody>
                    <a:bodyPr/>
                    <a:lstStyle/>
                    <a:p>
                      <a:pPr algn="ctr">
                        <a:spcAft>
                          <a:spcPts val="0"/>
                        </a:spcAft>
                      </a:pPr>
                      <a:r>
                        <a:rPr lang="en-US" sz="1600">
                          <a:latin typeface="+mn-lt"/>
                          <a:ea typeface="+mn-ea"/>
                        </a:rPr>
                        <a:t>40</a:t>
                      </a:r>
                      <a:r>
                        <a:rPr lang="ja-JP" sz="1600">
                          <a:latin typeface="+mn-lt"/>
                          <a:ea typeface="+mn-ea"/>
                        </a:rPr>
                        <a:t>点～</a:t>
                      </a:r>
                      <a:r>
                        <a:rPr lang="en-US" sz="1600">
                          <a:latin typeface="+mn-lt"/>
                          <a:ea typeface="+mn-ea"/>
                        </a:rPr>
                        <a:t>49</a:t>
                      </a:r>
                      <a:r>
                        <a:rPr lang="ja-JP" sz="1600">
                          <a:latin typeface="+mn-lt"/>
                          <a:ea typeface="+mn-ea"/>
                        </a:rPr>
                        <a:t>点</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n-US" sz="1600" dirty="0">
                          <a:latin typeface="+mn-lt"/>
                          <a:ea typeface="+mn-ea"/>
                        </a:rPr>
                        <a:t>5.0</a:t>
                      </a:r>
                      <a:endParaRPr lang="ja-JP" sz="1600" dirty="0">
                        <a:latin typeface="+mn-lt"/>
                        <a:ea typeface="+mn-ea"/>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ja-JP" sz="1600" dirty="0">
                          <a:latin typeface="+mn-lt"/>
                          <a:ea typeface="+mn-ea"/>
                        </a:rPr>
                        <a:t>２級</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n-US" sz="1600" dirty="0">
                          <a:latin typeface="+mn-lt"/>
                          <a:ea typeface="+mn-ea"/>
                        </a:rPr>
                        <a:t>80</a:t>
                      </a:r>
                      <a:r>
                        <a:rPr lang="ja-JP" sz="1600" dirty="0">
                          <a:latin typeface="+mn-lt"/>
                          <a:ea typeface="+mn-ea"/>
                        </a:rPr>
                        <a:t>％</a:t>
                      </a: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n-US" sz="1600" dirty="0">
                          <a:latin typeface="+mn-lt"/>
                          <a:ea typeface="+mn-ea"/>
                        </a:rPr>
                        <a:t>36</a:t>
                      </a:r>
                      <a:endParaRPr lang="ja-JP" sz="1600" dirty="0">
                        <a:latin typeface="+mn-lt"/>
                        <a:ea typeface="+mn-ea"/>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spcAft>
                          <a:spcPts val="0"/>
                        </a:spcAft>
                      </a:pPr>
                      <a:r>
                        <a:rPr lang="en-US" sz="1600" dirty="0">
                          <a:latin typeface="+mn-lt"/>
                          <a:ea typeface="+mn-ea"/>
                        </a:rPr>
                        <a:t>72</a:t>
                      </a:r>
                      <a:endParaRPr lang="ja-JP" sz="1600" dirty="0">
                        <a:latin typeface="+mn-lt"/>
                        <a:ea typeface="+mn-ea"/>
                      </a:endParaRPr>
                    </a:p>
                  </a:txBody>
                  <a:tcPr marL="72000" marR="72000" marT="72000" marB="72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1159029"/>
                  </a:ext>
                </a:extLst>
              </a:tr>
            </a:tbl>
          </a:graphicData>
        </a:graphic>
      </p:graphicFrame>
      <p:sp>
        <p:nvSpPr>
          <p:cNvPr id="13" name="Rectangle 2"/>
          <p:cNvSpPr>
            <a:spLocks noChangeArrowheads="1"/>
          </p:cNvSpPr>
          <p:nvPr/>
        </p:nvSpPr>
        <p:spPr bwMode="auto">
          <a:xfrm>
            <a:off x="2567531" y="1090877"/>
            <a:ext cx="92906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3350" algn="l" defTabSz="914400" rtl="0" eaLnBrk="0" fontAlgn="base" latinLnBrk="0" hangingPunct="0">
              <a:lnSpc>
                <a:spcPct val="100000"/>
              </a:lnSpc>
              <a:spcBef>
                <a:spcPct val="0"/>
              </a:spcBef>
              <a:spcAft>
                <a:spcPct val="0"/>
              </a:spcAft>
              <a:buClrTx/>
              <a:buSzTx/>
              <a:buFontTx/>
              <a:buNone/>
              <a:tabLst/>
            </a:pPr>
            <a:r>
              <a:rPr lang="ja-JP" altLang="en-US" dirty="0">
                <a:latin typeface="+mj-ea"/>
                <a:ea typeface="+mj-ea"/>
              </a:rPr>
              <a:t>英語資格のスコア等に応じた最低保障する点数と当日受験した英語の学力検査の点数を比較し、高い方の点数を当該受験者の英語の学力検査の成績とします。</a:t>
            </a:r>
          </a:p>
        </p:txBody>
      </p:sp>
      <p:sp>
        <p:nvSpPr>
          <p:cNvPr id="14" name="Rectangle 6"/>
          <p:cNvSpPr>
            <a:spLocks noChangeArrowheads="1"/>
          </p:cNvSpPr>
          <p:nvPr/>
        </p:nvSpPr>
        <p:spPr bwMode="auto">
          <a:xfrm>
            <a:off x="2642800" y="5066054"/>
            <a:ext cx="94539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66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ja-JP" altLang="en-US" dirty="0">
                <a:latin typeface="+mj-ea"/>
                <a:ea typeface="+mj-ea"/>
              </a:rPr>
              <a:t>・上記の活用は「基礎的問題</a:t>
            </a:r>
            <a:r>
              <a:rPr lang="en-US" altLang="ja-JP" dirty="0">
                <a:latin typeface="+mj-ea"/>
                <a:ea typeface="+mj-ea"/>
              </a:rPr>
              <a:t>(</a:t>
            </a:r>
            <a:r>
              <a:rPr lang="ja-JP" altLang="en-US" dirty="0">
                <a:latin typeface="+mj-ea"/>
                <a:ea typeface="+mj-ea"/>
              </a:rPr>
              <a:t>Ａ</a:t>
            </a:r>
            <a:r>
              <a:rPr lang="en-US" altLang="ja-JP" dirty="0">
                <a:latin typeface="+mj-ea"/>
                <a:ea typeface="+mj-ea"/>
              </a:rPr>
              <a:t>)</a:t>
            </a:r>
            <a:r>
              <a:rPr lang="ja-JP" altLang="en-US" dirty="0">
                <a:latin typeface="+mj-ea"/>
                <a:ea typeface="+mj-ea"/>
              </a:rPr>
              <a:t>」「標準的問題</a:t>
            </a:r>
            <a:r>
              <a:rPr lang="en-US" altLang="ja-JP" dirty="0">
                <a:latin typeface="+mj-ea"/>
                <a:ea typeface="+mj-ea"/>
              </a:rPr>
              <a:t>(</a:t>
            </a:r>
            <a:r>
              <a:rPr lang="ja-JP" altLang="en-US" dirty="0">
                <a:latin typeface="+mj-ea"/>
                <a:ea typeface="+mj-ea"/>
              </a:rPr>
              <a:t>Ｂ</a:t>
            </a:r>
            <a:r>
              <a:rPr lang="en-US" altLang="ja-JP" dirty="0">
                <a:latin typeface="+mj-ea"/>
                <a:ea typeface="+mj-ea"/>
              </a:rPr>
              <a:t>)</a:t>
            </a:r>
            <a:r>
              <a:rPr lang="ja-JP" altLang="en-US" dirty="0">
                <a:latin typeface="+mj-ea"/>
                <a:ea typeface="+mj-ea"/>
              </a:rPr>
              <a:t>」「発展的問題</a:t>
            </a:r>
            <a:r>
              <a:rPr lang="en-US" altLang="ja-JP" dirty="0">
                <a:latin typeface="+mj-ea"/>
                <a:ea typeface="+mj-ea"/>
              </a:rPr>
              <a:t>(</a:t>
            </a:r>
            <a:r>
              <a:rPr lang="ja-JP" altLang="en-US" dirty="0">
                <a:latin typeface="+mj-ea"/>
                <a:ea typeface="+mj-ea"/>
              </a:rPr>
              <a:t>Ｃ</a:t>
            </a:r>
            <a:r>
              <a:rPr lang="en-US" altLang="ja-JP" dirty="0">
                <a:latin typeface="+mj-ea"/>
                <a:ea typeface="+mj-ea"/>
              </a:rPr>
              <a:t>)</a:t>
            </a:r>
            <a:r>
              <a:rPr lang="ja-JP" altLang="en-US" dirty="0">
                <a:latin typeface="+mj-ea"/>
                <a:ea typeface="+mj-ea"/>
              </a:rPr>
              <a:t>」のすべての</a:t>
            </a:r>
            <a:endParaRPr lang="en-US" altLang="ja-JP" dirty="0">
              <a:latin typeface="+mj-ea"/>
              <a:ea typeface="+mj-ea"/>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dirty="0">
                <a:latin typeface="+mj-ea"/>
                <a:ea typeface="+mj-ea"/>
              </a:rPr>
              <a:t>　検査問題を対象とします。</a:t>
            </a:r>
            <a:endParaRPr lang="en-US" altLang="ja-JP" dirty="0">
              <a:latin typeface="+mj-ea"/>
              <a:ea typeface="+mj-ea"/>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dirty="0">
                <a:latin typeface="+mj-ea"/>
                <a:ea typeface="+mj-ea"/>
              </a:rPr>
              <a:t>・スコア等を証明する証明書の写しを、出願時に志願先高等学校長に提出する必要が</a:t>
            </a:r>
            <a:endParaRPr lang="en-US" altLang="ja-JP" dirty="0">
              <a:latin typeface="+mj-ea"/>
              <a:ea typeface="+mj-ea"/>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dirty="0">
                <a:latin typeface="+mj-ea"/>
                <a:ea typeface="+mj-ea"/>
              </a:rPr>
              <a:t>　あります。英語資格の活用を希望する場合、事前に中学校に相談してください。</a:t>
            </a:r>
            <a:endParaRPr lang="en-US" altLang="ja-JP" dirty="0">
              <a:latin typeface="+mj-ea"/>
              <a:ea typeface="+mj-ea"/>
            </a:endParaRPr>
          </a:p>
        </p:txBody>
      </p:sp>
      <p:pic>
        <p:nvPicPr>
          <p:cNvPr id="27" name="図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9666" y="152577"/>
            <a:ext cx="787579" cy="660550"/>
          </a:xfrm>
          <a:prstGeom prst="rect">
            <a:avLst/>
          </a:prstGeom>
        </p:spPr>
      </p:pic>
      <p:grpSp>
        <p:nvGrpSpPr>
          <p:cNvPr id="28" name="グループ化 27">
            <a:extLst>
              <a:ext uri="{FF2B5EF4-FFF2-40B4-BE49-F238E27FC236}">
                <a16:creationId xmlns:a16="http://schemas.microsoft.com/office/drawing/2014/main" id="{9378BF1D-2B7D-C896-9095-CAD9BF8E6D33}"/>
              </a:ext>
            </a:extLst>
          </p:cNvPr>
          <p:cNvGrpSpPr/>
          <p:nvPr/>
        </p:nvGrpSpPr>
        <p:grpSpPr>
          <a:xfrm>
            <a:off x="201809" y="958476"/>
            <a:ext cx="2209259" cy="2858776"/>
            <a:chOff x="220986" y="1908282"/>
            <a:chExt cx="2209259" cy="2858776"/>
          </a:xfrm>
        </p:grpSpPr>
        <p:grpSp>
          <p:nvGrpSpPr>
            <p:cNvPr id="46" name="グループ化 45">
              <a:extLst>
                <a:ext uri="{FF2B5EF4-FFF2-40B4-BE49-F238E27FC236}">
                  <a16:creationId xmlns:a16="http://schemas.microsoft.com/office/drawing/2014/main" id="{CBFB186E-4631-4AD1-9D17-45C0A79F56B0}"/>
                </a:ext>
              </a:extLst>
            </p:cNvPr>
            <p:cNvGrpSpPr/>
            <p:nvPr/>
          </p:nvGrpSpPr>
          <p:grpSpPr>
            <a:xfrm>
              <a:off x="220986" y="1908282"/>
              <a:ext cx="369868" cy="2858776"/>
              <a:chOff x="1714500" y="2233612"/>
              <a:chExt cx="533400" cy="4122738"/>
            </a:xfrm>
            <a:solidFill>
              <a:schemeClr val="bg1">
                <a:lumMod val="85000"/>
              </a:schemeClr>
            </a:solidFill>
          </p:grpSpPr>
          <p:sp>
            <p:nvSpPr>
              <p:cNvPr id="53" name="楕円 52">
                <a:extLst>
                  <a:ext uri="{FF2B5EF4-FFF2-40B4-BE49-F238E27FC236}">
                    <a16:creationId xmlns:a16="http://schemas.microsoft.com/office/drawing/2014/main" id="{E74CDCB3-14B7-EF28-37AE-2CF64A4BA289}"/>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4" name="楕円 53">
                <a:extLst>
                  <a:ext uri="{FF2B5EF4-FFF2-40B4-BE49-F238E27FC236}">
                    <a16:creationId xmlns:a16="http://schemas.microsoft.com/office/drawing/2014/main" id="{CEDE2289-0714-17A3-2FAD-3007E5662A2D}"/>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5" name="楕円 54">
                <a:extLst>
                  <a:ext uri="{FF2B5EF4-FFF2-40B4-BE49-F238E27FC236}">
                    <a16:creationId xmlns:a16="http://schemas.microsoft.com/office/drawing/2014/main" id="{7470A33B-74F9-A223-0876-3A603CE367E0}"/>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6" name="楕円 55">
                <a:extLst>
                  <a:ext uri="{FF2B5EF4-FFF2-40B4-BE49-F238E27FC236}">
                    <a16:creationId xmlns:a16="http://schemas.microsoft.com/office/drawing/2014/main" id="{92B90F21-DFD3-6EE7-63A8-9099C28C2C61}"/>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7" name="楕円 56">
                <a:extLst>
                  <a:ext uri="{FF2B5EF4-FFF2-40B4-BE49-F238E27FC236}">
                    <a16:creationId xmlns:a16="http://schemas.microsoft.com/office/drawing/2014/main" id="{9E0F078A-0EA2-8A64-89E7-CB7C00B9C7C2}"/>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8" name="楕円 57">
                <a:extLst>
                  <a:ext uri="{FF2B5EF4-FFF2-40B4-BE49-F238E27FC236}">
                    <a16:creationId xmlns:a16="http://schemas.microsoft.com/office/drawing/2014/main" id="{4D0AAE8C-573C-75E2-4C71-533E5DC19D32}"/>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59" name="直線コネクタ 58">
                <a:extLst>
                  <a:ext uri="{FF2B5EF4-FFF2-40B4-BE49-F238E27FC236}">
                    <a16:creationId xmlns:a16="http://schemas.microsoft.com/office/drawing/2014/main" id="{2D4C8921-6C76-805D-7A80-16292BED2AC8}"/>
                  </a:ext>
                </a:extLst>
              </p:cNvPr>
              <p:cNvCxnSpPr>
                <a:stCxn id="53" idx="4"/>
                <a:endCxn id="56"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CC6FA2E4-7493-62AE-B854-846533120229}"/>
                  </a:ext>
                </a:extLst>
              </p:cNvPr>
              <p:cNvCxnSpPr>
                <a:stCxn id="56" idx="4"/>
                <a:endCxn id="57"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1D8534EB-47FD-4348-BD51-35847F4FF31C}"/>
                  </a:ext>
                </a:extLst>
              </p:cNvPr>
              <p:cNvCxnSpPr>
                <a:stCxn id="57" idx="4"/>
                <a:endCxn id="58"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A1119611-46E7-F49A-3F98-C3F0D9CDCE7B}"/>
                  </a:ext>
                </a:extLst>
              </p:cNvPr>
              <p:cNvCxnSpPr>
                <a:stCxn id="58" idx="4"/>
                <a:endCxn id="55"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00E46A75-85D9-AC8E-5057-70C26C553D8C}"/>
                  </a:ext>
                </a:extLst>
              </p:cNvPr>
              <p:cNvCxnSpPr>
                <a:stCxn id="55" idx="4"/>
                <a:endCxn id="54"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7" name="テキスト ボックス 46">
              <a:extLst>
                <a:ext uri="{FF2B5EF4-FFF2-40B4-BE49-F238E27FC236}">
                  <a16:creationId xmlns:a16="http://schemas.microsoft.com/office/drawing/2014/main" id="{70021EBC-B38C-0791-3267-CBEAB7621A2D}"/>
                </a:ext>
              </a:extLst>
            </p:cNvPr>
            <p:cNvSpPr txBox="1"/>
            <p:nvPr/>
          </p:nvSpPr>
          <p:spPr>
            <a:xfrm>
              <a:off x="245031" y="1946382"/>
              <a:ext cx="1261884"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a:t>
              </a:r>
              <a:r>
                <a:rPr lang="ja-JP" altLang="en-US" sz="1200" b="1" dirty="0">
                  <a:solidFill>
                    <a:schemeClr val="bg1">
                      <a:lumMod val="50000"/>
                    </a:schemeClr>
                  </a:solidFill>
                  <a:latin typeface="+mn-ea"/>
                </a:rPr>
                <a:t>入試の資料</a:t>
              </a:r>
              <a:endParaRPr kumimoji="1" lang="ja-JP" altLang="en-US" sz="1200" b="1" dirty="0">
                <a:solidFill>
                  <a:schemeClr val="bg1">
                    <a:lumMod val="50000"/>
                  </a:schemeClr>
                </a:solidFill>
                <a:latin typeface="+mn-ea"/>
              </a:endParaRPr>
            </a:p>
          </p:txBody>
        </p:sp>
        <p:sp>
          <p:nvSpPr>
            <p:cNvPr id="48" name="テキスト ボックス 47">
              <a:extLst>
                <a:ext uri="{FF2B5EF4-FFF2-40B4-BE49-F238E27FC236}">
                  <a16:creationId xmlns:a16="http://schemas.microsoft.com/office/drawing/2014/main" id="{F3394FE4-FE5D-DC91-F98B-ED290BC1075F}"/>
                </a:ext>
              </a:extLst>
            </p:cNvPr>
            <p:cNvSpPr txBox="1"/>
            <p:nvPr/>
          </p:nvSpPr>
          <p:spPr>
            <a:xfrm>
              <a:off x="245031" y="2446335"/>
              <a:ext cx="1261884" cy="276999"/>
            </a:xfrm>
            <a:prstGeom prst="rect">
              <a:avLst/>
            </a:prstGeom>
            <a:noFill/>
          </p:spPr>
          <p:txBody>
            <a:bodyPr wrap="none" rtlCol="0">
              <a:spAutoFit/>
            </a:bodyPr>
            <a:lstStyle/>
            <a:p>
              <a:r>
                <a:rPr lang="ja-JP" altLang="en-US" sz="1200" b="1" dirty="0">
                  <a:solidFill>
                    <a:schemeClr val="accent1"/>
                  </a:solidFill>
                  <a:latin typeface="+mn-ea"/>
                </a:rPr>
                <a:t>２</a:t>
              </a:r>
              <a:r>
                <a:rPr kumimoji="1" lang="ja-JP" altLang="en-US" sz="1200" b="1" dirty="0">
                  <a:solidFill>
                    <a:schemeClr val="accent1"/>
                  </a:solidFill>
                  <a:latin typeface="+mn-ea"/>
                </a:rPr>
                <a:t>　</a:t>
              </a:r>
              <a:r>
                <a:rPr lang="ja-JP" altLang="en-US" sz="1200" b="1" dirty="0">
                  <a:solidFill>
                    <a:schemeClr val="accent1"/>
                  </a:solidFill>
                  <a:latin typeface="+mn-ea"/>
                </a:rPr>
                <a:t>学力検査等</a:t>
              </a:r>
              <a:endParaRPr kumimoji="1" lang="ja-JP" altLang="en-US" sz="1200" b="1" dirty="0">
                <a:solidFill>
                  <a:schemeClr val="accent1"/>
                </a:solidFill>
                <a:latin typeface="+mn-ea"/>
              </a:endParaRPr>
            </a:p>
          </p:txBody>
        </p:sp>
        <p:sp>
          <p:nvSpPr>
            <p:cNvPr id="49" name="テキスト ボックス 48">
              <a:extLst>
                <a:ext uri="{FF2B5EF4-FFF2-40B4-BE49-F238E27FC236}">
                  <a16:creationId xmlns:a16="http://schemas.microsoft.com/office/drawing/2014/main" id="{0A70BD76-7A8A-0B29-6DBE-0EF895669986}"/>
                </a:ext>
              </a:extLst>
            </p:cNvPr>
            <p:cNvSpPr txBox="1"/>
            <p:nvPr/>
          </p:nvSpPr>
          <p:spPr>
            <a:xfrm>
              <a:off x="245031" y="2946288"/>
              <a:ext cx="954107"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調査書</a:t>
              </a:r>
              <a:endParaRPr kumimoji="1" lang="ja-JP" altLang="en-US" sz="1200" b="1" dirty="0">
                <a:solidFill>
                  <a:schemeClr val="bg1">
                    <a:lumMod val="50000"/>
                  </a:schemeClr>
                </a:solidFill>
                <a:latin typeface="+mn-ea"/>
              </a:endParaRPr>
            </a:p>
          </p:txBody>
        </p:sp>
        <p:sp>
          <p:nvSpPr>
            <p:cNvPr id="50" name="テキスト ボックス 49">
              <a:extLst>
                <a:ext uri="{FF2B5EF4-FFF2-40B4-BE49-F238E27FC236}">
                  <a16:creationId xmlns:a16="http://schemas.microsoft.com/office/drawing/2014/main" id="{D591A2F1-DD11-3808-AB2F-6216370A1C73}"/>
                </a:ext>
              </a:extLst>
            </p:cNvPr>
            <p:cNvSpPr txBox="1"/>
            <p:nvPr/>
          </p:nvSpPr>
          <p:spPr>
            <a:xfrm>
              <a:off x="245031" y="3446241"/>
              <a:ext cx="1261884"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自己申告書</a:t>
              </a:r>
              <a:endParaRPr kumimoji="1" lang="ja-JP" altLang="en-US" sz="1200" b="1" dirty="0">
                <a:solidFill>
                  <a:schemeClr val="bg1">
                    <a:lumMod val="50000"/>
                  </a:schemeClr>
                </a:solidFill>
                <a:latin typeface="+mn-ea"/>
              </a:endParaRPr>
            </a:p>
          </p:txBody>
        </p:sp>
        <p:sp>
          <p:nvSpPr>
            <p:cNvPr id="51" name="テキスト ボックス 50">
              <a:extLst>
                <a:ext uri="{FF2B5EF4-FFF2-40B4-BE49-F238E27FC236}">
                  <a16:creationId xmlns:a16="http://schemas.microsoft.com/office/drawing/2014/main" id="{5569DFB9-10FB-D1A6-14FF-A9B46EBC5BDC}"/>
                </a:ext>
              </a:extLst>
            </p:cNvPr>
            <p:cNvSpPr txBox="1"/>
            <p:nvPr/>
          </p:nvSpPr>
          <p:spPr>
            <a:xfrm>
              <a:off x="245031" y="3946194"/>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アドミッションポリシー</a:t>
              </a:r>
              <a:endParaRPr kumimoji="1" lang="ja-JP" altLang="en-US" sz="1200" b="1" dirty="0">
                <a:solidFill>
                  <a:schemeClr val="bg1">
                    <a:lumMod val="50000"/>
                  </a:schemeClr>
                </a:solidFill>
                <a:latin typeface="+mn-ea"/>
              </a:endParaRPr>
            </a:p>
          </p:txBody>
        </p:sp>
        <p:sp>
          <p:nvSpPr>
            <p:cNvPr id="52" name="テキスト ボックス 51">
              <a:extLst>
                <a:ext uri="{FF2B5EF4-FFF2-40B4-BE49-F238E27FC236}">
                  <a16:creationId xmlns:a16="http://schemas.microsoft.com/office/drawing/2014/main" id="{CDDE3A97-7B81-3557-4243-ABE4DB0D1B49}"/>
                </a:ext>
              </a:extLst>
            </p:cNvPr>
            <p:cNvSpPr txBox="1"/>
            <p:nvPr/>
          </p:nvSpPr>
          <p:spPr>
            <a:xfrm>
              <a:off x="245031" y="4446146"/>
              <a:ext cx="1107996" cy="276999"/>
            </a:xfrm>
            <a:prstGeom prst="rect">
              <a:avLst/>
            </a:prstGeom>
            <a:noFill/>
          </p:spPr>
          <p:txBody>
            <a:bodyPr wrap="none" rtlCol="0">
              <a:spAutoFit/>
            </a:bodyPr>
            <a:lstStyle/>
            <a:p>
              <a:r>
                <a:rPr lang="ja-JP" altLang="en-US" sz="1200" b="1" dirty="0">
                  <a:solidFill>
                    <a:schemeClr val="bg1">
                      <a:lumMod val="50000"/>
                    </a:schemeClr>
                  </a:solidFill>
                  <a:latin typeface="+mn-ea"/>
                </a:rPr>
                <a:t>６</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選抜方法</a:t>
              </a:r>
              <a:endParaRPr kumimoji="1" lang="en-US" altLang="ja-JP" sz="1200" b="1" dirty="0">
                <a:solidFill>
                  <a:schemeClr val="bg1">
                    <a:lumMod val="50000"/>
                  </a:schemeClr>
                </a:solidFill>
                <a:latin typeface="+mn-ea"/>
              </a:endParaRPr>
            </a:p>
          </p:txBody>
        </p:sp>
      </p:grpSp>
    </p:spTree>
    <p:extLst>
      <p:ext uri="{BB962C8B-B14F-4D97-AF65-F5344CB8AC3E}">
        <p14:creationId xmlns:p14="http://schemas.microsoft.com/office/powerpoint/2010/main" val="1190891786"/>
      </p:ext>
    </p:extLst>
  </p:cSld>
  <p:clrMapOvr>
    <a:masterClrMapping/>
  </p:clrMapOvr>
  <mc:AlternateContent xmlns:mc="http://schemas.openxmlformats.org/markup-compatibility/2006" xmlns:p14="http://schemas.microsoft.com/office/powerpoint/2010/main">
    <mc:Choice Requires="p14">
      <p:transition p14:dur="100" advTm="53972">
        <p:cut/>
      </p:transition>
    </mc:Choice>
    <mc:Fallback xmlns="">
      <p:transition advTm="53972">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学力検査（検査時間と配点）</a:t>
            </a:r>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3977830434"/>
              </p:ext>
            </p:extLst>
          </p:nvPr>
        </p:nvGraphicFramePr>
        <p:xfrm>
          <a:off x="2686050" y="4151767"/>
          <a:ext cx="9163048" cy="1483360"/>
        </p:xfrm>
        <a:graphic>
          <a:graphicData uri="http://schemas.openxmlformats.org/drawingml/2006/table">
            <a:tbl>
              <a:tblPr firstRow="1" firstCol="1" lastCol="1" bandRow="1">
                <a:tableStyleId>{5C22544A-7EE6-4342-B048-85BDC9FD1C3A}</a:tableStyleId>
              </a:tblPr>
              <a:tblGrid>
                <a:gridCol w="1145381">
                  <a:extLst>
                    <a:ext uri="{9D8B030D-6E8A-4147-A177-3AD203B41FA5}">
                      <a16:colId xmlns:a16="http://schemas.microsoft.com/office/drawing/2014/main" val="1659571211"/>
                    </a:ext>
                  </a:extLst>
                </a:gridCol>
                <a:gridCol w="1145381">
                  <a:extLst>
                    <a:ext uri="{9D8B030D-6E8A-4147-A177-3AD203B41FA5}">
                      <a16:colId xmlns:a16="http://schemas.microsoft.com/office/drawing/2014/main" val="284782369"/>
                    </a:ext>
                  </a:extLst>
                </a:gridCol>
                <a:gridCol w="1145381">
                  <a:extLst>
                    <a:ext uri="{9D8B030D-6E8A-4147-A177-3AD203B41FA5}">
                      <a16:colId xmlns:a16="http://schemas.microsoft.com/office/drawing/2014/main" val="700196881"/>
                    </a:ext>
                  </a:extLst>
                </a:gridCol>
                <a:gridCol w="1145381">
                  <a:extLst>
                    <a:ext uri="{9D8B030D-6E8A-4147-A177-3AD203B41FA5}">
                      <a16:colId xmlns:a16="http://schemas.microsoft.com/office/drawing/2014/main" val="3606936637"/>
                    </a:ext>
                  </a:extLst>
                </a:gridCol>
                <a:gridCol w="1145381">
                  <a:extLst>
                    <a:ext uri="{9D8B030D-6E8A-4147-A177-3AD203B41FA5}">
                      <a16:colId xmlns:a16="http://schemas.microsoft.com/office/drawing/2014/main" val="4145015014"/>
                    </a:ext>
                  </a:extLst>
                </a:gridCol>
                <a:gridCol w="1145381">
                  <a:extLst>
                    <a:ext uri="{9D8B030D-6E8A-4147-A177-3AD203B41FA5}">
                      <a16:colId xmlns:a16="http://schemas.microsoft.com/office/drawing/2014/main" val="1169155107"/>
                    </a:ext>
                  </a:extLst>
                </a:gridCol>
                <a:gridCol w="1145381">
                  <a:extLst>
                    <a:ext uri="{9D8B030D-6E8A-4147-A177-3AD203B41FA5}">
                      <a16:colId xmlns:a16="http://schemas.microsoft.com/office/drawing/2014/main" val="226310198"/>
                    </a:ext>
                  </a:extLst>
                </a:gridCol>
                <a:gridCol w="1145381">
                  <a:extLst>
                    <a:ext uri="{9D8B030D-6E8A-4147-A177-3AD203B41FA5}">
                      <a16:colId xmlns:a16="http://schemas.microsoft.com/office/drawing/2014/main" val="2553096897"/>
                    </a:ext>
                  </a:extLst>
                </a:gridCol>
              </a:tblGrid>
              <a:tr h="370840">
                <a:tc rowSpan="2">
                  <a:txBody>
                    <a:bodyPr/>
                    <a:lstStyle/>
                    <a:p>
                      <a:pPr algn="ctr"/>
                      <a:r>
                        <a:rPr kumimoji="1" lang="ja-JP" altLang="en-US" dirty="0">
                          <a:latin typeface="+mn-ea"/>
                          <a:ea typeface="+mn-ea"/>
                        </a:rPr>
                        <a:t>検査教科</a:t>
                      </a:r>
                    </a:p>
                  </a:txBody>
                  <a:tcPr anchor="ctr"/>
                </a:tc>
                <a:tc rowSpan="2">
                  <a:txBody>
                    <a:bodyPr/>
                    <a:lstStyle/>
                    <a:p>
                      <a:pPr algn="ctr"/>
                      <a:r>
                        <a:rPr kumimoji="1" lang="ja-JP" altLang="en-US" dirty="0">
                          <a:latin typeface="+mn-ea"/>
                          <a:ea typeface="+mn-ea"/>
                        </a:rPr>
                        <a:t>国語</a:t>
                      </a:r>
                    </a:p>
                  </a:txBody>
                  <a:tcPr anchor="ctr"/>
                </a:tc>
                <a:tc rowSpan="2">
                  <a:txBody>
                    <a:bodyPr/>
                    <a:lstStyle/>
                    <a:p>
                      <a:pPr algn="ctr"/>
                      <a:r>
                        <a:rPr kumimoji="1" lang="ja-JP" altLang="en-US" dirty="0">
                          <a:latin typeface="+mn-ea"/>
                          <a:ea typeface="+mn-ea"/>
                        </a:rPr>
                        <a:t>数学＊</a:t>
                      </a:r>
                    </a:p>
                  </a:txBody>
                  <a:tcPr anchor="ctr"/>
                </a:tc>
                <a:tc gridSpan="2">
                  <a:txBody>
                    <a:bodyPr/>
                    <a:lstStyle/>
                    <a:p>
                      <a:pPr algn="ctr"/>
                      <a:r>
                        <a:rPr kumimoji="1" lang="ja-JP" altLang="en-US" dirty="0">
                          <a:latin typeface="+mn-ea"/>
                          <a:ea typeface="+mn-ea"/>
                        </a:rPr>
                        <a:t>英語＊</a:t>
                      </a:r>
                    </a:p>
                  </a:txBody>
                  <a:tcPr/>
                </a:tc>
                <a:tc hMerge="1">
                  <a:txBody>
                    <a:bodyPr/>
                    <a:lstStyle/>
                    <a:p>
                      <a:endParaRPr kumimoji="1" lang="ja-JP" altLang="en-US" dirty="0"/>
                    </a:p>
                  </a:txBody>
                  <a:tcPr/>
                </a:tc>
                <a:tc rowSpan="2">
                  <a:txBody>
                    <a:bodyPr/>
                    <a:lstStyle/>
                    <a:p>
                      <a:pPr algn="ctr"/>
                      <a:r>
                        <a:rPr kumimoji="1" lang="ja-JP" altLang="en-US" dirty="0">
                          <a:latin typeface="+mn-ea"/>
                          <a:ea typeface="+mn-ea"/>
                        </a:rPr>
                        <a:t>理科</a:t>
                      </a:r>
                    </a:p>
                  </a:txBody>
                  <a:tcPr anchor="ctr"/>
                </a:tc>
                <a:tc rowSpan="2">
                  <a:txBody>
                    <a:bodyPr/>
                    <a:lstStyle/>
                    <a:p>
                      <a:pPr algn="ctr"/>
                      <a:r>
                        <a:rPr kumimoji="1" lang="ja-JP" altLang="en-US" dirty="0">
                          <a:latin typeface="+mn-ea"/>
                          <a:ea typeface="+mn-ea"/>
                        </a:rPr>
                        <a:t>社会</a:t>
                      </a:r>
                    </a:p>
                  </a:txBody>
                  <a:tcPr anchor="ctr"/>
                </a:tc>
                <a:tc rowSpan="2">
                  <a:txBody>
                    <a:bodyPr/>
                    <a:lstStyle/>
                    <a:p>
                      <a:pPr algn="ctr"/>
                      <a:r>
                        <a:rPr kumimoji="1" lang="ja-JP" altLang="en-US" dirty="0">
                          <a:latin typeface="+mn-ea"/>
                          <a:ea typeface="+mn-ea"/>
                        </a:rPr>
                        <a:t>満点</a:t>
                      </a:r>
                    </a:p>
                  </a:txBody>
                  <a:tcPr anchor="ctr"/>
                </a:tc>
                <a:extLst>
                  <a:ext uri="{0D108BD9-81ED-4DB2-BD59-A6C34878D82A}">
                    <a16:rowId xmlns:a16="http://schemas.microsoft.com/office/drawing/2014/main" val="468351198"/>
                  </a:ext>
                </a:extLst>
              </a:tr>
              <a:tr h="370840">
                <a:tc vMerge="1">
                  <a:txBody>
                    <a:bodyPr/>
                    <a:lstStyle/>
                    <a:p>
                      <a:endParaRPr kumimoji="1" lang="ja-JP" altLang="en-US" dirty="0"/>
                    </a:p>
                  </a:txBody>
                  <a:tcPr/>
                </a:tc>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ja-JP" altLang="en-US" dirty="0">
                          <a:latin typeface="+mn-ea"/>
                          <a:ea typeface="+mn-ea"/>
                        </a:rPr>
                        <a:t>筆答</a:t>
                      </a:r>
                    </a:p>
                  </a:txBody>
                  <a:tcPr anchor="ctr"/>
                </a:tc>
                <a:tc>
                  <a:txBody>
                    <a:bodyPr/>
                    <a:lstStyle/>
                    <a:p>
                      <a:pPr algn="ctr"/>
                      <a:r>
                        <a:rPr kumimoji="1" lang="ja-JP" altLang="en-US" spc="-300" dirty="0">
                          <a:latin typeface="+mn-ea"/>
                          <a:ea typeface="+mn-ea"/>
                        </a:rPr>
                        <a:t>リスニング</a:t>
                      </a:r>
                    </a:p>
                  </a:txBody>
                  <a:tcPr anchor="ctr"/>
                </a:tc>
                <a:tc vMerge="1">
                  <a:txBody>
                    <a:bodyPr/>
                    <a:lstStyle/>
                    <a:p>
                      <a:endParaRPr kumimoji="1" lang="ja-JP" altLang="en-US" dirty="0"/>
                    </a:p>
                  </a:txBody>
                  <a:tcPr/>
                </a:tc>
                <a:tc vMerge="1">
                  <a:txBody>
                    <a:bodyPr/>
                    <a:lstStyle/>
                    <a:p>
                      <a:endParaRPr kumimoji="1" lang="ja-JP" altLang="en-US" dirty="0"/>
                    </a:p>
                  </a:txBody>
                  <a:tcPr/>
                </a:tc>
                <a:tc vMerge="1">
                  <a:txBody>
                    <a:bodyPr/>
                    <a:lstStyle/>
                    <a:p>
                      <a:endParaRPr kumimoji="1" lang="ja-JP" altLang="en-US" dirty="0"/>
                    </a:p>
                  </a:txBody>
                  <a:tcPr/>
                </a:tc>
                <a:extLst>
                  <a:ext uri="{0D108BD9-81ED-4DB2-BD59-A6C34878D82A}">
                    <a16:rowId xmlns:a16="http://schemas.microsoft.com/office/drawing/2014/main" val="1045885817"/>
                  </a:ext>
                </a:extLst>
              </a:tr>
              <a:tr h="370840">
                <a:tc>
                  <a:txBody>
                    <a:bodyPr/>
                    <a:lstStyle/>
                    <a:p>
                      <a:pPr algn="ctr"/>
                      <a:r>
                        <a:rPr kumimoji="1" lang="ja-JP" altLang="en-US" dirty="0">
                          <a:latin typeface="+mn-ea"/>
                          <a:ea typeface="+mn-ea"/>
                        </a:rPr>
                        <a:t>時間</a:t>
                      </a:r>
                    </a:p>
                  </a:txBody>
                  <a:tcPr anchor="ctr"/>
                </a:tc>
                <a:tc>
                  <a:txBody>
                    <a:bodyPr/>
                    <a:lstStyle/>
                    <a:p>
                      <a:pPr algn="ctr"/>
                      <a:r>
                        <a:rPr kumimoji="1" lang="en-US" altLang="ja-JP" dirty="0">
                          <a:latin typeface="+mn-ea"/>
                          <a:ea typeface="+mn-ea"/>
                        </a:rPr>
                        <a:t>50</a:t>
                      </a:r>
                      <a:r>
                        <a:rPr kumimoji="1" lang="ja-JP" altLang="en-US" sz="1400" dirty="0">
                          <a:latin typeface="+mn-ea"/>
                          <a:ea typeface="+mn-ea"/>
                        </a:rPr>
                        <a:t>分</a:t>
                      </a:r>
                    </a:p>
                  </a:txBody>
                  <a:tcPr anchor="ctr"/>
                </a:tc>
                <a:tc>
                  <a:txBody>
                    <a:bodyPr/>
                    <a:lstStyle/>
                    <a:p>
                      <a:pPr algn="ctr"/>
                      <a:r>
                        <a:rPr kumimoji="1" lang="en-US" altLang="ja-JP" dirty="0">
                          <a:latin typeface="+mn-ea"/>
                          <a:ea typeface="+mn-ea"/>
                        </a:rPr>
                        <a:t>50</a:t>
                      </a:r>
                      <a:r>
                        <a:rPr kumimoji="1" lang="ja-JP" altLang="en-US" sz="1400" dirty="0">
                          <a:latin typeface="+mn-ea"/>
                          <a:ea typeface="+mn-ea"/>
                        </a:rPr>
                        <a:t>分</a:t>
                      </a:r>
                    </a:p>
                  </a:txBody>
                  <a:tcPr anchor="ctr"/>
                </a:tc>
                <a:tc>
                  <a:txBody>
                    <a:bodyPr/>
                    <a:lstStyle/>
                    <a:p>
                      <a:pPr algn="ctr"/>
                      <a:r>
                        <a:rPr kumimoji="1" lang="en-US" altLang="ja-JP" dirty="0">
                          <a:latin typeface="+mn-ea"/>
                          <a:ea typeface="+mn-ea"/>
                        </a:rPr>
                        <a:t>40</a:t>
                      </a:r>
                      <a:r>
                        <a:rPr kumimoji="1" lang="ja-JP" altLang="en-US" sz="1400" dirty="0">
                          <a:latin typeface="+mn-ea"/>
                          <a:ea typeface="+mn-ea"/>
                        </a:rPr>
                        <a:t>分</a:t>
                      </a:r>
                      <a:endParaRPr kumimoji="1" lang="ja-JP" altLang="en-US" dirty="0">
                        <a:latin typeface="+mn-ea"/>
                        <a:ea typeface="+mn-ea"/>
                      </a:endParaRPr>
                    </a:p>
                  </a:txBody>
                  <a:tcPr anchor="ctr"/>
                </a:tc>
                <a:tc>
                  <a:txBody>
                    <a:bodyPr/>
                    <a:lstStyle/>
                    <a:p>
                      <a:pPr algn="ctr"/>
                      <a:r>
                        <a:rPr kumimoji="1" lang="en-US" altLang="ja-JP" dirty="0">
                          <a:latin typeface="+mn-ea"/>
                          <a:ea typeface="+mn-ea"/>
                        </a:rPr>
                        <a:t>15</a:t>
                      </a:r>
                      <a:r>
                        <a:rPr kumimoji="1" lang="ja-JP" altLang="en-US" sz="1400" dirty="0">
                          <a:latin typeface="+mn-ea"/>
                          <a:ea typeface="+mn-ea"/>
                        </a:rPr>
                        <a:t>分</a:t>
                      </a:r>
                      <a:endParaRPr kumimoji="1" lang="ja-JP" altLang="en-US"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n-ea"/>
                          <a:ea typeface="+mn-ea"/>
                          <a:cs typeface="+mn-cs"/>
                        </a:rPr>
                        <a:t>40</a:t>
                      </a:r>
                      <a:r>
                        <a:rPr kumimoji="1" lang="ja-JP" altLang="en-US" sz="1400" b="0" i="0" u="none" strike="noStrike" kern="1200" cap="none" spc="0" normalizeH="0" baseline="0" noProof="0" dirty="0">
                          <a:ln>
                            <a:noFill/>
                          </a:ln>
                          <a:solidFill>
                            <a:prstClr val="black"/>
                          </a:solidFill>
                          <a:effectLst/>
                          <a:uLnTx/>
                          <a:uFillTx/>
                          <a:latin typeface="+mn-ea"/>
                          <a:ea typeface="+mn-ea"/>
                          <a:cs typeface="+mn-cs"/>
                        </a:rPr>
                        <a:t>分</a:t>
                      </a:r>
                      <a:endParaRPr kumimoji="1" lang="ja-JP" altLang="en-US" sz="1800" b="0" i="0" u="none" strike="noStrike" kern="1200" cap="none" spc="0" normalizeH="0" baseline="0" noProof="0" dirty="0">
                        <a:ln>
                          <a:noFill/>
                        </a:ln>
                        <a:solidFill>
                          <a:prstClr val="black"/>
                        </a:solidFill>
                        <a:effectLst/>
                        <a:uLnTx/>
                        <a:uFillTx/>
                        <a:latin typeface="+mn-ea"/>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n-ea"/>
                          <a:ea typeface="+mn-ea"/>
                          <a:cs typeface="+mn-cs"/>
                        </a:rPr>
                        <a:t>40</a:t>
                      </a:r>
                      <a:r>
                        <a:rPr kumimoji="1" lang="ja-JP" altLang="en-US" sz="1400" b="0" i="0" u="none" strike="noStrike" kern="1200" cap="none" spc="0" normalizeH="0" baseline="0" noProof="0" dirty="0">
                          <a:ln>
                            <a:noFill/>
                          </a:ln>
                          <a:solidFill>
                            <a:prstClr val="black"/>
                          </a:solidFill>
                          <a:effectLst/>
                          <a:uLnTx/>
                          <a:uFillTx/>
                          <a:latin typeface="+mn-ea"/>
                          <a:ea typeface="+mn-ea"/>
                          <a:cs typeface="+mn-cs"/>
                        </a:rPr>
                        <a:t>分</a:t>
                      </a:r>
                      <a:endParaRPr kumimoji="1" lang="ja-JP" altLang="en-US" sz="1800" b="0" i="0" u="none" strike="noStrike" kern="1200" cap="none" spc="0" normalizeH="0" baseline="0" noProof="0" dirty="0">
                        <a:ln>
                          <a:noFill/>
                        </a:ln>
                        <a:solidFill>
                          <a:prstClr val="black"/>
                        </a:solidFill>
                        <a:effectLst/>
                        <a:uLnTx/>
                        <a:uFillTx/>
                        <a:latin typeface="+mn-ea"/>
                        <a:ea typeface="+mn-ea"/>
                        <a:cs typeface="+mn-cs"/>
                      </a:endParaRPr>
                    </a:p>
                  </a:txBody>
                  <a:tcPr anchor="ctr"/>
                </a:tc>
                <a:tc rowSpan="2">
                  <a:txBody>
                    <a:bodyPr/>
                    <a:lstStyle/>
                    <a:p>
                      <a:pPr algn="ctr"/>
                      <a:r>
                        <a:rPr kumimoji="1" lang="en-US" altLang="ja-JP" dirty="0">
                          <a:latin typeface="+mn-ea"/>
                          <a:ea typeface="+mn-ea"/>
                        </a:rPr>
                        <a:t>450</a:t>
                      </a:r>
                      <a:r>
                        <a:rPr kumimoji="1" lang="ja-JP" altLang="en-US" sz="1400" dirty="0">
                          <a:latin typeface="+mn-ea"/>
                          <a:ea typeface="+mn-ea"/>
                        </a:rPr>
                        <a:t>点</a:t>
                      </a:r>
                      <a:endParaRPr kumimoji="1" lang="ja-JP" altLang="en-US" dirty="0">
                        <a:latin typeface="+mn-ea"/>
                        <a:ea typeface="+mn-ea"/>
                      </a:endParaRPr>
                    </a:p>
                  </a:txBody>
                  <a:tcPr anchor="ctr"/>
                </a:tc>
                <a:extLst>
                  <a:ext uri="{0D108BD9-81ED-4DB2-BD59-A6C34878D82A}">
                    <a16:rowId xmlns:a16="http://schemas.microsoft.com/office/drawing/2014/main" val="4039640246"/>
                  </a:ext>
                </a:extLst>
              </a:tr>
              <a:tr h="370840">
                <a:tc>
                  <a:txBody>
                    <a:bodyPr/>
                    <a:lstStyle/>
                    <a:p>
                      <a:pPr algn="ctr"/>
                      <a:r>
                        <a:rPr kumimoji="1" lang="ja-JP" altLang="en-US" dirty="0">
                          <a:latin typeface="+mn-ea"/>
                          <a:ea typeface="+mn-ea"/>
                        </a:rPr>
                        <a:t>配点</a:t>
                      </a:r>
                    </a:p>
                  </a:txBody>
                  <a:tcPr anchor="ctr"/>
                </a:tc>
                <a:tc>
                  <a:txBody>
                    <a:bodyPr/>
                    <a:lstStyle/>
                    <a:p>
                      <a:pPr algn="ctr"/>
                      <a:r>
                        <a:rPr kumimoji="1" lang="en-US" altLang="ja-JP" dirty="0">
                          <a:latin typeface="+mn-ea"/>
                          <a:ea typeface="+mn-ea"/>
                        </a:rPr>
                        <a:t>90</a:t>
                      </a:r>
                      <a:r>
                        <a:rPr kumimoji="1" lang="ja-JP" altLang="en-US" sz="1400" dirty="0">
                          <a:latin typeface="+mn-ea"/>
                          <a:ea typeface="+mn-ea"/>
                        </a:rPr>
                        <a:t>点</a:t>
                      </a:r>
                      <a:endParaRPr kumimoji="1" lang="ja-JP" altLang="en-US"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latin typeface="+mn-ea"/>
                          <a:ea typeface="+mn-ea"/>
                        </a:rPr>
                        <a:t>90</a:t>
                      </a:r>
                      <a:r>
                        <a:rPr kumimoji="1" lang="ja-JP" altLang="en-US" sz="1400" dirty="0">
                          <a:latin typeface="+mn-ea"/>
                          <a:ea typeface="+mn-ea"/>
                        </a:rPr>
                        <a:t>点</a:t>
                      </a:r>
                      <a:endParaRPr kumimoji="1" lang="ja-JP" altLang="en-US" dirty="0">
                        <a:latin typeface="+mn-ea"/>
                        <a:ea typeface="+mn-ea"/>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latin typeface="+mn-ea"/>
                          <a:ea typeface="+mn-ea"/>
                        </a:rPr>
                        <a:t>90</a:t>
                      </a:r>
                      <a:r>
                        <a:rPr kumimoji="1" lang="ja-JP" altLang="en-US" sz="1400" dirty="0">
                          <a:latin typeface="+mn-ea"/>
                          <a:ea typeface="+mn-ea"/>
                        </a:rPr>
                        <a:t>点</a:t>
                      </a:r>
                      <a:endParaRPr kumimoji="1" lang="ja-JP" altLang="en-US" dirty="0">
                        <a:latin typeface="+mn-ea"/>
                        <a:ea typeface="+mn-ea"/>
                      </a:endParaRPr>
                    </a:p>
                  </a:txBody>
                  <a:tcPr anchor="ctr"/>
                </a:tc>
                <a:tc hMerge="1">
                  <a:txBody>
                    <a:bodyPr/>
                    <a:lstStyle/>
                    <a:p>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latin typeface="+mn-ea"/>
                          <a:ea typeface="+mn-ea"/>
                        </a:rPr>
                        <a:t>90</a:t>
                      </a:r>
                      <a:r>
                        <a:rPr kumimoji="1" lang="ja-JP" altLang="en-US" sz="1400" dirty="0">
                          <a:latin typeface="+mn-ea"/>
                          <a:ea typeface="+mn-ea"/>
                        </a:rPr>
                        <a:t>点</a:t>
                      </a:r>
                      <a:endParaRPr kumimoji="1" lang="ja-JP" altLang="en-US"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latin typeface="+mn-ea"/>
                          <a:ea typeface="+mn-ea"/>
                        </a:rPr>
                        <a:t>90</a:t>
                      </a:r>
                      <a:r>
                        <a:rPr kumimoji="1" lang="ja-JP" altLang="en-US" sz="1400" dirty="0">
                          <a:latin typeface="+mn-ea"/>
                          <a:ea typeface="+mn-ea"/>
                        </a:rPr>
                        <a:t>点</a:t>
                      </a:r>
                      <a:endParaRPr kumimoji="1" lang="ja-JP" altLang="en-US" dirty="0">
                        <a:latin typeface="+mn-ea"/>
                        <a:ea typeface="+mn-ea"/>
                      </a:endParaRPr>
                    </a:p>
                  </a:txBody>
                  <a:tcPr anchor="ctr"/>
                </a:tc>
                <a:tc vMerge="1">
                  <a:txBody>
                    <a:bodyPr/>
                    <a:lstStyle/>
                    <a:p>
                      <a:pPr algn="ctr"/>
                      <a:endParaRPr kumimoji="1" lang="ja-JP" altLang="en-US" dirty="0"/>
                    </a:p>
                  </a:txBody>
                  <a:tcPr anchor="ctr"/>
                </a:tc>
                <a:extLst>
                  <a:ext uri="{0D108BD9-81ED-4DB2-BD59-A6C34878D82A}">
                    <a16:rowId xmlns:a16="http://schemas.microsoft.com/office/drawing/2014/main" val="124804017"/>
                  </a:ext>
                </a:extLst>
              </a:tr>
            </a:tbl>
          </a:graphicData>
        </a:graphic>
      </p:graphicFrame>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23</a:t>
            </a:fld>
            <a:endParaRPr lang="ja-JP" altLang="en-US"/>
          </a:p>
        </p:txBody>
      </p:sp>
      <p:graphicFrame>
        <p:nvGraphicFramePr>
          <p:cNvPr id="6" name="コンテンツ プレースホルダー 4"/>
          <p:cNvGraphicFramePr>
            <a:graphicFrameLocks/>
          </p:cNvGraphicFramePr>
          <p:nvPr>
            <p:extLst>
              <p:ext uri="{D42A27DB-BD31-4B8C-83A1-F6EECF244321}">
                <p14:modId xmlns:p14="http://schemas.microsoft.com/office/powerpoint/2010/main" val="2277509829"/>
              </p:ext>
            </p:extLst>
          </p:nvPr>
        </p:nvGraphicFramePr>
        <p:xfrm>
          <a:off x="2686050" y="1451102"/>
          <a:ext cx="9163048" cy="1483360"/>
        </p:xfrm>
        <a:graphic>
          <a:graphicData uri="http://schemas.openxmlformats.org/drawingml/2006/table">
            <a:tbl>
              <a:tblPr firstRow="1" firstCol="1" lastCol="1">
                <a:tableStyleId>{5C22544A-7EE6-4342-B048-85BDC9FD1C3A}</a:tableStyleId>
              </a:tblPr>
              <a:tblGrid>
                <a:gridCol w="1145381">
                  <a:extLst>
                    <a:ext uri="{9D8B030D-6E8A-4147-A177-3AD203B41FA5}">
                      <a16:colId xmlns:a16="http://schemas.microsoft.com/office/drawing/2014/main" val="1659571211"/>
                    </a:ext>
                  </a:extLst>
                </a:gridCol>
                <a:gridCol w="1145381">
                  <a:extLst>
                    <a:ext uri="{9D8B030D-6E8A-4147-A177-3AD203B41FA5}">
                      <a16:colId xmlns:a16="http://schemas.microsoft.com/office/drawing/2014/main" val="284782369"/>
                    </a:ext>
                  </a:extLst>
                </a:gridCol>
                <a:gridCol w="1145381">
                  <a:extLst>
                    <a:ext uri="{9D8B030D-6E8A-4147-A177-3AD203B41FA5}">
                      <a16:colId xmlns:a16="http://schemas.microsoft.com/office/drawing/2014/main" val="700196881"/>
                    </a:ext>
                  </a:extLst>
                </a:gridCol>
                <a:gridCol w="1145381">
                  <a:extLst>
                    <a:ext uri="{9D8B030D-6E8A-4147-A177-3AD203B41FA5}">
                      <a16:colId xmlns:a16="http://schemas.microsoft.com/office/drawing/2014/main" val="3606936637"/>
                    </a:ext>
                  </a:extLst>
                </a:gridCol>
                <a:gridCol w="1145381">
                  <a:extLst>
                    <a:ext uri="{9D8B030D-6E8A-4147-A177-3AD203B41FA5}">
                      <a16:colId xmlns:a16="http://schemas.microsoft.com/office/drawing/2014/main" val="4145015014"/>
                    </a:ext>
                  </a:extLst>
                </a:gridCol>
                <a:gridCol w="1145381">
                  <a:extLst>
                    <a:ext uri="{9D8B030D-6E8A-4147-A177-3AD203B41FA5}">
                      <a16:colId xmlns:a16="http://schemas.microsoft.com/office/drawing/2014/main" val="1169155107"/>
                    </a:ext>
                  </a:extLst>
                </a:gridCol>
                <a:gridCol w="1145381">
                  <a:extLst>
                    <a:ext uri="{9D8B030D-6E8A-4147-A177-3AD203B41FA5}">
                      <a16:colId xmlns:a16="http://schemas.microsoft.com/office/drawing/2014/main" val="226310198"/>
                    </a:ext>
                  </a:extLst>
                </a:gridCol>
                <a:gridCol w="1145381">
                  <a:extLst>
                    <a:ext uri="{9D8B030D-6E8A-4147-A177-3AD203B41FA5}">
                      <a16:colId xmlns:a16="http://schemas.microsoft.com/office/drawing/2014/main" val="2553096897"/>
                    </a:ext>
                  </a:extLst>
                </a:gridCol>
              </a:tblGrid>
              <a:tr h="370840">
                <a:tc rowSpan="2">
                  <a:txBody>
                    <a:bodyPr/>
                    <a:lstStyle/>
                    <a:p>
                      <a:pPr algn="ctr"/>
                      <a:r>
                        <a:rPr kumimoji="1" lang="ja-JP" altLang="en-US" dirty="0">
                          <a:latin typeface="+mn-ea"/>
                          <a:ea typeface="+mn-ea"/>
                        </a:rPr>
                        <a:t>検査教科</a:t>
                      </a:r>
                    </a:p>
                  </a:txBody>
                  <a:tcPr anchor="ctr"/>
                </a:tc>
                <a:tc rowSpan="2">
                  <a:txBody>
                    <a:bodyPr/>
                    <a:lstStyle/>
                    <a:p>
                      <a:pPr algn="ctr"/>
                      <a:r>
                        <a:rPr kumimoji="1" lang="ja-JP" altLang="en-US" dirty="0">
                          <a:latin typeface="+mn-ea"/>
                          <a:ea typeface="+mn-ea"/>
                        </a:rPr>
                        <a:t>国語</a:t>
                      </a:r>
                    </a:p>
                  </a:txBody>
                  <a:tcPr anchor="ctr"/>
                </a:tc>
                <a:tc rowSpan="2">
                  <a:txBody>
                    <a:bodyPr/>
                    <a:lstStyle/>
                    <a:p>
                      <a:pPr algn="ctr"/>
                      <a:r>
                        <a:rPr kumimoji="1" lang="ja-JP" altLang="en-US" dirty="0">
                          <a:latin typeface="+mn-ea"/>
                          <a:ea typeface="+mn-ea"/>
                        </a:rPr>
                        <a:t>数学</a:t>
                      </a:r>
                    </a:p>
                  </a:txBody>
                  <a:tcPr anchor="ctr"/>
                </a:tc>
                <a:tc gridSpan="2">
                  <a:txBody>
                    <a:bodyPr/>
                    <a:lstStyle/>
                    <a:p>
                      <a:pPr algn="ctr"/>
                      <a:r>
                        <a:rPr kumimoji="1" lang="ja-JP" altLang="en-US" dirty="0">
                          <a:latin typeface="+mn-ea"/>
                          <a:ea typeface="+mn-ea"/>
                        </a:rPr>
                        <a:t>英語</a:t>
                      </a:r>
                    </a:p>
                  </a:txBody>
                  <a:tcPr/>
                </a:tc>
                <a:tc hMerge="1">
                  <a:txBody>
                    <a:bodyPr/>
                    <a:lstStyle/>
                    <a:p>
                      <a:endParaRPr kumimoji="1" lang="ja-JP" altLang="en-US" dirty="0"/>
                    </a:p>
                  </a:txBody>
                  <a:tcPr/>
                </a:tc>
                <a:tc rowSpan="2">
                  <a:txBody>
                    <a:bodyPr/>
                    <a:lstStyle/>
                    <a:p>
                      <a:pPr algn="ctr"/>
                      <a:r>
                        <a:rPr kumimoji="1" lang="ja-JP" altLang="en-US" dirty="0">
                          <a:latin typeface="+mn-ea"/>
                          <a:ea typeface="+mn-ea"/>
                        </a:rPr>
                        <a:t>理科</a:t>
                      </a:r>
                    </a:p>
                  </a:txBody>
                  <a:tcPr anchor="ctr"/>
                </a:tc>
                <a:tc rowSpan="2">
                  <a:txBody>
                    <a:bodyPr/>
                    <a:lstStyle/>
                    <a:p>
                      <a:pPr algn="ctr"/>
                      <a:r>
                        <a:rPr kumimoji="1" lang="ja-JP" altLang="en-US" dirty="0">
                          <a:latin typeface="+mn-ea"/>
                          <a:ea typeface="+mn-ea"/>
                        </a:rPr>
                        <a:t>社会</a:t>
                      </a:r>
                    </a:p>
                  </a:txBody>
                  <a:tcPr anchor="ctr"/>
                </a:tc>
                <a:tc rowSpan="2">
                  <a:txBody>
                    <a:bodyPr/>
                    <a:lstStyle/>
                    <a:p>
                      <a:pPr algn="ctr"/>
                      <a:r>
                        <a:rPr kumimoji="1" lang="ja-JP" altLang="en-US" dirty="0">
                          <a:latin typeface="+mn-ea"/>
                          <a:ea typeface="+mn-ea"/>
                        </a:rPr>
                        <a:t>満点</a:t>
                      </a:r>
                    </a:p>
                  </a:txBody>
                  <a:tcPr anchor="ctr"/>
                </a:tc>
                <a:extLst>
                  <a:ext uri="{0D108BD9-81ED-4DB2-BD59-A6C34878D82A}">
                    <a16:rowId xmlns:a16="http://schemas.microsoft.com/office/drawing/2014/main" val="468351198"/>
                  </a:ext>
                </a:extLst>
              </a:tr>
              <a:tr h="370840">
                <a:tc vMerge="1">
                  <a:txBody>
                    <a:bodyPr/>
                    <a:lstStyle/>
                    <a:p>
                      <a:endParaRPr kumimoji="1" lang="ja-JP" altLang="en-US" dirty="0"/>
                    </a:p>
                  </a:txBody>
                  <a:tcPr/>
                </a:tc>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ja-JP" altLang="en-US" dirty="0">
                          <a:latin typeface="+mn-ea"/>
                          <a:ea typeface="+mn-ea"/>
                        </a:rPr>
                        <a:t>筆答</a:t>
                      </a:r>
                    </a:p>
                  </a:txBody>
                  <a:tcPr anchor="ctr"/>
                </a:tc>
                <a:tc>
                  <a:txBody>
                    <a:bodyPr/>
                    <a:lstStyle/>
                    <a:p>
                      <a:pPr algn="ctr"/>
                      <a:r>
                        <a:rPr kumimoji="1" lang="ja-JP" altLang="en-US" spc="-300" dirty="0">
                          <a:latin typeface="+mn-ea"/>
                          <a:ea typeface="+mn-ea"/>
                        </a:rPr>
                        <a:t>リスニング</a:t>
                      </a:r>
                    </a:p>
                  </a:txBody>
                  <a:tcPr anchor="ctr"/>
                </a:tc>
                <a:tc vMerge="1">
                  <a:txBody>
                    <a:bodyPr/>
                    <a:lstStyle/>
                    <a:p>
                      <a:endParaRPr kumimoji="1" lang="ja-JP" altLang="en-US" dirty="0"/>
                    </a:p>
                  </a:txBody>
                  <a:tcPr/>
                </a:tc>
                <a:tc vMerge="1">
                  <a:txBody>
                    <a:bodyPr/>
                    <a:lstStyle/>
                    <a:p>
                      <a:endParaRPr kumimoji="1" lang="ja-JP" altLang="en-US" dirty="0"/>
                    </a:p>
                  </a:txBody>
                  <a:tcPr/>
                </a:tc>
                <a:tc vMerge="1">
                  <a:txBody>
                    <a:bodyPr/>
                    <a:lstStyle/>
                    <a:p>
                      <a:endParaRPr kumimoji="1" lang="ja-JP" altLang="en-US" dirty="0"/>
                    </a:p>
                  </a:txBody>
                  <a:tcPr/>
                </a:tc>
                <a:extLst>
                  <a:ext uri="{0D108BD9-81ED-4DB2-BD59-A6C34878D82A}">
                    <a16:rowId xmlns:a16="http://schemas.microsoft.com/office/drawing/2014/main" val="1045885817"/>
                  </a:ext>
                </a:extLst>
              </a:tr>
              <a:tr h="370840">
                <a:tc>
                  <a:txBody>
                    <a:bodyPr/>
                    <a:lstStyle/>
                    <a:p>
                      <a:pPr algn="ctr"/>
                      <a:r>
                        <a:rPr kumimoji="1" lang="ja-JP" altLang="en-US" dirty="0">
                          <a:latin typeface="+mn-ea"/>
                          <a:ea typeface="+mn-ea"/>
                        </a:rPr>
                        <a:t>時間</a:t>
                      </a:r>
                    </a:p>
                  </a:txBody>
                  <a:tcPr anchor="ctr"/>
                </a:tc>
                <a:tc>
                  <a:txBody>
                    <a:bodyPr/>
                    <a:lstStyle/>
                    <a:p>
                      <a:pPr algn="ctr"/>
                      <a:r>
                        <a:rPr kumimoji="1" lang="en-US" altLang="ja-JP" dirty="0">
                          <a:latin typeface="+mn-ea"/>
                          <a:ea typeface="+mn-ea"/>
                        </a:rPr>
                        <a:t>40</a:t>
                      </a:r>
                      <a:r>
                        <a:rPr kumimoji="1" lang="ja-JP" altLang="en-US" sz="1400" dirty="0">
                          <a:latin typeface="+mn-ea"/>
                          <a:ea typeface="+mn-ea"/>
                        </a:rPr>
                        <a:t>分</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latin typeface="+mn-ea"/>
                          <a:ea typeface="+mn-ea"/>
                        </a:rPr>
                        <a:t>40</a:t>
                      </a:r>
                      <a:r>
                        <a:rPr kumimoji="1" lang="ja-JP" altLang="en-US" sz="1400" dirty="0">
                          <a:latin typeface="+mn-ea"/>
                          <a:ea typeface="+mn-ea"/>
                        </a:rPr>
                        <a:t>分</a:t>
                      </a:r>
                    </a:p>
                  </a:txBody>
                  <a:tcPr anchor="ctr"/>
                </a:tc>
                <a:tc>
                  <a:txBody>
                    <a:bodyPr/>
                    <a:lstStyle/>
                    <a:p>
                      <a:pPr algn="ctr"/>
                      <a:r>
                        <a:rPr kumimoji="1" lang="en-US" altLang="ja-JP" dirty="0">
                          <a:latin typeface="+mn-ea"/>
                          <a:ea typeface="+mn-ea"/>
                        </a:rPr>
                        <a:t>40</a:t>
                      </a:r>
                      <a:r>
                        <a:rPr kumimoji="1" lang="ja-JP" altLang="en-US" sz="1400" dirty="0">
                          <a:latin typeface="+mn-ea"/>
                          <a:ea typeface="+mn-ea"/>
                        </a:rPr>
                        <a:t>分</a:t>
                      </a:r>
                      <a:endParaRPr kumimoji="1" lang="ja-JP" altLang="en-US" dirty="0">
                        <a:latin typeface="+mn-ea"/>
                        <a:ea typeface="+mn-ea"/>
                      </a:endParaRPr>
                    </a:p>
                  </a:txBody>
                  <a:tcPr anchor="ctr"/>
                </a:tc>
                <a:tc>
                  <a:txBody>
                    <a:bodyPr/>
                    <a:lstStyle/>
                    <a:p>
                      <a:pPr algn="ctr"/>
                      <a:r>
                        <a:rPr kumimoji="1" lang="en-US" altLang="ja-JP" dirty="0">
                          <a:latin typeface="+mn-ea"/>
                          <a:ea typeface="+mn-ea"/>
                        </a:rPr>
                        <a:t>15</a:t>
                      </a:r>
                      <a:r>
                        <a:rPr kumimoji="1" lang="ja-JP" altLang="en-US" sz="1400" dirty="0">
                          <a:latin typeface="+mn-ea"/>
                          <a:ea typeface="+mn-ea"/>
                        </a:rPr>
                        <a:t>分</a:t>
                      </a:r>
                      <a:endParaRPr kumimoji="1" lang="ja-JP" altLang="en-US"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n-ea"/>
                          <a:ea typeface="+mn-ea"/>
                          <a:cs typeface="+mn-cs"/>
                        </a:rPr>
                        <a:t>40</a:t>
                      </a:r>
                      <a:r>
                        <a:rPr kumimoji="1" lang="ja-JP" altLang="en-US" sz="1400" b="0" i="0" u="none" strike="noStrike" kern="1200" cap="none" spc="0" normalizeH="0" baseline="0" noProof="0" dirty="0">
                          <a:ln>
                            <a:noFill/>
                          </a:ln>
                          <a:solidFill>
                            <a:prstClr val="black"/>
                          </a:solidFill>
                          <a:effectLst/>
                          <a:uLnTx/>
                          <a:uFillTx/>
                          <a:latin typeface="+mn-ea"/>
                          <a:ea typeface="+mn-ea"/>
                          <a:cs typeface="+mn-cs"/>
                        </a:rPr>
                        <a:t>分</a:t>
                      </a:r>
                      <a:endParaRPr kumimoji="1" lang="ja-JP" altLang="en-US" sz="1800" b="0" i="0" u="none" strike="noStrike" kern="1200" cap="none" spc="0" normalizeH="0" baseline="0" noProof="0" dirty="0">
                        <a:ln>
                          <a:noFill/>
                        </a:ln>
                        <a:solidFill>
                          <a:prstClr val="black"/>
                        </a:solidFill>
                        <a:effectLst/>
                        <a:uLnTx/>
                        <a:uFillTx/>
                        <a:latin typeface="+mn-ea"/>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n-ea"/>
                          <a:ea typeface="+mn-ea"/>
                          <a:cs typeface="+mn-cs"/>
                        </a:rPr>
                        <a:t>40</a:t>
                      </a:r>
                      <a:r>
                        <a:rPr kumimoji="1" lang="ja-JP" altLang="en-US" sz="1400" b="0" i="0" u="none" strike="noStrike" kern="1200" cap="none" spc="0" normalizeH="0" baseline="0" noProof="0" dirty="0">
                          <a:ln>
                            <a:noFill/>
                          </a:ln>
                          <a:solidFill>
                            <a:prstClr val="black"/>
                          </a:solidFill>
                          <a:effectLst/>
                          <a:uLnTx/>
                          <a:uFillTx/>
                          <a:latin typeface="+mn-ea"/>
                          <a:ea typeface="+mn-ea"/>
                          <a:cs typeface="+mn-cs"/>
                        </a:rPr>
                        <a:t>分</a:t>
                      </a:r>
                      <a:endParaRPr kumimoji="1" lang="ja-JP" altLang="en-US" sz="1800" b="0" i="0" u="none" strike="noStrike" kern="1200" cap="none" spc="0" normalizeH="0" baseline="0" noProof="0" dirty="0">
                        <a:ln>
                          <a:noFill/>
                        </a:ln>
                        <a:solidFill>
                          <a:prstClr val="black"/>
                        </a:solidFill>
                        <a:effectLst/>
                        <a:uLnTx/>
                        <a:uFillTx/>
                        <a:latin typeface="+mn-ea"/>
                        <a:ea typeface="+mn-ea"/>
                        <a:cs typeface="+mn-cs"/>
                      </a:endParaRPr>
                    </a:p>
                  </a:txBody>
                  <a:tcPr anchor="ctr"/>
                </a:tc>
                <a:tc rowSpan="2">
                  <a:txBody>
                    <a:bodyPr/>
                    <a:lstStyle/>
                    <a:p>
                      <a:pPr algn="ctr"/>
                      <a:r>
                        <a:rPr kumimoji="1" lang="en-US" altLang="ja-JP" dirty="0">
                          <a:latin typeface="+mn-ea"/>
                          <a:ea typeface="+mn-ea"/>
                        </a:rPr>
                        <a:t>225</a:t>
                      </a:r>
                      <a:r>
                        <a:rPr kumimoji="1" lang="ja-JP" altLang="en-US" sz="1400" dirty="0">
                          <a:latin typeface="+mn-ea"/>
                          <a:ea typeface="+mn-ea"/>
                        </a:rPr>
                        <a:t>点</a:t>
                      </a:r>
                      <a:endParaRPr kumimoji="1" lang="ja-JP" altLang="en-US" dirty="0">
                        <a:latin typeface="+mn-ea"/>
                        <a:ea typeface="+mn-ea"/>
                      </a:endParaRPr>
                    </a:p>
                  </a:txBody>
                  <a:tcPr anchor="ctr"/>
                </a:tc>
                <a:extLst>
                  <a:ext uri="{0D108BD9-81ED-4DB2-BD59-A6C34878D82A}">
                    <a16:rowId xmlns:a16="http://schemas.microsoft.com/office/drawing/2014/main" val="4039640246"/>
                  </a:ext>
                </a:extLst>
              </a:tr>
              <a:tr h="370840">
                <a:tc>
                  <a:txBody>
                    <a:bodyPr/>
                    <a:lstStyle/>
                    <a:p>
                      <a:pPr algn="ctr"/>
                      <a:r>
                        <a:rPr kumimoji="1" lang="ja-JP" altLang="en-US" dirty="0">
                          <a:latin typeface="+mn-ea"/>
                          <a:ea typeface="+mn-ea"/>
                        </a:rPr>
                        <a:t>配点</a:t>
                      </a:r>
                    </a:p>
                  </a:txBody>
                  <a:tcPr anchor="ctr"/>
                </a:tc>
                <a:tc>
                  <a:txBody>
                    <a:bodyPr/>
                    <a:lstStyle/>
                    <a:p>
                      <a:pPr algn="ctr"/>
                      <a:r>
                        <a:rPr kumimoji="1" lang="en-US" altLang="ja-JP" sz="1800" dirty="0">
                          <a:latin typeface="+mn-ea"/>
                          <a:ea typeface="+mn-ea"/>
                        </a:rPr>
                        <a:t>45</a:t>
                      </a:r>
                      <a:r>
                        <a:rPr kumimoji="1" lang="ja-JP" altLang="en-US" sz="1400" dirty="0">
                          <a:latin typeface="+mn-ea"/>
                          <a:ea typeface="+mn-ea"/>
                        </a:rPr>
                        <a:t>点</a:t>
                      </a:r>
                      <a:endParaRPr kumimoji="1" lang="ja-JP" altLang="en-US"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latin typeface="+mn-ea"/>
                          <a:ea typeface="+mn-ea"/>
                        </a:rPr>
                        <a:t>45</a:t>
                      </a:r>
                      <a:r>
                        <a:rPr kumimoji="1" lang="ja-JP" altLang="en-US" sz="1400" dirty="0">
                          <a:latin typeface="+mn-ea"/>
                          <a:ea typeface="+mn-ea"/>
                        </a:rPr>
                        <a:t>点</a:t>
                      </a:r>
                      <a:endParaRPr kumimoji="1" lang="ja-JP" altLang="en-US" dirty="0">
                        <a:latin typeface="+mn-ea"/>
                        <a:ea typeface="+mn-ea"/>
                      </a:endParaRP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latin typeface="+mn-ea"/>
                          <a:ea typeface="+mn-ea"/>
                        </a:rPr>
                        <a:t>45</a:t>
                      </a:r>
                      <a:r>
                        <a:rPr kumimoji="1" lang="ja-JP" altLang="en-US" sz="1400" dirty="0">
                          <a:latin typeface="+mn-ea"/>
                          <a:ea typeface="+mn-ea"/>
                        </a:rPr>
                        <a:t>点</a:t>
                      </a:r>
                      <a:endParaRPr kumimoji="1" lang="ja-JP" altLang="en-US" dirty="0">
                        <a:latin typeface="+mn-ea"/>
                        <a:ea typeface="+mn-ea"/>
                      </a:endParaRPr>
                    </a:p>
                  </a:txBody>
                  <a:tcPr anchor="ctr"/>
                </a:tc>
                <a:tc hMerge="1">
                  <a:txBody>
                    <a:bodyPr/>
                    <a:lstStyle/>
                    <a:p>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latin typeface="+mn-ea"/>
                          <a:ea typeface="+mn-ea"/>
                        </a:rPr>
                        <a:t>45</a:t>
                      </a:r>
                      <a:r>
                        <a:rPr kumimoji="1" lang="ja-JP" altLang="en-US" sz="1400" dirty="0">
                          <a:latin typeface="+mn-ea"/>
                          <a:ea typeface="+mn-ea"/>
                        </a:rPr>
                        <a:t>点</a:t>
                      </a:r>
                      <a:endParaRPr kumimoji="1" lang="ja-JP" altLang="en-US" dirty="0">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latin typeface="+mn-ea"/>
                          <a:ea typeface="+mn-ea"/>
                        </a:rPr>
                        <a:t>45</a:t>
                      </a:r>
                      <a:r>
                        <a:rPr kumimoji="1" lang="ja-JP" altLang="en-US" sz="1400" dirty="0">
                          <a:latin typeface="+mn-ea"/>
                          <a:ea typeface="+mn-ea"/>
                        </a:rPr>
                        <a:t>点</a:t>
                      </a:r>
                      <a:endParaRPr kumimoji="1" lang="ja-JP" altLang="en-US" dirty="0">
                        <a:latin typeface="+mn-ea"/>
                        <a:ea typeface="+mn-ea"/>
                      </a:endParaRPr>
                    </a:p>
                  </a:txBody>
                  <a:tcPr anchor="ctr"/>
                </a:tc>
                <a:tc vMerge="1">
                  <a:txBody>
                    <a:bodyPr/>
                    <a:lstStyle/>
                    <a:p>
                      <a:pPr algn="ctr"/>
                      <a:endParaRPr kumimoji="1" lang="ja-JP" altLang="en-US" dirty="0"/>
                    </a:p>
                  </a:txBody>
                  <a:tcPr anchor="ctr"/>
                </a:tc>
                <a:extLst>
                  <a:ext uri="{0D108BD9-81ED-4DB2-BD59-A6C34878D82A}">
                    <a16:rowId xmlns:a16="http://schemas.microsoft.com/office/drawing/2014/main" val="124804017"/>
                  </a:ext>
                </a:extLst>
              </a:tr>
            </a:tbl>
          </a:graphicData>
        </a:graphic>
      </p:graphicFrame>
      <p:sp>
        <p:nvSpPr>
          <p:cNvPr id="7" name="テキスト ボックス 6"/>
          <p:cNvSpPr txBox="1"/>
          <p:nvPr/>
        </p:nvSpPr>
        <p:spPr>
          <a:xfrm>
            <a:off x="2686050" y="1072953"/>
            <a:ext cx="1107996" cy="369332"/>
          </a:xfrm>
          <a:prstGeom prst="rect">
            <a:avLst/>
          </a:prstGeom>
          <a:noFill/>
        </p:spPr>
        <p:txBody>
          <a:bodyPr wrap="none" rtlCol="0">
            <a:spAutoFit/>
          </a:bodyPr>
          <a:lstStyle/>
          <a:p>
            <a:r>
              <a:rPr kumimoji="1" lang="ja-JP" altLang="en-US" b="1" dirty="0">
                <a:ln w="6350">
                  <a:solidFill>
                    <a:schemeClr val="accent1"/>
                  </a:solidFill>
                </a:ln>
                <a:blipFill>
                  <a:blip r:embed="rId2"/>
                  <a:stretch>
                    <a:fillRect/>
                  </a:stretch>
                </a:blipFill>
                <a:latin typeface="+mn-ea"/>
              </a:rPr>
              <a:t>特別選抜</a:t>
            </a:r>
          </a:p>
        </p:txBody>
      </p:sp>
      <p:sp>
        <p:nvSpPr>
          <p:cNvPr id="8" name="テキスト ボックス 7"/>
          <p:cNvSpPr txBox="1"/>
          <p:nvPr/>
        </p:nvSpPr>
        <p:spPr>
          <a:xfrm>
            <a:off x="2686050" y="3782435"/>
            <a:ext cx="1107996" cy="369332"/>
          </a:xfrm>
          <a:prstGeom prst="rect">
            <a:avLst/>
          </a:prstGeom>
          <a:noFill/>
        </p:spPr>
        <p:txBody>
          <a:bodyPr wrap="none" rtlCol="0">
            <a:spAutoFit/>
          </a:bodyPr>
          <a:lstStyle/>
          <a:p>
            <a:r>
              <a:rPr lang="ja-JP" altLang="en-US" b="1" dirty="0">
                <a:ln w="6350">
                  <a:solidFill>
                    <a:schemeClr val="accent1"/>
                  </a:solidFill>
                </a:ln>
                <a:blipFill>
                  <a:blip r:embed="rId2"/>
                  <a:stretch>
                    <a:fillRect/>
                  </a:stretch>
                </a:blipFill>
                <a:latin typeface="+mn-ea"/>
              </a:rPr>
              <a:t>一般選抜</a:t>
            </a:r>
          </a:p>
        </p:txBody>
      </p:sp>
      <p:sp>
        <p:nvSpPr>
          <p:cNvPr id="9" name="テキスト ボックス 8"/>
          <p:cNvSpPr txBox="1"/>
          <p:nvPr/>
        </p:nvSpPr>
        <p:spPr>
          <a:xfrm>
            <a:off x="2686050" y="5635127"/>
            <a:ext cx="8032968" cy="646331"/>
          </a:xfrm>
          <a:prstGeom prst="rect">
            <a:avLst/>
          </a:prstGeom>
          <a:noFill/>
        </p:spPr>
        <p:txBody>
          <a:bodyPr wrap="none" rtlCol="0">
            <a:spAutoFit/>
          </a:bodyPr>
          <a:lstStyle/>
          <a:p>
            <a:r>
              <a:rPr lang="en-US" altLang="ja-JP" dirty="0">
                <a:latin typeface="+mn-ea"/>
              </a:rPr>
              <a:t>※</a:t>
            </a:r>
            <a:r>
              <a:rPr lang="ja-JP" altLang="en-US" dirty="0">
                <a:latin typeface="+mn-ea"/>
              </a:rPr>
              <a:t>発展的問題（Ｃ）は、</a:t>
            </a:r>
            <a:r>
              <a:rPr lang="en-US" altLang="ja-JP" dirty="0">
                <a:latin typeface="+mn-ea"/>
              </a:rPr>
              <a:t>〔</a:t>
            </a:r>
            <a:r>
              <a:rPr lang="ja-JP" altLang="en-US" dirty="0">
                <a:latin typeface="+mn-ea"/>
              </a:rPr>
              <a:t>数学</a:t>
            </a:r>
            <a:r>
              <a:rPr lang="en-US" altLang="ja-JP" dirty="0">
                <a:latin typeface="+mn-ea"/>
              </a:rPr>
              <a:t>〕60</a:t>
            </a:r>
            <a:r>
              <a:rPr lang="ja-JP" altLang="en-US" dirty="0">
                <a:latin typeface="+mn-ea"/>
              </a:rPr>
              <a:t>分、</a:t>
            </a:r>
            <a:r>
              <a:rPr lang="en-US" altLang="ja-JP" dirty="0">
                <a:latin typeface="+mn-ea"/>
              </a:rPr>
              <a:t>〔</a:t>
            </a:r>
            <a:r>
              <a:rPr lang="ja-JP" altLang="en-US" dirty="0">
                <a:latin typeface="+mn-ea"/>
              </a:rPr>
              <a:t>英語</a:t>
            </a:r>
            <a:r>
              <a:rPr lang="en-US" altLang="ja-JP" dirty="0">
                <a:latin typeface="+mn-ea"/>
              </a:rPr>
              <a:t>〕</a:t>
            </a:r>
            <a:r>
              <a:rPr lang="ja-JP" altLang="en-US" dirty="0">
                <a:latin typeface="+mn-ea"/>
              </a:rPr>
              <a:t>筆答</a:t>
            </a:r>
            <a:r>
              <a:rPr lang="en-US" altLang="ja-JP" dirty="0">
                <a:latin typeface="+mn-ea"/>
              </a:rPr>
              <a:t>30</a:t>
            </a:r>
            <a:r>
              <a:rPr lang="ja-JP" altLang="en-US" dirty="0">
                <a:latin typeface="+mn-ea"/>
              </a:rPr>
              <a:t>分・リスニング</a:t>
            </a:r>
            <a:r>
              <a:rPr lang="en-US" altLang="ja-JP" dirty="0">
                <a:latin typeface="+mn-ea"/>
              </a:rPr>
              <a:t>25</a:t>
            </a:r>
            <a:r>
              <a:rPr lang="ja-JP" altLang="en-US" dirty="0">
                <a:latin typeface="+mn-ea"/>
              </a:rPr>
              <a:t>分</a:t>
            </a:r>
            <a:endParaRPr lang="en-US" altLang="ja-JP" dirty="0">
              <a:latin typeface="+mn-ea"/>
            </a:endParaRPr>
          </a:p>
          <a:p>
            <a:r>
              <a:rPr lang="en-US" altLang="ja-JP" dirty="0">
                <a:latin typeface="+mn-ea"/>
              </a:rPr>
              <a:t>※</a:t>
            </a:r>
            <a:r>
              <a:rPr lang="ja-JP" altLang="en-US" dirty="0">
                <a:latin typeface="+mn-ea"/>
              </a:rPr>
              <a:t>定時制の課程においては、国語・数学・英語の３教科で</a:t>
            </a:r>
            <a:r>
              <a:rPr lang="en-US" altLang="ja-JP" dirty="0">
                <a:latin typeface="+mn-ea"/>
              </a:rPr>
              <a:t>270</a:t>
            </a:r>
            <a:r>
              <a:rPr lang="ja-JP" altLang="en-US" dirty="0">
                <a:latin typeface="+mn-ea"/>
              </a:rPr>
              <a:t>点満点</a:t>
            </a:r>
          </a:p>
        </p:txBody>
      </p:sp>
      <p:grpSp>
        <p:nvGrpSpPr>
          <p:cNvPr id="3" name="グループ化 2">
            <a:extLst>
              <a:ext uri="{FF2B5EF4-FFF2-40B4-BE49-F238E27FC236}">
                <a16:creationId xmlns:a16="http://schemas.microsoft.com/office/drawing/2014/main" id="{9378BF1D-2B7D-C896-9095-CAD9BF8E6D33}"/>
              </a:ext>
            </a:extLst>
          </p:cNvPr>
          <p:cNvGrpSpPr/>
          <p:nvPr/>
        </p:nvGrpSpPr>
        <p:grpSpPr>
          <a:xfrm>
            <a:off x="201809" y="958476"/>
            <a:ext cx="2209259" cy="2858776"/>
            <a:chOff x="220986" y="1908282"/>
            <a:chExt cx="2209259" cy="2858776"/>
          </a:xfrm>
        </p:grpSpPr>
        <p:grpSp>
          <p:nvGrpSpPr>
            <p:cNvPr id="29" name="グループ化 28">
              <a:extLst>
                <a:ext uri="{FF2B5EF4-FFF2-40B4-BE49-F238E27FC236}">
                  <a16:creationId xmlns:a16="http://schemas.microsoft.com/office/drawing/2014/main" id="{CBFB186E-4631-4AD1-9D17-45C0A79F56B0}"/>
                </a:ext>
              </a:extLst>
            </p:cNvPr>
            <p:cNvGrpSpPr/>
            <p:nvPr/>
          </p:nvGrpSpPr>
          <p:grpSpPr>
            <a:xfrm>
              <a:off x="220986" y="1908282"/>
              <a:ext cx="369868" cy="2858776"/>
              <a:chOff x="1714500" y="2233612"/>
              <a:chExt cx="533400" cy="4122738"/>
            </a:xfrm>
            <a:solidFill>
              <a:schemeClr val="bg1">
                <a:lumMod val="85000"/>
              </a:schemeClr>
            </a:solidFill>
          </p:grpSpPr>
          <p:sp>
            <p:nvSpPr>
              <p:cNvPr id="36" name="楕円 35">
                <a:extLst>
                  <a:ext uri="{FF2B5EF4-FFF2-40B4-BE49-F238E27FC236}">
                    <a16:creationId xmlns:a16="http://schemas.microsoft.com/office/drawing/2014/main" id="{E74CDCB3-14B7-EF28-37AE-2CF64A4BA289}"/>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37" name="楕円 36">
                <a:extLst>
                  <a:ext uri="{FF2B5EF4-FFF2-40B4-BE49-F238E27FC236}">
                    <a16:creationId xmlns:a16="http://schemas.microsoft.com/office/drawing/2014/main" id="{CEDE2289-0714-17A3-2FAD-3007E5662A2D}"/>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38" name="楕円 37">
                <a:extLst>
                  <a:ext uri="{FF2B5EF4-FFF2-40B4-BE49-F238E27FC236}">
                    <a16:creationId xmlns:a16="http://schemas.microsoft.com/office/drawing/2014/main" id="{7470A33B-74F9-A223-0876-3A603CE367E0}"/>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39" name="楕円 38">
                <a:extLst>
                  <a:ext uri="{FF2B5EF4-FFF2-40B4-BE49-F238E27FC236}">
                    <a16:creationId xmlns:a16="http://schemas.microsoft.com/office/drawing/2014/main" id="{92B90F21-DFD3-6EE7-63A8-9099C28C2C61}"/>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0" name="楕円 39">
                <a:extLst>
                  <a:ext uri="{FF2B5EF4-FFF2-40B4-BE49-F238E27FC236}">
                    <a16:creationId xmlns:a16="http://schemas.microsoft.com/office/drawing/2014/main" id="{9E0F078A-0EA2-8A64-89E7-CB7C00B9C7C2}"/>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1" name="楕円 40">
                <a:extLst>
                  <a:ext uri="{FF2B5EF4-FFF2-40B4-BE49-F238E27FC236}">
                    <a16:creationId xmlns:a16="http://schemas.microsoft.com/office/drawing/2014/main" id="{4D0AAE8C-573C-75E2-4C71-533E5DC19D32}"/>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42" name="直線コネクタ 41">
                <a:extLst>
                  <a:ext uri="{FF2B5EF4-FFF2-40B4-BE49-F238E27FC236}">
                    <a16:creationId xmlns:a16="http://schemas.microsoft.com/office/drawing/2014/main" id="{2D4C8921-6C76-805D-7A80-16292BED2AC8}"/>
                  </a:ext>
                </a:extLst>
              </p:cNvPr>
              <p:cNvCxnSpPr>
                <a:stCxn id="36" idx="4"/>
                <a:endCxn id="39"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CC6FA2E4-7493-62AE-B854-846533120229}"/>
                  </a:ext>
                </a:extLst>
              </p:cNvPr>
              <p:cNvCxnSpPr>
                <a:stCxn id="39" idx="4"/>
                <a:endCxn id="40"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1D8534EB-47FD-4348-BD51-35847F4FF31C}"/>
                  </a:ext>
                </a:extLst>
              </p:cNvPr>
              <p:cNvCxnSpPr>
                <a:stCxn id="40" idx="4"/>
                <a:endCxn id="41"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A1119611-46E7-F49A-3F98-C3F0D9CDCE7B}"/>
                  </a:ext>
                </a:extLst>
              </p:cNvPr>
              <p:cNvCxnSpPr>
                <a:stCxn id="41" idx="4"/>
                <a:endCxn id="38"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00E46A75-85D9-AC8E-5057-70C26C553D8C}"/>
                  </a:ext>
                </a:extLst>
              </p:cNvPr>
              <p:cNvCxnSpPr>
                <a:stCxn id="38" idx="4"/>
                <a:endCxn id="37"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0" name="テキスト ボックス 29">
              <a:extLst>
                <a:ext uri="{FF2B5EF4-FFF2-40B4-BE49-F238E27FC236}">
                  <a16:creationId xmlns:a16="http://schemas.microsoft.com/office/drawing/2014/main" id="{70021EBC-B38C-0791-3267-CBEAB7621A2D}"/>
                </a:ext>
              </a:extLst>
            </p:cNvPr>
            <p:cNvSpPr txBox="1"/>
            <p:nvPr/>
          </p:nvSpPr>
          <p:spPr>
            <a:xfrm>
              <a:off x="245031" y="1946382"/>
              <a:ext cx="1261884"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a:t>
              </a:r>
              <a:r>
                <a:rPr lang="ja-JP" altLang="en-US" sz="1200" b="1" dirty="0">
                  <a:solidFill>
                    <a:schemeClr val="bg1">
                      <a:lumMod val="50000"/>
                    </a:schemeClr>
                  </a:solidFill>
                  <a:latin typeface="+mn-ea"/>
                </a:rPr>
                <a:t>入試の資料</a:t>
              </a:r>
              <a:endParaRPr kumimoji="1" lang="ja-JP" altLang="en-US" sz="1200" b="1" dirty="0">
                <a:solidFill>
                  <a:schemeClr val="bg1">
                    <a:lumMod val="50000"/>
                  </a:schemeClr>
                </a:solidFill>
                <a:latin typeface="+mn-ea"/>
              </a:endParaRPr>
            </a:p>
          </p:txBody>
        </p:sp>
        <p:sp>
          <p:nvSpPr>
            <p:cNvPr id="31" name="テキスト ボックス 30">
              <a:extLst>
                <a:ext uri="{FF2B5EF4-FFF2-40B4-BE49-F238E27FC236}">
                  <a16:creationId xmlns:a16="http://schemas.microsoft.com/office/drawing/2014/main" id="{F3394FE4-FE5D-DC91-F98B-ED290BC1075F}"/>
                </a:ext>
              </a:extLst>
            </p:cNvPr>
            <p:cNvSpPr txBox="1"/>
            <p:nvPr/>
          </p:nvSpPr>
          <p:spPr>
            <a:xfrm>
              <a:off x="245031" y="2446335"/>
              <a:ext cx="1261884" cy="276999"/>
            </a:xfrm>
            <a:prstGeom prst="rect">
              <a:avLst/>
            </a:prstGeom>
            <a:noFill/>
          </p:spPr>
          <p:txBody>
            <a:bodyPr wrap="none" rtlCol="0">
              <a:spAutoFit/>
            </a:bodyPr>
            <a:lstStyle/>
            <a:p>
              <a:r>
                <a:rPr lang="ja-JP" altLang="en-US" sz="1200" b="1" dirty="0">
                  <a:solidFill>
                    <a:schemeClr val="accent1"/>
                  </a:solidFill>
                  <a:latin typeface="+mn-ea"/>
                </a:rPr>
                <a:t>２</a:t>
              </a:r>
              <a:r>
                <a:rPr kumimoji="1" lang="ja-JP" altLang="en-US" sz="1200" b="1" dirty="0">
                  <a:solidFill>
                    <a:schemeClr val="accent1"/>
                  </a:solidFill>
                  <a:latin typeface="+mn-ea"/>
                </a:rPr>
                <a:t>　</a:t>
              </a:r>
              <a:r>
                <a:rPr lang="ja-JP" altLang="en-US" sz="1200" b="1" dirty="0">
                  <a:solidFill>
                    <a:schemeClr val="accent1"/>
                  </a:solidFill>
                  <a:latin typeface="+mn-ea"/>
                </a:rPr>
                <a:t>学力検査等</a:t>
              </a:r>
              <a:endParaRPr kumimoji="1" lang="ja-JP" altLang="en-US" sz="1200" b="1" dirty="0">
                <a:solidFill>
                  <a:schemeClr val="accent1"/>
                </a:solidFill>
                <a:latin typeface="+mn-ea"/>
              </a:endParaRPr>
            </a:p>
          </p:txBody>
        </p:sp>
        <p:sp>
          <p:nvSpPr>
            <p:cNvPr id="32" name="テキスト ボックス 31">
              <a:extLst>
                <a:ext uri="{FF2B5EF4-FFF2-40B4-BE49-F238E27FC236}">
                  <a16:creationId xmlns:a16="http://schemas.microsoft.com/office/drawing/2014/main" id="{0A70BD76-7A8A-0B29-6DBE-0EF895669986}"/>
                </a:ext>
              </a:extLst>
            </p:cNvPr>
            <p:cNvSpPr txBox="1"/>
            <p:nvPr/>
          </p:nvSpPr>
          <p:spPr>
            <a:xfrm>
              <a:off x="245031" y="2946288"/>
              <a:ext cx="954107"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調査書</a:t>
              </a:r>
              <a:endParaRPr kumimoji="1" lang="ja-JP" altLang="en-US" sz="1200" b="1" dirty="0">
                <a:solidFill>
                  <a:schemeClr val="bg1">
                    <a:lumMod val="50000"/>
                  </a:schemeClr>
                </a:solidFill>
                <a:latin typeface="+mn-ea"/>
              </a:endParaRPr>
            </a:p>
          </p:txBody>
        </p:sp>
        <p:sp>
          <p:nvSpPr>
            <p:cNvPr id="33" name="テキスト ボックス 32">
              <a:extLst>
                <a:ext uri="{FF2B5EF4-FFF2-40B4-BE49-F238E27FC236}">
                  <a16:creationId xmlns:a16="http://schemas.microsoft.com/office/drawing/2014/main" id="{D591A2F1-DD11-3808-AB2F-6216370A1C73}"/>
                </a:ext>
              </a:extLst>
            </p:cNvPr>
            <p:cNvSpPr txBox="1"/>
            <p:nvPr/>
          </p:nvSpPr>
          <p:spPr>
            <a:xfrm>
              <a:off x="245031" y="3446241"/>
              <a:ext cx="1261884"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自己申告書</a:t>
              </a:r>
              <a:endParaRPr kumimoji="1" lang="ja-JP" altLang="en-US" sz="1200" b="1" dirty="0">
                <a:solidFill>
                  <a:schemeClr val="bg1">
                    <a:lumMod val="50000"/>
                  </a:schemeClr>
                </a:solidFill>
                <a:latin typeface="+mn-ea"/>
              </a:endParaRPr>
            </a:p>
          </p:txBody>
        </p:sp>
        <p:sp>
          <p:nvSpPr>
            <p:cNvPr id="34" name="テキスト ボックス 33">
              <a:extLst>
                <a:ext uri="{FF2B5EF4-FFF2-40B4-BE49-F238E27FC236}">
                  <a16:creationId xmlns:a16="http://schemas.microsoft.com/office/drawing/2014/main" id="{5569DFB9-10FB-D1A6-14FF-A9B46EBC5BDC}"/>
                </a:ext>
              </a:extLst>
            </p:cNvPr>
            <p:cNvSpPr txBox="1"/>
            <p:nvPr/>
          </p:nvSpPr>
          <p:spPr>
            <a:xfrm>
              <a:off x="245031" y="3946194"/>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アドミッションポリシー</a:t>
              </a:r>
              <a:endParaRPr kumimoji="1" lang="ja-JP" altLang="en-US" sz="1200" b="1" dirty="0">
                <a:solidFill>
                  <a:schemeClr val="bg1">
                    <a:lumMod val="50000"/>
                  </a:schemeClr>
                </a:solidFill>
                <a:latin typeface="+mn-ea"/>
              </a:endParaRPr>
            </a:p>
          </p:txBody>
        </p:sp>
        <p:sp>
          <p:nvSpPr>
            <p:cNvPr id="35" name="テキスト ボックス 34">
              <a:extLst>
                <a:ext uri="{FF2B5EF4-FFF2-40B4-BE49-F238E27FC236}">
                  <a16:creationId xmlns:a16="http://schemas.microsoft.com/office/drawing/2014/main" id="{CDDE3A97-7B81-3557-4243-ABE4DB0D1B49}"/>
                </a:ext>
              </a:extLst>
            </p:cNvPr>
            <p:cNvSpPr txBox="1"/>
            <p:nvPr/>
          </p:nvSpPr>
          <p:spPr>
            <a:xfrm>
              <a:off x="245031" y="4446146"/>
              <a:ext cx="1107996" cy="276999"/>
            </a:xfrm>
            <a:prstGeom prst="rect">
              <a:avLst/>
            </a:prstGeom>
            <a:noFill/>
          </p:spPr>
          <p:txBody>
            <a:bodyPr wrap="none" rtlCol="0">
              <a:spAutoFit/>
            </a:bodyPr>
            <a:lstStyle/>
            <a:p>
              <a:r>
                <a:rPr lang="ja-JP" altLang="en-US" sz="1200" b="1" dirty="0">
                  <a:solidFill>
                    <a:schemeClr val="bg1">
                      <a:lumMod val="50000"/>
                    </a:schemeClr>
                  </a:solidFill>
                  <a:latin typeface="+mn-ea"/>
                </a:rPr>
                <a:t>６</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選抜方法</a:t>
              </a:r>
              <a:endParaRPr kumimoji="1" lang="en-US" altLang="ja-JP" sz="1200" b="1" dirty="0">
                <a:solidFill>
                  <a:schemeClr val="bg1">
                    <a:lumMod val="50000"/>
                  </a:schemeClr>
                </a:solidFill>
                <a:latin typeface="+mn-ea"/>
              </a:endParaRPr>
            </a:p>
          </p:txBody>
        </p:sp>
      </p:grpSp>
      <p:sp>
        <p:nvSpPr>
          <p:cNvPr id="47" name="テキスト ボックス 46">
            <a:extLst>
              <a:ext uri="{FF2B5EF4-FFF2-40B4-BE49-F238E27FC236}">
                <a16:creationId xmlns:a16="http://schemas.microsoft.com/office/drawing/2014/main" id="{AE97B170-FA81-52BF-38D7-6ACBAA2049D3}"/>
              </a:ext>
            </a:extLst>
          </p:cNvPr>
          <p:cNvSpPr txBox="1"/>
          <p:nvPr/>
        </p:nvSpPr>
        <p:spPr>
          <a:xfrm>
            <a:off x="2686050" y="2925645"/>
            <a:ext cx="8379217" cy="369332"/>
          </a:xfrm>
          <a:prstGeom prst="rect">
            <a:avLst/>
          </a:prstGeom>
          <a:noFill/>
        </p:spPr>
        <p:txBody>
          <a:bodyPr wrap="none" rtlCol="0">
            <a:spAutoFit/>
          </a:bodyPr>
          <a:lstStyle/>
          <a:p>
            <a:r>
              <a:rPr kumimoji="1" lang="en-US" altLang="ja-JP" dirty="0">
                <a:latin typeface="+mn-ea"/>
              </a:rPr>
              <a:t>※</a:t>
            </a:r>
            <a:r>
              <a:rPr lang="ja-JP" altLang="en-US" dirty="0">
                <a:latin typeface="+mn-ea"/>
              </a:rPr>
              <a:t>ステップスクール</a:t>
            </a:r>
            <a:r>
              <a:rPr kumimoji="1" lang="ja-JP" altLang="en-US" dirty="0">
                <a:latin typeface="+mn-ea"/>
              </a:rPr>
              <a:t>においては、国語・数学・英語の３教科を</a:t>
            </a:r>
            <a:r>
              <a:rPr kumimoji="1" lang="en-US" altLang="ja-JP" dirty="0">
                <a:latin typeface="+mn-ea"/>
              </a:rPr>
              <a:t>225</a:t>
            </a:r>
            <a:r>
              <a:rPr kumimoji="1" lang="ja-JP" altLang="en-US" dirty="0">
                <a:latin typeface="+mn-ea"/>
              </a:rPr>
              <a:t>点満点に換算</a:t>
            </a:r>
          </a:p>
        </p:txBody>
      </p:sp>
      <p:pic>
        <p:nvPicPr>
          <p:cNvPr id="48" name="図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9666" y="152577"/>
            <a:ext cx="787579" cy="660550"/>
          </a:xfrm>
          <a:prstGeom prst="rect">
            <a:avLst/>
          </a:prstGeom>
        </p:spPr>
      </p:pic>
    </p:spTree>
    <p:extLst>
      <p:ext uri="{BB962C8B-B14F-4D97-AF65-F5344CB8AC3E}">
        <p14:creationId xmlns:p14="http://schemas.microsoft.com/office/powerpoint/2010/main" val="2100520281"/>
      </p:ext>
    </p:extLst>
  </p:cSld>
  <p:clrMapOvr>
    <a:masterClrMapping/>
  </p:clrMapOvr>
  <mc:AlternateContent xmlns:mc="http://schemas.openxmlformats.org/markup-compatibility/2006" xmlns:p14="http://schemas.microsoft.com/office/powerpoint/2010/main">
    <mc:Choice Requires="p14">
      <p:transition p14:dur="100" advTm="28825">
        <p:cut/>
      </p:transition>
    </mc:Choice>
    <mc:Fallback xmlns="">
      <p:transition advTm="28825">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調査書　</a:t>
            </a:r>
            <a:r>
              <a:rPr kumimoji="1" lang="en-US" altLang="ja-JP" sz="1800" dirty="0">
                <a:ln w="9525">
                  <a:noFill/>
                </a:ln>
                <a:solidFill>
                  <a:schemeClr val="accent4">
                    <a:lumMod val="75000"/>
                  </a:schemeClr>
                </a:solidFill>
              </a:rPr>
              <a:t>※</a:t>
            </a:r>
            <a:r>
              <a:rPr kumimoji="1" lang="ja-JP" altLang="en-US" sz="1800" dirty="0">
                <a:ln w="9525">
                  <a:noFill/>
                </a:ln>
                <a:solidFill>
                  <a:schemeClr val="accent4">
                    <a:lumMod val="75000"/>
                  </a:schemeClr>
                </a:solidFill>
              </a:rPr>
              <a:t>オンライン出願の導入に伴い令和７年度選抜より電子化されます</a:t>
            </a:r>
            <a:endParaRPr kumimoji="1" lang="ja-JP" altLang="en-US" dirty="0">
              <a:ln w="9525">
                <a:noFill/>
              </a:ln>
              <a:solidFill>
                <a:schemeClr val="accent4">
                  <a:lumMod val="75000"/>
                </a:schemeClr>
              </a:solidFill>
            </a:endParaRPr>
          </a:p>
        </p:txBody>
      </p:sp>
      <p:pic>
        <p:nvPicPr>
          <p:cNvPr id="11" name="図 10">
            <a:extLst>
              <a:ext uri="{FF2B5EF4-FFF2-40B4-BE49-F238E27FC236}">
                <a16:creationId xmlns:a16="http://schemas.microsoft.com/office/drawing/2014/main" id="{F691D569-5775-4ED2-B06B-55AE6425DE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737" t="5000" r="7809" b="8333"/>
          <a:stretch/>
        </p:blipFill>
        <p:spPr>
          <a:xfrm>
            <a:off x="7973168" y="972615"/>
            <a:ext cx="3933278" cy="5776941"/>
          </a:xfrm>
          <a:prstGeom prst="rect">
            <a:avLst/>
          </a:prstGeom>
        </p:spPr>
      </p:pic>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24</a:t>
            </a:fld>
            <a:endParaRPr lang="ja-JP" altLang="en-US"/>
          </a:p>
        </p:txBody>
      </p:sp>
      <p:sp>
        <p:nvSpPr>
          <p:cNvPr id="8" name="正方形/長方形 7"/>
          <p:cNvSpPr/>
          <p:nvPr/>
        </p:nvSpPr>
        <p:spPr>
          <a:xfrm>
            <a:off x="2281502" y="1057816"/>
            <a:ext cx="5377880" cy="646331"/>
          </a:xfrm>
          <a:prstGeom prst="rect">
            <a:avLst/>
          </a:prstGeom>
        </p:spPr>
        <p:txBody>
          <a:bodyPr wrap="square">
            <a:spAutoFit/>
          </a:bodyPr>
          <a:lstStyle/>
          <a:p>
            <a:pPr marL="109728" indent="0">
              <a:buNone/>
            </a:pPr>
            <a:r>
              <a:rPr lang="ja-JP" altLang="en-US" dirty="0">
                <a:latin typeface="+mj-ea"/>
                <a:ea typeface="+mj-ea"/>
              </a:rPr>
              <a:t>調査書とは、中学校での教育活動における記録を入試の資料として活用するための文書です。</a:t>
            </a:r>
            <a:endParaRPr lang="en-US" altLang="ja-JP" dirty="0">
              <a:latin typeface="+mj-ea"/>
              <a:ea typeface="+mj-ea"/>
            </a:endParaRPr>
          </a:p>
        </p:txBody>
      </p:sp>
      <p:sp>
        <p:nvSpPr>
          <p:cNvPr id="18" name="角丸四角形 17"/>
          <p:cNvSpPr/>
          <p:nvPr/>
        </p:nvSpPr>
        <p:spPr>
          <a:xfrm>
            <a:off x="9748212" y="3122341"/>
            <a:ext cx="1971348" cy="2549253"/>
          </a:xfrm>
          <a:prstGeom prst="roundRect">
            <a:avLst>
              <a:gd name="adj" fmla="val 5951"/>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p>
        </p:txBody>
      </p:sp>
      <p:sp>
        <p:nvSpPr>
          <p:cNvPr id="19" name="角丸四角形 18"/>
          <p:cNvSpPr/>
          <p:nvPr/>
        </p:nvSpPr>
        <p:spPr>
          <a:xfrm>
            <a:off x="8183880" y="3122341"/>
            <a:ext cx="1482892" cy="2549253"/>
          </a:xfrm>
          <a:prstGeom prst="roundRect">
            <a:avLst>
              <a:gd name="adj" fmla="val 5951"/>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kumimoji="1" lang="ja-JP" altLang="en-US"/>
          </a:p>
        </p:txBody>
      </p:sp>
      <p:grpSp>
        <p:nvGrpSpPr>
          <p:cNvPr id="5" name="グループ化 4"/>
          <p:cNvGrpSpPr/>
          <p:nvPr/>
        </p:nvGrpSpPr>
        <p:grpSpPr>
          <a:xfrm>
            <a:off x="2656776" y="4396967"/>
            <a:ext cx="5224649" cy="1001231"/>
            <a:chOff x="2656776" y="5173246"/>
            <a:chExt cx="5224649" cy="1001231"/>
          </a:xfrm>
        </p:grpSpPr>
        <p:sp>
          <p:nvSpPr>
            <p:cNvPr id="7" name="正方形/長方形 6"/>
            <p:cNvSpPr/>
            <p:nvPr/>
          </p:nvSpPr>
          <p:spPr>
            <a:xfrm>
              <a:off x="2804600" y="5528146"/>
              <a:ext cx="5076825" cy="646331"/>
            </a:xfrm>
            <a:prstGeom prst="rect">
              <a:avLst/>
            </a:prstGeom>
          </p:spPr>
          <p:txBody>
            <a:bodyPr wrap="square">
              <a:spAutoFit/>
            </a:bodyPr>
            <a:lstStyle/>
            <a:p>
              <a:pPr marL="109728" indent="0">
                <a:spcBef>
                  <a:spcPts val="600"/>
                </a:spcBef>
                <a:buNone/>
              </a:pPr>
              <a:r>
                <a:rPr lang="ja-JP" altLang="en-US" dirty="0">
                  <a:latin typeface="+mj-ea"/>
                  <a:ea typeface="+mj-ea"/>
                </a:rPr>
                <a:t>中学校での教育活動全般における活動及び行動の記録が記載されます。</a:t>
              </a:r>
              <a:endParaRPr lang="en-US" altLang="ja-JP" dirty="0">
                <a:latin typeface="+mj-ea"/>
                <a:ea typeface="+mj-ea"/>
              </a:endParaRPr>
            </a:p>
          </p:txBody>
        </p:sp>
        <p:sp>
          <p:nvSpPr>
            <p:cNvPr id="20" name="正方形/長方形 19"/>
            <p:cNvSpPr/>
            <p:nvPr/>
          </p:nvSpPr>
          <p:spPr>
            <a:xfrm>
              <a:off x="2656776" y="5173246"/>
              <a:ext cx="2377574" cy="369332"/>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none">
              <a:spAutoFit/>
            </a:bodyPr>
            <a:lstStyle/>
            <a:p>
              <a:r>
                <a:rPr lang="en-US" altLang="ja-JP" b="1" dirty="0">
                  <a:solidFill>
                    <a:schemeClr val="accent1"/>
                  </a:solidFill>
                  <a:latin typeface="+mj-ea"/>
                  <a:ea typeface="+mj-ea"/>
                </a:rPr>
                <a:t>(2) </a:t>
              </a:r>
              <a:r>
                <a:rPr lang="ja-JP" altLang="en-US" b="1" dirty="0">
                  <a:solidFill>
                    <a:schemeClr val="accent1"/>
                  </a:solidFill>
                  <a:latin typeface="+mj-ea"/>
                  <a:ea typeface="+mj-ea"/>
                </a:rPr>
                <a:t>活動</a:t>
              </a:r>
              <a:r>
                <a:rPr lang="en-US" altLang="ja-JP" b="1" dirty="0">
                  <a:solidFill>
                    <a:schemeClr val="accent1"/>
                  </a:solidFill>
                  <a:latin typeface="+mj-ea"/>
                  <a:ea typeface="+mj-ea"/>
                </a:rPr>
                <a:t>/</a:t>
              </a:r>
              <a:r>
                <a:rPr lang="ja-JP" altLang="en-US" b="1" dirty="0">
                  <a:solidFill>
                    <a:schemeClr val="accent1"/>
                  </a:solidFill>
                  <a:latin typeface="+mj-ea"/>
                  <a:ea typeface="+mj-ea"/>
                </a:rPr>
                <a:t>行動の記録</a:t>
              </a:r>
              <a:endParaRPr lang="en-US" altLang="ja-JP" b="1" dirty="0">
                <a:solidFill>
                  <a:schemeClr val="accent1"/>
                </a:solidFill>
                <a:latin typeface="+mj-ea"/>
                <a:ea typeface="+mj-ea"/>
              </a:endParaRPr>
            </a:p>
          </p:txBody>
        </p:sp>
      </p:grpSp>
      <p:grpSp>
        <p:nvGrpSpPr>
          <p:cNvPr id="3" name="グループ化 2"/>
          <p:cNvGrpSpPr/>
          <p:nvPr/>
        </p:nvGrpSpPr>
        <p:grpSpPr>
          <a:xfrm>
            <a:off x="2656776" y="2666118"/>
            <a:ext cx="5261758" cy="1545156"/>
            <a:chOff x="2656776" y="3420901"/>
            <a:chExt cx="5261758" cy="1545156"/>
          </a:xfrm>
        </p:grpSpPr>
        <p:sp>
          <p:nvSpPr>
            <p:cNvPr id="12" name="正方形/長方形 11"/>
            <p:cNvSpPr/>
            <p:nvPr/>
          </p:nvSpPr>
          <p:spPr>
            <a:xfrm>
              <a:off x="2656776" y="3420901"/>
              <a:ext cx="2723823" cy="369332"/>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a:spAutoFit/>
            </a:bodyPr>
            <a:lstStyle/>
            <a:p>
              <a:r>
                <a:rPr lang="en-US" altLang="ja-JP" b="1" dirty="0">
                  <a:latin typeface="+mj-ea"/>
                  <a:ea typeface="+mj-ea"/>
                </a:rPr>
                <a:t>(1) </a:t>
              </a:r>
              <a:r>
                <a:rPr lang="ja-JP" altLang="en-US" b="1" dirty="0">
                  <a:latin typeface="+mj-ea"/>
                  <a:ea typeface="+mj-ea"/>
                </a:rPr>
                <a:t>各教科の学習の記録</a:t>
              </a:r>
              <a:endParaRPr lang="en-US" altLang="ja-JP" b="1" dirty="0">
                <a:latin typeface="+mj-ea"/>
                <a:ea typeface="+mj-ea"/>
              </a:endParaRPr>
            </a:p>
          </p:txBody>
        </p:sp>
        <p:sp>
          <p:nvSpPr>
            <p:cNvPr id="40" name="正方形/長方形 39"/>
            <p:cNvSpPr/>
            <p:nvPr/>
          </p:nvSpPr>
          <p:spPr>
            <a:xfrm>
              <a:off x="2841709" y="3765728"/>
              <a:ext cx="5076825" cy="1200329"/>
            </a:xfrm>
            <a:prstGeom prst="rect">
              <a:avLst/>
            </a:prstGeom>
          </p:spPr>
          <p:txBody>
            <a:bodyPr wrap="square">
              <a:spAutoFit/>
            </a:bodyPr>
            <a:lstStyle/>
            <a:p>
              <a:pPr marL="109728" indent="0">
                <a:buNone/>
              </a:pPr>
              <a:r>
                <a:rPr lang="ja-JP" altLang="en-US" dirty="0">
                  <a:latin typeface="+mj-ea"/>
                  <a:ea typeface="+mj-ea"/>
                </a:rPr>
                <a:t>学習指導要領に示す各教科・学年の目標に準拠した評価（いわゆる絶対評価）。</a:t>
              </a:r>
              <a:br>
                <a:rPr lang="en-US" altLang="ja-JP" dirty="0">
                  <a:latin typeface="+mj-ea"/>
                  <a:ea typeface="+mj-ea"/>
                </a:rPr>
              </a:br>
              <a:r>
                <a:rPr lang="ja-JP" altLang="en-US" dirty="0">
                  <a:latin typeface="+mj-ea"/>
                  <a:ea typeface="+mj-ea"/>
                </a:rPr>
                <a:t>中学校１年生～３年生の５段階評価が記載されます。</a:t>
              </a:r>
              <a:endParaRPr lang="en-US" altLang="ja-JP" dirty="0">
                <a:latin typeface="+mj-ea"/>
                <a:ea typeface="+mj-ea"/>
              </a:endParaRPr>
            </a:p>
          </p:txBody>
        </p:sp>
      </p:grpSp>
      <p:grpSp>
        <p:nvGrpSpPr>
          <p:cNvPr id="41" name="グループ化 40">
            <a:extLst>
              <a:ext uri="{FF2B5EF4-FFF2-40B4-BE49-F238E27FC236}">
                <a16:creationId xmlns:a16="http://schemas.microsoft.com/office/drawing/2014/main" id="{6E9F739D-86A9-7287-6091-7ACF4221FF1B}"/>
              </a:ext>
            </a:extLst>
          </p:cNvPr>
          <p:cNvGrpSpPr/>
          <p:nvPr/>
        </p:nvGrpSpPr>
        <p:grpSpPr>
          <a:xfrm>
            <a:off x="201809" y="958476"/>
            <a:ext cx="2209259" cy="2858776"/>
            <a:chOff x="220986" y="1908282"/>
            <a:chExt cx="2209259" cy="2858776"/>
          </a:xfrm>
        </p:grpSpPr>
        <p:grpSp>
          <p:nvGrpSpPr>
            <p:cNvPr id="42" name="グループ化 41">
              <a:extLst>
                <a:ext uri="{FF2B5EF4-FFF2-40B4-BE49-F238E27FC236}">
                  <a16:creationId xmlns:a16="http://schemas.microsoft.com/office/drawing/2014/main" id="{028B112F-7C06-742B-4B8E-F4CF26EFAAE7}"/>
                </a:ext>
              </a:extLst>
            </p:cNvPr>
            <p:cNvGrpSpPr/>
            <p:nvPr/>
          </p:nvGrpSpPr>
          <p:grpSpPr>
            <a:xfrm>
              <a:off x="220986" y="1908282"/>
              <a:ext cx="369868" cy="2858776"/>
              <a:chOff x="1714500" y="2233612"/>
              <a:chExt cx="533400" cy="4122738"/>
            </a:xfrm>
            <a:solidFill>
              <a:schemeClr val="bg1">
                <a:lumMod val="85000"/>
              </a:schemeClr>
            </a:solidFill>
          </p:grpSpPr>
          <p:sp>
            <p:nvSpPr>
              <p:cNvPr id="49" name="楕円 48">
                <a:extLst>
                  <a:ext uri="{FF2B5EF4-FFF2-40B4-BE49-F238E27FC236}">
                    <a16:creationId xmlns:a16="http://schemas.microsoft.com/office/drawing/2014/main" id="{737EC931-1237-8B69-323D-DB874CA8F494}"/>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0" name="楕円 49">
                <a:extLst>
                  <a:ext uri="{FF2B5EF4-FFF2-40B4-BE49-F238E27FC236}">
                    <a16:creationId xmlns:a16="http://schemas.microsoft.com/office/drawing/2014/main" id="{0F23A13F-073B-092A-997C-B38922ABBF6C}"/>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1" name="楕円 50">
                <a:extLst>
                  <a:ext uri="{FF2B5EF4-FFF2-40B4-BE49-F238E27FC236}">
                    <a16:creationId xmlns:a16="http://schemas.microsoft.com/office/drawing/2014/main" id="{63D53162-4DB1-4614-9B9D-05FA16138B75}"/>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2" name="楕円 51">
                <a:extLst>
                  <a:ext uri="{FF2B5EF4-FFF2-40B4-BE49-F238E27FC236}">
                    <a16:creationId xmlns:a16="http://schemas.microsoft.com/office/drawing/2014/main" id="{108145DF-C85B-7E86-3759-9D0A96BC5526}"/>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3" name="楕円 52">
                <a:extLst>
                  <a:ext uri="{FF2B5EF4-FFF2-40B4-BE49-F238E27FC236}">
                    <a16:creationId xmlns:a16="http://schemas.microsoft.com/office/drawing/2014/main" id="{688E53B7-A028-63B3-FD3C-172662764D97}"/>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4" name="楕円 53">
                <a:extLst>
                  <a:ext uri="{FF2B5EF4-FFF2-40B4-BE49-F238E27FC236}">
                    <a16:creationId xmlns:a16="http://schemas.microsoft.com/office/drawing/2014/main" id="{AADFBB53-26C5-629C-2744-CA3999A1AA0F}"/>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55" name="直線コネクタ 54">
                <a:extLst>
                  <a:ext uri="{FF2B5EF4-FFF2-40B4-BE49-F238E27FC236}">
                    <a16:creationId xmlns:a16="http://schemas.microsoft.com/office/drawing/2014/main" id="{1206067D-AC9F-68A3-6164-68CC9354595E}"/>
                  </a:ext>
                </a:extLst>
              </p:cNvPr>
              <p:cNvCxnSpPr>
                <a:stCxn id="49" idx="4"/>
                <a:endCxn id="52"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B4915786-0573-7C73-7EA8-710C338C502A}"/>
                  </a:ext>
                </a:extLst>
              </p:cNvPr>
              <p:cNvCxnSpPr>
                <a:stCxn id="52" idx="4"/>
                <a:endCxn id="53"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AEE81096-E82D-711C-6C66-7871DD9E4200}"/>
                  </a:ext>
                </a:extLst>
              </p:cNvPr>
              <p:cNvCxnSpPr>
                <a:stCxn id="53" idx="4"/>
                <a:endCxn id="54"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57FDE5F1-7C66-8351-ED8D-A140B601A77A}"/>
                  </a:ext>
                </a:extLst>
              </p:cNvPr>
              <p:cNvCxnSpPr>
                <a:stCxn id="54" idx="4"/>
                <a:endCxn id="51"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61A37CAB-9D3E-D6E2-377E-B1E333404861}"/>
                  </a:ext>
                </a:extLst>
              </p:cNvPr>
              <p:cNvCxnSpPr>
                <a:stCxn id="51" idx="4"/>
                <a:endCxn id="50"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3" name="テキスト ボックス 42">
              <a:extLst>
                <a:ext uri="{FF2B5EF4-FFF2-40B4-BE49-F238E27FC236}">
                  <a16:creationId xmlns:a16="http://schemas.microsoft.com/office/drawing/2014/main" id="{F2B58CFA-3AFC-B1D3-EAD8-6B977A5ABD77}"/>
                </a:ext>
              </a:extLst>
            </p:cNvPr>
            <p:cNvSpPr txBox="1"/>
            <p:nvPr/>
          </p:nvSpPr>
          <p:spPr>
            <a:xfrm>
              <a:off x="245031" y="1946382"/>
              <a:ext cx="1261884"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a:t>
              </a:r>
              <a:r>
                <a:rPr lang="ja-JP" altLang="en-US" sz="1200" b="1" dirty="0">
                  <a:solidFill>
                    <a:schemeClr val="bg1">
                      <a:lumMod val="50000"/>
                    </a:schemeClr>
                  </a:solidFill>
                  <a:latin typeface="+mn-ea"/>
                </a:rPr>
                <a:t>入試の資料</a:t>
              </a:r>
              <a:endParaRPr kumimoji="1" lang="ja-JP" altLang="en-US" sz="1200" b="1" dirty="0">
                <a:solidFill>
                  <a:schemeClr val="bg1">
                    <a:lumMod val="50000"/>
                  </a:schemeClr>
                </a:solidFill>
                <a:latin typeface="+mn-ea"/>
              </a:endParaRPr>
            </a:p>
          </p:txBody>
        </p:sp>
        <p:sp>
          <p:nvSpPr>
            <p:cNvPr id="44" name="テキスト ボックス 43">
              <a:extLst>
                <a:ext uri="{FF2B5EF4-FFF2-40B4-BE49-F238E27FC236}">
                  <a16:creationId xmlns:a16="http://schemas.microsoft.com/office/drawing/2014/main" id="{1F2D9243-D567-EADB-7F84-18A54A906ABA}"/>
                </a:ext>
              </a:extLst>
            </p:cNvPr>
            <p:cNvSpPr txBox="1"/>
            <p:nvPr/>
          </p:nvSpPr>
          <p:spPr>
            <a:xfrm>
              <a:off x="245031" y="2446335"/>
              <a:ext cx="1261884" cy="276999"/>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学力検査等</a:t>
              </a:r>
              <a:endParaRPr kumimoji="1" lang="ja-JP" altLang="en-US" sz="1200" b="1" dirty="0">
                <a:solidFill>
                  <a:schemeClr val="bg1">
                    <a:lumMod val="50000"/>
                  </a:schemeClr>
                </a:solidFill>
                <a:latin typeface="+mn-ea"/>
              </a:endParaRPr>
            </a:p>
          </p:txBody>
        </p:sp>
        <p:sp>
          <p:nvSpPr>
            <p:cNvPr id="45" name="テキスト ボックス 44">
              <a:extLst>
                <a:ext uri="{FF2B5EF4-FFF2-40B4-BE49-F238E27FC236}">
                  <a16:creationId xmlns:a16="http://schemas.microsoft.com/office/drawing/2014/main" id="{C41A40AB-4A10-34F0-D678-658BA9608AEF}"/>
                </a:ext>
              </a:extLst>
            </p:cNvPr>
            <p:cNvSpPr txBox="1"/>
            <p:nvPr/>
          </p:nvSpPr>
          <p:spPr>
            <a:xfrm>
              <a:off x="245031" y="2946288"/>
              <a:ext cx="954107" cy="276999"/>
            </a:xfrm>
            <a:prstGeom prst="rect">
              <a:avLst/>
            </a:prstGeom>
            <a:noFill/>
          </p:spPr>
          <p:txBody>
            <a:bodyPr wrap="none" rtlCol="0">
              <a:spAutoFit/>
            </a:bodyPr>
            <a:lstStyle/>
            <a:p>
              <a:r>
                <a:rPr lang="ja-JP" altLang="en-US" sz="1200" b="1" dirty="0">
                  <a:solidFill>
                    <a:schemeClr val="accent1"/>
                  </a:solidFill>
                  <a:latin typeface="+mn-ea"/>
                </a:rPr>
                <a:t>３</a:t>
              </a:r>
              <a:r>
                <a:rPr kumimoji="1" lang="ja-JP" altLang="en-US" sz="1200" b="1" dirty="0">
                  <a:solidFill>
                    <a:schemeClr val="accent1"/>
                  </a:solidFill>
                  <a:latin typeface="+mn-ea"/>
                </a:rPr>
                <a:t>　</a:t>
              </a:r>
              <a:r>
                <a:rPr lang="ja-JP" altLang="en-US" sz="1200" b="1" dirty="0">
                  <a:solidFill>
                    <a:schemeClr val="accent1"/>
                  </a:solidFill>
                  <a:latin typeface="+mn-ea"/>
                </a:rPr>
                <a:t>調査書</a:t>
              </a:r>
              <a:endParaRPr kumimoji="1" lang="ja-JP" altLang="en-US" sz="1200" b="1" dirty="0">
                <a:solidFill>
                  <a:schemeClr val="accent1"/>
                </a:solidFill>
                <a:latin typeface="+mn-ea"/>
              </a:endParaRPr>
            </a:p>
          </p:txBody>
        </p:sp>
        <p:sp>
          <p:nvSpPr>
            <p:cNvPr id="46" name="テキスト ボックス 45">
              <a:extLst>
                <a:ext uri="{FF2B5EF4-FFF2-40B4-BE49-F238E27FC236}">
                  <a16:creationId xmlns:a16="http://schemas.microsoft.com/office/drawing/2014/main" id="{2FD6BF14-4EBB-3924-4D83-098018B04CDA}"/>
                </a:ext>
              </a:extLst>
            </p:cNvPr>
            <p:cNvSpPr txBox="1"/>
            <p:nvPr/>
          </p:nvSpPr>
          <p:spPr>
            <a:xfrm>
              <a:off x="245031" y="3446241"/>
              <a:ext cx="1261884"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自己申告書</a:t>
              </a:r>
              <a:endParaRPr kumimoji="1" lang="ja-JP" altLang="en-US" sz="1200" b="1" dirty="0">
                <a:solidFill>
                  <a:schemeClr val="bg1">
                    <a:lumMod val="50000"/>
                  </a:schemeClr>
                </a:solidFill>
                <a:latin typeface="+mn-ea"/>
              </a:endParaRPr>
            </a:p>
          </p:txBody>
        </p:sp>
        <p:sp>
          <p:nvSpPr>
            <p:cNvPr id="47" name="テキスト ボックス 46">
              <a:extLst>
                <a:ext uri="{FF2B5EF4-FFF2-40B4-BE49-F238E27FC236}">
                  <a16:creationId xmlns:a16="http://schemas.microsoft.com/office/drawing/2014/main" id="{8006E84D-F414-3D31-8509-356D02F5496C}"/>
                </a:ext>
              </a:extLst>
            </p:cNvPr>
            <p:cNvSpPr txBox="1"/>
            <p:nvPr/>
          </p:nvSpPr>
          <p:spPr>
            <a:xfrm>
              <a:off x="245031" y="3946194"/>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アドミッションポリシー</a:t>
              </a:r>
              <a:endParaRPr kumimoji="1" lang="ja-JP" altLang="en-US" sz="1200" b="1" dirty="0">
                <a:solidFill>
                  <a:schemeClr val="bg1">
                    <a:lumMod val="50000"/>
                  </a:schemeClr>
                </a:solidFill>
                <a:latin typeface="+mn-ea"/>
              </a:endParaRPr>
            </a:p>
          </p:txBody>
        </p:sp>
        <p:sp>
          <p:nvSpPr>
            <p:cNvPr id="48" name="テキスト ボックス 47">
              <a:extLst>
                <a:ext uri="{FF2B5EF4-FFF2-40B4-BE49-F238E27FC236}">
                  <a16:creationId xmlns:a16="http://schemas.microsoft.com/office/drawing/2014/main" id="{84E2E873-D39D-10FE-7A7A-36D46C66377D}"/>
                </a:ext>
              </a:extLst>
            </p:cNvPr>
            <p:cNvSpPr txBox="1"/>
            <p:nvPr/>
          </p:nvSpPr>
          <p:spPr>
            <a:xfrm>
              <a:off x="245031" y="4446146"/>
              <a:ext cx="1107996" cy="276999"/>
            </a:xfrm>
            <a:prstGeom prst="rect">
              <a:avLst/>
            </a:prstGeom>
            <a:noFill/>
          </p:spPr>
          <p:txBody>
            <a:bodyPr wrap="none" rtlCol="0">
              <a:spAutoFit/>
            </a:bodyPr>
            <a:lstStyle/>
            <a:p>
              <a:r>
                <a:rPr lang="ja-JP" altLang="en-US" sz="1200" b="1" dirty="0">
                  <a:solidFill>
                    <a:schemeClr val="bg1">
                      <a:lumMod val="50000"/>
                    </a:schemeClr>
                  </a:solidFill>
                  <a:latin typeface="+mn-ea"/>
                </a:rPr>
                <a:t>６</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選抜方法</a:t>
              </a:r>
              <a:endParaRPr kumimoji="1" lang="en-US" altLang="ja-JP" sz="1200" b="1" dirty="0">
                <a:solidFill>
                  <a:schemeClr val="bg1">
                    <a:lumMod val="50000"/>
                  </a:schemeClr>
                </a:solidFill>
                <a:latin typeface="+mn-ea"/>
              </a:endParaRPr>
            </a:p>
          </p:txBody>
        </p:sp>
      </p:grpSp>
      <p:pic>
        <p:nvPicPr>
          <p:cNvPr id="37" name="図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9666" y="152577"/>
            <a:ext cx="787579" cy="660550"/>
          </a:xfrm>
          <a:prstGeom prst="rect">
            <a:avLst/>
          </a:prstGeom>
        </p:spPr>
      </p:pic>
      <p:sp>
        <p:nvSpPr>
          <p:cNvPr id="6" name="正方形/長方形 5">
            <a:extLst>
              <a:ext uri="{FF2B5EF4-FFF2-40B4-BE49-F238E27FC236}">
                <a16:creationId xmlns:a16="http://schemas.microsoft.com/office/drawing/2014/main" id="{3C0A5B66-DB3B-4A48-B154-EF9F1EF2EC6B}"/>
              </a:ext>
            </a:extLst>
          </p:cNvPr>
          <p:cNvSpPr/>
          <p:nvPr/>
        </p:nvSpPr>
        <p:spPr>
          <a:xfrm>
            <a:off x="8664892" y="1954039"/>
            <a:ext cx="2448106" cy="923330"/>
          </a:xfrm>
          <a:prstGeom prst="rect">
            <a:avLst/>
          </a:prstGeom>
          <a:noFill/>
        </p:spPr>
        <p:txBody>
          <a:bodyPr wrap="none" lIns="91440" tIns="45720" rIns="91440" bIns="45720">
            <a:spAutoFit/>
          </a:bodyPr>
          <a:lstStyle/>
          <a:p>
            <a:pPr algn="ctr"/>
            <a:r>
              <a:rPr lang="en-US" altLang="ja-JP" sz="5400" i="1" dirty="0">
                <a:ln w="0">
                  <a:solidFill>
                    <a:schemeClr val="bg1">
                      <a:lumMod val="65000"/>
                      <a:alpha val="60000"/>
                    </a:schemeClr>
                  </a:solidFill>
                </a:ln>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10800000" scaled="0"/>
                  <a:tileRect/>
                </a:gradFill>
                <a:effectLst>
                  <a:outerShdw blurRad="38100" dist="19050" algn="tl" rotWithShape="0">
                    <a:schemeClr val="dk1">
                      <a:alpha val="50000"/>
                    </a:schemeClr>
                  </a:outerShdw>
                </a:effectLst>
              </a:rPr>
              <a:t>image</a:t>
            </a:r>
            <a:endParaRPr lang="ja-JP" altLang="en-US" sz="5400" b="0" i="1" cap="none" spc="0" dirty="0">
              <a:ln w="0">
                <a:solidFill>
                  <a:schemeClr val="bg1">
                    <a:lumMod val="65000"/>
                    <a:alpha val="60000"/>
                  </a:schemeClr>
                </a:solidFill>
              </a:ln>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10800000" scaled="0"/>
                <a:tileRect/>
              </a:gradFill>
              <a:effectLst>
                <a:outerShdw blurRad="38100" dist="19050" algn="tl" rotWithShape="0">
                  <a:schemeClr val="dk1">
                    <a:alpha val="50000"/>
                  </a:schemeClr>
                </a:outerShdw>
              </a:effectLst>
            </a:endParaRPr>
          </a:p>
        </p:txBody>
      </p:sp>
    </p:spTree>
    <p:extLst>
      <p:ext uri="{BB962C8B-B14F-4D97-AF65-F5344CB8AC3E}">
        <p14:creationId xmlns:p14="http://schemas.microsoft.com/office/powerpoint/2010/main" val="2248313634"/>
      </p:ext>
    </p:extLst>
  </p:cSld>
  <p:clrMapOvr>
    <a:masterClrMapping/>
  </p:clrMapOvr>
  <mc:AlternateContent xmlns:mc="http://schemas.openxmlformats.org/markup-compatibility/2006" xmlns:p14="http://schemas.microsoft.com/office/powerpoint/2010/main">
    <mc:Choice Requires="p14">
      <p:transition p14:dur="100" advTm="47722">
        <p:cut/>
      </p:transition>
    </mc:Choice>
    <mc:Fallback xmlns="">
      <p:transition advTm="47722">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A6FF8666-7055-183C-00CE-EB279DD7C569}"/>
              </a:ext>
            </a:extLst>
          </p:cNvPr>
          <p:cNvSpPr/>
          <p:nvPr/>
        </p:nvSpPr>
        <p:spPr>
          <a:xfrm>
            <a:off x="4559958" y="1898888"/>
            <a:ext cx="2988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EED230D3-42F3-45FF-ADFE-C140838D42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799" t="5287" r="4536" b="8579"/>
          <a:stretch/>
        </p:blipFill>
        <p:spPr>
          <a:xfrm>
            <a:off x="7942740" y="1007516"/>
            <a:ext cx="4067431" cy="5717194"/>
          </a:xfrm>
          <a:prstGeom prst="rect">
            <a:avLst/>
          </a:prstGeom>
        </p:spPr>
      </p:pic>
      <p:sp>
        <p:nvSpPr>
          <p:cNvPr id="33" name="正方形/長方形 32">
            <a:extLst>
              <a:ext uri="{FF2B5EF4-FFF2-40B4-BE49-F238E27FC236}">
                <a16:creationId xmlns:a16="http://schemas.microsoft.com/office/drawing/2014/main" id="{C5AD89DC-9729-915E-9C9F-C0E3C60B8C6C}"/>
              </a:ext>
            </a:extLst>
          </p:cNvPr>
          <p:cNvSpPr/>
          <p:nvPr/>
        </p:nvSpPr>
        <p:spPr>
          <a:xfrm>
            <a:off x="2970092" y="2138769"/>
            <a:ext cx="4572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rot="2584420">
            <a:off x="3330162" y="2815091"/>
            <a:ext cx="4444097" cy="4984054"/>
          </a:xfrm>
          <a:custGeom>
            <a:avLst/>
            <a:gdLst>
              <a:gd name="connsiteX0" fmla="*/ 3773855 w 4444097"/>
              <a:gd name="connsiteY0" fmla="*/ 0 h 4984054"/>
              <a:gd name="connsiteX1" fmla="*/ 3908387 w 4444097"/>
              <a:gd name="connsiteY1" fmla="*/ 1117849 h 4984054"/>
              <a:gd name="connsiteX2" fmla="*/ 4367426 w 4444097"/>
              <a:gd name="connsiteY2" fmla="*/ 1608841 h 4984054"/>
              <a:gd name="connsiteX3" fmla="*/ 4353903 w 4444097"/>
              <a:gd name="connsiteY3" fmla="*/ 2010911 h 4984054"/>
              <a:gd name="connsiteX4" fmla="*/ 1255813 w 4444097"/>
              <a:gd name="connsiteY4" fmla="*/ 4907382 h 4984054"/>
              <a:gd name="connsiteX5" fmla="*/ 853743 w 4444097"/>
              <a:gd name="connsiteY5" fmla="*/ 4893859 h 4984054"/>
              <a:gd name="connsiteX6" fmla="*/ 76671 w 4444097"/>
              <a:gd name="connsiteY6" fmla="*/ 4062697 h 4984054"/>
              <a:gd name="connsiteX7" fmla="*/ 90195 w 4444097"/>
              <a:gd name="connsiteY7" fmla="*/ 3660627 h 4984054"/>
              <a:gd name="connsiteX8" fmla="*/ 3188284 w 4444097"/>
              <a:gd name="connsiteY8" fmla="*/ 764156 h 4984054"/>
              <a:gd name="connsiteX9" fmla="*/ 3590354 w 4444097"/>
              <a:gd name="connsiteY9" fmla="*/ 777679 h 4984054"/>
              <a:gd name="connsiteX10" fmla="*/ 3670009 w 4444097"/>
              <a:gd name="connsiteY10" fmla="*/ 862878 h 498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4097" h="4984054">
                <a:moveTo>
                  <a:pt x="3773855" y="0"/>
                </a:moveTo>
                <a:lnTo>
                  <a:pt x="3908387" y="1117849"/>
                </a:lnTo>
                <a:lnTo>
                  <a:pt x="4367426" y="1608841"/>
                </a:lnTo>
                <a:cubicBezTo>
                  <a:pt x="4474720" y="1723604"/>
                  <a:pt x="4468666" y="1903616"/>
                  <a:pt x="4353903" y="2010911"/>
                </a:cubicBezTo>
                <a:lnTo>
                  <a:pt x="1255813" y="4907382"/>
                </a:lnTo>
                <a:cubicBezTo>
                  <a:pt x="1141050" y="5014677"/>
                  <a:pt x="961037" y="5008622"/>
                  <a:pt x="853743" y="4893859"/>
                </a:cubicBezTo>
                <a:lnTo>
                  <a:pt x="76671" y="4062697"/>
                </a:lnTo>
                <a:cubicBezTo>
                  <a:pt x="-30623" y="3947934"/>
                  <a:pt x="-24568" y="3767922"/>
                  <a:pt x="90195" y="3660627"/>
                </a:cubicBezTo>
                <a:lnTo>
                  <a:pt x="3188284" y="764156"/>
                </a:lnTo>
                <a:cubicBezTo>
                  <a:pt x="3303047" y="656861"/>
                  <a:pt x="3483060" y="662916"/>
                  <a:pt x="3590354" y="777679"/>
                </a:cubicBezTo>
                <a:lnTo>
                  <a:pt x="3670009" y="862878"/>
                </a:lnTo>
                <a:close/>
              </a:path>
            </a:pathLst>
          </a:cu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a:bodyPr>
          <a:lstStyle/>
          <a:p>
            <a:r>
              <a:rPr kumimoji="1" lang="ja-JP" altLang="en-US" dirty="0"/>
              <a:t>自己申告書 </a:t>
            </a:r>
            <a:r>
              <a:rPr kumimoji="1" lang="en-US" altLang="ja-JP" sz="1800" dirty="0">
                <a:ln w="9525">
                  <a:noFill/>
                </a:ln>
                <a:solidFill>
                  <a:schemeClr val="accent4">
                    <a:lumMod val="75000"/>
                  </a:schemeClr>
                </a:solidFill>
              </a:rPr>
              <a:t>※</a:t>
            </a:r>
            <a:r>
              <a:rPr kumimoji="1" lang="ja-JP" altLang="en-US" sz="1800" dirty="0">
                <a:ln w="9525">
                  <a:noFill/>
                </a:ln>
                <a:solidFill>
                  <a:schemeClr val="accent4">
                    <a:lumMod val="75000"/>
                  </a:schemeClr>
                </a:solidFill>
              </a:rPr>
              <a:t>オンライン出願の導入に伴い画像データまたはテキスト入力で提出します</a:t>
            </a:r>
            <a:endParaRPr kumimoji="1" lang="ja-JP" altLang="en-US" dirty="0"/>
          </a:p>
        </p:txBody>
      </p:sp>
      <p:sp>
        <p:nvSpPr>
          <p:cNvPr id="3" name="コンテンツ プレースホルダー 2"/>
          <p:cNvSpPr>
            <a:spLocks noGrp="1"/>
          </p:cNvSpPr>
          <p:nvPr>
            <p:ph idx="1"/>
          </p:nvPr>
        </p:nvSpPr>
        <p:spPr>
          <a:xfrm>
            <a:off x="2686050" y="1146219"/>
            <a:ext cx="4991100" cy="5439789"/>
          </a:xfrm>
        </p:spPr>
        <p:txBody>
          <a:bodyPr>
            <a:normAutofit/>
          </a:bodyPr>
          <a:lstStyle/>
          <a:p>
            <a:r>
              <a:rPr lang="ja-JP" altLang="en-US" sz="1800" dirty="0"/>
              <a:t>受験生全員が提出します（「日本語指導が必要な生徒選抜」を除く。）</a:t>
            </a:r>
            <a:endParaRPr lang="en-US" altLang="ja-JP" sz="1800" dirty="0"/>
          </a:p>
          <a:p>
            <a:r>
              <a:rPr kumimoji="1" lang="ja-JP" altLang="en-US" sz="1800" dirty="0"/>
              <a:t>自己申告書は、</a:t>
            </a:r>
            <a:r>
              <a:rPr lang="ja-JP" altLang="en-US" sz="1800" dirty="0">
                <a:solidFill>
                  <a:schemeClr val="accent1"/>
                </a:solidFill>
              </a:rPr>
              <a:t>中学校での学習や高校生活における抱負など、</a:t>
            </a:r>
            <a:r>
              <a:rPr kumimoji="1" lang="ja-JP" altLang="en-US" sz="1800" dirty="0">
                <a:solidFill>
                  <a:schemeClr val="accent1"/>
                </a:solidFill>
              </a:rPr>
              <a:t>受験生が</a:t>
            </a:r>
            <a:r>
              <a:rPr lang="ja-JP" altLang="en-US" sz="1800" dirty="0">
                <a:solidFill>
                  <a:schemeClr val="accent1"/>
                </a:solidFill>
              </a:rPr>
              <a:t>自らの考えを記述</a:t>
            </a:r>
            <a:r>
              <a:rPr lang="ja-JP" altLang="en-US" sz="1800" dirty="0"/>
              <a:t>して志願先の高等学校に提出する文書です。</a:t>
            </a:r>
            <a:endParaRPr lang="en-US" altLang="ja-JP" sz="1800" dirty="0"/>
          </a:p>
          <a:p>
            <a:r>
              <a:rPr kumimoji="1" lang="ja-JP" altLang="en-US" sz="1800" dirty="0"/>
              <a:t>アドミッションポリシー（求める生徒像）に基づく選抜を行う際の資料や面接の参考資料になります。</a:t>
            </a: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25</a:t>
            </a:fld>
            <a:endParaRPr lang="ja-JP" altLang="en-US"/>
          </a:p>
        </p:txBody>
      </p:sp>
      <p:sp>
        <p:nvSpPr>
          <p:cNvPr id="6" name="正方形/長方形 5"/>
          <p:cNvSpPr/>
          <p:nvPr/>
        </p:nvSpPr>
        <p:spPr>
          <a:xfrm>
            <a:off x="3009363" y="4810703"/>
            <a:ext cx="4629150" cy="1477328"/>
          </a:xfrm>
          <a:prstGeom prst="rect">
            <a:avLst/>
          </a:prstGeom>
        </p:spPr>
        <p:txBody>
          <a:bodyPr wrap="square">
            <a:spAutoFit/>
          </a:bodyPr>
          <a:lstStyle/>
          <a:p>
            <a:r>
              <a:rPr lang="ja-JP" altLang="en-US" dirty="0">
                <a:latin typeface="+mn-ea"/>
              </a:rPr>
              <a:t>あなたは、中学校等の生活（あるいはこれまでの人生）でどんな経験をし、何を学びましたか。また、それを高等学校でどのように生かしたいと思いますか。できるだけ具体的に記述してください。</a:t>
            </a:r>
          </a:p>
        </p:txBody>
      </p:sp>
      <p:sp>
        <p:nvSpPr>
          <p:cNvPr id="10" name="テキスト ボックス 9"/>
          <p:cNvSpPr txBox="1"/>
          <p:nvPr/>
        </p:nvSpPr>
        <p:spPr>
          <a:xfrm>
            <a:off x="3009363" y="4330330"/>
            <a:ext cx="2723823" cy="369332"/>
          </a:xfrm>
          <a:prstGeom prst="rect">
            <a:avLst/>
          </a:prstGeom>
          <a:noFill/>
        </p:spPr>
        <p:txBody>
          <a:bodyPr wrap="none" rtlCol="0">
            <a:spAutoFit/>
          </a:bodyPr>
          <a:lstStyle/>
          <a:p>
            <a:r>
              <a:rPr lang="ja-JP" altLang="en-US" b="1" dirty="0">
                <a:solidFill>
                  <a:schemeClr val="accent1"/>
                </a:solidFill>
                <a:latin typeface="+mj-ea"/>
                <a:ea typeface="+mj-ea"/>
              </a:rPr>
              <a:t>令和６年度選抜のテーマ</a:t>
            </a:r>
            <a:endParaRPr kumimoji="1" lang="ja-JP" altLang="en-US" b="1" dirty="0">
              <a:solidFill>
                <a:schemeClr val="accent1"/>
              </a:solidFill>
              <a:latin typeface="+mj-ea"/>
              <a:ea typeface="+mj-ea"/>
            </a:endParaRPr>
          </a:p>
        </p:txBody>
      </p:sp>
      <p:grpSp>
        <p:nvGrpSpPr>
          <p:cNvPr id="34" name="グループ化 33">
            <a:extLst>
              <a:ext uri="{FF2B5EF4-FFF2-40B4-BE49-F238E27FC236}">
                <a16:creationId xmlns:a16="http://schemas.microsoft.com/office/drawing/2014/main" id="{657280E8-D327-492C-2A03-7664DB3831FF}"/>
              </a:ext>
            </a:extLst>
          </p:cNvPr>
          <p:cNvGrpSpPr/>
          <p:nvPr/>
        </p:nvGrpSpPr>
        <p:grpSpPr>
          <a:xfrm>
            <a:off x="201809" y="958476"/>
            <a:ext cx="2209259" cy="2858776"/>
            <a:chOff x="220986" y="1908282"/>
            <a:chExt cx="2209259" cy="2858776"/>
          </a:xfrm>
        </p:grpSpPr>
        <p:grpSp>
          <p:nvGrpSpPr>
            <p:cNvPr id="35" name="グループ化 34">
              <a:extLst>
                <a:ext uri="{FF2B5EF4-FFF2-40B4-BE49-F238E27FC236}">
                  <a16:creationId xmlns:a16="http://schemas.microsoft.com/office/drawing/2014/main" id="{29F5D20F-D58A-D7C6-2256-72B9893E0BC6}"/>
                </a:ext>
              </a:extLst>
            </p:cNvPr>
            <p:cNvGrpSpPr/>
            <p:nvPr/>
          </p:nvGrpSpPr>
          <p:grpSpPr>
            <a:xfrm>
              <a:off x="220986" y="1908282"/>
              <a:ext cx="369868" cy="2858776"/>
              <a:chOff x="1714500" y="2233612"/>
              <a:chExt cx="533400" cy="4122738"/>
            </a:xfrm>
            <a:solidFill>
              <a:schemeClr val="bg1">
                <a:lumMod val="85000"/>
              </a:schemeClr>
            </a:solidFill>
          </p:grpSpPr>
          <p:sp>
            <p:nvSpPr>
              <p:cNvPr id="42" name="楕円 41">
                <a:extLst>
                  <a:ext uri="{FF2B5EF4-FFF2-40B4-BE49-F238E27FC236}">
                    <a16:creationId xmlns:a16="http://schemas.microsoft.com/office/drawing/2014/main" id="{8933F84D-561B-A4D4-EAEC-D1E9726DF871}"/>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3" name="楕円 42">
                <a:extLst>
                  <a:ext uri="{FF2B5EF4-FFF2-40B4-BE49-F238E27FC236}">
                    <a16:creationId xmlns:a16="http://schemas.microsoft.com/office/drawing/2014/main" id="{A6E7B3C2-84D5-9BC0-E21D-B2F32CD06550}"/>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4" name="楕円 43">
                <a:extLst>
                  <a:ext uri="{FF2B5EF4-FFF2-40B4-BE49-F238E27FC236}">
                    <a16:creationId xmlns:a16="http://schemas.microsoft.com/office/drawing/2014/main" id="{77A11709-DC2C-7BF0-101D-43B35D5C9FB6}"/>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5" name="楕円 44">
                <a:extLst>
                  <a:ext uri="{FF2B5EF4-FFF2-40B4-BE49-F238E27FC236}">
                    <a16:creationId xmlns:a16="http://schemas.microsoft.com/office/drawing/2014/main" id="{7E6B5A99-EA7E-923C-D608-84E457194DB9}"/>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6" name="楕円 45">
                <a:extLst>
                  <a:ext uri="{FF2B5EF4-FFF2-40B4-BE49-F238E27FC236}">
                    <a16:creationId xmlns:a16="http://schemas.microsoft.com/office/drawing/2014/main" id="{E109C66D-D096-D285-74B1-719CA03EF385}"/>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7" name="楕円 46">
                <a:extLst>
                  <a:ext uri="{FF2B5EF4-FFF2-40B4-BE49-F238E27FC236}">
                    <a16:creationId xmlns:a16="http://schemas.microsoft.com/office/drawing/2014/main" id="{82D83CCF-8345-1BAB-1ADE-86EAD67D8735}"/>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48" name="直線コネクタ 47">
                <a:extLst>
                  <a:ext uri="{FF2B5EF4-FFF2-40B4-BE49-F238E27FC236}">
                    <a16:creationId xmlns:a16="http://schemas.microsoft.com/office/drawing/2014/main" id="{6DFA775D-E2F9-3399-1A01-A45AFC45D076}"/>
                  </a:ext>
                </a:extLst>
              </p:cNvPr>
              <p:cNvCxnSpPr>
                <a:stCxn id="42" idx="4"/>
                <a:endCxn id="45"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07ABF4A9-0EFA-B58D-2232-E97C2D252DEA}"/>
                  </a:ext>
                </a:extLst>
              </p:cNvPr>
              <p:cNvCxnSpPr>
                <a:stCxn id="45" idx="4"/>
                <a:endCxn id="46"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158F48D4-D819-6112-1282-967E020F0E3B}"/>
                  </a:ext>
                </a:extLst>
              </p:cNvPr>
              <p:cNvCxnSpPr>
                <a:stCxn id="46" idx="4"/>
                <a:endCxn id="47"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1732D245-6076-398B-7526-5DFB08A7175B}"/>
                  </a:ext>
                </a:extLst>
              </p:cNvPr>
              <p:cNvCxnSpPr>
                <a:stCxn id="47" idx="4"/>
                <a:endCxn id="44"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74003F2A-4F91-AB4B-2003-3DA6F96FE114}"/>
                  </a:ext>
                </a:extLst>
              </p:cNvPr>
              <p:cNvCxnSpPr>
                <a:stCxn id="44" idx="4"/>
                <a:endCxn id="43"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6" name="テキスト ボックス 35">
              <a:extLst>
                <a:ext uri="{FF2B5EF4-FFF2-40B4-BE49-F238E27FC236}">
                  <a16:creationId xmlns:a16="http://schemas.microsoft.com/office/drawing/2014/main" id="{739E90E5-FDFB-B095-C5FF-17FD0F012CE4}"/>
                </a:ext>
              </a:extLst>
            </p:cNvPr>
            <p:cNvSpPr txBox="1"/>
            <p:nvPr/>
          </p:nvSpPr>
          <p:spPr>
            <a:xfrm>
              <a:off x="245031" y="1946382"/>
              <a:ext cx="1261884"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a:t>
              </a:r>
              <a:r>
                <a:rPr lang="ja-JP" altLang="en-US" sz="1200" b="1" dirty="0">
                  <a:solidFill>
                    <a:schemeClr val="bg1">
                      <a:lumMod val="50000"/>
                    </a:schemeClr>
                  </a:solidFill>
                  <a:latin typeface="+mn-ea"/>
                </a:rPr>
                <a:t>入試の資料</a:t>
              </a:r>
              <a:endParaRPr kumimoji="1" lang="ja-JP" altLang="en-US" sz="1200" b="1" dirty="0">
                <a:solidFill>
                  <a:schemeClr val="bg1">
                    <a:lumMod val="50000"/>
                  </a:schemeClr>
                </a:solidFill>
                <a:latin typeface="+mn-ea"/>
              </a:endParaRPr>
            </a:p>
          </p:txBody>
        </p:sp>
        <p:sp>
          <p:nvSpPr>
            <p:cNvPr id="37" name="テキスト ボックス 36">
              <a:extLst>
                <a:ext uri="{FF2B5EF4-FFF2-40B4-BE49-F238E27FC236}">
                  <a16:creationId xmlns:a16="http://schemas.microsoft.com/office/drawing/2014/main" id="{8A046349-4E3F-7E58-3759-1D0448F7C280}"/>
                </a:ext>
              </a:extLst>
            </p:cNvPr>
            <p:cNvSpPr txBox="1"/>
            <p:nvPr/>
          </p:nvSpPr>
          <p:spPr>
            <a:xfrm>
              <a:off x="245031" y="2446335"/>
              <a:ext cx="1261884" cy="276999"/>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学力検査等</a:t>
              </a:r>
              <a:endParaRPr kumimoji="1" lang="ja-JP" altLang="en-US" sz="1200" b="1" dirty="0">
                <a:solidFill>
                  <a:schemeClr val="bg1">
                    <a:lumMod val="50000"/>
                  </a:schemeClr>
                </a:solidFill>
                <a:latin typeface="+mn-ea"/>
              </a:endParaRPr>
            </a:p>
          </p:txBody>
        </p:sp>
        <p:sp>
          <p:nvSpPr>
            <p:cNvPr id="38" name="テキスト ボックス 37">
              <a:extLst>
                <a:ext uri="{FF2B5EF4-FFF2-40B4-BE49-F238E27FC236}">
                  <a16:creationId xmlns:a16="http://schemas.microsoft.com/office/drawing/2014/main" id="{8FC51075-9F3F-4CC9-42BC-6CA64CE8F367}"/>
                </a:ext>
              </a:extLst>
            </p:cNvPr>
            <p:cNvSpPr txBox="1"/>
            <p:nvPr/>
          </p:nvSpPr>
          <p:spPr>
            <a:xfrm>
              <a:off x="245031" y="2946288"/>
              <a:ext cx="954107"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調査書</a:t>
              </a:r>
              <a:endParaRPr kumimoji="1" lang="ja-JP" altLang="en-US" sz="1200" b="1" dirty="0">
                <a:solidFill>
                  <a:schemeClr val="bg1">
                    <a:lumMod val="50000"/>
                  </a:schemeClr>
                </a:solidFill>
                <a:latin typeface="+mn-ea"/>
              </a:endParaRPr>
            </a:p>
          </p:txBody>
        </p:sp>
        <p:sp>
          <p:nvSpPr>
            <p:cNvPr id="39" name="テキスト ボックス 38">
              <a:extLst>
                <a:ext uri="{FF2B5EF4-FFF2-40B4-BE49-F238E27FC236}">
                  <a16:creationId xmlns:a16="http://schemas.microsoft.com/office/drawing/2014/main" id="{A1084B21-E9B2-3FD6-F699-E46E87011BC5}"/>
                </a:ext>
              </a:extLst>
            </p:cNvPr>
            <p:cNvSpPr txBox="1"/>
            <p:nvPr/>
          </p:nvSpPr>
          <p:spPr>
            <a:xfrm>
              <a:off x="245031" y="3446241"/>
              <a:ext cx="1261884" cy="276999"/>
            </a:xfrm>
            <a:prstGeom prst="rect">
              <a:avLst/>
            </a:prstGeom>
            <a:noFill/>
          </p:spPr>
          <p:txBody>
            <a:bodyPr wrap="none" rtlCol="0">
              <a:spAutoFit/>
            </a:bodyPr>
            <a:lstStyle/>
            <a:p>
              <a:r>
                <a:rPr lang="ja-JP" altLang="en-US" sz="1200" b="1" dirty="0">
                  <a:solidFill>
                    <a:schemeClr val="accent1"/>
                  </a:solidFill>
                  <a:latin typeface="+mn-ea"/>
                </a:rPr>
                <a:t>４</a:t>
              </a:r>
              <a:r>
                <a:rPr kumimoji="1" lang="ja-JP" altLang="en-US" sz="1200" b="1" dirty="0">
                  <a:solidFill>
                    <a:schemeClr val="accent1"/>
                  </a:solidFill>
                  <a:latin typeface="+mn-ea"/>
                </a:rPr>
                <a:t>　</a:t>
              </a:r>
              <a:r>
                <a:rPr lang="ja-JP" altLang="en-US" sz="1200" b="1" dirty="0">
                  <a:solidFill>
                    <a:schemeClr val="accent1"/>
                  </a:solidFill>
                  <a:latin typeface="+mn-ea"/>
                </a:rPr>
                <a:t>自己申告書</a:t>
              </a:r>
              <a:endParaRPr kumimoji="1" lang="ja-JP" altLang="en-US" sz="1200" b="1" dirty="0">
                <a:solidFill>
                  <a:schemeClr val="accent1"/>
                </a:solidFill>
                <a:latin typeface="+mn-ea"/>
              </a:endParaRPr>
            </a:p>
          </p:txBody>
        </p:sp>
        <p:sp>
          <p:nvSpPr>
            <p:cNvPr id="40" name="テキスト ボックス 39">
              <a:extLst>
                <a:ext uri="{FF2B5EF4-FFF2-40B4-BE49-F238E27FC236}">
                  <a16:creationId xmlns:a16="http://schemas.microsoft.com/office/drawing/2014/main" id="{B758B6C1-5161-91EC-167C-292B40C51A2F}"/>
                </a:ext>
              </a:extLst>
            </p:cNvPr>
            <p:cNvSpPr txBox="1"/>
            <p:nvPr/>
          </p:nvSpPr>
          <p:spPr>
            <a:xfrm>
              <a:off x="245031" y="3946194"/>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アドミッションポリシー</a:t>
              </a:r>
              <a:endParaRPr kumimoji="1" lang="ja-JP" altLang="en-US" sz="1200" b="1" dirty="0">
                <a:solidFill>
                  <a:schemeClr val="bg1">
                    <a:lumMod val="50000"/>
                  </a:schemeClr>
                </a:solidFill>
                <a:latin typeface="+mn-ea"/>
              </a:endParaRPr>
            </a:p>
          </p:txBody>
        </p:sp>
        <p:sp>
          <p:nvSpPr>
            <p:cNvPr id="41" name="テキスト ボックス 40">
              <a:extLst>
                <a:ext uri="{FF2B5EF4-FFF2-40B4-BE49-F238E27FC236}">
                  <a16:creationId xmlns:a16="http://schemas.microsoft.com/office/drawing/2014/main" id="{339B35F4-FF3B-6024-D4BA-728A387D0186}"/>
                </a:ext>
              </a:extLst>
            </p:cNvPr>
            <p:cNvSpPr txBox="1"/>
            <p:nvPr/>
          </p:nvSpPr>
          <p:spPr>
            <a:xfrm>
              <a:off x="245031" y="4446146"/>
              <a:ext cx="1107996" cy="276999"/>
            </a:xfrm>
            <a:prstGeom prst="rect">
              <a:avLst/>
            </a:prstGeom>
            <a:noFill/>
          </p:spPr>
          <p:txBody>
            <a:bodyPr wrap="none" rtlCol="0">
              <a:spAutoFit/>
            </a:bodyPr>
            <a:lstStyle/>
            <a:p>
              <a:r>
                <a:rPr lang="ja-JP" altLang="en-US" sz="1200" b="1" dirty="0">
                  <a:solidFill>
                    <a:schemeClr val="bg1">
                      <a:lumMod val="50000"/>
                    </a:schemeClr>
                  </a:solidFill>
                  <a:latin typeface="+mn-ea"/>
                </a:rPr>
                <a:t>６</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選抜方法</a:t>
              </a:r>
              <a:endParaRPr kumimoji="1" lang="en-US" altLang="ja-JP" sz="1200" b="1" dirty="0">
                <a:solidFill>
                  <a:schemeClr val="bg1">
                    <a:lumMod val="50000"/>
                  </a:schemeClr>
                </a:solidFill>
                <a:latin typeface="+mn-ea"/>
              </a:endParaRPr>
            </a:p>
          </p:txBody>
        </p:sp>
      </p:grpSp>
      <p:pic>
        <p:nvPicPr>
          <p:cNvPr id="30" name="図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9666" y="152577"/>
            <a:ext cx="787579" cy="660550"/>
          </a:xfrm>
          <a:prstGeom prst="rect">
            <a:avLst/>
          </a:prstGeom>
        </p:spPr>
      </p:pic>
      <p:sp>
        <p:nvSpPr>
          <p:cNvPr id="53" name="正方形/長方形 52">
            <a:extLst>
              <a:ext uri="{FF2B5EF4-FFF2-40B4-BE49-F238E27FC236}">
                <a16:creationId xmlns:a16="http://schemas.microsoft.com/office/drawing/2014/main" id="{DE338B07-07F7-4642-895C-8CAA72732655}"/>
              </a:ext>
            </a:extLst>
          </p:cNvPr>
          <p:cNvSpPr/>
          <p:nvPr/>
        </p:nvSpPr>
        <p:spPr>
          <a:xfrm>
            <a:off x="8785794" y="2387864"/>
            <a:ext cx="2448106" cy="923330"/>
          </a:xfrm>
          <a:prstGeom prst="rect">
            <a:avLst/>
          </a:prstGeom>
          <a:noFill/>
        </p:spPr>
        <p:txBody>
          <a:bodyPr wrap="none" lIns="91440" tIns="45720" rIns="91440" bIns="45720">
            <a:spAutoFit/>
          </a:bodyPr>
          <a:lstStyle/>
          <a:p>
            <a:pPr algn="ctr"/>
            <a:r>
              <a:rPr lang="en-US" altLang="ja-JP" sz="5400" i="1" dirty="0">
                <a:ln w="0">
                  <a:solidFill>
                    <a:schemeClr val="bg1">
                      <a:lumMod val="65000"/>
                      <a:alpha val="60000"/>
                    </a:schemeClr>
                  </a:solidFill>
                </a:ln>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10800000" scaled="0"/>
                  <a:tileRect/>
                </a:gradFill>
                <a:effectLst>
                  <a:outerShdw blurRad="38100" dist="19050" algn="tl" rotWithShape="0">
                    <a:schemeClr val="dk1">
                      <a:alpha val="50000"/>
                    </a:schemeClr>
                  </a:outerShdw>
                </a:effectLst>
              </a:rPr>
              <a:t>image</a:t>
            </a:r>
            <a:endParaRPr lang="ja-JP" altLang="en-US" sz="5400" b="0" i="1" cap="none" spc="0" dirty="0">
              <a:ln w="0">
                <a:solidFill>
                  <a:schemeClr val="bg1">
                    <a:lumMod val="65000"/>
                    <a:alpha val="60000"/>
                  </a:schemeClr>
                </a:solidFill>
              </a:ln>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10800000" scaled="0"/>
                <a:tileRect/>
              </a:gradFill>
              <a:effectLst>
                <a:outerShdw blurRad="38100" dist="19050" algn="tl" rotWithShape="0">
                  <a:schemeClr val="dk1">
                    <a:alpha val="50000"/>
                  </a:schemeClr>
                </a:outerShdw>
              </a:effectLst>
            </a:endParaRPr>
          </a:p>
        </p:txBody>
      </p:sp>
    </p:spTree>
    <p:extLst>
      <p:ext uri="{BB962C8B-B14F-4D97-AF65-F5344CB8AC3E}">
        <p14:creationId xmlns:p14="http://schemas.microsoft.com/office/powerpoint/2010/main" val="2570611973"/>
      </p:ext>
    </p:extLst>
  </p:cSld>
  <p:clrMapOvr>
    <a:masterClrMapping/>
  </p:clrMapOvr>
  <mc:AlternateContent xmlns:mc="http://schemas.openxmlformats.org/markup-compatibility/2006" xmlns:p14="http://schemas.microsoft.com/office/powerpoint/2010/main">
    <mc:Choice Requires="p14">
      <p:transition p14:dur="100" advTm="63733">
        <p:cut/>
      </p:transition>
    </mc:Choice>
    <mc:Fallback xmlns="">
      <p:transition advTm="63733">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a:extLst>
              <a:ext uri="{FF2B5EF4-FFF2-40B4-BE49-F238E27FC236}">
                <a16:creationId xmlns:a16="http://schemas.microsoft.com/office/drawing/2014/main" id="{940F29CD-658E-3C98-E867-BC55A9A4910E}"/>
              </a:ext>
            </a:extLst>
          </p:cNvPr>
          <p:cNvSpPr/>
          <p:nvPr/>
        </p:nvSpPr>
        <p:spPr>
          <a:xfrm>
            <a:off x="2887888" y="3013235"/>
            <a:ext cx="3132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940F29CD-658E-3C98-E867-BC55A9A4910E}"/>
              </a:ext>
            </a:extLst>
          </p:cNvPr>
          <p:cNvSpPr/>
          <p:nvPr/>
        </p:nvSpPr>
        <p:spPr>
          <a:xfrm>
            <a:off x="6910628" y="1098006"/>
            <a:ext cx="3456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アドミッションポリシー</a:t>
            </a:r>
          </a:p>
        </p:txBody>
      </p:sp>
      <p:sp>
        <p:nvSpPr>
          <p:cNvPr id="3" name="コンテンツ プレースホルダー 2"/>
          <p:cNvSpPr>
            <a:spLocks noGrp="1"/>
          </p:cNvSpPr>
          <p:nvPr>
            <p:ph idx="1"/>
          </p:nvPr>
        </p:nvSpPr>
        <p:spPr>
          <a:xfrm>
            <a:off x="2686050" y="973667"/>
            <a:ext cx="9163050" cy="1863214"/>
          </a:xfrm>
        </p:spPr>
        <p:txBody>
          <a:bodyPr>
            <a:normAutofit/>
          </a:bodyPr>
          <a:lstStyle/>
          <a:p>
            <a:pPr marL="0" indent="0">
              <a:buNone/>
            </a:pPr>
            <a:r>
              <a:rPr lang="ja-JP" altLang="en-US" sz="1800" dirty="0"/>
              <a:t>アドミッションポリシーとは高等学校が</a:t>
            </a:r>
            <a:r>
              <a:rPr lang="ja-JP" altLang="en-US" sz="1800" b="1" dirty="0">
                <a:solidFill>
                  <a:schemeClr val="accent1"/>
                </a:solidFill>
              </a:rPr>
              <a:t>求める生徒像</a:t>
            </a:r>
            <a:r>
              <a:rPr lang="ja-JP" altLang="en-US" sz="1800" dirty="0"/>
              <a:t>、</a:t>
            </a:r>
            <a:r>
              <a:rPr lang="ja-JP" altLang="en-US" sz="1800" b="1" dirty="0">
                <a:solidFill>
                  <a:schemeClr val="accent1"/>
                </a:solidFill>
              </a:rPr>
              <a:t>期待する生徒の姿</a:t>
            </a:r>
            <a:r>
              <a:rPr lang="ja-JP" altLang="en-US" sz="1800" dirty="0"/>
              <a:t>を示したもの</a:t>
            </a:r>
            <a:endParaRPr lang="en-US" altLang="ja-JP" sz="1800" dirty="0"/>
          </a:p>
          <a:p>
            <a:pPr marL="0" indent="0">
              <a:lnSpc>
                <a:spcPct val="100000"/>
              </a:lnSpc>
              <a:buNone/>
            </a:pPr>
            <a:r>
              <a:rPr lang="ja-JP" altLang="en-US" sz="1800" dirty="0"/>
              <a:t>・受験生にとって、志望校を決定する大きな判断材料の一つになるもの</a:t>
            </a:r>
            <a:endParaRPr lang="en-US" altLang="ja-JP" sz="1800" dirty="0"/>
          </a:p>
          <a:p>
            <a:pPr marL="0" indent="0">
              <a:lnSpc>
                <a:spcPct val="100000"/>
              </a:lnSpc>
              <a:buNone/>
            </a:pPr>
            <a:r>
              <a:rPr lang="ja-JP" altLang="en-US" sz="1800" dirty="0"/>
              <a:t>・受験生が出願時に自己申告書を作成する際に参照するもの</a:t>
            </a:r>
            <a:endParaRPr lang="en-US" altLang="ja-JP" sz="1800" dirty="0"/>
          </a:p>
          <a:p>
            <a:pPr marL="0" indent="0">
              <a:lnSpc>
                <a:spcPct val="100000"/>
              </a:lnSpc>
              <a:buNone/>
            </a:pPr>
            <a:r>
              <a:rPr lang="ja-JP" altLang="en-US" sz="1800" dirty="0"/>
              <a:t>・大阪府のウェブページで公表中</a:t>
            </a:r>
            <a:endParaRPr lang="en-US" altLang="ja-JP" sz="1800" dirty="0"/>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26</a:t>
            </a:fld>
            <a:endParaRPr lang="ja-JP" altLang="en-US"/>
          </a:p>
        </p:txBody>
      </p:sp>
      <p:grpSp>
        <p:nvGrpSpPr>
          <p:cNvPr id="28" name="グループ化 27">
            <a:extLst>
              <a:ext uri="{FF2B5EF4-FFF2-40B4-BE49-F238E27FC236}">
                <a16:creationId xmlns:a16="http://schemas.microsoft.com/office/drawing/2014/main" id="{F1AFF4EA-0393-0703-36EF-FBDDDF8306DC}"/>
              </a:ext>
            </a:extLst>
          </p:cNvPr>
          <p:cNvGrpSpPr/>
          <p:nvPr/>
        </p:nvGrpSpPr>
        <p:grpSpPr>
          <a:xfrm>
            <a:off x="201809" y="958476"/>
            <a:ext cx="2209259" cy="2858776"/>
            <a:chOff x="220986" y="1908282"/>
            <a:chExt cx="2209259" cy="2858776"/>
          </a:xfrm>
        </p:grpSpPr>
        <p:grpSp>
          <p:nvGrpSpPr>
            <p:cNvPr id="29" name="グループ化 28">
              <a:extLst>
                <a:ext uri="{FF2B5EF4-FFF2-40B4-BE49-F238E27FC236}">
                  <a16:creationId xmlns:a16="http://schemas.microsoft.com/office/drawing/2014/main" id="{66B34927-7E54-17EB-87F6-67011E6EA27E}"/>
                </a:ext>
              </a:extLst>
            </p:cNvPr>
            <p:cNvGrpSpPr/>
            <p:nvPr/>
          </p:nvGrpSpPr>
          <p:grpSpPr>
            <a:xfrm>
              <a:off x="220986" y="1908282"/>
              <a:ext cx="369868" cy="2858776"/>
              <a:chOff x="1714500" y="2233612"/>
              <a:chExt cx="533400" cy="4122738"/>
            </a:xfrm>
            <a:solidFill>
              <a:schemeClr val="bg1">
                <a:lumMod val="85000"/>
              </a:schemeClr>
            </a:solidFill>
          </p:grpSpPr>
          <p:sp>
            <p:nvSpPr>
              <p:cNvPr id="38" name="楕円 37">
                <a:extLst>
                  <a:ext uri="{FF2B5EF4-FFF2-40B4-BE49-F238E27FC236}">
                    <a16:creationId xmlns:a16="http://schemas.microsoft.com/office/drawing/2014/main" id="{342C06D4-C601-7C79-0C83-6F7AC117A0FE}"/>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39" name="楕円 38">
                <a:extLst>
                  <a:ext uri="{FF2B5EF4-FFF2-40B4-BE49-F238E27FC236}">
                    <a16:creationId xmlns:a16="http://schemas.microsoft.com/office/drawing/2014/main" id="{AE311040-449E-A38E-6DA9-57CC025F68EB}"/>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0" name="楕円 39">
                <a:extLst>
                  <a:ext uri="{FF2B5EF4-FFF2-40B4-BE49-F238E27FC236}">
                    <a16:creationId xmlns:a16="http://schemas.microsoft.com/office/drawing/2014/main" id="{6D6F5CF3-6668-AB53-C938-3EBE9B5BDACA}"/>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1" name="楕円 40">
                <a:extLst>
                  <a:ext uri="{FF2B5EF4-FFF2-40B4-BE49-F238E27FC236}">
                    <a16:creationId xmlns:a16="http://schemas.microsoft.com/office/drawing/2014/main" id="{EF40FD05-F4C1-728C-0841-A855ED04467E}"/>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2" name="楕円 41">
                <a:extLst>
                  <a:ext uri="{FF2B5EF4-FFF2-40B4-BE49-F238E27FC236}">
                    <a16:creationId xmlns:a16="http://schemas.microsoft.com/office/drawing/2014/main" id="{C0A30F11-75DD-AE09-A0FF-D888548F40A9}"/>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3" name="楕円 42">
                <a:extLst>
                  <a:ext uri="{FF2B5EF4-FFF2-40B4-BE49-F238E27FC236}">
                    <a16:creationId xmlns:a16="http://schemas.microsoft.com/office/drawing/2014/main" id="{905EBB60-C14C-46BD-DB09-8604ECBC1764}"/>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44" name="直線コネクタ 43">
                <a:extLst>
                  <a:ext uri="{FF2B5EF4-FFF2-40B4-BE49-F238E27FC236}">
                    <a16:creationId xmlns:a16="http://schemas.microsoft.com/office/drawing/2014/main" id="{32D44F62-A00F-9B66-C58D-D3BA84712672}"/>
                  </a:ext>
                </a:extLst>
              </p:cNvPr>
              <p:cNvCxnSpPr>
                <a:stCxn id="38" idx="4"/>
                <a:endCxn id="41"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9A0AFBA3-D2A9-1B4A-D9CA-8535B2B4985B}"/>
                  </a:ext>
                </a:extLst>
              </p:cNvPr>
              <p:cNvCxnSpPr>
                <a:stCxn id="41" idx="4"/>
                <a:endCxn id="42"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F64B4A59-2F6F-1C7F-170A-780665ADE01F}"/>
                  </a:ext>
                </a:extLst>
              </p:cNvPr>
              <p:cNvCxnSpPr>
                <a:stCxn id="42" idx="4"/>
                <a:endCxn id="43"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546E51AA-ADD1-3C9A-A578-24D4BEF9ECA9}"/>
                  </a:ext>
                </a:extLst>
              </p:cNvPr>
              <p:cNvCxnSpPr>
                <a:stCxn id="43" idx="4"/>
                <a:endCxn id="40"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37E08789-3E73-EA63-6A07-0F108D549CCC}"/>
                  </a:ext>
                </a:extLst>
              </p:cNvPr>
              <p:cNvCxnSpPr>
                <a:stCxn id="40" idx="4"/>
                <a:endCxn id="39"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0" name="テキスト ボックス 29">
              <a:extLst>
                <a:ext uri="{FF2B5EF4-FFF2-40B4-BE49-F238E27FC236}">
                  <a16:creationId xmlns:a16="http://schemas.microsoft.com/office/drawing/2014/main" id="{4714CA58-E49E-8C2D-5870-863D7B798F92}"/>
                </a:ext>
              </a:extLst>
            </p:cNvPr>
            <p:cNvSpPr txBox="1"/>
            <p:nvPr/>
          </p:nvSpPr>
          <p:spPr>
            <a:xfrm>
              <a:off x="245031" y="1946382"/>
              <a:ext cx="1261884"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a:t>
              </a:r>
              <a:r>
                <a:rPr lang="ja-JP" altLang="en-US" sz="1200" b="1" dirty="0">
                  <a:solidFill>
                    <a:schemeClr val="bg1">
                      <a:lumMod val="50000"/>
                    </a:schemeClr>
                  </a:solidFill>
                  <a:latin typeface="+mn-ea"/>
                </a:rPr>
                <a:t>入試の資料</a:t>
              </a:r>
              <a:endParaRPr kumimoji="1" lang="ja-JP" altLang="en-US" sz="1200" b="1" dirty="0">
                <a:solidFill>
                  <a:schemeClr val="bg1">
                    <a:lumMod val="50000"/>
                  </a:schemeClr>
                </a:solidFill>
                <a:latin typeface="+mn-ea"/>
              </a:endParaRPr>
            </a:p>
          </p:txBody>
        </p:sp>
        <p:sp>
          <p:nvSpPr>
            <p:cNvPr id="31" name="テキスト ボックス 30">
              <a:extLst>
                <a:ext uri="{FF2B5EF4-FFF2-40B4-BE49-F238E27FC236}">
                  <a16:creationId xmlns:a16="http://schemas.microsoft.com/office/drawing/2014/main" id="{6D6B9053-0D7C-A88E-0B64-80411EA331F5}"/>
                </a:ext>
              </a:extLst>
            </p:cNvPr>
            <p:cNvSpPr txBox="1"/>
            <p:nvPr/>
          </p:nvSpPr>
          <p:spPr>
            <a:xfrm>
              <a:off x="245031" y="2446335"/>
              <a:ext cx="1261884" cy="276999"/>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学力検査等</a:t>
              </a:r>
              <a:endParaRPr kumimoji="1" lang="ja-JP" altLang="en-US" sz="1200" b="1" dirty="0">
                <a:solidFill>
                  <a:schemeClr val="bg1">
                    <a:lumMod val="50000"/>
                  </a:schemeClr>
                </a:solidFill>
                <a:latin typeface="+mn-ea"/>
              </a:endParaRPr>
            </a:p>
          </p:txBody>
        </p:sp>
        <p:sp>
          <p:nvSpPr>
            <p:cNvPr id="32" name="テキスト ボックス 31">
              <a:extLst>
                <a:ext uri="{FF2B5EF4-FFF2-40B4-BE49-F238E27FC236}">
                  <a16:creationId xmlns:a16="http://schemas.microsoft.com/office/drawing/2014/main" id="{E46A613E-35E2-6E70-84B1-329B10AD24BE}"/>
                </a:ext>
              </a:extLst>
            </p:cNvPr>
            <p:cNvSpPr txBox="1"/>
            <p:nvPr/>
          </p:nvSpPr>
          <p:spPr>
            <a:xfrm>
              <a:off x="245031" y="2946288"/>
              <a:ext cx="954107"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調査書</a:t>
              </a:r>
              <a:endParaRPr kumimoji="1" lang="ja-JP" altLang="en-US" sz="1200" b="1" dirty="0">
                <a:solidFill>
                  <a:schemeClr val="bg1">
                    <a:lumMod val="50000"/>
                  </a:schemeClr>
                </a:solidFill>
                <a:latin typeface="+mn-ea"/>
              </a:endParaRPr>
            </a:p>
          </p:txBody>
        </p:sp>
        <p:sp>
          <p:nvSpPr>
            <p:cNvPr id="34" name="テキスト ボックス 33">
              <a:extLst>
                <a:ext uri="{FF2B5EF4-FFF2-40B4-BE49-F238E27FC236}">
                  <a16:creationId xmlns:a16="http://schemas.microsoft.com/office/drawing/2014/main" id="{DC2EA55E-E96E-1098-BF87-594AB65F4285}"/>
                </a:ext>
              </a:extLst>
            </p:cNvPr>
            <p:cNvSpPr txBox="1"/>
            <p:nvPr/>
          </p:nvSpPr>
          <p:spPr>
            <a:xfrm>
              <a:off x="245031" y="3446241"/>
              <a:ext cx="1261884"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自己申告書</a:t>
              </a:r>
              <a:endParaRPr kumimoji="1" lang="ja-JP" altLang="en-US" sz="1200" b="1" dirty="0">
                <a:solidFill>
                  <a:schemeClr val="bg1">
                    <a:lumMod val="50000"/>
                  </a:schemeClr>
                </a:solidFill>
                <a:latin typeface="+mn-ea"/>
              </a:endParaRPr>
            </a:p>
          </p:txBody>
        </p:sp>
        <p:sp>
          <p:nvSpPr>
            <p:cNvPr id="36" name="テキスト ボックス 35">
              <a:extLst>
                <a:ext uri="{FF2B5EF4-FFF2-40B4-BE49-F238E27FC236}">
                  <a16:creationId xmlns:a16="http://schemas.microsoft.com/office/drawing/2014/main" id="{C9E6095A-CC32-C107-9D12-E9DB65894E79}"/>
                </a:ext>
              </a:extLst>
            </p:cNvPr>
            <p:cNvSpPr txBox="1"/>
            <p:nvPr/>
          </p:nvSpPr>
          <p:spPr>
            <a:xfrm>
              <a:off x="245031" y="3946194"/>
              <a:ext cx="2185214" cy="276999"/>
            </a:xfrm>
            <a:prstGeom prst="rect">
              <a:avLst/>
            </a:prstGeom>
            <a:noFill/>
          </p:spPr>
          <p:txBody>
            <a:bodyPr wrap="none" rtlCol="0">
              <a:spAutoFit/>
            </a:bodyPr>
            <a:lstStyle/>
            <a:p>
              <a:r>
                <a:rPr lang="ja-JP" altLang="en-US" sz="1200" b="1" dirty="0">
                  <a:solidFill>
                    <a:schemeClr val="accent1"/>
                  </a:solidFill>
                  <a:latin typeface="+mn-ea"/>
                </a:rPr>
                <a:t>５</a:t>
              </a:r>
              <a:r>
                <a:rPr kumimoji="1" lang="ja-JP" altLang="en-US" sz="1200" b="1" dirty="0">
                  <a:solidFill>
                    <a:schemeClr val="accent1"/>
                  </a:solidFill>
                  <a:latin typeface="+mn-ea"/>
                </a:rPr>
                <a:t>　</a:t>
              </a:r>
              <a:r>
                <a:rPr lang="ja-JP" altLang="en-US" sz="1200" b="1" dirty="0">
                  <a:solidFill>
                    <a:schemeClr val="accent1"/>
                  </a:solidFill>
                  <a:latin typeface="+mn-ea"/>
                </a:rPr>
                <a:t>アドミッションポリシー</a:t>
              </a:r>
              <a:endParaRPr kumimoji="1" lang="ja-JP" altLang="en-US" sz="1200" b="1" dirty="0">
                <a:solidFill>
                  <a:schemeClr val="accent1"/>
                </a:solidFill>
                <a:latin typeface="+mn-ea"/>
              </a:endParaRPr>
            </a:p>
          </p:txBody>
        </p:sp>
        <p:sp>
          <p:nvSpPr>
            <p:cNvPr id="37" name="テキスト ボックス 36">
              <a:extLst>
                <a:ext uri="{FF2B5EF4-FFF2-40B4-BE49-F238E27FC236}">
                  <a16:creationId xmlns:a16="http://schemas.microsoft.com/office/drawing/2014/main" id="{5DF6ABD6-C48A-3CC9-C035-3DC8121D3811}"/>
                </a:ext>
              </a:extLst>
            </p:cNvPr>
            <p:cNvSpPr txBox="1"/>
            <p:nvPr/>
          </p:nvSpPr>
          <p:spPr>
            <a:xfrm>
              <a:off x="245031" y="4446146"/>
              <a:ext cx="1107996" cy="276999"/>
            </a:xfrm>
            <a:prstGeom prst="rect">
              <a:avLst/>
            </a:prstGeom>
            <a:noFill/>
          </p:spPr>
          <p:txBody>
            <a:bodyPr wrap="none" rtlCol="0">
              <a:spAutoFit/>
            </a:bodyPr>
            <a:lstStyle/>
            <a:p>
              <a:r>
                <a:rPr lang="ja-JP" altLang="en-US" sz="1200" b="1" dirty="0">
                  <a:solidFill>
                    <a:schemeClr val="bg1">
                      <a:lumMod val="50000"/>
                    </a:schemeClr>
                  </a:solidFill>
                  <a:latin typeface="+mn-ea"/>
                </a:rPr>
                <a:t>６</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選抜方法</a:t>
              </a:r>
              <a:endParaRPr kumimoji="1" lang="en-US" altLang="ja-JP" sz="1200" b="1" dirty="0">
                <a:solidFill>
                  <a:schemeClr val="bg1">
                    <a:lumMod val="50000"/>
                  </a:schemeClr>
                </a:solidFill>
                <a:latin typeface="+mn-ea"/>
              </a:endParaRPr>
            </a:p>
          </p:txBody>
        </p:sp>
      </p:grpSp>
      <p:pic>
        <p:nvPicPr>
          <p:cNvPr id="49" name="図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9666" y="152577"/>
            <a:ext cx="787579" cy="660550"/>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8889" y="2634934"/>
            <a:ext cx="2849548" cy="4029920"/>
          </a:xfrm>
          <a:prstGeom prst="rect">
            <a:avLst/>
          </a:prstGeom>
          <a:ln w="6350">
            <a:solidFill>
              <a:schemeClr val="tx1"/>
            </a:solidFill>
          </a:ln>
        </p:spPr>
      </p:pic>
      <p:pic>
        <p:nvPicPr>
          <p:cNvPr id="11" name="図 10"/>
          <p:cNvPicPr>
            <a:picLocks noChangeAspect="1"/>
          </p:cNvPicPr>
          <p:nvPr/>
        </p:nvPicPr>
        <p:blipFill>
          <a:blip r:embed="rId4"/>
          <a:stretch>
            <a:fillRect/>
          </a:stretch>
        </p:blipFill>
        <p:spPr>
          <a:xfrm>
            <a:off x="2906535" y="3229996"/>
            <a:ext cx="6234413" cy="2671237"/>
          </a:xfrm>
          <a:prstGeom prst="rect">
            <a:avLst/>
          </a:prstGeom>
        </p:spPr>
      </p:pic>
      <p:sp>
        <p:nvSpPr>
          <p:cNvPr id="50" name="テキスト ボックス 49"/>
          <p:cNvSpPr txBox="1"/>
          <p:nvPr/>
        </p:nvSpPr>
        <p:spPr>
          <a:xfrm>
            <a:off x="2840263" y="2872627"/>
            <a:ext cx="3219450" cy="369332"/>
          </a:xfrm>
          <a:prstGeom prst="rect">
            <a:avLst/>
          </a:prstGeom>
          <a:noFill/>
        </p:spPr>
        <p:txBody>
          <a:bodyPr wrap="square" rtlCol="0">
            <a:spAutoFit/>
          </a:bodyPr>
          <a:lstStyle/>
          <a:p>
            <a:r>
              <a:rPr kumimoji="1" lang="ja-JP" altLang="en-US" b="1" dirty="0">
                <a:solidFill>
                  <a:schemeClr val="accent1"/>
                </a:solidFill>
              </a:rPr>
              <a:t>アドミッションポリシーの例</a:t>
            </a:r>
          </a:p>
        </p:txBody>
      </p:sp>
      <p:sp>
        <p:nvSpPr>
          <p:cNvPr id="51" name="正方形/長方形 50">
            <a:extLst>
              <a:ext uri="{FF2B5EF4-FFF2-40B4-BE49-F238E27FC236}">
                <a16:creationId xmlns:a16="http://schemas.microsoft.com/office/drawing/2014/main" id="{1132E64A-C58B-ED3B-7F4A-89F709D07668}"/>
              </a:ext>
            </a:extLst>
          </p:cNvPr>
          <p:cNvSpPr/>
          <p:nvPr/>
        </p:nvSpPr>
        <p:spPr>
          <a:xfrm>
            <a:off x="3524534" y="6380525"/>
            <a:ext cx="2340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3234717" y="5971182"/>
            <a:ext cx="5032983" cy="646331"/>
          </a:xfrm>
          <a:prstGeom prst="rect">
            <a:avLst/>
          </a:prstGeom>
          <a:noFill/>
        </p:spPr>
        <p:txBody>
          <a:bodyPr wrap="square" rtlCol="0">
            <a:spAutoFit/>
          </a:bodyPr>
          <a:lstStyle/>
          <a:p>
            <a:r>
              <a:rPr lang="ja-JP" altLang="en-US" dirty="0">
                <a:latin typeface="+mn-ea"/>
              </a:rPr>
              <a:t>「</a:t>
            </a:r>
            <a:r>
              <a:rPr lang="ja-JP" altLang="en-US" b="1" dirty="0">
                <a:latin typeface="+mn-ea"/>
              </a:rPr>
              <a:t>公立高等学校入学者選抜</a:t>
            </a:r>
            <a:r>
              <a:rPr lang="ja-JP" altLang="en-US" dirty="0">
                <a:latin typeface="+mn-ea"/>
              </a:rPr>
              <a:t>」のページに掲載中</a:t>
            </a:r>
            <a:endParaRPr lang="en-US" altLang="ja-JP" dirty="0">
              <a:latin typeface="+mn-ea"/>
            </a:endParaRPr>
          </a:p>
          <a:p>
            <a:r>
              <a:rPr lang="ja-JP" altLang="en-US" dirty="0">
                <a:latin typeface="+mn-ea"/>
              </a:rPr>
              <a:t>「</a:t>
            </a:r>
            <a:r>
              <a:rPr lang="ja-JP" altLang="en-US" b="1" dirty="0">
                <a:solidFill>
                  <a:schemeClr val="accent1"/>
                </a:solidFill>
                <a:latin typeface="+mn-ea"/>
              </a:rPr>
              <a:t>令和７年度入学者選抜</a:t>
            </a:r>
            <a:r>
              <a:rPr lang="ja-JP" altLang="en-US" dirty="0">
                <a:latin typeface="+mn-ea"/>
              </a:rPr>
              <a:t>」を選択</a:t>
            </a:r>
            <a:endParaRPr lang="en-US" altLang="ja-JP" dirty="0">
              <a:latin typeface="+mn-ea"/>
            </a:endParaRPr>
          </a:p>
        </p:txBody>
      </p:sp>
      <p:sp>
        <p:nvSpPr>
          <p:cNvPr id="5" name="角丸四角形 4"/>
          <p:cNvSpPr/>
          <p:nvPr/>
        </p:nvSpPr>
        <p:spPr>
          <a:xfrm>
            <a:off x="3234716" y="3817252"/>
            <a:ext cx="4922313" cy="1997561"/>
          </a:xfrm>
          <a:prstGeom prst="roundRect">
            <a:avLst>
              <a:gd name="adj" fmla="val 9164"/>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E8445F62-3520-4389-B04C-9673FDDCC07E}"/>
              </a:ext>
            </a:extLst>
          </p:cNvPr>
          <p:cNvSpPr txBox="1"/>
          <p:nvPr/>
        </p:nvSpPr>
        <p:spPr>
          <a:xfrm>
            <a:off x="10608858" y="3605402"/>
            <a:ext cx="100012" cy="153888"/>
          </a:xfrm>
          <a:prstGeom prst="rect">
            <a:avLst/>
          </a:prstGeom>
          <a:solidFill>
            <a:schemeClr val="bg1"/>
          </a:solidFill>
        </p:spPr>
        <p:txBody>
          <a:bodyPr wrap="square" lIns="18000" tIns="0" rIns="0" bIns="0" rtlCol="0">
            <a:spAutoFit/>
          </a:bodyPr>
          <a:lstStyle/>
          <a:p>
            <a:r>
              <a:rPr kumimoji="1" lang="en-US" altLang="ja-JP" sz="1000" dirty="0">
                <a:latin typeface="ＭＳ 明朝" panose="02020609040205080304" pitchFamily="17" charset="-128"/>
                <a:ea typeface="ＭＳ 明朝" panose="02020609040205080304" pitchFamily="17" charset="-128"/>
              </a:rPr>
              <a:t>7</a:t>
            </a:r>
            <a:endParaRPr kumimoji="1" lang="ja-JP" altLang="en-US" sz="10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534113729"/>
      </p:ext>
    </p:extLst>
  </p:cSld>
  <p:clrMapOvr>
    <a:masterClrMapping/>
  </p:clrMapOvr>
  <mc:AlternateContent xmlns:mc="http://schemas.openxmlformats.org/markup-compatibility/2006" xmlns:p14="http://schemas.microsoft.com/office/powerpoint/2010/main">
    <mc:Choice Requires="p14">
      <p:transition p14:dur="100" advTm="40391">
        <p:cut/>
      </p:transition>
    </mc:Choice>
    <mc:Fallback xmlns="">
      <p:transition advTm="40391">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2505075" y="4088871"/>
            <a:ext cx="4762500" cy="2552700"/>
          </a:xfrm>
          <a:prstGeom prst="roundRect">
            <a:avLst>
              <a:gd name="adj" fmla="val 13040"/>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solidFill>
                <a:schemeClr val="accent5">
                  <a:lumMod val="60000"/>
                  <a:lumOff val="40000"/>
                </a:schemeClr>
              </a:solidFill>
            </a:endParaRPr>
          </a:p>
        </p:txBody>
      </p:sp>
      <p:sp>
        <p:nvSpPr>
          <p:cNvPr id="5" name="角丸四角形 4"/>
          <p:cNvSpPr/>
          <p:nvPr/>
        </p:nvSpPr>
        <p:spPr>
          <a:xfrm>
            <a:off x="2505075" y="1438275"/>
            <a:ext cx="4762500" cy="2552700"/>
          </a:xfrm>
          <a:prstGeom prst="roundRect">
            <a:avLst>
              <a:gd name="adj" fmla="val 14428"/>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選抜方法（入試の資料）</a:t>
            </a:r>
          </a:p>
        </p:txBody>
      </p:sp>
      <p:sp>
        <p:nvSpPr>
          <p:cNvPr id="3" name="コンテンツ プレースホルダー 2"/>
          <p:cNvSpPr>
            <a:spLocks noGrp="1"/>
          </p:cNvSpPr>
          <p:nvPr>
            <p:ph idx="1"/>
          </p:nvPr>
        </p:nvSpPr>
        <p:spPr>
          <a:xfrm>
            <a:off x="2658963" y="1389327"/>
            <a:ext cx="9163050" cy="5203296"/>
          </a:xfrm>
        </p:spPr>
        <p:txBody>
          <a:bodyPr anchor="ctr">
            <a:normAutofit/>
          </a:bodyPr>
          <a:lstStyle/>
          <a:p>
            <a:pPr marL="514350" indent="-514350">
              <a:lnSpc>
                <a:spcPct val="200000"/>
              </a:lnSpc>
              <a:buFont typeface="+mj-lt"/>
              <a:buAutoNum type="arabicPeriod"/>
            </a:pPr>
            <a:r>
              <a:rPr kumimoji="1" lang="ja-JP" altLang="en-US" dirty="0">
                <a:latin typeface="BIZ UDPゴシック" panose="020B0400000000000000" pitchFamily="50" charset="-128"/>
                <a:ea typeface="BIZ UDPゴシック" panose="020B0400000000000000" pitchFamily="50" charset="-128"/>
              </a:rPr>
              <a:t>学力検査等</a:t>
            </a:r>
            <a:r>
              <a:rPr kumimoji="1" lang="ja-JP" altLang="en-US" sz="1600" dirty="0">
                <a:latin typeface="BIZ UDPゴシック" panose="020B0400000000000000" pitchFamily="50" charset="-128"/>
                <a:ea typeface="BIZ UDPゴシック" panose="020B0400000000000000" pitchFamily="50" charset="-128"/>
              </a:rPr>
              <a:t>（実技検査等を含む）</a:t>
            </a:r>
            <a:endParaRPr kumimoji="1" lang="en-US" altLang="ja-JP" sz="1600" dirty="0">
              <a:latin typeface="BIZ UDPゴシック" panose="020B0400000000000000" pitchFamily="50" charset="-128"/>
              <a:ea typeface="BIZ UDPゴシック" panose="020B0400000000000000" pitchFamily="50" charset="-128"/>
            </a:endParaRPr>
          </a:p>
          <a:p>
            <a:pPr marL="514350" indent="-514350">
              <a:lnSpc>
                <a:spcPct val="200000"/>
              </a:lnSpc>
              <a:buFont typeface="+mj-lt"/>
              <a:buAutoNum type="arabicPeriod"/>
            </a:pPr>
            <a:r>
              <a:rPr lang="ja-JP" altLang="en-US" dirty="0">
                <a:latin typeface="BIZ UDPゴシック" panose="020B0400000000000000" pitchFamily="50" charset="-128"/>
                <a:ea typeface="BIZ UDPゴシック" panose="020B0400000000000000" pitchFamily="50" charset="-128"/>
              </a:rPr>
              <a:t>調査書</a:t>
            </a:r>
            <a:br>
              <a:rPr lang="en-US" altLang="ja-JP" dirty="0">
                <a:latin typeface="BIZ UDPゴシック" panose="020B0400000000000000" pitchFamily="50" charset="-128"/>
                <a:ea typeface="BIZ UDPゴシック" panose="020B0400000000000000" pitchFamily="50" charset="-128"/>
              </a:rPr>
            </a:br>
            <a:r>
              <a:rPr lang="ja-JP" altLang="en-US" sz="2400" dirty="0">
                <a:latin typeface="BIZ UDPゴシック" panose="020B0400000000000000" pitchFamily="50" charset="-128"/>
                <a:ea typeface="BIZ UDPゴシック" panose="020B0400000000000000" pitchFamily="50" charset="-128"/>
              </a:rPr>
              <a:t>各教科の学習の記録</a:t>
            </a:r>
            <a:br>
              <a:rPr lang="en-US" altLang="ja-JP" dirty="0">
                <a:latin typeface="BIZ UDPゴシック" panose="020B0400000000000000" pitchFamily="50" charset="-128"/>
                <a:ea typeface="BIZ UDPゴシック" panose="020B0400000000000000" pitchFamily="50" charset="-128"/>
              </a:rPr>
            </a:br>
            <a:r>
              <a:rPr lang="ja-JP" altLang="en-US" sz="2400" dirty="0">
                <a:latin typeface="BIZ UDPゴシック" panose="020B0400000000000000" pitchFamily="50" charset="-128"/>
                <a:ea typeface="BIZ UDPゴシック" panose="020B0400000000000000" pitchFamily="50" charset="-128"/>
              </a:rPr>
              <a:t>活動</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行動の記録</a:t>
            </a:r>
            <a:endParaRPr lang="en-US" altLang="ja-JP" sz="2400" dirty="0">
              <a:latin typeface="BIZ UDPゴシック" panose="020B0400000000000000" pitchFamily="50" charset="-128"/>
              <a:ea typeface="BIZ UDPゴシック" panose="020B0400000000000000" pitchFamily="50" charset="-128"/>
            </a:endParaRPr>
          </a:p>
          <a:p>
            <a:pPr marL="514350" indent="-514350">
              <a:lnSpc>
                <a:spcPct val="200000"/>
              </a:lnSpc>
              <a:buFont typeface="+mj-lt"/>
              <a:buAutoNum type="arabicPeriod"/>
            </a:pPr>
            <a:r>
              <a:rPr kumimoji="1" lang="ja-JP" altLang="en-US" dirty="0">
                <a:latin typeface="BIZ UDPゴシック" panose="020B0400000000000000" pitchFamily="50" charset="-128"/>
                <a:ea typeface="BIZ UDPゴシック" panose="020B0400000000000000" pitchFamily="50" charset="-128"/>
              </a:rPr>
              <a:t>自己申告書</a:t>
            </a:r>
            <a:endParaRPr kumimoji="1" lang="en-US" altLang="ja-JP" dirty="0">
              <a:latin typeface="BIZ UDPゴシック" panose="020B0400000000000000" pitchFamily="50" charset="-128"/>
              <a:ea typeface="BIZ UDPゴシック" panose="020B0400000000000000" pitchFamily="50" charset="-128"/>
            </a:endParaRPr>
          </a:p>
          <a:p>
            <a:pPr marL="514350" indent="-514350">
              <a:lnSpc>
                <a:spcPct val="200000"/>
              </a:lnSpc>
              <a:buFont typeface="+mj-lt"/>
              <a:buAutoNum type="arabicPeriod"/>
            </a:pPr>
            <a:r>
              <a:rPr lang="ja-JP" altLang="en-US" dirty="0">
                <a:latin typeface="BIZ UDPゴシック" panose="020B0400000000000000" pitchFamily="50" charset="-128"/>
                <a:ea typeface="BIZ UDPゴシック" panose="020B0400000000000000" pitchFamily="50" charset="-128"/>
              </a:rPr>
              <a:t>面接の評価</a:t>
            </a:r>
            <a:r>
              <a:rPr lang="ja-JP" altLang="en-US" sz="1600" dirty="0">
                <a:latin typeface="BIZ UDPゴシック" panose="020B0400000000000000" pitchFamily="50" charset="-128"/>
                <a:ea typeface="BIZ UDPゴシック" panose="020B0400000000000000" pitchFamily="50" charset="-128"/>
              </a:rPr>
              <a:t>（面接を実施する場合）</a:t>
            </a:r>
            <a:endParaRPr kumimoji="1" lang="ja-JP" altLang="en-US" sz="36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27</a:t>
            </a:fld>
            <a:endParaRPr lang="ja-JP" altLang="en-US"/>
          </a:p>
        </p:txBody>
      </p:sp>
      <p:sp>
        <p:nvSpPr>
          <p:cNvPr id="8" name="テキスト ボックス 7"/>
          <p:cNvSpPr txBox="1"/>
          <p:nvPr/>
        </p:nvSpPr>
        <p:spPr>
          <a:xfrm>
            <a:off x="7661638" y="5506234"/>
            <a:ext cx="4670737" cy="646331"/>
          </a:xfrm>
          <a:prstGeom prst="rect">
            <a:avLst/>
          </a:prstGeom>
          <a:noFill/>
        </p:spPr>
        <p:txBody>
          <a:bodyPr wrap="square" rtlCol="0" anchor="ctr">
            <a:spAutoFit/>
          </a:bodyPr>
          <a:lstStyle/>
          <a:p>
            <a:r>
              <a:rPr kumimoji="1" lang="ja-JP" altLang="en-US" b="1" dirty="0">
                <a:latin typeface="+mn-ea"/>
              </a:rPr>
              <a:t>アドミッションポリシー</a:t>
            </a:r>
            <a:r>
              <a:rPr lang="ja-JP" altLang="en-US" b="1" dirty="0">
                <a:latin typeface="+mn-ea"/>
              </a:rPr>
              <a:t>（求める生徒像）</a:t>
            </a:r>
            <a:r>
              <a:rPr kumimoji="1" lang="ja-JP" altLang="en-US" b="1" dirty="0">
                <a:latin typeface="+mn-ea"/>
              </a:rPr>
              <a:t>に極めて合致する者を優先的に合格</a:t>
            </a:r>
          </a:p>
        </p:txBody>
      </p:sp>
      <p:sp>
        <p:nvSpPr>
          <p:cNvPr id="28" name="正方形/長方形 27"/>
          <p:cNvSpPr/>
          <p:nvPr/>
        </p:nvSpPr>
        <p:spPr>
          <a:xfrm>
            <a:off x="7342929" y="1571626"/>
            <a:ext cx="2606723" cy="7018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400" b="1" dirty="0">
                <a:latin typeface="+mn-ea"/>
              </a:rPr>
              <a:t>学力検査の得点</a:t>
            </a:r>
          </a:p>
        </p:txBody>
      </p:sp>
      <p:sp>
        <p:nvSpPr>
          <p:cNvPr id="29" name="正方形/長方形 28"/>
          <p:cNvSpPr/>
          <p:nvPr/>
        </p:nvSpPr>
        <p:spPr>
          <a:xfrm>
            <a:off x="7390284" y="3192310"/>
            <a:ext cx="2606723" cy="72421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400" b="1" dirty="0">
                <a:latin typeface="+mn-ea"/>
              </a:rPr>
              <a:t>調査書の評定</a:t>
            </a:r>
          </a:p>
        </p:txBody>
      </p:sp>
      <p:sp>
        <p:nvSpPr>
          <p:cNvPr id="30" name="正方形/長方形 29"/>
          <p:cNvSpPr/>
          <p:nvPr/>
        </p:nvSpPr>
        <p:spPr>
          <a:xfrm>
            <a:off x="10346900" y="2357002"/>
            <a:ext cx="1592687" cy="71524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400" b="1" dirty="0">
                <a:latin typeface="+mn-ea"/>
              </a:rPr>
              <a:t>総合点</a:t>
            </a:r>
          </a:p>
        </p:txBody>
      </p:sp>
      <p:sp>
        <p:nvSpPr>
          <p:cNvPr id="31" name="テキスト ボックス 30"/>
          <p:cNvSpPr txBox="1"/>
          <p:nvPr/>
        </p:nvSpPr>
        <p:spPr>
          <a:xfrm>
            <a:off x="8370479" y="2447890"/>
            <a:ext cx="646331" cy="646331"/>
          </a:xfrm>
          <a:prstGeom prst="rect">
            <a:avLst/>
          </a:prstGeom>
          <a:noFill/>
        </p:spPr>
        <p:txBody>
          <a:bodyPr wrap="none" rtlCol="0" anchor="ctr">
            <a:spAutoFit/>
          </a:bodyPr>
          <a:lstStyle/>
          <a:p>
            <a:r>
              <a:rPr kumimoji="1" lang="ja-JP" altLang="en-US" sz="3600" dirty="0">
                <a:latin typeface="+mn-ea"/>
              </a:rPr>
              <a:t>＋</a:t>
            </a:r>
          </a:p>
        </p:txBody>
      </p:sp>
      <p:sp>
        <p:nvSpPr>
          <p:cNvPr id="33" name="右中かっこ 32"/>
          <p:cNvSpPr/>
          <p:nvPr/>
        </p:nvSpPr>
        <p:spPr>
          <a:xfrm>
            <a:off x="10072361" y="1565377"/>
            <a:ext cx="105621" cy="2351147"/>
          </a:xfrm>
          <a:prstGeom prst="rightBrace">
            <a:avLst>
              <a:gd name="adj1" fmla="val 44532"/>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34" name="正方形/長方形 33"/>
          <p:cNvSpPr/>
          <p:nvPr/>
        </p:nvSpPr>
        <p:spPr>
          <a:xfrm>
            <a:off x="7390284" y="4661957"/>
            <a:ext cx="3963516" cy="7038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b="1" dirty="0">
                <a:latin typeface="+mn-ea"/>
              </a:rPr>
              <a:t>ボーダーゾーン内の判定</a:t>
            </a:r>
            <a:endParaRPr kumimoji="1" lang="ja-JP" altLang="en-US" sz="2400" b="1" dirty="0">
              <a:latin typeface="+mn-ea"/>
            </a:endParaRPr>
          </a:p>
        </p:txBody>
      </p:sp>
      <p:grpSp>
        <p:nvGrpSpPr>
          <p:cNvPr id="7" name="グループ化 6">
            <a:extLst>
              <a:ext uri="{FF2B5EF4-FFF2-40B4-BE49-F238E27FC236}">
                <a16:creationId xmlns:a16="http://schemas.microsoft.com/office/drawing/2014/main" id="{7073C39C-93FC-AA60-8F3C-C09568F230F1}"/>
              </a:ext>
            </a:extLst>
          </p:cNvPr>
          <p:cNvGrpSpPr/>
          <p:nvPr/>
        </p:nvGrpSpPr>
        <p:grpSpPr>
          <a:xfrm>
            <a:off x="201809" y="958476"/>
            <a:ext cx="2209259" cy="2858776"/>
            <a:chOff x="220986" y="1908282"/>
            <a:chExt cx="2209259" cy="2858776"/>
          </a:xfrm>
        </p:grpSpPr>
        <p:grpSp>
          <p:nvGrpSpPr>
            <p:cNvPr id="32" name="グループ化 31">
              <a:extLst>
                <a:ext uri="{FF2B5EF4-FFF2-40B4-BE49-F238E27FC236}">
                  <a16:creationId xmlns:a16="http://schemas.microsoft.com/office/drawing/2014/main" id="{074FA3AC-9158-5BEF-7650-9925DA98ED41}"/>
                </a:ext>
              </a:extLst>
            </p:cNvPr>
            <p:cNvGrpSpPr/>
            <p:nvPr/>
          </p:nvGrpSpPr>
          <p:grpSpPr>
            <a:xfrm>
              <a:off x="220986" y="1908282"/>
              <a:ext cx="369868" cy="2858776"/>
              <a:chOff x="1714500" y="2233612"/>
              <a:chExt cx="533400" cy="4122738"/>
            </a:xfrm>
            <a:solidFill>
              <a:schemeClr val="bg1">
                <a:lumMod val="85000"/>
              </a:schemeClr>
            </a:solidFill>
          </p:grpSpPr>
          <p:sp>
            <p:nvSpPr>
              <p:cNvPr id="41" name="楕円 40">
                <a:extLst>
                  <a:ext uri="{FF2B5EF4-FFF2-40B4-BE49-F238E27FC236}">
                    <a16:creationId xmlns:a16="http://schemas.microsoft.com/office/drawing/2014/main" id="{32E0EC9C-EE92-845D-7126-01ED0DA22D67}"/>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2" name="楕円 41">
                <a:extLst>
                  <a:ext uri="{FF2B5EF4-FFF2-40B4-BE49-F238E27FC236}">
                    <a16:creationId xmlns:a16="http://schemas.microsoft.com/office/drawing/2014/main" id="{AB7D83AB-1602-AD01-8E3E-AF5CC62E955E}"/>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3" name="楕円 42">
                <a:extLst>
                  <a:ext uri="{FF2B5EF4-FFF2-40B4-BE49-F238E27FC236}">
                    <a16:creationId xmlns:a16="http://schemas.microsoft.com/office/drawing/2014/main" id="{1278F949-08F5-C650-DD14-7ECFACC2E363}"/>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4" name="楕円 43">
                <a:extLst>
                  <a:ext uri="{FF2B5EF4-FFF2-40B4-BE49-F238E27FC236}">
                    <a16:creationId xmlns:a16="http://schemas.microsoft.com/office/drawing/2014/main" id="{B8A8F78C-440C-330D-EF01-F6FEB3F80568}"/>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5" name="楕円 44">
                <a:extLst>
                  <a:ext uri="{FF2B5EF4-FFF2-40B4-BE49-F238E27FC236}">
                    <a16:creationId xmlns:a16="http://schemas.microsoft.com/office/drawing/2014/main" id="{311AD1B6-AC8C-4BF4-F689-5464A90ADA7E}"/>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6" name="楕円 45">
                <a:extLst>
                  <a:ext uri="{FF2B5EF4-FFF2-40B4-BE49-F238E27FC236}">
                    <a16:creationId xmlns:a16="http://schemas.microsoft.com/office/drawing/2014/main" id="{351DF170-7840-62A8-4690-014E40F86DA0}"/>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47" name="直線コネクタ 46">
                <a:extLst>
                  <a:ext uri="{FF2B5EF4-FFF2-40B4-BE49-F238E27FC236}">
                    <a16:creationId xmlns:a16="http://schemas.microsoft.com/office/drawing/2014/main" id="{01D44B84-D7D5-1099-621F-134D0D95FCA8}"/>
                  </a:ext>
                </a:extLst>
              </p:cNvPr>
              <p:cNvCxnSpPr>
                <a:stCxn id="41" idx="4"/>
                <a:endCxn id="44"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51528ADC-F307-836F-5B96-657321819D0D}"/>
                  </a:ext>
                </a:extLst>
              </p:cNvPr>
              <p:cNvCxnSpPr>
                <a:stCxn id="44" idx="4"/>
                <a:endCxn id="45"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D9277D0F-0BED-3DA1-90B9-F09CED9A7157}"/>
                  </a:ext>
                </a:extLst>
              </p:cNvPr>
              <p:cNvCxnSpPr>
                <a:stCxn id="45" idx="4"/>
                <a:endCxn id="46"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F9157675-C4C4-8B43-CD6C-4604E342232E}"/>
                  </a:ext>
                </a:extLst>
              </p:cNvPr>
              <p:cNvCxnSpPr>
                <a:stCxn id="46" idx="4"/>
                <a:endCxn id="43"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79BA6852-77A3-A2A6-5AA2-48C691FB8C9F}"/>
                  </a:ext>
                </a:extLst>
              </p:cNvPr>
              <p:cNvCxnSpPr>
                <a:stCxn id="43" idx="4"/>
                <a:endCxn id="42"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5" name="テキスト ボックス 34">
              <a:extLst>
                <a:ext uri="{FF2B5EF4-FFF2-40B4-BE49-F238E27FC236}">
                  <a16:creationId xmlns:a16="http://schemas.microsoft.com/office/drawing/2014/main" id="{CA6B8F01-757B-650A-535B-426DDA2003C1}"/>
                </a:ext>
              </a:extLst>
            </p:cNvPr>
            <p:cNvSpPr txBox="1"/>
            <p:nvPr/>
          </p:nvSpPr>
          <p:spPr>
            <a:xfrm>
              <a:off x="245031" y="1946382"/>
              <a:ext cx="1261884"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a:t>
              </a:r>
              <a:r>
                <a:rPr lang="ja-JP" altLang="en-US" sz="1200" b="1" dirty="0">
                  <a:solidFill>
                    <a:schemeClr val="bg1">
                      <a:lumMod val="50000"/>
                    </a:schemeClr>
                  </a:solidFill>
                  <a:latin typeface="+mn-ea"/>
                </a:rPr>
                <a:t>入試の資料</a:t>
              </a:r>
              <a:endParaRPr kumimoji="1" lang="ja-JP" altLang="en-US" sz="1200" b="1" dirty="0">
                <a:solidFill>
                  <a:schemeClr val="bg1">
                    <a:lumMod val="50000"/>
                  </a:schemeClr>
                </a:solidFill>
                <a:latin typeface="+mn-ea"/>
              </a:endParaRPr>
            </a:p>
          </p:txBody>
        </p:sp>
        <p:sp>
          <p:nvSpPr>
            <p:cNvPr id="36" name="テキスト ボックス 35">
              <a:extLst>
                <a:ext uri="{FF2B5EF4-FFF2-40B4-BE49-F238E27FC236}">
                  <a16:creationId xmlns:a16="http://schemas.microsoft.com/office/drawing/2014/main" id="{15C7751F-CDC0-EA2D-6F24-9874CE25BDDF}"/>
                </a:ext>
              </a:extLst>
            </p:cNvPr>
            <p:cNvSpPr txBox="1"/>
            <p:nvPr/>
          </p:nvSpPr>
          <p:spPr>
            <a:xfrm>
              <a:off x="245031" y="2446335"/>
              <a:ext cx="1261884" cy="276999"/>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学力検査等</a:t>
              </a:r>
              <a:endParaRPr kumimoji="1" lang="ja-JP" altLang="en-US" sz="1200" b="1" dirty="0">
                <a:solidFill>
                  <a:schemeClr val="bg1">
                    <a:lumMod val="50000"/>
                  </a:schemeClr>
                </a:solidFill>
                <a:latin typeface="+mn-ea"/>
              </a:endParaRPr>
            </a:p>
          </p:txBody>
        </p:sp>
        <p:sp>
          <p:nvSpPr>
            <p:cNvPr id="37" name="テキスト ボックス 36">
              <a:extLst>
                <a:ext uri="{FF2B5EF4-FFF2-40B4-BE49-F238E27FC236}">
                  <a16:creationId xmlns:a16="http://schemas.microsoft.com/office/drawing/2014/main" id="{D660DB85-9F14-F927-CB0F-F13A04F9F090}"/>
                </a:ext>
              </a:extLst>
            </p:cNvPr>
            <p:cNvSpPr txBox="1"/>
            <p:nvPr/>
          </p:nvSpPr>
          <p:spPr>
            <a:xfrm>
              <a:off x="245031" y="2946288"/>
              <a:ext cx="954107"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調査書</a:t>
              </a:r>
              <a:endParaRPr kumimoji="1" lang="ja-JP" altLang="en-US" sz="1200" b="1" dirty="0">
                <a:solidFill>
                  <a:schemeClr val="bg1">
                    <a:lumMod val="50000"/>
                  </a:schemeClr>
                </a:solidFill>
                <a:latin typeface="+mn-ea"/>
              </a:endParaRPr>
            </a:p>
          </p:txBody>
        </p:sp>
        <p:sp>
          <p:nvSpPr>
            <p:cNvPr id="38" name="テキスト ボックス 37">
              <a:extLst>
                <a:ext uri="{FF2B5EF4-FFF2-40B4-BE49-F238E27FC236}">
                  <a16:creationId xmlns:a16="http://schemas.microsoft.com/office/drawing/2014/main" id="{70791357-C0E5-BC94-3B61-B626CD0646C6}"/>
                </a:ext>
              </a:extLst>
            </p:cNvPr>
            <p:cNvSpPr txBox="1"/>
            <p:nvPr/>
          </p:nvSpPr>
          <p:spPr>
            <a:xfrm>
              <a:off x="245031" y="3446241"/>
              <a:ext cx="1261884"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自己申告書</a:t>
              </a:r>
              <a:endParaRPr kumimoji="1" lang="ja-JP" altLang="en-US" sz="1200" b="1" dirty="0">
                <a:solidFill>
                  <a:schemeClr val="bg1">
                    <a:lumMod val="50000"/>
                  </a:schemeClr>
                </a:solidFill>
                <a:latin typeface="+mn-ea"/>
              </a:endParaRPr>
            </a:p>
          </p:txBody>
        </p:sp>
        <p:sp>
          <p:nvSpPr>
            <p:cNvPr id="39" name="テキスト ボックス 38">
              <a:extLst>
                <a:ext uri="{FF2B5EF4-FFF2-40B4-BE49-F238E27FC236}">
                  <a16:creationId xmlns:a16="http://schemas.microsoft.com/office/drawing/2014/main" id="{DBD7BFC0-CFF2-2A3B-5052-6ED42CCBC6E0}"/>
                </a:ext>
              </a:extLst>
            </p:cNvPr>
            <p:cNvSpPr txBox="1"/>
            <p:nvPr/>
          </p:nvSpPr>
          <p:spPr>
            <a:xfrm>
              <a:off x="245031" y="3946194"/>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アドミッションポリシー</a:t>
              </a:r>
              <a:endParaRPr kumimoji="1" lang="ja-JP" altLang="en-US" sz="1200" b="1" dirty="0">
                <a:solidFill>
                  <a:schemeClr val="bg1">
                    <a:lumMod val="50000"/>
                  </a:schemeClr>
                </a:solidFill>
                <a:latin typeface="+mn-ea"/>
              </a:endParaRPr>
            </a:p>
          </p:txBody>
        </p:sp>
        <p:sp>
          <p:nvSpPr>
            <p:cNvPr id="40" name="テキスト ボックス 39">
              <a:extLst>
                <a:ext uri="{FF2B5EF4-FFF2-40B4-BE49-F238E27FC236}">
                  <a16:creationId xmlns:a16="http://schemas.microsoft.com/office/drawing/2014/main" id="{F18102FC-CA08-BDD1-CEB8-1B33E3FEB536}"/>
                </a:ext>
              </a:extLst>
            </p:cNvPr>
            <p:cNvSpPr txBox="1"/>
            <p:nvPr/>
          </p:nvSpPr>
          <p:spPr>
            <a:xfrm>
              <a:off x="245031" y="4446146"/>
              <a:ext cx="1107996" cy="276999"/>
            </a:xfrm>
            <a:prstGeom prst="rect">
              <a:avLst/>
            </a:prstGeom>
            <a:noFill/>
          </p:spPr>
          <p:txBody>
            <a:bodyPr wrap="none" rtlCol="0">
              <a:spAutoFit/>
            </a:bodyPr>
            <a:lstStyle/>
            <a:p>
              <a:r>
                <a:rPr lang="ja-JP" altLang="en-US" sz="1200" b="1" dirty="0">
                  <a:solidFill>
                    <a:schemeClr val="accent1"/>
                  </a:solidFill>
                  <a:latin typeface="+mn-ea"/>
                </a:rPr>
                <a:t>６</a:t>
              </a:r>
              <a:r>
                <a:rPr kumimoji="1" lang="ja-JP" altLang="en-US" sz="1200" b="1" dirty="0">
                  <a:solidFill>
                    <a:schemeClr val="accent1"/>
                  </a:solidFill>
                  <a:latin typeface="+mn-ea"/>
                </a:rPr>
                <a:t>　</a:t>
              </a:r>
              <a:r>
                <a:rPr lang="ja-JP" altLang="en-US" sz="1200" b="1" dirty="0">
                  <a:solidFill>
                    <a:schemeClr val="accent1"/>
                  </a:solidFill>
                  <a:latin typeface="+mn-ea"/>
                </a:rPr>
                <a:t>選抜方法</a:t>
              </a:r>
              <a:endParaRPr kumimoji="1" lang="en-US" altLang="ja-JP" sz="1200" b="1" dirty="0">
                <a:solidFill>
                  <a:schemeClr val="accent1"/>
                </a:solidFill>
                <a:latin typeface="+mn-ea"/>
              </a:endParaRPr>
            </a:p>
          </p:txBody>
        </p:sp>
      </p:grpSp>
      <p:pic>
        <p:nvPicPr>
          <p:cNvPr id="52" name="図 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9666" y="152577"/>
            <a:ext cx="787579" cy="660550"/>
          </a:xfrm>
          <a:prstGeom prst="rect">
            <a:avLst/>
          </a:prstGeom>
        </p:spPr>
      </p:pic>
    </p:spTree>
    <p:extLst>
      <p:ext uri="{BB962C8B-B14F-4D97-AF65-F5344CB8AC3E}">
        <p14:creationId xmlns:p14="http://schemas.microsoft.com/office/powerpoint/2010/main" val="3254552472"/>
      </p:ext>
    </p:extLst>
  </p:cSld>
  <p:clrMapOvr>
    <a:masterClrMapping/>
  </p:clrMapOvr>
  <mc:AlternateContent xmlns:mc="http://schemas.openxmlformats.org/markup-compatibility/2006" xmlns:p14="http://schemas.microsoft.com/office/powerpoint/2010/main">
    <mc:Choice Requires="p14">
      <p:transition p14:dur="100" advTm="29488">
        <p:cut/>
      </p:transition>
    </mc:Choice>
    <mc:Fallback xmlns="">
      <p:transition advTm="29488">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フリーフォーム 37"/>
          <p:cNvSpPr/>
          <p:nvPr/>
        </p:nvSpPr>
        <p:spPr>
          <a:xfrm rot="19546382">
            <a:off x="6150049" y="741718"/>
            <a:ext cx="3763860" cy="2979491"/>
          </a:xfrm>
          <a:custGeom>
            <a:avLst/>
            <a:gdLst>
              <a:gd name="connsiteX0" fmla="*/ 2458354 w 3763860"/>
              <a:gd name="connsiteY0" fmla="*/ 1050101 h 2979491"/>
              <a:gd name="connsiteX1" fmla="*/ 2546392 w 3763860"/>
              <a:gd name="connsiteY1" fmla="*/ 1312581 h 2979491"/>
              <a:gd name="connsiteX2" fmla="*/ 3687972 w 3763860"/>
              <a:gd name="connsiteY2" fmla="*/ 2089184 h 2979491"/>
              <a:gd name="connsiteX3" fmla="*/ 3733812 w 3763860"/>
              <a:gd name="connsiteY3" fmla="*/ 2330102 h 2979491"/>
              <a:gd name="connsiteX4" fmla="*/ 3343667 w 3763860"/>
              <a:gd name="connsiteY4" fmla="*/ 2903602 h 2979491"/>
              <a:gd name="connsiteX5" fmla="*/ 3102749 w 3763860"/>
              <a:gd name="connsiteY5" fmla="*/ 2949442 h 2979491"/>
              <a:gd name="connsiteX6" fmla="*/ 75888 w 3763860"/>
              <a:gd name="connsiteY6" fmla="*/ 890306 h 2979491"/>
              <a:gd name="connsiteX7" fmla="*/ 30048 w 3763860"/>
              <a:gd name="connsiteY7" fmla="*/ 649388 h 2979491"/>
              <a:gd name="connsiteX8" fmla="*/ 420193 w 3763860"/>
              <a:gd name="connsiteY8" fmla="*/ 75888 h 2979491"/>
              <a:gd name="connsiteX9" fmla="*/ 661111 w 3763860"/>
              <a:gd name="connsiteY9" fmla="*/ 30048 h 2979491"/>
              <a:gd name="connsiteX10" fmla="*/ 2403028 w 3763860"/>
              <a:gd name="connsiteY10" fmla="*/ 1215053 h 297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3860" h="2979491">
                <a:moveTo>
                  <a:pt x="2458354" y="1050101"/>
                </a:moveTo>
                <a:lnTo>
                  <a:pt x="2546392" y="1312581"/>
                </a:lnTo>
                <a:lnTo>
                  <a:pt x="3687972" y="2089184"/>
                </a:lnTo>
                <a:cubicBezTo>
                  <a:pt x="3767158" y="2143053"/>
                  <a:pt x="3787681" y="2250916"/>
                  <a:pt x="3733812" y="2330102"/>
                </a:cubicBezTo>
                <a:lnTo>
                  <a:pt x="3343667" y="2903602"/>
                </a:lnTo>
                <a:cubicBezTo>
                  <a:pt x="3289798" y="2982788"/>
                  <a:pt x="3181935" y="3003312"/>
                  <a:pt x="3102749" y="2949442"/>
                </a:cubicBezTo>
                <a:lnTo>
                  <a:pt x="75888" y="890306"/>
                </a:lnTo>
                <a:cubicBezTo>
                  <a:pt x="-3298" y="836437"/>
                  <a:pt x="-23821" y="728574"/>
                  <a:pt x="30048" y="649388"/>
                </a:cubicBezTo>
                <a:lnTo>
                  <a:pt x="420193" y="75888"/>
                </a:lnTo>
                <a:cubicBezTo>
                  <a:pt x="474062" y="-3298"/>
                  <a:pt x="581925" y="-23821"/>
                  <a:pt x="661111" y="30048"/>
                </a:cubicBezTo>
                <a:lnTo>
                  <a:pt x="2403028" y="1215053"/>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タイトル 1"/>
          <p:cNvSpPr>
            <a:spLocks noGrp="1"/>
          </p:cNvSpPr>
          <p:nvPr>
            <p:ph type="title"/>
          </p:nvPr>
        </p:nvSpPr>
        <p:spPr>
          <a:xfrm>
            <a:off x="1005842" y="119593"/>
            <a:ext cx="11186158" cy="684742"/>
          </a:xfrm>
        </p:spPr>
        <p:txBody>
          <a:bodyPr>
            <a:normAutofit/>
          </a:bodyPr>
          <a:lstStyle/>
          <a:p>
            <a:r>
              <a:rPr lang="ja-JP" altLang="en-US" dirty="0"/>
              <a:t>選抜方法</a:t>
            </a:r>
            <a:r>
              <a:rPr lang="ja-JP" altLang="en-US" sz="2400" dirty="0"/>
              <a:t>（合格者の決定方法：総合点の算出）</a:t>
            </a:r>
            <a:endParaRPr kumimoji="1" lang="ja-JP" altLang="en-US" sz="2400" dirty="0"/>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28</a:t>
            </a:fld>
            <a:endParaRPr lang="ja-JP" altLang="en-US" dirty="0"/>
          </a:p>
        </p:txBody>
      </p:sp>
      <p:sp>
        <p:nvSpPr>
          <p:cNvPr id="24" name="テキスト ボックス 23"/>
          <p:cNvSpPr txBox="1"/>
          <p:nvPr/>
        </p:nvSpPr>
        <p:spPr>
          <a:xfrm>
            <a:off x="2411068" y="1265696"/>
            <a:ext cx="8725466" cy="369332"/>
          </a:xfrm>
          <a:prstGeom prst="rect">
            <a:avLst/>
          </a:prstGeom>
          <a:noFill/>
        </p:spPr>
        <p:txBody>
          <a:bodyPr wrap="none" rtlCol="0">
            <a:spAutoFit/>
          </a:bodyPr>
          <a:lstStyle/>
          <a:p>
            <a:r>
              <a:rPr kumimoji="1" lang="ja-JP" altLang="en-US" b="1" dirty="0">
                <a:solidFill>
                  <a:schemeClr val="accent1"/>
                </a:solidFill>
              </a:rPr>
              <a:t>当日の学力検査の点数の合計　</a:t>
            </a:r>
            <a:r>
              <a:rPr kumimoji="1" lang="ja-JP" altLang="en-US" dirty="0"/>
              <a:t>と</a:t>
            </a:r>
            <a:r>
              <a:rPr kumimoji="1" lang="ja-JP" altLang="en-US" b="1" dirty="0">
                <a:solidFill>
                  <a:schemeClr val="accent1"/>
                </a:solidFill>
              </a:rPr>
              <a:t>　</a:t>
            </a:r>
            <a:r>
              <a:rPr kumimoji="1" lang="ja-JP" altLang="en-US" b="1" dirty="0">
                <a:solidFill>
                  <a:schemeClr val="accent5"/>
                </a:solidFill>
              </a:rPr>
              <a:t>調査書中の各教科の評定</a:t>
            </a:r>
            <a:r>
              <a:rPr kumimoji="1" lang="ja-JP" altLang="en-US" b="1" dirty="0">
                <a:solidFill>
                  <a:schemeClr val="accent1"/>
                </a:solidFill>
              </a:rPr>
              <a:t>　</a:t>
            </a:r>
            <a:r>
              <a:rPr kumimoji="1" lang="ja-JP" altLang="en-US" dirty="0"/>
              <a:t>を組み合わせて算出</a:t>
            </a:r>
          </a:p>
        </p:txBody>
      </p:sp>
      <p:sp>
        <p:nvSpPr>
          <p:cNvPr id="27" name="テキスト ボックス 26"/>
          <p:cNvSpPr txBox="1"/>
          <p:nvPr/>
        </p:nvSpPr>
        <p:spPr>
          <a:xfrm>
            <a:off x="6096000" y="1720731"/>
            <a:ext cx="3877985" cy="923330"/>
          </a:xfrm>
          <a:prstGeom prst="rect">
            <a:avLst/>
          </a:prstGeom>
          <a:noFill/>
        </p:spPr>
        <p:txBody>
          <a:bodyPr wrap="none" rtlCol="0">
            <a:spAutoFit/>
          </a:bodyPr>
          <a:lstStyle/>
          <a:p>
            <a:r>
              <a:rPr lang="ja-JP" altLang="en-US" dirty="0"/>
              <a:t>①各学年の</a:t>
            </a:r>
            <a:r>
              <a:rPr kumimoji="1" lang="ja-JP" altLang="en-US" dirty="0"/>
              <a:t>９教科の評定を合計</a:t>
            </a:r>
            <a:r>
              <a:rPr lang="ja-JP" altLang="en-US" dirty="0"/>
              <a:t>する</a:t>
            </a:r>
            <a:endParaRPr kumimoji="1" lang="en-US" altLang="ja-JP" dirty="0"/>
          </a:p>
          <a:p>
            <a:r>
              <a:rPr lang="ja-JP" altLang="en-US" dirty="0"/>
              <a:t>②１年：２年：３年</a:t>
            </a:r>
            <a:endParaRPr lang="en-US" altLang="ja-JP" dirty="0"/>
          </a:p>
          <a:p>
            <a:r>
              <a:rPr lang="ja-JP" altLang="en-US" dirty="0"/>
              <a:t>　＝１：１：３の割合で合計する</a:t>
            </a:r>
            <a:endParaRPr lang="en-US" altLang="ja-JP" dirty="0"/>
          </a:p>
        </p:txBody>
      </p:sp>
      <p:sp>
        <p:nvSpPr>
          <p:cNvPr id="3" name="正方形/長方形 2"/>
          <p:cNvSpPr/>
          <p:nvPr/>
        </p:nvSpPr>
        <p:spPr>
          <a:xfrm>
            <a:off x="7773954" y="200217"/>
            <a:ext cx="4493538" cy="523220"/>
          </a:xfrm>
          <a:prstGeom prst="rect">
            <a:avLst/>
          </a:prstGeom>
        </p:spPr>
        <p:txBody>
          <a:bodyPr wrap="none">
            <a:spAutoFit/>
          </a:bodyPr>
          <a:lstStyle/>
          <a:p>
            <a:r>
              <a:rPr lang="ja-JP" altLang="en-US" sz="1400" dirty="0"/>
              <a:t>特別選抜（総合学科（ステップスクール）を除く。）</a:t>
            </a:r>
            <a:endParaRPr lang="en-US" altLang="ja-JP" sz="1400" dirty="0"/>
          </a:p>
          <a:p>
            <a:r>
              <a:rPr lang="ja-JP" altLang="en-US" sz="1400" dirty="0"/>
              <a:t>一般選抜（全日制の課程及び定時制の課程）</a:t>
            </a:r>
            <a:endParaRPr lang="en-US" altLang="ja-JP" sz="1400" dirty="0"/>
          </a:p>
        </p:txBody>
      </p:sp>
      <p:sp>
        <p:nvSpPr>
          <p:cNvPr id="35" name="大かっこ 34"/>
          <p:cNvSpPr/>
          <p:nvPr/>
        </p:nvSpPr>
        <p:spPr>
          <a:xfrm>
            <a:off x="7773954" y="119593"/>
            <a:ext cx="4316446" cy="684742"/>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aphicFrame>
        <p:nvGraphicFramePr>
          <p:cNvPr id="43" name="表 42"/>
          <p:cNvGraphicFramePr>
            <a:graphicFrameLocks noGrp="1"/>
          </p:cNvGraphicFramePr>
          <p:nvPr>
            <p:extLst>
              <p:ext uri="{D42A27DB-BD31-4B8C-83A1-F6EECF244321}">
                <p14:modId xmlns:p14="http://schemas.microsoft.com/office/powerpoint/2010/main" val="584558286"/>
              </p:ext>
            </p:extLst>
          </p:nvPr>
        </p:nvGraphicFramePr>
        <p:xfrm>
          <a:off x="2596002" y="2996388"/>
          <a:ext cx="9190702" cy="2291080"/>
        </p:xfrm>
        <a:graphic>
          <a:graphicData uri="http://schemas.openxmlformats.org/drawingml/2006/table">
            <a:tbl>
              <a:tblPr firstRow="1" bandRow="1">
                <a:tableStyleId>{5940675A-B579-460E-94D1-54222C63F5DA}</a:tableStyleId>
              </a:tblPr>
              <a:tblGrid>
                <a:gridCol w="2277545">
                  <a:extLst>
                    <a:ext uri="{9D8B030D-6E8A-4147-A177-3AD203B41FA5}">
                      <a16:colId xmlns:a16="http://schemas.microsoft.com/office/drawing/2014/main" val="4293094385"/>
                    </a:ext>
                  </a:extLst>
                </a:gridCol>
                <a:gridCol w="2277545">
                  <a:extLst>
                    <a:ext uri="{9D8B030D-6E8A-4147-A177-3AD203B41FA5}">
                      <a16:colId xmlns:a16="http://schemas.microsoft.com/office/drawing/2014/main" val="60595290"/>
                    </a:ext>
                  </a:extLst>
                </a:gridCol>
                <a:gridCol w="1129806">
                  <a:extLst>
                    <a:ext uri="{9D8B030D-6E8A-4147-A177-3AD203B41FA5}">
                      <a16:colId xmlns:a16="http://schemas.microsoft.com/office/drawing/2014/main" val="4148834034"/>
                    </a:ext>
                  </a:extLst>
                </a:gridCol>
                <a:gridCol w="2376000">
                  <a:extLst>
                    <a:ext uri="{9D8B030D-6E8A-4147-A177-3AD203B41FA5}">
                      <a16:colId xmlns:a16="http://schemas.microsoft.com/office/drawing/2014/main" val="2826791885"/>
                    </a:ext>
                  </a:extLst>
                </a:gridCol>
                <a:gridCol w="1129806">
                  <a:extLst>
                    <a:ext uri="{9D8B030D-6E8A-4147-A177-3AD203B41FA5}">
                      <a16:colId xmlns:a16="http://schemas.microsoft.com/office/drawing/2014/main" val="1838489058"/>
                    </a:ext>
                  </a:extLst>
                </a:gridCol>
              </a:tblGrid>
              <a:tr h="370840">
                <a:tc>
                  <a:txBody>
                    <a:bodyPr/>
                    <a:lstStyle/>
                    <a:p>
                      <a:pPr algn="ctr"/>
                      <a:r>
                        <a:rPr kumimoji="1" lang="ja-JP" altLang="en-US" dirty="0"/>
                        <a:t>選抜</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1" lang="ja-JP" altLang="en-US" b="1" dirty="0">
                          <a:solidFill>
                            <a:schemeClr val="accent1"/>
                          </a:solidFill>
                        </a:rPr>
                        <a:t>学力検査</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1" lang="ja-JP" altLang="en-US" b="1" dirty="0">
                          <a:solidFill>
                            <a:schemeClr val="accent1"/>
                          </a:solidFill>
                        </a:rPr>
                        <a:t>満点</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1" lang="ja-JP" altLang="en-US" b="1" dirty="0">
                          <a:solidFill>
                            <a:schemeClr val="accent5"/>
                          </a:solidFill>
                        </a:rPr>
                        <a:t>調査書</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1" lang="ja-JP" altLang="en-US" b="1" dirty="0">
                          <a:solidFill>
                            <a:schemeClr val="accent5"/>
                          </a:solidFill>
                        </a:rPr>
                        <a:t>満点</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806848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特別選抜</a:t>
                      </a:r>
                      <a:endParaRPr kumimoji="1" lang="en-US" altLang="ja-JP"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b="1" dirty="0">
                          <a:solidFill>
                            <a:schemeClr val="accent1"/>
                          </a:solidFill>
                        </a:rPr>
                        <a:t>45</a:t>
                      </a:r>
                      <a:r>
                        <a:rPr lang="ja-JP" altLang="en-US" b="1" dirty="0">
                          <a:solidFill>
                            <a:schemeClr val="accent1"/>
                          </a:solidFill>
                        </a:rPr>
                        <a:t>点満点</a:t>
                      </a:r>
                      <a:r>
                        <a:rPr lang="en-US" altLang="ja-JP" b="1" dirty="0">
                          <a:solidFill>
                            <a:schemeClr val="accent1"/>
                          </a:solidFill>
                        </a:rPr>
                        <a:t>×</a:t>
                      </a:r>
                      <a:r>
                        <a:rPr lang="ja-JP" altLang="en-US" b="1" dirty="0">
                          <a:solidFill>
                            <a:schemeClr val="accent1"/>
                          </a:solidFill>
                        </a:rPr>
                        <a:t>５教科</a:t>
                      </a:r>
                      <a:endParaRPr lang="en-US" altLang="ja-JP" b="1" dirty="0">
                        <a:solidFill>
                          <a:schemeClr val="accent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1" lang="en-US" altLang="ja-JP" b="1" dirty="0">
                          <a:solidFill>
                            <a:schemeClr val="accent1"/>
                          </a:solidFill>
                        </a:rPr>
                        <a:t>225</a:t>
                      </a:r>
                      <a:r>
                        <a:rPr kumimoji="1" lang="ja-JP" altLang="en-US" b="1" dirty="0">
                          <a:solidFill>
                            <a:schemeClr val="accent1"/>
                          </a:solidFill>
                        </a:rPr>
                        <a:t>点</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ja-JP" altLang="en-US" b="1" dirty="0">
                          <a:solidFill>
                            <a:schemeClr val="accent5"/>
                          </a:solidFill>
                        </a:rPr>
                        <a:t>１年：２年：３年</a:t>
                      </a:r>
                      <a:endParaRPr lang="en-US" altLang="ja-JP" b="1" dirty="0">
                        <a:solidFill>
                          <a:schemeClr val="accent5"/>
                        </a:solidFill>
                      </a:endParaRPr>
                    </a:p>
                    <a:p>
                      <a:pPr algn="ctr"/>
                      <a:r>
                        <a:rPr lang="ja-JP" altLang="en-US" b="1" dirty="0">
                          <a:solidFill>
                            <a:schemeClr val="accent5"/>
                          </a:solidFill>
                        </a:rPr>
                        <a:t>＝１：１：３</a:t>
                      </a:r>
                      <a:endParaRPr lang="en-US" altLang="ja-JP" b="1" dirty="0">
                        <a:solidFill>
                          <a:schemeClr val="accent5"/>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1" lang="en-US" altLang="ja-JP" b="1" dirty="0">
                          <a:solidFill>
                            <a:schemeClr val="accent5"/>
                          </a:solidFill>
                        </a:rPr>
                        <a:t>225</a:t>
                      </a:r>
                      <a:r>
                        <a:rPr kumimoji="1" lang="ja-JP" altLang="en-US" b="1" dirty="0">
                          <a:solidFill>
                            <a:schemeClr val="accent5"/>
                          </a:solidFill>
                        </a:rPr>
                        <a:t>点</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832165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dirty="0"/>
                        <a:t>一般選抜</a:t>
                      </a:r>
                      <a:endParaRPr lang="en-US" altLang="ja-JP" dirty="0"/>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dirty="0"/>
                        <a:t>（全日制</a:t>
                      </a:r>
                      <a:r>
                        <a:rPr kumimoji="1" lang="ja-JP" altLang="en-US" dirty="0"/>
                        <a:t>の課程）</a:t>
                      </a:r>
                      <a:endParaRPr kumimoji="1" lang="en-US" altLang="ja-JP" b="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b="1" dirty="0">
                          <a:solidFill>
                            <a:schemeClr val="accent1"/>
                          </a:solidFill>
                        </a:rPr>
                        <a:t>90</a:t>
                      </a:r>
                      <a:r>
                        <a:rPr lang="ja-JP" altLang="en-US" b="1" dirty="0">
                          <a:solidFill>
                            <a:schemeClr val="accent1"/>
                          </a:solidFill>
                        </a:rPr>
                        <a:t>点満点</a:t>
                      </a:r>
                      <a:r>
                        <a:rPr lang="en-US" altLang="ja-JP" b="1" dirty="0">
                          <a:solidFill>
                            <a:schemeClr val="accent1"/>
                          </a:solidFill>
                        </a:rPr>
                        <a:t>×</a:t>
                      </a:r>
                      <a:r>
                        <a:rPr lang="ja-JP" altLang="en-US" b="1" dirty="0">
                          <a:solidFill>
                            <a:schemeClr val="accent1"/>
                          </a:solidFill>
                        </a:rPr>
                        <a:t>５教科</a:t>
                      </a:r>
                      <a:endParaRPr lang="en-US" altLang="ja-JP" b="1" dirty="0">
                        <a:solidFill>
                          <a:schemeClr val="accent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1" lang="en-US" altLang="ja-JP" b="1" dirty="0">
                          <a:solidFill>
                            <a:schemeClr val="accent1"/>
                          </a:solidFill>
                        </a:rPr>
                        <a:t>450</a:t>
                      </a:r>
                      <a:r>
                        <a:rPr kumimoji="1" lang="ja-JP" altLang="en-US" b="1" dirty="0">
                          <a:solidFill>
                            <a:schemeClr val="accent1"/>
                          </a:solidFill>
                        </a:rPr>
                        <a:t>点</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1" lang="ja-JP" altLang="en-US" b="1" dirty="0">
                          <a:solidFill>
                            <a:schemeClr val="accent5"/>
                          </a:solidFill>
                        </a:rPr>
                        <a:t>１年：２年：３年</a:t>
                      </a:r>
                    </a:p>
                    <a:p>
                      <a:pPr algn="ctr"/>
                      <a:r>
                        <a:rPr kumimoji="1" lang="ja-JP" altLang="en-US" b="1" dirty="0">
                          <a:solidFill>
                            <a:schemeClr val="accent5"/>
                          </a:solidFill>
                        </a:rPr>
                        <a:t>＝２：２：６</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1" lang="en-US" altLang="ja-JP" b="1" dirty="0">
                          <a:solidFill>
                            <a:schemeClr val="accent5"/>
                          </a:solidFill>
                        </a:rPr>
                        <a:t>450</a:t>
                      </a:r>
                      <a:r>
                        <a:rPr kumimoji="1" lang="ja-JP" altLang="en-US" b="1" dirty="0">
                          <a:solidFill>
                            <a:schemeClr val="accent5"/>
                          </a:solidFill>
                        </a:rPr>
                        <a:t>点</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856258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dirty="0"/>
                        <a:t>一般選抜</a:t>
                      </a:r>
                      <a:endParaRPr lang="en-US" altLang="ja-JP" dirty="0"/>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dirty="0"/>
                        <a:t>（定時</a:t>
                      </a:r>
                      <a:r>
                        <a:rPr kumimoji="1" lang="ja-JP" altLang="en-US" dirty="0"/>
                        <a:t>制の課程）</a:t>
                      </a:r>
                      <a:endParaRPr kumimoji="1" lang="en-US" altLang="ja-JP" b="1"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b="1" dirty="0">
                          <a:solidFill>
                            <a:schemeClr val="accent1"/>
                          </a:solidFill>
                        </a:rPr>
                        <a:t>90</a:t>
                      </a:r>
                      <a:r>
                        <a:rPr lang="ja-JP" altLang="en-US" b="1" dirty="0">
                          <a:solidFill>
                            <a:schemeClr val="accent1"/>
                          </a:solidFill>
                        </a:rPr>
                        <a:t>点満点</a:t>
                      </a:r>
                      <a:r>
                        <a:rPr lang="en-US" altLang="ja-JP" b="1" dirty="0">
                          <a:solidFill>
                            <a:schemeClr val="accent1"/>
                          </a:solidFill>
                        </a:rPr>
                        <a:t>×</a:t>
                      </a:r>
                      <a:r>
                        <a:rPr lang="ja-JP" altLang="en-US" b="1" dirty="0">
                          <a:solidFill>
                            <a:schemeClr val="accent1"/>
                          </a:solidFill>
                        </a:rPr>
                        <a:t>３教科</a:t>
                      </a:r>
                      <a:endParaRPr lang="en-US" altLang="ja-JP" b="1" dirty="0">
                        <a:solidFill>
                          <a:schemeClr val="accent1"/>
                        </a:solidFill>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1" lang="en-US" altLang="ja-JP" b="1" dirty="0">
                          <a:solidFill>
                            <a:schemeClr val="accent1"/>
                          </a:solidFill>
                        </a:rPr>
                        <a:t>270</a:t>
                      </a:r>
                      <a:r>
                        <a:rPr kumimoji="1" lang="ja-JP" altLang="en-US" b="1" dirty="0">
                          <a:solidFill>
                            <a:schemeClr val="accent1"/>
                          </a:solidFill>
                        </a:rPr>
                        <a:t>点</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1" lang="ja-JP" altLang="en-US" b="1" dirty="0">
                          <a:solidFill>
                            <a:schemeClr val="accent5"/>
                          </a:solidFill>
                        </a:rPr>
                        <a:t>１年：２年：３年</a:t>
                      </a:r>
                    </a:p>
                    <a:p>
                      <a:pPr algn="ctr"/>
                      <a:r>
                        <a:rPr kumimoji="1" lang="ja-JP" altLang="en-US" b="1" dirty="0">
                          <a:solidFill>
                            <a:schemeClr val="accent5"/>
                          </a:solidFill>
                        </a:rPr>
                        <a:t>＝</a:t>
                      </a:r>
                      <a:r>
                        <a:rPr kumimoji="1" lang="en-US" altLang="ja-JP" b="1" dirty="0">
                          <a:solidFill>
                            <a:schemeClr val="accent5"/>
                          </a:solidFill>
                        </a:rPr>
                        <a:t>1.2</a:t>
                      </a:r>
                      <a:r>
                        <a:rPr kumimoji="1" lang="ja-JP" altLang="en-US" b="1" dirty="0">
                          <a:solidFill>
                            <a:schemeClr val="accent5"/>
                          </a:solidFill>
                        </a:rPr>
                        <a:t>：</a:t>
                      </a:r>
                      <a:r>
                        <a:rPr kumimoji="1" lang="en-US" altLang="ja-JP" b="1" dirty="0">
                          <a:solidFill>
                            <a:schemeClr val="accent5"/>
                          </a:solidFill>
                        </a:rPr>
                        <a:t>1.2</a:t>
                      </a:r>
                      <a:r>
                        <a:rPr kumimoji="1" lang="ja-JP" altLang="en-US" b="1" dirty="0">
                          <a:solidFill>
                            <a:schemeClr val="accent5"/>
                          </a:solidFill>
                        </a:rPr>
                        <a:t>：</a:t>
                      </a:r>
                      <a:r>
                        <a:rPr kumimoji="1" lang="en-US" altLang="ja-JP" b="1" dirty="0">
                          <a:solidFill>
                            <a:schemeClr val="accent5"/>
                          </a:solidFill>
                        </a:rPr>
                        <a:t>3.6</a:t>
                      </a:r>
                      <a:endParaRPr kumimoji="1" lang="ja-JP" altLang="en-US" b="1" dirty="0">
                        <a:solidFill>
                          <a:schemeClr val="accent5"/>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1" lang="en-US" altLang="ja-JP" b="1" dirty="0">
                          <a:solidFill>
                            <a:schemeClr val="accent5"/>
                          </a:solidFill>
                        </a:rPr>
                        <a:t>270</a:t>
                      </a:r>
                      <a:r>
                        <a:rPr kumimoji="1" lang="ja-JP" altLang="en-US" b="1" dirty="0">
                          <a:solidFill>
                            <a:schemeClr val="accent5"/>
                          </a:solidFill>
                        </a:rPr>
                        <a:t>点</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2777302"/>
                  </a:ext>
                </a:extLst>
              </a:tr>
            </a:tbl>
          </a:graphicData>
        </a:graphic>
      </p:graphicFrame>
      <p:grpSp>
        <p:nvGrpSpPr>
          <p:cNvPr id="44" name="グループ化 43">
            <a:extLst>
              <a:ext uri="{FF2B5EF4-FFF2-40B4-BE49-F238E27FC236}">
                <a16:creationId xmlns:a16="http://schemas.microsoft.com/office/drawing/2014/main" id="{7073C39C-93FC-AA60-8F3C-C09568F230F1}"/>
              </a:ext>
            </a:extLst>
          </p:cNvPr>
          <p:cNvGrpSpPr/>
          <p:nvPr/>
        </p:nvGrpSpPr>
        <p:grpSpPr>
          <a:xfrm>
            <a:off x="201809" y="958476"/>
            <a:ext cx="2209259" cy="2858776"/>
            <a:chOff x="220986" y="1908282"/>
            <a:chExt cx="2209259" cy="2858776"/>
          </a:xfrm>
        </p:grpSpPr>
        <p:grpSp>
          <p:nvGrpSpPr>
            <p:cNvPr id="45" name="グループ化 44">
              <a:extLst>
                <a:ext uri="{FF2B5EF4-FFF2-40B4-BE49-F238E27FC236}">
                  <a16:creationId xmlns:a16="http://schemas.microsoft.com/office/drawing/2014/main" id="{074FA3AC-9158-5BEF-7650-9925DA98ED41}"/>
                </a:ext>
              </a:extLst>
            </p:cNvPr>
            <p:cNvGrpSpPr/>
            <p:nvPr/>
          </p:nvGrpSpPr>
          <p:grpSpPr>
            <a:xfrm>
              <a:off x="220986" y="1908282"/>
              <a:ext cx="369868" cy="2858776"/>
              <a:chOff x="1714500" y="2233612"/>
              <a:chExt cx="533400" cy="4122738"/>
            </a:xfrm>
            <a:solidFill>
              <a:schemeClr val="bg1">
                <a:lumMod val="85000"/>
              </a:schemeClr>
            </a:solidFill>
          </p:grpSpPr>
          <p:sp>
            <p:nvSpPr>
              <p:cNvPr id="52" name="楕円 51">
                <a:extLst>
                  <a:ext uri="{FF2B5EF4-FFF2-40B4-BE49-F238E27FC236}">
                    <a16:creationId xmlns:a16="http://schemas.microsoft.com/office/drawing/2014/main" id="{32E0EC9C-EE92-845D-7126-01ED0DA22D67}"/>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3" name="楕円 52">
                <a:extLst>
                  <a:ext uri="{FF2B5EF4-FFF2-40B4-BE49-F238E27FC236}">
                    <a16:creationId xmlns:a16="http://schemas.microsoft.com/office/drawing/2014/main" id="{AB7D83AB-1602-AD01-8E3E-AF5CC62E955E}"/>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4" name="楕円 53">
                <a:extLst>
                  <a:ext uri="{FF2B5EF4-FFF2-40B4-BE49-F238E27FC236}">
                    <a16:creationId xmlns:a16="http://schemas.microsoft.com/office/drawing/2014/main" id="{1278F949-08F5-C650-DD14-7ECFACC2E363}"/>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5" name="楕円 54">
                <a:extLst>
                  <a:ext uri="{FF2B5EF4-FFF2-40B4-BE49-F238E27FC236}">
                    <a16:creationId xmlns:a16="http://schemas.microsoft.com/office/drawing/2014/main" id="{B8A8F78C-440C-330D-EF01-F6FEB3F80568}"/>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6" name="楕円 55">
                <a:extLst>
                  <a:ext uri="{FF2B5EF4-FFF2-40B4-BE49-F238E27FC236}">
                    <a16:creationId xmlns:a16="http://schemas.microsoft.com/office/drawing/2014/main" id="{311AD1B6-AC8C-4BF4-F689-5464A90ADA7E}"/>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7" name="楕円 56">
                <a:extLst>
                  <a:ext uri="{FF2B5EF4-FFF2-40B4-BE49-F238E27FC236}">
                    <a16:creationId xmlns:a16="http://schemas.microsoft.com/office/drawing/2014/main" id="{351DF170-7840-62A8-4690-014E40F86DA0}"/>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58" name="直線コネクタ 57">
                <a:extLst>
                  <a:ext uri="{FF2B5EF4-FFF2-40B4-BE49-F238E27FC236}">
                    <a16:creationId xmlns:a16="http://schemas.microsoft.com/office/drawing/2014/main" id="{01D44B84-D7D5-1099-621F-134D0D95FCA8}"/>
                  </a:ext>
                </a:extLst>
              </p:cNvPr>
              <p:cNvCxnSpPr>
                <a:stCxn id="52" idx="4"/>
                <a:endCxn id="55"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51528ADC-F307-836F-5B96-657321819D0D}"/>
                  </a:ext>
                </a:extLst>
              </p:cNvPr>
              <p:cNvCxnSpPr>
                <a:stCxn id="55" idx="4"/>
                <a:endCxn id="56"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D9277D0F-0BED-3DA1-90B9-F09CED9A7157}"/>
                  </a:ext>
                </a:extLst>
              </p:cNvPr>
              <p:cNvCxnSpPr>
                <a:stCxn id="56" idx="4"/>
                <a:endCxn id="57"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F9157675-C4C4-8B43-CD6C-4604E342232E}"/>
                  </a:ext>
                </a:extLst>
              </p:cNvPr>
              <p:cNvCxnSpPr>
                <a:stCxn id="57" idx="4"/>
                <a:endCxn id="54"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79BA6852-77A3-A2A6-5AA2-48C691FB8C9F}"/>
                  </a:ext>
                </a:extLst>
              </p:cNvPr>
              <p:cNvCxnSpPr>
                <a:stCxn id="54" idx="4"/>
                <a:endCxn id="53"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6" name="テキスト ボックス 45">
              <a:extLst>
                <a:ext uri="{FF2B5EF4-FFF2-40B4-BE49-F238E27FC236}">
                  <a16:creationId xmlns:a16="http://schemas.microsoft.com/office/drawing/2014/main" id="{CA6B8F01-757B-650A-535B-426DDA2003C1}"/>
                </a:ext>
              </a:extLst>
            </p:cNvPr>
            <p:cNvSpPr txBox="1"/>
            <p:nvPr/>
          </p:nvSpPr>
          <p:spPr>
            <a:xfrm>
              <a:off x="245031" y="1946382"/>
              <a:ext cx="1261884"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a:t>
              </a:r>
              <a:r>
                <a:rPr lang="ja-JP" altLang="en-US" sz="1200" b="1" dirty="0">
                  <a:solidFill>
                    <a:schemeClr val="bg1">
                      <a:lumMod val="50000"/>
                    </a:schemeClr>
                  </a:solidFill>
                  <a:latin typeface="+mn-ea"/>
                </a:rPr>
                <a:t>入試の資料</a:t>
              </a:r>
              <a:endParaRPr kumimoji="1" lang="ja-JP" altLang="en-US" sz="1200" b="1" dirty="0">
                <a:solidFill>
                  <a:schemeClr val="bg1">
                    <a:lumMod val="50000"/>
                  </a:schemeClr>
                </a:solidFill>
                <a:latin typeface="+mn-ea"/>
              </a:endParaRPr>
            </a:p>
          </p:txBody>
        </p:sp>
        <p:sp>
          <p:nvSpPr>
            <p:cNvPr id="47" name="テキスト ボックス 46">
              <a:extLst>
                <a:ext uri="{FF2B5EF4-FFF2-40B4-BE49-F238E27FC236}">
                  <a16:creationId xmlns:a16="http://schemas.microsoft.com/office/drawing/2014/main" id="{15C7751F-CDC0-EA2D-6F24-9874CE25BDDF}"/>
                </a:ext>
              </a:extLst>
            </p:cNvPr>
            <p:cNvSpPr txBox="1"/>
            <p:nvPr/>
          </p:nvSpPr>
          <p:spPr>
            <a:xfrm>
              <a:off x="245031" y="2446335"/>
              <a:ext cx="1261884" cy="276999"/>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学力検査等</a:t>
              </a:r>
              <a:endParaRPr kumimoji="1" lang="ja-JP" altLang="en-US" sz="1200" b="1" dirty="0">
                <a:solidFill>
                  <a:schemeClr val="bg1">
                    <a:lumMod val="50000"/>
                  </a:schemeClr>
                </a:solidFill>
                <a:latin typeface="+mn-ea"/>
              </a:endParaRPr>
            </a:p>
          </p:txBody>
        </p:sp>
        <p:sp>
          <p:nvSpPr>
            <p:cNvPr id="48" name="テキスト ボックス 47">
              <a:extLst>
                <a:ext uri="{FF2B5EF4-FFF2-40B4-BE49-F238E27FC236}">
                  <a16:creationId xmlns:a16="http://schemas.microsoft.com/office/drawing/2014/main" id="{D660DB85-9F14-F927-CB0F-F13A04F9F090}"/>
                </a:ext>
              </a:extLst>
            </p:cNvPr>
            <p:cNvSpPr txBox="1"/>
            <p:nvPr/>
          </p:nvSpPr>
          <p:spPr>
            <a:xfrm>
              <a:off x="245031" y="2946288"/>
              <a:ext cx="954107"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調査書</a:t>
              </a:r>
              <a:endParaRPr kumimoji="1" lang="ja-JP" altLang="en-US" sz="1200" b="1" dirty="0">
                <a:solidFill>
                  <a:schemeClr val="bg1">
                    <a:lumMod val="50000"/>
                  </a:schemeClr>
                </a:solidFill>
                <a:latin typeface="+mn-ea"/>
              </a:endParaRPr>
            </a:p>
          </p:txBody>
        </p:sp>
        <p:sp>
          <p:nvSpPr>
            <p:cNvPr id="49" name="テキスト ボックス 48">
              <a:extLst>
                <a:ext uri="{FF2B5EF4-FFF2-40B4-BE49-F238E27FC236}">
                  <a16:creationId xmlns:a16="http://schemas.microsoft.com/office/drawing/2014/main" id="{70791357-C0E5-BC94-3B61-B626CD0646C6}"/>
                </a:ext>
              </a:extLst>
            </p:cNvPr>
            <p:cNvSpPr txBox="1"/>
            <p:nvPr/>
          </p:nvSpPr>
          <p:spPr>
            <a:xfrm>
              <a:off x="245031" y="3446241"/>
              <a:ext cx="1261884"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自己申告書</a:t>
              </a:r>
              <a:endParaRPr kumimoji="1" lang="ja-JP" altLang="en-US" sz="1200" b="1" dirty="0">
                <a:solidFill>
                  <a:schemeClr val="bg1">
                    <a:lumMod val="50000"/>
                  </a:schemeClr>
                </a:solidFill>
                <a:latin typeface="+mn-ea"/>
              </a:endParaRPr>
            </a:p>
          </p:txBody>
        </p:sp>
        <p:sp>
          <p:nvSpPr>
            <p:cNvPr id="50" name="テキスト ボックス 49">
              <a:extLst>
                <a:ext uri="{FF2B5EF4-FFF2-40B4-BE49-F238E27FC236}">
                  <a16:creationId xmlns:a16="http://schemas.microsoft.com/office/drawing/2014/main" id="{DBD7BFC0-CFF2-2A3B-5052-6ED42CCBC6E0}"/>
                </a:ext>
              </a:extLst>
            </p:cNvPr>
            <p:cNvSpPr txBox="1"/>
            <p:nvPr/>
          </p:nvSpPr>
          <p:spPr>
            <a:xfrm>
              <a:off x="245031" y="3946194"/>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アドミッションポリシー</a:t>
              </a:r>
              <a:endParaRPr kumimoji="1" lang="ja-JP" altLang="en-US" sz="1200" b="1" dirty="0">
                <a:solidFill>
                  <a:schemeClr val="bg1">
                    <a:lumMod val="50000"/>
                  </a:schemeClr>
                </a:solidFill>
                <a:latin typeface="+mn-ea"/>
              </a:endParaRPr>
            </a:p>
          </p:txBody>
        </p:sp>
        <p:sp>
          <p:nvSpPr>
            <p:cNvPr id="51" name="テキスト ボックス 50">
              <a:extLst>
                <a:ext uri="{FF2B5EF4-FFF2-40B4-BE49-F238E27FC236}">
                  <a16:creationId xmlns:a16="http://schemas.microsoft.com/office/drawing/2014/main" id="{F18102FC-CA08-BDD1-CEB8-1B33E3FEB536}"/>
                </a:ext>
              </a:extLst>
            </p:cNvPr>
            <p:cNvSpPr txBox="1"/>
            <p:nvPr/>
          </p:nvSpPr>
          <p:spPr>
            <a:xfrm>
              <a:off x="245031" y="4446146"/>
              <a:ext cx="1107996" cy="276999"/>
            </a:xfrm>
            <a:prstGeom prst="rect">
              <a:avLst/>
            </a:prstGeom>
            <a:noFill/>
          </p:spPr>
          <p:txBody>
            <a:bodyPr wrap="none" rtlCol="0">
              <a:spAutoFit/>
            </a:bodyPr>
            <a:lstStyle/>
            <a:p>
              <a:r>
                <a:rPr lang="ja-JP" altLang="en-US" sz="1200" b="1" dirty="0">
                  <a:solidFill>
                    <a:schemeClr val="accent1"/>
                  </a:solidFill>
                  <a:latin typeface="+mn-ea"/>
                </a:rPr>
                <a:t>６</a:t>
              </a:r>
              <a:r>
                <a:rPr kumimoji="1" lang="ja-JP" altLang="en-US" sz="1200" b="1" dirty="0">
                  <a:solidFill>
                    <a:schemeClr val="accent1"/>
                  </a:solidFill>
                  <a:latin typeface="+mn-ea"/>
                </a:rPr>
                <a:t>　</a:t>
              </a:r>
              <a:r>
                <a:rPr lang="ja-JP" altLang="en-US" sz="1200" b="1" dirty="0">
                  <a:solidFill>
                    <a:schemeClr val="accent1"/>
                  </a:solidFill>
                  <a:latin typeface="+mn-ea"/>
                </a:rPr>
                <a:t>選抜方法</a:t>
              </a:r>
              <a:endParaRPr kumimoji="1" lang="en-US" altLang="ja-JP" sz="1200" b="1" dirty="0">
                <a:solidFill>
                  <a:schemeClr val="accent1"/>
                </a:solidFill>
                <a:latin typeface="+mn-ea"/>
              </a:endParaRPr>
            </a:p>
          </p:txBody>
        </p:sp>
      </p:grpSp>
    </p:spTree>
    <p:extLst>
      <p:ext uri="{BB962C8B-B14F-4D97-AF65-F5344CB8AC3E}">
        <p14:creationId xmlns:p14="http://schemas.microsoft.com/office/powerpoint/2010/main" val="2407499457"/>
      </p:ext>
    </p:extLst>
  </p:cSld>
  <p:clrMapOvr>
    <a:masterClrMapping/>
  </p:clrMapOvr>
  <mc:AlternateContent xmlns:mc="http://schemas.openxmlformats.org/markup-compatibility/2006" xmlns:p14="http://schemas.microsoft.com/office/powerpoint/2010/main">
    <mc:Choice Requires="p14">
      <p:transition p14:dur="100" advTm="70401">
        <p:cut/>
      </p:transition>
    </mc:Choice>
    <mc:Fallback xmlns="">
      <p:transition advTm="70401">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正方形/長方形 50">
            <a:extLst>
              <a:ext uri="{FF2B5EF4-FFF2-40B4-BE49-F238E27FC236}">
                <a16:creationId xmlns:a16="http://schemas.microsoft.com/office/drawing/2014/main" id="{1132E64A-C58B-ED3B-7F4A-89F709D07668}"/>
              </a:ext>
            </a:extLst>
          </p:cNvPr>
          <p:cNvSpPr/>
          <p:nvPr/>
        </p:nvSpPr>
        <p:spPr>
          <a:xfrm>
            <a:off x="4111297" y="2096389"/>
            <a:ext cx="2499227" cy="207090"/>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0" name="図 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8889" y="2634934"/>
            <a:ext cx="2849548" cy="4029920"/>
          </a:xfrm>
          <a:prstGeom prst="rect">
            <a:avLst/>
          </a:prstGeom>
          <a:ln w="6350">
            <a:solidFill>
              <a:schemeClr val="tx1"/>
            </a:solidFill>
          </a:ln>
        </p:spPr>
      </p:pic>
      <p:sp>
        <p:nvSpPr>
          <p:cNvPr id="56" name="フリーフォーム 55"/>
          <p:cNvSpPr/>
          <p:nvPr/>
        </p:nvSpPr>
        <p:spPr>
          <a:xfrm rot="2561315">
            <a:off x="2410251" y="2208741"/>
            <a:ext cx="6579585" cy="6363440"/>
          </a:xfrm>
          <a:custGeom>
            <a:avLst/>
            <a:gdLst>
              <a:gd name="connsiteX0" fmla="*/ 56931 w 6579585"/>
              <a:gd name="connsiteY0" fmla="*/ 4267024 h 6363440"/>
              <a:gd name="connsiteX1" fmla="*/ 4632122 w 6579585"/>
              <a:gd name="connsiteY1" fmla="*/ 46846 h 6363440"/>
              <a:gd name="connsiteX2" fmla="*/ 4881965 w 6579585"/>
              <a:gd name="connsiteY2" fmla="*/ 56931 h 6363440"/>
              <a:gd name="connsiteX3" fmla="*/ 5715287 w 6579585"/>
              <a:gd name="connsiteY3" fmla="*/ 960355 h 6363440"/>
              <a:gd name="connsiteX4" fmla="*/ 5818730 w 6579585"/>
              <a:gd name="connsiteY4" fmla="*/ 474612 h 6363440"/>
              <a:gd name="connsiteX5" fmla="*/ 5984274 w 6579585"/>
              <a:gd name="connsiteY5" fmla="*/ 1251970 h 6363440"/>
              <a:gd name="connsiteX6" fmla="*/ 6532739 w 6579585"/>
              <a:gd name="connsiteY6" fmla="*/ 1846573 h 6363440"/>
              <a:gd name="connsiteX7" fmla="*/ 6522654 w 6579585"/>
              <a:gd name="connsiteY7" fmla="*/ 2096416 h 6363440"/>
              <a:gd name="connsiteX8" fmla="*/ 1947463 w 6579585"/>
              <a:gd name="connsiteY8" fmla="*/ 6316593 h 6363440"/>
              <a:gd name="connsiteX9" fmla="*/ 1697620 w 6579585"/>
              <a:gd name="connsiteY9" fmla="*/ 6306509 h 6363440"/>
              <a:gd name="connsiteX10" fmla="*/ 46846 w 6579585"/>
              <a:gd name="connsiteY10" fmla="*/ 4516867 h 6363440"/>
              <a:gd name="connsiteX11" fmla="*/ 56931 w 6579585"/>
              <a:gd name="connsiteY11" fmla="*/ 4267024 h 636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79585" h="6363440">
                <a:moveTo>
                  <a:pt x="56931" y="4267024"/>
                </a:moveTo>
                <a:lnTo>
                  <a:pt x="4632122" y="46846"/>
                </a:lnTo>
                <a:cubicBezTo>
                  <a:pt x="4703899" y="-19361"/>
                  <a:pt x="4815757" y="-14846"/>
                  <a:pt x="4881965" y="56931"/>
                </a:cubicBezTo>
                <a:lnTo>
                  <a:pt x="5715287" y="960355"/>
                </a:lnTo>
                <a:lnTo>
                  <a:pt x="5818730" y="474612"/>
                </a:lnTo>
                <a:lnTo>
                  <a:pt x="5984274" y="1251970"/>
                </a:lnTo>
                <a:lnTo>
                  <a:pt x="6532739" y="1846573"/>
                </a:lnTo>
                <a:cubicBezTo>
                  <a:pt x="6598946" y="1918350"/>
                  <a:pt x="6594431" y="2030208"/>
                  <a:pt x="6522654" y="2096416"/>
                </a:cubicBezTo>
                <a:lnTo>
                  <a:pt x="1947463" y="6316593"/>
                </a:lnTo>
                <a:cubicBezTo>
                  <a:pt x="1875686" y="6382801"/>
                  <a:pt x="1763828" y="6378286"/>
                  <a:pt x="1697620" y="6306509"/>
                </a:cubicBezTo>
                <a:lnTo>
                  <a:pt x="46846" y="4516867"/>
                </a:lnTo>
                <a:cubicBezTo>
                  <a:pt x="-19361" y="4445090"/>
                  <a:pt x="-14846" y="4333232"/>
                  <a:pt x="56931" y="426702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005842" y="119593"/>
            <a:ext cx="11186158" cy="684742"/>
          </a:xfrm>
        </p:spPr>
        <p:txBody>
          <a:bodyPr>
            <a:normAutofit/>
          </a:bodyPr>
          <a:lstStyle/>
          <a:p>
            <a:r>
              <a:rPr lang="ja-JP" altLang="en-US" dirty="0"/>
              <a:t>選抜方法</a:t>
            </a:r>
            <a:r>
              <a:rPr lang="ja-JP" altLang="en-US" sz="2400" dirty="0"/>
              <a:t>（合格者の決定方法：総合点の算出）</a:t>
            </a:r>
            <a:endParaRPr kumimoji="1" lang="ja-JP" altLang="en-US" sz="2400" dirty="0"/>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29</a:t>
            </a:fld>
            <a:endParaRPr lang="ja-JP" altLang="en-US" dirty="0"/>
          </a:p>
        </p:txBody>
      </p:sp>
      <p:sp>
        <p:nvSpPr>
          <p:cNvPr id="24" name="テキスト ボックス 23"/>
          <p:cNvSpPr txBox="1"/>
          <p:nvPr/>
        </p:nvSpPr>
        <p:spPr>
          <a:xfrm>
            <a:off x="2411068" y="1265696"/>
            <a:ext cx="8725466" cy="369332"/>
          </a:xfrm>
          <a:prstGeom prst="rect">
            <a:avLst/>
          </a:prstGeom>
          <a:noFill/>
        </p:spPr>
        <p:txBody>
          <a:bodyPr wrap="none" rtlCol="0">
            <a:spAutoFit/>
          </a:bodyPr>
          <a:lstStyle/>
          <a:p>
            <a:r>
              <a:rPr kumimoji="1" lang="ja-JP" altLang="en-US" b="1" dirty="0">
                <a:solidFill>
                  <a:schemeClr val="accent1"/>
                </a:solidFill>
              </a:rPr>
              <a:t>当日の学力検査の点数の合計　</a:t>
            </a:r>
            <a:r>
              <a:rPr kumimoji="1" lang="ja-JP" altLang="en-US" dirty="0"/>
              <a:t>と</a:t>
            </a:r>
            <a:r>
              <a:rPr kumimoji="1" lang="ja-JP" altLang="en-US" b="1" dirty="0">
                <a:solidFill>
                  <a:schemeClr val="accent1"/>
                </a:solidFill>
              </a:rPr>
              <a:t>　</a:t>
            </a:r>
            <a:r>
              <a:rPr kumimoji="1" lang="ja-JP" altLang="en-US" b="1" dirty="0">
                <a:solidFill>
                  <a:schemeClr val="accent5"/>
                </a:solidFill>
              </a:rPr>
              <a:t>調査書中の各教科の評定</a:t>
            </a:r>
            <a:r>
              <a:rPr kumimoji="1" lang="ja-JP" altLang="en-US" b="1" dirty="0">
                <a:solidFill>
                  <a:schemeClr val="accent1"/>
                </a:solidFill>
              </a:rPr>
              <a:t>　</a:t>
            </a:r>
            <a:r>
              <a:rPr kumimoji="1" lang="ja-JP" altLang="en-US" dirty="0"/>
              <a:t>を組み合わせて算出</a:t>
            </a:r>
          </a:p>
        </p:txBody>
      </p:sp>
      <p:sp>
        <p:nvSpPr>
          <p:cNvPr id="3" name="正方形/長方形 2"/>
          <p:cNvSpPr/>
          <p:nvPr/>
        </p:nvSpPr>
        <p:spPr>
          <a:xfrm>
            <a:off x="7773954" y="200217"/>
            <a:ext cx="4493538" cy="523220"/>
          </a:xfrm>
          <a:prstGeom prst="rect">
            <a:avLst/>
          </a:prstGeom>
        </p:spPr>
        <p:txBody>
          <a:bodyPr wrap="none">
            <a:spAutoFit/>
          </a:bodyPr>
          <a:lstStyle/>
          <a:p>
            <a:r>
              <a:rPr lang="ja-JP" altLang="en-US" sz="1400" dirty="0"/>
              <a:t>特別選抜（総合学科（ステップスクール）を除く。）</a:t>
            </a:r>
            <a:endParaRPr lang="en-US" altLang="ja-JP" sz="1400" dirty="0"/>
          </a:p>
          <a:p>
            <a:r>
              <a:rPr lang="ja-JP" altLang="en-US" sz="1400" dirty="0"/>
              <a:t>一般選抜（全日制の課程及び定時制の課程）</a:t>
            </a:r>
            <a:endParaRPr lang="en-US" altLang="ja-JP" sz="1400" dirty="0"/>
          </a:p>
        </p:txBody>
      </p:sp>
      <p:sp>
        <p:nvSpPr>
          <p:cNvPr id="35" name="大かっこ 34"/>
          <p:cNvSpPr/>
          <p:nvPr/>
        </p:nvSpPr>
        <p:spPr>
          <a:xfrm>
            <a:off x="7773954" y="119593"/>
            <a:ext cx="4316446" cy="684742"/>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 name="正方形/長方形 38"/>
          <p:cNvSpPr/>
          <p:nvPr/>
        </p:nvSpPr>
        <p:spPr>
          <a:xfrm>
            <a:off x="2596001" y="1715472"/>
            <a:ext cx="6234413" cy="216827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3481823" y="2406423"/>
            <a:ext cx="4230645" cy="1477328"/>
          </a:xfrm>
          <a:prstGeom prst="rect">
            <a:avLst/>
          </a:prstGeom>
        </p:spPr>
        <p:txBody>
          <a:bodyPr wrap="none">
            <a:spAutoFit/>
          </a:bodyPr>
          <a:lstStyle/>
          <a:p>
            <a:pPr algn="ctr"/>
            <a:r>
              <a:rPr lang="en-US" altLang="zh-TW" dirty="0">
                <a:latin typeface="+mn-ea"/>
              </a:rPr>
              <a:t>Ⅰ</a:t>
            </a:r>
            <a:r>
              <a:rPr lang="zh-TW" altLang="en-US" dirty="0">
                <a:latin typeface="+mn-ea"/>
              </a:rPr>
              <a:t>　</a:t>
            </a:r>
            <a:r>
              <a:rPr lang="zh-TW" altLang="en-US" b="1" dirty="0">
                <a:solidFill>
                  <a:schemeClr val="accent1"/>
                </a:solidFill>
                <a:latin typeface="+mn-ea"/>
              </a:rPr>
              <a:t>学力検査</a:t>
            </a:r>
            <a:r>
              <a:rPr lang="en-US" altLang="zh-TW" dirty="0">
                <a:latin typeface="+mn-ea"/>
              </a:rPr>
              <a:t>×1.4</a:t>
            </a:r>
            <a:r>
              <a:rPr lang="ja-JP" altLang="en-US" dirty="0">
                <a:latin typeface="+mn-ea"/>
              </a:rPr>
              <a:t>　</a:t>
            </a:r>
            <a:r>
              <a:rPr lang="zh-TW" altLang="en-US" dirty="0">
                <a:latin typeface="+mn-ea"/>
              </a:rPr>
              <a:t>＋</a:t>
            </a:r>
            <a:r>
              <a:rPr lang="ja-JP" altLang="en-US" dirty="0">
                <a:latin typeface="+mn-ea"/>
              </a:rPr>
              <a:t>　</a:t>
            </a:r>
            <a:r>
              <a:rPr lang="zh-TW" altLang="en-US" dirty="0">
                <a:solidFill>
                  <a:schemeClr val="accent5"/>
                </a:solidFill>
                <a:latin typeface="+mn-ea"/>
              </a:rPr>
              <a:t>調査書</a:t>
            </a:r>
            <a:r>
              <a:rPr lang="en-US" altLang="zh-TW" dirty="0">
                <a:latin typeface="+mn-ea"/>
              </a:rPr>
              <a:t>×0.6</a:t>
            </a:r>
          </a:p>
          <a:p>
            <a:pPr algn="ctr"/>
            <a:r>
              <a:rPr lang="en-US" altLang="zh-TW" dirty="0">
                <a:latin typeface="+mn-ea"/>
              </a:rPr>
              <a:t>Ⅱ</a:t>
            </a:r>
            <a:r>
              <a:rPr lang="zh-TW" altLang="en-US" dirty="0">
                <a:latin typeface="+mn-ea"/>
              </a:rPr>
              <a:t>　</a:t>
            </a:r>
            <a:r>
              <a:rPr lang="zh-TW" altLang="en-US" b="1" dirty="0">
                <a:solidFill>
                  <a:schemeClr val="accent1"/>
                </a:solidFill>
                <a:latin typeface="+mn-ea"/>
              </a:rPr>
              <a:t>学力検査</a:t>
            </a:r>
            <a:r>
              <a:rPr lang="en-US" altLang="zh-TW" dirty="0">
                <a:latin typeface="+mn-ea"/>
              </a:rPr>
              <a:t>×1.2</a:t>
            </a:r>
            <a:r>
              <a:rPr lang="ja-JP" altLang="en-US" dirty="0">
                <a:latin typeface="+mn-ea"/>
              </a:rPr>
              <a:t>　</a:t>
            </a:r>
            <a:r>
              <a:rPr lang="zh-TW" altLang="en-US" dirty="0">
                <a:latin typeface="+mn-ea"/>
              </a:rPr>
              <a:t>＋</a:t>
            </a:r>
            <a:r>
              <a:rPr lang="ja-JP" altLang="en-US" dirty="0">
                <a:latin typeface="+mn-ea"/>
              </a:rPr>
              <a:t>　</a:t>
            </a:r>
            <a:r>
              <a:rPr lang="zh-TW" altLang="en-US" dirty="0">
                <a:solidFill>
                  <a:schemeClr val="accent5"/>
                </a:solidFill>
                <a:latin typeface="+mn-ea"/>
              </a:rPr>
              <a:t>調査書</a:t>
            </a:r>
            <a:r>
              <a:rPr lang="en-US" altLang="zh-TW" dirty="0">
                <a:latin typeface="+mn-ea"/>
              </a:rPr>
              <a:t>×0.8</a:t>
            </a:r>
          </a:p>
          <a:p>
            <a:pPr algn="ctr"/>
            <a:r>
              <a:rPr lang="en-US" altLang="zh-TW" dirty="0">
                <a:latin typeface="+mn-ea"/>
              </a:rPr>
              <a:t>Ⅲ</a:t>
            </a:r>
            <a:r>
              <a:rPr lang="zh-TW" altLang="en-US" dirty="0">
                <a:latin typeface="+mn-ea"/>
              </a:rPr>
              <a:t>　</a:t>
            </a:r>
            <a:r>
              <a:rPr lang="zh-TW" altLang="en-US" b="1" dirty="0">
                <a:solidFill>
                  <a:schemeClr val="accent1"/>
                </a:solidFill>
                <a:latin typeface="+mn-ea"/>
              </a:rPr>
              <a:t>学力検査</a:t>
            </a:r>
            <a:r>
              <a:rPr lang="en-US" altLang="zh-TW" dirty="0">
                <a:latin typeface="+mn-ea"/>
              </a:rPr>
              <a:t>×1.0</a:t>
            </a:r>
            <a:r>
              <a:rPr lang="ja-JP" altLang="en-US" dirty="0">
                <a:latin typeface="+mn-ea"/>
              </a:rPr>
              <a:t>　</a:t>
            </a:r>
            <a:r>
              <a:rPr lang="zh-TW" altLang="en-US" dirty="0">
                <a:latin typeface="+mn-ea"/>
              </a:rPr>
              <a:t>＋</a:t>
            </a:r>
            <a:r>
              <a:rPr lang="ja-JP" altLang="en-US" dirty="0">
                <a:latin typeface="+mn-ea"/>
              </a:rPr>
              <a:t>　</a:t>
            </a:r>
            <a:r>
              <a:rPr lang="zh-TW" altLang="en-US" dirty="0">
                <a:solidFill>
                  <a:schemeClr val="accent5"/>
                </a:solidFill>
                <a:latin typeface="+mn-ea"/>
              </a:rPr>
              <a:t>調査書</a:t>
            </a:r>
            <a:r>
              <a:rPr lang="en-US" altLang="zh-TW" dirty="0">
                <a:latin typeface="+mn-ea"/>
              </a:rPr>
              <a:t>×1.0</a:t>
            </a:r>
          </a:p>
          <a:p>
            <a:pPr algn="ctr"/>
            <a:r>
              <a:rPr lang="en-US" altLang="zh-TW" dirty="0">
                <a:latin typeface="+mn-ea"/>
              </a:rPr>
              <a:t>Ⅳ</a:t>
            </a:r>
            <a:r>
              <a:rPr lang="zh-TW" altLang="en-US" dirty="0">
                <a:latin typeface="+mn-ea"/>
              </a:rPr>
              <a:t>　</a:t>
            </a:r>
            <a:r>
              <a:rPr lang="zh-TW" altLang="en-US" b="1" dirty="0">
                <a:solidFill>
                  <a:schemeClr val="accent1"/>
                </a:solidFill>
                <a:latin typeface="+mn-ea"/>
              </a:rPr>
              <a:t>学力検査</a:t>
            </a:r>
            <a:r>
              <a:rPr lang="en-US" altLang="zh-TW" dirty="0">
                <a:latin typeface="+mn-ea"/>
              </a:rPr>
              <a:t>×0.8</a:t>
            </a:r>
            <a:r>
              <a:rPr lang="ja-JP" altLang="en-US" dirty="0">
                <a:latin typeface="+mn-ea"/>
              </a:rPr>
              <a:t>　</a:t>
            </a:r>
            <a:r>
              <a:rPr lang="zh-TW" altLang="en-US" dirty="0">
                <a:latin typeface="+mn-ea"/>
              </a:rPr>
              <a:t>＋</a:t>
            </a:r>
            <a:r>
              <a:rPr lang="ja-JP" altLang="en-US" dirty="0">
                <a:latin typeface="+mn-ea"/>
              </a:rPr>
              <a:t>　</a:t>
            </a:r>
            <a:r>
              <a:rPr lang="zh-TW" altLang="en-US" dirty="0">
                <a:solidFill>
                  <a:schemeClr val="accent5"/>
                </a:solidFill>
                <a:latin typeface="+mn-ea"/>
              </a:rPr>
              <a:t>調査書</a:t>
            </a:r>
            <a:r>
              <a:rPr lang="en-US" altLang="zh-TW" dirty="0">
                <a:latin typeface="+mn-ea"/>
              </a:rPr>
              <a:t>×1.2</a:t>
            </a:r>
          </a:p>
          <a:p>
            <a:pPr algn="ctr"/>
            <a:r>
              <a:rPr lang="en-US" altLang="zh-TW" dirty="0">
                <a:latin typeface="+mn-ea"/>
              </a:rPr>
              <a:t>Ⅴ</a:t>
            </a:r>
            <a:r>
              <a:rPr lang="zh-TW" altLang="en-US" dirty="0">
                <a:latin typeface="+mn-ea"/>
              </a:rPr>
              <a:t>　</a:t>
            </a:r>
            <a:r>
              <a:rPr lang="zh-TW" altLang="en-US" b="1" dirty="0">
                <a:solidFill>
                  <a:schemeClr val="accent1"/>
                </a:solidFill>
                <a:latin typeface="+mn-ea"/>
              </a:rPr>
              <a:t>学力検査</a:t>
            </a:r>
            <a:r>
              <a:rPr lang="en-US" altLang="zh-TW" dirty="0">
                <a:latin typeface="+mn-ea"/>
              </a:rPr>
              <a:t>×0.6</a:t>
            </a:r>
            <a:r>
              <a:rPr lang="ja-JP" altLang="en-US" dirty="0">
                <a:latin typeface="+mn-ea"/>
              </a:rPr>
              <a:t>　</a:t>
            </a:r>
            <a:r>
              <a:rPr lang="zh-TW" altLang="en-US" dirty="0">
                <a:latin typeface="+mn-ea"/>
              </a:rPr>
              <a:t>＋</a:t>
            </a:r>
            <a:r>
              <a:rPr lang="ja-JP" altLang="en-US" dirty="0">
                <a:latin typeface="+mn-ea"/>
              </a:rPr>
              <a:t>　</a:t>
            </a:r>
            <a:r>
              <a:rPr lang="zh-TW" altLang="en-US" dirty="0">
                <a:solidFill>
                  <a:schemeClr val="accent5"/>
                </a:solidFill>
                <a:latin typeface="+mn-ea"/>
              </a:rPr>
              <a:t>調査書</a:t>
            </a:r>
            <a:r>
              <a:rPr lang="en-US" altLang="zh-TW" dirty="0">
                <a:latin typeface="+mn-ea"/>
              </a:rPr>
              <a:t>×1.4</a:t>
            </a:r>
          </a:p>
        </p:txBody>
      </p:sp>
      <p:sp>
        <p:nvSpPr>
          <p:cNvPr id="44" name="テキスト ボックス 43"/>
          <p:cNvSpPr txBox="1"/>
          <p:nvPr/>
        </p:nvSpPr>
        <p:spPr>
          <a:xfrm>
            <a:off x="2619408" y="1715472"/>
            <a:ext cx="5955476" cy="646331"/>
          </a:xfrm>
          <a:prstGeom prst="rect">
            <a:avLst/>
          </a:prstGeom>
          <a:noFill/>
        </p:spPr>
        <p:txBody>
          <a:bodyPr wrap="none" rtlCol="0">
            <a:spAutoFit/>
          </a:bodyPr>
          <a:lstStyle/>
          <a:p>
            <a:pPr algn="ctr"/>
            <a:r>
              <a:rPr lang="ja-JP" altLang="en-US" b="1" dirty="0">
                <a:solidFill>
                  <a:schemeClr val="accent1"/>
                </a:solidFill>
              </a:rPr>
              <a:t>学力検査の点数の合計</a:t>
            </a:r>
            <a:r>
              <a:rPr lang="ja-JP" altLang="en-US" dirty="0"/>
              <a:t>と</a:t>
            </a:r>
            <a:r>
              <a:rPr lang="ja-JP" altLang="en-US" b="1" dirty="0">
                <a:solidFill>
                  <a:schemeClr val="accent5"/>
                </a:solidFill>
              </a:rPr>
              <a:t>調査書中の各教科の評定</a:t>
            </a:r>
            <a:r>
              <a:rPr lang="ja-JP" altLang="en-US" dirty="0"/>
              <a:t>に、</a:t>
            </a:r>
            <a:endParaRPr lang="en-US" altLang="ja-JP" dirty="0"/>
          </a:p>
          <a:p>
            <a:pPr algn="ctr"/>
            <a:r>
              <a:rPr lang="ja-JP" altLang="en-US" dirty="0"/>
              <a:t>各高等学校のＩから</a:t>
            </a:r>
            <a:r>
              <a:rPr lang="en-US" altLang="ja-JP" dirty="0"/>
              <a:t>Ⅴ</a:t>
            </a:r>
            <a:r>
              <a:rPr lang="ja-JP" altLang="en-US" dirty="0"/>
              <a:t>の倍率をかけて総合点を求める。</a:t>
            </a:r>
            <a:endParaRPr lang="en-US" altLang="ja-JP" dirty="0"/>
          </a:p>
        </p:txBody>
      </p:sp>
      <p:pic>
        <p:nvPicPr>
          <p:cNvPr id="46" name="図 45"/>
          <p:cNvPicPr>
            <a:picLocks noChangeAspect="1"/>
          </p:cNvPicPr>
          <p:nvPr/>
        </p:nvPicPr>
        <p:blipFill>
          <a:blip r:embed="rId3"/>
          <a:stretch>
            <a:fillRect/>
          </a:stretch>
        </p:blipFill>
        <p:spPr>
          <a:xfrm>
            <a:off x="2596002" y="4082401"/>
            <a:ext cx="6234413" cy="2671237"/>
          </a:xfrm>
          <a:prstGeom prst="rect">
            <a:avLst/>
          </a:prstGeom>
        </p:spPr>
      </p:pic>
      <p:grpSp>
        <p:nvGrpSpPr>
          <p:cNvPr id="52" name="グループ化 51"/>
          <p:cNvGrpSpPr/>
          <p:nvPr/>
        </p:nvGrpSpPr>
        <p:grpSpPr>
          <a:xfrm>
            <a:off x="9228888" y="1826126"/>
            <a:ext cx="2861512" cy="738664"/>
            <a:chOff x="-9528" y="4962799"/>
            <a:chExt cx="2518638" cy="738664"/>
          </a:xfrm>
        </p:grpSpPr>
        <p:sp>
          <p:nvSpPr>
            <p:cNvPr id="48" name="正方形/長方形 47">
              <a:extLst>
                <a:ext uri="{FF2B5EF4-FFF2-40B4-BE49-F238E27FC236}">
                  <a16:creationId xmlns:a16="http://schemas.microsoft.com/office/drawing/2014/main" id="{1132E64A-C58B-ED3B-7F4A-89F709D07668}"/>
                </a:ext>
              </a:extLst>
            </p:cNvPr>
            <p:cNvSpPr/>
            <p:nvPr/>
          </p:nvSpPr>
          <p:spPr>
            <a:xfrm>
              <a:off x="223807" y="5499183"/>
              <a:ext cx="1836000" cy="180000"/>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テキスト ボックス 48"/>
            <p:cNvSpPr txBox="1"/>
            <p:nvPr/>
          </p:nvSpPr>
          <p:spPr>
            <a:xfrm>
              <a:off x="-9528" y="4962799"/>
              <a:ext cx="2518638" cy="738664"/>
            </a:xfrm>
            <a:prstGeom prst="rect">
              <a:avLst/>
            </a:prstGeom>
            <a:noFill/>
          </p:spPr>
          <p:txBody>
            <a:bodyPr wrap="square" rtlCol="0">
              <a:spAutoFit/>
            </a:bodyPr>
            <a:lstStyle/>
            <a:p>
              <a:r>
                <a:rPr lang="ja-JP" altLang="en-US" sz="1400" dirty="0">
                  <a:latin typeface="+mn-ea"/>
                </a:rPr>
                <a:t>「</a:t>
              </a:r>
              <a:r>
                <a:rPr lang="ja-JP" altLang="en-US" sz="1400" b="1" dirty="0">
                  <a:latin typeface="+mn-ea"/>
                </a:rPr>
                <a:t>公立高等学校入学者選抜</a:t>
              </a:r>
              <a:r>
                <a:rPr lang="ja-JP" altLang="en-US" sz="1400" dirty="0">
                  <a:latin typeface="+mn-ea"/>
                </a:rPr>
                <a:t>」</a:t>
              </a:r>
              <a:endParaRPr lang="en-US" altLang="ja-JP" sz="1400" dirty="0">
                <a:latin typeface="+mn-ea"/>
              </a:endParaRPr>
            </a:p>
            <a:p>
              <a:r>
                <a:rPr lang="ja-JP" altLang="en-US" sz="1400" dirty="0">
                  <a:latin typeface="+mn-ea"/>
                </a:rPr>
                <a:t>のページに掲載中</a:t>
              </a:r>
              <a:endParaRPr lang="en-US" altLang="ja-JP" sz="1400" dirty="0">
                <a:latin typeface="+mn-ea"/>
              </a:endParaRPr>
            </a:p>
            <a:p>
              <a:r>
                <a:rPr lang="ja-JP" altLang="en-US" sz="1400" dirty="0">
                  <a:latin typeface="+mn-ea"/>
                </a:rPr>
                <a:t>「</a:t>
              </a:r>
              <a:r>
                <a:rPr lang="ja-JP" altLang="en-US" sz="1400" b="1" dirty="0">
                  <a:solidFill>
                    <a:schemeClr val="accent1"/>
                  </a:solidFill>
                  <a:latin typeface="+mn-ea"/>
                </a:rPr>
                <a:t>令和７年度入学者選抜</a:t>
              </a:r>
              <a:r>
                <a:rPr lang="ja-JP" altLang="en-US" sz="1400" dirty="0">
                  <a:latin typeface="+mn-ea"/>
                </a:rPr>
                <a:t>」を選択</a:t>
              </a:r>
              <a:endParaRPr lang="en-US" altLang="ja-JP" sz="1400" dirty="0">
                <a:latin typeface="+mn-ea"/>
              </a:endParaRPr>
            </a:p>
          </p:txBody>
        </p:sp>
      </p:grpSp>
      <p:sp>
        <p:nvSpPr>
          <p:cNvPr id="53" name="角丸四角形 52"/>
          <p:cNvSpPr/>
          <p:nvPr/>
        </p:nvSpPr>
        <p:spPr>
          <a:xfrm>
            <a:off x="8574884" y="4097899"/>
            <a:ext cx="255530" cy="1636474"/>
          </a:xfrm>
          <a:prstGeom prst="roundRect">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grpSp>
        <p:nvGrpSpPr>
          <p:cNvPr id="37" name="グループ化 36">
            <a:extLst>
              <a:ext uri="{FF2B5EF4-FFF2-40B4-BE49-F238E27FC236}">
                <a16:creationId xmlns:a16="http://schemas.microsoft.com/office/drawing/2014/main" id="{7073C39C-93FC-AA60-8F3C-C09568F230F1}"/>
              </a:ext>
            </a:extLst>
          </p:cNvPr>
          <p:cNvGrpSpPr/>
          <p:nvPr/>
        </p:nvGrpSpPr>
        <p:grpSpPr>
          <a:xfrm>
            <a:off x="201809" y="958476"/>
            <a:ext cx="2209259" cy="2858776"/>
            <a:chOff x="220986" y="1908282"/>
            <a:chExt cx="2209259" cy="2858776"/>
          </a:xfrm>
        </p:grpSpPr>
        <p:grpSp>
          <p:nvGrpSpPr>
            <p:cNvPr id="38" name="グループ化 37">
              <a:extLst>
                <a:ext uri="{FF2B5EF4-FFF2-40B4-BE49-F238E27FC236}">
                  <a16:creationId xmlns:a16="http://schemas.microsoft.com/office/drawing/2014/main" id="{074FA3AC-9158-5BEF-7650-9925DA98ED41}"/>
                </a:ext>
              </a:extLst>
            </p:cNvPr>
            <p:cNvGrpSpPr/>
            <p:nvPr/>
          </p:nvGrpSpPr>
          <p:grpSpPr>
            <a:xfrm>
              <a:off x="220986" y="1908282"/>
              <a:ext cx="369868" cy="2858776"/>
              <a:chOff x="1714500" y="2233612"/>
              <a:chExt cx="533400" cy="4122738"/>
            </a:xfrm>
            <a:solidFill>
              <a:schemeClr val="bg1">
                <a:lumMod val="85000"/>
              </a:schemeClr>
            </a:solidFill>
          </p:grpSpPr>
          <p:sp>
            <p:nvSpPr>
              <p:cNvPr id="55" name="楕円 54">
                <a:extLst>
                  <a:ext uri="{FF2B5EF4-FFF2-40B4-BE49-F238E27FC236}">
                    <a16:creationId xmlns:a16="http://schemas.microsoft.com/office/drawing/2014/main" id="{32E0EC9C-EE92-845D-7126-01ED0DA22D67}"/>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7" name="楕円 56">
                <a:extLst>
                  <a:ext uri="{FF2B5EF4-FFF2-40B4-BE49-F238E27FC236}">
                    <a16:creationId xmlns:a16="http://schemas.microsoft.com/office/drawing/2014/main" id="{AB7D83AB-1602-AD01-8E3E-AF5CC62E955E}"/>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8" name="楕円 57">
                <a:extLst>
                  <a:ext uri="{FF2B5EF4-FFF2-40B4-BE49-F238E27FC236}">
                    <a16:creationId xmlns:a16="http://schemas.microsoft.com/office/drawing/2014/main" id="{1278F949-08F5-C650-DD14-7ECFACC2E363}"/>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9" name="楕円 58">
                <a:extLst>
                  <a:ext uri="{FF2B5EF4-FFF2-40B4-BE49-F238E27FC236}">
                    <a16:creationId xmlns:a16="http://schemas.microsoft.com/office/drawing/2014/main" id="{B8A8F78C-440C-330D-EF01-F6FEB3F80568}"/>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60" name="楕円 59">
                <a:extLst>
                  <a:ext uri="{FF2B5EF4-FFF2-40B4-BE49-F238E27FC236}">
                    <a16:creationId xmlns:a16="http://schemas.microsoft.com/office/drawing/2014/main" id="{311AD1B6-AC8C-4BF4-F689-5464A90ADA7E}"/>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61" name="楕円 60">
                <a:extLst>
                  <a:ext uri="{FF2B5EF4-FFF2-40B4-BE49-F238E27FC236}">
                    <a16:creationId xmlns:a16="http://schemas.microsoft.com/office/drawing/2014/main" id="{351DF170-7840-62A8-4690-014E40F86DA0}"/>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62" name="直線コネクタ 61">
                <a:extLst>
                  <a:ext uri="{FF2B5EF4-FFF2-40B4-BE49-F238E27FC236}">
                    <a16:creationId xmlns:a16="http://schemas.microsoft.com/office/drawing/2014/main" id="{01D44B84-D7D5-1099-621F-134D0D95FCA8}"/>
                  </a:ext>
                </a:extLst>
              </p:cNvPr>
              <p:cNvCxnSpPr>
                <a:stCxn id="55" idx="4"/>
                <a:endCxn id="59"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51528ADC-F307-836F-5B96-657321819D0D}"/>
                  </a:ext>
                </a:extLst>
              </p:cNvPr>
              <p:cNvCxnSpPr>
                <a:stCxn id="59" idx="4"/>
                <a:endCxn id="60"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D9277D0F-0BED-3DA1-90B9-F09CED9A7157}"/>
                  </a:ext>
                </a:extLst>
              </p:cNvPr>
              <p:cNvCxnSpPr>
                <a:stCxn id="60" idx="4"/>
                <a:endCxn id="61"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F9157675-C4C4-8B43-CD6C-4604E342232E}"/>
                  </a:ext>
                </a:extLst>
              </p:cNvPr>
              <p:cNvCxnSpPr>
                <a:stCxn id="61" idx="4"/>
                <a:endCxn id="58"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79BA6852-77A3-A2A6-5AA2-48C691FB8C9F}"/>
                  </a:ext>
                </a:extLst>
              </p:cNvPr>
              <p:cNvCxnSpPr>
                <a:stCxn id="58" idx="4"/>
                <a:endCxn id="57"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0" name="テキスト ボックス 39">
              <a:extLst>
                <a:ext uri="{FF2B5EF4-FFF2-40B4-BE49-F238E27FC236}">
                  <a16:creationId xmlns:a16="http://schemas.microsoft.com/office/drawing/2014/main" id="{CA6B8F01-757B-650A-535B-426DDA2003C1}"/>
                </a:ext>
              </a:extLst>
            </p:cNvPr>
            <p:cNvSpPr txBox="1"/>
            <p:nvPr/>
          </p:nvSpPr>
          <p:spPr>
            <a:xfrm>
              <a:off x="245031" y="1946382"/>
              <a:ext cx="1261884"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a:t>
              </a:r>
              <a:r>
                <a:rPr lang="ja-JP" altLang="en-US" sz="1200" b="1" dirty="0">
                  <a:solidFill>
                    <a:schemeClr val="bg1">
                      <a:lumMod val="50000"/>
                    </a:schemeClr>
                  </a:solidFill>
                  <a:latin typeface="+mn-ea"/>
                </a:rPr>
                <a:t>入試の資料</a:t>
              </a:r>
              <a:endParaRPr kumimoji="1" lang="ja-JP" altLang="en-US" sz="1200" b="1" dirty="0">
                <a:solidFill>
                  <a:schemeClr val="bg1">
                    <a:lumMod val="50000"/>
                  </a:schemeClr>
                </a:solidFill>
                <a:latin typeface="+mn-ea"/>
              </a:endParaRPr>
            </a:p>
          </p:txBody>
        </p:sp>
        <p:sp>
          <p:nvSpPr>
            <p:cNvPr id="41" name="テキスト ボックス 40">
              <a:extLst>
                <a:ext uri="{FF2B5EF4-FFF2-40B4-BE49-F238E27FC236}">
                  <a16:creationId xmlns:a16="http://schemas.microsoft.com/office/drawing/2014/main" id="{15C7751F-CDC0-EA2D-6F24-9874CE25BDDF}"/>
                </a:ext>
              </a:extLst>
            </p:cNvPr>
            <p:cNvSpPr txBox="1"/>
            <p:nvPr/>
          </p:nvSpPr>
          <p:spPr>
            <a:xfrm>
              <a:off x="245031" y="2446335"/>
              <a:ext cx="1261884" cy="276999"/>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学力検査等</a:t>
              </a:r>
              <a:endParaRPr kumimoji="1" lang="ja-JP" altLang="en-US" sz="1200" b="1" dirty="0">
                <a:solidFill>
                  <a:schemeClr val="bg1">
                    <a:lumMod val="50000"/>
                  </a:schemeClr>
                </a:solidFill>
                <a:latin typeface="+mn-ea"/>
              </a:endParaRPr>
            </a:p>
          </p:txBody>
        </p:sp>
        <p:sp>
          <p:nvSpPr>
            <p:cNvPr id="42" name="テキスト ボックス 41">
              <a:extLst>
                <a:ext uri="{FF2B5EF4-FFF2-40B4-BE49-F238E27FC236}">
                  <a16:creationId xmlns:a16="http://schemas.microsoft.com/office/drawing/2014/main" id="{D660DB85-9F14-F927-CB0F-F13A04F9F090}"/>
                </a:ext>
              </a:extLst>
            </p:cNvPr>
            <p:cNvSpPr txBox="1"/>
            <p:nvPr/>
          </p:nvSpPr>
          <p:spPr>
            <a:xfrm>
              <a:off x="245031" y="2946288"/>
              <a:ext cx="954107"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調査書</a:t>
              </a:r>
              <a:endParaRPr kumimoji="1" lang="ja-JP" altLang="en-US" sz="1200" b="1" dirty="0">
                <a:solidFill>
                  <a:schemeClr val="bg1">
                    <a:lumMod val="50000"/>
                  </a:schemeClr>
                </a:solidFill>
                <a:latin typeface="+mn-ea"/>
              </a:endParaRPr>
            </a:p>
          </p:txBody>
        </p:sp>
        <p:sp>
          <p:nvSpPr>
            <p:cNvPr id="45" name="テキスト ボックス 44">
              <a:extLst>
                <a:ext uri="{FF2B5EF4-FFF2-40B4-BE49-F238E27FC236}">
                  <a16:creationId xmlns:a16="http://schemas.microsoft.com/office/drawing/2014/main" id="{70791357-C0E5-BC94-3B61-B626CD0646C6}"/>
                </a:ext>
              </a:extLst>
            </p:cNvPr>
            <p:cNvSpPr txBox="1"/>
            <p:nvPr/>
          </p:nvSpPr>
          <p:spPr>
            <a:xfrm>
              <a:off x="245031" y="3446241"/>
              <a:ext cx="1261884"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自己申告書</a:t>
              </a:r>
              <a:endParaRPr kumimoji="1" lang="ja-JP" altLang="en-US" sz="1200" b="1" dirty="0">
                <a:solidFill>
                  <a:schemeClr val="bg1">
                    <a:lumMod val="50000"/>
                  </a:schemeClr>
                </a:solidFill>
                <a:latin typeface="+mn-ea"/>
              </a:endParaRPr>
            </a:p>
          </p:txBody>
        </p:sp>
        <p:sp>
          <p:nvSpPr>
            <p:cNvPr id="47" name="テキスト ボックス 46">
              <a:extLst>
                <a:ext uri="{FF2B5EF4-FFF2-40B4-BE49-F238E27FC236}">
                  <a16:creationId xmlns:a16="http://schemas.microsoft.com/office/drawing/2014/main" id="{DBD7BFC0-CFF2-2A3B-5052-6ED42CCBC6E0}"/>
                </a:ext>
              </a:extLst>
            </p:cNvPr>
            <p:cNvSpPr txBox="1"/>
            <p:nvPr/>
          </p:nvSpPr>
          <p:spPr>
            <a:xfrm>
              <a:off x="245031" y="3946194"/>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アドミッションポリシー</a:t>
              </a:r>
              <a:endParaRPr kumimoji="1" lang="ja-JP" altLang="en-US" sz="1200" b="1" dirty="0">
                <a:solidFill>
                  <a:schemeClr val="bg1">
                    <a:lumMod val="50000"/>
                  </a:schemeClr>
                </a:solidFill>
                <a:latin typeface="+mn-ea"/>
              </a:endParaRPr>
            </a:p>
          </p:txBody>
        </p:sp>
        <p:sp>
          <p:nvSpPr>
            <p:cNvPr id="54" name="テキスト ボックス 53">
              <a:extLst>
                <a:ext uri="{FF2B5EF4-FFF2-40B4-BE49-F238E27FC236}">
                  <a16:creationId xmlns:a16="http://schemas.microsoft.com/office/drawing/2014/main" id="{F18102FC-CA08-BDD1-CEB8-1B33E3FEB536}"/>
                </a:ext>
              </a:extLst>
            </p:cNvPr>
            <p:cNvSpPr txBox="1"/>
            <p:nvPr/>
          </p:nvSpPr>
          <p:spPr>
            <a:xfrm>
              <a:off x="245031" y="4446146"/>
              <a:ext cx="1107996" cy="276999"/>
            </a:xfrm>
            <a:prstGeom prst="rect">
              <a:avLst/>
            </a:prstGeom>
            <a:noFill/>
          </p:spPr>
          <p:txBody>
            <a:bodyPr wrap="none" rtlCol="0">
              <a:spAutoFit/>
            </a:bodyPr>
            <a:lstStyle/>
            <a:p>
              <a:r>
                <a:rPr lang="ja-JP" altLang="en-US" sz="1200" b="1" dirty="0">
                  <a:solidFill>
                    <a:schemeClr val="accent1"/>
                  </a:solidFill>
                  <a:latin typeface="+mn-ea"/>
                </a:rPr>
                <a:t>６</a:t>
              </a:r>
              <a:r>
                <a:rPr kumimoji="1" lang="ja-JP" altLang="en-US" sz="1200" b="1" dirty="0">
                  <a:solidFill>
                    <a:schemeClr val="accent1"/>
                  </a:solidFill>
                  <a:latin typeface="+mn-ea"/>
                </a:rPr>
                <a:t>　</a:t>
              </a:r>
              <a:r>
                <a:rPr lang="ja-JP" altLang="en-US" sz="1200" b="1" dirty="0">
                  <a:solidFill>
                    <a:schemeClr val="accent1"/>
                  </a:solidFill>
                  <a:latin typeface="+mn-ea"/>
                </a:rPr>
                <a:t>選抜方法</a:t>
              </a:r>
              <a:endParaRPr kumimoji="1" lang="en-US" altLang="ja-JP" sz="1200" b="1" dirty="0">
                <a:solidFill>
                  <a:schemeClr val="accent1"/>
                </a:solidFill>
                <a:latin typeface="+mn-ea"/>
              </a:endParaRPr>
            </a:p>
          </p:txBody>
        </p:sp>
      </p:grpSp>
      <p:sp>
        <p:nvSpPr>
          <p:cNvPr id="67" name="テキスト ボックス 66">
            <a:extLst>
              <a:ext uri="{FF2B5EF4-FFF2-40B4-BE49-F238E27FC236}">
                <a16:creationId xmlns:a16="http://schemas.microsoft.com/office/drawing/2014/main" id="{B04388F8-0238-4635-ACD4-CA21D55DF590}"/>
              </a:ext>
            </a:extLst>
          </p:cNvPr>
          <p:cNvSpPr txBox="1"/>
          <p:nvPr/>
        </p:nvSpPr>
        <p:spPr>
          <a:xfrm>
            <a:off x="10608858" y="3605402"/>
            <a:ext cx="100012" cy="153888"/>
          </a:xfrm>
          <a:prstGeom prst="rect">
            <a:avLst/>
          </a:prstGeom>
          <a:solidFill>
            <a:schemeClr val="bg1"/>
          </a:solidFill>
        </p:spPr>
        <p:txBody>
          <a:bodyPr wrap="square" lIns="18000" tIns="0" rIns="0" bIns="0" rtlCol="0">
            <a:spAutoFit/>
          </a:bodyPr>
          <a:lstStyle/>
          <a:p>
            <a:r>
              <a:rPr kumimoji="1" lang="en-US" altLang="ja-JP" sz="1000" dirty="0">
                <a:latin typeface="ＭＳ 明朝" panose="02020609040205080304" pitchFamily="17" charset="-128"/>
                <a:ea typeface="ＭＳ 明朝" panose="02020609040205080304" pitchFamily="17" charset="-128"/>
              </a:rPr>
              <a:t>7</a:t>
            </a:r>
            <a:endParaRPr kumimoji="1" lang="ja-JP" altLang="en-US" sz="10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994232702"/>
      </p:ext>
    </p:extLst>
  </p:cSld>
  <p:clrMapOvr>
    <a:masterClrMapping/>
  </p:clrMapOvr>
  <mc:AlternateContent xmlns:mc="http://schemas.openxmlformats.org/markup-compatibility/2006" xmlns:p14="http://schemas.microsoft.com/office/powerpoint/2010/main">
    <mc:Choice Requires="p14">
      <p:transition p14:dur="100" advTm="48067">
        <p:cut/>
      </p:transition>
    </mc:Choice>
    <mc:Fallback xmlns="">
      <p:transition advTm="48067">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公立</a:t>
            </a:r>
            <a:r>
              <a:rPr lang="ja-JP" altLang="en-US" dirty="0">
                <a:latin typeface="+mj-lt"/>
              </a:rPr>
              <a:t>高校の種類（学びのスタイル）</a:t>
            </a:r>
            <a:endParaRPr kumimoji="1" lang="ja-JP" altLang="en-US" dirty="0">
              <a:latin typeface="+mj-lt"/>
            </a:endParaRPr>
          </a:p>
        </p:txBody>
      </p:sp>
      <p:sp>
        <p:nvSpPr>
          <p:cNvPr id="4" name="スライド番号プレースホルダー 3"/>
          <p:cNvSpPr>
            <a:spLocks noGrp="1"/>
          </p:cNvSpPr>
          <p:nvPr>
            <p:ph type="sldNum" sz="quarter" idx="12"/>
          </p:nvPr>
        </p:nvSpPr>
        <p:spPr/>
        <p:txBody>
          <a:bodyPr/>
          <a:lstStyle/>
          <a:p>
            <a:fld id="{E8F10205-A00F-46AD-9A17-911A72FF31CF}" type="slidenum">
              <a:rPr kumimoji="1" lang="ja-JP" altLang="en-US" smtClean="0">
                <a:solidFill>
                  <a:schemeClr val="tx1">
                    <a:lumMod val="50000"/>
                    <a:lumOff val="50000"/>
                  </a:schemeClr>
                </a:solidFill>
                <a:latin typeface="+mj-lt"/>
              </a:rPr>
              <a:t>3</a:t>
            </a:fld>
            <a:endParaRPr kumimoji="1" lang="ja-JP" altLang="en-US">
              <a:solidFill>
                <a:schemeClr val="tx1">
                  <a:lumMod val="50000"/>
                  <a:lumOff val="50000"/>
                </a:schemeClr>
              </a:solidFill>
              <a:latin typeface="+mj-lt"/>
            </a:endParaRPr>
          </a:p>
        </p:txBody>
      </p:sp>
      <p:grpSp>
        <p:nvGrpSpPr>
          <p:cNvPr id="18" name="グループ化 17"/>
          <p:cNvGrpSpPr/>
          <p:nvPr/>
        </p:nvGrpSpPr>
        <p:grpSpPr>
          <a:xfrm>
            <a:off x="1763649" y="1959292"/>
            <a:ext cx="3252160" cy="4122738"/>
            <a:chOff x="1714500" y="2233612"/>
            <a:chExt cx="3252160" cy="4122738"/>
          </a:xfrm>
        </p:grpSpPr>
        <p:grpSp>
          <p:nvGrpSpPr>
            <p:cNvPr id="20" name="グループ化 19"/>
            <p:cNvGrpSpPr/>
            <p:nvPr/>
          </p:nvGrpSpPr>
          <p:grpSpPr>
            <a:xfrm>
              <a:off x="1714500" y="2233612"/>
              <a:ext cx="533400" cy="4122738"/>
              <a:chOff x="1714500" y="2233612"/>
              <a:chExt cx="533400" cy="4122738"/>
            </a:xfrm>
          </p:grpSpPr>
          <p:sp>
            <p:nvSpPr>
              <p:cNvPr id="32" name="楕円 31"/>
              <p:cNvSpPr/>
              <p:nvPr/>
            </p:nvSpPr>
            <p:spPr>
              <a:xfrm>
                <a:off x="1714500" y="2233612"/>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sp>
            <p:nvSpPr>
              <p:cNvPr id="33" name="楕円 32"/>
              <p:cNvSpPr/>
              <p:nvPr/>
            </p:nvSpPr>
            <p:spPr>
              <a:xfrm>
                <a:off x="1714500" y="5822950"/>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sp>
            <p:nvSpPr>
              <p:cNvPr id="34" name="楕円 33"/>
              <p:cNvSpPr/>
              <p:nvPr/>
            </p:nvSpPr>
            <p:spPr>
              <a:xfrm>
                <a:off x="1714500" y="5105084"/>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sp>
            <p:nvSpPr>
              <p:cNvPr id="35" name="楕円 34"/>
              <p:cNvSpPr/>
              <p:nvPr/>
            </p:nvSpPr>
            <p:spPr>
              <a:xfrm>
                <a:off x="1714500" y="2951480"/>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sp>
            <p:nvSpPr>
              <p:cNvPr id="36" name="楕円 35"/>
              <p:cNvSpPr/>
              <p:nvPr/>
            </p:nvSpPr>
            <p:spPr>
              <a:xfrm>
                <a:off x="1714500" y="3669348"/>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sp>
            <p:nvSpPr>
              <p:cNvPr id="37" name="楕円 36"/>
              <p:cNvSpPr/>
              <p:nvPr/>
            </p:nvSpPr>
            <p:spPr>
              <a:xfrm>
                <a:off x="1714500" y="4387216"/>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cxnSp>
            <p:nvCxnSpPr>
              <p:cNvPr id="38" name="直線コネクタ 37"/>
              <p:cNvCxnSpPr>
                <a:stCxn id="32" idx="4"/>
                <a:endCxn id="35" idx="0"/>
              </p:cNvCxnSpPr>
              <p:nvPr/>
            </p:nvCxnSpPr>
            <p:spPr>
              <a:xfrm>
                <a:off x="1981200" y="2767012"/>
                <a:ext cx="0" cy="184468"/>
              </a:xfrm>
              <a:prstGeom prst="line">
                <a:avLst/>
              </a:prstGeom>
              <a:ln/>
            </p:spPr>
            <p:style>
              <a:lnRef idx="2">
                <a:schemeClr val="accent1"/>
              </a:lnRef>
              <a:fillRef idx="1">
                <a:schemeClr val="lt1"/>
              </a:fillRef>
              <a:effectRef idx="0">
                <a:schemeClr val="accent1"/>
              </a:effectRef>
              <a:fontRef idx="minor">
                <a:schemeClr val="dk1"/>
              </a:fontRef>
            </p:style>
          </p:cxnSp>
          <p:cxnSp>
            <p:nvCxnSpPr>
              <p:cNvPr id="39" name="直線コネクタ 38"/>
              <p:cNvCxnSpPr>
                <a:stCxn id="35" idx="4"/>
                <a:endCxn id="36" idx="0"/>
              </p:cNvCxnSpPr>
              <p:nvPr/>
            </p:nvCxnSpPr>
            <p:spPr>
              <a:xfrm>
                <a:off x="1981200" y="3484880"/>
                <a:ext cx="0" cy="184468"/>
              </a:xfrm>
              <a:prstGeom prst="line">
                <a:avLst/>
              </a:prstGeom>
              <a:ln/>
            </p:spPr>
            <p:style>
              <a:lnRef idx="2">
                <a:schemeClr val="accent1"/>
              </a:lnRef>
              <a:fillRef idx="1">
                <a:schemeClr val="lt1"/>
              </a:fillRef>
              <a:effectRef idx="0">
                <a:schemeClr val="accent1"/>
              </a:effectRef>
              <a:fontRef idx="minor">
                <a:schemeClr val="dk1"/>
              </a:fontRef>
            </p:style>
          </p:cxnSp>
          <p:cxnSp>
            <p:nvCxnSpPr>
              <p:cNvPr id="40" name="直線コネクタ 39"/>
              <p:cNvCxnSpPr>
                <a:stCxn id="36" idx="4"/>
                <a:endCxn id="37" idx="0"/>
              </p:cNvCxnSpPr>
              <p:nvPr/>
            </p:nvCxnSpPr>
            <p:spPr>
              <a:xfrm>
                <a:off x="1981200" y="4202748"/>
                <a:ext cx="0" cy="184468"/>
              </a:xfrm>
              <a:prstGeom prst="line">
                <a:avLst/>
              </a:prstGeom>
              <a:ln/>
            </p:spPr>
            <p:style>
              <a:lnRef idx="2">
                <a:schemeClr val="accent1"/>
              </a:lnRef>
              <a:fillRef idx="1">
                <a:schemeClr val="lt1"/>
              </a:fillRef>
              <a:effectRef idx="0">
                <a:schemeClr val="accent1"/>
              </a:effectRef>
              <a:fontRef idx="minor">
                <a:schemeClr val="dk1"/>
              </a:fontRef>
            </p:style>
          </p:cxnSp>
          <p:cxnSp>
            <p:nvCxnSpPr>
              <p:cNvPr id="41" name="直線コネクタ 40"/>
              <p:cNvCxnSpPr>
                <a:stCxn id="37" idx="4"/>
                <a:endCxn id="34" idx="0"/>
              </p:cNvCxnSpPr>
              <p:nvPr/>
            </p:nvCxnSpPr>
            <p:spPr>
              <a:xfrm>
                <a:off x="1981200" y="4920616"/>
                <a:ext cx="0" cy="184468"/>
              </a:xfrm>
              <a:prstGeom prst="line">
                <a:avLst/>
              </a:prstGeom>
              <a:ln/>
            </p:spPr>
            <p:style>
              <a:lnRef idx="2">
                <a:schemeClr val="accent1"/>
              </a:lnRef>
              <a:fillRef idx="1">
                <a:schemeClr val="lt1"/>
              </a:fillRef>
              <a:effectRef idx="0">
                <a:schemeClr val="accent1"/>
              </a:effectRef>
              <a:fontRef idx="minor">
                <a:schemeClr val="dk1"/>
              </a:fontRef>
            </p:style>
          </p:cxnSp>
          <p:cxnSp>
            <p:nvCxnSpPr>
              <p:cNvPr id="42" name="直線コネクタ 41"/>
              <p:cNvCxnSpPr>
                <a:stCxn id="34" idx="4"/>
                <a:endCxn id="33" idx="0"/>
              </p:cNvCxnSpPr>
              <p:nvPr/>
            </p:nvCxnSpPr>
            <p:spPr>
              <a:xfrm>
                <a:off x="1981200" y="5638484"/>
                <a:ext cx="0" cy="184466"/>
              </a:xfrm>
              <a:prstGeom prst="line">
                <a:avLst/>
              </a:prstGeom>
              <a:ln/>
            </p:spPr>
            <p:style>
              <a:lnRef idx="2">
                <a:schemeClr val="accent1"/>
              </a:lnRef>
              <a:fillRef idx="1">
                <a:schemeClr val="lt1"/>
              </a:fillRef>
              <a:effectRef idx="0">
                <a:schemeClr val="accent1"/>
              </a:effectRef>
              <a:fontRef idx="minor">
                <a:schemeClr val="dk1"/>
              </a:fontRef>
            </p:style>
          </p:cxnSp>
        </p:grpSp>
        <p:sp>
          <p:nvSpPr>
            <p:cNvPr id="21" name="テキスト ボックス 20"/>
            <p:cNvSpPr txBox="1"/>
            <p:nvPr/>
          </p:nvSpPr>
          <p:spPr>
            <a:xfrm>
              <a:off x="1781173" y="3036459"/>
              <a:ext cx="3185487"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b="1" dirty="0">
                  <a:solidFill>
                    <a:schemeClr val="tx1">
                      <a:lumMod val="50000"/>
                      <a:lumOff val="50000"/>
                    </a:schemeClr>
                  </a:solidFill>
                  <a:latin typeface="+mj-ea"/>
                  <a:ea typeface="+mj-ea"/>
                </a:rPr>
                <a:t>２</a:t>
              </a:r>
              <a:r>
                <a:rPr kumimoji="1" lang="ja-JP" altLang="en-US" b="1" dirty="0">
                  <a:solidFill>
                    <a:schemeClr val="tx1">
                      <a:lumMod val="50000"/>
                      <a:lumOff val="50000"/>
                    </a:schemeClr>
                  </a:solidFill>
                  <a:latin typeface="+mj-ea"/>
                  <a:ea typeface="+mj-ea"/>
                </a:rPr>
                <a:t>　多部制単位制</a:t>
              </a:r>
              <a:r>
                <a:rPr kumimoji="1" lang="en-US" altLang="ja-JP" b="1" dirty="0">
                  <a:solidFill>
                    <a:schemeClr val="tx1">
                      <a:lumMod val="50000"/>
                      <a:lumOff val="50000"/>
                    </a:schemeClr>
                  </a:solidFill>
                  <a:latin typeface="+mj-ea"/>
                  <a:ea typeface="+mj-ea"/>
                </a:rPr>
                <a:t>Ⅰ</a:t>
              </a:r>
              <a:r>
                <a:rPr kumimoji="1" lang="ja-JP" altLang="en-US" b="1" dirty="0">
                  <a:solidFill>
                    <a:schemeClr val="tx1">
                      <a:lumMod val="50000"/>
                      <a:lumOff val="50000"/>
                    </a:schemeClr>
                  </a:solidFill>
                  <a:latin typeface="+mj-ea"/>
                  <a:ea typeface="+mj-ea"/>
                </a:rPr>
                <a:t>部・</a:t>
              </a:r>
              <a:r>
                <a:rPr kumimoji="1" lang="en-US" altLang="ja-JP" b="1" dirty="0">
                  <a:solidFill>
                    <a:schemeClr val="tx1">
                      <a:lumMod val="50000"/>
                      <a:lumOff val="50000"/>
                    </a:schemeClr>
                  </a:solidFill>
                  <a:latin typeface="+mj-ea"/>
                  <a:ea typeface="+mj-ea"/>
                </a:rPr>
                <a:t>Ⅱ</a:t>
              </a:r>
              <a:r>
                <a:rPr kumimoji="1" lang="ja-JP" altLang="en-US" b="1" dirty="0">
                  <a:solidFill>
                    <a:schemeClr val="tx1">
                      <a:lumMod val="50000"/>
                      <a:lumOff val="50000"/>
                    </a:schemeClr>
                  </a:solidFill>
                  <a:latin typeface="+mj-ea"/>
                  <a:ea typeface="+mj-ea"/>
                </a:rPr>
                <a:t>部</a:t>
              </a:r>
              <a:endParaRPr lang="ja-JP" altLang="en-US" b="1" dirty="0">
                <a:solidFill>
                  <a:schemeClr val="tx1">
                    <a:lumMod val="50000"/>
                    <a:lumOff val="50000"/>
                  </a:schemeClr>
                </a:solidFill>
                <a:latin typeface="+mj-ea"/>
                <a:ea typeface="+mj-ea"/>
              </a:endParaRPr>
            </a:p>
          </p:txBody>
        </p:sp>
        <p:sp>
          <p:nvSpPr>
            <p:cNvPr id="27" name="テキスト ボックス 26"/>
            <p:cNvSpPr txBox="1"/>
            <p:nvPr/>
          </p:nvSpPr>
          <p:spPr>
            <a:xfrm>
              <a:off x="1781173" y="3757272"/>
              <a:ext cx="2031325"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b="1" dirty="0">
                  <a:solidFill>
                    <a:schemeClr val="tx1">
                      <a:lumMod val="50000"/>
                      <a:lumOff val="50000"/>
                    </a:schemeClr>
                  </a:solidFill>
                  <a:latin typeface="+mj-ea"/>
                  <a:ea typeface="+mj-ea"/>
                </a:rPr>
                <a:t>３</a:t>
              </a:r>
              <a:r>
                <a:rPr kumimoji="1" lang="ja-JP" altLang="en-US" b="1" dirty="0">
                  <a:solidFill>
                    <a:schemeClr val="tx1">
                      <a:lumMod val="50000"/>
                      <a:lumOff val="50000"/>
                    </a:schemeClr>
                  </a:solidFill>
                  <a:latin typeface="+mj-ea"/>
                  <a:ea typeface="+mj-ea"/>
                </a:rPr>
                <a:t>　昼夜間単位制</a:t>
              </a:r>
            </a:p>
          </p:txBody>
        </p:sp>
        <p:sp>
          <p:nvSpPr>
            <p:cNvPr id="28" name="テキスト ボックス 27"/>
            <p:cNvSpPr txBox="1"/>
            <p:nvPr/>
          </p:nvSpPr>
          <p:spPr>
            <a:xfrm>
              <a:off x="1781173" y="4478085"/>
              <a:ext cx="2031325"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b="1" dirty="0">
                  <a:solidFill>
                    <a:schemeClr val="tx1">
                      <a:lumMod val="50000"/>
                      <a:lumOff val="50000"/>
                    </a:schemeClr>
                  </a:solidFill>
                  <a:latin typeface="+mj-ea"/>
                  <a:ea typeface="+mj-ea"/>
                </a:rPr>
                <a:t>４　定時制の課程</a:t>
              </a:r>
              <a:endParaRPr kumimoji="1" lang="ja-JP" altLang="en-US" b="1" dirty="0">
                <a:solidFill>
                  <a:schemeClr val="tx1">
                    <a:lumMod val="50000"/>
                    <a:lumOff val="50000"/>
                  </a:schemeClr>
                </a:solidFill>
                <a:latin typeface="+mj-ea"/>
                <a:ea typeface="+mj-ea"/>
              </a:endParaRPr>
            </a:p>
          </p:txBody>
        </p:sp>
        <p:sp>
          <p:nvSpPr>
            <p:cNvPr id="29" name="テキスト ボックス 28"/>
            <p:cNvSpPr txBox="1"/>
            <p:nvPr/>
          </p:nvSpPr>
          <p:spPr>
            <a:xfrm>
              <a:off x="1781173" y="5198898"/>
              <a:ext cx="2031325"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b="1" dirty="0">
                  <a:solidFill>
                    <a:schemeClr val="tx1">
                      <a:lumMod val="50000"/>
                      <a:lumOff val="50000"/>
                    </a:schemeClr>
                  </a:solidFill>
                  <a:latin typeface="+mj-ea"/>
                  <a:ea typeface="+mj-ea"/>
                </a:rPr>
                <a:t>５</a:t>
              </a:r>
              <a:r>
                <a:rPr kumimoji="1" lang="ja-JP" altLang="en-US" b="1" dirty="0">
                  <a:solidFill>
                    <a:schemeClr val="tx1">
                      <a:lumMod val="50000"/>
                      <a:lumOff val="50000"/>
                    </a:schemeClr>
                  </a:solidFill>
                  <a:latin typeface="+mj-ea"/>
                  <a:ea typeface="+mj-ea"/>
                </a:rPr>
                <a:t>　通信制の課程</a:t>
              </a:r>
            </a:p>
          </p:txBody>
        </p:sp>
        <p:sp>
          <p:nvSpPr>
            <p:cNvPr id="30" name="テキスト ボックス 29"/>
            <p:cNvSpPr txBox="1"/>
            <p:nvPr/>
          </p:nvSpPr>
          <p:spPr>
            <a:xfrm>
              <a:off x="1781173" y="5919711"/>
              <a:ext cx="2492990"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b="1" dirty="0">
                  <a:solidFill>
                    <a:schemeClr val="tx1">
                      <a:lumMod val="50000"/>
                      <a:lumOff val="50000"/>
                    </a:schemeClr>
                  </a:solidFill>
                  <a:latin typeface="+mj-ea"/>
                  <a:ea typeface="+mj-ea"/>
                </a:rPr>
                <a:t>６</a:t>
              </a:r>
              <a:r>
                <a:rPr kumimoji="1" lang="ja-JP" altLang="en-US" b="1" dirty="0">
                  <a:solidFill>
                    <a:schemeClr val="tx1">
                      <a:lumMod val="50000"/>
                      <a:lumOff val="50000"/>
                    </a:schemeClr>
                  </a:solidFill>
                  <a:latin typeface="+mj-ea"/>
                  <a:ea typeface="+mj-ea"/>
                </a:rPr>
                <a:t>　</a:t>
              </a:r>
              <a:r>
                <a:rPr lang="ja-JP" altLang="en-US" b="1" dirty="0">
                  <a:solidFill>
                    <a:schemeClr val="tx1">
                      <a:lumMod val="50000"/>
                      <a:lumOff val="50000"/>
                    </a:schemeClr>
                  </a:solidFill>
                  <a:latin typeface="+mj-ea"/>
                  <a:ea typeface="+mj-ea"/>
                </a:rPr>
                <a:t>学科（学ぶ内容）</a:t>
              </a:r>
              <a:endParaRPr kumimoji="1" lang="ja-JP" altLang="en-US" b="1" dirty="0">
                <a:solidFill>
                  <a:schemeClr val="tx1">
                    <a:lumMod val="50000"/>
                    <a:lumOff val="50000"/>
                  </a:schemeClr>
                </a:solidFill>
                <a:latin typeface="+mj-ea"/>
                <a:ea typeface="+mj-ea"/>
              </a:endParaRPr>
            </a:p>
          </p:txBody>
        </p:sp>
        <p:sp>
          <p:nvSpPr>
            <p:cNvPr id="31" name="テキスト ボックス 30"/>
            <p:cNvSpPr txBox="1"/>
            <p:nvPr/>
          </p:nvSpPr>
          <p:spPr>
            <a:xfrm>
              <a:off x="1781173" y="2315646"/>
              <a:ext cx="2031325"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b="1" dirty="0">
                  <a:solidFill>
                    <a:schemeClr val="tx1">
                      <a:lumMod val="50000"/>
                      <a:lumOff val="50000"/>
                    </a:schemeClr>
                  </a:solidFill>
                  <a:latin typeface="+mj-ea"/>
                  <a:ea typeface="+mj-ea"/>
                </a:rPr>
                <a:t>１　全日制の課程</a:t>
              </a:r>
            </a:p>
          </p:txBody>
        </p:sp>
      </p:grpSp>
    </p:spTree>
    <p:extLst>
      <p:ext uri="{BB962C8B-B14F-4D97-AF65-F5344CB8AC3E}">
        <p14:creationId xmlns:p14="http://schemas.microsoft.com/office/powerpoint/2010/main" val="4150137146"/>
      </p:ext>
    </p:extLst>
  </p:cSld>
  <p:clrMapOvr>
    <a:masterClrMapping/>
  </p:clrMapOvr>
  <mc:AlternateContent xmlns:mc="http://schemas.openxmlformats.org/markup-compatibility/2006" xmlns:p14="http://schemas.microsoft.com/office/powerpoint/2010/main">
    <mc:Choice Requires="p14">
      <p:transition p14:dur="100" advTm="14862">
        <p:cut/>
      </p:transition>
    </mc:Choice>
    <mc:Fallback xmlns="">
      <p:transition advTm="14862">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選抜方法</a:t>
            </a:r>
            <a:r>
              <a:rPr kumimoji="1" lang="ja-JP" altLang="en-US" sz="2400" dirty="0"/>
              <a:t>（合格者の決定方法：面接を実施しない選抜）</a:t>
            </a:r>
            <a:endParaRPr kumimoji="1" lang="ja-JP" altLang="en-US" dirty="0"/>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30</a:t>
            </a:fld>
            <a:endParaRPr lang="ja-JP" altLang="en-US"/>
          </a:p>
        </p:txBody>
      </p:sp>
      <p:sp>
        <p:nvSpPr>
          <p:cNvPr id="9" name="円柱 8">
            <a:extLst>
              <a:ext uri="{FF2B5EF4-FFF2-40B4-BE49-F238E27FC236}">
                <a16:creationId xmlns:a16="http://schemas.microsoft.com/office/drawing/2014/main" id="{D8DF2AA7-A38A-F530-7012-315C114E01FF}"/>
              </a:ext>
            </a:extLst>
          </p:cNvPr>
          <p:cNvSpPr/>
          <p:nvPr/>
        </p:nvSpPr>
        <p:spPr>
          <a:xfrm>
            <a:off x="4876923" y="1143410"/>
            <a:ext cx="1080000" cy="5400000"/>
          </a:xfrm>
          <a:prstGeom prst="ca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受験者</a:t>
            </a:r>
          </a:p>
        </p:txBody>
      </p:sp>
      <p:sp>
        <p:nvSpPr>
          <p:cNvPr id="82" name="テキスト ボックス 289">
            <a:extLst>
              <a:ext uri="{FF2B5EF4-FFF2-40B4-BE49-F238E27FC236}">
                <a16:creationId xmlns:a16="http://schemas.microsoft.com/office/drawing/2014/main" id="{9CF3F0E6-FECC-950B-FAC5-D4BBB77F9AD2}"/>
              </a:ext>
            </a:extLst>
          </p:cNvPr>
          <p:cNvSpPr txBox="1"/>
          <p:nvPr/>
        </p:nvSpPr>
        <p:spPr>
          <a:xfrm>
            <a:off x="106329" y="5222447"/>
            <a:ext cx="4663222" cy="1320964"/>
          </a:xfrm>
          <a:prstGeom prst="rect">
            <a:avLst/>
          </a:prstGeom>
          <a:no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altLang="en-US" sz="1600" b="1" kern="100" dirty="0">
                <a:solidFill>
                  <a:schemeClr val="accent1"/>
                </a:solidFill>
                <a:latin typeface="+mn-ea"/>
                <a:cs typeface="Times New Roman"/>
              </a:rPr>
              <a:t>＜</a:t>
            </a:r>
            <a:r>
              <a:rPr lang="en-US" sz="1600" b="1" kern="100" dirty="0">
                <a:solidFill>
                  <a:schemeClr val="accent1"/>
                </a:solidFill>
                <a:latin typeface="+mn-ea"/>
                <a:cs typeface="Times New Roman"/>
              </a:rPr>
              <a:t>Step</a:t>
            </a:r>
            <a:r>
              <a:rPr lang="ja-JP" altLang="en-US" sz="1600" b="1" kern="100" dirty="0">
                <a:solidFill>
                  <a:schemeClr val="accent1"/>
                </a:solidFill>
                <a:latin typeface="+mn-ea"/>
                <a:cs typeface="Times New Roman"/>
              </a:rPr>
              <a:t>２＞</a:t>
            </a:r>
            <a:endParaRPr lang="ja-JP" altLang="en-US" sz="1600" kern="100" dirty="0">
              <a:solidFill>
                <a:schemeClr val="accent1"/>
              </a:solidFill>
              <a:latin typeface="+mn-ea"/>
              <a:cs typeface="Times New Roman"/>
            </a:endParaRPr>
          </a:p>
          <a:p>
            <a:pPr algn="just"/>
            <a:r>
              <a:rPr lang="en-US" sz="1600" kern="100" dirty="0">
                <a:latin typeface="+mn-ea"/>
                <a:cs typeface="Times New Roman"/>
              </a:rPr>
              <a:t>(</a:t>
            </a:r>
            <a:r>
              <a:rPr lang="en-US" altLang="ja-JP" sz="1600" kern="100" dirty="0">
                <a:latin typeface="+mn-ea"/>
                <a:cs typeface="Times New Roman"/>
              </a:rPr>
              <a:t>Ⅰ</a:t>
            </a:r>
            <a:r>
              <a:rPr lang="en-US" sz="1600" kern="100" dirty="0">
                <a:latin typeface="+mn-ea"/>
                <a:cs typeface="Times New Roman"/>
              </a:rPr>
              <a:t>)</a:t>
            </a:r>
            <a:r>
              <a:rPr lang="ja-JP" altLang="en-US" sz="1600" kern="100" dirty="0">
                <a:latin typeface="+mn-ea"/>
                <a:cs typeface="Times New Roman"/>
              </a:rPr>
              <a:t>群の中で総合点の高い者から募集人員の</a:t>
            </a:r>
            <a:r>
              <a:rPr lang="en-US" altLang="ja-JP" sz="1600" kern="100" dirty="0">
                <a:latin typeface="+mn-ea"/>
                <a:cs typeface="Times New Roman"/>
              </a:rPr>
              <a:t>90</a:t>
            </a:r>
            <a:r>
              <a:rPr lang="ja-JP" altLang="en-US" sz="1600" kern="100" dirty="0">
                <a:latin typeface="+mn-ea"/>
                <a:cs typeface="Times New Roman"/>
              </a:rPr>
              <a:t>％に相当する者を合格とします。</a:t>
            </a:r>
            <a:endParaRPr lang="en-US" altLang="ja-JP" sz="1600" kern="100" dirty="0">
              <a:latin typeface="+mn-ea"/>
              <a:cs typeface="Times New Roman"/>
            </a:endParaRPr>
          </a:p>
          <a:p>
            <a:pPr algn="just"/>
            <a:r>
              <a:rPr lang="en-US" altLang="ja-JP" sz="1600" kern="100" dirty="0">
                <a:latin typeface="+mn-ea"/>
                <a:cs typeface="Times New Roman"/>
              </a:rPr>
              <a:t>(Ⅰ)</a:t>
            </a:r>
            <a:r>
              <a:rPr lang="ja-JP" altLang="en-US" sz="1600" kern="100" dirty="0">
                <a:latin typeface="+mn-ea"/>
                <a:cs typeface="Times New Roman"/>
              </a:rPr>
              <a:t>群の中で合格が決まっていない者を</a:t>
            </a:r>
            <a:r>
              <a:rPr lang="en-US" altLang="ja-JP" sz="1600" kern="100" dirty="0">
                <a:latin typeface="+mn-ea"/>
                <a:cs typeface="Times New Roman"/>
              </a:rPr>
              <a:t>(Ⅱ)</a:t>
            </a:r>
            <a:r>
              <a:rPr lang="ja-JP" altLang="en-US" sz="1600" kern="100" dirty="0">
                <a:latin typeface="+mn-ea"/>
                <a:cs typeface="Times New Roman"/>
              </a:rPr>
              <a:t>群（ボーダーゾーン）と呼びます。</a:t>
            </a:r>
          </a:p>
          <a:p>
            <a:pPr algn="just"/>
            <a:endParaRPr lang="ja-JP" altLang="en-US" kern="100" dirty="0">
              <a:latin typeface="+mn-ea"/>
              <a:cs typeface="Times New Roman"/>
            </a:endParaRPr>
          </a:p>
        </p:txBody>
      </p:sp>
      <p:grpSp>
        <p:nvGrpSpPr>
          <p:cNvPr id="162" name="グループ化 161">
            <a:extLst>
              <a:ext uri="{FF2B5EF4-FFF2-40B4-BE49-F238E27FC236}">
                <a16:creationId xmlns:a16="http://schemas.microsoft.com/office/drawing/2014/main" id="{E69A4922-2D79-8C01-AE7F-A35CD4053580}"/>
              </a:ext>
            </a:extLst>
          </p:cNvPr>
          <p:cNvGrpSpPr/>
          <p:nvPr/>
        </p:nvGrpSpPr>
        <p:grpSpPr>
          <a:xfrm>
            <a:off x="2630877" y="1150919"/>
            <a:ext cx="3323264" cy="4061197"/>
            <a:chOff x="2630877" y="1150919"/>
            <a:chExt cx="3323264" cy="4061197"/>
          </a:xfrm>
        </p:grpSpPr>
        <p:grpSp>
          <p:nvGrpSpPr>
            <p:cNvPr id="25" name="グループ化 24">
              <a:extLst>
                <a:ext uri="{FF2B5EF4-FFF2-40B4-BE49-F238E27FC236}">
                  <a16:creationId xmlns:a16="http://schemas.microsoft.com/office/drawing/2014/main" id="{DF708A0A-8707-2BDC-60C3-3A32ABF49B7C}"/>
                </a:ext>
              </a:extLst>
            </p:cNvPr>
            <p:cNvGrpSpPr/>
            <p:nvPr/>
          </p:nvGrpSpPr>
          <p:grpSpPr>
            <a:xfrm>
              <a:off x="2630877" y="1150919"/>
              <a:ext cx="3323264" cy="4061197"/>
              <a:chOff x="2596002" y="1143409"/>
              <a:chExt cx="3323264" cy="4061197"/>
            </a:xfrm>
          </p:grpSpPr>
          <p:sp>
            <p:nvSpPr>
              <p:cNvPr id="11" name="円柱 10">
                <a:extLst>
                  <a:ext uri="{FF2B5EF4-FFF2-40B4-BE49-F238E27FC236}">
                    <a16:creationId xmlns:a16="http://schemas.microsoft.com/office/drawing/2014/main" id="{1BC71F0B-6E5E-797A-7134-DCC3B5764B94}"/>
                  </a:ext>
                </a:extLst>
              </p:cNvPr>
              <p:cNvSpPr/>
              <p:nvPr/>
            </p:nvSpPr>
            <p:spPr>
              <a:xfrm>
                <a:off x="4839266" y="1143409"/>
                <a:ext cx="1080000" cy="4061197"/>
              </a:xfrm>
              <a:prstGeom prst="ca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CB07C79C-A385-DBC2-8847-8A71D2E3EFB3}"/>
                  </a:ext>
                </a:extLst>
              </p:cNvPr>
              <p:cNvGrpSpPr/>
              <p:nvPr/>
            </p:nvGrpSpPr>
            <p:grpSpPr>
              <a:xfrm>
                <a:off x="2596002" y="1268834"/>
                <a:ext cx="2224536" cy="3834564"/>
                <a:chOff x="323528" y="2762542"/>
                <a:chExt cx="2224536" cy="1601128"/>
              </a:xfrm>
            </p:grpSpPr>
            <p:grpSp>
              <p:nvGrpSpPr>
                <p:cNvPr id="19" name="グループ化 18">
                  <a:extLst>
                    <a:ext uri="{FF2B5EF4-FFF2-40B4-BE49-F238E27FC236}">
                      <a16:creationId xmlns:a16="http://schemas.microsoft.com/office/drawing/2014/main" id="{58EDDB1E-6EEB-5235-9A6D-5D427239B3DD}"/>
                    </a:ext>
                  </a:extLst>
                </p:cNvPr>
                <p:cNvGrpSpPr/>
                <p:nvPr/>
              </p:nvGrpSpPr>
              <p:grpSpPr>
                <a:xfrm>
                  <a:off x="323528" y="2762542"/>
                  <a:ext cx="2224536" cy="1601128"/>
                  <a:chOff x="323528" y="2762542"/>
                  <a:chExt cx="2224536" cy="1601128"/>
                </a:xfrm>
              </p:grpSpPr>
              <p:sp>
                <p:nvSpPr>
                  <p:cNvPr id="21" name="上下矢印 51">
                    <a:extLst>
                      <a:ext uri="{FF2B5EF4-FFF2-40B4-BE49-F238E27FC236}">
                        <a16:creationId xmlns:a16="http://schemas.microsoft.com/office/drawing/2014/main" id="{1202AA7E-3711-25A3-3E12-51C756635C32}"/>
                      </a:ext>
                    </a:extLst>
                  </p:cNvPr>
                  <p:cNvSpPr/>
                  <p:nvPr/>
                </p:nvSpPr>
                <p:spPr>
                  <a:xfrm>
                    <a:off x="1207389" y="2767362"/>
                    <a:ext cx="403363" cy="1593375"/>
                  </a:xfrm>
                  <a:prstGeom prst="upDownArrow">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mn-ea"/>
                    </a:endParaRPr>
                  </a:p>
                </p:txBody>
              </p:sp>
              <p:cxnSp>
                <p:nvCxnSpPr>
                  <p:cNvPr id="22" name="直線コネクタ 21">
                    <a:extLst>
                      <a:ext uri="{FF2B5EF4-FFF2-40B4-BE49-F238E27FC236}">
                        <a16:creationId xmlns:a16="http://schemas.microsoft.com/office/drawing/2014/main" id="{603C71A6-EDD6-4783-7FA3-545FECD04EA0}"/>
                      </a:ext>
                    </a:extLst>
                  </p:cNvPr>
                  <p:cNvCxnSpPr/>
                  <p:nvPr/>
                </p:nvCxnSpPr>
                <p:spPr>
                  <a:xfrm flipH="1">
                    <a:off x="323528" y="2762542"/>
                    <a:ext cx="22245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00FE0AA0-79E3-FCA6-0160-87E866224929}"/>
                      </a:ext>
                    </a:extLst>
                  </p:cNvPr>
                  <p:cNvCxnSpPr/>
                  <p:nvPr/>
                </p:nvCxnSpPr>
                <p:spPr>
                  <a:xfrm flipH="1">
                    <a:off x="323528" y="4363670"/>
                    <a:ext cx="2216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正方形/長方形 19">
                  <a:extLst>
                    <a:ext uri="{FF2B5EF4-FFF2-40B4-BE49-F238E27FC236}">
                      <a16:creationId xmlns:a16="http://schemas.microsoft.com/office/drawing/2014/main" id="{77ED5040-B7A8-8CC4-351E-6CC42CD743B4}"/>
                    </a:ext>
                  </a:extLst>
                </p:cNvPr>
                <p:cNvSpPr>
                  <a:spLocks noChangeArrowheads="1"/>
                </p:cNvSpPr>
                <p:nvPr/>
              </p:nvSpPr>
              <p:spPr bwMode="auto">
                <a:xfrm>
                  <a:off x="372956" y="2994154"/>
                  <a:ext cx="2072228" cy="605388"/>
                </a:xfrm>
                <a:prstGeom prst="rect">
                  <a:avLst/>
                </a:prstGeom>
                <a:solidFill>
                  <a:srgbClr val="FFFFFF"/>
                </a:solidFill>
                <a:ln w="9525">
                  <a:solidFill>
                    <a:srgbClr val="000000"/>
                  </a:solidFill>
                  <a:miter lim="800000"/>
                  <a:headEnd/>
                  <a:tailEnd/>
                </a:ln>
              </p:spPr>
              <p:txBody>
                <a:bodyPr rot="0" vert="horz" wrap="square" lIns="74295" tIns="8890" rIns="74295" bIns="8890" anchor="t" anchorCtr="0" upright="1">
                  <a:noAutofit/>
                </a:bodyPr>
                <a:lstStyle/>
                <a:p>
                  <a:pPr algn="just">
                    <a:spcBef>
                      <a:spcPts val="600"/>
                    </a:spcBef>
                  </a:pPr>
                  <a:r>
                    <a:rPr lang="ja-JP" altLang="en-US" sz="1600" b="1" kern="100" dirty="0">
                      <a:solidFill>
                        <a:schemeClr val="accent1"/>
                      </a:solidFill>
                      <a:latin typeface="+mn-ea"/>
                      <a:cs typeface="Times New Roman"/>
                    </a:rPr>
                    <a:t>＜</a:t>
                  </a:r>
                  <a:r>
                    <a:rPr lang="en-US" sz="1600" b="1" kern="100" dirty="0">
                      <a:solidFill>
                        <a:schemeClr val="accent1"/>
                      </a:solidFill>
                      <a:latin typeface="+mn-ea"/>
                      <a:cs typeface="Times New Roman"/>
                    </a:rPr>
                    <a:t>Step</a:t>
                  </a:r>
                  <a:r>
                    <a:rPr lang="ja-JP" altLang="en-US" sz="1600" b="1" kern="100" dirty="0">
                      <a:solidFill>
                        <a:schemeClr val="accent1"/>
                      </a:solidFill>
                      <a:latin typeface="+mn-ea"/>
                      <a:cs typeface="Times New Roman"/>
                    </a:rPr>
                    <a:t>１＞</a:t>
                  </a:r>
                  <a:endParaRPr lang="ja-JP" altLang="en-US" sz="1600" kern="100" dirty="0">
                    <a:solidFill>
                      <a:schemeClr val="accent1"/>
                    </a:solidFill>
                    <a:latin typeface="+mn-ea"/>
                    <a:cs typeface="Times New Roman"/>
                  </a:endParaRPr>
                </a:p>
                <a:p>
                  <a:pPr algn="just">
                    <a:spcBef>
                      <a:spcPts val="600"/>
                    </a:spcBef>
                  </a:pPr>
                  <a:r>
                    <a:rPr lang="ja-JP" altLang="en-US" sz="1600" kern="100" dirty="0">
                      <a:latin typeface="+mn-ea"/>
                      <a:cs typeface="Times New Roman"/>
                    </a:rPr>
                    <a:t>総合点の高い者の順に募集人員の</a:t>
                  </a:r>
                  <a:r>
                    <a:rPr lang="en-US" sz="1600" kern="100" dirty="0">
                      <a:solidFill>
                        <a:schemeClr val="dk1"/>
                      </a:solidFill>
                      <a:latin typeface="+mn-ea"/>
                      <a:cs typeface="Times New Roman"/>
                    </a:rPr>
                    <a:t>110</a:t>
                  </a:r>
                  <a:r>
                    <a:rPr lang="ja-JP" altLang="en-US" sz="1600" kern="100" dirty="0">
                      <a:latin typeface="+mn-ea"/>
                      <a:cs typeface="Times New Roman"/>
                    </a:rPr>
                    <a:t>％に相当する者を</a:t>
                  </a:r>
                  <a:r>
                    <a:rPr lang="en-US" sz="1600" kern="100" dirty="0">
                      <a:latin typeface="+mn-ea"/>
                      <a:cs typeface="Times New Roman"/>
                    </a:rPr>
                    <a:t>(</a:t>
                  </a:r>
                  <a:r>
                    <a:rPr lang="en-US" altLang="ja-JP" sz="1600" kern="100" dirty="0">
                      <a:solidFill>
                        <a:schemeClr val="dk1"/>
                      </a:solidFill>
                      <a:latin typeface="+mn-ea"/>
                      <a:cs typeface="Times New Roman"/>
                    </a:rPr>
                    <a:t>Ⅰ</a:t>
                  </a:r>
                  <a:r>
                    <a:rPr lang="en-US" sz="1600" kern="100" dirty="0">
                      <a:latin typeface="+mn-ea"/>
                      <a:cs typeface="Times New Roman"/>
                    </a:rPr>
                    <a:t>)</a:t>
                  </a:r>
                  <a:r>
                    <a:rPr lang="ja-JP" altLang="en-US" sz="1600" kern="100" dirty="0">
                      <a:latin typeface="+mn-ea"/>
                      <a:cs typeface="Times New Roman"/>
                    </a:rPr>
                    <a:t>群とします。</a:t>
                  </a:r>
                </a:p>
              </p:txBody>
            </p:sp>
          </p:grpSp>
        </p:grpSp>
        <p:sp>
          <p:nvSpPr>
            <p:cNvPr id="84" name="テキスト ボックス 83">
              <a:extLst>
                <a:ext uri="{FF2B5EF4-FFF2-40B4-BE49-F238E27FC236}">
                  <a16:creationId xmlns:a16="http://schemas.microsoft.com/office/drawing/2014/main" id="{E3132B40-5C7F-D517-386A-09B77B49C629}"/>
                </a:ext>
              </a:extLst>
            </p:cNvPr>
            <p:cNvSpPr txBox="1"/>
            <p:nvPr/>
          </p:nvSpPr>
          <p:spPr>
            <a:xfrm>
              <a:off x="4289854" y="4829080"/>
              <a:ext cx="569387" cy="276999"/>
            </a:xfrm>
            <a:prstGeom prst="rect">
              <a:avLst/>
            </a:prstGeom>
            <a:noFill/>
          </p:spPr>
          <p:txBody>
            <a:bodyPr wrap="none" rtlCol="0">
              <a:spAutoFit/>
            </a:bodyPr>
            <a:lstStyle/>
            <a:p>
              <a:r>
                <a:rPr kumimoji="1" lang="en-US" altLang="ja-JP" sz="1200" dirty="0">
                  <a:latin typeface="+mn-ea"/>
                </a:rPr>
                <a:t>110</a:t>
              </a:r>
              <a:r>
                <a:rPr kumimoji="1" lang="ja-JP" altLang="en-US" sz="1200" dirty="0">
                  <a:latin typeface="+mn-ea"/>
                </a:rPr>
                <a:t>％</a:t>
              </a:r>
            </a:p>
          </p:txBody>
        </p:sp>
      </p:grpSp>
      <p:sp>
        <p:nvSpPr>
          <p:cNvPr id="86" name="テキスト ボックス 290">
            <a:extLst>
              <a:ext uri="{FF2B5EF4-FFF2-40B4-BE49-F238E27FC236}">
                <a16:creationId xmlns:a16="http://schemas.microsoft.com/office/drawing/2014/main" id="{2B1A6C01-9162-59EE-7DDB-E4639CC11B17}"/>
              </a:ext>
            </a:extLst>
          </p:cNvPr>
          <p:cNvSpPr txBox="1"/>
          <p:nvPr/>
        </p:nvSpPr>
        <p:spPr>
          <a:xfrm>
            <a:off x="9149381" y="2579655"/>
            <a:ext cx="2794366" cy="3353355"/>
          </a:xfrm>
          <a:prstGeom prst="rect">
            <a:avLst/>
          </a:prstGeom>
          <a:no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altLang="en-US" sz="1600" b="1" kern="100" dirty="0">
                <a:solidFill>
                  <a:schemeClr val="accent1"/>
                </a:solidFill>
                <a:latin typeface="+mn-ea"/>
                <a:cs typeface="Times New Roman"/>
              </a:rPr>
              <a:t>＜</a:t>
            </a:r>
            <a:r>
              <a:rPr lang="en-US" sz="1600" b="1" kern="100" dirty="0">
                <a:solidFill>
                  <a:schemeClr val="accent1"/>
                </a:solidFill>
                <a:latin typeface="+mn-ea"/>
                <a:cs typeface="Times New Roman"/>
              </a:rPr>
              <a:t>Step</a:t>
            </a:r>
            <a:r>
              <a:rPr lang="ja-JP" altLang="en-US" sz="1600" b="1" kern="100" dirty="0">
                <a:solidFill>
                  <a:schemeClr val="accent1"/>
                </a:solidFill>
                <a:latin typeface="+mn-ea"/>
                <a:cs typeface="Times New Roman"/>
              </a:rPr>
              <a:t>３＞</a:t>
            </a:r>
            <a:endParaRPr lang="ja-JP" altLang="en-US" sz="1600" kern="100" dirty="0">
              <a:solidFill>
                <a:schemeClr val="accent1"/>
              </a:solidFill>
              <a:latin typeface="+mn-ea"/>
              <a:cs typeface="Times New Roman"/>
            </a:endParaRPr>
          </a:p>
          <a:p>
            <a:pPr algn="just"/>
            <a:r>
              <a:rPr lang="ja-JP" altLang="en-US" sz="1600" kern="100" dirty="0">
                <a:latin typeface="+mn-ea"/>
                <a:cs typeface="Times New Roman"/>
              </a:rPr>
              <a:t>ボーダーゾーンの中からは、自己申告書、調査書の「活動</a:t>
            </a:r>
            <a:r>
              <a:rPr lang="en-US" sz="1600" kern="100" dirty="0">
                <a:latin typeface="+mn-ea"/>
                <a:cs typeface="Times New Roman"/>
              </a:rPr>
              <a:t>/</a:t>
            </a:r>
            <a:r>
              <a:rPr lang="ja-JP" altLang="en-US" sz="1600" kern="100" dirty="0">
                <a:latin typeface="+mn-ea"/>
                <a:cs typeface="Times New Roman"/>
              </a:rPr>
              <a:t>行動の記録」の記載内容がその高校のアドミッションポリシー（</a:t>
            </a:r>
            <a:r>
              <a:rPr lang="en-US" altLang="ja-JP" sz="1600" kern="100" dirty="0">
                <a:latin typeface="+mn-ea"/>
                <a:cs typeface="Times New Roman"/>
              </a:rPr>
              <a:t>AP</a:t>
            </a:r>
            <a:r>
              <a:rPr lang="ja-JP" altLang="en-US" sz="1600" kern="100" dirty="0">
                <a:latin typeface="+mn-ea"/>
                <a:cs typeface="Times New Roman"/>
              </a:rPr>
              <a:t>）に極めて合致する者を優先的に合格とします。</a:t>
            </a:r>
          </a:p>
          <a:p>
            <a:pPr algn="just"/>
            <a:r>
              <a:rPr lang="ja-JP" altLang="en-US" sz="1600" b="1" kern="100" dirty="0">
                <a:solidFill>
                  <a:schemeClr val="accent1"/>
                </a:solidFill>
                <a:latin typeface="+mn-ea"/>
                <a:cs typeface="Times New Roman"/>
              </a:rPr>
              <a:t>＜</a:t>
            </a:r>
            <a:r>
              <a:rPr lang="en-US" sz="1600" b="1" kern="100" dirty="0">
                <a:solidFill>
                  <a:schemeClr val="accent1"/>
                </a:solidFill>
                <a:latin typeface="+mn-ea"/>
                <a:cs typeface="Times New Roman"/>
              </a:rPr>
              <a:t>Step</a:t>
            </a:r>
            <a:r>
              <a:rPr lang="ja-JP" altLang="en-US" sz="1600" b="1" kern="100" dirty="0">
                <a:solidFill>
                  <a:schemeClr val="accent1"/>
                </a:solidFill>
                <a:latin typeface="+mn-ea"/>
                <a:cs typeface="Times New Roman"/>
              </a:rPr>
              <a:t>４＞</a:t>
            </a:r>
            <a:endParaRPr lang="ja-JP" altLang="en-US" sz="1600" kern="100" dirty="0">
              <a:solidFill>
                <a:schemeClr val="accent1"/>
              </a:solidFill>
              <a:latin typeface="+mn-ea"/>
              <a:cs typeface="Times New Roman"/>
            </a:endParaRPr>
          </a:p>
          <a:p>
            <a:pPr algn="just"/>
            <a:r>
              <a:rPr lang="ja-JP" altLang="en-US" sz="1600" kern="100" dirty="0">
                <a:latin typeface="+mn-ea"/>
                <a:cs typeface="Times New Roman"/>
              </a:rPr>
              <a:t>＜</a:t>
            </a:r>
            <a:r>
              <a:rPr lang="en-US" sz="1600" kern="100" dirty="0">
                <a:latin typeface="+mn-ea"/>
                <a:cs typeface="Times New Roman"/>
              </a:rPr>
              <a:t>Step3</a:t>
            </a:r>
            <a:r>
              <a:rPr lang="ja-JP" altLang="en-US" sz="1600" kern="100" dirty="0">
                <a:latin typeface="+mn-ea"/>
                <a:cs typeface="Times New Roman"/>
              </a:rPr>
              <a:t>＞による合格者を除き、改めて総合点の高い者から順に合格者を決定します。</a:t>
            </a:r>
          </a:p>
        </p:txBody>
      </p:sp>
      <p:grpSp>
        <p:nvGrpSpPr>
          <p:cNvPr id="164" name="グループ化 163">
            <a:extLst>
              <a:ext uri="{FF2B5EF4-FFF2-40B4-BE49-F238E27FC236}">
                <a16:creationId xmlns:a16="http://schemas.microsoft.com/office/drawing/2014/main" id="{72CD8F72-C69C-1A88-DBFF-74003FB1B41C}"/>
              </a:ext>
            </a:extLst>
          </p:cNvPr>
          <p:cNvGrpSpPr/>
          <p:nvPr/>
        </p:nvGrpSpPr>
        <p:grpSpPr>
          <a:xfrm>
            <a:off x="5954141" y="1135075"/>
            <a:ext cx="2456620" cy="5400000"/>
            <a:chOff x="5954141" y="1135075"/>
            <a:chExt cx="2456620" cy="5400000"/>
          </a:xfrm>
        </p:grpSpPr>
        <p:sp>
          <p:nvSpPr>
            <p:cNvPr id="14" name="円柱 13">
              <a:extLst>
                <a:ext uri="{FF2B5EF4-FFF2-40B4-BE49-F238E27FC236}">
                  <a16:creationId xmlns:a16="http://schemas.microsoft.com/office/drawing/2014/main" id="{97E1F4F5-07BE-A5E1-D962-D99D074D81EF}"/>
                </a:ext>
              </a:extLst>
            </p:cNvPr>
            <p:cNvSpPr/>
            <p:nvPr/>
          </p:nvSpPr>
          <p:spPr>
            <a:xfrm>
              <a:off x="7330761" y="1135075"/>
              <a:ext cx="1080000" cy="5400000"/>
            </a:xfrm>
            <a:prstGeom prst="ca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8" name="直線コネクタ 87">
              <a:extLst>
                <a:ext uri="{FF2B5EF4-FFF2-40B4-BE49-F238E27FC236}">
                  <a16:creationId xmlns:a16="http://schemas.microsoft.com/office/drawing/2014/main" id="{3DAA47CC-B888-99FC-9633-4147412B10E4}"/>
                </a:ext>
              </a:extLst>
            </p:cNvPr>
            <p:cNvCxnSpPr/>
            <p:nvPr/>
          </p:nvCxnSpPr>
          <p:spPr>
            <a:xfrm flipV="1">
              <a:off x="5954141" y="1273575"/>
              <a:ext cx="1376620" cy="3115174"/>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B7BD336F-66AB-38B8-6895-7ED38714F534}"/>
                </a:ext>
              </a:extLst>
            </p:cNvPr>
            <p:cNvCxnSpPr/>
            <p:nvPr/>
          </p:nvCxnSpPr>
          <p:spPr>
            <a:xfrm>
              <a:off x="5958568" y="5112685"/>
              <a:ext cx="1381959" cy="130716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sp>
        <p:nvSpPr>
          <p:cNvPr id="91" name="円柱 90">
            <a:extLst>
              <a:ext uri="{FF2B5EF4-FFF2-40B4-BE49-F238E27FC236}">
                <a16:creationId xmlns:a16="http://schemas.microsoft.com/office/drawing/2014/main" id="{E625CC33-CF7B-2891-92BC-0B913EA273F4}"/>
              </a:ext>
            </a:extLst>
          </p:cNvPr>
          <p:cNvSpPr/>
          <p:nvPr/>
        </p:nvSpPr>
        <p:spPr>
          <a:xfrm>
            <a:off x="7331002" y="2821690"/>
            <a:ext cx="1080000" cy="2268691"/>
          </a:xfrm>
          <a:prstGeom prst="ca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合格</a:t>
            </a:r>
          </a:p>
        </p:txBody>
      </p:sp>
      <p:grpSp>
        <p:nvGrpSpPr>
          <p:cNvPr id="93" name="グループ化 92">
            <a:extLst>
              <a:ext uri="{FF2B5EF4-FFF2-40B4-BE49-F238E27FC236}">
                <a16:creationId xmlns:a16="http://schemas.microsoft.com/office/drawing/2014/main" id="{ACD3EAEF-D763-61D1-6364-0EA1F2F7ACD3}"/>
              </a:ext>
            </a:extLst>
          </p:cNvPr>
          <p:cNvGrpSpPr/>
          <p:nvPr/>
        </p:nvGrpSpPr>
        <p:grpSpPr>
          <a:xfrm>
            <a:off x="6948576" y="3099990"/>
            <a:ext cx="711856" cy="1990391"/>
            <a:chOff x="5372312" y="3773012"/>
            <a:chExt cx="711856" cy="2032252"/>
          </a:xfrm>
        </p:grpSpPr>
        <p:sp>
          <p:nvSpPr>
            <p:cNvPr id="94" name="下矢印 70">
              <a:extLst>
                <a:ext uri="{FF2B5EF4-FFF2-40B4-BE49-F238E27FC236}">
                  <a16:creationId xmlns:a16="http://schemas.microsoft.com/office/drawing/2014/main" id="{3F720625-C548-3197-2DFD-E7AA3BA79A56}"/>
                </a:ext>
              </a:extLst>
            </p:cNvPr>
            <p:cNvSpPr/>
            <p:nvPr/>
          </p:nvSpPr>
          <p:spPr>
            <a:xfrm>
              <a:off x="5372312" y="3773012"/>
              <a:ext cx="711856" cy="2032252"/>
            </a:xfrm>
            <a:prstGeom prst="downArrow">
              <a:avLst/>
            </a:prstGeom>
            <a:solidFill>
              <a:schemeClr val="accent6">
                <a:lumMod val="20000"/>
                <a:lumOff val="80000"/>
              </a:schemeClr>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mn-ea"/>
              </a:endParaRPr>
            </a:p>
          </p:txBody>
        </p:sp>
        <p:sp>
          <p:nvSpPr>
            <p:cNvPr id="95" name="テキスト ボックス 268">
              <a:extLst>
                <a:ext uri="{FF2B5EF4-FFF2-40B4-BE49-F238E27FC236}">
                  <a16:creationId xmlns:a16="http://schemas.microsoft.com/office/drawing/2014/main" id="{3DCE427C-C5FE-171B-C431-4048A8E77BD7}"/>
                </a:ext>
              </a:extLst>
            </p:cNvPr>
            <p:cNvSpPr txBox="1"/>
            <p:nvPr/>
          </p:nvSpPr>
          <p:spPr>
            <a:xfrm>
              <a:off x="5530305" y="3826570"/>
              <a:ext cx="408940" cy="176231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eaVert" wrap="square" lIns="91440" tIns="45720" rIns="91440" bIns="45720" numCol="1" spcCol="0" rtlCol="0" fromWordArt="0" anchor="t" anchorCtr="0" forceAA="0" compatLnSpc="1">
              <a:prstTxWarp prst="textNoShape">
                <a:avLst/>
              </a:prstTxWarp>
              <a:noAutofit/>
            </a:bodyPr>
            <a:lstStyle/>
            <a:p>
              <a:pPr indent="154305" algn="just"/>
              <a:r>
                <a:rPr lang="ja-JP" altLang="en-US" sz="1600" kern="100" dirty="0">
                  <a:latin typeface="+mn-ea"/>
                  <a:cs typeface="Times New Roman"/>
                </a:rPr>
                <a:t>総合点の高い順</a:t>
              </a:r>
            </a:p>
          </p:txBody>
        </p:sp>
      </p:grpSp>
      <p:grpSp>
        <p:nvGrpSpPr>
          <p:cNvPr id="166" name="グループ化 165">
            <a:extLst>
              <a:ext uri="{FF2B5EF4-FFF2-40B4-BE49-F238E27FC236}">
                <a16:creationId xmlns:a16="http://schemas.microsoft.com/office/drawing/2014/main" id="{7B6331C9-D683-EDED-CE74-80B52EF9F2D1}"/>
              </a:ext>
            </a:extLst>
          </p:cNvPr>
          <p:cNvGrpSpPr/>
          <p:nvPr/>
        </p:nvGrpSpPr>
        <p:grpSpPr>
          <a:xfrm>
            <a:off x="8420527" y="1132696"/>
            <a:ext cx="1247120" cy="3957685"/>
            <a:chOff x="8420527" y="1132696"/>
            <a:chExt cx="1247120" cy="3957685"/>
          </a:xfrm>
        </p:grpSpPr>
        <p:sp>
          <p:nvSpPr>
            <p:cNvPr id="160" name="右中かっこ 159">
              <a:extLst>
                <a:ext uri="{FF2B5EF4-FFF2-40B4-BE49-F238E27FC236}">
                  <a16:creationId xmlns:a16="http://schemas.microsoft.com/office/drawing/2014/main" id="{26E525BF-9F03-6928-BA44-3980723738DB}"/>
                </a:ext>
              </a:extLst>
            </p:cNvPr>
            <p:cNvSpPr/>
            <p:nvPr/>
          </p:nvSpPr>
          <p:spPr>
            <a:xfrm>
              <a:off x="8420527" y="1132696"/>
              <a:ext cx="365244" cy="3957685"/>
            </a:xfrm>
            <a:prstGeom prst="rightBrace">
              <a:avLst>
                <a:gd name="adj1" fmla="val 32285"/>
                <a:gd name="adj2" fmla="val 16513"/>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1" name="テキスト ボックス 160">
              <a:extLst>
                <a:ext uri="{FF2B5EF4-FFF2-40B4-BE49-F238E27FC236}">
                  <a16:creationId xmlns:a16="http://schemas.microsoft.com/office/drawing/2014/main" id="{CCFBBFA1-871D-5D67-3337-3F8321285139}"/>
                </a:ext>
              </a:extLst>
            </p:cNvPr>
            <p:cNvSpPr txBox="1"/>
            <p:nvPr/>
          </p:nvSpPr>
          <p:spPr>
            <a:xfrm>
              <a:off x="8790484" y="1588026"/>
              <a:ext cx="877163" cy="369332"/>
            </a:xfrm>
            <a:prstGeom prst="rect">
              <a:avLst/>
            </a:prstGeom>
            <a:noFill/>
          </p:spPr>
          <p:txBody>
            <a:bodyPr wrap="none" rtlCol="0">
              <a:spAutoFit/>
            </a:bodyPr>
            <a:lstStyle/>
            <a:p>
              <a:r>
                <a:rPr kumimoji="1" lang="ja-JP" altLang="en-US" dirty="0"/>
                <a:t>合格者</a:t>
              </a:r>
            </a:p>
          </p:txBody>
        </p:sp>
      </p:grpSp>
      <p:grpSp>
        <p:nvGrpSpPr>
          <p:cNvPr id="163" name="グループ化 162">
            <a:extLst>
              <a:ext uri="{FF2B5EF4-FFF2-40B4-BE49-F238E27FC236}">
                <a16:creationId xmlns:a16="http://schemas.microsoft.com/office/drawing/2014/main" id="{0B128177-DFA2-1F45-CD8C-83849E91A7ED}"/>
              </a:ext>
            </a:extLst>
          </p:cNvPr>
          <p:cNvGrpSpPr/>
          <p:nvPr/>
        </p:nvGrpSpPr>
        <p:grpSpPr>
          <a:xfrm>
            <a:off x="4253253" y="1146079"/>
            <a:ext cx="1702914" cy="4076368"/>
            <a:chOff x="4259040" y="1146079"/>
            <a:chExt cx="1702914" cy="4076368"/>
          </a:xfrm>
        </p:grpSpPr>
        <p:cxnSp>
          <p:nvCxnSpPr>
            <p:cNvPr id="83" name="直線コネクタ 82">
              <a:extLst>
                <a:ext uri="{FF2B5EF4-FFF2-40B4-BE49-F238E27FC236}">
                  <a16:creationId xmlns:a16="http://schemas.microsoft.com/office/drawing/2014/main" id="{F60D1BCA-2D1A-C291-8212-0ED4248EEBC4}"/>
                </a:ext>
              </a:extLst>
            </p:cNvPr>
            <p:cNvCxnSpPr/>
            <p:nvPr/>
          </p:nvCxnSpPr>
          <p:spPr>
            <a:xfrm flipH="1">
              <a:off x="4259040" y="4393498"/>
              <a:ext cx="61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EB14A737-CB7E-6B90-A777-82428ABC379A}"/>
                </a:ext>
              </a:extLst>
            </p:cNvPr>
            <p:cNvSpPr txBox="1"/>
            <p:nvPr/>
          </p:nvSpPr>
          <p:spPr>
            <a:xfrm>
              <a:off x="4388461" y="4117834"/>
              <a:ext cx="492443" cy="276999"/>
            </a:xfrm>
            <a:prstGeom prst="rect">
              <a:avLst/>
            </a:prstGeom>
            <a:noFill/>
          </p:spPr>
          <p:txBody>
            <a:bodyPr wrap="none" rtlCol="0">
              <a:spAutoFit/>
            </a:bodyPr>
            <a:lstStyle/>
            <a:p>
              <a:r>
                <a:rPr lang="en-US" altLang="ja-JP" sz="1200" dirty="0">
                  <a:latin typeface="+mn-ea"/>
                </a:rPr>
                <a:t>90</a:t>
              </a:r>
              <a:r>
                <a:rPr kumimoji="1" lang="ja-JP" altLang="en-US" sz="1200" dirty="0">
                  <a:latin typeface="+mn-ea"/>
                </a:rPr>
                <a:t>％</a:t>
              </a:r>
            </a:p>
          </p:txBody>
        </p:sp>
        <p:grpSp>
          <p:nvGrpSpPr>
            <p:cNvPr id="13" name="グループ化 12">
              <a:extLst>
                <a:ext uri="{FF2B5EF4-FFF2-40B4-BE49-F238E27FC236}">
                  <a16:creationId xmlns:a16="http://schemas.microsoft.com/office/drawing/2014/main" id="{87CE98B8-4DCE-F43E-537D-19DA26E3F60A}"/>
                </a:ext>
              </a:extLst>
            </p:cNvPr>
            <p:cNvGrpSpPr/>
            <p:nvPr/>
          </p:nvGrpSpPr>
          <p:grpSpPr>
            <a:xfrm>
              <a:off x="4881954" y="1146079"/>
              <a:ext cx="1080000" cy="4076368"/>
              <a:chOff x="6427469" y="1201690"/>
              <a:chExt cx="1080000" cy="4076368"/>
            </a:xfrm>
          </p:grpSpPr>
          <p:sp>
            <p:nvSpPr>
              <p:cNvPr id="12" name="円柱 11">
                <a:extLst>
                  <a:ext uri="{FF2B5EF4-FFF2-40B4-BE49-F238E27FC236}">
                    <a16:creationId xmlns:a16="http://schemas.microsoft.com/office/drawing/2014/main" id="{0EE2D774-02A3-3A07-4AB8-0E643DBF055E}"/>
                  </a:ext>
                </a:extLst>
              </p:cNvPr>
              <p:cNvSpPr/>
              <p:nvPr/>
            </p:nvSpPr>
            <p:spPr>
              <a:xfrm>
                <a:off x="6427469" y="4266430"/>
                <a:ext cx="1080000" cy="1011628"/>
              </a:xfrm>
              <a:prstGeom prst="can">
                <a:avLst>
                  <a:gd name="adj" fmla="val 2803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ボーダーゾーン</a:t>
                </a:r>
              </a:p>
            </p:txBody>
          </p:sp>
          <p:sp>
            <p:nvSpPr>
              <p:cNvPr id="10" name="円柱 9">
                <a:extLst>
                  <a:ext uri="{FF2B5EF4-FFF2-40B4-BE49-F238E27FC236}">
                    <a16:creationId xmlns:a16="http://schemas.microsoft.com/office/drawing/2014/main" id="{37100561-CC2C-5CF2-0F2C-0B8038D48E48}"/>
                  </a:ext>
                </a:extLst>
              </p:cNvPr>
              <p:cNvSpPr/>
              <p:nvPr/>
            </p:nvSpPr>
            <p:spPr>
              <a:xfrm>
                <a:off x="6427469" y="1201690"/>
                <a:ext cx="1080000" cy="3342102"/>
              </a:xfrm>
              <a:prstGeom prst="can">
                <a:avLst/>
              </a:prstGeom>
              <a:solidFill>
                <a:schemeClr val="accent5">
                  <a:lumMod val="20000"/>
                  <a:lumOff val="80000"/>
                </a:schemeClr>
              </a:solidFill>
              <a:ln w="12700">
                <a:solidFill>
                  <a:schemeClr val="accent5"/>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dirty="0"/>
                  <a:t>合格</a:t>
                </a:r>
                <a:endParaRPr kumimoji="1" lang="ja-JP" altLang="en-US" dirty="0"/>
              </a:p>
            </p:txBody>
          </p:sp>
        </p:grpSp>
      </p:grpSp>
      <p:sp>
        <p:nvSpPr>
          <p:cNvPr id="16" name="円柱 15">
            <a:extLst>
              <a:ext uri="{FF2B5EF4-FFF2-40B4-BE49-F238E27FC236}">
                <a16:creationId xmlns:a16="http://schemas.microsoft.com/office/drawing/2014/main" id="{DD0C52CB-A08F-51DD-EDED-69F18404CF43}"/>
              </a:ext>
            </a:extLst>
          </p:cNvPr>
          <p:cNvSpPr/>
          <p:nvPr/>
        </p:nvSpPr>
        <p:spPr>
          <a:xfrm>
            <a:off x="7330761" y="1132696"/>
            <a:ext cx="1080000" cy="1980000"/>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ja-JP" sz="1400" dirty="0"/>
              <a:t>AP</a:t>
            </a:r>
            <a:r>
              <a:rPr kumimoji="1" lang="ja-JP" altLang="en-US" sz="1400" dirty="0"/>
              <a:t>に</a:t>
            </a:r>
            <a:endParaRPr kumimoji="1" lang="en-US" altLang="ja-JP" sz="1400" dirty="0"/>
          </a:p>
          <a:p>
            <a:pPr algn="ctr"/>
            <a:r>
              <a:rPr kumimoji="1" lang="ja-JP" altLang="en-US" sz="1400" dirty="0"/>
              <a:t>極めて合致</a:t>
            </a:r>
          </a:p>
        </p:txBody>
      </p:sp>
      <p:pic>
        <p:nvPicPr>
          <p:cNvPr id="54" name="図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9666" y="152577"/>
            <a:ext cx="787579" cy="660550"/>
          </a:xfrm>
          <a:prstGeom prst="rect">
            <a:avLst/>
          </a:prstGeom>
        </p:spPr>
      </p:pic>
      <p:sp>
        <p:nvSpPr>
          <p:cNvPr id="55" name="正方形/長方形 54"/>
          <p:cNvSpPr/>
          <p:nvPr/>
        </p:nvSpPr>
        <p:spPr>
          <a:xfrm>
            <a:off x="9206364" y="188132"/>
            <a:ext cx="902811" cy="523220"/>
          </a:xfrm>
          <a:prstGeom prst="rect">
            <a:avLst/>
          </a:prstGeom>
        </p:spPr>
        <p:txBody>
          <a:bodyPr wrap="none">
            <a:spAutoFit/>
          </a:bodyPr>
          <a:lstStyle/>
          <a:p>
            <a:r>
              <a:rPr lang="ja-JP" altLang="en-US" sz="1400" dirty="0"/>
              <a:t>特別選抜</a:t>
            </a:r>
            <a:endParaRPr lang="en-US" altLang="ja-JP" sz="1400" dirty="0"/>
          </a:p>
          <a:p>
            <a:r>
              <a:rPr lang="ja-JP" altLang="en-US" sz="1400" dirty="0"/>
              <a:t>一般選抜</a:t>
            </a:r>
            <a:endParaRPr lang="en-US" altLang="ja-JP" sz="1400" dirty="0"/>
          </a:p>
        </p:txBody>
      </p:sp>
      <p:sp>
        <p:nvSpPr>
          <p:cNvPr id="56" name="大かっこ 55"/>
          <p:cNvSpPr/>
          <p:nvPr/>
        </p:nvSpPr>
        <p:spPr>
          <a:xfrm>
            <a:off x="9149380" y="119593"/>
            <a:ext cx="1044487" cy="684742"/>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57" name="グループ化 56">
            <a:extLst>
              <a:ext uri="{FF2B5EF4-FFF2-40B4-BE49-F238E27FC236}">
                <a16:creationId xmlns:a16="http://schemas.microsoft.com/office/drawing/2014/main" id="{7073C39C-93FC-AA60-8F3C-C09568F230F1}"/>
              </a:ext>
            </a:extLst>
          </p:cNvPr>
          <p:cNvGrpSpPr/>
          <p:nvPr/>
        </p:nvGrpSpPr>
        <p:grpSpPr>
          <a:xfrm>
            <a:off x="201809" y="958476"/>
            <a:ext cx="2209259" cy="2858776"/>
            <a:chOff x="220986" y="1908282"/>
            <a:chExt cx="2209259" cy="2858776"/>
          </a:xfrm>
        </p:grpSpPr>
        <p:grpSp>
          <p:nvGrpSpPr>
            <p:cNvPr id="58" name="グループ化 57">
              <a:extLst>
                <a:ext uri="{FF2B5EF4-FFF2-40B4-BE49-F238E27FC236}">
                  <a16:creationId xmlns:a16="http://schemas.microsoft.com/office/drawing/2014/main" id="{074FA3AC-9158-5BEF-7650-9925DA98ED41}"/>
                </a:ext>
              </a:extLst>
            </p:cNvPr>
            <p:cNvGrpSpPr/>
            <p:nvPr/>
          </p:nvGrpSpPr>
          <p:grpSpPr>
            <a:xfrm>
              <a:off x="220986" y="1908282"/>
              <a:ext cx="369868" cy="2858776"/>
              <a:chOff x="1714500" y="2233612"/>
              <a:chExt cx="533400" cy="4122738"/>
            </a:xfrm>
            <a:solidFill>
              <a:schemeClr val="bg1">
                <a:lumMod val="85000"/>
              </a:schemeClr>
            </a:solidFill>
          </p:grpSpPr>
          <p:sp>
            <p:nvSpPr>
              <p:cNvPr id="65" name="楕円 64">
                <a:extLst>
                  <a:ext uri="{FF2B5EF4-FFF2-40B4-BE49-F238E27FC236}">
                    <a16:creationId xmlns:a16="http://schemas.microsoft.com/office/drawing/2014/main" id="{32E0EC9C-EE92-845D-7126-01ED0DA22D67}"/>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66" name="楕円 65">
                <a:extLst>
                  <a:ext uri="{FF2B5EF4-FFF2-40B4-BE49-F238E27FC236}">
                    <a16:creationId xmlns:a16="http://schemas.microsoft.com/office/drawing/2014/main" id="{AB7D83AB-1602-AD01-8E3E-AF5CC62E955E}"/>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67" name="楕円 66">
                <a:extLst>
                  <a:ext uri="{FF2B5EF4-FFF2-40B4-BE49-F238E27FC236}">
                    <a16:creationId xmlns:a16="http://schemas.microsoft.com/office/drawing/2014/main" id="{1278F949-08F5-C650-DD14-7ECFACC2E363}"/>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68" name="楕円 67">
                <a:extLst>
                  <a:ext uri="{FF2B5EF4-FFF2-40B4-BE49-F238E27FC236}">
                    <a16:creationId xmlns:a16="http://schemas.microsoft.com/office/drawing/2014/main" id="{B8A8F78C-440C-330D-EF01-F6FEB3F80568}"/>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69" name="楕円 68">
                <a:extLst>
                  <a:ext uri="{FF2B5EF4-FFF2-40B4-BE49-F238E27FC236}">
                    <a16:creationId xmlns:a16="http://schemas.microsoft.com/office/drawing/2014/main" id="{311AD1B6-AC8C-4BF4-F689-5464A90ADA7E}"/>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70" name="楕円 69">
                <a:extLst>
                  <a:ext uri="{FF2B5EF4-FFF2-40B4-BE49-F238E27FC236}">
                    <a16:creationId xmlns:a16="http://schemas.microsoft.com/office/drawing/2014/main" id="{351DF170-7840-62A8-4690-014E40F86DA0}"/>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71" name="直線コネクタ 70">
                <a:extLst>
                  <a:ext uri="{FF2B5EF4-FFF2-40B4-BE49-F238E27FC236}">
                    <a16:creationId xmlns:a16="http://schemas.microsoft.com/office/drawing/2014/main" id="{01D44B84-D7D5-1099-621F-134D0D95FCA8}"/>
                  </a:ext>
                </a:extLst>
              </p:cNvPr>
              <p:cNvCxnSpPr>
                <a:stCxn id="65" idx="4"/>
                <a:endCxn id="68"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51528ADC-F307-836F-5B96-657321819D0D}"/>
                  </a:ext>
                </a:extLst>
              </p:cNvPr>
              <p:cNvCxnSpPr>
                <a:stCxn id="68" idx="4"/>
                <a:endCxn id="69"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D9277D0F-0BED-3DA1-90B9-F09CED9A7157}"/>
                  </a:ext>
                </a:extLst>
              </p:cNvPr>
              <p:cNvCxnSpPr>
                <a:stCxn id="69" idx="4"/>
                <a:endCxn id="70"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F9157675-C4C4-8B43-CD6C-4604E342232E}"/>
                  </a:ext>
                </a:extLst>
              </p:cNvPr>
              <p:cNvCxnSpPr>
                <a:stCxn id="70" idx="4"/>
                <a:endCxn id="67"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79BA6852-77A3-A2A6-5AA2-48C691FB8C9F}"/>
                  </a:ext>
                </a:extLst>
              </p:cNvPr>
              <p:cNvCxnSpPr>
                <a:stCxn id="67" idx="4"/>
                <a:endCxn id="66"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59" name="テキスト ボックス 58">
              <a:extLst>
                <a:ext uri="{FF2B5EF4-FFF2-40B4-BE49-F238E27FC236}">
                  <a16:creationId xmlns:a16="http://schemas.microsoft.com/office/drawing/2014/main" id="{CA6B8F01-757B-650A-535B-426DDA2003C1}"/>
                </a:ext>
              </a:extLst>
            </p:cNvPr>
            <p:cNvSpPr txBox="1"/>
            <p:nvPr/>
          </p:nvSpPr>
          <p:spPr>
            <a:xfrm>
              <a:off x="245031" y="1946382"/>
              <a:ext cx="1261884"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a:t>
              </a:r>
              <a:r>
                <a:rPr lang="ja-JP" altLang="en-US" sz="1200" b="1" dirty="0">
                  <a:solidFill>
                    <a:schemeClr val="bg1">
                      <a:lumMod val="50000"/>
                    </a:schemeClr>
                  </a:solidFill>
                  <a:latin typeface="+mn-ea"/>
                </a:rPr>
                <a:t>入試の資料</a:t>
              </a:r>
              <a:endParaRPr kumimoji="1" lang="ja-JP" altLang="en-US" sz="1200" b="1" dirty="0">
                <a:solidFill>
                  <a:schemeClr val="bg1">
                    <a:lumMod val="50000"/>
                  </a:schemeClr>
                </a:solidFill>
                <a:latin typeface="+mn-ea"/>
              </a:endParaRPr>
            </a:p>
          </p:txBody>
        </p:sp>
        <p:sp>
          <p:nvSpPr>
            <p:cNvPr id="60" name="テキスト ボックス 59">
              <a:extLst>
                <a:ext uri="{FF2B5EF4-FFF2-40B4-BE49-F238E27FC236}">
                  <a16:creationId xmlns:a16="http://schemas.microsoft.com/office/drawing/2014/main" id="{15C7751F-CDC0-EA2D-6F24-9874CE25BDDF}"/>
                </a:ext>
              </a:extLst>
            </p:cNvPr>
            <p:cNvSpPr txBox="1"/>
            <p:nvPr/>
          </p:nvSpPr>
          <p:spPr>
            <a:xfrm>
              <a:off x="245031" y="2446335"/>
              <a:ext cx="1261884" cy="276999"/>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学力検査等</a:t>
              </a:r>
              <a:endParaRPr kumimoji="1" lang="ja-JP" altLang="en-US" sz="1200" b="1" dirty="0">
                <a:solidFill>
                  <a:schemeClr val="bg1">
                    <a:lumMod val="50000"/>
                  </a:schemeClr>
                </a:solidFill>
                <a:latin typeface="+mn-ea"/>
              </a:endParaRPr>
            </a:p>
          </p:txBody>
        </p:sp>
        <p:sp>
          <p:nvSpPr>
            <p:cNvPr id="61" name="テキスト ボックス 60">
              <a:extLst>
                <a:ext uri="{FF2B5EF4-FFF2-40B4-BE49-F238E27FC236}">
                  <a16:creationId xmlns:a16="http://schemas.microsoft.com/office/drawing/2014/main" id="{D660DB85-9F14-F927-CB0F-F13A04F9F090}"/>
                </a:ext>
              </a:extLst>
            </p:cNvPr>
            <p:cNvSpPr txBox="1"/>
            <p:nvPr/>
          </p:nvSpPr>
          <p:spPr>
            <a:xfrm>
              <a:off x="245031" y="2946288"/>
              <a:ext cx="954107"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調査書</a:t>
              </a:r>
              <a:endParaRPr kumimoji="1" lang="ja-JP" altLang="en-US" sz="1200" b="1" dirty="0">
                <a:solidFill>
                  <a:schemeClr val="bg1">
                    <a:lumMod val="50000"/>
                  </a:schemeClr>
                </a:solidFill>
                <a:latin typeface="+mn-ea"/>
              </a:endParaRPr>
            </a:p>
          </p:txBody>
        </p:sp>
        <p:sp>
          <p:nvSpPr>
            <p:cNvPr id="62" name="テキスト ボックス 61">
              <a:extLst>
                <a:ext uri="{FF2B5EF4-FFF2-40B4-BE49-F238E27FC236}">
                  <a16:creationId xmlns:a16="http://schemas.microsoft.com/office/drawing/2014/main" id="{70791357-C0E5-BC94-3B61-B626CD0646C6}"/>
                </a:ext>
              </a:extLst>
            </p:cNvPr>
            <p:cNvSpPr txBox="1"/>
            <p:nvPr/>
          </p:nvSpPr>
          <p:spPr>
            <a:xfrm>
              <a:off x="245031" y="3446241"/>
              <a:ext cx="1261884"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自己申告書</a:t>
              </a:r>
              <a:endParaRPr kumimoji="1" lang="ja-JP" altLang="en-US" sz="1200" b="1" dirty="0">
                <a:solidFill>
                  <a:schemeClr val="bg1">
                    <a:lumMod val="50000"/>
                  </a:schemeClr>
                </a:solidFill>
                <a:latin typeface="+mn-ea"/>
              </a:endParaRPr>
            </a:p>
          </p:txBody>
        </p:sp>
        <p:sp>
          <p:nvSpPr>
            <p:cNvPr id="63" name="テキスト ボックス 62">
              <a:extLst>
                <a:ext uri="{FF2B5EF4-FFF2-40B4-BE49-F238E27FC236}">
                  <a16:creationId xmlns:a16="http://schemas.microsoft.com/office/drawing/2014/main" id="{DBD7BFC0-CFF2-2A3B-5052-6ED42CCBC6E0}"/>
                </a:ext>
              </a:extLst>
            </p:cNvPr>
            <p:cNvSpPr txBox="1"/>
            <p:nvPr/>
          </p:nvSpPr>
          <p:spPr>
            <a:xfrm>
              <a:off x="245031" y="3946194"/>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アドミッションポリシー</a:t>
              </a:r>
              <a:endParaRPr kumimoji="1" lang="ja-JP" altLang="en-US" sz="1200" b="1" dirty="0">
                <a:solidFill>
                  <a:schemeClr val="bg1">
                    <a:lumMod val="50000"/>
                  </a:schemeClr>
                </a:solidFill>
                <a:latin typeface="+mn-ea"/>
              </a:endParaRPr>
            </a:p>
          </p:txBody>
        </p:sp>
        <p:sp>
          <p:nvSpPr>
            <p:cNvPr id="64" name="テキスト ボックス 63">
              <a:extLst>
                <a:ext uri="{FF2B5EF4-FFF2-40B4-BE49-F238E27FC236}">
                  <a16:creationId xmlns:a16="http://schemas.microsoft.com/office/drawing/2014/main" id="{F18102FC-CA08-BDD1-CEB8-1B33E3FEB536}"/>
                </a:ext>
              </a:extLst>
            </p:cNvPr>
            <p:cNvSpPr txBox="1"/>
            <p:nvPr/>
          </p:nvSpPr>
          <p:spPr>
            <a:xfrm>
              <a:off x="245031" y="4446146"/>
              <a:ext cx="1107996" cy="276999"/>
            </a:xfrm>
            <a:prstGeom prst="rect">
              <a:avLst/>
            </a:prstGeom>
            <a:noFill/>
          </p:spPr>
          <p:txBody>
            <a:bodyPr wrap="none" rtlCol="0">
              <a:spAutoFit/>
            </a:bodyPr>
            <a:lstStyle/>
            <a:p>
              <a:r>
                <a:rPr lang="ja-JP" altLang="en-US" sz="1200" b="1" dirty="0">
                  <a:solidFill>
                    <a:schemeClr val="accent1"/>
                  </a:solidFill>
                  <a:latin typeface="+mn-ea"/>
                </a:rPr>
                <a:t>６</a:t>
              </a:r>
              <a:r>
                <a:rPr kumimoji="1" lang="ja-JP" altLang="en-US" sz="1200" b="1" dirty="0">
                  <a:solidFill>
                    <a:schemeClr val="accent1"/>
                  </a:solidFill>
                  <a:latin typeface="+mn-ea"/>
                </a:rPr>
                <a:t>　</a:t>
              </a:r>
              <a:r>
                <a:rPr lang="ja-JP" altLang="en-US" sz="1200" b="1" dirty="0">
                  <a:solidFill>
                    <a:schemeClr val="accent1"/>
                  </a:solidFill>
                  <a:latin typeface="+mn-ea"/>
                </a:rPr>
                <a:t>選抜方法</a:t>
              </a:r>
              <a:endParaRPr kumimoji="1" lang="en-US" altLang="ja-JP" sz="1200" b="1" dirty="0">
                <a:solidFill>
                  <a:schemeClr val="accent1"/>
                </a:solidFill>
                <a:latin typeface="+mn-ea"/>
              </a:endParaRPr>
            </a:p>
          </p:txBody>
        </p:sp>
      </p:grpSp>
    </p:spTree>
    <p:custDataLst>
      <p:tags r:id="rId1"/>
    </p:custDataLst>
    <p:extLst>
      <p:ext uri="{BB962C8B-B14F-4D97-AF65-F5344CB8AC3E}">
        <p14:creationId xmlns:p14="http://schemas.microsoft.com/office/powerpoint/2010/main" val="2267341140"/>
      </p:ext>
    </p:extLst>
  </p:cSld>
  <p:clrMapOvr>
    <a:masterClrMapping/>
  </p:clrMapOvr>
  <mc:AlternateContent xmlns:mc="http://schemas.openxmlformats.org/markup-compatibility/2006" xmlns:p14="http://schemas.microsoft.com/office/powerpoint/2010/main">
    <mc:Choice Requires="p14">
      <p:transition p14:dur="100" advTm="61593">
        <p:cut/>
      </p:transition>
    </mc:Choice>
    <mc:Fallback xmlns="">
      <p:transition advTm="61593">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wipe(up)">
                                      <p:cBhvr>
                                        <p:cTn id="7" dur="500"/>
                                        <p:tgtEl>
                                          <p:spTgt spid="1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3"/>
                                        </p:tgtEl>
                                        <p:attrNameLst>
                                          <p:attrName>style.visibility</p:attrName>
                                        </p:attrNameLst>
                                      </p:cBhvr>
                                      <p:to>
                                        <p:strVal val="visible"/>
                                      </p:to>
                                    </p:set>
                                    <p:animEffect transition="in" filter="wipe(up)">
                                      <p:cBhvr>
                                        <p:cTn id="12" dur="500"/>
                                        <p:tgtEl>
                                          <p:spTgt spid="16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4"/>
                                        </p:tgtEl>
                                        <p:attrNameLst>
                                          <p:attrName>style.visibility</p:attrName>
                                        </p:attrNameLst>
                                      </p:cBhvr>
                                      <p:to>
                                        <p:strVal val="visible"/>
                                      </p:to>
                                    </p:set>
                                    <p:animEffect transition="in" filter="wipe(left)">
                                      <p:cBhvr>
                                        <p:cTn id="20" dur="500"/>
                                        <p:tgtEl>
                                          <p:spTgt spid="16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wipe(up)">
                                      <p:cBhvr>
                                        <p:cTn id="30" dur="500"/>
                                        <p:tgtEl>
                                          <p:spTgt spid="9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6"/>
                                        </p:tgtEl>
                                        <p:attrNameLst>
                                          <p:attrName>style.visibility</p:attrName>
                                        </p:attrNameLst>
                                      </p:cBhvr>
                                      <p:to>
                                        <p:strVal val="visible"/>
                                      </p:to>
                                    </p:set>
                                    <p:animEffect transition="in" filter="fade">
                                      <p:cBhvr>
                                        <p:cTn id="33" dur="500"/>
                                        <p:tgtEl>
                                          <p:spTgt spid="86"/>
                                        </p:tgtEl>
                                      </p:cBhvr>
                                    </p:animEffect>
                                  </p:childTnLst>
                                </p:cTn>
                              </p:par>
                              <p:par>
                                <p:cTn id="34" presetID="22" presetClass="entr" presetSubtype="1" fill="hold" nodeType="withEffect">
                                  <p:stCondLst>
                                    <p:cond delay="0"/>
                                  </p:stCondLst>
                                  <p:childTnLst>
                                    <p:set>
                                      <p:cBhvr>
                                        <p:cTn id="35" dur="1" fill="hold">
                                          <p:stCondLst>
                                            <p:cond delay="0"/>
                                          </p:stCondLst>
                                        </p:cTn>
                                        <p:tgtEl>
                                          <p:spTgt spid="93"/>
                                        </p:tgtEl>
                                        <p:attrNameLst>
                                          <p:attrName>style.visibility</p:attrName>
                                        </p:attrNameLst>
                                      </p:cBhvr>
                                      <p:to>
                                        <p:strVal val="visible"/>
                                      </p:to>
                                    </p:set>
                                    <p:animEffect transition="in" filter="wipe(up)">
                                      <p:cBhvr>
                                        <p:cTn id="36" dur="500"/>
                                        <p:tgtEl>
                                          <p:spTgt spid="93"/>
                                        </p:tgtEl>
                                      </p:cBhvr>
                                    </p:animEffect>
                                  </p:childTnLst>
                                </p:cTn>
                              </p:par>
                              <p:par>
                                <p:cTn id="37" presetID="22" presetClass="entr" presetSubtype="8" fill="hold" nodeType="withEffect">
                                  <p:stCondLst>
                                    <p:cond delay="0"/>
                                  </p:stCondLst>
                                  <p:childTnLst>
                                    <p:set>
                                      <p:cBhvr>
                                        <p:cTn id="38" dur="1" fill="hold">
                                          <p:stCondLst>
                                            <p:cond delay="0"/>
                                          </p:stCondLst>
                                        </p:cTn>
                                        <p:tgtEl>
                                          <p:spTgt spid="166"/>
                                        </p:tgtEl>
                                        <p:attrNameLst>
                                          <p:attrName>style.visibility</p:attrName>
                                        </p:attrNameLst>
                                      </p:cBhvr>
                                      <p:to>
                                        <p:strVal val="visible"/>
                                      </p:to>
                                    </p:set>
                                    <p:animEffect transition="in" filter="wipe(left)">
                                      <p:cBhvr>
                                        <p:cTn id="39"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6" grpId="0" animBg="1"/>
      <p:bldP spid="91"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選抜方法</a:t>
            </a:r>
            <a:r>
              <a:rPr lang="ja-JP" altLang="en-US" sz="2400" dirty="0"/>
              <a:t>（合格者の決定方法：面接を実施する特別選抜）</a:t>
            </a:r>
            <a:endParaRPr kumimoji="1" lang="ja-JP" altLang="en-US" dirty="0"/>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31</a:t>
            </a:fld>
            <a:endParaRPr lang="ja-JP" altLang="en-US"/>
          </a:p>
        </p:txBody>
      </p:sp>
      <p:sp>
        <p:nvSpPr>
          <p:cNvPr id="25" name="円柱 24">
            <a:extLst>
              <a:ext uri="{FF2B5EF4-FFF2-40B4-BE49-F238E27FC236}">
                <a16:creationId xmlns:a16="http://schemas.microsoft.com/office/drawing/2014/main" id="{8CCA6F9C-A308-CCCA-9079-C2F1141461BA}"/>
              </a:ext>
            </a:extLst>
          </p:cNvPr>
          <p:cNvSpPr/>
          <p:nvPr/>
        </p:nvSpPr>
        <p:spPr>
          <a:xfrm>
            <a:off x="6183967" y="1077488"/>
            <a:ext cx="1080000" cy="5400000"/>
          </a:xfrm>
          <a:prstGeom prst="ca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受験者</a:t>
            </a:r>
          </a:p>
        </p:txBody>
      </p:sp>
      <p:sp>
        <p:nvSpPr>
          <p:cNvPr id="26" name="円柱 25">
            <a:extLst>
              <a:ext uri="{FF2B5EF4-FFF2-40B4-BE49-F238E27FC236}">
                <a16:creationId xmlns:a16="http://schemas.microsoft.com/office/drawing/2014/main" id="{DAE91EF4-BDC5-B45F-E642-337D2876234B}"/>
              </a:ext>
            </a:extLst>
          </p:cNvPr>
          <p:cNvSpPr/>
          <p:nvPr/>
        </p:nvSpPr>
        <p:spPr>
          <a:xfrm>
            <a:off x="6183967" y="2784979"/>
            <a:ext cx="1080000" cy="2239480"/>
          </a:xfrm>
          <a:prstGeom prst="ca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総合点で</a:t>
            </a:r>
            <a:endParaRPr lang="en-US" altLang="ja-JP" sz="1400" dirty="0">
              <a:solidFill>
                <a:schemeClr val="tx1"/>
              </a:solidFill>
            </a:endParaRPr>
          </a:p>
          <a:p>
            <a:pPr algn="ctr"/>
            <a:r>
              <a:rPr lang="ja-JP" altLang="en-US" sz="1400" dirty="0">
                <a:solidFill>
                  <a:schemeClr val="tx1"/>
                </a:solidFill>
              </a:rPr>
              <a:t>評価</a:t>
            </a:r>
            <a:endParaRPr kumimoji="1" lang="ja-JP" altLang="en-US" sz="1400" dirty="0">
              <a:solidFill>
                <a:schemeClr val="tx1"/>
              </a:solidFill>
            </a:endParaRPr>
          </a:p>
        </p:txBody>
      </p:sp>
      <p:grpSp>
        <p:nvGrpSpPr>
          <p:cNvPr id="62" name="グループ化 61">
            <a:extLst>
              <a:ext uri="{FF2B5EF4-FFF2-40B4-BE49-F238E27FC236}">
                <a16:creationId xmlns:a16="http://schemas.microsoft.com/office/drawing/2014/main" id="{41491F42-76BE-B89F-0686-5285A00C66E7}"/>
              </a:ext>
            </a:extLst>
          </p:cNvPr>
          <p:cNvGrpSpPr/>
          <p:nvPr/>
        </p:nvGrpSpPr>
        <p:grpSpPr>
          <a:xfrm>
            <a:off x="7268860" y="1066774"/>
            <a:ext cx="1247120" cy="3957685"/>
            <a:chOff x="8420527" y="1132696"/>
            <a:chExt cx="1247120" cy="3957685"/>
          </a:xfrm>
        </p:grpSpPr>
        <p:sp>
          <p:nvSpPr>
            <p:cNvPr id="63" name="右中かっこ 62">
              <a:extLst>
                <a:ext uri="{FF2B5EF4-FFF2-40B4-BE49-F238E27FC236}">
                  <a16:creationId xmlns:a16="http://schemas.microsoft.com/office/drawing/2014/main" id="{771556BA-CD80-F6AE-0F51-675E7664C29A}"/>
                </a:ext>
              </a:extLst>
            </p:cNvPr>
            <p:cNvSpPr/>
            <p:nvPr/>
          </p:nvSpPr>
          <p:spPr>
            <a:xfrm>
              <a:off x="8420527" y="1132696"/>
              <a:ext cx="365244" cy="3957685"/>
            </a:xfrm>
            <a:prstGeom prst="rightBrace">
              <a:avLst>
                <a:gd name="adj1" fmla="val 32285"/>
                <a:gd name="adj2" fmla="val 16513"/>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E0023F2D-DE70-E6F2-FE54-B39CBA3DD7F8}"/>
                </a:ext>
              </a:extLst>
            </p:cNvPr>
            <p:cNvSpPr txBox="1"/>
            <p:nvPr/>
          </p:nvSpPr>
          <p:spPr>
            <a:xfrm>
              <a:off x="8790484" y="1588026"/>
              <a:ext cx="877163" cy="369332"/>
            </a:xfrm>
            <a:prstGeom prst="rect">
              <a:avLst/>
            </a:prstGeom>
            <a:noFill/>
          </p:spPr>
          <p:txBody>
            <a:bodyPr wrap="none" rtlCol="0">
              <a:spAutoFit/>
            </a:bodyPr>
            <a:lstStyle/>
            <a:p>
              <a:r>
                <a:rPr kumimoji="1" lang="ja-JP" altLang="en-US" dirty="0"/>
                <a:t>合格者</a:t>
              </a:r>
            </a:p>
          </p:txBody>
        </p:sp>
      </p:grpSp>
      <p:sp>
        <p:nvSpPr>
          <p:cNvPr id="65" name="円柱 64">
            <a:extLst>
              <a:ext uri="{FF2B5EF4-FFF2-40B4-BE49-F238E27FC236}">
                <a16:creationId xmlns:a16="http://schemas.microsoft.com/office/drawing/2014/main" id="{2811B2AF-4C55-0591-0ACE-9B2935C1EB9F}"/>
              </a:ext>
            </a:extLst>
          </p:cNvPr>
          <p:cNvSpPr/>
          <p:nvPr/>
        </p:nvSpPr>
        <p:spPr>
          <a:xfrm>
            <a:off x="6183967" y="1066774"/>
            <a:ext cx="1080000" cy="1980000"/>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1400" dirty="0"/>
              <a:t>意欲を</a:t>
            </a:r>
            <a:endParaRPr kumimoji="1" lang="en-US" altLang="ja-JP" sz="1400" dirty="0"/>
          </a:p>
          <a:p>
            <a:pPr algn="ctr"/>
            <a:r>
              <a:rPr kumimoji="1" lang="ja-JP" altLang="en-US" sz="1400" dirty="0"/>
              <a:t>評価</a:t>
            </a:r>
          </a:p>
        </p:txBody>
      </p:sp>
      <p:sp>
        <p:nvSpPr>
          <p:cNvPr id="68" name="テキスト ボックス 67">
            <a:extLst>
              <a:ext uri="{FF2B5EF4-FFF2-40B4-BE49-F238E27FC236}">
                <a16:creationId xmlns:a16="http://schemas.microsoft.com/office/drawing/2014/main" id="{C37542F8-F5DF-03A0-9BE7-4D2D327FC0C6}"/>
              </a:ext>
            </a:extLst>
          </p:cNvPr>
          <p:cNvSpPr txBox="1"/>
          <p:nvPr/>
        </p:nvSpPr>
        <p:spPr>
          <a:xfrm>
            <a:off x="9044248" y="864633"/>
            <a:ext cx="3185487" cy="369332"/>
          </a:xfrm>
          <a:prstGeom prst="rect">
            <a:avLst/>
          </a:prstGeom>
          <a:noFill/>
        </p:spPr>
        <p:txBody>
          <a:bodyPr wrap="none" rtlCol="0">
            <a:spAutoFit/>
          </a:bodyPr>
          <a:lstStyle/>
          <a:p>
            <a:r>
              <a:rPr lang="en-US" altLang="ja-JP" dirty="0">
                <a:latin typeface="+mn-ea"/>
              </a:rPr>
              <a:t>※</a:t>
            </a:r>
            <a:r>
              <a:rPr lang="ja-JP" altLang="en-US" dirty="0">
                <a:latin typeface="+mn-ea"/>
              </a:rPr>
              <a:t>ステップスクールを除く。</a:t>
            </a:r>
            <a:endParaRPr kumimoji="1" lang="ja-JP" altLang="en-US" dirty="0">
              <a:latin typeface="+mn-ea"/>
            </a:endParaRPr>
          </a:p>
        </p:txBody>
      </p:sp>
      <p:sp>
        <p:nvSpPr>
          <p:cNvPr id="75" name="角丸四角形吹き出し 41">
            <a:extLst>
              <a:ext uri="{FF2B5EF4-FFF2-40B4-BE49-F238E27FC236}">
                <a16:creationId xmlns:a16="http://schemas.microsoft.com/office/drawing/2014/main" id="{EDDA1E0D-5CA8-E26E-60A3-03CEB5C87F7A}"/>
              </a:ext>
            </a:extLst>
          </p:cNvPr>
          <p:cNvSpPr/>
          <p:nvPr/>
        </p:nvSpPr>
        <p:spPr>
          <a:xfrm>
            <a:off x="8500100" y="1273575"/>
            <a:ext cx="3604199" cy="335285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600" b="1" kern="100" dirty="0">
                <a:solidFill>
                  <a:schemeClr val="accent1"/>
                </a:solidFill>
                <a:latin typeface="+mn-ea"/>
                <a:cs typeface="Times New Roman"/>
              </a:rPr>
              <a:t>＜</a:t>
            </a:r>
            <a:r>
              <a:rPr lang="en-US" sz="1600" b="1" kern="100" dirty="0">
                <a:solidFill>
                  <a:schemeClr val="accent1"/>
                </a:solidFill>
                <a:latin typeface="+mn-ea"/>
                <a:cs typeface="Times New Roman"/>
              </a:rPr>
              <a:t>Step</a:t>
            </a:r>
            <a:r>
              <a:rPr lang="ja-JP" altLang="en-US" sz="1600" b="1" kern="100" dirty="0">
                <a:solidFill>
                  <a:schemeClr val="accent1"/>
                </a:solidFill>
                <a:latin typeface="+mn-ea"/>
                <a:cs typeface="Times New Roman"/>
              </a:rPr>
              <a:t>１＞</a:t>
            </a:r>
          </a:p>
          <a:p>
            <a:r>
              <a:rPr lang="ja-JP" altLang="en-US" sz="1600" kern="100" dirty="0">
                <a:solidFill>
                  <a:srgbClr val="000000"/>
                </a:solidFill>
                <a:latin typeface="+mn-ea"/>
                <a:cs typeface="Times New Roman"/>
              </a:rPr>
              <a:t>学力検査の成績が、府教育委員会が定める基準に達した者の中から、</a:t>
            </a:r>
            <a:endParaRPr lang="en-US" altLang="ja-JP" sz="1600" kern="100" dirty="0">
              <a:solidFill>
                <a:srgbClr val="000000"/>
              </a:solidFill>
              <a:latin typeface="+mn-ea"/>
              <a:cs typeface="Times New Roman"/>
            </a:endParaRPr>
          </a:p>
          <a:p>
            <a:r>
              <a:rPr lang="ja-JP" altLang="en-US" sz="1600" kern="100" dirty="0">
                <a:solidFill>
                  <a:srgbClr val="000000"/>
                </a:solidFill>
                <a:latin typeface="+mn-ea"/>
                <a:cs typeface="Times New Roman"/>
              </a:rPr>
              <a:t>　Ａ＝面接</a:t>
            </a:r>
            <a:endParaRPr lang="en-US" altLang="ja-JP" sz="1600" kern="100" dirty="0">
              <a:solidFill>
                <a:srgbClr val="000000"/>
              </a:solidFill>
              <a:latin typeface="+mn-ea"/>
              <a:cs typeface="Times New Roman"/>
            </a:endParaRPr>
          </a:p>
          <a:p>
            <a:r>
              <a:rPr lang="ja-JP" altLang="en-US" sz="1600" kern="100" dirty="0">
                <a:solidFill>
                  <a:srgbClr val="000000"/>
                </a:solidFill>
                <a:latin typeface="+mn-ea"/>
                <a:cs typeface="Times New Roman"/>
              </a:rPr>
              <a:t>　Ｂ＝自己申告書</a:t>
            </a:r>
            <a:endParaRPr lang="en-US" altLang="ja-JP" sz="1600" kern="100" dirty="0">
              <a:solidFill>
                <a:srgbClr val="000000"/>
              </a:solidFill>
              <a:latin typeface="+mn-ea"/>
              <a:cs typeface="Times New Roman"/>
            </a:endParaRPr>
          </a:p>
          <a:p>
            <a:r>
              <a:rPr lang="ja-JP" altLang="en-US" sz="1600" kern="100" dirty="0">
                <a:solidFill>
                  <a:srgbClr val="000000"/>
                </a:solidFill>
                <a:latin typeface="+mn-ea"/>
                <a:cs typeface="Times New Roman"/>
              </a:rPr>
              <a:t>　Ｃ＝調査書の「活動</a:t>
            </a:r>
            <a:r>
              <a:rPr lang="en-US" sz="1600" kern="100" dirty="0">
                <a:solidFill>
                  <a:srgbClr val="000000"/>
                </a:solidFill>
                <a:latin typeface="+mn-ea"/>
                <a:cs typeface="Times New Roman"/>
              </a:rPr>
              <a:t>/</a:t>
            </a:r>
            <a:r>
              <a:rPr lang="ja-JP" altLang="en-US" sz="1600" kern="100" dirty="0">
                <a:solidFill>
                  <a:srgbClr val="000000"/>
                </a:solidFill>
                <a:latin typeface="+mn-ea"/>
                <a:cs typeface="Times New Roman"/>
              </a:rPr>
              <a:t>行動の記録」を資料として、</a:t>
            </a:r>
            <a:endParaRPr lang="en-US" altLang="ja-JP" sz="1600" kern="100" dirty="0">
              <a:solidFill>
                <a:srgbClr val="000000"/>
              </a:solidFill>
              <a:latin typeface="+mn-ea"/>
              <a:cs typeface="Times New Roman"/>
            </a:endParaRPr>
          </a:p>
          <a:p>
            <a:r>
              <a:rPr lang="ja-JP" altLang="en-US" sz="1600" kern="100" dirty="0">
                <a:solidFill>
                  <a:srgbClr val="000000"/>
                </a:solidFill>
                <a:latin typeface="+mn-ea"/>
                <a:cs typeface="Times New Roman"/>
              </a:rPr>
              <a:t>「学校のアドミッションポリシー（求める生徒像）」に最も適合する者から順に合格とする。</a:t>
            </a:r>
            <a:endParaRPr lang="en-US" altLang="ja-JP" sz="1600" kern="100" dirty="0">
              <a:solidFill>
                <a:srgbClr val="000000"/>
              </a:solidFill>
              <a:latin typeface="+mn-ea"/>
              <a:cs typeface="Times New Roman"/>
            </a:endParaRPr>
          </a:p>
          <a:p>
            <a:r>
              <a:rPr lang="ja-JP" altLang="en-US" sz="1600" kern="100" dirty="0">
                <a:solidFill>
                  <a:srgbClr val="000000"/>
                </a:solidFill>
                <a:latin typeface="+mn-ea"/>
                <a:cs typeface="Times New Roman"/>
              </a:rPr>
              <a:t>その際の評価の比率は、</a:t>
            </a:r>
            <a:endParaRPr lang="en-US" altLang="ja-JP" sz="1600" kern="100" dirty="0">
              <a:solidFill>
                <a:srgbClr val="000000"/>
              </a:solidFill>
              <a:latin typeface="+mn-ea"/>
              <a:cs typeface="Times New Roman"/>
            </a:endParaRPr>
          </a:p>
          <a:p>
            <a:pPr algn="ctr"/>
            <a:r>
              <a:rPr lang="ja-JP" altLang="en-US" sz="1600" kern="100" dirty="0">
                <a:solidFill>
                  <a:srgbClr val="000000"/>
                </a:solidFill>
                <a:latin typeface="+mn-ea"/>
                <a:cs typeface="Times New Roman"/>
              </a:rPr>
              <a:t>Ａ：Ｂ：Ｃ＝２：１：１</a:t>
            </a:r>
            <a:endParaRPr lang="en-US" altLang="ja-JP" sz="1600" kern="100" dirty="0">
              <a:solidFill>
                <a:srgbClr val="000000"/>
              </a:solidFill>
              <a:latin typeface="+mn-ea"/>
              <a:cs typeface="Times New Roman"/>
            </a:endParaRPr>
          </a:p>
          <a:p>
            <a:r>
              <a:rPr lang="ja-JP" altLang="en-US" sz="1600" kern="100" dirty="0">
                <a:solidFill>
                  <a:srgbClr val="000000"/>
                </a:solidFill>
                <a:latin typeface="+mn-ea"/>
                <a:cs typeface="Times New Roman"/>
              </a:rPr>
              <a:t>とする。</a:t>
            </a:r>
            <a:endParaRPr lang="ja-JP" altLang="en-US" sz="1600" kern="100" dirty="0">
              <a:latin typeface="+mn-ea"/>
              <a:cs typeface="Times New Roman"/>
            </a:endParaRPr>
          </a:p>
        </p:txBody>
      </p:sp>
      <p:pic>
        <p:nvPicPr>
          <p:cNvPr id="44" name="図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9666" y="152577"/>
            <a:ext cx="787579" cy="660550"/>
          </a:xfrm>
          <a:prstGeom prst="rect">
            <a:avLst/>
          </a:prstGeom>
        </p:spPr>
      </p:pic>
      <p:grpSp>
        <p:nvGrpSpPr>
          <p:cNvPr id="45" name="グループ化 44">
            <a:extLst>
              <a:ext uri="{FF2B5EF4-FFF2-40B4-BE49-F238E27FC236}">
                <a16:creationId xmlns:a16="http://schemas.microsoft.com/office/drawing/2014/main" id="{7073C39C-93FC-AA60-8F3C-C09568F230F1}"/>
              </a:ext>
            </a:extLst>
          </p:cNvPr>
          <p:cNvGrpSpPr/>
          <p:nvPr/>
        </p:nvGrpSpPr>
        <p:grpSpPr>
          <a:xfrm>
            <a:off x="201809" y="958476"/>
            <a:ext cx="2209259" cy="2858776"/>
            <a:chOff x="220986" y="1908282"/>
            <a:chExt cx="2209259" cy="2858776"/>
          </a:xfrm>
        </p:grpSpPr>
        <p:grpSp>
          <p:nvGrpSpPr>
            <p:cNvPr id="46" name="グループ化 45">
              <a:extLst>
                <a:ext uri="{FF2B5EF4-FFF2-40B4-BE49-F238E27FC236}">
                  <a16:creationId xmlns:a16="http://schemas.microsoft.com/office/drawing/2014/main" id="{074FA3AC-9158-5BEF-7650-9925DA98ED41}"/>
                </a:ext>
              </a:extLst>
            </p:cNvPr>
            <p:cNvGrpSpPr/>
            <p:nvPr/>
          </p:nvGrpSpPr>
          <p:grpSpPr>
            <a:xfrm>
              <a:off x="220986" y="1908282"/>
              <a:ext cx="369868" cy="2858776"/>
              <a:chOff x="1714500" y="2233612"/>
              <a:chExt cx="533400" cy="4122738"/>
            </a:xfrm>
            <a:solidFill>
              <a:schemeClr val="bg1">
                <a:lumMod val="85000"/>
              </a:schemeClr>
            </a:solidFill>
          </p:grpSpPr>
          <p:sp>
            <p:nvSpPr>
              <p:cNvPr id="82" name="楕円 81">
                <a:extLst>
                  <a:ext uri="{FF2B5EF4-FFF2-40B4-BE49-F238E27FC236}">
                    <a16:creationId xmlns:a16="http://schemas.microsoft.com/office/drawing/2014/main" id="{32E0EC9C-EE92-845D-7126-01ED0DA22D67}"/>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83" name="楕円 82">
                <a:extLst>
                  <a:ext uri="{FF2B5EF4-FFF2-40B4-BE49-F238E27FC236}">
                    <a16:creationId xmlns:a16="http://schemas.microsoft.com/office/drawing/2014/main" id="{AB7D83AB-1602-AD01-8E3E-AF5CC62E955E}"/>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84" name="楕円 83">
                <a:extLst>
                  <a:ext uri="{FF2B5EF4-FFF2-40B4-BE49-F238E27FC236}">
                    <a16:creationId xmlns:a16="http://schemas.microsoft.com/office/drawing/2014/main" id="{1278F949-08F5-C650-DD14-7ECFACC2E363}"/>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85" name="楕円 84">
                <a:extLst>
                  <a:ext uri="{FF2B5EF4-FFF2-40B4-BE49-F238E27FC236}">
                    <a16:creationId xmlns:a16="http://schemas.microsoft.com/office/drawing/2014/main" id="{B8A8F78C-440C-330D-EF01-F6FEB3F80568}"/>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86" name="楕円 85">
                <a:extLst>
                  <a:ext uri="{FF2B5EF4-FFF2-40B4-BE49-F238E27FC236}">
                    <a16:creationId xmlns:a16="http://schemas.microsoft.com/office/drawing/2014/main" id="{311AD1B6-AC8C-4BF4-F689-5464A90ADA7E}"/>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87" name="楕円 86">
                <a:extLst>
                  <a:ext uri="{FF2B5EF4-FFF2-40B4-BE49-F238E27FC236}">
                    <a16:creationId xmlns:a16="http://schemas.microsoft.com/office/drawing/2014/main" id="{351DF170-7840-62A8-4690-014E40F86DA0}"/>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88" name="直線コネクタ 87">
                <a:extLst>
                  <a:ext uri="{FF2B5EF4-FFF2-40B4-BE49-F238E27FC236}">
                    <a16:creationId xmlns:a16="http://schemas.microsoft.com/office/drawing/2014/main" id="{01D44B84-D7D5-1099-621F-134D0D95FCA8}"/>
                  </a:ext>
                </a:extLst>
              </p:cNvPr>
              <p:cNvCxnSpPr>
                <a:stCxn id="82" idx="4"/>
                <a:endCxn id="85"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1528ADC-F307-836F-5B96-657321819D0D}"/>
                  </a:ext>
                </a:extLst>
              </p:cNvPr>
              <p:cNvCxnSpPr>
                <a:stCxn id="85" idx="4"/>
                <a:endCxn id="86"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D9277D0F-0BED-3DA1-90B9-F09CED9A7157}"/>
                  </a:ext>
                </a:extLst>
              </p:cNvPr>
              <p:cNvCxnSpPr>
                <a:stCxn id="86" idx="4"/>
                <a:endCxn id="87"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F9157675-C4C4-8B43-CD6C-4604E342232E}"/>
                  </a:ext>
                </a:extLst>
              </p:cNvPr>
              <p:cNvCxnSpPr>
                <a:stCxn id="87" idx="4"/>
                <a:endCxn id="84"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79BA6852-77A3-A2A6-5AA2-48C691FB8C9F}"/>
                  </a:ext>
                </a:extLst>
              </p:cNvPr>
              <p:cNvCxnSpPr>
                <a:stCxn id="84" idx="4"/>
                <a:endCxn id="83"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7" name="テキスト ボックス 46">
              <a:extLst>
                <a:ext uri="{FF2B5EF4-FFF2-40B4-BE49-F238E27FC236}">
                  <a16:creationId xmlns:a16="http://schemas.microsoft.com/office/drawing/2014/main" id="{CA6B8F01-757B-650A-535B-426DDA2003C1}"/>
                </a:ext>
              </a:extLst>
            </p:cNvPr>
            <p:cNvSpPr txBox="1"/>
            <p:nvPr/>
          </p:nvSpPr>
          <p:spPr>
            <a:xfrm>
              <a:off x="245031" y="1946382"/>
              <a:ext cx="1261884"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a:t>
              </a:r>
              <a:r>
                <a:rPr lang="ja-JP" altLang="en-US" sz="1200" b="1" dirty="0">
                  <a:solidFill>
                    <a:schemeClr val="bg1">
                      <a:lumMod val="50000"/>
                    </a:schemeClr>
                  </a:solidFill>
                  <a:latin typeface="+mn-ea"/>
                </a:rPr>
                <a:t>入試の資料</a:t>
              </a:r>
              <a:endParaRPr kumimoji="1" lang="ja-JP" altLang="en-US" sz="1200" b="1" dirty="0">
                <a:solidFill>
                  <a:schemeClr val="bg1">
                    <a:lumMod val="50000"/>
                  </a:schemeClr>
                </a:solidFill>
                <a:latin typeface="+mn-ea"/>
              </a:endParaRPr>
            </a:p>
          </p:txBody>
        </p:sp>
        <p:sp>
          <p:nvSpPr>
            <p:cNvPr id="48" name="テキスト ボックス 47">
              <a:extLst>
                <a:ext uri="{FF2B5EF4-FFF2-40B4-BE49-F238E27FC236}">
                  <a16:creationId xmlns:a16="http://schemas.microsoft.com/office/drawing/2014/main" id="{15C7751F-CDC0-EA2D-6F24-9874CE25BDDF}"/>
                </a:ext>
              </a:extLst>
            </p:cNvPr>
            <p:cNvSpPr txBox="1"/>
            <p:nvPr/>
          </p:nvSpPr>
          <p:spPr>
            <a:xfrm>
              <a:off x="245031" y="2446335"/>
              <a:ext cx="1261884" cy="276999"/>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学力検査等</a:t>
              </a:r>
              <a:endParaRPr kumimoji="1" lang="ja-JP" altLang="en-US" sz="1200" b="1" dirty="0">
                <a:solidFill>
                  <a:schemeClr val="bg1">
                    <a:lumMod val="50000"/>
                  </a:schemeClr>
                </a:solidFill>
                <a:latin typeface="+mn-ea"/>
              </a:endParaRPr>
            </a:p>
          </p:txBody>
        </p:sp>
        <p:sp>
          <p:nvSpPr>
            <p:cNvPr id="66" name="テキスト ボックス 65">
              <a:extLst>
                <a:ext uri="{FF2B5EF4-FFF2-40B4-BE49-F238E27FC236}">
                  <a16:creationId xmlns:a16="http://schemas.microsoft.com/office/drawing/2014/main" id="{D660DB85-9F14-F927-CB0F-F13A04F9F090}"/>
                </a:ext>
              </a:extLst>
            </p:cNvPr>
            <p:cNvSpPr txBox="1"/>
            <p:nvPr/>
          </p:nvSpPr>
          <p:spPr>
            <a:xfrm>
              <a:off x="245031" y="2946288"/>
              <a:ext cx="954107"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調査書</a:t>
              </a:r>
              <a:endParaRPr kumimoji="1" lang="ja-JP" altLang="en-US" sz="1200" b="1" dirty="0">
                <a:solidFill>
                  <a:schemeClr val="bg1">
                    <a:lumMod val="50000"/>
                  </a:schemeClr>
                </a:solidFill>
                <a:latin typeface="+mn-ea"/>
              </a:endParaRPr>
            </a:p>
          </p:txBody>
        </p:sp>
        <p:sp>
          <p:nvSpPr>
            <p:cNvPr id="67" name="テキスト ボックス 66">
              <a:extLst>
                <a:ext uri="{FF2B5EF4-FFF2-40B4-BE49-F238E27FC236}">
                  <a16:creationId xmlns:a16="http://schemas.microsoft.com/office/drawing/2014/main" id="{70791357-C0E5-BC94-3B61-B626CD0646C6}"/>
                </a:ext>
              </a:extLst>
            </p:cNvPr>
            <p:cNvSpPr txBox="1"/>
            <p:nvPr/>
          </p:nvSpPr>
          <p:spPr>
            <a:xfrm>
              <a:off x="245031" y="3446241"/>
              <a:ext cx="1261884"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自己申告書</a:t>
              </a:r>
              <a:endParaRPr kumimoji="1" lang="ja-JP" altLang="en-US" sz="1200" b="1" dirty="0">
                <a:solidFill>
                  <a:schemeClr val="bg1">
                    <a:lumMod val="50000"/>
                  </a:schemeClr>
                </a:solidFill>
                <a:latin typeface="+mn-ea"/>
              </a:endParaRPr>
            </a:p>
          </p:txBody>
        </p:sp>
        <p:sp>
          <p:nvSpPr>
            <p:cNvPr id="77" name="テキスト ボックス 76">
              <a:extLst>
                <a:ext uri="{FF2B5EF4-FFF2-40B4-BE49-F238E27FC236}">
                  <a16:creationId xmlns:a16="http://schemas.microsoft.com/office/drawing/2014/main" id="{DBD7BFC0-CFF2-2A3B-5052-6ED42CCBC6E0}"/>
                </a:ext>
              </a:extLst>
            </p:cNvPr>
            <p:cNvSpPr txBox="1"/>
            <p:nvPr/>
          </p:nvSpPr>
          <p:spPr>
            <a:xfrm>
              <a:off x="245031" y="3946194"/>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アドミッションポリシー</a:t>
              </a:r>
              <a:endParaRPr kumimoji="1" lang="ja-JP" altLang="en-US" sz="1200" b="1" dirty="0">
                <a:solidFill>
                  <a:schemeClr val="bg1">
                    <a:lumMod val="50000"/>
                  </a:schemeClr>
                </a:solidFill>
                <a:latin typeface="+mn-ea"/>
              </a:endParaRPr>
            </a:p>
          </p:txBody>
        </p:sp>
        <p:sp>
          <p:nvSpPr>
            <p:cNvPr id="81" name="テキスト ボックス 80">
              <a:extLst>
                <a:ext uri="{FF2B5EF4-FFF2-40B4-BE49-F238E27FC236}">
                  <a16:creationId xmlns:a16="http://schemas.microsoft.com/office/drawing/2014/main" id="{F18102FC-CA08-BDD1-CEB8-1B33E3FEB536}"/>
                </a:ext>
              </a:extLst>
            </p:cNvPr>
            <p:cNvSpPr txBox="1"/>
            <p:nvPr/>
          </p:nvSpPr>
          <p:spPr>
            <a:xfrm>
              <a:off x="245031" y="4446146"/>
              <a:ext cx="1107996" cy="276999"/>
            </a:xfrm>
            <a:prstGeom prst="rect">
              <a:avLst/>
            </a:prstGeom>
            <a:noFill/>
          </p:spPr>
          <p:txBody>
            <a:bodyPr wrap="none" rtlCol="0">
              <a:spAutoFit/>
            </a:bodyPr>
            <a:lstStyle/>
            <a:p>
              <a:r>
                <a:rPr lang="ja-JP" altLang="en-US" sz="1200" b="1" dirty="0">
                  <a:solidFill>
                    <a:schemeClr val="accent1"/>
                  </a:solidFill>
                  <a:latin typeface="+mn-ea"/>
                </a:rPr>
                <a:t>６</a:t>
              </a:r>
              <a:r>
                <a:rPr kumimoji="1" lang="ja-JP" altLang="en-US" sz="1200" b="1" dirty="0">
                  <a:solidFill>
                    <a:schemeClr val="accent1"/>
                  </a:solidFill>
                  <a:latin typeface="+mn-ea"/>
                </a:rPr>
                <a:t>　</a:t>
              </a:r>
              <a:r>
                <a:rPr lang="ja-JP" altLang="en-US" sz="1200" b="1" dirty="0">
                  <a:solidFill>
                    <a:schemeClr val="accent1"/>
                  </a:solidFill>
                  <a:latin typeface="+mn-ea"/>
                </a:rPr>
                <a:t>選抜方法</a:t>
              </a:r>
              <a:endParaRPr kumimoji="1" lang="en-US" altLang="ja-JP" sz="1200" b="1" dirty="0">
                <a:solidFill>
                  <a:schemeClr val="accent1"/>
                </a:solidFill>
                <a:latin typeface="+mn-ea"/>
              </a:endParaRPr>
            </a:p>
          </p:txBody>
        </p:sp>
      </p:grpSp>
      <p:grpSp>
        <p:nvGrpSpPr>
          <p:cNvPr id="27" name="グループ化 26">
            <a:extLst>
              <a:ext uri="{FF2B5EF4-FFF2-40B4-BE49-F238E27FC236}">
                <a16:creationId xmlns:a16="http://schemas.microsoft.com/office/drawing/2014/main" id="{C29D61B4-7B9D-1520-0370-5EF57B3F8B9F}"/>
              </a:ext>
            </a:extLst>
          </p:cNvPr>
          <p:cNvGrpSpPr/>
          <p:nvPr/>
        </p:nvGrpSpPr>
        <p:grpSpPr>
          <a:xfrm>
            <a:off x="5792125" y="2949603"/>
            <a:ext cx="711856" cy="1990391"/>
            <a:chOff x="5372312" y="3773012"/>
            <a:chExt cx="711856" cy="2032252"/>
          </a:xfrm>
        </p:grpSpPr>
        <p:sp>
          <p:nvSpPr>
            <p:cNvPr id="60" name="下矢印 70">
              <a:extLst>
                <a:ext uri="{FF2B5EF4-FFF2-40B4-BE49-F238E27FC236}">
                  <a16:creationId xmlns:a16="http://schemas.microsoft.com/office/drawing/2014/main" id="{BBF6299F-859F-C0F7-3EF0-1066F962C74B}"/>
                </a:ext>
              </a:extLst>
            </p:cNvPr>
            <p:cNvSpPr/>
            <p:nvPr/>
          </p:nvSpPr>
          <p:spPr>
            <a:xfrm>
              <a:off x="5372312" y="3773012"/>
              <a:ext cx="711856" cy="2032252"/>
            </a:xfrm>
            <a:prstGeom prst="downArrow">
              <a:avLst/>
            </a:prstGeom>
            <a:solidFill>
              <a:schemeClr val="accent6">
                <a:lumMod val="20000"/>
                <a:lumOff val="80000"/>
              </a:schemeClr>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mn-ea"/>
              </a:endParaRPr>
            </a:p>
          </p:txBody>
        </p:sp>
        <p:sp>
          <p:nvSpPr>
            <p:cNvPr id="61" name="テキスト ボックス 268">
              <a:extLst>
                <a:ext uri="{FF2B5EF4-FFF2-40B4-BE49-F238E27FC236}">
                  <a16:creationId xmlns:a16="http://schemas.microsoft.com/office/drawing/2014/main" id="{4CAFF006-89AB-0ED8-0FFD-4821032958BD}"/>
                </a:ext>
              </a:extLst>
            </p:cNvPr>
            <p:cNvSpPr txBox="1"/>
            <p:nvPr/>
          </p:nvSpPr>
          <p:spPr>
            <a:xfrm>
              <a:off x="5530305" y="3826570"/>
              <a:ext cx="408940" cy="176231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eaVert" wrap="square" lIns="91440" tIns="45720" rIns="91440" bIns="45720" numCol="1" spcCol="0" rtlCol="0" fromWordArt="0" anchor="t" anchorCtr="0" forceAA="0" compatLnSpc="1">
              <a:prstTxWarp prst="textNoShape">
                <a:avLst/>
              </a:prstTxWarp>
              <a:noAutofit/>
            </a:bodyPr>
            <a:lstStyle/>
            <a:p>
              <a:pPr indent="154305" algn="just"/>
              <a:r>
                <a:rPr lang="ja-JP" altLang="en-US" sz="1600" kern="100" dirty="0">
                  <a:latin typeface="+mn-ea"/>
                  <a:cs typeface="Times New Roman"/>
                </a:rPr>
                <a:t>総合点の高い順</a:t>
              </a:r>
            </a:p>
          </p:txBody>
        </p:sp>
      </p:grpSp>
      <p:grpSp>
        <p:nvGrpSpPr>
          <p:cNvPr id="79" name="グループ化 78">
            <a:extLst>
              <a:ext uri="{FF2B5EF4-FFF2-40B4-BE49-F238E27FC236}">
                <a16:creationId xmlns:a16="http://schemas.microsoft.com/office/drawing/2014/main" id="{027A4845-DC05-1809-EFA1-4B97A0470D1A}"/>
              </a:ext>
            </a:extLst>
          </p:cNvPr>
          <p:cNvGrpSpPr/>
          <p:nvPr/>
        </p:nvGrpSpPr>
        <p:grpSpPr>
          <a:xfrm>
            <a:off x="3879890" y="1193456"/>
            <a:ext cx="2304257" cy="1769435"/>
            <a:chOff x="3879890" y="1193456"/>
            <a:chExt cx="2304257" cy="1769435"/>
          </a:xfrm>
        </p:grpSpPr>
        <p:grpSp>
          <p:nvGrpSpPr>
            <p:cNvPr id="69" name="グループ化 68">
              <a:extLst>
                <a:ext uri="{FF2B5EF4-FFF2-40B4-BE49-F238E27FC236}">
                  <a16:creationId xmlns:a16="http://schemas.microsoft.com/office/drawing/2014/main" id="{C45C057C-B89B-17ED-2BE9-0018CEEE86C9}"/>
                </a:ext>
              </a:extLst>
            </p:cNvPr>
            <p:cNvGrpSpPr/>
            <p:nvPr/>
          </p:nvGrpSpPr>
          <p:grpSpPr>
            <a:xfrm>
              <a:off x="3879890" y="1193456"/>
              <a:ext cx="2304257" cy="1769435"/>
              <a:chOff x="323528" y="2657094"/>
              <a:chExt cx="2304257" cy="1284436"/>
            </a:xfrm>
          </p:grpSpPr>
          <p:cxnSp>
            <p:nvCxnSpPr>
              <p:cNvPr id="70" name="直線コネクタ 69">
                <a:extLst>
                  <a:ext uri="{FF2B5EF4-FFF2-40B4-BE49-F238E27FC236}">
                    <a16:creationId xmlns:a16="http://schemas.microsoft.com/office/drawing/2014/main" id="{7901724C-C97B-B3F9-EDDC-5477D139E0F1}"/>
                  </a:ext>
                </a:extLst>
              </p:cNvPr>
              <p:cNvCxnSpPr/>
              <p:nvPr/>
            </p:nvCxnSpPr>
            <p:spPr>
              <a:xfrm flipH="1">
                <a:off x="323528" y="2657094"/>
                <a:ext cx="230425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D1EAAE3A-6F3C-35B7-BC58-C43D72E0A171}"/>
                  </a:ext>
                </a:extLst>
              </p:cNvPr>
              <p:cNvCxnSpPr/>
              <p:nvPr/>
            </p:nvCxnSpPr>
            <p:spPr>
              <a:xfrm flipH="1">
                <a:off x="323528" y="3937419"/>
                <a:ext cx="229040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上下矢印 32">
                <a:extLst>
                  <a:ext uri="{FF2B5EF4-FFF2-40B4-BE49-F238E27FC236}">
                    <a16:creationId xmlns:a16="http://schemas.microsoft.com/office/drawing/2014/main" id="{133B4FEE-464C-25EA-0075-2265B93DDEC2}"/>
                  </a:ext>
                </a:extLst>
              </p:cNvPr>
              <p:cNvSpPr/>
              <p:nvPr/>
            </p:nvSpPr>
            <p:spPr>
              <a:xfrm>
                <a:off x="1261245" y="2687171"/>
                <a:ext cx="352624" cy="1254359"/>
              </a:xfrm>
              <a:prstGeom prst="upDownArrow">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mn-ea"/>
                </a:endParaRPr>
              </a:p>
            </p:txBody>
          </p:sp>
          <p:sp>
            <p:nvSpPr>
              <p:cNvPr id="73" name="テキスト ボックス 24">
                <a:extLst>
                  <a:ext uri="{FF2B5EF4-FFF2-40B4-BE49-F238E27FC236}">
                    <a16:creationId xmlns:a16="http://schemas.microsoft.com/office/drawing/2014/main" id="{3D3C404C-54DB-8C90-748F-F8F40509E680}"/>
                  </a:ext>
                </a:extLst>
              </p:cNvPr>
              <p:cNvSpPr txBox="1"/>
              <p:nvPr/>
            </p:nvSpPr>
            <p:spPr>
              <a:xfrm>
                <a:off x="323528" y="2949067"/>
                <a:ext cx="2232248" cy="65950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altLang="en-US" sz="1600" b="1" kern="100" dirty="0">
                    <a:solidFill>
                      <a:schemeClr val="accent1"/>
                    </a:solidFill>
                    <a:latin typeface="+mn-ea"/>
                    <a:cs typeface="Times New Roman"/>
                  </a:rPr>
                  <a:t>＜</a:t>
                </a:r>
                <a:r>
                  <a:rPr lang="en-US" sz="1600" b="1" kern="100" dirty="0">
                    <a:solidFill>
                      <a:schemeClr val="accent1"/>
                    </a:solidFill>
                    <a:latin typeface="+mn-ea"/>
                    <a:cs typeface="Times New Roman"/>
                  </a:rPr>
                  <a:t>Step</a:t>
                </a:r>
                <a:r>
                  <a:rPr lang="ja-JP" altLang="en-US" sz="1600" b="1" kern="100" dirty="0">
                    <a:solidFill>
                      <a:schemeClr val="accent1"/>
                    </a:solidFill>
                    <a:latin typeface="+mn-ea"/>
                    <a:cs typeface="Times New Roman"/>
                  </a:rPr>
                  <a:t>２＞</a:t>
                </a:r>
              </a:p>
              <a:p>
                <a:pPr algn="just"/>
                <a:r>
                  <a:rPr lang="ja-JP" altLang="en-US" sz="1600" kern="100" dirty="0">
                    <a:latin typeface="+mn-ea"/>
                    <a:cs typeface="Times New Roman"/>
                  </a:rPr>
                  <a:t>募集人員の</a:t>
                </a:r>
                <a:r>
                  <a:rPr lang="en-US" sz="1600" kern="100" dirty="0">
                    <a:latin typeface="+mn-ea"/>
                    <a:cs typeface="Times New Roman"/>
                  </a:rPr>
                  <a:t>50</a:t>
                </a:r>
                <a:r>
                  <a:rPr lang="ja-JP" altLang="en-US" sz="1600" kern="100" dirty="0">
                    <a:latin typeface="+mn-ea"/>
                    <a:cs typeface="Times New Roman"/>
                  </a:rPr>
                  <a:t>％を上限として合格者を決定</a:t>
                </a:r>
              </a:p>
            </p:txBody>
          </p:sp>
        </p:grpSp>
        <p:sp>
          <p:nvSpPr>
            <p:cNvPr id="74" name="テキスト ボックス 73">
              <a:extLst>
                <a:ext uri="{FF2B5EF4-FFF2-40B4-BE49-F238E27FC236}">
                  <a16:creationId xmlns:a16="http://schemas.microsoft.com/office/drawing/2014/main" id="{BBEDEB8F-50E2-ACC7-EC8C-232BC3CCDDF1}"/>
                </a:ext>
              </a:extLst>
            </p:cNvPr>
            <p:cNvSpPr txBox="1"/>
            <p:nvPr/>
          </p:nvSpPr>
          <p:spPr>
            <a:xfrm>
              <a:off x="5667569" y="2655656"/>
              <a:ext cx="492443" cy="276999"/>
            </a:xfrm>
            <a:prstGeom prst="rect">
              <a:avLst/>
            </a:prstGeom>
            <a:noFill/>
          </p:spPr>
          <p:txBody>
            <a:bodyPr wrap="none" rtlCol="0">
              <a:spAutoFit/>
            </a:bodyPr>
            <a:lstStyle/>
            <a:p>
              <a:r>
                <a:rPr lang="en-US" altLang="ja-JP" sz="1200" dirty="0">
                  <a:latin typeface="+mn-ea"/>
                </a:rPr>
                <a:t>50</a:t>
              </a:r>
              <a:r>
                <a:rPr kumimoji="1" lang="ja-JP" altLang="en-US" sz="1200" dirty="0">
                  <a:latin typeface="+mn-ea"/>
                </a:rPr>
                <a:t>％</a:t>
              </a:r>
            </a:p>
          </p:txBody>
        </p:sp>
      </p:grpSp>
      <p:grpSp>
        <p:nvGrpSpPr>
          <p:cNvPr id="80" name="グループ化 79">
            <a:extLst>
              <a:ext uri="{FF2B5EF4-FFF2-40B4-BE49-F238E27FC236}">
                <a16:creationId xmlns:a16="http://schemas.microsoft.com/office/drawing/2014/main" id="{A87DEEAE-1CD9-27D8-92DB-3D3BA3EFCD27}"/>
              </a:ext>
            </a:extLst>
          </p:cNvPr>
          <p:cNvGrpSpPr/>
          <p:nvPr/>
        </p:nvGrpSpPr>
        <p:grpSpPr>
          <a:xfrm>
            <a:off x="2923790" y="4712359"/>
            <a:ext cx="3047071" cy="1873589"/>
            <a:chOff x="2923790" y="4712359"/>
            <a:chExt cx="3047071" cy="1873589"/>
          </a:xfrm>
        </p:grpSpPr>
        <p:sp>
          <p:nvSpPr>
            <p:cNvPr id="76" name="角丸四角形吹き出し 47">
              <a:extLst>
                <a:ext uri="{FF2B5EF4-FFF2-40B4-BE49-F238E27FC236}">
                  <a16:creationId xmlns:a16="http://schemas.microsoft.com/office/drawing/2014/main" id="{15458476-65AA-87C1-8418-79E54305B77E}"/>
                </a:ext>
              </a:extLst>
            </p:cNvPr>
            <p:cNvSpPr/>
            <p:nvPr/>
          </p:nvSpPr>
          <p:spPr>
            <a:xfrm>
              <a:off x="2923790" y="4712359"/>
              <a:ext cx="3038287" cy="1411924"/>
            </a:xfrm>
            <a:prstGeom prst="wedgeRoundRectCallout">
              <a:avLst>
                <a:gd name="adj1" fmla="val 55478"/>
                <a:gd name="adj2" fmla="val -38813"/>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600" b="1" kern="100" dirty="0">
                  <a:solidFill>
                    <a:schemeClr val="accent1"/>
                  </a:solidFill>
                  <a:latin typeface="+mn-ea"/>
                  <a:cs typeface="Times New Roman"/>
                </a:rPr>
                <a:t>＜</a:t>
              </a:r>
              <a:r>
                <a:rPr lang="en-US" sz="1600" b="1" kern="100" dirty="0">
                  <a:solidFill>
                    <a:schemeClr val="accent1"/>
                  </a:solidFill>
                  <a:latin typeface="+mn-ea"/>
                  <a:cs typeface="Times New Roman"/>
                </a:rPr>
                <a:t>Step</a:t>
              </a:r>
              <a:r>
                <a:rPr lang="ja-JP" altLang="en-US" sz="1600" b="1" kern="100" dirty="0">
                  <a:solidFill>
                    <a:schemeClr val="accent1"/>
                  </a:solidFill>
                  <a:latin typeface="+mn-ea"/>
                  <a:cs typeface="Times New Roman"/>
                </a:rPr>
                <a:t>３＞</a:t>
              </a:r>
            </a:p>
            <a:p>
              <a:r>
                <a:rPr lang="ja-JP" altLang="en-US" sz="1600" kern="100" dirty="0">
                  <a:solidFill>
                    <a:srgbClr val="000000"/>
                  </a:solidFill>
                  <a:latin typeface="+mn-ea"/>
                  <a:cs typeface="Times New Roman"/>
                </a:rPr>
                <a:t>第一手順による合格者を除いたすべての受験者を、総合点の高い者から順に、募集人員を満たすまで合格とする。</a:t>
              </a:r>
              <a:endParaRPr lang="ja-JP" altLang="en-US" sz="1600" kern="100" dirty="0">
                <a:latin typeface="+mn-ea"/>
                <a:cs typeface="Times New Roman"/>
              </a:endParaRPr>
            </a:p>
          </p:txBody>
        </p:sp>
        <p:sp>
          <p:nvSpPr>
            <p:cNvPr id="78" name="テキスト ボックス 77">
              <a:extLst>
                <a:ext uri="{FF2B5EF4-FFF2-40B4-BE49-F238E27FC236}">
                  <a16:creationId xmlns:a16="http://schemas.microsoft.com/office/drawing/2014/main" id="{BB6AF89C-7CA4-E4A0-C418-07C5C5B4170F}"/>
                </a:ext>
              </a:extLst>
            </p:cNvPr>
            <p:cNvSpPr txBox="1"/>
            <p:nvPr/>
          </p:nvSpPr>
          <p:spPr>
            <a:xfrm>
              <a:off x="2960948" y="6124283"/>
              <a:ext cx="3009913" cy="461665"/>
            </a:xfrm>
            <a:prstGeom prst="rect">
              <a:avLst/>
            </a:prstGeom>
            <a:noFill/>
          </p:spPr>
          <p:txBody>
            <a:bodyPr wrap="square">
              <a:spAutoFit/>
            </a:bodyPr>
            <a:lstStyle/>
            <a:p>
              <a:r>
                <a:rPr lang="en-US" altLang="ja-JP" sz="1200" kern="100" dirty="0">
                  <a:solidFill>
                    <a:srgbClr val="000000"/>
                  </a:solidFill>
                  <a:latin typeface="+mn-ea"/>
                  <a:cs typeface="Times New Roman"/>
                </a:rPr>
                <a:t>※</a:t>
              </a:r>
              <a:r>
                <a:rPr lang="ja-JP" altLang="en-US" sz="1200" kern="100" dirty="0">
                  <a:solidFill>
                    <a:srgbClr val="000000"/>
                  </a:solidFill>
                  <a:latin typeface="+mn-ea"/>
                  <a:cs typeface="Times New Roman"/>
                </a:rPr>
                <a:t>学力検査の成績が、府教育委員会が定める基準に達しなかった者も含む。</a:t>
              </a:r>
              <a:endParaRPr lang="ja-JP" altLang="en-US" sz="1200" dirty="0"/>
            </a:p>
          </p:txBody>
        </p:sp>
      </p:grpSp>
    </p:spTree>
    <p:custDataLst>
      <p:tags r:id="rId1"/>
    </p:custDataLst>
    <p:extLst>
      <p:ext uri="{BB962C8B-B14F-4D97-AF65-F5344CB8AC3E}">
        <p14:creationId xmlns:p14="http://schemas.microsoft.com/office/powerpoint/2010/main" val="2663205987"/>
      </p:ext>
    </p:extLst>
  </p:cSld>
  <p:clrMapOvr>
    <a:masterClrMapping/>
  </p:clrMapOvr>
  <mc:AlternateContent xmlns:mc="http://schemas.openxmlformats.org/markup-compatibility/2006" xmlns:p14="http://schemas.microsoft.com/office/powerpoint/2010/main">
    <mc:Choice Requires="p14">
      <p:transition p14:dur="100" advTm="59030">
        <p:cut/>
      </p:transition>
    </mc:Choice>
    <mc:Fallback xmlns="">
      <p:transition advTm="5903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wipe(up)">
                                      <p:cBhvr>
                                        <p:cTn id="11" dur="500"/>
                                        <p:tgtEl>
                                          <p:spTgt spid="65"/>
                                        </p:tgtEl>
                                      </p:cBhvr>
                                    </p:animEffect>
                                  </p:childTnLst>
                                </p:cTn>
                              </p:par>
                              <p:par>
                                <p:cTn id="12" presetID="22" presetClass="entr" presetSubtype="1" fill="hold" nodeType="with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wipe(up)">
                                      <p:cBhvr>
                                        <p:cTn id="14" dur="500"/>
                                        <p:tgtEl>
                                          <p:spTgt spid="7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par>
                                <p:cTn id="20" presetID="22" presetClass="entr" presetSubtype="1"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500"/>
                                        <p:tgtEl>
                                          <p:spTgt spid="27"/>
                                        </p:tgtEl>
                                      </p:cBhvr>
                                    </p:animEffect>
                                  </p:childTnLst>
                                </p:cTn>
                              </p:par>
                              <p:par>
                                <p:cTn id="23" presetID="22" presetClass="entr" presetSubtype="8"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par>
                                <p:cTn id="26" presetID="22" presetClass="entr" presetSubtype="1" fill="hold"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wipe(up)">
                                      <p:cBhvr>
                                        <p:cTn id="2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5" grpId="0" animBg="1"/>
      <p:bldP spid="7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A6FF8666-7055-183C-00CE-EB279DD7C569}"/>
              </a:ext>
            </a:extLst>
          </p:cNvPr>
          <p:cNvSpPr/>
          <p:nvPr/>
        </p:nvSpPr>
        <p:spPr>
          <a:xfrm>
            <a:off x="7677010" y="5807041"/>
            <a:ext cx="4056583" cy="214822"/>
          </a:xfrm>
          <a:prstGeom prst="rect">
            <a:avLst/>
          </a:prstGeom>
          <a:solidFill>
            <a:schemeClr val="accent6">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A6FF8666-7055-183C-00CE-EB279DD7C569}"/>
              </a:ext>
            </a:extLst>
          </p:cNvPr>
          <p:cNvSpPr/>
          <p:nvPr/>
        </p:nvSpPr>
        <p:spPr>
          <a:xfrm>
            <a:off x="7686636" y="6053840"/>
            <a:ext cx="2622022" cy="213209"/>
          </a:xfrm>
          <a:prstGeom prst="rect">
            <a:avLst/>
          </a:prstGeom>
          <a:solidFill>
            <a:schemeClr val="accent6">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ja-JP" altLang="en-US" dirty="0"/>
              <a:t>選抜方法</a:t>
            </a:r>
            <a:r>
              <a:rPr lang="ja-JP" altLang="en-US" sz="2400" dirty="0"/>
              <a:t>（合格者の決定方法：ステップスクール）</a:t>
            </a:r>
            <a:endParaRPr kumimoji="1" lang="ja-JP" altLang="en-US" dirty="0"/>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32</a:t>
            </a:fld>
            <a:endParaRPr lang="ja-JP" altLang="en-US"/>
          </a:p>
        </p:txBody>
      </p:sp>
      <p:pic>
        <p:nvPicPr>
          <p:cNvPr id="23" name="図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9666" y="152577"/>
            <a:ext cx="787579" cy="660550"/>
          </a:xfrm>
          <a:prstGeom prst="rect">
            <a:avLst/>
          </a:prstGeom>
        </p:spPr>
      </p:pic>
      <p:sp>
        <p:nvSpPr>
          <p:cNvPr id="24" name="正方形/長方形 23">
            <a:extLst>
              <a:ext uri="{FF2B5EF4-FFF2-40B4-BE49-F238E27FC236}">
                <a16:creationId xmlns:a16="http://schemas.microsoft.com/office/drawing/2014/main" id="{A6FF8666-7055-183C-00CE-EB279DD7C569}"/>
              </a:ext>
            </a:extLst>
          </p:cNvPr>
          <p:cNvSpPr/>
          <p:nvPr/>
        </p:nvSpPr>
        <p:spPr>
          <a:xfrm>
            <a:off x="2605126" y="2968653"/>
            <a:ext cx="1008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A6FF8666-7055-183C-00CE-EB279DD7C569}"/>
              </a:ext>
            </a:extLst>
          </p:cNvPr>
          <p:cNvSpPr/>
          <p:nvPr/>
        </p:nvSpPr>
        <p:spPr>
          <a:xfrm>
            <a:off x="2605126" y="5106150"/>
            <a:ext cx="1512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A6FF8666-7055-183C-00CE-EB279DD7C569}"/>
              </a:ext>
            </a:extLst>
          </p:cNvPr>
          <p:cNvSpPr/>
          <p:nvPr/>
        </p:nvSpPr>
        <p:spPr>
          <a:xfrm>
            <a:off x="3729983" y="4252726"/>
            <a:ext cx="2016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A6FF8666-7055-183C-00CE-EB279DD7C569}"/>
              </a:ext>
            </a:extLst>
          </p:cNvPr>
          <p:cNvSpPr/>
          <p:nvPr/>
        </p:nvSpPr>
        <p:spPr>
          <a:xfrm>
            <a:off x="7711263" y="2179451"/>
            <a:ext cx="3528000" cy="198888"/>
          </a:xfrm>
          <a:prstGeom prst="rect">
            <a:avLst/>
          </a:prstGeom>
          <a:solidFill>
            <a:schemeClr val="accent5">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A6FF8666-7055-183C-00CE-EB279DD7C569}"/>
              </a:ext>
            </a:extLst>
          </p:cNvPr>
          <p:cNvSpPr/>
          <p:nvPr/>
        </p:nvSpPr>
        <p:spPr>
          <a:xfrm>
            <a:off x="6694169" y="1548147"/>
            <a:ext cx="4678682" cy="208774"/>
          </a:xfrm>
          <a:prstGeom prst="rect">
            <a:avLst/>
          </a:prstGeom>
          <a:solidFill>
            <a:schemeClr val="accent5">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9" name="表 28"/>
          <p:cNvGraphicFramePr>
            <a:graphicFrameLocks noGrp="1"/>
          </p:cNvGraphicFramePr>
          <p:nvPr/>
        </p:nvGraphicFramePr>
        <p:xfrm>
          <a:off x="6270682" y="2737733"/>
          <a:ext cx="5760000" cy="2595880"/>
        </p:xfrm>
        <a:graphic>
          <a:graphicData uri="http://schemas.openxmlformats.org/drawingml/2006/table">
            <a:tbl>
              <a:tblPr firstRow="1" bandRow="1">
                <a:tableStyleId>{5940675A-B579-460E-94D1-54222C63F5DA}</a:tableStyleId>
              </a:tblPr>
              <a:tblGrid>
                <a:gridCol w="1440000">
                  <a:extLst>
                    <a:ext uri="{9D8B030D-6E8A-4147-A177-3AD203B41FA5}">
                      <a16:colId xmlns:a16="http://schemas.microsoft.com/office/drawing/2014/main" val="4272156365"/>
                    </a:ext>
                  </a:extLst>
                </a:gridCol>
                <a:gridCol w="1440000">
                  <a:extLst>
                    <a:ext uri="{9D8B030D-6E8A-4147-A177-3AD203B41FA5}">
                      <a16:colId xmlns:a16="http://schemas.microsoft.com/office/drawing/2014/main" val="426042969"/>
                    </a:ext>
                  </a:extLst>
                </a:gridCol>
                <a:gridCol w="576000">
                  <a:extLst>
                    <a:ext uri="{9D8B030D-6E8A-4147-A177-3AD203B41FA5}">
                      <a16:colId xmlns:a16="http://schemas.microsoft.com/office/drawing/2014/main" val="976209684"/>
                    </a:ext>
                  </a:extLst>
                </a:gridCol>
                <a:gridCol w="576000">
                  <a:extLst>
                    <a:ext uri="{9D8B030D-6E8A-4147-A177-3AD203B41FA5}">
                      <a16:colId xmlns:a16="http://schemas.microsoft.com/office/drawing/2014/main" val="3471530495"/>
                    </a:ext>
                  </a:extLst>
                </a:gridCol>
                <a:gridCol w="576000">
                  <a:extLst>
                    <a:ext uri="{9D8B030D-6E8A-4147-A177-3AD203B41FA5}">
                      <a16:colId xmlns:a16="http://schemas.microsoft.com/office/drawing/2014/main" val="3422626940"/>
                    </a:ext>
                  </a:extLst>
                </a:gridCol>
                <a:gridCol w="576000">
                  <a:extLst>
                    <a:ext uri="{9D8B030D-6E8A-4147-A177-3AD203B41FA5}">
                      <a16:colId xmlns:a16="http://schemas.microsoft.com/office/drawing/2014/main" val="3281669646"/>
                    </a:ext>
                  </a:extLst>
                </a:gridCol>
                <a:gridCol w="576000">
                  <a:extLst>
                    <a:ext uri="{9D8B030D-6E8A-4147-A177-3AD203B41FA5}">
                      <a16:colId xmlns:a16="http://schemas.microsoft.com/office/drawing/2014/main" val="3337244402"/>
                    </a:ext>
                  </a:extLst>
                </a:gridCol>
              </a:tblGrid>
              <a:tr h="370840">
                <a:tc gridSpan="2">
                  <a:txBody>
                    <a:bodyPr/>
                    <a:lstStyle/>
                    <a:p>
                      <a:pPr algn="ctr"/>
                      <a:endParaRPr kumimoji="1" lang="ja-JP" altLang="en-US" sz="1400" dirty="0">
                        <a:solidFill>
                          <a:schemeClr val="bg1"/>
                        </a:solidFill>
                        <a:latin typeface="+mn-ea"/>
                        <a:ea typeface="+mn-ea"/>
                      </a:endParaRPr>
                    </a:p>
                  </a:txBody>
                  <a:tcPr anchor="ctr">
                    <a:solidFill>
                      <a:schemeClr val="bg1"/>
                    </a:solidFill>
                  </a:tcPr>
                </a:tc>
                <a:tc hMerge="1">
                  <a:txBody>
                    <a:bodyPr/>
                    <a:lstStyle/>
                    <a:p>
                      <a:pPr algn="ctr"/>
                      <a:endParaRPr kumimoji="1" lang="ja-JP" altLang="en-US" sz="1400" dirty="0">
                        <a:solidFill>
                          <a:schemeClr val="bg1"/>
                        </a:solidFill>
                        <a:latin typeface="+mn-ea"/>
                        <a:ea typeface="+mn-ea"/>
                      </a:endParaRPr>
                    </a:p>
                  </a:txBody>
                  <a:tcPr anchor="ctr">
                    <a:solidFill>
                      <a:schemeClr val="accent1"/>
                    </a:solidFill>
                  </a:tcPr>
                </a:tc>
                <a:tc>
                  <a:txBody>
                    <a:bodyPr/>
                    <a:lstStyle/>
                    <a:p>
                      <a:pPr algn="ctr"/>
                      <a:r>
                        <a:rPr kumimoji="1" lang="ja-JP" altLang="en-US" sz="1400" b="1" dirty="0">
                          <a:solidFill>
                            <a:schemeClr val="bg1"/>
                          </a:solidFill>
                          <a:latin typeface="+mn-ea"/>
                          <a:ea typeface="+mn-ea"/>
                        </a:rPr>
                        <a:t>Ａ</a:t>
                      </a:r>
                    </a:p>
                  </a:txBody>
                  <a:tcPr anchor="ctr">
                    <a:solidFill>
                      <a:schemeClr val="accent5"/>
                    </a:solidFill>
                  </a:tcPr>
                </a:tc>
                <a:tc>
                  <a:txBody>
                    <a:bodyPr/>
                    <a:lstStyle/>
                    <a:p>
                      <a:pPr algn="ctr"/>
                      <a:r>
                        <a:rPr kumimoji="1" lang="ja-JP" altLang="en-US" sz="1400" b="1" dirty="0">
                          <a:solidFill>
                            <a:schemeClr val="bg1"/>
                          </a:solidFill>
                          <a:latin typeface="+mn-ea"/>
                          <a:ea typeface="+mn-ea"/>
                        </a:rPr>
                        <a:t>Ｂ</a:t>
                      </a:r>
                    </a:p>
                  </a:txBody>
                  <a:tcPr anchor="ctr">
                    <a:solidFill>
                      <a:schemeClr val="accent5"/>
                    </a:solidFill>
                  </a:tcPr>
                </a:tc>
                <a:tc>
                  <a:txBody>
                    <a:bodyPr/>
                    <a:lstStyle/>
                    <a:p>
                      <a:pPr algn="ctr"/>
                      <a:r>
                        <a:rPr kumimoji="1" lang="ja-JP" altLang="en-US" sz="1400" b="1" dirty="0">
                          <a:solidFill>
                            <a:schemeClr val="bg1"/>
                          </a:solidFill>
                          <a:latin typeface="+mn-ea"/>
                          <a:ea typeface="+mn-ea"/>
                        </a:rPr>
                        <a:t>Ｃ</a:t>
                      </a:r>
                    </a:p>
                  </a:txBody>
                  <a:tcPr anchor="ctr">
                    <a:solidFill>
                      <a:schemeClr val="accent5"/>
                    </a:solidFill>
                  </a:tcPr>
                </a:tc>
                <a:tc>
                  <a:txBody>
                    <a:bodyPr/>
                    <a:lstStyle/>
                    <a:p>
                      <a:pPr algn="ctr"/>
                      <a:r>
                        <a:rPr kumimoji="1" lang="en-US" altLang="ja-JP" sz="1400" b="1" dirty="0">
                          <a:solidFill>
                            <a:schemeClr val="bg1"/>
                          </a:solidFill>
                          <a:latin typeface="+mn-ea"/>
                          <a:ea typeface="+mn-ea"/>
                        </a:rPr>
                        <a:t>…</a:t>
                      </a:r>
                      <a:endParaRPr kumimoji="1" lang="ja-JP" altLang="en-US" sz="1400" b="1" dirty="0">
                        <a:solidFill>
                          <a:schemeClr val="bg1"/>
                        </a:solidFill>
                        <a:latin typeface="+mn-ea"/>
                        <a:ea typeface="+mn-ea"/>
                      </a:endParaRPr>
                    </a:p>
                  </a:txBody>
                  <a:tcPr anchor="ctr">
                    <a:solidFill>
                      <a:schemeClr val="accent5"/>
                    </a:solidFill>
                  </a:tcPr>
                </a:tc>
                <a:tc>
                  <a:txBody>
                    <a:bodyPr/>
                    <a:lstStyle/>
                    <a:p>
                      <a:pPr algn="ctr"/>
                      <a:r>
                        <a:rPr kumimoji="1" lang="ja-JP" altLang="en-US" sz="1400" b="1" dirty="0">
                          <a:solidFill>
                            <a:schemeClr val="bg1"/>
                          </a:solidFill>
                          <a:latin typeface="+mn-ea"/>
                          <a:ea typeface="+mn-ea"/>
                        </a:rPr>
                        <a:t>Ｊ</a:t>
                      </a:r>
                    </a:p>
                  </a:txBody>
                  <a:tcPr anchor="ctr">
                    <a:solidFill>
                      <a:schemeClr val="accent5"/>
                    </a:solidFill>
                  </a:tcPr>
                </a:tc>
                <a:extLst>
                  <a:ext uri="{0D108BD9-81ED-4DB2-BD59-A6C34878D82A}">
                    <a16:rowId xmlns:a16="http://schemas.microsoft.com/office/drawing/2014/main" val="76888053"/>
                  </a:ext>
                </a:extLst>
              </a:tr>
              <a:tr h="370840">
                <a:tc>
                  <a:txBody>
                    <a:bodyPr/>
                    <a:lstStyle/>
                    <a:p>
                      <a:pPr algn="ctr"/>
                      <a:r>
                        <a:rPr lang="ja-JP" altLang="en-US" sz="1400" b="1" dirty="0">
                          <a:solidFill>
                            <a:schemeClr val="bg1"/>
                          </a:solidFill>
                          <a:latin typeface="+mn-ea"/>
                          <a:ea typeface="+mn-ea"/>
                        </a:rPr>
                        <a:t>グループ</a:t>
                      </a:r>
                    </a:p>
                  </a:txBody>
                  <a:tcPr anchor="ctr">
                    <a:solidFill>
                      <a:schemeClr val="accent1"/>
                    </a:solidFill>
                  </a:tcPr>
                </a:tc>
                <a:tc>
                  <a:txBody>
                    <a:bodyPr/>
                    <a:lstStyle/>
                    <a:p>
                      <a:pPr algn="ctr"/>
                      <a:r>
                        <a:rPr kumimoji="1" lang="ja-JP" altLang="en-US" sz="1400" b="1" dirty="0">
                          <a:solidFill>
                            <a:schemeClr val="bg1"/>
                          </a:solidFill>
                          <a:latin typeface="+mn-ea"/>
                          <a:ea typeface="+mn-ea"/>
                        </a:rPr>
                        <a:t>配点（換算点）</a:t>
                      </a:r>
                    </a:p>
                  </a:txBody>
                  <a:tcPr anchor="ctr">
                    <a:solidFill>
                      <a:schemeClr val="accent1"/>
                    </a:solidFill>
                  </a:tcPr>
                </a:tc>
                <a:tc>
                  <a:txBody>
                    <a:bodyPr/>
                    <a:lstStyle/>
                    <a:p>
                      <a:pPr algn="ctr"/>
                      <a:r>
                        <a:rPr kumimoji="1" lang="en-US" altLang="ja-JP" sz="1400" b="0" dirty="0">
                          <a:solidFill>
                            <a:schemeClr val="bg1"/>
                          </a:solidFill>
                          <a:latin typeface="+mn-ea"/>
                          <a:ea typeface="+mn-ea"/>
                        </a:rPr>
                        <a:t>900</a:t>
                      </a:r>
                      <a:endParaRPr kumimoji="1" lang="ja-JP" altLang="en-US" sz="1400" b="0" dirty="0">
                        <a:solidFill>
                          <a:schemeClr val="bg1"/>
                        </a:solidFill>
                        <a:latin typeface="+mn-ea"/>
                        <a:ea typeface="+mn-ea"/>
                      </a:endParaRPr>
                    </a:p>
                  </a:txBody>
                  <a:tcPr anchor="ctr">
                    <a:solidFill>
                      <a:schemeClr val="accent5"/>
                    </a:solidFill>
                  </a:tcPr>
                </a:tc>
                <a:tc>
                  <a:txBody>
                    <a:bodyPr/>
                    <a:lstStyle/>
                    <a:p>
                      <a:pPr algn="ctr"/>
                      <a:r>
                        <a:rPr kumimoji="1" lang="en-US" altLang="ja-JP" sz="1400" b="0" dirty="0">
                          <a:solidFill>
                            <a:schemeClr val="bg1"/>
                          </a:solidFill>
                          <a:latin typeface="+mn-ea"/>
                          <a:ea typeface="+mn-ea"/>
                        </a:rPr>
                        <a:t>800</a:t>
                      </a:r>
                      <a:endParaRPr kumimoji="1" lang="ja-JP" altLang="en-US" sz="1400" b="0" dirty="0">
                        <a:solidFill>
                          <a:schemeClr val="bg1"/>
                        </a:solidFill>
                        <a:latin typeface="+mn-ea"/>
                        <a:ea typeface="+mn-ea"/>
                      </a:endParaRPr>
                    </a:p>
                  </a:txBody>
                  <a:tcPr anchor="ctr">
                    <a:solidFill>
                      <a:schemeClr val="accent5"/>
                    </a:solidFill>
                  </a:tcPr>
                </a:tc>
                <a:tc>
                  <a:txBody>
                    <a:bodyPr/>
                    <a:lstStyle/>
                    <a:p>
                      <a:pPr algn="ctr"/>
                      <a:r>
                        <a:rPr kumimoji="1" lang="en-US" altLang="ja-JP" sz="1400" b="0" dirty="0">
                          <a:solidFill>
                            <a:schemeClr val="bg1"/>
                          </a:solidFill>
                          <a:latin typeface="+mn-ea"/>
                          <a:ea typeface="+mn-ea"/>
                        </a:rPr>
                        <a:t>700</a:t>
                      </a:r>
                      <a:endParaRPr kumimoji="1" lang="ja-JP" altLang="en-US" sz="1400" b="0" dirty="0">
                        <a:solidFill>
                          <a:schemeClr val="bg1"/>
                        </a:solidFill>
                        <a:latin typeface="+mn-ea"/>
                        <a:ea typeface="+mn-ea"/>
                      </a:endParaRPr>
                    </a:p>
                  </a:txBody>
                  <a:tcPr anchor="ctr">
                    <a:solidFill>
                      <a:schemeClr val="accent5"/>
                    </a:solidFill>
                  </a:tcPr>
                </a:tc>
                <a:tc>
                  <a:txBody>
                    <a:bodyPr/>
                    <a:lstStyle/>
                    <a:p>
                      <a:pPr algn="ctr"/>
                      <a:r>
                        <a:rPr kumimoji="1" lang="en-US" altLang="ja-JP" sz="1400" b="0" dirty="0">
                          <a:solidFill>
                            <a:schemeClr val="bg1"/>
                          </a:solidFill>
                          <a:latin typeface="+mn-ea"/>
                          <a:ea typeface="+mn-ea"/>
                        </a:rPr>
                        <a:t>…</a:t>
                      </a:r>
                      <a:endParaRPr kumimoji="1" lang="ja-JP" altLang="en-US" sz="1400" b="0" dirty="0">
                        <a:solidFill>
                          <a:schemeClr val="bg1"/>
                        </a:solidFill>
                        <a:latin typeface="+mn-ea"/>
                        <a:ea typeface="+mn-ea"/>
                      </a:endParaRPr>
                    </a:p>
                  </a:txBody>
                  <a:tcPr anchor="ctr">
                    <a:solidFill>
                      <a:schemeClr val="accent5"/>
                    </a:solidFill>
                  </a:tcPr>
                </a:tc>
                <a:tc>
                  <a:txBody>
                    <a:bodyPr/>
                    <a:lstStyle/>
                    <a:p>
                      <a:pPr algn="ctr"/>
                      <a:r>
                        <a:rPr kumimoji="1" lang="ja-JP" altLang="en-US" sz="1400" b="0" dirty="0">
                          <a:solidFill>
                            <a:schemeClr val="bg1"/>
                          </a:solidFill>
                          <a:latin typeface="+mn-ea"/>
                          <a:ea typeface="+mn-ea"/>
                        </a:rPr>
                        <a:t>０</a:t>
                      </a:r>
                    </a:p>
                  </a:txBody>
                  <a:tcPr anchor="ctr">
                    <a:solidFill>
                      <a:schemeClr val="accent5"/>
                    </a:solidFill>
                  </a:tcPr>
                </a:tc>
                <a:extLst>
                  <a:ext uri="{0D108BD9-81ED-4DB2-BD59-A6C34878D82A}">
                    <a16:rowId xmlns:a16="http://schemas.microsoft.com/office/drawing/2014/main" val="2227772599"/>
                  </a:ext>
                </a:extLst>
              </a:tr>
              <a:tr h="370840">
                <a:tc>
                  <a:txBody>
                    <a:bodyPr/>
                    <a:lstStyle/>
                    <a:p>
                      <a:pPr algn="ctr"/>
                      <a:r>
                        <a:rPr kumimoji="1" lang="ja-JP" altLang="en-US" sz="1400" b="0" dirty="0">
                          <a:solidFill>
                            <a:schemeClr val="bg1"/>
                          </a:solidFill>
                          <a:latin typeface="+mn-ea"/>
                          <a:ea typeface="+mn-ea"/>
                        </a:rPr>
                        <a:t>１グループ</a:t>
                      </a:r>
                    </a:p>
                  </a:txBody>
                  <a:tcPr anchor="ctr">
                    <a:solidFill>
                      <a:schemeClr val="accent1"/>
                    </a:solidFill>
                  </a:tcPr>
                </a:tc>
                <a:tc>
                  <a:txBody>
                    <a:bodyPr/>
                    <a:lstStyle/>
                    <a:p>
                      <a:pPr algn="ctr"/>
                      <a:r>
                        <a:rPr kumimoji="1" lang="en-US" altLang="ja-JP" sz="1400" b="0" dirty="0">
                          <a:solidFill>
                            <a:schemeClr val="bg1"/>
                          </a:solidFill>
                          <a:latin typeface="+mn-ea"/>
                          <a:ea typeface="+mn-ea"/>
                        </a:rPr>
                        <a:t>450</a:t>
                      </a:r>
                      <a:r>
                        <a:rPr kumimoji="1" lang="ja-JP" altLang="en-US" sz="1400" b="0" dirty="0">
                          <a:solidFill>
                            <a:schemeClr val="bg1"/>
                          </a:solidFill>
                          <a:latin typeface="+mn-ea"/>
                          <a:ea typeface="+mn-ea"/>
                        </a:rPr>
                        <a:t>≧得点</a:t>
                      </a:r>
                      <a:r>
                        <a:rPr kumimoji="1" lang="en-US" altLang="ja-JP" sz="1400" b="0" dirty="0">
                          <a:solidFill>
                            <a:schemeClr val="bg1"/>
                          </a:solidFill>
                          <a:latin typeface="+mn-ea"/>
                          <a:ea typeface="+mn-ea"/>
                        </a:rPr>
                        <a:t>&gt;400</a:t>
                      </a:r>
                    </a:p>
                  </a:txBody>
                  <a:tcPr anchor="ctr">
                    <a:solidFill>
                      <a:schemeClr val="accent1"/>
                    </a:solidFill>
                  </a:tcPr>
                </a:tc>
                <a:tc>
                  <a:txBody>
                    <a:bodyPr/>
                    <a:lstStyle/>
                    <a:p>
                      <a:pPr algn="ctr"/>
                      <a:r>
                        <a:rPr kumimoji="1" lang="ja-JP" altLang="en-US" sz="1400" dirty="0">
                          <a:latin typeface="+mn-ea"/>
                          <a:ea typeface="+mn-ea"/>
                        </a:rPr>
                        <a:t>１群</a:t>
                      </a:r>
                    </a:p>
                  </a:txBody>
                  <a:tcPr anchor="ctr"/>
                </a:tc>
                <a:tc>
                  <a:txBody>
                    <a:bodyPr/>
                    <a:lstStyle/>
                    <a:p>
                      <a:pPr algn="ctr"/>
                      <a:r>
                        <a:rPr kumimoji="1" lang="ja-JP" altLang="en-US" sz="1400" dirty="0">
                          <a:latin typeface="+mn-ea"/>
                          <a:ea typeface="+mn-ea"/>
                        </a:rPr>
                        <a:t>３群</a:t>
                      </a:r>
                    </a:p>
                  </a:txBody>
                  <a:tcPr anchor="ctr"/>
                </a:tc>
                <a:tc>
                  <a:txBody>
                    <a:bodyPr/>
                    <a:lstStyle/>
                    <a:p>
                      <a:pPr algn="ctr"/>
                      <a:r>
                        <a:rPr kumimoji="1" lang="ja-JP" altLang="en-US" sz="1400" dirty="0">
                          <a:latin typeface="+mn-ea"/>
                          <a:ea typeface="+mn-ea"/>
                        </a:rPr>
                        <a:t>５群</a:t>
                      </a:r>
                    </a:p>
                  </a:txBody>
                  <a:tcPr anchor="ctr"/>
                </a:tc>
                <a:tc>
                  <a:txBody>
                    <a:bodyPr/>
                    <a:lstStyle/>
                    <a:p>
                      <a:pPr algn="ctr"/>
                      <a:r>
                        <a:rPr kumimoji="1" lang="en-US" altLang="ja-JP" sz="1400" dirty="0">
                          <a:latin typeface="+mn-ea"/>
                          <a:ea typeface="+mn-ea"/>
                        </a:rPr>
                        <a:t>…</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19</a:t>
                      </a:r>
                      <a:r>
                        <a:rPr kumimoji="1" lang="ja-JP" altLang="en-US" sz="1400" dirty="0">
                          <a:latin typeface="+mn-ea"/>
                          <a:ea typeface="+mn-ea"/>
                        </a:rPr>
                        <a:t>群</a:t>
                      </a:r>
                    </a:p>
                  </a:txBody>
                  <a:tcPr anchor="ctr"/>
                </a:tc>
                <a:extLst>
                  <a:ext uri="{0D108BD9-81ED-4DB2-BD59-A6C34878D82A}">
                    <a16:rowId xmlns:a16="http://schemas.microsoft.com/office/drawing/2014/main" val="2607053432"/>
                  </a:ext>
                </a:extLst>
              </a:tr>
              <a:tr h="370840">
                <a:tc>
                  <a:txBody>
                    <a:bodyPr/>
                    <a:lstStyle/>
                    <a:p>
                      <a:pPr algn="ctr"/>
                      <a:r>
                        <a:rPr kumimoji="1" lang="ja-JP" altLang="en-US" sz="1400" b="0" dirty="0">
                          <a:solidFill>
                            <a:schemeClr val="bg1"/>
                          </a:solidFill>
                          <a:latin typeface="+mn-ea"/>
                          <a:ea typeface="+mn-ea"/>
                        </a:rPr>
                        <a:t>２グループ</a:t>
                      </a:r>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bg1"/>
                          </a:solidFill>
                          <a:latin typeface="+mn-ea"/>
                          <a:ea typeface="+mn-ea"/>
                        </a:rPr>
                        <a:t>400</a:t>
                      </a:r>
                      <a:r>
                        <a:rPr kumimoji="1" lang="ja-JP" altLang="en-US" sz="1400" b="0" dirty="0">
                          <a:solidFill>
                            <a:schemeClr val="bg1"/>
                          </a:solidFill>
                          <a:latin typeface="+mn-ea"/>
                          <a:ea typeface="+mn-ea"/>
                        </a:rPr>
                        <a:t>≧得点</a:t>
                      </a:r>
                      <a:r>
                        <a:rPr kumimoji="1" lang="en-US" altLang="ja-JP" sz="1400" b="0" dirty="0">
                          <a:solidFill>
                            <a:schemeClr val="bg1"/>
                          </a:solidFill>
                          <a:latin typeface="+mn-ea"/>
                          <a:ea typeface="+mn-ea"/>
                        </a:rPr>
                        <a:t>&gt;350</a:t>
                      </a:r>
                    </a:p>
                  </a:txBody>
                  <a:tcPr anchor="ctr">
                    <a:solidFill>
                      <a:schemeClr val="accent1"/>
                    </a:solidFill>
                  </a:tcPr>
                </a:tc>
                <a:tc>
                  <a:txBody>
                    <a:bodyPr/>
                    <a:lstStyle/>
                    <a:p>
                      <a:pPr algn="ctr"/>
                      <a:r>
                        <a:rPr kumimoji="1" lang="ja-JP" altLang="en-US" sz="1400" dirty="0">
                          <a:latin typeface="+mn-ea"/>
                          <a:ea typeface="+mn-ea"/>
                        </a:rPr>
                        <a:t>２群</a:t>
                      </a:r>
                    </a:p>
                  </a:txBody>
                  <a:tcPr anchor="ctr"/>
                </a:tc>
                <a:tc>
                  <a:txBody>
                    <a:bodyPr/>
                    <a:lstStyle/>
                    <a:p>
                      <a:pPr algn="ctr"/>
                      <a:r>
                        <a:rPr kumimoji="1" lang="ja-JP" altLang="en-US" sz="1400" dirty="0">
                          <a:latin typeface="+mn-ea"/>
                          <a:ea typeface="+mn-ea"/>
                        </a:rPr>
                        <a:t>４群</a:t>
                      </a:r>
                    </a:p>
                  </a:txBody>
                  <a:tcPr anchor="ctr"/>
                </a:tc>
                <a:tc>
                  <a:txBody>
                    <a:bodyPr/>
                    <a:lstStyle/>
                    <a:p>
                      <a:pPr algn="ctr"/>
                      <a:r>
                        <a:rPr kumimoji="1" lang="ja-JP" altLang="en-US" sz="1400" dirty="0">
                          <a:latin typeface="+mn-ea"/>
                          <a:ea typeface="+mn-ea"/>
                        </a:rPr>
                        <a:t>６群</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latin typeface="+mn-ea"/>
                          <a:ea typeface="+mn-ea"/>
                        </a:rPr>
                        <a:t>…</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20</a:t>
                      </a:r>
                      <a:r>
                        <a:rPr kumimoji="1" lang="ja-JP" altLang="en-US" sz="1400" dirty="0">
                          <a:latin typeface="+mn-ea"/>
                          <a:ea typeface="+mn-ea"/>
                        </a:rPr>
                        <a:t>群</a:t>
                      </a:r>
                    </a:p>
                  </a:txBody>
                  <a:tcPr anchor="ctr"/>
                </a:tc>
                <a:extLst>
                  <a:ext uri="{0D108BD9-81ED-4DB2-BD59-A6C34878D82A}">
                    <a16:rowId xmlns:a16="http://schemas.microsoft.com/office/drawing/2014/main" val="564189132"/>
                  </a:ext>
                </a:extLst>
              </a:tr>
              <a:tr h="370840">
                <a:tc>
                  <a:txBody>
                    <a:bodyPr/>
                    <a:lstStyle/>
                    <a:p>
                      <a:pPr algn="ctr"/>
                      <a:r>
                        <a:rPr kumimoji="1" lang="ja-JP" altLang="en-US" sz="1400" b="0" dirty="0">
                          <a:solidFill>
                            <a:schemeClr val="bg1"/>
                          </a:solidFill>
                          <a:latin typeface="+mn-ea"/>
                          <a:ea typeface="+mn-ea"/>
                        </a:rPr>
                        <a:t>３グループ</a:t>
                      </a:r>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bg1"/>
                          </a:solidFill>
                          <a:latin typeface="+mn-ea"/>
                          <a:ea typeface="+mn-ea"/>
                        </a:rPr>
                        <a:t>350</a:t>
                      </a:r>
                      <a:r>
                        <a:rPr kumimoji="1" lang="ja-JP" altLang="en-US" sz="1400" b="0" dirty="0">
                          <a:solidFill>
                            <a:schemeClr val="bg1"/>
                          </a:solidFill>
                          <a:latin typeface="+mn-ea"/>
                          <a:ea typeface="+mn-ea"/>
                        </a:rPr>
                        <a:t>≧得点</a:t>
                      </a:r>
                      <a:r>
                        <a:rPr kumimoji="1" lang="en-US" altLang="ja-JP" sz="1400" b="0" dirty="0">
                          <a:solidFill>
                            <a:schemeClr val="bg1"/>
                          </a:solidFill>
                          <a:latin typeface="+mn-ea"/>
                          <a:ea typeface="+mn-ea"/>
                        </a:rPr>
                        <a:t>&gt;300</a:t>
                      </a:r>
                    </a:p>
                  </a:txBody>
                  <a:tcPr anchor="ctr">
                    <a:solidFill>
                      <a:schemeClr val="accent1"/>
                    </a:solidFill>
                  </a:tcPr>
                </a:tc>
                <a:tc>
                  <a:txBody>
                    <a:bodyPr/>
                    <a:lstStyle/>
                    <a:p>
                      <a:pPr algn="ctr"/>
                      <a:r>
                        <a:rPr kumimoji="1" lang="ja-JP" altLang="en-US" sz="1400" dirty="0">
                          <a:latin typeface="+mn-ea"/>
                          <a:ea typeface="+mn-ea"/>
                        </a:rPr>
                        <a:t>３群</a:t>
                      </a:r>
                    </a:p>
                  </a:txBody>
                  <a:tcPr anchor="ctr"/>
                </a:tc>
                <a:tc>
                  <a:txBody>
                    <a:bodyPr/>
                    <a:lstStyle/>
                    <a:p>
                      <a:pPr algn="ctr"/>
                      <a:r>
                        <a:rPr kumimoji="1" lang="ja-JP" altLang="en-US" sz="1400" dirty="0">
                          <a:latin typeface="+mn-ea"/>
                          <a:ea typeface="+mn-ea"/>
                        </a:rPr>
                        <a:t>５群</a:t>
                      </a:r>
                    </a:p>
                  </a:txBody>
                  <a:tcPr anchor="ctr"/>
                </a:tc>
                <a:tc>
                  <a:txBody>
                    <a:bodyPr/>
                    <a:lstStyle/>
                    <a:p>
                      <a:pPr algn="ctr"/>
                      <a:r>
                        <a:rPr kumimoji="1" lang="ja-JP" altLang="en-US" sz="1400" dirty="0">
                          <a:latin typeface="+mn-ea"/>
                          <a:ea typeface="+mn-ea"/>
                        </a:rPr>
                        <a:t>７群</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latin typeface="+mn-ea"/>
                          <a:ea typeface="+mn-ea"/>
                        </a:rPr>
                        <a:t>…</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21</a:t>
                      </a:r>
                      <a:r>
                        <a:rPr kumimoji="1" lang="ja-JP" altLang="en-US" sz="1400" dirty="0">
                          <a:latin typeface="+mn-ea"/>
                          <a:ea typeface="+mn-ea"/>
                        </a:rPr>
                        <a:t>群</a:t>
                      </a:r>
                    </a:p>
                  </a:txBody>
                  <a:tcPr anchor="ctr"/>
                </a:tc>
                <a:extLst>
                  <a:ext uri="{0D108BD9-81ED-4DB2-BD59-A6C34878D82A}">
                    <a16:rowId xmlns:a16="http://schemas.microsoft.com/office/drawing/2014/main" val="1798653794"/>
                  </a:ext>
                </a:extLst>
              </a:tr>
              <a:tr h="370840">
                <a:tc>
                  <a:txBody>
                    <a:bodyPr/>
                    <a:lstStyle/>
                    <a:p>
                      <a:pPr algn="ctr"/>
                      <a:r>
                        <a:rPr kumimoji="1" lang="en-US" altLang="ja-JP" sz="1400" b="0" dirty="0">
                          <a:solidFill>
                            <a:schemeClr val="bg1"/>
                          </a:solidFill>
                          <a:latin typeface="+mn-ea"/>
                          <a:ea typeface="+mn-ea"/>
                        </a:rPr>
                        <a:t>…</a:t>
                      </a:r>
                      <a:endParaRPr kumimoji="1" lang="ja-JP" altLang="en-US" sz="1400" b="0" dirty="0">
                        <a:solidFill>
                          <a:schemeClr val="bg1"/>
                        </a:solidFill>
                        <a:latin typeface="+mn-ea"/>
                        <a:ea typeface="+mn-ea"/>
                      </a:endParaRPr>
                    </a:p>
                  </a:txBody>
                  <a:tcPr vert="eaVert"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bg1"/>
                          </a:solidFill>
                          <a:latin typeface="+mn-ea"/>
                          <a:ea typeface="+mn-ea"/>
                        </a:rPr>
                        <a:t>…</a:t>
                      </a:r>
                      <a:endParaRPr kumimoji="1" lang="ja-JP" altLang="en-US" sz="1400" b="0" dirty="0">
                        <a:solidFill>
                          <a:schemeClr val="bg1"/>
                        </a:solidFill>
                        <a:latin typeface="+mn-ea"/>
                        <a:ea typeface="+mn-ea"/>
                      </a:endParaRPr>
                    </a:p>
                  </a:txBody>
                  <a:tcPr vert="eaVert" anchor="ctr">
                    <a:solidFill>
                      <a:schemeClr val="accent1"/>
                    </a:solidFill>
                  </a:tcPr>
                </a:tc>
                <a:tc>
                  <a:txBody>
                    <a:bodyPr/>
                    <a:lstStyle/>
                    <a:p>
                      <a:pPr algn="ctr"/>
                      <a:r>
                        <a:rPr kumimoji="1" lang="en-US" altLang="ja-JP" sz="1400" dirty="0">
                          <a:latin typeface="+mn-ea"/>
                          <a:ea typeface="+mn-ea"/>
                        </a:rPr>
                        <a:t>…</a:t>
                      </a:r>
                      <a:endParaRPr kumimoji="1" lang="ja-JP" altLang="en-US" sz="1400" dirty="0">
                        <a:latin typeface="+mn-ea"/>
                        <a:ea typeface="+mn-ea"/>
                      </a:endParaRPr>
                    </a:p>
                  </a:txBody>
                  <a:tcPr vert="eaVert" anchor="ctr"/>
                </a:tc>
                <a:tc>
                  <a:txBody>
                    <a:bodyPr/>
                    <a:lstStyle/>
                    <a:p>
                      <a:pPr algn="ctr"/>
                      <a:r>
                        <a:rPr kumimoji="1" lang="en-US" altLang="ja-JP" sz="1400" dirty="0">
                          <a:latin typeface="+mn-ea"/>
                          <a:ea typeface="+mn-ea"/>
                        </a:rPr>
                        <a:t>…</a:t>
                      </a:r>
                      <a:endParaRPr kumimoji="1" lang="ja-JP" altLang="en-US" sz="1400" dirty="0">
                        <a:latin typeface="+mn-ea"/>
                        <a:ea typeface="+mn-ea"/>
                      </a:endParaRPr>
                    </a:p>
                  </a:txBody>
                  <a:tcPr vert="eaVert" anchor="ctr"/>
                </a:tc>
                <a:tc>
                  <a:txBody>
                    <a:bodyPr/>
                    <a:lstStyle/>
                    <a:p>
                      <a:pPr algn="ctr"/>
                      <a:r>
                        <a:rPr kumimoji="1" lang="en-US" altLang="ja-JP" sz="1400" dirty="0">
                          <a:latin typeface="+mn-ea"/>
                          <a:ea typeface="+mn-ea"/>
                        </a:rPr>
                        <a:t>…</a:t>
                      </a:r>
                      <a:endParaRPr kumimoji="1" lang="ja-JP" altLang="en-US" sz="1400" dirty="0">
                        <a:latin typeface="+mn-ea"/>
                        <a:ea typeface="+mn-ea"/>
                      </a:endParaRPr>
                    </a:p>
                  </a:txBody>
                  <a:tcPr vert="eaVert" anchor="ctr"/>
                </a:tc>
                <a:tc>
                  <a:txBody>
                    <a:bodyPr/>
                    <a:lstStyle/>
                    <a:p>
                      <a:pPr algn="ctr"/>
                      <a:r>
                        <a:rPr kumimoji="1" lang="en-US" altLang="ja-JP" sz="1400" dirty="0">
                          <a:latin typeface="+mn-ea"/>
                          <a:ea typeface="+mn-ea"/>
                        </a:rPr>
                        <a:t>…</a:t>
                      </a:r>
                      <a:endParaRPr kumimoji="1" lang="ja-JP" altLang="en-US" sz="1400" dirty="0">
                        <a:latin typeface="+mn-ea"/>
                        <a:ea typeface="+mn-ea"/>
                      </a:endParaRPr>
                    </a:p>
                  </a:txBody>
                  <a:tcPr vert="eaVert" anchor="ctr"/>
                </a:tc>
                <a:tc>
                  <a:txBody>
                    <a:bodyPr/>
                    <a:lstStyle/>
                    <a:p>
                      <a:pPr algn="ctr"/>
                      <a:r>
                        <a:rPr kumimoji="1" lang="en-US" altLang="ja-JP" sz="1400" dirty="0">
                          <a:latin typeface="+mn-ea"/>
                          <a:ea typeface="+mn-ea"/>
                        </a:rPr>
                        <a:t>…</a:t>
                      </a:r>
                      <a:endParaRPr kumimoji="1" lang="ja-JP" altLang="en-US" sz="1400" dirty="0">
                        <a:latin typeface="+mn-ea"/>
                        <a:ea typeface="+mn-ea"/>
                      </a:endParaRPr>
                    </a:p>
                  </a:txBody>
                  <a:tcPr vert="eaVert" anchor="ctr"/>
                </a:tc>
                <a:extLst>
                  <a:ext uri="{0D108BD9-81ED-4DB2-BD59-A6C34878D82A}">
                    <a16:rowId xmlns:a16="http://schemas.microsoft.com/office/drawing/2014/main" val="954230820"/>
                  </a:ext>
                </a:extLst>
              </a:tr>
              <a:tr h="370840">
                <a:tc>
                  <a:txBody>
                    <a:bodyPr/>
                    <a:lstStyle/>
                    <a:p>
                      <a:pPr algn="ctr"/>
                      <a:r>
                        <a:rPr kumimoji="1" lang="ja-JP" altLang="en-US" sz="1400" b="0" dirty="0">
                          <a:solidFill>
                            <a:schemeClr val="bg1"/>
                          </a:solidFill>
                          <a:latin typeface="+mn-ea"/>
                          <a:ea typeface="+mn-ea"/>
                        </a:rPr>
                        <a:t>９グループ</a:t>
                      </a:r>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bg1"/>
                          </a:solidFill>
                          <a:latin typeface="+mn-ea"/>
                          <a:ea typeface="+mn-ea"/>
                        </a:rPr>
                        <a:t>50</a:t>
                      </a:r>
                      <a:r>
                        <a:rPr kumimoji="1" lang="ja-JP" altLang="en-US" sz="1400" b="0" dirty="0">
                          <a:solidFill>
                            <a:schemeClr val="bg1"/>
                          </a:solidFill>
                          <a:latin typeface="+mn-ea"/>
                          <a:ea typeface="+mn-ea"/>
                        </a:rPr>
                        <a:t>≧得点</a:t>
                      </a:r>
                      <a:endParaRPr kumimoji="1" lang="en-US" altLang="ja-JP" sz="1400" b="0" dirty="0">
                        <a:solidFill>
                          <a:schemeClr val="bg1"/>
                        </a:solidFill>
                        <a:latin typeface="+mn-ea"/>
                        <a:ea typeface="+mn-ea"/>
                      </a:endParaRPr>
                    </a:p>
                  </a:txBody>
                  <a:tcPr anchor="ctr">
                    <a:solidFill>
                      <a:schemeClr val="accent1"/>
                    </a:solidFill>
                  </a:tcPr>
                </a:tc>
                <a:tc>
                  <a:txBody>
                    <a:bodyPr/>
                    <a:lstStyle/>
                    <a:p>
                      <a:pPr algn="ctr"/>
                      <a:r>
                        <a:rPr kumimoji="1" lang="ja-JP" altLang="en-US" sz="1400" dirty="0">
                          <a:latin typeface="+mn-ea"/>
                          <a:ea typeface="+mn-ea"/>
                        </a:rPr>
                        <a:t>９群</a:t>
                      </a:r>
                    </a:p>
                  </a:txBody>
                  <a:tcPr anchor="ctr"/>
                </a:tc>
                <a:tc>
                  <a:txBody>
                    <a:bodyPr/>
                    <a:lstStyle/>
                    <a:p>
                      <a:pPr algn="ctr"/>
                      <a:r>
                        <a:rPr kumimoji="1" lang="en-US" altLang="ja-JP" sz="1400" dirty="0">
                          <a:latin typeface="+mn-ea"/>
                          <a:ea typeface="+mn-ea"/>
                        </a:rPr>
                        <a:t>11</a:t>
                      </a:r>
                      <a:r>
                        <a:rPr kumimoji="1" lang="ja-JP" altLang="en-US" sz="1400" dirty="0">
                          <a:latin typeface="+mn-ea"/>
                          <a:ea typeface="+mn-ea"/>
                        </a:rPr>
                        <a:t>群</a:t>
                      </a:r>
                    </a:p>
                  </a:txBody>
                  <a:tcPr anchor="ctr"/>
                </a:tc>
                <a:tc>
                  <a:txBody>
                    <a:bodyPr/>
                    <a:lstStyle/>
                    <a:p>
                      <a:pPr algn="ctr"/>
                      <a:r>
                        <a:rPr kumimoji="1" lang="en-US" altLang="ja-JP" sz="1400" dirty="0">
                          <a:latin typeface="+mn-ea"/>
                          <a:ea typeface="+mn-ea"/>
                        </a:rPr>
                        <a:t>13</a:t>
                      </a:r>
                      <a:r>
                        <a:rPr kumimoji="1" lang="ja-JP" altLang="en-US" sz="1400" dirty="0">
                          <a:latin typeface="+mn-ea"/>
                          <a:ea typeface="+mn-ea"/>
                        </a:rPr>
                        <a:t>群</a:t>
                      </a:r>
                    </a:p>
                  </a:txBody>
                  <a:tcPr anchor="ctr"/>
                </a:tc>
                <a:tc>
                  <a:txBody>
                    <a:bodyPr/>
                    <a:lstStyle/>
                    <a:p>
                      <a:pPr algn="ctr"/>
                      <a:r>
                        <a:rPr kumimoji="1" lang="en-US" altLang="ja-JP" sz="1400" dirty="0">
                          <a:latin typeface="+mn-ea"/>
                          <a:ea typeface="+mn-ea"/>
                        </a:rPr>
                        <a:t>…</a:t>
                      </a:r>
                      <a:endParaRPr kumimoji="1" lang="ja-JP" altLang="en-US" sz="1400" dirty="0">
                        <a:latin typeface="+mn-ea"/>
                        <a:ea typeface="+mn-ea"/>
                      </a:endParaRPr>
                    </a:p>
                  </a:txBody>
                  <a:tcPr anchor="ctr"/>
                </a:tc>
                <a:tc>
                  <a:txBody>
                    <a:bodyPr/>
                    <a:lstStyle/>
                    <a:p>
                      <a:pPr algn="ctr"/>
                      <a:r>
                        <a:rPr kumimoji="1" lang="en-US" altLang="ja-JP" sz="1400" dirty="0">
                          <a:latin typeface="+mn-ea"/>
                          <a:ea typeface="+mn-ea"/>
                        </a:rPr>
                        <a:t>27</a:t>
                      </a:r>
                      <a:r>
                        <a:rPr kumimoji="1" lang="ja-JP" altLang="en-US" sz="1400" dirty="0">
                          <a:latin typeface="+mn-ea"/>
                          <a:ea typeface="+mn-ea"/>
                        </a:rPr>
                        <a:t>群</a:t>
                      </a:r>
                    </a:p>
                  </a:txBody>
                  <a:tcPr anchor="ctr"/>
                </a:tc>
                <a:extLst>
                  <a:ext uri="{0D108BD9-81ED-4DB2-BD59-A6C34878D82A}">
                    <a16:rowId xmlns:a16="http://schemas.microsoft.com/office/drawing/2014/main" val="2861640866"/>
                  </a:ext>
                </a:extLst>
              </a:tr>
            </a:tbl>
          </a:graphicData>
        </a:graphic>
      </p:graphicFrame>
      <p:sp>
        <p:nvSpPr>
          <p:cNvPr id="30" name="テキスト ボックス 29"/>
          <p:cNvSpPr txBox="1"/>
          <p:nvPr/>
        </p:nvSpPr>
        <p:spPr>
          <a:xfrm>
            <a:off x="2402790" y="2412197"/>
            <a:ext cx="3506088" cy="2954655"/>
          </a:xfrm>
          <a:prstGeom prst="rect">
            <a:avLst/>
          </a:prstGeom>
          <a:noFill/>
        </p:spPr>
        <p:txBody>
          <a:bodyPr vert="horz" wrap="none" rtlCol="0">
            <a:spAutoFit/>
          </a:bodyPr>
          <a:lstStyle/>
          <a:p>
            <a:pPr algn="ctr"/>
            <a:r>
              <a:rPr kumimoji="1" lang="ja-JP" altLang="en-US" sz="1600" b="1" dirty="0">
                <a:ln w="6350">
                  <a:solidFill>
                    <a:schemeClr val="accent1"/>
                  </a:solidFill>
                </a:ln>
                <a:blipFill>
                  <a:blip r:embed="rId3"/>
                  <a:stretch>
                    <a:fillRect/>
                  </a:stretch>
                </a:blipFill>
                <a:latin typeface="+mn-ea"/>
              </a:rPr>
              <a:t>これまでの</a:t>
            </a:r>
            <a:r>
              <a:rPr kumimoji="1" lang="ja-JP" altLang="en-US" b="1" dirty="0">
                <a:ln w="6350">
                  <a:solidFill>
                    <a:schemeClr val="accent1"/>
                  </a:solidFill>
                </a:ln>
                <a:blipFill>
                  <a:blip r:embed="rId3"/>
                  <a:stretch>
                    <a:fillRect/>
                  </a:stretch>
                </a:blipFill>
                <a:latin typeface="+mn-ea"/>
              </a:rPr>
              <a:t>学び</a:t>
            </a:r>
            <a:r>
              <a:rPr kumimoji="1" lang="ja-JP" altLang="en-US" sz="1600" b="1" dirty="0">
                <a:ln w="6350">
                  <a:solidFill>
                    <a:schemeClr val="accent1"/>
                  </a:solidFill>
                </a:ln>
                <a:blipFill>
                  <a:blip r:embed="rId3"/>
                  <a:stretch>
                    <a:fillRect/>
                  </a:stretch>
                </a:blipFill>
                <a:latin typeface="+mn-ea"/>
              </a:rPr>
              <a:t>等</a:t>
            </a:r>
            <a:r>
              <a:rPr kumimoji="1" lang="ja-JP" altLang="en-US" b="1" dirty="0">
                <a:ln w="6350">
                  <a:solidFill>
                    <a:schemeClr val="accent1"/>
                  </a:solidFill>
                </a:ln>
                <a:blipFill>
                  <a:blip r:embed="rId3"/>
                  <a:stretch>
                    <a:fillRect/>
                  </a:stretch>
                </a:blipFill>
                <a:latin typeface="+mn-ea"/>
              </a:rPr>
              <a:t>に関する評価</a:t>
            </a:r>
            <a:endParaRPr kumimoji="1" lang="en-US" altLang="ja-JP" sz="2000" b="1" dirty="0">
              <a:ln w="6350">
                <a:solidFill>
                  <a:schemeClr val="accent1"/>
                </a:solidFill>
              </a:ln>
              <a:blipFill>
                <a:blip r:embed="rId3"/>
                <a:stretch>
                  <a:fillRect/>
                </a:stretch>
              </a:blipFill>
              <a:latin typeface="+mn-ea"/>
            </a:endParaRPr>
          </a:p>
          <a:p>
            <a:r>
              <a:rPr lang="en-US" altLang="ja-JP" sz="1400" b="1" dirty="0">
                <a:latin typeface="+mn-ea"/>
              </a:rPr>
              <a:t>【Ⅰ</a:t>
            </a:r>
            <a:r>
              <a:rPr lang="ja-JP" altLang="en-US" sz="1400" b="1" dirty="0">
                <a:latin typeface="+mn-ea"/>
              </a:rPr>
              <a:t>学力検査の成績</a:t>
            </a:r>
            <a:r>
              <a:rPr lang="en-US" altLang="ja-JP" sz="1400" b="1" dirty="0">
                <a:latin typeface="+mn-ea"/>
              </a:rPr>
              <a:t>】</a:t>
            </a:r>
          </a:p>
          <a:p>
            <a:r>
              <a:rPr kumimoji="1" lang="ja-JP" altLang="en-US" sz="1400" dirty="0">
                <a:latin typeface="+mn-ea"/>
              </a:rPr>
              <a:t>　国・数・英（</a:t>
            </a:r>
            <a:r>
              <a:rPr kumimoji="1" lang="en-US" altLang="ja-JP" sz="1400" dirty="0">
                <a:latin typeface="+mn-ea"/>
              </a:rPr>
              <a:t>135</a:t>
            </a:r>
            <a:r>
              <a:rPr kumimoji="1" lang="ja-JP" altLang="en-US" sz="1400" dirty="0">
                <a:latin typeface="+mn-ea"/>
              </a:rPr>
              <a:t>点満点）を</a:t>
            </a:r>
            <a:r>
              <a:rPr lang="en-US" altLang="ja-JP" sz="1400" dirty="0">
                <a:latin typeface="+mn-ea"/>
              </a:rPr>
              <a:t>225</a:t>
            </a:r>
            <a:r>
              <a:rPr lang="ja-JP" altLang="en-US" sz="1400" dirty="0">
                <a:latin typeface="+mn-ea"/>
              </a:rPr>
              <a:t>点満点</a:t>
            </a:r>
            <a:endParaRPr lang="en-US" altLang="ja-JP" sz="1400" dirty="0">
              <a:latin typeface="+mn-ea"/>
            </a:endParaRPr>
          </a:p>
          <a:p>
            <a:r>
              <a:rPr lang="ja-JP" altLang="en-US" sz="1400" dirty="0">
                <a:latin typeface="+mn-ea"/>
              </a:rPr>
              <a:t>　に換算</a:t>
            </a:r>
            <a:endParaRPr lang="en-US" altLang="ja-JP" sz="1400" dirty="0">
              <a:latin typeface="+mn-ea"/>
            </a:endParaRPr>
          </a:p>
          <a:p>
            <a:r>
              <a:rPr kumimoji="1" lang="en-US" altLang="ja-JP" sz="1400" b="1" dirty="0">
                <a:latin typeface="+mn-ea"/>
              </a:rPr>
              <a:t>【</a:t>
            </a:r>
            <a:r>
              <a:rPr lang="en-US" altLang="ja-JP" sz="1400" b="1" dirty="0">
                <a:latin typeface="+mn-ea"/>
              </a:rPr>
              <a:t>Ⅱ</a:t>
            </a:r>
            <a:r>
              <a:rPr kumimoji="1" lang="ja-JP" altLang="en-US" sz="1400" b="1" dirty="0">
                <a:latin typeface="+mn-ea"/>
              </a:rPr>
              <a:t>調査書の評定</a:t>
            </a:r>
            <a:r>
              <a:rPr kumimoji="1" lang="en-US" altLang="ja-JP" sz="1400" b="1" dirty="0">
                <a:latin typeface="+mn-ea"/>
              </a:rPr>
              <a:t>】</a:t>
            </a:r>
          </a:p>
          <a:p>
            <a:r>
              <a:rPr lang="ja-JP" altLang="en-US" sz="1400" dirty="0">
                <a:latin typeface="+mn-ea"/>
              </a:rPr>
              <a:t>　①各教科</a:t>
            </a:r>
            <a:endParaRPr lang="en-US" altLang="ja-JP" sz="1400" dirty="0">
              <a:latin typeface="+mn-ea"/>
            </a:endParaRPr>
          </a:p>
          <a:p>
            <a:r>
              <a:rPr kumimoji="1" lang="ja-JP" altLang="en-US" sz="1400" dirty="0">
                <a:latin typeface="+mn-ea"/>
              </a:rPr>
              <a:t>　１年：２年：３年</a:t>
            </a:r>
            <a:r>
              <a:rPr lang="ja-JP" altLang="en-US" sz="1400" dirty="0">
                <a:latin typeface="+mn-ea"/>
              </a:rPr>
              <a:t>＝１：１：３として</a:t>
            </a:r>
            <a:endParaRPr lang="en-US" altLang="ja-JP" sz="1400" dirty="0">
              <a:latin typeface="+mn-ea"/>
            </a:endParaRPr>
          </a:p>
          <a:p>
            <a:r>
              <a:rPr kumimoji="1" lang="ja-JP" altLang="en-US" sz="1400" dirty="0">
                <a:latin typeface="+mn-ea"/>
              </a:rPr>
              <a:t>　</a:t>
            </a:r>
            <a:r>
              <a:rPr kumimoji="1" lang="en-US" altLang="ja-JP" sz="1400" dirty="0">
                <a:latin typeface="+mn-ea"/>
              </a:rPr>
              <a:t>25</a:t>
            </a:r>
            <a:r>
              <a:rPr kumimoji="1" lang="ja-JP" altLang="en-US" sz="1400" dirty="0">
                <a:latin typeface="+mn-ea"/>
              </a:rPr>
              <a:t>点満点で計算</a:t>
            </a:r>
            <a:endParaRPr kumimoji="1" lang="en-US" altLang="ja-JP" sz="1400" dirty="0">
              <a:latin typeface="+mn-ea"/>
            </a:endParaRPr>
          </a:p>
          <a:p>
            <a:r>
              <a:rPr lang="ja-JP" altLang="en-US" sz="1400" dirty="0">
                <a:latin typeface="+mn-ea"/>
              </a:rPr>
              <a:t>　②①のうち、点数の高い３教科を２倍</a:t>
            </a:r>
            <a:endParaRPr lang="en-US" altLang="ja-JP" sz="1400" dirty="0">
              <a:latin typeface="+mn-ea"/>
            </a:endParaRPr>
          </a:p>
          <a:p>
            <a:r>
              <a:rPr kumimoji="1" lang="ja-JP" altLang="en-US" sz="1400" dirty="0">
                <a:latin typeface="+mn-ea"/>
              </a:rPr>
              <a:t>　③教科の評定を合計し</a:t>
            </a:r>
            <a:r>
              <a:rPr kumimoji="1" lang="en-US" altLang="ja-JP" sz="1400" dirty="0">
                <a:latin typeface="+mn-ea"/>
              </a:rPr>
              <a:t>225</a:t>
            </a:r>
            <a:r>
              <a:rPr kumimoji="1" lang="ja-JP" altLang="en-US" sz="1400" dirty="0">
                <a:latin typeface="+mn-ea"/>
              </a:rPr>
              <a:t>点満点に換算</a:t>
            </a:r>
            <a:endParaRPr kumimoji="1" lang="en-US" altLang="ja-JP" sz="1400" dirty="0">
              <a:latin typeface="+mn-ea"/>
            </a:endParaRPr>
          </a:p>
          <a:p>
            <a:r>
              <a:rPr lang="en-US" altLang="ja-JP" sz="1400" b="1" dirty="0">
                <a:latin typeface="+mn-ea"/>
              </a:rPr>
              <a:t>【Ⅲ</a:t>
            </a:r>
            <a:r>
              <a:rPr lang="ja-JP" altLang="en-US" sz="1400" b="1" dirty="0">
                <a:latin typeface="+mn-ea"/>
              </a:rPr>
              <a:t>学びに関する評価</a:t>
            </a:r>
            <a:r>
              <a:rPr lang="en-US" altLang="ja-JP" sz="1400" dirty="0">
                <a:latin typeface="+mn-ea"/>
              </a:rPr>
              <a:t>】</a:t>
            </a:r>
            <a:endParaRPr kumimoji="1" lang="en-US" altLang="ja-JP" sz="1400" dirty="0">
              <a:latin typeface="+mn-ea"/>
            </a:endParaRPr>
          </a:p>
          <a:p>
            <a:r>
              <a:rPr kumimoji="1" lang="ja-JP" altLang="en-US" sz="1400" dirty="0">
                <a:latin typeface="+mn-ea"/>
              </a:rPr>
              <a:t>　</a:t>
            </a:r>
            <a:r>
              <a:rPr kumimoji="1" lang="en-US" altLang="ja-JP" sz="1400" dirty="0">
                <a:latin typeface="+mn-ea"/>
              </a:rPr>
              <a:t>【Ⅰ】</a:t>
            </a:r>
            <a:r>
              <a:rPr kumimoji="1" lang="ja-JP" altLang="en-US" sz="1400" dirty="0">
                <a:latin typeface="+mn-ea"/>
              </a:rPr>
              <a:t>＋</a:t>
            </a:r>
            <a:r>
              <a:rPr kumimoji="1" lang="en-US" altLang="ja-JP" sz="1400" dirty="0">
                <a:latin typeface="+mn-ea"/>
              </a:rPr>
              <a:t>【Ⅱ】</a:t>
            </a:r>
            <a:r>
              <a:rPr kumimoji="1" lang="ja-JP" altLang="en-US" sz="1400" dirty="0">
                <a:latin typeface="+mn-ea"/>
              </a:rPr>
              <a:t>の</a:t>
            </a:r>
            <a:r>
              <a:rPr kumimoji="1" lang="en-US" altLang="ja-JP" sz="1400" dirty="0">
                <a:latin typeface="+mn-ea"/>
              </a:rPr>
              <a:t>450</a:t>
            </a:r>
            <a:r>
              <a:rPr kumimoji="1" lang="ja-JP" altLang="en-US" sz="1400" dirty="0">
                <a:latin typeface="+mn-ea"/>
              </a:rPr>
              <a:t>点満点を</a:t>
            </a:r>
            <a:endParaRPr kumimoji="1" lang="en-US" altLang="ja-JP" sz="1400" dirty="0">
              <a:latin typeface="+mn-ea"/>
            </a:endParaRPr>
          </a:p>
          <a:p>
            <a:r>
              <a:rPr lang="ja-JP" altLang="en-US" sz="1400" dirty="0">
                <a:latin typeface="+mn-ea"/>
              </a:rPr>
              <a:t>　</a:t>
            </a:r>
            <a:r>
              <a:rPr lang="en-US" altLang="ja-JP" sz="1400" dirty="0">
                <a:latin typeface="+mn-ea"/>
              </a:rPr>
              <a:t>50</a:t>
            </a:r>
            <a:r>
              <a:rPr lang="ja-JP" altLang="en-US" sz="1400" dirty="0">
                <a:latin typeface="+mn-ea"/>
              </a:rPr>
              <a:t>点毎のグループに分ける</a:t>
            </a:r>
            <a:endParaRPr kumimoji="1" lang="ja-JP" altLang="en-US" sz="1400" dirty="0">
              <a:latin typeface="+mn-ea"/>
            </a:endParaRPr>
          </a:p>
        </p:txBody>
      </p:sp>
      <p:sp>
        <p:nvSpPr>
          <p:cNvPr id="31" name="テキスト ボックス 30"/>
          <p:cNvSpPr txBox="1"/>
          <p:nvPr/>
        </p:nvSpPr>
        <p:spPr>
          <a:xfrm>
            <a:off x="6367326" y="992511"/>
            <a:ext cx="5566717" cy="1446550"/>
          </a:xfrm>
          <a:prstGeom prst="rect">
            <a:avLst/>
          </a:prstGeom>
          <a:noFill/>
        </p:spPr>
        <p:txBody>
          <a:bodyPr vert="horz" wrap="none" rtlCol="0">
            <a:spAutoFit/>
          </a:bodyPr>
          <a:lstStyle/>
          <a:p>
            <a:pPr algn="ctr"/>
            <a:r>
              <a:rPr kumimoji="1" lang="ja-JP" altLang="en-US" sz="1600" b="1" dirty="0">
                <a:ln w="6350">
                  <a:solidFill>
                    <a:schemeClr val="accent5"/>
                  </a:solidFill>
                </a:ln>
                <a:blipFill>
                  <a:blip r:embed="rId4"/>
                  <a:stretch>
                    <a:fillRect/>
                  </a:stretch>
                </a:blipFill>
                <a:latin typeface="+mn-ea"/>
              </a:rPr>
              <a:t>高校生活に対する</a:t>
            </a:r>
            <a:r>
              <a:rPr kumimoji="1" lang="ja-JP" altLang="en-US" b="1" dirty="0">
                <a:ln w="6350">
                  <a:solidFill>
                    <a:schemeClr val="accent5"/>
                  </a:solidFill>
                </a:ln>
                <a:blipFill>
                  <a:blip r:embed="rId4"/>
                  <a:stretch>
                    <a:fillRect/>
                  </a:stretch>
                </a:blipFill>
                <a:latin typeface="+mn-ea"/>
              </a:rPr>
              <a:t>意欲</a:t>
            </a:r>
            <a:r>
              <a:rPr kumimoji="1" lang="ja-JP" altLang="en-US" sz="1600" b="1" dirty="0">
                <a:ln w="6350">
                  <a:solidFill>
                    <a:schemeClr val="accent5"/>
                  </a:solidFill>
                </a:ln>
                <a:blipFill>
                  <a:blip r:embed="rId4"/>
                  <a:stretch>
                    <a:fillRect/>
                  </a:stretch>
                </a:blipFill>
                <a:latin typeface="+mn-ea"/>
              </a:rPr>
              <a:t>等</a:t>
            </a:r>
            <a:r>
              <a:rPr kumimoji="1" lang="ja-JP" altLang="en-US" b="1" dirty="0">
                <a:ln w="6350">
                  <a:solidFill>
                    <a:schemeClr val="accent5"/>
                  </a:solidFill>
                </a:ln>
                <a:blipFill>
                  <a:blip r:embed="rId4"/>
                  <a:stretch>
                    <a:fillRect/>
                  </a:stretch>
                </a:blipFill>
                <a:latin typeface="+mn-ea"/>
              </a:rPr>
              <a:t>に関する評価</a:t>
            </a:r>
            <a:endParaRPr kumimoji="1" lang="en-US" altLang="ja-JP" b="1" dirty="0">
              <a:ln w="6350">
                <a:solidFill>
                  <a:schemeClr val="accent5"/>
                </a:solidFill>
              </a:ln>
              <a:blipFill>
                <a:blip r:embed="rId4"/>
                <a:stretch>
                  <a:fillRect/>
                </a:stretch>
              </a:blipFill>
              <a:latin typeface="+mn-ea"/>
            </a:endParaRPr>
          </a:p>
          <a:p>
            <a:r>
              <a:rPr lang="en-US" altLang="ja-JP" sz="1400" b="1" dirty="0">
                <a:latin typeface="+mn-ea"/>
              </a:rPr>
              <a:t>【</a:t>
            </a:r>
            <a:r>
              <a:rPr lang="ja-JP" altLang="en-US" sz="1400" b="1" dirty="0">
                <a:latin typeface="+mn-ea"/>
              </a:rPr>
              <a:t>面接</a:t>
            </a:r>
            <a:r>
              <a:rPr lang="en-US" altLang="ja-JP" sz="1400" b="1" dirty="0">
                <a:latin typeface="+mn-ea"/>
              </a:rPr>
              <a:t>】</a:t>
            </a:r>
          </a:p>
          <a:p>
            <a:r>
              <a:rPr kumimoji="1" lang="ja-JP" altLang="en-US" sz="1400" dirty="0">
                <a:latin typeface="+mn-ea"/>
              </a:rPr>
              <a:t>・「対面による面接（個人面接）」または「筆答による面接」の</a:t>
            </a:r>
            <a:br>
              <a:rPr kumimoji="1" lang="en-US" altLang="ja-JP" sz="1400" dirty="0">
                <a:latin typeface="+mn-ea"/>
              </a:rPr>
            </a:br>
            <a:r>
              <a:rPr kumimoji="1" lang="ja-JP" altLang="en-US" sz="1400" dirty="0">
                <a:latin typeface="+mn-ea"/>
              </a:rPr>
              <a:t>　　いずれかを事前に選択</a:t>
            </a:r>
            <a:endParaRPr kumimoji="1" lang="en-US" altLang="ja-JP" sz="1400" dirty="0">
              <a:latin typeface="+mn-ea"/>
            </a:endParaRPr>
          </a:p>
          <a:p>
            <a:r>
              <a:rPr lang="ja-JP" altLang="en-US" sz="1400" dirty="0">
                <a:latin typeface="+mn-ea"/>
              </a:rPr>
              <a:t>・面接の質問内容は事前公表</a:t>
            </a:r>
            <a:endParaRPr lang="en-US" altLang="ja-JP" sz="1400" dirty="0">
              <a:latin typeface="+mn-ea"/>
            </a:endParaRPr>
          </a:p>
          <a:p>
            <a:r>
              <a:rPr kumimoji="1" lang="ja-JP" altLang="en-US" sz="1400" dirty="0">
                <a:latin typeface="+mn-ea"/>
              </a:rPr>
              <a:t>・面接の結果をＡ～Ｊの</a:t>
            </a:r>
            <a:r>
              <a:rPr kumimoji="1" lang="en-US" altLang="ja-JP" sz="1400" dirty="0">
                <a:latin typeface="+mn-ea"/>
              </a:rPr>
              <a:t>10</a:t>
            </a:r>
            <a:r>
              <a:rPr kumimoji="1" lang="ja-JP" altLang="en-US" sz="1400" dirty="0">
                <a:latin typeface="+mn-ea"/>
              </a:rPr>
              <a:t>段階で評価し、グループに分ける</a:t>
            </a:r>
          </a:p>
        </p:txBody>
      </p:sp>
      <p:sp>
        <p:nvSpPr>
          <p:cNvPr id="32" name="フリーフォーム 31"/>
          <p:cNvSpPr/>
          <p:nvPr/>
        </p:nvSpPr>
        <p:spPr>
          <a:xfrm rot="10800000">
            <a:off x="6270680" y="991130"/>
            <a:ext cx="5760001" cy="1693920"/>
          </a:xfrm>
          <a:custGeom>
            <a:avLst/>
            <a:gdLst>
              <a:gd name="connsiteX0" fmla="*/ 5833836 w 6035911"/>
              <a:gd name="connsiteY0" fmla="*/ 1370069 h 1370069"/>
              <a:gd name="connsiteX1" fmla="*/ 202075 w 6035911"/>
              <a:gd name="connsiteY1" fmla="*/ 1370069 h 1370069"/>
              <a:gd name="connsiteX2" fmla="*/ 0 w 6035911"/>
              <a:gd name="connsiteY2" fmla="*/ 1167994 h 1370069"/>
              <a:gd name="connsiteX3" fmla="*/ 0 w 6035911"/>
              <a:gd name="connsiteY3" fmla="*/ 359721 h 1370069"/>
              <a:gd name="connsiteX4" fmla="*/ 202075 w 6035911"/>
              <a:gd name="connsiteY4" fmla="*/ 157646 h 1370069"/>
              <a:gd name="connsiteX5" fmla="*/ 1274160 w 6035911"/>
              <a:gd name="connsiteY5" fmla="*/ 157646 h 1370069"/>
              <a:gd name="connsiteX6" fmla="*/ 1682960 w 6035911"/>
              <a:gd name="connsiteY6" fmla="*/ 0 h 1370069"/>
              <a:gd name="connsiteX7" fmla="*/ 2091759 w 6035911"/>
              <a:gd name="connsiteY7" fmla="*/ 157646 h 1370069"/>
              <a:gd name="connsiteX8" fmla="*/ 5833836 w 6035911"/>
              <a:gd name="connsiteY8" fmla="*/ 157646 h 1370069"/>
              <a:gd name="connsiteX9" fmla="*/ 6035911 w 6035911"/>
              <a:gd name="connsiteY9" fmla="*/ 359721 h 1370069"/>
              <a:gd name="connsiteX10" fmla="*/ 6035911 w 6035911"/>
              <a:gd name="connsiteY10" fmla="*/ 1167994 h 1370069"/>
              <a:gd name="connsiteX11" fmla="*/ 5833836 w 6035911"/>
              <a:gd name="connsiteY11" fmla="*/ 1370069 h 137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35911" h="1370069">
                <a:moveTo>
                  <a:pt x="5833836" y="1370069"/>
                </a:moveTo>
                <a:lnTo>
                  <a:pt x="202075" y="1370069"/>
                </a:lnTo>
                <a:cubicBezTo>
                  <a:pt x="90472" y="1370069"/>
                  <a:pt x="0" y="1279597"/>
                  <a:pt x="0" y="1167994"/>
                </a:cubicBezTo>
                <a:lnTo>
                  <a:pt x="0" y="359721"/>
                </a:lnTo>
                <a:cubicBezTo>
                  <a:pt x="0" y="248118"/>
                  <a:pt x="90472" y="157646"/>
                  <a:pt x="202075" y="157646"/>
                </a:cubicBezTo>
                <a:lnTo>
                  <a:pt x="1274160" y="157646"/>
                </a:lnTo>
                <a:lnTo>
                  <a:pt x="1682960" y="0"/>
                </a:lnTo>
                <a:lnTo>
                  <a:pt x="2091759" y="157646"/>
                </a:lnTo>
                <a:lnTo>
                  <a:pt x="5833836" y="157646"/>
                </a:lnTo>
                <a:cubicBezTo>
                  <a:pt x="5945439" y="157646"/>
                  <a:pt x="6035911" y="248118"/>
                  <a:pt x="6035911" y="359721"/>
                </a:cubicBezTo>
                <a:lnTo>
                  <a:pt x="6035911" y="1167994"/>
                </a:lnTo>
                <a:cubicBezTo>
                  <a:pt x="6035911" y="1279597"/>
                  <a:pt x="5945439" y="1370069"/>
                  <a:pt x="5833836" y="1370069"/>
                </a:cubicBez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p:cNvSpPr/>
          <p:nvPr/>
        </p:nvSpPr>
        <p:spPr>
          <a:xfrm rot="5400000">
            <a:off x="2757399" y="2028250"/>
            <a:ext cx="2990573" cy="3686630"/>
          </a:xfrm>
          <a:custGeom>
            <a:avLst/>
            <a:gdLst>
              <a:gd name="connsiteX0" fmla="*/ 0 w 2990573"/>
              <a:gd name="connsiteY0" fmla="*/ 3449448 h 3686630"/>
              <a:gd name="connsiteX1" fmla="*/ 0 w 2990573"/>
              <a:gd name="connsiteY1" fmla="*/ 424305 h 3686630"/>
              <a:gd name="connsiteX2" fmla="*/ 237182 w 2990573"/>
              <a:gd name="connsiteY2" fmla="*/ 187123 h 3686630"/>
              <a:gd name="connsiteX3" fmla="*/ 1561354 w 2990573"/>
              <a:gd name="connsiteY3" fmla="*/ 187123 h 3686630"/>
              <a:gd name="connsiteX4" fmla="*/ 1916409 w 2990573"/>
              <a:gd name="connsiteY4" fmla="*/ 0 h 3686630"/>
              <a:gd name="connsiteX5" fmla="*/ 2271463 w 2990573"/>
              <a:gd name="connsiteY5" fmla="*/ 187123 h 3686630"/>
              <a:gd name="connsiteX6" fmla="*/ 2753391 w 2990573"/>
              <a:gd name="connsiteY6" fmla="*/ 187123 h 3686630"/>
              <a:gd name="connsiteX7" fmla="*/ 2990573 w 2990573"/>
              <a:gd name="connsiteY7" fmla="*/ 424305 h 3686630"/>
              <a:gd name="connsiteX8" fmla="*/ 2990573 w 2990573"/>
              <a:gd name="connsiteY8" fmla="*/ 3449448 h 3686630"/>
              <a:gd name="connsiteX9" fmla="*/ 2753391 w 2990573"/>
              <a:gd name="connsiteY9" fmla="*/ 3686630 h 3686630"/>
              <a:gd name="connsiteX10" fmla="*/ 237182 w 2990573"/>
              <a:gd name="connsiteY10" fmla="*/ 3686630 h 3686630"/>
              <a:gd name="connsiteX11" fmla="*/ 0 w 2990573"/>
              <a:gd name="connsiteY11" fmla="*/ 3449448 h 36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573" h="3686630">
                <a:moveTo>
                  <a:pt x="0" y="3449448"/>
                </a:moveTo>
                <a:lnTo>
                  <a:pt x="0" y="424305"/>
                </a:lnTo>
                <a:cubicBezTo>
                  <a:pt x="0" y="293313"/>
                  <a:pt x="106190" y="187123"/>
                  <a:pt x="237182" y="187123"/>
                </a:cubicBezTo>
                <a:lnTo>
                  <a:pt x="1561354" y="187123"/>
                </a:lnTo>
                <a:lnTo>
                  <a:pt x="1916409" y="0"/>
                </a:lnTo>
                <a:lnTo>
                  <a:pt x="2271463" y="187123"/>
                </a:lnTo>
                <a:lnTo>
                  <a:pt x="2753391" y="187123"/>
                </a:lnTo>
                <a:cubicBezTo>
                  <a:pt x="2884383" y="187123"/>
                  <a:pt x="2990573" y="293313"/>
                  <a:pt x="2990573" y="424305"/>
                </a:cubicBezTo>
                <a:lnTo>
                  <a:pt x="2990573" y="3449448"/>
                </a:lnTo>
                <a:cubicBezTo>
                  <a:pt x="2990573" y="3580440"/>
                  <a:pt x="2884383" y="3686630"/>
                  <a:pt x="2753391" y="3686630"/>
                </a:cubicBezTo>
                <a:lnTo>
                  <a:pt x="237182" y="3686630"/>
                </a:lnTo>
                <a:cubicBezTo>
                  <a:pt x="106190" y="3686630"/>
                  <a:pt x="0" y="3580440"/>
                  <a:pt x="0" y="3449448"/>
                </a:cubicBez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下矢印 33"/>
          <p:cNvSpPr/>
          <p:nvPr/>
        </p:nvSpPr>
        <p:spPr>
          <a:xfrm>
            <a:off x="9783763" y="5443945"/>
            <a:ext cx="1674804" cy="255224"/>
          </a:xfrm>
          <a:prstGeom prst="downArrow">
            <a:avLst>
              <a:gd name="adj1" fmla="val 50000"/>
              <a:gd name="adj2" fmla="val 7128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36" name="正方形/長方形 35"/>
          <p:cNvSpPr/>
          <p:nvPr/>
        </p:nvSpPr>
        <p:spPr>
          <a:xfrm>
            <a:off x="7595761" y="5714251"/>
            <a:ext cx="4320435" cy="584775"/>
          </a:xfrm>
          <a:prstGeom prst="rect">
            <a:avLst/>
          </a:prstGeom>
        </p:spPr>
        <p:txBody>
          <a:bodyPr wrap="square">
            <a:spAutoFit/>
          </a:bodyPr>
          <a:lstStyle/>
          <a:p>
            <a:r>
              <a:rPr lang="ja-JP" altLang="en-US" sz="1600" b="1" dirty="0"/>
              <a:t>１群から順にたし合わせた人数が募集人員に達する群までを合格とする。</a:t>
            </a:r>
          </a:p>
        </p:txBody>
      </p:sp>
      <p:grpSp>
        <p:nvGrpSpPr>
          <p:cNvPr id="10" name="グループ化 9"/>
          <p:cNvGrpSpPr/>
          <p:nvPr/>
        </p:nvGrpSpPr>
        <p:grpSpPr>
          <a:xfrm>
            <a:off x="2366200" y="944713"/>
            <a:ext cx="3772970" cy="1015663"/>
            <a:chOff x="1905384" y="1056314"/>
            <a:chExt cx="3772970" cy="1015663"/>
          </a:xfrm>
        </p:grpSpPr>
        <p:sp>
          <p:nvSpPr>
            <p:cNvPr id="39" name="正方形/長方形 38">
              <a:extLst>
                <a:ext uri="{FF2B5EF4-FFF2-40B4-BE49-F238E27FC236}">
                  <a16:creationId xmlns:a16="http://schemas.microsoft.com/office/drawing/2014/main" id="{A6FF8666-7055-183C-00CE-EB279DD7C569}"/>
                </a:ext>
              </a:extLst>
            </p:cNvPr>
            <p:cNvSpPr/>
            <p:nvPr/>
          </p:nvSpPr>
          <p:spPr>
            <a:xfrm>
              <a:off x="1963930" y="1826126"/>
              <a:ext cx="1836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905384" y="1056314"/>
              <a:ext cx="3772970" cy="1015663"/>
            </a:xfrm>
            <a:prstGeom prst="rect">
              <a:avLst/>
            </a:prstGeom>
            <a:ln>
              <a:noFill/>
            </a:ln>
          </p:spPr>
          <p:txBody>
            <a:bodyPr wrap="square">
              <a:spAutoFit/>
            </a:bodyPr>
            <a:lstStyle/>
            <a:p>
              <a:r>
                <a:rPr lang="ja-JP" altLang="en-US" sz="1600" b="1" dirty="0">
                  <a:solidFill>
                    <a:schemeClr val="accent5"/>
                  </a:solidFill>
                </a:rPr>
                <a:t>学習及び高校生活に対する</a:t>
              </a:r>
              <a:r>
                <a:rPr lang="ja-JP" altLang="en-US" sz="2000" b="1" dirty="0">
                  <a:solidFill>
                    <a:schemeClr val="accent5"/>
                  </a:solidFill>
                </a:rPr>
                <a:t>意欲</a:t>
              </a:r>
              <a:r>
                <a:rPr lang="ja-JP" altLang="en-US" sz="1600" dirty="0"/>
                <a:t>と、</a:t>
              </a:r>
              <a:endParaRPr lang="en-US" altLang="ja-JP" sz="1600" dirty="0"/>
            </a:p>
            <a:p>
              <a:r>
                <a:rPr lang="ja-JP" altLang="en-US" sz="1600" b="1" dirty="0">
                  <a:solidFill>
                    <a:schemeClr val="accent1"/>
                  </a:solidFill>
                </a:rPr>
                <a:t>これまでの学びにおける</a:t>
              </a:r>
              <a:r>
                <a:rPr lang="ja-JP" altLang="en-US" sz="2000" b="1" dirty="0">
                  <a:solidFill>
                    <a:schemeClr val="accent1"/>
                  </a:solidFill>
                </a:rPr>
                <a:t>得意</a:t>
              </a:r>
              <a:r>
                <a:rPr lang="ja-JP" altLang="en-US" sz="1600" dirty="0"/>
                <a:t>をみる</a:t>
              </a:r>
              <a:endParaRPr lang="en-US" altLang="ja-JP" sz="1600" dirty="0"/>
            </a:p>
            <a:p>
              <a:r>
                <a:rPr lang="ja-JP" altLang="en-US" sz="2000" b="1" dirty="0"/>
                <a:t>面接重視の選抜</a:t>
              </a:r>
              <a:r>
                <a:rPr lang="ja-JP" altLang="en-US" sz="1600" dirty="0"/>
                <a:t>です</a:t>
              </a:r>
            </a:p>
          </p:txBody>
        </p:sp>
      </p:grpSp>
      <p:sp>
        <p:nvSpPr>
          <p:cNvPr id="42" name="正方形/長方形 41"/>
          <p:cNvSpPr/>
          <p:nvPr/>
        </p:nvSpPr>
        <p:spPr>
          <a:xfrm>
            <a:off x="2402790" y="5641843"/>
            <a:ext cx="4613299" cy="615553"/>
          </a:xfrm>
          <a:prstGeom prst="rect">
            <a:avLst/>
          </a:prstGeom>
        </p:spPr>
        <p:txBody>
          <a:bodyPr wrap="square">
            <a:spAutoFit/>
          </a:bodyPr>
          <a:lstStyle/>
          <a:p>
            <a:r>
              <a:rPr lang="ja-JP" altLang="en-US" sz="1600" b="1" dirty="0">
                <a:solidFill>
                  <a:schemeClr val="accent5"/>
                </a:solidFill>
              </a:rPr>
              <a:t>意欲に関する評価</a:t>
            </a:r>
            <a:r>
              <a:rPr lang="ja-JP" altLang="en-US" sz="1600" b="1" dirty="0"/>
              <a:t>：</a:t>
            </a:r>
            <a:r>
              <a:rPr lang="ja-JP" altLang="en-US" sz="1600" b="1" dirty="0">
                <a:solidFill>
                  <a:schemeClr val="accent1"/>
                </a:solidFill>
              </a:rPr>
              <a:t>学びに関する評価</a:t>
            </a:r>
            <a:r>
              <a:rPr lang="ja-JP" altLang="en-US" sz="1600" b="1" dirty="0"/>
              <a:t>＝</a:t>
            </a:r>
            <a:r>
              <a:rPr lang="ja-JP" altLang="en-US" b="1" dirty="0">
                <a:solidFill>
                  <a:schemeClr val="accent5"/>
                </a:solidFill>
              </a:rPr>
              <a:t>２</a:t>
            </a:r>
            <a:r>
              <a:rPr lang="ja-JP" altLang="en-US" sz="1600" b="1" dirty="0"/>
              <a:t>：</a:t>
            </a:r>
            <a:r>
              <a:rPr lang="ja-JP" altLang="en-US" sz="1600" b="1" dirty="0">
                <a:solidFill>
                  <a:schemeClr val="accent1"/>
                </a:solidFill>
              </a:rPr>
              <a:t>１</a:t>
            </a:r>
            <a:r>
              <a:rPr lang="ja-JP" altLang="en-US" sz="1600" dirty="0"/>
              <a:t>として群に分類する。</a:t>
            </a:r>
          </a:p>
        </p:txBody>
      </p:sp>
      <p:grpSp>
        <p:nvGrpSpPr>
          <p:cNvPr id="43" name="グループ化 42">
            <a:extLst>
              <a:ext uri="{FF2B5EF4-FFF2-40B4-BE49-F238E27FC236}">
                <a16:creationId xmlns:a16="http://schemas.microsoft.com/office/drawing/2014/main" id="{7073C39C-93FC-AA60-8F3C-C09568F230F1}"/>
              </a:ext>
            </a:extLst>
          </p:cNvPr>
          <p:cNvGrpSpPr/>
          <p:nvPr/>
        </p:nvGrpSpPr>
        <p:grpSpPr>
          <a:xfrm>
            <a:off x="201809" y="958476"/>
            <a:ext cx="2209259" cy="2858776"/>
            <a:chOff x="220986" y="1908282"/>
            <a:chExt cx="2209259" cy="2858776"/>
          </a:xfrm>
        </p:grpSpPr>
        <p:grpSp>
          <p:nvGrpSpPr>
            <p:cNvPr id="44" name="グループ化 43">
              <a:extLst>
                <a:ext uri="{FF2B5EF4-FFF2-40B4-BE49-F238E27FC236}">
                  <a16:creationId xmlns:a16="http://schemas.microsoft.com/office/drawing/2014/main" id="{074FA3AC-9158-5BEF-7650-9925DA98ED41}"/>
                </a:ext>
              </a:extLst>
            </p:cNvPr>
            <p:cNvGrpSpPr/>
            <p:nvPr/>
          </p:nvGrpSpPr>
          <p:grpSpPr>
            <a:xfrm>
              <a:off x="220986" y="1908282"/>
              <a:ext cx="369868" cy="2858776"/>
              <a:chOff x="1714500" y="2233612"/>
              <a:chExt cx="533400" cy="4122738"/>
            </a:xfrm>
            <a:solidFill>
              <a:schemeClr val="bg1">
                <a:lumMod val="85000"/>
              </a:schemeClr>
            </a:solidFill>
          </p:grpSpPr>
          <p:sp>
            <p:nvSpPr>
              <p:cNvPr id="62" name="楕円 61">
                <a:extLst>
                  <a:ext uri="{FF2B5EF4-FFF2-40B4-BE49-F238E27FC236}">
                    <a16:creationId xmlns:a16="http://schemas.microsoft.com/office/drawing/2014/main" id="{32E0EC9C-EE92-845D-7126-01ED0DA22D67}"/>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63" name="楕円 62">
                <a:extLst>
                  <a:ext uri="{FF2B5EF4-FFF2-40B4-BE49-F238E27FC236}">
                    <a16:creationId xmlns:a16="http://schemas.microsoft.com/office/drawing/2014/main" id="{AB7D83AB-1602-AD01-8E3E-AF5CC62E955E}"/>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64" name="楕円 63">
                <a:extLst>
                  <a:ext uri="{FF2B5EF4-FFF2-40B4-BE49-F238E27FC236}">
                    <a16:creationId xmlns:a16="http://schemas.microsoft.com/office/drawing/2014/main" id="{1278F949-08F5-C650-DD14-7ECFACC2E363}"/>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65" name="楕円 64">
                <a:extLst>
                  <a:ext uri="{FF2B5EF4-FFF2-40B4-BE49-F238E27FC236}">
                    <a16:creationId xmlns:a16="http://schemas.microsoft.com/office/drawing/2014/main" id="{B8A8F78C-440C-330D-EF01-F6FEB3F80568}"/>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66" name="楕円 65">
                <a:extLst>
                  <a:ext uri="{FF2B5EF4-FFF2-40B4-BE49-F238E27FC236}">
                    <a16:creationId xmlns:a16="http://schemas.microsoft.com/office/drawing/2014/main" id="{311AD1B6-AC8C-4BF4-F689-5464A90ADA7E}"/>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67" name="楕円 66">
                <a:extLst>
                  <a:ext uri="{FF2B5EF4-FFF2-40B4-BE49-F238E27FC236}">
                    <a16:creationId xmlns:a16="http://schemas.microsoft.com/office/drawing/2014/main" id="{351DF170-7840-62A8-4690-014E40F86DA0}"/>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68" name="直線コネクタ 67">
                <a:extLst>
                  <a:ext uri="{FF2B5EF4-FFF2-40B4-BE49-F238E27FC236}">
                    <a16:creationId xmlns:a16="http://schemas.microsoft.com/office/drawing/2014/main" id="{01D44B84-D7D5-1099-621F-134D0D95FCA8}"/>
                  </a:ext>
                </a:extLst>
              </p:cNvPr>
              <p:cNvCxnSpPr>
                <a:stCxn id="62" idx="4"/>
                <a:endCxn id="65"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51528ADC-F307-836F-5B96-657321819D0D}"/>
                  </a:ext>
                </a:extLst>
              </p:cNvPr>
              <p:cNvCxnSpPr>
                <a:stCxn id="65" idx="4"/>
                <a:endCxn id="66"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D9277D0F-0BED-3DA1-90B9-F09CED9A7157}"/>
                  </a:ext>
                </a:extLst>
              </p:cNvPr>
              <p:cNvCxnSpPr>
                <a:stCxn id="66" idx="4"/>
                <a:endCxn id="67"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F9157675-C4C4-8B43-CD6C-4604E342232E}"/>
                  </a:ext>
                </a:extLst>
              </p:cNvPr>
              <p:cNvCxnSpPr>
                <a:stCxn id="67" idx="4"/>
                <a:endCxn id="64"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79BA6852-77A3-A2A6-5AA2-48C691FB8C9F}"/>
                  </a:ext>
                </a:extLst>
              </p:cNvPr>
              <p:cNvCxnSpPr>
                <a:stCxn id="64" idx="4"/>
                <a:endCxn id="63"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5" name="テキスト ボックス 44">
              <a:extLst>
                <a:ext uri="{FF2B5EF4-FFF2-40B4-BE49-F238E27FC236}">
                  <a16:creationId xmlns:a16="http://schemas.microsoft.com/office/drawing/2014/main" id="{CA6B8F01-757B-650A-535B-426DDA2003C1}"/>
                </a:ext>
              </a:extLst>
            </p:cNvPr>
            <p:cNvSpPr txBox="1"/>
            <p:nvPr/>
          </p:nvSpPr>
          <p:spPr>
            <a:xfrm>
              <a:off x="245031" y="1946382"/>
              <a:ext cx="1261884"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a:t>
              </a:r>
              <a:r>
                <a:rPr lang="ja-JP" altLang="en-US" sz="1200" b="1" dirty="0">
                  <a:solidFill>
                    <a:schemeClr val="bg1">
                      <a:lumMod val="50000"/>
                    </a:schemeClr>
                  </a:solidFill>
                  <a:latin typeface="+mn-ea"/>
                </a:rPr>
                <a:t>入試の資料</a:t>
              </a:r>
              <a:endParaRPr kumimoji="1" lang="ja-JP" altLang="en-US" sz="1200" b="1" dirty="0">
                <a:solidFill>
                  <a:schemeClr val="bg1">
                    <a:lumMod val="50000"/>
                  </a:schemeClr>
                </a:solidFill>
                <a:latin typeface="+mn-ea"/>
              </a:endParaRPr>
            </a:p>
          </p:txBody>
        </p:sp>
        <p:sp>
          <p:nvSpPr>
            <p:cNvPr id="46" name="テキスト ボックス 45">
              <a:extLst>
                <a:ext uri="{FF2B5EF4-FFF2-40B4-BE49-F238E27FC236}">
                  <a16:creationId xmlns:a16="http://schemas.microsoft.com/office/drawing/2014/main" id="{15C7751F-CDC0-EA2D-6F24-9874CE25BDDF}"/>
                </a:ext>
              </a:extLst>
            </p:cNvPr>
            <p:cNvSpPr txBox="1"/>
            <p:nvPr/>
          </p:nvSpPr>
          <p:spPr>
            <a:xfrm>
              <a:off x="245031" y="2446335"/>
              <a:ext cx="1261884" cy="276999"/>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学力検査等</a:t>
              </a:r>
              <a:endParaRPr kumimoji="1" lang="ja-JP" altLang="en-US" sz="1200" b="1" dirty="0">
                <a:solidFill>
                  <a:schemeClr val="bg1">
                    <a:lumMod val="50000"/>
                  </a:schemeClr>
                </a:solidFill>
                <a:latin typeface="+mn-ea"/>
              </a:endParaRPr>
            </a:p>
          </p:txBody>
        </p:sp>
        <p:sp>
          <p:nvSpPr>
            <p:cNvPr id="47" name="テキスト ボックス 46">
              <a:extLst>
                <a:ext uri="{FF2B5EF4-FFF2-40B4-BE49-F238E27FC236}">
                  <a16:creationId xmlns:a16="http://schemas.microsoft.com/office/drawing/2014/main" id="{D660DB85-9F14-F927-CB0F-F13A04F9F090}"/>
                </a:ext>
              </a:extLst>
            </p:cNvPr>
            <p:cNvSpPr txBox="1"/>
            <p:nvPr/>
          </p:nvSpPr>
          <p:spPr>
            <a:xfrm>
              <a:off x="245031" y="2946288"/>
              <a:ext cx="954107"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調査書</a:t>
              </a:r>
              <a:endParaRPr kumimoji="1" lang="ja-JP" altLang="en-US" sz="1200" b="1" dirty="0">
                <a:solidFill>
                  <a:schemeClr val="bg1">
                    <a:lumMod val="50000"/>
                  </a:schemeClr>
                </a:solidFill>
                <a:latin typeface="+mn-ea"/>
              </a:endParaRPr>
            </a:p>
          </p:txBody>
        </p:sp>
        <p:sp>
          <p:nvSpPr>
            <p:cNvPr id="48" name="テキスト ボックス 47">
              <a:extLst>
                <a:ext uri="{FF2B5EF4-FFF2-40B4-BE49-F238E27FC236}">
                  <a16:creationId xmlns:a16="http://schemas.microsoft.com/office/drawing/2014/main" id="{70791357-C0E5-BC94-3B61-B626CD0646C6}"/>
                </a:ext>
              </a:extLst>
            </p:cNvPr>
            <p:cNvSpPr txBox="1"/>
            <p:nvPr/>
          </p:nvSpPr>
          <p:spPr>
            <a:xfrm>
              <a:off x="245031" y="3446241"/>
              <a:ext cx="1261884"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自己申告書</a:t>
              </a:r>
              <a:endParaRPr kumimoji="1" lang="ja-JP" altLang="en-US" sz="1200" b="1" dirty="0">
                <a:solidFill>
                  <a:schemeClr val="bg1">
                    <a:lumMod val="50000"/>
                  </a:schemeClr>
                </a:solidFill>
                <a:latin typeface="+mn-ea"/>
              </a:endParaRPr>
            </a:p>
          </p:txBody>
        </p:sp>
        <p:sp>
          <p:nvSpPr>
            <p:cNvPr id="60" name="テキスト ボックス 59">
              <a:extLst>
                <a:ext uri="{FF2B5EF4-FFF2-40B4-BE49-F238E27FC236}">
                  <a16:creationId xmlns:a16="http://schemas.microsoft.com/office/drawing/2014/main" id="{DBD7BFC0-CFF2-2A3B-5052-6ED42CCBC6E0}"/>
                </a:ext>
              </a:extLst>
            </p:cNvPr>
            <p:cNvSpPr txBox="1"/>
            <p:nvPr/>
          </p:nvSpPr>
          <p:spPr>
            <a:xfrm>
              <a:off x="245031" y="3946194"/>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アドミッションポリシー</a:t>
              </a:r>
              <a:endParaRPr kumimoji="1" lang="ja-JP" altLang="en-US" sz="1200" b="1" dirty="0">
                <a:solidFill>
                  <a:schemeClr val="bg1">
                    <a:lumMod val="50000"/>
                  </a:schemeClr>
                </a:solidFill>
                <a:latin typeface="+mn-ea"/>
              </a:endParaRPr>
            </a:p>
          </p:txBody>
        </p:sp>
        <p:sp>
          <p:nvSpPr>
            <p:cNvPr id="61" name="テキスト ボックス 60">
              <a:extLst>
                <a:ext uri="{FF2B5EF4-FFF2-40B4-BE49-F238E27FC236}">
                  <a16:creationId xmlns:a16="http://schemas.microsoft.com/office/drawing/2014/main" id="{F18102FC-CA08-BDD1-CEB8-1B33E3FEB536}"/>
                </a:ext>
              </a:extLst>
            </p:cNvPr>
            <p:cNvSpPr txBox="1"/>
            <p:nvPr/>
          </p:nvSpPr>
          <p:spPr>
            <a:xfrm>
              <a:off x="245031" y="4446146"/>
              <a:ext cx="1107996" cy="276999"/>
            </a:xfrm>
            <a:prstGeom prst="rect">
              <a:avLst/>
            </a:prstGeom>
            <a:noFill/>
          </p:spPr>
          <p:txBody>
            <a:bodyPr wrap="none" rtlCol="0">
              <a:spAutoFit/>
            </a:bodyPr>
            <a:lstStyle/>
            <a:p>
              <a:r>
                <a:rPr lang="ja-JP" altLang="en-US" sz="1200" b="1" dirty="0">
                  <a:solidFill>
                    <a:schemeClr val="accent1"/>
                  </a:solidFill>
                  <a:latin typeface="+mn-ea"/>
                </a:rPr>
                <a:t>６</a:t>
              </a:r>
              <a:r>
                <a:rPr kumimoji="1" lang="ja-JP" altLang="en-US" sz="1200" b="1" dirty="0">
                  <a:solidFill>
                    <a:schemeClr val="accent1"/>
                  </a:solidFill>
                  <a:latin typeface="+mn-ea"/>
                </a:rPr>
                <a:t>　</a:t>
              </a:r>
              <a:r>
                <a:rPr lang="ja-JP" altLang="en-US" sz="1200" b="1" dirty="0">
                  <a:solidFill>
                    <a:schemeClr val="accent1"/>
                  </a:solidFill>
                  <a:latin typeface="+mn-ea"/>
                </a:rPr>
                <a:t>選抜方法</a:t>
              </a:r>
              <a:endParaRPr kumimoji="1" lang="en-US" altLang="ja-JP" sz="1200" b="1" dirty="0">
                <a:solidFill>
                  <a:schemeClr val="accent1"/>
                </a:solidFill>
                <a:latin typeface="+mn-ea"/>
              </a:endParaRPr>
            </a:p>
          </p:txBody>
        </p:sp>
      </p:grpSp>
      <p:sp>
        <p:nvSpPr>
          <p:cNvPr id="3" name="テキスト ボックス 2"/>
          <p:cNvSpPr txBox="1"/>
          <p:nvPr/>
        </p:nvSpPr>
        <p:spPr>
          <a:xfrm>
            <a:off x="7579216" y="6280580"/>
            <a:ext cx="4493538" cy="415498"/>
          </a:xfrm>
          <a:prstGeom prst="rect">
            <a:avLst/>
          </a:prstGeom>
          <a:noFill/>
        </p:spPr>
        <p:txBody>
          <a:bodyPr wrap="none" rtlCol="0">
            <a:spAutoFit/>
          </a:bodyPr>
          <a:lstStyle/>
          <a:p>
            <a:r>
              <a:rPr lang="ja-JP" altLang="en-US" sz="1050" dirty="0"/>
              <a:t>ただし、当該校のコンセプトを踏まえた学習環境等を確保できる人数を</a:t>
            </a:r>
            <a:endParaRPr lang="en-US" altLang="ja-JP" sz="1050" dirty="0"/>
          </a:p>
          <a:p>
            <a:r>
              <a:rPr lang="ja-JP" altLang="en-US" sz="1050" dirty="0"/>
              <a:t>超えてしまう場合に限り、面接結果等</a:t>
            </a:r>
            <a:r>
              <a:rPr lang="ja-JP" altLang="en-US" sz="1050"/>
              <a:t>を踏まえて、合格者</a:t>
            </a:r>
            <a:r>
              <a:rPr lang="ja-JP" altLang="en-US" sz="1050" dirty="0"/>
              <a:t>を決定する。</a:t>
            </a:r>
            <a:endParaRPr kumimoji="1" lang="ja-JP" altLang="en-US" sz="1050" dirty="0"/>
          </a:p>
        </p:txBody>
      </p:sp>
    </p:spTree>
    <p:extLst>
      <p:ext uri="{BB962C8B-B14F-4D97-AF65-F5344CB8AC3E}">
        <p14:creationId xmlns:p14="http://schemas.microsoft.com/office/powerpoint/2010/main" val="2987674612"/>
      </p:ext>
    </p:extLst>
  </p:cSld>
  <p:clrMapOvr>
    <a:masterClrMapping/>
  </p:clrMapOvr>
  <mc:AlternateContent xmlns:mc="http://schemas.openxmlformats.org/markup-compatibility/2006" xmlns:p14="http://schemas.microsoft.com/office/powerpoint/2010/main">
    <mc:Choice Requires="p14">
      <p:transition p14:dur="100" advTm="44850">
        <p:cut/>
      </p:transition>
    </mc:Choice>
    <mc:Fallback xmlns="">
      <p:transition advTm="44850">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公立高校入試の情報を調べるには</a:t>
            </a:r>
            <a:endParaRPr kumimoji="1" lang="ja-JP" altLang="en-US" dirty="0"/>
          </a:p>
        </p:txBody>
      </p:sp>
      <p:sp>
        <p:nvSpPr>
          <p:cNvPr id="4" name="スライド番号プレースホルダー 3"/>
          <p:cNvSpPr>
            <a:spLocks noGrp="1"/>
          </p:cNvSpPr>
          <p:nvPr>
            <p:ph type="sldNum" sz="quarter" idx="12"/>
          </p:nvPr>
        </p:nvSpPr>
        <p:spPr/>
        <p:txBody>
          <a:bodyPr/>
          <a:lstStyle/>
          <a:p>
            <a:fld id="{E8F10205-A00F-46AD-9A17-911A72FF31CF}" type="slidenum">
              <a:rPr kumimoji="1" lang="ja-JP" altLang="en-US" smtClean="0"/>
              <a:t>33</a:t>
            </a:fld>
            <a:endParaRPr kumimoji="1" lang="ja-JP" altLang="en-US"/>
          </a:p>
        </p:txBody>
      </p:sp>
      <p:pic>
        <p:nvPicPr>
          <p:cNvPr id="16" name="図 15">
            <a:extLst>
              <a:ext uri="{FF2B5EF4-FFF2-40B4-BE49-F238E27FC236}">
                <a16:creationId xmlns:a16="http://schemas.microsoft.com/office/drawing/2014/main" id="{498A215D-FFC6-4C7A-A631-2BB48E5DB142}"/>
              </a:ext>
            </a:extLst>
          </p:cNvPr>
          <p:cNvPicPr>
            <a:picLocks noChangeAspect="1"/>
          </p:cNvPicPr>
          <p:nvPr/>
        </p:nvPicPr>
        <p:blipFill rotWithShape="1">
          <a:blip r:embed="rId2"/>
          <a:srcRect l="3915" r="4590"/>
          <a:stretch/>
        </p:blipFill>
        <p:spPr>
          <a:xfrm>
            <a:off x="5645746" y="3275405"/>
            <a:ext cx="6330354" cy="2369986"/>
          </a:xfrm>
          <a:prstGeom prst="rect">
            <a:avLst/>
          </a:prstGeom>
        </p:spPr>
      </p:pic>
      <p:grpSp>
        <p:nvGrpSpPr>
          <p:cNvPr id="13" name="グループ化 12"/>
          <p:cNvGrpSpPr/>
          <p:nvPr/>
        </p:nvGrpSpPr>
        <p:grpSpPr>
          <a:xfrm>
            <a:off x="5435600" y="2237662"/>
            <a:ext cx="6156207" cy="915455"/>
            <a:chOff x="2463800" y="3238500"/>
            <a:chExt cx="6156207" cy="915455"/>
          </a:xfrm>
        </p:grpSpPr>
        <p:sp>
          <p:nvSpPr>
            <p:cNvPr id="5" name="テキスト ボックス 4"/>
            <p:cNvSpPr txBox="1"/>
            <p:nvPr/>
          </p:nvSpPr>
          <p:spPr>
            <a:xfrm>
              <a:off x="2463800" y="3238500"/>
              <a:ext cx="5014001" cy="519351"/>
            </a:xfrm>
            <a:prstGeom prst="roundRect">
              <a:avLst>
                <a:gd name="adj" fmla="val 50000"/>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b="1" dirty="0">
                  <a:solidFill>
                    <a:schemeClr val="tx1"/>
                  </a:solidFill>
                  <a:latin typeface="+mn-ea"/>
                </a:rPr>
                <a:t>🔍　大阪府　高校入試　　　　　　　　　　　　　　　　</a:t>
              </a:r>
            </a:p>
          </p:txBody>
        </p:sp>
        <p:sp>
          <p:nvSpPr>
            <p:cNvPr id="6" name="テキスト ボックス 5"/>
            <p:cNvSpPr txBox="1"/>
            <p:nvPr/>
          </p:nvSpPr>
          <p:spPr>
            <a:xfrm>
              <a:off x="7742844" y="3337524"/>
              <a:ext cx="877163" cy="369332"/>
            </a:xfrm>
            <a:prstGeom prst="rect">
              <a:avLst/>
            </a:prstGeom>
            <a:solidFill>
              <a:schemeClr val="bg1">
                <a:lumMod val="75000"/>
              </a:schemeClr>
            </a:solidFill>
            <a:ln>
              <a:solidFill>
                <a:schemeClr val="bg1">
                  <a:lumMod val="85000"/>
                </a:schemeClr>
              </a:solidFill>
            </a:ln>
          </p:spPr>
          <p:txBody>
            <a:bodyPr wrap="none" rtlCol="0">
              <a:spAutoFit/>
            </a:bodyPr>
            <a:lstStyle/>
            <a:p>
              <a:r>
                <a:rPr kumimoji="1" lang="ja-JP" altLang="en-US" b="1" dirty="0">
                  <a:latin typeface="+mn-ea"/>
                </a:rPr>
                <a:t> 検索 </a:t>
              </a:r>
            </a:p>
          </p:txBody>
        </p:sp>
        <p:sp>
          <p:nvSpPr>
            <p:cNvPr id="14" name="フリーフォーム 13"/>
            <p:cNvSpPr/>
            <p:nvPr/>
          </p:nvSpPr>
          <p:spPr>
            <a:xfrm rot="20205759">
              <a:off x="8247315" y="3564266"/>
              <a:ext cx="334540" cy="589689"/>
            </a:xfrm>
            <a:custGeom>
              <a:avLst/>
              <a:gdLst>
                <a:gd name="connsiteX0" fmla="*/ 438722 w 811779"/>
                <a:gd name="connsiteY0" fmla="*/ 0 h 1430911"/>
                <a:gd name="connsiteX1" fmla="*/ 709780 w 811779"/>
                <a:gd name="connsiteY1" fmla="*/ 802138 h 1430911"/>
                <a:gd name="connsiteX2" fmla="*/ 708164 w 811779"/>
                <a:gd name="connsiteY2" fmla="*/ 802126 h 1430911"/>
                <a:gd name="connsiteX3" fmla="*/ 811779 w 811779"/>
                <a:gd name="connsiteY3" fmla="*/ 1099903 h 1430911"/>
                <a:gd name="connsiteX4" fmla="*/ 481431 w 811779"/>
                <a:gd name="connsiteY4" fmla="*/ 975819 h 1430911"/>
                <a:gd name="connsiteX5" fmla="*/ 481431 w 811779"/>
                <a:gd name="connsiteY5" fmla="*/ 1430911 h 1430911"/>
                <a:gd name="connsiteX6" fmla="*/ 337560 w 811779"/>
                <a:gd name="connsiteY6" fmla="*/ 1430911 h 1430911"/>
                <a:gd name="connsiteX7" fmla="*/ 337560 w 811779"/>
                <a:gd name="connsiteY7" fmla="*/ 942671 h 1430911"/>
                <a:gd name="connsiteX8" fmla="*/ 0 w 811779"/>
                <a:gd name="connsiteY8" fmla="*/ 1046141 h 1430911"/>
                <a:gd name="connsiteX9" fmla="*/ 104112 w 811779"/>
                <a:gd name="connsiteY9" fmla="*/ 797633 h 1430911"/>
                <a:gd name="connsiteX10" fmla="*/ 100792 w 811779"/>
                <a:gd name="connsiteY10" fmla="*/ 797608 h 143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1779" h="1430911">
                  <a:moveTo>
                    <a:pt x="438722" y="0"/>
                  </a:moveTo>
                  <a:lnTo>
                    <a:pt x="709780" y="802138"/>
                  </a:lnTo>
                  <a:lnTo>
                    <a:pt x="708164" y="802126"/>
                  </a:lnTo>
                  <a:lnTo>
                    <a:pt x="811779" y="1099903"/>
                  </a:lnTo>
                  <a:lnTo>
                    <a:pt x="481431" y="975819"/>
                  </a:lnTo>
                  <a:lnTo>
                    <a:pt x="481431" y="1430911"/>
                  </a:lnTo>
                  <a:lnTo>
                    <a:pt x="337560" y="1430911"/>
                  </a:lnTo>
                  <a:lnTo>
                    <a:pt x="337560" y="942671"/>
                  </a:lnTo>
                  <a:lnTo>
                    <a:pt x="0" y="1046141"/>
                  </a:lnTo>
                  <a:lnTo>
                    <a:pt x="104112" y="797633"/>
                  </a:lnTo>
                  <a:lnTo>
                    <a:pt x="100792" y="797608"/>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 name="グループ化 10">
            <a:extLst>
              <a:ext uri="{FF2B5EF4-FFF2-40B4-BE49-F238E27FC236}">
                <a16:creationId xmlns:a16="http://schemas.microsoft.com/office/drawing/2014/main" id="{8040CC42-998D-4235-89D3-DC1BB32E6581}"/>
              </a:ext>
            </a:extLst>
          </p:cNvPr>
          <p:cNvGrpSpPr/>
          <p:nvPr/>
        </p:nvGrpSpPr>
        <p:grpSpPr>
          <a:xfrm>
            <a:off x="1225899" y="1552892"/>
            <a:ext cx="3944658" cy="5027759"/>
            <a:chOff x="1225899" y="1552892"/>
            <a:chExt cx="3944658" cy="5027759"/>
          </a:xfrm>
        </p:grpSpPr>
        <p:grpSp>
          <p:nvGrpSpPr>
            <p:cNvPr id="10" name="グループ化 9">
              <a:extLst>
                <a:ext uri="{FF2B5EF4-FFF2-40B4-BE49-F238E27FC236}">
                  <a16:creationId xmlns:a16="http://schemas.microsoft.com/office/drawing/2014/main" id="{4060D582-064C-442C-9607-7381A3ACA2CB}"/>
                </a:ext>
              </a:extLst>
            </p:cNvPr>
            <p:cNvGrpSpPr/>
            <p:nvPr/>
          </p:nvGrpSpPr>
          <p:grpSpPr>
            <a:xfrm>
              <a:off x="1225899" y="1552892"/>
              <a:ext cx="3944658" cy="5027759"/>
              <a:chOff x="1225899" y="1552892"/>
              <a:chExt cx="3944658" cy="5027759"/>
            </a:xfrm>
          </p:grpSpPr>
          <p:sp>
            <p:nvSpPr>
              <p:cNvPr id="30" name="楕円 29">
                <a:extLst>
                  <a:ext uri="{FF2B5EF4-FFF2-40B4-BE49-F238E27FC236}">
                    <a16:creationId xmlns:a16="http://schemas.microsoft.com/office/drawing/2014/main" id="{55AE2E3A-56A8-477F-8E95-D6D0AC912DF0}"/>
                  </a:ext>
                </a:extLst>
              </p:cNvPr>
              <p:cNvSpPr/>
              <p:nvPr/>
            </p:nvSpPr>
            <p:spPr>
              <a:xfrm>
                <a:off x="1225899" y="5855809"/>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grpSp>
            <p:nvGrpSpPr>
              <p:cNvPr id="7" name="グループ化 6">
                <a:extLst>
                  <a:ext uri="{FF2B5EF4-FFF2-40B4-BE49-F238E27FC236}">
                    <a16:creationId xmlns:a16="http://schemas.microsoft.com/office/drawing/2014/main" id="{32C17831-08DC-61B2-B206-60B453350B2A}"/>
                  </a:ext>
                </a:extLst>
              </p:cNvPr>
              <p:cNvGrpSpPr/>
              <p:nvPr/>
            </p:nvGrpSpPr>
            <p:grpSpPr>
              <a:xfrm>
                <a:off x="1225899" y="1552892"/>
                <a:ext cx="3944658" cy="5027759"/>
                <a:chOff x="1714500" y="2233612"/>
                <a:chExt cx="3944658" cy="5027759"/>
              </a:xfrm>
            </p:grpSpPr>
            <p:grpSp>
              <p:nvGrpSpPr>
                <p:cNvPr id="8" name="グループ化 7">
                  <a:extLst>
                    <a:ext uri="{FF2B5EF4-FFF2-40B4-BE49-F238E27FC236}">
                      <a16:creationId xmlns:a16="http://schemas.microsoft.com/office/drawing/2014/main" id="{6BAB5890-CD73-CADA-E2CB-CCFA2165574C}"/>
                    </a:ext>
                  </a:extLst>
                </p:cNvPr>
                <p:cNvGrpSpPr/>
                <p:nvPr/>
              </p:nvGrpSpPr>
              <p:grpSpPr>
                <a:xfrm>
                  <a:off x="1714500" y="2233612"/>
                  <a:ext cx="533400" cy="4122738"/>
                  <a:chOff x="1714500" y="2233612"/>
                  <a:chExt cx="533400" cy="4122738"/>
                </a:xfrm>
              </p:grpSpPr>
              <p:sp>
                <p:nvSpPr>
                  <p:cNvPr id="34" name="楕円 33">
                    <a:extLst>
                      <a:ext uri="{FF2B5EF4-FFF2-40B4-BE49-F238E27FC236}">
                        <a16:creationId xmlns:a16="http://schemas.microsoft.com/office/drawing/2014/main" id="{52BBFD89-D4D1-4E28-832B-A936A1BD2010}"/>
                      </a:ext>
                    </a:extLst>
                  </p:cNvPr>
                  <p:cNvSpPr/>
                  <p:nvPr/>
                </p:nvSpPr>
                <p:spPr>
                  <a:xfrm>
                    <a:off x="1714500" y="2233612"/>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sp>
                <p:nvSpPr>
                  <p:cNvPr id="35" name="楕円 34">
                    <a:extLst>
                      <a:ext uri="{FF2B5EF4-FFF2-40B4-BE49-F238E27FC236}">
                        <a16:creationId xmlns:a16="http://schemas.microsoft.com/office/drawing/2014/main" id="{DA10F686-4585-8395-4FEA-1668D288B186}"/>
                      </a:ext>
                    </a:extLst>
                  </p:cNvPr>
                  <p:cNvSpPr/>
                  <p:nvPr/>
                </p:nvSpPr>
                <p:spPr>
                  <a:xfrm>
                    <a:off x="1714500" y="5822950"/>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sp>
                <p:nvSpPr>
                  <p:cNvPr id="36" name="楕円 35">
                    <a:extLst>
                      <a:ext uri="{FF2B5EF4-FFF2-40B4-BE49-F238E27FC236}">
                        <a16:creationId xmlns:a16="http://schemas.microsoft.com/office/drawing/2014/main" id="{26ABDC28-B621-401B-E1B3-D7AFAC9E6D13}"/>
                      </a:ext>
                    </a:extLst>
                  </p:cNvPr>
                  <p:cNvSpPr/>
                  <p:nvPr/>
                </p:nvSpPr>
                <p:spPr>
                  <a:xfrm>
                    <a:off x="1714500" y="5105084"/>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sp>
                <p:nvSpPr>
                  <p:cNvPr id="37" name="楕円 36">
                    <a:extLst>
                      <a:ext uri="{FF2B5EF4-FFF2-40B4-BE49-F238E27FC236}">
                        <a16:creationId xmlns:a16="http://schemas.microsoft.com/office/drawing/2014/main" id="{3527BA33-C8B3-E5CE-5382-6E7340563835}"/>
                      </a:ext>
                    </a:extLst>
                  </p:cNvPr>
                  <p:cNvSpPr/>
                  <p:nvPr/>
                </p:nvSpPr>
                <p:spPr>
                  <a:xfrm>
                    <a:off x="1714500" y="2951480"/>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sp>
                <p:nvSpPr>
                  <p:cNvPr id="38" name="楕円 37">
                    <a:extLst>
                      <a:ext uri="{FF2B5EF4-FFF2-40B4-BE49-F238E27FC236}">
                        <a16:creationId xmlns:a16="http://schemas.microsoft.com/office/drawing/2014/main" id="{4E8F29BC-DC48-42AD-08ED-98F082C76E48}"/>
                      </a:ext>
                    </a:extLst>
                  </p:cNvPr>
                  <p:cNvSpPr/>
                  <p:nvPr/>
                </p:nvSpPr>
                <p:spPr>
                  <a:xfrm>
                    <a:off x="1714500" y="3669348"/>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sp>
                <p:nvSpPr>
                  <p:cNvPr id="39" name="楕円 38">
                    <a:extLst>
                      <a:ext uri="{FF2B5EF4-FFF2-40B4-BE49-F238E27FC236}">
                        <a16:creationId xmlns:a16="http://schemas.microsoft.com/office/drawing/2014/main" id="{5F6076EE-BABB-7373-343F-F3BB6DECB20A}"/>
                      </a:ext>
                    </a:extLst>
                  </p:cNvPr>
                  <p:cNvSpPr/>
                  <p:nvPr/>
                </p:nvSpPr>
                <p:spPr>
                  <a:xfrm>
                    <a:off x="1714500" y="4387216"/>
                    <a:ext cx="533400" cy="5334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lumMod val="50000"/>
                          <a:lumOff val="50000"/>
                        </a:schemeClr>
                      </a:solidFill>
                      <a:latin typeface="+mj-ea"/>
                      <a:ea typeface="+mj-ea"/>
                    </a:endParaRPr>
                  </a:p>
                </p:txBody>
              </p:sp>
              <p:cxnSp>
                <p:nvCxnSpPr>
                  <p:cNvPr id="40" name="直線コネクタ 39">
                    <a:extLst>
                      <a:ext uri="{FF2B5EF4-FFF2-40B4-BE49-F238E27FC236}">
                        <a16:creationId xmlns:a16="http://schemas.microsoft.com/office/drawing/2014/main" id="{966FD342-7F02-2D1E-C225-8CD4DF3134FC}"/>
                      </a:ext>
                    </a:extLst>
                  </p:cNvPr>
                  <p:cNvCxnSpPr>
                    <a:stCxn id="34" idx="4"/>
                    <a:endCxn id="37" idx="0"/>
                  </p:cNvCxnSpPr>
                  <p:nvPr/>
                </p:nvCxnSpPr>
                <p:spPr>
                  <a:xfrm>
                    <a:off x="1981200" y="2767012"/>
                    <a:ext cx="0" cy="184468"/>
                  </a:xfrm>
                  <a:prstGeom prst="line">
                    <a:avLst/>
                  </a:prstGeom>
                  <a:ln/>
                </p:spPr>
                <p:style>
                  <a:lnRef idx="2">
                    <a:schemeClr val="accent1"/>
                  </a:lnRef>
                  <a:fillRef idx="1">
                    <a:schemeClr val="lt1"/>
                  </a:fillRef>
                  <a:effectRef idx="0">
                    <a:schemeClr val="accent1"/>
                  </a:effectRef>
                  <a:fontRef idx="minor">
                    <a:schemeClr val="dk1"/>
                  </a:fontRef>
                </p:style>
              </p:cxnSp>
              <p:cxnSp>
                <p:nvCxnSpPr>
                  <p:cNvPr id="41" name="直線コネクタ 40">
                    <a:extLst>
                      <a:ext uri="{FF2B5EF4-FFF2-40B4-BE49-F238E27FC236}">
                        <a16:creationId xmlns:a16="http://schemas.microsoft.com/office/drawing/2014/main" id="{0CB5BF0A-A86D-605A-3196-5881845785BC}"/>
                      </a:ext>
                    </a:extLst>
                  </p:cNvPr>
                  <p:cNvCxnSpPr>
                    <a:stCxn id="37" idx="4"/>
                    <a:endCxn id="38" idx="0"/>
                  </p:cNvCxnSpPr>
                  <p:nvPr/>
                </p:nvCxnSpPr>
                <p:spPr>
                  <a:xfrm>
                    <a:off x="1981200" y="3484880"/>
                    <a:ext cx="0" cy="184468"/>
                  </a:xfrm>
                  <a:prstGeom prst="line">
                    <a:avLst/>
                  </a:prstGeom>
                  <a:ln/>
                </p:spPr>
                <p:style>
                  <a:lnRef idx="2">
                    <a:schemeClr val="accent1"/>
                  </a:lnRef>
                  <a:fillRef idx="1">
                    <a:schemeClr val="lt1"/>
                  </a:fillRef>
                  <a:effectRef idx="0">
                    <a:schemeClr val="accent1"/>
                  </a:effectRef>
                  <a:fontRef idx="minor">
                    <a:schemeClr val="dk1"/>
                  </a:fontRef>
                </p:style>
              </p:cxnSp>
              <p:cxnSp>
                <p:nvCxnSpPr>
                  <p:cNvPr id="42" name="直線コネクタ 41">
                    <a:extLst>
                      <a:ext uri="{FF2B5EF4-FFF2-40B4-BE49-F238E27FC236}">
                        <a16:creationId xmlns:a16="http://schemas.microsoft.com/office/drawing/2014/main" id="{8ECE1A95-F29A-0670-12A6-CF9EEE00D20E}"/>
                      </a:ext>
                    </a:extLst>
                  </p:cNvPr>
                  <p:cNvCxnSpPr>
                    <a:stCxn id="38" idx="4"/>
                    <a:endCxn id="39" idx="0"/>
                  </p:cNvCxnSpPr>
                  <p:nvPr/>
                </p:nvCxnSpPr>
                <p:spPr>
                  <a:xfrm>
                    <a:off x="1981200" y="4202748"/>
                    <a:ext cx="0" cy="184468"/>
                  </a:xfrm>
                  <a:prstGeom prst="line">
                    <a:avLst/>
                  </a:prstGeom>
                  <a:ln/>
                </p:spPr>
                <p:style>
                  <a:lnRef idx="2">
                    <a:schemeClr val="accent1"/>
                  </a:lnRef>
                  <a:fillRef idx="1">
                    <a:schemeClr val="lt1"/>
                  </a:fillRef>
                  <a:effectRef idx="0">
                    <a:schemeClr val="accent1"/>
                  </a:effectRef>
                  <a:fontRef idx="minor">
                    <a:schemeClr val="dk1"/>
                  </a:fontRef>
                </p:style>
              </p:cxnSp>
              <p:cxnSp>
                <p:nvCxnSpPr>
                  <p:cNvPr id="43" name="直線コネクタ 42">
                    <a:extLst>
                      <a:ext uri="{FF2B5EF4-FFF2-40B4-BE49-F238E27FC236}">
                        <a16:creationId xmlns:a16="http://schemas.microsoft.com/office/drawing/2014/main" id="{F8EEF0E8-73B3-B81A-0856-3663315B27AB}"/>
                      </a:ext>
                    </a:extLst>
                  </p:cNvPr>
                  <p:cNvCxnSpPr>
                    <a:stCxn id="39" idx="4"/>
                    <a:endCxn id="36" idx="0"/>
                  </p:cNvCxnSpPr>
                  <p:nvPr/>
                </p:nvCxnSpPr>
                <p:spPr>
                  <a:xfrm>
                    <a:off x="1981200" y="4920616"/>
                    <a:ext cx="0" cy="184468"/>
                  </a:xfrm>
                  <a:prstGeom prst="line">
                    <a:avLst/>
                  </a:prstGeom>
                  <a:ln/>
                </p:spPr>
                <p:style>
                  <a:lnRef idx="2">
                    <a:schemeClr val="accent1"/>
                  </a:lnRef>
                  <a:fillRef idx="1">
                    <a:schemeClr val="lt1"/>
                  </a:fillRef>
                  <a:effectRef idx="0">
                    <a:schemeClr val="accent1"/>
                  </a:effectRef>
                  <a:fontRef idx="minor">
                    <a:schemeClr val="dk1"/>
                  </a:fontRef>
                </p:style>
              </p:cxnSp>
              <p:cxnSp>
                <p:nvCxnSpPr>
                  <p:cNvPr id="44" name="直線コネクタ 43">
                    <a:extLst>
                      <a:ext uri="{FF2B5EF4-FFF2-40B4-BE49-F238E27FC236}">
                        <a16:creationId xmlns:a16="http://schemas.microsoft.com/office/drawing/2014/main" id="{EB3D8639-5B3F-DABD-F62F-765C5B7A0764}"/>
                      </a:ext>
                    </a:extLst>
                  </p:cNvPr>
                  <p:cNvCxnSpPr>
                    <a:stCxn id="36" idx="4"/>
                    <a:endCxn id="35" idx="0"/>
                  </p:cNvCxnSpPr>
                  <p:nvPr/>
                </p:nvCxnSpPr>
                <p:spPr>
                  <a:xfrm>
                    <a:off x="1981200" y="5638484"/>
                    <a:ext cx="0" cy="184466"/>
                  </a:xfrm>
                  <a:prstGeom prst="line">
                    <a:avLst/>
                  </a:prstGeom>
                  <a:ln/>
                </p:spPr>
                <p:style>
                  <a:lnRef idx="2">
                    <a:schemeClr val="accent1"/>
                  </a:lnRef>
                  <a:fillRef idx="1">
                    <a:schemeClr val="lt1"/>
                  </a:fillRef>
                  <a:effectRef idx="0">
                    <a:schemeClr val="accent1"/>
                  </a:effectRef>
                  <a:fontRef idx="minor">
                    <a:schemeClr val="dk1"/>
                  </a:fontRef>
                </p:style>
              </p:cxnSp>
            </p:grpSp>
            <p:sp>
              <p:nvSpPr>
                <p:cNvPr id="9" name="テキスト ボックス 8">
                  <a:extLst>
                    <a:ext uri="{FF2B5EF4-FFF2-40B4-BE49-F238E27FC236}">
                      <a16:creationId xmlns:a16="http://schemas.microsoft.com/office/drawing/2014/main" id="{A9B5442C-C508-FB2D-E5BE-11F404653BD0}"/>
                    </a:ext>
                  </a:extLst>
                </p:cNvPr>
                <p:cNvSpPr txBox="1"/>
                <p:nvPr/>
              </p:nvSpPr>
              <p:spPr>
                <a:xfrm>
                  <a:off x="1781173" y="3021945"/>
                  <a:ext cx="3185487" cy="6463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b="1" dirty="0">
                      <a:solidFill>
                        <a:schemeClr val="tx1">
                          <a:lumMod val="50000"/>
                          <a:lumOff val="50000"/>
                        </a:schemeClr>
                      </a:solidFill>
                      <a:latin typeface="+mj-ea"/>
                      <a:ea typeface="+mj-ea"/>
                    </a:rPr>
                    <a:t>２</a:t>
                  </a:r>
                  <a:r>
                    <a:rPr kumimoji="1" lang="ja-JP" altLang="en-US" b="1" dirty="0">
                      <a:solidFill>
                        <a:schemeClr val="tx1">
                          <a:lumMod val="50000"/>
                          <a:lumOff val="50000"/>
                        </a:schemeClr>
                      </a:solidFill>
                      <a:latin typeface="+mj-ea"/>
                      <a:ea typeface="+mj-ea"/>
                    </a:rPr>
                    <a:t>　令和７年度</a:t>
                  </a:r>
                  <a:br>
                    <a:rPr kumimoji="1" lang="en-US" altLang="ja-JP" b="1" dirty="0">
                      <a:solidFill>
                        <a:schemeClr val="tx1">
                          <a:lumMod val="50000"/>
                          <a:lumOff val="50000"/>
                        </a:schemeClr>
                      </a:solidFill>
                      <a:latin typeface="+mj-ea"/>
                      <a:ea typeface="+mj-ea"/>
                    </a:rPr>
                  </a:br>
                  <a:r>
                    <a:rPr kumimoji="1" lang="ja-JP" altLang="en-US" b="1" dirty="0">
                      <a:solidFill>
                        <a:schemeClr val="tx1">
                          <a:lumMod val="50000"/>
                          <a:lumOff val="50000"/>
                        </a:schemeClr>
                      </a:solidFill>
                      <a:latin typeface="+mj-ea"/>
                      <a:ea typeface="+mj-ea"/>
                    </a:rPr>
                    <a:t>　　公立高等学校入学者選抜</a:t>
                  </a:r>
                  <a:endParaRPr lang="ja-JP" altLang="en-US" b="1" dirty="0">
                    <a:solidFill>
                      <a:schemeClr val="tx1">
                        <a:lumMod val="50000"/>
                        <a:lumOff val="50000"/>
                      </a:schemeClr>
                    </a:solidFill>
                    <a:latin typeface="+mj-ea"/>
                    <a:ea typeface="+mj-ea"/>
                  </a:endParaRPr>
                </a:p>
              </p:txBody>
            </p:sp>
            <p:sp>
              <p:nvSpPr>
                <p:cNvPr id="20" name="テキスト ボックス 19">
                  <a:extLst>
                    <a:ext uri="{FF2B5EF4-FFF2-40B4-BE49-F238E27FC236}">
                      <a16:creationId xmlns:a16="http://schemas.microsoft.com/office/drawing/2014/main" id="{C426A25A-04C7-D49A-0881-1A5CC561AC2E}"/>
                    </a:ext>
                  </a:extLst>
                </p:cNvPr>
                <p:cNvSpPr txBox="1"/>
                <p:nvPr/>
              </p:nvSpPr>
              <p:spPr>
                <a:xfrm>
                  <a:off x="1781173" y="4462122"/>
                  <a:ext cx="2723823"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b="1" dirty="0">
                      <a:solidFill>
                        <a:schemeClr val="tx1">
                          <a:lumMod val="50000"/>
                          <a:lumOff val="50000"/>
                        </a:schemeClr>
                      </a:solidFill>
                      <a:latin typeface="+mj-ea"/>
                      <a:ea typeface="+mj-ea"/>
                    </a:rPr>
                    <a:t>４　</a:t>
                  </a:r>
                  <a:r>
                    <a:rPr lang="ja-JP" altLang="en-US" b="1" dirty="0">
                      <a:solidFill>
                        <a:schemeClr val="tx1">
                          <a:lumMod val="50000"/>
                          <a:lumOff val="50000"/>
                        </a:schemeClr>
                      </a:solidFill>
                      <a:latin typeface="+mj-ea"/>
                      <a:ea typeface="+mj-ea"/>
                    </a:rPr>
                    <a:t>中学生のみなさんへ</a:t>
                  </a:r>
                  <a:endParaRPr kumimoji="1" lang="ja-JP" altLang="en-US" b="1" dirty="0">
                    <a:solidFill>
                      <a:schemeClr val="tx1">
                        <a:lumMod val="50000"/>
                        <a:lumOff val="50000"/>
                      </a:schemeClr>
                    </a:solidFill>
                    <a:latin typeface="+mj-ea"/>
                    <a:ea typeface="+mj-ea"/>
                  </a:endParaRPr>
                </a:p>
              </p:txBody>
            </p:sp>
            <p:sp>
              <p:nvSpPr>
                <p:cNvPr id="22" name="テキスト ボックス 21">
                  <a:extLst>
                    <a:ext uri="{FF2B5EF4-FFF2-40B4-BE49-F238E27FC236}">
                      <a16:creationId xmlns:a16="http://schemas.microsoft.com/office/drawing/2014/main" id="{99C24B42-B8C2-5A05-CE16-9542D7804CA7}"/>
                    </a:ext>
                  </a:extLst>
                </p:cNvPr>
                <p:cNvSpPr txBox="1"/>
                <p:nvPr/>
              </p:nvSpPr>
              <p:spPr>
                <a:xfrm>
                  <a:off x="1781173" y="5182935"/>
                  <a:ext cx="3877985" cy="6463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b="1" dirty="0">
                      <a:solidFill>
                        <a:schemeClr val="tx1">
                          <a:lumMod val="50000"/>
                          <a:lumOff val="50000"/>
                        </a:schemeClr>
                      </a:solidFill>
                      <a:latin typeface="+mj-ea"/>
                      <a:ea typeface="+mj-ea"/>
                    </a:rPr>
                    <a:t>５　さくっと検索！サクセスナビ！</a:t>
                  </a:r>
                  <a:br>
                    <a:rPr lang="en-US" altLang="ja-JP" b="1" dirty="0">
                      <a:solidFill>
                        <a:schemeClr val="tx1">
                          <a:lumMod val="50000"/>
                          <a:lumOff val="50000"/>
                        </a:schemeClr>
                      </a:solidFill>
                      <a:latin typeface="+mj-ea"/>
                      <a:ea typeface="+mj-ea"/>
                    </a:rPr>
                  </a:br>
                  <a:r>
                    <a:rPr lang="ja-JP" altLang="en-US" b="1" dirty="0">
                      <a:solidFill>
                        <a:schemeClr val="tx1">
                          <a:lumMod val="50000"/>
                          <a:lumOff val="50000"/>
                        </a:schemeClr>
                      </a:solidFill>
                      <a:latin typeface="+mj-ea"/>
                      <a:ea typeface="+mj-ea"/>
                    </a:rPr>
                    <a:t>　　（咲くなび）</a:t>
                  </a:r>
                  <a:endParaRPr kumimoji="1" lang="ja-JP" altLang="en-US" b="1" dirty="0">
                    <a:solidFill>
                      <a:schemeClr val="tx1">
                        <a:lumMod val="50000"/>
                        <a:lumOff val="50000"/>
                      </a:schemeClr>
                    </a:solidFill>
                    <a:latin typeface="+mj-ea"/>
                    <a:ea typeface="+mj-ea"/>
                  </a:endParaRPr>
                </a:p>
              </p:txBody>
            </p:sp>
            <p:sp>
              <p:nvSpPr>
                <p:cNvPr id="31" name="テキスト ボックス 30">
                  <a:extLst>
                    <a:ext uri="{FF2B5EF4-FFF2-40B4-BE49-F238E27FC236}">
                      <a16:creationId xmlns:a16="http://schemas.microsoft.com/office/drawing/2014/main" id="{738F18F4-C6A6-DACB-21C7-4457527EA508}"/>
                    </a:ext>
                  </a:extLst>
                </p:cNvPr>
                <p:cNvSpPr txBox="1"/>
                <p:nvPr/>
              </p:nvSpPr>
              <p:spPr>
                <a:xfrm>
                  <a:off x="1781173" y="5903748"/>
                  <a:ext cx="3647152"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b="1" dirty="0">
                      <a:solidFill>
                        <a:schemeClr val="tx1">
                          <a:lumMod val="50000"/>
                          <a:lumOff val="50000"/>
                        </a:schemeClr>
                      </a:solidFill>
                      <a:latin typeface="+mj-ea"/>
                      <a:ea typeface="+mj-ea"/>
                    </a:rPr>
                    <a:t>６　</a:t>
                  </a:r>
                  <a:r>
                    <a:rPr lang="ja-JP" altLang="en-US" b="1" dirty="0">
                      <a:solidFill>
                        <a:schemeClr val="tx1">
                          <a:lumMod val="50000"/>
                          <a:lumOff val="50000"/>
                        </a:schemeClr>
                      </a:solidFill>
                      <a:latin typeface="+mj-ea"/>
                      <a:ea typeface="+mj-ea"/>
                    </a:rPr>
                    <a:t>大阪府公立高等学校等ガイド</a:t>
                  </a:r>
                  <a:endParaRPr kumimoji="1" lang="ja-JP" altLang="en-US" b="1" dirty="0">
                    <a:solidFill>
                      <a:schemeClr val="tx1">
                        <a:lumMod val="50000"/>
                        <a:lumOff val="50000"/>
                      </a:schemeClr>
                    </a:solidFill>
                    <a:latin typeface="+mj-ea"/>
                    <a:ea typeface="+mj-ea"/>
                  </a:endParaRPr>
                </a:p>
              </p:txBody>
            </p:sp>
            <p:sp>
              <p:nvSpPr>
                <p:cNvPr id="32" name="テキスト ボックス 31">
                  <a:extLst>
                    <a:ext uri="{FF2B5EF4-FFF2-40B4-BE49-F238E27FC236}">
                      <a16:creationId xmlns:a16="http://schemas.microsoft.com/office/drawing/2014/main" id="{336D658F-A055-7CF5-B28E-C695D16DB09D}"/>
                    </a:ext>
                  </a:extLst>
                </p:cNvPr>
                <p:cNvSpPr txBox="1"/>
                <p:nvPr/>
              </p:nvSpPr>
              <p:spPr>
                <a:xfrm>
                  <a:off x="1781173" y="6615040"/>
                  <a:ext cx="3416320" cy="6463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b="1" dirty="0">
                      <a:solidFill>
                        <a:schemeClr val="tx1">
                          <a:lumMod val="50000"/>
                          <a:lumOff val="50000"/>
                        </a:schemeClr>
                      </a:solidFill>
                      <a:latin typeface="+mj-ea"/>
                      <a:ea typeface="+mj-ea"/>
                    </a:rPr>
                    <a:t>７　大阪府立の産業系高等学校</a:t>
                  </a:r>
                  <a:br>
                    <a:rPr kumimoji="1" lang="en-US" altLang="ja-JP" b="1" dirty="0">
                      <a:solidFill>
                        <a:schemeClr val="tx1">
                          <a:lumMod val="50000"/>
                          <a:lumOff val="50000"/>
                        </a:schemeClr>
                      </a:solidFill>
                      <a:latin typeface="+mj-ea"/>
                      <a:ea typeface="+mj-ea"/>
                    </a:rPr>
                  </a:br>
                  <a:r>
                    <a:rPr kumimoji="1" lang="ja-JP" altLang="en-US" b="1" dirty="0">
                      <a:solidFill>
                        <a:schemeClr val="tx1">
                          <a:lumMod val="50000"/>
                          <a:lumOff val="50000"/>
                        </a:schemeClr>
                      </a:solidFill>
                      <a:latin typeface="+mj-ea"/>
                      <a:ea typeface="+mj-ea"/>
                    </a:rPr>
                    <a:t>　　総合リーフレット</a:t>
                  </a:r>
                </a:p>
              </p:txBody>
            </p:sp>
            <p:sp>
              <p:nvSpPr>
                <p:cNvPr id="33" name="テキスト ボックス 32">
                  <a:extLst>
                    <a:ext uri="{FF2B5EF4-FFF2-40B4-BE49-F238E27FC236}">
                      <a16:creationId xmlns:a16="http://schemas.microsoft.com/office/drawing/2014/main" id="{35778CC7-8C61-A5D1-C131-A13F3DC1B25C}"/>
                    </a:ext>
                  </a:extLst>
                </p:cNvPr>
                <p:cNvSpPr txBox="1"/>
                <p:nvPr/>
              </p:nvSpPr>
              <p:spPr>
                <a:xfrm>
                  <a:off x="1781173" y="2315646"/>
                  <a:ext cx="3185487"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b="1" dirty="0">
                      <a:solidFill>
                        <a:schemeClr val="tx1">
                          <a:lumMod val="50000"/>
                          <a:lumOff val="50000"/>
                        </a:schemeClr>
                      </a:solidFill>
                      <a:latin typeface="+mj-ea"/>
                      <a:ea typeface="+mj-ea"/>
                    </a:rPr>
                    <a:t>１　</a:t>
                  </a:r>
                  <a:r>
                    <a:rPr lang="ja-JP" altLang="en-US" b="1" dirty="0">
                      <a:solidFill>
                        <a:schemeClr val="tx1">
                          <a:lumMod val="50000"/>
                          <a:lumOff val="50000"/>
                        </a:schemeClr>
                      </a:solidFill>
                      <a:latin typeface="+mj-ea"/>
                      <a:ea typeface="+mj-ea"/>
                    </a:rPr>
                    <a:t>公立高等学校入学者選抜</a:t>
                  </a:r>
                  <a:endParaRPr kumimoji="1" lang="ja-JP" altLang="en-US" b="1" dirty="0">
                    <a:solidFill>
                      <a:schemeClr val="tx1">
                        <a:lumMod val="50000"/>
                        <a:lumOff val="50000"/>
                      </a:schemeClr>
                    </a:solidFill>
                    <a:latin typeface="+mj-ea"/>
                    <a:ea typeface="+mj-ea"/>
                  </a:endParaRPr>
                </a:p>
              </p:txBody>
            </p:sp>
          </p:grpSp>
          <p:cxnSp>
            <p:nvCxnSpPr>
              <p:cNvPr id="29" name="直線コネクタ 28">
                <a:extLst>
                  <a:ext uri="{FF2B5EF4-FFF2-40B4-BE49-F238E27FC236}">
                    <a16:creationId xmlns:a16="http://schemas.microsoft.com/office/drawing/2014/main" id="{2C133B3F-8689-4FCF-B50A-3E74FFF27E3F}"/>
                  </a:ext>
                </a:extLst>
              </p:cNvPr>
              <p:cNvCxnSpPr/>
              <p:nvPr/>
            </p:nvCxnSpPr>
            <p:spPr>
              <a:xfrm>
                <a:off x="1492599" y="5675630"/>
                <a:ext cx="0" cy="184466"/>
              </a:xfrm>
              <a:prstGeom prst="line">
                <a:avLst/>
              </a:prstGeom>
              <a:ln/>
            </p:spPr>
            <p:style>
              <a:lnRef idx="2">
                <a:schemeClr val="accent1"/>
              </a:lnRef>
              <a:fillRef idx="1">
                <a:schemeClr val="lt1"/>
              </a:fillRef>
              <a:effectRef idx="0">
                <a:schemeClr val="accent1"/>
              </a:effectRef>
              <a:fontRef idx="minor">
                <a:schemeClr val="dk1"/>
              </a:fontRef>
            </p:style>
          </p:cxnSp>
        </p:grpSp>
        <p:sp>
          <p:nvSpPr>
            <p:cNvPr id="45" name="テキスト ボックス 44">
              <a:extLst>
                <a:ext uri="{FF2B5EF4-FFF2-40B4-BE49-F238E27FC236}">
                  <a16:creationId xmlns:a16="http://schemas.microsoft.com/office/drawing/2014/main" id="{78ECA178-37C2-4069-B406-957C3497567D}"/>
                </a:ext>
              </a:extLst>
            </p:cNvPr>
            <p:cNvSpPr txBox="1"/>
            <p:nvPr/>
          </p:nvSpPr>
          <p:spPr>
            <a:xfrm>
              <a:off x="1287809" y="3057609"/>
              <a:ext cx="3185487" cy="3693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b="1" dirty="0">
                  <a:solidFill>
                    <a:schemeClr val="tx1">
                      <a:lumMod val="50000"/>
                      <a:lumOff val="50000"/>
                    </a:schemeClr>
                  </a:solidFill>
                  <a:latin typeface="+mj-ea"/>
                  <a:ea typeface="+mj-ea"/>
                </a:rPr>
                <a:t>３</a:t>
              </a:r>
              <a:r>
                <a:rPr kumimoji="1" lang="ja-JP" altLang="en-US" b="1" dirty="0">
                  <a:solidFill>
                    <a:schemeClr val="tx1">
                      <a:lumMod val="50000"/>
                      <a:lumOff val="50000"/>
                    </a:schemeClr>
                  </a:solidFill>
                  <a:latin typeface="+mj-ea"/>
                  <a:ea typeface="+mj-ea"/>
                </a:rPr>
                <a:t>　</a:t>
              </a:r>
              <a:r>
                <a:rPr kumimoji="1" lang="ja-JP" altLang="en-US" sz="1800" b="1" dirty="0">
                  <a:solidFill>
                    <a:schemeClr val="bg1">
                      <a:lumMod val="50000"/>
                    </a:schemeClr>
                  </a:solidFill>
                  <a:latin typeface="+mn-ea"/>
                </a:rPr>
                <a:t>オンライン出願システム</a:t>
              </a:r>
              <a:endParaRPr kumimoji="1" lang="ja-JP" altLang="en-US" b="1" dirty="0">
                <a:solidFill>
                  <a:schemeClr val="tx1">
                    <a:lumMod val="50000"/>
                    <a:lumOff val="50000"/>
                  </a:schemeClr>
                </a:solidFill>
                <a:latin typeface="+mj-ea"/>
                <a:ea typeface="+mj-ea"/>
              </a:endParaRPr>
            </a:p>
          </p:txBody>
        </p:sp>
      </p:grpSp>
    </p:spTree>
    <p:extLst>
      <p:ext uri="{BB962C8B-B14F-4D97-AF65-F5344CB8AC3E}">
        <p14:creationId xmlns:p14="http://schemas.microsoft.com/office/powerpoint/2010/main" val="638530973"/>
      </p:ext>
    </p:extLst>
  </p:cSld>
  <p:clrMapOvr>
    <a:masterClrMapping/>
  </p:clrMapOvr>
  <mc:AlternateContent xmlns:mc="http://schemas.openxmlformats.org/markup-compatibility/2006" xmlns:p14="http://schemas.microsoft.com/office/powerpoint/2010/main">
    <mc:Choice Requires="p14">
      <p:transition p14:dur="100" advTm="26929">
        <p:cut/>
      </p:transition>
    </mc:Choice>
    <mc:Fallback xmlns="">
      <p:transition advTm="26929">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38CB78CA-5F95-0481-DAB9-44700D1F2992}"/>
              </a:ext>
            </a:extLst>
          </p:cNvPr>
          <p:cNvSpPr/>
          <p:nvPr/>
        </p:nvSpPr>
        <p:spPr>
          <a:xfrm>
            <a:off x="2064000" y="6119921"/>
            <a:ext cx="1872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公立高等学校入学者選抜</a:t>
            </a: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34</a:t>
            </a:fld>
            <a:endParaRPr lang="ja-JP" altLang="en-US"/>
          </a:p>
        </p:txBody>
      </p:sp>
      <p:sp>
        <p:nvSpPr>
          <p:cNvPr id="25" name="コンテンツ プレースホルダー 2"/>
          <p:cNvSpPr>
            <a:spLocks noGrp="1"/>
          </p:cNvSpPr>
          <p:nvPr>
            <p:ph idx="1"/>
          </p:nvPr>
        </p:nvSpPr>
        <p:spPr>
          <a:xfrm>
            <a:off x="2702233" y="1011767"/>
            <a:ext cx="3769171" cy="5607437"/>
          </a:xfrm>
        </p:spPr>
        <p:txBody>
          <a:bodyPr>
            <a:normAutofit/>
          </a:bodyPr>
          <a:lstStyle/>
          <a:p>
            <a:pPr marL="0" indent="0">
              <a:lnSpc>
                <a:spcPct val="100000"/>
              </a:lnSpc>
              <a:buNone/>
            </a:pPr>
            <a:r>
              <a:rPr lang="ja-JP" altLang="en-US" sz="1800" dirty="0"/>
              <a:t>公立高等学校入学者選抜については、大阪府ウェブページに詳しく示しています。</a:t>
            </a:r>
            <a:endParaRPr lang="en-US" altLang="ja-JP" sz="1800" dirty="0"/>
          </a:p>
          <a:p>
            <a:pPr marL="0" indent="0">
              <a:lnSpc>
                <a:spcPct val="100000"/>
              </a:lnSpc>
              <a:buNone/>
            </a:pPr>
            <a:endParaRPr lang="en-US" altLang="ja-JP" sz="1600" dirty="0"/>
          </a:p>
          <a:p>
            <a:pPr marL="0" indent="0">
              <a:lnSpc>
                <a:spcPct val="100000"/>
              </a:lnSpc>
              <a:buNone/>
            </a:pPr>
            <a:r>
              <a:rPr lang="ja-JP" altLang="en-US" sz="1600" dirty="0"/>
              <a:t>・</a:t>
            </a:r>
            <a:r>
              <a:rPr lang="en-US" altLang="ja-JP" sz="1600" dirty="0"/>
              <a:t>『</a:t>
            </a:r>
            <a:r>
              <a:rPr lang="ja-JP" altLang="en-US" sz="1600" dirty="0"/>
              <a:t>大阪版中学校で学ぶ英単語集</a:t>
            </a:r>
            <a:r>
              <a:rPr lang="en-US" altLang="ja-JP" sz="1600" dirty="0"/>
              <a:t>』</a:t>
            </a:r>
          </a:p>
          <a:p>
            <a:pPr marL="0" indent="0">
              <a:lnSpc>
                <a:spcPct val="100000"/>
              </a:lnSpc>
              <a:buNone/>
            </a:pPr>
            <a:r>
              <a:rPr lang="ja-JP" altLang="en-US" sz="1600" dirty="0"/>
              <a:t>・「受験上の配慮」等について</a:t>
            </a:r>
            <a:endParaRPr lang="en-US" altLang="ja-JP" sz="1600" dirty="0"/>
          </a:p>
          <a:p>
            <a:pPr marL="0" indent="0">
              <a:lnSpc>
                <a:spcPct val="100000"/>
              </a:lnSpc>
              <a:buNone/>
            </a:pPr>
            <a:r>
              <a:rPr lang="ja-JP" altLang="en-US" sz="1600" dirty="0"/>
              <a:t>・入試制度の説明動画</a:t>
            </a:r>
            <a:endParaRPr lang="en-US" altLang="ja-JP" sz="1600" dirty="0"/>
          </a:p>
          <a:p>
            <a:pPr marL="0" indent="0">
              <a:lnSpc>
                <a:spcPct val="100000"/>
              </a:lnSpc>
              <a:buNone/>
            </a:pPr>
            <a:r>
              <a:rPr lang="ja-JP" altLang="en-US" sz="1600" dirty="0"/>
              <a:t>・大阪府内公立学校等分布図</a:t>
            </a:r>
            <a:endParaRPr lang="en-US" altLang="ja-JP" sz="1600" dirty="0"/>
          </a:p>
          <a:p>
            <a:pPr marL="0" indent="0">
              <a:lnSpc>
                <a:spcPct val="100000"/>
              </a:lnSpc>
              <a:buNone/>
            </a:pPr>
            <a:r>
              <a:rPr lang="ja-JP" altLang="en-US" sz="1600" dirty="0"/>
              <a:t>　　　　　　　　　　　　　　など</a:t>
            </a:r>
            <a:endParaRPr lang="en-US" altLang="ja-JP" sz="1600" dirty="0"/>
          </a:p>
        </p:txBody>
      </p:sp>
      <p:sp>
        <p:nvSpPr>
          <p:cNvPr id="26" name="テキスト ボックス 25"/>
          <p:cNvSpPr txBox="1"/>
          <p:nvPr/>
        </p:nvSpPr>
        <p:spPr>
          <a:xfrm>
            <a:off x="386742" y="5972872"/>
            <a:ext cx="6516977" cy="369332"/>
          </a:xfrm>
          <a:prstGeom prst="rect">
            <a:avLst/>
          </a:prstGeom>
          <a:noFill/>
        </p:spPr>
        <p:txBody>
          <a:bodyPr wrap="square" rtlCol="0">
            <a:spAutoFit/>
          </a:bodyPr>
          <a:lstStyle/>
          <a:p>
            <a:r>
              <a:rPr lang="ja-JP" altLang="en-US" dirty="0"/>
              <a:t>検索サイトで「</a:t>
            </a:r>
            <a:r>
              <a:rPr lang="ja-JP" altLang="en-US" b="1" dirty="0">
                <a:solidFill>
                  <a:schemeClr val="accent1"/>
                </a:solidFill>
              </a:rPr>
              <a:t>大阪府　高校入試</a:t>
            </a:r>
            <a:r>
              <a:rPr lang="ja-JP" altLang="en-US" dirty="0"/>
              <a:t>」と検索</a:t>
            </a:r>
            <a:endParaRPr lang="en-US" altLang="ja-JP"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711" y="113042"/>
            <a:ext cx="774877" cy="660550"/>
          </a:xfrm>
          <a:prstGeom prst="rect">
            <a:avLst/>
          </a:prstGeom>
        </p:spPr>
      </p:pic>
      <p:pic>
        <p:nvPicPr>
          <p:cNvPr id="9" name="図 8">
            <a:extLst>
              <a:ext uri="{FF2B5EF4-FFF2-40B4-BE49-F238E27FC236}">
                <a16:creationId xmlns:a16="http://schemas.microsoft.com/office/drawing/2014/main" id="{BDF7D967-CD6B-492A-8C77-471A0AB05045}"/>
              </a:ext>
            </a:extLst>
          </p:cNvPr>
          <p:cNvPicPr>
            <a:picLocks noChangeAspect="1"/>
          </p:cNvPicPr>
          <p:nvPr/>
        </p:nvPicPr>
        <p:blipFill>
          <a:blip r:embed="rId3"/>
          <a:stretch>
            <a:fillRect/>
          </a:stretch>
        </p:blipFill>
        <p:spPr>
          <a:xfrm>
            <a:off x="6355176" y="1007797"/>
            <a:ext cx="5747924" cy="6485889"/>
          </a:xfrm>
          <a:prstGeom prst="rect">
            <a:avLst/>
          </a:prstGeom>
        </p:spPr>
      </p:pic>
      <p:grpSp>
        <p:nvGrpSpPr>
          <p:cNvPr id="43" name="グループ化 42">
            <a:extLst>
              <a:ext uri="{FF2B5EF4-FFF2-40B4-BE49-F238E27FC236}">
                <a16:creationId xmlns:a16="http://schemas.microsoft.com/office/drawing/2014/main" id="{7679B2CF-0A3D-4F8C-A159-7EB2843AC80E}"/>
              </a:ext>
            </a:extLst>
          </p:cNvPr>
          <p:cNvGrpSpPr/>
          <p:nvPr/>
        </p:nvGrpSpPr>
        <p:grpSpPr>
          <a:xfrm>
            <a:off x="148471" y="982633"/>
            <a:ext cx="2673461" cy="3470672"/>
            <a:chOff x="148471" y="982633"/>
            <a:chExt cx="2673461" cy="3470672"/>
          </a:xfrm>
        </p:grpSpPr>
        <p:grpSp>
          <p:nvGrpSpPr>
            <p:cNvPr id="44" name="グループ化 43">
              <a:extLst>
                <a:ext uri="{FF2B5EF4-FFF2-40B4-BE49-F238E27FC236}">
                  <a16:creationId xmlns:a16="http://schemas.microsoft.com/office/drawing/2014/main" id="{CD1371C0-ADF3-4BD3-934D-8760E4F11D1D}"/>
                </a:ext>
              </a:extLst>
            </p:cNvPr>
            <p:cNvGrpSpPr/>
            <p:nvPr/>
          </p:nvGrpSpPr>
          <p:grpSpPr>
            <a:xfrm>
              <a:off x="148471" y="982633"/>
              <a:ext cx="369868" cy="3352936"/>
              <a:chOff x="3397404" y="1958194"/>
              <a:chExt cx="369868" cy="3352936"/>
            </a:xfrm>
          </p:grpSpPr>
          <p:grpSp>
            <p:nvGrpSpPr>
              <p:cNvPr id="52" name="グループ化 51">
                <a:extLst>
                  <a:ext uri="{FF2B5EF4-FFF2-40B4-BE49-F238E27FC236}">
                    <a16:creationId xmlns:a16="http://schemas.microsoft.com/office/drawing/2014/main" id="{928A4168-8C78-488E-B5B0-E34A177A26D8}"/>
                  </a:ext>
                </a:extLst>
              </p:cNvPr>
              <p:cNvGrpSpPr/>
              <p:nvPr/>
            </p:nvGrpSpPr>
            <p:grpSpPr>
              <a:xfrm>
                <a:off x="3397404" y="1958194"/>
                <a:ext cx="369868" cy="2858776"/>
                <a:chOff x="1714500" y="2233612"/>
                <a:chExt cx="533400" cy="4122738"/>
              </a:xfrm>
              <a:solidFill>
                <a:schemeClr val="bg1">
                  <a:lumMod val="85000"/>
                </a:schemeClr>
              </a:solidFill>
            </p:grpSpPr>
            <p:sp>
              <p:nvSpPr>
                <p:cNvPr id="55" name="楕円 54">
                  <a:extLst>
                    <a:ext uri="{FF2B5EF4-FFF2-40B4-BE49-F238E27FC236}">
                      <a16:creationId xmlns:a16="http://schemas.microsoft.com/office/drawing/2014/main" id="{68193C03-7760-4F36-9BE5-AF0BB85F7A09}"/>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6" name="楕円 55">
                  <a:extLst>
                    <a:ext uri="{FF2B5EF4-FFF2-40B4-BE49-F238E27FC236}">
                      <a16:creationId xmlns:a16="http://schemas.microsoft.com/office/drawing/2014/main" id="{39DB5EA8-C6AC-45D1-B952-B19BD97652FE}"/>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7" name="楕円 56">
                  <a:extLst>
                    <a:ext uri="{FF2B5EF4-FFF2-40B4-BE49-F238E27FC236}">
                      <a16:creationId xmlns:a16="http://schemas.microsoft.com/office/drawing/2014/main" id="{5B3EF595-09DC-436A-86E6-FB67B918E86E}"/>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8" name="楕円 57">
                  <a:extLst>
                    <a:ext uri="{FF2B5EF4-FFF2-40B4-BE49-F238E27FC236}">
                      <a16:creationId xmlns:a16="http://schemas.microsoft.com/office/drawing/2014/main" id="{67CA088F-5B1A-4101-BE4B-F8EA9D225047}"/>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9" name="楕円 58">
                  <a:extLst>
                    <a:ext uri="{FF2B5EF4-FFF2-40B4-BE49-F238E27FC236}">
                      <a16:creationId xmlns:a16="http://schemas.microsoft.com/office/drawing/2014/main" id="{4366CB75-01BB-45CF-BA53-E0E81E2EF5CC}"/>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60" name="楕円 59">
                  <a:extLst>
                    <a:ext uri="{FF2B5EF4-FFF2-40B4-BE49-F238E27FC236}">
                      <a16:creationId xmlns:a16="http://schemas.microsoft.com/office/drawing/2014/main" id="{EEE51ADC-3716-4611-8E0E-50C778896C77}"/>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61" name="直線コネクタ 60">
                  <a:extLst>
                    <a:ext uri="{FF2B5EF4-FFF2-40B4-BE49-F238E27FC236}">
                      <a16:creationId xmlns:a16="http://schemas.microsoft.com/office/drawing/2014/main" id="{2F688354-BD39-400A-9294-56E5085D635B}"/>
                    </a:ext>
                  </a:extLst>
                </p:cNvPr>
                <p:cNvCxnSpPr>
                  <a:stCxn id="55" idx="4"/>
                  <a:endCxn id="58"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BEA0EC87-28B2-421C-87F9-3089FDB431EE}"/>
                    </a:ext>
                  </a:extLst>
                </p:cNvPr>
                <p:cNvCxnSpPr>
                  <a:stCxn id="58" idx="4"/>
                  <a:endCxn id="59"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879B8BF8-8178-46C0-82C0-4FDF5EE40DC1}"/>
                    </a:ext>
                  </a:extLst>
                </p:cNvPr>
                <p:cNvCxnSpPr>
                  <a:stCxn id="59" idx="4"/>
                  <a:endCxn id="60"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F13E5483-7745-465B-B224-1C80DACBA26D}"/>
                    </a:ext>
                  </a:extLst>
                </p:cNvPr>
                <p:cNvCxnSpPr>
                  <a:stCxn id="60" idx="4"/>
                  <a:endCxn id="57"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CDA6BC38-ACBB-4194-92AA-72C0238CBBCE}"/>
                    </a:ext>
                  </a:extLst>
                </p:cNvPr>
                <p:cNvCxnSpPr>
                  <a:stCxn id="57" idx="4"/>
                  <a:endCxn id="56"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53" name="楕円 52">
                <a:extLst>
                  <a:ext uri="{FF2B5EF4-FFF2-40B4-BE49-F238E27FC236}">
                    <a16:creationId xmlns:a16="http://schemas.microsoft.com/office/drawing/2014/main" id="{2B25C250-CD1A-4959-8AEB-DBEEBD24539F}"/>
                  </a:ext>
                </a:extLst>
              </p:cNvPr>
              <p:cNvSpPr/>
              <p:nvPr/>
            </p:nvSpPr>
            <p:spPr>
              <a:xfrm>
                <a:off x="3397404" y="4941261"/>
                <a:ext cx="369868" cy="369869"/>
              </a:xfrm>
              <a:prstGeom prst="ellipse">
                <a:avLst/>
              </a:prstGeom>
              <a:solidFill>
                <a:schemeClr val="bg1">
                  <a:lumMod val="85000"/>
                </a:schemeClr>
              </a:solid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54" name="直線コネクタ 53">
                <a:extLst>
                  <a:ext uri="{FF2B5EF4-FFF2-40B4-BE49-F238E27FC236}">
                    <a16:creationId xmlns:a16="http://schemas.microsoft.com/office/drawing/2014/main" id="{0AB5C85D-8BA5-407C-8EF1-D9E38178254A}"/>
                  </a:ext>
                </a:extLst>
              </p:cNvPr>
              <p:cNvCxnSpPr>
                <a:cxnSpLocks/>
              </p:cNvCxnSpPr>
              <p:nvPr/>
            </p:nvCxnSpPr>
            <p:spPr>
              <a:xfrm>
                <a:off x="3582338" y="4813350"/>
                <a:ext cx="0" cy="127911"/>
              </a:xfrm>
              <a:prstGeom prst="line">
                <a:avLst/>
              </a:prstGeom>
              <a:solidFill>
                <a:schemeClr val="bg1">
                  <a:lumMod val="85000"/>
                </a:schemeClr>
              </a:solid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5" name="テキスト ボックス 44">
              <a:extLst>
                <a:ext uri="{FF2B5EF4-FFF2-40B4-BE49-F238E27FC236}">
                  <a16:creationId xmlns:a16="http://schemas.microsoft.com/office/drawing/2014/main" id="{61C2A32A-73DD-4441-A549-0B057B34A915}"/>
                </a:ext>
              </a:extLst>
            </p:cNvPr>
            <p:cNvSpPr txBox="1"/>
            <p:nvPr/>
          </p:nvSpPr>
          <p:spPr>
            <a:xfrm>
              <a:off x="175054" y="1034676"/>
              <a:ext cx="2185214" cy="276999"/>
            </a:xfrm>
            <a:prstGeom prst="rect">
              <a:avLst/>
            </a:prstGeom>
            <a:noFill/>
          </p:spPr>
          <p:txBody>
            <a:bodyPr wrap="none" rtlCol="0">
              <a:spAutoFit/>
            </a:bodyPr>
            <a:lstStyle/>
            <a:p>
              <a:r>
                <a:rPr kumimoji="1" lang="ja-JP" altLang="en-US" sz="1200" b="1" dirty="0">
                  <a:solidFill>
                    <a:schemeClr val="accent1"/>
                  </a:solidFill>
                  <a:latin typeface="+mn-ea"/>
                </a:rPr>
                <a:t>１　</a:t>
              </a:r>
              <a:r>
                <a:rPr lang="ja-JP" altLang="en-US" sz="1200" b="1" dirty="0">
                  <a:solidFill>
                    <a:schemeClr val="accent1"/>
                  </a:solidFill>
                  <a:latin typeface="+mn-ea"/>
                </a:rPr>
                <a:t>公立高等学校入学者選抜</a:t>
              </a:r>
              <a:endParaRPr kumimoji="1" lang="ja-JP" altLang="en-US" sz="1200" b="1" dirty="0">
                <a:solidFill>
                  <a:schemeClr val="accent1"/>
                </a:solidFill>
                <a:latin typeface="+mn-ea"/>
              </a:endParaRPr>
            </a:p>
          </p:txBody>
        </p:sp>
        <p:sp>
          <p:nvSpPr>
            <p:cNvPr id="46" name="テキスト ボックス 45">
              <a:extLst>
                <a:ext uri="{FF2B5EF4-FFF2-40B4-BE49-F238E27FC236}">
                  <a16:creationId xmlns:a16="http://schemas.microsoft.com/office/drawing/2014/main" id="{A6A97EEA-B422-45B2-9AB9-60F512799C20}"/>
                </a:ext>
              </a:extLst>
            </p:cNvPr>
            <p:cNvSpPr txBox="1"/>
            <p:nvPr/>
          </p:nvSpPr>
          <p:spPr>
            <a:xfrm>
              <a:off x="175054" y="1518865"/>
              <a:ext cx="2185214" cy="461665"/>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令和７年度</a:t>
              </a:r>
              <a:br>
                <a:rPr lang="en-US" altLang="ja-JP" sz="1200" b="1" dirty="0">
                  <a:solidFill>
                    <a:schemeClr val="bg1">
                      <a:lumMod val="50000"/>
                    </a:schemeClr>
                  </a:solidFill>
                  <a:latin typeface="+mn-ea"/>
                </a:rPr>
              </a:br>
              <a:r>
                <a:rPr lang="ja-JP" altLang="en-US" sz="1200" b="1" dirty="0">
                  <a:solidFill>
                    <a:schemeClr val="bg1">
                      <a:lumMod val="50000"/>
                    </a:schemeClr>
                  </a:solidFill>
                  <a:latin typeface="+mn-ea"/>
                </a:rPr>
                <a:t>　　公立高等学校入学者選抜</a:t>
              </a:r>
              <a:endParaRPr kumimoji="1" lang="ja-JP" altLang="en-US" sz="1200" b="1" dirty="0">
                <a:solidFill>
                  <a:schemeClr val="bg1">
                    <a:lumMod val="50000"/>
                  </a:schemeClr>
                </a:solidFill>
                <a:latin typeface="+mn-ea"/>
              </a:endParaRPr>
            </a:p>
          </p:txBody>
        </p:sp>
        <p:sp>
          <p:nvSpPr>
            <p:cNvPr id="47" name="テキスト ボックス 46">
              <a:extLst>
                <a:ext uri="{FF2B5EF4-FFF2-40B4-BE49-F238E27FC236}">
                  <a16:creationId xmlns:a16="http://schemas.microsoft.com/office/drawing/2014/main" id="{F07671D5-167F-4D09-ACBE-BED1CB5C10DF}"/>
                </a:ext>
              </a:extLst>
            </p:cNvPr>
            <p:cNvSpPr txBox="1"/>
            <p:nvPr/>
          </p:nvSpPr>
          <p:spPr>
            <a:xfrm>
              <a:off x="175054" y="2009920"/>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オンライン出願システム</a:t>
              </a:r>
            </a:p>
          </p:txBody>
        </p:sp>
        <p:sp>
          <p:nvSpPr>
            <p:cNvPr id="48" name="テキスト ボックス 47">
              <a:extLst>
                <a:ext uri="{FF2B5EF4-FFF2-40B4-BE49-F238E27FC236}">
                  <a16:creationId xmlns:a16="http://schemas.microsoft.com/office/drawing/2014/main" id="{EE7A4C81-77CE-4BD2-A290-CD343ACD9A63}"/>
                </a:ext>
              </a:extLst>
            </p:cNvPr>
            <p:cNvSpPr txBox="1"/>
            <p:nvPr/>
          </p:nvSpPr>
          <p:spPr>
            <a:xfrm>
              <a:off x="175054" y="3003698"/>
              <a:ext cx="2646878" cy="461665"/>
            </a:xfrm>
            <a:prstGeom prst="rect">
              <a:avLst/>
            </a:prstGeom>
            <a:noFill/>
          </p:spPr>
          <p:txBody>
            <a:bodyPr wrap="none" rtlCol="0">
              <a:spAutoFit/>
            </a:bodyPr>
            <a:lstStyle/>
            <a:p>
              <a:r>
                <a:rPr kumimoji="1" lang="ja-JP" altLang="en-US" sz="1200" b="1" dirty="0">
                  <a:solidFill>
                    <a:schemeClr val="bg1">
                      <a:lumMod val="50000"/>
                    </a:schemeClr>
                  </a:solidFill>
                  <a:latin typeface="+mn-ea"/>
                </a:rPr>
                <a:t>５　さくっと検索！サクセスナビ！</a:t>
              </a:r>
              <a:br>
                <a:rPr kumimoji="1" lang="en-US" altLang="ja-JP" sz="1200" b="1" dirty="0">
                  <a:solidFill>
                    <a:schemeClr val="bg1">
                      <a:lumMod val="50000"/>
                    </a:schemeClr>
                  </a:solidFill>
                  <a:latin typeface="+mn-ea"/>
                </a:rPr>
              </a:br>
              <a:r>
                <a:rPr kumimoji="1" lang="ja-JP" altLang="en-US" sz="1200" b="1" dirty="0">
                  <a:solidFill>
                    <a:schemeClr val="bg1">
                      <a:lumMod val="50000"/>
                    </a:schemeClr>
                  </a:solidFill>
                  <a:latin typeface="+mn-ea"/>
                </a:rPr>
                <a:t>　　（咲くなび）</a:t>
              </a:r>
            </a:p>
          </p:txBody>
        </p:sp>
        <p:sp>
          <p:nvSpPr>
            <p:cNvPr id="49" name="テキスト ボックス 48">
              <a:extLst>
                <a:ext uri="{FF2B5EF4-FFF2-40B4-BE49-F238E27FC236}">
                  <a16:creationId xmlns:a16="http://schemas.microsoft.com/office/drawing/2014/main" id="{914F1CA1-C1C8-4C0F-BDAE-A201FF7DDD04}"/>
                </a:ext>
              </a:extLst>
            </p:cNvPr>
            <p:cNvSpPr txBox="1"/>
            <p:nvPr/>
          </p:nvSpPr>
          <p:spPr>
            <a:xfrm>
              <a:off x="175054" y="3494753"/>
              <a:ext cx="2492990"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６　</a:t>
              </a:r>
              <a:r>
                <a:rPr lang="ja-JP" altLang="en-US" sz="1200" b="1" dirty="0">
                  <a:solidFill>
                    <a:schemeClr val="bg1">
                      <a:lumMod val="50000"/>
                    </a:schemeClr>
                  </a:solidFill>
                  <a:latin typeface="+mn-ea"/>
                </a:rPr>
                <a:t>大阪府公立高等学校等ガイド</a:t>
              </a:r>
              <a:endParaRPr kumimoji="1" lang="ja-JP" altLang="en-US" sz="1200" b="1" dirty="0">
                <a:solidFill>
                  <a:schemeClr val="bg1">
                    <a:lumMod val="50000"/>
                  </a:schemeClr>
                </a:solidFill>
                <a:latin typeface="+mn-ea"/>
              </a:endParaRPr>
            </a:p>
          </p:txBody>
        </p:sp>
        <p:sp>
          <p:nvSpPr>
            <p:cNvPr id="50" name="テキスト ボックス 49">
              <a:extLst>
                <a:ext uri="{FF2B5EF4-FFF2-40B4-BE49-F238E27FC236}">
                  <a16:creationId xmlns:a16="http://schemas.microsoft.com/office/drawing/2014/main" id="{269BAFE0-3262-4FCE-9ABD-134480505579}"/>
                </a:ext>
              </a:extLst>
            </p:cNvPr>
            <p:cNvSpPr txBox="1"/>
            <p:nvPr/>
          </p:nvSpPr>
          <p:spPr>
            <a:xfrm>
              <a:off x="175054" y="3991640"/>
              <a:ext cx="2339102" cy="461665"/>
            </a:xfrm>
            <a:prstGeom prst="rect">
              <a:avLst/>
            </a:prstGeom>
            <a:noFill/>
          </p:spPr>
          <p:txBody>
            <a:bodyPr wrap="none" rtlCol="0">
              <a:spAutoFit/>
            </a:bodyPr>
            <a:lstStyle/>
            <a:p>
              <a:r>
                <a:rPr kumimoji="1" lang="ja-JP" altLang="en-US" sz="1200" b="1" dirty="0">
                  <a:solidFill>
                    <a:schemeClr val="bg1">
                      <a:lumMod val="50000"/>
                    </a:schemeClr>
                  </a:solidFill>
                  <a:latin typeface="+mn-ea"/>
                </a:rPr>
                <a:t>７　</a:t>
              </a:r>
              <a:r>
                <a:rPr lang="ja-JP" altLang="en-US" sz="1200" b="1" dirty="0">
                  <a:solidFill>
                    <a:schemeClr val="bg1">
                      <a:lumMod val="50000"/>
                    </a:schemeClr>
                  </a:solidFill>
                  <a:latin typeface="+mn-ea"/>
                </a:rPr>
                <a:t>大阪府立の産業系高等学校</a:t>
              </a:r>
              <a:br>
                <a:rPr lang="en-US" altLang="ja-JP" sz="1200" b="1" dirty="0">
                  <a:solidFill>
                    <a:schemeClr val="bg1">
                      <a:lumMod val="50000"/>
                    </a:schemeClr>
                  </a:solidFill>
                  <a:latin typeface="+mn-ea"/>
                </a:rPr>
              </a:br>
              <a:r>
                <a:rPr lang="ja-JP" altLang="en-US" sz="1200" b="1" dirty="0">
                  <a:solidFill>
                    <a:schemeClr val="bg1">
                      <a:lumMod val="50000"/>
                    </a:schemeClr>
                  </a:solidFill>
                  <a:latin typeface="+mn-ea"/>
                </a:rPr>
                <a:t>　　総合リーフレット</a:t>
              </a:r>
              <a:endParaRPr kumimoji="1" lang="ja-JP" altLang="en-US" sz="1200" b="1" dirty="0">
                <a:solidFill>
                  <a:schemeClr val="bg1">
                    <a:lumMod val="50000"/>
                  </a:schemeClr>
                </a:solidFill>
                <a:latin typeface="+mn-ea"/>
              </a:endParaRPr>
            </a:p>
          </p:txBody>
        </p:sp>
        <p:sp>
          <p:nvSpPr>
            <p:cNvPr id="51" name="テキスト ボックス 50">
              <a:extLst>
                <a:ext uri="{FF2B5EF4-FFF2-40B4-BE49-F238E27FC236}">
                  <a16:creationId xmlns:a16="http://schemas.microsoft.com/office/drawing/2014/main" id="{D72522F8-A186-4915-8CFA-73008662C36C}"/>
                </a:ext>
              </a:extLst>
            </p:cNvPr>
            <p:cNvSpPr txBox="1"/>
            <p:nvPr/>
          </p:nvSpPr>
          <p:spPr>
            <a:xfrm>
              <a:off x="175053" y="2519509"/>
              <a:ext cx="1877437"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４　</a:t>
              </a:r>
              <a:r>
                <a:rPr lang="ja-JP" altLang="en-US" sz="1200" b="1" dirty="0">
                  <a:solidFill>
                    <a:schemeClr val="bg1">
                      <a:lumMod val="50000"/>
                    </a:schemeClr>
                  </a:solidFill>
                  <a:latin typeface="+mn-ea"/>
                </a:rPr>
                <a:t>中学生のみなさんへ</a:t>
              </a:r>
              <a:endParaRPr kumimoji="1" lang="ja-JP" altLang="en-US" sz="1200" b="1" dirty="0">
                <a:solidFill>
                  <a:schemeClr val="bg1">
                    <a:lumMod val="50000"/>
                  </a:schemeClr>
                </a:solidFill>
                <a:latin typeface="+mn-ea"/>
              </a:endParaRPr>
            </a:p>
          </p:txBody>
        </p:sp>
      </p:grpSp>
    </p:spTree>
    <p:extLst>
      <p:ext uri="{BB962C8B-B14F-4D97-AF65-F5344CB8AC3E}">
        <p14:creationId xmlns:p14="http://schemas.microsoft.com/office/powerpoint/2010/main" val="1299880571"/>
      </p:ext>
    </p:extLst>
  </p:cSld>
  <p:clrMapOvr>
    <a:masterClrMapping/>
  </p:clrMapOvr>
  <mc:AlternateContent xmlns:mc="http://schemas.openxmlformats.org/markup-compatibility/2006" xmlns:p14="http://schemas.microsoft.com/office/powerpoint/2010/main">
    <mc:Choice Requires="p14">
      <p:transition p14:dur="100" advTm="13698">
        <p:cut/>
      </p:transition>
    </mc:Choice>
    <mc:Fallback xmlns="">
      <p:transition advTm="13698">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1132E64A-C58B-ED3B-7F4A-89F709D07668}"/>
              </a:ext>
            </a:extLst>
          </p:cNvPr>
          <p:cNvSpPr/>
          <p:nvPr/>
        </p:nvSpPr>
        <p:spPr>
          <a:xfrm>
            <a:off x="676559" y="6382215"/>
            <a:ext cx="2340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令和７年度公立高等学校入学者選抜</a:t>
            </a: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35</a:t>
            </a:fld>
            <a:endParaRPr lang="ja-JP" altLang="en-US"/>
          </a:p>
        </p:txBody>
      </p:sp>
      <p:sp>
        <p:nvSpPr>
          <p:cNvPr id="23" name="コンテンツ プレースホルダー 2"/>
          <p:cNvSpPr>
            <a:spLocks noGrp="1"/>
          </p:cNvSpPr>
          <p:nvPr>
            <p:ph idx="1"/>
          </p:nvPr>
        </p:nvSpPr>
        <p:spPr>
          <a:xfrm>
            <a:off x="2686050" y="973666"/>
            <a:ext cx="3769170" cy="5607437"/>
          </a:xfrm>
        </p:spPr>
        <p:txBody>
          <a:bodyPr>
            <a:normAutofit/>
          </a:bodyPr>
          <a:lstStyle/>
          <a:p>
            <a:pPr marL="0" indent="0">
              <a:lnSpc>
                <a:spcPct val="100000"/>
              </a:lnSpc>
              <a:buNone/>
            </a:pPr>
            <a:r>
              <a:rPr lang="ja-JP" altLang="en-US" sz="1800" dirty="0"/>
              <a:t>令和７年度入学者選抜について、公表された内容を大阪府ウェブページにアップしています。</a:t>
            </a:r>
            <a:endParaRPr lang="en-US" altLang="ja-JP" sz="1800" dirty="0"/>
          </a:p>
          <a:p>
            <a:pPr marL="0" indent="0">
              <a:buNone/>
            </a:pPr>
            <a:endParaRPr lang="en-US" altLang="ja-JP" sz="1600" dirty="0"/>
          </a:p>
          <a:p>
            <a:pPr marL="0" indent="0">
              <a:buNone/>
            </a:pPr>
            <a:r>
              <a:rPr lang="en-US" altLang="ja-JP" sz="1600" dirty="0"/>
              <a:t>【</a:t>
            </a:r>
            <a:r>
              <a:rPr lang="ja-JP" altLang="en-US" sz="1600" dirty="0"/>
              <a:t>更新スケジュール（予定）</a:t>
            </a:r>
            <a:r>
              <a:rPr lang="en-US" altLang="ja-JP" sz="1600" dirty="0"/>
              <a:t>】</a:t>
            </a:r>
          </a:p>
          <a:p>
            <a:pPr marL="0" indent="0">
              <a:buNone/>
            </a:pPr>
            <a:r>
              <a:rPr lang="ja-JP" altLang="en-US" sz="1600" dirty="0"/>
              <a:t>４月　入学者選抜方針等</a:t>
            </a:r>
            <a:endParaRPr lang="en-US" altLang="ja-JP" sz="1600" dirty="0"/>
          </a:p>
          <a:p>
            <a:pPr marL="0" indent="0">
              <a:buNone/>
            </a:pPr>
            <a:r>
              <a:rPr lang="ja-JP" altLang="en-US" sz="1600" dirty="0"/>
              <a:t>７月　選抜実施校・学力検査問題等</a:t>
            </a:r>
            <a:endParaRPr lang="en-US" altLang="ja-JP" sz="1600" dirty="0"/>
          </a:p>
          <a:p>
            <a:pPr marL="0" indent="0">
              <a:buNone/>
            </a:pPr>
            <a:r>
              <a:rPr lang="ja-JP" altLang="en-US" sz="1600" dirty="0"/>
              <a:t>７月　アドミッションポリシー・</a:t>
            </a:r>
            <a:endParaRPr lang="en-US" altLang="ja-JP" sz="1600" dirty="0"/>
          </a:p>
          <a:p>
            <a:pPr marL="0" indent="0">
              <a:buNone/>
            </a:pPr>
            <a:r>
              <a:rPr lang="ja-JP" altLang="en-US" sz="1600" dirty="0"/>
              <a:t>　　　倍率のタイプ</a:t>
            </a:r>
            <a:endParaRPr lang="en-US" altLang="ja-JP" sz="1600" dirty="0"/>
          </a:p>
          <a:p>
            <a:pPr marL="0" indent="0">
              <a:buNone/>
            </a:pPr>
            <a:r>
              <a:rPr lang="ja-JP" altLang="en-US" sz="1600" dirty="0"/>
              <a:t>９月　特別選抜実技検査内容</a:t>
            </a:r>
            <a:endParaRPr lang="en-US" altLang="ja-JP" sz="1600" dirty="0"/>
          </a:p>
          <a:p>
            <a:pPr marL="0" indent="0">
              <a:buNone/>
            </a:pPr>
            <a:r>
              <a:rPr lang="en-US" altLang="ja-JP" sz="1600" dirty="0"/>
              <a:t>10</a:t>
            </a:r>
            <a:r>
              <a:rPr lang="ja-JP" altLang="en-US" sz="1600" dirty="0"/>
              <a:t>月　入学者選抜実施要項</a:t>
            </a:r>
            <a:endParaRPr lang="en-US" altLang="ja-JP" sz="1600" dirty="0"/>
          </a:p>
          <a:p>
            <a:pPr marL="0" indent="0">
              <a:buNone/>
            </a:pPr>
            <a:r>
              <a:rPr lang="en-US" altLang="ja-JP" sz="1600" dirty="0"/>
              <a:t>11</a:t>
            </a:r>
            <a:r>
              <a:rPr lang="ja-JP" altLang="en-US" sz="1600" dirty="0"/>
              <a:t>月　募集人員</a:t>
            </a:r>
            <a:endParaRPr lang="en-US" altLang="ja-JP" sz="1600" dirty="0"/>
          </a:p>
          <a:p>
            <a:pPr marL="0" indent="0">
              <a:buNone/>
            </a:pPr>
            <a:r>
              <a:rPr lang="ja-JP" altLang="en-US" sz="1600" dirty="0"/>
              <a:t>３月　二次選抜実施校・募集人員　</a:t>
            </a:r>
            <a:endParaRPr lang="en-US" altLang="ja-JP" sz="1600" dirty="0"/>
          </a:p>
        </p:txBody>
      </p:sp>
      <p:sp>
        <p:nvSpPr>
          <p:cNvPr id="24" name="テキスト ボックス 23"/>
          <p:cNvSpPr txBox="1"/>
          <p:nvPr/>
        </p:nvSpPr>
        <p:spPr>
          <a:xfrm>
            <a:off x="386742" y="5972872"/>
            <a:ext cx="6768000" cy="646331"/>
          </a:xfrm>
          <a:prstGeom prst="rect">
            <a:avLst/>
          </a:prstGeom>
          <a:noFill/>
        </p:spPr>
        <p:txBody>
          <a:bodyPr wrap="square" rtlCol="0">
            <a:spAutoFit/>
          </a:bodyPr>
          <a:lstStyle/>
          <a:p>
            <a:r>
              <a:rPr lang="ja-JP" altLang="en-US" dirty="0">
                <a:latin typeface="+mn-ea"/>
              </a:rPr>
              <a:t>「</a:t>
            </a:r>
            <a:r>
              <a:rPr lang="ja-JP" altLang="en-US" b="1" dirty="0">
                <a:latin typeface="+mn-ea"/>
              </a:rPr>
              <a:t>公立高等学校入学者選抜</a:t>
            </a:r>
            <a:r>
              <a:rPr lang="ja-JP" altLang="en-US" dirty="0">
                <a:latin typeface="+mn-ea"/>
              </a:rPr>
              <a:t>」のページから</a:t>
            </a:r>
            <a:endParaRPr lang="en-US" altLang="ja-JP" dirty="0">
              <a:latin typeface="+mn-ea"/>
            </a:endParaRPr>
          </a:p>
          <a:p>
            <a:r>
              <a:rPr lang="ja-JP" altLang="en-US" dirty="0">
                <a:latin typeface="+mn-ea"/>
              </a:rPr>
              <a:t>「</a:t>
            </a:r>
            <a:r>
              <a:rPr lang="ja-JP" altLang="en-US" b="1" dirty="0">
                <a:solidFill>
                  <a:schemeClr val="accent1"/>
                </a:solidFill>
                <a:latin typeface="+mn-ea"/>
              </a:rPr>
              <a:t>令和７年度入学者選抜</a:t>
            </a:r>
            <a:r>
              <a:rPr lang="ja-JP" altLang="en-US" dirty="0">
                <a:latin typeface="+mn-ea"/>
              </a:rPr>
              <a:t>」を選択</a:t>
            </a:r>
            <a:endParaRPr lang="en-US" altLang="ja-JP" dirty="0">
              <a:latin typeface="+mn-ea"/>
            </a:endParaRPr>
          </a:p>
        </p:txBody>
      </p:sp>
      <p:pic>
        <p:nvPicPr>
          <p:cNvPr id="27" name="図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711" y="113042"/>
            <a:ext cx="774877" cy="660550"/>
          </a:xfrm>
          <a:prstGeom prst="rect">
            <a:avLst/>
          </a:prstGeom>
        </p:spPr>
      </p:pic>
      <p:grpSp>
        <p:nvGrpSpPr>
          <p:cNvPr id="29" name="グループ化 28">
            <a:extLst>
              <a:ext uri="{FF2B5EF4-FFF2-40B4-BE49-F238E27FC236}">
                <a16:creationId xmlns:a16="http://schemas.microsoft.com/office/drawing/2014/main" id="{141D2A16-212A-4C62-90FD-F1EBF1FF7844}"/>
              </a:ext>
            </a:extLst>
          </p:cNvPr>
          <p:cNvGrpSpPr/>
          <p:nvPr/>
        </p:nvGrpSpPr>
        <p:grpSpPr>
          <a:xfrm>
            <a:off x="148471" y="982633"/>
            <a:ext cx="2673461" cy="3470672"/>
            <a:chOff x="148471" y="982633"/>
            <a:chExt cx="2673461" cy="3470672"/>
          </a:xfrm>
        </p:grpSpPr>
        <p:grpSp>
          <p:nvGrpSpPr>
            <p:cNvPr id="30" name="グループ化 29">
              <a:extLst>
                <a:ext uri="{FF2B5EF4-FFF2-40B4-BE49-F238E27FC236}">
                  <a16:creationId xmlns:a16="http://schemas.microsoft.com/office/drawing/2014/main" id="{42F12EE3-AE06-4971-93DE-1D7895F43A48}"/>
                </a:ext>
              </a:extLst>
            </p:cNvPr>
            <p:cNvGrpSpPr/>
            <p:nvPr/>
          </p:nvGrpSpPr>
          <p:grpSpPr>
            <a:xfrm>
              <a:off x="148471" y="982633"/>
              <a:ext cx="369868" cy="3352936"/>
              <a:chOff x="3397404" y="1958194"/>
              <a:chExt cx="369868" cy="3352936"/>
            </a:xfrm>
          </p:grpSpPr>
          <p:grpSp>
            <p:nvGrpSpPr>
              <p:cNvPr id="38" name="グループ化 37">
                <a:extLst>
                  <a:ext uri="{FF2B5EF4-FFF2-40B4-BE49-F238E27FC236}">
                    <a16:creationId xmlns:a16="http://schemas.microsoft.com/office/drawing/2014/main" id="{11513935-B9CD-4202-8F37-6653BC0FC0D1}"/>
                  </a:ext>
                </a:extLst>
              </p:cNvPr>
              <p:cNvGrpSpPr/>
              <p:nvPr/>
            </p:nvGrpSpPr>
            <p:grpSpPr>
              <a:xfrm>
                <a:off x="3397404" y="1958194"/>
                <a:ext cx="369868" cy="2858776"/>
                <a:chOff x="1714500" y="2233612"/>
                <a:chExt cx="533400" cy="4122738"/>
              </a:xfrm>
              <a:solidFill>
                <a:schemeClr val="bg1">
                  <a:lumMod val="85000"/>
                </a:schemeClr>
              </a:solidFill>
            </p:grpSpPr>
            <p:sp>
              <p:nvSpPr>
                <p:cNvPr id="43" name="楕円 42">
                  <a:extLst>
                    <a:ext uri="{FF2B5EF4-FFF2-40B4-BE49-F238E27FC236}">
                      <a16:creationId xmlns:a16="http://schemas.microsoft.com/office/drawing/2014/main" id="{94032534-5C50-43D3-855B-C565B18ECE6C}"/>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4" name="楕円 43">
                  <a:extLst>
                    <a:ext uri="{FF2B5EF4-FFF2-40B4-BE49-F238E27FC236}">
                      <a16:creationId xmlns:a16="http://schemas.microsoft.com/office/drawing/2014/main" id="{BA18C77F-FF18-44A8-B810-6281257C1B05}"/>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5" name="楕円 44">
                  <a:extLst>
                    <a:ext uri="{FF2B5EF4-FFF2-40B4-BE49-F238E27FC236}">
                      <a16:creationId xmlns:a16="http://schemas.microsoft.com/office/drawing/2014/main" id="{194F0B58-1AB1-45F8-9BF0-F9DEE6F622FD}"/>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6" name="楕円 45">
                  <a:extLst>
                    <a:ext uri="{FF2B5EF4-FFF2-40B4-BE49-F238E27FC236}">
                      <a16:creationId xmlns:a16="http://schemas.microsoft.com/office/drawing/2014/main" id="{0165AAC6-3227-4263-AFE0-0C340F6C9C9C}"/>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7" name="楕円 46">
                  <a:extLst>
                    <a:ext uri="{FF2B5EF4-FFF2-40B4-BE49-F238E27FC236}">
                      <a16:creationId xmlns:a16="http://schemas.microsoft.com/office/drawing/2014/main" id="{F108F61E-1AEF-483E-9DB3-5F6DFF50813B}"/>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8" name="楕円 47">
                  <a:extLst>
                    <a:ext uri="{FF2B5EF4-FFF2-40B4-BE49-F238E27FC236}">
                      <a16:creationId xmlns:a16="http://schemas.microsoft.com/office/drawing/2014/main" id="{C6C01A3E-2F85-47EB-8AD4-4E6F443FDB14}"/>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49" name="直線コネクタ 48">
                  <a:extLst>
                    <a:ext uri="{FF2B5EF4-FFF2-40B4-BE49-F238E27FC236}">
                      <a16:creationId xmlns:a16="http://schemas.microsoft.com/office/drawing/2014/main" id="{C17259F2-D55F-41DC-8C95-8852F552561E}"/>
                    </a:ext>
                  </a:extLst>
                </p:cNvPr>
                <p:cNvCxnSpPr>
                  <a:stCxn id="43" idx="4"/>
                  <a:endCxn id="46"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6D07DA5E-BBF6-4A29-B14C-9C875865BB0C}"/>
                    </a:ext>
                  </a:extLst>
                </p:cNvPr>
                <p:cNvCxnSpPr>
                  <a:stCxn id="46" idx="4"/>
                  <a:endCxn id="47"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C2A0CE26-FB1F-4104-9275-30841E0B445D}"/>
                    </a:ext>
                  </a:extLst>
                </p:cNvPr>
                <p:cNvCxnSpPr>
                  <a:stCxn id="47" idx="4"/>
                  <a:endCxn id="48"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F64CC26B-05E9-46B1-80A6-2F66AFD0F22E}"/>
                    </a:ext>
                  </a:extLst>
                </p:cNvPr>
                <p:cNvCxnSpPr>
                  <a:stCxn id="48" idx="4"/>
                  <a:endCxn id="45"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7C3F8EA3-0148-4587-B356-49157B9496A9}"/>
                    </a:ext>
                  </a:extLst>
                </p:cNvPr>
                <p:cNvCxnSpPr>
                  <a:stCxn id="45" idx="4"/>
                  <a:endCxn id="44"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楕円 38">
                <a:extLst>
                  <a:ext uri="{FF2B5EF4-FFF2-40B4-BE49-F238E27FC236}">
                    <a16:creationId xmlns:a16="http://schemas.microsoft.com/office/drawing/2014/main" id="{5B05EF32-D192-4901-BD18-36D521315960}"/>
                  </a:ext>
                </a:extLst>
              </p:cNvPr>
              <p:cNvSpPr/>
              <p:nvPr/>
            </p:nvSpPr>
            <p:spPr>
              <a:xfrm>
                <a:off x="3397404" y="4941261"/>
                <a:ext cx="369868" cy="369869"/>
              </a:xfrm>
              <a:prstGeom prst="ellipse">
                <a:avLst/>
              </a:prstGeom>
              <a:solidFill>
                <a:schemeClr val="bg1">
                  <a:lumMod val="85000"/>
                </a:schemeClr>
              </a:solid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40" name="直線コネクタ 39">
                <a:extLst>
                  <a:ext uri="{FF2B5EF4-FFF2-40B4-BE49-F238E27FC236}">
                    <a16:creationId xmlns:a16="http://schemas.microsoft.com/office/drawing/2014/main" id="{8849C57B-64A0-460E-84D4-9811BD2E2084}"/>
                  </a:ext>
                </a:extLst>
              </p:cNvPr>
              <p:cNvCxnSpPr>
                <a:cxnSpLocks/>
              </p:cNvCxnSpPr>
              <p:nvPr/>
            </p:nvCxnSpPr>
            <p:spPr>
              <a:xfrm>
                <a:off x="3582338" y="4813350"/>
                <a:ext cx="0" cy="127911"/>
              </a:xfrm>
              <a:prstGeom prst="line">
                <a:avLst/>
              </a:prstGeom>
              <a:solidFill>
                <a:schemeClr val="bg1">
                  <a:lumMod val="85000"/>
                </a:schemeClr>
              </a:solid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D3FD5E5E-A43F-480D-B32B-ADBA9AEFDE88}"/>
                </a:ext>
              </a:extLst>
            </p:cNvPr>
            <p:cNvSpPr txBox="1"/>
            <p:nvPr/>
          </p:nvSpPr>
          <p:spPr>
            <a:xfrm>
              <a:off x="175054" y="1034676"/>
              <a:ext cx="2185214"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a:t>
              </a:r>
              <a:r>
                <a:rPr lang="ja-JP" altLang="en-US" sz="1200" b="1" dirty="0">
                  <a:solidFill>
                    <a:schemeClr val="bg1">
                      <a:lumMod val="50000"/>
                    </a:schemeClr>
                  </a:solidFill>
                  <a:latin typeface="+mn-ea"/>
                </a:rPr>
                <a:t>公立高等学校入学者選抜</a:t>
              </a:r>
              <a:endParaRPr kumimoji="1" lang="ja-JP" altLang="en-US" sz="1200" b="1" dirty="0">
                <a:solidFill>
                  <a:schemeClr val="bg1">
                    <a:lumMod val="50000"/>
                  </a:schemeClr>
                </a:solidFill>
                <a:latin typeface="+mn-ea"/>
              </a:endParaRPr>
            </a:p>
          </p:txBody>
        </p:sp>
        <p:sp>
          <p:nvSpPr>
            <p:cNvPr id="32" name="テキスト ボックス 31">
              <a:extLst>
                <a:ext uri="{FF2B5EF4-FFF2-40B4-BE49-F238E27FC236}">
                  <a16:creationId xmlns:a16="http://schemas.microsoft.com/office/drawing/2014/main" id="{81A27E9E-7C41-4CAE-9B45-D360A4CAE77F}"/>
                </a:ext>
              </a:extLst>
            </p:cNvPr>
            <p:cNvSpPr txBox="1"/>
            <p:nvPr/>
          </p:nvSpPr>
          <p:spPr>
            <a:xfrm>
              <a:off x="175054" y="1518865"/>
              <a:ext cx="2185214" cy="461665"/>
            </a:xfrm>
            <a:prstGeom prst="rect">
              <a:avLst/>
            </a:prstGeom>
            <a:noFill/>
          </p:spPr>
          <p:txBody>
            <a:bodyPr wrap="none" rtlCol="0">
              <a:spAutoFit/>
            </a:bodyPr>
            <a:lstStyle/>
            <a:p>
              <a:r>
                <a:rPr lang="ja-JP" altLang="en-US" sz="1200" b="1" dirty="0">
                  <a:solidFill>
                    <a:schemeClr val="accent1"/>
                  </a:solidFill>
                  <a:latin typeface="+mn-ea"/>
                </a:rPr>
                <a:t>２</a:t>
              </a:r>
              <a:r>
                <a:rPr kumimoji="1" lang="ja-JP" altLang="en-US" sz="1200" b="1" dirty="0">
                  <a:solidFill>
                    <a:schemeClr val="accent1"/>
                  </a:solidFill>
                  <a:latin typeface="+mn-ea"/>
                </a:rPr>
                <a:t>　</a:t>
              </a:r>
              <a:r>
                <a:rPr lang="ja-JP" altLang="en-US" sz="1200" b="1" dirty="0">
                  <a:solidFill>
                    <a:schemeClr val="accent1"/>
                  </a:solidFill>
                  <a:latin typeface="+mn-ea"/>
                </a:rPr>
                <a:t>令和７年度</a:t>
              </a:r>
              <a:br>
                <a:rPr lang="en-US" altLang="ja-JP" sz="1200" b="1" dirty="0">
                  <a:solidFill>
                    <a:schemeClr val="accent1"/>
                  </a:solidFill>
                  <a:latin typeface="+mn-ea"/>
                </a:rPr>
              </a:br>
              <a:r>
                <a:rPr lang="ja-JP" altLang="en-US" sz="1200" b="1" dirty="0">
                  <a:solidFill>
                    <a:schemeClr val="accent1"/>
                  </a:solidFill>
                  <a:latin typeface="+mn-ea"/>
                </a:rPr>
                <a:t>　　公立高等学校入学者選抜</a:t>
              </a:r>
              <a:endParaRPr kumimoji="1" lang="ja-JP" altLang="en-US" sz="1200" b="1" dirty="0">
                <a:solidFill>
                  <a:schemeClr val="accent1"/>
                </a:solidFill>
                <a:latin typeface="+mn-ea"/>
              </a:endParaRPr>
            </a:p>
          </p:txBody>
        </p:sp>
        <p:sp>
          <p:nvSpPr>
            <p:cNvPr id="33" name="テキスト ボックス 32">
              <a:extLst>
                <a:ext uri="{FF2B5EF4-FFF2-40B4-BE49-F238E27FC236}">
                  <a16:creationId xmlns:a16="http://schemas.microsoft.com/office/drawing/2014/main" id="{7CA93C80-3DD7-4734-BF28-53C18825ADB1}"/>
                </a:ext>
              </a:extLst>
            </p:cNvPr>
            <p:cNvSpPr txBox="1"/>
            <p:nvPr/>
          </p:nvSpPr>
          <p:spPr>
            <a:xfrm>
              <a:off x="175054" y="2009920"/>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オンライン出願システム</a:t>
              </a:r>
            </a:p>
          </p:txBody>
        </p:sp>
        <p:sp>
          <p:nvSpPr>
            <p:cNvPr id="34" name="テキスト ボックス 33">
              <a:extLst>
                <a:ext uri="{FF2B5EF4-FFF2-40B4-BE49-F238E27FC236}">
                  <a16:creationId xmlns:a16="http://schemas.microsoft.com/office/drawing/2014/main" id="{3ABB991C-7F50-4F60-A3F8-D321984FABBC}"/>
                </a:ext>
              </a:extLst>
            </p:cNvPr>
            <p:cNvSpPr txBox="1"/>
            <p:nvPr/>
          </p:nvSpPr>
          <p:spPr>
            <a:xfrm>
              <a:off x="175054" y="3003698"/>
              <a:ext cx="2646878" cy="461665"/>
            </a:xfrm>
            <a:prstGeom prst="rect">
              <a:avLst/>
            </a:prstGeom>
            <a:noFill/>
          </p:spPr>
          <p:txBody>
            <a:bodyPr wrap="none" rtlCol="0">
              <a:spAutoFit/>
            </a:bodyPr>
            <a:lstStyle/>
            <a:p>
              <a:r>
                <a:rPr kumimoji="1" lang="ja-JP" altLang="en-US" sz="1200" b="1" dirty="0">
                  <a:solidFill>
                    <a:schemeClr val="bg1">
                      <a:lumMod val="50000"/>
                    </a:schemeClr>
                  </a:solidFill>
                  <a:latin typeface="+mn-ea"/>
                </a:rPr>
                <a:t>５　さくっと検索！サクセスナビ！</a:t>
              </a:r>
              <a:br>
                <a:rPr kumimoji="1" lang="en-US" altLang="ja-JP" sz="1200" b="1" dirty="0">
                  <a:solidFill>
                    <a:schemeClr val="bg1">
                      <a:lumMod val="50000"/>
                    </a:schemeClr>
                  </a:solidFill>
                  <a:latin typeface="+mn-ea"/>
                </a:rPr>
              </a:br>
              <a:r>
                <a:rPr kumimoji="1" lang="ja-JP" altLang="en-US" sz="1200" b="1" dirty="0">
                  <a:solidFill>
                    <a:schemeClr val="bg1">
                      <a:lumMod val="50000"/>
                    </a:schemeClr>
                  </a:solidFill>
                  <a:latin typeface="+mn-ea"/>
                </a:rPr>
                <a:t>　　（咲くなび）</a:t>
              </a:r>
            </a:p>
          </p:txBody>
        </p:sp>
        <p:sp>
          <p:nvSpPr>
            <p:cNvPr id="35" name="テキスト ボックス 34">
              <a:extLst>
                <a:ext uri="{FF2B5EF4-FFF2-40B4-BE49-F238E27FC236}">
                  <a16:creationId xmlns:a16="http://schemas.microsoft.com/office/drawing/2014/main" id="{3A64F57E-DA5E-4368-B7B0-98DDCAF6BBB1}"/>
                </a:ext>
              </a:extLst>
            </p:cNvPr>
            <p:cNvSpPr txBox="1"/>
            <p:nvPr/>
          </p:nvSpPr>
          <p:spPr>
            <a:xfrm>
              <a:off x="175054" y="3494753"/>
              <a:ext cx="2492990"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６　</a:t>
              </a:r>
              <a:r>
                <a:rPr lang="ja-JP" altLang="en-US" sz="1200" b="1" dirty="0">
                  <a:solidFill>
                    <a:schemeClr val="bg1">
                      <a:lumMod val="50000"/>
                    </a:schemeClr>
                  </a:solidFill>
                  <a:latin typeface="+mn-ea"/>
                </a:rPr>
                <a:t>大阪府公立高等学校等ガイド</a:t>
              </a:r>
              <a:endParaRPr kumimoji="1" lang="ja-JP" altLang="en-US" sz="1200" b="1" dirty="0">
                <a:solidFill>
                  <a:schemeClr val="bg1">
                    <a:lumMod val="50000"/>
                  </a:schemeClr>
                </a:solidFill>
                <a:latin typeface="+mn-ea"/>
              </a:endParaRPr>
            </a:p>
          </p:txBody>
        </p:sp>
        <p:sp>
          <p:nvSpPr>
            <p:cNvPr id="36" name="テキスト ボックス 35">
              <a:extLst>
                <a:ext uri="{FF2B5EF4-FFF2-40B4-BE49-F238E27FC236}">
                  <a16:creationId xmlns:a16="http://schemas.microsoft.com/office/drawing/2014/main" id="{E753B46F-8D0D-4947-B03A-B3BCEAECED97}"/>
                </a:ext>
              </a:extLst>
            </p:cNvPr>
            <p:cNvSpPr txBox="1"/>
            <p:nvPr/>
          </p:nvSpPr>
          <p:spPr>
            <a:xfrm>
              <a:off x="175054" y="3991640"/>
              <a:ext cx="2339102" cy="461665"/>
            </a:xfrm>
            <a:prstGeom prst="rect">
              <a:avLst/>
            </a:prstGeom>
            <a:noFill/>
          </p:spPr>
          <p:txBody>
            <a:bodyPr wrap="none" rtlCol="0">
              <a:spAutoFit/>
            </a:bodyPr>
            <a:lstStyle/>
            <a:p>
              <a:r>
                <a:rPr kumimoji="1" lang="ja-JP" altLang="en-US" sz="1200" b="1" dirty="0">
                  <a:solidFill>
                    <a:schemeClr val="bg1">
                      <a:lumMod val="50000"/>
                    </a:schemeClr>
                  </a:solidFill>
                  <a:latin typeface="+mn-ea"/>
                </a:rPr>
                <a:t>７　</a:t>
              </a:r>
              <a:r>
                <a:rPr lang="ja-JP" altLang="en-US" sz="1200" b="1" dirty="0">
                  <a:solidFill>
                    <a:schemeClr val="bg1">
                      <a:lumMod val="50000"/>
                    </a:schemeClr>
                  </a:solidFill>
                  <a:latin typeface="+mn-ea"/>
                </a:rPr>
                <a:t>大阪府立の産業系高等学校</a:t>
              </a:r>
              <a:br>
                <a:rPr lang="en-US" altLang="ja-JP" sz="1200" b="1" dirty="0">
                  <a:solidFill>
                    <a:schemeClr val="bg1">
                      <a:lumMod val="50000"/>
                    </a:schemeClr>
                  </a:solidFill>
                  <a:latin typeface="+mn-ea"/>
                </a:rPr>
              </a:br>
              <a:r>
                <a:rPr lang="ja-JP" altLang="en-US" sz="1200" b="1" dirty="0">
                  <a:solidFill>
                    <a:schemeClr val="bg1">
                      <a:lumMod val="50000"/>
                    </a:schemeClr>
                  </a:solidFill>
                  <a:latin typeface="+mn-ea"/>
                </a:rPr>
                <a:t>　　総合リーフレット</a:t>
              </a:r>
              <a:endParaRPr kumimoji="1" lang="ja-JP" altLang="en-US" sz="1200" b="1" dirty="0">
                <a:solidFill>
                  <a:schemeClr val="bg1">
                    <a:lumMod val="50000"/>
                  </a:schemeClr>
                </a:solidFill>
                <a:latin typeface="+mn-ea"/>
              </a:endParaRPr>
            </a:p>
          </p:txBody>
        </p:sp>
        <p:sp>
          <p:nvSpPr>
            <p:cNvPr id="37" name="テキスト ボックス 36">
              <a:extLst>
                <a:ext uri="{FF2B5EF4-FFF2-40B4-BE49-F238E27FC236}">
                  <a16:creationId xmlns:a16="http://schemas.microsoft.com/office/drawing/2014/main" id="{E35CC419-B371-4189-BF53-DABCF224447B}"/>
                </a:ext>
              </a:extLst>
            </p:cNvPr>
            <p:cNvSpPr txBox="1"/>
            <p:nvPr/>
          </p:nvSpPr>
          <p:spPr>
            <a:xfrm>
              <a:off x="175053" y="2519509"/>
              <a:ext cx="1877437"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４　</a:t>
              </a:r>
              <a:r>
                <a:rPr lang="ja-JP" altLang="en-US" sz="1200" b="1" dirty="0">
                  <a:solidFill>
                    <a:schemeClr val="bg1">
                      <a:lumMod val="50000"/>
                    </a:schemeClr>
                  </a:solidFill>
                  <a:latin typeface="+mn-ea"/>
                </a:rPr>
                <a:t>中学生のみなさんへ</a:t>
              </a:r>
              <a:endParaRPr kumimoji="1" lang="ja-JP" altLang="en-US" sz="1200" b="1" dirty="0">
                <a:solidFill>
                  <a:schemeClr val="bg1">
                    <a:lumMod val="50000"/>
                  </a:schemeClr>
                </a:solidFill>
                <a:latin typeface="+mn-ea"/>
              </a:endParaRPr>
            </a:p>
          </p:txBody>
        </p:sp>
      </p:grpSp>
      <p:pic>
        <p:nvPicPr>
          <p:cNvPr id="6" name="図 5">
            <a:extLst>
              <a:ext uri="{FF2B5EF4-FFF2-40B4-BE49-F238E27FC236}">
                <a16:creationId xmlns:a16="http://schemas.microsoft.com/office/drawing/2014/main" id="{CB7F75B2-0EE0-493E-9323-15A32463D285}"/>
              </a:ext>
            </a:extLst>
          </p:cNvPr>
          <p:cNvPicPr>
            <a:picLocks noChangeAspect="1"/>
          </p:cNvPicPr>
          <p:nvPr/>
        </p:nvPicPr>
        <p:blipFill>
          <a:blip r:embed="rId3"/>
          <a:stretch>
            <a:fillRect/>
          </a:stretch>
        </p:blipFill>
        <p:spPr>
          <a:xfrm>
            <a:off x="6573676" y="1034676"/>
            <a:ext cx="5350912" cy="6446974"/>
          </a:xfrm>
          <a:prstGeom prst="rect">
            <a:avLst/>
          </a:prstGeom>
        </p:spPr>
      </p:pic>
    </p:spTree>
    <p:extLst>
      <p:ext uri="{BB962C8B-B14F-4D97-AF65-F5344CB8AC3E}">
        <p14:creationId xmlns:p14="http://schemas.microsoft.com/office/powerpoint/2010/main" val="789630908"/>
      </p:ext>
    </p:extLst>
  </p:cSld>
  <p:clrMapOvr>
    <a:masterClrMapping/>
  </p:clrMapOvr>
  <mc:AlternateContent xmlns:mc="http://schemas.openxmlformats.org/markup-compatibility/2006" xmlns:p14="http://schemas.microsoft.com/office/powerpoint/2010/main">
    <mc:Choice Requires="p14">
      <p:transition p14:dur="100" advTm="30484">
        <p:cut/>
      </p:transition>
    </mc:Choice>
    <mc:Fallback xmlns="">
      <p:transition advTm="30484">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オンライン出願システム</a:t>
            </a: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36</a:t>
            </a:fld>
            <a:endParaRPr lang="ja-JP" altLang="en-US"/>
          </a:p>
        </p:txBody>
      </p:sp>
      <p:grpSp>
        <p:nvGrpSpPr>
          <p:cNvPr id="53" name="グループ化 52">
            <a:extLst>
              <a:ext uri="{FF2B5EF4-FFF2-40B4-BE49-F238E27FC236}">
                <a16:creationId xmlns:a16="http://schemas.microsoft.com/office/drawing/2014/main" id="{FF85F0B8-5809-46B9-B395-103DFA2FB351}"/>
              </a:ext>
            </a:extLst>
          </p:cNvPr>
          <p:cNvGrpSpPr/>
          <p:nvPr/>
        </p:nvGrpSpPr>
        <p:grpSpPr>
          <a:xfrm>
            <a:off x="175053" y="5664726"/>
            <a:ext cx="4554072" cy="646331"/>
            <a:chOff x="30166" y="5270837"/>
            <a:chExt cx="3902104" cy="646331"/>
          </a:xfrm>
        </p:grpSpPr>
        <p:sp>
          <p:nvSpPr>
            <p:cNvPr id="42" name="正方形/長方形 41">
              <a:extLst>
                <a:ext uri="{FF2B5EF4-FFF2-40B4-BE49-F238E27FC236}">
                  <a16:creationId xmlns:a16="http://schemas.microsoft.com/office/drawing/2014/main" id="{1132E64A-C58B-ED3B-7F4A-89F709D07668}"/>
                </a:ext>
              </a:extLst>
            </p:cNvPr>
            <p:cNvSpPr/>
            <p:nvPr/>
          </p:nvSpPr>
          <p:spPr>
            <a:xfrm>
              <a:off x="256372" y="5703146"/>
              <a:ext cx="2807003"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30166" y="5270837"/>
              <a:ext cx="3902104" cy="646331"/>
            </a:xfrm>
            <a:prstGeom prst="rect">
              <a:avLst/>
            </a:prstGeom>
            <a:noFill/>
          </p:spPr>
          <p:txBody>
            <a:bodyPr wrap="square" rtlCol="0">
              <a:spAutoFit/>
            </a:bodyPr>
            <a:lstStyle/>
            <a:p>
              <a:r>
                <a:rPr lang="ja-JP" altLang="en-US" dirty="0">
                  <a:latin typeface="+mn-ea"/>
                </a:rPr>
                <a:t>「</a:t>
              </a:r>
              <a:r>
                <a:rPr lang="ja-JP" altLang="en-US" b="1" dirty="0">
                  <a:latin typeface="+mn-ea"/>
                </a:rPr>
                <a:t>公立高等学校入学者選抜</a:t>
              </a:r>
              <a:r>
                <a:rPr lang="ja-JP" altLang="en-US" dirty="0">
                  <a:latin typeface="+mn-ea"/>
                </a:rPr>
                <a:t>」のページから</a:t>
              </a:r>
              <a:endParaRPr lang="en-US" altLang="ja-JP" dirty="0">
                <a:latin typeface="+mn-ea"/>
              </a:endParaRPr>
            </a:p>
            <a:p>
              <a:r>
                <a:rPr lang="ja-JP" altLang="en-US" dirty="0">
                  <a:latin typeface="+mn-ea"/>
                </a:rPr>
                <a:t>「</a:t>
              </a:r>
              <a:r>
                <a:rPr lang="ja-JP" altLang="en-US" b="1" dirty="0">
                  <a:solidFill>
                    <a:schemeClr val="accent1"/>
                  </a:solidFill>
                  <a:latin typeface="+mn-ea"/>
                </a:rPr>
                <a:t>大阪府オンライン出願システム</a:t>
              </a:r>
              <a:r>
                <a:rPr lang="ja-JP" altLang="en-US" dirty="0">
                  <a:latin typeface="+mn-ea"/>
                </a:rPr>
                <a:t>」を選択</a:t>
              </a:r>
              <a:endParaRPr lang="en-US" altLang="ja-JP" dirty="0">
                <a:latin typeface="+mn-ea"/>
              </a:endParaRPr>
            </a:p>
          </p:txBody>
        </p:sp>
      </p:grpSp>
      <p:pic>
        <p:nvPicPr>
          <p:cNvPr id="27" name="図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711" y="113042"/>
            <a:ext cx="774877" cy="660550"/>
          </a:xfrm>
          <a:prstGeom prst="rect">
            <a:avLst/>
          </a:prstGeom>
        </p:spPr>
      </p:pic>
      <p:pic>
        <p:nvPicPr>
          <p:cNvPr id="30" name="コンテンツ プレースホルダー 29">
            <a:extLst>
              <a:ext uri="{FF2B5EF4-FFF2-40B4-BE49-F238E27FC236}">
                <a16:creationId xmlns:a16="http://schemas.microsoft.com/office/drawing/2014/main" id="{5D552DF5-65AD-4F87-BA1E-74A51040308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192"/>
          <a:stretch/>
        </p:blipFill>
        <p:spPr>
          <a:xfrm>
            <a:off x="7154742" y="958476"/>
            <a:ext cx="5037256" cy="6754186"/>
          </a:xfrm>
        </p:spPr>
      </p:pic>
      <p:grpSp>
        <p:nvGrpSpPr>
          <p:cNvPr id="32" name="グループ化 31">
            <a:extLst>
              <a:ext uri="{FF2B5EF4-FFF2-40B4-BE49-F238E27FC236}">
                <a16:creationId xmlns:a16="http://schemas.microsoft.com/office/drawing/2014/main" id="{EEDB5448-17B0-4849-BB52-6E8985EB33EE}"/>
              </a:ext>
            </a:extLst>
          </p:cNvPr>
          <p:cNvGrpSpPr/>
          <p:nvPr/>
        </p:nvGrpSpPr>
        <p:grpSpPr>
          <a:xfrm>
            <a:off x="148471" y="982633"/>
            <a:ext cx="2673461" cy="3470672"/>
            <a:chOff x="148471" y="982633"/>
            <a:chExt cx="2673461" cy="3470672"/>
          </a:xfrm>
        </p:grpSpPr>
        <p:grpSp>
          <p:nvGrpSpPr>
            <p:cNvPr id="31" name="グループ化 30">
              <a:extLst>
                <a:ext uri="{FF2B5EF4-FFF2-40B4-BE49-F238E27FC236}">
                  <a16:creationId xmlns:a16="http://schemas.microsoft.com/office/drawing/2014/main" id="{82D496A3-D253-4E6A-872A-367D2A3F30CB}"/>
                </a:ext>
              </a:extLst>
            </p:cNvPr>
            <p:cNvGrpSpPr/>
            <p:nvPr/>
          </p:nvGrpSpPr>
          <p:grpSpPr>
            <a:xfrm>
              <a:off x="148471" y="982633"/>
              <a:ext cx="369868" cy="3352936"/>
              <a:chOff x="3397404" y="1958194"/>
              <a:chExt cx="369868" cy="3352936"/>
            </a:xfrm>
          </p:grpSpPr>
          <p:grpSp>
            <p:nvGrpSpPr>
              <p:cNvPr id="6" name="グループ化 5">
                <a:extLst>
                  <a:ext uri="{FF2B5EF4-FFF2-40B4-BE49-F238E27FC236}">
                    <a16:creationId xmlns:a16="http://schemas.microsoft.com/office/drawing/2014/main" id="{0F0764DB-1FE4-DE9D-A8FA-02C40D362CBE}"/>
                  </a:ext>
                </a:extLst>
              </p:cNvPr>
              <p:cNvGrpSpPr/>
              <p:nvPr/>
            </p:nvGrpSpPr>
            <p:grpSpPr>
              <a:xfrm>
                <a:off x="3397404" y="1958194"/>
                <a:ext cx="369868" cy="2858776"/>
                <a:chOff x="1714500" y="2233612"/>
                <a:chExt cx="533400" cy="4122738"/>
              </a:xfrm>
              <a:solidFill>
                <a:schemeClr val="bg1">
                  <a:lumMod val="85000"/>
                </a:schemeClr>
              </a:solidFill>
            </p:grpSpPr>
            <p:sp>
              <p:nvSpPr>
                <p:cNvPr id="13" name="楕円 12">
                  <a:extLst>
                    <a:ext uri="{FF2B5EF4-FFF2-40B4-BE49-F238E27FC236}">
                      <a16:creationId xmlns:a16="http://schemas.microsoft.com/office/drawing/2014/main" id="{234EECC3-78DB-0470-788F-7D5DFD945C81}"/>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14" name="楕円 13">
                  <a:extLst>
                    <a:ext uri="{FF2B5EF4-FFF2-40B4-BE49-F238E27FC236}">
                      <a16:creationId xmlns:a16="http://schemas.microsoft.com/office/drawing/2014/main" id="{648EFD03-B7CC-4E3E-93AC-DC236A3C3174}"/>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15" name="楕円 14">
                  <a:extLst>
                    <a:ext uri="{FF2B5EF4-FFF2-40B4-BE49-F238E27FC236}">
                      <a16:creationId xmlns:a16="http://schemas.microsoft.com/office/drawing/2014/main" id="{E4ED1875-42DB-55B7-ACFA-55EA688E228B}"/>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16" name="楕円 15">
                  <a:extLst>
                    <a:ext uri="{FF2B5EF4-FFF2-40B4-BE49-F238E27FC236}">
                      <a16:creationId xmlns:a16="http://schemas.microsoft.com/office/drawing/2014/main" id="{788788BB-236A-B860-7A75-75ACF86975C1}"/>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17" name="楕円 16">
                  <a:extLst>
                    <a:ext uri="{FF2B5EF4-FFF2-40B4-BE49-F238E27FC236}">
                      <a16:creationId xmlns:a16="http://schemas.microsoft.com/office/drawing/2014/main" id="{D3605DF0-6618-6A14-3174-3FE5CCD0DC75}"/>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18" name="楕円 17">
                  <a:extLst>
                    <a:ext uri="{FF2B5EF4-FFF2-40B4-BE49-F238E27FC236}">
                      <a16:creationId xmlns:a16="http://schemas.microsoft.com/office/drawing/2014/main" id="{42E9770B-B245-7A59-AA2F-8897C2B0CFFE}"/>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19" name="直線コネクタ 18">
                  <a:extLst>
                    <a:ext uri="{FF2B5EF4-FFF2-40B4-BE49-F238E27FC236}">
                      <a16:creationId xmlns:a16="http://schemas.microsoft.com/office/drawing/2014/main" id="{9B5F75F8-45A0-08A7-89B4-5180DBAFC751}"/>
                    </a:ext>
                  </a:extLst>
                </p:cNvPr>
                <p:cNvCxnSpPr>
                  <a:stCxn id="13" idx="4"/>
                  <a:endCxn id="16"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E7C2E121-8EA8-A0AB-5CA3-BD5291BF509E}"/>
                    </a:ext>
                  </a:extLst>
                </p:cNvPr>
                <p:cNvCxnSpPr>
                  <a:stCxn id="16" idx="4"/>
                  <a:endCxn id="17"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A2C81AB-ECB6-81E6-3959-0EC7526673FE}"/>
                    </a:ext>
                  </a:extLst>
                </p:cNvPr>
                <p:cNvCxnSpPr>
                  <a:stCxn id="17" idx="4"/>
                  <a:endCxn id="18"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C2A226DF-5FFD-6066-5C1F-71F40702100F}"/>
                    </a:ext>
                  </a:extLst>
                </p:cNvPr>
                <p:cNvCxnSpPr>
                  <a:stCxn id="18" idx="4"/>
                  <a:endCxn id="15"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65420682-701A-2406-D164-E840194FD2F8}"/>
                    </a:ext>
                  </a:extLst>
                </p:cNvPr>
                <p:cNvCxnSpPr>
                  <a:stCxn id="15" idx="4"/>
                  <a:endCxn id="14"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3" name="楕円 32">
                <a:extLst>
                  <a:ext uri="{FF2B5EF4-FFF2-40B4-BE49-F238E27FC236}">
                    <a16:creationId xmlns:a16="http://schemas.microsoft.com/office/drawing/2014/main" id="{0E1F7037-F9D3-4A23-B086-BADBF788BECF}"/>
                  </a:ext>
                </a:extLst>
              </p:cNvPr>
              <p:cNvSpPr/>
              <p:nvPr/>
            </p:nvSpPr>
            <p:spPr>
              <a:xfrm>
                <a:off x="3397404" y="4941261"/>
                <a:ext cx="369868" cy="369869"/>
              </a:xfrm>
              <a:prstGeom prst="ellipse">
                <a:avLst/>
              </a:prstGeom>
              <a:solidFill>
                <a:schemeClr val="bg1">
                  <a:lumMod val="85000"/>
                </a:schemeClr>
              </a:solid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34" name="直線コネクタ 33">
                <a:extLst>
                  <a:ext uri="{FF2B5EF4-FFF2-40B4-BE49-F238E27FC236}">
                    <a16:creationId xmlns:a16="http://schemas.microsoft.com/office/drawing/2014/main" id="{463AAE65-0306-42DA-A269-2DE704AAFE33}"/>
                  </a:ext>
                </a:extLst>
              </p:cNvPr>
              <p:cNvCxnSpPr>
                <a:cxnSpLocks/>
              </p:cNvCxnSpPr>
              <p:nvPr/>
            </p:nvCxnSpPr>
            <p:spPr>
              <a:xfrm>
                <a:off x="3582338" y="4813350"/>
                <a:ext cx="0" cy="127911"/>
              </a:xfrm>
              <a:prstGeom prst="line">
                <a:avLst/>
              </a:prstGeom>
              <a:solidFill>
                <a:schemeClr val="bg1">
                  <a:lumMod val="85000"/>
                </a:schemeClr>
              </a:solid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 name="テキスト ボックス 6">
              <a:extLst>
                <a:ext uri="{FF2B5EF4-FFF2-40B4-BE49-F238E27FC236}">
                  <a16:creationId xmlns:a16="http://schemas.microsoft.com/office/drawing/2014/main" id="{7CA79FD0-70E0-7E4A-77E7-0231064FA057}"/>
                </a:ext>
              </a:extLst>
            </p:cNvPr>
            <p:cNvSpPr txBox="1"/>
            <p:nvPr/>
          </p:nvSpPr>
          <p:spPr>
            <a:xfrm>
              <a:off x="175054" y="1034676"/>
              <a:ext cx="2185214"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a:t>
              </a:r>
              <a:r>
                <a:rPr lang="ja-JP" altLang="en-US" sz="1200" b="1" dirty="0">
                  <a:solidFill>
                    <a:schemeClr val="bg1">
                      <a:lumMod val="50000"/>
                    </a:schemeClr>
                  </a:solidFill>
                  <a:latin typeface="+mn-ea"/>
                </a:rPr>
                <a:t>公立高等学校入学者選抜</a:t>
              </a:r>
              <a:endParaRPr kumimoji="1" lang="ja-JP" altLang="en-US" sz="1200" b="1" dirty="0">
                <a:solidFill>
                  <a:schemeClr val="bg1">
                    <a:lumMod val="50000"/>
                  </a:schemeClr>
                </a:solidFill>
                <a:latin typeface="+mn-ea"/>
              </a:endParaRPr>
            </a:p>
          </p:txBody>
        </p:sp>
        <p:sp>
          <p:nvSpPr>
            <p:cNvPr id="8" name="テキスト ボックス 7">
              <a:extLst>
                <a:ext uri="{FF2B5EF4-FFF2-40B4-BE49-F238E27FC236}">
                  <a16:creationId xmlns:a16="http://schemas.microsoft.com/office/drawing/2014/main" id="{A196771B-ACEE-1925-91E0-D60FB8360300}"/>
                </a:ext>
              </a:extLst>
            </p:cNvPr>
            <p:cNvSpPr txBox="1"/>
            <p:nvPr/>
          </p:nvSpPr>
          <p:spPr>
            <a:xfrm>
              <a:off x="175054" y="1518865"/>
              <a:ext cx="2185214" cy="461665"/>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令和７年度</a:t>
              </a:r>
              <a:br>
                <a:rPr lang="en-US" altLang="ja-JP" sz="1200" b="1" dirty="0">
                  <a:solidFill>
                    <a:schemeClr val="bg1">
                      <a:lumMod val="50000"/>
                    </a:schemeClr>
                  </a:solidFill>
                  <a:latin typeface="+mn-ea"/>
                </a:rPr>
              </a:br>
              <a:r>
                <a:rPr lang="ja-JP" altLang="en-US" sz="1200" b="1" dirty="0">
                  <a:solidFill>
                    <a:schemeClr val="bg1">
                      <a:lumMod val="50000"/>
                    </a:schemeClr>
                  </a:solidFill>
                  <a:latin typeface="+mn-ea"/>
                </a:rPr>
                <a:t>　　公立高等学校入学者選抜</a:t>
              </a:r>
              <a:endParaRPr kumimoji="1" lang="ja-JP" altLang="en-US" sz="1200" b="1" dirty="0">
                <a:solidFill>
                  <a:schemeClr val="bg1">
                    <a:lumMod val="50000"/>
                  </a:schemeClr>
                </a:solidFill>
                <a:latin typeface="+mn-ea"/>
              </a:endParaRPr>
            </a:p>
          </p:txBody>
        </p:sp>
        <p:sp>
          <p:nvSpPr>
            <p:cNvPr id="9" name="テキスト ボックス 8">
              <a:extLst>
                <a:ext uri="{FF2B5EF4-FFF2-40B4-BE49-F238E27FC236}">
                  <a16:creationId xmlns:a16="http://schemas.microsoft.com/office/drawing/2014/main" id="{03F26999-E346-77ED-A676-109E1286048A}"/>
                </a:ext>
              </a:extLst>
            </p:cNvPr>
            <p:cNvSpPr txBox="1"/>
            <p:nvPr/>
          </p:nvSpPr>
          <p:spPr>
            <a:xfrm>
              <a:off x="175054" y="2009920"/>
              <a:ext cx="2185214" cy="276999"/>
            </a:xfrm>
            <a:prstGeom prst="rect">
              <a:avLst/>
            </a:prstGeom>
            <a:noFill/>
          </p:spPr>
          <p:txBody>
            <a:bodyPr wrap="none" rtlCol="0">
              <a:spAutoFit/>
            </a:bodyPr>
            <a:lstStyle/>
            <a:p>
              <a:r>
                <a:rPr lang="ja-JP" altLang="en-US" sz="1200" b="1" dirty="0">
                  <a:solidFill>
                    <a:schemeClr val="accent1"/>
                  </a:solidFill>
                  <a:latin typeface="+mn-ea"/>
                </a:rPr>
                <a:t>３</a:t>
              </a:r>
              <a:r>
                <a:rPr kumimoji="1" lang="ja-JP" altLang="en-US" sz="1200" b="1" dirty="0">
                  <a:solidFill>
                    <a:schemeClr val="accent1"/>
                  </a:solidFill>
                  <a:latin typeface="+mn-ea"/>
                </a:rPr>
                <a:t>　オンライン出願システム</a:t>
              </a:r>
            </a:p>
          </p:txBody>
        </p:sp>
        <p:sp>
          <p:nvSpPr>
            <p:cNvPr id="10" name="テキスト ボックス 9">
              <a:extLst>
                <a:ext uri="{FF2B5EF4-FFF2-40B4-BE49-F238E27FC236}">
                  <a16:creationId xmlns:a16="http://schemas.microsoft.com/office/drawing/2014/main" id="{355096D5-B173-22D2-6BD9-CCDDE4BD16D5}"/>
                </a:ext>
              </a:extLst>
            </p:cNvPr>
            <p:cNvSpPr txBox="1"/>
            <p:nvPr/>
          </p:nvSpPr>
          <p:spPr>
            <a:xfrm>
              <a:off x="175054" y="3003698"/>
              <a:ext cx="2646878" cy="461665"/>
            </a:xfrm>
            <a:prstGeom prst="rect">
              <a:avLst/>
            </a:prstGeom>
            <a:noFill/>
          </p:spPr>
          <p:txBody>
            <a:bodyPr wrap="none" rtlCol="0">
              <a:spAutoFit/>
            </a:bodyPr>
            <a:lstStyle/>
            <a:p>
              <a:r>
                <a:rPr kumimoji="1" lang="ja-JP" altLang="en-US" sz="1200" b="1" dirty="0">
                  <a:solidFill>
                    <a:schemeClr val="bg1">
                      <a:lumMod val="50000"/>
                    </a:schemeClr>
                  </a:solidFill>
                  <a:latin typeface="+mn-ea"/>
                </a:rPr>
                <a:t>５　さくっと検索！サクセスナビ！</a:t>
              </a:r>
              <a:br>
                <a:rPr kumimoji="1" lang="en-US" altLang="ja-JP" sz="1200" b="1" dirty="0">
                  <a:solidFill>
                    <a:schemeClr val="bg1">
                      <a:lumMod val="50000"/>
                    </a:schemeClr>
                  </a:solidFill>
                  <a:latin typeface="+mn-ea"/>
                </a:rPr>
              </a:br>
              <a:r>
                <a:rPr kumimoji="1" lang="ja-JP" altLang="en-US" sz="1200" b="1" dirty="0">
                  <a:solidFill>
                    <a:schemeClr val="bg1">
                      <a:lumMod val="50000"/>
                    </a:schemeClr>
                  </a:solidFill>
                  <a:latin typeface="+mn-ea"/>
                </a:rPr>
                <a:t>　　（咲くなび）</a:t>
              </a:r>
            </a:p>
          </p:txBody>
        </p:sp>
        <p:sp>
          <p:nvSpPr>
            <p:cNvPr id="11" name="テキスト ボックス 10">
              <a:extLst>
                <a:ext uri="{FF2B5EF4-FFF2-40B4-BE49-F238E27FC236}">
                  <a16:creationId xmlns:a16="http://schemas.microsoft.com/office/drawing/2014/main" id="{1A53F987-4933-F485-6B09-A94A16579FEA}"/>
                </a:ext>
              </a:extLst>
            </p:cNvPr>
            <p:cNvSpPr txBox="1"/>
            <p:nvPr/>
          </p:nvSpPr>
          <p:spPr>
            <a:xfrm>
              <a:off x="175054" y="3494753"/>
              <a:ext cx="2492990"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６　</a:t>
              </a:r>
              <a:r>
                <a:rPr lang="ja-JP" altLang="en-US" sz="1200" b="1" dirty="0">
                  <a:solidFill>
                    <a:schemeClr val="bg1">
                      <a:lumMod val="50000"/>
                    </a:schemeClr>
                  </a:solidFill>
                  <a:latin typeface="+mn-ea"/>
                </a:rPr>
                <a:t>大阪府公立高等学校等ガイド</a:t>
              </a:r>
              <a:endParaRPr kumimoji="1" lang="ja-JP" altLang="en-US" sz="1200" b="1" dirty="0">
                <a:solidFill>
                  <a:schemeClr val="bg1">
                    <a:lumMod val="50000"/>
                  </a:schemeClr>
                </a:solidFill>
                <a:latin typeface="+mn-ea"/>
              </a:endParaRPr>
            </a:p>
          </p:txBody>
        </p:sp>
        <p:sp>
          <p:nvSpPr>
            <p:cNvPr id="12" name="テキスト ボックス 11">
              <a:extLst>
                <a:ext uri="{FF2B5EF4-FFF2-40B4-BE49-F238E27FC236}">
                  <a16:creationId xmlns:a16="http://schemas.microsoft.com/office/drawing/2014/main" id="{C5B53EDF-7D30-6BD3-33C8-28D7D96DE90B}"/>
                </a:ext>
              </a:extLst>
            </p:cNvPr>
            <p:cNvSpPr txBox="1"/>
            <p:nvPr/>
          </p:nvSpPr>
          <p:spPr>
            <a:xfrm>
              <a:off x="175054" y="3991640"/>
              <a:ext cx="2339102" cy="461665"/>
            </a:xfrm>
            <a:prstGeom prst="rect">
              <a:avLst/>
            </a:prstGeom>
            <a:noFill/>
          </p:spPr>
          <p:txBody>
            <a:bodyPr wrap="none" rtlCol="0">
              <a:spAutoFit/>
            </a:bodyPr>
            <a:lstStyle/>
            <a:p>
              <a:r>
                <a:rPr kumimoji="1" lang="ja-JP" altLang="en-US" sz="1200" b="1" dirty="0">
                  <a:solidFill>
                    <a:schemeClr val="bg1">
                      <a:lumMod val="50000"/>
                    </a:schemeClr>
                  </a:solidFill>
                  <a:latin typeface="+mn-ea"/>
                </a:rPr>
                <a:t>７　</a:t>
              </a:r>
              <a:r>
                <a:rPr lang="ja-JP" altLang="en-US" sz="1200" b="1" dirty="0">
                  <a:solidFill>
                    <a:schemeClr val="bg1">
                      <a:lumMod val="50000"/>
                    </a:schemeClr>
                  </a:solidFill>
                  <a:latin typeface="+mn-ea"/>
                </a:rPr>
                <a:t>大阪府立の産業系高等学校</a:t>
              </a:r>
              <a:br>
                <a:rPr lang="en-US" altLang="ja-JP" sz="1200" b="1" dirty="0">
                  <a:solidFill>
                    <a:schemeClr val="bg1">
                      <a:lumMod val="50000"/>
                    </a:schemeClr>
                  </a:solidFill>
                  <a:latin typeface="+mn-ea"/>
                </a:rPr>
              </a:br>
              <a:r>
                <a:rPr lang="ja-JP" altLang="en-US" sz="1200" b="1" dirty="0">
                  <a:solidFill>
                    <a:schemeClr val="bg1">
                      <a:lumMod val="50000"/>
                    </a:schemeClr>
                  </a:solidFill>
                  <a:latin typeface="+mn-ea"/>
                </a:rPr>
                <a:t>　　総合リーフレット</a:t>
              </a:r>
              <a:endParaRPr kumimoji="1" lang="ja-JP" altLang="en-US" sz="1200" b="1" dirty="0">
                <a:solidFill>
                  <a:schemeClr val="bg1">
                    <a:lumMod val="50000"/>
                  </a:schemeClr>
                </a:solidFill>
                <a:latin typeface="+mn-ea"/>
              </a:endParaRPr>
            </a:p>
          </p:txBody>
        </p:sp>
        <p:sp>
          <p:nvSpPr>
            <p:cNvPr id="36" name="テキスト ボックス 35">
              <a:extLst>
                <a:ext uri="{FF2B5EF4-FFF2-40B4-BE49-F238E27FC236}">
                  <a16:creationId xmlns:a16="http://schemas.microsoft.com/office/drawing/2014/main" id="{662D7DF6-A666-4BC7-84B2-41E29650B280}"/>
                </a:ext>
              </a:extLst>
            </p:cNvPr>
            <p:cNvSpPr txBox="1"/>
            <p:nvPr/>
          </p:nvSpPr>
          <p:spPr>
            <a:xfrm>
              <a:off x="175053" y="2519509"/>
              <a:ext cx="1877437"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４　</a:t>
              </a:r>
              <a:r>
                <a:rPr lang="ja-JP" altLang="en-US" sz="1200" b="1" dirty="0">
                  <a:solidFill>
                    <a:schemeClr val="bg1">
                      <a:lumMod val="50000"/>
                    </a:schemeClr>
                  </a:solidFill>
                  <a:latin typeface="+mn-ea"/>
                </a:rPr>
                <a:t>中学生のみなさんへ</a:t>
              </a:r>
              <a:endParaRPr kumimoji="1" lang="ja-JP" altLang="en-US" sz="1200" b="1" dirty="0">
                <a:solidFill>
                  <a:schemeClr val="bg1">
                    <a:lumMod val="50000"/>
                  </a:schemeClr>
                </a:solidFill>
                <a:latin typeface="+mn-ea"/>
              </a:endParaRPr>
            </a:p>
          </p:txBody>
        </p:sp>
      </p:grpSp>
      <p:sp>
        <p:nvSpPr>
          <p:cNvPr id="54" name="コンテンツ プレースホルダー 2">
            <a:extLst>
              <a:ext uri="{FF2B5EF4-FFF2-40B4-BE49-F238E27FC236}">
                <a16:creationId xmlns:a16="http://schemas.microsoft.com/office/drawing/2014/main" id="{B144A64F-43EE-4CD6-80AF-3CCD5E225531}"/>
              </a:ext>
            </a:extLst>
          </p:cNvPr>
          <p:cNvSpPr txBox="1">
            <a:spLocks/>
          </p:cNvSpPr>
          <p:nvPr/>
        </p:nvSpPr>
        <p:spPr>
          <a:xfrm>
            <a:off x="2779223" y="1162458"/>
            <a:ext cx="4408976" cy="44514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BIZ UDゴシック" panose="020B0400000000000000" pitchFamily="49" charset="-128"/>
                <a:ea typeface="BIZ UDゴシック" panose="020B0400000000000000" pitchFamily="49"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BIZ UDゴシック" panose="020B0400000000000000" pitchFamily="49" charset="-128"/>
                <a:ea typeface="BIZ UDゴシック" panose="020B0400000000000000" pitchFamily="49"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BIZ UDゴシック" panose="020B0400000000000000" pitchFamily="49" charset="-128"/>
                <a:ea typeface="BIZ UDゴシック" panose="020B0400000000000000" pitchFamily="49"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BIZ UDゴシック" panose="020B0400000000000000" pitchFamily="49" charset="-128"/>
                <a:ea typeface="BIZ UDゴシック" panose="020B0400000000000000" pitchFamily="49"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BIZ UDゴシック" panose="020B0400000000000000" pitchFamily="49" charset="-128"/>
                <a:ea typeface="BIZ UDゴシック" panose="020B0400000000000000"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b="1" dirty="0"/>
              <a:t>オンライン出願の流れ</a:t>
            </a:r>
            <a:br>
              <a:rPr lang="en-US" altLang="ja-JP" sz="1800" b="1" dirty="0"/>
            </a:br>
            <a:endParaRPr lang="en-US" altLang="ja-JP" sz="1600" dirty="0"/>
          </a:p>
          <a:p>
            <a:pPr marL="0" indent="0">
              <a:buFont typeface="Arial" panose="020B0604020202020204" pitchFamily="34" charset="0"/>
              <a:buNone/>
            </a:pPr>
            <a:r>
              <a:rPr lang="ja-JP" altLang="en-US" sz="1600" dirty="0"/>
              <a:t>　①　マイページ案内</a:t>
            </a:r>
            <a:br>
              <a:rPr lang="en-US" altLang="ja-JP" sz="1600" dirty="0"/>
            </a:br>
            <a:r>
              <a:rPr lang="ja-JP" altLang="en-US" sz="1600" dirty="0"/>
              <a:t>　　　</a:t>
            </a:r>
            <a:r>
              <a:rPr lang="en-US" altLang="ja-JP" sz="1200" dirty="0">
                <a:solidFill>
                  <a:schemeClr val="tx1">
                    <a:lumMod val="75000"/>
                    <a:lumOff val="25000"/>
                  </a:schemeClr>
                </a:solidFill>
              </a:rPr>
              <a:t>12</a:t>
            </a:r>
            <a:r>
              <a:rPr lang="ja-JP" altLang="en-US" sz="1200" dirty="0">
                <a:solidFill>
                  <a:schemeClr val="tx1">
                    <a:lumMod val="75000"/>
                    <a:lumOff val="25000"/>
                  </a:schemeClr>
                </a:solidFill>
              </a:rPr>
              <a:t>月初旬に在籍校から受け取り</a:t>
            </a:r>
            <a:endParaRPr lang="en-US" altLang="ja-JP" sz="1600" dirty="0">
              <a:solidFill>
                <a:schemeClr val="tx1">
                  <a:lumMod val="75000"/>
                  <a:lumOff val="25000"/>
                </a:schemeClr>
              </a:solidFill>
            </a:endParaRPr>
          </a:p>
          <a:p>
            <a:pPr marL="0" indent="0">
              <a:buFont typeface="Arial" panose="020B0604020202020204" pitchFamily="34" charset="0"/>
              <a:buNone/>
            </a:pPr>
            <a:r>
              <a:rPr lang="ja-JP" altLang="en-US" sz="1600" dirty="0"/>
              <a:t>　②　志願者情報・出願情報等登録</a:t>
            </a:r>
            <a:br>
              <a:rPr lang="en-US" altLang="ja-JP" sz="1600" dirty="0"/>
            </a:br>
            <a:r>
              <a:rPr lang="ja-JP" altLang="en-US" sz="1600" dirty="0"/>
              <a:t>　　　</a:t>
            </a:r>
            <a:r>
              <a:rPr lang="ja-JP" altLang="en-US" sz="1200" dirty="0">
                <a:solidFill>
                  <a:schemeClr val="tx1">
                    <a:lumMod val="75000"/>
                    <a:lumOff val="25000"/>
                  </a:schemeClr>
                </a:solidFill>
              </a:rPr>
              <a:t>「志願者情報」や「出願情報」を登録</a:t>
            </a:r>
            <a:endParaRPr lang="en-US" altLang="ja-JP" sz="1600" dirty="0">
              <a:solidFill>
                <a:schemeClr val="tx1">
                  <a:lumMod val="75000"/>
                  <a:lumOff val="25000"/>
                </a:schemeClr>
              </a:solidFill>
            </a:endParaRPr>
          </a:p>
          <a:p>
            <a:pPr marL="0" indent="0">
              <a:buFont typeface="Arial" panose="020B0604020202020204" pitchFamily="34" charset="0"/>
              <a:buNone/>
            </a:pPr>
            <a:r>
              <a:rPr lang="ja-JP" altLang="en-US" sz="1600" dirty="0"/>
              <a:t>　③　入学検定料納付</a:t>
            </a:r>
            <a:br>
              <a:rPr lang="en-US" altLang="ja-JP" sz="1600" dirty="0"/>
            </a:br>
            <a:r>
              <a:rPr lang="ja-JP" altLang="en-US" sz="1600" dirty="0"/>
              <a:t>　　　</a:t>
            </a:r>
            <a:r>
              <a:rPr lang="ja-JP" altLang="en-US" sz="1200" dirty="0">
                <a:solidFill>
                  <a:schemeClr val="tx1">
                    <a:lumMod val="75000"/>
                    <a:lumOff val="25000"/>
                  </a:schemeClr>
                </a:solidFill>
              </a:rPr>
              <a:t>クレジットカードやコンビニエンスストア等で納付</a:t>
            </a:r>
            <a:endParaRPr lang="en-US" altLang="ja-JP" sz="1200" dirty="0">
              <a:solidFill>
                <a:schemeClr val="tx1">
                  <a:lumMod val="75000"/>
                  <a:lumOff val="25000"/>
                </a:schemeClr>
              </a:solidFill>
            </a:endParaRPr>
          </a:p>
          <a:p>
            <a:pPr marL="0" indent="0">
              <a:buFont typeface="Arial" panose="020B0604020202020204" pitchFamily="34" charset="0"/>
              <a:buNone/>
            </a:pPr>
            <a:r>
              <a:rPr lang="ja-JP" altLang="en-US" sz="1600" dirty="0">
                <a:solidFill>
                  <a:schemeClr val="tx1">
                    <a:lumMod val="75000"/>
                    <a:lumOff val="25000"/>
                  </a:schemeClr>
                </a:solidFill>
              </a:rPr>
              <a:t>　</a:t>
            </a:r>
            <a:r>
              <a:rPr lang="ja-JP" altLang="en-US" sz="1600" dirty="0"/>
              <a:t>④　出願</a:t>
            </a:r>
            <a:br>
              <a:rPr lang="en-US" altLang="ja-JP" sz="1600" dirty="0">
                <a:solidFill>
                  <a:schemeClr val="tx1">
                    <a:lumMod val="75000"/>
                    <a:lumOff val="25000"/>
                  </a:schemeClr>
                </a:solidFill>
              </a:rPr>
            </a:br>
            <a:endParaRPr lang="en-US" altLang="ja-JP" sz="1600" dirty="0">
              <a:solidFill>
                <a:schemeClr val="tx1">
                  <a:lumMod val="75000"/>
                  <a:lumOff val="25000"/>
                </a:schemeClr>
              </a:solidFill>
            </a:endParaRPr>
          </a:p>
          <a:p>
            <a:pPr marL="0" indent="0">
              <a:buFont typeface="Arial" panose="020B0604020202020204" pitchFamily="34" charset="0"/>
              <a:buNone/>
            </a:pPr>
            <a:r>
              <a:rPr lang="ja-JP" altLang="en-US" sz="1600" dirty="0"/>
              <a:t>　⑤　在籍校の確認</a:t>
            </a:r>
            <a:br>
              <a:rPr lang="en-US" altLang="ja-JP" sz="1600" dirty="0"/>
            </a:br>
            <a:r>
              <a:rPr lang="ja-JP" altLang="en-US" sz="1600" dirty="0"/>
              <a:t>　　　</a:t>
            </a:r>
            <a:r>
              <a:rPr lang="ja-JP" altLang="en-US" sz="1200" dirty="0">
                <a:solidFill>
                  <a:schemeClr val="accent1"/>
                </a:solidFill>
              </a:rPr>
              <a:t>出願には在籍校の校長の承認が必要</a:t>
            </a:r>
            <a:endParaRPr lang="en-US" altLang="ja-JP" sz="1600" dirty="0"/>
          </a:p>
          <a:p>
            <a:pPr marL="0" indent="0">
              <a:buFont typeface="Arial" panose="020B0604020202020204" pitchFamily="34" charset="0"/>
              <a:buNone/>
            </a:pPr>
            <a:r>
              <a:rPr lang="ja-JP" altLang="en-US" sz="1600" dirty="0"/>
              <a:t>　⑥　受験票印刷</a:t>
            </a:r>
            <a:br>
              <a:rPr lang="en-US" altLang="ja-JP" sz="1600" dirty="0"/>
            </a:br>
            <a:endParaRPr lang="en-US" altLang="ja-JP" sz="1600" dirty="0"/>
          </a:p>
          <a:p>
            <a:pPr marL="0" indent="0">
              <a:buFont typeface="Arial" panose="020B0604020202020204" pitchFamily="34" charset="0"/>
              <a:buNone/>
            </a:pPr>
            <a:r>
              <a:rPr lang="ja-JP" altLang="en-US" sz="1600" dirty="0"/>
              <a:t>　⑦　合格者発表</a:t>
            </a:r>
            <a:endParaRPr lang="en-US" altLang="ja-JP" sz="1600" dirty="0"/>
          </a:p>
        </p:txBody>
      </p:sp>
    </p:spTree>
    <p:extLst>
      <p:ext uri="{BB962C8B-B14F-4D97-AF65-F5344CB8AC3E}">
        <p14:creationId xmlns:p14="http://schemas.microsoft.com/office/powerpoint/2010/main" val="3734828402"/>
      </p:ext>
    </p:extLst>
  </p:cSld>
  <p:clrMapOvr>
    <a:masterClrMapping/>
  </p:clrMapOvr>
  <mc:AlternateContent xmlns:mc="http://schemas.openxmlformats.org/markup-compatibility/2006" xmlns:p14="http://schemas.microsoft.com/office/powerpoint/2010/main">
    <mc:Choice Requires="p14">
      <p:transition p14:dur="100" advTm="30484">
        <p:cut/>
      </p:transition>
    </mc:Choice>
    <mc:Fallback xmlns="">
      <p:transition advTm="30484">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35FC44DF-68D6-47E6-00DE-1AAC42F4500B}"/>
              </a:ext>
            </a:extLst>
          </p:cNvPr>
          <p:cNvSpPr/>
          <p:nvPr/>
        </p:nvSpPr>
        <p:spPr>
          <a:xfrm>
            <a:off x="2347456" y="6467825"/>
            <a:ext cx="3024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中学生のみなさんへ</a:t>
            </a: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37</a:t>
            </a:fld>
            <a:endParaRPr lang="ja-JP" altLang="en-US"/>
          </a:p>
        </p:txBody>
      </p:sp>
      <p:sp>
        <p:nvSpPr>
          <p:cNvPr id="23" name="コンテンツ プレースホルダー 2"/>
          <p:cNvSpPr>
            <a:spLocks noGrp="1"/>
          </p:cNvSpPr>
          <p:nvPr>
            <p:ph idx="1"/>
          </p:nvPr>
        </p:nvSpPr>
        <p:spPr>
          <a:xfrm>
            <a:off x="2686049" y="973666"/>
            <a:ext cx="3895308" cy="5607437"/>
          </a:xfrm>
        </p:spPr>
        <p:txBody>
          <a:bodyPr>
            <a:normAutofit/>
          </a:bodyPr>
          <a:lstStyle/>
          <a:p>
            <a:pPr marL="0" indent="0">
              <a:lnSpc>
                <a:spcPct val="100000"/>
              </a:lnSpc>
              <a:spcBef>
                <a:spcPts val="600"/>
              </a:spcBef>
              <a:buNone/>
            </a:pPr>
            <a:r>
              <a:rPr lang="ja-JP" altLang="en-US" sz="1800" dirty="0"/>
              <a:t>大阪府ウェブページの</a:t>
            </a:r>
            <a:br>
              <a:rPr lang="en-US" altLang="ja-JP" sz="1800" dirty="0"/>
            </a:br>
            <a:r>
              <a:rPr lang="ja-JP" altLang="en-US" sz="1800" dirty="0"/>
              <a:t>「中学生のみなさんへ」に、</a:t>
            </a:r>
            <a:br>
              <a:rPr lang="en-US" altLang="ja-JP" sz="1800" dirty="0"/>
            </a:br>
            <a:r>
              <a:rPr lang="ja-JP" altLang="en-US" sz="1800" dirty="0"/>
              <a:t>次のサイトのリンクを示しています。</a:t>
            </a:r>
            <a:endParaRPr lang="en-US" altLang="ja-JP" sz="1600" dirty="0"/>
          </a:p>
          <a:p>
            <a:pPr marL="0" indent="0">
              <a:lnSpc>
                <a:spcPct val="100000"/>
              </a:lnSpc>
              <a:spcBef>
                <a:spcPts val="600"/>
              </a:spcBef>
              <a:buNone/>
            </a:pPr>
            <a:r>
              <a:rPr lang="ja-JP" altLang="en-US" sz="1600" dirty="0"/>
              <a:t>・府立高等学校の入学者選抜</a:t>
            </a:r>
            <a:endParaRPr lang="en-US" altLang="ja-JP" sz="1600" dirty="0"/>
          </a:p>
          <a:p>
            <a:pPr marL="0" indent="0">
              <a:lnSpc>
                <a:spcPct val="100000"/>
              </a:lnSpc>
              <a:spcBef>
                <a:spcPts val="600"/>
              </a:spcBef>
              <a:buNone/>
            </a:pPr>
            <a:r>
              <a:rPr lang="ja-JP" altLang="en-US" sz="1600" dirty="0"/>
              <a:t>・府立支援学校の入学者選抜</a:t>
            </a:r>
            <a:endParaRPr lang="en-US" altLang="ja-JP" sz="1600" dirty="0"/>
          </a:p>
          <a:p>
            <a:pPr marL="0" indent="0">
              <a:lnSpc>
                <a:spcPct val="100000"/>
              </a:lnSpc>
              <a:spcBef>
                <a:spcPts val="600"/>
              </a:spcBef>
              <a:buNone/>
            </a:pPr>
            <a:r>
              <a:rPr lang="ja-JP" altLang="en-US" sz="1600" dirty="0"/>
              <a:t>・学校検索ナビ「咲く</a:t>
            </a:r>
            <a:r>
              <a:rPr lang="ja-JP" altLang="en-US" sz="1600" dirty="0" err="1"/>
              <a:t>なび</a:t>
            </a:r>
            <a:r>
              <a:rPr lang="ja-JP" altLang="en-US" sz="1600" dirty="0"/>
              <a:t>」</a:t>
            </a:r>
            <a:endParaRPr lang="en-US" altLang="ja-JP" sz="1600" dirty="0"/>
          </a:p>
          <a:p>
            <a:pPr marL="0" indent="0">
              <a:lnSpc>
                <a:spcPct val="100000"/>
              </a:lnSpc>
              <a:spcBef>
                <a:spcPts val="600"/>
              </a:spcBef>
              <a:buNone/>
            </a:pPr>
            <a:r>
              <a:rPr lang="ja-JP" altLang="en-US" sz="1600" dirty="0"/>
              <a:t>・府立高校の体験入学・説明会</a:t>
            </a:r>
            <a:endParaRPr lang="en-US" altLang="ja-JP" sz="1600" dirty="0"/>
          </a:p>
          <a:p>
            <a:pPr marL="0" indent="0">
              <a:lnSpc>
                <a:spcPct val="100000"/>
              </a:lnSpc>
              <a:spcBef>
                <a:spcPts val="600"/>
              </a:spcBef>
              <a:buNone/>
            </a:pPr>
            <a:r>
              <a:rPr lang="ja-JP" altLang="en-US" sz="1600" dirty="0"/>
              <a:t>・大阪府公立高校進学フェア</a:t>
            </a:r>
            <a:endParaRPr lang="en-US" altLang="ja-JP" sz="1600" dirty="0"/>
          </a:p>
          <a:p>
            <a:pPr marL="0" indent="0">
              <a:lnSpc>
                <a:spcPct val="100000"/>
              </a:lnSpc>
              <a:spcBef>
                <a:spcPts val="600"/>
              </a:spcBef>
              <a:buNone/>
            </a:pPr>
            <a:r>
              <a:rPr lang="ja-JP" altLang="en-US" sz="1600" dirty="0"/>
              <a:t>・大阪府公立高等学校等ガイド</a:t>
            </a:r>
            <a:endParaRPr lang="en-US" altLang="ja-JP" sz="1600" dirty="0"/>
          </a:p>
          <a:p>
            <a:pPr marL="0" indent="0">
              <a:lnSpc>
                <a:spcPct val="100000"/>
              </a:lnSpc>
              <a:spcBef>
                <a:spcPts val="600"/>
              </a:spcBef>
              <a:buNone/>
            </a:pPr>
            <a:r>
              <a:rPr lang="ja-JP" altLang="en-US" sz="1600" dirty="0"/>
              <a:t>・大阪府立の産業系高校について</a:t>
            </a:r>
            <a:endParaRPr lang="en-US" altLang="ja-JP" sz="1600" dirty="0"/>
          </a:p>
          <a:p>
            <a:pPr marL="0" indent="0">
              <a:lnSpc>
                <a:spcPct val="100000"/>
              </a:lnSpc>
              <a:spcBef>
                <a:spcPts val="600"/>
              </a:spcBef>
              <a:buNone/>
            </a:pPr>
            <a:r>
              <a:rPr lang="ja-JP" altLang="en-US" sz="1600" dirty="0"/>
              <a:t>・ステップスクールについて</a:t>
            </a:r>
            <a:endParaRPr lang="en-US" altLang="ja-JP" sz="1600" dirty="0"/>
          </a:p>
          <a:p>
            <a:pPr marL="0" indent="0">
              <a:lnSpc>
                <a:spcPct val="100000"/>
              </a:lnSpc>
              <a:spcBef>
                <a:spcPts val="600"/>
              </a:spcBef>
              <a:buNone/>
            </a:pPr>
            <a:r>
              <a:rPr lang="ja-JP" altLang="en-US" sz="1600" dirty="0"/>
              <a:t>・府立高校のデータ</a:t>
            </a:r>
            <a:endParaRPr lang="en-US" altLang="ja-JP" sz="1600" dirty="0"/>
          </a:p>
        </p:txBody>
      </p:sp>
      <p:pic>
        <p:nvPicPr>
          <p:cNvPr id="7172" name="Picture 4" descr="sangyo">
            <a:extLst>
              <a:ext uri="{FF2B5EF4-FFF2-40B4-BE49-F238E27FC236}">
                <a16:creationId xmlns:a16="http://schemas.microsoft.com/office/drawing/2014/main" id="{980CA43A-F941-466F-2064-315469670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2364" y="5046809"/>
            <a:ext cx="2486025" cy="1133475"/>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638127" y="6311117"/>
            <a:ext cx="5943230" cy="369332"/>
          </a:xfrm>
          <a:prstGeom prst="rect">
            <a:avLst/>
          </a:prstGeom>
          <a:noFill/>
        </p:spPr>
        <p:txBody>
          <a:bodyPr wrap="square" rtlCol="0">
            <a:spAutoFit/>
          </a:bodyPr>
          <a:lstStyle/>
          <a:p>
            <a:r>
              <a:rPr lang="ja-JP" altLang="en-US" dirty="0">
                <a:latin typeface="+mn-ea"/>
              </a:rPr>
              <a:t>検索サイトで「</a:t>
            </a:r>
            <a:r>
              <a:rPr lang="ja-JP" altLang="en-US" b="1" dirty="0">
                <a:solidFill>
                  <a:schemeClr val="accent1"/>
                </a:solidFill>
                <a:latin typeface="+mn-ea"/>
              </a:rPr>
              <a:t>大阪府　中学生のみなさんへ</a:t>
            </a:r>
            <a:r>
              <a:rPr lang="ja-JP" altLang="en-US" dirty="0">
                <a:latin typeface="+mn-ea"/>
              </a:rPr>
              <a:t>」と検索</a:t>
            </a:r>
            <a:endParaRPr lang="en-US" altLang="ja-JP" dirty="0">
              <a:latin typeface="+mn-ea"/>
            </a:endParaRPr>
          </a:p>
        </p:txBody>
      </p:sp>
      <p:pic>
        <p:nvPicPr>
          <p:cNvPr id="29" name="図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9711" y="113042"/>
            <a:ext cx="774877" cy="660550"/>
          </a:xfrm>
          <a:prstGeom prst="rect">
            <a:avLst/>
          </a:prstGeom>
        </p:spPr>
      </p:pic>
      <p:pic>
        <p:nvPicPr>
          <p:cNvPr id="1026" name="Picture 2" descr="ステップスクールリーフレット表紙"/>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7951" y="5045271"/>
            <a:ext cx="842028" cy="1147965"/>
          </a:xfrm>
          <a:prstGeom prst="rect">
            <a:avLst/>
          </a:prstGeom>
          <a:noFill/>
          <a:extLst>
            <a:ext uri="{909E8E84-426E-40DD-AFC4-6F175D3DCCD1}">
              <a14:hiddenFill xmlns:a14="http://schemas.microsoft.com/office/drawing/2010/main">
                <a:solidFill>
                  <a:srgbClr val="FFFFFF"/>
                </a:solidFill>
              </a14:hiddenFill>
            </a:ext>
          </a:extLst>
        </p:spPr>
      </p:pic>
      <p:pic>
        <p:nvPicPr>
          <p:cNvPr id="30" name="図 29">
            <a:extLst>
              <a:ext uri="{FF2B5EF4-FFF2-40B4-BE49-F238E27FC236}">
                <a16:creationId xmlns:a16="http://schemas.microsoft.com/office/drawing/2014/main" id="{23B6AD5C-7DF9-4CEC-B171-E4585E02F083}"/>
              </a:ext>
            </a:extLst>
          </p:cNvPr>
          <p:cNvPicPr>
            <a:picLocks noChangeAspect="1"/>
          </p:cNvPicPr>
          <p:nvPr/>
        </p:nvPicPr>
        <p:blipFill>
          <a:blip r:embed="rId5"/>
          <a:stretch>
            <a:fillRect/>
          </a:stretch>
        </p:blipFill>
        <p:spPr>
          <a:xfrm>
            <a:off x="6586922" y="958475"/>
            <a:ext cx="5503477" cy="7598797"/>
          </a:xfrm>
          <a:prstGeom prst="rect">
            <a:avLst/>
          </a:prstGeom>
        </p:spPr>
      </p:pic>
      <p:grpSp>
        <p:nvGrpSpPr>
          <p:cNvPr id="33" name="グループ化 32">
            <a:extLst>
              <a:ext uri="{FF2B5EF4-FFF2-40B4-BE49-F238E27FC236}">
                <a16:creationId xmlns:a16="http://schemas.microsoft.com/office/drawing/2014/main" id="{C3F741C5-0C0A-4E73-A1A7-D769C9FA4D31}"/>
              </a:ext>
            </a:extLst>
          </p:cNvPr>
          <p:cNvGrpSpPr/>
          <p:nvPr/>
        </p:nvGrpSpPr>
        <p:grpSpPr>
          <a:xfrm>
            <a:off x="148471" y="982633"/>
            <a:ext cx="2673461" cy="3470672"/>
            <a:chOff x="148471" y="982633"/>
            <a:chExt cx="2673461" cy="3470672"/>
          </a:xfrm>
        </p:grpSpPr>
        <p:grpSp>
          <p:nvGrpSpPr>
            <p:cNvPr id="34" name="グループ化 33">
              <a:extLst>
                <a:ext uri="{FF2B5EF4-FFF2-40B4-BE49-F238E27FC236}">
                  <a16:creationId xmlns:a16="http://schemas.microsoft.com/office/drawing/2014/main" id="{15FD160E-E770-4BBF-AD5A-DFB2C7F1A72C}"/>
                </a:ext>
              </a:extLst>
            </p:cNvPr>
            <p:cNvGrpSpPr/>
            <p:nvPr/>
          </p:nvGrpSpPr>
          <p:grpSpPr>
            <a:xfrm>
              <a:off x="148471" y="982633"/>
              <a:ext cx="369868" cy="3352936"/>
              <a:chOff x="3397404" y="1958194"/>
              <a:chExt cx="369868" cy="3352936"/>
            </a:xfrm>
          </p:grpSpPr>
          <p:grpSp>
            <p:nvGrpSpPr>
              <p:cNvPr id="42" name="グループ化 41">
                <a:extLst>
                  <a:ext uri="{FF2B5EF4-FFF2-40B4-BE49-F238E27FC236}">
                    <a16:creationId xmlns:a16="http://schemas.microsoft.com/office/drawing/2014/main" id="{BDEF3FE9-5A45-45EF-ABC3-5C335AA32A36}"/>
                  </a:ext>
                </a:extLst>
              </p:cNvPr>
              <p:cNvGrpSpPr/>
              <p:nvPr/>
            </p:nvGrpSpPr>
            <p:grpSpPr>
              <a:xfrm>
                <a:off x="3397404" y="1958194"/>
                <a:ext cx="369868" cy="2858776"/>
                <a:chOff x="1714500" y="2233612"/>
                <a:chExt cx="533400" cy="4122738"/>
              </a:xfrm>
              <a:solidFill>
                <a:schemeClr val="bg1">
                  <a:lumMod val="85000"/>
                </a:schemeClr>
              </a:solidFill>
            </p:grpSpPr>
            <p:sp>
              <p:nvSpPr>
                <p:cNvPr id="45" name="楕円 44">
                  <a:extLst>
                    <a:ext uri="{FF2B5EF4-FFF2-40B4-BE49-F238E27FC236}">
                      <a16:creationId xmlns:a16="http://schemas.microsoft.com/office/drawing/2014/main" id="{C7F35C4F-CBE6-4D52-9A53-E347F82D8779}"/>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6" name="楕円 45">
                  <a:extLst>
                    <a:ext uri="{FF2B5EF4-FFF2-40B4-BE49-F238E27FC236}">
                      <a16:creationId xmlns:a16="http://schemas.microsoft.com/office/drawing/2014/main" id="{39E8EC0A-C67B-4FC8-B271-A73116F03324}"/>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7" name="楕円 46">
                  <a:extLst>
                    <a:ext uri="{FF2B5EF4-FFF2-40B4-BE49-F238E27FC236}">
                      <a16:creationId xmlns:a16="http://schemas.microsoft.com/office/drawing/2014/main" id="{29A36664-91C4-4F5A-A328-878F0BD7897E}"/>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8" name="楕円 47">
                  <a:extLst>
                    <a:ext uri="{FF2B5EF4-FFF2-40B4-BE49-F238E27FC236}">
                      <a16:creationId xmlns:a16="http://schemas.microsoft.com/office/drawing/2014/main" id="{5C2AC136-2552-44B6-9595-888EE2A8CD58}"/>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9" name="楕円 48">
                  <a:extLst>
                    <a:ext uri="{FF2B5EF4-FFF2-40B4-BE49-F238E27FC236}">
                      <a16:creationId xmlns:a16="http://schemas.microsoft.com/office/drawing/2014/main" id="{12B5AB64-CC92-4172-92B7-985650153860}"/>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0" name="楕円 49">
                  <a:extLst>
                    <a:ext uri="{FF2B5EF4-FFF2-40B4-BE49-F238E27FC236}">
                      <a16:creationId xmlns:a16="http://schemas.microsoft.com/office/drawing/2014/main" id="{6EC03E86-7C0E-4EC6-9A8E-7E3C24EFD6AA}"/>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51" name="直線コネクタ 50">
                  <a:extLst>
                    <a:ext uri="{FF2B5EF4-FFF2-40B4-BE49-F238E27FC236}">
                      <a16:creationId xmlns:a16="http://schemas.microsoft.com/office/drawing/2014/main" id="{9FBEADCF-6F17-48DF-BC56-70AA869A6D82}"/>
                    </a:ext>
                  </a:extLst>
                </p:cNvPr>
                <p:cNvCxnSpPr>
                  <a:stCxn id="45" idx="4"/>
                  <a:endCxn id="48"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C53960CA-EF4E-4AD9-8AE5-D1EE4738E4FB}"/>
                    </a:ext>
                  </a:extLst>
                </p:cNvPr>
                <p:cNvCxnSpPr>
                  <a:stCxn id="48" idx="4"/>
                  <a:endCxn id="49"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A4E1042D-F17A-4D87-9C81-794BF2076C66}"/>
                    </a:ext>
                  </a:extLst>
                </p:cNvPr>
                <p:cNvCxnSpPr>
                  <a:stCxn id="49" idx="4"/>
                  <a:endCxn id="50"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531A9EDD-A389-45D8-BAB2-B92788CF43BA}"/>
                    </a:ext>
                  </a:extLst>
                </p:cNvPr>
                <p:cNvCxnSpPr>
                  <a:stCxn id="50" idx="4"/>
                  <a:endCxn id="47"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5CDA9F55-2784-4DB4-A9BB-43147AC3E6A0}"/>
                    </a:ext>
                  </a:extLst>
                </p:cNvPr>
                <p:cNvCxnSpPr>
                  <a:stCxn id="47" idx="4"/>
                  <a:endCxn id="46"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3" name="楕円 42">
                <a:extLst>
                  <a:ext uri="{FF2B5EF4-FFF2-40B4-BE49-F238E27FC236}">
                    <a16:creationId xmlns:a16="http://schemas.microsoft.com/office/drawing/2014/main" id="{392A046E-79C1-4B05-9769-F0D1EB22403C}"/>
                  </a:ext>
                </a:extLst>
              </p:cNvPr>
              <p:cNvSpPr/>
              <p:nvPr/>
            </p:nvSpPr>
            <p:spPr>
              <a:xfrm>
                <a:off x="3397404" y="4941261"/>
                <a:ext cx="369868" cy="369869"/>
              </a:xfrm>
              <a:prstGeom prst="ellipse">
                <a:avLst/>
              </a:prstGeom>
              <a:solidFill>
                <a:schemeClr val="bg1">
                  <a:lumMod val="85000"/>
                </a:schemeClr>
              </a:solid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44" name="直線コネクタ 43">
                <a:extLst>
                  <a:ext uri="{FF2B5EF4-FFF2-40B4-BE49-F238E27FC236}">
                    <a16:creationId xmlns:a16="http://schemas.microsoft.com/office/drawing/2014/main" id="{7FC8BC6B-DFAE-43B1-A88E-5ABE820F2D11}"/>
                  </a:ext>
                </a:extLst>
              </p:cNvPr>
              <p:cNvCxnSpPr>
                <a:cxnSpLocks/>
              </p:cNvCxnSpPr>
              <p:nvPr/>
            </p:nvCxnSpPr>
            <p:spPr>
              <a:xfrm>
                <a:off x="3582338" y="4813350"/>
                <a:ext cx="0" cy="127911"/>
              </a:xfrm>
              <a:prstGeom prst="line">
                <a:avLst/>
              </a:prstGeom>
              <a:solidFill>
                <a:schemeClr val="bg1">
                  <a:lumMod val="85000"/>
                </a:schemeClr>
              </a:solid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5" name="テキスト ボックス 34">
              <a:extLst>
                <a:ext uri="{FF2B5EF4-FFF2-40B4-BE49-F238E27FC236}">
                  <a16:creationId xmlns:a16="http://schemas.microsoft.com/office/drawing/2014/main" id="{CC031F0B-DA00-475E-9740-48D28DEF3975}"/>
                </a:ext>
              </a:extLst>
            </p:cNvPr>
            <p:cNvSpPr txBox="1"/>
            <p:nvPr/>
          </p:nvSpPr>
          <p:spPr>
            <a:xfrm>
              <a:off x="175054" y="1034676"/>
              <a:ext cx="2185214"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a:t>
              </a:r>
              <a:r>
                <a:rPr lang="ja-JP" altLang="en-US" sz="1200" b="1" dirty="0">
                  <a:solidFill>
                    <a:schemeClr val="bg1">
                      <a:lumMod val="50000"/>
                    </a:schemeClr>
                  </a:solidFill>
                  <a:latin typeface="+mn-ea"/>
                </a:rPr>
                <a:t>公立高等学校入学者選抜</a:t>
              </a:r>
              <a:endParaRPr kumimoji="1" lang="ja-JP" altLang="en-US" sz="1200" b="1" dirty="0">
                <a:solidFill>
                  <a:schemeClr val="bg1">
                    <a:lumMod val="50000"/>
                  </a:schemeClr>
                </a:solidFill>
                <a:latin typeface="+mn-ea"/>
              </a:endParaRPr>
            </a:p>
          </p:txBody>
        </p:sp>
        <p:sp>
          <p:nvSpPr>
            <p:cNvPr id="36" name="テキスト ボックス 35">
              <a:extLst>
                <a:ext uri="{FF2B5EF4-FFF2-40B4-BE49-F238E27FC236}">
                  <a16:creationId xmlns:a16="http://schemas.microsoft.com/office/drawing/2014/main" id="{D4B0B4D2-D2F5-4676-8B2C-61E02ADA4922}"/>
                </a:ext>
              </a:extLst>
            </p:cNvPr>
            <p:cNvSpPr txBox="1"/>
            <p:nvPr/>
          </p:nvSpPr>
          <p:spPr>
            <a:xfrm>
              <a:off x="175054" y="1518865"/>
              <a:ext cx="2185214" cy="461665"/>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令和７年度</a:t>
              </a:r>
              <a:br>
                <a:rPr lang="en-US" altLang="ja-JP" sz="1200" b="1" dirty="0">
                  <a:solidFill>
                    <a:schemeClr val="bg1">
                      <a:lumMod val="50000"/>
                    </a:schemeClr>
                  </a:solidFill>
                  <a:latin typeface="+mn-ea"/>
                </a:rPr>
              </a:br>
              <a:r>
                <a:rPr lang="ja-JP" altLang="en-US" sz="1200" b="1" dirty="0">
                  <a:solidFill>
                    <a:schemeClr val="bg1">
                      <a:lumMod val="50000"/>
                    </a:schemeClr>
                  </a:solidFill>
                  <a:latin typeface="+mn-ea"/>
                </a:rPr>
                <a:t>　　公立高等学校入学者選抜</a:t>
              </a:r>
              <a:endParaRPr kumimoji="1" lang="ja-JP" altLang="en-US" sz="1200" b="1" dirty="0">
                <a:solidFill>
                  <a:schemeClr val="bg1">
                    <a:lumMod val="50000"/>
                  </a:schemeClr>
                </a:solidFill>
                <a:latin typeface="+mn-ea"/>
              </a:endParaRPr>
            </a:p>
          </p:txBody>
        </p:sp>
        <p:sp>
          <p:nvSpPr>
            <p:cNvPr id="37" name="テキスト ボックス 36">
              <a:extLst>
                <a:ext uri="{FF2B5EF4-FFF2-40B4-BE49-F238E27FC236}">
                  <a16:creationId xmlns:a16="http://schemas.microsoft.com/office/drawing/2014/main" id="{6F2C8856-6523-4A65-A2DF-7921A123DB0A}"/>
                </a:ext>
              </a:extLst>
            </p:cNvPr>
            <p:cNvSpPr txBox="1"/>
            <p:nvPr/>
          </p:nvSpPr>
          <p:spPr>
            <a:xfrm>
              <a:off x="175054" y="2009920"/>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オンライン出願システム</a:t>
              </a:r>
            </a:p>
          </p:txBody>
        </p:sp>
        <p:sp>
          <p:nvSpPr>
            <p:cNvPr id="38" name="テキスト ボックス 37">
              <a:extLst>
                <a:ext uri="{FF2B5EF4-FFF2-40B4-BE49-F238E27FC236}">
                  <a16:creationId xmlns:a16="http://schemas.microsoft.com/office/drawing/2014/main" id="{AFD5A43E-FCF3-4380-8105-A6076BE0AC5C}"/>
                </a:ext>
              </a:extLst>
            </p:cNvPr>
            <p:cNvSpPr txBox="1"/>
            <p:nvPr/>
          </p:nvSpPr>
          <p:spPr>
            <a:xfrm>
              <a:off x="175054" y="3003698"/>
              <a:ext cx="2646878" cy="461665"/>
            </a:xfrm>
            <a:prstGeom prst="rect">
              <a:avLst/>
            </a:prstGeom>
            <a:noFill/>
          </p:spPr>
          <p:txBody>
            <a:bodyPr wrap="none" rtlCol="0">
              <a:spAutoFit/>
            </a:bodyPr>
            <a:lstStyle/>
            <a:p>
              <a:r>
                <a:rPr kumimoji="1" lang="ja-JP" altLang="en-US" sz="1200" b="1" dirty="0">
                  <a:solidFill>
                    <a:schemeClr val="bg1">
                      <a:lumMod val="50000"/>
                    </a:schemeClr>
                  </a:solidFill>
                  <a:latin typeface="+mn-ea"/>
                </a:rPr>
                <a:t>５　さくっと検索！サクセスナビ！</a:t>
              </a:r>
              <a:br>
                <a:rPr kumimoji="1" lang="en-US" altLang="ja-JP" sz="1200" b="1" dirty="0">
                  <a:solidFill>
                    <a:schemeClr val="bg1">
                      <a:lumMod val="50000"/>
                    </a:schemeClr>
                  </a:solidFill>
                  <a:latin typeface="+mn-ea"/>
                </a:rPr>
              </a:br>
              <a:r>
                <a:rPr kumimoji="1" lang="ja-JP" altLang="en-US" sz="1200" b="1" dirty="0">
                  <a:solidFill>
                    <a:schemeClr val="bg1">
                      <a:lumMod val="50000"/>
                    </a:schemeClr>
                  </a:solidFill>
                  <a:latin typeface="+mn-ea"/>
                </a:rPr>
                <a:t>　　（咲くなび）</a:t>
              </a:r>
            </a:p>
          </p:txBody>
        </p:sp>
        <p:sp>
          <p:nvSpPr>
            <p:cNvPr id="39" name="テキスト ボックス 38">
              <a:extLst>
                <a:ext uri="{FF2B5EF4-FFF2-40B4-BE49-F238E27FC236}">
                  <a16:creationId xmlns:a16="http://schemas.microsoft.com/office/drawing/2014/main" id="{86A0B90E-3145-4760-BEBA-BCF5CE9C8160}"/>
                </a:ext>
              </a:extLst>
            </p:cNvPr>
            <p:cNvSpPr txBox="1"/>
            <p:nvPr/>
          </p:nvSpPr>
          <p:spPr>
            <a:xfrm>
              <a:off x="175054" y="3494753"/>
              <a:ext cx="2492990"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６　</a:t>
              </a:r>
              <a:r>
                <a:rPr lang="ja-JP" altLang="en-US" sz="1200" b="1" dirty="0">
                  <a:solidFill>
                    <a:schemeClr val="bg1">
                      <a:lumMod val="50000"/>
                    </a:schemeClr>
                  </a:solidFill>
                  <a:latin typeface="+mn-ea"/>
                </a:rPr>
                <a:t>大阪府公立高等学校等ガイド</a:t>
              </a:r>
              <a:endParaRPr kumimoji="1" lang="ja-JP" altLang="en-US" sz="1200" b="1" dirty="0">
                <a:solidFill>
                  <a:schemeClr val="bg1">
                    <a:lumMod val="50000"/>
                  </a:schemeClr>
                </a:solidFill>
                <a:latin typeface="+mn-ea"/>
              </a:endParaRPr>
            </a:p>
          </p:txBody>
        </p:sp>
        <p:sp>
          <p:nvSpPr>
            <p:cNvPr id="40" name="テキスト ボックス 39">
              <a:extLst>
                <a:ext uri="{FF2B5EF4-FFF2-40B4-BE49-F238E27FC236}">
                  <a16:creationId xmlns:a16="http://schemas.microsoft.com/office/drawing/2014/main" id="{BEBD667E-CCF0-47E3-A429-AFBA164DA9DD}"/>
                </a:ext>
              </a:extLst>
            </p:cNvPr>
            <p:cNvSpPr txBox="1"/>
            <p:nvPr/>
          </p:nvSpPr>
          <p:spPr>
            <a:xfrm>
              <a:off x="175054" y="3991640"/>
              <a:ext cx="2339102" cy="461665"/>
            </a:xfrm>
            <a:prstGeom prst="rect">
              <a:avLst/>
            </a:prstGeom>
            <a:noFill/>
          </p:spPr>
          <p:txBody>
            <a:bodyPr wrap="none" rtlCol="0">
              <a:spAutoFit/>
            </a:bodyPr>
            <a:lstStyle/>
            <a:p>
              <a:r>
                <a:rPr kumimoji="1" lang="ja-JP" altLang="en-US" sz="1200" b="1" dirty="0">
                  <a:solidFill>
                    <a:schemeClr val="bg1">
                      <a:lumMod val="50000"/>
                    </a:schemeClr>
                  </a:solidFill>
                  <a:latin typeface="+mn-ea"/>
                </a:rPr>
                <a:t>７　</a:t>
              </a:r>
              <a:r>
                <a:rPr lang="ja-JP" altLang="en-US" sz="1200" b="1" dirty="0">
                  <a:solidFill>
                    <a:schemeClr val="bg1">
                      <a:lumMod val="50000"/>
                    </a:schemeClr>
                  </a:solidFill>
                  <a:latin typeface="+mn-ea"/>
                </a:rPr>
                <a:t>大阪府立の産業系高等学校</a:t>
              </a:r>
              <a:br>
                <a:rPr lang="en-US" altLang="ja-JP" sz="1200" b="1" dirty="0">
                  <a:solidFill>
                    <a:schemeClr val="bg1">
                      <a:lumMod val="50000"/>
                    </a:schemeClr>
                  </a:solidFill>
                  <a:latin typeface="+mn-ea"/>
                </a:rPr>
              </a:br>
              <a:r>
                <a:rPr lang="ja-JP" altLang="en-US" sz="1200" b="1" dirty="0">
                  <a:solidFill>
                    <a:schemeClr val="bg1">
                      <a:lumMod val="50000"/>
                    </a:schemeClr>
                  </a:solidFill>
                  <a:latin typeface="+mn-ea"/>
                </a:rPr>
                <a:t>　　総合リーフレット</a:t>
              </a:r>
              <a:endParaRPr kumimoji="1" lang="ja-JP" altLang="en-US" sz="1200" b="1" dirty="0">
                <a:solidFill>
                  <a:schemeClr val="bg1">
                    <a:lumMod val="50000"/>
                  </a:schemeClr>
                </a:solidFill>
                <a:latin typeface="+mn-ea"/>
              </a:endParaRPr>
            </a:p>
          </p:txBody>
        </p:sp>
        <p:sp>
          <p:nvSpPr>
            <p:cNvPr id="41" name="テキスト ボックス 40">
              <a:extLst>
                <a:ext uri="{FF2B5EF4-FFF2-40B4-BE49-F238E27FC236}">
                  <a16:creationId xmlns:a16="http://schemas.microsoft.com/office/drawing/2014/main" id="{F9223792-C786-4E9B-83BF-65BCFE3C3175}"/>
                </a:ext>
              </a:extLst>
            </p:cNvPr>
            <p:cNvSpPr txBox="1"/>
            <p:nvPr/>
          </p:nvSpPr>
          <p:spPr>
            <a:xfrm>
              <a:off x="175053" y="2519509"/>
              <a:ext cx="1877437" cy="276999"/>
            </a:xfrm>
            <a:prstGeom prst="rect">
              <a:avLst/>
            </a:prstGeom>
            <a:noFill/>
          </p:spPr>
          <p:txBody>
            <a:bodyPr wrap="none" rtlCol="0">
              <a:spAutoFit/>
            </a:bodyPr>
            <a:lstStyle/>
            <a:p>
              <a:r>
                <a:rPr kumimoji="1" lang="ja-JP" altLang="en-US" sz="1200" b="1" dirty="0">
                  <a:solidFill>
                    <a:schemeClr val="accent1"/>
                  </a:solidFill>
                  <a:latin typeface="+mn-ea"/>
                </a:rPr>
                <a:t>４　</a:t>
              </a:r>
              <a:r>
                <a:rPr lang="ja-JP" altLang="en-US" sz="1200" b="1" dirty="0">
                  <a:solidFill>
                    <a:schemeClr val="accent1"/>
                  </a:solidFill>
                  <a:latin typeface="+mn-ea"/>
                </a:rPr>
                <a:t>中学生のみなさんへ</a:t>
              </a:r>
              <a:endParaRPr kumimoji="1" lang="ja-JP" altLang="en-US" sz="1200" b="1" dirty="0">
                <a:solidFill>
                  <a:schemeClr val="accent1"/>
                </a:solidFill>
                <a:latin typeface="+mn-ea"/>
              </a:endParaRPr>
            </a:p>
          </p:txBody>
        </p:sp>
      </p:grpSp>
      <p:pic>
        <p:nvPicPr>
          <p:cNvPr id="6" name="図 5">
            <a:extLst>
              <a:ext uri="{FF2B5EF4-FFF2-40B4-BE49-F238E27FC236}">
                <a16:creationId xmlns:a16="http://schemas.microsoft.com/office/drawing/2014/main" id="{44D064FE-E1AD-4ED7-8A81-AA7D52043280}"/>
              </a:ext>
            </a:extLst>
          </p:cNvPr>
          <p:cNvPicPr>
            <a:picLocks noChangeAspect="1"/>
          </p:cNvPicPr>
          <p:nvPr/>
        </p:nvPicPr>
        <p:blipFill>
          <a:blip r:embed="rId6"/>
          <a:stretch>
            <a:fillRect/>
          </a:stretch>
        </p:blipFill>
        <p:spPr>
          <a:xfrm>
            <a:off x="2099856" y="5046546"/>
            <a:ext cx="803506" cy="1134000"/>
          </a:xfrm>
          <a:prstGeom prst="rect">
            <a:avLst/>
          </a:prstGeom>
        </p:spPr>
      </p:pic>
    </p:spTree>
    <p:extLst>
      <p:ext uri="{BB962C8B-B14F-4D97-AF65-F5344CB8AC3E}">
        <p14:creationId xmlns:p14="http://schemas.microsoft.com/office/powerpoint/2010/main" val="1602660003"/>
      </p:ext>
    </p:extLst>
  </p:cSld>
  <p:clrMapOvr>
    <a:masterClrMapping/>
  </p:clrMapOvr>
  <mc:AlternateContent xmlns:mc="http://schemas.openxmlformats.org/markup-compatibility/2006" xmlns:p14="http://schemas.microsoft.com/office/powerpoint/2010/main">
    <mc:Choice Requires="p14">
      <p:transition p14:dur="100" advTm="13640">
        <p:cut/>
      </p:transition>
    </mc:Choice>
    <mc:Fallback xmlns="">
      <p:transition advTm="13640">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018BAAB1-199F-05E9-F375-3F7E8C1383CC}"/>
              </a:ext>
            </a:extLst>
          </p:cNvPr>
          <p:cNvSpPr/>
          <p:nvPr/>
        </p:nvSpPr>
        <p:spPr>
          <a:xfrm>
            <a:off x="2049503" y="6089271"/>
            <a:ext cx="972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さくっと検索！サクセスナビ！</a:t>
            </a:r>
            <a:r>
              <a:rPr kumimoji="1" lang="ja-JP" altLang="en-US" dirty="0">
                <a:ln w="9525">
                  <a:solidFill>
                    <a:schemeClr val="accent5"/>
                  </a:solidFill>
                </a:ln>
                <a:blipFill>
                  <a:blip r:embed="rId2"/>
                  <a:stretch>
                    <a:fillRect/>
                  </a:stretch>
                </a:blipFill>
              </a:rPr>
              <a:t>（咲く</a:t>
            </a:r>
            <a:r>
              <a:rPr kumimoji="1" lang="ja-JP" altLang="en-US" dirty="0" err="1">
                <a:ln w="9525">
                  <a:solidFill>
                    <a:schemeClr val="accent5"/>
                  </a:solidFill>
                </a:ln>
                <a:blipFill>
                  <a:blip r:embed="rId2"/>
                  <a:stretch>
                    <a:fillRect/>
                  </a:stretch>
                </a:blipFill>
              </a:rPr>
              <a:t>なび</a:t>
            </a:r>
            <a:r>
              <a:rPr kumimoji="1" lang="ja-JP" altLang="en-US" dirty="0">
                <a:ln w="9525">
                  <a:solidFill>
                    <a:schemeClr val="accent5"/>
                  </a:solidFill>
                </a:ln>
                <a:blipFill>
                  <a:blip r:embed="rId2"/>
                  <a:stretch>
                    <a:fillRect/>
                  </a:stretch>
                </a:blipFill>
              </a:rPr>
              <a:t>）</a:t>
            </a: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38</a:t>
            </a:fld>
            <a:endParaRPr lang="ja-JP" altLang="en-US"/>
          </a:p>
        </p:txBody>
      </p:sp>
      <p:sp>
        <p:nvSpPr>
          <p:cNvPr id="22" name="コンテンツ プレースホルダー 2"/>
          <p:cNvSpPr>
            <a:spLocks noGrp="1"/>
          </p:cNvSpPr>
          <p:nvPr>
            <p:ph idx="1"/>
          </p:nvPr>
        </p:nvSpPr>
        <p:spPr>
          <a:xfrm>
            <a:off x="2686050" y="973666"/>
            <a:ext cx="3769170" cy="5607437"/>
          </a:xfrm>
        </p:spPr>
        <p:txBody>
          <a:bodyPr>
            <a:normAutofit/>
          </a:bodyPr>
          <a:lstStyle/>
          <a:p>
            <a:pPr marL="0" indent="0">
              <a:lnSpc>
                <a:spcPct val="100000"/>
              </a:lnSpc>
              <a:buNone/>
            </a:pPr>
            <a:r>
              <a:rPr lang="ja-JP" altLang="en-US" sz="1800" dirty="0"/>
              <a:t>「咲く</a:t>
            </a:r>
            <a:r>
              <a:rPr lang="ja-JP" altLang="en-US" sz="1800" dirty="0" err="1"/>
              <a:t>なび</a:t>
            </a:r>
            <a:r>
              <a:rPr lang="ja-JP" altLang="en-US" sz="1800" dirty="0"/>
              <a:t>」では、府内の公立高校と、公立支援学校の情報を検索できます。</a:t>
            </a:r>
            <a:endParaRPr lang="en-US" altLang="ja-JP" sz="1800" dirty="0"/>
          </a:p>
          <a:p>
            <a:pPr marL="174625" indent="-174625">
              <a:lnSpc>
                <a:spcPct val="100000"/>
              </a:lnSpc>
              <a:buNone/>
            </a:pPr>
            <a:r>
              <a:rPr lang="ja-JP" altLang="en-US" sz="1800" dirty="0"/>
              <a:t>・課程、学科、学校の所在地、　鉄道路線・駅からの距離、　　部活動、制服などから検索可能です。</a:t>
            </a:r>
            <a:endParaRPr lang="en-US" altLang="ja-JP" sz="1800" dirty="0"/>
          </a:p>
          <a:p>
            <a:pPr marL="174625" indent="-174625">
              <a:lnSpc>
                <a:spcPct val="100000"/>
              </a:lnSpc>
              <a:buNone/>
            </a:pPr>
            <a:r>
              <a:rPr lang="ja-JP" altLang="en-US" sz="1800" dirty="0"/>
              <a:t>・学校の新着情報や学校説明会の情報も見ることができます。</a:t>
            </a:r>
            <a:endParaRPr lang="en-US" altLang="ja-JP" sz="1800" dirty="0"/>
          </a:p>
        </p:txBody>
      </p:sp>
      <p:sp>
        <p:nvSpPr>
          <p:cNvPr id="25" name="テキスト ボックス 24"/>
          <p:cNvSpPr txBox="1"/>
          <p:nvPr/>
        </p:nvSpPr>
        <p:spPr>
          <a:xfrm>
            <a:off x="386743" y="5972872"/>
            <a:ext cx="6585557" cy="646331"/>
          </a:xfrm>
          <a:prstGeom prst="rect">
            <a:avLst/>
          </a:prstGeom>
          <a:noFill/>
        </p:spPr>
        <p:txBody>
          <a:bodyPr wrap="square" rtlCol="0">
            <a:spAutoFit/>
          </a:bodyPr>
          <a:lstStyle/>
          <a:p>
            <a:r>
              <a:rPr lang="ja-JP" altLang="en-US" dirty="0">
                <a:ea typeface="+mj-ea"/>
              </a:rPr>
              <a:t>検索サイトで「</a:t>
            </a:r>
            <a:r>
              <a:rPr lang="ja-JP" altLang="en-US" b="1" dirty="0">
                <a:solidFill>
                  <a:schemeClr val="accent1"/>
                </a:solidFill>
                <a:ea typeface="+mj-ea"/>
              </a:rPr>
              <a:t>咲く</a:t>
            </a:r>
            <a:r>
              <a:rPr lang="ja-JP" altLang="en-US" b="1" dirty="0" err="1">
                <a:solidFill>
                  <a:schemeClr val="accent1"/>
                </a:solidFill>
                <a:ea typeface="+mj-ea"/>
              </a:rPr>
              <a:t>なび</a:t>
            </a:r>
            <a:r>
              <a:rPr lang="ja-JP" altLang="en-US" dirty="0">
                <a:ea typeface="+mj-ea"/>
              </a:rPr>
              <a:t>」と検索</a:t>
            </a:r>
            <a:endParaRPr lang="en-US" altLang="ja-JP" dirty="0">
              <a:ea typeface="+mj-ea"/>
            </a:endParaRPr>
          </a:p>
          <a:p>
            <a:r>
              <a:rPr lang="ja-JP" altLang="en-US" dirty="0">
                <a:ea typeface="+mj-ea"/>
              </a:rPr>
              <a:t>　　　　</a:t>
            </a:r>
            <a:r>
              <a:rPr lang="en-US" altLang="ja-JP" dirty="0">
                <a:ea typeface="+mj-ea"/>
              </a:rPr>
              <a:t>(http://www.schoolnavi.osaka-c.ed.jp/)</a:t>
            </a:r>
          </a:p>
        </p:txBody>
      </p:sp>
      <p:pic>
        <p:nvPicPr>
          <p:cNvPr id="27" name="図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9711" y="113042"/>
            <a:ext cx="774877" cy="660550"/>
          </a:xfrm>
          <a:prstGeom prst="rect">
            <a:avLst/>
          </a:prstGeom>
        </p:spPr>
      </p:pic>
      <p:pic>
        <p:nvPicPr>
          <p:cNvPr id="3" name="図 2"/>
          <p:cNvPicPr>
            <a:picLocks noChangeAspect="1"/>
          </p:cNvPicPr>
          <p:nvPr/>
        </p:nvPicPr>
        <p:blipFill rotWithShape="1">
          <a:blip r:embed="rId4"/>
          <a:srcRect l="7293" r="6085" b="6444"/>
          <a:stretch/>
        </p:blipFill>
        <p:spPr>
          <a:xfrm>
            <a:off x="6576314" y="999413"/>
            <a:ext cx="5422373" cy="5635677"/>
          </a:xfrm>
          <a:prstGeom prst="rect">
            <a:avLst/>
          </a:prstGeom>
        </p:spPr>
      </p:pic>
      <p:grpSp>
        <p:nvGrpSpPr>
          <p:cNvPr id="29" name="グループ化 28">
            <a:extLst>
              <a:ext uri="{FF2B5EF4-FFF2-40B4-BE49-F238E27FC236}">
                <a16:creationId xmlns:a16="http://schemas.microsoft.com/office/drawing/2014/main" id="{E2174F56-0ACD-4D9D-8A41-4FE2EC26C1FF}"/>
              </a:ext>
            </a:extLst>
          </p:cNvPr>
          <p:cNvGrpSpPr/>
          <p:nvPr/>
        </p:nvGrpSpPr>
        <p:grpSpPr>
          <a:xfrm>
            <a:off x="148471" y="982633"/>
            <a:ext cx="2673461" cy="3470672"/>
            <a:chOff x="148471" y="982633"/>
            <a:chExt cx="2673461" cy="3470672"/>
          </a:xfrm>
        </p:grpSpPr>
        <p:grpSp>
          <p:nvGrpSpPr>
            <p:cNvPr id="30" name="グループ化 29">
              <a:extLst>
                <a:ext uri="{FF2B5EF4-FFF2-40B4-BE49-F238E27FC236}">
                  <a16:creationId xmlns:a16="http://schemas.microsoft.com/office/drawing/2014/main" id="{4C9B76EF-E9CF-4E32-AF04-51BF3A013A5A}"/>
                </a:ext>
              </a:extLst>
            </p:cNvPr>
            <p:cNvGrpSpPr/>
            <p:nvPr/>
          </p:nvGrpSpPr>
          <p:grpSpPr>
            <a:xfrm>
              <a:off x="148471" y="982633"/>
              <a:ext cx="369868" cy="3352936"/>
              <a:chOff x="3397404" y="1958194"/>
              <a:chExt cx="369868" cy="3352936"/>
            </a:xfrm>
          </p:grpSpPr>
          <p:grpSp>
            <p:nvGrpSpPr>
              <p:cNvPr id="38" name="グループ化 37">
                <a:extLst>
                  <a:ext uri="{FF2B5EF4-FFF2-40B4-BE49-F238E27FC236}">
                    <a16:creationId xmlns:a16="http://schemas.microsoft.com/office/drawing/2014/main" id="{445CB853-106F-4D95-A925-5F34C55BD6DB}"/>
                  </a:ext>
                </a:extLst>
              </p:cNvPr>
              <p:cNvGrpSpPr/>
              <p:nvPr/>
            </p:nvGrpSpPr>
            <p:grpSpPr>
              <a:xfrm>
                <a:off x="3397404" y="1958194"/>
                <a:ext cx="369868" cy="2858776"/>
                <a:chOff x="1714500" y="2233612"/>
                <a:chExt cx="533400" cy="4122738"/>
              </a:xfrm>
              <a:solidFill>
                <a:schemeClr val="bg1">
                  <a:lumMod val="85000"/>
                </a:schemeClr>
              </a:solidFill>
            </p:grpSpPr>
            <p:sp>
              <p:nvSpPr>
                <p:cNvPr id="45" name="楕円 44">
                  <a:extLst>
                    <a:ext uri="{FF2B5EF4-FFF2-40B4-BE49-F238E27FC236}">
                      <a16:creationId xmlns:a16="http://schemas.microsoft.com/office/drawing/2014/main" id="{3FC11D0B-3B04-47BC-88C4-29157E0BBDC0}"/>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6" name="楕円 45">
                  <a:extLst>
                    <a:ext uri="{FF2B5EF4-FFF2-40B4-BE49-F238E27FC236}">
                      <a16:creationId xmlns:a16="http://schemas.microsoft.com/office/drawing/2014/main" id="{2902F71A-0CA4-4712-B2A1-D06F425C04E4}"/>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7" name="楕円 46">
                  <a:extLst>
                    <a:ext uri="{FF2B5EF4-FFF2-40B4-BE49-F238E27FC236}">
                      <a16:creationId xmlns:a16="http://schemas.microsoft.com/office/drawing/2014/main" id="{1F4420D6-7057-4590-9E72-BDBC493FD5F3}"/>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8" name="楕円 47">
                  <a:extLst>
                    <a:ext uri="{FF2B5EF4-FFF2-40B4-BE49-F238E27FC236}">
                      <a16:creationId xmlns:a16="http://schemas.microsoft.com/office/drawing/2014/main" id="{448D33E6-601F-42D3-9D77-B671EE1D0ADC}"/>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9" name="楕円 48">
                  <a:extLst>
                    <a:ext uri="{FF2B5EF4-FFF2-40B4-BE49-F238E27FC236}">
                      <a16:creationId xmlns:a16="http://schemas.microsoft.com/office/drawing/2014/main" id="{DF610F84-8F21-4A8E-8D62-61C7F46E65B2}"/>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0" name="楕円 49">
                  <a:extLst>
                    <a:ext uri="{FF2B5EF4-FFF2-40B4-BE49-F238E27FC236}">
                      <a16:creationId xmlns:a16="http://schemas.microsoft.com/office/drawing/2014/main" id="{1E37524B-9418-4E89-A9AE-03DF05C323E8}"/>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51" name="直線コネクタ 50">
                  <a:extLst>
                    <a:ext uri="{FF2B5EF4-FFF2-40B4-BE49-F238E27FC236}">
                      <a16:creationId xmlns:a16="http://schemas.microsoft.com/office/drawing/2014/main" id="{2F5B2AB9-D19B-4C75-BAE9-73B0F13FE719}"/>
                    </a:ext>
                  </a:extLst>
                </p:cNvPr>
                <p:cNvCxnSpPr>
                  <a:stCxn id="45" idx="4"/>
                  <a:endCxn id="48"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E5022F72-B513-4BC0-A7CB-28A207985F87}"/>
                    </a:ext>
                  </a:extLst>
                </p:cNvPr>
                <p:cNvCxnSpPr>
                  <a:stCxn id="48" idx="4"/>
                  <a:endCxn id="49"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9CA19216-145D-47C0-9114-F7F514DA8E74}"/>
                    </a:ext>
                  </a:extLst>
                </p:cNvPr>
                <p:cNvCxnSpPr>
                  <a:stCxn id="49" idx="4"/>
                  <a:endCxn id="50"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8A6EDED5-09C4-4FA3-BC89-9DFFE0E2D36F}"/>
                    </a:ext>
                  </a:extLst>
                </p:cNvPr>
                <p:cNvCxnSpPr>
                  <a:stCxn id="50" idx="4"/>
                  <a:endCxn id="47"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710F1558-91D9-403A-9EF7-76AAFFAB2F82}"/>
                    </a:ext>
                  </a:extLst>
                </p:cNvPr>
                <p:cNvCxnSpPr>
                  <a:stCxn id="47" idx="4"/>
                  <a:endCxn id="46"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3" name="楕円 42">
                <a:extLst>
                  <a:ext uri="{FF2B5EF4-FFF2-40B4-BE49-F238E27FC236}">
                    <a16:creationId xmlns:a16="http://schemas.microsoft.com/office/drawing/2014/main" id="{20652462-CA6F-4D93-8E8B-AC371646214F}"/>
                  </a:ext>
                </a:extLst>
              </p:cNvPr>
              <p:cNvSpPr/>
              <p:nvPr/>
            </p:nvSpPr>
            <p:spPr>
              <a:xfrm>
                <a:off x="3397404" y="4941261"/>
                <a:ext cx="369868" cy="369869"/>
              </a:xfrm>
              <a:prstGeom prst="ellipse">
                <a:avLst/>
              </a:prstGeom>
              <a:solidFill>
                <a:schemeClr val="bg1">
                  <a:lumMod val="85000"/>
                </a:schemeClr>
              </a:solid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44" name="直線コネクタ 43">
                <a:extLst>
                  <a:ext uri="{FF2B5EF4-FFF2-40B4-BE49-F238E27FC236}">
                    <a16:creationId xmlns:a16="http://schemas.microsoft.com/office/drawing/2014/main" id="{284FCF4F-D693-45BF-90DF-CB9B2FE7A36B}"/>
                  </a:ext>
                </a:extLst>
              </p:cNvPr>
              <p:cNvCxnSpPr>
                <a:cxnSpLocks/>
              </p:cNvCxnSpPr>
              <p:nvPr/>
            </p:nvCxnSpPr>
            <p:spPr>
              <a:xfrm>
                <a:off x="3582338" y="4813350"/>
                <a:ext cx="0" cy="127911"/>
              </a:xfrm>
              <a:prstGeom prst="line">
                <a:avLst/>
              </a:prstGeom>
              <a:solidFill>
                <a:schemeClr val="bg1">
                  <a:lumMod val="85000"/>
                </a:schemeClr>
              </a:solid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DC45EA8F-F1C8-4558-B370-93B19A9FF770}"/>
                </a:ext>
              </a:extLst>
            </p:cNvPr>
            <p:cNvSpPr txBox="1"/>
            <p:nvPr/>
          </p:nvSpPr>
          <p:spPr>
            <a:xfrm>
              <a:off x="175054" y="1034676"/>
              <a:ext cx="2185214"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a:t>
              </a:r>
              <a:r>
                <a:rPr lang="ja-JP" altLang="en-US" sz="1200" b="1" dirty="0">
                  <a:solidFill>
                    <a:schemeClr val="bg1">
                      <a:lumMod val="50000"/>
                    </a:schemeClr>
                  </a:solidFill>
                  <a:latin typeface="+mn-ea"/>
                </a:rPr>
                <a:t>公立高等学校入学者選抜</a:t>
              </a:r>
              <a:endParaRPr kumimoji="1" lang="ja-JP" altLang="en-US" sz="1200" b="1" dirty="0">
                <a:solidFill>
                  <a:schemeClr val="bg1">
                    <a:lumMod val="50000"/>
                  </a:schemeClr>
                </a:solidFill>
                <a:latin typeface="+mn-ea"/>
              </a:endParaRPr>
            </a:p>
          </p:txBody>
        </p:sp>
        <p:sp>
          <p:nvSpPr>
            <p:cNvPr id="32" name="テキスト ボックス 31">
              <a:extLst>
                <a:ext uri="{FF2B5EF4-FFF2-40B4-BE49-F238E27FC236}">
                  <a16:creationId xmlns:a16="http://schemas.microsoft.com/office/drawing/2014/main" id="{40839328-88ED-46E1-BC1A-EA6391DAF75F}"/>
                </a:ext>
              </a:extLst>
            </p:cNvPr>
            <p:cNvSpPr txBox="1"/>
            <p:nvPr/>
          </p:nvSpPr>
          <p:spPr>
            <a:xfrm>
              <a:off x="175054" y="1518865"/>
              <a:ext cx="2185214" cy="461665"/>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令和７年度</a:t>
              </a:r>
              <a:br>
                <a:rPr lang="en-US" altLang="ja-JP" sz="1200" b="1" dirty="0">
                  <a:solidFill>
                    <a:schemeClr val="bg1">
                      <a:lumMod val="50000"/>
                    </a:schemeClr>
                  </a:solidFill>
                  <a:latin typeface="+mn-ea"/>
                </a:rPr>
              </a:br>
              <a:r>
                <a:rPr lang="ja-JP" altLang="en-US" sz="1200" b="1" dirty="0">
                  <a:solidFill>
                    <a:schemeClr val="bg1">
                      <a:lumMod val="50000"/>
                    </a:schemeClr>
                  </a:solidFill>
                  <a:latin typeface="+mn-ea"/>
                </a:rPr>
                <a:t>　　公立高等学校入学者選抜</a:t>
              </a:r>
              <a:endParaRPr kumimoji="1" lang="ja-JP" altLang="en-US" sz="1200" b="1" dirty="0">
                <a:solidFill>
                  <a:schemeClr val="bg1">
                    <a:lumMod val="50000"/>
                  </a:schemeClr>
                </a:solidFill>
                <a:latin typeface="+mn-ea"/>
              </a:endParaRPr>
            </a:p>
          </p:txBody>
        </p:sp>
        <p:sp>
          <p:nvSpPr>
            <p:cNvPr id="33" name="テキスト ボックス 32">
              <a:extLst>
                <a:ext uri="{FF2B5EF4-FFF2-40B4-BE49-F238E27FC236}">
                  <a16:creationId xmlns:a16="http://schemas.microsoft.com/office/drawing/2014/main" id="{E762EF90-A3E3-49A8-8F51-3C104DE2FF40}"/>
                </a:ext>
              </a:extLst>
            </p:cNvPr>
            <p:cNvSpPr txBox="1"/>
            <p:nvPr/>
          </p:nvSpPr>
          <p:spPr>
            <a:xfrm>
              <a:off x="175054" y="2009920"/>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オンライン出願システム</a:t>
              </a:r>
            </a:p>
          </p:txBody>
        </p:sp>
        <p:sp>
          <p:nvSpPr>
            <p:cNvPr id="34" name="テキスト ボックス 33">
              <a:extLst>
                <a:ext uri="{FF2B5EF4-FFF2-40B4-BE49-F238E27FC236}">
                  <a16:creationId xmlns:a16="http://schemas.microsoft.com/office/drawing/2014/main" id="{1531AF1C-C0A2-418A-82BB-AD07ED33848C}"/>
                </a:ext>
              </a:extLst>
            </p:cNvPr>
            <p:cNvSpPr txBox="1"/>
            <p:nvPr/>
          </p:nvSpPr>
          <p:spPr>
            <a:xfrm>
              <a:off x="175054" y="3003698"/>
              <a:ext cx="2646878" cy="461665"/>
            </a:xfrm>
            <a:prstGeom prst="rect">
              <a:avLst/>
            </a:prstGeom>
            <a:noFill/>
          </p:spPr>
          <p:txBody>
            <a:bodyPr wrap="none" rtlCol="0">
              <a:spAutoFit/>
            </a:bodyPr>
            <a:lstStyle/>
            <a:p>
              <a:r>
                <a:rPr kumimoji="1" lang="ja-JP" altLang="en-US" sz="1200" b="1" dirty="0">
                  <a:solidFill>
                    <a:schemeClr val="accent1"/>
                  </a:solidFill>
                  <a:latin typeface="+mn-ea"/>
                </a:rPr>
                <a:t>５　さくっと検索！サクセスナビ！</a:t>
              </a:r>
              <a:br>
                <a:rPr kumimoji="1" lang="en-US" altLang="ja-JP" sz="1200" b="1" dirty="0">
                  <a:solidFill>
                    <a:schemeClr val="accent1"/>
                  </a:solidFill>
                  <a:latin typeface="+mn-ea"/>
                </a:rPr>
              </a:br>
              <a:r>
                <a:rPr kumimoji="1" lang="ja-JP" altLang="en-US" sz="1200" b="1" dirty="0">
                  <a:solidFill>
                    <a:schemeClr val="accent1"/>
                  </a:solidFill>
                  <a:latin typeface="+mn-ea"/>
                </a:rPr>
                <a:t>　　（咲くなび）</a:t>
              </a:r>
            </a:p>
          </p:txBody>
        </p:sp>
        <p:sp>
          <p:nvSpPr>
            <p:cNvPr id="35" name="テキスト ボックス 34">
              <a:extLst>
                <a:ext uri="{FF2B5EF4-FFF2-40B4-BE49-F238E27FC236}">
                  <a16:creationId xmlns:a16="http://schemas.microsoft.com/office/drawing/2014/main" id="{9207C015-6BB9-4BA6-87D6-215D5EBAEFD5}"/>
                </a:ext>
              </a:extLst>
            </p:cNvPr>
            <p:cNvSpPr txBox="1"/>
            <p:nvPr/>
          </p:nvSpPr>
          <p:spPr>
            <a:xfrm>
              <a:off x="175054" y="3494753"/>
              <a:ext cx="2492990"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６　</a:t>
              </a:r>
              <a:r>
                <a:rPr lang="ja-JP" altLang="en-US" sz="1200" b="1" dirty="0">
                  <a:solidFill>
                    <a:schemeClr val="bg1">
                      <a:lumMod val="50000"/>
                    </a:schemeClr>
                  </a:solidFill>
                  <a:latin typeface="+mn-ea"/>
                </a:rPr>
                <a:t>大阪府公立高等学校等ガイド</a:t>
              </a:r>
              <a:endParaRPr kumimoji="1" lang="ja-JP" altLang="en-US" sz="1200" b="1" dirty="0">
                <a:solidFill>
                  <a:schemeClr val="bg1">
                    <a:lumMod val="50000"/>
                  </a:schemeClr>
                </a:solidFill>
                <a:latin typeface="+mn-ea"/>
              </a:endParaRPr>
            </a:p>
          </p:txBody>
        </p:sp>
        <p:sp>
          <p:nvSpPr>
            <p:cNvPr id="36" name="テキスト ボックス 35">
              <a:extLst>
                <a:ext uri="{FF2B5EF4-FFF2-40B4-BE49-F238E27FC236}">
                  <a16:creationId xmlns:a16="http://schemas.microsoft.com/office/drawing/2014/main" id="{B24F0A11-01DD-4D33-A765-2DD4C15C3D20}"/>
                </a:ext>
              </a:extLst>
            </p:cNvPr>
            <p:cNvSpPr txBox="1"/>
            <p:nvPr/>
          </p:nvSpPr>
          <p:spPr>
            <a:xfrm>
              <a:off x="175054" y="3991640"/>
              <a:ext cx="2339102" cy="461665"/>
            </a:xfrm>
            <a:prstGeom prst="rect">
              <a:avLst/>
            </a:prstGeom>
            <a:noFill/>
          </p:spPr>
          <p:txBody>
            <a:bodyPr wrap="none" rtlCol="0">
              <a:spAutoFit/>
            </a:bodyPr>
            <a:lstStyle/>
            <a:p>
              <a:r>
                <a:rPr kumimoji="1" lang="ja-JP" altLang="en-US" sz="1200" b="1" dirty="0">
                  <a:solidFill>
                    <a:schemeClr val="bg1">
                      <a:lumMod val="50000"/>
                    </a:schemeClr>
                  </a:solidFill>
                  <a:latin typeface="+mn-ea"/>
                </a:rPr>
                <a:t>７　</a:t>
              </a:r>
              <a:r>
                <a:rPr lang="ja-JP" altLang="en-US" sz="1200" b="1" dirty="0">
                  <a:solidFill>
                    <a:schemeClr val="bg1">
                      <a:lumMod val="50000"/>
                    </a:schemeClr>
                  </a:solidFill>
                  <a:latin typeface="+mn-ea"/>
                </a:rPr>
                <a:t>大阪府立の産業系高等学校</a:t>
              </a:r>
              <a:br>
                <a:rPr lang="en-US" altLang="ja-JP" sz="1200" b="1" dirty="0">
                  <a:solidFill>
                    <a:schemeClr val="bg1">
                      <a:lumMod val="50000"/>
                    </a:schemeClr>
                  </a:solidFill>
                  <a:latin typeface="+mn-ea"/>
                </a:rPr>
              </a:br>
              <a:r>
                <a:rPr lang="ja-JP" altLang="en-US" sz="1200" b="1" dirty="0">
                  <a:solidFill>
                    <a:schemeClr val="bg1">
                      <a:lumMod val="50000"/>
                    </a:schemeClr>
                  </a:solidFill>
                  <a:latin typeface="+mn-ea"/>
                </a:rPr>
                <a:t>　　総合リーフレット</a:t>
              </a:r>
              <a:endParaRPr kumimoji="1" lang="ja-JP" altLang="en-US" sz="1200" b="1" dirty="0">
                <a:solidFill>
                  <a:schemeClr val="bg1">
                    <a:lumMod val="50000"/>
                  </a:schemeClr>
                </a:solidFill>
                <a:latin typeface="+mn-ea"/>
              </a:endParaRPr>
            </a:p>
          </p:txBody>
        </p:sp>
        <p:sp>
          <p:nvSpPr>
            <p:cNvPr id="37" name="テキスト ボックス 36">
              <a:extLst>
                <a:ext uri="{FF2B5EF4-FFF2-40B4-BE49-F238E27FC236}">
                  <a16:creationId xmlns:a16="http://schemas.microsoft.com/office/drawing/2014/main" id="{D5BE4101-A376-4697-960E-973E2FC77283}"/>
                </a:ext>
              </a:extLst>
            </p:cNvPr>
            <p:cNvSpPr txBox="1"/>
            <p:nvPr/>
          </p:nvSpPr>
          <p:spPr>
            <a:xfrm>
              <a:off x="175053" y="2519509"/>
              <a:ext cx="1877437"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４　</a:t>
              </a:r>
              <a:r>
                <a:rPr lang="ja-JP" altLang="en-US" sz="1200" b="1" dirty="0">
                  <a:solidFill>
                    <a:schemeClr val="bg1">
                      <a:lumMod val="50000"/>
                    </a:schemeClr>
                  </a:solidFill>
                  <a:latin typeface="+mn-ea"/>
                </a:rPr>
                <a:t>中学生のみなさんへ</a:t>
              </a:r>
              <a:endParaRPr kumimoji="1" lang="ja-JP" altLang="en-US" sz="1200" b="1" dirty="0">
                <a:solidFill>
                  <a:schemeClr val="bg1">
                    <a:lumMod val="50000"/>
                  </a:schemeClr>
                </a:solidFill>
                <a:latin typeface="+mn-ea"/>
              </a:endParaRPr>
            </a:p>
          </p:txBody>
        </p:sp>
      </p:grpSp>
    </p:spTree>
    <p:extLst>
      <p:ext uri="{BB962C8B-B14F-4D97-AF65-F5344CB8AC3E}">
        <p14:creationId xmlns:p14="http://schemas.microsoft.com/office/powerpoint/2010/main" val="893848455"/>
      </p:ext>
    </p:extLst>
  </p:cSld>
  <p:clrMapOvr>
    <a:masterClrMapping/>
  </p:clrMapOvr>
  <mc:AlternateContent xmlns:mc="http://schemas.openxmlformats.org/markup-compatibility/2006" xmlns:p14="http://schemas.microsoft.com/office/powerpoint/2010/main">
    <mc:Choice Requires="p14">
      <p:transition p14:dur="100" advTm="33220">
        <p:cut/>
      </p:transition>
    </mc:Choice>
    <mc:Fallback xmlns="">
      <p:transition advTm="33220">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正方形/長方形 1034">
            <a:extLst>
              <a:ext uri="{FF2B5EF4-FFF2-40B4-BE49-F238E27FC236}">
                <a16:creationId xmlns:a16="http://schemas.microsoft.com/office/drawing/2014/main" id="{6A41ED23-B3C0-5F58-5EC7-C51E3384D84B}"/>
              </a:ext>
            </a:extLst>
          </p:cNvPr>
          <p:cNvSpPr/>
          <p:nvPr/>
        </p:nvSpPr>
        <p:spPr>
          <a:xfrm>
            <a:off x="6922633" y="6423364"/>
            <a:ext cx="576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大阪府公立高等学校等ガイド　</a:t>
            </a:r>
            <a:r>
              <a:rPr kumimoji="1" lang="ja-JP" altLang="en-US" dirty="0">
                <a:ln w="9525">
                  <a:solidFill>
                    <a:schemeClr val="accent1"/>
                  </a:solidFill>
                </a:ln>
                <a:blipFill>
                  <a:blip r:embed="rId2"/>
                  <a:stretch>
                    <a:fillRect/>
                  </a:stretch>
                </a:blipFill>
              </a:rPr>
              <a:t>可能性と挑戦</a:t>
            </a: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39</a:t>
            </a:fld>
            <a:endParaRPr lang="ja-JP" altLang="en-US"/>
          </a:p>
        </p:txBody>
      </p:sp>
      <p:sp>
        <p:nvSpPr>
          <p:cNvPr id="1034" name="テキスト ボックス 1033">
            <a:extLst>
              <a:ext uri="{FF2B5EF4-FFF2-40B4-BE49-F238E27FC236}">
                <a16:creationId xmlns:a16="http://schemas.microsoft.com/office/drawing/2014/main" id="{8FD0D623-FC7F-94F0-D351-A3037CA5F966}"/>
              </a:ext>
            </a:extLst>
          </p:cNvPr>
          <p:cNvSpPr txBox="1"/>
          <p:nvPr/>
        </p:nvSpPr>
        <p:spPr>
          <a:xfrm>
            <a:off x="2328126" y="6281301"/>
            <a:ext cx="9130356"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中学生のみなさんへ</a:t>
            </a:r>
            <a:r>
              <a:rPr lang="ja-JP" altLang="en-US" dirty="0">
                <a:latin typeface="BIZ UDPゴシック" panose="020B0400000000000000" pitchFamily="50" charset="-128"/>
                <a:ea typeface="BIZ UDPゴシック" panose="020B0400000000000000" pitchFamily="50" charset="-128"/>
              </a:rPr>
              <a:t>」または「</a:t>
            </a:r>
            <a:r>
              <a:rPr lang="ja-JP" altLang="en-US" b="1" dirty="0">
                <a:latin typeface="BIZ UDPゴシック" panose="020B0400000000000000" pitchFamily="50" charset="-128"/>
                <a:ea typeface="BIZ UDPゴシック" panose="020B0400000000000000" pitchFamily="50" charset="-128"/>
              </a:rPr>
              <a:t>咲くなび</a:t>
            </a:r>
            <a:r>
              <a:rPr lang="ja-JP" altLang="en-US" dirty="0">
                <a:latin typeface="BIZ UDPゴシック" panose="020B0400000000000000" pitchFamily="50" charset="-128"/>
                <a:ea typeface="BIZ UDPゴシック" panose="020B0400000000000000" pitchFamily="50" charset="-128"/>
              </a:rPr>
              <a:t>」から</a:t>
            </a:r>
            <a:r>
              <a:rPr lang="ja-JP" altLang="en-US" b="1" dirty="0">
                <a:solidFill>
                  <a:schemeClr val="accent1"/>
                </a:solidFill>
                <a:latin typeface="BIZ UDPゴシック" panose="020B0400000000000000" pitchFamily="50" charset="-128"/>
                <a:ea typeface="BIZ UDPゴシック" panose="020B0400000000000000" pitchFamily="50" charset="-128"/>
              </a:rPr>
              <a:t>リンク</a:t>
            </a:r>
            <a:r>
              <a:rPr lang="ja-JP" altLang="en-US" dirty="0">
                <a:latin typeface="BIZ UDPゴシック" panose="020B0400000000000000" pitchFamily="50" charset="-128"/>
                <a:ea typeface="BIZ UDPゴシック" panose="020B0400000000000000" pitchFamily="50" charset="-128"/>
              </a:rPr>
              <a:t>へ</a:t>
            </a:r>
            <a:endParaRPr lang="en-US" altLang="ja-JP" dirty="0">
              <a:latin typeface="BIZ UDPゴシック" panose="020B0400000000000000" pitchFamily="50" charset="-128"/>
              <a:ea typeface="BIZ UDPゴシック" panose="020B0400000000000000" pitchFamily="50" charset="-128"/>
            </a:endParaRPr>
          </a:p>
        </p:txBody>
      </p:sp>
      <p:pic>
        <p:nvPicPr>
          <p:cNvPr id="27" name="図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9711" y="113042"/>
            <a:ext cx="774877" cy="660550"/>
          </a:xfrm>
          <a:prstGeom prst="rect">
            <a:avLst/>
          </a:prstGeom>
        </p:spPr>
      </p:pic>
      <p:grpSp>
        <p:nvGrpSpPr>
          <p:cNvPr id="29" name="グループ化 28">
            <a:extLst>
              <a:ext uri="{FF2B5EF4-FFF2-40B4-BE49-F238E27FC236}">
                <a16:creationId xmlns:a16="http://schemas.microsoft.com/office/drawing/2014/main" id="{A0CEFFA4-2F58-4DCC-B644-FB6E4697845B}"/>
              </a:ext>
            </a:extLst>
          </p:cNvPr>
          <p:cNvGrpSpPr/>
          <p:nvPr/>
        </p:nvGrpSpPr>
        <p:grpSpPr>
          <a:xfrm>
            <a:off x="148471" y="982633"/>
            <a:ext cx="2673461" cy="3470672"/>
            <a:chOff x="148471" y="982633"/>
            <a:chExt cx="2673461" cy="3470672"/>
          </a:xfrm>
        </p:grpSpPr>
        <p:grpSp>
          <p:nvGrpSpPr>
            <p:cNvPr id="30" name="グループ化 29">
              <a:extLst>
                <a:ext uri="{FF2B5EF4-FFF2-40B4-BE49-F238E27FC236}">
                  <a16:creationId xmlns:a16="http://schemas.microsoft.com/office/drawing/2014/main" id="{FFB6DB2A-6AC0-4518-B396-62C576DD5E2D}"/>
                </a:ext>
              </a:extLst>
            </p:cNvPr>
            <p:cNvGrpSpPr/>
            <p:nvPr/>
          </p:nvGrpSpPr>
          <p:grpSpPr>
            <a:xfrm>
              <a:off x="148471" y="982633"/>
              <a:ext cx="369868" cy="3352936"/>
              <a:chOff x="3397404" y="1958194"/>
              <a:chExt cx="369868" cy="3352936"/>
            </a:xfrm>
          </p:grpSpPr>
          <p:grpSp>
            <p:nvGrpSpPr>
              <p:cNvPr id="38" name="グループ化 37">
                <a:extLst>
                  <a:ext uri="{FF2B5EF4-FFF2-40B4-BE49-F238E27FC236}">
                    <a16:creationId xmlns:a16="http://schemas.microsoft.com/office/drawing/2014/main" id="{549AFA36-FC32-4FB7-82BC-94C5DCB56422}"/>
                  </a:ext>
                </a:extLst>
              </p:cNvPr>
              <p:cNvGrpSpPr/>
              <p:nvPr/>
            </p:nvGrpSpPr>
            <p:grpSpPr>
              <a:xfrm>
                <a:off x="3397404" y="1958194"/>
                <a:ext cx="369868" cy="2858776"/>
                <a:chOff x="1714500" y="2233612"/>
                <a:chExt cx="533400" cy="4122738"/>
              </a:xfrm>
              <a:solidFill>
                <a:schemeClr val="bg1">
                  <a:lumMod val="85000"/>
                </a:schemeClr>
              </a:solidFill>
            </p:grpSpPr>
            <p:sp>
              <p:nvSpPr>
                <p:cNvPr id="41" name="楕円 40">
                  <a:extLst>
                    <a:ext uri="{FF2B5EF4-FFF2-40B4-BE49-F238E27FC236}">
                      <a16:creationId xmlns:a16="http://schemas.microsoft.com/office/drawing/2014/main" id="{80E8F89D-BCF4-4E52-9176-482E901C5516}"/>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2" name="楕円 41">
                  <a:extLst>
                    <a:ext uri="{FF2B5EF4-FFF2-40B4-BE49-F238E27FC236}">
                      <a16:creationId xmlns:a16="http://schemas.microsoft.com/office/drawing/2014/main" id="{4D8997FA-9E3E-4E12-8F65-10975824F0C3}"/>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3" name="楕円 42">
                  <a:extLst>
                    <a:ext uri="{FF2B5EF4-FFF2-40B4-BE49-F238E27FC236}">
                      <a16:creationId xmlns:a16="http://schemas.microsoft.com/office/drawing/2014/main" id="{4A65329F-52C8-4278-A375-5FC85339C276}"/>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4" name="楕円 43">
                  <a:extLst>
                    <a:ext uri="{FF2B5EF4-FFF2-40B4-BE49-F238E27FC236}">
                      <a16:creationId xmlns:a16="http://schemas.microsoft.com/office/drawing/2014/main" id="{97B373B5-375A-4E78-BC71-6E49BD9432A1}"/>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5" name="楕円 44">
                  <a:extLst>
                    <a:ext uri="{FF2B5EF4-FFF2-40B4-BE49-F238E27FC236}">
                      <a16:creationId xmlns:a16="http://schemas.microsoft.com/office/drawing/2014/main" id="{0D239ABB-6DE7-4651-B8C6-7DDBE0E4CF6B}"/>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6" name="楕円 45">
                  <a:extLst>
                    <a:ext uri="{FF2B5EF4-FFF2-40B4-BE49-F238E27FC236}">
                      <a16:creationId xmlns:a16="http://schemas.microsoft.com/office/drawing/2014/main" id="{95175E56-02AE-4813-A808-7FE21D51F130}"/>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47" name="直線コネクタ 46">
                  <a:extLst>
                    <a:ext uri="{FF2B5EF4-FFF2-40B4-BE49-F238E27FC236}">
                      <a16:creationId xmlns:a16="http://schemas.microsoft.com/office/drawing/2014/main" id="{CE5ECBA0-13E7-4DDF-8A2C-4F08B48A13F8}"/>
                    </a:ext>
                  </a:extLst>
                </p:cNvPr>
                <p:cNvCxnSpPr>
                  <a:stCxn id="41" idx="4"/>
                  <a:endCxn id="44"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6752D03D-420D-487A-A8AB-311844BD27E3}"/>
                    </a:ext>
                  </a:extLst>
                </p:cNvPr>
                <p:cNvCxnSpPr>
                  <a:stCxn id="44" idx="4"/>
                  <a:endCxn id="45"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C38FC3F3-BFA9-4A00-BEB7-7A69F3794137}"/>
                    </a:ext>
                  </a:extLst>
                </p:cNvPr>
                <p:cNvCxnSpPr>
                  <a:stCxn id="45" idx="4"/>
                  <a:endCxn id="46"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EDCDF739-5CF9-454B-A70F-1A42F482F972}"/>
                    </a:ext>
                  </a:extLst>
                </p:cNvPr>
                <p:cNvCxnSpPr>
                  <a:stCxn id="46" idx="4"/>
                  <a:endCxn id="43"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EEEE0257-EBB6-4B7C-8F44-A952653E7D9D}"/>
                    </a:ext>
                  </a:extLst>
                </p:cNvPr>
                <p:cNvCxnSpPr>
                  <a:stCxn id="43" idx="4"/>
                  <a:endCxn id="42"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楕円 38">
                <a:extLst>
                  <a:ext uri="{FF2B5EF4-FFF2-40B4-BE49-F238E27FC236}">
                    <a16:creationId xmlns:a16="http://schemas.microsoft.com/office/drawing/2014/main" id="{BD429F02-C94A-4AAA-9FE9-0C7FBA34D178}"/>
                  </a:ext>
                </a:extLst>
              </p:cNvPr>
              <p:cNvSpPr/>
              <p:nvPr/>
            </p:nvSpPr>
            <p:spPr>
              <a:xfrm>
                <a:off x="3397404" y="4941261"/>
                <a:ext cx="369868" cy="369869"/>
              </a:xfrm>
              <a:prstGeom prst="ellipse">
                <a:avLst/>
              </a:prstGeom>
              <a:solidFill>
                <a:schemeClr val="bg1">
                  <a:lumMod val="85000"/>
                </a:schemeClr>
              </a:solid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40" name="直線コネクタ 39">
                <a:extLst>
                  <a:ext uri="{FF2B5EF4-FFF2-40B4-BE49-F238E27FC236}">
                    <a16:creationId xmlns:a16="http://schemas.microsoft.com/office/drawing/2014/main" id="{AEF1E814-4A53-49DD-994C-EAA5912B52BF}"/>
                  </a:ext>
                </a:extLst>
              </p:cNvPr>
              <p:cNvCxnSpPr>
                <a:cxnSpLocks/>
              </p:cNvCxnSpPr>
              <p:nvPr/>
            </p:nvCxnSpPr>
            <p:spPr>
              <a:xfrm>
                <a:off x="3582338" y="4813350"/>
                <a:ext cx="0" cy="127911"/>
              </a:xfrm>
              <a:prstGeom prst="line">
                <a:avLst/>
              </a:prstGeom>
              <a:solidFill>
                <a:schemeClr val="bg1">
                  <a:lumMod val="85000"/>
                </a:schemeClr>
              </a:solid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97CD8647-AD08-4F75-B110-7835888803F8}"/>
                </a:ext>
              </a:extLst>
            </p:cNvPr>
            <p:cNvSpPr txBox="1"/>
            <p:nvPr/>
          </p:nvSpPr>
          <p:spPr>
            <a:xfrm>
              <a:off x="175054" y="1034676"/>
              <a:ext cx="2185214"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a:t>
              </a:r>
              <a:r>
                <a:rPr lang="ja-JP" altLang="en-US" sz="1200" b="1" dirty="0">
                  <a:solidFill>
                    <a:schemeClr val="bg1">
                      <a:lumMod val="50000"/>
                    </a:schemeClr>
                  </a:solidFill>
                  <a:latin typeface="+mn-ea"/>
                </a:rPr>
                <a:t>公立高等学校入学者選抜</a:t>
              </a:r>
              <a:endParaRPr kumimoji="1" lang="ja-JP" altLang="en-US" sz="1200" b="1" dirty="0">
                <a:solidFill>
                  <a:schemeClr val="bg1">
                    <a:lumMod val="50000"/>
                  </a:schemeClr>
                </a:solidFill>
                <a:latin typeface="+mn-ea"/>
              </a:endParaRPr>
            </a:p>
          </p:txBody>
        </p:sp>
        <p:sp>
          <p:nvSpPr>
            <p:cNvPr id="32" name="テキスト ボックス 31">
              <a:extLst>
                <a:ext uri="{FF2B5EF4-FFF2-40B4-BE49-F238E27FC236}">
                  <a16:creationId xmlns:a16="http://schemas.microsoft.com/office/drawing/2014/main" id="{1C101D3F-60DA-4BFC-9CAF-C70332ED4DC9}"/>
                </a:ext>
              </a:extLst>
            </p:cNvPr>
            <p:cNvSpPr txBox="1"/>
            <p:nvPr/>
          </p:nvSpPr>
          <p:spPr>
            <a:xfrm>
              <a:off x="175054" y="1518865"/>
              <a:ext cx="2185214" cy="461665"/>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令和７年度</a:t>
              </a:r>
              <a:br>
                <a:rPr lang="en-US" altLang="ja-JP" sz="1200" b="1" dirty="0">
                  <a:solidFill>
                    <a:schemeClr val="bg1">
                      <a:lumMod val="50000"/>
                    </a:schemeClr>
                  </a:solidFill>
                  <a:latin typeface="+mn-ea"/>
                </a:rPr>
              </a:br>
              <a:r>
                <a:rPr lang="ja-JP" altLang="en-US" sz="1200" b="1" dirty="0">
                  <a:solidFill>
                    <a:schemeClr val="bg1">
                      <a:lumMod val="50000"/>
                    </a:schemeClr>
                  </a:solidFill>
                  <a:latin typeface="+mn-ea"/>
                </a:rPr>
                <a:t>　　公立高等学校入学者選抜</a:t>
              </a:r>
              <a:endParaRPr kumimoji="1" lang="ja-JP" altLang="en-US" sz="1200" b="1" dirty="0">
                <a:solidFill>
                  <a:schemeClr val="bg1">
                    <a:lumMod val="50000"/>
                  </a:schemeClr>
                </a:solidFill>
                <a:latin typeface="+mn-ea"/>
              </a:endParaRPr>
            </a:p>
          </p:txBody>
        </p:sp>
        <p:sp>
          <p:nvSpPr>
            <p:cNvPr id="33" name="テキスト ボックス 32">
              <a:extLst>
                <a:ext uri="{FF2B5EF4-FFF2-40B4-BE49-F238E27FC236}">
                  <a16:creationId xmlns:a16="http://schemas.microsoft.com/office/drawing/2014/main" id="{183303C9-BD36-4830-9136-B273CE1AF4E0}"/>
                </a:ext>
              </a:extLst>
            </p:cNvPr>
            <p:cNvSpPr txBox="1"/>
            <p:nvPr/>
          </p:nvSpPr>
          <p:spPr>
            <a:xfrm>
              <a:off x="175054" y="2009920"/>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オンライン出願システム</a:t>
              </a:r>
            </a:p>
          </p:txBody>
        </p:sp>
        <p:sp>
          <p:nvSpPr>
            <p:cNvPr id="34" name="テキスト ボックス 33">
              <a:extLst>
                <a:ext uri="{FF2B5EF4-FFF2-40B4-BE49-F238E27FC236}">
                  <a16:creationId xmlns:a16="http://schemas.microsoft.com/office/drawing/2014/main" id="{ADC90C6D-4953-4A0C-ACBC-78FAF246E164}"/>
                </a:ext>
              </a:extLst>
            </p:cNvPr>
            <p:cNvSpPr txBox="1"/>
            <p:nvPr/>
          </p:nvSpPr>
          <p:spPr>
            <a:xfrm>
              <a:off x="175054" y="3003698"/>
              <a:ext cx="2646878" cy="461665"/>
            </a:xfrm>
            <a:prstGeom prst="rect">
              <a:avLst/>
            </a:prstGeom>
            <a:noFill/>
          </p:spPr>
          <p:txBody>
            <a:bodyPr wrap="none" rtlCol="0">
              <a:spAutoFit/>
            </a:bodyPr>
            <a:lstStyle/>
            <a:p>
              <a:r>
                <a:rPr kumimoji="1" lang="ja-JP" altLang="en-US" sz="1200" b="1" dirty="0">
                  <a:solidFill>
                    <a:schemeClr val="bg1">
                      <a:lumMod val="50000"/>
                    </a:schemeClr>
                  </a:solidFill>
                  <a:latin typeface="+mn-ea"/>
                </a:rPr>
                <a:t>５　さくっと検索！サクセスナビ！</a:t>
              </a:r>
              <a:br>
                <a:rPr kumimoji="1" lang="en-US" altLang="ja-JP" sz="1200" b="1" dirty="0">
                  <a:solidFill>
                    <a:schemeClr val="bg1">
                      <a:lumMod val="50000"/>
                    </a:schemeClr>
                  </a:solidFill>
                  <a:latin typeface="+mn-ea"/>
                </a:rPr>
              </a:br>
              <a:r>
                <a:rPr kumimoji="1" lang="ja-JP" altLang="en-US" sz="1200" b="1" dirty="0">
                  <a:solidFill>
                    <a:schemeClr val="bg1">
                      <a:lumMod val="50000"/>
                    </a:schemeClr>
                  </a:solidFill>
                  <a:latin typeface="+mn-ea"/>
                </a:rPr>
                <a:t>　　（咲くなび）</a:t>
              </a:r>
            </a:p>
          </p:txBody>
        </p:sp>
        <p:sp>
          <p:nvSpPr>
            <p:cNvPr id="35" name="テキスト ボックス 34">
              <a:extLst>
                <a:ext uri="{FF2B5EF4-FFF2-40B4-BE49-F238E27FC236}">
                  <a16:creationId xmlns:a16="http://schemas.microsoft.com/office/drawing/2014/main" id="{27FBE8C0-6272-4937-8FAF-BE77A524C2A8}"/>
                </a:ext>
              </a:extLst>
            </p:cNvPr>
            <p:cNvSpPr txBox="1"/>
            <p:nvPr/>
          </p:nvSpPr>
          <p:spPr>
            <a:xfrm>
              <a:off x="175054" y="3494753"/>
              <a:ext cx="2492990" cy="276999"/>
            </a:xfrm>
            <a:prstGeom prst="rect">
              <a:avLst/>
            </a:prstGeom>
            <a:noFill/>
          </p:spPr>
          <p:txBody>
            <a:bodyPr wrap="none" rtlCol="0">
              <a:spAutoFit/>
            </a:bodyPr>
            <a:lstStyle/>
            <a:p>
              <a:r>
                <a:rPr kumimoji="1" lang="ja-JP" altLang="en-US" sz="1200" b="1" dirty="0">
                  <a:solidFill>
                    <a:schemeClr val="accent1"/>
                  </a:solidFill>
                  <a:latin typeface="+mn-ea"/>
                </a:rPr>
                <a:t>６　</a:t>
              </a:r>
              <a:r>
                <a:rPr lang="ja-JP" altLang="en-US" sz="1200" b="1" dirty="0">
                  <a:solidFill>
                    <a:schemeClr val="accent1"/>
                  </a:solidFill>
                  <a:latin typeface="+mn-ea"/>
                </a:rPr>
                <a:t>大阪府公立高等学校等ガイド</a:t>
              </a:r>
              <a:endParaRPr kumimoji="1" lang="ja-JP" altLang="en-US" sz="1200" b="1" dirty="0">
                <a:solidFill>
                  <a:schemeClr val="accent1"/>
                </a:solidFill>
                <a:latin typeface="+mn-ea"/>
              </a:endParaRPr>
            </a:p>
          </p:txBody>
        </p:sp>
        <p:sp>
          <p:nvSpPr>
            <p:cNvPr id="36" name="テキスト ボックス 35">
              <a:extLst>
                <a:ext uri="{FF2B5EF4-FFF2-40B4-BE49-F238E27FC236}">
                  <a16:creationId xmlns:a16="http://schemas.microsoft.com/office/drawing/2014/main" id="{2357DD9F-E127-4C37-999E-9EDBB0B10BB6}"/>
                </a:ext>
              </a:extLst>
            </p:cNvPr>
            <p:cNvSpPr txBox="1"/>
            <p:nvPr/>
          </p:nvSpPr>
          <p:spPr>
            <a:xfrm>
              <a:off x="175054" y="3991640"/>
              <a:ext cx="2339102" cy="461665"/>
            </a:xfrm>
            <a:prstGeom prst="rect">
              <a:avLst/>
            </a:prstGeom>
            <a:noFill/>
          </p:spPr>
          <p:txBody>
            <a:bodyPr wrap="none" rtlCol="0">
              <a:spAutoFit/>
            </a:bodyPr>
            <a:lstStyle/>
            <a:p>
              <a:r>
                <a:rPr kumimoji="1" lang="ja-JP" altLang="en-US" sz="1200" b="1" dirty="0">
                  <a:solidFill>
                    <a:schemeClr val="bg1">
                      <a:lumMod val="50000"/>
                    </a:schemeClr>
                  </a:solidFill>
                  <a:latin typeface="+mn-ea"/>
                </a:rPr>
                <a:t>７　</a:t>
              </a:r>
              <a:r>
                <a:rPr lang="ja-JP" altLang="en-US" sz="1200" b="1" dirty="0">
                  <a:solidFill>
                    <a:schemeClr val="bg1">
                      <a:lumMod val="50000"/>
                    </a:schemeClr>
                  </a:solidFill>
                  <a:latin typeface="+mn-ea"/>
                </a:rPr>
                <a:t>大阪府立の産業系高等学校</a:t>
              </a:r>
              <a:br>
                <a:rPr lang="en-US" altLang="ja-JP" sz="1200" b="1" dirty="0">
                  <a:solidFill>
                    <a:schemeClr val="bg1">
                      <a:lumMod val="50000"/>
                    </a:schemeClr>
                  </a:solidFill>
                  <a:latin typeface="+mn-ea"/>
                </a:rPr>
              </a:br>
              <a:r>
                <a:rPr lang="ja-JP" altLang="en-US" sz="1200" b="1" dirty="0">
                  <a:solidFill>
                    <a:schemeClr val="bg1">
                      <a:lumMod val="50000"/>
                    </a:schemeClr>
                  </a:solidFill>
                  <a:latin typeface="+mn-ea"/>
                </a:rPr>
                <a:t>　　総合リーフレット</a:t>
              </a:r>
              <a:endParaRPr kumimoji="1" lang="ja-JP" altLang="en-US" sz="1200" b="1" dirty="0">
                <a:solidFill>
                  <a:schemeClr val="bg1">
                    <a:lumMod val="50000"/>
                  </a:schemeClr>
                </a:solidFill>
                <a:latin typeface="+mn-ea"/>
              </a:endParaRPr>
            </a:p>
          </p:txBody>
        </p:sp>
        <p:sp>
          <p:nvSpPr>
            <p:cNvPr id="37" name="テキスト ボックス 36">
              <a:extLst>
                <a:ext uri="{FF2B5EF4-FFF2-40B4-BE49-F238E27FC236}">
                  <a16:creationId xmlns:a16="http://schemas.microsoft.com/office/drawing/2014/main" id="{64A83554-A878-40C3-AC06-1BBB42BA01B4}"/>
                </a:ext>
              </a:extLst>
            </p:cNvPr>
            <p:cNvSpPr txBox="1"/>
            <p:nvPr/>
          </p:nvSpPr>
          <p:spPr>
            <a:xfrm>
              <a:off x="175053" y="2519509"/>
              <a:ext cx="1877437"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４　</a:t>
              </a:r>
              <a:r>
                <a:rPr lang="ja-JP" altLang="en-US" sz="1200" b="1" dirty="0">
                  <a:solidFill>
                    <a:schemeClr val="bg1">
                      <a:lumMod val="50000"/>
                    </a:schemeClr>
                  </a:solidFill>
                  <a:latin typeface="+mn-ea"/>
                </a:rPr>
                <a:t>中学生のみなさんへ</a:t>
              </a:r>
              <a:endParaRPr kumimoji="1" lang="ja-JP" altLang="en-US" sz="1200" b="1" dirty="0">
                <a:solidFill>
                  <a:schemeClr val="bg1">
                    <a:lumMod val="50000"/>
                  </a:schemeClr>
                </a:solidFill>
                <a:latin typeface="+mn-ea"/>
              </a:endParaRPr>
            </a:p>
          </p:txBody>
        </p:sp>
      </p:grpSp>
      <p:sp>
        <p:nvSpPr>
          <p:cNvPr id="22" name="コンテンツ プレースホルダー 2"/>
          <p:cNvSpPr>
            <a:spLocks noGrp="1"/>
          </p:cNvSpPr>
          <p:nvPr>
            <p:ph idx="1"/>
          </p:nvPr>
        </p:nvSpPr>
        <p:spPr>
          <a:xfrm>
            <a:off x="2635471" y="1216656"/>
            <a:ext cx="4997236" cy="5110192"/>
          </a:xfrm>
        </p:spPr>
        <p:txBody>
          <a:bodyPr>
            <a:normAutofit/>
          </a:bodyPr>
          <a:lstStyle/>
          <a:p>
            <a:pPr marL="0" indent="0">
              <a:buNone/>
            </a:pPr>
            <a:r>
              <a:rPr lang="en-US" altLang="ja-JP" sz="2400" b="1" dirty="0">
                <a:ln w="9525">
                  <a:solidFill>
                    <a:schemeClr val="accent1"/>
                  </a:solidFill>
                </a:ln>
                <a:blipFill>
                  <a:blip r:embed="rId2"/>
                  <a:stretch>
                    <a:fillRect/>
                  </a:stretch>
                </a:blipFill>
                <a:latin typeface="BIZ UDPゴシック" panose="020B0400000000000000" pitchFamily="50" charset="-128"/>
                <a:ea typeface="BIZ UDPゴシック" panose="020B0400000000000000" pitchFamily="50" charset="-128"/>
                <a:cs typeface="+mj-cs"/>
              </a:rPr>
              <a:t>Contents</a:t>
            </a:r>
          </a:p>
          <a:p>
            <a:pPr marL="0" indent="0">
              <a:buNone/>
            </a:pPr>
            <a:r>
              <a:rPr lang="ja-JP" altLang="en-US" sz="1800" dirty="0">
                <a:latin typeface="+mn-lt"/>
              </a:rPr>
              <a:t>　</a:t>
            </a:r>
            <a:r>
              <a:rPr lang="ja-JP" altLang="en-US" sz="1600" dirty="0">
                <a:latin typeface="+mn-lt"/>
              </a:rPr>
              <a:t>●課程・学科・特色のある教育内容</a:t>
            </a:r>
          </a:p>
          <a:p>
            <a:pPr marL="0" indent="0">
              <a:buNone/>
            </a:pPr>
            <a:r>
              <a:rPr lang="ja-JP" altLang="en-US" sz="1600" dirty="0">
                <a:latin typeface="+mn-lt"/>
              </a:rPr>
              <a:t>　●大阪府公立高校　</a:t>
            </a:r>
            <a:r>
              <a:rPr lang="en-US" altLang="ja-JP" sz="1600" dirty="0">
                <a:latin typeface="+mn-lt"/>
              </a:rPr>
              <a:t>School Map</a:t>
            </a:r>
          </a:p>
          <a:p>
            <a:pPr marL="0" indent="0">
              <a:buNone/>
            </a:pPr>
            <a:r>
              <a:rPr lang="ja-JP" altLang="en-US" sz="1600" dirty="0">
                <a:latin typeface="+mn-lt"/>
              </a:rPr>
              <a:t>　●大阪府公立高校の魅力紹介！</a:t>
            </a:r>
          </a:p>
          <a:p>
            <a:pPr marL="0" indent="0">
              <a:buNone/>
            </a:pPr>
            <a:r>
              <a:rPr lang="ja-JP" altLang="en-US" sz="1600" dirty="0">
                <a:latin typeface="+mn-lt"/>
              </a:rPr>
              <a:t>　●公立高校進学にはどれくらい費用が必要？</a:t>
            </a:r>
          </a:p>
          <a:p>
            <a:pPr marL="0" indent="0">
              <a:buNone/>
            </a:pPr>
            <a:r>
              <a:rPr lang="ja-JP" altLang="en-US" sz="1600" dirty="0">
                <a:latin typeface="+mn-lt"/>
              </a:rPr>
              <a:t>　●職業学科を設置する高等支援学校について</a:t>
            </a:r>
            <a:endParaRPr lang="en-US" altLang="ja-JP" sz="1600" dirty="0">
              <a:latin typeface="+mn-lt"/>
            </a:endParaRPr>
          </a:p>
        </p:txBody>
      </p:sp>
      <p:pic>
        <p:nvPicPr>
          <p:cNvPr id="9" name="図 8">
            <a:extLst>
              <a:ext uri="{FF2B5EF4-FFF2-40B4-BE49-F238E27FC236}">
                <a16:creationId xmlns:a16="http://schemas.microsoft.com/office/drawing/2014/main" id="{BADD988F-E371-437F-9DE2-971DBADB5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45" t="4925" r="4284" b="5243"/>
          <a:stretch/>
        </p:blipFill>
        <p:spPr>
          <a:xfrm>
            <a:off x="7183529" y="1931295"/>
            <a:ext cx="4860000" cy="3377956"/>
          </a:xfrm>
          <a:prstGeom prst="rect">
            <a:avLst/>
          </a:prstGeom>
        </p:spPr>
      </p:pic>
    </p:spTree>
    <p:extLst>
      <p:ext uri="{BB962C8B-B14F-4D97-AF65-F5344CB8AC3E}">
        <p14:creationId xmlns:p14="http://schemas.microsoft.com/office/powerpoint/2010/main" val="1553344015"/>
      </p:ext>
    </p:extLst>
  </p:cSld>
  <p:clrMapOvr>
    <a:masterClrMapping/>
  </p:clrMapOvr>
  <mc:AlternateContent xmlns:mc="http://schemas.openxmlformats.org/markup-compatibility/2006" xmlns:p14="http://schemas.microsoft.com/office/powerpoint/2010/main">
    <mc:Choice Requires="p14">
      <p:transition p14:dur="100" advTm="28559">
        <p:cut/>
      </p:transition>
    </mc:Choice>
    <mc:Fallback xmlns="">
      <p:transition advTm="28559">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C2C4DE54-1A49-7748-01AC-052F1BE556AC}"/>
              </a:ext>
            </a:extLst>
          </p:cNvPr>
          <p:cNvSpPr/>
          <p:nvPr/>
        </p:nvSpPr>
        <p:spPr>
          <a:xfrm>
            <a:off x="4567398" y="3857223"/>
            <a:ext cx="2304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29B9DFCE-5E55-7272-5DB3-EDE5E00657D9}"/>
              </a:ext>
            </a:extLst>
          </p:cNvPr>
          <p:cNvSpPr/>
          <p:nvPr/>
        </p:nvSpPr>
        <p:spPr>
          <a:xfrm>
            <a:off x="5247386" y="3320125"/>
            <a:ext cx="2772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全日制の課程</a:t>
            </a: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4</a:t>
            </a:fld>
            <a:endParaRPr lang="ja-JP" altLang="en-US"/>
          </a:p>
        </p:txBody>
      </p:sp>
      <p:grpSp>
        <p:nvGrpSpPr>
          <p:cNvPr id="52" name="グループ化 51"/>
          <p:cNvGrpSpPr/>
          <p:nvPr/>
        </p:nvGrpSpPr>
        <p:grpSpPr>
          <a:xfrm>
            <a:off x="2824329" y="1039808"/>
            <a:ext cx="8879265" cy="1702898"/>
            <a:chOff x="843128" y="982658"/>
            <a:chExt cx="10557000" cy="1702898"/>
          </a:xfrm>
        </p:grpSpPr>
        <p:grpSp>
          <p:nvGrpSpPr>
            <p:cNvPr id="6" name="グループ化 5"/>
            <p:cNvGrpSpPr/>
            <p:nvPr/>
          </p:nvGrpSpPr>
          <p:grpSpPr>
            <a:xfrm>
              <a:off x="1050877" y="1255594"/>
              <a:ext cx="10090245" cy="432000"/>
              <a:chOff x="1050877" y="1255594"/>
              <a:chExt cx="10090245" cy="432000"/>
            </a:xfrm>
          </p:grpSpPr>
          <p:grpSp>
            <p:nvGrpSpPr>
              <p:cNvPr id="7" name="グループ化 6"/>
              <p:cNvGrpSpPr/>
              <p:nvPr/>
            </p:nvGrpSpPr>
            <p:grpSpPr>
              <a:xfrm>
                <a:off x="1050877" y="1255594"/>
                <a:ext cx="10090245" cy="432000"/>
                <a:chOff x="1050877" y="1255594"/>
                <a:chExt cx="10090245" cy="432000"/>
              </a:xfrm>
            </p:grpSpPr>
            <p:cxnSp>
              <p:nvCxnSpPr>
                <p:cNvPr id="9" name="直線コネクタ 8"/>
                <p:cNvCxnSpPr/>
                <p:nvPr/>
              </p:nvCxnSpPr>
              <p:spPr>
                <a:xfrm>
                  <a:off x="1050877"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1771609"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492341"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3213073"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3933805"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4654537"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5375269"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6096001"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6816733"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7537465"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8258197"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8978929"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9699661"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10420393"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1141122" y="1255594"/>
                  <a:ext cx="0" cy="43200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8" name="直線コネクタ 7"/>
              <p:cNvCxnSpPr/>
              <p:nvPr/>
            </p:nvCxnSpPr>
            <p:spPr>
              <a:xfrm>
                <a:off x="1050877" y="1471594"/>
                <a:ext cx="1009024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4" name="テキスト ボックス 23"/>
            <p:cNvSpPr txBox="1"/>
            <p:nvPr/>
          </p:nvSpPr>
          <p:spPr>
            <a:xfrm>
              <a:off x="843128" y="982658"/>
              <a:ext cx="494006" cy="369332"/>
            </a:xfrm>
            <a:prstGeom prst="rect">
              <a:avLst/>
            </a:prstGeom>
            <a:noFill/>
          </p:spPr>
          <p:txBody>
            <a:bodyPr wrap="none" rtlCol="0">
              <a:spAutoFit/>
            </a:bodyPr>
            <a:lstStyle/>
            <a:p>
              <a:r>
                <a:rPr kumimoji="1" lang="ja-JP" altLang="en-US" dirty="0">
                  <a:latin typeface="+mn-ea"/>
                </a:rPr>
                <a:t>８</a:t>
              </a:r>
            </a:p>
          </p:txBody>
        </p:sp>
        <p:sp>
          <p:nvSpPr>
            <p:cNvPr id="25" name="テキスト ボックス 24"/>
            <p:cNvSpPr txBox="1"/>
            <p:nvPr/>
          </p:nvSpPr>
          <p:spPr>
            <a:xfrm>
              <a:off x="10906122" y="982658"/>
              <a:ext cx="494006" cy="369332"/>
            </a:xfrm>
            <a:prstGeom prst="rect">
              <a:avLst/>
            </a:prstGeom>
            <a:noFill/>
          </p:spPr>
          <p:txBody>
            <a:bodyPr wrap="none" rtlCol="0">
              <a:spAutoFit/>
            </a:bodyPr>
            <a:lstStyle/>
            <a:p>
              <a:r>
                <a:rPr lang="en-US" altLang="ja-JP" dirty="0">
                  <a:latin typeface="+mn-ea"/>
                </a:rPr>
                <a:t>22</a:t>
              </a:r>
              <a:endParaRPr kumimoji="1" lang="ja-JP" altLang="en-US" dirty="0">
                <a:latin typeface="+mn-ea"/>
              </a:endParaRPr>
            </a:p>
          </p:txBody>
        </p:sp>
        <p:sp>
          <p:nvSpPr>
            <p:cNvPr id="26" name="テキスト ボックス 25"/>
            <p:cNvSpPr txBox="1"/>
            <p:nvPr/>
          </p:nvSpPr>
          <p:spPr>
            <a:xfrm>
              <a:off x="1563856" y="982658"/>
              <a:ext cx="494006" cy="369332"/>
            </a:xfrm>
            <a:prstGeom prst="rect">
              <a:avLst/>
            </a:prstGeom>
            <a:noFill/>
          </p:spPr>
          <p:txBody>
            <a:bodyPr wrap="none" rtlCol="0">
              <a:spAutoFit/>
            </a:bodyPr>
            <a:lstStyle/>
            <a:p>
              <a:r>
                <a:rPr kumimoji="1" lang="ja-JP" altLang="en-US" dirty="0">
                  <a:latin typeface="+mn-ea"/>
                </a:rPr>
                <a:t>９</a:t>
              </a:r>
            </a:p>
          </p:txBody>
        </p:sp>
        <p:sp>
          <p:nvSpPr>
            <p:cNvPr id="27" name="テキスト ボックス 26"/>
            <p:cNvSpPr txBox="1"/>
            <p:nvPr/>
          </p:nvSpPr>
          <p:spPr>
            <a:xfrm>
              <a:off x="2251579" y="982658"/>
              <a:ext cx="494006" cy="369332"/>
            </a:xfrm>
            <a:prstGeom prst="rect">
              <a:avLst/>
            </a:prstGeom>
            <a:noFill/>
          </p:spPr>
          <p:txBody>
            <a:bodyPr wrap="none" rtlCol="0">
              <a:spAutoFit/>
            </a:bodyPr>
            <a:lstStyle/>
            <a:p>
              <a:r>
                <a:rPr kumimoji="1" lang="en-US" altLang="ja-JP" dirty="0">
                  <a:latin typeface="+mn-ea"/>
                </a:rPr>
                <a:t>10</a:t>
              </a:r>
              <a:endParaRPr kumimoji="1" lang="ja-JP" altLang="en-US" dirty="0">
                <a:latin typeface="+mn-ea"/>
              </a:endParaRPr>
            </a:p>
          </p:txBody>
        </p:sp>
        <p:sp>
          <p:nvSpPr>
            <p:cNvPr id="28" name="テキスト ボックス 27"/>
            <p:cNvSpPr txBox="1"/>
            <p:nvPr/>
          </p:nvSpPr>
          <p:spPr>
            <a:xfrm>
              <a:off x="2981756" y="982658"/>
              <a:ext cx="494006" cy="369332"/>
            </a:xfrm>
            <a:prstGeom prst="rect">
              <a:avLst/>
            </a:prstGeom>
            <a:noFill/>
          </p:spPr>
          <p:txBody>
            <a:bodyPr wrap="none" rtlCol="0">
              <a:spAutoFit/>
            </a:bodyPr>
            <a:lstStyle/>
            <a:p>
              <a:r>
                <a:rPr kumimoji="1" lang="en-US" altLang="ja-JP" dirty="0">
                  <a:latin typeface="+mn-ea"/>
                </a:rPr>
                <a:t>11</a:t>
              </a:r>
              <a:endParaRPr kumimoji="1" lang="ja-JP" altLang="en-US" dirty="0">
                <a:latin typeface="+mn-ea"/>
              </a:endParaRPr>
            </a:p>
          </p:txBody>
        </p:sp>
        <p:sp>
          <p:nvSpPr>
            <p:cNvPr id="29" name="テキスト ボックス 28"/>
            <p:cNvSpPr txBox="1"/>
            <p:nvPr/>
          </p:nvSpPr>
          <p:spPr>
            <a:xfrm>
              <a:off x="3724022" y="982658"/>
              <a:ext cx="494006" cy="369332"/>
            </a:xfrm>
            <a:prstGeom prst="rect">
              <a:avLst/>
            </a:prstGeom>
            <a:noFill/>
          </p:spPr>
          <p:txBody>
            <a:bodyPr wrap="none" rtlCol="0">
              <a:spAutoFit/>
            </a:bodyPr>
            <a:lstStyle/>
            <a:p>
              <a:r>
                <a:rPr kumimoji="1" lang="en-US" altLang="ja-JP" dirty="0">
                  <a:latin typeface="+mn-ea"/>
                </a:rPr>
                <a:t>12</a:t>
              </a:r>
              <a:endParaRPr kumimoji="1" lang="ja-JP" altLang="en-US" dirty="0">
                <a:latin typeface="+mn-ea"/>
              </a:endParaRPr>
            </a:p>
          </p:txBody>
        </p:sp>
        <p:sp>
          <p:nvSpPr>
            <p:cNvPr id="30" name="テキスト ボックス 29"/>
            <p:cNvSpPr txBox="1"/>
            <p:nvPr/>
          </p:nvSpPr>
          <p:spPr>
            <a:xfrm>
              <a:off x="4423216" y="982658"/>
              <a:ext cx="494006" cy="369332"/>
            </a:xfrm>
            <a:prstGeom prst="rect">
              <a:avLst/>
            </a:prstGeom>
            <a:noFill/>
          </p:spPr>
          <p:txBody>
            <a:bodyPr wrap="none" rtlCol="0">
              <a:spAutoFit/>
            </a:bodyPr>
            <a:lstStyle/>
            <a:p>
              <a:r>
                <a:rPr kumimoji="1" lang="en-US" altLang="ja-JP" dirty="0">
                  <a:latin typeface="+mn-ea"/>
                </a:rPr>
                <a:t>13</a:t>
              </a:r>
              <a:endParaRPr kumimoji="1" lang="ja-JP" altLang="en-US" dirty="0">
                <a:latin typeface="+mn-ea"/>
              </a:endParaRPr>
            </a:p>
          </p:txBody>
        </p:sp>
        <p:sp>
          <p:nvSpPr>
            <p:cNvPr id="31" name="テキスト ボックス 30"/>
            <p:cNvSpPr txBox="1"/>
            <p:nvPr/>
          </p:nvSpPr>
          <p:spPr>
            <a:xfrm>
              <a:off x="5143539" y="982658"/>
              <a:ext cx="494006" cy="369332"/>
            </a:xfrm>
            <a:prstGeom prst="rect">
              <a:avLst/>
            </a:prstGeom>
            <a:noFill/>
          </p:spPr>
          <p:txBody>
            <a:bodyPr wrap="none" rtlCol="0">
              <a:spAutoFit/>
            </a:bodyPr>
            <a:lstStyle/>
            <a:p>
              <a:r>
                <a:rPr kumimoji="1" lang="en-US" altLang="ja-JP" dirty="0">
                  <a:latin typeface="+mn-ea"/>
                </a:rPr>
                <a:t>14</a:t>
              </a:r>
              <a:endParaRPr kumimoji="1" lang="ja-JP" altLang="en-US" dirty="0">
                <a:latin typeface="+mn-ea"/>
              </a:endParaRPr>
            </a:p>
          </p:txBody>
        </p:sp>
        <p:sp>
          <p:nvSpPr>
            <p:cNvPr id="32" name="テキスト ボックス 31"/>
            <p:cNvSpPr txBox="1"/>
            <p:nvPr/>
          </p:nvSpPr>
          <p:spPr>
            <a:xfrm>
              <a:off x="5863862" y="982658"/>
              <a:ext cx="494006" cy="369332"/>
            </a:xfrm>
            <a:prstGeom prst="rect">
              <a:avLst/>
            </a:prstGeom>
            <a:noFill/>
          </p:spPr>
          <p:txBody>
            <a:bodyPr wrap="none" rtlCol="0">
              <a:spAutoFit/>
            </a:bodyPr>
            <a:lstStyle/>
            <a:p>
              <a:r>
                <a:rPr kumimoji="1" lang="en-US" altLang="ja-JP" dirty="0">
                  <a:latin typeface="+mn-ea"/>
                </a:rPr>
                <a:t>15</a:t>
              </a:r>
              <a:endParaRPr kumimoji="1" lang="ja-JP" altLang="en-US" dirty="0">
                <a:latin typeface="+mn-ea"/>
              </a:endParaRPr>
            </a:p>
          </p:txBody>
        </p:sp>
        <p:sp>
          <p:nvSpPr>
            <p:cNvPr id="33" name="テキスト ボックス 32"/>
            <p:cNvSpPr txBox="1"/>
            <p:nvPr/>
          </p:nvSpPr>
          <p:spPr>
            <a:xfrm>
              <a:off x="6584185" y="982658"/>
              <a:ext cx="494006" cy="369332"/>
            </a:xfrm>
            <a:prstGeom prst="rect">
              <a:avLst/>
            </a:prstGeom>
            <a:noFill/>
          </p:spPr>
          <p:txBody>
            <a:bodyPr wrap="none" rtlCol="0">
              <a:spAutoFit/>
            </a:bodyPr>
            <a:lstStyle/>
            <a:p>
              <a:r>
                <a:rPr kumimoji="1" lang="en-US" altLang="ja-JP" dirty="0">
                  <a:latin typeface="+mn-ea"/>
                </a:rPr>
                <a:t>16</a:t>
              </a:r>
              <a:endParaRPr kumimoji="1" lang="ja-JP" altLang="en-US" dirty="0">
                <a:latin typeface="+mn-ea"/>
              </a:endParaRPr>
            </a:p>
          </p:txBody>
        </p:sp>
        <p:sp>
          <p:nvSpPr>
            <p:cNvPr id="34" name="テキスト ボックス 33"/>
            <p:cNvSpPr txBox="1"/>
            <p:nvPr/>
          </p:nvSpPr>
          <p:spPr>
            <a:xfrm>
              <a:off x="7304508" y="982658"/>
              <a:ext cx="494006" cy="369332"/>
            </a:xfrm>
            <a:prstGeom prst="rect">
              <a:avLst/>
            </a:prstGeom>
            <a:noFill/>
          </p:spPr>
          <p:txBody>
            <a:bodyPr wrap="none" rtlCol="0">
              <a:spAutoFit/>
            </a:bodyPr>
            <a:lstStyle/>
            <a:p>
              <a:r>
                <a:rPr kumimoji="1" lang="en-US" altLang="ja-JP" dirty="0">
                  <a:latin typeface="+mn-ea"/>
                </a:rPr>
                <a:t>17</a:t>
              </a:r>
              <a:endParaRPr kumimoji="1" lang="ja-JP" altLang="en-US" dirty="0">
                <a:latin typeface="+mn-ea"/>
              </a:endParaRPr>
            </a:p>
          </p:txBody>
        </p:sp>
        <p:sp>
          <p:nvSpPr>
            <p:cNvPr id="35" name="テキスト ボックス 34"/>
            <p:cNvSpPr txBox="1"/>
            <p:nvPr/>
          </p:nvSpPr>
          <p:spPr>
            <a:xfrm>
              <a:off x="8024830" y="982658"/>
              <a:ext cx="494006" cy="369332"/>
            </a:xfrm>
            <a:prstGeom prst="rect">
              <a:avLst/>
            </a:prstGeom>
            <a:noFill/>
          </p:spPr>
          <p:txBody>
            <a:bodyPr wrap="none" rtlCol="0">
              <a:spAutoFit/>
            </a:bodyPr>
            <a:lstStyle/>
            <a:p>
              <a:r>
                <a:rPr kumimoji="1" lang="en-US" altLang="ja-JP" dirty="0">
                  <a:latin typeface="+mn-ea"/>
                </a:rPr>
                <a:t>18</a:t>
              </a:r>
              <a:endParaRPr kumimoji="1" lang="ja-JP" altLang="en-US" dirty="0">
                <a:latin typeface="+mn-ea"/>
              </a:endParaRPr>
            </a:p>
          </p:txBody>
        </p:sp>
        <p:sp>
          <p:nvSpPr>
            <p:cNvPr id="36" name="テキスト ボックス 35"/>
            <p:cNvSpPr txBox="1"/>
            <p:nvPr/>
          </p:nvSpPr>
          <p:spPr>
            <a:xfrm>
              <a:off x="8745154" y="982658"/>
              <a:ext cx="494006" cy="369332"/>
            </a:xfrm>
            <a:prstGeom prst="rect">
              <a:avLst/>
            </a:prstGeom>
            <a:noFill/>
          </p:spPr>
          <p:txBody>
            <a:bodyPr wrap="none" rtlCol="0">
              <a:spAutoFit/>
            </a:bodyPr>
            <a:lstStyle/>
            <a:p>
              <a:r>
                <a:rPr kumimoji="1" lang="en-US" altLang="ja-JP" dirty="0">
                  <a:latin typeface="+mn-ea"/>
                </a:rPr>
                <a:t>19</a:t>
              </a:r>
              <a:endParaRPr kumimoji="1" lang="ja-JP" altLang="en-US" dirty="0">
                <a:latin typeface="+mn-ea"/>
              </a:endParaRPr>
            </a:p>
          </p:txBody>
        </p:sp>
        <p:sp>
          <p:nvSpPr>
            <p:cNvPr id="37" name="テキスト ボックス 36"/>
            <p:cNvSpPr txBox="1"/>
            <p:nvPr/>
          </p:nvSpPr>
          <p:spPr>
            <a:xfrm>
              <a:off x="9465477" y="982658"/>
              <a:ext cx="494006" cy="369332"/>
            </a:xfrm>
            <a:prstGeom prst="rect">
              <a:avLst/>
            </a:prstGeom>
            <a:noFill/>
          </p:spPr>
          <p:txBody>
            <a:bodyPr wrap="none" rtlCol="0">
              <a:spAutoFit/>
            </a:bodyPr>
            <a:lstStyle/>
            <a:p>
              <a:r>
                <a:rPr lang="en-US" altLang="ja-JP" dirty="0">
                  <a:latin typeface="+mn-ea"/>
                </a:rPr>
                <a:t>20</a:t>
              </a:r>
              <a:endParaRPr kumimoji="1" lang="ja-JP" altLang="en-US" dirty="0">
                <a:latin typeface="+mn-ea"/>
              </a:endParaRPr>
            </a:p>
          </p:txBody>
        </p:sp>
        <p:sp>
          <p:nvSpPr>
            <p:cNvPr id="38" name="テキスト ボックス 37"/>
            <p:cNvSpPr txBox="1"/>
            <p:nvPr/>
          </p:nvSpPr>
          <p:spPr>
            <a:xfrm>
              <a:off x="10185800" y="982658"/>
              <a:ext cx="494006" cy="369332"/>
            </a:xfrm>
            <a:prstGeom prst="rect">
              <a:avLst/>
            </a:prstGeom>
            <a:noFill/>
          </p:spPr>
          <p:txBody>
            <a:bodyPr wrap="none" rtlCol="0">
              <a:spAutoFit/>
            </a:bodyPr>
            <a:lstStyle/>
            <a:p>
              <a:r>
                <a:rPr lang="en-US" altLang="ja-JP" dirty="0">
                  <a:latin typeface="+mn-ea"/>
                </a:rPr>
                <a:t>21</a:t>
              </a:r>
              <a:endParaRPr kumimoji="1" lang="ja-JP" altLang="en-US" dirty="0">
                <a:latin typeface="+mn-ea"/>
              </a:endParaRPr>
            </a:p>
          </p:txBody>
        </p:sp>
        <p:grpSp>
          <p:nvGrpSpPr>
            <p:cNvPr id="39" name="グループ化 38"/>
            <p:cNvGrpSpPr/>
            <p:nvPr/>
          </p:nvGrpSpPr>
          <p:grpSpPr>
            <a:xfrm>
              <a:off x="1377389" y="1975872"/>
              <a:ext cx="4955487" cy="709684"/>
              <a:chOff x="1377389" y="1975872"/>
              <a:chExt cx="4955487" cy="709684"/>
            </a:xfrm>
          </p:grpSpPr>
          <p:grpSp>
            <p:nvGrpSpPr>
              <p:cNvPr id="40" name="グループ化 39"/>
              <p:cNvGrpSpPr/>
              <p:nvPr/>
            </p:nvGrpSpPr>
            <p:grpSpPr>
              <a:xfrm>
                <a:off x="1377389" y="1975872"/>
                <a:ext cx="2877522" cy="709684"/>
                <a:chOff x="1059889" y="1975872"/>
                <a:chExt cx="2877522" cy="709684"/>
              </a:xfrm>
            </p:grpSpPr>
            <p:sp>
              <p:nvSpPr>
                <p:cNvPr id="46" name="正方形/長方形 45"/>
                <p:cNvSpPr/>
                <p:nvPr/>
              </p:nvSpPr>
              <p:spPr>
                <a:xfrm>
                  <a:off x="321667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n-ea"/>
                  </a:endParaRPr>
                </a:p>
              </p:txBody>
            </p:sp>
            <p:sp>
              <p:nvSpPr>
                <p:cNvPr id="47" name="正方形/長方形 46"/>
                <p:cNvSpPr/>
                <p:nvPr/>
              </p:nvSpPr>
              <p:spPr>
                <a:xfrm>
                  <a:off x="249774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n-ea"/>
                  </a:endParaRPr>
                </a:p>
              </p:txBody>
            </p:sp>
            <p:sp>
              <p:nvSpPr>
                <p:cNvPr id="48" name="正方形/長方形 47"/>
                <p:cNvSpPr/>
                <p:nvPr/>
              </p:nvSpPr>
              <p:spPr>
                <a:xfrm>
                  <a:off x="177881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n-ea"/>
                  </a:endParaRPr>
                </a:p>
              </p:txBody>
            </p:sp>
            <p:sp>
              <p:nvSpPr>
                <p:cNvPr id="49" name="正方形/長方形 48"/>
                <p:cNvSpPr/>
                <p:nvPr/>
              </p:nvSpPr>
              <p:spPr>
                <a:xfrm>
                  <a:off x="105988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n-ea"/>
                  </a:endParaRPr>
                </a:p>
              </p:txBody>
            </p:sp>
          </p:grpSp>
          <p:grpSp>
            <p:nvGrpSpPr>
              <p:cNvPr id="41" name="グループ化 40"/>
              <p:cNvGrpSpPr/>
              <p:nvPr/>
            </p:nvGrpSpPr>
            <p:grpSpPr>
              <a:xfrm>
                <a:off x="4893216" y="1975872"/>
                <a:ext cx="1439660" cy="709684"/>
                <a:chOff x="3935609" y="1975872"/>
                <a:chExt cx="1439660" cy="709684"/>
              </a:xfrm>
            </p:grpSpPr>
            <p:sp>
              <p:nvSpPr>
                <p:cNvPr id="44" name="正方形/長方形 43"/>
                <p:cNvSpPr/>
                <p:nvPr/>
              </p:nvSpPr>
              <p:spPr>
                <a:xfrm>
                  <a:off x="393560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n-ea"/>
                  </a:endParaRPr>
                </a:p>
              </p:txBody>
            </p:sp>
            <p:sp>
              <p:nvSpPr>
                <p:cNvPr id="45" name="正方形/長方形 44"/>
                <p:cNvSpPr/>
                <p:nvPr/>
              </p:nvSpPr>
              <p:spPr>
                <a:xfrm>
                  <a:off x="4654537"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n-ea"/>
                  </a:endParaRPr>
                </a:p>
              </p:txBody>
            </p:sp>
          </p:grpSp>
          <p:cxnSp>
            <p:nvCxnSpPr>
              <p:cNvPr id="42" name="直線コネクタ 41"/>
              <p:cNvCxnSpPr/>
              <p:nvPr/>
            </p:nvCxnSpPr>
            <p:spPr>
              <a:xfrm>
                <a:off x="4260850" y="1975872"/>
                <a:ext cx="632366" cy="0"/>
              </a:xfrm>
              <a:prstGeom prst="lin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cxnSp>
          <p:cxnSp>
            <p:nvCxnSpPr>
              <p:cNvPr id="43" name="直線コネクタ 42"/>
              <p:cNvCxnSpPr/>
              <p:nvPr/>
            </p:nvCxnSpPr>
            <p:spPr>
              <a:xfrm>
                <a:off x="4254911" y="2685556"/>
                <a:ext cx="632366" cy="0"/>
              </a:xfrm>
              <a:prstGeom prst="lin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cxnSp>
        </p:grpSp>
      </p:grpSp>
      <p:sp>
        <p:nvSpPr>
          <p:cNvPr id="50" name="テキスト ボックス 49"/>
          <p:cNvSpPr txBox="1"/>
          <p:nvPr/>
        </p:nvSpPr>
        <p:spPr>
          <a:xfrm>
            <a:off x="2824329" y="2993241"/>
            <a:ext cx="8859074" cy="1095043"/>
          </a:xfrm>
          <a:prstGeom prst="rect">
            <a:avLst/>
          </a:prstGeom>
          <a:noFill/>
        </p:spPr>
        <p:txBody>
          <a:bodyPr wrap="square" rtlCol="0">
            <a:spAutoFit/>
          </a:bodyPr>
          <a:lstStyle/>
          <a:p>
            <a:pPr marL="285750" indent="-285750">
              <a:lnSpc>
                <a:spcPct val="200000"/>
              </a:lnSpc>
              <a:buFont typeface="メイリオ" panose="020B0604030504040204" pitchFamily="50" charset="-128"/>
              <a:buChar char="○"/>
            </a:pPr>
            <a:r>
              <a:rPr lang="ja-JP" altLang="en-US" dirty="0">
                <a:latin typeface="+mn-ea"/>
              </a:rPr>
              <a:t>中学校と同じように昼間の時間帯に授業を行う学校です。</a:t>
            </a:r>
            <a:endParaRPr lang="en-US" altLang="ja-JP" dirty="0">
              <a:latin typeface="+mn-ea"/>
            </a:endParaRPr>
          </a:p>
          <a:p>
            <a:pPr marL="285750" indent="-285750">
              <a:lnSpc>
                <a:spcPct val="200000"/>
              </a:lnSpc>
              <a:buFont typeface="メイリオ" panose="020B0604030504040204" pitchFamily="50" charset="-128"/>
              <a:buChar char="○"/>
            </a:pPr>
            <a:r>
              <a:rPr lang="ja-JP" altLang="en-US" dirty="0">
                <a:latin typeface="+mn-ea"/>
              </a:rPr>
              <a:t>学校によって設置する学科やコースが異なります。</a:t>
            </a:r>
            <a:endParaRPr lang="en-US" altLang="ja-JP" dirty="0">
              <a:latin typeface="+mn-ea"/>
            </a:endParaRPr>
          </a:p>
        </p:txBody>
      </p:sp>
      <p:sp>
        <p:nvSpPr>
          <p:cNvPr id="51" name="テキスト ボックス 50"/>
          <p:cNvSpPr txBox="1"/>
          <p:nvPr/>
        </p:nvSpPr>
        <p:spPr>
          <a:xfrm>
            <a:off x="2824329" y="4326807"/>
            <a:ext cx="9673771" cy="2411600"/>
          </a:xfrm>
          <a:prstGeom prst="rect">
            <a:avLst/>
          </a:prstGeom>
          <a:noFill/>
        </p:spPr>
        <p:txBody>
          <a:bodyPr wrap="square" numCol="3" rtlCol="0">
            <a:noAutofit/>
          </a:bodyPr>
          <a:lstStyle/>
          <a:p>
            <a:r>
              <a:rPr kumimoji="1" lang="ja-JP" altLang="en-US" sz="1600" dirty="0">
                <a:latin typeface="+mn-ea"/>
              </a:rPr>
              <a:t>普通科</a:t>
            </a:r>
            <a:endParaRPr kumimoji="1" lang="en-US" altLang="ja-JP" sz="1600" dirty="0">
              <a:latin typeface="+mn-ea"/>
            </a:endParaRPr>
          </a:p>
          <a:p>
            <a:r>
              <a:rPr kumimoji="1" lang="ja-JP" altLang="en-US" sz="1600" dirty="0">
                <a:latin typeface="+mn-ea"/>
              </a:rPr>
              <a:t>農業に関する学科</a:t>
            </a:r>
            <a:endParaRPr kumimoji="1" lang="en-US" altLang="ja-JP" sz="1600" dirty="0">
              <a:latin typeface="+mn-ea"/>
            </a:endParaRPr>
          </a:p>
          <a:p>
            <a:r>
              <a:rPr lang="ja-JP" altLang="en-US" sz="1600" dirty="0">
                <a:latin typeface="+mn-ea"/>
              </a:rPr>
              <a:t>工業に関する学科</a:t>
            </a:r>
            <a:endParaRPr lang="en-US" altLang="ja-JP" sz="1600" dirty="0">
              <a:latin typeface="+mn-ea"/>
            </a:endParaRPr>
          </a:p>
          <a:p>
            <a:r>
              <a:rPr kumimoji="1" lang="ja-JP" altLang="en-US" sz="1600" dirty="0">
                <a:latin typeface="+mn-ea"/>
              </a:rPr>
              <a:t>商業に関する学科</a:t>
            </a:r>
            <a:endParaRPr kumimoji="1" lang="en-US" altLang="ja-JP" sz="1600" dirty="0">
              <a:latin typeface="+mn-ea"/>
            </a:endParaRPr>
          </a:p>
          <a:p>
            <a:r>
              <a:rPr lang="ja-JP" altLang="en-US" sz="1600" dirty="0">
                <a:latin typeface="+mn-ea"/>
              </a:rPr>
              <a:t>グローバルビジネス科</a:t>
            </a:r>
            <a:endParaRPr lang="en-US" altLang="ja-JP" sz="1600" dirty="0">
              <a:latin typeface="+mn-ea"/>
            </a:endParaRPr>
          </a:p>
          <a:p>
            <a:r>
              <a:rPr kumimoji="1" lang="ja-JP" altLang="en-US" sz="1600" dirty="0">
                <a:latin typeface="+mn-ea"/>
              </a:rPr>
              <a:t>食物文化科</a:t>
            </a:r>
            <a:endParaRPr kumimoji="1" lang="en-US" altLang="ja-JP" sz="1600" dirty="0">
              <a:latin typeface="+mn-ea"/>
            </a:endParaRPr>
          </a:p>
          <a:p>
            <a:r>
              <a:rPr lang="ja-JP" altLang="en-US" sz="1600" dirty="0">
                <a:latin typeface="+mn-ea"/>
              </a:rPr>
              <a:t>福祉ボランティア科</a:t>
            </a:r>
            <a:endParaRPr lang="en-US" altLang="ja-JP" sz="1600" dirty="0">
              <a:latin typeface="+mn-ea"/>
            </a:endParaRPr>
          </a:p>
          <a:p>
            <a:r>
              <a:rPr kumimoji="1" lang="ja-JP" altLang="en-US" sz="1600" dirty="0">
                <a:latin typeface="+mn-ea"/>
              </a:rPr>
              <a:t>理数科</a:t>
            </a:r>
            <a:endParaRPr kumimoji="1" lang="en-US" altLang="ja-JP" sz="1600" dirty="0">
              <a:latin typeface="+mn-ea"/>
            </a:endParaRPr>
          </a:p>
          <a:p>
            <a:r>
              <a:rPr lang="ja-JP" altLang="en-US" sz="1600" dirty="0">
                <a:latin typeface="+mn-ea"/>
              </a:rPr>
              <a:t>総合科学科</a:t>
            </a:r>
            <a:endParaRPr lang="en-US" altLang="ja-JP" sz="1600" dirty="0">
              <a:latin typeface="+mn-ea"/>
            </a:endParaRPr>
          </a:p>
          <a:p>
            <a:r>
              <a:rPr lang="ja-JP" altLang="en-US" sz="1600" dirty="0">
                <a:latin typeface="+mn-ea"/>
              </a:rPr>
              <a:t>サイエンス創造科</a:t>
            </a:r>
            <a:endParaRPr lang="en-US" altLang="ja-JP" sz="1600" dirty="0">
              <a:latin typeface="+mn-ea"/>
            </a:endParaRPr>
          </a:p>
          <a:p>
            <a:r>
              <a:rPr kumimoji="1" lang="ja-JP" altLang="en-US" sz="1600" dirty="0">
                <a:latin typeface="+mn-ea"/>
              </a:rPr>
              <a:t>総合造形科</a:t>
            </a:r>
            <a:endParaRPr kumimoji="1" lang="en-US" altLang="ja-JP" sz="1600" dirty="0">
              <a:latin typeface="+mn-ea"/>
            </a:endParaRPr>
          </a:p>
          <a:p>
            <a:r>
              <a:rPr lang="ja-JP" altLang="en-US" sz="1600" dirty="0">
                <a:latin typeface="+mn-ea"/>
              </a:rPr>
              <a:t>美術科</a:t>
            </a:r>
            <a:endParaRPr lang="en-US" altLang="ja-JP" sz="1600" dirty="0">
              <a:latin typeface="+mn-ea"/>
            </a:endParaRPr>
          </a:p>
          <a:p>
            <a:r>
              <a:rPr kumimoji="1" lang="ja-JP" altLang="en-US" sz="1600" dirty="0">
                <a:latin typeface="+mn-ea"/>
              </a:rPr>
              <a:t>音楽科</a:t>
            </a:r>
            <a:endParaRPr kumimoji="1" lang="en-US" altLang="ja-JP" sz="1600" dirty="0">
              <a:latin typeface="+mn-ea"/>
            </a:endParaRPr>
          </a:p>
          <a:p>
            <a:r>
              <a:rPr lang="ja-JP" altLang="en-US" sz="1600" dirty="0">
                <a:latin typeface="+mn-ea"/>
              </a:rPr>
              <a:t>体育に関する学科</a:t>
            </a:r>
            <a:endParaRPr lang="en-US" altLang="ja-JP" sz="1600" dirty="0">
              <a:latin typeface="+mn-ea"/>
            </a:endParaRPr>
          </a:p>
          <a:p>
            <a:r>
              <a:rPr kumimoji="1" lang="ja-JP" altLang="en-US" sz="1600" dirty="0">
                <a:latin typeface="+mn-ea"/>
              </a:rPr>
              <a:t>英語科</a:t>
            </a:r>
            <a:endParaRPr kumimoji="1" lang="en-US" altLang="ja-JP" sz="1600" dirty="0">
              <a:latin typeface="+mn-ea"/>
            </a:endParaRPr>
          </a:p>
          <a:p>
            <a:r>
              <a:rPr lang="ja-JP" altLang="en-US" sz="1600" dirty="0">
                <a:latin typeface="+mn-ea"/>
              </a:rPr>
              <a:t>国際文化科</a:t>
            </a:r>
            <a:endParaRPr lang="en-US" altLang="ja-JP" sz="1600" dirty="0">
              <a:latin typeface="+mn-ea"/>
            </a:endParaRPr>
          </a:p>
          <a:p>
            <a:r>
              <a:rPr kumimoji="1" lang="ja-JP" altLang="en-US" sz="1600" dirty="0">
                <a:latin typeface="+mn-ea"/>
              </a:rPr>
              <a:t>グローバル科</a:t>
            </a:r>
            <a:endParaRPr kumimoji="1" lang="en-US" altLang="ja-JP" sz="1600" dirty="0">
              <a:latin typeface="+mn-ea"/>
            </a:endParaRPr>
          </a:p>
          <a:p>
            <a:r>
              <a:rPr lang="ja-JP" altLang="en-US" sz="1600" dirty="0">
                <a:latin typeface="+mn-ea"/>
              </a:rPr>
              <a:t>グローバル探究科</a:t>
            </a:r>
            <a:endParaRPr lang="en-US" altLang="ja-JP" sz="1600" dirty="0">
              <a:latin typeface="+mn-ea"/>
            </a:endParaRPr>
          </a:p>
          <a:p>
            <a:r>
              <a:rPr kumimoji="1" lang="ja-JP" altLang="en-US" sz="1600" dirty="0">
                <a:latin typeface="+mn-ea"/>
              </a:rPr>
              <a:t>演劇科</a:t>
            </a:r>
            <a:endParaRPr kumimoji="1" lang="en-US" altLang="ja-JP" sz="1600" dirty="0">
              <a:latin typeface="+mn-ea"/>
            </a:endParaRPr>
          </a:p>
          <a:p>
            <a:r>
              <a:rPr lang="ja-JP" altLang="en-US" sz="1600" dirty="0">
                <a:latin typeface="+mn-ea"/>
              </a:rPr>
              <a:t>芸能文化科</a:t>
            </a:r>
            <a:endParaRPr lang="en-US" altLang="ja-JP" sz="1600" dirty="0">
              <a:latin typeface="+mn-ea"/>
            </a:endParaRPr>
          </a:p>
          <a:p>
            <a:r>
              <a:rPr kumimoji="1" lang="ja-JP" altLang="en-US" sz="1600" dirty="0">
                <a:latin typeface="+mn-ea"/>
              </a:rPr>
              <a:t>文理学科</a:t>
            </a:r>
            <a:endParaRPr kumimoji="1" lang="en-US" altLang="ja-JP" sz="1600" dirty="0">
              <a:latin typeface="+mn-ea"/>
            </a:endParaRPr>
          </a:p>
          <a:p>
            <a:r>
              <a:rPr lang="ja-JP" altLang="en-US" sz="1600" dirty="0">
                <a:latin typeface="+mn-ea"/>
              </a:rPr>
              <a:t>教育文理学科</a:t>
            </a:r>
            <a:endParaRPr lang="en-US" altLang="ja-JP" sz="1600" dirty="0">
              <a:latin typeface="+mn-ea"/>
            </a:endParaRPr>
          </a:p>
          <a:p>
            <a:r>
              <a:rPr kumimoji="1" lang="ja-JP" altLang="en-US" sz="1600" dirty="0">
                <a:latin typeface="+mn-ea"/>
              </a:rPr>
              <a:t>総合学科</a:t>
            </a:r>
            <a:endParaRPr kumimoji="1" lang="en-US" altLang="ja-JP" sz="1600" dirty="0">
              <a:latin typeface="+mn-ea"/>
            </a:endParaRPr>
          </a:p>
          <a:p>
            <a:r>
              <a:rPr lang="ja-JP" altLang="en-US" sz="1600" dirty="0">
                <a:latin typeface="+mn-ea"/>
              </a:rPr>
              <a:t>総合学科</a:t>
            </a:r>
            <a:r>
              <a:rPr lang="ja-JP" altLang="en-US" sz="1200" dirty="0">
                <a:latin typeface="+mn-ea"/>
              </a:rPr>
              <a:t>（エンパワメントスクール）</a:t>
            </a:r>
            <a:endParaRPr lang="en-US" altLang="ja-JP" sz="1200" dirty="0">
              <a:latin typeface="+mn-ea"/>
            </a:endParaRPr>
          </a:p>
          <a:p>
            <a:r>
              <a:rPr lang="ja-JP" altLang="en-US" sz="1600" dirty="0">
                <a:latin typeface="+mn-ea"/>
              </a:rPr>
              <a:t>総合学科</a:t>
            </a:r>
            <a:r>
              <a:rPr lang="ja-JP" altLang="en-US" sz="1200" dirty="0">
                <a:latin typeface="+mn-ea"/>
              </a:rPr>
              <a:t>（ステップスクール）</a:t>
            </a:r>
            <a:endParaRPr kumimoji="1" lang="en-US" altLang="ja-JP" sz="1600" dirty="0">
              <a:latin typeface="+mn-ea"/>
            </a:endParaRPr>
          </a:p>
        </p:txBody>
      </p:sp>
      <p:sp>
        <p:nvSpPr>
          <p:cNvPr id="70" name="テキスト ボックス 69"/>
          <p:cNvSpPr txBox="1"/>
          <p:nvPr/>
        </p:nvSpPr>
        <p:spPr>
          <a:xfrm>
            <a:off x="2976966" y="1273053"/>
            <a:ext cx="389850" cy="338554"/>
          </a:xfrm>
          <a:prstGeom prst="rect">
            <a:avLst/>
          </a:prstGeom>
          <a:noFill/>
        </p:spPr>
        <p:txBody>
          <a:bodyPr wrap="none" rtlCol="0">
            <a:spAutoFit/>
          </a:bodyPr>
          <a:lstStyle/>
          <a:p>
            <a:r>
              <a:rPr kumimoji="1" lang="ja-JP" altLang="en-US" sz="1600" dirty="0">
                <a:latin typeface="+mn-ea"/>
              </a:rPr>
              <a:t>時</a:t>
            </a:r>
          </a:p>
        </p:txBody>
      </p:sp>
      <p:sp>
        <p:nvSpPr>
          <p:cNvPr id="71" name="テキスト ボックス 70"/>
          <p:cNvSpPr txBox="1"/>
          <p:nvPr/>
        </p:nvSpPr>
        <p:spPr>
          <a:xfrm>
            <a:off x="11477327" y="1273575"/>
            <a:ext cx="389850" cy="338554"/>
          </a:xfrm>
          <a:prstGeom prst="rect">
            <a:avLst/>
          </a:prstGeom>
          <a:noFill/>
        </p:spPr>
        <p:txBody>
          <a:bodyPr wrap="none" rtlCol="0">
            <a:spAutoFit/>
          </a:bodyPr>
          <a:lstStyle/>
          <a:p>
            <a:r>
              <a:rPr kumimoji="1" lang="ja-JP" altLang="en-US" sz="1600" dirty="0">
                <a:latin typeface="+mn-ea"/>
              </a:rPr>
              <a:t>時</a:t>
            </a:r>
          </a:p>
        </p:txBody>
      </p:sp>
      <p:pic>
        <p:nvPicPr>
          <p:cNvPr id="53" name="図 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7747" y="218508"/>
            <a:ext cx="698659" cy="546224"/>
          </a:xfrm>
          <a:prstGeom prst="rect">
            <a:avLst/>
          </a:prstGeom>
        </p:spPr>
      </p:pic>
      <p:grpSp>
        <p:nvGrpSpPr>
          <p:cNvPr id="72" name="グループ化 71"/>
          <p:cNvGrpSpPr/>
          <p:nvPr/>
        </p:nvGrpSpPr>
        <p:grpSpPr>
          <a:xfrm>
            <a:off x="201809" y="958476"/>
            <a:ext cx="2209259" cy="2858776"/>
            <a:chOff x="220986" y="1908282"/>
            <a:chExt cx="2209259" cy="2858776"/>
          </a:xfrm>
        </p:grpSpPr>
        <p:grpSp>
          <p:nvGrpSpPr>
            <p:cNvPr id="73" name="グループ化 72"/>
            <p:cNvGrpSpPr/>
            <p:nvPr/>
          </p:nvGrpSpPr>
          <p:grpSpPr>
            <a:xfrm>
              <a:off x="220986" y="1908282"/>
              <a:ext cx="369868" cy="2858776"/>
              <a:chOff x="1714500" y="2233612"/>
              <a:chExt cx="533400" cy="4122738"/>
            </a:xfrm>
            <a:solidFill>
              <a:schemeClr val="bg1">
                <a:lumMod val="85000"/>
              </a:schemeClr>
            </a:solidFill>
          </p:grpSpPr>
          <p:sp>
            <p:nvSpPr>
              <p:cNvPr id="94" name="楕円 93"/>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95" name="楕円 94"/>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96" name="楕円 95"/>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97" name="楕円 96"/>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98" name="楕円 97"/>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99" name="楕円 98"/>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100" name="直線コネクタ 99"/>
              <p:cNvCxnSpPr>
                <a:stCxn id="94" idx="4"/>
                <a:endCxn id="97"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a:stCxn id="97" idx="4"/>
                <a:endCxn id="98"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a:stCxn id="98" idx="4"/>
                <a:endCxn id="99"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a:stCxn id="99" idx="4"/>
                <a:endCxn id="96"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a:stCxn id="96" idx="4"/>
                <a:endCxn id="95"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4" name="テキスト ボックス 73"/>
            <p:cNvSpPr txBox="1"/>
            <p:nvPr/>
          </p:nvSpPr>
          <p:spPr>
            <a:xfrm>
              <a:off x="245031" y="1946382"/>
              <a:ext cx="1415772" cy="276999"/>
            </a:xfrm>
            <a:prstGeom prst="rect">
              <a:avLst/>
            </a:prstGeom>
            <a:noFill/>
          </p:spPr>
          <p:txBody>
            <a:bodyPr wrap="none" rtlCol="0">
              <a:spAutoFit/>
            </a:bodyPr>
            <a:lstStyle/>
            <a:p>
              <a:r>
                <a:rPr kumimoji="1" lang="ja-JP" altLang="en-US" sz="1200" b="1" dirty="0">
                  <a:solidFill>
                    <a:schemeClr val="accent1"/>
                  </a:solidFill>
                  <a:latin typeface="+mn-ea"/>
                </a:rPr>
                <a:t>１　全日制の課程</a:t>
              </a:r>
            </a:p>
          </p:txBody>
        </p:sp>
        <p:sp>
          <p:nvSpPr>
            <p:cNvPr id="80" name="テキスト ボックス 79"/>
            <p:cNvSpPr txBox="1"/>
            <p:nvPr/>
          </p:nvSpPr>
          <p:spPr>
            <a:xfrm>
              <a:off x="245031" y="2446335"/>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多部制単位制</a:t>
              </a:r>
              <a:r>
                <a:rPr kumimoji="1" lang="en-US" altLang="ja-JP" sz="1200" b="1" dirty="0">
                  <a:solidFill>
                    <a:schemeClr val="bg1">
                      <a:lumMod val="50000"/>
                    </a:schemeClr>
                  </a:solidFill>
                  <a:latin typeface="+mn-ea"/>
                </a:rPr>
                <a:t>Ⅰ</a:t>
              </a:r>
              <a:r>
                <a:rPr kumimoji="1" lang="ja-JP" altLang="en-US" sz="1200" b="1" dirty="0">
                  <a:solidFill>
                    <a:schemeClr val="bg1">
                      <a:lumMod val="50000"/>
                    </a:schemeClr>
                  </a:solidFill>
                  <a:latin typeface="+mn-ea"/>
                </a:rPr>
                <a:t>部・</a:t>
              </a:r>
              <a:r>
                <a:rPr kumimoji="1" lang="en-US" altLang="ja-JP" sz="1200" b="1" dirty="0">
                  <a:solidFill>
                    <a:schemeClr val="bg1">
                      <a:lumMod val="50000"/>
                    </a:schemeClr>
                  </a:solidFill>
                  <a:latin typeface="+mn-ea"/>
                </a:rPr>
                <a:t>Ⅱ</a:t>
              </a:r>
              <a:r>
                <a:rPr kumimoji="1" lang="ja-JP" altLang="en-US" sz="1200" b="1" dirty="0">
                  <a:solidFill>
                    <a:schemeClr val="bg1">
                      <a:lumMod val="50000"/>
                    </a:schemeClr>
                  </a:solidFill>
                  <a:latin typeface="+mn-ea"/>
                </a:rPr>
                <a:t>部</a:t>
              </a:r>
            </a:p>
          </p:txBody>
        </p:sp>
        <p:sp>
          <p:nvSpPr>
            <p:cNvPr id="82" name="テキスト ボックス 81"/>
            <p:cNvSpPr txBox="1"/>
            <p:nvPr/>
          </p:nvSpPr>
          <p:spPr>
            <a:xfrm>
              <a:off x="245031" y="2946288"/>
              <a:ext cx="1415772"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昼夜間単位制</a:t>
              </a:r>
            </a:p>
          </p:txBody>
        </p:sp>
        <p:sp>
          <p:nvSpPr>
            <p:cNvPr id="91" name="テキスト ボックス 90"/>
            <p:cNvSpPr txBox="1"/>
            <p:nvPr/>
          </p:nvSpPr>
          <p:spPr>
            <a:xfrm>
              <a:off x="245031" y="3446241"/>
              <a:ext cx="1415772"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定時制の課程</a:t>
              </a:r>
            </a:p>
          </p:txBody>
        </p:sp>
        <p:sp>
          <p:nvSpPr>
            <p:cNvPr id="92" name="テキスト ボックス 91"/>
            <p:cNvSpPr txBox="1"/>
            <p:nvPr/>
          </p:nvSpPr>
          <p:spPr>
            <a:xfrm>
              <a:off x="245031" y="3946194"/>
              <a:ext cx="1415772" cy="276999"/>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通信制の課程</a:t>
              </a:r>
            </a:p>
          </p:txBody>
        </p:sp>
        <p:sp>
          <p:nvSpPr>
            <p:cNvPr id="93" name="テキスト ボックス 92"/>
            <p:cNvSpPr txBox="1"/>
            <p:nvPr/>
          </p:nvSpPr>
          <p:spPr>
            <a:xfrm>
              <a:off x="245031" y="4446146"/>
              <a:ext cx="1723549" cy="276999"/>
            </a:xfrm>
            <a:prstGeom prst="rect">
              <a:avLst/>
            </a:prstGeom>
            <a:noFill/>
          </p:spPr>
          <p:txBody>
            <a:bodyPr wrap="none" rtlCol="0">
              <a:spAutoFit/>
            </a:bodyPr>
            <a:lstStyle/>
            <a:p>
              <a:r>
                <a:rPr lang="ja-JP" altLang="en-US" sz="1200" b="1" dirty="0">
                  <a:solidFill>
                    <a:schemeClr val="bg1">
                      <a:lumMod val="50000"/>
                    </a:schemeClr>
                  </a:solidFill>
                  <a:latin typeface="+mn-ea"/>
                </a:rPr>
                <a:t>６</a:t>
              </a:r>
              <a:r>
                <a:rPr kumimoji="1" lang="ja-JP" altLang="en-US" sz="1200" b="1" dirty="0">
                  <a:solidFill>
                    <a:schemeClr val="bg1">
                      <a:lumMod val="50000"/>
                    </a:schemeClr>
                  </a:solidFill>
                  <a:latin typeface="+mn-ea"/>
                </a:rPr>
                <a:t>　学科（学ぶ内容）</a:t>
              </a:r>
            </a:p>
          </p:txBody>
        </p:sp>
      </p:grpSp>
    </p:spTree>
    <p:extLst>
      <p:ext uri="{BB962C8B-B14F-4D97-AF65-F5344CB8AC3E}">
        <p14:creationId xmlns:p14="http://schemas.microsoft.com/office/powerpoint/2010/main" val="1972452646"/>
      </p:ext>
    </p:extLst>
  </p:cSld>
  <p:clrMapOvr>
    <a:masterClrMapping/>
  </p:clrMapOvr>
  <mc:AlternateContent xmlns:mc="http://schemas.openxmlformats.org/markup-compatibility/2006" xmlns:p14="http://schemas.microsoft.com/office/powerpoint/2010/main">
    <mc:Choice Requires="p14">
      <p:transition p14:dur="100" advTm="27226">
        <p:cut/>
      </p:transition>
    </mc:Choice>
    <mc:Fallback xmlns="">
      <p:transition advTm="27226">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正方形/長方形 1026">
            <a:extLst>
              <a:ext uri="{FF2B5EF4-FFF2-40B4-BE49-F238E27FC236}">
                <a16:creationId xmlns:a16="http://schemas.microsoft.com/office/drawing/2014/main" id="{F5047E02-C699-613E-7B7D-A0461370250D}"/>
              </a:ext>
            </a:extLst>
          </p:cNvPr>
          <p:cNvSpPr/>
          <p:nvPr/>
        </p:nvSpPr>
        <p:spPr>
          <a:xfrm>
            <a:off x="7455064" y="6492810"/>
            <a:ext cx="576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a:bodyPr>
          <a:lstStyle/>
          <a:p>
            <a:r>
              <a:rPr kumimoji="1" lang="ja-JP" altLang="en-US" dirty="0"/>
              <a:t>大阪府立の産業系高等学校総合リーフレット</a:t>
            </a:r>
            <a:endParaRPr kumimoji="1" lang="ja-JP" altLang="en-US" dirty="0">
              <a:ln w="9525">
                <a:solidFill>
                  <a:schemeClr val="accent1"/>
                </a:solidFill>
              </a:ln>
              <a:blipFill>
                <a:blip r:embed="rId2"/>
                <a:stretch>
                  <a:fillRect/>
                </a:stretch>
              </a:blipFill>
            </a:endParaRP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40</a:t>
            </a:fld>
            <a:endParaRPr lang="ja-JP" altLang="en-US"/>
          </a:p>
        </p:txBody>
      </p:sp>
      <p:sp>
        <p:nvSpPr>
          <p:cNvPr id="23" name="テキスト ボックス 22"/>
          <p:cNvSpPr txBox="1"/>
          <p:nvPr/>
        </p:nvSpPr>
        <p:spPr>
          <a:xfrm>
            <a:off x="2872732" y="6369075"/>
            <a:ext cx="9130356"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中学生のみなさんへ</a:t>
            </a:r>
            <a:r>
              <a:rPr lang="ja-JP" altLang="en-US" dirty="0">
                <a:latin typeface="BIZ UDPゴシック" panose="020B0400000000000000" pitchFamily="50" charset="-128"/>
                <a:ea typeface="BIZ UDPゴシック" panose="020B0400000000000000" pitchFamily="50" charset="-128"/>
              </a:rPr>
              <a:t>」または「</a:t>
            </a:r>
            <a:r>
              <a:rPr lang="ja-JP" altLang="en-US" b="1" dirty="0">
                <a:latin typeface="BIZ UDPゴシック" panose="020B0400000000000000" pitchFamily="50" charset="-128"/>
                <a:ea typeface="BIZ UDPゴシック" panose="020B0400000000000000" pitchFamily="50" charset="-128"/>
              </a:rPr>
              <a:t>咲くなび</a:t>
            </a:r>
            <a:r>
              <a:rPr lang="ja-JP" altLang="en-US" dirty="0">
                <a:latin typeface="BIZ UDPゴシック" panose="020B0400000000000000" pitchFamily="50" charset="-128"/>
                <a:ea typeface="BIZ UDPゴシック" panose="020B0400000000000000" pitchFamily="50" charset="-128"/>
              </a:rPr>
              <a:t>」から</a:t>
            </a:r>
            <a:r>
              <a:rPr lang="ja-JP" altLang="en-US" b="1" dirty="0">
                <a:solidFill>
                  <a:schemeClr val="accent1"/>
                </a:solidFill>
                <a:latin typeface="BIZ UDPゴシック" panose="020B0400000000000000" pitchFamily="50" charset="-128"/>
                <a:ea typeface="BIZ UDPゴシック" panose="020B0400000000000000" pitchFamily="50" charset="-128"/>
              </a:rPr>
              <a:t>リンク</a:t>
            </a:r>
            <a:r>
              <a:rPr lang="ja-JP" altLang="en-US" dirty="0">
                <a:latin typeface="BIZ UDPゴシック" panose="020B0400000000000000" pitchFamily="50" charset="-128"/>
                <a:ea typeface="BIZ UDPゴシック" panose="020B0400000000000000" pitchFamily="50" charset="-128"/>
              </a:rPr>
              <a:t>へ</a:t>
            </a:r>
            <a:endParaRPr lang="en-US" altLang="ja-JP" dirty="0">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9FDF7B21-DAD1-473D-7F6E-707AC5683C89}"/>
              </a:ext>
            </a:extLst>
          </p:cNvPr>
          <p:cNvSpPr txBox="1"/>
          <p:nvPr/>
        </p:nvSpPr>
        <p:spPr>
          <a:xfrm>
            <a:off x="9154085" y="957920"/>
            <a:ext cx="2916380" cy="1077218"/>
          </a:xfrm>
          <a:prstGeom prst="rect">
            <a:avLst/>
          </a:prstGeom>
          <a:noFill/>
        </p:spPr>
        <p:txBody>
          <a:bodyPr wrap="square">
            <a:spAutoFit/>
          </a:bodyPr>
          <a:lstStyle/>
          <a:p>
            <a:pPr algn="ctr"/>
            <a:r>
              <a:rPr lang="ja-JP" altLang="en-US" sz="1600" b="1" i="0" dirty="0">
                <a:ln w="3175">
                  <a:solidFill>
                    <a:schemeClr val="accent1"/>
                  </a:solidFill>
                </a:ln>
                <a:blipFill>
                  <a:blip r:embed="rId2"/>
                  <a:stretch>
                    <a:fillRect/>
                  </a:stretch>
                </a:blipFill>
                <a:effectLst/>
                <a:ea typeface="Meiryo" panose="020B0604030504040204" pitchFamily="50" charset="-128"/>
              </a:rPr>
              <a:t>ものづくりを学べる</a:t>
            </a:r>
            <a:endParaRPr lang="en-US" altLang="ja-JP" sz="1600" b="1" i="0" dirty="0">
              <a:ln w="3175">
                <a:solidFill>
                  <a:schemeClr val="accent1"/>
                </a:solidFill>
              </a:ln>
              <a:blipFill>
                <a:blip r:embed="rId2"/>
                <a:stretch>
                  <a:fillRect/>
                </a:stretch>
              </a:blipFill>
              <a:effectLst/>
              <a:ea typeface="Meiryo" panose="020B0604030504040204" pitchFamily="50" charset="-128"/>
            </a:endParaRPr>
          </a:p>
          <a:p>
            <a:pPr algn="ctr"/>
            <a:r>
              <a:rPr lang="ja-JP" altLang="en-US" sz="1600" b="1" i="0" dirty="0">
                <a:ln w="3175">
                  <a:solidFill>
                    <a:schemeClr val="accent1"/>
                  </a:solidFill>
                </a:ln>
                <a:blipFill>
                  <a:blip r:embed="rId2"/>
                  <a:stretch>
                    <a:fillRect/>
                  </a:stretch>
                </a:blipFill>
                <a:effectLst/>
                <a:ea typeface="Meiryo" panose="020B0604030504040204" pitchFamily="50" charset="-128"/>
              </a:rPr>
              <a:t>専門学科工業系高校</a:t>
            </a:r>
            <a:endParaRPr lang="en-US" altLang="ja-JP" sz="1600" b="1" dirty="0">
              <a:ln w="3175">
                <a:solidFill>
                  <a:schemeClr val="accent1"/>
                </a:solidFill>
              </a:ln>
              <a:blipFill>
                <a:blip r:embed="rId2"/>
                <a:stretch>
                  <a:fillRect/>
                </a:stretch>
              </a:blipFill>
              <a:ea typeface="Meiryo" panose="020B0604030504040204" pitchFamily="50" charset="-128"/>
            </a:endParaRPr>
          </a:p>
          <a:p>
            <a:pPr algn="ctr"/>
            <a:r>
              <a:rPr lang="en-US" altLang="ja-JP" sz="1600" b="1" i="0" dirty="0">
                <a:ln w="3175">
                  <a:solidFill>
                    <a:schemeClr val="accent1"/>
                  </a:solidFill>
                </a:ln>
                <a:blipFill>
                  <a:blip r:embed="rId2"/>
                  <a:stretch>
                    <a:fillRect/>
                  </a:stretch>
                </a:blipFill>
                <a:effectLst/>
                <a:ea typeface="Meiryo" panose="020B0604030504040204" pitchFamily="50" charset="-128"/>
              </a:rPr>
              <a:t>Kogyo Technology</a:t>
            </a:r>
            <a:br>
              <a:rPr lang="en-US" altLang="ja-JP" sz="1600" b="1" i="0" dirty="0">
                <a:ln w="3175">
                  <a:solidFill>
                    <a:schemeClr val="accent1"/>
                  </a:solidFill>
                </a:ln>
                <a:blipFill>
                  <a:blip r:embed="rId2"/>
                  <a:stretch>
                    <a:fillRect/>
                  </a:stretch>
                </a:blipFill>
                <a:effectLst/>
                <a:ea typeface="Meiryo" panose="020B0604030504040204" pitchFamily="50" charset="-128"/>
              </a:rPr>
            </a:br>
            <a:r>
              <a:rPr lang="en-US" altLang="ja-JP" sz="1600" b="1" i="0" dirty="0">
                <a:ln w="3175">
                  <a:solidFill>
                    <a:schemeClr val="accent1"/>
                  </a:solidFill>
                </a:ln>
                <a:blipFill>
                  <a:blip r:embed="rId2"/>
                  <a:stretch>
                    <a:fillRect/>
                  </a:stretch>
                </a:blipFill>
                <a:effectLst/>
                <a:ea typeface="Meiryo" panose="020B0604030504040204" pitchFamily="50" charset="-128"/>
              </a:rPr>
              <a:t>High School</a:t>
            </a:r>
            <a:endParaRPr lang="ja-JP" altLang="en-US" sz="1600" b="1" dirty="0">
              <a:ln w="3175">
                <a:solidFill>
                  <a:schemeClr val="accent1"/>
                </a:solidFill>
              </a:ln>
              <a:blipFill>
                <a:blip r:embed="rId2"/>
                <a:stretch>
                  <a:fillRect/>
                </a:stretch>
              </a:blipFill>
            </a:endParaRPr>
          </a:p>
        </p:txBody>
      </p:sp>
      <p:sp>
        <p:nvSpPr>
          <p:cNvPr id="31" name="テキスト ボックス 30">
            <a:extLst>
              <a:ext uri="{FF2B5EF4-FFF2-40B4-BE49-F238E27FC236}">
                <a16:creationId xmlns:a16="http://schemas.microsoft.com/office/drawing/2014/main" id="{9BA21841-DFA1-3110-3BFF-ABD25A64DEFC}"/>
              </a:ext>
            </a:extLst>
          </p:cNvPr>
          <p:cNvSpPr txBox="1"/>
          <p:nvPr/>
        </p:nvSpPr>
        <p:spPr>
          <a:xfrm>
            <a:off x="2861646" y="1086925"/>
            <a:ext cx="3076268" cy="861774"/>
          </a:xfrm>
          <a:prstGeom prst="rect">
            <a:avLst/>
          </a:prstGeom>
          <a:noFill/>
        </p:spPr>
        <p:txBody>
          <a:bodyPr wrap="square">
            <a:spAutoFit/>
          </a:bodyPr>
          <a:lstStyle/>
          <a:p>
            <a:pPr algn="ctr"/>
            <a:r>
              <a:rPr lang="ja-JP" altLang="en-US" sz="1600" b="1" i="0" dirty="0">
                <a:ln w="3175">
                  <a:solidFill>
                    <a:schemeClr val="accent4"/>
                  </a:solidFill>
                </a:ln>
                <a:blipFill>
                  <a:blip r:embed="rId3"/>
                  <a:stretch>
                    <a:fillRect/>
                  </a:stretch>
                </a:blipFill>
                <a:effectLst/>
                <a:ea typeface="Meiryo" panose="020B0604030504040204" pitchFamily="50" charset="-128"/>
              </a:rPr>
              <a:t>農業の楽しさと</a:t>
            </a:r>
            <a:endParaRPr lang="en-US" altLang="ja-JP" sz="1600" b="1" i="0" dirty="0">
              <a:ln w="3175">
                <a:solidFill>
                  <a:schemeClr val="accent4"/>
                </a:solidFill>
              </a:ln>
              <a:blipFill>
                <a:blip r:embed="rId3"/>
                <a:stretch>
                  <a:fillRect/>
                </a:stretch>
              </a:blipFill>
              <a:effectLst/>
              <a:ea typeface="Meiryo" panose="020B0604030504040204" pitchFamily="50" charset="-128"/>
            </a:endParaRPr>
          </a:p>
          <a:p>
            <a:pPr algn="ctr"/>
            <a:r>
              <a:rPr lang="ja-JP" altLang="en-US" sz="1600" b="1" i="0" dirty="0">
                <a:ln w="3175">
                  <a:solidFill>
                    <a:schemeClr val="accent4"/>
                  </a:solidFill>
                </a:ln>
                <a:blipFill>
                  <a:blip r:embed="rId3"/>
                  <a:stretch>
                    <a:fillRect/>
                  </a:stretch>
                </a:blipFill>
                <a:effectLst/>
                <a:ea typeface="Meiryo" panose="020B0604030504040204" pitchFamily="50" charset="-128"/>
              </a:rPr>
              <a:t>おもしろさが学べる専門学科</a:t>
            </a:r>
            <a:endParaRPr lang="en-US" altLang="ja-JP" sz="1600" b="1" i="0" dirty="0">
              <a:ln w="3175">
                <a:solidFill>
                  <a:schemeClr val="accent4"/>
                </a:solidFill>
              </a:ln>
              <a:blipFill>
                <a:blip r:embed="rId3"/>
                <a:stretch>
                  <a:fillRect/>
                </a:stretch>
              </a:blipFill>
              <a:effectLst/>
              <a:ea typeface="Meiryo" panose="020B0604030504040204" pitchFamily="50" charset="-128"/>
            </a:endParaRPr>
          </a:p>
          <a:p>
            <a:pPr algn="ctr"/>
            <a:r>
              <a:rPr lang="ja-JP" altLang="en-US" sz="1600" b="1" i="0" dirty="0">
                <a:ln w="3175">
                  <a:solidFill>
                    <a:schemeClr val="accent4"/>
                  </a:solidFill>
                </a:ln>
                <a:blipFill>
                  <a:blip r:embed="rId3"/>
                  <a:stretch>
                    <a:fillRect/>
                  </a:stretch>
                </a:blipFill>
                <a:effectLst/>
                <a:ea typeface="Meiryo" panose="020B0604030504040204" pitchFamily="50" charset="-128"/>
              </a:rPr>
              <a:t>農業高校</a:t>
            </a:r>
            <a:endParaRPr lang="ja-JP" altLang="en-US" sz="1600" b="1" dirty="0">
              <a:ln w="3175">
                <a:solidFill>
                  <a:schemeClr val="accent4"/>
                </a:solidFill>
              </a:ln>
              <a:blipFill>
                <a:blip r:embed="rId3"/>
                <a:stretch>
                  <a:fillRect/>
                </a:stretch>
              </a:blipFill>
            </a:endParaRPr>
          </a:p>
        </p:txBody>
      </p:sp>
      <p:sp>
        <p:nvSpPr>
          <p:cNvPr id="1025" name="テキスト ボックス 1024">
            <a:extLst>
              <a:ext uri="{FF2B5EF4-FFF2-40B4-BE49-F238E27FC236}">
                <a16:creationId xmlns:a16="http://schemas.microsoft.com/office/drawing/2014/main" id="{838AA43B-66DB-2AF3-62A2-6D24EC68EC04}"/>
              </a:ext>
            </a:extLst>
          </p:cNvPr>
          <p:cNvSpPr txBox="1"/>
          <p:nvPr/>
        </p:nvSpPr>
        <p:spPr>
          <a:xfrm>
            <a:off x="5960378" y="1119502"/>
            <a:ext cx="3022439" cy="584775"/>
          </a:xfrm>
          <a:prstGeom prst="rect">
            <a:avLst/>
          </a:prstGeom>
          <a:noFill/>
        </p:spPr>
        <p:txBody>
          <a:bodyPr wrap="square">
            <a:spAutoFit/>
          </a:bodyPr>
          <a:lstStyle/>
          <a:p>
            <a:pPr algn="ctr"/>
            <a:r>
              <a:rPr lang="ja-JP" altLang="en-US" sz="1600" b="1" i="0" dirty="0">
                <a:ln w="3175">
                  <a:solidFill>
                    <a:schemeClr val="accent5"/>
                  </a:solidFill>
                </a:ln>
                <a:blipFill>
                  <a:blip r:embed="rId4"/>
                  <a:stretch>
                    <a:fillRect/>
                  </a:stretch>
                </a:blipFill>
                <a:effectLst/>
                <a:ea typeface="Meiryo" panose="020B0604030504040204" pitchFamily="50" charset="-128"/>
              </a:rPr>
              <a:t>ケイケンで超えていけッ！</a:t>
            </a:r>
            <a:endParaRPr lang="en-US" altLang="ja-JP" sz="1600" b="1" i="0" dirty="0">
              <a:ln w="3175">
                <a:solidFill>
                  <a:schemeClr val="accent5"/>
                </a:solidFill>
              </a:ln>
              <a:blipFill>
                <a:blip r:embed="rId4"/>
                <a:stretch>
                  <a:fillRect/>
                </a:stretch>
              </a:blipFill>
              <a:effectLst/>
              <a:ea typeface="Meiryo" panose="020B0604030504040204" pitchFamily="50" charset="-128"/>
            </a:endParaRPr>
          </a:p>
          <a:p>
            <a:pPr algn="ctr"/>
            <a:r>
              <a:rPr lang="ja-JP" altLang="en-US" sz="1600" b="1" i="0" dirty="0">
                <a:ln w="3175">
                  <a:solidFill>
                    <a:schemeClr val="accent5"/>
                  </a:solidFill>
                </a:ln>
                <a:blipFill>
                  <a:blip r:embed="rId4"/>
                  <a:stretch>
                    <a:fillRect/>
                  </a:stretch>
                </a:blipFill>
                <a:effectLst/>
                <a:ea typeface="Meiryo" panose="020B0604030504040204" pitchFamily="50" charset="-128"/>
              </a:rPr>
              <a:t> </a:t>
            </a:r>
            <a:r>
              <a:rPr lang="en-US" altLang="ja-JP" sz="1600" b="1" i="0" dirty="0">
                <a:ln w="3175">
                  <a:solidFill>
                    <a:schemeClr val="accent5"/>
                  </a:solidFill>
                </a:ln>
                <a:blipFill>
                  <a:blip r:embed="rId4"/>
                  <a:stretch>
                    <a:fillRect/>
                  </a:stretch>
                </a:blipFill>
                <a:effectLst/>
                <a:ea typeface="Meiryo" panose="020B0604030504040204" pitchFamily="50" charset="-128"/>
              </a:rPr>
              <a:t>Enjoy your Creation</a:t>
            </a:r>
            <a:r>
              <a:rPr lang="ja-JP" altLang="en-US" sz="1600" b="1" i="0" dirty="0">
                <a:ln w="3175">
                  <a:solidFill>
                    <a:schemeClr val="accent5"/>
                  </a:solidFill>
                </a:ln>
                <a:blipFill>
                  <a:blip r:embed="rId4"/>
                  <a:stretch>
                    <a:fillRect/>
                  </a:stretch>
                </a:blipFill>
                <a:effectLst/>
                <a:ea typeface="Meiryo" panose="020B0604030504040204" pitchFamily="50" charset="-128"/>
              </a:rPr>
              <a:t>！</a:t>
            </a:r>
            <a:endParaRPr lang="ja-JP" altLang="en-US" sz="1600" b="1" dirty="0">
              <a:ln w="3175">
                <a:solidFill>
                  <a:schemeClr val="accent5"/>
                </a:solidFill>
              </a:ln>
              <a:blipFill>
                <a:blip r:embed="rId4"/>
                <a:stretch>
                  <a:fillRect/>
                </a:stretch>
              </a:blipFill>
            </a:endParaRPr>
          </a:p>
        </p:txBody>
      </p:sp>
      <p:pic>
        <p:nvPicPr>
          <p:cNvPr id="32" name="図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9711" y="113042"/>
            <a:ext cx="774877" cy="660550"/>
          </a:xfrm>
          <a:prstGeom prst="rect">
            <a:avLst/>
          </a:prstGeom>
        </p:spPr>
      </p:pic>
      <p:pic>
        <p:nvPicPr>
          <p:cNvPr id="22" name="図 2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61646" y="2035138"/>
            <a:ext cx="3023878" cy="4279763"/>
          </a:xfrm>
          <a:prstGeom prst="rect">
            <a:avLst/>
          </a:prstGeom>
        </p:spPr>
      </p:pic>
      <p:pic>
        <p:nvPicPr>
          <p:cNvPr id="26" name="図 2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77942" y="2042603"/>
            <a:ext cx="3023878" cy="4279763"/>
          </a:xfrm>
          <a:prstGeom prst="rect">
            <a:avLst/>
          </a:prstGeom>
        </p:spPr>
      </p:pic>
      <p:pic>
        <p:nvPicPr>
          <p:cNvPr id="27" name="図 2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094239" y="2022945"/>
            <a:ext cx="3036071" cy="4291956"/>
          </a:xfrm>
          <a:prstGeom prst="rect">
            <a:avLst/>
          </a:prstGeom>
        </p:spPr>
      </p:pic>
      <p:grpSp>
        <p:nvGrpSpPr>
          <p:cNvPr id="33" name="グループ化 32">
            <a:extLst>
              <a:ext uri="{FF2B5EF4-FFF2-40B4-BE49-F238E27FC236}">
                <a16:creationId xmlns:a16="http://schemas.microsoft.com/office/drawing/2014/main" id="{89F74DB9-0438-4216-AD8D-6A9E0ECB71B5}"/>
              </a:ext>
            </a:extLst>
          </p:cNvPr>
          <p:cNvGrpSpPr/>
          <p:nvPr/>
        </p:nvGrpSpPr>
        <p:grpSpPr>
          <a:xfrm>
            <a:off x="148471" y="982633"/>
            <a:ext cx="2673461" cy="3470672"/>
            <a:chOff x="148471" y="982633"/>
            <a:chExt cx="2673461" cy="3470672"/>
          </a:xfrm>
        </p:grpSpPr>
        <p:grpSp>
          <p:nvGrpSpPr>
            <p:cNvPr id="34" name="グループ化 33">
              <a:extLst>
                <a:ext uri="{FF2B5EF4-FFF2-40B4-BE49-F238E27FC236}">
                  <a16:creationId xmlns:a16="http://schemas.microsoft.com/office/drawing/2014/main" id="{7B4DBD35-CAA8-45F9-A87D-1B30D363FC22}"/>
                </a:ext>
              </a:extLst>
            </p:cNvPr>
            <p:cNvGrpSpPr/>
            <p:nvPr/>
          </p:nvGrpSpPr>
          <p:grpSpPr>
            <a:xfrm>
              <a:off x="148471" y="982633"/>
              <a:ext cx="369868" cy="3352936"/>
              <a:chOff x="3397404" y="1958194"/>
              <a:chExt cx="369868" cy="3352936"/>
            </a:xfrm>
          </p:grpSpPr>
          <p:grpSp>
            <p:nvGrpSpPr>
              <p:cNvPr id="42" name="グループ化 41">
                <a:extLst>
                  <a:ext uri="{FF2B5EF4-FFF2-40B4-BE49-F238E27FC236}">
                    <a16:creationId xmlns:a16="http://schemas.microsoft.com/office/drawing/2014/main" id="{766AA0FD-848A-4781-A618-57C212D0774C}"/>
                  </a:ext>
                </a:extLst>
              </p:cNvPr>
              <p:cNvGrpSpPr/>
              <p:nvPr/>
            </p:nvGrpSpPr>
            <p:grpSpPr>
              <a:xfrm>
                <a:off x="3397404" y="1958194"/>
                <a:ext cx="369868" cy="2858776"/>
                <a:chOff x="1714500" y="2233612"/>
                <a:chExt cx="533400" cy="4122738"/>
              </a:xfrm>
              <a:solidFill>
                <a:schemeClr val="bg1">
                  <a:lumMod val="85000"/>
                </a:schemeClr>
              </a:solidFill>
            </p:grpSpPr>
            <p:sp>
              <p:nvSpPr>
                <p:cNvPr id="45" name="楕円 44">
                  <a:extLst>
                    <a:ext uri="{FF2B5EF4-FFF2-40B4-BE49-F238E27FC236}">
                      <a16:creationId xmlns:a16="http://schemas.microsoft.com/office/drawing/2014/main" id="{02BBB4EE-A98C-419C-97F3-8187FB335101}"/>
                    </a:ext>
                  </a:extLst>
                </p:cNvPr>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6" name="楕円 45">
                  <a:extLst>
                    <a:ext uri="{FF2B5EF4-FFF2-40B4-BE49-F238E27FC236}">
                      <a16:creationId xmlns:a16="http://schemas.microsoft.com/office/drawing/2014/main" id="{AC917897-8DD6-4E19-B811-F048DE442AF0}"/>
                    </a:ext>
                  </a:extLst>
                </p:cNvPr>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7" name="楕円 46">
                  <a:extLst>
                    <a:ext uri="{FF2B5EF4-FFF2-40B4-BE49-F238E27FC236}">
                      <a16:creationId xmlns:a16="http://schemas.microsoft.com/office/drawing/2014/main" id="{B25E6F23-8796-498D-84B2-9A74232D4B40}"/>
                    </a:ext>
                  </a:extLst>
                </p:cNvPr>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8" name="楕円 47">
                  <a:extLst>
                    <a:ext uri="{FF2B5EF4-FFF2-40B4-BE49-F238E27FC236}">
                      <a16:creationId xmlns:a16="http://schemas.microsoft.com/office/drawing/2014/main" id="{B95280BA-4225-4D24-A1B4-F449F24E1D2D}"/>
                    </a:ext>
                  </a:extLst>
                </p:cNvPr>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9" name="楕円 48">
                  <a:extLst>
                    <a:ext uri="{FF2B5EF4-FFF2-40B4-BE49-F238E27FC236}">
                      <a16:creationId xmlns:a16="http://schemas.microsoft.com/office/drawing/2014/main" id="{2D763271-6654-4384-9448-E9F2721742C8}"/>
                    </a:ext>
                  </a:extLst>
                </p:cNvPr>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50" name="楕円 49">
                  <a:extLst>
                    <a:ext uri="{FF2B5EF4-FFF2-40B4-BE49-F238E27FC236}">
                      <a16:creationId xmlns:a16="http://schemas.microsoft.com/office/drawing/2014/main" id="{478FE414-D835-4B36-9DA9-EAB3C24B099B}"/>
                    </a:ext>
                  </a:extLst>
                </p:cNvPr>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51" name="直線コネクタ 50">
                  <a:extLst>
                    <a:ext uri="{FF2B5EF4-FFF2-40B4-BE49-F238E27FC236}">
                      <a16:creationId xmlns:a16="http://schemas.microsoft.com/office/drawing/2014/main" id="{C3C841A2-7898-47D8-AE9B-C3A75A8E428A}"/>
                    </a:ext>
                  </a:extLst>
                </p:cNvPr>
                <p:cNvCxnSpPr>
                  <a:stCxn id="45" idx="4"/>
                  <a:endCxn id="48"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FC5E464D-3DCA-4CEA-9159-91468D64E552}"/>
                    </a:ext>
                  </a:extLst>
                </p:cNvPr>
                <p:cNvCxnSpPr>
                  <a:stCxn id="48" idx="4"/>
                  <a:endCxn id="49"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A375019D-DDD0-4279-95A6-CF62C2D89162}"/>
                    </a:ext>
                  </a:extLst>
                </p:cNvPr>
                <p:cNvCxnSpPr>
                  <a:stCxn id="49" idx="4"/>
                  <a:endCxn id="50"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922AE0CF-C64D-43FE-97B2-E6F4CCD7D451}"/>
                    </a:ext>
                  </a:extLst>
                </p:cNvPr>
                <p:cNvCxnSpPr>
                  <a:stCxn id="50" idx="4"/>
                  <a:endCxn id="47"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8D685A5D-7871-4145-9AFA-6742AE9CFBE0}"/>
                    </a:ext>
                  </a:extLst>
                </p:cNvPr>
                <p:cNvCxnSpPr>
                  <a:stCxn id="47" idx="4"/>
                  <a:endCxn id="46"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3" name="楕円 42">
                <a:extLst>
                  <a:ext uri="{FF2B5EF4-FFF2-40B4-BE49-F238E27FC236}">
                    <a16:creationId xmlns:a16="http://schemas.microsoft.com/office/drawing/2014/main" id="{CAB2EF44-6BE5-41BF-A1EC-9D09EA44484E}"/>
                  </a:ext>
                </a:extLst>
              </p:cNvPr>
              <p:cNvSpPr/>
              <p:nvPr/>
            </p:nvSpPr>
            <p:spPr>
              <a:xfrm>
                <a:off x="3397404" y="4941261"/>
                <a:ext cx="369868" cy="369869"/>
              </a:xfrm>
              <a:prstGeom prst="ellipse">
                <a:avLst/>
              </a:prstGeom>
              <a:solidFill>
                <a:schemeClr val="bg1">
                  <a:lumMod val="85000"/>
                </a:schemeClr>
              </a:solid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44" name="直線コネクタ 43">
                <a:extLst>
                  <a:ext uri="{FF2B5EF4-FFF2-40B4-BE49-F238E27FC236}">
                    <a16:creationId xmlns:a16="http://schemas.microsoft.com/office/drawing/2014/main" id="{44113890-889E-4FC9-B0A2-1951DAF8C2DC}"/>
                  </a:ext>
                </a:extLst>
              </p:cNvPr>
              <p:cNvCxnSpPr>
                <a:cxnSpLocks/>
              </p:cNvCxnSpPr>
              <p:nvPr/>
            </p:nvCxnSpPr>
            <p:spPr>
              <a:xfrm>
                <a:off x="3582338" y="4813350"/>
                <a:ext cx="0" cy="127911"/>
              </a:xfrm>
              <a:prstGeom prst="line">
                <a:avLst/>
              </a:prstGeom>
              <a:solidFill>
                <a:schemeClr val="bg1">
                  <a:lumMod val="85000"/>
                </a:schemeClr>
              </a:solid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5" name="テキスト ボックス 34">
              <a:extLst>
                <a:ext uri="{FF2B5EF4-FFF2-40B4-BE49-F238E27FC236}">
                  <a16:creationId xmlns:a16="http://schemas.microsoft.com/office/drawing/2014/main" id="{C4CD9C20-0CE9-4D09-9914-25B6C6201D23}"/>
                </a:ext>
              </a:extLst>
            </p:cNvPr>
            <p:cNvSpPr txBox="1"/>
            <p:nvPr/>
          </p:nvSpPr>
          <p:spPr>
            <a:xfrm>
              <a:off x="175054" y="1034676"/>
              <a:ext cx="2185214"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a:t>
              </a:r>
              <a:r>
                <a:rPr lang="ja-JP" altLang="en-US" sz="1200" b="1" dirty="0">
                  <a:solidFill>
                    <a:schemeClr val="bg1">
                      <a:lumMod val="50000"/>
                    </a:schemeClr>
                  </a:solidFill>
                  <a:latin typeface="+mn-ea"/>
                </a:rPr>
                <a:t>公立高等学校入学者選抜</a:t>
              </a:r>
              <a:endParaRPr kumimoji="1" lang="ja-JP" altLang="en-US" sz="1200" b="1" dirty="0">
                <a:solidFill>
                  <a:schemeClr val="bg1">
                    <a:lumMod val="50000"/>
                  </a:schemeClr>
                </a:solidFill>
                <a:latin typeface="+mn-ea"/>
              </a:endParaRPr>
            </a:p>
          </p:txBody>
        </p:sp>
        <p:sp>
          <p:nvSpPr>
            <p:cNvPr id="36" name="テキスト ボックス 35">
              <a:extLst>
                <a:ext uri="{FF2B5EF4-FFF2-40B4-BE49-F238E27FC236}">
                  <a16:creationId xmlns:a16="http://schemas.microsoft.com/office/drawing/2014/main" id="{954F97A4-D498-4B4F-8D95-19EEE5094036}"/>
                </a:ext>
              </a:extLst>
            </p:cNvPr>
            <p:cNvSpPr txBox="1"/>
            <p:nvPr/>
          </p:nvSpPr>
          <p:spPr>
            <a:xfrm>
              <a:off x="175054" y="1518865"/>
              <a:ext cx="2185214" cy="461665"/>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令和７年度</a:t>
              </a:r>
              <a:br>
                <a:rPr lang="en-US" altLang="ja-JP" sz="1200" b="1" dirty="0">
                  <a:solidFill>
                    <a:schemeClr val="bg1">
                      <a:lumMod val="50000"/>
                    </a:schemeClr>
                  </a:solidFill>
                  <a:latin typeface="+mn-ea"/>
                </a:rPr>
              </a:br>
              <a:r>
                <a:rPr lang="ja-JP" altLang="en-US" sz="1200" b="1" dirty="0">
                  <a:solidFill>
                    <a:schemeClr val="bg1">
                      <a:lumMod val="50000"/>
                    </a:schemeClr>
                  </a:solidFill>
                  <a:latin typeface="+mn-ea"/>
                </a:rPr>
                <a:t>　　公立高等学校入学者選抜</a:t>
              </a:r>
              <a:endParaRPr kumimoji="1" lang="ja-JP" altLang="en-US" sz="1200" b="1" dirty="0">
                <a:solidFill>
                  <a:schemeClr val="bg1">
                    <a:lumMod val="50000"/>
                  </a:schemeClr>
                </a:solidFill>
                <a:latin typeface="+mn-ea"/>
              </a:endParaRPr>
            </a:p>
          </p:txBody>
        </p:sp>
        <p:sp>
          <p:nvSpPr>
            <p:cNvPr id="37" name="テキスト ボックス 36">
              <a:extLst>
                <a:ext uri="{FF2B5EF4-FFF2-40B4-BE49-F238E27FC236}">
                  <a16:creationId xmlns:a16="http://schemas.microsoft.com/office/drawing/2014/main" id="{DF1DC51A-0234-4EAA-AE71-C3468DA7C4B6}"/>
                </a:ext>
              </a:extLst>
            </p:cNvPr>
            <p:cNvSpPr txBox="1"/>
            <p:nvPr/>
          </p:nvSpPr>
          <p:spPr>
            <a:xfrm>
              <a:off x="175054" y="2009920"/>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オンライン出願システム</a:t>
              </a:r>
            </a:p>
          </p:txBody>
        </p:sp>
        <p:sp>
          <p:nvSpPr>
            <p:cNvPr id="38" name="テキスト ボックス 37">
              <a:extLst>
                <a:ext uri="{FF2B5EF4-FFF2-40B4-BE49-F238E27FC236}">
                  <a16:creationId xmlns:a16="http://schemas.microsoft.com/office/drawing/2014/main" id="{4BA0CA50-C664-40CA-845E-95AEE91CD177}"/>
                </a:ext>
              </a:extLst>
            </p:cNvPr>
            <p:cNvSpPr txBox="1"/>
            <p:nvPr/>
          </p:nvSpPr>
          <p:spPr>
            <a:xfrm>
              <a:off x="175054" y="3003698"/>
              <a:ext cx="2646878" cy="461665"/>
            </a:xfrm>
            <a:prstGeom prst="rect">
              <a:avLst/>
            </a:prstGeom>
            <a:noFill/>
          </p:spPr>
          <p:txBody>
            <a:bodyPr wrap="none" rtlCol="0">
              <a:spAutoFit/>
            </a:bodyPr>
            <a:lstStyle/>
            <a:p>
              <a:r>
                <a:rPr kumimoji="1" lang="ja-JP" altLang="en-US" sz="1200" b="1" dirty="0">
                  <a:solidFill>
                    <a:schemeClr val="bg1">
                      <a:lumMod val="50000"/>
                    </a:schemeClr>
                  </a:solidFill>
                  <a:latin typeface="+mn-ea"/>
                </a:rPr>
                <a:t>５　さくっと検索！サクセスナビ！</a:t>
              </a:r>
              <a:br>
                <a:rPr kumimoji="1" lang="en-US" altLang="ja-JP" sz="1200" b="1" dirty="0">
                  <a:solidFill>
                    <a:schemeClr val="bg1">
                      <a:lumMod val="50000"/>
                    </a:schemeClr>
                  </a:solidFill>
                  <a:latin typeface="+mn-ea"/>
                </a:rPr>
              </a:br>
              <a:r>
                <a:rPr kumimoji="1" lang="ja-JP" altLang="en-US" sz="1200" b="1" dirty="0">
                  <a:solidFill>
                    <a:schemeClr val="bg1">
                      <a:lumMod val="50000"/>
                    </a:schemeClr>
                  </a:solidFill>
                  <a:latin typeface="+mn-ea"/>
                </a:rPr>
                <a:t>　　（咲くなび）</a:t>
              </a:r>
            </a:p>
          </p:txBody>
        </p:sp>
        <p:sp>
          <p:nvSpPr>
            <p:cNvPr id="39" name="テキスト ボックス 38">
              <a:extLst>
                <a:ext uri="{FF2B5EF4-FFF2-40B4-BE49-F238E27FC236}">
                  <a16:creationId xmlns:a16="http://schemas.microsoft.com/office/drawing/2014/main" id="{3C4085AD-7C0A-49B8-9032-870C5D056C85}"/>
                </a:ext>
              </a:extLst>
            </p:cNvPr>
            <p:cNvSpPr txBox="1"/>
            <p:nvPr/>
          </p:nvSpPr>
          <p:spPr>
            <a:xfrm>
              <a:off x="175054" y="3494753"/>
              <a:ext cx="2492990"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６　</a:t>
              </a:r>
              <a:r>
                <a:rPr lang="ja-JP" altLang="en-US" sz="1200" b="1" dirty="0">
                  <a:solidFill>
                    <a:schemeClr val="bg1">
                      <a:lumMod val="50000"/>
                    </a:schemeClr>
                  </a:solidFill>
                  <a:latin typeface="+mn-ea"/>
                </a:rPr>
                <a:t>大阪府公立高等学校等ガイド</a:t>
              </a:r>
              <a:endParaRPr kumimoji="1" lang="ja-JP" altLang="en-US" sz="1200" b="1" dirty="0">
                <a:solidFill>
                  <a:schemeClr val="bg1">
                    <a:lumMod val="50000"/>
                  </a:schemeClr>
                </a:solidFill>
                <a:latin typeface="+mn-ea"/>
              </a:endParaRPr>
            </a:p>
          </p:txBody>
        </p:sp>
        <p:sp>
          <p:nvSpPr>
            <p:cNvPr id="40" name="テキスト ボックス 39">
              <a:extLst>
                <a:ext uri="{FF2B5EF4-FFF2-40B4-BE49-F238E27FC236}">
                  <a16:creationId xmlns:a16="http://schemas.microsoft.com/office/drawing/2014/main" id="{FE2CDB09-597C-45A7-997F-CB1AA38E14AE}"/>
                </a:ext>
              </a:extLst>
            </p:cNvPr>
            <p:cNvSpPr txBox="1"/>
            <p:nvPr/>
          </p:nvSpPr>
          <p:spPr>
            <a:xfrm>
              <a:off x="175054" y="3991640"/>
              <a:ext cx="2339102" cy="461665"/>
            </a:xfrm>
            <a:prstGeom prst="rect">
              <a:avLst/>
            </a:prstGeom>
            <a:noFill/>
          </p:spPr>
          <p:txBody>
            <a:bodyPr wrap="none" rtlCol="0">
              <a:spAutoFit/>
            </a:bodyPr>
            <a:lstStyle/>
            <a:p>
              <a:r>
                <a:rPr kumimoji="1" lang="ja-JP" altLang="en-US" sz="1200" b="1" dirty="0">
                  <a:solidFill>
                    <a:schemeClr val="accent1"/>
                  </a:solidFill>
                  <a:latin typeface="+mn-ea"/>
                </a:rPr>
                <a:t>７　</a:t>
              </a:r>
              <a:r>
                <a:rPr lang="ja-JP" altLang="en-US" sz="1200" b="1" dirty="0">
                  <a:solidFill>
                    <a:schemeClr val="accent1"/>
                  </a:solidFill>
                  <a:latin typeface="+mn-ea"/>
                </a:rPr>
                <a:t>大阪府立の産業系高等学校</a:t>
              </a:r>
              <a:br>
                <a:rPr lang="en-US" altLang="ja-JP" sz="1200" b="1" dirty="0">
                  <a:solidFill>
                    <a:schemeClr val="accent1"/>
                  </a:solidFill>
                  <a:latin typeface="+mn-ea"/>
                </a:rPr>
              </a:br>
              <a:r>
                <a:rPr lang="ja-JP" altLang="en-US" sz="1200" b="1" dirty="0">
                  <a:solidFill>
                    <a:schemeClr val="accent1"/>
                  </a:solidFill>
                  <a:latin typeface="+mn-ea"/>
                </a:rPr>
                <a:t>　　総合リーフレット</a:t>
              </a:r>
              <a:endParaRPr kumimoji="1" lang="ja-JP" altLang="en-US" sz="1200" b="1" dirty="0">
                <a:solidFill>
                  <a:schemeClr val="accent1"/>
                </a:solidFill>
                <a:latin typeface="+mn-ea"/>
              </a:endParaRPr>
            </a:p>
          </p:txBody>
        </p:sp>
        <p:sp>
          <p:nvSpPr>
            <p:cNvPr id="41" name="テキスト ボックス 40">
              <a:extLst>
                <a:ext uri="{FF2B5EF4-FFF2-40B4-BE49-F238E27FC236}">
                  <a16:creationId xmlns:a16="http://schemas.microsoft.com/office/drawing/2014/main" id="{DD621EB4-4666-4B38-AAD6-A749B86CE6C5}"/>
                </a:ext>
              </a:extLst>
            </p:cNvPr>
            <p:cNvSpPr txBox="1"/>
            <p:nvPr/>
          </p:nvSpPr>
          <p:spPr>
            <a:xfrm>
              <a:off x="175053" y="2519509"/>
              <a:ext cx="1877437"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４　</a:t>
              </a:r>
              <a:r>
                <a:rPr lang="ja-JP" altLang="en-US" sz="1200" b="1" dirty="0">
                  <a:solidFill>
                    <a:schemeClr val="bg1">
                      <a:lumMod val="50000"/>
                    </a:schemeClr>
                  </a:solidFill>
                  <a:latin typeface="+mn-ea"/>
                </a:rPr>
                <a:t>中学生のみなさんへ</a:t>
              </a:r>
              <a:endParaRPr kumimoji="1" lang="ja-JP" altLang="en-US" sz="1200" b="1" dirty="0">
                <a:solidFill>
                  <a:schemeClr val="bg1">
                    <a:lumMod val="50000"/>
                  </a:schemeClr>
                </a:solidFill>
                <a:latin typeface="+mn-ea"/>
              </a:endParaRPr>
            </a:p>
          </p:txBody>
        </p:sp>
      </p:grpSp>
    </p:spTree>
    <p:extLst>
      <p:ext uri="{BB962C8B-B14F-4D97-AF65-F5344CB8AC3E}">
        <p14:creationId xmlns:p14="http://schemas.microsoft.com/office/powerpoint/2010/main" val="2824071860"/>
      </p:ext>
    </p:extLst>
  </p:cSld>
  <p:clrMapOvr>
    <a:masterClrMapping/>
  </p:clrMapOvr>
  <mc:AlternateContent xmlns:mc="http://schemas.openxmlformats.org/markup-compatibility/2006" xmlns:p14="http://schemas.microsoft.com/office/powerpoint/2010/main">
    <mc:Choice Requires="p14">
      <p:transition p14:dur="100" advTm="69373">
        <p:cut/>
      </p:transition>
    </mc:Choice>
    <mc:Fallback xmlns="">
      <p:transition advTm="69373">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7EDEF0A0-06F3-FD1B-7D5D-E73F378BD8C9}"/>
              </a:ext>
            </a:extLst>
          </p:cNvPr>
          <p:cNvSpPr/>
          <p:nvPr/>
        </p:nvSpPr>
        <p:spPr>
          <a:xfrm>
            <a:off x="5495030" y="5670435"/>
            <a:ext cx="1956121"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FBFEB32C-B5F2-78DB-8E7F-7DE78CBE9DCF}"/>
              </a:ext>
            </a:extLst>
          </p:cNvPr>
          <p:cNvSpPr/>
          <p:nvPr/>
        </p:nvSpPr>
        <p:spPr>
          <a:xfrm>
            <a:off x="3235847" y="5673467"/>
            <a:ext cx="1956121"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315D926A-CFCB-F780-D6D8-48DD9A3251D8}"/>
              </a:ext>
            </a:extLst>
          </p:cNvPr>
          <p:cNvSpPr/>
          <p:nvPr/>
        </p:nvSpPr>
        <p:spPr>
          <a:xfrm>
            <a:off x="4537275" y="6495357"/>
            <a:ext cx="2556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多部制単位制</a:t>
            </a:r>
            <a:r>
              <a:rPr kumimoji="1" lang="en-US" altLang="ja-JP" dirty="0"/>
              <a:t>Ⅰ</a:t>
            </a:r>
            <a:r>
              <a:rPr kumimoji="1" lang="ja-JP" altLang="en-US" dirty="0"/>
              <a:t>部・</a:t>
            </a:r>
            <a:r>
              <a:rPr kumimoji="1" lang="en-US" altLang="ja-JP" dirty="0"/>
              <a:t>Ⅱ</a:t>
            </a:r>
            <a:r>
              <a:rPr kumimoji="1" lang="ja-JP" altLang="en-US" dirty="0"/>
              <a:t>部</a:t>
            </a: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5</a:t>
            </a:fld>
            <a:endParaRPr lang="ja-JP" altLang="en-US"/>
          </a:p>
        </p:txBody>
      </p:sp>
      <p:sp>
        <p:nvSpPr>
          <p:cNvPr id="134" name="テキスト ボックス 133"/>
          <p:cNvSpPr txBox="1"/>
          <p:nvPr/>
        </p:nvSpPr>
        <p:spPr>
          <a:xfrm>
            <a:off x="2820026" y="5517672"/>
            <a:ext cx="8991801" cy="1200329"/>
          </a:xfrm>
          <a:prstGeom prst="rect">
            <a:avLst/>
          </a:prstGeom>
          <a:noFill/>
        </p:spPr>
        <p:txBody>
          <a:bodyPr wrap="square" rtlCol="0">
            <a:spAutoFit/>
          </a:bodyPr>
          <a:lstStyle/>
          <a:p>
            <a:pPr marL="285750" indent="-285750">
              <a:buFont typeface="メイリオ" panose="020B0604030504040204" pitchFamily="50" charset="-128"/>
              <a:buChar char="○"/>
            </a:pPr>
            <a:r>
              <a:rPr lang="en-US" altLang="ja-JP" dirty="0">
                <a:latin typeface="+mn-ea"/>
              </a:rPr>
              <a:t>Ⅰ</a:t>
            </a:r>
            <a:r>
              <a:rPr lang="ja-JP" altLang="en-US" dirty="0">
                <a:latin typeface="+mn-ea"/>
              </a:rPr>
              <a:t>部（午前４時間）、</a:t>
            </a:r>
            <a:r>
              <a:rPr lang="en-US" altLang="ja-JP" dirty="0">
                <a:latin typeface="+mn-ea"/>
              </a:rPr>
              <a:t>Ⅱ</a:t>
            </a:r>
            <a:r>
              <a:rPr lang="ja-JP" altLang="en-US" dirty="0">
                <a:latin typeface="+mn-ea"/>
              </a:rPr>
              <a:t>部（午後４時間）の中から入試の時に学ぶ時間帯を選び、４年で卒業します。</a:t>
            </a:r>
            <a:endParaRPr lang="en-US" altLang="ja-JP" dirty="0">
              <a:latin typeface="+mn-ea"/>
            </a:endParaRPr>
          </a:p>
          <a:p>
            <a:pPr marL="285750" indent="-285750">
              <a:buFont typeface="メイリオ" panose="020B0604030504040204" pitchFamily="50" charset="-128"/>
              <a:buChar char="○"/>
            </a:pPr>
            <a:r>
              <a:rPr lang="ja-JP" altLang="en-US" dirty="0">
                <a:latin typeface="+mn-ea"/>
              </a:rPr>
              <a:t>もうひとつの部で２時間学ぶことで３年で卒業することもできます。</a:t>
            </a:r>
            <a:endParaRPr lang="en-US" altLang="ja-JP" dirty="0">
              <a:latin typeface="+mn-ea"/>
            </a:endParaRPr>
          </a:p>
          <a:p>
            <a:pPr marL="285750" indent="-285750">
              <a:buFont typeface="メイリオ" panose="020B0604030504040204" pitchFamily="50" charset="-128"/>
              <a:buChar char="○"/>
            </a:pPr>
            <a:r>
              <a:rPr lang="ja-JP" altLang="en-US" dirty="0">
                <a:latin typeface="+mn-ea"/>
              </a:rPr>
              <a:t>大阪府では、</a:t>
            </a:r>
            <a:r>
              <a:rPr lang="ja-JP" altLang="en-US" b="1" dirty="0">
                <a:solidFill>
                  <a:schemeClr val="accent1"/>
                </a:solidFill>
                <a:latin typeface="+mn-ea"/>
              </a:rPr>
              <a:t>府立大阪わかば高等学校</a:t>
            </a:r>
            <a:r>
              <a:rPr lang="ja-JP" altLang="en-US" dirty="0">
                <a:latin typeface="+mn-ea"/>
              </a:rPr>
              <a:t>に設置しています。</a:t>
            </a:r>
            <a:endParaRPr lang="en-US" altLang="ja-JP" dirty="0">
              <a:latin typeface="+mn-ea"/>
            </a:endParaRPr>
          </a:p>
        </p:txBody>
      </p:sp>
      <p:grpSp>
        <p:nvGrpSpPr>
          <p:cNvPr id="3" name="グループ化 2"/>
          <p:cNvGrpSpPr/>
          <p:nvPr/>
        </p:nvGrpSpPr>
        <p:grpSpPr>
          <a:xfrm>
            <a:off x="2715003" y="1039808"/>
            <a:ext cx="9376211" cy="4140730"/>
            <a:chOff x="2592286" y="2824038"/>
            <a:chExt cx="11149263" cy="4140730"/>
          </a:xfrm>
        </p:grpSpPr>
        <p:grpSp>
          <p:nvGrpSpPr>
            <p:cNvPr id="74" name="グループ化 73"/>
            <p:cNvGrpSpPr/>
            <p:nvPr/>
          </p:nvGrpSpPr>
          <p:grpSpPr>
            <a:xfrm>
              <a:off x="2924917" y="3096974"/>
              <a:ext cx="10090245" cy="432000"/>
              <a:chOff x="1050877" y="1255594"/>
              <a:chExt cx="10090245" cy="432000"/>
            </a:xfrm>
          </p:grpSpPr>
          <p:grpSp>
            <p:nvGrpSpPr>
              <p:cNvPr id="75" name="グループ化 74"/>
              <p:cNvGrpSpPr/>
              <p:nvPr/>
            </p:nvGrpSpPr>
            <p:grpSpPr>
              <a:xfrm>
                <a:off x="1050877" y="1255594"/>
                <a:ext cx="10090245" cy="432000"/>
                <a:chOff x="1050877" y="1255594"/>
                <a:chExt cx="10090245" cy="432000"/>
              </a:xfrm>
            </p:grpSpPr>
            <p:cxnSp>
              <p:nvCxnSpPr>
                <p:cNvPr id="77" name="直線コネクタ 76"/>
                <p:cNvCxnSpPr/>
                <p:nvPr/>
              </p:nvCxnSpPr>
              <p:spPr>
                <a:xfrm>
                  <a:off x="1050877"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1771609"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a:off x="2492341"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3213073"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3933805"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4654537"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a:off x="5375269"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6096001"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6816733"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7537465"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8258197"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8978929"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9699661"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a:off x="10420393"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11141122" y="1255594"/>
                  <a:ext cx="0" cy="43200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76" name="直線コネクタ 75"/>
              <p:cNvCxnSpPr/>
              <p:nvPr/>
            </p:nvCxnSpPr>
            <p:spPr>
              <a:xfrm>
                <a:off x="1050877" y="1471594"/>
                <a:ext cx="1009024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2" name="テキスト ボックス 91"/>
            <p:cNvSpPr txBox="1"/>
            <p:nvPr/>
          </p:nvSpPr>
          <p:spPr>
            <a:xfrm>
              <a:off x="2717168" y="2824038"/>
              <a:ext cx="494069" cy="369332"/>
            </a:xfrm>
            <a:prstGeom prst="rect">
              <a:avLst/>
            </a:prstGeom>
            <a:noFill/>
          </p:spPr>
          <p:txBody>
            <a:bodyPr wrap="none" rtlCol="0">
              <a:spAutoFit/>
            </a:bodyPr>
            <a:lstStyle/>
            <a:p>
              <a:r>
                <a:rPr kumimoji="1" lang="ja-JP" altLang="en-US" dirty="0">
                  <a:latin typeface="+mn-ea"/>
                </a:rPr>
                <a:t>８</a:t>
              </a:r>
            </a:p>
          </p:txBody>
        </p:sp>
        <p:sp>
          <p:nvSpPr>
            <p:cNvPr id="93" name="テキスト ボックス 92"/>
            <p:cNvSpPr txBox="1"/>
            <p:nvPr/>
          </p:nvSpPr>
          <p:spPr>
            <a:xfrm>
              <a:off x="12780162" y="2824038"/>
              <a:ext cx="494069" cy="369332"/>
            </a:xfrm>
            <a:prstGeom prst="rect">
              <a:avLst/>
            </a:prstGeom>
            <a:noFill/>
          </p:spPr>
          <p:txBody>
            <a:bodyPr wrap="none" rtlCol="0">
              <a:spAutoFit/>
            </a:bodyPr>
            <a:lstStyle/>
            <a:p>
              <a:r>
                <a:rPr lang="en-US" altLang="ja-JP" dirty="0">
                  <a:latin typeface="+mn-ea"/>
                </a:rPr>
                <a:t>22</a:t>
              </a:r>
              <a:endParaRPr kumimoji="1" lang="ja-JP" altLang="en-US" dirty="0">
                <a:latin typeface="+mn-ea"/>
              </a:endParaRPr>
            </a:p>
          </p:txBody>
        </p:sp>
        <p:sp>
          <p:nvSpPr>
            <p:cNvPr id="94" name="テキスト ボックス 93"/>
            <p:cNvSpPr txBox="1"/>
            <p:nvPr/>
          </p:nvSpPr>
          <p:spPr>
            <a:xfrm>
              <a:off x="3437896" y="2824038"/>
              <a:ext cx="494069" cy="369332"/>
            </a:xfrm>
            <a:prstGeom prst="rect">
              <a:avLst/>
            </a:prstGeom>
            <a:noFill/>
          </p:spPr>
          <p:txBody>
            <a:bodyPr wrap="none" rtlCol="0">
              <a:spAutoFit/>
            </a:bodyPr>
            <a:lstStyle/>
            <a:p>
              <a:r>
                <a:rPr kumimoji="1" lang="ja-JP" altLang="en-US" dirty="0">
                  <a:latin typeface="+mn-ea"/>
                </a:rPr>
                <a:t>９</a:t>
              </a:r>
            </a:p>
          </p:txBody>
        </p:sp>
        <p:sp>
          <p:nvSpPr>
            <p:cNvPr id="95" name="テキスト ボックス 94"/>
            <p:cNvSpPr txBox="1"/>
            <p:nvPr/>
          </p:nvSpPr>
          <p:spPr>
            <a:xfrm>
              <a:off x="4125619" y="2824038"/>
              <a:ext cx="494069" cy="369332"/>
            </a:xfrm>
            <a:prstGeom prst="rect">
              <a:avLst/>
            </a:prstGeom>
            <a:noFill/>
          </p:spPr>
          <p:txBody>
            <a:bodyPr wrap="none" rtlCol="0">
              <a:spAutoFit/>
            </a:bodyPr>
            <a:lstStyle/>
            <a:p>
              <a:r>
                <a:rPr kumimoji="1" lang="en-US" altLang="ja-JP" dirty="0">
                  <a:latin typeface="+mn-ea"/>
                </a:rPr>
                <a:t>10</a:t>
              </a:r>
              <a:endParaRPr kumimoji="1" lang="ja-JP" altLang="en-US" dirty="0">
                <a:latin typeface="+mn-ea"/>
              </a:endParaRPr>
            </a:p>
          </p:txBody>
        </p:sp>
        <p:sp>
          <p:nvSpPr>
            <p:cNvPr id="96" name="テキスト ボックス 95"/>
            <p:cNvSpPr txBox="1"/>
            <p:nvPr/>
          </p:nvSpPr>
          <p:spPr>
            <a:xfrm>
              <a:off x="4855796" y="2824038"/>
              <a:ext cx="494069" cy="369332"/>
            </a:xfrm>
            <a:prstGeom prst="rect">
              <a:avLst/>
            </a:prstGeom>
            <a:noFill/>
          </p:spPr>
          <p:txBody>
            <a:bodyPr wrap="none" rtlCol="0">
              <a:spAutoFit/>
            </a:bodyPr>
            <a:lstStyle/>
            <a:p>
              <a:r>
                <a:rPr kumimoji="1" lang="en-US" altLang="ja-JP" dirty="0">
                  <a:latin typeface="+mn-ea"/>
                </a:rPr>
                <a:t>11</a:t>
              </a:r>
              <a:endParaRPr kumimoji="1" lang="ja-JP" altLang="en-US" dirty="0">
                <a:latin typeface="+mn-ea"/>
              </a:endParaRPr>
            </a:p>
          </p:txBody>
        </p:sp>
        <p:sp>
          <p:nvSpPr>
            <p:cNvPr id="97" name="テキスト ボックス 96"/>
            <p:cNvSpPr txBox="1"/>
            <p:nvPr/>
          </p:nvSpPr>
          <p:spPr>
            <a:xfrm>
              <a:off x="5598063" y="2824038"/>
              <a:ext cx="494069" cy="369332"/>
            </a:xfrm>
            <a:prstGeom prst="rect">
              <a:avLst/>
            </a:prstGeom>
            <a:noFill/>
          </p:spPr>
          <p:txBody>
            <a:bodyPr wrap="none" rtlCol="0">
              <a:spAutoFit/>
            </a:bodyPr>
            <a:lstStyle/>
            <a:p>
              <a:r>
                <a:rPr kumimoji="1" lang="en-US" altLang="ja-JP" dirty="0">
                  <a:latin typeface="+mn-ea"/>
                </a:rPr>
                <a:t>12</a:t>
              </a:r>
              <a:endParaRPr kumimoji="1" lang="ja-JP" altLang="en-US" dirty="0">
                <a:latin typeface="+mn-ea"/>
              </a:endParaRPr>
            </a:p>
          </p:txBody>
        </p:sp>
        <p:sp>
          <p:nvSpPr>
            <p:cNvPr id="98" name="テキスト ボックス 97"/>
            <p:cNvSpPr txBox="1"/>
            <p:nvPr/>
          </p:nvSpPr>
          <p:spPr>
            <a:xfrm>
              <a:off x="6297256" y="2824038"/>
              <a:ext cx="494069" cy="369332"/>
            </a:xfrm>
            <a:prstGeom prst="rect">
              <a:avLst/>
            </a:prstGeom>
            <a:noFill/>
          </p:spPr>
          <p:txBody>
            <a:bodyPr wrap="none" rtlCol="0">
              <a:spAutoFit/>
            </a:bodyPr>
            <a:lstStyle/>
            <a:p>
              <a:r>
                <a:rPr kumimoji="1" lang="en-US" altLang="ja-JP" dirty="0">
                  <a:latin typeface="+mn-ea"/>
                </a:rPr>
                <a:t>13</a:t>
              </a:r>
              <a:endParaRPr kumimoji="1" lang="ja-JP" altLang="en-US" dirty="0">
                <a:latin typeface="+mn-ea"/>
              </a:endParaRPr>
            </a:p>
          </p:txBody>
        </p:sp>
        <p:sp>
          <p:nvSpPr>
            <p:cNvPr id="99" name="テキスト ボックス 98"/>
            <p:cNvSpPr txBox="1"/>
            <p:nvPr/>
          </p:nvSpPr>
          <p:spPr>
            <a:xfrm>
              <a:off x="7017579" y="2824038"/>
              <a:ext cx="494069" cy="369332"/>
            </a:xfrm>
            <a:prstGeom prst="rect">
              <a:avLst/>
            </a:prstGeom>
            <a:noFill/>
          </p:spPr>
          <p:txBody>
            <a:bodyPr wrap="none" rtlCol="0">
              <a:spAutoFit/>
            </a:bodyPr>
            <a:lstStyle/>
            <a:p>
              <a:r>
                <a:rPr kumimoji="1" lang="en-US" altLang="ja-JP" dirty="0">
                  <a:latin typeface="+mn-ea"/>
                </a:rPr>
                <a:t>14</a:t>
              </a:r>
              <a:endParaRPr kumimoji="1" lang="ja-JP" altLang="en-US" dirty="0">
                <a:latin typeface="+mn-ea"/>
              </a:endParaRPr>
            </a:p>
          </p:txBody>
        </p:sp>
        <p:sp>
          <p:nvSpPr>
            <p:cNvPr id="100" name="テキスト ボックス 99"/>
            <p:cNvSpPr txBox="1"/>
            <p:nvPr/>
          </p:nvSpPr>
          <p:spPr>
            <a:xfrm>
              <a:off x="7737902" y="2824038"/>
              <a:ext cx="494069" cy="369332"/>
            </a:xfrm>
            <a:prstGeom prst="rect">
              <a:avLst/>
            </a:prstGeom>
            <a:noFill/>
          </p:spPr>
          <p:txBody>
            <a:bodyPr wrap="none" rtlCol="0">
              <a:spAutoFit/>
            </a:bodyPr>
            <a:lstStyle/>
            <a:p>
              <a:r>
                <a:rPr kumimoji="1" lang="en-US" altLang="ja-JP" dirty="0">
                  <a:latin typeface="+mn-ea"/>
                </a:rPr>
                <a:t>15</a:t>
              </a:r>
              <a:endParaRPr kumimoji="1" lang="ja-JP" altLang="en-US" dirty="0">
                <a:latin typeface="+mn-ea"/>
              </a:endParaRPr>
            </a:p>
          </p:txBody>
        </p:sp>
        <p:sp>
          <p:nvSpPr>
            <p:cNvPr id="101" name="テキスト ボックス 100"/>
            <p:cNvSpPr txBox="1"/>
            <p:nvPr/>
          </p:nvSpPr>
          <p:spPr>
            <a:xfrm>
              <a:off x="8458225" y="2824038"/>
              <a:ext cx="494069" cy="369332"/>
            </a:xfrm>
            <a:prstGeom prst="rect">
              <a:avLst/>
            </a:prstGeom>
            <a:noFill/>
          </p:spPr>
          <p:txBody>
            <a:bodyPr wrap="none" rtlCol="0">
              <a:spAutoFit/>
            </a:bodyPr>
            <a:lstStyle/>
            <a:p>
              <a:r>
                <a:rPr kumimoji="1" lang="en-US" altLang="ja-JP" dirty="0">
                  <a:latin typeface="+mn-ea"/>
                </a:rPr>
                <a:t>16</a:t>
              </a:r>
              <a:endParaRPr kumimoji="1" lang="ja-JP" altLang="en-US" dirty="0">
                <a:latin typeface="+mn-ea"/>
              </a:endParaRPr>
            </a:p>
          </p:txBody>
        </p:sp>
        <p:sp>
          <p:nvSpPr>
            <p:cNvPr id="102" name="テキスト ボックス 101"/>
            <p:cNvSpPr txBox="1"/>
            <p:nvPr/>
          </p:nvSpPr>
          <p:spPr>
            <a:xfrm>
              <a:off x="9178548" y="2824038"/>
              <a:ext cx="494069" cy="369332"/>
            </a:xfrm>
            <a:prstGeom prst="rect">
              <a:avLst/>
            </a:prstGeom>
            <a:noFill/>
          </p:spPr>
          <p:txBody>
            <a:bodyPr wrap="none" rtlCol="0">
              <a:spAutoFit/>
            </a:bodyPr>
            <a:lstStyle/>
            <a:p>
              <a:r>
                <a:rPr kumimoji="1" lang="en-US" altLang="ja-JP" dirty="0">
                  <a:latin typeface="+mn-ea"/>
                </a:rPr>
                <a:t>17</a:t>
              </a:r>
              <a:endParaRPr kumimoji="1" lang="ja-JP" altLang="en-US" dirty="0">
                <a:latin typeface="+mn-ea"/>
              </a:endParaRPr>
            </a:p>
          </p:txBody>
        </p:sp>
        <p:sp>
          <p:nvSpPr>
            <p:cNvPr id="103" name="テキスト ボックス 102"/>
            <p:cNvSpPr txBox="1"/>
            <p:nvPr/>
          </p:nvSpPr>
          <p:spPr>
            <a:xfrm>
              <a:off x="9898871" y="2824038"/>
              <a:ext cx="494069" cy="369332"/>
            </a:xfrm>
            <a:prstGeom prst="rect">
              <a:avLst/>
            </a:prstGeom>
            <a:noFill/>
          </p:spPr>
          <p:txBody>
            <a:bodyPr wrap="none" rtlCol="0">
              <a:spAutoFit/>
            </a:bodyPr>
            <a:lstStyle/>
            <a:p>
              <a:r>
                <a:rPr kumimoji="1" lang="en-US" altLang="ja-JP" dirty="0">
                  <a:latin typeface="+mn-ea"/>
                </a:rPr>
                <a:t>18</a:t>
              </a:r>
              <a:endParaRPr kumimoji="1" lang="ja-JP" altLang="en-US" dirty="0">
                <a:latin typeface="+mn-ea"/>
              </a:endParaRPr>
            </a:p>
          </p:txBody>
        </p:sp>
        <p:sp>
          <p:nvSpPr>
            <p:cNvPr id="104" name="テキスト ボックス 103"/>
            <p:cNvSpPr txBox="1"/>
            <p:nvPr/>
          </p:nvSpPr>
          <p:spPr>
            <a:xfrm>
              <a:off x="10619194" y="2824038"/>
              <a:ext cx="494069" cy="369332"/>
            </a:xfrm>
            <a:prstGeom prst="rect">
              <a:avLst/>
            </a:prstGeom>
            <a:noFill/>
          </p:spPr>
          <p:txBody>
            <a:bodyPr wrap="none" rtlCol="0">
              <a:spAutoFit/>
            </a:bodyPr>
            <a:lstStyle/>
            <a:p>
              <a:r>
                <a:rPr kumimoji="1" lang="en-US" altLang="ja-JP" dirty="0">
                  <a:latin typeface="+mn-ea"/>
                </a:rPr>
                <a:t>19</a:t>
              </a:r>
              <a:endParaRPr kumimoji="1" lang="ja-JP" altLang="en-US" dirty="0">
                <a:latin typeface="+mn-ea"/>
              </a:endParaRPr>
            </a:p>
          </p:txBody>
        </p:sp>
        <p:sp>
          <p:nvSpPr>
            <p:cNvPr id="105" name="テキスト ボックス 104"/>
            <p:cNvSpPr txBox="1"/>
            <p:nvPr/>
          </p:nvSpPr>
          <p:spPr>
            <a:xfrm>
              <a:off x="11339517" y="2824038"/>
              <a:ext cx="494069" cy="369332"/>
            </a:xfrm>
            <a:prstGeom prst="rect">
              <a:avLst/>
            </a:prstGeom>
            <a:noFill/>
          </p:spPr>
          <p:txBody>
            <a:bodyPr wrap="none" rtlCol="0">
              <a:spAutoFit/>
            </a:bodyPr>
            <a:lstStyle/>
            <a:p>
              <a:r>
                <a:rPr lang="en-US" altLang="ja-JP" dirty="0">
                  <a:latin typeface="+mn-ea"/>
                </a:rPr>
                <a:t>20</a:t>
              </a:r>
              <a:endParaRPr kumimoji="1" lang="ja-JP" altLang="en-US" dirty="0">
                <a:latin typeface="+mn-ea"/>
              </a:endParaRPr>
            </a:p>
          </p:txBody>
        </p:sp>
        <p:sp>
          <p:nvSpPr>
            <p:cNvPr id="106" name="テキスト ボックス 105"/>
            <p:cNvSpPr txBox="1"/>
            <p:nvPr/>
          </p:nvSpPr>
          <p:spPr>
            <a:xfrm>
              <a:off x="12059840" y="2824038"/>
              <a:ext cx="494069" cy="369332"/>
            </a:xfrm>
            <a:prstGeom prst="rect">
              <a:avLst/>
            </a:prstGeom>
            <a:noFill/>
          </p:spPr>
          <p:txBody>
            <a:bodyPr wrap="none" rtlCol="0">
              <a:spAutoFit/>
            </a:bodyPr>
            <a:lstStyle/>
            <a:p>
              <a:r>
                <a:rPr lang="en-US" altLang="ja-JP" dirty="0">
                  <a:latin typeface="+mn-ea"/>
                </a:rPr>
                <a:t>21</a:t>
              </a:r>
              <a:endParaRPr kumimoji="1" lang="ja-JP" altLang="en-US" dirty="0">
                <a:latin typeface="+mn-ea"/>
              </a:endParaRPr>
            </a:p>
          </p:txBody>
        </p:sp>
        <p:grpSp>
          <p:nvGrpSpPr>
            <p:cNvPr id="107" name="グループ化 106"/>
            <p:cNvGrpSpPr/>
            <p:nvPr/>
          </p:nvGrpSpPr>
          <p:grpSpPr>
            <a:xfrm>
              <a:off x="3703654" y="5515895"/>
              <a:ext cx="4495319" cy="540002"/>
              <a:chOff x="1829614" y="3674515"/>
              <a:chExt cx="4495319" cy="540002"/>
            </a:xfrm>
          </p:grpSpPr>
          <p:grpSp>
            <p:nvGrpSpPr>
              <p:cNvPr id="108" name="グループ化 107"/>
              <p:cNvGrpSpPr/>
              <p:nvPr/>
            </p:nvGrpSpPr>
            <p:grpSpPr>
              <a:xfrm>
                <a:off x="1829614" y="3674517"/>
                <a:ext cx="2445994" cy="540000"/>
                <a:chOff x="1128130" y="4208279"/>
                <a:chExt cx="2877522" cy="709684"/>
              </a:xfrm>
            </p:grpSpPr>
            <p:sp>
              <p:nvSpPr>
                <p:cNvPr id="114" name="正方形/長方形 113"/>
                <p:cNvSpPr/>
                <p:nvPr/>
              </p:nvSpPr>
              <p:spPr>
                <a:xfrm>
                  <a:off x="3284920" y="4208279"/>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n-ea"/>
                  </a:endParaRPr>
                </a:p>
              </p:txBody>
            </p:sp>
            <p:sp>
              <p:nvSpPr>
                <p:cNvPr id="115" name="正方形/長方形 114"/>
                <p:cNvSpPr/>
                <p:nvPr/>
              </p:nvSpPr>
              <p:spPr>
                <a:xfrm>
                  <a:off x="2565989" y="4208279"/>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n-ea"/>
                  </a:endParaRPr>
                </a:p>
              </p:txBody>
            </p:sp>
            <p:sp>
              <p:nvSpPr>
                <p:cNvPr id="116" name="正方形/長方形 115"/>
                <p:cNvSpPr/>
                <p:nvPr/>
              </p:nvSpPr>
              <p:spPr>
                <a:xfrm>
                  <a:off x="1847060" y="4208279"/>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n-ea"/>
                  </a:endParaRPr>
                </a:p>
              </p:txBody>
            </p:sp>
            <p:sp>
              <p:nvSpPr>
                <p:cNvPr id="117" name="正方形/長方形 116"/>
                <p:cNvSpPr/>
                <p:nvPr/>
              </p:nvSpPr>
              <p:spPr>
                <a:xfrm>
                  <a:off x="1128130" y="4208279"/>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n-ea"/>
                  </a:endParaRPr>
                </a:p>
              </p:txBody>
            </p:sp>
          </p:grpSp>
          <p:grpSp>
            <p:nvGrpSpPr>
              <p:cNvPr id="109" name="グループ化 108"/>
              <p:cNvGrpSpPr/>
              <p:nvPr/>
            </p:nvGrpSpPr>
            <p:grpSpPr>
              <a:xfrm>
                <a:off x="5101174" y="3674517"/>
                <a:ext cx="1223759" cy="540000"/>
                <a:chOff x="4003852" y="4208279"/>
                <a:chExt cx="1439658" cy="709684"/>
              </a:xfrm>
            </p:grpSpPr>
            <p:sp>
              <p:nvSpPr>
                <p:cNvPr id="112" name="正方形/長方形 111"/>
                <p:cNvSpPr/>
                <p:nvPr/>
              </p:nvSpPr>
              <p:spPr>
                <a:xfrm>
                  <a:off x="4003852" y="4208279"/>
                  <a:ext cx="720731"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n-ea"/>
                  </a:endParaRPr>
                </a:p>
              </p:txBody>
            </p:sp>
            <p:sp>
              <p:nvSpPr>
                <p:cNvPr id="113" name="正方形/長方形 112"/>
                <p:cNvSpPr/>
                <p:nvPr/>
              </p:nvSpPr>
              <p:spPr>
                <a:xfrm>
                  <a:off x="4722777" y="4208279"/>
                  <a:ext cx="720733"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n-ea"/>
                  </a:endParaRPr>
                </a:p>
              </p:txBody>
            </p:sp>
          </p:grpSp>
          <p:cxnSp>
            <p:nvCxnSpPr>
              <p:cNvPr id="110" name="直線コネクタ 109"/>
              <p:cNvCxnSpPr/>
              <p:nvPr/>
            </p:nvCxnSpPr>
            <p:spPr>
              <a:xfrm>
                <a:off x="4280656" y="3674515"/>
                <a:ext cx="827742" cy="0"/>
              </a:xfrm>
              <a:prstGeom prst="lin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cxnSp>
          <p:cxnSp>
            <p:nvCxnSpPr>
              <p:cNvPr id="111" name="直線コネクタ 110"/>
              <p:cNvCxnSpPr/>
              <p:nvPr/>
            </p:nvCxnSpPr>
            <p:spPr>
              <a:xfrm>
                <a:off x="4275608" y="4214515"/>
                <a:ext cx="832789" cy="0"/>
              </a:xfrm>
              <a:prstGeom prst="lin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cxnSp>
        </p:grpSp>
        <p:grpSp>
          <p:nvGrpSpPr>
            <p:cNvPr id="118" name="グループ化 117"/>
            <p:cNvGrpSpPr/>
            <p:nvPr/>
          </p:nvGrpSpPr>
          <p:grpSpPr>
            <a:xfrm>
              <a:off x="3645645" y="3732454"/>
              <a:ext cx="2493015" cy="540000"/>
              <a:chOff x="1059889" y="774140"/>
              <a:chExt cx="2877522" cy="709684"/>
            </a:xfrm>
          </p:grpSpPr>
          <p:sp>
            <p:nvSpPr>
              <p:cNvPr id="119" name="正方形/長方形 118"/>
              <p:cNvSpPr/>
              <p:nvPr/>
            </p:nvSpPr>
            <p:spPr>
              <a:xfrm>
                <a:off x="3216679" y="774140"/>
                <a:ext cx="720732" cy="709684"/>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latin typeface="+mn-ea"/>
                </a:endParaRPr>
              </a:p>
            </p:txBody>
          </p:sp>
          <p:sp>
            <p:nvSpPr>
              <p:cNvPr id="120" name="正方形/長方形 119"/>
              <p:cNvSpPr/>
              <p:nvPr/>
            </p:nvSpPr>
            <p:spPr>
              <a:xfrm>
                <a:off x="2497750" y="774140"/>
                <a:ext cx="720732" cy="709684"/>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latin typeface="+mn-ea"/>
                </a:endParaRPr>
              </a:p>
            </p:txBody>
          </p:sp>
          <p:sp>
            <p:nvSpPr>
              <p:cNvPr id="121" name="正方形/長方形 120"/>
              <p:cNvSpPr/>
              <p:nvPr/>
            </p:nvSpPr>
            <p:spPr>
              <a:xfrm>
                <a:off x="1778819" y="774140"/>
                <a:ext cx="720732" cy="709684"/>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latin typeface="+mn-ea"/>
                </a:endParaRPr>
              </a:p>
            </p:txBody>
          </p:sp>
          <p:sp>
            <p:nvSpPr>
              <p:cNvPr id="122" name="正方形/長方形 121"/>
              <p:cNvSpPr/>
              <p:nvPr/>
            </p:nvSpPr>
            <p:spPr>
              <a:xfrm>
                <a:off x="1059889" y="774140"/>
                <a:ext cx="720732" cy="709684"/>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latin typeface="+mn-ea"/>
                </a:endParaRPr>
              </a:p>
            </p:txBody>
          </p:sp>
        </p:grpSp>
        <p:grpSp>
          <p:nvGrpSpPr>
            <p:cNvPr id="123" name="グループ化 122"/>
            <p:cNvGrpSpPr/>
            <p:nvPr/>
          </p:nvGrpSpPr>
          <p:grpSpPr>
            <a:xfrm>
              <a:off x="6924429" y="4419904"/>
              <a:ext cx="2487076" cy="540000"/>
              <a:chOff x="1059889" y="587326"/>
              <a:chExt cx="2877522" cy="709684"/>
            </a:xfrm>
          </p:grpSpPr>
          <p:sp>
            <p:nvSpPr>
              <p:cNvPr id="124" name="正方形/長方形 123"/>
              <p:cNvSpPr/>
              <p:nvPr/>
            </p:nvSpPr>
            <p:spPr>
              <a:xfrm>
                <a:off x="3216679" y="587326"/>
                <a:ext cx="720732" cy="709684"/>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latin typeface="+mn-ea"/>
                </a:endParaRPr>
              </a:p>
            </p:txBody>
          </p:sp>
          <p:sp>
            <p:nvSpPr>
              <p:cNvPr id="125" name="正方形/長方形 124"/>
              <p:cNvSpPr/>
              <p:nvPr/>
            </p:nvSpPr>
            <p:spPr>
              <a:xfrm>
                <a:off x="2497749" y="587326"/>
                <a:ext cx="720732" cy="709684"/>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latin typeface="+mn-ea"/>
                </a:endParaRPr>
              </a:p>
            </p:txBody>
          </p:sp>
          <p:sp>
            <p:nvSpPr>
              <p:cNvPr id="126" name="正方形/長方形 125"/>
              <p:cNvSpPr/>
              <p:nvPr/>
            </p:nvSpPr>
            <p:spPr>
              <a:xfrm>
                <a:off x="1778820" y="587326"/>
                <a:ext cx="720732" cy="709684"/>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latin typeface="+mn-ea"/>
                </a:endParaRPr>
              </a:p>
            </p:txBody>
          </p:sp>
          <p:sp>
            <p:nvSpPr>
              <p:cNvPr id="127" name="正方形/長方形 126"/>
              <p:cNvSpPr/>
              <p:nvPr/>
            </p:nvSpPr>
            <p:spPr>
              <a:xfrm>
                <a:off x="1059889" y="587326"/>
                <a:ext cx="720732" cy="709684"/>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latin typeface="+mn-ea"/>
                </a:endParaRPr>
              </a:p>
            </p:txBody>
          </p:sp>
        </p:grpSp>
        <p:sp>
          <p:nvSpPr>
            <p:cNvPr id="128" name="テキスト ボックス 127"/>
            <p:cNvSpPr txBox="1"/>
            <p:nvPr/>
          </p:nvSpPr>
          <p:spPr>
            <a:xfrm>
              <a:off x="2970287" y="3854700"/>
              <a:ext cx="768553" cy="369332"/>
            </a:xfrm>
            <a:prstGeom prst="rect">
              <a:avLst/>
            </a:prstGeom>
            <a:noFill/>
          </p:spPr>
          <p:txBody>
            <a:bodyPr wrap="none" rtlCol="0">
              <a:spAutoFit/>
            </a:bodyPr>
            <a:lstStyle/>
            <a:p>
              <a:r>
                <a:rPr lang="en-US" altLang="ja-JP" b="1" dirty="0">
                  <a:solidFill>
                    <a:schemeClr val="accent1"/>
                  </a:solidFill>
                  <a:latin typeface="+mn-ea"/>
                </a:rPr>
                <a:t>Ⅰ</a:t>
              </a:r>
              <a:r>
                <a:rPr lang="ja-JP" altLang="en-US" b="1" dirty="0">
                  <a:solidFill>
                    <a:schemeClr val="accent1"/>
                  </a:solidFill>
                  <a:latin typeface="+mn-ea"/>
                </a:rPr>
                <a:t>部</a:t>
              </a:r>
              <a:endParaRPr kumimoji="1" lang="ja-JP" altLang="en-US" b="1" dirty="0">
                <a:solidFill>
                  <a:schemeClr val="accent1"/>
                </a:solidFill>
                <a:latin typeface="+mn-ea"/>
              </a:endParaRPr>
            </a:p>
          </p:txBody>
        </p:sp>
        <p:sp>
          <p:nvSpPr>
            <p:cNvPr id="129" name="テキスト ボックス 128"/>
            <p:cNvSpPr txBox="1"/>
            <p:nvPr/>
          </p:nvSpPr>
          <p:spPr>
            <a:xfrm>
              <a:off x="6231735" y="4534984"/>
              <a:ext cx="768553" cy="369332"/>
            </a:xfrm>
            <a:prstGeom prst="rect">
              <a:avLst/>
            </a:prstGeom>
            <a:noFill/>
          </p:spPr>
          <p:txBody>
            <a:bodyPr wrap="none" rtlCol="0">
              <a:spAutoFit/>
            </a:bodyPr>
            <a:lstStyle/>
            <a:p>
              <a:r>
                <a:rPr lang="en-US" altLang="ja-JP" b="1" dirty="0">
                  <a:solidFill>
                    <a:schemeClr val="accent1"/>
                  </a:solidFill>
                  <a:latin typeface="+mn-ea"/>
                </a:rPr>
                <a:t>Ⅱ</a:t>
              </a:r>
              <a:r>
                <a:rPr lang="ja-JP" altLang="en-US" b="1" dirty="0">
                  <a:solidFill>
                    <a:schemeClr val="accent1"/>
                  </a:solidFill>
                  <a:latin typeface="+mn-ea"/>
                </a:rPr>
                <a:t>部</a:t>
              </a:r>
              <a:endParaRPr kumimoji="1" lang="ja-JP" altLang="en-US" b="1" dirty="0">
                <a:solidFill>
                  <a:schemeClr val="accent1"/>
                </a:solidFill>
                <a:latin typeface="+mn-ea"/>
              </a:endParaRPr>
            </a:p>
          </p:txBody>
        </p:sp>
        <p:sp>
          <p:nvSpPr>
            <p:cNvPr id="130" name="右中かっこ 129"/>
            <p:cNvSpPr/>
            <p:nvPr/>
          </p:nvSpPr>
          <p:spPr>
            <a:xfrm>
              <a:off x="9536841" y="3710243"/>
              <a:ext cx="218284" cy="1249662"/>
            </a:xfrm>
            <a:prstGeom prst="rightBrace">
              <a:avLst>
                <a:gd name="adj1" fmla="val 4732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131" name="テキスト ボックス 130"/>
            <p:cNvSpPr txBox="1"/>
            <p:nvPr/>
          </p:nvSpPr>
          <p:spPr>
            <a:xfrm>
              <a:off x="9790700" y="4126106"/>
              <a:ext cx="3238900" cy="646331"/>
            </a:xfrm>
            <a:prstGeom prst="rect">
              <a:avLst/>
            </a:prstGeom>
            <a:noFill/>
          </p:spPr>
          <p:txBody>
            <a:bodyPr wrap="none" rtlCol="0">
              <a:spAutoFit/>
            </a:bodyPr>
            <a:lstStyle/>
            <a:p>
              <a:r>
                <a:rPr kumimoji="1" lang="ja-JP" altLang="en-US" dirty="0">
                  <a:latin typeface="+mn-ea"/>
                </a:rPr>
                <a:t>基本は１日４時間の授業</a:t>
              </a:r>
              <a:endParaRPr kumimoji="1" lang="en-US" altLang="ja-JP" dirty="0">
                <a:latin typeface="+mn-ea"/>
              </a:endParaRPr>
            </a:p>
            <a:p>
              <a:r>
                <a:rPr lang="ja-JP" altLang="en-US" dirty="0">
                  <a:latin typeface="+mn-ea"/>
                </a:rPr>
                <a:t>４年で卒業</a:t>
              </a:r>
              <a:endParaRPr kumimoji="1" lang="ja-JP" altLang="en-US" dirty="0">
                <a:latin typeface="+mn-ea"/>
              </a:endParaRPr>
            </a:p>
          </p:txBody>
        </p:sp>
        <p:sp>
          <p:nvSpPr>
            <p:cNvPr id="132" name="テキスト ボックス 131"/>
            <p:cNvSpPr txBox="1"/>
            <p:nvPr/>
          </p:nvSpPr>
          <p:spPr>
            <a:xfrm>
              <a:off x="9679200" y="5500553"/>
              <a:ext cx="4062349" cy="646331"/>
            </a:xfrm>
            <a:prstGeom prst="rect">
              <a:avLst/>
            </a:prstGeom>
            <a:noFill/>
          </p:spPr>
          <p:txBody>
            <a:bodyPr wrap="none" rtlCol="0">
              <a:spAutoFit/>
            </a:bodyPr>
            <a:lstStyle/>
            <a:p>
              <a:r>
                <a:rPr kumimoji="1" lang="en-US" altLang="ja-JP" dirty="0">
                  <a:latin typeface="+mn-ea"/>
                </a:rPr>
                <a:t>Ⅰ</a:t>
              </a:r>
              <a:r>
                <a:rPr kumimoji="1" lang="ja-JP" altLang="en-US" dirty="0">
                  <a:latin typeface="+mn-ea"/>
                </a:rPr>
                <a:t>部＋</a:t>
              </a:r>
              <a:r>
                <a:rPr kumimoji="1" lang="en-US" altLang="ja-JP" dirty="0">
                  <a:latin typeface="+mn-ea"/>
                </a:rPr>
                <a:t>Ⅱ</a:t>
              </a:r>
              <a:r>
                <a:rPr kumimoji="1" lang="ja-JP" altLang="en-US" dirty="0">
                  <a:latin typeface="+mn-ea"/>
                </a:rPr>
                <a:t>部の一部を併修</a:t>
              </a:r>
              <a:endParaRPr kumimoji="1" lang="en-US" altLang="ja-JP" dirty="0">
                <a:latin typeface="+mn-ea"/>
              </a:endParaRPr>
            </a:p>
            <a:p>
              <a:r>
                <a:rPr lang="ja-JP" altLang="en-US" dirty="0">
                  <a:latin typeface="+mn-ea"/>
                </a:rPr>
                <a:t>→１日６時間授業で３年で卒業</a:t>
              </a:r>
              <a:endParaRPr kumimoji="1" lang="ja-JP" altLang="en-US" dirty="0">
                <a:latin typeface="+mn-ea"/>
              </a:endParaRPr>
            </a:p>
          </p:txBody>
        </p:sp>
        <p:sp>
          <p:nvSpPr>
            <p:cNvPr id="133" name="テキスト ボックス 132"/>
            <p:cNvSpPr txBox="1"/>
            <p:nvPr/>
          </p:nvSpPr>
          <p:spPr>
            <a:xfrm>
              <a:off x="9679199" y="6318437"/>
              <a:ext cx="4062350" cy="646331"/>
            </a:xfrm>
            <a:prstGeom prst="rect">
              <a:avLst/>
            </a:prstGeom>
            <a:noFill/>
          </p:spPr>
          <p:txBody>
            <a:bodyPr wrap="none" rtlCol="0">
              <a:spAutoFit/>
            </a:bodyPr>
            <a:lstStyle/>
            <a:p>
              <a:r>
                <a:rPr kumimoji="1" lang="en-US" altLang="ja-JP" dirty="0">
                  <a:latin typeface="+mn-ea"/>
                </a:rPr>
                <a:t>Ⅱ</a:t>
              </a:r>
              <a:r>
                <a:rPr kumimoji="1" lang="ja-JP" altLang="en-US" dirty="0">
                  <a:latin typeface="+mn-ea"/>
                </a:rPr>
                <a:t>部＋</a:t>
              </a:r>
              <a:r>
                <a:rPr lang="en-US" altLang="ja-JP" dirty="0">
                  <a:latin typeface="+mn-ea"/>
                </a:rPr>
                <a:t>Ⅰ</a:t>
              </a:r>
              <a:r>
                <a:rPr kumimoji="1" lang="ja-JP" altLang="en-US" dirty="0">
                  <a:latin typeface="+mn-ea"/>
                </a:rPr>
                <a:t>部の一部を併修</a:t>
              </a:r>
              <a:endParaRPr kumimoji="1" lang="en-US" altLang="ja-JP" dirty="0">
                <a:latin typeface="+mn-ea"/>
              </a:endParaRPr>
            </a:p>
            <a:p>
              <a:r>
                <a:rPr lang="ja-JP" altLang="en-US" dirty="0">
                  <a:latin typeface="+mn-ea"/>
                </a:rPr>
                <a:t>→１日６時間授業で３年で卒業</a:t>
              </a:r>
              <a:endParaRPr kumimoji="1" lang="ja-JP" altLang="en-US" dirty="0">
                <a:latin typeface="+mn-ea"/>
              </a:endParaRPr>
            </a:p>
          </p:txBody>
        </p:sp>
        <p:grpSp>
          <p:nvGrpSpPr>
            <p:cNvPr id="135" name="グループ化 134"/>
            <p:cNvGrpSpPr/>
            <p:nvPr/>
          </p:nvGrpSpPr>
          <p:grpSpPr>
            <a:xfrm flipH="1">
              <a:off x="4916185" y="6306044"/>
              <a:ext cx="4495320" cy="540000"/>
              <a:chOff x="1771606" y="1975872"/>
              <a:chExt cx="4495320" cy="540000"/>
            </a:xfrm>
          </p:grpSpPr>
          <p:grpSp>
            <p:nvGrpSpPr>
              <p:cNvPr id="136" name="グループ化 135"/>
              <p:cNvGrpSpPr/>
              <p:nvPr/>
            </p:nvGrpSpPr>
            <p:grpSpPr>
              <a:xfrm>
                <a:off x="1771606" y="1975872"/>
                <a:ext cx="2445994" cy="540000"/>
                <a:chOff x="1059889" y="1975872"/>
                <a:chExt cx="2877522" cy="709684"/>
              </a:xfrm>
            </p:grpSpPr>
            <p:sp>
              <p:nvSpPr>
                <p:cNvPr id="142" name="正方形/長方形 141"/>
                <p:cNvSpPr/>
                <p:nvPr/>
              </p:nvSpPr>
              <p:spPr>
                <a:xfrm>
                  <a:off x="321667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n-ea"/>
                  </a:endParaRPr>
                </a:p>
              </p:txBody>
            </p:sp>
            <p:sp>
              <p:nvSpPr>
                <p:cNvPr id="143" name="正方形/長方形 142"/>
                <p:cNvSpPr/>
                <p:nvPr/>
              </p:nvSpPr>
              <p:spPr>
                <a:xfrm>
                  <a:off x="249774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n-ea"/>
                  </a:endParaRPr>
                </a:p>
              </p:txBody>
            </p:sp>
            <p:sp>
              <p:nvSpPr>
                <p:cNvPr id="144" name="正方形/長方形 143"/>
                <p:cNvSpPr/>
                <p:nvPr/>
              </p:nvSpPr>
              <p:spPr>
                <a:xfrm>
                  <a:off x="177881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n-ea"/>
                  </a:endParaRPr>
                </a:p>
              </p:txBody>
            </p:sp>
            <p:sp>
              <p:nvSpPr>
                <p:cNvPr id="145" name="正方形/長方形 144"/>
                <p:cNvSpPr/>
                <p:nvPr/>
              </p:nvSpPr>
              <p:spPr>
                <a:xfrm>
                  <a:off x="105988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n-ea"/>
                  </a:endParaRPr>
                </a:p>
              </p:txBody>
            </p:sp>
          </p:grpSp>
          <p:grpSp>
            <p:nvGrpSpPr>
              <p:cNvPr id="137" name="グループ化 136"/>
              <p:cNvGrpSpPr/>
              <p:nvPr/>
            </p:nvGrpSpPr>
            <p:grpSpPr>
              <a:xfrm>
                <a:off x="5043165" y="1975872"/>
                <a:ext cx="1223761" cy="540000"/>
                <a:chOff x="3935609" y="1975872"/>
                <a:chExt cx="1439660" cy="709684"/>
              </a:xfrm>
            </p:grpSpPr>
            <p:sp>
              <p:nvSpPr>
                <p:cNvPr id="140" name="正方形/長方形 139"/>
                <p:cNvSpPr/>
                <p:nvPr/>
              </p:nvSpPr>
              <p:spPr>
                <a:xfrm>
                  <a:off x="393560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n-ea"/>
                  </a:endParaRPr>
                </a:p>
              </p:txBody>
            </p:sp>
            <p:sp>
              <p:nvSpPr>
                <p:cNvPr id="141" name="正方形/長方形 140"/>
                <p:cNvSpPr/>
                <p:nvPr/>
              </p:nvSpPr>
              <p:spPr>
                <a:xfrm>
                  <a:off x="4654537"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n-ea"/>
                  </a:endParaRPr>
                </a:p>
              </p:txBody>
            </p:sp>
          </p:grpSp>
          <p:cxnSp>
            <p:nvCxnSpPr>
              <p:cNvPr id="138" name="直線コネクタ 137"/>
              <p:cNvCxnSpPr/>
              <p:nvPr/>
            </p:nvCxnSpPr>
            <p:spPr>
              <a:xfrm>
                <a:off x="4222648" y="1975872"/>
                <a:ext cx="827741" cy="0"/>
              </a:xfrm>
              <a:prstGeom prst="lin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cxnSp>
          <p:cxnSp>
            <p:nvCxnSpPr>
              <p:cNvPr id="139" name="直線コネクタ 138"/>
              <p:cNvCxnSpPr/>
              <p:nvPr/>
            </p:nvCxnSpPr>
            <p:spPr>
              <a:xfrm>
                <a:off x="4217600" y="2515872"/>
                <a:ext cx="832789" cy="0"/>
              </a:xfrm>
              <a:prstGeom prst="lin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cxnSp>
        </p:grpSp>
        <p:sp>
          <p:nvSpPr>
            <p:cNvPr id="146" name="テキスト ボックス 145"/>
            <p:cNvSpPr txBox="1"/>
            <p:nvPr/>
          </p:nvSpPr>
          <p:spPr>
            <a:xfrm>
              <a:off x="2592286" y="3808723"/>
              <a:ext cx="585565" cy="461665"/>
            </a:xfrm>
            <a:prstGeom prst="rect">
              <a:avLst/>
            </a:prstGeom>
            <a:noFill/>
          </p:spPr>
          <p:txBody>
            <a:bodyPr wrap="none" rtlCol="0">
              <a:spAutoFit/>
            </a:bodyPr>
            <a:lstStyle/>
            <a:p>
              <a:r>
                <a:rPr kumimoji="1" lang="ja-JP" altLang="en-US" sz="2400" b="1" dirty="0">
                  <a:solidFill>
                    <a:schemeClr val="accent1"/>
                  </a:solidFill>
                  <a:latin typeface="+mn-ea"/>
                </a:rPr>
                <a:t>①</a:t>
              </a:r>
            </a:p>
          </p:txBody>
        </p:sp>
        <p:sp>
          <p:nvSpPr>
            <p:cNvPr id="147" name="テキスト ボックス 146"/>
            <p:cNvSpPr txBox="1"/>
            <p:nvPr/>
          </p:nvSpPr>
          <p:spPr>
            <a:xfrm>
              <a:off x="2592286" y="4447041"/>
              <a:ext cx="384281" cy="461665"/>
            </a:xfrm>
            <a:prstGeom prst="rect">
              <a:avLst/>
            </a:prstGeom>
            <a:noFill/>
          </p:spPr>
          <p:txBody>
            <a:bodyPr wrap="square" rtlCol="0">
              <a:spAutoFit/>
            </a:bodyPr>
            <a:lstStyle/>
            <a:p>
              <a:r>
                <a:rPr kumimoji="1" lang="ja-JP" altLang="en-US" sz="2400" b="1" dirty="0">
                  <a:solidFill>
                    <a:schemeClr val="accent1"/>
                  </a:solidFill>
                  <a:latin typeface="+mn-ea"/>
                </a:rPr>
                <a:t>②</a:t>
              </a:r>
            </a:p>
          </p:txBody>
        </p:sp>
        <p:sp>
          <p:nvSpPr>
            <p:cNvPr id="148" name="テキスト ボックス 147"/>
            <p:cNvSpPr txBox="1"/>
            <p:nvPr/>
          </p:nvSpPr>
          <p:spPr>
            <a:xfrm>
              <a:off x="2592286" y="5550468"/>
              <a:ext cx="384281" cy="461665"/>
            </a:xfrm>
            <a:prstGeom prst="rect">
              <a:avLst/>
            </a:prstGeom>
            <a:noFill/>
          </p:spPr>
          <p:txBody>
            <a:bodyPr wrap="square" rtlCol="0">
              <a:spAutoFit/>
            </a:bodyPr>
            <a:lstStyle/>
            <a:p>
              <a:r>
                <a:rPr kumimoji="1" lang="ja-JP" altLang="en-US" sz="2400" b="1" dirty="0">
                  <a:solidFill>
                    <a:schemeClr val="accent1"/>
                  </a:solidFill>
                  <a:latin typeface="+mn-ea"/>
                </a:rPr>
                <a:t>③</a:t>
              </a:r>
            </a:p>
          </p:txBody>
        </p:sp>
        <p:sp>
          <p:nvSpPr>
            <p:cNvPr id="149" name="テキスト ボックス 148"/>
            <p:cNvSpPr txBox="1"/>
            <p:nvPr/>
          </p:nvSpPr>
          <p:spPr>
            <a:xfrm>
              <a:off x="2592286" y="6340622"/>
              <a:ext cx="585565" cy="461665"/>
            </a:xfrm>
            <a:prstGeom prst="rect">
              <a:avLst/>
            </a:prstGeom>
            <a:noFill/>
          </p:spPr>
          <p:txBody>
            <a:bodyPr wrap="none" rtlCol="0">
              <a:spAutoFit/>
            </a:bodyPr>
            <a:lstStyle/>
            <a:p>
              <a:r>
                <a:rPr kumimoji="1" lang="ja-JP" altLang="en-US" sz="2400" b="1" dirty="0">
                  <a:solidFill>
                    <a:schemeClr val="accent1"/>
                  </a:solidFill>
                  <a:latin typeface="+mn-ea"/>
                </a:rPr>
                <a:t>④</a:t>
              </a:r>
            </a:p>
          </p:txBody>
        </p:sp>
        <p:sp>
          <p:nvSpPr>
            <p:cNvPr id="153" name="テキスト ボックス 152"/>
            <p:cNvSpPr txBox="1"/>
            <p:nvPr/>
          </p:nvSpPr>
          <p:spPr>
            <a:xfrm>
              <a:off x="6880337" y="5166035"/>
              <a:ext cx="768553" cy="369332"/>
            </a:xfrm>
            <a:prstGeom prst="rect">
              <a:avLst/>
            </a:prstGeom>
            <a:noFill/>
          </p:spPr>
          <p:txBody>
            <a:bodyPr wrap="none" rtlCol="0">
              <a:spAutoFit/>
            </a:bodyPr>
            <a:lstStyle/>
            <a:p>
              <a:r>
                <a:rPr lang="en-US" altLang="ja-JP" b="1" dirty="0">
                  <a:solidFill>
                    <a:schemeClr val="accent1"/>
                  </a:solidFill>
                  <a:latin typeface="+mn-ea"/>
                </a:rPr>
                <a:t>Ⅱ</a:t>
              </a:r>
              <a:r>
                <a:rPr lang="ja-JP" altLang="en-US" b="1" dirty="0">
                  <a:solidFill>
                    <a:schemeClr val="accent1"/>
                  </a:solidFill>
                  <a:latin typeface="+mn-ea"/>
                </a:rPr>
                <a:t>部</a:t>
              </a:r>
              <a:endParaRPr kumimoji="1" lang="ja-JP" altLang="en-US" b="1" dirty="0">
                <a:solidFill>
                  <a:schemeClr val="accent1"/>
                </a:solidFill>
                <a:latin typeface="+mn-ea"/>
              </a:endParaRPr>
            </a:p>
          </p:txBody>
        </p:sp>
      </p:grpSp>
      <p:sp>
        <p:nvSpPr>
          <p:cNvPr id="150" name="テキスト ボックス 149"/>
          <p:cNvSpPr txBox="1"/>
          <p:nvPr/>
        </p:nvSpPr>
        <p:spPr>
          <a:xfrm>
            <a:off x="2976966" y="1273053"/>
            <a:ext cx="389850" cy="338554"/>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時</a:t>
            </a:r>
          </a:p>
        </p:txBody>
      </p:sp>
      <p:sp>
        <p:nvSpPr>
          <p:cNvPr id="151" name="テキスト ボックス 150"/>
          <p:cNvSpPr txBox="1"/>
          <p:nvPr/>
        </p:nvSpPr>
        <p:spPr>
          <a:xfrm>
            <a:off x="11477327" y="1273575"/>
            <a:ext cx="389850" cy="338554"/>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時</a:t>
            </a:r>
          </a:p>
        </p:txBody>
      </p:sp>
      <p:sp>
        <p:nvSpPr>
          <p:cNvPr id="152" name="テキスト ボックス 151"/>
          <p:cNvSpPr txBox="1"/>
          <p:nvPr/>
        </p:nvSpPr>
        <p:spPr>
          <a:xfrm>
            <a:off x="3550682" y="3367162"/>
            <a:ext cx="646331" cy="369332"/>
          </a:xfrm>
          <a:prstGeom prst="rect">
            <a:avLst/>
          </a:prstGeom>
          <a:noFill/>
        </p:spPr>
        <p:txBody>
          <a:bodyPr wrap="none" rtlCol="0">
            <a:spAutoFit/>
          </a:bodyPr>
          <a:lstStyle/>
          <a:p>
            <a:r>
              <a:rPr lang="en-US" altLang="ja-JP" b="1" dirty="0">
                <a:solidFill>
                  <a:schemeClr val="accent1"/>
                </a:solidFill>
                <a:latin typeface="+mn-ea"/>
              </a:rPr>
              <a:t>Ⅰ</a:t>
            </a:r>
            <a:r>
              <a:rPr lang="ja-JP" altLang="en-US" b="1" dirty="0">
                <a:solidFill>
                  <a:schemeClr val="accent1"/>
                </a:solidFill>
                <a:latin typeface="+mn-ea"/>
              </a:rPr>
              <a:t>部</a:t>
            </a:r>
            <a:endParaRPr kumimoji="1" lang="ja-JP" altLang="en-US" b="1" dirty="0">
              <a:solidFill>
                <a:schemeClr val="accent1"/>
              </a:solidFill>
              <a:latin typeface="+mn-ea"/>
            </a:endParaRPr>
          </a:p>
        </p:txBody>
      </p:sp>
      <p:pic>
        <p:nvPicPr>
          <p:cNvPr id="154" name="図 1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7747" y="218508"/>
            <a:ext cx="698659" cy="546224"/>
          </a:xfrm>
          <a:prstGeom prst="rect">
            <a:avLst/>
          </a:prstGeom>
        </p:spPr>
      </p:pic>
      <p:grpSp>
        <p:nvGrpSpPr>
          <p:cNvPr id="155" name="グループ化 154"/>
          <p:cNvGrpSpPr/>
          <p:nvPr/>
        </p:nvGrpSpPr>
        <p:grpSpPr>
          <a:xfrm>
            <a:off x="201809" y="958476"/>
            <a:ext cx="2209259" cy="2858776"/>
            <a:chOff x="220986" y="1908282"/>
            <a:chExt cx="2209259" cy="2858776"/>
          </a:xfrm>
        </p:grpSpPr>
        <p:grpSp>
          <p:nvGrpSpPr>
            <p:cNvPr id="156" name="グループ化 155"/>
            <p:cNvGrpSpPr/>
            <p:nvPr/>
          </p:nvGrpSpPr>
          <p:grpSpPr>
            <a:xfrm>
              <a:off x="220986" y="1908282"/>
              <a:ext cx="369868" cy="2858776"/>
              <a:chOff x="1714500" y="2233612"/>
              <a:chExt cx="533400" cy="4122738"/>
            </a:xfrm>
            <a:solidFill>
              <a:schemeClr val="bg1">
                <a:lumMod val="85000"/>
              </a:schemeClr>
            </a:solidFill>
          </p:grpSpPr>
          <p:sp>
            <p:nvSpPr>
              <p:cNvPr id="163" name="楕円 162"/>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164" name="楕円 163"/>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165" name="楕円 164"/>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166" name="楕円 165"/>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167" name="楕円 166"/>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168" name="楕円 167"/>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169" name="直線コネクタ 168"/>
              <p:cNvCxnSpPr>
                <a:stCxn id="163" idx="4"/>
                <a:endCxn id="166"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p:cNvCxnSpPr>
                <a:stCxn id="166" idx="4"/>
                <a:endCxn id="167"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p:cNvCxnSpPr>
                <a:stCxn id="167" idx="4"/>
                <a:endCxn id="168"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2" name="直線コネクタ 171"/>
              <p:cNvCxnSpPr>
                <a:stCxn id="168" idx="4"/>
                <a:endCxn id="165"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3" name="直線コネクタ 172"/>
              <p:cNvCxnSpPr>
                <a:stCxn id="165" idx="4"/>
                <a:endCxn id="164"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57" name="テキスト ボックス 156"/>
            <p:cNvSpPr txBox="1"/>
            <p:nvPr/>
          </p:nvSpPr>
          <p:spPr>
            <a:xfrm>
              <a:off x="245031" y="1946382"/>
              <a:ext cx="1415772"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全日制の課程</a:t>
              </a:r>
            </a:p>
          </p:txBody>
        </p:sp>
        <p:sp>
          <p:nvSpPr>
            <p:cNvPr id="158" name="テキスト ボックス 157"/>
            <p:cNvSpPr txBox="1"/>
            <p:nvPr/>
          </p:nvSpPr>
          <p:spPr>
            <a:xfrm>
              <a:off x="245031" y="2446335"/>
              <a:ext cx="2185214" cy="276999"/>
            </a:xfrm>
            <a:prstGeom prst="rect">
              <a:avLst/>
            </a:prstGeom>
            <a:noFill/>
          </p:spPr>
          <p:txBody>
            <a:bodyPr wrap="none" rtlCol="0">
              <a:spAutoFit/>
            </a:bodyPr>
            <a:lstStyle/>
            <a:p>
              <a:r>
                <a:rPr lang="ja-JP" altLang="en-US" sz="1200" b="1" dirty="0">
                  <a:solidFill>
                    <a:schemeClr val="accent1"/>
                  </a:solidFill>
                  <a:latin typeface="+mn-ea"/>
                </a:rPr>
                <a:t>２</a:t>
              </a:r>
              <a:r>
                <a:rPr kumimoji="1" lang="ja-JP" altLang="en-US" sz="1200" b="1" dirty="0">
                  <a:solidFill>
                    <a:schemeClr val="accent1"/>
                  </a:solidFill>
                  <a:latin typeface="+mn-ea"/>
                </a:rPr>
                <a:t>　多部制単位制</a:t>
              </a:r>
              <a:r>
                <a:rPr kumimoji="1" lang="en-US" altLang="ja-JP" sz="1200" b="1" dirty="0">
                  <a:solidFill>
                    <a:schemeClr val="accent1"/>
                  </a:solidFill>
                  <a:latin typeface="+mn-ea"/>
                </a:rPr>
                <a:t>Ⅰ</a:t>
              </a:r>
              <a:r>
                <a:rPr kumimoji="1" lang="ja-JP" altLang="en-US" sz="1200" b="1" dirty="0">
                  <a:solidFill>
                    <a:schemeClr val="accent1"/>
                  </a:solidFill>
                  <a:latin typeface="+mn-ea"/>
                </a:rPr>
                <a:t>部・</a:t>
              </a:r>
              <a:r>
                <a:rPr kumimoji="1" lang="en-US" altLang="ja-JP" sz="1200" b="1" dirty="0">
                  <a:solidFill>
                    <a:schemeClr val="accent1"/>
                  </a:solidFill>
                  <a:latin typeface="+mn-ea"/>
                </a:rPr>
                <a:t>Ⅱ</a:t>
              </a:r>
              <a:r>
                <a:rPr kumimoji="1" lang="ja-JP" altLang="en-US" sz="1200" b="1" dirty="0">
                  <a:solidFill>
                    <a:schemeClr val="accent1"/>
                  </a:solidFill>
                  <a:latin typeface="+mn-ea"/>
                </a:rPr>
                <a:t>部</a:t>
              </a:r>
            </a:p>
          </p:txBody>
        </p:sp>
        <p:sp>
          <p:nvSpPr>
            <p:cNvPr id="159" name="テキスト ボックス 158"/>
            <p:cNvSpPr txBox="1"/>
            <p:nvPr/>
          </p:nvSpPr>
          <p:spPr>
            <a:xfrm>
              <a:off x="245031" y="2946288"/>
              <a:ext cx="1415772"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昼夜間単位制</a:t>
              </a:r>
            </a:p>
          </p:txBody>
        </p:sp>
        <p:sp>
          <p:nvSpPr>
            <p:cNvPr id="160" name="テキスト ボックス 159"/>
            <p:cNvSpPr txBox="1"/>
            <p:nvPr/>
          </p:nvSpPr>
          <p:spPr>
            <a:xfrm>
              <a:off x="245031" y="3446241"/>
              <a:ext cx="1415772"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定時制の課程</a:t>
              </a:r>
            </a:p>
          </p:txBody>
        </p:sp>
        <p:sp>
          <p:nvSpPr>
            <p:cNvPr id="161" name="テキスト ボックス 160"/>
            <p:cNvSpPr txBox="1"/>
            <p:nvPr/>
          </p:nvSpPr>
          <p:spPr>
            <a:xfrm>
              <a:off x="245031" y="3946194"/>
              <a:ext cx="1415772" cy="276999"/>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通信制の課程</a:t>
              </a:r>
            </a:p>
          </p:txBody>
        </p:sp>
        <p:sp>
          <p:nvSpPr>
            <p:cNvPr id="162" name="テキスト ボックス 161"/>
            <p:cNvSpPr txBox="1"/>
            <p:nvPr/>
          </p:nvSpPr>
          <p:spPr>
            <a:xfrm>
              <a:off x="245031" y="4446146"/>
              <a:ext cx="1723549" cy="276999"/>
            </a:xfrm>
            <a:prstGeom prst="rect">
              <a:avLst/>
            </a:prstGeom>
            <a:noFill/>
          </p:spPr>
          <p:txBody>
            <a:bodyPr wrap="none" rtlCol="0">
              <a:spAutoFit/>
            </a:bodyPr>
            <a:lstStyle/>
            <a:p>
              <a:r>
                <a:rPr lang="ja-JP" altLang="en-US" sz="1200" b="1" dirty="0">
                  <a:solidFill>
                    <a:schemeClr val="bg1">
                      <a:lumMod val="50000"/>
                    </a:schemeClr>
                  </a:solidFill>
                  <a:latin typeface="+mn-ea"/>
                </a:rPr>
                <a:t>６</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学科（学ぶ内容）</a:t>
              </a:r>
            </a:p>
          </p:txBody>
        </p:sp>
      </p:grpSp>
    </p:spTree>
    <p:extLst>
      <p:ext uri="{BB962C8B-B14F-4D97-AF65-F5344CB8AC3E}">
        <p14:creationId xmlns:p14="http://schemas.microsoft.com/office/powerpoint/2010/main" val="1011373685"/>
      </p:ext>
    </p:extLst>
  </p:cSld>
  <p:clrMapOvr>
    <a:masterClrMapping/>
  </p:clrMapOvr>
  <mc:AlternateContent xmlns:mc="http://schemas.openxmlformats.org/markup-compatibility/2006" xmlns:p14="http://schemas.microsoft.com/office/powerpoint/2010/main">
    <mc:Choice Requires="p14">
      <p:transition p14:dur="100" advTm="37573">
        <p:cut/>
      </p:transition>
    </mc:Choice>
    <mc:Fallback xmlns="">
      <p:transition advTm="37573">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D74C4221-6A9D-C028-85A2-EA51A3D94C87}"/>
              </a:ext>
            </a:extLst>
          </p:cNvPr>
          <p:cNvSpPr/>
          <p:nvPr/>
        </p:nvSpPr>
        <p:spPr>
          <a:xfrm>
            <a:off x="3171891" y="4681517"/>
            <a:ext cx="504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976DDF79-8589-1CE8-BD43-71741DC81F4F}"/>
              </a:ext>
            </a:extLst>
          </p:cNvPr>
          <p:cNvSpPr/>
          <p:nvPr/>
        </p:nvSpPr>
        <p:spPr>
          <a:xfrm>
            <a:off x="4510034" y="5107220"/>
            <a:ext cx="1956121"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E1E61FE8-7910-657A-76CC-862A5D2E963F}"/>
              </a:ext>
            </a:extLst>
          </p:cNvPr>
          <p:cNvSpPr/>
          <p:nvPr/>
        </p:nvSpPr>
        <p:spPr>
          <a:xfrm>
            <a:off x="8412923" y="4390265"/>
            <a:ext cx="2592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昼夜間単位制</a:t>
            </a: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6</a:t>
            </a:fld>
            <a:endParaRPr lang="ja-JP" altLang="en-US"/>
          </a:p>
        </p:txBody>
      </p:sp>
      <p:sp>
        <p:nvSpPr>
          <p:cNvPr id="125" name="テキスト ボックス 124"/>
          <p:cNvSpPr txBox="1"/>
          <p:nvPr/>
        </p:nvSpPr>
        <p:spPr>
          <a:xfrm>
            <a:off x="2822078" y="3817252"/>
            <a:ext cx="9369922" cy="1938992"/>
          </a:xfrm>
          <a:prstGeom prst="rect">
            <a:avLst/>
          </a:prstGeom>
          <a:noFill/>
        </p:spPr>
        <p:txBody>
          <a:bodyPr wrap="square" rtlCol="0">
            <a:spAutoFit/>
          </a:bodyPr>
          <a:lstStyle/>
          <a:p>
            <a:pPr marL="285750" indent="-285750">
              <a:spcBef>
                <a:spcPts val="600"/>
              </a:spcBef>
              <a:spcAft>
                <a:spcPts val="600"/>
              </a:spcAft>
              <a:buFont typeface="メイリオ" panose="020B0604030504040204" pitchFamily="50" charset="-128"/>
              <a:buChar char="○"/>
            </a:pPr>
            <a:r>
              <a:rPr lang="ja-JP" altLang="en-US" dirty="0">
                <a:latin typeface="+mn-ea"/>
              </a:rPr>
              <a:t>昼間と夜間のどちらを中心として学ぶかを合格後に選びます。</a:t>
            </a:r>
            <a:endParaRPr lang="en-US" altLang="ja-JP" dirty="0">
              <a:latin typeface="+mn-ea"/>
            </a:endParaRPr>
          </a:p>
          <a:p>
            <a:pPr marL="285750" indent="-285750">
              <a:spcBef>
                <a:spcPts val="600"/>
              </a:spcBef>
              <a:spcAft>
                <a:spcPts val="600"/>
              </a:spcAft>
              <a:buFont typeface="メイリオ" panose="020B0604030504040204" pitchFamily="50" charset="-128"/>
              <a:buChar char="○"/>
            </a:pPr>
            <a:r>
              <a:rPr lang="ja-JP" altLang="en-US" dirty="0">
                <a:latin typeface="+mn-ea"/>
              </a:rPr>
              <a:t>１限（</a:t>
            </a:r>
            <a:r>
              <a:rPr lang="en-US" altLang="ja-JP" dirty="0">
                <a:latin typeface="+mn-ea"/>
              </a:rPr>
              <a:t>10:50</a:t>
            </a:r>
            <a:r>
              <a:rPr lang="ja-JP" altLang="en-US" dirty="0">
                <a:latin typeface="+mn-ea"/>
              </a:rPr>
              <a:t>開始）～</a:t>
            </a:r>
            <a:r>
              <a:rPr lang="en-US" altLang="ja-JP" dirty="0">
                <a:latin typeface="+mn-ea"/>
              </a:rPr>
              <a:t>10</a:t>
            </a:r>
            <a:r>
              <a:rPr lang="ja-JP" altLang="en-US" dirty="0">
                <a:latin typeface="+mn-ea"/>
              </a:rPr>
              <a:t>限（</a:t>
            </a:r>
            <a:r>
              <a:rPr lang="en-US" altLang="ja-JP" dirty="0">
                <a:latin typeface="+mn-ea"/>
              </a:rPr>
              <a:t>21:05</a:t>
            </a:r>
            <a:r>
              <a:rPr lang="ja-JP" altLang="en-US" dirty="0">
                <a:latin typeface="+mn-ea"/>
              </a:rPr>
              <a:t>終了）の中から、自分の希望する時間帯で　　　　学習できます。</a:t>
            </a:r>
            <a:endParaRPr lang="en-US" altLang="ja-JP" dirty="0">
              <a:latin typeface="+mn-ea"/>
            </a:endParaRPr>
          </a:p>
          <a:p>
            <a:pPr marL="285750" indent="-285750">
              <a:spcBef>
                <a:spcPts val="600"/>
              </a:spcBef>
              <a:spcAft>
                <a:spcPts val="600"/>
              </a:spcAft>
              <a:buFont typeface="メイリオ" panose="020B0604030504040204" pitchFamily="50" charset="-128"/>
              <a:buChar char="○"/>
            </a:pPr>
            <a:r>
              <a:rPr lang="ja-JP" altLang="en-US" dirty="0">
                <a:latin typeface="+mn-ea"/>
              </a:rPr>
              <a:t>大阪府では、</a:t>
            </a:r>
            <a:r>
              <a:rPr lang="ja-JP" altLang="en-US" b="1" dirty="0">
                <a:solidFill>
                  <a:schemeClr val="accent1"/>
                </a:solidFill>
                <a:latin typeface="+mn-ea"/>
              </a:rPr>
              <a:t>府立中央高等学校</a:t>
            </a:r>
            <a:r>
              <a:rPr lang="ja-JP" altLang="en-US" dirty="0">
                <a:latin typeface="+mn-ea"/>
              </a:rPr>
              <a:t>に設置しています。</a:t>
            </a:r>
            <a:endParaRPr lang="en-US" altLang="ja-JP" dirty="0">
              <a:latin typeface="+mn-ea"/>
            </a:endParaRPr>
          </a:p>
          <a:p>
            <a:pPr marL="285750" indent="-285750">
              <a:spcBef>
                <a:spcPts val="600"/>
              </a:spcBef>
              <a:spcAft>
                <a:spcPts val="600"/>
              </a:spcAft>
              <a:buFont typeface="メイリオ" panose="020B0604030504040204" pitchFamily="50" charset="-128"/>
              <a:buChar char="○"/>
            </a:pPr>
            <a:r>
              <a:rPr lang="ja-JP" altLang="en-US" dirty="0">
                <a:latin typeface="+mn-ea"/>
              </a:rPr>
              <a:t>普通科とビジネス科を設置しています。</a:t>
            </a:r>
            <a:endParaRPr lang="en-US" altLang="ja-JP" dirty="0">
              <a:latin typeface="+mn-ea"/>
            </a:endParaRPr>
          </a:p>
        </p:txBody>
      </p:sp>
      <p:pic>
        <p:nvPicPr>
          <p:cNvPr id="128" name="図 1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7747" y="218508"/>
            <a:ext cx="698659" cy="546224"/>
          </a:xfrm>
          <a:prstGeom prst="rect">
            <a:avLst/>
          </a:prstGeom>
        </p:spPr>
      </p:pic>
      <p:grpSp>
        <p:nvGrpSpPr>
          <p:cNvPr id="129" name="グループ化 128"/>
          <p:cNvGrpSpPr/>
          <p:nvPr/>
        </p:nvGrpSpPr>
        <p:grpSpPr>
          <a:xfrm>
            <a:off x="201809" y="958476"/>
            <a:ext cx="2209259" cy="2858776"/>
            <a:chOff x="220986" y="1908282"/>
            <a:chExt cx="2209259" cy="2858776"/>
          </a:xfrm>
        </p:grpSpPr>
        <p:grpSp>
          <p:nvGrpSpPr>
            <p:cNvPr id="130" name="グループ化 129"/>
            <p:cNvGrpSpPr/>
            <p:nvPr/>
          </p:nvGrpSpPr>
          <p:grpSpPr>
            <a:xfrm>
              <a:off x="220986" y="1908282"/>
              <a:ext cx="369868" cy="2858776"/>
              <a:chOff x="1714500" y="2233612"/>
              <a:chExt cx="533400" cy="4122738"/>
            </a:xfrm>
            <a:solidFill>
              <a:schemeClr val="bg1">
                <a:lumMod val="85000"/>
              </a:schemeClr>
            </a:solidFill>
          </p:grpSpPr>
          <p:sp>
            <p:nvSpPr>
              <p:cNvPr id="137" name="楕円 136"/>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138" name="楕円 137"/>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139" name="楕円 138"/>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140" name="楕円 139"/>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141" name="楕円 140"/>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142" name="楕円 141"/>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143" name="直線コネクタ 142"/>
              <p:cNvCxnSpPr>
                <a:stCxn id="137" idx="4"/>
                <a:endCxn id="140"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a:stCxn id="140" idx="4"/>
                <a:endCxn id="141"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a:stCxn id="141" idx="4"/>
                <a:endCxn id="142"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a:stCxn id="142" idx="4"/>
                <a:endCxn id="139"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a:stCxn id="139" idx="4"/>
                <a:endCxn id="138"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31" name="テキスト ボックス 130"/>
            <p:cNvSpPr txBox="1"/>
            <p:nvPr/>
          </p:nvSpPr>
          <p:spPr>
            <a:xfrm>
              <a:off x="245031" y="1946382"/>
              <a:ext cx="1415772"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全日制の課程</a:t>
              </a:r>
            </a:p>
          </p:txBody>
        </p:sp>
        <p:sp>
          <p:nvSpPr>
            <p:cNvPr id="132" name="テキスト ボックス 131"/>
            <p:cNvSpPr txBox="1"/>
            <p:nvPr/>
          </p:nvSpPr>
          <p:spPr>
            <a:xfrm>
              <a:off x="245031" y="2446335"/>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多部制単位制</a:t>
              </a:r>
              <a:r>
                <a:rPr kumimoji="1" lang="en-US" altLang="ja-JP" sz="1200" b="1" dirty="0">
                  <a:solidFill>
                    <a:schemeClr val="bg1">
                      <a:lumMod val="50000"/>
                    </a:schemeClr>
                  </a:solidFill>
                  <a:latin typeface="+mn-ea"/>
                </a:rPr>
                <a:t>Ⅰ</a:t>
              </a:r>
              <a:r>
                <a:rPr kumimoji="1" lang="ja-JP" altLang="en-US" sz="1200" b="1" dirty="0">
                  <a:solidFill>
                    <a:schemeClr val="bg1">
                      <a:lumMod val="50000"/>
                    </a:schemeClr>
                  </a:solidFill>
                  <a:latin typeface="+mn-ea"/>
                </a:rPr>
                <a:t>部・</a:t>
              </a:r>
              <a:r>
                <a:rPr kumimoji="1" lang="en-US" altLang="ja-JP" sz="1200" b="1" dirty="0">
                  <a:solidFill>
                    <a:schemeClr val="bg1">
                      <a:lumMod val="50000"/>
                    </a:schemeClr>
                  </a:solidFill>
                  <a:latin typeface="+mn-ea"/>
                </a:rPr>
                <a:t>Ⅱ</a:t>
              </a:r>
              <a:r>
                <a:rPr kumimoji="1" lang="ja-JP" altLang="en-US" sz="1200" b="1" dirty="0">
                  <a:solidFill>
                    <a:schemeClr val="bg1">
                      <a:lumMod val="50000"/>
                    </a:schemeClr>
                  </a:solidFill>
                  <a:latin typeface="+mn-ea"/>
                </a:rPr>
                <a:t>部</a:t>
              </a:r>
            </a:p>
          </p:txBody>
        </p:sp>
        <p:sp>
          <p:nvSpPr>
            <p:cNvPr id="133" name="テキスト ボックス 132"/>
            <p:cNvSpPr txBox="1"/>
            <p:nvPr/>
          </p:nvSpPr>
          <p:spPr>
            <a:xfrm>
              <a:off x="245031" y="2946288"/>
              <a:ext cx="1415772" cy="276999"/>
            </a:xfrm>
            <a:prstGeom prst="rect">
              <a:avLst/>
            </a:prstGeom>
            <a:noFill/>
          </p:spPr>
          <p:txBody>
            <a:bodyPr wrap="none" rtlCol="0">
              <a:spAutoFit/>
            </a:bodyPr>
            <a:lstStyle/>
            <a:p>
              <a:r>
                <a:rPr lang="ja-JP" altLang="en-US" sz="1200" b="1" dirty="0">
                  <a:solidFill>
                    <a:schemeClr val="accent1"/>
                  </a:solidFill>
                  <a:latin typeface="+mn-ea"/>
                </a:rPr>
                <a:t>３</a:t>
              </a:r>
              <a:r>
                <a:rPr kumimoji="1" lang="ja-JP" altLang="en-US" sz="1200" b="1" dirty="0">
                  <a:solidFill>
                    <a:schemeClr val="accent1"/>
                  </a:solidFill>
                  <a:latin typeface="+mn-ea"/>
                </a:rPr>
                <a:t>　昼夜間単位制</a:t>
              </a:r>
            </a:p>
          </p:txBody>
        </p:sp>
        <p:sp>
          <p:nvSpPr>
            <p:cNvPr id="134" name="テキスト ボックス 133"/>
            <p:cNvSpPr txBox="1"/>
            <p:nvPr/>
          </p:nvSpPr>
          <p:spPr>
            <a:xfrm>
              <a:off x="245031" y="3446241"/>
              <a:ext cx="1415772"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定時制の課程</a:t>
              </a:r>
            </a:p>
          </p:txBody>
        </p:sp>
        <p:sp>
          <p:nvSpPr>
            <p:cNvPr id="135" name="テキスト ボックス 134"/>
            <p:cNvSpPr txBox="1"/>
            <p:nvPr/>
          </p:nvSpPr>
          <p:spPr>
            <a:xfrm>
              <a:off x="245031" y="3946194"/>
              <a:ext cx="1415772" cy="276999"/>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通信制の課程</a:t>
              </a:r>
            </a:p>
          </p:txBody>
        </p:sp>
        <p:sp>
          <p:nvSpPr>
            <p:cNvPr id="136" name="テキスト ボックス 135"/>
            <p:cNvSpPr txBox="1"/>
            <p:nvPr/>
          </p:nvSpPr>
          <p:spPr>
            <a:xfrm>
              <a:off x="245031" y="4446146"/>
              <a:ext cx="1723549" cy="276999"/>
            </a:xfrm>
            <a:prstGeom prst="rect">
              <a:avLst/>
            </a:prstGeom>
            <a:noFill/>
          </p:spPr>
          <p:txBody>
            <a:bodyPr wrap="none" rtlCol="0">
              <a:spAutoFit/>
            </a:bodyPr>
            <a:lstStyle/>
            <a:p>
              <a:r>
                <a:rPr lang="ja-JP" altLang="en-US" sz="1200" b="1" dirty="0">
                  <a:solidFill>
                    <a:schemeClr val="bg1">
                      <a:lumMod val="50000"/>
                    </a:schemeClr>
                  </a:solidFill>
                  <a:latin typeface="+mn-ea"/>
                </a:rPr>
                <a:t>６</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学科（学ぶ内容）</a:t>
              </a:r>
            </a:p>
          </p:txBody>
        </p:sp>
      </p:grpSp>
      <p:grpSp>
        <p:nvGrpSpPr>
          <p:cNvPr id="7" name="グループ化 6"/>
          <p:cNvGrpSpPr/>
          <p:nvPr/>
        </p:nvGrpSpPr>
        <p:grpSpPr>
          <a:xfrm>
            <a:off x="2822078" y="1039808"/>
            <a:ext cx="9045099" cy="2276085"/>
            <a:chOff x="2822078" y="1039808"/>
            <a:chExt cx="9045099" cy="2276085"/>
          </a:xfrm>
        </p:grpSpPr>
        <p:grpSp>
          <p:nvGrpSpPr>
            <p:cNvPr id="73" name="グループ化 72"/>
            <p:cNvGrpSpPr/>
            <p:nvPr/>
          </p:nvGrpSpPr>
          <p:grpSpPr>
            <a:xfrm>
              <a:off x="2999062" y="1312744"/>
              <a:ext cx="8486687" cy="432000"/>
              <a:chOff x="1050877" y="1255594"/>
              <a:chExt cx="10090245" cy="432000"/>
            </a:xfrm>
          </p:grpSpPr>
          <p:grpSp>
            <p:nvGrpSpPr>
              <p:cNvPr id="74" name="グループ化 73"/>
              <p:cNvGrpSpPr/>
              <p:nvPr/>
            </p:nvGrpSpPr>
            <p:grpSpPr>
              <a:xfrm>
                <a:off x="1050877" y="1255594"/>
                <a:ext cx="10090245" cy="432000"/>
                <a:chOff x="1050877" y="1255594"/>
                <a:chExt cx="10090245" cy="432000"/>
              </a:xfrm>
            </p:grpSpPr>
            <p:cxnSp>
              <p:nvCxnSpPr>
                <p:cNvPr id="76" name="直線コネクタ 75"/>
                <p:cNvCxnSpPr/>
                <p:nvPr/>
              </p:nvCxnSpPr>
              <p:spPr>
                <a:xfrm>
                  <a:off x="1050877"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1771609"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2492341"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a:off x="3213073"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3933805"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4654537"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5375269"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a:off x="6096001"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6816733"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7537465"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8258197"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8978929"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9699661"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10420393"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a:off x="11141122" y="1255594"/>
                  <a:ext cx="0" cy="43200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75" name="直線コネクタ 74"/>
              <p:cNvCxnSpPr/>
              <p:nvPr/>
            </p:nvCxnSpPr>
            <p:spPr>
              <a:xfrm>
                <a:off x="1050877" y="1471594"/>
                <a:ext cx="1009024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1" name="テキスト ボックス 90"/>
            <p:cNvSpPr txBox="1"/>
            <p:nvPr/>
          </p:nvSpPr>
          <p:spPr>
            <a:xfrm>
              <a:off x="2822078" y="1039808"/>
              <a:ext cx="415498" cy="369332"/>
            </a:xfrm>
            <a:prstGeom prst="rect">
              <a:avLst/>
            </a:prstGeom>
            <a:noFill/>
          </p:spPr>
          <p:txBody>
            <a:bodyPr wrap="none" rtlCol="0">
              <a:spAutoFit/>
            </a:bodyPr>
            <a:lstStyle/>
            <a:p>
              <a:r>
                <a:rPr kumimoji="1" lang="ja-JP" altLang="en-US" dirty="0">
                  <a:latin typeface="+mn-ea"/>
                </a:rPr>
                <a:t>８</a:t>
              </a:r>
            </a:p>
          </p:txBody>
        </p:sp>
        <p:sp>
          <p:nvSpPr>
            <p:cNvPr id="92" name="テキスト ボックス 91"/>
            <p:cNvSpPr txBox="1"/>
            <p:nvPr/>
          </p:nvSpPr>
          <p:spPr>
            <a:xfrm>
              <a:off x="11288096" y="1039808"/>
              <a:ext cx="415498" cy="369332"/>
            </a:xfrm>
            <a:prstGeom prst="rect">
              <a:avLst/>
            </a:prstGeom>
            <a:noFill/>
          </p:spPr>
          <p:txBody>
            <a:bodyPr wrap="none" rtlCol="0">
              <a:spAutoFit/>
            </a:bodyPr>
            <a:lstStyle/>
            <a:p>
              <a:r>
                <a:rPr lang="en-US" altLang="ja-JP" dirty="0">
                  <a:latin typeface="+mn-ea"/>
                </a:rPr>
                <a:t>22</a:t>
              </a:r>
              <a:endParaRPr kumimoji="1" lang="ja-JP" altLang="en-US" dirty="0">
                <a:latin typeface="+mn-ea"/>
              </a:endParaRPr>
            </a:p>
          </p:txBody>
        </p:sp>
        <p:sp>
          <p:nvSpPr>
            <p:cNvPr id="93" name="テキスト ボックス 92"/>
            <p:cNvSpPr txBox="1"/>
            <p:nvPr/>
          </p:nvSpPr>
          <p:spPr>
            <a:xfrm>
              <a:off x="3428267" y="1039808"/>
              <a:ext cx="415498" cy="369332"/>
            </a:xfrm>
            <a:prstGeom prst="rect">
              <a:avLst/>
            </a:prstGeom>
            <a:noFill/>
          </p:spPr>
          <p:txBody>
            <a:bodyPr wrap="none" rtlCol="0">
              <a:spAutoFit/>
            </a:bodyPr>
            <a:lstStyle/>
            <a:p>
              <a:r>
                <a:rPr kumimoji="1" lang="ja-JP" altLang="en-US" dirty="0">
                  <a:latin typeface="+mn-ea"/>
                </a:rPr>
                <a:t>９</a:t>
              </a:r>
            </a:p>
          </p:txBody>
        </p:sp>
        <p:sp>
          <p:nvSpPr>
            <p:cNvPr id="94" name="テキスト ボックス 93"/>
            <p:cNvSpPr txBox="1"/>
            <p:nvPr/>
          </p:nvSpPr>
          <p:spPr>
            <a:xfrm>
              <a:off x="4006696" y="1039808"/>
              <a:ext cx="415498" cy="369332"/>
            </a:xfrm>
            <a:prstGeom prst="rect">
              <a:avLst/>
            </a:prstGeom>
            <a:noFill/>
          </p:spPr>
          <p:txBody>
            <a:bodyPr wrap="none" rtlCol="0">
              <a:spAutoFit/>
            </a:bodyPr>
            <a:lstStyle/>
            <a:p>
              <a:r>
                <a:rPr kumimoji="1" lang="en-US" altLang="ja-JP" dirty="0">
                  <a:latin typeface="+mn-ea"/>
                </a:rPr>
                <a:t>10</a:t>
              </a:r>
              <a:endParaRPr kumimoji="1" lang="ja-JP" altLang="en-US" dirty="0">
                <a:latin typeface="+mn-ea"/>
              </a:endParaRPr>
            </a:p>
          </p:txBody>
        </p:sp>
        <p:sp>
          <p:nvSpPr>
            <p:cNvPr id="95" name="テキスト ボックス 94"/>
            <p:cNvSpPr txBox="1"/>
            <p:nvPr/>
          </p:nvSpPr>
          <p:spPr>
            <a:xfrm>
              <a:off x="4623083" y="1039808"/>
              <a:ext cx="415498" cy="369332"/>
            </a:xfrm>
            <a:prstGeom prst="rect">
              <a:avLst/>
            </a:prstGeom>
            <a:noFill/>
          </p:spPr>
          <p:txBody>
            <a:bodyPr wrap="none" rtlCol="0">
              <a:spAutoFit/>
            </a:bodyPr>
            <a:lstStyle/>
            <a:p>
              <a:r>
                <a:rPr kumimoji="1" lang="en-US" altLang="ja-JP" dirty="0">
                  <a:latin typeface="+mn-ea"/>
                </a:rPr>
                <a:t>11</a:t>
              </a:r>
              <a:endParaRPr kumimoji="1" lang="ja-JP" altLang="en-US" dirty="0">
                <a:latin typeface="+mn-ea"/>
              </a:endParaRPr>
            </a:p>
          </p:txBody>
        </p:sp>
        <p:sp>
          <p:nvSpPr>
            <p:cNvPr id="96" name="テキスト ボックス 95"/>
            <p:cNvSpPr txBox="1"/>
            <p:nvPr/>
          </p:nvSpPr>
          <p:spPr>
            <a:xfrm>
              <a:off x="5247387" y="1039808"/>
              <a:ext cx="415498" cy="369332"/>
            </a:xfrm>
            <a:prstGeom prst="rect">
              <a:avLst/>
            </a:prstGeom>
            <a:noFill/>
          </p:spPr>
          <p:txBody>
            <a:bodyPr wrap="none" rtlCol="0">
              <a:spAutoFit/>
            </a:bodyPr>
            <a:lstStyle/>
            <a:p>
              <a:r>
                <a:rPr kumimoji="1" lang="en-US" altLang="ja-JP" dirty="0">
                  <a:latin typeface="+mn-ea"/>
                </a:rPr>
                <a:t>12</a:t>
              </a:r>
              <a:endParaRPr kumimoji="1" lang="ja-JP" altLang="en-US" dirty="0">
                <a:latin typeface="+mn-ea"/>
              </a:endParaRPr>
            </a:p>
          </p:txBody>
        </p:sp>
        <p:sp>
          <p:nvSpPr>
            <p:cNvPr id="97" name="テキスト ボックス 96"/>
            <p:cNvSpPr txBox="1"/>
            <p:nvPr/>
          </p:nvSpPr>
          <p:spPr>
            <a:xfrm>
              <a:off x="5835464" y="1039808"/>
              <a:ext cx="415498" cy="369332"/>
            </a:xfrm>
            <a:prstGeom prst="rect">
              <a:avLst/>
            </a:prstGeom>
            <a:noFill/>
          </p:spPr>
          <p:txBody>
            <a:bodyPr wrap="none" rtlCol="0">
              <a:spAutoFit/>
            </a:bodyPr>
            <a:lstStyle/>
            <a:p>
              <a:r>
                <a:rPr kumimoji="1" lang="en-US" altLang="ja-JP" dirty="0">
                  <a:latin typeface="+mn-ea"/>
                </a:rPr>
                <a:t>13</a:t>
              </a:r>
              <a:endParaRPr kumimoji="1" lang="ja-JP" altLang="en-US" dirty="0">
                <a:latin typeface="+mn-ea"/>
              </a:endParaRPr>
            </a:p>
          </p:txBody>
        </p:sp>
        <p:sp>
          <p:nvSpPr>
            <p:cNvPr id="98" name="テキスト ボックス 97"/>
            <p:cNvSpPr txBox="1"/>
            <p:nvPr/>
          </p:nvSpPr>
          <p:spPr>
            <a:xfrm>
              <a:off x="6441312" y="1039808"/>
              <a:ext cx="415498" cy="369332"/>
            </a:xfrm>
            <a:prstGeom prst="rect">
              <a:avLst/>
            </a:prstGeom>
            <a:noFill/>
          </p:spPr>
          <p:txBody>
            <a:bodyPr wrap="none" rtlCol="0">
              <a:spAutoFit/>
            </a:bodyPr>
            <a:lstStyle/>
            <a:p>
              <a:r>
                <a:rPr kumimoji="1" lang="en-US" altLang="ja-JP" dirty="0">
                  <a:latin typeface="+mn-ea"/>
                </a:rPr>
                <a:t>14</a:t>
              </a:r>
              <a:endParaRPr kumimoji="1" lang="ja-JP" altLang="en-US" dirty="0">
                <a:latin typeface="+mn-ea"/>
              </a:endParaRPr>
            </a:p>
          </p:txBody>
        </p:sp>
        <p:sp>
          <p:nvSpPr>
            <p:cNvPr id="99" name="テキスト ボックス 98"/>
            <p:cNvSpPr txBox="1"/>
            <p:nvPr/>
          </p:nvSpPr>
          <p:spPr>
            <a:xfrm>
              <a:off x="7047160" y="1039808"/>
              <a:ext cx="415498" cy="369332"/>
            </a:xfrm>
            <a:prstGeom prst="rect">
              <a:avLst/>
            </a:prstGeom>
            <a:noFill/>
          </p:spPr>
          <p:txBody>
            <a:bodyPr wrap="none" rtlCol="0">
              <a:spAutoFit/>
            </a:bodyPr>
            <a:lstStyle/>
            <a:p>
              <a:r>
                <a:rPr kumimoji="1" lang="en-US" altLang="ja-JP" dirty="0">
                  <a:latin typeface="+mn-ea"/>
                </a:rPr>
                <a:t>15</a:t>
              </a:r>
              <a:endParaRPr kumimoji="1" lang="ja-JP" altLang="en-US" dirty="0">
                <a:latin typeface="+mn-ea"/>
              </a:endParaRPr>
            </a:p>
          </p:txBody>
        </p:sp>
        <p:sp>
          <p:nvSpPr>
            <p:cNvPr id="100" name="テキスト ボックス 99"/>
            <p:cNvSpPr txBox="1"/>
            <p:nvPr/>
          </p:nvSpPr>
          <p:spPr>
            <a:xfrm>
              <a:off x="7653008" y="1039808"/>
              <a:ext cx="415498" cy="369332"/>
            </a:xfrm>
            <a:prstGeom prst="rect">
              <a:avLst/>
            </a:prstGeom>
            <a:noFill/>
          </p:spPr>
          <p:txBody>
            <a:bodyPr wrap="none" rtlCol="0">
              <a:spAutoFit/>
            </a:bodyPr>
            <a:lstStyle/>
            <a:p>
              <a:r>
                <a:rPr kumimoji="1" lang="en-US" altLang="ja-JP" dirty="0">
                  <a:latin typeface="+mn-ea"/>
                </a:rPr>
                <a:t>16</a:t>
              </a:r>
              <a:endParaRPr kumimoji="1" lang="ja-JP" altLang="en-US" dirty="0">
                <a:latin typeface="+mn-ea"/>
              </a:endParaRPr>
            </a:p>
          </p:txBody>
        </p:sp>
        <p:sp>
          <p:nvSpPr>
            <p:cNvPr id="101" name="テキスト ボックス 100"/>
            <p:cNvSpPr txBox="1"/>
            <p:nvPr/>
          </p:nvSpPr>
          <p:spPr>
            <a:xfrm>
              <a:off x="8258856" y="1039808"/>
              <a:ext cx="415498" cy="369332"/>
            </a:xfrm>
            <a:prstGeom prst="rect">
              <a:avLst/>
            </a:prstGeom>
            <a:noFill/>
          </p:spPr>
          <p:txBody>
            <a:bodyPr wrap="none" rtlCol="0">
              <a:spAutoFit/>
            </a:bodyPr>
            <a:lstStyle/>
            <a:p>
              <a:r>
                <a:rPr kumimoji="1" lang="en-US" altLang="ja-JP" dirty="0">
                  <a:latin typeface="+mn-ea"/>
                </a:rPr>
                <a:t>17</a:t>
              </a:r>
              <a:endParaRPr kumimoji="1" lang="ja-JP" altLang="en-US" dirty="0">
                <a:latin typeface="+mn-ea"/>
              </a:endParaRPr>
            </a:p>
          </p:txBody>
        </p:sp>
        <p:sp>
          <p:nvSpPr>
            <p:cNvPr id="102" name="テキスト ボックス 101"/>
            <p:cNvSpPr txBox="1"/>
            <p:nvPr/>
          </p:nvSpPr>
          <p:spPr>
            <a:xfrm>
              <a:off x="8864704" y="1039808"/>
              <a:ext cx="415498" cy="369332"/>
            </a:xfrm>
            <a:prstGeom prst="rect">
              <a:avLst/>
            </a:prstGeom>
            <a:noFill/>
          </p:spPr>
          <p:txBody>
            <a:bodyPr wrap="none" rtlCol="0">
              <a:spAutoFit/>
            </a:bodyPr>
            <a:lstStyle/>
            <a:p>
              <a:r>
                <a:rPr kumimoji="1" lang="en-US" altLang="ja-JP" dirty="0">
                  <a:latin typeface="+mn-ea"/>
                </a:rPr>
                <a:t>18</a:t>
              </a:r>
              <a:endParaRPr kumimoji="1" lang="ja-JP" altLang="en-US" dirty="0">
                <a:latin typeface="+mn-ea"/>
              </a:endParaRPr>
            </a:p>
          </p:txBody>
        </p:sp>
        <p:sp>
          <p:nvSpPr>
            <p:cNvPr id="103" name="テキスト ボックス 102"/>
            <p:cNvSpPr txBox="1"/>
            <p:nvPr/>
          </p:nvSpPr>
          <p:spPr>
            <a:xfrm>
              <a:off x="9470553" y="1039808"/>
              <a:ext cx="415498" cy="369332"/>
            </a:xfrm>
            <a:prstGeom prst="rect">
              <a:avLst/>
            </a:prstGeom>
            <a:noFill/>
          </p:spPr>
          <p:txBody>
            <a:bodyPr wrap="none" rtlCol="0">
              <a:spAutoFit/>
            </a:bodyPr>
            <a:lstStyle/>
            <a:p>
              <a:r>
                <a:rPr kumimoji="1" lang="en-US" altLang="ja-JP" dirty="0">
                  <a:latin typeface="+mn-ea"/>
                </a:rPr>
                <a:t>19</a:t>
              </a:r>
              <a:endParaRPr kumimoji="1" lang="ja-JP" altLang="en-US" dirty="0">
                <a:latin typeface="+mn-ea"/>
              </a:endParaRPr>
            </a:p>
          </p:txBody>
        </p:sp>
        <p:sp>
          <p:nvSpPr>
            <p:cNvPr id="104" name="テキスト ボックス 103"/>
            <p:cNvSpPr txBox="1"/>
            <p:nvPr/>
          </p:nvSpPr>
          <p:spPr>
            <a:xfrm>
              <a:off x="10076401" y="1039808"/>
              <a:ext cx="415498" cy="369332"/>
            </a:xfrm>
            <a:prstGeom prst="rect">
              <a:avLst/>
            </a:prstGeom>
            <a:noFill/>
          </p:spPr>
          <p:txBody>
            <a:bodyPr wrap="none" rtlCol="0">
              <a:spAutoFit/>
            </a:bodyPr>
            <a:lstStyle/>
            <a:p>
              <a:r>
                <a:rPr lang="en-US" altLang="ja-JP" dirty="0">
                  <a:latin typeface="+mn-ea"/>
                </a:rPr>
                <a:t>20</a:t>
              </a:r>
              <a:endParaRPr kumimoji="1" lang="ja-JP" altLang="en-US" dirty="0">
                <a:latin typeface="+mn-ea"/>
              </a:endParaRPr>
            </a:p>
          </p:txBody>
        </p:sp>
        <p:sp>
          <p:nvSpPr>
            <p:cNvPr id="105" name="テキスト ボックス 104"/>
            <p:cNvSpPr txBox="1"/>
            <p:nvPr/>
          </p:nvSpPr>
          <p:spPr>
            <a:xfrm>
              <a:off x="10682249" y="1039808"/>
              <a:ext cx="415498" cy="369332"/>
            </a:xfrm>
            <a:prstGeom prst="rect">
              <a:avLst/>
            </a:prstGeom>
            <a:noFill/>
          </p:spPr>
          <p:txBody>
            <a:bodyPr wrap="none" rtlCol="0">
              <a:spAutoFit/>
            </a:bodyPr>
            <a:lstStyle/>
            <a:p>
              <a:r>
                <a:rPr lang="en-US" altLang="ja-JP" dirty="0">
                  <a:latin typeface="+mn-ea"/>
                </a:rPr>
                <a:t>21</a:t>
              </a:r>
              <a:endParaRPr kumimoji="1" lang="ja-JP" altLang="en-US" dirty="0">
                <a:latin typeface="+mn-ea"/>
              </a:endParaRPr>
            </a:p>
          </p:txBody>
        </p:sp>
        <p:grpSp>
          <p:nvGrpSpPr>
            <p:cNvPr id="106" name="グループ化 105"/>
            <p:cNvGrpSpPr/>
            <p:nvPr/>
          </p:nvGrpSpPr>
          <p:grpSpPr>
            <a:xfrm>
              <a:off x="4708229" y="2033195"/>
              <a:ext cx="6191927" cy="710208"/>
              <a:chOff x="3082990" y="1976045"/>
              <a:chExt cx="7361890" cy="710208"/>
            </a:xfrm>
          </p:grpSpPr>
          <p:grpSp>
            <p:nvGrpSpPr>
              <p:cNvPr id="107" name="グループ化 106"/>
              <p:cNvGrpSpPr/>
              <p:nvPr/>
            </p:nvGrpSpPr>
            <p:grpSpPr>
              <a:xfrm>
                <a:off x="3082990" y="1976045"/>
                <a:ext cx="1261349" cy="709684"/>
                <a:chOff x="2497749" y="1975872"/>
                <a:chExt cx="1439662" cy="709684"/>
              </a:xfrm>
            </p:grpSpPr>
            <p:sp>
              <p:nvSpPr>
                <p:cNvPr id="123" name="正方形/長方形 122"/>
                <p:cNvSpPr/>
                <p:nvPr/>
              </p:nvSpPr>
              <p:spPr>
                <a:xfrm>
                  <a:off x="321667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124" name="正方形/長方形 123"/>
                <p:cNvSpPr/>
                <p:nvPr/>
              </p:nvSpPr>
              <p:spPr>
                <a:xfrm>
                  <a:off x="249774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grpSp>
          <p:grpSp>
            <p:nvGrpSpPr>
              <p:cNvPr id="108" name="グループ化 107"/>
              <p:cNvGrpSpPr/>
              <p:nvPr/>
            </p:nvGrpSpPr>
            <p:grpSpPr>
              <a:xfrm>
                <a:off x="4857344" y="1976045"/>
                <a:ext cx="1261347" cy="709684"/>
                <a:chOff x="3935609" y="1975872"/>
                <a:chExt cx="1439660" cy="709684"/>
              </a:xfrm>
            </p:grpSpPr>
            <p:sp>
              <p:nvSpPr>
                <p:cNvPr id="121" name="正方形/長方形 120"/>
                <p:cNvSpPr/>
                <p:nvPr/>
              </p:nvSpPr>
              <p:spPr>
                <a:xfrm>
                  <a:off x="393560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122" name="正方形/長方形 121"/>
                <p:cNvSpPr/>
                <p:nvPr/>
              </p:nvSpPr>
              <p:spPr>
                <a:xfrm>
                  <a:off x="4654537"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grpSp>
          <p:cxnSp>
            <p:nvCxnSpPr>
              <p:cNvPr id="109" name="直線コネクタ 108"/>
              <p:cNvCxnSpPr/>
              <p:nvPr/>
            </p:nvCxnSpPr>
            <p:spPr>
              <a:xfrm>
                <a:off x="4349542" y="1976569"/>
                <a:ext cx="554043" cy="0"/>
              </a:xfrm>
              <a:prstGeom prst="lin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cxnSp>
          <p:cxnSp>
            <p:nvCxnSpPr>
              <p:cNvPr id="110" name="直線コネクタ 109"/>
              <p:cNvCxnSpPr/>
              <p:nvPr/>
            </p:nvCxnSpPr>
            <p:spPr>
              <a:xfrm>
                <a:off x="4344339" y="2686253"/>
                <a:ext cx="554043" cy="0"/>
              </a:xfrm>
              <a:prstGeom prst="lin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cxnSp>
          <p:grpSp>
            <p:nvGrpSpPr>
              <p:cNvPr id="111" name="グループ化 110"/>
              <p:cNvGrpSpPr/>
              <p:nvPr/>
            </p:nvGrpSpPr>
            <p:grpSpPr>
              <a:xfrm>
                <a:off x="6119131" y="1976045"/>
                <a:ext cx="1261349" cy="709684"/>
                <a:chOff x="2497749" y="1975872"/>
                <a:chExt cx="1439662" cy="709684"/>
              </a:xfrm>
            </p:grpSpPr>
            <p:sp>
              <p:nvSpPr>
                <p:cNvPr id="119" name="正方形/長方形 118"/>
                <p:cNvSpPr/>
                <p:nvPr/>
              </p:nvSpPr>
              <p:spPr>
                <a:xfrm>
                  <a:off x="321667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120" name="正方形/長方形 119"/>
                <p:cNvSpPr/>
                <p:nvPr/>
              </p:nvSpPr>
              <p:spPr>
                <a:xfrm>
                  <a:off x="249774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grpSp>
          <p:grpSp>
            <p:nvGrpSpPr>
              <p:cNvPr id="112" name="グループ化 111"/>
              <p:cNvGrpSpPr/>
              <p:nvPr/>
            </p:nvGrpSpPr>
            <p:grpSpPr>
              <a:xfrm>
                <a:off x="7923761" y="1976045"/>
                <a:ext cx="2521119" cy="709684"/>
                <a:chOff x="1059889" y="1975872"/>
                <a:chExt cx="2877522" cy="709684"/>
              </a:xfrm>
            </p:grpSpPr>
            <p:sp>
              <p:nvSpPr>
                <p:cNvPr id="115" name="正方形/長方形 114"/>
                <p:cNvSpPr/>
                <p:nvPr/>
              </p:nvSpPr>
              <p:spPr>
                <a:xfrm>
                  <a:off x="321667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116" name="正方形/長方形 115"/>
                <p:cNvSpPr/>
                <p:nvPr/>
              </p:nvSpPr>
              <p:spPr>
                <a:xfrm>
                  <a:off x="249774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117" name="正方形/長方形 116"/>
                <p:cNvSpPr/>
                <p:nvPr/>
              </p:nvSpPr>
              <p:spPr>
                <a:xfrm>
                  <a:off x="177881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118" name="正方形/長方形 117"/>
                <p:cNvSpPr/>
                <p:nvPr/>
              </p:nvSpPr>
              <p:spPr>
                <a:xfrm>
                  <a:off x="105988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grpSp>
          <p:cxnSp>
            <p:nvCxnSpPr>
              <p:cNvPr id="113" name="直線コネクタ 112"/>
              <p:cNvCxnSpPr/>
              <p:nvPr/>
            </p:nvCxnSpPr>
            <p:spPr>
              <a:xfrm>
                <a:off x="7385683" y="1976045"/>
                <a:ext cx="554043" cy="0"/>
              </a:xfrm>
              <a:prstGeom prst="lin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cxnSp>
          <p:cxnSp>
            <p:nvCxnSpPr>
              <p:cNvPr id="114" name="直線コネクタ 113"/>
              <p:cNvCxnSpPr/>
              <p:nvPr/>
            </p:nvCxnSpPr>
            <p:spPr>
              <a:xfrm>
                <a:off x="7380480" y="2685729"/>
                <a:ext cx="554043" cy="0"/>
              </a:xfrm>
              <a:prstGeom prst="lin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cxnSp>
        </p:grpSp>
        <p:sp>
          <p:nvSpPr>
            <p:cNvPr id="156" name="フリーフォーム 155"/>
            <p:cNvSpPr/>
            <p:nvPr/>
          </p:nvSpPr>
          <p:spPr>
            <a:xfrm flipH="1">
              <a:off x="7293242" y="2896793"/>
              <a:ext cx="3600000" cy="419100"/>
            </a:xfrm>
            <a:custGeom>
              <a:avLst/>
              <a:gdLst>
                <a:gd name="connsiteX0" fmla="*/ 3645013 w 3645013"/>
                <a:gd name="connsiteY0" fmla="*/ 0 h 419100"/>
                <a:gd name="connsiteX1" fmla="*/ 2120459 w 3645013"/>
                <a:gd name="connsiteY1" fmla="*/ 0 h 419100"/>
                <a:gd name="connsiteX2" fmla="*/ 2117756 w 3645013"/>
                <a:gd name="connsiteY2" fmla="*/ 0 h 419100"/>
                <a:gd name="connsiteX3" fmla="*/ 0 w 3645013"/>
                <a:gd name="connsiteY3" fmla="*/ 0 h 419100"/>
                <a:gd name="connsiteX4" fmla="*/ 0 w 3645013"/>
                <a:gd name="connsiteY4" fmla="*/ 419100 h 419100"/>
                <a:gd name="connsiteX5" fmla="*/ 2117756 w 3645013"/>
                <a:gd name="connsiteY5" fmla="*/ 419100 h 419100"/>
                <a:gd name="connsiteX6" fmla="*/ 2120459 w 3645013"/>
                <a:gd name="connsiteY6" fmla="*/ 419100 h 419100"/>
                <a:gd name="connsiteX7" fmla="*/ 2120459 w 3645013"/>
                <a:gd name="connsiteY7" fmla="*/ 418358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5013" h="419100">
                  <a:moveTo>
                    <a:pt x="3645013" y="0"/>
                  </a:moveTo>
                  <a:lnTo>
                    <a:pt x="2120459" y="0"/>
                  </a:lnTo>
                  <a:lnTo>
                    <a:pt x="2117756" y="0"/>
                  </a:lnTo>
                  <a:lnTo>
                    <a:pt x="0" y="0"/>
                  </a:lnTo>
                  <a:lnTo>
                    <a:pt x="0" y="419100"/>
                  </a:lnTo>
                  <a:lnTo>
                    <a:pt x="2117756" y="419100"/>
                  </a:lnTo>
                  <a:lnTo>
                    <a:pt x="2120459" y="419100"/>
                  </a:lnTo>
                  <a:lnTo>
                    <a:pt x="2120459" y="418358"/>
                  </a:lnTo>
                  <a:close/>
                </a:path>
              </a:pathLst>
            </a:cu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nchor="ctr">
              <a:noAutofit/>
            </a:bodyP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147" name="テキスト ボックス 146"/>
            <p:cNvSpPr txBox="1"/>
            <p:nvPr/>
          </p:nvSpPr>
          <p:spPr>
            <a:xfrm>
              <a:off x="2976966" y="1273053"/>
              <a:ext cx="389850" cy="338554"/>
            </a:xfrm>
            <a:prstGeom prst="rect">
              <a:avLst/>
            </a:prstGeom>
            <a:noFill/>
          </p:spPr>
          <p:txBody>
            <a:bodyPr wrap="none" rtlCol="0">
              <a:spAutoFit/>
            </a:bodyPr>
            <a:lstStyle/>
            <a:p>
              <a:r>
                <a:rPr kumimoji="1" lang="ja-JP" altLang="en-US" sz="1600" dirty="0">
                  <a:latin typeface="+mn-ea"/>
                </a:rPr>
                <a:t>時</a:t>
              </a:r>
            </a:p>
          </p:txBody>
        </p:sp>
        <p:sp>
          <p:nvSpPr>
            <p:cNvPr id="148" name="テキスト ボックス 147"/>
            <p:cNvSpPr txBox="1"/>
            <p:nvPr/>
          </p:nvSpPr>
          <p:spPr>
            <a:xfrm>
              <a:off x="11477327" y="1273575"/>
              <a:ext cx="389850" cy="338554"/>
            </a:xfrm>
            <a:prstGeom prst="rect">
              <a:avLst/>
            </a:prstGeom>
            <a:noFill/>
          </p:spPr>
          <p:txBody>
            <a:bodyPr wrap="none" rtlCol="0">
              <a:spAutoFit/>
            </a:bodyPr>
            <a:lstStyle/>
            <a:p>
              <a:r>
                <a:rPr kumimoji="1" lang="ja-JP" altLang="en-US" sz="1600" dirty="0">
                  <a:latin typeface="+mn-ea"/>
                </a:rPr>
                <a:t>時</a:t>
              </a:r>
            </a:p>
          </p:txBody>
        </p:sp>
        <p:sp>
          <p:nvSpPr>
            <p:cNvPr id="5" name="正方形/長方形 4"/>
            <p:cNvSpPr/>
            <p:nvPr/>
          </p:nvSpPr>
          <p:spPr>
            <a:xfrm>
              <a:off x="4928176" y="2952455"/>
              <a:ext cx="902811" cy="307777"/>
            </a:xfrm>
            <a:prstGeom prst="rect">
              <a:avLst/>
            </a:prstGeom>
          </p:spPr>
          <p:txBody>
            <a:bodyPr wrap="none">
              <a:spAutoFit/>
            </a:bodyPr>
            <a:lstStyle/>
            <a:p>
              <a:pPr algn="ctr"/>
              <a:r>
                <a:rPr lang="ja-JP" altLang="en-US" sz="1400" dirty="0">
                  <a:solidFill>
                    <a:schemeClr val="accent1"/>
                  </a:solidFill>
                  <a:latin typeface="+mj-ea"/>
                  <a:ea typeface="+mj-ea"/>
                </a:rPr>
                <a:t>昼間中心</a:t>
              </a:r>
            </a:p>
          </p:txBody>
        </p:sp>
        <p:sp>
          <p:nvSpPr>
            <p:cNvPr id="6" name="正方形/長方形 5"/>
            <p:cNvSpPr/>
            <p:nvPr/>
          </p:nvSpPr>
          <p:spPr>
            <a:xfrm>
              <a:off x="9782986" y="2936461"/>
              <a:ext cx="902811" cy="307777"/>
            </a:xfrm>
            <a:prstGeom prst="rect">
              <a:avLst/>
            </a:prstGeom>
          </p:spPr>
          <p:txBody>
            <a:bodyPr wrap="none">
              <a:spAutoFit/>
            </a:bodyPr>
            <a:lstStyle/>
            <a:p>
              <a:pPr algn="ctr"/>
              <a:r>
                <a:rPr lang="ja-JP" altLang="en-US" sz="1400" dirty="0">
                  <a:solidFill>
                    <a:schemeClr val="accent1"/>
                  </a:solidFill>
                  <a:latin typeface="+mj-ea"/>
                  <a:ea typeface="+mj-ea"/>
                </a:rPr>
                <a:t>夜間中心</a:t>
              </a:r>
            </a:p>
          </p:txBody>
        </p:sp>
        <p:sp>
          <p:nvSpPr>
            <p:cNvPr id="155" name="フリーフォーム 154"/>
            <p:cNvSpPr/>
            <p:nvPr/>
          </p:nvSpPr>
          <p:spPr>
            <a:xfrm flipH="1">
              <a:off x="4713280" y="2896793"/>
              <a:ext cx="3960000" cy="419100"/>
            </a:xfrm>
            <a:custGeom>
              <a:avLst/>
              <a:gdLst>
                <a:gd name="connsiteX0" fmla="*/ 4014022 w 4014022"/>
                <a:gd name="connsiteY0" fmla="*/ 0 h 419100"/>
                <a:gd name="connsiteX1" fmla="*/ 1518204 w 4014022"/>
                <a:gd name="connsiteY1" fmla="*/ 0 h 419100"/>
                <a:gd name="connsiteX2" fmla="*/ 1515031 w 4014022"/>
                <a:gd name="connsiteY2" fmla="*/ 0 h 419100"/>
                <a:gd name="connsiteX3" fmla="*/ 1515031 w 4014022"/>
                <a:gd name="connsiteY3" fmla="*/ 876 h 419100"/>
                <a:gd name="connsiteX4" fmla="*/ 0 w 4014022"/>
                <a:gd name="connsiteY4" fmla="*/ 419100 h 419100"/>
                <a:gd name="connsiteX5" fmla="*/ 1515031 w 4014022"/>
                <a:gd name="connsiteY5" fmla="*/ 419100 h 419100"/>
                <a:gd name="connsiteX6" fmla="*/ 1518204 w 4014022"/>
                <a:gd name="connsiteY6" fmla="*/ 419100 h 419100"/>
                <a:gd name="connsiteX7" fmla="*/ 4014022 w 4014022"/>
                <a:gd name="connsiteY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4022" h="419100">
                  <a:moveTo>
                    <a:pt x="4014022" y="0"/>
                  </a:moveTo>
                  <a:lnTo>
                    <a:pt x="1518204" y="0"/>
                  </a:lnTo>
                  <a:lnTo>
                    <a:pt x="1515031" y="0"/>
                  </a:lnTo>
                  <a:lnTo>
                    <a:pt x="1515031" y="876"/>
                  </a:lnTo>
                  <a:lnTo>
                    <a:pt x="0" y="419100"/>
                  </a:lnTo>
                  <a:lnTo>
                    <a:pt x="1515031" y="419100"/>
                  </a:lnTo>
                  <a:lnTo>
                    <a:pt x="1518204" y="419100"/>
                  </a:lnTo>
                  <a:lnTo>
                    <a:pt x="4014022" y="419100"/>
                  </a:lnTo>
                  <a:close/>
                </a:path>
              </a:pathLst>
            </a:cu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nchor="ctr">
              <a:noAutofit/>
            </a:bodyPr>
            <a:lstStyle/>
            <a:p>
              <a:pPr algn="ctr"/>
              <a:endParaRPr kumimoji="1" lang="ja-JP" altLang="en-US"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4084179544"/>
      </p:ext>
    </p:extLst>
  </p:cSld>
  <p:clrMapOvr>
    <a:masterClrMapping/>
  </p:clrMapOvr>
  <mc:AlternateContent xmlns:mc="http://schemas.openxmlformats.org/markup-compatibility/2006" xmlns:p14="http://schemas.microsoft.com/office/powerpoint/2010/main">
    <mc:Choice Requires="p14">
      <p:transition p14:dur="100" advTm="24779">
        <p:cut/>
      </p:transition>
    </mc:Choice>
    <mc:Fallback xmlns="">
      <p:transition advTm="24779">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37501FB8-F532-41A3-A909-ABA9CAA60FD3}"/>
              </a:ext>
            </a:extLst>
          </p:cNvPr>
          <p:cNvSpPr/>
          <p:nvPr/>
        </p:nvSpPr>
        <p:spPr>
          <a:xfrm>
            <a:off x="3171890" y="3109038"/>
            <a:ext cx="2088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定時制の課程</a:t>
            </a: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7</a:t>
            </a:fld>
            <a:endParaRPr lang="ja-JP" altLang="en-US"/>
          </a:p>
        </p:txBody>
      </p:sp>
      <p:grpSp>
        <p:nvGrpSpPr>
          <p:cNvPr id="3" name="グループ化 2"/>
          <p:cNvGrpSpPr/>
          <p:nvPr/>
        </p:nvGrpSpPr>
        <p:grpSpPr>
          <a:xfrm>
            <a:off x="2999062" y="1300994"/>
            <a:ext cx="8486688" cy="1441712"/>
            <a:chOff x="2803476" y="3627361"/>
            <a:chExt cx="10090245" cy="1441712"/>
          </a:xfrm>
        </p:grpSpPr>
        <p:grpSp>
          <p:nvGrpSpPr>
            <p:cNvPr id="113" name="グループ化 112"/>
            <p:cNvGrpSpPr/>
            <p:nvPr/>
          </p:nvGrpSpPr>
          <p:grpSpPr>
            <a:xfrm>
              <a:off x="2803476" y="3627361"/>
              <a:ext cx="10090245" cy="432000"/>
              <a:chOff x="1050877" y="1255594"/>
              <a:chExt cx="10090245" cy="432000"/>
            </a:xfrm>
          </p:grpSpPr>
          <p:grpSp>
            <p:nvGrpSpPr>
              <p:cNvPr id="114" name="グループ化 113"/>
              <p:cNvGrpSpPr/>
              <p:nvPr/>
            </p:nvGrpSpPr>
            <p:grpSpPr>
              <a:xfrm>
                <a:off x="1050877" y="1255594"/>
                <a:ext cx="10090245" cy="432000"/>
                <a:chOff x="1050877" y="1255594"/>
                <a:chExt cx="10090245" cy="432000"/>
              </a:xfrm>
            </p:grpSpPr>
            <p:cxnSp>
              <p:nvCxnSpPr>
                <p:cNvPr id="116" name="直線コネクタ 115"/>
                <p:cNvCxnSpPr/>
                <p:nvPr/>
              </p:nvCxnSpPr>
              <p:spPr>
                <a:xfrm>
                  <a:off x="1050877"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a:off x="1771609"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a:off x="2492341"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a:off x="3213073"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a:off x="3933805"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4654537"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a:off x="5375269"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a:off x="6096001"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a:off x="6816733"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a:off x="7537465"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a:off x="8258197"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a:off x="8978929"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a:off x="9699661"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a:off x="10420393" y="1255594"/>
                  <a:ext cx="0" cy="4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a:xfrm>
                  <a:off x="11141122" y="1255594"/>
                  <a:ext cx="0" cy="43200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15" name="直線コネクタ 114"/>
              <p:cNvCxnSpPr/>
              <p:nvPr/>
            </p:nvCxnSpPr>
            <p:spPr>
              <a:xfrm>
                <a:off x="1050877" y="1471594"/>
                <a:ext cx="1009024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6" name="グループ化 145"/>
            <p:cNvGrpSpPr/>
            <p:nvPr/>
          </p:nvGrpSpPr>
          <p:grpSpPr>
            <a:xfrm>
              <a:off x="10010796" y="4359389"/>
              <a:ext cx="2447644" cy="709684"/>
              <a:chOff x="1059889" y="1975872"/>
              <a:chExt cx="2877522" cy="709684"/>
            </a:xfrm>
          </p:grpSpPr>
          <p:sp>
            <p:nvSpPr>
              <p:cNvPr id="147" name="正方形/長方形 146"/>
              <p:cNvSpPr/>
              <p:nvPr/>
            </p:nvSpPr>
            <p:spPr>
              <a:xfrm>
                <a:off x="321667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148" name="正方形/長方形 147"/>
              <p:cNvSpPr/>
              <p:nvPr/>
            </p:nvSpPr>
            <p:spPr>
              <a:xfrm>
                <a:off x="249774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149" name="正方形/長方形 148"/>
              <p:cNvSpPr/>
              <p:nvPr/>
            </p:nvSpPr>
            <p:spPr>
              <a:xfrm>
                <a:off x="177881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150" name="正方形/長方形 149"/>
              <p:cNvSpPr/>
              <p:nvPr/>
            </p:nvSpPr>
            <p:spPr>
              <a:xfrm>
                <a:off x="1059889" y="1975872"/>
                <a:ext cx="720732" cy="7096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grpSp>
      </p:grpSp>
      <p:sp>
        <p:nvSpPr>
          <p:cNvPr id="151" name="テキスト ボックス 150"/>
          <p:cNvSpPr txBox="1"/>
          <p:nvPr/>
        </p:nvSpPr>
        <p:spPr>
          <a:xfrm>
            <a:off x="2824330" y="2773434"/>
            <a:ext cx="8859074" cy="1685077"/>
          </a:xfrm>
          <a:prstGeom prst="rect">
            <a:avLst/>
          </a:prstGeom>
          <a:noFill/>
        </p:spPr>
        <p:txBody>
          <a:bodyPr wrap="square" rtlCol="0">
            <a:spAutoFit/>
          </a:bodyPr>
          <a:lstStyle/>
          <a:p>
            <a:pPr marL="285750" indent="-285750">
              <a:lnSpc>
                <a:spcPct val="200000"/>
              </a:lnSpc>
              <a:buFont typeface="メイリオ" panose="020B0604030504040204" pitchFamily="50" charset="-128"/>
              <a:buChar char="○"/>
            </a:pPr>
            <a:r>
              <a:rPr lang="ja-JP" altLang="en-US" dirty="0">
                <a:latin typeface="+mn-ea"/>
              </a:rPr>
              <a:t>夜間に４時間の授業を行い、４年で卒業します。</a:t>
            </a:r>
            <a:endParaRPr lang="en-US" altLang="ja-JP" dirty="0">
              <a:latin typeface="+mn-ea"/>
            </a:endParaRPr>
          </a:p>
          <a:p>
            <a:pPr marL="285750" indent="-285750">
              <a:lnSpc>
                <a:spcPct val="200000"/>
              </a:lnSpc>
              <a:buFont typeface="メイリオ" panose="020B0604030504040204" pitchFamily="50" charset="-128"/>
              <a:buChar char="○"/>
            </a:pPr>
            <a:r>
              <a:rPr lang="ja-JP" altLang="en-US" dirty="0">
                <a:latin typeface="+mn-ea"/>
              </a:rPr>
              <a:t>普通科、工業に関する学科、商業に関する学科、総合学科を設置しています。</a:t>
            </a:r>
            <a:endParaRPr lang="en-US" altLang="ja-JP" dirty="0">
              <a:latin typeface="+mn-ea"/>
            </a:endParaRPr>
          </a:p>
          <a:p>
            <a:pPr marL="285750" indent="-285750">
              <a:lnSpc>
                <a:spcPct val="200000"/>
              </a:lnSpc>
              <a:buFont typeface="メイリオ" panose="020B0604030504040204" pitchFamily="50" charset="-128"/>
              <a:buChar char="○"/>
            </a:pPr>
            <a:r>
              <a:rPr lang="ja-JP" altLang="en-US" dirty="0">
                <a:latin typeface="+mn-ea"/>
              </a:rPr>
              <a:t>大阪府では、次の</a:t>
            </a:r>
            <a:r>
              <a:rPr lang="en-US" altLang="ja-JP" dirty="0">
                <a:latin typeface="+mn-ea"/>
              </a:rPr>
              <a:t>18</a:t>
            </a:r>
            <a:r>
              <a:rPr lang="ja-JP" altLang="en-US" dirty="0">
                <a:latin typeface="+mn-ea"/>
              </a:rPr>
              <a:t>校に定時制の課程を設置しています。</a:t>
            </a:r>
            <a:endParaRPr lang="en-US" altLang="ja-JP" dirty="0">
              <a:latin typeface="+mn-ea"/>
            </a:endParaRPr>
          </a:p>
        </p:txBody>
      </p:sp>
      <p:sp>
        <p:nvSpPr>
          <p:cNvPr id="152" name="テキスト ボックス 151"/>
          <p:cNvSpPr txBox="1"/>
          <p:nvPr/>
        </p:nvSpPr>
        <p:spPr>
          <a:xfrm>
            <a:off x="3173711" y="4527760"/>
            <a:ext cx="8922955" cy="1831476"/>
          </a:xfrm>
          <a:prstGeom prst="rect">
            <a:avLst/>
          </a:prstGeom>
          <a:noFill/>
        </p:spPr>
        <p:txBody>
          <a:bodyPr wrap="square" numCol="3" rtlCol="0">
            <a:noAutofit/>
          </a:bodyPr>
          <a:lstStyle/>
          <a:p>
            <a:r>
              <a:rPr kumimoji="1" lang="ja-JP" altLang="en-US" sz="1600" b="1" dirty="0">
                <a:solidFill>
                  <a:schemeClr val="accent1"/>
                </a:solidFill>
                <a:latin typeface="+mn-ea"/>
              </a:rPr>
              <a:t>府立大手前高等学校</a:t>
            </a:r>
            <a:endParaRPr kumimoji="1" lang="en-US" altLang="ja-JP" sz="1600" b="1" dirty="0">
              <a:solidFill>
                <a:schemeClr val="accent1"/>
              </a:solidFill>
              <a:latin typeface="+mn-ea"/>
            </a:endParaRPr>
          </a:p>
          <a:p>
            <a:r>
              <a:rPr lang="ja-JP" altLang="en-US" sz="1600" b="1" dirty="0">
                <a:solidFill>
                  <a:schemeClr val="accent1"/>
                </a:solidFill>
                <a:latin typeface="+mn-ea"/>
              </a:rPr>
              <a:t>府立桃谷高等学校</a:t>
            </a:r>
            <a:endParaRPr lang="en-US" altLang="ja-JP" sz="1600" b="1" dirty="0">
              <a:solidFill>
                <a:schemeClr val="accent1"/>
              </a:solidFill>
              <a:latin typeface="+mn-ea"/>
            </a:endParaRPr>
          </a:p>
          <a:p>
            <a:r>
              <a:rPr kumimoji="1" lang="ja-JP" altLang="en-US" sz="1600" b="1" dirty="0">
                <a:solidFill>
                  <a:schemeClr val="accent1"/>
                </a:solidFill>
                <a:latin typeface="+mn-ea"/>
              </a:rPr>
              <a:t>府立桜塚高等学校</a:t>
            </a:r>
            <a:endParaRPr kumimoji="1" lang="en-US" altLang="ja-JP" sz="1600" b="1" dirty="0">
              <a:solidFill>
                <a:schemeClr val="accent1"/>
              </a:solidFill>
              <a:latin typeface="+mn-ea"/>
            </a:endParaRPr>
          </a:p>
          <a:p>
            <a:r>
              <a:rPr lang="ja-JP" altLang="en-US" sz="1600" b="1" dirty="0">
                <a:solidFill>
                  <a:schemeClr val="accent1"/>
                </a:solidFill>
                <a:latin typeface="+mn-ea"/>
              </a:rPr>
              <a:t>府立春日丘高等学校</a:t>
            </a:r>
            <a:endParaRPr lang="en-US" altLang="ja-JP" sz="1600" b="1" dirty="0">
              <a:solidFill>
                <a:schemeClr val="accent1"/>
              </a:solidFill>
              <a:latin typeface="+mn-ea"/>
            </a:endParaRPr>
          </a:p>
          <a:p>
            <a:r>
              <a:rPr kumimoji="1" lang="ja-JP" altLang="en-US" sz="1600" b="1" dirty="0">
                <a:solidFill>
                  <a:schemeClr val="accent1"/>
                </a:solidFill>
                <a:latin typeface="+mn-ea"/>
              </a:rPr>
              <a:t>府立寝屋川高等学校</a:t>
            </a:r>
            <a:endParaRPr kumimoji="1" lang="en-US" altLang="ja-JP" sz="1600" b="1" dirty="0">
              <a:solidFill>
                <a:schemeClr val="accent1"/>
              </a:solidFill>
              <a:latin typeface="+mn-ea"/>
            </a:endParaRPr>
          </a:p>
          <a:p>
            <a:r>
              <a:rPr lang="ja-JP" altLang="en-US" sz="1600" b="1" dirty="0">
                <a:solidFill>
                  <a:schemeClr val="accent1"/>
                </a:solidFill>
                <a:latin typeface="+mn-ea"/>
              </a:rPr>
              <a:t>府立布施高等学校</a:t>
            </a:r>
            <a:endParaRPr lang="en-US" altLang="ja-JP" sz="1600" b="1" dirty="0">
              <a:solidFill>
                <a:schemeClr val="accent1"/>
              </a:solidFill>
              <a:latin typeface="+mn-ea"/>
            </a:endParaRPr>
          </a:p>
          <a:p>
            <a:r>
              <a:rPr kumimoji="1" lang="ja-JP" altLang="en-US" sz="1600" b="1" dirty="0">
                <a:solidFill>
                  <a:schemeClr val="accent1"/>
                </a:solidFill>
                <a:latin typeface="+mn-ea"/>
              </a:rPr>
              <a:t>府立三国丘高等学校</a:t>
            </a:r>
            <a:endParaRPr kumimoji="1" lang="en-US" altLang="ja-JP" sz="1600" b="1" dirty="0">
              <a:solidFill>
                <a:schemeClr val="accent1"/>
              </a:solidFill>
              <a:latin typeface="+mn-ea"/>
            </a:endParaRPr>
          </a:p>
          <a:p>
            <a:r>
              <a:rPr lang="ja-JP" altLang="en-US" sz="1600" b="1" dirty="0">
                <a:solidFill>
                  <a:schemeClr val="accent1"/>
                </a:solidFill>
                <a:latin typeface="+mn-ea"/>
              </a:rPr>
              <a:t>府立都島工業高等学校</a:t>
            </a:r>
            <a:endParaRPr lang="en-US" altLang="ja-JP" sz="1600" b="1" dirty="0">
              <a:solidFill>
                <a:schemeClr val="accent1"/>
              </a:solidFill>
              <a:latin typeface="+mn-ea"/>
            </a:endParaRPr>
          </a:p>
          <a:p>
            <a:r>
              <a:rPr lang="ja-JP" altLang="en-US" sz="1600" b="1" dirty="0">
                <a:solidFill>
                  <a:schemeClr val="accent1"/>
                </a:solidFill>
                <a:latin typeface="+mn-ea"/>
              </a:rPr>
              <a:t>府立今宮工科高等学校</a:t>
            </a:r>
            <a:endParaRPr lang="en-US" altLang="ja-JP" sz="1600" b="1" dirty="0">
              <a:solidFill>
                <a:schemeClr val="accent1"/>
              </a:solidFill>
              <a:latin typeface="+mn-ea"/>
            </a:endParaRPr>
          </a:p>
          <a:p>
            <a:r>
              <a:rPr kumimoji="1" lang="ja-JP" altLang="en-US" sz="1600" b="1" dirty="0">
                <a:solidFill>
                  <a:schemeClr val="accent1"/>
                </a:solidFill>
                <a:latin typeface="+mn-ea"/>
              </a:rPr>
              <a:t>府立工芸高等学校</a:t>
            </a:r>
            <a:endParaRPr kumimoji="1" lang="en-US" altLang="ja-JP" sz="1600" b="1" dirty="0">
              <a:solidFill>
                <a:schemeClr val="accent1"/>
              </a:solidFill>
              <a:latin typeface="+mn-ea"/>
            </a:endParaRPr>
          </a:p>
          <a:p>
            <a:r>
              <a:rPr lang="ja-JP" altLang="en-US" sz="1600" b="1" dirty="0">
                <a:solidFill>
                  <a:schemeClr val="accent1"/>
                </a:solidFill>
                <a:latin typeface="+mn-ea"/>
              </a:rPr>
              <a:t>府立茨木工科高等学校</a:t>
            </a:r>
            <a:endParaRPr lang="en-US" altLang="ja-JP" sz="1600" b="1" dirty="0">
              <a:solidFill>
                <a:schemeClr val="accent1"/>
              </a:solidFill>
              <a:latin typeface="+mn-ea"/>
            </a:endParaRPr>
          </a:p>
          <a:p>
            <a:r>
              <a:rPr kumimoji="1" lang="ja-JP" altLang="en-US" sz="1600" b="1" dirty="0">
                <a:solidFill>
                  <a:schemeClr val="accent1"/>
                </a:solidFill>
                <a:latin typeface="+mn-ea"/>
              </a:rPr>
              <a:t>府立藤井寺工科高等学校</a:t>
            </a:r>
            <a:endParaRPr kumimoji="1" lang="en-US" altLang="ja-JP" sz="1600" b="1" dirty="0">
              <a:solidFill>
                <a:schemeClr val="accent1"/>
              </a:solidFill>
              <a:latin typeface="+mn-ea"/>
            </a:endParaRPr>
          </a:p>
          <a:p>
            <a:r>
              <a:rPr kumimoji="1" lang="ja-JP" altLang="en-US" sz="1600" b="1" dirty="0">
                <a:solidFill>
                  <a:schemeClr val="accent1"/>
                </a:solidFill>
                <a:latin typeface="+mn-ea"/>
              </a:rPr>
              <a:t>府立佐野工科高等学校</a:t>
            </a:r>
            <a:endParaRPr kumimoji="1" lang="en-US" altLang="ja-JP" sz="1600" b="1" dirty="0">
              <a:solidFill>
                <a:schemeClr val="accent1"/>
              </a:solidFill>
              <a:latin typeface="+mn-ea"/>
            </a:endParaRPr>
          </a:p>
          <a:p>
            <a:r>
              <a:rPr lang="ja-JP" altLang="en-US" sz="1600" b="1" dirty="0">
                <a:solidFill>
                  <a:schemeClr val="accent1"/>
                </a:solidFill>
                <a:latin typeface="+mn-ea"/>
              </a:rPr>
              <a:t>府立堺工科高等学校</a:t>
            </a:r>
            <a:endParaRPr lang="en-US" altLang="ja-JP" sz="1600" b="1" dirty="0">
              <a:solidFill>
                <a:schemeClr val="accent1"/>
              </a:solidFill>
              <a:latin typeface="+mn-ea"/>
            </a:endParaRPr>
          </a:p>
          <a:p>
            <a:r>
              <a:rPr lang="ja-JP" altLang="en-US" sz="1600" b="1" dirty="0">
                <a:solidFill>
                  <a:schemeClr val="accent1"/>
                </a:solidFill>
                <a:latin typeface="+mn-ea"/>
              </a:rPr>
              <a:t>府立成城高等学校</a:t>
            </a:r>
            <a:endParaRPr lang="en-US" altLang="ja-JP" sz="1600" b="1" dirty="0">
              <a:solidFill>
                <a:schemeClr val="accent1"/>
              </a:solidFill>
              <a:latin typeface="+mn-ea"/>
            </a:endParaRPr>
          </a:p>
          <a:p>
            <a:r>
              <a:rPr kumimoji="1" lang="ja-JP" altLang="en-US" sz="1600" b="1" dirty="0">
                <a:solidFill>
                  <a:schemeClr val="accent1"/>
                </a:solidFill>
                <a:latin typeface="+mn-ea"/>
              </a:rPr>
              <a:t>府立和泉総合高等学校</a:t>
            </a:r>
            <a:endParaRPr kumimoji="1" lang="en-US" altLang="ja-JP" sz="1600" b="1" dirty="0">
              <a:solidFill>
                <a:schemeClr val="accent1"/>
              </a:solidFill>
              <a:latin typeface="+mn-ea"/>
            </a:endParaRPr>
          </a:p>
          <a:p>
            <a:r>
              <a:rPr kumimoji="1" lang="ja-JP" altLang="en-US" sz="1600" b="1" dirty="0">
                <a:solidFill>
                  <a:schemeClr val="accent1"/>
                </a:solidFill>
                <a:latin typeface="+mn-ea"/>
              </a:rPr>
              <a:t>堺市立堺高等学校</a:t>
            </a:r>
            <a:endParaRPr kumimoji="1" lang="en-US" altLang="ja-JP" sz="1600" b="1" dirty="0">
              <a:solidFill>
                <a:schemeClr val="accent1"/>
              </a:solidFill>
              <a:latin typeface="+mn-ea"/>
            </a:endParaRPr>
          </a:p>
          <a:p>
            <a:r>
              <a:rPr lang="ja-JP" altLang="en-US" sz="1600" b="1" dirty="0">
                <a:solidFill>
                  <a:schemeClr val="accent1"/>
                </a:solidFill>
                <a:latin typeface="+mn-ea"/>
              </a:rPr>
              <a:t>岸和田市立産業高等学校</a:t>
            </a:r>
            <a:endParaRPr kumimoji="1" lang="en-US" altLang="ja-JP" sz="1600" b="1" dirty="0">
              <a:solidFill>
                <a:schemeClr val="accent1"/>
              </a:solidFill>
              <a:latin typeface="+mn-ea"/>
            </a:endParaRPr>
          </a:p>
        </p:txBody>
      </p:sp>
      <p:pic>
        <p:nvPicPr>
          <p:cNvPr id="67" name="図 6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7747" y="218508"/>
            <a:ext cx="698659" cy="546224"/>
          </a:xfrm>
          <a:prstGeom prst="rect">
            <a:avLst/>
          </a:prstGeom>
        </p:spPr>
      </p:pic>
      <p:grpSp>
        <p:nvGrpSpPr>
          <p:cNvPr id="63" name="グループ化 62"/>
          <p:cNvGrpSpPr/>
          <p:nvPr/>
        </p:nvGrpSpPr>
        <p:grpSpPr>
          <a:xfrm>
            <a:off x="201809" y="958476"/>
            <a:ext cx="2209259" cy="2858776"/>
            <a:chOff x="220986" y="1908282"/>
            <a:chExt cx="2209259" cy="2858776"/>
          </a:xfrm>
        </p:grpSpPr>
        <p:grpSp>
          <p:nvGrpSpPr>
            <p:cNvPr id="66" name="グループ化 65"/>
            <p:cNvGrpSpPr/>
            <p:nvPr/>
          </p:nvGrpSpPr>
          <p:grpSpPr>
            <a:xfrm>
              <a:off x="220986" y="1908282"/>
              <a:ext cx="369868" cy="2858776"/>
              <a:chOff x="1714500" y="2233612"/>
              <a:chExt cx="533400" cy="4122738"/>
            </a:xfrm>
            <a:solidFill>
              <a:schemeClr val="bg1">
                <a:lumMod val="85000"/>
              </a:schemeClr>
            </a:solidFill>
          </p:grpSpPr>
          <p:sp>
            <p:nvSpPr>
              <p:cNvPr id="74" name="楕円 73"/>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75" name="楕円 74"/>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76" name="楕円 75"/>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77" name="楕円 76"/>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78" name="楕円 77"/>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79" name="楕円 78"/>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80" name="直線コネクタ 79"/>
              <p:cNvCxnSpPr>
                <a:stCxn id="74" idx="4"/>
                <a:endCxn id="77"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a:stCxn id="77" idx="4"/>
                <a:endCxn id="78"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a:stCxn id="78" idx="4"/>
                <a:endCxn id="79"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a:stCxn id="79" idx="4"/>
                <a:endCxn id="76"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a:stCxn id="76" idx="4"/>
                <a:endCxn id="75"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8" name="テキスト ボックス 67"/>
            <p:cNvSpPr txBox="1"/>
            <p:nvPr/>
          </p:nvSpPr>
          <p:spPr>
            <a:xfrm>
              <a:off x="245031" y="1946382"/>
              <a:ext cx="1415772"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全日制の課程</a:t>
              </a:r>
            </a:p>
          </p:txBody>
        </p:sp>
        <p:sp>
          <p:nvSpPr>
            <p:cNvPr id="69" name="テキスト ボックス 68"/>
            <p:cNvSpPr txBox="1"/>
            <p:nvPr/>
          </p:nvSpPr>
          <p:spPr>
            <a:xfrm>
              <a:off x="245031" y="2446335"/>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多部制単位制</a:t>
              </a:r>
              <a:r>
                <a:rPr kumimoji="1" lang="en-US" altLang="ja-JP" sz="1200" b="1" dirty="0">
                  <a:solidFill>
                    <a:schemeClr val="bg1">
                      <a:lumMod val="50000"/>
                    </a:schemeClr>
                  </a:solidFill>
                  <a:latin typeface="+mn-ea"/>
                </a:rPr>
                <a:t>Ⅰ</a:t>
              </a:r>
              <a:r>
                <a:rPr kumimoji="1" lang="ja-JP" altLang="en-US" sz="1200" b="1" dirty="0">
                  <a:solidFill>
                    <a:schemeClr val="bg1">
                      <a:lumMod val="50000"/>
                    </a:schemeClr>
                  </a:solidFill>
                  <a:latin typeface="+mn-ea"/>
                </a:rPr>
                <a:t>部・</a:t>
              </a:r>
              <a:r>
                <a:rPr kumimoji="1" lang="en-US" altLang="ja-JP" sz="1200" b="1" dirty="0">
                  <a:solidFill>
                    <a:schemeClr val="bg1">
                      <a:lumMod val="50000"/>
                    </a:schemeClr>
                  </a:solidFill>
                  <a:latin typeface="+mn-ea"/>
                </a:rPr>
                <a:t>Ⅱ</a:t>
              </a:r>
              <a:r>
                <a:rPr kumimoji="1" lang="ja-JP" altLang="en-US" sz="1200" b="1" dirty="0">
                  <a:solidFill>
                    <a:schemeClr val="bg1">
                      <a:lumMod val="50000"/>
                    </a:schemeClr>
                  </a:solidFill>
                  <a:latin typeface="+mn-ea"/>
                </a:rPr>
                <a:t>部</a:t>
              </a:r>
            </a:p>
          </p:txBody>
        </p:sp>
        <p:sp>
          <p:nvSpPr>
            <p:cNvPr id="70" name="テキスト ボックス 69"/>
            <p:cNvSpPr txBox="1"/>
            <p:nvPr/>
          </p:nvSpPr>
          <p:spPr>
            <a:xfrm>
              <a:off x="245031" y="2946288"/>
              <a:ext cx="1415772"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昼夜間単位制</a:t>
              </a:r>
            </a:p>
          </p:txBody>
        </p:sp>
        <p:sp>
          <p:nvSpPr>
            <p:cNvPr id="71" name="テキスト ボックス 70"/>
            <p:cNvSpPr txBox="1"/>
            <p:nvPr/>
          </p:nvSpPr>
          <p:spPr>
            <a:xfrm>
              <a:off x="245031" y="3446241"/>
              <a:ext cx="1415772" cy="276999"/>
            </a:xfrm>
            <a:prstGeom prst="rect">
              <a:avLst/>
            </a:prstGeom>
            <a:noFill/>
          </p:spPr>
          <p:txBody>
            <a:bodyPr wrap="none" rtlCol="0">
              <a:spAutoFit/>
            </a:bodyPr>
            <a:lstStyle/>
            <a:p>
              <a:r>
                <a:rPr lang="ja-JP" altLang="en-US" sz="1200" b="1" dirty="0">
                  <a:solidFill>
                    <a:schemeClr val="accent1"/>
                  </a:solidFill>
                  <a:latin typeface="+mn-ea"/>
                </a:rPr>
                <a:t>４</a:t>
              </a:r>
              <a:r>
                <a:rPr kumimoji="1" lang="ja-JP" altLang="en-US" sz="1200" b="1" dirty="0">
                  <a:solidFill>
                    <a:schemeClr val="accent1"/>
                  </a:solidFill>
                  <a:latin typeface="+mn-ea"/>
                </a:rPr>
                <a:t>　定時制の課程</a:t>
              </a:r>
            </a:p>
          </p:txBody>
        </p:sp>
        <p:sp>
          <p:nvSpPr>
            <p:cNvPr id="72" name="テキスト ボックス 71"/>
            <p:cNvSpPr txBox="1"/>
            <p:nvPr/>
          </p:nvSpPr>
          <p:spPr>
            <a:xfrm>
              <a:off x="245031" y="3946194"/>
              <a:ext cx="1415772" cy="276999"/>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通信制の課程</a:t>
              </a:r>
            </a:p>
          </p:txBody>
        </p:sp>
        <p:sp>
          <p:nvSpPr>
            <p:cNvPr id="73" name="テキスト ボックス 72"/>
            <p:cNvSpPr txBox="1"/>
            <p:nvPr/>
          </p:nvSpPr>
          <p:spPr>
            <a:xfrm>
              <a:off x="245031" y="4446146"/>
              <a:ext cx="1723549" cy="276999"/>
            </a:xfrm>
            <a:prstGeom prst="rect">
              <a:avLst/>
            </a:prstGeom>
            <a:noFill/>
          </p:spPr>
          <p:txBody>
            <a:bodyPr wrap="none" rtlCol="0">
              <a:spAutoFit/>
            </a:bodyPr>
            <a:lstStyle/>
            <a:p>
              <a:r>
                <a:rPr lang="ja-JP" altLang="en-US" sz="1200" b="1" dirty="0">
                  <a:solidFill>
                    <a:schemeClr val="bg1">
                      <a:lumMod val="50000"/>
                    </a:schemeClr>
                  </a:solidFill>
                  <a:latin typeface="+mn-ea"/>
                </a:rPr>
                <a:t>６</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学科（学ぶ内容）</a:t>
              </a:r>
            </a:p>
          </p:txBody>
        </p:sp>
      </p:grpSp>
      <p:sp>
        <p:nvSpPr>
          <p:cNvPr id="85" name="テキスト ボックス 84"/>
          <p:cNvSpPr txBox="1"/>
          <p:nvPr/>
        </p:nvSpPr>
        <p:spPr>
          <a:xfrm>
            <a:off x="2822078" y="1039808"/>
            <a:ext cx="415498" cy="369332"/>
          </a:xfrm>
          <a:prstGeom prst="rect">
            <a:avLst/>
          </a:prstGeom>
          <a:noFill/>
        </p:spPr>
        <p:txBody>
          <a:bodyPr wrap="none" rtlCol="0">
            <a:spAutoFit/>
          </a:bodyPr>
          <a:lstStyle/>
          <a:p>
            <a:r>
              <a:rPr kumimoji="1" lang="ja-JP" altLang="en-US" dirty="0">
                <a:latin typeface="+mn-ea"/>
              </a:rPr>
              <a:t>８</a:t>
            </a:r>
          </a:p>
        </p:txBody>
      </p:sp>
      <p:sp>
        <p:nvSpPr>
          <p:cNvPr id="86" name="テキスト ボックス 85"/>
          <p:cNvSpPr txBox="1"/>
          <p:nvPr/>
        </p:nvSpPr>
        <p:spPr>
          <a:xfrm>
            <a:off x="11288096" y="1039808"/>
            <a:ext cx="415498" cy="369332"/>
          </a:xfrm>
          <a:prstGeom prst="rect">
            <a:avLst/>
          </a:prstGeom>
          <a:noFill/>
        </p:spPr>
        <p:txBody>
          <a:bodyPr wrap="none" rtlCol="0">
            <a:spAutoFit/>
          </a:bodyPr>
          <a:lstStyle/>
          <a:p>
            <a:r>
              <a:rPr lang="en-US" altLang="ja-JP" dirty="0">
                <a:latin typeface="+mn-ea"/>
              </a:rPr>
              <a:t>22</a:t>
            </a:r>
            <a:endParaRPr kumimoji="1" lang="ja-JP" altLang="en-US" dirty="0">
              <a:latin typeface="+mn-ea"/>
            </a:endParaRPr>
          </a:p>
        </p:txBody>
      </p:sp>
      <p:sp>
        <p:nvSpPr>
          <p:cNvPr id="87" name="テキスト ボックス 86"/>
          <p:cNvSpPr txBox="1"/>
          <p:nvPr/>
        </p:nvSpPr>
        <p:spPr>
          <a:xfrm>
            <a:off x="3428267" y="1039808"/>
            <a:ext cx="415498" cy="369332"/>
          </a:xfrm>
          <a:prstGeom prst="rect">
            <a:avLst/>
          </a:prstGeom>
          <a:noFill/>
        </p:spPr>
        <p:txBody>
          <a:bodyPr wrap="none" rtlCol="0">
            <a:spAutoFit/>
          </a:bodyPr>
          <a:lstStyle/>
          <a:p>
            <a:r>
              <a:rPr kumimoji="1" lang="ja-JP" altLang="en-US" dirty="0">
                <a:latin typeface="+mn-ea"/>
              </a:rPr>
              <a:t>９</a:t>
            </a:r>
          </a:p>
        </p:txBody>
      </p:sp>
      <p:sp>
        <p:nvSpPr>
          <p:cNvPr id="88" name="テキスト ボックス 87"/>
          <p:cNvSpPr txBox="1"/>
          <p:nvPr/>
        </p:nvSpPr>
        <p:spPr>
          <a:xfrm>
            <a:off x="4006696" y="1039808"/>
            <a:ext cx="415498" cy="369332"/>
          </a:xfrm>
          <a:prstGeom prst="rect">
            <a:avLst/>
          </a:prstGeom>
          <a:noFill/>
        </p:spPr>
        <p:txBody>
          <a:bodyPr wrap="none" rtlCol="0">
            <a:spAutoFit/>
          </a:bodyPr>
          <a:lstStyle/>
          <a:p>
            <a:r>
              <a:rPr kumimoji="1" lang="en-US" altLang="ja-JP" dirty="0">
                <a:latin typeface="+mn-ea"/>
              </a:rPr>
              <a:t>10</a:t>
            </a:r>
            <a:endParaRPr kumimoji="1" lang="ja-JP" altLang="en-US" dirty="0">
              <a:latin typeface="+mn-ea"/>
            </a:endParaRPr>
          </a:p>
        </p:txBody>
      </p:sp>
      <p:sp>
        <p:nvSpPr>
          <p:cNvPr id="89" name="テキスト ボックス 88"/>
          <p:cNvSpPr txBox="1"/>
          <p:nvPr/>
        </p:nvSpPr>
        <p:spPr>
          <a:xfrm>
            <a:off x="4623083" y="1039808"/>
            <a:ext cx="415498" cy="369332"/>
          </a:xfrm>
          <a:prstGeom prst="rect">
            <a:avLst/>
          </a:prstGeom>
          <a:noFill/>
        </p:spPr>
        <p:txBody>
          <a:bodyPr wrap="none" rtlCol="0">
            <a:spAutoFit/>
          </a:bodyPr>
          <a:lstStyle/>
          <a:p>
            <a:r>
              <a:rPr kumimoji="1" lang="en-US" altLang="ja-JP" dirty="0">
                <a:latin typeface="+mn-ea"/>
              </a:rPr>
              <a:t>11</a:t>
            </a:r>
            <a:endParaRPr kumimoji="1" lang="ja-JP" altLang="en-US" dirty="0">
              <a:latin typeface="+mn-ea"/>
            </a:endParaRPr>
          </a:p>
        </p:txBody>
      </p:sp>
      <p:sp>
        <p:nvSpPr>
          <p:cNvPr id="90" name="テキスト ボックス 89"/>
          <p:cNvSpPr txBox="1"/>
          <p:nvPr/>
        </p:nvSpPr>
        <p:spPr>
          <a:xfrm>
            <a:off x="5247387" y="1039808"/>
            <a:ext cx="415498" cy="369332"/>
          </a:xfrm>
          <a:prstGeom prst="rect">
            <a:avLst/>
          </a:prstGeom>
          <a:noFill/>
        </p:spPr>
        <p:txBody>
          <a:bodyPr wrap="none" rtlCol="0">
            <a:spAutoFit/>
          </a:bodyPr>
          <a:lstStyle/>
          <a:p>
            <a:r>
              <a:rPr kumimoji="1" lang="en-US" altLang="ja-JP" dirty="0">
                <a:latin typeface="+mn-ea"/>
              </a:rPr>
              <a:t>12</a:t>
            </a:r>
            <a:endParaRPr kumimoji="1" lang="ja-JP" altLang="en-US" dirty="0">
              <a:latin typeface="+mn-ea"/>
            </a:endParaRPr>
          </a:p>
        </p:txBody>
      </p:sp>
      <p:sp>
        <p:nvSpPr>
          <p:cNvPr id="91" name="テキスト ボックス 90"/>
          <p:cNvSpPr txBox="1"/>
          <p:nvPr/>
        </p:nvSpPr>
        <p:spPr>
          <a:xfrm>
            <a:off x="5835464" y="1039808"/>
            <a:ext cx="415498" cy="369332"/>
          </a:xfrm>
          <a:prstGeom prst="rect">
            <a:avLst/>
          </a:prstGeom>
          <a:noFill/>
        </p:spPr>
        <p:txBody>
          <a:bodyPr wrap="none" rtlCol="0">
            <a:spAutoFit/>
          </a:bodyPr>
          <a:lstStyle/>
          <a:p>
            <a:r>
              <a:rPr kumimoji="1" lang="en-US" altLang="ja-JP" dirty="0">
                <a:latin typeface="+mn-ea"/>
              </a:rPr>
              <a:t>13</a:t>
            </a:r>
            <a:endParaRPr kumimoji="1" lang="ja-JP" altLang="en-US" dirty="0">
              <a:latin typeface="+mn-ea"/>
            </a:endParaRPr>
          </a:p>
        </p:txBody>
      </p:sp>
      <p:sp>
        <p:nvSpPr>
          <p:cNvPr id="92" name="テキスト ボックス 91"/>
          <p:cNvSpPr txBox="1"/>
          <p:nvPr/>
        </p:nvSpPr>
        <p:spPr>
          <a:xfrm>
            <a:off x="6441312" y="1039808"/>
            <a:ext cx="415498" cy="369332"/>
          </a:xfrm>
          <a:prstGeom prst="rect">
            <a:avLst/>
          </a:prstGeom>
          <a:noFill/>
        </p:spPr>
        <p:txBody>
          <a:bodyPr wrap="none" rtlCol="0">
            <a:spAutoFit/>
          </a:bodyPr>
          <a:lstStyle/>
          <a:p>
            <a:r>
              <a:rPr kumimoji="1" lang="en-US" altLang="ja-JP" dirty="0">
                <a:latin typeface="+mn-ea"/>
              </a:rPr>
              <a:t>14</a:t>
            </a:r>
            <a:endParaRPr kumimoji="1" lang="ja-JP" altLang="en-US" dirty="0">
              <a:latin typeface="+mn-ea"/>
            </a:endParaRPr>
          </a:p>
        </p:txBody>
      </p:sp>
      <p:sp>
        <p:nvSpPr>
          <p:cNvPr id="93" name="テキスト ボックス 92"/>
          <p:cNvSpPr txBox="1"/>
          <p:nvPr/>
        </p:nvSpPr>
        <p:spPr>
          <a:xfrm>
            <a:off x="7047160" y="1039808"/>
            <a:ext cx="415498" cy="369332"/>
          </a:xfrm>
          <a:prstGeom prst="rect">
            <a:avLst/>
          </a:prstGeom>
          <a:noFill/>
        </p:spPr>
        <p:txBody>
          <a:bodyPr wrap="none" rtlCol="0">
            <a:spAutoFit/>
          </a:bodyPr>
          <a:lstStyle/>
          <a:p>
            <a:r>
              <a:rPr kumimoji="1" lang="en-US" altLang="ja-JP" dirty="0">
                <a:latin typeface="+mn-ea"/>
              </a:rPr>
              <a:t>15</a:t>
            </a:r>
            <a:endParaRPr kumimoji="1" lang="ja-JP" altLang="en-US" dirty="0">
              <a:latin typeface="+mn-ea"/>
            </a:endParaRPr>
          </a:p>
        </p:txBody>
      </p:sp>
      <p:sp>
        <p:nvSpPr>
          <p:cNvPr id="94" name="テキスト ボックス 93"/>
          <p:cNvSpPr txBox="1"/>
          <p:nvPr/>
        </p:nvSpPr>
        <p:spPr>
          <a:xfrm>
            <a:off x="7653008" y="1039808"/>
            <a:ext cx="415498" cy="369332"/>
          </a:xfrm>
          <a:prstGeom prst="rect">
            <a:avLst/>
          </a:prstGeom>
          <a:noFill/>
        </p:spPr>
        <p:txBody>
          <a:bodyPr wrap="none" rtlCol="0">
            <a:spAutoFit/>
          </a:bodyPr>
          <a:lstStyle/>
          <a:p>
            <a:r>
              <a:rPr kumimoji="1" lang="en-US" altLang="ja-JP" dirty="0">
                <a:latin typeface="+mn-ea"/>
              </a:rPr>
              <a:t>16</a:t>
            </a:r>
            <a:endParaRPr kumimoji="1" lang="ja-JP" altLang="en-US" dirty="0">
              <a:latin typeface="+mn-ea"/>
            </a:endParaRPr>
          </a:p>
        </p:txBody>
      </p:sp>
      <p:sp>
        <p:nvSpPr>
          <p:cNvPr id="95" name="テキスト ボックス 94"/>
          <p:cNvSpPr txBox="1"/>
          <p:nvPr/>
        </p:nvSpPr>
        <p:spPr>
          <a:xfrm>
            <a:off x="8258856" y="1039808"/>
            <a:ext cx="415498" cy="369332"/>
          </a:xfrm>
          <a:prstGeom prst="rect">
            <a:avLst/>
          </a:prstGeom>
          <a:noFill/>
        </p:spPr>
        <p:txBody>
          <a:bodyPr wrap="none" rtlCol="0">
            <a:spAutoFit/>
          </a:bodyPr>
          <a:lstStyle/>
          <a:p>
            <a:r>
              <a:rPr kumimoji="1" lang="en-US" altLang="ja-JP" dirty="0">
                <a:latin typeface="+mn-ea"/>
              </a:rPr>
              <a:t>17</a:t>
            </a:r>
            <a:endParaRPr kumimoji="1" lang="ja-JP" altLang="en-US" dirty="0">
              <a:latin typeface="+mn-ea"/>
            </a:endParaRPr>
          </a:p>
        </p:txBody>
      </p:sp>
      <p:sp>
        <p:nvSpPr>
          <p:cNvPr id="96" name="テキスト ボックス 95"/>
          <p:cNvSpPr txBox="1"/>
          <p:nvPr/>
        </p:nvSpPr>
        <p:spPr>
          <a:xfrm>
            <a:off x="8864704" y="1039808"/>
            <a:ext cx="415498" cy="369332"/>
          </a:xfrm>
          <a:prstGeom prst="rect">
            <a:avLst/>
          </a:prstGeom>
          <a:noFill/>
        </p:spPr>
        <p:txBody>
          <a:bodyPr wrap="none" rtlCol="0">
            <a:spAutoFit/>
          </a:bodyPr>
          <a:lstStyle/>
          <a:p>
            <a:r>
              <a:rPr kumimoji="1" lang="en-US" altLang="ja-JP" dirty="0">
                <a:latin typeface="+mn-ea"/>
              </a:rPr>
              <a:t>18</a:t>
            </a:r>
            <a:endParaRPr kumimoji="1" lang="ja-JP" altLang="en-US" dirty="0">
              <a:latin typeface="+mn-ea"/>
            </a:endParaRPr>
          </a:p>
        </p:txBody>
      </p:sp>
      <p:sp>
        <p:nvSpPr>
          <p:cNvPr id="97" name="テキスト ボックス 96"/>
          <p:cNvSpPr txBox="1"/>
          <p:nvPr/>
        </p:nvSpPr>
        <p:spPr>
          <a:xfrm>
            <a:off x="9470553" y="1039808"/>
            <a:ext cx="415498" cy="369332"/>
          </a:xfrm>
          <a:prstGeom prst="rect">
            <a:avLst/>
          </a:prstGeom>
          <a:noFill/>
        </p:spPr>
        <p:txBody>
          <a:bodyPr wrap="none" rtlCol="0">
            <a:spAutoFit/>
          </a:bodyPr>
          <a:lstStyle/>
          <a:p>
            <a:r>
              <a:rPr kumimoji="1" lang="en-US" altLang="ja-JP" dirty="0">
                <a:latin typeface="+mn-ea"/>
              </a:rPr>
              <a:t>19</a:t>
            </a:r>
            <a:endParaRPr kumimoji="1" lang="ja-JP" altLang="en-US" dirty="0">
              <a:latin typeface="+mn-ea"/>
            </a:endParaRPr>
          </a:p>
        </p:txBody>
      </p:sp>
      <p:sp>
        <p:nvSpPr>
          <p:cNvPr id="98" name="テキスト ボックス 97"/>
          <p:cNvSpPr txBox="1"/>
          <p:nvPr/>
        </p:nvSpPr>
        <p:spPr>
          <a:xfrm>
            <a:off x="10076401" y="1039808"/>
            <a:ext cx="415498" cy="369332"/>
          </a:xfrm>
          <a:prstGeom prst="rect">
            <a:avLst/>
          </a:prstGeom>
          <a:noFill/>
        </p:spPr>
        <p:txBody>
          <a:bodyPr wrap="none" rtlCol="0">
            <a:spAutoFit/>
          </a:bodyPr>
          <a:lstStyle/>
          <a:p>
            <a:r>
              <a:rPr lang="en-US" altLang="ja-JP" dirty="0">
                <a:latin typeface="+mn-ea"/>
              </a:rPr>
              <a:t>20</a:t>
            </a:r>
            <a:endParaRPr kumimoji="1" lang="ja-JP" altLang="en-US" dirty="0">
              <a:latin typeface="+mn-ea"/>
            </a:endParaRPr>
          </a:p>
        </p:txBody>
      </p:sp>
      <p:sp>
        <p:nvSpPr>
          <p:cNvPr id="99" name="テキスト ボックス 98"/>
          <p:cNvSpPr txBox="1"/>
          <p:nvPr/>
        </p:nvSpPr>
        <p:spPr>
          <a:xfrm>
            <a:off x="10682249" y="1039808"/>
            <a:ext cx="415498" cy="369332"/>
          </a:xfrm>
          <a:prstGeom prst="rect">
            <a:avLst/>
          </a:prstGeom>
          <a:noFill/>
        </p:spPr>
        <p:txBody>
          <a:bodyPr wrap="none" rtlCol="0">
            <a:spAutoFit/>
          </a:bodyPr>
          <a:lstStyle/>
          <a:p>
            <a:r>
              <a:rPr lang="en-US" altLang="ja-JP" dirty="0">
                <a:latin typeface="+mn-ea"/>
              </a:rPr>
              <a:t>21</a:t>
            </a:r>
            <a:endParaRPr kumimoji="1" lang="ja-JP" altLang="en-US" dirty="0">
              <a:latin typeface="+mn-ea"/>
            </a:endParaRPr>
          </a:p>
        </p:txBody>
      </p:sp>
      <p:sp>
        <p:nvSpPr>
          <p:cNvPr id="100" name="テキスト ボックス 99"/>
          <p:cNvSpPr txBox="1"/>
          <p:nvPr/>
        </p:nvSpPr>
        <p:spPr>
          <a:xfrm>
            <a:off x="2976966" y="1273053"/>
            <a:ext cx="389850" cy="338554"/>
          </a:xfrm>
          <a:prstGeom prst="rect">
            <a:avLst/>
          </a:prstGeom>
          <a:noFill/>
        </p:spPr>
        <p:txBody>
          <a:bodyPr wrap="none" rtlCol="0">
            <a:spAutoFit/>
          </a:bodyPr>
          <a:lstStyle/>
          <a:p>
            <a:r>
              <a:rPr kumimoji="1" lang="ja-JP" altLang="en-US" sz="1600" dirty="0">
                <a:latin typeface="+mn-ea"/>
              </a:rPr>
              <a:t>時</a:t>
            </a:r>
          </a:p>
        </p:txBody>
      </p:sp>
      <p:sp>
        <p:nvSpPr>
          <p:cNvPr id="101" name="テキスト ボックス 100"/>
          <p:cNvSpPr txBox="1"/>
          <p:nvPr/>
        </p:nvSpPr>
        <p:spPr>
          <a:xfrm>
            <a:off x="11477327" y="1273575"/>
            <a:ext cx="389850" cy="338554"/>
          </a:xfrm>
          <a:prstGeom prst="rect">
            <a:avLst/>
          </a:prstGeom>
          <a:noFill/>
        </p:spPr>
        <p:txBody>
          <a:bodyPr wrap="none" rtlCol="0">
            <a:spAutoFit/>
          </a:bodyPr>
          <a:lstStyle/>
          <a:p>
            <a:r>
              <a:rPr kumimoji="1" lang="ja-JP" altLang="en-US" sz="1600" dirty="0">
                <a:latin typeface="+mn-ea"/>
              </a:rPr>
              <a:t>時</a:t>
            </a:r>
          </a:p>
        </p:txBody>
      </p:sp>
    </p:spTree>
    <p:extLst>
      <p:ext uri="{BB962C8B-B14F-4D97-AF65-F5344CB8AC3E}">
        <p14:creationId xmlns:p14="http://schemas.microsoft.com/office/powerpoint/2010/main" val="3195884051"/>
      </p:ext>
    </p:extLst>
  </p:cSld>
  <p:clrMapOvr>
    <a:masterClrMapping/>
  </p:clrMapOvr>
  <mc:AlternateContent xmlns:mc="http://schemas.openxmlformats.org/markup-compatibility/2006" xmlns:p14="http://schemas.microsoft.com/office/powerpoint/2010/main">
    <mc:Choice Requires="p14">
      <p:transition p14:dur="100" advTm="32925">
        <p:cut/>
      </p:transition>
    </mc:Choice>
    <mc:Fallback xmlns="">
      <p:transition advTm="32925">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69932128-E626-E44A-9D18-A41C5DD8BFF7}"/>
              </a:ext>
            </a:extLst>
          </p:cNvPr>
          <p:cNvSpPr/>
          <p:nvPr/>
        </p:nvSpPr>
        <p:spPr>
          <a:xfrm>
            <a:off x="8521183" y="2508479"/>
            <a:ext cx="2808000" cy="233435"/>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1292D780-3C85-DDA1-05C0-ABF74D64BEDE}"/>
              </a:ext>
            </a:extLst>
          </p:cNvPr>
          <p:cNvSpPr/>
          <p:nvPr/>
        </p:nvSpPr>
        <p:spPr>
          <a:xfrm>
            <a:off x="4537276" y="2097969"/>
            <a:ext cx="1872000" cy="198888"/>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通信制の課程</a:t>
            </a: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8</a:t>
            </a:fld>
            <a:endParaRPr lang="ja-JP" altLang="en-US"/>
          </a:p>
        </p:txBody>
      </p:sp>
      <p:graphicFrame>
        <p:nvGraphicFramePr>
          <p:cNvPr id="73" name="表 72"/>
          <p:cNvGraphicFramePr>
            <a:graphicFrameLocks noGrp="1"/>
          </p:cNvGraphicFramePr>
          <p:nvPr>
            <p:extLst>
              <p:ext uri="{D42A27DB-BD31-4B8C-83A1-F6EECF244321}">
                <p14:modId xmlns:p14="http://schemas.microsoft.com/office/powerpoint/2010/main" val="2458173595"/>
              </p:ext>
            </p:extLst>
          </p:nvPr>
        </p:nvGraphicFramePr>
        <p:xfrm>
          <a:off x="3145821" y="4037329"/>
          <a:ext cx="4195657" cy="2226840"/>
        </p:xfrm>
        <a:graphic>
          <a:graphicData uri="http://schemas.openxmlformats.org/drawingml/2006/table">
            <a:tbl>
              <a:tblPr firstRow="1" bandRow="1" bandCol="1">
                <a:tableStyleId>{69012ECD-51FC-41F1-AA8D-1B2483CD663E}</a:tableStyleId>
              </a:tblPr>
              <a:tblGrid>
                <a:gridCol w="667657">
                  <a:extLst>
                    <a:ext uri="{9D8B030D-6E8A-4147-A177-3AD203B41FA5}">
                      <a16:colId xmlns:a16="http://schemas.microsoft.com/office/drawing/2014/main" val="4095422614"/>
                    </a:ext>
                  </a:extLst>
                </a:gridCol>
                <a:gridCol w="504000">
                  <a:extLst>
                    <a:ext uri="{9D8B030D-6E8A-4147-A177-3AD203B41FA5}">
                      <a16:colId xmlns:a16="http://schemas.microsoft.com/office/drawing/2014/main" val="1547135528"/>
                    </a:ext>
                  </a:extLst>
                </a:gridCol>
                <a:gridCol w="504000">
                  <a:extLst>
                    <a:ext uri="{9D8B030D-6E8A-4147-A177-3AD203B41FA5}">
                      <a16:colId xmlns:a16="http://schemas.microsoft.com/office/drawing/2014/main" val="708170689"/>
                    </a:ext>
                  </a:extLst>
                </a:gridCol>
                <a:gridCol w="504000">
                  <a:extLst>
                    <a:ext uri="{9D8B030D-6E8A-4147-A177-3AD203B41FA5}">
                      <a16:colId xmlns:a16="http://schemas.microsoft.com/office/drawing/2014/main" val="543272304"/>
                    </a:ext>
                  </a:extLst>
                </a:gridCol>
                <a:gridCol w="504000">
                  <a:extLst>
                    <a:ext uri="{9D8B030D-6E8A-4147-A177-3AD203B41FA5}">
                      <a16:colId xmlns:a16="http://schemas.microsoft.com/office/drawing/2014/main" val="3789676828"/>
                    </a:ext>
                  </a:extLst>
                </a:gridCol>
                <a:gridCol w="504000">
                  <a:extLst>
                    <a:ext uri="{9D8B030D-6E8A-4147-A177-3AD203B41FA5}">
                      <a16:colId xmlns:a16="http://schemas.microsoft.com/office/drawing/2014/main" val="2484641642"/>
                    </a:ext>
                  </a:extLst>
                </a:gridCol>
                <a:gridCol w="504000">
                  <a:extLst>
                    <a:ext uri="{9D8B030D-6E8A-4147-A177-3AD203B41FA5}">
                      <a16:colId xmlns:a16="http://schemas.microsoft.com/office/drawing/2014/main" val="2609426461"/>
                    </a:ext>
                  </a:extLst>
                </a:gridCol>
                <a:gridCol w="504000">
                  <a:extLst>
                    <a:ext uri="{9D8B030D-6E8A-4147-A177-3AD203B41FA5}">
                      <a16:colId xmlns:a16="http://schemas.microsoft.com/office/drawing/2014/main" val="1524419506"/>
                    </a:ext>
                  </a:extLst>
                </a:gridCol>
              </a:tblGrid>
              <a:tr h="351141">
                <a:tc>
                  <a:txBody>
                    <a:bodyPr/>
                    <a:lstStyle/>
                    <a:p>
                      <a:pPr algn="ctr"/>
                      <a:r>
                        <a:rPr kumimoji="1" lang="ja-JP" altLang="en-US" dirty="0">
                          <a:latin typeface="+mn-ea"/>
                          <a:ea typeface="+mn-ea"/>
                        </a:rPr>
                        <a:t>曜日</a:t>
                      </a:r>
                    </a:p>
                  </a:txBody>
                  <a:tcPr anchor="ctr"/>
                </a:tc>
                <a:tc>
                  <a:txBody>
                    <a:bodyPr/>
                    <a:lstStyle/>
                    <a:p>
                      <a:pPr algn="ctr"/>
                      <a:r>
                        <a:rPr kumimoji="1" lang="ja-JP" altLang="en-US" dirty="0">
                          <a:latin typeface="+mn-ea"/>
                          <a:ea typeface="+mn-ea"/>
                        </a:rPr>
                        <a:t>日</a:t>
                      </a:r>
                    </a:p>
                  </a:txBody>
                  <a:tcPr anchor="ctr"/>
                </a:tc>
                <a:tc>
                  <a:txBody>
                    <a:bodyPr/>
                    <a:lstStyle/>
                    <a:p>
                      <a:pPr algn="ctr"/>
                      <a:r>
                        <a:rPr kumimoji="1" lang="ja-JP" altLang="en-US" dirty="0">
                          <a:latin typeface="+mn-ea"/>
                          <a:ea typeface="+mn-ea"/>
                        </a:rPr>
                        <a:t>月</a:t>
                      </a:r>
                    </a:p>
                  </a:txBody>
                  <a:tcPr anchor="ctr"/>
                </a:tc>
                <a:tc>
                  <a:txBody>
                    <a:bodyPr/>
                    <a:lstStyle/>
                    <a:p>
                      <a:pPr algn="ctr"/>
                      <a:r>
                        <a:rPr kumimoji="1" lang="ja-JP" altLang="en-US" dirty="0">
                          <a:latin typeface="+mn-ea"/>
                          <a:ea typeface="+mn-ea"/>
                        </a:rPr>
                        <a:t>火</a:t>
                      </a:r>
                    </a:p>
                  </a:txBody>
                  <a:tcPr anchor="ctr"/>
                </a:tc>
                <a:tc>
                  <a:txBody>
                    <a:bodyPr/>
                    <a:lstStyle/>
                    <a:p>
                      <a:pPr algn="ctr"/>
                      <a:r>
                        <a:rPr kumimoji="1" lang="ja-JP" altLang="en-US" dirty="0">
                          <a:latin typeface="+mn-ea"/>
                          <a:ea typeface="+mn-ea"/>
                        </a:rPr>
                        <a:t>水</a:t>
                      </a:r>
                    </a:p>
                  </a:txBody>
                  <a:tcPr anchor="ctr"/>
                </a:tc>
                <a:tc>
                  <a:txBody>
                    <a:bodyPr/>
                    <a:lstStyle/>
                    <a:p>
                      <a:pPr algn="ctr"/>
                      <a:r>
                        <a:rPr kumimoji="1" lang="ja-JP" altLang="en-US" dirty="0">
                          <a:latin typeface="+mn-ea"/>
                          <a:ea typeface="+mn-ea"/>
                        </a:rPr>
                        <a:t>木</a:t>
                      </a:r>
                    </a:p>
                  </a:txBody>
                  <a:tcPr anchor="ctr"/>
                </a:tc>
                <a:tc>
                  <a:txBody>
                    <a:bodyPr/>
                    <a:lstStyle/>
                    <a:p>
                      <a:pPr algn="ctr"/>
                      <a:r>
                        <a:rPr kumimoji="1" lang="ja-JP" altLang="en-US" dirty="0">
                          <a:latin typeface="+mn-ea"/>
                          <a:ea typeface="+mn-ea"/>
                        </a:rPr>
                        <a:t>金</a:t>
                      </a:r>
                    </a:p>
                  </a:txBody>
                  <a:tcPr anchor="ctr"/>
                </a:tc>
                <a:tc>
                  <a:txBody>
                    <a:bodyPr/>
                    <a:lstStyle/>
                    <a:p>
                      <a:pPr algn="ctr"/>
                      <a:r>
                        <a:rPr kumimoji="1" lang="ja-JP" altLang="en-US" dirty="0">
                          <a:latin typeface="+mn-ea"/>
                          <a:ea typeface="+mn-ea"/>
                        </a:rPr>
                        <a:t>土</a:t>
                      </a:r>
                    </a:p>
                  </a:txBody>
                  <a:tcPr anchor="ctr"/>
                </a:tc>
                <a:extLst>
                  <a:ext uri="{0D108BD9-81ED-4DB2-BD59-A6C34878D82A}">
                    <a16:rowId xmlns:a16="http://schemas.microsoft.com/office/drawing/2014/main" val="3270929123"/>
                  </a:ext>
                </a:extLst>
              </a:tr>
              <a:tr h="620360">
                <a:tc>
                  <a:txBody>
                    <a:bodyPr/>
                    <a:lstStyle/>
                    <a:p>
                      <a:pPr algn="ctr"/>
                      <a:r>
                        <a:rPr kumimoji="1" lang="ja-JP" altLang="en-US" dirty="0">
                          <a:latin typeface="+mn-ea"/>
                          <a:ea typeface="+mn-ea"/>
                        </a:rPr>
                        <a:t>午前</a:t>
                      </a:r>
                    </a:p>
                  </a:txBody>
                  <a:tcPr anchor="ctr"/>
                </a:tc>
                <a:tc>
                  <a:txBody>
                    <a:bodyPr/>
                    <a:lstStyle/>
                    <a:p>
                      <a:pPr algn="ctr"/>
                      <a:endParaRPr kumimoji="1" lang="ja-JP" altLang="en-US" dirty="0">
                        <a:latin typeface="+mn-ea"/>
                        <a:ea typeface="+mn-ea"/>
                      </a:endParaRPr>
                    </a:p>
                  </a:txBody>
                  <a:tcPr anchor="ctr"/>
                </a:tc>
                <a:tc>
                  <a:txBody>
                    <a:bodyPr/>
                    <a:lstStyle/>
                    <a:p>
                      <a:pPr algn="ctr"/>
                      <a:endParaRPr kumimoji="1" lang="ja-JP" altLang="en-US" dirty="0">
                        <a:latin typeface="+mn-ea"/>
                        <a:ea typeface="+mn-ea"/>
                      </a:endParaRPr>
                    </a:p>
                  </a:txBody>
                  <a:tcPr anchor="ctr"/>
                </a:tc>
                <a:tc>
                  <a:txBody>
                    <a:bodyPr/>
                    <a:lstStyle/>
                    <a:p>
                      <a:pPr algn="ctr"/>
                      <a:endParaRPr kumimoji="1" lang="ja-JP" altLang="en-US" dirty="0">
                        <a:latin typeface="+mn-ea"/>
                        <a:ea typeface="+mn-ea"/>
                      </a:endParaRPr>
                    </a:p>
                  </a:txBody>
                  <a:tcPr anchor="ctr"/>
                </a:tc>
                <a:tc>
                  <a:txBody>
                    <a:bodyPr/>
                    <a:lstStyle/>
                    <a:p>
                      <a:pPr algn="ctr"/>
                      <a:endParaRPr kumimoji="1" lang="ja-JP" altLang="en-US">
                        <a:latin typeface="+mn-ea"/>
                        <a:ea typeface="+mn-ea"/>
                      </a:endParaRPr>
                    </a:p>
                  </a:txBody>
                  <a:tcPr anchor="ctr"/>
                </a:tc>
                <a:tc>
                  <a:txBody>
                    <a:bodyPr/>
                    <a:lstStyle/>
                    <a:p>
                      <a:pPr algn="ctr"/>
                      <a:endParaRPr kumimoji="1" lang="ja-JP" altLang="en-US">
                        <a:latin typeface="+mn-ea"/>
                        <a:ea typeface="+mn-ea"/>
                      </a:endParaRPr>
                    </a:p>
                  </a:txBody>
                  <a:tcPr anchor="ctr"/>
                </a:tc>
                <a:tc>
                  <a:txBody>
                    <a:bodyPr/>
                    <a:lstStyle/>
                    <a:p>
                      <a:pPr algn="ctr"/>
                      <a:endParaRPr kumimoji="1" lang="ja-JP" altLang="en-US">
                        <a:latin typeface="+mn-ea"/>
                        <a:ea typeface="+mn-ea"/>
                      </a:endParaRPr>
                    </a:p>
                  </a:txBody>
                  <a:tcPr anchor="ctr"/>
                </a:tc>
                <a:tc>
                  <a:txBody>
                    <a:bodyPr/>
                    <a:lstStyle/>
                    <a:p>
                      <a:pPr algn="ctr"/>
                      <a:endParaRPr kumimoji="1" lang="ja-JP" altLang="en-US">
                        <a:latin typeface="+mn-ea"/>
                        <a:ea typeface="+mn-ea"/>
                      </a:endParaRPr>
                    </a:p>
                  </a:txBody>
                  <a:tcPr anchor="ctr"/>
                </a:tc>
                <a:extLst>
                  <a:ext uri="{0D108BD9-81ED-4DB2-BD59-A6C34878D82A}">
                    <a16:rowId xmlns:a16="http://schemas.microsoft.com/office/drawing/2014/main" val="1538604270"/>
                  </a:ext>
                </a:extLst>
              </a:tr>
              <a:tr h="620360">
                <a:tc>
                  <a:txBody>
                    <a:bodyPr/>
                    <a:lstStyle/>
                    <a:p>
                      <a:pPr algn="ctr"/>
                      <a:r>
                        <a:rPr kumimoji="1" lang="ja-JP" altLang="en-US" dirty="0">
                          <a:latin typeface="+mn-ea"/>
                          <a:ea typeface="+mn-ea"/>
                        </a:rPr>
                        <a:t>午後</a:t>
                      </a:r>
                    </a:p>
                  </a:txBody>
                  <a:tcPr anchor="ctr"/>
                </a:tc>
                <a:tc>
                  <a:txBody>
                    <a:bodyPr/>
                    <a:lstStyle/>
                    <a:p>
                      <a:pPr algn="ctr"/>
                      <a:endParaRPr kumimoji="1" lang="ja-JP" altLang="en-US" dirty="0">
                        <a:latin typeface="+mn-ea"/>
                        <a:ea typeface="+mn-ea"/>
                      </a:endParaRPr>
                    </a:p>
                  </a:txBody>
                  <a:tcPr anchor="ctr"/>
                </a:tc>
                <a:tc>
                  <a:txBody>
                    <a:bodyPr/>
                    <a:lstStyle/>
                    <a:p>
                      <a:pPr algn="ctr"/>
                      <a:r>
                        <a:rPr kumimoji="1" lang="ja-JP" altLang="en-US" dirty="0">
                          <a:latin typeface="+mn-ea"/>
                          <a:ea typeface="+mn-ea"/>
                        </a:rPr>
                        <a:t>○</a:t>
                      </a:r>
                    </a:p>
                  </a:txBody>
                  <a:tcPr anchor="ctr"/>
                </a:tc>
                <a:tc>
                  <a:txBody>
                    <a:bodyPr/>
                    <a:lstStyle/>
                    <a:p>
                      <a:pPr algn="ctr"/>
                      <a:endParaRPr kumimoji="1" lang="ja-JP" altLang="en-US" dirty="0">
                        <a:latin typeface="+mn-ea"/>
                        <a:ea typeface="+mn-ea"/>
                      </a:endParaRPr>
                    </a:p>
                  </a:txBody>
                  <a:tcPr anchor="ctr"/>
                </a:tc>
                <a:tc>
                  <a:txBody>
                    <a:bodyPr/>
                    <a:lstStyle/>
                    <a:p>
                      <a:pPr algn="ctr"/>
                      <a:r>
                        <a:rPr kumimoji="1" lang="ja-JP" altLang="en-US" dirty="0">
                          <a:latin typeface="+mn-ea"/>
                          <a:ea typeface="+mn-ea"/>
                        </a:rPr>
                        <a:t>○</a:t>
                      </a:r>
                    </a:p>
                  </a:txBody>
                  <a:tcPr anchor="ctr"/>
                </a:tc>
                <a:tc>
                  <a:txBody>
                    <a:bodyPr/>
                    <a:lstStyle/>
                    <a:p>
                      <a:pPr algn="ctr"/>
                      <a:endParaRPr kumimoji="1" lang="ja-JP" altLang="en-US" dirty="0">
                        <a:latin typeface="+mn-ea"/>
                        <a:ea typeface="+mn-ea"/>
                      </a:endParaRPr>
                    </a:p>
                  </a:txBody>
                  <a:tcPr anchor="ctr"/>
                </a:tc>
                <a:tc>
                  <a:txBody>
                    <a:bodyPr/>
                    <a:lstStyle/>
                    <a:p>
                      <a:pPr algn="ctr"/>
                      <a:r>
                        <a:rPr kumimoji="1" lang="ja-JP" altLang="en-US" dirty="0">
                          <a:latin typeface="+mn-ea"/>
                          <a:ea typeface="+mn-ea"/>
                        </a:rPr>
                        <a:t>○</a:t>
                      </a:r>
                    </a:p>
                  </a:txBody>
                  <a:tcPr anchor="ctr"/>
                </a:tc>
                <a:tc>
                  <a:txBody>
                    <a:bodyPr/>
                    <a:lstStyle/>
                    <a:p>
                      <a:pPr algn="ctr"/>
                      <a:endParaRPr kumimoji="1" lang="ja-JP" altLang="en-US" dirty="0">
                        <a:latin typeface="+mn-ea"/>
                        <a:ea typeface="+mn-ea"/>
                      </a:endParaRPr>
                    </a:p>
                  </a:txBody>
                  <a:tcPr anchor="ctr"/>
                </a:tc>
                <a:extLst>
                  <a:ext uri="{0D108BD9-81ED-4DB2-BD59-A6C34878D82A}">
                    <a16:rowId xmlns:a16="http://schemas.microsoft.com/office/drawing/2014/main" val="868974456"/>
                  </a:ext>
                </a:extLst>
              </a:tr>
              <a:tr h="620360">
                <a:tc>
                  <a:txBody>
                    <a:bodyPr/>
                    <a:lstStyle/>
                    <a:p>
                      <a:pPr algn="ctr"/>
                      <a:r>
                        <a:rPr kumimoji="1" lang="ja-JP" altLang="en-US" dirty="0">
                          <a:latin typeface="+mn-ea"/>
                          <a:ea typeface="+mn-ea"/>
                        </a:rPr>
                        <a:t>夜間</a:t>
                      </a:r>
                    </a:p>
                  </a:txBody>
                  <a:tcPr anchor="ctr"/>
                </a:tc>
                <a:tc>
                  <a:txBody>
                    <a:bodyPr/>
                    <a:lstStyle/>
                    <a:p>
                      <a:pPr algn="ctr"/>
                      <a:endParaRPr kumimoji="1" lang="ja-JP" altLang="en-US" dirty="0">
                        <a:latin typeface="+mn-ea"/>
                        <a:ea typeface="+mn-ea"/>
                      </a:endParaRPr>
                    </a:p>
                  </a:txBody>
                  <a:tcPr anchor="ctr"/>
                </a:tc>
                <a:tc>
                  <a:txBody>
                    <a:bodyPr/>
                    <a:lstStyle/>
                    <a:p>
                      <a:pPr algn="ctr"/>
                      <a:endParaRPr kumimoji="1" lang="ja-JP" altLang="en-US" dirty="0">
                        <a:latin typeface="+mn-ea"/>
                        <a:ea typeface="+mn-ea"/>
                      </a:endParaRPr>
                    </a:p>
                  </a:txBody>
                  <a:tcPr anchor="ctr"/>
                </a:tc>
                <a:tc>
                  <a:txBody>
                    <a:bodyPr/>
                    <a:lstStyle/>
                    <a:p>
                      <a:pPr algn="ctr"/>
                      <a:endParaRPr kumimoji="1" lang="ja-JP" altLang="en-US">
                        <a:latin typeface="+mn-ea"/>
                        <a:ea typeface="+mn-ea"/>
                      </a:endParaRPr>
                    </a:p>
                  </a:txBody>
                  <a:tcPr anchor="ctr"/>
                </a:tc>
                <a:tc>
                  <a:txBody>
                    <a:bodyPr/>
                    <a:lstStyle/>
                    <a:p>
                      <a:pPr algn="ctr"/>
                      <a:endParaRPr kumimoji="1" lang="ja-JP" altLang="en-US">
                        <a:latin typeface="+mn-ea"/>
                        <a:ea typeface="+mn-ea"/>
                      </a:endParaRPr>
                    </a:p>
                  </a:txBody>
                  <a:tcPr anchor="ctr"/>
                </a:tc>
                <a:tc>
                  <a:txBody>
                    <a:bodyPr/>
                    <a:lstStyle/>
                    <a:p>
                      <a:pPr algn="ctr"/>
                      <a:endParaRPr kumimoji="1" lang="ja-JP" altLang="en-US" dirty="0">
                        <a:latin typeface="+mn-ea"/>
                        <a:ea typeface="+mn-ea"/>
                      </a:endParaRPr>
                    </a:p>
                  </a:txBody>
                  <a:tcPr anchor="ctr"/>
                </a:tc>
                <a:tc>
                  <a:txBody>
                    <a:bodyPr/>
                    <a:lstStyle/>
                    <a:p>
                      <a:pPr algn="ctr"/>
                      <a:endParaRPr kumimoji="1" lang="ja-JP" altLang="en-US" dirty="0">
                        <a:latin typeface="+mn-ea"/>
                        <a:ea typeface="+mn-ea"/>
                      </a:endParaRPr>
                    </a:p>
                  </a:txBody>
                  <a:tcPr anchor="ctr"/>
                </a:tc>
                <a:tc>
                  <a:txBody>
                    <a:bodyPr/>
                    <a:lstStyle/>
                    <a:p>
                      <a:pPr algn="ctr"/>
                      <a:endParaRPr kumimoji="1" lang="ja-JP" altLang="en-US" dirty="0">
                        <a:latin typeface="+mn-ea"/>
                        <a:ea typeface="+mn-ea"/>
                      </a:endParaRPr>
                    </a:p>
                  </a:txBody>
                  <a:tcPr anchor="ctr"/>
                </a:tc>
                <a:extLst>
                  <a:ext uri="{0D108BD9-81ED-4DB2-BD59-A6C34878D82A}">
                    <a16:rowId xmlns:a16="http://schemas.microsoft.com/office/drawing/2014/main" val="3407704920"/>
                  </a:ext>
                </a:extLst>
              </a:tr>
            </a:tbl>
          </a:graphicData>
        </a:graphic>
      </p:graphicFrame>
      <p:graphicFrame>
        <p:nvGraphicFramePr>
          <p:cNvPr id="74" name="表 73"/>
          <p:cNvGraphicFramePr>
            <a:graphicFrameLocks noGrp="1"/>
          </p:cNvGraphicFramePr>
          <p:nvPr>
            <p:extLst>
              <p:ext uri="{D42A27DB-BD31-4B8C-83A1-F6EECF244321}">
                <p14:modId xmlns:p14="http://schemas.microsoft.com/office/powerpoint/2010/main" val="4222669632"/>
              </p:ext>
            </p:extLst>
          </p:nvPr>
        </p:nvGraphicFramePr>
        <p:xfrm>
          <a:off x="7652542" y="4033202"/>
          <a:ext cx="4195657" cy="2226840"/>
        </p:xfrm>
        <a:graphic>
          <a:graphicData uri="http://schemas.openxmlformats.org/drawingml/2006/table">
            <a:tbl>
              <a:tblPr firstRow="1" bandRow="1" bandCol="1">
                <a:tableStyleId>{69012ECD-51FC-41F1-AA8D-1B2483CD663E}</a:tableStyleId>
              </a:tblPr>
              <a:tblGrid>
                <a:gridCol w="667657">
                  <a:extLst>
                    <a:ext uri="{9D8B030D-6E8A-4147-A177-3AD203B41FA5}">
                      <a16:colId xmlns:a16="http://schemas.microsoft.com/office/drawing/2014/main" val="4095422614"/>
                    </a:ext>
                  </a:extLst>
                </a:gridCol>
                <a:gridCol w="504000">
                  <a:extLst>
                    <a:ext uri="{9D8B030D-6E8A-4147-A177-3AD203B41FA5}">
                      <a16:colId xmlns:a16="http://schemas.microsoft.com/office/drawing/2014/main" val="1547135528"/>
                    </a:ext>
                  </a:extLst>
                </a:gridCol>
                <a:gridCol w="504000">
                  <a:extLst>
                    <a:ext uri="{9D8B030D-6E8A-4147-A177-3AD203B41FA5}">
                      <a16:colId xmlns:a16="http://schemas.microsoft.com/office/drawing/2014/main" val="708170689"/>
                    </a:ext>
                  </a:extLst>
                </a:gridCol>
                <a:gridCol w="504000">
                  <a:extLst>
                    <a:ext uri="{9D8B030D-6E8A-4147-A177-3AD203B41FA5}">
                      <a16:colId xmlns:a16="http://schemas.microsoft.com/office/drawing/2014/main" val="543272304"/>
                    </a:ext>
                  </a:extLst>
                </a:gridCol>
                <a:gridCol w="504000">
                  <a:extLst>
                    <a:ext uri="{9D8B030D-6E8A-4147-A177-3AD203B41FA5}">
                      <a16:colId xmlns:a16="http://schemas.microsoft.com/office/drawing/2014/main" val="3789676828"/>
                    </a:ext>
                  </a:extLst>
                </a:gridCol>
                <a:gridCol w="504000">
                  <a:extLst>
                    <a:ext uri="{9D8B030D-6E8A-4147-A177-3AD203B41FA5}">
                      <a16:colId xmlns:a16="http://schemas.microsoft.com/office/drawing/2014/main" val="2484641642"/>
                    </a:ext>
                  </a:extLst>
                </a:gridCol>
                <a:gridCol w="504000">
                  <a:extLst>
                    <a:ext uri="{9D8B030D-6E8A-4147-A177-3AD203B41FA5}">
                      <a16:colId xmlns:a16="http://schemas.microsoft.com/office/drawing/2014/main" val="2609426461"/>
                    </a:ext>
                  </a:extLst>
                </a:gridCol>
                <a:gridCol w="504000">
                  <a:extLst>
                    <a:ext uri="{9D8B030D-6E8A-4147-A177-3AD203B41FA5}">
                      <a16:colId xmlns:a16="http://schemas.microsoft.com/office/drawing/2014/main" val="1524419506"/>
                    </a:ext>
                  </a:extLst>
                </a:gridCol>
              </a:tblGrid>
              <a:tr h="351141">
                <a:tc>
                  <a:txBody>
                    <a:bodyPr/>
                    <a:lstStyle/>
                    <a:p>
                      <a:pPr algn="ctr"/>
                      <a:r>
                        <a:rPr kumimoji="1" lang="ja-JP" altLang="en-US" dirty="0">
                          <a:latin typeface="+mn-ea"/>
                          <a:ea typeface="+mn-ea"/>
                        </a:rPr>
                        <a:t>曜日</a:t>
                      </a:r>
                    </a:p>
                  </a:txBody>
                  <a:tcPr anchor="ctr"/>
                </a:tc>
                <a:tc>
                  <a:txBody>
                    <a:bodyPr/>
                    <a:lstStyle/>
                    <a:p>
                      <a:pPr algn="ctr"/>
                      <a:r>
                        <a:rPr kumimoji="1" lang="ja-JP" altLang="en-US" dirty="0">
                          <a:latin typeface="+mn-ea"/>
                          <a:ea typeface="+mn-ea"/>
                        </a:rPr>
                        <a:t>日</a:t>
                      </a:r>
                    </a:p>
                  </a:txBody>
                  <a:tcPr anchor="ctr"/>
                </a:tc>
                <a:tc>
                  <a:txBody>
                    <a:bodyPr/>
                    <a:lstStyle/>
                    <a:p>
                      <a:pPr algn="ctr"/>
                      <a:r>
                        <a:rPr kumimoji="1" lang="ja-JP" altLang="en-US" dirty="0">
                          <a:latin typeface="+mn-ea"/>
                          <a:ea typeface="+mn-ea"/>
                        </a:rPr>
                        <a:t>月</a:t>
                      </a:r>
                    </a:p>
                  </a:txBody>
                  <a:tcPr anchor="ctr"/>
                </a:tc>
                <a:tc>
                  <a:txBody>
                    <a:bodyPr/>
                    <a:lstStyle/>
                    <a:p>
                      <a:pPr algn="ctr"/>
                      <a:r>
                        <a:rPr kumimoji="1" lang="ja-JP" altLang="en-US" dirty="0">
                          <a:latin typeface="+mn-ea"/>
                          <a:ea typeface="+mn-ea"/>
                        </a:rPr>
                        <a:t>火</a:t>
                      </a:r>
                    </a:p>
                  </a:txBody>
                  <a:tcPr anchor="ctr"/>
                </a:tc>
                <a:tc>
                  <a:txBody>
                    <a:bodyPr/>
                    <a:lstStyle/>
                    <a:p>
                      <a:pPr algn="ctr"/>
                      <a:r>
                        <a:rPr kumimoji="1" lang="ja-JP" altLang="en-US" dirty="0">
                          <a:latin typeface="+mn-ea"/>
                          <a:ea typeface="+mn-ea"/>
                        </a:rPr>
                        <a:t>水</a:t>
                      </a:r>
                    </a:p>
                  </a:txBody>
                  <a:tcPr anchor="ctr"/>
                </a:tc>
                <a:tc>
                  <a:txBody>
                    <a:bodyPr/>
                    <a:lstStyle/>
                    <a:p>
                      <a:pPr algn="ctr"/>
                      <a:r>
                        <a:rPr kumimoji="1" lang="ja-JP" altLang="en-US" dirty="0">
                          <a:latin typeface="+mn-ea"/>
                          <a:ea typeface="+mn-ea"/>
                        </a:rPr>
                        <a:t>木</a:t>
                      </a:r>
                    </a:p>
                  </a:txBody>
                  <a:tcPr anchor="ctr"/>
                </a:tc>
                <a:tc>
                  <a:txBody>
                    <a:bodyPr/>
                    <a:lstStyle/>
                    <a:p>
                      <a:pPr algn="ctr"/>
                      <a:r>
                        <a:rPr kumimoji="1" lang="ja-JP" altLang="en-US" dirty="0">
                          <a:latin typeface="+mn-ea"/>
                          <a:ea typeface="+mn-ea"/>
                        </a:rPr>
                        <a:t>金</a:t>
                      </a:r>
                    </a:p>
                  </a:txBody>
                  <a:tcPr anchor="ctr"/>
                </a:tc>
                <a:tc>
                  <a:txBody>
                    <a:bodyPr/>
                    <a:lstStyle/>
                    <a:p>
                      <a:pPr algn="ctr"/>
                      <a:r>
                        <a:rPr kumimoji="1" lang="ja-JP" altLang="en-US" dirty="0">
                          <a:latin typeface="+mn-ea"/>
                          <a:ea typeface="+mn-ea"/>
                        </a:rPr>
                        <a:t>土</a:t>
                      </a:r>
                    </a:p>
                  </a:txBody>
                  <a:tcPr anchor="ctr"/>
                </a:tc>
                <a:extLst>
                  <a:ext uri="{0D108BD9-81ED-4DB2-BD59-A6C34878D82A}">
                    <a16:rowId xmlns:a16="http://schemas.microsoft.com/office/drawing/2014/main" val="3270929123"/>
                  </a:ext>
                </a:extLst>
              </a:tr>
              <a:tr h="620360">
                <a:tc>
                  <a:txBody>
                    <a:bodyPr/>
                    <a:lstStyle/>
                    <a:p>
                      <a:pPr algn="ctr"/>
                      <a:r>
                        <a:rPr kumimoji="1" lang="ja-JP" altLang="en-US" dirty="0">
                          <a:latin typeface="+mn-ea"/>
                          <a:ea typeface="+mn-ea"/>
                        </a:rPr>
                        <a:t>午前</a:t>
                      </a:r>
                    </a:p>
                  </a:txBody>
                  <a:tcPr anchor="ctr"/>
                </a:tc>
                <a:tc>
                  <a:txBody>
                    <a:bodyPr/>
                    <a:lstStyle/>
                    <a:p>
                      <a:pPr algn="ctr"/>
                      <a:r>
                        <a:rPr kumimoji="1" lang="ja-JP" altLang="en-US" dirty="0">
                          <a:latin typeface="+mn-ea"/>
                          <a:ea typeface="+mn-ea"/>
                        </a:rPr>
                        <a:t>○</a:t>
                      </a:r>
                    </a:p>
                  </a:txBody>
                  <a:tcPr anchor="ctr"/>
                </a:tc>
                <a:tc>
                  <a:txBody>
                    <a:bodyPr/>
                    <a:lstStyle/>
                    <a:p>
                      <a:pPr algn="ctr"/>
                      <a:endParaRPr kumimoji="1" lang="ja-JP" altLang="en-US" dirty="0">
                        <a:latin typeface="+mn-ea"/>
                        <a:ea typeface="+mn-ea"/>
                      </a:endParaRPr>
                    </a:p>
                  </a:txBody>
                  <a:tcPr anchor="ctr"/>
                </a:tc>
                <a:tc>
                  <a:txBody>
                    <a:bodyPr/>
                    <a:lstStyle/>
                    <a:p>
                      <a:pPr algn="ctr"/>
                      <a:endParaRPr kumimoji="1" lang="ja-JP" altLang="en-US" dirty="0">
                        <a:latin typeface="+mn-ea"/>
                        <a:ea typeface="+mn-ea"/>
                      </a:endParaRPr>
                    </a:p>
                  </a:txBody>
                  <a:tcPr anchor="ctr"/>
                </a:tc>
                <a:tc>
                  <a:txBody>
                    <a:bodyPr/>
                    <a:lstStyle/>
                    <a:p>
                      <a:pPr algn="ctr"/>
                      <a:endParaRPr kumimoji="1" lang="ja-JP" altLang="en-US">
                        <a:latin typeface="+mn-ea"/>
                        <a:ea typeface="+mn-ea"/>
                      </a:endParaRPr>
                    </a:p>
                  </a:txBody>
                  <a:tcPr anchor="ctr"/>
                </a:tc>
                <a:tc>
                  <a:txBody>
                    <a:bodyPr/>
                    <a:lstStyle/>
                    <a:p>
                      <a:pPr algn="ctr"/>
                      <a:endParaRPr kumimoji="1" lang="ja-JP" altLang="en-US">
                        <a:latin typeface="+mn-ea"/>
                        <a:ea typeface="+mn-ea"/>
                      </a:endParaRPr>
                    </a:p>
                  </a:txBody>
                  <a:tcPr anchor="ctr"/>
                </a:tc>
                <a:tc>
                  <a:txBody>
                    <a:bodyPr/>
                    <a:lstStyle/>
                    <a:p>
                      <a:pPr algn="ctr"/>
                      <a:endParaRPr kumimoji="1" lang="ja-JP" altLang="en-US">
                        <a:latin typeface="+mn-ea"/>
                        <a:ea typeface="+mn-ea"/>
                      </a:endParaRPr>
                    </a:p>
                  </a:txBody>
                  <a:tcPr anchor="ctr"/>
                </a:tc>
                <a:tc>
                  <a:txBody>
                    <a:bodyPr/>
                    <a:lstStyle/>
                    <a:p>
                      <a:pPr algn="ctr"/>
                      <a:endParaRPr kumimoji="1" lang="ja-JP" altLang="en-US">
                        <a:latin typeface="+mn-ea"/>
                        <a:ea typeface="+mn-ea"/>
                      </a:endParaRPr>
                    </a:p>
                  </a:txBody>
                  <a:tcPr anchor="ctr"/>
                </a:tc>
                <a:extLst>
                  <a:ext uri="{0D108BD9-81ED-4DB2-BD59-A6C34878D82A}">
                    <a16:rowId xmlns:a16="http://schemas.microsoft.com/office/drawing/2014/main" val="1538604270"/>
                  </a:ext>
                </a:extLst>
              </a:tr>
              <a:tr h="620360">
                <a:tc>
                  <a:txBody>
                    <a:bodyPr/>
                    <a:lstStyle/>
                    <a:p>
                      <a:pPr algn="ctr"/>
                      <a:r>
                        <a:rPr kumimoji="1" lang="ja-JP" altLang="en-US" dirty="0">
                          <a:latin typeface="+mn-ea"/>
                          <a:ea typeface="+mn-ea"/>
                        </a:rPr>
                        <a:t>午後</a:t>
                      </a:r>
                    </a:p>
                  </a:txBody>
                  <a:tcPr anchor="ctr"/>
                </a:tc>
                <a:tc>
                  <a:txBody>
                    <a:bodyPr/>
                    <a:lstStyle/>
                    <a:p>
                      <a:pPr algn="ctr"/>
                      <a:r>
                        <a:rPr kumimoji="1" lang="ja-JP" altLang="en-US" dirty="0">
                          <a:latin typeface="+mn-ea"/>
                          <a:ea typeface="+mn-ea"/>
                        </a:rPr>
                        <a:t>○</a:t>
                      </a:r>
                    </a:p>
                  </a:txBody>
                  <a:tcPr anchor="ctr"/>
                </a:tc>
                <a:tc>
                  <a:txBody>
                    <a:bodyPr/>
                    <a:lstStyle/>
                    <a:p>
                      <a:pPr algn="ctr"/>
                      <a:endParaRPr kumimoji="1" lang="ja-JP" altLang="en-US" dirty="0">
                        <a:latin typeface="+mn-ea"/>
                        <a:ea typeface="+mn-ea"/>
                      </a:endParaRPr>
                    </a:p>
                  </a:txBody>
                  <a:tcPr anchor="ctr"/>
                </a:tc>
                <a:tc>
                  <a:txBody>
                    <a:bodyPr/>
                    <a:lstStyle/>
                    <a:p>
                      <a:pPr algn="ctr"/>
                      <a:endParaRPr kumimoji="1" lang="ja-JP" altLang="en-US" dirty="0">
                        <a:latin typeface="+mn-ea"/>
                        <a:ea typeface="+mn-ea"/>
                      </a:endParaRPr>
                    </a:p>
                  </a:txBody>
                  <a:tcPr anchor="ctr"/>
                </a:tc>
                <a:tc>
                  <a:txBody>
                    <a:bodyPr/>
                    <a:lstStyle/>
                    <a:p>
                      <a:pPr algn="ctr"/>
                      <a:endParaRPr kumimoji="1" lang="ja-JP" altLang="en-US" dirty="0">
                        <a:latin typeface="+mn-ea"/>
                        <a:ea typeface="+mn-ea"/>
                      </a:endParaRPr>
                    </a:p>
                  </a:txBody>
                  <a:tcPr anchor="ctr"/>
                </a:tc>
                <a:tc>
                  <a:txBody>
                    <a:bodyPr/>
                    <a:lstStyle/>
                    <a:p>
                      <a:pPr algn="ctr"/>
                      <a:endParaRPr kumimoji="1" lang="ja-JP" altLang="en-US" dirty="0">
                        <a:latin typeface="+mn-ea"/>
                        <a:ea typeface="+mn-ea"/>
                      </a:endParaRPr>
                    </a:p>
                  </a:txBody>
                  <a:tcPr anchor="ctr"/>
                </a:tc>
                <a:tc>
                  <a:txBody>
                    <a:bodyPr/>
                    <a:lstStyle/>
                    <a:p>
                      <a:pPr algn="ctr"/>
                      <a:endParaRPr kumimoji="1" lang="ja-JP" altLang="en-US" dirty="0">
                        <a:latin typeface="+mn-ea"/>
                        <a:ea typeface="+mn-ea"/>
                      </a:endParaRPr>
                    </a:p>
                  </a:txBody>
                  <a:tcPr anchor="ctr"/>
                </a:tc>
                <a:tc>
                  <a:txBody>
                    <a:bodyPr/>
                    <a:lstStyle/>
                    <a:p>
                      <a:pPr algn="ctr"/>
                      <a:endParaRPr kumimoji="1" lang="ja-JP" altLang="en-US">
                        <a:latin typeface="+mn-ea"/>
                        <a:ea typeface="+mn-ea"/>
                      </a:endParaRPr>
                    </a:p>
                  </a:txBody>
                  <a:tcPr anchor="ctr"/>
                </a:tc>
                <a:extLst>
                  <a:ext uri="{0D108BD9-81ED-4DB2-BD59-A6C34878D82A}">
                    <a16:rowId xmlns:a16="http://schemas.microsoft.com/office/drawing/2014/main" val="868974456"/>
                  </a:ext>
                </a:extLst>
              </a:tr>
              <a:tr h="620360">
                <a:tc>
                  <a:txBody>
                    <a:bodyPr/>
                    <a:lstStyle/>
                    <a:p>
                      <a:pPr algn="ctr"/>
                      <a:r>
                        <a:rPr kumimoji="1" lang="ja-JP" altLang="en-US" dirty="0">
                          <a:latin typeface="+mn-ea"/>
                          <a:ea typeface="+mn-ea"/>
                        </a:rPr>
                        <a:t>夜間</a:t>
                      </a:r>
                    </a:p>
                  </a:txBody>
                  <a:tcPr anchor="ctr"/>
                </a:tc>
                <a:tc>
                  <a:txBody>
                    <a:bodyPr/>
                    <a:lstStyle/>
                    <a:p>
                      <a:pPr algn="ctr"/>
                      <a:endParaRPr kumimoji="1" lang="ja-JP" altLang="en-US" dirty="0">
                        <a:latin typeface="+mn-ea"/>
                        <a:ea typeface="+mn-ea"/>
                      </a:endParaRPr>
                    </a:p>
                  </a:txBody>
                  <a:tcPr anchor="ctr"/>
                </a:tc>
                <a:tc>
                  <a:txBody>
                    <a:bodyPr/>
                    <a:lstStyle/>
                    <a:p>
                      <a:pPr algn="ctr"/>
                      <a:r>
                        <a:rPr kumimoji="1" lang="ja-JP" altLang="en-US" dirty="0">
                          <a:latin typeface="+mn-ea"/>
                          <a:ea typeface="+mn-ea"/>
                        </a:rPr>
                        <a:t>○</a:t>
                      </a:r>
                    </a:p>
                  </a:txBody>
                  <a:tcPr anchor="ctr"/>
                </a:tc>
                <a:tc>
                  <a:txBody>
                    <a:bodyPr/>
                    <a:lstStyle/>
                    <a:p>
                      <a:pPr algn="ctr"/>
                      <a:endParaRPr kumimoji="1" lang="ja-JP" altLang="en-US" dirty="0">
                        <a:latin typeface="+mn-ea"/>
                        <a:ea typeface="+mn-ea"/>
                      </a:endParaRPr>
                    </a:p>
                  </a:txBody>
                  <a:tcPr anchor="ctr"/>
                </a:tc>
                <a:tc>
                  <a:txBody>
                    <a:bodyPr/>
                    <a:lstStyle/>
                    <a:p>
                      <a:pPr algn="ctr"/>
                      <a:endParaRPr kumimoji="1" lang="ja-JP" altLang="en-US" dirty="0">
                        <a:latin typeface="+mn-ea"/>
                        <a:ea typeface="+mn-ea"/>
                      </a:endParaRPr>
                    </a:p>
                  </a:txBody>
                  <a:tcPr anchor="ctr"/>
                </a:tc>
                <a:tc>
                  <a:txBody>
                    <a:bodyPr/>
                    <a:lstStyle/>
                    <a:p>
                      <a:pPr algn="ctr"/>
                      <a:endParaRPr kumimoji="1" lang="ja-JP" altLang="en-US" dirty="0">
                        <a:latin typeface="+mn-ea"/>
                        <a:ea typeface="+mn-ea"/>
                      </a:endParaRPr>
                    </a:p>
                  </a:txBody>
                  <a:tcPr anchor="ctr"/>
                </a:tc>
                <a:tc>
                  <a:txBody>
                    <a:bodyPr/>
                    <a:lstStyle/>
                    <a:p>
                      <a:pPr algn="ctr"/>
                      <a:r>
                        <a:rPr kumimoji="1" lang="ja-JP" altLang="en-US" dirty="0">
                          <a:latin typeface="+mn-ea"/>
                          <a:ea typeface="+mn-ea"/>
                        </a:rPr>
                        <a:t>○</a:t>
                      </a:r>
                    </a:p>
                  </a:txBody>
                  <a:tcPr anchor="ctr"/>
                </a:tc>
                <a:tc>
                  <a:txBody>
                    <a:bodyPr/>
                    <a:lstStyle/>
                    <a:p>
                      <a:pPr algn="ctr"/>
                      <a:endParaRPr kumimoji="1" lang="ja-JP" altLang="en-US" dirty="0">
                        <a:latin typeface="+mn-ea"/>
                        <a:ea typeface="+mn-ea"/>
                      </a:endParaRPr>
                    </a:p>
                  </a:txBody>
                  <a:tcPr anchor="ctr"/>
                </a:tc>
                <a:extLst>
                  <a:ext uri="{0D108BD9-81ED-4DB2-BD59-A6C34878D82A}">
                    <a16:rowId xmlns:a16="http://schemas.microsoft.com/office/drawing/2014/main" val="3407704920"/>
                  </a:ext>
                </a:extLst>
              </a:tr>
            </a:tbl>
          </a:graphicData>
        </a:graphic>
      </p:graphicFrame>
      <p:sp>
        <p:nvSpPr>
          <p:cNvPr id="75" name="テキスト ボックス 74"/>
          <p:cNvSpPr txBox="1"/>
          <p:nvPr/>
        </p:nvSpPr>
        <p:spPr>
          <a:xfrm>
            <a:off x="3166993" y="3663870"/>
            <a:ext cx="877163" cy="369332"/>
          </a:xfrm>
          <a:prstGeom prst="rect">
            <a:avLst/>
          </a:prstGeom>
          <a:noFill/>
        </p:spPr>
        <p:txBody>
          <a:bodyPr wrap="none" rtlCol="0">
            <a:spAutoFit/>
          </a:bodyPr>
          <a:lstStyle/>
          <a:p>
            <a:r>
              <a:rPr lang="ja-JP" altLang="en-US" b="1" dirty="0">
                <a:solidFill>
                  <a:schemeClr val="accent1"/>
                </a:solidFill>
                <a:latin typeface="+mn-ea"/>
              </a:rPr>
              <a:t>昼間部</a:t>
            </a:r>
            <a:endParaRPr kumimoji="1" lang="ja-JP" altLang="en-US" b="1" dirty="0">
              <a:solidFill>
                <a:schemeClr val="accent1"/>
              </a:solidFill>
              <a:latin typeface="+mn-ea"/>
            </a:endParaRPr>
          </a:p>
        </p:txBody>
      </p:sp>
      <p:sp>
        <p:nvSpPr>
          <p:cNvPr id="76" name="テキスト ボックス 75"/>
          <p:cNvSpPr txBox="1"/>
          <p:nvPr/>
        </p:nvSpPr>
        <p:spPr>
          <a:xfrm>
            <a:off x="7652542" y="3671818"/>
            <a:ext cx="1338828" cy="369332"/>
          </a:xfrm>
          <a:prstGeom prst="rect">
            <a:avLst/>
          </a:prstGeom>
          <a:noFill/>
        </p:spPr>
        <p:txBody>
          <a:bodyPr wrap="none" rtlCol="0">
            <a:spAutoFit/>
          </a:bodyPr>
          <a:lstStyle/>
          <a:p>
            <a:r>
              <a:rPr lang="ja-JP" altLang="en-US" b="1" dirty="0">
                <a:solidFill>
                  <a:schemeClr val="accent1"/>
                </a:solidFill>
                <a:latin typeface="+mn-ea"/>
              </a:rPr>
              <a:t>日・夜間部</a:t>
            </a:r>
            <a:endParaRPr kumimoji="1" lang="ja-JP" altLang="en-US" b="1" dirty="0">
              <a:solidFill>
                <a:schemeClr val="accent1"/>
              </a:solidFill>
              <a:latin typeface="+mn-ea"/>
            </a:endParaRPr>
          </a:p>
        </p:txBody>
      </p:sp>
      <p:sp>
        <p:nvSpPr>
          <p:cNvPr id="77" name="テキスト ボックス 76"/>
          <p:cNvSpPr txBox="1"/>
          <p:nvPr/>
        </p:nvSpPr>
        <p:spPr>
          <a:xfrm>
            <a:off x="2824331" y="1056580"/>
            <a:ext cx="9034294" cy="2169825"/>
          </a:xfrm>
          <a:prstGeom prst="rect">
            <a:avLst/>
          </a:prstGeom>
          <a:noFill/>
        </p:spPr>
        <p:txBody>
          <a:bodyPr wrap="square" rtlCol="0">
            <a:spAutoFit/>
          </a:bodyPr>
          <a:lstStyle/>
          <a:p>
            <a:pPr marL="285750" indent="-285750">
              <a:lnSpc>
                <a:spcPct val="150000"/>
              </a:lnSpc>
              <a:buFont typeface="メイリオ" panose="020B0604030504040204" pitchFamily="50" charset="-128"/>
              <a:buChar char="○"/>
            </a:pPr>
            <a:r>
              <a:rPr kumimoji="1" lang="ja-JP" altLang="en-US" dirty="0">
                <a:latin typeface="+mn-ea"/>
              </a:rPr>
              <a:t>教科書や学習書をもとに自分で勉強してレポートを作成し、郵送などで提出します。</a:t>
            </a:r>
            <a:endParaRPr kumimoji="1" lang="en-US" altLang="ja-JP" dirty="0">
              <a:latin typeface="+mn-ea"/>
            </a:endParaRPr>
          </a:p>
          <a:p>
            <a:pPr marL="285750" indent="-285750">
              <a:lnSpc>
                <a:spcPct val="150000"/>
              </a:lnSpc>
              <a:buFont typeface="メイリオ" panose="020B0604030504040204" pitchFamily="50" charset="-128"/>
              <a:buChar char="○"/>
            </a:pPr>
            <a:r>
              <a:rPr lang="ja-JP" altLang="en-US" dirty="0">
                <a:latin typeface="+mn-ea"/>
              </a:rPr>
              <a:t>週に２～３回登校してスクーリング（面接指導）を受けて学習します。</a:t>
            </a:r>
            <a:endParaRPr lang="en-US" altLang="ja-JP" dirty="0">
              <a:latin typeface="+mn-ea"/>
            </a:endParaRPr>
          </a:p>
          <a:p>
            <a:pPr marL="285750" indent="-285750">
              <a:lnSpc>
                <a:spcPct val="150000"/>
              </a:lnSpc>
              <a:buFont typeface="メイリオ" panose="020B0604030504040204" pitchFamily="50" charset="-128"/>
              <a:buChar char="○"/>
            </a:pPr>
            <a:r>
              <a:rPr kumimoji="1" lang="ja-JP" altLang="en-US" dirty="0">
                <a:latin typeface="+mn-ea"/>
              </a:rPr>
              <a:t>大阪府では、</a:t>
            </a:r>
            <a:r>
              <a:rPr kumimoji="1" lang="ja-JP" altLang="en-US" b="1" dirty="0">
                <a:solidFill>
                  <a:schemeClr val="accent1"/>
                </a:solidFill>
                <a:latin typeface="+mn-ea"/>
              </a:rPr>
              <a:t>府立桃谷高等学校</a:t>
            </a:r>
            <a:r>
              <a:rPr kumimoji="1" lang="ja-JP" altLang="en-US" dirty="0">
                <a:latin typeface="+mn-ea"/>
              </a:rPr>
              <a:t>に設置されています。</a:t>
            </a:r>
            <a:endParaRPr kumimoji="1" lang="en-US" altLang="ja-JP" dirty="0">
              <a:latin typeface="+mn-ea"/>
            </a:endParaRPr>
          </a:p>
          <a:p>
            <a:pPr marL="285750" indent="-285750">
              <a:lnSpc>
                <a:spcPct val="150000"/>
              </a:lnSpc>
              <a:buFont typeface="メイリオ" panose="020B0604030504040204" pitchFamily="50" charset="-128"/>
              <a:buChar char="○"/>
            </a:pPr>
            <a:r>
              <a:rPr lang="ja-JP" altLang="en-US" dirty="0">
                <a:latin typeface="+mn-ea"/>
              </a:rPr>
              <a:t>生徒が自分の生活スタイルに合わせて学べるよう、「</a:t>
            </a:r>
            <a:r>
              <a:rPr lang="ja-JP" altLang="en-US" b="1" dirty="0">
                <a:solidFill>
                  <a:schemeClr val="accent1"/>
                </a:solidFill>
                <a:latin typeface="+mn-ea"/>
              </a:rPr>
              <a:t>昼間部</a:t>
            </a:r>
            <a:r>
              <a:rPr lang="ja-JP" altLang="en-US" dirty="0">
                <a:latin typeface="+mn-ea"/>
              </a:rPr>
              <a:t>」と「</a:t>
            </a:r>
            <a:r>
              <a:rPr lang="ja-JP" altLang="en-US" b="1" dirty="0">
                <a:solidFill>
                  <a:schemeClr val="accent1"/>
                </a:solidFill>
                <a:latin typeface="+mn-ea"/>
              </a:rPr>
              <a:t>日・夜間部</a:t>
            </a:r>
            <a:r>
              <a:rPr lang="ja-JP" altLang="en-US" dirty="0">
                <a:latin typeface="+mn-ea"/>
              </a:rPr>
              <a:t>」の二部を設けています。</a:t>
            </a:r>
            <a:endParaRPr kumimoji="1" lang="ja-JP" altLang="en-US" dirty="0">
              <a:latin typeface="+mn-ea"/>
            </a:endParaRPr>
          </a:p>
        </p:txBody>
      </p:sp>
      <p:pic>
        <p:nvPicPr>
          <p:cNvPr id="30" name="図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7747" y="218508"/>
            <a:ext cx="698659" cy="546224"/>
          </a:xfrm>
          <a:prstGeom prst="rect">
            <a:avLst/>
          </a:prstGeom>
        </p:spPr>
      </p:pic>
      <p:grpSp>
        <p:nvGrpSpPr>
          <p:cNvPr id="26" name="グループ化 25"/>
          <p:cNvGrpSpPr/>
          <p:nvPr/>
        </p:nvGrpSpPr>
        <p:grpSpPr>
          <a:xfrm>
            <a:off x="201809" y="958476"/>
            <a:ext cx="2209259" cy="2858776"/>
            <a:chOff x="220986" y="1908282"/>
            <a:chExt cx="2209259" cy="2858776"/>
          </a:xfrm>
        </p:grpSpPr>
        <p:grpSp>
          <p:nvGrpSpPr>
            <p:cNvPr id="27" name="グループ化 26"/>
            <p:cNvGrpSpPr/>
            <p:nvPr/>
          </p:nvGrpSpPr>
          <p:grpSpPr>
            <a:xfrm>
              <a:off x="220986" y="1908282"/>
              <a:ext cx="369868" cy="2858776"/>
              <a:chOff x="1714500" y="2233612"/>
              <a:chExt cx="533400" cy="4122738"/>
            </a:xfrm>
            <a:solidFill>
              <a:schemeClr val="bg1">
                <a:lumMod val="85000"/>
              </a:schemeClr>
            </a:solidFill>
          </p:grpSpPr>
          <p:sp>
            <p:nvSpPr>
              <p:cNvPr id="35" name="楕円 34"/>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36" name="楕円 35"/>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37" name="楕円 36"/>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38" name="楕円 37"/>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39" name="楕円 38"/>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40" name="楕円 39"/>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41" name="直線コネクタ 40"/>
              <p:cNvCxnSpPr>
                <a:stCxn id="35" idx="4"/>
                <a:endCxn id="38"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a:stCxn id="38" idx="4"/>
                <a:endCxn id="39"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a:stCxn id="39" idx="4"/>
                <a:endCxn id="40"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a:stCxn id="40" idx="4"/>
                <a:endCxn id="37"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a:stCxn id="37" idx="4"/>
                <a:endCxn id="36"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8" name="テキスト ボックス 27"/>
            <p:cNvSpPr txBox="1"/>
            <p:nvPr/>
          </p:nvSpPr>
          <p:spPr>
            <a:xfrm>
              <a:off x="245031" y="1946382"/>
              <a:ext cx="1415772"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全日制の課程</a:t>
              </a:r>
            </a:p>
          </p:txBody>
        </p:sp>
        <p:sp>
          <p:nvSpPr>
            <p:cNvPr id="29" name="テキスト ボックス 28"/>
            <p:cNvSpPr txBox="1"/>
            <p:nvPr/>
          </p:nvSpPr>
          <p:spPr>
            <a:xfrm>
              <a:off x="245031" y="2446335"/>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多部制単位制</a:t>
              </a:r>
              <a:r>
                <a:rPr kumimoji="1" lang="en-US" altLang="ja-JP" sz="1200" b="1" dirty="0">
                  <a:solidFill>
                    <a:schemeClr val="bg1">
                      <a:lumMod val="50000"/>
                    </a:schemeClr>
                  </a:solidFill>
                  <a:latin typeface="+mn-ea"/>
                </a:rPr>
                <a:t>Ⅰ</a:t>
              </a:r>
              <a:r>
                <a:rPr kumimoji="1" lang="ja-JP" altLang="en-US" sz="1200" b="1" dirty="0">
                  <a:solidFill>
                    <a:schemeClr val="bg1">
                      <a:lumMod val="50000"/>
                    </a:schemeClr>
                  </a:solidFill>
                  <a:latin typeface="+mn-ea"/>
                </a:rPr>
                <a:t>部・</a:t>
              </a:r>
              <a:r>
                <a:rPr kumimoji="1" lang="en-US" altLang="ja-JP" sz="1200" b="1" dirty="0">
                  <a:solidFill>
                    <a:schemeClr val="bg1">
                      <a:lumMod val="50000"/>
                    </a:schemeClr>
                  </a:solidFill>
                  <a:latin typeface="+mn-ea"/>
                </a:rPr>
                <a:t>Ⅱ</a:t>
              </a:r>
              <a:r>
                <a:rPr kumimoji="1" lang="ja-JP" altLang="en-US" sz="1200" b="1" dirty="0">
                  <a:solidFill>
                    <a:schemeClr val="bg1">
                      <a:lumMod val="50000"/>
                    </a:schemeClr>
                  </a:solidFill>
                  <a:latin typeface="+mn-ea"/>
                </a:rPr>
                <a:t>部</a:t>
              </a:r>
            </a:p>
          </p:txBody>
        </p:sp>
        <p:sp>
          <p:nvSpPr>
            <p:cNvPr id="31" name="テキスト ボックス 30"/>
            <p:cNvSpPr txBox="1"/>
            <p:nvPr/>
          </p:nvSpPr>
          <p:spPr>
            <a:xfrm>
              <a:off x="245031" y="2946288"/>
              <a:ext cx="1415772"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昼夜間単位制</a:t>
              </a:r>
            </a:p>
          </p:txBody>
        </p:sp>
        <p:sp>
          <p:nvSpPr>
            <p:cNvPr id="32" name="テキスト ボックス 31"/>
            <p:cNvSpPr txBox="1"/>
            <p:nvPr/>
          </p:nvSpPr>
          <p:spPr>
            <a:xfrm>
              <a:off x="245031" y="3446241"/>
              <a:ext cx="1415772"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定時制の課程</a:t>
              </a:r>
            </a:p>
          </p:txBody>
        </p:sp>
        <p:sp>
          <p:nvSpPr>
            <p:cNvPr id="33" name="テキスト ボックス 32"/>
            <p:cNvSpPr txBox="1"/>
            <p:nvPr/>
          </p:nvSpPr>
          <p:spPr>
            <a:xfrm>
              <a:off x="245031" y="3946194"/>
              <a:ext cx="1415772" cy="276999"/>
            </a:xfrm>
            <a:prstGeom prst="rect">
              <a:avLst/>
            </a:prstGeom>
            <a:noFill/>
          </p:spPr>
          <p:txBody>
            <a:bodyPr wrap="none" rtlCol="0">
              <a:spAutoFit/>
            </a:bodyPr>
            <a:lstStyle/>
            <a:p>
              <a:r>
                <a:rPr lang="ja-JP" altLang="en-US" sz="1200" b="1" dirty="0">
                  <a:solidFill>
                    <a:schemeClr val="accent1"/>
                  </a:solidFill>
                  <a:latin typeface="+mn-ea"/>
                </a:rPr>
                <a:t>５</a:t>
              </a:r>
              <a:r>
                <a:rPr kumimoji="1" lang="ja-JP" altLang="en-US" sz="1200" b="1" dirty="0">
                  <a:solidFill>
                    <a:schemeClr val="accent1"/>
                  </a:solidFill>
                  <a:latin typeface="+mn-ea"/>
                </a:rPr>
                <a:t>　通信制の課程</a:t>
              </a:r>
            </a:p>
          </p:txBody>
        </p:sp>
        <p:sp>
          <p:nvSpPr>
            <p:cNvPr id="34" name="テキスト ボックス 33"/>
            <p:cNvSpPr txBox="1"/>
            <p:nvPr/>
          </p:nvSpPr>
          <p:spPr>
            <a:xfrm>
              <a:off x="245031" y="4446146"/>
              <a:ext cx="1723549" cy="276999"/>
            </a:xfrm>
            <a:prstGeom prst="rect">
              <a:avLst/>
            </a:prstGeom>
            <a:noFill/>
          </p:spPr>
          <p:txBody>
            <a:bodyPr wrap="none" rtlCol="0">
              <a:spAutoFit/>
            </a:bodyPr>
            <a:lstStyle/>
            <a:p>
              <a:r>
                <a:rPr lang="ja-JP" altLang="en-US" sz="1200" b="1" dirty="0">
                  <a:solidFill>
                    <a:schemeClr val="bg1">
                      <a:lumMod val="50000"/>
                    </a:schemeClr>
                  </a:solidFill>
                  <a:latin typeface="+mn-ea"/>
                </a:rPr>
                <a:t>６</a:t>
              </a:r>
              <a:r>
                <a:rPr kumimoji="1" lang="ja-JP" altLang="en-US" sz="1200" b="1" dirty="0">
                  <a:solidFill>
                    <a:schemeClr val="bg1">
                      <a:lumMod val="50000"/>
                    </a:schemeClr>
                  </a:solidFill>
                  <a:latin typeface="+mn-ea"/>
                </a:rPr>
                <a:t>　</a:t>
              </a:r>
              <a:r>
                <a:rPr lang="ja-JP" altLang="en-US" sz="1200" b="1" dirty="0">
                  <a:solidFill>
                    <a:schemeClr val="bg1">
                      <a:lumMod val="50000"/>
                    </a:schemeClr>
                  </a:solidFill>
                  <a:latin typeface="+mn-ea"/>
                </a:rPr>
                <a:t>学科（学ぶ内容）</a:t>
              </a:r>
            </a:p>
          </p:txBody>
        </p:sp>
      </p:grpSp>
    </p:spTree>
    <p:extLst>
      <p:ext uri="{BB962C8B-B14F-4D97-AF65-F5344CB8AC3E}">
        <p14:creationId xmlns:p14="http://schemas.microsoft.com/office/powerpoint/2010/main" val="4169884813"/>
      </p:ext>
    </p:extLst>
  </p:cSld>
  <p:clrMapOvr>
    <a:masterClrMapping/>
  </p:clrMapOvr>
  <mc:AlternateContent xmlns:mc="http://schemas.openxmlformats.org/markup-compatibility/2006" xmlns:p14="http://schemas.microsoft.com/office/powerpoint/2010/main">
    <mc:Choice Requires="p14">
      <p:transition p14:dur="100" advTm="36048">
        <p:cut/>
      </p:transition>
    </mc:Choice>
    <mc:Fallback xmlns="">
      <p:transition advTm="36048">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2686050" y="3981635"/>
            <a:ext cx="8964083" cy="134672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学科（学ぶ内容）</a:t>
            </a:r>
          </a:p>
        </p:txBody>
      </p:sp>
      <p:sp>
        <p:nvSpPr>
          <p:cNvPr id="3" name="コンテンツ プレースホルダー 2"/>
          <p:cNvSpPr>
            <a:spLocks noGrp="1"/>
          </p:cNvSpPr>
          <p:nvPr>
            <p:ph idx="1"/>
          </p:nvPr>
        </p:nvSpPr>
        <p:spPr/>
        <p:txBody>
          <a:bodyPr>
            <a:normAutofit/>
          </a:bodyPr>
          <a:lstStyle/>
          <a:p>
            <a:pPr>
              <a:lnSpc>
                <a:spcPct val="100000"/>
              </a:lnSpc>
              <a:spcBef>
                <a:spcPts val="600"/>
              </a:spcBef>
              <a:spcAft>
                <a:spcPts val="600"/>
              </a:spcAft>
            </a:pPr>
            <a:r>
              <a:rPr kumimoji="1" lang="ja-JP" altLang="en-US" sz="2000" b="1" dirty="0">
                <a:solidFill>
                  <a:schemeClr val="accent1"/>
                </a:solidFill>
              </a:rPr>
              <a:t>普通科</a:t>
            </a:r>
            <a:endParaRPr kumimoji="1" lang="en-US" altLang="ja-JP" sz="2000" b="1" dirty="0">
              <a:solidFill>
                <a:schemeClr val="accent1"/>
              </a:solidFill>
            </a:endParaRPr>
          </a:p>
          <a:p>
            <a:pPr marL="457200" lvl="1" indent="0">
              <a:lnSpc>
                <a:spcPct val="100000"/>
              </a:lnSpc>
              <a:spcBef>
                <a:spcPts val="600"/>
              </a:spcBef>
              <a:spcAft>
                <a:spcPts val="600"/>
              </a:spcAft>
              <a:buNone/>
            </a:pPr>
            <a:r>
              <a:rPr lang="ja-JP" altLang="en-US" sz="1800" dirty="0"/>
              <a:t>共通科目を中心に幅広く学ぶことができる学科</a:t>
            </a:r>
            <a:endParaRPr lang="en-US" altLang="ja-JP" sz="1800" dirty="0"/>
          </a:p>
          <a:p>
            <a:pPr>
              <a:lnSpc>
                <a:spcPct val="100000"/>
              </a:lnSpc>
              <a:spcBef>
                <a:spcPts val="600"/>
              </a:spcBef>
              <a:spcAft>
                <a:spcPts val="600"/>
              </a:spcAft>
            </a:pPr>
            <a:r>
              <a:rPr kumimoji="1" lang="ja-JP" altLang="en-US" sz="2000" b="1" dirty="0">
                <a:solidFill>
                  <a:schemeClr val="accent1"/>
                </a:solidFill>
              </a:rPr>
              <a:t>専門学科</a:t>
            </a:r>
            <a:endParaRPr kumimoji="1" lang="en-US" altLang="ja-JP" sz="2000" b="1" dirty="0">
              <a:solidFill>
                <a:schemeClr val="accent1"/>
              </a:solidFill>
            </a:endParaRPr>
          </a:p>
          <a:p>
            <a:pPr marL="457200" lvl="1" indent="0">
              <a:lnSpc>
                <a:spcPct val="100000"/>
              </a:lnSpc>
              <a:spcBef>
                <a:spcPts val="600"/>
              </a:spcBef>
              <a:spcAft>
                <a:spcPts val="600"/>
              </a:spcAft>
              <a:buNone/>
            </a:pPr>
            <a:r>
              <a:rPr lang="ja-JP" altLang="en-US" sz="1800" dirty="0"/>
              <a:t>専門的な教科・科目を学ぶことができる学科</a:t>
            </a:r>
            <a:endParaRPr lang="en-US" altLang="ja-JP" sz="1800" dirty="0"/>
          </a:p>
          <a:p>
            <a:pPr>
              <a:lnSpc>
                <a:spcPct val="100000"/>
              </a:lnSpc>
              <a:spcBef>
                <a:spcPts val="600"/>
              </a:spcBef>
              <a:spcAft>
                <a:spcPts val="600"/>
              </a:spcAft>
            </a:pPr>
            <a:r>
              <a:rPr kumimoji="1" lang="ja-JP" altLang="en-US" sz="2000" b="1" dirty="0">
                <a:solidFill>
                  <a:schemeClr val="accent1"/>
                </a:solidFill>
              </a:rPr>
              <a:t>総合学科</a:t>
            </a:r>
            <a:endParaRPr kumimoji="1" lang="en-US" altLang="ja-JP" sz="2000" b="1" dirty="0">
              <a:solidFill>
                <a:schemeClr val="accent1"/>
              </a:solidFill>
            </a:endParaRPr>
          </a:p>
          <a:p>
            <a:pPr marL="457200" lvl="1" indent="0">
              <a:lnSpc>
                <a:spcPct val="100000"/>
              </a:lnSpc>
              <a:spcBef>
                <a:spcPts val="600"/>
              </a:spcBef>
              <a:spcAft>
                <a:spcPts val="600"/>
              </a:spcAft>
              <a:buNone/>
            </a:pPr>
            <a:r>
              <a:rPr lang="ja-JP" altLang="en-US" sz="1800" dirty="0"/>
              <a:t>幅広い選択科目から自分の興味・関心や進路希望に応じて学ぶことができる学科</a:t>
            </a:r>
            <a:endParaRPr lang="en-US" altLang="ja-JP" sz="1800" dirty="0"/>
          </a:p>
          <a:p>
            <a:pPr marL="457200" lvl="1" indent="0">
              <a:lnSpc>
                <a:spcPct val="100000"/>
              </a:lnSpc>
              <a:spcBef>
                <a:spcPts val="600"/>
              </a:spcBef>
              <a:spcAft>
                <a:spcPts val="600"/>
              </a:spcAft>
              <a:buNone/>
            </a:pPr>
            <a:endParaRPr lang="en-US" altLang="ja-JP" sz="1800" dirty="0"/>
          </a:p>
          <a:p>
            <a:pPr marL="0" indent="0">
              <a:lnSpc>
                <a:spcPct val="100000"/>
              </a:lnSpc>
              <a:spcBef>
                <a:spcPts val="600"/>
              </a:spcBef>
              <a:spcAft>
                <a:spcPts val="600"/>
              </a:spcAft>
              <a:buNone/>
            </a:pPr>
            <a:r>
              <a:rPr kumimoji="1" lang="ja-JP" altLang="en-US" sz="2000" b="1" dirty="0">
                <a:solidFill>
                  <a:schemeClr val="accent1"/>
                </a:solidFill>
              </a:rPr>
              <a:t>　　単位制</a:t>
            </a:r>
            <a:r>
              <a:rPr kumimoji="1" lang="ja-JP" altLang="en-US" sz="1600" b="1" dirty="0">
                <a:solidFill>
                  <a:schemeClr val="accent1"/>
                </a:solidFill>
              </a:rPr>
              <a:t>とは</a:t>
            </a:r>
            <a:endParaRPr kumimoji="1" lang="en-US" altLang="ja-JP" sz="2000" b="1" dirty="0">
              <a:solidFill>
                <a:schemeClr val="accent1"/>
              </a:solidFill>
            </a:endParaRPr>
          </a:p>
          <a:p>
            <a:pPr marL="457200" lvl="1" indent="0">
              <a:lnSpc>
                <a:spcPct val="100000"/>
              </a:lnSpc>
              <a:spcBef>
                <a:spcPts val="600"/>
              </a:spcBef>
              <a:spcAft>
                <a:spcPts val="600"/>
              </a:spcAft>
              <a:buNone/>
            </a:pPr>
            <a:r>
              <a:rPr lang="ja-JP" altLang="en-US" sz="1800" dirty="0"/>
              <a:t>自分の興味・関心に応じた科目を選択し、自分のペースで学ぶことができる制度。</a:t>
            </a:r>
            <a:br>
              <a:rPr lang="en-US" altLang="ja-JP" sz="1800" dirty="0"/>
            </a:br>
            <a:r>
              <a:rPr kumimoji="1" lang="ja-JP" altLang="en-US" sz="1800" dirty="0"/>
              <a:t>学校によっては学ぶ時間帯も選択可能。</a:t>
            </a:r>
          </a:p>
        </p:txBody>
      </p:sp>
      <p:sp>
        <p:nvSpPr>
          <p:cNvPr id="4" name="スライド番号プレースホルダー 3"/>
          <p:cNvSpPr>
            <a:spLocks noGrp="1"/>
          </p:cNvSpPr>
          <p:nvPr>
            <p:ph type="sldNum" sz="quarter" idx="12"/>
          </p:nvPr>
        </p:nvSpPr>
        <p:spPr/>
        <p:txBody>
          <a:bodyPr/>
          <a:lstStyle/>
          <a:p>
            <a:fld id="{E8F10205-A00F-46AD-9A17-911A72FF31CF}" type="slidenum">
              <a:rPr lang="ja-JP" altLang="en-US" smtClean="0"/>
              <a:pPr/>
              <a:t>9</a:t>
            </a:fld>
            <a:endParaRPr lang="ja-JP" altLang="en-US" dirty="0"/>
          </a:p>
        </p:txBody>
      </p:sp>
      <p:grpSp>
        <p:nvGrpSpPr>
          <p:cNvPr id="5" name="グループ化 4"/>
          <p:cNvGrpSpPr/>
          <p:nvPr/>
        </p:nvGrpSpPr>
        <p:grpSpPr>
          <a:xfrm>
            <a:off x="201809" y="958476"/>
            <a:ext cx="2209259" cy="2858776"/>
            <a:chOff x="220986" y="1908282"/>
            <a:chExt cx="2209259" cy="2858776"/>
          </a:xfrm>
        </p:grpSpPr>
        <p:grpSp>
          <p:nvGrpSpPr>
            <p:cNvPr id="6" name="グループ化 5"/>
            <p:cNvGrpSpPr/>
            <p:nvPr/>
          </p:nvGrpSpPr>
          <p:grpSpPr>
            <a:xfrm>
              <a:off x="220986" y="1908282"/>
              <a:ext cx="369868" cy="2858776"/>
              <a:chOff x="1714500" y="2233612"/>
              <a:chExt cx="533400" cy="4122738"/>
            </a:xfrm>
            <a:solidFill>
              <a:schemeClr val="bg1">
                <a:lumMod val="85000"/>
              </a:schemeClr>
            </a:solidFill>
          </p:grpSpPr>
          <p:sp>
            <p:nvSpPr>
              <p:cNvPr id="13" name="楕円 12"/>
              <p:cNvSpPr/>
              <p:nvPr/>
            </p:nvSpPr>
            <p:spPr>
              <a:xfrm>
                <a:off x="1714500" y="2233612"/>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14" name="楕円 13"/>
              <p:cNvSpPr/>
              <p:nvPr/>
            </p:nvSpPr>
            <p:spPr>
              <a:xfrm>
                <a:off x="1714500" y="582295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15" name="楕円 14"/>
              <p:cNvSpPr/>
              <p:nvPr/>
            </p:nvSpPr>
            <p:spPr>
              <a:xfrm>
                <a:off x="1714500" y="5105084"/>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16" name="楕円 15"/>
              <p:cNvSpPr/>
              <p:nvPr/>
            </p:nvSpPr>
            <p:spPr>
              <a:xfrm>
                <a:off x="1714500" y="2951480"/>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17" name="楕円 16"/>
              <p:cNvSpPr/>
              <p:nvPr/>
            </p:nvSpPr>
            <p:spPr>
              <a:xfrm>
                <a:off x="1714500" y="3669348"/>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sp>
            <p:nvSpPr>
              <p:cNvPr id="18" name="楕円 17"/>
              <p:cNvSpPr/>
              <p:nvPr/>
            </p:nvSpPr>
            <p:spPr>
              <a:xfrm>
                <a:off x="1714500" y="4387216"/>
                <a:ext cx="533400" cy="533400"/>
              </a:xfrm>
              <a:prstGeom prst="ellipse">
                <a:avLst/>
              </a:prstGeom>
              <a:grp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a:latin typeface="+mn-ea"/>
                </a:endParaRPr>
              </a:p>
            </p:txBody>
          </p:sp>
          <p:cxnSp>
            <p:nvCxnSpPr>
              <p:cNvPr id="19" name="直線コネクタ 18"/>
              <p:cNvCxnSpPr>
                <a:stCxn id="13" idx="4"/>
                <a:endCxn id="16" idx="0"/>
              </p:cNvCxnSpPr>
              <p:nvPr/>
            </p:nvCxnSpPr>
            <p:spPr>
              <a:xfrm>
                <a:off x="1981200" y="2767012"/>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a:stCxn id="16" idx="4"/>
                <a:endCxn id="17" idx="0"/>
              </p:cNvCxnSpPr>
              <p:nvPr/>
            </p:nvCxnSpPr>
            <p:spPr>
              <a:xfrm>
                <a:off x="1981200" y="3484880"/>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a:stCxn id="17" idx="4"/>
                <a:endCxn id="18" idx="0"/>
              </p:cNvCxnSpPr>
              <p:nvPr/>
            </p:nvCxnSpPr>
            <p:spPr>
              <a:xfrm>
                <a:off x="1981200" y="4202748"/>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a:stCxn id="18" idx="4"/>
                <a:endCxn id="15" idx="0"/>
              </p:cNvCxnSpPr>
              <p:nvPr/>
            </p:nvCxnSpPr>
            <p:spPr>
              <a:xfrm>
                <a:off x="1981200" y="4920616"/>
                <a:ext cx="0" cy="184468"/>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15" idx="4"/>
                <a:endCxn id="14" idx="0"/>
              </p:cNvCxnSpPr>
              <p:nvPr/>
            </p:nvCxnSpPr>
            <p:spPr>
              <a:xfrm>
                <a:off x="1981200" y="5638484"/>
                <a:ext cx="0" cy="184466"/>
              </a:xfrm>
              <a:prstGeom prst="line">
                <a:avLst/>
              </a:prstGeom>
              <a:grpFill/>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 name="テキスト ボックス 6"/>
            <p:cNvSpPr txBox="1"/>
            <p:nvPr/>
          </p:nvSpPr>
          <p:spPr>
            <a:xfrm>
              <a:off x="245031" y="1946382"/>
              <a:ext cx="1415772" cy="276999"/>
            </a:xfrm>
            <a:prstGeom prst="rect">
              <a:avLst/>
            </a:prstGeom>
            <a:noFill/>
          </p:spPr>
          <p:txBody>
            <a:bodyPr wrap="none" rtlCol="0">
              <a:spAutoFit/>
            </a:bodyPr>
            <a:lstStyle/>
            <a:p>
              <a:r>
                <a:rPr kumimoji="1" lang="ja-JP" altLang="en-US" sz="1200" b="1" dirty="0">
                  <a:solidFill>
                    <a:schemeClr val="bg1">
                      <a:lumMod val="50000"/>
                    </a:schemeClr>
                  </a:solidFill>
                  <a:latin typeface="+mn-ea"/>
                </a:rPr>
                <a:t>１　全日制の課程</a:t>
              </a:r>
            </a:p>
          </p:txBody>
        </p:sp>
        <p:sp>
          <p:nvSpPr>
            <p:cNvPr id="8" name="テキスト ボックス 7"/>
            <p:cNvSpPr txBox="1"/>
            <p:nvPr/>
          </p:nvSpPr>
          <p:spPr>
            <a:xfrm>
              <a:off x="245031" y="2446335"/>
              <a:ext cx="2185214" cy="276999"/>
            </a:xfrm>
            <a:prstGeom prst="rect">
              <a:avLst/>
            </a:prstGeom>
            <a:noFill/>
          </p:spPr>
          <p:txBody>
            <a:bodyPr wrap="none" rtlCol="0">
              <a:spAutoFit/>
            </a:bodyPr>
            <a:lstStyle/>
            <a:p>
              <a:r>
                <a:rPr lang="ja-JP" altLang="en-US" sz="1200" b="1" dirty="0">
                  <a:solidFill>
                    <a:schemeClr val="bg1">
                      <a:lumMod val="50000"/>
                    </a:schemeClr>
                  </a:solidFill>
                  <a:latin typeface="+mn-ea"/>
                </a:rPr>
                <a:t>２</a:t>
              </a:r>
              <a:r>
                <a:rPr kumimoji="1" lang="ja-JP" altLang="en-US" sz="1200" b="1" dirty="0">
                  <a:solidFill>
                    <a:schemeClr val="bg1">
                      <a:lumMod val="50000"/>
                    </a:schemeClr>
                  </a:solidFill>
                  <a:latin typeface="+mn-ea"/>
                </a:rPr>
                <a:t>　多部制単位制</a:t>
              </a:r>
              <a:r>
                <a:rPr kumimoji="1" lang="en-US" altLang="ja-JP" sz="1200" b="1" dirty="0">
                  <a:solidFill>
                    <a:schemeClr val="bg1">
                      <a:lumMod val="50000"/>
                    </a:schemeClr>
                  </a:solidFill>
                  <a:latin typeface="+mn-ea"/>
                </a:rPr>
                <a:t>Ⅰ</a:t>
              </a:r>
              <a:r>
                <a:rPr kumimoji="1" lang="ja-JP" altLang="en-US" sz="1200" b="1" dirty="0">
                  <a:solidFill>
                    <a:schemeClr val="bg1">
                      <a:lumMod val="50000"/>
                    </a:schemeClr>
                  </a:solidFill>
                  <a:latin typeface="+mn-ea"/>
                </a:rPr>
                <a:t>部・</a:t>
              </a:r>
              <a:r>
                <a:rPr kumimoji="1" lang="en-US" altLang="ja-JP" sz="1200" b="1" dirty="0">
                  <a:solidFill>
                    <a:schemeClr val="bg1">
                      <a:lumMod val="50000"/>
                    </a:schemeClr>
                  </a:solidFill>
                  <a:latin typeface="+mn-ea"/>
                </a:rPr>
                <a:t>Ⅱ</a:t>
              </a:r>
              <a:r>
                <a:rPr kumimoji="1" lang="ja-JP" altLang="en-US" sz="1200" b="1" dirty="0">
                  <a:solidFill>
                    <a:schemeClr val="bg1">
                      <a:lumMod val="50000"/>
                    </a:schemeClr>
                  </a:solidFill>
                  <a:latin typeface="+mn-ea"/>
                </a:rPr>
                <a:t>部</a:t>
              </a:r>
            </a:p>
          </p:txBody>
        </p:sp>
        <p:sp>
          <p:nvSpPr>
            <p:cNvPr id="9" name="テキスト ボックス 8"/>
            <p:cNvSpPr txBox="1"/>
            <p:nvPr/>
          </p:nvSpPr>
          <p:spPr>
            <a:xfrm>
              <a:off x="245031" y="2946288"/>
              <a:ext cx="1415772" cy="276999"/>
            </a:xfrm>
            <a:prstGeom prst="rect">
              <a:avLst/>
            </a:prstGeom>
            <a:noFill/>
          </p:spPr>
          <p:txBody>
            <a:bodyPr wrap="none" rtlCol="0">
              <a:spAutoFit/>
            </a:bodyPr>
            <a:lstStyle/>
            <a:p>
              <a:r>
                <a:rPr lang="ja-JP" altLang="en-US" sz="1200" b="1" dirty="0">
                  <a:solidFill>
                    <a:schemeClr val="bg1">
                      <a:lumMod val="50000"/>
                    </a:schemeClr>
                  </a:solidFill>
                  <a:latin typeface="+mn-ea"/>
                </a:rPr>
                <a:t>３</a:t>
              </a:r>
              <a:r>
                <a:rPr kumimoji="1" lang="ja-JP" altLang="en-US" sz="1200" b="1" dirty="0">
                  <a:solidFill>
                    <a:schemeClr val="bg1">
                      <a:lumMod val="50000"/>
                    </a:schemeClr>
                  </a:solidFill>
                  <a:latin typeface="+mn-ea"/>
                </a:rPr>
                <a:t>　昼夜間単位制</a:t>
              </a:r>
            </a:p>
          </p:txBody>
        </p:sp>
        <p:sp>
          <p:nvSpPr>
            <p:cNvPr id="10" name="テキスト ボックス 9"/>
            <p:cNvSpPr txBox="1"/>
            <p:nvPr/>
          </p:nvSpPr>
          <p:spPr>
            <a:xfrm>
              <a:off x="245031" y="3446241"/>
              <a:ext cx="1415772" cy="276999"/>
            </a:xfrm>
            <a:prstGeom prst="rect">
              <a:avLst/>
            </a:prstGeom>
            <a:noFill/>
          </p:spPr>
          <p:txBody>
            <a:bodyPr wrap="none" rtlCol="0">
              <a:spAutoFit/>
            </a:bodyPr>
            <a:lstStyle/>
            <a:p>
              <a:r>
                <a:rPr lang="ja-JP" altLang="en-US" sz="1200" b="1" dirty="0">
                  <a:solidFill>
                    <a:schemeClr val="bg1">
                      <a:lumMod val="50000"/>
                    </a:schemeClr>
                  </a:solidFill>
                  <a:latin typeface="+mn-ea"/>
                </a:rPr>
                <a:t>４</a:t>
              </a:r>
              <a:r>
                <a:rPr kumimoji="1" lang="ja-JP" altLang="en-US" sz="1200" b="1" dirty="0">
                  <a:solidFill>
                    <a:schemeClr val="bg1">
                      <a:lumMod val="50000"/>
                    </a:schemeClr>
                  </a:solidFill>
                  <a:latin typeface="+mn-ea"/>
                </a:rPr>
                <a:t>　定時制の課程</a:t>
              </a:r>
            </a:p>
          </p:txBody>
        </p:sp>
        <p:sp>
          <p:nvSpPr>
            <p:cNvPr id="11" name="テキスト ボックス 10"/>
            <p:cNvSpPr txBox="1"/>
            <p:nvPr/>
          </p:nvSpPr>
          <p:spPr>
            <a:xfrm>
              <a:off x="245031" y="3946194"/>
              <a:ext cx="1415772" cy="276999"/>
            </a:xfrm>
            <a:prstGeom prst="rect">
              <a:avLst/>
            </a:prstGeom>
            <a:noFill/>
          </p:spPr>
          <p:txBody>
            <a:bodyPr wrap="none" rtlCol="0">
              <a:spAutoFit/>
            </a:bodyPr>
            <a:lstStyle/>
            <a:p>
              <a:r>
                <a:rPr lang="ja-JP" altLang="en-US" sz="1200" b="1" dirty="0">
                  <a:solidFill>
                    <a:schemeClr val="bg1">
                      <a:lumMod val="50000"/>
                    </a:schemeClr>
                  </a:solidFill>
                  <a:latin typeface="+mn-ea"/>
                </a:rPr>
                <a:t>５</a:t>
              </a:r>
              <a:r>
                <a:rPr kumimoji="1" lang="ja-JP" altLang="en-US" sz="1200" b="1" dirty="0">
                  <a:solidFill>
                    <a:schemeClr val="bg1">
                      <a:lumMod val="50000"/>
                    </a:schemeClr>
                  </a:solidFill>
                  <a:latin typeface="+mn-ea"/>
                </a:rPr>
                <a:t>　通信制の課程</a:t>
              </a:r>
            </a:p>
          </p:txBody>
        </p:sp>
        <p:sp>
          <p:nvSpPr>
            <p:cNvPr id="12" name="テキスト ボックス 11"/>
            <p:cNvSpPr txBox="1"/>
            <p:nvPr/>
          </p:nvSpPr>
          <p:spPr>
            <a:xfrm>
              <a:off x="245031" y="4446146"/>
              <a:ext cx="1723549" cy="276999"/>
            </a:xfrm>
            <a:prstGeom prst="rect">
              <a:avLst/>
            </a:prstGeom>
            <a:noFill/>
          </p:spPr>
          <p:txBody>
            <a:bodyPr wrap="none" rtlCol="0">
              <a:spAutoFit/>
            </a:bodyPr>
            <a:lstStyle/>
            <a:p>
              <a:r>
                <a:rPr lang="ja-JP" altLang="en-US" sz="1200" b="1" dirty="0">
                  <a:solidFill>
                    <a:schemeClr val="accent1"/>
                  </a:solidFill>
                  <a:latin typeface="+mn-ea"/>
                </a:rPr>
                <a:t>６</a:t>
              </a:r>
              <a:r>
                <a:rPr kumimoji="1" lang="ja-JP" altLang="en-US" sz="1200" b="1" dirty="0">
                  <a:solidFill>
                    <a:schemeClr val="accent1"/>
                  </a:solidFill>
                  <a:latin typeface="+mn-ea"/>
                </a:rPr>
                <a:t>　</a:t>
              </a:r>
              <a:r>
                <a:rPr lang="ja-JP" altLang="en-US" sz="1200" b="1" dirty="0">
                  <a:solidFill>
                    <a:schemeClr val="accent1"/>
                  </a:solidFill>
                  <a:latin typeface="+mn-ea"/>
                </a:rPr>
                <a:t>学科（学ぶ内容）</a:t>
              </a:r>
            </a:p>
          </p:txBody>
        </p:sp>
      </p:grpSp>
      <p:pic>
        <p:nvPicPr>
          <p:cNvPr id="24" name="図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7747" y="218508"/>
            <a:ext cx="698659" cy="546224"/>
          </a:xfrm>
          <a:prstGeom prst="rect">
            <a:avLst/>
          </a:prstGeom>
        </p:spPr>
      </p:pic>
      <p:pic>
        <p:nvPicPr>
          <p:cNvPr id="25" name="グラフィックス 8" descr="ライト: オン 単色塗りつぶし">
            <a:extLst>
              <a:ext uri="{FF2B5EF4-FFF2-40B4-BE49-F238E27FC236}">
                <a16:creationId xmlns:a16="http://schemas.microsoft.com/office/drawing/2014/main" id="{81BA0536-20A9-A87F-1193-B9943678B19E}"/>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55383" y="4060657"/>
            <a:ext cx="373239" cy="373239"/>
          </a:xfrm>
          <a:prstGeom prst="rect">
            <a:avLst/>
          </a:prstGeom>
        </p:spPr>
      </p:pic>
    </p:spTree>
    <p:extLst>
      <p:ext uri="{BB962C8B-B14F-4D97-AF65-F5344CB8AC3E}">
        <p14:creationId xmlns:p14="http://schemas.microsoft.com/office/powerpoint/2010/main" val="1288959501"/>
      </p:ext>
    </p:extLst>
  </p:cSld>
  <p:clrMapOvr>
    <a:masterClrMapping/>
  </p:clrMapOvr>
  <mc:AlternateContent xmlns:mc="http://schemas.openxmlformats.org/markup-compatibility/2006" xmlns:p14="http://schemas.microsoft.com/office/powerpoint/2010/main">
    <mc:Choice Requires="p14">
      <p:transition p14:dur="100" advTm="66231">
        <p:cut/>
      </p:transition>
    </mc:Choice>
    <mc:Fallback xmlns="">
      <p:transition advTm="66231">
        <p:cu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1.8|7.3|15.3|3.1|10.9"/>
</p:tagLst>
</file>

<file path=ppt/tags/tag2.xml><?xml version="1.0" encoding="utf-8"?>
<p:tagLst xmlns:a="http://schemas.openxmlformats.org/drawingml/2006/main" xmlns:r="http://schemas.openxmlformats.org/officeDocument/2006/relationships" xmlns:p="http://schemas.openxmlformats.org/presentationml/2006/main">
  <p:tag name="TIMING" val="|13.5|22.6|11.9"/>
</p:tagLst>
</file>

<file path=ppt/theme/theme1.xml><?xml version="1.0" encoding="utf-8"?>
<a:theme xmlns:a="http://schemas.openxmlformats.org/drawingml/2006/main" name="Office テーマ">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ユーザー定義 1">
      <a:majorFont>
        <a:latin typeface="BIZ UDPゴシック"/>
        <a:ea typeface="BIZ UDゴシック"/>
        <a:cs typeface=""/>
      </a:majorFont>
      <a:minorFont>
        <a:latin typeface="BIZ UDPゴシック"/>
        <a:ea typeface="BIZ UD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4118</TotalTime>
  <Words>5740</Words>
  <PresentationFormat>ワイド画面</PresentationFormat>
  <Paragraphs>1109</Paragraphs>
  <Slides>40</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40</vt:i4>
      </vt:variant>
    </vt:vector>
  </HeadingPairs>
  <TitlesOfParts>
    <vt:vector size="47" baseType="lpstr">
      <vt:lpstr>BIZ UDPゴシック</vt:lpstr>
      <vt:lpstr>BIZ UDゴシック</vt:lpstr>
      <vt:lpstr>ＭＳ 明朝</vt:lpstr>
      <vt:lpstr>メイリオ</vt:lpstr>
      <vt:lpstr>游ゴシック</vt:lpstr>
      <vt:lpstr>Arial</vt:lpstr>
      <vt:lpstr>Office テーマ</vt:lpstr>
      <vt:lpstr>大阪府公立高等学校 入学者選抜制度について</vt:lpstr>
      <vt:lpstr>大阪府の公立高校</vt:lpstr>
      <vt:lpstr>公立高校の種類（学びのスタイル）</vt:lpstr>
      <vt:lpstr>全日制の課程</vt:lpstr>
      <vt:lpstr>多部制単位制Ⅰ部・Ⅱ部</vt:lpstr>
      <vt:lpstr>昼夜間単位制</vt:lpstr>
      <vt:lpstr>定時制の課程</vt:lpstr>
      <vt:lpstr>通信制の課程</vt:lpstr>
      <vt:lpstr>学科（学ぶ内容）</vt:lpstr>
      <vt:lpstr>エンパワメントスクール</vt:lpstr>
      <vt:lpstr>ステップスクール</vt:lpstr>
      <vt:lpstr>入試制度</vt:lpstr>
      <vt:lpstr>入学者選抜の種類</vt:lpstr>
      <vt:lpstr>入学者選抜の種類</vt:lpstr>
      <vt:lpstr>公立高校入試の日程　※令和７年度選抜よりオンライン出願システムを導入します</vt:lpstr>
      <vt:lpstr>特別選抜実施校</vt:lpstr>
      <vt:lpstr>帰国生選抜・日本語指導が必要な生徒選抜実施校</vt:lpstr>
      <vt:lpstr>一般選抜実施校</vt:lpstr>
      <vt:lpstr>入試の資料と選抜方法</vt:lpstr>
      <vt:lpstr>入試の資料</vt:lpstr>
      <vt:lpstr>学力検査（教科）</vt:lpstr>
      <vt:lpstr>英語資格（外部検定）の活用</vt:lpstr>
      <vt:lpstr>学力検査（検査時間と配点）</vt:lpstr>
      <vt:lpstr>調査書　※オンライン出願の導入に伴い令和７年度選抜より電子化されます</vt:lpstr>
      <vt:lpstr>自己申告書 ※オンライン出願の導入に伴い画像データまたはテキスト入力で提出します</vt:lpstr>
      <vt:lpstr>アドミッションポリシー</vt:lpstr>
      <vt:lpstr>選抜方法（入試の資料）</vt:lpstr>
      <vt:lpstr>選抜方法（合格者の決定方法：総合点の算出）</vt:lpstr>
      <vt:lpstr>選抜方法（合格者の決定方法：総合点の算出）</vt:lpstr>
      <vt:lpstr>選抜方法（合格者の決定方法：面接を実施しない選抜）</vt:lpstr>
      <vt:lpstr>選抜方法（合格者の決定方法：面接を実施する特別選抜）</vt:lpstr>
      <vt:lpstr>選抜方法（合格者の決定方法：ステップスクール）</vt:lpstr>
      <vt:lpstr>公立高校入試の情報を調べるには</vt:lpstr>
      <vt:lpstr>公立高等学校入学者選抜</vt:lpstr>
      <vt:lpstr>令和７年度公立高等学校入学者選抜</vt:lpstr>
      <vt:lpstr>オンライン出願システム</vt:lpstr>
      <vt:lpstr>中学生のみなさんへ</vt:lpstr>
      <vt:lpstr>さくっと検索！サクセスナビ！（咲くなび）</vt:lpstr>
      <vt:lpstr>大阪府公立高等学校等ガイド　可能性と挑戦</vt:lpstr>
      <vt:lpstr>大阪府立の産業系高等学校総合リーフレット</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2024-06-26T01:30:24Z</cp:lastPrinted>
  <dcterms:created xsi:type="dcterms:W3CDTF">2022-09-19T04:24:02Z</dcterms:created>
  <dcterms:modified xsi:type="dcterms:W3CDTF">2024-07-22T10:13:21Z</dcterms:modified>
</cp:coreProperties>
</file>