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8" r:id="rId1"/>
    <p:sldMasterId id="2147483691" r:id="rId2"/>
  </p:sldMasterIdLst>
  <p:notesMasterIdLst>
    <p:notesMasterId r:id="rId6"/>
  </p:notesMasterIdLst>
  <p:handoutMasterIdLst>
    <p:handoutMasterId r:id="rId7"/>
  </p:handoutMasterIdLst>
  <p:sldIdLst>
    <p:sldId id="263" r:id="rId3"/>
    <p:sldId id="261" r:id="rId4"/>
    <p:sldId id="260" r:id="rId5"/>
  </p:sldIdLst>
  <p:sldSz cx="9359900"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CC0DFF3-6928-4EDC-B75A-311E67D2DCE7}">
          <p14:sldIdLst>
            <p14:sldId id="263"/>
            <p14:sldId id="261"/>
            <p14:sldId id="26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6699"/>
    <a:srgbClr val="CC99FF"/>
    <a:srgbClr val="FF99FF"/>
  </p:clrMru>
  <p:extLst>
    <p:ext uri="{E76CE94A-603C-4142-B9EB-6D1370010A27}">
      <p14:discardImageEditData xmlns:p14="http://schemas.microsoft.com/office/powerpoint/2010/main" val="1"/>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87" d="100"/>
          <a:sy n="87" d="100"/>
        </p:scale>
        <p:origin x="994" y="67"/>
      </p:cViewPr>
      <p:guideLst/>
    </p:cSldViewPr>
  </p:slideViewPr>
  <p:notesTextViewPr>
    <p:cViewPr>
      <p:scale>
        <a:sx n="1" d="1"/>
        <a:sy n="1" d="1"/>
      </p:scale>
      <p:origin x="0" y="0"/>
    </p:cViewPr>
  </p:notesTextViewPr>
  <p:notesViewPr>
    <p:cSldViewPr snapToGrid="0">
      <p:cViewPr varScale="1">
        <p:scale>
          <a:sx n="78" d="100"/>
          <a:sy n="78" d="100"/>
        </p:scale>
        <p:origin x="2046"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CD53EBF-9C68-D6FF-0B7B-71CF11334616}"/>
              </a:ext>
            </a:extLst>
          </p:cNvPr>
          <p:cNvSpPr>
            <a:spLocks noGrp="1"/>
          </p:cNvSpPr>
          <p:nvPr>
            <p:ph type="hdr" sz="quarter"/>
          </p:nvPr>
        </p:nvSpPr>
        <p:spPr>
          <a:xfrm>
            <a:off x="1" y="1"/>
            <a:ext cx="2949786" cy="498693"/>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AD517BB-A191-5DEC-39DF-27F329A90596}"/>
              </a:ext>
            </a:extLst>
          </p:cNvPr>
          <p:cNvSpPr>
            <a:spLocks noGrp="1"/>
          </p:cNvSpPr>
          <p:nvPr>
            <p:ph type="dt" sz="quarter" idx="1"/>
          </p:nvPr>
        </p:nvSpPr>
        <p:spPr>
          <a:xfrm>
            <a:off x="3855839" y="1"/>
            <a:ext cx="2949786" cy="498693"/>
          </a:xfrm>
          <a:prstGeom prst="rect">
            <a:avLst/>
          </a:prstGeom>
        </p:spPr>
        <p:txBody>
          <a:bodyPr vert="horz" lIns="91550" tIns="45775" rIns="91550" bIns="45775" rtlCol="0"/>
          <a:lstStyle>
            <a:lvl1pPr algn="r">
              <a:defRPr sz="1200"/>
            </a:lvl1pPr>
          </a:lstStyle>
          <a:p>
            <a:fld id="{DBC6A81C-21F1-445D-A43B-A442D1E8F93E}" type="datetimeFigureOut">
              <a:rPr kumimoji="1" lang="ja-JP" altLang="en-US" smtClean="0"/>
              <a:t>2024/11/20</a:t>
            </a:fld>
            <a:endParaRPr kumimoji="1" lang="ja-JP" altLang="en-US"/>
          </a:p>
        </p:txBody>
      </p:sp>
      <p:sp>
        <p:nvSpPr>
          <p:cNvPr id="4" name="フッター プレースホルダー 3">
            <a:extLst>
              <a:ext uri="{FF2B5EF4-FFF2-40B4-BE49-F238E27FC236}">
                <a16:creationId xmlns:a16="http://schemas.microsoft.com/office/drawing/2014/main" id="{73A7D1AC-1F71-BE05-8334-87CFDF513781}"/>
              </a:ext>
            </a:extLst>
          </p:cNvPr>
          <p:cNvSpPr>
            <a:spLocks noGrp="1"/>
          </p:cNvSpPr>
          <p:nvPr>
            <p:ph type="ftr" sz="quarter" idx="2"/>
          </p:nvPr>
        </p:nvSpPr>
        <p:spPr>
          <a:xfrm>
            <a:off x="1" y="9440647"/>
            <a:ext cx="2949786" cy="498692"/>
          </a:xfrm>
          <a:prstGeom prst="rect">
            <a:avLst/>
          </a:prstGeom>
        </p:spPr>
        <p:txBody>
          <a:bodyPr vert="horz" lIns="91550" tIns="45775" rIns="91550" bIns="45775"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FE823B0-2972-2D5D-D1DE-F391464F9564}"/>
              </a:ext>
            </a:extLst>
          </p:cNvPr>
          <p:cNvSpPr>
            <a:spLocks noGrp="1"/>
          </p:cNvSpPr>
          <p:nvPr>
            <p:ph type="sldNum" sz="quarter" idx="3"/>
          </p:nvPr>
        </p:nvSpPr>
        <p:spPr>
          <a:xfrm>
            <a:off x="3855839" y="9440647"/>
            <a:ext cx="2949786" cy="498692"/>
          </a:xfrm>
          <a:prstGeom prst="rect">
            <a:avLst/>
          </a:prstGeom>
        </p:spPr>
        <p:txBody>
          <a:bodyPr vert="horz" lIns="91550" tIns="45775" rIns="91550" bIns="45775" rtlCol="0" anchor="b"/>
          <a:lstStyle>
            <a:lvl1pPr algn="r">
              <a:defRPr sz="1200"/>
            </a:lvl1pPr>
          </a:lstStyle>
          <a:p>
            <a:fld id="{FC4D096D-1E8C-4014-A755-41873C24E287}" type="slidenum">
              <a:rPr kumimoji="1" lang="ja-JP" altLang="en-US" smtClean="0"/>
              <a:t>‹#›</a:t>
            </a:fld>
            <a:endParaRPr kumimoji="1" lang="ja-JP" altLang="en-US"/>
          </a:p>
        </p:txBody>
      </p:sp>
    </p:spTree>
    <p:extLst>
      <p:ext uri="{BB962C8B-B14F-4D97-AF65-F5344CB8AC3E}">
        <p14:creationId xmlns:p14="http://schemas.microsoft.com/office/powerpoint/2010/main" val="1364478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6" cy="498693"/>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8693"/>
          </a:xfrm>
          <a:prstGeom prst="rect">
            <a:avLst/>
          </a:prstGeom>
        </p:spPr>
        <p:txBody>
          <a:bodyPr vert="horz" lIns="91550" tIns="45775" rIns="91550" bIns="45775" rtlCol="0"/>
          <a:lstStyle>
            <a:lvl1pPr algn="r">
              <a:defRPr sz="1200"/>
            </a:lvl1pPr>
          </a:lstStyle>
          <a:p>
            <a:fld id="{220FF9F6-C2E5-43DB-AABC-3735AF86E883}" type="datetimeFigureOut">
              <a:rPr kumimoji="1" lang="ja-JP" altLang="en-US" smtClean="0"/>
              <a:t>2024/11/20</a:t>
            </a:fld>
            <a:endParaRPr kumimoji="1" lang="ja-JP" altLang="en-US"/>
          </a:p>
        </p:txBody>
      </p:sp>
      <p:sp>
        <p:nvSpPr>
          <p:cNvPr id="4" name="スライド イメージ プレースホルダー 3"/>
          <p:cNvSpPr>
            <a:spLocks noGrp="1" noRot="1" noChangeAspect="1"/>
          </p:cNvSpPr>
          <p:nvPr>
            <p:ph type="sldImg" idx="2"/>
          </p:nvPr>
        </p:nvSpPr>
        <p:spPr>
          <a:xfrm>
            <a:off x="1223963" y="1243013"/>
            <a:ext cx="4359275" cy="3352800"/>
          </a:xfrm>
          <a:prstGeom prst="rect">
            <a:avLst/>
          </a:prstGeom>
          <a:noFill/>
          <a:ln w="12700">
            <a:solidFill>
              <a:prstClr val="black"/>
            </a:solidFill>
          </a:ln>
        </p:spPr>
        <p:txBody>
          <a:bodyPr vert="horz" lIns="91550" tIns="45775" rIns="91550" bIns="45775" rtlCol="0" anchor="ctr"/>
          <a:lstStyle/>
          <a:p>
            <a:endParaRPr lang="ja-JP" altLang="en-US"/>
          </a:p>
        </p:txBody>
      </p:sp>
      <p:sp>
        <p:nvSpPr>
          <p:cNvPr id="5" name="ノート プレースホルダー 4"/>
          <p:cNvSpPr>
            <a:spLocks noGrp="1"/>
          </p:cNvSpPr>
          <p:nvPr>
            <p:ph type="body" sz="quarter" idx="3"/>
          </p:nvPr>
        </p:nvSpPr>
        <p:spPr>
          <a:xfrm>
            <a:off x="680720" y="4783306"/>
            <a:ext cx="5445760" cy="3913615"/>
          </a:xfrm>
          <a:prstGeom prst="rect">
            <a:avLst/>
          </a:prstGeom>
        </p:spPr>
        <p:txBody>
          <a:bodyPr vert="horz" lIns="91550" tIns="45775" rIns="91550" bIns="4577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50" tIns="45775" rIns="91550" bIns="4577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50" tIns="45775" rIns="91550" bIns="45775" rtlCol="0" anchor="b"/>
          <a:lstStyle>
            <a:lvl1pPr algn="r">
              <a:defRPr sz="1200"/>
            </a:lvl1pPr>
          </a:lstStyle>
          <a:p>
            <a:fld id="{404B69C3-3028-4A95-8BE5-068819CD57BF}" type="slidenum">
              <a:rPr kumimoji="1" lang="ja-JP" altLang="en-US" smtClean="0"/>
              <a:t>‹#›</a:t>
            </a:fld>
            <a:endParaRPr kumimoji="1" lang="ja-JP" altLang="en-US"/>
          </a:p>
        </p:txBody>
      </p:sp>
    </p:spTree>
    <p:extLst>
      <p:ext uri="{BB962C8B-B14F-4D97-AF65-F5344CB8AC3E}">
        <p14:creationId xmlns:p14="http://schemas.microsoft.com/office/powerpoint/2010/main" val="6375177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04B69C3-3028-4A95-8BE5-068819CD57BF}" type="slidenum">
              <a:rPr kumimoji="1" lang="ja-JP" altLang="en-US" smtClean="0"/>
              <a:t>2</a:t>
            </a:fld>
            <a:endParaRPr kumimoji="1" lang="ja-JP" altLang="en-US"/>
          </a:p>
        </p:txBody>
      </p:sp>
    </p:spTree>
    <p:extLst>
      <p:ext uri="{BB962C8B-B14F-4D97-AF65-F5344CB8AC3E}">
        <p14:creationId xmlns:p14="http://schemas.microsoft.com/office/powerpoint/2010/main" val="1104877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04B69C3-3028-4A95-8BE5-068819CD57BF}" type="slidenum">
              <a:rPr kumimoji="1" lang="ja-JP" altLang="en-US" smtClean="0"/>
              <a:t>3</a:t>
            </a:fld>
            <a:endParaRPr kumimoji="1" lang="ja-JP" altLang="en-US"/>
          </a:p>
        </p:txBody>
      </p:sp>
    </p:spTree>
    <p:extLst>
      <p:ext uri="{BB962C8B-B14F-4D97-AF65-F5344CB8AC3E}">
        <p14:creationId xmlns:p14="http://schemas.microsoft.com/office/powerpoint/2010/main" val="10835124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01993" y="1178222"/>
            <a:ext cx="7955915" cy="2506427"/>
          </a:xfrm>
        </p:spPr>
        <p:txBody>
          <a:bodyPr anchor="b"/>
          <a:lstStyle>
            <a:lvl1pPr algn="ctr">
              <a:defRPr sz="6142"/>
            </a:lvl1pPr>
          </a:lstStyle>
          <a:p>
            <a:r>
              <a:rPr lang="ja-JP" altLang="en-US"/>
              <a:t>マスター タイトルの書式設定</a:t>
            </a:r>
            <a:endParaRPr lang="en-US" dirty="0"/>
          </a:p>
        </p:txBody>
      </p:sp>
      <p:sp>
        <p:nvSpPr>
          <p:cNvPr id="3" name="Subtitle 2"/>
          <p:cNvSpPr>
            <a:spLocks noGrp="1"/>
          </p:cNvSpPr>
          <p:nvPr>
            <p:ph type="subTitle" idx="1"/>
          </p:nvPr>
        </p:nvSpPr>
        <p:spPr>
          <a:xfrm>
            <a:off x="1169988" y="3781306"/>
            <a:ext cx="7019925" cy="1738167"/>
          </a:xfrm>
        </p:spPr>
        <p:txBody>
          <a:bodyPr/>
          <a:lstStyle>
            <a:lvl1pPr marL="0" indent="0" algn="ctr">
              <a:buNone/>
              <a:defRPr sz="2457"/>
            </a:lvl1pPr>
            <a:lvl2pPr marL="467990" indent="0" algn="ctr">
              <a:buNone/>
              <a:defRPr sz="2047"/>
            </a:lvl2pPr>
            <a:lvl3pPr marL="935980" indent="0" algn="ctr">
              <a:buNone/>
              <a:defRPr sz="1842"/>
            </a:lvl3pPr>
            <a:lvl4pPr marL="1403970" indent="0" algn="ctr">
              <a:buNone/>
              <a:defRPr sz="1638"/>
            </a:lvl4pPr>
            <a:lvl5pPr marL="1871960" indent="0" algn="ctr">
              <a:buNone/>
              <a:defRPr sz="1638"/>
            </a:lvl5pPr>
            <a:lvl6pPr marL="2339950" indent="0" algn="ctr">
              <a:buNone/>
              <a:defRPr sz="1638"/>
            </a:lvl6pPr>
            <a:lvl7pPr marL="2807940" indent="0" algn="ctr">
              <a:buNone/>
              <a:defRPr sz="1638"/>
            </a:lvl7pPr>
            <a:lvl8pPr marL="3275929" indent="0" algn="ctr">
              <a:buNone/>
              <a:defRPr sz="1638"/>
            </a:lvl8pPr>
            <a:lvl9pPr marL="3743919" indent="0" algn="ctr">
              <a:buNone/>
              <a:defRPr sz="1638"/>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8B58F01-2C48-41F1-853F-65BF4445E099}"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FD039C-0016-4352-A05C-8A368AD6024F}"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019DD477-67A2-C069-DEA8-A69CE9DDD37D}"/>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t="-2409"/>
          <a:stretch/>
        </p:blipFill>
        <p:spPr>
          <a:xfrm>
            <a:off x="0" y="-12017"/>
            <a:ext cx="9359902" cy="251255"/>
          </a:xfrm>
          <a:prstGeom prst="rect">
            <a:avLst/>
          </a:prstGeom>
        </p:spPr>
      </p:pic>
      <p:sp>
        <p:nvSpPr>
          <p:cNvPr id="8" name="テキスト ボックス 7">
            <a:extLst>
              <a:ext uri="{FF2B5EF4-FFF2-40B4-BE49-F238E27FC236}">
                <a16:creationId xmlns:a16="http://schemas.microsoft.com/office/drawing/2014/main" id="{EEE05531-8BED-6662-DC8E-F9D47A6DC188}"/>
              </a:ext>
            </a:extLst>
          </p:cNvPr>
          <p:cNvSpPr txBox="1"/>
          <p:nvPr userDrawn="1"/>
        </p:nvSpPr>
        <p:spPr>
          <a:xfrm>
            <a:off x="2727454" y="-4403"/>
            <a:ext cx="3915055" cy="224677"/>
          </a:xfrm>
          <a:prstGeom prst="rect">
            <a:avLst/>
          </a:prstGeom>
          <a:noFill/>
        </p:spPr>
        <p:txBody>
          <a:bodyPr wrap="square" rtlCol="0">
            <a:spAutoFit/>
          </a:bodyPr>
          <a:lstStyle/>
          <a:p>
            <a:pPr algn="ctr"/>
            <a:r>
              <a:rPr kumimoji="1" lang="ja-JP" altLang="en-US" sz="860" b="1" dirty="0">
                <a:solidFill>
                  <a:schemeClr val="bg1"/>
                </a:solidFill>
                <a:latin typeface="Meiryo UI" panose="020B0604030504040204" pitchFamily="50" charset="-128"/>
                <a:ea typeface="Meiryo UI" panose="020B0604030504040204" pitchFamily="50" charset="-128"/>
              </a:rPr>
              <a:t>大阪府商店街等モデル創出普及事業　商店街レポート</a:t>
            </a:r>
          </a:p>
        </p:txBody>
      </p:sp>
      <p:grpSp>
        <p:nvGrpSpPr>
          <p:cNvPr id="9" name="グループ化 8">
            <a:extLst>
              <a:ext uri="{FF2B5EF4-FFF2-40B4-BE49-F238E27FC236}">
                <a16:creationId xmlns:a16="http://schemas.microsoft.com/office/drawing/2014/main" id="{44499AD1-9C07-9722-1FD9-1C8D8F80264C}"/>
              </a:ext>
            </a:extLst>
          </p:cNvPr>
          <p:cNvGrpSpPr/>
          <p:nvPr userDrawn="1"/>
        </p:nvGrpSpPr>
        <p:grpSpPr>
          <a:xfrm>
            <a:off x="0" y="738028"/>
            <a:ext cx="9359900" cy="6487012"/>
            <a:chOff x="0" y="593950"/>
            <a:chExt cx="9144000" cy="6288557"/>
          </a:xfrm>
        </p:grpSpPr>
        <p:pic>
          <p:nvPicPr>
            <p:cNvPr id="10" name="図 9">
              <a:extLst>
                <a:ext uri="{FF2B5EF4-FFF2-40B4-BE49-F238E27FC236}">
                  <a16:creationId xmlns:a16="http://schemas.microsoft.com/office/drawing/2014/main" id="{9E6D4DF0-5DD4-4DA5-62AC-6C3731E14E4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593950"/>
              <a:ext cx="9144000" cy="6288557"/>
            </a:xfrm>
            <a:prstGeom prst="rect">
              <a:avLst/>
            </a:prstGeom>
          </p:spPr>
        </p:pic>
        <p:sp>
          <p:nvSpPr>
            <p:cNvPr id="11" name="正方形/長方形 10">
              <a:extLst>
                <a:ext uri="{FF2B5EF4-FFF2-40B4-BE49-F238E27FC236}">
                  <a16:creationId xmlns:a16="http://schemas.microsoft.com/office/drawing/2014/main" id="{9CED1A5E-8025-AF63-C305-10979610DCE0}"/>
                </a:ext>
              </a:extLst>
            </p:cNvPr>
            <p:cNvSpPr/>
            <p:nvPr/>
          </p:nvSpPr>
          <p:spPr>
            <a:xfrm>
              <a:off x="553650" y="6007851"/>
              <a:ext cx="2110891" cy="87465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935" dirty="0"/>
            </a:p>
          </p:txBody>
        </p:sp>
      </p:grpSp>
      <p:sp>
        <p:nvSpPr>
          <p:cNvPr id="12" name="正方形/長方形 11">
            <a:extLst>
              <a:ext uri="{FF2B5EF4-FFF2-40B4-BE49-F238E27FC236}">
                <a16:creationId xmlns:a16="http://schemas.microsoft.com/office/drawing/2014/main" id="{4824B494-3820-0B17-0E0F-AEE755B8E014}"/>
              </a:ext>
            </a:extLst>
          </p:cNvPr>
          <p:cNvSpPr/>
          <p:nvPr userDrawn="1"/>
        </p:nvSpPr>
        <p:spPr>
          <a:xfrm>
            <a:off x="0" y="738028"/>
            <a:ext cx="9359900" cy="6487012"/>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935"/>
          </a:p>
        </p:txBody>
      </p:sp>
    </p:spTree>
    <p:extLst>
      <p:ext uri="{BB962C8B-B14F-4D97-AF65-F5344CB8AC3E}">
        <p14:creationId xmlns:p14="http://schemas.microsoft.com/office/powerpoint/2010/main" val="255363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44713" y="479954"/>
            <a:ext cx="3018811" cy="167984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979178" y="1036571"/>
            <a:ext cx="4738449" cy="511617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44713" y="2159794"/>
            <a:ext cx="3018811"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76553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44713" y="479954"/>
            <a:ext cx="3018811" cy="167984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979178" y="1036571"/>
            <a:ext cx="4738449" cy="511617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44713" y="2159794"/>
            <a:ext cx="3018811"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3020782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017434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8179" y="383297"/>
            <a:ext cx="2018228"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43494" y="383297"/>
            <a:ext cx="5937687"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161481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3493" y="6672699"/>
            <a:ext cx="2105978" cy="383297"/>
          </a:xfrm>
          <a:prstGeom prst="rect">
            <a:avLst/>
          </a:prstGeom>
        </p:spPr>
        <p:txBody>
          <a:bodyPr/>
          <a:lstStyle/>
          <a:p>
            <a:fld id="{68B58F01-2C48-41F1-853F-65BF4445E099}"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a:xfrm>
            <a:off x="3100467" y="6672699"/>
            <a:ext cx="3158966" cy="383297"/>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610429" y="6672699"/>
            <a:ext cx="2105978" cy="383297"/>
          </a:xfrm>
          <a:prstGeom prst="rect">
            <a:avLst/>
          </a:prstGeom>
        </p:spPr>
        <p:txBody>
          <a:bodyPr/>
          <a:lstStyle/>
          <a:p>
            <a:fld id="{5DFD039C-0016-4352-A05C-8A368AD6024F}"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5424F587-D2A1-F6B5-D671-EDAE836B807E}"/>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t="-2409"/>
          <a:stretch/>
        </p:blipFill>
        <p:spPr>
          <a:xfrm>
            <a:off x="0" y="-12017"/>
            <a:ext cx="9359902" cy="251255"/>
          </a:xfrm>
          <a:prstGeom prst="rect">
            <a:avLst/>
          </a:prstGeom>
        </p:spPr>
      </p:pic>
      <p:sp>
        <p:nvSpPr>
          <p:cNvPr id="8" name="テキスト ボックス 7">
            <a:extLst>
              <a:ext uri="{FF2B5EF4-FFF2-40B4-BE49-F238E27FC236}">
                <a16:creationId xmlns:a16="http://schemas.microsoft.com/office/drawing/2014/main" id="{4011AF91-912A-0EC0-D051-DD957CBF90AF}"/>
              </a:ext>
            </a:extLst>
          </p:cNvPr>
          <p:cNvSpPr txBox="1"/>
          <p:nvPr userDrawn="1"/>
        </p:nvSpPr>
        <p:spPr>
          <a:xfrm>
            <a:off x="2727454" y="-4403"/>
            <a:ext cx="3915055" cy="224677"/>
          </a:xfrm>
          <a:prstGeom prst="rect">
            <a:avLst/>
          </a:prstGeom>
          <a:noFill/>
        </p:spPr>
        <p:txBody>
          <a:bodyPr wrap="square" rtlCol="0">
            <a:spAutoFit/>
          </a:bodyPr>
          <a:lstStyle/>
          <a:p>
            <a:pPr algn="ctr"/>
            <a:r>
              <a:rPr kumimoji="1" lang="ja-JP" altLang="en-US" sz="860" b="1" dirty="0">
                <a:solidFill>
                  <a:schemeClr val="bg1"/>
                </a:solidFill>
                <a:latin typeface="Meiryo UI" panose="020B0604030504040204" pitchFamily="50" charset="-128"/>
                <a:ea typeface="Meiryo UI" panose="020B0604030504040204" pitchFamily="50" charset="-128"/>
              </a:rPr>
              <a:t>大阪府商店街等モデル創出普及事業　商店街レポート</a:t>
            </a:r>
          </a:p>
        </p:txBody>
      </p:sp>
      <p:pic>
        <p:nvPicPr>
          <p:cNvPr id="9" name="図 8">
            <a:extLst>
              <a:ext uri="{FF2B5EF4-FFF2-40B4-BE49-F238E27FC236}">
                <a16:creationId xmlns:a16="http://schemas.microsoft.com/office/drawing/2014/main" id="{96552E43-7E98-44C8-5D4F-B14AFB153918}"/>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0" y="7055996"/>
            <a:ext cx="9359900" cy="143317"/>
          </a:xfrm>
          <a:prstGeom prst="rect">
            <a:avLst/>
          </a:prstGeom>
        </p:spPr>
      </p:pic>
    </p:spTree>
    <p:extLst>
      <p:ext uri="{BB962C8B-B14F-4D97-AF65-F5344CB8AC3E}">
        <p14:creationId xmlns:p14="http://schemas.microsoft.com/office/powerpoint/2010/main" val="288866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01994" y="1178222"/>
            <a:ext cx="7955915" cy="250642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69989" y="3781306"/>
            <a:ext cx="7019925" cy="173816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300888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555104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38619" y="1794832"/>
            <a:ext cx="8072914" cy="29947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38619" y="4817877"/>
            <a:ext cx="8072914" cy="1574849"/>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2680643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43493" y="1916484"/>
            <a:ext cx="3977958"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738449" y="1916484"/>
            <a:ext cx="3977958"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624728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44712" y="383300"/>
            <a:ext cx="8072914"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4713" y="1764832"/>
            <a:ext cx="3959676"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44713" y="2629749"/>
            <a:ext cx="3959676"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38451" y="1764832"/>
            <a:ext cx="3979177"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38451" y="2629749"/>
            <a:ext cx="3979177"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227176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104550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648331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3493" y="383299"/>
            <a:ext cx="8072914"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3493" y="1916484"/>
            <a:ext cx="8072914"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43493" y="6672698"/>
            <a:ext cx="2105978" cy="383297"/>
          </a:xfrm>
          <a:prstGeom prst="rect">
            <a:avLst/>
          </a:prstGeom>
        </p:spPr>
        <p:txBody>
          <a:bodyPr vert="horz" lIns="91440" tIns="45720" rIns="91440" bIns="45720" rtlCol="0" anchor="ctr"/>
          <a:lstStyle>
            <a:lvl1pPr algn="l">
              <a:defRPr sz="1228">
                <a:solidFill>
                  <a:schemeClr val="tx1">
                    <a:tint val="75000"/>
                  </a:schemeClr>
                </a:solidFill>
              </a:defRPr>
            </a:lvl1pPr>
          </a:lstStyle>
          <a:p>
            <a:fld id="{C764DE79-268F-4C1A-8933-263129D2AF90}" type="datetimeFigureOut">
              <a:rPr lang="en-US" smtClean="0"/>
              <a:t>11/20/2024</a:t>
            </a:fld>
            <a:endParaRPr lang="en-US" dirty="0"/>
          </a:p>
        </p:txBody>
      </p:sp>
      <p:sp>
        <p:nvSpPr>
          <p:cNvPr id="5" name="Footer Placeholder 4"/>
          <p:cNvSpPr>
            <a:spLocks noGrp="1"/>
          </p:cNvSpPr>
          <p:nvPr>
            <p:ph type="ftr" sz="quarter" idx="3"/>
          </p:nvPr>
        </p:nvSpPr>
        <p:spPr>
          <a:xfrm>
            <a:off x="3100467" y="6672698"/>
            <a:ext cx="3158966" cy="383297"/>
          </a:xfrm>
          <a:prstGeom prst="rect">
            <a:avLst/>
          </a:prstGeom>
        </p:spPr>
        <p:txBody>
          <a:bodyPr vert="horz" lIns="91440" tIns="45720" rIns="91440" bIns="45720" rtlCol="0" anchor="ctr"/>
          <a:lstStyle>
            <a:lvl1pPr algn="ctr">
              <a:defRPr sz="122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610429" y="6672698"/>
            <a:ext cx="2105978" cy="383297"/>
          </a:xfrm>
          <a:prstGeom prst="rect">
            <a:avLst/>
          </a:prstGeom>
        </p:spPr>
        <p:txBody>
          <a:bodyPr vert="horz" lIns="91440" tIns="45720" rIns="91440" bIns="45720" rtlCol="0" anchor="ctr"/>
          <a:lstStyle>
            <a:lvl1pPr algn="r">
              <a:defRPr sz="1228">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505001424"/>
      </p:ext>
    </p:extLst>
  </p:cSld>
  <p:clrMap bg1="lt1" tx1="dk1" bg2="lt2" tx2="dk2" accent1="accent1" accent2="accent2" accent3="accent3" accent4="accent4" accent5="accent5" accent6="accent6" hlink="hlink" folHlink="folHlink"/>
  <p:sldLayoutIdLst>
    <p:sldLayoutId id="2147483679" r:id="rId1"/>
    <p:sldLayoutId id="2147483690" r:id="rId2"/>
  </p:sldLayoutIdLst>
  <p:txStyles>
    <p:titleStyle>
      <a:lvl1pPr algn="l" defTabSz="935980" rtl="0" eaLnBrk="1" latinLnBrk="0" hangingPunct="1">
        <a:lnSpc>
          <a:spcPct val="90000"/>
        </a:lnSpc>
        <a:spcBef>
          <a:spcPct val="0"/>
        </a:spcBef>
        <a:buNone/>
        <a:defRPr kumimoji="1" sz="4504" kern="1200">
          <a:solidFill>
            <a:schemeClr val="tx1"/>
          </a:solidFill>
          <a:latin typeface="+mj-lt"/>
          <a:ea typeface="+mj-ea"/>
          <a:cs typeface="+mj-cs"/>
        </a:defRPr>
      </a:lvl1pPr>
    </p:titleStyle>
    <p:bodyStyle>
      <a:lvl1pPr marL="233995" indent="-233995" algn="l" defTabSz="935980" rtl="0" eaLnBrk="1" latinLnBrk="0" hangingPunct="1">
        <a:lnSpc>
          <a:spcPct val="90000"/>
        </a:lnSpc>
        <a:spcBef>
          <a:spcPts val="1024"/>
        </a:spcBef>
        <a:buFont typeface="Arial" panose="020B0604020202020204" pitchFamily="34" charset="0"/>
        <a:buChar char="•"/>
        <a:defRPr kumimoji="1"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kumimoji="1"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kumimoji="1"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9pPr>
    </p:bodyStyle>
    <p:otherStyle>
      <a:defPPr>
        <a:defRPr lang="en-US"/>
      </a:defPPr>
      <a:lvl1pPr marL="0" algn="l" defTabSz="935980" rtl="0" eaLnBrk="1" latinLnBrk="0" hangingPunct="1">
        <a:defRPr kumimoji="1" sz="1842" kern="1200">
          <a:solidFill>
            <a:schemeClr val="tx1"/>
          </a:solidFill>
          <a:latin typeface="+mn-lt"/>
          <a:ea typeface="+mn-ea"/>
          <a:cs typeface="+mn-cs"/>
        </a:defRPr>
      </a:lvl1pPr>
      <a:lvl2pPr marL="467990" algn="l" defTabSz="935980" rtl="0" eaLnBrk="1" latinLnBrk="0" hangingPunct="1">
        <a:defRPr kumimoji="1" sz="1842" kern="1200">
          <a:solidFill>
            <a:schemeClr val="tx1"/>
          </a:solidFill>
          <a:latin typeface="+mn-lt"/>
          <a:ea typeface="+mn-ea"/>
          <a:cs typeface="+mn-cs"/>
        </a:defRPr>
      </a:lvl2pPr>
      <a:lvl3pPr marL="935980" algn="l" defTabSz="935980" rtl="0" eaLnBrk="1" latinLnBrk="0" hangingPunct="1">
        <a:defRPr kumimoji="1" sz="1842" kern="1200">
          <a:solidFill>
            <a:schemeClr val="tx1"/>
          </a:solidFill>
          <a:latin typeface="+mn-lt"/>
          <a:ea typeface="+mn-ea"/>
          <a:cs typeface="+mn-cs"/>
        </a:defRPr>
      </a:lvl3pPr>
      <a:lvl4pPr marL="1403970" algn="l" defTabSz="935980" rtl="0" eaLnBrk="1" latinLnBrk="0" hangingPunct="1">
        <a:defRPr kumimoji="1" sz="1842" kern="1200">
          <a:solidFill>
            <a:schemeClr val="tx1"/>
          </a:solidFill>
          <a:latin typeface="+mn-lt"/>
          <a:ea typeface="+mn-ea"/>
          <a:cs typeface="+mn-cs"/>
        </a:defRPr>
      </a:lvl4pPr>
      <a:lvl5pPr marL="1871960" algn="l" defTabSz="935980" rtl="0" eaLnBrk="1" latinLnBrk="0" hangingPunct="1">
        <a:defRPr kumimoji="1" sz="1842" kern="1200">
          <a:solidFill>
            <a:schemeClr val="tx1"/>
          </a:solidFill>
          <a:latin typeface="+mn-lt"/>
          <a:ea typeface="+mn-ea"/>
          <a:cs typeface="+mn-cs"/>
        </a:defRPr>
      </a:lvl5pPr>
      <a:lvl6pPr marL="2339950" algn="l" defTabSz="935980" rtl="0" eaLnBrk="1" latinLnBrk="0" hangingPunct="1">
        <a:defRPr kumimoji="1" sz="1842" kern="1200">
          <a:solidFill>
            <a:schemeClr val="tx1"/>
          </a:solidFill>
          <a:latin typeface="+mn-lt"/>
          <a:ea typeface="+mn-ea"/>
          <a:cs typeface="+mn-cs"/>
        </a:defRPr>
      </a:lvl6pPr>
      <a:lvl7pPr marL="2807940" algn="l" defTabSz="935980" rtl="0" eaLnBrk="1" latinLnBrk="0" hangingPunct="1">
        <a:defRPr kumimoji="1" sz="1842" kern="1200">
          <a:solidFill>
            <a:schemeClr val="tx1"/>
          </a:solidFill>
          <a:latin typeface="+mn-lt"/>
          <a:ea typeface="+mn-ea"/>
          <a:cs typeface="+mn-cs"/>
        </a:defRPr>
      </a:lvl7pPr>
      <a:lvl8pPr marL="3275929" algn="l" defTabSz="935980" rtl="0" eaLnBrk="1" latinLnBrk="0" hangingPunct="1">
        <a:defRPr kumimoji="1" sz="1842" kern="1200">
          <a:solidFill>
            <a:schemeClr val="tx1"/>
          </a:solidFill>
          <a:latin typeface="+mn-lt"/>
          <a:ea typeface="+mn-ea"/>
          <a:cs typeface="+mn-cs"/>
        </a:defRPr>
      </a:lvl8pPr>
      <a:lvl9pPr marL="3743919" algn="l" defTabSz="935980" rtl="0" eaLnBrk="1" latinLnBrk="0" hangingPunct="1">
        <a:defRPr kumimoji="1" sz="184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3493" y="383300"/>
            <a:ext cx="8072914"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3493" y="1916484"/>
            <a:ext cx="8072914"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43493" y="6672699"/>
            <a:ext cx="2105978" cy="383297"/>
          </a:xfrm>
          <a:prstGeom prst="rect">
            <a:avLst/>
          </a:prstGeom>
        </p:spPr>
        <p:txBody>
          <a:bodyPr vert="horz" lIns="91440" tIns="45720" rIns="91440" bIns="45720" rtlCol="0" anchor="ctr"/>
          <a:lstStyle>
            <a:lvl1pPr algn="l">
              <a:defRPr sz="1200">
                <a:solidFill>
                  <a:schemeClr val="tx1">
                    <a:tint val="75000"/>
                  </a:schemeClr>
                </a:solidFill>
              </a:defRPr>
            </a:lvl1pPr>
          </a:lstStyle>
          <a:p>
            <a:fld id="{1CCAC7D1-E6BA-4D3C-B83F-E0E59D2421F1}" type="datetimeFigureOut">
              <a:rPr kumimoji="1" lang="ja-JP" altLang="en-US" smtClean="0"/>
              <a:t>2024/11/20</a:t>
            </a:fld>
            <a:endParaRPr kumimoji="1" lang="ja-JP" altLang="en-US"/>
          </a:p>
        </p:txBody>
      </p:sp>
      <p:sp>
        <p:nvSpPr>
          <p:cNvPr id="5" name="Footer Placeholder 4"/>
          <p:cNvSpPr>
            <a:spLocks noGrp="1"/>
          </p:cNvSpPr>
          <p:nvPr>
            <p:ph type="ftr" sz="quarter" idx="3"/>
          </p:nvPr>
        </p:nvSpPr>
        <p:spPr>
          <a:xfrm>
            <a:off x="3100467" y="6672699"/>
            <a:ext cx="3158966" cy="38329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610429" y="6672699"/>
            <a:ext cx="2105978" cy="383297"/>
          </a:xfrm>
          <a:prstGeom prst="rect">
            <a:avLst/>
          </a:prstGeom>
        </p:spPr>
        <p:txBody>
          <a:bodyPr vert="horz" lIns="91440" tIns="45720" rIns="91440" bIns="45720" rtlCol="0" anchor="ctr"/>
          <a:lstStyle>
            <a:lvl1pPr algn="r">
              <a:defRPr sz="1200">
                <a:solidFill>
                  <a:schemeClr val="tx1">
                    <a:tint val="75000"/>
                  </a:schemeClr>
                </a:solidFill>
              </a:defRPr>
            </a:lvl1p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376638902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s://warp.da.ndl.go.jp/info:ndljp/pid/13697672/www.pref.osaka.lg.jp/shogyoshien/minmamo/shourepo_5034.html" TargetMode="External"/><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osaka-shotengai-info.com/ss/naganosyoutengainisisyousakaedoori/" TargetMode="External"/><Relationship Id="rId4" Type="http://schemas.openxmlformats.org/officeDocument/2006/relationships/hyperlink" Target="https://warp.da.ndl.go.jp/info:ndljp/pid/13338628/www.pref.osaka.lg.jp/shogyoshien/minmamo/shourepo_4064.html"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s://warp.da.ndl.go.jp/info:ndljp/pid/13697672/www.pref.osaka.lg.jp/shogyoshien/minmamo/shourepo_5039.html" TargetMode="External"/><Relationship Id="rId7"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domyoji-tenjindori.com/" TargetMode="External"/><Relationship Id="rId5" Type="http://schemas.openxmlformats.org/officeDocument/2006/relationships/hyperlink" Target="https://osaka-shotengai-info.com/ss/domyojitenjindori/" TargetMode="External"/><Relationship Id="rId4" Type="http://schemas.openxmlformats.org/officeDocument/2006/relationships/hyperlink" Target="https://warp.da.ndl.go.jp/info:ndljp/pid/13697672/www.pref.osaka.lg.jp/shogyoshien/minmamo/shourepo_3015.html" TargetMode="External"/><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59C316FC-CF46-3173-A2F4-3DA06F76A65B}"/>
              </a:ext>
            </a:extLst>
          </p:cNvPr>
          <p:cNvGraphicFramePr>
            <a:graphicFrameLocks noGrp="1"/>
          </p:cNvGraphicFramePr>
          <p:nvPr>
            <p:extLst>
              <p:ext uri="{D42A27DB-BD31-4B8C-83A1-F6EECF244321}">
                <p14:modId xmlns:p14="http://schemas.microsoft.com/office/powerpoint/2010/main" val="2722988121"/>
              </p:ext>
            </p:extLst>
          </p:nvPr>
        </p:nvGraphicFramePr>
        <p:xfrm>
          <a:off x="5788" y="720869"/>
          <a:ext cx="9326272" cy="3805078"/>
        </p:xfrm>
        <a:graphic>
          <a:graphicData uri="http://schemas.openxmlformats.org/drawingml/2006/table">
            <a:tbl>
              <a:tblPr firstRow="1" bandRow="1">
                <a:tableStyleId>{3B4B98B0-60AC-42C2-AFA5-B58CD77FA1E5}</a:tableStyleId>
              </a:tblPr>
              <a:tblGrid>
                <a:gridCol w="1611997">
                  <a:extLst>
                    <a:ext uri="{9D8B030D-6E8A-4147-A177-3AD203B41FA5}">
                      <a16:colId xmlns:a16="http://schemas.microsoft.com/office/drawing/2014/main" val="401855506"/>
                    </a:ext>
                  </a:extLst>
                </a:gridCol>
                <a:gridCol w="888023">
                  <a:extLst>
                    <a:ext uri="{9D8B030D-6E8A-4147-A177-3AD203B41FA5}">
                      <a16:colId xmlns:a16="http://schemas.microsoft.com/office/drawing/2014/main" val="3004882159"/>
                    </a:ext>
                  </a:extLst>
                </a:gridCol>
                <a:gridCol w="5220872">
                  <a:extLst>
                    <a:ext uri="{9D8B030D-6E8A-4147-A177-3AD203B41FA5}">
                      <a16:colId xmlns:a16="http://schemas.microsoft.com/office/drawing/2014/main" val="2500525537"/>
                    </a:ext>
                  </a:extLst>
                </a:gridCol>
                <a:gridCol w="830580">
                  <a:extLst>
                    <a:ext uri="{9D8B030D-6E8A-4147-A177-3AD203B41FA5}">
                      <a16:colId xmlns:a16="http://schemas.microsoft.com/office/drawing/2014/main" val="2286662663"/>
                    </a:ext>
                  </a:extLst>
                </a:gridCol>
                <a:gridCol w="774800">
                  <a:extLst>
                    <a:ext uri="{9D8B030D-6E8A-4147-A177-3AD203B41FA5}">
                      <a16:colId xmlns:a16="http://schemas.microsoft.com/office/drawing/2014/main" val="3769021128"/>
                    </a:ext>
                  </a:extLst>
                </a:gridCol>
              </a:tblGrid>
              <a:tr h="56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商店街名</a:t>
                      </a:r>
                    </a:p>
                  </a:txBody>
                  <a:tcPr marT="36000" marB="36000" anchor="ctr">
                    <a:lnL w="12700" cap="flat" cmpd="sng" algn="ctr">
                      <a:noFill/>
                      <a:prstDash val="solid"/>
                      <a:round/>
                      <a:headEnd type="none" w="med" len="med"/>
                      <a:tailEnd type="none" w="med" len="med"/>
                    </a:lnL>
                    <a:lnR w="12700" cap="flat" cmpd="sng" algn="ctr">
                      <a:solidFill>
                        <a:srgbClr val="FF9999"/>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marL="0" indent="0" algn="l"/>
                      <a:r>
                        <a:rPr kumimoji="1" lang="ja-JP" altLang="en-US" sz="1200" b="1"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市</a:t>
                      </a:r>
                    </a:p>
                  </a:txBody>
                  <a:tcPr marT="36000" marB="36000" anchor="ctr">
                    <a:lnL w="12700" cap="flat" cmpd="sng" algn="ctr">
                      <a:solidFill>
                        <a:srgbClr val="FF9999"/>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r>
                        <a:rPr kumimoji="1" lang="ja-JP" altLang="en-US" sz="1200" b="1" kern="12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rPr>
                        <a:t>事業名</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algn="ctr"/>
                      <a:r>
                        <a:rPr kumimoji="1" lang="ja-JP" altLang="en-US" sz="1200" b="1" kern="12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rPr>
                        <a:t>通し番号</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algn="ctr"/>
                      <a:r>
                        <a:rPr kumimoji="1" lang="ja-JP" altLang="en-US" sz="1200" b="1" kern="12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rPr>
                        <a:t>ページ数</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extLst>
                  <a:ext uri="{0D108BD9-81ED-4DB2-BD59-A6C34878D82A}">
                    <a16:rowId xmlns:a16="http://schemas.microsoft.com/office/drawing/2014/main" val="2773309859"/>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長野商店街西商栄通り</a:t>
                      </a: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河内長野市</a:t>
                      </a: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rPr>
                        <a:t>SHOW!TENGAI!</a:t>
                      </a:r>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地元クリエイターと</a:t>
                      </a:r>
                      <a:endPar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子育て世代サポーターの連携での地域魅力発信</a:t>
                      </a:r>
                      <a:endPar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kumimoji="1" lang="en-US" altLang="ja-JP"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rPr>
                        <a:t>R6-21</a:t>
                      </a:r>
                      <a:endParaRPr kumimoji="1" lang="ja-JP" altLang="en-US"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rPr>
                        <a:t>P</a:t>
                      </a:r>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１</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2155895"/>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道明寺天神通り商店街</a:t>
                      </a: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藤井寺市</a:t>
                      </a: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観光名所と連携した地域魅力発信ツールの制作・発信</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kumimoji="1" lang="en-US" altLang="ja-JP"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rPr>
                        <a:t>R6-06</a:t>
                      </a:r>
                      <a:endParaRPr kumimoji="1" lang="ja-JP" altLang="en-US"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rPr>
                        <a:t>P2</a:t>
                      </a:r>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3963553"/>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6459698"/>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kumimoji="1" lang="ja-JP" altLang="en-US"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2376812"/>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750202"/>
                  </a:ext>
                </a:extLst>
              </a:tr>
            </a:tbl>
          </a:graphicData>
        </a:graphic>
      </p:graphicFrame>
      <p:sp>
        <p:nvSpPr>
          <p:cNvPr id="6" name="テキスト ボックス 5">
            <a:extLst>
              <a:ext uri="{FF2B5EF4-FFF2-40B4-BE49-F238E27FC236}">
                <a16:creationId xmlns:a16="http://schemas.microsoft.com/office/drawing/2014/main" id="{C2557CA2-E72E-B330-C600-535EB208B566}"/>
              </a:ext>
            </a:extLst>
          </p:cNvPr>
          <p:cNvSpPr txBox="1"/>
          <p:nvPr/>
        </p:nvSpPr>
        <p:spPr>
          <a:xfrm>
            <a:off x="442945" y="328976"/>
            <a:ext cx="4559696" cy="338554"/>
          </a:xfrm>
          <a:prstGeom prst="rect">
            <a:avLst/>
          </a:prstGeom>
          <a:noFill/>
        </p:spPr>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srgbClr val="4472C4">
                    <a:lumMod val="75000"/>
                  </a:srgbClr>
                </a:solidFill>
                <a:effectLst/>
                <a:uLnTx/>
                <a:uFillTx/>
                <a:latin typeface="UD デジタル 教科書体 NK-R" panose="02020400000000000000" pitchFamily="18" charset="-128"/>
                <a:ea typeface="UD デジタル 教科書体 NK-R" panose="02020400000000000000" pitchFamily="18" charset="-128"/>
                <a:cs typeface="+mn-cs"/>
              </a:rPr>
              <a:t>商店街レポート（南河内地域）</a:t>
            </a:r>
          </a:p>
        </p:txBody>
      </p:sp>
      <p:pic>
        <p:nvPicPr>
          <p:cNvPr id="112" name="図 111">
            <a:extLst>
              <a:ext uri="{FF2B5EF4-FFF2-40B4-BE49-F238E27FC236}">
                <a16:creationId xmlns:a16="http://schemas.microsoft.com/office/drawing/2014/main" id="{547E409D-F543-E8AE-3946-F195718B4C14}"/>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t="-12179"/>
          <a:stretch/>
        </p:blipFill>
        <p:spPr>
          <a:xfrm>
            <a:off x="3965713" y="325097"/>
            <a:ext cx="5366347" cy="275231"/>
          </a:xfrm>
          <a:prstGeom prst="rect">
            <a:avLst/>
          </a:prstGeom>
        </p:spPr>
      </p:pic>
      <p:pic>
        <p:nvPicPr>
          <p:cNvPr id="113" name="図 112">
            <a:extLst>
              <a:ext uri="{FF2B5EF4-FFF2-40B4-BE49-F238E27FC236}">
                <a16:creationId xmlns:a16="http://schemas.microsoft.com/office/drawing/2014/main" id="{9F373175-455C-9A23-4C0C-A4147879F949}"/>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t="-13380"/>
          <a:stretch/>
        </p:blipFill>
        <p:spPr>
          <a:xfrm>
            <a:off x="1" y="328977"/>
            <a:ext cx="403189" cy="275231"/>
          </a:xfrm>
          <a:prstGeom prst="rect">
            <a:avLst/>
          </a:prstGeom>
        </p:spPr>
      </p:pic>
    </p:spTree>
    <p:extLst>
      <p:ext uri="{BB962C8B-B14F-4D97-AF65-F5344CB8AC3E}">
        <p14:creationId xmlns:p14="http://schemas.microsoft.com/office/powerpoint/2010/main" val="2725504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9A176752-42BA-A81E-1181-417D0C9CAD10}"/>
              </a:ext>
            </a:extLst>
          </p:cNvPr>
          <p:cNvGraphicFramePr>
            <a:graphicFrameLocks noGrp="1"/>
          </p:cNvGraphicFramePr>
          <p:nvPr/>
        </p:nvGraphicFramePr>
        <p:xfrm>
          <a:off x="-1" y="246122"/>
          <a:ext cx="9360552" cy="6794887"/>
        </p:xfrm>
        <a:graphic>
          <a:graphicData uri="http://schemas.openxmlformats.org/drawingml/2006/table">
            <a:tbl>
              <a:tblPr firstRow="1" bandRow="1">
                <a:tableStyleId>{93296810-A885-4BE3-A3E7-6D5BEEA58F35}</a:tableStyleId>
              </a:tblPr>
              <a:tblGrid>
                <a:gridCol w="2592584">
                  <a:extLst>
                    <a:ext uri="{9D8B030D-6E8A-4147-A177-3AD203B41FA5}">
                      <a16:colId xmlns:a16="http://schemas.microsoft.com/office/drawing/2014/main" val="1247304762"/>
                    </a:ext>
                  </a:extLst>
                </a:gridCol>
                <a:gridCol w="441744">
                  <a:extLst>
                    <a:ext uri="{9D8B030D-6E8A-4147-A177-3AD203B41FA5}">
                      <a16:colId xmlns:a16="http://schemas.microsoft.com/office/drawing/2014/main" val="2386351658"/>
                    </a:ext>
                  </a:extLst>
                </a:gridCol>
                <a:gridCol w="1734279">
                  <a:extLst>
                    <a:ext uri="{9D8B030D-6E8A-4147-A177-3AD203B41FA5}">
                      <a16:colId xmlns:a16="http://schemas.microsoft.com/office/drawing/2014/main" val="4136233601"/>
                    </a:ext>
                  </a:extLst>
                </a:gridCol>
                <a:gridCol w="409095">
                  <a:extLst>
                    <a:ext uri="{9D8B030D-6E8A-4147-A177-3AD203B41FA5}">
                      <a16:colId xmlns:a16="http://schemas.microsoft.com/office/drawing/2014/main" val="2712263883"/>
                    </a:ext>
                  </a:extLst>
                </a:gridCol>
                <a:gridCol w="1074180">
                  <a:extLst>
                    <a:ext uri="{9D8B030D-6E8A-4147-A177-3AD203B41FA5}">
                      <a16:colId xmlns:a16="http://schemas.microsoft.com/office/drawing/2014/main" val="1134428704"/>
                    </a:ext>
                  </a:extLst>
                </a:gridCol>
                <a:gridCol w="3108670">
                  <a:extLst>
                    <a:ext uri="{9D8B030D-6E8A-4147-A177-3AD203B41FA5}">
                      <a16:colId xmlns:a16="http://schemas.microsoft.com/office/drawing/2014/main" val="268226434"/>
                    </a:ext>
                  </a:extLst>
                </a:gridCol>
              </a:tblGrid>
              <a:tr h="218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商店街名</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93599" marR="93599" marT="46798" marB="46798" anchor="ctr">
                    <a:lnL w="3175" cap="flat" cmpd="sng" algn="ctr">
                      <a:solidFill>
                        <a:schemeClr val="bg1"/>
                      </a:solidFill>
                      <a:prstDash val="solid"/>
                      <a:round/>
                      <a:headEnd type="none" w="med" len="med"/>
                      <a:tailEnd type="none" w="med" len="med"/>
                    </a:lnL>
                    <a:lnT w="3175" cap="flat" cmpd="sng" algn="ctr">
                      <a:solidFill>
                        <a:schemeClr val="bg1"/>
                      </a:solidFill>
                      <a:prstDash val="solid"/>
                      <a:round/>
                      <a:headEnd type="none" w="med" len="med"/>
                      <a:tailEnd type="none" w="med" len="med"/>
                    </a:lnT>
                    <a:solidFill>
                      <a:srgbClr val="FF9999"/>
                    </a:solidFill>
                  </a:tcPr>
                </a:tc>
                <a:tc gridSpan="3">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商店街の基本情報</a:t>
                      </a:r>
                      <a:r>
                        <a:rPr kumimoji="1" lang="en-US" altLang="ja-JP" sz="900" dirty="0">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T w="3175" cap="flat" cmpd="sng" algn="ctr">
                      <a:solidFill>
                        <a:schemeClr val="bg1"/>
                      </a:solidFill>
                      <a:prstDash val="solid"/>
                      <a:round/>
                      <a:headEnd type="none" w="med" len="med"/>
                      <a:tailEnd type="none" w="med" len="med"/>
                    </a:lnT>
                    <a:solidFill>
                      <a:srgbClr val="FF9999"/>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過去の商店街レポート</a:t>
                      </a:r>
                      <a:r>
                        <a:rPr kumimoji="1" lang="en-US" altLang="ja-JP" sz="900" dirty="0">
                          <a:latin typeface="Meiryo UI" panose="020B0604030504040204" pitchFamily="50" charset="-128"/>
                          <a:ea typeface="Meiryo UI" panose="020B0604030504040204" pitchFamily="50" charset="-128"/>
                        </a:rPr>
                        <a:t>URL〉</a:t>
                      </a:r>
                      <a:endParaRPr kumimoji="1" lang="ja-JP" altLang="en-US" sz="900" dirty="0"/>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過去の商店街レポート</a:t>
                      </a:r>
                      <a:r>
                        <a:rPr kumimoji="1" lang="en-US" altLang="ja-JP" sz="800">
                          <a:latin typeface="Meiryo UI" panose="020B0604030504040204" pitchFamily="50" charset="-128"/>
                          <a:ea typeface="Meiryo UI" panose="020B0604030504040204" pitchFamily="50" charset="-128"/>
                        </a:rPr>
                        <a:t>URL〉</a:t>
                      </a:r>
                      <a:endParaRPr kumimoji="1" lang="ja-JP" altLang="en-US" sz="800" dirty="0">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extLst>
                  <a:ext uri="{0D108BD9-81ED-4DB2-BD59-A6C34878D82A}">
                    <a16:rowId xmlns:a16="http://schemas.microsoft.com/office/drawing/2014/main" val="2844654489"/>
                  </a:ext>
                </a:extLst>
              </a:tr>
              <a:tr h="484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長野商店街西商栄通り</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93599" marR="93599" marT="46798" marB="46798" anchor="ctr">
                    <a:lnL w="3175" cap="flat" cmpd="sng" algn="ctr">
                      <a:solidFill>
                        <a:schemeClr val="bg1"/>
                      </a:solidFill>
                      <a:prstDash val="solid"/>
                      <a:round/>
                      <a:headEnd type="none" w="med" len="med"/>
                      <a:tailEnd type="none" w="med" len="med"/>
                    </a:lnL>
                    <a:solidFill>
                      <a:schemeClr val="accent2">
                        <a:lumMod val="40000"/>
                        <a:lumOff val="60000"/>
                      </a:schemeClr>
                    </a:solidFill>
                  </a:tcPr>
                </a:tc>
                <a:tc gridSpan="3">
                  <a:txBody>
                    <a:bodyPr/>
                    <a:lstStyle/>
                    <a:p>
                      <a:r>
                        <a:rPr kumimoji="1" lang="ja-JP" altLang="en-US" sz="800" b="0" dirty="0">
                          <a:solidFill>
                            <a:schemeClr val="tx1"/>
                          </a:solidFill>
                          <a:latin typeface="Meiryo UI" panose="020B0604030504040204" pitchFamily="50" charset="-128"/>
                          <a:ea typeface="Meiryo UI" panose="020B0604030504040204" pitchFamily="50" charset="-128"/>
                        </a:rPr>
                        <a:t>所在地：河内長野市</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最寄駅：</a:t>
                      </a:r>
                      <a:r>
                        <a:rPr kumimoji="1" lang="zh-TW" altLang="en-US" sz="800" b="0" dirty="0">
                          <a:solidFill>
                            <a:schemeClr val="tx1"/>
                          </a:solidFill>
                          <a:latin typeface="Meiryo UI" panose="020B0604030504040204" pitchFamily="50" charset="-128"/>
                          <a:ea typeface="Meiryo UI" panose="020B0604030504040204" pitchFamily="50" charset="-128"/>
                        </a:rPr>
                        <a:t>南海高野線</a:t>
                      </a:r>
                      <a:r>
                        <a:rPr kumimoji="1" lang="ja-JP" altLang="en-US" sz="800" b="0" dirty="0">
                          <a:solidFill>
                            <a:schemeClr val="tx1"/>
                          </a:solidFill>
                          <a:latin typeface="Meiryo UI" panose="020B0604030504040204" pitchFamily="50" charset="-128"/>
                          <a:ea typeface="Meiryo UI" panose="020B0604030504040204" pitchFamily="50" charset="-128"/>
                        </a:rPr>
                        <a:t>、</a:t>
                      </a:r>
                      <a:r>
                        <a:rPr kumimoji="1" lang="zh-TW" altLang="en-US" sz="800" b="0" dirty="0">
                          <a:solidFill>
                            <a:schemeClr val="tx1"/>
                          </a:solidFill>
                          <a:latin typeface="Meiryo UI" panose="020B0604030504040204" pitchFamily="50" charset="-128"/>
                          <a:ea typeface="Meiryo UI" panose="020B0604030504040204" pitchFamily="50" charset="-128"/>
                        </a:rPr>
                        <a:t>近鉄</a:t>
                      </a:r>
                      <a:r>
                        <a:rPr kumimoji="1" lang="ja-JP" altLang="en-US" sz="800" b="0" dirty="0">
                          <a:solidFill>
                            <a:schemeClr val="tx1"/>
                          </a:solidFill>
                          <a:latin typeface="Meiryo UI" panose="020B0604030504040204" pitchFamily="50" charset="-128"/>
                          <a:ea typeface="Meiryo UI" panose="020B0604030504040204" pitchFamily="50" charset="-128"/>
                        </a:rPr>
                        <a:t>南大阪線</a:t>
                      </a:r>
                      <a:r>
                        <a:rPr kumimoji="1" lang="zh-TW" altLang="en-US" sz="800" b="0" dirty="0">
                          <a:solidFill>
                            <a:schemeClr val="tx1"/>
                          </a:solidFill>
                          <a:latin typeface="Meiryo UI" panose="020B0604030504040204" pitchFamily="50" charset="-128"/>
                          <a:ea typeface="Meiryo UI" panose="020B0604030504040204" pitchFamily="50" charset="-128"/>
                        </a:rPr>
                        <a:t>河内長野駅</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店舗数：</a:t>
                      </a:r>
                      <a:r>
                        <a:rPr kumimoji="1" lang="en-US" altLang="ja-JP" sz="800" b="0" dirty="0">
                          <a:solidFill>
                            <a:schemeClr val="tx1"/>
                          </a:solidFill>
                          <a:latin typeface="Meiryo UI" panose="020B0604030504040204" pitchFamily="50" charset="-128"/>
                          <a:ea typeface="Meiryo UI" panose="020B0604030504040204" pitchFamily="50" charset="-128"/>
                        </a:rPr>
                        <a:t>14</a:t>
                      </a:r>
                      <a:r>
                        <a:rPr kumimoji="1" lang="ja-JP" altLang="en-US" sz="800" b="0" dirty="0">
                          <a:solidFill>
                            <a:schemeClr val="tx1"/>
                          </a:solidFill>
                          <a:latin typeface="Meiryo UI" panose="020B0604030504040204" pitchFamily="50" charset="-128"/>
                          <a:ea typeface="Meiryo UI" panose="020B0604030504040204" pitchFamily="50" charset="-128"/>
                        </a:rPr>
                        <a:t>店</a:t>
                      </a:r>
                    </a:p>
                  </a:txBody>
                  <a:tcPr marL="89220" marR="89220" marT="44610" marB="44610" anchor="ct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lang="ja-JP" altLang="en-US" sz="800" dirty="0">
                          <a:hlinkClick r:id="rId3"/>
                        </a:rPr>
                        <a:t>大阪府／商店街、ふらっと気軽に飲みに来て </a:t>
                      </a:r>
                      <a:r>
                        <a:rPr lang="en-US" altLang="ja-JP" sz="800" dirty="0">
                          <a:hlinkClick r:id="rId3"/>
                        </a:rPr>
                        <a:t>(ndl.go.jp)</a:t>
                      </a:r>
                      <a:r>
                        <a:rPr lang="ja-JP" altLang="en-US" sz="800" dirty="0"/>
                        <a:t>（</a:t>
                      </a:r>
                      <a:r>
                        <a:rPr lang="en-US" altLang="ja-JP" sz="800" dirty="0"/>
                        <a:t>R5.12.8</a:t>
                      </a:r>
                      <a:r>
                        <a:rPr lang="ja-JP" altLang="en-US" sz="800" dirty="0"/>
                        <a:t>）</a:t>
                      </a:r>
                      <a:endParaRPr lang="en-US" altLang="ja-JP" sz="800" dirty="0"/>
                    </a:p>
                    <a:p>
                      <a:r>
                        <a:rPr lang="ja-JP" altLang="en-US" sz="800" dirty="0">
                          <a:hlinkClick r:id="rId4"/>
                        </a:rPr>
                        <a:t>大阪府／地域交流施設の整備をきかっけに、子育て世代を呼び込む＜モデル創出事業＞ </a:t>
                      </a:r>
                      <a:r>
                        <a:rPr lang="en-US" altLang="ja-JP" sz="800" dirty="0">
                          <a:hlinkClick r:id="rId4"/>
                        </a:rPr>
                        <a:t>(ndl.go.jp)</a:t>
                      </a:r>
                      <a:r>
                        <a:rPr lang="ja-JP" altLang="en-US" sz="800" dirty="0"/>
                        <a:t>（</a:t>
                      </a:r>
                      <a:r>
                        <a:rPr lang="en-US" altLang="ja-JP" sz="800" dirty="0"/>
                        <a:t>R.5.3.3</a:t>
                      </a:r>
                      <a:r>
                        <a:rPr lang="ja-JP" altLang="en-US" sz="800" dirty="0"/>
                        <a:t>）</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所在地：大阪府藤井寺市</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最寄駅：近鉄南大阪線 道明寺駅</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店舗数：</a:t>
                      </a:r>
                      <a:r>
                        <a:rPr kumimoji="1" lang="en-US" altLang="ja-JP" sz="900" b="0" dirty="0">
                          <a:solidFill>
                            <a:schemeClr val="tx1"/>
                          </a:solidFill>
                          <a:latin typeface="Meiryo UI" panose="020B0604030504040204" pitchFamily="50" charset="-128"/>
                          <a:ea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rPr>
                        <a:t>店</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868704327"/>
                  </a:ext>
                </a:extLst>
              </a:tr>
              <a:tr h="218397">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事業名</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過去の取り組み</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9999"/>
                    </a:solidFill>
                  </a:tcPr>
                </a:tc>
                <a:tc hMerge="1">
                  <a:txBody>
                    <a:bodyPr/>
                    <a:lstStyle/>
                    <a:p>
                      <a:endParaRPr kumimoji="1" lang="ja-JP" altLang="en-US"/>
                    </a:p>
                  </a:txBody>
                  <a:tcPr/>
                </a:tc>
                <a:extLst>
                  <a:ext uri="{0D108BD9-81ED-4DB2-BD59-A6C34878D82A}">
                    <a16:rowId xmlns:a16="http://schemas.microsoft.com/office/drawing/2014/main" val="3481699797"/>
                  </a:ext>
                </a:extLst>
              </a:tr>
              <a:tr h="473032">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SHOW!TENGAI!</a:t>
                      </a:r>
                      <a:r>
                        <a:rPr kumimoji="1" lang="ja-JP" altLang="en-US" sz="1050" dirty="0">
                          <a:latin typeface="Meiryo UI" panose="020B0604030504040204" pitchFamily="50" charset="-128"/>
                          <a:ea typeface="Meiryo UI" panose="020B0604030504040204" pitchFamily="50" charset="-128"/>
                        </a:rPr>
                        <a:t>地元クリエイターと子育て世代サポーターの連携での地域魅力発信</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年度大阪府商店街等モデル創出普及事業</a:t>
                      </a:r>
                      <a:endParaRPr kumimoji="1" lang="en-US" altLang="ja-JP" sz="800" dirty="0">
                        <a:latin typeface="Meiryo UI" panose="020B0604030504040204" pitchFamily="50" charset="-128"/>
                        <a:ea typeface="Meiryo UI" panose="020B0604030504040204" pitchFamily="50" charset="-128"/>
                      </a:endParaRPr>
                    </a:p>
                  </a:txBody>
                  <a:tcPr marL="89220" marR="89220" marT="44610" marB="4461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2725198"/>
                  </a:ext>
                </a:extLst>
              </a:tr>
              <a:tr h="218397">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事業概要</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792655"/>
                  </a:ext>
                </a:extLst>
              </a:tr>
              <a:tr h="400343">
                <a:tc gridSpan="6">
                  <a:txBody>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■昭和レトロな佇まいを残す商店街を「映えスポット」として発信するため、地域交流を目的としたスペースを整備。情報発信のスキルとノウハウを持った地元インフルエンサーの活動場所を提供し、</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ユーザーが商店街を訪れたくなる流れをつくるための拠点づくりを、地域住民が参画するワークショップイベントとして実施した。</a:t>
                      </a:r>
                    </a:p>
                  </a:txBody>
                  <a:tcPr marL="180000" marR="18000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37718443"/>
                  </a:ext>
                </a:extLst>
              </a:tr>
              <a:tr h="21839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課題・現状</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endParaRPr kumimoji="1" lang="ja-JP" altLang="en-US"/>
                    </a:p>
                  </a:txBody>
                  <a:tcPr/>
                </a:tc>
                <a:tc gridSpan="3">
                  <a:txBody>
                    <a:bodyPr/>
                    <a:lstStyle/>
                    <a:p>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取組み内容</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solidFill>
                      <a:srgbClr val="FF9999"/>
                    </a:solidFill>
                  </a:tcPr>
                </a:tc>
                <a:tc hMerge="1">
                  <a:txBody>
                    <a:bodyPr/>
                    <a:lstStyle/>
                    <a:p>
                      <a:endParaRPr kumimoji="1" lang="ja-JP" altLang="en-US"/>
                    </a:p>
                  </a:txBody>
                  <a:tcPr/>
                </a:tc>
                <a:tc hMerge="1">
                  <a:txBody>
                    <a:bodyPr/>
                    <a:lstStyle/>
                    <a:p>
                      <a:endParaRPr kumimoji="1" lang="ja-JP" altLang="en-US" sz="1900" dirty="0"/>
                    </a:p>
                  </a:txBody>
                  <a:tcPr marL="89220" marR="89220" marT="44610" marB="44610" anchor="ctr">
                    <a:solidFill>
                      <a:srgbClr val="FF99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成果</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extLst>
                  <a:ext uri="{0D108BD9-81ED-4DB2-BD59-A6C34878D82A}">
                    <a16:rowId xmlns:a16="http://schemas.microsoft.com/office/drawing/2014/main" val="2000880769"/>
                  </a:ext>
                </a:extLst>
              </a:tr>
              <a:tr h="831213">
                <a:tc gridSpan="2">
                  <a:txBody>
                    <a:bodyPr/>
                    <a:lstStyle/>
                    <a:p>
                      <a:pPr marL="0" marR="0" lvl="0" indent="0" algn="l" defTabSz="935980" rtl="0" eaLnBrk="1" fontAlgn="auto" latinLnBrk="0" hangingPunct="1">
                        <a:lnSpc>
                          <a:spcPts val="12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①空き店舗の整備・活用</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12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・地域住民が気軽に訪れるような交流スペースを作りたい。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12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・地域住民と一緒にイベントを実施したい。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12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・商店街のファンになってもらえるような仕組みを構築したい。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chemeClr val="accent2">
                        <a:lumMod val="20000"/>
                        <a:lumOff val="80000"/>
                      </a:schemeClr>
                    </a:solidFill>
                  </a:tcPr>
                </a:tc>
                <a:tc hMerge="1">
                  <a:txBody>
                    <a:bodyPr/>
                    <a:lstStyle/>
                    <a:p>
                      <a:endParaRPr kumimoji="1" lang="ja-JP" altLang="en-US"/>
                    </a:p>
                  </a:txBody>
                  <a:tcPr/>
                </a:tc>
                <a:tc gridSpan="3">
                  <a:txBody>
                    <a:bodyPr/>
                    <a:lstStyle/>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商店街の空きテナントに地域交流施設「インスタ映え・エキソバ」を整備</a:t>
                      </a:r>
                      <a:r>
                        <a:rPr kumimoji="1" lang="ja-JP" altLang="en-US" sz="900" dirty="0">
                          <a:latin typeface="Meiryo UI" panose="020B0604030504040204" pitchFamily="50" charset="-128"/>
                          <a:ea typeface="Meiryo UI" panose="020B0604030504040204" pitchFamily="50" charset="-128"/>
                        </a:rPr>
                        <a:t>。スペースの壁面に、地域の工務店と大阪暁光高等学校の生徒に下地を塗ってもらい、そこに</a:t>
                      </a:r>
                      <a:r>
                        <a:rPr kumimoji="1" lang="en-US" altLang="ja-JP" sz="900" dirty="0">
                          <a:latin typeface="Meiryo UI" panose="020B0604030504040204" pitchFamily="50" charset="-128"/>
                          <a:ea typeface="Meiryo UI" panose="020B0604030504040204" pitchFamily="50" charset="-128"/>
                        </a:rPr>
                        <a:t>DIY</a:t>
                      </a:r>
                      <a:r>
                        <a:rPr kumimoji="1" lang="ja-JP" altLang="en-US" sz="900" dirty="0">
                          <a:latin typeface="Meiryo UI" panose="020B0604030504040204" pitchFamily="50" charset="-128"/>
                          <a:ea typeface="Meiryo UI" panose="020B0604030504040204" pitchFamily="50" charset="-128"/>
                        </a:rPr>
                        <a:t>ワークショップとして「おっきな壁にねこを描こう」と題し、アーティストと地域住民が壁に絵を描くイベントを開催。</a:t>
                      </a:r>
                      <a:endParaRPr kumimoji="1" lang="en-US" altLang="ja-JP" sz="900" dirty="0">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DIY</a:t>
                      </a:r>
                      <a:r>
                        <a:rPr kumimoji="1" lang="ja-JP" altLang="en-US" sz="900" b="0" dirty="0">
                          <a:solidFill>
                            <a:schemeClr val="tx1"/>
                          </a:solidFill>
                          <a:latin typeface="Meiryo UI" panose="020B0604030504040204" pitchFamily="50" charset="-128"/>
                          <a:ea typeface="Meiryo UI" panose="020B0604030504040204" pitchFamily="50" charset="-128"/>
                        </a:rPr>
                        <a:t>ワークショップの取組みが地域メディア（コミュニティテレビ）で紹介され、商店街の認知度向上にも繋がった。</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a:txBody>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・イベントには</a:t>
                      </a:r>
                      <a:r>
                        <a:rPr kumimoji="1" lang="ja-JP" altLang="en-US" sz="900" b="1" dirty="0">
                          <a:solidFill>
                            <a:schemeClr val="tx1"/>
                          </a:solidFill>
                          <a:latin typeface="Meiryo UI" panose="020B0604030504040204" pitchFamily="50" charset="-128"/>
                          <a:ea typeface="Meiryo UI" panose="020B0604030504040204" pitchFamily="50" charset="-128"/>
                        </a:rPr>
                        <a:t>子育て世代を中心に</a:t>
                      </a:r>
                      <a:r>
                        <a:rPr kumimoji="1" lang="en-US" altLang="ja-JP" sz="900" b="1" dirty="0">
                          <a:solidFill>
                            <a:schemeClr val="tx1"/>
                          </a:solidFill>
                          <a:latin typeface="Meiryo UI" panose="020B0604030504040204" pitchFamily="50" charset="-128"/>
                          <a:ea typeface="Meiryo UI" panose="020B0604030504040204" pitchFamily="50" charset="-128"/>
                        </a:rPr>
                        <a:t>200</a:t>
                      </a:r>
                      <a:r>
                        <a:rPr kumimoji="1" lang="ja-JP" altLang="en-US" sz="900" b="1" dirty="0">
                          <a:solidFill>
                            <a:schemeClr val="tx1"/>
                          </a:solidFill>
                          <a:latin typeface="Meiryo UI" panose="020B0604030504040204" pitchFamily="50" charset="-128"/>
                          <a:ea typeface="Meiryo UI" panose="020B0604030504040204" pitchFamily="50" charset="-128"/>
                        </a:rPr>
                        <a:t>人が集まった</a:t>
                      </a: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DIY</a:t>
                      </a:r>
                      <a:r>
                        <a:rPr kumimoji="1" lang="ja-JP" altLang="en-US" sz="900" b="0" dirty="0">
                          <a:solidFill>
                            <a:schemeClr val="tx1"/>
                          </a:solidFill>
                          <a:latin typeface="Meiryo UI" panose="020B0604030504040204" pitchFamily="50" charset="-128"/>
                          <a:ea typeface="Meiryo UI" panose="020B0604030504040204" pitchFamily="50" charset="-128"/>
                        </a:rPr>
                        <a:t>ワークショップを通じて、地元の若手クリエイターと地域のサポーターとの連携ができたことにより、</a:t>
                      </a:r>
                      <a:r>
                        <a:rPr kumimoji="1" lang="ja-JP" altLang="en-US" sz="900" b="1" dirty="0">
                          <a:solidFill>
                            <a:schemeClr val="tx1"/>
                          </a:solidFill>
                          <a:latin typeface="Meiryo UI" panose="020B0604030504040204" pitchFamily="50" charset="-128"/>
                          <a:ea typeface="Meiryo UI" panose="020B0604030504040204" pitchFamily="50" charset="-128"/>
                        </a:rPr>
                        <a:t>今後も地域で商店街活動を支援できるつながりができた。</a:t>
                      </a:r>
                      <a:endParaRPr kumimoji="1" lang="en-US" altLang="ja-JP" sz="900" b="1" dirty="0">
                        <a:solidFill>
                          <a:schemeClr val="tx1"/>
                        </a:solidFill>
                        <a:latin typeface="Meiryo UI" panose="020B0604030504040204" pitchFamily="50" charset="-128"/>
                        <a:ea typeface="Meiryo UI" panose="020B0604030504040204" pitchFamily="50" charset="-128"/>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・令和</a:t>
                      </a:r>
                      <a:r>
                        <a:rPr kumimoji="1" lang="en-US" altLang="ja-JP" sz="900" b="0" dirty="0">
                          <a:solidFill>
                            <a:schemeClr val="tx1"/>
                          </a:solidFill>
                          <a:latin typeface="Meiryo UI" panose="020B0604030504040204" pitchFamily="50" charset="-128"/>
                          <a:ea typeface="Meiryo UI" panose="020B0604030504040204" pitchFamily="50" charset="-128"/>
                        </a:rPr>
                        <a:t>6</a:t>
                      </a:r>
                      <a:r>
                        <a:rPr kumimoji="1" lang="ja-JP" altLang="en-US" sz="900" b="0" dirty="0">
                          <a:solidFill>
                            <a:schemeClr val="tx1"/>
                          </a:solidFill>
                          <a:latin typeface="Meiryo UI" panose="020B0604030504040204" pitchFamily="50" charset="-128"/>
                          <a:ea typeface="Meiryo UI" panose="020B0604030504040204" pitchFamily="50" charset="-128"/>
                        </a:rPr>
                        <a:t>年</a:t>
                      </a:r>
                      <a:r>
                        <a:rPr kumimoji="1" lang="en-US" altLang="ja-JP" sz="900" b="0" dirty="0">
                          <a:solidFill>
                            <a:schemeClr val="tx1"/>
                          </a:solidFill>
                          <a:latin typeface="Meiryo UI" panose="020B0604030504040204" pitchFamily="50" charset="-128"/>
                          <a:ea typeface="Meiryo UI" panose="020B0604030504040204" pitchFamily="50" charset="-128"/>
                        </a:rPr>
                        <a:t>3</a:t>
                      </a:r>
                      <a:r>
                        <a:rPr kumimoji="1" lang="ja-JP" altLang="en-US" sz="900" b="0" dirty="0">
                          <a:solidFill>
                            <a:schemeClr val="tx1"/>
                          </a:solidFill>
                          <a:latin typeface="Meiryo UI" panose="020B0604030504040204" pitchFamily="50" charset="-128"/>
                          <a:ea typeface="Meiryo UI" panose="020B0604030504040204" pitchFamily="50" charset="-128"/>
                        </a:rPr>
                        <a:t>月には、商店街にあった私有地の空き地を活用した私設公園「</a:t>
                      </a:r>
                      <a:r>
                        <a:rPr kumimoji="1" lang="en-US" altLang="ja-JP" sz="900" b="0" dirty="0">
                          <a:solidFill>
                            <a:schemeClr val="tx1"/>
                          </a:solidFill>
                          <a:latin typeface="Meiryo UI" panose="020B0604030504040204" pitchFamily="50" charset="-128"/>
                          <a:ea typeface="Meiryo UI" panose="020B0604030504040204" pitchFamily="50" charset="-128"/>
                        </a:rPr>
                        <a:t>AKICHIDE PARK</a:t>
                      </a:r>
                      <a:r>
                        <a:rPr kumimoji="1" lang="ja-JP" altLang="en-US" sz="900" b="0" dirty="0">
                          <a:solidFill>
                            <a:schemeClr val="tx1"/>
                          </a:solidFill>
                          <a:latin typeface="Meiryo UI" panose="020B0604030504040204" pitchFamily="50" charset="-128"/>
                          <a:ea typeface="Meiryo UI" panose="020B0604030504040204" pitchFamily="50" charset="-128"/>
                        </a:rPr>
                        <a:t>」がオープンするなど、更なる活性化につながった。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solidFill>
                      <a:schemeClr val="accent2">
                        <a:lumMod val="20000"/>
                        <a:lumOff val="80000"/>
                      </a:schemeClr>
                    </a:solidFill>
                  </a:tcPr>
                </a:tc>
                <a:extLst>
                  <a:ext uri="{0D108BD9-81ED-4DB2-BD59-A6C34878D82A}">
                    <a16:rowId xmlns:a16="http://schemas.microsoft.com/office/drawing/2014/main" val="4014507853"/>
                  </a:ext>
                </a:extLst>
              </a:tr>
              <a:tr h="56508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②子育て世代に対しての商店街認知向上</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・子育て世代を商店街に呼び込みたい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・デジタルを活用した情報発信を取り組みたい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・昭和レトロな佇まいを残す商店街を「映えスポット」として</a:t>
                      </a:r>
                      <a:endParaRPr kumimoji="1" lang="en-US" altLang="ja-JP" sz="9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　情報発信したい</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40000"/>
                        <a:lumOff val="60000"/>
                      </a:schemeClr>
                    </a:solidFill>
                  </a:tcPr>
                </a:tc>
                <a:tc hMerge="1">
                  <a:txBody>
                    <a:bodyPr/>
                    <a:lstStyle/>
                    <a:p>
                      <a:endParaRPr kumimoji="1" lang="ja-JP" altLang="en-US"/>
                    </a:p>
                  </a:txBody>
                  <a:tcPr/>
                </a:tc>
                <a:tc gridSpan="3">
                  <a:txBody>
                    <a:bodyPr/>
                    <a:lstStyle/>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商店街内の店舗情報を</a:t>
                      </a:r>
                      <a:r>
                        <a:rPr kumimoji="1" lang="en-US" altLang="ja-JP" sz="900" b="1" dirty="0" err="1">
                          <a:solidFill>
                            <a:schemeClr val="tx1"/>
                          </a:solidFill>
                          <a:latin typeface="Meiryo UI" panose="020B0604030504040204" pitchFamily="50" charset="-128"/>
                          <a:ea typeface="Meiryo UI" panose="020B0604030504040204" pitchFamily="50" charset="-128"/>
                        </a:rPr>
                        <a:t>GoogleMAP</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Google</a:t>
                      </a:r>
                      <a:r>
                        <a:rPr kumimoji="1" lang="ja-JP" altLang="en-US" sz="900" b="1" dirty="0">
                          <a:solidFill>
                            <a:schemeClr val="tx1"/>
                          </a:solidFill>
                          <a:latin typeface="Meiryo UI" panose="020B0604030504040204" pitchFamily="50" charset="-128"/>
                          <a:ea typeface="Meiryo UI" panose="020B0604030504040204" pitchFamily="50" charset="-128"/>
                        </a:rPr>
                        <a:t>マイビジネスに登録</a:t>
                      </a:r>
                      <a:r>
                        <a:rPr kumimoji="1" lang="ja-JP" altLang="en-US" sz="900" b="0" dirty="0">
                          <a:solidFill>
                            <a:schemeClr val="tx1"/>
                          </a:solidFill>
                          <a:latin typeface="Meiryo UI" panose="020B0604030504040204" pitchFamily="50" charset="-128"/>
                          <a:ea typeface="Meiryo UI" panose="020B0604030504040204" pitchFamily="50" charset="-128"/>
                        </a:rPr>
                        <a:t>し、来街者が検索しやすいように環境を整えた。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・子育て世代のサポーター（河内長野小学校区まちづくり協議会）の協力を得て、その情報を</a:t>
                      </a:r>
                      <a:r>
                        <a:rPr kumimoji="1" lang="en-US" altLang="ja-JP" sz="900" b="0" dirty="0">
                          <a:solidFill>
                            <a:schemeClr val="tx1"/>
                          </a:solidFill>
                          <a:latin typeface="Meiryo UI" panose="020B0604030504040204" pitchFamily="50" charset="-128"/>
                          <a:ea typeface="Meiryo UI" panose="020B0604030504040204" pitchFamily="50" charset="-128"/>
                        </a:rPr>
                        <a:t>Instagram</a:t>
                      </a:r>
                      <a:r>
                        <a:rPr kumimoji="1" lang="ja-JP" altLang="en-US" sz="900" b="0" dirty="0">
                          <a:solidFill>
                            <a:schemeClr val="tx1"/>
                          </a:solidFill>
                          <a:latin typeface="Meiryo UI" panose="020B0604030504040204" pitchFamily="50" charset="-128"/>
                          <a:ea typeface="Meiryo UI" panose="020B0604030504040204" pitchFamily="50" charset="-128"/>
                        </a:rPr>
                        <a:t>などで広範に情報発信。</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40000"/>
                        <a:lumOff val="60000"/>
                      </a:schemeClr>
                    </a:solidFill>
                  </a:tcPr>
                </a:tc>
                <a:tc>
                  <a:txBody>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・子育て世代のサポーターの</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を活用した情報拡散の取組みにより、多くの方の協力で「映える」商店街の</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を行うことができ、</a:t>
                      </a:r>
                      <a:r>
                        <a:rPr kumimoji="1" lang="ja-JP" altLang="en-US" sz="900" b="1" dirty="0">
                          <a:solidFill>
                            <a:schemeClr val="tx1"/>
                          </a:solidFill>
                          <a:latin typeface="Meiryo UI" panose="020B0604030504040204" pitchFamily="50" charset="-128"/>
                          <a:ea typeface="Meiryo UI" panose="020B0604030504040204" pitchFamily="50" charset="-128"/>
                        </a:rPr>
                        <a:t>商店街のファンづくりを行う仕組み</a:t>
                      </a:r>
                      <a:r>
                        <a:rPr kumimoji="1" lang="ja-JP" altLang="en-US" sz="900" b="0" dirty="0">
                          <a:solidFill>
                            <a:schemeClr val="tx1"/>
                          </a:solidFill>
                          <a:latin typeface="Meiryo UI" panose="020B0604030504040204" pitchFamily="50" charset="-128"/>
                          <a:ea typeface="Meiryo UI" panose="020B0604030504040204" pitchFamily="50" charset="-128"/>
                        </a:rPr>
                        <a:t>を構築することが出来た。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Instagram</a:t>
                      </a:r>
                      <a:r>
                        <a:rPr kumimoji="1" lang="ja-JP" altLang="en-US" sz="900" b="0" dirty="0">
                          <a:solidFill>
                            <a:schemeClr val="tx1"/>
                          </a:solidFill>
                          <a:latin typeface="Meiryo UI" panose="020B0604030504040204" pitchFamily="50" charset="-128"/>
                          <a:ea typeface="Meiryo UI" panose="020B0604030504040204" pitchFamily="50" charset="-128"/>
                        </a:rPr>
                        <a:t>など</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ユーザーが商店街に訪れたくなる状況を発信し、「発信される商店街」として</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していく基盤が出来た。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365430215"/>
                  </a:ext>
                </a:extLst>
              </a:tr>
              <a:tr h="218397">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商店街のコメント</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endParaRPr kumimoji="1" lang="ja-JP" altLang="en-US" sz="8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2151269123"/>
                  </a:ext>
                </a:extLst>
              </a:tr>
              <a:tr h="473626">
                <a:tc gridSpan="6">
                  <a:txBody>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■大阪府の事業によって、レトロな街並みの魅力を活かした商店街ブランドの構築に向けて一歩を踏み出せました。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■また、令和</a:t>
                      </a:r>
                      <a:r>
                        <a:rPr kumimoji="1" lang="en-US" altLang="ja-JP" sz="900" b="0" dirty="0">
                          <a:solidFill>
                            <a:schemeClr val="tx1"/>
                          </a:solidFill>
                          <a:latin typeface="Meiryo UI" panose="020B0604030504040204" pitchFamily="50" charset="-128"/>
                          <a:ea typeface="Meiryo UI" panose="020B0604030504040204" pitchFamily="50" charset="-128"/>
                        </a:rPr>
                        <a:t>6</a:t>
                      </a:r>
                      <a:r>
                        <a:rPr kumimoji="1" lang="ja-JP" altLang="en-US" sz="900" b="0" dirty="0">
                          <a:solidFill>
                            <a:schemeClr val="tx1"/>
                          </a:solidFill>
                          <a:latin typeface="Meiryo UI" panose="020B0604030504040204" pitchFamily="50" charset="-128"/>
                          <a:ea typeface="Meiryo UI" panose="020B0604030504040204" pitchFamily="50" charset="-128"/>
                        </a:rPr>
                        <a:t>年</a:t>
                      </a:r>
                      <a:r>
                        <a:rPr kumimoji="1" lang="en-US" altLang="ja-JP" sz="900" b="0" dirty="0">
                          <a:solidFill>
                            <a:schemeClr val="tx1"/>
                          </a:solidFill>
                          <a:latin typeface="Meiryo UI" panose="020B0604030504040204" pitchFamily="50" charset="-128"/>
                          <a:ea typeface="Meiryo UI" panose="020B0604030504040204" pitchFamily="50" charset="-128"/>
                        </a:rPr>
                        <a:t>3</a:t>
                      </a:r>
                      <a:r>
                        <a:rPr kumimoji="1" lang="ja-JP" altLang="en-US" sz="900" b="0" dirty="0">
                          <a:solidFill>
                            <a:schemeClr val="tx1"/>
                          </a:solidFill>
                          <a:latin typeface="Meiryo UI" panose="020B0604030504040204" pitchFamily="50" charset="-128"/>
                          <a:ea typeface="Meiryo UI" panose="020B0604030504040204" pitchFamily="50" charset="-128"/>
                        </a:rPr>
                        <a:t>月に、商店街にあった私有地の空き地を活用した私設公園「</a:t>
                      </a:r>
                      <a:r>
                        <a:rPr kumimoji="1" lang="en-US" altLang="ja-JP" sz="900" b="0" dirty="0">
                          <a:solidFill>
                            <a:schemeClr val="tx1"/>
                          </a:solidFill>
                          <a:latin typeface="Meiryo UI" panose="020B0604030504040204" pitchFamily="50" charset="-128"/>
                          <a:ea typeface="Meiryo UI" panose="020B0604030504040204" pitchFamily="50" charset="-128"/>
                        </a:rPr>
                        <a:t>AKICHIDE PARK</a:t>
                      </a:r>
                      <a:r>
                        <a:rPr kumimoji="1" lang="ja-JP" altLang="en-US" sz="900" b="0" dirty="0">
                          <a:solidFill>
                            <a:schemeClr val="tx1"/>
                          </a:solidFill>
                          <a:latin typeface="Meiryo UI" panose="020B0604030504040204" pitchFamily="50" charset="-128"/>
                          <a:ea typeface="Meiryo UI" panose="020B0604030504040204" pitchFamily="50" charset="-128"/>
                        </a:rPr>
                        <a:t>」がオープンしました。かつてのにぎわいを取り戻し、市民一人ひとりの暮らしがより豊かになることを目的に、地域・行政・企業で取り組んだ事業にも協力しています。ファミリー層や若者をターゲットに、お洒落なスポットが集積する商店街として認知されるよう、エリア内の団体やサークルにも声を掛け、地域や商店街とお客さまをつなぐイベントを続けていけるように、今後も積極的に取り組んでいきたいです。</a:t>
                      </a:r>
                    </a:p>
                  </a:txBody>
                  <a:tcPr marL="180000" marR="180000" marT="44610" marB="44610" anchor="ctr">
                    <a:lnL w="3175" cap="flat" cmpd="sng" algn="ctr">
                      <a:solidFill>
                        <a:schemeClr val="bg1"/>
                      </a:solidFill>
                      <a:prstDash val="solid"/>
                      <a:round/>
                      <a:headEnd type="none" w="med" len="med"/>
                      <a:tailEnd type="none" w="med" len="med"/>
                    </a:lnL>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marL="89220" marR="89220" marT="44610" marB="44610">
                    <a:lnL w="3175" cap="flat" cmpd="sng" algn="ctr">
                      <a:solidFill>
                        <a:srgbClr val="FF9999"/>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705247607"/>
                  </a:ext>
                </a:extLst>
              </a:tr>
              <a:tr h="218397">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写真</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連携・協力</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3148528420"/>
                  </a:ext>
                </a:extLst>
              </a:tr>
              <a:tr h="540000">
                <a:tc rowSpan="3"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lnB w="3175" cap="flat" cmpd="sng" algn="ctr">
                      <a:solidFill>
                        <a:schemeClr val="bg1"/>
                      </a:solidFill>
                      <a:prstDash val="solid"/>
                      <a:round/>
                      <a:headEnd type="none" w="med" len="med"/>
                      <a:tailEnd type="none" w="med" len="med"/>
                    </a:lnB>
                    <a:solidFill>
                      <a:schemeClr val="accent2">
                        <a:lumMod val="20000"/>
                        <a:lumOff val="80000"/>
                      </a:schemeClr>
                    </a:solidFill>
                  </a:tcPr>
                </a:tc>
                <a:tc rowSpan="3" hMerge="1">
                  <a:txBody>
                    <a:bodyPr/>
                    <a:lstStyle/>
                    <a:p>
                      <a:endParaRPr kumimoji="1" lang="ja-JP" altLang="en-US"/>
                    </a:p>
                  </a:txBody>
                  <a:tcPr/>
                </a:tc>
                <a:tc rowSpan="3"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■主催：長野商店街西商栄通り</a:t>
                      </a:r>
                      <a:endParaRPr kumimoji="1" lang="en-US" altLang="ja-JP" sz="9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■事業運営協力：河内長野小学校区まちづくり協議会、大阪暁光高等学校</a:t>
                      </a:r>
                    </a:p>
                  </a:txBody>
                  <a:tcPr marL="89220" marR="89220" marT="44610" marB="44610" anchor="ctr">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39236837"/>
                  </a:ext>
                </a:extLst>
              </a:tr>
              <a:tr h="226800">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solidFill>
                            <a:schemeClr val="bg1"/>
                          </a:solidFill>
                          <a:latin typeface="Meiryo UI" panose="020B0604030504040204" pitchFamily="50" charset="-128"/>
                          <a:ea typeface="Meiryo UI" panose="020B0604030504040204" pitchFamily="50" charset="-128"/>
                        </a:rPr>
                        <a:t>〈HP</a:t>
                      </a:r>
                      <a:r>
                        <a:rPr kumimoji="1" lang="ja-JP" altLang="en-US" sz="800" b="1" dirty="0">
                          <a:solidFill>
                            <a:schemeClr val="bg1"/>
                          </a:solidFill>
                          <a:latin typeface="Meiryo UI" panose="020B0604030504040204" pitchFamily="50" charset="-128"/>
                          <a:ea typeface="Meiryo UI" panose="020B0604030504040204" pitchFamily="50" charset="-128"/>
                        </a:rPr>
                        <a:t>・</a:t>
                      </a:r>
                      <a:r>
                        <a:rPr kumimoji="1" lang="en-US" altLang="ja-JP" sz="800" b="1" dirty="0">
                          <a:solidFill>
                            <a:schemeClr val="bg1"/>
                          </a:solidFill>
                          <a:latin typeface="Meiryo UI" panose="020B0604030504040204" pitchFamily="50" charset="-128"/>
                          <a:ea typeface="Meiryo UI" panose="020B0604030504040204" pitchFamily="50" charset="-128"/>
                        </a:rPr>
                        <a:t>SNS</a:t>
                      </a:r>
                      <a:r>
                        <a:rPr kumimoji="1" lang="ja-JP" altLang="en-US" sz="800" b="1" dirty="0">
                          <a:solidFill>
                            <a:schemeClr val="bg1"/>
                          </a:solidFill>
                          <a:latin typeface="Meiryo UI" panose="020B0604030504040204" pitchFamily="50" charset="-128"/>
                          <a:ea typeface="Meiryo UI" panose="020B0604030504040204" pitchFamily="50" charset="-128"/>
                        </a:rPr>
                        <a:t>等</a:t>
                      </a:r>
                      <a:r>
                        <a:rPr kumimoji="1" lang="en-US" altLang="ja-JP" sz="800" b="1" dirty="0">
                          <a:solidFill>
                            <a:schemeClr val="bg1"/>
                          </a:solidFill>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07953468"/>
                  </a:ext>
                </a:extLst>
              </a:tr>
              <a:tr h="687600">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lnB w="3175" cap="flat" cmpd="sng" algn="ctr">
                      <a:solidFill>
                        <a:schemeClr val="bg1"/>
                      </a:solidFill>
                      <a:prstDash val="solid"/>
                      <a:round/>
                      <a:headEnd type="none" w="med" len="med"/>
                      <a:tailEnd type="none" w="med" len="med"/>
                    </a:lnB>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r>
                        <a:rPr kumimoji="1" lang="ja-JP" altLang="en-US" sz="900" dirty="0">
                          <a:latin typeface="Meiryo UI" panose="020B0604030504040204" pitchFamily="50" charset="-128"/>
                          <a:ea typeface="Meiryo UI" panose="020B0604030504040204" pitchFamily="50" charset="-128"/>
                        </a:rPr>
                        <a:t>■大阪府商店街魅力発見サイト「ええやん！大阪商店街」　商店街紹介ページ</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hlinkClick r:id="rId5"/>
                        </a:rPr>
                        <a:t>https://osaka-shotengai-info.com/ss/naganosyoutengainisisyousakaedoori/</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lnB w="3175" cap="flat" cmpd="sng" algn="ctr">
                      <a:solidFill>
                        <a:schemeClr val="bg1"/>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18384914"/>
                  </a:ext>
                </a:extLst>
              </a:tr>
            </a:tbl>
          </a:graphicData>
        </a:graphic>
      </p:graphicFrame>
      <p:sp>
        <p:nvSpPr>
          <p:cNvPr id="8" name="テキスト ボックス 7">
            <a:extLst>
              <a:ext uri="{FF2B5EF4-FFF2-40B4-BE49-F238E27FC236}">
                <a16:creationId xmlns:a16="http://schemas.microsoft.com/office/drawing/2014/main" id="{5F73B578-516C-472A-32EC-673B22B00536}"/>
              </a:ext>
            </a:extLst>
          </p:cNvPr>
          <p:cNvSpPr txBox="1"/>
          <p:nvPr/>
        </p:nvSpPr>
        <p:spPr>
          <a:xfrm>
            <a:off x="256337" y="6698819"/>
            <a:ext cx="1424149" cy="338554"/>
          </a:xfrm>
          <a:prstGeom prst="rect">
            <a:avLst/>
          </a:prstGeom>
          <a:noFill/>
        </p:spPr>
        <p:txBody>
          <a:bodyPr wrap="square" rtlCol="0">
            <a:spAutoFit/>
          </a:bodyPr>
          <a:lstStyle/>
          <a:p>
            <a:pPr algn="ctr"/>
            <a:r>
              <a:rPr lang="en-US" altLang="ja-JP" sz="800" dirty="0">
                <a:latin typeface="Meiryo UI" panose="020B0604030504040204" pitchFamily="50" charset="-128"/>
                <a:ea typeface="Meiryo UI" panose="020B0604030504040204" pitchFamily="50" charset="-128"/>
              </a:rPr>
              <a:t>R4</a:t>
            </a:r>
            <a:r>
              <a:rPr lang="ja-JP" altLang="en-US" sz="800" dirty="0">
                <a:latin typeface="Meiryo UI" panose="020B0604030504040204" pitchFamily="50" charset="-128"/>
                <a:ea typeface="Meiryo UI" panose="020B0604030504040204" pitchFamily="50" charset="-128"/>
              </a:rPr>
              <a:t>年度 大阪暁光高等学校</a:t>
            </a:r>
            <a:endParaRPr lang="en-US" altLang="ja-JP" sz="8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学生が参加したワークショップ</a:t>
            </a:r>
          </a:p>
        </p:txBody>
      </p:sp>
      <p:sp>
        <p:nvSpPr>
          <p:cNvPr id="11" name="テキスト ボックス 10">
            <a:extLst>
              <a:ext uri="{FF2B5EF4-FFF2-40B4-BE49-F238E27FC236}">
                <a16:creationId xmlns:a16="http://schemas.microsoft.com/office/drawing/2014/main" id="{64289AFD-430E-2640-EF57-0735EC34B000}"/>
              </a:ext>
            </a:extLst>
          </p:cNvPr>
          <p:cNvSpPr txBox="1"/>
          <p:nvPr/>
        </p:nvSpPr>
        <p:spPr>
          <a:xfrm>
            <a:off x="1886276" y="6700449"/>
            <a:ext cx="1424149" cy="461665"/>
          </a:xfrm>
          <a:prstGeom prst="rect">
            <a:avLst/>
          </a:prstGeom>
          <a:noFill/>
        </p:spPr>
        <p:txBody>
          <a:bodyPr wrap="square">
            <a:spAutoFit/>
          </a:bodyPr>
          <a:lstStyle/>
          <a:p>
            <a:pPr algn="ctr" defTabSz="480106">
              <a:defRPr/>
            </a:pPr>
            <a:r>
              <a:rPr lang="en-US" altLang="ja-JP" sz="800" dirty="0">
                <a:latin typeface="Meiryo UI" panose="020B0604030504040204" pitchFamily="50" charset="-128"/>
                <a:ea typeface="Meiryo UI" panose="020B0604030504040204" pitchFamily="50" charset="-128"/>
              </a:rPr>
              <a:t>R4</a:t>
            </a:r>
            <a:r>
              <a:rPr lang="ja-JP" altLang="en-US" sz="800" dirty="0">
                <a:latin typeface="Meiryo UI" panose="020B0604030504040204" pitchFamily="50" charset="-128"/>
                <a:ea typeface="Meiryo UI" panose="020B0604030504040204" pitchFamily="50" charset="-128"/>
              </a:rPr>
              <a:t>年度 子育て世代サポーターが商店街</a:t>
            </a:r>
            <a:r>
              <a:rPr lang="en-US" altLang="ja-JP" sz="800" dirty="0">
                <a:latin typeface="Meiryo UI" panose="020B0604030504040204" pitchFamily="50" charset="-128"/>
                <a:ea typeface="Meiryo UI" panose="020B0604030504040204" pitchFamily="50" charset="-128"/>
              </a:rPr>
              <a:t>PR</a:t>
            </a:r>
            <a:r>
              <a:rPr lang="ja-JP" altLang="en-US" sz="800" dirty="0">
                <a:latin typeface="Meiryo UI" panose="020B0604030504040204" pitchFamily="50" charset="-128"/>
                <a:ea typeface="Meiryo UI" panose="020B0604030504040204" pitchFamily="50" charset="-128"/>
              </a:rPr>
              <a:t>を</a:t>
            </a:r>
            <a:r>
              <a:rPr lang="en-US" altLang="ja-JP" sz="800" dirty="0">
                <a:latin typeface="Meiryo UI" panose="020B0604030504040204" pitchFamily="50" charset="-128"/>
                <a:ea typeface="Meiryo UI" panose="020B0604030504040204" pitchFamily="50" charset="-128"/>
              </a:rPr>
              <a:t>SNS</a:t>
            </a:r>
            <a:r>
              <a:rPr lang="ja-JP" altLang="en-US" sz="800" dirty="0">
                <a:latin typeface="Meiryo UI" panose="020B0604030504040204" pitchFamily="50" charset="-128"/>
                <a:ea typeface="Meiryo UI" panose="020B0604030504040204" pitchFamily="50" charset="-128"/>
              </a:rPr>
              <a:t>で拡散</a:t>
            </a:r>
          </a:p>
          <a:p>
            <a:pPr algn="ctr" defTabSz="480106">
              <a:defRPr/>
            </a:pPr>
            <a:endParaRPr lang="ja-JP" altLang="en-US" sz="8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3A4B8265-BBCE-125C-F639-53D35106A38A}"/>
              </a:ext>
            </a:extLst>
          </p:cNvPr>
          <p:cNvSpPr txBox="1"/>
          <p:nvPr/>
        </p:nvSpPr>
        <p:spPr>
          <a:xfrm>
            <a:off x="3382037" y="6760374"/>
            <a:ext cx="1200237" cy="215444"/>
          </a:xfrm>
          <a:prstGeom prst="rect">
            <a:avLst/>
          </a:prstGeom>
          <a:noFill/>
        </p:spPr>
        <p:txBody>
          <a:bodyPr wrap="square">
            <a:spAutoFit/>
          </a:bodyPr>
          <a:lstStyle/>
          <a:p>
            <a:pPr algn="ctr" defTabSz="480106">
              <a:defRPr/>
            </a:pPr>
            <a:r>
              <a:rPr lang="en-US" altLang="ja-JP" sz="800" dirty="0">
                <a:latin typeface="Meiryo UI" panose="020B0604030504040204" pitchFamily="50" charset="-128"/>
                <a:ea typeface="Meiryo UI" panose="020B0604030504040204" pitchFamily="50" charset="-128"/>
              </a:rPr>
              <a:t>R6</a:t>
            </a:r>
            <a:r>
              <a:rPr lang="ja-JP" altLang="en-US" sz="800" dirty="0">
                <a:latin typeface="Meiryo UI" panose="020B0604030504040204" pitchFamily="50" charset="-128"/>
                <a:ea typeface="Meiryo UI" panose="020B0604030504040204" pitchFamily="50" charset="-128"/>
              </a:rPr>
              <a:t>年度イベントチラシ</a:t>
            </a:r>
          </a:p>
        </p:txBody>
      </p:sp>
      <p:pic>
        <p:nvPicPr>
          <p:cNvPr id="4" name="図 3">
            <a:extLst>
              <a:ext uri="{FF2B5EF4-FFF2-40B4-BE49-F238E27FC236}">
                <a16:creationId xmlns:a16="http://schemas.microsoft.com/office/drawing/2014/main" id="{101D8598-B4A5-7FC8-9DA0-3A6CC1757AAE}"/>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369870" y="5762649"/>
            <a:ext cx="1239111" cy="928525"/>
          </a:xfrm>
          <a:prstGeom prst="rect">
            <a:avLst/>
          </a:prstGeom>
        </p:spPr>
      </p:pic>
      <p:pic>
        <p:nvPicPr>
          <p:cNvPr id="7" name="図 6">
            <a:extLst>
              <a:ext uri="{FF2B5EF4-FFF2-40B4-BE49-F238E27FC236}">
                <a16:creationId xmlns:a16="http://schemas.microsoft.com/office/drawing/2014/main" id="{E831D22A-AFA9-038A-FC31-B64B81EA8079}"/>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2082752" y="5742748"/>
            <a:ext cx="1050866" cy="950056"/>
          </a:xfrm>
          <a:prstGeom prst="rect">
            <a:avLst/>
          </a:prstGeom>
        </p:spPr>
      </p:pic>
      <p:pic>
        <p:nvPicPr>
          <p:cNvPr id="9" name="Picture 2">
            <a:extLst>
              <a:ext uri="{FF2B5EF4-FFF2-40B4-BE49-F238E27FC236}">
                <a16:creationId xmlns:a16="http://schemas.microsoft.com/office/drawing/2014/main" id="{41EA2159-2A61-BFA7-D825-1AB7229CF261}"/>
              </a:ext>
            </a:extLst>
          </p:cNvPr>
          <p:cNvPicPr>
            <a:picLocks noChangeAspect="1" noChangeArrowheads="1"/>
          </p:cNvPicPr>
          <p:nvPr/>
        </p:nvPicPr>
        <p:blipFill>
          <a:blip r:embed="rId8" cstate="print">
            <a:extLst>
              <a:ext uri="{28A0092B-C50C-407E-A947-70E740481C1C}">
                <a14:useLocalDpi xmlns:a14="http://schemas.microsoft.com/office/drawing/2010/main"/>
              </a:ext>
            </a:extLst>
          </a:blip>
          <a:srcRect/>
          <a:stretch>
            <a:fillRect/>
          </a:stretch>
        </p:blipFill>
        <p:spPr bwMode="auto">
          <a:xfrm>
            <a:off x="3577038" y="5658846"/>
            <a:ext cx="779206" cy="1101527"/>
          </a:xfrm>
          <a:prstGeom prst="rect">
            <a:avLst/>
          </a:prstGeom>
          <a:noFill/>
          <a:extLst>
            <a:ext uri="{909E8E84-426E-40DD-AFC4-6F175D3DCCD1}">
              <a14:hiddenFill xmlns:a14="http://schemas.microsoft.com/office/drawing/2010/main">
                <a:solidFill>
                  <a:srgbClr val="FFFFFF"/>
                </a:solidFill>
              </a14:hiddenFill>
            </a:ext>
          </a:extLst>
        </p:spPr>
      </p:pic>
      <p:sp>
        <p:nvSpPr>
          <p:cNvPr id="12" name="テキスト ボックス 11">
            <a:extLst>
              <a:ext uri="{FF2B5EF4-FFF2-40B4-BE49-F238E27FC236}">
                <a16:creationId xmlns:a16="http://schemas.microsoft.com/office/drawing/2014/main" id="{0C7A1A9B-706C-49B1-97DB-BA68897C5666}"/>
              </a:ext>
            </a:extLst>
          </p:cNvPr>
          <p:cNvSpPr txBox="1"/>
          <p:nvPr/>
        </p:nvSpPr>
        <p:spPr>
          <a:xfrm>
            <a:off x="7183642" y="-912"/>
            <a:ext cx="2159000" cy="239624"/>
          </a:xfrm>
          <a:prstGeom prst="rect">
            <a:avLst/>
          </a:prstGeom>
          <a:noFill/>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令和</a:t>
            </a:r>
            <a:r>
              <a:rPr kumimoji="1" lang="en-US" altLang="ja-JP" sz="900" dirty="0">
                <a:latin typeface="Meiryo UI" panose="020B0604030504040204" pitchFamily="50" charset="-128"/>
                <a:ea typeface="Meiryo UI" panose="020B0604030504040204" pitchFamily="50" charset="-128"/>
              </a:rPr>
              <a:t>6</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11</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22</a:t>
            </a:r>
            <a:r>
              <a:rPr kumimoji="1" lang="ja-JP" altLang="en-US" sz="900" dirty="0">
                <a:latin typeface="Meiryo UI" panose="020B0604030504040204" pitchFamily="50" charset="-128"/>
                <a:ea typeface="Meiryo UI" panose="020B0604030504040204" pitchFamily="50" charset="-128"/>
              </a:rPr>
              <a:t>日時点</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R6-21</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P1</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21592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9A176752-42BA-A81E-1181-417D0C9CAD10}"/>
              </a:ext>
            </a:extLst>
          </p:cNvPr>
          <p:cNvGraphicFramePr>
            <a:graphicFrameLocks noGrp="1"/>
          </p:cNvGraphicFramePr>
          <p:nvPr>
            <p:extLst>
              <p:ext uri="{D42A27DB-BD31-4B8C-83A1-F6EECF244321}">
                <p14:modId xmlns:p14="http://schemas.microsoft.com/office/powerpoint/2010/main" val="589096956"/>
              </p:ext>
            </p:extLst>
          </p:nvPr>
        </p:nvGraphicFramePr>
        <p:xfrm>
          <a:off x="-1" y="246122"/>
          <a:ext cx="9360552" cy="6816804"/>
        </p:xfrm>
        <a:graphic>
          <a:graphicData uri="http://schemas.openxmlformats.org/drawingml/2006/table">
            <a:tbl>
              <a:tblPr firstRow="1" bandRow="1">
                <a:tableStyleId>{93296810-A885-4BE3-A3E7-6D5BEEA58F35}</a:tableStyleId>
              </a:tblPr>
              <a:tblGrid>
                <a:gridCol w="2592584">
                  <a:extLst>
                    <a:ext uri="{9D8B030D-6E8A-4147-A177-3AD203B41FA5}">
                      <a16:colId xmlns:a16="http://schemas.microsoft.com/office/drawing/2014/main" val="1247304762"/>
                    </a:ext>
                  </a:extLst>
                </a:gridCol>
                <a:gridCol w="441744">
                  <a:extLst>
                    <a:ext uri="{9D8B030D-6E8A-4147-A177-3AD203B41FA5}">
                      <a16:colId xmlns:a16="http://schemas.microsoft.com/office/drawing/2014/main" val="2386351658"/>
                    </a:ext>
                  </a:extLst>
                </a:gridCol>
                <a:gridCol w="1734279">
                  <a:extLst>
                    <a:ext uri="{9D8B030D-6E8A-4147-A177-3AD203B41FA5}">
                      <a16:colId xmlns:a16="http://schemas.microsoft.com/office/drawing/2014/main" val="4136233601"/>
                    </a:ext>
                  </a:extLst>
                </a:gridCol>
                <a:gridCol w="409095">
                  <a:extLst>
                    <a:ext uri="{9D8B030D-6E8A-4147-A177-3AD203B41FA5}">
                      <a16:colId xmlns:a16="http://schemas.microsoft.com/office/drawing/2014/main" val="2712263883"/>
                    </a:ext>
                  </a:extLst>
                </a:gridCol>
                <a:gridCol w="1074180">
                  <a:extLst>
                    <a:ext uri="{9D8B030D-6E8A-4147-A177-3AD203B41FA5}">
                      <a16:colId xmlns:a16="http://schemas.microsoft.com/office/drawing/2014/main" val="1134428704"/>
                    </a:ext>
                  </a:extLst>
                </a:gridCol>
                <a:gridCol w="3108670">
                  <a:extLst>
                    <a:ext uri="{9D8B030D-6E8A-4147-A177-3AD203B41FA5}">
                      <a16:colId xmlns:a16="http://schemas.microsoft.com/office/drawing/2014/main" val="268226434"/>
                    </a:ext>
                  </a:extLst>
                </a:gridCol>
              </a:tblGrid>
              <a:tr h="218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商店街名</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93599" marR="93599" marT="46798" marB="46798" anchor="ctr">
                    <a:lnL w="3175" cap="flat" cmpd="sng" algn="ctr">
                      <a:solidFill>
                        <a:schemeClr val="bg1"/>
                      </a:solidFill>
                      <a:prstDash val="solid"/>
                      <a:round/>
                      <a:headEnd type="none" w="med" len="med"/>
                      <a:tailEnd type="none" w="med" len="med"/>
                    </a:lnL>
                    <a:lnT w="3175" cap="flat" cmpd="sng" algn="ctr">
                      <a:solidFill>
                        <a:schemeClr val="bg1"/>
                      </a:solidFill>
                      <a:prstDash val="solid"/>
                      <a:round/>
                      <a:headEnd type="none" w="med" len="med"/>
                      <a:tailEnd type="none" w="med" len="med"/>
                    </a:lnT>
                    <a:solidFill>
                      <a:srgbClr val="FF9999"/>
                    </a:solidFill>
                  </a:tcPr>
                </a:tc>
                <a:tc gridSpan="3">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商店街の基本情報</a:t>
                      </a:r>
                      <a:r>
                        <a:rPr kumimoji="1" lang="en-US" altLang="ja-JP" sz="900" dirty="0">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T w="3175" cap="flat" cmpd="sng" algn="ctr">
                      <a:solidFill>
                        <a:schemeClr val="bg1"/>
                      </a:solidFill>
                      <a:prstDash val="solid"/>
                      <a:round/>
                      <a:headEnd type="none" w="med" len="med"/>
                      <a:tailEnd type="none" w="med" len="med"/>
                    </a:lnT>
                    <a:solidFill>
                      <a:srgbClr val="FF9999"/>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過去の商店街レポート</a:t>
                      </a:r>
                      <a:r>
                        <a:rPr kumimoji="1" lang="en-US" altLang="ja-JP" sz="900" dirty="0">
                          <a:latin typeface="Meiryo UI" panose="020B0604030504040204" pitchFamily="50" charset="-128"/>
                          <a:ea typeface="Meiryo UI" panose="020B0604030504040204" pitchFamily="50" charset="-128"/>
                        </a:rPr>
                        <a:t>URL〉</a:t>
                      </a:r>
                      <a:endParaRPr kumimoji="1" lang="ja-JP" altLang="en-US" sz="900" dirty="0"/>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過去の商店街レポート</a:t>
                      </a:r>
                      <a:r>
                        <a:rPr kumimoji="1" lang="en-US" altLang="ja-JP" sz="800">
                          <a:latin typeface="Meiryo UI" panose="020B0604030504040204" pitchFamily="50" charset="-128"/>
                          <a:ea typeface="Meiryo UI" panose="020B0604030504040204" pitchFamily="50" charset="-128"/>
                        </a:rPr>
                        <a:t>URL〉</a:t>
                      </a:r>
                      <a:endParaRPr kumimoji="1" lang="ja-JP" altLang="en-US" sz="800" dirty="0">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extLst>
                  <a:ext uri="{0D108BD9-81ED-4DB2-BD59-A6C34878D82A}">
                    <a16:rowId xmlns:a16="http://schemas.microsoft.com/office/drawing/2014/main" val="2844654489"/>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道明寺天神通り商店街</a:t>
                      </a:r>
                    </a:p>
                  </a:txBody>
                  <a:tcPr marL="93599" marR="93599" marT="46798" marB="46798" anchor="ctr">
                    <a:lnL w="3175" cap="flat" cmpd="sng" algn="ctr">
                      <a:solidFill>
                        <a:schemeClr val="bg1"/>
                      </a:solidFill>
                      <a:prstDash val="solid"/>
                      <a:round/>
                      <a:headEnd type="none" w="med" len="med"/>
                      <a:tailEnd type="none" w="med" len="med"/>
                    </a:lnL>
                    <a:solidFill>
                      <a:schemeClr val="accent2">
                        <a:lumMod val="40000"/>
                        <a:lumOff val="60000"/>
                      </a:schemeClr>
                    </a:solidFill>
                  </a:tcPr>
                </a:tc>
                <a:tc gridSpan="3">
                  <a:txBody>
                    <a:bodyPr/>
                    <a:lstStyle/>
                    <a:p>
                      <a:r>
                        <a:rPr kumimoji="1" lang="ja-JP" altLang="en-US" sz="800" b="0" dirty="0">
                          <a:solidFill>
                            <a:schemeClr val="tx1"/>
                          </a:solidFill>
                          <a:latin typeface="Meiryo UI" panose="020B0604030504040204" pitchFamily="50" charset="-128"/>
                          <a:ea typeface="Meiryo UI" panose="020B0604030504040204" pitchFamily="50" charset="-128"/>
                        </a:rPr>
                        <a:t>所在地：大阪府藤井寺市</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最寄駅：近鉄南大阪線 道明寺駅</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店舗数：</a:t>
                      </a:r>
                      <a:r>
                        <a:rPr kumimoji="1" lang="en-US" altLang="ja-JP" sz="800" b="0" dirty="0">
                          <a:solidFill>
                            <a:schemeClr val="tx1"/>
                          </a:solidFill>
                          <a:latin typeface="Meiryo UI" panose="020B0604030504040204" pitchFamily="50" charset="-128"/>
                          <a:ea typeface="Meiryo UI" panose="020B0604030504040204" pitchFamily="50" charset="-128"/>
                        </a:rPr>
                        <a:t>29</a:t>
                      </a:r>
                      <a:r>
                        <a:rPr kumimoji="1" lang="ja-JP" altLang="en-US" sz="800" b="0" dirty="0">
                          <a:solidFill>
                            <a:schemeClr val="tx1"/>
                          </a:solidFill>
                          <a:latin typeface="Meiryo UI" panose="020B0604030504040204" pitchFamily="50" charset="-128"/>
                          <a:ea typeface="Meiryo UI" panose="020B0604030504040204" pitchFamily="50" charset="-128"/>
                        </a:rPr>
                        <a:t>店</a:t>
                      </a:r>
                    </a:p>
                  </a:txBody>
                  <a:tcPr marL="89220" marR="89220" marT="44610" marB="44610" anchor="ct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just"/>
                      <a:r>
                        <a:rPr lang="ja-JP" altLang="en-US" sz="800" dirty="0">
                          <a:hlinkClick r:id="rId3"/>
                        </a:rPr>
                        <a:t>大阪府／大坂夏の陣４１０年に向けカウントダウン！ 歴史イベント続々 </a:t>
                      </a:r>
                      <a:r>
                        <a:rPr lang="en-US" altLang="ja-JP" sz="800" dirty="0">
                          <a:hlinkClick r:id="rId3"/>
                        </a:rPr>
                        <a:t>(ndl.go.jp)</a:t>
                      </a:r>
                      <a:r>
                        <a:rPr lang="ja-JP" altLang="en-US" sz="800" dirty="0"/>
                        <a:t>（</a:t>
                      </a:r>
                      <a:r>
                        <a:rPr lang="en-US" altLang="ja-JP" sz="800" dirty="0"/>
                        <a:t>R6.1.15</a:t>
                      </a:r>
                      <a:r>
                        <a:rPr lang="ja-JP" altLang="en-US" sz="800" dirty="0"/>
                        <a:t>）</a:t>
                      </a:r>
                      <a:endParaRPr lang="en-US" altLang="ja-JP" sz="800" dirty="0"/>
                    </a:p>
                    <a:p>
                      <a:pPr algn="just"/>
                      <a:r>
                        <a:rPr lang="ja-JP" altLang="en-US" sz="800" dirty="0">
                          <a:hlinkClick r:id="rId4"/>
                        </a:rPr>
                        <a:t>大阪府／市長や駅長もバイローカルに一役！道明寺エリアＰＲで魅力発信 ＜モデル創出事業＞ </a:t>
                      </a:r>
                      <a:r>
                        <a:rPr lang="en-US" altLang="ja-JP" sz="800" dirty="0">
                          <a:hlinkClick r:id="rId4"/>
                        </a:rPr>
                        <a:t>(ndl.go.jp)</a:t>
                      </a:r>
                      <a:r>
                        <a:rPr lang="ja-JP" altLang="en-US" sz="800" dirty="0"/>
                        <a:t>（</a:t>
                      </a:r>
                      <a:r>
                        <a:rPr lang="en-US" altLang="ja-JP" sz="800" dirty="0"/>
                        <a:t>R3.9.22</a:t>
                      </a:r>
                      <a:r>
                        <a:rPr lang="ja-JP" altLang="en-US" sz="800" dirty="0"/>
                        <a:t>）</a:t>
                      </a:r>
                      <a:endParaRPr lang="en-US" altLang="ja-JP" sz="800" dirty="0"/>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所在地：大阪府藤井寺市</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最寄駅：近鉄南大阪線 道明寺駅</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店舗数：</a:t>
                      </a:r>
                      <a:r>
                        <a:rPr kumimoji="1" lang="en-US" altLang="ja-JP" sz="900" b="0" dirty="0">
                          <a:solidFill>
                            <a:schemeClr val="tx1"/>
                          </a:solidFill>
                          <a:latin typeface="Meiryo UI" panose="020B0604030504040204" pitchFamily="50" charset="-128"/>
                          <a:ea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rPr>
                        <a:t>店</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868704327"/>
                  </a:ext>
                </a:extLst>
              </a:tr>
              <a:tr h="218397">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事業名</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過去の取り組み</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9999"/>
                    </a:solidFill>
                  </a:tcPr>
                </a:tc>
                <a:tc hMerge="1">
                  <a:txBody>
                    <a:bodyPr/>
                    <a:lstStyle/>
                    <a:p>
                      <a:endParaRPr kumimoji="1" lang="ja-JP" altLang="en-US"/>
                    </a:p>
                  </a:txBody>
                  <a:tcPr/>
                </a:tc>
                <a:extLst>
                  <a:ext uri="{0D108BD9-81ED-4DB2-BD59-A6C34878D82A}">
                    <a16:rowId xmlns:a16="http://schemas.microsoft.com/office/drawing/2014/main" val="3481699797"/>
                  </a:ext>
                </a:extLst>
              </a:tr>
              <a:tr h="523718">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観光名所と連携した地域魅力発信ツールの制作・発信</a:t>
                      </a:r>
                      <a:endParaRPr kumimoji="1" lang="en-US" altLang="ja-JP" sz="1050" dirty="0">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r>
                        <a:rPr kumimoji="1" lang="ja-JP" altLang="en-US" sz="800" dirty="0">
                          <a:latin typeface="Meiryo UI" panose="020B0604030504040204" pitchFamily="50" charset="-128"/>
                          <a:ea typeface="Meiryo UI" panose="020B0604030504040204" pitchFamily="50" charset="-128"/>
                        </a:rPr>
                        <a:t>■</a:t>
                      </a:r>
                      <a:r>
                        <a:rPr kumimoji="1" lang="zh-TW" altLang="en-US" sz="800" dirty="0">
                          <a:latin typeface="Meiryo UI" panose="020B0604030504040204" pitchFamily="50" charset="-128"/>
                          <a:ea typeface="Meiryo UI" panose="020B0604030504040204" pitchFamily="50" charset="-128"/>
                        </a:rPr>
                        <a:t>中小企業庁　</a:t>
                      </a:r>
                      <a:r>
                        <a:rPr kumimoji="1" lang="ja-JP" altLang="en-US" sz="800" dirty="0">
                          <a:latin typeface="Meiryo UI" panose="020B0604030504040204" pitchFamily="50" charset="-128"/>
                          <a:ea typeface="Meiryo UI" panose="020B0604030504040204" pitchFamily="50" charset="-128"/>
                        </a:rPr>
                        <a:t>令和</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年度</a:t>
                      </a:r>
                      <a:r>
                        <a:rPr kumimoji="1" lang="en-US" altLang="ja-JP" sz="800" dirty="0" err="1">
                          <a:latin typeface="Meiryo UI" panose="020B0604030504040204" pitchFamily="50" charset="-128"/>
                          <a:ea typeface="Meiryo UI" panose="020B0604030504040204" pitchFamily="50" charset="-128"/>
                        </a:rPr>
                        <a:t>GoTo</a:t>
                      </a:r>
                      <a:r>
                        <a:rPr kumimoji="1" lang="ja-JP" altLang="en-US" sz="800" dirty="0">
                          <a:latin typeface="Meiryo UI" panose="020B0604030504040204" pitchFamily="50" charset="-128"/>
                          <a:ea typeface="Meiryo UI" panose="020B0604030504040204" pitchFamily="50" charset="-128"/>
                        </a:rPr>
                        <a:t>商店街事業</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年度大阪府商店街等モデル創出普及事業</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a:t>
                      </a:r>
                      <a:r>
                        <a:rPr kumimoji="1" lang="zh-TW" altLang="en-US" sz="800" dirty="0">
                          <a:latin typeface="Meiryo UI" panose="020B0604030504040204" pitchFamily="50" charset="-128"/>
                          <a:ea typeface="Meiryo UI" panose="020B0604030504040204" pitchFamily="50" charset="-128"/>
                        </a:rPr>
                        <a:t>中小企業庁　</a:t>
                      </a:r>
                      <a:r>
                        <a:rPr kumimoji="1" lang="en-US" altLang="zh-TW"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令和</a:t>
                      </a:r>
                      <a:r>
                        <a:rPr kumimoji="1" lang="en-US" altLang="ja-JP" sz="800" dirty="0">
                          <a:latin typeface="Meiryo UI" panose="020B0604030504040204" pitchFamily="50" charset="-128"/>
                          <a:ea typeface="Meiryo UI" panose="020B0604030504040204" pitchFamily="50" charset="-128"/>
                        </a:rPr>
                        <a:t>5</a:t>
                      </a:r>
                      <a:r>
                        <a:rPr kumimoji="1" lang="ja-JP" altLang="en-US" sz="800" dirty="0">
                          <a:latin typeface="Meiryo UI" panose="020B0604030504040204" pitchFamily="50" charset="-128"/>
                          <a:ea typeface="Meiryo UI" panose="020B0604030504040204" pitchFamily="50" charset="-128"/>
                        </a:rPr>
                        <a:t>年度実施</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面的地域価値の向上・消費創出事業</a:t>
                      </a:r>
                      <a:endParaRPr kumimoji="1" lang="ja-JP" altLang="en-US" sz="8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2725198"/>
                  </a:ext>
                </a:extLst>
              </a:tr>
              <a:tr h="218397">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事業概要</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792655"/>
                  </a:ext>
                </a:extLst>
              </a:tr>
              <a:tr h="449119">
                <a:tc gridSpan="6">
                  <a:txBody>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■商店街の活性化につなげるため、特色ある店舗の「</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動画」と観光協会やまちづくり協議会と連携して冊子</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道明寺ぶら～り散歩</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を制作。セールの機会には、「</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動画」に誘導する「</a:t>
                      </a:r>
                      <a:r>
                        <a:rPr kumimoji="1" lang="en-US" altLang="ja-JP" sz="900" b="0" dirty="0">
                          <a:solidFill>
                            <a:schemeClr val="tx1"/>
                          </a:solidFill>
                          <a:latin typeface="Meiryo UI" panose="020B0604030504040204" pitchFamily="50" charset="-128"/>
                          <a:ea typeface="Meiryo UI" panose="020B0604030504040204" pitchFamily="50" charset="-128"/>
                        </a:rPr>
                        <a:t>QR</a:t>
                      </a:r>
                      <a:r>
                        <a:rPr kumimoji="1" lang="ja-JP" altLang="en-US" sz="900" b="0" dirty="0">
                          <a:solidFill>
                            <a:schemeClr val="tx1"/>
                          </a:solidFill>
                          <a:latin typeface="Meiryo UI" panose="020B0604030504040204" pitchFamily="50" charset="-128"/>
                          <a:ea typeface="Meiryo UI" panose="020B0604030504040204" pitchFamily="50" charset="-128"/>
                        </a:rPr>
                        <a:t>コード付きのチラシ」を制作し、新聞に折込むなど、地域資源をデジタル・アナログの両面で周知し、来街者の増加に取り組んだ。</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■令和</a:t>
                      </a:r>
                      <a:r>
                        <a:rPr kumimoji="1" lang="en-US" altLang="ja-JP" sz="900" b="0" dirty="0">
                          <a:solidFill>
                            <a:schemeClr val="tx1"/>
                          </a:solidFill>
                          <a:latin typeface="Meiryo UI" panose="020B0604030504040204" pitchFamily="50" charset="-128"/>
                          <a:ea typeface="Meiryo UI" panose="020B0604030504040204" pitchFamily="50" charset="-128"/>
                        </a:rPr>
                        <a:t>5</a:t>
                      </a:r>
                      <a:r>
                        <a:rPr kumimoji="1" lang="ja-JP" altLang="en-US" sz="900" b="0" dirty="0">
                          <a:solidFill>
                            <a:schemeClr val="tx1"/>
                          </a:solidFill>
                          <a:latin typeface="Meiryo UI" panose="020B0604030504040204" pitchFamily="50" charset="-128"/>
                          <a:ea typeface="Meiryo UI" panose="020B0604030504040204" pitchFamily="50" charset="-128"/>
                        </a:rPr>
                        <a:t>年度には中小企業庁の「面的地域価値の向上・消費創出事業」に採択され、「大坂夏の陣</a:t>
                      </a:r>
                      <a:r>
                        <a:rPr kumimoji="1" lang="en-US" altLang="ja-JP" sz="900" b="0" dirty="0">
                          <a:solidFill>
                            <a:schemeClr val="tx1"/>
                          </a:solidFill>
                          <a:latin typeface="Meiryo UI" panose="020B0604030504040204" pitchFamily="50" charset="-128"/>
                          <a:ea typeface="Meiryo UI" panose="020B0604030504040204" pitchFamily="50" charset="-128"/>
                        </a:rPr>
                        <a:t>410</a:t>
                      </a:r>
                      <a:r>
                        <a:rPr kumimoji="1" lang="ja-JP" altLang="en-US" sz="900" b="0" dirty="0">
                          <a:solidFill>
                            <a:schemeClr val="tx1"/>
                          </a:solidFill>
                          <a:latin typeface="Meiryo UI" panose="020B0604030504040204" pitchFamily="50" charset="-128"/>
                          <a:ea typeface="Meiryo UI" panose="020B0604030504040204" pitchFamily="50" charset="-128"/>
                        </a:rPr>
                        <a:t>周年 道明寺合戦</a:t>
                      </a:r>
                      <a:r>
                        <a:rPr kumimoji="1" lang="en-US" altLang="ja-JP" sz="900" b="0" dirty="0">
                          <a:solidFill>
                            <a:schemeClr val="tx1"/>
                          </a:solidFill>
                          <a:latin typeface="Meiryo UI" panose="020B0604030504040204" pitchFamily="50" charset="-128"/>
                          <a:ea typeface="Meiryo UI" panose="020B0604030504040204" pitchFamily="50" charset="-128"/>
                        </a:rPr>
                        <a:t>2025</a:t>
                      </a:r>
                      <a:r>
                        <a:rPr kumimoji="1" lang="ja-JP" altLang="en-US" sz="900" b="0" dirty="0">
                          <a:solidFill>
                            <a:schemeClr val="tx1"/>
                          </a:solidFill>
                          <a:latin typeface="Meiryo UI" panose="020B0604030504040204" pitchFamily="50" charset="-128"/>
                          <a:ea typeface="Meiryo UI" panose="020B0604030504040204" pitchFamily="50" charset="-128"/>
                        </a:rPr>
                        <a:t>カウントダウンスタートアップ事業」を実施した。</a:t>
                      </a:r>
                    </a:p>
                  </a:txBody>
                  <a:tcPr marL="180000" marR="180000" marT="44610" marB="44610">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37718443"/>
                  </a:ext>
                </a:extLst>
              </a:tr>
              <a:tr h="21839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課題・現状</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endParaRPr kumimoji="1" lang="ja-JP" altLang="en-US"/>
                    </a:p>
                  </a:txBody>
                  <a:tcPr/>
                </a:tc>
                <a:tc gridSpan="3">
                  <a:txBody>
                    <a:bodyPr/>
                    <a:lstStyle/>
                    <a:p>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取組み内容</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solidFill>
                      <a:srgbClr val="FF9999"/>
                    </a:solidFill>
                  </a:tcPr>
                </a:tc>
                <a:tc hMerge="1">
                  <a:txBody>
                    <a:bodyPr/>
                    <a:lstStyle/>
                    <a:p>
                      <a:endParaRPr kumimoji="1" lang="ja-JP" altLang="en-US"/>
                    </a:p>
                  </a:txBody>
                  <a:tcPr/>
                </a:tc>
                <a:tc hMerge="1">
                  <a:txBody>
                    <a:bodyPr/>
                    <a:lstStyle/>
                    <a:p>
                      <a:endParaRPr kumimoji="1" lang="ja-JP" altLang="en-US" sz="1900" dirty="0"/>
                    </a:p>
                  </a:txBody>
                  <a:tcPr marL="89220" marR="89220" marT="44610" marB="44610" anchor="ctr">
                    <a:solidFill>
                      <a:srgbClr val="FF99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成果</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extLst>
                  <a:ext uri="{0D108BD9-81ED-4DB2-BD59-A6C34878D82A}">
                    <a16:rowId xmlns:a16="http://schemas.microsoft.com/office/drawing/2014/main" val="2000880769"/>
                  </a:ext>
                </a:extLst>
              </a:tr>
              <a:tr h="697781">
                <a:tc gridSpan="2">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①周辺の歴史的資産を</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に活用</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・従来の紙媒体チラシのみではなく、動画や</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等でもエリア魅</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力を</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・藤井寺市内居住者へのエリア認知を向上させたい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chemeClr val="accent2">
                        <a:lumMod val="20000"/>
                        <a:lumOff val="80000"/>
                      </a:schemeClr>
                    </a:solidFill>
                  </a:tcPr>
                </a:tc>
                <a:tc hMerge="1">
                  <a:txBody>
                    <a:bodyPr/>
                    <a:lstStyle/>
                    <a:p>
                      <a:endParaRPr kumimoji="1" lang="ja-JP" altLang="en-US"/>
                    </a:p>
                  </a:txBody>
                  <a:tcPr/>
                </a:tc>
                <a:tc gridSpan="3">
                  <a:txBody>
                    <a:bodyPr/>
                    <a:lstStyle/>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「古市古墳群おもてなし隊」が店舗・商品・メニューを紹介する</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PR</a:t>
                      </a:r>
                      <a:r>
                        <a:rPr kumimoji="1" lang="ja-JP" altLang="en-US" sz="900" b="1" dirty="0">
                          <a:solidFill>
                            <a:schemeClr val="tx1"/>
                          </a:solidFill>
                          <a:latin typeface="Meiryo UI" panose="020B0604030504040204" pitchFamily="50" charset="-128"/>
                          <a:ea typeface="Meiryo UI" panose="020B0604030504040204" pitchFamily="50" charset="-128"/>
                        </a:rPr>
                        <a:t>動画」</a:t>
                      </a:r>
                      <a:r>
                        <a:rPr kumimoji="1" lang="ja-JP" altLang="en-US" sz="900" dirty="0">
                          <a:solidFill>
                            <a:schemeClr val="tx1"/>
                          </a:solidFill>
                          <a:latin typeface="Meiryo UI" panose="020B0604030504040204" pitchFamily="50" charset="-128"/>
                          <a:ea typeface="Meiryo UI" panose="020B0604030504040204" pitchFamily="50" charset="-128"/>
                        </a:rPr>
                        <a:t>を制作し、</a:t>
                      </a:r>
                      <a:r>
                        <a:rPr kumimoji="1" lang="en-US" altLang="ja-JP" sz="900" dirty="0">
                          <a:solidFill>
                            <a:schemeClr val="tx1"/>
                          </a:solidFill>
                          <a:latin typeface="Meiryo UI" panose="020B0604030504040204" pitchFamily="50" charset="-128"/>
                          <a:ea typeface="Meiryo UI" panose="020B0604030504040204" pitchFamily="50" charset="-128"/>
                        </a:rPr>
                        <a:t>YouTube</a:t>
                      </a:r>
                      <a:r>
                        <a:rPr kumimoji="1" lang="ja-JP" altLang="en-US" sz="900" dirty="0">
                          <a:solidFill>
                            <a:schemeClr val="tx1"/>
                          </a:solidFill>
                          <a:latin typeface="Meiryo UI" panose="020B0604030504040204" pitchFamily="50" charset="-128"/>
                          <a:ea typeface="Meiryo UI" panose="020B0604030504040204" pitchFamily="50" charset="-128"/>
                        </a:rPr>
                        <a:t>で公開。</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・高齢者も多い地域住民への広告効果が高い新聞折込チラシに、</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PR</a:t>
                      </a:r>
                      <a:r>
                        <a:rPr kumimoji="1" lang="ja-JP" altLang="en-US" sz="900" b="1" dirty="0">
                          <a:solidFill>
                            <a:schemeClr val="tx1"/>
                          </a:solidFill>
                          <a:latin typeface="Meiryo UI" panose="020B0604030504040204" pitchFamily="50" charset="-128"/>
                          <a:ea typeface="Meiryo UI" panose="020B0604030504040204" pitchFamily="50" charset="-128"/>
                        </a:rPr>
                        <a:t>動画」に誘導する</a:t>
                      </a:r>
                      <a:r>
                        <a:rPr kumimoji="1" lang="en-US" altLang="ja-JP" sz="900" b="1" dirty="0">
                          <a:solidFill>
                            <a:schemeClr val="tx1"/>
                          </a:solidFill>
                          <a:latin typeface="Meiryo UI" panose="020B0604030504040204" pitchFamily="50" charset="-128"/>
                          <a:ea typeface="Meiryo UI" panose="020B0604030504040204" pitchFamily="50" charset="-128"/>
                        </a:rPr>
                        <a:t>QR</a:t>
                      </a:r>
                      <a:r>
                        <a:rPr kumimoji="1" lang="ja-JP" altLang="en-US" sz="900" b="1" dirty="0">
                          <a:solidFill>
                            <a:schemeClr val="tx1"/>
                          </a:solidFill>
                          <a:latin typeface="Meiryo UI" panose="020B0604030504040204" pitchFamily="50" charset="-128"/>
                          <a:ea typeface="Meiryo UI" panose="020B0604030504040204" pitchFamily="50" charset="-128"/>
                        </a:rPr>
                        <a:t>コードを印字</a:t>
                      </a:r>
                      <a:r>
                        <a:rPr kumimoji="1" lang="ja-JP" altLang="en-US" sz="900" dirty="0">
                          <a:solidFill>
                            <a:schemeClr val="tx1"/>
                          </a:solidFill>
                          <a:latin typeface="Meiryo UI" panose="020B0604030504040204" pitchFamily="50" charset="-128"/>
                          <a:ea typeface="Meiryo UI" panose="020B0604030504040204" pitchFamily="50" charset="-128"/>
                        </a:rPr>
                        <a:t>し、藤井寺市の新聞購読全世帯に折込。</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a:txBody>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YouTube</a:t>
                      </a:r>
                      <a:r>
                        <a:rPr kumimoji="1" lang="ja-JP" altLang="en-US" sz="900" b="0" dirty="0">
                          <a:solidFill>
                            <a:schemeClr val="tx1"/>
                          </a:solidFill>
                          <a:latin typeface="Meiryo UI" panose="020B0604030504040204" pitchFamily="50" charset="-128"/>
                          <a:ea typeface="Meiryo UI" panose="020B0604030504040204" pitchFamily="50" charset="-128"/>
                        </a:rPr>
                        <a:t>動画の再生数は</a:t>
                      </a:r>
                      <a:r>
                        <a:rPr kumimoji="1" lang="en-US" altLang="ja-JP" sz="900" b="0" dirty="0">
                          <a:solidFill>
                            <a:schemeClr val="tx1"/>
                          </a:solidFill>
                          <a:latin typeface="Meiryo UI" panose="020B0604030504040204" pitchFamily="50" charset="-128"/>
                          <a:ea typeface="Meiryo UI" panose="020B0604030504040204" pitchFamily="50" charset="-128"/>
                        </a:rPr>
                        <a:t>2037</a:t>
                      </a:r>
                      <a:r>
                        <a:rPr kumimoji="1" lang="ja-JP" altLang="en-US" sz="900" b="0" dirty="0">
                          <a:solidFill>
                            <a:schemeClr val="tx1"/>
                          </a:solidFill>
                          <a:latin typeface="Meiryo UI" panose="020B0604030504040204" pitchFamily="50" charset="-128"/>
                          <a:ea typeface="Meiryo UI" panose="020B0604030504040204" pitchFamily="50" charset="-128"/>
                        </a:rPr>
                        <a:t>回（</a:t>
                      </a:r>
                      <a:r>
                        <a:rPr kumimoji="1" lang="en-US" altLang="ja-JP" sz="900" b="0" dirty="0">
                          <a:solidFill>
                            <a:schemeClr val="tx1"/>
                          </a:solidFill>
                          <a:latin typeface="Meiryo UI" panose="020B0604030504040204" pitchFamily="50" charset="-128"/>
                          <a:ea typeface="Meiryo UI" panose="020B0604030504040204" pitchFamily="50" charset="-128"/>
                        </a:rPr>
                        <a:t>R6</a:t>
                      </a:r>
                      <a:r>
                        <a:rPr kumimoji="1" lang="ja-JP" altLang="en-US" sz="900" b="0" dirty="0">
                          <a:solidFill>
                            <a:schemeClr val="tx1"/>
                          </a:solidFill>
                          <a:latin typeface="Meiryo UI" panose="020B0604030504040204" pitchFamily="50" charset="-128"/>
                          <a:ea typeface="Meiryo UI" panose="020B0604030504040204" pitchFamily="50" charset="-128"/>
                        </a:rPr>
                        <a:t>年</a:t>
                      </a:r>
                      <a:r>
                        <a:rPr kumimoji="1" lang="en-US" altLang="ja-JP" sz="900" b="0" dirty="0">
                          <a:solidFill>
                            <a:schemeClr val="tx1"/>
                          </a:solidFill>
                          <a:latin typeface="Meiryo UI" panose="020B0604030504040204" pitchFamily="50" charset="-128"/>
                          <a:ea typeface="Meiryo UI" panose="020B0604030504040204" pitchFamily="50" charset="-128"/>
                        </a:rPr>
                        <a:t>9</a:t>
                      </a:r>
                      <a:r>
                        <a:rPr kumimoji="1" lang="ja-JP" altLang="en-US" sz="900" b="0" dirty="0">
                          <a:solidFill>
                            <a:schemeClr val="tx1"/>
                          </a:solidFill>
                          <a:latin typeface="Meiryo UI" panose="020B0604030504040204" pitchFamily="50" charset="-128"/>
                          <a:ea typeface="Meiryo UI" panose="020B0604030504040204" pitchFamily="50" charset="-128"/>
                        </a:rPr>
                        <a:t>月時点）で、</a:t>
                      </a:r>
                      <a:r>
                        <a:rPr kumimoji="1" lang="ja-JP" altLang="en-US" sz="900" b="1" dirty="0">
                          <a:solidFill>
                            <a:schemeClr val="tx1"/>
                          </a:solidFill>
                          <a:latin typeface="Meiryo UI" panose="020B0604030504040204" pitchFamily="50" charset="-128"/>
                          <a:ea typeface="Meiryo UI" panose="020B0604030504040204" pitchFamily="50" charset="-128"/>
                        </a:rPr>
                        <a:t>「お店の雰囲気、サービス、こだわりの逸品が一目瞭然で判りやすい」と好評を得られた。</a:t>
                      </a:r>
                      <a:endParaRPr kumimoji="1" lang="en-US" altLang="ja-JP" sz="900" b="1" dirty="0">
                        <a:solidFill>
                          <a:schemeClr val="tx1"/>
                        </a:solidFill>
                        <a:latin typeface="Meiryo UI" panose="020B0604030504040204" pitchFamily="50" charset="-128"/>
                        <a:ea typeface="Meiryo UI" panose="020B0604030504040204" pitchFamily="50" charset="-128"/>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・商店街内に来街者へのエリア</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拠点「どうみょうじおもてなしプラザ」が令和</a:t>
                      </a:r>
                      <a:r>
                        <a:rPr kumimoji="1" lang="en-US" altLang="ja-JP" sz="900" b="0" dirty="0">
                          <a:solidFill>
                            <a:schemeClr val="tx1"/>
                          </a:solidFill>
                          <a:latin typeface="Meiryo UI" panose="020B0604030504040204" pitchFamily="50" charset="-128"/>
                          <a:ea typeface="Meiryo UI" panose="020B0604030504040204" pitchFamily="50" charset="-128"/>
                        </a:rPr>
                        <a:t>5</a:t>
                      </a:r>
                      <a:r>
                        <a:rPr kumimoji="1" lang="ja-JP" altLang="en-US" sz="900" b="0" dirty="0">
                          <a:solidFill>
                            <a:schemeClr val="tx1"/>
                          </a:solidFill>
                          <a:latin typeface="Meiryo UI" panose="020B0604030504040204" pitchFamily="50" charset="-128"/>
                          <a:ea typeface="Meiryo UI" panose="020B0604030504040204" pitchFamily="50" charset="-128"/>
                        </a:rPr>
                        <a:t>年秋にオープンするなど、次の取組みに繋がった。</a:t>
                      </a:r>
                    </a:p>
                  </a:txBody>
                  <a:tcPr marL="89220" marR="89220" marT="44610" marB="44610">
                    <a:lnR w="3175" cap="flat" cmpd="sng" algn="ctr">
                      <a:solidFill>
                        <a:schemeClr val="bg1"/>
                      </a:solidFill>
                      <a:prstDash val="solid"/>
                      <a:round/>
                      <a:headEnd type="none" w="med" len="med"/>
                      <a:tailEnd type="none" w="med" len="med"/>
                    </a:lnR>
                    <a:solidFill>
                      <a:schemeClr val="accent2">
                        <a:lumMod val="20000"/>
                        <a:lumOff val="80000"/>
                      </a:schemeClr>
                    </a:solidFill>
                  </a:tcPr>
                </a:tc>
                <a:extLst>
                  <a:ext uri="{0D108BD9-81ED-4DB2-BD59-A6C34878D82A}">
                    <a16:rowId xmlns:a16="http://schemas.microsoft.com/office/drawing/2014/main" val="4014507853"/>
                  </a:ext>
                </a:extLst>
              </a:tr>
              <a:tr h="792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②藤井寺市外からのエリア招致促進</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・わかりやすく親近感あるエリア紹介ツールを制作したい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2025</a:t>
                      </a:r>
                      <a:r>
                        <a:rPr kumimoji="1" lang="ja-JP" altLang="en-US" sz="900" b="0" dirty="0">
                          <a:solidFill>
                            <a:schemeClr val="tx1"/>
                          </a:solidFill>
                          <a:latin typeface="Meiryo UI" panose="020B0604030504040204" pitchFamily="50" charset="-128"/>
                          <a:ea typeface="Meiryo UI" panose="020B0604030504040204" pitchFamily="50" charset="-128"/>
                        </a:rPr>
                        <a:t>年の大阪・関西万博を機に、道明寺にも多くの人に</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訪れてもらいたい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chemeClr val="accent2">
                        <a:lumMod val="40000"/>
                        <a:lumOff val="60000"/>
                      </a:schemeClr>
                    </a:solidFill>
                  </a:tcPr>
                </a:tc>
                <a:tc hMerge="1">
                  <a:txBody>
                    <a:bodyPr/>
                    <a:lstStyle/>
                    <a:p>
                      <a:endParaRPr kumimoji="1" lang="ja-JP" altLang="en-US"/>
                    </a:p>
                  </a:txBody>
                  <a:tcPr/>
                </a:tc>
                <a:tc gridSpan="3">
                  <a:txBody>
                    <a:bodyPr/>
                    <a:lstStyle/>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・藤井寺市観光協会や道明寺まちづくり協議会等の協力を得て、世界遺産「百舌鳥・古市古墳群」、道明寺地区寺社、大坂夏の陣跡地</a:t>
                      </a:r>
                      <a:r>
                        <a:rPr kumimoji="1" lang="ja-JP" altLang="en-US" sz="900" dirty="0">
                          <a:solidFill>
                            <a:schemeClr val="tx1"/>
                          </a:solidFill>
                          <a:latin typeface="Meiryo UI" panose="020B0604030504040204" pitchFamily="50" charset="-128"/>
                          <a:ea typeface="Meiryo UI" panose="020B0604030504040204" pitchFamily="50" charset="-128"/>
                        </a:rPr>
                        <a:t>など歴史資産と商店街情報を掲載した冊子「道明寺ぶら～り散歩」を制作。</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・令和</a:t>
                      </a:r>
                      <a:r>
                        <a:rPr kumimoji="1" lang="en-US" altLang="ja-JP" sz="900" b="0" dirty="0">
                          <a:solidFill>
                            <a:schemeClr val="tx1"/>
                          </a:solidFill>
                          <a:latin typeface="Meiryo UI" panose="020B0604030504040204" pitchFamily="50" charset="-128"/>
                          <a:ea typeface="Meiryo UI" panose="020B0604030504040204" pitchFamily="50" charset="-128"/>
                        </a:rPr>
                        <a:t>5</a:t>
                      </a:r>
                      <a:r>
                        <a:rPr kumimoji="1" lang="ja-JP" altLang="en-US" sz="900" b="0" dirty="0">
                          <a:solidFill>
                            <a:schemeClr val="tx1"/>
                          </a:solidFill>
                          <a:latin typeface="Meiryo UI" panose="020B0604030504040204" pitchFamily="50" charset="-128"/>
                          <a:ea typeface="Meiryo UI" panose="020B0604030504040204" pitchFamily="50" charset="-128"/>
                        </a:rPr>
                        <a:t>年には、動画視聴者プレゼント企画やスタンプラリー、甲冑を試着して参加する</a:t>
                      </a:r>
                      <a:r>
                        <a:rPr kumimoji="1" lang="en-US" altLang="ja-JP" sz="900" b="0" dirty="0">
                          <a:solidFill>
                            <a:schemeClr val="tx1"/>
                          </a:solidFill>
                          <a:latin typeface="Meiryo UI" panose="020B0604030504040204" pitchFamily="50" charset="-128"/>
                          <a:ea typeface="Meiryo UI" panose="020B0604030504040204" pitchFamily="50" charset="-128"/>
                        </a:rPr>
                        <a:t>Instagram</a:t>
                      </a:r>
                      <a:r>
                        <a:rPr kumimoji="1" lang="ja-JP" altLang="en-US" sz="900" b="0" dirty="0">
                          <a:solidFill>
                            <a:schemeClr val="tx1"/>
                          </a:solidFill>
                          <a:latin typeface="Meiryo UI" panose="020B0604030504040204" pitchFamily="50" charset="-128"/>
                          <a:ea typeface="Meiryo UI" panose="020B0604030504040204" pitchFamily="50" charset="-128"/>
                        </a:rPr>
                        <a:t>フォトコンテストなどを実施した</a:t>
                      </a:r>
                      <a:r>
                        <a:rPr kumimoji="1" lang="ja-JP" altLang="en-US" sz="900" b="1" dirty="0">
                          <a:solidFill>
                            <a:schemeClr val="tx1"/>
                          </a:solidFill>
                          <a:latin typeface="Meiryo UI" panose="020B0604030504040204" pitchFamily="50" charset="-128"/>
                          <a:ea typeface="Meiryo UI" panose="020B0604030504040204" pitchFamily="50" charset="-128"/>
                        </a:rPr>
                        <a:t>「藤井寺・道明寺エリア魅力発信キャンペーン」</a:t>
                      </a:r>
                      <a:r>
                        <a:rPr kumimoji="1" lang="ja-JP" altLang="en-US" sz="900" b="0" dirty="0">
                          <a:solidFill>
                            <a:schemeClr val="tx1"/>
                          </a:solidFill>
                          <a:latin typeface="Meiryo UI" panose="020B0604030504040204" pitchFamily="50" charset="-128"/>
                          <a:ea typeface="Meiryo UI" panose="020B0604030504040204" pitchFamily="50" charset="-128"/>
                        </a:rPr>
                        <a:t>を開催。</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・「藤井寺・道明寺エリア魅力発信キャンペーン」事業</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を</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で発信したところ、クリック数</a:t>
                      </a:r>
                      <a:r>
                        <a:rPr kumimoji="1" lang="en-US" altLang="ja-JP" sz="900" b="0" dirty="0">
                          <a:solidFill>
                            <a:schemeClr val="tx1"/>
                          </a:solidFill>
                          <a:latin typeface="Meiryo UI" panose="020B0604030504040204" pitchFamily="50" charset="-128"/>
                          <a:ea typeface="Meiryo UI" panose="020B0604030504040204" pitchFamily="50" charset="-128"/>
                        </a:rPr>
                        <a:t>4030</a:t>
                      </a:r>
                      <a:r>
                        <a:rPr kumimoji="1" lang="ja-JP" altLang="en-US" sz="900" b="0" dirty="0">
                          <a:solidFill>
                            <a:schemeClr val="tx1"/>
                          </a:solidFill>
                          <a:latin typeface="Meiryo UI" panose="020B0604030504040204" pitchFamily="50" charset="-128"/>
                          <a:ea typeface="Meiryo UI" panose="020B0604030504040204" pitchFamily="50" charset="-128"/>
                        </a:rPr>
                        <a:t>回で、来場者が増加。</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・動画視聴者プレゼント企画では、再生回数</a:t>
                      </a:r>
                      <a:r>
                        <a:rPr kumimoji="1" lang="en-US" altLang="ja-JP" sz="900" b="0" dirty="0">
                          <a:solidFill>
                            <a:schemeClr val="tx1"/>
                          </a:solidFill>
                          <a:latin typeface="Meiryo UI" panose="020B0604030504040204" pitchFamily="50" charset="-128"/>
                          <a:ea typeface="Meiryo UI" panose="020B0604030504040204" pitchFamily="50" charset="-128"/>
                        </a:rPr>
                        <a:t>440</a:t>
                      </a:r>
                      <a:r>
                        <a:rPr kumimoji="1" lang="ja-JP" altLang="en-US" sz="900" b="0" dirty="0">
                          <a:solidFill>
                            <a:schemeClr val="tx1"/>
                          </a:solidFill>
                          <a:latin typeface="Meiryo UI" panose="020B0604030504040204" pitchFamily="50" charset="-128"/>
                          <a:ea typeface="Meiryo UI" panose="020B0604030504040204" pitchFamily="50" charset="-128"/>
                        </a:rPr>
                        <a:t>回、その内</a:t>
                      </a:r>
                      <a:r>
                        <a:rPr kumimoji="1" lang="en-US" altLang="ja-JP" sz="900" b="0" dirty="0">
                          <a:solidFill>
                            <a:schemeClr val="tx1"/>
                          </a:solidFill>
                          <a:latin typeface="Meiryo UI" panose="020B0604030504040204" pitchFamily="50" charset="-128"/>
                          <a:ea typeface="Meiryo UI" panose="020B0604030504040204" pitchFamily="50" charset="-128"/>
                        </a:rPr>
                        <a:t>77</a:t>
                      </a:r>
                      <a:r>
                        <a:rPr kumimoji="1" lang="ja-JP" altLang="en-US" sz="900" b="0" dirty="0">
                          <a:solidFill>
                            <a:schemeClr val="tx1"/>
                          </a:solidFill>
                          <a:latin typeface="Meiryo UI" panose="020B0604030504040204" pitchFamily="50" charset="-128"/>
                          <a:ea typeface="Meiryo UI" panose="020B0604030504040204" pitchFamily="50" charset="-128"/>
                        </a:rPr>
                        <a:t>名が来街しプレゼントを受け取った。スタンプラリーには</a:t>
                      </a:r>
                      <a:r>
                        <a:rPr kumimoji="1" lang="en-US" altLang="ja-JP" sz="900" b="0" dirty="0">
                          <a:solidFill>
                            <a:schemeClr val="tx1"/>
                          </a:solidFill>
                          <a:latin typeface="Meiryo UI" panose="020B0604030504040204" pitchFamily="50" charset="-128"/>
                          <a:ea typeface="Meiryo UI" panose="020B0604030504040204" pitchFamily="50" charset="-128"/>
                        </a:rPr>
                        <a:t>324</a:t>
                      </a:r>
                      <a:r>
                        <a:rPr kumimoji="1" lang="ja-JP" altLang="en-US" sz="900" b="0" dirty="0">
                          <a:solidFill>
                            <a:schemeClr val="tx1"/>
                          </a:solidFill>
                          <a:latin typeface="Meiryo UI" panose="020B0604030504040204" pitchFamily="50" charset="-128"/>
                          <a:ea typeface="Meiryo UI" panose="020B0604030504040204" pitchFamily="50" charset="-128"/>
                        </a:rPr>
                        <a:t>名参加、甲冑試着体験は</a:t>
                      </a:r>
                      <a:r>
                        <a:rPr kumimoji="1" lang="en-US" altLang="ja-JP" sz="900" b="0" dirty="0">
                          <a:solidFill>
                            <a:schemeClr val="tx1"/>
                          </a:solidFill>
                          <a:latin typeface="Meiryo UI" panose="020B0604030504040204" pitchFamily="50" charset="-128"/>
                          <a:ea typeface="Meiryo UI" panose="020B0604030504040204" pitchFamily="50" charset="-128"/>
                        </a:rPr>
                        <a:t>51</a:t>
                      </a:r>
                      <a:r>
                        <a:rPr kumimoji="1" lang="ja-JP" altLang="en-US" sz="900" b="0" dirty="0">
                          <a:solidFill>
                            <a:schemeClr val="tx1"/>
                          </a:solidFill>
                          <a:latin typeface="Meiryo UI" panose="020B0604030504040204" pitchFamily="50" charset="-128"/>
                          <a:ea typeface="Meiryo UI" panose="020B0604030504040204" pitchFamily="50" charset="-128"/>
                        </a:rPr>
                        <a:t>名が参加し、内</a:t>
                      </a:r>
                      <a:r>
                        <a:rPr kumimoji="1" lang="en-US" altLang="ja-JP" sz="900" b="0" dirty="0">
                          <a:solidFill>
                            <a:schemeClr val="tx1"/>
                          </a:solidFill>
                          <a:latin typeface="Meiryo UI" panose="020B0604030504040204" pitchFamily="50" charset="-128"/>
                          <a:ea typeface="Meiryo UI" panose="020B0604030504040204" pitchFamily="50" charset="-128"/>
                        </a:rPr>
                        <a:t>14</a:t>
                      </a:r>
                      <a:r>
                        <a:rPr kumimoji="1" lang="ja-JP" altLang="en-US" sz="900" b="0" dirty="0">
                          <a:solidFill>
                            <a:schemeClr val="tx1"/>
                          </a:solidFill>
                          <a:latin typeface="Meiryo UI" panose="020B0604030504040204" pitchFamily="50" charset="-128"/>
                          <a:ea typeface="Meiryo UI" panose="020B0604030504040204" pitchFamily="50" charset="-128"/>
                        </a:rPr>
                        <a:t>名がフォトコンテストに投稿するなど、</a:t>
                      </a:r>
                      <a:r>
                        <a:rPr kumimoji="1" lang="ja-JP" altLang="en-US" sz="900" b="1" dirty="0">
                          <a:solidFill>
                            <a:schemeClr val="tx1"/>
                          </a:solidFill>
                          <a:latin typeface="Meiryo UI" panose="020B0604030504040204" pitchFamily="50" charset="-128"/>
                          <a:ea typeface="Meiryo UI" panose="020B0604030504040204" pitchFamily="50" charset="-128"/>
                        </a:rPr>
                        <a:t>子育て世代中心に、大阪府藤井寺市外さらには他府県からの来街を促した。</a:t>
                      </a:r>
                    </a:p>
                  </a:txBody>
                  <a:tcPr marL="89220" marR="89220" marT="44610" marB="44610">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365430215"/>
                  </a:ext>
                </a:extLst>
              </a:tr>
              <a:tr h="218397">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商店街のコメント</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endParaRPr kumimoji="1" lang="ja-JP" altLang="en-US" sz="8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2151269123"/>
                  </a:ext>
                </a:extLst>
              </a:tr>
              <a:tr h="488199">
                <a:tc gridSpan="6">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■昨年、中小企業庁「面的地域価値の向上・消費創出事業」に採択されたことでさらに弾みがつき、商店街がエリア活性化に主担となって取組むビジョンが構築できました。</a:t>
                      </a: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■現在、近畿経済産業局の「商店街ブランディングワークショップ」参加や、大阪府の令和６年「新事業展開テイクオフ支援事業」を活用し、商店街周辺エリアのブランディング構築や集客化を目的に、</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毎日忙しい日々を過ごしていますが、これらの取組がこれからの商店街とエリアの活性化に結実するように頑張りたいと思います！</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180000" marR="180000" marT="44610" marB="44610">
                    <a:lnL w="3175" cap="flat" cmpd="sng" algn="ctr">
                      <a:solidFill>
                        <a:schemeClr val="bg1"/>
                      </a:solidFill>
                      <a:prstDash val="solid"/>
                      <a:round/>
                      <a:headEnd type="none" w="med" len="med"/>
                      <a:tailEnd type="none" w="med" len="med"/>
                    </a:lnL>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marL="89220" marR="89220" marT="44610" marB="44610">
                    <a:lnL w="3175" cap="flat" cmpd="sng" algn="ctr">
                      <a:solidFill>
                        <a:srgbClr val="FF9999"/>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705247607"/>
                  </a:ext>
                </a:extLst>
              </a:tr>
              <a:tr h="218397">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写真</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連携・協力</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3148528420"/>
                  </a:ext>
                </a:extLst>
              </a:tr>
              <a:tr h="629446">
                <a:tc rowSpan="3"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lnB w="3175" cap="flat" cmpd="sng" algn="ctr">
                      <a:solidFill>
                        <a:schemeClr val="bg1"/>
                      </a:solidFill>
                      <a:prstDash val="solid"/>
                      <a:round/>
                      <a:headEnd type="none" w="med" len="med"/>
                      <a:tailEnd type="none" w="med" len="med"/>
                    </a:lnB>
                    <a:solidFill>
                      <a:schemeClr val="accent2">
                        <a:lumMod val="20000"/>
                        <a:lumOff val="80000"/>
                      </a:schemeClr>
                    </a:solidFill>
                  </a:tcPr>
                </a:tc>
                <a:tc rowSpan="3" hMerge="1">
                  <a:txBody>
                    <a:bodyPr/>
                    <a:lstStyle/>
                    <a:p>
                      <a:endParaRPr kumimoji="1" lang="ja-JP" altLang="en-US"/>
                    </a:p>
                  </a:txBody>
                  <a:tcPr/>
                </a:tc>
                <a:tc rowSpan="3"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■主催者</a:t>
                      </a:r>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　道明寺天神通り商店街</a:t>
                      </a:r>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■事業後援、制作協力</a:t>
                      </a:r>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　藤井寺市、藤井寺市教育委員会、藤井寺市商工会、藤井寺市観光協会</a:t>
                      </a:r>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　道明寺まちづくり協議会、道明寺天満宮</a:t>
                      </a:r>
                    </a:p>
                  </a:txBody>
                  <a:tcPr marL="89220" marR="89220" marT="44610" marB="44610">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18384914"/>
                  </a:ext>
                </a:extLst>
              </a:tr>
              <a:tr h="227304">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〈HP</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SNS</a:t>
                      </a:r>
                      <a:r>
                        <a:rPr kumimoji="1" lang="ja-JP" altLang="en-US" sz="900" b="1" dirty="0">
                          <a:solidFill>
                            <a:schemeClr val="bg1"/>
                          </a:solidFill>
                          <a:latin typeface="Meiryo UI" panose="020B0604030504040204" pitchFamily="50" charset="-128"/>
                          <a:ea typeface="Meiryo UI" panose="020B0604030504040204" pitchFamily="50" charset="-128"/>
                        </a:rPr>
                        <a:t>等</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06579452"/>
                  </a:ext>
                </a:extLst>
              </a:tr>
              <a:tr h="609771">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lnB w="3175" cap="flat" cmpd="sng" algn="ctr">
                      <a:solidFill>
                        <a:schemeClr val="bg1"/>
                      </a:solidFill>
                      <a:prstDash val="solid"/>
                      <a:round/>
                      <a:headEnd type="none" w="med" len="med"/>
                      <a:tailEnd type="none" w="med" len="med"/>
                    </a:lnB>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kern="1200" dirty="0">
                          <a:solidFill>
                            <a:schemeClr val="dk1"/>
                          </a:solidFill>
                          <a:latin typeface="Meiryo UI" panose="020B0604030504040204" pitchFamily="50" charset="-128"/>
                          <a:ea typeface="Meiryo UI" panose="020B0604030504040204" pitchFamily="50" charset="-128"/>
                          <a:cs typeface="+mn-cs"/>
                        </a:rPr>
                        <a:t>■大阪府商店街魅力発見サイト「ええやん！大阪商店街」　商店街紹介ページ</a:t>
                      </a:r>
                      <a:endParaRPr kumimoji="1" lang="en-US" altLang="ja-JP" sz="800" kern="1200" dirty="0">
                        <a:solidFill>
                          <a:schemeClr val="dk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hlinkClick r:id="rId5"/>
                        </a:rPr>
                        <a:t>https://osaka-shotengai-info.com/ss/domyojitenjindori/</a:t>
                      </a:r>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■道明寺天神通り商店街　</a:t>
                      </a:r>
                      <a:r>
                        <a:rPr kumimoji="1" lang="en-US" altLang="ja-JP" sz="800" dirty="0">
                          <a:latin typeface="Meiryo UI" panose="020B0604030504040204" pitchFamily="50" charset="-128"/>
                          <a:ea typeface="Meiryo UI" panose="020B0604030504040204" pitchFamily="50" charset="-128"/>
                        </a:rPr>
                        <a:t>HP</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hlinkClick r:id="rId6"/>
                        </a:rPr>
                        <a:t>https://www.domyoji-tenjindori.com/</a:t>
                      </a:r>
                      <a:endParaRPr kumimoji="1" lang="en-US" altLang="ja-JP" sz="800" dirty="0">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lnB w="3175" cap="flat" cmpd="sng" algn="ctr">
                      <a:solidFill>
                        <a:schemeClr val="bg1"/>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00485053"/>
                  </a:ext>
                </a:extLst>
              </a:tr>
            </a:tbl>
          </a:graphicData>
        </a:graphic>
      </p:graphicFrame>
      <p:sp>
        <p:nvSpPr>
          <p:cNvPr id="8" name="テキスト ボックス 7">
            <a:extLst>
              <a:ext uri="{FF2B5EF4-FFF2-40B4-BE49-F238E27FC236}">
                <a16:creationId xmlns:a16="http://schemas.microsoft.com/office/drawing/2014/main" id="{5F73B578-516C-472A-32EC-673B22B00536}"/>
              </a:ext>
            </a:extLst>
          </p:cNvPr>
          <p:cNvSpPr txBox="1"/>
          <p:nvPr/>
        </p:nvSpPr>
        <p:spPr>
          <a:xfrm>
            <a:off x="296819" y="6843314"/>
            <a:ext cx="1321814" cy="215444"/>
          </a:xfrm>
          <a:prstGeom prst="rect">
            <a:avLst/>
          </a:prstGeom>
          <a:noFill/>
        </p:spPr>
        <p:txBody>
          <a:bodyPr wrap="square" rtlCol="0">
            <a:spAutoFit/>
          </a:bodyPr>
          <a:lstStyle/>
          <a:p>
            <a:pPr algn="ctr"/>
            <a:r>
              <a:rPr lang="en-US" altLang="ja-JP" sz="800" dirty="0">
                <a:latin typeface="Meiryo UI" panose="020B0604030504040204" pitchFamily="50" charset="-128"/>
                <a:ea typeface="Meiryo UI" panose="020B0604030504040204" pitchFamily="50" charset="-128"/>
              </a:rPr>
              <a:t>R3</a:t>
            </a:r>
            <a:r>
              <a:rPr lang="ja-JP" altLang="en-US" sz="800" dirty="0">
                <a:latin typeface="Meiryo UI" panose="020B0604030504040204" pitchFamily="50" charset="-128"/>
                <a:ea typeface="Meiryo UI" panose="020B0604030504040204" pitchFamily="50" charset="-128"/>
              </a:rPr>
              <a:t>年度　</a:t>
            </a:r>
            <a:r>
              <a:rPr lang="en-US" altLang="ja-JP" sz="800" dirty="0">
                <a:latin typeface="Meiryo UI" panose="020B0604030504040204" pitchFamily="50" charset="-128"/>
                <a:ea typeface="Meiryo UI" panose="020B0604030504040204" pitchFamily="50" charset="-128"/>
              </a:rPr>
              <a:t>QR</a:t>
            </a:r>
            <a:r>
              <a:rPr lang="ja-JP" altLang="en-US" sz="800" dirty="0">
                <a:latin typeface="Meiryo UI" panose="020B0604030504040204" pitchFamily="50" charset="-128"/>
                <a:ea typeface="Meiryo UI" panose="020B0604030504040204" pitchFamily="50" charset="-128"/>
              </a:rPr>
              <a:t>付きチラシ</a:t>
            </a:r>
          </a:p>
        </p:txBody>
      </p:sp>
      <p:sp>
        <p:nvSpPr>
          <p:cNvPr id="11" name="テキスト ボックス 10">
            <a:extLst>
              <a:ext uri="{FF2B5EF4-FFF2-40B4-BE49-F238E27FC236}">
                <a16:creationId xmlns:a16="http://schemas.microsoft.com/office/drawing/2014/main" id="{64289AFD-430E-2640-EF57-0735EC34B000}"/>
              </a:ext>
            </a:extLst>
          </p:cNvPr>
          <p:cNvSpPr txBox="1"/>
          <p:nvPr/>
        </p:nvSpPr>
        <p:spPr>
          <a:xfrm>
            <a:off x="1819137" y="6847365"/>
            <a:ext cx="1424149" cy="213814"/>
          </a:xfrm>
          <a:prstGeom prst="rect">
            <a:avLst/>
          </a:prstGeom>
          <a:noFill/>
        </p:spPr>
        <p:txBody>
          <a:bodyPr wrap="square">
            <a:spAutoFit/>
          </a:bodyPr>
          <a:lstStyle/>
          <a:p>
            <a:pPr algn="ctr" defTabSz="480106">
              <a:defRPr/>
            </a:pPr>
            <a:r>
              <a:rPr lang="en-US" altLang="ja-JP" sz="800" dirty="0">
                <a:latin typeface="Meiryo UI" panose="020B0604030504040204" pitchFamily="50" charset="-128"/>
                <a:ea typeface="Meiryo UI" panose="020B0604030504040204" pitchFamily="50" charset="-128"/>
              </a:rPr>
              <a:t>R5</a:t>
            </a:r>
            <a:r>
              <a:rPr lang="ja-JP" altLang="en-US" sz="800" dirty="0">
                <a:latin typeface="Meiryo UI" panose="020B0604030504040204" pitchFamily="50" charset="-128"/>
                <a:ea typeface="Meiryo UI" panose="020B0604030504040204" pitchFamily="50" charset="-128"/>
              </a:rPr>
              <a:t>年度キャンペーン写真</a:t>
            </a:r>
          </a:p>
        </p:txBody>
      </p:sp>
      <p:sp>
        <p:nvSpPr>
          <p:cNvPr id="5" name="テキスト ボックス 4">
            <a:extLst>
              <a:ext uri="{FF2B5EF4-FFF2-40B4-BE49-F238E27FC236}">
                <a16:creationId xmlns:a16="http://schemas.microsoft.com/office/drawing/2014/main" id="{3A4B8265-BBCE-125C-F639-53D35106A38A}"/>
              </a:ext>
            </a:extLst>
          </p:cNvPr>
          <p:cNvSpPr txBox="1"/>
          <p:nvPr/>
        </p:nvSpPr>
        <p:spPr>
          <a:xfrm>
            <a:off x="3115932" y="6810039"/>
            <a:ext cx="1644533" cy="215444"/>
          </a:xfrm>
          <a:prstGeom prst="rect">
            <a:avLst/>
          </a:prstGeom>
          <a:noFill/>
        </p:spPr>
        <p:txBody>
          <a:bodyPr wrap="square">
            <a:spAutoFit/>
          </a:bodyPr>
          <a:lstStyle/>
          <a:p>
            <a:pPr algn="ctr" defTabSz="480106">
              <a:defRPr/>
            </a:pPr>
            <a:r>
              <a:rPr lang="en-US" altLang="ja-JP" sz="800" dirty="0">
                <a:latin typeface="Meiryo UI" panose="020B0604030504040204" pitchFamily="50" charset="-128"/>
                <a:ea typeface="Meiryo UI" panose="020B0604030504040204" pitchFamily="50" charset="-128"/>
              </a:rPr>
              <a:t>R5</a:t>
            </a:r>
            <a:r>
              <a:rPr lang="ja-JP" altLang="en-US" sz="800" dirty="0">
                <a:latin typeface="Meiryo UI" panose="020B0604030504040204" pitchFamily="50" charset="-128"/>
                <a:ea typeface="Meiryo UI" panose="020B0604030504040204" pitchFamily="50" charset="-128"/>
              </a:rPr>
              <a:t>年度キャンペーンポスター</a:t>
            </a:r>
          </a:p>
        </p:txBody>
      </p:sp>
      <p:pic>
        <p:nvPicPr>
          <p:cNvPr id="4" name="図 3">
            <a:extLst>
              <a:ext uri="{FF2B5EF4-FFF2-40B4-BE49-F238E27FC236}">
                <a16:creationId xmlns:a16="http://schemas.microsoft.com/office/drawing/2014/main" id="{241B1177-3E15-16C7-EAF6-12F17C946006}"/>
              </a:ext>
            </a:extLst>
          </p:cNvPr>
          <p:cNvPicPr/>
          <p:nvPr/>
        </p:nvPicPr>
        <p:blipFill>
          <a:blip r:embed="rId7" cstate="print">
            <a:extLst>
              <a:ext uri="{28A0092B-C50C-407E-A947-70E740481C1C}">
                <a14:useLocalDpi xmlns:a14="http://schemas.microsoft.com/office/drawing/2010/main"/>
              </a:ext>
            </a:extLst>
          </a:blip>
          <a:stretch>
            <a:fillRect/>
          </a:stretch>
        </p:blipFill>
        <p:spPr>
          <a:xfrm>
            <a:off x="147728" y="5670103"/>
            <a:ext cx="1619996" cy="1154176"/>
          </a:xfrm>
          <a:prstGeom prst="rect">
            <a:avLst/>
          </a:prstGeom>
          <a:effectLst/>
        </p:spPr>
      </p:pic>
      <p:pic>
        <p:nvPicPr>
          <p:cNvPr id="9" name="図 8">
            <a:extLst>
              <a:ext uri="{FF2B5EF4-FFF2-40B4-BE49-F238E27FC236}">
                <a16:creationId xmlns:a16="http://schemas.microsoft.com/office/drawing/2014/main" id="{6E06C080-611A-1A75-6853-3CE9000B255B}"/>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3425879" y="5660158"/>
            <a:ext cx="829673" cy="1174066"/>
          </a:xfrm>
          <a:prstGeom prst="rect">
            <a:avLst/>
          </a:prstGeom>
        </p:spPr>
      </p:pic>
      <p:pic>
        <p:nvPicPr>
          <p:cNvPr id="13" name="図 12">
            <a:extLst>
              <a:ext uri="{FF2B5EF4-FFF2-40B4-BE49-F238E27FC236}">
                <a16:creationId xmlns:a16="http://schemas.microsoft.com/office/drawing/2014/main" id="{B015E4FF-6D53-2D46-C7B8-736DCDCE1DF9}"/>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2020401" y="5654663"/>
            <a:ext cx="1038900" cy="1185057"/>
          </a:xfrm>
          <a:prstGeom prst="rect">
            <a:avLst/>
          </a:prstGeom>
        </p:spPr>
      </p:pic>
      <p:sp>
        <p:nvSpPr>
          <p:cNvPr id="12" name="テキスト ボックス 11">
            <a:extLst>
              <a:ext uri="{FF2B5EF4-FFF2-40B4-BE49-F238E27FC236}">
                <a16:creationId xmlns:a16="http://schemas.microsoft.com/office/drawing/2014/main" id="{0D79E58C-B65B-473C-B605-840860631BDC}"/>
              </a:ext>
            </a:extLst>
          </p:cNvPr>
          <p:cNvSpPr txBox="1"/>
          <p:nvPr/>
        </p:nvSpPr>
        <p:spPr>
          <a:xfrm>
            <a:off x="7183642" y="-912"/>
            <a:ext cx="2159000" cy="239624"/>
          </a:xfrm>
          <a:prstGeom prst="rect">
            <a:avLst/>
          </a:prstGeom>
          <a:noFill/>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令和</a:t>
            </a:r>
            <a:r>
              <a:rPr kumimoji="1" lang="en-US" altLang="ja-JP" sz="900" dirty="0">
                <a:latin typeface="Meiryo UI" panose="020B0604030504040204" pitchFamily="50" charset="-128"/>
                <a:ea typeface="Meiryo UI" panose="020B0604030504040204" pitchFamily="50" charset="-128"/>
              </a:rPr>
              <a:t>6</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9</a:t>
            </a:r>
            <a:r>
              <a:rPr kumimoji="1" lang="ja-JP" altLang="en-US" sz="900" dirty="0">
                <a:latin typeface="Meiryo UI" panose="020B0604030504040204" pitchFamily="50" charset="-128"/>
                <a:ea typeface="Meiryo UI" panose="020B0604030504040204" pitchFamily="50" charset="-128"/>
              </a:rPr>
              <a:t>日時点</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R6-06</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P2</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643722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1841</Words>
  <Application>Microsoft Office PowerPoint</Application>
  <PresentationFormat>ユーザー設定</PresentationFormat>
  <Paragraphs>128</Paragraphs>
  <Slides>3</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3</vt:i4>
      </vt:variant>
    </vt:vector>
  </HeadingPairs>
  <TitlesOfParts>
    <vt:vector size="11" baseType="lpstr">
      <vt:lpstr>Meiryo UI</vt:lpstr>
      <vt:lpstr>UD デジタル 教科書体 NK-R</vt:lpstr>
      <vt:lpstr>游ゴシック</vt:lpstr>
      <vt:lpstr>Arial</vt:lpstr>
      <vt:lpstr>Calibri</vt:lpstr>
      <vt:lpstr>Calibri Light</vt:lpstr>
      <vt:lpstr>Office テーマ</vt:lpstr>
      <vt:lpstr>1_Office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2024-10-09T06:10:09Z</dcterms:created>
  <dcterms:modified xsi:type="dcterms:W3CDTF">2024-11-20T08:30:20Z</dcterms:modified>
</cp:coreProperties>
</file>