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6"/>
  </p:notesMasterIdLst>
  <p:handoutMasterIdLst>
    <p:handoutMasterId r:id="rId7"/>
  </p:handoutMasterIdLst>
  <p:sldIdLst>
    <p:sldId id="263" r:id="rId3"/>
    <p:sldId id="262" r:id="rId4"/>
    <p:sldId id="261" r:id="rId5"/>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62"/>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82" d="100"/>
          <a:sy n="82" d="100"/>
        </p:scale>
        <p:origin x="312" y="62"/>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2024/11/20</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2024/11/20</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87056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52438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96954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722352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17565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488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4974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8501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7044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6568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8148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79435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11/20/2024</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35259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arp.da.ndl.go.jp/info:ndljp/pid/13338628/www.pref.osaka.lg.jp/shogyoshien/minmamo/shourepo_4047.html"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osaka-shotengai-info.com/ss/kokubunishi/" TargetMode="External"/><Relationship Id="rId4" Type="http://schemas.openxmlformats.org/officeDocument/2006/relationships/hyperlink" Target="https://warp.da.ndl.go.jp/info:ndljp/pid/13338628/www.pref.osaka.lg.jp/shogyoshien/minmamo/shourepo_4048.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arp.da.ndl.go.jp/info:ndljp/pid/13697672/www.pref.osaka.lg.jp/shogyoshien/minmamo/shourepo_3043.html" TargetMode="External"/><Relationship Id="rId7" Type="http://schemas.openxmlformats.org/officeDocument/2006/relationships/hyperlink" Target="https://ja-jp.facebook.com/fuserenrakuk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fuse.osaka.jp/" TargetMode="External"/><Relationship Id="rId5" Type="http://schemas.openxmlformats.org/officeDocument/2006/relationships/hyperlink" Target="https://osaka-shotengai-info.com/ss/fuse/" TargetMode="External"/><Relationship Id="rId10" Type="http://schemas.openxmlformats.org/officeDocument/2006/relationships/image" Target="../media/image10.png"/><Relationship Id="rId4" Type="http://schemas.openxmlformats.org/officeDocument/2006/relationships/hyperlink" Target="https://warp.da.ndl.go.jp/info:ndljp/pid/13697672/www.pref.osaka.lg.jp/shogyoshien/minmamo/shourepo_3033.html"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1492006399"/>
              </p:ext>
            </p:extLst>
          </p:nvPr>
        </p:nvGraphicFramePr>
        <p:xfrm>
          <a:off x="5788" y="720869"/>
          <a:ext cx="9326272" cy="3805078"/>
        </p:xfrm>
        <a:graphic>
          <a:graphicData uri="http://schemas.openxmlformats.org/drawingml/2006/table">
            <a:tbl>
              <a:tblPr firstRow="1" bandRow="1">
                <a:tableStyleId>{3B4B98B0-60AC-42C2-AFA5-B58CD77FA1E5}</a:tableStyleId>
              </a:tblPr>
              <a:tblGrid>
                <a:gridCol w="1692383">
                  <a:extLst>
                    <a:ext uri="{9D8B030D-6E8A-4147-A177-3AD203B41FA5}">
                      <a16:colId xmlns:a16="http://schemas.microsoft.com/office/drawing/2014/main" val="401855506"/>
                    </a:ext>
                  </a:extLst>
                </a:gridCol>
                <a:gridCol w="732609">
                  <a:extLst>
                    <a:ext uri="{9D8B030D-6E8A-4147-A177-3AD203B41FA5}">
                      <a16:colId xmlns:a16="http://schemas.microsoft.com/office/drawing/2014/main" val="3004882159"/>
                    </a:ext>
                  </a:extLst>
                </a:gridCol>
                <a:gridCol w="5295900">
                  <a:extLst>
                    <a:ext uri="{9D8B030D-6E8A-4147-A177-3AD203B41FA5}">
                      <a16:colId xmlns:a16="http://schemas.microsoft.com/office/drawing/2014/main" val="2500525537"/>
                    </a:ext>
                  </a:extLst>
                </a:gridCol>
                <a:gridCol w="830580">
                  <a:extLst>
                    <a:ext uri="{9D8B030D-6E8A-4147-A177-3AD203B41FA5}">
                      <a16:colId xmlns:a16="http://schemas.microsoft.com/office/drawing/2014/main" val="2286662663"/>
                    </a:ext>
                  </a:extLst>
                </a:gridCol>
                <a:gridCol w="774800">
                  <a:extLst>
                    <a:ext uri="{9D8B030D-6E8A-4147-A177-3AD203B41FA5}">
                      <a16:colId xmlns:a16="http://schemas.microsoft.com/office/drawing/2014/main" val="3769021128"/>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1" dirty="0">
                          <a:solidFill>
                            <a:schemeClr val="tx1"/>
                          </a:solidFill>
                          <a:latin typeface="UD デジタル 教科書体 NK-R" panose="02020400000000000000" pitchFamily="18" charset="-128"/>
                          <a:ea typeface="UD デジタル 教科書体 NK-R" panose="02020400000000000000" pitchFamily="18" charset="-128"/>
                        </a:rPr>
                        <a:t>国分西商店会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柏原市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地域をつなぐデジタルスタンプラリーによる「国分」エリアのリ・ブランディング！</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布施商店街連絡会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東大阪市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福娘コンテストのオンライン配信と</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「福娘が選ぶお店８選！街歩き</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」の制作・発信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中河内</a:t>
            </a: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272550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746657913"/>
              </p:ext>
            </p:extLst>
          </p:nvPr>
        </p:nvGraphicFramePr>
        <p:xfrm>
          <a:off x="-1" y="246122"/>
          <a:ext cx="9360551" cy="683295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79">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国分西商店会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所在地：柏原市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最寄駅：近鉄大阪線 国分駅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・大阪府／デジタルスタンプラリー活用で大盛況の「おいな</a:t>
                      </a:r>
                      <a:r>
                        <a:rPr lang="en-US" altLang="ja-JP" sz="800" dirty="0">
                          <a:hlinkClick r:id="rId3"/>
                        </a:rPr>
                        <a:t>〜</a:t>
                      </a:r>
                      <a:r>
                        <a:rPr lang="ja-JP" altLang="en-US" sz="800" dirty="0">
                          <a:hlinkClick r:id="rId3"/>
                        </a:rPr>
                        <a:t>れ国分祭」（１）</a:t>
                      </a:r>
                      <a:r>
                        <a:rPr lang="en-US" altLang="ja-JP" sz="800" dirty="0">
                          <a:hlinkClick r:id="rId3"/>
                        </a:rPr>
                        <a:t>〈</a:t>
                      </a:r>
                      <a:r>
                        <a:rPr lang="ja-JP" altLang="en-US" sz="800" dirty="0">
                          <a:hlinkClick r:id="rId3"/>
                        </a:rPr>
                        <a:t>モデル創出事業</a:t>
                      </a:r>
                      <a:r>
                        <a:rPr lang="en-US" altLang="ja-JP" sz="800" dirty="0">
                          <a:hlinkClick r:id="rId3"/>
                        </a:rPr>
                        <a:t>〉 (ndl.go.jp)</a:t>
                      </a:r>
                      <a:r>
                        <a:rPr lang="ja-JP" altLang="en-US" sz="800" dirty="0"/>
                        <a:t>（</a:t>
                      </a:r>
                      <a:r>
                        <a:rPr lang="en-US" altLang="ja-JP" sz="800" dirty="0"/>
                        <a:t>R5.2.24</a:t>
                      </a:r>
                      <a:r>
                        <a:rPr lang="ja-JP" altLang="en-US" sz="800" dirty="0"/>
                        <a:t>）</a:t>
                      </a:r>
                      <a:endParaRPr lang="en-US" altLang="ja-JP" sz="800" dirty="0"/>
                    </a:p>
                    <a:p>
                      <a:r>
                        <a:rPr lang="ja-JP" altLang="en-US" sz="800" dirty="0">
                          <a:hlinkClick r:id="rId4"/>
                        </a:rPr>
                        <a:t>・大阪府／デジタルスタンプラリー活用で大盛況の「おいな</a:t>
                      </a:r>
                      <a:r>
                        <a:rPr lang="en-US" altLang="ja-JP" sz="800" dirty="0">
                          <a:hlinkClick r:id="rId4"/>
                        </a:rPr>
                        <a:t>〜</a:t>
                      </a:r>
                      <a:r>
                        <a:rPr lang="ja-JP" altLang="en-US" sz="800" dirty="0">
                          <a:hlinkClick r:id="rId4"/>
                        </a:rPr>
                        <a:t>れ国分祭」（２）</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R5.2.24</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0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地域をつなぐデジタルスタンプラリーによる「国分」エリアのリ・ブランディング！</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国分西商店会が主催してきた、地域の恒例イベント「おいな～れ国分祭」に合わせて、デジタルを活用したスタンプラリーを実施。地域の諸団体、企業、関西福祉科学大学、大阪教育大学の協力のもとに、柏原市の公認アプリを活用して企画。国分エリアの店舗や歴史的名所をめぐることで、地域の魅力を知りながらスタンプを獲得できるデジタルスタンプラリーを開催し、周辺エリアとの連携を強めながら、従来より広範囲への魅力発信に取り組んだ。</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584000">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・コロナ禍で人通りが途絶え、稀薄になってしまった街なかの交流を再生させたい。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・地域の企業、大学、諸団体間で交流して、共住するまちの良さを再発見・再共有したい。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・商店街だけではなく、地域の歴史的名所などの魅力についても情報発信したい。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・地域の恒例イベントを従来よりも盛り上げたい。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・商店街でデジタルを活用した実績が無く、そのノウハウを獲得する機会を作りたい。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国分エリアの店舗や歴史的名所を巡ってデジタルスタンプを集め、オンライン抽選会に参加できるスタンプラリーを開催。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タンプラリーのスポットは商店会店舗の他にも、地域のサポーターの協力により魅力ある店舗を選定。関西福祉科学大学の学生は地域企業を選定。柏原歴史資料館と大阪教育大学の学生は、国分エリアの歴史を学べる史跡など、多彩なスポットを選定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GPS</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コードを活用しながらスポットを設定し、</a:t>
                      </a:r>
                      <a:r>
                        <a:rPr kumimoji="1" lang="ja-JP" altLang="en-US" sz="900" b="1" dirty="0">
                          <a:solidFill>
                            <a:schemeClr val="tx1"/>
                          </a:solidFill>
                          <a:latin typeface="Meiryo UI" panose="020B0604030504040204" pitchFamily="50" charset="-128"/>
                          <a:ea typeface="Meiryo UI" panose="020B0604030504040204" pitchFamily="50" charset="-128"/>
                        </a:rPr>
                        <a:t>商店街周辺を回遊できるようなスタンプラリーコースを作成した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・デジタルスタンプラリー期間を</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日に、「おいな～れ国分祭」開催日を</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日に設定し、スタンプラリー賞品引き換えを「おいな～れ国分祭」イベント会場で行うなど、</a:t>
                      </a:r>
                      <a:r>
                        <a:rPr kumimoji="1" lang="ja-JP" altLang="en-US" sz="900" b="1" dirty="0">
                          <a:solidFill>
                            <a:schemeClr val="tx1"/>
                          </a:solidFill>
                          <a:latin typeface="Meiryo UI" panose="020B0604030504040204" pitchFamily="50" charset="-128"/>
                          <a:ea typeface="Meiryo UI" panose="020B0604030504040204" pitchFamily="50" charset="-128"/>
                        </a:rPr>
                        <a:t>相乗効果によって参加者が増えるように工夫した。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デジタルスタンプラリーには約</a:t>
                      </a:r>
                      <a:r>
                        <a:rPr kumimoji="1" lang="en-US" altLang="ja-JP" sz="900" b="1" dirty="0">
                          <a:solidFill>
                            <a:schemeClr val="tx1"/>
                          </a:solidFill>
                          <a:latin typeface="Meiryo UI" panose="020B0604030504040204" pitchFamily="50" charset="-128"/>
                          <a:ea typeface="Meiryo UI" panose="020B0604030504040204" pitchFamily="50" charset="-128"/>
                        </a:rPr>
                        <a:t>500</a:t>
                      </a:r>
                      <a:r>
                        <a:rPr kumimoji="1" lang="ja-JP" altLang="en-US" sz="900" b="1" dirty="0">
                          <a:solidFill>
                            <a:schemeClr val="tx1"/>
                          </a:solidFill>
                          <a:latin typeface="Meiryo UI" panose="020B0604030504040204" pitchFamily="50" charset="-128"/>
                          <a:ea typeface="Meiryo UI" panose="020B0604030504040204" pitchFamily="50" charset="-128"/>
                        </a:rPr>
                        <a:t>名が参加。</a:t>
                      </a:r>
                      <a:r>
                        <a:rPr kumimoji="1" lang="ja-JP" altLang="en-US" sz="900" b="0" dirty="0">
                          <a:solidFill>
                            <a:schemeClr val="tx1"/>
                          </a:solidFill>
                          <a:latin typeface="Meiryo UI" panose="020B0604030504040204" pitchFamily="50" charset="-128"/>
                          <a:ea typeface="Meiryo UI" panose="020B0604030504040204" pitchFamily="50" charset="-128"/>
                        </a:rPr>
                        <a:t>地域のサポーターからは、「歴史ある国分の魅力を発信する機会をいただいた」、スタンプラリーの参加者からは、「自分の知らなかった新しい発見ができた」「スタンプラリーをしながらウォーキングするのは健康的でよかった」などの好評化をいただ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・アプリを活用して</a:t>
                      </a:r>
                      <a:r>
                        <a:rPr kumimoji="1" lang="ja-JP" altLang="en-US" sz="900" b="1" dirty="0">
                          <a:solidFill>
                            <a:schemeClr val="tx1"/>
                          </a:solidFill>
                          <a:latin typeface="Meiryo UI" panose="020B0604030504040204" pitchFamily="50" charset="-128"/>
                          <a:ea typeface="Meiryo UI" panose="020B0604030504040204" pitchFamily="50" charset="-128"/>
                        </a:rPr>
                        <a:t>地域の情報を発信するプラットフォームができた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・スタンプラリー賞品引き換え会場を併設した「おいな～れ国分祭」イベントにも、地域からより多くの人が参加した。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・国分エリアの団体、企業、近隣大学がつながるきっかけとなった。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8267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■アプリを活用したデジタルスタンプラリーは大盛況でした。今後は、アプリの機能を充実させ、スタンプラリーのゲーム性を高めたり、国分の魅力発信に役立っていきます。</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はどれだけの人が参加してくれるか不安はありましたが、予想以上の方に参加いただき、高齢の方からも好評の声をいただきました。また、地元の企業や団体、学生も積極的に協力してもらったことで、充実したスタンプラリーが開催できました。この事業を実施し得た経験で、現在も地域とのつながりを増やせるイベントを企画しています。</a:t>
                      </a: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718842">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■デジタルスタンプラリー実施運営協力</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柏原歴史資料館</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関西福祉科学大学</a:t>
                      </a:r>
                      <a:endParaRPr kumimoji="1" lang="en-US" altLang="zh-CN"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大阪教育大学</a:t>
                      </a:r>
                      <a:endParaRPr kumimoji="1" lang="ja-JP" altLang="en-US"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58485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https://osaka-shotengai-info.com/ss/kokubunishi/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1801" y="6702789"/>
            <a:ext cx="1682019"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年度デジタルスタンプラリー</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告知ポスター</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2245842" y="6691295"/>
            <a:ext cx="1424149"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年度「おいな～れ国分祭」会場でのラリー賞品引き換え</a:t>
            </a:r>
          </a:p>
        </p:txBody>
      </p:sp>
      <p:pic>
        <p:nvPicPr>
          <p:cNvPr id="4" name="図 3">
            <a:extLst>
              <a:ext uri="{FF2B5EF4-FFF2-40B4-BE49-F238E27FC236}">
                <a16:creationId xmlns:a16="http://schemas.microsoft.com/office/drawing/2014/main" id="{4A22C966-D8C0-8C08-2954-1AE718090DC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9466" y="5580594"/>
            <a:ext cx="809800" cy="1122195"/>
          </a:xfrm>
          <a:prstGeom prst="rect">
            <a:avLst/>
          </a:prstGeom>
        </p:spPr>
      </p:pic>
      <p:pic>
        <p:nvPicPr>
          <p:cNvPr id="7" name="図 6">
            <a:extLst>
              <a:ext uri="{FF2B5EF4-FFF2-40B4-BE49-F238E27FC236}">
                <a16:creationId xmlns:a16="http://schemas.microsoft.com/office/drawing/2014/main" id="{FA3528BB-90A8-6A3F-029C-FAD73C874D8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186462" y="5654991"/>
            <a:ext cx="1542911" cy="1047798"/>
          </a:xfrm>
          <a:prstGeom prst="rect">
            <a:avLst/>
          </a:prstGeom>
        </p:spPr>
      </p:pic>
      <p:sp>
        <p:nvSpPr>
          <p:cNvPr id="9" name="テキスト ボックス 8">
            <a:extLst>
              <a:ext uri="{FF2B5EF4-FFF2-40B4-BE49-F238E27FC236}">
                <a16:creationId xmlns:a16="http://schemas.microsoft.com/office/drawing/2014/main" id="{328A8BC5-4282-4443-8441-900569EEE427}"/>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391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452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布施商店街連絡会</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所在地：東大阪市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最寄駅：近鉄奈良線・大阪線布施駅すぐ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450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大阪府／布施戎福娘コンテストの開催！</a:t>
                      </a:r>
                      <a:r>
                        <a:rPr lang="en-US" altLang="ja-JP" sz="800" dirty="0">
                          <a:hlinkClick r:id="rId3"/>
                        </a:rPr>
                        <a:t>〜</a:t>
                      </a:r>
                      <a:r>
                        <a:rPr lang="ja-JP" altLang="en-US" sz="800" dirty="0">
                          <a:hlinkClick r:id="rId3"/>
                        </a:rPr>
                        <a:t>ライブ配信で布施の文化を広く発信</a:t>
                      </a:r>
                      <a:r>
                        <a:rPr lang="en-US" altLang="ja-JP" sz="800" dirty="0">
                          <a:hlinkClick r:id="rId3"/>
                        </a:rPr>
                        <a:t>〜 </a:t>
                      </a:r>
                      <a:r>
                        <a:rPr lang="ja-JP" altLang="en-US" sz="800" dirty="0">
                          <a:hlinkClick r:id="rId3"/>
                        </a:rPr>
                        <a:t>＜モデル創出事業＞ </a:t>
                      </a:r>
                      <a:r>
                        <a:rPr lang="en-US" altLang="ja-JP" sz="800" dirty="0">
                          <a:hlinkClick r:id="rId3"/>
                        </a:rPr>
                        <a:t>(ndl.go.jp) </a:t>
                      </a:r>
                      <a:r>
                        <a:rPr lang="en-US" altLang="ja-JP" sz="800" dirty="0"/>
                        <a:t>(R3.12.4)</a:t>
                      </a:r>
                      <a:r>
                        <a:rPr lang="ja-JP" altLang="en-US" sz="800" dirty="0"/>
                        <a:t>　</a:t>
                      </a:r>
                      <a:endParaRPr lang="en-US" altLang="ja-JP" sz="800" dirty="0"/>
                    </a:p>
                    <a:p>
                      <a:r>
                        <a:rPr lang="ja-JP" altLang="en-US" sz="800" dirty="0">
                          <a:hlinkClick r:id="rId4"/>
                        </a:rPr>
                        <a:t>大阪府／福娘が選ぶお店８選！若者へ向けて商店街の魅力を発信 ＜モデル創出事業＞ </a:t>
                      </a:r>
                      <a:r>
                        <a:rPr lang="en-US" altLang="ja-JP" sz="800" dirty="0">
                          <a:hlinkClick r:id="rId4"/>
                        </a:rPr>
                        <a:t>(ndl.go.jp)</a:t>
                      </a:r>
                      <a:r>
                        <a:rPr lang="en-US" altLang="ja-JP" sz="800" dirty="0"/>
                        <a:t>(R3.11.18)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787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福娘コンテストのオンライン配信と「福娘が選ぶお店８選！街歩き</a:t>
                      </a:r>
                      <a:r>
                        <a:rPr kumimoji="1" lang="en-US" altLang="ja-JP" sz="1050" b="0" dirty="0">
                          <a:solidFill>
                            <a:schemeClr val="tx1"/>
                          </a:solidFill>
                          <a:latin typeface="Meiryo UI" panose="020B0604030504040204" pitchFamily="50" charset="-128"/>
                          <a:ea typeface="Meiryo UI" panose="020B0604030504040204" pitchFamily="50" charset="-128"/>
                        </a:rPr>
                        <a:t>MAP</a:t>
                      </a:r>
                      <a:r>
                        <a:rPr kumimoji="1" lang="ja-JP" altLang="en-US" sz="1050" b="0" dirty="0">
                          <a:solidFill>
                            <a:schemeClr val="tx1"/>
                          </a:solidFill>
                          <a:latin typeface="Meiryo UI" panose="020B0604030504040204" pitchFamily="50" charset="-128"/>
                          <a:ea typeface="Meiryo UI" panose="020B0604030504040204" pitchFamily="50" charset="-128"/>
                        </a:rPr>
                        <a:t>」の制作・発信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■若者や女性客に商店街の魅力を発信するため、布施の文化として</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年以上続く布施戎の福娘コンテストで選ばれた福娘がおすすめする商店街界隈のお店を紹介した「街歩きマップ」を制作。また福娘コンテストの「オンライン配信」や、製作した「街歩きマップ」も配信する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アカウントへリンクする「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コード入りのオリジナルマスク」を制作するなど、</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を活用して文化と商店街の情報発信強化に取り組んだ。</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8243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①商店街の認知向上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・若者や女性客を商店街に呼び込みたい。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・例年開催される福娘コンテストの福娘に、コンテスト以外でも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活躍の場を用意したい。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「福娘が選ぶお店</a:t>
                      </a:r>
                      <a:r>
                        <a:rPr kumimoji="1" lang="en-US" altLang="ja-JP" sz="900" b="1" dirty="0">
                          <a:latin typeface="Meiryo UI" panose="020B0604030504040204" pitchFamily="50" charset="-128"/>
                          <a:ea typeface="Meiryo UI" panose="020B0604030504040204" pitchFamily="50" charset="-128"/>
                        </a:rPr>
                        <a:t>8</a:t>
                      </a:r>
                      <a:r>
                        <a:rPr kumimoji="1" lang="ja-JP" altLang="en-US" sz="900" b="1" dirty="0">
                          <a:latin typeface="Meiryo UI" panose="020B0604030504040204" pitchFamily="50" charset="-128"/>
                          <a:ea typeface="Meiryo UI" panose="020B0604030504040204" pitchFamily="50" charset="-128"/>
                        </a:rPr>
                        <a:t>選！街歩き</a:t>
                      </a:r>
                      <a:r>
                        <a:rPr kumimoji="1" lang="en-US" altLang="ja-JP" sz="900" b="1" dirty="0">
                          <a:latin typeface="Meiryo UI" panose="020B0604030504040204" pitchFamily="50" charset="-128"/>
                          <a:ea typeface="Meiryo UI" panose="020B0604030504040204" pitchFamily="50" charset="-128"/>
                        </a:rPr>
                        <a:t>MAP</a:t>
                      </a:r>
                      <a:r>
                        <a:rPr kumimoji="1" lang="ja-JP" altLang="en-US" sz="900" b="1" dirty="0">
                          <a:latin typeface="Meiryo UI" panose="020B0604030504040204" pitchFamily="50" charset="-128"/>
                          <a:ea typeface="Meiryo UI" panose="020B0604030504040204" pitchFamily="50" charset="-128"/>
                        </a:rPr>
                        <a:t>」の制作</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・商店街に隣接する布施戎神社の福娘が選ぶ、布施界隈のオススメのお店を紹介する冊子を制作。店舗の基本情報だけでなく、福娘のオススメの商品や食べ方などを写真入りで紹介。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・商店街店舗や近隣施設で冊子を配布するとともに、データ版を商店街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サイトや</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で配信した。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・「街歩き</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」の配布・配信後には、商店主からは「マップ片手に商店街を歩く若者が増えた。」や「若いお客さんの来店が増えた」なのどの反響の声を頂いた。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・福娘の活躍により、</a:t>
                      </a:r>
                      <a:r>
                        <a:rPr kumimoji="1" lang="ja-JP" altLang="en-US" sz="900" b="1" dirty="0">
                          <a:solidFill>
                            <a:schemeClr val="tx1"/>
                          </a:solidFill>
                          <a:latin typeface="Meiryo UI" panose="020B0604030504040204" pitchFamily="50" charset="-128"/>
                          <a:ea typeface="Meiryo UI" panose="020B0604030504040204" pitchFamily="50" charset="-128"/>
                        </a:rPr>
                        <a:t>近隣の大学にも商店街の魅力を発信することができ、若者の来街者が増加した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64357">
                <a:tc gridSpan="2">
                  <a:txBody>
                    <a:bodyPr/>
                    <a:lstStyle/>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年以上続けている福娘コンテストの普及活動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・コロナ禍でもコンテストを継続するため、デジタル活用に取り組みたい。コンテストの生配信を行いたい。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・あわせて、当日来場できない方や、地元以外の方にも福娘コンテストを楽しんでもらいたい。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を活用して情報発信をしたい。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福娘コンテストの生配信を</a:t>
                      </a:r>
                      <a:r>
                        <a:rPr kumimoji="1" lang="en-US" altLang="ja-JP" sz="900" b="1" dirty="0">
                          <a:solidFill>
                            <a:schemeClr val="tx1"/>
                          </a:solidFill>
                          <a:latin typeface="Meiryo UI" panose="020B0604030504040204" pitchFamily="50" charset="-128"/>
                          <a:ea typeface="Meiryo UI" panose="020B0604030504040204" pitchFamily="50" charset="-128"/>
                        </a:rPr>
                        <a:t>YouTube</a:t>
                      </a:r>
                      <a:r>
                        <a:rPr kumimoji="1" lang="ja-JP" altLang="en-US" sz="900" b="1" dirty="0">
                          <a:solidFill>
                            <a:schemeClr val="tx1"/>
                          </a:solidFill>
                          <a:latin typeface="Meiryo UI" panose="020B0604030504040204" pitchFamily="50" charset="-128"/>
                          <a:ea typeface="Meiryo UI" panose="020B0604030504040204" pitchFamily="50" charset="-128"/>
                        </a:rPr>
                        <a:t>で実施</a:t>
                      </a:r>
                      <a:r>
                        <a:rPr kumimoji="1" lang="ja-JP" altLang="en-US" sz="900" b="0" dirty="0">
                          <a:solidFill>
                            <a:schemeClr val="tx1"/>
                          </a:solidFill>
                          <a:latin typeface="Meiryo UI" panose="020B0604030504040204" pitchFamily="50" charset="-128"/>
                          <a:ea typeface="Meiryo UI" panose="020B0604030504040204" pitchFamily="50" charset="-128"/>
                        </a:rPr>
                        <a:t>。布施戎神社と福娘を全国に広く発信した。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・コンテスト開催前には</a:t>
                      </a:r>
                      <a:r>
                        <a:rPr kumimoji="1" lang="ja-JP" altLang="en-US" sz="900" b="1" dirty="0">
                          <a:solidFill>
                            <a:schemeClr val="tx1"/>
                          </a:solidFill>
                          <a:latin typeface="Meiryo UI" panose="020B0604030504040204" pitchFamily="50" charset="-128"/>
                          <a:ea typeface="Meiryo UI" panose="020B0604030504040204" pitchFamily="50" charset="-128"/>
                        </a:rPr>
                        <a:t>商店街</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で情報発信</a:t>
                      </a:r>
                      <a:r>
                        <a:rPr kumimoji="1" lang="ja-JP" altLang="en-US" sz="900" b="0" dirty="0">
                          <a:solidFill>
                            <a:schemeClr val="tx1"/>
                          </a:solidFill>
                          <a:latin typeface="Meiryo UI" panose="020B0604030504040204" pitchFamily="50" charset="-128"/>
                          <a:ea typeface="Meiryo UI" panose="020B0604030504040204" pitchFamily="50" charset="-128"/>
                        </a:rPr>
                        <a:t>を行い、地元の方はもちろん、地元以外の方にも広く知ってもらえるように工夫した。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にリンクする「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入りオリジナルマスク」</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枚を制作。会員店舗に配布し、</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友だち登録増加に取り組んだ。</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を活用して情報発信を行ったことにより、前年よりも</a:t>
                      </a:r>
                      <a:r>
                        <a:rPr kumimoji="1" lang="ja-JP" altLang="en-US" sz="900" b="1" dirty="0">
                          <a:solidFill>
                            <a:schemeClr val="tx1"/>
                          </a:solidFill>
                          <a:latin typeface="Meiryo UI" panose="020B0604030504040204" pitchFamily="50" charset="-128"/>
                          <a:ea typeface="Meiryo UI" panose="020B0604030504040204" pitchFamily="50" charset="-128"/>
                        </a:rPr>
                        <a:t>福娘コンテストの参加者が増加し</a:t>
                      </a:r>
                      <a:r>
                        <a:rPr kumimoji="1" lang="ja-JP" altLang="en-US" sz="900" b="0" dirty="0">
                          <a:solidFill>
                            <a:schemeClr val="tx1"/>
                          </a:solidFill>
                          <a:latin typeface="Meiryo UI" panose="020B0604030504040204" pitchFamily="50" charset="-128"/>
                          <a:ea typeface="Meiryo UI" panose="020B0604030504040204" pitchFamily="50" charset="-128"/>
                        </a:rPr>
                        <a:t>、広く認知された。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・福娘コンテストの「オンライン配信」は、</a:t>
                      </a:r>
                      <a:r>
                        <a:rPr kumimoji="1" lang="en-US" altLang="ja-JP" sz="900" b="1" dirty="0">
                          <a:solidFill>
                            <a:schemeClr val="tx1"/>
                          </a:solidFill>
                          <a:latin typeface="Meiryo UI" panose="020B0604030504040204" pitchFamily="50" charset="-128"/>
                          <a:ea typeface="Meiryo UI" panose="020B0604030504040204" pitchFamily="50" charset="-128"/>
                        </a:rPr>
                        <a:t>R3</a:t>
                      </a:r>
                      <a:r>
                        <a:rPr kumimoji="1" lang="ja-JP" altLang="en-US" sz="900" b="1" dirty="0">
                          <a:solidFill>
                            <a:schemeClr val="tx1"/>
                          </a:solidFill>
                          <a:latin typeface="Meiryo UI" panose="020B0604030504040204" pitchFamily="50" charset="-128"/>
                          <a:ea typeface="Meiryo UI" panose="020B0604030504040204" pitchFamily="50" charset="-128"/>
                        </a:rPr>
                        <a:t>年度を皮切りに毎年実施</a:t>
                      </a:r>
                      <a:r>
                        <a:rPr kumimoji="1" lang="ja-JP" altLang="en-US" sz="900" b="0" dirty="0">
                          <a:solidFill>
                            <a:schemeClr val="tx1"/>
                          </a:solidFill>
                          <a:latin typeface="Meiryo UI" panose="020B0604030504040204" pitchFamily="50" charset="-128"/>
                          <a:ea typeface="Meiryo UI" panose="020B0604030504040204" pitchFamily="50" charset="-128"/>
                        </a:rPr>
                        <a:t>しており、視聴回数は</a:t>
                      </a:r>
                      <a:r>
                        <a:rPr kumimoji="1" lang="en-US" altLang="ja-JP" sz="900" b="0" dirty="0">
                          <a:solidFill>
                            <a:schemeClr val="tx1"/>
                          </a:solidFill>
                          <a:latin typeface="Meiryo UI" panose="020B0604030504040204" pitchFamily="50" charset="-128"/>
                          <a:ea typeface="Meiryo UI" panose="020B0604030504040204" pitchFamily="50" charset="-128"/>
                        </a:rPr>
                        <a:t>3,100</a:t>
                      </a:r>
                      <a:r>
                        <a:rPr kumimoji="1" lang="ja-JP" altLang="en-US" sz="900" b="0" dirty="0">
                          <a:solidFill>
                            <a:schemeClr val="tx1"/>
                          </a:solidFill>
                          <a:latin typeface="Meiryo UI" panose="020B0604030504040204" pitchFamily="50" charset="-128"/>
                          <a:ea typeface="Meiryo UI" panose="020B0604030504040204" pitchFamily="50" charset="-128"/>
                        </a:rPr>
                        <a:t>回を超えている。</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年度も</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月にオンライン配信を予定している。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入りオリジナルマスクを配布したことによって、</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の友だち登録者数は</a:t>
                      </a:r>
                      <a:r>
                        <a:rPr kumimoji="1" lang="en-US" altLang="ja-JP" sz="900" b="1" dirty="0">
                          <a:solidFill>
                            <a:schemeClr val="tx1"/>
                          </a:solidFill>
                          <a:latin typeface="Meiryo UI" panose="020B0604030504040204" pitchFamily="50" charset="-128"/>
                          <a:ea typeface="Meiryo UI" panose="020B0604030504040204" pitchFamily="50" charset="-128"/>
                        </a:rPr>
                        <a:t>2,870</a:t>
                      </a:r>
                      <a:r>
                        <a:rPr kumimoji="1" lang="ja-JP" altLang="en-US" sz="900" b="1" dirty="0">
                          <a:solidFill>
                            <a:schemeClr val="tx1"/>
                          </a:solidFill>
                          <a:latin typeface="Meiryo UI" panose="020B0604030504040204" pitchFamily="50" charset="-128"/>
                          <a:ea typeface="Meiryo UI" panose="020B0604030504040204" pitchFamily="50" charset="-128"/>
                        </a:rPr>
                        <a:t>人と増加し続けている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商店街が得意としてきた人を集めることができなくなっていた中で、初めての試みとなる「福娘コンテスト」のライブ配信ができ、多くの人にご視聴いただき、布施戎神社や福娘といった布施の文化・魅力を広く発信できたことは大変有意義でした。また、</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を活用したことで、布施のまちには何十年も続く文化があることを、地元以外の人にも広く知ってもらうきっかけになりました。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■これからも、周辺の大型店や布施戎神社をはじめとした地域の様々な団体と協力し、布施のまちの活性化に取り組んでいきたいと考えています。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布施商店街連絡会</a:t>
                      </a:r>
                      <a:endParaRPr kumimoji="1" lang="en-US" altLang="zh-TW"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■後援：東大阪市、東大阪商工会議所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■協賛：布施戎神社</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56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https://osaka-shotengai-info.com/ss/fuse/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布施商店街連絡会</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https://fuse.osaka.jp/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布施商店街連絡会</a:t>
                      </a:r>
                      <a:r>
                        <a:rPr kumimoji="1" lang="ja-JP" altLang="en-US" sz="900" dirty="0">
                          <a:latin typeface="Meiryo UI" panose="020B0604030504040204" pitchFamily="50" charset="-128"/>
                          <a:ea typeface="Meiryo UI" panose="020B0604030504040204" pitchFamily="50" charset="-128"/>
                        </a:rPr>
                        <a:t>　</a:t>
                      </a:r>
                      <a:r>
                        <a:rPr kumimoji="1" lang="en-US" altLang="ja-JP" sz="900" dirty="0" err="1">
                          <a:latin typeface="Meiryo UI" panose="020B0604030504040204" pitchFamily="50" charset="-128"/>
                          <a:ea typeface="Meiryo UI" panose="020B0604030504040204" pitchFamily="50" charset="-128"/>
                        </a:rPr>
                        <a:t>facebook</a:t>
                      </a:r>
                      <a:r>
                        <a:rPr kumimoji="1" lang="en-US" altLang="ja-JP"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https://ja-jp.facebook.com/fuserenrakukai/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35417" y="6723978"/>
            <a:ext cx="1644533"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布施戎福娘決定！</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お披露目パレード </a:t>
            </a:r>
            <a:r>
              <a:rPr lang="en-US" altLang="ja-JP" sz="800" dirty="0">
                <a:latin typeface="Meiryo UI" panose="020B0604030504040204" pitchFamily="50" charset="-128"/>
                <a:ea typeface="Meiryo UI" panose="020B0604030504040204" pitchFamily="50" charset="-128"/>
              </a:rPr>
              <a:t>YouTube</a:t>
            </a:r>
            <a:r>
              <a:rPr lang="ja-JP" altLang="en-US" sz="800" dirty="0">
                <a:latin typeface="Meiryo UI" panose="020B0604030504040204" pitchFamily="50" charset="-128"/>
                <a:ea typeface="Meiryo UI" panose="020B0604030504040204" pitchFamily="50" charset="-128"/>
              </a:rPr>
              <a:t> </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31432" y="6744847"/>
            <a:ext cx="175031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福娘コンテストの</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「オンライン配信」</a:t>
            </a:r>
            <a:r>
              <a:rPr lang="en-US" altLang="ja-JP" sz="800" dirty="0">
                <a:latin typeface="Meiryo UI" panose="020B0604030504040204" pitchFamily="50" charset="-128"/>
                <a:ea typeface="Meiryo UI" panose="020B0604030504040204" pitchFamily="50" charset="-128"/>
              </a:rPr>
              <a:t>YouTube</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1097" y="6753490"/>
            <a:ext cx="1489754"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 福娘が選ぶお店</a:t>
            </a:r>
            <a:r>
              <a:rPr lang="en-US" altLang="ja-JP" sz="800" dirty="0">
                <a:latin typeface="Meiryo UI" panose="020B0604030504040204" pitchFamily="50" charset="-128"/>
                <a:ea typeface="Meiryo UI" panose="020B0604030504040204" pitchFamily="50" charset="-128"/>
              </a:rPr>
              <a:t>8</a:t>
            </a:r>
            <a:r>
              <a:rPr lang="ja-JP" altLang="en-US" sz="800" dirty="0">
                <a:latin typeface="Meiryo UI" panose="020B0604030504040204" pitchFamily="50" charset="-128"/>
                <a:ea typeface="Meiryo UI" panose="020B0604030504040204" pitchFamily="50" charset="-128"/>
              </a:rPr>
              <a:t>選！</a:t>
            </a:r>
          </a:p>
          <a:p>
            <a:pPr algn="ctr"/>
            <a:r>
              <a:rPr lang="ja-JP" altLang="en-US" sz="800" dirty="0">
                <a:latin typeface="Meiryo UI" panose="020B0604030504040204" pitchFamily="50" charset="-128"/>
                <a:ea typeface="Meiryo UI" panose="020B0604030504040204" pitchFamily="50" charset="-128"/>
              </a:rPr>
              <a:t>街歩きＭＡＰ</a:t>
            </a:r>
          </a:p>
        </p:txBody>
      </p:sp>
      <p:pic>
        <p:nvPicPr>
          <p:cNvPr id="5" name="図 4">
            <a:extLst>
              <a:ext uri="{FF2B5EF4-FFF2-40B4-BE49-F238E27FC236}">
                <a16:creationId xmlns:a16="http://schemas.microsoft.com/office/drawing/2014/main" id="{2448CB18-A9AB-87FD-9427-6F2564AC8F0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8224" y="5639638"/>
            <a:ext cx="788848" cy="1113852"/>
          </a:xfrm>
          <a:prstGeom prst="rect">
            <a:avLst/>
          </a:prstGeom>
        </p:spPr>
      </p:pic>
      <p:pic>
        <p:nvPicPr>
          <p:cNvPr id="13" name="図 12">
            <a:extLst>
              <a:ext uri="{FF2B5EF4-FFF2-40B4-BE49-F238E27FC236}">
                <a16:creationId xmlns:a16="http://schemas.microsoft.com/office/drawing/2014/main" id="{0994F4DB-CAD0-2F7E-F5A0-B21A703D733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40667" y="5873572"/>
            <a:ext cx="1525232" cy="854130"/>
          </a:xfrm>
          <a:prstGeom prst="rect">
            <a:avLst/>
          </a:prstGeom>
        </p:spPr>
      </p:pic>
      <p:pic>
        <p:nvPicPr>
          <p:cNvPr id="17" name="図 16">
            <a:extLst>
              <a:ext uri="{FF2B5EF4-FFF2-40B4-BE49-F238E27FC236}">
                <a16:creationId xmlns:a16="http://schemas.microsoft.com/office/drawing/2014/main" id="{ADCA8A0E-5444-23CE-4C4B-32EC9178189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35417" y="5873572"/>
            <a:ext cx="1563907" cy="871275"/>
          </a:xfrm>
          <a:prstGeom prst="rect">
            <a:avLst/>
          </a:prstGeom>
        </p:spPr>
      </p:pic>
      <p:sp>
        <p:nvSpPr>
          <p:cNvPr id="12" name="テキスト ボックス 11">
            <a:extLst>
              <a:ext uri="{FF2B5EF4-FFF2-40B4-BE49-F238E27FC236}">
                <a16:creationId xmlns:a16="http://schemas.microsoft.com/office/drawing/2014/main" id="{E7459B6F-1F40-42D7-A342-0F9CE6F58500}"/>
              </a:ext>
            </a:extLst>
          </p:cNvPr>
          <p:cNvSpPr txBox="1"/>
          <p:nvPr/>
        </p:nvSpPr>
        <p:spPr>
          <a:xfrm>
            <a:off x="7100596" y="-912"/>
            <a:ext cx="2242046"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1915</Words>
  <Application>Microsoft Office PowerPoint</Application>
  <PresentationFormat>ユーザー設定</PresentationFormat>
  <Paragraphs>124</Paragraphs>
  <Slides>3</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vt:i4>
      </vt:variant>
    </vt:vector>
  </HeadingPairs>
  <TitlesOfParts>
    <vt:vector size="11"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2024-10-09T06:04:13Z</dcterms:created>
  <dcterms:modified xsi:type="dcterms:W3CDTF">2024-11-20T08:17:15Z</dcterms:modified>
</cp:coreProperties>
</file>