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notesMasterIdLst>
    <p:notesMasterId r:id="rId3"/>
  </p:notesMasterIdLst>
  <p:handoutMasterIdLst>
    <p:handoutMasterId r:id="rId4"/>
  </p:handoutMasterIdLst>
  <p:sldIdLst>
    <p:sldId id="263" r:id="rId2"/>
  </p:sldIdLst>
  <p:sldSz cx="93599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CC0DFF3-6928-4EDC-B75A-311E67D2DCE7}">
          <p14:sldIdLst>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5D6"/>
    <a:srgbClr val="F8CBAD"/>
    <a:srgbClr val="FF9999"/>
    <a:srgbClr val="FF6699"/>
    <a:srgbClr val="CC99FF"/>
    <a:srgbClr val="FF99FF"/>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44" autoAdjust="0"/>
    <p:restoredTop sz="95233" autoAdjust="0"/>
  </p:normalViewPr>
  <p:slideViewPr>
    <p:cSldViewPr snapToGrid="0">
      <p:cViewPr varScale="1">
        <p:scale>
          <a:sx n="82" d="100"/>
          <a:sy n="82" d="100"/>
        </p:scale>
        <p:origin x="696" y="72"/>
      </p:cViewPr>
      <p:guideLst/>
    </p:cSldViewPr>
  </p:slideViewPr>
  <p:notesTextViewPr>
    <p:cViewPr>
      <p:scale>
        <a:sx n="1" d="1"/>
        <a:sy n="1" d="1"/>
      </p:scale>
      <p:origin x="0" y="0"/>
    </p:cViewPr>
  </p:notesTextViewPr>
  <p:notesViewPr>
    <p:cSldViewPr snapToGrid="0">
      <p:cViewPr varScale="1">
        <p:scale>
          <a:sx n="78" d="100"/>
          <a:sy n="78" d="100"/>
        </p:scale>
        <p:origin x="204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CD53EBF-9C68-D6FF-0B7B-71CF11334616}"/>
              </a:ext>
            </a:extLst>
          </p:cNvPr>
          <p:cNvSpPr>
            <a:spLocks noGrp="1"/>
          </p:cNvSpPr>
          <p:nvPr>
            <p:ph type="hdr" sz="quarter"/>
          </p:nvPr>
        </p:nvSpPr>
        <p:spPr>
          <a:xfrm>
            <a:off x="1" y="2"/>
            <a:ext cx="2949786" cy="498693"/>
          </a:xfrm>
          <a:prstGeom prst="rect">
            <a:avLst/>
          </a:prstGeom>
        </p:spPr>
        <p:txBody>
          <a:bodyPr vert="horz" lIns="91542" tIns="45770" rIns="91542" bIns="4577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AD517BB-A191-5DEC-39DF-27F329A90596}"/>
              </a:ext>
            </a:extLst>
          </p:cNvPr>
          <p:cNvSpPr>
            <a:spLocks noGrp="1"/>
          </p:cNvSpPr>
          <p:nvPr>
            <p:ph type="dt" sz="quarter" idx="1"/>
          </p:nvPr>
        </p:nvSpPr>
        <p:spPr>
          <a:xfrm>
            <a:off x="3855839" y="2"/>
            <a:ext cx="2949786" cy="498693"/>
          </a:xfrm>
          <a:prstGeom prst="rect">
            <a:avLst/>
          </a:prstGeom>
        </p:spPr>
        <p:txBody>
          <a:bodyPr vert="horz" lIns="91542" tIns="45770" rIns="91542" bIns="45770" rtlCol="0"/>
          <a:lstStyle>
            <a:lvl1pPr algn="r">
              <a:defRPr sz="1200"/>
            </a:lvl1pPr>
          </a:lstStyle>
          <a:p>
            <a:fld id="{DBC6A81C-21F1-445D-A43B-A442D1E8F93E}" type="datetimeFigureOut">
              <a:rPr kumimoji="1" lang="ja-JP" altLang="en-US" smtClean="0"/>
              <a:t>2024/10/9</a:t>
            </a:fld>
            <a:endParaRPr kumimoji="1" lang="ja-JP" altLang="en-US"/>
          </a:p>
        </p:txBody>
      </p:sp>
      <p:sp>
        <p:nvSpPr>
          <p:cNvPr id="4" name="フッター プレースホルダー 3">
            <a:extLst>
              <a:ext uri="{FF2B5EF4-FFF2-40B4-BE49-F238E27FC236}">
                <a16:creationId xmlns:a16="http://schemas.microsoft.com/office/drawing/2014/main" id="{73A7D1AC-1F71-BE05-8334-87CFDF513781}"/>
              </a:ext>
            </a:extLst>
          </p:cNvPr>
          <p:cNvSpPr>
            <a:spLocks noGrp="1"/>
          </p:cNvSpPr>
          <p:nvPr>
            <p:ph type="ftr" sz="quarter" idx="2"/>
          </p:nvPr>
        </p:nvSpPr>
        <p:spPr>
          <a:xfrm>
            <a:off x="1" y="9440647"/>
            <a:ext cx="2949786" cy="498692"/>
          </a:xfrm>
          <a:prstGeom prst="rect">
            <a:avLst/>
          </a:prstGeom>
        </p:spPr>
        <p:txBody>
          <a:bodyPr vert="horz" lIns="91542" tIns="45770" rIns="91542" bIns="4577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FE823B0-2972-2D5D-D1DE-F391464F9564}"/>
              </a:ext>
            </a:extLst>
          </p:cNvPr>
          <p:cNvSpPr>
            <a:spLocks noGrp="1"/>
          </p:cNvSpPr>
          <p:nvPr>
            <p:ph type="sldNum" sz="quarter" idx="3"/>
          </p:nvPr>
        </p:nvSpPr>
        <p:spPr>
          <a:xfrm>
            <a:off x="3855839" y="9440647"/>
            <a:ext cx="2949786" cy="498692"/>
          </a:xfrm>
          <a:prstGeom prst="rect">
            <a:avLst/>
          </a:prstGeom>
        </p:spPr>
        <p:txBody>
          <a:bodyPr vert="horz" lIns="91542" tIns="45770" rIns="91542" bIns="45770" rtlCol="0" anchor="b"/>
          <a:lstStyle>
            <a:lvl1pPr algn="r">
              <a:defRPr sz="1200"/>
            </a:lvl1pPr>
          </a:lstStyle>
          <a:p>
            <a:fld id="{FC4D096D-1E8C-4014-A755-41873C24E287}" type="slidenum">
              <a:rPr kumimoji="1" lang="ja-JP" altLang="en-US" smtClean="0"/>
              <a:t>‹#›</a:t>
            </a:fld>
            <a:endParaRPr kumimoji="1" lang="ja-JP" altLang="en-US"/>
          </a:p>
        </p:txBody>
      </p:sp>
    </p:spTree>
    <p:extLst>
      <p:ext uri="{BB962C8B-B14F-4D97-AF65-F5344CB8AC3E}">
        <p14:creationId xmlns:p14="http://schemas.microsoft.com/office/powerpoint/2010/main" val="1364478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6" cy="498693"/>
          </a:xfrm>
          <a:prstGeom prst="rect">
            <a:avLst/>
          </a:prstGeom>
        </p:spPr>
        <p:txBody>
          <a:bodyPr vert="horz" lIns="91542" tIns="45770" rIns="91542" bIns="457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6" cy="498693"/>
          </a:xfrm>
          <a:prstGeom prst="rect">
            <a:avLst/>
          </a:prstGeom>
        </p:spPr>
        <p:txBody>
          <a:bodyPr vert="horz" lIns="91542" tIns="45770" rIns="91542" bIns="45770" rtlCol="0"/>
          <a:lstStyle>
            <a:lvl1pPr algn="r">
              <a:defRPr sz="1200"/>
            </a:lvl1pPr>
          </a:lstStyle>
          <a:p>
            <a:fld id="{220FF9F6-C2E5-43DB-AABC-3735AF86E883}" type="datetimeFigureOut">
              <a:rPr kumimoji="1" lang="ja-JP" altLang="en-US" smtClean="0"/>
              <a:t>2024/10/9</a:t>
            </a:fld>
            <a:endParaRPr kumimoji="1" lang="ja-JP" altLang="en-US"/>
          </a:p>
        </p:txBody>
      </p:sp>
      <p:sp>
        <p:nvSpPr>
          <p:cNvPr id="4" name="スライド イメージ プレースホルダー 3"/>
          <p:cNvSpPr>
            <a:spLocks noGrp="1" noRot="1" noChangeAspect="1"/>
          </p:cNvSpPr>
          <p:nvPr>
            <p:ph type="sldImg" idx="2"/>
          </p:nvPr>
        </p:nvSpPr>
        <p:spPr>
          <a:xfrm>
            <a:off x="1225550" y="1243013"/>
            <a:ext cx="4356100" cy="3352800"/>
          </a:xfrm>
          <a:prstGeom prst="rect">
            <a:avLst/>
          </a:prstGeom>
          <a:noFill/>
          <a:ln w="12700">
            <a:solidFill>
              <a:prstClr val="black"/>
            </a:solidFill>
          </a:ln>
        </p:spPr>
        <p:txBody>
          <a:bodyPr vert="horz" lIns="91542" tIns="45770" rIns="91542" bIns="45770" rtlCol="0" anchor="ctr"/>
          <a:lstStyle/>
          <a:p>
            <a:endParaRPr lang="ja-JP" altLang="en-US"/>
          </a:p>
        </p:txBody>
      </p:sp>
      <p:sp>
        <p:nvSpPr>
          <p:cNvPr id="5" name="ノート プレースホルダー 4"/>
          <p:cNvSpPr>
            <a:spLocks noGrp="1"/>
          </p:cNvSpPr>
          <p:nvPr>
            <p:ph type="body" sz="quarter" idx="3"/>
          </p:nvPr>
        </p:nvSpPr>
        <p:spPr>
          <a:xfrm>
            <a:off x="680720" y="4783306"/>
            <a:ext cx="5445760" cy="3913615"/>
          </a:xfrm>
          <a:prstGeom prst="rect">
            <a:avLst/>
          </a:prstGeom>
        </p:spPr>
        <p:txBody>
          <a:bodyPr vert="horz" lIns="91542" tIns="45770" rIns="91542" bIns="457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2" tIns="45770" rIns="91542" bIns="457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2" tIns="45770" rIns="91542" bIns="45770" rtlCol="0" anchor="b"/>
          <a:lstStyle>
            <a:lvl1pPr algn="r">
              <a:defRPr sz="1200"/>
            </a:lvl1pPr>
          </a:lstStyle>
          <a:p>
            <a:fld id="{404B69C3-3028-4A95-8BE5-068819CD57BF}" type="slidenum">
              <a:rPr kumimoji="1" lang="ja-JP" altLang="en-US" smtClean="0"/>
              <a:t>‹#›</a:t>
            </a:fld>
            <a:endParaRPr kumimoji="1" lang="ja-JP" altLang="en-US"/>
          </a:p>
        </p:txBody>
      </p:sp>
    </p:spTree>
    <p:extLst>
      <p:ext uri="{BB962C8B-B14F-4D97-AF65-F5344CB8AC3E}">
        <p14:creationId xmlns:p14="http://schemas.microsoft.com/office/powerpoint/2010/main" val="637517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1</a:t>
            </a:fld>
            <a:endParaRPr kumimoji="1" lang="ja-JP" altLang="en-US"/>
          </a:p>
        </p:txBody>
      </p:sp>
    </p:spTree>
    <p:extLst>
      <p:ext uri="{BB962C8B-B14F-4D97-AF65-F5344CB8AC3E}">
        <p14:creationId xmlns:p14="http://schemas.microsoft.com/office/powerpoint/2010/main" val="8557890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178222"/>
            <a:ext cx="7955915" cy="2506427"/>
          </a:xfrm>
        </p:spPr>
        <p:txBody>
          <a:bodyPr anchor="b"/>
          <a:lstStyle>
            <a:lvl1pPr algn="ctr">
              <a:defRPr sz="6142"/>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8" y="3781306"/>
            <a:ext cx="7019925" cy="1738167"/>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B58F01-2C48-41F1-853F-65BF4445E099}"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19DD477-67A2-C069-DEA8-A69CE9DDD37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EEE05531-8BED-6662-DC8E-F9D47A6DC188}"/>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grpSp>
        <p:nvGrpSpPr>
          <p:cNvPr id="9" name="グループ化 8">
            <a:extLst>
              <a:ext uri="{FF2B5EF4-FFF2-40B4-BE49-F238E27FC236}">
                <a16:creationId xmlns:a16="http://schemas.microsoft.com/office/drawing/2014/main" id="{44499AD1-9C07-9722-1FD9-1C8D8F80264C}"/>
              </a:ext>
            </a:extLst>
          </p:cNvPr>
          <p:cNvGrpSpPr/>
          <p:nvPr userDrawn="1"/>
        </p:nvGrpSpPr>
        <p:grpSpPr>
          <a:xfrm>
            <a:off x="0" y="738028"/>
            <a:ext cx="9359900" cy="6487012"/>
            <a:chOff x="0" y="593950"/>
            <a:chExt cx="9144000" cy="6288557"/>
          </a:xfrm>
        </p:grpSpPr>
        <p:pic>
          <p:nvPicPr>
            <p:cNvPr id="10" name="図 9">
              <a:extLst>
                <a:ext uri="{FF2B5EF4-FFF2-40B4-BE49-F238E27FC236}">
                  <a16:creationId xmlns:a16="http://schemas.microsoft.com/office/drawing/2014/main" id="{9E6D4DF0-5DD4-4DA5-62AC-6C3731E14E4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593950"/>
              <a:ext cx="9144000" cy="6288557"/>
            </a:xfrm>
            <a:prstGeom prst="rect">
              <a:avLst/>
            </a:prstGeom>
          </p:spPr>
        </p:pic>
        <p:sp>
          <p:nvSpPr>
            <p:cNvPr id="11" name="正方形/長方形 10">
              <a:extLst>
                <a:ext uri="{FF2B5EF4-FFF2-40B4-BE49-F238E27FC236}">
                  <a16:creationId xmlns:a16="http://schemas.microsoft.com/office/drawing/2014/main" id="{9CED1A5E-8025-AF63-C305-10979610DCE0}"/>
                </a:ext>
              </a:extLst>
            </p:cNvPr>
            <p:cNvSpPr/>
            <p:nvPr/>
          </p:nvSpPr>
          <p:spPr>
            <a:xfrm>
              <a:off x="553650" y="6007851"/>
              <a:ext cx="2110891" cy="874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dirty="0"/>
            </a:p>
          </p:txBody>
        </p:sp>
      </p:grpSp>
      <p:sp>
        <p:nvSpPr>
          <p:cNvPr id="12" name="正方形/長方形 11">
            <a:extLst>
              <a:ext uri="{FF2B5EF4-FFF2-40B4-BE49-F238E27FC236}">
                <a16:creationId xmlns:a16="http://schemas.microsoft.com/office/drawing/2014/main" id="{4824B494-3820-0B17-0E0F-AEE755B8E014}"/>
              </a:ext>
            </a:extLst>
          </p:cNvPr>
          <p:cNvSpPr/>
          <p:nvPr userDrawn="1"/>
        </p:nvSpPr>
        <p:spPr>
          <a:xfrm>
            <a:off x="0" y="738028"/>
            <a:ext cx="9359900" cy="6487012"/>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a:p>
        </p:txBody>
      </p:sp>
    </p:spTree>
    <p:extLst>
      <p:ext uri="{BB962C8B-B14F-4D97-AF65-F5344CB8AC3E}">
        <p14:creationId xmlns:p14="http://schemas.microsoft.com/office/powerpoint/2010/main" val="255363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3493" y="6672699"/>
            <a:ext cx="2105978" cy="383297"/>
          </a:xfrm>
          <a:prstGeom prst="rect">
            <a:avLst/>
          </a:prstGeom>
        </p:spPr>
        <p:txBody>
          <a:bodyPr/>
          <a:lstStyle/>
          <a:p>
            <a:fld id="{68B58F01-2C48-41F1-853F-65BF4445E099}"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a:xfrm>
            <a:off x="3100467" y="6672699"/>
            <a:ext cx="3158966" cy="383297"/>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610429" y="6672699"/>
            <a:ext cx="2105978" cy="383297"/>
          </a:xfrm>
          <a:prstGeom prst="rect">
            <a:avLst/>
          </a:prstGeom>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5424F587-D2A1-F6B5-D671-EDAE836B807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4011AF91-912A-0EC0-D051-DD957CBF90AF}"/>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pic>
        <p:nvPicPr>
          <p:cNvPr id="9" name="図 8">
            <a:extLst>
              <a:ext uri="{FF2B5EF4-FFF2-40B4-BE49-F238E27FC236}">
                <a16:creationId xmlns:a16="http://schemas.microsoft.com/office/drawing/2014/main" id="{96552E43-7E98-44C8-5D4F-B14AFB15391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7055996"/>
            <a:ext cx="9359900" cy="143317"/>
          </a:xfrm>
          <a:prstGeom prst="rect">
            <a:avLst/>
          </a:prstGeom>
        </p:spPr>
      </p:pic>
    </p:spTree>
    <p:extLst>
      <p:ext uri="{BB962C8B-B14F-4D97-AF65-F5344CB8AC3E}">
        <p14:creationId xmlns:p14="http://schemas.microsoft.com/office/powerpoint/2010/main" val="28886621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299"/>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8"/>
            <a:ext cx="2105978" cy="383297"/>
          </a:xfrm>
          <a:prstGeom prst="rect">
            <a:avLst/>
          </a:prstGeom>
        </p:spPr>
        <p:txBody>
          <a:bodyPr vert="horz" lIns="91440" tIns="45720" rIns="91440" bIns="45720" rtlCol="0" anchor="ctr"/>
          <a:lstStyle>
            <a:lvl1pPr algn="l">
              <a:defRPr sz="1228">
                <a:solidFill>
                  <a:schemeClr val="tx1">
                    <a:tint val="75000"/>
                  </a:schemeClr>
                </a:solidFill>
              </a:defRPr>
            </a:lvl1pPr>
          </a:lstStyle>
          <a:p>
            <a:fld id="{C764DE79-268F-4C1A-8933-263129D2AF90}" type="datetimeFigureOut">
              <a:rPr lang="en-US" smtClean="0"/>
              <a:t>10/9/2024</a:t>
            </a:fld>
            <a:endParaRPr lang="en-US" dirty="0"/>
          </a:p>
        </p:txBody>
      </p:sp>
      <p:sp>
        <p:nvSpPr>
          <p:cNvPr id="5" name="Footer Placeholder 4"/>
          <p:cNvSpPr>
            <a:spLocks noGrp="1"/>
          </p:cNvSpPr>
          <p:nvPr>
            <p:ph type="ftr" sz="quarter" idx="3"/>
          </p:nvPr>
        </p:nvSpPr>
        <p:spPr>
          <a:xfrm>
            <a:off x="3100467" y="6672698"/>
            <a:ext cx="3158966" cy="383297"/>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10429" y="6672698"/>
            <a:ext cx="2105978" cy="383297"/>
          </a:xfrm>
          <a:prstGeom prst="rect">
            <a:avLst/>
          </a:prstGeom>
        </p:spPr>
        <p:txBody>
          <a:bodyPr vert="horz" lIns="91440" tIns="45720" rIns="91440" bIns="45720" rtlCol="0" anchor="ctr"/>
          <a:lstStyle>
            <a:lvl1pPr algn="r">
              <a:defRPr sz="122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505001424"/>
      </p:ext>
    </p:extLst>
  </p:cSld>
  <p:clrMap bg1="lt1" tx1="dk1" bg2="lt2" tx2="dk2" accent1="accent1" accent2="accent2" accent3="accent3" accent4="accent4" accent5="accent5" accent6="accent6" hlink="hlink" folHlink="folHlink"/>
  <p:sldLayoutIdLst>
    <p:sldLayoutId id="2147483679" r:id="rId1"/>
    <p:sldLayoutId id="2147483690" r:id="rId2"/>
  </p:sldLayoutIdLst>
  <p:txStyles>
    <p:titleStyle>
      <a:lvl1pPr algn="l" defTabSz="935980" rtl="0" eaLnBrk="1" latinLnBrk="0" hangingPunct="1">
        <a:lnSpc>
          <a:spcPct val="90000"/>
        </a:lnSpc>
        <a:spcBef>
          <a:spcPct val="0"/>
        </a:spcBef>
        <a:buNone/>
        <a:defRPr kumimoji="1"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kumimoji="1"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kumimoji="1"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kumimoji="1"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9pPr>
    </p:bodyStyle>
    <p:otherStyle>
      <a:defPPr>
        <a:defRPr lang="en-US"/>
      </a:defPPr>
      <a:lvl1pPr marL="0" algn="l" defTabSz="935980" rtl="0" eaLnBrk="1" latinLnBrk="0" hangingPunct="1">
        <a:defRPr kumimoji="1" sz="1842" kern="1200">
          <a:solidFill>
            <a:schemeClr val="tx1"/>
          </a:solidFill>
          <a:latin typeface="+mn-lt"/>
          <a:ea typeface="+mn-ea"/>
          <a:cs typeface="+mn-cs"/>
        </a:defRPr>
      </a:lvl1pPr>
      <a:lvl2pPr marL="467990" algn="l" defTabSz="935980" rtl="0" eaLnBrk="1" latinLnBrk="0" hangingPunct="1">
        <a:defRPr kumimoji="1" sz="1842" kern="1200">
          <a:solidFill>
            <a:schemeClr val="tx1"/>
          </a:solidFill>
          <a:latin typeface="+mn-lt"/>
          <a:ea typeface="+mn-ea"/>
          <a:cs typeface="+mn-cs"/>
        </a:defRPr>
      </a:lvl2pPr>
      <a:lvl3pPr marL="935980" algn="l" defTabSz="935980" rtl="0" eaLnBrk="1" latinLnBrk="0" hangingPunct="1">
        <a:defRPr kumimoji="1" sz="1842" kern="1200">
          <a:solidFill>
            <a:schemeClr val="tx1"/>
          </a:solidFill>
          <a:latin typeface="+mn-lt"/>
          <a:ea typeface="+mn-ea"/>
          <a:cs typeface="+mn-cs"/>
        </a:defRPr>
      </a:lvl3pPr>
      <a:lvl4pPr marL="1403970" algn="l" defTabSz="935980" rtl="0" eaLnBrk="1" latinLnBrk="0" hangingPunct="1">
        <a:defRPr kumimoji="1" sz="1842" kern="1200">
          <a:solidFill>
            <a:schemeClr val="tx1"/>
          </a:solidFill>
          <a:latin typeface="+mn-lt"/>
          <a:ea typeface="+mn-ea"/>
          <a:cs typeface="+mn-cs"/>
        </a:defRPr>
      </a:lvl4pPr>
      <a:lvl5pPr marL="1871960" algn="l" defTabSz="935980" rtl="0" eaLnBrk="1" latinLnBrk="0" hangingPunct="1">
        <a:defRPr kumimoji="1" sz="1842" kern="1200">
          <a:solidFill>
            <a:schemeClr val="tx1"/>
          </a:solidFill>
          <a:latin typeface="+mn-lt"/>
          <a:ea typeface="+mn-ea"/>
          <a:cs typeface="+mn-cs"/>
        </a:defRPr>
      </a:lvl5pPr>
      <a:lvl6pPr marL="2339950" algn="l" defTabSz="935980" rtl="0" eaLnBrk="1" latinLnBrk="0" hangingPunct="1">
        <a:defRPr kumimoji="1" sz="1842" kern="1200">
          <a:solidFill>
            <a:schemeClr val="tx1"/>
          </a:solidFill>
          <a:latin typeface="+mn-lt"/>
          <a:ea typeface="+mn-ea"/>
          <a:cs typeface="+mn-cs"/>
        </a:defRPr>
      </a:lvl6pPr>
      <a:lvl7pPr marL="2807940" algn="l" defTabSz="935980" rtl="0" eaLnBrk="1" latinLnBrk="0" hangingPunct="1">
        <a:defRPr kumimoji="1" sz="1842" kern="1200">
          <a:solidFill>
            <a:schemeClr val="tx1"/>
          </a:solidFill>
          <a:latin typeface="+mn-lt"/>
          <a:ea typeface="+mn-ea"/>
          <a:cs typeface="+mn-cs"/>
        </a:defRPr>
      </a:lvl7pPr>
      <a:lvl8pPr marL="3275929" algn="l" defTabSz="935980" rtl="0" eaLnBrk="1" latinLnBrk="0" hangingPunct="1">
        <a:defRPr kumimoji="1" sz="1842" kern="1200">
          <a:solidFill>
            <a:schemeClr val="tx1"/>
          </a:solidFill>
          <a:latin typeface="+mn-lt"/>
          <a:ea typeface="+mn-ea"/>
          <a:cs typeface="+mn-cs"/>
        </a:defRPr>
      </a:lvl8pPr>
      <a:lvl9pPr marL="3743919" algn="l" defTabSz="935980" rtl="0" eaLnBrk="1" latinLnBrk="0" hangingPunct="1">
        <a:defRPr kumimoji="1" sz="18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stagram.com/bell_ootoshi/" TargetMode="External"/><Relationship Id="rId3" Type="http://schemas.openxmlformats.org/officeDocument/2006/relationships/hyperlink" Target="https://warp.da.ndl.go.jp/info:ndljp/pid/13338628/www.pref.osaka.lg.jp/shogyoshien/minmamo/shourepo_5036.html" TargetMode="External"/><Relationship Id="rId7" Type="http://schemas.openxmlformats.org/officeDocument/2006/relationships/hyperlink" Target="https://www.bell-otosh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saka-shotengai-info.com/ss/otoshi/" TargetMode="External"/><Relationship Id="rId11" Type="http://schemas.openxmlformats.org/officeDocument/2006/relationships/image" Target="../media/image6.jpg"/><Relationship Id="rId5" Type="http://schemas.openxmlformats.org/officeDocument/2006/relationships/hyperlink" Target="https://warp.da.ndl.go.jp/info:ndljp/pid/13338628/www.pref.osaka.lg.jp/shogyoshien/minmamo/shourepo_3057.html" TargetMode="External"/><Relationship Id="rId10" Type="http://schemas.openxmlformats.org/officeDocument/2006/relationships/image" Target="../media/image5.jpg"/><Relationship Id="rId4" Type="http://schemas.openxmlformats.org/officeDocument/2006/relationships/hyperlink" Target="https://warp.da.ndl.go.jp/info:ndljp/pid/13338628/www.pref.osaka.lg.jp/shogyoshien/minmamo/shourepo_4017.html" TargetMode="Externa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extLst>
              <p:ext uri="{D42A27DB-BD31-4B8C-83A1-F6EECF244321}">
                <p14:modId xmlns:p14="http://schemas.microsoft.com/office/powerpoint/2010/main" val="219902464"/>
              </p:ext>
            </p:extLst>
          </p:nvPr>
        </p:nvGraphicFramePr>
        <p:xfrm>
          <a:off x="-326" y="238142"/>
          <a:ext cx="9360552" cy="6815665"/>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19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4213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大利商店街振興組合</a:t>
                      </a: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所在地：寝屋川市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最寄駅：京阪本線寝屋川市駅すぐ</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73</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nSpc>
                          <a:spcPts val="900"/>
                        </a:lnSpc>
                      </a:pPr>
                      <a:r>
                        <a:rPr lang="ja-JP" altLang="en-US" sz="800" dirty="0">
                          <a:solidFill>
                            <a:srgbClr val="0563C1"/>
                          </a:solidFill>
                          <a:hlinkClick r:id="rId3">
                            <a:extLst>
                              <a:ext uri="{A12FA001-AC4F-418D-AE19-62706E023703}">
                                <ahyp:hlinkClr xmlns:ahyp="http://schemas.microsoft.com/office/drawing/2018/hyperlinkcolor" val="tx"/>
                              </a:ext>
                            </a:extLst>
                          </a:hlinkClick>
                        </a:rPr>
                        <a:t>大阪府／イベント続々</a:t>
                      </a:r>
                      <a:r>
                        <a:rPr lang="en-US" altLang="ja-JP" sz="800" dirty="0">
                          <a:solidFill>
                            <a:srgbClr val="0563C1"/>
                          </a:solidFill>
                          <a:hlinkClick r:id="rId3">
                            <a:extLst>
                              <a:ext uri="{A12FA001-AC4F-418D-AE19-62706E023703}">
                                <ahyp:hlinkClr xmlns:ahyp="http://schemas.microsoft.com/office/drawing/2018/hyperlinkcolor" val="tx"/>
                              </a:ext>
                            </a:extLst>
                          </a:hlinkClick>
                        </a:rPr>
                        <a:t>…</a:t>
                      </a:r>
                      <a:r>
                        <a:rPr lang="ja-JP" altLang="en-US" sz="800" dirty="0">
                          <a:solidFill>
                            <a:srgbClr val="0563C1"/>
                          </a:solidFill>
                          <a:hlinkClick r:id="rId3">
                            <a:extLst>
                              <a:ext uri="{A12FA001-AC4F-418D-AE19-62706E023703}">
                                <ahyp:hlinkClr xmlns:ahyp="http://schemas.microsoft.com/office/drawing/2018/hyperlinkcolor" val="tx"/>
                              </a:ext>
                            </a:extLst>
                          </a:hlinkClick>
                        </a:rPr>
                        <a:t>面的地域価値向上に商店街が</a:t>
                      </a:r>
                      <a:r>
                        <a:rPr lang="ja-JP" altLang="en-US" sz="800" dirty="0">
                          <a:solidFill>
                            <a:schemeClr val="accent1"/>
                          </a:solidFill>
                          <a:hlinkClick r:id="rId3">
                            <a:extLst>
                              <a:ext uri="{A12FA001-AC4F-418D-AE19-62706E023703}">
                                <ahyp:hlinkClr xmlns:ahyp="http://schemas.microsoft.com/office/drawing/2018/hyperlinkcolor" val="tx"/>
                              </a:ext>
                            </a:extLst>
                          </a:hlinkClick>
                        </a:rPr>
                        <a:t>一役 </a:t>
                      </a:r>
                      <a:r>
                        <a:rPr lang="en-US" altLang="ja-JP" sz="800" dirty="0">
                          <a:solidFill>
                            <a:schemeClr val="accent1"/>
                          </a:solidFill>
                          <a:hlinkClick r:id="rId3">
                            <a:extLst>
                              <a:ext uri="{A12FA001-AC4F-418D-AE19-62706E023703}">
                                <ahyp:hlinkClr xmlns:ahyp="http://schemas.microsoft.com/office/drawing/2018/hyperlinkcolor" val="tx"/>
                              </a:ext>
                            </a:extLst>
                          </a:hlinkClick>
                        </a:rPr>
                        <a:t>(ndl.go.jp)</a:t>
                      </a:r>
                      <a:r>
                        <a:rPr lang="ja-JP" altLang="en-US" sz="800" dirty="0">
                          <a:solidFill>
                            <a:schemeClr val="accent1"/>
                          </a:solidFill>
                        </a:rPr>
                        <a:t>（</a:t>
                      </a:r>
                      <a:r>
                        <a:rPr lang="en-US" altLang="ja-JP" sz="800" dirty="0">
                          <a:solidFill>
                            <a:schemeClr val="tx1"/>
                          </a:solidFill>
                        </a:rPr>
                        <a:t>R5.12.19</a:t>
                      </a:r>
                      <a:r>
                        <a:rPr lang="ja-JP" altLang="en-US" sz="800" dirty="0">
                          <a:solidFill>
                            <a:schemeClr val="tx1"/>
                          </a:solidFill>
                        </a:rPr>
                        <a:t>）</a:t>
                      </a:r>
                      <a:endParaRPr lang="en-US" altLang="ja-JP" sz="800" dirty="0">
                        <a:hlinkClick r:id="rId4"/>
                      </a:endParaRPr>
                    </a:p>
                    <a:p>
                      <a:pPr>
                        <a:lnSpc>
                          <a:spcPts val="900"/>
                        </a:lnSpc>
                      </a:pPr>
                      <a:r>
                        <a:rPr lang="ja-JP" altLang="en-US" sz="800" dirty="0">
                          <a:hlinkClick r:id="rId4"/>
                        </a:rPr>
                        <a:t>大阪府／子どもたちの笑顔あふれる商店街に</a:t>
                      </a:r>
                      <a:r>
                        <a:rPr lang="en-US" altLang="ja-JP" sz="800" dirty="0">
                          <a:hlinkClick r:id="rId4"/>
                        </a:rPr>
                        <a:t>〈</a:t>
                      </a:r>
                      <a:r>
                        <a:rPr lang="ja-JP" altLang="en-US" sz="800" dirty="0">
                          <a:hlinkClick r:id="rId4"/>
                        </a:rPr>
                        <a:t>モデル創出事業</a:t>
                      </a:r>
                      <a:r>
                        <a:rPr lang="en-US" altLang="ja-JP" sz="800" dirty="0">
                          <a:hlinkClick r:id="rId4"/>
                        </a:rPr>
                        <a:t>〉 (ndl.go.jp)</a:t>
                      </a:r>
                      <a:r>
                        <a:rPr lang="ja-JP" altLang="en-US" sz="800" dirty="0"/>
                        <a:t>（</a:t>
                      </a:r>
                      <a:r>
                        <a:rPr lang="en-US" altLang="ja-JP" sz="800" dirty="0"/>
                        <a:t>R4.9.5)</a:t>
                      </a:r>
                      <a:r>
                        <a:rPr lang="ja-JP" altLang="en-US" sz="800" dirty="0"/>
                        <a:t>　</a:t>
                      </a:r>
                      <a:endParaRPr lang="en-US" altLang="ja-JP" sz="800" dirty="0"/>
                    </a:p>
                    <a:p>
                      <a:pPr>
                        <a:lnSpc>
                          <a:spcPts val="900"/>
                        </a:lnSpc>
                      </a:pPr>
                      <a:r>
                        <a:rPr lang="ja-JP" altLang="en-US" sz="800" dirty="0">
                          <a:hlinkClick r:id="rId5"/>
                        </a:rPr>
                        <a:t>大阪府／マップで商店街をもっと身近に ＜モデル創出事業＞ </a:t>
                      </a:r>
                      <a:r>
                        <a:rPr lang="en-US" altLang="ja-JP" sz="800" dirty="0">
                          <a:hlinkClick r:id="rId5"/>
                        </a:rPr>
                        <a:t>(ndl.go.jp)</a:t>
                      </a:r>
                      <a:r>
                        <a:rPr lang="ja-JP" altLang="en-US" sz="800" dirty="0"/>
                        <a:t>（</a:t>
                      </a:r>
                      <a:r>
                        <a:rPr lang="en-US" altLang="ja-JP" sz="800" dirty="0"/>
                        <a:t>R4.2.21</a:t>
                      </a:r>
                      <a:r>
                        <a:rPr lang="ja-JP" altLang="en-US" sz="800" dirty="0"/>
                        <a:t>）</a:t>
                      </a:r>
                      <a:endParaRPr lang="en-US" altLang="ja-JP" sz="800" dirty="0"/>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15135">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50977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近隣大学ゼミとの連携による地域の魅力ある店舗マップ制作</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ts val="9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■中小企業庁　令和</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年度</a:t>
                      </a:r>
                      <a:r>
                        <a:rPr kumimoji="1" lang="en-US" altLang="ja-JP" sz="800" dirty="0" err="1">
                          <a:latin typeface="Meiryo UI" panose="020B0604030504040204" pitchFamily="50" charset="-128"/>
                          <a:ea typeface="Meiryo UI" panose="020B0604030504040204" pitchFamily="50" charset="-128"/>
                        </a:rPr>
                        <a:t>GoTo</a:t>
                      </a:r>
                      <a:r>
                        <a:rPr kumimoji="1" lang="ja-JP" altLang="en-US" sz="800" dirty="0">
                          <a:latin typeface="Meiryo UI" panose="020B0604030504040204" pitchFamily="50" charset="-128"/>
                          <a:ea typeface="Meiryo UI" panose="020B0604030504040204" pitchFamily="50" charset="-128"/>
                        </a:rPr>
                        <a:t>商店街事業</a:t>
                      </a:r>
                      <a:endParaRPr kumimoji="1" lang="en-US" altLang="ja-JP" sz="800" dirty="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年度大阪府商店街等需要喚起緊急支援事業</a:t>
                      </a:r>
                      <a:endParaRPr kumimoji="1" lang="en-US" altLang="ja-JP" sz="800" dirty="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■中小企業庁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令和</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年度実施</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面的地域価値の向上・消費創出事業</a:t>
                      </a:r>
                      <a:endParaRPr kumimoji="1" lang="ja-JP" altLang="en-US" sz="8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15135">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346352">
                <a:tc gridSpan="6">
                  <a:txBody>
                    <a:bodyPr/>
                    <a:lstStyle/>
                    <a:p>
                      <a:pPr marL="87313" marR="0" lvl="0" indent="-87313" algn="l" defTabSz="914400" rtl="0" eaLnBrk="1" fontAlgn="auto" latinLnBrk="0" hangingPunct="1">
                        <a:lnSpc>
                          <a:spcPts val="9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■長年地域に愛され毎年</a:t>
                      </a:r>
                      <a:r>
                        <a:rPr kumimoji="1" lang="en-US" altLang="ja-JP" sz="900" b="0" dirty="0">
                          <a:solidFill>
                            <a:schemeClr val="tx1"/>
                          </a:solidFill>
                          <a:latin typeface="Meiryo UI" panose="020B0604030504040204" pitchFamily="50" charset="-128"/>
                          <a:ea typeface="Meiryo UI" panose="020B0604030504040204" pitchFamily="50" charset="-128"/>
                        </a:rPr>
                        <a:t>200</a:t>
                      </a:r>
                      <a:r>
                        <a:rPr kumimoji="1" lang="ja-JP" altLang="en-US" sz="900" b="0" dirty="0">
                          <a:solidFill>
                            <a:schemeClr val="tx1"/>
                          </a:solidFill>
                          <a:latin typeface="Meiryo UI" panose="020B0604030504040204" pitchFamily="50" charset="-128"/>
                          <a:ea typeface="Meiryo UI" panose="020B0604030504040204" pitchFamily="50" charset="-128"/>
                        </a:rPr>
                        <a:t>組を超えるファミリーが参加する「ハロウィンイベント」を、ウイズコロナ時代でも実施できるように</a:t>
                      </a:r>
                      <a:r>
                        <a:rPr kumimoji="1" lang="en-US" altLang="ja-JP" sz="900" b="0" dirty="0">
                          <a:solidFill>
                            <a:schemeClr val="tx1"/>
                          </a:solidFill>
                          <a:latin typeface="Meiryo UI" panose="020B0604030504040204" pitchFamily="50" charset="-128"/>
                          <a:ea typeface="Meiryo UI" panose="020B0604030504040204" pitchFamily="50" charset="-128"/>
                        </a:rPr>
                        <a:t>ICT</a:t>
                      </a:r>
                      <a:r>
                        <a:rPr kumimoji="1" lang="ja-JP" altLang="en-US" sz="900" b="0" dirty="0">
                          <a:solidFill>
                            <a:schemeClr val="tx1"/>
                          </a:solidFill>
                          <a:latin typeface="Meiryo UI" panose="020B0604030504040204" pitchFamily="50" charset="-128"/>
                          <a:ea typeface="Meiryo UI" panose="020B0604030504040204" pitchFamily="50" charset="-128"/>
                        </a:rPr>
                        <a:t>・デジタル技術を活用し、</a:t>
                      </a:r>
                      <a:r>
                        <a:rPr kumimoji="1" lang="en-US" altLang="ja-JP" sz="900" b="0" dirty="0">
                          <a:solidFill>
                            <a:schemeClr val="tx1"/>
                          </a:solidFill>
                          <a:latin typeface="Meiryo UI" panose="020B0604030504040204" pitchFamily="50" charset="-128"/>
                          <a:ea typeface="Meiryo UI" panose="020B0604030504040204" pitchFamily="50" charset="-128"/>
                        </a:rPr>
                        <a:t>Web</a:t>
                      </a:r>
                      <a:r>
                        <a:rPr kumimoji="1" lang="ja-JP" altLang="en-US" sz="900" b="0" dirty="0">
                          <a:solidFill>
                            <a:schemeClr val="tx1"/>
                          </a:solidFill>
                          <a:latin typeface="Meiryo UI" panose="020B0604030504040204" pitchFamily="50" charset="-128"/>
                          <a:ea typeface="Meiryo UI" panose="020B0604030504040204" pitchFamily="50" charset="-128"/>
                        </a:rPr>
                        <a:t>参加方式を併用して実施。また、摂南大学の学生の協力のもとで「商店街マップ」を作成し、若い世代や子育て世代の来街者獲得に取り組んだ。その後、コロナ禍での活動成果も踏まえながら、来街増加に向けて</a:t>
                      </a:r>
                      <a:r>
                        <a:rPr kumimoji="1" lang="ja-JP" altLang="en-US" sz="900" dirty="0">
                          <a:solidFill>
                            <a:schemeClr val="tx1"/>
                          </a:solidFill>
                          <a:latin typeface="Meiryo UI" panose="020B0604030504040204" pitchFamily="50" charset="-128"/>
                          <a:ea typeface="Meiryo UI" panose="020B0604030504040204" pitchFamily="50" charset="-128"/>
                        </a:rPr>
                        <a:t>取り組みを</a:t>
                      </a:r>
                      <a:r>
                        <a:rPr kumimoji="1" lang="ja-JP" altLang="en-US" sz="900" dirty="0">
                          <a:latin typeface="Meiryo UI" panose="020B0604030504040204" pitchFamily="50" charset="-128"/>
                          <a:ea typeface="Meiryo UI" panose="020B0604030504040204" pitchFamily="50" charset="-128"/>
                        </a:rPr>
                        <a:t>継続している。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15135">
                <a:tc gridSpan="6">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1" dirty="0">
                          <a:solidFill>
                            <a:schemeClr val="bg1"/>
                          </a:solidFill>
                          <a:latin typeface="Meiryo UI" panose="020B0604030504040204" pitchFamily="50" charset="-128"/>
                          <a:ea typeface="Meiryo UI" panose="020B0604030504040204" pitchFamily="50" charset="-128"/>
                        </a:rPr>
                        <a:t>過去の取組（コロナ禍の対応）</a:t>
                      </a:r>
                      <a:endParaRPr kumimoji="1" lang="en-US" altLang="ja-JP"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r>
                        <a:rPr kumimoji="1" lang="ja-JP" altLang="en-US" sz="900" b="1" dirty="0">
                          <a:solidFill>
                            <a:schemeClr val="bg1"/>
                          </a:solidFill>
                          <a:latin typeface="Meiryo UI" panose="020B0604030504040204" pitchFamily="50" charset="-128"/>
                          <a:ea typeface="Meiryo UI" panose="020B0604030504040204" pitchFamily="50" charset="-128"/>
                        </a:rPr>
                        <a:t>過去の取組</a:t>
                      </a: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Meiryo UI" panose="020B0604030504040204" pitchFamily="50" charset="-128"/>
                          <a:ea typeface="Meiryo UI" panose="020B0604030504040204" pitchFamily="50" charset="-128"/>
                        </a:rPr>
                        <a:t>過去の取組</a:t>
                      </a: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216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課題・背景等</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83957809"/>
                  </a:ext>
                </a:extLst>
              </a:tr>
              <a:tr h="929627">
                <a:tc gridSpan="2">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①非対面・非接触を取り入れたイベントの実施</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・コロナ禍でも安心して参加できる販売促進イベントの実施。</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endParaRPr kumimoji="1" lang="en-US" altLang="ja-JP" sz="4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②若い世代の観点を取り入れた取組</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・若い世代や子育て世代に商店街をアピール</a:t>
                      </a:r>
                      <a:r>
                        <a:rPr kumimoji="1" lang="ja-JP" altLang="en-US" sz="900" b="0" dirty="0">
                          <a:solidFill>
                            <a:schemeClr val="tx1"/>
                          </a:solidFill>
                          <a:latin typeface="Meiryo UI" panose="020B0604030504040204" pitchFamily="50" charset="-128"/>
                          <a:ea typeface="Meiryo UI" panose="020B0604030504040204" pitchFamily="50" charset="-128"/>
                        </a:rPr>
                        <a:t>し、コロナ禍でも</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来街してもらいたい。そのためにも、従来から連携している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近隣大学（摂南大学）との連携を強化したい。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rgbClr val="FBE5D6"/>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令和３・４年度に大阪府</a:t>
                      </a:r>
                      <a:r>
                        <a:rPr kumimoji="1" lang="ja-JP" altLang="en-US" sz="900" dirty="0">
                          <a:latin typeface="Meiryo UI" panose="020B0604030504040204" pitchFamily="50" charset="-128"/>
                          <a:ea typeface="Meiryo UI" panose="020B0604030504040204" pitchFamily="50" charset="-128"/>
                        </a:rPr>
                        <a:t>事業に応募・採択され、取組実施。</a:t>
                      </a:r>
                      <a:endParaRPr kumimoji="1" lang="en-US" altLang="ja-JP" sz="900" dirty="0">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95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①ハロウィンの仮装写真コンテストについて、商店街内会場での仮装写真撮影に加え、</a:t>
                      </a:r>
                      <a:r>
                        <a:rPr kumimoji="1" lang="ja-JP" altLang="en-US" sz="900" b="1" dirty="0">
                          <a:latin typeface="Meiryo UI" panose="020B0604030504040204" pitchFamily="50" charset="-128"/>
                          <a:ea typeface="Meiryo UI" panose="020B0604030504040204" pitchFamily="50" charset="-128"/>
                        </a:rPr>
                        <a:t>商店街</a:t>
                      </a:r>
                      <a:r>
                        <a:rPr kumimoji="1" lang="en-US" altLang="ja-JP" sz="900" b="1" dirty="0">
                          <a:latin typeface="Meiryo UI" panose="020B0604030504040204" pitchFamily="50" charset="-128"/>
                          <a:ea typeface="Meiryo UI" panose="020B0604030504040204" pitchFamily="50" charset="-128"/>
                        </a:rPr>
                        <a:t>HP</a:t>
                      </a:r>
                      <a:r>
                        <a:rPr kumimoji="1" lang="ja-JP" altLang="en-US" sz="900" b="1" dirty="0">
                          <a:latin typeface="Meiryo UI" panose="020B0604030504040204" pitchFamily="50" charset="-128"/>
                          <a:ea typeface="Meiryo UI" panose="020B0604030504040204" pitchFamily="50" charset="-128"/>
                        </a:rPr>
                        <a:t>からもエントリーできるようにした。</a:t>
                      </a:r>
                      <a:r>
                        <a:rPr kumimoji="1" lang="ja-JP" altLang="en-US" sz="900" dirty="0">
                          <a:latin typeface="Meiryo UI" panose="020B0604030504040204" pitchFamily="50" charset="-128"/>
                          <a:ea typeface="Meiryo UI" panose="020B0604030504040204" pitchFamily="50" charset="-128"/>
                        </a:rPr>
                        <a:t>また、優秀賞への投票も、</a:t>
                      </a:r>
                      <a:r>
                        <a:rPr kumimoji="1" lang="en-US" altLang="ja-JP" sz="900" b="1" dirty="0">
                          <a:latin typeface="Meiryo UI" panose="020B0604030504040204" pitchFamily="50" charset="-128"/>
                          <a:ea typeface="Meiryo UI" panose="020B0604030504040204" pitchFamily="50" charset="-128"/>
                        </a:rPr>
                        <a:t>Web</a:t>
                      </a:r>
                      <a:r>
                        <a:rPr kumimoji="1" lang="ja-JP" altLang="en-US" sz="900" b="1" dirty="0">
                          <a:latin typeface="Meiryo UI" panose="020B0604030504040204" pitchFamily="50" charset="-128"/>
                          <a:ea typeface="Meiryo UI" panose="020B0604030504040204" pitchFamily="50" charset="-128"/>
                        </a:rPr>
                        <a:t>上でできる仕組みを導入。</a:t>
                      </a:r>
                      <a:endParaRPr kumimoji="1" lang="en-US" altLang="ja-JP" sz="900" b="1"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r>
                        <a:rPr kumimoji="1" lang="ja-JP" altLang="en-US" sz="900" b="0" dirty="0">
                          <a:solidFill>
                            <a:schemeClr val="tx1"/>
                          </a:solidFill>
                          <a:latin typeface="Meiryo UI" panose="020B0604030504040204" pitchFamily="50" charset="-128"/>
                          <a:ea typeface="Meiryo UI" panose="020B0604030504040204" pitchFamily="50" charset="-128"/>
                        </a:rPr>
                        <a:t>大学生ならではの観点で取材や紹介動画撮影を実施し、</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「商店街マップ」を作成。マップ内に</a:t>
                      </a:r>
                      <a:r>
                        <a:rPr kumimoji="1" lang="en-US" altLang="ja-JP" sz="900" b="0" dirty="0">
                          <a:solidFill>
                            <a:schemeClr val="tx1"/>
                          </a:solidFill>
                          <a:latin typeface="Meiryo UI" panose="020B0604030504040204" pitchFamily="50" charset="-128"/>
                          <a:ea typeface="Meiryo UI" panose="020B0604030504040204" pitchFamily="50" charset="-128"/>
                        </a:rPr>
                        <a:t>QR</a:t>
                      </a:r>
                      <a:r>
                        <a:rPr kumimoji="1" lang="ja-JP" altLang="en-US" sz="900" b="0" dirty="0">
                          <a:solidFill>
                            <a:schemeClr val="tx1"/>
                          </a:solidFill>
                          <a:latin typeface="Meiryo UI" panose="020B0604030504040204" pitchFamily="50" charset="-128"/>
                          <a:ea typeface="Meiryo UI" panose="020B0604030504040204" pitchFamily="50" charset="-128"/>
                        </a:rPr>
                        <a:t>コードを付し、取材風景</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を動画で視聴できる工夫を行った。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コロナ禍でも取組を継続し、来街者増加を図ることができた。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a:t>
                      </a:r>
                      <a:r>
                        <a:rPr kumimoji="1" lang="ja-JP" altLang="en-US" sz="900" b="0" u="none" dirty="0">
                          <a:solidFill>
                            <a:schemeClr val="tx1"/>
                          </a:solidFill>
                          <a:latin typeface="Meiryo UI" panose="020B0604030504040204" pitchFamily="50" charset="-128"/>
                          <a:ea typeface="Meiryo UI" panose="020B0604030504040204" pitchFamily="50" charset="-128"/>
                        </a:rPr>
                        <a:t>エントリーが容易になり、時間・場所を問わないことから、</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　</a:t>
                      </a:r>
                      <a:r>
                        <a:rPr kumimoji="1" lang="ja-JP" altLang="en-US" sz="900" b="1" u="none" dirty="0">
                          <a:solidFill>
                            <a:schemeClr val="tx1"/>
                          </a:solidFill>
                          <a:latin typeface="Meiryo UI" panose="020B0604030504040204" pitchFamily="50" charset="-128"/>
                          <a:ea typeface="Meiryo UI" panose="020B0604030504040204" pitchFamily="50" charset="-128"/>
                        </a:rPr>
                        <a:t>例年以上に応募件数が増加</a:t>
                      </a:r>
                      <a:r>
                        <a:rPr kumimoji="1" lang="ja-JP" altLang="en-US" sz="900" b="0" dirty="0">
                          <a:solidFill>
                            <a:schemeClr val="tx1"/>
                          </a:solidFill>
                          <a:latin typeface="Meiryo UI" panose="020B0604030504040204" pitchFamily="50" charset="-128"/>
                          <a:ea typeface="Meiryo UI" panose="020B0604030504040204" pitchFamily="50" charset="-128"/>
                        </a:rPr>
                        <a:t>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endParaRPr kumimoji="1" lang="en-US" altLang="ja-JP" sz="4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②マップからとべる</a:t>
                      </a:r>
                      <a:r>
                        <a:rPr kumimoji="1" lang="en-US" altLang="ja-JP" sz="900" b="0" dirty="0">
                          <a:solidFill>
                            <a:schemeClr val="tx1"/>
                          </a:solidFill>
                          <a:latin typeface="Meiryo UI" panose="020B0604030504040204" pitchFamily="50" charset="-128"/>
                          <a:ea typeface="Meiryo UI" panose="020B0604030504040204" pitchFamily="50" charset="-128"/>
                        </a:rPr>
                        <a:t>YouTube</a:t>
                      </a:r>
                      <a:r>
                        <a:rPr kumimoji="1" lang="ja-JP" altLang="en-US" sz="900" b="0" dirty="0">
                          <a:solidFill>
                            <a:schemeClr val="tx1"/>
                          </a:solidFill>
                          <a:latin typeface="Meiryo UI" panose="020B0604030504040204" pitchFamily="50" charset="-128"/>
                          <a:ea typeface="Meiryo UI" panose="020B0604030504040204" pitchFamily="50" charset="-128"/>
                        </a:rPr>
                        <a:t>「ベル大利商店街応援チャンネル」</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での</a:t>
                      </a:r>
                      <a:r>
                        <a:rPr kumimoji="1" lang="ja-JP" altLang="en-US" sz="900" b="1" u="none" dirty="0">
                          <a:solidFill>
                            <a:schemeClr val="tx1"/>
                          </a:solidFill>
                          <a:latin typeface="Meiryo UI" panose="020B0604030504040204" pitchFamily="50" charset="-128"/>
                          <a:ea typeface="Meiryo UI" panose="020B0604030504040204" pitchFamily="50" charset="-128"/>
                        </a:rPr>
                        <a:t>店舗紹介動画は、</a:t>
                      </a:r>
                      <a:r>
                        <a:rPr kumimoji="1" lang="en-US" altLang="ja-JP" sz="900" b="1" u="none" dirty="0">
                          <a:solidFill>
                            <a:schemeClr val="tx1"/>
                          </a:solidFill>
                          <a:latin typeface="Meiryo UI" panose="020B0604030504040204" pitchFamily="50" charset="-128"/>
                          <a:ea typeface="Meiryo UI" panose="020B0604030504040204" pitchFamily="50" charset="-128"/>
                        </a:rPr>
                        <a:t>2000</a:t>
                      </a:r>
                      <a:r>
                        <a:rPr kumimoji="1" lang="ja-JP" altLang="en-US" sz="900" b="1" u="none" dirty="0">
                          <a:solidFill>
                            <a:schemeClr val="tx1"/>
                          </a:solidFill>
                          <a:latin typeface="Meiryo UI" panose="020B0604030504040204" pitchFamily="50" charset="-128"/>
                          <a:ea typeface="Meiryo UI" panose="020B0604030504040204" pitchFamily="50" charset="-128"/>
                        </a:rPr>
                        <a:t>回再生を超えた</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R6.9</a:t>
                      </a:r>
                      <a:r>
                        <a:rPr kumimoji="1" lang="ja-JP" altLang="en-US" sz="900" b="0" dirty="0">
                          <a:solidFill>
                            <a:schemeClr val="tx1"/>
                          </a:solidFill>
                          <a:latin typeface="Meiryo UI" panose="020B0604030504040204" pitchFamily="50" charset="-128"/>
                          <a:ea typeface="Meiryo UI" panose="020B0604030504040204" pitchFamily="50" charset="-128"/>
                        </a:rPr>
                        <a:t>月現在）</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216000">
                <a:tc gridSpan="6">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1" dirty="0">
                          <a:solidFill>
                            <a:schemeClr val="bg1"/>
                          </a:solidFill>
                          <a:latin typeface="Meiryo UI" panose="020B0604030504040204" pitchFamily="50" charset="-128"/>
                          <a:ea typeface="Meiryo UI" panose="020B0604030504040204" pitchFamily="50" charset="-128"/>
                        </a:rPr>
                        <a:t>新たな取組</a:t>
                      </a:r>
                      <a:endParaRPr kumimoji="1" lang="en-US" altLang="ja-JP"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514940694"/>
                  </a:ext>
                </a:extLst>
              </a:tr>
              <a:tr h="22743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課題・背景等</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chemeClr val="accent2">
                        <a:lumMod val="60000"/>
                        <a:lumOff val="40000"/>
                      </a:schemeClr>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60000"/>
                        <a:lumOff val="40000"/>
                      </a:schemeClr>
                    </a:solidFill>
                  </a:tcPr>
                </a:tc>
                <a:extLst>
                  <a:ext uri="{0D108BD9-81ED-4DB2-BD59-A6C34878D82A}">
                    <a16:rowId xmlns:a16="http://schemas.microsoft.com/office/drawing/2014/main" val="2366334793"/>
                  </a:ext>
                </a:extLst>
              </a:tr>
              <a:tr h="808935">
                <a:tc gridSpan="2">
                  <a:txBody>
                    <a:bodyPr/>
                    <a:lstStyle/>
                    <a:p>
                      <a:pPr marL="87313" marR="0" lvl="0" indent="-87313" algn="l" defTabSz="91440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・地域に根差した商店街として、高齢者から子どもまで幅広い世代に訪れてもらえるよう、デジタルと対面の両方を意識したイベントを行いたい。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5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rgbClr val="FBE5D6"/>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令和５年度には中小企業庁の事業に応募・採択され、取組実施。</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①ハロウィンイベントでは、コロナ禍の非対面・非接触という目的を</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超え、</a:t>
                      </a:r>
                      <a:r>
                        <a:rPr kumimoji="1" lang="ja-JP" altLang="en-US" sz="900" b="0" u="none" dirty="0">
                          <a:solidFill>
                            <a:schemeClr val="tx1"/>
                          </a:solidFill>
                          <a:latin typeface="Meiryo UI" panose="020B0604030504040204" pitchFamily="50" charset="-128"/>
                          <a:ea typeface="Meiryo UI" panose="020B0604030504040204" pitchFamily="50" charset="-128"/>
                        </a:rPr>
                        <a:t>参加者の利便性向上の声が多かったため、</a:t>
                      </a:r>
                      <a:r>
                        <a:rPr kumimoji="1" lang="ja-JP" altLang="en-US" sz="900" b="1" u="none" dirty="0">
                          <a:solidFill>
                            <a:schemeClr val="tx1"/>
                          </a:solidFill>
                          <a:latin typeface="Meiryo UI" panose="020B0604030504040204" pitchFamily="50" charset="-128"/>
                          <a:ea typeface="Meiryo UI" panose="020B0604030504040204" pitchFamily="50" charset="-128"/>
                        </a:rPr>
                        <a:t>引き続き</a:t>
                      </a:r>
                      <a:endParaRPr kumimoji="1" lang="en-US" altLang="ja-JP" sz="900" b="1"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1" u="none" dirty="0">
                          <a:solidFill>
                            <a:schemeClr val="tx1"/>
                          </a:solidFill>
                          <a:latin typeface="Meiryo UI" panose="020B0604030504040204" pitchFamily="50" charset="-128"/>
                          <a:ea typeface="Meiryo UI" panose="020B0604030504040204" pitchFamily="50" charset="-128"/>
                        </a:rPr>
                        <a:t>　デジタル活用を継続</a:t>
                      </a:r>
                      <a:r>
                        <a:rPr kumimoji="1" lang="ja-JP" altLang="en-US" sz="900" b="0" u="none" dirty="0">
                          <a:solidFill>
                            <a:schemeClr val="tx1"/>
                          </a:solidFill>
                          <a:latin typeface="Meiryo UI" panose="020B0604030504040204" pitchFamily="50" charset="-128"/>
                          <a:ea typeface="Meiryo UI" panose="020B0604030504040204" pitchFamily="50" charset="-128"/>
                        </a:rPr>
                        <a:t>。</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②新たに「にがお絵イベント」を実施。これを機に高齢者から子ども</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　まで家族３世代での来街増加</a:t>
                      </a:r>
                      <a:r>
                        <a:rPr kumimoji="1" lang="ja-JP" altLang="en-US" sz="900" b="0" dirty="0">
                          <a:solidFill>
                            <a:schemeClr val="tx1"/>
                          </a:solidFill>
                          <a:latin typeface="Meiryo UI" panose="020B0604030504040204" pitchFamily="50" charset="-128"/>
                          <a:ea typeface="Meiryo UI" panose="020B0604030504040204" pitchFamily="50" charset="-128"/>
                        </a:rPr>
                        <a:t>を試みた。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rgbClr val="FBE5D6"/>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・ハロウィンイベントは</a:t>
                      </a:r>
                      <a:r>
                        <a:rPr kumimoji="1" lang="ja-JP" altLang="en-US" sz="900" b="1" dirty="0">
                          <a:solidFill>
                            <a:schemeClr val="tx1"/>
                          </a:solidFill>
                          <a:latin typeface="Meiryo UI" panose="020B0604030504040204" pitchFamily="50" charset="-128"/>
                          <a:ea typeface="Meiryo UI" panose="020B0604030504040204" pitchFamily="50" charset="-128"/>
                        </a:rPr>
                        <a:t>年々エントリー数が増加していて、</a:t>
                      </a: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5</a:t>
                      </a:r>
                      <a:r>
                        <a:rPr kumimoji="1" lang="ja-JP" altLang="en-US" sz="900" b="0" dirty="0">
                          <a:solidFill>
                            <a:schemeClr val="tx1"/>
                          </a:solidFill>
                          <a:latin typeface="Meiryo UI" panose="020B0604030504040204" pitchFamily="50" charset="-128"/>
                          <a:ea typeface="Meiryo UI" panose="020B0604030504040204" pitchFamily="50" charset="-128"/>
                        </a:rPr>
                        <a:t>年</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a:t>
                      </a:r>
                      <a:r>
                        <a:rPr kumimoji="1" lang="ja-JP" altLang="en-US" sz="900" b="0" u="none" dirty="0">
                          <a:solidFill>
                            <a:schemeClr val="tx1"/>
                          </a:solidFill>
                          <a:latin typeface="Meiryo UI" panose="020B0604030504040204" pitchFamily="50" charset="-128"/>
                          <a:ea typeface="Meiryo UI" panose="020B0604030504040204" pitchFamily="50" charset="-128"/>
                        </a:rPr>
                        <a:t>は</a:t>
                      </a:r>
                      <a:r>
                        <a:rPr kumimoji="1" lang="en-US" altLang="ja-JP" sz="900" b="1" u="none" dirty="0">
                          <a:solidFill>
                            <a:schemeClr val="tx1"/>
                          </a:solidFill>
                          <a:latin typeface="Meiryo UI" panose="020B0604030504040204" pitchFamily="50" charset="-128"/>
                          <a:ea typeface="Meiryo UI" panose="020B0604030504040204" pitchFamily="50" charset="-128"/>
                        </a:rPr>
                        <a:t>400</a:t>
                      </a:r>
                      <a:r>
                        <a:rPr kumimoji="1" lang="ja-JP" altLang="en-US" sz="900" b="1" u="none" dirty="0">
                          <a:solidFill>
                            <a:schemeClr val="tx1"/>
                          </a:solidFill>
                          <a:latin typeface="Meiryo UI" panose="020B0604030504040204" pitchFamily="50" charset="-128"/>
                          <a:ea typeface="Meiryo UI" panose="020B0604030504040204" pitchFamily="50" charset="-128"/>
                        </a:rPr>
                        <a:t>名を超える大反響</a:t>
                      </a:r>
                      <a:r>
                        <a:rPr kumimoji="1" lang="ja-JP" altLang="en-US" sz="900" b="0" u="none" dirty="0">
                          <a:solidFill>
                            <a:schemeClr val="tx1"/>
                          </a:solidFill>
                          <a:latin typeface="Meiryo UI" panose="020B0604030504040204" pitchFamily="50" charset="-128"/>
                          <a:ea typeface="Meiryo UI" panose="020B0604030504040204" pitchFamily="50" charset="-128"/>
                        </a:rPr>
                        <a:t>を得ている。</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・にがお絵イベントでは、</a:t>
                      </a:r>
                      <a:r>
                        <a:rPr kumimoji="1" lang="en-US" altLang="ja-JP" sz="900" b="0" u="none" dirty="0">
                          <a:solidFill>
                            <a:schemeClr val="tx1"/>
                          </a:solidFill>
                          <a:latin typeface="Meiryo UI" panose="020B0604030504040204" pitchFamily="50" charset="-128"/>
                          <a:ea typeface="Meiryo UI" panose="020B0604030504040204" pitchFamily="50" charset="-128"/>
                        </a:rPr>
                        <a:t>90</a:t>
                      </a:r>
                      <a:r>
                        <a:rPr kumimoji="1" lang="ja-JP" altLang="en-US" sz="900" b="0" u="none" dirty="0">
                          <a:solidFill>
                            <a:schemeClr val="tx1"/>
                          </a:solidFill>
                          <a:latin typeface="Meiryo UI" panose="020B0604030504040204" pitchFamily="50" charset="-128"/>
                          <a:ea typeface="Meiryo UI" panose="020B0604030504040204" pitchFamily="50" charset="-128"/>
                        </a:rPr>
                        <a:t>名が参加し、イベント期間中は狙い</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　どおり</a:t>
                      </a:r>
                      <a:r>
                        <a:rPr kumimoji="1" lang="ja-JP" altLang="en-US" sz="900" b="1" u="none" dirty="0">
                          <a:solidFill>
                            <a:schemeClr val="tx1"/>
                          </a:solidFill>
                          <a:latin typeface="Meiryo UI" panose="020B0604030504040204" pitchFamily="50" charset="-128"/>
                          <a:ea typeface="Meiryo UI" panose="020B0604030504040204" pitchFamily="50" charset="-128"/>
                        </a:rPr>
                        <a:t>親子３世代での来街が増えた</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marL="89220" marR="89220" marT="44610" marB="44610">
                    <a:lnR w="3175" cap="flat" cmpd="sng" algn="ctr">
                      <a:solidFill>
                        <a:schemeClr val="bg1"/>
                      </a:solidFill>
                      <a:prstDash val="solid"/>
                      <a:round/>
                      <a:headEnd type="none" w="med" len="med"/>
                      <a:tailEnd type="none" w="med" len="med"/>
                    </a:lnR>
                    <a:solidFill>
                      <a:srgbClr val="FBE5D6"/>
                    </a:solidFill>
                  </a:tcPr>
                </a:tc>
                <a:extLst>
                  <a:ext uri="{0D108BD9-81ED-4DB2-BD59-A6C34878D82A}">
                    <a16:rowId xmlns:a16="http://schemas.microsoft.com/office/drawing/2014/main" val="299158234"/>
                  </a:ext>
                </a:extLst>
              </a:tr>
              <a:tr h="215135">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75828">
                <a:tc gridSpan="6">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■地域貢献活動を行う企業の紹介により、摂南大学の皆さんと連携して、商店街の活性化に向けて取り組むことができ、多くの子育て世代の獲得ができました。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■摂南大学とは、現在も商店街の活性化に向けての取り組みを日々続けています。令和</a:t>
                      </a:r>
                      <a:r>
                        <a:rPr kumimoji="1" lang="en-US" altLang="ja-JP" sz="900" b="0" dirty="0">
                          <a:solidFill>
                            <a:schemeClr val="tx1"/>
                          </a:solidFill>
                          <a:latin typeface="Meiryo UI" panose="020B0604030504040204" pitchFamily="50" charset="-128"/>
                          <a:ea typeface="Meiryo UI" panose="020B0604030504040204" pitchFamily="50" charset="-128"/>
                        </a:rPr>
                        <a:t>6</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10</a:t>
                      </a:r>
                      <a:r>
                        <a:rPr kumimoji="1" lang="ja-JP" altLang="en-US" sz="900" b="0" dirty="0">
                          <a:solidFill>
                            <a:schemeClr val="tx1"/>
                          </a:solidFill>
                          <a:latin typeface="Meiryo UI" panose="020B0604030504040204" pitchFamily="50" charset="-128"/>
                          <a:ea typeface="Meiryo UI" panose="020B0604030504040204" pitchFamily="50" charset="-128"/>
                        </a:rPr>
                        <a:t>月にも商品販売会を実施します。</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■様々なイベントを、１年を通じ連鎖的かつ広く展開することで、毎回、次のイベントの告知ができるなどイベント同士の相乗効果に繋がっており、今後も続けていきたいです。</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1513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288000">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pPr>
                        <a:lnSpc>
                          <a:spcPts val="900"/>
                        </a:lnSpc>
                      </a:pPr>
                      <a:r>
                        <a:rPr kumimoji="1" lang="ja-JP" altLang="en-US" sz="900" dirty="0">
                          <a:latin typeface="Meiryo UI" panose="020B0604030504040204" pitchFamily="50" charset="-128"/>
                          <a:ea typeface="Meiryo UI" panose="020B0604030504040204" pitchFamily="50" charset="-128"/>
                        </a:rPr>
                        <a:t>■主催：大利商店街振興組合</a:t>
                      </a:r>
                      <a:endParaRPr kumimoji="1" lang="en-US" altLang="ja-JP" sz="900" dirty="0">
                        <a:latin typeface="Meiryo UI" panose="020B0604030504040204" pitchFamily="50" charset="-128"/>
                        <a:ea typeface="Meiryo UI" panose="020B0604030504040204" pitchFamily="50" charset="-128"/>
                      </a:endParaRPr>
                    </a:p>
                    <a:p>
                      <a:pPr>
                        <a:lnSpc>
                          <a:spcPts val="900"/>
                        </a:lnSpc>
                      </a:pPr>
                      <a:r>
                        <a:rPr kumimoji="1" lang="ja-JP" altLang="en-US" sz="900" dirty="0">
                          <a:latin typeface="Meiryo UI" panose="020B0604030504040204" pitchFamily="50" charset="-128"/>
                          <a:ea typeface="Meiryo UI" panose="020B0604030504040204" pitchFamily="50" charset="-128"/>
                        </a:rPr>
                        <a:t>■協力：摂南大学</a:t>
                      </a:r>
                      <a:r>
                        <a:rPr kumimoji="1" lang="ja-JP" altLang="en-US" sz="900" b="0">
                          <a:solidFill>
                            <a:schemeClr val="tx1"/>
                          </a:solidFill>
                          <a:latin typeface="Meiryo UI" panose="020B0604030504040204" pitchFamily="50" charset="-128"/>
                          <a:ea typeface="Meiryo UI" panose="020B0604030504040204" pitchFamily="50" charset="-128"/>
                        </a:rPr>
                        <a:t>経営学部</a:t>
                      </a:r>
                      <a:endParaRPr kumimoji="1" lang="en-US" altLang="zh-CN"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6515858"/>
                  </a:ext>
                </a:extLst>
              </a:tr>
              <a:tr h="215135">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1147248"/>
                  </a:ext>
                </a:extLst>
              </a:tr>
              <a:tr h="5760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nSpc>
                          <a:spcPts val="1000"/>
                        </a:lnSpc>
                      </a:pPr>
                      <a:r>
                        <a:rPr kumimoji="1" lang="ja-JP" altLang="en-US" sz="900" dirty="0">
                          <a:latin typeface="Meiryo UI" panose="020B0604030504040204" pitchFamily="50" charset="-128"/>
                          <a:ea typeface="Meiryo UI" panose="020B0604030504040204" pitchFamily="50" charset="-128"/>
                        </a:rPr>
                        <a:t>■大阪府商店街魅力発見サイト「ええやん！大阪商店街」　商店街紹介ページ</a:t>
                      </a:r>
                    </a:p>
                    <a:p>
                      <a:pPr>
                        <a:lnSpc>
                          <a:spcPts val="1000"/>
                        </a:lnSpc>
                      </a:pPr>
                      <a:r>
                        <a:rPr kumimoji="1" lang="en-US" altLang="ja-JP" sz="900" dirty="0">
                          <a:latin typeface="Meiryo UI" panose="020B0604030504040204" pitchFamily="50" charset="-128"/>
                          <a:ea typeface="Meiryo UI" panose="020B0604030504040204" pitchFamily="50" charset="-128"/>
                          <a:hlinkClick r:id="rId6"/>
                        </a:rPr>
                        <a:t>https://osaka-shotengai-info.com/ss/otoshi/</a:t>
                      </a:r>
                      <a:endParaRPr kumimoji="1" lang="en-US" altLang="ja-JP" sz="900" dirty="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■大利商店街　公式</a:t>
                      </a:r>
                      <a:r>
                        <a:rPr kumimoji="1" lang="en-US" altLang="ja-JP" sz="900" dirty="0">
                          <a:latin typeface="Meiryo UI" panose="020B0604030504040204" pitchFamily="50" charset="-128"/>
                          <a:ea typeface="Meiryo UI" panose="020B0604030504040204" pitchFamily="50" charset="-128"/>
                        </a:rPr>
                        <a:t>HP</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7"/>
                        </a:rPr>
                        <a:t>https://www.bell-otoshi.com/</a:t>
                      </a:r>
                      <a:endParaRPr kumimoji="1" lang="en-US" altLang="ja-JP" sz="900" dirty="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■大利商店街　</a:t>
                      </a:r>
                      <a:r>
                        <a:rPr kumimoji="1" lang="en-US" altLang="ja-JP" sz="900" dirty="0">
                          <a:latin typeface="Meiryo UI" panose="020B0604030504040204" pitchFamily="50" charset="-128"/>
                          <a:ea typeface="Meiryo UI" panose="020B0604030504040204" pitchFamily="50" charset="-128"/>
                        </a:rPr>
                        <a:t>Instagram</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8"/>
                        </a:rPr>
                        <a:t>https://www.instagram.com/bell_ootoshi/</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606770"/>
                  </a:ext>
                </a:extLst>
              </a:tr>
            </a:tbl>
          </a:graphicData>
        </a:graphic>
      </p:graphicFrame>
      <p:sp>
        <p:nvSpPr>
          <p:cNvPr id="11" name="テキスト ボックス 10">
            <a:extLst>
              <a:ext uri="{FF2B5EF4-FFF2-40B4-BE49-F238E27FC236}">
                <a16:creationId xmlns:a16="http://schemas.microsoft.com/office/drawing/2014/main" id="{64289AFD-430E-2640-EF57-0735EC34B000}"/>
              </a:ext>
            </a:extLst>
          </p:cNvPr>
          <p:cNvSpPr txBox="1"/>
          <p:nvPr/>
        </p:nvSpPr>
        <p:spPr>
          <a:xfrm>
            <a:off x="1397165" y="6783757"/>
            <a:ext cx="1750310" cy="215444"/>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令和</a:t>
            </a:r>
            <a:r>
              <a:rPr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年度ハロウィンイベントの様子</a:t>
            </a:r>
          </a:p>
        </p:txBody>
      </p:sp>
      <p:sp>
        <p:nvSpPr>
          <p:cNvPr id="2" name="テキスト ボックス 1">
            <a:extLst>
              <a:ext uri="{FF2B5EF4-FFF2-40B4-BE49-F238E27FC236}">
                <a16:creationId xmlns:a16="http://schemas.microsoft.com/office/drawing/2014/main" id="{6F11D29D-A09F-CD90-68F9-ADA9051A35E7}"/>
              </a:ext>
            </a:extLst>
          </p:cNvPr>
          <p:cNvSpPr txBox="1"/>
          <p:nvPr/>
        </p:nvSpPr>
        <p:spPr>
          <a:xfrm>
            <a:off x="8677135" y="0"/>
            <a:ext cx="672346" cy="230832"/>
          </a:xfrm>
          <a:prstGeom prst="rect">
            <a:avLst/>
          </a:prstGeom>
          <a:noFill/>
        </p:spPr>
        <p:txBody>
          <a:bodyPr wrap="square" rtlCol="0">
            <a:spAutoFit/>
          </a:bodyPr>
          <a:lstStyle/>
          <a:p>
            <a:pPr algn="r"/>
            <a:r>
              <a:rPr kumimoji="1" lang="en-US" altLang="ja-JP" sz="900" dirty="0"/>
              <a:t>R6-04</a:t>
            </a:r>
            <a:endParaRPr kumimoji="1" lang="ja-JP" altLang="en-US" sz="900" dirty="0"/>
          </a:p>
        </p:txBody>
      </p:sp>
      <p:sp>
        <p:nvSpPr>
          <p:cNvPr id="21" name="テキスト ボックス 20">
            <a:extLst>
              <a:ext uri="{FF2B5EF4-FFF2-40B4-BE49-F238E27FC236}">
                <a16:creationId xmlns:a16="http://schemas.microsoft.com/office/drawing/2014/main" id="{94B71449-BEA0-70E5-A241-CDAD0065A135}"/>
              </a:ext>
            </a:extLst>
          </p:cNvPr>
          <p:cNvSpPr txBox="1"/>
          <p:nvPr/>
        </p:nvSpPr>
        <p:spPr>
          <a:xfrm>
            <a:off x="57395" y="6730338"/>
            <a:ext cx="1512574" cy="33855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令和</a:t>
            </a:r>
            <a:r>
              <a:rPr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年度 学生取材による</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「商店街マップ」</a:t>
            </a:r>
            <a:endParaRPr lang="en-US" altLang="zh-TW" sz="8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DE72434F-5F4D-4B99-ACF1-8D58609A6037}"/>
              </a:ext>
            </a:extLst>
          </p:cNvPr>
          <p:cNvSpPr txBox="1"/>
          <p:nvPr/>
        </p:nvSpPr>
        <p:spPr>
          <a:xfrm>
            <a:off x="7473454" y="8792"/>
            <a:ext cx="1600200"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9</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4240D31E-7DE4-4D83-A588-5451D1EBC68C}"/>
              </a:ext>
            </a:extLst>
          </p:cNvPr>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bwMode="auto">
          <a:xfrm rot="16200000">
            <a:off x="410207" y="6179929"/>
            <a:ext cx="806951" cy="356734"/>
          </a:xfrm>
          <a:prstGeom prst="rect">
            <a:avLst/>
          </a:prstGeom>
          <a:noFill/>
          <a:ln>
            <a:solidFill>
              <a:schemeClr val="bg1">
                <a:lumMod val="85000"/>
              </a:schemeClr>
            </a:solid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12" name="図 11">
            <a:extLst>
              <a:ext uri="{FF2B5EF4-FFF2-40B4-BE49-F238E27FC236}">
                <a16:creationId xmlns:a16="http://schemas.microsoft.com/office/drawing/2014/main" id="{F69FFB62-7EED-4214-AE2F-2647A71D988E}"/>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1734353" y="5962900"/>
            <a:ext cx="1075935" cy="806951"/>
          </a:xfrm>
          <a:prstGeom prst="rect">
            <a:avLst/>
          </a:prstGeom>
        </p:spPr>
      </p:pic>
      <p:pic>
        <p:nvPicPr>
          <p:cNvPr id="4" name="図 3">
            <a:extLst>
              <a:ext uri="{FF2B5EF4-FFF2-40B4-BE49-F238E27FC236}">
                <a16:creationId xmlns:a16="http://schemas.microsoft.com/office/drawing/2014/main" id="{AF097E7D-6372-538E-A93D-905689872D17}"/>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3311771" y="5962900"/>
            <a:ext cx="1094476" cy="820857"/>
          </a:xfrm>
          <a:prstGeom prst="rect">
            <a:avLst/>
          </a:prstGeom>
        </p:spPr>
      </p:pic>
      <p:sp>
        <p:nvSpPr>
          <p:cNvPr id="5" name="テキスト ボックス 4">
            <a:extLst>
              <a:ext uri="{FF2B5EF4-FFF2-40B4-BE49-F238E27FC236}">
                <a16:creationId xmlns:a16="http://schemas.microsoft.com/office/drawing/2014/main" id="{F11A9F2E-CAE3-B1CE-82EC-100EE61FC02B}"/>
              </a:ext>
            </a:extLst>
          </p:cNvPr>
          <p:cNvSpPr txBox="1"/>
          <p:nvPr/>
        </p:nvSpPr>
        <p:spPr>
          <a:xfrm>
            <a:off x="2997659" y="6797663"/>
            <a:ext cx="1848797" cy="215444"/>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令和</a:t>
            </a:r>
            <a:r>
              <a:rPr lang="en-US" altLang="ja-JP" sz="800" dirty="0">
                <a:latin typeface="Meiryo UI" panose="020B0604030504040204" pitchFamily="50" charset="-128"/>
                <a:ea typeface="Meiryo UI" panose="020B0604030504040204" pitchFamily="50" charset="-128"/>
              </a:rPr>
              <a:t>5</a:t>
            </a:r>
            <a:r>
              <a:rPr lang="ja-JP" altLang="en-US" sz="800" dirty="0">
                <a:latin typeface="Meiryo UI" panose="020B0604030504040204" pitchFamily="50" charset="-128"/>
                <a:ea typeface="Meiryo UI" panose="020B0604030504040204" pitchFamily="50" charset="-128"/>
              </a:rPr>
              <a:t>年度 </a:t>
            </a:r>
            <a:r>
              <a:rPr lang="ja-JP" altLang="en-US" sz="800" b="0" i="0" dirty="0">
                <a:effectLst/>
                <a:latin typeface="Meiryo" panose="020B0604030504040204" pitchFamily="50" charset="-128"/>
                <a:ea typeface="Meiryo" panose="020B0604030504040204" pitchFamily="50" charset="-128"/>
              </a:rPr>
              <a:t>掲示された「にがお絵」</a:t>
            </a:r>
            <a:endParaRPr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703803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972</Words>
  <Application>Microsoft Office PowerPoint</Application>
  <PresentationFormat>ユーザー設定</PresentationFormat>
  <Paragraphs>77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Meiryo</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2024-10-09T07:07:00Z</dcterms:created>
  <dcterms:modified xsi:type="dcterms:W3CDTF">2024-10-09T07:07:12Z</dcterms:modified>
</cp:coreProperties>
</file>