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notesMasterIdLst>
    <p:notesMasterId r:id="rId3"/>
  </p:notesMasterIdLst>
  <p:handoutMasterIdLst>
    <p:handoutMasterId r:id="rId4"/>
  </p:handoutMasterIdLst>
  <p:sldIdLst>
    <p:sldId id="261" r:id="rId2"/>
  </p:sldIdLst>
  <p:sldSz cx="93599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CC0DFF3-6928-4EDC-B75A-311E67D2DCE7}">
          <p14:sldIdLst>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6699"/>
    <a:srgbClr val="CC99FF"/>
    <a:srgbClr val="FF99FF"/>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44" autoAdjust="0"/>
    <p:restoredTop sz="94660"/>
  </p:normalViewPr>
  <p:slideViewPr>
    <p:cSldViewPr snapToGrid="0">
      <p:cViewPr varScale="1">
        <p:scale>
          <a:sx n="82" d="100"/>
          <a:sy n="82" d="100"/>
        </p:scale>
        <p:origin x="696" y="62"/>
      </p:cViewPr>
      <p:guideLst/>
    </p:cSldViewPr>
  </p:slideViewPr>
  <p:notesTextViewPr>
    <p:cViewPr>
      <p:scale>
        <a:sx n="1" d="1"/>
        <a:sy n="1" d="1"/>
      </p:scale>
      <p:origin x="0" y="0"/>
    </p:cViewPr>
  </p:notesTextViewPr>
  <p:notesViewPr>
    <p:cSldViewPr snapToGrid="0">
      <p:cViewPr varScale="1">
        <p:scale>
          <a:sx n="78" d="100"/>
          <a:sy n="78" d="100"/>
        </p:scale>
        <p:origin x="204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CD53EBF-9C68-D6FF-0B7B-71CF11334616}"/>
              </a:ext>
            </a:extLst>
          </p:cNvPr>
          <p:cNvSpPr>
            <a:spLocks noGrp="1"/>
          </p:cNvSpPr>
          <p:nvPr>
            <p:ph type="hdr" sz="quarter"/>
          </p:nvPr>
        </p:nvSpPr>
        <p:spPr>
          <a:xfrm>
            <a:off x="1" y="1"/>
            <a:ext cx="2949786" cy="498693"/>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AD517BB-A191-5DEC-39DF-27F329A90596}"/>
              </a:ext>
            </a:extLst>
          </p:cNvPr>
          <p:cNvSpPr>
            <a:spLocks noGrp="1"/>
          </p:cNvSpPr>
          <p:nvPr>
            <p:ph type="dt" sz="quarter" idx="1"/>
          </p:nvPr>
        </p:nvSpPr>
        <p:spPr>
          <a:xfrm>
            <a:off x="3855839" y="1"/>
            <a:ext cx="2949786" cy="498693"/>
          </a:xfrm>
          <a:prstGeom prst="rect">
            <a:avLst/>
          </a:prstGeom>
        </p:spPr>
        <p:txBody>
          <a:bodyPr vert="horz" lIns="91550" tIns="45775" rIns="91550" bIns="45775" rtlCol="0"/>
          <a:lstStyle>
            <a:lvl1pPr algn="r">
              <a:defRPr sz="1200"/>
            </a:lvl1pPr>
          </a:lstStyle>
          <a:p>
            <a:fld id="{DBC6A81C-21F1-445D-A43B-A442D1E8F93E}" type="datetimeFigureOut">
              <a:rPr kumimoji="1" lang="ja-JP" altLang="en-US" smtClean="0"/>
              <a:t>2024/8/30</a:t>
            </a:fld>
            <a:endParaRPr kumimoji="1" lang="ja-JP" altLang="en-US"/>
          </a:p>
        </p:txBody>
      </p:sp>
      <p:sp>
        <p:nvSpPr>
          <p:cNvPr id="4" name="フッター プレースホルダー 3">
            <a:extLst>
              <a:ext uri="{FF2B5EF4-FFF2-40B4-BE49-F238E27FC236}">
                <a16:creationId xmlns:a16="http://schemas.microsoft.com/office/drawing/2014/main" id="{73A7D1AC-1F71-BE05-8334-87CFDF513781}"/>
              </a:ext>
            </a:extLst>
          </p:cNvPr>
          <p:cNvSpPr>
            <a:spLocks noGrp="1"/>
          </p:cNvSpPr>
          <p:nvPr>
            <p:ph type="ftr" sz="quarter" idx="2"/>
          </p:nvPr>
        </p:nvSpPr>
        <p:spPr>
          <a:xfrm>
            <a:off x="1" y="9440647"/>
            <a:ext cx="2949786" cy="498692"/>
          </a:xfrm>
          <a:prstGeom prst="rect">
            <a:avLst/>
          </a:prstGeom>
        </p:spPr>
        <p:txBody>
          <a:bodyPr vert="horz" lIns="91550" tIns="45775" rIns="91550" bIns="45775"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FE823B0-2972-2D5D-D1DE-F391464F9564}"/>
              </a:ext>
            </a:extLst>
          </p:cNvPr>
          <p:cNvSpPr>
            <a:spLocks noGrp="1"/>
          </p:cNvSpPr>
          <p:nvPr>
            <p:ph type="sldNum" sz="quarter" idx="3"/>
          </p:nvPr>
        </p:nvSpPr>
        <p:spPr>
          <a:xfrm>
            <a:off x="3855839" y="9440647"/>
            <a:ext cx="2949786" cy="498692"/>
          </a:xfrm>
          <a:prstGeom prst="rect">
            <a:avLst/>
          </a:prstGeom>
        </p:spPr>
        <p:txBody>
          <a:bodyPr vert="horz" lIns="91550" tIns="45775" rIns="91550" bIns="45775" rtlCol="0" anchor="b"/>
          <a:lstStyle>
            <a:lvl1pPr algn="r">
              <a:defRPr sz="1200"/>
            </a:lvl1pPr>
          </a:lstStyle>
          <a:p>
            <a:fld id="{FC4D096D-1E8C-4014-A755-41873C24E287}" type="slidenum">
              <a:rPr kumimoji="1" lang="ja-JP" altLang="en-US" smtClean="0"/>
              <a:t>‹#›</a:t>
            </a:fld>
            <a:endParaRPr kumimoji="1" lang="ja-JP" altLang="en-US"/>
          </a:p>
        </p:txBody>
      </p:sp>
    </p:spTree>
    <p:extLst>
      <p:ext uri="{BB962C8B-B14F-4D97-AF65-F5344CB8AC3E}">
        <p14:creationId xmlns:p14="http://schemas.microsoft.com/office/powerpoint/2010/main" val="136447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8693"/>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1550" tIns="45775" rIns="91550" bIns="45775" rtlCol="0"/>
          <a:lstStyle>
            <a:lvl1pPr algn="r">
              <a:defRPr sz="1200"/>
            </a:lvl1pPr>
          </a:lstStyle>
          <a:p>
            <a:fld id="{220FF9F6-C2E5-43DB-AABC-3735AF86E883}" type="datetimeFigureOut">
              <a:rPr kumimoji="1" lang="ja-JP" altLang="en-US" smtClean="0"/>
              <a:t>2024/8/30</a:t>
            </a:fld>
            <a:endParaRPr kumimoji="1" lang="ja-JP" altLang="en-US"/>
          </a:p>
        </p:txBody>
      </p:sp>
      <p:sp>
        <p:nvSpPr>
          <p:cNvPr id="4" name="スライド イメージ プレースホルダー 3"/>
          <p:cNvSpPr>
            <a:spLocks noGrp="1" noRot="1" noChangeAspect="1"/>
          </p:cNvSpPr>
          <p:nvPr>
            <p:ph type="sldImg" idx="2"/>
          </p:nvPr>
        </p:nvSpPr>
        <p:spPr>
          <a:xfrm>
            <a:off x="1223963" y="1243013"/>
            <a:ext cx="4359275" cy="335280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720" y="4783306"/>
            <a:ext cx="5445760" cy="3913615"/>
          </a:xfrm>
          <a:prstGeom prst="rect">
            <a:avLst/>
          </a:prstGeom>
        </p:spPr>
        <p:txBody>
          <a:bodyPr vert="horz" lIns="91550" tIns="45775" rIns="91550"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0" tIns="45775" rIns="91550" bIns="45775" rtlCol="0" anchor="b"/>
          <a:lstStyle>
            <a:lvl1pPr algn="r">
              <a:defRPr sz="1200"/>
            </a:lvl1pPr>
          </a:lstStyle>
          <a:p>
            <a:fld id="{404B69C3-3028-4A95-8BE5-068819CD57BF}" type="slidenum">
              <a:rPr kumimoji="1" lang="ja-JP" altLang="en-US" smtClean="0"/>
              <a:t>‹#›</a:t>
            </a:fld>
            <a:endParaRPr kumimoji="1" lang="ja-JP" altLang="en-US"/>
          </a:p>
        </p:txBody>
      </p:sp>
    </p:spTree>
    <p:extLst>
      <p:ext uri="{BB962C8B-B14F-4D97-AF65-F5344CB8AC3E}">
        <p14:creationId xmlns:p14="http://schemas.microsoft.com/office/powerpoint/2010/main" val="637517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1</a:t>
            </a:fld>
            <a:endParaRPr kumimoji="1" lang="ja-JP" altLang="en-US"/>
          </a:p>
        </p:txBody>
      </p:sp>
    </p:spTree>
    <p:extLst>
      <p:ext uri="{BB962C8B-B14F-4D97-AF65-F5344CB8AC3E}">
        <p14:creationId xmlns:p14="http://schemas.microsoft.com/office/powerpoint/2010/main" val="1199891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178222"/>
            <a:ext cx="7955915" cy="2506427"/>
          </a:xfrm>
        </p:spPr>
        <p:txBody>
          <a:bodyPr anchor="b"/>
          <a:lstStyle>
            <a:lvl1pPr algn="ctr">
              <a:defRPr sz="6142"/>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8" y="3781306"/>
            <a:ext cx="7019925" cy="173816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B58F01-2C48-41F1-853F-65BF4445E099}"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19DD477-67A2-C069-DEA8-A69CE9DDD37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EEE05531-8BED-6662-DC8E-F9D47A6DC188}"/>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grpSp>
        <p:nvGrpSpPr>
          <p:cNvPr id="9" name="グループ化 8">
            <a:extLst>
              <a:ext uri="{FF2B5EF4-FFF2-40B4-BE49-F238E27FC236}">
                <a16:creationId xmlns:a16="http://schemas.microsoft.com/office/drawing/2014/main" id="{44499AD1-9C07-9722-1FD9-1C8D8F80264C}"/>
              </a:ext>
            </a:extLst>
          </p:cNvPr>
          <p:cNvGrpSpPr/>
          <p:nvPr userDrawn="1"/>
        </p:nvGrpSpPr>
        <p:grpSpPr>
          <a:xfrm>
            <a:off x="0" y="738028"/>
            <a:ext cx="9359900" cy="6487012"/>
            <a:chOff x="0" y="593950"/>
            <a:chExt cx="9144000" cy="6288557"/>
          </a:xfrm>
        </p:grpSpPr>
        <p:pic>
          <p:nvPicPr>
            <p:cNvPr id="10" name="図 9">
              <a:extLst>
                <a:ext uri="{FF2B5EF4-FFF2-40B4-BE49-F238E27FC236}">
                  <a16:creationId xmlns:a16="http://schemas.microsoft.com/office/drawing/2014/main" id="{9E6D4DF0-5DD4-4DA5-62AC-6C3731E14E4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593950"/>
              <a:ext cx="9144000" cy="6288557"/>
            </a:xfrm>
            <a:prstGeom prst="rect">
              <a:avLst/>
            </a:prstGeom>
          </p:spPr>
        </p:pic>
        <p:sp>
          <p:nvSpPr>
            <p:cNvPr id="11" name="正方形/長方形 10">
              <a:extLst>
                <a:ext uri="{FF2B5EF4-FFF2-40B4-BE49-F238E27FC236}">
                  <a16:creationId xmlns:a16="http://schemas.microsoft.com/office/drawing/2014/main" id="{9CED1A5E-8025-AF63-C305-10979610DCE0}"/>
                </a:ext>
              </a:extLst>
            </p:cNvPr>
            <p:cNvSpPr/>
            <p:nvPr/>
          </p:nvSpPr>
          <p:spPr>
            <a:xfrm>
              <a:off x="553650" y="6007851"/>
              <a:ext cx="2110891" cy="874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dirty="0"/>
            </a:p>
          </p:txBody>
        </p:sp>
      </p:grpSp>
      <p:sp>
        <p:nvSpPr>
          <p:cNvPr id="12" name="正方形/長方形 11">
            <a:extLst>
              <a:ext uri="{FF2B5EF4-FFF2-40B4-BE49-F238E27FC236}">
                <a16:creationId xmlns:a16="http://schemas.microsoft.com/office/drawing/2014/main" id="{4824B494-3820-0B17-0E0F-AEE755B8E014}"/>
              </a:ext>
            </a:extLst>
          </p:cNvPr>
          <p:cNvSpPr/>
          <p:nvPr userDrawn="1"/>
        </p:nvSpPr>
        <p:spPr>
          <a:xfrm>
            <a:off x="0" y="738028"/>
            <a:ext cx="9359900" cy="6487012"/>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a:p>
        </p:txBody>
      </p:sp>
    </p:spTree>
    <p:extLst>
      <p:ext uri="{BB962C8B-B14F-4D97-AF65-F5344CB8AC3E}">
        <p14:creationId xmlns:p14="http://schemas.microsoft.com/office/powerpoint/2010/main" val="255363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493" y="6672699"/>
            <a:ext cx="2105978" cy="383297"/>
          </a:xfrm>
          <a:prstGeom prst="rect">
            <a:avLst/>
          </a:prstGeom>
        </p:spPr>
        <p:txBody>
          <a:bodyPr/>
          <a:lstStyle/>
          <a:p>
            <a:fld id="{68B58F01-2C48-41F1-853F-65BF4445E099}"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a:xfrm>
            <a:off x="3100467" y="6672699"/>
            <a:ext cx="3158966" cy="383297"/>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610429" y="6672699"/>
            <a:ext cx="2105978" cy="383297"/>
          </a:xfrm>
          <a:prstGeom prst="rect">
            <a:avLst/>
          </a:prstGeom>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5424F587-D2A1-F6B5-D671-EDAE836B807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4011AF91-912A-0EC0-D051-DD957CBF90AF}"/>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pic>
        <p:nvPicPr>
          <p:cNvPr id="9" name="図 8">
            <a:extLst>
              <a:ext uri="{FF2B5EF4-FFF2-40B4-BE49-F238E27FC236}">
                <a16:creationId xmlns:a16="http://schemas.microsoft.com/office/drawing/2014/main" id="{96552E43-7E98-44C8-5D4F-B14AFB15391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7055996"/>
            <a:ext cx="9359900" cy="143317"/>
          </a:xfrm>
          <a:prstGeom prst="rect">
            <a:avLst/>
          </a:prstGeom>
        </p:spPr>
      </p:pic>
    </p:spTree>
    <p:extLst>
      <p:ext uri="{BB962C8B-B14F-4D97-AF65-F5344CB8AC3E}">
        <p14:creationId xmlns:p14="http://schemas.microsoft.com/office/powerpoint/2010/main" val="28886621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299"/>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8"/>
            <a:ext cx="2105978" cy="383297"/>
          </a:xfrm>
          <a:prstGeom prst="rect">
            <a:avLst/>
          </a:prstGeom>
        </p:spPr>
        <p:txBody>
          <a:bodyPr vert="horz" lIns="91440" tIns="45720" rIns="91440" bIns="45720" rtlCol="0" anchor="ctr"/>
          <a:lstStyle>
            <a:lvl1pPr algn="l">
              <a:defRPr sz="1228">
                <a:solidFill>
                  <a:schemeClr val="tx1">
                    <a:tint val="75000"/>
                  </a:schemeClr>
                </a:solidFill>
              </a:defRPr>
            </a:lvl1pPr>
          </a:lstStyle>
          <a:p>
            <a:fld id="{C764DE79-268F-4C1A-8933-263129D2AF90}" type="datetimeFigureOut">
              <a:rPr lang="en-US" smtClean="0"/>
              <a:t>8/30/2024</a:t>
            </a:fld>
            <a:endParaRPr lang="en-US" dirty="0"/>
          </a:p>
        </p:txBody>
      </p:sp>
      <p:sp>
        <p:nvSpPr>
          <p:cNvPr id="5" name="Footer Placeholder 4"/>
          <p:cNvSpPr>
            <a:spLocks noGrp="1"/>
          </p:cNvSpPr>
          <p:nvPr>
            <p:ph type="ftr" sz="quarter" idx="3"/>
          </p:nvPr>
        </p:nvSpPr>
        <p:spPr>
          <a:xfrm>
            <a:off x="3100467" y="6672698"/>
            <a:ext cx="3158966" cy="383297"/>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10429" y="6672698"/>
            <a:ext cx="2105978" cy="383297"/>
          </a:xfrm>
          <a:prstGeom prst="rect">
            <a:avLst/>
          </a:prstGeom>
        </p:spPr>
        <p:txBody>
          <a:bodyPr vert="horz" lIns="91440" tIns="45720" rIns="91440" bIns="45720" rtlCol="0" anchor="ctr"/>
          <a:lstStyle>
            <a:lvl1pPr algn="r">
              <a:defRPr sz="122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505001424"/>
      </p:ext>
    </p:extLst>
  </p:cSld>
  <p:clrMap bg1="lt1" tx1="dk1" bg2="lt2" tx2="dk2" accent1="accent1" accent2="accent2" accent3="accent3" accent4="accent4" accent5="accent5" accent6="accent6" hlink="hlink" folHlink="folHlink"/>
  <p:sldLayoutIdLst>
    <p:sldLayoutId id="2147483679" r:id="rId1"/>
    <p:sldLayoutId id="2147483690" r:id="rId2"/>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arp.da.ndl.go.jp/info:ndljp/pid/13697672/www.pref.osaka.lg.jp/shogyoshien/minmamo/shourepo_5045.html" TargetMode="External"/><Relationship Id="rId7" Type="http://schemas.openxmlformats.org/officeDocument/2006/relationships/hyperlink" Target="https://www.instagram.com/kishiwadashotenga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kishiwadashotengai.com/" TargetMode="External"/><Relationship Id="rId5" Type="http://schemas.openxmlformats.org/officeDocument/2006/relationships/hyperlink" Target="https://osaka-shotengai-info.com/ss/kishiwadaekimae/" TargetMode="External"/><Relationship Id="rId10" Type="http://schemas.openxmlformats.org/officeDocument/2006/relationships/image" Target="../media/image6.png"/><Relationship Id="rId4" Type="http://schemas.openxmlformats.org/officeDocument/2006/relationships/hyperlink" Target="https://warp.da.ndl.go.jp/info:ndljp/pid/13697672/www.pref.osaka.lg.jp/shogyoshien/minmamo/shourepo_3027.html"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extLst>
              <p:ext uri="{D42A27DB-BD31-4B8C-83A1-F6EECF244321}">
                <p14:modId xmlns:p14="http://schemas.microsoft.com/office/powerpoint/2010/main" val="1880888457"/>
              </p:ext>
            </p:extLst>
          </p:nvPr>
        </p:nvGraphicFramePr>
        <p:xfrm>
          <a:off x="0" y="246122"/>
          <a:ext cx="9360552" cy="6823218"/>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32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54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岸和田駅前通商店街振興組合</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所在地：岸和田市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最寄駅：南海本線 岸和田駅</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56</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800" dirty="0">
                          <a:hlinkClick r:id="rId3"/>
                        </a:rPr>
                        <a:t>・大阪府／だんじり消費の拡大へ、集客拠点を創出 </a:t>
                      </a:r>
                      <a:r>
                        <a:rPr lang="en-US" altLang="ja-JP" sz="800" dirty="0">
                          <a:hlinkClick r:id="rId3"/>
                        </a:rPr>
                        <a:t>(ndl.go.jp)</a:t>
                      </a:r>
                      <a:r>
                        <a:rPr lang="en-US" altLang="ja-JP" sz="800" dirty="0"/>
                        <a:t> (R6.3.8)</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lang="ja-JP" altLang="en-US" sz="800" dirty="0">
                          <a:hlinkClick r:id="rId4"/>
                        </a:rPr>
                        <a:t>・大阪府／商店街でｅスポーツ！体験会＆競技大会を開催 ＜モデル創出事業＞ </a:t>
                      </a:r>
                      <a:r>
                        <a:rPr lang="en-US" altLang="ja-JP" sz="800" dirty="0">
                          <a:hlinkClick r:id="rId4"/>
                        </a:rPr>
                        <a:t>(ndl.go.jp)</a:t>
                      </a:r>
                      <a:r>
                        <a:rPr lang="en-US" altLang="ja-JP" sz="800" dirty="0"/>
                        <a:t> (R3.11.8)</a:t>
                      </a:r>
                      <a:r>
                        <a:rPr lang="ja-JP" altLang="en-US" sz="800" dirty="0"/>
                        <a:t>　ほか</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2846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4496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商店街の魅力を伝える新拠点 くつろぎの空間「駅前</a:t>
                      </a:r>
                      <a:r>
                        <a:rPr kumimoji="1" lang="en-US" altLang="ja-JP" sz="1050" dirty="0">
                          <a:latin typeface="Meiryo UI" panose="020B0604030504040204" pitchFamily="50" charset="-128"/>
                          <a:ea typeface="Meiryo UI" panose="020B0604030504040204" pitchFamily="50" charset="-128"/>
                        </a:rPr>
                        <a:t>CAFE</a:t>
                      </a:r>
                      <a:r>
                        <a:rPr kumimoji="1" lang="ja-JP" altLang="en-US" sz="1050" dirty="0">
                          <a:latin typeface="Meiryo UI" panose="020B0604030504040204" pitchFamily="50" charset="-128"/>
                          <a:ea typeface="Meiryo UI" panose="020B0604030504040204" pitchFamily="50" charset="-128"/>
                        </a:rPr>
                        <a:t> わだてん」や</a:t>
                      </a:r>
                      <a:r>
                        <a:rPr kumimoji="1" lang="en-US" altLang="ja-JP" sz="1050" dirty="0">
                          <a:latin typeface="Meiryo UI" panose="020B0604030504040204" pitchFamily="50" charset="-128"/>
                          <a:ea typeface="Meiryo UI" panose="020B0604030504040204" pitchFamily="50" charset="-128"/>
                        </a:rPr>
                        <a:t>e</a:t>
                      </a:r>
                      <a:r>
                        <a:rPr kumimoji="1" lang="ja-JP" altLang="en-US" sz="1050" dirty="0">
                          <a:latin typeface="Meiryo UI" panose="020B0604030504040204" pitchFamily="50" charset="-128"/>
                          <a:ea typeface="Meiryo UI" panose="020B0604030504040204" pitchFamily="50" charset="-128"/>
                        </a:rPr>
                        <a:t>スポーツも楽しめる</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レンタルスペース「駅前</a:t>
                      </a:r>
                      <a:r>
                        <a:rPr kumimoji="1" lang="en-US" altLang="ja-JP" sz="1050" dirty="0">
                          <a:latin typeface="Meiryo UI" panose="020B0604030504040204" pitchFamily="50" charset="-128"/>
                          <a:ea typeface="Meiryo UI" panose="020B0604030504040204" pitchFamily="50" charset="-128"/>
                        </a:rPr>
                        <a:t>e</a:t>
                      </a:r>
                      <a:r>
                        <a:rPr kumimoji="1" lang="ja-JP" altLang="en-US" sz="1050" dirty="0">
                          <a:latin typeface="Meiryo UI" panose="020B0604030504040204" pitchFamily="50" charset="-128"/>
                          <a:ea typeface="Meiryo UI" panose="020B0604030504040204" pitchFamily="50" charset="-128"/>
                        </a:rPr>
                        <a:t>道場」の新たな集客拠点を創出</a:t>
                      </a:r>
                      <a:endParaRPr kumimoji="1" lang="en-US" altLang="ja-JP" sz="1050" dirty="0">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年度大阪府商店街等需要喚起緊急支援事業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■中小企業庁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年度補正予算　面的地域価値の向上・消費創出事業</a:t>
                      </a:r>
                      <a:endParaRPr kumimoji="1" lang="ja-JP" altLang="en-US" sz="8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284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5053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地域の伝統文化である「岸和田だんじり祭」を地域資源として、だんじり商品の開発・販売や、だんじり商品のストア等の開設、商店街キャラクター事業、だんじり拠点施設との共同宣伝等の実施により、</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商店街内に新たな集客拠点を創出し、地域住民及び観光客の新たな消費を開拓。</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e</a:t>
                      </a:r>
                      <a:r>
                        <a:rPr kumimoji="1" lang="ja-JP" altLang="en-US" sz="900" b="0" dirty="0">
                          <a:solidFill>
                            <a:schemeClr val="tx1"/>
                          </a:solidFill>
                          <a:latin typeface="Meiryo UI" panose="020B0604030504040204" pitchFamily="50" charset="-128"/>
                          <a:ea typeface="Meiryo UI" panose="020B0604030504040204" pitchFamily="50" charset="-128"/>
                        </a:rPr>
                        <a:t>スポーツも楽しめるレンタルスペース「駅前</a:t>
                      </a:r>
                      <a:r>
                        <a:rPr kumimoji="1" lang="en-US" altLang="ja-JP" sz="900" b="0" dirty="0">
                          <a:solidFill>
                            <a:schemeClr val="tx1"/>
                          </a:solidFill>
                          <a:latin typeface="Meiryo UI" panose="020B0604030504040204" pitchFamily="50" charset="-128"/>
                          <a:ea typeface="Meiryo UI" panose="020B0604030504040204" pitchFamily="50" charset="-128"/>
                        </a:rPr>
                        <a:t>e</a:t>
                      </a:r>
                      <a:r>
                        <a:rPr kumimoji="1" lang="ja-JP" altLang="en-US" sz="900" b="0" dirty="0">
                          <a:solidFill>
                            <a:schemeClr val="tx1"/>
                          </a:solidFill>
                          <a:latin typeface="Meiryo UI" panose="020B0604030504040204" pitchFamily="50" charset="-128"/>
                          <a:ea typeface="Meiryo UI" panose="020B0604030504040204" pitchFamily="50" charset="-128"/>
                        </a:rPr>
                        <a:t>道場」の集客拠点としての活用。</a:t>
                      </a: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284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828280">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①商店街内に新たな集客拠点を創出</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・空き店舗を再生したい。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・岸和田エリアの活性化を目的に、地域の伝統文化である「岸和田だんじり祭」を地域資源として、地域住民・観光客の新たな消費を開拓したい。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・空き店舗を再生した建物を利用し、商店街の魅力を伝える</a:t>
                      </a:r>
                      <a:r>
                        <a:rPr kumimoji="1" lang="ja-JP" altLang="en-US" sz="900" b="0" dirty="0">
                          <a:latin typeface="Meiryo UI" panose="020B0604030504040204" pitchFamily="50" charset="-128"/>
                          <a:ea typeface="Meiryo UI" panose="020B0604030504040204" pitchFamily="50" charset="-128"/>
                        </a:rPr>
                        <a:t>新拠点</a:t>
                      </a:r>
                      <a:r>
                        <a:rPr kumimoji="1" lang="ja-JP" altLang="en-US" sz="900" b="1" dirty="0">
                          <a:latin typeface="Meiryo UI" panose="020B0604030504040204" pitchFamily="50" charset="-128"/>
                          <a:ea typeface="Meiryo UI" panose="020B0604030504040204" pitchFamily="50" charset="-128"/>
                        </a:rPr>
                        <a:t>「駅前</a:t>
                      </a:r>
                      <a:r>
                        <a:rPr kumimoji="1" lang="en-US" altLang="ja-JP" sz="900" b="1" dirty="0">
                          <a:latin typeface="Meiryo UI" panose="020B0604030504040204" pitchFamily="50" charset="-128"/>
                          <a:ea typeface="Meiryo UI" panose="020B0604030504040204" pitchFamily="50" charset="-128"/>
                        </a:rPr>
                        <a:t>CAFE</a:t>
                      </a:r>
                      <a:r>
                        <a:rPr kumimoji="1" lang="ja-JP" altLang="en-US" sz="900" b="1" dirty="0">
                          <a:latin typeface="Meiryo UI" panose="020B0604030504040204" pitchFamily="50" charset="-128"/>
                          <a:ea typeface="Meiryo UI" panose="020B0604030504040204" pitchFamily="50" charset="-128"/>
                        </a:rPr>
                        <a:t>わだてん」</a:t>
                      </a:r>
                      <a:r>
                        <a:rPr kumimoji="1" lang="ja-JP" altLang="en-US" sz="900" dirty="0">
                          <a:latin typeface="Meiryo UI" panose="020B0604030504040204" pitchFamily="50" charset="-128"/>
                          <a:ea typeface="Meiryo UI" panose="020B0604030504040204" pitchFamily="50" charset="-128"/>
                        </a:rPr>
                        <a:t>の整備。</a:t>
                      </a:r>
                      <a:endParaRPr kumimoji="1" lang="en-US" altLang="ja-JP" sz="9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・大阪府立久米田高等学校の生徒らに依頼し、だんじりをシンボライズした</a:t>
                      </a:r>
                      <a:r>
                        <a:rPr kumimoji="1" lang="ja-JP" altLang="en-US" sz="900" b="1" dirty="0">
                          <a:latin typeface="Meiryo UI" panose="020B0604030504040204" pitchFamily="50" charset="-128"/>
                          <a:ea typeface="Meiryo UI" panose="020B0604030504040204" pitchFamily="50" charset="-128"/>
                        </a:rPr>
                        <a:t>商店街オリジナルキャラクター「わだてん」</a:t>
                      </a:r>
                      <a:r>
                        <a:rPr kumimoji="1" lang="ja-JP" altLang="en-US" sz="900" dirty="0">
                          <a:latin typeface="Meiryo UI" panose="020B0604030504040204" pitchFamily="50" charset="-128"/>
                          <a:ea typeface="Meiryo UI" panose="020B0604030504040204" pitchFamily="50" charset="-128"/>
                        </a:rPr>
                        <a:t>を作成。</a:t>
                      </a: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3</a:t>
                      </a:r>
                      <a:r>
                        <a:rPr kumimoji="1" lang="ja-JP" altLang="en-US" sz="900" b="0" dirty="0">
                          <a:solidFill>
                            <a:schemeClr val="tx1"/>
                          </a:solidFill>
                          <a:latin typeface="Meiryo UI" panose="020B0604030504040204" pitchFamily="50" charset="-128"/>
                          <a:ea typeface="Meiryo UI" panose="020B0604030504040204" pitchFamily="50" charset="-128"/>
                        </a:rPr>
                        <a:t>月</a:t>
                      </a:r>
                      <a:r>
                        <a:rPr kumimoji="1" lang="en-US" altLang="ja-JP" sz="900" b="0" dirty="0">
                          <a:solidFill>
                            <a:schemeClr val="tx1"/>
                          </a:solidFill>
                          <a:latin typeface="Meiryo UI" panose="020B0604030504040204" pitchFamily="50" charset="-128"/>
                          <a:ea typeface="Meiryo UI" panose="020B0604030504040204" pitchFamily="50" charset="-128"/>
                        </a:rPr>
                        <a:t>9</a:t>
                      </a:r>
                      <a:r>
                        <a:rPr kumimoji="1" lang="ja-JP" altLang="en-US" sz="900" b="0" dirty="0">
                          <a:solidFill>
                            <a:schemeClr val="tx1"/>
                          </a:solidFill>
                          <a:latin typeface="Meiryo UI" panose="020B0604030504040204" pitchFamily="50" charset="-128"/>
                          <a:ea typeface="Meiryo UI" panose="020B0604030504040204" pitchFamily="50" charset="-128"/>
                        </a:rPr>
                        <a:t>日にオープン。</a:t>
                      </a:r>
                      <a:r>
                        <a:rPr kumimoji="1" lang="ja-JP" altLang="en-US" sz="900" b="1" dirty="0">
                          <a:solidFill>
                            <a:schemeClr val="tx1"/>
                          </a:solidFill>
                          <a:latin typeface="Meiryo UI" panose="020B0604030504040204" pitchFamily="50" charset="-128"/>
                          <a:ea typeface="Meiryo UI" panose="020B0604030504040204" pitchFamily="50" charset="-128"/>
                        </a:rPr>
                        <a:t>商店街でのくつろぎ空間となり、ふらっと寄ってもらえるカフェとなった。</a:t>
                      </a:r>
                      <a:endParaRPr kumimoji="1" lang="en-US" altLang="ja-JP" sz="9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・商店街オリジナルグッズのトートバックも好評。その他、だんじり祭に関連しただんじりグッズも「駅前</a:t>
                      </a:r>
                      <a:r>
                        <a:rPr kumimoji="1" lang="en-US" altLang="ja-JP" sz="900" b="0" dirty="0">
                          <a:solidFill>
                            <a:schemeClr val="tx1"/>
                          </a:solidFill>
                          <a:latin typeface="Meiryo UI" panose="020B0604030504040204" pitchFamily="50" charset="-128"/>
                          <a:ea typeface="Meiryo UI" panose="020B0604030504040204" pitchFamily="50" charset="-128"/>
                        </a:rPr>
                        <a:t>CAFE</a:t>
                      </a:r>
                      <a:r>
                        <a:rPr kumimoji="1" lang="ja-JP" altLang="en-US" sz="900" b="0" dirty="0">
                          <a:solidFill>
                            <a:schemeClr val="tx1"/>
                          </a:solidFill>
                          <a:latin typeface="Meiryo UI" panose="020B0604030504040204" pitchFamily="50" charset="-128"/>
                          <a:ea typeface="Meiryo UI" panose="020B0604030504040204" pitchFamily="50" charset="-128"/>
                        </a:rPr>
                        <a:t>わだてん」で販売。書籍やだんじり文化を伝える展示も設置したことによって、来街者数が増加した。</a:t>
                      </a: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79927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②レンタルスペース</a:t>
                      </a:r>
                      <a:r>
                        <a:rPr kumimoji="1" lang="ja-JP" altLang="en-US" sz="900" b="1" dirty="0">
                          <a:solidFill>
                            <a:schemeClr val="tx1"/>
                          </a:solidFill>
                          <a:latin typeface="Meiryo UI" panose="020B0604030504040204" pitchFamily="50" charset="-128"/>
                          <a:ea typeface="Meiryo UI" panose="020B0604030504040204" pitchFamily="50" charset="-128"/>
                        </a:rPr>
                        <a:t>「駅前</a:t>
                      </a:r>
                      <a:r>
                        <a:rPr kumimoji="1" lang="en-US" altLang="ja-JP" sz="900" b="1" dirty="0">
                          <a:solidFill>
                            <a:schemeClr val="tx1"/>
                          </a:solidFill>
                          <a:latin typeface="Meiryo UI" panose="020B0604030504040204" pitchFamily="50" charset="-128"/>
                          <a:ea typeface="Meiryo UI" panose="020B0604030504040204" pitchFamily="50" charset="-128"/>
                        </a:rPr>
                        <a:t>e</a:t>
                      </a:r>
                      <a:r>
                        <a:rPr kumimoji="1" lang="ja-JP" altLang="en-US" sz="900" b="1" dirty="0">
                          <a:solidFill>
                            <a:schemeClr val="tx1"/>
                          </a:solidFill>
                          <a:latin typeface="Meiryo UI" panose="020B0604030504040204" pitchFamily="50" charset="-128"/>
                          <a:ea typeface="Meiryo UI" panose="020B0604030504040204" pitchFamily="50" charset="-128"/>
                        </a:rPr>
                        <a:t>道場」</a:t>
                      </a:r>
                      <a:r>
                        <a:rPr kumimoji="1" lang="ja-JP" altLang="en-US" sz="900" b="0" dirty="0">
                          <a:solidFill>
                            <a:schemeClr val="tx1"/>
                          </a:solidFill>
                          <a:latin typeface="Meiryo UI" panose="020B0604030504040204" pitchFamily="50" charset="-128"/>
                          <a:ea typeface="Meiryo UI" panose="020B0604030504040204" pitchFamily="50" charset="-128"/>
                        </a:rPr>
                        <a:t>の普及活動</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・商店街にある空き店舗の有効活用方法を検討し、令和</a:t>
                      </a:r>
                      <a:r>
                        <a:rPr kumimoji="1" lang="en-US" altLang="ja-JP" sz="900" b="0" dirty="0">
                          <a:solidFill>
                            <a:schemeClr val="tx1"/>
                          </a:solidFill>
                          <a:latin typeface="Meiryo UI" panose="020B0604030504040204" pitchFamily="50" charset="-128"/>
                          <a:ea typeface="Meiryo UI" panose="020B0604030504040204" pitchFamily="50" charset="-128"/>
                        </a:rPr>
                        <a:t>3</a:t>
                      </a:r>
                      <a:r>
                        <a:rPr kumimoji="1" lang="ja-JP" altLang="en-US" sz="900" b="0" dirty="0">
                          <a:solidFill>
                            <a:schemeClr val="tx1"/>
                          </a:solidFill>
                          <a:latin typeface="Meiryo UI" panose="020B0604030504040204" pitchFamily="50" charset="-128"/>
                          <a:ea typeface="Meiryo UI" panose="020B0604030504040204" pitchFamily="50" charset="-128"/>
                        </a:rPr>
                        <a:t>年に</a:t>
                      </a:r>
                      <a:r>
                        <a:rPr kumimoji="1" lang="zh-TW" altLang="en-US" sz="900" b="0" dirty="0">
                          <a:solidFill>
                            <a:schemeClr val="tx1"/>
                          </a:solidFill>
                          <a:latin typeface="Meiryo UI" panose="020B0604030504040204" pitchFamily="50" charset="-128"/>
                          <a:ea typeface="Meiryo UI" panose="020B0604030504040204" pitchFamily="50" charset="-128"/>
                        </a:rPr>
                        <a:t>「駅前</a:t>
                      </a:r>
                      <a:r>
                        <a:rPr kumimoji="1" lang="en-US" altLang="zh-TW" sz="900" b="0" dirty="0">
                          <a:solidFill>
                            <a:schemeClr val="tx1"/>
                          </a:solidFill>
                          <a:latin typeface="Meiryo UI" panose="020B0604030504040204" pitchFamily="50" charset="-128"/>
                          <a:ea typeface="Meiryo UI" panose="020B0604030504040204" pitchFamily="50" charset="-128"/>
                        </a:rPr>
                        <a:t>e</a:t>
                      </a:r>
                      <a:r>
                        <a:rPr kumimoji="1" lang="zh-TW" altLang="en-US" sz="900" b="0" dirty="0">
                          <a:solidFill>
                            <a:schemeClr val="tx1"/>
                          </a:solidFill>
                          <a:latin typeface="Meiryo UI" panose="020B0604030504040204" pitchFamily="50" charset="-128"/>
                          <a:ea typeface="Meiryo UI" panose="020B0604030504040204" pitchFamily="50" charset="-128"/>
                        </a:rPr>
                        <a:t>道場」</a:t>
                      </a:r>
                      <a:r>
                        <a:rPr kumimoji="1" lang="ja-JP" altLang="en-US" sz="900" b="0" dirty="0">
                          <a:solidFill>
                            <a:schemeClr val="tx1"/>
                          </a:solidFill>
                          <a:latin typeface="Meiryo UI" panose="020B0604030504040204" pitchFamily="50" charset="-128"/>
                          <a:ea typeface="Meiryo UI" panose="020B0604030504040204" pitchFamily="50" charset="-128"/>
                        </a:rPr>
                        <a:t>を設立した。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・ゲーム以外にもリモートワークや会議など、さまざまな用途で利用が可能なレンタルスペースになっており、活用を呼びかけたい。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40000"/>
                        <a:lumOff val="60000"/>
                      </a:schemeClr>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・レンタルスペースでの利用促進を促す「名刺型</a:t>
                      </a:r>
                      <a:r>
                        <a:rPr kumimoji="1" lang="en-US" altLang="ja-JP" sz="900" dirty="0">
                          <a:latin typeface="Meiryo UI" panose="020B0604030504040204" pitchFamily="50" charset="-128"/>
                          <a:ea typeface="Meiryo UI" panose="020B0604030504040204" pitchFamily="50" charset="-128"/>
                        </a:rPr>
                        <a:t>QR</a:t>
                      </a:r>
                      <a:r>
                        <a:rPr kumimoji="1" lang="ja-JP" altLang="en-US" sz="900" dirty="0">
                          <a:latin typeface="Meiryo UI" panose="020B0604030504040204" pitchFamily="50" charset="-128"/>
                          <a:ea typeface="Meiryo UI" panose="020B0604030504040204" pitchFamily="50" charset="-128"/>
                        </a:rPr>
                        <a:t>コード入りカード」を作成し、</a:t>
                      </a:r>
                      <a:r>
                        <a:rPr kumimoji="1" lang="en-US" altLang="ja-JP" sz="900" b="1" dirty="0">
                          <a:latin typeface="Meiryo UI" panose="020B0604030504040204" pitchFamily="50" charset="-128"/>
                          <a:ea typeface="Meiryo UI" panose="020B0604030504040204" pitchFamily="50" charset="-128"/>
                        </a:rPr>
                        <a:t>Web</a:t>
                      </a:r>
                      <a:r>
                        <a:rPr kumimoji="1" lang="ja-JP" altLang="en-US" sz="900" b="1" dirty="0">
                          <a:latin typeface="Meiryo UI" panose="020B0604030504040204" pitchFamily="50" charset="-128"/>
                          <a:ea typeface="Meiryo UI" panose="020B0604030504040204" pitchFamily="50" charset="-128"/>
                        </a:rPr>
                        <a:t>サイトや</a:t>
                      </a:r>
                      <a:r>
                        <a:rPr kumimoji="1" lang="en-US" altLang="ja-JP" sz="900" b="1" dirty="0">
                          <a:latin typeface="Meiryo UI" panose="020B0604030504040204" pitchFamily="50" charset="-128"/>
                          <a:ea typeface="Meiryo UI" panose="020B0604030504040204" pitchFamily="50" charset="-128"/>
                        </a:rPr>
                        <a:t>SNS</a:t>
                      </a:r>
                      <a:r>
                        <a:rPr kumimoji="1" lang="ja-JP" altLang="en-US" sz="900" b="1" dirty="0">
                          <a:latin typeface="Meiryo UI" panose="020B0604030504040204" pitchFamily="50" charset="-128"/>
                          <a:ea typeface="Meiryo UI" panose="020B0604030504040204" pitchFamily="50" charset="-128"/>
                        </a:rPr>
                        <a:t>で情報発信</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・商店街恒例行事「みんな</a:t>
                      </a:r>
                      <a:r>
                        <a:rPr kumimoji="1" lang="en-US" altLang="ja-JP" sz="900" dirty="0">
                          <a:latin typeface="Meiryo UI" panose="020B0604030504040204" pitchFamily="50" charset="-128"/>
                          <a:ea typeface="Meiryo UI" panose="020B0604030504040204" pitchFamily="50" charset="-128"/>
                        </a:rPr>
                        <a:t>Day</a:t>
                      </a:r>
                      <a:r>
                        <a:rPr kumimoji="1" lang="ja-JP" altLang="en-US" sz="900" dirty="0">
                          <a:latin typeface="Meiryo UI" panose="020B0604030504040204" pitchFamily="50" charset="-128"/>
                          <a:ea typeface="Meiryo UI" panose="020B0604030504040204" pitchFamily="50" charset="-128"/>
                        </a:rPr>
                        <a:t>参加！どんチャカフェスタ」で、</a:t>
                      </a:r>
                      <a:r>
                        <a:rPr kumimoji="1" lang="en-US" altLang="ja-JP" sz="900" b="1" dirty="0">
                          <a:latin typeface="Meiryo UI" panose="020B0604030504040204" pitchFamily="50" charset="-128"/>
                          <a:ea typeface="Meiryo UI" panose="020B0604030504040204" pitchFamily="50" charset="-128"/>
                        </a:rPr>
                        <a:t>e</a:t>
                      </a:r>
                      <a:r>
                        <a:rPr kumimoji="1" lang="ja-JP" altLang="en-US" sz="900" b="1" dirty="0">
                          <a:latin typeface="Meiryo UI" panose="020B0604030504040204" pitchFamily="50" charset="-128"/>
                          <a:ea typeface="Meiryo UI" panose="020B0604030504040204" pitchFamily="50" charset="-128"/>
                        </a:rPr>
                        <a:t>スポーツ体験会と競技大会を開催</a:t>
                      </a:r>
                      <a:r>
                        <a:rPr kumimoji="1" lang="ja-JP" altLang="en-US" sz="900" dirty="0">
                          <a:latin typeface="Meiryo UI" panose="020B0604030504040204" pitchFamily="50" charset="-128"/>
                          <a:ea typeface="Meiryo UI" panose="020B0604030504040204" pitchFamily="50" charset="-128"/>
                        </a:rPr>
                        <a:t>することによって「駅前</a:t>
                      </a:r>
                      <a:r>
                        <a:rPr kumimoji="1" lang="en-US" altLang="ja-JP" sz="900" dirty="0">
                          <a:latin typeface="Meiryo UI" panose="020B0604030504040204" pitchFamily="50" charset="-128"/>
                          <a:ea typeface="Meiryo UI" panose="020B0604030504040204" pitchFamily="50" charset="-128"/>
                        </a:rPr>
                        <a:t>e</a:t>
                      </a:r>
                      <a:r>
                        <a:rPr kumimoji="1" lang="ja-JP" altLang="en-US" sz="900" dirty="0">
                          <a:latin typeface="Meiryo UI" panose="020B0604030504040204" pitchFamily="50" charset="-128"/>
                          <a:ea typeface="Meiryo UI" panose="020B0604030504040204" pitchFamily="50" charset="-128"/>
                        </a:rPr>
                        <a:t>道場」の</a:t>
                      </a:r>
                      <a:r>
                        <a:rPr kumimoji="1" lang="en-US" altLang="ja-JP" sz="900" dirty="0">
                          <a:latin typeface="Meiryo UI" panose="020B0604030504040204" pitchFamily="50" charset="-128"/>
                          <a:ea typeface="Meiryo UI" panose="020B0604030504040204" pitchFamily="50" charset="-128"/>
                        </a:rPr>
                        <a:t>PR</a:t>
                      </a:r>
                      <a:r>
                        <a:rPr kumimoji="1" lang="ja-JP" altLang="en-US" sz="900" dirty="0">
                          <a:latin typeface="Meiryo UI" panose="020B0604030504040204" pitchFamily="50" charset="-128"/>
                          <a:ea typeface="Meiryo UI" panose="020B0604030504040204" pitchFamily="50" charset="-128"/>
                        </a:rPr>
                        <a:t>を実施。</a:t>
                      </a:r>
                      <a:endParaRPr kumimoji="1" lang="en-US" altLang="ja-JP" sz="9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・イベントの様子はオンラインで配信。</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・日本のｅスポーツ界を牽引する民間企業も協力。有名な太鼓ゲームのトッププレイヤーをデモンストレーターに迎え、</a:t>
                      </a:r>
                      <a:r>
                        <a:rPr kumimoji="1" lang="ja-JP" altLang="en-US" sz="900" b="1" dirty="0">
                          <a:solidFill>
                            <a:schemeClr val="tx1"/>
                          </a:solidFill>
                          <a:latin typeface="Meiryo UI" panose="020B0604030504040204" pitchFamily="50" charset="-128"/>
                          <a:ea typeface="Meiryo UI" panose="020B0604030504040204" pitchFamily="50" charset="-128"/>
                        </a:rPr>
                        <a:t>小・中学生を中心におよそ</a:t>
                      </a:r>
                      <a:r>
                        <a:rPr kumimoji="1" lang="en-US" altLang="ja-JP" sz="900" b="1" dirty="0">
                          <a:solidFill>
                            <a:schemeClr val="tx1"/>
                          </a:solidFill>
                          <a:latin typeface="Meiryo UI" panose="020B0604030504040204" pitchFamily="50" charset="-128"/>
                          <a:ea typeface="Meiryo UI" panose="020B0604030504040204" pitchFamily="50" charset="-128"/>
                        </a:rPr>
                        <a:t>350</a:t>
                      </a:r>
                      <a:r>
                        <a:rPr kumimoji="1" lang="ja-JP" altLang="en-US" sz="900" b="1" dirty="0">
                          <a:solidFill>
                            <a:schemeClr val="tx1"/>
                          </a:solidFill>
                          <a:latin typeface="Meiryo UI" panose="020B0604030504040204" pitchFamily="50" charset="-128"/>
                          <a:ea typeface="Meiryo UI" panose="020B0604030504040204" pitchFamily="50" charset="-128"/>
                        </a:rPr>
                        <a:t>人が体験会に参加し、大盛況だった。</a:t>
                      </a:r>
                      <a:endParaRPr kumimoji="1" lang="en-US" altLang="ja-JP" sz="9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・このイベントをきっかけに、レンタルスペースの認知度が上がった。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365430215"/>
                  </a:ext>
                </a:extLst>
              </a:tr>
              <a:tr h="2284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68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■建物を空き店舗や更地にするのではなく、こうして商店街が活性化に取り組むことは、商店街のにぎわいの維持、空き店舗対策にもなっていきます。</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だんじりを呼び水に、地域のにぎわいの拠点として、地域に根付き、</a:t>
                      </a:r>
                      <a:r>
                        <a:rPr kumimoji="1" lang="en-US" altLang="ja-JP" sz="900" b="0" dirty="0">
                          <a:solidFill>
                            <a:schemeClr val="tx1"/>
                          </a:solidFill>
                          <a:latin typeface="Meiryo UI" panose="020B0604030504040204" pitchFamily="50" charset="-128"/>
                          <a:ea typeface="Meiryo UI" panose="020B0604030504040204" pitchFamily="50" charset="-128"/>
                        </a:rPr>
                        <a:t>20</a:t>
                      </a: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30</a:t>
                      </a:r>
                      <a:r>
                        <a:rPr kumimoji="1" lang="ja-JP" altLang="en-US" sz="900" b="0" dirty="0">
                          <a:solidFill>
                            <a:schemeClr val="tx1"/>
                          </a:solidFill>
                          <a:latin typeface="Meiryo UI" panose="020B0604030504040204" pitchFamily="50" charset="-128"/>
                          <a:ea typeface="Meiryo UI" panose="020B0604030504040204" pitchFamily="50" charset="-128"/>
                        </a:rPr>
                        <a:t>年後の将来に残せるものになってくれたらという思いで今後も取り組んでいきたい。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2846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504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■主催：岸和田駅前通商店街振興組合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■キャラクターデザイン：</a:t>
                      </a:r>
                      <a:r>
                        <a:rPr kumimoji="1" lang="zh-CN" altLang="en-US" sz="900" dirty="0">
                          <a:latin typeface="Meiryo UI" panose="020B0604030504040204" pitchFamily="50" charset="-128"/>
                          <a:ea typeface="Meiryo UI" panose="020B0604030504040204" pitchFamily="50" charset="-128"/>
                        </a:rPr>
                        <a:t>大阪府立久米田高等学校</a:t>
                      </a:r>
                      <a:endParaRPr kumimoji="1" lang="en-US" altLang="zh-CN"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e</a:t>
                      </a:r>
                      <a:r>
                        <a:rPr kumimoji="1" lang="ja-JP" altLang="en-US" sz="900" dirty="0">
                          <a:latin typeface="Meiryo UI" panose="020B0604030504040204" pitchFamily="50" charset="-128"/>
                          <a:ea typeface="Meiryo UI" panose="020B0604030504040204" pitchFamily="50" charset="-128"/>
                        </a:rPr>
                        <a:t>スポーツ：岸和田商工会議所</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15858"/>
                  </a:ext>
                </a:extLst>
              </a:tr>
              <a:tr h="22846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1147248"/>
                  </a:ext>
                </a:extLst>
              </a:tr>
              <a:tr h="8280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p>
                    <a:p>
                      <a:r>
                        <a:rPr kumimoji="1" lang="en-US" altLang="ja-JP" sz="900" dirty="0">
                          <a:latin typeface="Meiryo UI" panose="020B0604030504040204" pitchFamily="50" charset="-128"/>
                          <a:ea typeface="Meiryo UI" panose="020B0604030504040204" pitchFamily="50" charset="-128"/>
                          <a:hlinkClick r:id="rId5"/>
                        </a:rPr>
                        <a:t>https://osaka-shotengai-info.com/ss/kishiwadaekimae/</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■岸和田駅前通商店街　公式</a:t>
                      </a:r>
                      <a:r>
                        <a:rPr kumimoji="1" lang="en-US" altLang="ja-JP" sz="900" dirty="0">
                          <a:latin typeface="Meiryo UI" panose="020B0604030504040204" pitchFamily="50" charset="-128"/>
                          <a:ea typeface="Meiryo UI" panose="020B0604030504040204" pitchFamily="50" charset="-128"/>
                        </a:rPr>
                        <a:t>HP</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6"/>
                        </a:rPr>
                        <a:t>https://www.kishiwadashotengai.com/</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■岸和田駅前通商店街　</a:t>
                      </a:r>
                      <a:r>
                        <a:rPr kumimoji="1" lang="en-US" altLang="ja-JP" sz="900" dirty="0">
                          <a:latin typeface="Meiryo UI" panose="020B0604030504040204" pitchFamily="50" charset="-128"/>
                          <a:ea typeface="Meiryo UI" panose="020B0604030504040204" pitchFamily="50" charset="-128"/>
                        </a:rPr>
                        <a:t>Instagram</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7"/>
                        </a:rPr>
                        <a:t>https://www.instagram.com/kishiwadashotengai/</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606770"/>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3035417" y="6802803"/>
            <a:ext cx="1644533"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レンタルスペース「駅前</a:t>
            </a:r>
            <a:r>
              <a:rPr lang="en-US" altLang="ja-JP" sz="800" dirty="0">
                <a:latin typeface="Meiryo UI" panose="020B0604030504040204" pitchFamily="50" charset="-128"/>
                <a:ea typeface="Meiryo UI" panose="020B0604030504040204" pitchFamily="50" charset="-128"/>
              </a:rPr>
              <a:t>e</a:t>
            </a:r>
            <a:r>
              <a:rPr lang="ja-JP" altLang="en-US" sz="800" dirty="0">
                <a:latin typeface="Meiryo UI" panose="020B0604030504040204" pitchFamily="50" charset="-128"/>
                <a:ea typeface="Meiryo UI" panose="020B0604030504040204" pitchFamily="50" charset="-128"/>
              </a:rPr>
              <a:t>道場」</a:t>
            </a:r>
          </a:p>
        </p:txBody>
      </p:sp>
      <p:sp>
        <p:nvSpPr>
          <p:cNvPr id="11" name="テキスト ボックス 10">
            <a:extLst>
              <a:ext uri="{FF2B5EF4-FFF2-40B4-BE49-F238E27FC236}">
                <a16:creationId xmlns:a16="http://schemas.microsoft.com/office/drawing/2014/main" id="{64289AFD-430E-2640-EF57-0735EC34B000}"/>
              </a:ext>
            </a:extLst>
          </p:cNvPr>
          <p:cNvSpPr txBox="1"/>
          <p:nvPr/>
        </p:nvSpPr>
        <p:spPr>
          <a:xfrm>
            <a:off x="1282834" y="6803996"/>
            <a:ext cx="1750310"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くつろぎの空間「駅前</a:t>
            </a:r>
            <a:r>
              <a:rPr lang="en-US" altLang="ja-JP" sz="800" dirty="0">
                <a:latin typeface="Meiryo UI" panose="020B0604030504040204" pitchFamily="50" charset="-128"/>
                <a:ea typeface="Meiryo UI" panose="020B0604030504040204" pitchFamily="50" charset="-128"/>
              </a:rPr>
              <a:t>CAFE </a:t>
            </a:r>
            <a:r>
              <a:rPr lang="ja-JP" altLang="en-US" sz="800" dirty="0">
                <a:latin typeface="Meiryo UI" panose="020B0604030504040204" pitchFamily="50" charset="-128"/>
                <a:ea typeface="Meiryo UI" panose="020B0604030504040204" pitchFamily="50" charset="-128"/>
              </a:rPr>
              <a:t>わだてん」</a:t>
            </a:r>
          </a:p>
        </p:txBody>
      </p:sp>
      <p:sp>
        <p:nvSpPr>
          <p:cNvPr id="2" name="テキスト ボックス 1">
            <a:extLst>
              <a:ext uri="{FF2B5EF4-FFF2-40B4-BE49-F238E27FC236}">
                <a16:creationId xmlns:a16="http://schemas.microsoft.com/office/drawing/2014/main" id="{6F11D29D-A09F-CD90-68F9-ADA9051A35E7}"/>
              </a:ext>
            </a:extLst>
          </p:cNvPr>
          <p:cNvSpPr txBox="1"/>
          <p:nvPr/>
        </p:nvSpPr>
        <p:spPr>
          <a:xfrm>
            <a:off x="8677135" y="0"/>
            <a:ext cx="672346" cy="230832"/>
          </a:xfrm>
          <a:prstGeom prst="rect">
            <a:avLst/>
          </a:prstGeom>
          <a:noFill/>
        </p:spPr>
        <p:txBody>
          <a:bodyPr wrap="square" rtlCol="0">
            <a:spAutoFit/>
          </a:bodyPr>
          <a:lstStyle/>
          <a:p>
            <a:pPr algn="r"/>
            <a:r>
              <a:rPr kumimoji="1" lang="en-US" altLang="ja-JP" sz="900" dirty="0"/>
              <a:t>R6-02</a:t>
            </a:r>
            <a:endParaRPr kumimoji="1" lang="ja-JP" altLang="en-US" sz="900" dirty="0"/>
          </a:p>
        </p:txBody>
      </p:sp>
      <p:pic>
        <p:nvPicPr>
          <p:cNvPr id="4" name="図 3">
            <a:extLst>
              <a:ext uri="{FF2B5EF4-FFF2-40B4-BE49-F238E27FC236}">
                <a16:creationId xmlns:a16="http://schemas.microsoft.com/office/drawing/2014/main" id="{B790DB77-9720-59BB-53EC-747CE3B6E1D1}"/>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3138368" y="5728915"/>
            <a:ext cx="1413189" cy="1069108"/>
          </a:xfrm>
          <a:prstGeom prst="rect">
            <a:avLst/>
          </a:prstGeom>
        </p:spPr>
      </p:pic>
      <p:pic>
        <p:nvPicPr>
          <p:cNvPr id="9" name="図 8">
            <a:extLst>
              <a:ext uri="{FF2B5EF4-FFF2-40B4-BE49-F238E27FC236}">
                <a16:creationId xmlns:a16="http://schemas.microsoft.com/office/drawing/2014/main" id="{F4DBD7C9-1207-4393-D426-02571AD7CB5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376852" y="5719598"/>
            <a:ext cx="1593231" cy="1069108"/>
          </a:xfrm>
          <a:prstGeom prst="rect">
            <a:avLst/>
          </a:prstGeom>
        </p:spPr>
      </p:pic>
      <p:pic>
        <p:nvPicPr>
          <p:cNvPr id="18" name="図 17">
            <a:extLst>
              <a:ext uri="{FF2B5EF4-FFF2-40B4-BE49-F238E27FC236}">
                <a16:creationId xmlns:a16="http://schemas.microsoft.com/office/drawing/2014/main" id="{38155014-2BC0-1474-C9AF-A5654CDBDE69}"/>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222776" y="5719598"/>
            <a:ext cx="985791" cy="1019952"/>
          </a:xfrm>
          <a:prstGeom prst="rect">
            <a:avLst/>
          </a:prstGeom>
        </p:spPr>
      </p:pic>
      <p:sp>
        <p:nvSpPr>
          <p:cNvPr id="21" name="テキスト ボックス 20">
            <a:extLst>
              <a:ext uri="{FF2B5EF4-FFF2-40B4-BE49-F238E27FC236}">
                <a16:creationId xmlns:a16="http://schemas.microsoft.com/office/drawing/2014/main" id="{94B71449-BEA0-70E5-A241-CDAD0065A135}"/>
              </a:ext>
            </a:extLst>
          </p:cNvPr>
          <p:cNvSpPr txBox="1"/>
          <p:nvPr/>
        </p:nvSpPr>
        <p:spPr>
          <a:xfrm>
            <a:off x="157713" y="6741248"/>
            <a:ext cx="1124485" cy="33855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オリジナルキャラクター</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「わだてん」</a:t>
            </a:r>
          </a:p>
        </p:txBody>
      </p:sp>
      <p:sp>
        <p:nvSpPr>
          <p:cNvPr id="10" name="テキスト ボックス 9">
            <a:extLst>
              <a:ext uri="{FF2B5EF4-FFF2-40B4-BE49-F238E27FC236}">
                <a16:creationId xmlns:a16="http://schemas.microsoft.com/office/drawing/2014/main" id="{DE72434F-5F4D-4B99-ACF1-8D58609A6037}"/>
              </a:ext>
            </a:extLst>
          </p:cNvPr>
          <p:cNvSpPr txBox="1"/>
          <p:nvPr/>
        </p:nvSpPr>
        <p:spPr>
          <a:xfrm>
            <a:off x="7473454" y="8792"/>
            <a:ext cx="1600200"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8</a:t>
            </a:r>
            <a:r>
              <a:rPr kumimoji="1" lang="ja-JP" altLang="en-US" sz="900" dirty="0">
                <a:latin typeface="Meiryo UI" panose="020B0604030504040204" pitchFamily="50" charset="-128"/>
                <a:ea typeface="Meiryo UI" panose="020B0604030504040204" pitchFamily="50" charset="-128"/>
              </a:rPr>
              <a:t>月２６日時点</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9196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853</Words>
  <Application>Microsoft Office PowerPoint</Application>
  <PresentationFormat>ユーザー設定</PresentationFormat>
  <Paragraphs>58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2024-08-26T02:00:50Z</dcterms:created>
  <dcterms:modified xsi:type="dcterms:W3CDTF">2024-08-30T07:47:04Z</dcterms:modified>
</cp:coreProperties>
</file>