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8" r:id="rId1"/>
  </p:sldMasterIdLst>
  <p:notesMasterIdLst>
    <p:notesMasterId r:id="rId3"/>
  </p:notesMasterIdLst>
  <p:handoutMasterIdLst>
    <p:handoutMasterId r:id="rId4"/>
  </p:handoutMasterIdLst>
  <p:sldIdLst>
    <p:sldId id="261" r:id="rId2"/>
  </p:sldIdLst>
  <p:sldSz cx="9359900" cy="71993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4CC0DFF3-6928-4EDC-B75A-311E67D2DCE7}">
          <p14:sldIdLst>
            <p14:sldId id="26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6699"/>
    <a:srgbClr val="CC99FF"/>
    <a:srgbClr val="FF99FF"/>
  </p:clrMru>
  <p:extLst>
    <p:ext uri="{E76CE94A-603C-4142-B9EB-6D1370010A27}">
      <p14:discardImageEditData xmlns:p14="http://schemas.microsoft.com/office/powerpoint/2010/main" val="1"/>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44" autoAdjust="0"/>
    <p:restoredTop sz="94660"/>
  </p:normalViewPr>
  <p:slideViewPr>
    <p:cSldViewPr snapToGrid="0">
      <p:cViewPr varScale="1">
        <p:scale>
          <a:sx n="82" d="100"/>
          <a:sy n="82" d="100"/>
        </p:scale>
        <p:origin x="696" y="62"/>
      </p:cViewPr>
      <p:guideLst/>
    </p:cSldViewPr>
  </p:slideViewPr>
  <p:notesTextViewPr>
    <p:cViewPr>
      <p:scale>
        <a:sx n="1" d="1"/>
        <a:sy n="1" d="1"/>
      </p:scale>
      <p:origin x="0" y="0"/>
    </p:cViewPr>
  </p:notesTextViewPr>
  <p:notesViewPr>
    <p:cSldViewPr snapToGrid="0">
      <p:cViewPr varScale="1">
        <p:scale>
          <a:sx n="78" d="100"/>
          <a:sy n="78" d="100"/>
        </p:scale>
        <p:origin x="2046"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CD53EBF-9C68-D6FF-0B7B-71CF11334616}"/>
              </a:ext>
            </a:extLst>
          </p:cNvPr>
          <p:cNvSpPr>
            <a:spLocks noGrp="1"/>
          </p:cNvSpPr>
          <p:nvPr>
            <p:ph type="hdr" sz="quarter"/>
          </p:nvPr>
        </p:nvSpPr>
        <p:spPr>
          <a:xfrm>
            <a:off x="1" y="1"/>
            <a:ext cx="2949786" cy="498693"/>
          </a:xfrm>
          <a:prstGeom prst="rect">
            <a:avLst/>
          </a:prstGeom>
        </p:spPr>
        <p:txBody>
          <a:bodyPr vert="horz" lIns="91550" tIns="45775" rIns="91550" bIns="45775"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CAD517BB-A191-5DEC-39DF-27F329A90596}"/>
              </a:ext>
            </a:extLst>
          </p:cNvPr>
          <p:cNvSpPr>
            <a:spLocks noGrp="1"/>
          </p:cNvSpPr>
          <p:nvPr>
            <p:ph type="dt" sz="quarter" idx="1"/>
          </p:nvPr>
        </p:nvSpPr>
        <p:spPr>
          <a:xfrm>
            <a:off x="3855839" y="1"/>
            <a:ext cx="2949786" cy="498693"/>
          </a:xfrm>
          <a:prstGeom prst="rect">
            <a:avLst/>
          </a:prstGeom>
        </p:spPr>
        <p:txBody>
          <a:bodyPr vert="horz" lIns="91550" tIns="45775" rIns="91550" bIns="45775" rtlCol="0"/>
          <a:lstStyle>
            <a:lvl1pPr algn="r">
              <a:defRPr sz="1200"/>
            </a:lvl1pPr>
          </a:lstStyle>
          <a:p>
            <a:fld id="{DBC6A81C-21F1-445D-A43B-A442D1E8F93E}" type="datetimeFigureOut">
              <a:rPr kumimoji="1" lang="ja-JP" altLang="en-US" smtClean="0"/>
              <a:t>2024/8/30</a:t>
            </a:fld>
            <a:endParaRPr kumimoji="1" lang="ja-JP" altLang="en-US"/>
          </a:p>
        </p:txBody>
      </p:sp>
      <p:sp>
        <p:nvSpPr>
          <p:cNvPr id="4" name="フッター プレースホルダー 3">
            <a:extLst>
              <a:ext uri="{FF2B5EF4-FFF2-40B4-BE49-F238E27FC236}">
                <a16:creationId xmlns:a16="http://schemas.microsoft.com/office/drawing/2014/main" id="{73A7D1AC-1F71-BE05-8334-87CFDF513781}"/>
              </a:ext>
            </a:extLst>
          </p:cNvPr>
          <p:cNvSpPr>
            <a:spLocks noGrp="1"/>
          </p:cNvSpPr>
          <p:nvPr>
            <p:ph type="ftr" sz="quarter" idx="2"/>
          </p:nvPr>
        </p:nvSpPr>
        <p:spPr>
          <a:xfrm>
            <a:off x="1" y="9440647"/>
            <a:ext cx="2949786" cy="498692"/>
          </a:xfrm>
          <a:prstGeom prst="rect">
            <a:avLst/>
          </a:prstGeom>
        </p:spPr>
        <p:txBody>
          <a:bodyPr vert="horz" lIns="91550" tIns="45775" rIns="91550" bIns="45775"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9FE823B0-2972-2D5D-D1DE-F391464F9564}"/>
              </a:ext>
            </a:extLst>
          </p:cNvPr>
          <p:cNvSpPr>
            <a:spLocks noGrp="1"/>
          </p:cNvSpPr>
          <p:nvPr>
            <p:ph type="sldNum" sz="quarter" idx="3"/>
          </p:nvPr>
        </p:nvSpPr>
        <p:spPr>
          <a:xfrm>
            <a:off x="3855839" y="9440647"/>
            <a:ext cx="2949786" cy="498692"/>
          </a:xfrm>
          <a:prstGeom prst="rect">
            <a:avLst/>
          </a:prstGeom>
        </p:spPr>
        <p:txBody>
          <a:bodyPr vert="horz" lIns="91550" tIns="45775" rIns="91550" bIns="45775" rtlCol="0" anchor="b"/>
          <a:lstStyle>
            <a:lvl1pPr algn="r">
              <a:defRPr sz="1200"/>
            </a:lvl1pPr>
          </a:lstStyle>
          <a:p>
            <a:fld id="{FC4D096D-1E8C-4014-A755-41873C24E287}" type="slidenum">
              <a:rPr kumimoji="1" lang="ja-JP" altLang="en-US" smtClean="0"/>
              <a:t>‹#›</a:t>
            </a:fld>
            <a:endParaRPr kumimoji="1" lang="ja-JP" altLang="en-US"/>
          </a:p>
        </p:txBody>
      </p:sp>
    </p:spTree>
    <p:extLst>
      <p:ext uri="{BB962C8B-B14F-4D97-AF65-F5344CB8AC3E}">
        <p14:creationId xmlns:p14="http://schemas.microsoft.com/office/powerpoint/2010/main" val="1364478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6" cy="498693"/>
          </a:xfrm>
          <a:prstGeom prst="rect">
            <a:avLst/>
          </a:prstGeom>
        </p:spPr>
        <p:txBody>
          <a:bodyPr vert="horz" lIns="91550" tIns="45775" rIns="91550" bIns="4577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6" cy="498693"/>
          </a:xfrm>
          <a:prstGeom prst="rect">
            <a:avLst/>
          </a:prstGeom>
        </p:spPr>
        <p:txBody>
          <a:bodyPr vert="horz" lIns="91550" tIns="45775" rIns="91550" bIns="45775" rtlCol="0"/>
          <a:lstStyle>
            <a:lvl1pPr algn="r">
              <a:defRPr sz="1200"/>
            </a:lvl1pPr>
          </a:lstStyle>
          <a:p>
            <a:fld id="{220FF9F6-C2E5-43DB-AABC-3735AF86E883}" type="datetimeFigureOut">
              <a:rPr kumimoji="1" lang="ja-JP" altLang="en-US" smtClean="0"/>
              <a:t>2024/8/30</a:t>
            </a:fld>
            <a:endParaRPr kumimoji="1" lang="ja-JP" altLang="en-US"/>
          </a:p>
        </p:txBody>
      </p:sp>
      <p:sp>
        <p:nvSpPr>
          <p:cNvPr id="4" name="スライド イメージ プレースホルダー 3"/>
          <p:cNvSpPr>
            <a:spLocks noGrp="1" noRot="1" noChangeAspect="1"/>
          </p:cNvSpPr>
          <p:nvPr>
            <p:ph type="sldImg" idx="2"/>
          </p:nvPr>
        </p:nvSpPr>
        <p:spPr>
          <a:xfrm>
            <a:off x="1223963" y="1243013"/>
            <a:ext cx="4359275" cy="3352800"/>
          </a:xfrm>
          <a:prstGeom prst="rect">
            <a:avLst/>
          </a:prstGeom>
          <a:noFill/>
          <a:ln w="12700">
            <a:solidFill>
              <a:prstClr val="black"/>
            </a:solidFill>
          </a:ln>
        </p:spPr>
        <p:txBody>
          <a:bodyPr vert="horz" lIns="91550" tIns="45775" rIns="91550" bIns="45775" rtlCol="0" anchor="ctr"/>
          <a:lstStyle/>
          <a:p>
            <a:endParaRPr lang="ja-JP" altLang="en-US"/>
          </a:p>
        </p:txBody>
      </p:sp>
      <p:sp>
        <p:nvSpPr>
          <p:cNvPr id="5" name="ノート プレースホルダー 4"/>
          <p:cNvSpPr>
            <a:spLocks noGrp="1"/>
          </p:cNvSpPr>
          <p:nvPr>
            <p:ph type="body" sz="quarter" idx="3"/>
          </p:nvPr>
        </p:nvSpPr>
        <p:spPr>
          <a:xfrm>
            <a:off x="680720" y="4783306"/>
            <a:ext cx="5445760" cy="3913615"/>
          </a:xfrm>
          <a:prstGeom prst="rect">
            <a:avLst/>
          </a:prstGeom>
        </p:spPr>
        <p:txBody>
          <a:bodyPr vert="horz" lIns="91550" tIns="45775" rIns="91550" bIns="4577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50" tIns="45775" rIns="91550" bIns="4577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50" tIns="45775" rIns="91550" bIns="45775" rtlCol="0" anchor="b"/>
          <a:lstStyle>
            <a:lvl1pPr algn="r">
              <a:defRPr sz="1200"/>
            </a:lvl1pPr>
          </a:lstStyle>
          <a:p>
            <a:fld id="{404B69C3-3028-4A95-8BE5-068819CD57BF}" type="slidenum">
              <a:rPr kumimoji="1" lang="ja-JP" altLang="en-US" smtClean="0"/>
              <a:t>‹#›</a:t>
            </a:fld>
            <a:endParaRPr kumimoji="1" lang="ja-JP" altLang="en-US"/>
          </a:p>
        </p:txBody>
      </p:sp>
    </p:spTree>
    <p:extLst>
      <p:ext uri="{BB962C8B-B14F-4D97-AF65-F5344CB8AC3E}">
        <p14:creationId xmlns:p14="http://schemas.microsoft.com/office/powerpoint/2010/main" val="6375177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04B69C3-3028-4A95-8BE5-068819CD57BF}" type="slidenum">
              <a:rPr kumimoji="1" lang="ja-JP" altLang="en-US" smtClean="0"/>
              <a:t>1</a:t>
            </a:fld>
            <a:endParaRPr kumimoji="1" lang="ja-JP" altLang="en-US"/>
          </a:p>
        </p:txBody>
      </p:sp>
    </p:spTree>
    <p:extLst>
      <p:ext uri="{BB962C8B-B14F-4D97-AF65-F5344CB8AC3E}">
        <p14:creationId xmlns:p14="http://schemas.microsoft.com/office/powerpoint/2010/main" val="11998910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01993" y="1178222"/>
            <a:ext cx="7955915" cy="2506427"/>
          </a:xfrm>
        </p:spPr>
        <p:txBody>
          <a:bodyPr anchor="b"/>
          <a:lstStyle>
            <a:lvl1pPr algn="ctr">
              <a:defRPr sz="6142"/>
            </a:lvl1pPr>
          </a:lstStyle>
          <a:p>
            <a:r>
              <a:rPr lang="ja-JP" altLang="en-US"/>
              <a:t>マスター タイトルの書式設定</a:t>
            </a:r>
            <a:endParaRPr lang="en-US" dirty="0"/>
          </a:p>
        </p:txBody>
      </p:sp>
      <p:sp>
        <p:nvSpPr>
          <p:cNvPr id="3" name="Subtitle 2"/>
          <p:cNvSpPr>
            <a:spLocks noGrp="1"/>
          </p:cNvSpPr>
          <p:nvPr>
            <p:ph type="subTitle" idx="1"/>
          </p:nvPr>
        </p:nvSpPr>
        <p:spPr>
          <a:xfrm>
            <a:off x="1169988" y="3781306"/>
            <a:ext cx="7019925" cy="1738167"/>
          </a:xfrm>
        </p:spPr>
        <p:txBody>
          <a:bodyPr/>
          <a:lstStyle>
            <a:lvl1pPr marL="0" indent="0" algn="ctr">
              <a:buNone/>
              <a:defRPr sz="2457"/>
            </a:lvl1pPr>
            <a:lvl2pPr marL="467990" indent="0" algn="ctr">
              <a:buNone/>
              <a:defRPr sz="2047"/>
            </a:lvl2pPr>
            <a:lvl3pPr marL="935980" indent="0" algn="ctr">
              <a:buNone/>
              <a:defRPr sz="1842"/>
            </a:lvl3pPr>
            <a:lvl4pPr marL="1403970" indent="0" algn="ctr">
              <a:buNone/>
              <a:defRPr sz="1638"/>
            </a:lvl4pPr>
            <a:lvl5pPr marL="1871960" indent="0" algn="ctr">
              <a:buNone/>
              <a:defRPr sz="1638"/>
            </a:lvl5pPr>
            <a:lvl6pPr marL="2339950" indent="0" algn="ctr">
              <a:buNone/>
              <a:defRPr sz="1638"/>
            </a:lvl6pPr>
            <a:lvl7pPr marL="2807940" indent="0" algn="ctr">
              <a:buNone/>
              <a:defRPr sz="1638"/>
            </a:lvl7pPr>
            <a:lvl8pPr marL="3275929" indent="0" algn="ctr">
              <a:buNone/>
              <a:defRPr sz="1638"/>
            </a:lvl8pPr>
            <a:lvl9pPr marL="3743919" indent="0" algn="ctr">
              <a:buNone/>
              <a:defRPr sz="1638"/>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8B58F01-2C48-41F1-853F-65BF4445E099}"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FD039C-0016-4352-A05C-8A368AD6024F}" type="slidenum">
              <a:rPr kumimoji="1" lang="ja-JP" altLang="en-US" smtClean="0"/>
              <a:t>‹#›</a:t>
            </a:fld>
            <a:endParaRPr kumimoji="1" lang="ja-JP" altLang="en-US"/>
          </a:p>
        </p:txBody>
      </p:sp>
      <p:pic>
        <p:nvPicPr>
          <p:cNvPr id="7" name="図 6">
            <a:extLst>
              <a:ext uri="{FF2B5EF4-FFF2-40B4-BE49-F238E27FC236}">
                <a16:creationId xmlns:a16="http://schemas.microsoft.com/office/drawing/2014/main" id="{019DD477-67A2-C069-DEA8-A69CE9DDD37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2409"/>
          <a:stretch/>
        </p:blipFill>
        <p:spPr>
          <a:xfrm>
            <a:off x="0" y="-12017"/>
            <a:ext cx="9359902" cy="251255"/>
          </a:xfrm>
          <a:prstGeom prst="rect">
            <a:avLst/>
          </a:prstGeom>
        </p:spPr>
      </p:pic>
      <p:sp>
        <p:nvSpPr>
          <p:cNvPr id="8" name="テキスト ボックス 7">
            <a:extLst>
              <a:ext uri="{FF2B5EF4-FFF2-40B4-BE49-F238E27FC236}">
                <a16:creationId xmlns:a16="http://schemas.microsoft.com/office/drawing/2014/main" id="{EEE05531-8BED-6662-DC8E-F9D47A6DC188}"/>
              </a:ext>
            </a:extLst>
          </p:cNvPr>
          <p:cNvSpPr txBox="1"/>
          <p:nvPr userDrawn="1"/>
        </p:nvSpPr>
        <p:spPr>
          <a:xfrm>
            <a:off x="2727454" y="-4403"/>
            <a:ext cx="3915055" cy="224677"/>
          </a:xfrm>
          <a:prstGeom prst="rect">
            <a:avLst/>
          </a:prstGeom>
          <a:noFill/>
        </p:spPr>
        <p:txBody>
          <a:bodyPr wrap="square" rtlCol="0">
            <a:spAutoFit/>
          </a:bodyPr>
          <a:lstStyle/>
          <a:p>
            <a:pPr algn="ctr"/>
            <a:r>
              <a:rPr kumimoji="1" lang="ja-JP" altLang="en-US" sz="860" b="1" dirty="0">
                <a:solidFill>
                  <a:schemeClr val="bg1"/>
                </a:solidFill>
                <a:latin typeface="Meiryo UI" panose="020B0604030504040204" pitchFamily="50" charset="-128"/>
                <a:ea typeface="Meiryo UI" panose="020B0604030504040204" pitchFamily="50" charset="-128"/>
              </a:rPr>
              <a:t>大阪府商店街等モデル創出普及事業　商店街レポート</a:t>
            </a:r>
          </a:p>
        </p:txBody>
      </p:sp>
      <p:grpSp>
        <p:nvGrpSpPr>
          <p:cNvPr id="9" name="グループ化 8">
            <a:extLst>
              <a:ext uri="{FF2B5EF4-FFF2-40B4-BE49-F238E27FC236}">
                <a16:creationId xmlns:a16="http://schemas.microsoft.com/office/drawing/2014/main" id="{44499AD1-9C07-9722-1FD9-1C8D8F80264C}"/>
              </a:ext>
            </a:extLst>
          </p:cNvPr>
          <p:cNvGrpSpPr/>
          <p:nvPr userDrawn="1"/>
        </p:nvGrpSpPr>
        <p:grpSpPr>
          <a:xfrm>
            <a:off x="0" y="738028"/>
            <a:ext cx="9359900" cy="6487012"/>
            <a:chOff x="0" y="593950"/>
            <a:chExt cx="9144000" cy="6288557"/>
          </a:xfrm>
        </p:grpSpPr>
        <p:pic>
          <p:nvPicPr>
            <p:cNvPr id="10" name="図 9">
              <a:extLst>
                <a:ext uri="{FF2B5EF4-FFF2-40B4-BE49-F238E27FC236}">
                  <a16:creationId xmlns:a16="http://schemas.microsoft.com/office/drawing/2014/main" id="{9E6D4DF0-5DD4-4DA5-62AC-6C3731E14E4A}"/>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0" y="593950"/>
              <a:ext cx="9144000" cy="6288557"/>
            </a:xfrm>
            <a:prstGeom prst="rect">
              <a:avLst/>
            </a:prstGeom>
          </p:spPr>
        </p:pic>
        <p:sp>
          <p:nvSpPr>
            <p:cNvPr id="11" name="正方形/長方形 10">
              <a:extLst>
                <a:ext uri="{FF2B5EF4-FFF2-40B4-BE49-F238E27FC236}">
                  <a16:creationId xmlns:a16="http://schemas.microsoft.com/office/drawing/2014/main" id="{9CED1A5E-8025-AF63-C305-10979610DCE0}"/>
                </a:ext>
              </a:extLst>
            </p:cNvPr>
            <p:cNvSpPr/>
            <p:nvPr/>
          </p:nvSpPr>
          <p:spPr>
            <a:xfrm>
              <a:off x="553650" y="6007851"/>
              <a:ext cx="2110891" cy="87465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935" dirty="0"/>
            </a:p>
          </p:txBody>
        </p:sp>
      </p:grpSp>
      <p:sp>
        <p:nvSpPr>
          <p:cNvPr id="12" name="正方形/長方形 11">
            <a:extLst>
              <a:ext uri="{FF2B5EF4-FFF2-40B4-BE49-F238E27FC236}">
                <a16:creationId xmlns:a16="http://schemas.microsoft.com/office/drawing/2014/main" id="{4824B494-3820-0B17-0E0F-AEE755B8E014}"/>
              </a:ext>
            </a:extLst>
          </p:cNvPr>
          <p:cNvSpPr/>
          <p:nvPr userDrawn="1"/>
        </p:nvSpPr>
        <p:spPr>
          <a:xfrm>
            <a:off x="0" y="738028"/>
            <a:ext cx="9359900" cy="6487012"/>
          </a:xfrm>
          <a:prstGeom prst="rect">
            <a:avLst/>
          </a:pr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935"/>
          </a:p>
        </p:txBody>
      </p:sp>
    </p:spTree>
    <p:extLst>
      <p:ext uri="{BB962C8B-B14F-4D97-AF65-F5344CB8AC3E}">
        <p14:creationId xmlns:p14="http://schemas.microsoft.com/office/powerpoint/2010/main" val="2553639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3493" y="6672699"/>
            <a:ext cx="2105978" cy="383297"/>
          </a:xfrm>
          <a:prstGeom prst="rect">
            <a:avLst/>
          </a:prstGeom>
        </p:spPr>
        <p:txBody>
          <a:bodyPr/>
          <a:lstStyle/>
          <a:p>
            <a:fld id="{68B58F01-2C48-41F1-853F-65BF4445E099}"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a:xfrm>
            <a:off x="3100467" y="6672699"/>
            <a:ext cx="3158966" cy="383297"/>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6610429" y="6672699"/>
            <a:ext cx="2105978" cy="383297"/>
          </a:xfrm>
          <a:prstGeom prst="rect">
            <a:avLst/>
          </a:prstGeom>
        </p:spPr>
        <p:txBody>
          <a:bodyPr/>
          <a:lstStyle/>
          <a:p>
            <a:fld id="{5DFD039C-0016-4352-A05C-8A368AD6024F}" type="slidenum">
              <a:rPr kumimoji="1" lang="ja-JP" altLang="en-US" smtClean="0"/>
              <a:t>‹#›</a:t>
            </a:fld>
            <a:endParaRPr kumimoji="1" lang="ja-JP" altLang="en-US"/>
          </a:p>
        </p:txBody>
      </p:sp>
      <p:pic>
        <p:nvPicPr>
          <p:cNvPr id="7" name="図 6">
            <a:extLst>
              <a:ext uri="{FF2B5EF4-FFF2-40B4-BE49-F238E27FC236}">
                <a16:creationId xmlns:a16="http://schemas.microsoft.com/office/drawing/2014/main" id="{5424F587-D2A1-F6B5-D671-EDAE836B807E}"/>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2409"/>
          <a:stretch/>
        </p:blipFill>
        <p:spPr>
          <a:xfrm>
            <a:off x="0" y="-12017"/>
            <a:ext cx="9359902" cy="251255"/>
          </a:xfrm>
          <a:prstGeom prst="rect">
            <a:avLst/>
          </a:prstGeom>
        </p:spPr>
      </p:pic>
      <p:sp>
        <p:nvSpPr>
          <p:cNvPr id="8" name="テキスト ボックス 7">
            <a:extLst>
              <a:ext uri="{FF2B5EF4-FFF2-40B4-BE49-F238E27FC236}">
                <a16:creationId xmlns:a16="http://schemas.microsoft.com/office/drawing/2014/main" id="{4011AF91-912A-0EC0-D051-DD957CBF90AF}"/>
              </a:ext>
            </a:extLst>
          </p:cNvPr>
          <p:cNvSpPr txBox="1"/>
          <p:nvPr userDrawn="1"/>
        </p:nvSpPr>
        <p:spPr>
          <a:xfrm>
            <a:off x="2727454" y="-4403"/>
            <a:ext cx="3915055" cy="224677"/>
          </a:xfrm>
          <a:prstGeom prst="rect">
            <a:avLst/>
          </a:prstGeom>
          <a:noFill/>
        </p:spPr>
        <p:txBody>
          <a:bodyPr wrap="square" rtlCol="0">
            <a:spAutoFit/>
          </a:bodyPr>
          <a:lstStyle/>
          <a:p>
            <a:pPr algn="ctr"/>
            <a:r>
              <a:rPr kumimoji="1" lang="ja-JP" altLang="en-US" sz="860" b="1" dirty="0">
                <a:solidFill>
                  <a:schemeClr val="bg1"/>
                </a:solidFill>
                <a:latin typeface="Meiryo UI" panose="020B0604030504040204" pitchFamily="50" charset="-128"/>
                <a:ea typeface="Meiryo UI" panose="020B0604030504040204" pitchFamily="50" charset="-128"/>
              </a:rPr>
              <a:t>大阪府商店街等モデル創出普及事業　商店街レポート</a:t>
            </a:r>
          </a:p>
        </p:txBody>
      </p:sp>
      <p:pic>
        <p:nvPicPr>
          <p:cNvPr id="9" name="図 8">
            <a:extLst>
              <a:ext uri="{FF2B5EF4-FFF2-40B4-BE49-F238E27FC236}">
                <a16:creationId xmlns:a16="http://schemas.microsoft.com/office/drawing/2014/main" id="{96552E43-7E98-44C8-5D4F-B14AFB153918}"/>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0" y="7055996"/>
            <a:ext cx="9359900" cy="143317"/>
          </a:xfrm>
          <a:prstGeom prst="rect">
            <a:avLst/>
          </a:prstGeom>
        </p:spPr>
      </p:pic>
    </p:spTree>
    <p:extLst>
      <p:ext uri="{BB962C8B-B14F-4D97-AF65-F5344CB8AC3E}">
        <p14:creationId xmlns:p14="http://schemas.microsoft.com/office/powerpoint/2010/main" val="28886621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3493" y="383299"/>
            <a:ext cx="8072914" cy="139153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43493" y="1916484"/>
            <a:ext cx="8072914" cy="45678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43493" y="6672698"/>
            <a:ext cx="2105978" cy="383297"/>
          </a:xfrm>
          <a:prstGeom prst="rect">
            <a:avLst/>
          </a:prstGeom>
        </p:spPr>
        <p:txBody>
          <a:bodyPr vert="horz" lIns="91440" tIns="45720" rIns="91440" bIns="45720" rtlCol="0" anchor="ctr"/>
          <a:lstStyle>
            <a:lvl1pPr algn="l">
              <a:defRPr sz="1228">
                <a:solidFill>
                  <a:schemeClr val="tx1">
                    <a:tint val="75000"/>
                  </a:schemeClr>
                </a:solidFill>
              </a:defRPr>
            </a:lvl1pPr>
          </a:lstStyle>
          <a:p>
            <a:fld id="{C764DE79-268F-4C1A-8933-263129D2AF90}" type="datetimeFigureOut">
              <a:rPr lang="en-US" smtClean="0"/>
              <a:t>8/30/2024</a:t>
            </a:fld>
            <a:endParaRPr lang="en-US" dirty="0"/>
          </a:p>
        </p:txBody>
      </p:sp>
      <p:sp>
        <p:nvSpPr>
          <p:cNvPr id="5" name="Footer Placeholder 4"/>
          <p:cNvSpPr>
            <a:spLocks noGrp="1"/>
          </p:cNvSpPr>
          <p:nvPr>
            <p:ph type="ftr" sz="quarter" idx="3"/>
          </p:nvPr>
        </p:nvSpPr>
        <p:spPr>
          <a:xfrm>
            <a:off x="3100467" y="6672698"/>
            <a:ext cx="3158966" cy="383297"/>
          </a:xfrm>
          <a:prstGeom prst="rect">
            <a:avLst/>
          </a:prstGeom>
        </p:spPr>
        <p:txBody>
          <a:bodyPr vert="horz" lIns="91440" tIns="45720" rIns="91440" bIns="45720" rtlCol="0" anchor="ctr"/>
          <a:lstStyle>
            <a:lvl1pPr algn="ctr">
              <a:defRPr sz="122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610429" y="6672698"/>
            <a:ext cx="2105978" cy="383297"/>
          </a:xfrm>
          <a:prstGeom prst="rect">
            <a:avLst/>
          </a:prstGeom>
        </p:spPr>
        <p:txBody>
          <a:bodyPr vert="horz" lIns="91440" tIns="45720" rIns="91440" bIns="45720" rtlCol="0" anchor="ctr"/>
          <a:lstStyle>
            <a:lvl1pPr algn="r">
              <a:defRPr sz="1228">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3505001424"/>
      </p:ext>
    </p:extLst>
  </p:cSld>
  <p:clrMap bg1="lt1" tx1="dk1" bg2="lt2" tx2="dk2" accent1="accent1" accent2="accent2" accent3="accent3" accent4="accent4" accent5="accent5" accent6="accent6" hlink="hlink" folHlink="folHlink"/>
  <p:sldLayoutIdLst>
    <p:sldLayoutId id="2147483679" r:id="rId1"/>
    <p:sldLayoutId id="2147483690" r:id="rId2"/>
  </p:sldLayoutIdLst>
  <p:txStyles>
    <p:titleStyle>
      <a:lvl1pPr algn="l" defTabSz="935980" rtl="0" eaLnBrk="1" latinLnBrk="0" hangingPunct="1">
        <a:lnSpc>
          <a:spcPct val="90000"/>
        </a:lnSpc>
        <a:spcBef>
          <a:spcPct val="0"/>
        </a:spcBef>
        <a:buNone/>
        <a:defRPr kumimoji="1" sz="4504" kern="1200">
          <a:solidFill>
            <a:schemeClr val="tx1"/>
          </a:solidFill>
          <a:latin typeface="+mj-lt"/>
          <a:ea typeface="+mj-ea"/>
          <a:cs typeface="+mj-cs"/>
        </a:defRPr>
      </a:lvl1pPr>
    </p:titleStyle>
    <p:bodyStyle>
      <a:lvl1pPr marL="233995" indent="-233995" algn="l" defTabSz="935980" rtl="0" eaLnBrk="1" latinLnBrk="0" hangingPunct="1">
        <a:lnSpc>
          <a:spcPct val="90000"/>
        </a:lnSpc>
        <a:spcBef>
          <a:spcPts val="1024"/>
        </a:spcBef>
        <a:buFont typeface="Arial" panose="020B0604020202020204" pitchFamily="34" charset="0"/>
        <a:buChar char="•"/>
        <a:defRPr kumimoji="1" sz="2866" kern="1200">
          <a:solidFill>
            <a:schemeClr val="tx1"/>
          </a:solidFill>
          <a:latin typeface="+mn-lt"/>
          <a:ea typeface="+mn-ea"/>
          <a:cs typeface="+mn-cs"/>
        </a:defRPr>
      </a:lvl1pPr>
      <a:lvl2pPr marL="701985" indent="-233995" algn="l" defTabSz="935980" rtl="0" eaLnBrk="1" latinLnBrk="0" hangingPunct="1">
        <a:lnSpc>
          <a:spcPct val="90000"/>
        </a:lnSpc>
        <a:spcBef>
          <a:spcPts val="512"/>
        </a:spcBef>
        <a:buFont typeface="Arial" panose="020B0604020202020204" pitchFamily="34" charset="0"/>
        <a:buChar char="•"/>
        <a:defRPr kumimoji="1" sz="2457" kern="1200">
          <a:solidFill>
            <a:schemeClr val="tx1"/>
          </a:solidFill>
          <a:latin typeface="+mn-lt"/>
          <a:ea typeface="+mn-ea"/>
          <a:cs typeface="+mn-cs"/>
        </a:defRPr>
      </a:lvl2pPr>
      <a:lvl3pPr marL="1169975" indent="-233995" algn="l" defTabSz="935980" rtl="0" eaLnBrk="1" latinLnBrk="0" hangingPunct="1">
        <a:lnSpc>
          <a:spcPct val="90000"/>
        </a:lnSpc>
        <a:spcBef>
          <a:spcPts val="512"/>
        </a:spcBef>
        <a:buFont typeface="Arial" panose="020B0604020202020204" pitchFamily="34" charset="0"/>
        <a:buChar char="•"/>
        <a:defRPr kumimoji="1" sz="2047" kern="1200">
          <a:solidFill>
            <a:schemeClr val="tx1"/>
          </a:solidFill>
          <a:latin typeface="+mn-lt"/>
          <a:ea typeface="+mn-ea"/>
          <a:cs typeface="+mn-cs"/>
        </a:defRPr>
      </a:lvl3pPr>
      <a:lvl4pPr marL="1637965"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4pPr>
      <a:lvl5pPr marL="2105955"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5pPr>
      <a:lvl6pPr marL="2573945"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6pPr>
      <a:lvl7pPr marL="3041934"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7pPr>
      <a:lvl8pPr marL="3509924"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8pPr>
      <a:lvl9pPr marL="3977914"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9pPr>
    </p:bodyStyle>
    <p:otherStyle>
      <a:defPPr>
        <a:defRPr lang="en-US"/>
      </a:defPPr>
      <a:lvl1pPr marL="0" algn="l" defTabSz="935980" rtl="0" eaLnBrk="1" latinLnBrk="0" hangingPunct="1">
        <a:defRPr kumimoji="1" sz="1842" kern="1200">
          <a:solidFill>
            <a:schemeClr val="tx1"/>
          </a:solidFill>
          <a:latin typeface="+mn-lt"/>
          <a:ea typeface="+mn-ea"/>
          <a:cs typeface="+mn-cs"/>
        </a:defRPr>
      </a:lvl1pPr>
      <a:lvl2pPr marL="467990" algn="l" defTabSz="935980" rtl="0" eaLnBrk="1" latinLnBrk="0" hangingPunct="1">
        <a:defRPr kumimoji="1" sz="1842" kern="1200">
          <a:solidFill>
            <a:schemeClr val="tx1"/>
          </a:solidFill>
          <a:latin typeface="+mn-lt"/>
          <a:ea typeface="+mn-ea"/>
          <a:cs typeface="+mn-cs"/>
        </a:defRPr>
      </a:lvl2pPr>
      <a:lvl3pPr marL="935980" algn="l" defTabSz="935980" rtl="0" eaLnBrk="1" latinLnBrk="0" hangingPunct="1">
        <a:defRPr kumimoji="1" sz="1842" kern="1200">
          <a:solidFill>
            <a:schemeClr val="tx1"/>
          </a:solidFill>
          <a:latin typeface="+mn-lt"/>
          <a:ea typeface="+mn-ea"/>
          <a:cs typeface="+mn-cs"/>
        </a:defRPr>
      </a:lvl3pPr>
      <a:lvl4pPr marL="1403970" algn="l" defTabSz="935980" rtl="0" eaLnBrk="1" latinLnBrk="0" hangingPunct="1">
        <a:defRPr kumimoji="1" sz="1842" kern="1200">
          <a:solidFill>
            <a:schemeClr val="tx1"/>
          </a:solidFill>
          <a:latin typeface="+mn-lt"/>
          <a:ea typeface="+mn-ea"/>
          <a:cs typeface="+mn-cs"/>
        </a:defRPr>
      </a:lvl4pPr>
      <a:lvl5pPr marL="1871960" algn="l" defTabSz="935980" rtl="0" eaLnBrk="1" latinLnBrk="0" hangingPunct="1">
        <a:defRPr kumimoji="1" sz="1842" kern="1200">
          <a:solidFill>
            <a:schemeClr val="tx1"/>
          </a:solidFill>
          <a:latin typeface="+mn-lt"/>
          <a:ea typeface="+mn-ea"/>
          <a:cs typeface="+mn-cs"/>
        </a:defRPr>
      </a:lvl5pPr>
      <a:lvl6pPr marL="2339950" algn="l" defTabSz="935980" rtl="0" eaLnBrk="1" latinLnBrk="0" hangingPunct="1">
        <a:defRPr kumimoji="1" sz="1842" kern="1200">
          <a:solidFill>
            <a:schemeClr val="tx1"/>
          </a:solidFill>
          <a:latin typeface="+mn-lt"/>
          <a:ea typeface="+mn-ea"/>
          <a:cs typeface="+mn-cs"/>
        </a:defRPr>
      </a:lvl6pPr>
      <a:lvl7pPr marL="2807940" algn="l" defTabSz="935980" rtl="0" eaLnBrk="1" latinLnBrk="0" hangingPunct="1">
        <a:defRPr kumimoji="1" sz="1842" kern="1200">
          <a:solidFill>
            <a:schemeClr val="tx1"/>
          </a:solidFill>
          <a:latin typeface="+mn-lt"/>
          <a:ea typeface="+mn-ea"/>
          <a:cs typeface="+mn-cs"/>
        </a:defRPr>
      </a:lvl7pPr>
      <a:lvl8pPr marL="3275929" algn="l" defTabSz="935980" rtl="0" eaLnBrk="1" latinLnBrk="0" hangingPunct="1">
        <a:defRPr kumimoji="1" sz="1842" kern="1200">
          <a:solidFill>
            <a:schemeClr val="tx1"/>
          </a:solidFill>
          <a:latin typeface="+mn-lt"/>
          <a:ea typeface="+mn-ea"/>
          <a:cs typeface="+mn-cs"/>
        </a:defRPr>
      </a:lvl8pPr>
      <a:lvl9pPr marL="3743919" algn="l" defTabSz="935980" rtl="0" eaLnBrk="1" latinLnBrk="0" hangingPunct="1">
        <a:defRPr kumimoji="1" sz="184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hyperlink" Target="https://warp.da.ndl.go.jp/info:ndljp/pid/13697672/www.pref.osaka.lg.jp/shogyoshien/minmamo/shourepo_5045.html" TargetMode="External"/><Relationship Id="rId7" Type="http://schemas.openxmlformats.org/officeDocument/2006/relationships/hyperlink" Target="https://www.instagram.com/kishiwadashotengai/"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kishiwadashotengai.com/" TargetMode="External"/><Relationship Id="rId5" Type="http://schemas.openxmlformats.org/officeDocument/2006/relationships/hyperlink" Target="https://osaka-shotengai-info.com/ss/kishiwadaekimae/" TargetMode="External"/><Relationship Id="rId10" Type="http://schemas.openxmlformats.org/officeDocument/2006/relationships/image" Target="../media/image6.png"/><Relationship Id="rId4" Type="http://schemas.openxmlformats.org/officeDocument/2006/relationships/hyperlink" Target="https://warp.da.ndl.go.jp/info:ndljp/pid/13697672/www.pref.osaka.lg.jp/shogyoshien/minmamo/shourepo_3027.html" TargetMode="Externa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9A176752-42BA-A81E-1181-417D0C9CAD10}"/>
              </a:ext>
            </a:extLst>
          </p:cNvPr>
          <p:cNvGraphicFramePr>
            <a:graphicFrameLocks noGrp="1"/>
          </p:cNvGraphicFramePr>
          <p:nvPr>
            <p:extLst>
              <p:ext uri="{D42A27DB-BD31-4B8C-83A1-F6EECF244321}">
                <p14:modId xmlns:p14="http://schemas.microsoft.com/office/powerpoint/2010/main" val="1880888457"/>
              </p:ext>
            </p:extLst>
          </p:nvPr>
        </p:nvGraphicFramePr>
        <p:xfrm>
          <a:off x="0" y="246122"/>
          <a:ext cx="9360552" cy="6823218"/>
        </p:xfrm>
        <a:graphic>
          <a:graphicData uri="http://schemas.openxmlformats.org/drawingml/2006/table">
            <a:tbl>
              <a:tblPr firstRow="1" bandRow="1">
                <a:tableStyleId>{93296810-A885-4BE3-A3E7-6D5BEEA58F35}</a:tableStyleId>
              </a:tblPr>
              <a:tblGrid>
                <a:gridCol w="2592584">
                  <a:extLst>
                    <a:ext uri="{9D8B030D-6E8A-4147-A177-3AD203B41FA5}">
                      <a16:colId xmlns:a16="http://schemas.microsoft.com/office/drawing/2014/main" val="1247304762"/>
                    </a:ext>
                  </a:extLst>
                </a:gridCol>
                <a:gridCol w="441744">
                  <a:extLst>
                    <a:ext uri="{9D8B030D-6E8A-4147-A177-3AD203B41FA5}">
                      <a16:colId xmlns:a16="http://schemas.microsoft.com/office/drawing/2014/main" val="2386351658"/>
                    </a:ext>
                  </a:extLst>
                </a:gridCol>
                <a:gridCol w="1734279">
                  <a:extLst>
                    <a:ext uri="{9D8B030D-6E8A-4147-A177-3AD203B41FA5}">
                      <a16:colId xmlns:a16="http://schemas.microsoft.com/office/drawing/2014/main" val="4136233601"/>
                    </a:ext>
                  </a:extLst>
                </a:gridCol>
                <a:gridCol w="409095">
                  <a:extLst>
                    <a:ext uri="{9D8B030D-6E8A-4147-A177-3AD203B41FA5}">
                      <a16:colId xmlns:a16="http://schemas.microsoft.com/office/drawing/2014/main" val="2712263883"/>
                    </a:ext>
                  </a:extLst>
                </a:gridCol>
                <a:gridCol w="1074180">
                  <a:extLst>
                    <a:ext uri="{9D8B030D-6E8A-4147-A177-3AD203B41FA5}">
                      <a16:colId xmlns:a16="http://schemas.microsoft.com/office/drawing/2014/main" val="1134428704"/>
                    </a:ext>
                  </a:extLst>
                </a:gridCol>
                <a:gridCol w="3108670">
                  <a:extLst>
                    <a:ext uri="{9D8B030D-6E8A-4147-A177-3AD203B41FA5}">
                      <a16:colId xmlns:a16="http://schemas.microsoft.com/office/drawing/2014/main" val="268226434"/>
                    </a:ext>
                  </a:extLst>
                </a:gridCol>
              </a:tblGrid>
              <a:tr h="2328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商店街名</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93599" marR="93599" marT="46798" marB="46798" anchor="ctr">
                    <a:lnL w="3175" cap="flat" cmpd="sng" algn="ctr">
                      <a:solidFill>
                        <a:schemeClr val="bg1"/>
                      </a:solidFill>
                      <a:prstDash val="solid"/>
                      <a:round/>
                      <a:headEnd type="none" w="med" len="med"/>
                      <a:tailEnd type="none" w="med" len="med"/>
                    </a:lnL>
                    <a:lnT w="3175" cap="flat" cmpd="sng" algn="ctr">
                      <a:solidFill>
                        <a:schemeClr val="bg1"/>
                      </a:solidFill>
                      <a:prstDash val="solid"/>
                      <a:round/>
                      <a:headEnd type="none" w="med" len="med"/>
                      <a:tailEnd type="none" w="med" len="med"/>
                    </a:lnT>
                    <a:solidFill>
                      <a:srgbClr val="FF9999"/>
                    </a:solidFill>
                  </a:tcPr>
                </a:tc>
                <a:tc gridSpan="3">
                  <a:txBody>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商店街の基本情報</a:t>
                      </a:r>
                      <a:r>
                        <a:rPr kumimoji="1" lang="en-US" altLang="ja-JP" sz="900" dirty="0">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T w="3175" cap="flat" cmpd="sng" algn="ctr">
                      <a:solidFill>
                        <a:schemeClr val="bg1"/>
                      </a:solidFill>
                      <a:prstDash val="solid"/>
                      <a:round/>
                      <a:headEnd type="none" w="med" len="med"/>
                      <a:tailEnd type="none" w="med" len="med"/>
                    </a:lnT>
                    <a:solidFill>
                      <a:srgbClr val="FF9999"/>
                    </a:solidFill>
                  </a:tcPr>
                </a:tc>
                <a:tc hMerge="1">
                  <a:txBody>
                    <a:bodyPr/>
                    <a:lstStyle/>
                    <a:p>
                      <a:endParaRPr kumimoji="1" lang="ja-JP" altLang="en-US"/>
                    </a:p>
                  </a:txBody>
                  <a:tcPr/>
                </a:tc>
                <a:tc hMerge="1">
                  <a:txBody>
                    <a:bodyPr/>
                    <a:lstStyle/>
                    <a:p>
                      <a:endParaRPr kumimoji="1" lang="ja-JP" altLang="en-US"/>
                    </a:p>
                  </a:txBody>
                  <a:tcPr/>
                </a:tc>
                <a:tc gridSpan="2">
                  <a:txBody>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過去の商店街レポート</a:t>
                      </a:r>
                      <a:r>
                        <a:rPr kumimoji="1" lang="en-US" altLang="ja-JP" sz="900" dirty="0">
                          <a:latin typeface="Meiryo UI" panose="020B0604030504040204" pitchFamily="50" charset="-128"/>
                          <a:ea typeface="Meiryo UI" panose="020B0604030504040204" pitchFamily="50" charset="-128"/>
                        </a:rPr>
                        <a:t>URL〉</a:t>
                      </a:r>
                      <a:endParaRPr kumimoji="1" lang="ja-JP" altLang="en-US" sz="900" dirty="0"/>
                    </a:p>
                  </a:txBody>
                  <a:tcPr marL="93599" marR="93599" marT="46798" marB="46798" anchor="ctr">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a:latin typeface="Meiryo UI" panose="020B0604030504040204" pitchFamily="50" charset="-128"/>
                          <a:ea typeface="Meiryo UI" panose="020B0604030504040204" pitchFamily="50" charset="-128"/>
                        </a:rPr>
                        <a:t>〈</a:t>
                      </a:r>
                      <a:r>
                        <a:rPr kumimoji="1" lang="ja-JP" altLang="en-US" sz="800">
                          <a:latin typeface="Meiryo UI" panose="020B0604030504040204" pitchFamily="50" charset="-128"/>
                          <a:ea typeface="Meiryo UI" panose="020B0604030504040204" pitchFamily="50" charset="-128"/>
                        </a:rPr>
                        <a:t>過去の商店街レポート</a:t>
                      </a:r>
                      <a:r>
                        <a:rPr kumimoji="1" lang="en-US" altLang="ja-JP" sz="800">
                          <a:latin typeface="Meiryo UI" panose="020B0604030504040204" pitchFamily="50" charset="-128"/>
                          <a:ea typeface="Meiryo UI" panose="020B0604030504040204" pitchFamily="50" charset="-128"/>
                        </a:rPr>
                        <a:t>URL〉</a:t>
                      </a:r>
                      <a:endParaRPr kumimoji="1" lang="ja-JP" altLang="en-US" sz="800" dirty="0">
                        <a:latin typeface="Meiryo UI" panose="020B0604030504040204" pitchFamily="50" charset="-128"/>
                        <a:ea typeface="Meiryo UI" panose="020B0604030504040204" pitchFamily="50" charset="-128"/>
                      </a:endParaRPr>
                    </a:p>
                  </a:txBody>
                  <a:tcPr marL="93599" marR="93599" marT="46798" marB="46798" anchor="ctr">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solidFill>
                      <a:srgbClr val="FF9999"/>
                    </a:solidFill>
                  </a:tcPr>
                </a:tc>
                <a:extLst>
                  <a:ext uri="{0D108BD9-81ED-4DB2-BD59-A6C34878D82A}">
                    <a16:rowId xmlns:a16="http://schemas.microsoft.com/office/drawing/2014/main" val="2844654489"/>
                  </a:ext>
                </a:extLst>
              </a:tr>
              <a:tr h="5449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岸和田駅前通商店街振興組合</a:t>
                      </a:r>
                    </a:p>
                  </a:txBody>
                  <a:tcPr marL="93599" marR="93599" marT="46798" marB="46798" anchor="ctr">
                    <a:lnL w="3175" cap="flat" cmpd="sng" algn="ctr">
                      <a:solidFill>
                        <a:schemeClr val="bg1"/>
                      </a:solidFill>
                      <a:prstDash val="solid"/>
                      <a:round/>
                      <a:headEnd type="none" w="med" len="med"/>
                      <a:tailEnd type="none" w="med" len="med"/>
                    </a:lnL>
                    <a:solidFill>
                      <a:schemeClr val="accent2">
                        <a:lumMod val="40000"/>
                        <a:lumOff val="60000"/>
                      </a:schemeClr>
                    </a:solidFill>
                  </a:tcPr>
                </a:tc>
                <a:tc gridSpan="3">
                  <a:txBody>
                    <a:bodyPr/>
                    <a:lstStyle/>
                    <a:p>
                      <a:r>
                        <a:rPr kumimoji="1" lang="ja-JP" altLang="en-US" sz="800" b="0" dirty="0">
                          <a:solidFill>
                            <a:schemeClr val="tx1"/>
                          </a:solidFill>
                          <a:latin typeface="Meiryo UI" panose="020B0604030504040204" pitchFamily="50" charset="-128"/>
                          <a:ea typeface="Meiryo UI" panose="020B0604030504040204" pitchFamily="50" charset="-128"/>
                        </a:rPr>
                        <a:t>所在地：岸和田市</a:t>
                      </a:r>
                      <a:endParaRPr kumimoji="1" lang="en-US" altLang="ja-JP" sz="800" b="0" dirty="0">
                        <a:solidFill>
                          <a:schemeClr val="tx1"/>
                        </a:solidFill>
                        <a:latin typeface="Meiryo UI" panose="020B0604030504040204" pitchFamily="50" charset="-128"/>
                        <a:ea typeface="Meiryo UI" panose="020B0604030504040204" pitchFamily="50" charset="-128"/>
                      </a:endParaRPr>
                    </a:p>
                    <a:p>
                      <a:r>
                        <a:rPr kumimoji="1" lang="ja-JP" altLang="en-US" sz="800" b="0" dirty="0">
                          <a:solidFill>
                            <a:schemeClr val="tx1"/>
                          </a:solidFill>
                          <a:latin typeface="Meiryo UI" panose="020B0604030504040204" pitchFamily="50" charset="-128"/>
                          <a:ea typeface="Meiryo UI" panose="020B0604030504040204" pitchFamily="50" charset="-128"/>
                        </a:rPr>
                        <a:t>最寄駅：南海本線 岸和田駅</a:t>
                      </a:r>
                      <a:endParaRPr kumimoji="1" lang="en-US" altLang="ja-JP" sz="800" b="0" dirty="0">
                        <a:solidFill>
                          <a:schemeClr val="tx1"/>
                        </a:solidFill>
                        <a:latin typeface="Meiryo UI" panose="020B0604030504040204" pitchFamily="50" charset="-128"/>
                        <a:ea typeface="Meiryo UI" panose="020B0604030504040204" pitchFamily="50" charset="-128"/>
                      </a:endParaRPr>
                    </a:p>
                    <a:p>
                      <a:r>
                        <a:rPr kumimoji="1" lang="ja-JP" altLang="en-US" sz="800" b="0" dirty="0">
                          <a:solidFill>
                            <a:schemeClr val="tx1"/>
                          </a:solidFill>
                          <a:latin typeface="Meiryo UI" panose="020B0604030504040204" pitchFamily="50" charset="-128"/>
                          <a:ea typeface="Meiryo UI" panose="020B0604030504040204" pitchFamily="50" charset="-128"/>
                        </a:rPr>
                        <a:t>店舗数：</a:t>
                      </a:r>
                      <a:r>
                        <a:rPr kumimoji="1" lang="en-US" altLang="ja-JP" sz="800" b="0" dirty="0">
                          <a:solidFill>
                            <a:schemeClr val="tx1"/>
                          </a:solidFill>
                          <a:latin typeface="Meiryo UI" panose="020B0604030504040204" pitchFamily="50" charset="-128"/>
                          <a:ea typeface="Meiryo UI" panose="020B0604030504040204" pitchFamily="50" charset="-128"/>
                        </a:rPr>
                        <a:t>56</a:t>
                      </a:r>
                      <a:r>
                        <a:rPr kumimoji="1" lang="ja-JP" altLang="en-US" sz="800" b="0" dirty="0">
                          <a:solidFill>
                            <a:schemeClr val="tx1"/>
                          </a:solidFill>
                          <a:latin typeface="Meiryo UI" panose="020B0604030504040204" pitchFamily="50" charset="-128"/>
                          <a:ea typeface="Meiryo UI" panose="020B0604030504040204" pitchFamily="50" charset="-128"/>
                        </a:rPr>
                        <a:t>店</a:t>
                      </a:r>
                    </a:p>
                  </a:txBody>
                  <a:tcPr marL="89220" marR="89220" marT="44610" marB="44610" anchor="ctr">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gridSpan="2">
                  <a:txBody>
                    <a:bodyPr/>
                    <a:lstStyle/>
                    <a:p>
                      <a:r>
                        <a:rPr lang="ja-JP" altLang="en-US" sz="800" dirty="0">
                          <a:hlinkClick r:id="rId3"/>
                        </a:rPr>
                        <a:t>・大阪府／だんじり消費の拡大へ、集客拠点を創出 </a:t>
                      </a:r>
                      <a:r>
                        <a:rPr lang="en-US" altLang="ja-JP" sz="800" dirty="0">
                          <a:hlinkClick r:id="rId3"/>
                        </a:rPr>
                        <a:t>(ndl.go.jp)</a:t>
                      </a:r>
                      <a:r>
                        <a:rPr lang="en-US" altLang="ja-JP" sz="800" dirty="0"/>
                        <a:t> (R6.3.8)</a:t>
                      </a:r>
                      <a:endParaRPr kumimoji="1" lang="en-US" altLang="ja-JP" sz="700" b="0" dirty="0">
                        <a:solidFill>
                          <a:schemeClr val="tx1"/>
                        </a:solidFill>
                        <a:latin typeface="Meiryo UI" panose="020B0604030504040204" pitchFamily="50" charset="-128"/>
                        <a:ea typeface="Meiryo UI" panose="020B0604030504040204" pitchFamily="50" charset="-128"/>
                      </a:endParaRPr>
                    </a:p>
                    <a:p>
                      <a:r>
                        <a:rPr lang="ja-JP" altLang="en-US" sz="800" dirty="0">
                          <a:hlinkClick r:id="rId4"/>
                        </a:rPr>
                        <a:t>・大阪府／商店街でｅスポーツ！体験会＆競技大会を開催 ＜モデル創出事業＞ </a:t>
                      </a:r>
                      <a:r>
                        <a:rPr lang="en-US" altLang="ja-JP" sz="800" dirty="0">
                          <a:hlinkClick r:id="rId4"/>
                        </a:rPr>
                        <a:t>(ndl.go.jp)</a:t>
                      </a:r>
                      <a:r>
                        <a:rPr lang="en-US" altLang="ja-JP" sz="800" dirty="0"/>
                        <a:t> (R3.11.8)</a:t>
                      </a:r>
                      <a:r>
                        <a:rPr lang="ja-JP" altLang="en-US" sz="800" dirty="0"/>
                        <a:t>　ほか</a:t>
                      </a:r>
                      <a:endParaRPr lang="en-US" altLang="ja-JP" sz="800" dirty="0"/>
                    </a:p>
                  </a:txBody>
                  <a:tcPr marL="93599" marR="93599" marT="46798" marB="46798" anchor="ctr">
                    <a:lnR w="3175" cap="flat" cmpd="sng" algn="ctr">
                      <a:solidFill>
                        <a:schemeClr val="bg1"/>
                      </a:solidFill>
                      <a:prstDash val="solid"/>
                      <a:round/>
                      <a:headEnd type="none" w="med" len="med"/>
                      <a:tailEnd type="none" w="med" len="med"/>
                    </a:lnR>
                    <a:solidFill>
                      <a:schemeClr val="accent2">
                        <a:lumMod val="40000"/>
                        <a:lumOff val="60000"/>
                      </a:schemeClr>
                    </a:solidFill>
                  </a:tcPr>
                </a:tc>
                <a:tc hMerge="1">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所在地：大阪府藤井寺市</a:t>
                      </a:r>
                      <a:endParaRPr kumimoji="1" lang="en-US" altLang="ja-JP" sz="900" b="0" dirty="0">
                        <a:solidFill>
                          <a:schemeClr val="tx1"/>
                        </a:solidFill>
                        <a:latin typeface="Meiryo UI" panose="020B0604030504040204" pitchFamily="50" charset="-128"/>
                        <a:ea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rPr>
                        <a:t>最寄駅：近鉄南大阪線 道明寺駅</a:t>
                      </a:r>
                      <a:endParaRPr kumimoji="1" lang="en-US" altLang="ja-JP" sz="900" b="0" dirty="0">
                        <a:solidFill>
                          <a:schemeClr val="tx1"/>
                        </a:solidFill>
                        <a:latin typeface="Meiryo UI" panose="020B0604030504040204" pitchFamily="50" charset="-128"/>
                        <a:ea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rPr>
                        <a:t>店舗数：</a:t>
                      </a:r>
                      <a:r>
                        <a:rPr kumimoji="1" lang="en-US" altLang="ja-JP" sz="900" b="0" dirty="0">
                          <a:solidFill>
                            <a:schemeClr val="tx1"/>
                          </a:solidFill>
                          <a:latin typeface="Meiryo UI" panose="020B0604030504040204" pitchFamily="50" charset="-128"/>
                          <a:ea typeface="Meiryo UI" panose="020B0604030504040204" pitchFamily="50" charset="-128"/>
                        </a:rPr>
                        <a:t>29</a:t>
                      </a:r>
                      <a:r>
                        <a:rPr kumimoji="1" lang="ja-JP" altLang="en-US" sz="900" b="0" dirty="0">
                          <a:solidFill>
                            <a:schemeClr val="tx1"/>
                          </a:solidFill>
                          <a:latin typeface="Meiryo UI" panose="020B0604030504040204" pitchFamily="50" charset="-128"/>
                          <a:ea typeface="Meiryo UI" panose="020B0604030504040204" pitchFamily="50" charset="-128"/>
                        </a:rPr>
                        <a:t>店</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3599" marR="93599" marT="46798" marB="46798" anchor="ctr">
                    <a:lnR w="3175" cap="flat" cmpd="sng" algn="ctr">
                      <a:solidFill>
                        <a:schemeClr val="bg1"/>
                      </a:solidFill>
                      <a:prstDash val="solid"/>
                      <a:round/>
                      <a:headEnd type="none" w="med" len="med"/>
                      <a:tailEnd type="none" w="med" len="med"/>
                    </a:lnR>
                    <a:solidFill>
                      <a:schemeClr val="accent2">
                        <a:lumMod val="40000"/>
                        <a:lumOff val="60000"/>
                      </a:schemeClr>
                    </a:solidFill>
                  </a:tcPr>
                </a:tc>
                <a:extLst>
                  <a:ext uri="{0D108BD9-81ED-4DB2-BD59-A6C34878D82A}">
                    <a16:rowId xmlns:a16="http://schemas.microsoft.com/office/drawing/2014/main" val="868704327"/>
                  </a:ext>
                </a:extLst>
              </a:tr>
              <a:tr h="228460">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事業名</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gridSpan="2">
                  <a:txBody>
                    <a:bodyPr/>
                    <a:lstStyle/>
                    <a:p>
                      <a:pPr marL="0" marR="0" lvl="0" indent="0" algn="l" defTabSz="93598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過去の取り組み</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L w="1270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9999"/>
                    </a:solidFill>
                  </a:tcPr>
                </a:tc>
                <a:tc hMerge="1">
                  <a:txBody>
                    <a:bodyPr/>
                    <a:lstStyle/>
                    <a:p>
                      <a:endParaRPr kumimoji="1" lang="ja-JP" altLang="en-US"/>
                    </a:p>
                  </a:txBody>
                  <a:tcPr/>
                </a:tc>
                <a:extLst>
                  <a:ext uri="{0D108BD9-81ED-4DB2-BD59-A6C34878D82A}">
                    <a16:rowId xmlns:a16="http://schemas.microsoft.com/office/drawing/2014/main" val="3481699797"/>
                  </a:ext>
                </a:extLst>
              </a:tr>
              <a:tr h="54496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商店街の魅力を伝える新拠点 くつろぎの空間「駅前</a:t>
                      </a:r>
                      <a:r>
                        <a:rPr kumimoji="1" lang="en-US" altLang="ja-JP" sz="1050" dirty="0">
                          <a:latin typeface="Meiryo UI" panose="020B0604030504040204" pitchFamily="50" charset="-128"/>
                          <a:ea typeface="Meiryo UI" panose="020B0604030504040204" pitchFamily="50" charset="-128"/>
                        </a:rPr>
                        <a:t>CAFE</a:t>
                      </a:r>
                      <a:r>
                        <a:rPr kumimoji="1" lang="ja-JP" altLang="en-US" sz="1050" dirty="0">
                          <a:latin typeface="Meiryo UI" panose="020B0604030504040204" pitchFamily="50" charset="-128"/>
                          <a:ea typeface="Meiryo UI" panose="020B0604030504040204" pitchFamily="50" charset="-128"/>
                        </a:rPr>
                        <a:t> わだてん」や</a:t>
                      </a:r>
                      <a:r>
                        <a:rPr kumimoji="1" lang="en-US" altLang="ja-JP" sz="1050" dirty="0">
                          <a:latin typeface="Meiryo UI" panose="020B0604030504040204" pitchFamily="50" charset="-128"/>
                          <a:ea typeface="Meiryo UI" panose="020B0604030504040204" pitchFamily="50" charset="-128"/>
                        </a:rPr>
                        <a:t>e</a:t>
                      </a:r>
                      <a:r>
                        <a:rPr kumimoji="1" lang="ja-JP" altLang="en-US" sz="1050" dirty="0">
                          <a:latin typeface="Meiryo UI" panose="020B0604030504040204" pitchFamily="50" charset="-128"/>
                          <a:ea typeface="Meiryo UI" panose="020B0604030504040204" pitchFamily="50" charset="-128"/>
                        </a:rPr>
                        <a:t>スポーツも楽しめる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レンタルスペース「駅前</a:t>
                      </a:r>
                      <a:r>
                        <a:rPr kumimoji="1" lang="en-US" altLang="ja-JP" sz="1050" dirty="0">
                          <a:latin typeface="Meiryo UI" panose="020B0604030504040204" pitchFamily="50" charset="-128"/>
                          <a:ea typeface="Meiryo UI" panose="020B0604030504040204" pitchFamily="50" charset="-128"/>
                        </a:rPr>
                        <a:t>e</a:t>
                      </a:r>
                      <a:r>
                        <a:rPr kumimoji="1" lang="ja-JP" altLang="en-US" sz="1050" dirty="0">
                          <a:latin typeface="Meiryo UI" panose="020B0604030504040204" pitchFamily="50" charset="-128"/>
                          <a:ea typeface="Meiryo UI" panose="020B0604030504040204" pitchFamily="50" charset="-128"/>
                        </a:rPr>
                        <a:t>道場」の新たな集客拠点を創出</a:t>
                      </a:r>
                      <a:endParaRPr kumimoji="1" lang="en-US" altLang="ja-JP" sz="1050" dirty="0">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gridSpan="2">
                  <a:txBody>
                    <a:bodyPr/>
                    <a:lstStyle/>
                    <a:p>
                      <a:r>
                        <a:rPr kumimoji="1" lang="ja-JP" altLang="en-US" sz="800" dirty="0">
                          <a:latin typeface="Meiryo UI" panose="020B0604030504040204" pitchFamily="50" charset="-128"/>
                          <a:ea typeface="Meiryo UI" panose="020B0604030504040204" pitchFamily="50" charset="-128"/>
                        </a:rPr>
                        <a:t>■大阪府　令和</a:t>
                      </a:r>
                      <a:r>
                        <a:rPr kumimoji="1" lang="en-US" altLang="ja-JP" sz="800" dirty="0">
                          <a:latin typeface="Meiryo UI" panose="020B0604030504040204" pitchFamily="50" charset="-128"/>
                          <a:ea typeface="Meiryo UI" panose="020B0604030504040204" pitchFamily="50" charset="-128"/>
                        </a:rPr>
                        <a:t>3</a:t>
                      </a:r>
                      <a:r>
                        <a:rPr kumimoji="1" lang="ja-JP" altLang="en-US" sz="800" dirty="0">
                          <a:latin typeface="Meiryo UI" panose="020B0604030504040204" pitchFamily="50" charset="-128"/>
                          <a:ea typeface="Meiryo UI" panose="020B0604030504040204" pitchFamily="50" charset="-128"/>
                        </a:rPr>
                        <a:t>年度大阪府商店街等モデル創出普及事業</a:t>
                      </a:r>
                      <a:endParaRPr kumimoji="1" lang="en-US" altLang="ja-JP" sz="800" dirty="0">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■大阪府　令和</a:t>
                      </a:r>
                      <a:r>
                        <a:rPr kumimoji="1" lang="en-US" altLang="ja-JP" sz="800" dirty="0">
                          <a:latin typeface="Meiryo UI" panose="020B0604030504040204" pitchFamily="50" charset="-128"/>
                          <a:ea typeface="Meiryo UI" panose="020B0604030504040204" pitchFamily="50" charset="-128"/>
                        </a:rPr>
                        <a:t>4</a:t>
                      </a:r>
                      <a:r>
                        <a:rPr kumimoji="1" lang="ja-JP" altLang="en-US" sz="800" dirty="0">
                          <a:latin typeface="Meiryo UI" panose="020B0604030504040204" pitchFamily="50" charset="-128"/>
                          <a:ea typeface="Meiryo UI" panose="020B0604030504040204" pitchFamily="50" charset="-128"/>
                        </a:rPr>
                        <a:t>年度大阪府商店街等需要喚起緊急支援事業</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■中小企業庁　令和</a:t>
                      </a:r>
                      <a:r>
                        <a:rPr kumimoji="1" lang="en-US" altLang="ja-JP" sz="800" dirty="0">
                          <a:latin typeface="Meiryo UI" panose="020B0604030504040204" pitchFamily="50" charset="-128"/>
                          <a:ea typeface="Meiryo UI" panose="020B0604030504040204" pitchFamily="50" charset="-128"/>
                        </a:rPr>
                        <a:t>4</a:t>
                      </a:r>
                      <a:r>
                        <a:rPr kumimoji="1" lang="ja-JP" altLang="en-US" sz="800" dirty="0">
                          <a:latin typeface="Meiryo UI" panose="020B0604030504040204" pitchFamily="50" charset="-128"/>
                          <a:ea typeface="Meiryo UI" panose="020B0604030504040204" pitchFamily="50" charset="-128"/>
                        </a:rPr>
                        <a:t>年度補正予算　面的地域価値の向上・消費創出事業</a:t>
                      </a:r>
                      <a:endParaRPr kumimoji="1" lang="ja-JP" altLang="en-US" sz="800" dirty="0"/>
                    </a:p>
                  </a:txBody>
                  <a:tcPr marL="89220" marR="89220" marT="44610" marB="44610" anchor="ctr">
                    <a:lnL w="12700" cap="flat" cmpd="sng" algn="ctr">
                      <a:solidFill>
                        <a:schemeClr val="bg1"/>
                      </a:solid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2725198"/>
                  </a:ext>
                </a:extLst>
              </a:tr>
              <a:tr h="228460">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事業概要</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3792655"/>
                  </a:ext>
                </a:extLst>
              </a:tr>
              <a:tr h="505300">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地域の伝統文化である「岸和田だんじり祭」を地域資源として、だんじり商品の開発・販売や、だんじり商品のストア等の開設、商店街キャラクター事業、だんじり拠点施設との共同宣伝等の実施により、</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商店街内に新たな集客拠点を創出し、地域住民及び観光客の新たな消費を開拓。</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e</a:t>
                      </a:r>
                      <a:r>
                        <a:rPr kumimoji="1" lang="ja-JP" altLang="en-US" sz="900" b="0" dirty="0">
                          <a:solidFill>
                            <a:schemeClr val="tx1"/>
                          </a:solidFill>
                          <a:latin typeface="Meiryo UI" panose="020B0604030504040204" pitchFamily="50" charset="-128"/>
                          <a:ea typeface="Meiryo UI" panose="020B0604030504040204" pitchFamily="50" charset="-128"/>
                        </a:rPr>
                        <a:t>スポーツも楽しめるレンタルスペース「駅前</a:t>
                      </a:r>
                      <a:r>
                        <a:rPr kumimoji="1" lang="en-US" altLang="ja-JP" sz="900" b="0" dirty="0">
                          <a:solidFill>
                            <a:schemeClr val="tx1"/>
                          </a:solidFill>
                          <a:latin typeface="Meiryo UI" panose="020B0604030504040204" pitchFamily="50" charset="-128"/>
                          <a:ea typeface="Meiryo UI" panose="020B0604030504040204" pitchFamily="50" charset="-128"/>
                        </a:rPr>
                        <a:t>e</a:t>
                      </a:r>
                      <a:r>
                        <a:rPr kumimoji="1" lang="ja-JP" altLang="en-US" sz="900" b="0" dirty="0">
                          <a:solidFill>
                            <a:schemeClr val="tx1"/>
                          </a:solidFill>
                          <a:latin typeface="Meiryo UI" panose="020B0604030504040204" pitchFamily="50" charset="-128"/>
                          <a:ea typeface="Meiryo UI" panose="020B0604030504040204" pitchFamily="50" charset="-128"/>
                        </a:rPr>
                        <a:t>道場」の集客拠点としての活用。</a:t>
                      </a:r>
                    </a:p>
                  </a:txBody>
                  <a:tcPr marL="180000" marR="180000" marT="44610" marB="44610">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37718443"/>
                  </a:ext>
                </a:extLst>
              </a:tr>
              <a:tr h="22846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課題・現状</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endParaRPr kumimoji="1" lang="ja-JP" altLang="en-US"/>
                    </a:p>
                  </a:txBody>
                  <a:tcPr/>
                </a:tc>
                <a:tc gridSpan="3">
                  <a:txBody>
                    <a:bodyPr/>
                    <a:lstStyle/>
                    <a:p>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取組み内容</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solidFill>
                      <a:srgbClr val="FF9999"/>
                    </a:solidFill>
                  </a:tcPr>
                </a:tc>
                <a:tc hMerge="1">
                  <a:txBody>
                    <a:bodyPr/>
                    <a:lstStyle/>
                    <a:p>
                      <a:endParaRPr kumimoji="1" lang="ja-JP" altLang="en-US"/>
                    </a:p>
                  </a:txBody>
                  <a:tcPr/>
                </a:tc>
                <a:tc hMerge="1">
                  <a:txBody>
                    <a:bodyPr/>
                    <a:lstStyle/>
                    <a:p>
                      <a:endParaRPr kumimoji="1" lang="ja-JP" altLang="en-US" sz="1900" dirty="0"/>
                    </a:p>
                  </a:txBody>
                  <a:tcPr marL="89220" marR="89220" marT="44610" marB="44610" anchor="ctr">
                    <a:solidFill>
                      <a:srgbClr val="FF999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成果</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extLst>
                  <a:ext uri="{0D108BD9-81ED-4DB2-BD59-A6C34878D82A}">
                    <a16:rowId xmlns:a16="http://schemas.microsoft.com/office/drawing/2014/main" val="2000880769"/>
                  </a:ext>
                </a:extLst>
              </a:tr>
              <a:tr h="828280">
                <a:tc gridSpan="2">
                  <a:txBody>
                    <a:bodyPr/>
                    <a:lstStyle/>
                    <a:p>
                      <a:pPr marL="0" marR="0" lvl="0" indent="0"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①商店街内に新たな集客拠点を創出</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0"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・空き店舗を再生したい。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0"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・岸和田エリアの活性化を目的に、地域の伝統文化である「岸和田だんじり祭」を地域資源として、地域住民・観光客の新たな消費を開拓したい。</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L w="3175" cap="flat" cmpd="sng" algn="ctr">
                      <a:solidFill>
                        <a:schemeClr val="bg1"/>
                      </a:solidFill>
                      <a:prstDash val="solid"/>
                      <a:round/>
                      <a:headEnd type="none" w="med" len="med"/>
                      <a:tailEnd type="none" w="med" len="med"/>
                    </a:lnL>
                    <a:solidFill>
                      <a:schemeClr val="accent2">
                        <a:lumMod val="20000"/>
                        <a:lumOff val="80000"/>
                      </a:schemeClr>
                    </a:solidFill>
                  </a:tcPr>
                </a:tc>
                <a:tc hMerge="1">
                  <a:txBody>
                    <a:bodyPr/>
                    <a:lstStyle/>
                    <a:p>
                      <a:endParaRPr kumimoji="1" lang="ja-JP" altLang="en-US"/>
                    </a:p>
                  </a:txBody>
                  <a:tcPr/>
                </a:tc>
                <a:tc gridSpan="3">
                  <a:txBody>
                    <a:bodyPr/>
                    <a:lstStyle/>
                    <a:p>
                      <a:pPr marL="0" marR="0" lvl="0" indent="0" algn="l" defTabSz="93598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・空き店舗を再生した建物を利用し、商店街の魅力を伝える</a:t>
                      </a:r>
                      <a:r>
                        <a:rPr kumimoji="1" lang="ja-JP" altLang="en-US" sz="900" b="0" dirty="0">
                          <a:latin typeface="Meiryo UI" panose="020B0604030504040204" pitchFamily="50" charset="-128"/>
                          <a:ea typeface="Meiryo UI" panose="020B0604030504040204" pitchFamily="50" charset="-128"/>
                        </a:rPr>
                        <a:t>新拠点</a:t>
                      </a:r>
                      <a:r>
                        <a:rPr kumimoji="1" lang="ja-JP" altLang="en-US" sz="900" b="1" dirty="0">
                          <a:latin typeface="Meiryo UI" panose="020B0604030504040204" pitchFamily="50" charset="-128"/>
                          <a:ea typeface="Meiryo UI" panose="020B0604030504040204" pitchFamily="50" charset="-128"/>
                        </a:rPr>
                        <a:t>「駅前</a:t>
                      </a:r>
                      <a:r>
                        <a:rPr kumimoji="1" lang="en-US" altLang="ja-JP" sz="900" b="1" dirty="0">
                          <a:latin typeface="Meiryo UI" panose="020B0604030504040204" pitchFamily="50" charset="-128"/>
                          <a:ea typeface="Meiryo UI" panose="020B0604030504040204" pitchFamily="50" charset="-128"/>
                        </a:rPr>
                        <a:t>CAFE</a:t>
                      </a:r>
                      <a:r>
                        <a:rPr kumimoji="1" lang="ja-JP" altLang="en-US" sz="900" b="1" dirty="0">
                          <a:latin typeface="Meiryo UI" panose="020B0604030504040204" pitchFamily="50" charset="-128"/>
                          <a:ea typeface="Meiryo UI" panose="020B0604030504040204" pitchFamily="50" charset="-128"/>
                        </a:rPr>
                        <a:t>わだてん」</a:t>
                      </a:r>
                      <a:r>
                        <a:rPr kumimoji="1" lang="ja-JP" altLang="en-US" sz="900" dirty="0">
                          <a:latin typeface="Meiryo UI" panose="020B0604030504040204" pitchFamily="50" charset="-128"/>
                          <a:ea typeface="Meiryo UI" panose="020B0604030504040204" pitchFamily="50" charset="-128"/>
                        </a:rPr>
                        <a:t>の整備。</a:t>
                      </a:r>
                      <a:endParaRPr kumimoji="1" lang="en-US" altLang="ja-JP" sz="900" dirty="0">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・大阪府立久米田高等学校の生徒らに依頼し、だんじりをシンボライズした</a:t>
                      </a:r>
                      <a:r>
                        <a:rPr kumimoji="1" lang="ja-JP" altLang="en-US" sz="900" b="1" dirty="0">
                          <a:latin typeface="Meiryo UI" panose="020B0604030504040204" pitchFamily="50" charset="-128"/>
                          <a:ea typeface="Meiryo UI" panose="020B0604030504040204" pitchFamily="50" charset="-128"/>
                        </a:rPr>
                        <a:t>商店街オリジナルキャラクター「わだてん」</a:t>
                      </a:r>
                      <a:r>
                        <a:rPr kumimoji="1" lang="ja-JP" altLang="en-US" sz="900" dirty="0">
                          <a:latin typeface="Meiryo UI" panose="020B0604030504040204" pitchFamily="50" charset="-128"/>
                          <a:ea typeface="Meiryo UI" panose="020B0604030504040204" pitchFamily="50" charset="-128"/>
                        </a:rPr>
                        <a:t>を作成。</a:t>
                      </a:r>
                    </a:p>
                  </a:txBody>
                  <a:tcPr marL="89220" marR="89220" marT="44610" marB="44610">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sz="900" dirty="0">
                        <a:latin typeface="Meiryo UI" panose="020B0604030504040204" pitchFamily="50" charset="-128"/>
                        <a:ea typeface="Meiryo UI" panose="020B0604030504040204" pitchFamily="50" charset="-128"/>
                      </a:endParaRPr>
                    </a:p>
                  </a:txBody>
                  <a:tcPr marL="89220" marR="89220" marT="44610" marB="44610">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・令和</a:t>
                      </a:r>
                      <a:r>
                        <a:rPr kumimoji="1" lang="en-US" altLang="ja-JP" sz="900" b="0" dirty="0">
                          <a:solidFill>
                            <a:schemeClr val="tx1"/>
                          </a:solidFill>
                          <a:latin typeface="Meiryo UI" panose="020B0604030504040204" pitchFamily="50" charset="-128"/>
                          <a:ea typeface="Meiryo UI" panose="020B0604030504040204" pitchFamily="50" charset="-128"/>
                        </a:rPr>
                        <a:t>6</a:t>
                      </a:r>
                      <a:r>
                        <a:rPr kumimoji="1" lang="ja-JP" altLang="en-US" sz="900" b="0" dirty="0">
                          <a:solidFill>
                            <a:schemeClr val="tx1"/>
                          </a:solidFill>
                          <a:latin typeface="Meiryo UI" panose="020B0604030504040204" pitchFamily="50" charset="-128"/>
                          <a:ea typeface="Meiryo UI" panose="020B0604030504040204" pitchFamily="50" charset="-128"/>
                        </a:rPr>
                        <a:t>年</a:t>
                      </a:r>
                      <a:r>
                        <a:rPr kumimoji="1" lang="en-US" altLang="ja-JP" sz="900" b="0" dirty="0">
                          <a:solidFill>
                            <a:schemeClr val="tx1"/>
                          </a:solidFill>
                          <a:latin typeface="Meiryo UI" panose="020B0604030504040204" pitchFamily="50" charset="-128"/>
                          <a:ea typeface="Meiryo UI" panose="020B0604030504040204" pitchFamily="50" charset="-128"/>
                        </a:rPr>
                        <a:t>3</a:t>
                      </a:r>
                      <a:r>
                        <a:rPr kumimoji="1" lang="ja-JP" altLang="en-US" sz="900" b="0" dirty="0">
                          <a:solidFill>
                            <a:schemeClr val="tx1"/>
                          </a:solidFill>
                          <a:latin typeface="Meiryo UI" panose="020B0604030504040204" pitchFamily="50" charset="-128"/>
                          <a:ea typeface="Meiryo UI" panose="020B0604030504040204" pitchFamily="50" charset="-128"/>
                        </a:rPr>
                        <a:t>月</a:t>
                      </a:r>
                      <a:r>
                        <a:rPr kumimoji="1" lang="en-US" altLang="ja-JP" sz="900" b="0" dirty="0">
                          <a:solidFill>
                            <a:schemeClr val="tx1"/>
                          </a:solidFill>
                          <a:latin typeface="Meiryo UI" panose="020B0604030504040204" pitchFamily="50" charset="-128"/>
                          <a:ea typeface="Meiryo UI" panose="020B0604030504040204" pitchFamily="50" charset="-128"/>
                        </a:rPr>
                        <a:t>9</a:t>
                      </a:r>
                      <a:r>
                        <a:rPr kumimoji="1" lang="ja-JP" altLang="en-US" sz="900" b="0" dirty="0">
                          <a:solidFill>
                            <a:schemeClr val="tx1"/>
                          </a:solidFill>
                          <a:latin typeface="Meiryo UI" panose="020B0604030504040204" pitchFamily="50" charset="-128"/>
                          <a:ea typeface="Meiryo UI" panose="020B0604030504040204" pitchFamily="50" charset="-128"/>
                        </a:rPr>
                        <a:t>日にオープン。</a:t>
                      </a:r>
                      <a:r>
                        <a:rPr kumimoji="1" lang="ja-JP" altLang="en-US" sz="900" b="1" dirty="0">
                          <a:solidFill>
                            <a:schemeClr val="tx1"/>
                          </a:solidFill>
                          <a:latin typeface="Meiryo UI" panose="020B0604030504040204" pitchFamily="50" charset="-128"/>
                          <a:ea typeface="Meiryo UI" panose="020B0604030504040204" pitchFamily="50" charset="-128"/>
                        </a:rPr>
                        <a:t>商店街でのくつろぎ空間となり、ふらっと寄ってもらえるカフェとなった。</a:t>
                      </a:r>
                      <a:endParaRPr kumimoji="1" lang="en-US" altLang="ja-JP" sz="9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・商店街オリジナルグッズのトートバックも好評。その他、だんじり祭に関連しただんじりグッズも「駅前</a:t>
                      </a:r>
                      <a:r>
                        <a:rPr kumimoji="1" lang="en-US" altLang="ja-JP" sz="900" b="0" dirty="0">
                          <a:solidFill>
                            <a:schemeClr val="tx1"/>
                          </a:solidFill>
                          <a:latin typeface="Meiryo UI" panose="020B0604030504040204" pitchFamily="50" charset="-128"/>
                          <a:ea typeface="Meiryo UI" panose="020B0604030504040204" pitchFamily="50" charset="-128"/>
                        </a:rPr>
                        <a:t>CAFE</a:t>
                      </a:r>
                      <a:r>
                        <a:rPr kumimoji="1" lang="ja-JP" altLang="en-US" sz="900" b="0" dirty="0">
                          <a:solidFill>
                            <a:schemeClr val="tx1"/>
                          </a:solidFill>
                          <a:latin typeface="Meiryo UI" panose="020B0604030504040204" pitchFamily="50" charset="-128"/>
                          <a:ea typeface="Meiryo UI" panose="020B0604030504040204" pitchFamily="50" charset="-128"/>
                        </a:rPr>
                        <a:t>わだてん」で販売。書籍やだんじり文化を伝える展示も設置したことによって、来街者数が増加した。</a:t>
                      </a:r>
                    </a:p>
                  </a:txBody>
                  <a:tcPr marL="89220" marR="89220" marT="44610" marB="44610">
                    <a:lnR w="3175" cap="flat" cmpd="sng" algn="ctr">
                      <a:solidFill>
                        <a:schemeClr val="bg1"/>
                      </a:solidFill>
                      <a:prstDash val="solid"/>
                      <a:round/>
                      <a:headEnd type="none" w="med" len="med"/>
                      <a:tailEnd type="none" w="med" len="med"/>
                    </a:lnR>
                    <a:solidFill>
                      <a:schemeClr val="accent2">
                        <a:lumMod val="20000"/>
                        <a:lumOff val="80000"/>
                      </a:schemeClr>
                    </a:solidFill>
                  </a:tcPr>
                </a:tc>
                <a:extLst>
                  <a:ext uri="{0D108BD9-81ED-4DB2-BD59-A6C34878D82A}">
                    <a16:rowId xmlns:a16="http://schemas.microsoft.com/office/drawing/2014/main" val="4014507853"/>
                  </a:ext>
                </a:extLst>
              </a:tr>
              <a:tr h="79927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②レンタルスペース</a:t>
                      </a:r>
                      <a:r>
                        <a:rPr kumimoji="1" lang="ja-JP" altLang="en-US" sz="900" b="1" dirty="0">
                          <a:solidFill>
                            <a:schemeClr val="tx1"/>
                          </a:solidFill>
                          <a:latin typeface="Meiryo UI" panose="020B0604030504040204" pitchFamily="50" charset="-128"/>
                          <a:ea typeface="Meiryo UI" panose="020B0604030504040204" pitchFamily="50" charset="-128"/>
                        </a:rPr>
                        <a:t>「駅前</a:t>
                      </a:r>
                      <a:r>
                        <a:rPr kumimoji="1" lang="en-US" altLang="ja-JP" sz="900" b="1" dirty="0">
                          <a:solidFill>
                            <a:schemeClr val="tx1"/>
                          </a:solidFill>
                          <a:latin typeface="Meiryo UI" panose="020B0604030504040204" pitchFamily="50" charset="-128"/>
                          <a:ea typeface="Meiryo UI" panose="020B0604030504040204" pitchFamily="50" charset="-128"/>
                        </a:rPr>
                        <a:t>e</a:t>
                      </a:r>
                      <a:r>
                        <a:rPr kumimoji="1" lang="ja-JP" altLang="en-US" sz="900" b="1" dirty="0">
                          <a:solidFill>
                            <a:schemeClr val="tx1"/>
                          </a:solidFill>
                          <a:latin typeface="Meiryo UI" panose="020B0604030504040204" pitchFamily="50" charset="-128"/>
                          <a:ea typeface="Meiryo UI" panose="020B0604030504040204" pitchFamily="50" charset="-128"/>
                        </a:rPr>
                        <a:t>道場」</a:t>
                      </a:r>
                      <a:r>
                        <a:rPr kumimoji="1" lang="ja-JP" altLang="en-US" sz="900" b="0" dirty="0">
                          <a:solidFill>
                            <a:schemeClr val="tx1"/>
                          </a:solidFill>
                          <a:latin typeface="Meiryo UI" panose="020B0604030504040204" pitchFamily="50" charset="-128"/>
                          <a:ea typeface="Meiryo UI" panose="020B0604030504040204" pitchFamily="50" charset="-128"/>
                        </a:rPr>
                        <a:t>の普及活動</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・商店街にある空き店舗の有効活用方法を検討し、令和</a:t>
                      </a:r>
                      <a:r>
                        <a:rPr kumimoji="1" lang="en-US" altLang="ja-JP" sz="900" b="0" dirty="0">
                          <a:solidFill>
                            <a:schemeClr val="tx1"/>
                          </a:solidFill>
                          <a:latin typeface="Meiryo UI" panose="020B0604030504040204" pitchFamily="50" charset="-128"/>
                          <a:ea typeface="Meiryo UI" panose="020B0604030504040204" pitchFamily="50" charset="-128"/>
                        </a:rPr>
                        <a:t>3</a:t>
                      </a:r>
                      <a:r>
                        <a:rPr kumimoji="1" lang="ja-JP" altLang="en-US" sz="900" b="0" dirty="0">
                          <a:solidFill>
                            <a:schemeClr val="tx1"/>
                          </a:solidFill>
                          <a:latin typeface="Meiryo UI" panose="020B0604030504040204" pitchFamily="50" charset="-128"/>
                          <a:ea typeface="Meiryo UI" panose="020B0604030504040204" pitchFamily="50" charset="-128"/>
                        </a:rPr>
                        <a:t>年に</a:t>
                      </a:r>
                      <a:r>
                        <a:rPr kumimoji="1" lang="zh-TW" altLang="en-US" sz="900" b="0" dirty="0">
                          <a:solidFill>
                            <a:schemeClr val="tx1"/>
                          </a:solidFill>
                          <a:latin typeface="Meiryo UI" panose="020B0604030504040204" pitchFamily="50" charset="-128"/>
                          <a:ea typeface="Meiryo UI" panose="020B0604030504040204" pitchFamily="50" charset="-128"/>
                        </a:rPr>
                        <a:t>「駅前</a:t>
                      </a:r>
                      <a:r>
                        <a:rPr kumimoji="1" lang="en-US" altLang="zh-TW" sz="900" b="0" dirty="0">
                          <a:solidFill>
                            <a:schemeClr val="tx1"/>
                          </a:solidFill>
                          <a:latin typeface="Meiryo UI" panose="020B0604030504040204" pitchFamily="50" charset="-128"/>
                          <a:ea typeface="Meiryo UI" panose="020B0604030504040204" pitchFamily="50" charset="-128"/>
                        </a:rPr>
                        <a:t>e</a:t>
                      </a:r>
                      <a:r>
                        <a:rPr kumimoji="1" lang="zh-TW" altLang="en-US" sz="900" b="0" dirty="0">
                          <a:solidFill>
                            <a:schemeClr val="tx1"/>
                          </a:solidFill>
                          <a:latin typeface="Meiryo UI" panose="020B0604030504040204" pitchFamily="50" charset="-128"/>
                          <a:ea typeface="Meiryo UI" panose="020B0604030504040204" pitchFamily="50" charset="-128"/>
                        </a:rPr>
                        <a:t>道場」</a:t>
                      </a:r>
                      <a:r>
                        <a:rPr kumimoji="1" lang="ja-JP" altLang="en-US" sz="900" b="0" dirty="0">
                          <a:solidFill>
                            <a:schemeClr val="tx1"/>
                          </a:solidFill>
                          <a:latin typeface="Meiryo UI" panose="020B0604030504040204" pitchFamily="50" charset="-128"/>
                          <a:ea typeface="Meiryo UI" panose="020B0604030504040204" pitchFamily="50" charset="-128"/>
                        </a:rPr>
                        <a:t>を設立した。</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・ゲーム以外にもリモートワークや会議など、さまざまな用途で利用が可能なレンタルスペースになっており、活用を呼びかけたい。</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L w="3175" cap="flat" cmpd="sng" algn="ctr">
                      <a:solidFill>
                        <a:schemeClr val="bg1"/>
                      </a:solidFill>
                      <a:prstDash val="solid"/>
                      <a:round/>
                      <a:headEnd type="none" w="med" len="med"/>
                      <a:tailEnd type="none" w="med" len="med"/>
                    </a:lnL>
                    <a:solidFill>
                      <a:schemeClr val="accent2">
                        <a:lumMod val="40000"/>
                        <a:lumOff val="60000"/>
                      </a:schemeClr>
                    </a:solidFill>
                  </a:tcPr>
                </a:tc>
                <a:tc hMerge="1">
                  <a:txBody>
                    <a:bodyPr/>
                    <a:lstStyle/>
                    <a:p>
                      <a:endParaRPr kumimoji="1" lang="ja-JP" altLang="en-US"/>
                    </a:p>
                  </a:txBody>
                  <a:tcPr/>
                </a:tc>
                <a:tc gridSpan="3">
                  <a:txBody>
                    <a:bodyPr/>
                    <a:lstStyle/>
                    <a:p>
                      <a:pPr marL="0" marR="0" lvl="0" indent="0" algn="l" defTabSz="93598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・レンタルスペースでの利用促進を促す「名刺型</a:t>
                      </a:r>
                      <a:r>
                        <a:rPr kumimoji="1" lang="en-US" altLang="ja-JP" sz="900" dirty="0">
                          <a:latin typeface="Meiryo UI" panose="020B0604030504040204" pitchFamily="50" charset="-128"/>
                          <a:ea typeface="Meiryo UI" panose="020B0604030504040204" pitchFamily="50" charset="-128"/>
                        </a:rPr>
                        <a:t>QR</a:t>
                      </a:r>
                      <a:r>
                        <a:rPr kumimoji="1" lang="ja-JP" altLang="en-US" sz="900" dirty="0">
                          <a:latin typeface="Meiryo UI" panose="020B0604030504040204" pitchFamily="50" charset="-128"/>
                          <a:ea typeface="Meiryo UI" panose="020B0604030504040204" pitchFamily="50" charset="-128"/>
                        </a:rPr>
                        <a:t>コード入りカード」を作成し、</a:t>
                      </a:r>
                      <a:r>
                        <a:rPr kumimoji="1" lang="en-US" altLang="ja-JP" sz="900" b="1" dirty="0">
                          <a:latin typeface="Meiryo UI" panose="020B0604030504040204" pitchFamily="50" charset="-128"/>
                          <a:ea typeface="Meiryo UI" panose="020B0604030504040204" pitchFamily="50" charset="-128"/>
                        </a:rPr>
                        <a:t>Web</a:t>
                      </a:r>
                      <a:r>
                        <a:rPr kumimoji="1" lang="ja-JP" altLang="en-US" sz="900" b="1" dirty="0">
                          <a:latin typeface="Meiryo UI" panose="020B0604030504040204" pitchFamily="50" charset="-128"/>
                          <a:ea typeface="Meiryo UI" panose="020B0604030504040204" pitchFamily="50" charset="-128"/>
                        </a:rPr>
                        <a:t>サイトや</a:t>
                      </a:r>
                      <a:r>
                        <a:rPr kumimoji="1" lang="en-US" altLang="ja-JP" sz="900" b="1" dirty="0">
                          <a:latin typeface="Meiryo UI" panose="020B0604030504040204" pitchFamily="50" charset="-128"/>
                          <a:ea typeface="Meiryo UI" panose="020B0604030504040204" pitchFamily="50" charset="-128"/>
                        </a:rPr>
                        <a:t>SNS</a:t>
                      </a:r>
                      <a:r>
                        <a:rPr kumimoji="1" lang="ja-JP" altLang="en-US" sz="900" b="1" dirty="0">
                          <a:latin typeface="Meiryo UI" panose="020B0604030504040204" pitchFamily="50" charset="-128"/>
                          <a:ea typeface="Meiryo UI" panose="020B0604030504040204" pitchFamily="50" charset="-128"/>
                        </a:rPr>
                        <a:t>で情報発信</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・商店街恒例行事「みんな</a:t>
                      </a:r>
                      <a:r>
                        <a:rPr kumimoji="1" lang="en-US" altLang="ja-JP" sz="900" dirty="0">
                          <a:latin typeface="Meiryo UI" panose="020B0604030504040204" pitchFamily="50" charset="-128"/>
                          <a:ea typeface="Meiryo UI" panose="020B0604030504040204" pitchFamily="50" charset="-128"/>
                        </a:rPr>
                        <a:t>Day</a:t>
                      </a:r>
                      <a:r>
                        <a:rPr kumimoji="1" lang="ja-JP" altLang="en-US" sz="900" dirty="0">
                          <a:latin typeface="Meiryo UI" panose="020B0604030504040204" pitchFamily="50" charset="-128"/>
                          <a:ea typeface="Meiryo UI" panose="020B0604030504040204" pitchFamily="50" charset="-128"/>
                        </a:rPr>
                        <a:t>参加！どんチャカフェスタ」で、</a:t>
                      </a:r>
                      <a:r>
                        <a:rPr kumimoji="1" lang="en-US" altLang="ja-JP" sz="900" b="1" dirty="0">
                          <a:latin typeface="Meiryo UI" panose="020B0604030504040204" pitchFamily="50" charset="-128"/>
                          <a:ea typeface="Meiryo UI" panose="020B0604030504040204" pitchFamily="50" charset="-128"/>
                        </a:rPr>
                        <a:t>e</a:t>
                      </a:r>
                      <a:r>
                        <a:rPr kumimoji="1" lang="ja-JP" altLang="en-US" sz="900" b="1" dirty="0">
                          <a:latin typeface="Meiryo UI" panose="020B0604030504040204" pitchFamily="50" charset="-128"/>
                          <a:ea typeface="Meiryo UI" panose="020B0604030504040204" pitchFamily="50" charset="-128"/>
                        </a:rPr>
                        <a:t>スポーツ体験会と競技大会を開催</a:t>
                      </a:r>
                      <a:r>
                        <a:rPr kumimoji="1" lang="ja-JP" altLang="en-US" sz="900" dirty="0">
                          <a:latin typeface="Meiryo UI" panose="020B0604030504040204" pitchFamily="50" charset="-128"/>
                          <a:ea typeface="Meiryo UI" panose="020B0604030504040204" pitchFamily="50" charset="-128"/>
                        </a:rPr>
                        <a:t>することによって「駅前</a:t>
                      </a:r>
                      <a:r>
                        <a:rPr kumimoji="1" lang="en-US" altLang="ja-JP" sz="900" dirty="0">
                          <a:latin typeface="Meiryo UI" panose="020B0604030504040204" pitchFamily="50" charset="-128"/>
                          <a:ea typeface="Meiryo UI" panose="020B0604030504040204" pitchFamily="50" charset="-128"/>
                        </a:rPr>
                        <a:t>e</a:t>
                      </a:r>
                      <a:r>
                        <a:rPr kumimoji="1" lang="ja-JP" altLang="en-US" sz="900" dirty="0">
                          <a:latin typeface="Meiryo UI" panose="020B0604030504040204" pitchFamily="50" charset="-128"/>
                          <a:ea typeface="Meiryo UI" panose="020B0604030504040204" pitchFamily="50" charset="-128"/>
                        </a:rPr>
                        <a:t>道場」の</a:t>
                      </a:r>
                      <a:r>
                        <a:rPr kumimoji="1" lang="en-US" altLang="ja-JP" sz="900" dirty="0">
                          <a:latin typeface="Meiryo UI" panose="020B0604030504040204" pitchFamily="50" charset="-128"/>
                          <a:ea typeface="Meiryo UI" panose="020B0604030504040204" pitchFamily="50" charset="-128"/>
                        </a:rPr>
                        <a:t>PR</a:t>
                      </a:r>
                      <a:r>
                        <a:rPr kumimoji="1" lang="ja-JP" altLang="en-US" sz="900" dirty="0">
                          <a:latin typeface="Meiryo UI" panose="020B0604030504040204" pitchFamily="50" charset="-128"/>
                          <a:ea typeface="Meiryo UI" panose="020B0604030504040204" pitchFamily="50" charset="-128"/>
                        </a:rPr>
                        <a:t>を実施。</a:t>
                      </a:r>
                      <a:endParaRPr kumimoji="1" lang="en-US" altLang="ja-JP" sz="900" dirty="0">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・イベントの様子はオンラインで配信。</a:t>
                      </a:r>
                      <a:endParaRPr kumimoji="1" lang="en-US" altLang="ja-JP" sz="900" dirty="0">
                        <a:latin typeface="Meiryo UI" panose="020B0604030504040204" pitchFamily="50" charset="-128"/>
                        <a:ea typeface="Meiryo UI" panose="020B0604030504040204" pitchFamily="50" charset="-128"/>
                      </a:endParaRPr>
                    </a:p>
                  </a:txBody>
                  <a:tcPr marL="89220" marR="89220" marT="44610" marB="44610">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sz="900" dirty="0">
                        <a:latin typeface="Meiryo UI" panose="020B0604030504040204" pitchFamily="50" charset="-128"/>
                        <a:ea typeface="Meiryo UI" panose="020B0604030504040204" pitchFamily="50" charset="-128"/>
                      </a:endParaRPr>
                    </a:p>
                  </a:txBody>
                  <a:tcPr marL="89220" marR="89220" marT="44610" marB="44610">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・日本のｅスポーツ界を牽引する民間企業も協力。有名な太鼓ゲームのトッププレイヤーをデモンストレーターに迎え、</a:t>
                      </a:r>
                      <a:r>
                        <a:rPr kumimoji="1" lang="ja-JP" altLang="en-US" sz="900" b="1" dirty="0">
                          <a:solidFill>
                            <a:schemeClr val="tx1"/>
                          </a:solidFill>
                          <a:latin typeface="Meiryo UI" panose="020B0604030504040204" pitchFamily="50" charset="-128"/>
                          <a:ea typeface="Meiryo UI" panose="020B0604030504040204" pitchFamily="50" charset="-128"/>
                        </a:rPr>
                        <a:t>小・中学生を中心におよそ</a:t>
                      </a:r>
                      <a:r>
                        <a:rPr kumimoji="1" lang="en-US" altLang="ja-JP" sz="900" b="1" dirty="0">
                          <a:solidFill>
                            <a:schemeClr val="tx1"/>
                          </a:solidFill>
                          <a:latin typeface="Meiryo UI" panose="020B0604030504040204" pitchFamily="50" charset="-128"/>
                          <a:ea typeface="Meiryo UI" panose="020B0604030504040204" pitchFamily="50" charset="-128"/>
                        </a:rPr>
                        <a:t>350</a:t>
                      </a:r>
                      <a:r>
                        <a:rPr kumimoji="1" lang="ja-JP" altLang="en-US" sz="900" b="1" dirty="0">
                          <a:solidFill>
                            <a:schemeClr val="tx1"/>
                          </a:solidFill>
                          <a:latin typeface="Meiryo UI" panose="020B0604030504040204" pitchFamily="50" charset="-128"/>
                          <a:ea typeface="Meiryo UI" panose="020B0604030504040204" pitchFamily="50" charset="-128"/>
                        </a:rPr>
                        <a:t>人が体験会に参加し、大盛況だった。</a:t>
                      </a:r>
                      <a:endParaRPr kumimoji="1" lang="en-US" altLang="ja-JP" sz="9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・このイベントをきっかけに、レンタルスペースの認知度が上がった。</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R w="3175" cap="flat" cmpd="sng" algn="ctr">
                      <a:solidFill>
                        <a:schemeClr val="bg1"/>
                      </a:solidFill>
                      <a:prstDash val="solid"/>
                      <a:round/>
                      <a:headEnd type="none" w="med" len="med"/>
                      <a:tailEnd type="none" w="med" len="med"/>
                    </a:lnR>
                    <a:solidFill>
                      <a:schemeClr val="accent2">
                        <a:lumMod val="40000"/>
                        <a:lumOff val="60000"/>
                      </a:schemeClr>
                    </a:solidFill>
                  </a:tcPr>
                </a:tc>
                <a:extLst>
                  <a:ext uri="{0D108BD9-81ED-4DB2-BD59-A6C34878D82A}">
                    <a16:rowId xmlns:a16="http://schemas.microsoft.com/office/drawing/2014/main" val="365430215"/>
                  </a:ext>
                </a:extLst>
              </a:tr>
              <a:tr h="228460">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商店街のコメント</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endParaRPr kumimoji="1" lang="ja-JP" altLang="en-US" sz="8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extLst>
                  <a:ext uri="{0D108BD9-81ED-4DB2-BD59-A6C34878D82A}">
                    <a16:rowId xmlns:a16="http://schemas.microsoft.com/office/drawing/2014/main" val="2151269123"/>
                  </a:ext>
                </a:extLst>
              </a:tr>
              <a:tr h="468000">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■建物を空き店舗や更地にするのではなく、こうして商店街が活性化に取り組むことは、商店街のにぎわいの維持、空き店舗対策にもなっていきます。</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だんじりを呼び水に、地域のにぎわいの拠点として、地域に根付き、</a:t>
                      </a:r>
                      <a:r>
                        <a:rPr kumimoji="1" lang="en-US" altLang="ja-JP" sz="900" b="0" dirty="0">
                          <a:solidFill>
                            <a:schemeClr val="tx1"/>
                          </a:solidFill>
                          <a:latin typeface="Meiryo UI" panose="020B0604030504040204" pitchFamily="50" charset="-128"/>
                          <a:ea typeface="Meiryo UI" panose="020B0604030504040204" pitchFamily="50" charset="-128"/>
                        </a:rPr>
                        <a:t>20</a:t>
                      </a: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rPr>
                        <a:t>30</a:t>
                      </a:r>
                      <a:r>
                        <a:rPr kumimoji="1" lang="ja-JP" altLang="en-US" sz="900" b="0" dirty="0">
                          <a:solidFill>
                            <a:schemeClr val="tx1"/>
                          </a:solidFill>
                          <a:latin typeface="Meiryo UI" panose="020B0604030504040204" pitchFamily="50" charset="-128"/>
                          <a:ea typeface="Meiryo UI" panose="020B0604030504040204" pitchFamily="50" charset="-128"/>
                        </a:rPr>
                        <a:t>年後の将来に残せるものになってくれたらという思いで今後も取り組んでいきたい。</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180000" marR="180000" marT="44610" marB="44610">
                    <a:lnL w="3175" cap="flat" cmpd="sng" algn="ctr">
                      <a:solidFill>
                        <a:schemeClr val="bg1"/>
                      </a:solidFill>
                      <a:prstDash val="solid"/>
                      <a:round/>
                      <a:headEnd type="none" w="med" len="med"/>
                      <a:tailEnd type="none" w="med" len="med"/>
                    </a:lnL>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oFill/>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marL="89220" marR="89220" marT="44610" marB="44610">
                    <a:lnL w="3175" cap="flat" cmpd="sng" algn="ctr">
                      <a:solidFill>
                        <a:srgbClr val="FF9999"/>
                      </a:solidFill>
                      <a:prstDash val="solid"/>
                      <a:round/>
                      <a:headEnd type="none" w="med" len="med"/>
                      <a:tailEnd type="none" w="med" len="med"/>
                    </a:lnL>
                    <a:lnR w="3175" cap="flat" cmpd="sng" algn="ctr">
                      <a:solidFill>
                        <a:schemeClr val="bg1"/>
                      </a:solidFill>
                      <a:prstDash val="solid"/>
                      <a:round/>
                      <a:headEnd type="none" w="med" len="med"/>
                      <a:tailEnd type="none" w="med" len="med"/>
                    </a:lnR>
                    <a:no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chemeClr val="tx1"/>
                        </a:solidFill>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2705247607"/>
                  </a:ext>
                </a:extLst>
              </a:tr>
              <a:tr h="228460">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写真</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連携・協力</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extLst>
                  <a:ext uri="{0D108BD9-81ED-4DB2-BD59-A6C34878D82A}">
                    <a16:rowId xmlns:a16="http://schemas.microsoft.com/office/drawing/2014/main" val="3148528420"/>
                  </a:ext>
                </a:extLst>
              </a:tr>
              <a:tr h="504000">
                <a:tc rowSpan="3"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chemeClr val="accent2">
                        <a:lumMod val="20000"/>
                        <a:lumOff val="80000"/>
                      </a:schemeClr>
                    </a:solidFill>
                  </a:tcPr>
                </a:tc>
                <a:tc rowSpan="3" hMerge="1">
                  <a:txBody>
                    <a:bodyPr/>
                    <a:lstStyle/>
                    <a:p>
                      <a:endParaRPr kumimoji="1" lang="ja-JP" altLang="en-US"/>
                    </a:p>
                  </a:txBody>
                  <a:tcPr/>
                </a:tc>
                <a:tc rowSpan="3" hMerge="1">
                  <a:txBody>
                    <a:bodyPr/>
                    <a:lstStyle/>
                    <a:p>
                      <a:endParaRPr kumimoji="1" lang="ja-JP" altLang="en-US"/>
                    </a:p>
                  </a:txBody>
                  <a:tcPr/>
                </a:tc>
                <a:tc gridSpan="3">
                  <a:txBody>
                    <a:bodyPr/>
                    <a:lstStyle/>
                    <a:p>
                      <a:r>
                        <a:rPr kumimoji="1" lang="ja-JP" altLang="en-US" sz="900" dirty="0">
                          <a:latin typeface="Meiryo UI" panose="020B0604030504040204" pitchFamily="50" charset="-128"/>
                          <a:ea typeface="Meiryo UI" panose="020B0604030504040204" pitchFamily="50" charset="-128"/>
                        </a:rPr>
                        <a:t>■主催：岸和田駅前通商店街振興組合</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■キャラクターデザイン：</a:t>
                      </a:r>
                      <a:r>
                        <a:rPr kumimoji="1" lang="zh-CN" altLang="en-US" sz="900" dirty="0">
                          <a:latin typeface="Meiryo UI" panose="020B0604030504040204" pitchFamily="50" charset="-128"/>
                          <a:ea typeface="Meiryo UI" panose="020B0604030504040204" pitchFamily="50" charset="-128"/>
                        </a:rPr>
                        <a:t>大阪府立久米田高等学校</a:t>
                      </a:r>
                      <a:endParaRPr kumimoji="1" lang="en-US" altLang="zh-CN"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e</a:t>
                      </a:r>
                      <a:r>
                        <a:rPr kumimoji="1" lang="ja-JP" altLang="en-US" sz="900" dirty="0">
                          <a:latin typeface="Meiryo UI" panose="020B0604030504040204" pitchFamily="50" charset="-128"/>
                          <a:ea typeface="Meiryo UI" panose="020B0604030504040204" pitchFamily="50" charset="-128"/>
                        </a:rPr>
                        <a:t>スポーツ：岸和田商工会議所</a:t>
                      </a:r>
                      <a:endParaRPr kumimoji="1" lang="en-US" altLang="ja-JP" sz="900" dirty="0">
                        <a:latin typeface="Meiryo UI" panose="020B0604030504040204" pitchFamily="50" charset="-128"/>
                        <a:ea typeface="Meiryo UI" panose="020B0604030504040204" pitchFamily="50" charset="-128"/>
                      </a:endParaRPr>
                    </a:p>
                  </a:txBody>
                  <a:tcPr marL="89220" marR="89220" marT="44610" marB="44610">
                    <a:lnR w="3175" cap="flat" cmpd="sng" algn="ctr">
                      <a:solidFill>
                        <a:schemeClr val="bg1"/>
                      </a:solidFill>
                      <a:prstDash val="solid"/>
                      <a:round/>
                      <a:headEnd type="none" w="med" len="med"/>
                      <a:tailEnd type="none" w="med" len="med"/>
                    </a:lnR>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36515858"/>
                  </a:ext>
                </a:extLst>
              </a:tr>
              <a:tr h="228460">
                <a:tc gridSpan="3"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chemeClr val="accent2">
                        <a:lumMod val="20000"/>
                        <a:lumOff val="80000"/>
                      </a:schemeClr>
                    </a:solidFill>
                  </a:tcPr>
                </a:tc>
                <a:tc hMerge="1" vMerge="1">
                  <a:txBody>
                    <a:bodyPr/>
                    <a:lstStyle/>
                    <a:p>
                      <a:endParaRPr kumimoji="1" lang="ja-JP" altLang="en-US"/>
                    </a:p>
                  </a:txBody>
                  <a:tcPr/>
                </a:tc>
                <a:tc hMerge="1" v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〈HP</a:t>
                      </a: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SNS</a:t>
                      </a:r>
                      <a:r>
                        <a:rPr kumimoji="1" lang="ja-JP" altLang="en-US" sz="900" b="1" dirty="0">
                          <a:solidFill>
                            <a:schemeClr val="bg1"/>
                          </a:solidFill>
                          <a:latin typeface="Meiryo UI" panose="020B0604030504040204" pitchFamily="50" charset="-128"/>
                          <a:ea typeface="Meiryo UI" panose="020B0604030504040204" pitchFamily="50" charset="-128"/>
                        </a:rPr>
                        <a:t>等</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01147248"/>
                  </a:ext>
                </a:extLst>
              </a:tr>
              <a:tr h="828000">
                <a:tc gridSpan="3"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chemeClr val="accent2">
                        <a:lumMod val="20000"/>
                        <a:lumOff val="80000"/>
                      </a:schemeClr>
                    </a:solidFill>
                  </a:tcPr>
                </a:tc>
                <a:tc hMerge="1" vMerge="1">
                  <a:txBody>
                    <a:bodyPr/>
                    <a:lstStyle/>
                    <a:p>
                      <a:endParaRPr kumimoji="1" lang="ja-JP" altLang="en-US"/>
                    </a:p>
                  </a:txBody>
                  <a:tcPr/>
                </a:tc>
                <a:tc hMerge="1" vMerge="1">
                  <a:txBody>
                    <a:bodyPr/>
                    <a:lstStyle/>
                    <a:p>
                      <a:endParaRPr kumimoji="1" lang="ja-JP" altLang="en-US"/>
                    </a:p>
                  </a:txBody>
                  <a:tcPr/>
                </a:tc>
                <a:tc gridSpan="3">
                  <a:txBody>
                    <a:bodyPr/>
                    <a:lstStyle/>
                    <a:p>
                      <a:r>
                        <a:rPr kumimoji="1" lang="ja-JP" altLang="en-US" sz="900" dirty="0">
                          <a:latin typeface="Meiryo UI" panose="020B0604030504040204" pitchFamily="50" charset="-128"/>
                          <a:ea typeface="Meiryo UI" panose="020B0604030504040204" pitchFamily="50" charset="-128"/>
                        </a:rPr>
                        <a:t>■大阪府商店街魅力発見サイト「ええやん！大阪商店街」　商店街紹介ページ</a:t>
                      </a:r>
                    </a:p>
                    <a:p>
                      <a:r>
                        <a:rPr kumimoji="1" lang="en-US" altLang="ja-JP" sz="900" dirty="0">
                          <a:latin typeface="Meiryo UI" panose="020B0604030504040204" pitchFamily="50" charset="-128"/>
                          <a:ea typeface="Meiryo UI" panose="020B0604030504040204" pitchFamily="50" charset="-128"/>
                          <a:hlinkClick r:id="rId5"/>
                        </a:rPr>
                        <a:t>https://osaka-shotengai-info.com/ss/kishiwadaekimae/</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■岸和田駅前通商店街　公式</a:t>
                      </a:r>
                      <a:r>
                        <a:rPr kumimoji="1" lang="en-US" altLang="ja-JP" sz="900" dirty="0">
                          <a:latin typeface="Meiryo UI" panose="020B0604030504040204" pitchFamily="50" charset="-128"/>
                          <a:ea typeface="Meiryo UI" panose="020B0604030504040204" pitchFamily="50" charset="-128"/>
                        </a:rPr>
                        <a:t>HP</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hlinkClick r:id="rId6"/>
                        </a:rPr>
                        <a:t>https://www.kishiwadashotengai.com/</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■岸和田駅前通商店街　</a:t>
                      </a:r>
                      <a:r>
                        <a:rPr kumimoji="1" lang="en-US" altLang="ja-JP" sz="900" dirty="0">
                          <a:latin typeface="Meiryo UI" panose="020B0604030504040204" pitchFamily="50" charset="-128"/>
                          <a:ea typeface="Meiryo UI" panose="020B0604030504040204" pitchFamily="50" charset="-128"/>
                        </a:rPr>
                        <a:t>Instagram</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hlinkClick r:id="rId7"/>
                        </a:rPr>
                        <a:t>https://www.instagram.com/kishiwadashotengai/</a:t>
                      </a:r>
                      <a:endParaRPr kumimoji="1" lang="en-US" altLang="ja-JP" sz="900" dirty="0">
                        <a:latin typeface="Meiryo UI" panose="020B0604030504040204" pitchFamily="50" charset="-128"/>
                        <a:ea typeface="Meiryo UI" panose="020B0604030504040204" pitchFamily="50" charset="-128"/>
                      </a:endParaRPr>
                    </a:p>
                  </a:txBody>
                  <a:tcPr marL="89220" marR="89220" marT="44610" marB="44610">
                    <a:lnR w="3175" cap="flat" cmpd="sng" algn="ctr">
                      <a:solidFill>
                        <a:schemeClr val="bg1"/>
                      </a:solidFill>
                      <a:prstDash val="solid"/>
                      <a:round/>
                      <a:headEnd type="none" w="med" len="med"/>
                      <a:tailEnd type="none" w="med" len="med"/>
                    </a:lnR>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9606770"/>
                  </a:ext>
                </a:extLst>
              </a:tr>
            </a:tbl>
          </a:graphicData>
        </a:graphic>
      </p:graphicFrame>
      <p:sp>
        <p:nvSpPr>
          <p:cNvPr id="8" name="テキスト ボックス 7">
            <a:extLst>
              <a:ext uri="{FF2B5EF4-FFF2-40B4-BE49-F238E27FC236}">
                <a16:creationId xmlns:a16="http://schemas.microsoft.com/office/drawing/2014/main" id="{5F73B578-516C-472A-32EC-673B22B00536}"/>
              </a:ext>
            </a:extLst>
          </p:cNvPr>
          <p:cNvSpPr txBox="1"/>
          <p:nvPr/>
        </p:nvSpPr>
        <p:spPr>
          <a:xfrm>
            <a:off x="3035417" y="6802803"/>
            <a:ext cx="1644533" cy="215444"/>
          </a:xfrm>
          <a:prstGeom prst="rect">
            <a:avLst/>
          </a:prstGeom>
          <a:noFill/>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rPr>
              <a:t>レンタルスペース「駅前</a:t>
            </a:r>
            <a:r>
              <a:rPr lang="en-US" altLang="ja-JP" sz="800" dirty="0">
                <a:latin typeface="Meiryo UI" panose="020B0604030504040204" pitchFamily="50" charset="-128"/>
                <a:ea typeface="Meiryo UI" panose="020B0604030504040204" pitchFamily="50" charset="-128"/>
              </a:rPr>
              <a:t>e</a:t>
            </a:r>
            <a:r>
              <a:rPr lang="ja-JP" altLang="en-US" sz="800" dirty="0">
                <a:latin typeface="Meiryo UI" panose="020B0604030504040204" pitchFamily="50" charset="-128"/>
                <a:ea typeface="Meiryo UI" panose="020B0604030504040204" pitchFamily="50" charset="-128"/>
              </a:rPr>
              <a:t>道場」</a:t>
            </a:r>
          </a:p>
        </p:txBody>
      </p:sp>
      <p:sp>
        <p:nvSpPr>
          <p:cNvPr id="11" name="テキスト ボックス 10">
            <a:extLst>
              <a:ext uri="{FF2B5EF4-FFF2-40B4-BE49-F238E27FC236}">
                <a16:creationId xmlns:a16="http://schemas.microsoft.com/office/drawing/2014/main" id="{64289AFD-430E-2640-EF57-0735EC34B000}"/>
              </a:ext>
            </a:extLst>
          </p:cNvPr>
          <p:cNvSpPr txBox="1"/>
          <p:nvPr/>
        </p:nvSpPr>
        <p:spPr>
          <a:xfrm>
            <a:off x="1282834" y="6803996"/>
            <a:ext cx="1750310" cy="215444"/>
          </a:xfrm>
          <a:prstGeom prst="rect">
            <a:avLst/>
          </a:prstGeom>
          <a:noFill/>
        </p:spPr>
        <p:txBody>
          <a:bodyPr wrap="square">
            <a:spAutoFit/>
          </a:bodyPr>
          <a:lstStyle/>
          <a:p>
            <a:pPr algn="ctr" defTabSz="480106">
              <a:defRPr/>
            </a:pPr>
            <a:r>
              <a:rPr lang="ja-JP" altLang="en-US" sz="800" dirty="0">
                <a:latin typeface="Meiryo UI" panose="020B0604030504040204" pitchFamily="50" charset="-128"/>
                <a:ea typeface="Meiryo UI" panose="020B0604030504040204" pitchFamily="50" charset="-128"/>
              </a:rPr>
              <a:t>くつろぎの空間「駅前</a:t>
            </a:r>
            <a:r>
              <a:rPr lang="en-US" altLang="ja-JP" sz="800" dirty="0">
                <a:latin typeface="Meiryo UI" panose="020B0604030504040204" pitchFamily="50" charset="-128"/>
                <a:ea typeface="Meiryo UI" panose="020B0604030504040204" pitchFamily="50" charset="-128"/>
              </a:rPr>
              <a:t>CAFE </a:t>
            </a:r>
            <a:r>
              <a:rPr lang="ja-JP" altLang="en-US" sz="800" dirty="0">
                <a:latin typeface="Meiryo UI" panose="020B0604030504040204" pitchFamily="50" charset="-128"/>
                <a:ea typeface="Meiryo UI" panose="020B0604030504040204" pitchFamily="50" charset="-128"/>
              </a:rPr>
              <a:t>わだてん」</a:t>
            </a:r>
          </a:p>
        </p:txBody>
      </p:sp>
      <p:sp>
        <p:nvSpPr>
          <p:cNvPr id="2" name="テキスト ボックス 1">
            <a:extLst>
              <a:ext uri="{FF2B5EF4-FFF2-40B4-BE49-F238E27FC236}">
                <a16:creationId xmlns:a16="http://schemas.microsoft.com/office/drawing/2014/main" id="{6F11D29D-A09F-CD90-68F9-ADA9051A35E7}"/>
              </a:ext>
            </a:extLst>
          </p:cNvPr>
          <p:cNvSpPr txBox="1"/>
          <p:nvPr/>
        </p:nvSpPr>
        <p:spPr>
          <a:xfrm>
            <a:off x="8677135" y="0"/>
            <a:ext cx="672346" cy="230832"/>
          </a:xfrm>
          <a:prstGeom prst="rect">
            <a:avLst/>
          </a:prstGeom>
          <a:noFill/>
        </p:spPr>
        <p:txBody>
          <a:bodyPr wrap="square" rtlCol="0">
            <a:spAutoFit/>
          </a:bodyPr>
          <a:lstStyle/>
          <a:p>
            <a:pPr algn="r"/>
            <a:r>
              <a:rPr kumimoji="1" lang="en-US" altLang="ja-JP" sz="900" dirty="0"/>
              <a:t>R6-02</a:t>
            </a:r>
            <a:endParaRPr kumimoji="1" lang="ja-JP" altLang="en-US" sz="900" dirty="0"/>
          </a:p>
        </p:txBody>
      </p:sp>
      <p:pic>
        <p:nvPicPr>
          <p:cNvPr id="4" name="図 3">
            <a:extLst>
              <a:ext uri="{FF2B5EF4-FFF2-40B4-BE49-F238E27FC236}">
                <a16:creationId xmlns:a16="http://schemas.microsoft.com/office/drawing/2014/main" id="{B790DB77-9720-59BB-53EC-747CE3B6E1D1}"/>
              </a:ext>
            </a:extLst>
          </p:cNvPr>
          <p:cNvPicPr>
            <a:picLocks noChangeAspect="1"/>
          </p:cNvPicPr>
          <p:nvPr/>
        </p:nvPicPr>
        <p:blipFill>
          <a:blip r:embed="rId8">
            <a:extLst>
              <a:ext uri="{28A0092B-C50C-407E-A947-70E740481C1C}">
                <a14:useLocalDpi xmlns:a14="http://schemas.microsoft.com/office/drawing/2010/main"/>
              </a:ext>
            </a:extLst>
          </a:blip>
          <a:stretch>
            <a:fillRect/>
          </a:stretch>
        </p:blipFill>
        <p:spPr>
          <a:xfrm>
            <a:off x="3138368" y="5728915"/>
            <a:ext cx="1413189" cy="1069108"/>
          </a:xfrm>
          <a:prstGeom prst="rect">
            <a:avLst/>
          </a:prstGeom>
        </p:spPr>
      </p:pic>
      <p:pic>
        <p:nvPicPr>
          <p:cNvPr id="9" name="図 8">
            <a:extLst>
              <a:ext uri="{FF2B5EF4-FFF2-40B4-BE49-F238E27FC236}">
                <a16:creationId xmlns:a16="http://schemas.microsoft.com/office/drawing/2014/main" id="{F4DBD7C9-1207-4393-D426-02571AD7CB50}"/>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1376852" y="5719598"/>
            <a:ext cx="1593231" cy="1069108"/>
          </a:xfrm>
          <a:prstGeom prst="rect">
            <a:avLst/>
          </a:prstGeom>
        </p:spPr>
      </p:pic>
      <p:pic>
        <p:nvPicPr>
          <p:cNvPr id="18" name="図 17">
            <a:extLst>
              <a:ext uri="{FF2B5EF4-FFF2-40B4-BE49-F238E27FC236}">
                <a16:creationId xmlns:a16="http://schemas.microsoft.com/office/drawing/2014/main" id="{38155014-2BC0-1474-C9AF-A5654CDBDE69}"/>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222776" y="5719598"/>
            <a:ext cx="985791" cy="1019952"/>
          </a:xfrm>
          <a:prstGeom prst="rect">
            <a:avLst/>
          </a:prstGeom>
        </p:spPr>
      </p:pic>
      <p:sp>
        <p:nvSpPr>
          <p:cNvPr id="21" name="テキスト ボックス 20">
            <a:extLst>
              <a:ext uri="{FF2B5EF4-FFF2-40B4-BE49-F238E27FC236}">
                <a16:creationId xmlns:a16="http://schemas.microsoft.com/office/drawing/2014/main" id="{94B71449-BEA0-70E5-A241-CDAD0065A135}"/>
              </a:ext>
            </a:extLst>
          </p:cNvPr>
          <p:cNvSpPr txBox="1"/>
          <p:nvPr/>
        </p:nvSpPr>
        <p:spPr>
          <a:xfrm>
            <a:off x="157713" y="6741248"/>
            <a:ext cx="1124485" cy="338554"/>
          </a:xfrm>
          <a:prstGeom prst="rect">
            <a:avLst/>
          </a:prstGeom>
          <a:noFill/>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rPr>
              <a:t>オリジナルキャラクター</a:t>
            </a:r>
            <a:endParaRPr lang="en-US" altLang="ja-JP" sz="800" dirty="0">
              <a:latin typeface="Meiryo UI" panose="020B0604030504040204" pitchFamily="50" charset="-128"/>
              <a:ea typeface="Meiryo UI" panose="020B0604030504040204" pitchFamily="50" charset="-128"/>
            </a:endParaRPr>
          </a:p>
          <a:p>
            <a:pPr algn="ctr"/>
            <a:r>
              <a:rPr lang="ja-JP" altLang="en-US" sz="800" dirty="0">
                <a:latin typeface="Meiryo UI" panose="020B0604030504040204" pitchFamily="50" charset="-128"/>
                <a:ea typeface="Meiryo UI" panose="020B0604030504040204" pitchFamily="50" charset="-128"/>
              </a:rPr>
              <a:t>「わだてん」</a:t>
            </a:r>
          </a:p>
        </p:txBody>
      </p:sp>
      <p:sp>
        <p:nvSpPr>
          <p:cNvPr id="10" name="テキスト ボックス 9">
            <a:extLst>
              <a:ext uri="{FF2B5EF4-FFF2-40B4-BE49-F238E27FC236}">
                <a16:creationId xmlns:a16="http://schemas.microsoft.com/office/drawing/2014/main" id="{DE72434F-5F4D-4B99-ACF1-8D58609A6037}"/>
              </a:ext>
            </a:extLst>
          </p:cNvPr>
          <p:cNvSpPr txBox="1"/>
          <p:nvPr/>
        </p:nvSpPr>
        <p:spPr>
          <a:xfrm>
            <a:off x="7473454" y="8792"/>
            <a:ext cx="1600200" cy="230832"/>
          </a:xfrm>
          <a:prstGeom prst="rect">
            <a:avLst/>
          </a:prstGeom>
          <a:noFill/>
        </p:spPr>
        <p:txBody>
          <a:bodyPr wrap="square" rtlCol="0">
            <a:spAutoFit/>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令和</a:t>
            </a:r>
            <a:r>
              <a:rPr kumimoji="1" lang="en-US" altLang="ja-JP" sz="900" dirty="0">
                <a:latin typeface="Meiryo UI" panose="020B0604030504040204" pitchFamily="50" charset="-128"/>
                <a:ea typeface="Meiryo UI" panose="020B0604030504040204" pitchFamily="50" charset="-128"/>
              </a:rPr>
              <a:t>6</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8</a:t>
            </a:r>
            <a:r>
              <a:rPr kumimoji="1" lang="ja-JP" altLang="en-US" sz="900" dirty="0">
                <a:latin typeface="Meiryo UI" panose="020B0604030504040204" pitchFamily="50" charset="-128"/>
                <a:ea typeface="Meiryo UI" panose="020B0604030504040204" pitchFamily="50" charset="-128"/>
              </a:rPr>
              <a:t>月２６日時点</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99196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853</Words>
  <Application>Microsoft Office PowerPoint</Application>
  <PresentationFormat>ユーザー設定</PresentationFormat>
  <Paragraphs>58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2024-08-26T02:00:50Z</dcterms:created>
  <dcterms:modified xsi:type="dcterms:W3CDTF">2024-08-30T07:47:04Z</dcterms:modified>
</cp:coreProperties>
</file>