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8" r:id="rId1"/>
    <p:sldMasterId id="2147483691" r:id="rId2"/>
  </p:sldMasterIdLst>
  <p:notesMasterIdLst>
    <p:notesMasterId r:id="rId6"/>
  </p:notesMasterIdLst>
  <p:handoutMasterIdLst>
    <p:handoutMasterId r:id="rId7"/>
  </p:handoutMasterIdLst>
  <p:sldIdLst>
    <p:sldId id="263" r:id="rId3"/>
    <p:sldId id="260" r:id="rId4"/>
    <p:sldId id="261" r:id="rId5"/>
  </p:sldIdLst>
  <p:sldSz cx="93599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CC0DFF3-6928-4EDC-B75A-311E67D2DCE7}">
          <p14:sldIdLst>
            <p14:sldId id="263"/>
            <p14:sldId id="260"/>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6699"/>
    <a:srgbClr val="CC99FF"/>
    <a:srgbClr val="FF99FF"/>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3834" autoAdjust="0"/>
  </p:normalViewPr>
  <p:slideViewPr>
    <p:cSldViewPr snapToGrid="0">
      <p:cViewPr varScale="1">
        <p:scale>
          <a:sx n="81" d="100"/>
          <a:sy n="81" d="100"/>
        </p:scale>
        <p:origin x="336" y="62"/>
      </p:cViewPr>
      <p:guideLst/>
    </p:cSldViewPr>
  </p:slideViewPr>
  <p:notesTextViewPr>
    <p:cViewPr>
      <p:scale>
        <a:sx n="1" d="1"/>
        <a:sy n="1" d="1"/>
      </p:scale>
      <p:origin x="0" y="0"/>
    </p:cViewPr>
  </p:notesTextViewPr>
  <p:notesViewPr>
    <p:cSldViewPr snapToGrid="0">
      <p:cViewPr varScale="1">
        <p:scale>
          <a:sx n="78" d="100"/>
          <a:sy n="78" d="100"/>
        </p:scale>
        <p:origin x="204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CD53EBF-9C68-D6FF-0B7B-71CF11334616}"/>
              </a:ext>
            </a:extLst>
          </p:cNvPr>
          <p:cNvSpPr>
            <a:spLocks noGrp="1"/>
          </p:cNvSpPr>
          <p:nvPr>
            <p:ph type="hdr" sz="quarter"/>
          </p:nvPr>
        </p:nvSpPr>
        <p:spPr>
          <a:xfrm>
            <a:off x="1" y="2"/>
            <a:ext cx="2949786" cy="498693"/>
          </a:xfrm>
          <a:prstGeom prst="rect">
            <a:avLst/>
          </a:prstGeom>
        </p:spPr>
        <p:txBody>
          <a:bodyPr vert="horz" lIns="91542" tIns="45770" rIns="91542" bIns="4577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AD517BB-A191-5DEC-39DF-27F329A90596}"/>
              </a:ext>
            </a:extLst>
          </p:cNvPr>
          <p:cNvSpPr>
            <a:spLocks noGrp="1"/>
          </p:cNvSpPr>
          <p:nvPr>
            <p:ph type="dt" sz="quarter" idx="1"/>
          </p:nvPr>
        </p:nvSpPr>
        <p:spPr>
          <a:xfrm>
            <a:off x="3855839" y="2"/>
            <a:ext cx="2949786" cy="498693"/>
          </a:xfrm>
          <a:prstGeom prst="rect">
            <a:avLst/>
          </a:prstGeom>
        </p:spPr>
        <p:txBody>
          <a:bodyPr vert="horz" lIns="91542" tIns="45770" rIns="91542" bIns="45770" rtlCol="0"/>
          <a:lstStyle>
            <a:lvl1pPr algn="r">
              <a:defRPr sz="1200"/>
            </a:lvl1pPr>
          </a:lstStyle>
          <a:p>
            <a:fld id="{DBC6A81C-21F1-445D-A43B-A442D1E8F93E}" type="datetimeFigureOut">
              <a:rPr kumimoji="1" lang="ja-JP" altLang="en-US" smtClean="0"/>
              <a:t>2024/11/20</a:t>
            </a:fld>
            <a:endParaRPr kumimoji="1" lang="ja-JP" altLang="en-US"/>
          </a:p>
        </p:txBody>
      </p:sp>
      <p:sp>
        <p:nvSpPr>
          <p:cNvPr id="4" name="フッター プレースホルダー 3">
            <a:extLst>
              <a:ext uri="{FF2B5EF4-FFF2-40B4-BE49-F238E27FC236}">
                <a16:creationId xmlns:a16="http://schemas.microsoft.com/office/drawing/2014/main" id="{73A7D1AC-1F71-BE05-8334-87CFDF513781}"/>
              </a:ext>
            </a:extLst>
          </p:cNvPr>
          <p:cNvSpPr>
            <a:spLocks noGrp="1"/>
          </p:cNvSpPr>
          <p:nvPr>
            <p:ph type="ftr" sz="quarter" idx="2"/>
          </p:nvPr>
        </p:nvSpPr>
        <p:spPr>
          <a:xfrm>
            <a:off x="1" y="9440647"/>
            <a:ext cx="2949786" cy="498692"/>
          </a:xfrm>
          <a:prstGeom prst="rect">
            <a:avLst/>
          </a:prstGeom>
        </p:spPr>
        <p:txBody>
          <a:bodyPr vert="horz" lIns="91542" tIns="45770" rIns="91542" bIns="4577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FE823B0-2972-2D5D-D1DE-F391464F9564}"/>
              </a:ext>
            </a:extLst>
          </p:cNvPr>
          <p:cNvSpPr>
            <a:spLocks noGrp="1"/>
          </p:cNvSpPr>
          <p:nvPr>
            <p:ph type="sldNum" sz="quarter" idx="3"/>
          </p:nvPr>
        </p:nvSpPr>
        <p:spPr>
          <a:xfrm>
            <a:off x="3855839" y="9440647"/>
            <a:ext cx="2949786" cy="498692"/>
          </a:xfrm>
          <a:prstGeom prst="rect">
            <a:avLst/>
          </a:prstGeom>
        </p:spPr>
        <p:txBody>
          <a:bodyPr vert="horz" lIns="91542" tIns="45770" rIns="91542" bIns="45770" rtlCol="0" anchor="b"/>
          <a:lstStyle>
            <a:lvl1pPr algn="r">
              <a:defRPr sz="1200"/>
            </a:lvl1pPr>
          </a:lstStyle>
          <a:p>
            <a:fld id="{FC4D096D-1E8C-4014-A755-41873C24E287}" type="slidenum">
              <a:rPr kumimoji="1" lang="ja-JP" altLang="en-US" smtClean="0"/>
              <a:t>‹#›</a:t>
            </a:fld>
            <a:endParaRPr kumimoji="1" lang="ja-JP" altLang="en-US"/>
          </a:p>
        </p:txBody>
      </p:sp>
    </p:spTree>
    <p:extLst>
      <p:ext uri="{BB962C8B-B14F-4D97-AF65-F5344CB8AC3E}">
        <p14:creationId xmlns:p14="http://schemas.microsoft.com/office/powerpoint/2010/main" val="1364478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6" cy="498693"/>
          </a:xfrm>
          <a:prstGeom prst="rect">
            <a:avLst/>
          </a:prstGeom>
        </p:spPr>
        <p:txBody>
          <a:bodyPr vert="horz" lIns="91542" tIns="45770" rIns="91542" bIns="457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6" cy="498693"/>
          </a:xfrm>
          <a:prstGeom prst="rect">
            <a:avLst/>
          </a:prstGeom>
        </p:spPr>
        <p:txBody>
          <a:bodyPr vert="horz" lIns="91542" tIns="45770" rIns="91542" bIns="45770" rtlCol="0"/>
          <a:lstStyle>
            <a:lvl1pPr algn="r">
              <a:defRPr sz="1200"/>
            </a:lvl1pPr>
          </a:lstStyle>
          <a:p>
            <a:fld id="{220FF9F6-C2E5-43DB-AABC-3735AF86E883}" type="datetimeFigureOut">
              <a:rPr kumimoji="1" lang="ja-JP" altLang="en-US" smtClean="0"/>
              <a:t>2024/11/20</a:t>
            </a:fld>
            <a:endParaRPr kumimoji="1" lang="ja-JP" altLang="en-US"/>
          </a:p>
        </p:txBody>
      </p:sp>
      <p:sp>
        <p:nvSpPr>
          <p:cNvPr id="4" name="スライド イメージ プレースホルダー 3"/>
          <p:cNvSpPr>
            <a:spLocks noGrp="1" noRot="1" noChangeAspect="1"/>
          </p:cNvSpPr>
          <p:nvPr>
            <p:ph type="sldImg" idx="2"/>
          </p:nvPr>
        </p:nvSpPr>
        <p:spPr>
          <a:xfrm>
            <a:off x="1225550" y="1243013"/>
            <a:ext cx="4356100" cy="3352800"/>
          </a:xfrm>
          <a:prstGeom prst="rect">
            <a:avLst/>
          </a:prstGeom>
          <a:noFill/>
          <a:ln w="12700">
            <a:solidFill>
              <a:prstClr val="black"/>
            </a:solidFill>
          </a:ln>
        </p:spPr>
        <p:txBody>
          <a:bodyPr vert="horz" lIns="91542" tIns="45770" rIns="91542" bIns="45770" rtlCol="0" anchor="ctr"/>
          <a:lstStyle/>
          <a:p>
            <a:endParaRPr lang="ja-JP" altLang="en-US"/>
          </a:p>
        </p:txBody>
      </p:sp>
      <p:sp>
        <p:nvSpPr>
          <p:cNvPr id="5" name="ノート プレースホルダー 4"/>
          <p:cNvSpPr>
            <a:spLocks noGrp="1"/>
          </p:cNvSpPr>
          <p:nvPr>
            <p:ph type="body" sz="quarter" idx="3"/>
          </p:nvPr>
        </p:nvSpPr>
        <p:spPr>
          <a:xfrm>
            <a:off x="680720" y="4783306"/>
            <a:ext cx="5445760" cy="3913615"/>
          </a:xfrm>
          <a:prstGeom prst="rect">
            <a:avLst/>
          </a:prstGeom>
        </p:spPr>
        <p:txBody>
          <a:bodyPr vert="horz" lIns="91542" tIns="45770" rIns="91542" bIns="457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42" tIns="45770" rIns="91542" bIns="457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42" tIns="45770" rIns="91542" bIns="45770" rtlCol="0" anchor="b"/>
          <a:lstStyle>
            <a:lvl1pPr algn="r">
              <a:defRPr sz="1200"/>
            </a:lvl1pPr>
          </a:lstStyle>
          <a:p>
            <a:fld id="{404B69C3-3028-4A95-8BE5-068819CD57BF}" type="slidenum">
              <a:rPr kumimoji="1" lang="ja-JP" altLang="en-US" smtClean="0"/>
              <a:t>‹#›</a:t>
            </a:fld>
            <a:endParaRPr kumimoji="1" lang="ja-JP" altLang="en-US"/>
          </a:p>
        </p:txBody>
      </p:sp>
    </p:spTree>
    <p:extLst>
      <p:ext uri="{BB962C8B-B14F-4D97-AF65-F5344CB8AC3E}">
        <p14:creationId xmlns:p14="http://schemas.microsoft.com/office/powerpoint/2010/main" val="637517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2</a:t>
            </a:fld>
            <a:endParaRPr kumimoji="1" lang="ja-JP" altLang="en-US"/>
          </a:p>
        </p:txBody>
      </p:sp>
    </p:spTree>
    <p:extLst>
      <p:ext uri="{BB962C8B-B14F-4D97-AF65-F5344CB8AC3E}">
        <p14:creationId xmlns:p14="http://schemas.microsoft.com/office/powerpoint/2010/main" val="1083512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04B69C3-3028-4A95-8BE5-068819CD57BF}" type="slidenum">
              <a:rPr kumimoji="1" lang="ja-JP" altLang="en-US" smtClean="0"/>
              <a:t>3</a:t>
            </a:fld>
            <a:endParaRPr kumimoji="1" lang="ja-JP" altLang="en-US"/>
          </a:p>
        </p:txBody>
      </p:sp>
    </p:spTree>
    <p:extLst>
      <p:ext uri="{BB962C8B-B14F-4D97-AF65-F5344CB8AC3E}">
        <p14:creationId xmlns:p14="http://schemas.microsoft.com/office/powerpoint/2010/main" val="11998910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3" y="1178222"/>
            <a:ext cx="7955915" cy="2506427"/>
          </a:xfrm>
        </p:spPr>
        <p:txBody>
          <a:bodyPr anchor="b"/>
          <a:lstStyle>
            <a:lvl1pPr algn="ctr">
              <a:defRPr sz="6142"/>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8" y="3781306"/>
            <a:ext cx="7019925" cy="1738167"/>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B58F01-2C48-41F1-853F-65BF4445E09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019DD477-67A2-C069-DEA8-A69CE9DDD37D}"/>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EEE05531-8BED-6662-DC8E-F9D47A6DC188}"/>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grpSp>
        <p:nvGrpSpPr>
          <p:cNvPr id="9" name="グループ化 8">
            <a:extLst>
              <a:ext uri="{FF2B5EF4-FFF2-40B4-BE49-F238E27FC236}">
                <a16:creationId xmlns:a16="http://schemas.microsoft.com/office/drawing/2014/main" id="{44499AD1-9C07-9722-1FD9-1C8D8F80264C}"/>
              </a:ext>
            </a:extLst>
          </p:cNvPr>
          <p:cNvGrpSpPr/>
          <p:nvPr userDrawn="1"/>
        </p:nvGrpSpPr>
        <p:grpSpPr>
          <a:xfrm>
            <a:off x="0" y="738028"/>
            <a:ext cx="9359900" cy="6487012"/>
            <a:chOff x="0" y="593950"/>
            <a:chExt cx="9144000" cy="6288557"/>
          </a:xfrm>
        </p:grpSpPr>
        <p:pic>
          <p:nvPicPr>
            <p:cNvPr id="10" name="図 9">
              <a:extLst>
                <a:ext uri="{FF2B5EF4-FFF2-40B4-BE49-F238E27FC236}">
                  <a16:creationId xmlns:a16="http://schemas.microsoft.com/office/drawing/2014/main" id="{9E6D4DF0-5DD4-4DA5-62AC-6C3731E14E4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0" y="593950"/>
              <a:ext cx="9144000" cy="6288557"/>
            </a:xfrm>
            <a:prstGeom prst="rect">
              <a:avLst/>
            </a:prstGeom>
          </p:spPr>
        </p:pic>
        <p:sp>
          <p:nvSpPr>
            <p:cNvPr id="11" name="正方形/長方形 10">
              <a:extLst>
                <a:ext uri="{FF2B5EF4-FFF2-40B4-BE49-F238E27FC236}">
                  <a16:creationId xmlns:a16="http://schemas.microsoft.com/office/drawing/2014/main" id="{9CED1A5E-8025-AF63-C305-10979610DCE0}"/>
                </a:ext>
              </a:extLst>
            </p:cNvPr>
            <p:cNvSpPr/>
            <p:nvPr/>
          </p:nvSpPr>
          <p:spPr>
            <a:xfrm>
              <a:off x="553650" y="6007851"/>
              <a:ext cx="2110891" cy="87465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dirty="0"/>
            </a:p>
          </p:txBody>
        </p:sp>
      </p:grpSp>
      <p:sp>
        <p:nvSpPr>
          <p:cNvPr id="12" name="正方形/長方形 11">
            <a:extLst>
              <a:ext uri="{FF2B5EF4-FFF2-40B4-BE49-F238E27FC236}">
                <a16:creationId xmlns:a16="http://schemas.microsoft.com/office/drawing/2014/main" id="{4824B494-3820-0B17-0E0F-AEE755B8E014}"/>
              </a:ext>
            </a:extLst>
          </p:cNvPr>
          <p:cNvSpPr/>
          <p:nvPr userDrawn="1"/>
        </p:nvSpPr>
        <p:spPr>
          <a:xfrm>
            <a:off x="0" y="738028"/>
            <a:ext cx="9359900" cy="6487012"/>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935"/>
          </a:p>
        </p:txBody>
      </p:sp>
    </p:spTree>
    <p:extLst>
      <p:ext uri="{BB962C8B-B14F-4D97-AF65-F5344CB8AC3E}">
        <p14:creationId xmlns:p14="http://schemas.microsoft.com/office/powerpoint/2010/main" val="255363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44713" y="479954"/>
            <a:ext cx="3018811" cy="167984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979178" y="1036571"/>
            <a:ext cx="4738449" cy="511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44713" y="2159794"/>
            <a:ext cx="3018811"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4200640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44713" y="479954"/>
            <a:ext cx="3018811" cy="167984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979178" y="1036571"/>
            <a:ext cx="4738449" cy="511617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44713" y="2159794"/>
            <a:ext cx="3018811"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41064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370080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8179" y="383297"/>
            <a:ext cx="2018228"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43494" y="383297"/>
            <a:ext cx="5937687"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146599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3493" y="6672699"/>
            <a:ext cx="2105978" cy="383297"/>
          </a:xfrm>
          <a:prstGeom prst="rect">
            <a:avLst/>
          </a:prstGeom>
        </p:spPr>
        <p:txBody>
          <a:bodyPr/>
          <a:lstStyle/>
          <a:p>
            <a:fld id="{68B58F01-2C48-41F1-853F-65BF4445E099}"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a:xfrm>
            <a:off x="3100467" y="6672699"/>
            <a:ext cx="3158966" cy="383297"/>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610429" y="6672699"/>
            <a:ext cx="2105978" cy="383297"/>
          </a:xfrm>
          <a:prstGeom prst="rect">
            <a:avLst/>
          </a:prstGeom>
        </p:spPr>
        <p:txBody>
          <a:bodyPr/>
          <a:lstStyle/>
          <a:p>
            <a:fld id="{5DFD039C-0016-4352-A05C-8A368AD6024F}"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5424F587-D2A1-F6B5-D671-EDAE836B807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t="-2409"/>
          <a:stretch/>
        </p:blipFill>
        <p:spPr>
          <a:xfrm>
            <a:off x="0" y="-12017"/>
            <a:ext cx="9359902" cy="251255"/>
          </a:xfrm>
          <a:prstGeom prst="rect">
            <a:avLst/>
          </a:prstGeom>
        </p:spPr>
      </p:pic>
      <p:sp>
        <p:nvSpPr>
          <p:cNvPr id="8" name="テキスト ボックス 7">
            <a:extLst>
              <a:ext uri="{FF2B5EF4-FFF2-40B4-BE49-F238E27FC236}">
                <a16:creationId xmlns:a16="http://schemas.microsoft.com/office/drawing/2014/main" id="{4011AF91-912A-0EC0-D051-DD957CBF90AF}"/>
              </a:ext>
            </a:extLst>
          </p:cNvPr>
          <p:cNvSpPr txBox="1"/>
          <p:nvPr userDrawn="1"/>
        </p:nvSpPr>
        <p:spPr>
          <a:xfrm>
            <a:off x="2727454" y="-4403"/>
            <a:ext cx="3915055" cy="224677"/>
          </a:xfrm>
          <a:prstGeom prst="rect">
            <a:avLst/>
          </a:prstGeom>
          <a:noFill/>
        </p:spPr>
        <p:txBody>
          <a:bodyPr wrap="square" rtlCol="0">
            <a:spAutoFit/>
          </a:bodyPr>
          <a:lstStyle/>
          <a:p>
            <a:pPr algn="ctr"/>
            <a:r>
              <a:rPr kumimoji="1" lang="ja-JP" altLang="en-US" sz="860" b="1" dirty="0">
                <a:solidFill>
                  <a:schemeClr val="bg1"/>
                </a:solidFill>
                <a:latin typeface="Meiryo UI" panose="020B0604030504040204" pitchFamily="50" charset="-128"/>
                <a:ea typeface="Meiryo UI" panose="020B0604030504040204" pitchFamily="50" charset="-128"/>
              </a:rPr>
              <a:t>大阪府商店街等モデル創出普及事業　商店街レポート</a:t>
            </a:r>
          </a:p>
        </p:txBody>
      </p:sp>
      <p:pic>
        <p:nvPicPr>
          <p:cNvPr id="9" name="図 8">
            <a:extLst>
              <a:ext uri="{FF2B5EF4-FFF2-40B4-BE49-F238E27FC236}">
                <a16:creationId xmlns:a16="http://schemas.microsoft.com/office/drawing/2014/main" id="{96552E43-7E98-44C8-5D4F-B14AFB15391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0" y="7055996"/>
            <a:ext cx="9359900" cy="143317"/>
          </a:xfrm>
          <a:prstGeom prst="rect">
            <a:avLst/>
          </a:prstGeom>
        </p:spPr>
      </p:pic>
    </p:spTree>
    <p:extLst>
      <p:ext uri="{BB962C8B-B14F-4D97-AF65-F5344CB8AC3E}">
        <p14:creationId xmlns:p14="http://schemas.microsoft.com/office/powerpoint/2010/main" val="288866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1994" y="1178222"/>
            <a:ext cx="7955915" cy="250642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69989" y="3781306"/>
            <a:ext cx="7019925" cy="17381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719065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80185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38619" y="1794832"/>
            <a:ext cx="8072914" cy="29947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38619" y="4817877"/>
            <a:ext cx="8072914" cy="157484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4230155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43493" y="1916484"/>
            <a:ext cx="3977958"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738449" y="1916484"/>
            <a:ext cx="3977958"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152940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44712" y="383300"/>
            <a:ext cx="8072914"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4713" y="1764832"/>
            <a:ext cx="3959676"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44713" y="2629749"/>
            <a:ext cx="3959676"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38451" y="1764832"/>
            <a:ext cx="3979177"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38451" y="2629749"/>
            <a:ext cx="397917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173094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236643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CAC7D1-E6BA-4D3C-B83F-E0E59D2421F1}" type="datetimeFigureOut">
              <a:rPr kumimoji="1" lang="ja-JP" altLang="en-US" smtClean="0"/>
              <a:t>2024/11/20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30994118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299"/>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8"/>
            <a:ext cx="2105978" cy="383297"/>
          </a:xfrm>
          <a:prstGeom prst="rect">
            <a:avLst/>
          </a:prstGeom>
        </p:spPr>
        <p:txBody>
          <a:bodyPr vert="horz" lIns="91440" tIns="45720" rIns="91440" bIns="45720" rtlCol="0" anchor="ctr"/>
          <a:lstStyle>
            <a:lvl1pPr algn="l">
              <a:defRPr sz="1228">
                <a:solidFill>
                  <a:schemeClr val="tx1">
                    <a:tint val="75000"/>
                  </a:schemeClr>
                </a:solidFill>
              </a:defRPr>
            </a:lvl1pPr>
          </a:lstStyle>
          <a:p>
            <a:fld id="{C764DE79-268F-4C1A-8933-263129D2AF90}" type="datetimeFigureOut">
              <a:rPr lang="en-US" smtClean="0"/>
              <a:t>11/20/2024</a:t>
            </a:fld>
            <a:endParaRPr lang="en-US" dirty="0"/>
          </a:p>
        </p:txBody>
      </p:sp>
      <p:sp>
        <p:nvSpPr>
          <p:cNvPr id="5" name="Footer Placeholder 4"/>
          <p:cNvSpPr>
            <a:spLocks noGrp="1"/>
          </p:cNvSpPr>
          <p:nvPr>
            <p:ph type="ftr" sz="quarter" idx="3"/>
          </p:nvPr>
        </p:nvSpPr>
        <p:spPr>
          <a:xfrm>
            <a:off x="3100467" y="6672698"/>
            <a:ext cx="3158966" cy="383297"/>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610429" y="6672698"/>
            <a:ext cx="2105978" cy="383297"/>
          </a:xfrm>
          <a:prstGeom prst="rect">
            <a:avLst/>
          </a:prstGeom>
        </p:spPr>
        <p:txBody>
          <a:bodyPr vert="horz" lIns="91440" tIns="45720" rIns="91440" bIns="45720" rtlCol="0" anchor="ctr"/>
          <a:lstStyle>
            <a:lvl1pPr algn="r">
              <a:defRPr sz="1228">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505001424"/>
      </p:ext>
    </p:extLst>
  </p:cSld>
  <p:clrMap bg1="lt1" tx1="dk1" bg2="lt2" tx2="dk2" accent1="accent1" accent2="accent2" accent3="accent3" accent4="accent4" accent5="accent5" accent6="accent6" hlink="hlink" folHlink="folHlink"/>
  <p:sldLayoutIdLst>
    <p:sldLayoutId id="2147483679" r:id="rId1"/>
    <p:sldLayoutId id="2147483690" r:id="rId2"/>
  </p:sldLayoutIdLst>
  <p:txStyles>
    <p:titleStyle>
      <a:lvl1pPr algn="l" defTabSz="935980" rtl="0" eaLnBrk="1" latinLnBrk="0" hangingPunct="1">
        <a:lnSpc>
          <a:spcPct val="90000"/>
        </a:lnSpc>
        <a:spcBef>
          <a:spcPct val="0"/>
        </a:spcBef>
        <a:buNone/>
        <a:defRPr kumimoji="1"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kumimoji="1"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kumimoji="1"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kumimoji="1"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9pPr>
    </p:bodyStyle>
    <p:otherStyle>
      <a:defPPr>
        <a:defRPr lang="en-US"/>
      </a:defPPr>
      <a:lvl1pPr marL="0" algn="l" defTabSz="935980" rtl="0" eaLnBrk="1" latinLnBrk="0" hangingPunct="1">
        <a:defRPr kumimoji="1" sz="1842" kern="1200">
          <a:solidFill>
            <a:schemeClr val="tx1"/>
          </a:solidFill>
          <a:latin typeface="+mn-lt"/>
          <a:ea typeface="+mn-ea"/>
          <a:cs typeface="+mn-cs"/>
        </a:defRPr>
      </a:lvl1pPr>
      <a:lvl2pPr marL="467990" algn="l" defTabSz="935980" rtl="0" eaLnBrk="1" latinLnBrk="0" hangingPunct="1">
        <a:defRPr kumimoji="1" sz="1842" kern="1200">
          <a:solidFill>
            <a:schemeClr val="tx1"/>
          </a:solidFill>
          <a:latin typeface="+mn-lt"/>
          <a:ea typeface="+mn-ea"/>
          <a:cs typeface="+mn-cs"/>
        </a:defRPr>
      </a:lvl2pPr>
      <a:lvl3pPr marL="935980" algn="l" defTabSz="935980" rtl="0" eaLnBrk="1" latinLnBrk="0" hangingPunct="1">
        <a:defRPr kumimoji="1" sz="1842" kern="1200">
          <a:solidFill>
            <a:schemeClr val="tx1"/>
          </a:solidFill>
          <a:latin typeface="+mn-lt"/>
          <a:ea typeface="+mn-ea"/>
          <a:cs typeface="+mn-cs"/>
        </a:defRPr>
      </a:lvl3pPr>
      <a:lvl4pPr marL="1403970" algn="l" defTabSz="935980" rtl="0" eaLnBrk="1" latinLnBrk="0" hangingPunct="1">
        <a:defRPr kumimoji="1" sz="1842" kern="1200">
          <a:solidFill>
            <a:schemeClr val="tx1"/>
          </a:solidFill>
          <a:latin typeface="+mn-lt"/>
          <a:ea typeface="+mn-ea"/>
          <a:cs typeface="+mn-cs"/>
        </a:defRPr>
      </a:lvl4pPr>
      <a:lvl5pPr marL="1871960" algn="l" defTabSz="935980" rtl="0" eaLnBrk="1" latinLnBrk="0" hangingPunct="1">
        <a:defRPr kumimoji="1" sz="1842" kern="1200">
          <a:solidFill>
            <a:schemeClr val="tx1"/>
          </a:solidFill>
          <a:latin typeface="+mn-lt"/>
          <a:ea typeface="+mn-ea"/>
          <a:cs typeface="+mn-cs"/>
        </a:defRPr>
      </a:lvl5pPr>
      <a:lvl6pPr marL="2339950" algn="l" defTabSz="935980" rtl="0" eaLnBrk="1" latinLnBrk="0" hangingPunct="1">
        <a:defRPr kumimoji="1" sz="1842" kern="1200">
          <a:solidFill>
            <a:schemeClr val="tx1"/>
          </a:solidFill>
          <a:latin typeface="+mn-lt"/>
          <a:ea typeface="+mn-ea"/>
          <a:cs typeface="+mn-cs"/>
        </a:defRPr>
      </a:lvl6pPr>
      <a:lvl7pPr marL="2807940" algn="l" defTabSz="935980" rtl="0" eaLnBrk="1" latinLnBrk="0" hangingPunct="1">
        <a:defRPr kumimoji="1" sz="1842" kern="1200">
          <a:solidFill>
            <a:schemeClr val="tx1"/>
          </a:solidFill>
          <a:latin typeface="+mn-lt"/>
          <a:ea typeface="+mn-ea"/>
          <a:cs typeface="+mn-cs"/>
        </a:defRPr>
      </a:lvl7pPr>
      <a:lvl8pPr marL="3275929" algn="l" defTabSz="935980" rtl="0" eaLnBrk="1" latinLnBrk="0" hangingPunct="1">
        <a:defRPr kumimoji="1" sz="1842" kern="1200">
          <a:solidFill>
            <a:schemeClr val="tx1"/>
          </a:solidFill>
          <a:latin typeface="+mn-lt"/>
          <a:ea typeface="+mn-ea"/>
          <a:cs typeface="+mn-cs"/>
        </a:defRPr>
      </a:lvl8pPr>
      <a:lvl9pPr marL="3743919" algn="l" defTabSz="935980" rtl="0" eaLnBrk="1" latinLnBrk="0" hangingPunct="1">
        <a:defRPr kumimoji="1" sz="184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3493" y="383300"/>
            <a:ext cx="8072914"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3493" y="1916484"/>
            <a:ext cx="8072914"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3493" y="6672699"/>
            <a:ext cx="2105978"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1CCAC7D1-E6BA-4D3C-B83F-E0E59D2421F1}" type="datetimeFigureOut">
              <a:rPr kumimoji="1" lang="ja-JP" altLang="en-US" smtClean="0"/>
              <a:t>2024/11/20</a:t>
            </a:fld>
            <a:endParaRPr kumimoji="1" lang="ja-JP" altLang="en-US"/>
          </a:p>
        </p:txBody>
      </p:sp>
      <p:sp>
        <p:nvSpPr>
          <p:cNvPr id="5" name="Footer Placeholder 4"/>
          <p:cNvSpPr>
            <a:spLocks noGrp="1"/>
          </p:cNvSpPr>
          <p:nvPr>
            <p:ph type="ftr" sz="quarter" idx="3"/>
          </p:nvPr>
        </p:nvSpPr>
        <p:spPr>
          <a:xfrm>
            <a:off x="3100467" y="6672699"/>
            <a:ext cx="3158966"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610429" y="6672699"/>
            <a:ext cx="2105978"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E1D45A23-E0F4-48FA-80D9-2E0780ADBBA0}" type="slidenum">
              <a:rPr kumimoji="1" lang="ja-JP" altLang="en-US" smtClean="0"/>
              <a:t>‹#›</a:t>
            </a:fld>
            <a:endParaRPr kumimoji="1" lang="ja-JP" altLang="en-US"/>
          </a:p>
        </p:txBody>
      </p:sp>
    </p:spTree>
    <p:extLst>
      <p:ext uri="{BB962C8B-B14F-4D97-AF65-F5344CB8AC3E}">
        <p14:creationId xmlns:p14="http://schemas.microsoft.com/office/powerpoint/2010/main" val="158934670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s://warp.da.ndl.go.jp/info:ndljp/pid/13697672/www.pref.osaka.lg.jp/shogyoshien/minmamo/shourepo_4050.html" TargetMode="External"/><Relationship Id="rId7" Type="http://schemas.openxmlformats.org/officeDocument/2006/relationships/hyperlink" Target="https://www.instagram.com/okamachi_sakuraduka_clu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okamachi.com/" TargetMode="External"/><Relationship Id="rId5" Type="http://schemas.openxmlformats.org/officeDocument/2006/relationships/hyperlink" Target="https://osaka-shotengai-info.com/ss/okamachi/" TargetMode="External"/><Relationship Id="rId10" Type="http://schemas.openxmlformats.org/officeDocument/2006/relationships/image" Target="../media/image8.jpeg"/><Relationship Id="rId4" Type="http://schemas.openxmlformats.org/officeDocument/2006/relationships/hyperlink" Target="https://warp.da.ndl.go.jp/info:ndljp/pid/13697672/www.pref.osaka.lg.jp/shogyoshien/minmamo/shourepo_3021.html" TargetMode="External"/><Relationship Id="rId9" Type="http://schemas.openxmlformats.org/officeDocument/2006/relationships/image" Target="../media/image7.jpe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hyperlink" Target="https://warp.da.ndl.go.jp/info:ndljp/pid/13697672/www.pref.osaka.lg.jp/shogyoshien/minmamo/shourepo_5004.html" TargetMode="External"/><Relationship Id="rId7" Type="http://schemas.openxmlformats.org/officeDocument/2006/relationships/hyperlink" Target="https://www.instagram.com/ishibashi.shoppingstree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ss-ishibashi.jp/" TargetMode="External"/><Relationship Id="rId5" Type="http://schemas.openxmlformats.org/officeDocument/2006/relationships/hyperlink" Target="https://osaka-shotengai-info.com/ss/ishibashi/" TargetMode="External"/><Relationship Id="rId10" Type="http://schemas.openxmlformats.org/officeDocument/2006/relationships/image" Target="../media/image11.jpg"/><Relationship Id="rId4" Type="http://schemas.openxmlformats.org/officeDocument/2006/relationships/hyperlink" Target="https://warp.da.ndl.go.jp/info:ndljp/pid/13697672/www.pref.osaka.lg.jp/shogyoshien/minmamo/shourepo_4049.html" TargetMode="External"/><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59C316FC-CF46-3173-A2F4-3DA06F76A65B}"/>
              </a:ext>
            </a:extLst>
          </p:cNvPr>
          <p:cNvGraphicFramePr>
            <a:graphicFrameLocks noGrp="1"/>
          </p:cNvGraphicFramePr>
          <p:nvPr>
            <p:extLst>
              <p:ext uri="{D42A27DB-BD31-4B8C-83A1-F6EECF244321}">
                <p14:modId xmlns:p14="http://schemas.microsoft.com/office/powerpoint/2010/main" val="1310879342"/>
              </p:ext>
            </p:extLst>
          </p:nvPr>
        </p:nvGraphicFramePr>
        <p:xfrm>
          <a:off x="5788" y="720869"/>
          <a:ext cx="9326272" cy="3805078"/>
        </p:xfrm>
        <a:graphic>
          <a:graphicData uri="http://schemas.openxmlformats.org/drawingml/2006/table">
            <a:tbl>
              <a:tblPr firstRow="1" bandRow="1">
                <a:tableStyleId>{3B4B98B0-60AC-42C2-AFA5-B58CD77FA1E5}</a:tableStyleId>
              </a:tblPr>
              <a:tblGrid>
                <a:gridCol w="1692383">
                  <a:extLst>
                    <a:ext uri="{9D8B030D-6E8A-4147-A177-3AD203B41FA5}">
                      <a16:colId xmlns:a16="http://schemas.microsoft.com/office/drawing/2014/main" val="401855506"/>
                    </a:ext>
                  </a:extLst>
                </a:gridCol>
                <a:gridCol w="732609">
                  <a:extLst>
                    <a:ext uri="{9D8B030D-6E8A-4147-A177-3AD203B41FA5}">
                      <a16:colId xmlns:a16="http://schemas.microsoft.com/office/drawing/2014/main" val="3004882159"/>
                    </a:ext>
                  </a:extLst>
                </a:gridCol>
                <a:gridCol w="5295900">
                  <a:extLst>
                    <a:ext uri="{9D8B030D-6E8A-4147-A177-3AD203B41FA5}">
                      <a16:colId xmlns:a16="http://schemas.microsoft.com/office/drawing/2014/main" val="2500525537"/>
                    </a:ext>
                  </a:extLst>
                </a:gridCol>
                <a:gridCol w="830580">
                  <a:extLst>
                    <a:ext uri="{9D8B030D-6E8A-4147-A177-3AD203B41FA5}">
                      <a16:colId xmlns:a16="http://schemas.microsoft.com/office/drawing/2014/main" val="2286662663"/>
                    </a:ext>
                  </a:extLst>
                </a:gridCol>
                <a:gridCol w="774800">
                  <a:extLst>
                    <a:ext uri="{9D8B030D-6E8A-4147-A177-3AD203B41FA5}">
                      <a16:colId xmlns:a16="http://schemas.microsoft.com/office/drawing/2014/main" val="3769021128"/>
                    </a:ext>
                  </a:extLst>
                </a:gridCol>
              </a:tblGrid>
              <a:tr h="565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商店街名</a:t>
                      </a:r>
                    </a:p>
                  </a:txBody>
                  <a:tcPr marT="36000" marB="36000" anchor="ctr">
                    <a:lnL w="12700" cap="flat" cmpd="sng" algn="ctr">
                      <a:noFill/>
                      <a:prstDash val="solid"/>
                      <a:round/>
                      <a:headEnd type="none" w="med" len="med"/>
                      <a:tailEnd type="none" w="med" len="med"/>
                    </a:lnL>
                    <a:lnR w="12700" cap="flat" cmpd="sng" algn="ctr">
                      <a:solidFill>
                        <a:srgbClr val="FF9999"/>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marL="0" indent="0" algn="l"/>
                      <a:r>
                        <a:rPr kumimoji="1" lang="ja-JP" altLang="en-US" sz="1200" b="1"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rPr>
                        <a:t>市</a:t>
                      </a:r>
                    </a:p>
                  </a:txBody>
                  <a:tcPr marT="36000" marB="36000" anchor="ctr">
                    <a:lnL w="12700" cap="flat" cmpd="sng" algn="ctr">
                      <a:solidFill>
                        <a:srgbClr val="FF9999"/>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事業名</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通し番号</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tc>
                  <a:txBody>
                    <a:bodyPr/>
                    <a:lstStyle/>
                    <a:p>
                      <a:pPr algn="ctr"/>
                      <a:r>
                        <a:rPr kumimoji="1" lang="ja-JP" altLang="en-US" sz="1200" b="1" kern="1200" dirty="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rPr>
                        <a:t>ページ数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99"/>
                    </a:solidFill>
                  </a:tcPr>
                </a:tc>
                <a:extLst>
                  <a:ext uri="{0D108BD9-81ED-4DB2-BD59-A6C34878D82A}">
                    <a16:rowId xmlns:a16="http://schemas.microsoft.com/office/drawing/2014/main" val="2773309859"/>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rPr>
                        <a:t>岡町商店街振興組合</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豊中市</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「デリバリーシステム」を活用したデリバリー導入促進事業</a:t>
                      </a:r>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rPr>
                        <a:t>R6-03</a:t>
                      </a: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P</a:t>
                      </a: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１</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2155895"/>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rPr>
                        <a:t>石橋商店会</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池田市</a:t>
                      </a: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おはこ市　</a:t>
                      </a: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the</a:t>
                      </a:r>
                      <a:r>
                        <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rPr>
                        <a:t>　ムービー制作とオンラインを活用したプロモーション</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rPr>
                        <a:t>R6-18</a:t>
                      </a: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rPr>
                        <a:t>P2</a:t>
                      </a: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3963553"/>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6459698"/>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endParaRPr kumimoji="1" lang="ja-JP" altLang="en-US"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2376812"/>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zh-TW"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750202"/>
                  </a:ext>
                </a:extLst>
              </a:tr>
            </a:tbl>
          </a:graphicData>
        </a:graphic>
      </p:graphicFrame>
      <p:sp>
        <p:nvSpPr>
          <p:cNvPr id="6" name="テキスト ボックス 5">
            <a:extLst>
              <a:ext uri="{FF2B5EF4-FFF2-40B4-BE49-F238E27FC236}">
                <a16:creationId xmlns:a16="http://schemas.microsoft.com/office/drawing/2014/main" id="{C2557CA2-E72E-B330-C600-535EB208B566}"/>
              </a:ext>
            </a:extLst>
          </p:cNvPr>
          <p:cNvSpPr txBox="1"/>
          <p:nvPr/>
        </p:nvSpPr>
        <p:spPr>
          <a:xfrm>
            <a:off x="442945" y="328976"/>
            <a:ext cx="4559696" cy="338554"/>
          </a:xfrm>
          <a:prstGeom prst="rect">
            <a:avLst/>
          </a:prstGeom>
          <a:noFill/>
        </p:spPr>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4472C4">
                    <a:lumMod val="75000"/>
                  </a:srgbClr>
                </a:solidFill>
                <a:effectLst/>
                <a:uLnTx/>
                <a:uFillTx/>
                <a:latin typeface="UD デジタル 教科書体 NK-R" panose="02020400000000000000" pitchFamily="18" charset="-128"/>
                <a:ea typeface="UD デジタル 教科書体 NK-R" panose="02020400000000000000" pitchFamily="18" charset="-128"/>
                <a:cs typeface="+mn-cs"/>
              </a:rPr>
              <a:t>商店街レポート（</a:t>
            </a:r>
            <a:r>
              <a:rPr lang="ja-JP" altLang="en-US" sz="1600" b="1" dirty="0">
                <a:solidFill>
                  <a:srgbClr val="4472C4">
                    <a:lumMod val="75000"/>
                  </a:srgbClr>
                </a:solidFill>
                <a:latin typeface="UD デジタル 教科書体 NK-R" panose="02020400000000000000" pitchFamily="18" charset="-128"/>
                <a:ea typeface="UD デジタル 教科書体 NK-R" panose="02020400000000000000" pitchFamily="18" charset="-128"/>
              </a:rPr>
              <a:t>豊能地域</a:t>
            </a:r>
            <a:r>
              <a:rPr kumimoji="0" lang="ja-JP" altLang="en-US" sz="1600" b="1" i="0" u="none" strike="noStrike" kern="1200" cap="none" spc="0" normalizeH="0" baseline="0" noProof="0" dirty="0">
                <a:ln>
                  <a:noFill/>
                </a:ln>
                <a:solidFill>
                  <a:srgbClr val="4472C4">
                    <a:lumMod val="75000"/>
                  </a:srgbClr>
                </a:solidFill>
                <a:effectLst/>
                <a:uLnTx/>
                <a:uFillTx/>
                <a:latin typeface="UD デジタル 教科書体 NK-R" panose="02020400000000000000" pitchFamily="18" charset="-128"/>
                <a:ea typeface="UD デジタル 教科書体 NK-R" panose="02020400000000000000" pitchFamily="18" charset="-128"/>
                <a:cs typeface="+mn-cs"/>
              </a:rPr>
              <a:t>）</a:t>
            </a:r>
          </a:p>
        </p:txBody>
      </p:sp>
      <p:pic>
        <p:nvPicPr>
          <p:cNvPr id="112" name="図 111">
            <a:extLst>
              <a:ext uri="{FF2B5EF4-FFF2-40B4-BE49-F238E27FC236}">
                <a16:creationId xmlns:a16="http://schemas.microsoft.com/office/drawing/2014/main" id="{547E409D-F543-E8AE-3946-F195718B4C14}"/>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t="-12179"/>
          <a:stretch/>
        </p:blipFill>
        <p:spPr>
          <a:xfrm>
            <a:off x="3965713" y="325097"/>
            <a:ext cx="5366347" cy="275231"/>
          </a:xfrm>
          <a:prstGeom prst="rect">
            <a:avLst/>
          </a:prstGeom>
        </p:spPr>
      </p:pic>
      <p:pic>
        <p:nvPicPr>
          <p:cNvPr id="113" name="図 112">
            <a:extLst>
              <a:ext uri="{FF2B5EF4-FFF2-40B4-BE49-F238E27FC236}">
                <a16:creationId xmlns:a16="http://schemas.microsoft.com/office/drawing/2014/main" id="{9F373175-455C-9A23-4C0C-A4147879F949}"/>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t="-13380"/>
          <a:stretch/>
        </p:blipFill>
        <p:spPr>
          <a:xfrm>
            <a:off x="1" y="328977"/>
            <a:ext cx="403189" cy="275231"/>
          </a:xfrm>
          <a:prstGeom prst="rect">
            <a:avLst/>
          </a:prstGeom>
        </p:spPr>
      </p:pic>
    </p:spTree>
    <p:extLst>
      <p:ext uri="{BB962C8B-B14F-4D97-AF65-F5344CB8AC3E}">
        <p14:creationId xmlns:p14="http://schemas.microsoft.com/office/powerpoint/2010/main" val="272550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extLst>
              <p:ext uri="{D42A27DB-BD31-4B8C-83A1-F6EECF244321}">
                <p14:modId xmlns:p14="http://schemas.microsoft.com/office/powerpoint/2010/main" val="84433626"/>
              </p:ext>
            </p:extLst>
          </p:nvPr>
        </p:nvGraphicFramePr>
        <p:xfrm>
          <a:off x="-1" y="246122"/>
          <a:ext cx="9360553" cy="6829379"/>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1">
                  <a:extLst>
                    <a:ext uri="{9D8B030D-6E8A-4147-A177-3AD203B41FA5}">
                      <a16:colId xmlns:a16="http://schemas.microsoft.com/office/drawing/2014/main" val="268226434"/>
                    </a:ext>
                  </a:extLst>
                </a:gridCol>
              </a:tblGrid>
              <a:tr h="2326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5859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岡町商店街振興組合</a:t>
                      </a: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所在地：豊中市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最寄駅：阪急宝塚線 岡町駅</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79</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800" dirty="0">
                          <a:hlinkClick r:id="rId3"/>
                        </a:rPr>
                        <a:t>大阪府／イベントが商店街につなぐ新たな縁 </a:t>
                      </a:r>
                      <a:r>
                        <a:rPr lang="en-US" altLang="ja-JP" sz="800" dirty="0">
                          <a:hlinkClick r:id="rId3"/>
                        </a:rPr>
                        <a:t>(ndl.go.jp)</a:t>
                      </a:r>
                      <a:r>
                        <a:rPr lang="en-US" altLang="ja-JP" sz="800" dirty="0"/>
                        <a:t> (R5.2.27)</a:t>
                      </a:r>
                    </a:p>
                    <a:p>
                      <a:r>
                        <a:rPr lang="ja-JP" altLang="en-US" sz="800" dirty="0">
                          <a:hlinkClick r:id="rId4"/>
                        </a:rPr>
                        <a:t>大阪府／持続可能な商店街デリバリーシステムの構築に向けて！＜モデル創出事業＞ </a:t>
                      </a:r>
                      <a:r>
                        <a:rPr lang="en-US" altLang="ja-JP" sz="800" dirty="0">
                          <a:hlinkClick r:id="rId4"/>
                        </a:rPr>
                        <a:t>(ndl.go.jp)</a:t>
                      </a:r>
                      <a:r>
                        <a:rPr lang="en-US" altLang="ja-JP" sz="800" dirty="0"/>
                        <a:t> (R3.11.3)</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2819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481699797"/>
                  </a:ext>
                </a:extLst>
              </a:tr>
              <a:tr h="53739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「デリバリーシステム」を活用したデリバリー導入促進事業</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a:t>
                      </a:r>
                      <a:r>
                        <a:rPr kumimoji="1" lang="zh-TW"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zh-TW" altLang="en-US" sz="800" dirty="0">
                          <a:latin typeface="Meiryo UI" panose="020B0604030504040204" pitchFamily="50" charset="-128"/>
                          <a:ea typeface="Meiryo UI" panose="020B0604030504040204" pitchFamily="50" charset="-128"/>
                        </a:rPr>
                        <a:t>年度商店街等需要喚起緊急支援事業</a:t>
                      </a:r>
                      <a:endParaRPr kumimoji="1" lang="en-US" altLang="zh-TW"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■中小企業庁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年度がんばろう！商店街事業</a:t>
                      </a:r>
                      <a:endParaRPr kumimoji="1" lang="ja-JP" altLang="en-US" sz="800" dirty="0"/>
                    </a:p>
                  </a:txBody>
                  <a:tcPr marL="89220" marR="89220" marT="44610" marB="4461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lnL w="12700" cmpd="sng">
                      <a:noFill/>
                    </a:lnL>
                  </a:tcPr>
                </a:tc>
                <a:extLst>
                  <a:ext uri="{0D108BD9-81ED-4DB2-BD59-A6C34878D82A}">
                    <a16:rowId xmlns:a16="http://schemas.microsoft.com/office/drawing/2014/main" val="1002725198"/>
                  </a:ext>
                </a:extLst>
              </a:tr>
              <a:tr h="228194">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lnT w="12700" cmpd="sng">
                      <a:noFill/>
                    </a:lnT>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83792655"/>
                  </a:ext>
                </a:extLst>
              </a:tr>
              <a:tr h="504712">
                <a:tc gridSpan="6">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■商店街が先導役となって、苦境に立つ飲食店の応援を目的に、令和</a:t>
                      </a:r>
                      <a:r>
                        <a:rPr kumimoji="1" lang="en-US" altLang="ja-JP" sz="900" b="0" dirty="0">
                          <a:solidFill>
                            <a:schemeClr val="tx1"/>
                          </a:solidFill>
                          <a:latin typeface="Meiryo UI" panose="020B0604030504040204" pitchFamily="50" charset="-128"/>
                          <a:ea typeface="Meiryo UI" panose="020B0604030504040204" pitchFamily="50" charset="-128"/>
                        </a:rPr>
                        <a:t>2</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12</a:t>
                      </a:r>
                      <a:r>
                        <a:rPr kumimoji="1" lang="ja-JP" altLang="en-US" sz="900" b="0" dirty="0">
                          <a:solidFill>
                            <a:schemeClr val="tx1"/>
                          </a:solidFill>
                          <a:latin typeface="Meiryo UI" panose="020B0604030504040204" pitchFamily="50" charset="-128"/>
                          <a:ea typeface="Meiryo UI" panose="020B0604030504040204" pitchFamily="50" charset="-128"/>
                        </a:rPr>
                        <a:t>月と令和</a:t>
                      </a:r>
                      <a:r>
                        <a:rPr kumimoji="1" lang="en-US" altLang="ja-JP" sz="900" b="0" dirty="0">
                          <a:solidFill>
                            <a:schemeClr val="tx1"/>
                          </a:solidFill>
                          <a:latin typeface="Meiryo UI" panose="020B0604030504040204" pitchFamily="50" charset="-128"/>
                          <a:ea typeface="Meiryo UI" panose="020B0604030504040204" pitchFamily="50" charset="-128"/>
                        </a:rPr>
                        <a:t>3</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7</a:t>
                      </a:r>
                      <a:r>
                        <a:rPr kumimoji="1" lang="ja-JP" altLang="en-US" sz="900" b="0" dirty="0">
                          <a:solidFill>
                            <a:schemeClr val="tx1"/>
                          </a:solidFill>
                          <a:latin typeface="Meiryo UI" panose="020B0604030504040204" pitchFamily="50" charset="-128"/>
                          <a:ea typeface="Meiryo UI" panose="020B0604030504040204" pitchFamily="50" charset="-128"/>
                        </a:rPr>
                        <a:t>月に「テイクアウトデリバリーフェア」を開催。併せて、フェアで開拓した地域のデリバリー需要を継続させるため、高齢の店主にも操作しやすく、キャッシュレス決済にも対応できる独自の「デリバリーシステム</a:t>
                      </a:r>
                      <a:r>
                        <a:rPr kumimoji="1" lang="en-US" altLang="ja-JP" sz="900" b="0" dirty="0">
                          <a:solidFill>
                            <a:schemeClr val="tx1"/>
                          </a:solidFill>
                          <a:latin typeface="Meiryo UI" panose="020B0604030504040204" pitchFamily="50" charset="-128"/>
                          <a:ea typeface="Meiryo UI" panose="020B0604030504040204" pitchFamily="50" charset="-128"/>
                        </a:rPr>
                        <a:t>Web</a:t>
                      </a:r>
                      <a:r>
                        <a:rPr kumimoji="1" lang="ja-JP" altLang="en-US" sz="900" b="0" dirty="0">
                          <a:solidFill>
                            <a:schemeClr val="tx1"/>
                          </a:solidFill>
                          <a:latin typeface="Meiryo UI" panose="020B0604030504040204" pitchFamily="50" charset="-128"/>
                          <a:ea typeface="Meiryo UI" panose="020B0604030504040204" pitchFamily="50" charset="-128"/>
                        </a:rPr>
                        <a:t>サイト」を構築し、フェアにあわせてプレ事業を実施。令和</a:t>
                      </a:r>
                      <a:r>
                        <a:rPr kumimoji="1" lang="en-US" altLang="ja-JP" sz="900" b="0" dirty="0">
                          <a:solidFill>
                            <a:schemeClr val="tx1"/>
                          </a:solidFill>
                          <a:latin typeface="Meiryo UI" panose="020B0604030504040204" pitchFamily="50" charset="-128"/>
                          <a:ea typeface="Meiryo UI" panose="020B0604030504040204" pitchFamily="50" charset="-128"/>
                        </a:rPr>
                        <a:t>4</a:t>
                      </a:r>
                      <a:r>
                        <a:rPr kumimoji="1" lang="ja-JP" altLang="en-US" sz="900" b="0" dirty="0">
                          <a:solidFill>
                            <a:schemeClr val="tx1"/>
                          </a:solidFill>
                          <a:latin typeface="Meiryo UI" panose="020B0604030504040204" pitchFamily="50" charset="-128"/>
                          <a:ea typeface="Meiryo UI" panose="020B0604030504040204" pitchFamily="50" charset="-128"/>
                        </a:rPr>
                        <a:t>年からは「岡町桜塚フードフェス」として開催。豊中市と豊中市介護保険事業者連絡会と共催している「いきてゆくフェス」も同時開催するなど、さまざまな活動に発展している。</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137718443"/>
                  </a:ext>
                </a:extLst>
              </a:tr>
              <a:tr h="22819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課題・現状</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1607809">
                <a:tc gridSpan="2">
                  <a:txBody>
                    <a:bodyPr/>
                    <a:lstStyle/>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・令和</a:t>
                      </a:r>
                      <a:r>
                        <a:rPr kumimoji="1" lang="en-US" altLang="ja-JP" sz="900" b="0" dirty="0">
                          <a:solidFill>
                            <a:schemeClr val="tx1"/>
                          </a:solidFill>
                          <a:latin typeface="Meiryo UI" panose="020B0604030504040204" pitchFamily="50" charset="-128"/>
                          <a:ea typeface="Meiryo UI" panose="020B0604030504040204" pitchFamily="50" charset="-128"/>
                        </a:rPr>
                        <a:t>2</a:t>
                      </a:r>
                      <a:r>
                        <a:rPr kumimoji="1" lang="ja-JP" altLang="en-US" sz="900" b="0" dirty="0">
                          <a:solidFill>
                            <a:schemeClr val="tx1"/>
                          </a:solidFill>
                          <a:latin typeface="Meiryo UI" panose="020B0604030504040204" pitchFamily="50" charset="-128"/>
                          <a:ea typeface="Meiryo UI" panose="020B0604030504040204" pitchFamily="50" charset="-128"/>
                        </a:rPr>
                        <a:t>年</a:t>
                      </a:r>
                      <a:r>
                        <a:rPr kumimoji="1" lang="en-US" altLang="ja-JP" sz="900" b="0" dirty="0">
                          <a:solidFill>
                            <a:schemeClr val="tx1"/>
                          </a:solidFill>
                          <a:latin typeface="Meiryo UI" panose="020B0604030504040204" pitchFamily="50" charset="-128"/>
                          <a:ea typeface="Meiryo UI" panose="020B0604030504040204" pitchFamily="50" charset="-128"/>
                        </a:rPr>
                        <a:t>12</a:t>
                      </a:r>
                      <a:r>
                        <a:rPr kumimoji="1" lang="ja-JP" altLang="en-US" sz="900" b="0" dirty="0">
                          <a:solidFill>
                            <a:schemeClr val="tx1"/>
                          </a:solidFill>
                          <a:latin typeface="Meiryo UI" panose="020B0604030504040204" pitchFamily="50" charset="-128"/>
                          <a:ea typeface="Meiryo UI" panose="020B0604030504040204" pitchFamily="50" charset="-128"/>
                        </a:rPr>
                        <a:t>月に実施した「テイクアウト・デリバリーイベント」のデリバリーサービスが地域住民に大好評で、事業を継続して欲しいと要望があった。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（コロナ禍による影響の他に、商店街周辺は坂が多く、高齢者が商品を持って帰ることが大変といった声が以前から寄せられていた。）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・高齢の店主やお客様でも利用しやすい、操作が簡単なシステムを構築させたい。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・一方で、若い世代からはキャッシュレス決済の導入を進めてほしいとの意見もあった。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3598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20000"/>
                        <a:lumOff val="80000"/>
                      </a:schemeClr>
                    </a:solidFill>
                  </a:tcPr>
                </a:tc>
                <a:tc hMerge="1">
                  <a:txBody>
                    <a:bodyPr/>
                    <a:lstStyle/>
                    <a:p>
                      <a:endParaRPr kumimoji="1" lang="ja-JP" altLang="en-US"/>
                    </a:p>
                  </a:txBody>
                  <a:tcPr/>
                </a:tc>
                <a:tc gridSpan="3">
                  <a:txBody>
                    <a:bodyPr/>
                    <a:lstStyle/>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・令和</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7</a:t>
                      </a:r>
                      <a:r>
                        <a:rPr kumimoji="1" lang="ja-JP" altLang="en-US" sz="900" dirty="0">
                          <a:solidFill>
                            <a:schemeClr val="tx1"/>
                          </a:solidFill>
                          <a:latin typeface="Meiryo UI" panose="020B0604030504040204" pitchFamily="50" charset="-128"/>
                          <a:ea typeface="Meiryo UI" panose="020B0604030504040204" pitchFamily="50" charset="-128"/>
                        </a:rPr>
                        <a:t>月に再度</a:t>
                      </a:r>
                      <a:r>
                        <a:rPr kumimoji="1" lang="ja-JP" altLang="en-US" sz="900" b="0" dirty="0">
                          <a:solidFill>
                            <a:schemeClr val="tx1"/>
                          </a:solidFill>
                          <a:latin typeface="Meiryo UI" panose="020B0604030504040204" pitchFamily="50" charset="-128"/>
                          <a:ea typeface="Meiryo UI" panose="020B0604030504040204" pitchFamily="50" charset="-128"/>
                        </a:rPr>
                        <a:t>「テイクアウトデリバリーフェア」を開催。</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商店街内及び商店街に面した原田神社の境内を会場に、商店街内外の飲食店やキッチンカーなど</a:t>
                      </a:r>
                      <a:r>
                        <a:rPr kumimoji="1" lang="en-US" altLang="ja-JP" sz="900" b="0" dirty="0">
                          <a:solidFill>
                            <a:schemeClr val="tx1"/>
                          </a:solidFill>
                          <a:latin typeface="Meiryo UI" panose="020B0604030504040204" pitchFamily="50" charset="-128"/>
                          <a:ea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rPr>
                        <a:t>ブースが出店するイベントを実施。</a:t>
                      </a:r>
                      <a:r>
                        <a:rPr kumimoji="1" lang="ja-JP" altLang="en-US" sz="900" b="1" dirty="0">
                          <a:solidFill>
                            <a:schemeClr val="tx1"/>
                          </a:solidFill>
                          <a:latin typeface="Meiryo UI" panose="020B0604030504040204" pitchFamily="50" charset="-128"/>
                          <a:ea typeface="Meiryo UI" panose="020B0604030504040204" pitchFamily="50" charset="-128"/>
                        </a:rPr>
                        <a:t>出店者に対し、キャッシュレス決済の導入を推進</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「デリバリーシステム</a:t>
                      </a:r>
                      <a:r>
                        <a:rPr kumimoji="1" lang="en-US" altLang="ja-JP" sz="900" b="0" dirty="0">
                          <a:solidFill>
                            <a:schemeClr val="tx1"/>
                          </a:solidFill>
                          <a:latin typeface="Meiryo UI" panose="020B0604030504040204" pitchFamily="50" charset="-128"/>
                          <a:ea typeface="Meiryo UI" panose="020B0604030504040204" pitchFamily="50" charset="-128"/>
                        </a:rPr>
                        <a:t>Web</a:t>
                      </a:r>
                      <a:r>
                        <a:rPr kumimoji="1" lang="ja-JP" altLang="en-US" sz="900" b="0" dirty="0">
                          <a:solidFill>
                            <a:schemeClr val="tx1"/>
                          </a:solidFill>
                          <a:latin typeface="Meiryo UI" panose="020B0604030504040204" pitchFamily="50" charset="-128"/>
                          <a:ea typeface="Meiryo UI" panose="020B0604030504040204" pitchFamily="50" charset="-128"/>
                        </a:rPr>
                        <a:t>サイト」構築、プレ実施。</a:t>
                      </a:r>
                    </a:p>
                    <a:p>
                      <a:pPr marL="88900" marR="0" lvl="0" indent="-88900" algn="l" defTabSz="93598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　独自の「デリバリーシステム</a:t>
                      </a:r>
                      <a:r>
                        <a:rPr kumimoji="1" lang="en-US" altLang="ja-JP" sz="900" b="1" dirty="0">
                          <a:solidFill>
                            <a:schemeClr val="tx1"/>
                          </a:solidFill>
                          <a:latin typeface="Meiryo UI" panose="020B0604030504040204" pitchFamily="50" charset="-128"/>
                          <a:ea typeface="Meiryo UI" panose="020B0604030504040204" pitchFamily="50" charset="-128"/>
                        </a:rPr>
                        <a:t>Web</a:t>
                      </a:r>
                      <a:r>
                        <a:rPr kumimoji="1" lang="ja-JP" altLang="en-US" sz="900" b="1" dirty="0">
                          <a:solidFill>
                            <a:schemeClr val="tx1"/>
                          </a:solidFill>
                          <a:latin typeface="Meiryo UI" panose="020B0604030504040204" pitchFamily="50" charset="-128"/>
                          <a:ea typeface="Meiryo UI" panose="020B0604030504040204" pitchFamily="50" charset="-128"/>
                        </a:rPr>
                        <a:t>サイト」を構築</a:t>
                      </a: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IT</a:t>
                      </a:r>
                      <a:r>
                        <a:rPr kumimoji="1" lang="ja-JP" altLang="en-US" sz="900" dirty="0">
                          <a:solidFill>
                            <a:schemeClr val="tx1"/>
                          </a:solidFill>
                          <a:latin typeface="Meiryo UI" panose="020B0604030504040204" pitchFamily="50" charset="-128"/>
                          <a:ea typeface="Meiryo UI" panose="020B0604030504040204" pitchFamily="50" charset="-128"/>
                        </a:rPr>
                        <a:t>機器に不慣れな高齢の店主やキャッシュレス決済にも対応できるよう改良し、店舗ごとにデリバリーの実施時間を設定できる機能を持たせた。</a:t>
                      </a:r>
                      <a:r>
                        <a:rPr kumimoji="1" lang="ja-JP" altLang="en-US" sz="900" b="0" dirty="0">
                          <a:solidFill>
                            <a:schemeClr val="tx1"/>
                          </a:solidFill>
                          <a:latin typeface="Meiryo UI" panose="020B0604030504040204" pitchFamily="50" charset="-128"/>
                          <a:ea typeface="Meiryo UI" panose="020B0604030504040204" pitchFamily="50" charset="-128"/>
                        </a:rPr>
                        <a:t>地域の社会福祉協議会と連携し、</a:t>
                      </a:r>
                      <a:r>
                        <a:rPr kumimoji="1" lang="ja-JP" altLang="en-US" sz="900" b="1" dirty="0">
                          <a:solidFill>
                            <a:schemeClr val="tx1"/>
                          </a:solidFill>
                          <a:latin typeface="Meiryo UI" panose="020B0604030504040204" pitchFamily="50" charset="-128"/>
                          <a:ea typeface="Meiryo UI" panose="020B0604030504040204" pitchFamily="50" charset="-128"/>
                        </a:rPr>
                        <a:t>デリバリーの実証実験も実施した</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出店した全ブースがキャッシュレス決済を導入できた</a:t>
                      </a:r>
                      <a:r>
                        <a:rPr kumimoji="1" lang="ja-JP" altLang="en-US" sz="900" b="0" dirty="0">
                          <a:solidFill>
                            <a:schemeClr val="tx1"/>
                          </a:solidFill>
                          <a:latin typeface="Meiryo UI" panose="020B0604030504040204" pitchFamily="50" charset="-128"/>
                          <a:ea typeface="Meiryo UI" panose="020B0604030504040204" pitchFamily="50" charset="-128"/>
                        </a:rPr>
                        <a:t>。加えて、豊中市の「キャッシュレス決済ポイント還元事業」の対象期間に含んでもらえたことで、相乗効果でキャッシュレスを浸透させることができた。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・デリバリーの利用者からは、</a:t>
                      </a:r>
                      <a:r>
                        <a:rPr kumimoji="1" lang="ja-JP" altLang="en-US" sz="900" b="1" dirty="0">
                          <a:solidFill>
                            <a:schemeClr val="tx1"/>
                          </a:solidFill>
                          <a:latin typeface="Meiryo UI" panose="020B0604030504040204" pitchFamily="50" charset="-128"/>
                          <a:ea typeface="Meiryo UI" panose="020B0604030504040204" pitchFamily="50" charset="-128"/>
                        </a:rPr>
                        <a:t>「高齢で出歩くのが大変な中でも、商店街のグルメが取り寄せできて嬉しい。」</a:t>
                      </a:r>
                      <a:r>
                        <a:rPr kumimoji="1" lang="ja-JP" altLang="en-US" sz="900" b="0" dirty="0">
                          <a:solidFill>
                            <a:schemeClr val="tx1"/>
                          </a:solidFill>
                          <a:latin typeface="Meiryo UI" panose="020B0604030504040204" pitchFamily="50" charset="-128"/>
                          <a:ea typeface="Meiryo UI" panose="020B0604030504040204" pitchFamily="50" charset="-128"/>
                        </a:rPr>
                        <a:t>といった意見をいただいた。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・「テイクアウト・デリバリーイベント」に出店した飲食業者から「岡町商店街に出店したい」という要望が複数あり、</a:t>
                      </a:r>
                      <a:r>
                        <a:rPr kumimoji="1" lang="ja-JP" altLang="en-US" sz="900" b="1" dirty="0">
                          <a:solidFill>
                            <a:schemeClr val="tx1"/>
                          </a:solidFill>
                          <a:latin typeface="Meiryo UI" panose="020B0604030504040204" pitchFamily="50" charset="-128"/>
                          <a:ea typeface="Meiryo UI" panose="020B0604030504040204" pitchFamily="50" charset="-128"/>
                        </a:rPr>
                        <a:t>新規開業に繋がった</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228194">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507100">
                <a:tc gridSpan="6">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これまで豊中市と連携したイベントでは、ひきこもりに悩む方々もデリバリー業務に参加されました。商店街では車いす利用者の役員が積極的に活動しており、その姿にとても刺激を受けてご自身も参加された方もおられました。デリバリー活動がさまざまな形で、地域社会に良い効果を生み出し、来客数の増加だけでなく、新たな仲間に出会う貴重な場ともなっています。</a:t>
                      </a:r>
                      <a:endParaRPr kumimoji="1" lang="en-US" altLang="ja-JP" sz="900" b="0" dirty="0">
                        <a:solidFill>
                          <a:schemeClr val="tx1"/>
                        </a:solidFill>
                        <a:highlight>
                          <a:srgbClr val="FFFF00"/>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■今後については、デリバリーのみならず様々な形で社会福祉協議会と連携しながら商店街の活性化と地域の雇用を結びつける事業として、地域を巻き込む展開をしていきたいと構想しています。</a:t>
                      </a: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28194">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bg1"/>
                      </a:solidFill>
                      <a:prstDash val="solid"/>
                      <a:round/>
                      <a:headEnd type="none" w="med" len="med"/>
                      <a:tailEnd type="none" w="med" len="med"/>
                    </a:lnL>
                    <a:solidFill>
                      <a:schemeClr val="accent2"/>
                    </a:solidFill>
                  </a:tcPr>
                </a:tc>
                <a:extLst>
                  <a:ext uri="{0D108BD9-81ED-4DB2-BD59-A6C34878D82A}">
                    <a16:rowId xmlns:a16="http://schemas.microsoft.com/office/drawing/2014/main" val="3148528420"/>
                  </a:ext>
                </a:extLst>
              </a:tr>
              <a:tr h="615764">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lnB w="3175" cap="flat" cmpd="sng" algn="ctr">
                      <a:solidFill>
                        <a:schemeClr val="bg1"/>
                      </a:solidFill>
                      <a:prstDash val="solid"/>
                      <a:round/>
                      <a:headEnd type="none" w="med" len="med"/>
                      <a:tailEnd type="none" w="med" len="med"/>
                    </a:lnB>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■主催：岡町・桜塚商業団体連合会、おかまちさくらづか倶楽部</a:t>
                      </a:r>
                      <a:endParaRPr kumimoji="1" lang="en-US" altLang="ja-JP" sz="9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■協力：原田神社、豊中市社会福祉協議会、豊中市</a:t>
                      </a:r>
                    </a:p>
                  </a:txBody>
                  <a:tcPr marL="180000" marR="180000" marT="44610" marB="44610" anchor="ctr">
                    <a:lnR w="31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218384914"/>
                  </a:ext>
                </a:extLst>
              </a:tr>
              <a:tr h="22777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180000" marR="180000" marT="44610" marB="44610">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53141459"/>
                  </a:ext>
                </a:extLst>
              </a:tr>
              <a:tr h="869314">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・大阪府商店街魅力発見サイト「ええやん！大阪商店街」　商店街紹介ページ</a:t>
                      </a:r>
                      <a:endParaRPr kumimoji="1" lang="en-US" altLang="ja-JP" sz="900" kern="1200" dirty="0">
                        <a:solidFill>
                          <a:schemeClr val="dk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kern="1200" dirty="0">
                          <a:solidFill>
                            <a:schemeClr val="dk1"/>
                          </a:solidFill>
                          <a:latin typeface="Meiryo UI" panose="020B0604030504040204" pitchFamily="50" charset="-128"/>
                          <a:ea typeface="Meiryo UI" panose="020B0604030504040204" pitchFamily="50" charset="-128"/>
                          <a:cs typeface="+mn-cs"/>
                          <a:hlinkClick r:id="rId5"/>
                        </a:rPr>
                        <a:t>https://osaka-shotengai-info.com/ss/okamachi/</a:t>
                      </a:r>
                      <a:endParaRPr kumimoji="1" lang="en-US" altLang="ja-JP" sz="900" kern="1200" dirty="0">
                        <a:solidFill>
                          <a:schemeClr val="dk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・岡町・桜塚商業団体連合会　</a:t>
                      </a:r>
                      <a:r>
                        <a:rPr kumimoji="1" lang="en-US" altLang="ja-JP" sz="900" kern="1200" dirty="0">
                          <a:solidFill>
                            <a:schemeClr val="dk1"/>
                          </a:solidFill>
                          <a:latin typeface="Meiryo UI" panose="020B0604030504040204" pitchFamily="50" charset="-128"/>
                          <a:ea typeface="Meiryo UI" panose="020B0604030504040204" pitchFamily="50" charset="-128"/>
                          <a:cs typeface="+mn-cs"/>
                          <a:hlinkClick r:id="rId6"/>
                        </a:rPr>
                        <a:t>https://okamachi.com/</a:t>
                      </a:r>
                      <a:endParaRPr kumimoji="1" lang="en-US" altLang="ja-JP" sz="900" kern="1200" dirty="0">
                        <a:solidFill>
                          <a:schemeClr val="dk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dk1"/>
                          </a:solidFill>
                          <a:latin typeface="Meiryo UI" panose="020B0604030504040204" pitchFamily="50" charset="-128"/>
                          <a:ea typeface="Meiryo UI" panose="020B0604030504040204" pitchFamily="50" charset="-128"/>
                          <a:cs typeface="+mn-cs"/>
                        </a:rPr>
                        <a:t>・おかまち・さくらづか倶楽部　インスタグラム</a:t>
                      </a:r>
                      <a:r>
                        <a:rPr kumimoji="1" lang="en-US" altLang="ja-JP" sz="900" kern="1200" dirty="0">
                          <a:solidFill>
                            <a:schemeClr val="dk1"/>
                          </a:solidFill>
                          <a:latin typeface="Meiryo UI" panose="020B0604030504040204" pitchFamily="50" charset="-128"/>
                          <a:ea typeface="Meiryo UI" panose="020B0604030504040204" pitchFamily="50" charset="-128"/>
                          <a:cs typeface="+mn-cs"/>
                          <a:hlinkClick r:id="rId7"/>
                        </a:rPr>
                        <a:t>https://www.instagram.com/okamachi_sakuraduka_club/</a:t>
                      </a:r>
                      <a:endParaRPr kumimoji="1" lang="en-US" altLang="ja-JP" sz="900" kern="1200" dirty="0">
                        <a:solidFill>
                          <a:schemeClr val="dk1"/>
                        </a:solidFill>
                        <a:latin typeface="Meiryo UI" panose="020B0604030504040204" pitchFamily="50" charset="-128"/>
                        <a:ea typeface="Meiryo UI" panose="020B0604030504040204" pitchFamily="50" charset="-128"/>
                        <a:cs typeface="+mn-cs"/>
                      </a:endParaRPr>
                    </a:p>
                  </a:txBody>
                  <a:tcPr marL="180000" marR="180000" marT="44610" marB="44610"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2518776"/>
                  </a:ext>
                </a:extLst>
              </a:tr>
            </a:tbl>
          </a:graphicData>
        </a:graphic>
      </p:graphicFrame>
      <p:sp>
        <p:nvSpPr>
          <p:cNvPr id="8" name="テキスト ボックス 7">
            <a:extLst>
              <a:ext uri="{FF2B5EF4-FFF2-40B4-BE49-F238E27FC236}">
                <a16:creationId xmlns:a16="http://schemas.microsoft.com/office/drawing/2014/main" id="{5F73B578-516C-472A-32EC-673B22B00536}"/>
              </a:ext>
            </a:extLst>
          </p:cNvPr>
          <p:cNvSpPr txBox="1"/>
          <p:nvPr/>
        </p:nvSpPr>
        <p:spPr>
          <a:xfrm>
            <a:off x="1735274" y="6737747"/>
            <a:ext cx="1686397" cy="215444"/>
          </a:xfrm>
          <a:prstGeom prst="rect">
            <a:avLst/>
          </a:prstGeom>
          <a:noFill/>
        </p:spPr>
        <p:txBody>
          <a:bodyPr wrap="square" rtlCol="0">
            <a:spAutoFit/>
          </a:bodyPr>
          <a:lstStyle/>
          <a:p>
            <a:pPr algn="ctr"/>
            <a:r>
              <a:rPr lang="en-US" altLang="ja-JP" sz="800" dirty="0">
                <a:latin typeface="Meiryo UI" panose="020B0604030504040204" pitchFamily="50" charset="-128"/>
                <a:ea typeface="Meiryo UI" panose="020B0604030504040204" pitchFamily="50" charset="-128"/>
              </a:rPr>
              <a:t>R3</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a:t>
            </a:r>
            <a:r>
              <a:rPr lang="ja-JP" altLang="en-US" sz="800" dirty="0">
                <a:latin typeface="Meiryo UI" panose="020B0604030504040204" pitchFamily="50" charset="-128"/>
                <a:ea typeface="Meiryo UI" panose="020B0604030504040204" pitchFamily="50" charset="-128"/>
              </a:rPr>
              <a:t>年度 デリバリーシステムサイト</a:t>
            </a:r>
          </a:p>
        </p:txBody>
      </p:sp>
      <p:sp>
        <p:nvSpPr>
          <p:cNvPr id="5" name="テキスト ボックス 4">
            <a:extLst>
              <a:ext uri="{FF2B5EF4-FFF2-40B4-BE49-F238E27FC236}">
                <a16:creationId xmlns:a16="http://schemas.microsoft.com/office/drawing/2014/main" id="{3A4B8265-BBCE-125C-F639-53D35106A38A}"/>
              </a:ext>
            </a:extLst>
          </p:cNvPr>
          <p:cNvSpPr txBox="1"/>
          <p:nvPr/>
        </p:nvSpPr>
        <p:spPr>
          <a:xfrm>
            <a:off x="194673" y="6752331"/>
            <a:ext cx="1365566" cy="215444"/>
          </a:xfrm>
          <a:prstGeom prst="rect">
            <a:avLst/>
          </a:prstGeom>
          <a:noFill/>
        </p:spPr>
        <p:txBody>
          <a:bodyPr wrap="square">
            <a:spAutoFit/>
          </a:bodyPr>
          <a:lstStyle/>
          <a:p>
            <a:pPr algn="ctr" defTabSz="480106">
              <a:defRPr/>
            </a:pPr>
            <a:r>
              <a:rPr lang="ja-JP" altLang="en-US" sz="800" dirty="0">
                <a:latin typeface="Meiryo UI" panose="020B0604030504040204" pitchFamily="50" charset="-128"/>
                <a:ea typeface="Meiryo UI" panose="020B0604030504040204" pitchFamily="50" charset="-128"/>
              </a:rPr>
              <a:t>岡町商店街</a:t>
            </a:r>
          </a:p>
        </p:txBody>
      </p:sp>
      <p:pic>
        <p:nvPicPr>
          <p:cNvPr id="1026" name="Picture 2">
            <a:extLst>
              <a:ext uri="{FF2B5EF4-FFF2-40B4-BE49-F238E27FC236}">
                <a16:creationId xmlns:a16="http://schemas.microsoft.com/office/drawing/2014/main" id="{322DB626-2FF3-805B-10F8-CBC299CBD408}"/>
              </a:ext>
            </a:extLst>
          </p:cNvPr>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1782282" y="5660332"/>
            <a:ext cx="1588019" cy="105338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4A2DAB16-F69B-BC6C-C4C1-0B7C61178F15}"/>
              </a:ext>
            </a:extLst>
          </p:cNvPr>
          <p:cNvPicPr>
            <a:picLocks noChangeAspect="1" noChangeArrowheads="1"/>
          </p:cNvPicPr>
          <p:nvPr/>
        </p:nvPicPr>
        <p:blipFill rotWithShape="1">
          <a:blip r:embed="rId9" cstate="print">
            <a:extLst>
              <a:ext uri="{28A0092B-C50C-407E-A947-70E740481C1C}">
                <a14:useLocalDpi xmlns:a14="http://schemas.microsoft.com/office/drawing/2010/main"/>
              </a:ext>
            </a:extLst>
          </a:blip>
          <a:srcRect b="-1"/>
          <a:stretch/>
        </p:blipFill>
        <p:spPr bwMode="auto">
          <a:xfrm>
            <a:off x="149745" y="5659626"/>
            <a:ext cx="1482790" cy="1032838"/>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a:extLst>
              <a:ext uri="{FF2B5EF4-FFF2-40B4-BE49-F238E27FC236}">
                <a16:creationId xmlns:a16="http://schemas.microsoft.com/office/drawing/2014/main" id="{095D6E52-2EFB-16C2-193B-B3CA8ECA5E4C}"/>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3497583" y="5659626"/>
            <a:ext cx="1120624" cy="1053386"/>
          </a:xfrm>
          <a:prstGeom prst="rect">
            <a:avLst/>
          </a:prstGeom>
        </p:spPr>
      </p:pic>
      <p:sp>
        <p:nvSpPr>
          <p:cNvPr id="9" name="テキスト ボックス 8">
            <a:extLst>
              <a:ext uri="{FF2B5EF4-FFF2-40B4-BE49-F238E27FC236}">
                <a16:creationId xmlns:a16="http://schemas.microsoft.com/office/drawing/2014/main" id="{E5C2BCF0-97EE-0C85-2211-8D321F969BB1}"/>
              </a:ext>
            </a:extLst>
          </p:cNvPr>
          <p:cNvSpPr txBox="1"/>
          <p:nvPr/>
        </p:nvSpPr>
        <p:spPr>
          <a:xfrm>
            <a:off x="3370301" y="6742495"/>
            <a:ext cx="1365566" cy="215444"/>
          </a:xfrm>
          <a:prstGeom prst="rect">
            <a:avLst/>
          </a:prstGeom>
          <a:noFill/>
        </p:spPr>
        <p:txBody>
          <a:bodyPr wrap="square">
            <a:spAutoFit/>
          </a:bodyPr>
          <a:lstStyle/>
          <a:p>
            <a:pPr algn="ctr" defTabSz="480106">
              <a:defRPr/>
            </a:pPr>
            <a:r>
              <a:rPr lang="en-US" altLang="ja-JP" sz="800" dirty="0">
                <a:latin typeface="Meiryo UI" panose="020B0604030504040204" pitchFamily="50" charset="-128"/>
                <a:ea typeface="Meiryo UI" panose="020B0604030504040204" pitchFamily="50" charset="-128"/>
              </a:rPr>
              <a:t>R5</a:t>
            </a:r>
            <a:r>
              <a:rPr lang="ja-JP" altLang="en-US" sz="800" dirty="0">
                <a:latin typeface="Meiryo UI" panose="020B0604030504040204" pitchFamily="50" charset="-128"/>
                <a:ea typeface="Meiryo UI" panose="020B0604030504040204" pitchFamily="50" charset="-128"/>
              </a:rPr>
              <a:t>年度イベントチラシ</a:t>
            </a:r>
          </a:p>
        </p:txBody>
      </p:sp>
      <p:sp>
        <p:nvSpPr>
          <p:cNvPr id="11" name="テキスト ボックス 10">
            <a:extLst>
              <a:ext uri="{FF2B5EF4-FFF2-40B4-BE49-F238E27FC236}">
                <a16:creationId xmlns:a16="http://schemas.microsoft.com/office/drawing/2014/main" id="{FA28EAD1-9B99-4830-B2CB-38ECBA6C3C42}"/>
              </a:ext>
            </a:extLst>
          </p:cNvPr>
          <p:cNvSpPr txBox="1"/>
          <p:nvPr/>
        </p:nvSpPr>
        <p:spPr>
          <a:xfrm>
            <a:off x="7183642" y="-912"/>
            <a:ext cx="2159000" cy="239624"/>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9</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R6-03</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P1</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4372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A176752-42BA-A81E-1181-417D0C9CAD10}"/>
              </a:ext>
            </a:extLst>
          </p:cNvPr>
          <p:cNvGraphicFramePr>
            <a:graphicFrameLocks noGrp="1"/>
          </p:cNvGraphicFramePr>
          <p:nvPr/>
        </p:nvGraphicFramePr>
        <p:xfrm>
          <a:off x="-1" y="246122"/>
          <a:ext cx="9360552" cy="6803957"/>
        </p:xfrm>
        <a:graphic>
          <a:graphicData uri="http://schemas.openxmlformats.org/drawingml/2006/table">
            <a:tbl>
              <a:tblPr firstRow="1" bandRow="1">
                <a:tableStyleId>{93296810-A885-4BE3-A3E7-6D5BEEA58F35}</a:tableStyleId>
              </a:tblPr>
              <a:tblGrid>
                <a:gridCol w="2592584">
                  <a:extLst>
                    <a:ext uri="{9D8B030D-6E8A-4147-A177-3AD203B41FA5}">
                      <a16:colId xmlns:a16="http://schemas.microsoft.com/office/drawing/2014/main" val="1247304762"/>
                    </a:ext>
                  </a:extLst>
                </a:gridCol>
                <a:gridCol w="441744">
                  <a:extLst>
                    <a:ext uri="{9D8B030D-6E8A-4147-A177-3AD203B41FA5}">
                      <a16:colId xmlns:a16="http://schemas.microsoft.com/office/drawing/2014/main" val="2386351658"/>
                    </a:ext>
                  </a:extLst>
                </a:gridCol>
                <a:gridCol w="1734279">
                  <a:extLst>
                    <a:ext uri="{9D8B030D-6E8A-4147-A177-3AD203B41FA5}">
                      <a16:colId xmlns:a16="http://schemas.microsoft.com/office/drawing/2014/main" val="4136233601"/>
                    </a:ext>
                  </a:extLst>
                </a:gridCol>
                <a:gridCol w="409095">
                  <a:extLst>
                    <a:ext uri="{9D8B030D-6E8A-4147-A177-3AD203B41FA5}">
                      <a16:colId xmlns:a16="http://schemas.microsoft.com/office/drawing/2014/main" val="2712263883"/>
                    </a:ext>
                  </a:extLst>
                </a:gridCol>
                <a:gridCol w="1074180">
                  <a:extLst>
                    <a:ext uri="{9D8B030D-6E8A-4147-A177-3AD203B41FA5}">
                      <a16:colId xmlns:a16="http://schemas.microsoft.com/office/drawing/2014/main" val="1134428704"/>
                    </a:ext>
                  </a:extLst>
                </a:gridCol>
                <a:gridCol w="3108670">
                  <a:extLst>
                    <a:ext uri="{9D8B030D-6E8A-4147-A177-3AD203B41FA5}">
                      <a16:colId xmlns:a16="http://schemas.microsoft.com/office/drawing/2014/main" val="268226434"/>
                    </a:ext>
                  </a:extLst>
                </a:gridCol>
              </a:tblGrid>
              <a:tr h="232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商店街名</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a:txBody>
                  <a:tcPr marL="93599" marR="93599" marT="46798" marB="46798" anchor="ctr">
                    <a:lnL w="3175" cap="flat" cmpd="sng" algn="ctr">
                      <a:solidFill>
                        <a:schemeClr val="bg1"/>
                      </a:solidFill>
                      <a:prstDash val="solid"/>
                      <a:round/>
                      <a:headEnd type="none" w="med" len="med"/>
                      <a:tailEnd type="none" w="med" len="med"/>
                    </a:lnL>
                    <a:lnT w="3175" cap="flat" cmpd="sng" algn="ctr">
                      <a:solidFill>
                        <a:schemeClr val="bg1"/>
                      </a:solidFill>
                      <a:prstDash val="solid"/>
                      <a:round/>
                      <a:headEnd type="none" w="med" len="med"/>
                      <a:tailEnd type="none" w="med" len="med"/>
                    </a:lnT>
                    <a:solidFill>
                      <a:srgbClr val="FF9999"/>
                    </a:solidFill>
                  </a:tcPr>
                </a:tc>
                <a:tc gridSpan="3">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商店街の基本情報</a:t>
                      </a:r>
                      <a:r>
                        <a:rPr kumimoji="1" lang="en-US" altLang="ja-JP" sz="900" dirty="0">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T w="3175" cap="flat" cmpd="sng" algn="ctr">
                      <a:solidFill>
                        <a:schemeClr val="bg1"/>
                      </a:solidFill>
                      <a:prstDash val="solid"/>
                      <a:round/>
                      <a:headEnd type="none" w="med" len="med"/>
                      <a:tailEnd type="none" w="med" len="med"/>
                    </a:lnT>
                    <a:solidFill>
                      <a:srgbClr val="FF9999"/>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過去の商店街レポート</a:t>
                      </a:r>
                      <a:r>
                        <a:rPr kumimoji="1" lang="en-US" altLang="ja-JP" sz="900" dirty="0">
                          <a:latin typeface="Meiryo UI" panose="020B0604030504040204" pitchFamily="50" charset="-128"/>
                          <a:ea typeface="Meiryo UI" panose="020B0604030504040204" pitchFamily="50" charset="-128"/>
                        </a:rPr>
                        <a:t>URL〉</a:t>
                      </a:r>
                      <a:endParaRPr kumimoji="1" lang="ja-JP" altLang="en-US" sz="900" dirty="0"/>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a:latin typeface="Meiryo UI" panose="020B0604030504040204" pitchFamily="50" charset="-128"/>
                          <a:ea typeface="Meiryo UI" panose="020B0604030504040204" pitchFamily="50" charset="-128"/>
                        </a:rPr>
                        <a:t>〈</a:t>
                      </a:r>
                      <a:r>
                        <a:rPr kumimoji="1" lang="ja-JP" altLang="en-US" sz="800">
                          <a:latin typeface="Meiryo UI" panose="020B0604030504040204" pitchFamily="50" charset="-128"/>
                          <a:ea typeface="Meiryo UI" panose="020B0604030504040204" pitchFamily="50" charset="-128"/>
                        </a:rPr>
                        <a:t>過去の商店街レポート</a:t>
                      </a:r>
                      <a:r>
                        <a:rPr kumimoji="1" lang="en-US" altLang="ja-JP" sz="800">
                          <a:latin typeface="Meiryo UI" panose="020B0604030504040204" pitchFamily="50" charset="-128"/>
                          <a:ea typeface="Meiryo UI" panose="020B0604030504040204" pitchFamily="50" charset="-128"/>
                        </a:rPr>
                        <a:t>URL〉</a:t>
                      </a:r>
                      <a:endParaRPr kumimoji="1" lang="ja-JP" altLang="en-US" sz="800" dirty="0">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solidFill>
                      <a:srgbClr val="FF9999"/>
                    </a:solidFill>
                  </a:tcPr>
                </a:tc>
                <a:extLst>
                  <a:ext uri="{0D108BD9-81ED-4DB2-BD59-A6C34878D82A}">
                    <a16:rowId xmlns:a16="http://schemas.microsoft.com/office/drawing/2014/main" val="2844654489"/>
                  </a:ext>
                </a:extLst>
              </a:tr>
              <a:tr h="544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石橋商店会</a:t>
                      </a:r>
                    </a:p>
                  </a:txBody>
                  <a:tcPr marL="93599" marR="93599" marT="46798" marB="46798" anchor="ctr">
                    <a:lnL w="3175" cap="flat" cmpd="sng" algn="ctr">
                      <a:solidFill>
                        <a:schemeClr val="bg1"/>
                      </a:solidFill>
                      <a:prstDash val="solid"/>
                      <a:round/>
                      <a:headEnd type="none" w="med" len="med"/>
                      <a:tailEnd type="none" w="med" len="med"/>
                    </a:lnL>
                    <a:solidFill>
                      <a:schemeClr val="accent2">
                        <a:lumMod val="40000"/>
                        <a:lumOff val="60000"/>
                      </a:schemeClr>
                    </a:solidFill>
                  </a:tcPr>
                </a:tc>
                <a:tc gridSpan="3">
                  <a:txBody>
                    <a:bodyPr/>
                    <a:lstStyle/>
                    <a:p>
                      <a:r>
                        <a:rPr kumimoji="1" lang="ja-JP" altLang="en-US" sz="800" b="0" dirty="0">
                          <a:solidFill>
                            <a:schemeClr val="tx1"/>
                          </a:solidFill>
                          <a:latin typeface="Meiryo UI" panose="020B0604030504040204" pitchFamily="50" charset="-128"/>
                          <a:ea typeface="Meiryo UI" panose="020B0604030504040204" pitchFamily="50" charset="-128"/>
                        </a:rPr>
                        <a:t>所在地：池田市</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最寄駅：阪急宝塚線石橋阪大前駅すぐ</a:t>
                      </a:r>
                      <a:endParaRPr kumimoji="1" lang="en-US" altLang="ja-JP" sz="800" b="0" dirty="0">
                        <a:solidFill>
                          <a:schemeClr val="tx1"/>
                        </a:solidFill>
                        <a:latin typeface="Meiryo UI" panose="020B0604030504040204" pitchFamily="50" charset="-128"/>
                        <a:ea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rPr>
                        <a:t>店舗数：</a:t>
                      </a:r>
                      <a:r>
                        <a:rPr kumimoji="1" lang="en-US" altLang="ja-JP" sz="800" b="0" dirty="0">
                          <a:solidFill>
                            <a:schemeClr val="tx1"/>
                          </a:solidFill>
                          <a:latin typeface="Meiryo UI" panose="020B0604030504040204" pitchFamily="50" charset="-128"/>
                          <a:ea typeface="Meiryo UI" panose="020B0604030504040204" pitchFamily="50" charset="-128"/>
                        </a:rPr>
                        <a:t>100</a:t>
                      </a:r>
                      <a:r>
                        <a:rPr kumimoji="1" lang="ja-JP" altLang="en-US" sz="800" b="0" dirty="0">
                          <a:solidFill>
                            <a:schemeClr val="tx1"/>
                          </a:solidFill>
                          <a:latin typeface="Meiryo UI" panose="020B0604030504040204" pitchFamily="50" charset="-128"/>
                          <a:ea typeface="Meiryo UI" panose="020B0604030504040204" pitchFamily="50" charset="-128"/>
                        </a:rPr>
                        <a:t>店</a:t>
                      </a:r>
                    </a:p>
                  </a:txBody>
                  <a:tcPr marL="89220" marR="89220" marT="44610" marB="44610" anchor="ct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800" dirty="0">
                          <a:hlinkClick r:id="rId3"/>
                        </a:rPr>
                        <a:t>大阪府／「おはこ市」動画好評！　おとな合宿開催 </a:t>
                      </a:r>
                      <a:r>
                        <a:rPr lang="en-US" altLang="ja-JP" sz="800" dirty="0">
                          <a:hlinkClick r:id="rId3"/>
                        </a:rPr>
                        <a:t>(ndl.go.jp)</a:t>
                      </a:r>
                      <a:r>
                        <a:rPr lang="en-US" altLang="ja-JP" sz="800" dirty="0"/>
                        <a:t>(R5.8.4)</a:t>
                      </a:r>
                      <a:endParaRPr kumimoji="1" lang="en-US" altLang="ja-JP" sz="700" b="0" dirty="0">
                        <a:solidFill>
                          <a:schemeClr val="tx1"/>
                        </a:solidFill>
                        <a:latin typeface="Meiryo UI" panose="020B0604030504040204" pitchFamily="50" charset="-128"/>
                        <a:ea typeface="Meiryo UI" panose="020B0604030504040204" pitchFamily="50" charset="-128"/>
                      </a:endParaRPr>
                    </a:p>
                    <a:p>
                      <a:r>
                        <a:rPr lang="ja-JP" altLang="en-US" sz="800" dirty="0">
                          <a:hlinkClick r:id="rId4"/>
                        </a:rPr>
                        <a:t>大阪府／「おはこ市」のＰ</a:t>
                      </a:r>
                      <a:r>
                        <a:rPr lang="en-US" altLang="ja-JP" sz="800" dirty="0">
                          <a:hlinkClick r:id="rId4"/>
                        </a:rPr>
                        <a:t>V</a:t>
                      </a:r>
                      <a:r>
                        <a:rPr lang="ja-JP" altLang="en-US" sz="800" dirty="0">
                          <a:hlinkClick r:id="rId4"/>
                        </a:rPr>
                        <a:t>に大きな反響＜モデル創出事業＞ </a:t>
                      </a:r>
                      <a:r>
                        <a:rPr lang="en-US" altLang="ja-JP" sz="800" dirty="0">
                          <a:hlinkClick r:id="rId4"/>
                        </a:rPr>
                        <a:t>(ndl.go.jp)</a:t>
                      </a:r>
                      <a:r>
                        <a:rPr lang="en-US" altLang="ja-JP" sz="800" dirty="0"/>
                        <a:t> (R5.2.27)</a:t>
                      </a:r>
                      <a:r>
                        <a:rPr lang="ja-JP" altLang="en-US" sz="800" dirty="0"/>
                        <a:t>　ほか</a:t>
                      </a:r>
                      <a:endParaRPr lang="en-US" altLang="ja-JP" sz="800" dirty="0"/>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所在地：大阪府藤井寺市</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最寄駅：近鉄南大阪線 道明寺駅</a:t>
                      </a:r>
                      <a:endParaRPr kumimoji="1" lang="en-US" altLang="ja-JP" sz="900" b="0" dirty="0">
                        <a:solidFill>
                          <a:schemeClr val="tx1"/>
                        </a:solidFill>
                        <a:latin typeface="Meiryo UI" panose="020B0604030504040204" pitchFamily="50" charset="-128"/>
                        <a:ea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rPr>
                        <a:t>店舗数：</a:t>
                      </a:r>
                      <a:r>
                        <a:rPr kumimoji="1" lang="en-US" altLang="ja-JP" sz="900" b="0" dirty="0">
                          <a:solidFill>
                            <a:schemeClr val="tx1"/>
                          </a:solidFill>
                          <a:latin typeface="Meiryo UI" panose="020B0604030504040204" pitchFamily="50" charset="-128"/>
                          <a:ea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rPr>
                        <a:t>店</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3599" marR="93599" marT="46798" marB="46798" anchor="ctr">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868704327"/>
                  </a:ext>
                </a:extLst>
              </a:tr>
              <a:tr h="22846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事業名</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過去の取り組み</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9999"/>
                    </a:solidFill>
                  </a:tcPr>
                </a:tc>
                <a:tc hMerge="1">
                  <a:txBody>
                    <a:bodyPr/>
                    <a:lstStyle/>
                    <a:p>
                      <a:endParaRPr kumimoji="1" lang="ja-JP" altLang="en-US"/>
                    </a:p>
                  </a:txBody>
                  <a:tcPr/>
                </a:tc>
                <a:extLst>
                  <a:ext uri="{0D108BD9-81ED-4DB2-BD59-A6C34878D82A}">
                    <a16:rowId xmlns:a16="http://schemas.microsoft.com/office/drawing/2014/main" val="3481699797"/>
                  </a:ext>
                </a:extLst>
              </a:tr>
              <a:tr h="54496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おはこ市　</a:t>
                      </a:r>
                      <a:r>
                        <a:rPr kumimoji="1" lang="en-US" altLang="ja-JP" sz="1050" dirty="0">
                          <a:latin typeface="Meiryo UI" panose="020B0604030504040204" pitchFamily="50" charset="-128"/>
                          <a:ea typeface="Meiryo UI" panose="020B0604030504040204" pitchFamily="50" charset="-128"/>
                        </a:rPr>
                        <a:t>the</a:t>
                      </a:r>
                      <a:r>
                        <a:rPr kumimoji="1" lang="ja-JP" altLang="en-US" sz="1050" dirty="0">
                          <a:latin typeface="Meiryo UI" panose="020B0604030504040204" pitchFamily="50" charset="-128"/>
                          <a:ea typeface="Meiryo UI" panose="020B0604030504040204" pitchFamily="50" charset="-128"/>
                        </a:rPr>
                        <a:t>　ムービー制作とオンラインを活用したプロモーション</a:t>
                      </a:r>
                    </a:p>
                  </a:txBody>
                  <a:tcPr marL="89220" marR="89220" marT="44610" marB="44610" anchor="ctr">
                    <a:lnL w="31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gridSpan="2">
                  <a:txBody>
                    <a:bodyPr/>
                    <a:lstStyle/>
                    <a:p>
                      <a:r>
                        <a:rPr kumimoji="1" lang="ja-JP" altLang="en-US" sz="800" dirty="0">
                          <a:latin typeface="Meiryo UI" panose="020B0604030504040204" pitchFamily="50" charset="-128"/>
                          <a:ea typeface="Meiryo UI" panose="020B0604030504040204" pitchFamily="50" charset="-128"/>
                        </a:rPr>
                        <a:t>■中小企業庁　令和</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年度</a:t>
                      </a:r>
                      <a:r>
                        <a:rPr kumimoji="1" lang="en-US" altLang="ja-JP" sz="800" dirty="0" err="1">
                          <a:latin typeface="Meiryo UI" panose="020B0604030504040204" pitchFamily="50" charset="-128"/>
                          <a:ea typeface="Meiryo UI" panose="020B0604030504040204" pitchFamily="50" charset="-128"/>
                        </a:rPr>
                        <a:t>GoTo</a:t>
                      </a:r>
                      <a:r>
                        <a:rPr kumimoji="1" lang="ja-JP" altLang="en-US" sz="800" dirty="0">
                          <a:latin typeface="Meiryo UI" panose="020B0604030504040204" pitchFamily="50" charset="-128"/>
                          <a:ea typeface="Meiryo UI" panose="020B0604030504040204" pitchFamily="50" charset="-128"/>
                        </a:rPr>
                        <a:t>商店街事業</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年度大阪府商店街等モデル創出普及事業</a:t>
                      </a:r>
                      <a:endParaRPr kumimoji="1" lang="en-US" altLang="ja-JP" sz="800" dirty="0">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■大阪府　　　　令和</a:t>
                      </a:r>
                      <a:r>
                        <a:rPr kumimoji="1" lang="en-US" altLang="ja-JP" sz="800" dirty="0">
                          <a:latin typeface="Meiryo UI" panose="020B0604030504040204" pitchFamily="50" charset="-128"/>
                          <a:ea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rPr>
                        <a:t>年度大阪府商店街等需要喚起緊急支援事業</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■大阪府　　　　令和</a:t>
                      </a:r>
                      <a:r>
                        <a:rPr kumimoji="1" lang="en-US" altLang="ja-JP" sz="800">
                          <a:latin typeface="Meiryo UI" panose="020B0604030504040204" pitchFamily="50" charset="-128"/>
                          <a:ea typeface="Meiryo UI" panose="020B0604030504040204" pitchFamily="50" charset="-128"/>
                        </a:rPr>
                        <a:t>6</a:t>
                      </a:r>
                      <a:r>
                        <a:rPr kumimoji="1" lang="ja-JP" altLang="en-US" sz="800">
                          <a:latin typeface="Meiryo UI" panose="020B0604030504040204" pitchFamily="50" charset="-128"/>
                          <a:ea typeface="Meiryo UI" panose="020B0604030504040204" pitchFamily="50" charset="-128"/>
                        </a:rPr>
                        <a:t>年度</a:t>
                      </a:r>
                      <a:r>
                        <a:rPr kumimoji="1" lang="ja-JP" altLang="en-US" sz="800" dirty="0">
                          <a:latin typeface="Meiryo UI" panose="020B0604030504040204" pitchFamily="50" charset="-128"/>
                          <a:ea typeface="Meiryo UI" panose="020B0604030504040204" pitchFamily="50" charset="-128"/>
                        </a:rPr>
                        <a:t>商店街店舗魅力向上支援事業（観光コンテンツ型）</a:t>
                      </a:r>
                      <a:endParaRPr kumimoji="1" lang="ja-JP" altLang="en-US" sz="800" dirty="0"/>
                    </a:p>
                  </a:txBody>
                  <a:tcPr marL="89220" marR="89220" marT="44610" marB="44610" anchor="ctr">
                    <a:lnL w="127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2725198"/>
                  </a:ext>
                </a:extLst>
              </a:tr>
              <a:tr h="22846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事業概要</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92655"/>
                  </a:ext>
                </a:extLst>
              </a:tr>
              <a:tr h="505300">
                <a:tc gridSpan="6">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■商店街では毎月</a:t>
                      </a:r>
                      <a:r>
                        <a:rPr kumimoji="1" lang="en-US" altLang="ja-JP" sz="900" b="0" dirty="0">
                          <a:solidFill>
                            <a:schemeClr val="tx1"/>
                          </a:solidFill>
                          <a:latin typeface="Meiryo UI" panose="020B0604030504040204" pitchFamily="50" charset="-128"/>
                          <a:ea typeface="Meiryo UI" panose="020B0604030504040204" pitchFamily="50" charset="-128"/>
                        </a:rPr>
                        <a:t>18</a:t>
                      </a:r>
                      <a:r>
                        <a:rPr kumimoji="1" lang="ja-JP" altLang="en-US" sz="900" b="0" dirty="0">
                          <a:solidFill>
                            <a:schemeClr val="tx1"/>
                          </a:solidFill>
                          <a:latin typeface="Meiryo UI" panose="020B0604030504040204" pitchFamily="50" charset="-128"/>
                          <a:ea typeface="Meiryo UI" panose="020B0604030504040204" pitchFamily="50" charset="-128"/>
                        </a:rPr>
                        <a:t>日に「おはこ</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十八番</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市」として特別セールを開催。今では、人気店舗には行列ができるほどの好評行事になっている。その恒例行事や人気店舗を魅力的に紹介し、若年層の来街につなげることを目的に、大阪大学の学生が取材や撮影などを協力し、おはこ市のプロモーション動画を制作。動画は、商店街のホームページにおいて</a:t>
                      </a:r>
                      <a:r>
                        <a:rPr kumimoji="1" lang="en-US" altLang="ja-JP" sz="900" b="0" dirty="0">
                          <a:solidFill>
                            <a:schemeClr val="tx1"/>
                          </a:solidFill>
                          <a:latin typeface="Meiryo UI" panose="020B0604030504040204" pitchFamily="50" charset="-128"/>
                          <a:ea typeface="Meiryo UI" panose="020B0604030504040204" pitchFamily="50" charset="-128"/>
                        </a:rPr>
                        <a:t>YouTube</a:t>
                      </a:r>
                      <a:r>
                        <a:rPr kumimoji="1" lang="ja-JP" altLang="en-US" sz="900" b="0" dirty="0">
                          <a:solidFill>
                            <a:schemeClr val="tx1"/>
                          </a:solidFill>
                          <a:latin typeface="Meiryo UI" panose="020B0604030504040204" pitchFamily="50" charset="-128"/>
                          <a:ea typeface="Meiryo UI" panose="020B0604030504040204" pitchFamily="50" charset="-128"/>
                        </a:rPr>
                        <a:t>で配信するとともに、大学生も</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等の媒体を使って幅広い年代への情報発信に協力した。その後も、大阪大学の学生と協働で</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キャンペーン等を活用し、情報発信の強化を行っている。</a:t>
                      </a:r>
                    </a:p>
                  </a:txBody>
                  <a:tcPr marL="180000" marR="180000" marT="44610" marB="4461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31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7718443"/>
                  </a:ext>
                </a:extLst>
              </a:tr>
              <a:tr h="22846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課題・現状</a:t>
                      </a:r>
                      <a:r>
                        <a:rPr kumimoji="1" lang="en-US" altLang="ja-JP" sz="900" b="1" dirty="0">
                          <a:solidFill>
                            <a:schemeClr val="bg1"/>
                          </a:solidFill>
                          <a:latin typeface="Meiryo UI" panose="020B0604030504040204" pitchFamily="50" charset="-128"/>
                          <a:ea typeface="Meiryo UI" panose="020B0604030504040204" pitchFamily="50" charset="-128"/>
                        </a:rPr>
                        <a:t>〉</a:t>
                      </a: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endParaRPr kumimoji="1" lang="ja-JP" altLang="en-US"/>
                    </a:p>
                  </a:txBody>
                  <a:tcPr/>
                </a:tc>
                <a:tc gridSpan="3">
                  <a:txBody>
                    <a:bodyPr/>
                    <a:lstStyle/>
                    <a:p>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取組み内容</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solidFill>
                      <a:srgbClr val="FF9999"/>
                    </a:solidFill>
                  </a:tcPr>
                </a:tc>
                <a:tc hMerge="1">
                  <a:txBody>
                    <a:bodyPr/>
                    <a:lstStyle/>
                    <a:p>
                      <a:endParaRPr kumimoji="1" lang="ja-JP" altLang="en-US"/>
                    </a:p>
                  </a:txBody>
                  <a:tcPr/>
                </a:tc>
                <a:tc hMerge="1">
                  <a:txBody>
                    <a:bodyPr/>
                    <a:lstStyle/>
                    <a:p>
                      <a:endParaRPr kumimoji="1" lang="ja-JP" altLang="en-US" sz="1900" dirty="0"/>
                    </a:p>
                  </a:txBody>
                  <a:tcPr marL="89220" marR="89220" marT="44610" marB="44610" anchor="ctr">
                    <a:solidFill>
                      <a:srgbClr val="FF99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成果</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extLst>
                  <a:ext uri="{0D108BD9-81ED-4DB2-BD59-A6C34878D82A}">
                    <a16:rowId xmlns:a16="http://schemas.microsoft.com/office/drawing/2014/main" val="2000880769"/>
                  </a:ext>
                </a:extLst>
              </a:tr>
              <a:tr h="828280">
                <a:tc gridSpan="2">
                  <a:txBody>
                    <a:bodyPr/>
                    <a:lstStyle/>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①若者世代に「おはこ市」や商店街の魅力を</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・学生やファミリー層の新規顧客を開拓</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・若者の意見を取り入れたい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・地域や学生と連携して活動したい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・プロモーション動画を作って「おはこ市」を拡散したい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20000"/>
                        <a:lumOff val="8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「おはこ市」プロモーション動画を制作</a:t>
                      </a:r>
                      <a:endParaRPr kumimoji="1" lang="en-US" altLang="ja-JP" sz="900" b="1" dirty="0">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　石橋商店街を中心に活動している大阪大学「石橋</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阪大」のサークル生と協働で制作。若者向けに</a:t>
                      </a:r>
                      <a:r>
                        <a:rPr kumimoji="1" lang="en-US" altLang="ja-JP" sz="900" dirty="0">
                          <a:latin typeface="Meiryo UI" panose="020B0604030504040204" pitchFamily="50" charset="-128"/>
                          <a:ea typeface="Meiryo UI" panose="020B0604030504040204" pitchFamily="50" charset="-128"/>
                        </a:rPr>
                        <a:t>Vlog</a:t>
                      </a:r>
                      <a:r>
                        <a:rPr kumimoji="1" lang="ja-JP" altLang="en-US" sz="900" dirty="0">
                          <a:latin typeface="Meiryo UI" panose="020B0604030504040204" pitchFamily="50" charset="-128"/>
                          <a:ea typeface="Meiryo UI" panose="020B0604030504040204" pitchFamily="50" charset="-128"/>
                        </a:rPr>
                        <a:t>（ブログの動画版）風の編集にこだわり、学生が日常の会話をしながらおはこ市に参加して、商店街やお店、商品を紹介する構成に仕上げた。</a:t>
                      </a:r>
                    </a:p>
                  </a:txBody>
                  <a:tcPr marL="89220" marR="89220" marT="44610" marB="44610">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20000"/>
                        <a:lumOff val="80000"/>
                      </a:schemeClr>
                    </a:solidFill>
                  </a:tcPr>
                </a:tc>
                <a:tc>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・動画はスタイリッシュな雰囲気に仕上がり、</a:t>
                      </a:r>
                      <a:r>
                        <a:rPr kumimoji="1" lang="en-US" altLang="ja-JP" sz="900" b="0" dirty="0" err="1">
                          <a:solidFill>
                            <a:schemeClr val="tx1"/>
                          </a:solidFill>
                          <a:latin typeface="Meiryo UI" panose="020B0604030504040204" pitchFamily="50" charset="-128"/>
                          <a:ea typeface="Meiryo UI" panose="020B0604030504040204" pitchFamily="50" charset="-128"/>
                        </a:rPr>
                        <a:t>Short.ver</a:t>
                      </a:r>
                      <a:r>
                        <a:rPr kumimoji="1" lang="ja-JP" altLang="en-US" sz="900" b="0" dirty="0">
                          <a:solidFill>
                            <a:schemeClr val="tx1"/>
                          </a:solidFill>
                          <a:latin typeface="Meiryo UI" panose="020B0604030504040204" pitchFamily="50" charset="-128"/>
                          <a:ea typeface="Meiryo UI" panose="020B0604030504040204" pitchFamily="50" charset="-128"/>
                        </a:rPr>
                        <a:t>と</a:t>
                      </a:r>
                      <a:r>
                        <a:rPr kumimoji="1" lang="en-US" altLang="ja-JP" sz="900" b="0" dirty="0" err="1">
                          <a:solidFill>
                            <a:schemeClr val="tx1"/>
                          </a:solidFill>
                          <a:latin typeface="Meiryo UI" panose="020B0604030504040204" pitchFamily="50" charset="-128"/>
                          <a:ea typeface="Meiryo UI" panose="020B0604030504040204" pitchFamily="50" charset="-128"/>
                        </a:rPr>
                        <a:t>Full.ver</a:t>
                      </a:r>
                      <a:r>
                        <a:rPr kumimoji="1" lang="ja-JP" altLang="en-US" sz="900" b="0" dirty="0">
                          <a:solidFill>
                            <a:schemeClr val="tx1"/>
                          </a:solidFill>
                          <a:latin typeface="Meiryo UI" panose="020B0604030504040204" pitchFamily="50" charset="-128"/>
                          <a:ea typeface="Meiryo UI" panose="020B0604030504040204" pitchFamily="50" charset="-128"/>
                        </a:rPr>
                        <a:t>の</a:t>
                      </a:r>
                      <a:r>
                        <a:rPr kumimoji="1" lang="en-US" altLang="ja-JP" sz="900" b="0" dirty="0">
                          <a:solidFill>
                            <a:schemeClr val="tx1"/>
                          </a:solidFill>
                          <a:latin typeface="Meiryo UI" panose="020B0604030504040204" pitchFamily="50" charset="-128"/>
                          <a:ea typeface="Meiryo UI" panose="020B0604030504040204" pitchFamily="50" charset="-128"/>
                        </a:rPr>
                        <a:t>2</a:t>
                      </a:r>
                      <a:r>
                        <a:rPr kumimoji="1" lang="ja-JP" altLang="en-US" sz="900" b="0" dirty="0">
                          <a:solidFill>
                            <a:schemeClr val="tx1"/>
                          </a:solidFill>
                          <a:latin typeface="Meiryo UI" panose="020B0604030504040204" pitchFamily="50" charset="-128"/>
                          <a:ea typeface="Meiryo UI" panose="020B0604030504040204" pitchFamily="50" charset="-128"/>
                        </a:rPr>
                        <a:t>種類を作成し、配信を行った。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・地域学生、地域住民の意見を取り入れながら制作したので、</a:t>
                      </a:r>
                      <a:r>
                        <a:rPr kumimoji="1" lang="ja-JP" altLang="en-US" sz="900" b="1" dirty="0">
                          <a:solidFill>
                            <a:schemeClr val="tx1"/>
                          </a:solidFill>
                          <a:latin typeface="Meiryo UI" panose="020B0604030504040204" pitchFamily="50" charset="-128"/>
                          <a:ea typeface="Meiryo UI" panose="020B0604030504040204" pitchFamily="50" charset="-128"/>
                        </a:rPr>
                        <a:t>学生やファミリー層の新規顧客を獲得ができた</a:t>
                      </a: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・商店街店舗からは高評価を得られた。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extLst>
                  <a:ext uri="{0D108BD9-81ED-4DB2-BD59-A6C34878D82A}">
                    <a16:rowId xmlns:a16="http://schemas.microsoft.com/office/drawing/2014/main" val="4014507853"/>
                  </a:ext>
                </a:extLst>
              </a:tr>
              <a:tr h="79927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②</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活用による情報発信の強化</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・商店街や恒例イベントの魅力を広範囲に</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したい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・近隣大学生を中心とした若者世代にも来街してほしい</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・作成した動画を</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でも拡散させたい</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L w="3175" cap="flat" cmpd="sng" algn="ctr">
                      <a:solidFill>
                        <a:schemeClr val="bg1"/>
                      </a:solidFill>
                      <a:prstDash val="solid"/>
                      <a:round/>
                      <a:headEnd type="none" w="med" len="med"/>
                      <a:tailEnd type="none" w="med" len="med"/>
                    </a:lnL>
                    <a:solidFill>
                      <a:schemeClr val="accent2">
                        <a:lumMod val="40000"/>
                        <a:lumOff val="60000"/>
                      </a:schemeClr>
                    </a:solidFill>
                  </a:tcPr>
                </a:tc>
                <a:tc hMerge="1">
                  <a:txBody>
                    <a:bodyPr/>
                    <a:lstStyle/>
                    <a:p>
                      <a:endParaRPr kumimoji="1" lang="ja-JP" altLang="en-US"/>
                    </a:p>
                  </a:txBody>
                  <a:tcPr/>
                </a:tc>
                <a:tc gridSpan="3">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・プロモーション動画の</a:t>
                      </a:r>
                      <a:r>
                        <a:rPr kumimoji="1" lang="en-US" altLang="ja-JP" sz="900" b="1" dirty="0">
                          <a:solidFill>
                            <a:schemeClr val="tx1"/>
                          </a:solidFill>
                          <a:latin typeface="Meiryo UI" panose="020B0604030504040204" pitchFamily="50" charset="-128"/>
                          <a:ea typeface="Meiryo UI" panose="020B0604030504040204" pitchFamily="50" charset="-128"/>
                        </a:rPr>
                        <a:t>YouTube</a:t>
                      </a:r>
                      <a:r>
                        <a:rPr kumimoji="1" lang="ja-JP" altLang="en-US" sz="900" b="1" dirty="0">
                          <a:solidFill>
                            <a:schemeClr val="tx1"/>
                          </a:solidFill>
                          <a:latin typeface="Meiryo UI" panose="020B0604030504040204" pitchFamily="50" charset="-128"/>
                          <a:ea typeface="Meiryo UI" panose="020B0604030504040204" pitchFamily="50" charset="-128"/>
                        </a:rPr>
                        <a:t>配信と</a:t>
                      </a:r>
                      <a:r>
                        <a:rPr kumimoji="1" lang="en-US" altLang="ja-JP" sz="900" b="1" dirty="0">
                          <a:solidFill>
                            <a:schemeClr val="tx1"/>
                          </a:solidFill>
                          <a:latin typeface="Meiryo UI" panose="020B0604030504040204" pitchFamily="50" charset="-128"/>
                          <a:ea typeface="Meiryo UI" panose="020B0604030504040204" pitchFamily="50" charset="-128"/>
                        </a:rPr>
                        <a:t>SNS</a:t>
                      </a:r>
                      <a:r>
                        <a:rPr kumimoji="1" lang="ja-JP" altLang="en-US" sz="900" b="1" dirty="0">
                          <a:solidFill>
                            <a:schemeClr val="tx1"/>
                          </a:solidFill>
                          <a:latin typeface="Meiryo UI" panose="020B0604030504040204" pitchFamily="50" charset="-128"/>
                          <a:ea typeface="Meiryo UI" panose="020B0604030504040204" pitchFamily="50" charset="-128"/>
                        </a:rPr>
                        <a:t>での情報発信</a:t>
                      </a: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プロモーション動画は、商店街公式</a:t>
                      </a:r>
                      <a:r>
                        <a:rPr kumimoji="1" lang="en-US" altLang="ja-JP" sz="900" b="0" dirty="0">
                          <a:solidFill>
                            <a:schemeClr val="tx1"/>
                          </a:solidFill>
                          <a:latin typeface="Meiryo UI" panose="020B0604030504040204" pitchFamily="50" charset="-128"/>
                          <a:ea typeface="Meiryo UI" panose="020B0604030504040204" pitchFamily="50" charset="-128"/>
                        </a:rPr>
                        <a:t>YouTube</a:t>
                      </a:r>
                      <a:r>
                        <a:rPr kumimoji="1" lang="ja-JP" altLang="en-US" sz="900" b="0" dirty="0">
                          <a:solidFill>
                            <a:schemeClr val="tx1"/>
                          </a:solidFill>
                          <a:latin typeface="Meiryo UI" panose="020B0604030504040204" pitchFamily="50" charset="-128"/>
                          <a:ea typeface="Meiryo UI" panose="020B0604030504040204" pitchFamily="50" charset="-128"/>
                        </a:rPr>
                        <a:t>で配信。</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では、商店街の公式</a:t>
                      </a:r>
                      <a:r>
                        <a:rPr kumimoji="1" lang="en-US" altLang="ja-JP" sz="900" b="0" dirty="0">
                          <a:solidFill>
                            <a:schemeClr val="tx1"/>
                          </a:solidFill>
                          <a:latin typeface="Meiryo UI" panose="020B0604030504040204" pitchFamily="50" charset="-128"/>
                          <a:ea typeface="Meiryo UI" panose="020B0604030504040204" pitchFamily="50" charset="-128"/>
                        </a:rPr>
                        <a:t>Instagram</a:t>
                      </a:r>
                      <a:r>
                        <a:rPr kumimoji="1" lang="ja-JP" altLang="en-US" sz="900" b="0" dirty="0">
                          <a:solidFill>
                            <a:schemeClr val="tx1"/>
                          </a:solidFill>
                          <a:latin typeface="Meiryo UI" panose="020B0604030504040204" pitchFamily="50" charset="-128"/>
                          <a:ea typeface="Meiryo UI" panose="020B0604030504040204" pitchFamily="50" charset="-128"/>
                        </a:rPr>
                        <a:t>で配信した。</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・加えて、動画制作に関わった大学生が個人の</a:t>
                      </a:r>
                      <a:r>
                        <a:rPr kumimoji="1" lang="en-US" altLang="ja-JP" sz="900" b="0" dirty="0">
                          <a:solidFill>
                            <a:schemeClr val="tx1"/>
                          </a:solidFill>
                          <a:latin typeface="Meiryo UI" panose="020B0604030504040204" pitchFamily="50" charset="-128"/>
                          <a:ea typeface="Meiryo UI" panose="020B0604030504040204" pitchFamily="50" charset="-128"/>
                        </a:rPr>
                        <a:t>SNS</a:t>
                      </a:r>
                      <a:r>
                        <a:rPr kumimoji="1" lang="ja-JP" altLang="en-US" sz="900" b="0" dirty="0">
                          <a:solidFill>
                            <a:schemeClr val="tx1"/>
                          </a:solidFill>
                          <a:latin typeface="Meiryo UI" panose="020B0604030504040204" pitchFamily="50" charset="-128"/>
                          <a:ea typeface="Meiryo UI" panose="020B0604030504040204" pitchFamily="50" charset="-128"/>
                        </a:rPr>
                        <a:t>を使用して動画を拡散し、</a:t>
                      </a:r>
                      <a:r>
                        <a:rPr kumimoji="1" lang="en-US" altLang="ja-JP" sz="900" b="0" dirty="0">
                          <a:solidFill>
                            <a:schemeClr val="tx1"/>
                          </a:solidFill>
                          <a:latin typeface="Meiryo UI" panose="020B0604030504040204" pitchFamily="50" charset="-128"/>
                          <a:ea typeface="Meiryo UI" panose="020B0604030504040204" pitchFamily="50" charset="-128"/>
                        </a:rPr>
                        <a:t>PR</a:t>
                      </a:r>
                      <a:r>
                        <a:rPr kumimoji="1" lang="ja-JP" altLang="en-US" sz="900" b="0" dirty="0">
                          <a:solidFill>
                            <a:schemeClr val="tx1"/>
                          </a:solidFill>
                          <a:latin typeface="Meiryo UI" panose="020B0604030504040204" pitchFamily="50" charset="-128"/>
                          <a:ea typeface="Meiryo UI" panose="020B0604030504040204" pitchFamily="50" charset="-128"/>
                        </a:rPr>
                        <a:t>を実施した。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hMerge="1">
                  <a:txBody>
                    <a:bodyPr/>
                    <a:lstStyle/>
                    <a:p>
                      <a:endParaRPr kumimoji="1" lang="ja-JP" altLang="en-US"/>
                    </a:p>
                  </a:txBody>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marL="89220" marR="89220" marT="44610" marB="44610">
                    <a:solidFill>
                      <a:schemeClr val="accent2">
                        <a:lumMod val="40000"/>
                        <a:lumOff val="60000"/>
                      </a:schemeClr>
                    </a:solidFill>
                  </a:tcPr>
                </a:tc>
                <a:tc>
                  <a:txBody>
                    <a:bodyPr/>
                    <a:lstStyle/>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動画再生回数は約</a:t>
                      </a:r>
                      <a:r>
                        <a:rPr kumimoji="1" lang="en-US" altLang="ja-JP" sz="900" b="1" dirty="0">
                          <a:solidFill>
                            <a:schemeClr val="tx1"/>
                          </a:solidFill>
                          <a:latin typeface="Meiryo UI" panose="020B0604030504040204" pitchFamily="50" charset="-128"/>
                          <a:ea typeface="Meiryo UI" panose="020B0604030504040204" pitchFamily="50" charset="-128"/>
                        </a:rPr>
                        <a:t>39,000</a:t>
                      </a:r>
                      <a:r>
                        <a:rPr kumimoji="1" lang="ja-JP" altLang="en-US" sz="900" b="1" dirty="0">
                          <a:solidFill>
                            <a:schemeClr val="tx1"/>
                          </a:solidFill>
                          <a:latin typeface="Meiryo UI" panose="020B0604030504040204" pitchFamily="50" charset="-128"/>
                          <a:ea typeface="Meiryo UI" panose="020B0604030504040204" pitchFamily="50" charset="-128"/>
                        </a:rPr>
                        <a:t>回</a:t>
                      </a:r>
                      <a:r>
                        <a:rPr kumimoji="1" lang="ja-JP" altLang="en-US" sz="900" b="0" dirty="0">
                          <a:solidFill>
                            <a:schemeClr val="tx1"/>
                          </a:solidFill>
                          <a:latin typeface="Meiryo UI" panose="020B0604030504040204" pitchFamily="50" charset="-128"/>
                          <a:ea typeface="Meiryo UI" panose="020B0604030504040204" pitchFamily="50" charset="-128"/>
                        </a:rPr>
                        <a:t>に達し、当商店街が当時配信した動画としては最高数を得ることができた。現在でも再生回数が伸び続けている。（</a:t>
                      </a:r>
                      <a:r>
                        <a:rPr kumimoji="1" lang="en-US" altLang="ja-JP" sz="900" b="0" dirty="0">
                          <a:solidFill>
                            <a:schemeClr val="tx1"/>
                          </a:solidFill>
                          <a:latin typeface="Meiryo UI" panose="020B0604030504040204" pitchFamily="50" charset="-128"/>
                          <a:ea typeface="Meiryo UI" panose="020B0604030504040204" pitchFamily="50" charset="-128"/>
                        </a:rPr>
                        <a:t>R6.10</a:t>
                      </a:r>
                      <a:r>
                        <a:rPr kumimoji="1" lang="ja-JP" altLang="en-US" sz="900" b="0" dirty="0">
                          <a:solidFill>
                            <a:schemeClr val="tx1"/>
                          </a:solidFill>
                          <a:latin typeface="Meiryo UI" panose="020B0604030504040204" pitchFamily="50" charset="-128"/>
                          <a:ea typeface="Meiryo UI" panose="020B0604030504040204" pitchFamily="50" charset="-128"/>
                        </a:rPr>
                        <a:t>月現在）</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87313" algn="l" defTabSz="93598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・この動画の影響で、公開している別の動画</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おつかいデビュー</a:t>
                      </a:r>
                      <a:r>
                        <a:rPr kumimoji="1" lang="en-US" altLang="ja-JP" sz="900" b="0" dirty="0">
                          <a:solidFill>
                            <a:schemeClr val="tx1"/>
                          </a:solidFill>
                          <a:latin typeface="Meiryo UI" panose="020B0604030504040204" pitchFamily="50" charset="-128"/>
                          <a:ea typeface="Meiryo UI" panose="020B0604030504040204" pitchFamily="50" charset="-128"/>
                        </a:rPr>
                        <a:t>in</a:t>
                      </a:r>
                      <a:r>
                        <a:rPr kumimoji="1" lang="ja-JP" altLang="en-US" sz="900" b="0" dirty="0">
                          <a:solidFill>
                            <a:schemeClr val="tx1"/>
                          </a:solidFill>
                          <a:latin typeface="Meiryo UI" panose="020B0604030504040204" pitchFamily="50" charset="-128"/>
                          <a:ea typeface="Meiryo UI" panose="020B0604030504040204" pitchFamily="50" charset="-128"/>
                        </a:rPr>
                        <a:t>石橋商店街</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シリーズなどの再生数も伸びており、良い相乗効果が見られた。</a:t>
                      </a:r>
                      <a:r>
                        <a:rPr kumimoji="1" lang="ja-JP" altLang="en-US" sz="900" b="1" dirty="0">
                          <a:solidFill>
                            <a:schemeClr val="tx1"/>
                          </a:solidFill>
                          <a:latin typeface="Meiryo UI" panose="020B0604030504040204" pitchFamily="50" charset="-128"/>
                          <a:ea typeface="Meiryo UI" panose="020B0604030504040204" pitchFamily="50" charset="-128"/>
                        </a:rPr>
                        <a:t>動画や</a:t>
                      </a:r>
                      <a:r>
                        <a:rPr kumimoji="1" lang="en-US" altLang="ja-JP" sz="900" b="1" dirty="0">
                          <a:solidFill>
                            <a:schemeClr val="tx1"/>
                          </a:solidFill>
                          <a:latin typeface="Meiryo UI" panose="020B0604030504040204" pitchFamily="50" charset="-128"/>
                          <a:ea typeface="Meiryo UI" panose="020B0604030504040204" pitchFamily="50" charset="-128"/>
                        </a:rPr>
                        <a:t>SNS</a:t>
                      </a:r>
                      <a:r>
                        <a:rPr kumimoji="1" lang="ja-JP" altLang="en-US" sz="900" b="1" dirty="0">
                          <a:solidFill>
                            <a:schemeClr val="tx1"/>
                          </a:solidFill>
                          <a:latin typeface="Meiryo UI" panose="020B0604030504040204" pitchFamily="50" charset="-128"/>
                          <a:ea typeface="Meiryo UI" panose="020B0604030504040204" pitchFamily="50" charset="-128"/>
                        </a:rPr>
                        <a:t>での広報の相乗効果</a:t>
                      </a:r>
                      <a:r>
                        <a:rPr kumimoji="1" lang="ja-JP" altLang="en-US" sz="900" b="0" dirty="0">
                          <a:solidFill>
                            <a:schemeClr val="tx1"/>
                          </a:solidFill>
                          <a:latin typeface="Meiryo UI" panose="020B0604030504040204" pitchFamily="50" charset="-128"/>
                          <a:ea typeface="Meiryo UI" panose="020B0604030504040204" pitchFamily="50" charset="-128"/>
                        </a:rPr>
                        <a:t>を実感した。</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40000"/>
                        <a:lumOff val="60000"/>
                      </a:schemeClr>
                    </a:solidFill>
                  </a:tcPr>
                </a:tc>
                <a:extLst>
                  <a:ext uri="{0D108BD9-81ED-4DB2-BD59-A6C34878D82A}">
                    <a16:rowId xmlns:a16="http://schemas.microsoft.com/office/drawing/2014/main" val="365430215"/>
                  </a:ext>
                </a:extLst>
              </a:tr>
              <a:tr h="22846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商店街のコメント</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endParaRPr kumimoji="1" lang="ja-JP" altLang="en-US" sz="8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2151269123"/>
                  </a:ext>
                </a:extLst>
              </a:tr>
              <a:tr h="468000">
                <a:tc gridSpan="6">
                  <a:txBody>
                    <a:bodyPr/>
                    <a:lstStyle/>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阪大生と商店街が協働で取り組めば面白いことができるのでは・・・そんな思いで、大学生と交流する中で、商店街内に阪大生のたまり場となる居場所を作りたいと思い、商店街のオープンスペース「クルル石橋」を石橋</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阪大サークルの部室として提供しました。今では商店街事業にも積極的に参画していただき、今回の動画作成にも協力いただいたことに感謝しています。</a:t>
                      </a: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■現在は、他の大学生や高校生にも呼び掛け、多面的な商店街の役割を担い、エリアの交流活性化に尽力して色々な取り組みを行っています。</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180000" marR="180000" marT="44610" marB="44610">
                    <a:lnL w="3175" cap="flat" cmpd="sng" algn="ctr">
                      <a:solidFill>
                        <a:schemeClr val="bg1"/>
                      </a:solidFill>
                      <a:prstDash val="solid"/>
                      <a:round/>
                      <a:headEnd type="none" w="med" len="med"/>
                      <a:tailEnd type="none" w="med" len="med"/>
                    </a:lnL>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oFill/>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marL="89220" marR="89220" marT="44610" marB="44610">
                    <a:lnL w="3175" cap="flat" cmpd="sng" algn="ctr">
                      <a:solidFill>
                        <a:srgbClr val="FF9999"/>
                      </a:solidFill>
                      <a:prstDash val="solid"/>
                      <a:round/>
                      <a:headEnd type="none" w="med" len="med"/>
                      <a:tailEnd type="none" w="med" len="med"/>
                    </a:lnL>
                    <a:lnR w="3175" cap="flat" cmpd="sng" algn="ctr">
                      <a:solidFill>
                        <a:schemeClr val="bg1"/>
                      </a:solidFill>
                      <a:prstDash val="solid"/>
                      <a:round/>
                      <a:headEnd type="none" w="med" len="med"/>
                      <a:tailEnd type="none" w="med" len="med"/>
                    </a:lnR>
                    <a:no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705247607"/>
                  </a:ext>
                </a:extLst>
              </a:tr>
              <a:tr h="22846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写真</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rgbClr val="FF999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a:t>
                      </a:r>
                      <a:r>
                        <a:rPr kumimoji="1" lang="ja-JP" altLang="en-US" sz="900" b="1" dirty="0">
                          <a:solidFill>
                            <a:schemeClr val="bg1"/>
                          </a:solidFill>
                          <a:latin typeface="Meiryo UI" panose="020B0604030504040204" pitchFamily="50" charset="-128"/>
                          <a:ea typeface="Meiryo UI" panose="020B0604030504040204" pitchFamily="50" charset="-128"/>
                        </a:rPr>
                        <a:t>連携・協力</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nchor="ctr">
                    <a:solidFill>
                      <a:schemeClr val="accent2"/>
                    </a:solidFill>
                  </a:tcPr>
                </a:tc>
                <a:extLst>
                  <a:ext uri="{0D108BD9-81ED-4DB2-BD59-A6C34878D82A}">
                    <a16:rowId xmlns:a16="http://schemas.microsoft.com/office/drawing/2014/main" val="3148528420"/>
                  </a:ext>
                </a:extLst>
              </a:tr>
              <a:tr h="504000">
                <a:tc rowSpan="3"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rowSpan="3" hMerge="1">
                  <a:txBody>
                    <a:bodyPr/>
                    <a:lstStyle/>
                    <a:p>
                      <a:endParaRPr kumimoji="1" lang="ja-JP" altLang="en-US"/>
                    </a:p>
                  </a:txBody>
                  <a:tcPr/>
                </a:tc>
                <a:tc rowSpan="3" hMerge="1">
                  <a:txBody>
                    <a:bodyPr/>
                    <a:lstStyle/>
                    <a:p>
                      <a:endParaRPr kumimoji="1" lang="ja-JP" altLang="en-US"/>
                    </a:p>
                  </a:txBody>
                  <a:tcPr/>
                </a:tc>
                <a:tc gridSpan="3">
                  <a:txBody>
                    <a:bodyPr/>
                    <a:lstStyle/>
                    <a:p>
                      <a:r>
                        <a:rPr kumimoji="1" lang="ja-JP" altLang="en-US" sz="900" dirty="0">
                          <a:latin typeface="Meiryo UI" panose="020B0604030504040204" pitchFamily="50" charset="-128"/>
                          <a:ea typeface="Meiryo UI" panose="020B0604030504040204" pitchFamily="50" charset="-128"/>
                        </a:rPr>
                        <a:t>■主催：石橋商店会</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■協力：大阪大学「石橋</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阪大」サークル</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nchor="ctr">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6515858"/>
                  </a:ext>
                </a:extLst>
              </a:tr>
              <a:tr h="22846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〈HP</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SNS</a:t>
                      </a:r>
                      <a:r>
                        <a:rPr kumimoji="1" lang="ja-JP" altLang="en-US" sz="900" b="1" dirty="0">
                          <a:solidFill>
                            <a:schemeClr val="bg1"/>
                          </a:solidFill>
                          <a:latin typeface="Meiryo UI" panose="020B0604030504040204" pitchFamily="50" charset="-128"/>
                          <a:ea typeface="Meiryo UI" panose="020B0604030504040204" pitchFamily="50" charset="-128"/>
                        </a:rPr>
                        <a:t>等</a:t>
                      </a:r>
                      <a:r>
                        <a:rPr kumimoji="1" lang="en-US" altLang="ja-JP" sz="900" b="1" dirty="0">
                          <a:solidFill>
                            <a:schemeClr val="bg1"/>
                          </a:solidFill>
                          <a:latin typeface="Meiryo UI" panose="020B0604030504040204" pitchFamily="50" charset="-128"/>
                          <a:ea typeface="Meiryo UI" panose="020B0604030504040204" pitchFamily="50" charset="-128"/>
                        </a:rPr>
                        <a:t>〉</a:t>
                      </a:r>
                      <a:endParaRPr kumimoji="1" lang="ja-JP" altLang="en-US" sz="900" dirty="0"/>
                    </a:p>
                  </a:txBody>
                  <a:tcPr marL="89220" marR="89220" marT="44610" marB="44610" anchor="ctr">
                    <a:lnR w="3175" cap="flat" cmpd="sng" algn="ctr">
                      <a:solidFill>
                        <a:schemeClr val="bg1"/>
                      </a:solidFill>
                      <a:prstDash val="solid"/>
                      <a:round/>
                      <a:headEnd type="none" w="med" len="med"/>
                      <a:tailEnd type="none" w="med" len="med"/>
                    </a:lnR>
                    <a:solidFill>
                      <a:srgbClr val="FF999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01147248"/>
                  </a:ext>
                </a:extLst>
              </a:tr>
              <a:tr h="828000">
                <a:tc gridSpan="3"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marL="89220" marR="89220" marT="44610" marB="44610" anchor="ctr">
                    <a:lnL w="3175" cap="flat" cmpd="sng" algn="ctr">
                      <a:solidFill>
                        <a:schemeClr val="bg1"/>
                      </a:solidFill>
                      <a:prstDash val="solid"/>
                      <a:round/>
                      <a:headEnd type="none" w="med" len="med"/>
                      <a:tailEnd type="none" w="med" len="med"/>
                    </a:lnL>
                    <a:solidFill>
                      <a:schemeClr val="accent2">
                        <a:lumMod val="20000"/>
                        <a:lumOff val="80000"/>
                      </a:schemeClr>
                    </a:solid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r>
                        <a:rPr kumimoji="1" lang="ja-JP" altLang="en-US" sz="900" dirty="0">
                          <a:latin typeface="Meiryo UI" panose="020B0604030504040204" pitchFamily="50" charset="-128"/>
                          <a:ea typeface="Meiryo UI" panose="020B0604030504040204" pitchFamily="50" charset="-128"/>
                        </a:rPr>
                        <a:t>■大阪府商店街魅力発見サイト「ええやん！大阪商店街」　商店街紹介ページ</a:t>
                      </a:r>
                    </a:p>
                    <a:p>
                      <a:r>
                        <a:rPr kumimoji="1" lang="en-US" altLang="ja-JP" sz="900" dirty="0">
                          <a:latin typeface="Meiryo UI" panose="020B0604030504040204" pitchFamily="50" charset="-128"/>
                          <a:ea typeface="Meiryo UI" panose="020B0604030504040204" pitchFamily="50" charset="-128"/>
                          <a:hlinkClick r:id="rId5"/>
                        </a:rPr>
                        <a:t>https://osaka-shotengai-info.com/ss/ishibashi/</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■石橋商店会　公式</a:t>
                      </a:r>
                      <a:r>
                        <a:rPr kumimoji="1" lang="en-US" altLang="ja-JP" sz="900" dirty="0">
                          <a:latin typeface="Meiryo UI" panose="020B0604030504040204" pitchFamily="50" charset="-128"/>
                          <a:ea typeface="Meiryo UI" panose="020B0604030504040204" pitchFamily="50" charset="-128"/>
                        </a:rPr>
                        <a:t>HP</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6"/>
                        </a:rPr>
                        <a:t>https://www.ss-ishibashi.jp/</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■石橋商店会　</a:t>
                      </a:r>
                      <a:r>
                        <a:rPr kumimoji="1" lang="en-US" altLang="ja-JP" sz="900" dirty="0">
                          <a:latin typeface="Meiryo UI" panose="020B0604030504040204" pitchFamily="50" charset="-128"/>
                          <a:ea typeface="Meiryo UI" panose="020B0604030504040204" pitchFamily="50" charset="-128"/>
                        </a:rPr>
                        <a:t>Instagram</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hlinkClick r:id="rId7"/>
                        </a:rPr>
                        <a:t>https://www.instagram.com/ishibashi.shoppingstreet/</a:t>
                      </a:r>
                      <a:endParaRPr kumimoji="1" lang="en-US" altLang="ja-JP" sz="900" dirty="0">
                        <a:latin typeface="Meiryo UI" panose="020B0604030504040204" pitchFamily="50" charset="-128"/>
                        <a:ea typeface="Meiryo UI" panose="020B0604030504040204" pitchFamily="50" charset="-128"/>
                      </a:endParaRPr>
                    </a:p>
                  </a:txBody>
                  <a:tcPr marL="89220" marR="89220" marT="44610" marB="44610">
                    <a:lnR w="3175" cap="flat" cmpd="sng" algn="ctr">
                      <a:solidFill>
                        <a:schemeClr val="bg1"/>
                      </a:solidFill>
                      <a:prstDash val="solid"/>
                      <a:round/>
                      <a:headEnd type="none" w="med" len="med"/>
                      <a:tailEnd type="none" w="med" len="med"/>
                    </a:lnR>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606770"/>
                  </a:ext>
                </a:extLst>
              </a:tr>
            </a:tbl>
          </a:graphicData>
        </a:graphic>
      </p:graphicFrame>
      <p:sp>
        <p:nvSpPr>
          <p:cNvPr id="8" name="テキスト ボックス 7">
            <a:extLst>
              <a:ext uri="{FF2B5EF4-FFF2-40B4-BE49-F238E27FC236}">
                <a16:creationId xmlns:a16="http://schemas.microsoft.com/office/drawing/2014/main" id="{5F73B578-516C-472A-32EC-673B22B00536}"/>
              </a:ext>
            </a:extLst>
          </p:cNvPr>
          <p:cNvSpPr txBox="1"/>
          <p:nvPr/>
        </p:nvSpPr>
        <p:spPr>
          <a:xfrm>
            <a:off x="3363863" y="6676398"/>
            <a:ext cx="1148148"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rPr>
              <a:t>おはこ市の様子</a:t>
            </a:r>
          </a:p>
        </p:txBody>
      </p:sp>
      <p:sp>
        <p:nvSpPr>
          <p:cNvPr id="11" name="テキスト ボックス 10">
            <a:extLst>
              <a:ext uri="{FF2B5EF4-FFF2-40B4-BE49-F238E27FC236}">
                <a16:creationId xmlns:a16="http://schemas.microsoft.com/office/drawing/2014/main" id="{64289AFD-430E-2640-EF57-0735EC34B000}"/>
              </a:ext>
            </a:extLst>
          </p:cNvPr>
          <p:cNvSpPr txBox="1"/>
          <p:nvPr/>
        </p:nvSpPr>
        <p:spPr>
          <a:xfrm>
            <a:off x="134904" y="6676398"/>
            <a:ext cx="1339713" cy="215444"/>
          </a:xfrm>
          <a:prstGeom prst="rect">
            <a:avLst/>
          </a:prstGeom>
          <a:noFill/>
        </p:spPr>
        <p:txBody>
          <a:bodyPr wrap="square">
            <a:spAutoFit/>
          </a:bodyPr>
          <a:lstStyle/>
          <a:p>
            <a:pPr algn="ctr" defTabSz="480106">
              <a:defRPr/>
            </a:pPr>
            <a:r>
              <a:rPr lang="en-US" altLang="ja-JP" sz="800" dirty="0">
                <a:latin typeface="Meiryo UI" panose="020B0604030504040204" pitchFamily="50" charset="-128"/>
                <a:ea typeface="Meiryo UI" panose="020B0604030504040204" pitchFamily="50" charset="-128"/>
              </a:rPr>
              <a:t>R4</a:t>
            </a:r>
            <a:r>
              <a:rPr lang="ja-JP" altLang="en-US" sz="800" dirty="0">
                <a:latin typeface="Meiryo UI" panose="020B0604030504040204" pitchFamily="50" charset="-128"/>
                <a:ea typeface="Meiryo UI" panose="020B0604030504040204" pitchFamily="50" charset="-128"/>
              </a:rPr>
              <a:t>年度　動画撮影風景</a:t>
            </a:r>
          </a:p>
        </p:txBody>
      </p:sp>
      <p:sp>
        <p:nvSpPr>
          <p:cNvPr id="21" name="テキスト ボックス 20">
            <a:extLst>
              <a:ext uri="{FF2B5EF4-FFF2-40B4-BE49-F238E27FC236}">
                <a16:creationId xmlns:a16="http://schemas.microsoft.com/office/drawing/2014/main" id="{94B71449-BEA0-70E5-A241-CDAD0065A135}"/>
              </a:ext>
            </a:extLst>
          </p:cNvPr>
          <p:cNvSpPr txBox="1"/>
          <p:nvPr/>
        </p:nvSpPr>
        <p:spPr>
          <a:xfrm>
            <a:off x="1535453" y="6667593"/>
            <a:ext cx="1750310" cy="338554"/>
          </a:xfrm>
          <a:prstGeom prst="rect">
            <a:avLst/>
          </a:prstGeom>
          <a:noFill/>
        </p:spPr>
        <p:txBody>
          <a:bodyPr wrap="square" rtlCol="0">
            <a:spAutoFit/>
          </a:bodyPr>
          <a:lstStyle/>
          <a:p>
            <a:pPr algn="ctr"/>
            <a:r>
              <a:rPr lang="en-US" altLang="ja-JP" sz="800" dirty="0">
                <a:latin typeface="Meiryo UI" panose="020B0604030504040204" pitchFamily="50" charset="-128"/>
                <a:ea typeface="Meiryo UI" panose="020B0604030504040204" pitchFamily="50" charset="-128"/>
              </a:rPr>
              <a:t>R4</a:t>
            </a:r>
            <a:r>
              <a:rPr lang="ja-JP" altLang="en-US" sz="800" dirty="0">
                <a:latin typeface="Meiryo UI" panose="020B0604030504040204" pitchFamily="50" charset="-128"/>
                <a:ea typeface="Meiryo UI" panose="020B0604030504040204" pitchFamily="50" charset="-128"/>
              </a:rPr>
              <a:t>年度作成 プロモーション動画</a:t>
            </a:r>
          </a:p>
          <a:p>
            <a:pPr algn="ctr"/>
            <a:endParaRPr lang="ja-JP" altLang="en-US" sz="800" dirty="0">
              <a:latin typeface="Meiryo UI" panose="020B0604030504040204" pitchFamily="50" charset="-128"/>
              <a:ea typeface="Meiryo UI" panose="020B0604030504040204" pitchFamily="50" charset="-128"/>
            </a:endParaRPr>
          </a:p>
        </p:txBody>
      </p:sp>
      <p:pic>
        <p:nvPicPr>
          <p:cNvPr id="5" name="図 4">
            <a:extLst>
              <a:ext uri="{FF2B5EF4-FFF2-40B4-BE49-F238E27FC236}">
                <a16:creationId xmlns:a16="http://schemas.microsoft.com/office/drawing/2014/main" id="{1F777730-3258-4AC6-C922-2AD818CE18C7}"/>
              </a:ext>
            </a:extLst>
          </p:cNvPr>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1691119" y="5752121"/>
            <a:ext cx="1490806" cy="892089"/>
          </a:xfrm>
          <a:prstGeom prst="rect">
            <a:avLst/>
          </a:prstGeom>
        </p:spPr>
      </p:pic>
      <p:pic>
        <p:nvPicPr>
          <p:cNvPr id="9" name="図 8">
            <a:extLst>
              <a:ext uri="{FF2B5EF4-FFF2-40B4-BE49-F238E27FC236}">
                <a16:creationId xmlns:a16="http://schemas.microsoft.com/office/drawing/2014/main" id="{812A5B56-BA36-E0D2-8E93-D669D2A66435}"/>
              </a:ext>
            </a:extLst>
          </p:cNvPr>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74070" y="5722770"/>
            <a:ext cx="1461383" cy="909697"/>
          </a:xfrm>
          <a:prstGeom prst="rect">
            <a:avLst/>
          </a:prstGeom>
        </p:spPr>
      </p:pic>
      <p:pic>
        <p:nvPicPr>
          <p:cNvPr id="4" name="図 3">
            <a:extLst>
              <a:ext uri="{FF2B5EF4-FFF2-40B4-BE49-F238E27FC236}">
                <a16:creationId xmlns:a16="http://schemas.microsoft.com/office/drawing/2014/main" id="{F0B0829C-1765-76DF-EA8B-CDB739596B1D}"/>
              </a:ext>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3363862" y="5713410"/>
            <a:ext cx="1228685" cy="919057"/>
          </a:xfrm>
          <a:prstGeom prst="rect">
            <a:avLst/>
          </a:prstGeom>
        </p:spPr>
      </p:pic>
      <p:sp>
        <p:nvSpPr>
          <p:cNvPr id="12" name="テキスト ボックス 11">
            <a:extLst>
              <a:ext uri="{FF2B5EF4-FFF2-40B4-BE49-F238E27FC236}">
                <a16:creationId xmlns:a16="http://schemas.microsoft.com/office/drawing/2014/main" id="{862E7771-32DB-45A0-86EE-C4472CD408A1}"/>
              </a:ext>
            </a:extLst>
          </p:cNvPr>
          <p:cNvSpPr txBox="1"/>
          <p:nvPr/>
        </p:nvSpPr>
        <p:spPr>
          <a:xfrm>
            <a:off x="7136091" y="-912"/>
            <a:ext cx="2206551"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令和</a:t>
            </a:r>
            <a:r>
              <a:rPr kumimoji="1" lang="en-US" altLang="ja-JP" sz="900" dirty="0">
                <a:latin typeface="Meiryo UI" panose="020B0604030504040204" pitchFamily="50" charset="-128"/>
                <a:ea typeface="Meiryo UI" panose="020B0604030504040204" pitchFamily="50" charset="-128"/>
              </a:rPr>
              <a:t>6</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11</a:t>
            </a:r>
            <a:r>
              <a:rPr kumimoji="1" lang="ja-JP" altLang="en-US" sz="900" dirty="0">
                <a:latin typeface="Meiryo UI" panose="020B0604030504040204" pitchFamily="50" charset="-128"/>
                <a:ea typeface="Meiryo UI" panose="020B0604030504040204" pitchFamily="50" charset="-128"/>
              </a:rPr>
              <a:t>月</a:t>
            </a:r>
            <a:r>
              <a:rPr kumimoji="1" lang="en-US" altLang="ja-JP" sz="900" dirty="0">
                <a:latin typeface="Meiryo UI" panose="020B0604030504040204" pitchFamily="50" charset="-128"/>
                <a:ea typeface="Meiryo UI" panose="020B0604030504040204" pitchFamily="50" charset="-128"/>
              </a:rPr>
              <a:t>22</a:t>
            </a:r>
            <a:r>
              <a:rPr kumimoji="1" lang="ja-JP" altLang="en-US" sz="900" dirty="0">
                <a:latin typeface="Meiryo UI" panose="020B0604030504040204" pitchFamily="50" charset="-128"/>
                <a:ea typeface="Meiryo UI" panose="020B0604030504040204" pitchFamily="50" charset="-128"/>
              </a:rPr>
              <a:t>日時点</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R6-18</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P2</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9196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1854</Words>
  <Application>Microsoft Office PowerPoint</Application>
  <PresentationFormat>ユーザー設定</PresentationFormat>
  <Paragraphs>121</Paragraphs>
  <Slides>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vt:i4>
      </vt:variant>
    </vt:vector>
  </HeadingPairs>
  <TitlesOfParts>
    <vt:vector size="11" baseType="lpstr">
      <vt:lpstr>Meiryo UI</vt:lpstr>
      <vt:lpstr>UD デジタル 教科書体 NK-R</vt:lpstr>
      <vt:lpstr>游ゴシック</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2024-10-09T07:04:58Z</dcterms:created>
  <dcterms:modified xsi:type="dcterms:W3CDTF">2024-11-20T08:12:06Z</dcterms:modified>
</cp:coreProperties>
</file>