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8" r:id="rId1"/>
    <p:sldMasterId id="2147483691" r:id="rId2"/>
  </p:sldMasterIdLst>
  <p:notesMasterIdLst>
    <p:notesMasterId r:id="rId5"/>
  </p:notesMasterIdLst>
  <p:handoutMasterIdLst>
    <p:handoutMasterId r:id="rId6"/>
  </p:handoutMasterIdLst>
  <p:sldIdLst>
    <p:sldId id="265" r:id="rId3"/>
    <p:sldId id="261" r:id="rId4"/>
  </p:sldIdLst>
  <p:sldSz cx="9359900" cy="71993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4CC0DFF3-6928-4EDC-B75A-311E67D2DCE7}">
          <p14:sldIdLst>
            <p14:sldId id="265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6699"/>
    <a:srgbClr val="CC99FF"/>
    <a:srgbClr val="FF99F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4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9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2046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CD53EBF-9C68-D6FF-0B7B-71CF113346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D517BB-A191-5DEC-39DF-27F329A905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DBC6A81C-21F1-445D-A43B-A442D1E8F93E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3A7D1AC-1F71-BE05-8334-87CFDF5137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E823B0-2972-2D5D-D1DE-F391464F95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FC4D096D-1E8C-4014-A755-41873C24E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4478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220FF9F6-C2E5-43DB-AABC-3735AF86E883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1243013"/>
            <a:ext cx="43592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6"/>
            <a:ext cx="5445760" cy="3913615"/>
          </a:xfrm>
          <a:prstGeom prst="rect">
            <a:avLst/>
          </a:prstGeom>
        </p:spPr>
        <p:txBody>
          <a:bodyPr vert="horz" lIns="91550" tIns="45775" rIns="91550" bIns="4577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404B69C3-3028-4A95-8BE5-068819CD57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51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B69C3-3028-4A95-8BE5-068819CD57B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891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1993" y="1178222"/>
            <a:ext cx="7955915" cy="2506427"/>
          </a:xfrm>
        </p:spPr>
        <p:txBody>
          <a:bodyPr anchor="b"/>
          <a:lstStyle>
            <a:lvl1pPr algn="ctr">
              <a:defRPr sz="61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988" y="3781306"/>
            <a:ext cx="7019925" cy="1738167"/>
          </a:xfrm>
        </p:spPr>
        <p:txBody>
          <a:bodyPr/>
          <a:lstStyle>
            <a:lvl1pPr marL="0" indent="0" algn="ctr">
              <a:buNone/>
              <a:defRPr sz="2457"/>
            </a:lvl1pPr>
            <a:lvl2pPr marL="467990" indent="0" algn="ctr">
              <a:buNone/>
              <a:defRPr sz="2047"/>
            </a:lvl2pPr>
            <a:lvl3pPr marL="935980" indent="0" algn="ctr">
              <a:buNone/>
              <a:defRPr sz="1842"/>
            </a:lvl3pPr>
            <a:lvl4pPr marL="1403970" indent="0" algn="ctr">
              <a:buNone/>
              <a:defRPr sz="1638"/>
            </a:lvl4pPr>
            <a:lvl5pPr marL="1871960" indent="0" algn="ctr">
              <a:buNone/>
              <a:defRPr sz="1638"/>
            </a:lvl5pPr>
            <a:lvl6pPr marL="2339950" indent="0" algn="ctr">
              <a:buNone/>
              <a:defRPr sz="1638"/>
            </a:lvl6pPr>
            <a:lvl7pPr marL="2807940" indent="0" algn="ctr">
              <a:buNone/>
              <a:defRPr sz="1638"/>
            </a:lvl7pPr>
            <a:lvl8pPr marL="3275929" indent="0" algn="ctr">
              <a:buNone/>
              <a:defRPr sz="1638"/>
            </a:lvl8pPr>
            <a:lvl9pPr marL="3743919" indent="0" algn="ctr">
              <a:buNone/>
              <a:defRPr sz="1638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8F01-2C48-41F1-853F-65BF4445E099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D039C-0016-4352-A05C-8A368AD60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19DD477-67A2-C069-DEA8-A69CE9DDD3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409"/>
          <a:stretch/>
        </p:blipFill>
        <p:spPr>
          <a:xfrm>
            <a:off x="0" y="-12017"/>
            <a:ext cx="9359902" cy="251255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EE05531-8BED-6662-DC8E-F9D47A6DC188}"/>
              </a:ext>
            </a:extLst>
          </p:cNvPr>
          <p:cNvSpPr txBox="1"/>
          <p:nvPr userDrawn="1"/>
        </p:nvSpPr>
        <p:spPr>
          <a:xfrm>
            <a:off x="2727454" y="-4403"/>
            <a:ext cx="3915055" cy="224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6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大阪府商店街等モデル創出普及事業　商店街レポート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44499AD1-9C07-9722-1FD9-1C8D8F80264C}"/>
              </a:ext>
            </a:extLst>
          </p:cNvPr>
          <p:cNvGrpSpPr/>
          <p:nvPr userDrawn="1"/>
        </p:nvGrpSpPr>
        <p:grpSpPr>
          <a:xfrm>
            <a:off x="0" y="738028"/>
            <a:ext cx="9359900" cy="6487012"/>
            <a:chOff x="0" y="593950"/>
            <a:chExt cx="9144000" cy="6288557"/>
          </a:xfrm>
        </p:grpSpPr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9E6D4DF0-5DD4-4DA5-62AC-6C3731E14E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0" y="593950"/>
              <a:ext cx="9144000" cy="6288557"/>
            </a:xfrm>
            <a:prstGeom prst="rect">
              <a:avLst/>
            </a:prstGeom>
          </p:spPr>
        </p:pic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9CED1A5E-8025-AF63-C305-10979610DCE0}"/>
                </a:ext>
              </a:extLst>
            </p:cNvPr>
            <p:cNvSpPr/>
            <p:nvPr/>
          </p:nvSpPr>
          <p:spPr>
            <a:xfrm>
              <a:off x="553650" y="6007851"/>
              <a:ext cx="2110891" cy="8746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35" dirty="0"/>
            </a:p>
          </p:txBody>
        </p:sp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24B494-3820-0B17-0E0F-AEE755B8E014}"/>
              </a:ext>
            </a:extLst>
          </p:cNvPr>
          <p:cNvSpPr/>
          <p:nvPr userDrawn="1"/>
        </p:nvSpPr>
        <p:spPr>
          <a:xfrm>
            <a:off x="0" y="738028"/>
            <a:ext cx="9359900" cy="648701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35"/>
          </a:p>
        </p:txBody>
      </p:sp>
    </p:spTree>
    <p:extLst>
      <p:ext uri="{BB962C8B-B14F-4D97-AF65-F5344CB8AC3E}">
        <p14:creationId xmlns:p14="http://schemas.microsoft.com/office/powerpoint/2010/main" val="255363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713" y="479954"/>
            <a:ext cx="3018811" cy="16798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9178" y="1036571"/>
            <a:ext cx="4738449" cy="51161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4713" y="2159794"/>
            <a:ext cx="3018811" cy="40012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C7D1-E6BA-4D3C-B83F-E0E59D2421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45A23-E0F4-48FA-80D9-2E0780ADBB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082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713" y="479954"/>
            <a:ext cx="3018811" cy="16798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79178" y="1036571"/>
            <a:ext cx="4738449" cy="511617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4713" y="2159794"/>
            <a:ext cx="3018811" cy="40012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C7D1-E6BA-4D3C-B83F-E0E59D2421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45A23-E0F4-48FA-80D9-2E0780ADBB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630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C7D1-E6BA-4D3C-B83F-E0E59D2421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45A23-E0F4-48FA-80D9-2E0780ADBB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557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179" y="383297"/>
            <a:ext cx="2018228" cy="610108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494" y="383297"/>
            <a:ext cx="5937687" cy="610108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C7D1-E6BA-4D3C-B83F-E0E59D2421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45A23-E0F4-48FA-80D9-2E0780ADBB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75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3493" y="6672699"/>
            <a:ext cx="2105978" cy="383297"/>
          </a:xfrm>
          <a:prstGeom prst="rect">
            <a:avLst/>
          </a:prstGeom>
        </p:spPr>
        <p:txBody>
          <a:bodyPr/>
          <a:lstStyle/>
          <a:p>
            <a:fld id="{68B58F01-2C48-41F1-853F-65BF4445E099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00467" y="6672699"/>
            <a:ext cx="3158966" cy="38329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10429" y="6672699"/>
            <a:ext cx="2105978" cy="383297"/>
          </a:xfrm>
          <a:prstGeom prst="rect">
            <a:avLst/>
          </a:prstGeom>
        </p:spPr>
        <p:txBody>
          <a:bodyPr/>
          <a:lstStyle/>
          <a:p>
            <a:fld id="{5DFD039C-0016-4352-A05C-8A368AD60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424F587-D2A1-F6B5-D671-EDAE836B80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409"/>
          <a:stretch/>
        </p:blipFill>
        <p:spPr>
          <a:xfrm>
            <a:off x="0" y="-12017"/>
            <a:ext cx="9359902" cy="251255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011AF91-912A-0EC0-D051-DD957CBF90AF}"/>
              </a:ext>
            </a:extLst>
          </p:cNvPr>
          <p:cNvSpPr txBox="1"/>
          <p:nvPr userDrawn="1"/>
        </p:nvSpPr>
        <p:spPr>
          <a:xfrm>
            <a:off x="2727454" y="-4403"/>
            <a:ext cx="3915055" cy="224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6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大阪府商店街等モデル創出普及事業　商店街レポート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6552E43-7E98-44C8-5D4F-B14AFB1539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7055996"/>
            <a:ext cx="9359900" cy="14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66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1994" y="1178222"/>
            <a:ext cx="7955915" cy="250642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989" y="3781306"/>
            <a:ext cx="7019925" cy="17381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C7D1-E6BA-4D3C-B83F-E0E59D2421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45A23-E0F4-48FA-80D9-2E0780ADBB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23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C7D1-E6BA-4D3C-B83F-E0E59D2421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45A23-E0F4-48FA-80D9-2E0780ADBB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02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619" y="1794832"/>
            <a:ext cx="8072914" cy="299471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619" y="4817877"/>
            <a:ext cx="8072914" cy="15748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C7D1-E6BA-4D3C-B83F-E0E59D2421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45A23-E0F4-48FA-80D9-2E0780ADBB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1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3493" y="1916484"/>
            <a:ext cx="3977958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8449" y="1916484"/>
            <a:ext cx="3977958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C7D1-E6BA-4D3C-B83F-E0E59D2421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45A23-E0F4-48FA-80D9-2E0780ADBB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80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712" y="383300"/>
            <a:ext cx="8072914" cy="139153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4713" y="1764832"/>
            <a:ext cx="3959676" cy="8649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713" y="2629749"/>
            <a:ext cx="3959676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8451" y="1764832"/>
            <a:ext cx="3979177" cy="8649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8451" y="2629749"/>
            <a:ext cx="3979177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C7D1-E6BA-4D3C-B83F-E0E59D2421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45A23-E0F4-48FA-80D9-2E0780ADBB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02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C7D1-E6BA-4D3C-B83F-E0E59D2421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45A23-E0F4-48FA-80D9-2E0780ADBB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78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C7D1-E6BA-4D3C-B83F-E0E59D2421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45A23-E0F4-48FA-80D9-2E0780ADBB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12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3493" y="383299"/>
            <a:ext cx="8072914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493" y="1916484"/>
            <a:ext cx="8072914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493" y="6672698"/>
            <a:ext cx="210597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00467" y="6672698"/>
            <a:ext cx="315896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0429" y="6672698"/>
            <a:ext cx="210597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00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90" r:id="rId2"/>
  </p:sldLayoutIdLst>
  <p:txStyles>
    <p:titleStyle>
      <a:lvl1pPr algn="l" defTabSz="935980" rtl="0" eaLnBrk="1" latinLnBrk="0" hangingPunct="1">
        <a:lnSpc>
          <a:spcPct val="90000"/>
        </a:lnSpc>
        <a:spcBef>
          <a:spcPct val="0"/>
        </a:spcBef>
        <a:buNone/>
        <a:defRPr kumimoji="1" sz="45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3995" indent="-233995" algn="l" defTabSz="93598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kumimoji="1" sz="2866" kern="1200">
          <a:solidFill>
            <a:schemeClr val="tx1"/>
          </a:solidFill>
          <a:latin typeface="+mn-lt"/>
          <a:ea typeface="+mn-ea"/>
          <a:cs typeface="+mn-cs"/>
        </a:defRPr>
      </a:lvl1pPr>
      <a:lvl2pPr marL="70198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kumimoji="1" sz="2457" kern="1200">
          <a:solidFill>
            <a:schemeClr val="tx1"/>
          </a:solidFill>
          <a:latin typeface="+mn-lt"/>
          <a:ea typeface="+mn-ea"/>
          <a:cs typeface="+mn-cs"/>
        </a:defRPr>
      </a:lvl2pPr>
      <a:lvl3pPr marL="116997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kumimoji="1" sz="2047" kern="1200">
          <a:solidFill>
            <a:schemeClr val="tx1"/>
          </a:solidFill>
          <a:latin typeface="+mn-lt"/>
          <a:ea typeface="+mn-ea"/>
          <a:cs typeface="+mn-cs"/>
        </a:defRPr>
      </a:lvl3pPr>
      <a:lvl4pPr marL="163796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kumimoji="1" sz="1842" kern="1200">
          <a:solidFill>
            <a:schemeClr val="tx1"/>
          </a:solidFill>
          <a:latin typeface="+mn-lt"/>
          <a:ea typeface="+mn-ea"/>
          <a:cs typeface="+mn-cs"/>
        </a:defRPr>
      </a:lvl4pPr>
      <a:lvl5pPr marL="210595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kumimoji="1" sz="1842" kern="1200">
          <a:solidFill>
            <a:schemeClr val="tx1"/>
          </a:solidFill>
          <a:latin typeface="+mn-lt"/>
          <a:ea typeface="+mn-ea"/>
          <a:cs typeface="+mn-cs"/>
        </a:defRPr>
      </a:lvl5pPr>
      <a:lvl6pPr marL="257394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kumimoji="1" sz="1842" kern="1200">
          <a:solidFill>
            <a:schemeClr val="tx1"/>
          </a:solidFill>
          <a:latin typeface="+mn-lt"/>
          <a:ea typeface="+mn-ea"/>
          <a:cs typeface="+mn-cs"/>
        </a:defRPr>
      </a:lvl6pPr>
      <a:lvl7pPr marL="3041934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kumimoji="1" sz="1842" kern="1200">
          <a:solidFill>
            <a:schemeClr val="tx1"/>
          </a:solidFill>
          <a:latin typeface="+mn-lt"/>
          <a:ea typeface="+mn-ea"/>
          <a:cs typeface="+mn-cs"/>
        </a:defRPr>
      </a:lvl7pPr>
      <a:lvl8pPr marL="3509924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kumimoji="1" sz="1842" kern="1200">
          <a:solidFill>
            <a:schemeClr val="tx1"/>
          </a:solidFill>
          <a:latin typeface="+mn-lt"/>
          <a:ea typeface="+mn-ea"/>
          <a:cs typeface="+mn-cs"/>
        </a:defRPr>
      </a:lvl8pPr>
      <a:lvl9pPr marL="3977914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kumimoji="1" sz="184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5980" rtl="0" eaLnBrk="1" latinLnBrk="0" hangingPunct="1">
        <a:defRPr kumimoji="1" sz="1842" kern="1200">
          <a:solidFill>
            <a:schemeClr val="tx1"/>
          </a:solidFill>
          <a:latin typeface="+mn-lt"/>
          <a:ea typeface="+mn-ea"/>
          <a:cs typeface="+mn-cs"/>
        </a:defRPr>
      </a:lvl1pPr>
      <a:lvl2pPr marL="467990" algn="l" defTabSz="935980" rtl="0" eaLnBrk="1" latinLnBrk="0" hangingPunct="1">
        <a:defRPr kumimoji="1" sz="1842" kern="1200">
          <a:solidFill>
            <a:schemeClr val="tx1"/>
          </a:solidFill>
          <a:latin typeface="+mn-lt"/>
          <a:ea typeface="+mn-ea"/>
          <a:cs typeface="+mn-cs"/>
        </a:defRPr>
      </a:lvl2pPr>
      <a:lvl3pPr marL="935980" algn="l" defTabSz="935980" rtl="0" eaLnBrk="1" latinLnBrk="0" hangingPunct="1">
        <a:defRPr kumimoji="1" sz="1842" kern="1200">
          <a:solidFill>
            <a:schemeClr val="tx1"/>
          </a:solidFill>
          <a:latin typeface="+mn-lt"/>
          <a:ea typeface="+mn-ea"/>
          <a:cs typeface="+mn-cs"/>
        </a:defRPr>
      </a:lvl3pPr>
      <a:lvl4pPr marL="1403970" algn="l" defTabSz="935980" rtl="0" eaLnBrk="1" latinLnBrk="0" hangingPunct="1">
        <a:defRPr kumimoji="1" sz="1842" kern="1200">
          <a:solidFill>
            <a:schemeClr val="tx1"/>
          </a:solidFill>
          <a:latin typeface="+mn-lt"/>
          <a:ea typeface="+mn-ea"/>
          <a:cs typeface="+mn-cs"/>
        </a:defRPr>
      </a:lvl4pPr>
      <a:lvl5pPr marL="1871960" algn="l" defTabSz="935980" rtl="0" eaLnBrk="1" latinLnBrk="0" hangingPunct="1">
        <a:defRPr kumimoji="1" sz="1842" kern="1200">
          <a:solidFill>
            <a:schemeClr val="tx1"/>
          </a:solidFill>
          <a:latin typeface="+mn-lt"/>
          <a:ea typeface="+mn-ea"/>
          <a:cs typeface="+mn-cs"/>
        </a:defRPr>
      </a:lvl5pPr>
      <a:lvl6pPr marL="2339950" algn="l" defTabSz="935980" rtl="0" eaLnBrk="1" latinLnBrk="0" hangingPunct="1">
        <a:defRPr kumimoji="1" sz="1842" kern="1200">
          <a:solidFill>
            <a:schemeClr val="tx1"/>
          </a:solidFill>
          <a:latin typeface="+mn-lt"/>
          <a:ea typeface="+mn-ea"/>
          <a:cs typeface="+mn-cs"/>
        </a:defRPr>
      </a:lvl6pPr>
      <a:lvl7pPr marL="2807940" algn="l" defTabSz="935980" rtl="0" eaLnBrk="1" latinLnBrk="0" hangingPunct="1">
        <a:defRPr kumimoji="1" sz="1842" kern="1200">
          <a:solidFill>
            <a:schemeClr val="tx1"/>
          </a:solidFill>
          <a:latin typeface="+mn-lt"/>
          <a:ea typeface="+mn-ea"/>
          <a:cs typeface="+mn-cs"/>
        </a:defRPr>
      </a:lvl7pPr>
      <a:lvl8pPr marL="3275929" algn="l" defTabSz="935980" rtl="0" eaLnBrk="1" latinLnBrk="0" hangingPunct="1">
        <a:defRPr kumimoji="1" sz="1842" kern="1200">
          <a:solidFill>
            <a:schemeClr val="tx1"/>
          </a:solidFill>
          <a:latin typeface="+mn-lt"/>
          <a:ea typeface="+mn-ea"/>
          <a:cs typeface="+mn-cs"/>
        </a:defRPr>
      </a:lvl8pPr>
      <a:lvl9pPr marL="3743919" algn="l" defTabSz="935980" rtl="0" eaLnBrk="1" latinLnBrk="0" hangingPunct="1">
        <a:defRPr kumimoji="1" sz="18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3493" y="383300"/>
            <a:ext cx="8072914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493" y="1916484"/>
            <a:ext cx="8072914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493" y="6672699"/>
            <a:ext cx="210597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AC7D1-E6BA-4D3C-B83F-E0E59D2421F1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00467" y="6672699"/>
            <a:ext cx="315896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0429" y="6672699"/>
            <a:ext cx="210597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45A23-E0F4-48FA-80D9-2E0780ADBB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12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hyperlink" Target="https://warp.da.ndl.go.jp/info:ndljp/pid/13697672/www.pref.osaka.lg.jp/shogyoshien/minmamo/shourepo_5018.html" TargetMode="External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ippara.com/" TargetMode="External"/><Relationship Id="rId5" Type="http://schemas.openxmlformats.org/officeDocument/2006/relationships/hyperlink" Target="https://osaka-shotengai-info.com/ss/miharahondori/" TargetMode="External"/><Relationship Id="rId4" Type="http://schemas.openxmlformats.org/officeDocument/2006/relationships/hyperlink" Target="https://warp.da.ndl.go.jp/info:ndljp/pid/13697672/www.pref.osaka.lg.jp/shogyoshien/minmamo/shourepo_4055.html" TargetMode="External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59C316FC-CF46-3173-A2F4-3DA06F76A65B}"/>
              </a:ext>
            </a:extLst>
          </p:cNvPr>
          <p:cNvGraphicFramePr>
            <a:graphicFrameLocks noGrp="1"/>
          </p:cNvGraphicFramePr>
          <p:nvPr/>
        </p:nvGraphicFramePr>
        <p:xfrm>
          <a:off x="5788" y="720870"/>
          <a:ext cx="9326272" cy="444607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81915">
                  <a:extLst>
                    <a:ext uri="{9D8B030D-6E8A-4147-A177-3AD203B41FA5}">
                      <a16:colId xmlns:a16="http://schemas.microsoft.com/office/drawing/2014/main" val="401855506"/>
                    </a:ext>
                  </a:extLst>
                </a:gridCol>
                <a:gridCol w="643077">
                  <a:extLst>
                    <a:ext uri="{9D8B030D-6E8A-4147-A177-3AD203B41FA5}">
                      <a16:colId xmlns:a16="http://schemas.microsoft.com/office/drawing/2014/main" val="3004882159"/>
                    </a:ext>
                  </a:extLst>
                </a:gridCol>
                <a:gridCol w="5295900">
                  <a:extLst>
                    <a:ext uri="{9D8B030D-6E8A-4147-A177-3AD203B41FA5}">
                      <a16:colId xmlns:a16="http://schemas.microsoft.com/office/drawing/2014/main" val="2500525537"/>
                    </a:ext>
                  </a:extLst>
                </a:gridCol>
                <a:gridCol w="830580">
                  <a:extLst>
                    <a:ext uri="{9D8B030D-6E8A-4147-A177-3AD203B41FA5}">
                      <a16:colId xmlns:a16="http://schemas.microsoft.com/office/drawing/2014/main" val="2286662663"/>
                    </a:ext>
                  </a:extLst>
                </a:gridCol>
                <a:gridCol w="774800">
                  <a:extLst>
                    <a:ext uri="{9D8B030D-6E8A-4147-A177-3AD203B41FA5}">
                      <a16:colId xmlns:a16="http://schemas.microsoft.com/office/drawing/2014/main" val="3769021128"/>
                    </a:ext>
                  </a:extLst>
                </a:gridCol>
              </a:tblGrid>
              <a:tr h="3486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商店街名</a:t>
                      </a: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kumimoji="1" lang="ja-JP" altLang="en-US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区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事業名</a:t>
                      </a: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通し番号</a:t>
                      </a: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ページ数</a:t>
                      </a: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309859"/>
                  </a:ext>
                </a:extLst>
              </a:tr>
              <a:tr h="552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美原本通り商店街振興組合</a:t>
                      </a:r>
                      <a:endParaRPr kumimoji="1" lang="zh-TW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美原区</a:t>
                      </a:r>
                      <a:endParaRPr kumimoji="1" lang="zh-TW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地域学生と連携し「つどいのお店みっぱら」を活用したメイドインミハラの魅力発信</a:t>
                      </a: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050" b="1" kern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R6-17</a:t>
                      </a:r>
                      <a:endParaRPr kumimoji="1" lang="ja-JP" altLang="en-US" sz="1050" b="1" kern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P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</a:t>
                      </a: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2155895"/>
                  </a:ext>
                </a:extLst>
              </a:tr>
              <a:tr h="393929">
                <a:tc>
                  <a:txBody>
                    <a:bodyPr/>
                    <a:lstStyle/>
                    <a:p>
                      <a:pPr algn="l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zh-TW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5518650"/>
                  </a:ext>
                </a:extLst>
              </a:tr>
              <a:tr h="393929">
                <a:tc>
                  <a:txBody>
                    <a:bodyPr/>
                    <a:lstStyle/>
                    <a:p>
                      <a:pPr algn="l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367179"/>
                  </a:ext>
                </a:extLst>
              </a:tr>
              <a:tr h="393929">
                <a:tc>
                  <a:txBody>
                    <a:bodyPr/>
                    <a:lstStyle/>
                    <a:p>
                      <a:pPr algn="l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kern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5986088"/>
                  </a:ext>
                </a:extLst>
              </a:tr>
              <a:tr h="393929">
                <a:tc>
                  <a:txBody>
                    <a:bodyPr/>
                    <a:lstStyle/>
                    <a:p>
                      <a:pPr algn="l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zh-TW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74284"/>
                  </a:ext>
                </a:extLst>
              </a:tr>
              <a:tr h="393929">
                <a:tc>
                  <a:txBody>
                    <a:bodyPr/>
                    <a:lstStyle/>
                    <a:p>
                      <a:pPr algn="l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877624"/>
                  </a:ext>
                </a:extLst>
              </a:tr>
              <a:tr h="393929">
                <a:tc>
                  <a:txBody>
                    <a:bodyPr/>
                    <a:lstStyle/>
                    <a:p>
                      <a:pPr algn="l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93088"/>
                  </a:ext>
                </a:extLst>
              </a:tr>
              <a:tr h="393929">
                <a:tc>
                  <a:txBody>
                    <a:bodyPr/>
                    <a:lstStyle/>
                    <a:p>
                      <a:pPr algn="l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spc="0" baseline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1985207"/>
                  </a:ext>
                </a:extLst>
              </a:tr>
              <a:tr h="393929">
                <a:tc>
                  <a:txBody>
                    <a:bodyPr/>
                    <a:lstStyle/>
                    <a:p>
                      <a:pPr algn="l"/>
                      <a:endParaRPr kumimoji="1" lang="en-US" altLang="ja-JP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zh-TW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spc="0" baseline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spc="0" baseline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636835"/>
                  </a:ext>
                </a:extLst>
              </a:tr>
              <a:tr h="393929">
                <a:tc>
                  <a:txBody>
                    <a:bodyPr/>
                    <a:lstStyle/>
                    <a:p>
                      <a:pPr algn="l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zh-TW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05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303299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2557CA2-E72E-B330-C600-535EB208B566}"/>
              </a:ext>
            </a:extLst>
          </p:cNvPr>
          <p:cNvSpPr txBox="1"/>
          <p:nvPr/>
        </p:nvSpPr>
        <p:spPr>
          <a:xfrm>
            <a:off x="442945" y="328976"/>
            <a:ext cx="455969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商店街レポート（堺市内）</a:t>
            </a:r>
          </a:p>
        </p:txBody>
      </p:sp>
      <p:pic>
        <p:nvPicPr>
          <p:cNvPr id="112" name="図 111">
            <a:extLst>
              <a:ext uri="{FF2B5EF4-FFF2-40B4-BE49-F238E27FC236}">
                <a16:creationId xmlns:a16="http://schemas.microsoft.com/office/drawing/2014/main" id="{547E409D-F543-E8AE-3946-F195718B4C1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2179"/>
          <a:stretch/>
        </p:blipFill>
        <p:spPr>
          <a:xfrm>
            <a:off x="3965713" y="325097"/>
            <a:ext cx="5366347" cy="275231"/>
          </a:xfrm>
          <a:prstGeom prst="rect">
            <a:avLst/>
          </a:prstGeom>
        </p:spPr>
      </p:pic>
      <p:pic>
        <p:nvPicPr>
          <p:cNvPr id="113" name="図 112">
            <a:extLst>
              <a:ext uri="{FF2B5EF4-FFF2-40B4-BE49-F238E27FC236}">
                <a16:creationId xmlns:a16="http://schemas.microsoft.com/office/drawing/2014/main" id="{9F373175-455C-9A23-4C0C-A4147879F94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3380"/>
          <a:stretch/>
        </p:blipFill>
        <p:spPr>
          <a:xfrm>
            <a:off x="1" y="328977"/>
            <a:ext cx="403189" cy="275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326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9A176752-42BA-A81E-1181-417D0C9CA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697536"/>
              </p:ext>
            </p:extLst>
          </p:nvPr>
        </p:nvGraphicFramePr>
        <p:xfrm>
          <a:off x="-1" y="246122"/>
          <a:ext cx="9360552" cy="68076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92584">
                  <a:extLst>
                    <a:ext uri="{9D8B030D-6E8A-4147-A177-3AD203B41FA5}">
                      <a16:colId xmlns:a16="http://schemas.microsoft.com/office/drawing/2014/main" val="1247304762"/>
                    </a:ext>
                  </a:extLst>
                </a:gridCol>
                <a:gridCol w="441744">
                  <a:extLst>
                    <a:ext uri="{9D8B030D-6E8A-4147-A177-3AD203B41FA5}">
                      <a16:colId xmlns:a16="http://schemas.microsoft.com/office/drawing/2014/main" val="2386351658"/>
                    </a:ext>
                  </a:extLst>
                </a:gridCol>
                <a:gridCol w="1734279">
                  <a:extLst>
                    <a:ext uri="{9D8B030D-6E8A-4147-A177-3AD203B41FA5}">
                      <a16:colId xmlns:a16="http://schemas.microsoft.com/office/drawing/2014/main" val="4136233601"/>
                    </a:ext>
                  </a:extLst>
                </a:gridCol>
                <a:gridCol w="409095">
                  <a:extLst>
                    <a:ext uri="{9D8B030D-6E8A-4147-A177-3AD203B41FA5}">
                      <a16:colId xmlns:a16="http://schemas.microsoft.com/office/drawing/2014/main" val="2712263883"/>
                    </a:ext>
                  </a:extLst>
                </a:gridCol>
                <a:gridCol w="1074180">
                  <a:extLst>
                    <a:ext uri="{9D8B030D-6E8A-4147-A177-3AD203B41FA5}">
                      <a16:colId xmlns:a16="http://schemas.microsoft.com/office/drawing/2014/main" val="1134428704"/>
                    </a:ext>
                  </a:extLst>
                </a:gridCol>
                <a:gridCol w="3108670">
                  <a:extLst>
                    <a:ext uri="{9D8B030D-6E8A-4147-A177-3AD203B41FA5}">
                      <a16:colId xmlns:a16="http://schemas.microsoft.com/office/drawing/2014/main" val="268226434"/>
                    </a:ext>
                  </a:extLst>
                </a:gridCol>
              </a:tblGrid>
              <a:tr h="2328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商店街名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599" marR="93599" marT="46798" marB="4679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9999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商店街の基本情報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endParaRPr kumimoji="1" lang="ja-JP" altLang="en-US" sz="900" dirty="0"/>
                    </a:p>
                  </a:txBody>
                  <a:tcPr marL="89220" marR="89220" marT="44610" marB="44610" anchor="ctr"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過去の商店街レポート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URL〉</a:t>
                      </a:r>
                      <a:endParaRPr kumimoji="1" lang="ja-JP" altLang="en-US" sz="900" dirty="0"/>
                    </a:p>
                  </a:txBody>
                  <a:tcPr marL="93599" marR="93599" marT="46798" marB="46798" anchor="ctr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8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過去の商店街レポート</a:t>
                      </a:r>
                      <a:r>
                        <a:rPr kumimoji="1" lang="en-US" altLang="ja-JP" sz="8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URL〉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599" marR="93599" marT="46798" marB="46798" anchor="ctr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654489"/>
                  </a:ext>
                </a:extLst>
              </a:tr>
              <a:tr h="5449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美原本通り商店街振興組合</a:t>
                      </a:r>
                    </a:p>
                  </a:txBody>
                  <a:tcPr marL="93599" marR="93599" marT="46798" marB="4679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所在地：堺市美原区</a:t>
                      </a:r>
                      <a:endParaRPr kumimoji="1" lang="en-US" altLang="ja-JP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最寄駅：南海高野線萩原天神駅から東へ約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キロ</a:t>
                      </a:r>
                      <a:endParaRPr kumimoji="1" lang="en-US" altLang="ja-JP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店舗数：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店</a:t>
                      </a:r>
                    </a:p>
                  </a:txBody>
                  <a:tcPr marL="89220" marR="89220" marT="44610" marB="4461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ja-JP" altLang="en-US" sz="800" dirty="0">
                          <a:hlinkClick r:id="rId3"/>
                        </a:rPr>
                        <a:t>大阪府／フリーマーケットで商店街から地域に好循環を </a:t>
                      </a:r>
                      <a:r>
                        <a:rPr lang="en-US" altLang="ja-JP" sz="800" dirty="0">
                          <a:hlinkClick r:id="rId3"/>
                        </a:rPr>
                        <a:t>(ndl.go.jp)</a:t>
                      </a:r>
                      <a:r>
                        <a:rPr lang="en-US" altLang="ja-JP" sz="800" dirty="0"/>
                        <a:t>(R5.10.24)</a:t>
                      </a:r>
                      <a:endParaRPr kumimoji="1" lang="en-US" altLang="ja-JP" sz="7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800" dirty="0">
                          <a:hlinkClick r:id="rId4"/>
                        </a:rPr>
                        <a:t>大阪府／高校生との連携イベントで商店街に活気生まれる</a:t>
                      </a:r>
                      <a:r>
                        <a:rPr lang="en-US" altLang="ja-JP" sz="800" dirty="0">
                          <a:hlinkClick r:id="rId4"/>
                        </a:rPr>
                        <a:t>〈</a:t>
                      </a:r>
                      <a:r>
                        <a:rPr lang="ja-JP" altLang="en-US" sz="800" dirty="0">
                          <a:hlinkClick r:id="rId4"/>
                        </a:rPr>
                        <a:t>モデル創出事業</a:t>
                      </a:r>
                      <a:r>
                        <a:rPr lang="en-US" altLang="ja-JP" sz="800" dirty="0">
                          <a:hlinkClick r:id="rId4"/>
                        </a:rPr>
                        <a:t>〉 (ndl.go.jp)</a:t>
                      </a:r>
                      <a:r>
                        <a:rPr lang="en-US" altLang="ja-JP" sz="800" dirty="0"/>
                        <a:t>(R5.3.1)</a:t>
                      </a:r>
                      <a:r>
                        <a:rPr lang="ja-JP" altLang="en-US" sz="800" dirty="0"/>
                        <a:t>　ほか</a:t>
                      </a:r>
                      <a:endParaRPr lang="en-US" altLang="ja-JP" sz="800" dirty="0"/>
                    </a:p>
                  </a:txBody>
                  <a:tcPr marL="93599" marR="93599" marT="46798" marB="46798" anchor="ctr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所在地：大阪府藤井寺市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最寄駅：近鉄南大阪線 道明寺駅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店舗数：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店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599" marR="93599" marT="46798" marB="46798" anchor="ctr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704327"/>
                  </a:ext>
                </a:extLst>
              </a:tr>
              <a:tr h="22846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事業名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</a:p>
                  </a:txBody>
                  <a:tcPr marL="89220" marR="89220" marT="44610" marB="4461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3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過去の取り組み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endParaRPr kumimoji="1" lang="ja-JP" altLang="en-US" sz="900" dirty="0"/>
                    </a:p>
                  </a:txBody>
                  <a:tcPr marL="89220" marR="89220" marT="44610" marB="4461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699797"/>
                  </a:ext>
                </a:extLst>
              </a:tr>
              <a:tr h="4941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地域学生と連携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し「つどいのお店みっぱら」を活用したメイドインミハラの魅力発信</a:t>
                      </a:r>
                    </a:p>
                  </a:txBody>
                  <a:tcPr marL="89220" marR="89220" marT="44610" marB="4461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3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</a:t>
                      </a:r>
                      <a:r>
                        <a:rPr kumimoji="1" lang="zh-TW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中小企業庁　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r>
                        <a:rPr kumimoji="1" lang="en-US" altLang="ja-JP" sz="8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GoTo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商店街事業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■大阪府　　　　令和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年度大阪府商店街等モデル創出普及事業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3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■大阪府　　　　令和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年度大阪府商店街等需要喚起緊急支援事業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25198"/>
                  </a:ext>
                </a:extLst>
              </a:tr>
              <a:tr h="22846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事業概要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</a:p>
                  </a:txBody>
                  <a:tcPr marL="89220" marR="89220" marT="44610" marB="4461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92655"/>
                  </a:ext>
                </a:extLst>
              </a:tr>
              <a:tr h="439360">
                <a:tc gridSpan="6">
                  <a:txBody>
                    <a:bodyPr/>
                    <a:lstStyle/>
                    <a:p>
                      <a:pPr marL="87313" marR="0" lvl="0" indent="-873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■商店街店舗情報やイベント情報に加えて、地域資源である農業をコンセプトに、古代米や朝市、大阪府立農芸高等学校などの地域情報を掲載した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Web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サイトを構築。商店街施設「つどいのお店みっぱら」を活用し、毎月第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土曜日に地元農家グループと連携した美原朝市を開催。府立農芸高校とも連携し、高校生が作ったベーカリーの販売やピザづくりの体験イベント等を開催。</a:t>
                      </a:r>
                    </a:p>
                  </a:txBody>
                  <a:tcPr marL="180000" marR="180000" marT="44610" marB="44610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718443"/>
                  </a:ext>
                </a:extLst>
              </a:tr>
              <a:tr h="2284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課題・現状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</a:p>
                  </a:txBody>
                  <a:tcPr marL="89220" marR="89220" marT="44610" marB="4461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取組み内容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endParaRPr kumimoji="1" lang="ja-JP" altLang="en-US" sz="900" dirty="0"/>
                    </a:p>
                  </a:txBody>
                  <a:tcPr marL="89220" marR="89220" marT="44610" marB="44610" anchor="ctr"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900" dirty="0"/>
                    </a:p>
                  </a:txBody>
                  <a:tcPr marL="89220" marR="89220" marT="44610" marB="4461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成果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 anchor="ctr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880769"/>
                  </a:ext>
                </a:extLst>
              </a:tr>
              <a:tr h="774710">
                <a:tc gridSpan="2">
                  <a:txBody>
                    <a:bodyPr/>
                    <a:lstStyle/>
                    <a:p>
                      <a:pPr marL="0" marR="0" lvl="0" indent="0" algn="l" defTabSz="93598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Web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サイトを開設したい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3598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ICT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の活用を進めたい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3598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・若い世代への情報発信を強化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3598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・堺市美原区の農産物「メイドインミハラ」の魅力を知ってほしい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87313" marR="0" lvl="0" indent="-87313" algn="l" defTabSz="93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①商店街公式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Web</a:t>
                      </a:r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サイトを開設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。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7313" marR="0" lvl="0" indent="-87313" algn="l" defTabSz="93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・地域情報誌「みはらす」の一部を電子化して活用し、地域資源である農業をコンセプトに、大阪府立農芸高等学校の生徒と協力し、商店街の店舗案内から黒姫山古墳や古代米などの</a:t>
                      </a:r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地域情報を盛り込み発信する</a:t>
                      </a:r>
                      <a:r>
                        <a:rPr kumimoji="1" lang="en-US" altLang="ja-JP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Web</a:t>
                      </a:r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サイトを作成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。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7313" marR="0" lvl="0" indent="-87313" algn="l" defTabSz="93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・継続的な誘客に繋がるように、商店街や個人店舗の情報だけではなく、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地元の農産物など地域ならではの魅力も発信した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3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Web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サイト作成により、若い世代に情報発信を行っていくための基盤が構築された。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7313" marR="0" lvl="0" indent="-87313" algn="l" defTabSz="93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・農芸高校の学生には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SNS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発信に協力してもらったことで、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商店街情報が拡散され、若い世代の集客力が向上した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7313" marR="0" lvl="0" indent="-87313" algn="l" defTabSz="93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Web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サイトの閲覧数は、約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2,000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回を超えている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R6.10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月現在）。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507853"/>
                  </a:ext>
                </a:extLst>
              </a:tr>
              <a:tr h="7992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②商店街施設「つどいのお店みっぱら」の普及活動を行いたい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・地域や学生と連携して何かしたい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・地域活性化にむけた取り組みがしたい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・若い世代に商店街を訪れてほしい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87313" marR="0" lvl="0" indent="-87313" algn="l" defTabSz="93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②地域活性化イベントの開催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7313" marR="0" lvl="0" indent="-87313" algn="l" defTabSz="93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・毎月第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土曜日、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地元農家グループと連携して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地元産新鮮野菜等を販売する「美原朝市」の開催に合わせて、府立農芸高等学校と連携し、商店街施設</a:t>
                      </a:r>
                      <a:r>
                        <a:rPr kumimoji="1" lang="ja-JP" altLang="en-US" sz="900" b="0" spc="-5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「つどいのお店みっぱら」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にて、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生徒たちが企画から販売まで全てを行うベーカリー販売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と、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地域の子どもを対象にしたピザ作り体験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900" b="0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ハロウィン</a:t>
                      </a:r>
                      <a:r>
                        <a:rPr kumimoji="1" lang="ja-JP" altLang="en-US" sz="900" b="1" spc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スタンプラリー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を開催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3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・商店街施設「つどいのお店みっぱら」を活用したイベントは、開始前から行列ができ、学生や遠方からのお客様など、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普段とは異なる層のお客様にも訪れてもらえるきっかけとなった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7313" marR="0" lvl="0" indent="-87313" algn="l" defTabSz="93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・学生や子育て世代の楽しむ姿が多く見られるようになった。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7313" marR="0" lvl="0" indent="-87313" algn="l" defTabSz="9359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・この事業の取組により、地域活性化に向けた土台作りができ、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朝市と高校生の出店イベントは継続して実施している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30215"/>
                  </a:ext>
                </a:extLst>
              </a:tr>
              <a:tr h="22846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商店街のコメント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89220" marR="89220" marT="44610" marB="44610" anchor="ctr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269123"/>
                  </a:ext>
                </a:extLst>
              </a:tr>
              <a:tr h="468000">
                <a:tc gridSpan="6">
                  <a:txBody>
                    <a:bodyPr/>
                    <a:lstStyle/>
                    <a:p>
                      <a:pPr marL="87313" marR="0" lvl="0" indent="-873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■商店街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すぐ近くに大型店が出店するなど、商店街を取り巻く環境は厳しいですが、堺市美原区内で唯一の商店街であり、地域の団体と連携して活性化に取り組むことで、この街を守り、次世代につなげていきたいです。商店街施設「つどいのお店みっぱら」を、メイド・イン・ミハラ、地産地消の発信拠点として活動し、にぎわいのある地域づくりを続けています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0" marR="180000" marT="44610" marB="4461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>
                    <a:lnL w="3175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247607"/>
                  </a:ext>
                </a:extLst>
              </a:tr>
              <a:tr h="22846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写真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連携・協力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endParaRPr kumimoji="1" lang="ja-JP" altLang="en-US" sz="900" dirty="0"/>
                    </a:p>
                  </a:txBody>
                  <a:tcPr marL="89220" marR="89220" marT="44610" marB="44610" anchor="ctr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528420"/>
                  </a:ext>
                </a:extLst>
              </a:tr>
              <a:tr h="504000">
                <a:tc rowSpan="3"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■主催：美原本通り商店街振興組合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■協力：大阪府立農芸高等学校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 anchor="ctr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515858"/>
                  </a:ext>
                </a:extLst>
              </a:tr>
              <a:tr h="228460">
                <a:tc gridSpan="3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〈HP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SNS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endParaRPr kumimoji="1" lang="ja-JP" altLang="en-US" sz="900" dirty="0"/>
                    </a:p>
                  </a:txBody>
                  <a:tcPr marL="89220" marR="89220" marT="44610" marB="44610" anchor="ctr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147248"/>
                  </a:ext>
                </a:extLst>
              </a:tr>
              <a:tr h="792000">
                <a:tc gridSpan="3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■大阪府商店街魅力発見サイト「ええやん！大阪商店街」　商店街紹介ページ</a:t>
                      </a:r>
                    </a:p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hlinkClick r:id="rId5"/>
                        </a:rPr>
                        <a:t>https://osaka-shotengai-info.com/ss/miharahondori/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■美原本通り商店街　公式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HP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hlinkClick r:id="rId6"/>
                        </a:rPr>
                        <a:t>https://mippara.com/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20" marR="89220" marT="44610" marB="44610" anchor="ctr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06770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73B578-516C-472A-32EC-673B22B00536}"/>
              </a:ext>
            </a:extLst>
          </p:cNvPr>
          <p:cNvSpPr txBox="1"/>
          <p:nvPr/>
        </p:nvSpPr>
        <p:spPr>
          <a:xfrm>
            <a:off x="1964505" y="6802883"/>
            <a:ext cx="13027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R4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 ピザづくり体験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4B71449-BEA0-70E5-A241-CDAD0065A135}"/>
              </a:ext>
            </a:extLst>
          </p:cNvPr>
          <p:cNvSpPr txBox="1"/>
          <p:nvPr/>
        </p:nvSpPr>
        <p:spPr>
          <a:xfrm>
            <a:off x="54654" y="6614216"/>
            <a:ext cx="18660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Ｒ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年度作成商店街の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サイト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FF875EF-3646-0E75-B971-8738D5B8900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246" y="5723001"/>
            <a:ext cx="1467480" cy="89516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56CDAB7-632E-56FA-E639-5E590F67499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16244" y="5589441"/>
            <a:ext cx="999257" cy="1236628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402D958-7051-D49E-6CF0-1F0C7B5B4E19}"/>
              </a:ext>
            </a:extLst>
          </p:cNvPr>
          <p:cNvSpPr txBox="1"/>
          <p:nvPr/>
        </p:nvSpPr>
        <p:spPr>
          <a:xfrm>
            <a:off x="3207969" y="6802803"/>
            <a:ext cx="16445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継続して実施している「美原朝市」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E30C12E8-EDF5-9113-CCC6-54EC4F03CAD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75224" y="5612707"/>
            <a:ext cx="910022" cy="1213362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DB97F12-DC8A-40D6-A9DE-A31B57511230}"/>
              </a:ext>
            </a:extLst>
          </p:cNvPr>
          <p:cNvSpPr txBox="1"/>
          <p:nvPr/>
        </p:nvSpPr>
        <p:spPr>
          <a:xfrm>
            <a:off x="7086600" y="-912"/>
            <a:ext cx="22560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日時点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R6-17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P1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919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907</Words>
  <Application>Microsoft Office PowerPoint</Application>
  <PresentationFormat>ユーザー設定</PresentationFormat>
  <Paragraphs>65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UD デジタル 教科書体 NK-R</vt:lpstr>
      <vt:lpstr>游ゴシック</vt:lpstr>
      <vt:lpstr>Arial</vt:lpstr>
      <vt:lpstr>Calibri</vt:lpstr>
      <vt:lpstr>Calibri Light</vt:lpstr>
      <vt:lpstr>Office テーマ</vt:lpstr>
      <vt:lpstr>1_Office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2024-11-20T08:05:38Z</dcterms:created>
  <dcterms:modified xsi:type="dcterms:W3CDTF">2024-11-21T01:54:40Z</dcterms:modified>
</cp:coreProperties>
</file>