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14"/>
  </p:notesMasterIdLst>
  <p:handoutMasterIdLst>
    <p:handoutMasterId r:id="rId15"/>
  </p:handoutMasterIdLst>
  <p:sldIdLst>
    <p:sldId id="263" r:id="rId3"/>
    <p:sldId id="264" r:id="rId4"/>
    <p:sldId id="261" r:id="rId5"/>
    <p:sldId id="265" r:id="rId6"/>
    <p:sldId id="266" r:id="rId7"/>
    <p:sldId id="267" r:id="rId8"/>
    <p:sldId id="262" r:id="rId9"/>
    <p:sldId id="268" r:id="rId10"/>
    <p:sldId id="269" r:id="rId11"/>
    <p:sldId id="270" r:id="rId12"/>
    <p:sldId id="271" r:id="rId13"/>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64"/>
            <p14:sldId id="261"/>
            <p14:sldId id="265"/>
            <p14:sldId id="266"/>
            <p14:sldId id="267"/>
            <p14:sldId id="262"/>
            <p14:sldId id="268"/>
            <p14:sldId id="269"/>
            <p14:sldId id="270"/>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99FF"/>
    <a:srgbClr val="FF9999"/>
    <a:srgbClr val="FF669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660"/>
  </p:normalViewPr>
  <p:slideViewPr>
    <p:cSldViewPr snapToGrid="0">
      <p:cViewPr varScale="1">
        <p:scale>
          <a:sx n="82" d="100"/>
          <a:sy n="82" d="100"/>
        </p:scale>
        <p:origin x="792" y="62"/>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2024/11/20</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2024/11/20</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11</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0487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8</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10</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6687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6167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194653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5855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1609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9283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813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4451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70052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7160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2024/11/20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80169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11/20/2024</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2024/11/20</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210691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warp.da.ndl.go.jp/info:ndljp/pid/13697672/www.pref.osaka.lg.jp/shogyoshien/minmamo/shourepo_5014.html" TargetMode="External"/><Relationship Id="rId7" Type="http://schemas.openxmlformats.org/officeDocument/2006/relationships/hyperlink" Target="https://www.instagram.com/nanchinakasuj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nanchinakasuji.com/" TargetMode="External"/><Relationship Id="rId5" Type="http://schemas.openxmlformats.org/officeDocument/2006/relationships/hyperlink" Target="https://osaka-shotengai-info.com/ss/nanchinakasuji/" TargetMode="External"/><Relationship Id="rId10" Type="http://schemas.openxmlformats.org/officeDocument/2006/relationships/image" Target="../media/image34.jpeg"/><Relationship Id="rId4" Type="http://schemas.openxmlformats.org/officeDocument/2006/relationships/hyperlink" Target="https://warp.da.ndl.go.jp/info:ndljp/pid/13697672/www.pref.osaka.lg.jp/shogyoshien/minmamo/shourepo_4061.html" TargetMode="External"/><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arp.da.ndl.go.jp/info:ndljp/pid/13697672/www.pref.osaka.lg.jp/shogyoshien/minmamo/shourepo_5050.html" TargetMode="External"/><Relationship Id="rId7" Type="http://schemas.openxmlformats.org/officeDocument/2006/relationships/hyperlink" Target="https://www.facebook.com/nambacenterga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nambacentergai.jp/" TargetMode="External"/><Relationship Id="rId5" Type="http://schemas.openxmlformats.org/officeDocument/2006/relationships/hyperlink" Target="https://osaka-shotengai-info.com/ss/nambacentergai/" TargetMode="External"/><Relationship Id="rId10" Type="http://schemas.openxmlformats.org/officeDocument/2006/relationships/image" Target="../media/image37.jpeg"/><Relationship Id="rId4" Type="http://schemas.openxmlformats.org/officeDocument/2006/relationships/hyperlink" Target="https://warp.da.ndl.go.jp/info:ndljp/pid/13697672/www.pref.osaka.lg.jp/shogyoshien/minmamo/shourepo_5012.html" TargetMode="External"/><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arp.da.ndl.go.jp/info:ndljp/pid/13697672/www.pref.osaka.lg.jp/shogyoshien/minmamo/shourepo_5033.html" TargetMode="External"/><Relationship Id="rId7" Type="http://schemas.openxmlformats.org/officeDocument/2006/relationships/hyperlink" Target="https://www.instagram.com/ikunoginzasyoutenga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rograming.sakura.ne.jp/ikuno_ginza/index.php" TargetMode="External"/><Relationship Id="rId5" Type="http://schemas.openxmlformats.org/officeDocument/2006/relationships/hyperlink" Target="https://osaka-shotengai-info.com/ss/ikunoginza/" TargetMode="External"/><Relationship Id="rId10" Type="http://schemas.openxmlformats.org/officeDocument/2006/relationships/image" Target="../media/image8.jpeg"/><Relationship Id="rId4" Type="http://schemas.openxmlformats.org/officeDocument/2006/relationships/hyperlink" Target="https://warp.da.ndl.go.jp/info:ndljp/pid/13697672/www.pref.osaka.lg.jp/shogyoshien/minmamo/shourepo_4070.html"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arp.da.ndl.go.jp/info:ndljp/pid/13338628/www.pref.osaka.lg.jp/shogyoshien/minmamo/shourepo_5009.html" TargetMode="External"/><Relationship Id="rId7" Type="http://schemas.openxmlformats.org/officeDocument/2006/relationships/hyperlink" Target="https://www.instagram.com/senbayashi_offici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enbayashi.com/" TargetMode="External"/><Relationship Id="rId11" Type="http://schemas.openxmlformats.org/officeDocument/2006/relationships/image" Target="../media/image12.jpeg"/><Relationship Id="rId5" Type="http://schemas.openxmlformats.org/officeDocument/2006/relationships/hyperlink" Target="https://osaka-shotengai-info.com/ss/senbayashi/" TargetMode="External"/><Relationship Id="rId10" Type="http://schemas.openxmlformats.org/officeDocument/2006/relationships/image" Target="../media/image11.jpeg"/><Relationship Id="rId4" Type="http://schemas.openxmlformats.org/officeDocument/2006/relationships/hyperlink" Target="https://warp.da.ndl.go.jp/info:ndljp/pid/13338628/www.pref.osaka.lg.jp/shogyoshien/minmamo/shourepo_3037.html"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hyperlink" Target="https://warp.da.ndl.go.jp/info:ndljp/pid/13697672/www.pref.osaka.lg.jp/shogyoshien/minmamo/shourepo_5025.html" TargetMode="External"/><Relationship Id="rId7" Type="http://schemas.openxmlformats.org/officeDocument/2006/relationships/hyperlink" Target="https://www.instagram.com/328come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mitsuya.ne.jp/" TargetMode="External"/><Relationship Id="rId5" Type="http://schemas.openxmlformats.org/officeDocument/2006/relationships/hyperlink" Target="https://osaka-shotengai-info.com/ss/mitsuya/" TargetMode="External"/><Relationship Id="rId10" Type="http://schemas.openxmlformats.org/officeDocument/2006/relationships/image" Target="../media/image15.jpeg"/><Relationship Id="rId4" Type="http://schemas.openxmlformats.org/officeDocument/2006/relationships/hyperlink" Target="https://warp.da.ndl.go.jp/info:ndljp/pid/13697672/www.pref.osaka.lg.jp/shogyoshien/minmamo/shourepo_5003.html" TargetMode="Externa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arp.da.ndl.go.jp/info:ndljp/pid/13697672/www.pref.osaka.lg.jp/shogyoshien/minmamo/shourepo_4063.html" TargetMode="External"/><Relationship Id="rId7" Type="http://schemas.openxmlformats.org/officeDocument/2006/relationships/hyperlink" Target="https://www.instagram.com/kohamashotenga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kohama-shoutengai.com/" TargetMode="External"/><Relationship Id="rId5" Type="http://schemas.openxmlformats.org/officeDocument/2006/relationships/hyperlink" Target="https://osaka-shotengai-info.com/ss/kohama/" TargetMode="External"/><Relationship Id="rId10" Type="http://schemas.openxmlformats.org/officeDocument/2006/relationships/image" Target="../media/image18.jfif"/><Relationship Id="rId4" Type="http://schemas.openxmlformats.org/officeDocument/2006/relationships/hyperlink" Target="https://warp.da.ndl.go.jp/info:ndljp/pid/13697672/www.pref.osaka.lg.jp/shogyoshien/minmamo/shourepo_3045.html" TargetMode="External"/><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warp.da.ndl.go.jp/info:ndljp/pid/13697672/www.pref.osaka.lg.jp/shogyoshien/minmamo/shourepo_5049.html" TargetMode="External"/><Relationship Id="rId7" Type="http://schemas.openxmlformats.org/officeDocument/2006/relationships/hyperlink" Target="https://www.instagram.com/tenjinbashisuji_shotengai_445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x.com/tenjinbashi4456" TargetMode="External"/><Relationship Id="rId5" Type="http://schemas.openxmlformats.org/officeDocument/2006/relationships/hyperlink" Target="https://tenjinbashi.net/" TargetMode="External"/><Relationship Id="rId10" Type="http://schemas.openxmlformats.org/officeDocument/2006/relationships/image" Target="../media/image21.png"/><Relationship Id="rId4" Type="http://schemas.openxmlformats.org/officeDocument/2006/relationships/hyperlink" Target="https://warp.da.ndl.go.jp/info:ndljp/pid/13697672/www.pref.osaka.lg.jp/shogyoshien/minmamo/shourepo_5031.html" TargetMode="Externa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hyperlink" Target="https://www.instagram.com/ebisubashi_ebitan/" TargetMode="External"/><Relationship Id="rId3" Type="http://schemas.openxmlformats.org/officeDocument/2006/relationships/hyperlink" Target="https://warp.da.ndl.go.jp/info:ndljp/pid/13338628/www.pref.osaka.lg.jp/shogyoshien/minmamo/shourepo_4067.html" TargetMode="External"/><Relationship Id="rId7" Type="http://schemas.openxmlformats.org/officeDocument/2006/relationships/hyperlink" Target="https://ebi-navi.com/" TargetMode="External"/><Relationship Id="rId12"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ebisubashi.or.jp/" TargetMode="External"/><Relationship Id="rId11" Type="http://schemas.openxmlformats.org/officeDocument/2006/relationships/image" Target="../media/image24.jpeg"/><Relationship Id="rId5" Type="http://schemas.openxmlformats.org/officeDocument/2006/relationships/hyperlink" Target="https://osaka-shotengai-info.com/ss/ebisubashisuji/" TargetMode="External"/><Relationship Id="rId10" Type="http://schemas.openxmlformats.org/officeDocument/2006/relationships/image" Target="../media/image23.png"/><Relationship Id="rId4" Type="http://schemas.openxmlformats.org/officeDocument/2006/relationships/hyperlink" Target="https://warp.da.ndl.go.jp/info:ndljp/pid/13338628/www.pref.osaka.lg.jp/shogyoshien/minmamo/shourepo_3060.html" TargetMode="Externa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warp.da.ndl.go.jp/info:ndljp/pid/13338628/www.pref.osaka.lg.jp/shogyoshien/minmamo/shourepo_4059.html" TargetMode="External"/><Relationship Id="rId7" Type="http://schemas.openxmlformats.org/officeDocument/2006/relationships/hyperlink" Target="https://door.ntt/DR47RKG/doguyasuj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doguyasuji.or.jp/" TargetMode="External"/><Relationship Id="rId5" Type="http://schemas.openxmlformats.org/officeDocument/2006/relationships/hyperlink" Target="https://osaka-shotengai-info.com/ss/sennichimaedouguyasuji/" TargetMode="External"/><Relationship Id="rId10" Type="http://schemas.openxmlformats.org/officeDocument/2006/relationships/image" Target="../media/image28.jpeg"/><Relationship Id="rId4" Type="http://schemas.openxmlformats.org/officeDocument/2006/relationships/hyperlink" Target="https://warp.da.ndl.go.jp/info:ndljp/pid/13338628/www.pref.osaka.lg.jp/shogyoshien/minmamo/shourepo_3020.html" TargetMode="Externa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warp.da.ndl.go.jp/info:ndljp/pid/13697672/www.pref.osaka.lg.jp/shogyoshien/minmamo/shourepo_5011.html" TargetMode="External"/><Relationship Id="rId7" Type="http://schemas.openxmlformats.org/officeDocument/2006/relationships/hyperlink" Target="https://www.facebook.com/dotonborishotenka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dotonbori.or.jp/ja/" TargetMode="External"/><Relationship Id="rId5" Type="http://schemas.openxmlformats.org/officeDocument/2006/relationships/hyperlink" Target="https://osaka-shotengai-info.com/ss/doutonbori/" TargetMode="External"/><Relationship Id="rId10" Type="http://schemas.openxmlformats.org/officeDocument/2006/relationships/image" Target="../media/image31.jpeg"/><Relationship Id="rId4" Type="http://schemas.openxmlformats.org/officeDocument/2006/relationships/hyperlink" Target="https://warp.da.ndl.go.jp/info:ndljp/pid/13697672/www.pref.osaka.lg.jp/shogyoshien/minmamo/shourepo_4023.html" TargetMode="External"/><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1873053911"/>
              </p:ext>
            </p:extLst>
          </p:nvPr>
        </p:nvGraphicFramePr>
        <p:xfrm>
          <a:off x="5788" y="720869"/>
          <a:ext cx="9326272" cy="6478448"/>
        </p:xfrm>
        <a:graphic>
          <a:graphicData uri="http://schemas.openxmlformats.org/drawingml/2006/table">
            <a:tbl>
              <a:tblPr firstRow="1" bandRow="1">
                <a:tableStyleId>{3B4B98B0-60AC-42C2-AFA5-B58CD77FA1E5}</a:tableStyleId>
              </a:tblPr>
              <a:tblGrid>
                <a:gridCol w="1692383">
                  <a:extLst>
                    <a:ext uri="{9D8B030D-6E8A-4147-A177-3AD203B41FA5}">
                      <a16:colId xmlns:a16="http://schemas.microsoft.com/office/drawing/2014/main" val="401855506"/>
                    </a:ext>
                  </a:extLst>
                </a:gridCol>
                <a:gridCol w="732609">
                  <a:extLst>
                    <a:ext uri="{9D8B030D-6E8A-4147-A177-3AD203B41FA5}">
                      <a16:colId xmlns:a16="http://schemas.microsoft.com/office/drawing/2014/main" val="3004882159"/>
                    </a:ext>
                  </a:extLst>
                </a:gridCol>
                <a:gridCol w="5295900">
                  <a:extLst>
                    <a:ext uri="{9D8B030D-6E8A-4147-A177-3AD203B41FA5}">
                      <a16:colId xmlns:a16="http://schemas.microsoft.com/office/drawing/2014/main" val="2500525537"/>
                    </a:ext>
                  </a:extLst>
                </a:gridCol>
                <a:gridCol w="830580">
                  <a:extLst>
                    <a:ext uri="{9D8B030D-6E8A-4147-A177-3AD203B41FA5}">
                      <a16:colId xmlns:a16="http://schemas.microsoft.com/office/drawing/2014/main" val="2286662663"/>
                    </a:ext>
                  </a:extLst>
                </a:gridCol>
                <a:gridCol w="774800">
                  <a:extLst>
                    <a:ext uri="{9D8B030D-6E8A-4147-A177-3AD203B41FA5}">
                      <a16:colId xmlns:a16="http://schemas.microsoft.com/office/drawing/2014/main" val="3769021128"/>
                    </a:ext>
                  </a:extLst>
                </a:gridCol>
              </a:tblGrid>
              <a:tr h="486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386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生野銀座商店街振興組合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商店街施設を活用した「地域」、「趣味」、「多世代」のコミュニティ形成事業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旭区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販売促進イベントのオンライン化と、地域団体や鉄道会社と連携した情報発信の強化</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420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三津屋商店街振興組合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淀川区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商店街公式</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LINE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活用によるデジタル謎解きラリーで、</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移住者や地域の若者のなどへの周知強化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粉浜商店街振興組合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住之江区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デジタル冊子「こはま日和」制作による地域ブランディング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天神橋筋商店街周辺の魅力や歴史をギャルみこし担ぎ手が紹介するデジタルガイドブック</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r h="420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戎橋筋商店街振興組合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生活者に寄り添った都心型商店街アプリ「えびなび」開発・普及促進</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639694"/>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千日前道具屋筋商店街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「スマートフォン音声ガイド」や「</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VR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道具屋筋商店街」による</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まちなか周遊促進モデルづくり事業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P7</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088736"/>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道頓堀商店会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ミナミの魅力発信と万博機運醸成を図る「道頓堀盆おどりインターナショナル</a:t>
                      </a: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P8</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836212"/>
                  </a:ext>
                </a:extLst>
              </a:tr>
              <a:tr h="420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南地中筋商店街振興組合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産学連携　南地中筋商店街ブランディングプロジェクト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P9</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90745"/>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難波センター街商店街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「グローカル」な商店街をめざして</a:t>
                      </a: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～グローバル</a:t>
                      </a: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ローカル　地域と若者連携で商店街の魅力発信～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P10</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07890"/>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117631"/>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3992875"/>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90343"/>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109203"/>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105605"/>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商店街レポート（大阪市）</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272550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167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4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南地中筋商店街振興組合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大阪府／浮世絵やアートの体験で南地中筋商店街をＰＲ </a:t>
                      </a:r>
                      <a:r>
                        <a:rPr lang="en-US" altLang="ja-JP" sz="800" dirty="0">
                          <a:hlinkClick r:id="rId3"/>
                        </a:rPr>
                        <a:t>(ndl.go.jp)</a:t>
                      </a:r>
                      <a:r>
                        <a:rPr lang="en-US" altLang="ja-JP" sz="800" dirty="0"/>
                        <a:t>(R5.10.3)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大阪府／若者・学生と連携した情報発信＜モデル創出事業＞ </a:t>
                      </a:r>
                      <a:r>
                        <a:rPr lang="en-US" altLang="ja-JP" sz="800" dirty="0">
                          <a:hlinkClick r:id="rId4"/>
                        </a:rPr>
                        <a:t>(ndl.go.jp)</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668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産学連携　南地中筋商店街ブランディングプロジェクト</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12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12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専門学校「バンタンデザイン研究所」とタイアップし、アート・デザインの力による商店街活性化プロジェクトを実施。商店街公式ホームページのリニューアル、専門学生らによる商店街ロゴマークのデザインと活用、商店街でのアート展開催、若者視点で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などを通し、商店街のブランディング化に取り組んだ。学生たちは、授業の一環として商店街と意見交換をしながら、企画立案から実施まで関わった。その後も、継続して同校や他の近隣教育機関や企業、近隣商店街などとも連携し、発展的に様々な取り組みを実施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690575">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①地域と連携し商店街の認知度や魅力向上を図りたい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・商店街と周辺エリアの回遊性を高めたい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・地元の教育機関と連携し、学生の視点を取り入れたい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・商店街内の店舗や周辺エリアの特徴を活かした商店街の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ブランディング化を図りたい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⇒近隣のデザイン専門学校へ協力を依頼</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・バンタンデザイン研究所の学生と連携し、</a:t>
                      </a:r>
                      <a:r>
                        <a:rPr kumimoji="1" lang="ja-JP" altLang="en-US" sz="900" b="1" dirty="0">
                          <a:solidFill>
                            <a:schemeClr val="tx1"/>
                          </a:solidFill>
                          <a:latin typeface="Meiryo UI" panose="020B0604030504040204" pitchFamily="50" charset="-128"/>
                          <a:ea typeface="Meiryo UI" panose="020B0604030504040204" pitchFamily="50" charset="-128"/>
                        </a:rPr>
                        <a:t>商店街のブランディング化を実施</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商店街のロゴマークを学生がデザイン</a:t>
                      </a:r>
                      <a:r>
                        <a:rPr kumimoji="1" lang="ja-JP" altLang="en-US" sz="900" b="0" dirty="0">
                          <a:solidFill>
                            <a:schemeClr val="tx1"/>
                          </a:solidFill>
                          <a:latin typeface="Meiryo UI" panose="020B0604030504040204" pitchFamily="50" charset="-128"/>
                          <a:ea typeface="Meiryo UI" panose="020B0604030504040204" pitchFamily="50" charset="-128"/>
                        </a:rPr>
                        <a:t>するなど、意見交換を重ね、学生たちと共に企画立案から連携して実施した。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・商店街内の上方浮世絵館で、学生アーティストらによる現代アートをテーマにした特別展「新しい浮世絵</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いまを知る</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商店街と周辺エリアを中心に、</a:t>
                      </a:r>
                      <a:r>
                        <a:rPr kumimoji="1" lang="ja-JP" altLang="en-US" sz="900" dirty="0">
                          <a:solidFill>
                            <a:schemeClr val="tx1"/>
                          </a:solidFill>
                          <a:latin typeface="Meiryo UI" panose="020B0604030504040204" pitchFamily="50" charset="-128"/>
                          <a:ea typeface="Meiryo UI" panose="020B0604030504040204" pitchFamily="50" charset="-128"/>
                        </a:rPr>
                        <a:t>スマホアプリと</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コードを用いた</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デジタルスタンプラリーを開催。</a:t>
                      </a:r>
                      <a:r>
                        <a:rPr kumimoji="1" lang="ja-JP" altLang="en-US" sz="900" dirty="0">
                          <a:solidFill>
                            <a:schemeClr val="tx1"/>
                          </a:solidFill>
                          <a:latin typeface="Meiryo UI" panose="020B0604030504040204" pitchFamily="50" charset="-128"/>
                          <a:ea typeface="Meiryo UI" panose="020B0604030504040204" pitchFamily="50" charset="-128"/>
                        </a:rPr>
                        <a:t>チラシや</a:t>
                      </a:r>
                      <a:r>
                        <a:rPr kumimoji="1" lang="en-US" altLang="ja-JP" sz="900" dirty="0">
                          <a:solidFill>
                            <a:schemeClr val="tx1"/>
                          </a:solidFill>
                          <a:latin typeface="Meiryo UI" panose="020B0604030504040204" pitchFamily="50" charset="-128"/>
                          <a:ea typeface="Meiryo UI" panose="020B0604030504040204" pitchFamily="50" charset="-128"/>
                        </a:rPr>
                        <a:t>MAP</a:t>
                      </a:r>
                      <a:r>
                        <a:rPr kumimoji="1" lang="ja-JP" altLang="en-US" sz="900" dirty="0">
                          <a:solidFill>
                            <a:schemeClr val="tx1"/>
                          </a:solidFill>
                          <a:latin typeface="Meiryo UI" panose="020B0604030504040204" pitchFamily="50" charset="-128"/>
                          <a:ea typeface="Meiryo UI" panose="020B0604030504040204" pitchFamily="50" charset="-128"/>
                        </a:rPr>
                        <a:t>などを学生がデザイン作成した。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・学生がデザインしたロゴマークをアイコンに活用することにより、</a:t>
                      </a:r>
                      <a:r>
                        <a:rPr kumimoji="1" lang="ja-JP" altLang="en-US" sz="900" b="1" dirty="0">
                          <a:solidFill>
                            <a:schemeClr val="tx1"/>
                          </a:solidFill>
                          <a:latin typeface="Meiryo UI" panose="020B0604030504040204" pitchFamily="50" charset="-128"/>
                          <a:ea typeface="Meiryo UI" panose="020B0604030504040204" pitchFamily="50" charset="-128"/>
                        </a:rPr>
                        <a:t>情報発信に統一感が生まれ、商店街のブランディングに繋がった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・「新しい浮世絵展」では、開催趣旨に賛同したプロが多数参画</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した展示会が実現でき、高評価を得た。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・デジタルスタンプラリーでは、商店街の回遊性が高まった。ホーム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ページや公式</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の活用により、</a:t>
                      </a:r>
                      <a:r>
                        <a:rPr kumimoji="1" lang="ja-JP" altLang="en-US" sz="900" b="1" dirty="0">
                          <a:solidFill>
                            <a:schemeClr val="tx1"/>
                          </a:solidFill>
                          <a:latin typeface="Meiryo UI" panose="020B0604030504040204" pitchFamily="50" charset="-128"/>
                          <a:ea typeface="Meiryo UI" panose="020B0604030504040204" pitchFamily="50" charset="-128"/>
                        </a:rPr>
                        <a:t>認知度向上、新規顧客の獲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得、リピーターの獲得につながった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②公式ホームページのリニューアルと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の運用強化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はあるが、更新がしにくい、スマホで見にくい等の課題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も活用していきたい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・インバウンドの多い難波に位置しているが、</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は日本語のみ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⇒上記①のブランディング化にあわせて情報発信も強化</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・公式ホームページをリニューアルし、スマホ対応と多言語翻訳機能を追加。</a:t>
                      </a:r>
                      <a:r>
                        <a:rPr kumimoji="1" lang="en-US" altLang="ja-JP" sz="900" b="0" dirty="0">
                          <a:solidFill>
                            <a:schemeClr val="tx1"/>
                          </a:solidFill>
                          <a:latin typeface="Meiryo UI" panose="020B0604030504040204" pitchFamily="50" charset="-128"/>
                          <a:ea typeface="Meiryo UI" panose="020B0604030504040204" pitchFamily="50" charset="-128"/>
                        </a:rPr>
                        <a:t>CMS</a:t>
                      </a:r>
                      <a:r>
                        <a:rPr kumimoji="1" lang="ja-JP" altLang="en-US" sz="900" b="0" dirty="0">
                          <a:solidFill>
                            <a:schemeClr val="tx1"/>
                          </a:solidFill>
                          <a:latin typeface="Meiryo UI" panose="020B0604030504040204" pitchFamily="50" charset="-128"/>
                          <a:ea typeface="Meiryo UI" panose="020B0604030504040204" pitchFamily="50" charset="-128"/>
                        </a:rPr>
                        <a:t>導入で</a:t>
                      </a:r>
                      <a:r>
                        <a:rPr kumimoji="1" lang="ja-JP" altLang="en-US" sz="900" b="1" dirty="0">
                          <a:solidFill>
                            <a:schemeClr val="tx1"/>
                          </a:solidFill>
                          <a:latin typeface="Meiryo UI" panose="020B0604030504040204" pitchFamily="50" charset="-128"/>
                          <a:ea typeface="Meiryo UI" panose="020B0604030504040204" pitchFamily="50" charset="-128"/>
                        </a:rPr>
                        <a:t>自ら情報発信できる</a:t>
                      </a:r>
                      <a:r>
                        <a:rPr kumimoji="1" lang="ja-JP" altLang="en-US" sz="900" b="0" dirty="0">
                          <a:solidFill>
                            <a:schemeClr val="tx1"/>
                          </a:solidFill>
                          <a:latin typeface="Meiryo UI" panose="020B0604030504040204" pitchFamily="50" charset="-128"/>
                          <a:ea typeface="Meiryo UI" panose="020B0604030504040204" pitchFamily="50" charset="-128"/>
                        </a:rPr>
                        <a:t>ように構築。</a:t>
                      </a:r>
                      <a:r>
                        <a:rPr kumimoji="1" lang="ja-JP" altLang="en-US" sz="900" b="1" dirty="0">
                          <a:solidFill>
                            <a:schemeClr val="tx1"/>
                          </a:solidFill>
                          <a:latin typeface="Meiryo UI" panose="020B0604030504040204" pitchFamily="50" charset="-128"/>
                          <a:ea typeface="Meiryo UI" panose="020B0604030504040204" pitchFamily="50" charset="-128"/>
                        </a:rPr>
                        <a:t>店舗をカテゴリ毎に分類し検索しやすくした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・新たに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を開設。アイコンには学生がデザインしたロゴを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使用。店舗の取材・撮影は学生自らが行い、情報配信を行った。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・多言語対応のホームページ制作により、インバウンド対応の基盤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ができた。学生たちによる</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活用で、若年層に向けた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魅力発信ができ、</a:t>
                      </a:r>
                      <a:r>
                        <a:rPr kumimoji="1" lang="ja-JP" altLang="en-US" sz="900" b="1" dirty="0">
                          <a:solidFill>
                            <a:schemeClr val="tx1"/>
                          </a:solidFill>
                          <a:latin typeface="Meiryo UI" panose="020B0604030504040204" pitchFamily="50" charset="-128"/>
                          <a:ea typeface="Meiryo UI" panose="020B0604030504040204" pitchFamily="50" charset="-128"/>
                        </a:rPr>
                        <a:t>新たな商店街のファン獲得につながった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・ホームページアクセス数は、</a:t>
                      </a:r>
                      <a:r>
                        <a:rPr kumimoji="1" lang="en-US" altLang="ja-JP" sz="900" b="1" dirty="0">
                          <a:solidFill>
                            <a:schemeClr val="tx1"/>
                          </a:solidFill>
                          <a:latin typeface="Meiryo UI" panose="020B0604030504040204" pitchFamily="50" charset="-128"/>
                          <a:ea typeface="Meiryo UI" panose="020B0604030504040204" pitchFamily="50" charset="-128"/>
                        </a:rPr>
                        <a:t>2,400</a:t>
                      </a:r>
                      <a:r>
                        <a:rPr kumimoji="1" lang="ja-JP" altLang="en-US" sz="900" b="1" dirty="0">
                          <a:solidFill>
                            <a:schemeClr val="tx1"/>
                          </a:solidFill>
                          <a:latin typeface="Meiryo UI" panose="020B0604030504040204" pitchFamily="50" charset="-128"/>
                          <a:ea typeface="Meiryo UI" panose="020B0604030504040204" pitchFamily="50" charset="-128"/>
                        </a:rPr>
                        <a:t>人／年</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のフォロワー数は、</a:t>
                      </a:r>
                      <a:r>
                        <a:rPr kumimoji="1" lang="en-US" altLang="ja-JP" sz="900" b="1" dirty="0">
                          <a:solidFill>
                            <a:schemeClr val="tx1"/>
                          </a:solidFill>
                          <a:latin typeface="Meiryo UI" panose="020B0604030504040204" pitchFamily="50" charset="-128"/>
                          <a:ea typeface="Meiryo UI" panose="020B0604030504040204" pitchFamily="50" charset="-128"/>
                        </a:rPr>
                        <a:t>270</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と増え続けている。（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■今回の事業は近隣のデザイン系の専門学校の学生と意見交換を行い商店街のブランディングに取り組みました。成果として、数年後まで見据えたブランディングができたと思います。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■商店街の公式</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開設では、取材をしてくれた学生自身も商店街の魅力に触れファンになってくれています。現在も、近隣の商店街や学校、企業、スポーツチームなどとも一体となり、ミナミ全体を盛り上げる活動を継続して行っています。</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年度も大阪府商店街等モデル創出普及事業に採択され、新たな取り組みにチャレンジしています。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■主催：南地中筋商店街振興組合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■協力：バンタンデザイン研究所、上方浮世絵館</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813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https://osaka-shotengai-info.com/ss/nanchinakasuji/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https://nanchinakasuji.com/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https://www.instagram.com/nanchinakasuji/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478331" y="6843291"/>
            <a:ext cx="125113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15293" y="6705571"/>
            <a:ext cx="185305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a:t>
            </a:r>
            <a:r>
              <a:rPr lang="ja-JP" altLang="en-US" sz="800" b="0" i="0" dirty="0">
                <a:solidFill>
                  <a:srgbClr val="000000"/>
                </a:solidFill>
                <a:effectLst/>
                <a:latin typeface="Meiryo UI" panose="020B0604030504040204" pitchFamily="50" charset="-128"/>
                <a:ea typeface="Meiryo UI" panose="020B0604030504040204" pitchFamily="50" charset="-128"/>
              </a:rPr>
              <a:t>上方浮世絵館の展示物をみて創作イメージを膨らませる学生達</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14563" y="6714309"/>
            <a:ext cx="1208750"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多言語化対応したポータルサイト</a:t>
            </a:r>
          </a:p>
        </p:txBody>
      </p:sp>
      <p:pic>
        <p:nvPicPr>
          <p:cNvPr id="5" name="図 4">
            <a:extLst>
              <a:ext uri="{FF2B5EF4-FFF2-40B4-BE49-F238E27FC236}">
                <a16:creationId xmlns:a16="http://schemas.microsoft.com/office/drawing/2014/main" id="{E5EF8ECB-F4CA-33E7-7C1E-BE7FD7EA7D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3111" y="5805089"/>
            <a:ext cx="1637424" cy="947523"/>
          </a:xfrm>
          <a:prstGeom prst="rect">
            <a:avLst/>
          </a:prstGeom>
        </p:spPr>
      </p:pic>
      <p:pic>
        <p:nvPicPr>
          <p:cNvPr id="13" name="図 12">
            <a:extLst>
              <a:ext uri="{FF2B5EF4-FFF2-40B4-BE49-F238E27FC236}">
                <a16:creationId xmlns:a16="http://schemas.microsoft.com/office/drawing/2014/main" id="{035D5D39-7BCC-25D8-6262-F59D51E317B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693649" y="5699112"/>
            <a:ext cx="820500" cy="1160487"/>
          </a:xfrm>
          <a:prstGeom prst="rect">
            <a:avLst/>
          </a:prstGeom>
        </p:spPr>
      </p:pic>
      <p:pic>
        <p:nvPicPr>
          <p:cNvPr id="4" name="図 3">
            <a:extLst>
              <a:ext uri="{FF2B5EF4-FFF2-40B4-BE49-F238E27FC236}">
                <a16:creationId xmlns:a16="http://schemas.microsoft.com/office/drawing/2014/main" id="{7B8826A5-0786-556E-3698-3DA6B99C6A2D}"/>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060696" y="5758022"/>
            <a:ext cx="1362244" cy="947524"/>
          </a:xfrm>
          <a:prstGeom prst="rect">
            <a:avLst/>
          </a:prstGeom>
        </p:spPr>
      </p:pic>
      <p:sp>
        <p:nvSpPr>
          <p:cNvPr id="12" name="テキスト ボックス 11">
            <a:extLst>
              <a:ext uri="{FF2B5EF4-FFF2-40B4-BE49-F238E27FC236}">
                <a16:creationId xmlns:a16="http://schemas.microsoft.com/office/drawing/2014/main" id="{AD62C9DA-50BE-4572-8652-BF31E5DC36E4}"/>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P9</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337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3" cy="6807287"/>
        </p:xfrm>
        <a:graphic>
          <a:graphicData uri="http://schemas.openxmlformats.org/drawingml/2006/table">
            <a:tbl>
              <a:tblPr firstRow="1" bandRow="1">
                <a:tableStyleId>{93296810-A885-4BE3-A3E7-6D5BEEA58F35}</a:tableStyleId>
              </a:tblPr>
              <a:tblGrid>
                <a:gridCol w="2592585">
                  <a:extLst>
                    <a:ext uri="{9D8B030D-6E8A-4147-A177-3AD203B41FA5}">
                      <a16:colId xmlns:a16="http://schemas.microsoft.com/office/drawing/2014/main" val="1247304762"/>
                    </a:ext>
                  </a:extLst>
                </a:gridCol>
                <a:gridCol w="114620">
                  <a:extLst>
                    <a:ext uri="{9D8B030D-6E8A-4147-A177-3AD203B41FA5}">
                      <a16:colId xmlns:a16="http://schemas.microsoft.com/office/drawing/2014/main" val="2386351658"/>
                    </a:ext>
                  </a:extLst>
                </a:gridCol>
                <a:gridCol w="2061403">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396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難波センター街商店街振興組合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42</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大阪府／ＩＣＴ強化で広がるグローバルの輪＜モデル創出事業＞ </a:t>
                      </a:r>
                      <a:r>
                        <a:rPr lang="en-US" altLang="ja-JP" sz="800" dirty="0">
                          <a:hlinkClick r:id="rId3"/>
                        </a:rPr>
                        <a:t>(ndl.go.jp)</a:t>
                      </a:r>
                      <a:r>
                        <a:rPr lang="en-US" altLang="ja-JP" sz="800" dirty="0"/>
                        <a:t>(R6.3.8)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大阪府／ミナミのにぎわい加速、日本一の観光地に＜モデル創出事業＞ </a:t>
                      </a:r>
                      <a:r>
                        <a:rPr lang="en-US" altLang="ja-JP" sz="800" dirty="0">
                          <a:hlinkClick r:id="rId4"/>
                        </a:rPr>
                        <a:t>(ndl.go.jp)</a:t>
                      </a:r>
                      <a:r>
                        <a:rPr lang="en-US" altLang="ja-JP" sz="800" dirty="0"/>
                        <a:t>(R5.9.28)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8131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「グローカル」な商店街をめざして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～グローバル</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ローカル　地域と若者連携で商店街の魅力発信～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8712">
                <a:tc gridSpan="6">
                  <a:txBody>
                    <a:bodyPr/>
                    <a:lstStyle/>
                    <a:p>
                      <a:pPr marL="87313" marR="0" lvl="0" indent="-87313" algn="l" defTabSz="91440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■周辺に学校や専門学校が多く、近隣住民も年齢・国籍が様々な難波というエリア特性を活かし、グローカル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グローバル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ローカル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な取組みを、地元の学生や外国人留学生と企画段階から連携して実施。多言語対応したデジタルスタンプラリーの開催や、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よる多言語情報発信、プロモーションムービーの作成を実施し、日頃商店街を利用する方やインバウンド客に向けて商店街の回遊促進、魅力発信を行った。その後も、ミナミ４商店街共同開催でデジタルスタンプラリーや「歌うまっ！グランプリ </a:t>
                      </a:r>
                      <a:r>
                        <a:rPr kumimoji="1" lang="en-US" altLang="ja-JP" sz="900" b="0" dirty="0">
                          <a:solidFill>
                            <a:schemeClr val="tx1"/>
                          </a:solidFill>
                          <a:latin typeface="Meiryo UI" panose="020B0604030504040204" pitchFamily="50" charset="-128"/>
                          <a:ea typeface="Meiryo UI" panose="020B0604030504040204" pitchFamily="50" charset="-128"/>
                        </a:rPr>
                        <a:t>MINAMI UTA-1</a:t>
                      </a:r>
                      <a:r>
                        <a:rPr kumimoji="1" lang="ja-JP" altLang="en-US" sz="900" b="0" dirty="0">
                          <a:solidFill>
                            <a:schemeClr val="tx1"/>
                          </a:solidFill>
                          <a:latin typeface="Meiryo UI" panose="020B0604030504040204" pitchFamily="50" charset="-128"/>
                          <a:ea typeface="Meiryo UI" panose="020B0604030504040204" pitchFamily="50" charset="-128"/>
                        </a:rPr>
                        <a:t>」を開催するなど、近隣と連携し新たな取り組みを進めている。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2000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①インバウンドも楽しめる企画を実施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・難波という立地上、地元の人だけではなく、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インバウンド向けの取組も必要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・イベントを多言語対応にしたい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・若者・留学生の観点を取り入れたい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■多言語対応のデジタルスタンプラリー</a:t>
                      </a:r>
                      <a:r>
                        <a:rPr kumimoji="1" lang="ja-JP" altLang="en-US" sz="900" dirty="0">
                          <a:solidFill>
                            <a:schemeClr val="tx1"/>
                          </a:solidFill>
                          <a:latin typeface="Meiryo UI" panose="020B0604030504040204" pitchFamily="50" charset="-128"/>
                          <a:ea typeface="Meiryo UI" panose="020B0604030504040204" pitchFamily="50" charset="-128"/>
                        </a:rPr>
                        <a:t>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・多言語</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英語・韓国語</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対応のスタンプラリーを開催し、商店街の店舗回遊を促進。</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店舗以上回遊した方には抽選で、商店街店舗の商品券等を贈呈するなど、</a:t>
                      </a:r>
                      <a:r>
                        <a:rPr kumimoji="1" lang="ja-JP" altLang="en-US" sz="900" b="1" dirty="0">
                          <a:solidFill>
                            <a:schemeClr val="tx1"/>
                          </a:solidFill>
                          <a:latin typeface="Meiryo UI" panose="020B0604030504040204" pitchFamily="50" charset="-128"/>
                          <a:ea typeface="Meiryo UI" panose="020B0604030504040204" pitchFamily="50" charset="-128"/>
                        </a:rPr>
                        <a:t>リピーター獲得と顧客増加に繋がるよう工夫した。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400"/>
                        </a:lnSpc>
                        <a:spcBef>
                          <a:spcPts val="0"/>
                        </a:spcBef>
                        <a:spcAft>
                          <a:spcPts val="0"/>
                        </a:spcAft>
                        <a:buClrTx/>
                        <a:buSzTx/>
                        <a:buFontTx/>
                        <a:buNone/>
                        <a:tabLst/>
                        <a:defRPr/>
                      </a:pPr>
                      <a:endParaRPr kumimoji="1" lang="en-US" altLang="ja-JP" sz="4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地元の留学生らと地域名産品展を実施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・「エール学園」の外国人留学生と、大阪府内にある各都道府県事務所</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宮城、群馬、栃木、広島、鹿児島</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と連携した地域物産展も開催。</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・デジタルスタンプラリーを実施したことで、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商店街の回遊性が高まった。</a:t>
                      </a:r>
                      <a:r>
                        <a:rPr kumimoji="1" lang="ja-JP" altLang="en-US" sz="900" b="0" dirty="0">
                          <a:solidFill>
                            <a:schemeClr val="tx1"/>
                          </a:solidFill>
                          <a:latin typeface="Meiryo UI" panose="020B0604030504040204" pitchFamily="50" charset="-128"/>
                          <a:ea typeface="Meiryo UI" panose="020B0604030504040204" pitchFamily="50" charset="-128"/>
                        </a:rPr>
                        <a:t>また、ホームページや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の活用により、新規顧客の獲得や認知度向上、リピーターの獲得につながり、</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のページビュー数は前年度比約２倍となった。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6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・地域名産品展では、外国の方にも興味を持ってもらえるように、名産品だけでなくアニメグッズなどの販売も実施したことで、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インバウンドも訪れた。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06059">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②地域と連携し商店街の魅力を発信したい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・地元の学校と連携したい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・インバウンド対応の強化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商店街プロモーションムービーの制作</a:t>
                      </a: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・地元専門学校「バンタンデザイン研究所」の学生と「エール学園」外国人留学生が連携して、</a:t>
                      </a:r>
                      <a:r>
                        <a:rPr kumimoji="1" lang="en-US" altLang="ja-JP" sz="900" b="0" dirty="0">
                          <a:solidFill>
                            <a:schemeClr val="tx1"/>
                          </a:solidFill>
                          <a:latin typeface="Meiryo UI" panose="020B0604030504040204" pitchFamily="50" charset="-128"/>
                          <a:ea typeface="Meiryo UI" panose="020B0604030504040204" pitchFamily="50" charset="-128"/>
                        </a:rPr>
                        <a:t>120</a:t>
                      </a:r>
                      <a:r>
                        <a:rPr kumimoji="1" lang="ja-JP" altLang="en-US" sz="900" b="0" dirty="0">
                          <a:solidFill>
                            <a:schemeClr val="tx1"/>
                          </a:solidFill>
                          <a:latin typeface="Meiryo UI" panose="020B0604030504040204" pitchFamily="50" charset="-128"/>
                          <a:ea typeface="Meiryo UI" panose="020B0604030504040204" pitchFamily="50" charset="-128"/>
                        </a:rPr>
                        <a:t>秒尺と</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秒尺の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動画を制作。</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へ投稿した。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4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spc="-15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a:t>
                      </a:r>
                      <a:r>
                        <a:rPr kumimoji="1" lang="ja-JP" altLang="en-US" sz="900" b="1" dirty="0">
                          <a:solidFill>
                            <a:schemeClr val="tx1"/>
                          </a:solidFill>
                          <a:latin typeface="Meiryo UI" panose="020B0604030504040204" pitchFamily="50" charset="-128"/>
                          <a:ea typeface="Meiryo UI" panose="020B0604030504040204" pitchFamily="50" charset="-128"/>
                        </a:rPr>
                        <a:t>商店街や街の魅力</a:t>
                      </a:r>
                      <a:r>
                        <a:rPr kumimoji="1" lang="ja-JP" altLang="en-US" sz="900" b="1" spc="-15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イベント情報を多言語発信</a:t>
                      </a:r>
                      <a:endParaRPr kumimoji="1" lang="ja-JP" altLang="en-US"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・「エール学園」外国人留学生</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名が、実際に商店街内の店舗を利用・取材し記事を作成。その内容を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で発信し、外国人留学生の観点での魅力発信を実施した。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・若者の感性で作成したプロモーションムービーは、情報拡散力が高く、新たな商店街のファンを獲得できた。総評として、動画での拡散や視聴数の観点では、</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が圧倒的に再生数が多く</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再生数約</a:t>
                      </a:r>
                      <a:r>
                        <a:rPr kumimoji="1" lang="en-US" altLang="ja-JP" sz="900" b="1" dirty="0">
                          <a:solidFill>
                            <a:schemeClr val="tx1"/>
                          </a:solidFill>
                          <a:latin typeface="Meiryo UI" panose="020B0604030504040204" pitchFamily="50" charset="-128"/>
                          <a:ea typeface="Meiryo UI" panose="020B0604030504040204" pitchFamily="50" charset="-128"/>
                        </a:rPr>
                        <a:t>15,000</a:t>
                      </a:r>
                      <a:r>
                        <a:rPr kumimoji="1" lang="ja-JP" altLang="en-US" sz="900" b="1" dirty="0">
                          <a:solidFill>
                            <a:schemeClr val="tx1"/>
                          </a:solidFill>
                          <a:latin typeface="Meiryo UI" panose="020B0604030504040204" pitchFamily="50" charset="-128"/>
                          <a:ea typeface="Meiryo UI" panose="020B0604030504040204" pitchFamily="50" charset="-128"/>
                        </a:rPr>
                        <a:t>回</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err="1">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を最優先で活用を取り入れるなど、今後の広報の道筋を立てることができた。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6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・動画のアクセスは日本からが多いが、一部、アメリカや南米からのアクセスもあり、グローバルな情報発信ができた。</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デザイン専門学校の学生、外国人留学生たちと企画段階から意見交換し、今回の事業計画を立案しました。学生と共に街歩きをしながら商店街の賑わいづくりをめざす上での課題を見つけ、その解決と共に新たなチャレンジが出来たことが有益でした。中でもプロモーションムービーの制作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、特に</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での情報発信は、高い効果があったと感じています。若い世代が中心となり、どの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でどのような情報発信をしていくのかも協議して取り組んだ結果、これまで当商店街が活用していた</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メディアよりも何倍も大きな実績を上げることができました。今回の結果をこれからの広報・販促活動の基礎として、更に発展成長していきたいと考えています。今後も地元の企業、学校、その他団体や地元住民の皆さんとも連携しながらよりよい商店街づくりをめざし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■主催：難波センター街商店街振興組合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■協力：学校法人エール学園、バンタンデザイン研究所</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2349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https://osaka-shotengai-info.com/ss/nambacentergai/</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■難波センター街商店街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https://nambacentergai.jp/</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■難波センター街商店街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https://www.facebook.com/nambacentergai/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58705" y="6874721"/>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54751" y="6875914"/>
            <a:ext cx="192270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学生による取材風景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4141" y="6866207"/>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年イベントチラシ</a:t>
            </a:r>
          </a:p>
        </p:txBody>
      </p:sp>
      <p:pic>
        <p:nvPicPr>
          <p:cNvPr id="3" name="図 2">
            <a:extLst>
              <a:ext uri="{FF2B5EF4-FFF2-40B4-BE49-F238E27FC236}">
                <a16:creationId xmlns:a16="http://schemas.microsoft.com/office/drawing/2014/main" id="{3EDC1F90-FF9E-E7FA-1969-DE4BF374317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7353" y="5885589"/>
            <a:ext cx="712612" cy="1008000"/>
          </a:xfrm>
          <a:prstGeom prst="rect">
            <a:avLst/>
          </a:prstGeom>
        </p:spPr>
      </p:pic>
      <p:pic>
        <p:nvPicPr>
          <p:cNvPr id="4" name="図 3">
            <a:extLst>
              <a:ext uri="{FF2B5EF4-FFF2-40B4-BE49-F238E27FC236}">
                <a16:creationId xmlns:a16="http://schemas.microsoft.com/office/drawing/2014/main" id="{B0B05DDD-50E9-BE58-9705-2F88544A59C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5400000">
            <a:off x="1876937" y="6037907"/>
            <a:ext cx="959999" cy="720000"/>
          </a:xfrm>
          <a:prstGeom prst="rect">
            <a:avLst/>
          </a:prstGeom>
        </p:spPr>
      </p:pic>
      <p:pic>
        <p:nvPicPr>
          <p:cNvPr id="7" name="図 6">
            <a:extLst>
              <a:ext uri="{FF2B5EF4-FFF2-40B4-BE49-F238E27FC236}">
                <a16:creationId xmlns:a16="http://schemas.microsoft.com/office/drawing/2014/main" id="{7D84D1B1-10EE-3F26-1E5E-010E0232927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21232" y="5900164"/>
            <a:ext cx="683637" cy="966912"/>
          </a:xfrm>
          <a:prstGeom prst="rect">
            <a:avLst/>
          </a:prstGeom>
        </p:spPr>
      </p:pic>
      <p:sp>
        <p:nvSpPr>
          <p:cNvPr id="12" name="テキスト ボックス 11">
            <a:extLst>
              <a:ext uri="{FF2B5EF4-FFF2-40B4-BE49-F238E27FC236}">
                <a16:creationId xmlns:a16="http://schemas.microsoft.com/office/drawing/2014/main" id="{4F00A9DA-E285-49FE-8ABA-1016442E6118}"/>
              </a:ext>
            </a:extLst>
          </p:cNvPr>
          <p:cNvSpPr txBox="1"/>
          <p:nvPr/>
        </p:nvSpPr>
        <p:spPr>
          <a:xfrm>
            <a:off x="7104185" y="-912"/>
            <a:ext cx="223845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P10</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068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565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生野銀座商店街振興組合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大阪市生野区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寺田町駅から東へ約</a:t>
                      </a:r>
                      <a:r>
                        <a:rPr kumimoji="1" lang="en-US" altLang="ja-JP" sz="800" b="0" dirty="0">
                          <a:solidFill>
                            <a:schemeClr val="tx1"/>
                          </a:solidFill>
                          <a:latin typeface="Meiryo UI" panose="020B0604030504040204" pitchFamily="50" charset="-128"/>
                          <a:ea typeface="Meiryo UI" panose="020B0604030504040204" pitchFamily="50" charset="-128"/>
                        </a:rPr>
                        <a:t>500m</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大阪府／将棋の聖地めざして　将棋名人決定戦とこども将棋教室 </a:t>
                      </a:r>
                      <a:r>
                        <a:rPr lang="en-US" altLang="ja-JP" sz="800" dirty="0">
                          <a:hlinkClick r:id="rId3"/>
                        </a:rPr>
                        <a:t>(ndl.go.jp)</a:t>
                      </a:r>
                      <a:r>
                        <a:rPr lang="en-US" altLang="ja-JP" sz="800" dirty="0"/>
                        <a:t>(R5.12.8)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大阪府／「将棋の聖地」へ</a:t>
                      </a:r>
                      <a:r>
                        <a:rPr lang="en-US" altLang="ja-JP" sz="800" dirty="0">
                          <a:hlinkClick r:id="rId4"/>
                        </a:rPr>
                        <a:t>—</a:t>
                      </a:r>
                      <a:r>
                        <a:rPr lang="ja-JP" altLang="en-US" sz="800" dirty="0">
                          <a:hlinkClick r:id="rId4"/>
                        </a:rPr>
                        <a:t>活動の広がり生む生野銀座商店街＜モデル創出事業＞ </a:t>
                      </a:r>
                      <a:r>
                        <a:rPr lang="en-US" altLang="ja-JP" sz="800" dirty="0">
                          <a:hlinkClick r:id="rId4"/>
                        </a:rPr>
                        <a:t>(ndl.go.jp)</a:t>
                      </a:r>
                      <a:r>
                        <a:rPr lang="ja-JP" altLang="en-US" sz="800" dirty="0"/>
                        <a:t>（</a:t>
                      </a:r>
                      <a:r>
                        <a:rPr lang="en-US" altLang="ja-JP" sz="800" dirty="0"/>
                        <a:t>R3.11.8)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22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商店街施設を活用した「地域」、「趣味」、「多世代」のコミュニティ形成事業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96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■商店街内のコミュニティーホール「どり～夢館」の活用を促進するため、子どもから高齢者まで、地域の将棋好きが気軽に将棋を楽しめる将棋教室を定期開催。あわせて、商店街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サイトに「どり～夢館」の予約システムを構築したり、新たに開催する将棋大会の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サイトを設立するなど、</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活用にも取り組んだ。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36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①コミュニティーホール「どり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夢館」の活用促進・利用者増加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・子どもが集まれる場所にしたい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・「将棋の聖地」として活性化を図りたい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⇒年齢の垣根を越えられる将棋を通して、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地域に新たな交流の場をつくりたい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夢館」で将棋教室を開催。</a:t>
                      </a:r>
                      <a:r>
                        <a:rPr kumimoji="1" lang="ja-JP" altLang="en-US" sz="900" dirty="0">
                          <a:solidFill>
                            <a:schemeClr val="tx1"/>
                          </a:solidFill>
                          <a:latin typeface="Meiryo UI" panose="020B0604030504040204" pitchFamily="50" charset="-128"/>
                          <a:ea typeface="Meiryo UI" panose="020B0604030504040204" pitchFamily="50" charset="-128"/>
                        </a:rPr>
                        <a:t>将棋教室は、試験的に</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回開催。子どもも楽しめるよう、人気アニメのミニ将棋を使用し、詰め将棋や将棋くずしなども行った。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夢館」で新たな</a:t>
                      </a:r>
                      <a:r>
                        <a:rPr kumimoji="1" lang="ja-JP" altLang="en-US" sz="900" dirty="0">
                          <a:solidFill>
                            <a:schemeClr val="tx1"/>
                          </a:solidFill>
                          <a:latin typeface="Meiryo UI" panose="020B0604030504040204" pitchFamily="50" charset="-128"/>
                          <a:ea typeface="Meiryo UI" panose="020B0604030504040204" pitchFamily="50" charset="-128"/>
                        </a:rPr>
                        <a:t>将棋大会を開催。開催期間は</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日間。</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日目は小中学生の部、</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日目は高校生以上の一般の部の決勝戦を実施し、</a:t>
                      </a:r>
                      <a:r>
                        <a:rPr kumimoji="1" lang="ja-JP" altLang="en-US" sz="900" b="1" dirty="0">
                          <a:solidFill>
                            <a:schemeClr val="tx1"/>
                          </a:solidFill>
                          <a:latin typeface="Meiryo UI" panose="020B0604030504040204" pitchFamily="50" charset="-128"/>
                          <a:ea typeface="Meiryo UI" panose="020B0604030504040204" pitchFamily="50" charset="-128"/>
                        </a:rPr>
                        <a:t>子どもから大人まで楽しめるように企画した。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・試験的に開催した将棋教室では、約</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名が参加。その後も、</a:t>
                      </a:r>
                      <a:r>
                        <a:rPr kumimoji="1" lang="ja-JP" altLang="en-US" sz="900" b="1" dirty="0">
                          <a:solidFill>
                            <a:schemeClr val="tx1"/>
                          </a:solidFill>
                          <a:latin typeface="Meiryo UI" panose="020B0604030504040204" pitchFamily="50" charset="-128"/>
                          <a:ea typeface="Meiryo UI" panose="020B0604030504040204" pitchFamily="50" charset="-128"/>
                        </a:rPr>
                        <a:t>将棋教室の開催を熱望する声が多く</a:t>
                      </a:r>
                      <a:r>
                        <a:rPr kumimoji="1" lang="ja-JP" altLang="en-US" sz="900" b="0" dirty="0">
                          <a:solidFill>
                            <a:schemeClr val="tx1"/>
                          </a:solidFill>
                          <a:latin typeface="Meiryo UI" panose="020B0604030504040204" pitchFamily="50" charset="-128"/>
                          <a:ea typeface="Meiryo UI" panose="020B0604030504040204" pitchFamily="50" charset="-128"/>
                        </a:rPr>
                        <a:t>、地元の将棋指導員資格を持つ若者を講師に</a:t>
                      </a:r>
                      <a:r>
                        <a:rPr kumimoji="1" lang="ja-JP" altLang="en-US" sz="900" b="1" dirty="0">
                          <a:solidFill>
                            <a:schemeClr val="tx1"/>
                          </a:solidFill>
                          <a:latin typeface="Meiryo UI" panose="020B0604030504040204" pitchFamily="50" charset="-128"/>
                          <a:ea typeface="Meiryo UI" panose="020B0604030504040204" pitchFamily="50" charset="-128"/>
                        </a:rPr>
                        <a:t>「生野こども将棋教室」がスタート</a:t>
                      </a:r>
                      <a:r>
                        <a:rPr kumimoji="1" lang="ja-JP" altLang="en-US" sz="900" b="0" dirty="0">
                          <a:solidFill>
                            <a:schemeClr val="tx1"/>
                          </a:solidFill>
                          <a:latin typeface="Meiryo UI" panose="020B0604030504040204" pitchFamily="50" charset="-128"/>
                          <a:ea typeface="Meiryo UI" panose="020B0604030504040204" pitchFamily="50" charset="-128"/>
                        </a:rPr>
                        <a:t>。週</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回開催され、現在も続いている。（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・将棋大会では、地域の子どもから高齢者まで計</a:t>
                      </a:r>
                      <a:r>
                        <a:rPr kumimoji="1" lang="en-US" altLang="ja-JP" sz="900" b="0" dirty="0">
                          <a:solidFill>
                            <a:schemeClr val="tx1"/>
                          </a:solidFill>
                          <a:latin typeface="Meiryo UI" panose="020B0604030504040204" pitchFamily="50" charset="-128"/>
                          <a:ea typeface="Meiryo UI" panose="020B0604030504040204" pitchFamily="50" charset="-128"/>
                        </a:rPr>
                        <a:t>69</a:t>
                      </a:r>
                      <a:r>
                        <a:rPr kumimoji="1" lang="ja-JP" altLang="en-US" sz="900" b="0" dirty="0">
                          <a:solidFill>
                            <a:schemeClr val="tx1"/>
                          </a:solidFill>
                          <a:latin typeface="Meiryo UI" panose="020B0604030504040204" pitchFamily="50" charset="-128"/>
                          <a:ea typeface="Meiryo UI" panose="020B0604030504040204" pitchFamily="50" charset="-128"/>
                        </a:rPr>
                        <a:t>名が参加。「将棋の聖地」をめざし、</a:t>
                      </a:r>
                      <a:r>
                        <a:rPr kumimoji="1" lang="ja-JP" altLang="en-US" sz="900" b="1" dirty="0">
                          <a:solidFill>
                            <a:schemeClr val="tx1"/>
                          </a:solidFill>
                          <a:latin typeface="Meiryo UI" panose="020B0604030504040204" pitchFamily="50" charset="-128"/>
                          <a:ea typeface="Meiryo UI" panose="020B0604030504040204" pitchFamily="50" charset="-128"/>
                        </a:rPr>
                        <a:t>年に一度の大会を継続して開催</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での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・商店街を多くの人に知ってもらいたい。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・「どり～夢館」の利用しやすさ向上。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・新たに開催する将棋大会を告知したい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⇒予約システムや特設</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サイトを構築し、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利便性向上と</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強化をはかりたい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・商店主の似顔絵入り</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や、「どり～夢館」の予約システムを搭載した</a:t>
                      </a:r>
                      <a:r>
                        <a:rPr kumimoji="1" lang="ja-JP" altLang="en-US" sz="900" b="1" dirty="0">
                          <a:solidFill>
                            <a:schemeClr val="tx1"/>
                          </a:solidFill>
                          <a:latin typeface="Meiryo UI" panose="020B0604030504040204" pitchFamily="50" charset="-128"/>
                          <a:ea typeface="Meiryo UI" panose="020B0604030504040204" pitchFamily="50" charset="-128"/>
                        </a:rPr>
                        <a:t>商店街</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サイトを構築</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・「生野将棋名人決定戦</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イベントサイトを構築</a:t>
                      </a:r>
                      <a:r>
                        <a:rPr kumimoji="1" lang="ja-JP" altLang="en-US" sz="900" b="0" dirty="0">
                          <a:solidFill>
                            <a:schemeClr val="tx1"/>
                          </a:solidFill>
                          <a:latin typeface="Meiryo UI" panose="020B0604030504040204" pitchFamily="50" charset="-128"/>
                          <a:ea typeface="Meiryo UI" panose="020B0604030504040204" pitchFamily="50" charset="-128"/>
                        </a:rPr>
                        <a:t>し、</a:t>
                      </a:r>
                      <a:r>
                        <a:rPr kumimoji="1" lang="ja-JP" altLang="en-US" sz="900" b="1" dirty="0">
                          <a:solidFill>
                            <a:schemeClr val="tx1"/>
                          </a:solidFill>
                          <a:latin typeface="Meiryo UI" panose="020B0604030504040204" pitchFamily="50" charset="-128"/>
                          <a:ea typeface="Meiryo UI" panose="020B0604030504040204" pitchFamily="50" charset="-128"/>
                        </a:rPr>
                        <a:t>プロモーション動画</a:t>
                      </a:r>
                      <a:r>
                        <a:rPr kumimoji="1" lang="ja-JP" altLang="en-US" sz="900" b="0" dirty="0">
                          <a:solidFill>
                            <a:schemeClr val="tx1"/>
                          </a:solidFill>
                          <a:latin typeface="Meiryo UI" panose="020B0604030504040204" pitchFamily="50" charset="-128"/>
                          <a:ea typeface="Meiryo UI" panose="020B0604030504040204" pitchFamily="50" charset="-128"/>
                        </a:rPr>
                        <a:t>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・大阪経済大学将棋部の協力を得て、別のイベント会場で決勝戦の模様を</a:t>
                      </a:r>
                      <a:r>
                        <a:rPr kumimoji="1" lang="ja-JP" altLang="en-US" sz="900" b="1" dirty="0">
                          <a:solidFill>
                            <a:schemeClr val="tx1"/>
                          </a:solidFill>
                          <a:latin typeface="Meiryo UI" panose="020B0604030504040204" pitchFamily="50" charset="-128"/>
                          <a:ea typeface="Meiryo UI" panose="020B0604030504040204" pitchFamily="50" charset="-128"/>
                        </a:rPr>
                        <a:t>オンライン配信</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・「どり～夢館」の予約システムが搭載され、</a:t>
                      </a:r>
                      <a:r>
                        <a:rPr kumimoji="1" lang="ja-JP" altLang="en-US" sz="900" b="1" dirty="0">
                          <a:solidFill>
                            <a:schemeClr val="tx1"/>
                          </a:solidFill>
                          <a:latin typeface="Meiryo UI" panose="020B0604030504040204" pitchFamily="50" charset="-128"/>
                          <a:ea typeface="Meiryo UI" panose="020B0604030504040204" pitchFamily="50" charset="-128"/>
                        </a:rPr>
                        <a:t>「どり～夢館」の稼働率が向上した。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・作成したプロモーション動画は、毎年再編集し配信を継続。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・この事業の取組みにより</a:t>
                      </a:r>
                      <a:r>
                        <a:rPr kumimoji="1" lang="ja-JP" altLang="en-US" sz="900" b="1" dirty="0">
                          <a:solidFill>
                            <a:schemeClr val="tx1"/>
                          </a:solidFill>
                          <a:latin typeface="Meiryo UI" panose="020B0604030504040204" pitchFamily="50" charset="-128"/>
                          <a:ea typeface="Meiryo UI" panose="020B0604030504040204" pitchFamily="50" charset="-128"/>
                        </a:rPr>
                        <a:t>地域全体の活性化へ向けた土台作り</a:t>
                      </a:r>
                      <a:r>
                        <a:rPr kumimoji="1" lang="ja-JP" altLang="en-US" sz="900" b="0" dirty="0">
                          <a:solidFill>
                            <a:schemeClr val="tx1"/>
                          </a:solidFill>
                          <a:latin typeface="Meiryo UI" panose="020B0604030504040204" pitchFamily="50" charset="-128"/>
                          <a:ea typeface="Meiryo UI" panose="020B0604030504040204" pitchFamily="50" charset="-128"/>
                        </a:rPr>
                        <a:t>ができ、他の団体とコラボしたイベントも実施している。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どり～夢館」の稼働率が大幅に低下し対策が求められる中、子どもから高齢者まで年齢を問わず楽しめて、対局や観戦を通じて交流できる将棋を商店街の活性化に取り入れることにしました。将棋が地域の交流や商店街に通うきっかけのひとつとなるよう「将棋の聖地」をめざして</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年目、地域に新たな交流の輪ができました。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■地域の輪の広まりは将棋以外にも波及しており、アームレスリング大会やクリスマスイベント等を実施し</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地域内外を問わず商店街と地域の魅力を発信しています。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■主催：生野銀座商店街振興組合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a:t>
                      </a:r>
                      <a:r>
                        <a:rPr kumimoji="1" lang="en-US" altLang="ja-JP" sz="900" dirty="0">
                          <a:latin typeface="Meiryo UI" panose="020B0604030504040204" pitchFamily="50" charset="-128"/>
                          <a:ea typeface="Meiryo UI" panose="020B0604030504040204" pitchFamily="50" charset="-128"/>
                        </a:rPr>
                        <a:t>IKUNO</a:t>
                      </a:r>
                      <a:r>
                        <a:rPr kumimoji="1" lang="ja-JP" altLang="en-US" sz="900" dirty="0">
                          <a:latin typeface="Meiryo UI" panose="020B0604030504040204" pitchFamily="50" charset="-128"/>
                          <a:ea typeface="Meiryo UI" panose="020B0604030504040204" pitchFamily="50" charset="-128"/>
                        </a:rPr>
                        <a:t>スキル・ラボ、大阪経済大学将棋部</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https://osaka-shotengai-info.com/ss/ikunoginza/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■生野銀座商店街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https://programing.sakura.ne.jp/ikuno_ginza/index.php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■生野銀座商店街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https://www.instagram.com/ikunoginzasyoutengai/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64734" y="679985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年度「いくの将棋祭」チラシ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95703" y="6717013"/>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年度に作成したプロモーション動画</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毎年再編集し配信</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9905" y="6741248"/>
            <a:ext cx="1276422"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a:t>
            </a:r>
            <a:r>
              <a:rPr lang="ja-JP" altLang="en-US" sz="800" dirty="0">
                <a:latin typeface="Meiryo UI" panose="020B0604030504040204" pitchFamily="50" charset="-128"/>
                <a:ea typeface="Meiryo UI" panose="020B0604030504040204" pitchFamily="50" charset="-128"/>
              </a:rPr>
              <a:t>４年度</a:t>
            </a:r>
            <a:r>
              <a:rPr lang="en-US" altLang="ja-JP" sz="800" dirty="0">
                <a:latin typeface="Meiryo UI" panose="020B0604030504040204" pitchFamily="50" charset="-128"/>
                <a:ea typeface="Meiryo UI" panose="020B0604030504040204" pitchFamily="50" charset="-128"/>
              </a:rPr>
              <a:t>Web</a:t>
            </a:r>
            <a:r>
              <a:rPr lang="ja-JP" altLang="en-US" sz="800" dirty="0">
                <a:latin typeface="Meiryo UI" panose="020B0604030504040204" pitchFamily="50" charset="-128"/>
                <a:ea typeface="Meiryo UI" panose="020B0604030504040204" pitchFamily="50" charset="-128"/>
              </a:rPr>
              <a:t>サイト構築</a:t>
            </a: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ページ</a:t>
            </a:r>
          </a:p>
        </p:txBody>
      </p:sp>
      <p:pic>
        <p:nvPicPr>
          <p:cNvPr id="4" name="図 3">
            <a:extLst>
              <a:ext uri="{FF2B5EF4-FFF2-40B4-BE49-F238E27FC236}">
                <a16:creationId xmlns:a16="http://schemas.microsoft.com/office/drawing/2014/main" id="{40A33DE4-60DC-156F-054E-88FC860B2E4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9905" y="5705222"/>
            <a:ext cx="1276422" cy="931788"/>
          </a:xfrm>
          <a:prstGeom prst="rect">
            <a:avLst/>
          </a:prstGeom>
          <a:ln>
            <a:solidFill>
              <a:schemeClr val="bg1">
                <a:lumMod val="65000"/>
              </a:schemeClr>
            </a:solidFill>
          </a:ln>
        </p:spPr>
      </p:pic>
      <p:pic>
        <p:nvPicPr>
          <p:cNvPr id="12" name="図 11">
            <a:extLst>
              <a:ext uri="{FF2B5EF4-FFF2-40B4-BE49-F238E27FC236}">
                <a16:creationId xmlns:a16="http://schemas.microsoft.com/office/drawing/2014/main" id="{56792F72-F93E-880F-EB6E-460136547D9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78462" y="5705222"/>
            <a:ext cx="1644533" cy="932439"/>
          </a:xfrm>
          <a:prstGeom prst="rect">
            <a:avLst/>
          </a:prstGeom>
        </p:spPr>
      </p:pic>
      <p:pic>
        <p:nvPicPr>
          <p:cNvPr id="5" name="図 4">
            <a:extLst>
              <a:ext uri="{FF2B5EF4-FFF2-40B4-BE49-F238E27FC236}">
                <a16:creationId xmlns:a16="http://schemas.microsoft.com/office/drawing/2014/main" id="{FF16C171-6EBB-205E-6205-98DBE00942B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85131" y="5568909"/>
            <a:ext cx="866322" cy="1230945"/>
          </a:xfrm>
          <a:prstGeom prst="rect">
            <a:avLst/>
          </a:prstGeom>
        </p:spPr>
      </p:pic>
      <p:sp>
        <p:nvSpPr>
          <p:cNvPr id="13" name="テキスト ボックス 12">
            <a:extLst>
              <a:ext uri="{FF2B5EF4-FFF2-40B4-BE49-F238E27FC236}">
                <a16:creationId xmlns:a16="http://schemas.microsoft.com/office/drawing/2014/main" id="{9A4495E0-0652-483D-AE93-2B6757D3D3A0}"/>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82746107"/>
              </p:ext>
            </p:extLst>
          </p:nvPr>
        </p:nvGraphicFramePr>
        <p:xfrm>
          <a:off x="-1" y="246122"/>
          <a:ext cx="9360552" cy="681382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94455">
                  <a:extLst>
                    <a:ext uri="{9D8B030D-6E8A-4147-A177-3AD203B41FA5}">
                      <a16:colId xmlns:a16="http://schemas.microsoft.com/office/drawing/2014/main" val="2386351658"/>
                    </a:ext>
                  </a:extLst>
                </a:gridCol>
                <a:gridCol w="1881568">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9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所在地：大阪市旭区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最寄駅：京阪本線 千林駅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180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大阪府／ＩＣＴ活用でお客様と繋がる企画づくり </a:t>
                      </a:r>
                      <a:r>
                        <a:rPr lang="en-US" altLang="ja-JP" sz="800" dirty="0">
                          <a:hlinkClick r:id="rId3"/>
                        </a:rPr>
                        <a:t>(ndl.go.jp)</a:t>
                      </a:r>
                      <a:r>
                        <a:rPr lang="en-US" altLang="ja-JP" sz="800" dirty="0"/>
                        <a:t> R5.9.21)</a:t>
                      </a:r>
                      <a:r>
                        <a:rPr lang="ja-JP" altLang="en-US" sz="800" dirty="0"/>
                        <a:t>　</a:t>
                      </a:r>
                      <a:endParaRPr lang="en-US" altLang="ja-JP" sz="800" dirty="0"/>
                    </a:p>
                    <a:p>
                      <a:r>
                        <a:rPr lang="ja-JP" altLang="en-US" sz="800" dirty="0">
                          <a:hlinkClick r:id="rId4"/>
                        </a:rPr>
                        <a:t>大阪府／感染対策バッチリ オンライン抽選会 ＜モデル創出事業＞ </a:t>
                      </a:r>
                      <a:r>
                        <a:rPr lang="en-US" altLang="ja-JP" sz="800" dirty="0">
                          <a:hlinkClick r:id="rId4"/>
                        </a:rPr>
                        <a:t>(ndl.go.jp)</a:t>
                      </a:r>
                      <a:r>
                        <a:rPr lang="en-US" altLang="ja-JP" sz="800" dirty="0"/>
                        <a:t> </a:t>
                      </a:r>
                    </a:p>
                    <a:p>
                      <a:r>
                        <a:rPr lang="en-US" altLang="ja-JP" sz="800" dirty="0"/>
                        <a:t>(R3.11.25)</a:t>
                      </a:r>
                      <a:r>
                        <a:rPr lang="ja-JP" altLang="en-US" sz="800" dirty="0"/>
                        <a:t>　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052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販売促進イベントのオンライン化と、地域団体や鉄道会社と連携した情報発信の強化</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■コロナ禍でも安心して来街して楽しんでもらうために、恒例の販売促進イベントにひと工夫。</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■抽選会場での３密を回避するため、</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を活用した「オンライン抽選会」の開催や</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活用した商店街回遊イベントを実施。また、地域団体と協働し千林界隈のテイクアウトができるお店を紹介した「ぐるめマップ」と、旭区役所の協力を得て千林界隈の名所を紹介する「まち歩きマップ」をそれぞれ制作し、地域の魅力を再発信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6433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①非接触で販売促進イベントを開催させたい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を活用した「オンライン抽選会」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コードの活用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・コロナ禍でも安心して参加できるイベント作り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・一方で、デジタルに不慣れな方でも参加できるサポートが必要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①</a:t>
                      </a:r>
                      <a:r>
                        <a:rPr kumimoji="1" lang="en-US" altLang="ja-JP" sz="900" b="1" kern="1200" spc="-70" baseline="0" dirty="0">
                          <a:latin typeface="Meiryo UI" panose="020B0604030504040204" pitchFamily="50" charset="-128"/>
                          <a:ea typeface="Meiryo UI" panose="020B0604030504040204" pitchFamily="50" charset="-128"/>
                        </a:rPr>
                        <a:t>QR</a:t>
                      </a:r>
                      <a:r>
                        <a:rPr kumimoji="1" lang="ja-JP" altLang="en-US" sz="900" b="1" kern="1200" spc="-70" baseline="0" dirty="0">
                          <a:latin typeface="Meiryo UI" panose="020B0604030504040204" pitchFamily="50" charset="-128"/>
                          <a:ea typeface="Meiryo UI" panose="020B0604030504040204" pitchFamily="50" charset="-128"/>
                        </a:rPr>
                        <a:t>コード活用のオンライン抽選会</a:t>
                      </a:r>
                      <a:r>
                        <a:rPr kumimoji="1" lang="en-US" altLang="ja-JP" sz="900" kern="1200" spc="-70" baseline="0" dirty="0">
                          <a:latin typeface="Meiryo UI" panose="020B0604030504040204" pitchFamily="50" charset="-128"/>
                          <a:ea typeface="Meiryo UI" panose="020B0604030504040204" pitchFamily="50" charset="-128"/>
                        </a:rPr>
                        <a:t>『</a:t>
                      </a:r>
                      <a:r>
                        <a:rPr kumimoji="1" lang="ja-JP" altLang="en-US" sz="900" kern="1200" spc="-70" baseline="0" dirty="0">
                          <a:latin typeface="Meiryo UI" panose="020B0604030504040204" pitchFamily="50" charset="-128"/>
                          <a:ea typeface="Meiryo UI" panose="020B0604030504040204" pitchFamily="50" charset="-128"/>
                        </a:rPr>
                        <a:t>千林埋蔵金を掘り当てろ！</a:t>
                      </a:r>
                      <a:r>
                        <a:rPr kumimoji="1" lang="en-US" altLang="ja-JP" sz="900" kern="1200" spc="-70" baseline="0" dirty="0">
                          <a:latin typeface="Meiryo UI" panose="020B0604030504040204" pitchFamily="50" charset="-128"/>
                          <a:ea typeface="Meiryo UI" panose="020B0604030504040204" pitchFamily="50" charset="-128"/>
                        </a:rPr>
                        <a:t>』</a:t>
                      </a:r>
                      <a:r>
                        <a:rPr kumimoji="1" lang="ja-JP" altLang="en-US" sz="900" kern="1200" spc="-70" baseline="0" dirty="0">
                          <a:latin typeface="Meiryo UI" panose="020B0604030504040204" pitchFamily="50" charset="-128"/>
                          <a:ea typeface="Meiryo UI" panose="020B0604030504040204" pitchFamily="50" charset="-128"/>
                        </a:rPr>
                        <a:t>を開催。</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・鉄道会社と</a:t>
                      </a:r>
                      <a:r>
                        <a:rPr kumimoji="1" lang="ja-JP" altLang="en-US" sz="900" kern="1200" spc="-70" baseline="0" dirty="0">
                          <a:solidFill>
                            <a:schemeClr val="tx1"/>
                          </a:solidFill>
                          <a:latin typeface="Meiryo UI" panose="020B0604030504040204" pitchFamily="50" charset="-128"/>
                          <a:ea typeface="Meiryo UI" panose="020B0604030504040204" pitchFamily="50" charset="-128"/>
                        </a:rPr>
                        <a:t>連携して例年実施しているガラガラ抽選会の抽選券に</a:t>
                      </a:r>
                      <a:r>
                        <a:rPr kumimoji="1" lang="en-US" altLang="ja-JP" sz="900" kern="1200" spc="-70" baseline="0" dirty="0">
                          <a:solidFill>
                            <a:schemeClr val="tx1"/>
                          </a:solidFill>
                          <a:latin typeface="Meiryo UI" panose="020B0604030504040204" pitchFamily="50" charset="-128"/>
                          <a:ea typeface="Meiryo UI" panose="020B0604030504040204" pitchFamily="50" charset="-128"/>
                        </a:rPr>
                        <a:t>QR</a:t>
                      </a:r>
                      <a:r>
                        <a:rPr kumimoji="1" lang="ja-JP" altLang="en-US" sz="900" kern="1200" spc="-70" baseline="0" dirty="0">
                          <a:solidFill>
                            <a:schemeClr val="tx1"/>
                          </a:solidFill>
                          <a:latin typeface="Meiryo UI" panose="020B0604030504040204" pitchFamily="50" charset="-128"/>
                          <a:ea typeface="Meiryo UI" panose="020B0604030504040204" pitchFamily="50" charset="-128"/>
                        </a:rPr>
                        <a:t>コードを使用し、スマートフォンで読み取るとオンライン上</a:t>
                      </a:r>
                      <a:r>
                        <a:rPr kumimoji="1" lang="ja-JP" altLang="en-US" sz="900" kern="1200" spc="-70" baseline="0" dirty="0">
                          <a:latin typeface="Meiryo UI" panose="020B0604030504040204" pitchFamily="50" charset="-128"/>
                          <a:ea typeface="Meiryo UI" panose="020B0604030504040204" pitchFamily="50" charset="-128"/>
                        </a:rPr>
                        <a:t>で抽選が始まる仕組みを実施。</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・また、操作方法がわからない方やスマートフォンを持たない方には、スタッフが代わりに</a:t>
                      </a:r>
                      <a:r>
                        <a:rPr kumimoji="1" lang="en-US" altLang="ja-JP" sz="900" kern="1200" spc="-70" baseline="0" dirty="0">
                          <a:latin typeface="Meiryo UI" panose="020B0604030504040204" pitchFamily="50" charset="-128"/>
                          <a:ea typeface="Meiryo UI" panose="020B0604030504040204" pitchFamily="50" charset="-128"/>
                        </a:rPr>
                        <a:t>QR</a:t>
                      </a:r>
                      <a:r>
                        <a:rPr kumimoji="1" lang="ja-JP" altLang="en-US" sz="900" kern="1200" spc="-70" baseline="0" dirty="0">
                          <a:latin typeface="Meiryo UI" panose="020B0604030504040204" pitchFamily="50" charset="-128"/>
                          <a:ea typeface="Meiryo UI" panose="020B0604030504040204" pitchFamily="50" charset="-128"/>
                        </a:rPr>
                        <a:t>コードを読み取るサポートを実施。</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・初めてオンライン抽選会を行ったことで、参加者から「スマホを使った抽選が楽しい」などの声を頂いた。鉄道会社との連携により、中吊り、駅ポスター、駅置きパンフレットによるイベント告知により、</a:t>
                      </a: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沿線のお客様の来街を誘致することができた</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・商店街内の</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ICT</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活用への理解も進み、令和</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5</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年には商店街</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LINE</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を活用したクイズイベントを行うなど、改良をしながらイベントを実施。</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2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②商店街内外の店舗や周辺名所の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マップを活用した商店街回遊イベント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・テイクアウトに対応した飲食店の広報</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を活用し、より広い世代に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②テイクアウトに対応した飲食店を紹介した「千林界隈ぐるめマップ」と名所を紹介した「千林界隈まち歩きマップ」の制作。</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・「ぐるめマップ」では、掲載の店舗や名所にはナビ</a:t>
                      </a:r>
                      <a:r>
                        <a:rPr kumimoji="1" lang="en-US" altLang="ja-JP" sz="900" kern="1200" spc="-70" baseline="0" dirty="0">
                          <a:latin typeface="Meiryo UI" panose="020B0604030504040204" pitchFamily="50" charset="-128"/>
                          <a:ea typeface="Meiryo UI" panose="020B0604030504040204" pitchFamily="50" charset="-128"/>
                        </a:rPr>
                        <a:t>QR</a:t>
                      </a:r>
                      <a:r>
                        <a:rPr kumimoji="1" lang="ja-JP" altLang="en-US" sz="900" kern="1200" spc="-70" baseline="0" dirty="0">
                          <a:latin typeface="Meiryo UI" panose="020B0604030504040204" pitchFamily="50" charset="-128"/>
                          <a:ea typeface="Meiryo UI" panose="020B0604030504040204" pitchFamily="50" charset="-128"/>
                        </a:rPr>
                        <a:t>コードを付してあり、読み込むと</a:t>
                      </a:r>
                      <a:r>
                        <a:rPr kumimoji="1" lang="en-US" altLang="ja-JP" sz="900" b="1" kern="1200" spc="-70" baseline="0" dirty="0">
                          <a:latin typeface="Meiryo UI" panose="020B0604030504040204" pitchFamily="50" charset="-128"/>
                          <a:ea typeface="Meiryo UI" panose="020B0604030504040204" pitchFamily="50" charset="-128"/>
                        </a:rPr>
                        <a:t>google</a:t>
                      </a:r>
                      <a:r>
                        <a:rPr kumimoji="1" lang="ja-JP" altLang="en-US" sz="900" b="1" kern="1200" spc="-70" baseline="0" dirty="0">
                          <a:latin typeface="Meiryo UI" panose="020B0604030504040204" pitchFamily="50" charset="-128"/>
                          <a:ea typeface="Meiryo UI" panose="020B0604030504040204" pitchFamily="50" charset="-128"/>
                        </a:rPr>
                        <a:t>マップで案内ができる工夫</a:t>
                      </a:r>
                      <a:r>
                        <a:rPr kumimoji="1" lang="ja-JP" altLang="en-US" sz="900" kern="1200" spc="-70" baseline="0" dirty="0">
                          <a:latin typeface="Meiryo UI" panose="020B0604030504040204" pitchFamily="50" charset="-128"/>
                          <a:ea typeface="Meiryo UI" panose="020B0604030504040204" pitchFamily="50" charset="-128"/>
                        </a:rPr>
                        <a:t>をこらした。「まち歩きマップ」では、</a:t>
                      </a:r>
                      <a:r>
                        <a:rPr kumimoji="1" lang="en-US" altLang="ja-JP" sz="900" kern="1200" spc="-70" baseline="0" dirty="0">
                          <a:latin typeface="Meiryo UI" panose="020B0604030504040204" pitchFamily="50" charset="-128"/>
                          <a:ea typeface="Meiryo UI" panose="020B0604030504040204" pitchFamily="50" charset="-128"/>
                        </a:rPr>
                        <a:t>37</a:t>
                      </a:r>
                      <a:r>
                        <a:rPr kumimoji="1" lang="ja-JP" altLang="en-US" sz="900" kern="1200" spc="-70" baseline="0" dirty="0">
                          <a:latin typeface="Meiryo UI" panose="020B0604030504040204" pitchFamily="50" charset="-128"/>
                          <a:ea typeface="Meiryo UI" panose="020B0604030504040204" pitchFamily="50" charset="-128"/>
                        </a:rPr>
                        <a:t>か所のおすすめ名所は、旭区役所の協力のもと、名所情報や旭区検定を参考にした</a:t>
                      </a:r>
                      <a:r>
                        <a:rPr kumimoji="1" lang="ja-JP" altLang="en-US" sz="900" b="1" kern="1200" spc="-70" baseline="0" dirty="0">
                          <a:latin typeface="Meiryo UI" panose="020B0604030504040204" pitchFamily="50" charset="-128"/>
                          <a:ea typeface="Meiryo UI" panose="020B0604030504040204" pitchFamily="50" charset="-128"/>
                        </a:rPr>
                        <a:t>名所にまつわるクイズを掲載し、楽しく見てもらう工夫</a:t>
                      </a:r>
                      <a:r>
                        <a:rPr kumimoji="1" lang="ja-JP" altLang="en-US" sz="900" kern="1200" spc="-70" baseline="0" dirty="0">
                          <a:latin typeface="Meiryo UI" panose="020B0604030504040204" pitchFamily="50" charset="-128"/>
                          <a:ea typeface="Meiryo UI" panose="020B0604030504040204" pitchFamily="50" charset="-128"/>
                        </a:rPr>
                        <a:t>を施した。</a:t>
                      </a:r>
                      <a:endParaRPr kumimoji="1" lang="en-US" altLang="ja-JP" sz="900" kern="1200" spc="-70" baseline="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2</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種類のガイドマップに対する評判は良く、「知らなかったお店を発見できた」や「一度行ってみたいと思うお店があった」「千林のいろいろな情報が詰まっていて便利」などの声が寄せられるなど、</a:t>
                      </a: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地域内外に千林の魅力を発信できた</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・高齢の常連客に加え、ファミリー層の楽しむ姿が例年より多く見られる</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ようになってきた。</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720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■高齢のお客様が多い千林商店街ですが、</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コードを活用した新しい取組みの抽選会では、参加するお客様の笑顔を見て効果を感じました。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■２種類のガイドマップは、「行政」「</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ピースプロジェクト」「商店街」が一丸となり制作にあたり、お客様がお買い物や散策に楽しんで活用していただけました。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■その後も、</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コードや</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などの</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を活用したさまざまな事業に挑戦しました。高齢の方でも使いやすいという</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を活用し、友達登録をしてくれた人に懸賞イベントのヒントを送信したり、歳末に抽選会の告知などを実施。今までは、折り込みチラシや個人宅へのポスティングで近隣の方へ通知していましたが、</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を使うことでよりダイレクトに、必要としているお客様に情報を届けられるようになり、　　今では友達登録者数は</a:t>
                      </a:r>
                      <a:r>
                        <a:rPr kumimoji="1" lang="en-US" altLang="ja-JP" sz="900" b="0" dirty="0">
                          <a:solidFill>
                            <a:schemeClr val="tx1"/>
                          </a:solidFill>
                          <a:latin typeface="Meiryo UI" panose="020B0604030504040204" pitchFamily="50" charset="-128"/>
                          <a:ea typeface="Meiryo UI" panose="020B0604030504040204" pitchFamily="50" charset="-128"/>
                        </a:rPr>
                        <a:t>5,000</a:t>
                      </a:r>
                      <a:r>
                        <a:rPr kumimoji="1" lang="ja-JP" altLang="en-US" sz="900" b="0" dirty="0">
                          <a:solidFill>
                            <a:schemeClr val="tx1"/>
                          </a:solidFill>
                          <a:latin typeface="Meiryo UI" panose="020B0604030504040204" pitchFamily="50" charset="-128"/>
                          <a:ea typeface="Meiryo UI" panose="020B0604030504040204" pitchFamily="50" charset="-128"/>
                        </a:rPr>
                        <a:t>人以上。今後も</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を活用し、必要としてくれるお客様にいち早く情報を届け、地域と商店街を盛り上げていきたいです。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6196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■主催：千林商店街振興組合</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■協力：</a:t>
                      </a:r>
                      <a:r>
                        <a:rPr kumimoji="1" lang="en-US" altLang="ja-JP" sz="800" dirty="0">
                          <a:latin typeface="Meiryo UI" panose="020B0604030504040204" pitchFamily="50" charset="-128"/>
                          <a:ea typeface="Meiryo UI" panose="020B0604030504040204" pitchFamily="50" charset="-128"/>
                        </a:rPr>
                        <a:t>1000</a:t>
                      </a:r>
                      <a:r>
                        <a:rPr kumimoji="1" lang="ja-JP" altLang="en-US" sz="800" dirty="0">
                          <a:latin typeface="Meiryo UI" panose="020B0604030504040204" pitchFamily="50" charset="-128"/>
                          <a:ea typeface="Meiryo UI" panose="020B0604030504040204" pitchFamily="50" charset="-128"/>
                        </a:rPr>
                        <a:t>ピースプロジェクト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京阪電気鉄道株式会社</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京阪百貨店</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60129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https://osaka-shotengai-info.com/ss/senbayashi/</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800" kern="1200" dirty="0">
                          <a:solidFill>
                            <a:schemeClr val="dk1"/>
                          </a:solidFill>
                          <a:latin typeface="Meiryo UI" panose="020B0604030504040204" pitchFamily="50" charset="-128"/>
                          <a:ea typeface="Meiryo UI" panose="020B0604030504040204" pitchFamily="50" charset="-128"/>
                          <a:cs typeface="+mn-cs"/>
                        </a:rPr>
                        <a:t>HP</a:t>
                      </a:r>
                      <a:r>
                        <a:rPr kumimoji="1" lang="ja-JP" altLang="en-US" sz="8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6"/>
                        </a:rPr>
                        <a:t>https://www.senbayashi.com/</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800" kern="1200" dirty="0">
                          <a:solidFill>
                            <a:schemeClr val="dk1"/>
                          </a:solidFill>
                          <a:latin typeface="Meiryo UI" panose="020B0604030504040204" pitchFamily="50" charset="-128"/>
                          <a:ea typeface="Meiryo UI" panose="020B0604030504040204" pitchFamily="50" charset="-128"/>
                          <a:cs typeface="+mn-cs"/>
                        </a:rPr>
                        <a:t>Instagram</a:t>
                      </a:r>
                      <a:r>
                        <a:rPr kumimoji="1" lang="ja-JP" altLang="en-US" sz="8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7"/>
                        </a:rPr>
                        <a:t>https://www.instagram.com/senbayashi_official/</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77747" y="6860708"/>
            <a:ext cx="2147299" cy="215444"/>
          </a:xfrm>
          <a:prstGeom prst="rect">
            <a:avLst/>
          </a:prstGeom>
          <a:noFill/>
        </p:spPr>
        <p:txBody>
          <a:bodyPr wrap="square" rtlCol="0">
            <a:spAutoFit/>
          </a:bodyPr>
          <a:lstStyle/>
          <a:p>
            <a:pPr algn="ctr"/>
            <a:r>
              <a:rPr lang="en-US" altLang="ja-JP" sz="800" dirty="0">
                <a:latin typeface="UD デジタル 教科書体 NK-R" panose="02020400000000000000" pitchFamily="18" charset="-128"/>
                <a:ea typeface="UD デジタル 教科書体 NK-R" panose="02020400000000000000" pitchFamily="18" charset="-128"/>
              </a:rPr>
              <a:t>R3</a:t>
            </a:r>
            <a:r>
              <a:rPr lang="ja-JP" altLang="en-US" sz="800" dirty="0">
                <a:latin typeface="UD デジタル 教科書体 NK-R" panose="02020400000000000000" pitchFamily="18" charset="-128"/>
                <a:ea typeface="UD デジタル 教科書体 NK-R" panose="02020400000000000000" pitchFamily="18" charset="-128"/>
              </a:rPr>
              <a:t>「ぐるめマップ」　　　　</a:t>
            </a:r>
            <a:r>
              <a:rPr lang="en-US" altLang="ja-JP" sz="800" dirty="0">
                <a:latin typeface="UD デジタル 教科書体 NK-R" panose="02020400000000000000" pitchFamily="18" charset="-128"/>
                <a:ea typeface="UD デジタル 教科書体 NK-R" panose="02020400000000000000" pitchFamily="18" charset="-128"/>
              </a:rPr>
              <a:t>R3</a:t>
            </a:r>
            <a:r>
              <a:rPr lang="ja-JP" altLang="en-US"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Meiryo UI" panose="020B0604030504040204" pitchFamily="50" charset="-128"/>
                <a:ea typeface="Meiryo UI" panose="020B0604030504040204" pitchFamily="50" charset="-128"/>
              </a:rPr>
              <a:t>まち歩きマップ」</a:t>
            </a:r>
            <a:endParaRPr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2071605" y="6716618"/>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　密を回避した</a:t>
            </a:r>
          </a:p>
          <a:p>
            <a:pPr algn="ctr" defTabSz="480106">
              <a:defRPr/>
            </a:pPr>
            <a:r>
              <a:rPr lang="ja-JP" altLang="en-US" sz="800" dirty="0">
                <a:latin typeface="Meiryo UI" panose="020B0604030504040204" pitchFamily="50" charset="-128"/>
                <a:ea typeface="Meiryo UI" panose="020B0604030504040204" pitchFamily="50" charset="-128"/>
              </a:rPr>
              <a:t>「オンライン抽選会」の会場</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244740" y="6843194"/>
            <a:ext cx="164453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8026DC3F-554F-F7AB-FF75-8F49C987750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7675" y="5743229"/>
            <a:ext cx="822133" cy="1105384"/>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B0D33D9D-CFF6-99F0-CC40-719FE692BC1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266101" y="5743183"/>
            <a:ext cx="822133" cy="1105429"/>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9D91695B-2369-9A7E-37AF-557207B9450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375910" y="5804086"/>
            <a:ext cx="1058688" cy="895450"/>
          </a:xfrm>
          <a:prstGeom prst="rect">
            <a:avLst/>
          </a:prstGeom>
          <a:effectLst>
            <a:outerShdw blurRad="50800" dist="38100" dir="2700000" algn="tl" rotWithShape="0">
              <a:prstClr val="black">
                <a:alpha val="40000"/>
              </a:prstClr>
            </a:outerShdw>
          </a:effectLst>
        </p:spPr>
      </p:pic>
      <p:pic>
        <p:nvPicPr>
          <p:cNvPr id="1026" name="Picture 2" descr="千林商店街">
            <a:extLst>
              <a:ext uri="{FF2B5EF4-FFF2-40B4-BE49-F238E27FC236}">
                <a16:creationId xmlns:a16="http://schemas.microsoft.com/office/drawing/2014/main" id="{EF3BC480-6130-7EF0-9CC2-CCB6DEDB8BE0}"/>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3676165" y="5764712"/>
            <a:ext cx="822133" cy="106813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35CED996-A4B2-44CE-BEF0-674D986F0AA8}"/>
              </a:ext>
            </a:extLst>
          </p:cNvPr>
          <p:cNvSpPr txBox="1"/>
          <p:nvPr/>
        </p:nvSpPr>
        <p:spPr>
          <a:xfrm>
            <a:off x="7201226"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159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2246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三津屋商店街振興組合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大阪市淀川区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最寄駅：阪急神戸線神崎川駅すぐ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大阪府／進化した「三津屋謎解きラリー」　公式ＬＩＮＥ活用で大人もワクワク＜モデル創出事業＞ </a:t>
                      </a:r>
                      <a:r>
                        <a:rPr lang="en-US" altLang="ja-JP" sz="800" dirty="0">
                          <a:hlinkClick r:id="rId3"/>
                        </a:rPr>
                        <a:t>(ndl.go.jp)</a:t>
                      </a:r>
                      <a:r>
                        <a:rPr lang="en-US" altLang="ja-JP" sz="800" dirty="0"/>
                        <a:t>(R5.11.24)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大阪府／本格「謎解きラリー」で商店街の魅力を知って＜モデル創出事業＞ </a:t>
                      </a:r>
                      <a:r>
                        <a:rPr lang="en-US" altLang="ja-JP" sz="800" dirty="0">
                          <a:hlinkClick r:id="rId4"/>
                        </a:rPr>
                        <a:t>(ndl.go.jp)</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商店街公式</a:t>
                      </a:r>
                      <a:r>
                        <a:rPr kumimoji="1" lang="en-US" altLang="ja-JP" sz="1050" dirty="0">
                          <a:solidFill>
                            <a:schemeClr val="tx1"/>
                          </a:solidFill>
                          <a:latin typeface="Meiryo UI" panose="020B0604030504040204" pitchFamily="50" charset="-128"/>
                          <a:ea typeface="Meiryo UI" panose="020B0604030504040204" pitchFamily="50" charset="-128"/>
                        </a:rPr>
                        <a:t>LINE</a:t>
                      </a:r>
                      <a:r>
                        <a:rPr kumimoji="1" lang="ja-JP" altLang="en-US" sz="1050" dirty="0">
                          <a:solidFill>
                            <a:schemeClr val="tx1"/>
                          </a:solidFill>
                          <a:latin typeface="Meiryo UI" panose="020B0604030504040204" pitchFamily="50" charset="-128"/>
                          <a:ea typeface="Meiryo UI" panose="020B0604030504040204" pitchFamily="50" charset="-128"/>
                        </a:rPr>
                        <a:t>活用によるデジタル謎解きラリーで、</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移住者や地域の若者のなどへの周知強化へ</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3643">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■例年開催している夏の恒例イベント「みつやどんたく」とあわせて商店街を周遊してもらうべく、「三津屋謎解きラリー」を同時に開催。今回は従来のアナログ方式から、商店街公式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を活用して実施することで、子どもから大人まで楽しめる本格的な謎解きラリーとし、若手世代を中心に商店街の周知と新規フォロワー獲得に向けて取り組んだ。さらに集計等の手間を減らすことにも成功。</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年度も継続して開催し、参加者も増加している。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・周辺地域へ子育て世帯の移住者が増加。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日頃訪れない方や最近移住してきた方に向けて、商店街の認知向上を図りたい。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・「三津屋謎解きラリー」をより幅広い層に参加し楽しんでもらうため、参加者により難易度を調整できるようにしたい。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・アナログ（紙）ので謎解きラリーの実施は管理・集計等の手間が大きいため、効率化を図りたい。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活用による謎解きラリーの実施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を活用し「三津屋謎解きラリー」を開催。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・謎解きの難易度をあげるため、謎解きのプロに依頼して問題を作成。参加者が難しいと感じた場合は、商店街公式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を友だち登録し、メッセージを送るとヒントが貰えるシステムも構築。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・商店街内で配布されている謎解きラリーのリーフレットと、商店街内に掲示された貼り紙の情報を合わせると謎が解けるようにし、商店街内を回遊させるようにした。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・イベント運営は、商店街店舗や地域の方、地元小学校の</a:t>
                      </a:r>
                      <a:r>
                        <a:rPr kumimoji="1" lang="en-US" altLang="ja-JP" sz="900" dirty="0">
                          <a:solidFill>
                            <a:schemeClr val="tx1"/>
                          </a:solidFill>
                          <a:latin typeface="Meiryo UI" panose="020B0604030504040204" pitchFamily="50" charset="-128"/>
                          <a:ea typeface="Meiryo UI" panose="020B0604030504040204" pitchFamily="50" charset="-128"/>
                        </a:rPr>
                        <a:t>PTA</a:t>
                      </a:r>
                      <a:r>
                        <a:rPr kumimoji="1" lang="ja-JP" altLang="en-US" sz="900" dirty="0">
                          <a:solidFill>
                            <a:schemeClr val="tx1"/>
                          </a:solidFill>
                          <a:latin typeface="Meiryo UI" panose="020B0604030504040204" pitchFamily="50" charset="-128"/>
                          <a:ea typeface="Meiryo UI" panose="020B0604030504040204" pitchFamily="50" charset="-128"/>
                        </a:rPr>
                        <a:t>、地元学校の卒業生の協力</a:t>
                      </a:r>
                      <a:r>
                        <a:rPr kumimoji="1" lang="ja-JP" altLang="en-US" sz="900" dirty="0">
                          <a:latin typeface="Meiryo UI" panose="020B0604030504040204" pitchFamily="50" charset="-128"/>
                          <a:ea typeface="Meiryo UI" panose="020B0604030504040204" pitchFamily="50" charset="-128"/>
                        </a:rPr>
                        <a:t>を得て実施。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・謎解きの回答受付・正解者向けの抽選案内・抽選結果のやり取り等も商店街公式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でまとめて実施。</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・商店街内にクイズの問題を掲出したことで、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商店街内を歩き回ってもらい、知ってもらう機会となった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・謎解きの難易度を上げたことで、幅広い世代の参加者が増加。</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・イベント終了後も引き続き商店街イベント情報を</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で発信するなど、</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にも活用できている。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アカウントの友だち登録者は、</a:t>
                      </a:r>
                      <a:r>
                        <a:rPr kumimoji="1" lang="en-US" altLang="ja-JP" sz="900" b="1" dirty="0">
                          <a:solidFill>
                            <a:schemeClr val="tx1"/>
                          </a:solidFill>
                          <a:latin typeface="Meiryo UI" panose="020B0604030504040204" pitchFamily="50" charset="-128"/>
                          <a:ea typeface="Meiryo UI" panose="020B0604030504040204" pitchFamily="50" charset="-128"/>
                        </a:rPr>
                        <a:t>280</a:t>
                      </a:r>
                      <a:r>
                        <a:rPr kumimoji="1" lang="ja-JP" altLang="en-US" sz="900" b="1" dirty="0">
                          <a:solidFill>
                            <a:schemeClr val="tx1"/>
                          </a:solidFill>
                          <a:latin typeface="Meiryo UI" panose="020B0604030504040204" pitchFamily="50" charset="-128"/>
                          <a:ea typeface="Meiryo UI" panose="020B0604030504040204" pitchFamily="50" charset="-128"/>
                        </a:rPr>
                        <a:t>名を超えた。</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・回答受付から抽選結果やりとり等まで</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で一貫して実施できることで、</a:t>
                      </a:r>
                      <a:r>
                        <a:rPr kumimoji="1" lang="ja-JP" altLang="en-US" sz="900" b="1" dirty="0">
                          <a:solidFill>
                            <a:schemeClr val="tx1"/>
                          </a:solidFill>
                          <a:latin typeface="Meiryo UI" panose="020B0604030504040204" pitchFamily="50" charset="-128"/>
                          <a:ea typeface="Meiryo UI" panose="020B0604030504040204" pitchFamily="50" charset="-128"/>
                        </a:rPr>
                        <a:t>従来のアナログ実施に比べ事務局の手間も省力化。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・今回の実施を通し、</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活用による謎解きラリーの</a:t>
                      </a:r>
                      <a:r>
                        <a:rPr kumimoji="1" lang="ja-JP" altLang="en-US" sz="900" b="1" dirty="0">
                          <a:solidFill>
                            <a:schemeClr val="tx1"/>
                          </a:solidFill>
                          <a:latin typeface="Meiryo UI" panose="020B0604030504040204" pitchFamily="50" charset="-128"/>
                          <a:ea typeface="Meiryo UI" panose="020B0604030504040204" pitchFamily="50" charset="-128"/>
                        </a:rPr>
                        <a:t>ノウハウを商店街事務局が習得でき、今後も</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を自主的に活用できるようになった。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三津屋商店街周辺は、マンションなどが新たに建設されており、人口が増加している地域です。元々地域密着型の商店街で、小学校の通学路としても活用している商店街なので、新たな世代にも商店街を知ってもらう機会をなんとか作り出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したいと考えていました。今回、子どもを通して商店街の情報が親世代につながる流れで、取り組むことができました。また、</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を活用させたことで周辺住民の新規獲得ができたので、イベント以外にお店の情報なども発信できるように、</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も利用し、併せて有効活用していきたいと思います。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■主催：三津屋商店街振興組合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■協力：地元小学校</a:t>
                      </a:r>
                      <a:r>
                        <a:rPr kumimoji="1" lang="en-US" altLang="ja-JP" sz="900" dirty="0">
                          <a:latin typeface="Meiryo UI" panose="020B0604030504040204" pitchFamily="50" charset="-128"/>
                          <a:ea typeface="Meiryo UI" panose="020B0604030504040204" pitchFamily="50" charset="-128"/>
                        </a:rPr>
                        <a:t>PTA</a:t>
                      </a:r>
                      <a:r>
                        <a:rPr kumimoji="1" lang="ja-JP" altLang="en-US" sz="900" dirty="0">
                          <a:solidFill>
                            <a:schemeClr val="tx1"/>
                          </a:solidFill>
                          <a:latin typeface="Meiryo UI" panose="020B0604030504040204" pitchFamily="50" charset="-128"/>
                          <a:ea typeface="Meiryo UI" panose="020B0604030504040204" pitchFamily="50" charset="-128"/>
                        </a:rPr>
                        <a:t>や地元学校の卒業生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9661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https://osaka-shotengai-info.com/ss/mitsuya/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https://www.mitsuya.ne.jp/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https://www.instagram.com/328comeon/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779244" y="678872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年度「みつやどんたく」の様子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9905" y="6772070"/>
            <a:ext cx="136532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イベントポスター</a:t>
            </a:r>
          </a:p>
        </p:txBody>
      </p:sp>
      <p:pic>
        <p:nvPicPr>
          <p:cNvPr id="4" name="図 3">
            <a:extLst>
              <a:ext uri="{FF2B5EF4-FFF2-40B4-BE49-F238E27FC236}">
                <a16:creationId xmlns:a16="http://schemas.microsoft.com/office/drawing/2014/main" id="{746A28FB-657E-DE1D-5BCC-4B03BB8CA05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9810" y="5788394"/>
            <a:ext cx="1365324" cy="970099"/>
          </a:xfrm>
          <a:prstGeom prst="rect">
            <a:avLst/>
          </a:prstGeom>
        </p:spPr>
      </p:pic>
      <p:pic>
        <p:nvPicPr>
          <p:cNvPr id="12" name="図 11">
            <a:extLst>
              <a:ext uri="{FF2B5EF4-FFF2-40B4-BE49-F238E27FC236}">
                <a16:creationId xmlns:a16="http://schemas.microsoft.com/office/drawing/2014/main" id="{ED3E1D75-F171-1218-241C-E03539D40C4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936314" y="5788395"/>
            <a:ext cx="1404388" cy="970099"/>
          </a:xfrm>
          <a:prstGeom prst="rect">
            <a:avLst/>
          </a:prstGeom>
        </p:spPr>
      </p:pic>
      <p:sp>
        <p:nvSpPr>
          <p:cNvPr id="15" name="テキスト ボックス 14">
            <a:extLst>
              <a:ext uri="{FF2B5EF4-FFF2-40B4-BE49-F238E27FC236}">
                <a16:creationId xmlns:a16="http://schemas.microsoft.com/office/drawing/2014/main" id="{DD3F47F0-B35B-6802-B36F-41D22D15A75F}"/>
              </a:ext>
            </a:extLst>
          </p:cNvPr>
          <p:cNvSpPr txBox="1"/>
          <p:nvPr/>
        </p:nvSpPr>
        <p:spPr>
          <a:xfrm>
            <a:off x="3265206" y="680186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pic>
        <p:nvPicPr>
          <p:cNvPr id="5" name="図 4">
            <a:extLst>
              <a:ext uri="{FF2B5EF4-FFF2-40B4-BE49-F238E27FC236}">
                <a16:creationId xmlns:a16="http://schemas.microsoft.com/office/drawing/2014/main" id="{BB37E57B-921C-2603-D450-39E7D2C3B1A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51882" y="5611002"/>
            <a:ext cx="841500" cy="1190803"/>
          </a:xfrm>
          <a:prstGeom prst="rect">
            <a:avLst/>
          </a:prstGeom>
        </p:spPr>
      </p:pic>
      <p:sp>
        <p:nvSpPr>
          <p:cNvPr id="11" name="テキスト ボックス 10">
            <a:extLst>
              <a:ext uri="{FF2B5EF4-FFF2-40B4-BE49-F238E27FC236}">
                <a16:creationId xmlns:a16="http://schemas.microsoft.com/office/drawing/2014/main" id="{91B331D4-F709-4600-9E74-4143F7D75A3E}"/>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341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19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粉浜商店街振興組合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所在地：大阪市住之江区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住吉大社駅すぐ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120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大阪府／チン電に乗って粉浜の魅力堪能＜モデル創出事業＞ </a:t>
                      </a:r>
                      <a:r>
                        <a:rPr lang="en-US" altLang="ja-JP" sz="800" dirty="0">
                          <a:hlinkClick r:id="rId3"/>
                        </a:rPr>
                        <a:t>(ndl.go.jp)</a:t>
                      </a:r>
                      <a:r>
                        <a:rPr lang="en-US" altLang="ja-JP" sz="800" dirty="0"/>
                        <a:t>(R5.3.3)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大阪府／創刊！ミニコミ誌「こはま日和」</a:t>
                      </a:r>
                      <a:r>
                        <a:rPr lang="en-US" altLang="ja-JP" sz="800" dirty="0">
                          <a:hlinkClick r:id="rId4"/>
                        </a:rPr>
                        <a:t>〜</a:t>
                      </a:r>
                      <a:r>
                        <a:rPr lang="ja-JP" altLang="en-US" sz="800" dirty="0">
                          <a:hlinkClick r:id="rId4"/>
                        </a:rPr>
                        <a:t>こはまのお宝を探しに出かけよう！</a:t>
                      </a:r>
                      <a:r>
                        <a:rPr lang="en-US" altLang="ja-JP" sz="800" dirty="0">
                          <a:hlinkClick r:id="rId4"/>
                        </a:rPr>
                        <a:t>〜 </a:t>
                      </a:r>
                      <a:r>
                        <a:rPr lang="ja-JP" altLang="en-US" sz="800" dirty="0">
                          <a:hlinkClick r:id="rId4"/>
                        </a:rPr>
                        <a:t>＜モデル創出事業＞ </a:t>
                      </a:r>
                      <a:r>
                        <a:rPr lang="en-US" altLang="ja-JP" sz="800" dirty="0">
                          <a:hlinkClick r:id="rId4"/>
                        </a:rPr>
                        <a:t>(ndl.go.jp)</a:t>
                      </a:r>
                      <a:r>
                        <a:rPr lang="en-US" altLang="ja-JP" sz="800" dirty="0"/>
                        <a:t>(R3.12.9)</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0932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デジタル冊子「こはま日和」制作による地域ブランディング</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31828">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■住吉大社や住吉公園をはじめとした観光資源や、日常性はありつつも上質でこだわりを持った専門店など、粉浜ならではの魅力を発信するため、「こはま日和」と題した「ブログサイト」と「公式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アカウント」を開設。タブロイド版の「ミニコミ誌」も創刊し、地域住民や住吉大社の参拝客を中心に粉浜エリアの魅力を発信した。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その後、令和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月にミニコミ誌「こはま日和」第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号を発行。第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号で注目したのは「チン電（路面電車）」。府内唯一の路面電車である阪堺電車を貸し切り、ツアーを実施した。</a:t>
                      </a: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97386">
                <a:tc gridSpan="2">
                  <a:txBody>
                    <a:bodyPr/>
                    <a:lstStyle/>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・商店街周辺には、住吉大社や住吉公園をはじめとした歴史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情緒溢れる観光資源も多く、地域ブランディングを促進したい。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・これらを活かし、粉浜商店街とその周辺エリアの認知度を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向上したい。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・しかし、商店街や地域の身近な情報を伝える媒体が少ない。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⇒地域の情報を継続的に発信していくためのプラットフォームを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構築し、地域の関係者と連携して発信を強化していきたい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「こはま日和」の</a:t>
                      </a:r>
                      <a:r>
                        <a:rPr kumimoji="1" lang="ja-JP" altLang="en-US" sz="900" b="1" dirty="0">
                          <a:solidFill>
                            <a:schemeClr val="tx1"/>
                          </a:solidFill>
                          <a:latin typeface="Meiryo UI" panose="020B0604030504040204" pitchFamily="50" charset="-128"/>
                          <a:ea typeface="Meiryo UI" panose="020B0604030504040204" pitchFamily="50" charset="-128"/>
                        </a:rPr>
                        <a:t>ブログサイトと</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アカウントの開設</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地元出身のグルメ誌ライタ</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ーや地元の</a:t>
                      </a:r>
                      <a:r>
                        <a:rPr kumimoji="1" lang="en-US" altLang="ja-JP" sz="900" kern="1200" dirty="0">
                          <a:solidFill>
                            <a:schemeClr val="tx1"/>
                          </a:solidFill>
                          <a:latin typeface="Meiryo UI" panose="020B0604030504040204" pitchFamily="50" charset="-128"/>
                          <a:ea typeface="Meiryo UI" panose="020B0604030504040204" pitchFamily="50" charset="-128"/>
                          <a:cs typeface="+mn-cs"/>
                        </a:rPr>
                        <a:t>NPO</a:t>
                      </a:r>
                      <a:r>
                        <a:rPr kumimoji="1" lang="ja-JP" altLang="en-US" sz="900" dirty="0">
                          <a:solidFill>
                            <a:schemeClr val="tx1"/>
                          </a:solidFill>
                          <a:latin typeface="Meiryo UI" panose="020B0604030504040204" pitchFamily="50" charset="-128"/>
                          <a:ea typeface="Meiryo UI" panose="020B0604030504040204" pitchFamily="50" charset="-128"/>
                        </a:rPr>
                        <a:t>「粉浜サポーターズ」の協力を得て、</a:t>
                      </a:r>
                      <a:r>
                        <a:rPr kumimoji="1" lang="ja-JP" altLang="en-US" sz="900" b="1" dirty="0">
                          <a:solidFill>
                            <a:schemeClr val="tx1"/>
                          </a:solidFill>
                          <a:latin typeface="Meiryo UI" panose="020B0604030504040204" pitchFamily="50" charset="-128"/>
                          <a:ea typeface="Meiryo UI" panose="020B0604030504040204" pitchFamily="50" charset="-128"/>
                        </a:rPr>
                        <a:t>「日常性はありつつも上質でこだわりを持つ専門店」をコンセプト</a:t>
                      </a:r>
                      <a:r>
                        <a:rPr kumimoji="1" lang="ja-JP" altLang="en-US" sz="900" dirty="0">
                          <a:solidFill>
                            <a:schemeClr val="tx1"/>
                          </a:solidFill>
                          <a:latin typeface="Meiryo UI" panose="020B0604030504040204" pitchFamily="50" charset="-128"/>
                          <a:ea typeface="Meiryo UI" panose="020B0604030504040204" pitchFamily="50" charset="-128"/>
                        </a:rPr>
                        <a:t>に、</a:t>
                      </a:r>
                      <a:r>
                        <a:rPr kumimoji="1" lang="ja-JP" altLang="en-US" sz="900" b="1" dirty="0">
                          <a:solidFill>
                            <a:schemeClr val="tx1"/>
                          </a:solidFill>
                          <a:latin typeface="Meiryo UI" panose="020B0604030504040204" pitchFamily="50" charset="-128"/>
                          <a:ea typeface="Meiryo UI" panose="020B0604030504040204" pitchFamily="50" charset="-128"/>
                        </a:rPr>
                        <a:t>お店や商品の情報を発信</a:t>
                      </a:r>
                      <a:r>
                        <a:rPr kumimoji="1" lang="ja-JP" altLang="en-US" sz="900" dirty="0">
                          <a:solidFill>
                            <a:schemeClr val="tx1"/>
                          </a:solidFill>
                          <a:latin typeface="Meiryo UI" panose="020B0604030504040204" pitchFamily="50" charset="-128"/>
                          <a:ea typeface="Meiryo UI" panose="020B0604030504040204" pitchFamily="50" charset="-128"/>
                        </a:rPr>
                        <a:t>。プロのカメラマンや大阪成蹊短期大学の調理・製菓学科のゼミ生の協力もあり、撮影方法やスタイリングに工夫し、お店や商品の魅力を最大限に引き出すことができた。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・「こはま日和」の</a:t>
                      </a:r>
                      <a:r>
                        <a:rPr kumimoji="1" lang="ja-JP" altLang="en-US" sz="900" b="1" dirty="0">
                          <a:solidFill>
                            <a:schemeClr val="tx1"/>
                          </a:solidFill>
                          <a:latin typeface="Meiryo UI" panose="020B0604030504040204" pitchFamily="50" charset="-128"/>
                          <a:ea typeface="Meiryo UI" panose="020B0604030504040204" pitchFamily="50" charset="-128"/>
                        </a:rPr>
                        <a:t>タブロイド版ミニコミ誌</a:t>
                      </a:r>
                      <a:r>
                        <a:rPr kumimoji="1" lang="ja-JP" altLang="en-US" sz="900" b="0" dirty="0">
                          <a:solidFill>
                            <a:schemeClr val="tx1"/>
                          </a:solidFill>
                          <a:latin typeface="Meiryo UI" panose="020B0604030504040204" pitchFamily="50" charset="-128"/>
                          <a:ea typeface="Meiryo UI" panose="020B0604030504040204" pitchFamily="50" charset="-128"/>
                        </a:rPr>
                        <a:t>を創刊</a:t>
                      </a:r>
                      <a:r>
                        <a:rPr kumimoji="1" lang="ja-JP" altLang="en-US" sz="900" dirty="0">
                          <a:solidFill>
                            <a:schemeClr val="tx1"/>
                          </a:solidFill>
                          <a:latin typeface="Meiryo UI" panose="020B0604030504040204" pitchFamily="50" charset="-128"/>
                          <a:ea typeface="Meiryo UI" panose="020B0604030504040204" pitchFamily="50" charset="-128"/>
                        </a:rPr>
                        <a:t>し、</a:t>
                      </a:r>
                      <a:r>
                        <a:rPr kumimoji="1" lang="ja-JP" altLang="en-US" sz="900" b="0" dirty="0">
                          <a:solidFill>
                            <a:schemeClr val="tx1"/>
                          </a:solidFill>
                          <a:latin typeface="Meiryo UI" panose="020B0604030504040204" pitchFamily="50" charset="-128"/>
                          <a:ea typeface="Meiryo UI" panose="020B0604030504040204" pitchFamily="50" charset="-128"/>
                        </a:rPr>
                        <a:t>商店街や近隣店舗、住吉大社、区役所、図書館、南海本線粉浜駅・住吉大社駅、阪堺電気軌道の天王寺駅前駅など</a:t>
                      </a:r>
                      <a:r>
                        <a:rPr kumimoji="1" lang="ja-JP" altLang="en-US" sz="900" b="1" dirty="0">
                          <a:solidFill>
                            <a:schemeClr val="tx1"/>
                          </a:solidFill>
                          <a:latin typeface="Meiryo UI" panose="020B0604030504040204" pitchFamily="50" charset="-128"/>
                          <a:ea typeface="Meiryo UI" panose="020B0604030504040204" pitchFamily="50" charset="-128"/>
                        </a:rPr>
                        <a:t>計</a:t>
                      </a:r>
                      <a:r>
                        <a:rPr kumimoji="1" lang="en-US" altLang="ja-JP" sz="900" b="1" dirty="0">
                          <a:solidFill>
                            <a:schemeClr val="tx1"/>
                          </a:solidFill>
                          <a:latin typeface="Meiryo UI" panose="020B0604030504040204" pitchFamily="50" charset="-128"/>
                          <a:ea typeface="Meiryo UI" panose="020B0604030504040204" pitchFamily="50" charset="-128"/>
                        </a:rPr>
                        <a:t>70</a:t>
                      </a:r>
                      <a:r>
                        <a:rPr kumimoji="1" lang="ja-JP" altLang="en-US" sz="900" b="1" dirty="0">
                          <a:solidFill>
                            <a:schemeClr val="tx1"/>
                          </a:solidFill>
                          <a:latin typeface="Meiryo UI" panose="020B0604030504040204" pitchFamily="50" charset="-128"/>
                          <a:ea typeface="Meiryo UI" panose="020B0604030504040204" pitchFamily="50" charset="-128"/>
                        </a:rPr>
                        <a:t>カ所で配架</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・粉浜を舞台にした小説「たこ焼きの岸本」の著者である</a:t>
                      </a:r>
                      <a:r>
                        <a:rPr kumimoji="1" lang="ja-JP" altLang="en-US" sz="900" b="0" dirty="0">
                          <a:solidFill>
                            <a:schemeClr val="tx1"/>
                          </a:solidFill>
                          <a:latin typeface="Meiryo UI" panose="020B0604030504040204" pitchFamily="50" charset="-128"/>
                          <a:ea typeface="Meiryo UI" panose="020B0604030504040204" pitchFamily="50" charset="-128"/>
                        </a:rPr>
                        <a:t>蓮見恭子氏に</a:t>
                      </a:r>
                      <a:r>
                        <a:rPr kumimoji="1" lang="ja-JP" altLang="en-US" sz="900" dirty="0">
                          <a:solidFill>
                            <a:schemeClr val="tx1"/>
                          </a:solidFill>
                          <a:latin typeface="Meiryo UI" panose="020B0604030504040204" pitchFamily="50" charset="-128"/>
                          <a:ea typeface="Meiryo UI" panose="020B0604030504040204" pitchFamily="50" charset="-128"/>
                        </a:rPr>
                        <a:t>も取組みに賛同いただき、企画や発信に協力を得た。「こはま日和」の企画のひとつとして、</a:t>
                      </a:r>
                      <a:r>
                        <a:rPr kumimoji="1" lang="ja-JP" altLang="en-US" sz="900" b="0" dirty="0">
                          <a:solidFill>
                            <a:schemeClr val="tx1"/>
                          </a:solidFill>
                          <a:latin typeface="Meiryo UI" panose="020B0604030504040204" pitchFamily="50" charset="-128"/>
                          <a:ea typeface="Meiryo UI" panose="020B0604030504040204" pitchFamily="50" charset="-128"/>
                        </a:rPr>
                        <a:t>蓮見恭子氏を粉浜に迎えて、一緒に散歩をした様子をまとめたルポを作成した。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・「ミニコミ誌」を駅や公共施設を中心に広い範囲で配架したことにより、</a:t>
                      </a:r>
                      <a:r>
                        <a:rPr kumimoji="1" lang="ja-JP" altLang="en-US" sz="900" b="1" dirty="0">
                          <a:solidFill>
                            <a:schemeClr val="tx1"/>
                          </a:solidFill>
                          <a:latin typeface="Meiryo UI" panose="020B0604030504040204" pitchFamily="50" charset="-128"/>
                          <a:ea typeface="Meiryo UI" panose="020B0604030504040204" pitchFamily="50" charset="-128"/>
                        </a:rPr>
                        <a:t>「こはま日和」を片手に地域や商店街を歩く方の姿が見受けられた。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・ラジオ番組への出演や蓮見恭子氏主催の講演会にも参加するなど、</a:t>
                      </a:r>
                      <a:r>
                        <a:rPr kumimoji="1" lang="ja-JP" altLang="en-US" sz="900" b="1" dirty="0">
                          <a:solidFill>
                            <a:schemeClr val="tx1"/>
                          </a:solidFill>
                          <a:latin typeface="Meiryo UI" panose="020B0604030504040204" pitchFamily="50" charset="-128"/>
                          <a:ea typeface="Meiryo UI" panose="020B0604030504040204" pitchFamily="50" charset="-128"/>
                        </a:rPr>
                        <a:t>「こはま日和」を多面的に</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できた。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・「ブログサイト」閲覧数は</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を超え、「公式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アカウント」の友だち登録数は</a:t>
                      </a:r>
                      <a:r>
                        <a:rPr kumimoji="1" lang="en-US" altLang="ja-JP" sz="900" b="0" dirty="0">
                          <a:solidFill>
                            <a:schemeClr val="tx1"/>
                          </a:solidFill>
                          <a:latin typeface="Meiryo UI" panose="020B0604030504040204" pitchFamily="50" charset="-128"/>
                          <a:ea typeface="Meiryo UI" panose="020B0604030504040204" pitchFamily="50" charset="-128"/>
                        </a:rPr>
                        <a:t>364</a:t>
                      </a:r>
                      <a:r>
                        <a:rPr kumimoji="1" lang="ja-JP" altLang="en-US" sz="900" b="0" dirty="0">
                          <a:solidFill>
                            <a:schemeClr val="tx1"/>
                          </a:solidFill>
                          <a:latin typeface="Meiryo UI" panose="020B0604030504040204" pitchFamily="50" charset="-128"/>
                          <a:ea typeface="Meiryo UI" panose="020B0604030504040204" pitchFamily="50" charset="-128"/>
                        </a:rPr>
                        <a:t>名と増加中。（</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・ライターや近隣学生、地元</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のメンバーなど、様々な立場の人と意見を交わしながら作成することで、</a:t>
                      </a:r>
                      <a:r>
                        <a:rPr kumimoji="1" lang="ja-JP" altLang="en-US" sz="900" b="1" dirty="0">
                          <a:solidFill>
                            <a:schemeClr val="tx1"/>
                          </a:solidFill>
                          <a:latin typeface="Meiryo UI" panose="020B0604030504040204" pitchFamily="50" charset="-128"/>
                          <a:ea typeface="Meiryo UI" panose="020B0604030504040204" pitchFamily="50" charset="-128"/>
                        </a:rPr>
                        <a:t>商店街周辺エリアの魅力を再発見し、それを情報発信</a:t>
                      </a:r>
                      <a:r>
                        <a:rPr kumimoji="1" lang="ja-JP" altLang="en-US" sz="900" b="0" dirty="0">
                          <a:solidFill>
                            <a:schemeClr val="tx1"/>
                          </a:solidFill>
                          <a:latin typeface="Meiryo UI" panose="020B0604030504040204" pitchFamily="50" charset="-128"/>
                          <a:ea typeface="Meiryo UI" panose="020B0604030504040204" pitchFamily="50" charset="-128"/>
                        </a:rPr>
                        <a:t>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月にミニコミ誌「こはま日和」第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号を発行し、チン電を貸し切ったツアーを開催するなど、活動の幅をより広げることができた。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9087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地域の身近な情報を伝える媒体は、あまりありませんでした。粉浜には、地元の人でも気づいていない魅力が沢山あるので、それらを発信することで、地域住民の方々に地域や商店街の魅力を再認識してもらうきっかけになればと思いこの事業を実施しました。ミニコミ誌「こはま日和」は、地域の団体や粉浜にゆかりのある方々などと地域一丸となって制作することができました。スタイリッシュな誌面に、読み応えのある充実した内容に仕上がりで、高評価を得ています。今後も、自立した事業として継続していければ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■主催：粉浜商店街振興組合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■協力：住吉大社、</a:t>
                      </a:r>
                      <a:r>
                        <a:rPr kumimoji="1" lang="en-US" altLang="ja-JP" sz="900" dirty="0">
                          <a:latin typeface="Meiryo UI" panose="020B0604030504040204" pitchFamily="50" charset="-128"/>
                          <a:ea typeface="Meiryo UI" panose="020B0604030504040204" pitchFamily="50" charset="-128"/>
                        </a:rPr>
                        <a:t>NPO</a:t>
                      </a:r>
                      <a:r>
                        <a:rPr kumimoji="1" lang="ja-JP" altLang="en-US" sz="900" dirty="0">
                          <a:latin typeface="Meiryo UI" panose="020B0604030504040204" pitchFamily="50" charset="-128"/>
                          <a:ea typeface="Meiryo UI" panose="020B0604030504040204" pitchFamily="50" charset="-128"/>
                        </a:rPr>
                        <a:t>「粉浜サポーターズ」、大阪成蹊短期大学調理・製菓学科ゼミ生</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2056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https://osaka-shotengai-info.com/ss/kohama/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■粉浜商店街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https://www.kohama-shoutengai.com/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■粉浜商店街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https://www.instagram.com/kohamashotengai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90718" y="6746399"/>
            <a:ext cx="1507263"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a:t>
            </a:r>
            <a:r>
              <a:rPr lang="ja-JP" altLang="en-US" sz="800" b="0" i="0" dirty="0">
                <a:solidFill>
                  <a:srgbClr val="000000"/>
                </a:solidFill>
                <a:effectLst/>
                <a:latin typeface="Meiryo" panose="020B0604030504040204" pitchFamily="50" charset="-128"/>
                <a:ea typeface="Meiryo" panose="020B0604030504040204" pitchFamily="50" charset="-128"/>
              </a:rPr>
              <a:t>チン電を貸し切って</a:t>
            </a:r>
            <a:endParaRPr lang="en-US" altLang="ja-JP" sz="800" b="0" i="0" dirty="0">
              <a:solidFill>
                <a:srgbClr val="000000"/>
              </a:solidFill>
              <a:effectLst/>
              <a:latin typeface="Meiryo" panose="020B0604030504040204" pitchFamily="50" charset="-128"/>
              <a:ea typeface="Meiryo" panose="020B0604030504040204" pitchFamily="50" charset="-128"/>
            </a:endParaRPr>
          </a:p>
          <a:p>
            <a:pPr algn="ctr"/>
            <a:r>
              <a:rPr lang="ja-JP" altLang="en-US" sz="800" b="0" i="0" dirty="0">
                <a:solidFill>
                  <a:srgbClr val="000000"/>
                </a:solidFill>
                <a:effectLst/>
                <a:latin typeface="Meiryo" panose="020B0604030504040204" pitchFamily="50" charset="-128"/>
                <a:ea typeface="Meiryo" panose="020B0604030504040204" pitchFamily="50" charset="-128"/>
              </a:rPr>
              <a:t>行われたツアー</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42994" y="6746399"/>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年度「こはま日和」の創刊を</a:t>
            </a:r>
            <a:r>
              <a:rPr lang="en-US" altLang="ja-JP" sz="800" dirty="0">
                <a:latin typeface="Meiryo UI" panose="020B0604030504040204" pitchFamily="50" charset="-128"/>
                <a:ea typeface="Meiryo UI" panose="020B0604030504040204" pitchFamily="50" charset="-128"/>
              </a:rPr>
              <a:t>PR</a:t>
            </a:r>
          </a:p>
          <a:p>
            <a:pPr algn="ctr" defTabSz="480106">
              <a:defRPr/>
            </a:pPr>
            <a:r>
              <a:rPr lang="ja-JP" altLang="en-US" sz="800" dirty="0">
                <a:latin typeface="Meiryo UI" panose="020B0604030504040204" pitchFamily="50" charset="-128"/>
                <a:ea typeface="Meiryo UI" panose="020B0604030504040204" pitchFamily="50" charset="-128"/>
              </a:rPr>
              <a:t>蓮見氏主催の講演会にて</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04222" y="6745255"/>
            <a:ext cx="1301217"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年度作成 ミニコミ誌</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こはま日和</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p>
        </p:txBody>
      </p:sp>
      <p:pic>
        <p:nvPicPr>
          <p:cNvPr id="3" name="図 2">
            <a:extLst>
              <a:ext uri="{FF2B5EF4-FFF2-40B4-BE49-F238E27FC236}">
                <a16:creationId xmlns:a16="http://schemas.microsoft.com/office/drawing/2014/main" id="{BDBAA26A-73FE-91F9-CA14-F8FD89C8D46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5400000">
            <a:off x="284186" y="5845904"/>
            <a:ext cx="1019082" cy="717978"/>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16DEE946-DADC-4D2D-4644-FA47A2270A1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76862" y="5671892"/>
            <a:ext cx="1052307" cy="1052307"/>
          </a:xfrm>
          <a:prstGeom prst="rect">
            <a:avLst/>
          </a:prstGeom>
        </p:spPr>
      </p:pic>
      <p:pic>
        <p:nvPicPr>
          <p:cNvPr id="5" name="図 4">
            <a:extLst>
              <a:ext uri="{FF2B5EF4-FFF2-40B4-BE49-F238E27FC236}">
                <a16:creationId xmlns:a16="http://schemas.microsoft.com/office/drawing/2014/main" id="{14FC4817-33FD-FC7E-14A9-DA1A4C26D2B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16583" y="5787816"/>
            <a:ext cx="1460850" cy="967813"/>
          </a:xfrm>
          <a:prstGeom prst="rect">
            <a:avLst/>
          </a:prstGeom>
        </p:spPr>
      </p:pic>
      <p:sp>
        <p:nvSpPr>
          <p:cNvPr id="13" name="テキスト ボックス 12">
            <a:extLst>
              <a:ext uri="{FF2B5EF4-FFF2-40B4-BE49-F238E27FC236}">
                <a16:creationId xmlns:a16="http://schemas.microsoft.com/office/drawing/2014/main" id="{99657A26-B5FF-4D60-8D3A-10922DA9C229}"/>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44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581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天神橋筋商店会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所在地：大阪市北区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最寄駅：大阪メトロ扇町駅、天神橋筋六丁目駅</a:t>
                      </a:r>
                    </a:p>
                    <a:p>
                      <a:r>
                        <a:rPr kumimoji="1" lang="ja-JP" altLang="en-US" sz="800" b="0" dirty="0">
                          <a:solidFill>
                            <a:schemeClr val="tx1"/>
                          </a:solidFill>
                          <a:latin typeface="Meiryo UI" panose="020B0604030504040204" pitchFamily="50" charset="-128"/>
                          <a:ea typeface="Meiryo UI" panose="020B0604030504040204" pitchFamily="50" charset="-128"/>
                        </a:rPr>
                        <a:t>　　　　　　</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天満駅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277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大阪府／デジタルガイドによる若者視点でのエリア魅力ＰＲ＜モデル創出事業＞ </a:t>
                      </a:r>
                      <a:r>
                        <a:rPr lang="en-US" altLang="ja-JP" sz="800" dirty="0">
                          <a:hlinkClick r:id="rId3"/>
                        </a:rPr>
                        <a:t>(ndl.go.jp)</a:t>
                      </a:r>
                      <a:r>
                        <a:rPr lang="ja-JP" altLang="en-US" sz="800" dirty="0"/>
                        <a:t>（</a:t>
                      </a:r>
                      <a:r>
                        <a:rPr lang="en-US" altLang="ja-JP" sz="800" dirty="0"/>
                        <a:t>R6.3.8</a:t>
                      </a:r>
                      <a:r>
                        <a:rPr lang="ja-JP" altLang="en-US" sz="800" dirty="0"/>
                        <a:t>）</a:t>
                      </a:r>
                      <a:endParaRPr lang="en-US" altLang="ja-JP" sz="800" dirty="0"/>
                    </a:p>
                    <a:p>
                      <a:r>
                        <a:rPr lang="ja-JP" altLang="en-US" sz="800" dirty="0">
                          <a:hlinkClick r:id="rId4"/>
                        </a:rPr>
                        <a:t>大阪府／ギャルみこしとエリアの魅力　デジタルブックでＰＲ＜モデル創出事業＞ </a:t>
                      </a:r>
                      <a:r>
                        <a:rPr lang="en-US" altLang="ja-JP" sz="800" dirty="0">
                          <a:hlinkClick r:id="rId4"/>
                        </a:rPr>
                        <a:t>(ndl.go.jp)</a:t>
                      </a:r>
                      <a:r>
                        <a:rPr lang="ja-JP" altLang="en-US" sz="800" dirty="0"/>
                        <a:t>（</a:t>
                      </a:r>
                      <a:r>
                        <a:rPr lang="en-US" altLang="ja-JP" sz="800" dirty="0"/>
                        <a:t>R5.11.29</a:t>
                      </a:r>
                      <a:r>
                        <a:rPr lang="ja-JP" altLang="en-US" sz="800" dirty="0"/>
                        <a:t>）ほか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070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天神橋筋商店街周辺の魅力や歴史をギャルみこし担ぎ手が紹介するデジタルガイドブック</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回目を迎えた「天神祭ギャルみこし」のメンバーによる商店街や天神橋エリアの魅力スポットや、これまでのギャルみこしの歴史などを紹介するデジタルガイドブックを制作。デジタル版は商店街公式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で配信。製本版は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や大阪メトロの協力を得て、最寄駅や紹介した魅力スポットに配架した。さらに、ガイドブック制作をきっかけに商店会・近隣施設・若者らによる連携機運が高まり、</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開設や今後のさらなる取組みにつながった。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取組み内容</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endParaRPr>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成果</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463059">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・コロナ禍で激減した人流の回復</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・来街者を増やすには、商店街店舗だけではなく、天満、天神</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周辺の歴史的資産や交流施設、集客スポットもあわせて</a:t>
                      </a:r>
                      <a:r>
                        <a:rPr kumimoji="1" lang="en-US" altLang="ja-JP" sz="900" b="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する方が効果的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・多くの若者に来てもらうには、若者の視点を取り入れた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若者向け</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・天神橋筋商店会の名物である「天神祭ギャルみこし」の魅力も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もっと発信したい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・しかし、現状では若者向けの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が十分にできていない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⇒若者の視点による、商店街と周辺の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デジタルブックを作成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■エリア魅力発信デジタルブック「まるごと天神橋とギャルみこし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ガイド」の制作</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・コロナの影響で</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年ぶりに開催となった「天神祭ギャルみこし」の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担ぎ手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みこしギャル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の協力を得て作成。担ぎ手による取材で、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商店街や天満・天神橋界隈の施設やスポット等を紹介する</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「エリア魅力発信」ページを作成。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・さらに</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回目となるギャルみこしの歴史や今回の様子を記録した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「天神祭ギャルみこし紹介」ページをあわせ、読みやすいマガジン</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テイストにて、</a:t>
                      </a:r>
                      <a:r>
                        <a:rPr kumimoji="1" lang="ja-JP" altLang="en-US" sz="900" b="1" dirty="0">
                          <a:solidFill>
                            <a:schemeClr val="tx1"/>
                          </a:solidFill>
                          <a:latin typeface="Meiryo UI" panose="020B0604030504040204" pitchFamily="50" charset="-128"/>
                          <a:ea typeface="Meiryo UI" panose="020B0604030504040204" pitchFamily="50" charset="-128"/>
                        </a:rPr>
                        <a:t>デジタル版と製本版を発行した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・スマホでも閲覧可能なデジタルブック版では、閲覧数を高めるため、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商店会公式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や</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を展開した。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・製本版は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や大阪メトロの協力を得て最寄駅に配架。</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さらに、取材した施設にも配架協力を得て配架した。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・デジタルブック版の</a:t>
                      </a:r>
                      <a:r>
                        <a:rPr kumimoji="1" lang="ja-JP" altLang="en-US" sz="900" b="1" dirty="0">
                          <a:solidFill>
                            <a:schemeClr val="tx1"/>
                          </a:solidFill>
                          <a:latin typeface="Meiryo UI" panose="020B0604030504040204" pitchFamily="50" charset="-128"/>
                          <a:ea typeface="Meiryo UI" panose="020B0604030504040204" pitchFamily="50" charset="-128"/>
                        </a:rPr>
                        <a:t>閲覧数は掲載後１か月程度で約</a:t>
                      </a:r>
                      <a:r>
                        <a:rPr kumimoji="1" lang="en-US" altLang="ja-JP" sz="900" b="1" dirty="0">
                          <a:solidFill>
                            <a:schemeClr val="tx1"/>
                          </a:solidFill>
                          <a:latin typeface="Meiryo UI" panose="020B0604030504040204" pitchFamily="50" charset="-128"/>
                          <a:ea typeface="Meiryo UI" panose="020B0604030504040204" pitchFamily="50" charset="-128"/>
                        </a:rPr>
                        <a:t>1,000</a:t>
                      </a:r>
                      <a:r>
                        <a:rPr kumimoji="1" lang="ja-JP" altLang="en-US" sz="900" b="1" dirty="0">
                          <a:solidFill>
                            <a:schemeClr val="tx1"/>
                          </a:solidFill>
                          <a:latin typeface="Meiryo UI" panose="020B0604030504040204" pitchFamily="50" charset="-128"/>
                          <a:ea typeface="Meiryo UI" panose="020B0604030504040204" pitchFamily="50" charset="-128"/>
                        </a:rPr>
                        <a:t>件。</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の閲覧数も前月の約</a:t>
                      </a:r>
                      <a:r>
                        <a:rPr kumimoji="1" lang="en-US" altLang="ja-JP" sz="900" b="1" dirty="0">
                          <a:solidFill>
                            <a:schemeClr val="tx1"/>
                          </a:solidFill>
                          <a:latin typeface="Meiryo UI" panose="020B0604030504040204" pitchFamily="50" charset="-128"/>
                          <a:ea typeface="Meiryo UI" panose="020B0604030504040204" pitchFamily="50" charset="-128"/>
                        </a:rPr>
                        <a:t>1.3</a:t>
                      </a:r>
                      <a:r>
                        <a:rPr kumimoji="1" lang="ja-JP" altLang="en-US" sz="900" b="1" dirty="0">
                          <a:solidFill>
                            <a:schemeClr val="tx1"/>
                          </a:solidFill>
                          <a:latin typeface="Meiryo UI" panose="020B0604030504040204" pitchFamily="50" charset="-128"/>
                          <a:ea typeface="Meiryo UI" panose="020B0604030504040204" pitchFamily="50" charset="-128"/>
                        </a:rPr>
                        <a:t>倍</a:t>
                      </a:r>
                      <a:r>
                        <a:rPr kumimoji="1" lang="ja-JP" altLang="en-US" sz="900" b="0" dirty="0">
                          <a:solidFill>
                            <a:schemeClr val="tx1"/>
                          </a:solidFill>
                          <a:latin typeface="Meiryo UI" panose="020B0604030504040204" pitchFamily="50" charset="-128"/>
                          <a:ea typeface="Meiryo UI" panose="020B0604030504040204" pitchFamily="50" charset="-128"/>
                        </a:rPr>
                        <a:t>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・製本版は、キッズプラザ大阪、クレオ大阪、</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と大阪メトロの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最寄り駅など利用者が多いスポットに配架。マガジン風の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見やすさが好評を得て、</a:t>
                      </a:r>
                      <a:r>
                        <a:rPr kumimoji="1" lang="ja-JP" altLang="en-US" sz="900" b="1" dirty="0">
                          <a:solidFill>
                            <a:schemeClr val="tx1"/>
                          </a:solidFill>
                          <a:latin typeface="Meiryo UI" panose="020B0604030504040204" pitchFamily="50" charset="-128"/>
                          <a:ea typeface="Meiryo UI" panose="020B0604030504040204" pitchFamily="50" charset="-128"/>
                        </a:rPr>
                        <a:t>配架後約</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ケ月で</a:t>
                      </a:r>
                      <a:r>
                        <a:rPr kumimoji="1" lang="en-US" altLang="ja-JP" sz="900" b="1" dirty="0">
                          <a:solidFill>
                            <a:schemeClr val="tx1"/>
                          </a:solidFill>
                          <a:latin typeface="Meiryo UI" panose="020B0604030504040204" pitchFamily="50" charset="-128"/>
                          <a:ea typeface="Meiryo UI" panose="020B0604030504040204" pitchFamily="50" charset="-128"/>
                        </a:rPr>
                        <a:t>71</a:t>
                      </a:r>
                      <a:r>
                        <a:rPr kumimoji="1" lang="ja-JP" altLang="en-US" sz="900" b="1" dirty="0">
                          <a:solidFill>
                            <a:schemeClr val="tx1"/>
                          </a:solidFill>
                          <a:latin typeface="Meiryo UI" panose="020B0604030504040204" pitchFamily="50" charset="-128"/>
                          <a:ea typeface="Meiryo UI" panose="020B0604030504040204" pitchFamily="50" charset="-128"/>
                        </a:rPr>
                        <a:t>％のピックアップ</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率</a:t>
                      </a:r>
                      <a:r>
                        <a:rPr kumimoji="1" lang="ja-JP" altLang="en-US" sz="900" b="0" dirty="0">
                          <a:solidFill>
                            <a:schemeClr val="tx1"/>
                          </a:solidFill>
                          <a:latin typeface="Meiryo UI" panose="020B0604030504040204" pitchFamily="50" charset="-128"/>
                          <a:ea typeface="Meiryo UI" panose="020B0604030504040204" pitchFamily="50" charset="-128"/>
                        </a:rPr>
                        <a:t>となり、多くの方に閲覧された。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の情報配信活用を契機に、第</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回天神祭ギャルみこしに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参加した女性たちが、メンバー間の交流やエリア魅力</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への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協力を目的にギャルみこし公式</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月に開設。</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・商店街、エリア内各施設、ギャルみこし担ぎ手という</a:t>
                      </a:r>
                      <a:r>
                        <a:rPr kumimoji="1" lang="en-US" altLang="ja-JP" sz="900" b="1" dirty="0">
                          <a:solidFill>
                            <a:schemeClr val="tx1"/>
                          </a:solidFill>
                          <a:latin typeface="Meiryo UI" panose="020B0604030504040204" pitchFamily="50" charset="-128"/>
                          <a:ea typeface="Meiryo UI" panose="020B0604030504040204" pitchFamily="50" charset="-128"/>
                        </a:rPr>
                        <a:t>3</a:t>
                      </a:r>
                      <a:r>
                        <a:rPr kumimoji="1" lang="ja-JP" altLang="en-US" sz="900" b="1" dirty="0">
                          <a:solidFill>
                            <a:schemeClr val="tx1"/>
                          </a:solidFill>
                          <a:latin typeface="Meiryo UI" panose="020B0604030504040204" pitchFamily="50" charset="-128"/>
                          <a:ea typeface="Meiryo UI" panose="020B0604030504040204" pitchFamily="50" charset="-128"/>
                        </a:rPr>
                        <a:t>者が、「エリア魅力</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強化」の目的に連携</a:t>
                      </a:r>
                      <a:r>
                        <a:rPr kumimoji="1" lang="ja-JP" altLang="en-US" sz="900" b="0" dirty="0">
                          <a:solidFill>
                            <a:schemeClr val="tx1"/>
                          </a:solidFill>
                          <a:latin typeface="Meiryo UI" panose="020B0604030504040204" pitchFamily="50" charset="-128"/>
                          <a:ea typeface="Meiryo UI" panose="020B0604030504040204" pitchFamily="50" charset="-128"/>
                        </a:rPr>
                        <a:t>ができ、貴重な経験となった。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・この事業をきっかけに、若者やインバウンド層へのエリア</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への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取組を現在も進めている。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8491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■昭和</a:t>
                      </a:r>
                      <a:r>
                        <a:rPr kumimoji="1" lang="en-US" altLang="ja-JP" sz="900" b="0" dirty="0">
                          <a:solidFill>
                            <a:schemeClr val="tx1"/>
                          </a:solidFill>
                          <a:latin typeface="Meiryo UI" panose="020B0604030504040204" pitchFamily="50" charset="-128"/>
                          <a:ea typeface="Meiryo UI" panose="020B0604030504040204" pitchFamily="50" charset="-128"/>
                        </a:rPr>
                        <a:t>56</a:t>
                      </a:r>
                      <a:r>
                        <a:rPr kumimoji="1" lang="ja-JP" altLang="en-US" sz="900" b="0" dirty="0">
                          <a:solidFill>
                            <a:schemeClr val="tx1"/>
                          </a:solidFill>
                          <a:latin typeface="Meiryo UI" panose="020B0604030504040204" pitchFamily="50" charset="-128"/>
                          <a:ea typeface="Meiryo UI" panose="020B0604030504040204" pitchFamily="50" charset="-128"/>
                        </a:rPr>
                        <a:t>年に地域振興と大阪文化高揚、明るい街づくりを目的に、女性だけで神輿を担ぐ「天神祭女性御神輿</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通称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ギャルみこし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」を開催してから、</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の巡行を重ね、今では地域の代表的な取組として認められるようになりました。その間に、取り巻くエリアの環境も変遷していますが、天神橋に暮らし、商いをする私たちの使命は先人が培ってきた地域文化、伝統、人情などを次世代に継承しなければならない事です。今回、神輿を担ぐ女性たちが大阪天満宮をはじめ、商店街周辺のスポットを包括的に紹介する冊子を通じて、エリア魅力の発信をしました。多くの人が訪れ、そこに住みたくなるような「天神橋」エリアの創出のために、商店街が先導的役割を担っていきたいという思いが詰まった冊子が完成しました。</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6196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■主催：天神橋筋商店会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■取材・冊子配架協力：</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大阪天満宮、堀川戎神社、天満天神繫昌亭、扇町公園管理事務所、</a:t>
                      </a:r>
                      <a:r>
                        <a:rPr kumimoji="1" lang="en-US" altLang="ja-JP" sz="900" dirty="0">
                          <a:solidFill>
                            <a:schemeClr val="tx1"/>
                          </a:solidFill>
                          <a:latin typeface="Meiryo UI" panose="020B0604030504040204" pitchFamily="50" charset="-128"/>
                          <a:ea typeface="Meiryo UI" panose="020B0604030504040204" pitchFamily="50" charset="-128"/>
                        </a:rPr>
                        <a:t>JR</a:t>
                      </a:r>
                      <a:r>
                        <a:rPr kumimoji="1" lang="ja-JP" altLang="en-US" sz="900" dirty="0">
                          <a:solidFill>
                            <a:schemeClr val="tx1"/>
                          </a:solidFill>
                          <a:latin typeface="Meiryo UI" panose="020B0604030504040204" pitchFamily="50" charset="-128"/>
                          <a:ea typeface="Meiryo UI" panose="020B0604030504040204" pitchFamily="50" charset="-128"/>
                        </a:rPr>
                        <a:t>天満駅、</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大阪メトロ天神橋筋六丁目駅、キッズプラザ大阪、大阪くらしの今昔館、クレオ大阪子育て館 等</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61010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https://tenjinbashi.net/</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X</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https://x.com/tenjinbashi4456</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https://www.instagram.com/tenjinbashisuji_shotengai_4456/</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4181" y="6679553"/>
            <a:ext cx="1321814"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「まるごと天神橋と</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ギャルみこし」ガイド</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84793" y="6671908"/>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みこしギャルの</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商店街取材風景</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305632" y="6671908"/>
            <a:ext cx="1088736"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年度ギャルみこし</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参加者募集ポスター</a:t>
            </a:r>
            <a:endParaRPr lang="en-US" altLang="ja-JP" sz="8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5C63329B-0BDD-D7BF-8114-A121DBD0D1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31108" y="5618208"/>
            <a:ext cx="824896" cy="1053699"/>
          </a:xfrm>
          <a:prstGeom prst="rect">
            <a:avLst/>
          </a:prstGeom>
        </p:spPr>
      </p:pic>
      <p:pic>
        <p:nvPicPr>
          <p:cNvPr id="14" name="図 13">
            <a:extLst>
              <a:ext uri="{FF2B5EF4-FFF2-40B4-BE49-F238E27FC236}">
                <a16:creationId xmlns:a16="http://schemas.microsoft.com/office/drawing/2014/main" id="{388EAC05-830D-B3F8-7222-0016A77E4E7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6333" y="5622158"/>
            <a:ext cx="744503" cy="1049749"/>
          </a:xfrm>
          <a:prstGeom prst="rect">
            <a:avLst/>
          </a:prstGeom>
        </p:spPr>
      </p:pic>
      <p:pic>
        <p:nvPicPr>
          <p:cNvPr id="16" name="図 15">
            <a:extLst>
              <a:ext uri="{FF2B5EF4-FFF2-40B4-BE49-F238E27FC236}">
                <a16:creationId xmlns:a16="http://schemas.microsoft.com/office/drawing/2014/main" id="{BDB7C12B-0F0C-41E4-2428-6B4C89BAA27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474" y="5662139"/>
            <a:ext cx="712448" cy="1009768"/>
          </a:xfrm>
          <a:prstGeom prst="rect">
            <a:avLst/>
          </a:prstGeom>
        </p:spPr>
      </p:pic>
      <p:sp>
        <p:nvSpPr>
          <p:cNvPr id="13" name="テキスト ボックス 12">
            <a:extLst>
              <a:ext uri="{FF2B5EF4-FFF2-40B4-BE49-F238E27FC236}">
                <a16:creationId xmlns:a16="http://schemas.microsoft.com/office/drawing/2014/main" id="{E113F49C-55CE-4938-B628-FFFA75379EB5}"/>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463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1"/>
          <a:ext cx="9360552" cy="681418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226506">
                  <a:extLst>
                    <a:ext uri="{9D8B030D-6E8A-4147-A177-3AD203B41FA5}">
                      <a16:colId xmlns:a16="http://schemas.microsoft.com/office/drawing/2014/main" val="1134428704"/>
                    </a:ext>
                  </a:extLst>
                </a:gridCol>
                <a:gridCol w="847674">
                  <a:extLst>
                    <a:ext uri="{9D8B030D-6E8A-4147-A177-3AD203B41FA5}">
                      <a16:colId xmlns:a16="http://schemas.microsoft.com/office/drawing/2014/main" val="2455588739"/>
                    </a:ext>
                  </a:extLst>
                </a:gridCol>
                <a:gridCol w="3108670">
                  <a:extLst>
                    <a:ext uri="{9D8B030D-6E8A-4147-A177-3AD203B41FA5}">
                      <a16:colId xmlns:a16="http://schemas.microsoft.com/office/drawing/2014/main" val="268226434"/>
                    </a:ext>
                  </a:extLst>
                </a:gridCol>
              </a:tblGrid>
              <a:tr h="230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80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戎橋筋商店街振興組合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 なんば駅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3">
                  <a:txBody>
                    <a:bodyPr/>
                    <a:lstStyle/>
                    <a:p>
                      <a:pPr>
                        <a:lnSpc>
                          <a:spcPts val="900"/>
                        </a:lnSpc>
                      </a:pPr>
                      <a:r>
                        <a:rPr lang="ja-JP" altLang="en-US" sz="800" dirty="0">
                          <a:hlinkClick r:id="rId3"/>
                        </a:rPr>
                        <a:t>大阪府／お買い物アプリ「えびなび」　体験型アプリに成長＜モデル創出事業＞ </a:t>
                      </a:r>
                      <a:r>
                        <a:rPr lang="en-US" altLang="ja-JP" sz="800" dirty="0">
                          <a:hlinkClick r:id="rId3"/>
                        </a:rPr>
                        <a:t>(ndl.go.jp)</a:t>
                      </a:r>
                      <a:r>
                        <a:rPr lang="ja-JP" altLang="en-US" sz="800" dirty="0"/>
                        <a:t>（</a:t>
                      </a:r>
                      <a:r>
                        <a:rPr lang="en-US" altLang="ja-JP" sz="800" dirty="0"/>
                        <a:t>R5.3.8</a:t>
                      </a:r>
                      <a:r>
                        <a:rPr lang="ja-JP" altLang="en-US" sz="800" dirty="0"/>
                        <a:t>）</a:t>
                      </a:r>
                      <a:endParaRPr lang="en-US" altLang="ja-JP" sz="800" dirty="0"/>
                    </a:p>
                    <a:p>
                      <a:pPr>
                        <a:lnSpc>
                          <a:spcPts val="900"/>
                        </a:lnSpc>
                      </a:pPr>
                      <a:r>
                        <a:rPr lang="ja-JP" altLang="en-US" sz="800" dirty="0">
                          <a:hlinkClick r:id="rId4"/>
                        </a:rPr>
                        <a:t>大阪府／好評アプリ「えびなび」</a:t>
                      </a:r>
                      <a:r>
                        <a:rPr lang="en-US" altLang="ja-JP" sz="800" dirty="0">
                          <a:hlinkClick r:id="rId4"/>
                        </a:rPr>
                        <a:t>3</a:t>
                      </a:r>
                      <a:r>
                        <a:rPr lang="ja-JP" altLang="en-US" sz="800" dirty="0">
                          <a:hlinkClick r:id="rId4"/>
                        </a:rPr>
                        <a:t>月</a:t>
                      </a:r>
                      <a:r>
                        <a:rPr lang="en-US" altLang="ja-JP" sz="800" dirty="0">
                          <a:hlinkClick r:id="rId4"/>
                        </a:rPr>
                        <a:t>7</a:t>
                      </a:r>
                      <a:r>
                        <a:rPr lang="ja-JP" altLang="en-US" sz="800" dirty="0">
                          <a:hlinkClick r:id="rId4"/>
                        </a:rPr>
                        <a:t>日に本格運用開始＜モデル創出事業＞ </a:t>
                      </a:r>
                      <a:r>
                        <a:rPr lang="en-US" altLang="ja-JP" sz="800" dirty="0">
                          <a:hlinkClick r:id="rId4"/>
                        </a:rPr>
                        <a:t>(ndl.go.jp)</a:t>
                      </a:r>
                      <a:r>
                        <a:rPr lang="ja-JP" altLang="en-US" sz="800" dirty="0"/>
                        <a:t>（</a:t>
                      </a:r>
                      <a:r>
                        <a:rPr lang="en-US" altLang="ja-JP" sz="800" dirty="0"/>
                        <a:t>R4.3.7</a:t>
                      </a:r>
                      <a:r>
                        <a:rPr lang="ja-JP" altLang="en-US" sz="800" dirty="0"/>
                        <a:t>）ほか</a:t>
                      </a:r>
                      <a:endParaRPr kumimoji="1" lang="en-US" altLang="ja-JP" sz="800" b="0" dirty="0">
                        <a:solidFill>
                          <a:schemeClr val="tx1"/>
                        </a:solidFill>
                        <a:latin typeface="Meiryo UI" panose="020B0604030504040204" pitchFamily="50" charset="-128"/>
                        <a:ea typeface="Meiryo UI" panose="020B0604030504040204" pitchFamily="50" charset="-128"/>
                        <a:hlinkClick r:id="rId4"/>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612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1699797"/>
                  </a:ext>
                </a:extLst>
              </a:tr>
              <a:tr h="47279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生活者に寄り添った都心型商店街アプリ「えびなび」開発・普及促進</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■大阪府　　　令和</a:t>
                      </a:r>
                      <a:r>
                        <a:rPr kumimoji="1" lang="en-US" altLang="ja-JP" sz="800" dirty="0">
                          <a:solidFill>
                            <a:schemeClr val="tx1"/>
                          </a:solidFill>
                          <a:latin typeface="Meiryo UI" panose="020B0604030504040204" pitchFamily="50" charset="-128"/>
                          <a:ea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rPr>
                        <a:t>年度大阪府</a:t>
                      </a:r>
                      <a:r>
                        <a:rPr kumimoji="1" lang="zh-TW" altLang="en-US" sz="800" dirty="0">
                          <a:solidFill>
                            <a:schemeClr val="tx1"/>
                          </a:solidFill>
                          <a:latin typeface="Meiryo UI" panose="020B0604030504040204" pitchFamily="50" charset="-128"/>
                          <a:ea typeface="Meiryo UI" panose="020B0604030504040204" pitchFamily="50" charset="-128"/>
                        </a:rPr>
                        <a:t>商店街感染症対策等支援事業</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■企業連携 　令和</a:t>
                      </a:r>
                      <a:r>
                        <a:rPr kumimoji="1" lang="en-US" altLang="ja-JP" sz="800" dirty="0">
                          <a:solidFill>
                            <a:schemeClr val="tx1"/>
                          </a:solidFill>
                          <a:latin typeface="Meiryo UI" panose="020B0604030504040204" pitchFamily="50" charset="-128"/>
                          <a:ea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rPr>
                        <a:t>年「商店街内における</a:t>
                      </a:r>
                      <a:r>
                        <a:rPr kumimoji="1" lang="en-US" altLang="ja-JP" sz="800" dirty="0">
                          <a:solidFill>
                            <a:schemeClr val="tx1"/>
                          </a:solidFill>
                          <a:latin typeface="Meiryo UI" panose="020B0604030504040204" pitchFamily="50" charset="-128"/>
                          <a:ea typeface="Meiryo UI" panose="020B0604030504040204" pitchFamily="50" charset="-128"/>
                        </a:rPr>
                        <a:t>CO2</a:t>
                      </a:r>
                      <a:r>
                        <a:rPr kumimoji="1" lang="ja-JP" altLang="en-US" sz="800" dirty="0">
                          <a:solidFill>
                            <a:schemeClr val="tx1"/>
                          </a:solidFill>
                          <a:latin typeface="Meiryo UI" panose="020B0604030504040204" pitchFamily="50" charset="-128"/>
                          <a:ea typeface="Meiryo UI" panose="020B0604030504040204" pitchFamily="50" charset="-128"/>
                        </a:rPr>
                        <a:t>濃度見える化」実証実験</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725198"/>
                  </a:ext>
                </a:extLst>
              </a:tr>
              <a:tr h="2261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mpd="sng">
                      <a:noFill/>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3063">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■日常的に商店街を通行する通勤客や近隣の買物客への対応を強化するため、来街や買物の利便性を高めた商店街オリジナル公式アプリを開発。アプリ登録を促進するため、広報物の「フライヤー」と「</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付きカード」の制作や、周辺事業者とも連携しながら、多面的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を実施。商店街側からの積極的な情報発信をダイレクトに伝えることができるアプリの浸透で、地元のファンづくりと店舗利用を促進。</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61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hMerge="1">
                  <a:txBody>
                    <a:bodyPr/>
                    <a:lstStyle/>
                    <a:p>
                      <a:endParaRPr kumimoji="1" lang="ja-JP" altLang="en-US" sz="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259618">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都心型商店街アプリ「えびなび」</a:t>
                      </a:r>
                      <a:r>
                        <a:rPr kumimoji="1" lang="ja-JP" altLang="en-US" sz="900" b="0" dirty="0">
                          <a:solidFill>
                            <a:schemeClr val="tx1"/>
                          </a:solidFill>
                          <a:latin typeface="Meiryo UI" panose="020B0604030504040204" pitchFamily="50" charset="-128"/>
                          <a:ea typeface="Meiryo UI" panose="020B0604030504040204" pitchFamily="50" charset="-128"/>
                        </a:rPr>
                        <a:t>の開発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・日常的に来街いただいているお客様に、より便利でお得な情報を提供したい。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・従来の情報を</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サイトやメールマガジン以外の方法で発信できる、生活者に寄り添った愛されるアプリを構築したい。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・お得な情報だけではなく、地域情報や公共的な情報なども発信したい。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・約</a:t>
                      </a:r>
                      <a:r>
                        <a:rPr kumimoji="1" lang="en-US" altLang="ja-JP" sz="900" b="0" dirty="0">
                          <a:solidFill>
                            <a:schemeClr val="tx1"/>
                          </a:solidFill>
                          <a:latin typeface="Meiryo UI" panose="020B0604030504040204" pitchFamily="50" charset="-128"/>
                          <a:ea typeface="Meiryo UI" panose="020B0604030504040204" pitchFamily="50" charset="-128"/>
                        </a:rPr>
                        <a:t>6,400</a:t>
                      </a:r>
                      <a:r>
                        <a:rPr kumimoji="1" lang="ja-JP" altLang="en-US" sz="900" b="0" dirty="0">
                          <a:solidFill>
                            <a:schemeClr val="tx1"/>
                          </a:solidFill>
                          <a:latin typeface="Meiryo UI" panose="020B0604030504040204" pitchFamily="50" charset="-128"/>
                          <a:ea typeface="Meiryo UI" panose="020B0604030504040204" pitchFamily="50" charset="-128"/>
                        </a:rPr>
                        <a:t>人のメール会員に</a:t>
                      </a:r>
                      <a:r>
                        <a:rPr kumimoji="1" lang="ja-JP" altLang="en-US" sz="900" b="1" dirty="0">
                          <a:solidFill>
                            <a:schemeClr val="tx1"/>
                          </a:solidFill>
                          <a:latin typeface="Meiryo UI" panose="020B0604030504040204" pitchFamily="50" charset="-128"/>
                          <a:ea typeface="Meiryo UI" panose="020B0604030504040204" pitchFamily="50" charset="-128"/>
                        </a:rPr>
                        <a:t>アンケート調査を実施</a:t>
                      </a:r>
                      <a:r>
                        <a:rPr kumimoji="1" lang="ja-JP" altLang="en-US" sz="900" b="0" dirty="0">
                          <a:solidFill>
                            <a:schemeClr val="tx1"/>
                          </a:solidFill>
                          <a:latin typeface="Meiryo UI" panose="020B0604030504040204" pitchFamily="50" charset="-128"/>
                          <a:ea typeface="Meiryo UI" panose="020B0604030504040204" pitchFamily="50" charset="-128"/>
                        </a:rPr>
                        <a:t>し、寄せられた提案を取り入れてアプリを開発していった。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観光・待ち合わせスポット・便利情報・トイレ位置などの</a:t>
                      </a:r>
                      <a:r>
                        <a:rPr kumimoji="1" lang="ja-JP" altLang="en-US" sz="900" b="1" dirty="0">
                          <a:solidFill>
                            <a:schemeClr val="tx1"/>
                          </a:solidFill>
                          <a:latin typeface="Meiryo UI" panose="020B0604030504040204" pitchFamily="50" charset="-128"/>
                          <a:ea typeface="Meiryo UI" panose="020B0604030504040204" pitchFamily="50" charset="-128"/>
                        </a:rPr>
                        <a:t>「エリア情報」</a:t>
                      </a:r>
                      <a:r>
                        <a:rPr kumimoji="1" lang="ja-JP" altLang="en-US" sz="900" b="0" dirty="0">
                          <a:solidFill>
                            <a:schemeClr val="tx1"/>
                          </a:solidFill>
                          <a:latin typeface="Meiryo UI" panose="020B0604030504040204" pitchFamily="50" charset="-128"/>
                          <a:ea typeface="Meiryo UI" panose="020B0604030504040204" pitchFamily="50" charset="-128"/>
                        </a:rPr>
                        <a:t>と、商店街ニュース・イベント告知・店舗情報など</a:t>
                      </a:r>
                      <a:r>
                        <a:rPr kumimoji="1" lang="ja-JP" altLang="en-US" sz="900" b="1" dirty="0">
                          <a:solidFill>
                            <a:schemeClr val="tx1"/>
                          </a:solidFill>
                          <a:latin typeface="Meiryo UI" panose="020B0604030504040204" pitchFamily="50" charset="-128"/>
                          <a:ea typeface="Meiryo UI" panose="020B0604030504040204" pitchFamily="50" charset="-128"/>
                        </a:rPr>
                        <a:t>「商店街情報」</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大きく２つのジャンルに分けて構成した。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月から運用を開始。運用開始後から利用者の声を取り入れ、各店舗が独自にクーポンを配布できる機能を実装するなど、</a:t>
                      </a:r>
                      <a:r>
                        <a:rPr kumimoji="1" lang="ja-JP" altLang="en-US" sz="900" b="1" dirty="0">
                          <a:solidFill>
                            <a:schemeClr val="tx1"/>
                          </a:solidFill>
                          <a:latin typeface="Meiryo UI" panose="020B0604030504040204" pitchFamily="50" charset="-128"/>
                          <a:ea typeface="Meiryo UI" panose="020B0604030504040204" pitchFamily="50" charset="-128"/>
                        </a:rPr>
                        <a:t>何度も改良を重ねた</a:t>
                      </a: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日「えびなび」の本格運用を開始。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・アプリの導入により、利用者はニーズ、シーン（買物・食事、待ち合わせ）などに応じた施設、店舗の情報やイベント情報が取得できるようになり、利便性が向上した。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・また、商店街のファンづくりを促進するための商店街側からの積極的な情報発信が可能となった。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・「えびなび」アプリは単なるお得情報を発信するだけではなく、商店街で使える</a:t>
                      </a:r>
                      <a:r>
                        <a:rPr kumimoji="1" lang="ja-JP" altLang="en-US" sz="900" b="1" dirty="0">
                          <a:solidFill>
                            <a:schemeClr val="tx1"/>
                          </a:solidFill>
                          <a:latin typeface="Meiryo UI" panose="020B0604030504040204" pitchFamily="50" charset="-128"/>
                          <a:ea typeface="Meiryo UI" panose="020B0604030504040204" pitchFamily="50" charset="-128"/>
                        </a:rPr>
                        <a:t>クーポンの配布</a:t>
                      </a:r>
                      <a:r>
                        <a:rPr kumimoji="1" lang="ja-JP" altLang="en-US" sz="900" b="0" dirty="0">
                          <a:solidFill>
                            <a:schemeClr val="tx1"/>
                          </a:solidFill>
                          <a:latin typeface="Meiryo UI" panose="020B0604030504040204" pitchFamily="50" charset="-128"/>
                          <a:ea typeface="Meiryo UI" panose="020B0604030504040204" pitchFamily="50" charset="-128"/>
                        </a:rPr>
                        <a:t>、周辺地域の</a:t>
                      </a:r>
                      <a:r>
                        <a:rPr kumimoji="1" lang="ja-JP" altLang="en-US" sz="900" b="1" dirty="0">
                          <a:solidFill>
                            <a:schemeClr val="tx1"/>
                          </a:solidFill>
                          <a:latin typeface="Meiryo UI" panose="020B0604030504040204" pitchFamily="50" charset="-128"/>
                          <a:ea typeface="Meiryo UI" panose="020B0604030504040204" pitchFamily="50" charset="-128"/>
                        </a:rPr>
                        <a:t>便利なスポット案内</a:t>
                      </a:r>
                      <a:r>
                        <a:rPr kumimoji="1" lang="ja-JP" altLang="en-US" sz="900" b="0" dirty="0">
                          <a:solidFill>
                            <a:schemeClr val="tx1"/>
                          </a:solidFill>
                          <a:latin typeface="Meiryo UI" panose="020B0604030504040204" pitchFamily="50" charset="-128"/>
                          <a:ea typeface="Meiryo UI" panose="020B0604030504040204" pitchFamily="50" charset="-128"/>
                        </a:rPr>
                        <a:t>や、買い物で貯まる</a:t>
                      </a:r>
                      <a:r>
                        <a:rPr kumimoji="1" lang="ja-JP" altLang="en-US" sz="900" b="1" dirty="0">
                          <a:solidFill>
                            <a:schemeClr val="tx1"/>
                          </a:solidFill>
                          <a:latin typeface="Meiryo UI" panose="020B0604030504040204" pitchFamily="50" charset="-128"/>
                          <a:ea typeface="Meiryo UI" panose="020B0604030504040204" pitchFamily="50" charset="-128"/>
                        </a:rPr>
                        <a:t>「えびなびポイント」</a:t>
                      </a:r>
                      <a:r>
                        <a:rPr kumimoji="1" lang="ja-JP" altLang="en-US" sz="900" b="0" dirty="0">
                          <a:solidFill>
                            <a:schemeClr val="tx1"/>
                          </a:solidFill>
                          <a:latin typeface="Meiryo UI" panose="020B0604030504040204" pitchFamily="50" charset="-128"/>
                          <a:ea typeface="Meiryo UI" panose="020B0604030504040204" pitchFamily="50" charset="-128"/>
                        </a:rPr>
                        <a:t>など、多様なサービスを提供できるツールとなった。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1096874">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②アプリの登録促進、広報の取組み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・商店街公式スマートフォンアプリ「えびなび」開発後は、より多くの方に利用してもらいたい。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・既存のメール会員だけではなく、恒例イベントと連携させるなどして、より多くの方に周知したい。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での情報発信や、「フライヤー」「</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付きカード」の制作、理事の名刺に</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コードを掲出するなど工夫して広報に取り組んだ。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・商店街通行者に向けては、商店街内に「タペストリー」を掲出、街頭イベントと共同で広報、街内放送などの方法で</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・近隣には「フライヤー」の折込、コミュニティ紙広告など活用し、情報発信範囲の拡大を図った。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・南海電鉄とのタイアップ企画を実施。また、年に</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回（春・秋）の恒例イベント「体験博」とも連携し、アプリ「えびなび」から簡単に参加申し込みできるようにした。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月スタートから現在までの</a:t>
                      </a:r>
                      <a:r>
                        <a:rPr kumimoji="1" lang="ja-JP" altLang="en-US" sz="900" b="1" dirty="0">
                          <a:solidFill>
                            <a:schemeClr val="tx1"/>
                          </a:solidFill>
                          <a:latin typeface="Meiryo UI" panose="020B0604030504040204" pitchFamily="50" charset="-128"/>
                          <a:ea typeface="Meiryo UI" panose="020B0604030504040204" pitchFamily="50" charset="-128"/>
                        </a:rPr>
                        <a:t>登録者数は</a:t>
                      </a:r>
                      <a:r>
                        <a:rPr kumimoji="1" lang="en-US" altLang="ja-JP" sz="900" b="1" dirty="0">
                          <a:solidFill>
                            <a:schemeClr val="tx1"/>
                          </a:solidFill>
                          <a:latin typeface="Meiryo UI" panose="020B0604030504040204" pitchFamily="50" charset="-128"/>
                          <a:ea typeface="Meiryo UI" panose="020B0604030504040204" pitchFamily="50" charset="-128"/>
                        </a:rPr>
                        <a:t>16,000</a:t>
                      </a:r>
                      <a:r>
                        <a:rPr kumimoji="1" lang="ja-JP" altLang="en-US" sz="900" b="1" dirty="0">
                          <a:solidFill>
                            <a:schemeClr val="tx1"/>
                          </a:solidFill>
                          <a:latin typeface="Meiryo UI" panose="020B0604030504040204" pitchFamily="50" charset="-128"/>
                          <a:ea typeface="Meiryo UI" panose="020B0604030504040204" pitchFamily="50" charset="-128"/>
                        </a:rPr>
                        <a:t>人を超えている。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・定期的に近隣の催し情報を配信するなど、お客様に利用を続けてもらえるよう継続運営している。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・なお、</a:t>
                      </a:r>
                      <a:r>
                        <a:rPr kumimoji="1" lang="ja-JP" altLang="en-US" sz="900" b="1" dirty="0">
                          <a:solidFill>
                            <a:schemeClr val="tx1"/>
                          </a:solidFill>
                          <a:latin typeface="Meiryo UI" panose="020B0604030504040204" pitchFamily="50" charset="-128"/>
                          <a:ea typeface="Meiryo UI" panose="020B0604030504040204" pitchFamily="50" charset="-128"/>
                        </a:rPr>
                        <a:t>アプリ連携キャンペーンを継続して実施</a:t>
                      </a:r>
                      <a:r>
                        <a:rPr kumimoji="1" lang="ja-JP" altLang="en-US" sz="900" b="0" dirty="0">
                          <a:solidFill>
                            <a:schemeClr val="tx1"/>
                          </a:solidFill>
                          <a:latin typeface="Meiryo UI" panose="020B0604030504040204" pitchFamily="50" charset="-128"/>
                          <a:ea typeface="Meiryo UI" panose="020B0604030504040204" pitchFamily="50" charset="-128"/>
                        </a:rPr>
                        <a:t>しており、令和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年の例では、登録者のお買い物活性化策として「秋のえびたんウルトラ抽選会」を開催。令和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13</a:t>
                      </a:r>
                      <a:r>
                        <a:rPr kumimoji="1" lang="ja-JP" altLang="en-US" sz="900" b="0" dirty="0">
                          <a:solidFill>
                            <a:schemeClr val="tx1"/>
                          </a:solidFill>
                          <a:latin typeface="Meiryo UI" panose="020B0604030504040204" pitchFamily="50" charset="-128"/>
                          <a:ea typeface="Meiryo UI" panose="020B0604030504040204" pitchFamily="50" charset="-128"/>
                        </a:rPr>
                        <a:t>日までの期間で、商店街内店舗の商品や電子クーポンなどを景品にしている。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222842053"/>
                  </a:ext>
                </a:extLst>
              </a:tr>
              <a:tr h="2261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96546">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■大阪人に愛される商店街をめざしており、日常的に来街いただいているお客様に、より便利でお得な情報を提供したいと考えて制作しました。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小さく作って大きく育てようと、アプリ機能を日々改良しています。今後は加盟店と連携した、当商店街ならではのイベントや販売促進企画、商店街周辺のなんばエリアの便利情報などさらなるアプリのブラッシュアップを図っており、商店街や周辺地域の隅々まで便利でお得な情報を収集すべく、公募の情報特派員が活動を開始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■アプリという「非接触型」の媒体を通じて、たくさんの人や物との出会いが育まれています。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612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936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https://osaka-shotengai-info.com/ss/ebisubashisuji/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■戎橋筋商店街　</a:t>
                      </a:r>
                      <a:r>
                        <a:rPr kumimoji="1" lang="en-US" altLang="ja-JP" sz="900" dirty="0">
                          <a:latin typeface="Meiryo UI" panose="020B0604030504040204" pitchFamily="50" charset="-128"/>
                          <a:ea typeface="Meiryo UI" panose="020B0604030504040204" pitchFamily="50" charset="-128"/>
                        </a:rPr>
                        <a:t>HP </a:t>
                      </a:r>
                      <a:r>
                        <a:rPr kumimoji="1" lang="en-US" altLang="ja-JP" sz="900" dirty="0">
                          <a:latin typeface="Meiryo UI" panose="020B0604030504040204" pitchFamily="50" charset="-128"/>
                          <a:ea typeface="Meiryo UI" panose="020B0604030504040204" pitchFamily="50" charset="-128"/>
                          <a:hlinkClick r:id="rId6"/>
                        </a:rPr>
                        <a:t>https://www.ebisubashi.or.jp/</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■えびなびサイト　　</a:t>
                      </a:r>
                      <a:r>
                        <a:rPr kumimoji="1" lang="en-US" altLang="ja-JP" sz="900" dirty="0">
                          <a:latin typeface="Meiryo UI" panose="020B0604030504040204" pitchFamily="50" charset="-128"/>
                          <a:ea typeface="Meiryo UI" panose="020B0604030504040204" pitchFamily="50" charset="-128"/>
                          <a:hlinkClick r:id="rId7"/>
                        </a:rPr>
                        <a:t>https://ebi-navi.com/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■戎橋筋商店街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https://www.instagram.com/ebisubashi_ebitan/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339236837"/>
                  </a:ext>
                </a:extLst>
              </a:tr>
            </a:tbl>
          </a:graphicData>
        </a:graphic>
      </p:graphicFrame>
      <p:sp>
        <p:nvSpPr>
          <p:cNvPr id="3" name="テキスト ボックス 2">
            <a:extLst>
              <a:ext uri="{FF2B5EF4-FFF2-40B4-BE49-F238E27FC236}">
                <a16:creationId xmlns:a16="http://schemas.microsoft.com/office/drawing/2014/main" id="{13506A7B-6283-C814-BC82-6423ABE69863}"/>
              </a:ext>
            </a:extLst>
          </p:cNvPr>
          <p:cNvSpPr txBox="1"/>
          <p:nvPr/>
        </p:nvSpPr>
        <p:spPr>
          <a:xfrm>
            <a:off x="7200900" y="0"/>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5BDE1A2-A6E4-EADF-EA9A-4878AE114507}"/>
              </a:ext>
            </a:extLst>
          </p:cNvPr>
          <p:cNvSpPr txBox="1"/>
          <p:nvPr/>
        </p:nvSpPr>
        <p:spPr>
          <a:xfrm>
            <a:off x="21377" y="6883668"/>
            <a:ext cx="132181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「えびなび」サイト</a:t>
            </a:r>
            <a:r>
              <a:rPr lang="en-US" altLang="ja-JP" sz="800" dirty="0">
                <a:latin typeface="Meiryo UI" panose="020B0604030504040204" pitchFamily="50" charset="-128"/>
                <a:ea typeface="Meiryo UI" panose="020B0604030504040204" pitchFamily="50" charset="-128"/>
              </a:rPr>
              <a:t>TOP</a:t>
            </a:r>
            <a:endParaRPr lang="ja-JP" altLang="en-US" sz="8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B0644C5-8677-6BF2-C9BB-A054C71FF128}"/>
              </a:ext>
            </a:extLst>
          </p:cNvPr>
          <p:cNvSpPr txBox="1"/>
          <p:nvPr/>
        </p:nvSpPr>
        <p:spPr>
          <a:xfrm>
            <a:off x="1242518" y="6876366"/>
            <a:ext cx="140756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年度作成</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付きカード</a:t>
            </a:r>
          </a:p>
        </p:txBody>
      </p:sp>
      <p:sp>
        <p:nvSpPr>
          <p:cNvPr id="9" name="テキスト ボックス 8">
            <a:extLst>
              <a:ext uri="{FF2B5EF4-FFF2-40B4-BE49-F238E27FC236}">
                <a16:creationId xmlns:a16="http://schemas.microsoft.com/office/drawing/2014/main" id="{432DED94-C16F-A259-8E93-2668F2B791C5}"/>
              </a:ext>
            </a:extLst>
          </p:cNvPr>
          <p:cNvSpPr txBox="1"/>
          <p:nvPr/>
        </p:nvSpPr>
        <p:spPr>
          <a:xfrm>
            <a:off x="2858156" y="6881738"/>
            <a:ext cx="131570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実施イベント</a:t>
            </a:r>
          </a:p>
        </p:txBody>
      </p:sp>
      <p:pic>
        <p:nvPicPr>
          <p:cNvPr id="12" name="Picture 2" descr="815cf2e1-97c5-40fe-b51a-0c61435bd847@JPNP286">
            <a:extLst>
              <a:ext uri="{FF2B5EF4-FFF2-40B4-BE49-F238E27FC236}">
                <a16:creationId xmlns:a16="http://schemas.microsoft.com/office/drawing/2014/main" id="{1830E906-0822-DCD5-F2E4-E4CA843B5EB0}"/>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rot="5400000">
            <a:off x="1698424" y="6195698"/>
            <a:ext cx="495748" cy="821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B34060D0-992A-570D-BAF1-F12C90A63BD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3619" y="6178413"/>
            <a:ext cx="932878" cy="705255"/>
          </a:xfrm>
          <a:prstGeom prst="rect">
            <a:avLst/>
          </a:prstGeom>
        </p:spPr>
      </p:pic>
      <p:pic>
        <p:nvPicPr>
          <p:cNvPr id="10" name="図 9">
            <a:extLst>
              <a:ext uri="{FF2B5EF4-FFF2-40B4-BE49-F238E27FC236}">
                <a16:creationId xmlns:a16="http://schemas.microsoft.com/office/drawing/2014/main" id="{2FA97566-7083-81B1-632A-BC1CB54AB3F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624093" y="6157729"/>
            <a:ext cx="508800" cy="720000"/>
          </a:xfrm>
          <a:prstGeom prst="rect">
            <a:avLst/>
          </a:prstGeom>
        </p:spPr>
      </p:pic>
      <p:sp>
        <p:nvSpPr>
          <p:cNvPr id="11" name="テキスト ボックス 10">
            <a:extLst>
              <a:ext uri="{FF2B5EF4-FFF2-40B4-BE49-F238E27FC236}">
                <a16:creationId xmlns:a16="http://schemas.microsoft.com/office/drawing/2014/main" id="{F896F271-01C6-9F2A-F499-B491FDD2A624}"/>
              </a:ext>
            </a:extLst>
          </p:cNvPr>
          <p:cNvSpPr txBox="1"/>
          <p:nvPr/>
        </p:nvSpPr>
        <p:spPr>
          <a:xfrm>
            <a:off x="4239880" y="6865791"/>
            <a:ext cx="1257132"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実施イベント</a:t>
            </a:r>
          </a:p>
        </p:txBody>
      </p:sp>
      <p:pic>
        <p:nvPicPr>
          <p:cNvPr id="15" name="図 14">
            <a:extLst>
              <a:ext uri="{FF2B5EF4-FFF2-40B4-BE49-F238E27FC236}">
                <a16:creationId xmlns:a16="http://schemas.microsoft.com/office/drawing/2014/main" id="{AA303ECF-C025-A723-66F4-5EF492822C0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669796" y="6217409"/>
            <a:ext cx="1644533" cy="626489"/>
          </a:xfrm>
          <a:prstGeom prst="rect">
            <a:avLst/>
          </a:prstGeom>
        </p:spPr>
      </p:pic>
    </p:spTree>
    <p:extLst>
      <p:ext uri="{BB962C8B-B14F-4D97-AF65-F5344CB8AC3E}">
        <p14:creationId xmlns:p14="http://schemas.microsoft.com/office/powerpoint/2010/main" val="239391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1"/>
          <a:ext cx="9360552" cy="684670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1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千日前道具屋筋商店街振興組合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、南海、近鉄、大阪メトロなんば駅すぐ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52</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大阪府／自由に歩き、会話もできる「ＶＲ道具屋筋商店街」 </a:t>
                      </a:r>
                      <a:r>
                        <a:rPr lang="en-US" altLang="ja-JP" sz="800" dirty="0">
                          <a:hlinkClick r:id="rId3"/>
                        </a:rPr>
                        <a:t>(ndl.go.jp)</a:t>
                      </a:r>
                      <a:r>
                        <a:rPr lang="ja-JP" altLang="en-US" sz="800" dirty="0"/>
                        <a:t>（</a:t>
                      </a:r>
                      <a:r>
                        <a:rPr lang="en-US" altLang="ja-JP" sz="800" dirty="0"/>
                        <a:t>R5.3.3</a:t>
                      </a:r>
                      <a:r>
                        <a:rPr lang="ja-JP" altLang="en-US" sz="800" dirty="0"/>
                        <a:t>）</a:t>
                      </a:r>
                      <a:endParaRPr lang="en-US" altLang="ja-JP" sz="800" dirty="0">
                        <a:hlinkClick r:id="rId4"/>
                      </a:endParaRPr>
                    </a:p>
                    <a:p>
                      <a:r>
                        <a:rPr lang="ja-JP" altLang="en-US" sz="800" dirty="0">
                          <a:hlinkClick r:id="rId4"/>
                        </a:rPr>
                        <a:t>大阪府／一路を照らす「千日前音声ガイド」完成！　＜モデル創出事業＞ </a:t>
                      </a:r>
                      <a:r>
                        <a:rPr lang="en-US" altLang="ja-JP" sz="800" dirty="0">
                          <a:hlinkClick r:id="rId4"/>
                        </a:rPr>
                        <a:t>(ndl.go.jp)</a:t>
                      </a:r>
                      <a:r>
                        <a:rPr lang="ja-JP" altLang="en-US" sz="800" dirty="0"/>
                        <a:t>（</a:t>
                      </a:r>
                      <a:r>
                        <a:rPr lang="en-US" altLang="ja-JP" sz="800" dirty="0"/>
                        <a:t>R3.11.2</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18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8378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「スマートフォン音声ガイド」や「</a:t>
                      </a:r>
                      <a:r>
                        <a:rPr kumimoji="1" lang="en-US" altLang="ja-JP" sz="1050" b="0" dirty="0">
                          <a:solidFill>
                            <a:schemeClr val="tx1"/>
                          </a:solidFill>
                          <a:latin typeface="Meiryo UI" panose="020B0604030504040204" pitchFamily="50" charset="-128"/>
                          <a:ea typeface="Meiryo UI" panose="020B0604030504040204" pitchFamily="50" charset="-128"/>
                        </a:rPr>
                        <a:t>VR</a:t>
                      </a:r>
                      <a:r>
                        <a:rPr kumimoji="1" lang="ja-JP" altLang="en-US" sz="1050" b="0" dirty="0">
                          <a:solidFill>
                            <a:schemeClr val="tx1"/>
                          </a:solidFill>
                          <a:latin typeface="Meiryo UI" panose="020B0604030504040204" pitchFamily="50" charset="-128"/>
                          <a:ea typeface="Meiryo UI" panose="020B0604030504040204" pitchFamily="50" charset="-128"/>
                        </a:rPr>
                        <a:t>道具屋筋商店街」による</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まちなか周遊促進モデルづくり事業</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a:t>
                      </a:r>
                      <a:r>
                        <a:rPr kumimoji="1" lang="zh-TW" altLang="en-US" sz="800" dirty="0">
                          <a:latin typeface="Meiryo UI" panose="020B0604030504040204" pitchFamily="50" charset="-128"/>
                          <a:ea typeface="Meiryo UI" panose="020B0604030504040204" pitchFamily="50" charset="-128"/>
                        </a:rPr>
                        <a:t>大阪府商店街等需要喚起緊急支援事業</a:t>
                      </a:r>
                      <a:endParaRPr kumimoji="1" lang="ja-JP" altLang="en-US"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118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64546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■地域の歴史や事情に詳しい語り部の高齢化が進む中、語り部の音声をスタジオ収録し、デジタルデータ化。商店街の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サイト内に、スマートフォンを利用しその場所で語り部の音声を視聴することができる「千日前音声ガイド」を作成し、まちなかの魅力を活かした周遊モデルづくりを行った。さらに、音声ガイドを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するため、「道具屋筋ガラポン大抽選会」において、各ポイントを巡る「デジタルスタンプラリー」を実施。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■それをきっかけに、商店街内でもデジタルツールの重要性・利便性が重視されるようになり、商店街初！リアルとバーチャルの融合「</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道具屋筋商店街」を完成させた。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118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24692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・ガイドブックやまちの語り部による歴史ガイドツアーなどに取り組んでいたが、スマートフォンの所有率が急増した現在では、若い世代への情報発信が課題だった。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・歴史あるミナミエリアにおいて後世代に語り部の音声の魅力を伝え残したい。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令和</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年にデジタルデータ化した語り部音声による</a:t>
                      </a:r>
                      <a:r>
                        <a:rPr kumimoji="1" lang="ja-JP" altLang="en-US" sz="900" b="1" dirty="0">
                          <a:solidFill>
                            <a:schemeClr val="tx1"/>
                          </a:solidFill>
                          <a:latin typeface="Meiryo UI" panose="020B0604030504040204" pitchFamily="50" charset="-128"/>
                          <a:ea typeface="Meiryo UI" panose="020B0604030504040204" pitchFamily="50" charset="-128"/>
                        </a:rPr>
                        <a:t>周遊</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サイト「千日前音声ガイド</a:t>
                      </a:r>
                      <a:r>
                        <a:rPr kumimoji="1" lang="ja-JP" altLang="en-US" sz="900" b="1" dirty="0">
                          <a:latin typeface="Meiryo UI" panose="020B0604030504040204" pitchFamily="50" charset="-128"/>
                          <a:ea typeface="Meiryo UI" panose="020B0604030504040204" pitchFamily="50" charset="-128"/>
                        </a:rPr>
                        <a:t>」</a:t>
                      </a:r>
                      <a:r>
                        <a:rPr kumimoji="1" lang="ja-JP" altLang="en-US" sz="900" b="0" dirty="0">
                          <a:latin typeface="Meiryo UI" panose="020B0604030504040204" pitchFamily="50" charset="-128"/>
                          <a:ea typeface="Meiryo UI" panose="020B0604030504040204" pitchFamily="50" charset="-128"/>
                        </a:rPr>
                        <a:t>を</a:t>
                      </a:r>
                      <a:r>
                        <a:rPr kumimoji="1" lang="ja-JP" altLang="en-US" sz="900" dirty="0">
                          <a:latin typeface="Meiryo UI" panose="020B0604030504040204" pitchFamily="50" charset="-128"/>
                          <a:ea typeface="Meiryo UI" panose="020B0604030504040204" pitchFamily="50" charset="-128"/>
                        </a:rPr>
                        <a:t>作成。北は「千日前商店街」から南は「道具屋筋商店街」まで、南北に走る筋を軸に、東西に繋がる通りや路地</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か所を紹介。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コードから１か所１分前後の音声ガイドを聞けるミニガイド形式とし作成。</a:t>
                      </a: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・併せて商店街イベント「道具屋筋ガラポン大抽選会」で、「千日前音声ガイド」に誘導する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コードを掲示し</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を実施。また、商店街の</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サイトで各ポイントの写真を掲載するとともに、</a:t>
                      </a:r>
                      <a:r>
                        <a:rPr kumimoji="1" lang="ja-JP" altLang="en-US" sz="900" b="1" dirty="0">
                          <a:latin typeface="Meiryo UI" panose="020B0604030504040204" pitchFamily="50" charset="-128"/>
                          <a:ea typeface="Meiryo UI" panose="020B0604030504040204" pitchFamily="50" charset="-128"/>
                        </a:rPr>
                        <a:t>回遊を促進するための「デジタルスタンプラリー」を開催</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「千日前音声ガイド」を作成したことによって、</a:t>
                      </a:r>
                      <a:r>
                        <a:rPr kumimoji="1" lang="ja-JP" altLang="en-US" sz="900" b="0" dirty="0">
                          <a:solidFill>
                            <a:schemeClr val="tx1"/>
                          </a:solidFill>
                          <a:latin typeface="Meiryo UI" panose="020B0604030504040204" pitchFamily="50" charset="-128"/>
                          <a:ea typeface="Meiryo UI" panose="020B0604030504040204" pitchFamily="50" charset="-128"/>
                        </a:rPr>
                        <a:t>歴史あるミナミの魅力や</a:t>
                      </a:r>
                      <a:r>
                        <a:rPr kumimoji="1" lang="ja-JP" altLang="en-US" sz="900" dirty="0">
                          <a:latin typeface="Meiryo UI" panose="020B0604030504040204" pitchFamily="50" charset="-128"/>
                          <a:ea typeface="Meiryo UI" panose="020B0604030504040204" pitchFamily="50" charset="-128"/>
                        </a:rPr>
                        <a:t>商店街の見過ごしがちな街の一角にも注目してもらうことができ、多くの来街者に楽しんでいただけるようになった。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・音声ガイドは、</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デジタルスタンプラリーと組合わせることができるなど、利便性も良く、</a:t>
                      </a:r>
                      <a:r>
                        <a:rPr kumimoji="1" lang="ja-JP" altLang="en-US" sz="900" b="0" dirty="0">
                          <a:solidFill>
                            <a:schemeClr val="tx1"/>
                          </a:solidFill>
                          <a:latin typeface="Meiryo UI" panose="020B0604030504040204" pitchFamily="50" charset="-128"/>
                          <a:ea typeface="Meiryo UI" panose="020B0604030504040204" pitchFamily="50" charset="-128"/>
                        </a:rPr>
                        <a:t>場所と情報の紐づけが可能になり、新しい周遊促進となった。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・この取組をはじめデジタル活用に取り組んだ結果、ミナミエリアの活性化や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強化につながり、</a:t>
                      </a:r>
                      <a:r>
                        <a:rPr kumimoji="1" lang="ja-JP" altLang="en-US" sz="900" b="1" dirty="0">
                          <a:solidFill>
                            <a:schemeClr val="tx1"/>
                          </a:solidFill>
                          <a:latin typeface="Meiryo UI" panose="020B0604030504040204" pitchFamily="50" charset="-128"/>
                          <a:ea typeface="Meiryo UI" panose="020B0604030504040204" pitchFamily="50" charset="-128"/>
                        </a:rPr>
                        <a:t>連日、外国人観光客の来街が常態化するほど賑わっている。</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641529">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・コロナ禍により商店街への来客が減少。商店街の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、集客、認知度の向上を図りたい。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・インターネットの普及に伴い、人々の消費行動のパターンが多様化する中、商店街でも活性化に向けて取り組みを行いたい。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令和５年</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月に「</a:t>
                      </a:r>
                      <a:r>
                        <a:rPr kumimoji="1" lang="en-US" altLang="ja-JP" sz="900" b="1" dirty="0">
                          <a:solidFill>
                            <a:schemeClr val="tx1"/>
                          </a:solidFill>
                          <a:latin typeface="Meiryo UI" panose="020B0604030504040204" pitchFamily="50" charset="-128"/>
                          <a:ea typeface="Meiryo UI" panose="020B0604030504040204" pitchFamily="50" charset="-128"/>
                        </a:rPr>
                        <a:t>VR</a:t>
                      </a:r>
                      <a:r>
                        <a:rPr kumimoji="1" lang="ja-JP" altLang="en-US" sz="900" b="1" dirty="0">
                          <a:latin typeface="Meiryo UI" panose="020B0604030504040204" pitchFamily="50" charset="-128"/>
                          <a:ea typeface="Meiryo UI" panose="020B0604030504040204" pitchFamily="50" charset="-128"/>
                        </a:rPr>
                        <a:t>道具屋筋商店街」の立ち上げ</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NTT</a:t>
                      </a:r>
                      <a:r>
                        <a:rPr kumimoji="1" lang="ja-JP" altLang="en-US" sz="900" dirty="0">
                          <a:latin typeface="Meiryo UI" panose="020B0604030504040204" pitchFamily="50" charset="-128"/>
                          <a:ea typeface="Meiryo UI" panose="020B0604030504040204" pitchFamily="50" charset="-128"/>
                        </a:rPr>
                        <a:t>コノキューが提供する仮想空間プラットフォーム「</a:t>
                      </a:r>
                      <a:r>
                        <a:rPr kumimoji="1" lang="en-US" altLang="ja-JP" sz="900" dirty="0">
                          <a:latin typeface="Meiryo UI" panose="020B0604030504040204" pitchFamily="50" charset="-128"/>
                          <a:ea typeface="Meiryo UI" panose="020B0604030504040204" pitchFamily="50" charset="-128"/>
                        </a:rPr>
                        <a:t>DOOR</a:t>
                      </a:r>
                      <a:r>
                        <a:rPr kumimoji="1" lang="ja-JP" altLang="en-US" sz="900" dirty="0">
                          <a:latin typeface="Meiryo UI" panose="020B0604030504040204" pitchFamily="50" charset="-128"/>
                          <a:ea typeface="Meiryo UI" panose="020B0604030504040204" pitchFamily="50" charset="-128"/>
                        </a:rPr>
                        <a:t>」を使って、コミュニティ空間を作成。</a:t>
                      </a:r>
                      <a:r>
                        <a:rPr kumimoji="1" lang="en-US" altLang="ja-JP" sz="900" dirty="0">
                          <a:latin typeface="Meiryo UI" panose="020B0604030504040204" pitchFamily="50" charset="-128"/>
                          <a:ea typeface="Meiryo UI" panose="020B0604030504040204" pitchFamily="50" charset="-128"/>
                        </a:rPr>
                        <a:t>360</a:t>
                      </a:r>
                      <a:r>
                        <a:rPr kumimoji="1" lang="ja-JP" altLang="en-US" sz="900" dirty="0">
                          <a:latin typeface="Meiryo UI" panose="020B0604030504040204" pitchFamily="50" charset="-128"/>
                          <a:ea typeface="Meiryo UI" panose="020B0604030504040204" pitchFamily="50" charset="-128"/>
                        </a:rPr>
                        <a:t>度撮影した店内を歩くことができ、マイクを通じて店主との会話や商品を実際に購入することも可能。</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商店街の反響が大きく、全国商店街振興組合連合会の会合や京都府主催の商店街フォーラムでも取り上げられた。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a:solidFill>
                            <a:schemeClr val="tx1"/>
                          </a:solidFill>
                          <a:latin typeface="Meiryo UI" panose="020B0604030504040204" pitchFamily="50" charset="-128"/>
                          <a:ea typeface="Meiryo UI" panose="020B0604030504040204" pitchFamily="50" charset="-128"/>
                        </a:rPr>
                        <a:t>バーチャル商店街を体験</a:t>
                      </a:r>
                      <a:r>
                        <a:rPr kumimoji="1" lang="ja-JP" altLang="en-US" sz="900" b="0" dirty="0">
                          <a:solidFill>
                            <a:schemeClr val="tx1"/>
                          </a:solidFill>
                          <a:latin typeface="Meiryo UI" panose="020B0604030504040204" pitchFamily="50" charset="-128"/>
                          <a:ea typeface="Meiryo UI" panose="020B0604030504040204" pitchFamily="50" charset="-128"/>
                        </a:rPr>
                        <a:t>したお客様</a:t>
                      </a:r>
                      <a:r>
                        <a:rPr kumimoji="1" lang="ja-JP" altLang="en-US" sz="900" b="0">
                          <a:solidFill>
                            <a:schemeClr val="tx1"/>
                          </a:solidFill>
                          <a:latin typeface="Meiryo UI" panose="020B0604030504040204" pitchFamily="50" charset="-128"/>
                          <a:ea typeface="Meiryo UI" panose="020B0604030504040204" pitchFamily="50" charset="-128"/>
                        </a:rPr>
                        <a:t>が、商店街の魅力に触れたことで</a:t>
                      </a:r>
                      <a:r>
                        <a:rPr kumimoji="1" lang="ja-JP" altLang="en-US" sz="900" b="1">
                          <a:solidFill>
                            <a:schemeClr val="tx1"/>
                          </a:solidFill>
                          <a:latin typeface="Meiryo UI" panose="020B0604030504040204" pitchFamily="50" charset="-128"/>
                          <a:ea typeface="Meiryo UI" panose="020B0604030504040204" pitchFamily="50" charset="-128"/>
                        </a:rPr>
                        <a:t>実際</a:t>
                      </a:r>
                      <a:r>
                        <a:rPr kumimoji="1" lang="ja-JP" altLang="en-US" sz="900" b="1" dirty="0">
                          <a:solidFill>
                            <a:schemeClr val="tx1"/>
                          </a:solidFill>
                          <a:latin typeface="Meiryo UI" panose="020B0604030504040204" pitchFamily="50" charset="-128"/>
                          <a:ea typeface="Meiryo UI" panose="020B0604030504040204" pitchFamily="50" charset="-128"/>
                        </a:rPr>
                        <a:t>に行きたくなり商店街に訪れるきっかけとなった。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4267182194"/>
                  </a:ext>
                </a:extLst>
              </a:tr>
              <a:tr h="23118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49443">
                <a:tc gridSpan="6">
                  <a:txBody>
                    <a:bodyPr/>
                    <a:lstStyle/>
                    <a:p>
                      <a:pPr marL="87313" indent="-87313"/>
                      <a:r>
                        <a:rPr lang="ja-JP" altLang="en-US" sz="900" dirty="0">
                          <a:latin typeface="Meiryo UI" panose="020B0604030504040204" pitchFamily="50" charset="-128"/>
                          <a:ea typeface="Meiryo UI" panose="020B0604030504040204" pitchFamily="50" charset="-128"/>
                        </a:rPr>
                        <a:t>■千日前道具屋筋商店街は、専門店と観光地の２つの顔を持つ商店街でありデジタルの活用は必須です。デジタルスタンプラリーや音声ガイドなど様々なデジタル技術を組み合わせ、新しい形で商店街の魅力を伝える事ができました。また、</a:t>
                      </a:r>
                      <a:r>
                        <a:rPr lang="en-US" altLang="ja-JP" sz="900" dirty="0">
                          <a:latin typeface="Meiryo UI" panose="020B0604030504040204" pitchFamily="50" charset="-128"/>
                          <a:ea typeface="Meiryo UI" panose="020B0604030504040204" pitchFamily="50" charset="-128"/>
                        </a:rPr>
                        <a:t>VR</a:t>
                      </a:r>
                      <a:r>
                        <a:rPr lang="ja-JP" altLang="en-US" sz="900" dirty="0">
                          <a:latin typeface="Meiryo UI" panose="020B0604030504040204" pitchFamily="50" charset="-128"/>
                          <a:ea typeface="Meiryo UI" panose="020B0604030504040204" pitchFamily="50" charset="-128"/>
                        </a:rPr>
                        <a:t>商店街の構築で新技術への挑戦をさせて頂き、千日前道具屋筋商店街に関心がなかった層にもアピールできたことに感謝しています。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118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715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■主催：千日前道具屋筋商店街</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■協力：一般社団法人　大阪活性化事業実行委員会</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3118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6817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https://osaka-shotengai-info.com/ss/sennichimaedouguyasuji/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https://www.doguyasuji.or.jp/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■千日前道具屋筋</a:t>
                      </a:r>
                      <a:r>
                        <a:rPr kumimoji="1" lang="en-US" altLang="ja-JP" sz="900" dirty="0">
                          <a:latin typeface="Meiryo UI" panose="020B0604030504040204" pitchFamily="50" charset="-128"/>
                          <a:ea typeface="Meiryo UI" panose="020B0604030504040204" pitchFamily="50" charset="-128"/>
                        </a:rPr>
                        <a:t>VR</a:t>
                      </a:r>
                      <a:r>
                        <a:rPr kumimoji="1" lang="ja-JP" altLang="en-US" sz="90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hlinkClick r:id="rId7"/>
                        </a:rPr>
                        <a:t>https://door.ntt/DR47RKG/doguyasuji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756914" y="6810290"/>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道具屋筋</a:t>
            </a:r>
            <a:r>
              <a:rPr lang="en-US" altLang="ja-JP" sz="800" dirty="0">
                <a:latin typeface="Meiryo UI" panose="020B0604030504040204" pitchFamily="50" charset="-128"/>
                <a:ea typeface="Meiryo UI" panose="020B0604030504040204" pitchFamily="50" charset="-128"/>
              </a:rPr>
              <a:t>VR</a:t>
            </a:r>
            <a:r>
              <a:rPr lang="ja-JP" altLang="en-US" sz="800" dirty="0">
                <a:latin typeface="Meiryo UI" panose="020B0604030504040204" pitchFamily="50" charset="-128"/>
                <a:ea typeface="Meiryo UI" panose="020B0604030504040204" pitchFamily="50" charset="-128"/>
              </a:rPr>
              <a:t>商店街画面</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9524" y="6754271"/>
            <a:ext cx="1376736"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千日前音声ガイド</a:t>
            </a:r>
            <a:endParaRPr lang="en-US" altLang="ja-JP" sz="800" dirty="0">
              <a:latin typeface="Meiryo UI" panose="020B0604030504040204" pitchFamily="50" charset="-128"/>
              <a:ea typeface="Meiryo UI" panose="020B0604030504040204" pitchFamily="50" charset="-128"/>
            </a:endParaRPr>
          </a:p>
          <a:p>
            <a:pPr algn="ctr" defTabSz="480106">
              <a:defRPr/>
            </a:pP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ちらし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149674" y="6848346"/>
            <a:ext cx="137673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音声ガイドトップページ</a:t>
            </a:r>
          </a:p>
        </p:txBody>
      </p:sp>
      <p:pic>
        <p:nvPicPr>
          <p:cNvPr id="7" name="図 6">
            <a:extLst>
              <a:ext uri="{FF2B5EF4-FFF2-40B4-BE49-F238E27FC236}">
                <a16:creationId xmlns:a16="http://schemas.microsoft.com/office/drawing/2014/main" id="{87FF8F7A-1672-8BAE-02AD-422EB238E5E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16764" y="5826702"/>
            <a:ext cx="469318" cy="1021644"/>
          </a:xfrm>
          <a:prstGeom prst="rect">
            <a:avLst/>
          </a:prstGeom>
        </p:spPr>
      </p:pic>
      <p:pic>
        <p:nvPicPr>
          <p:cNvPr id="13" name="図 12">
            <a:extLst>
              <a:ext uri="{FF2B5EF4-FFF2-40B4-BE49-F238E27FC236}">
                <a16:creationId xmlns:a16="http://schemas.microsoft.com/office/drawing/2014/main" id="{B1F1F32B-8F52-6680-29E1-26CC22E650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836" y="5786450"/>
            <a:ext cx="670546" cy="967821"/>
          </a:xfrm>
          <a:prstGeom prst="rect">
            <a:avLst/>
          </a:prstGeom>
        </p:spPr>
      </p:pic>
      <p:pic>
        <p:nvPicPr>
          <p:cNvPr id="1026" name="Picture 2" descr="千日前道具屋筋商店街">
            <a:extLst>
              <a:ext uri="{FF2B5EF4-FFF2-40B4-BE49-F238E27FC236}">
                <a16:creationId xmlns:a16="http://schemas.microsoft.com/office/drawing/2014/main" id="{02F77A7C-4A94-8C19-8615-DF0AB3785EED}"/>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602300" y="5972982"/>
            <a:ext cx="1962150" cy="83730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A6836694-C096-47F4-8089-821D4FB617A1}"/>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489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8140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道頓堀商店会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大阪府／大阪から世界へ加速「道頓堀盆おどり」 </a:t>
                      </a:r>
                      <a:r>
                        <a:rPr lang="en-US" altLang="ja-JP" sz="800" dirty="0">
                          <a:hlinkClick r:id="rId3"/>
                        </a:rPr>
                        <a:t>(ndl.go.jp)</a:t>
                      </a:r>
                      <a:r>
                        <a:rPr lang="en-US" altLang="ja-JP" sz="800" dirty="0"/>
                        <a:t>(R5.9.28)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大阪府／道頓堀盆踊り　世界をむすぶ</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R4.9.16)</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6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ミナミの魅力発信と万博機運醸成を図る「道頓堀盆おどりインターナショナル</a:t>
                      </a: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■インバウンドからも知名度の高い、大阪の観光名所である道頓堀商店会の魅力発信や万博の機運醸成のため、地域に関わる団体と連携し「道頓堀盆おどりインターナショナル</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」を開催。盆踊りパレードや食の屋台などにより国内外の観光客にミナミの魅力を発信した。また、イベント情報を広範に発信するため、</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を活用した情報発信事業の充実に取り組んだ。道頓堀を始めとするミナミの商店街エリアへの来訪や回遊促進を図るため、道頓堀の歴史や⽂化に関する情報を英語でも発信。</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①商店街の魅力発信と、万博の機運醸成を図りたい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・商店街と周辺エリアの回遊性を高めたい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・地域に関わる様々な団体と連携したい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・「大阪・関西万博」の機運醸成を図り、万博会場での盆踊り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イベント実現に向けて取り組みたい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・「道頓堀盆おどりインターナショナル</a:t>
                      </a:r>
                      <a:r>
                        <a:rPr kumimoji="1" lang="en-US" altLang="ja-JP" sz="900" dirty="0">
                          <a:latin typeface="Meiryo UI" panose="020B0604030504040204" pitchFamily="50" charset="-128"/>
                          <a:ea typeface="Meiryo UI" panose="020B0604030504040204" pitchFamily="50" charset="-128"/>
                        </a:rPr>
                        <a:t>2022</a:t>
                      </a:r>
                      <a:r>
                        <a:rPr kumimoji="1" lang="ja-JP" altLang="en-US" sz="900" dirty="0">
                          <a:latin typeface="Meiryo UI" panose="020B0604030504040204" pitchFamily="50" charset="-128"/>
                          <a:ea typeface="Meiryo UI" panose="020B0604030504040204" pitchFamily="50" charset="-128"/>
                        </a:rPr>
                        <a:t>」を開催</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地域活性化活動に関わる多くの団体と連携し</a:t>
                      </a:r>
                      <a:r>
                        <a:rPr kumimoji="1" lang="ja-JP" altLang="en-US" sz="900" dirty="0">
                          <a:latin typeface="Meiryo UI" panose="020B0604030504040204" pitchFamily="50" charset="-128"/>
                          <a:ea typeface="Meiryo UI" panose="020B0604030504040204" pitchFamily="50" charset="-128"/>
                        </a:rPr>
                        <a:t>て、盆踊りを中心としたイベントを</a:t>
                      </a:r>
                      <a:r>
                        <a:rPr kumimoji="1" lang="ja-JP" altLang="en-US" sz="900" dirty="0">
                          <a:solidFill>
                            <a:schemeClr val="tx1"/>
                          </a:solidFill>
                          <a:latin typeface="Meiryo UI" panose="020B0604030504040204" pitchFamily="50" charset="-128"/>
                          <a:ea typeface="Meiryo UI" panose="020B0604030504040204" pitchFamily="50" charset="-128"/>
                        </a:rPr>
                        <a:t>実施。会場では食の屋台なども出店し、ステージイベントも企画するなど、エリアを周遊して楽しめるイベントになるよう工夫した。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・「大阪・関西万博」で総踊り実現に向けて新たに作詞・作曲・振付をした「夢洲音頭」を創作。</a:t>
                      </a:r>
                      <a:r>
                        <a:rPr kumimoji="1" lang="ja-JP" altLang="en-US" sz="900" b="0" dirty="0">
                          <a:solidFill>
                            <a:schemeClr val="tx1"/>
                          </a:solidFill>
                          <a:latin typeface="Meiryo UI" panose="020B0604030504040204" pitchFamily="50" charset="-128"/>
                          <a:ea typeface="Meiryo UI" panose="020B0604030504040204" pitchFamily="50" charset="-128"/>
                        </a:rPr>
                        <a:t>万博の機運を盛り上げるため国際色あるものに仕上げ、</a:t>
                      </a:r>
                      <a:r>
                        <a:rPr kumimoji="1" lang="ja-JP" altLang="en-US" sz="900" dirty="0">
                          <a:solidFill>
                            <a:schemeClr val="tx1"/>
                          </a:solidFill>
                          <a:latin typeface="Meiryo UI" panose="020B0604030504040204" pitchFamily="50" charset="-128"/>
                          <a:ea typeface="Meiryo UI" panose="020B0604030504040204" pitchFamily="50" charset="-128"/>
                        </a:rPr>
                        <a:t>同イベントで初披露した。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・食の屋台や各種ステージには、様々な世代の方が来場し、周辺エリアの回遊性を高めることができた。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・盆踊りイベントにおいては、</a:t>
                      </a:r>
                      <a:r>
                        <a:rPr kumimoji="1" lang="ja-JP" altLang="en-US" sz="900" b="1" dirty="0">
                          <a:solidFill>
                            <a:schemeClr val="tx1"/>
                          </a:solidFill>
                          <a:latin typeface="Meiryo UI" panose="020B0604030504040204" pitchFamily="50" charset="-128"/>
                          <a:ea typeface="Meiryo UI" panose="020B0604030504040204" pitchFamily="50" charset="-128"/>
                        </a:rPr>
                        <a:t>来場者も一緒に踊る参加型のイベント</a:t>
                      </a:r>
                      <a:r>
                        <a:rPr kumimoji="1" lang="ja-JP" altLang="en-US" sz="900" b="0" dirty="0">
                          <a:solidFill>
                            <a:schemeClr val="tx1"/>
                          </a:solidFill>
                          <a:latin typeface="Meiryo UI" panose="020B0604030504040204" pitchFamily="50" charset="-128"/>
                          <a:ea typeface="Meiryo UI" panose="020B0604030504040204" pitchFamily="50" charset="-128"/>
                        </a:rPr>
                        <a:t>として「夢洲⾳頭」を披露したことで、周辺エリアの住民を含め</a:t>
                      </a:r>
                      <a:r>
                        <a:rPr kumimoji="1" lang="ja-JP" altLang="en-US" sz="900" b="1" dirty="0">
                          <a:solidFill>
                            <a:schemeClr val="tx1"/>
                          </a:solidFill>
                          <a:latin typeface="Meiryo UI" panose="020B0604030504040204" pitchFamily="50" charset="-128"/>
                          <a:ea typeface="Meiryo UI" panose="020B0604030504040204" pitchFamily="50" charset="-128"/>
                        </a:rPr>
                        <a:t>多彩な人々が交流できる場となり、</a:t>
                      </a:r>
                      <a:r>
                        <a:rPr kumimoji="1" lang="ja-JP" altLang="en-US" sz="900" b="0" dirty="0">
                          <a:solidFill>
                            <a:schemeClr val="tx1"/>
                          </a:solidFill>
                          <a:latin typeface="Meiryo UI" panose="020B0604030504040204" pitchFamily="50" charset="-128"/>
                          <a:ea typeface="Meiryo UI" panose="020B0604030504040204" pitchFamily="50" charset="-128"/>
                        </a:rPr>
                        <a:t>道頓堀を舞台に盛大なイベントを実施できた。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・継続開催しており、</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年では踊り参加者は２日間で延べ</a:t>
                      </a:r>
                      <a:r>
                        <a:rPr kumimoji="1" lang="en-US" altLang="ja-JP" sz="900" b="0" dirty="0">
                          <a:solidFill>
                            <a:schemeClr val="tx1"/>
                          </a:solidFill>
                          <a:latin typeface="Meiryo UI" panose="020B0604030504040204" pitchFamily="50" charset="-128"/>
                          <a:ea typeface="Meiryo UI" panose="020B0604030504040204" pitchFamily="50" charset="-128"/>
                        </a:rPr>
                        <a:t>1,800</a:t>
                      </a:r>
                      <a:r>
                        <a:rPr kumimoji="1" lang="ja-JP" altLang="en-US" sz="900" b="0" dirty="0">
                          <a:solidFill>
                            <a:schemeClr val="tx1"/>
                          </a:solidFill>
                          <a:latin typeface="Meiryo UI" panose="020B0604030504040204" pitchFamily="50" charset="-128"/>
                          <a:ea typeface="Meiryo UI" panose="020B0604030504040204" pitchFamily="50" charset="-128"/>
                        </a:rPr>
                        <a:t>人、観覧者は約</a:t>
                      </a:r>
                      <a:r>
                        <a:rPr kumimoji="1" lang="en-US" altLang="ja-JP" sz="900" b="0" dirty="0">
                          <a:solidFill>
                            <a:schemeClr val="tx1"/>
                          </a:solidFill>
                          <a:latin typeface="Meiryo UI" panose="020B0604030504040204" pitchFamily="50" charset="-128"/>
                          <a:ea typeface="Meiryo UI" panose="020B0604030504040204" pitchFamily="50" charset="-128"/>
                        </a:rPr>
                        <a:t>14,000</a:t>
                      </a:r>
                      <a:r>
                        <a:rPr kumimoji="1" lang="ja-JP" altLang="en-US" sz="900" b="0" dirty="0">
                          <a:solidFill>
                            <a:schemeClr val="tx1"/>
                          </a:solidFill>
                          <a:latin typeface="Meiryo UI" panose="020B0604030504040204" pitchFamily="50" charset="-128"/>
                          <a:ea typeface="Meiryo UI" panose="020B0604030504040204" pitchFamily="50" charset="-128"/>
                        </a:rPr>
                        <a:t>人参加し、</a:t>
                      </a:r>
                      <a:r>
                        <a:rPr kumimoji="1" lang="ja-JP" altLang="en-US" sz="900" b="1" dirty="0">
                          <a:solidFill>
                            <a:schemeClr val="tx1"/>
                          </a:solidFill>
                          <a:latin typeface="Meiryo UI" panose="020B0604030504040204" pitchFamily="50" charset="-128"/>
                          <a:ea typeface="Meiryo UI" panose="020B0604030504040204" pitchFamily="50" charset="-128"/>
                        </a:rPr>
                        <a:t>年々増加している</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67850">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をうまく活用し、国内外の来街者向けの情報発信を強化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・インバウンドに向けて、英語表記でも情報配信したい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やイベント情報発信サイト等</a:t>
                      </a:r>
                      <a:r>
                        <a:rPr kumimoji="1" lang="ja-JP" altLang="en-US" sz="900" b="0" dirty="0">
                          <a:solidFill>
                            <a:schemeClr val="tx1"/>
                          </a:solidFill>
                          <a:latin typeface="Meiryo UI" panose="020B0604030504040204" pitchFamily="50" charset="-128"/>
                          <a:ea typeface="Meiryo UI" panose="020B0604030504040204" pitchFamily="50" charset="-128"/>
                        </a:rPr>
                        <a:t>の多様なウェブコンテンツを活用して、広い世代にアプローチした情報発信を行った。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の活用では、盆踊りイベントを国内外の方々に広く知ってもらうため、</a:t>
                      </a:r>
                      <a:r>
                        <a:rPr kumimoji="1" lang="ja-JP" altLang="en-US" sz="900" b="1" dirty="0">
                          <a:solidFill>
                            <a:schemeClr val="tx1"/>
                          </a:solidFill>
                          <a:latin typeface="Meiryo UI" panose="020B0604030504040204" pitchFamily="50" charset="-128"/>
                          <a:ea typeface="Meiryo UI" panose="020B0604030504040204" pitchFamily="50" charset="-128"/>
                        </a:rPr>
                        <a:t>日本語版と英語版を作成</a:t>
                      </a:r>
                      <a:r>
                        <a:rPr kumimoji="1" lang="ja-JP" altLang="en-US" sz="900" b="0" dirty="0">
                          <a:solidFill>
                            <a:schemeClr val="tx1"/>
                          </a:solidFill>
                          <a:latin typeface="Meiryo UI" panose="020B0604030504040204" pitchFamily="50" charset="-128"/>
                          <a:ea typeface="Meiryo UI" panose="020B0604030504040204" pitchFamily="50" charset="-128"/>
                        </a:rPr>
                        <a:t>。様々な関係者の意見を取り入れ、発信内容にも工夫した。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では、日本語と多言語版を作成した。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フォロワーは、</a:t>
                      </a:r>
                      <a:r>
                        <a:rPr kumimoji="1" lang="ja-JP" altLang="en-US" sz="900" b="1" dirty="0">
                          <a:solidFill>
                            <a:schemeClr val="tx1"/>
                          </a:solidFill>
                          <a:latin typeface="Meiryo UI" panose="020B0604030504040204" pitchFamily="50" charset="-128"/>
                          <a:ea typeface="Meiryo UI" panose="020B0604030504040204" pitchFamily="50" charset="-128"/>
                        </a:rPr>
                        <a:t>日本語版では</a:t>
                      </a:r>
                      <a:r>
                        <a:rPr kumimoji="1" lang="en-US" altLang="ja-JP" sz="900" b="1" dirty="0">
                          <a:solidFill>
                            <a:schemeClr val="tx1"/>
                          </a:solidFill>
                          <a:latin typeface="Meiryo UI" panose="020B0604030504040204" pitchFamily="50" charset="-128"/>
                          <a:ea typeface="Meiryo UI" panose="020B0604030504040204" pitchFamily="50" charset="-128"/>
                        </a:rPr>
                        <a:t>696</a:t>
                      </a:r>
                      <a:r>
                        <a:rPr kumimoji="1" lang="ja-JP" altLang="en-US" sz="900" b="1" dirty="0">
                          <a:solidFill>
                            <a:schemeClr val="tx1"/>
                          </a:solidFill>
                          <a:latin typeface="Meiryo UI" panose="020B0604030504040204" pitchFamily="50" charset="-128"/>
                          <a:ea typeface="Meiryo UI" panose="020B0604030504040204" pitchFamily="50" charset="-128"/>
                        </a:rPr>
                        <a:t>人、多言語版では</a:t>
                      </a:r>
                      <a:r>
                        <a:rPr kumimoji="1" lang="en-US" altLang="ja-JP" sz="900" b="1" dirty="0">
                          <a:solidFill>
                            <a:schemeClr val="tx1"/>
                          </a:solidFill>
                          <a:latin typeface="Meiryo UI" panose="020B0604030504040204" pitchFamily="50" charset="-128"/>
                          <a:ea typeface="Meiryo UI" panose="020B0604030504040204" pitchFamily="50" charset="-128"/>
                        </a:rPr>
                        <a:t>84</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年には、</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の多言語版を開設。</a:t>
                      </a:r>
                      <a:r>
                        <a:rPr kumimoji="1" lang="en-US" altLang="ja-JP" sz="900" b="0" dirty="0">
                          <a:solidFill>
                            <a:schemeClr val="tx1"/>
                          </a:solidFill>
                          <a:latin typeface="Meiryo UI" panose="020B0604030504040204" pitchFamily="50" charset="-128"/>
                          <a:ea typeface="Meiryo UI" panose="020B0604030504040204" pitchFamily="50" charset="-128"/>
                        </a:rPr>
                        <a:t>X</a:t>
                      </a:r>
                      <a:r>
                        <a:rPr kumimoji="1" lang="ja-JP" altLang="en-US" sz="900" b="0" dirty="0">
                          <a:solidFill>
                            <a:schemeClr val="tx1"/>
                          </a:solidFill>
                          <a:latin typeface="Meiryo UI" panose="020B0604030504040204" pitchFamily="50" charset="-128"/>
                          <a:ea typeface="Meiryo UI" panose="020B0604030504040204" pitchFamily="50" charset="-128"/>
                        </a:rPr>
                        <a:t>では、日本語版、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韓国語版、英語版を開設した。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2015</a:t>
                      </a:r>
                      <a:r>
                        <a:rPr kumimoji="1" lang="ja-JP" altLang="en-US" sz="900" b="0" dirty="0">
                          <a:solidFill>
                            <a:schemeClr val="tx1"/>
                          </a:solidFill>
                          <a:latin typeface="Meiryo UI" panose="020B0604030504040204" pitchFamily="50" charset="-128"/>
                          <a:ea typeface="Meiryo UI" panose="020B0604030504040204" pitchFamily="50" charset="-128"/>
                        </a:rPr>
                        <a:t>年に世界最大の盆踊りとしてギネス記録に認定された道頓堀の盆踊りイベントは、ミナミの夏の恒例行事となりました。</a:t>
                      </a:r>
                      <a:r>
                        <a:rPr kumimoji="1" lang="en-US" altLang="ja-JP" sz="900" b="0" dirty="0">
                          <a:solidFill>
                            <a:schemeClr val="tx1"/>
                          </a:solidFill>
                          <a:latin typeface="Meiryo UI" panose="020B0604030504040204" pitchFamily="50" charset="-128"/>
                          <a:ea typeface="Meiryo UI" panose="020B0604030504040204" pitchFamily="50" charset="-128"/>
                        </a:rPr>
                        <a:t>2017</a:t>
                      </a:r>
                      <a:r>
                        <a:rPr kumimoji="1" lang="ja-JP" altLang="en-US" sz="900" b="0" dirty="0">
                          <a:solidFill>
                            <a:schemeClr val="tx1"/>
                          </a:solidFill>
                          <a:latin typeface="Meiryo UI" panose="020B0604030504040204" pitchFamily="50" charset="-128"/>
                          <a:ea typeface="Meiryo UI" panose="020B0604030504040204" pitchFamily="50" charset="-128"/>
                        </a:rPr>
                        <a:t>年には大阪に万博を誘致したいとの思いから、アスタナ万博において、盆おどりパレードを開催。万博招致が決定した際には、くす⽟セレモニーを実施。ゲンコツに「</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」とあしらった記念モニュメントを近隣商店会と合同で設置しました。万博を盛り上げるため、「道頓堀盆おどりインターナショナル</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」において「夢洲⾳頭」を新たに創作しお披露目することができました。万博の開催機運を盛り上げるため、この夢洲音頭を全国に広め、盛り上げたいです。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■主催：道頓堀商店会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■共催：世界盆おどり連盟、</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大阪・関西万博会場総おどり準備委員会（仮称）</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8173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https://osaka-shotengai-info.com/ss/doutonbori/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■道頓堀商店会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http://www.dotonbori.or.jp/ja/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■道頓堀商店会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https://www.facebook.com/dotonborishotenkai/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79822" y="6803996"/>
            <a:ext cx="1255329"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96762" y="6793722"/>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年度「夢洲音頭」披露風景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43346" y="6796351"/>
            <a:ext cx="1633591"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創作した「夢洲音頭」</a:t>
            </a:r>
          </a:p>
        </p:txBody>
      </p:sp>
      <p:pic>
        <p:nvPicPr>
          <p:cNvPr id="4" name="図 3">
            <a:extLst>
              <a:ext uri="{FF2B5EF4-FFF2-40B4-BE49-F238E27FC236}">
                <a16:creationId xmlns:a16="http://schemas.microsoft.com/office/drawing/2014/main" id="{A1671131-784B-03F4-DE10-283A87A4EC2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74423" y="5558319"/>
            <a:ext cx="902448" cy="1277804"/>
          </a:xfrm>
          <a:prstGeom prst="rect">
            <a:avLst/>
          </a:prstGeom>
        </p:spPr>
      </p:pic>
      <p:pic>
        <p:nvPicPr>
          <p:cNvPr id="1028" name="Picture 4" descr="夢洲音頭 - Osaka翔Gangsのアルバム - Apple Music">
            <a:extLst>
              <a:ext uri="{FF2B5EF4-FFF2-40B4-BE49-F238E27FC236}">
                <a16:creationId xmlns:a16="http://schemas.microsoft.com/office/drawing/2014/main" id="{2BC7E028-162E-E658-8A2D-EFDBDB7D698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3876" y="5630297"/>
            <a:ext cx="1164951" cy="116495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E11CB634-F344-B0CA-BD63-218CF87329A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1975706" y="5630297"/>
            <a:ext cx="1198382" cy="1162321"/>
          </a:xfrm>
          <a:prstGeom prst="rect">
            <a:avLst/>
          </a:prstGeom>
        </p:spPr>
      </p:pic>
      <p:sp>
        <p:nvSpPr>
          <p:cNvPr id="12" name="テキスト ボックス 11">
            <a:extLst>
              <a:ext uri="{FF2B5EF4-FFF2-40B4-BE49-F238E27FC236}">
                <a16:creationId xmlns:a16="http://schemas.microsoft.com/office/drawing/2014/main" id="{DE753265-632F-4535-9ADF-658A175770F8}"/>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23062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10415</Words>
  <Application>Microsoft Office PowerPoint</Application>
  <PresentationFormat>ユーザー設定</PresentationFormat>
  <Paragraphs>660</Paragraphs>
  <Slides>11</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11</vt:i4>
      </vt:variant>
    </vt:vector>
  </HeadingPairs>
  <TitlesOfParts>
    <vt:vector size="20" baseType="lpstr">
      <vt:lpstr>Meiryo UI</vt:lpstr>
      <vt:lpstr>UD デジタル 教科書体 NK-R</vt:lpstr>
      <vt:lpstr>Meiryo</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2024-10-09T06:23:28Z</dcterms:created>
  <dcterms:modified xsi:type="dcterms:W3CDTF">2024-11-20T08:02:41Z</dcterms:modified>
</cp:coreProperties>
</file>