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29" r:id="rId1"/>
  </p:sldMasterIdLst>
  <p:sldIdLst>
    <p:sldId id="256" r:id="rId2"/>
    <p:sldId id="257"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FF5050"/>
    <a:srgbClr val="3333FF"/>
    <a:srgbClr val="CC3300"/>
    <a:srgbClr val="FF3399"/>
    <a:srgbClr val="5B9BD5"/>
    <a:srgbClr val="E6F05E"/>
    <a:srgbClr val="008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714" y="-1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サブタイトル 2"/>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207611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100343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403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2562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124159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19162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0652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02508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31517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83788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54965FE-A5B8-4D72-AE7A-DBADF43BA20B}" type="datetimeFigureOut">
              <a:rPr kumimoji="1" lang="ja-JP" altLang="en-US" smtClean="0"/>
              <a:t>2025/8/20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390186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fld id="{054965FE-A5B8-4D72-AE7A-DBADF43BA20B}" type="datetimeFigureOut">
              <a:rPr kumimoji="1" lang="ja-JP" altLang="en-US" smtClean="0"/>
              <a:t>2025/8/20</a:t>
            </a:fld>
            <a:endParaRPr kumimoji="1" lang="ja-JP" altLang="en-US"/>
          </a:p>
        </p:txBody>
      </p:sp>
      <p:sp>
        <p:nvSpPr>
          <p:cNvPr id="5" name="フッター プレースホルダー 4"/>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fld id="{1EBF2D29-9AAC-460E-844D-C74F6E44B671}" type="slidenum">
              <a:rPr kumimoji="1" lang="ja-JP" altLang="en-US" smtClean="0"/>
              <a:t>‹#›</a:t>
            </a:fld>
            <a:endParaRPr kumimoji="1" lang="ja-JP" altLang="en-US"/>
          </a:p>
        </p:txBody>
      </p:sp>
    </p:spTree>
    <p:extLst>
      <p:ext uri="{BB962C8B-B14F-4D97-AF65-F5344CB8AC3E}">
        <p14:creationId xmlns:p14="http://schemas.microsoft.com/office/powerpoint/2010/main" val="2283845176"/>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itorioya@gbox.pref.osaka.lg.jp"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0F8D4F0A-9BBE-43F0-9B31-FD7D96994534}"/>
              </a:ext>
            </a:extLst>
          </p:cNvPr>
          <p:cNvSpPr/>
          <p:nvPr/>
        </p:nvSpPr>
        <p:spPr>
          <a:xfrm>
            <a:off x="320709" y="4049518"/>
            <a:ext cx="6986849" cy="38991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cxnSp>
        <p:nvCxnSpPr>
          <p:cNvPr id="21" name="直線コネクタ 20">
            <a:extLst>
              <a:ext uri="{FF2B5EF4-FFF2-40B4-BE49-F238E27FC236}">
                <a16:creationId xmlns:a16="http://schemas.microsoft.com/office/drawing/2014/main" id="{F27B0F8C-5D33-480D-8FEB-3398EDCC8FA0}"/>
              </a:ext>
            </a:extLst>
          </p:cNvPr>
          <p:cNvCxnSpPr>
            <a:cxnSpLocks/>
          </p:cNvCxnSpPr>
          <p:nvPr/>
        </p:nvCxnSpPr>
        <p:spPr>
          <a:xfrm>
            <a:off x="8844" y="2611120"/>
            <a:ext cx="5760078" cy="0"/>
          </a:xfrm>
          <a:prstGeom prst="line">
            <a:avLst/>
          </a:prstGeom>
          <a:ln w="76200">
            <a:solidFill>
              <a:srgbClr val="92D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ハート 16">
            <a:extLst>
              <a:ext uri="{FF2B5EF4-FFF2-40B4-BE49-F238E27FC236}">
                <a16:creationId xmlns:a16="http://schemas.microsoft.com/office/drawing/2014/main" id="{646B998C-F5ED-4AFB-9F9E-336150F6E76D}"/>
              </a:ext>
            </a:extLst>
          </p:cNvPr>
          <p:cNvSpPr/>
          <p:nvPr/>
        </p:nvSpPr>
        <p:spPr>
          <a:xfrm>
            <a:off x="1628742" y="1073087"/>
            <a:ext cx="1756821" cy="1008000"/>
          </a:xfrm>
          <a:prstGeom prst="hear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73B7C712-8888-4F55-9124-4DDA1D8815AC}"/>
              </a:ext>
            </a:extLst>
          </p:cNvPr>
          <p:cNvSpPr txBox="1"/>
          <p:nvPr/>
        </p:nvSpPr>
        <p:spPr>
          <a:xfrm>
            <a:off x="267718" y="1194294"/>
            <a:ext cx="6927966" cy="646331"/>
          </a:xfrm>
          <a:prstGeom prst="rect">
            <a:avLst/>
          </a:prstGeom>
          <a:noFill/>
        </p:spPr>
        <p:txBody>
          <a:bodyPr wrap="square" rtlCol="0">
            <a:spAutoFit/>
          </a:bodyPr>
          <a:lstStyle/>
          <a:p>
            <a:r>
              <a:rPr kumimoji="1" lang="ja-JP" altLang="en-US" sz="3200" b="1" dirty="0">
                <a:latin typeface="BIZ UDゴシック" panose="020B0400000000000000" pitchFamily="49" charset="-128"/>
                <a:ea typeface="BIZ UDゴシック" panose="020B0400000000000000" pitchFamily="49" charset="-128"/>
              </a:rPr>
              <a:t>大阪府 </a:t>
            </a:r>
            <a:r>
              <a:rPr lang="ja-JP" altLang="en-US" sz="3600" b="1" dirty="0">
                <a:solidFill>
                  <a:srgbClr val="FF5050"/>
                </a:solidFill>
                <a:latin typeface="BIZ UDゴシック" panose="020B0400000000000000" pitchFamily="49" charset="-128"/>
                <a:ea typeface="BIZ UDゴシック" panose="020B0400000000000000" pitchFamily="49" charset="-128"/>
              </a:rPr>
              <a:t>子育て </a:t>
            </a:r>
            <a:r>
              <a:rPr kumimoji="1" lang="ja-JP" altLang="en-US" sz="3200" b="1" dirty="0">
                <a:latin typeface="BIZ UDゴシック" panose="020B0400000000000000" pitchFamily="49" charset="-128"/>
                <a:ea typeface="BIZ UDゴシック" panose="020B0400000000000000" pitchFamily="49" charset="-128"/>
              </a:rPr>
              <a:t>ハートフル企業顕彰</a:t>
            </a:r>
          </a:p>
        </p:txBody>
      </p:sp>
      <p:sp>
        <p:nvSpPr>
          <p:cNvPr id="22" name="テキスト ボックス 21">
            <a:extLst>
              <a:ext uri="{FF2B5EF4-FFF2-40B4-BE49-F238E27FC236}">
                <a16:creationId xmlns:a16="http://schemas.microsoft.com/office/drawing/2014/main" id="{E9DED15E-0728-4BFC-9C6E-F87E8A0AA05B}"/>
              </a:ext>
            </a:extLst>
          </p:cNvPr>
          <p:cNvSpPr txBox="1"/>
          <p:nvPr/>
        </p:nvSpPr>
        <p:spPr>
          <a:xfrm>
            <a:off x="282385" y="2816930"/>
            <a:ext cx="5788160" cy="923330"/>
          </a:xfrm>
          <a:prstGeom prst="rect">
            <a:avLst/>
          </a:prstGeom>
          <a:noFill/>
        </p:spPr>
        <p:txBody>
          <a:bodyPr wrap="square" rtlCol="0">
            <a:spAutoFit/>
          </a:bodyPr>
          <a:lstStyle/>
          <a:p>
            <a:r>
              <a:rPr lang="ja-JP" altLang="ja-JP" dirty="0">
                <a:latin typeface="BIZ UDゴシック" panose="020B0400000000000000" pitchFamily="49" charset="-128"/>
                <a:ea typeface="BIZ UDゴシック" panose="020B0400000000000000" pitchFamily="49" charset="-128"/>
              </a:rPr>
              <a:t>大阪府では、ひとり親</a:t>
            </a:r>
            <a:r>
              <a:rPr lang="ja-JP" altLang="en-US" dirty="0">
                <a:latin typeface="BIZ UDゴシック" panose="020B0400000000000000" pitchFamily="49" charset="-128"/>
                <a:ea typeface="BIZ UDゴシック" panose="020B0400000000000000" pitchFamily="49" charset="-128"/>
              </a:rPr>
              <a:t>の</a:t>
            </a:r>
            <a:r>
              <a:rPr lang="ja-JP" altLang="ja-JP" dirty="0">
                <a:latin typeface="BIZ UDゴシック" panose="020B0400000000000000" pitchFamily="49" charset="-128"/>
                <a:ea typeface="BIZ UDゴシック" panose="020B0400000000000000" pitchFamily="49" charset="-128"/>
              </a:rPr>
              <a:t>雇用</a:t>
            </a:r>
            <a:r>
              <a:rPr lang="ja-JP" altLang="en-US" dirty="0">
                <a:latin typeface="BIZ UDゴシック" panose="020B0400000000000000" pitchFamily="49" charset="-128"/>
                <a:ea typeface="BIZ UDゴシック" panose="020B0400000000000000" pitchFamily="49" charset="-128"/>
              </a:rPr>
              <a:t>や</a:t>
            </a:r>
            <a:r>
              <a:rPr lang="ja-JP" altLang="ja-JP" dirty="0">
                <a:latin typeface="BIZ UDゴシック" panose="020B0400000000000000" pitchFamily="49" charset="-128"/>
                <a:ea typeface="BIZ UDゴシック" panose="020B0400000000000000" pitchFamily="49" charset="-128"/>
              </a:rPr>
              <a:t>子育てをしやすい職場環境</a:t>
            </a:r>
            <a:r>
              <a:rPr lang="ja-JP" altLang="en-US" dirty="0">
                <a:latin typeface="BIZ UDゴシック" panose="020B0400000000000000" pitchFamily="49" charset="-128"/>
                <a:ea typeface="BIZ UDゴシック" panose="020B0400000000000000" pitchFamily="49" charset="-128"/>
              </a:rPr>
              <a:t>づくり</a:t>
            </a:r>
            <a:r>
              <a:rPr lang="ja-JP" altLang="ja-JP" dirty="0">
                <a:latin typeface="BIZ UDゴシック" panose="020B0400000000000000" pitchFamily="49" charset="-128"/>
                <a:ea typeface="BIZ UDゴシック" panose="020B0400000000000000" pitchFamily="49" charset="-128"/>
              </a:rPr>
              <a:t>に積極的に取り組む企業</a:t>
            </a:r>
            <a:r>
              <a:rPr lang="ja-JP" altLang="en-US" dirty="0">
                <a:latin typeface="BIZ UDゴシック" panose="020B0400000000000000" pitchFamily="49" charset="-128"/>
                <a:ea typeface="BIZ UDゴシック" panose="020B0400000000000000" pitchFamily="49" charset="-128"/>
              </a:rPr>
              <a:t>等</a:t>
            </a:r>
            <a:r>
              <a:rPr lang="ja-JP" altLang="ja-JP" dirty="0">
                <a:latin typeface="BIZ UDゴシック" panose="020B0400000000000000" pitchFamily="49" charset="-128"/>
                <a:ea typeface="BIZ UDゴシック" panose="020B0400000000000000" pitchFamily="49" charset="-128"/>
              </a:rPr>
              <a:t>を表彰</a:t>
            </a:r>
            <a:r>
              <a:rPr lang="ja-JP" altLang="en-US" dirty="0">
                <a:latin typeface="BIZ UDゴシック" panose="020B0400000000000000" pitchFamily="49" charset="-128"/>
                <a:ea typeface="BIZ UDゴシック" panose="020B0400000000000000" pitchFamily="49" charset="-128"/>
              </a:rPr>
              <a:t>しています。</a:t>
            </a:r>
            <a:endParaRPr lang="en-US" altLang="ja-JP"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9FAFD6C9-3372-4896-9780-47023FADFD11}"/>
              </a:ext>
            </a:extLst>
          </p:cNvPr>
          <p:cNvSpPr txBox="1"/>
          <p:nvPr/>
        </p:nvSpPr>
        <p:spPr>
          <a:xfrm>
            <a:off x="2125621" y="197253"/>
            <a:ext cx="5198400" cy="288147"/>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spAutoFit/>
          </a:bodyPr>
          <a:lstStyle/>
          <a:p>
            <a:pPr algn="ctr"/>
            <a:r>
              <a:rPr kumimoji="1" lang="ja-JP" altLang="en-US" sz="1400" b="1" dirty="0">
                <a:latin typeface="BIZ UDゴシック" panose="020B0400000000000000" pitchFamily="49" charset="-128"/>
                <a:ea typeface="BIZ UDゴシック" panose="020B0400000000000000" pitchFamily="49" charset="-128"/>
              </a:rPr>
              <a:t>募集期間：令和７年</a:t>
            </a:r>
            <a:r>
              <a:rPr lang="ja-JP" altLang="en-US" sz="1400" b="1" dirty="0">
                <a:latin typeface="BIZ UDゴシック" panose="020B0400000000000000" pitchFamily="49" charset="-128"/>
                <a:ea typeface="BIZ UDゴシック" panose="020B0400000000000000" pitchFamily="49" charset="-128"/>
              </a:rPr>
              <a:t>９</a:t>
            </a:r>
            <a:r>
              <a:rPr kumimoji="1" lang="ja-JP" altLang="en-US" sz="1400" b="1" dirty="0">
                <a:latin typeface="BIZ UDゴシック" panose="020B0400000000000000" pitchFamily="49" charset="-128"/>
                <a:ea typeface="BIZ UDゴシック" panose="020B0400000000000000" pitchFamily="49" charset="-128"/>
              </a:rPr>
              <a:t>月１日（月）～</a:t>
            </a:r>
            <a:r>
              <a:rPr kumimoji="1" lang="en-US" altLang="ja-JP" sz="1400" b="1" dirty="0">
                <a:latin typeface="BIZ UDゴシック" panose="020B0400000000000000" pitchFamily="49" charset="-128"/>
                <a:ea typeface="BIZ UDゴシック" panose="020B0400000000000000" pitchFamily="49" charset="-128"/>
              </a:rPr>
              <a:t>10</a:t>
            </a:r>
            <a:r>
              <a:rPr kumimoji="1" lang="ja-JP" altLang="en-US" sz="1400" b="1" dirty="0">
                <a:latin typeface="BIZ UDゴシック" panose="020B0400000000000000" pitchFamily="49" charset="-128"/>
                <a:ea typeface="BIZ UDゴシック" panose="020B0400000000000000" pitchFamily="49" charset="-128"/>
              </a:rPr>
              <a:t>月</a:t>
            </a:r>
            <a:r>
              <a:rPr kumimoji="1" lang="en-US" altLang="ja-JP" sz="1400" b="1" dirty="0">
                <a:latin typeface="BIZ UDゴシック" panose="020B0400000000000000" pitchFamily="49" charset="-128"/>
                <a:ea typeface="BIZ UDゴシック" panose="020B0400000000000000" pitchFamily="49" charset="-128"/>
              </a:rPr>
              <a:t>31</a:t>
            </a:r>
            <a:r>
              <a:rPr kumimoji="1" lang="ja-JP" altLang="en-US" sz="1400" b="1">
                <a:latin typeface="BIZ UDゴシック" panose="020B0400000000000000" pitchFamily="49" charset="-128"/>
                <a:ea typeface="BIZ UDゴシック" panose="020B0400000000000000" pitchFamily="49" charset="-128"/>
              </a:rPr>
              <a:t>日（金）</a:t>
            </a:r>
            <a:r>
              <a:rPr kumimoji="1" lang="en-US" altLang="ja-JP" sz="1400" b="1" dirty="0">
                <a:latin typeface="BIZ UDゴシック" panose="020B0400000000000000" pitchFamily="49" charset="-128"/>
                <a:ea typeface="BIZ UDゴシック" panose="020B0400000000000000" pitchFamily="49" charset="-128"/>
              </a:rPr>
              <a:t>17</a:t>
            </a:r>
            <a:r>
              <a:rPr kumimoji="1" lang="ja-JP" altLang="en-US" sz="1400" b="1" dirty="0">
                <a:latin typeface="BIZ UDゴシック" panose="020B0400000000000000" pitchFamily="49" charset="-128"/>
                <a:ea typeface="BIZ UDゴシック" panose="020B0400000000000000" pitchFamily="49" charset="-128"/>
              </a:rPr>
              <a:t>時必着</a:t>
            </a:r>
          </a:p>
        </p:txBody>
      </p:sp>
      <p:grpSp>
        <p:nvGrpSpPr>
          <p:cNvPr id="33" name="グループ化 32">
            <a:extLst>
              <a:ext uri="{FF2B5EF4-FFF2-40B4-BE49-F238E27FC236}">
                <a16:creationId xmlns:a16="http://schemas.microsoft.com/office/drawing/2014/main" id="{4B00D3F2-6D06-41FF-99B4-6B7BB1156EF8}"/>
              </a:ext>
            </a:extLst>
          </p:cNvPr>
          <p:cNvGrpSpPr/>
          <p:nvPr/>
        </p:nvGrpSpPr>
        <p:grpSpPr>
          <a:xfrm>
            <a:off x="2651467" y="6650396"/>
            <a:ext cx="1584434" cy="1209678"/>
            <a:chOff x="-4703069" y="1624515"/>
            <a:chExt cx="1513568" cy="1124318"/>
          </a:xfrm>
        </p:grpSpPr>
        <p:sp>
          <p:nvSpPr>
            <p:cNvPr id="34" name="楕円 33">
              <a:extLst>
                <a:ext uri="{FF2B5EF4-FFF2-40B4-BE49-F238E27FC236}">
                  <a16:creationId xmlns:a16="http://schemas.microsoft.com/office/drawing/2014/main" id="{B74CD29F-A148-472F-A10E-D8C3AC23C8A7}"/>
                </a:ext>
              </a:extLst>
            </p:cNvPr>
            <p:cNvSpPr/>
            <p:nvPr/>
          </p:nvSpPr>
          <p:spPr>
            <a:xfrm>
              <a:off x="-4568583" y="1624515"/>
              <a:ext cx="1218800" cy="1124318"/>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F7FEB81D-C3A1-4856-A51F-95356D8A58F1}"/>
                </a:ext>
              </a:extLst>
            </p:cNvPr>
            <p:cNvSpPr txBox="1"/>
            <p:nvPr/>
          </p:nvSpPr>
          <p:spPr>
            <a:xfrm>
              <a:off x="-4703069" y="1916186"/>
              <a:ext cx="1513568" cy="606265"/>
            </a:xfrm>
            <a:prstGeom prst="rect">
              <a:avLst/>
            </a:prstGeom>
            <a:noFill/>
          </p:spPr>
          <p:txBody>
            <a:bodyPr wrap="square" rtlCol="0">
              <a:spAutoFit/>
            </a:bodyPr>
            <a:lstStyle/>
            <a:p>
              <a:pPr algn="ctr"/>
              <a:r>
                <a:rPr kumimoji="1" lang="ja-JP" altLang="en-US" sz="1213" dirty="0">
                  <a:latin typeface="BIZ UDゴシック" panose="020B0400000000000000" pitchFamily="49" charset="-128"/>
                  <a:ea typeface="BIZ UDゴシック" panose="020B0400000000000000" pitchFamily="49" charset="-128"/>
                </a:rPr>
                <a:t>子育てにかかる</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地域社会</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への貢献</a:t>
              </a:r>
            </a:p>
          </p:txBody>
        </p:sp>
      </p:grpSp>
      <p:sp>
        <p:nvSpPr>
          <p:cNvPr id="37" name="四角形: 角を丸くする 23">
            <a:extLst>
              <a:ext uri="{FF2B5EF4-FFF2-40B4-BE49-F238E27FC236}">
                <a16:creationId xmlns:a16="http://schemas.microsoft.com/office/drawing/2014/main" id="{0E6E1D07-2CC5-489A-8649-27A7D3AC9B37}"/>
              </a:ext>
            </a:extLst>
          </p:cNvPr>
          <p:cNvSpPr/>
          <p:nvPr/>
        </p:nvSpPr>
        <p:spPr>
          <a:xfrm>
            <a:off x="229335" y="3799201"/>
            <a:ext cx="1022895" cy="360000"/>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33" b="1" dirty="0">
                <a:solidFill>
                  <a:schemeClr val="bg1"/>
                </a:solidFill>
                <a:latin typeface="BIZ UDゴシック" panose="020B0400000000000000" pitchFamily="49" charset="-128"/>
                <a:ea typeface="BIZ UDゴシック" panose="020B0400000000000000" pitchFamily="49" charset="-128"/>
              </a:rPr>
              <a:t>表彰区分</a:t>
            </a:r>
          </a:p>
        </p:txBody>
      </p:sp>
      <p:sp>
        <p:nvSpPr>
          <p:cNvPr id="38" name="テキスト ボックス 37">
            <a:extLst>
              <a:ext uri="{FF2B5EF4-FFF2-40B4-BE49-F238E27FC236}">
                <a16:creationId xmlns:a16="http://schemas.microsoft.com/office/drawing/2014/main" id="{D49F4F31-644D-4CD5-A677-BD72657BAB12}"/>
              </a:ext>
            </a:extLst>
          </p:cNvPr>
          <p:cNvSpPr txBox="1"/>
          <p:nvPr/>
        </p:nvSpPr>
        <p:spPr>
          <a:xfrm>
            <a:off x="448754" y="4338732"/>
            <a:ext cx="4136896" cy="2523768"/>
          </a:xfrm>
          <a:prstGeom prst="rect">
            <a:avLst/>
          </a:prstGeom>
          <a:noFill/>
        </p:spPr>
        <p:txBody>
          <a:bodyPr wrap="square" rtlCol="0">
            <a:spAutoFit/>
          </a:bodyPr>
          <a:lstStyle/>
          <a:p>
            <a:r>
              <a:rPr kumimoji="1" lang="en-US" altLang="ja-JP" sz="2000" b="1" dirty="0">
                <a:latin typeface="BIZ UDゴシック" panose="020B0400000000000000" pitchFamily="49" charset="-128"/>
                <a:ea typeface="BIZ UDゴシック" panose="020B0400000000000000" pitchFamily="49" charset="-128"/>
              </a:rPr>
              <a:t>〈</a:t>
            </a:r>
            <a:r>
              <a:rPr kumimoji="1" lang="ja-JP" altLang="en-US" sz="2000" b="1" dirty="0">
                <a:latin typeface="BIZ UDゴシック" panose="020B0400000000000000" pitchFamily="49" charset="-128"/>
                <a:ea typeface="BIZ UDゴシック" panose="020B0400000000000000" pitchFamily="49" charset="-128"/>
              </a:rPr>
              <a:t>区分１</a:t>
            </a:r>
            <a:r>
              <a:rPr kumimoji="1" lang="en-US" altLang="ja-JP" sz="2000" b="1" dirty="0">
                <a:latin typeface="BIZ UDゴシック" panose="020B0400000000000000" pitchFamily="49" charset="-128"/>
                <a:ea typeface="BIZ UDゴシック" panose="020B0400000000000000" pitchFamily="49" charset="-128"/>
              </a:rPr>
              <a:t>〉</a:t>
            </a:r>
          </a:p>
          <a:p>
            <a:pPr algn="dist"/>
            <a:r>
              <a:rPr kumimoji="1" lang="ja-JP" altLang="en-US" dirty="0">
                <a:latin typeface="BIZ UDゴシック" panose="020B0400000000000000" pitchFamily="49" charset="-128"/>
                <a:ea typeface="BIZ UDゴシック" panose="020B0400000000000000" pitchFamily="49" charset="-128"/>
              </a:rPr>
              <a:t>ひとり親の雇用促進等に貢献し、</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功績が顕著である企業等</a:t>
            </a:r>
            <a:endParaRPr kumimoji="1" lang="en-US" altLang="ja-JP"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endParaRPr lang="en-US" altLang="ja-JP" sz="900" dirty="0">
              <a:latin typeface="BIZ UDゴシック" panose="020B0400000000000000" pitchFamily="49" charset="-128"/>
              <a:ea typeface="BIZ UDゴシック" panose="020B0400000000000000" pitchFamily="49" charset="-128"/>
            </a:endParaRPr>
          </a:p>
          <a:p>
            <a:endParaRPr kumimoji="1" lang="en-US" altLang="ja-JP" sz="1000" dirty="0">
              <a:latin typeface="BIZ UDゴシック" panose="020B0400000000000000" pitchFamily="49" charset="-128"/>
              <a:ea typeface="BIZ UDゴシック" panose="020B0400000000000000" pitchFamily="49" charset="-128"/>
            </a:endParaRPr>
          </a:p>
          <a:p>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区分２</a:t>
            </a:r>
            <a:r>
              <a:rPr lang="en-US" altLang="ja-JP" sz="2000" b="1" dirty="0">
                <a:latin typeface="BIZ UDゴシック" panose="020B0400000000000000" pitchFamily="49" charset="-128"/>
                <a:ea typeface="BIZ UDゴシック" panose="020B0400000000000000" pitchFamily="49" charset="-128"/>
              </a:rPr>
              <a:t>〉</a:t>
            </a:r>
          </a:p>
          <a:p>
            <a:pPr algn="dist"/>
            <a:r>
              <a:rPr kumimoji="1" lang="ja-JP" altLang="en-US" dirty="0">
                <a:latin typeface="BIZ UDゴシック" panose="020B0400000000000000" pitchFamily="49" charset="-128"/>
                <a:ea typeface="BIZ UDゴシック" panose="020B0400000000000000" pitchFamily="49" charset="-128"/>
              </a:rPr>
              <a:t>ひとり親の雇用促進等の機運醸成に</a:t>
            </a:r>
            <a:endParaRPr kumimoji="1" lang="en-US" altLang="ja-JP" dirty="0">
              <a:latin typeface="BIZ UDゴシック" panose="020B0400000000000000" pitchFamily="49" charset="-128"/>
              <a:ea typeface="BIZ UDゴシック" panose="020B0400000000000000" pitchFamily="49" charset="-128"/>
            </a:endParaRPr>
          </a:p>
          <a:p>
            <a:pPr algn="dist"/>
            <a:r>
              <a:rPr kumimoji="1" lang="ja-JP" altLang="en-US" dirty="0">
                <a:latin typeface="BIZ UDゴシック" panose="020B0400000000000000" pitchFamily="49" charset="-128"/>
                <a:ea typeface="BIZ UDゴシック" panose="020B0400000000000000" pitchFamily="49" charset="-128"/>
              </a:rPr>
              <a:t>つながる優れた支援や取組みを行って</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いる企業等</a:t>
            </a:r>
            <a:endParaRPr lang="en-US" altLang="ja-JP" dirty="0">
              <a:latin typeface="BIZ UDゴシック" panose="020B0400000000000000" pitchFamily="49" charset="-128"/>
              <a:ea typeface="BIZ UDゴシック" panose="020B0400000000000000" pitchFamily="49" charset="-128"/>
            </a:endParaRPr>
          </a:p>
        </p:txBody>
      </p:sp>
      <p:sp>
        <p:nvSpPr>
          <p:cNvPr id="39" name="四角形: 角を丸くする 25">
            <a:extLst>
              <a:ext uri="{FF2B5EF4-FFF2-40B4-BE49-F238E27FC236}">
                <a16:creationId xmlns:a16="http://schemas.microsoft.com/office/drawing/2014/main" id="{2798912F-E73A-48F3-B2A6-26E3D732C4E4}"/>
              </a:ext>
            </a:extLst>
          </p:cNvPr>
          <p:cNvSpPr/>
          <p:nvPr/>
        </p:nvSpPr>
        <p:spPr>
          <a:xfrm>
            <a:off x="229334" y="8474253"/>
            <a:ext cx="6948000" cy="348156"/>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33" b="1" dirty="0">
                <a:solidFill>
                  <a:schemeClr val="bg1"/>
                </a:solidFill>
                <a:latin typeface="BIZ UDゴシック" panose="020B0400000000000000" pitchFamily="49" charset="-128"/>
                <a:ea typeface="BIZ UDゴシック" panose="020B0400000000000000" pitchFamily="49" charset="-128"/>
              </a:rPr>
              <a:t>応募用紙の提出先及び問い合わせ先</a:t>
            </a:r>
            <a:r>
              <a:rPr kumimoji="1" lang="en-US" altLang="ja-JP" sz="1433" b="1" dirty="0">
                <a:solidFill>
                  <a:schemeClr val="bg1"/>
                </a:solidFill>
                <a:latin typeface="BIZ UDゴシック" panose="020B0400000000000000" pitchFamily="49" charset="-128"/>
                <a:ea typeface="BIZ UDゴシック" panose="020B0400000000000000" pitchFamily="49" charset="-128"/>
              </a:rPr>
              <a:t>【</a:t>
            </a:r>
            <a:r>
              <a:rPr kumimoji="1" lang="ja-JP" altLang="en-US" sz="1433" b="1" dirty="0">
                <a:solidFill>
                  <a:schemeClr val="bg1"/>
                </a:solidFill>
                <a:latin typeface="BIZ UDゴシック" panose="020B0400000000000000" pitchFamily="49" charset="-128"/>
                <a:ea typeface="BIZ UDゴシック" panose="020B0400000000000000" pitchFamily="49" charset="-128"/>
              </a:rPr>
              <a:t>事務局</a:t>
            </a:r>
            <a:r>
              <a:rPr kumimoji="1" lang="en-US" altLang="ja-JP" sz="1433" b="1" dirty="0">
                <a:solidFill>
                  <a:schemeClr val="bg1"/>
                </a:solidFill>
                <a:latin typeface="BIZ UDゴシック" panose="020B0400000000000000" pitchFamily="49" charset="-128"/>
                <a:ea typeface="BIZ UDゴシック" panose="020B0400000000000000" pitchFamily="49" charset="-128"/>
              </a:rPr>
              <a:t>】</a:t>
            </a:r>
            <a:endParaRPr kumimoji="1" lang="ja-JP" altLang="en-US" sz="1433" b="1" dirty="0">
              <a:solidFill>
                <a:schemeClr val="bg1"/>
              </a:solidFill>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A09822BC-A3C4-49E6-936A-75E20653A0D5}"/>
              </a:ext>
            </a:extLst>
          </p:cNvPr>
          <p:cNvSpPr txBox="1"/>
          <p:nvPr/>
        </p:nvSpPr>
        <p:spPr>
          <a:xfrm>
            <a:off x="439662" y="8873997"/>
            <a:ext cx="4675759" cy="1516825"/>
          </a:xfrm>
          <a:prstGeom prst="rect">
            <a:avLst/>
          </a:prstGeom>
          <a:noFill/>
        </p:spPr>
        <p:txBody>
          <a:bodyPr wrap="square" rtlCol="0">
            <a:spAutoFit/>
          </a:bodyPr>
          <a:lstStyle/>
          <a:p>
            <a:r>
              <a:rPr lang="ja-JP" altLang="en-US" sz="1157" dirty="0">
                <a:latin typeface="BIZ UDゴシック" panose="020B0400000000000000" pitchFamily="49" charset="-128"/>
                <a:ea typeface="BIZ UDゴシック" panose="020B0400000000000000" pitchFamily="49" charset="-128"/>
              </a:rPr>
              <a:t>大阪府 福祉部 子ども家庭局 子育て支援課 事業推進グループ</a:t>
            </a:r>
            <a:endParaRPr lang="en-US" altLang="ja-JP" sz="1157" dirty="0">
              <a:latin typeface="BIZ UDゴシック" panose="020B0400000000000000" pitchFamily="49" charset="-128"/>
              <a:ea typeface="BIZ UDゴシック" panose="020B0400000000000000" pitchFamily="49" charset="-128"/>
            </a:endParaRPr>
          </a:p>
          <a:p>
            <a:r>
              <a:rPr kumimoji="1" lang="zh-TW" altLang="en-US" sz="1157" dirty="0">
                <a:latin typeface="BIZ UDゴシック" panose="020B0400000000000000" pitchFamily="49" charset="-128"/>
                <a:ea typeface="BIZ UDゴシック" panose="020B0400000000000000" pitchFamily="49" charset="-128"/>
              </a:rPr>
              <a:t>〒</a:t>
            </a:r>
            <a:r>
              <a:rPr kumimoji="1" lang="en-US" altLang="zh-TW" sz="1157" dirty="0">
                <a:latin typeface="BIZ UDゴシック" panose="020B0400000000000000" pitchFamily="49" charset="-128"/>
                <a:ea typeface="BIZ UDゴシック" panose="020B0400000000000000" pitchFamily="49" charset="-128"/>
              </a:rPr>
              <a:t>540-8570</a:t>
            </a:r>
            <a:r>
              <a:rPr kumimoji="1" lang="zh-TW" altLang="en-US" sz="1157" dirty="0">
                <a:latin typeface="BIZ UDゴシック" panose="020B0400000000000000" pitchFamily="49" charset="-128"/>
                <a:ea typeface="BIZ UDゴシック" panose="020B0400000000000000" pitchFamily="49" charset="-128"/>
              </a:rPr>
              <a:t>　大阪市中央区大手前</a:t>
            </a:r>
            <a:r>
              <a:rPr kumimoji="1" lang="en-US" altLang="zh-TW" sz="1157" dirty="0">
                <a:latin typeface="BIZ UDゴシック" panose="020B0400000000000000" pitchFamily="49" charset="-128"/>
                <a:ea typeface="BIZ UDゴシック" panose="020B0400000000000000" pitchFamily="49" charset="-128"/>
              </a:rPr>
              <a:t>3</a:t>
            </a:r>
            <a:r>
              <a:rPr kumimoji="1" lang="zh-TW" altLang="en-US" sz="1157" dirty="0">
                <a:latin typeface="BIZ UDゴシック" panose="020B0400000000000000" pitchFamily="49" charset="-128"/>
                <a:ea typeface="BIZ UDゴシック" panose="020B0400000000000000" pitchFamily="49" charset="-128"/>
              </a:rPr>
              <a:t>丁目</a:t>
            </a:r>
            <a:r>
              <a:rPr kumimoji="1" lang="en-US" altLang="zh-TW" sz="1157" dirty="0">
                <a:latin typeface="BIZ UDゴシック" panose="020B0400000000000000" pitchFamily="49" charset="-128"/>
                <a:ea typeface="BIZ UDゴシック" panose="020B0400000000000000" pitchFamily="49" charset="-128"/>
              </a:rPr>
              <a:t>2-12</a:t>
            </a:r>
            <a:r>
              <a:rPr kumimoji="1" lang="zh-TW" altLang="en-US" sz="1157" dirty="0">
                <a:latin typeface="BIZ UDゴシック" panose="020B0400000000000000" pitchFamily="49" charset="-128"/>
                <a:ea typeface="BIZ UDゴシック" panose="020B0400000000000000" pitchFamily="49" charset="-128"/>
              </a:rPr>
              <a:t> 大阪府庁別館</a:t>
            </a:r>
            <a:r>
              <a:rPr kumimoji="1" lang="en-US" altLang="ja-JP" sz="1157" dirty="0">
                <a:latin typeface="BIZ UDゴシック" panose="020B0400000000000000" pitchFamily="49" charset="-128"/>
                <a:ea typeface="BIZ UDゴシック" panose="020B0400000000000000" pitchFamily="49" charset="-128"/>
              </a:rPr>
              <a:t>6</a:t>
            </a:r>
            <a:r>
              <a:rPr kumimoji="1" lang="zh-TW" altLang="en-US" sz="1157" dirty="0">
                <a:latin typeface="BIZ UDゴシック" panose="020B0400000000000000" pitchFamily="49" charset="-128"/>
                <a:ea typeface="BIZ UDゴシック" panose="020B0400000000000000" pitchFamily="49" charset="-128"/>
              </a:rPr>
              <a:t>階</a:t>
            </a:r>
            <a:endParaRPr kumimoji="1" lang="en-US" altLang="zh-TW" sz="1157" dirty="0">
              <a:latin typeface="BIZ UDゴシック" panose="020B0400000000000000" pitchFamily="49" charset="-128"/>
              <a:ea typeface="BIZ UDゴシック" panose="020B0400000000000000" pitchFamily="49" charset="-128"/>
            </a:endParaRPr>
          </a:p>
          <a:p>
            <a:r>
              <a:rPr kumimoji="1" lang="ja-JP" altLang="en-US" sz="1157" dirty="0">
                <a:latin typeface="BIZ UDゴシック" panose="020B0400000000000000" pitchFamily="49" charset="-128"/>
                <a:ea typeface="BIZ UDゴシック" panose="020B0400000000000000" pitchFamily="49" charset="-128"/>
              </a:rPr>
              <a:t>電 話　  ０６－６９４４－６９８４</a:t>
            </a:r>
          </a:p>
          <a:p>
            <a:r>
              <a:rPr kumimoji="1" lang="ja-JP" altLang="en-US" sz="1157" dirty="0">
                <a:latin typeface="BIZ UDゴシック" panose="020B0400000000000000" pitchFamily="49" charset="-128"/>
                <a:ea typeface="BIZ UDゴシック" panose="020B0400000000000000" pitchFamily="49" charset="-128"/>
              </a:rPr>
              <a:t>ＦＡＸ　 ０６－６９４４－３０５２</a:t>
            </a:r>
            <a:endParaRPr kumimoji="1" lang="en-US" altLang="ja-JP" sz="1157" dirty="0">
              <a:latin typeface="BIZ UDゴシック" panose="020B0400000000000000" pitchFamily="49" charset="-128"/>
              <a:ea typeface="BIZ UDゴシック" panose="020B0400000000000000" pitchFamily="49" charset="-128"/>
            </a:endParaRPr>
          </a:p>
          <a:p>
            <a:r>
              <a:rPr kumimoji="1" lang="ja-JP" altLang="en-US" sz="1157" dirty="0">
                <a:latin typeface="BIZ UDゴシック" panose="020B0400000000000000" pitchFamily="49" charset="-128"/>
                <a:ea typeface="BIZ UDゴシック" panose="020B0400000000000000" pitchFamily="49" charset="-128"/>
              </a:rPr>
              <a:t>メール　 </a:t>
            </a:r>
            <a:r>
              <a:rPr kumimoji="1" lang="en-US" altLang="ja-JP" sz="1157" dirty="0">
                <a:latin typeface="BIZ UDゴシック" panose="020B0400000000000000" pitchFamily="49" charset="-128"/>
                <a:ea typeface="BIZ UDゴシック" panose="020B0400000000000000" pitchFamily="49" charset="-128"/>
                <a:hlinkClick r:id="rId2"/>
              </a:rPr>
              <a:t>hitorioya@gbox.pref.osaka.lg.jp</a:t>
            </a:r>
            <a:endParaRPr kumimoji="1" lang="en-US" altLang="ja-JP" sz="1157" dirty="0">
              <a:latin typeface="BIZ UDゴシック" panose="020B0400000000000000" pitchFamily="49" charset="-128"/>
              <a:ea typeface="BIZ UDゴシック" panose="020B0400000000000000" pitchFamily="49" charset="-128"/>
            </a:endParaRPr>
          </a:p>
          <a:p>
            <a:r>
              <a:rPr kumimoji="1" lang="en-US" altLang="ja-JP" sz="1157" dirty="0">
                <a:latin typeface="BIZ UDゴシック" panose="020B0400000000000000" pitchFamily="49" charset="-128"/>
                <a:ea typeface="BIZ UDゴシック" panose="020B0400000000000000" pitchFamily="49" charset="-128"/>
              </a:rPr>
              <a:t>※</a:t>
            </a:r>
            <a:r>
              <a:rPr kumimoji="1" lang="ja-JP" altLang="en-US" sz="1157" dirty="0">
                <a:latin typeface="BIZ UDゴシック" panose="020B0400000000000000" pitchFamily="49" charset="-128"/>
                <a:ea typeface="BIZ UDゴシック" panose="020B0400000000000000" pitchFamily="49" charset="-128"/>
              </a:rPr>
              <a:t>電話及び窓口の受付は、平日</a:t>
            </a:r>
            <a:r>
              <a:rPr kumimoji="1" lang="en-US" altLang="ja-JP" sz="1157" dirty="0">
                <a:latin typeface="BIZ UDゴシック" panose="020B0400000000000000" pitchFamily="49" charset="-128"/>
                <a:ea typeface="BIZ UDゴシック" panose="020B0400000000000000" pitchFamily="49" charset="-128"/>
              </a:rPr>
              <a:t>9</a:t>
            </a:r>
            <a:r>
              <a:rPr kumimoji="1" lang="ja-JP" altLang="en-US" sz="1157" dirty="0">
                <a:latin typeface="BIZ UDゴシック" panose="020B0400000000000000" pitchFamily="49" charset="-128"/>
                <a:ea typeface="BIZ UDゴシック" panose="020B0400000000000000" pitchFamily="49" charset="-128"/>
              </a:rPr>
              <a:t>時</a:t>
            </a:r>
            <a:r>
              <a:rPr kumimoji="1" lang="en-US" altLang="ja-JP" sz="1157" dirty="0">
                <a:latin typeface="BIZ UDゴシック" panose="020B0400000000000000" pitchFamily="49" charset="-128"/>
                <a:ea typeface="BIZ UDゴシック" panose="020B0400000000000000" pitchFamily="49" charset="-128"/>
              </a:rPr>
              <a:t>30</a:t>
            </a:r>
            <a:r>
              <a:rPr kumimoji="1" lang="ja-JP" altLang="en-US" sz="1157" dirty="0">
                <a:latin typeface="BIZ UDゴシック" panose="020B0400000000000000" pitchFamily="49" charset="-128"/>
                <a:ea typeface="BIZ UDゴシック" panose="020B0400000000000000" pitchFamily="49" charset="-128"/>
              </a:rPr>
              <a:t>分から</a:t>
            </a:r>
            <a:r>
              <a:rPr kumimoji="1" lang="en-US" altLang="ja-JP" sz="1157" dirty="0">
                <a:latin typeface="BIZ UDゴシック" panose="020B0400000000000000" pitchFamily="49" charset="-128"/>
                <a:ea typeface="BIZ UDゴシック" panose="020B0400000000000000" pitchFamily="49" charset="-128"/>
              </a:rPr>
              <a:t>17</a:t>
            </a:r>
            <a:r>
              <a:rPr kumimoji="1" lang="ja-JP" altLang="en-US" sz="1157" dirty="0">
                <a:latin typeface="BIZ UDゴシック" panose="020B0400000000000000" pitchFamily="49" charset="-128"/>
                <a:ea typeface="BIZ UDゴシック" panose="020B0400000000000000" pitchFamily="49" charset="-128"/>
              </a:rPr>
              <a:t>時まで</a:t>
            </a:r>
            <a:endParaRPr kumimoji="1" lang="en-US" altLang="ja-JP" sz="1157" dirty="0">
              <a:latin typeface="BIZ UDゴシック" panose="020B0400000000000000" pitchFamily="49" charset="-128"/>
              <a:ea typeface="BIZ UDゴシック" panose="020B0400000000000000" pitchFamily="49" charset="-128"/>
            </a:endParaRPr>
          </a:p>
          <a:p>
            <a:r>
              <a:rPr kumimoji="1" lang="en-US" altLang="ja-JP" sz="1157" dirty="0">
                <a:latin typeface="BIZ UDゴシック" panose="020B0400000000000000" pitchFamily="49" charset="-128"/>
                <a:ea typeface="BIZ UDゴシック" panose="020B0400000000000000" pitchFamily="49" charset="-128"/>
              </a:rPr>
              <a:t>※</a:t>
            </a:r>
            <a:r>
              <a:rPr kumimoji="1" lang="ja-JP" altLang="en-US" sz="1157" dirty="0">
                <a:latin typeface="BIZ UDゴシック" panose="020B0400000000000000" pitchFamily="49" charset="-128"/>
                <a:ea typeface="BIZ UDゴシック" panose="020B0400000000000000" pitchFamily="49" charset="-128"/>
              </a:rPr>
              <a:t>応募用紙は大阪府ホームページからダウンロード、または、</a:t>
            </a:r>
            <a:endParaRPr kumimoji="1" lang="en-US" altLang="ja-JP" sz="1157" dirty="0">
              <a:latin typeface="BIZ UDゴシック" panose="020B0400000000000000" pitchFamily="49" charset="-128"/>
              <a:ea typeface="BIZ UDゴシック" panose="020B0400000000000000" pitchFamily="49" charset="-128"/>
            </a:endParaRPr>
          </a:p>
          <a:p>
            <a:r>
              <a:rPr kumimoji="1" lang="ja-JP" altLang="en-US" sz="1157" dirty="0">
                <a:latin typeface="BIZ UDゴシック" panose="020B0400000000000000" pitchFamily="49" charset="-128"/>
                <a:ea typeface="BIZ UDゴシック" panose="020B0400000000000000" pitchFamily="49" charset="-128"/>
              </a:rPr>
              <a:t>　事務局へ請求（平日９時</a:t>
            </a:r>
            <a:r>
              <a:rPr kumimoji="1" lang="en-US" altLang="ja-JP" sz="1157" dirty="0">
                <a:latin typeface="BIZ UDゴシック" panose="020B0400000000000000" pitchFamily="49" charset="-128"/>
                <a:ea typeface="BIZ UDゴシック" panose="020B0400000000000000" pitchFamily="49" charset="-128"/>
              </a:rPr>
              <a:t>30</a:t>
            </a:r>
            <a:r>
              <a:rPr kumimoji="1" lang="ja-JP" altLang="en-US" sz="1157" dirty="0">
                <a:latin typeface="BIZ UDゴシック" panose="020B0400000000000000" pitchFamily="49" charset="-128"/>
                <a:ea typeface="BIZ UDゴシック" panose="020B0400000000000000" pitchFamily="49" charset="-128"/>
              </a:rPr>
              <a:t>分～</a:t>
            </a:r>
            <a:r>
              <a:rPr kumimoji="1" lang="en-US" altLang="ja-JP" sz="1157" dirty="0">
                <a:latin typeface="BIZ UDゴシック" panose="020B0400000000000000" pitchFamily="49" charset="-128"/>
                <a:ea typeface="BIZ UDゴシック" panose="020B0400000000000000" pitchFamily="49" charset="-128"/>
              </a:rPr>
              <a:t>17</a:t>
            </a:r>
            <a:r>
              <a:rPr kumimoji="1" lang="ja-JP" altLang="en-US" sz="1157" dirty="0">
                <a:latin typeface="BIZ UDゴシック" panose="020B0400000000000000" pitchFamily="49" charset="-128"/>
                <a:ea typeface="BIZ UDゴシック" panose="020B0400000000000000" pitchFamily="49" charset="-128"/>
              </a:rPr>
              <a:t>時）してください。</a:t>
            </a:r>
          </a:p>
        </p:txBody>
      </p:sp>
      <p:pic>
        <p:nvPicPr>
          <p:cNvPr id="56" name="図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457" y="197293"/>
            <a:ext cx="1347819" cy="388560"/>
          </a:xfrm>
          <a:prstGeom prst="rect">
            <a:avLst/>
          </a:prstGeom>
        </p:spPr>
      </p:pic>
      <p:sp>
        <p:nvSpPr>
          <p:cNvPr id="2" name="テキスト ボックス 1"/>
          <p:cNvSpPr txBox="1"/>
          <p:nvPr/>
        </p:nvSpPr>
        <p:spPr>
          <a:xfrm>
            <a:off x="494206" y="7087007"/>
            <a:ext cx="1166753" cy="363818"/>
          </a:xfrm>
          <a:prstGeom prst="rect">
            <a:avLst/>
          </a:prstGeom>
          <a:noFill/>
          <a:ln w="9525">
            <a:solidFill>
              <a:srgbClr val="92D050"/>
            </a:solidFill>
          </a:ln>
        </p:spPr>
        <p:txBody>
          <a:bodyPr wrap="square" rtlCol="0">
            <a:spAutoFit/>
          </a:bodyPr>
          <a:lstStyle/>
          <a:p>
            <a:r>
              <a:rPr kumimoji="1" lang="en-US" altLang="ja-JP" sz="882" dirty="0">
                <a:latin typeface="BIZ UDゴシック" panose="020B0400000000000000" pitchFamily="49" charset="-128"/>
                <a:ea typeface="BIZ UDゴシック" panose="020B0400000000000000" pitchFamily="49" charset="-128"/>
              </a:rPr>
              <a:t>※</a:t>
            </a:r>
            <a:r>
              <a:rPr kumimoji="1" lang="ja-JP" altLang="en-US" sz="882" dirty="0">
                <a:latin typeface="BIZ UDゴシック" panose="020B0400000000000000" pitchFamily="49" charset="-128"/>
                <a:ea typeface="BIZ UDゴシック" panose="020B0400000000000000" pitchFamily="49" charset="-128"/>
              </a:rPr>
              <a:t>「企業等」には 団体を含みます。</a:t>
            </a:r>
          </a:p>
        </p:txBody>
      </p:sp>
      <p:grpSp>
        <p:nvGrpSpPr>
          <p:cNvPr id="61" name="グループ化 60"/>
          <p:cNvGrpSpPr/>
          <p:nvPr/>
        </p:nvGrpSpPr>
        <p:grpSpPr>
          <a:xfrm>
            <a:off x="5004092" y="8929928"/>
            <a:ext cx="2196680" cy="375283"/>
            <a:chOff x="4539622" y="7433655"/>
            <a:chExt cx="1992788" cy="340450"/>
          </a:xfrm>
        </p:grpSpPr>
        <p:pic>
          <p:nvPicPr>
            <p:cNvPr id="63" name="図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9622" y="7433655"/>
              <a:ext cx="1992788" cy="340450"/>
            </a:xfrm>
            <a:prstGeom prst="rect">
              <a:avLst/>
            </a:prstGeom>
          </p:spPr>
        </p:pic>
        <p:sp>
          <p:nvSpPr>
            <p:cNvPr id="64" name="テキスト ボックス 63"/>
            <p:cNvSpPr txBox="1"/>
            <p:nvPr/>
          </p:nvSpPr>
          <p:spPr>
            <a:xfrm>
              <a:off x="4594860" y="7496962"/>
              <a:ext cx="1932934" cy="214585"/>
            </a:xfrm>
            <a:prstGeom prst="rect">
              <a:avLst/>
            </a:prstGeom>
            <a:noFill/>
          </p:spPr>
          <p:txBody>
            <a:bodyPr wrap="square" rtlCol="0">
              <a:spAutoFit/>
            </a:bodyPr>
            <a:lstStyle/>
            <a:p>
              <a:r>
                <a:rPr kumimoji="1" lang="ja-JP" altLang="en-US" sz="937" dirty="0">
                  <a:latin typeface="BIZ UDゴシック" panose="020B0400000000000000" pitchFamily="49" charset="-128"/>
                  <a:ea typeface="BIZ UDゴシック" panose="020B0400000000000000" pitchFamily="49" charset="-128"/>
                </a:rPr>
                <a:t>大阪府　子育て　企業顕彰</a:t>
              </a:r>
            </a:p>
          </p:txBody>
        </p:sp>
      </p:grpSp>
      <p:sp>
        <p:nvSpPr>
          <p:cNvPr id="65" name="テキスト ボックス 64">
            <a:extLst>
              <a:ext uri="{FF2B5EF4-FFF2-40B4-BE49-F238E27FC236}">
                <a16:creationId xmlns:a16="http://schemas.microsoft.com/office/drawing/2014/main" id="{74D2054E-49C3-4C29-BA9C-9AF98085F5AF}"/>
              </a:ext>
            </a:extLst>
          </p:cNvPr>
          <p:cNvSpPr txBox="1"/>
          <p:nvPr/>
        </p:nvSpPr>
        <p:spPr>
          <a:xfrm>
            <a:off x="1240806" y="3774689"/>
            <a:ext cx="5121696" cy="261931"/>
          </a:xfrm>
          <a:prstGeom prst="rect">
            <a:avLst/>
          </a:prstGeom>
          <a:noFill/>
        </p:spPr>
        <p:txBody>
          <a:bodyPr wrap="square" rtlCol="0" anchor="ctr">
            <a:spAutoFit/>
          </a:bodyPr>
          <a:lstStyle/>
          <a:p>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両方の区分へ応募可。</a:t>
            </a:r>
            <a:r>
              <a:rPr kumimoji="1" lang="ja-JP" altLang="en-US" sz="900" dirty="0">
                <a:latin typeface="BIZ UDゴシック" panose="020B0400000000000000" pitchFamily="49" charset="-128"/>
                <a:ea typeface="BIZ UDゴシック" panose="020B0400000000000000" pitchFamily="49" charset="-128"/>
              </a:rPr>
              <a:t>（</a:t>
            </a:r>
            <a:r>
              <a:rPr kumimoji="1" lang="ja-JP" altLang="en-US" sz="900">
                <a:latin typeface="BIZ UDゴシック" panose="020B0400000000000000" pitchFamily="49" charset="-128"/>
                <a:ea typeface="BIZ UDゴシック" panose="020B0400000000000000" pitchFamily="49" charset="-128"/>
              </a:rPr>
              <a:t>ただし、いずれ</a:t>
            </a:r>
            <a:r>
              <a:rPr kumimoji="1" lang="ja-JP" altLang="en-US" sz="900" dirty="0">
                <a:latin typeface="BIZ UDゴシック" panose="020B0400000000000000" pitchFamily="49" charset="-128"/>
                <a:ea typeface="BIZ UDゴシック" panose="020B0400000000000000" pitchFamily="49" charset="-128"/>
              </a:rPr>
              <a:t>かの区分での表彰となります。）</a:t>
            </a:r>
            <a:endParaRPr kumimoji="1" lang="en-US" altLang="ja-JP" sz="900" dirty="0">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F71AABEF-F0B2-471D-AF71-3E5297B99083}"/>
              </a:ext>
            </a:extLst>
          </p:cNvPr>
          <p:cNvSpPr txBox="1"/>
          <p:nvPr/>
        </p:nvSpPr>
        <p:spPr>
          <a:xfrm>
            <a:off x="302548" y="657454"/>
            <a:ext cx="1858194" cy="461665"/>
          </a:xfrm>
          <a:prstGeom prst="rect">
            <a:avLst/>
          </a:prstGeom>
          <a:noFill/>
        </p:spPr>
        <p:txBody>
          <a:bodyPr wrap="square" rtlCol="0">
            <a:spAutoFit/>
          </a:bodyPr>
          <a:lstStyle/>
          <a:p>
            <a:r>
              <a:rPr kumimoji="1" lang="ja-JP" altLang="en-US" sz="2400" b="1" dirty="0">
                <a:latin typeface="BIZ UDゴシック" panose="020B0400000000000000" pitchFamily="49" charset="-128"/>
                <a:ea typeface="BIZ UDゴシック" panose="020B0400000000000000" pitchFamily="49" charset="-128"/>
              </a:rPr>
              <a:t>令和７年度</a:t>
            </a:r>
          </a:p>
        </p:txBody>
      </p:sp>
      <p:grpSp>
        <p:nvGrpSpPr>
          <p:cNvPr id="81" name="グループ化 80">
            <a:extLst>
              <a:ext uri="{FF2B5EF4-FFF2-40B4-BE49-F238E27FC236}">
                <a16:creationId xmlns:a16="http://schemas.microsoft.com/office/drawing/2014/main" id="{4E340368-C2B6-4DAA-B61A-34F4DA66977C}"/>
              </a:ext>
            </a:extLst>
          </p:cNvPr>
          <p:cNvGrpSpPr/>
          <p:nvPr/>
        </p:nvGrpSpPr>
        <p:grpSpPr>
          <a:xfrm>
            <a:off x="4778069" y="4202194"/>
            <a:ext cx="1584433" cy="1187333"/>
            <a:chOff x="3748527" y="3220228"/>
            <a:chExt cx="1513568" cy="1218800"/>
          </a:xfrm>
        </p:grpSpPr>
        <p:sp>
          <p:nvSpPr>
            <p:cNvPr id="82" name="楕円 81">
              <a:extLst>
                <a:ext uri="{FF2B5EF4-FFF2-40B4-BE49-F238E27FC236}">
                  <a16:creationId xmlns:a16="http://schemas.microsoft.com/office/drawing/2014/main" id="{A745E30F-CBB5-4AEA-8A16-1A0E4AC5F072}"/>
                </a:ext>
              </a:extLst>
            </p:cNvPr>
            <p:cNvSpPr/>
            <p:nvPr/>
          </p:nvSpPr>
          <p:spPr>
            <a:xfrm>
              <a:off x="3854933" y="3220228"/>
              <a:ext cx="1218800" cy="1218800"/>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83" name="テキスト ボックス 82">
              <a:extLst>
                <a:ext uri="{FF2B5EF4-FFF2-40B4-BE49-F238E27FC236}">
                  <a16:creationId xmlns:a16="http://schemas.microsoft.com/office/drawing/2014/main" id="{CB8E0148-0559-4A3F-AF96-B1FAC36E5C50}"/>
                </a:ext>
              </a:extLst>
            </p:cNvPr>
            <p:cNvSpPr txBox="1"/>
            <p:nvPr/>
          </p:nvSpPr>
          <p:spPr>
            <a:xfrm>
              <a:off x="3748527" y="3477870"/>
              <a:ext cx="1513568" cy="669581"/>
            </a:xfrm>
            <a:prstGeom prst="rect">
              <a:avLst/>
            </a:prstGeom>
            <a:noFill/>
          </p:spPr>
          <p:txBody>
            <a:bodyPr wrap="square" rtlCol="0">
              <a:spAutoFit/>
            </a:bodyPr>
            <a:lstStyle/>
            <a:p>
              <a:pPr algn="ctr"/>
              <a:r>
                <a:rPr kumimoji="1" lang="ja-JP" altLang="en-US" sz="1213" dirty="0">
                  <a:latin typeface="BIZ UDゴシック" panose="020B0400000000000000" pitchFamily="49" charset="-128"/>
                  <a:ea typeface="BIZ UDゴシック" panose="020B0400000000000000" pitchFamily="49" charset="-128"/>
                </a:rPr>
                <a:t>ひとり親家庭</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の方を</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積極的に採用</a:t>
              </a:r>
            </a:p>
          </p:txBody>
        </p:sp>
      </p:grpSp>
      <p:grpSp>
        <p:nvGrpSpPr>
          <p:cNvPr id="84" name="グループ化 83">
            <a:extLst>
              <a:ext uri="{FF2B5EF4-FFF2-40B4-BE49-F238E27FC236}">
                <a16:creationId xmlns:a16="http://schemas.microsoft.com/office/drawing/2014/main" id="{290ABDA9-5881-4986-9CEE-4A510E058EF3}"/>
              </a:ext>
            </a:extLst>
          </p:cNvPr>
          <p:cNvGrpSpPr/>
          <p:nvPr/>
        </p:nvGrpSpPr>
        <p:grpSpPr>
          <a:xfrm>
            <a:off x="4531532" y="6324737"/>
            <a:ext cx="1884810" cy="1412428"/>
            <a:chOff x="3763484" y="3274902"/>
            <a:chExt cx="1513568" cy="1218800"/>
          </a:xfrm>
        </p:grpSpPr>
        <p:sp>
          <p:nvSpPr>
            <p:cNvPr id="85" name="楕円 84">
              <a:extLst>
                <a:ext uri="{FF2B5EF4-FFF2-40B4-BE49-F238E27FC236}">
                  <a16:creationId xmlns:a16="http://schemas.microsoft.com/office/drawing/2014/main" id="{1B7C58DF-9B7E-45C7-AD94-7612E38DF0B8}"/>
                </a:ext>
              </a:extLst>
            </p:cNvPr>
            <p:cNvSpPr/>
            <p:nvPr/>
          </p:nvSpPr>
          <p:spPr>
            <a:xfrm>
              <a:off x="3867633" y="3274902"/>
              <a:ext cx="1218800" cy="1218800"/>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86" name="テキスト ボックス 85">
              <a:extLst>
                <a:ext uri="{FF2B5EF4-FFF2-40B4-BE49-F238E27FC236}">
                  <a16:creationId xmlns:a16="http://schemas.microsoft.com/office/drawing/2014/main" id="{141D087F-3965-40CE-9F94-C39719EFFB46}"/>
                </a:ext>
              </a:extLst>
            </p:cNvPr>
            <p:cNvSpPr txBox="1"/>
            <p:nvPr/>
          </p:nvSpPr>
          <p:spPr>
            <a:xfrm>
              <a:off x="3763484" y="3532520"/>
              <a:ext cx="1513568" cy="723938"/>
            </a:xfrm>
            <a:prstGeom prst="rect">
              <a:avLst/>
            </a:prstGeom>
            <a:noFill/>
          </p:spPr>
          <p:txBody>
            <a:bodyPr wrap="square" rtlCol="0">
              <a:spAutoFit/>
            </a:bodyPr>
            <a:lstStyle/>
            <a:p>
              <a:pPr algn="ctr"/>
              <a:r>
                <a:rPr kumimoji="1" lang="ja-JP" altLang="en-US" sz="1213" dirty="0">
                  <a:latin typeface="BIZ UDゴシック" panose="020B0400000000000000" pitchFamily="49" charset="-128"/>
                  <a:ea typeface="BIZ UDゴシック" panose="020B0400000000000000" pitchFamily="49" charset="-128"/>
                </a:rPr>
                <a:t>ひとり親世帯や</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子育て世帯が</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働きやすい</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柔軟な勤務体制</a:t>
              </a:r>
            </a:p>
          </p:txBody>
        </p:sp>
      </p:grpSp>
      <p:grpSp>
        <p:nvGrpSpPr>
          <p:cNvPr id="3" name="グループ化 2">
            <a:extLst>
              <a:ext uri="{FF2B5EF4-FFF2-40B4-BE49-F238E27FC236}">
                <a16:creationId xmlns:a16="http://schemas.microsoft.com/office/drawing/2014/main" id="{20E0EF40-AD07-4C21-A481-31427DEA2301}"/>
              </a:ext>
            </a:extLst>
          </p:cNvPr>
          <p:cNvGrpSpPr/>
          <p:nvPr/>
        </p:nvGrpSpPr>
        <p:grpSpPr>
          <a:xfrm>
            <a:off x="5900763" y="2272373"/>
            <a:ext cx="1611628" cy="1771540"/>
            <a:chOff x="5865146" y="2567887"/>
            <a:chExt cx="1611628" cy="1771540"/>
          </a:xfrm>
        </p:grpSpPr>
        <p:sp>
          <p:nvSpPr>
            <p:cNvPr id="59" name="テキスト ボックス 58"/>
            <p:cNvSpPr txBox="1"/>
            <p:nvPr/>
          </p:nvSpPr>
          <p:spPr>
            <a:xfrm>
              <a:off x="5982701" y="4111351"/>
              <a:ext cx="1494073" cy="228076"/>
            </a:xfrm>
            <a:prstGeom prst="rect">
              <a:avLst/>
            </a:prstGeom>
            <a:noFill/>
          </p:spPr>
          <p:txBody>
            <a:bodyPr wrap="square" rtlCol="0">
              <a:spAutoFit/>
            </a:bodyPr>
            <a:lstStyle/>
            <a:p>
              <a:r>
                <a:rPr lang="ja-JP" altLang="en-US" sz="882" dirty="0">
                  <a:latin typeface="BIZ UDゴシック" panose="020B0400000000000000" pitchFamily="49" charset="-128"/>
                  <a:ea typeface="BIZ UDゴシック" panose="020B0400000000000000" pitchFamily="49" charset="-128"/>
                </a:rPr>
                <a:t>Ⓒ</a:t>
              </a:r>
              <a:r>
                <a:rPr lang="en-US" altLang="ja-JP" sz="882" dirty="0">
                  <a:latin typeface="BIZ UDゴシック" panose="020B0400000000000000" pitchFamily="49" charset="-128"/>
                  <a:ea typeface="BIZ UDゴシック" panose="020B0400000000000000" pitchFamily="49" charset="-128"/>
                </a:rPr>
                <a:t>2014 </a:t>
              </a:r>
              <a:r>
                <a:rPr lang="ja-JP" altLang="en-US" sz="882" dirty="0">
                  <a:latin typeface="BIZ UDゴシック" panose="020B0400000000000000" pitchFamily="49" charset="-128"/>
                  <a:ea typeface="BIZ UDゴシック" panose="020B0400000000000000" pitchFamily="49" charset="-128"/>
                </a:rPr>
                <a:t>大阪府も</a:t>
              </a:r>
              <a:r>
                <a:rPr lang="ja-JP" altLang="en-US" sz="882" dirty="0" err="1">
                  <a:latin typeface="BIZ UDゴシック" panose="020B0400000000000000" pitchFamily="49" charset="-128"/>
                  <a:ea typeface="BIZ UDゴシック" panose="020B0400000000000000" pitchFamily="49" charset="-128"/>
                </a:rPr>
                <a:t>ずやん</a:t>
              </a:r>
              <a:endParaRPr kumimoji="1" lang="ja-JP" altLang="en-US" sz="882"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8DC227D1-0B1C-4C2A-A04C-CAAE9382A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5146" y="2567887"/>
              <a:ext cx="1494073" cy="1583062"/>
            </a:xfrm>
            <a:prstGeom prst="rect">
              <a:avLst/>
            </a:prstGeom>
          </p:spPr>
        </p:pic>
      </p:grpSp>
      <p:sp>
        <p:nvSpPr>
          <p:cNvPr id="9" name="テキスト ボックス 8">
            <a:extLst>
              <a:ext uri="{FF2B5EF4-FFF2-40B4-BE49-F238E27FC236}">
                <a16:creationId xmlns:a16="http://schemas.microsoft.com/office/drawing/2014/main" id="{BE6DB3D8-FB0D-49C2-A639-89000FEA378D}"/>
              </a:ext>
            </a:extLst>
          </p:cNvPr>
          <p:cNvSpPr txBox="1"/>
          <p:nvPr/>
        </p:nvSpPr>
        <p:spPr>
          <a:xfrm>
            <a:off x="4854522" y="4777834"/>
            <a:ext cx="914400" cy="369332"/>
          </a:xfrm>
          <a:prstGeom prst="rect">
            <a:avLst/>
          </a:prstGeom>
          <a:noFill/>
        </p:spPr>
        <p:txBody>
          <a:bodyPr wrap="square" rtlCol="0">
            <a:spAutoFit/>
          </a:bodyPr>
          <a:lstStyle/>
          <a:p>
            <a:endParaRPr kumimoji="1" lang="ja-JP" altLang="en-US"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038934BD-FE46-4EE0-A90B-4202BFC077AD}"/>
              </a:ext>
            </a:extLst>
          </p:cNvPr>
          <p:cNvSpPr txBox="1"/>
          <p:nvPr/>
        </p:nvSpPr>
        <p:spPr>
          <a:xfrm>
            <a:off x="3000709" y="1806967"/>
            <a:ext cx="3701419" cy="584775"/>
          </a:xfrm>
          <a:prstGeom prst="rect">
            <a:avLst/>
          </a:prstGeom>
          <a:noFill/>
        </p:spPr>
        <p:txBody>
          <a:bodyPr wrap="square" rtlCol="0">
            <a:spAutoFit/>
          </a:bodyPr>
          <a:lstStyle/>
          <a:p>
            <a:r>
              <a:rPr kumimoji="1" lang="ja-JP" altLang="en-US" sz="3200" dirty="0">
                <a:latin typeface="BIZ UDゴシック" panose="020B0400000000000000" pitchFamily="49" charset="-128"/>
                <a:ea typeface="BIZ UDゴシック" panose="020B0400000000000000" pitchFamily="49" charset="-128"/>
              </a:rPr>
              <a:t>企業等募集中！</a:t>
            </a:r>
          </a:p>
        </p:txBody>
      </p:sp>
      <p:sp>
        <p:nvSpPr>
          <p:cNvPr id="16" name="テキスト ボックス 15">
            <a:extLst>
              <a:ext uri="{FF2B5EF4-FFF2-40B4-BE49-F238E27FC236}">
                <a16:creationId xmlns:a16="http://schemas.microsoft.com/office/drawing/2014/main" id="{7EC68D74-27C7-4A1D-A30E-EF6C02333919}"/>
              </a:ext>
            </a:extLst>
          </p:cNvPr>
          <p:cNvSpPr txBox="1"/>
          <p:nvPr/>
        </p:nvSpPr>
        <p:spPr>
          <a:xfrm>
            <a:off x="975360" y="7946640"/>
            <a:ext cx="582168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このような取組をされていたら、ぜひご応募ください</a:t>
            </a:r>
            <a:endParaRPr kumimoji="1" lang="ja-JP" altLang="en-US" b="1" dirty="0">
              <a:latin typeface="BIZ UDゴシック" panose="020B0400000000000000" pitchFamily="49" charset="-128"/>
              <a:ea typeface="BIZ UDゴシック" panose="020B0400000000000000" pitchFamily="49" charset="-128"/>
            </a:endParaRPr>
          </a:p>
        </p:txBody>
      </p:sp>
      <p:grpSp>
        <p:nvGrpSpPr>
          <p:cNvPr id="19" name="グループ化 18">
            <a:extLst>
              <a:ext uri="{FF2B5EF4-FFF2-40B4-BE49-F238E27FC236}">
                <a16:creationId xmlns:a16="http://schemas.microsoft.com/office/drawing/2014/main" id="{A1ADECAA-FBC7-42E2-8086-A34974292AA7}"/>
              </a:ext>
            </a:extLst>
          </p:cNvPr>
          <p:cNvGrpSpPr/>
          <p:nvPr/>
        </p:nvGrpSpPr>
        <p:grpSpPr>
          <a:xfrm>
            <a:off x="3458342" y="625311"/>
            <a:ext cx="3994571" cy="729963"/>
            <a:chOff x="3144347" y="562539"/>
            <a:chExt cx="3929433" cy="729963"/>
          </a:xfrm>
        </p:grpSpPr>
        <p:sp>
          <p:nvSpPr>
            <p:cNvPr id="6" name="テキスト ボックス 5">
              <a:extLst>
                <a:ext uri="{FF2B5EF4-FFF2-40B4-BE49-F238E27FC236}">
                  <a16:creationId xmlns:a16="http://schemas.microsoft.com/office/drawing/2014/main" id="{331F6219-F40B-4FC7-986A-0E54949449D6}"/>
                </a:ext>
              </a:extLst>
            </p:cNvPr>
            <p:cNvSpPr txBox="1"/>
            <p:nvPr/>
          </p:nvSpPr>
          <p:spPr>
            <a:xfrm rot="245592">
              <a:off x="3373514" y="562539"/>
              <a:ext cx="3539099" cy="584775"/>
            </a:xfrm>
            <a:prstGeom prst="rect">
              <a:avLst/>
            </a:prstGeom>
            <a:noFill/>
          </p:spPr>
          <p:txBody>
            <a:bodyPr wrap="square" rIns="0" rtlCol="0">
              <a:spAutoFit/>
            </a:bodyPr>
            <a:lstStyle/>
            <a:p>
              <a:r>
                <a:rPr kumimoji="1" lang="ja-JP" altLang="en-US" sz="1600" dirty="0">
                  <a:latin typeface="BIZ UDゴシック" panose="020B0400000000000000" pitchFamily="49" charset="-128"/>
                  <a:ea typeface="BIZ UDゴシック" panose="020B0400000000000000" pitchFamily="49" charset="-128"/>
                </a:rPr>
                <a:t>働く</a:t>
              </a:r>
              <a:r>
                <a:rPr lang="ja-JP" altLang="en-US" sz="1600" dirty="0">
                  <a:latin typeface="BIZ UDゴシック" panose="020B0400000000000000" pitchFamily="49" charset="-128"/>
                  <a:ea typeface="BIZ UDゴシック" panose="020B0400000000000000" pitchFamily="49" charset="-128"/>
                </a:rPr>
                <a:t>ひとり親を応援する企業等を表彰</a:t>
              </a:r>
              <a:endParaRPr kumimoji="1" lang="ja-JP" altLang="en-US" sz="1600" dirty="0">
                <a:latin typeface="BIZ UDゴシック" panose="020B0400000000000000" pitchFamily="49" charset="-128"/>
                <a:ea typeface="BIZ UDゴシック" panose="020B0400000000000000" pitchFamily="49" charset="-128"/>
              </a:endParaRPr>
            </a:p>
          </p:txBody>
        </p:sp>
        <p:grpSp>
          <p:nvGrpSpPr>
            <p:cNvPr id="15" name="グループ化 14">
              <a:extLst>
                <a:ext uri="{FF2B5EF4-FFF2-40B4-BE49-F238E27FC236}">
                  <a16:creationId xmlns:a16="http://schemas.microsoft.com/office/drawing/2014/main" id="{CFAAE7B7-A326-4495-9D0B-70FE1A96DAC6}"/>
                </a:ext>
              </a:extLst>
            </p:cNvPr>
            <p:cNvGrpSpPr/>
            <p:nvPr/>
          </p:nvGrpSpPr>
          <p:grpSpPr>
            <a:xfrm>
              <a:off x="3144347" y="584310"/>
              <a:ext cx="378862" cy="470097"/>
              <a:chOff x="3144347" y="584310"/>
              <a:chExt cx="378862" cy="470097"/>
            </a:xfrm>
          </p:grpSpPr>
          <p:cxnSp>
            <p:nvCxnSpPr>
              <p:cNvPr id="12" name="直線コネクタ 11">
                <a:extLst>
                  <a:ext uri="{FF2B5EF4-FFF2-40B4-BE49-F238E27FC236}">
                    <a16:creationId xmlns:a16="http://schemas.microsoft.com/office/drawing/2014/main" id="{3CC898BE-0BB6-4424-870C-629EE2FCBBC8}"/>
                  </a:ext>
                </a:extLst>
              </p:cNvPr>
              <p:cNvCxnSpPr/>
              <p:nvPr/>
            </p:nvCxnSpPr>
            <p:spPr>
              <a:xfrm>
                <a:off x="3224564" y="584310"/>
                <a:ext cx="298645" cy="460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466861CD-F2FF-436B-A094-BBBF14D0EAF0}"/>
                  </a:ext>
                </a:extLst>
              </p:cNvPr>
              <p:cNvCxnSpPr/>
              <p:nvPr/>
            </p:nvCxnSpPr>
            <p:spPr>
              <a:xfrm>
                <a:off x="3144347" y="594165"/>
                <a:ext cx="298645" cy="460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グループ化 46">
              <a:extLst>
                <a:ext uri="{FF2B5EF4-FFF2-40B4-BE49-F238E27FC236}">
                  <a16:creationId xmlns:a16="http://schemas.microsoft.com/office/drawing/2014/main" id="{2C5979BA-3F2D-4C47-856B-8C1664E27070}"/>
                </a:ext>
              </a:extLst>
            </p:cNvPr>
            <p:cNvGrpSpPr/>
            <p:nvPr/>
          </p:nvGrpSpPr>
          <p:grpSpPr>
            <a:xfrm flipH="1">
              <a:off x="6694918" y="822405"/>
              <a:ext cx="378862" cy="470097"/>
              <a:chOff x="3144347" y="584310"/>
              <a:chExt cx="378862" cy="470097"/>
            </a:xfrm>
          </p:grpSpPr>
          <p:cxnSp>
            <p:nvCxnSpPr>
              <p:cNvPr id="48" name="直線コネクタ 47">
                <a:extLst>
                  <a:ext uri="{FF2B5EF4-FFF2-40B4-BE49-F238E27FC236}">
                    <a16:creationId xmlns:a16="http://schemas.microsoft.com/office/drawing/2014/main" id="{0E0F44A6-DBAD-4E0F-91C8-96ED4C5BA392}"/>
                  </a:ext>
                </a:extLst>
              </p:cNvPr>
              <p:cNvCxnSpPr/>
              <p:nvPr/>
            </p:nvCxnSpPr>
            <p:spPr>
              <a:xfrm>
                <a:off x="3224564" y="584310"/>
                <a:ext cx="298645" cy="460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FEFA4E1-5E63-4B48-BBF6-A3141D5810CD}"/>
                  </a:ext>
                </a:extLst>
              </p:cNvPr>
              <p:cNvCxnSpPr/>
              <p:nvPr/>
            </p:nvCxnSpPr>
            <p:spPr>
              <a:xfrm>
                <a:off x="3144347" y="594165"/>
                <a:ext cx="298645" cy="4602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楕円 57">
            <a:extLst>
              <a:ext uri="{FF2B5EF4-FFF2-40B4-BE49-F238E27FC236}">
                <a16:creationId xmlns:a16="http://schemas.microsoft.com/office/drawing/2014/main" id="{65A502AF-5564-488D-8F42-EA6FBD9D0926}"/>
              </a:ext>
            </a:extLst>
          </p:cNvPr>
          <p:cNvSpPr/>
          <p:nvPr/>
        </p:nvSpPr>
        <p:spPr>
          <a:xfrm>
            <a:off x="4503276" y="5213303"/>
            <a:ext cx="387523" cy="360633"/>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66" name="楕円 65">
            <a:extLst>
              <a:ext uri="{FF2B5EF4-FFF2-40B4-BE49-F238E27FC236}">
                <a16:creationId xmlns:a16="http://schemas.microsoft.com/office/drawing/2014/main" id="{393231B6-CB84-4094-8AF0-EE18529C9935}"/>
              </a:ext>
            </a:extLst>
          </p:cNvPr>
          <p:cNvSpPr/>
          <p:nvPr/>
        </p:nvSpPr>
        <p:spPr>
          <a:xfrm>
            <a:off x="3846369" y="5413249"/>
            <a:ext cx="235123" cy="218808"/>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67" name="楕円 66">
            <a:extLst>
              <a:ext uri="{FF2B5EF4-FFF2-40B4-BE49-F238E27FC236}">
                <a16:creationId xmlns:a16="http://schemas.microsoft.com/office/drawing/2014/main" id="{3160F8A3-FD05-4F7F-BF2B-71B9E1BFE8AE}"/>
              </a:ext>
            </a:extLst>
          </p:cNvPr>
          <p:cNvSpPr/>
          <p:nvPr/>
        </p:nvSpPr>
        <p:spPr>
          <a:xfrm>
            <a:off x="2254071" y="7029169"/>
            <a:ext cx="358060" cy="333214"/>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68" name="楕円 67">
            <a:extLst>
              <a:ext uri="{FF2B5EF4-FFF2-40B4-BE49-F238E27FC236}">
                <a16:creationId xmlns:a16="http://schemas.microsoft.com/office/drawing/2014/main" id="{BE45B76A-7729-47EF-9D73-E003EFAF690E}"/>
              </a:ext>
            </a:extLst>
          </p:cNvPr>
          <p:cNvSpPr/>
          <p:nvPr/>
        </p:nvSpPr>
        <p:spPr>
          <a:xfrm>
            <a:off x="2039593" y="6678057"/>
            <a:ext cx="235122" cy="218807"/>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grpSp>
        <p:nvGrpSpPr>
          <p:cNvPr id="69" name="グループ化 68">
            <a:extLst>
              <a:ext uri="{FF2B5EF4-FFF2-40B4-BE49-F238E27FC236}">
                <a16:creationId xmlns:a16="http://schemas.microsoft.com/office/drawing/2014/main" id="{FCE6EC8C-1864-4728-91E1-E93C553AE229}"/>
              </a:ext>
            </a:extLst>
          </p:cNvPr>
          <p:cNvGrpSpPr/>
          <p:nvPr/>
        </p:nvGrpSpPr>
        <p:grpSpPr>
          <a:xfrm>
            <a:off x="5837317" y="5256328"/>
            <a:ext cx="1615596" cy="1210686"/>
            <a:chOff x="3773301" y="3274902"/>
            <a:chExt cx="1513568" cy="1218800"/>
          </a:xfrm>
        </p:grpSpPr>
        <p:sp>
          <p:nvSpPr>
            <p:cNvPr id="70" name="楕円 69">
              <a:extLst>
                <a:ext uri="{FF2B5EF4-FFF2-40B4-BE49-F238E27FC236}">
                  <a16:creationId xmlns:a16="http://schemas.microsoft.com/office/drawing/2014/main" id="{2D8CBDF2-A192-476A-ACD1-E0743BC08832}"/>
                </a:ext>
              </a:extLst>
            </p:cNvPr>
            <p:cNvSpPr/>
            <p:nvPr/>
          </p:nvSpPr>
          <p:spPr>
            <a:xfrm>
              <a:off x="3867633" y="3274902"/>
              <a:ext cx="1218800" cy="1218800"/>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sp>
          <p:nvSpPr>
            <p:cNvPr id="71" name="テキスト ボックス 70">
              <a:extLst>
                <a:ext uri="{FF2B5EF4-FFF2-40B4-BE49-F238E27FC236}">
                  <a16:creationId xmlns:a16="http://schemas.microsoft.com/office/drawing/2014/main" id="{AECF6219-778A-479B-AF31-E7981AEFB4B5}"/>
                </a:ext>
              </a:extLst>
            </p:cNvPr>
            <p:cNvSpPr txBox="1"/>
            <p:nvPr/>
          </p:nvSpPr>
          <p:spPr>
            <a:xfrm>
              <a:off x="3773301" y="3452624"/>
              <a:ext cx="1513568" cy="844571"/>
            </a:xfrm>
            <a:prstGeom prst="rect">
              <a:avLst/>
            </a:prstGeom>
            <a:noFill/>
          </p:spPr>
          <p:txBody>
            <a:bodyPr wrap="square" rtlCol="0">
              <a:spAutoFit/>
            </a:bodyPr>
            <a:lstStyle/>
            <a:p>
              <a:pPr algn="ctr"/>
              <a:r>
                <a:rPr kumimoji="1" lang="ja-JP" altLang="en-US" sz="1213" dirty="0">
                  <a:latin typeface="BIZ UDゴシック" panose="020B0400000000000000" pitchFamily="49" charset="-128"/>
                  <a:ea typeface="BIZ UDゴシック" panose="020B0400000000000000" pitchFamily="49" charset="-128"/>
                </a:rPr>
                <a:t>ひとり親世帯や</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子育て世帯</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の柔軟な勤務に</a:t>
              </a:r>
              <a:endParaRPr kumimoji="1" lang="en-US" altLang="ja-JP" sz="1213" dirty="0">
                <a:latin typeface="BIZ UDゴシック" panose="020B0400000000000000" pitchFamily="49" charset="-128"/>
                <a:ea typeface="BIZ UDゴシック" panose="020B0400000000000000" pitchFamily="49" charset="-128"/>
              </a:endParaRPr>
            </a:p>
            <a:p>
              <a:pPr algn="ctr"/>
              <a:r>
                <a:rPr kumimoji="1" lang="ja-JP" altLang="en-US" sz="1213" dirty="0">
                  <a:latin typeface="BIZ UDゴシック" panose="020B0400000000000000" pitchFamily="49" charset="-128"/>
                  <a:ea typeface="BIZ UDゴシック" panose="020B0400000000000000" pitchFamily="49" charset="-128"/>
                </a:rPr>
                <a:t>対応している</a:t>
              </a:r>
            </a:p>
          </p:txBody>
        </p:sp>
      </p:grpSp>
      <p:sp>
        <p:nvSpPr>
          <p:cNvPr id="72" name="楕円 71">
            <a:extLst>
              <a:ext uri="{FF2B5EF4-FFF2-40B4-BE49-F238E27FC236}">
                <a16:creationId xmlns:a16="http://schemas.microsoft.com/office/drawing/2014/main" id="{0A7A8573-998B-4FED-80D9-4E80AD8A0727}"/>
              </a:ext>
            </a:extLst>
          </p:cNvPr>
          <p:cNvSpPr/>
          <p:nvPr/>
        </p:nvSpPr>
        <p:spPr>
          <a:xfrm>
            <a:off x="4686487" y="6151985"/>
            <a:ext cx="233781" cy="217559"/>
          </a:xfrm>
          <a:prstGeom prst="ellipse">
            <a:avLst/>
          </a:prstGeom>
          <a:solidFill>
            <a:schemeClr val="accent4">
              <a:lumMod val="20000"/>
              <a:lumOff val="80000"/>
            </a:schemeClr>
          </a:solidFill>
          <a:ln>
            <a:solidFill>
              <a:srgbClr val="FFFF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dirty="0">
              <a:latin typeface="BIZ UDゴシック" panose="020B0400000000000000" pitchFamily="49" charset="-128"/>
              <a:ea typeface="BIZ UDゴシック" panose="020B0400000000000000" pitchFamily="49" charset="-128"/>
            </a:endParaRPr>
          </a:p>
        </p:txBody>
      </p:sp>
      <p:grpSp>
        <p:nvGrpSpPr>
          <p:cNvPr id="29" name="グループ化 28">
            <a:extLst>
              <a:ext uri="{FF2B5EF4-FFF2-40B4-BE49-F238E27FC236}">
                <a16:creationId xmlns:a16="http://schemas.microsoft.com/office/drawing/2014/main" id="{6EC0976B-8614-4557-B2F2-26F3DC9FD4EE}"/>
              </a:ext>
            </a:extLst>
          </p:cNvPr>
          <p:cNvGrpSpPr/>
          <p:nvPr/>
        </p:nvGrpSpPr>
        <p:grpSpPr>
          <a:xfrm>
            <a:off x="6620691" y="8046812"/>
            <a:ext cx="582625" cy="207391"/>
            <a:chOff x="6620691" y="8046812"/>
            <a:chExt cx="582625" cy="207391"/>
          </a:xfrm>
        </p:grpSpPr>
        <p:sp>
          <p:nvSpPr>
            <p:cNvPr id="28" name="直角三角形 27">
              <a:extLst>
                <a:ext uri="{FF2B5EF4-FFF2-40B4-BE49-F238E27FC236}">
                  <a16:creationId xmlns:a16="http://schemas.microsoft.com/office/drawing/2014/main" id="{A7E1EDDB-12FE-4C22-AFCC-641C2028786C}"/>
                </a:ext>
              </a:extLst>
            </p:cNvPr>
            <p:cNvSpPr/>
            <p:nvPr/>
          </p:nvSpPr>
          <p:spPr>
            <a:xfrm rot="2700000" flipH="1" flipV="1">
              <a:off x="6620691" y="8046812"/>
              <a:ext cx="207391" cy="207391"/>
            </a:xfrm>
            <a:prstGeom prst="r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5" name="直角三角形 74">
              <a:extLst>
                <a:ext uri="{FF2B5EF4-FFF2-40B4-BE49-F238E27FC236}">
                  <a16:creationId xmlns:a16="http://schemas.microsoft.com/office/drawing/2014/main" id="{4669C91E-4335-4151-A241-3711C41B9FBF}"/>
                </a:ext>
              </a:extLst>
            </p:cNvPr>
            <p:cNvSpPr/>
            <p:nvPr/>
          </p:nvSpPr>
          <p:spPr>
            <a:xfrm rot="2700000" flipH="1" flipV="1">
              <a:off x="6808308" y="8046812"/>
              <a:ext cx="207391" cy="207391"/>
            </a:xfrm>
            <a:prstGeom prst="r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6" name="直角三角形 75">
              <a:extLst>
                <a:ext uri="{FF2B5EF4-FFF2-40B4-BE49-F238E27FC236}">
                  <a16:creationId xmlns:a16="http://schemas.microsoft.com/office/drawing/2014/main" id="{E7B9A55E-40B2-42B7-8102-B8539BE524E5}"/>
                </a:ext>
              </a:extLst>
            </p:cNvPr>
            <p:cNvSpPr/>
            <p:nvPr/>
          </p:nvSpPr>
          <p:spPr>
            <a:xfrm rot="2700000" flipH="1" flipV="1">
              <a:off x="6995925" y="8046812"/>
              <a:ext cx="207391" cy="207391"/>
            </a:xfrm>
            <a:prstGeom prst="r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cxnSp>
        <p:nvCxnSpPr>
          <p:cNvPr id="77" name="直線コネクタ 76">
            <a:extLst>
              <a:ext uri="{FF2B5EF4-FFF2-40B4-BE49-F238E27FC236}">
                <a16:creationId xmlns:a16="http://schemas.microsoft.com/office/drawing/2014/main" id="{C145E7FE-91B5-4A37-B9E5-C0C66CC0023A}"/>
              </a:ext>
            </a:extLst>
          </p:cNvPr>
          <p:cNvCxnSpPr>
            <a:cxnSpLocks/>
          </p:cNvCxnSpPr>
          <p:nvPr/>
        </p:nvCxnSpPr>
        <p:spPr>
          <a:xfrm>
            <a:off x="3000709" y="2391742"/>
            <a:ext cx="3103498" cy="0"/>
          </a:xfrm>
          <a:prstGeom prst="line">
            <a:avLst/>
          </a:prstGeom>
          <a:ln w="12700">
            <a:solidFill>
              <a:srgbClr val="92D05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C5D86FE3-EC6C-4CE9-8315-25EAA16B8A35}"/>
              </a:ext>
            </a:extLst>
          </p:cNvPr>
          <p:cNvPicPr>
            <a:picLocks noChangeAspect="1"/>
          </p:cNvPicPr>
          <p:nvPr/>
        </p:nvPicPr>
        <p:blipFill>
          <a:blip r:embed="rId6"/>
          <a:stretch>
            <a:fillRect/>
          </a:stretch>
        </p:blipFill>
        <p:spPr>
          <a:xfrm>
            <a:off x="5484838" y="9370209"/>
            <a:ext cx="1160277" cy="1160277"/>
          </a:xfrm>
          <a:prstGeom prst="rect">
            <a:avLst/>
          </a:prstGeom>
        </p:spPr>
      </p:pic>
    </p:spTree>
    <p:extLst>
      <p:ext uri="{BB962C8B-B14F-4D97-AF65-F5344CB8AC3E}">
        <p14:creationId xmlns:p14="http://schemas.microsoft.com/office/powerpoint/2010/main" val="198709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2F5F3AC4-2202-46FB-A9CA-E1F45648D955}"/>
              </a:ext>
            </a:extLst>
          </p:cNvPr>
          <p:cNvSpPr/>
          <p:nvPr/>
        </p:nvSpPr>
        <p:spPr>
          <a:xfrm>
            <a:off x="174477" y="9924433"/>
            <a:ext cx="7322904" cy="58845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BA92619E-FEB7-4DB3-9E24-1CF82A7A8ED6}"/>
              </a:ext>
            </a:extLst>
          </p:cNvPr>
          <p:cNvSpPr/>
          <p:nvPr/>
        </p:nvSpPr>
        <p:spPr>
          <a:xfrm>
            <a:off x="293111" y="4628371"/>
            <a:ext cx="7028655" cy="15440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16" name="グループ化 15">
            <a:extLst>
              <a:ext uri="{FF2B5EF4-FFF2-40B4-BE49-F238E27FC236}">
                <a16:creationId xmlns:a16="http://schemas.microsoft.com/office/drawing/2014/main" id="{516FBDF9-379D-4346-A216-8B14163A5173}"/>
              </a:ext>
            </a:extLst>
          </p:cNvPr>
          <p:cNvGrpSpPr/>
          <p:nvPr/>
        </p:nvGrpSpPr>
        <p:grpSpPr>
          <a:xfrm>
            <a:off x="237909" y="6172429"/>
            <a:ext cx="7083857" cy="637401"/>
            <a:chOff x="237909" y="6073573"/>
            <a:chExt cx="7083857" cy="637401"/>
          </a:xfrm>
        </p:grpSpPr>
        <p:sp>
          <p:nvSpPr>
            <p:cNvPr id="13" name="正方形/長方形 12">
              <a:extLst>
                <a:ext uri="{FF2B5EF4-FFF2-40B4-BE49-F238E27FC236}">
                  <a16:creationId xmlns:a16="http://schemas.microsoft.com/office/drawing/2014/main" id="{4A356528-312E-4983-BFD8-EDA62A496F53}"/>
                </a:ext>
              </a:extLst>
            </p:cNvPr>
            <p:cNvSpPr/>
            <p:nvPr/>
          </p:nvSpPr>
          <p:spPr>
            <a:xfrm>
              <a:off x="293112" y="6073573"/>
              <a:ext cx="7028654" cy="6290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F07451D3-70E8-4673-ADAA-6555AC0E3267}"/>
                </a:ext>
              </a:extLst>
            </p:cNvPr>
            <p:cNvSpPr txBox="1"/>
            <p:nvPr/>
          </p:nvSpPr>
          <p:spPr>
            <a:xfrm>
              <a:off x="237909" y="6095421"/>
              <a:ext cx="6715896" cy="615553"/>
            </a:xfrm>
            <a:prstGeom prst="rect">
              <a:avLst/>
            </a:prstGeom>
            <a:noFill/>
          </p:spPr>
          <p:txBody>
            <a:bodyPr wrap="square" rtlCol="0" anchor="t">
              <a:spAutoFit/>
            </a:bodyPr>
            <a:lstStyle/>
            <a:p>
              <a:pPr>
                <a:lnSpc>
                  <a:spcPts val="1400"/>
                </a:lnSpc>
              </a:pPr>
              <a:r>
                <a:rPr lang="en-US" altLang="ja-JP" sz="1000" b="1" dirty="0">
                  <a:latin typeface="BIZ UDゴシック" panose="020B0400000000000000" pitchFamily="49" charset="-128"/>
                  <a:ea typeface="BIZ UDゴシック" panose="020B0400000000000000" pitchFamily="49" charset="-128"/>
                </a:rPr>
                <a:t>【</a:t>
              </a:r>
              <a:r>
                <a:rPr lang="ja-JP" altLang="en-US" sz="1000" b="1" dirty="0">
                  <a:latin typeface="BIZ UDゴシック" panose="020B0400000000000000" pitchFamily="49" charset="-128"/>
                  <a:ea typeface="BIZ UDゴシック" panose="020B0400000000000000" pitchFamily="49" charset="-128"/>
                </a:rPr>
                <a:t>令和４年度</a:t>
              </a:r>
              <a:r>
                <a:rPr lang="en-US" altLang="ja-JP" sz="1000" b="1" dirty="0">
                  <a:latin typeface="BIZ UDゴシック" panose="020B0400000000000000" pitchFamily="49" charset="-128"/>
                  <a:ea typeface="BIZ UDゴシック" panose="020B0400000000000000" pitchFamily="49" charset="-128"/>
                </a:rPr>
                <a:t>】</a:t>
              </a:r>
            </a:p>
            <a:p>
              <a:pPr>
                <a:lnSpc>
                  <a:spcPts val="1000"/>
                </a:lnSpc>
              </a:pPr>
              <a:r>
                <a:rPr lang="ja-JP" altLang="en-US" sz="1050" b="1" dirty="0">
                  <a:solidFill>
                    <a:schemeClr val="bg1"/>
                  </a:solidFill>
                  <a:latin typeface="BIZ UDゴシック" panose="020B0400000000000000" pitchFamily="49" charset="-128"/>
                  <a:ea typeface="BIZ UDゴシック" panose="020B0400000000000000" pitchFamily="49" charset="-128"/>
                </a:rPr>
                <a:t>　 </a:t>
              </a:r>
              <a:r>
                <a:rPr lang="ja-JP" altLang="en-US" sz="1050" b="1" dirty="0">
                  <a:latin typeface="BIZ UDゴシック" panose="020B0400000000000000" pitchFamily="49" charset="-128"/>
                  <a:ea typeface="BIZ UDゴシック" panose="020B0400000000000000" pitchFamily="49" charset="-128"/>
                </a:rPr>
                <a:t>～表彰区分１～</a:t>
              </a:r>
              <a:endParaRPr lang="en-US" altLang="ja-JP" sz="105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社会福祉法人のぞみ </a:t>
              </a:r>
              <a:r>
                <a:rPr lang="en-US" altLang="ja-JP" sz="1100" b="1" dirty="0">
                  <a:latin typeface="BIZ UDゴシック" panose="020B0400000000000000" pitchFamily="49" charset="-128"/>
                  <a:ea typeface="BIZ UDゴシック" panose="020B0400000000000000" pitchFamily="49" charset="-128"/>
                </a:rPr>
                <a:t>(</a:t>
              </a:r>
              <a:r>
                <a:rPr lang="ja-JP" altLang="ja-JP" sz="1100" dirty="0">
                  <a:latin typeface="BIZ UDゴシック" panose="020B0400000000000000" pitchFamily="49" charset="-128"/>
                  <a:ea typeface="BIZ UDゴシック" panose="020B0400000000000000" pitchFamily="49" charset="-128"/>
                </a:rPr>
                <a:t>池田市古江町</a:t>
              </a:r>
              <a:r>
                <a:rPr lang="en-US" altLang="ja-JP" sz="1100" dirty="0">
                  <a:latin typeface="BIZ UDゴシック" panose="020B0400000000000000" pitchFamily="49" charset="-128"/>
                  <a:ea typeface="BIZ UDゴシック" panose="020B0400000000000000" pitchFamily="49" charset="-128"/>
                </a:rPr>
                <a:t>18</a:t>
              </a:r>
              <a:r>
                <a:rPr lang="ja-JP" altLang="ja-JP" sz="1100" dirty="0">
                  <a:latin typeface="BIZ UDゴシック" panose="020B0400000000000000" pitchFamily="49" charset="-128"/>
                  <a:ea typeface="BIZ UDゴシック" panose="020B0400000000000000" pitchFamily="49" charset="-128"/>
                </a:rPr>
                <a:t>番地の</a:t>
              </a:r>
              <a:r>
                <a:rPr lang="en-US" altLang="ja-JP" sz="1100" dirty="0">
                  <a:latin typeface="BIZ UDゴシック" panose="020B0400000000000000" pitchFamily="49" charset="-128"/>
                  <a:ea typeface="BIZ UDゴシック" panose="020B0400000000000000" pitchFamily="49" charset="-128"/>
                </a:rPr>
                <a:t>2</a:t>
              </a:r>
              <a:r>
                <a:rPr lang="en-US" altLang="ja-JP" sz="1100" b="1"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　　　</a:t>
              </a:r>
            </a:p>
          </p:txBody>
        </p:sp>
      </p:grpSp>
      <p:sp>
        <p:nvSpPr>
          <p:cNvPr id="6" name="下リボン 5"/>
          <p:cNvSpPr/>
          <p:nvPr/>
        </p:nvSpPr>
        <p:spPr>
          <a:xfrm>
            <a:off x="198923" y="200390"/>
            <a:ext cx="3810504" cy="461980"/>
          </a:xfrm>
          <a:prstGeom prst="ribbon">
            <a:avLst>
              <a:gd name="adj1" fmla="val 16667"/>
              <a:gd name="adj2" fmla="val 75000"/>
            </a:avLst>
          </a:prstGeom>
          <a:solidFill>
            <a:schemeClr val="accent4">
              <a:lumMod val="20000"/>
              <a:lumOff val="80000"/>
            </a:schemeClr>
          </a:solidFill>
          <a:ln>
            <a:solidFill>
              <a:schemeClr val="accent4">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63">
              <a:latin typeface="BIZ UDゴシック" panose="020B0400000000000000" pitchFamily="49" charset="-128"/>
              <a:ea typeface="BIZ UDゴシック" panose="020B0400000000000000" pitchFamily="49" charset="-128"/>
            </a:endParaRPr>
          </a:p>
        </p:txBody>
      </p:sp>
      <p:sp>
        <p:nvSpPr>
          <p:cNvPr id="71" name="テキスト ボックス 70">
            <a:extLst>
              <a:ext uri="{FF2B5EF4-FFF2-40B4-BE49-F238E27FC236}">
                <a16:creationId xmlns:a16="http://schemas.microsoft.com/office/drawing/2014/main" id="{F07451D3-70E8-4673-ADAA-6555AC0E3267}"/>
              </a:ext>
            </a:extLst>
          </p:cNvPr>
          <p:cNvSpPr txBox="1"/>
          <p:nvPr/>
        </p:nvSpPr>
        <p:spPr>
          <a:xfrm>
            <a:off x="1525940" y="8348248"/>
            <a:ext cx="5781066" cy="1505284"/>
          </a:xfrm>
          <a:prstGeom prst="rect">
            <a:avLst/>
          </a:prstGeom>
          <a:noFill/>
        </p:spPr>
        <p:txBody>
          <a:bodyPr wrap="square" rtlCol="0" anchor="ctr">
            <a:spAutoFit/>
          </a:bodyPr>
          <a:lstStyle/>
          <a:p>
            <a:r>
              <a:rPr lang="ja-JP" altLang="en-US" sz="1200" dirty="0">
                <a:latin typeface="BIZ UDゴシック" panose="020B0400000000000000" pitchFamily="49" charset="-128"/>
                <a:ea typeface="BIZ UDゴシック" panose="020B0400000000000000" pitchFamily="49" charset="-128"/>
              </a:rPr>
              <a:t>○ </a:t>
            </a:r>
            <a:r>
              <a:rPr lang="ja-JP" altLang="ja-JP" sz="1200" dirty="0">
                <a:latin typeface="BIZ UDゴシック" panose="020B0400000000000000" pitchFamily="49" charset="-128"/>
                <a:ea typeface="BIZ UDゴシック" panose="020B0400000000000000" pitchFamily="49" charset="-128"/>
              </a:rPr>
              <a:t>大阪府内に事務所または事業所を設置していること。</a:t>
            </a:r>
            <a:r>
              <a:rPr lang="ja-JP" altLang="en-US" sz="1200" dirty="0">
                <a:latin typeface="BIZ UDゴシック" panose="020B0400000000000000" pitchFamily="49" charset="-128"/>
                <a:ea typeface="BIZ UDゴシック" panose="020B0400000000000000" pitchFamily="49" charset="-128"/>
              </a:rPr>
              <a:t>または、大阪府内在住の</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ひとり親をテレワーク等で雇用していること。</a:t>
            </a:r>
            <a:endParaRPr lang="ja-JP" altLang="ja-JP" sz="1200" dirty="0">
              <a:latin typeface="BIZ UDゴシック" panose="020B0400000000000000" pitchFamily="49" charset="-128"/>
              <a:ea typeface="BIZ UDゴシック" panose="020B0400000000000000" pitchFamily="49" charset="-128"/>
            </a:endParaRPr>
          </a:p>
          <a:p>
            <a:pPr>
              <a:lnSpc>
                <a:spcPts val="1543"/>
              </a:lnSpc>
            </a:pPr>
            <a:r>
              <a:rPr lang="ja-JP" altLang="en-US" sz="1200" dirty="0">
                <a:latin typeface="BIZ UDゴシック" panose="020B0400000000000000" pitchFamily="49" charset="-128"/>
                <a:ea typeface="BIZ UDゴシック" panose="020B0400000000000000" pitchFamily="49" charset="-128"/>
              </a:rPr>
              <a:t>○ 表彰を実施する年度の６月１日現在において、ひとり親を雇用し、定性的評価</a:t>
            </a:r>
            <a:endParaRPr lang="en-US" altLang="ja-JP" sz="1200" dirty="0">
              <a:latin typeface="BIZ UDゴシック" panose="020B0400000000000000" pitchFamily="49" charset="-128"/>
              <a:ea typeface="BIZ UDゴシック" panose="020B0400000000000000" pitchFamily="49" charset="-128"/>
            </a:endParaRPr>
          </a:p>
          <a:p>
            <a:pPr>
              <a:lnSpc>
                <a:spcPts val="1543"/>
              </a:lnSpc>
            </a:pPr>
            <a:r>
              <a:rPr lang="ja-JP" altLang="en-US" sz="1200" dirty="0">
                <a:latin typeface="BIZ UDゴシック" panose="020B0400000000000000" pitchFamily="49" charset="-128"/>
                <a:ea typeface="BIZ UDゴシック" panose="020B0400000000000000" pitchFamily="49" charset="-128"/>
              </a:rPr>
              <a:t>　 における視点に基づく取組みを行っていること。</a:t>
            </a:r>
          </a:p>
          <a:p>
            <a:pPr>
              <a:lnSpc>
                <a:spcPts val="1543"/>
              </a:lnSpc>
            </a:pPr>
            <a:r>
              <a:rPr lang="ja-JP" altLang="en-US" sz="1200" dirty="0">
                <a:latin typeface="BIZ UDゴシック" panose="020B0400000000000000" pitchFamily="49" charset="-128"/>
                <a:ea typeface="BIZ UDゴシック" panose="020B0400000000000000" pitchFamily="49" charset="-128"/>
              </a:rPr>
              <a:t>　 ただし、雇用者のうち、少なくとも１名については、区分（１）は</a:t>
            </a:r>
            <a:r>
              <a:rPr lang="en-US" altLang="ja-JP" sz="1200" dirty="0">
                <a:latin typeface="BIZ UDゴシック" panose="020B0400000000000000" pitchFamily="49" charset="-128"/>
                <a:ea typeface="BIZ UDゴシック" panose="020B0400000000000000" pitchFamily="49" charset="-128"/>
              </a:rPr>
              <a:t>1</a:t>
            </a:r>
            <a:r>
              <a:rPr lang="ja-JP" altLang="en-US" sz="1200" dirty="0">
                <a:latin typeface="BIZ UDゴシック" panose="020B0400000000000000" pitchFamily="49" charset="-128"/>
                <a:ea typeface="BIZ UDゴシック" panose="020B0400000000000000" pitchFamily="49" charset="-128"/>
              </a:rPr>
              <a:t>年間、</a:t>
            </a:r>
            <a:endParaRPr lang="en-US" altLang="ja-JP" sz="1200" dirty="0">
              <a:latin typeface="BIZ UDゴシック" panose="020B0400000000000000" pitchFamily="49" charset="-128"/>
              <a:ea typeface="BIZ UDゴシック" panose="020B0400000000000000" pitchFamily="49" charset="-128"/>
            </a:endParaRPr>
          </a:p>
          <a:p>
            <a:pPr>
              <a:lnSpc>
                <a:spcPts val="1543"/>
              </a:lnSpc>
            </a:pPr>
            <a:r>
              <a:rPr lang="ja-JP" altLang="en-US" sz="1200" dirty="0">
                <a:latin typeface="BIZ UDゴシック" panose="020B0400000000000000" pitchFamily="49" charset="-128"/>
                <a:ea typeface="BIZ UDゴシック" panose="020B0400000000000000" pitchFamily="49" charset="-128"/>
              </a:rPr>
              <a:t>　 区分（２）は３か月間、継続して雇用していること。</a:t>
            </a:r>
            <a:endParaRPr lang="en-US" altLang="ja-JP" sz="1200" dirty="0">
              <a:latin typeface="BIZ UDゴシック" panose="020B0400000000000000" pitchFamily="49" charset="-128"/>
              <a:ea typeface="BIZ UDゴシック" panose="020B0400000000000000" pitchFamily="49" charset="-128"/>
            </a:endParaRPr>
          </a:p>
          <a:p>
            <a:endParaRPr lang="en-US" altLang="ja-JP" sz="700" dirty="0">
              <a:latin typeface="BIZ UDゴシック" panose="020B0400000000000000" pitchFamily="49" charset="-128"/>
              <a:ea typeface="BIZ UDゴシック" panose="020B0400000000000000" pitchFamily="49" charset="-128"/>
            </a:endParaRPr>
          </a:p>
          <a:p>
            <a:pPr>
              <a:lnSpc>
                <a:spcPts val="1543"/>
              </a:lnSpc>
            </a:pPr>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その他、詳しくは募集要項をご確認ください。</a:t>
            </a:r>
          </a:p>
        </p:txBody>
      </p:sp>
      <p:sp>
        <p:nvSpPr>
          <p:cNvPr id="122" name="テキスト ボックス 121">
            <a:extLst>
              <a:ext uri="{FF2B5EF4-FFF2-40B4-BE49-F238E27FC236}">
                <a16:creationId xmlns:a16="http://schemas.microsoft.com/office/drawing/2014/main" id="{008D6520-E4EB-4FCC-9B07-B756E96556AA}"/>
              </a:ext>
            </a:extLst>
          </p:cNvPr>
          <p:cNvSpPr txBox="1"/>
          <p:nvPr/>
        </p:nvSpPr>
        <p:spPr>
          <a:xfrm>
            <a:off x="674864" y="330336"/>
            <a:ext cx="3162731" cy="346698"/>
          </a:xfrm>
          <a:prstGeom prst="rect">
            <a:avLst/>
          </a:prstGeom>
          <a:noFill/>
        </p:spPr>
        <p:txBody>
          <a:bodyPr wrap="square" rtlCol="0">
            <a:spAutoFit/>
          </a:bodyPr>
          <a:lstStyle/>
          <a:p>
            <a:r>
              <a:rPr lang="ja-JP" altLang="en-US" sz="1653" b="1" dirty="0">
                <a:latin typeface="BIZ UDゴシック" panose="020B0400000000000000" pitchFamily="49" charset="-128"/>
                <a:ea typeface="BIZ UDゴシック" panose="020B0400000000000000" pitchFamily="49" charset="-128"/>
              </a:rPr>
              <a:t>これまでの</a:t>
            </a:r>
            <a:r>
              <a:rPr kumimoji="1" lang="ja-JP" altLang="en-US" sz="1653" b="1" dirty="0">
                <a:latin typeface="BIZ UDゴシック" panose="020B0400000000000000" pitchFamily="49" charset="-128"/>
                <a:ea typeface="BIZ UDゴシック" panose="020B0400000000000000" pitchFamily="49" charset="-128"/>
              </a:rPr>
              <a:t>受賞企業のご紹介</a:t>
            </a:r>
          </a:p>
        </p:txBody>
      </p:sp>
      <p:sp>
        <p:nvSpPr>
          <p:cNvPr id="27" name="四角形: 角を丸くする 23">
            <a:extLst>
              <a:ext uri="{FF2B5EF4-FFF2-40B4-BE49-F238E27FC236}">
                <a16:creationId xmlns:a16="http://schemas.microsoft.com/office/drawing/2014/main" id="{B0F549EB-8126-4DC1-B3B7-7727EBF42AD0}"/>
              </a:ext>
            </a:extLst>
          </p:cNvPr>
          <p:cNvSpPr/>
          <p:nvPr/>
        </p:nvSpPr>
        <p:spPr>
          <a:xfrm>
            <a:off x="174477" y="8043613"/>
            <a:ext cx="5114361" cy="360000"/>
          </a:xfrm>
          <a:prstGeom prst="round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r>
              <a:rPr kumimoji="1" lang="ja-JP" altLang="en-US" sz="1433" b="1" dirty="0">
                <a:solidFill>
                  <a:schemeClr val="bg1"/>
                </a:solidFill>
                <a:latin typeface="BIZ UDゴシック" panose="020B0400000000000000" pitchFamily="49" charset="-128"/>
                <a:ea typeface="BIZ UDゴシック" panose="020B0400000000000000" pitchFamily="49" charset="-128"/>
              </a:rPr>
              <a:t>応募要件</a:t>
            </a:r>
            <a:r>
              <a:rPr lang="ja-JP" altLang="en-US" sz="1433" b="1" dirty="0">
                <a:solidFill>
                  <a:schemeClr val="bg1"/>
                </a:solidFill>
                <a:latin typeface="BIZ UDゴシック" panose="020B0400000000000000" pitchFamily="49" charset="-128"/>
                <a:ea typeface="BIZ UDゴシック" panose="020B0400000000000000" pitchFamily="49" charset="-128"/>
              </a:rPr>
              <a:t>等は必ず募集要項をご確認ください</a:t>
            </a:r>
            <a:endParaRPr kumimoji="1" lang="ja-JP" altLang="en-US" sz="1433" b="1" dirty="0">
              <a:solidFill>
                <a:schemeClr val="bg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4727464" y="495504"/>
            <a:ext cx="2705877" cy="246221"/>
          </a:xfrm>
          <a:prstGeom prst="rect">
            <a:avLst/>
          </a:prstGeom>
          <a:noFill/>
        </p:spPr>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a:t>
            </a:r>
            <a:r>
              <a:rPr kumimoji="1" lang="ja-JP" altLang="en-US" sz="1000" dirty="0">
                <a:latin typeface="BIZ UDゴシック" panose="020B0400000000000000" pitchFamily="49" charset="-128"/>
                <a:ea typeface="BIZ UDゴシック" panose="020B0400000000000000" pitchFamily="49" charset="-128"/>
              </a:rPr>
              <a:t>掲載情報は、各受賞年度時点の情報です。</a:t>
            </a:r>
          </a:p>
        </p:txBody>
      </p:sp>
      <p:grpSp>
        <p:nvGrpSpPr>
          <p:cNvPr id="17" name="グループ化 16">
            <a:extLst>
              <a:ext uri="{FF2B5EF4-FFF2-40B4-BE49-F238E27FC236}">
                <a16:creationId xmlns:a16="http://schemas.microsoft.com/office/drawing/2014/main" id="{B719AE8C-546B-420A-8169-08BD117B9302}"/>
              </a:ext>
            </a:extLst>
          </p:cNvPr>
          <p:cNvGrpSpPr/>
          <p:nvPr/>
        </p:nvGrpSpPr>
        <p:grpSpPr>
          <a:xfrm>
            <a:off x="174477" y="6820956"/>
            <a:ext cx="7147289" cy="1096552"/>
            <a:chOff x="174477" y="6820956"/>
            <a:chExt cx="7147289" cy="1096552"/>
          </a:xfrm>
        </p:grpSpPr>
        <p:sp>
          <p:nvSpPr>
            <p:cNvPr id="14" name="正方形/長方形 13">
              <a:extLst>
                <a:ext uri="{FF2B5EF4-FFF2-40B4-BE49-F238E27FC236}">
                  <a16:creationId xmlns:a16="http://schemas.microsoft.com/office/drawing/2014/main" id="{5B1E6161-ED3A-4915-A400-056336674902}"/>
                </a:ext>
              </a:extLst>
            </p:cNvPr>
            <p:cNvSpPr/>
            <p:nvPr/>
          </p:nvSpPr>
          <p:spPr>
            <a:xfrm>
              <a:off x="293112" y="6820956"/>
              <a:ext cx="7028654" cy="102826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F07451D3-70E8-4673-ADAA-6555AC0E3267}"/>
                </a:ext>
              </a:extLst>
            </p:cNvPr>
            <p:cNvSpPr txBox="1"/>
            <p:nvPr/>
          </p:nvSpPr>
          <p:spPr>
            <a:xfrm>
              <a:off x="174477" y="6865938"/>
              <a:ext cx="7028655" cy="1051570"/>
            </a:xfrm>
            <a:prstGeom prst="rect">
              <a:avLst/>
            </a:prstGeom>
            <a:noFill/>
          </p:spPr>
          <p:txBody>
            <a:bodyPr wrap="square" rtlCol="0" anchor="t">
              <a:spAutoFit/>
            </a:bodyPr>
            <a:lstStyle/>
            <a:p>
              <a:pPr>
                <a:lnSpc>
                  <a:spcPts val="1400"/>
                </a:lnSpc>
              </a:pPr>
              <a:r>
                <a:rPr lang="ja-JP" altLang="en-US" sz="1000" b="1" dirty="0">
                  <a:latin typeface="BIZ UDゴシック" panose="020B0400000000000000" pitchFamily="49" charset="-128"/>
                  <a:ea typeface="BIZ UDゴシック" panose="020B0400000000000000" pitchFamily="49" charset="-128"/>
                </a:rPr>
                <a:t> </a:t>
              </a:r>
              <a:r>
                <a:rPr lang="en-US" altLang="ja-JP" sz="1000" b="1" dirty="0">
                  <a:latin typeface="BIZ UDゴシック" panose="020B0400000000000000" pitchFamily="49" charset="-128"/>
                  <a:ea typeface="BIZ UDゴシック" panose="020B0400000000000000" pitchFamily="49" charset="-128"/>
                </a:rPr>
                <a:t>【</a:t>
              </a:r>
              <a:r>
                <a:rPr lang="ja-JP" altLang="en-US" sz="1000" b="1" dirty="0">
                  <a:latin typeface="BIZ UDゴシック" panose="020B0400000000000000" pitchFamily="49" charset="-128"/>
                  <a:ea typeface="BIZ UDゴシック" panose="020B0400000000000000" pitchFamily="49" charset="-128"/>
                </a:rPr>
                <a:t>令和３年度</a:t>
              </a:r>
              <a:r>
                <a:rPr lang="en-US" altLang="ja-JP" sz="1000" b="1" dirty="0">
                  <a:latin typeface="BIZ UDゴシック" panose="020B0400000000000000" pitchFamily="49" charset="-128"/>
                  <a:ea typeface="BIZ UDゴシック" panose="020B0400000000000000" pitchFamily="49" charset="-128"/>
                </a:rPr>
                <a:t>】</a:t>
              </a:r>
            </a:p>
            <a:p>
              <a:pPr>
                <a:lnSpc>
                  <a:spcPts val="1000"/>
                </a:lnSpc>
              </a:pPr>
              <a:r>
                <a:rPr lang="ja-JP" altLang="en-US" sz="1000" b="1" dirty="0">
                  <a:latin typeface="BIZ UDゴシック" panose="020B0400000000000000" pitchFamily="49" charset="-128"/>
                  <a:ea typeface="BIZ UDゴシック" panose="020B0400000000000000" pitchFamily="49" charset="-128"/>
                </a:rPr>
                <a:t>　　</a:t>
              </a:r>
              <a:r>
                <a:rPr lang="ja-JP" altLang="en-US" sz="1050" b="1" dirty="0">
                  <a:latin typeface="BIZ UDゴシック" panose="020B0400000000000000" pitchFamily="49" charset="-128"/>
                  <a:ea typeface="BIZ UDゴシック" panose="020B0400000000000000" pitchFamily="49" charset="-128"/>
                </a:rPr>
                <a:t>～表彰区分１～</a:t>
              </a:r>
              <a:endParaRPr lang="en-US" altLang="ja-JP" sz="1050" b="1" dirty="0">
                <a:latin typeface="BIZ UDゴシック" panose="020B0400000000000000" pitchFamily="49" charset="-128"/>
                <a:ea typeface="BIZ UDゴシック" panose="020B0400000000000000" pitchFamily="49" charset="-128"/>
              </a:endParaRPr>
            </a:p>
            <a:p>
              <a:r>
                <a:rPr lang="ja-JP" altLang="en-US" sz="1000" b="1" dirty="0">
                  <a:latin typeface="BIZ UDゴシック" panose="020B0400000000000000" pitchFamily="49" charset="-128"/>
                  <a:ea typeface="BIZ UDゴシック" panose="020B0400000000000000" pitchFamily="49" charset="-128"/>
                </a:rPr>
                <a:t>　　</a:t>
              </a:r>
              <a:r>
                <a:rPr lang="ja-JP" altLang="en-US" sz="1400" b="1" dirty="0">
                  <a:latin typeface="BIZ UDゴシック" panose="020B0400000000000000" pitchFamily="49" charset="-128"/>
                  <a:ea typeface="BIZ UDゴシック" panose="020B0400000000000000" pitchFamily="49" charset="-128"/>
                </a:rPr>
                <a:t>社会医療法人ペガサス</a:t>
              </a:r>
              <a:r>
                <a:rPr lang="ja-JP" altLang="en-US" sz="1100" dirty="0">
                  <a:latin typeface="BIZ UDゴシック" panose="020B0400000000000000" pitchFamily="49" charset="-128"/>
                  <a:ea typeface="BIZ UDゴシック" panose="020B0400000000000000" pitchFamily="49" charset="-128"/>
                </a:rPr>
                <a:t>（堺市西区浜寺船尾町東</a:t>
              </a:r>
              <a:r>
                <a:rPr lang="en-US" altLang="ja-JP" sz="1100" dirty="0">
                  <a:latin typeface="BIZ UDゴシック" panose="020B0400000000000000" pitchFamily="49" charset="-128"/>
                  <a:ea typeface="BIZ UDゴシック" panose="020B0400000000000000" pitchFamily="49" charset="-128"/>
                </a:rPr>
                <a:t>4-244</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 </a:t>
              </a:r>
            </a:p>
            <a:p>
              <a:endParaRPr lang="en-US" altLang="ja-JP" sz="300" dirty="0">
                <a:latin typeface="BIZ UDゴシック" panose="020B0400000000000000" pitchFamily="49" charset="-128"/>
                <a:ea typeface="BIZ UDゴシック" panose="020B0400000000000000" pitchFamily="49" charset="-128"/>
              </a:endParaRPr>
            </a:p>
            <a:p>
              <a:pPr>
                <a:lnSpc>
                  <a:spcPts val="1000"/>
                </a:lnSpc>
              </a:pPr>
              <a:r>
                <a:rPr lang="ja-JP" altLang="en-US" sz="1000" dirty="0">
                  <a:latin typeface="BIZ UDゴシック" panose="020B0400000000000000" pitchFamily="49" charset="-128"/>
                  <a:ea typeface="BIZ UDゴシック" panose="020B0400000000000000" pitchFamily="49" charset="-128"/>
                </a:rPr>
                <a:t>　　～</a:t>
              </a:r>
              <a:r>
                <a:rPr lang="ja-JP" altLang="en-US" sz="1000" b="1" dirty="0">
                  <a:latin typeface="BIZ UDゴシック" panose="020B0400000000000000" pitchFamily="49" charset="-128"/>
                  <a:ea typeface="BIZ UDゴシック" panose="020B0400000000000000" pitchFamily="49" charset="-128"/>
                </a:rPr>
                <a:t>表彰区分２～</a:t>
              </a:r>
              <a:endParaRPr lang="en-US" altLang="ja-JP" sz="10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株式会社やまねメディカル</a:t>
              </a:r>
              <a:r>
                <a:rPr lang="ja-JP" altLang="en-US" sz="1100" dirty="0">
                  <a:latin typeface="BIZ UDゴシック" panose="020B0400000000000000" pitchFamily="49" charset="-128"/>
                  <a:ea typeface="BIZ UDゴシック" panose="020B0400000000000000" pitchFamily="49" charset="-128"/>
                </a:rPr>
                <a:t>（府内の主な事業所 大阪市淀川区西中島</a:t>
              </a:r>
              <a:r>
                <a:rPr lang="en-US" altLang="ja-JP" sz="1100" dirty="0">
                  <a:latin typeface="BIZ UDゴシック" panose="020B0400000000000000" pitchFamily="49" charset="-128"/>
                  <a:ea typeface="BIZ UDゴシック" panose="020B0400000000000000" pitchFamily="49" charset="-128"/>
                </a:rPr>
                <a:t>4-3-22</a:t>
              </a:r>
              <a:r>
                <a:rPr lang="ja-JP" altLang="en-US" sz="1100" dirty="0">
                  <a:latin typeface="BIZ UDゴシック" panose="020B0400000000000000" pitchFamily="49" charset="-128"/>
                  <a:ea typeface="BIZ UDゴシック" panose="020B0400000000000000" pitchFamily="49" charset="-128"/>
                </a:rPr>
                <a:t>　新大阪長谷ビル</a:t>
              </a:r>
              <a:r>
                <a:rPr lang="en-US" altLang="ja-JP" sz="1100" dirty="0">
                  <a:latin typeface="BIZ UDゴシック" panose="020B0400000000000000" pitchFamily="49" charset="-128"/>
                  <a:ea typeface="BIZ UDゴシック" panose="020B0400000000000000" pitchFamily="49" charset="-128"/>
                </a:rPr>
                <a:t>1F</a:t>
              </a:r>
              <a:r>
                <a:rPr lang="ja-JP" altLang="en-US" sz="1100" dirty="0">
                  <a:latin typeface="BIZ UDゴシック" panose="020B0400000000000000" pitchFamily="49" charset="-128"/>
                  <a:ea typeface="BIZ UDゴシック" panose="020B0400000000000000" pitchFamily="49" charset="-128"/>
                </a:rPr>
                <a:t>）</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　　　　　　　　　　　　　　　　</a:t>
              </a:r>
              <a:endParaRPr lang="en-US" altLang="ja-JP" sz="1100" dirty="0">
                <a:latin typeface="BIZ UDゴシック" panose="020B0400000000000000" pitchFamily="49" charset="-128"/>
                <a:ea typeface="BIZ UDゴシック" panose="020B0400000000000000" pitchFamily="49" charset="-128"/>
              </a:endParaRPr>
            </a:p>
            <a:p>
              <a:endParaRPr lang="en-US" altLang="ja-JP" sz="300" b="1" dirty="0">
                <a:latin typeface="BIZ UDゴシック" panose="020B0400000000000000" pitchFamily="49" charset="-128"/>
                <a:ea typeface="BIZ UDゴシック" panose="020B0400000000000000" pitchFamily="49" charset="-128"/>
              </a:endParaRPr>
            </a:p>
          </p:txBody>
        </p:sp>
      </p:grpSp>
      <p:sp>
        <p:nvSpPr>
          <p:cNvPr id="9" name="テキスト ボックス 8">
            <a:extLst>
              <a:ext uri="{FF2B5EF4-FFF2-40B4-BE49-F238E27FC236}">
                <a16:creationId xmlns:a16="http://schemas.microsoft.com/office/drawing/2014/main" id="{368922EE-639C-41C0-AB6A-C3BEB1D76B96}"/>
              </a:ext>
            </a:extLst>
          </p:cNvPr>
          <p:cNvSpPr txBox="1"/>
          <p:nvPr/>
        </p:nvSpPr>
        <p:spPr>
          <a:xfrm>
            <a:off x="237909" y="4643036"/>
            <a:ext cx="6972074" cy="1538883"/>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令和５年度</a:t>
            </a:r>
            <a:r>
              <a:rPr lang="en-US" altLang="ja-JP" sz="1400" dirty="0">
                <a:latin typeface="BIZ UDゴシック" panose="020B0400000000000000" pitchFamily="49" charset="-128"/>
                <a:ea typeface="BIZ UDゴシック" panose="020B0400000000000000" pitchFamily="49" charset="-128"/>
              </a:rPr>
              <a:t>】</a:t>
            </a:r>
          </a:p>
          <a:p>
            <a:pPr>
              <a:lnSpc>
                <a:spcPct val="150000"/>
              </a:lnSpc>
            </a:pPr>
            <a:r>
              <a:rPr lang="ja-JP" altLang="en-US" sz="1100" dirty="0">
                <a:latin typeface="BIZ UDゴシック" panose="020B0400000000000000" pitchFamily="49" charset="-128"/>
                <a:ea typeface="BIZ UDゴシック" panose="020B0400000000000000" pitchFamily="49" charset="-128"/>
              </a:rPr>
              <a:t>　　</a:t>
            </a:r>
            <a:r>
              <a:rPr lang="ja-JP" altLang="en-US" sz="1100" b="1" dirty="0">
                <a:latin typeface="BIZ UDゴシック" panose="020B0400000000000000" pitchFamily="49" charset="-128"/>
                <a:ea typeface="BIZ UDゴシック" panose="020B0400000000000000" pitchFamily="49" charset="-128"/>
              </a:rPr>
              <a:t>～表彰区分１～</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400" b="1" dirty="0">
                <a:latin typeface="BIZ UDゴシック" panose="020B0400000000000000" pitchFamily="49" charset="-128"/>
                <a:ea typeface="BIZ UDゴシック" panose="020B0400000000000000" pitchFamily="49" charset="-128"/>
              </a:rPr>
              <a:t>　社会福祉法人おおとり福祉会</a:t>
            </a:r>
            <a:r>
              <a:rPr kumimoji="1" lang="ja-JP" altLang="en-US" sz="1050" dirty="0">
                <a:latin typeface="BIZ UDゴシック" panose="020B0400000000000000" pitchFamily="49" charset="-128"/>
                <a:ea typeface="BIZ UDゴシック" panose="020B0400000000000000" pitchFamily="49" charset="-128"/>
              </a:rPr>
              <a:t>（堺市西区鳳東町６丁</a:t>
            </a:r>
            <a:r>
              <a:rPr kumimoji="1" lang="en-US" altLang="ja-JP" sz="1050" dirty="0">
                <a:latin typeface="BIZ UDゴシック" panose="020B0400000000000000" pitchFamily="49" charset="-128"/>
                <a:ea typeface="BIZ UDゴシック" panose="020B0400000000000000" pitchFamily="49" charset="-128"/>
              </a:rPr>
              <a:t>659</a:t>
            </a:r>
            <a:r>
              <a:rPr kumimoji="1" lang="ja-JP" altLang="en-US" sz="1050" dirty="0">
                <a:latin typeface="BIZ UDゴシック" panose="020B0400000000000000" pitchFamily="49" charset="-128"/>
                <a:ea typeface="BIZ UDゴシック" panose="020B0400000000000000" pitchFamily="49" charset="-128"/>
              </a:rPr>
              <a:t>番地</a:t>
            </a:r>
            <a:r>
              <a:rPr kumimoji="1" lang="en-US" altLang="ja-JP" sz="1050" dirty="0">
                <a:latin typeface="BIZ UDゴシック" panose="020B0400000000000000" pitchFamily="49" charset="-128"/>
                <a:ea typeface="BIZ UDゴシック" panose="020B0400000000000000" pitchFamily="49" charset="-128"/>
              </a:rPr>
              <a:t>1</a:t>
            </a:r>
            <a:r>
              <a:rPr kumimoji="1" lang="ja-JP" altLang="en-US" sz="1050" dirty="0">
                <a:latin typeface="BIZ UDゴシック" panose="020B0400000000000000" pitchFamily="49" charset="-128"/>
                <a:ea typeface="BIZ UDゴシック" panose="020B0400000000000000" pitchFamily="49" charset="-128"/>
              </a:rPr>
              <a:t>）</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a:t>
            </a:r>
            <a:r>
              <a:rPr lang="ja-JP" altLang="en-US" sz="1100" b="1" dirty="0">
                <a:latin typeface="BIZ UDゴシック" panose="020B0400000000000000" pitchFamily="49" charset="-128"/>
                <a:ea typeface="BIZ UDゴシック" panose="020B0400000000000000" pitchFamily="49" charset="-128"/>
              </a:rPr>
              <a:t>～表彰区分２～</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400" b="1" dirty="0">
                <a:latin typeface="BIZ UDゴシック" panose="020B0400000000000000" pitchFamily="49" charset="-128"/>
                <a:ea typeface="BIZ UDゴシック" panose="020B0400000000000000" pitchFamily="49" charset="-128"/>
              </a:rPr>
              <a:t>　カンケンフローシステム株式会社</a:t>
            </a:r>
            <a:r>
              <a:rPr kumimoji="1" lang="ja-JP" altLang="en-US" sz="1050" dirty="0">
                <a:latin typeface="BIZ UDゴシック" panose="020B0400000000000000" pitchFamily="49" charset="-128"/>
                <a:ea typeface="BIZ UDゴシック" panose="020B0400000000000000" pitchFamily="49" charset="-128"/>
              </a:rPr>
              <a:t>（寝屋川市大成町</a:t>
            </a:r>
            <a:r>
              <a:rPr kumimoji="1" lang="en-US" altLang="ja-JP" sz="1050" dirty="0">
                <a:latin typeface="BIZ UDゴシック" panose="020B0400000000000000" pitchFamily="49" charset="-128"/>
                <a:ea typeface="BIZ UDゴシック" panose="020B0400000000000000" pitchFamily="49" charset="-128"/>
              </a:rPr>
              <a:t>13-5</a:t>
            </a:r>
            <a:r>
              <a:rPr kumimoji="1" lang="ja-JP" altLang="en-US" sz="1050" dirty="0">
                <a:latin typeface="BIZ UDゴシック" panose="020B0400000000000000" pitchFamily="49" charset="-128"/>
                <a:ea typeface="BIZ UDゴシック" panose="020B0400000000000000" pitchFamily="49" charset="-128"/>
              </a:rPr>
              <a:t>）</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a:t>
            </a:r>
          </a:p>
        </p:txBody>
      </p:sp>
      <p:sp>
        <p:nvSpPr>
          <p:cNvPr id="7" name="五角形 6">
            <a:extLst>
              <a:ext uri="{FF2B5EF4-FFF2-40B4-BE49-F238E27FC236}">
                <a16:creationId xmlns:a16="http://schemas.microsoft.com/office/drawing/2014/main" id="{7D5DF6C7-5314-4A68-9432-1A3A4F2635D4}"/>
              </a:ext>
            </a:extLst>
          </p:cNvPr>
          <p:cNvSpPr/>
          <p:nvPr/>
        </p:nvSpPr>
        <p:spPr>
          <a:xfrm>
            <a:off x="375838" y="8494340"/>
            <a:ext cx="1077239" cy="1025942"/>
          </a:xfrm>
          <a:prstGeom prst="pentagon">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rtlCol="0" anchor="ctr"/>
          <a:lstStyle/>
          <a:p>
            <a:pPr algn="ctr"/>
            <a:r>
              <a:rPr lang="ja-JP" altLang="en-US" dirty="0">
                <a:latin typeface="BIZ UDゴシック" panose="020B0400000000000000" pitchFamily="49" charset="-128"/>
                <a:ea typeface="BIZ UDゴシック" panose="020B0400000000000000" pitchFamily="49" charset="-128"/>
              </a:rPr>
              <a:t>応募要件</a:t>
            </a:r>
            <a:endParaRPr lang="en-US" altLang="ja-JP" dirty="0">
              <a:latin typeface="BIZ UDゴシック" panose="020B0400000000000000" pitchFamily="49" charset="-128"/>
              <a:ea typeface="BIZ UDゴシック" panose="020B0400000000000000" pitchFamily="49" charset="-128"/>
            </a:endParaRPr>
          </a:p>
          <a:p>
            <a:pPr algn="ctr"/>
            <a:r>
              <a:rPr lang="en-US" altLang="ja-JP" sz="900" dirty="0">
                <a:latin typeface="BIZ UDゴシック" panose="020B0400000000000000" pitchFamily="49" charset="-128"/>
                <a:ea typeface="BIZ UDゴシック" panose="020B0400000000000000" pitchFamily="49" charset="-128"/>
              </a:rPr>
              <a:t>(</a:t>
            </a:r>
            <a:r>
              <a:rPr lang="ja-JP" altLang="en-US" sz="900" dirty="0">
                <a:latin typeface="BIZ UDゴシック" panose="020B0400000000000000" pitchFamily="49" charset="-128"/>
                <a:ea typeface="BIZ UDゴシック" panose="020B0400000000000000" pitchFamily="49" charset="-128"/>
              </a:rPr>
              <a:t>主なもの</a:t>
            </a:r>
            <a:r>
              <a:rPr lang="en-US" altLang="ja-JP" sz="900" dirty="0">
                <a:latin typeface="BIZ UDゴシック" panose="020B0400000000000000" pitchFamily="49" charset="-128"/>
                <a:ea typeface="BIZ UDゴシック" panose="020B0400000000000000" pitchFamily="49" charset="-128"/>
              </a:rPr>
              <a:t>)</a:t>
            </a:r>
            <a:endParaRPr kumimoji="1" lang="ja-JP" altLang="en-US" sz="90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CCAF9474-BB4C-466C-9074-B94F1A889A59}"/>
              </a:ext>
            </a:extLst>
          </p:cNvPr>
          <p:cNvSpPr txBox="1"/>
          <p:nvPr/>
        </p:nvSpPr>
        <p:spPr>
          <a:xfrm>
            <a:off x="1901144" y="9949024"/>
            <a:ext cx="5522095" cy="523220"/>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応募用紙に必要事項を記載のうえ、添付書類ととも応募期間内に、事務局へ電子メール、郵送または持参にて提出してください。</a:t>
            </a:r>
          </a:p>
        </p:txBody>
      </p:sp>
      <p:sp>
        <p:nvSpPr>
          <p:cNvPr id="44" name="矢印: 五方向 43">
            <a:extLst>
              <a:ext uri="{FF2B5EF4-FFF2-40B4-BE49-F238E27FC236}">
                <a16:creationId xmlns:a16="http://schemas.microsoft.com/office/drawing/2014/main" id="{6796C693-E2CD-4315-B063-389AE4474855}"/>
              </a:ext>
            </a:extLst>
          </p:cNvPr>
          <p:cNvSpPr/>
          <p:nvPr/>
        </p:nvSpPr>
        <p:spPr>
          <a:xfrm>
            <a:off x="293111" y="9795910"/>
            <a:ext cx="1552629" cy="799741"/>
          </a:xfrm>
          <a:prstGeom prst="homePlat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ja-JP" altLang="en-US" dirty="0">
                <a:latin typeface="BIZ UDゴシック" panose="020B0400000000000000" pitchFamily="49" charset="-128"/>
                <a:ea typeface="BIZ UDゴシック" panose="020B0400000000000000" pitchFamily="49" charset="-128"/>
              </a:rPr>
              <a:t>応募</a:t>
            </a:r>
            <a:endParaRPr lang="en-US" altLang="ja-JP" dirty="0">
              <a:latin typeface="BIZ UDゴシック" panose="020B0400000000000000" pitchFamily="49" charset="-128"/>
              <a:ea typeface="BIZ UDゴシック" panose="020B0400000000000000" pitchFamily="49" charset="-128"/>
            </a:endParaRPr>
          </a:p>
          <a:p>
            <a:pPr algn="ctr"/>
            <a:r>
              <a:rPr lang="ja-JP" altLang="en-US" dirty="0">
                <a:latin typeface="BIZ UDゴシック" panose="020B0400000000000000" pitchFamily="49" charset="-128"/>
                <a:ea typeface="BIZ UDゴシック" panose="020B0400000000000000" pitchFamily="49" charset="-128"/>
              </a:rPr>
              <a:t>方法は</a:t>
            </a:r>
            <a:endParaRPr kumimoji="1" lang="ja-JP" altLang="en-US" sz="900" dirty="0">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BEAE5FAB-467A-45AE-A498-86120C912EF6}"/>
              </a:ext>
            </a:extLst>
          </p:cNvPr>
          <p:cNvSpPr/>
          <p:nvPr/>
        </p:nvSpPr>
        <p:spPr>
          <a:xfrm>
            <a:off x="293110" y="766316"/>
            <a:ext cx="7028655" cy="384262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56B1764A-6BA6-4562-94A3-09F2B3E4E688}"/>
              </a:ext>
            </a:extLst>
          </p:cNvPr>
          <p:cNvSpPr txBox="1"/>
          <p:nvPr/>
        </p:nvSpPr>
        <p:spPr>
          <a:xfrm>
            <a:off x="198923" y="967005"/>
            <a:ext cx="7122842" cy="7531421"/>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令和６年度</a:t>
            </a:r>
            <a:r>
              <a:rPr lang="en-US" altLang="ja-JP" sz="1400" dirty="0">
                <a:latin typeface="BIZ UDゴシック" panose="020B0400000000000000" pitchFamily="49" charset="-128"/>
                <a:ea typeface="BIZ UDゴシック" panose="020B0400000000000000" pitchFamily="49" charset="-128"/>
              </a:rPr>
              <a:t>】</a:t>
            </a:r>
          </a:p>
          <a:p>
            <a:pPr>
              <a:lnSpc>
                <a:spcPct val="150000"/>
              </a:lnSpc>
            </a:pPr>
            <a:r>
              <a:rPr lang="ja-JP" altLang="en-US" sz="1100" dirty="0">
                <a:latin typeface="BIZ UDゴシック" panose="020B0400000000000000" pitchFamily="49" charset="-128"/>
                <a:ea typeface="BIZ UDゴシック" panose="020B0400000000000000" pitchFamily="49" charset="-128"/>
              </a:rPr>
              <a:t>　　</a:t>
            </a:r>
            <a:r>
              <a:rPr lang="ja-JP" altLang="en-US" sz="1100" b="1" dirty="0">
                <a:latin typeface="BIZ UDゴシック" panose="020B0400000000000000" pitchFamily="49" charset="-128"/>
                <a:ea typeface="BIZ UDゴシック" panose="020B0400000000000000" pitchFamily="49" charset="-128"/>
              </a:rPr>
              <a:t>～表彰区分１～　　　　　　　　　　　　　　　　　　　　　　　　　　　　</a:t>
            </a:r>
            <a:r>
              <a:rPr lang="ja-JP" altLang="en-US" sz="900" b="1" dirty="0">
                <a:latin typeface="BIZ UDゴシック" panose="020B0400000000000000" pitchFamily="49" charset="-128"/>
                <a:ea typeface="BIZ UDゴシック" panose="020B0400000000000000" pitchFamily="49" charset="-128"/>
              </a:rPr>
              <a:t>～特別養護老人ホームの運営～</a:t>
            </a:r>
            <a:endParaRPr lang="en-US" altLang="ja-JP" sz="9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600"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社会福祉法人秀明会（</a:t>
            </a:r>
            <a:r>
              <a:rPr kumimoji="1" lang="zh-CN" altLang="en-US" sz="1600" b="1" dirty="0">
                <a:latin typeface="BIZ UDゴシック" panose="020B0400000000000000" pitchFamily="49" charset="-128"/>
                <a:ea typeface="BIZ UDゴシック" panose="020B0400000000000000" pitchFamily="49" charset="-128"/>
              </a:rPr>
              <a:t>吹田市岸部中二丁目</a:t>
            </a:r>
            <a:r>
              <a:rPr kumimoji="1" lang="en-US" altLang="zh-CN" sz="1600" b="1" dirty="0">
                <a:latin typeface="BIZ UDゴシック" panose="020B0400000000000000" pitchFamily="49" charset="-128"/>
                <a:ea typeface="BIZ UDゴシック" panose="020B0400000000000000" pitchFamily="49" charset="-128"/>
              </a:rPr>
              <a:t>7</a:t>
            </a:r>
            <a:r>
              <a:rPr kumimoji="1" lang="zh-CN" altLang="en-US" sz="1600" b="1" dirty="0">
                <a:latin typeface="BIZ UDゴシック" panose="020B0400000000000000" pitchFamily="49" charset="-128"/>
                <a:ea typeface="BIZ UDゴシック" panose="020B0400000000000000" pitchFamily="49" charset="-128"/>
              </a:rPr>
              <a:t>番</a:t>
            </a:r>
            <a:r>
              <a:rPr kumimoji="1" lang="en-US" altLang="zh-CN" sz="1600" b="1" dirty="0">
                <a:latin typeface="BIZ UDゴシック" panose="020B0400000000000000" pitchFamily="49" charset="-128"/>
                <a:ea typeface="BIZ UDゴシック" panose="020B0400000000000000" pitchFamily="49" charset="-128"/>
              </a:rPr>
              <a:t>12</a:t>
            </a:r>
            <a:r>
              <a:rPr kumimoji="1" lang="zh-CN" altLang="en-US" sz="1600" b="1" dirty="0">
                <a:latin typeface="BIZ UDゴシック" panose="020B0400000000000000" pitchFamily="49" charset="-128"/>
                <a:ea typeface="BIZ UDゴシック" panose="020B0400000000000000" pitchFamily="49" charset="-128"/>
              </a:rPr>
              <a:t>号</a:t>
            </a:r>
            <a:r>
              <a:rPr kumimoji="1" lang="ja-JP" altLang="en-US" sz="1600" b="1" dirty="0">
                <a:latin typeface="BIZ UDゴシック" panose="020B0400000000000000" pitchFamily="49" charset="-128"/>
                <a:ea typeface="BIZ UDゴシック" panose="020B0400000000000000" pitchFamily="49" charset="-128"/>
              </a:rPr>
              <a:t>）</a:t>
            </a:r>
            <a:endParaRPr kumimoji="1" lang="en-US" altLang="ja-JP" sz="1600" b="1" dirty="0">
              <a:latin typeface="BIZ UDゴシック" panose="020B0400000000000000" pitchFamily="49" charset="-128"/>
              <a:ea typeface="BIZ UDゴシック" panose="020B0400000000000000" pitchFamily="49" charset="-128"/>
            </a:endParaRPr>
          </a:p>
          <a:p>
            <a:pPr>
              <a:lnSpc>
                <a:spcPct val="150000"/>
              </a:lnSpc>
            </a:pPr>
            <a:r>
              <a:rPr kumimoji="1" lang="ja-JP" altLang="en-US" sz="1100" b="1" dirty="0">
                <a:latin typeface="BIZ UDゴシック" panose="020B0400000000000000" pitchFamily="49" charset="-128"/>
                <a:ea typeface="BIZ UDゴシック" panose="020B0400000000000000" pitchFamily="49" charset="-128"/>
              </a:rPr>
              <a:t>　　　代表者　理事長　井上　嘉明　　業種　　福祉・介護事業</a:t>
            </a:r>
          </a:p>
          <a:p>
            <a:pPr>
              <a:lnSpc>
                <a:spcPct val="150000"/>
              </a:lnSpc>
            </a:pPr>
            <a:r>
              <a:rPr kumimoji="1" lang="ja-JP" altLang="en-US" sz="1100" b="1" dirty="0">
                <a:latin typeface="BIZ UDゴシック" panose="020B0400000000000000" pitchFamily="49" charset="-128"/>
                <a:ea typeface="BIZ UDゴシック" panose="020B0400000000000000" pitchFamily="49" charset="-128"/>
              </a:rPr>
              <a:t>　　　設立　　平成</a:t>
            </a:r>
            <a:r>
              <a:rPr kumimoji="1" lang="en-US" altLang="ja-JP" sz="1100" b="1" dirty="0">
                <a:latin typeface="BIZ UDゴシック" panose="020B0400000000000000" pitchFamily="49" charset="-128"/>
                <a:ea typeface="BIZ UDゴシック" panose="020B0400000000000000" pitchFamily="49" charset="-128"/>
              </a:rPr>
              <a:t>17</a:t>
            </a:r>
            <a:r>
              <a:rPr kumimoji="1" lang="ja-JP" altLang="en-US" sz="1100" b="1" dirty="0">
                <a:latin typeface="BIZ UDゴシック" panose="020B0400000000000000" pitchFamily="49" charset="-128"/>
                <a:ea typeface="BIZ UDゴシック" panose="020B0400000000000000" pitchFamily="49" charset="-128"/>
              </a:rPr>
              <a:t>年</a:t>
            </a:r>
            <a:r>
              <a:rPr kumimoji="1" lang="en-US" altLang="ja-JP" sz="1100" b="1" dirty="0">
                <a:latin typeface="BIZ UDゴシック" panose="020B0400000000000000" pitchFamily="49" charset="-128"/>
                <a:ea typeface="BIZ UDゴシック" panose="020B0400000000000000" pitchFamily="49" charset="-128"/>
              </a:rPr>
              <a:t>12</a:t>
            </a:r>
            <a:r>
              <a:rPr kumimoji="1" lang="ja-JP" altLang="en-US" sz="1100" b="1" dirty="0">
                <a:latin typeface="BIZ UDゴシック" panose="020B0400000000000000" pitchFamily="49" charset="-128"/>
                <a:ea typeface="BIZ UDゴシック" panose="020B0400000000000000" pitchFamily="49" charset="-128"/>
              </a:rPr>
              <a:t>月　　　　　職員数（令和</a:t>
            </a:r>
            <a:r>
              <a:rPr kumimoji="1" lang="en-US" altLang="ja-JP" sz="1100" b="1" dirty="0">
                <a:latin typeface="BIZ UDゴシック" panose="020B0400000000000000" pitchFamily="49" charset="-128"/>
                <a:ea typeface="BIZ UDゴシック" panose="020B0400000000000000" pitchFamily="49" charset="-128"/>
              </a:rPr>
              <a:t>6</a:t>
            </a:r>
            <a:r>
              <a:rPr kumimoji="1" lang="ja-JP" altLang="en-US" sz="1100" b="1" dirty="0">
                <a:latin typeface="BIZ UDゴシック" panose="020B0400000000000000" pitchFamily="49" charset="-128"/>
                <a:ea typeface="BIZ UDゴシック" panose="020B0400000000000000" pitchFamily="49" charset="-128"/>
              </a:rPr>
              <a:t>年</a:t>
            </a:r>
            <a:r>
              <a:rPr kumimoji="1" lang="en-US" altLang="ja-JP" sz="1100" b="1" dirty="0">
                <a:latin typeface="BIZ UDゴシック" panose="020B0400000000000000" pitchFamily="49" charset="-128"/>
                <a:ea typeface="BIZ UDゴシック" panose="020B0400000000000000" pitchFamily="49" charset="-128"/>
              </a:rPr>
              <a:t>6</a:t>
            </a:r>
            <a:r>
              <a:rPr kumimoji="1" lang="ja-JP" altLang="en-US" sz="1100" b="1" dirty="0">
                <a:latin typeface="BIZ UDゴシック" panose="020B0400000000000000" pitchFamily="49" charset="-128"/>
                <a:ea typeface="BIZ UDゴシック" panose="020B0400000000000000" pitchFamily="49" charset="-128"/>
              </a:rPr>
              <a:t>月</a:t>
            </a:r>
            <a:r>
              <a:rPr kumimoji="1" lang="en-US" altLang="ja-JP" sz="1100" b="1" dirty="0">
                <a:latin typeface="BIZ UDゴシック" panose="020B0400000000000000" pitchFamily="49" charset="-128"/>
                <a:ea typeface="BIZ UDゴシック" panose="020B0400000000000000" pitchFamily="49" charset="-128"/>
              </a:rPr>
              <a:t>1</a:t>
            </a:r>
            <a:r>
              <a:rPr kumimoji="1" lang="ja-JP" altLang="en-US" sz="1100" b="1" dirty="0">
                <a:latin typeface="BIZ UDゴシック" panose="020B0400000000000000" pitchFamily="49" charset="-128"/>
                <a:ea typeface="BIZ UDゴシック" panose="020B0400000000000000" pitchFamily="49" charset="-128"/>
              </a:rPr>
              <a:t>日現在）　</a:t>
            </a:r>
            <a:r>
              <a:rPr kumimoji="1" lang="en-US" altLang="ja-JP" sz="1100" b="1" dirty="0">
                <a:latin typeface="BIZ UDゴシック" panose="020B0400000000000000" pitchFamily="49" charset="-128"/>
                <a:ea typeface="BIZ UDゴシック" panose="020B0400000000000000" pitchFamily="49" charset="-128"/>
              </a:rPr>
              <a:t>214</a:t>
            </a:r>
            <a:r>
              <a:rPr kumimoji="1" lang="ja-JP" altLang="en-US" sz="1100" b="1" dirty="0">
                <a:latin typeface="BIZ UDゴシック" panose="020B0400000000000000" pitchFamily="49" charset="-128"/>
                <a:ea typeface="BIZ UDゴシック" panose="020B0400000000000000" pitchFamily="49" charset="-128"/>
              </a:rPr>
              <a:t>人</a:t>
            </a:r>
            <a:endParaRPr kumimoji="1"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◆ひとり親の雇用状況　　正職員に占めるひとり親の割合　</a:t>
            </a:r>
            <a:r>
              <a:rPr lang="en-US" altLang="ja-JP" sz="1100" b="1" dirty="0">
                <a:latin typeface="BIZ UDゴシック" panose="020B0400000000000000" pitchFamily="49" charset="-128"/>
                <a:ea typeface="BIZ UDゴシック" panose="020B0400000000000000" pitchFamily="49" charset="-128"/>
              </a:rPr>
              <a:t>5.61%</a:t>
            </a:r>
          </a:p>
          <a:p>
            <a:pPr>
              <a:lnSpc>
                <a:spcPct val="150000"/>
              </a:lnSpc>
            </a:pPr>
            <a:r>
              <a:rPr lang="ja-JP" altLang="en-US" sz="1100" b="1" dirty="0">
                <a:latin typeface="BIZ UDゴシック" panose="020B0400000000000000" pitchFamily="49" charset="-128"/>
                <a:ea typeface="BIZ UDゴシック" panose="020B0400000000000000" pitchFamily="49" charset="-128"/>
              </a:rPr>
              <a:t>　◆受賞のポイント</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正規社員の就業環境をフルタイムのみとせず、法人が認めた場合に、常勤社員と同等の処遇を保ちつつ、</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週</a:t>
            </a:r>
            <a:r>
              <a:rPr lang="en-US" altLang="ja-JP" sz="1100" b="1" dirty="0">
                <a:latin typeface="BIZ UDゴシック" panose="020B0400000000000000" pitchFamily="49" charset="-128"/>
                <a:ea typeface="BIZ UDゴシック" panose="020B0400000000000000" pitchFamily="49" charset="-128"/>
              </a:rPr>
              <a:t>32</a:t>
            </a:r>
            <a:r>
              <a:rPr lang="ja-JP" altLang="en-US" sz="1100" b="1" dirty="0">
                <a:latin typeface="BIZ UDゴシック" panose="020B0400000000000000" pitchFamily="49" charset="-128"/>
                <a:ea typeface="BIZ UDゴシック" panose="020B0400000000000000" pitchFamily="49" charset="-128"/>
              </a:rPr>
              <a:t>時間以上</a:t>
            </a:r>
            <a:r>
              <a:rPr lang="en-US" altLang="ja-JP" sz="1100" b="1" dirty="0">
                <a:latin typeface="BIZ UDゴシック" panose="020B0400000000000000" pitchFamily="49" charset="-128"/>
                <a:ea typeface="BIZ UDゴシック" panose="020B0400000000000000" pitchFamily="49" charset="-128"/>
              </a:rPr>
              <a:t>40</a:t>
            </a:r>
            <a:r>
              <a:rPr lang="ja-JP" altLang="en-US" sz="1100" b="1" dirty="0">
                <a:latin typeface="BIZ UDゴシック" panose="020B0400000000000000" pitchFamily="49" charset="-128"/>
                <a:ea typeface="BIZ UDゴシック" panose="020B0400000000000000" pitchFamily="49" charset="-128"/>
              </a:rPr>
              <a:t>時間以内で労働できる「短時間正規職員制度」について制度化し、さらにきめ細やかで配</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慮ある相談体制をとっていることは、他事業所のモデルとなるものである。また一般ユーザーも馴染みが</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あるチャット機能を備えたグループウェアを用いて相談環境の整備を実現している点について、デジタル</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化の観点からも高く評価できる。さらに大阪市母子家庭等就業自立支援センターへの求人情報の提供とい</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ったひとり親世帯にピンポイントで求人情報が届くように取り組まれている点はひとり親の就労機会の確</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r>
              <a:rPr lang="ja-JP" altLang="en-US" sz="1100" b="1" dirty="0">
                <a:latin typeface="BIZ UDゴシック" panose="020B0400000000000000" pitchFamily="49" charset="-128"/>
                <a:ea typeface="BIZ UDゴシック" panose="020B0400000000000000" pitchFamily="49" charset="-128"/>
              </a:rPr>
              <a:t>　　保という点で高く評価できる。</a:t>
            </a:r>
            <a:endParaRPr lang="en-US" altLang="ja-JP" sz="1100" b="1"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sz="1200" b="1" dirty="0">
              <a:latin typeface="BIZ UDゴシック" panose="020B0400000000000000" pitchFamily="49" charset="-128"/>
              <a:ea typeface="BIZ UDゴシック" panose="020B0400000000000000" pitchFamily="49" charset="-128"/>
            </a:endParaRPr>
          </a:p>
          <a:p>
            <a:pPr>
              <a:lnSpc>
                <a:spcPct val="150000"/>
              </a:lnSpc>
            </a:pPr>
            <a:r>
              <a:rPr lang="ja-JP" altLang="en-US" sz="1200" b="1" dirty="0">
                <a:latin typeface="BIZ UDゴシック" panose="020B0400000000000000" pitchFamily="49" charset="-128"/>
                <a:ea typeface="BIZ UDゴシック" panose="020B0400000000000000" pitchFamily="49" charset="-128"/>
              </a:rPr>
              <a:t>　</a:t>
            </a:r>
            <a:endParaRPr kumimoji="1" lang="ja-JP" altLang="en-US" sz="1200" b="1"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b="1" dirty="0">
              <a:latin typeface="BIZ UDゴシック" panose="020B0400000000000000" pitchFamily="49" charset="-128"/>
              <a:ea typeface="BIZ UDゴシック" panose="020B0400000000000000" pitchFamily="49" charset="-128"/>
            </a:endParaRPr>
          </a:p>
          <a:p>
            <a:pPr>
              <a:lnSpc>
                <a:spcPct val="150000"/>
              </a:lnSpc>
            </a:pPr>
            <a:endParaRPr lang="en-US" altLang="ja-JP" b="1"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b="1" dirty="0">
              <a:latin typeface="BIZ UDゴシック" panose="020B0400000000000000" pitchFamily="49" charset="-128"/>
              <a:ea typeface="BIZ UDゴシック" panose="020B0400000000000000" pitchFamily="49" charset="-128"/>
            </a:endParaRPr>
          </a:p>
          <a:p>
            <a:pPr>
              <a:lnSpc>
                <a:spcPct val="150000"/>
              </a:lnSpc>
            </a:pPr>
            <a:endParaRPr lang="en-US" altLang="ja-JP" b="1"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b="1" dirty="0">
              <a:latin typeface="BIZ UDゴシック" panose="020B0400000000000000" pitchFamily="49" charset="-128"/>
              <a:ea typeface="BIZ UDゴシック" panose="020B0400000000000000" pitchFamily="49" charset="-128"/>
            </a:endParaRPr>
          </a:p>
          <a:p>
            <a:pPr>
              <a:lnSpc>
                <a:spcPct val="150000"/>
              </a:lnSpc>
            </a:pPr>
            <a:endParaRPr lang="en-US" altLang="ja-JP" b="1" dirty="0">
              <a:latin typeface="BIZ UDゴシック" panose="020B0400000000000000" pitchFamily="49" charset="-128"/>
              <a:ea typeface="BIZ UDゴシック" panose="020B0400000000000000" pitchFamily="49" charset="-128"/>
            </a:endParaRPr>
          </a:p>
          <a:p>
            <a:pPr>
              <a:lnSpc>
                <a:spcPct val="150000"/>
              </a:lnSpc>
            </a:pPr>
            <a:endParaRPr kumimoji="1" lang="en-US" altLang="ja-JP" b="1" dirty="0">
              <a:latin typeface="BIZ UDゴシック" panose="020B0400000000000000" pitchFamily="49" charset="-128"/>
              <a:ea typeface="BIZ UDゴシック" panose="020B0400000000000000" pitchFamily="49" charset="-128"/>
            </a:endParaRPr>
          </a:p>
          <a:p>
            <a:pPr>
              <a:lnSpc>
                <a:spcPct val="150000"/>
              </a:lnSpc>
            </a:pPr>
            <a:endParaRPr lang="en-US" altLang="ja-JP" b="1"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B9F57DB4-DDFB-45A1-A605-AAB61F7EBA16}"/>
              </a:ext>
            </a:extLst>
          </p:cNvPr>
          <p:cNvPicPr>
            <a:picLocks noChangeAspect="1"/>
          </p:cNvPicPr>
          <p:nvPr/>
        </p:nvPicPr>
        <p:blipFill>
          <a:blip r:embed="rId2"/>
          <a:stretch>
            <a:fillRect/>
          </a:stretch>
        </p:blipFill>
        <p:spPr>
          <a:xfrm>
            <a:off x="5415018" y="1425744"/>
            <a:ext cx="1851547" cy="1198586"/>
          </a:xfrm>
          <a:prstGeom prst="rect">
            <a:avLst/>
          </a:prstGeom>
        </p:spPr>
      </p:pic>
      <p:pic>
        <p:nvPicPr>
          <p:cNvPr id="10" name="図 9">
            <a:extLst>
              <a:ext uri="{FF2B5EF4-FFF2-40B4-BE49-F238E27FC236}">
                <a16:creationId xmlns:a16="http://schemas.microsoft.com/office/drawing/2014/main" id="{6E36249B-89CC-419C-ABD9-5ABF3738B281}"/>
              </a:ext>
            </a:extLst>
          </p:cNvPr>
          <p:cNvPicPr>
            <a:picLocks noChangeAspect="1"/>
          </p:cNvPicPr>
          <p:nvPr/>
        </p:nvPicPr>
        <p:blipFill>
          <a:blip r:embed="rId3"/>
          <a:stretch>
            <a:fillRect/>
          </a:stretch>
        </p:blipFill>
        <p:spPr>
          <a:xfrm>
            <a:off x="2953757" y="5184348"/>
            <a:ext cx="1652159" cy="323116"/>
          </a:xfrm>
          <a:prstGeom prst="rect">
            <a:avLst/>
          </a:prstGeom>
        </p:spPr>
      </p:pic>
    </p:spTree>
    <p:extLst>
      <p:ext uri="{BB962C8B-B14F-4D97-AF65-F5344CB8AC3E}">
        <p14:creationId xmlns:p14="http://schemas.microsoft.com/office/powerpoint/2010/main" val="15471331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881</Words>
  <Application>Microsoft Office PowerPoint</Application>
  <PresentationFormat>ユーザー設定</PresentationFormat>
  <Paragraphs>98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UDゴシック</vt: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2022-07-22T04:19:27Z</dcterms:created>
  <dcterms:modified xsi:type="dcterms:W3CDTF">2025-08-20T09:14:50Z</dcterms:modified>
</cp:coreProperties>
</file>